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71"/>
  </p:notesMasterIdLst>
  <p:handoutMasterIdLst>
    <p:handoutMasterId r:id="rId72"/>
  </p:handoutMasterIdLst>
  <p:sldIdLst>
    <p:sldId id="429" r:id="rId2"/>
    <p:sldId id="444" r:id="rId3"/>
    <p:sldId id="367" r:id="rId4"/>
    <p:sldId id="388" r:id="rId5"/>
    <p:sldId id="445" r:id="rId6"/>
    <p:sldId id="432" r:id="rId7"/>
    <p:sldId id="286" r:id="rId8"/>
    <p:sldId id="381" r:id="rId9"/>
    <p:sldId id="382" r:id="rId10"/>
    <p:sldId id="383" r:id="rId11"/>
    <p:sldId id="369" r:id="rId12"/>
    <p:sldId id="288" r:id="rId13"/>
    <p:sldId id="370" r:id="rId14"/>
    <p:sldId id="384" r:id="rId15"/>
    <p:sldId id="385" r:id="rId16"/>
    <p:sldId id="386" r:id="rId17"/>
    <p:sldId id="371" r:id="rId18"/>
    <p:sldId id="372" r:id="rId19"/>
    <p:sldId id="361" r:id="rId20"/>
    <p:sldId id="362" r:id="rId21"/>
    <p:sldId id="373" r:id="rId22"/>
    <p:sldId id="366" r:id="rId23"/>
    <p:sldId id="365" r:id="rId24"/>
    <p:sldId id="446" r:id="rId25"/>
    <p:sldId id="270" r:id="rId26"/>
    <p:sldId id="433" r:id="rId27"/>
    <p:sldId id="296" r:id="rId28"/>
    <p:sldId id="420" r:id="rId29"/>
    <p:sldId id="368" r:id="rId30"/>
    <p:sldId id="434" r:id="rId31"/>
    <p:sldId id="435" r:id="rId32"/>
    <p:sldId id="273" r:id="rId33"/>
    <p:sldId id="425" r:id="rId34"/>
    <p:sldId id="318" r:id="rId35"/>
    <p:sldId id="436" r:id="rId36"/>
    <p:sldId id="319" r:id="rId37"/>
    <p:sldId id="475" r:id="rId38"/>
    <p:sldId id="316" r:id="rId39"/>
    <p:sldId id="279" r:id="rId40"/>
    <p:sldId id="447" r:id="rId41"/>
    <p:sldId id="390" r:id="rId42"/>
    <p:sldId id="280" r:id="rId43"/>
    <p:sldId id="282" r:id="rId44"/>
    <p:sldId id="284" r:id="rId45"/>
    <p:sldId id="285" r:id="rId46"/>
    <p:sldId id="391" r:id="rId47"/>
    <p:sldId id="392" r:id="rId48"/>
    <p:sldId id="393" r:id="rId49"/>
    <p:sldId id="395" r:id="rId50"/>
    <p:sldId id="410" r:id="rId51"/>
    <p:sldId id="470" r:id="rId52"/>
    <p:sldId id="464" r:id="rId53"/>
    <p:sldId id="465" r:id="rId54"/>
    <p:sldId id="466" r:id="rId55"/>
    <p:sldId id="467" r:id="rId56"/>
    <p:sldId id="468" r:id="rId57"/>
    <p:sldId id="469" r:id="rId58"/>
    <p:sldId id="448" r:id="rId59"/>
    <p:sldId id="459" r:id="rId60"/>
    <p:sldId id="460" r:id="rId61"/>
    <p:sldId id="471" r:id="rId62"/>
    <p:sldId id="472" r:id="rId63"/>
    <p:sldId id="473" r:id="rId64"/>
    <p:sldId id="474" r:id="rId65"/>
    <p:sldId id="461" r:id="rId66"/>
    <p:sldId id="463" r:id="rId67"/>
    <p:sldId id="419" r:id="rId68"/>
    <p:sldId id="418" r:id="rId69"/>
    <p:sldId id="430" r:id="rId70"/>
  </p:sldIdLst>
  <p:sldSz cx="10287000" cy="6858000" type="35mm"/>
  <p:notesSz cx="6640513" cy="9904413"/>
  <p:kinsoku lang="ja-JP" invalStChars="、。，．・：；？！゛゜ヽヾゝゞ々ー’”）〕］｝〉》」』】°‰′″℃￠％ぁぃぅぇぉっゃゅょゎァィゥェォッャュョヮヵヶ!%),.:;?]}｡｣､･ｧｨｩｪｫｬｭｮｯｰﾞﾟ" invalEndChars="‘“（〔［｛〈《「『【￥＄$([\{｢￡"/>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400"/>
    <a:srgbClr val="FFCC00"/>
    <a:srgbClr val="0099CC"/>
    <a:srgbClr val="0099FF"/>
    <a:srgbClr val="00CC00"/>
    <a:srgbClr val="FF0000"/>
    <a:srgbClr val="FEFEF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50" d="100"/>
          <a:sy n="50" d="100"/>
        </p:scale>
        <p:origin x="-594" y="-372"/>
      </p:cViewPr>
      <p:guideLst>
        <p:guide orient="horz" pos="1408"/>
        <p:guide orient="horz" pos="944"/>
        <p:guide orient="horz"/>
        <p:guide orient="horz" pos="3328"/>
        <p:guide orient="horz" pos="536"/>
        <p:guide pos="5912"/>
        <p:guide pos="5600"/>
        <p:guide pos="4384"/>
        <p:guide pos="3192"/>
        <p:guide pos="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668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84238" y="4708525"/>
            <a:ext cx="4872037" cy="4168775"/>
          </a:xfrm>
          <a:prstGeom prst="rect">
            <a:avLst/>
          </a:prstGeom>
          <a:noFill/>
          <a:ln w="12700">
            <a:noFill/>
            <a:miter lim="800000"/>
            <a:headEnd/>
            <a:tailEnd/>
          </a:ln>
          <a:effectLst/>
        </p:spPr>
        <p:txBody>
          <a:bodyPr vert="horz" wrap="square" lIns="89692" tIns="44059" rIns="89692" bIns="44059" numCol="1" anchor="t" anchorCtr="0" compatLnSpc="1">
            <a:prstTxWarp prst="textNoShape">
              <a:avLst/>
            </a:prstTxWarp>
          </a:bodyPr>
          <a:lstStyle/>
          <a:p>
            <a:pPr lvl="0"/>
            <a:r>
              <a:rPr lang="en-AU" noProof="0" smtClean="0"/>
              <a:t>Click to edit Master notes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0659" name="Rectangle 3"/>
          <p:cNvSpPr>
            <a:spLocks noGrp="1" noRot="1" noChangeAspect="1" noChangeArrowheads="1" noTextEdit="1"/>
          </p:cNvSpPr>
          <p:nvPr>
            <p:ph type="sldImg" idx="2"/>
          </p:nvPr>
        </p:nvSpPr>
        <p:spPr bwMode="auto">
          <a:xfrm>
            <a:off x="719138" y="865188"/>
            <a:ext cx="5205412" cy="34702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666635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25488" y="868363"/>
            <a:ext cx="5191125" cy="3460750"/>
          </a:xfrm>
          <a:ln/>
        </p:spPr>
      </p:sp>
      <p:sp>
        <p:nvSpPr>
          <p:cNvPr id="71683"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this lecture I first consider evidence for increases in asthma prevalence in various countries.</a:t>
            </a:r>
          </a:p>
          <a:p>
            <a:endParaRPr lang="en-NZ" smtClean="0"/>
          </a:p>
          <a:p>
            <a:r>
              <a:rPr lang="en-NZ" smtClean="0"/>
              <a:t>I then examine international patterns of asthma prevalence.</a:t>
            </a:r>
          </a:p>
          <a:p>
            <a:endParaRPr lang="en-NZ" smtClean="0"/>
          </a:p>
          <a:p>
            <a:r>
              <a:rPr lang="en-NZ" smtClean="0"/>
              <a:t>Finally, I consider possible explanations for these patterns</a:t>
            </a:r>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762375" y="9525"/>
            <a:ext cx="2878138" cy="463550"/>
          </a:xfrm>
          <a:prstGeom prst="rect">
            <a:avLst/>
          </a:prstGeom>
          <a:noFill/>
          <a:ln w="12700">
            <a:noFill/>
            <a:miter lim="800000"/>
            <a:headEnd/>
            <a:tailEnd/>
          </a:ln>
        </p:spPr>
        <p:txBody>
          <a:bodyPr wrap="none" anchor="ctr"/>
          <a:lstStyle/>
          <a:p>
            <a:endParaRPr lang="en-US"/>
          </a:p>
        </p:txBody>
      </p:sp>
      <p:sp>
        <p:nvSpPr>
          <p:cNvPr id="82947" name="Rectangle 3"/>
          <p:cNvSpPr>
            <a:spLocks noChangeArrowheads="1"/>
          </p:cNvSpPr>
          <p:nvPr/>
        </p:nvSpPr>
        <p:spPr bwMode="auto">
          <a:xfrm>
            <a:off x="3762375" y="9429750"/>
            <a:ext cx="2878138" cy="463550"/>
          </a:xfrm>
          <a:prstGeom prst="rect">
            <a:avLst/>
          </a:prstGeom>
          <a:noFill/>
          <a:ln w="12700">
            <a:noFill/>
            <a:miter lim="800000"/>
            <a:headEnd/>
            <a:tailEnd/>
          </a:ln>
        </p:spPr>
        <p:txBody>
          <a:bodyPr lIns="18882" tIns="0" rIns="18882" bIns="0" anchor="b"/>
          <a:lstStyle/>
          <a:p>
            <a:pPr algn="r" defTabSz="755650" eaLnBrk="0" hangingPunct="0"/>
            <a:r>
              <a:rPr lang="en-AU" sz="1000" i="1">
                <a:latin typeface="Times New Roman" pitchFamily="18" charset="0"/>
              </a:rPr>
              <a:t>19</a:t>
            </a:r>
          </a:p>
        </p:txBody>
      </p:sp>
      <p:sp>
        <p:nvSpPr>
          <p:cNvPr id="82948" name="Rectangle 4"/>
          <p:cNvSpPr>
            <a:spLocks noChangeArrowheads="1"/>
          </p:cNvSpPr>
          <p:nvPr/>
        </p:nvSpPr>
        <p:spPr bwMode="auto">
          <a:xfrm>
            <a:off x="0" y="9429750"/>
            <a:ext cx="2878138" cy="463550"/>
          </a:xfrm>
          <a:prstGeom prst="rect">
            <a:avLst/>
          </a:prstGeom>
          <a:noFill/>
          <a:ln w="12700">
            <a:noFill/>
            <a:miter lim="800000"/>
            <a:headEnd/>
            <a:tailEnd/>
          </a:ln>
        </p:spPr>
        <p:txBody>
          <a:bodyPr wrap="none" anchor="ctr"/>
          <a:lstStyle/>
          <a:p>
            <a:endParaRPr lang="en-US"/>
          </a:p>
        </p:txBody>
      </p:sp>
      <p:sp>
        <p:nvSpPr>
          <p:cNvPr id="82949" name="Rectangle 5"/>
          <p:cNvSpPr>
            <a:spLocks noChangeArrowheads="1"/>
          </p:cNvSpPr>
          <p:nvPr/>
        </p:nvSpPr>
        <p:spPr bwMode="auto">
          <a:xfrm>
            <a:off x="0" y="9525"/>
            <a:ext cx="2878138" cy="463550"/>
          </a:xfrm>
          <a:prstGeom prst="rect">
            <a:avLst/>
          </a:prstGeom>
          <a:noFill/>
          <a:ln w="12700">
            <a:noFill/>
            <a:miter lim="800000"/>
            <a:headEnd/>
            <a:tailEnd/>
          </a:ln>
        </p:spPr>
        <p:txBody>
          <a:bodyPr wrap="none" anchor="ctr"/>
          <a:lstStyle/>
          <a:p>
            <a:endParaRPr lang="en-US"/>
          </a:p>
        </p:txBody>
      </p:sp>
      <p:sp>
        <p:nvSpPr>
          <p:cNvPr id="82950" name="Rectangle 6"/>
          <p:cNvSpPr>
            <a:spLocks noChangeArrowheads="1"/>
          </p:cNvSpPr>
          <p:nvPr/>
        </p:nvSpPr>
        <p:spPr bwMode="auto">
          <a:xfrm>
            <a:off x="3762375" y="6350"/>
            <a:ext cx="2878138" cy="465138"/>
          </a:xfrm>
          <a:prstGeom prst="rect">
            <a:avLst/>
          </a:prstGeom>
          <a:noFill/>
          <a:ln w="12700">
            <a:noFill/>
            <a:miter lim="800000"/>
            <a:headEnd/>
            <a:tailEnd/>
          </a:ln>
        </p:spPr>
        <p:txBody>
          <a:bodyPr wrap="none" anchor="ctr"/>
          <a:lstStyle/>
          <a:p>
            <a:endParaRPr lang="en-US"/>
          </a:p>
        </p:txBody>
      </p:sp>
      <p:sp>
        <p:nvSpPr>
          <p:cNvPr id="82951" name="Rectangle 7"/>
          <p:cNvSpPr>
            <a:spLocks noChangeArrowheads="1"/>
          </p:cNvSpPr>
          <p:nvPr/>
        </p:nvSpPr>
        <p:spPr bwMode="auto">
          <a:xfrm>
            <a:off x="3762375" y="9429750"/>
            <a:ext cx="2878138" cy="463550"/>
          </a:xfrm>
          <a:prstGeom prst="rect">
            <a:avLst/>
          </a:prstGeom>
          <a:noFill/>
          <a:ln w="12700">
            <a:noFill/>
            <a:miter lim="800000"/>
            <a:headEnd/>
            <a:tailEnd/>
          </a:ln>
        </p:spPr>
        <p:txBody>
          <a:bodyPr lIns="18882" tIns="0" rIns="18882" bIns="0" anchor="b"/>
          <a:lstStyle/>
          <a:p>
            <a:pPr algn="r" defTabSz="755650" eaLnBrk="0" hangingPunct="0"/>
            <a:r>
              <a:rPr lang="en-AU" sz="1000" i="1">
                <a:latin typeface="Times New Roman" pitchFamily="18" charset="0"/>
              </a:rPr>
              <a:t>13</a:t>
            </a:r>
          </a:p>
        </p:txBody>
      </p:sp>
      <p:sp>
        <p:nvSpPr>
          <p:cNvPr id="82952" name="Rectangle 8"/>
          <p:cNvSpPr>
            <a:spLocks noChangeArrowheads="1"/>
          </p:cNvSpPr>
          <p:nvPr/>
        </p:nvSpPr>
        <p:spPr bwMode="auto">
          <a:xfrm>
            <a:off x="0" y="9429750"/>
            <a:ext cx="2878138" cy="463550"/>
          </a:xfrm>
          <a:prstGeom prst="rect">
            <a:avLst/>
          </a:prstGeom>
          <a:noFill/>
          <a:ln w="12700">
            <a:noFill/>
            <a:miter lim="800000"/>
            <a:headEnd/>
            <a:tailEnd/>
          </a:ln>
        </p:spPr>
        <p:txBody>
          <a:bodyPr wrap="none" anchor="ctr"/>
          <a:lstStyle/>
          <a:p>
            <a:endParaRPr lang="en-US"/>
          </a:p>
        </p:txBody>
      </p:sp>
      <p:sp>
        <p:nvSpPr>
          <p:cNvPr id="82953" name="Rectangle 9"/>
          <p:cNvSpPr>
            <a:spLocks noChangeArrowheads="1"/>
          </p:cNvSpPr>
          <p:nvPr/>
        </p:nvSpPr>
        <p:spPr bwMode="auto">
          <a:xfrm>
            <a:off x="0" y="6350"/>
            <a:ext cx="2878138" cy="465138"/>
          </a:xfrm>
          <a:prstGeom prst="rect">
            <a:avLst/>
          </a:prstGeom>
          <a:noFill/>
          <a:ln w="12700">
            <a:noFill/>
            <a:miter lim="800000"/>
            <a:headEnd/>
            <a:tailEnd/>
          </a:ln>
        </p:spPr>
        <p:txBody>
          <a:bodyPr wrap="none" anchor="ctr"/>
          <a:lstStyle/>
          <a:p>
            <a:endParaRPr lang="en-US"/>
          </a:p>
        </p:txBody>
      </p:sp>
      <p:sp>
        <p:nvSpPr>
          <p:cNvPr id="82954" name="Rectangle 10"/>
          <p:cNvSpPr>
            <a:spLocks noGrp="1" noRot="1" noChangeAspect="1" noChangeArrowheads="1" noTextEdit="1"/>
          </p:cNvSpPr>
          <p:nvPr>
            <p:ph type="sldImg"/>
          </p:nvPr>
        </p:nvSpPr>
        <p:spPr>
          <a:ln cap="flat"/>
        </p:spPr>
      </p:sp>
      <p:sp>
        <p:nvSpPr>
          <p:cNvPr id="82955" name="Rectangle 11"/>
          <p:cNvSpPr>
            <a:spLocks noGrp="1" noChangeArrowheads="1"/>
          </p:cNvSpPr>
          <p:nvPr>
            <p:ph type="body" idx="1"/>
          </p:nvPr>
        </p:nvSpPr>
        <p:spPr>
          <a:xfrm>
            <a:off x="884238" y="4725988"/>
            <a:ext cx="4872037" cy="3916362"/>
          </a:xfrm>
          <a:noFill/>
          <a:ln w="9525"/>
        </p:spPr>
        <p:txBody>
          <a:bodyPr/>
          <a:lstStyle/>
          <a:p>
            <a:endParaRPr lang="en-N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546100" y="749300"/>
            <a:ext cx="5551488" cy="3700463"/>
          </a:xfrm>
          <a:ln cap="flat"/>
        </p:spPr>
      </p:sp>
      <p:sp>
        <p:nvSpPr>
          <p:cNvPr id="83971" name="Rectangle 3"/>
          <p:cNvSpPr>
            <a:spLocks noGrp="1" noChangeArrowheads="1"/>
          </p:cNvSpPr>
          <p:nvPr>
            <p:ph type="body" idx="1"/>
          </p:nvPr>
        </p:nvSpPr>
        <p:spPr>
          <a:xfrm>
            <a:off x="885825" y="4724400"/>
            <a:ext cx="4868863" cy="3662363"/>
          </a:xfrm>
          <a:noFill/>
          <a:ln w="9525"/>
        </p:spPr>
        <p:txBody>
          <a:bodyPr lIns="90198" tIns="44308" rIns="90198" bIns="44308"/>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546100" y="749300"/>
            <a:ext cx="5551488" cy="3700463"/>
          </a:xfrm>
          <a:ln cap="flat"/>
        </p:spPr>
      </p:sp>
      <p:sp>
        <p:nvSpPr>
          <p:cNvPr id="84995" name="Rectangle 3"/>
          <p:cNvSpPr>
            <a:spLocks noGrp="1" noChangeArrowheads="1"/>
          </p:cNvSpPr>
          <p:nvPr>
            <p:ph type="body" idx="1"/>
          </p:nvPr>
        </p:nvSpPr>
        <p:spPr>
          <a:xfrm>
            <a:off x="885825" y="4724400"/>
            <a:ext cx="4868863" cy="3662363"/>
          </a:xfrm>
          <a:noFill/>
          <a:ln w="9525"/>
        </p:spPr>
        <p:txBody>
          <a:bodyPr lIns="90198" tIns="44308" rIns="90198" bIns="44308"/>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546100" y="749300"/>
            <a:ext cx="5551488" cy="3700463"/>
          </a:xfrm>
          <a:ln cap="flat"/>
        </p:spPr>
      </p:sp>
      <p:sp>
        <p:nvSpPr>
          <p:cNvPr id="86019" name="Rectangle 3"/>
          <p:cNvSpPr>
            <a:spLocks noGrp="1" noChangeArrowheads="1"/>
          </p:cNvSpPr>
          <p:nvPr>
            <p:ph type="body" idx="1"/>
          </p:nvPr>
        </p:nvSpPr>
        <p:spPr>
          <a:xfrm>
            <a:off x="885825" y="4724400"/>
            <a:ext cx="4868863" cy="3662363"/>
          </a:xfrm>
          <a:noFill/>
          <a:ln w="9525"/>
        </p:spPr>
        <p:txBody>
          <a:bodyPr lIns="90198" tIns="44308" rIns="90198" bIns="44308"/>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762375" y="9525"/>
            <a:ext cx="2878138" cy="463550"/>
          </a:xfrm>
          <a:prstGeom prst="rect">
            <a:avLst/>
          </a:prstGeom>
          <a:noFill/>
          <a:ln w="12700">
            <a:noFill/>
            <a:miter lim="800000"/>
            <a:headEnd/>
            <a:tailEnd/>
          </a:ln>
        </p:spPr>
        <p:txBody>
          <a:bodyPr wrap="none" anchor="ctr"/>
          <a:lstStyle/>
          <a:p>
            <a:endParaRPr lang="en-US"/>
          </a:p>
        </p:txBody>
      </p:sp>
      <p:sp>
        <p:nvSpPr>
          <p:cNvPr id="87043" name="Rectangle 3"/>
          <p:cNvSpPr>
            <a:spLocks noChangeArrowheads="1"/>
          </p:cNvSpPr>
          <p:nvPr/>
        </p:nvSpPr>
        <p:spPr bwMode="auto">
          <a:xfrm>
            <a:off x="3762375" y="9429750"/>
            <a:ext cx="2878138" cy="463550"/>
          </a:xfrm>
          <a:prstGeom prst="rect">
            <a:avLst/>
          </a:prstGeom>
          <a:noFill/>
          <a:ln w="12700">
            <a:noFill/>
            <a:miter lim="800000"/>
            <a:headEnd/>
            <a:tailEnd/>
          </a:ln>
        </p:spPr>
        <p:txBody>
          <a:bodyPr lIns="18882" tIns="0" rIns="18882" bIns="0" anchor="b"/>
          <a:lstStyle/>
          <a:p>
            <a:pPr algn="r" defTabSz="755650" eaLnBrk="0" hangingPunct="0"/>
            <a:r>
              <a:rPr lang="en-AU" sz="1000" i="1">
                <a:latin typeface="Times New Roman" pitchFamily="18" charset="0"/>
              </a:rPr>
              <a:t>19</a:t>
            </a:r>
          </a:p>
        </p:txBody>
      </p:sp>
      <p:sp>
        <p:nvSpPr>
          <p:cNvPr id="87044" name="Rectangle 4"/>
          <p:cNvSpPr>
            <a:spLocks noChangeArrowheads="1"/>
          </p:cNvSpPr>
          <p:nvPr/>
        </p:nvSpPr>
        <p:spPr bwMode="auto">
          <a:xfrm>
            <a:off x="0" y="9429750"/>
            <a:ext cx="2878138" cy="463550"/>
          </a:xfrm>
          <a:prstGeom prst="rect">
            <a:avLst/>
          </a:prstGeom>
          <a:noFill/>
          <a:ln w="12700">
            <a:noFill/>
            <a:miter lim="800000"/>
            <a:headEnd/>
            <a:tailEnd/>
          </a:ln>
        </p:spPr>
        <p:txBody>
          <a:bodyPr wrap="none" anchor="ctr"/>
          <a:lstStyle/>
          <a:p>
            <a:endParaRPr lang="en-US"/>
          </a:p>
        </p:txBody>
      </p:sp>
      <p:sp>
        <p:nvSpPr>
          <p:cNvPr id="87045" name="Rectangle 5"/>
          <p:cNvSpPr>
            <a:spLocks noChangeArrowheads="1"/>
          </p:cNvSpPr>
          <p:nvPr/>
        </p:nvSpPr>
        <p:spPr bwMode="auto">
          <a:xfrm>
            <a:off x="0" y="9525"/>
            <a:ext cx="2878138" cy="463550"/>
          </a:xfrm>
          <a:prstGeom prst="rect">
            <a:avLst/>
          </a:prstGeom>
          <a:noFill/>
          <a:ln w="12700">
            <a:noFill/>
            <a:miter lim="800000"/>
            <a:headEnd/>
            <a:tailEnd/>
          </a:ln>
        </p:spPr>
        <p:txBody>
          <a:bodyPr wrap="none" anchor="ctr"/>
          <a:lstStyle/>
          <a:p>
            <a:endParaRPr lang="en-US"/>
          </a:p>
        </p:txBody>
      </p:sp>
      <p:sp>
        <p:nvSpPr>
          <p:cNvPr id="87046" name="Rectangle 6"/>
          <p:cNvSpPr>
            <a:spLocks noChangeArrowheads="1"/>
          </p:cNvSpPr>
          <p:nvPr/>
        </p:nvSpPr>
        <p:spPr bwMode="auto">
          <a:xfrm>
            <a:off x="3762375" y="6350"/>
            <a:ext cx="2878138" cy="465138"/>
          </a:xfrm>
          <a:prstGeom prst="rect">
            <a:avLst/>
          </a:prstGeom>
          <a:noFill/>
          <a:ln w="12700">
            <a:noFill/>
            <a:miter lim="800000"/>
            <a:headEnd/>
            <a:tailEnd/>
          </a:ln>
        </p:spPr>
        <p:txBody>
          <a:bodyPr wrap="none" anchor="ctr"/>
          <a:lstStyle/>
          <a:p>
            <a:endParaRPr lang="en-US"/>
          </a:p>
        </p:txBody>
      </p:sp>
      <p:sp>
        <p:nvSpPr>
          <p:cNvPr id="87047" name="Rectangle 7"/>
          <p:cNvSpPr>
            <a:spLocks noChangeArrowheads="1"/>
          </p:cNvSpPr>
          <p:nvPr/>
        </p:nvSpPr>
        <p:spPr bwMode="auto">
          <a:xfrm>
            <a:off x="3762375" y="9429750"/>
            <a:ext cx="2878138" cy="463550"/>
          </a:xfrm>
          <a:prstGeom prst="rect">
            <a:avLst/>
          </a:prstGeom>
          <a:noFill/>
          <a:ln w="12700">
            <a:noFill/>
            <a:miter lim="800000"/>
            <a:headEnd/>
            <a:tailEnd/>
          </a:ln>
        </p:spPr>
        <p:txBody>
          <a:bodyPr lIns="18882" tIns="0" rIns="18882" bIns="0" anchor="b"/>
          <a:lstStyle/>
          <a:p>
            <a:pPr algn="r" defTabSz="755650" eaLnBrk="0" hangingPunct="0"/>
            <a:r>
              <a:rPr lang="en-AU" sz="1000" i="1">
                <a:latin typeface="Times New Roman" pitchFamily="18" charset="0"/>
              </a:rPr>
              <a:t>13</a:t>
            </a:r>
          </a:p>
        </p:txBody>
      </p:sp>
      <p:sp>
        <p:nvSpPr>
          <p:cNvPr id="87048" name="Rectangle 8"/>
          <p:cNvSpPr>
            <a:spLocks noChangeArrowheads="1"/>
          </p:cNvSpPr>
          <p:nvPr/>
        </p:nvSpPr>
        <p:spPr bwMode="auto">
          <a:xfrm>
            <a:off x="0" y="9429750"/>
            <a:ext cx="2878138" cy="463550"/>
          </a:xfrm>
          <a:prstGeom prst="rect">
            <a:avLst/>
          </a:prstGeom>
          <a:noFill/>
          <a:ln w="12700">
            <a:noFill/>
            <a:miter lim="800000"/>
            <a:headEnd/>
            <a:tailEnd/>
          </a:ln>
        </p:spPr>
        <p:txBody>
          <a:bodyPr wrap="none" anchor="ctr"/>
          <a:lstStyle/>
          <a:p>
            <a:endParaRPr lang="en-US"/>
          </a:p>
        </p:txBody>
      </p:sp>
      <p:sp>
        <p:nvSpPr>
          <p:cNvPr id="87049" name="Rectangle 9"/>
          <p:cNvSpPr>
            <a:spLocks noChangeArrowheads="1"/>
          </p:cNvSpPr>
          <p:nvPr/>
        </p:nvSpPr>
        <p:spPr bwMode="auto">
          <a:xfrm>
            <a:off x="0" y="6350"/>
            <a:ext cx="2878138" cy="465138"/>
          </a:xfrm>
          <a:prstGeom prst="rect">
            <a:avLst/>
          </a:prstGeom>
          <a:noFill/>
          <a:ln w="12700">
            <a:noFill/>
            <a:miter lim="800000"/>
            <a:headEnd/>
            <a:tailEnd/>
          </a:ln>
        </p:spPr>
        <p:txBody>
          <a:bodyPr wrap="none" anchor="ctr"/>
          <a:lstStyle/>
          <a:p>
            <a:endParaRPr lang="en-US"/>
          </a:p>
        </p:txBody>
      </p:sp>
      <p:sp>
        <p:nvSpPr>
          <p:cNvPr id="87050" name="Rectangle 10"/>
          <p:cNvSpPr>
            <a:spLocks noGrp="1" noRot="1" noChangeAspect="1" noChangeArrowheads="1" noTextEdit="1"/>
          </p:cNvSpPr>
          <p:nvPr>
            <p:ph type="sldImg"/>
          </p:nvPr>
        </p:nvSpPr>
        <p:spPr>
          <a:ln cap="flat"/>
        </p:spPr>
      </p:sp>
      <p:sp>
        <p:nvSpPr>
          <p:cNvPr id="87051" name="Rectangle 11"/>
          <p:cNvSpPr>
            <a:spLocks noGrp="1" noChangeArrowheads="1"/>
          </p:cNvSpPr>
          <p:nvPr>
            <p:ph type="body" idx="1"/>
          </p:nvPr>
        </p:nvSpPr>
        <p:spPr>
          <a:xfrm>
            <a:off x="884238" y="4725988"/>
            <a:ext cx="4872037" cy="3916362"/>
          </a:xfrm>
          <a:noFill/>
          <a:ln w="9525"/>
        </p:spPr>
        <p:txBody>
          <a:bodyPr/>
          <a:lstStyle/>
          <a:p>
            <a:endParaRPr lang="en-N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546100" y="749300"/>
            <a:ext cx="5551488" cy="3700463"/>
          </a:xfrm>
          <a:ln cap="flat"/>
        </p:spPr>
      </p:sp>
      <p:sp>
        <p:nvSpPr>
          <p:cNvPr id="88067" name="Rectangle 3"/>
          <p:cNvSpPr>
            <a:spLocks noGrp="1" noChangeArrowheads="1"/>
          </p:cNvSpPr>
          <p:nvPr>
            <p:ph type="body" idx="1"/>
          </p:nvPr>
        </p:nvSpPr>
        <p:spPr>
          <a:xfrm>
            <a:off x="885825" y="4724400"/>
            <a:ext cx="4868863" cy="3662363"/>
          </a:xfrm>
          <a:noFill/>
          <a:ln w="9525"/>
        </p:spPr>
        <p:txBody>
          <a:bodyPr lIns="90198" tIns="44308" rIns="90198" bIns="44308"/>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25488" y="868363"/>
            <a:ext cx="5191125" cy="3460750"/>
          </a:xfrm>
          <a:ln/>
        </p:spPr>
      </p:sp>
      <p:sp>
        <p:nvSpPr>
          <p:cNvPr id="71683"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this lecture I first consider evidence for increases in asthma prevalence in various countries.</a:t>
            </a:r>
          </a:p>
          <a:p>
            <a:endParaRPr lang="en-NZ" smtClean="0"/>
          </a:p>
          <a:p>
            <a:r>
              <a:rPr lang="en-NZ" smtClean="0"/>
              <a:t>I then examine international patterns of asthma prevalence.</a:t>
            </a:r>
          </a:p>
          <a:p>
            <a:endParaRPr lang="en-NZ" smtClean="0"/>
          </a:p>
          <a:p>
            <a:r>
              <a:rPr lang="en-NZ" smtClean="0"/>
              <a:t>Finally, I consider possible explanations for these patterns</a:t>
            </a:r>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725488" y="868363"/>
            <a:ext cx="5191125" cy="3460750"/>
          </a:xfrm>
          <a:solidFill>
            <a:srgbClr val="FFFFFF"/>
          </a:solidFill>
          <a:ln/>
        </p:spPr>
      </p:sp>
      <p:sp>
        <p:nvSpPr>
          <p:cNvPr id="90115" name="Rectangle 3"/>
          <p:cNvSpPr>
            <a:spLocks noGrp="1" noChangeArrowheads="1"/>
          </p:cNvSpPr>
          <p:nvPr>
            <p:ph type="body" idx="1"/>
          </p:nvPr>
        </p:nvSpPr>
        <p:spPr>
          <a:xfrm>
            <a:off x="884238" y="4724400"/>
            <a:ext cx="4872037" cy="3665538"/>
          </a:xfrm>
          <a:solidFill>
            <a:srgbClr val="FFFFFF"/>
          </a:solidFill>
          <a:ln>
            <a:solidFill>
              <a:srgbClr val="000000"/>
            </a:solidFill>
          </a:ln>
        </p:spPr>
        <p:txBody>
          <a:bodyPr lIns="90635" tIns="45318" rIns="90635" bIns="45318"/>
          <a:lstStyle/>
          <a:p>
            <a:r>
              <a:rPr lang="en-NZ" smtClean="0"/>
              <a:t>The global patterns of asthma prevalence therefore call into question the dominant paradigm that asthma is an atopic disease caused by allergen exposure</a:t>
            </a:r>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725488" y="868363"/>
            <a:ext cx="5191125" cy="3460750"/>
          </a:xfrm>
          <a:solidFill>
            <a:srgbClr val="FFFFFF"/>
          </a:solidFill>
          <a:ln/>
        </p:spPr>
      </p:sp>
      <p:sp>
        <p:nvSpPr>
          <p:cNvPr id="92163" name="Rectangle 3"/>
          <p:cNvSpPr>
            <a:spLocks noGrp="1" noChangeArrowheads="1"/>
          </p:cNvSpPr>
          <p:nvPr>
            <p:ph type="body" idx="1"/>
          </p:nvPr>
        </p:nvSpPr>
        <p:spPr>
          <a:xfrm>
            <a:off x="884238" y="4724400"/>
            <a:ext cx="4872037" cy="3665538"/>
          </a:xfrm>
          <a:solidFill>
            <a:srgbClr val="FFFFFF"/>
          </a:solidFill>
          <a:ln>
            <a:solidFill>
              <a:srgbClr val="000000"/>
            </a:solidFill>
          </a:ln>
        </p:spPr>
        <p:txBody>
          <a:bodyPr lIns="90635" tIns="45318" rIns="90635" bIns="45318"/>
          <a:lstStyle/>
          <a:p>
            <a:r>
              <a:rPr lang="en-NZ" smtClean="0"/>
              <a:t> </a:t>
            </a:r>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725488" y="868363"/>
            <a:ext cx="5191125" cy="3460750"/>
          </a:xfrm>
          <a:ln/>
        </p:spPr>
      </p:sp>
      <p:sp>
        <p:nvSpPr>
          <p:cNvPr id="95235"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a recent systematic review, we assessed the evidence that asthma is an atopic disease</a:t>
            </a:r>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25488" y="868363"/>
            <a:ext cx="5191125" cy="3460750"/>
          </a:xfrm>
          <a:ln/>
        </p:spPr>
      </p:sp>
      <p:sp>
        <p:nvSpPr>
          <p:cNvPr id="71683"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this lecture I first consider evidence for increases in asthma prevalence in various countries.</a:t>
            </a:r>
          </a:p>
          <a:p>
            <a:endParaRPr lang="en-NZ" smtClean="0"/>
          </a:p>
          <a:p>
            <a:r>
              <a:rPr lang="en-NZ" smtClean="0"/>
              <a:t>I then examine international patterns of asthma prevalence.</a:t>
            </a:r>
          </a:p>
          <a:p>
            <a:endParaRPr lang="en-NZ" smtClean="0"/>
          </a:p>
          <a:p>
            <a:r>
              <a:rPr lang="en-NZ" smtClean="0"/>
              <a:t>Finally, I consider possible explanations for these patterns</a:t>
            </a:r>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725488" y="868363"/>
            <a:ext cx="5191125" cy="3460750"/>
          </a:xfrm>
          <a:ln/>
        </p:spPr>
      </p:sp>
      <p:sp>
        <p:nvSpPr>
          <p:cNvPr id="96259"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 </a:t>
            </a:r>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725488" y="868363"/>
            <a:ext cx="5191125" cy="3460750"/>
          </a:xfrm>
          <a:solidFill>
            <a:srgbClr val="FFFFFF"/>
          </a:solidFill>
          <a:ln/>
        </p:spPr>
      </p:sp>
      <p:sp>
        <p:nvSpPr>
          <p:cNvPr id="98307" name="Rectangle 3"/>
          <p:cNvSpPr>
            <a:spLocks noGrp="1" noChangeArrowheads="1"/>
          </p:cNvSpPr>
          <p:nvPr>
            <p:ph type="body" idx="1"/>
          </p:nvPr>
        </p:nvSpPr>
        <p:spPr>
          <a:xfrm>
            <a:off x="884238" y="4724400"/>
            <a:ext cx="4872037" cy="3665538"/>
          </a:xfrm>
          <a:solidFill>
            <a:srgbClr val="FFFFFF"/>
          </a:solidFill>
          <a:ln>
            <a:solidFill>
              <a:srgbClr val="000000"/>
            </a:solidFill>
          </a:ln>
        </p:spPr>
        <p:txBody>
          <a:bodyPr lIns="90635" tIns="45318" rIns="90635" bIns="45318"/>
          <a:lstStyle/>
          <a:p>
            <a:r>
              <a:rPr lang="en-NZ" smtClean="0"/>
              <a:t>The available evidence shows that exposure to specific allergens (e.g. house dust mite) is associated with specific sensitization, but not with overall levels of sensitization or asthma.</a:t>
            </a:r>
          </a:p>
          <a:p>
            <a:endParaRPr lang="en-NZ" smtClean="0"/>
          </a:p>
          <a:p>
            <a:r>
              <a:rPr lang="en-NZ" smtClean="0"/>
              <a:t>It thus appears that in susceptible individuals, the local exposures determine what we become sensitized to, but have little effect on our risk of sensitization in general, or of asthma </a:t>
            </a:r>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25488" y="868363"/>
            <a:ext cx="5191125" cy="3460750"/>
          </a:xfrm>
          <a:ln/>
        </p:spPr>
      </p:sp>
      <p:sp>
        <p:nvSpPr>
          <p:cNvPr id="71683"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this lecture I first consider evidence for increases in asthma prevalence in various countries.</a:t>
            </a:r>
          </a:p>
          <a:p>
            <a:endParaRPr lang="en-NZ" smtClean="0"/>
          </a:p>
          <a:p>
            <a:r>
              <a:rPr lang="en-NZ" smtClean="0"/>
              <a:t>I then examine international patterns of asthma prevalence.</a:t>
            </a:r>
          </a:p>
          <a:p>
            <a:endParaRPr lang="en-NZ" smtClean="0"/>
          </a:p>
          <a:p>
            <a:r>
              <a:rPr lang="en-NZ" smtClean="0"/>
              <a:t>Finally, I consider possible explanations for these patterns</a:t>
            </a:r>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725488" y="868363"/>
            <a:ext cx="5191125" cy="3460750"/>
          </a:xfrm>
          <a:ln/>
        </p:spPr>
      </p:sp>
      <p:sp>
        <p:nvSpPr>
          <p:cNvPr id="99331" name="Rectangle 3"/>
          <p:cNvSpPr>
            <a:spLocks noGrp="1" noChangeArrowheads="1"/>
          </p:cNvSpPr>
          <p:nvPr>
            <p:ph type="body" idx="1"/>
          </p:nvPr>
        </p:nvSpPr>
        <p:spPr>
          <a:xfrm>
            <a:off x="885825" y="4725988"/>
            <a:ext cx="4868863" cy="3427412"/>
          </a:xfrm>
          <a:noFill/>
          <a:ln w="9525"/>
        </p:spPr>
        <p:txBody>
          <a:bodyPr/>
          <a:lstStyle/>
          <a:p>
            <a:pPr defTabSz="762000"/>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725488" y="868363"/>
            <a:ext cx="5191125" cy="3460750"/>
          </a:xfrm>
          <a:solidFill>
            <a:srgbClr val="FFFFFF"/>
          </a:solidFill>
          <a:ln/>
        </p:spPr>
      </p:sp>
      <p:sp>
        <p:nvSpPr>
          <p:cNvPr id="100355" name="Rectangle 3"/>
          <p:cNvSpPr>
            <a:spLocks noGrp="1" noChangeArrowheads="1"/>
          </p:cNvSpPr>
          <p:nvPr>
            <p:ph type="body" idx="1"/>
          </p:nvPr>
        </p:nvSpPr>
        <p:spPr>
          <a:xfrm>
            <a:off x="884238" y="4724400"/>
            <a:ext cx="4872037" cy="3665538"/>
          </a:xfrm>
          <a:solidFill>
            <a:srgbClr val="FFFFFF"/>
          </a:solidFill>
          <a:ln>
            <a:solidFill>
              <a:srgbClr val="000000"/>
            </a:solidFill>
          </a:ln>
        </p:spPr>
        <p:txBody>
          <a:bodyPr lIns="90635" tIns="45318" rIns="90635" bIns="45318"/>
          <a:lstStyle/>
          <a:p>
            <a:r>
              <a:rPr lang="en-NZ" smtClean="0"/>
              <a:t>This evidence has given rise to the “hygiene hypothesis” which argues that increases in asthma prevalence are due to changes in immune function, because our cleaner environment means that we have lost the previous protective effect of infant infections.</a:t>
            </a:r>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725488" y="868363"/>
            <a:ext cx="5191125" cy="3460750"/>
          </a:xfrm>
          <a:solidFill>
            <a:srgbClr val="FFFFFF"/>
          </a:solidFill>
          <a:ln/>
        </p:spPr>
      </p:sp>
      <p:sp>
        <p:nvSpPr>
          <p:cNvPr id="101379" name="Rectangle 3"/>
          <p:cNvSpPr>
            <a:spLocks noGrp="1" noChangeArrowheads="1"/>
          </p:cNvSpPr>
          <p:nvPr>
            <p:ph type="body" idx="1"/>
          </p:nvPr>
        </p:nvSpPr>
        <p:spPr>
          <a:xfrm>
            <a:off x="884238" y="4724400"/>
            <a:ext cx="4872037" cy="3665538"/>
          </a:xfrm>
          <a:solidFill>
            <a:srgbClr val="FFFFFF"/>
          </a:solidFill>
          <a:ln>
            <a:solidFill>
              <a:srgbClr val="000000"/>
            </a:solidFill>
          </a:ln>
        </p:spPr>
        <p:txBody>
          <a:bodyPr lIns="90635" tIns="45318" rIns="90635" bIns="45318"/>
          <a:lstStyle/>
          <a:p>
            <a:r>
              <a:rPr lang="en-NZ" smtClean="0"/>
              <a:t>One possible explanation for this is that infant infections stimulate the TH1 pathway, whereas without early infections the infant’s immune system continues down the TH2 pathway that results in asthma and allergy</a:t>
            </a:r>
            <a:endParaRPr lang="en-A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725488" y="868363"/>
            <a:ext cx="5191125" cy="3460750"/>
          </a:xfrm>
          <a:solidFill>
            <a:srgbClr val="FFFFFF"/>
          </a:solidFill>
          <a:ln/>
        </p:spPr>
      </p:sp>
      <p:sp>
        <p:nvSpPr>
          <p:cNvPr id="102403" name="Rectangle 3"/>
          <p:cNvSpPr>
            <a:spLocks noGrp="1" noChangeArrowheads="1"/>
          </p:cNvSpPr>
          <p:nvPr>
            <p:ph type="body" idx="1"/>
          </p:nvPr>
        </p:nvSpPr>
        <p:spPr>
          <a:xfrm>
            <a:off x="884238" y="4724400"/>
            <a:ext cx="4872037" cy="3665538"/>
          </a:xfrm>
          <a:solidFill>
            <a:srgbClr val="FFFFFF"/>
          </a:solidFill>
          <a:ln>
            <a:solidFill>
              <a:srgbClr val="000000"/>
            </a:solidFill>
          </a:ln>
        </p:spPr>
        <p:txBody>
          <a:bodyPr lIns="90635" tIns="45318" rIns="90635" bIns="45318"/>
          <a:lstStyle/>
          <a:p>
            <a:r>
              <a:rPr lang="en-NZ" smtClean="0"/>
              <a:t>As usual there are problems!</a:t>
            </a:r>
            <a:endParaRPr lang="en-A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725488" y="868363"/>
            <a:ext cx="5191125" cy="3460750"/>
          </a:xfrm>
          <a:ln/>
        </p:spPr>
      </p:sp>
      <p:sp>
        <p:nvSpPr>
          <p:cNvPr id="103427" name="Rectangle 3"/>
          <p:cNvSpPr>
            <a:spLocks noGrp="1" noChangeArrowheads="1"/>
          </p:cNvSpPr>
          <p:nvPr>
            <p:ph type="body" idx="1"/>
          </p:nvPr>
        </p:nvSpPr>
        <p:spPr>
          <a:xfrm>
            <a:off x="885825" y="4725988"/>
            <a:ext cx="4868863" cy="3427412"/>
          </a:xfrm>
          <a:noFill/>
          <a:ln w="9525"/>
        </p:spPr>
        <p:txBody>
          <a:bodyPr/>
          <a:lstStyle/>
          <a:p>
            <a:pPr defTabSz="762000"/>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25488" y="868363"/>
            <a:ext cx="5191125" cy="3460750"/>
          </a:xfrm>
          <a:ln/>
        </p:spPr>
      </p:sp>
      <p:sp>
        <p:nvSpPr>
          <p:cNvPr id="71683"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this lecture I first consider evidence for increases in asthma prevalence in various countries.</a:t>
            </a:r>
          </a:p>
          <a:p>
            <a:endParaRPr lang="en-NZ" smtClean="0"/>
          </a:p>
          <a:p>
            <a:r>
              <a:rPr lang="en-NZ" smtClean="0"/>
              <a:t>I then examine international patterns of asthma prevalence.</a:t>
            </a:r>
          </a:p>
          <a:p>
            <a:endParaRPr lang="en-NZ" smtClean="0"/>
          </a:p>
          <a:p>
            <a:r>
              <a:rPr lang="en-NZ" smtClean="0"/>
              <a:t>Finally, I consider possible explanations for these patterns</a:t>
            </a:r>
            <a:endParaRPr lang="en-A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25488" y="868363"/>
            <a:ext cx="5191125" cy="3460750"/>
          </a:xfrm>
          <a:ln/>
        </p:spPr>
      </p:sp>
      <p:sp>
        <p:nvSpPr>
          <p:cNvPr id="71683"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this lecture I first consider evidence for increases in asthma prevalence in various countries.</a:t>
            </a:r>
          </a:p>
          <a:p>
            <a:endParaRPr lang="en-NZ" smtClean="0"/>
          </a:p>
          <a:p>
            <a:r>
              <a:rPr lang="en-NZ" smtClean="0"/>
              <a:t>I then examine international patterns of asthma prevalence.</a:t>
            </a:r>
          </a:p>
          <a:p>
            <a:endParaRPr lang="en-NZ" smtClean="0"/>
          </a:p>
          <a:p>
            <a:r>
              <a:rPr lang="en-NZ" smtClean="0"/>
              <a:t>Finally, I consider possible explanations for these patterns</a:t>
            </a:r>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725488" y="868363"/>
            <a:ext cx="5191125" cy="3460750"/>
          </a:xfrm>
          <a:ln/>
        </p:spPr>
      </p:sp>
      <p:sp>
        <p:nvSpPr>
          <p:cNvPr id="72707"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These findings do not appear to be explained by “established” asthma risk factors such as allergen exposure or air pollution</a:t>
            </a:r>
          </a:p>
          <a:p>
            <a:endParaRPr lang="en-NZ" smtClean="0"/>
          </a:p>
          <a:p>
            <a:r>
              <a:rPr lang="en-NZ" smtClean="0"/>
              <a:t>These factors are important exacerbators of pre-existing asthma, but do not appear to be major primary causes of asthma</a:t>
            </a:r>
            <a:endParaRPr lang="en-A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868363"/>
            <a:ext cx="5191125" cy="3460750"/>
          </a:xfrm>
          <a:solidFill>
            <a:srgbClr val="FFFFFF"/>
          </a:solidFill>
          <a:ln/>
        </p:spPr>
      </p:sp>
      <p:sp>
        <p:nvSpPr>
          <p:cNvPr id="89091" name="Rectangle 3"/>
          <p:cNvSpPr>
            <a:spLocks noGrp="1" noChangeArrowheads="1"/>
          </p:cNvSpPr>
          <p:nvPr>
            <p:ph type="body" idx="1"/>
          </p:nvPr>
        </p:nvSpPr>
        <p:spPr>
          <a:xfrm>
            <a:off x="884238" y="4724400"/>
            <a:ext cx="4872037" cy="3665538"/>
          </a:xfrm>
          <a:solidFill>
            <a:srgbClr val="FFFFFF"/>
          </a:solidFill>
          <a:ln>
            <a:solidFill>
              <a:srgbClr val="000000"/>
            </a:solidFill>
          </a:ln>
        </p:spPr>
        <p:txBody>
          <a:bodyPr lIns="90635" tIns="45318" rIns="90635" bIns="45318"/>
          <a:lstStyle/>
          <a:p>
            <a:r>
              <a:rPr lang="en-NZ" smtClean="0"/>
              <a:t>These findings do not appear to be explained by “established” asthma risk factors such as allergen exposure or air pollution</a:t>
            </a:r>
          </a:p>
          <a:p>
            <a:endParaRPr lang="en-NZ" smtClean="0"/>
          </a:p>
          <a:p>
            <a:r>
              <a:rPr lang="en-NZ" smtClean="0"/>
              <a:t>These factors are important exacerbators of pre-existing asthma, but do not appear to be major primary causes of asthma</a:t>
            </a:r>
            <a:endParaRPr lang="en-A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25488" y="868363"/>
            <a:ext cx="5191125" cy="3460750"/>
          </a:xfrm>
          <a:ln/>
        </p:spPr>
      </p:sp>
      <p:sp>
        <p:nvSpPr>
          <p:cNvPr id="71683"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this lecture I first consider evidence for increases in asthma prevalence in various countries.</a:t>
            </a:r>
          </a:p>
          <a:p>
            <a:endParaRPr lang="en-NZ" smtClean="0"/>
          </a:p>
          <a:p>
            <a:r>
              <a:rPr lang="en-NZ" smtClean="0"/>
              <a:t>I then examine international patterns of asthma prevalence.</a:t>
            </a:r>
          </a:p>
          <a:p>
            <a:endParaRPr lang="en-NZ" smtClean="0"/>
          </a:p>
          <a:p>
            <a:r>
              <a:rPr lang="en-NZ" smtClean="0"/>
              <a:t>Finally, I consider possible explanations for these patterns</a:t>
            </a:r>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25488" y="868363"/>
            <a:ext cx="5191125" cy="3460750"/>
          </a:xfrm>
          <a:ln/>
        </p:spPr>
      </p:sp>
      <p:sp>
        <p:nvSpPr>
          <p:cNvPr id="71683" name="Rectangle 3"/>
          <p:cNvSpPr>
            <a:spLocks noGrp="1" noChangeArrowheads="1"/>
          </p:cNvSpPr>
          <p:nvPr>
            <p:ph type="body" idx="1"/>
          </p:nvPr>
        </p:nvSpPr>
        <p:spPr>
          <a:xfrm>
            <a:off x="884238" y="4724400"/>
            <a:ext cx="4872037" cy="3665538"/>
          </a:xfrm>
          <a:noFill/>
          <a:ln w="9525"/>
        </p:spPr>
        <p:txBody>
          <a:bodyPr lIns="90635" tIns="45318" rIns="90635" bIns="45318"/>
          <a:lstStyle/>
          <a:p>
            <a:r>
              <a:rPr lang="en-NZ" smtClean="0"/>
              <a:t>In this lecture I first consider evidence for increases in asthma prevalence in various countries.</a:t>
            </a:r>
          </a:p>
          <a:p>
            <a:endParaRPr lang="en-NZ" smtClean="0"/>
          </a:p>
          <a:p>
            <a:r>
              <a:rPr lang="en-NZ" smtClean="0"/>
              <a:t>I then examine international patterns of asthma prevalence.</a:t>
            </a:r>
          </a:p>
          <a:p>
            <a:endParaRPr lang="en-NZ" smtClean="0"/>
          </a:p>
          <a:p>
            <a:r>
              <a:rPr lang="en-NZ" smtClean="0"/>
              <a:t>Finally, I consider possible explanations for these patterns</a:t>
            </a:r>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763963" y="0"/>
            <a:ext cx="2876550" cy="495300"/>
          </a:xfrm>
          <a:prstGeom prst="rect">
            <a:avLst/>
          </a:prstGeom>
          <a:noFill/>
          <a:ln w="12700">
            <a:noFill/>
            <a:miter lim="800000"/>
            <a:headEnd/>
            <a:tailEnd/>
          </a:ln>
        </p:spPr>
        <p:txBody>
          <a:bodyPr wrap="none" anchor="ctr"/>
          <a:lstStyle/>
          <a:p>
            <a:endParaRPr lang="en-US"/>
          </a:p>
        </p:txBody>
      </p:sp>
      <p:sp>
        <p:nvSpPr>
          <p:cNvPr id="76803" name="Rectangle 3"/>
          <p:cNvSpPr>
            <a:spLocks noChangeArrowheads="1"/>
          </p:cNvSpPr>
          <p:nvPr/>
        </p:nvSpPr>
        <p:spPr bwMode="auto">
          <a:xfrm>
            <a:off x="3763963" y="9409113"/>
            <a:ext cx="2876550" cy="495300"/>
          </a:xfrm>
          <a:prstGeom prst="rect">
            <a:avLst/>
          </a:prstGeom>
          <a:noFill/>
          <a:ln w="12700">
            <a:noFill/>
            <a:miter lim="800000"/>
            <a:headEnd/>
            <a:tailEnd/>
          </a:ln>
        </p:spPr>
        <p:txBody>
          <a:bodyPr lIns="18882" tIns="0" rIns="18882" bIns="0" anchor="b"/>
          <a:lstStyle/>
          <a:p>
            <a:pPr algn="r" defTabSz="755650" eaLnBrk="0" hangingPunct="0"/>
            <a:r>
              <a:rPr lang="en-US" sz="1000" i="1">
                <a:latin typeface="Times New Roman" pitchFamily="18" charset="0"/>
              </a:rPr>
              <a:t>1</a:t>
            </a:r>
          </a:p>
        </p:txBody>
      </p:sp>
      <p:sp>
        <p:nvSpPr>
          <p:cNvPr id="76804" name="Rectangle 4"/>
          <p:cNvSpPr>
            <a:spLocks noChangeArrowheads="1"/>
          </p:cNvSpPr>
          <p:nvPr/>
        </p:nvSpPr>
        <p:spPr bwMode="auto">
          <a:xfrm>
            <a:off x="0" y="9409113"/>
            <a:ext cx="2876550" cy="495300"/>
          </a:xfrm>
          <a:prstGeom prst="rect">
            <a:avLst/>
          </a:prstGeom>
          <a:noFill/>
          <a:ln w="12700">
            <a:noFill/>
            <a:miter lim="800000"/>
            <a:headEnd/>
            <a:tailEnd/>
          </a:ln>
        </p:spPr>
        <p:txBody>
          <a:bodyPr wrap="none" anchor="ctr"/>
          <a:lstStyle/>
          <a:p>
            <a:endParaRPr lang="en-US"/>
          </a:p>
        </p:txBody>
      </p:sp>
      <p:sp>
        <p:nvSpPr>
          <p:cNvPr id="76805" name="Rectangle 5"/>
          <p:cNvSpPr>
            <a:spLocks noChangeArrowheads="1"/>
          </p:cNvSpPr>
          <p:nvPr/>
        </p:nvSpPr>
        <p:spPr bwMode="auto">
          <a:xfrm>
            <a:off x="0" y="0"/>
            <a:ext cx="2876550" cy="495300"/>
          </a:xfrm>
          <a:prstGeom prst="rect">
            <a:avLst/>
          </a:prstGeom>
          <a:noFill/>
          <a:ln w="12700">
            <a:noFill/>
            <a:miter lim="800000"/>
            <a:headEnd/>
            <a:tailEnd/>
          </a:ln>
        </p:spPr>
        <p:txBody>
          <a:bodyPr wrap="none" anchor="ctr"/>
          <a:lstStyle/>
          <a:p>
            <a:endParaRPr lang="en-US"/>
          </a:p>
        </p:txBody>
      </p:sp>
      <p:sp>
        <p:nvSpPr>
          <p:cNvPr id="76806" name="Rectangle 6"/>
          <p:cNvSpPr>
            <a:spLocks noGrp="1" noChangeArrowheads="1"/>
          </p:cNvSpPr>
          <p:nvPr>
            <p:ph type="body" idx="1"/>
          </p:nvPr>
        </p:nvSpPr>
        <p:spPr>
          <a:xfrm>
            <a:off x="884238" y="4738688"/>
            <a:ext cx="4872037" cy="3222625"/>
          </a:xfrm>
          <a:noFill/>
          <a:ln w="9525"/>
        </p:spPr>
        <p:txBody>
          <a:bodyPr/>
          <a:lstStyle/>
          <a:p>
            <a:endParaRPr lang="en-NZ" smtClean="0"/>
          </a:p>
        </p:txBody>
      </p:sp>
      <p:sp>
        <p:nvSpPr>
          <p:cNvPr id="76807" name="Rectangle 7"/>
          <p:cNvSpPr>
            <a:spLocks noGrp="1" noRot="1" noChangeAspect="1" noChangeArrowheads="1" noTextEdit="1"/>
          </p:cNvSpPr>
          <p:nvPr>
            <p:ph type="sldImg"/>
          </p:nvPr>
        </p:nvSpPr>
        <p:spPr>
          <a:xfrm>
            <a:off x="723900" y="868363"/>
            <a:ext cx="5194300" cy="3462337"/>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547688" y="749300"/>
            <a:ext cx="5549900" cy="3700463"/>
          </a:xfrm>
          <a:ln cap="flat"/>
        </p:spPr>
      </p:sp>
      <p:sp>
        <p:nvSpPr>
          <p:cNvPr id="78851" name="Rectangle 3"/>
          <p:cNvSpPr>
            <a:spLocks noGrp="1" noChangeArrowheads="1"/>
          </p:cNvSpPr>
          <p:nvPr>
            <p:ph type="body" idx="1"/>
          </p:nvPr>
        </p:nvSpPr>
        <p:spPr>
          <a:xfrm>
            <a:off x="885825" y="4724400"/>
            <a:ext cx="4868863" cy="3662363"/>
          </a:xfrm>
          <a:noFill/>
          <a:ln w="9525"/>
        </p:spPr>
        <p:txBody>
          <a:bodyPr lIns="90198" tIns="44308" rIns="90198" bIns="44308"/>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547688" y="749300"/>
            <a:ext cx="5549900" cy="3700463"/>
          </a:xfrm>
          <a:ln cap="flat"/>
        </p:spPr>
      </p:sp>
      <p:sp>
        <p:nvSpPr>
          <p:cNvPr id="79875" name="Rectangle 3"/>
          <p:cNvSpPr>
            <a:spLocks noGrp="1" noChangeArrowheads="1"/>
          </p:cNvSpPr>
          <p:nvPr>
            <p:ph type="body" idx="1"/>
          </p:nvPr>
        </p:nvSpPr>
        <p:spPr>
          <a:xfrm>
            <a:off x="885825" y="4724400"/>
            <a:ext cx="4868863" cy="3662363"/>
          </a:xfrm>
          <a:noFill/>
          <a:ln w="9525"/>
        </p:spPr>
        <p:txBody>
          <a:bodyPr lIns="90198" tIns="44308" rIns="90198" bIns="44308"/>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542925" y="747713"/>
            <a:ext cx="5556250" cy="3703637"/>
          </a:xfrm>
          <a:ln cap="flat"/>
        </p:spPr>
      </p:sp>
      <p:sp>
        <p:nvSpPr>
          <p:cNvPr id="80899" name="Rectangle 3"/>
          <p:cNvSpPr>
            <a:spLocks noGrp="1" noChangeArrowheads="1"/>
          </p:cNvSpPr>
          <p:nvPr>
            <p:ph type="body" idx="1"/>
          </p:nvPr>
        </p:nvSpPr>
        <p:spPr>
          <a:xfrm>
            <a:off x="885825" y="4724400"/>
            <a:ext cx="4868863" cy="3662363"/>
          </a:xfrm>
          <a:noFill/>
          <a:ln w="9525"/>
        </p:spPr>
        <p:txBody>
          <a:bodyPr lIns="90488" tIns="44450" rIns="90488" bIns="44450"/>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544513" y="749300"/>
            <a:ext cx="5551487" cy="3700463"/>
          </a:xfrm>
          <a:ln cap="flat"/>
        </p:spPr>
      </p:sp>
      <p:sp>
        <p:nvSpPr>
          <p:cNvPr id="81923" name="Rectangle 3"/>
          <p:cNvSpPr>
            <a:spLocks noGrp="1" noChangeArrowheads="1"/>
          </p:cNvSpPr>
          <p:nvPr>
            <p:ph type="body" idx="1"/>
          </p:nvPr>
        </p:nvSpPr>
        <p:spPr>
          <a:xfrm>
            <a:off x="885825" y="4722813"/>
            <a:ext cx="4868863" cy="3665537"/>
          </a:xfrm>
          <a:noFill/>
          <a:ln w="9525"/>
        </p:spPr>
        <p:txBody>
          <a:bodyPr lIns="90488" tIns="44450" rIns="90488" bIns="44450"/>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8320E-6A47-46E9-8F2B-4FC7458A18A9}" type="slidenum">
              <a:rPr lang="en-US"/>
              <a:pPr>
                <a:defRPr/>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290F1-8676-4DA8-801B-11DD90F17ACE}"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D13104-6138-4646-B9CA-4F0D1731D890}"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E4099-C50E-4AAC-88C6-5EDA1A4A34A7}" type="slidenum">
              <a:rPr 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AF14D2-4796-46C7-A1AE-E97C03205E4C}" type="slidenum">
              <a:rPr lang="en-US"/>
              <a:pPr>
                <a:defRPr/>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514350" y="1600200"/>
            <a:ext cx="454342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29225" y="1600200"/>
            <a:ext cx="454342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14350" y="3938589"/>
            <a:ext cx="454342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229225" y="3938589"/>
            <a:ext cx="454342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514350" y="6245225"/>
            <a:ext cx="2400300" cy="476250"/>
          </a:xfrm>
        </p:spPr>
        <p:txBody>
          <a:bodyPr/>
          <a:lstStyle>
            <a:lvl1pPr>
              <a:defRPr/>
            </a:lvl1pPr>
          </a:lstStyle>
          <a:p>
            <a:endParaRPr lang="en-NZ"/>
          </a:p>
        </p:txBody>
      </p:sp>
      <p:sp>
        <p:nvSpPr>
          <p:cNvPr id="8" name="Footer Placeholder 7"/>
          <p:cNvSpPr>
            <a:spLocks noGrp="1"/>
          </p:cNvSpPr>
          <p:nvPr>
            <p:ph type="ftr" sz="quarter" idx="11"/>
          </p:nvPr>
        </p:nvSpPr>
        <p:spPr>
          <a:xfrm>
            <a:off x="3514725" y="6245225"/>
            <a:ext cx="3257550" cy="476250"/>
          </a:xfrm>
        </p:spPr>
        <p:txBody>
          <a:bodyPr/>
          <a:lstStyle>
            <a:lvl1pPr>
              <a:defRPr/>
            </a:lvl1pPr>
          </a:lstStyle>
          <a:p>
            <a:endParaRPr lang="en-NZ"/>
          </a:p>
        </p:txBody>
      </p:sp>
      <p:sp>
        <p:nvSpPr>
          <p:cNvPr id="9" name="Slide Number Placeholder 8"/>
          <p:cNvSpPr>
            <a:spLocks noGrp="1"/>
          </p:cNvSpPr>
          <p:nvPr>
            <p:ph type="sldNum" sz="quarter" idx="12"/>
          </p:nvPr>
        </p:nvSpPr>
        <p:spPr>
          <a:xfrm>
            <a:off x="7372350" y="6245225"/>
            <a:ext cx="2400300" cy="476250"/>
          </a:xfrm>
        </p:spPr>
        <p:txBody>
          <a:bodyPr/>
          <a:lstStyle>
            <a:lvl1pPr>
              <a:defRPr/>
            </a:lvl1pPr>
          </a:lstStyle>
          <a:p>
            <a:fld id="{4C2AE81B-411D-4D40-8777-C331DF224F41}" type="slidenum">
              <a:rPr lang="en-NZ"/>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8D16A1-CDC5-4A2A-A967-28003FC87F46}"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709E6E-E7C8-4559-819D-D67708134E70}"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6D418C-29C8-4311-90D8-DA96B957E744}"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18C31F-FD23-49E2-8812-43664917BBD4}"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2F24DC-F7C0-4CC7-95D9-0B3DC53B3C75}"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A5B508-A7D5-4268-8B43-0FE1E0371CDC}"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77D4D1-9AB0-43ED-8BD0-3704CCB94C48}"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9A2DE-A678-4927-ACD2-9A5349742D81}"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254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49254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49255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2ECF6E5-6168-43AD-BF1B-DC480309F107}" type="slidenum">
              <a:rPr lang="en-US"/>
              <a:pPr>
                <a:defRPr/>
              </a:pPr>
              <a:t>‹#›</a:t>
            </a:fld>
            <a:endParaRPr lang="en-US"/>
          </a:p>
        </p:txBody>
      </p:sp>
      <p:pic>
        <p:nvPicPr>
          <p:cNvPr id="14343" name="Picture 7" descr="graph rightcorner bit"/>
          <p:cNvPicPr>
            <a:picLocks noChangeAspect="1" noChangeArrowheads="1"/>
          </p:cNvPicPr>
          <p:nvPr userDrawn="1"/>
        </p:nvPicPr>
        <p:blipFill>
          <a:blip r:embed="rId16" cstate="print"/>
          <a:srcRect/>
          <a:stretch>
            <a:fillRect/>
          </a:stretch>
        </p:blipFill>
        <p:spPr bwMode="auto">
          <a:xfrm>
            <a:off x="6080125" y="4495800"/>
            <a:ext cx="4206875" cy="2066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Microsoft_Excel_97-2003_Worksheet3.xls"/></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Microsoft_Excel_97-2003_Worksheet4.xls"/></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Microsoft_Excel_97-2003_Worksheet5.xls"/></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Microsoft_Word_97_-_2003_Document6.doc"/><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Microsoft_Excel_97-2003_Worksheet7.xls"/></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hyperlink" Target="http://www.globaladf.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globalasthmareport.or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98954" y="693511"/>
            <a:ext cx="8940346" cy="1470025"/>
          </a:xfrm>
        </p:spPr>
        <p:txBody>
          <a:bodyPr/>
          <a:lstStyle/>
          <a:p>
            <a:r>
              <a:rPr lang="en-US" sz="6000" dirty="0" smtClean="0"/>
              <a:t>What causes asthma?</a:t>
            </a:r>
          </a:p>
        </p:txBody>
      </p:sp>
      <p:sp>
        <p:nvSpPr>
          <p:cNvPr id="24579" name="Rectangle 3"/>
          <p:cNvSpPr>
            <a:spLocks noGrp="1" noChangeArrowheads="1"/>
          </p:cNvSpPr>
          <p:nvPr>
            <p:ph type="subTitle" idx="1"/>
          </p:nvPr>
        </p:nvSpPr>
        <p:spPr>
          <a:xfrm>
            <a:off x="653143" y="2933700"/>
            <a:ext cx="8986157" cy="1929267"/>
          </a:xfrm>
        </p:spPr>
        <p:txBody>
          <a:bodyPr/>
          <a:lstStyle/>
          <a:p>
            <a:r>
              <a:rPr lang="en-US" dirty="0" smtClean="0"/>
              <a:t>Neil Pearce</a:t>
            </a:r>
          </a:p>
          <a:p>
            <a:r>
              <a:rPr lang="en-NZ" sz="2400" dirty="0" smtClean="0"/>
              <a:t>Faculty of Epidemiology and Population Health</a:t>
            </a:r>
          </a:p>
          <a:p>
            <a:r>
              <a:rPr lang="en-NZ" sz="2400" dirty="0" smtClean="0"/>
              <a:t>London School of Hygiene and Tropical </a:t>
            </a:r>
            <a:r>
              <a:rPr lang="en-NZ" sz="2400" dirty="0" smtClean="0"/>
              <a:t>Medicine</a:t>
            </a:r>
            <a:endParaRPr lang="en-NZ" dirty="0" smtClean="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3555" name="Rectangle 3"/>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3556" name="Rectangle 4"/>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3557" name="Rectangle 5"/>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3558" name="Rectangle 6"/>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3559" name="Rectangle 7"/>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3560" name="Rectangle 8"/>
          <p:cNvSpPr>
            <a:spLocks noChangeArrowheads="1"/>
          </p:cNvSpPr>
          <p:nvPr/>
        </p:nvSpPr>
        <p:spPr bwMode="auto">
          <a:xfrm>
            <a:off x="584200" y="1203325"/>
            <a:ext cx="1804988" cy="457200"/>
          </a:xfrm>
          <a:prstGeom prst="rect">
            <a:avLst/>
          </a:prstGeom>
          <a:noFill/>
          <a:ln w="9525">
            <a:noFill/>
            <a:miter lim="800000"/>
            <a:headEnd/>
            <a:tailEnd/>
          </a:ln>
        </p:spPr>
        <p:txBody>
          <a:bodyPr wrap="none" anchor="ctr"/>
          <a:lstStyle/>
          <a:p>
            <a:endParaRPr lang="en-US"/>
          </a:p>
        </p:txBody>
      </p:sp>
      <p:sp>
        <p:nvSpPr>
          <p:cNvPr id="23561" name="Rectangle 9"/>
          <p:cNvSpPr>
            <a:spLocks noChangeArrowheads="1"/>
          </p:cNvSpPr>
          <p:nvPr/>
        </p:nvSpPr>
        <p:spPr bwMode="auto">
          <a:xfrm>
            <a:off x="1028700" y="1712913"/>
            <a:ext cx="180975" cy="698500"/>
          </a:xfrm>
          <a:prstGeom prst="rect">
            <a:avLst/>
          </a:prstGeom>
          <a:noFill/>
          <a:ln w="9525">
            <a:noFill/>
            <a:miter lim="800000"/>
            <a:headEnd/>
            <a:tailEnd/>
          </a:ln>
        </p:spPr>
        <p:txBody>
          <a:bodyPr wrap="none" lIns="90488" tIns="44450" rIns="90488" bIns="44450">
            <a:spAutoFit/>
          </a:bodyPr>
          <a:lstStyle/>
          <a:p>
            <a:pPr defTabSz="762000" eaLnBrk="0" hangingPunct="0"/>
            <a:endParaRPr lang="en-US" sz="2000">
              <a:solidFill>
                <a:srgbClr val="FAFD00"/>
              </a:solidFill>
            </a:endParaRPr>
          </a:p>
          <a:p>
            <a:pPr defTabSz="762000" eaLnBrk="0" hangingPunct="0"/>
            <a:endParaRPr lang="en-US" sz="2000">
              <a:solidFill>
                <a:srgbClr val="FAFD00"/>
              </a:solidFill>
            </a:endParaRPr>
          </a:p>
        </p:txBody>
      </p:sp>
      <p:sp>
        <p:nvSpPr>
          <p:cNvPr id="23562" name="Rectangle 10"/>
          <p:cNvSpPr>
            <a:spLocks noChangeArrowheads="1"/>
          </p:cNvSpPr>
          <p:nvPr/>
        </p:nvSpPr>
        <p:spPr bwMode="auto">
          <a:xfrm>
            <a:off x="762000" y="533400"/>
            <a:ext cx="8839200" cy="698500"/>
          </a:xfrm>
          <a:prstGeom prst="rect">
            <a:avLst/>
          </a:prstGeom>
          <a:noFill/>
          <a:ln w="9525">
            <a:noFill/>
            <a:miter lim="800000"/>
            <a:headEnd/>
            <a:tailEnd/>
          </a:ln>
        </p:spPr>
        <p:txBody>
          <a:bodyPr lIns="90488" tIns="44450" rIns="90488" bIns="44450">
            <a:spAutoFit/>
          </a:bodyPr>
          <a:lstStyle/>
          <a:p>
            <a:pPr algn="ctr" defTabSz="762000" eaLnBrk="0" hangingPunct="0">
              <a:tabLst>
                <a:tab pos="376238" algn="l"/>
              </a:tabLst>
            </a:pPr>
            <a:r>
              <a:rPr lang="en-US" sz="4000" b="1">
                <a:solidFill>
                  <a:schemeClr val="tx2"/>
                </a:solidFill>
              </a:rPr>
              <a:t>Phase One “core” instruments</a:t>
            </a:r>
          </a:p>
        </p:txBody>
      </p:sp>
      <p:sp>
        <p:nvSpPr>
          <p:cNvPr id="439307" name="Rectangle 11"/>
          <p:cNvSpPr>
            <a:spLocks noChangeArrowheads="1"/>
          </p:cNvSpPr>
          <p:nvPr/>
        </p:nvSpPr>
        <p:spPr bwMode="auto">
          <a:xfrm>
            <a:off x="838200" y="1549400"/>
            <a:ext cx="8721725" cy="4089400"/>
          </a:xfrm>
          <a:prstGeom prst="rect">
            <a:avLst/>
          </a:prstGeom>
          <a:noFill/>
          <a:ln w="9525">
            <a:noFill/>
            <a:miter lim="800000"/>
            <a:headEnd/>
            <a:tailEnd/>
          </a:ln>
        </p:spPr>
        <p:txBody>
          <a:bodyPr lIns="90488" tIns="44450" rIns="90488" bIns="44450">
            <a:spAutoFit/>
          </a:bodyPr>
          <a:lstStyle/>
          <a:p>
            <a:pPr marL="381000" indent="-381000" defTabSz="762000" eaLnBrk="0" hangingPunct="0">
              <a:spcBef>
                <a:spcPct val="75000"/>
              </a:spcBef>
              <a:buFontTx/>
              <a:buChar char="•"/>
              <a:tabLst>
                <a:tab pos="376238" algn="l"/>
              </a:tabLst>
            </a:pPr>
            <a:r>
              <a:rPr lang="en-US" sz="2500" b="1"/>
              <a:t>written questionnaires on the prevalence and severity of asthma, rhinitis, and eczema for self-completion in 13 - 14 yr olds</a:t>
            </a:r>
            <a:r>
              <a:rPr lang="en-US" sz="2500" b="1" i="1"/>
              <a:t> (compulsory)</a:t>
            </a:r>
            <a:endParaRPr lang="en-US" sz="2500" b="1"/>
          </a:p>
          <a:p>
            <a:pPr marL="381000" indent="-381000" defTabSz="762000" eaLnBrk="0" hangingPunct="0">
              <a:spcBef>
                <a:spcPct val="75000"/>
              </a:spcBef>
              <a:buFontTx/>
              <a:buChar char="•"/>
              <a:tabLst>
                <a:tab pos="376238" algn="l"/>
              </a:tabLst>
            </a:pPr>
            <a:r>
              <a:rPr lang="en-US" sz="2500" b="1"/>
              <a:t>video questionnaire on the prevalence and severity of asthma for self-completion by 13 - 14 yr olds</a:t>
            </a:r>
            <a:r>
              <a:rPr lang="en-US" sz="2500" b="1" i="1"/>
              <a:t> (recommended)</a:t>
            </a:r>
            <a:endParaRPr lang="en-US" sz="2500" b="1"/>
          </a:p>
          <a:p>
            <a:pPr marL="381000" indent="-381000" defTabSz="762000" eaLnBrk="0" hangingPunct="0">
              <a:spcBef>
                <a:spcPct val="75000"/>
              </a:spcBef>
              <a:buFontTx/>
              <a:buChar char="•"/>
              <a:tabLst>
                <a:tab pos="376238" algn="l"/>
              </a:tabLst>
            </a:pPr>
            <a:r>
              <a:rPr lang="en-US" sz="2500" b="1"/>
              <a:t>written questionnaires on the prevalence and severity of asthma, rhinitis, and eczema for completion by parents of 6 - 7 yr olds</a:t>
            </a:r>
            <a:r>
              <a:rPr lang="en-US" sz="2500" b="1" i="1"/>
              <a:t> (recommended)</a:t>
            </a:r>
          </a:p>
        </p:txBody>
      </p:sp>
      <p:grpSp>
        <p:nvGrpSpPr>
          <p:cNvPr id="23564" name="Group 12"/>
          <p:cNvGrpSpPr>
            <a:grpSpLocks/>
          </p:cNvGrpSpPr>
          <p:nvPr/>
        </p:nvGrpSpPr>
        <p:grpSpPr bwMode="auto">
          <a:xfrm>
            <a:off x="466725" y="5997575"/>
            <a:ext cx="9286875" cy="708025"/>
            <a:chOff x="386" y="3778"/>
            <a:chExt cx="5850" cy="446"/>
          </a:xfrm>
        </p:grpSpPr>
        <p:sp>
          <p:nvSpPr>
            <p:cNvPr id="23567" name="Rectangle 13"/>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3568" name="Rectangle 14"/>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3569" name="Rectangle 15"/>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3570" name="Rectangle 16"/>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3571" name="Rectangle 17"/>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3572" name="Rectangle 18"/>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3573" name="Rectangle 19"/>
            <p:cNvSpPr>
              <a:spLocks noChangeArrowheads="1"/>
            </p:cNvSpPr>
            <p:nvPr/>
          </p:nvSpPr>
          <p:spPr bwMode="auto">
            <a:xfrm>
              <a:off x="890" y="3799"/>
              <a:ext cx="550" cy="190"/>
            </a:xfrm>
            <a:prstGeom prst="rect">
              <a:avLst/>
            </a:prstGeom>
            <a:noFill/>
            <a:ln w="9525">
              <a:noFill/>
              <a:miter lim="800000"/>
              <a:headEnd/>
              <a:tailEnd/>
            </a:ln>
          </p:spPr>
          <p:txBody>
            <a:bodyPr lIns="90488" tIns="44450" rIns="90488" bIns="44450">
              <a:spAutoFit/>
            </a:bodyPr>
            <a:lstStyle/>
            <a:p>
              <a:pPr defTabSz="762000" eaLnBrk="0" hangingPunct="0"/>
              <a:r>
                <a:rPr lang="en-US" sz="1400">
                  <a:solidFill>
                    <a:srgbClr val="FFFF00"/>
                  </a:solidFill>
                </a:rPr>
                <a:t>ISAAC</a:t>
              </a:r>
            </a:p>
          </p:txBody>
        </p:sp>
        <p:pic>
          <p:nvPicPr>
            <p:cNvPr id="23574" name="Picture 20"/>
            <p:cNvPicPr>
              <a:picLocks noChangeArrowheads="1"/>
            </p:cNvPicPr>
            <p:nvPr/>
          </p:nvPicPr>
          <p:blipFill>
            <a:blip r:embed="rId3" cstate="print"/>
            <a:srcRect/>
            <a:stretch>
              <a:fillRect/>
            </a:stretch>
          </p:blipFill>
          <p:spPr bwMode="auto">
            <a:xfrm>
              <a:off x="386" y="3778"/>
              <a:ext cx="523" cy="314"/>
            </a:xfrm>
            <a:prstGeom prst="rect">
              <a:avLst/>
            </a:prstGeom>
            <a:noFill/>
            <a:ln w="9525">
              <a:noFill/>
              <a:miter lim="800000"/>
              <a:headEnd/>
              <a:tailEnd/>
            </a:ln>
          </p:spPr>
        </p:pic>
        <p:sp>
          <p:nvSpPr>
            <p:cNvPr id="23575" name="Rectangle 21"/>
            <p:cNvSpPr>
              <a:spLocks noChangeArrowheads="1"/>
            </p:cNvSpPr>
            <p:nvPr/>
          </p:nvSpPr>
          <p:spPr bwMode="auto">
            <a:xfrm>
              <a:off x="5976" y="3895"/>
              <a:ext cx="260" cy="133"/>
            </a:xfrm>
            <a:prstGeom prst="rect">
              <a:avLst/>
            </a:prstGeom>
            <a:noFill/>
            <a:ln w="9525">
              <a:noFill/>
              <a:miter lim="800000"/>
              <a:headEnd/>
              <a:tailEnd/>
            </a:ln>
          </p:spPr>
          <p:txBody>
            <a:bodyPr lIns="90488" tIns="44450" rIns="90488" bIns="44450">
              <a:spAutoFit/>
            </a:bodyPr>
            <a:lstStyle/>
            <a:p>
              <a:pPr algn="r" defTabSz="762000" eaLnBrk="0" hangingPunct="0"/>
              <a:r>
                <a:rPr lang="en-US" sz="800">
                  <a:solidFill>
                    <a:srgbClr val="FFFF00"/>
                  </a:solidFill>
                </a:rPr>
                <a:t>1998</a:t>
              </a:r>
            </a:p>
          </p:txBody>
        </p:sp>
        <p:sp>
          <p:nvSpPr>
            <p:cNvPr id="23576" name="Line 22"/>
            <p:cNvSpPr>
              <a:spLocks noChangeShapeType="1"/>
            </p:cNvSpPr>
            <p:nvPr/>
          </p:nvSpPr>
          <p:spPr bwMode="auto">
            <a:xfrm>
              <a:off x="937" y="3984"/>
              <a:ext cx="5087" cy="0"/>
            </a:xfrm>
            <a:prstGeom prst="line">
              <a:avLst/>
            </a:prstGeom>
            <a:noFill/>
            <a:ln w="12700">
              <a:solidFill>
                <a:srgbClr val="FFFF00"/>
              </a:solidFill>
              <a:round/>
              <a:headEnd type="none" w="sm" len="sm"/>
              <a:tailEnd type="none" w="sm" len="sm"/>
            </a:ln>
          </p:spPr>
          <p:txBody>
            <a:bodyPr wrap="none" anchor="ctr"/>
            <a:lstStyle/>
            <a:p>
              <a:endParaRPr lang="en-US"/>
            </a:p>
          </p:txBody>
        </p:sp>
      </p:grpSp>
      <p:sp>
        <p:nvSpPr>
          <p:cNvPr id="23565" name="Line 23"/>
          <p:cNvSpPr>
            <a:spLocks noChangeShapeType="1"/>
          </p:cNvSpPr>
          <p:nvPr/>
        </p:nvSpPr>
        <p:spPr bwMode="auto">
          <a:xfrm>
            <a:off x="650875" y="1295400"/>
            <a:ext cx="9064625" cy="0"/>
          </a:xfrm>
          <a:prstGeom prst="line">
            <a:avLst/>
          </a:prstGeom>
          <a:noFill/>
          <a:ln w="76200">
            <a:solidFill>
              <a:srgbClr val="FF0033"/>
            </a:solidFill>
            <a:round/>
            <a:headEnd type="none" w="sm" len="sm"/>
            <a:tailEnd type="none" w="sm" len="sm"/>
          </a:ln>
        </p:spPr>
        <p:txBody>
          <a:bodyPr wrap="none" anchor="ctr"/>
          <a:lstStyle/>
          <a:p>
            <a:endParaRPr lang="en-US"/>
          </a:p>
        </p:txBody>
      </p:sp>
      <p:sp>
        <p:nvSpPr>
          <p:cNvPr id="23566" name="Text Box 24"/>
          <p:cNvSpPr txBox="1">
            <a:spLocks noChangeArrowheads="1"/>
          </p:cNvSpPr>
          <p:nvPr/>
        </p:nvSpPr>
        <p:spPr bwMode="auto">
          <a:xfrm>
            <a:off x="9296400" y="6072188"/>
            <a:ext cx="685800" cy="493712"/>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GB" sz="1200">
                <a:solidFill>
                  <a:schemeClr val="tx2"/>
                </a:solidFill>
              </a:rPr>
              <a:t>Tonga</a:t>
            </a:r>
          </a:p>
          <a:p>
            <a:pPr>
              <a:spcBef>
                <a:spcPct val="20000"/>
              </a:spcBef>
            </a:pPr>
            <a:r>
              <a:rPr lang="en-GB" sz="1200">
                <a:solidFill>
                  <a:schemeClr val="tx2"/>
                </a:solidFill>
              </a:rPr>
              <a:t>2004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9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9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9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050"/>
          <p:cNvPicPr>
            <a:picLocks noChangeArrowheads="1"/>
          </p:cNvPicPr>
          <p:nvPr/>
        </p:nvPicPr>
        <p:blipFill>
          <a:blip r:embed="rId3" cstate="print"/>
          <a:srcRect/>
          <a:stretch>
            <a:fillRect/>
          </a:stretch>
        </p:blipFill>
        <p:spPr bwMode="auto">
          <a:xfrm>
            <a:off x="608013" y="1003300"/>
            <a:ext cx="9082087" cy="4559300"/>
          </a:xfrm>
          <a:prstGeom prst="rect">
            <a:avLst/>
          </a:prstGeom>
          <a:noFill/>
          <a:ln w="9525">
            <a:noFill/>
            <a:miter lim="800000"/>
            <a:headEnd/>
            <a:tailEnd/>
          </a:ln>
        </p:spPr>
      </p:pic>
      <p:sp>
        <p:nvSpPr>
          <p:cNvPr id="24579" name="Rectangle 2051"/>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4580" name="Rectangle 2052"/>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4581" name="Rectangle 2053"/>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4582" name="Rectangle 2054"/>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4583" name="Rectangle 2055"/>
          <p:cNvSpPr>
            <a:spLocks noChangeArrowheads="1"/>
          </p:cNvSpPr>
          <p:nvPr/>
        </p:nvSpPr>
        <p:spPr bwMode="auto">
          <a:xfrm>
            <a:off x="771525" y="6248400"/>
            <a:ext cx="2143125" cy="457200"/>
          </a:xfrm>
          <a:prstGeom prst="rect">
            <a:avLst/>
          </a:prstGeom>
          <a:noFill/>
          <a:ln w="9525">
            <a:noFill/>
            <a:miter lim="800000"/>
            <a:headEnd/>
            <a:tailEnd/>
          </a:ln>
        </p:spPr>
        <p:txBody>
          <a:bodyPr wrap="none" anchor="ctr"/>
          <a:lstStyle/>
          <a:p>
            <a:endParaRPr lang="en-US"/>
          </a:p>
        </p:txBody>
      </p:sp>
      <p:sp>
        <p:nvSpPr>
          <p:cNvPr id="24584" name="Rectangle 2056"/>
          <p:cNvSpPr>
            <a:spLocks noChangeArrowheads="1"/>
          </p:cNvSpPr>
          <p:nvPr/>
        </p:nvSpPr>
        <p:spPr bwMode="auto">
          <a:xfrm>
            <a:off x="3514725" y="6248400"/>
            <a:ext cx="3257550" cy="457200"/>
          </a:xfrm>
          <a:prstGeom prst="rect">
            <a:avLst/>
          </a:prstGeom>
          <a:noFill/>
          <a:ln w="9525">
            <a:noFill/>
            <a:miter lim="800000"/>
            <a:headEnd/>
            <a:tailEnd/>
          </a:ln>
        </p:spPr>
        <p:txBody>
          <a:bodyPr wrap="none" anchor="ctr"/>
          <a:lstStyle/>
          <a:p>
            <a:endParaRPr lang="en-US"/>
          </a:p>
        </p:txBody>
      </p:sp>
      <p:sp>
        <p:nvSpPr>
          <p:cNvPr id="24585" name="Rectangle 2057"/>
          <p:cNvSpPr>
            <a:spLocks noChangeArrowheads="1"/>
          </p:cNvSpPr>
          <p:nvPr/>
        </p:nvSpPr>
        <p:spPr bwMode="auto">
          <a:xfrm>
            <a:off x="6629400" y="4527550"/>
            <a:ext cx="1612900" cy="1568450"/>
          </a:xfrm>
          <a:prstGeom prst="rect">
            <a:avLst/>
          </a:prstGeom>
          <a:solidFill>
            <a:srgbClr val="FFFF00"/>
          </a:solidFill>
          <a:ln w="12700">
            <a:solidFill>
              <a:srgbClr val="000000"/>
            </a:solidFill>
            <a:miter lim="800000"/>
            <a:headEnd/>
            <a:tailEnd/>
          </a:ln>
        </p:spPr>
        <p:txBody>
          <a:bodyPr lIns="90488" tIns="44450" rIns="90488" bIns="44450">
            <a:spAutoFit/>
          </a:bodyPr>
          <a:lstStyle/>
          <a:p>
            <a:pPr defTabSz="762000" eaLnBrk="0" hangingPunct="0"/>
            <a:r>
              <a:rPr lang="en-US" sz="1600" b="1">
                <a:solidFill>
                  <a:srgbClr val="000000"/>
                </a:solidFill>
              </a:rPr>
              <a:t>I Asher (chair)</a:t>
            </a:r>
          </a:p>
          <a:p>
            <a:pPr defTabSz="762000" eaLnBrk="0" hangingPunct="0"/>
            <a:r>
              <a:rPr lang="en-US" sz="1600" b="1">
                <a:solidFill>
                  <a:srgbClr val="000000"/>
                </a:solidFill>
              </a:rPr>
              <a:t>R Beasley</a:t>
            </a:r>
          </a:p>
          <a:p>
            <a:pPr defTabSz="762000" eaLnBrk="0" hangingPunct="0"/>
            <a:r>
              <a:rPr lang="en-US" sz="1600" b="1">
                <a:solidFill>
                  <a:srgbClr val="000000"/>
                </a:solidFill>
              </a:rPr>
              <a:t>J Crane</a:t>
            </a:r>
          </a:p>
          <a:p>
            <a:pPr defTabSz="762000" eaLnBrk="0" hangingPunct="0"/>
            <a:r>
              <a:rPr lang="en-US" sz="1600" b="1">
                <a:solidFill>
                  <a:srgbClr val="000000"/>
                </a:solidFill>
              </a:rPr>
              <a:t>E Mitchell</a:t>
            </a:r>
          </a:p>
          <a:p>
            <a:pPr defTabSz="762000" eaLnBrk="0" hangingPunct="0"/>
            <a:r>
              <a:rPr lang="en-US" sz="1600" b="1">
                <a:solidFill>
                  <a:srgbClr val="000000"/>
                </a:solidFill>
              </a:rPr>
              <a:t>N Pearce</a:t>
            </a:r>
          </a:p>
          <a:p>
            <a:pPr defTabSz="762000" eaLnBrk="0" hangingPunct="0"/>
            <a:r>
              <a:rPr lang="en-US" sz="1600" b="1">
                <a:solidFill>
                  <a:srgbClr val="000000"/>
                </a:solidFill>
              </a:rPr>
              <a:t>C Robertson</a:t>
            </a:r>
          </a:p>
        </p:txBody>
      </p:sp>
      <p:sp>
        <p:nvSpPr>
          <p:cNvPr id="24586" name="Rectangle 2058"/>
          <p:cNvSpPr>
            <a:spLocks noChangeArrowheads="1"/>
          </p:cNvSpPr>
          <p:nvPr/>
        </p:nvSpPr>
        <p:spPr bwMode="auto">
          <a:xfrm>
            <a:off x="8137525" y="3195638"/>
            <a:ext cx="857250" cy="346075"/>
          </a:xfrm>
          <a:prstGeom prst="rect">
            <a:avLst/>
          </a:prstGeom>
          <a:solidFill>
            <a:srgbClr val="FFFF00"/>
          </a:solidFill>
          <a:ln w="12700">
            <a:solidFill>
              <a:srgbClr val="000000"/>
            </a:solidFill>
            <a:miter lim="800000"/>
            <a:headEnd/>
            <a:tailEnd/>
          </a:ln>
        </p:spPr>
        <p:txBody>
          <a:bodyPr lIns="90488" tIns="44450" rIns="90488" bIns="44450">
            <a:spAutoFit/>
          </a:bodyPr>
          <a:lstStyle/>
          <a:p>
            <a:pPr algn="ctr" defTabSz="762000" eaLnBrk="0" hangingPunct="0"/>
            <a:r>
              <a:rPr lang="en-US" sz="1600" b="1">
                <a:solidFill>
                  <a:srgbClr val="000000"/>
                </a:solidFill>
              </a:rPr>
              <a:t>C Lai</a:t>
            </a:r>
          </a:p>
        </p:txBody>
      </p:sp>
      <p:sp>
        <p:nvSpPr>
          <p:cNvPr id="24587" name="Rectangle 2059"/>
          <p:cNvSpPr>
            <a:spLocks noChangeArrowheads="1"/>
          </p:cNvSpPr>
          <p:nvPr/>
        </p:nvSpPr>
        <p:spPr bwMode="auto">
          <a:xfrm>
            <a:off x="6080125" y="3741738"/>
            <a:ext cx="1200150" cy="346075"/>
          </a:xfrm>
          <a:prstGeom prst="rect">
            <a:avLst/>
          </a:prstGeom>
          <a:solidFill>
            <a:srgbClr val="FFFF00"/>
          </a:solidFill>
          <a:ln w="12700">
            <a:solidFill>
              <a:srgbClr val="000000"/>
            </a:solidFill>
            <a:miter lim="800000"/>
            <a:headEnd/>
            <a:tailEnd/>
          </a:ln>
        </p:spPr>
        <p:txBody>
          <a:bodyPr lIns="90488" tIns="44450" rIns="90488" bIns="44450">
            <a:spAutoFit/>
          </a:bodyPr>
          <a:lstStyle/>
          <a:p>
            <a:pPr algn="ctr" defTabSz="762000" eaLnBrk="0" hangingPunct="0"/>
            <a:r>
              <a:rPr lang="en-US" sz="1600" b="1">
                <a:solidFill>
                  <a:srgbClr val="000000"/>
                </a:solidFill>
              </a:rPr>
              <a:t>JR Shah</a:t>
            </a:r>
          </a:p>
        </p:txBody>
      </p:sp>
      <p:sp>
        <p:nvSpPr>
          <p:cNvPr id="24588" name="Rectangle 2060"/>
          <p:cNvSpPr>
            <a:spLocks noChangeArrowheads="1"/>
          </p:cNvSpPr>
          <p:nvPr/>
        </p:nvSpPr>
        <p:spPr bwMode="auto">
          <a:xfrm>
            <a:off x="4208463" y="4948238"/>
            <a:ext cx="1614487" cy="590550"/>
          </a:xfrm>
          <a:prstGeom prst="rect">
            <a:avLst/>
          </a:prstGeom>
          <a:solidFill>
            <a:srgbClr val="FFFF00"/>
          </a:solidFill>
          <a:ln w="12700">
            <a:solidFill>
              <a:srgbClr val="000000"/>
            </a:solidFill>
            <a:miter lim="800000"/>
            <a:headEnd/>
            <a:tailEnd/>
          </a:ln>
        </p:spPr>
        <p:txBody>
          <a:bodyPr lIns="90488" tIns="44450" rIns="90488" bIns="44450">
            <a:spAutoFit/>
          </a:bodyPr>
          <a:lstStyle/>
          <a:p>
            <a:pPr defTabSz="762000" eaLnBrk="0" hangingPunct="0"/>
            <a:r>
              <a:rPr lang="en-US" sz="1600" b="1">
                <a:solidFill>
                  <a:srgbClr val="000000"/>
                </a:solidFill>
              </a:rPr>
              <a:t>N Aït-Khaled</a:t>
            </a:r>
          </a:p>
          <a:p>
            <a:pPr defTabSz="762000" eaLnBrk="0" hangingPunct="0"/>
            <a:r>
              <a:rPr lang="en-US" sz="1600" b="1">
                <a:solidFill>
                  <a:srgbClr val="000000"/>
                </a:solidFill>
              </a:rPr>
              <a:t>G Anabwani</a:t>
            </a:r>
          </a:p>
        </p:txBody>
      </p:sp>
      <p:sp>
        <p:nvSpPr>
          <p:cNvPr id="24589" name="Rectangle 2061"/>
          <p:cNvSpPr>
            <a:spLocks noChangeArrowheads="1"/>
          </p:cNvSpPr>
          <p:nvPr/>
        </p:nvSpPr>
        <p:spPr bwMode="auto">
          <a:xfrm>
            <a:off x="1108075" y="4567238"/>
            <a:ext cx="1114425" cy="346075"/>
          </a:xfrm>
          <a:prstGeom prst="rect">
            <a:avLst/>
          </a:prstGeom>
          <a:solidFill>
            <a:srgbClr val="FFFF00"/>
          </a:solidFill>
          <a:ln w="12700">
            <a:solidFill>
              <a:srgbClr val="000000"/>
            </a:solidFill>
            <a:miter lim="800000"/>
            <a:headEnd/>
            <a:tailEnd/>
          </a:ln>
        </p:spPr>
        <p:txBody>
          <a:bodyPr lIns="90488" tIns="44450" rIns="90488" bIns="44450">
            <a:spAutoFit/>
          </a:bodyPr>
          <a:lstStyle/>
          <a:p>
            <a:pPr algn="ctr" defTabSz="762000" eaLnBrk="0" hangingPunct="0"/>
            <a:r>
              <a:rPr lang="en-US" sz="1600" b="1">
                <a:solidFill>
                  <a:srgbClr val="000000"/>
                </a:solidFill>
              </a:rPr>
              <a:t>J Mallol</a:t>
            </a:r>
          </a:p>
        </p:txBody>
      </p:sp>
      <p:sp>
        <p:nvSpPr>
          <p:cNvPr id="24590" name="Rectangle 2062"/>
          <p:cNvSpPr>
            <a:spLocks noChangeArrowheads="1"/>
          </p:cNvSpPr>
          <p:nvPr/>
        </p:nvSpPr>
        <p:spPr bwMode="auto">
          <a:xfrm>
            <a:off x="508000" y="2509838"/>
            <a:ext cx="1371600" cy="346075"/>
          </a:xfrm>
          <a:prstGeom prst="rect">
            <a:avLst/>
          </a:prstGeom>
          <a:solidFill>
            <a:srgbClr val="FFFF00"/>
          </a:solidFill>
          <a:ln w="12700">
            <a:solidFill>
              <a:srgbClr val="000000"/>
            </a:solidFill>
            <a:miter lim="800000"/>
            <a:headEnd/>
            <a:tailEnd/>
          </a:ln>
        </p:spPr>
        <p:txBody>
          <a:bodyPr lIns="90488" tIns="44450" rIns="90488" bIns="44450">
            <a:spAutoFit/>
          </a:bodyPr>
          <a:lstStyle/>
          <a:p>
            <a:pPr algn="ctr" defTabSz="762000" eaLnBrk="0" hangingPunct="0"/>
            <a:r>
              <a:rPr lang="en-US" sz="1600" b="1">
                <a:solidFill>
                  <a:srgbClr val="000000"/>
                </a:solidFill>
              </a:rPr>
              <a:t>(F Martinez)</a:t>
            </a:r>
          </a:p>
        </p:txBody>
      </p:sp>
      <p:sp>
        <p:nvSpPr>
          <p:cNvPr id="24591" name="Rectangle 2063"/>
          <p:cNvSpPr>
            <a:spLocks noChangeArrowheads="1"/>
          </p:cNvSpPr>
          <p:nvPr/>
        </p:nvSpPr>
        <p:spPr bwMode="auto">
          <a:xfrm>
            <a:off x="5065713" y="1747838"/>
            <a:ext cx="1528762" cy="346075"/>
          </a:xfrm>
          <a:prstGeom prst="rect">
            <a:avLst/>
          </a:prstGeom>
          <a:solidFill>
            <a:srgbClr val="FFFF00"/>
          </a:solidFill>
          <a:ln w="12700">
            <a:solidFill>
              <a:srgbClr val="000000"/>
            </a:solidFill>
            <a:miter lim="800000"/>
            <a:headEnd/>
            <a:tailEnd/>
          </a:ln>
        </p:spPr>
        <p:txBody>
          <a:bodyPr lIns="90488" tIns="44450" rIns="90488" bIns="44450">
            <a:spAutoFit/>
          </a:bodyPr>
          <a:lstStyle/>
          <a:p>
            <a:pPr algn="ctr" defTabSz="762000" eaLnBrk="0" hangingPunct="0"/>
            <a:r>
              <a:rPr lang="en-US" sz="1600" b="1">
                <a:solidFill>
                  <a:srgbClr val="000000"/>
                </a:solidFill>
              </a:rPr>
              <a:t>B Björkstén</a:t>
            </a:r>
          </a:p>
        </p:txBody>
      </p:sp>
      <p:sp>
        <p:nvSpPr>
          <p:cNvPr id="24592" name="Rectangle 2064"/>
          <p:cNvSpPr>
            <a:spLocks noChangeArrowheads="1"/>
          </p:cNvSpPr>
          <p:nvPr/>
        </p:nvSpPr>
        <p:spPr bwMode="auto">
          <a:xfrm>
            <a:off x="4722813" y="2967038"/>
            <a:ext cx="1528762" cy="346075"/>
          </a:xfrm>
          <a:prstGeom prst="rect">
            <a:avLst/>
          </a:prstGeom>
          <a:solidFill>
            <a:srgbClr val="FFFF00"/>
          </a:solidFill>
          <a:ln w="12700">
            <a:solidFill>
              <a:srgbClr val="000000"/>
            </a:solidFill>
            <a:miter lim="800000"/>
            <a:headEnd/>
            <a:tailEnd/>
          </a:ln>
        </p:spPr>
        <p:txBody>
          <a:bodyPr lIns="90488" tIns="44450" rIns="90488" bIns="44450">
            <a:spAutoFit/>
          </a:bodyPr>
          <a:lstStyle/>
          <a:p>
            <a:pPr algn="ctr" defTabSz="762000" eaLnBrk="0" hangingPunct="0"/>
            <a:r>
              <a:rPr lang="en-US" sz="1600" b="1">
                <a:solidFill>
                  <a:srgbClr val="000000"/>
                </a:solidFill>
              </a:rPr>
              <a:t>S Montefort</a:t>
            </a:r>
          </a:p>
        </p:txBody>
      </p:sp>
      <p:sp>
        <p:nvSpPr>
          <p:cNvPr id="24593" name="Rectangle 2065"/>
          <p:cNvSpPr>
            <a:spLocks noChangeArrowheads="1"/>
          </p:cNvSpPr>
          <p:nvPr/>
        </p:nvSpPr>
        <p:spPr bwMode="auto">
          <a:xfrm>
            <a:off x="2922588" y="1082675"/>
            <a:ext cx="1838098" cy="1813317"/>
          </a:xfrm>
          <a:prstGeom prst="rect">
            <a:avLst/>
          </a:prstGeom>
          <a:solidFill>
            <a:srgbClr val="FFFF00"/>
          </a:solidFill>
          <a:ln w="12700">
            <a:solidFill>
              <a:srgbClr val="000000"/>
            </a:solidFill>
            <a:miter lim="800000"/>
            <a:headEnd/>
            <a:tailEnd/>
          </a:ln>
        </p:spPr>
        <p:txBody>
          <a:bodyPr wrap="square" lIns="90488" tIns="44450" rIns="90488" bIns="44450">
            <a:spAutoFit/>
          </a:bodyPr>
          <a:lstStyle/>
          <a:p>
            <a:pPr defTabSz="762000" eaLnBrk="0" hangingPunct="0"/>
            <a:r>
              <a:rPr lang="en-US" sz="1600" b="1" dirty="0"/>
              <a:t>R Anderson</a:t>
            </a:r>
          </a:p>
          <a:p>
            <a:pPr defTabSz="762000" eaLnBrk="0" hangingPunct="0"/>
            <a:r>
              <a:rPr lang="en-GB" sz="1600" b="1" dirty="0" smtClean="0"/>
              <a:t>L Garcia Marcos</a:t>
            </a:r>
            <a:endParaRPr lang="en-US" sz="1600" b="1" dirty="0"/>
          </a:p>
          <a:p>
            <a:pPr defTabSz="762000" eaLnBrk="0" hangingPunct="0"/>
            <a:r>
              <a:rPr lang="en-US" sz="1600" b="1" dirty="0"/>
              <a:t>U </a:t>
            </a:r>
            <a:r>
              <a:rPr lang="en-US" sz="1600" b="1" dirty="0" err="1"/>
              <a:t>Keil</a:t>
            </a:r>
            <a:endParaRPr lang="en-US" sz="1600" b="1" dirty="0"/>
          </a:p>
          <a:p>
            <a:pPr defTabSz="762000" eaLnBrk="0" hangingPunct="0"/>
            <a:r>
              <a:rPr lang="en-US" sz="1600" b="1" dirty="0"/>
              <a:t>D Strachan</a:t>
            </a:r>
          </a:p>
          <a:p>
            <a:pPr defTabSz="762000" eaLnBrk="0" hangingPunct="0"/>
            <a:r>
              <a:rPr lang="en-US" sz="1600" b="1" dirty="0"/>
              <a:t>E von </a:t>
            </a:r>
            <a:r>
              <a:rPr lang="en-US" sz="1600" b="1" dirty="0" err="1"/>
              <a:t>Mutius</a:t>
            </a:r>
            <a:endParaRPr lang="en-US" sz="1600" b="1" dirty="0"/>
          </a:p>
          <a:p>
            <a:pPr defTabSz="762000" eaLnBrk="0" hangingPunct="0"/>
            <a:r>
              <a:rPr lang="en-US" sz="1600" b="1" dirty="0"/>
              <a:t>S </a:t>
            </a:r>
            <a:r>
              <a:rPr lang="en-US" sz="1600" b="1" dirty="0" err="1"/>
              <a:t>Weiland</a:t>
            </a:r>
            <a:endParaRPr lang="en-US" sz="1600" b="1" dirty="0"/>
          </a:p>
          <a:p>
            <a:pPr defTabSz="762000" eaLnBrk="0" hangingPunct="0"/>
            <a:r>
              <a:rPr lang="en-US" sz="1600" b="1" dirty="0"/>
              <a:t>H Williams</a:t>
            </a:r>
          </a:p>
        </p:txBody>
      </p:sp>
      <p:sp>
        <p:nvSpPr>
          <p:cNvPr id="24594" name="Rectangle 2066"/>
          <p:cNvSpPr>
            <a:spLocks noChangeArrowheads="1"/>
          </p:cNvSpPr>
          <p:nvPr/>
        </p:nvSpPr>
        <p:spPr bwMode="auto">
          <a:xfrm>
            <a:off x="914400" y="228600"/>
            <a:ext cx="8458200" cy="606425"/>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n-US" sz="3400" b="1"/>
              <a:t>ISAAC Steering Committee</a:t>
            </a:r>
          </a:p>
        </p:txBody>
      </p:sp>
      <p:sp>
        <p:nvSpPr>
          <p:cNvPr id="24595" name="Line 2067"/>
          <p:cNvSpPr>
            <a:spLocks noChangeShapeType="1"/>
          </p:cNvSpPr>
          <p:nvPr/>
        </p:nvSpPr>
        <p:spPr bwMode="auto">
          <a:xfrm>
            <a:off x="533400" y="914400"/>
            <a:ext cx="9245600" cy="0"/>
          </a:xfrm>
          <a:prstGeom prst="line">
            <a:avLst/>
          </a:prstGeom>
          <a:noFill/>
          <a:ln w="50800">
            <a:solidFill>
              <a:schemeClr val="hlink"/>
            </a:solidFill>
            <a:round/>
            <a:headEnd type="none" w="sm" len="sm"/>
            <a:tailEnd type="none" w="sm" len="sm"/>
          </a:ln>
        </p:spPr>
        <p:txBody>
          <a:bodyPr wrap="none" anchor="ctr"/>
          <a:lstStyle/>
          <a:p>
            <a:endParaRPr lang="en-US"/>
          </a:p>
        </p:txBody>
      </p:sp>
      <p:grpSp>
        <p:nvGrpSpPr>
          <p:cNvPr id="24596" name="Group 2068"/>
          <p:cNvGrpSpPr>
            <a:grpSpLocks/>
          </p:cNvGrpSpPr>
          <p:nvPr/>
        </p:nvGrpSpPr>
        <p:grpSpPr bwMode="auto">
          <a:xfrm>
            <a:off x="466725" y="5997575"/>
            <a:ext cx="9286875" cy="708025"/>
            <a:chOff x="386" y="3778"/>
            <a:chExt cx="5850" cy="446"/>
          </a:xfrm>
        </p:grpSpPr>
        <p:sp>
          <p:nvSpPr>
            <p:cNvPr id="24598" name="Rectangle 2069"/>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4599" name="Rectangle 2070"/>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4600" name="Rectangle 2071"/>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4601" name="Rectangle 2072"/>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4602" name="Rectangle 2073"/>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4603" name="Rectangle 2074"/>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4604" name="Rectangle 2075"/>
            <p:cNvSpPr>
              <a:spLocks noChangeArrowheads="1"/>
            </p:cNvSpPr>
            <p:nvPr/>
          </p:nvSpPr>
          <p:spPr bwMode="auto">
            <a:xfrm>
              <a:off x="890" y="3799"/>
              <a:ext cx="550" cy="190"/>
            </a:xfrm>
            <a:prstGeom prst="rect">
              <a:avLst/>
            </a:prstGeom>
            <a:noFill/>
            <a:ln w="9525">
              <a:noFill/>
              <a:miter lim="800000"/>
              <a:headEnd/>
              <a:tailEnd/>
            </a:ln>
          </p:spPr>
          <p:txBody>
            <a:bodyPr lIns="90488" tIns="44450" rIns="90488" bIns="44450">
              <a:spAutoFit/>
            </a:bodyPr>
            <a:lstStyle/>
            <a:p>
              <a:pPr defTabSz="762000" eaLnBrk="0" hangingPunct="0"/>
              <a:r>
                <a:rPr lang="en-US" sz="1400">
                  <a:solidFill>
                    <a:srgbClr val="FFFF00"/>
                  </a:solidFill>
                </a:rPr>
                <a:t>ISAAC</a:t>
              </a:r>
            </a:p>
          </p:txBody>
        </p:sp>
        <p:pic>
          <p:nvPicPr>
            <p:cNvPr id="24605" name="Picture 2076"/>
            <p:cNvPicPr>
              <a:picLocks noChangeArrowheads="1"/>
            </p:cNvPicPr>
            <p:nvPr/>
          </p:nvPicPr>
          <p:blipFill>
            <a:blip r:embed="rId4" cstate="print"/>
            <a:srcRect/>
            <a:stretch>
              <a:fillRect/>
            </a:stretch>
          </p:blipFill>
          <p:spPr bwMode="auto">
            <a:xfrm>
              <a:off x="386" y="3778"/>
              <a:ext cx="523" cy="314"/>
            </a:xfrm>
            <a:prstGeom prst="rect">
              <a:avLst/>
            </a:prstGeom>
            <a:noFill/>
            <a:ln w="9525">
              <a:noFill/>
              <a:miter lim="800000"/>
              <a:headEnd/>
              <a:tailEnd/>
            </a:ln>
          </p:spPr>
        </p:pic>
        <p:sp>
          <p:nvSpPr>
            <p:cNvPr id="24606" name="Rectangle 2077"/>
            <p:cNvSpPr>
              <a:spLocks noChangeArrowheads="1"/>
            </p:cNvSpPr>
            <p:nvPr/>
          </p:nvSpPr>
          <p:spPr bwMode="auto">
            <a:xfrm>
              <a:off x="5976" y="3895"/>
              <a:ext cx="260" cy="133"/>
            </a:xfrm>
            <a:prstGeom prst="rect">
              <a:avLst/>
            </a:prstGeom>
            <a:noFill/>
            <a:ln w="9525">
              <a:noFill/>
              <a:miter lim="800000"/>
              <a:headEnd/>
              <a:tailEnd/>
            </a:ln>
          </p:spPr>
          <p:txBody>
            <a:bodyPr lIns="90488" tIns="44450" rIns="90488" bIns="44450">
              <a:spAutoFit/>
            </a:bodyPr>
            <a:lstStyle/>
            <a:p>
              <a:pPr algn="r" defTabSz="762000" eaLnBrk="0" hangingPunct="0"/>
              <a:r>
                <a:rPr lang="en-US" sz="800">
                  <a:solidFill>
                    <a:srgbClr val="FFFF00"/>
                  </a:solidFill>
                </a:rPr>
                <a:t>1998</a:t>
              </a:r>
            </a:p>
          </p:txBody>
        </p:sp>
        <p:sp>
          <p:nvSpPr>
            <p:cNvPr id="24607" name="Line 2078"/>
            <p:cNvSpPr>
              <a:spLocks noChangeShapeType="1"/>
            </p:cNvSpPr>
            <p:nvPr/>
          </p:nvSpPr>
          <p:spPr bwMode="auto">
            <a:xfrm>
              <a:off x="937" y="3984"/>
              <a:ext cx="5087" cy="0"/>
            </a:xfrm>
            <a:prstGeom prst="line">
              <a:avLst/>
            </a:prstGeom>
            <a:noFill/>
            <a:ln w="12700">
              <a:solidFill>
                <a:srgbClr val="FFFF00"/>
              </a:solidFill>
              <a:round/>
              <a:headEnd type="none" w="sm" len="sm"/>
              <a:tailEnd type="none" w="sm" len="sm"/>
            </a:ln>
          </p:spPr>
          <p:txBody>
            <a:bodyPr wrap="none" anchor="ctr"/>
            <a:lstStyle/>
            <a:p>
              <a:endParaRPr lang="en-US"/>
            </a:p>
          </p:txBody>
        </p:sp>
      </p:grpSp>
      <p:sp>
        <p:nvSpPr>
          <p:cNvPr id="24597" name="Rectangle 2079"/>
          <p:cNvSpPr>
            <a:spLocks noChangeArrowheads="1"/>
          </p:cNvSpPr>
          <p:nvPr/>
        </p:nvSpPr>
        <p:spPr bwMode="auto">
          <a:xfrm>
            <a:off x="9010650" y="4378325"/>
            <a:ext cx="1200150" cy="346075"/>
          </a:xfrm>
          <a:prstGeom prst="rect">
            <a:avLst/>
          </a:prstGeom>
          <a:solidFill>
            <a:srgbClr val="FFFF00"/>
          </a:solidFill>
          <a:ln w="12700">
            <a:solidFill>
              <a:srgbClr val="000000"/>
            </a:solidFill>
            <a:miter lim="800000"/>
            <a:headEnd/>
            <a:tailEnd/>
          </a:ln>
        </p:spPr>
        <p:txBody>
          <a:bodyPr lIns="90488" tIns="44450" rIns="90488" bIns="44450">
            <a:spAutoFit/>
          </a:bodyPr>
          <a:lstStyle/>
          <a:p>
            <a:pPr algn="ctr" defTabSz="762000" eaLnBrk="0" hangingPunct="0"/>
            <a:r>
              <a:rPr lang="en-US" sz="1600" b="1">
                <a:solidFill>
                  <a:srgbClr val="000000"/>
                </a:solidFill>
              </a:rPr>
              <a:t>S Foliaki</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AU" sz="4000" smtClean="0"/>
              <a:t>Study Centres and Participants: Phase I</a:t>
            </a:r>
            <a:r>
              <a:rPr lang="en-AU" smtClean="0"/>
              <a:t/>
            </a:r>
            <a:br>
              <a:rPr lang="en-AU" smtClean="0"/>
            </a:br>
            <a:r>
              <a:rPr lang="en-AU" sz="3600" smtClean="0"/>
              <a:t>13-14 Year Age Group</a:t>
            </a:r>
          </a:p>
        </p:txBody>
      </p:sp>
      <p:graphicFrame>
        <p:nvGraphicFramePr>
          <p:cNvPr id="3074" name="Object 3">
            <a:hlinkClick r:id="" action="ppaction://ole?verb=0"/>
          </p:cNvPr>
          <p:cNvGraphicFramePr>
            <a:graphicFrameLocks/>
          </p:cNvGraphicFramePr>
          <p:nvPr/>
        </p:nvGraphicFramePr>
        <p:xfrm>
          <a:off x="571500" y="1727200"/>
          <a:ext cx="9448800" cy="4711700"/>
        </p:xfrm>
        <a:graphic>
          <a:graphicData uri="http://schemas.openxmlformats.org/presentationml/2006/ole">
            <mc:AlternateContent xmlns:mc="http://schemas.openxmlformats.org/markup-compatibility/2006">
              <mc:Choice xmlns:v="urn:schemas-microsoft-com:vml" Requires="v">
                <p:oleObj spid="_x0000_s3075" name="Documento" r:id="rId5" imgW="9455040" imgH="4713840" progId="Word.Document.8">
                  <p:embed/>
                </p:oleObj>
              </mc:Choice>
              <mc:Fallback>
                <p:oleObj name="Documento" r:id="rId5" imgW="9455040" imgH="4713840"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27200"/>
                        <a:ext cx="94488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6" name="Group 5"/>
          <p:cNvGrpSpPr>
            <a:grpSpLocks/>
          </p:cNvGrpSpPr>
          <p:nvPr/>
        </p:nvGrpSpPr>
        <p:grpSpPr bwMode="auto">
          <a:xfrm>
            <a:off x="442913" y="6029325"/>
            <a:ext cx="9666287" cy="530225"/>
            <a:chOff x="199" y="147"/>
            <a:chExt cx="6109" cy="336"/>
          </a:xfrm>
        </p:grpSpPr>
        <p:grpSp>
          <p:nvGrpSpPr>
            <p:cNvPr id="3078" name="Group 6"/>
            <p:cNvGrpSpPr>
              <a:grpSpLocks/>
            </p:cNvGrpSpPr>
            <p:nvPr/>
          </p:nvGrpSpPr>
          <p:grpSpPr bwMode="auto">
            <a:xfrm>
              <a:off x="693" y="147"/>
              <a:ext cx="5615" cy="191"/>
              <a:chOff x="693" y="147"/>
              <a:chExt cx="5615" cy="191"/>
            </a:xfrm>
          </p:grpSpPr>
          <p:sp>
            <p:nvSpPr>
              <p:cNvPr id="3080" name="Rectangle 7"/>
              <p:cNvSpPr>
                <a:spLocks noChangeArrowheads="1"/>
              </p:cNvSpPr>
              <p:nvPr/>
            </p:nvSpPr>
            <p:spPr bwMode="auto">
              <a:xfrm>
                <a:off x="693" y="147"/>
                <a:ext cx="457" cy="191"/>
              </a:xfrm>
              <a:prstGeom prst="rect">
                <a:avLst/>
              </a:prstGeom>
              <a:noFill/>
              <a:ln w="12700">
                <a:noFill/>
                <a:miter lim="800000"/>
                <a:headEnd/>
                <a:tailEnd/>
              </a:ln>
            </p:spPr>
            <p:txBody>
              <a:bodyPr lIns="90488" tIns="44450" rIns="90488" bIns="44450">
                <a:spAutoFit/>
              </a:bodyPr>
              <a:lstStyle/>
              <a:p>
                <a:pPr defTabSz="762000" eaLnBrk="0" hangingPunct="0"/>
                <a:r>
                  <a:rPr lang="en-US" sz="1400">
                    <a:solidFill>
                      <a:srgbClr val="00FF00"/>
                    </a:solidFill>
                  </a:rPr>
                  <a:t>ISAAC</a:t>
                </a:r>
              </a:p>
            </p:txBody>
          </p:sp>
          <p:sp>
            <p:nvSpPr>
              <p:cNvPr id="3081" name="Line 8"/>
              <p:cNvSpPr>
                <a:spLocks noChangeShapeType="1"/>
              </p:cNvSpPr>
              <p:nvPr/>
            </p:nvSpPr>
            <p:spPr bwMode="auto">
              <a:xfrm>
                <a:off x="765" y="315"/>
                <a:ext cx="5543" cy="0"/>
              </a:xfrm>
              <a:prstGeom prst="line">
                <a:avLst/>
              </a:prstGeom>
              <a:noFill/>
              <a:ln w="12700">
                <a:solidFill>
                  <a:srgbClr val="00FF00"/>
                </a:solidFill>
                <a:round/>
                <a:headEnd/>
                <a:tailEnd/>
              </a:ln>
            </p:spPr>
            <p:txBody>
              <a:bodyPr wrap="none" anchor="ctr"/>
              <a:lstStyle/>
              <a:p>
                <a:endParaRPr lang="en-US"/>
              </a:p>
            </p:txBody>
          </p:sp>
        </p:grpSp>
        <p:pic>
          <p:nvPicPr>
            <p:cNvPr id="3079" name="Picture 9"/>
            <p:cNvPicPr>
              <a:picLocks noChangeArrowheads="1"/>
            </p:cNvPicPr>
            <p:nvPr/>
          </p:nvPicPr>
          <p:blipFill>
            <a:blip r:embed="rId7" cstate="print"/>
            <a:srcRect/>
            <a:stretch>
              <a:fillRect/>
            </a:stretch>
          </p:blipFill>
          <p:spPr bwMode="auto">
            <a:xfrm>
              <a:off x="199" y="183"/>
              <a:ext cx="509" cy="300"/>
            </a:xfrm>
            <a:prstGeom prst="rect">
              <a:avLst/>
            </a:prstGeom>
            <a:noFill/>
            <a:ln w="12700">
              <a:noFill/>
              <a:miter lim="800000"/>
              <a:headEnd/>
              <a:tailEnd/>
            </a:ln>
          </p:spPr>
        </p:pic>
      </p:grpSp>
      <p:sp>
        <p:nvSpPr>
          <p:cNvPr id="3077" name="Rectangle 10"/>
          <p:cNvSpPr>
            <a:spLocks noChangeArrowheads="1"/>
          </p:cNvSpPr>
          <p:nvPr/>
        </p:nvSpPr>
        <p:spPr bwMode="auto">
          <a:xfrm>
            <a:off x="6438900" y="6372225"/>
            <a:ext cx="1677988" cy="271463"/>
          </a:xfrm>
          <a:prstGeom prst="rect">
            <a:avLst/>
          </a:prstGeom>
          <a:noFill/>
          <a:ln w="12700">
            <a:noFill/>
            <a:miter lim="800000"/>
            <a:headEnd/>
            <a:tailEnd/>
          </a:ln>
        </p:spPr>
        <p:txBody>
          <a:bodyPr wrap="none" lIns="90488" tIns="44450" rIns="90488" bIns="44450">
            <a:spAutoFit/>
          </a:bodyPr>
          <a:lstStyle/>
          <a:p>
            <a:pPr defTabSz="762000" eaLnBrk="0" hangingPunct="0"/>
            <a:r>
              <a:rPr lang="en-US" sz="1200">
                <a:solidFill>
                  <a:schemeClr val="folHlink"/>
                </a:solidFill>
              </a:rPr>
              <a:t>gm/08/96: stock_2.ppt</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3" cstate="print"/>
          <a:srcRect/>
          <a:stretch>
            <a:fillRect/>
          </a:stretch>
        </p:blipFill>
        <p:spPr bwMode="auto">
          <a:xfrm>
            <a:off x="0" y="-3175"/>
            <a:ext cx="10299700" cy="68770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AU" smtClean="0"/>
              <a:t>Key Findings From ISAAC Phase I</a:t>
            </a:r>
          </a:p>
        </p:txBody>
      </p:sp>
      <p:sp>
        <p:nvSpPr>
          <p:cNvPr id="26627" name="Rectangle 3"/>
          <p:cNvSpPr>
            <a:spLocks noGrp="1" noChangeArrowheads="1"/>
          </p:cNvSpPr>
          <p:nvPr>
            <p:ph type="body" idx="1"/>
          </p:nvPr>
        </p:nvSpPr>
        <p:spPr>
          <a:xfrm>
            <a:off x="747713" y="1803400"/>
            <a:ext cx="8929687" cy="4114800"/>
          </a:xfrm>
          <a:solidFill>
            <a:srgbClr val="FEFEFE">
              <a:alpha val="50195"/>
            </a:srgbClr>
          </a:solidFill>
        </p:spPr>
        <p:txBody>
          <a:bodyPr/>
          <a:lstStyle/>
          <a:p>
            <a:pPr eaLnBrk="1" hangingPunct="1"/>
            <a:r>
              <a:rPr lang="en-AU" smtClean="0"/>
              <a:t>English-speaking countries have the highest asthma prevalence in the world</a:t>
            </a:r>
          </a:p>
          <a:p>
            <a:pPr eaLnBrk="1" hangingPunct="1"/>
            <a:r>
              <a:rPr lang="en-AU" smtClean="0"/>
              <a:t>There is little variation within the English-speaking countries</a:t>
            </a:r>
          </a:p>
          <a:p>
            <a:pPr eaLnBrk="1" hangingPunct="1"/>
            <a:r>
              <a:rPr lang="en-AU" smtClean="0"/>
              <a:t>Other countries in Latin America are</a:t>
            </a:r>
            <a:r>
              <a:rPr lang="en-NZ" smtClean="0"/>
              <a:t> </a:t>
            </a:r>
            <a:r>
              <a:rPr lang="en-AU" smtClean="0"/>
              <a:t>also high</a:t>
            </a:r>
          </a:p>
          <a:p>
            <a:pPr eaLnBrk="1" hangingPunct="1"/>
            <a:r>
              <a:rPr lang="en-AU" smtClean="0"/>
              <a:t>There is a Northwest-Southeast gradient within Europe</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AU" smtClean="0"/>
              <a:t>Key Findings From ISAAC Phase I</a:t>
            </a:r>
            <a:r>
              <a:rPr lang="en-NZ" smtClean="0"/>
              <a:t/>
            </a:r>
            <a:br>
              <a:rPr lang="en-NZ" smtClean="0"/>
            </a:br>
            <a:endParaRPr lang="en-AU" smtClean="0"/>
          </a:p>
        </p:txBody>
      </p:sp>
      <p:sp>
        <p:nvSpPr>
          <p:cNvPr id="27651" name="Rectangle 3"/>
          <p:cNvSpPr>
            <a:spLocks noGrp="1" noChangeArrowheads="1"/>
          </p:cNvSpPr>
          <p:nvPr>
            <p:ph type="body" idx="1"/>
          </p:nvPr>
        </p:nvSpPr>
        <p:spPr>
          <a:xfrm>
            <a:off x="747713" y="1308100"/>
            <a:ext cx="9120187" cy="4737100"/>
          </a:xfrm>
          <a:solidFill>
            <a:srgbClr val="FEFEFE">
              <a:alpha val="50195"/>
            </a:srgbClr>
          </a:solidFill>
        </p:spPr>
        <p:txBody>
          <a:bodyPr/>
          <a:lstStyle/>
          <a:p>
            <a:pPr eaLnBrk="1" hangingPunct="1"/>
            <a:r>
              <a:rPr lang="en-AU" smtClean="0"/>
              <a:t>There is an inconsistent correlation of asthma prevalence with affluence (as measured by GNP)</a:t>
            </a:r>
          </a:p>
          <a:p>
            <a:pPr eaLnBrk="1" hangingPunct="1"/>
            <a:r>
              <a:rPr lang="en-AU" smtClean="0"/>
              <a:t>There are some areas (West/East Germany, Hong Kong/Guangzhou) with major prevalence differences within the same ethnic group</a:t>
            </a:r>
          </a:p>
          <a:p>
            <a:pPr eaLnBrk="1" hangingPunct="1"/>
            <a:r>
              <a:rPr lang="en-AU" smtClean="0"/>
              <a:t>There is a weak and inconsistent association between asthma prevalence and that of other “atopic” conditions such as rhinitis and eczema</a:t>
            </a: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AU" smtClean="0"/>
              <a:t>Key Findings From ISAAC Phase I</a:t>
            </a:r>
            <a:r>
              <a:rPr lang="en-NZ" smtClean="0"/>
              <a:t/>
            </a:r>
            <a:br>
              <a:rPr lang="en-NZ" smtClean="0"/>
            </a:br>
            <a:endParaRPr lang="en-AU" smtClean="0"/>
          </a:p>
        </p:txBody>
      </p:sp>
      <p:sp>
        <p:nvSpPr>
          <p:cNvPr id="28675" name="Rectangle 3"/>
          <p:cNvSpPr>
            <a:spLocks noGrp="1" noChangeArrowheads="1"/>
          </p:cNvSpPr>
          <p:nvPr>
            <p:ph type="body" idx="1"/>
          </p:nvPr>
        </p:nvSpPr>
        <p:spPr>
          <a:xfrm>
            <a:off x="747713" y="1308100"/>
            <a:ext cx="9120187" cy="4737100"/>
          </a:xfrm>
          <a:solidFill>
            <a:srgbClr val="FEFEFE">
              <a:alpha val="50195"/>
            </a:srgbClr>
          </a:solidFill>
        </p:spPr>
        <p:txBody>
          <a:bodyPr/>
          <a:lstStyle/>
          <a:p>
            <a:pPr eaLnBrk="1" hangingPunct="1">
              <a:lnSpc>
                <a:spcPct val="90000"/>
              </a:lnSpc>
            </a:pPr>
            <a:r>
              <a:rPr lang="en-AU" smtClean="0"/>
              <a:t>Although there are large international differences in prevalence, these do not, in general, correlate strongly with recognised “risk factors” for asthma symptoms</a:t>
            </a:r>
          </a:p>
          <a:p>
            <a:pPr eaLnBrk="1" hangingPunct="1">
              <a:lnSpc>
                <a:spcPct val="90000"/>
              </a:lnSpc>
            </a:pPr>
            <a:r>
              <a:rPr lang="en-AU" smtClean="0"/>
              <a:t>Negative associations (or no association) with air pollution, smoking, pollens, antibiotics, immunization</a:t>
            </a:r>
          </a:p>
          <a:p>
            <a:pPr eaLnBrk="1" hangingPunct="1">
              <a:lnSpc>
                <a:spcPct val="90000"/>
              </a:lnSpc>
            </a:pPr>
            <a:r>
              <a:rPr lang="en-AU" smtClean="0"/>
              <a:t>Positive associations with GNP, tuberculosis, trans fatty acids, (lack of) vegetables, paracetamol, indoor humidity</a:t>
            </a:r>
          </a:p>
          <a:p>
            <a:pPr eaLnBrk="1" hangingPunct="1">
              <a:lnSpc>
                <a:spcPct val="90000"/>
              </a:lnSpc>
            </a:pPr>
            <a:endParaRPr lang="en-AU" smtClean="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9699" name="Rectangle 3"/>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9700" name="Rectangle 4"/>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9701" name="Rectangle 5"/>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9702" name="Rectangle 6"/>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9703" name="Rectangle 7"/>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414728" name="Rectangle 8"/>
          <p:cNvSpPr>
            <a:spLocks noChangeArrowheads="1"/>
          </p:cNvSpPr>
          <p:nvPr/>
        </p:nvSpPr>
        <p:spPr bwMode="auto">
          <a:xfrm>
            <a:off x="685800" y="1601788"/>
            <a:ext cx="8991600" cy="4294187"/>
          </a:xfrm>
          <a:prstGeom prst="rect">
            <a:avLst/>
          </a:prstGeom>
          <a:noFill/>
          <a:ln w="9525">
            <a:noFill/>
            <a:miter lim="800000"/>
            <a:headEnd/>
            <a:tailEnd/>
          </a:ln>
        </p:spPr>
        <p:txBody>
          <a:bodyPr lIns="90488" tIns="44450" rIns="90488" bIns="44450">
            <a:spAutoFit/>
          </a:bodyPr>
          <a:lstStyle/>
          <a:p>
            <a:pPr defTabSz="762000" eaLnBrk="0" hangingPunct="0">
              <a:spcAft>
                <a:spcPct val="25000"/>
              </a:spcAft>
              <a:tabLst>
                <a:tab pos="376238" algn="l"/>
              </a:tabLst>
            </a:pPr>
            <a:r>
              <a:rPr lang="en-US" sz="2400" b="1"/>
              <a:t>Design:     3A	Repeat prevalence studies after 5+ years</a:t>
            </a:r>
          </a:p>
          <a:p>
            <a:pPr defTabSz="762000" eaLnBrk="0" hangingPunct="0">
              <a:spcAft>
                <a:spcPct val="25000"/>
              </a:spcAft>
              <a:tabLst>
                <a:tab pos="376238" algn="l"/>
              </a:tabLst>
            </a:pPr>
            <a:r>
              <a:rPr lang="en-US" sz="2400" b="1"/>
              <a:t>			3B	First prevalence studies in new centres</a:t>
            </a:r>
          </a:p>
          <a:p>
            <a:pPr defTabSz="762000" eaLnBrk="0" hangingPunct="0">
              <a:spcBef>
                <a:spcPct val="25000"/>
              </a:spcBef>
              <a:spcAft>
                <a:spcPct val="25000"/>
              </a:spcAft>
              <a:tabLst>
                <a:tab pos="376238" algn="l"/>
              </a:tabLst>
            </a:pPr>
            <a:r>
              <a:rPr lang="en-US" sz="2400" b="1"/>
              <a:t>Study areas: 	From phase 1 (3A), or volunteers (3B)	</a:t>
            </a:r>
            <a:endParaRPr lang="en-US" sz="2400" b="1">
              <a:latin typeface="Times New Roman" pitchFamily="18" charset="0"/>
            </a:endParaRPr>
          </a:p>
          <a:p>
            <a:pPr defTabSz="762000" eaLnBrk="0" hangingPunct="0">
              <a:spcBef>
                <a:spcPct val="50000"/>
              </a:spcBef>
              <a:spcAft>
                <a:spcPct val="25000"/>
              </a:spcAft>
              <a:tabLst>
                <a:tab pos="376238" algn="l"/>
              </a:tabLst>
            </a:pPr>
            <a:r>
              <a:rPr lang="en-US" sz="2400" b="1"/>
              <a:t>Population: 	13-14  year old school children </a:t>
            </a:r>
          </a:p>
          <a:p>
            <a:pPr defTabSz="762000" eaLnBrk="0" hangingPunct="0">
              <a:spcAft>
                <a:spcPct val="25000"/>
              </a:spcAft>
              <a:tabLst>
                <a:tab pos="376238" algn="l"/>
              </a:tabLst>
            </a:pPr>
            <a:r>
              <a:rPr lang="en-US" sz="2400" b="1"/>
              <a:t>				6-7 year olds (strongly recommended)	</a:t>
            </a:r>
            <a:endParaRPr lang="en-US" sz="2400" b="1">
              <a:latin typeface="Times New Roman" pitchFamily="18" charset="0"/>
            </a:endParaRPr>
          </a:p>
          <a:p>
            <a:pPr defTabSz="762000" eaLnBrk="0" hangingPunct="0">
              <a:spcBef>
                <a:spcPct val="50000"/>
              </a:spcBef>
              <a:spcAft>
                <a:spcPct val="25000"/>
              </a:spcAft>
              <a:tabLst>
                <a:tab pos="376238" algn="l"/>
              </a:tabLst>
            </a:pPr>
            <a:r>
              <a:rPr lang="en-US" sz="2400" b="1"/>
              <a:t>Sample size: 	3,000 children ideally (minimum 1,000)	</a:t>
            </a:r>
            <a:endParaRPr lang="en-US" sz="2400" b="1">
              <a:latin typeface="Times New Roman" pitchFamily="18" charset="0"/>
            </a:endParaRPr>
          </a:p>
          <a:p>
            <a:pPr defTabSz="762000" eaLnBrk="0" hangingPunct="0">
              <a:spcBef>
                <a:spcPct val="50000"/>
              </a:spcBef>
              <a:spcAft>
                <a:spcPct val="25000"/>
              </a:spcAft>
              <a:tabLst>
                <a:tab pos="376238" algn="l"/>
              </a:tabLst>
            </a:pPr>
            <a:r>
              <a:rPr lang="en-US" sz="2400" b="1"/>
              <a:t>Study period:	1999 to 2003 (phase 3A)	</a:t>
            </a:r>
          </a:p>
          <a:p>
            <a:pPr defTabSz="762000" eaLnBrk="0" hangingPunct="0">
              <a:spcAft>
                <a:spcPct val="25000"/>
              </a:spcAft>
              <a:tabLst>
                <a:tab pos="376238" algn="l"/>
              </a:tabLst>
            </a:pPr>
            <a:r>
              <a:rPr lang="en-US" sz="2400" b="1"/>
              <a:t>				1998 (“late phase 1”) to 2003 (phase 3B)</a:t>
            </a:r>
          </a:p>
        </p:txBody>
      </p:sp>
      <p:grpSp>
        <p:nvGrpSpPr>
          <p:cNvPr id="29705" name="Group 9"/>
          <p:cNvGrpSpPr>
            <a:grpSpLocks/>
          </p:cNvGrpSpPr>
          <p:nvPr/>
        </p:nvGrpSpPr>
        <p:grpSpPr bwMode="auto">
          <a:xfrm>
            <a:off x="466725" y="5997575"/>
            <a:ext cx="9286875" cy="708025"/>
            <a:chOff x="386" y="3778"/>
            <a:chExt cx="5850" cy="446"/>
          </a:xfrm>
        </p:grpSpPr>
        <p:sp>
          <p:nvSpPr>
            <p:cNvPr id="29709" name="Rectangle 10"/>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9710" name="Rectangle 11"/>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9711" name="Rectangle 12"/>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9712" name="Rectangle 13"/>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9713" name="Rectangle 14"/>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9714" name="Rectangle 15"/>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9715" name="Rectangle 16"/>
            <p:cNvSpPr>
              <a:spLocks noChangeArrowheads="1"/>
            </p:cNvSpPr>
            <p:nvPr/>
          </p:nvSpPr>
          <p:spPr bwMode="auto">
            <a:xfrm>
              <a:off x="890" y="3799"/>
              <a:ext cx="550" cy="190"/>
            </a:xfrm>
            <a:prstGeom prst="rect">
              <a:avLst/>
            </a:prstGeom>
            <a:noFill/>
            <a:ln w="9525">
              <a:noFill/>
              <a:miter lim="800000"/>
              <a:headEnd/>
              <a:tailEnd/>
            </a:ln>
          </p:spPr>
          <p:txBody>
            <a:bodyPr lIns="90488" tIns="44450" rIns="90488" bIns="44450">
              <a:spAutoFit/>
            </a:bodyPr>
            <a:lstStyle/>
            <a:p>
              <a:pPr defTabSz="762000" eaLnBrk="0" hangingPunct="0"/>
              <a:r>
                <a:rPr lang="en-US" sz="1400">
                  <a:solidFill>
                    <a:srgbClr val="FFFF00"/>
                  </a:solidFill>
                </a:rPr>
                <a:t>ISAAC</a:t>
              </a:r>
            </a:p>
          </p:txBody>
        </p:sp>
        <p:pic>
          <p:nvPicPr>
            <p:cNvPr id="29716" name="Picture 17"/>
            <p:cNvPicPr>
              <a:picLocks noChangeArrowheads="1"/>
            </p:cNvPicPr>
            <p:nvPr/>
          </p:nvPicPr>
          <p:blipFill>
            <a:blip r:embed="rId3" cstate="print"/>
            <a:srcRect/>
            <a:stretch>
              <a:fillRect/>
            </a:stretch>
          </p:blipFill>
          <p:spPr bwMode="auto">
            <a:xfrm>
              <a:off x="386" y="3778"/>
              <a:ext cx="523" cy="314"/>
            </a:xfrm>
            <a:prstGeom prst="rect">
              <a:avLst/>
            </a:prstGeom>
            <a:noFill/>
            <a:ln w="9525">
              <a:noFill/>
              <a:miter lim="800000"/>
              <a:headEnd/>
              <a:tailEnd/>
            </a:ln>
          </p:spPr>
        </p:pic>
        <p:sp>
          <p:nvSpPr>
            <p:cNvPr id="29717" name="Rectangle 18"/>
            <p:cNvSpPr>
              <a:spLocks noChangeArrowheads="1"/>
            </p:cNvSpPr>
            <p:nvPr/>
          </p:nvSpPr>
          <p:spPr bwMode="auto">
            <a:xfrm>
              <a:off x="5976" y="3895"/>
              <a:ext cx="260" cy="133"/>
            </a:xfrm>
            <a:prstGeom prst="rect">
              <a:avLst/>
            </a:prstGeom>
            <a:noFill/>
            <a:ln w="9525">
              <a:noFill/>
              <a:miter lim="800000"/>
              <a:headEnd/>
              <a:tailEnd/>
            </a:ln>
          </p:spPr>
          <p:txBody>
            <a:bodyPr lIns="90488" tIns="44450" rIns="90488" bIns="44450">
              <a:spAutoFit/>
            </a:bodyPr>
            <a:lstStyle/>
            <a:p>
              <a:pPr algn="r" defTabSz="762000" eaLnBrk="0" hangingPunct="0"/>
              <a:r>
                <a:rPr lang="en-US" sz="800">
                  <a:solidFill>
                    <a:srgbClr val="FFFF00"/>
                  </a:solidFill>
                </a:rPr>
                <a:t>1998</a:t>
              </a:r>
            </a:p>
          </p:txBody>
        </p:sp>
        <p:sp>
          <p:nvSpPr>
            <p:cNvPr id="29718" name="Line 19"/>
            <p:cNvSpPr>
              <a:spLocks noChangeShapeType="1"/>
            </p:cNvSpPr>
            <p:nvPr/>
          </p:nvSpPr>
          <p:spPr bwMode="auto">
            <a:xfrm>
              <a:off x="937" y="3984"/>
              <a:ext cx="5087" cy="0"/>
            </a:xfrm>
            <a:prstGeom prst="line">
              <a:avLst/>
            </a:prstGeom>
            <a:noFill/>
            <a:ln w="12700">
              <a:solidFill>
                <a:srgbClr val="FFFF00"/>
              </a:solidFill>
              <a:round/>
              <a:headEnd type="none" w="sm" len="sm"/>
              <a:tailEnd type="none" w="sm" len="sm"/>
            </a:ln>
          </p:spPr>
          <p:txBody>
            <a:bodyPr wrap="none" anchor="ctr"/>
            <a:lstStyle/>
            <a:p>
              <a:endParaRPr lang="en-US"/>
            </a:p>
          </p:txBody>
        </p:sp>
      </p:grpSp>
      <p:sp>
        <p:nvSpPr>
          <p:cNvPr id="29706" name="Line 20"/>
          <p:cNvSpPr>
            <a:spLocks noChangeShapeType="1"/>
          </p:cNvSpPr>
          <p:nvPr/>
        </p:nvSpPr>
        <p:spPr bwMode="auto">
          <a:xfrm>
            <a:off x="650875" y="1295400"/>
            <a:ext cx="9064625" cy="0"/>
          </a:xfrm>
          <a:prstGeom prst="line">
            <a:avLst/>
          </a:prstGeom>
          <a:noFill/>
          <a:ln w="76200">
            <a:solidFill>
              <a:srgbClr val="FF0033"/>
            </a:solidFill>
            <a:round/>
            <a:headEnd type="none" w="sm" len="sm"/>
            <a:tailEnd type="none" w="sm" len="sm"/>
          </a:ln>
        </p:spPr>
        <p:txBody>
          <a:bodyPr wrap="none" anchor="ctr"/>
          <a:lstStyle/>
          <a:p>
            <a:endParaRPr lang="en-US"/>
          </a:p>
        </p:txBody>
      </p:sp>
      <p:sp>
        <p:nvSpPr>
          <p:cNvPr id="29707" name="Rectangle 21"/>
          <p:cNvSpPr>
            <a:spLocks noChangeArrowheads="1"/>
          </p:cNvSpPr>
          <p:nvPr/>
        </p:nvSpPr>
        <p:spPr bwMode="auto">
          <a:xfrm>
            <a:off x="2428875" y="533400"/>
            <a:ext cx="5457825" cy="698500"/>
          </a:xfrm>
          <a:prstGeom prst="rect">
            <a:avLst/>
          </a:prstGeom>
          <a:noFill/>
          <a:ln w="9525">
            <a:noFill/>
            <a:miter lim="800000"/>
            <a:headEnd/>
            <a:tailEnd/>
          </a:ln>
        </p:spPr>
        <p:txBody>
          <a:bodyPr wrap="none" lIns="90488" tIns="44450" rIns="90488" bIns="44450">
            <a:spAutoFit/>
          </a:bodyPr>
          <a:lstStyle/>
          <a:p>
            <a:pPr algn="ctr" defTabSz="762000" eaLnBrk="0" hangingPunct="0">
              <a:tabLst>
                <a:tab pos="376238" algn="l"/>
              </a:tabLst>
            </a:pPr>
            <a:r>
              <a:rPr lang="en-US" sz="4000" b="1">
                <a:solidFill>
                  <a:schemeClr val="tx2"/>
                </a:solidFill>
              </a:rPr>
              <a:t>Phase Three methods</a:t>
            </a:r>
          </a:p>
        </p:txBody>
      </p:sp>
      <p:sp>
        <p:nvSpPr>
          <p:cNvPr id="29708" name="Text Box 22"/>
          <p:cNvSpPr txBox="1">
            <a:spLocks noChangeArrowheads="1"/>
          </p:cNvSpPr>
          <p:nvPr/>
        </p:nvSpPr>
        <p:spPr bwMode="auto">
          <a:xfrm>
            <a:off x="9296400" y="6072188"/>
            <a:ext cx="685800" cy="493712"/>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GB" sz="1200">
                <a:solidFill>
                  <a:schemeClr val="tx2"/>
                </a:solidFill>
              </a:rPr>
              <a:t>Tonga</a:t>
            </a:r>
          </a:p>
          <a:p>
            <a:pPr>
              <a:spcBef>
                <a:spcPct val="20000"/>
              </a:spcBef>
            </a:pPr>
            <a:r>
              <a:rPr lang="en-GB" sz="1200">
                <a:solidFill>
                  <a:schemeClr val="tx2"/>
                </a:solidFill>
              </a:rPr>
              <a:t>2004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47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47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47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47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47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47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47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47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30723" name="Rectangle 3"/>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30724" name="Rectangle 4"/>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30725" name="Rectangle 5"/>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30726" name="Rectangle 6"/>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30727" name="Rectangle 7"/>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30728" name="Rectangle 8"/>
          <p:cNvSpPr>
            <a:spLocks noChangeArrowheads="1"/>
          </p:cNvSpPr>
          <p:nvPr/>
        </p:nvSpPr>
        <p:spPr bwMode="auto">
          <a:xfrm>
            <a:off x="584200" y="1203325"/>
            <a:ext cx="1804988" cy="457200"/>
          </a:xfrm>
          <a:prstGeom prst="rect">
            <a:avLst/>
          </a:prstGeom>
          <a:noFill/>
          <a:ln w="9525">
            <a:noFill/>
            <a:miter lim="800000"/>
            <a:headEnd/>
            <a:tailEnd/>
          </a:ln>
        </p:spPr>
        <p:txBody>
          <a:bodyPr wrap="none" anchor="ctr"/>
          <a:lstStyle/>
          <a:p>
            <a:endParaRPr lang="en-US"/>
          </a:p>
        </p:txBody>
      </p:sp>
      <p:sp>
        <p:nvSpPr>
          <p:cNvPr id="30729" name="Rectangle 9"/>
          <p:cNvSpPr>
            <a:spLocks noChangeArrowheads="1"/>
          </p:cNvSpPr>
          <p:nvPr/>
        </p:nvSpPr>
        <p:spPr bwMode="auto">
          <a:xfrm>
            <a:off x="1028700" y="1712913"/>
            <a:ext cx="180975" cy="698500"/>
          </a:xfrm>
          <a:prstGeom prst="rect">
            <a:avLst/>
          </a:prstGeom>
          <a:noFill/>
          <a:ln w="9525">
            <a:noFill/>
            <a:miter lim="800000"/>
            <a:headEnd/>
            <a:tailEnd/>
          </a:ln>
        </p:spPr>
        <p:txBody>
          <a:bodyPr wrap="none" lIns="90488" tIns="44450" rIns="90488" bIns="44450">
            <a:spAutoFit/>
          </a:bodyPr>
          <a:lstStyle/>
          <a:p>
            <a:pPr defTabSz="762000" eaLnBrk="0" hangingPunct="0"/>
            <a:endParaRPr lang="en-US" sz="2000">
              <a:solidFill>
                <a:srgbClr val="FAFD00"/>
              </a:solidFill>
            </a:endParaRPr>
          </a:p>
          <a:p>
            <a:pPr defTabSz="762000" eaLnBrk="0" hangingPunct="0"/>
            <a:endParaRPr lang="en-US" sz="2000">
              <a:solidFill>
                <a:srgbClr val="FAFD00"/>
              </a:solidFill>
            </a:endParaRPr>
          </a:p>
        </p:txBody>
      </p:sp>
      <p:sp>
        <p:nvSpPr>
          <p:cNvPr id="30730" name="Rectangle 10"/>
          <p:cNvSpPr>
            <a:spLocks noChangeArrowheads="1"/>
          </p:cNvSpPr>
          <p:nvPr/>
        </p:nvSpPr>
        <p:spPr bwMode="auto">
          <a:xfrm>
            <a:off x="762000" y="533400"/>
            <a:ext cx="8839200" cy="698500"/>
          </a:xfrm>
          <a:prstGeom prst="rect">
            <a:avLst/>
          </a:prstGeom>
          <a:noFill/>
          <a:ln w="9525">
            <a:noFill/>
            <a:miter lim="800000"/>
            <a:headEnd/>
            <a:tailEnd/>
          </a:ln>
        </p:spPr>
        <p:txBody>
          <a:bodyPr lIns="90488" tIns="44450" rIns="90488" bIns="44450">
            <a:spAutoFit/>
          </a:bodyPr>
          <a:lstStyle/>
          <a:p>
            <a:pPr algn="ctr" defTabSz="762000" eaLnBrk="0" hangingPunct="0">
              <a:tabLst>
                <a:tab pos="376238" algn="l"/>
              </a:tabLst>
            </a:pPr>
            <a:r>
              <a:rPr lang="en-US" sz="4000" b="1">
                <a:solidFill>
                  <a:schemeClr val="tx2"/>
                </a:solidFill>
              </a:rPr>
              <a:t>Phase Three “core” instruments</a:t>
            </a:r>
          </a:p>
        </p:txBody>
      </p:sp>
      <p:sp>
        <p:nvSpPr>
          <p:cNvPr id="416779" name="Rectangle 11"/>
          <p:cNvSpPr>
            <a:spLocks noChangeArrowheads="1"/>
          </p:cNvSpPr>
          <p:nvPr/>
        </p:nvSpPr>
        <p:spPr bwMode="auto">
          <a:xfrm>
            <a:off x="838200" y="1549400"/>
            <a:ext cx="8721725" cy="4375150"/>
          </a:xfrm>
          <a:prstGeom prst="rect">
            <a:avLst/>
          </a:prstGeom>
          <a:noFill/>
          <a:ln w="9525">
            <a:noFill/>
            <a:miter lim="800000"/>
            <a:headEnd/>
            <a:tailEnd/>
          </a:ln>
        </p:spPr>
        <p:txBody>
          <a:bodyPr lIns="90488" tIns="44450" rIns="90488" bIns="44450">
            <a:spAutoFit/>
          </a:bodyPr>
          <a:lstStyle/>
          <a:p>
            <a:pPr marL="381000" indent="-381000" defTabSz="762000" eaLnBrk="0" hangingPunct="0">
              <a:spcBef>
                <a:spcPct val="75000"/>
              </a:spcBef>
              <a:buFontTx/>
              <a:buChar char="•"/>
              <a:tabLst>
                <a:tab pos="376238" algn="l"/>
              </a:tabLst>
            </a:pPr>
            <a:r>
              <a:rPr lang="en-US" sz="2500" b="1"/>
              <a:t>written symptom questionnaires for self-completion in 13 - 14 yr olds </a:t>
            </a:r>
            <a:r>
              <a:rPr lang="en-US" sz="2500" b="1" i="1"/>
              <a:t>(compulsory)</a:t>
            </a:r>
            <a:endParaRPr lang="en-US" sz="2500" b="1"/>
          </a:p>
          <a:p>
            <a:pPr marL="381000" indent="-381000" defTabSz="762000" eaLnBrk="0" hangingPunct="0">
              <a:spcBef>
                <a:spcPct val="75000"/>
              </a:spcBef>
              <a:buFontTx/>
              <a:buChar char="•"/>
              <a:tabLst>
                <a:tab pos="376238" algn="l"/>
              </a:tabLst>
            </a:pPr>
            <a:r>
              <a:rPr lang="en-US" sz="2500" b="1"/>
              <a:t>video questionnaire for self-completion by 13 - 14 yr olds</a:t>
            </a:r>
            <a:r>
              <a:rPr lang="en-US" sz="2500" b="1" i="1"/>
              <a:t> (recommended)</a:t>
            </a:r>
            <a:endParaRPr lang="en-US" sz="2500" b="1"/>
          </a:p>
          <a:p>
            <a:pPr marL="381000" indent="-381000" defTabSz="762000" eaLnBrk="0" hangingPunct="0">
              <a:spcBef>
                <a:spcPct val="75000"/>
              </a:spcBef>
              <a:buFontTx/>
              <a:buChar char="•"/>
              <a:tabLst>
                <a:tab pos="376238" algn="l"/>
              </a:tabLst>
            </a:pPr>
            <a:r>
              <a:rPr lang="en-US" sz="2500" b="1"/>
              <a:t>written symptom questionnaires for completion by parents of 6 - 7 yr olds</a:t>
            </a:r>
            <a:r>
              <a:rPr lang="en-US" sz="2500" b="1" i="1"/>
              <a:t> (recommended)</a:t>
            </a:r>
          </a:p>
          <a:p>
            <a:pPr marL="381000" indent="-381000" defTabSz="762000" eaLnBrk="0" hangingPunct="0">
              <a:spcBef>
                <a:spcPct val="75000"/>
              </a:spcBef>
              <a:buFontTx/>
              <a:buChar char="•"/>
              <a:tabLst>
                <a:tab pos="376238" algn="l"/>
              </a:tabLst>
            </a:pPr>
            <a:r>
              <a:rPr lang="en-US" sz="2500" b="1"/>
              <a:t>written risk factor questionnaires</a:t>
            </a:r>
            <a:r>
              <a:rPr lang="en-US" sz="2500" b="1" i="1"/>
              <a:t> </a:t>
            </a:r>
            <a:r>
              <a:rPr lang="en-US" sz="2500" b="1"/>
              <a:t>for completion by parents of 6 - 7 yr olds, and self-completion by 13 - 14 year olds</a:t>
            </a:r>
            <a:r>
              <a:rPr lang="en-US" sz="2500" b="1" i="1"/>
              <a:t> (recommended) </a:t>
            </a:r>
          </a:p>
        </p:txBody>
      </p:sp>
      <p:grpSp>
        <p:nvGrpSpPr>
          <p:cNvPr id="30732" name="Group 12"/>
          <p:cNvGrpSpPr>
            <a:grpSpLocks/>
          </p:cNvGrpSpPr>
          <p:nvPr/>
        </p:nvGrpSpPr>
        <p:grpSpPr bwMode="auto">
          <a:xfrm>
            <a:off x="466725" y="5997575"/>
            <a:ext cx="9286875" cy="708025"/>
            <a:chOff x="386" y="3778"/>
            <a:chExt cx="5850" cy="446"/>
          </a:xfrm>
        </p:grpSpPr>
        <p:sp>
          <p:nvSpPr>
            <p:cNvPr id="30735" name="Rectangle 13"/>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30736" name="Rectangle 14"/>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30737" name="Rectangle 15"/>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30738" name="Rectangle 16"/>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30739" name="Rectangle 17"/>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30740" name="Rectangle 18"/>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30741" name="Rectangle 19"/>
            <p:cNvSpPr>
              <a:spLocks noChangeArrowheads="1"/>
            </p:cNvSpPr>
            <p:nvPr/>
          </p:nvSpPr>
          <p:spPr bwMode="auto">
            <a:xfrm>
              <a:off x="890" y="3799"/>
              <a:ext cx="550" cy="190"/>
            </a:xfrm>
            <a:prstGeom prst="rect">
              <a:avLst/>
            </a:prstGeom>
            <a:noFill/>
            <a:ln w="9525">
              <a:noFill/>
              <a:miter lim="800000"/>
              <a:headEnd/>
              <a:tailEnd/>
            </a:ln>
          </p:spPr>
          <p:txBody>
            <a:bodyPr lIns="90488" tIns="44450" rIns="90488" bIns="44450">
              <a:spAutoFit/>
            </a:bodyPr>
            <a:lstStyle/>
            <a:p>
              <a:pPr defTabSz="762000" eaLnBrk="0" hangingPunct="0"/>
              <a:r>
                <a:rPr lang="en-US" sz="1400">
                  <a:solidFill>
                    <a:srgbClr val="FFFF00"/>
                  </a:solidFill>
                </a:rPr>
                <a:t>ISAAC</a:t>
              </a:r>
            </a:p>
          </p:txBody>
        </p:sp>
        <p:pic>
          <p:nvPicPr>
            <p:cNvPr id="30742" name="Picture 20"/>
            <p:cNvPicPr>
              <a:picLocks noChangeArrowheads="1"/>
            </p:cNvPicPr>
            <p:nvPr/>
          </p:nvPicPr>
          <p:blipFill>
            <a:blip r:embed="rId3" cstate="print"/>
            <a:srcRect/>
            <a:stretch>
              <a:fillRect/>
            </a:stretch>
          </p:blipFill>
          <p:spPr bwMode="auto">
            <a:xfrm>
              <a:off x="386" y="3778"/>
              <a:ext cx="523" cy="314"/>
            </a:xfrm>
            <a:prstGeom prst="rect">
              <a:avLst/>
            </a:prstGeom>
            <a:noFill/>
            <a:ln w="9525">
              <a:noFill/>
              <a:miter lim="800000"/>
              <a:headEnd/>
              <a:tailEnd/>
            </a:ln>
          </p:spPr>
        </p:pic>
        <p:sp>
          <p:nvSpPr>
            <p:cNvPr id="30743" name="Rectangle 21"/>
            <p:cNvSpPr>
              <a:spLocks noChangeArrowheads="1"/>
            </p:cNvSpPr>
            <p:nvPr/>
          </p:nvSpPr>
          <p:spPr bwMode="auto">
            <a:xfrm>
              <a:off x="5976" y="3895"/>
              <a:ext cx="260" cy="133"/>
            </a:xfrm>
            <a:prstGeom prst="rect">
              <a:avLst/>
            </a:prstGeom>
            <a:noFill/>
            <a:ln w="9525">
              <a:noFill/>
              <a:miter lim="800000"/>
              <a:headEnd/>
              <a:tailEnd/>
            </a:ln>
          </p:spPr>
          <p:txBody>
            <a:bodyPr lIns="90488" tIns="44450" rIns="90488" bIns="44450">
              <a:spAutoFit/>
            </a:bodyPr>
            <a:lstStyle/>
            <a:p>
              <a:pPr algn="r" defTabSz="762000" eaLnBrk="0" hangingPunct="0"/>
              <a:r>
                <a:rPr lang="en-US" sz="800">
                  <a:solidFill>
                    <a:srgbClr val="FFFF00"/>
                  </a:solidFill>
                </a:rPr>
                <a:t>1998</a:t>
              </a:r>
            </a:p>
          </p:txBody>
        </p:sp>
        <p:sp>
          <p:nvSpPr>
            <p:cNvPr id="30744" name="Line 22"/>
            <p:cNvSpPr>
              <a:spLocks noChangeShapeType="1"/>
            </p:cNvSpPr>
            <p:nvPr/>
          </p:nvSpPr>
          <p:spPr bwMode="auto">
            <a:xfrm>
              <a:off x="937" y="3984"/>
              <a:ext cx="5087" cy="0"/>
            </a:xfrm>
            <a:prstGeom prst="line">
              <a:avLst/>
            </a:prstGeom>
            <a:noFill/>
            <a:ln w="12700">
              <a:solidFill>
                <a:srgbClr val="FFFF00"/>
              </a:solidFill>
              <a:round/>
              <a:headEnd type="none" w="sm" len="sm"/>
              <a:tailEnd type="none" w="sm" len="sm"/>
            </a:ln>
          </p:spPr>
          <p:txBody>
            <a:bodyPr wrap="none" anchor="ctr"/>
            <a:lstStyle/>
            <a:p>
              <a:endParaRPr lang="en-US"/>
            </a:p>
          </p:txBody>
        </p:sp>
      </p:grpSp>
      <p:sp>
        <p:nvSpPr>
          <p:cNvPr id="30733" name="Line 23"/>
          <p:cNvSpPr>
            <a:spLocks noChangeShapeType="1"/>
          </p:cNvSpPr>
          <p:nvPr/>
        </p:nvSpPr>
        <p:spPr bwMode="auto">
          <a:xfrm>
            <a:off x="650875" y="1295400"/>
            <a:ext cx="9064625" cy="0"/>
          </a:xfrm>
          <a:prstGeom prst="line">
            <a:avLst/>
          </a:prstGeom>
          <a:noFill/>
          <a:ln w="76200">
            <a:solidFill>
              <a:srgbClr val="FF0033"/>
            </a:solidFill>
            <a:round/>
            <a:headEnd type="none" w="sm" len="sm"/>
            <a:tailEnd type="none" w="sm" len="sm"/>
          </a:ln>
        </p:spPr>
        <p:txBody>
          <a:bodyPr wrap="none" anchor="ctr"/>
          <a:lstStyle/>
          <a:p>
            <a:endParaRPr lang="en-US"/>
          </a:p>
        </p:txBody>
      </p:sp>
      <p:sp>
        <p:nvSpPr>
          <p:cNvPr id="30734" name="Text Box 24"/>
          <p:cNvSpPr txBox="1">
            <a:spLocks noChangeArrowheads="1"/>
          </p:cNvSpPr>
          <p:nvPr/>
        </p:nvSpPr>
        <p:spPr bwMode="auto">
          <a:xfrm>
            <a:off x="9296400" y="6072188"/>
            <a:ext cx="685800" cy="493712"/>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GB" sz="1200">
                <a:solidFill>
                  <a:schemeClr val="tx2"/>
                </a:solidFill>
              </a:rPr>
              <a:t>Tonga</a:t>
            </a:r>
          </a:p>
          <a:p>
            <a:pPr>
              <a:spcBef>
                <a:spcPct val="20000"/>
              </a:spcBef>
            </a:pPr>
            <a:r>
              <a:rPr lang="en-GB" sz="1200">
                <a:solidFill>
                  <a:schemeClr val="tx2"/>
                </a:solidFill>
              </a:rPr>
              <a:t>2004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6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6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6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6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AU" sz="3600" smtClean="0"/>
              <a:t>Study Centres and Participants: Phase III</a:t>
            </a:r>
            <a:br>
              <a:rPr lang="en-AU" sz="3600" smtClean="0"/>
            </a:br>
            <a:r>
              <a:rPr lang="en-AU" sz="3600" smtClean="0"/>
              <a:t>13-14 Year Age Group</a:t>
            </a:r>
          </a:p>
        </p:txBody>
      </p:sp>
      <p:graphicFrame>
        <p:nvGraphicFramePr>
          <p:cNvPr id="6146" name="Object 3">
            <a:hlinkClick r:id="" action="ppaction://ole?verb=0"/>
          </p:cNvPr>
          <p:cNvGraphicFramePr>
            <a:graphicFrameLocks/>
          </p:cNvGraphicFramePr>
          <p:nvPr/>
        </p:nvGraphicFramePr>
        <p:xfrm>
          <a:off x="571500" y="1727200"/>
          <a:ext cx="9448800" cy="4711700"/>
        </p:xfrm>
        <a:graphic>
          <a:graphicData uri="http://schemas.openxmlformats.org/presentationml/2006/ole">
            <mc:AlternateContent xmlns:mc="http://schemas.openxmlformats.org/markup-compatibility/2006">
              <mc:Choice xmlns:v="urn:schemas-microsoft-com:vml" Requires="v">
                <p:oleObj spid="_x0000_s6147" name="Documento" r:id="rId5" imgW="9455040" imgH="4713840" progId="Word.Document.8">
                  <p:embed/>
                </p:oleObj>
              </mc:Choice>
              <mc:Fallback>
                <p:oleObj name="Documento" r:id="rId5" imgW="9455040" imgH="4713840"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27200"/>
                        <a:ext cx="94488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48" name="Group 4"/>
          <p:cNvGrpSpPr>
            <a:grpSpLocks/>
          </p:cNvGrpSpPr>
          <p:nvPr/>
        </p:nvGrpSpPr>
        <p:grpSpPr bwMode="auto">
          <a:xfrm>
            <a:off x="442913" y="6029325"/>
            <a:ext cx="9666287" cy="530225"/>
            <a:chOff x="199" y="147"/>
            <a:chExt cx="6109" cy="336"/>
          </a:xfrm>
        </p:grpSpPr>
        <p:grpSp>
          <p:nvGrpSpPr>
            <p:cNvPr id="6150" name="Group 5"/>
            <p:cNvGrpSpPr>
              <a:grpSpLocks/>
            </p:cNvGrpSpPr>
            <p:nvPr/>
          </p:nvGrpSpPr>
          <p:grpSpPr bwMode="auto">
            <a:xfrm>
              <a:off x="693" y="147"/>
              <a:ext cx="5615" cy="191"/>
              <a:chOff x="693" y="147"/>
              <a:chExt cx="5615" cy="191"/>
            </a:xfrm>
          </p:grpSpPr>
          <p:sp>
            <p:nvSpPr>
              <p:cNvPr id="6152" name="Rectangle 6"/>
              <p:cNvSpPr>
                <a:spLocks noChangeArrowheads="1"/>
              </p:cNvSpPr>
              <p:nvPr/>
            </p:nvSpPr>
            <p:spPr bwMode="auto">
              <a:xfrm>
                <a:off x="693" y="147"/>
                <a:ext cx="457" cy="191"/>
              </a:xfrm>
              <a:prstGeom prst="rect">
                <a:avLst/>
              </a:prstGeom>
              <a:noFill/>
              <a:ln w="12700">
                <a:noFill/>
                <a:miter lim="800000"/>
                <a:headEnd/>
                <a:tailEnd/>
              </a:ln>
            </p:spPr>
            <p:txBody>
              <a:bodyPr lIns="90488" tIns="44450" rIns="90488" bIns="44450">
                <a:spAutoFit/>
              </a:bodyPr>
              <a:lstStyle/>
              <a:p>
                <a:pPr defTabSz="762000" eaLnBrk="0" hangingPunct="0"/>
                <a:r>
                  <a:rPr lang="en-US" sz="1400">
                    <a:solidFill>
                      <a:srgbClr val="00FF00"/>
                    </a:solidFill>
                  </a:rPr>
                  <a:t>ISAAC</a:t>
                </a:r>
              </a:p>
            </p:txBody>
          </p:sp>
          <p:sp>
            <p:nvSpPr>
              <p:cNvPr id="6153" name="Line 7"/>
              <p:cNvSpPr>
                <a:spLocks noChangeShapeType="1"/>
              </p:cNvSpPr>
              <p:nvPr/>
            </p:nvSpPr>
            <p:spPr bwMode="auto">
              <a:xfrm>
                <a:off x="765" y="315"/>
                <a:ext cx="5543" cy="0"/>
              </a:xfrm>
              <a:prstGeom prst="line">
                <a:avLst/>
              </a:prstGeom>
              <a:noFill/>
              <a:ln w="12700">
                <a:solidFill>
                  <a:srgbClr val="00FF00"/>
                </a:solidFill>
                <a:round/>
                <a:headEnd/>
                <a:tailEnd/>
              </a:ln>
            </p:spPr>
            <p:txBody>
              <a:bodyPr wrap="none" anchor="ctr"/>
              <a:lstStyle/>
              <a:p>
                <a:endParaRPr lang="en-US"/>
              </a:p>
            </p:txBody>
          </p:sp>
        </p:grpSp>
        <p:pic>
          <p:nvPicPr>
            <p:cNvPr id="6151" name="Picture 8"/>
            <p:cNvPicPr>
              <a:picLocks noChangeArrowheads="1"/>
            </p:cNvPicPr>
            <p:nvPr/>
          </p:nvPicPr>
          <p:blipFill>
            <a:blip r:embed="rId7" cstate="print"/>
            <a:srcRect/>
            <a:stretch>
              <a:fillRect/>
            </a:stretch>
          </p:blipFill>
          <p:spPr bwMode="auto">
            <a:xfrm>
              <a:off x="199" y="183"/>
              <a:ext cx="509" cy="300"/>
            </a:xfrm>
            <a:prstGeom prst="rect">
              <a:avLst/>
            </a:prstGeom>
            <a:noFill/>
            <a:ln w="12700">
              <a:noFill/>
              <a:miter lim="800000"/>
              <a:headEnd/>
              <a:tailEnd/>
            </a:ln>
          </p:spPr>
        </p:pic>
      </p:grpSp>
      <p:sp>
        <p:nvSpPr>
          <p:cNvPr id="6149" name="Rectangle 9"/>
          <p:cNvSpPr>
            <a:spLocks noChangeArrowheads="1"/>
          </p:cNvSpPr>
          <p:nvPr/>
        </p:nvSpPr>
        <p:spPr bwMode="auto">
          <a:xfrm>
            <a:off x="6438900" y="6372225"/>
            <a:ext cx="1677988" cy="271463"/>
          </a:xfrm>
          <a:prstGeom prst="rect">
            <a:avLst/>
          </a:prstGeom>
          <a:noFill/>
          <a:ln w="12700">
            <a:noFill/>
            <a:miter lim="800000"/>
            <a:headEnd/>
            <a:tailEnd/>
          </a:ln>
        </p:spPr>
        <p:txBody>
          <a:bodyPr wrap="none" lIns="90488" tIns="44450" rIns="90488" bIns="44450">
            <a:spAutoFit/>
          </a:bodyPr>
          <a:lstStyle/>
          <a:p>
            <a:pPr defTabSz="762000" eaLnBrk="0" hangingPunct="0"/>
            <a:r>
              <a:rPr lang="en-US" sz="1200">
                <a:solidFill>
                  <a:schemeClr val="folHlink"/>
                </a:solidFill>
              </a:rPr>
              <a:t>gm/08/96: stock_2.ppt</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5000" y="203200"/>
            <a:ext cx="9334500" cy="1143000"/>
          </a:xfrm>
        </p:spPr>
        <p:txBody>
          <a:bodyPr/>
          <a:lstStyle/>
          <a:p>
            <a:pPr eaLnBrk="1" hangingPunct="1"/>
            <a:r>
              <a:rPr lang="en-US" smtClean="0"/>
              <a:t>What causes asthma?</a:t>
            </a:r>
          </a:p>
        </p:txBody>
      </p:sp>
      <p:sp>
        <p:nvSpPr>
          <p:cNvPr id="16387" name="Rectangle 3"/>
          <p:cNvSpPr>
            <a:spLocks noGrp="1" noChangeArrowheads="1"/>
          </p:cNvSpPr>
          <p:nvPr>
            <p:ph type="body" idx="1"/>
          </p:nvPr>
        </p:nvSpPr>
        <p:spPr>
          <a:xfrm>
            <a:off x="514350" y="1809750"/>
            <a:ext cx="9258300" cy="2905125"/>
          </a:xfrm>
        </p:spPr>
        <p:txBody>
          <a:bodyPr/>
          <a:lstStyle/>
          <a:p>
            <a:pPr lvl="1" eaLnBrk="1" hangingPunct="1"/>
            <a:r>
              <a:rPr lang="en-US" dirty="0" smtClean="0">
                <a:solidFill>
                  <a:srgbClr val="FF0000"/>
                </a:solidFill>
              </a:rPr>
              <a:t>What is asthma?</a:t>
            </a:r>
          </a:p>
          <a:p>
            <a:pPr lvl="1" eaLnBrk="1" hangingPunct="1"/>
            <a:r>
              <a:rPr lang="en-US" dirty="0" smtClean="0"/>
              <a:t>Population patterns and time trends</a:t>
            </a:r>
          </a:p>
          <a:p>
            <a:pPr lvl="1" eaLnBrk="1" hangingPunct="1"/>
            <a:r>
              <a:rPr lang="en-US" dirty="0" smtClean="0"/>
              <a:t>The old dogma</a:t>
            </a:r>
          </a:p>
          <a:p>
            <a:pPr lvl="1" eaLnBrk="1" hangingPunct="1"/>
            <a:r>
              <a:rPr lang="en-US" dirty="0" smtClean="0"/>
              <a:t>The new dogma</a:t>
            </a:r>
          </a:p>
          <a:p>
            <a:pPr lvl="1" eaLnBrk="1" hangingPunct="1"/>
            <a:r>
              <a:rPr lang="en-US" dirty="0" smtClean="0"/>
              <a:t>Models of asthma causation</a:t>
            </a:r>
          </a:p>
          <a:p>
            <a:pPr lvl="1" eaLnBrk="1" hangingPunct="1"/>
            <a:r>
              <a:rPr lang="en-US" dirty="0" smtClean="0"/>
              <a:t>Where to from here?</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167563" y="4349750"/>
            <a:ext cx="4762" cy="1588"/>
          </a:xfrm>
          <a:prstGeom prst="rect">
            <a:avLst/>
          </a:prstGeom>
          <a:solidFill>
            <a:srgbClr val="CCCCCC"/>
          </a:solidFill>
          <a:ln w="9525">
            <a:noFill/>
            <a:miter lim="800000"/>
            <a:headEnd/>
            <a:tailEnd/>
          </a:ln>
        </p:spPr>
        <p:txBody>
          <a:bodyPr/>
          <a:lstStyle/>
          <a:p>
            <a:endParaRPr lang="en-US"/>
          </a:p>
        </p:txBody>
      </p:sp>
      <p:sp>
        <p:nvSpPr>
          <p:cNvPr id="31747" name="Rectangle 3"/>
          <p:cNvSpPr>
            <a:spLocks noChangeArrowheads="1"/>
          </p:cNvSpPr>
          <p:nvPr/>
        </p:nvSpPr>
        <p:spPr bwMode="auto">
          <a:xfrm>
            <a:off x="6926263" y="3379788"/>
            <a:ext cx="4762" cy="4762"/>
          </a:xfrm>
          <a:prstGeom prst="rect">
            <a:avLst/>
          </a:prstGeom>
          <a:solidFill>
            <a:srgbClr val="CCCCCC"/>
          </a:solidFill>
          <a:ln w="9525">
            <a:noFill/>
            <a:miter lim="800000"/>
            <a:headEnd/>
            <a:tailEnd/>
          </a:ln>
        </p:spPr>
        <p:txBody>
          <a:bodyPr/>
          <a:lstStyle/>
          <a:p>
            <a:endParaRPr lang="en-US"/>
          </a:p>
        </p:txBody>
      </p:sp>
      <p:sp>
        <p:nvSpPr>
          <p:cNvPr id="31748" name="Rectangle 4"/>
          <p:cNvSpPr>
            <a:spLocks noChangeArrowheads="1"/>
          </p:cNvSpPr>
          <p:nvPr/>
        </p:nvSpPr>
        <p:spPr bwMode="auto">
          <a:xfrm>
            <a:off x="7034213" y="3665538"/>
            <a:ext cx="3175" cy="1587"/>
          </a:xfrm>
          <a:prstGeom prst="rect">
            <a:avLst/>
          </a:prstGeom>
          <a:solidFill>
            <a:srgbClr val="CCCCCC"/>
          </a:solidFill>
          <a:ln w="9525">
            <a:noFill/>
            <a:miter lim="800000"/>
            <a:headEnd/>
            <a:tailEnd/>
          </a:ln>
        </p:spPr>
        <p:txBody>
          <a:bodyPr/>
          <a:lstStyle/>
          <a:p>
            <a:endParaRPr lang="en-US"/>
          </a:p>
        </p:txBody>
      </p:sp>
      <p:sp>
        <p:nvSpPr>
          <p:cNvPr id="31749" name="Freeform 5"/>
          <p:cNvSpPr>
            <a:spLocks/>
          </p:cNvSpPr>
          <p:nvPr/>
        </p:nvSpPr>
        <p:spPr bwMode="auto">
          <a:xfrm>
            <a:off x="6948488" y="3543300"/>
            <a:ext cx="3175" cy="4763"/>
          </a:xfrm>
          <a:custGeom>
            <a:avLst/>
            <a:gdLst>
              <a:gd name="T0" fmla="*/ 0 w 3175"/>
              <a:gd name="T1" fmla="*/ 0 h 3"/>
              <a:gd name="T2" fmla="*/ 0 w 3175"/>
              <a:gd name="T3" fmla="*/ 0 h 3"/>
              <a:gd name="T4" fmla="*/ 0 w 3175"/>
              <a:gd name="T5" fmla="*/ 0 h 3"/>
              <a:gd name="T6" fmla="*/ 0 w 3175"/>
              <a:gd name="T7" fmla="*/ 3 h 3"/>
              <a:gd name="T8" fmla="*/ 0 w 3175"/>
              <a:gd name="T9" fmla="*/ 3 h 3"/>
              <a:gd name="T10" fmla="*/ 0 w 3175"/>
              <a:gd name="T11" fmla="*/ 0 h 3"/>
              <a:gd name="T12" fmla="*/ 0 w 3175"/>
              <a:gd name="T13" fmla="*/ 0 h 3"/>
              <a:gd name="T14" fmla="*/ 0 60000 65536"/>
              <a:gd name="T15" fmla="*/ 0 60000 65536"/>
              <a:gd name="T16" fmla="*/ 0 60000 65536"/>
              <a:gd name="T17" fmla="*/ 0 60000 65536"/>
              <a:gd name="T18" fmla="*/ 0 60000 65536"/>
              <a:gd name="T19" fmla="*/ 0 60000 65536"/>
              <a:gd name="T20" fmla="*/ 0 60000 65536"/>
              <a:gd name="T21" fmla="*/ 0 w 3175"/>
              <a:gd name="T22" fmla="*/ 0 h 3"/>
              <a:gd name="T23" fmla="*/ 3175 w 317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5"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1750" name="Rectangle 6"/>
          <p:cNvSpPr>
            <a:spLocks noChangeArrowheads="1"/>
          </p:cNvSpPr>
          <p:nvPr/>
        </p:nvSpPr>
        <p:spPr bwMode="auto">
          <a:xfrm>
            <a:off x="7775575" y="3481388"/>
            <a:ext cx="1588" cy="11112"/>
          </a:xfrm>
          <a:prstGeom prst="rect">
            <a:avLst/>
          </a:prstGeom>
          <a:solidFill>
            <a:srgbClr val="CCCCCC"/>
          </a:solidFill>
          <a:ln w="9525">
            <a:noFill/>
            <a:miter lim="800000"/>
            <a:headEnd/>
            <a:tailEnd/>
          </a:ln>
        </p:spPr>
        <p:txBody>
          <a:bodyPr/>
          <a:lstStyle/>
          <a:p>
            <a:endParaRPr lang="en-US"/>
          </a:p>
        </p:txBody>
      </p:sp>
      <p:sp>
        <p:nvSpPr>
          <p:cNvPr id="31751" name="Rectangle 7"/>
          <p:cNvSpPr>
            <a:spLocks noChangeArrowheads="1"/>
          </p:cNvSpPr>
          <p:nvPr/>
        </p:nvSpPr>
        <p:spPr bwMode="auto">
          <a:xfrm>
            <a:off x="4465638" y="1944688"/>
            <a:ext cx="4762" cy="1587"/>
          </a:xfrm>
          <a:prstGeom prst="rect">
            <a:avLst/>
          </a:prstGeom>
          <a:solidFill>
            <a:srgbClr val="CCCCCC"/>
          </a:solidFill>
          <a:ln w="9525">
            <a:noFill/>
            <a:miter lim="800000"/>
            <a:headEnd/>
            <a:tailEnd/>
          </a:ln>
        </p:spPr>
        <p:txBody>
          <a:bodyPr/>
          <a:lstStyle/>
          <a:p>
            <a:endParaRPr lang="en-US"/>
          </a:p>
        </p:txBody>
      </p:sp>
      <p:sp>
        <p:nvSpPr>
          <p:cNvPr id="31752" name="Rectangle 8"/>
          <p:cNvSpPr>
            <a:spLocks noChangeArrowheads="1"/>
          </p:cNvSpPr>
          <p:nvPr/>
        </p:nvSpPr>
        <p:spPr bwMode="auto">
          <a:xfrm>
            <a:off x="7432675" y="4016375"/>
            <a:ext cx="1588" cy="7938"/>
          </a:xfrm>
          <a:prstGeom prst="rect">
            <a:avLst/>
          </a:prstGeom>
          <a:solidFill>
            <a:srgbClr val="CCCCCC"/>
          </a:solidFill>
          <a:ln w="9525">
            <a:noFill/>
            <a:miter lim="800000"/>
            <a:headEnd/>
            <a:tailEnd/>
          </a:ln>
        </p:spPr>
        <p:txBody>
          <a:bodyPr/>
          <a:lstStyle/>
          <a:p>
            <a:endParaRPr lang="en-US"/>
          </a:p>
        </p:txBody>
      </p:sp>
      <p:sp>
        <p:nvSpPr>
          <p:cNvPr id="31753" name="Text Box 9"/>
          <p:cNvSpPr txBox="1">
            <a:spLocks noChangeArrowheads="1"/>
          </p:cNvSpPr>
          <p:nvPr/>
        </p:nvSpPr>
        <p:spPr bwMode="auto">
          <a:xfrm>
            <a:off x="600075" y="457200"/>
            <a:ext cx="9086850" cy="457200"/>
          </a:xfrm>
          <a:prstGeom prst="rect">
            <a:avLst/>
          </a:prstGeom>
          <a:noFill/>
          <a:ln w="9525">
            <a:noFill/>
            <a:miter lim="800000"/>
            <a:headEnd/>
            <a:tailEnd/>
          </a:ln>
        </p:spPr>
        <p:txBody>
          <a:bodyPr>
            <a:spAutoFit/>
          </a:bodyPr>
          <a:lstStyle/>
          <a:p>
            <a:pPr algn="ctr">
              <a:spcBef>
                <a:spcPct val="50000"/>
              </a:spcBef>
            </a:pPr>
            <a:r>
              <a:rPr lang="en-US" sz="2400" b="1" dirty="0"/>
              <a:t>CENTRES REGISTERED FOR ISAAC PHASE THREE</a:t>
            </a:r>
            <a:endParaRPr lang="en-US" sz="2000" b="1" dirty="0"/>
          </a:p>
        </p:txBody>
      </p:sp>
      <p:sp>
        <p:nvSpPr>
          <p:cNvPr id="31754" name="Rectangle 10"/>
          <p:cNvSpPr>
            <a:spLocks noChangeArrowheads="1"/>
          </p:cNvSpPr>
          <p:nvPr/>
        </p:nvSpPr>
        <p:spPr bwMode="auto">
          <a:xfrm>
            <a:off x="7097713" y="3598863"/>
            <a:ext cx="1587" cy="4762"/>
          </a:xfrm>
          <a:prstGeom prst="rect">
            <a:avLst/>
          </a:prstGeom>
          <a:solidFill>
            <a:srgbClr val="CCCCCC"/>
          </a:solidFill>
          <a:ln w="9525">
            <a:noFill/>
            <a:miter lim="800000"/>
            <a:headEnd/>
            <a:tailEnd/>
          </a:ln>
        </p:spPr>
        <p:txBody>
          <a:bodyPr/>
          <a:lstStyle/>
          <a:p>
            <a:endParaRPr lang="en-US"/>
          </a:p>
        </p:txBody>
      </p:sp>
      <p:sp>
        <p:nvSpPr>
          <p:cNvPr id="31755" name="Freeform 11"/>
          <p:cNvSpPr>
            <a:spLocks/>
          </p:cNvSpPr>
          <p:nvPr/>
        </p:nvSpPr>
        <p:spPr bwMode="auto">
          <a:xfrm>
            <a:off x="7629525" y="3670300"/>
            <a:ext cx="1588" cy="11113"/>
          </a:xfrm>
          <a:custGeom>
            <a:avLst/>
            <a:gdLst>
              <a:gd name="T0" fmla="*/ 0 w 1588"/>
              <a:gd name="T1" fmla="*/ 0 h 7"/>
              <a:gd name="T2" fmla="*/ 0 w 1588"/>
              <a:gd name="T3" fmla="*/ 3 h 7"/>
              <a:gd name="T4" fmla="*/ 0 w 1588"/>
              <a:gd name="T5" fmla="*/ 7 h 7"/>
              <a:gd name="T6" fmla="*/ 0 w 1588"/>
              <a:gd name="T7" fmla="*/ 0 h 7"/>
              <a:gd name="T8" fmla="*/ 0 60000 65536"/>
              <a:gd name="T9" fmla="*/ 0 60000 65536"/>
              <a:gd name="T10" fmla="*/ 0 60000 65536"/>
              <a:gd name="T11" fmla="*/ 0 60000 65536"/>
              <a:gd name="T12" fmla="*/ 0 w 1588"/>
              <a:gd name="T13" fmla="*/ 0 h 7"/>
              <a:gd name="T14" fmla="*/ 1588 w 1588"/>
              <a:gd name="T15" fmla="*/ 7 h 7"/>
            </a:gdLst>
            <a:ahLst/>
            <a:cxnLst>
              <a:cxn ang="T8">
                <a:pos x="T0" y="T1"/>
              </a:cxn>
              <a:cxn ang="T9">
                <a:pos x="T2" y="T3"/>
              </a:cxn>
              <a:cxn ang="T10">
                <a:pos x="T4" y="T5"/>
              </a:cxn>
              <a:cxn ang="T11">
                <a:pos x="T6" y="T7"/>
              </a:cxn>
            </a:cxnLst>
            <a:rect l="T12" t="T13" r="T14" b="T15"/>
            <a:pathLst>
              <a:path w="1588" h="7">
                <a:moveTo>
                  <a:pt x="0" y="0"/>
                </a:moveTo>
                <a:lnTo>
                  <a:pt x="0" y="3"/>
                </a:lnTo>
                <a:lnTo>
                  <a:pt x="0" y="7"/>
                </a:lnTo>
                <a:lnTo>
                  <a:pt x="0" y="0"/>
                </a:lnTo>
                <a:close/>
              </a:path>
            </a:pathLst>
          </a:custGeom>
          <a:solidFill>
            <a:srgbClr val="CCCCCC"/>
          </a:solidFill>
          <a:ln w="9525">
            <a:noFill/>
            <a:round/>
            <a:headEnd/>
            <a:tailEnd/>
          </a:ln>
        </p:spPr>
        <p:txBody>
          <a:bodyPr/>
          <a:lstStyle/>
          <a:p>
            <a:endParaRPr lang="en-US"/>
          </a:p>
        </p:txBody>
      </p:sp>
      <p:sp>
        <p:nvSpPr>
          <p:cNvPr id="31756" name="Freeform 12"/>
          <p:cNvSpPr>
            <a:spLocks/>
          </p:cNvSpPr>
          <p:nvPr/>
        </p:nvSpPr>
        <p:spPr bwMode="auto">
          <a:xfrm>
            <a:off x="6926263" y="3262313"/>
            <a:ext cx="4762" cy="1587"/>
          </a:xfrm>
          <a:custGeom>
            <a:avLst/>
            <a:gdLst>
              <a:gd name="T0" fmla="*/ 0 w 3"/>
              <a:gd name="T1" fmla="*/ 0 h 1587"/>
              <a:gd name="T2" fmla="*/ 0 w 3"/>
              <a:gd name="T3" fmla="*/ 0 h 1587"/>
              <a:gd name="T4" fmla="*/ 3 w 3"/>
              <a:gd name="T5" fmla="*/ 0 h 1587"/>
              <a:gd name="T6" fmla="*/ 0 w 3"/>
              <a:gd name="T7" fmla="*/ 0 h 1587"/>
              <a:gd name="T8" fmla="*/ 0 60000 65536"/>
              <a:gd name="T9" fmla="*/ 0 60000 65536"/>
              <a:gd name="T10" fmla="*/ 0 60000 65536"/>
              <a:gd name="T11" fmla="*/ 0 60000 65536"/>
              <a:gd name="T12" fmla="*/ 0 w 3"/>
              <a:gd name="T13" fmla="*/ 0 h 1587"/>
              <a:gd name="T14" fmla="*/ 3 w 3"/>
              <a:gd name="T15" fmla="*/ 1587 h 1587"/>
            </a:gdLst>
            <a:ahLst/>
            <a:cxnLst>
              <a:cxn ang="T8">
                <a:pos x="T0" y="T1"/>
              </a:cxn>
              <a:cxn ang="T9">
                <a:pos x="T2" y="T3"/>
              </a:cxn>
              <a:cxn ang="T10">
                <a:pos x="T4" y="T5"/>
              </a:cxn>
              <a:cxn ang="T11">
                <a:pos x="T6" y="T7"/>
              </a:cxn>
            </a:cxnLst>
            <a:rect l="T12" t="T13" r="T14" b="T15"/>
            <a:pathLst>
              <a:path w="3" h="1587">
                <a:moveTo>
                  <a:pt x="0" y="0"/>
                </a:moveTo>
                <a:lnTo>
                  <a:pt x="0" y="0"/>
                </a:lnTo>
                <a:lnTo>
                  <a:pt x="3" y="0"/>
                </a:lnTo>
                <a:lnTo>
                  <a:pt x="0" y="0"/>
                </a:lnTo>
                <a:close/>
              </a:path>
            </a:pathLst>
          </a:custGeom>
          <a:solidFill>
            <a:srgbClr val="CCCCCC"/>
          </a:solidFill>
          <a:ln w="9525">
            <a:noFill/>
            <a:round/>
            <a:headEnd/>
            <a:tailEnd/>
          </a:ln>
        </p:spPr>
        <p:txBody>
          <a:bodyPr/>
          <a:lstStyle/>
          <a:p>
            <a:endParaRPr lang="en-US"/>
          </a:p>
        </p:txBody>
      </p:sp>
      <p:sp>
        <p:nvSpPr>
          <p:cNvPr id="31757" name="Rectangle 13"/>
          <p:cNvSpPr>
            <a:spLocks noChangeArrowheads="1"/>
          </p:cNvSpPr>
          <p:nvPr/>
        </p:nvSpPr>
        <p:spPr bwMode="auto">
          <a:xfrm>
            <a:off x="7505700" y="3681413"/>
            <a:ext cx="3175" cy="4762"/>
          </a:xfrm>
          <a:prstGeom prst="rect">
            <a:avLst/>
          </a:prstGeom>
          <a:solidFill>
            <a:srgbClr val="CCCCCC"/>
          </a:solidFill>
          <a:ln w="9525">
            <a:noFill/>
            <a:miter lim="800000"/>
            <a:headEnd/>
            <a:tailEnd/>
          </a:ln>
        </p:spPr>
        <p:txBody>
          <a:bodyPr/>
          <a:lstStyle/>
          <a:p>
            <a:endParaRPr lang="en-US"/>
          </a:p>
        </p:txBody>
      </p:sp>
      <p:sp>
        <p:nvSpPr>
          <p:cNvPr id="31758" name="Freeform 14"/>
          <p:cNvSpPr>
            <a:spLocks/>
          </p:cNvSpPr>
          <p:nvPr/>
        </p:nvSpPr>
        <p:spPr bwMode="auto">
          <a:xfrm>
            <a:off x="8129588" y="4403725"/>
            <a:ext cx="1587" cy="6350"/>
          </a:xfrm>
          <a:custGeom>
            <a:avLst/>
            <a:gdLst>
              <a:gd name="T0" fmla="*/ 0 w 1587"/>
              <a:gd name="T1" fmla="*/ 0 h 3"/>
              <a:gd name="T2" fmla="*/ 0 w 1587"/>
              <a:gd name="T3" fmla="*/ 0 h 3"/>
              <a:gd name="T4" fmla="*/ 0 w 1587"/>
              <a:gd name="T5" fmla="*/ 3 h 3"/>
              <a:gd name="T6" fmla="*/ 0 w 1587"/>
              <a:gd name="T7" fmla="*/ 0 h 3"/>
              <a:gd name="T8" fmla="*/ 0 60000 65536"/>
              <a:gd name="T9" fmla="*/ 0 60000 65536"/>
              <a:gd name="T10" fmla="*/ 0 60000 65536"/>
              <a:gd name="T11" fmla="*/ 0 60000 65536"/>
              <a:gd name="T12" fmla="*/ 0 w 1587"/>
              <a:gd name="T13" fmla="*/ 0 h 3"/>
              <a:gd name="T14" fmla="*/ 1587 w 1587"/>
              <a:gd name="T15" fmla="*/ 3 h 3"/>
            </a:gdLst>
            <a:ahLst/>
            <a:cxnLst>
              <a:cxn ang="T8">
                <a:pos x="T0" y="T1"/>
              </a:cxn>
              <a:cxn ang="T9">
                <a:pos x="T2" y="T3"/>
              </a:cxn>
              <a:cxn ang="T10">
                <a:pos x="T4" y="T5"/>
              </a:cxn>
              <a:cxn ang="T11">
                <a:pos x="T6" y="T7"/>
              </a:cxn>
            </a:cxnLst>
            <a:rect l="T12" t="T13" r="T14" b="T15"/>
            <a:pathLst>
              <a:path w="1587"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1759" name="Freeform 15"/>
          <p:cNvSpPr>
            <a:spLocks/>
          </p:cNvSpPr>
          <p:nvPr/>
        </p:nvSpPr>
        <p:spPr bwMode="auto">
          <a:xfrm>
            <a:off x="8359775" y="4616450"/>
            <a:ext cx="1588" cy="9525"/>
          </a:xfrm>
          <a:custGeom>
            <a:avLst/>
            <a:gdLst>
              <a:gd name="T0" fmla="*/ 0 w 1588"/>
              <a:gd name="T1" fmla="*/ 0 h 4"/>
              <a:gd name="T2" fmla="*/ 0 w 1588"/>
              <a:gd name="T3" fmla="*/ 0 h 4"/>
              <a:gd name="T4" fmla="*/ 0 w 1588"/>
              <a:gd name="T5" fmla="*/ 4 h 4"/>
              <a:gd name="T6" fmla="*/ 0 w 1588"/>
              <a:gd name="T7" fmla="*/ 0 h 4"/>
              <a:gd name="T8" fmla="*/ 0 60000 65536"/>
              <a:gd name="T9" fmla="*/ 0 60000 65536"/>
              <a:gd name="T10" fmla="*/ 0 60000 65536"/>
              <a:gd name="T11" fmla="*/ 0 60000 65536"/>
              <a:gd name="T12" fmla="*/ 0 w 1588"/>
              <a:gd name="T13" fmla="*/ 0 h 4"/>
              <a:gd name="T14" fmla="*/ 1588 w 1588"/>
              <a:gd name="T15" fmla="*/ 4 h 4"/>
            </a:gdLst>
            <a:ahLst/>
            <a:cxnLst>
              <a:cxn ang="T8">
                <a:pos x="T0" y="T1"/>
              </a:cxn>
              <a:cxn ang="T9">
                <a:pos x="T2" y="T3"/>
              </a:cxn>
              <a:cxn ang="T10">
                <a:pos x="T4" y="T5"/>
              </a:cxn>
              <a:cxn ang="T11">
                <a:pos x="T6" y="T7"/>
              </a:cxn>
            </a:cxnLst>
            <a:rect l="T12" t="T13" r="T14" b="T15"/>
            <a:pathLst>
              <a:path w="1588" h="4">
                <a:moveTo>
                  <a:pt x="0" y="0"/>
                </a:moveTo>
                <a:lnTo>
                  <a:pt x="0" y="0"/>
                </a:lnTo>
                <a:lnTo>
                  <a:pt x="0" y="4"/>
                </a:lnTo>
                <a:lnTo>
                  <a:pt x="0" y="0"/>
                </a:lnTo>
                <a:close/>
              </a:path>
            </a:pathLst>
          </a:custGeom>
          <a:solidFill>
            <a:srgbClr val="CCCCCC"/>
          </a:solidFill>
          <a:ln w="9525">
            <a:noFill/>
            <a:round/>
            <a:headEnd/>
            <a:tailEnd/>
          </a:ln>
        </p:spPr>
        <p:txBody>
          <a:bodyPr/>
          <a:lstStyle/>
          <a:p>
            <a:endParaRPr lang="en-US"/>
          </a:p>
        </p:txBody>
      </p:sp>
      <p:sp>
        <p:nvSpPr>
          <p:cNvPr id="31760" name="Freeform 16"/>
          <p:cNvSpPr>
            <a:spLocks/>
          </p:cNvSpPr>
          <p:nvPr/>
        </p:nvSpPr>
        <p:spPr bwMode="auto">
          <a:xfrm>
            <a:off x="8639175" y="4810125"/>
            <a:ext cx="1588" cy="9525"/>
          </a:xfrm>
          <a:custGeom>
            <a:avLst/>
            <a:gdLst>
              <a:gd name="T0" fmla="*/ 0 w 1588"/>
              <a:gd name="T1" fmla="*/ 0 h 4"/>
              <a:gd name="T2" fmla="*/ 0 w 1588"/>
              <a:gd name="T3" fmla="*/ 4 h 4"/>
              <a:gd name="T4" fmla="*/ 0 w 1588"/>
              <a:gd name="T5" fmla="*/ 0 h 4"/>
              <a:gd name="T6" fmla="*/ 0 60000 65536"/>
              <a:gd name="T7" fmla="*/ 0 60000 65536"/>
              <a:gd name="T8" fmla="*/ 0 60000 65536"/>
              <a:gd name="T9" fmla="*/ 0 w 1588"/>
              <a:gd name="T10" fmla="*/ 0 h 4"/>
              <a:gd name="T11" fmla="*/ 1588 w 1588"/>
              <a:gd name="T12" fmla="*/ 4 h 4"/>
            </a:gdLst>
            <a:ahLst/>
            <a:cxnLst>
              <a:cxn ang="T6">
                <a:pos x="T0" y="T1"/>
              </a:cxn>
              <a:cxn ang="T7">
                <a:pos x="T2" y="T3"/>
              </a:cxn>
              <a:cxn ang="T8">
                <a:pos x="T4" y="T5"/>
              </a:cxn>
            </a:cxnLst>
            <a:rect l="T9" t="T10" r="T11" b="T12"/>
            <a:pathLst>
              <a:path w="1588" h="4">
                <a:moveTo>
                  <a:pt x="0" y="0"/>
                </a:moveTo>
                <a:lnTo>
                  <a:pt x="0" y="4"/>
                </a:lnTo>
                <a:lnTo>
                  <a:pt x="0" y="0"/>
                </a:lnTo>
                <a:close/>
              </a:path>
            </a:pathLst>
          </a:custGeom>
          <a:solidFill>
            <a:srgbClr val="CCCCCC"/>
          </a:solidFill>
          <a:ln w="9525">
            <a:noFill/>
            <a:round/>
            <a:headEnd/>
            <a:tailEnd/>
          </a:ln>
        </p:spPr>
        <p:txBody>
          <a:bodyPr/>
          <a:lstStyle/>
          <a:p>
            <a:endParaRPr lang="en-US"/>
          </a:p>
        </p:txBody>
      </p:sp>
      <p:sp>
        <p:nvSpPr>
          <p:cNvPr id="31761" name="Freeform 17"/>
          <p:cNvSpPr>
            <a:spLocks/>
          </p:cNvSpPr>
          <p:nvPr/>
        </p:nvSpPr>
        <p:spPr bwMode="auto">
          <a:xfrm>
            <a:off x="8639175" y="4897438"/>
            <a:ext cx="1588" cy="12700"/>
          </a:xfrm>
          <a:custGeom>
            <a:avLst/>
            <a:gdLst>
              <a:gd name="T0" fmla="*/ 0 w 1588"/>
              <a:gd name="T1" fmla="*/ 0 h 6"/>
              <a:gd name="T2" fmla="*/ 0 w 1588"/>
              <a:gd name="T3" fmla="*/ 0 h 6"/>
              <a:gd name="T4" fmla="*/ 0 w 1588"/>
              <a:gd name="T5" fmla="*/ 6 h 6"/>
              <a:gd name="T6" fmla="*/ 0 w 1588"/>
              <a:gd name="T7" fmla="*/ 3 h 6"/>
              <a:gd name="T8" fmla="*/ 0 w 1588"/>
              <a:gd name="T9" fmla="*/ 0 h 6"/>
              <a:gd name="T10" fmla="*/ 0 w 1588"/>
              <a:gd name="T11" fmla="*/ 3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3"/>
                </a:ln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1762" name="Freeform 18"/>
          <p:cNvSpPr>
            <a:spLocks/>
          </p:cNvSpPr>
          <p:nvPr/>
        </p:nvSpPr>
        <p:spPr bwMode="auto">
          <a:xfrm>
            <a:off x="8267700" y="3659188"/>
            <a:ext cx="1588" cy="1587"/>
          </a:xfrm>
          <a:custGeom>
            <a:avLst/>
            <a:gdLst>
              <a:gd name="T0" fmla="*/ 0 w 1588"/>
              <a:gd name="T1" fmla="*/ 0 h 1587"/>
              <a:gd name="T2" fmla="*/ 0 w 1588"/>
              <a:gd name="T3" fmla="*/ 0 h 1587"/>
              <a:gd name="T4" fmla="*/ 0 w 1588"/>
              <a:gd name="T5" fmla="*/ 0 h 1587"/>
              <a:gd name="T6" fmla="*/ 0 60000 65536"/>
              <a:gd name="T7" fmla="*/ 0 60000 65536"/>
              <a:gd name="T8" fmla="*/ 0 60000 65536"/>
              <a:gd name="T9" fmla="*/ 0 w 1588"/>
              <a:gd name="T10" fmla="*/ 0 h 1587"/>
              <a:gd name="T11" fmla="*/ 1588 w 1588"/>
              <a:gd name="T12" fmla="*/ 1587 h 1587"/>
            </a:gdLst>
            <a:ahLst/>
            <a:cxnLst>
              <a:cxn ang="T6">
                <a:pos x="T0" y="T1"/>
              </a:cxn>
              <a:cxn ang="T7">
                <a:pos x="T2" y="T3"/>
              </a:cxn>
              <a:cxn ang="T8">
                <a:pos x="T4" y="T5"/>
              </a:cxn>
            </a:cxnLst>
            <a:rect l="T9" t="T10" r="T11" b="T12"/>
            <a:pathLst>
              <a:path w="1588" h="1587">
                <a:moveTo>
                  <a:pt x="0" y="0"/>
                </a:moveTo>
                <a:lnTo>
                  <a:pt x="0" y="0"/>
                </a:lnTo>
                <a:close/>
              </a:path>
            </a:pathLst>
          </a:custGeom>
          <a:solidFill>
            <a:srgbClr val="CCCCCC"/>
          </a:solidFill>
          <a:ln w="9525">
            <a:noFill/>
            <a:round/>
            <a:headEnd/>
            <a:tailEnd/>
          </a:ln>
        </p:spPr>
        <p:txBody>
          <a:bodyPr/>
          <a:lstStyle/>
          <a:p>
            <a:endParaRPr lang="en-US"/>
          </a:p>
        </p:txBody>
      </p:sp>
      <p:sp>
        <p:nvSpPr>
          <p:cNvPr id="31763" name="Freeform 19"/>
          <p:cNvSpPr>
            <a:spLocks/>
          </p:cNvSpPr>
          <p:nvPr/>
        </p:nvSpPr>
        <p:spPr bwMode="auto">
          <a:xfrm>
            <a:off x="7610475" y="3997325"/>
            <a:ext cx="1588" cy="12700"/>
          </a:xfrm>
          <a:custGeom>
            <a:avLst/>
            <a:gdLst>
              <a:gd name="T0" fmla="*/ 0 w 1588"/>
              <a:gd name="T1" fmla="*/ 3 h 6"/>
              <a:gd name="T2" fmla="*/ 0 w 1588"/>
              <a:gd name="T3" fmla="*/ 0 h 6"/>
              <a:gd name="T4" fmla="*/ 0 w 1588"/>
              <a:gd name="T5" fmla="*/ 0 h 6"/>
              <a:gd name="T6" fmla="*/ 0 w 1588"/>
              <a:gd name="T7" fmla="*/ 6 h 6"/>
              <a:gd name="T8" fmla="*/ 0 w 1588"/>
              <a:gd name="T9" fmla="*/ 3 h 6"/>
              <a:gd name="T10" fmla="*/ 0 60000 65536"/>
              <a:gd name="T11" fmla="*/ 0 60000 65536"/>
              <a:gd name="T12" fmla="*/ 0 60000 65536"/>
              <a:gd name="T13" fmla="*/ 0 60000 65536"/>
              <a:gd name="T14" fmla="*/ 0 60000 65536"/>
              <a:gd name="T15" fmla="*/ 0 w 1588"/>
              <a:gd name="T16" fmla="*/ 0 h 6"/>
              <a:gd name="T17" fmla="*/ 1588 w 1588"/>
              <a:gd name="T18" fmla="*/ 6 h 6"/>
            </a:gdLst>
            <a:ahLst/>
            <a:cxnLst>
              <a:cxn ang="T10">
                <a:pos x="T0" y="T1"/>
              </a:cxn>
              <a:cxn ang="T11">
                <a:pos x="T2" y="T3"/>
              </a:cxn>
              <a:cxn ang="T12">
                <a:pos x="T4" y="T5"/>
              </a:cxn>
              <a:cxn ang="T13">
                <a:pos x="T6" y="T7"/>
              </a:cxn>
              <a:cxn ang="T14">
                <a:pos x="T8" y="T9"/>
              </a:cxn>
            </a:cxnLst>
            <a:rect l="T15" t="T16" r="T17" b="T18"/>
            <a:pathLst>
              <a:path w="1588" h="6">
                <a:moveTo>
                  <a:pt x="0" y="3"/>
                </a:moveTo>
                <a:lnTo>
                  <a:pt x="0" y="0"/>
                </a:lnTo>
                <a:lnTo>
                  <a:pt x="0" y="6"/>
                </a:lnTo>
                <a:lnTo>
                  <a:pt x="0" y="3"/>
                </a:lnTo>
                <a:close/>
              </a:path>
            </a:pathLst>
          </a:custGeom>
          <a:solidFill>
            <a:srgbClr val="CCCCCC"/>
          </a:solidFill>
          <a:ln w="9525">
            <a:noFill/>
            <a:round/>
            <a:headEnd/>
            <a:tailEnd/>
          </a:ln>
        </p:spPr>
        <p:txBody>
          <a:bodyPr/>
          <a:lstStyle/>
          <a:p>
            <a:endParaRPr lang="en-US"/>
          </a:p>
        </p:txBody>
      </p:sp>
      <p:sp>
        <p:nvSpPr>
          <p:cNvPr id="31764" name="Freeform 20"/>
          <p:cNvSpPr>
            <a:spLocks/>
          </p:cNvSpPr>
          <p:nvPr/>
        </p:nvSpPr>
        <p:spPr bwMode="auto">
          <a:xfrm>
            <a:off x="8131175" y="3932238"/>
            <a:ext cx="3175" cy="3175"/>
          </a:xfrm>
          <a:custGeom>
            <a:avLst/>
            <a:gdLst>
              <a:gd name="T0" fmla="*/ 0 w 3175"/>
              <a:gd name="T1" fmla="*/ 0 h 3175"/>
              <a:gd name="T2" fmla="*/ 0 w 3175"/>
              <a:gd name="T3" fmla="*/ 0 h 3175"/>
              <a:gd name="T4" fmla="*/ 0 w 3175"/>
              <a:gd name="T5" fmla="*/ 0 h 3175"/>
              <a:gd name="T6" fmla="*/ 0 60000 65536"/>
              <a:gd name="T7" fmla="*/ 0 60000 65536"/>
              <a:gd name="T8" fmla="*/ 0 60000 65536"/>
              <a:gd name="T9" fmla="*/ 0 w 3175"/>
              <a:gd name="T10" fmla="*/ 0 h 3175"/>
              <a:gd name="T11" fmla="*/ 3175 w 3175"/>
              <a:gd name="T12" fmla="*/ 3175 h 3175"/>
            </a:gdLst>
            <a:ahLst/>
            <a:cxnLst>
              <a:cxn ang="T6">
                <a:pos x="T0" y="T1"/>
              </a:cxn>
              <a:cxn ang="T7">
                <a:pos x="T2" y="T3"/>
              </a:cxn>
              <a:cxn ang="T8">
                <a:pos x="T4" y="T5"/>
              </a:cxn>
            </a:cxnLst>
            <a:rect l="T9" t="T10" r="T11" b="T12"/>
            <a:pathLst>
              <a:path w="3175" h="3175">
                <a:moveTo>
                  <a:pt x="0" y="0"/>
                </a:moveTo>
                <a:lnTo>
                  <a:pt x="0" y="0"/>
                </a:lnTo>
                <a:close/>
              </a:path>
            </a:pathLst>
          </a:custGeom>
          <a:solidFill>
            <a:srgbClr val="CCCCCC"/>
          </a:solidFill>
          <a:ln w="9525">
            <a:noFill/>
            <a:round/>
            <a:headEnd/>
            <a:tailEnd/>
          </a:ln>
        </p:spPr>
        <p:txBody>
          <a:bodyPr/>
          <a:lstStyle/>
          <a:p>
            <a:endParaRPr lang="en-US"/>
          </a:p>
        </p:txBody>
      </p:sp>
      <p:sp>
        <p:nvSpPr>
          <p:cNvPr id="31765" name="Freeform 21"/>
          <p:cNvSpPr>
            <a:spLocks/>
          </p:cNvSpPr>
          <p:nvPr/>
        </p:nvSpPr>
        <p:spPr bwMode="auto">
          <a:xfrm>
            <a:off x="7983538" y="4081463"/>
            <a:ext cx="3175" cy="6350"/>
          </a:xfrm>
          <a:custGeom>
            <a:avLst/>
            <a:gdLst>
              <a:gd name="T0" fmla="*/ 0 w 3175"/>
              <a:gd name="T1" fmla="*/ 0 h 3"/>
              <a:gd name="T2" fmla="*/ 0 w 3175"/>
              <a:gd name="T3" fmla="*/ 3 h 3"/>
              <a:gd name="T4" fmla="*/ 0 w 3175"/>
              <a:gd name="T5" fmla="*/ 0 h 3"/>
              <a:gd name="T6" fmla="*/ 0 60000 65536"/>
              <a:gd name="T7" fmla="*/ 0 60000 65536"/>
              <a:gd name="T8" fmla="*/ 0 60000 65536"/>
              <a:gd name="T9" fmla="*/ 0 w 3175"/>
              <a:gd name="T10" fmla="*/ 0 h 3"/>
              <a:gd name="T11" fmla="*/ 3175 w 3175"/>
              <a:gd name="T12" fmla="*/ 3 h 3"/>
            </a:gdLst>
            <a:ahLst/>
            <a:cxnLst>
              <a:cxn ang="T6">
                <a:pos x="T0" y="T1"/>
              </a:cxn>
              <a:cxn ang="T7">
                <a:pos x="T2" y="T3"/>
              </a:cxn>
              <a:cxn ang="T8">
                <a:pos x="T4" y="T5"/>
              </a:cxn>
            </a:cxnLst>
            <a:rect l="T9" t="T10" r="T11" b="T12"/>
            <a:pathLst>
              <a:path w="3175"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1766" name="Freeform 22"/>
          <p:cNvSpPr>
            <a:spLocks/>
          </p:cNvSpPr>
          <p:nvPr/>
        </p:nvSpPr>
        <p:spPr bwMode="auto">
          <a:xfrm>
            <a:off x="8448675" y="4160838"/>
            <a:ext cx="3175" cy="7937"/>
          </a:xfrm>
          <a:custGeom>
            <a:avLst/>
            <a:gdLst>
              <a:gd name="T0" fmla="*/ 0 w 3175"/>
              <a:gd name="T1" fmla="*/ 0 h 3"/>
              <a:gd name="T2" fmla="*/ 0 w 3175"/>
              <a:gd name="T3" fmla="*/ 3 h 3"/>
              <a:gd name="T4" fmla="*/ 0 w 3175"/>
              <a:gd name="T5" fmla="*/ 0 h 3"/>
              <a:gd name="T6" fmla="*/ 0 w 3175"/>
              <a:gd name="T7" fmla="*/ 0 h 3"/>
              <a:gd name="T8" fmla="*/ 0 60000 65536"/>
              <a:gd name="T9" fmla="*/ 0 60000 65536"/>
              <a:gd name="T10" fmla="*/ 0 60000 65536"/>
              <a:gd name="T11" fmla="*/ 0 60000 65536"/>
              <a:gd name="T12" fmla="*/ 0 w 3175"/>
              <a:gd name="T13" fmla="*/ 0 h 3"/>
              <a:gd name="T14" fmla="*/ 3175 w 3175"/>
              <a:gd name="T15" fmla="*/ 3 h 3"/>
            </a:gdLst>
            <a:ahLst/>
            <a:cxnLst>
              <a:cxn ang="T8">
                <a:pos x="T0" y="T1"/>
              </a:cxn>
              <a:cxn ang="T9">
                <a:pos x="T2" y="T3"/>
              </a:cxn>
              <a:cxn ang="T10">
                <a:pos x="T4" y="T5"/>
              </a:cxn>
              <a:cxn ang="T11">
                <a:pos x="T6" y="T7"/>
              </a:cxn>
            </a:cxnLst>
            <a:rect l="T12" t="T13" r="T14" b="T15"/>
            <a:pathLst>
              <a:path w="3175"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1767" name="Freeform 23"/>
          <p:cNvSpPr>
            <a:spLocks/>
          </p:cNvSpPr>
          <p:nvPr/>
        </p:nvSpPr>
        <p:spPr bwMode="auto">
          <a:xfrm>
            <a:off x="8559800" y="4203700"/>
            <a:ext cx="1588" cy="6350"/>
          </a:xfrm>
          <a:custGeom>
            <a:avLst/>
            <a:gdLst>
              <a:gd name="T0" fmla="*/ 0 w 1588"/>
              <a:gd name="T1" fmla="*/ 0 h 3"/>
              <a:gd name="T2" fmla="*/ 0 w 1588"/>
              <a:gd name="T3" fmla="*/ 3 h 3"/>
              <a:gd name="T4" fmla="*/ 0 w 1588"/>
              <a:gd name="T5" fmla="*/ 0 h 3"/>
              <a:gd name="T6" fmla="*/ 0 60000 65536"/>
              <a:gd name="T7" fmla="*/ 0 60000 65536"/>
              <a:gd name="T8" fmla="*/ 0 60000 65536"/>
              <a:gd name="T9" fmla="*/ 0 w 1588"/>
              <a:gd name="T10" fmla="*/ 0 h 3"/>
              <a:gd name="T11" fmla="*/ 1588 w 1588"/>
              <a:gd name="T12" fmla="*/ 3 h 3"/>
            </a:gdLst>
            <a:ahLst/>
            <a:cxnLst>
              <a:cxn ang="T6">
                <a:pos x="T0" y="T1"/>
              </a:cxn>
              <a:cxn ang="T7">
                <a:pos x="T2" y="T3"/>
              </a:cxn>
              <a:cxn ang="T8">
                <a:pos x="T4" y="T5"/>
              </a:cxn>
            </a:cxnLst>
            <a:rect l="T9" t="T10" r="T11" b="T12"/>
            <a:pathLst>
              <a:path w="1588"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1768" name="Freeform 24"/>
          <p:cNvSpPr>
            <a:spLocks/>
          </p:cNvSpPr>
          <p:nvPr/>
        </p:nvSpPr>
        <p:spPr bwMode="auto">
          <a:xfrm>
            <a:off x="8369300" y="4503738"/>
            <a:ext cx="1588" cy="12700"/>
          </a:xfrm>
          <a:custGeom>
            <a:avLst/>
            <a:gdLst>
              <a:gd name="T0" fmla="*/ 0 w 1588"/>
              <a:gd name="T1" fmla="*/ 0 h 6"/>
              <a:gd name="T2" fmla="*/ 0 w 1588"/>
              <a:gd name="T3" fmla="*/ 6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close/>
              </a:path>
            </a:pathLst>
          </a:custGeom>
          <a:solidFill>
            <a:srgbClr val="CCCCCC"/>
          </a:solidFill>
          <a:ln w="9525">
            <a:noFill/>
            <a:round/>
            <a:headEnd/>
            <a:tailEnd/>
          </a:ln>
        </p:spPr>
        <p:txBody>
          <a:bodyPr/>
          <a:lstStyle/>
          <a:p>
            <a:endParaRPr lang="en-US"/>
          </a:p>
        </p:txBody>
      </p:sp>
      <p:sp>
        <p:nvSpPr>
          <p:cNvPr id="31769" name="Freeform 25"/>
          <p:cNvSpPr>
            <a:spLocks/>
          </p:cNvSpPr>
          <p:nvPr/>
        </p:nvSpPr>
        <p:spPr bwMode="auto">
          <a:xfrm>
            <a:off x="8710613" y="4391025"/>
            <a:ext cx="1587" cy="1588"/>
          </a:xfrm>
          <a:custGeom>
            <a:avLst/>
            <a:gdLst>
              <a:gd name="T0" fmla="*/ 0 w 1587"/>
              <a:gd name="T1" fmla="*/ 0 h 1588"/>
              <a:gd name="T2" fmla="*/ 0 w 1587"/>
              <a:gd name="T3" fmla="*/ 0 h 1588"/>
              <a:gd name="T4" fmla="*/ 0 w 1587"/>
              <a:gd name="T5" fmla="*/ 0 h 1588"/>
              <a:gd name="T6" fmla="*/ 0 60000 65536"/>
              <a:gd name="T7" fmla="*/ 0 60000 65536"/>
              <a:gd name="T8" fmla="*/ 0 60000 65536"/>
              <a:gd name="T9" fmla="*/ 0 w 1587"/>
              <a:gd name="T10" fmla="*/ 0 h 1588"/>
              <a:gd name="T11" fmla="*/ 1587 w 1587"/>
              <a:gd name="T12" fmla="*/ 1588 h 1588"/>
            </a:gdLst>
            <a:ahLst/>
            <a:cxnLst>
              <a:cxn ang="T6">
                <a:pos x="T0" y="T1"/>
              </a:cxn>
              <a:cxn ang="T7">
                <a:pos x="T2" y="T3"/>
              </a:cxn>
              <a:cxn ang="T8">
                <a:pos x="T4" y="T5"/>
              </a:cxn>
            </a:cxnLst>
            <a:rect l="T9" t="T10" r="T11" b="T12"/>
            <a:pathLst>
              <a:path w="1587" h="1588">
                <a:moveTo>
                  <a:pt x="0" y="0"/>
                </a:moveTo>
                <a:lnTo>
                  <a:pt x="0" y="0"/>
                </a:lnTo>
                <a:close/>
              </a:path>
            </a:pathLst>
          </a:custGeom>
          <a:solidFill>
            <a:srgbClr val="CCCCCC"/>
          </a:solidFill>
          <a:ln w="9525">
            <a:noFill/>
            <a:round/>
            <a:headEnd/>
            <a:tailEnd/>
          </a:ln>
        </p:spPr>
        <p:txBody>
          <a:bodyPr/>
          <a:lstStyle/>
          <a:p>
            <a:endParaRPr lang="en-US"/>
          </a:p>
        </p:txBody>
      </p:sp>
      <p:sp>
        <p:nvSpPr>
          <p:cNvPr id="31770" name="Freeform 26"/>
          <p:cNvSpPr>
            <a:spLocks/>
          </p:cNvSpPr>
          <p:nvPr/>
        </p:nvSpPr>
        <p:spPr bwMode="auto">
          <a:xfrm>
            <a:off x="8818563" y="4381500"/>
            <a:ext cx="1587" cy="1588"/>
          </a:xfrm>
          <a:custGeom>
            <a:avLst/>
            <a:gdLst>
              <a:gd name="T0" fmla="*/ 0 w 1587"/>
              <a:gd name="T1" fmla="*/ 0 h 1588"/>
              <a:gd name="T2" fmla="*/ 0 w 1587"/>
              <a:gd name="T3" fmla="*/ 0 h 1588"/>
              <a:gd name="T4" fmla="*/ 0 w 1587"/>
              <a:gd name="T5" fmla="*/ 0 h 1588"/>
              <a:gd name="T6" fmla="*/ 0 60000 65536"/>
              <a:gd name="T7" fmla="*/ 0 60000 65536"/>
              <a:gd name="T8" fmla="*/ 0 60000 65536"/>
              <a:gd name="T9" fmla="*/ 0 w 1587"/>
              <a:gd name="T10" fmla="*/ 0 h 1588"/>
              <a:gd name="T11" fmla="*/ 1587 w 1587"/>
              <a:gd name="T12" fmla="*/ 1588 h 1588"/>
            </a:gdLst>
            <a:ahLst/>
            <a:cxnLst>
              <a:cxn ang="T6">
                <a:pos x="T0" y="T1"/>
              </a:cxn>
              <a:cxn ang="T7">
                <a:pos x="T2" y="T3"/>
              </a:cxn>
              <a:cxn ang="T8">
                <a:pos x="T4" y="T5"/>
              </a:cxn>
            </a:cxnLst>
            <a:rect l="T9" t="T10" r="T11" b="T12"/>
            <a:pathLst>
              <a:path w="1587" h="1588">
                <a:moveTo>
                  <a:pt x="0" y="0"/>
                </a:moveTo>
                <a:lnTo>
                  <a:pt x="0" y="0"/>
                </a:lnTo>
                <a:close/>
              </a:path>
            </a:pathLst>
          </a:custGeom>
          <a:solidFill>
            <a:srgbClr val="CCCCCC"/>
          </a:solidFill>
          <a:ln w="9525">
            <a:noFill/>
            <a:round/>
            <a:headEnd/>
            <a:tailEnd/>
          </a:ln>
        </p:spPr>
        <p:txBody>
          <a:bodyPr/>
          <a:lstStyle/>
          <a:p>
            <a:endParaRPr lang="en-US"/>
          </a:p>
        </p:txBody>
      </p:sp>
      <p:sp>
        <p:nvSpPr>
          <p:cNvPr id="31771" name="Freeform 27"/>
          <p:cNvSpPr>
            <a:spLocks/>
          </p:cNvSpPr>
          <p:nvPr/>
        </p:nvSpPr>
        <p:spPr bwMode="auto">
          <a:xfrm>
            <a:off x="8912225" y="4603750"/>
            <a:ext cx="3175" cy="6350"/>
          </a:xfrm>
          <a:custGeom>
            <a:avLst/>
            <a:gdLst>
              <a:gd name="T0" fmla="*/ 0 w 3175"/>
              <a:gd name="T1" fmla="*/ 0 h 3"/>
              <a:gd name="T2" fmla="*/ 0 w 3175"/>
              <a:gd name="T3" fmla="*/ 3 h 3"/>
              <a:gd name="T4" fmla="*/ 0 w 3175"/>
              <a:gd name="T5" fmla="*/ 0 h 3"/>
              <a:gd name="T6" fmla="*/ 0 60000 65536"/>
              <a:gd name="T7" fmla="*/ 0 60000 65536"/>
              <a:gd name="T8" fmla="*/ 0 60000 65536"/>
              <a:gd name="T9" fmla="*/ 0 w 3175"/>
              <a:gd name="T10" fmla="*/ 0 h 3"/>
              <a:gd name="T11" fmla="*/ 3175 w 3175"/>
              <a:gd name="T12" fmla="*/ 3 h 3"/>
            </a:gdLst>
            <a:ahLst/>
            <a:cxnLst>
              <a:cxn ang="T6">
                <a:pos x="T0" y="T1"/>
              </a:cxn>
              <a:cxn ang="T7">
                <a:pos x="T2" y="T3"/>
              </a:cxn>
              <a:cxn ang="T8">
                <a:pos x="T4" y="T5"/>
              </a:cxn>
            </a:cxnLst>
            <a:rect l="T9" t="T10" r="T11" b="T12"/>
            <a:pathLst>
              <a:path w="3175"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1772" name="Freeform 28"/>
          <p:cNvSpPr>
            <a:spLocks/>
          </p:cNvSpPr>
          <p:nvPr/>
        </p:nvSpPr>
        <p:spPr bwMode="auto">
          <a:xfrm>
            <a:off x="8631238" y="4826000"/>
            <a:ext cx="1587" cy="6350"/>
          </a:xfrm>
          <a:custGeom>
            <a:avLst/>
            <a:gdLst>
              <a:gd name="T0" fmla="*/ 0 w 1587"/>
              <a:gd name="T1" fmla="*/ 0 h 3"/>
              <a:gd name="T2" fmla="*/ 0 w 1587"/>
              <a:gd name="T3" fmla="*/ 3 h 3"/>
              <a:gd name="T4" fmla="*/ 0 w 1587"/>
              <a:gd name="T5" fmla="*/ 3 h 3"/>
              <a:gd name="T6" fmla="*/ 0 w 1587"/>
              <a:gd name="T7" fmla="*/ 3 h 3"/>
              <a:gd name="T8" fmla="*/ 0 w 1587"/>
              <a:gd name="T9" fmla="*/ 0 h 3"/>
              <a:gd name="T10" fmla="*/ 0 60000 65536"/>
              <a:gd name="T11" fmla="*/ 0 60000 65536"/>
              <a:gd name="T12" fmla="*/ 0 60000 65536"/>
              <a:gd name="T13" fmla="*/ 0 60000 65536"/>
              <a:gd name="T14" fmla="*/ 0 60000 65536"/>
              <a:gd name="T15" fmla="*/ 0 w 1587"/>
              <a:gd name="T16" fmla="*/ 0 h 3"/>
              <a:gd name="T17" fmla="*/ 1587 w 1587"/>
              <a:gd name="T18" fmla="*/ 3 h 3"/>
            </a:gdLst>
            <a:ahLst/>
            <a:cxnLst>
              <a:cxn ang="T10">
                <a:pos x="T0" y="T1"/>
              </a:cxn>
              <a:cxn ang="T11">
                <a:pos x="T2" y="T3"/>
              </a:cxn>
              <a:cxn ang="T12">
                <a:pos x="T4" y="T5"/>
              </a:cxn>
              <a:cxn ang="T13">
                <a:pos x="T6" y="T7"/>
              </a:cxn>
              <a:cxn ang="T14">
                <a:pos x="T8" y="T9"/>
              </a:cxn>
            </a:cxnLst>
            <a:rect l="T15" t="T16" r="T17" b="T18"/>
            <a:pathLst>
              <a:path w="1587"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1773" name="Freeform 29"/>
          <p:cNvSpPr>
            <a:spLocks/>
          </p:cNvSpPr>
          <p:nvPr/>
        </p:nvSpPr>
        <p:spPr bwMode="auto">
          <a:xfrm>
            <a:off x="8639175" y="4919663"/>
            <a:ext cx="1588" cy="6350"/>
          </a:xfrm>
          <a:custGeom>
            <a:avLst/>
            <a:gdLst>
              <a:gd name="T0" fmla="*/ 0 w 1588"/>
              <a:gd name="T1" fmla="*/ 0 h 3"/>
              <a:gd name="T2" fmla="*/ 0 w 1588"/>
              <a:gd name="T3" fmla="*/ 3 h 3"/>
              <a:gd name="T4" fmla="*/ 0 w 1588"/>
              <a:gd name="T5" fmla="*/ 3 h 3"/>
              <a:gd name="T6" fmla="*/ 0 w 1588"/>
              <a:gd name="T7" fmla="*/ 3 h 3"/>
              <a:gd name="T8" fmla="*/ 0 w 1588"/>
              <a:gd name="T9" fmla="*/ 0 h 3"/>
              <a:gd name="T10" fmla="*/ 0 60000 65536"/>
              <a:gd name="T11" fmla="*/ 0 60000 65536"/>
              <a:gd name="T12" fmla="*/ 0 60000 65536"/>
              <a:gd name="T13" fmla="*/ 0 60000 65536"/>
              <a:gd name="T14" fmla="*/ 0 60000 65536"/>
              <a:gd name="T15" fmla="*/ 0 w 1588"/>
              <a:gd name="T16" fmla="*/ 0 h 3"/>
              <a:gd name="T17" fmla="*/ 1588 w 1588"/>
              <a:gd name="T18" fmla="*/ 3 h 3"/>
            </a:gdLst>
            <a:ahLst/>
            <a:cxnLst>
              <a:cxn ang="T10">
                <a:pos x="T0" y="T1"/>
              </a:cxn>
              <a:cxn ang="T11">
                <a:pos x="T2" y="T3"/>
              </a:cxn>
              <a:cxn ang="T12">
                <a:pos x="T4" y="T5"/>
              </a:cxn>
              <a:cxn ang="T13">
                <a:pos x="T6" y="T7"/>
              </a:cxn>
              <a:cxn ang="T14">
                <a:pos x="T8" y="T9"/>
              </a:cxn>
            </a:cxnLst>
            <a:rect l="T15" t="T16" r="T17" b="T18"/>
            <a:pathLst>
              <a:path w="1588"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1774" name="Freeform 30"/>
          <p:cNvSpPr>
            <a:spLocks/>
          </p:cNvSpPr>
          <p:nvPr/>
        </p:nvSpPr>
        <p:spPr bwMode="auto">
          <a:xfrm>
            <a:off x="8462963" y="4703763"/>
            <a:ext cx="17462" cy="1587"/>
          </a:xfrm>
          <a:custGeom>
            <a:avLst/>
            <a:gdLst>
              <a:gd name="T0" fmla="*/ 3 w 6"/>
              <a:gd name="T1" fmla="*/ 0 h 1587"/>
              <a:gd name="T2" fmla="*/ 0 w 6"/>
              <a:gd name="T3" fmla="*/ 0 h 1587"/>
              <a:gd name="T4" fmla="*/ 3 w 6"/>
              <a:gd name="T5" fmla="*/ 0 h 1587"/>
              <a:gd name="T6" fmla="*/ 6 w 6"/>
              <a:gd name="T7" fmla="*/ 0 h 1587"/>
              <a:gd name="T8" fmla="*/ 3 w 6"/>
              <a:gd name="T9" fmla="*/ 0 h 1587"/>
              <a:gd name="T10" fmla="*/ 0 60000 65536"/>
              <a:gd name="T11" fmla="*/ 0 60000 65536"/>
              <a:gd name="T12" fmla="*/ 0 60000 65536"/>
              <a:gd name="T13" fmla="*/ 0 60000 65536"/>
              <a:gd name="T14" fmla="*/ 0 60000 65536"/>
              <a:gd name="T15" fmla="*/ 0 w 6"/>
              <a:gd name="T16" fmla="*/ 0 h 1587"/>
              <a:gd name="T17" fmla="*/ 6 w 6"/>
              <a:gd name="T18" fmla="*/ 1587 h 1587"/>
            </a:gdLst>
            <a:ahLst/>
            <a:cxnLst>
              <a:cxn ang="T10">
                <a:pos x="T0" y="T1"/>
              </a:cxn>
              <a:cxn ang="T11">
                <a:pos x="T2" y="T3"/>
              </a:cxn>
              <a:cxn ang="T12">
                <a:pos x="T4" y="T5"/>
              </a:cxn>
              <a:cxn ang="T13">
                <a:pos x="T6" y="T7"/>
              </a:cxn>
              <a:cxn ang="T14">
                <a:pos x="T8" y="T9"/>
              </a:cxn>
            </a:cxnLst>
            <a:rect l="T15" t="T16" r="T17" b="T18"/>
            <a:pathLst>
              <a:path w="6" h="1587">
                <a:moveTo>
                  <a:pt x="3" y="0"/>
                </a:moveTo>
                <a:lnTo>
                  <a:pt x="0" y="0"/>
                </a:lnTo>
                <a:lnTo>
                  <a:pt x="3" y="0"/>
                </a:lnTo>
                <a:lnTo>
                  <a:pt x="6" y="0"/>
                </a:lnTo>
                <a:lnTo>
                  <a:pt x="3" y="0"/>
                </a:lnTo>
                <a:close/>
              </a:path>
            </a:pathLst>
          </a:custGeom>
          <a:solidFill>
            <a:srgbClr val="CCCCCC"/>
          </a:solidFill>
          <a:ln w="9525">
            <a:noFill/>
            <a:round/>
            <a:headEnd/>
            <a:tailEnd/>
          </a:ln>
        </p:spPr>
        <p:txBody>
          <a:bodyPr/>
          <a:lstStyle/>
          <a:p>
            <a:endParaRPr lang="en-US"/>
          </a:p>
        </p:txBody>
      </p:sp>
      <p:sp>
        <p:nvSpPr>
          <p:cNvPr id="31775" name="Freeform 31"/>
          <p:cNvSpPr>
            <a:spLocks/>
          </p:cNvSpPr>
          <p:nvPr/>
        </p:nvSpPr>
        <p:spPr bwMode="auto">
          <a:xfrm>
            <a:off x="4781550" y="1316038"/>
            <a:ext cx="1588" cy="4762"/>
          </a:xfrm>
          <a:custGeom>
            <a:avLst/>
            <a:gdLst>
              <a:gd name="T0" fmla="*/ 0 w 1588"/>
              <a:gd name="T1" fmla="*/ 0 h 3"/>
              <a:gd name="T2" fmla="*/ 0 w 1588"/>
              <a:gd name="T3" fmla="*/ 0 h 3"/>
              <a:gd name="T4" fmla="*/ 0 w 1588"/>
              <a:gd name="T5" fmla="*/ 0 h 3"/>
              <a:gd name="T6" fmla="*/ 0 w 1588"/>
              <a:gd name="T7" fmla="*/ 3 h 3"/>
              <a:gd name="T8" fmla="*/ 0 w 1588"/>
              <a:gd name="T9" fmla="*/ 3 h 3"/>
              <a:gd name="T10" fmla="*/ 0 w 1588"/>
              <a:gd name="T11" fmla="*/ 3 h 3"/>
              <a:gd name="T12" fmla="*/ 0 w 1588"/>
              <a:gd name="T13" fmla="*/ 3 h 3"/>
              <a:gd name="T14" fmla="*/ 0 w 1588"/>
              <a:gd name="T15" fmla="*/ 3 h 3"/>
              <a:gd name="T16" fmla="*/ 0 w 1588"/>
              <a:gd name="T17" fmla="*/ 3 h 3"/>
              <a:gd name="T18" fmla="*/ 0 w 1588"/>
              <a:gd name="T19" fmla="*/ 3 h 3"/>
              <a:gd name="T20" fmla="*/ 0 w 1588"/>
              <a:gd name="T21" fmla="*/ 0 h 3"/>
              <a:gd name="T22" fmla="*/ 0 w 1588"/>
              <a:gd name="T23" fmla="*/ 0 h 3"/>
              <a:gd name="T24" fmla="*/ 0 w 1588"/>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8"/>
              <a:gd name="T40" fmla="*/ 0 h 3"/>
              <a:gd name="T41" fmla="*/ 1588 w 158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8"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1776" name="Freeform 32"/>
          <p:cNvSpPr>
            <a:spLocks/>
          </p:cNvSpPr>
          <p:nvPr/>
        </p:nvSpPr>
        <p:spPr bwMode="auto">
          <a:xfrm>
            <a:off x="4567238" y="1271588"/>
            <a:ext cx="6350" cy="3175"/>
          </a:xfrm>
          <a:custGeom>
            <a:avLst/>
            <a:gdLst>
              <a:gd name="T0" fmla="*/ 0 w 3"/>
              <a:gd name="T1" fmla="*/ 0 h 3175"/>
              <a:gd name="T2" fmla="*/ 0 w 3"/>
              <a:gd name="T3" fmla="*/ 0 h 3175"/>
              <a:gd name="T4" fmla="*/ 0 w 3"/>
              <a:gd name="T5" fmla="*/ 0 h 3175"/>
              <a:gd name="T6" fmla="*/ 0 w 3"/>
              <a:gd name="T7" fmla="*/ 0 h 3175"/>
              <a:gd name="T8" fmla="*/ 3 w 3"/>
              <a:gd name="T9" fmla="*/ 0 h 3175"/>
              <a:gd name="T10" fmla="*/ 3 w 3"/>
              <a:gd name="T11" fmla="*/ 0 h 3175"/>
              <a:gd name="T12" fmla="*/ 3 w 3"/>
              <a:gd name="T13" fmla="*/ 0 h 3175"/>
              <a:gd name="T14" fmla="*/ 0 w 3"/>
              <a:gd name="T15" fmla="*/ 0 h 317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175"/>
              <a:gd name="T26" fmla="*/ 3 w 3"/>
              <a:gd name="T27" fmla="*/ 3175 h 3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175">
                <a:moveTo>
                  <a:pt x="0" y="0"/>
                </a:moveTo>
                <a:lnTo>
                  <a:pt x="0" y="0"/>
                </a:lnTo>
                <a:lnTo>
                  <a:pt x="3" y="0"/>
                </a:lnTo>
                <a:lnTo>
                  <a:pt x="0" y="0"/>
                </a:lnTo>
                <a:close/>
              </a:path>
            </a:pathLst>
          </a:custGeom>
          <a:solidFill>
            <a:srgbClr val="CCCCCC"/>
          </a:solidFill>
          <a:ln w="9525">
            <a:noFill/>
            <a:round/>
            <a:headEnd/>
            <a:tailEnd/>
          </a:ln>
        </p:spPr>
        <p:txBody>
          <a:bodyPr/>
          <a:lstStyle/>
          <a:p>
            <a:endParaRPr lang="en-US"/>
          </a:p>
        </p:txBody>
      </p:sp>
      <p:sp>
        <p:nvSpPr>
          <p:cNvPr id="31777" name="Freeform 33"/>
          <p:cNvSpPr>
            <a:spLocks/>
          </p:cNvSpPr>
          <p:nvPr/>
        </p:nvSpPr>
        <p:spPr bwMode="auto">
          <a:xfrm>
            <a:off x="4352925" y="2162175"/>
            <a:ext cx="6350" cy="1588"/>
          </a:xfrm>
          <a:custGeom>
            <a:avLst/>
            <a:gdLst>
              <a:gd name="T0" fmla="*/ 0 w 3"/>
              <a:gd name="T1" fmla="*/ 0 h 1588"/>
              <a:gd name="T2" fmla="*/ 0 w 3"/>
              <a:gd name="T3" fmla="*/ 0 h 1588"/>
              <a:gd name="T4" fmla="*/ 0 w 3"/>
              <a:gd name="T5" fmla="*/ 0 h 1588"/>
              <a:gd name="T6" fmla="*/ 3 w 3"/>
              <a:gd name="T7" fmla="*/ 0 h 1588"/>
              <a:gd name="T8" fmla="*/ 3 w 3"/>
              <a:gd name="T9" fmla="*/ 0 h 1588"/>
              <a:gd name="T10" fmla="*/ 0 w 3"/>
              <a:gd name="T11" fmla="*/ 0 h 1588"/>
              <a:gd name="T12" fmla="*/ 0 60000 65536"/>
              <a:gd name="T13" fmla="*/ 0 60000 65536"/>
              <a:gd name="T14" fmla="*/ 0 60000 65536"/>
              <a:gd name="T15" fmla="*/ 0 60000 65536"/>
              <a:gd name="T16" fmla="*/ 0 60000 65536"/>
              <a:gd name="T17" fmla="*/ 0 60000 65536"/>
              <a:gd name="T18" fmla="*/ 0 w 3"/>
              <a:gd name="T19" fmla="*/ 0 h 1588"/>
              <a:gd name="T20" fmla="*/ 3 w 3"/>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3" h="1588">
                <a:moveTo>
                  <a:pt x="0" y="0"/>
                </a:moveTo>
                <a:lnTo>
                  <a:pt x="0" y="0"/>
                </a:lnTo>
                <a:lnTo>
                  <a:pt x="3" y="0"/>
                </a:lnTo>
                <a:lnTo>
                  <a:pt x="0" y="0"/>
                </a:lnTo>
                <a:close/>
              </a:path>
            </a:pathLst>
          </a:custGeom>
          <a:solidFill>
            <a:srgbClr val="CCCCCC"/>
          </a:solidFill>
          <a:ln w="9525">
            <a:noFill/>
            <a:round/>
            <a:headEnd/>
            <a:tailEnd/>
          </a:ln>
        </p:spPr>
        <p:txBody>
          <a:bodyPr/>
          <a:lstStyle/>
          <a:p>
            <a:endParaRPr lang="en-US"/>
          </a:p>
        </p:txBody>
      </p:sp>
      <p:sp>
        <p:nvSpPr>
          <p:cNvPr id="31778" name="Freeform 34"/>
          <p:cNvSpPr>
            <a:spLocks/>
          </p:cNvSpPr>
          <p:nvPr/>
        </p:nvSpPr>
        <p:spPr bwMode="auto">
          <a:xfrm>
            <a:off x="4662488" y="1755775"/>
            <a:ext cx="3175" cy="6350"/>
          </a:xfrm>
          <a:custGeom>
            <a:avLst/>
            <a:gdLst>
              <a:gd name="T0" fmla="*/ 0 w 3175"/>
              <a:gd name="T1" fmla="*/ 0 h 3"/>
              <a:gd name="T2" fmla="*/ 0 w 3175"/>
              <a:gd name="T3" fmla="*/ 0 h 3"/>
              <a:gd name="T4" fmla="*/ 0 w 3175"/>
              <a:gd name="T5" fmla="*/ 0 h 3"/>
              <a:gd name="T6" fmla="*/ 0 w 3175"/>
              <a:gd name="T7" fmla="*/ 3 h 3"/>
              <a:gd name="T8" fmla="*/ 0 w 3175"/>
              <a:gd name="T9" fmla="*/ 3 h 3"/>
              <a:gd name="T10" fmla="*/ 0 w 3175"/>
              <a:gd name="T11" fmla="*/ 3 h 3"/>
              <a:gd name="T12" fmla="*/ 0 w 3175"/>
              <a:gd name="T13" fmla="*/ 0 h 3"/>
              <a:gd name="T14" fmla="*/ 0 60000 65536"/>
              <a:gd name="T15" fmla="*/ 0 60000 65536"/>
              <a:gd name="T16" fmla="*/ 0 60000 65536"/>
              <a:gd name="T17" fmla="*/ 0 60000 65536"/>
              <a:gd name="T18" fmla="*/ 0 60000 65536"/>
              <a:gd name="T19" fmla="*/ 0 60000 65536"/>
              <a:gd name="T20" fmla="*/ 0 60000 65536"/>
              <a:gd name="T21" fmla="*/ 0 w 3175"/>
              <a:gd name="T22" fmla="*/ 0 h 3"/>
              <a:gd name="T23" fmla="*/ 3175 w 317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5"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1779" name="Freeform 35"/>
          <p:cNvSpPr>
            <a:spLocks/>
          </p:cNvSpPr>
          <p:nvPr/>
        </p:nvSpPr>
        <p:spPr bwMode="auto">
          <a:xfrm>
            <a:off x="4438650" y="1668463"/>
            <a:ext cx="1588" cy="6350"/>
          </a:xfrm>
          <a:custGeom>
            <a:avLst/>
            <a:gdLst>
              <a:gd name="T0" fmla="*/ 0 w 1588"/>
              <a:gd name="T1" fmla="*/ 3 h 3"/>
              <a:gd name="T2" fmla="*/ 0 w 1588"/>
              <a:gd name="T3" fmla="*/ 0 h 3"/>
              <a:gd name="T4" fmla="*/ 0 w 1588"/>
              <a:gd name="T5" fmla="*/ 0 h 3"/>
              <a:gd name="T6" fmla="*/ 0 w 1588"/>
              <a:gd name="T7" fmla="*/ 0 h 3"/>
              <a:gd name="T8" fmla="*/ 0 w 1588"/>
              <a:gd name="T9" fmla="*/ 0 h 3"/>
              <a:gd name="T10" fmla="*/ 0 w 1588"/>
              <a:gd name="T11" fmla="*/ 3 h 3"/>
              <a:gd name="T12" fmla="*/ 0 60000 65536"/>
              <a:gd name="T13" fmla="*/ 0 60000 65536"/>
              <a:gd name="T14" fmla="*/ 0 60000 65536"/>
              <a:gd name="T15" fmla="*/ 0 60000 65536"/>
              <a:gd name="T16" fmla="*/ 0 60000 65536"/>
              <a:gd name="T17" fmla="*/ 0 60000 65536"/>
              <a:gd name="T18" fmla="*/ 0 w 1588"/>
              <a:gd name="T19" fmla="*/ 0 h 3"/>
              <a:gd name="T20" fmla="*/ 1588 w 1588"/>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88"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1780" name="Freeform 36"/>
          <p:cNvSpPr>
            <a:spLocks/>
          </p:cNvSpPr>
          <p:nvPr/>
        </p:nvSpPr>
        <p:spPr bwMode="auto">
          <a:xfrm>
            <a:off x="4430713" y="1762125"/>
            <a:ext cx="1587" cy="6350"/>
          </a:xfrm>
          <a:custGeom>
            <a:avLst/>
            <a:gdLst>
              <a:gd name="T0" fmla="*/ 0 w 1587"/>
              <a:gd name="T1" fmla="*/ 3 h 3"/>
              <a:gd name="T2" fmla="*/ 0 w 1587"/>
              <a:gd name="T3" fmla="*/ 0 h 3"/>
              <a:gd name="T4" fmla="*/ 0 w 1587"/>
              <a:gd name="T5" fmla="*/ 0 h 3"/>
              <a:gd name="T6" fmla="*/ 0 w 1587"/>
              <a:gd name="T7" fmla="*/ 0 h 3"/>
              <a:gd name="T8" fmla="*/ 0 w 1587"/>
              <a:gd name="T9" fmla="*/ 3 h 3"/>
              <a:gd name="T10" fmla="*/ 0 w 1587"/>
              <a:gd name="T11" fmla="*/ 3 h 3"/>
              <a:gd name="T12" fmla="*/ 0 w 1587"/>
              <a:gd name="T13" fmla="*/ 3 h 3"/>
              <a:gd name="T14" fmla="*/ 0 60000 65536"/>
              <a:gd name="T15" fmla="*/ 0 60000 65536"/>
              <a:gd name="T16" fmla="*/ 0 60000 65536"/>
              <a:gd name="T17" fmla="*/ 0 60000 65536"/>
              <a:gd name="T18" fmla="*/ 0 60000 65536"/>
              <a:gd name="T19" fmla="*/ 0 60000 65536"/>
              <a:gd name="T20" fmla="*/ 0 60000 65536"/>
              <a:gd name="T21" fmla="*/ 0 w 1587"/>
              <a:gd name="T22" fmla="*/ 0 h 3"/>
              <a:gd name="T23" fmla="*/ 1587 w 158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1781" name="Freeform 37"/>
          <p:cNvSpPr>
            <a:spLocks/>
          </p:cNvSpPr>
          <p:nvPr/>
        </p:nvSpPr>
        <p:spPr bwMode="auto">
          <a:xfrm>
            <a:off x="4424363" y="1790700"/>
            <a:ext cx="1587" cy="6350"/>
          </a:xfrm>
          <a:custGeom>
            <a:avLst/>
            <a:gdLst>
              <a:gd name="T0" fmla="*/ 0 w 1587"/>
              <a:gd name="T1" fmla="*/ 3 h 3"/>
              <a:gd name="T2" fmla="*/ 0 w 1587"/>
              <a:gd name="T3" fmla="*/ 0 h 3"/>
              <a:gd name="T4" fmla="*/ 0 w 1587"/>
              <a:gd name="T5" fmla="*/ 0 h 3"/>
              <a:gd name="T6" fmla="*/ 0 w 1587"/>
              <a:gd name="T7" fmla="*/ 0 h 3"/>
              <a:gd name="T8" fmla="*/ 0 w 1587"/>
              <a:gd name="T9" fmla="*/ 3 h 3"/>
              <a:gd name="T10" fmla="*/ 0 w 1587"/>
              <a:gd name="T11" fmla="*/ 3 h 3"/>
              <a:gd name="T12" fmla="*/ 0 60000 65536"/>
              <a:gd name="T13" fmla="*/ 0 60000 65536"/>
              <a:gd name="T14" fmla="*/ 0 60000 65536"/>
              <a:gd name="T15" fmla="*/ 0 60000 65536"/>
              <a:gd name="T16" fmla="*/ 0 60000 65536"/>
              <a:gd name="T17" fmla="*/ 0 60000 65536"/>
              <a:gd name="T18" fmla="*/ 0 w 1587"/>
              <a:gd name="T19" fmla="*/ 0 h 3"/>
              <a:gd name="T20" fmla="*/ 1587 w 1587"/>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87"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1782" name="Freeform 38"/>
          <p:cNvSpPr>
            <a:spLocks/>
          </p:cNvSpPr>
          <p:nvPr/>
        </p:nvSpPr>
        <p:spPr bwMode="auto">
          <a:xfrm>
            <a:off x="4645025" y="2943225"/>
            <a:ext cx="7938" cy="6350"/>
          </a:xfrm>
          <a:custGeom>
            <a:avLst/>
            <a:gdLst>
              <a:gd name="T0" fmla="*/ 0 w 3"/>
              <a:gd name="T1" fmla="*/ 0 h 3"/>
              <a:gd name="T2" fmla="*/ 0 w 3"/>
              <a:gd name="T3" fmla="*/ 0 h 3"/>
              <a:gd name="T4" fmla="*/ 3 w 3"/>
              <a:gd name="T5" fmla="*/ 0 h 3"/>
              <a:gd name="T6" fmla="*/ 3 w 3"/>
              <a:gd name="T7" fmla="*/ 3 h 3"/>
              <a:gd name="T8" fmla="*/ 3 w 3"/>
              <a:gd name="T9" fmla="*/ 3 h 3"/>
              <a:gd name="T10" fmla="*/ 3 w 3"/>
              <a:gd name="T11" fmla="*/ 3 h 3"/>
              <a:gd name="T12" fmla="*/ 0 w 3"/>
              <a:gd name="T13" fmla="*/ 3 h 3"/>
              <a:gd name="T14" fmla="*/ 0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0"/>
                </a:moveTo>
                <a:lnTo>
                  <a:pt x="0" y="0"/>
                </a:lnTo>
                <a:lnTo>
                  <a:pt x="3" y="0"/>
                </a:lnTo>
                <a:lnTo>
                  <a:pt x="3" y="3"/>
                </a:lnTo>
                <a:lnTo>
                  <a:pt x="0" y="3"/>
                </a:lnTo>
                <a:lnTo>
                  <a:pt x="0" y="0"/>
                </a:lnTo>
                <a:close/>
              </a:path>
            </a:pathLst>
          </a:custGeom>
          <a:solidFill>
            <a:srgbClr val="CCCCCC"/>
          </a:solidFill>
          <a:ln w="9525">
            <a:noFill/>
            <a:round/>
            <a:headEnd/>
            <a:tailEnd/>
          </a:ln>
        </p:spPr>
        <p:txBody>
          <a:bodyPr/>
          <a:lstStyle/>
          <a:p>
            <a:endParaRPr lang="en-US"/>
          </a:p>
        </p:txBody>
      </p:sp>
      <p:grpSp>
        <p:nvGrpSpPr>
          <p:cNvPr id="31783" name="Group 39"/>
          <p:cNvGrpSpPr>
            <a:grpSpLocks/>
          </p:cNvGrpSpPr>
          <p:nvPr/>
        </p:nvGrpSpPr>
        <p:grpSpPr bwMode="auto">
          <a:xfrm>
            <a:off x="1262063" y="1143000"/>
            <a:ext cx="7753350" cy="4889500"/>
            <a:chOff x="707" y="720"/>
            <a:chExt cx="4341" cy="3080"/>
          </a:xfrm>
        </p:grpSpPr>
        <p:sp>
          <p:nvSpPr>
            <p:cNvPr id="31784" name="Freeform 40"/>
            <p:cNvSpPr>
              <a:spLocks/>
            </p:cNvSpPr>
            <p:nvPr/>
          </p:nvSpPr>
          <p:spPr bwMode="auto">
            <a:xfrm>
              <a:off x="4273" y="2496"/>
              <a:ext cx="4" cy="3"/>
            </a:xfrm>
            <a:custGeom>
              <a:avLst/>
              <a:gdLst>
                <a:gd name="T0" fmla="*/ 0 w 4"/>
                <a:gd name="T1" fmla="*/ 0 h 3"/>
                <a:gd name="T2" fmla="*/ 4 w 4"/>
                <a:gd name="T3" fmla="*/ 0 h 3"/>
                <a:gd name="T4" fmla="*/ 4 w 4"/>
                <a:gd name="T5" fmla="*/ 3 h 3"/>
                <a:gd name="T6" fmla="*/ 0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0"/>
                  </a:lnTo>
                  <a:lnTo>
                    <a:pt x="4" y="3"/>
                  </a:lnTo>
                  <a:lnTo>
                    <a:pt x="0" y="0"/>
                  </a:lnTo>
                  <a:close/>
                </a:path>
              </a:pathLst>
            </a:custGeom>
            <a:solidFill>
              <a:srgbClr val="CCCCCC"/>
            </a:solidFill>
            <a:ln w="9525">
              <a:noFill/>
              <a:round/>
              <a:headEnd/>
              <a:tailEnd/>
            </a:ln>
          </p:spPr>
          <p:txBody>
            <a:bodyPr/>
            <a:lstStyle/>
            <a:p>
              <a:endParaRPr lang="en-US"/>
            </a:p>
          </p:txBody>
        </p:sp>
        <p:sp>
          <p:nvSpPr>
            <p:cNvPr id="31785" name="Rectangle 41"/>
            <p:cNvSpPr>
              <a:spLocks noChangeArrowheads="1"/>
            </p:cNvSpPr>
            <p:nvPr/>
          </p:nvSpPr>
          <p:spPr bwMode="auto">
            <a:xfrm>
              <a:off x="4077" y="2872"/>
              <a:ext cx="3" cy="3"/>
            </a:xfrm>
            <a:prstGeom prst="rect">
              <a:avLst/>
            </a:prstGeom>
            <a:solidFill>
              <a:srgbClr val="CCCCCC"/>
            </a:solidFill>
            <a:ln w="9525">
              <a:noFill/>
              <a:miter lim="800000"/>
              <a:headEnd/>
              <a:tailEnd/>
            </a:ln>
          </p:spPr>
          <p:txBody>
            <a:bodyPr/>
            <a:lstStyle/>
            <a:p>
              <a:endParaRPr lang="en-US"/>
            </a:p>
          </p:txBody>
        </p:sp>
        <p:sp>
          <p:nvSpPr>
            <p:cNvPr id="31786" name="Freeform 42"/>
            <p:cNvSpPr>
              <a:spLocks/>
            </p:cNvSpPr>
            <p:nvPr/>
          </p:nvSpPr>
          <p:spPr bwMode="auto">
            <a:xfrm>
              <a:off x="4192" y="2290"/>
              <a:ext cx="3" cy="3"/>
            </a:xfrm>
            <a:custGeom>
              <a:avLst/>
              <a:gdLst>
                <a:gd name="T0" fmla="*/ 0 w 3"/>
                <a:gd name="T1" fmla="*/ 0 h 3"/>
                <a:gd name="T2" fmla="*/ 3 w 3"/>
                <a:gd name="T3" fmla="*/ 0 h 3"/>
                <a:gd name="T4" fmla="*/ 3 w 3"/>
                <a:gd name="T5" fmla="*/ 3 h 3"/>
                <a:gd name="T6" fmla="*/ 3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1787" name="Freeform 43"/>
            <p:cNvSpPr>
              <a:spLocks/>
            </p:cNvSpPr>
            <p:nvPr/>
          </p:nvSpPr>
          <p:spPr bwMode="auto">
            <a:xfrm>
              <a:off x="2538" y="1162"/>
              <a:ext cx="3" cy="6"/>
            </a:xfrm>
            <a:custGeom>
              <a:avLst/>
              <a:gdLst>
                <a:gd name="T0" fmla="*/ 3 w 3"/>
                <a:gd name="T1" fmla="*/ 6 h 6"/>
                <a:gd name="T2" fmla="*/ 3 w 3"/>
                <a:gd name="T3" fmla="*/ 3 h 6"/>
                <a:gd name="T4" fmla="*/ 0 w 3"/>
                <a:gd name="T5" fmla="*/ 0 h 6"/>
                <a:gd name="T6" fmla="*/ 0 w 3"/>
                <a:gd name="T7" fmla="*/ 0 h 6"/>
                <a:gd name="T8" fmla="*/ 3 w 3"/>
                <a:gd name="T9" fmla="*/ 6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6"/>
                  </a:moveTo>
                  <a:lnTo>
                    <a:pt x="3" y="3"/>
                  </a:lnTo>
                  <a:lnTo>
                    <a:pt x="0" y="0"/>
                  </a:lnTo>
                  <a:lnTo>
                    <a:pt x="3" y="6"/>
                  </a:lnTo>
                  <a:close/>
                </a:path>
              </a:pathLst>
            </a:custGeom>
            <a:solidFill>
              <a:srgbClr val="CCCCCC"/>
            </a:solidFill>
            <a:ln w="9525">
              <a:noFill/>
              <a:round/>
              <a:headEnd/>
              <a:tailEnd/>
            </a:ln>
          </p:spPr>
          <p:txBody>
            <a:bodyPr/>
            <a:lstStyle/>
            <a:p>
              <a:endParaRPr lang="en-US"/>
            </a:p>
          </p:txBody>
        </p:sp>
        <p:sp>
          <p:nvSpPr>
            <p:cNvPr id="31788" name="Rectangle 44"/>
            <p:cNvSpPr>
              <a:spLocks noChangeArrowheads="1"/>
            </p:cNvSpPr>
            <p:nvPr/>
          </p:nvSpPr>
          <p:spPr bwMode="auto">
            <a:xfrm>
              <a:off x="4286" y="2444"/>
              <a:ext cx="4" cy="3"/>
            </a:xfrm>
            <a:prstGeom prst="rect">
              <a:avLst/>
            </a:prstGeom>
            <a:solidFill>
              <a:srgbClr val="CCCCCC"/>
            </a:solidFill>
            <a:ln w="9525">
              <a:noFill/>
              <a:miter lim="800000"/>
              <a:headEnd/>
              <a:tailEnd/>
            </a:ln>
          </p:spPr>
          <p:txBody>
            <a:bodyPr/>
            <a:lstStyle/>
            <a:p>
              <a:endParaRPr lang="en-US"/>
            </a:p>
          </p:txBody>
        </p:sp>
        <p:sp>
          <p:nvSpPr>
            <p:cNvPr id="31789" name="Freeform 45"/>
            <p:cNvSpPr>
              <a:spLocks/>
            </p:cNvSpPr>
            <p:nvPr/>
          </p:nvSpPr>
          <p:spPr bwMode="auto">
            <a:xfrm>
              <a:off x="4125" y="2573"/>
              <a:ext cx="4" cy="3"/>
            </a:xfrm>
            <a:custGeom>
              <a:avLst/>
              <a:gdLst>
                <a:gd name="T0" fmla="*/ 0 w 4"/>
                <a:gd name="T1" fmla="*/ 0 h 3"/>
                <a:gd name="T2" fmla="*/ 4 w 4"/>
                <a:gd name="T3" fmla="*/ 0 h 3"/>
                <a:gd name="T4" fmla="*/ 0 w 4"/>
                <a:gd name="T5" fmla="*/ 3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0"/>
                  </a:lnTo>
                  <a:lnTo>
                    <a:pt x="0" y="3"/>
                  </a:lnTo>
                  <a:lnTo>
                    <a:pt x="0" y="0"/>
                  </a:lnTo>
                  <a:close/>
                </a:path>
              </a:pathLst>
            </a:custGeom>
            <a:solidFill>
              <a:srgbClr val="CCCCCC"/>
            </a:solidFill>
            <a:ln w="9525">
              <a:noFill/>
              <a:round/>
              <a:headEnd/>
              <a:tailEnd/>
            </a:ln>
          </p:spPr>
          <p:txBody>
            <a:bodyPr/>
            <a:lstStyle/>
            <a:p>
              <a:endParaRPr lang="en-US"/>
            </a:p>
          </p:txBody>
        </p:sp>
        <p:sp>
          <p:nvSpPr>
            <p:cNvPr id="31790" name="Freeform 46"/>
            <p:cNvSpPr>
              <a:spLocks/>
            </p:cNvSpPr>
            <p:nvPr/>
          </p:nvSpPr>
          <p:spPr bwMode="auto">
            <a:xfrm>
              <a:off x="3923" y="2158"/>
              <a:ext cx="3" cy="6"/>
            </a:xfrm>
            <a:custGeom>
              <a:avLst/>
              <a:gdLst>
                <a:gd name="T0" fmla="*/ 0 w 3"/>
                <a:gd name="T1" fmla="*/ 0 h 6"/>
                <a:gd name="T2" fmla="*/ 3 w 3"/>
                <a:gd name="T3" fmla="*/ 3 h 6"/>
                <a:gd name="T4" fmla="*/ 3 w 3"/>
                <a:gd name="T5" fmla="*/ 6 h 6"/>
                <a:gd name="T6" fmla="*/ 0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0"/>
                  </a:moveTo>
                  <a:lnTo>
                    <a:pt x="3" y="3"/>
                  </a:lnTo>
                  <a:lnTo>
                    <a:pt x="3" y="6"/>
                  </a:lnTo>
                  <a:lnTo>
                    <a:pt x="0" y="0"/>
                  </a:lnTo>
                  <a:close/>
                </a:path>
              </a:pathLst>
            </a:custGeom>
            <a:solidFill>
              <a:srgbClr val="CCCCCC"/>
            </a:solidFill>
            <a:ln w="9525">
              <a:noFill/>
              <a:round/>
              <a:headEnd/>
              <a:tailEnd/>
            </a:ln>
          </p:spPr>
          <p:txBody>
            <a:bodyPr/>
            <a:lstStyle/>
            <a:p>
              <a:endParaRPr lang="en-US"/>
            </a:p>
          </p:txBody>
        </p:sp>
        <p:sp>
          <p:nvSpPr>
            <p:cNvPr id="31791" name="Freeform 47"/>
            <p:cNvSpPr>
              <a:spLocks/>
            </p:cNvSpPr>
            <p:nvPr/>
          </p:nvSpPr>
          <p:spPr bwMode="auto">
            <a:xfrm>
              <a:off x="4649" y="2900"/>
              <a:ext cx="5" cy="4"/>
            </a:xfrm>
            <a:custGeom>
              <a:avLst/>
              <a:gdLst>
                <a:gd name="T0" fmla="*/ 0 w 3"/>
                <a:gd name="T1" fmla="*/ 3 h 3"/>
                <a:gd name="T2" fmla="*/ 3 w 3"/>
                <a:gd name="T3" fmla="*/ 0 h 3"/>
                <a:gd name="T4" fmla="*/ 3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3" y="3"/>
                  </a:lnTo>
                  <a:lnTo>
                    <a:pt x="0" y="3"/>
                  </a:lnTo>
                  <a:close/>
                </a:path>
              </a:pathLst>
            </a:custGeom>
            <a:solidFill>
              <a:srgbClr val="CCCCCC"/>
            </a:solidFill>
            <a:ln w="9525">
              <a:noFill/>
              <a:round/>
              <a:headEnd/>
              <a:tailEnd/>
            </a:ln>
          </p:spPr>
          <p:txBody>
            <a:bodyPr/>
            <a:lstStyle/>
            <a:p>
              <a:endParaRPr lang="en-US"/>
            </a:p>
          </p:txBody>
        </p:sp>
        <p:sp>
          <p:nvSpPr>
            <p:cNvPr id="31792" name="Freeform 48"/>
            <p:cNvSpPr>
              <a:spLocks/>
            </p:cNvSpPr>
            <p:nvPr/>
          </p:nvSpPr>
          <p:spPr bwMode="auto">
            <a:xfrm>
              <a:off x="4335" y="2845"/>
              <a:ext cx="4" cy="6"/>
            </a:xfrm>
            <a:custGeom>
              <a:avLst/>
              <a:gdLst>
                <a:gd name="T0" fmla="*/ 0 w 3"/>
                <a:gd name="T1" fmla="*/ 0 h 4"/>
                <a:gd name="T2" fmla="*/ 3 w 3"/>
                <a:gd name="T3" fmla="*/ 0 h 4"/>
                <a:gd name="T4" fmla="*/ 0 w 3"/>
                <a:gd name="T5" fmla="*/ 4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0"/>
                  </a:lnTo>
                  <a:lnTo>
                    <a:pt x="0" y="4"/>
                  </a:lnTo>
                  <a:lnTo>
                    <a:pt x="0" y="0"/>
                  </a:lnTo>
                  <a:close/>
                </a:path>
              </a:pathLst>
            </a:custGeom>
            <a:solidFill>
              <a:srgbClr val="CCCCCC"/>
            </a:solidFill>
            <a:ln w="9525">
              <a:noFill/>
              <a:round/>
              <a:headEnd/>
              <a:tailEnd/>
            </a:ln>
          </p:spPr>
          <p:txBody>
            <a:bodyPr/>
            <a:lstStyle/>
            <a:p>
              <a:endParaRPr lang="en-US"/>
            </a:p>
          </p:txBody>
        </p:sp>
        <p:sp>
          <p:nvSpPr>
            <p:cNvPr id="31793" name="Rectangle 49"/>
            <p:cNvSpPr>
              <a:spLocks noChangeArrowheads="1"/>
            </p:cNvSpPr>
            <p:nvPr/>
          </p:nvSpPr>
          <p:spPr bwMode="auto">
            <a:xfrm>
              <a:off x="4557" y="2918"/>
              <a:ext cx="4" cy="4"/>
            </a:xfrm>
            <a:prstGeom prst="rect">
              <a:avLst/>
            </a:prstGeom>
            <a:solidFill>
              <a:srgbClr val="CCCCCC"/>
            </a:solidFill>
            <a:ln w="9525">
              <a:noFill/>
              <a:miter lim="800000"/>
              <a:headEnd/>
              <a:tailEnd/>
            </a:ln>
          </p:spPr>
          <p:txBody>
            <a:bodyPr/>
            <a:lstStyle/>
            <a:p>
              <a:endParaRPr lang="en-US"/>
            </a:p>
          </p:txBody>
        </p:sp>
        <p:sp>
          <p:nvSpPr>
            <p:cNvPr id="31794" name="Freeform 50"/>
            <p:cNvSpPr>
              <a:spLocks/>
            </p:cNvSpPr>
            <p:nvPr/>
          </p:nvSpPr>
          <p:spPr bwMode="auto">
            <a:xfrm>
              <a:off x="4557" y="2792"/>
              <a:ext cx="4" cy="4"/>
            </a:xfrm>
            <a:custGeom>
              <a:avLst/>
              <a:gdLst>
                <a:gd name="T0" fmla="*/ 0 w 3"/>
                <a:gd name="T1" fmla="*/ 0 h 3"/>
                <a:gd name="T2" fmla="*/ 3 w 3"/>
                <a:gd name="T3" fmla="*/ 0 h 3"/>
                <a:gd name="T4" fmla="*/ 3 w 3"/>
                <a:gd name="T5" fmla="*/ 3 h 3"/>
                <a:gd name="T6" fmla="*/ 3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1795" name="Freeform 51"/>
            <p:cNvSpPr>
              <a:spLocks/>
            </p:cNvSpPr>
            <p:nvPr/>
          </p:nvSpPr>
          <p:spPr bwMode="auto">
            <a:xfrm>
              <a:off x="4254" y="2652"/>
              <a:ext cx="4" cy="4"/>
            </a:xfrm>
            <a:custGeom>
              <a:avLst/>
              <a:gdLst>
                <a:gd name="T0" fmla="*/ 0 w 3"/>
                <a:gd name="T1" fmla="*/ 3 h 3"/>
                <a:gd name="T2" fmla="*/ 0 w 3"/>
                <a:gd name="T3" fmla="*/ 0 h 3"/>
                <a:gd name="T4" fmla="*/ 0 w 3"/>
                <a:gd name="T5" fmla="*/ 0 h 3"/>
                <a:gd name="T6" fmla="*/ 3 w 3"/>
                <a:gd name="T7" fmla="*/ 0 h 3"/>
                <a:gd name="T8" fmla="*/ 0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3"/>
                  </a:moveTo>
                  <a:lnTo>
                    <a:pt x="0" y="0"/>
                  </a:lnTo>
                  <a:lnTo>
                    <a:pt x="3" y="0"/>
                  </a:lnTo>
                  <a:lnTo>
                    <a:pt x="0" y="3"/>
                  </a:lnTo>
                  <a:close/>
                </a:path>
              </a:pathLst>
            </a:custGeom>
            <a:solidFill>
              <a:srgbClr val="CCCCCC"/>
            </a:solidFill>
            <a:ln w="9525">
              <a:noFill/>
              <a:round/>
              <a:headEnd/>
              <a:tailEnd/>
            </a:ln>
          </p:spPr>
          <p:txBody>
            <a:bodyPr/>
            <a:lstStyle/>
            <a:p>
              <a:endParaRPr lang="en-US"/>
            </a:p>
          </p:txBody>
        </p:sp>
        <p:sp>
          <p:nvSpPr>
            <p:cNvPr id="31796" name="Freeform 52"/>
            <p:cNvSpPr>
              <a:spLocks/>
            </p:cNvSpPr>
            <p:nvPr/>
          </p:nvSpPr>
          <p:spPr bwMode="auto">
            <a:xfrm>
              <a:off x="4453" y="2949"/>
              <a:ext cx="5" cy="10"/>
            </a:xfrm>
            <a:custGeom>
              <a:avLst/>
              <a:gdLst>
                <a:gd name="T0" fmla="*/ 0 w 4"/>
                <a:gd name="T1" fmla="*/ 7 h 7"/>
                <a:gd name="T2" fmla="*/ 0 w 4"/>
                <a:gd name="T3" fmla="*/ 4 h 7"/>
                <a:gd name="T4" fmla="*/ 4 w 4"/>
                <a:gd name="T5" fmla="*/ 0 h 7"/>
                <a:gd name="T6" fmla="*/ 0 w 4"/>
                <a:gd name="T7" fmla="*/ 7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7"/>
                  </a:moveTo>
                  <a:lnTo>
                    <a:pt x="0" y="4"/>
                  </a:lnTo>
                  <a:lnTo>
                    <a:pt x="4" y="0"/>
                  </a:lnTo>
                  <a:lnTo>
                    <a:pt x="0" y="7"/>
                  </a:lnTo>
                  <a:close/>
                </a:path>
              </a:pathLst>
            </a:custGeom>
            <a:solidFill>
              <a:srgbClr val="CCCCCC"/>
            </a:solidFill>
            <a:ln w="9525">
              <a:noFill/>
              <a:round/>
              <a:headEnd/>
              <a:tailEnd/>
            </a:ln>
          </p:spPr>
          <p:txBody>
            <a:bodyPr/>
            <a:lstStyle/>
            <a:p>
              <a:endParaRPr lang="en-US"/>
            </a:p>
          </p:txBody>
        </p:sp>
        <p:sp>
          <p:nvSpPr>
            <p:cNvPr id="31797" name="Freeform 53"/>
            <p:cNvSpPr>
              <a:spLocks/>
            </p:cNvSpPr>
            <p:nvPr/>
          </p:nvSpPr>
          <p:spPr bwMode="auto">
            <a:xfrm>
              <a:off x="4373" y="2892"/>
              <a:ext cx="5" cy="4"/>
            </a:xfrm>
            <a:custGeom>
              <a:avLst/>
              <a:gdLst>
                <a:gd name="T0" fmla="*/ 0 w 4"/>
                <a:gd name="T1" fmla="*/ 0 h 3"/>
                <a:gd name="T2" fmla="*/ 4 w 4"/>
                <a:gd name="T3" fmla="*/ 0 h 3"/>
                <a:gd name="T4" fmla="*/ 4 w 4"/>
                <a:gd name="T5" fmla="*/ 0 h 3"/>
                <a:gd name="T6" fmla="*/ 0 w 4"/>
                <a:gd name="T7" fmla="*/ 3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0"/>
                  </a:lnTo>
                  <a:lnTo>
                    <a:pt x="0" y="3"/>
                  </a:lnTo>
                  <a:lnTo>
                    <a:pt x="0" y="0"/>
                  </a:lnTo>
                  <a:close/>
                </a:path>
              </a:pathLst>
            </a:custGeom>
            <a:solidFill>
              <a:srgbClr val="CCCCCC"/>
            </a:solidFill>
            <a:ln w="9525">
              <a:noFill/>
              <a:round/>
              <a:headEnd/>
              <a:tailEnd/>
            </a:ln>
          </p:spPr>
          <p:txBody>
            <a:bodyPr/>
            <a:lstStyle/>
            <a:p>
              <a:endParaRPr lang="en-US"/>
            </a:p>
          </p:txBody>
        </p:sp>
        <p:sp>
          <p:nvSpPr>
            <p:cNvPr id="31798" name="Freeform 54"/>
            <p:cNvSpPr>
              <a:spLocks/>
            </p:cNvSpPr>
            <p:nvPr/>
          </p:nvSpPr>
          <p:spPr bwMode="auto">
            <a:xfrm>
              <a:off x="3952" y="2283"/>
              <a:ext cx="3" cy="3"/>
            </a:xfrm>
            <a:custGeom>
              <a:avLst/>
              <a:gdLst>
                <a:gd name="T0" fmla="*/ 0 w 3"/>
                <a:gd name="T1" fmla="*/ 0 h 3"/>
                <a:gd name="T2" fmla="*/ 3 w 3"/>
                <a:gd name="T3" fmla="*/ 0 h 3"/>
                <a:gd name="T4" fmla="*/ 3 w 3"/>
                <a:gd name="T5" fmla="*/ 3 h 3"/>
                <a:gd name="T6" fmla="*/ 3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1799" name="Freeform 55"/>
            <p:cNvSpPr>
              <a:spLocks/>
            </p:cNvSpPr>
            <p:nvPr/>
          </p:nvSpPr>
          <p:spPr bwMode="auto">
            <a:xfrm>
              <a:off x="4544" y="2504"/>
              <a:ext cx="5" cy="4"/>
            </a:xfrm>
            <a:custGeom>
              <a:avLst/>
              <a:gdLst>
                <a:gd name="T0" fmla="*/ 4 w 4"/>
                <a:gd name="T1" fmla="*/ 0 h 3"/>
                <a:gd name="T2" fmla="*/ 4 w 4"/>
                <a:gd name="T3" fmla="*/ 3 h 3"/>
                <a:gd name="T4" fmla="*/ 0 w 4"/>
                <a:gd name="T5" fmla="*/ 0 h 3"/>
                <a:gd name="T6" fmla="*/ 4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4" y="3"/>
                  </a:lnTo>
                  <a:lnTo>
                    <a:pt x="0" y="0"/>
                  </a:lnTo>
                  <a:lnTo>
                    <a:pt x="4" y="0"/>
                  </a:lnTo>
                  <a:close/>
                </a:path>
              </a:pathLst>
            </a:custGeom>
            <a:solidFill>
              <a:srgbClr val="CCCCCC"/>
            </a:solidFill>
            <a:ln w="9525">
              <a:noFill/>
              <a:round/>
              <a:headEnd/>
              <a:tailEnd/>
            </a:ln>
          </p:spPr>
          <p:txBody>
            <a:bodyPr/>
            <a:lstStyle/>
            <a:p>
              <a:endParaRPr lang="en-US"/>
            </a:p>
          </p:txBody>
        </p:sp>
        <p:sp>
          <p:nvSpPr>
            <p:cNvPr id="31800" name="Freeform 56"/>
            <p:cNvSpPr>
              <a:spLocks/>
            </p:cNvSpPr>
            <p:nvPr/>
          </p:nvSpPr>
          <p:spPr bwMode="auto">
            <a:xfrm>
              <a:off x="4072" y="2004"/>
              <a:ext cx="62" cy="59"/>
            </a:xfrm>
            <a:custGeom>
              <a:avLst/>
              <a:gdLst>
                <a:gd name="T0" fmla="*/ 23 w 45"/>
                <a:gd name="T1" fmla="*/ 0 h 42"/>
                <a:gd name="T2" fmla="*/ 26 w 45"/>
                <a:gd name="T3" fmla="*/ 0 h 42"/>
                <a:gd name="T4" fmla="*/ 29 w 45"/>
                <a:gd name="T5" fmla="*/ 0 h 42"/>
                <a:gd name="T6" fmla="*/ 32 w 45"/>
                <a:gd name="T7" fmla="*/ 3 h 42"/>
                <a:gd name="T8" fmla="*/ 39 w 45"/>
                <a:gd name="T9" fmla="*/ 6 h 42"/>
                <a:gd name="T10" fmla="*/ 39 w 45"/>
                <a:gd name="T11" fmla="*/ 10 h 42"/>
                <a:gd name="T12" fmla="*/ 42 w 45"/>
                <a:gd name="T13" fmla="*/ 13 h 42"/>
                <a:gd name="T14" fmla="*/ 42 w 45"/>
                <a:gd name="T15" fmla="*/ 16 h 42"/>
                <a:gd name="T16" fmla="*/ 45 w 45"/>
                <a:gd name="T17" fmla="*/ 19 h 42"/>
                <a:gd name="T18" fmla="*/ 42 w 45"/>
                <a:gd name="T19" fmla="*/ 26 h 42"/>
                <a:gd name="T20" fmla="*/ 42 w 45"/>
                <a:gd name="T21" fmla="*/ 29 h 42"/>
                <a:gd name="T22" fmla="*/ 39 w 45"/>
                <a:gd name="T23" fmla="*/ 32 h 42"/>
                <a:gd name="T24" fmla="*/ 39 w 45"/>
                <a:gd name="T25" fmla="*/ 35 h 42"/>
                <a:gd name="T26" fmla="*/ 32 w 45"/>
                <a:gd name="T27" fmla="*/ 38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8 h 42"/>
                <a:gd name="T40" fmla="*/ 6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6 w 45"/>
                <a:gd name="T57" fmla="*/ 6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2" y="3"/>
                  </a:lnTo>
                  <a:lnTo>
                    <a:pt x="39" y="6"/>
                  </a:lnTo>
                  <a:lnTo>
                    <a:pt x="39" y="10"/>
                  </a:lnTo>
                  <a:lnTo>
                    <a:pt x="42" y="13"/>
                  </a:lnTo>
                  <a:lnTo>
                    <a:pt x="42" y="16"/>
                  </a:lnTo>
                  <a:lnTo>
                    <a:pt x="45" y="19"/>
                  </a:lnTo>
                  <a:lnTo>
                    <a:pt x="42" y="26"/>
                  </a:lnTo>
                  <a:lnTo>
                    <a:pt x="42" y="29"/>
                  </a:lnTo>
                  <a:lnTo>
                    <a:pt x="39" y="32"/>
                  </a:lnTo>
                  <a:lnTo>
                    <a:pt x="39" y="35"/>
                  </a:lnTo>
                  <a:lnTo>
                    <a:pt x="32" y="38"/>
                  </a:lnTo>
                  <a:lnTo>
                    <a:pt x="29" y="42"/>
                  </a:lnTo>
                  <a:lnTo>
                    <a:pt x="26" y="42"/>
                  </a:lnTo>
                  <a:lnTo>
                    <a:pt x="23" y="42"/>
                  </a:lnTo>
                  <a:lnTo>
                    <a:pt x="16" y="42"/>
                  </a:lnTo>
                  <a:lnTo>
                    <a:pt x="13" y="42"/>
                  </a:lnTo>
                  <a:lnTo>
                    <a:pt x="10" y="38"/>
                  </a:lnTo>
                  <a:lnTo>
                    <a:pt x="6" y="35"/>
                  </a:lnTo>
                  <a:lnTo>
                    <a:pt x="3" y="32"/>
                  </a:lnTo>
                  <a:lnTo>
                    <a:pt x="0" y="29"/>
                  </a:lnTo>
                  <a:lnTo>
                    <a:pt x="0" y="26"/>
                  </a:lnTo>
                  <a:lnTo>
                    <a:pt x="0" y="19"/>
                  </a:lnTo>
                  <a:lnTo>
                    <a:pt x="0" y="16"/>
                  </a:lnTo>
                  <a:lnTo>
                    <a:pt x="0" y="13"/>
                  </a:lnTo>
                  <a:lnTo>
                    <a:pt x="3" y="10"/>
                  </a:lnTo>
                  <a:lnTo>
                    <a:pt x="6" y="6"/>
                  </a:lnTo>
                  <a:lnTo>
                    <a:pt x="10" y="3"/>
                  </a:lnTo>
                  <a:lnTo>
                    <a:pt x="13" y="0"/>
                  </a:lnTo>
                  <a:lnTo>
                    <a:pt x="16" y="0"/>
                  </a:lnTo>
                  <a:lnTo>
                    <a:pt x="23" y="0"/>
                  </a:lnTo>
                  <a:close/>
                </a:path>
              </a:pathLst>
            </a:custGeom>
            <a:solidFill>
              <a:srgbClr val="FFFF00"/>
            </a:solidFill>
            <a:ln w="9525">
              <a:noFill/>
              <a:round/>
              <a:headEnd/>
              <a:tailEnd/>
            </a:ln>
          </p:spPr>
          <p:txBody>
            <a:bodyPr/>
            <a:lstStyle/>
            <a:p>
              <a:endParaRPr lang="en-US"/>
            </a:p>
          </p:txBody>
        </p:sp>
        <p:sp>
          <p:nvSpPr>
            <p:cNvPr id="31801" name="Rectangle 57"/>
            <p:cNvSpPr>
              <a:spLocks noChangeArrowheads="1"/>
            </p:cNvSpPr>
            <p:nvPr/>
          </p:nvSpPr>
          <p:spPr bwMode="auto">
            <a:xfrm>
              <a:off x="720" y="720"/>
              <a:ext cx="4328" cy="3064"/>
            </a:xfrm>
            <a:prstGeom prst="rect">
              <a:avLst/>
            </a:prstGeom>
            <a:solidFill>
              <a:srgbClr val="D1F2EB"/>
            </a:solidFill>
            <a:ln w="9525">
              <a:noFill/>
              <a:miter lim="800000"/>
              <a:headEnd/>
              <a:tailEnd/>
            </a:ln>
          </p:spPr>
          <p:txBody>
            <a:bodyPr/>
            <a:lstStyle/>
            <a:p>
              <a:endParaRPr lang="en-US"/>
            </a:p>
          </p:txBody>
        </p:sp>
        <p:sp>
          <p:nvSpPr>
            <p:cNvPr id="31802" name="Freeform 58"/>
            <p:cNvSpPr>
              <a:spLocks/>
            </p:cNvSpPr>
            <p:nvPr/>
          </p:nvSpPr>
          <p:spPr bwMode="auto">
            <a:xfrm>
              <a:off x="711" y="720"/>
              <a:ext cx="4329" cy="8"/>
            </a:xfrm>
            <a:custGeom>
              <a:avLst/>
              <a:gdLst>
                <a:gd name="T0" fmla="*/ 3151 w 3151"/>
                <a:gd name="T1" fmla="*/ 3 h 6"/>
                <a:gd name="T2" fmla="*/ 3148 w 3151"/>
                <a:gd name="T3" fmla="*/ 0 h 6"/>
                <a:gd name="T4" fmla="*/ 0 w 3151"/>
                <a:gd name="T5" fmla="*/ 0 h 6"/>
                <a:gd name="T6" fmla="*/ 0 w 3151"/>
                <a:gd name="T7" fmla="*/ 6 h 6"/>
                <a:gd name="T8" fmla="*/ 3148 w 3151"/>
                <a:gd name="T9" fmla="*/ 6 h 6"/>
                <a:gd name="T10" fmla="*/ 3144 w 3151"/>
                <a:gd name="T11" fmla="*/ 3 h 6"/>
                <a:gd name="T12" fmla="*/ 3151 w 3151"/>
                <a:gd name="T13" fmla="*/ 3 h 6"/>
                <a:gd name="T14" fmla="*/ 3151 w 3151"/>
                <a:gd name="T15" fmla="*/ 0 h 6"/>
                <a:gd name="T16" fmla="*/ 3148 w 3151"/>
                <a:gd name="T17" fmla="*/ 0 h 6"/>
                <a:gd name="T18" fmla="*/ 3151 w 3151"/>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1"/>
                <a:gd name="T31" fmla="*/ 0 h 6"/>
                <a:gd name="T32" fmla="*/ 3151 w 315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1" h="6">
                  <a:moveTo>
                    <a:pt x="3151" y="3"/>
                  </a:moveTo>
                  <a:lnTo>
                    <a:pt x="3148" y="0"/>
                  </a:lnTo>
                  <a:lnTo>
                    <a:pt x="0" y="0"/>
                  </a:lnTo>
                  <a:lnTo>
                    <a:pt x="0" y="6"/>
                  </a:lnTo>
                  <a:lnTo>
                    <a:pt x="3148" y="6"/>
                  </a:lnTo>
                  <a:lnTo>
                    <a:pt x="3144" y="3"/>
                  </a:lnTo>
                  <a:lnTo>
                    <a:pt x="3151" y="3"/>
                  </a:lnTo>
                  <a:lnTo>
                    <a:pt x="3151" y="0"/>
                  </a:lnTo>
                  <a:lnTo>
                    <a:pt x="3148" y="0"/>
                  </a:lnTo>
                  <a:lnTo>
                    <a:pt x="3151" y="3"/>
                  </a:lnTo>
                  <a:close/>
                </a:path>
              </a:pathLst>
            </a:custGeom>
            <a:solidFill>
              <a:srgbClr val="000000"/>
            </a:solidFill>
            <a:ln w="9525">
              <a:noFill/>
              <a:round/>
              <a:headEnd/>
              <a:tailEnd/>
            </a:ln>
          </p:spPr>
          <p:txBody>
            <a:bodyPr/>
            <a:lstStyle/>
            <a:p>
              <a:endParaRPr lang="en-US"/>
            </a:p>
          </p:txBody>
        </p:sp>
        <p:sp>
          <p:nvSpPr>
            <p:cNvPr id="31803" name="Freeform 59"/>
            <p:cNvSpPr>
              <a:spLocks/>
            </p:cNvSpPr>
            <p:nvPr/>
          </p:nvSpPr>
          <p:spPr bwMode="auto">
            <a:xfrm>
              <a:off x="707" y="3784"/>
              <a:ext cx="4329" cy="8"/>
            </a:xfrm>
            <a:custGeom>
              <a:avLst/>
              <a:gdLst>
                <a:gd name="T0" fmla="*/ 0 w 3151"/>
                <a:gd name="T1" fmla="*/ 3 h 6"/>
                <a:gd name="T2" fmla="*/ 3 w 3151"/>
                <a:gd name="T3" fmla="*/ 6 h 6"/>
                <a:gd name="T4" fmla="*/ 3151 w 3151"/>
                <a:gd name="T5" fmla="*/ 6 h 6"/>
                <a:gd name="T6" fmla="*/ 3151 w 3151"/>
                <a:gd name="T7" fmla="*/ 0 h 6"/>
                <a:gd name="T8" fmla="*/ 3 w 3151"/>
                <a:gd name="T9" fmla="*/ 0 h 6"/>
                <a:gd name="T10" fmla="*/ 6 w 3151"/>
                <a:gd name="T11" fmla="*/ 3 h 6"/>
                <a:gd name="T12" fmla="*/ 0 w 3151"/>
                <a:gd name="T13" fmla="*/ 3 h 6"/>
                <a:gd name="T14" fmla="*/ 0 w 3151"/>
                <a:gd name="T15" fmla="*/ 6 h 6"/>
                <a:gd name="T16" fmla="*/ 3 w 3151"/>
                <a:gd name="T17" fmla="*/ 6 h 6"/>
                <a:gd name="T18" fmla="*/ 0 w 3151"/>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1"/>
                <a:gd name="T31" fmla="*/ 0 h 6"/>
                <a:gd name="T32" fmla="*/ 3151 w 315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1" h="6">
                  <a:moveTo>
                    <a:pt x="0" y="3"/>
                  </a:moveTo>
                  <a:lnTo>
                    <a:pt x="3" y="6"/>
                  </a:lnTo>
                  <a:lnTo>
                    <a:pt x="3151" y="6"/>
                  </a:lnTo>
                  <a:lnTo>
                    <a:pt x="3151" y="0"/>
                  </a:lnTo>
                  <a:lnTo>
                    <a:pt x="3" y="0"/>
                  </a:lnTo>
                  <a:lnTo>
                    <a:pt x="6" y="3"/>
                  </a:lnTo>
                  <a:lnTo>
                    <a:pt x="0" y="3"/>
                  </a:lnTo>
                  <a:lnTo>
                    <a:pt x="0" y="6"/>
                  </a:lnTo>
                  <a:lnTo>
                    <a:pt x="3" y="6"/>
                  </a:lnTo>
                  <a:lnTo>
                    <a:pt x="0" y="3"/>
                  </a:lnTo>
                  <a:close/>
                </a:path>
              </a:pathLst>
            </a:custGeom>
            <a:solidFill>
              <a:srgbClr val="000000"/>
            </a:solidFill>
            <a:ln w="9525">
              <a:noFill/>
              <a:round/>
              <a:headEnd/>
              <a:tailEnd/>
            </a:ln>
          </p:spPr>
          <p:txBody>
            <a:bodyPr/>
            <a:lstStyle/>
            <a:p>
              <a:endParaRPr lang="en-US"/>
            </a:p>
          </p:txBody>
        </p:sp>
        <p:sp>
          <p:nvSpPr>
            <p:cNvPr id="31804" name="Freeform 60"/>
            <p:cNvSpPr>
              <a:spLocks/>
            </p:cNvSpPr>
            <p:nvPr/>
          </p:nvSpPr>
          <p:spPr bwMode="auto">
            <a:xfrm>
              <a:off x="707" y="720"/>
              <a:ext cx="8" cy="3068"/>
            </a:xfrm>
            <a:custGeom>
              <a:avLst/>
              <a:gdLst>
                <a:gd name="T0" fmla="*/ 3 w 6"/>
                <a:gd name="T1" fmla="*/ 0 h 2191"/>
                <a:gd name="T2" fmla="*/ 0 w 6"/>
                <a:gd name="T3" fmla="*/ 3 h 2191"/>
                <a:gd name="T4" fmla="*/ 0 w 6"/>
                <a:gd name="T5" fmla="*/ 2191 h 2191"/>
                <a:gd name="T6" fmla="*/ 6 w 6"/>
                <a:gd name="T7" fmla="*/ 2191 h 2191"/>
                <a:gd name="T8" fmla="*/ 6 w 6"/>
                <a:gd name="T9" fmla="*/ 3 h 2191"/>
                <a:gd name="T10" fmla="*/ 3 w 6"/>
                <a:gd name="T11" fmla="*/ 6 h 2191"/>
                <a:gd name="T12" fmla="*/ 3 w 6"/>
                <a:gd name="T13" fmla="*/ 0 h 2191"/>
                <a:gd name="T14" fmla="*/ 0 w 6"/>
                <a:gd name="T15" fmla="*/ 0 h 2191"/>
                <a:gd name="T16" fmla="*/ 0 w 6"/>
                <a:gd name="T17" fmla="*/ 3 h 2191"/>
                <a:gd name="T18" fmla="*/ 3 w 6"/>
                <a:gd name="T19" fmla="*/ 0 h 2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191"/>
                <a:gd name="T32" fmla="*/ 6 w 6"/>
                <a:gd name="T33" fmla="*/ 2191 h 2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191">
                  <a:moveTo>
                    <a:pt x="3" y="0"/>
                  </a:moveTo>
                  <a:lnTo>
                    <a:pt x="0" y="3"/>
                  </a:lnTo>
                  <a:lnTo>
                    <a:pt x="0" y="2191"/>
                  </a:lnTo>
                  <a:lnTo>
                    <a:pt x="6" y="2191"/>
                  </a:lnTo>
                  <a:lnTo>
                    <a:pt x="6" y="3"/>
                  </a:lnTo>
                  <a:lnTo>
                    <a:pt x="3" y="6"/>
                  </a:lnTo>
                  <a:lnTo>
                    <a:pt x="3" y="0"/>
                  </a:lnTo>
                  <a:lnTo>
                    <a:pt x="0" y="0"/>
                  </a:lnTo>
                  <a:lnTo>
                    <a:pt x="0" y="3"/>
                  </a:lnTo>
                  <a:lnTo>
                    <a:pt x="3" y="0"/>
                  </a:lnTo>
                  <a:close/>
                </a:path>
              </a:pathLst>
            </a:custGeom>
            <a:solidFill>
              <a:srgbClr val="000000"/>
            </a:solidFill>
            <a:ln w="9525">
              <a:noFill/>
              <a:round/>
              <a:headEnd/>
              <a:tailEnd/>
            </a:ln>
          </p:spPr>
          <p:txBody>
            <a:bodyPr/>
            <a:lstStyle/>
            <a:p>
              <a:endParaRPr lang="en-US"/>
            </a:p>
          </p:txBody>
        </p:sp>
        <p:sp>
          <p:nvSpPr>
            <p:cNvPr id="31805" name="Freeform 61"/>
            <p:cNvSpPr>
              <a:spLocks/>
            </p:cNvSpPr>
            <p:nvPr/>
          </p:nvSpPr>
          <p:spPr bwMode="auto">
            <a:xfrm>
              <a:off x="711" y="2711"/>
              <a:ext cx="4" cy="8"/>
            </a:xfrm>
            <a:custGeom>
              <a:avLst/>
              <a:gdLst>
                <a:gd name="T0" fmla="*/ 0 w 3"/>
                <a:gd name="T1" fmla="*/ 0 h 6"/>
                <a:gd name="T2" fmla="*/ 3 w 3"/>
                <a:gd name="T3" fmla="*/ 6 h 6"/>
                <a:gd name="T4" fmla="*/ 0 w 3"/>
                <a:gd name="T5" fmla="*/ 3 h 6"/>
                <a:gd name="T6" fmla="*/ 3 w 3"/>
                <a:gd name="T7" fmla="*/ 3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3" y="6"/>
                  </a:lnTo>
                  <a:lnTo>
                    <a:pt x="0" y="3"/>
                  </a:lnTo>
                  <a:lnTo>
                    <a:pt x="3" y="3"/>
                  </a:lnTo>
                  <a:lnTo>
                    <a:pt x="0" y="0"/>
                  </a:lnTo>
                  <a:close/>
                </a:path>
              </a:pathLst>
            </a:custGeom>
            <a:solidFill>
              <a:srgbClr val="CCCCCC"/>
            </a:solidFill>
            <a:ln w="9525">
              <a:noFill/>
              <a:round/>
              <a:headEnd/>
              <a:tailEnd/>
            </a:ln>
          </p:spPr>
          <p:txBody>
            <a:bodyPr/>
            <a:lstStyle/>
            <a:p>
              <a:endParaRPr lang="en-US"/>
            </a:p>
          </p:txBody>
        </p:sp>
        <p:sp>
          <p:nvSpPr>
            <p:cNvPr id="31806" name="Freeform 62"/>
            <p:cNvSpPr>
              <a:spLocks/>
            </p:cNvSpPr>
            <p:nvPr/>
          </p:nvSpPr>
          <p:spPr bwMode="auto">
            <a:xfrm>
              <a:off x="711" y="2711"/>
              <a:ext cx="4" cy="8"/>
            </a:xfrm>
            <a:custGeom>
              <a:avLst/>
              <a:gdLst>
                <a:gd name="T0" fmla="*/ 0 w 3"/>
                <a:gd name="T1" fmla="*/ 0 h 6"/>
                <a:gd name="T2" fmla="*/ 3 w 3"/>
                <a:gd name="T3" fmla="*/ 6 h 6"/>
                <a:gd name="T4" fmla="*/ 0 w 3"/>
                <a:gd name="T5" fmla="*/ 3 h 6"/>
                <a:gd name="T6" fmla="*/ 3 w 3"/>
                <a:gd name="T7" fmla="*/ 3 h 6"/>
                <a:gd name="T8" fmla="*/ 0 w 3"/>
                <a:gd name="T9" fmla="*/ 0 h 6"/>
                <a:gd name="T10" fmla="*/ 0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0"/>
                  </a:moveTo>
                  <a:lnTo>
                    <a:pt x="3" y="6"/>
                  </a:lnTo>
                  <a:lnTo>
                    <a:pt x="0" y="3"/>
                  </a:lnTo>
                  <a:lnTo>
                    <a:pt x="3" y="3"/>
                  </a:lnTo>
                  <a:lnTo>
                    <a:pt x="0" y="0"/>
                  </a:lnTo>
                </a:path>
              </a:pathLst>
            </a:custGeom>
            <a:noFill/>
            <a:ln w="0">
              <a:solidFill>
                <a:srgbClr val="7F7F7F"/>
              </a:solidFill>
              <a:round/>
              <a:headEnd/>
              <a:tailEnd/>
            </a:ln>
          </p:spPr>
          <p:txBody>
            <a:bodyPr/>
            <a:lstStyle/>
            <a:p>
              <a:endParaRPr lang="en-US"/>
            </a:p>
          </p:txBody>
        </p:sp>
        <p:sp>
          <p:nvSpPr>
            <p:cNvPr id="31807" name="Freeform 63"/>
            <p:cNvSpPr>
              <a:spLocks/>
            </p:cNvSpPr>
            <p:nvPr/>
          </p:nvSpPr>
          <p:spPr bwMode="auto">
            <a:xfrm>
              <a:off x="711" y="2908"/>
              <a:ext cx="4" cy="6"/>
            </a:xfrm>
            <a:custGeom>
              <a:avLst/>
              <a:gdLst>
                <a:gd name="T0" fmla="*/ 0 w 3"/>
                <a:gd name="T1" fmla="*/ 0 h 4"/>
                <a:gd name="T2" fmla="*/ 3 w 3"/>
                <a:gd name="T3" fmla="*/ 4 h 4"/>
                <a:gd name="T4" fmla="*/ 0 w 3"/>
                <a:gd name="T5" fmla="*/ 0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0" y="0"/>
                  </a:moveTo>
                  <a:lnTo>
                    <a:pt x="3" y="4"/>
                  </a:lnTo>
                  <a:lnTo>
                    <a:pt x="0" y="0"/>
                  </a:lnTo>
                  <a:close/>
                </a:path>
              </a:pathLst>
            </a:custGeom>
            <a:solidFill>
              <a:srgbClr val="CCCCCC"/>
            </a:solidFill>
            <a:ln w="9525">
              <a:noFill/>
              <a:round/>
              <a:headEnd/>
              <a:tailEnd/>
            </a:ln>
          </p:spPr>
          <p:txBody>
            <a:bodyPr/>
            <a:lstStyle/>
            <a:p>
              <a:endParaRPr lang="en-US"/>
            </a:p>
          </p:txBody>
        </p:sp>
        <p:sp>
          <p:nvSpPr>
            <p:cNvPr id="31808" name="Freeform 64"/>
            <p:cNvSpPr>
              <a:spLocks/>
            </p:cNvSpPr>
            <p:nvPr/>
          </p:nvSpPr>
          <p:spPr bwMode="auto">
            <a:xfrm>
              <a:off x="711" y="2908"/>
              <a:ext cx="4" cy="6"/>
            </a:xfrm>
            <a:custGeom>
              <a:avLst/>
              <a:gdLst>
                <a:gd name="T0" fmla="*/ 0 w 3"/>
                <a:gd name="T1" fmla="*/ 0 h 4"/>
                <a:gd name="T2" fmla="*/ 3 w 3"/>
                <a:gd name="T3" fmla="*/ 4 h 4"/>
                <a:gd name="T4" fmla="*/ 0 w 3"/>
                <a:gd name="T5" fmla="*/ 0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3" y="4"/>
                  </a:lnTo>
                  <a:lnTo>
                    <a:pt x="0" y="0"/>
                  </a:lnTo>
                </a:path>
              </a:pathLst>
            </a:custGeom>
            <a:noFill/>
            <a:ln w="0">
              <a:solidFill>
                <a:srgbClr val="7F7F7F"/>
              </a:solidFill>
              <a:round/>
              <a:headEnd/>
              <a:tailEnd/>
            </a:ln>
          </p:spPr>
          <p:txBody>
            <a:bodyPr/>
            <a:lstStyle/>
            <a:p>
              <a:endParaRPr lang="en-US"/>
            </a:p>
          </p:txBody>
        </p:sp>
        <p:sp>
          <p:nvSpPr>
            <p:cNvPr id="31809" name="Freeform 65"/>
            <p:cNvSpPr>
              <a:spLocks/>
            </p:cNvSpPr>
            <p:nvPr/>
          </p:nvSpPr>
          <p:spPr bwMode="auto">
            <a:xfrm>
              <a:off x="4363" y="2955"/>
              <a:ext cx="5" cy="8"/>
            </a:xfrm>
            <a:custGeom>
              <a:avLst/>
              <a:gdLst>
                <a:gd name="T0" fmla="*/ 0 w 4"/>
                <a:gd name="T1" fmla="*/ 6 h 6"/>
                <a:gd name="T2" fmla="*/ 0 w 4"/>
                <a:gd name="T3" fmla="*/ 3 h 6"/>
                <a:gd name="T4" fmla="*/ 0 w 4"/>
                <a:gd name="T5" fmla="*/ 0 h 6"/>
                <a:gd name="T6" fmla="*/ 4 w 4"/>
                <a:gd name="T7" fmla="*/ 6 h 6"/>
                <a:gd name="T8" fmla="*/ 0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6"/>
                  </a:moveTo>
                  <a:lnTo>
                    <a:pt x="0" y="3"/>
                  </a:lnTo>
                  <a:lnTo>
                    <a:pt x="0" y="0"/>
                  </a:lnTo>
                  <a:lnTo>
                    <a:pt x="4" y="6"/>
                  </a:lnTo>
                  <a:lnTo>
                    <a:pt x="0" y="6"/>
                  </a:lnTo>
                  <a:close/>
                </a:path>
              </a:pathLst>
            </a:custGeom>
            <a:solidFill>
              <a:srgbClr val="CCCCCC"/>
            </a:solidFill>
            <a:ln w="9525">
              <a:noFill/>
              <a:round/>
              <a:headEnd/>
              <a:tailEnd/>
            </a:ln>
          </p:spPr>
          <p:txBody>
            <a:bodyPr/>
            <a:lstStyle/>
            <a:p>
              <a:endParaRPr lang="en-US"/>
            </a:p>
          </p:txBody>
        </p:sp>
        <p:sp>
          <p:nvSpPr>
            <p:cNvPr id="31810" name="Freeform 66"/>
            <p:cNvSpPr>
              <a:spLocks/>
            </p:cNvSpPr>
            <p:nvPr/>
          </p:nvSpPr>
          <p:spPr bwMode="auto">
            <a:xfrm>
              <a:off x="4363" y="2955"/>
              <a:ext cx="5" cy="8"/>
            </a:xfrm>
            <a:custGeom>
              <a:avLst/>
              <a:gdLst>
                <a:gd name="T0" fmla="*/ 0 w 4"/>
                <a:gd name="T1" fmla="*/ 6 h 6"/>
                <a:gd name="T2" fmla="*/ 0 w 4"/>
                <a:gd name="T3" fmla="*/ 3 h 6"/>
                <a:gd name="T4" fmla="*/ 0 w 4"/>
                <a:gd name="T5" fmla="*/ 0 h 6"/>
                <a:gd name="T6" fmla="*/ 4 w 4"/>
                <a:gd name="T7" fmla="*/ 6 h 6"/>
                <a:gd name="T8" fmla="*/ 0 w 4"/>
                <a:gd name="T9" fmla="*/ 6 h 6"/>
                <a:gd name="T10" fmla="*/ 0 w 4"/>
                <a:gd name="T11" fmla="*/ 6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0" y="6"/>
                  </a:moveTo>
                  <a:lnTo>
                    <a:pt x="0" y="3"/>
                  </a:lnTo>
                  <a:lnTo>
                    <a:pt x="0" y="0"/>
                  </a:lnTo>
                  <a:lnTo>
                    <a:pt x="4" y="6"/>
                  </a:lnTo>
                  <a:lnTo>
                    <a:pt x="0" y="6"/>
                  </a:lnTo>
                </a:path>
              </a:pathLst>
            </a:custGeom>
            <a:noFill/>
            <a:ln w="0">
              <a:solidFill>
                <a:srgbClr val="7F7F7F"/>
              </a:solidFill>
              <a:round/>
              <a:headEnd/>
              <a:tailEnd/>
            </a:ln>
          </p:spPr>
          <p:txBody>
            <a:bodyPr/>
            <a:lstStyle/>
            <a:p>
              <a:endParaRPr lang="en-US"/>
            </a:p>
          </p:txBody>
        </p:sp>
        <p:sp>
          <p:nvSpPr>
            <p:cNvPr id="31811" name="Freeform 67"/>
            <p:cNvSpPr>
              <a:spLocks/>
            </p:cNvSpPr>
            <p:nvPr/>
          </p:nvSpPr>
          <p:spPr bwMode="auto">
            <a:xfrm>
              <a:off x="4368" y="2955"/>
              <a:ext cx="13" cy="8"/>
            </a:xfrm>
            <a:custGeom>
              <a:avLst/>
              <a:gdLst>
                <a:gd name="T0" fmla="*/ 0 w 9"/>
                <a:gd name="T1" fmla="*/ 0 h 6"/>
                <a:gd name="T2" fmla="*/ 3 w 9"/>
                <a:gd name="T3" fmla="*/ 0 h 6"/>
                <a:gd name="T4" fmla="*/ 6 w 9"/>
                <a:gd name="T5" fmla="*/ 0 h 6"/>
                <a:gd name="T6" fmla="*/ 6 w 9"/>
                <a:gd name="T7" fmla="*/ 0 h 6"/>
                <a:gd name="T8" fmla="*/ 9 w 9"/>
                <a:gd name="T9" fmla="*/ 0 h 6"/>
                <a:gd name="T10" fmla="*/ 9 w 9"/>
                <a:gd name="T11" fmla="*/ 3 h 6"/>
                <a:gd name="T12" fmla="*/ 6 w 9"/>
                <a:gd name="T13" fmla="*/ 6 h 6"/>
                <a:gd name="T14" fmla="*/ 3 w 9"/>
                <a:gd name="T15" fmla="*/ 6 h 6"/>
                <a:gd name="T16" fmla="*/ 0 w 9"/>
                <a:gd name="T17" fmla="*/ 3 h 6"/>
                <a:gd name="T18" fmla="*/ 0 w 9"/>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0" y="0"/>
                  </a:moveTo>
                  <a:lnTo>
                    <a:pt x="3" y="0"/>
                  </a:lnTo>
                  <a:lnTo>
                    <a:pt x="6" y="0"/>
                  </a:lnTo>
                  <a:lnTo>
                    <a:pt x="9" y="0"/>
                  </a:lnTo>
                  <a:lnTo>
                    <a:pt x="9" y="3"/>
                  </a:lnTo>
                  <a:lnTo>
                    <a:pt x="6" y="6"/>
                  </a:lnTo>
                  <a:lnTo>
                    <a:pt x="3" y="6"/>
                  </a:lnTo>
                  <a:lnTo>
                    <a:pt x="0" y="3"/>
                  </a:lnTo>
                  <a:lnTo>
                    <a:pt x="0" y="0"/>
                  </a:lnTo>
                  <a:close/>
                </a:path>
              </a:pathLst>
            </a:custGeom>
            <a:solidFill>
              <a:srgbClr val="CCCCCC"/>
            </a:solidFill>
            <a:ln w="9525">
              <a:noFill/>
              <a:round/>
              <a:headEnd/>
              <a:tailEnd/>
            </a:ln>
          </p:spPr>
          <p:txBody>
            <a:bodyPr/>
            <a:lstStyle/>
            <a:p>
              <a:endParaRPr lang="en-US"/>
            </a:p>
          </p:txBody>
        </p:sp>
        <p:sp>
          <p:nvSpPr>
            <p:cNvPr id="31812" name="Freeform 68"/>
            <p:cNvSpPr>
              <a:spLocks/>
            </p:cNvSpPr>
            <p:nvPr/>
          </p:nvSpPr>
          <p:spPr bwMode="auto">
            <a:xfrm>
              <a:off x="4368" y="2955"/>
              <a:ext cx="13" cy="8"/>
            </a:xfrm>
            <a:custGeom>
              <a:avLst/>
              <a:gdLst>
                <a:gd name="T0" fmla="*/ 0 w 9"/>
                <a:gd name="T1" fmla="*/ 0 h 6"/>
                <a:gd name="T2" fmla="*/ 3 w 9"/>
                <a:gd name="T3" fmla="*/ 0 h 6"/>
                <a:gd name="T4" fmla="*/ 6 w 9"/>
                <a:gd name="T5" fmla="*/ 0 h 6"/>
                <a:gd name="T6" fmla="*/ 6 w 9"/>
                <a:gd name="T7" fmla="*/ 0 h 6"/>
                <a:gd name="T8" fmla="*/ 9 w 9"/>
                <a:gd name="T9" fmla="*/ 0 h 6"/>
                <a:gd name="T10" fmla="*/ 9 w 9"/>
                <a:gd name="T11" fmla="*/ 3 h 6"/>
                <a:gd name="T12" fmla="*/ 6 w 9"/>
                <a:gd name="T13" fmla="*/ 6 h 6"/>
                <a:gd name="T14" fmla="*/ 3 w 9"/>
                <a:gd name="T15" fmla="*/ 6 h 6"/>
                <a:gd name="T16" fmla="*/ 0 w 9"/>
                <a:gd name="T17" fmla="*/ 3 h 6"/>
                <a:gd name="T18" fmla="*/ 0 w 9"/>
                <a:gd name="T19" fmla="*/ 0 h 6"/>
                <a:gd name="T20" fmla="*/ 0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0" y="0"/>
                  </a:moveTo>
                  <a:lnTo>
                    <a:pt x="3" y="0"/>
                  </a:lnTo>
                  <a:lnTo>
                    <a:pt x="6" y="0"/>
                  </a:lnTo>
                  <a:lnTo>
                    <a:pt x="9" y="0"/>
                  </a:lnTo>
                  <a:lnTo>
                    <a:pt x="9" y="3"/>
                  </a:lnTo>
                  <a:lnTo>
                    <a:pt x="6" y="6"/>
                  </a:lnTo>
                  <a:lnTo>
                    <a:pt x="3" y="6"/>
                  </a:lnTo>
                  <a:lnTo>
                    <a:pt x="0" y="3"/>
                  </a:lnTo>
                  <a:lnTo>
                    <a:pt x="0" y="0"/>
                  </a:lnTo>
                </a:path>
              </a:pathLst>
            </a:custGeom>
            <a:noFill/>
            <a:ln w="0">
              <a:solidFill>
                <a:srgbClr val="7F7F7F"/>
              </a:solidFill>
              <a:round/>
              <a:headEnd/>
              <a:tailEnd/>
            </a:ln>
          </p:spPr>
          <p:txBody>
            <a:bodyPr/>
            <a:lstStyle/>
            <a:p>
              <a:endParaRPr lang="en-US"/>
            </a:p>
          </p:txBody>
        </p:sp>
        <p:sp>
          <p:nvSpPr>
            <p:cNvPr id="31813" name="Freeform 69"/>
            <p:cNvSpPr>
              <a:spLocks/>
            </p:cNvSpPr>
            <p:nvPr/>
          </p:nvSpPr>
          <p:spPr bwMode="auto">
            <a:xfrm>
              <a:off x="4443" y="2949"/>
              <a:ext cx="5" cy="10"/>
            </a:xfrm>
            <a:custGeom>
              <a:avLst/>
              <a:gdLst>
                <a:gd name="T0" fmla="*/ 0 w 4"/>
                <a:gd name="T1" fmla="*/ 7 h 7"/>
                <a:gd name="T2" fmla="*/ 0 w 4"/>
                <a:gd name="T3" fmla="*/ 4 h 7"/>
                <a:gd name="T4" fmla="*/ 4 w 4"/>
                <a:gd name="T5" fmla="*/ 0 h 7"/>
                <a:gd name="T6" fmla="*/ 0 w 4"/>
                <a:gd name="T7" fmla="*/ 7 h 7"/>
                <a:gd name="T8" fmla="*/ 0 w 4"/>
                <a:gd name="T9" fmla="*/ 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0" y="4"/>
                  </a:lnTo>
                  <a:lnTo>
                    <a:pt x="4" y="0"/>
                  </a:lnTo>
                  <a:lnTo>
                    <a:pt x="0" y="7"/>
                  </a:lnTo>
                </a:path>
              </a:pathLst>
            </a:custGeom>
            <a:noFill/>
            <a:ln w="0">
              <a:solidFill>
                <a:srgbClr val="7F7F7F"/>
              </a:solidFill>
              <a:round/>
              <a:headEnd/>
              <a:tailEnd/>
            </a:ln>
          </p:spPr>
          <p:txBody>
            <a:bodyPr/>
            <a:lstStyle/>
            <a:p>
              <a:endParaRPr lang="en-US"/>
            </a:p>
          </p:txBody>
        </p:sp>
        <p:sp>
          <p:nvSpPr>
            <p:cNvPr id="31814" name="Freeform 70"/>
            <p:cNvSpPr>
              <a:spLocks/>
            </p:cNvSpPr>
            <p:nvPr/>
          </p:nvSpPr>
          <p:spPr bwMode="auto">
            <a:xfrm>
              <a:off x="4611" y="3197"/>
              <a:ext cx="4" cy="18"/>
            </a:xfrm>
            <a:custGeom>
              <a:avLst/>
              <a:gdLst>
                <a:gd name="T0" fmla="*/ 3 w 3"/>
                <a:gd name="T1" fmla="*/ 0 h 13"/>
                <a:gd name="T2" fmla="*/ 3 w 3"/>
                <a:gd name="T3" fmla="*/ 4 h 13"/>
                <a:gd name="T4" fmla="*/ 3 w 3"/>
                <a:gd name="T5" fmla="*/ 7 h 13"/>
                <a:gd name="T6" fmla="*/ 0 w 3"/>
                <a:gd name="T7" fmla="*/ 13 h 13"/>
                <a:gd name="T8" fmla="*/ 0 w 3"/>
                <a:gd name="T9" fmla="*/ 7 h 13"/>
                <a:gd name="T10" fmla="*/ 3 w 3"/>
                <a:gd name="T11" fmla="*/ 4 h 13"/>
                <a:gd name="T12" fmla="*/ 3 w 3"/>
                <a:gd name="T13" fmla="*/ 0 h 13"/>
                <a:gd name="T14" fmla="*/ 0 60000 65536"/>
                <a:gd name="T15" fmla="*/ 0 60000 65536"/>
                <a:gd name="T16" fmla="*/ 0 60000 65536"/>
                <a:gd name="T17" fmla="*/ 0 60000 65536"/>
                <a:gd name="T18" fmla="*/ 0 60000 65536"/>
                <a:gd name="T19" fmla="*/ 0 60000 65536"/>
                <a:gd name="T20" fmla="*/ 0 60000 65536"/>
                <a:gd name="T21" fmla="*/ 0 w 3"/>
                <a:gd name="T22" fmla="*/ 0 h 13"/>
                <a:gd name="T23" fmla="*/ 3 w 3"/>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3">
                  <a:moveTo>
                    <a:pt x="3" y="0"/>
                  </a:moveTo>
                  <a:lnTo>
                    <a:pt x="3" y="4"/>
                  </a:lnTo>
                  <a:lnTo>
                    <a:pt x="3" y="7"/>
                  </a:lnTo>
                  <a:lnTo>
                    <a:pt x="0" y="13"/>
                  </a:lnTo>
                  <a:lnTo>
                    <a:pt x="0" y="7"/>
                  </a:lnTo>
                  <a:lnTo>
                    <a:pt x="3" y="4"/>
                  </a:lnTo>
                  <a:lnTo>
                    <a:pt x="3" y="0"/>
                  </a:lnTo>
                  <a:close/>
                </a:path>
              </a:pathLst>
            </a:custGeom>
            <a:solidFill>
              <a:srgbClr val="CCCCCC"/>
            </a:solidFill>
            <a:ln w="9525">
              <a:noFill/>
              <a:round/>
              <a:headEnd/>
              <a:tailEnd/>
            </a:ln>
          </p:spPr>
          <p:txBody>
            <a:bodyPr/>
            <a:lstStyle/>
            <a:p>
              <a:endParaRPr lang="en-US"/>
            </a:p>
          </p:txBody>
        </p:sp>
        <p:sp>
          <p:nvSpPr>
            <p:cNvPr id="31815" name="Freeform 71"/>
            <p:cNvSpPr>
              <a:spLocks/>
            </p:cNvSpPr>
            <p:nvPr/>
          </p:nvSpPr>
          <p:spPr bwMode="auto">
            <a:xfrm>
              <a:off x="4611" y="3197"/>
              <a:ext cx="4" cy="18"/>
            </a:xfrm>
            <a:custGeom>
              <a:avLst/>
              <a:gdLst>
                <a:gd name="T0" fmla="*/ 3 w 3"/>
                <a:gd name="T1" fmla="*/ 0 h 13"/>
                <a:gd name="T2" fmla="*/ 3 w 3"/>
                <a:gd name="T3" fmla="*/ 4 h 13"/>
                <a:gd name="T4" fmla="*/ 3 w 3"/>
                <a:gd name="T5" fmla="*/ 7 h 13"/>
                <a:gd name="T6" fmla="*/ 0 w 3"/>
                <a:gd name="T7" fmla="*/ 13 h 13"/>
                <a:gd name="T8" fmla="*/ 0 w 3"/>
                <a:gd name="T9" fmla="*/ 7 h 13"/>
                <a:gd name="T10" fmla="*/ 3 w 3"/>
                <a:gd name="T11" fmla="*/ 4 h 13"/>
                <a:gd name="T12" fmla="*/ 3 w 3"/>
                <a:gd name="T13" fmla="*/ 0 h 13"/>
                <a:gd name="T14" fmla="*/ 3 w 3"/>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3"/>
                <a:gd name="T26" fmla="*/ 3 w 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3">
                  <a:moveTo>
                    <a:pt x="3" y="0"/>
                  </a:moveTo>
                  <a:lnTo>
                    <a:pt x="3" y="4"/>
                  </a:lnTo>
                  <a:lnTo>
                    <a:pt x="3" y="7"/>
                  </a:lnTo>
                  <a:lnTo>
                    <a:pt x="0" y="13"/>
                  </a:lnTo>
                  <a:lnTo>
                    <a:pt x="0" y="7"/>
                  </a:lnTo>
                  <a:lnTo>
                    <a:pt x="3" y="4"/>
                  </a:lnTo>
                  <a:lnTo>
                    <a:pt x="3" y="0"/>
                  </a:lnTo>
                </a:path>
              </a:pathLst>
            </a:custGeom>
            <a:noFill/>
            <a:ln w="0">
              <a:solidFill>
                <a:srgbClr val="7F7F7F"/>
              </a:solidFill>
              <a:round/>
              <a:headEnd/>
              <a:tailEnd/>
            </a:ln>
          </p:spPr>
          <p:txBody>
            <a:bodyPr/>
            <a:lstStyle/>
            <a:p>
              <a:endParaRPr lang="en-US"/>
            </a:p>
          </p:txBody>
        </p:sp>
        <p:sp>
          <p:nvSpPr>
            <p:cNvPr id="31816" name="Freeform 72"/>
            <p:cNvSpPr>
              <a:spLocks/>
            </p:cNvSpPr>
            <p:nvPr/>
          </p:nvSpPr>
          <p:spPr bwMode="auto">
            <a:xfrm>
              <a:off x="4606" y="3247"/>
              <a:ext cx="5" cy="5"/>
            </a:xfrm>
            <a:custGeom>
              <a:avLst/>
              <a:gdLst>
                <a:gd name="T0" fmla="*/ 0 w 4"/>
                <a:gd name="T1" fmla="*/ 0 h 3"/>
                <a:gd name="T2" fmla="*/ 4 w 4"/>
                <a:gd name="T3" fmla="*/ 0 h 3"/>
                <a:gd name="T4" fmla="*/ 0 w 4"/>
                <a:gd name="T5" fmla="*/ 3 h 3"/>
                <a:gd name="T6" fmla="*/ 0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0"/>
                  </a:lnTo>
                  <a:lnTo>
                    <a:pt x="0" y="3"/>
                  </a:lnTo>
                  <a:lnTo>
                    <a:pt x="0" y="0"/>
                  </a:lnTo>
                </a:path>
              </a:pathLst>
            </a:custGeom>
            <a:noFill/>
            <a:ln w="0">
              <a:solidFill>
                <a:srgbClr val="7F7F7F"/>
              </a:solidFill>
              <a:round/>
              <a:headEnd/>
              <a:tailEnd/>
            </a:ln>
          </p:spPr>
          <p:txBody>
            <a:bodyPr/>
            <a:lstStyle/>
            <a:p>
              <a:endParaRPr lang="en-US"/>
            </a:p>
          </p:txBody>
        </p:sp>
        <p:sp>
          <p:nvSpPr>
            <p:cNvPr id="31817" name="Freeform 73"/>
            <p:cNvSpPr>
              <a:spLocks/>
            </p:cNvSpPr>
            <p:nvPr/>
          </p:nvSpPr>
          <p:spPr bwMode="auto">
            <a:xfrm>
              <a:off x="4350" y="3396"/>
              <a:ext cx="18" cy="8"/>
            </a:xfrm>
            <a:custGeom>
              <a:avLst/>
              <a:gdLst>
                <a:gd name="T0" fmla="*/ 0 w 13"/>
                <a:gd name="T1" fmla="*/ 3 h 6"/>
                <a:gd name="T2" fmla="*/ 9 w 13"/>
                <a:gd name="T3" fmla="*/ 0 h 6"/>
                <a:gd name="T4" fmla="*/ 13 w 13"/>
                <a:gd name="T5" fmla="*/ 3 h 6"/>
                <a:gd name="T6" fmla="*/ 9 w 13"/>
                <a:gd name="T7" fmla="*/ 3 h 6"/>
                <a:gd name="T8" fmla="*/ 6 w 13"/>
                <a:gd name="T9" fmla="*/ 6 h 6"/>
                <a:gd name="T10" fmla="*/ 3 w 13"/>
                <a:gd name="T11" fmla="*/ 6 h 6"/>
                <a:gd name="T12" fmla="*/ 0 w 13"/>
                <a:gd name="T13" fmla="*/ 6 h 6"/>
                <a:gd name="T14" fmla="*/ 0 w 1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
                <a:gd name="T26" fmla="*/ 13 w 1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
                  <a:moveTo>
                    <a:pt x="0" y="3"/>
                  </a:moveTo>
                  <a:lnTo>
                    <a:pt x="9" y="0"/>
                  </a:lnTo>
                  <a:lnTo>
                    <a:pt x="13" y="3"/>
                  </a:lnTo>
                  <a:lnTo>
                    <a:pt x="9" y="3"/>
                  </a:lnTo>
                  <a:lnTo>
                    <a:pt x="6" y="6"/>
                  </a:lnTo>
                  <a:lnTo>
                    <a:pt x="3" y="6"/>
                  </a:lnTo>
                  <a:lnTo>
                    <a:pt x="0" y="6"/>
                  </a:lnTo>
                  <a:lnTo>
                    <a:pt x="0" y="3"/>
                  </a:lnTo>
                  <a:close/>
                </a:path>
              </a:pathLst>
            </a:custGeom>
            <a:solidFill>
              <a:srgbClr val="CCCCCC"/>
            </a:solidFill>
            <a:ln w="9525">
              <a:noFill/>
              <a:round/>
              <a:headEnd/>
              <a:tailEnd/>
            </a:ln>
          </p:spPr>
          <p:txBody>
            <a:bodyPr/>
            <a:lstStyle/>
            <a:p>
              <a:endParaRPr lang="en-US"/>
            </a:p>
          </p:txBody>
        </p:sp>
        <p:sp>
          <p:nvSpPr>
            <p:cNvPr id="31818" name="Freeform 74"/>
            <p:cNvSpPr>
              <a:spLocks/>
            </p:cNvSpPr>
            <p:nvPr/>
          </p:nvSpPr>
          <p:spPr bwMode="auto">
            <a:xfrm>
              <a:off x="4350" y="3396"/>
              <a:ext cx="18" cy="8"/>
            </a:xfrm>
            <a:custGeom>
              <a:avLst/>
              <a:gdLst>
                <a:gd name="T0" fmla="*/ 0 w 13"/>
                <a:gd name="T1" fmla="*/ 3 h 6"/>
                <a:gd name="T2" fmla="*/ 9 w 13"/>
                <a:gd name="T3" fmla="*/ 0 h 6"/>
                <a:gd name="T4" fmla="*/ 13 w 13"/>
                <a:gd name="T5" fmla="*/ 3 h 6"/>
                <a:gd name="T6" fmla="*/ 9 w 13"/>
                <a:gd name="T7" fmla="*/ 3 h 6"/>
                <a:gd name="T8" fmla="*/ 6 w 13"/>
                <a:gd name="T9" fmla="*/ 6 h 6"/>
                <a:gd name="T10" fmla="*/ 3 w 13"/>
                <a:gd name="T11" fmla="*/ 6 h 6"/>
                <a:gd name="T12" fmla="*/ 0 w 13"/>
                <a:gd name="T13" fmla="*/ 6 h 6"/>
                <a:gd name="T14" fmla="*/ 0 w 13"/>
                <a:gd name="T15" fmla="*/ 3 h 6"/>
                <a:gd name="T16" fmla="*/ 0 w 13"/>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0" y="3"/>
                  </a:moveTo>
                  <a:lnTo>
                    <a:pt x="9" y="0"/>
                  </a:lnTo>
                  <a:lnTo>
                    <a:pt x="13" y="3"/>
                  </a:lnTo>
                  <a:lnTo>
                    <a:pt x="9" y="3"/>
                  </a:lnTo>
                  <a:lnTo>
                    <a:pt x="6" y="6"/>
                  </a:lnTo>
                  <a:lnTo>
                    <a:pt x="3" y="6"/>
                  </a:lnTo>
                  <a:lnTo>
                    <a:pt x="0" y="6"/>
                  </a:lnTo>
                  <a:lnTo>
                    <a:pt x="0" y="3"/>
                  </a:lnTo>
                </a:path>
              </a:pathLst>
            </a:custGeom>
            <a:noFill/>
            <a:ln w="0">
              <a:solidFill>
                <a:srgbClr val="7F7F7F"/>
              </a:solidFill>
              <a:round/>
              <a:headEnd/>
              <a:tailEnd/>
            </a:ln>
          </p:spPr>
          <p:txBody>
            <a:bodyPr/>
            <a:lstStyle/>
            <a:p>
              <a:endParaRPr lang="en-US"/>
            </a:p>
          </p:txBody>
        </p:sp>
        <p:sp>
          <p:nvSpPr>
            <p:cNvPr id="31819" name="Freeform 75"/>
            <p:cNvSpPr>
              <a:spLocks/>
            </p:cNvSpPr>
            <p:nvPr/>
          </p:nvSpPr>
          <p:spPr bwMode="auto">
            <a:xfrm>
              <a:off x="4452" y="3473"/>
              <a:ext cx="5" cy="8"/>
            </a:xfrm>
            <a:custGeom>
              <a:avLst/>
              <a:gdLst>
                <a:gd name="T0" fmla="*/ 3 w 3"/>
                <a:gd name="T1" fmla="*/ 0 h 6"/>
                <a:gd name="T2" fmla="*/ 3 w 3"/>
                <a:gd name="T3" fmla="*/ 0 h 6"/>
                <a:gd name="T4" fmla="*/ 3 w 3"/>
                <a:gd name="T5" fmla="*/ 0 h 6"/>
                <a:gd name="T6" fmla="*/ 3 w 3"/>
                <a:gd name="T7" fmla="*/ 3 h 6"/>
                <a:gd name="T8" fmla="*/ 0 w 3"/>
                <a:gd name="T9" fmla="*/ 6 h 6"/>
                <a:gd name="T10" fmla="*/ 3 w 3"/>
                <a:gd name="T11" fmla="*/ 0 h 6"/>
                <a:gd name="T12" fmla="*/ 3 w 3"/>
                <a:gd name="T13" fmla="*/ 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0"/>
                  </a:moveTo>
                  <a:lnTo>
                    <a:pt x="3" y="0"/>
                  </a:lnTo>
                  <a:lnTo>
                    <a:pt x="3" y="3"/>
                  </a:lnTo>
                  <a:lnTo>
                    <a:pt x="0" y="6"/>
                  </a:lnTo>
                  <a:lnTo>
                    <a:pt x="3" y="0"/>
                  </a:lnTo>
                  <a:close/>
                </a:path>
              </a:pathLst>
            </a:custGeom>
            <a:solidFill>
              <a:srgbClr val="CCCCCC"/>
            </a:solidFill>
            <a:ln w="9525">
              <a:noFill/>
              <a:round/>
              <a:headEnd/>
              <a:tailEnd/>
            </a:ln>
          </p:spPr>
          <p:txBody>
            <a:bodyPr/>
            <a:lstStyle/>
            <a:p>
              <a:endParaRPr lang="en-US"/>
            </a:p>
          </p:txBody>
        </p:sp>
        <p:sp>
          <p:nvSpPr>
            <p:cNvPr id="31820" name="Freeform 76"/>
            <p:cNvSpPr>
              <a:spLocks/>
            </p:cNvSpPr>
            <p:nvPr/>
          </p:nvSpPr>
          <p:spPr bwMode="auto">
            <a:xfrm>
              <a:off x="4452" y="3473"/>
              <a:ext cx="5" cy="8"/>
            </a:xfrm>
            <a:custGeom>
              <a:avLst/>
              <a:gdLst>
                <a:gd name="T0" fmla="*/ 3 w 3"/>
                <a:gd name="T1" fmla="*/ 0 h 6"/>
                <a:gd name="T2" fmla="*/ 3 w 3"/>
                <a:gd name="T3" fmla="*/ 0 h 6"/>
                <a:gd name="T4" fmla="*/ 3 w 3"/>
                <a:gd name="T5" fmla="*/ 0 h 6"/>
                <a:gd name="T6" fmla="*/ 3 w 3"/>
                <a:gd name="T7" fmla="*/ 3 h 6"/>
                <a:gd name="T8" fmla="*/ 0 w 3"/>
                <a:gd name="T9" fmla="*/ 6 h 6"/>
                <a:gd name="T10" fmla="*/ 3 w 3"/>
                <a:gd name="T11" fmla="*/ 0 h 6"/>
                <a:gd name="T12" fmla="*/ 3 w 3"/>
                <a:gd name="T13" fmla="*/ 0 h 6"/>
                <a:gd name="T14" fmla="*/ 3 w 3"/>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0"/>
                  </a:moveTo>
                  <a:lnTo>
                    <a:pt x="3" y="0"/>
                  </a:lnTo>
                  <a:lnTo>
                    <a:pt x="3" y="3"/>
                  </a:lnTo>
                  <a:lnTo>
                    <a:pt x="0" y="6"/>
                  </a:lnTo>
                  <a:lnTo>
                    <a:pt x="3" y="0"/>
                  </a:lnTo>
                </a:path>
              </a:pathLst>
            </a:custGeom>
            <a:noFill/>
            <a:ln w="0">
              <a:solidFill>
                <a:srgbClr val="7F7F7F"/>
              </a:solidFill>
              <a:round/>
              <a:headEnd/>
              <a:tailEnd/>
            </a:ln>
          </p:spPr>
          <p:txBody>
            <a:bodyPr/>
            <a:lstStyle/>
            <a:p>
              <a:endParaRPr lang="en-US"/>
            </a:p>
          </p:txBody>
        </p:sp>
        <p:sp>
          <p:nvSpPr>
            <p:cNvPr id="31821" name="Rectangle 77"/>
            <p:cNvSpPr>
              <a:spLocks noChangeArrowheads="1"/>
            </p:cNvSpPr>
            <p:nvPr/>
          </p:nvSpPr>
          <p:spPr bwMode="auto">
            <a:xfrm>
              <a:off x="4452" y="3481"/>
              <a:ext cx="5" cy="2"/>
            </a:xfrm>
            <a:prstGeom prst="rect">
              <a:avLst/>
            </a:prstGeom>
            <a:noFill/>
            <a:ln w="0">
              <a:solidFill>
                <a:srgbClr val="7F7F7F"/>
              </a:solidFill>
              <a:miter lim="800000"/>
              <a:headEnd/>
              <a:tailEnd/>
            </a:ln>
          </p:spPr>
          <p:txBody>
            <a:bodyPr/>
            <a:lstStyle/>
            <a:p>
              <a:endParaRPr lang="en-US"/>
            </a:p>
          </p:txBody>
        </p:sp>
        <p:sp>
          <p:nvSpPr>
            <p:cNvPr id="31822" name="Freeform 78"/>
            <p:cNvSpPr>
              <a:spLocks/>
            </p:cNvSpPr>
            <p:nvPr/>
          </p:nvSpPr>
          <p:spPr bwMode="auto">
            <a:xfrm>
              <a:off x="4399" y="3485"/>
              <a:ext cx="49" cy="55"/>
            </a:xfrm>
            <a:custGeom>
              <a:avLst/>
              <a:gdLst>
                <a:gd name="T0" fmla="*/ 10 w 36"/>
                <a:gd name="T1" fmla="*/ 0 h 39"/>
                <a:gd name="T2" fmla="*/ 10 w 36"/>
                <a:gd name="T3" fmla="*/ 3 h 39"/>
                <a:gd name="T4" fmla="*/ 13 w 36"/>
                <a:gd name="T5" fmla="*/ 3 h 39"/>
                <a:gd name="T6" fmla="*/ 16 w 36"/>
                <a:gd name="T7" fmla="*/ 7 h 39"/>
                <a:gd name="T8" fmla="*/ 19 w 36"/>
                <a:gd name="T9" fmla="*/ 7 h 39"/>
                <a:gd name="T10" fmla="*/ 29 w 36"/>
                <a:gd name="T11" fmla="*/ 3 h 39"/>
                <a:gd name="T12" fmla="*/ 32 w 36"/>
                <a:gd name="T13" fmla="*/ 3 h 39"/>
                <a:gd name="T14" fmla="*/ 36 w 36"/>
                <a:gd name="T15" fmla="*/ 3 h 39"/>
                <a:gd name="T16" fmla="*/ 36 w 36"/>
                <a:gd name="T17" fmla="*/ 3 h 39"/>
                <a:gd name="T18" fmla="*/ 36 w 36"/>
                <a:gd name="T19" fmla="*/ 3 h 39"/>
                <a:gd name="T20" fmla="*/ 36 w 36"/>
                <a:gd name="T21" fmla="*/ 3 h 39"/>
                <a:gd name="T22" fmla="*/ 36 w 36"/>
                <a:gd name="T23" fmla="*/ 10 h 39"/>
                <a:gd name="T24" fmla="*/ 29 w 36"/>
                <a:gd name="T25" fmla="*/ 23 h 39"/>
                <a:gd name="T26" fmla="*/ 29 w 36"/>
                <a:gd name="T27" fmla="*/ 16 h 39"/>
                <a:gd name="T28" fmla="*/ 26 w 36"/>
                <a:gd name="T29" fmla="*/ 23 h 39"/>
                <a:gd name="T30" fmla="*/ 23 w 36"/>
                <a:gd name="T31" fmla="*/ 29 h 39"/>
                <a:gd name="T32" fmla="*/ 19 w 36"/>
                <a:gd name="T33" fmla="*/ 29 h 39"/>
                <a:gd name="T34" fmla="*/ 13 w 36"/>
                <a:gd name="T35" fmla="*/ 36 h 39"/>
                <a:gd name="T36" fmla="*/ 13 w 36"/>
                <a:gd name="T37" fmla="*/ 32 h 39"/>
                <a:gd name="T38" fmla="*/ 10 w 36"/>
                <a:gd name="T39" fmla="*/ 32 h 39"/>
                <a:gd name="T40" fmla="*/ 10 w 36"/>
                <a:gd name="T41" fmla="*/ 36 h 39"/>
                <a:gd name="T42" fmla="*/ 7 w 36"/>
                <a:gd name="T43" fmla="*/ 39 h 39"/>
                <a:gd name="T44" fmla="*/ 0 w 36"/>
                <a:gd name="T45" fmla="*/ 39 h 39"/>
                <a:gd name="T46" fmla="*/ 0 w 36"/>
                <a:gd name="T47" fmla="*/ 36 h 39"/>
                <a:gd name="T48" fmla="*/ 3 w 36"/>
                <a:gd name="T49" fmla="*/ 36 h 39"/>
                <a:gd name="T50" fmla="*/ 0 w 36"/>
                <a:gd name="T51" fmla="*/ 32 h 39"/>
                <a:gd name="T52" fmla="*/ 0 w 36"/>
                <a:gd name="T53" fmla="*/ 26 h 39"/>
                <a:gd name="T54" fmla="*/ 3 w 36"/>
                <a:gd name="T55" fmla="*/ 20 h 39"/>
                <a:gd name="T56" fmla="*/ 3 w 36"/>
                <a:gd name="T57" fmla="*/ 23 h 39"/>
                <a:gd name="T58" fmla="*/ 3 w 36"/>
                <a:gd name="T59" fmla="*/ 23 h 39"/>
                <a:gd name="T60" fmla="*/ 3 w 36"/>
                <a:gd name="T61" fmla="*/ 16 h 39"/>
                <a:gd name="T62" fmla="*/ 7 w 36"/>
                <a:gd name="T63" fmla="*/ 7 h 39"/>
                <a:gd name="T64" fmla="*/ 10 w 36"/>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9"/>
                <a:gd name="T101" fmla="*/ 36 w 36"/>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9">
                  <a:moveTo>
                    <a:pt x="10" y="0"/>
                  </a:moveTo>
                  <a:lnTo>
                    <a:pt x="10" y="3"/>
                  </a:lnTo>
                  <a:lnTo>
                    <a:pt x="13" y="3"/>
                  </a:lnTo>
                  <a:lnTo>
                    <a:pt x="16" y="7"/>
                  </a:lnTo>
                  <a:lnTo>
                    <a:pt x="19" y="7"/>
                  </a:lnTo>
                  <a:lnTo>
                    <a:pt x="29" y="3"/>
                  </a:lnTo>
                  <a:lnTo>
                    <a:pt x="32" y="3"/>
                  </a:lnTo>
                  <a:lnTo>
                    <a:pt x="36" y="3"/>
                  </a:lnTo>
                  <a:lnTo>
                    <a:pt x="36" y="10"/>
                  </a:lnTo>
                  <a:lnTo>
                    <a:pt x="29" y="23"/>
                  </a:lnTo>
                  <a:lnTo>
                    <a:pt x="29" y="16"/>
                  </a:lnTo>
                  <a:lnTo>
                    <a:pt x="26" y="23"/>
                  </a:lnTo>
                  <a:lnTo>
                    <a:pt x="23" y="29"/>
                  </a:lnTo>
                  <a:lnTo>
                    <a:pt x="19" y="29"/>
                  </a:lnTo>
                  <a:lnTo>
                    <a:pt x="13" y="36"/>
                  </a:lnTo>
                  <a:lnTo>
                    <a:pt x="13" y="32"/>
                  </a:lnTo>
                  <a:lnTo>
                    <a:pt x="10" y="32"/>
                  </a:lnTo>
                  <a:lnTo>
                    <a:pt x="10" y="36"/>
                  </a:lnTo>
                  <a:lnTo>
                    <a:pt x="7" y="39"/>
                  </a:lnTo>
                  <a:lnTo>
                    <a:pt x="0" y="39"/>
                  </a:lnTo>
                  <a:lnTo>
                    <a:pt x="0" y="36"/>
                  </a:lnTo>
                  <a:lnTo>
                    <a:pt x="3" y="36"/>
                  </a:lnTo>
                  <a:lnTo>
                    <a:pt x="0" y="32"/>
                  </a:lnTo>
                  <a:lnTo>
                    <a:pt x="0" y="26"/>
                  </a:lnTo>
                  <a:lnTo>
                    <a:pt x="3" y="20"/>
                  </a:lnTo>
                  <a:lnTo>
                    <a:pt x="3" y="23"/>
                  </a:lnTo>
                  <a:lnTo>
                    <a:pt x="3" y="16"/>
                  </a:lnTo>
                  <a:lnTo>
                    <a:pt x="7" y="7"/>
                  </a:lnTo>
                  <a:lnTo>
                    <a:pt x="10" y="0"/>
                  </a:lnTo>
                  <a:close/>
                </a:path>
              </a:pathLst>
            </a:custGeom>
            <a:solidFill>
              <a:srgbClr val="CCCCCC"/>
            </a:solidFill>
            <a:ln w="9525">
              <a:noFill/>
              <a:round/>
              <a:headEnd/>
              <a:tailEnd/>
            </a:ln>
          </p:spPr>
          <p:txBody>
            <a:bodyPr/>
            <a:lstStyle/>
            <a:p>
              <a:endParaRPr lang="en-US"/>
            </a:p>
          </p:txBody>
        </p:sp>
        <p:sp>
          <p:nvSpPr>
            <p:cNvPr id="31823" name="Freeform 79"/>
            <p:cNvSpPr>
              <a:spLocks/>
            </p:cNvSpPr>
            <p:nvPr/>
          </p:nvSpPr>
          <p:spPr bwMode="auto">
            <a:xfrm>
              <a:off x="4399" y="3485"/>
              <a:ext cx="49" cy="55"/>
            </a:xfrm>
            <a:custGeom>
              <a:avLst/>
              <a:gdLst>
                <a:gd name="T0" fmla="*/ 10 w 36"/>
                <a:gd name="T1" fmla="*/ 0 h 39"/>
                <a:gd name="T2" fmla="*/ 10 w 36"/>
                <a:gd name="T3" fmla="*/ 3 h 39"/>
                <a:gd name="T4" fmla="*/ 13 w 36"/>
                <a:gd name="T5" fmla="*/ 3 h 39"/>
                <a:gd name="T6" fmla="*/ 16 w 36"/>
                <a:gd name="T7" fmla="*/ 7 h 39"/>
                <a:gd name="T8" fmla="*/ 19 w 36"/>
                <a:gd name="T9" fmla="*/ 7 h 39"/>
                <a:gd name="T10" fmla="*/ 29 w 36"/>
                <a:gd name="T11" fmla="*/ 3 h 39"/>
                <a:gd name="T12" fmla="*/ 32 w 36"/>
                <a:gd name="T13" fmla="*/ 3 h 39"/>
                <a:gd name="T14" fmla="*/ 36 w 36"/>
                <a:gd name="T15" fmla="*/ 3 h 39"/>
                <a:gd name="T16" fmla="*/ 36 w 36"/>
                <a:gd name="T17" fmla="*/ 3 h 39"/>
                <a:gd name="T18" fmla="*/ 36 w 36"/>
                <a:gd name="T19" fmla="*/ 3 h 39"/>
                <a:gd name="T20" fmla="*/ 36 w 36"/>
                <a:gd name="T21" fmla="*/ 3 h 39"/>
                <a:gd name="T22" fmla="*/ 36 w 36"/>
                <a:gd name="T23" fmla="*/ 10 h 39"/>
                <a:gd name="T24" fmla="*/ 29 w 36"/>
                <a:gd name="T25" fmla="*/ 23 h 39"/>
                <a:gd name="T26" fmla="*/ 29 w 36"/>
                <a:gd name="T27" fmla="*/ 16 h 39"/>
                <a:gd name="T28" fmla="*/ 26 w 36"/>
                <a:gd name="T29" fmla="*/ 23 h 39"/>
                <a:gd name="T30" fmla="*/ 23 w 36"/>
                <a:gd name="T31" fmla="*/ 29 h 39"/>
                <a:gd name="T32" fmla="*/ 19 w 36"/>
                <a:gd name="T33" fmla="*/ 29 h 39"/>
                <a:gd name="T34" fmla="*/ 13 w 36"/>
                <a:gd name="T35" fmla="*/ 36 h 39"/>
                <a:gd name="T36" fmla="*/ 13 w 36"/>
                <a:gd name="T37" fmla="*/ 32 h 39"/>
                <a:gd name="T38" fmla="*/ 10 w 36"/>
                <a:gd name="T39" fmla="*/ 32 h 39"/>
                <a:gd name="T40" fmla="*/ 10 w 36"/>
                <a:gd name="T41" fmla="*/ 36 h 39"/>
                <a:gd name="T42" fmla="*/ 7 w 36"/>
                <a:gd name="T43" fmla="*/ 39 h 39"/>
                <a:gd name="T44" fmla="*/ 0 w 36"/>
                <a:gd name="T45" fmla="*/ 39 h 39"/>
                <a:gd name="T46" fmla="*/ 0 w 36"/>
                <a:gd name="T47" fmla="*/ 36 h 39"/>
                <a:gd name="T48" fmla="*/ 3 w 36"/>
                <a:gd name="T49" fmla="*/ 36 h 39"/>
                <a:gd name="T50" fmla="*/ 0 w 36"/>
                <a:gd name="T51" fmla="*/ 32 h 39"/>
                <a:gd name="T52" fmla="*/ 0 w 36"/>
                <a:gd name="T53" fmla="*/ 26 h 39"/>
                <a:gd name="T54" fmla="*/ 3 w 36"/>
                <a:gd name="T55" fmla="*/ 20 h 39"/>
                <a:gd name="T56" fmla="*/ 3 w 36"/>
                <a:gd name="T57" fmla="*/ 23 h 39"/>
                <a:gd name="T58" fmla="*/ 3 w 36"/>
                <a:gd name="T59" fmla="*/ 23 h 39"/>
                <a:gd name="T60" fmla="*/ 3 w 36"/>
                <a:gd name="T61" fmla="*/ 16 h 39"/>
                <a:gd name="T62" fmla="*/ 7 w 36"/>
                <a:gd name="T63" fmla="*/ 7 h 39"/>
                <a:gd name="T64" fmla="*/ 10 w 36"/>
                <a:gd name="T65" fmla="*/ 0 h 39"/>
                <a:gd name="T66" fmla="*/ 10 w 36"/>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39"/>
                <a:gd name="T104" fmla="*/ 36 w 36"/>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39">
                  <a:moveTo>
                    <a:pt x="10" y="0"/>
                  </a:moveTo>
                  <a:lnTo>
                    <a:pt x="10" y="3"/>
                  </a:lnTo>
                  <a:lnTo>
                    <a:pt x="13" y="3"/>
                  </a:lnTo>
                  <a:lnTo>
                    <a:pt x="16" y="7"/>
                  </a:lnTo>
                  <a:lnTo>
                    <a:pt x="19" y="7"/>
                  </a:lnTo>
                  <a:lnTo>
                    <a:pt x="29" y="3"/>
                  </a:lnTo>
                  <a:lnTo>
                    <a:pt x="32" y="3"/>
                  </a:lnTo>
                  <a:lnTo>
                    <a:pt x="36" y="3"/>
                  </a:lnTo>
                  <a:lnTo>
                    <a:pt x="36" y="10"/>
                  </a:lnTo>
                  <a:lnTo>
                    <a:pt x="29" y="23"/>
                  </a:lnTo>
                  <a:lnTo>
                    <a:pt x="29" y="16"/>
                  </a:lnTo>
                  <a:lnTo>
                    <a:pt x="26" y="23"/>
                  </a:lnTo>
                  <a:lnTo>
                    <a:pt x="23" y="29"/>
                  </a:lnTo>
                  <a:lnTo>
                    <a:pt x="19" y="29"/>
                  </a:lnTo>
                  <a:lnTo>
                    <a:pt x="13" y="36"/>
                  </a:lnTo>
                  <a:lnTo>
                    <a:pt x="13" y="32"/>
                  </a:lnTo>
                  <a:lnTo>
                    <a:pt x="10" y="32"/>
                  </a:lnTo>
                  <a:lnTo>
                    <a:pt x="10" y="36"/>
                  </a:lnTo>
                  <a:lnTo>
                    <a:pt x="7" y="39"/>
                  </a:lnTo>
                  <a:lnTo>
                    <a:pt x="0" y="39"/>
                  </a:lnTo>
                  <a:lnTo>
                    <a:pt x="0" y="36"/>
                  </a:lnTo>
                  <a:lnTo>
                    <a:pt x="3" y="36"/>
                  </a:lnTo>
                  <a:lnTo>
                    <a:pt x="0" y="32"/>
                  </a:lnTo>
                  <a:lnTo>
                    <a:pt x="0" y="26"/>
                  </a:lnTo>
                  <a:lnTo>
                    <a:pt x="3" y="20"/>
                  </a:lnTo>
                  <a:lnTo>
                    <a:pt x="3" y="23"/>
                  </a:lnTo>
                  <a:lnTo>
                    <a:pt x="3" y="16"/>
                  </a:lnTo>
                  <a:lnTo>
                    <a:pt x="7" y="7"/>
                  </a:lnTo>
                  <a:lnTo>
                    <a:pt x="10" y="0"/>
                  </a:lnTo>
                </a:path>
              </a:pathLst>
            </a:custGeom>
            <a:noFill/>
            <a:ln w="0">
              <a:solidFill>
                <a:srgbClr val="7F7F7F"/>
              </a:solidFill>
              <a:round/>
              <a:headEnd/>
              <a:tailEnd/>
            </a:ln>
          </p:spPr>
          <p:txBody>
            <a:bodyPr/>
            <a:lstStyle/>
            <a:p>
              <a:endParaRPr lang="en-US"/>
            </a:p>
          </p:txBody>
        </p:sp>
        <p:sp>
          <p:nvSpPr>
            <p:cNvPr id="31824" name="Freeform 80"/>
            <p:cNvSpPr>
              <a:spLocks/>
            </p:cNvSpPr>
            <p:nvPr/>
          </p:nvSpPr>
          <p:spPr bwMode="auto">
            <a:xfrm>
              <a:off x="4837" y="3030"/>
              <a:ext cx="1" cy="6"/>
            </a:xfrm>
            <a:custGeom>
              <a:avLst/>
              <a:gdLst>
                <a:gd name="T0" fmla="*/ 0 w 1"/>
                <a:gd name="T1" fmla="*/ 0 h 4"/>
                <a:gd name="T2" fmla="*/ 0 w 1"/>
                <a:gd name="T3" fmla="*/ 4 h 4"/>
                <a:gd name="T4" fmla="*/ 0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0" y="4"/>
                  </a:lnTo>
                  <a:lnTo>
                    <a:pt x="0" y="0"/>
                  </a:lnTo>
                </a:path>
              </a:pathLst>
            </a:custGeom>
            <a:noFill/>
            <a:ln w="0">
              <a:solidFill>
                <a:srgbClr val="7F7F7F"/>
              </a:solidFill>
              <a:round/>
              <a:headEnd/>
              <a:tailEnd/>
            </a:ln>
          </p:spPr>
          <p:txBody>
            <a:bodyPr/>
            <a:lstStyle/>
            <a:p>
              <a:endParaRPr lang="en-US"/>
            </a:p>
          </p:txBody>
        </p:sp>
        <p:sp>
          <p:nvSpPr>
            <p:cNvPr id="31825" name="Freeform 81"/>
            <p:cNvSpPr>
              <a:spLocks/>
            </p:cNvSpPr>
            <p:nvPr/>
          </p:nvSpPr>
          <p:spPr bwMode="auto">
            <a:xfrm>
              <a:off x="4837" y="3085"/>
              <a:ext cx="1" cy="8"/>
            </a:xfrm>
            <a:custGeom>
              <a:avLst/>
              <a:gdLst>
                <a:gd name="T0" fmla="*/ 0 w 1"/>
                <a:gd name="T1" fmla="*/ 0 h 6"/>
                <a:gd name="T2" fmla="*/ 0 w 1"/>
                <a:gd name="T3" fmla="*/ 0 h 6"/>
                <a:gd name="T4" fmla="*/ 0 w 1"/>
                <a:gd name="T5" fmla="*/ 6 h 6"/>
                <a:gd name="T6" fmla="*/ 0 w 1"/>
                <a:gd name="T7" fmla="*/ 3 h 6"/>
                <a:gd name="T8" fmla="*/ 0 w 1"/>
                <a:gd name="T9" fmla="*/ 0 h 6"/>
                <a:gd name="T10" fmla="*/ 0 w 1"/>
                <a:gd name="T11" fmla="*/ 3 h 6"/>
                <a:gd name="T12" fmla="*/ 0 w 1"/>
                <a:gd name="T13" fmla="*/ 0 h 6"/>
                <a:gd name="T14" fmla="*/ 0 w 1"/>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6"/>
                <a:gd name="T26" fmla="*/ 1 w 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6">
                  <a:moveTo>
                    <a:pt x="0" y="0"/>
                  </a:moveTo>
                  <a:lnTo>
                    <a:pt x="0" y="0"/>
                  </a:lnTo>
                  <a:lnTo>
                    <a:pt x="0" y="6"/>
                  </a:lnTo>
                  <a:lnTo>
                    <a:pt x="0" y="3"/>
                  </a:lnTo>
                  <a:lnTo>
                    <a:pt x="0" y="0"/>
                  </a:lnTo>
                  <a:lnTo>
                    <a:pt x="0" y="3"/>
                  </a:lnTo>
                  <a:lnTo>
                    <a:pt x="0" y="0"/>
                  </a:lnTo>
                </a:path>
              </a:pathLst>
            </a:custGeom>
            <a:noFill/>
            <a:ln w="0">
              <a:solidFill>
                <a:srgbClr val="7F7F7F"/>
              </a:solidFill>
              <a:round/>
              <a:headEnd/>
              <a:tailEnd/>
            </a:ln>
          </p:spPr>
          <p:txBody>
            <a:bodyPr/>
            <a:lstStyle/>
            <a:p>
              <a:endParaRPr lang="en-US"/>
            </a:p>
          </p:txBody>
        </p:sp>
        <p:sp>
          <p:nvSpPr>
            <p:cNvPr id="31826" name="Freeform 82"/>
            <p:cNvSpPr>
              <a:spLocks/>
            </p:cNvSpPr>
            <p:nvPr/>
          </p:nvSpPr>
          <p:spPr bwMode="auto">
            <a:xfrm>
              <a:off x="4810" y="3140"/>
              <a:ext cx="5" cy="4"/>
            </a:xfrm>
            <a:custGeom>
              <a:avLst/>
              <a:gdLst>
                <a:gd name="T0" fmla="*/ 0 w 4"/>
                <a:gd name="T1" fmla="*/ 0 h 3"/>
                <a:gd name="T2" fmla="*/ 4 w 4"/>
                <a:gd name="T3" fmla="*/ 0 h 3"/>
                <a:gd name="T4" fmla="*/ 4 w 4"/>
                <a:gd name="T5" fmla="*/ 3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4" y="0"/>
                  </a:lnTo>
                  <a:lnTo>
                    <a:pt x="4" y="3"/>
                  </a:lnTo>
                  <a:lnTo>
                    <a:pt x="0" y="0"/>
                  </a:lnTo>
                </a:path>
              </a:pathLst>
            </a:custGeom>
            <a:noFill/>
            <a:ln w="0">
              <a:solidFill>
                <a:srgbClr val="7F7F7F"/>
              </a:solidFill>
              <a:round/>
              <a:headEnd/>
              <a:tailEnd/>
            </a:ln>
          </p:spPr>
          <p:txBody>
            <a:bodyPr/>
            <a:lstStyle/>
            <a:p>
              <a:endParaRPr lang="en-US"/>
            </a:p>
          </p:txBody>
        </p:sp>
        <p:sp>
          <p:nvSpPr>
            <p:cNvPr id="31827" name="Freeform 83"/>
            <p:cNvSpPr>
              <a:spLocks/>
            </p:cNvSpPr>
            <p:nvPr/>
          </p:nvSpPr>
          <p:spPr bwMode="auto">
            <a:xfrm>
              <a:off x="4540" y="3666"/>
              <a:ext cx="4" cy="4"/>
            </a:xfrm>
            <a:custGeom>
              <a:avLst/>
              <a:gdLst>
                <a:gd name="T0" fmla="*/ 3 w 3"/>
                <a:gd name="T1" fmla="*/ 0 h 3"/>
                <a:gd name="T2" fmla="*/ 3 w 3"/>
                <a:gd name="T3" fmla="*/ 3 h 3"/>
                <a:gd name="T4" fmla="*/ 0 w 3"/>
                <a:gd name="T5" fmla="*/ 3 h 3"/>
                <a:gd name="T6" fmla="*/ 0 w 3"/>
                <a:gd name="T7" fmla="*/ 0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3"/>
                  </a:lnTo>
                  <a:lnTo>
                    <a:pt x="0" y="3"/>
                  </a:lnTo>
                  <a:lnTo>
                    <a:pt x="0" y="0"/>
                  </a:lnTo>
                  <a:lnTo>
                    <a:pt x="3" y="0"/>
                  </a:lnTo>
                </a:path>
              </a:pathLst>
            </a:custGeom>
            <a:noFill/>
            <a:ln w="0">
              <a:solidFill>
                <a:srgbClr val="7F7F7F"/>
              </a:solidFill>
              <a:round/>
              <a:headEnd/>
              <a:tailEnd/>
            </a:ln>
          </p:spPr>
          <p:txBody>
            <a:bodyPr/>
            <a:lstStyle/>
            <a:p>
              <a:endParaRPr lang="en-US"/>
            </a:p>
          </p:txBody>
        </p:sp>
        <p:sp>
          <p:nvSpPr>
            <p:cNvPr id="31828" name="Freeform 84"/>
            <p:cNvSpPr>
              <a:spLocks/>
            </p:cNvSpPr>
            <p:nvPr/>
          </p:nvSpPr>
          <p:spPr bwMode="auto">
            <a:xfrm>
              <a:off x="4602" y="3593"/>
              <a:ext cx="13" cy="10"/>
            </a:xfrm>
            <a:custGeom>
              <a:avLst/>
              <a:gdLst>
                <a:gd name="T0" fmla="*/ 7 w 10"/>
                <a:gd name="T1" fmla="*/ 0 h 7"/>
                <a:gd name="T2" fmla="*/ 10 w 10"/>
                <a:gd name="T3" fmla="*/ 4 h 7"/>
                <a:gd name="T4" fmla="*/ 7 w 10"/>
                <a:gd name="T5" fmla="*/ 4 h 7"/>
                <a:gd name="T6" fmla="*/ 7 w 10"/>
                <a:gd name="T7" fmla="*/ 7 h 7"/>
                <a:gd name="T8" fmla="*/ 0 w 10"/>
                <a:gd name="T9" fmla="*/ 7 h 7"/>
                <a:gd name="T10" fmla="*/ 7 w 10"/>
                <a:gd name="T11" fmla="*/ 0 h 7"/>
                <a:gd name="T12" fmla="*/ 7 w 10"/>
                <a:gd name="T13" fmla="*/ 0 h 7"/>
                <a:gd name="T14" fmla="*/ 0 60000 65536"/>
                <a:gd name="T15" fmla="*/ 0 60000 65536"/>
                <a:gd name="T16" fmla="*/ 0 60000 65536"/>
                <a:gd name="T17" fmla="*/ 0 60000 65536"/>
                <a:gd name="T18" fmla="*/ 0 60000 65536"/>
                <a:gd name="T19" fmla="*/ 0 60000 65536"/>
                <a:gd name="T20" fmla="*/ 0 60000 65536"/>
                <a:gd name="T21" fmla="*/ 0 w 10"/>
                <a:gd name="T22" fmla="*/ 0 h 7"/>
                <a:gd name="T23" fmla="*/ 10 w 1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
                  <a:moveTo>
                    <a:pt x="7" y="0"/>
                  </a:moveTo>
                  <a:lnTo>
                    <a:pt x="10" y="4"/>
                  </a:lnTo>
                  <a:lnTo>
                    <a:pt x="7" y="4"/>
                  </a:lnTo>
                  <a:lnTo>
                    <a:pt x="7" y="7"/>
                  </a:lnTo>
                  <a:lnTo>
                    <a:pt x="0" y="7"/>
                  </a:lnTo>
                  <a:lnTo>
                    <a:pt x="7" y="0"/>
                  </a:lnTo>
                  <a:close/>
                </a:path>
              </a:pathLst>
            </a:custGeom>
            <a:solidFill>
              <a:srgbClr val="CCCCCC"/>
            </a:solidFill>
            <a:ln w="9525">
              <a:noFill/>
              <a:round/>
              <a:headEnd/>
              <a:tailEnd/>
            </a:ln>
          </p:spPr>
          <p:txBody>
            <a:bodyPr/>
            <a:lstStyle/>
            <a:p>
              <a:endParaRPr lang="en-US"/>
            </a:p>
          </p:txBody>
        </p:sp>
        <p:sp>
          <p:nvSpPr>
            <p:cNvPr id="31829" name="Freeform 85"/>
            <p:cNvSpPr>
              <a:spLocks/>
            </p:cNvSpPr>
            <p:nvPr/>
          </p:nvSpPr>
          <p:spPr bwMode="auto">
            <a:xfrm>
              <a:off x="4602" y="3593"/>
              <a:ext cx="13" cy="10"/>
            </a:xfrm>
            <a:custGeom>
              <a:avLst/>
              <a:gdLst>
                <a:gd name="T0" fmla="*/ 7 w 10"/>
                <a:gd name="T1" fmla="*/ 0 h 7"/>
                <a:gd name="T2" fmla="*/ 10 w 10"/>
                <a:gd name="T3" fmla="*/ 4 h 7"/>
                <a:gd name="T4" fmla="*/ 7 w 10"/>
                <a:gd name="T5" fmla="*/ 4 h 7"/>
                <a:gd name="T6" fmla="*/ 7 w 10"/>
                <a:gd name="T7" fmla="*/ 7 h 7"/>
                <a:gd name="T8" fmla="*/ 0 w 10"/>
                <a:gd name="T9" fmla="*/ 7 h 7"/>
                <a:gd name="T10" fmla="*/ 7 w 10"/>
                <a:gd name="T11" fmla="*/ 0 h 7"/>
                <a:gd name="T12" fmla="*/ 7 w 10"/>
                <a:gd name="T13" fmla="*/ 0 h 7"/>
                <a:gd name="T14" fmla="*/ 7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7" y="0"/>
                  </a:moveTo>
                  <a:lnTo>
                    <a:pt x="10" y="4"/>
                  </a:lnTo>
                  <a:lnTo>
                    <a:pt x="7" y="4"/>
                  </a:lnTo>
                  <a:lnTo>
                    <a:pt x="7" y="7"/>
                  </a:lnTo>
                  <a:lnTo>
                    <a:pt x="0" y="7"/>
                  </a:lnTo>
                  <a:lnTo>
                    <a:pt x="7" y="0"/>
                  </a:lnTo>
                </a:path>
              </a:pathLst>
            </a:custGeom>
            <a:noFill/>
            <a:ln w="0">
              <a:solidFill>
                <a:srgbClr val="7F7F7F"/>
              </a:solidFill>
              <a:round/>
              <a:headEnd/>
              <a:tailEnd/>
            </a:ln>
          </p:spPr>
          <p:txBody>
            <a:bodyPr/>
            <a:lstStyle/>
            <a:p>
              <a:endParaRPr lang="en-US"/>
            </a:p>
          </p:txBody>
        </p:sp>
        <p:sp>
          <p:nvSpPr>
            <p:cNvPr id="31830" name="Freeform 86"/>
            <p:cNvSpPr>
              <a:spLocks/>
            </p:cNvSpPr>
            <p:nvPr/>
          </p:nvSpPr>
          <p:spPr bwMode="auto">
            <a:xfrm>
              <a:off x="4606" y="3485"/>
              <a:ext cx="142" cy="108"/>
            </a:xfrm>
            <a:custGeom>
              <a:avLst/>
              <a:gdLst>
                <a:gd name="T0" fmla="*/ 91 w 103"/>
                <a:gd name="T1" fmla="*/ 3 h 77"/>
                <a:gd name="T2" fmla="*/ 94 w 103"/>
                <a:gd name="T3" fmla="*/ 3 h 77"/>
                <a:gd name="T4" fmla="*/ 94 w 103"/>
                <a:gd name="T5" fmla="*/ 7 h 77"/>
                <a:gd name="T6" fmla="*/ 103 w 103"/>
                <a:gd name="T7" fmla="*/ 3 h 77"/>
                <a:gd name="T8" fmla="*/ 103 w 103"/>
                <a:gd name="T9" fmla="*/ 7 h 77"/>
                <a:gd name="T10" fmla="*/ 103 w 103"/>
                <a:gd name="T11" fmla="*/ 7 h 77"/>
                <a:gd name="T12" fmla="*/ 103 w 103"/>
                <a:gd name="T13" fmla="*/ 7 h 77"/>
                <a:gd name="T14" fmla="*/ 103 w 103"/>
                <a:gd name="T15" fmla="*/ 10 h 77"/>
                <a:gd name="T16" fmla="*/ 100 w 103"/>
                <a:gd name="T17" fmla="*/ 16 h 77"/>
                <a:gd name="T18" fmla="*/ 78 w 103"/>
                <a:gd name="T19" fmla="*/ 32 h 77"/>
                <a:gd name="T20" fmla="*/ 74 w 103"/>
                <a:gd name="T21" fmla="*/ 42 h 77"/>
                <a:gd name="T22" fmla="*/ 68 w 103"/>
                <a:gd name="T23" fmla="*/ 42 h 77"/>
                <a:gd name="T24" fmla="*/ 65 w 103"/>
                <a:gd name="T25" fmla="*/ 42 h 77"/>
                <a:gd name="T26" fmla="*/ 58 w 103"/>
                <a:gd name="T27" fmla="*/ 45 h 77"/>
                <a:gd name="T28" fmla="*/ 36 w 103"/>
                <a:gd name="T29" fmla="*/ 68 h 77"/>
                <a:gd name="T30" fmla="*/ 33 w 103"/>
                <a:gd name="T31" fmla="*/ 71 h 77"/>
                <a:gd name="T32" fmla="*/ 20 w 103"/>
                <a:gd name="T33" fmla="*/ 77 h 77"/>
                <a:gd name="T34" fmla="*/ 13 w 103"/>
                <a:gd name="T35" fmla="*/ 77 h 77"/>
                <a:gd name="T36" fmla="*/ 10 w 103"/>
                <a:gd name="T37" fmla="*/ 74 h 77"/>
                <a:gd name="T38" fmla="*/ 7 w 103"/>
                <a:gd name="T39" fmla="*/ 71 h 77"/>
                <a:gd name="T40" fmla="*/ 0 w 103"/>
                <a:gd name="T41" fmla="*/ 71 h 77"/>
                <a:gd name="T42" fmla="*/ 0 w 103"/>
                <a:gd name="T43" fmla="*/ 71 h 77"/>
                <a:gd name="T44" fmla="*/ 0 w 103"/>
                <a:gd name="T45" fmla="*/ 68 h 77"/>
                <a:gd name="T46" fmla="*/ 7 w 103"/>
                <a:gd name="T47" fmla="*/ 65 h 77"/>
                <a:gd name="T48" fmla="*/ 7 w 103"/>
                <a:gd name="T49" fmla="*/ 65 h 77"/>
                <a:gd name="T50" fmla="*/ 10 w 103"/>
                <a:gd name="T51" fmla="*/ 61 h 77"/>
                <a:gd name="T52" fmla="*/ 10 w 103"/>
                <a:gd name="T53" fmla="*/ 61 h 77"/>
                <a:gd name="T54" fmla="*/ 13 w 103"/>
                <a:gd name="T55" fmla="*/ 55 h 77"/>
                <a:gd name="T56" fmla="*/ 17 w 103"/>
                <a:gd name="T57" fmla="*/ 58 h 77"/>
                <a:gd name="T58" fmla="*/ 23 w 103"/>
                <a:gd name="T59" fmla="*/ 52 h 77"/>
                <a:gd name="T60" fmla="*/ 39 w 103"/>
                <a:gd name="T61" fmla="*/ 42 h 77"/>
                <a:gd name="T62" fmla="*/ 68 w 103"/>
                <a:gd name="T63" fmla="*/ 26 h 77"/>
                <a:gd name="T64" fmla="*/ 81 w 103"/>
                <a:gd name="T65" fmla="*/ 1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77"/>
                <a:gd name="T101" fmla="*/ 103 w 103"/>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77">
                  <a:moveTo>
                    <a:pt x="87" y="7"/>
                  </a:moveTo>
                  <a:lnTo>
                    <a:pt x="91" y="3"/>
                  </a:lnTo>
                  <a:lnTo>
                    <a:pt x="97" y="0"/>
                  </a:lnTo>
                  <a:lnTo>
                    <a:pt x="94" y="3"/>
                  </a:lnTo>
                  <a:lnTo>
                    <a:pt x="97" y="3"/>
                  </a:lnTo>
                  <a:lnTo>
                    <a:pt x="94" y="7"/>
                  </a:lnTo>
                  <a:lnTo>
                    <a:pt x="94" y="10"/>
                  </a:lnTo>
                  <a:lnTo>
                    <a:pt x="103" y="3"/>
                  </a:lnTo>
                  <a:lnTo>
                    <a:pt x="103" y="7"/>
                  </a:lnTo>
                  <a:lnTo>
                    <a:pt x="100" y="10"/>
                  </a:lnTo>
                  <a:lnTo>
                    <a:pt x="103" y="7"/>
                  </a:lnTo>
                  <a:lnTo>
                    <a:pt x="103" y="10"/>
                  </a:lnTo>
                  <a:lnTo>
                    <a:pt x="100" y="13"/>
                  </a:lnTo>
                  <a:lnTo>
                    <a:pt x="100" y="16"/>
                  </a:lnTo>
                  <a:lnTo>
                    <a:pt x="84" y="29"/>
                  </a:lnTo>
                  <a:lnTo>
                    <a:pt x="78" y="32"/>
                  </a:lnTo>
                  <a:lnTo>
                    <a:pt x="71" y="39"/>
                  </a:lnTo>
                  <a:lnTo>
                    <a:pt x="74" y="42"/>
                  </a:lnTo>
                  <a:lnTo>
                    <a:pt x="71" y="42"/>
                  </a:lnTo>
                  <a:lnTo>
                    <a:pt x="68" y="42"/>
                  </a:lnTo>
                  <a:lnTo>
                    <a:pt x="65" y="42"/>
                  </a:lnTo>
                  <a:lnTo>
                    <a:pt x="58" y="45"/>
                  </a:lnTo>
                  <a:lnTo>
                    <a:pt x="45" y="58"/>
                  </a:lnTo>
                  <a:lnTo>
                    <a:pt x="36" y="68"/>
                  </a:lnTo>
                  <a:lnTo>
                    <a:pt x="36" y="71"/>
                  </a:lnTo>
                  <a:lnTo>
                    <a:pt x="33" y="71"/>
                  </a:lnTo>
                  <a:lnTo>
                    <a:pt x="26" y="74"/>
                  </a:lnTo>
                  <a:lnTo>
                    <a:pt x="20" y="77"/>
                  </a:lnTo>
                  <a:lnTo>
                    <a:pt x="13" y="77"/>
                  </a:lnTo>
                  <a:lnTo>
                    <a:pt x="10" y="77"/>
                  </a:lnTo>
                  <a:lnTo>
                    <a:pt x="10" y="74"/>
                  </a:lnTo>
                  <a:lnTo>
                    <a:pt x="7" y="74"/>
                  </a:lnTo>
                  <a:lnTo>
                    <a:pt x="7" y="71"/>
                  </a:lnTo>
                  <a:lnTo>
                    <a:pt x="4" y="74"/>
                  </a:lnTo>
                  <a:lnTo>
                    <a:pt x="0" y="71"/>
                  </a:lnTo>
                  <a:lnTo>
                    <a:pt x="4" y="68"/>
                  </a:lnTo>
                  <a:lnTo>
                    <a:pt x="0" y="71"/>
                  </a:lnTo>
                  <a:lnTo>
                    <a:pt x="4" y="68"/>
                  </a:lnTo>
                  <a:lnTo>
                    <a:pt x="0" y="68"/>
                  </a:lnTo>
                  <a:lnTo>
                    <a:pt x="7" y="65"/>
                  </a:lnTo>
                  <a:lnTo>
                    <a:pt x="7" y="61"/>
                  </a:lnTo>
                  <a:lnTo>
                    <a:pt x="10" y="61"/>
                  </a:lnTo>
                  <a:lnTo>
                    <a:pt x="10" y="58"/>
                  </a:lnTo>
                  <a:lnTo>
                    <a:pt x="13" y="55"/>
                  </a:lnTo>
                  <a:lnTo>
                    <a:pt x="17" y="55"/>
                  </a:lnTo>
                  <a:lnTo>
                    <a:pt x="17" y="58"/>
                  </a:lnTo>
                  <a:lnTo>
                    <a:pt x="20" y="55"/>
                  </a:lnTo>
                  <a:lnTo>
                    <a:pt x="23" y="52"/>
                  </a:lnTo>
                  <a:lnTo>
                    <a:pt x="29" y="45"/>
                  </a:lnTo>
                  <a:lnTo>
                    <a:pt x="39" y="42"/>
                  </a:lnTo>
                  <a:lnTo>
                    <a:pt x="65" y="29"/>
                  </a:lnTo>
                  <a:lnTo>
                    <a:pt x="68" y="26"/>
                  </a:lnTo>
                  <a:lnTo>
                    <a:pt x="74" y="16"/>
                  </a:lnTo>
                  <a:lnTo>
                    <a:pt x="81" y="13"/>
                  </a:lnTo>
                  <a:lnTo>
                    <a:pt x="87" y="7"/>
                  </a:lnTo>
                  <a:close/>
                </a:path>
              </a:pathLst>
            </a:custGeom>
            <a:solidFill>
              <a:srgbClr val="CCCCCC"/>
            </a:solidFill>
            <a:ln w="9525">
              <a:noFill/>
              <a:round/>
              <a:headEnd/>
              <a:tailEnd/>
            </a:ln>
          </p:spPr>
          <p:txBody>
            <a:bodyPr/>
            <a:lstStyle/>
            <a:p>
              <a:endParaRPr lang="en-US"/>
            </a:p>
          </p:txBody>
        </p:sp>
        <p:sp>
          <p:nvSpPr>
            <p:cNvPr id="31831" name="Freeform 87"/>
            <p:cNvSpPr>
              <a:spLocks/>
            </p:cNvSpPr>
            <p:nvPr/>
          </p:nvSpPr>
          <p:spPr bwMode="auto">
            <a:xfrm>
              <a:off x="4606" y="3485"/>
              <a:ext cx="142" cy="108"/>
            </a:xfrm>
            <a:custGeom>
              <a:avLst/>
              <a:gdLst>
                <a:gd name="T0" fmla="*/ 91 w 103"/>
                <a:gd name="T1" fmla="*/ 3 h 77"/>
                <a:gd name="T2" fmla="*/ 94 w 103"/>
                <a:gd name="T3" fmla="*/ 3 h 77"/>
                <a:gd name="T4" fmla="*/ 94 w 103"/>
                <a:gd name="T5" fmla="*/ 7 h 77"/>
                <a:gd name="T6" fmla="*/ 103 w 103"/>
                <a:gd name="T7" fmla="*/ 3 h 77"/>
                <a:gd name="T8" fmla="*/ 103 w 103"/>
                <a:gd name="T9" fmla="*/ 7 h 77"/>
                <a:gd name="T10" fmla="*/ 103 w 103"/>
                <a:gd name="T11" fmla="*/ 7 h 77"/>
                <a:gd name="T12" fmla="*/ 103 w 103"/>
                <a:gd name="T13" fmla="*/ 7 h 77"/>
                <a:gd name="T14" fmla="*/ 103 w 103"/>
                <a:gd name="T15" fmla="*/ 10 h 77"/>
                <a:gd name="T16" fmla="*/ 100 w 103"/>
                <a:gd name="T17" fmla="*/ 16 h 77"/>
                <a:gd name="T18" fmla="*/ 78 w 103"/>
                <a:gd name="T19" fmla="*/ 32 h 77"/>
                <a:gd name="T20" fmla="*/ 74 w 103"/>
                <a:gd name="T21" fmla="*/ 42 h 77"/>
                <a:gd name="T22" fmla="*/ 68 w 103"/>
                <a:gd name="T23" fmla="*/ 42 h 77"/>
                <a:gd name="T24" fmla="*/ 65 w 103"/>
                <a:gd name="T25" fmla="*/ 42 h 77"/>
                <a:gd name="T26" fmla="*/ 58 w 103"/>
                <a:gd name="T27" fmla="*/ 45 h 77"/>
                <a:gd name="T28" fmla="*/ 36 w 103"/>
                <a:gd name="T29" fmla="*/ 68 h 77"/>
                <a:gd name="T30" fmla="*/ 33 w 103"/>
                <a:gd name="T31" fmla="*/ 71 h 77"/>
                <a:gd name="T32" fmla="*/ 20 w 103"/>
                <a:gd name="T33" fmla="*/ 77 h 77"/>
                <a:gd name="T34" fmla="*/ 13 w 103"/>
                <a:gd name="T35" fmla="*/ 77 h 77"/>
                <a:gd name="T36" fmla="*/ 10 w 103"/>
                <a:gd name="T37" fmla="*/ 74 h 77"/>
                <a:gd name="T38" fmla="*/ 7 w 103"/>
                <a:gd name="T39" fmla="*/ 71 h 77"/>
                <a:gd name="T40" fmla="*/ 0 w 103"/>
                <a:gd name="T41" fmla="*/ 71 h 77"/>
                <a:gd name="T42" fmla="*/ 0 w 103"/>
                <a:gd name="T43" fmla="*/ 71 h 77"/>
                <a:gd name="T44" fmla="*/ 0 w 103"/>
                <a:gd name="T45" fmla="*/ 68 h 77"/>
                <a:gd name="T46" fmla="*/ 7 w 103"/>
                <a:gd name="T47" fmla="*/ 65 h 77"/>
                <a:gd name="T48" fmla="*/ 7 w 103"/>
                <a:gd name="T49" fmla="*/ 65 h 77"/>
                <a:gd name="T50" fmla="*/ 10 w 103"/>
                <a:gd name="T51" fmla="*/ 61 h 77"/>
                <a:gd name="T52" fmla="*/ 10 w 103"/>
                <a:gd name="T53" fmla="*/ 61 h 77"/>
                <a:gd name="T54" fmla="*/ 13 w 103"/>
                <a:gd name="T55" fmla="*/ 55 h 77"/>
                <a:gd name="T56" fmla="*/ 17 w 103"/>
                <a:gd name="T57" fmla="*/ 58 h 77"/>
                <a:gd name="T58" fmla="*/ 23 w 103"/>
                <a:gd name="T59" fmla="*/ 52 h 77"/>
                <a:gd name="T60" fmla="*/ 39 w 103"/>
                <a:gd name="T61" fmla="*/ 42 h 77"/>
                <a:gd name="T62" fmla="*/ 68 w 103"/>
                <a:gd name="T63" fmla="*/ 26 h 77"/>
                <a:gd name="T64" fmla="*/ 81 w 103"/>
                <a:gd name="T65" fmla="*/ 13 h 77"/>
                <a:gd name="T66" fmla="*/ 87 w 103"/>
                <a:gd name="T67" fmla="*/ 7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
                <a:gd name="T103" fmla="*/ 0 h 77"/>
                <a:gd name="T104" fmla="*/ 103 w 103"/>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 h="77">
                  <a:moveTo>
                    <a:pt x="87" y="7"/>
                  </a:moveTo>
                  <a:lnTo>
                    <a:pt x="91" y="3"/>
                  </a:lnTo>
                  <a:lnTo>
                    <a:pt x="97" y="0"/>
                  </a:lnTo>
                  <a:lnTo>
                    <a:pt x="94" y="3"/>
                  </a:lnTo>
                  <a:lnTo>
                    <a:pt x="97" y="3"/>
                  </a:lnTo>
                  <a:lnTo>
                    <a:pt x="94" y="7"/>
                  </a:lnTo>
                  <a:lnTo>
                    <a:pt x="94" y="10"/>
                  </a:lnTo>
                  <a:lnTo>
                    <a:pt x="103" y="3"/>
                  </a:lnTo>
                  <a:lnTo>
                    <a:pt x="103" y="7"/>
                  </a:lnTo>
                  <a:lnTo>
                    <a:pt x="100" y="10"/>
                  </a:lnTo>
                  <a:lnTo>
                    <a:pt x="103" y="7"/>
                  </a:lnTo>
                  <a:lnTo>
                    <a:pt x="103" y="10"/>
                  </a:lnTo>
                  <a:lnTo>
                    <a:pt x="100" y="13"/>
                  </a:lnTo>
                  <a:lnTo>
                    <a:pt x="100" y="16"/>
                  </a:lnTo>
                  <a:lnTo>
                    <a:pt x="84" y="29"/>
                  </a:lnTo>
                  <a:lnTo>
                    <a:pt x="78" y="32"/>
                  </a:lnTo>
                  <a:lnTo>
                    <a:pt x="71" y="39"/>
                  </a:lnTo>
                  <a:lnTo>
                    <a:pt x="74" y="42"/>
                  </a:lnTo>
                  <a:lnTo>
                    <a:pt x="71" y="42"/>
                  </a:lnTo>
                  <a:lnTo>
                    <a:pt x="68" y="42"/>
                  </a:lnTo>
                  <a:lnTo>
                    <a:pt x="65" y="42"/>
                  </a:lnTo>
                  <a:lnTo>
                    <a:pt x="58" y="45"/>
                  </a:lnTo>
                  <a:lnTo>
                    <a:pt x="45" y="58"/>
                  </a:lnTo>
                  <a:lnTo>
                    <a:pt x="36" y="68"/>
                  </a:lnTo>
                  <a:lnTo>
                    <a:pt x="36" y="71"/>
                  </a:lnTo>
                  <a:lnTo>
                    <a:pt x="33" y="71"/>
                  </a:lnTo>
                  <a:lnTo>
                    <a:pt x="26" y="74"/>
                  </a:lnTo>
                  <a:lnTo>
                    <a:pt x="20" y="77"/>
                  </a:lnTo>
                  <a:lnTo>
                    <a:pt x="13" y="77"/>
                  </a:lnTo>
                  <a:lnTo>
                    <a:pt x="10" y="77"/>
                  </a:lnTo>
                  <a:lnTo>
                    <a:pt x="10" y="74"/>
                  </a:lnTo>
                  <a:lnTo>
                    <a:pt x="7" y="74"/>
                  </a:lnTo>
                  <a:lnTo>
                    <a:pt x="7" y="71"/>
                  </a:lnTo>
                  <a:lnTo>
                    <a:pt x="4" y="74"/>
                  </a:lnTo>
                  <a:lnTo>
                    <a:pt x="0" y="71"/>
                  </a:lnTo>
                  <a:lnTo>
                    <a:pt x="4" y="68"/>
                  </a:lnTo>
                  <a:lnTo>
                    <a:pt x="0" y="71"/>
                  </a:lnTo>
                  <a:lnTo>
                    <a:pt x="4" y="68"/>
                  </a:lnTo>
                  <a:lnTo>
                    <a:pt x="0" y="68"/>
                  </a:lnTo>
                  <a:lnTo>
                    <a:pt x="7" y="65"/>
                  </a:lnTo>
                  <a:lnTo>
                    <a:pt x="7" y="61"/>
                  </a:lnTo>
                  <a:lnTo>
                    <a:pt x="10" y="61"/>
                  </a:lnTo>
                  <a:lnTo>
                    <a:pt x="10" y="58"/>
                  </a:lnTo>
                  <a:lnTo>
                    <a:pt x="13" y="55"/>
                  </a:lnTo>
                  <a:lnTo>
                    <a:pt x="17" y="55"/>
                  </a:lnTo>
                  <a:lnTo>
                    <a:pt x="17" y="58"/>
                  </a:lnTo>
                  <a:lnTo>
                    <a:pt x="20" y="55"/>
                  </a:lnTo>
                  <a:lnTo>
                    <a:pt x="23" y="52"/>
                  </a:lnTo>
                  <a:lnTo>
                    <a:pt x="29" y="45"/>
                  </a:lnTo>
                  <a:lnTo>
                    <a:pt x="39" y="42"/>
                  </a:lnTo>
                  <a:lnTo>
                    <a:pt x="65" y="29"/>
                  </a:lnTo>
                  <a:lnTo>
                    <a:pt x="68" y="26"/>
                  </a:lnTo>
                  <a:lnTo>
                    <a:pt x="74" y="16"/>
                  </a:lnTo>
                  <a:lnTo>
                    <a:pt x="81" y="13"/>
                  </a:lnTo>
                  <a:lnTo>
                    <a:pt x="87" y="7"/>
                  </a:lnTo>
                </a:path>
              </a:pathLst>
            </a:custGeom>
            <a:noFill/>
            <a:ln w="0">
              <a:solidFill>
                <a:srgbClr val="7F7F7F"/>
              </a:solidFill>
              <a:round/>
              <a:headEnd/>
              <a:tailEnd/>
            </a:ln>
          </p:spPr>
          <p:txBody>
            <a:bodyPr/>
            <a:lstStyle/>
            <a:p>
              <a:endParaRPr lang="en-US"/>
            </a:p>
          </p:txBody>
        </p:sp>
        <p:sp>
          <p:nvSpPr>
            <p:cNvPr id="31832" name="Freeform 88"/>
            <p:cNvSpPr>
              <a:spLocks/>
            </p:cNvSpPr>
            <p:nvPr/>
          </p:nvSpPr>
          <p:spPr bwMode="auto">
            <a:xfrm>
              <a:off x="4753" y="3373"/>
              <a:ext cx="84" cy="131"/>
            </a:xfrm>
            <a:custGeom>
              <a:avLst/>
              <a:gdLst>
                <a:gd name="T0" fmla="*/ 32 w 61"/>
                <a:gd name="T1" fmla="*/ 0 h 93"/>
                <a:gd name="T2" fmla="*/ 35 w 61"/>
                <a:gd name="T3" fmla="*/ 6 h 93"/>
                <a:gd name="T4" fmla="*/ 38 w 61"/>
                <a:gd name="T5" fmla="*/ 9 h 93"/>
                <a:gd name="T6" fmla="*/ 35 w 61"/>
                <a:gd name="T7" fmla="*/ 9 h 93"/>
                <a:gd name="T8" fmla="*/ 38 w 61"/>
                <a:gd name="T9" fmla="*/ 19 h 93"/>
                <a:gd name="T10" fmla="*/ 35 w 61"/>
                <a:gd name="T11" fmla="*/ 19 h 93"/>
                <a:gd name="T12" fmla="*/ 32 w 61"/>
                <a:gd name="T13" fmla="*/ 32 h 93"/>
                <a:gd name="T14" fmla="*/ 35 w 61"/>
                <a:gd name="T15" fmla="*/ 35 h 93"/>
                <a:gd name="T16" fmla="*/ 38 w 61"/>
                <a:gd name="T17" fmla="*/ 32 h 93"/>
                <a:gd name="T18" fmla="*/ 41 w 61"/>
                <a:gd name="T19" fmla="*/ 29 h 93"/>
                <a:gd name="T20" fmla="*/ 38 w 61"/>
                <a:gd name="T21" fmla="*/ 42 h 93"/>
                <a:gd name="T22" fmla="*/ 48 w 61"/>
                <a:gd name="T23" fmla="*/ 48 h 93"/>
                <a:gd name="T24" fmla="*/ 61 w 61"/>
                <a:gd name="T25" fmla="*/ 42 h 93"/>
                <a:gd name="T26" fmla="*/ 48 w 61"/>
                <a:gd name="T27" fmla="*/ 54 h 93"/>
                <a:gd name="T28" fmla="*/ 41 w 61"/>
                <a:gd name="T29" fmla="*/ 64 h 93"/>
                <a:gd name="T30" fmla="*/ 41 w 61"/>
                <a:gd name="T31" fmla="*/ 61 h 93"/>
                <a:gd name="T32" fmla="*/ 32 w 61"/>
                <a:gd name="T33" fmla="*/ 67 h 93"/>
                <a:gd name="T34" fmla="*/ 32 w 61"/>
                <a:gd name="T35" fmla="*/ 71 h 93"/>
                <a:gd name="T36" fmla="*/ 9 w 61"/>
                <a:gd name="T37" fmla="*/ 90 h 93"/>
                <a:gd name="T38" fmla="*/ 3 w 61"/>
                <a:gd name="T39" fmla="*/ 93 h 93"/>
                <a:gd name="T40" fmla="*/ 0 w 61"/>
                <a:gd name="T41" fmla="*/ 90 h 93"/>
                <a:gd name="T42" fmla="*/ 3 w 61"/>
                <a:gd name="T43" fmla="*/ 87 h 93"/>
                <a:gd name="T44" fmla="*/ 13 w 61"/>
                <a:gd name="T45" fmla="*/ 77 h 93"/>
                <a:gd name="T46" fmla="*/ 13 w 61"/>
                <a:gd name="T47" fmla="*/ 71 h 93"/>
                <a:gd name="T48" fmla="*/ 6 w 61"/>
                <a:gd name="T49" fmla="*/ 64 h 93"/>
                <a:gd name="T50" fmla="*/ 13 w 61"/>
                <a:gd name="T51" fmla="*/ 61 h 93"/>
                <a:gd name="T52" fmla="*/ 25 w 61"/>
                <a:gd name="T53" fmla="*/ 48 h 93"/>
                <a:gd name="T54" fmla="*/ 32 w 61"/>
                <a:gd name="T55" fmla="*/ 38 h 93"/>
                <a:gd name="T56" fmla="*/ 32 w 61"/>
                <a:gd name="T57" fmla="*/ 32 h 93"/>
                <a:gd name="T58" fmla="*/ 29 w 61"/>
                <a:gd name="T59" fmla="*/ 29 h 93"/>
                <a:gd name="T60" fmla="*/ 32 w 61"/>
                <a:gd name="T61" fmla="*/ 29 h 93"/>
                <a:gd name="T62" fmla="*/ 32 w 61"/>
                <a:gd name="T63" fmla="*/ 26 h 93"/>
                <a:gd name="T64" fmla="*/ 32 w 61"/>
                <a:gd name="T65" fmla="*/ 22 h 93"/>
                <a:gd name="T66" fmla="*/ 29 w 61"/>
                <a:gd name="T67" fmla="*/ 16 h 93"/>
                <a:gd name="T68" fmla="*/ 32 w 61"/>
                <a:gd name="T69" fmla="*/ 13 h 93"/>
                <a:gd name="T70" fmla="*/ 29 w 61"/>
                <a:gd name="T71" fmla="*/ 13 h 93"/>
                <a:gd name="T72" fmla="*/ 32 w 61"/>
                <a:gd name="T73" fmla="*/ 0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93"/>
                <a:gd name="T113" fmla="*/ 61 w 61"/>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93">
                  <a:moveTo>
                    <a:pt x="32" y="0"/>
                  </a:moveTo>
                  <a:lnTo>
                    <a:pt x="32" y="0"/>
                  </a:lnTo>
                  <a:lnTo>
                    <a:pt x="32" y="6"/>
                  </a:lnTo>
                  <a:lnTo>
                    <a:pt x="35" y="6"/>
                  </a:lnTo>
                  <a:lnTo>
                    <a:pt x="32" y="6"/>
                  </a:lnTo>
                  <a:lnTo>
                    <a:pt x="38" y="9"/>
                  </a:lnTo>
                  <a:lnTo>
                    <a:pt x="35" y="9"/>
                  </a:lnTo>
                  <a:lnTo>
                    <a:pt x="38" y="13"/>
                  </a:lnTo>
                  <a:lnTo>
                    <a:pt x="38" y="19"/>
                  </a:lnTo>
                  <a:lnTo>
                    <a:pt x="35" y="19"/>
                  </a:lnTo>
                  <a:lnTo>
                    <a:pt x="35" y="26"/>
                  </a:lnTo>
                  <a:lnTo>
                    <a:pt x="32" y="32"/>
                  </a:lnTo>
                  <a:lnTo>
                    <a:pt x="35" y="32"/>
                  </a:lnTo>
                  <a:lnTo>
                    <a:pt x="35" y="35"/>
                  </a:lnTo>
                  <a:lnTo>
                    <a:pt x="38" y="32"/>
                  </a:lnTo>
                  <a:lnTo>
                    <a:pt x="41" y="29"/>
                  </a:lnTo>
                  <a:lnTo>
                    <a:pt x="38" y="42"/>
                  </a:lnTo>
                  <a:lnTo>
                    <a:pt x="45" y="45"/>
                  </a:lnTo>
                  <a:lnTo>
                    <a:pt x="48" y="48"/>
                  </a:lnTo>
                  <a:lnTo>
                    <a:pt x="58" y="42"/>
                  </a:lnTo>
                  <a:lnTo>
                    <a:pt x="61" y="42"/>
                  </a:lnTo>
                  <a:lnTo>
                    <a:pt x="51" y="54"/>
                  </a:lnTo>
                  <a:lnTo>
                    <a:pt x="48" y="54"/>
                  </a:lnTo>
                  <a:lnTo>
                    <a:pt x="45" y="61"/>
                  </a:lnTo>
                  <a:lnTo>
                    <a:pt x="41" y="64"/>
                  </a:lnTo>
                  <a:lnTo>
                    <a:pt x="45" y="61"/>
                  </a:lnTo>
                  <a:lnTo>
                    <a:pt x="41" y="61"/>
                  </a:lnTo>
                  <a:lnTo>
                    <a:pt x="38" y="61"/>
                  </a:lnTo>
                  <a:lnTo>
                    <a:pt x="32" y="67"/>
                  </a:lnTo>
                  <a:lnTo>
                    <a:pt x="32" y="71"/>
                  </a:lnTo>
                  <a:lnTo>
                    <a:pt x="22" y="77"/>
                  </a:lnTo>
                  <a:lnTo>
                    <a:pt x="9" y="90"/>
                  </a:lnTo>
                  <a:lnTo>
                    <a:pt x="6" y="93"/>
                  </a:lnTo>
                  <a:lnTo>
                    <a:pt x="3" y="93"/>
                  </a:lnTo>
                  <a:lnTo>
                    <a:pt x="3" y="90"/>
                  </a:lnTo>
                  <a:lnTo>
                    <a:pt x="0" y="90"/>
                  </a:lnTo>
                  <a:lnTo>
                    <a:pt x="3" y="87"/>
                  </a:lnTo>
                  <a:lnTo>
                    <a:pt x="9" y="80"/>
                  </a:lnTo>
                  <a:lnTo>
                    <a:pt x="13" y="77"/>
                  </a:lnTo>
                  <a:lnTo>
                    <a:pt x="13" y="74"/>
                  </a:lnTo>
                  <a:lnTo>
                    <a:pt x="13" y="71"/>
                  </a:lnTo>
                  <a:lnTo>
                    <a:pt x="9" y="71"/>
                  </a:lnTo>
                  <a:lnTo>
                    <a:pt x="6" y="64"/>
                  </a:lnTo>
                  <a:lnTo>
                    <a:pt x="9" y="61"/>
                  </a:lnTo>
                  <a:lnTo>
                    <a:pt x="13" y="61"/>
                  </a:lnTo>
                  <a:lnTo>
                    <a:pt x="19" y="58"/>
                  </a:lnTo>
                  <a:lnTo>
                    <a:pt x="25" y="48"/>
                  </a:lnTo>
                  <a:lnTo>
                    <a:pt x="32" y="38"/>
                  </a:lnTo>
                  <a:lnTo>
                    <a:pt x="29" y="35"/>
                  </a:lnTo>
                  <a:lnTo>
                    <a:pt x="32" y="32"/>
                  </a:lnTo>
                  <a:lnTo>
                    <a:pt x="29" y="32"/>
                  </a:lnTo>
                  <a:lnTo>
                    <a:pt x="29" y="29"/>
                  </a:lnTo>
                  <a:lnTo>
                    <a:pt x="32" y="26"/>
                  </a:lnTo>
                  <a:lnTo>
                    <a:pt x="32" y="29"/>
                  </a:lnTo>
                  <a:lnTo>
                    <a:pt x="32" y="26"/>
                  </a:lnTo>
                  <a:lnTo>
                    <a:pt x="35" y="22"/>
                  </a:lnTo>
                  <a:lnTo>
                    <a:pt x="32" y="22"/>
                  </a:lnTo>
                  <a:lnTo>
                    <a:pt x="32" y="26"/>
                  </a:lnTo>
                  <a:lnTo>
                    <a:pt x="29" y="16"/>
                  </a:lnTo>
                  <a:lnTo>
                    <a:pt x="32" y="13"/>
                  </a:lnTo>
                  <a:lnTo>
                    <a:pt x="29" y="13"/>
                  </a:lnTo>
                  <a:lnTo>
                    <a:pt x="32" y="6"/>
                  </a:lnTo>
                  <a:lnTo>
                    <a:pt x="32" y="0"/>
                  </a:lnTo>
                  <a:close/>
                </a:path>
              </a:pathLst>
            </a:custGeom>
            <a:solidFill>
              <a:srgbClr val="CCCCCC"/>
            </a:solidFill>
            <a:ln w="9525">
              <a:noFill/>
              <a:round/>
              <a:headEnd/>
              <a:tailEnd/>
            </a:ln>
          </p:spPr>
          <p:txBody>
            <a:bodyPr/>
            <a:lstStyle/>
            <a:p>
              <a:endParaRPr lang="en-US"/>
            </a:p>
          </p:txBody>
        </p:sp>
        <p:sp>
          <p:nvSpPr>
            <p:cNvPr id="31833" name="Freeform 89"/>
            <p:cNvSpPr>
              <a:spLocks/>
            </p:cNvSpPr>
            <p:nvPr/>
          </p:nvSpPr>
          <p:spPr bwMode="auto">
            <a:xfrm>
              <a:off x="4753" y="3373"/>
              <a:ext cx="84" cy="131"/>
            </a:xfrm>
            <a:custGeom>
              <a:avLst/>
              <a:gdLst>
                <a:gd name="T0" fmla="*/ 32 w 61"/>
                <a:gd name="T1" fmla="*/ 0 h 93"/>
                <a:gd name="T2" fmla="*/ 35 w 61"/>
                <a:gd name="T3" fmla="*/ 6 h 93"/>
                <a:gd name="T4" fmla="*/ 38 w 61"/>
                <a:gd name="T5" fmla="*/ 9 h 93"/>
                <a:gd name="T6" fmla="*/ 35 w 61"/>
                <a:gd name="T7" fmla="*/ 9 h 93"/>
                <a:gd name="T8" fmla="*/ 38 w 61"/>
                <a:gd name="T9" fmla="*/ 19 h 93"/>
                <a:gd name="T10" fmla="*/ 35 w 61"/>
                <a:gd name="T11" fmla="*/ 19 h 93"/>
                <a:gd name="T12" fmla="*/ 32 w 61"/>
                <a:gd name="T13" fmla="*/ 32 h 93"/>
                <a:gd name="T14" fmla="*/ 35 w 61"/>
                <a:gd name="T15" fmla="*/ 35 h 93"/>
                <a:gd name="T16" fmla="*/ 38 w 61"/>
                <a:gd name="T17" fmla="*/ 32 h 93"/>
                <a:gd name="T18" fmla="*/ 41 w 61"/>
                <a:gd name="T19" fmla="*/ 29 h 93"/>
                <a:gd name="T20" fmla="*/ 38 w 61"/>
                <a:gd name="T21" fmla="*/ 42 h 93"/>
                <a:gd name="T22" fmla="*/ 48 w 61"/>
                <a:gd name="T23" fmla="*/ 48 h 93"/>
                <a:gd name="T24" fmla="*/ 61 w 61"/>
                <a:gd name="T25" fmla="*/ 42 h 93"/>
                <a:gd name="T26" fmla="*/ 48 w 61"/>
                <a:gd name="T27" fmla="*/ 54 h 93"/>
                <a:gd name="T28" fmla="*/ 41 w 61"/>
                <a:gd name="T29" fmla="*/ 64 h 93"/>
                <a:gd name="T30" fmla="*/ 41 w 61"/>
                <a:gd name="T31" fmla="*/ 61 h 93"/>
                <a:gd name="T32" fmla="*/ 32 w 61"/>
                <a:gd name="T33" fmla="*/ 67 h 93"/>
                <a:gd name="T34" fmla="*/ 32 w 61"/>
                <a:gd name="T35" fmla="*/ 71 h 93"/>
                <a:gd name="T36" fmla="*/ 9 w 61"/>
                <a:gd name="T37" fmla="*/ 90 h 93"/>
                <a:gd name="T38" fmla="*/ 3 w 61"/>
                <a:gd name="T39" fmla="*/ 93 h 93"/>
                <a:gd name="T40" fmla="*/ 0 w 61"/>
                <a:gd name="T41" fmla="*/ 90 h 93"/>
                <a:gd name="T42" fmla="*/ 3 w 61"/>
                <a:gd name="T43" fmla="*/ 87 h 93"/>
                <a:gd name="T44" fmla="*/ 13 w 61"/>
                <a:gd name="T45" fmla="*/ 77 h 93"/>
                <a:gd name="T46" fmla="*/ 13 w 61"/>
                <a:gd name="T47" fmla="*/ 71 h 93"/>
                <a:gd name="T48" fmla="*/ 6 w 61"/>
                <a:gd name="T49" fmla="*/ 64 h 93"/>
                <a:gd name="T50" fmla="*/ 13 w 61"/>
                <a:gd name="T51" fmla="*/ 61 h 93"/>
                <a:gd name="T52" fmla="*/ 25 w 61"/>
                <a:gd name="T53" fmla="*/ 48 h 93"/>
                <a:gd name="T54" fmla="*/ 32 w 61"/>
                <a:gd name="T55" fmla="*/ 38 h 93"/>
                <a:gd name="T56" fmla="*/ 32 w 61"/>
                <a:gd name="T57" fmla="*/ 32 h 93"/>
                <a:gd name="T58" fmla="*/ 29 w 61"/>
                <a:gd name="T59" fmla="*/ 29 h 93"/>
                <a:gd name="T60" fmla="*/ 32 w 61"/>
                <a:gd name="T61" fmla="*/ 29 h 93"/>
                <a:gd name="T62" fmla="*/ 32 w 61"/>
                <a:gd name="T63" fmla="*/ 26 h 93"/>
                <a:gd name="T64" fmla="*/ 32 w 61"/>
                <a:gd name="T65" fmla="*/ 22 h 93"/>
                <a:gd name="T66" fmla="*/ 29 w 61"/>
                <a:gd name="T67" fmla="*/ 16 h 93"/>
                <a:gd name="T68" fmla="*/ 32 w 61"/>
                <a:gd name="T69" fmla="*/ 13 h 93"/>
                <a:gd name="T70" fmla="*/ 29 w 61"/>
                <a:gd name="T71" fmla="*/ 13 h 93"/>
                <a:gd name="T72" fmla="*/ 32 w 61"/>
                <a:gd name="T73" fmla="*/ 0 h 93"/>
                <a:gd name="T74" fmla="*/ 32 w 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93"/>
                <a:gd name="T116" fmla="*/ 61 w 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93">
                  <a:moveTo>
                    <a:pt x="32" y="0"/>
                  </a:moveTo>
                  <a:lnTo>
                    <a:pt x="32" y="0"/>
                  </a:lnTo>
                  <a:lnTo>
                    <a:pt x="32" y="6"/>
                  </a:lnTo>
                  <a:lnTo>
                    <a:pt x="35" y="6"/>
                  </a:lnTo>
                  <a:lnTo>
                    <a:pt x="32" y="6"/>
                  </a:lnTo>
                  <a:lnTo>
                    <a:pt x="38" y="9"/>
                  </a:lnTo>
                  <a:lnTo>
                    <a:pt x="35" y="9"/>
                  </a:lnTo>
                  <a:lnTo>
                    <a:pt x="38" y="13"/>
                  </a:lnTo>
                  <a:lnTo>
                    <a:pt x="38" y="19"/>
                  </a:lnTo>
                  <a:lnTo>
                    <a:pt x="35" y="19"/>
                  </a:lnTo>
                  <a:lnTo>
                    <a:pt x="35" y="26"/>
                  </a:lnTo>
                  <a:lnTo>
                    <a:pt x="32" y="32"/>
                  </a:lnTo>
                  <a:lnTo>
                    <a:pt x="35" y="32"/>
                  </a:lnTo>
                  <a:lnTo>
                    <a:pt x="35" y="35"/>
                  </a:lnTo>
                  <a:lnTo>
                    <a:pt x="38" y="32"/>
                  </a:lnTo>
                  <a:lnTo>
                    <a:pt x="41" y="29"/>
                  </a:lnTo>
                  <a:lnTo>
                    <a:pt x="38" y="42"/>
                  </a:lnTo>
                  <a:lnTo>
                    <a:pt x="45" y="45"/>
                  </a:lnTo>
                  <a:lnTo>
                    <a:pt x="48" y="48"/>
                  </a:lnTo>
                  <a:lnTo>
                    <a:pt x="58" y="42"/>
                  </a:lnTo>
                  <a:lnTo>
                    <a:pt x="61" y="42"/>
                  </a:lnTo>
                  <a:lnTo>
                    <a:pt x="51" y="54"/>
                  </a:lnTo>
                  <a:lnTo>
                    <a:pt x="48" y="54"/>
                  </a:lnTo>
                  <a:lnTo>
                    <a:pt x="45" y="61"/>
                  </a:lnTo>
                  <a:lnTo>
                    <a:pt x="41" y="64"/>
                  </a:lnTo>
                  <a:lnTo>
                    <a:pt x="45" y="61"/>
                  </a:lnTo>
                  <a:lnTo>
                    <a:pt x="41" y="61"/>
                  </a:lnTo>
                  <a:lnTo>
                    <a:pt x="38" y="61"/>
                  </a:lnTo>
                  <a:lnTo>
                    <a:pt x="32" y="67"/>
                  </a:lnTo>
                  <a:lnTo>
                    <a:pt x="32" y="71"/>
                  </a:lnTo>
                  <a:lnTo>
                    <a:pt x="22" y="77"/>
                  </a:lnTo>
                  <a:lnTo>
                    <a:pt x="9" y="90"/>
                  </a:lnTo>
                  <a:lnTo>
                    <a:pt x="6" y="93"/>
                  </a:lnTo>
                  <a:lnTo>
                    <a:pt x="3" y="93"/>
                  </a:lnTo>
                  <a:lnTo>
                    <a:pt x="3" y="90"/>
                  </a:lnTo>
                  <a:lnTo>
                    <a:pt x="0" y="90"/>
                  </a:lnTo>
                  <a:lnTo>
                    <a:pt x="3" y="87"/>
                  </a:lnTo>
                  <a:lnTo>
                    <a:pt x="9" y="80"/>
                  </a:lnTo>
                  <a:lnTo>
                    <a:pt x="13" y="77"/>
                  </a:lnTo>
                  <a:lnTo>
                    <a:pt x="13" y="74"/>
                  </a:lnTo>
                  <a:lnTo>
                    <a:pt x="13" y="71"/>
                  </a:lnTo>
                  <a:lnTo>
                    <a:pt x="9" y="71"/>
                  </a:lnTo>
                  <a:lnTo>
                    <a:pt x="6" y="64"/>
                  </a:lnTo>
                  <a:lnTo>
                    <a:pt x="9" y="61"/>
                  </a:lnTo>
                  <a:lnTo>
                    <a:pt x="13" y="61"/>
                  </a:lnTo>
                  <a:lnTo>
                    <a:pt x="19" y="58"/>
                  </a:lnTo>
                  <a:lnTo>
                    <a:pt x="25" y="48"/>
                  </a:lnTo>
                  <a:lnTo>
                    <a:pt x="32" y="38"/>
                  </a:lnTo>
                  <a:lnTo>
                    <a:pt x="29" y="35"/>
                  </a:lnTo>
                  <a:lnTo>
                    <a:pt x="32" y="32"/>
                  </a:lnTo>
                  <a:lnTo>
                    <a:pt x="29" y="32"/>
                  </a:lnTo>
                  <a:lnTo>
                    <a:pt x="29" y="29"/>
                  </a:lnTo>
                  <a:lnTo>
                    <a:pt x="32" y="26"/>
                  </a:lnTo>
                  <a:lnTo>
                    <a:pt x="32" y="29"/>
                  </a:lnTo>
                  <a:lnTo>
                    <a:pt x="32" y="26"/>
                  </a:lnTo>
                  <a:lnTo>
                    <a:pt x="35" y="22"/>
                  </a:lnTo>
                  <a:lnTo>
                    <a:pt x="32" y="22"/>
                  </a:lnTo>
                  <a:lnTo>
                    <a:pt x="32" y="26"/>
                  </a:lnTo>
                  <a:lnTo>
                    <a:pt x="29" y="16"/>
                  </a:lnTo>
                  <a:lnTo>
                    <a:pt x="32" y="13"/>
                  </a:lnTo>
                  <a:lnTo>
                    <a:pt x="29" y="13"/>
                  </a:lnTo>
                  <a:lnTo>
                    <a:pt x="32" y="6"/>
                  </a:lnTo>
                  <a:lnTo>
                    <a:pt x="32" y="0"/>
                  </a:lnTo>
                </a:path>
              </a:pathLst>
            </a:custGeom>
            <a:noFill/>
            <a:ln w="0">
              <a:solidFill>
                <a:srgbClr val="7F7F7F"/>
              </a:solidFill>
              <a:round/>
              <a:headEnd/>
              <a:tailEnd/>
            </a:ln>
          </p:spPr>
          <p:txBody>
            <a:bodyPr/>
            <a:lstStyle/>
            <a:p>
              <a:endParaRPr lang="en-US"/>
            </a:p>
          </p:txBody>
        </p:sp>
        <p:sp>
          <p:nvSpPr>
            <p:cNvPr id="31834" name="Freeform 90"/>
            <p:cNvSpPr>
              <a:spLocks/>
            </p:cNvSpPr>
            <p:nvPr/>
          </p:nvSpPr>
          <p:spPr bwMode="auto">
            <a:xfrm>
              <a:off x="4103" y="2941"/>
              <a:ext cx="508" cy="518"/>
            </a:xfrm>
            <a:custGeom>
              <a:avLst/>
              <a:gdLst>
                <a:gd name="T0" fmla="*/ 19 w 370"/>
                <a:gd name="T1" fmla="*/ 315 h 370"/>
                <a:gd name="T2" fmla="*/ 38 w 370"/>
                <a:gd name="T3" fmla="*/ 309 h 370"/>
                <a:gd name="T4" fmla="*/ 83 w 370"/>
                <a:gd name="T5" fmla="*/ 289 h 370"/>
                <a:gd name="T6" fmla="*/ 157 w 370"/>
                <a:gd name="T7" fmla="*/ 273 h 370"/>
                <a:gd name="T8" fmla="*/ 177 w 370"/>
                <a:gd name="T9" fmla="*/ 286 h 370"/>
                <a:gd name="T10" fmla="*/ 173 w 370"/>
                <a:gd name="T11" fmla="*/ 309 h 370"/>
                <a:gd name="T12" fmla="*/ 186 w 370"/>
                <a:gd name="T13" fmla="*/ 309 h 370"/>
                <a:gd name="T14" fmla="*/ 206 w 370"/>
                <a:gd name="T15" fmla="*/ 283 h 370"/>
                <a:gd name="T16" fmla="*/ 189 w 370"/>
                <a:gd name="T17" fmla="*/ 315 h 370"/>
                <a:gd name="T18" fmla="*/ 202 w 370"/>
                <a:gd name="T19" fmla="*/ 312 h 370"/>
                <a:gd name="T20" fmla="*/ 206 w 370"/>
                <a:gd name="T21" fmla="*/ 331 h 370"/>
                <a:gd name="T22" fmla="*/ 209 w 370"/>
                <a:gd name="T23" fmla="*/ 360 h 370"/>
                <a:gd name="T24" fmla="*/ 238 w 370"/>
                <a:gd name="T25" fmla="*/ 357 h 370"/>
                <a:gd name="T26" fmla="*/ 238 w 370"/>
                <a:gd name="T27" fmla="*/ 360 h 370"/>
                <a:gd name="T28" fmla="*/ 247 w 370"/>
                <a:gd name="T29" fmla="*/ 367 h 370"/>
                <a:gd name="T30" fmla="*/ 267 w 370"/>
                <a:gd name="T31" fmla="*/ 357 h 370"/>
                <a:gd name="T32" fmla="*/ 289 w 370"/>
                <a:gd name="T33" fmla="*/ 347 h 370"/>
                <a:gd name="T34" fmla="*/ 315 w 370"/>
                <a:gd name="T35" fmla="*/ 309 h 370"/>
                <a:gd name="T36" fmla="*/ 331 w 370"/>
                <a:gd name="T37" fmla="*/ 286 h 370"/>
                <a:gd name="T38" fmla="*/ 354 w 370"/>
                <a:gd name="T39" fmla="*/ 254 h 370"/>
                <a:gd name="T40" fmla="*/ 366 w 370"/>
                <a:gd name="T41" fmla="*/ 203 h 370"/>
                <a:gd name="T42" fmla="*/ 366 w 370"/>
                <a:gd name="T43" fmla="*/ 187 h 370"/>
                <a:gd name="T44" fmla="*/ 357 w 370"/>
                <a:gd name="T45" fmla="*/ 151 h 370"/>
                <a:gd name="T46" fmla="*/ 350 w 370"/>
                <a:gd name="T47" fmla="*/ 154 h 370"/>
                <a:gd name="T48" fmla="*/ 344 w 370"/>
                <a:gd name="T49" fmla="*/ 132 h 370"/>
                <a:gd name="T50" fmla="*/ 341 w 370"/>
                <a:gd name="T51" fmla="*/ 119 h 370"/>
                <a:gd name="T52" fmla="*/ 328 w 370"/>
                <a:gd name="T53" fmla="*/ 109 h 370"/>
                <a:gd name="T54" fmla="*/ 328 w 370"/>
                <a:gd name="T55" fmla="*/ 80 h 370"/>
                <a:gd name="T56" fmla="*/ 318 w 370"/>
                <a:gd name="T57" fmla="*/ 48 h 370"/>
                <a:gd name="T58" fmla="*/ 309 w 370"/>
                <a:gd name="T59" fmla="*/ 16 h 370"/>
                <a:gd name="T60" fmla="*/ 302 w 370"/>
                <a:gd name="T61" fmla="*/ 6 h 370"/>
                <a:gd name="T62" fmla="*/ 296 w 370"/>
                <a:gd name="T63" fmla="*/ 26 h 370"/>
                <a:gd name="T64" fmla="*/ 283 w 370"/>
                <a:gd name="T65" fmla="*/ 77 h 370"/>
                <a:gd name="T66" fmla="*/ 247 w 370"/>
                <a:gd name="T67" fmla="*/ 71 h 370"/>
                <a:gd name="T68" fmla="*/ 234 w 370"/>
                <a:gd name="T69" fmla="*/ 58 h 370"/>
                <a:gd name="T70" fmla="*/ 244 w 370"/>
                <a:gd name="T71" fmla="*/ 32 h 370"/>
                <a:gd name="T72" fmla="*/ 251 w 370"/>
                <a:gd name="T73" fmla="*/ 22 h 370"/>
                <a:gd name="T74" fmla="*/ 241 w 370"/>
                <a:gd name="T75" fmla="*/ 26 h 370"/>
                <a:gd name="T76" fmla="*/ 234 w 370"/>
                <a:gd name="T77" fmla="*/ 22 h 370"/>
                <a:gd name="T78" fmla="*/ 215 w 370"/>
                <a:gd name="T79" fmla="*/ 16 h 370"/>
                <a:gd name="T80" fmla="*/ 206 w 370"/>
                <a:gd name="T81" fmla="*/ 10 h 370"/>
                <a:gd name="T82" fmla="*/ 212 w 370"/>
                <a:gd name="T83" fmla="*/ 19 h 370"/>
                <a:gd name="T84" fmla="*/ 196 w 370"/>
                <a:gd name="T85" fmla="*/ 29 h 370"/>
                <a:gd name="T86" fmla="*/ 189 w 370"/>
                <a:gd name="T87" fmla="*/ 35 h 370"/>
                <a:gd name="T88" fmla="*/ 183 w 370"/>
                <a:gd name="T89" fmla="*/ 55 h 370"/>
                <a:gd name="T90" fmla="*/ 167 w 370"/>
                <a:gd name="T91" fmla="*/ 58 h 370"/>
                <a:gd name="T92" fmla="*/ 154 w 370"/>
                <a:gd name="T93" fmla="*/ 42 h 370"/>
                <a:gd name="T94" fmla="*/ 148 w 370"/>
                <a:gd name="T95" fmla="*/ 45 h 370"/>
                <a:gd name="T96" fmla="*/ 141 w 370"/>
                <a:gd name="T97" fmla="*/ 58 h 370"/>
                <a:gd name="T98" fmla="*/ 132 w 370"/>
                <a:gd name="T99" fmla="*/ 68 h 370"/>
                <a:gd name="T100" fmla="*/ 125 w 370"/>
                <a:gd name="T101" fmla="*/ 74 h 370"/>
                <a:gd name="T102" fmla="*/ 122 w 370"/>
                <a:gd name="T103" fmla="*/ 84 h 370"/>
                <a:gd name="T104" fmla="*/ 109 w 370"/>
                <a:gd name="T105" fmla="*/ 96 h 370"/>
                <a:gd name="T106" fmla="*/ 74 w 370"/>
                <a:gd name="T107" fmla="*/ 122 h 370"/>
                <a:gd name="T108" fmla="*/ 38 w 370"/>
                <a:gd name="T109" fmla="*/ 142 h 370"/>
                <a:gd name="T110" fmla="*/ 25 w 370"/>
                <a:gd name="T111" fmla="*/ 145 h 370"/>
                <a:gd name="T112" fmla="*/ 16 w 370"/>
                <a:gd name="T113" fmla="*/ 174 h 370"/>
                <a:gd name="T114" fmla="*/ 16 w 370"/>
                <a:gd name="T115" fmla="*/ 206 h 370"/>
                <a:gd name="T116" fmla="*/ 12 w 370"/>
                <a:gd name="T117" fmla="*/ 206 h 370"/>
                <a:gd name="T118" fmla="*/ 9 w 370"/>
                <a:gd name="T119" fmla="*/ 203 h 370"/>
                <a:gd name="T120" fmla="*/ 12 w 370"/>
                <a:gd name="T121" fmla="*/ 257 h 370"/>
                <a:gd name="T122" fmla="*/ 3 w 370"/>
                <a:gd name="T123" fmla="*/ 299 h 3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
                <a:gd name="T187" fmla="*/ 0 h 370"/>
                <a:gd name="T188" fmla="*/ 370 w 370"/>
                <a:gd name="T189" fmla="*/ 370 h 3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 h="370">
                  <a:moveTo>
                    <a:pt x="3" y="299"/>
                  </a:moveTo>
                  <a:lnTo>
                    <a:pt x="0" y="306"/>
                  </a:lnTo>
                  <a:lnTo>
                    <a:pt x="3" y="309"/>
                  </a:lnTo>
                  <a:lnTo>
                    <a:pt x="6" y="315"/>
                  </a:lnTo>
                  <a:lnTo>
                    <a:pt x="9" y="315"/>
                  </a:lnTo>
                  <a:lnTo>
                    <a:pt x="19" y="315"/>
                  </a:lnTo>
                  <a:lnTo>
                    <a:pt x="19" y="318"/>
                  </a:lnTo>
                  <a:lnTo>
                    <a:pt x="22" y="318"/>
                  </a:lnTo>
                  <a:lnTo>
                    <a:pt x="22" y="315"/>
                  </a:lnTo>
                  <a:lnTo>
                    <a:pt x="25" y="315"/>
                  </a:lnTo>
                  <a:lnTo>
                    <a:pt x="32" y="309"/>
                  </a:lnTo>
                  <a:lnTo>
                    <a:pt x="38" y="309"/>
                  </a:lnTo>
                  <a:lnTo>
                    <a:pt x="41" y="306"/>
                  </a:lnTo>
                  <a:lnTo>
                    <a:pt x="45" y="302"/>
                  </a:lnTo>
                  <a:lnTo>
                    <a:pt x="64" y="302"/>
                  </a:lnTo>
                  <a:lnTo>
                    <a:pt x="77" y="302"/>
                  </a:lnTo>
                  <a:lnTo>
                    <a:pt x="83" y="289"/>
                  </a:lnTo>
                  <a:lnTo>
                    <a:pt x="106" y="280"/>
                  </a:lnTo>
                  <a:lnTo>
                    <a:pt x="112" y="280"/>
                  </a:lnTo>
                  <a:lnTo>
                    <a:pt x="122" y="280"/>
                  </a:lnTo>
                  <a:lnTo>
                    <a:pt x="135" y="273"/>
                  </a:lnTo>
                  <a:lnTo>
                    <a:pt x="151" y="270"/>
                  </a:lnTo>
                  <a:lnTo>
                    <a:pt x="157" y="273"/>
                  </a:lnTo>
                  <a:lnTo>
                    <a:pt x="160" y="277"/>
                  </a:lnTo>
                  <a:lnTo>
                    <a:pt x="164" y="277"/>
                  </a:lnTo>
                  <a:lnTo>
                    <a:pt x="170" y="280"/>
                  </a:lnTo>
                  <a:lnTo>
                    <a:pt x="173" y="283"/>
                  </a:lnTo>
                  <a:lnTo>
                    <a:pt x="177" y="286"/>
                  </a:lnTo>
                  <a:lnTo>
                    <a:pt x="173" y="289"/>
                  </a:lnTo>
                  <a:lnTo>
                    <a:pt x="173" y="293"/>
                  </a:lnTo>
                  <a:lnTo>
                    <a:pt x="177" y="293"/>
                  </a:lnTo>
                  <a:lnTo>
                    <a:pt x="177" y="309"/>
                  </a:lnTo>
                  <a:lnTo>
                    <a:pt x="177" y="312"/>
                  </a:lnTo>
                  <a:lnTo>
                    <a:pt x="173" y="309"/>
                  </a:lnTo>
                  <a:lnTo>
                    <a:pt x="173" y="312"/>
                  </a:lnTo>
                  <a:lnTo>
                    <a:pt x="180" y="318"/>
                  </a:lnTo>
                  <a:lnTo>
                    <a:pt x="180" y="312"/>
                  </a:lnTo>
                  <a:lnTo>
                    <a:pt x="180" y="315"/>
                  </a:lnTo>
                  <a:lnTo>
                    <a:pt x="180" y="312"/>
                  </a:lnTo>
                  <a:lnTo>
                    <a:pt x="186" y="309"/>
                  </a:lnTo>
                  <a:lnTo>
                    <a:pt x="186" y="306"/>
                  </a:lnTo>
                  <a:lnTo>
                    <a:pt x="193" y="299"/>
                  </a:lnTo>
                  <a:lnTo>
                    <a:pt x="196" y="299"/>
                  </a:lnTo>
                  <a:lnTo>
                    <a:pt x="202" y="293"/>
                  </a:lnTo>
                  <a:lnTo>
                    <a:pt x="206" y="289"/>
                  </a:lnTo>
                  <a:lnTo>
                    <a:pt x="206" y="283"/>
                  </a:lnTo>
                  <a:lnTo>
                    <a:pt x="206" y="293"/>
                  </a:lnTo>
                  <a:lnTo>
                    <a:pt x="202" y="296"/>
                  </a:lnTo>
                  <a:lnTo>
                    <a:pt x="196" y="306"/>
                  </a:lnTo>
                  <a:lnTo>
                    <a:pt x="193" y="315"/>
                  </a:lnTo>
                  <a:lnTo>
                    <a:pt x="189" y="315"/>
                  </a:lnTo>
                  <a:lnTo>
                    <a:pt x="186" y="318"/>
                  </a:lnTo>
                  <a:lnTo>
                    <a:pt x="186" y="322"/>
                  </a:lnTo>
                  <a:lnTo>
                    <a:pt x="193" y="318"/>
                  </a:lnTo>
                  <a:lnTo>
                    <a:pt x="199" y="312"/>
                  </a:lnTo>
                  <a:lnTo>
                    <a:pt x="202" y="306"/>
                  </a:lnTo>
                  <a:lnTo>
                    <a:pt x="202" y="312"/>
                  </a:lnTo>
                  <a:lnTo>
                    <a:pt x="199" y="318"/>
                  </a:lnTo>
                  <a:lnTo>
                    <a:pt x="196" y="325"/>
                  </a:lnTo>
                  <a:lnTo>
                    <a:pt x="199" y="325"/>
                  </a:lnTo>
                  <a:lnTo>
                    <a:pt x="206" y="322"/>
                  </a:lnTo>
                  <a:lnTo>
                    <a:pt x="206" y="325"/>
                  </a:lnTo>
                  <a:lnTo>
                    <a:pt x="206" y="331"/>
                  </a:lnTo>
                  <a:lnTo>
                    <a:pt x="206" y="338"/>
                  </a:lnTo>
                  <a:lnTo>
                    <a:pt x="202" y="344"/>
                  </a:lnTo>
                  <a:lnTo>
                    <a:pt x="202" y="347"/>
                  </a:lnTo>
                  <a:lnTo>
                    <a:pt x="202" y="354"/>
                  </a:lnTo>
                  <a:lnTo>
                    <a:pt x="209" y="357"/>
                  </a:lnTo>
                  <a:lnTo>
                    <a:pt x="209" y="360"/>
                  </a:lnTo>
                  <a:lnTo>
                    <a:pt x="212" y="360"/>
                  </a:lnTo>
                  <a:lnTo>
                    <a:pt x="218" y="360"/>
                  </a:lnTo>
                  <a:lnTo>
                    <a:pt x="225" y="367"/>
                  </a:lnTo>
                  <a:lnTo>
                    <a:pt x="228" y="363"/>
                  </a:lnTo>
                  <a:lnTo>
                    <a:pt x="234" y="360"/>
                  </a:lnTo>
                  <a:lnTo>
                    <a:pt x="238" y="357"/>
                  </a:lnTo>
                  <a:lnTo>
                    <a:pt x="241" y="354"/>
                  </a:lnTo>
                  <a:lnTo>
                    <a:pt x="244" y="354"/>
                  </a:lnTo>
                  <a:lnTo>
                    <a:pt x="241" y="357"/>
                  </a:lnTo>
                  <a:lnTo>
                    <a:pt x="241" y="360"/>
                  </a:lnTo>
                  <a:lnTo>
                    <a:pt x="238" y="360"/>
                  </a:lnTo>
                  <a:lnTo>
                    <a:pt x="241" y="360"/>
                  </a:lnTo>
                  <a:lnTo>
                    <a:pt x="244" y="357"/>
                  </a:lnTo>
                  <a:lnTo>
                    <a:pt x="244" y="360"/>
                  </a:lnTo>
                  <a:lnTo>
                    <a:pt x="244" y="363"/>
                  </a:lnTo>
                  <a:lnTo>
                    <a:pt x="247" y="367"/>
                  </a:lnTo>
                  <a:lnTo>
                    <a:pt x="247" y="370"/>
                  </a:lnTo>
                  <a:lnTo>
                    <a:pt x="251" y="367"/>
                  </a:lnTo>
                  <a:lnTo>
                    <a:pt x="247" y="367"/>
                  </a:lnTo>
                  <a:lnTo>
                    <a:pt x="251" y="363"/>
                  </a:lnTo>
                  <a:lnTo>
                    <a:pt x="254" y="363"/>
                  </a:lnTo>
                  <a:lnTo>
                    <a:pt x="267" y="357"/>
                  </a:lnTo>
                  <a:lnTo>
                    <a:pt x="270" y="354"/>
                  </a:lnTo>
                  <a:lnTo>
                    <a:pt x="280" y="354"/>
                  </a:lnTo>
                  <a:lnTo>
                    <a:pt x="286" y="351"/>
                  </a:lnTo>
                  <a:lnTo>
                    <a:pt x="289" y="347"/>
                  </a:lnTo>
                  <a:lnTo>
                    <a:pt x="292" y="341"/>
                  </a:lnTo>
                  <a:lnTo>
                    <a:pt x="296" y="335"/>
                  </a:lnTo>
                  <a:lnTo>
                    <a:pt x="299" y="328"/>
                  </a:lnTo>
                  <a:lnTo>
                    <a:pt x="309" y="318"/>
                  </a:lnTo>
                  <a:lnTo>
                    <a:pt x="315" y="309"/>
                  </a:lnTo>
                  <a:lnTo>
                    <a:pt x="321" y="302"/>
                  </a:lnTo>
                  <a:lnTo>
                    <a:pt x="321" y="299"/>
                  </a:lnTo>
                  <a:lnTo>
                    <a:pt x="325" y="296"/>
                  </a:lnTo>
                  <a:lnTo>
                    <a:pt x="328" y="289"/>
                  </a:lnTo>
                  <a:lnTo>
                    <a:pt x="331" y="289"/>
                  </a:lnTo>
                  <a:lnTo>
                    <a:pt x="331" y="286"/>
                  </a:lnTo>
                  <a:lnTo>
                    <a:pt x="337" y="283"/>
                  </a:lnTo>
                  <a:lnTo>
                    <a:pt x="337" y="280"/>
                  </a:lnTo>
                  <a:lnTo>
                    <a:pt x="341" y="277"/>
                  </a:lnTo>
                  <a:lnTo>
                    <a:pt x="347" y="270"/>
                  </a:lnTo>
                  <a:lnTo>
                    <a:pt x="350" y="261"/>
                  </a:lnTo>
                  <a:lnTo>
                    <a:pt x="354" y="254"/>
                  </a:lnTo>
                  <a:lnTo>
                    <a:pt x="363" y="235"/>
                  </a:lnTo>
                  <a:lnTo>
                    <a:pt x="363" y="228"/>
                  </a:lnTo>
                  <a:lnTo>
                    <a:pt x="366" y="216"/>
                  </a:lnTo>
                  <a:lnTo>
                    <a:pt x="366" y="212"/>
                  </a:lnTo>
                  <a:lnTo>
                    <a:pt x="366" y="216"/>
                  </a:lnTo>
                  <a:lnTo>
                    <a:pt x="366" y="203"/>
                  </a:lnTo>
                  <a:lnTo>
                    <a:pt x="370" y="196"/>
                  </a:lnTo>
                  <a:lnTo>
                    <a:pt x="370" y="199"/>
                  </a:lnTo>
                  <a:lnTo>
                    <a:pt x="370" y="196"/>
                  </a:lnTo>
                  <a:lnTo>
                    <a:pt x="370" y="190"/>
                  </a:lnTo>
                  <a:lnTo>
                    <a:pt x="366" y="190"/>
                  </a:lnTo>
                  <a:lnTo>
                    <a:pt x="366" y="187"/>
                  </a:lnTo>
                  <a:lnTo>
                    <a:pt x="366" y="183"/>
                  </a:lnTo>
                  <a:lnTo>
                    <a:pt x="363" y="180"/>
                  </a:lnTo>
                  <a:lnTo>
                    <a:pt x="363" y="174"/>
                  </a:lnTo>
                  <a:lnTo>
                    <a:pt x="360" y="174"/>
                  </a:lnTo>
                  <a:lnTo>
                    <a:pt x="357" y="167"/>
                  </a:lnTo>
                  <a:lnTo>
                    <a:pt x="357" y="151"/>
                  </a:lnTo>
                  <a:lnTo>
                    <a:pt x="357" y="154"/>
                  </a:lnTo>
                  <a:lnTo>
                    <a:pt x="354" y="151"/>
                  </a:lnTo>
                  <a:lnTo>
                    <a:pt x="354" y="148"/>
                  </a:lnTo>
                  <a:lnTo>
                    <a:pt x="350" y="151"/>
                  </a:lnTo>
                  <a:lnTo>
                    <a:pt x="350" y="154"/>
                  </a:lnTo>
                  <a:lnTo>
                    <a:pt x="347" y="154"/>
                  </a:lnTo>
                  <a:lnTo>
                    <a:pt x="347" y="148"/>
                  </a:lnTo>
                  <a:lnTo>
                    <a:pt x="347" y="142"/>
                  </a:lnTo>
                  <a:lnTo>
                    <a:pt x="347" y="132"/>
                  </a:lnTo>
                  <a:lnTo>
                    <a:pt x="344" y="132"/>
                  </a:lnTo>
                  <a:lnTo>
                    <a:pt x="344" y="129"/>
                  </a:lnTo>
                  <a:lnTo>
                    <a:pt x="347" y="129"/>
                  </a:lnTo>
                  <a:lnTo>
                    <a:pt x="347" y="125"/>
                  </a:lnTo>
                  <a:lnTo>
                    <a:pt x="344" y="122"/>
                  </a:lnTo>
                  <a:lnTo>
                    <a:pt x="341" y="122"/>
                  </a:lnTo>
                  <a:lnTo>
                    <a:pt x="341" y="119"/>
                  </a:lnTo>
                  <a:lnTo>
                    <a:pt x="337" y="119"/>
                  </a:lnTo>
                  <a:lnTo>
                    <a:pt x="334" y="113"/>
                  </a:lnTo>
                  <a:lnTo>
                    <a:pt x="331" y="113"/>
                  </a:lnTo>
                  <a:lnTo>
                    <a:pt x="328" y="109"/>
                  </a:lnTo>
                  <a:lnTo>
                    <a:pt x="328" y="103"/>
                  </a:lnTo>
                  <a:lnTo>
                    <a:pt x="328" y="106"/>
                  </a:lnTo>
                  <a:lnTo>
                    <a:pt x="328" y="103"/>
                  </a:lnTo>
                  <a:lnTo>
                    <a:pt x="325" y="103"/>
                  </a:lnTo>
                  <a:lnTo>
                    <a:pt x="328" y="93"/>
                  </a:lnTo>
                  <a:lnTo>
                    <a:pt x="328" y="80"/>
                  </a:lnTo>
                  <a:lnTo>
                    <a:pt x="325" y="80"/>
                  </a:lnTo>
                  <a:lnTo>
                    <a:pt x="325" y="77"/>
                  </a:lnTo>
                  <a:lnTo>
                    <a:pt x="325" y="64"/>
                  </a:lnTo>
                  <a:lnTo>
                    <a:pt x="325" y="58"/>
                  </a:lnTo>
                  <a:lnTo>
                    <a:pt x="321" y="51"/>
                  </a:lnTo>
                  <a:lnTo>
                    <a:pt x="318" y="48"/>
                  </a:lnTo>
                  <a:lnTo>
                    <a:pt x="315" y="51"/>
                  </a:lnTo>
                  <a:lnTo>
                    <a:pt x="312" y="48"/>
                  </a:lnTo>
                  <a:lnTo>
                    <a:pt x="312" y="26"/>
                  </a:lnTo>
                  <a:lnTo>
                    <a:pt x="309" y="22"/>
                  </a:lnTo>
                  <a:lnTo>
                    <a:pt x="309" y="16"/>
                  </a:lnTo>
                  <a:lnTo>
                    <a:pt x="305" y="16"/>
                  </a:lnTo>
                  <a:lnTo>
                    <a:pt x="309" y="6"/>
                  </a:lnTo>
                  <a:lnTo>
                    <a:pt x="309" y="3"/>
                  </a:lnTo>
                  <a:lnTo>
                    <a:pt x="305" y="0"/>
                  </a:lnTo>
                  <a:lnTo>
                    <a:pt x="302" y="6"/>
                  </a:lnTo>
                  <a:lnTo>
                    <a:pt x="302" y="10"/>
                  </a:lnTo>
                  <a:lnTo>
                    <a:pt x="299" y="13"/>
                  </a:lnTo>
                  <a:lnTo>
                    <a:pt x="299" y="19"/>
                  </a:lnTo>
                  <a:lnTo>
                    <a:pt x="296" y="19"/>
                  </a:lnTo>
                  <a:lnTo>
                    <a:pt x="296" y="22"/>
                  </a:lnTo>
                  <a:lnTo>
                    <a:pt x="296" y="26"/>
                  </a:lnTo>
                  <a:lnTo>
                    <a:pt x="292" y="35"/>
                  </a:lnTo>
                  <a:lnTo>
                    <a:pt x="292" y="39"/>
                  </a:lnTo>
                  <a:lnTo>
                    <a:pt x="289" y="51"/>
                  </a:lnTo>
                  <a:lnTo>
                    <a:pt x="289" y="58"/>
                  </a:lnTo>
                  <a:lnTo>
                    <a:pt x="283" y="77"/>
                  </a:lnTo>
                  <a:lnTo>
                    <a:pt x="280" y="90"/>
                  </a:lnTo>
                  <a:lnTo>
                    <a:pt x="270" y="93"/>
                  </a:lnTo>
                  <a:lnTo>
                    <a:pt x="263" y="87"/>
                  </a:lnTo>
                  <a:lnTo>
                    <a:pt x="263" y="80"/>
                  </a:lnTo>
                  <a:lnTo>
                    <a:pt x="257" y="77"/>
                  </a:lnTo>
                  <a:lnTo>
                    <a:pt x="247" y="71"/>
                  </a:lnTo>
                  <a:lnTo>
                    <a:pt x="244" y="68"/>
                  </a:lnTo>
                  <a:lnTo>
                    <a:pt x="241" y="71"/>
                  </a:lnTo>
                  <a:lnTo>
                    <a:pt x="241" y="61"/>
                  </a:lnTo>
                  <a:lnTo>
                    <a:pt x="238" y="58"/>
                  </a:lnTo>
                  <a:lnTo>
                    <a:pt x="238" y="61"/>
                  </a:lnTo>
                  <a:lnTo>
                    <a:pt x="234" y="58"/>
                  </a:lnTo>
                  <a:lnTo>
                    <a:pt x="241" y="42"/>
                  </a:lnTo>
                  <a:lnTo>
                    <a:pt x="241" y="35"/>
                  </a:lnTo>
                  <a:lnTo>
                    <a:pt x="244" y="39"/>
                  </a:lnTo>
                  <a:lnTo>
                    <a:pt x="244" y="35"/>
                  </a:lnTo>
                  <a:lnTo>
                    <a:pt x="244" y="32"/>
                  </a:lnTo>
                  <a:lnTo>
                    <a:pt x="244" y="35"/>
                  </a:lnTo>
                  <a:lnTo>
                    <a:pt x="247" y="35"/>
                  </a:lnTo>
                  <a:lnTo>
                    <a:pt x="247" y="32"/>
                  </a:lnTo>
                  <a:lnTo>
                    <a:pt x="247" y="29"/>
                  </a:lnTo>
                  <a:lnTo>
                    <a:pt x="251" y="22"/>
                  </a:lnTo>
                  <a:lnTo>
                    <a:pt x="247" y="22"/>
                  </a:lnTo>
                  <a:lnTo>
                    <a:pt x="247" y="16"/>
                  </a:lnTo>
                  <a:lnTo>
                    <a:pt x="244" y="19"/>
                  </a:lnTo>
                  <a:lnTo>
                    <a:pt x="244" y="26"/>
                  </a:lnTo>
                  <a:lnTo>
                    <a:pt x="241" y="26"/>
                  </a:lnTo>
                  <a:lnTo>
                    <a:pt x="244" y="19"/>
                  </a:lnTo>
                  <a:lnTo>
                    <a:pt x="241" y="22"/>
                  </a:lnTo>
                  <a:lnTo>
                    <a:pt x="241" y="19"/>
                  </a:lnTo>
                  <a:lnTo>
                    <a:pt x="238" y="19"/>
                  </a:lnTo>
                  <a:lnTo>
                    <a:pt x="234" y="22"/>
                  </a:lnTo>
                  <a:lnTo>
                    <a:pt x="231" y="19"/>
                  </a:lnTo>
                  <a:lnTo>
                    <a:pt x="225" y="19"/>
                  </a:lnTo>
                  <a:lnTo>
                    <a:pt x="222" y="16"/>
                  </a:lnTo>
                  <a:lnTo>
                    <a:pt x="215" y="16"/>
                  </a:lnTo>
                  <a:lnTo>
                    <a:pt x="215" y="10"/>
                  </a:lnTo>
                  <a:lnTo>
                    <a:pt x="212" y="13"/>
                  </a:lnTo>
                  <a:lnTo>
                    <a:pt x="209" y="6"/>
                  </a:lnTo>
                  <a:lnTo>
                    <a:pt x="209" y="13"/>
                  </a:lnTo>
                  <a:lnTo>
                    <a:pt x="206" y="6"/>
                  </a:lnTo>
                  <a:lnTo>
                    <a:pt x="206" y="10"/>
                  </a:lnTo>
                  <a:lnTo>
                    <a:pt x="209" y="13"/>
                  </a:lnTo>
                  <a:lnTo>
                    <a:pt x="212" y="13"/>
                  </a:lnTo>
                  <a:lnTo>
                    <a:pt x="212" y="19"/>
                  </a:lnTo>
                  <a:lnTo>
                    <a:pt x="206" y="22"/>
                  </a:lnTo>
                  <a:lnTo>
                    <a:pt x="199" y="22"/>
                  </a:lnTo>
                  <a:lnTo>
                    <a:pt x="196" y="22"/>
                  </a:lnTo>
                  <a:lnTo>
                    <a:pt x="196" y="26"/>
                  </a:lnTo>
                  <a:lnTo>
                    <a:pt x="196" y="29"/>
                  </a:lnTo>
                  <a:lnTo>
                    <a:pt x="193" y="26"/>
                  </a:lnTo>
                  <a:lnTo>
                    <a:pt x="189" y="29"/>
                  </a:lnTo>
                  <a:lnTo>
                    <a:pt x="186" y="35"/>
                  </a:lnTo>
                  <a:lnTo>
                    <a:pt x="189" y="35"/>
                  </a:lnTo>
                  <a:lnTo>
                    <a:pt x="186" y="39"/>
                  </a:lnTo>
                  <a:lnTo>
                    <a:pt x="180" y="45"/>
                  </a:lnTo>
                  <a:lnTo>
                    <a:pt x="180" y="48"/>
                  </a:lnTo>
                  <a:lnTo>
                    <a:pt x="183" y="55"/>
                  </a:lnTo>
                  <a:lnTo>
                    <a:pt x="180" y="58"/>
                  </a:lnTo>
                  <a:lnTo>
                    <a:pt x="180" y="61"/>
                  </a:lnTo>
                  <a:lnTo>
                    <a:pt x="177" y="55"/>
                  </a:lnTo>
                  <a:lnTo>
                    <a:pt x="170" y="55"/>
                  </a:lnTo>
                  <a:lnTo>
                    <a:pt x="170" y="58"/>
                  </a:lnTo>
                  <a:lnTo>
                    <a:pt x="167" y="58"/>
                  </a:lnTo>
                  <a:lnTo>
                    <a:pt x="164" y="64"/>
                  </a:lnTo>
                  <a:lnTo>
                    <a:pt x="164" y="61"/>
                  </a:lnTo>
                  <a:lnTo>
                    <a:pt x="167" y="55"/>
                  </a:lnTo>
                  <a:lnTo>
                    <a:pt x="164" y="45"/>
                  </a:lnTo>
                  <a:lnTo>
                    <a:pt x="157" y="42"/>
                  </a:lnTo>
                  <a:lnTo>
                    <a:pt x="154" y="42"/>
                  </a:lnTo>
                  <a:lnTo>
                    <a:pt x="154" y="45"/>
                  </a:lnTo>
                  <a:lnTo>
                    <a:pt x="151" y="45"/>
                  </a:lnTo>
                  <a:lnTo>
                    <a:pt x="151" y="48"/>
                  </a:lnTo>
                  <a:lnTo>
                    <a:pt x="148" y="45"/>
                  </a:lnTo>
                  <a:lnTo>
                    <a:pt x="148" y="48"/>
                  </a:lnTo>
                  <a:lnTo>
                    <a:pt x="148" y="51"/>
                  </a:lnTo>
                  <a:lnTo>
                    <a:pt x="144" y="51"/>
                  </a:lnTo>
                  <a:lnTo>
                    <a:pt x="141" y="51"/>
                  </a:lnTo>
                  <a:lnTo>
                    <a:pt x="141" y="58"/>
                  </a:lnTo>
                  <a:lnTo>
                    <a:pt x="138" y="58"/>
                  </a:lnTo>
                  <a:lnTo>
                    <a:pt x="138" y="61"/>
                  </a:lnTo>
                  <a:lnTo>
                    <a:pt x="138" y="64"/>
                  </a:lnTo>
                  <a:lnTo>
                    <a:pt x="135" y="61"/>
                  </a:lnTo>
                  <a:lnTo>
                    <a:pt x="132" y="64"/>
                  </a:lnTo>
                  <a:lnTo>
                    <a:pt x="132" y="68"/>
                  </a:lnTo>
                  <a:lnTo>
                    <a:pt x="132" y="71"/>
                  </a:lnTo>
                  <a:lnTo>
                    <a:pt x="128" y="74"/>
                  </a:lnTo>
                  <a:lnTo>
                    <a:pt x="132" y="74"/>
                  </a:lnTo>
                  <a:lnTo>
                    <a:pt x="132" y="77"/>
                  </a:lnTo>
                  <a:lnTo>
                    <a:pt x="128" y="77"/>
                  </a:lnTo>
                  <a:lnTo>
                    <a:pt x="125" y="74"/>
                  </a:lnTo>
                  <a:lnTo>
                    <a:pt x="122" y="71"/>
                  </a:lnTo>
                  <a:lnTo>
                    <a:pt x="122" y="74"/>
                  </a:lnTo>
                  <a:lnTo>
                    <a:pt x="122" y="77"/>
                  </a:lnTo>
                  <a:lnTo>
                    <a:pt x="122" y="80"/>
                  </a:lnTo>
                  <a:lnTo>
                    <a:pt x="122" y="84"/>
                  </a:lnTo>
                  <a:lnTo>
                    <a:pt x="119" y="90"/>
                  </a:lnTo>
                  <a:lnTo>
                    <a:pt x="115" y="74"/>
                  </a:lnTo>
                  <a:lnTo>
                    <a:pt x="115" y="80"/>
                  </a:lnTo>
                  <a:lnTo>
                    <a:pt x="109" y="84"/>
                  </a:lnTo>
                  <a:lnTo>
                    <a:pt x="109" y="90"/>
                  </a:lnTo>
                  <a:lnTo>
                    <a:pt x="109" y="96"/>
                  </a:lnTo>
                  <a:lnTo>
                    <a:pt x="103" y="103"/>
                  </a:lnTo>
                  <a:lnTo>
                    <a:pt x="99" y="113"/>
                  </a:lnTo>
                  <a:lnTo>
                    <a:pt x="93" y="116"/>
                  </a:lnTo>
                  <a:lnTo>
                    <a:pt x="80" y="122"/>
                  </a:lnTo>
                  <a:lnTo>
                    <a:pt x="74" y="122"/>
                  </a:lnTo>
                  <a:lnTo>
                    <a:pt x="70" y="125"/>
                  </a:lnTo>
                  <a:lnTo>
                    <a:pt x="64" y="125"/>
                  </a:lnTo>
                  <a:lnTo>
                    <a:pt x="61" y="132"/>
                  </a:lnTo>
                  <a:lnTo>
                    <a:pt x="51" y="129"/>
                  </a:lnTo>
                  <a:lnTo>
                    <a:pt x="45" y="135"/>
                  </a:lnTo>
                  <a:lnTo>
                    <a:pt x="38" y="142"/>
                  </a:lnTo>
                  <a:lnTo>
                    <a:pt x="35" y="142"/>
                  </a:lnTo>
                  <a:lnTo>
                    <a:pt x="29" y="148"/>
                  </a:lnTo>
                  <a:lnTo>
                    <a:pt x="25" y="154"/>
                  </a:lnTo>
                  <a:lnTo>
                    <a:pt x="25" y="151"/>
                  </a:lnTo>
                  <a:lnTo>
                    <a:pt x="25" y="145"/>
                  </a:lnTo>
                  <a:lnTo>
                    <a:pt x="22" y="151"/>
                  </a:lnTo>
                  <a:lnTo>
                    <a:pt x="19" y="158"/>
                  </a:lnTo>
                  <a:lnTo>
                    <a:pt x="22" y="161"/>
                  </a:lnTo>
                  <a:lnTo>
                    <a:pt x="19" y="167"/>
                  </a:lnTo>
                  <a:lnTo>
                    <a:pt x="16" y="174"/>
                  </a:lnTo>
                  <a:lnTo>
                    <a:pt x="16" y="180"/>
                  </a:lnTo>
                  <a:lnTo>
                    <a:pt x="16" y="193"/>
                  </a:lnTo>
                  <a:lnTo>
                    <a:pt x="19" y="196"/>
                  </a:lnTo>
                  <a:lnTo>
                    <a:pt x="19" y="199"/>
                  </a:lnTo>
                  <a:lnTo>
                    <a:pt x="16" y="206"/>
                  </a:lnTo>
                  <a:lnTo>
                    <a:pt x="16" y="199"/>
                  </a:lnTo>
                  <a:lnTo>
                    <a:pt x="12" y="203"/>
                  </a:lnTo>
                  <a:lnTo>
                    <a:pt x="12" y="193"/>
                  </a:lnTo>
                  <a:lnTo>
                    <a:pt x="12" y="196"/>
                  </a:lnTo>
                  <a:lnTo>
                    <a:pt x="12" y="206"/>
                  </a:lnTo>
                  <a:lnTo>
                    <a:pt x="12" y="209"/>
                  </a:lnTo>
                  <a:lnTo>
                    <a:pt x="12" y="206"/>
                  </a:lnTo>
                  <a:lnTo>
                    <a:pt x="9" y="206"/>
                  </a:lnTo>
                  <a:lnTo>
                    <a:pt x="9" y="203"/>
                  </a:lnTo>
                  <a:lnTo>
                    <a:pt x="9" y="209"/>
                  </a:lnTo>
                  <a:lnTo>
                    <a:pt x="12" y="212"/>
                  </a:lnTo>
                  <a:lnTo>
                    <a:pt x="12" y="222"/>
                  </a:lnTo>
                  <a:lnTo>
                    <a:pt x="12" y="225"/>
                  </a:lnTo>
                  <a:lnTo>
                    <a:pt x="16" y="241"/>
                  </a:lnTo>
                  <a:lnTo>
                    <a:pt x="12" y="257"/>
                  </a:lnTo>
                  <a:lnTo>
                    <a:pt x="16" y="273"/>
                  </a:lnTo>
                  <a:lnTo>
                    <a:pt x="12" y="283"/>
                  </a:lnTo>
                  <a:lnTo>
                    <a:pt x="9" y="286"/>
                  </a:lnTo>
                  <a:lnTo>
                    <a:pt x="9" y="293"/>
                  </a:lnTo>
                  <a:lnTo>
                    <a:pt x="6" y="299"/>
                  </a:lnTo>
                  <a:lnTo>
                    <a:pt x="3" y="299"/>
                  </a:lnTo>
                  <a:close/>
                </a:path>
              </a:pathLst>
            </a:custGeom>
            <a:solidFill>
              <a:srgbClr val="CCCCCC"/>
            </a:solidFill>
            <a:ln w="9525">
              <a:noFill/>
              <a:round/>
              <a:headEnd/>
              <a:tailEnd/>
            </a:ln>
          </p:spPr>
          <p:txBody>
            <a:bodyPr/>
            <a:lstStyle/>
            <a:p>
              <a:endParaRPr lang="en-US"/>
            </a:p>
          </p:txBody>
        </p:sp>
        <p:sp>
          <p:nvSpPr>
            <p:cNvPr id="31835" name="Freeform 91"/>
            <p:cNvSpPr>
              <a:spLocks/>
            </p:cNvSpPr>
            <p:nvPr/>
          </p:nvSpPr>
          <p:spPr bwMode="auto">
            <a:xfrm>
              <a:off x="4103" y="2941"/>
              <a:ext cx="508" cy="518"/>
            </a:xfrm>
            <a:custGeom>
              <a:avLst/>
              <a:gdLst>
                <a:gd name="T0" fmla="*/ 19 w 370"/>
                <a:gd name="T1" fmla="*/ 315 h 370"/>
                <a:gd name="T2" fmla="*/ 38 w 370"/>
                <a:gd name="T3" fmla="*/ 309 h 370"/>
                <a:gd name="T4" fmla="*/ 83 w 370"/>
                <a:gd name="T5" fmla="*/ 289 h 370"/>
                <a:gd name="T6" fmla="*/ 157 w 370"/>
                <a:gd name="T7" fmla="*/ 273 h 370"/>
                <a:gd name="T8" fmla="*/ 177 w 370"/>
                <a:gd name="T9" fmla="*/ 286 h 370"/>
                <a:gd name="T10" fmla="*/ 173 w 370"/>
                <a:gd name="T11" fmla="*/ 309 h 370"/>
                <a:gd name="T12" fmla="*/ 186 w 370"/>
                <a:gd name="T13" fmla="*/ 309 h 370"/>
                <a:gd name="T14" fmla="*/ 206 w 370"/>
                <a:gd name="T15" fmla="*/ 283 h 370"/>
                <a:gd name="T16" fmla="*/ 189 w 370"/>
                <a:gd name="T17" fmla="*/ 315 h 370"/>
                <a:gd name="T18" fmla="*/ 202 w 370"/>
                <a:gd name="T19" fmla="*/ 312 h 370"/>
                <a:gd name="T20" fmla="*/ 206 w 370"/>
                <a:gd name="T21" fmla="*/ 331 h 370"/>
                <a:gd name="T22" fmla="*/ 209 w 370"/>
                <a:gd name="T23" fmla="*/ 360 h 370"/>
                <a:gd name="T24" fmla="*/ 238 w 370"/>
                <a:gd name="T25" fmla="*/ 357 h 370"/>
                <a:gd name="T26" fmla="*/ 238 w 370"/>
                <a:gd name="T27" fmla="*/ 360 h 370"/>
                <a:gd name="T28" fmla="*/ 247 w 370"/>
                <a:gd name="T29" fmla="*/ 367 h 370"/>
                <a:gd name="T30" fmla="*/ 267 w 370"/>
                <a:gd name="T31" fmla="*/ 357 h 370"/>
                <a:gd name="T32" fmla="*/ 289 w 370"/>
                <a:gd name="T33" fmla="*/ 347 h 370"/>
                <a:gd name="T34" fmla="*/ 315 w 370"/>
                <a:gd name="T35" fmla="*/ 309 h 370"/>
                <a:gd name="T36" fmla="*/ 331 w 370"/>
                <a:gd name="T37" fmla="*/ 286 h 370"/>
                <a:gd name="T38" fmla="*/ 354 w 370"/>
                <a:gd name="T39" fmla="*/ 254 h 370"/>
                <a:gd name="T40" fmla="*/ 366 w 370"/>
                <a:gd name="T41" fmla="*/ 203 h 370"/>
                <a:gd name="T42" fmla="*/ 366 w 370"/>
                <a:gd name="T43" fmla="*/ 187 h 370"/>
                <a:gd name="T44" fmla="*/ 357 w 370"/>
                <a:gd name="T45" fmla="*/ 151 h 370"/>
                <a:gd name="T46" fmla="*/ 350 w 370"/>
                <a:gd name="T47" fmla="*/ 154 h 370"/>
                <a:gd name="T48" fmla="*/ 344 w 370"/>
                <a:gd name="T49" fmla="*/ 132 h 370"/>
                <a:gd name="T50" fmla="*/ 341 w 370"/>
                <a:gd name="T51" fmla="*/ 119 h 370"/>
                <a:gd name="T52" fmla="*/ 328 w 370"/>
                <a:gd name="T53" fmla="*/ 109 h 370"/>
                <a:gd name="T54" fmla="*/ 328 w 370"/>
                <a:gd name="T55" fmla="*/ 80 h 370"/>
                <a:gd name="T56" fmla="*/ 318 w 370"/>
                <a:gd name="T57" fmla="*/ 48 h 370"/>
                <a:gd name="T58" fmla="*/ 309 w 370"/>
                <a:gd name="T59" fmla="*/ 16 h 370"/>
                <a:gd name="T60" fmla="*/ 302 w 370"/>
                <a:gd name="T61" fmla="*/ 6 h 370"/>
                <a:gd name="T62" fmla="*/ 296 w 370"/>
                <a:gd name="T63" fmla="*/ 26 h 370"/>
                <a:gd name="T64" fmla="*/ 283 w 370"/>
                <a:gd name="T65" fmla="*/ 77 h 370"/>
                <a:gd name="T66" fmla="*/ 247 w 370"/>
                <a:gd name="T67" fmla="*/ 71 h 370"/>
                <a:gd name="T68" fmla="*/ 234 w 370"/>
                <a:gd name="T69" fmla="*/ 58 h 370"/>
                <a:gd name="T70" fmla="*/ 244 w 370"/>
                <a:gd name="T71" fmla="*/ 32 h 370"/>
                <a:gd name="T72" fmla="*/ 251 w 370"/>
                <a:gd name="T73" fmla="*/ 22 h 370"/>
                <a:gd name="T74" fmla="*/ 241 w 370"/>
                <a:gd name="T75" fmla="*/ 26 h 370"/>
                <a:gd name="T76" fmla="*/ 234 w 370"/>
                <a:gd name="T77" fmla="*/ 22 h 370"/>
                <a:gd name="T78" fmla="*/ 215 w 370"/>
                <a:gd name="T79" fmla="*/ 16 h 370"/>
                <a:gd name="T80" fmla="*/ 206 w 370"/>
                <a:gd name="T81" fmla="*/ 10 h 370"/>
                <a:gd name="T82" fmla="*/ 212 w 370"/>
                <a:gd name="T83" fmla="*/ 19 h 370"/>
                <a:gd name="T84" fmla="*/ 196 w 370"/>
                <a:gd name="T85" fmla="*/ 29 h 370"/>
                <a:gd name="T86" fmla="*/ 189 w 370"/>
                <a:gd name="T87" fmla="*/ 35 h 370"/>
                <a:gd name="T88" fmla="*/ 183 w 370"/>
                <a:gd name="T89" fmla="*/ 55 h 370"/>
                <a:gd name="T90" fmla="*/ 167 w 370"/>
                <a:gd name="T91" fmla="*/ 58 h 370"/>
                <a:gd name="T92" fmla="*/ 154 w 370"/>
                <a:gd name="T93" fmla="*/ 42 h 370"/>
                <a:gd name="T94" fmla="*/ 148 w 370"/>
                <a:gd name="T95" fmla="*/ 45 h 370"/>
                <a:gd name="T96" fmla="*/ 141 w 370"/>
                <a:gd name="T97" fmla="*/ 58 h 370"/>
                <a:gd name="T98" fmla="*/ 132 w 370"/>
                <a:gd name="T99" fmla="*/ 68 h 370"/>
                <a:gd name="T100" fmla="*/ 125 w 370"/>
                <a:gd name="T101" fmla="*/ 74 h 370"/>
                <a:gd name="T102" fmla="*/ 122 w 370"/>
                <a:gd name="T103" fmla="*/ 84 h 370"/>
                <a:gd name="T104" fmla="*/ 109 w 370"/>
                <a:gd name="T105" fmla="*/ 96 h 370"/>
                <a:gd name="T106" fmla="*/ 74 w 370"/>
                <a:gd name="T107" fmla="*/ 122 h 370"/>
                <a:gd name="T108" fmla="*/ 38 w 370"/>
                <a:gd name="T109" fmla="*/ 142 h 370"/>
                <a:gd name="T110" fmla="*/ 25 w 370"/>
                <a:gd name="T111" fmla="*/ 145 h 370"/>
                <a:gd name="T112" fmla="*/ 16 w 370"/>
                <a:gd name="T113" fmla="*/ 174 h 370"/>
                <a:gd name="T114" fmla="*/ 16 w 370"/>
                <a:gd name="T115" fmla="*/ 206 h 370"/>
                <a:gd name="T116" fmla="*/ 12 w 370"/>
                <a:gd name="T117" fmla="*/ 206 h 370"/>
                <a:gd name="T118" fmla="*/ 9 w 370"/>
                <a:gd name="T119" fmla="*/ 203 h 370"/>
                <a:gd name="T120" fmla="*/ 12 w 370"/>
                <a:gd name="T121" fmla="*/ 257 h 370"/>
                <a:gd name="T122" fmla="*/ 3 w 370"/>
                <a:gd name="T123" fmla="*/ 299 h 3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
                <a:gd name="T187" fmla="*/ 0 h 370"/>
                <a:gd name="T188" fmla="*/ 370 w 370"/>
                <a:gd name="T189" fmla="*/ 370 h 3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 h="370">
                  <a:moveTo>
                    <a:pt x="3" y="299"/>
                  </a:moveTo>
                  <a:lnTo>
                    <a:pt x="0" y="306"/>
                  </a:lnTo>
                  <a:lnTo>
                    <a:pt x="3" y="309"/>
                  </a:lnTo>
                  <a:lnTo>
                    <a:pt x="6" y="315"/>
                  </a:lnTo>
                  <a:lnTo>
                    <a:pt x="9" y="315"/>
                  </a:lnTo>
                  <a:lnTo>
                    <a:pt x="19" y="315"/>
                  </a:lnTo>
                  <a:lnTo>
                    <a:pt x="19" y="318"/>
                  </a:lnTo>
                  <a:lnTo>
                    <a:pt x="22" y="318"/>
                  </a:lnTo>
                  <a:lnTo>
                    <a:pt x="22" y="315"/>
                  </a:lnTo>
                  <a:lnTo>
                    <a:pt x="25" y="315"/>
                  </a:lnTo>
                  <a:lnTo>
                    <a:pt x="32" y="309"/>
                  </a:lnTo>
                  <a:lnTo>
                    <a:pt x="38" y="309"/>
                  </a:lnTo>
                  <a:lnTo>
                    <a:pt x="41" y="306"/>
                  </a:lnTo>
                  <a:lnTo>
                    <a:pt x="45" y="302"/>
                  </a:lnTo>
                  <a:lnTo>
                    <a:pt x="64" y="302"/>
                  </a:lnTo>
                  <a:lnTo>
                    <a:pt x="77" y="302"/>
                  </a:lnTo>
                  <a:lnTo>
                    <a:pt x="83" y="289"/>
                  </a:lnTo>
                  <a:lnTo>
                    <a:pt x="106" y="280"/>
                  </a:lnTo>
                  <a:lnTo>
                    <a:pt x="112" y="280"/>
                  </a:lnTo>
                  <a:lnTo>
                    <a:pt x="122" y="280"/>
                  </a:lnTo>
                  <a:lnTo>
                    <a:pt x="135" y="273"/>
                  </a:lnTo>
                  <a:lnTo>
                    <a:pt x="151" y="270"/>
                  </a:lnTo>
                  <a:lnTo>
                    <a:pt x="157" y="273"/>
                  </a:lnTo>
                  <a:lnTo>
                    <a:pt x="160" y="277"/>
                  </a:lnTo>
                  <a:lnTo>
                    <a:pt x="164" y="277"/>
                  </a:lnTo>
                  <a:lnTo>
                    <a:pt x="170" y="280"/>
                  </a:lnTo>
                  <a:lnTo>
                    <a:pt x="173" y="283"/>
                  </a:lnTo>
                  <a:lnTo>
                    <a:pt x="177" y="286"/>
                  </a:lnTo>
                  <a:lnTo>
                    <a:pt x="173" y="289"/>
                  </a:lnTo>
                  <a:lnTo>
                    <a:pt x="173" y="293"/>
                  </a:lnTo>
                  <a:lnTo>
                    <a:pt x="177" y="293"/>
                  </a:lnTo>
                  <a:lnTo>
                    <a:pt x="177" y="309"/>
                  </a:lnTo>
                  <a:lnTo>
                    <a:pt x="177" y="312"/>
                  </a:lnTo>
                  <a:lnTo>
                    <a:pt x="173" y="309"/>
                  </a:lnTo>
                  <a:lnTo>
                    <a:pt x="173" y="312"/>
                  </a:lnTo>
                  <a:lnTo>
                    <a:pt x="180" y="318"/>
                  </a:lnTo>
                  <a:lnTo>
                    <a:pt x="180" y="312"/>
                  </a:lnTo>
                  <a:lnTo>
                    <a:pt x="180" y="315"/>
                  </a:lnTo>
                  <a:lnTo>
                    <a:pt x="180" y="312"/>
                  </a:lnTo>
                  <a:lnTo>
                    <a:pt x="186" y="309"/>
                  </a:lnTo>
                  <a:lnTo>
                    <a:pt x="186" y="306"/>
                  </a:lnTo>
                  <a:lnTo>
                    <a:pt x="193" y="299"/>
                  </a:lnTo>
                  <a:lnTo>
                    <a:pt x="196" y="299"/>
                  </a:lnTo>
                  <a:lnTo>
                    <a:pt x="202" y="293"/>
                  </a:lnTo>
                  <a:lnTo>
                    <a:pt x="206" y="289"/>
                  </a:lnTo>
                  <a:lnTo>
                    <a:pt x="206" y="283"/>
                  </a:lnTo>
                  <a:lnTo>
                    <a:pt x="206" y="293"/>
                  </a:lnTo>
                  <a:lnTo>
                    <a:pt x="202" y="296"/>
                  </a:lnTo>
                  <a:lnTo>
                    <a:pt x="196" y="306"/>
                  </a:lnTo>
                  <a:lnTo>
                    <a:pt x="193" y="315"/>
                  </a:lnTo>
                  <a:lnTo>
                    <a:pt x="189" y="315"/>
                  </a:lnTo>
                  <a:lnTo>
                    <a:pt x="186" y="318"/>
                  </a:lnTo>
                  <a:lnTo>
                    <a:pt x="186" y="322"/>
                  </a:lnTo>
                  <a:lnTo>
                    <a:pt x="193" y="318"/>
                  </a:lnTo>
                  <a:lnTo>
                    <a:pt x="199" y="312"/>
                  </a:lnTo>
                  <a:lnTo>
                    <a:pt x="202" y="306"/>
                  </a:lnTo>
                  <a:lnTo>
                    <a:pt x="202" y="312"/>
                  </a:lnTo>
                  <a:lnTo>
                    <a:pt x="199" y="318"/>
                  </a:lnTo>
                  <a:lnTo>
                    <a:pt x="196" y="325"/>
                  </a:lnTo>
                  <a:lnTo>
                    <a:pt x="199" y="325"/>
                  </a:lnTo>
                  <a:lnTo>
                    <a:pt x="206" y="322"/>
                  </a:lnTo>
                  <a:lnTo>
                    <a:pt x="206" y="325"/>
                  </a:lnTo>
                  <a:lnTo>
                    <a:pt x="206" y="331"/>
                  </a:lnTo>
                  <a:lnTo>
                    <a:pt x="206" y="338"/>
                  </a:lnTo>
                  <a:lnTo>
                    <a:pt x="202" y="344"/>
                  </a:lnTo>
                  <a:lnTo>
                    <a:pt x="202" y="347"/>
                  </a:lnTo>
                  <a:lnTo>
                    <a:pt x="202" y="354"/>
                  </a:lnTo>
                  <a:lnTo>
                    <a:pt x="209" y="357"/>
                  </a:lnTo>
                  <a:lnTo>
                    <a:pt x="209" y="360"/>
                  </a:lnTo>
                  <a:lnTo>
                    <a:pt x="212" y="360"/>
                  </a:lnTo>
                  <a:lnTo>
                    <a:pt x="218" y="360"/>
                  </a:lnTo>
                  <a:lnTo>
                    <a:pt x="225" y="367"/>
                  </a:lnTo>
                  <a:lnTo>
                    <a:pt x="228" y="363"/>
                  </a:lnTo>
                  <a:lnTo>
                    <a:pt x="234" y="360"/>
                  </a:lnTo>
                  <a:lnTo>
                    <a:pt x="238" y="357"/>
                  </a:lnTo>
                  <a:lnTo>
                    <a:pt x="241" y="354"/>
                  </a:lnTo>
                  <a:lnTo>
                    <a:pt x="244" y="354"/>
                  </a:lnTo>
                  <a:lnTo>
                    <a:pt x="241" y="357"/>
                  </a:lnTo>
                  <a:lnTo>
                    <a:pt x="241" y="360"/>
                  </a:lnTo>
                  <a:lnTo>
                    <a:pt x="238" y="360"/>
                  </a:lnTo>
                  <a:lnTo>
                    <a:pt x="241" y="360"/>
                  </a:lnTo>
                  <a:lnTo>
                    <a:pt x="244" y="357"/>
                  </a:lnTo>
                  <a:lnTo>
                    <a:pt x="244" y="360"/>
                  </a:lnTo>
                  <a:lnTo>
                    <a:pt x="244" y="363"/>
                  </a:lnTo>
                  <a:lnTo>
                    <a:pt x="247" y="367"/>
                  </a:lnTo>
                  <a:lnTo>
                    <a:pt x="247" y="370"/>
                  </a:lnTo>
                  <a:lnTo>
                    <a:pt x="251" y="367"/>
                  </a:lnTo>
                  <a:lnTo>
                    <a:pt x="247" y="367"/>
                  </a:lnTo>
                  <a:lnTo>
                    <a:pt x="251" y="363"/>
                  </a:lnTo>
                  <a:lnTo>
                    <a:pt x="254" y="363"/>
                  </a:lnTo>
                  <a:lnTo>
                    <a:pt x="267" y="357"/>
                  </a:lnTo>
                  <a:lnTo>
                    <a:pt x="270" y="354"/>
                  </a:lnTo>
                  <a:lnTo>
                    <a:pt x="280" y="354"/>
                  </a:lnTo>
                  <a:lnTo>
                    <a:pt x="286" y="351"/>
                  </a:lnTo>
                  <a:lnTo>
                    <a:pt x="289" y="347"/>
                  </a:lnTo>
                  <a:lnTo>
                    <a:pt x="292" y="341"/>
                  </a:lnTo>
                  <a:lnTo>
                    <a:pt x="296" y="335"/>
                  </a:lnTo>
                  <a:lnTo>
                    <a:pt x="299" y="328"/>
                  </a:lnTo>
                  <a:lnTo>
                    <a:pt x="309" y="318"/>
                  </a:lnTo>
                  <a:lnTo>
                    <a:pt x="315" y="309"/>
                  </a:lnTo>
                  <a:lnTo>
                    <a:pt x="321" y="302"/>
                  </a:lnTo>
                  <a:lnTo>
                    <a:pt x="321" y="299"/>
                  </a:lnTo>
                  <a:lnTo>
                    <a:pt x="325" y="296"/>
                  </a:lnTo>
                  <a:lnTo>
                    <a:pt x="328" y="289"/>
                  </a:lnTo>
                  <a:lnTo>
                    <a:pt x="331" y="289"/>
                  </a:lnTo>
                  <a:lnTo>
                    <a:pt x="331" y="286"/>
                  </a:lnTo>
                  <a:lnTo>
                    <a:pt x="337" y="283"/>
                  </a:lnTo>
                  <a:lnTo>
                    <a:pt x="337" y="280"/>
                  </a:lnTo>
                  <a:lnTo>
                    <a:pt x="341" y="277"/>
                  </a:lnTo>
                  <a:lnTo>
                    <a:pt x="347" y="270"/>
                  </a:lnTo>
                  <a:lnTo>
                    <a:pt x="350" y="261"/>
                  </a:lnTo>
                  <a:lnTo>
                    <a:pt x="354" y="254"/>
                  </a:lnTo>
                  <a:lnTo>
                    <a:pt x="363" y="235"/>
                  </a:lnTo>
                  <a:lnTo>
                    <a:pt x="363" y="228"/>
                  </a:lnTo>
                  <a:lnTo>
                    <a:pt x="366" y="216"/>
                  </a:lnTo>
                  <a:lnTo>
                    <a:pt x="366" y="212"/>
                  </a:lnTo>
                  <a:lnTo>
                    <a:pt x="366" y="216"/>
                  </a:lnTo>
                  <a:lnTo>
                    <a:pt x="366" y="203"/>
                  </a:lnTo>
                  <a:lnTo>
                    <a:pt x="370" y="196"/>
                  </a:lnTo>
                  <a:lnTo>
                    <a:pt x="370" y="199"/>
                  </a:lnTo>
                  <a:lnTo>
                    <a:pt x="370" y="196"/>
                  </a:lnTo>
                  <a:lnTo>
                    <a:pt x="370" y="190"/>
                  </a:lnTo>
                  <a:lnTo>
                    <a:pt x="366" y="190"/>
                  </a:lnTo>
                  <a:lnTo>
                    <a:pt x="366" y="187"/>
                  </a:lnTo>
                  <a:lnTo>
                    <a:pt x="366" y="183"/>
                  </a:lnTo>
                  <a:lnTo>
                    <a:pt x="363" y="180"/>
                  </a:lnTo>
                  <a:lnTo>
                    <a:pt x="363" y="174"/>
                  </a:lnTo>
                  <a:lnTo>
                    <a:pt x="360" y="174"/>
                  </a:lnTo>
                  <a:lnTo>
                    <a:pt x="357" y="167"/>
                  </a:lnTo>
                  <a:lnTo>
                    <a:pt x="357" y="151"/>
                  </a:lnTo>
                  <a:lnTo>
                    <a:pt x="357" y="154"/>
                  </a:lnTo>
                  <a:lnTo>
                    <a:pt x="354" y="151"/>
                  </a:lnTo>
                  <a:lnTo>
                    <a:pt x="354" y="148"/>
                  </a:lnTo>
                  <a:lnTo>
                    <a:pt x="350" y="151"/>
                  </a:lnTo>
                  <a:lnTo>
                    <a:pt x="350" y="154"/>
                  </a:lnTo>
                  <a:lnTo>
                    <a:pt x="347" y="154"/>
                  </a:lnTo>
                  <a:lnTo>
                    <a:pt x="347" y="148"/>
                  </a:lnTo>
                  <a:lnTo>
                    <a:pt x="347" y="142"/>
                  </a:lnTo>
                  <a:lnTo>
                    <a:pt x="347" y="132"/>
                  </a:lnTo>
                  <a:lnTo>
                    <a:pt x="344" y="132"/>
                  </a:lnTo>
                  <a:lnTo>
                    <a:pt x="344" y="129"/>
                  </a:lnTo>
                  <a:lnTo>
                    <a:pt x="347" y="129"/>
                  </a:lnTo>
                  <a:lnTo>
                    <a:pt x="347" y="125"/>
                  </a:lnTo>
                  <a:lnTo>
                    <a:pt x="344" y="122"/>
                  </a:lnTo>
                  <a:lnTo>
                    <a:pt x="341" y="122"/>
                  </a:lnTo>
                  <a:lnTo>
                    <a:pt x="341" y="119"/>
                  </a:lnTo>
                  <a:lnTo>
                    <a:pt x="337" y="119"/>
                  </a:lnTo>
                  <a:lnTo>
                    <a:pt x="334" y="113"/>
                  </a:lnTo>
                  <a:lnTo>
                    <a:pt x="331" y="113"/>
                  </a:lnTo>
                  <a:lnTo>
                    <a:pt x="328" y="109"/>
                  </a:lnTo>
                  <a:lnTo>
                    <a:pt x="328" y="103"/>
                  </a:lnTo>
                  <a:lnTo>
                    <a:pt x="328" y="106"/>
                  </a:lnTo>
                  <a:lnTo>
                    <a:pt x="328" y="103"/>
                  </a:lnTo>
                  <a:lnTo>
                    <a:pt x="325" y="103"/>
                  </a:lnTo>
                  <a:lnTo>
                    <a:pt x="328" y="93"/>
                  </a:lnTo>
                  <a:lnTo>
                    <a:pt x="328" y="80"/>
                  </a:lnTo>
                  <a:lnTo>
                    <a:pt x="325" y="80"/>
                  </a:lnTo>
                  <a:lnTo>
                    <a:pt x="325" y="77"/>
                  </a:lnTo>
                  <a:lnTo>
                    <a:pt x="325" y="64"/>
                  </a:lnTo>
                  <a:lnTo>
                    <a:pt x="325" y="58"/>
                  </a:lnTo>
                  <a:lnTo>
                    <a:pt x="321" y="51"/>
                  </a:lnTo>
                  <a:lnTo>
                    <a:pt x="318" y="48"/>
                  </a:lnTo>
                  <a:lnTo>
                    <a:pt x="315" y="51"/>
                  </a:lnTo>
                  <a:lnTo>
                    <a:pt x="312" y="48"/>
                  </a:lnTo>
                  <a:lnTo>
                    <a:pt x="312" y="26"/>
                  </a:lnTo>
                  <a:lnTo>
                    <a:pt x="309" y="22"/>
                  </a:lnTo>
                  <a:lnTo>
                    <a:pt x="309" y="16"/>
                  </a:lnTo>
                  <a:lnTo>
                    <a:pt x="305" y="16"/>
                  </a:lnTo>
                  <a:lnTo>
                    <a:pt x="309" y="6"/>
                  </a:lnTo>
                  <a:lnTo>
                    <a:pt x="309" y="3"/>
                  </a:lnTo>
                  <a:lnTo>
                    <a:pt x="305" y="0"/>
                  </a:lnTo>
                  <a:lnTo>
                    <a:pt x="302" y="6"/>
                  </a:lnTo>
                  <a:lnTo>
                    <a:pt x="302" y="10"/>
                  </a:lnTo>
                  <a:lnTo>
                    <a:pt x="299" y="13"/>
                  </a:lnTo>
                  <a:lnTo>
                    <a:pt x="299" y="19"/>
                  </a:lnTo>
                  <a:lnTo>
                    <a:pt x="296" y="19"/>
                  </a:lnTo>
                  <a:lnTo>
                    <a:pt x="296" y="22"/>
                  </a:lnTo>
                  <a:lnTo>
                    <a:pt x="296" y="26"/>
                  </a:lnTo>
                  <a:lnTo>
                    <a:pt x="292" y="35"/>
                  </a:lnTo>
                  <a:lnTo>
                    <a:pt x="292" y="39"/>
                  </a:lnTo>
                  <a:lnTo>
                    <a:pt x="289" y="51"/>
                  </a:lnTo>
                  <a:lnTo>
                    <a:pt x="289" y="58"/>
                  </a:lnTo>
                  <a:lnTo>
                    <a:pt x="283" y="77"/>
                  </a:lnTo>
                  <a:lnTo>
                    <a:pt x="280" y="90"/>
                  </a:lnTo>
                  <a:lnTo>
                    <a:pt x="270" y="93"/>
                  </a:lnTo>
                  <a:lnTo>
                    <a:pt x="263" y="87"/>
                  </a:lnTo>
                  <a:lnTo>
                    <a:pt x="263" y="80"/>
                  </a:lnTo>
                  <a:lnTo>
                    <a:pt x="257" y="77"/>
                  </a:lnTo>
                  <a:lnTo>
                    <a:pt x="247" y="71"/>
                  </a:lnTo>
                  <a:lnTo>
                    <a:pt x="244" y="68"/>
                  </a:lnTo>
                  <a:lnTo>
                    <a:pt x="241" y="71"/>
                  </a:lnTo>
                  <a:lnTo>
                    <a:pt x="241" y="61"/>
                  </a:lnTo>
                  <a:lnTo>
                    <a:pt x="238" y="58"/>
                  </a:lnTo>
                  <a:lnTo>
                    <a:pt x="238" y="61"/>
                  </a:lnTo>
                  <a:lnTo>
                    <a:pt x="234" y="58"/>
                  </a:lnTo>
                  <a:lnTo>
                    <a:pt x="241" y="42"/>
                  </a:lnTo>
                  <a:lnTo>
                    <a:pt x="241" y="35"/>
                  </a:lnTo>
                  <a:lnTo>
                    <a:pt x="244" y="39"/>
                  </a:lnTo>
                  <a:lnTo>
                    <a:pt x="244" y="35"/>
                  </a:lnTo>
                  <a:lnTo>
                    <a:pt x="244" y="32"/>
                  </a:lnTo>
                  <a:lnTo>
                    <a:pt x="244" y="35"/>
                  </a:lnTo>
                  <a:lnTo>
                    <a:pt x="247" y="35"/>
                  </a:lnTo>
                  <a:lnTo>
                    <a:pt x="247" y="32"/>
                  </a:lnTo>
                  <a:lnTo>
                    <a:pt x="247" y="29"/>
                  </a:lnTo>
                  <a:lnTo>
                    <a:pt x="251" y="22"/>
                  </a:lnTo>
                  <a:lnTo>
                    <a:pt x="247" y="22"/>
                  </a:lnTo>
                  <a:lnTo>
                    <a:pt x="247" y="16"/>
                  </a:lnTo>
                  <a:lnTo>
                    <a:pt x="244" y="19"/>
                  </a:lnTo>
                  <a:lnTo>
                    <a:pt x="244" y="26"/>
                  </a:lnTo>
                  <a:lnTo>
                    <a:pt x="241" y="26"/>
                  </a:lnTo>
                  <a:lnTo>
                    <a:pt x="244" y="19"/>
                  </a:lnTo>
                  <a:lnTo>
                    <a:pt x="241" y="22"/>
                  </a:lnTo>
                  <a:lnTo>
                    <a:pt x="241" y="19"/>
                  </a:lnTo>
                  <a:lnTo>
                    <a:pt x="238" y="19"/>
                  </a:lnTo>
                  <a:lnTo>
                    <a:pt x="234" y="22"/>
                  </a:lnTo>
                  <a:lnTo>
                    <a:pt x="231" y="19"/>
                  </a:lnTo>
                  <a:lnTo>
                    <a:pt x="225" y="19"/>
                  </a:lnTo>
                  <a:lnTo>
                    <a:pt x="222" y="16"/>
                  </a:lnTo>
                  <a:lnTo>
                    <a:pt x="215" y="16"/>
                  </a:lnTo>
                  <a:lnTo>
                    <a:pt x="215" y="10"/>
                  </a:lnTo>
                  <a:lnTo>
                    <a:pt x="212" y="13"/>
                  </a:lnTo>
                  <a:lnTo>
                    <a:pt x="209" y="6"/>
                  </a:lnTo>
                  <a:lnTo>
                    <a:pt x="209" y="13"/>
                  </a:lnTo>
                  <a:lnTo>
                    <a:pt x="206" y="6"/>
                  </a:lnTo>
                  <a:lnTo>
                    <a:pt x="206" y="10"/>
                  </a:lnTo>
                  <a:lnTo>
                    <a:pt x="209" y="13"/>
                  </a:lnTo>
                  <a:lnTo>
                    <a:pt x="212" y="13"/>
                  </a:lnTo>
                  <a:lnTo>
                    <a:pt x="212" y="19"/>
                  </a:lnTo>
                  <a:lnTo>
                    <a:pt x="206" y="22"/>
                  </a:lnTo>
                  <a:lnTo>
                    <a:pt x="199" y="22"/>
                  </a:lnTo>
                  <a:lnTo>
                    <a:pt x="196" y="22"/>
                  </a:lnTo>
                  <a:lnTo>
                    <a:pt x="196" y="26"/>
                  </a:lnTo>
                  <a:lnTo>
                    <a:pt x="196" y="29"/>
                  </a:lnTo>
                  <a:lnTo>
                    <a:pt x="193" y="26"/>
                  </a:lnTo>
                  <a:lnTo>
                    <a:pt x="189" y="29"/>
                  </a:lnTo>
                  <a:lnTo>
                    <a:pt x="186" y="35"/>
                  </a:lnTo>
                  <a:lnTo>
                    <a:pt x="189" y="35"/>
                  </a:lnTo>
                  <a:lnTo>
                    <a:pt x="186" y="39"/>
                  </a:lnTo>
                  <a:lnTo>
                    <a:pt x="180" y="45"/>
                  </a:lnTo>
                  <a:lnTo>
                    <a:pt x="180" y="48"/>
                  </a:lnTo>
                  <a:lnTo>
                    <a:pt x="183" y="55"/>
                  </a:lnTo>
                  <a:lnTo>
                    <a:pt x="180" y="58"/>
                  </a:lnTo>
                  <a:lnTo>
                    <a:pt x="180" y="61"/>
                  </a:lnTo>
                  <a:lnTo>
                    <a:pt x="177" y="55"/>
                  </a:lnTo>
                  <a:lnTo>
                    <a:pt x="170" y="55"/>
                  </a:lnTo>
                  <a:lnTo>
                    <a:pt x="170" y="58"/>
                  </a:lnTo>
                  <a:lnTo>
                    <a:pt x="167" y="58"/>
                  </a:lnTo>
                  <a:lnTo>
                    <a:pt x="164" y="64"/>
                  </a:lnTo>
                  <a:lnTo>
                    <a:pt x="164" y="61"/>
                  </a:lnTo>
                  <a:lnTo>
                    <a:pt x="167" y="55"/>
                  </a:lnTo>
                  <a:lnTo>
                    <a:pt x="164" y="45"/>
                  </a:lnTo>
                  <a:lnTo>
                    <a:pt x="157" y="42"/>
                  </a:lnTo>
                  <a:lnTo>
                    <a:pt x="154" y="42"/>
                  </a:lnTo>
                  <a:lnTo>
                    <a:pt x="154" y="45"/>
                  </a:lnTo>
                  <a:lnTo>
                    <a:pt x="151" y="45"/>
                  </a:lnTo>
                  <a:lnTo>
                    <a:pt x="151" y="48"/>
                  </a:lnTo>
                  <a:lnTo>
                    <a:pt x="148" y="45"/>
                  </a:lnTo>
                  <a:lnTo>
                    <a:pt x="148" y="48"/>
                  </a:lnTo>
                  <a:lnTo>
                    <a:pt x="148" y="51"/>
                  </a:lnTo>
                  <a:lnTo>
                    <a:pt x="144" y="51"/>
                  </a:lnTo>
                  <a:lnTo>
                    <a:pt x="141" y="51"/>
                  </a:lnTo>
                  <a:lnTo>
                    <a:pt x="141" y="58"/>
                  </a:lnTo>
                  <a:lnTo>
                    <a:pt x="138" y="58"/>
                  </a:lnTo>
                  <a:lnTo>
                    <a:pt x="138" y="61"/>
                  </a:lnTo>
                  <a:lnTo>
                    <a:pt x="138" y="64"/>
                  </a:lnTo>
                  <a:lnTo>
                    <a:pt x="135" y="61"/>
                  </a:lnTo>
                  <a:lnTo>
                    <a:pt x="132" y="64"/>
                  </a:lnTo>
                  <a:lnTo>
                    <a:pt x="132" y="68"/>
                  </a:lnTo>
                  <a:lnTo>
                    <a:pt x="132" y="71"/>
                  </a:lnTo>
                  <a:lnTo>
                    <a:pt x="128" y="74"/>
                  </a:lnTo>
                  <a:lnTo>
                    <a:pt x="132" y="74"/>
                  </a:lnTo>
                  <a:lnTo>
                    <a:pt x="132" y="77"/>
                  </a:lnTo>
                  <a:lnTo>
                    <a:pt x="128" y="77"/>
                  </a:lnTo>
                  <a:lnTo>
                    <a:pt x="125" y="74"/>
                  </a:lnTo>
                  <a:lnTo>
                    <a:pt x="122" y="71"/>
                  </a:lnTo>
                  <a:lnTo>
                    <a:pt x="122" y="74"/>
                  </a:lnTo>
                  <a:lnTo>
                    <a:pt x="122" y="77"/>
                  </a:lnTo>
                  <a:lnTo>
                    <a:pt x="122" y="80"/>
                  </a:lnTo>
                  <a:lnTo>
                    <a:pt x="122" y="84"/>
                  </a:lnTo>
                  <a:lnTo>
                    <a:pt x="119" y="90"/>
                  </a:lnTo>
                  <a:lnTo>
                    <a:pt x="115" y="74"/>
                  </a:lnTo>
                  <a:lnTo>
                    <a:pt x="115" y="80"/>
                  </a:lnTo>
                  <a:lnTo>
                    <a:pt x="109" y="84"/>
                  </a:lnTo>
                  <a:lnTo>
                    <a:pt x="109" y="90"/>
                  </a:lnTo>
                  <a:lnTo>
                    <a:pt x="109" y="96"/>
                  </a:lnTo>
                  <a:lnTo>
                    <a:pt x="103" y="103"/>
                  </a:lnTo>
                  <a:lnTo>
                    <a:pt x="99" y="113"/>
                  </a:lnTo>
                  <a:lnTo>
                    <a:pt x="93" y="116"/>
                  </a:lnTo>
                  <a:lnTo>
                    <a:pt x="80" y="122"/>
                  </a:lnTo>
                  <a:lnTo>
                    <a:pt x="74" y="122"/>
                  </a:lnTo>
                  <a:lnTo>
                    <a:pt x="70" y="125"/>
                  </a:lnTo>
                  <a:lnTo>
                    <a:pt x="64" y="125"/>
                  </a:lnTo>
                  <a:lnTo>
                    <a:pt x="61" y="132"/>
                  </a:lnTo>
                  <a:lnTo>
                    <a:pt x="51" y="129"/>
                  </a:lnTo>
                  <a:lnTo>
                    <a:pt x="45" y="135"/>
                  </a:lnTo>
                  <a:lnTo>
                    <a:pt x="38" y="142"/>
                  </a:lnTo>
                  <a:lnTo>
                    <a:pt x="35" y="142"/>
                  </a:lnTo>
                  <a:lnTo>
                    <a:pt x="29" y="148"/>
                  </a:lnTo>
                  <a:lnTo>
                    <a:pt x="25" y="154"/>
                  </a:lnTo>
                  <a:lnTo>
                    <a:pt x="25" y="151"/>
                  </a:lnTo>
                  <a:lnTo>
                    <a:pt x="25" y="145"/>
                  </a:lnTo>
                  <a:lnTo>
                    <a:pt x="22" y="151"/>
                  </a:lnTo>
                  <a:lnTo>
                    <a:pt x="19" y="158"/>
                  </a:lnTo>
                  <a:lnTo>
                    <a:pt x="22" y="161"/>
                  </a:lnTo>
                  <a:lnTo>
                    <a:pt x="19" y="167"/>
                  </a:lnTo>
                  <a:lnTo>
                    <a:pt x="16" y="174"/>
                  </a:lnTo>
                  <a:lnTo>
                    <a:pt x="16" y="180"/>
                  </a:lnTo>
                  <a:lnTo>
                    <a:pt x="16" y="193"/>
                  </a:lnTo>
                  <a:lnTo>
                    <a:pt x="19" y="196"/>
                  </a:lnTo>
                  <a:lnTo>
                    <a:pt x="19" y="199"/>
                  </a:lnTo>
                  <a:lnTo>
                    <a:pt x="16" y="206"/>
                  </a:lnTo>
                  <a:lnTo>
                    <a:pt x="16" y="199"/>
                  </a:lnTo>
                  <a:lnTo>
                    <a:pt x="12" y="203"/>
                  </a:lnTo>
                  <a:lnTo>
                    <a:pt x="12" y="193"/>
                  </a:lnTo>
                  <a:lnTo>
                    <a:pt x="12" y="196"/>
                  </a:lnTo>
                  <a:lnTo>
                    <a:pt x="12" y="206"/>
                  </a:lnTo>
                  <a:lnTo>
                    <a:pt x="12" y="209"/>
                  </a:lnTo>
                  <a:lnTo>
                    <a:pt x="12" y="206"/>
                  </a:lnTo>
                  <a:lnTo>
                    <a:pt x="9" y="206"/>
                  </a:lnTo>
                  <a:lnTo>
                    <a:pt x="9" y="203"/>
                  </a:lnTo>
                  <a:lnTo>
                    <a:pt x="9" y="209"/>
                  </a:lnTo>
                  <a:lnTo>
                    <a:pt x="12" y="212"/>
                  </a:lnTo>
                  <a:lnTo>
                    <a:pt x="12" y="222"/>
                  </a:lnTo>
                  <a:lnTo>
                    <a:pt x="12" y="225"/>
                  </a:lnTo>
                  <a:lnTo>
                    <a:pt x="16" y="241"/>
                  </a:lnTo>
                  <a:lnTo>
                    <a:pt x="12" y="257"/>
                  </a:lnTo>
                  <a:lnTo>
                    <a:pt x="16" y="273"/>
                  </a:lnTo>
                  <a:lnTo>
                    <a:pt x="12" y="283"/>
                  </a:lnTo>
                  <a:lnTo>
                    <a:pt x="9" y="286"/>
                  </a:lnTo>
                  <a:lnTo>
                    <a:pt x="9" y="293"/>
                  </a:lnTo>
                  <a:lnTo>
                    <a:pt x="6" y="299"/>
                  </a:lnTo>
                  <a:lnTo>
                    <a:pt x="3" y="299"/>
                  </a:lnTo>
                </a:path>
              </a:pathLst>
            </a:custGeom>
            <a:noFill/>
            <a:ln w="0">
              <a:solidFill>
                <a:srgbClr val="7F7F7F"/>
              </a:solidFill>
              <a:round/>
              <a:headEnd/>
              <a:tailEnd/>
            </a:ln>
          </p:spPr>
          <p:txBody>
            <a:bodyPr/>
            <a:lstStyle/>
            <a:p>
              <a:endParaRPr lang="en-US"/>
            </a:p>
          </p:txBody>
        </p:sp>
        <p:sp>
          <p:nvSpPr>
            <p:cNvPr id="31836" name="Freeform 92"/>
            <p:cNvSpPr>
              <a:spLocks/>
            </p:cNvSpPr>
            <p:nvPr/>
          </p:nvSpPr>
          <p:spPr bwMode="auto">
            <a:xfrm>
              <a:off x="2308" y="3725"/>
              <a:ext cx="26" cy="12"/>
            </a:xfrm>
            <a:custGeom>
              <a:avLst/>
              <a:gdLst>
                <a:gd name="T0" fmla="*/ 0 w 19"/>
                <a:gd name="T1" fmla="*/ 0 h 9"/>
                <a:gd name="T2" fmla="*/ 6 w 19"/>
                <a:gd name="T3" fmla="*/ 0 h 9"/>
                <a:gd name="T4" fmla="*/ 10 w 19"/>
                <a:gd name="T5" fmla="*/ 0 h 9"/>
                <a:gd name="T6" fmla="*/ 13 w 19"/>
                <a:gd name="T7" fmla="*/ 3 h 9"/>
                <a:gd name="T8" fmla="*/ 16 w 19"/>
                <a:gd name="T9" fmla="*/ 3 h 9"/>
                <a:gd name="T10" fmla="*/ 19 w 19"/>
                <a:gd name="T11" fmla="*/ 6 h 9"/>
                <a:gd name="T12" fmla="*/ 19 w 19"/>
                <a:gd name="T13" fmla="*/ 9 h 9"/>
                <a:gd name="T14" fmla="*/ 19 w 19"/>
                <a:gd name="T15" fmla="*/ 9 h 9"/>
                <a:gd name="T16" fmla="*/ 13 w 19"/>
                <a:gd name="T17" fmla="*/ 6 h 9"/>
                <a:gd name="T18" fmla="*/ 6 w 19"/>
                <a:gd name="T19" fmla="*/ 3 h 9"/>
                <a:gd name="T20" fmla="*/ 6 w 19"/>
                <a:gd name="T21" fmla="*/ 0 h 9"/>
                <a:gd name="T22" fmla="*/ 3 w 19"/>
                <a:gd name="T23" fmla="*/ 0 h 9"/>
                <a:gd name="T24" fmla="*/ 3 w 19"/>
                <a:gd name="T25" fmla="*/ 0 h 9"/>
                <a:gd name="T26" fmla="*/ 0 w 1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9"/>
                <a:gd name="T44" fmla="*/ 19 w 1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9">
                  <a:moveTo>
                    <a:pt x="0" y="0"/>
                  </a:moveTo>
                  <a:lnTo>
                    <a:pt x="6" y="0"/>
                  </a:lnTo>
                  <a:lnTo>
                    <a:pt x="10" y="0"/>
                  </a:lnTo>
                  <a:lnTo>
                    <a:pt x="13" y="3"/>
                  </a:lnTo>
                  <a:lnTo>
                    <a:pt x="16" y="3"/>
                  </a:lnTo>
                  <a:lnTo>
                    <a:pt x="19" y="6"/>
                  </a:lnTo>
                  <a:lnTo>
                    <a:pt x="19" y="9"/>
                  </a:lnTo>
                  <a:lnTo>
                    <a:pt x="13" y="6"/>
                  </a:lnTo>
                  <a:lnTo>
                    <a:pt x="6" y="3"/>
                  </a:lnTo>
                  <a:lnTo>
                    <a:pt x="6" y="0"/>
                  </a:lnTo>
                  <a:lnTo>
                    <a:pt x="3" y="0"/>
                  </a:lnTo>
                  <a:lnTo>
                    <a:pt x="0" y="0"/>
                  </a:lnTo>
                  <a:close/>
                </a:path>
              </a:pathLst>
            </a:custGeom>
            <a:solidFill>
              <a:srgbClr val="CCCCCC"/>
            </a:solidFill>
            <a:ln w="9525">
              <a:noFill/>
              <a:round/>
              <a:headEnd/>
              <a:tailEnd/>
            </a:ln>
          </p:spPr>
          <p:txBody>
            <a:bodyPr/>
            <a:lstStyle/>
            <a:p>
              <a:endParaRPr lang="en-US"/>
            </a:p>
          </p:txBody>
        </p:sp>
        <p:sp>
          <p:nvSpPr>
            <p:cNvPr id="31837" name="Freeform 93"/>
            <p:cNvSpPr>
              <a:spLocks/>
            </p:cNvSpPr>
            <p:nvPr/>
          </p:nvSpPr>
          <p:spPr bwMode="auto">
            <a:xfrm>
              <a:off x="2308" y="3725"/>
              <a:ext cx="26" cy="12"/>
            </a:xfrm>
            <a:custGeom>
              <a:avLst/>
              <a:gdLst>
                <a:gd name="T0" fmla="*/ 0 w 19"/>
                <a:gd name="T1" fmla="*/ 0 h 9"/>
                <a:gd name="T2" fmla="*/ 6 w 19"/>
                <a:gd name="T3" fmla="*/ 0 h 9"/>
                <a:gd name="T4" fmla="*/ 10 w 19"/>
                <a:gd name="T5" fmla="*/ 0 h 9"/>
                <a:gd name="T6" fmla="*/ 13 w 19"/>
                <a:gd name="T7" fmla="*/ 3 h 9"/>
                <a:gd name="T8" fmla="*/ 16 w 19"/>
                <a:gd name="T9" fmla="*/ 3 h 9"/>
                <a:gd name="T10" fmla="*/ 19 w 19"/>
                <a:gd name="T11" fmla="*/ 6 h 9"/>
                <a:gd name="T12" fmla="*/ 19 w 19"/>
                <a:gd name="T13" fmla="*/ 9 h 9"/>
                <a:gd name="T14" fmla="*/ 19 w 19"/>
                <a:gd name="T15" fmla="*/ 9 h 9"/>
                <a:gd name="T16" fmla="*/ 13 w 19"/>
                <a:gd name="T17" fmla="*/ 6 h 9"/>
                <a:gd name="T18" fmla="*/ 6 w 19"/>
                <a:gd name="T19" fmla="*/ 3 h 9"/>
                <a:gd name="T20" fmla="*/ 6 w 19"/>
                <a:gd name="T21" fmla="*/ 0 h 9"/>
                <a:gd name="T22" fmla="*/ 3 w 19"/>
                <a:gd name="T23" fmla="*/ 0 h 9"/>
                <a:gd name="T24" fmla="*/ 3 w 19"/>
                <a:gd name="T25" fmla="*/ 0 h 9"/>
                <a:gd name="T26" fmla="*/ 0 w 19"/>
                <a:gd name="T27" fmla="*/ 0 h 9"/>
                <a:gd name="T28" fmla="*/ 0 w 19"/>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9"/>
                <a:gd name="T47" fmla="*/ 19 w 1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9">
                  <a:moveTo>
                    <a:pt x="0" y="0"/>
                  </a:moveTo>
                  <a:lnTo>
                    <a:pt x="6" y="0"/>
                  </a:lnTo>
                  <a:lnTo>
                    <a:pt x="10" y="0"/>
                  </a:lnTo>
                  <a:lnTo>
                    <a:pt x="13" y="3"/>
                  </a:lnTo>
                  <a:lnTo>
                    <a:pt x="16" y="3"/>
                  </a:lnTo>
                  <a:lnTo>
                    <a:pt x="19" y="6"/>
                  </a:lnTo>
                  <a:lnTo>
                    <a:pt x="19" y="9"/>
                  </a:lnTo>
                  <a:lnTo>
                    <a:pt x="13" y="6"/>
                  </a:lnTo>
                  <a:lnTo>
                    <a:pt x="6" y="3"/>
                  </a:lnTo>
                  <a:lnTo>
                    <a:pt x="6" y="0"/>
                  </a:lnTo>
                  <a:lnTo>
                    <a:pt x="3" y="0"/>
                  </a:lnTo>
                  <a:lnTo>
                    <a:pt x="0" y="0"/>
                  </a:lnTo>
                </a:path>
              </a:pathLst>
            </a:custGeom>
            <a:noFill/>
            <a:ln w="0">
              <a:solidFill>
                <a:srgbClr val="7F7F7F"/>
              </a:solidFill>
              <a:round/>
              <a:headEnd/>
              <a:tailEnd/>
            </a:ln>
          </p:spPr>
          <p:txBody>
            <a:bodyPr/>
            <a:lstStyle/>
            <a:p>
              <a:endParaRPr lang="en-US"/>
            </a:p>
          </p:txBody>
        </p:sp>
        <p:sp>
          <p:nvSpPr>
            <p:cNvPr id="31838" name="Freeform 94"/>
            <p:cNvSpPr>
              <a:spLocks/>
            </p:cNvSpPr>
            <p:nvPr/>
          </p:nvSpPr>
          <p:spPr bwMode="auto">
            <a:xfrm>
              <a:off x="4054" y="2855"/>
              <a:ext cx="115" cy="53"/>
            </a:xfrm>
            <a:custGeom>
              <a:avLst/>
              <a:gdLst>
                <a:gd name="T0" fmla="*/ 65 w 84"/>
                <a:gd name="T1" fmla="*/ 29 h 38"/>
                <a:gd name="T2" fmla="*/ 61 w 84"/>
                <a:gd name="T3" fmla="*/ 32 h 38"/>
                <a:gd name="T4" fmla="*/ 55 w 84"/>
                <a:gd name="T5" fmla="*/ 29 h 38"/>
                <a:gd name="T6" fmla="*/ 52 w 84"/>
                <a:gd name="T7" fmla="*/ 29 h 38"/>
                <a:gd name="T8" fmla="*/ 42 w 84"/>
                <a:gd name="T9" fmla="*/ 22 h 38"/>
                <a:gd name="T10" fmla="*/ 32 w 84"/>
                <a:gd name="T11" fmla="*/ 22 h 38"/>
                <a:gd name="T12" fmla="*/ 29 w 84"/>
                <a:gd name="T13" fmla="*/ 26 h 38"/>
                <a:gd name="T14" fmla="*/ 23 w 84"/>
                <a:gd name="T15" fmla="*/ 22 h 38"/>
                <a:gd name="T16" fmla="*/ 16 w 84"/>
                <a:gd name="T17" fmla="*/ 19 h 38"/>
                <a:gd name="T18" fmla="*/ 13 w 84"/>
                <a:gd name="T19" fmla="*/ 16 h 38"/>
                <a:gd name="T20" fmla="*/ 13 w 84"/>
                <a:gd name="T21" fmla="*/ 13 h 38"/>
                <a:gd name="T22" fmla="*/ 3 w 84"/>
                <a:gd name="T23" fmla="*/ 9 h 38"/>
                <a:gd name="T24" fmla="*/ 0 w 84"/>
                <a:gd name="T25" fmla="*/ 9 h 38"/>
                <a:gd name="T26" fmla="*/ 3 w 84"/>
                <a:gd name="T27" fmla="*/ 9 h 38"/>
                <a:gd name="T28" fmla="*/ 3 w 84"/>
                <a:gd name="T29" fmla="*/ 9 h 38"/>
                <a:gd name="T30" fmla="*/ 10 w 84"/>
                <a:gd name="T31" fmla="*/ 0 h 38"/>
                <a:gd name="T32" fmla="*/ 10 w 84"/>
                <a:gd name="T33" fmla="*/ 0 h 38"/>
                <a:gd name="T34" fmla="*/ 16 w 84"/>
                <a:gd name="T35" fmla="*/ 0 h 38"/>
                <a:gd name="T36" fmla="*/ 19 w 84"/>
                <a:gd name="T37" fmla="*/ 0 h 38"/>
                <a:gd name="T38" fmla="*/ 23 w 84"/>
                <a:gd name="T39" fmla="*/ 3 h 38"/>
                <a:gd name="T40" fmla="*/ 29 w 84"/>
                <a:gd name="T41" fmla="*/ 3 h 38"/>
                <a:gd name="T42" fmla="*/ 32 w 84"/>
                <a:gd name="T43" fmla="*/ 9 h 38"/>
                <a:gd name="T44" fmla="*/ 36 w 84"/>
                <a:gd name="T45" fmla="*/ 13 h 38"/>
                <a:gd name="T46" fmla="*/ 42 w 84"/>
                <a:gd name="T47" fmla="*/ 13 h 38"/>
                <a:gd name="T48" fmla="*/ 48 w 84"/>
                <a:gd name="T49" fmla="*/ 13 h 38"/>
                <a:gd name="T50" fmla="*/ 48 w 84"/>
                <a:gd name="T51" fmla="*/ 13 h 38"/>
                <a:gd name="T52" fmla="*/ 52 w 84"/>
                <a:gd name="T53" fmla="*/ 6 h 38"/>
                <a:gd name="T54" fmla="*/ 55 w 84"/>
                <a:gd name="T55" fmla="*/ 6 h 38"/>
                <a:gd name="T56" fmla="*/ 55 w 84"/>
                <a:gd name="T57" fmla="*/ 9 h 38"/>
                <a:gd name="T58" fmla="*/ 58 w 84"/>
                <a:gd name="T59" fmla="*/ 9 h 38"/>
                <a:gd name="T60" fmla="*/ 65 w 84"/>
                <a:gd name="T61" fmla="*/ 13 h 38"/>
                <a:gd name="T62" fmla="*/ 68 w 84"/>
                <a:gd name="T63" fmla="*/ 13 h 38"/>
                <a:gd name="T64" fmla="*/ 71 w 84"/>
                <a:gd name="T65" fmla="*/ 16 h 38"/>
                <a:gd name="T66" fmla="*/ 71 w 84"/>
                <a:gd name="T67" fmla="*/ 22 h 38"/>
                <a:gd name="T68" fmla="*/ 71 w 84"/>
                <a:gd name="T69" fmla="*/ 22 h 38"/>
                <a:gd name="T70" fmla="*/ 81 w 84"/>
                <a:gd name="T71" fmla="*/ 22 h 38"/>
                <a:gd name="T72" fmla="*/ 84 w 84"/>
                <a:gd name="T73" fmla="*/ 26 h 38"/>
                <a:gd name="T74" fmla="*/ 84 w 84"/>
                <a:gd name="T75" fmla="*/ 32 h 38"/>
                <a:gd name="T76" fmla="*/ 84 w 84"/>
                <a:gd name="T77" fmla="*/ 38 h 38"/>
                <a:gd name="T78" fmla="*/ 84 w 84"/>
                <a:gd name="T79" fmla="*/ 35 h 38"/>
                <a:gd name="T80" fmla="*/ 74 w 84"/>
                <a:gd name="T81" fmla="*/ 32 h 38"/>
                <a:gd name="T82" fmla="*/ 68 w 84"/>
                <a:gd name="T83" fmla="*/ 32 h 38"/>
                <a:gd name="T84" fmla="*/ 65 w 84"/>
                <a:gd name="T85" fmla="*/ 29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
                <a:gd name="T130" fmla="*/ 0 h 38"/>
                <a:gd name="T131" fmla="*/ 84 w 84"/>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 h="38">
                  <a:moveTo>
                    <a:pt x="65" y="29"/>
                  </a:moveTo>
                  <a:lnTo>
                    <a:pt x="61" y="32"/>
                  </a:lnTo>
                  <a:lnTo>
                    <a:pt x="55" y="29"/>
                  </a:lnTo>
                  <a:lnTo>
                    <a:pt x="52" y="29"/>
                  </a:lnTo>
                  <a:lnTo>
                    <a:pt x="42" y="22"/>
                  </a:lnTo>
                  <a:lnTo>
                    <a:pt x="32" y="22"/>
                  </a:lnTo>
                  <a:lnTo>
                    <a:pt x="29" y="26"/>
                  </a:lnTo>
                  <a:lnTo>
                    <a:pt x="23" y="22"/>
                  </a:lnTo>
                  <a:lnTo>
                    <a:pt x="16" y="19"/>
                  </a:lnTo>
                  <a:lnTo>
                    <a:pt x="13" y="16"/>
                  </a:lnTo>
                  <a:lnTo>
                    <a:pt x="13" y="13"/>
                  </a:lnTo>
                  <a:lnTo>
                    <a:pt x="3" y="9"/>
                  </a:lnTo>
                  <a:lnTo>
                    <a:pt x="0" y="9"/>
                  </a:lnTo>
                  <a:lnTo>
                    <a:pt x="3" y="9"/>
                  </a:lnTo>
                  <a:lnTo>
                    <a:pt x="10" y="0"/>
                  </a:lnTo>
                  <a:lnTo>
                    <a:pt x="16" y="0"/>
                  </a:lnTo>
                  <a:lnTo>
                    <a:pt x="19" y="0"/>
                  </a:lnTo>
                  <a:lnTo>
                    <a:pt x="23" y="3"/>
                  </a:lnTo>
                  <a:lnTo>
                    <a:pt x="29" y="3"/>
                  </a:lnTo>
                  <a:lnTo>
                    <a:pt x="32" y="9"/>
                  </a:lnTo>
                  <a:lnTo>
                    <a:pt x="36" y="13"/>
                  </a:lnTo>
                  <a:lnTo>
                    <a:pt x="42" y="13"/>
                  </a:lnTo>
                  <a:lnTo>
                    <a:pt x="48" y="13"/>
                  </a:lnTo>
                  <a:lnTo>
                    <a:pt x="52" y="6"/>
                  </a:lnTo>
                  <a:lnTo>
                    <a:pt x="55" y="6"/>
                  </a:lnTo>
                  <a:lnTo>
                    <a:pt x="55" y="9"/>
                  </a:lnTo>
                  <a:lnTo>
                    <a:pt x="58" y="9"/>
                  </a:lnTo>
                  <a:lnTo>
                    <a:pt x="65" y="13"/>
                  </a:lnTo>
                  <a:lnTo>
                    <a:pt x="68" y="13"/>
                  </a:lnTo>
                  <a:lnTo>
                    <a:pt x="71" y="16"/>
                  </a:lnTo>
                  <a:lnTo>
                    <a:pt x="71" y="22"/>
                  </a:lnTo>
                  <a:lnTo>
                    <a:pt x="81" y="22"/>
                  </a:lnTo>
                  <a:lnTo>
                    <a:pt x="84" y="26"/>
                  </a:lnTo>
                  <a:lnTo>
                    <a:pt x="84" y="32"/>
                  </a:lnTo>
                  <a:lnTo>
                    <a:pt x="84" y="38"/>
                  </a:lnTo>
                  <a:lnTo>
                    <a:pt x="84" y="35"/>
                  </a:lnTo>
                  <a:lnTo>
                    <a:pt x="74" y="32"/>
                  </a:lnTo>
                  <a:lnTo>
                    <a:pt x="68" y="32"/>
                  </a:lnTo>
                  <a:lnTo>
                    <a:pt x="65" y="29"/>
                  </a:lnTo>
                  <a:close/>
                </a:path>
              </a:pathLst>
            </a:custGeom>
            <a:solidFill>
              <a:srgbClr val="CCCCCC"/>
            </a:solidFill>
            <a:ln w="9525">
              <a:noFill/>
              <a:round/>
              <a:headEnd/>
              <a:tailEnd/>
            </a:ln>
          </p:spPr>
          <p:txBody>
            <a:bodyPr/>
            <a:lstStyle/>
            <a:p>
              <a:endParaRPr lang="en-US"/>
            </a:p>
          </p:txBody>
        </p:sp>
        <p:sp>
          <p:nvSpPr>
            <p:cNvPr id="31839" name="Freeform 95"/>
            <p:cNvSpPr>
              <a:spLocks/>
            </p:cNvSpPr>
            <p:nvPr/>
          </p:nvSpPr>
          <p:spPr bwMode="auto">
            <a:xfrm>
              <a:off x="4054" y="2855"/>
              <a:ext cx="115" cy="53"/>
            </a:xfrm>
            <a:custGeom>
              <a:avLst/>
              <a:gdLst>
                <a:gd name="T0" fmla="*/ 65 w 84"/>
                <a:gd name="T1" fmla="*/ 29 h 38"/>
                <a:gd name="T2" fmla="*/ 61 w 84"/>
                <a:gd name="T3" fmla="*/ 32 h 38"/>
                <a:gd name="T4" fmla="*/ 55 w 84"/>
                <a:gd name="T5" fmla="*/ 29 h 38"/>
                <a:gd name="T6" fmla="*/ 52 w 84"/>
                <a:gd name="T7" fmla="*/ 29 h 38"/>
                <a:gd name="T8" fmla="*/ 42 w 84"/>
                <a:gd name="T9" fmla="*/ 22 h 38"/>
                <a:gd name="T10" fmla="*/ 32 w 84"/>
                <a:gd name="T11" fmla="*/ 22 h 38"/>
                <a:gd name="T12" fmla="*/ 29 w 84"/>
                <a:gd name="T13" fmla="*/ 26 h 38"/>
                <a:gd name="T14" fmla="*/ 23 w 84"/>
                <a:gd name="T15" fmla="*/ 22 h 38"/>
                <a:gd name="T16" fmla="*/ 16 w 84"/>
                <a:gd name="T17" fmla="*/ 19 h 38"/>
                <a:gd name="T18" fmla="*/ 13 w 84"/>
                <a:gd name="T19" fmla="*/ 16 h 38"/>
                <a:gd name="T20" fmla="*/ 13 w 84"/>
                <a:gd name="T21" fmla="*/ 13 h 38"/>
                <a:gd name="T22" fmla="*/ 3 w 84"/>
                <a:gd name="T23" fmla="*/ 9 h 38"/>
                <a:gd name="T24" fmla="*/ 0 w 84"/>
                <a:gd name="T25" fmla="*/ 9 h 38"/>
                <a:gd name="T26" fmla="*/ 3 w 84"/>
                <a:gd name="T27" fmla="*/ 9 h 38"/>
                <a:gd name="T28" fmla="*/ 3 w 84"/>
                <a:gd name="T29" fmla="*/ 9 h 38"/>
                <a:gd name="T30" fmla="*/ 10 w 84"/>
                <a:gd name="T31" fmla="*/ 0 h 38"/>
                <a:gd name="T32" fmla="*/ 10 w 84"/>
                <a:gd name="T33" fmla="*/ 0 h 38"/>
                <a:gd name="T34" fmla="*/ 16 w 84"/>
                <a:gd name="T35" fmla="*/ 0 h 38"/>
                <a:gd name="T36" fmla="*/ 19 w 84"/>
                <a:gd name="T37" fmla="*/ 0 h 38"/>
                <a:gd name="T38" fmla="*/ 23 w 84"/>
                <a:gd name="T39" fmla="*/ 3 h 38"/>
                <a:gd name="T40" fmla="*/ 29 w 84"/>
                <a:gd name="T41" fmla="*/ 3 h 38"/>
                <a:gd name="T42" fmla="*/ 32 w 84"/>
                <a:gd name="T43" fmla="*/ 9 h 38"/>
                <a:gd name="T44" fmla="*/ 36 w 84"/>
                <a:gd name="T45" fmla="*/ 13 h 38"/>
                <a:gd name="T46" fmla="*/ 42 w 84"/>
                <a:gd name="T47" fmla="*/ 13 h 38"/>
                <a:gd name="T48" fmla="*/ 48 w 84"/>
                <a:gd name="T49" fmla="*/ 13 h 38"/>
                <a:gd name="T50" fmla="*/ 48 w 84"/>
                <a:gd name="T51" fmla="*/ 13 h 38"/>
                <a:gd name="T52" fmla="*/ 52 w 84"/>
                <a:gd name="T53" fmla="*/ 6 h 38"/>
                <a:gd name="T54" fmla="*/ 55 w 84"/>
                <a:gd name="T55" fmla="*/ 6 h 38"/>
                <a:gd name="T56" fmla="*/ 55 w 84"/>
                <a:gd name="T57" fmla="*/ 9 h 38"/>
                <a:gd name="T58" fmla="*/ 58 w 84"/>
                <a:gd name="T59" fmla="*/ 9 h 38"/>
                <a:gd name="T60" fmla="*/ 65 w 84"/>
                <a:gd name="T61" fmla="*/ 13 h 38"/>
                <a:gd name="T62" fmla="*/ 68 w 84"/>
                <a:gd name="T63" fmla="*/ 13 h 38"/>
                <a:gd name="T64" fmla="*/ 71 w 84"/>
                <a:gd name="T65" fmla="*/ 16 h 38"/>
                <a:gd name="T66" fmla="*/ 71 w 84"/>
                <a:gd name="T67" fmla="*/ 22 h 38"/>
                <a:gd name="T68" fmla="*/ 71 w 84"/>
                <a:gd name="T69" fmla="*/ 22 h 38"/>
                <a:gd name="T70" fmla="*/ 81 w 84"/>
                <a:gd name="T71" fmla="*/ 22 h 38"/>
                <a:gd name="T72" fmla="*/ 84 w 84"/>
                <a:gd name="T73" fmla="*/ 26 h 38"/>
                <a:gd name="T74" fmla="*/ 84 w 84"/>
                <a:gd name="T75" fmla="*/ 32 h 38"/>
                <a:gd name="T76" fmla="*/ 84 w 84"/>
                <a:gd name="T77" fmla="*/ 38 h 38"/>
                <a:gd name="T78" fmla="*/ 84 w 84"/>
                <a:gd name="T79" fmla="*/ 35 h 38"/>
                <a:gd name="T80" fmla="*/ 74 w 84"/>
                <a:gd name="T81" fmla="*/ 32 h 38"/>
                <a:gd name="T82" fmla="*/ 68 w 84"/>
                <a:gd name="T83" fmla="*/ 32 h 38"/>
                <a:gd name="T84" fmla="*/ 65 w 84"/>
                <a:gd name="T85" fmla="*/ 29 h 38"/>
                <a:gd name="T86" fmla="*/ 65 w 84"/>
                <a:gd name="T87" fmla="*/ 29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38"/>
                <a:gd name="T134" fmla="*/ 84 w 84"/>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38">
                  <a:moveTo>
                    <a:pt x="65" y="29"/>
                  </a:moveTo>
                  <a:lnTo>
                    <a:pt x="61" y="32"/>
                  </a:lnTo>
                  <a:lnTo>
                    <a:pt x="55" y="29"/>
                  </a:lnTo>
                  <a:lnTo>
                    <a:pt x="52" y="29"/>
                  </a:lnTo>
                  <a:lnTo>
                    <a:pt x="42" y="22"/>
                  </a:lnTo>
                  <a:lnTo>
                    <a:pt x="32" y="22"/>
                  </a:lnTo>
                  <a:lnTo>
                    <a:pt x="29" y="26"/>
                  </a:lnTo>
                  <a:lnTo>
                    <a:pt x="23" y="22"/>
                  </a:lnTo>
                  <a:lnTo>
                    <a:pt x="16" y="19"/>
                  </a:lnTo>
                  <a:lnTo>
                    <a:pt x="13" y="16"/>
                  </a:lnTo>
                  <a:lnTo>
                    <a:pt x="13" y="13"/>
                  </a:lnTo>
                  <a:lnTo>
                    <a:pt x="3" y="9"/>
                  </a:lnTo>
                  <a:lnTo>
                    <a:pt x="0" y="9"/>
                  </a:lnTo>
                  <a:lnTo>
                    <a:pt x="3" y="9"/>
                  </a:lnTo>
                  <a:lnTo>
                    <a:pt x="10" y="0"/>
                  </a:lnTo>
                  <a:lnTo>
                    <a:pt x="16" y="0"/>
                  </a:lnTo>
                  <a:lnTo>
                    <a:pt x="19" y="0"/>
                  </a:lnTo>
                  <a:lnTo>
                    <a:pt x="23" y="3"/>
                  </a:lnTo>
                  <a:lnTo>
                    <a:pt x="29" y="3"/>
                  </a:lnTo>
                  <a:lnTo>
                    <a:pt x="32" y="9"/>
                  </a:lnTo>
                  <a:lnTo>
                    <a:pt x="36" y="13"/>
                  </a:lnTo>
                  <a:lnTo>
                    <a:pt x="42" y="13"/>
                  </a:lnTo>
                  <a:lnTo>
                    <a:pt x="48" y="13"/>
                  </a:lnTo>
                  <a:lnTo>
                    <a:pt x="52" y="6"/>
                  </a:lnTo>
                  <a:lnTo>
                    <a:pt x="55" y="6"/>
                  </a:lnTo>
                  <a:lnTo>
                    <a:pt x="55" y="9"/>
                  </a:lnTo>
                  <a:lnTo>
                    <a:pt x="58" y="9"/>
                  </a:lnTo>
                  <a:lnTo>
                    <a:pt x="65" y="13"/>
                  </a:lnTo>
                  <a:lnTo>
                    <a:pt x="68" y="13"/>
                  </a:lnTo>
                  <a:lnTo>
                    <a:pt x="71" y="16"/>
                  </a:lnTo>
                  <a:lnTo>
                    <a:pt x="71" y="22"/>
                  </a:lnTo>
                  <a:lnTo>
                    <a:pt x="81" y="22"/>
                  </a:lnTo>
                  <a:lnTo>
                    <a:pt x="84" y="26"/>
                  </a:lnTo>
                  <a:lnTo>
                    <a:pt x="84" y="32"/>
                  </a:lnTo>
                  <a:lnTo>
                    <a:pt x="84" y="38"/>
                  </a:lnTo>
                  <a:lnTo>
                    <a:pt x="84" y="35"/>
                  </a:lnTo>
                  <a:lnTo>
                    <a:pt x="74" y="32"/>
                  </a:lnTo>
                  <a:lnTo>
                    <a:pt x="68" y="32"/>
                  </a:lnTo>
                  <a:lnTo>
                    <a:pt x="65" y="29"/>
                  </a:lnTo>
                </a:path>
              </a:pathLst>
            </a:custGeom>
            <a:noFill/>
            <a:ln w="0">
              <a:solidFill>
                <a:srgbClr val="7F7F7F"/>
              </a:solidFill>
              <a:round/>
              <a:headEnd/>
              <a:tailEnd/>
            </a:ln>
          </p:spPr>
          <p:txBody>
            <a:bodyPr/>
            <a:lstStyle/>
            <a:p>
              <a:endParaRPr lang="en-US"/>
            </a:p>
          </p:txBody>
        </p:sp>
        <p:sp>
          <p:nvSpPr>
            <p:cNvPr id="31840" name="Freeform 96"/>
            <p:cNvSpPr>
              <a:spLocks/>
            </p:cNvSpPr>
            <p:nvPr/>
          </p:nvSpPr>
          <p:spPr bwMode="auto">
            <a:xfrm>
              <a:off x="4195" y="2805"/>
              <a:ext cx="4" cy="14"/>
            </a:xfrm>
            <a:custGeom>
              <a:avLst/>
              <a:gdLst>
                <a:gd name="T0" fmla="*/ 0 w 3"/>
                <a:gd name="T1" fmla="*/ 0 h 10"/>
                <a:gd name="T2" fmla="*/ 3 w 3"/>
                <a:gd name="T3" fmla="*/ 10 h 10"/>
                <a:gd name="T4" fmla="*/ 0 w 3"/>
                <a:gd name="T5" fmla="*/ 10 h 10"/>
                <a:gd name="T6" fmla="*/ 0 w 3"/>
                <a:gd name="T7" fmla="*/ 4 h 10"/>
                <a:gd name="T8" fmla="*/ 0 w 3"/>
                <a:gd name="T9" fmla="*/ 0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0" y="0"/>
                  </a:moveTo>
                  <a:lnTo>
                    <a:pt x="3" y="10"/>
                  </a:lnTo>
                  <a:lnTo>
                    <a:pt x="0" y="10"/>
                  </a:lnTo>
                  <a:lnTo>
                    <a:pt x="0" y="4"/>
                  </a:lnTo>
                  <a:lnTo>
                    <a:pt x="0" y="0"/>
                  </a:lnTo>
                  <a:close/>
                </a:path>
              </a:pathLst>
            </a:custGeom>
            <a:solidFill>
              <a:srgbClr val="CCCCCC"/>
            </a:solidFill>
            <a:ln w="9525">
              <a:noFill/>
              <a:round/>
              <a:headEnd/>
              <a:tailEnd/>
            </a:ln>
          </p:spPr>
          <p:txBody>
            <a:bodyPr/>
            <a:lstStyle/>
            <a:p>
              <a:endParaRPr lang="en-US"/>
            </a:p>
          </p:txBody>
        </p:sp>
        <p:sp>
          <p:nvSpPr>
            <p:cNvPr id="31841" name="Freeform 97"/>
            <p:cNvSpPr>
              <a:spLocks/>
            </p:cNvSpPr>
            <p:nvPr/>
          </p:nvSpPr>
          <p:spPr bwMode="auto">
            <a:xfrm>
              <a:off x="4195" y="2805"/>
              <a:ext cx="4" cy="14"/>
            </a:xfrm>
            <a:custGeom>
              <a:avLst/>
              <a:gdLst>
                <a:gd name="T0" fmla="*/ 0 w 3"/>
                <a:gd name="T1" fmla="*/ 0 h 10"/>
                <a:gd name="T2" fmla="*/ 3 w 3"/>
                <a:gd name="T3" fmla="*/ 10 h 10"/>
                <a:gd name="T4" fmla="*/ 0 w 3"/>
                <a:gd name="T5" fmla="*/ 10 h 10"/>
                <a:gd name="T6" fmla="*/ 0 w 3"/>
                <a:gd name="T7" fmla="*/ 4 h 10"/>
                <a:gd name="T8" fmla="*/ 0 w 3"/>
                <a:gd name="T9" fmla="*/ 0 h 10"/>
                <a:gd name="T10" fmla="*/ 0 w 3"/>
                <a:gd name="T11" fmla="*/ 0 h 10"/>
                <a:gd name="T12" fmla="*/ 0 60000 65536"/>
                <a:gd name="T13" fmla="*/ 0 60000 65536"/>
                <a:gd name="T14" fmla="*/ 0 60000 65536"/>
                <a:gd name="T15" fmla="*/ 0 60000 65536"/>
                <a:gd name="T16" fmla="*/ 0 60000 65536"/>
                <a:gd name="T17" fmla="*/ 0 60000 65536"/>
                <a:gd name="T18" fmla="*/ 0 w 3"/>
                <a:gd name="T19" fmla="*/ 0 h 10"/>
                <a:gd name="T20" fmla="*/ 3 w 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 h="10">
                  <a:moveTo>
                    <a:pt x="0" y="0"/>
                  </a:moveTo>
                  <a:lnTo>
                    <a:pt x="3" y="10"/>
                  </a:lnTo>
                  <a:lnTo>
                    <a:pt x="0" y="10"/>
                  </a:lnTo>
                  <a:lnTo>
                    <a:pt x="0" y="4"/>
                  </a:lnTo>
                  <a:lnTo>
                    <a:pt x="0" y="0"/>
                  </a:lnTo>
                </a:path>
              </a:pathLst>
            </a:custGeom>
            <a:noFill/>
            <a:ln w="0">
              <a:solidFill>
                <a:srgbClr val="7F7F7F"/>
              </a:solidFill>
              <a:round/>
              <a:headEnd/>
              <a:tailEnd/>
            </a:ln>
          </p:spPr>
          <p:txBody>
            <a:bodyPr/>
            <a:lstStyle/>
            <a:p>
              <a:endParaRPr lang="en-US"/>
            </a:p>
          </p:txBody>
        </p:sp>
        <p:sp>
          <p:nvSpPr>
            <p:cNvPr id="31842" name="Rectangle 98"/>
            <p:cNvSpPr>
              <a:spLocks noChangeArrowheads="1"/>
            </p:cNvSpPr>
            <p:nvPr/>
          </p:nvSpPr>
          <p:spPr bwMode="auto">
            <a:xfrm>
              <a:off x="4235" y="2530"/>
              <a:ext cx="1" cy="5"/>
            </a:xfrm>
            <a:prstGeom prst="rect">
              <a:avLst/>
            </a:prstGeom>
            <a:noFill/>
            <a:ln w="0">
              <a:solidFill>
                <a:srgbClr val="7F7F7F"/>
              </a:solidFill>
              <a:miter lim="800000"/>
              <a:headEnd/>
              <a:tailEnd/>
            </a:ln>
          </p:spPr>
          <p:txBody>
            <a:bodyPr/>
            <a:lstStyle/>
            <a:p>
              <a:endParaRPr lang="en-US"/>
            </a:p>
          </p:txBody>
        </p:sp>
        <p:sp>
          <p:nvSpPr>
            <p:cNvPr id="31843" name="Freeform 99"/>
            <p:cNvSpPr>
              <a:spLocks/>
            </p:cNvSpPr>
            <p:nvPr/>
          </p:nvSpPr>
          <p:spPr bwMode="auto">
            <a:xfrm>
              <a:off x="4235" y="2526"/>
              <a:ext cx="4" cy="4"/>
            </a:xfrm>
            <a:custGeom>
              <a:avLst/>
              <a:gdLst>
                <a:gd name="T0" fmla="*/ 0 w 3"/>
                <a:gd name="T1" fmla="*/ 0 h 3"/>
                <a:gd name="T2" fmla="*/ 3 w 3"/>
                <a:gd name="T3" fmla="*/ 3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0" y="0"/>
                  </a:lnTo>
                  <a:close/>
                </a:path>
              </a:pathLst>
            </a:custGeom>
            <a:solidFill>
              <a:srgbClr val="CCCCCC"/>
            </a:solidFill>
            <a:ln w="9525">
              <a:noFill/>
              <a:round/>
              <a:headEnd/>
              <a:tailEnd/>
            </a:ln>
          </p:spPr>
          <p:txBody>
            <a:bodyPr/>
            <a:lstStyle/>
            <a:p>
              <a:endParaRPr lang="en-US"/>
            </a:p>
          </p:txBody>
        </p:sp>
        <p:sp>
          <p:nvSpPr>
            <p:cNvPr id="31844" name="Freeform 100"/>
            <p:cNvSpPr>
              <a:spLocks/>
            </p:cNvSpPr>
            <p:nvPr/>
          </p:nvSpPr>
          <p:spPr bwMode="auto">
            <a:xfrm>
              <a:off x="4235" y="2526"/>
              <a:ext cx="4" cy="4"/>
            </a:xfrm>
            <a:custGeom>
              <a:avLst/>
              <a:gdLst>
                <a:gd name="T0" fmla="*/ 0 w 3"/>
                <a:gd name="T1" fmla="*/ 0 h 3"/>
                <a:gd name="T2" fmla="*/ 3 w 3"/>
                <a:gd name="T3" fmla="*/ 3 h 3"/>
                <a:gd name="T4" fmla="*/ 0 w 3"/>
                <a:gd name="T5" fmla="*/ 0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3"/>
                  </a:lnTo>
                  <a:lnTo>
                    <a:pt x="0" y="0"/>
                  </a:lnTo>
                </a:path>
              </a:pathLst>
            </a:custGeom>
            <a:noFill/>
            <a:ln w="0">
              <a:solidFill>
                <a:srgbClr val="7F7F7F"/>
              </a:solidFill>
              <a:round/>
              <a:headEnd/>
              <a:tailEnd/>
            </a:ln>
          </p:spPr>
          <p:txBody>
            <a:bodyPr/>
            <a:lstStyle/>
            <a:p>
              <a:endParaRPr lang="en-US"/>
            </a:p>
          </p:txBody>
        </p:sp>
        <p:sp>
          <p:nvSpPr>
            <p:cNvPr id="31845" name="Freeform 101"/>
            <p:cNvSpPr>
              <a:spLocks/>
            </p:cNvSpPr>
            <p:nvPr/>
          </p:nvSpPr>
          <p:spPr bwMode="auto">
            <a:xfrm>
              <a:off x="4253" y="2472"/>
              <a:ext cx="4" cy="9"/>
            </a:xfrm>
            <a:custGeom>
              <a:avLst/>
              <a:gdLst>
                <a:gd name="T0" fmla="*/ 0 w 3"/>
                <a:gd name="T1" fmla="*/ 4 h 7"/>
                <a:gd name="T2" fmla="*/ 3 w 3"/>
                <a:gd name="T3" fmla="*/ 0 h 7"/>
                <a:gd name="T4" fmla="*/ 3 w 3"/>
                <a:gd name="T5" fmla="*/ 7 h 7"/>
                <a:gd name="T6" fmla="*/ 3 w 3"/>
                <a:gd name="T7" fmla="*/ 7 h 7"/>
                <a:gd name="T8" fmla="*/ 0 w 3"/>
                <a:gd name="T9" fmla="*/ 4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4"/>
                  </a:moveTo>
                  <a:lnTo>
                    <a:pt x="3" y="0"/>
                  </a:lnTo>
                  <a:lnTo>
                    <a:pt x="3" y="7"/>
                  </a:lnTo>
                  <a:lnTo>
                    <a:pt x="0" y="4"/>
                  </a:lnTo>
                  <a:close/>
                </a:path>
              </a:pathLst>
            </a:custGeom>
            <a:solidFill>
              <a:srgbClr val="CCCCCC"/>
            </a:solidFill>
            <a:ln w="9525">
              <a:noFill/>
              <a:round/>
              <a:headEnd/>
              <a:tailEnd/>
            </a:ln>
          </p:spPr>
          <p:txBody>
            <a:bodyPr/>
            <a:lstStyle/>
            <a:p>
              <a:endParaRPr lang="en-US"/>
            </a:p>
          </p:txBody>
        </p:sp>
        <p:sp>
          <p:nvSpPr>
            <p:cNvPr id="31846" name="Freeform 102"/>
            <p:cNvSpPr>
              <a:spLocks/>
            </p:cNvSpPr>
            <p:nvPr/>
          </p:nvSpPr>
          <p:spPr bwMode="auto">
            <a:xfrm>
              <a:off x="4253" y="2472"/>
              <a:ext cx="4" cy="9"/>
            </a:xfrm>
            <a:custGeom>
              <a:avLst/>
              <a:gdLst>
                <a:gd name="T0" fmla="*/ 0 w 3"/>
                <a:gd name="T1" fmla="*/ 4 h 7"/>
                <a:gd name="T2" fmla="*/ 3 w 3"/>
                <a:gd name="T3" fmla="*/ 0 h 7"/>
                <a:gd name="T4" fmla="*/ 3 w 3"/>
                <a:gd name="T5" fmla="*/ 7 h 7"/>
                <a:gd name="T6" fmla="*/ 3 w 3"/>
                <a:gd name="T7" fmla="*/ 7 h 7"/>
                <a:gd name="T8" fmla="*/ 0 w 3"/>
                <a:gd name="T9" fmla="*/ 4 h 7"/>
                <a:gd name="T10" fmla="*/ 0 w 3"/>
                <a:gd name="T11" fmla="*/ 4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0" y="4"/>
                  </a:moveTo>
                  <a:lnTo>
                    <a:pt x="3" y="0"/>
                  </a:lnTo>
                  <a:lnTo>
                    <a:pt x="3" y="7"/>
                  </a:lnTo>
                  <a:lnTo>
                    <a:pt x="0" y="4"/>
                  </a:lnTo>
                </a:path>
              </a:pathLst>
            </a:custGeom>
            <a:noFill/>
            <a:ln w="0">
              <a:solidFill>
                <a:srgbClr val="7F7F7F"/>
              </a:solidFill>
              <a:round/>
              <a:headEnd/>
              <a:tailEnd/>
            </a:ln>
          </p:spPr>
          <p:txBody>
            <a:bodyPr/>
            <a:lstStyle/>
            <a:p>
              <a:endParaRPr lang="en-US"/>
            </a:p>
          </p:txBody>
        </p:sp>
        <p:sp>
          <p:nvSpPr>
            <p:cNvPr id="31847" name="Freeform 103"/>
            <p:cNvSpPr>
              <a:spLocks/>
            </p:cNvSpPr>
            <p:nvPr/>
          </p:nvSpPr>
          <p:spPr bwMode="auto">
            <a:xfrm>
              <a:off x="4261" y="2518"/>
              <a:ext cx="1" cy="8"/>
            </a:xfrm>
            <a:custGeom>
              <a:avLst/>
              <a:gdLst>
                <a:gd name="T0" fmla="*/ 0 w 1"/>
                <a:gd name="T1" fmla="*/ 3 h 6"/>
                <a:gd name="T2" fmla="*/ 0 w 1"/>
                <a:gd name="T3" fmla="*/ 0 h 6"/>
                <a:gd name="T4" fmla="*/ 0 w 1"/>
                <a:gd name="T5" fmla="*/ 0 h 6"/>
                <a:gd name="T6" fmla="*/ 0 w 1"/>
                <a:gd name="T7" fmla="*/ 6 h 6"/>
                <a:gd name="T8" fmla="*/ 0 w 1"/>
                <a:gd name="T9" fmla="*/ 3 h 6"/>
                <a:gd name="T10" fmla="*/ 0 w 1"/>
                <a:gd name="T11" fmla="*/ 3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3"/>
                  </a:moveTo>
                  <a:lnTo>
                    <a:pt x="0" y="0"/>
                  </a:lnTo>
                  <a:lnTo>
                    <a:pt x="0" y="6"/>
                  </a:lnTo>
                  <a:lnTo>
                    <a:pt x="0" y="3"/>
                  </a:lnTo>
                </a:path>
              </a:pathLst>
            </a:custGeom>
            <a:noFill/>
            <a:ln w="0">
              <a:solidFill>
                <a:srgbClr val="7F7F7F"/>
              </a:solidFill>
              <a:round/>
              <a:headEnd/>
              <a:tailEnd/>
            </a:ln>
          </p:spPr>
          <p:txBody>
            <a:bodyPr/>
            <a:lstStyle/>
            <a:p>
              <a:endParaRPr lang="en-US"/>
            </a:p>
          </p:txBody>
        </p:sp>
        <p:sp>
          <p:nvSpPr>
            <p:cNvPr id="31848" name="Freeform 104"/>
            <p:cNvSpPr>
              <a:spLocks/>
            </p:cNvSpPr>
            <p:nvPr/>
          </p:nvSpPr>
          <p:spPr bwMode="auto">
            <a:xfrm>
              <a:off x="4266" y="2522"/>
              <a:ext cx="5" cy="1"/>
            </a:xfrm>
            <a:custGeom>
              <a:avLst/>
              <a:gdLst>
                <a:gd name="T0" fmla="*/ 0 w 3"/>
                <a:gd name="T1" fmla="*/ 0 h 1"/>
                <a:gd name="T2" fmla="*/ 0 w 3"/>
                <a:gd name="T3" fmla="*/ 0 h 1"/>
                <a:gd name="T4" fmla="*/ 3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1849" name="Freeform 105"/>
            <p:cNvSpPr>
              <a:spLocks/>
            </p:cNvSpPr>
            <p:nvPr/>
          </p:nvSpPr>
          <p:spPr bwMode="auto">
            <a:xfrm>
              <a:off x="4266" y="2571"/>
              <a:ext cx="57" cy="77"/>
            </a:xfrm>
            <a:custGeom>
              <a:avLst/>
              <a:gdLst>
                <a:gd name="T0" fmla="*/ 29 w 41"/>
                <a:gd name="T1" fmla="*/ 0 h 55"/>
                <a:gd name="T2" fmla="*/ 32 w 41"/>
                <a:gd name="T3" fmla="*/ 0 h 55"/>
                <a:gd name="T4" fmla="*/ 38 w 41"/>
                <a:gd name="T5" fmla="*/ 7 h 55"/>
                <a:gd name="T6" fmla="*/ 38 w 41"/>
                <a:gd name="T7" fmla="*/ 13 h 55"/>
                <a:gd name="T8" fmla="*/ 38 w 41"/>
                <a:gd name="T9" fmla="*/ 13 h 55"/>
                <a:gd name="T10" fmla="*/ 38 w 41"/>
                <a:gd name="T11" fmla="*/ 16 h 55"/>
                <a:gd name="T12" fmla="*/ 41 w 41"/>
                <a:gd name="T13" fmla="*/ 29 h 55"/>
                <a:gd name="T14" fmla="*/ 41 w 41"/>
                <a:gd name="T15" fmla="*/ 32 h 55"/>
                <a:gd name="T16" fmla="*/ 41 w 41"/>
                <a:gd name="T17" fmla="*/ 39 h 55"/>
                <a:gd name="T18" fmla="*/ 41 w 41"/>
                <a:gd name="T19" fmla="*/ 42 h 55"/>
                <a:gd name="T20" fmla="*/ 38 w 41"/>
                <a:gd name="T21" fmla="*/ 42 h 55"/>
                <a:gd name="T22" fmla="*/ 38 w 41"/>
                <a:gd name="T23" fmla="*/ 36 h 55"/>
                <a:gd name="T24" fmla="*/ 35 w 41"/>
                <a:gd name="T25" fmla="*/ 32 h 55"/>
                <a:gd name="T26" fmla="*/ 35 w 41"/>
                <a:gd name="T27" fmla="*/ 32 h 55"/>
                <a:gd name="T28" fmla="*/ 32 w 41"/>
                <a:gd name="T29" fmla="*/ 36 h 55"/>
                <a:gd name="T30" fmla="*/ 32 w 41"/>
                <a:gd name="T31" fmla="*/ 39 h 55"/>
                <a:gd name="T32" fmla="*/ 35 w 41"/>
                <a:gd name="T33" fmla="*/ 48 h 55"/>
                <a:gd name="T34" fmla="*/ 35 w 41"/>
                <a:gd name="T35" fmla="*/ 55 h 55"/>
                <a:gd name="T36" fmla="*/ 32 w 41"/>
                <a:gd name="T37" fmla="*/ 52 h 55"/>
                <a:gd name="T38" fmla="*/ 32 w 41"/>
                <a:gd name="T39" fmla="*/ 48 h 55"/>
                <a:gd name="T40" fmla="*/ 29 w 41"/>
                <a:gd name="T41" fmla="*/ 48 h 55"/>
                <a:gd name="T42" fmla="*/ 22 w 41"/>
                <a:gd name="T43" fmla="*/ 45 h 55"/>
                <a:gd name="T44" fmla="*/ 22 w 41"/>
                <a:gd name="T45" fmla="*/ 45 h 55"/>
                <a:gd name="T46" fmla="*/ 19 w 41"/>
                <a:gd name="T47" fmla="*/ 36 h 55"/>
                <a:gd name="T48" fmla="*/ 22 w 41"/>
                <a:gd name="T49" fmla="*/ 29 h 55"/>
                <a:gd name="T50" fmla="*/ 16 w 41"/>
                <a:gd name="T51" fmla="*/ 23 h 55"/>
                <a:gd name="T52" fmla="*/ 16 w 41"/>
                <a:gd name="T53" fmla="*/ 23 h 55"/>
                <a:gd name="T54" fmla="*/ 13 w 41"/>
                <a:gd name="T55" fmla="*/ 29 h 55"/>
                <a:gd name="T56" fmla="*/ 13 w 41"/>
                <a:gd name="T57" fmla="*/ 29 h 55"/>
                <a:gd name="T58" fmla="*/ 13 w 41"/>
                <a:gd name="T59" fmla="*/ 26 h 55"/>
                <a:gd name="T60" fmla="*/ 9 w 41"/>
                <a:gd name="T61" fmla="*/ 32 h 55"/>
                <a:gd name="T62" fmla="*/ 6 w 41"/>
                <a:gd name="T63" fmla="*/ 26 h 55"/>
                <a:gd name="T64" fmla="*/ 6 w 41"/>
                <a:gd name="T65" fmla="*/ 26 h 55"/>
                <a:gd name="T66" fmla="*/ 3 w 41"/>
                <a:gd name="T67" fmla="*/ 29 h 55"/>
                <a:gd name="T68" fmla="*/ 3 w 41"/>
                <a:gd name="T69" fmla="*/ 36 h 55"/>
                <a:gd name="T70" fmla="*/ 0 w 41"/>
                <a:gd name="T71" fmla="*/ 36 h 55"/>
                <a:gd name="T72" fmla="*/ 0 w 41"/>
                <a:gd name="T73" fmla="*/ 32 h 55"/>
                <a:gd name="T74" fmla="*/ 3 w 41"/>
                <a:gd name="T75" fmla="*/ 23 h 55"/>
                <a:gd name="T76" fmla="*/ 3 w 41"/>
                <a:gd name="T77" fmla="*/ 23 h 55"/>
                <a:gd name="T78" fmla="*/ 9 w 41"/>
                <a:gd name="T79" fmla="*/ 19 h 55"/>
                <a:gd name="T80" fmla="*/ 9 w 41"/>
                <a:gd name="T81" fmla="*/ 16 h 55"/>
                <a:gd name="T82" fmla="*/ 13 w 41"/>
                <a:gd name="T83" fmla="*/ 13 h 55"/>
                <a:gd name="T84" fmla="*/ 16 w 41"/>
                <a:gd name="T85" fmla="*/ 16 h 55"/>
                <a:gd name="T86" fmla="*/ 16 w 41"/>
                <a:gd name="T87" fmla="*/ 16 h 55"/>
                <a:gd name="T88" fmla="*/ 16 w 41"/>
                <a:gd name="T89" fmla="*/ 23 h 55"/>
                <a:gd name="T90" fmla="*/ 19 w 41"/>
                <a:gd name="T91" fmla="*/ 19 h 55"/>
                <a:gd name="T92" fmla="*/ 19 w 41"/>
                <a:gd name="T93" fmla="*/ 16 h 55"/>
                <a:gd name="T94" fmla="*/ 22 w 41"/>
                <a:gd name="T95" fmla="*/ 13 h 55"/>
                <a:gd name="T96" fmla="*/ 22 w 41"/>
                <a:gd name="T97" fmla="*/ 16 h 55"/>
                <a:gd name="T98" fmla="*/ 25 w 41"/>
                <a:gd name="T99" fmla="*/ 10 h 55"/>
                <a:gd name="T100" fmla="*/ 25 w 41"/>
                <a:gd name="T101" fmla="*/ 10 h 55"/>
                <a:gd name="T102" fmla="*/ 32 w 41"/>
                <a:gd name="T103" fmla="*/ 10 h 55"/>
                <a:gd name="T104" fmla="*/ 29 w 41"/>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
                <a:gd name="T160" fmla="*/ 0 h 55"/>
                <a:gd name="T161" fmla="*/ 41 w 41"/>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 h="55">
                  <a:moveTo>
                    <a:pt x="29" y="0"/>
                  </a:moveTo>
                  <a:lnTo>
                    <a:pt x="32" y="0"/>
                  </a:lnTo>
                  <a:lnTo>
                    <a:pt x="38" y="7"/>
                  </a:lnTo>
                  <a:lnTo>
                    <a:pt x="38" y="13"/>
                  </a:lnTo>
                  <a:lnTo>
                    <a:pt x="38" y="16"/>
                  </a:lnTo>
                  <a:lnTo>
                    <a:pt x="41" y="29"/>
                  </a:lnTo>
                  <a:lnTo>
                    <a:pt x="41" y="32"/>
                  </a:lnTo>
                  <a:lnTo>
                    <a:pt x="41" y="39"/>
                  </a:lnTo>
                  <a:lnTo>
                    <a:pt x="41" y="42"/>
                  </a:lnTo>
                  <a:lnTo>
                    <a:pt x="38" y="42"/>
                  </a:lnTo>
                  <a:lnTo>
                    <a:pt x="38" y="36"/>
                  </a:lnTo>
                  <a:lnTo>
                    <a:pt x="35" y="32"/>
                  </a:lnTo>
                  <a:lnTo>
                    <a:pt x="32" y="36"/>
                  </a:lnTo>
                  <a:lnTo>
                    <a:pt x="32" y="39"/>
                  </a:lnTo>
                  <a:lnTo>
                    <a:pt x="35" y="48"/>
                  </a:lnTo>
                  <a:lnTo>
                    <a:pt x="35" y="55"/>
                  </a:lnTo>
                  <a:lnTo>
                    <a:pt x="32" y="52"/>
                  </a:lnTo>
                  <a:lnTo>
                    <a:pt x="32" y="48"/>
                  </a:lnTo>
                  <a:lnTo>
                    <a:pt x="29" y="48"/>
                  </a:lnTo>
                  <a:lnTo>
                    <a:pt x="22" y="45"/>
                  </a:lnTo>
                  <a:lnTo>
                    <a:pt x="19" y="36"/>
                  </a:lnTo>
                  <a:lnTo>
                    <a:pt x="22" y="29"/>
                  </a:lnTo>
                  <a:lnTo>
                    <a:pt x="16" y="23"/>
                  </a:lnTo>
                  <a:lnTo>
                    <a:pt x="13" y="29"/>
                  </a:lnTo>
                  <a:lnTo>
                    <a:pt x="13" y="26"/>
                  </a:lnTo>
                  <a:lnTo>
                    <a:pt x="9" y="32"/>
                  </a:lnTo>
                  <a:lnTo>
                    <a:pt x="6" y="26"/>
                  </a:lnTo>
                  <a:lnTo>
                    <a:pt x="3" y="29"/>
                  </a:lnTo>
                  <a:lnTo>
                    <a:pt x="3" y="36"/>
                  </a:lnTo>
                  <a:lnTo>
                    <a:pt x="0" y="36"/>
                  </a:lnTo>
                  <a:lnTo>
                    <a:pt x="0" y="32"/>
                  </a:lnTo>
                  <a:lnTo>
                    <a:pt x="3" y="23"/>
                  </a:lnTo>
                  <a:lnTo>
                    <a:pt x="9" y="19"/>
                  </a:lnTo>
                  <a:lnTo>
                    <a:pt x="9" y="16"/>
                  </a:lnTo>
                  <a:lnTo>
                    <a:pt x="13" y="13"/>
                  </a:lnTo>
                  <a:lnTo>
                    <a:pt x="16" y="16"/>
                  </a:lnTo>
                  <a:lnTo>
                    <a:pt x="16" y="23"/>
                  </a:lnTo>
                  <a:lnTo>
                    <a:pt x="19" y="19"/>
                  </a:lnTo>
                  <a:lnTo>
                    <a:pt x="19" y="16"/>
                  </a:lnTo>
                  <a:lnTo>
                    <a:pt x="22" y="13"/>
                  </a:lnTo>
                  <a:lnTo>
                    <a:pt x="22" y="16"/>
                  </a:lnTo>
                  <a:lnTo>
                    <a:pt x="25" y="10"/>
                  </a:lnTo>
                  <a:lnTo>
                    <a:pt x="32" y="10"/>
                  </a:lnTo>
                  <a:lnTo>
                    <a:pt x="29" y="0"/>
                  </a:lnTo>
                  <a:close/>
                </a:path>
              </a:pathLst>
            </a:custGeom>
            <a:solidFill>
              <a:srgbClr val="CCCCCC"/>
            </a:solidFill>
            <a:ln w="9525">
              <a:noFill/>
              <a:round/>
              <a:headEnd/>
              <a:tailEnd/>
            </a:ln>
          </p:spPr>
          <p:txBody>
            <a:bodyPr/>
            <a:lstStyle/>
            <a:p>
              <a:endParaRPr lang="en-US"/>
            </a:p>
          </p:txBody>
        </p:sp>
        <p:sp>
          <p:nvSpPr>
            <p:cNvPr id="31850" name="Freeform 106"/>
            <p:cNvSpPr>
              <a:spLocks/>
            </p:cNvSpPr>
            <p:nvPr/>
          </p:nvSpPr>
          <p:spPr bwMode="auto">
            <a:xfrm>
              <a:off x="4266" y="2571"/>
              <a:ext cx="57" cy="77"/>
            </a:xfrm>
            <a:custGeom>
              <a:avLst/>
              <a:gdLst>
                <a:gd name="T0" fmla="*/ 29 w 41"/>
                <a:gd name="T1" fmla="*/ 0 h 55"/>
                <a:gd name="T2" fmla="*/ 32 w 41"/>
                <a:gd name="T3" fmla="*/ 0 h 55"/>
                <a:gd name="T4" fmla="*/ 38 w 41"/>
                <a:gd name="T5" fmla="*/ 7 h 55"/>
                <a:gd name="T6" fmla="*/ 38 w 41"/>
                <a:gd name="T7" fmla="*/ 13 h 55"/>
                <a:gd name="T8" fmla="*/ 38 w 41"/>
                <a:gd name="T9" fmla="*/ 13 h 55"/>
                <a:gd name="T10" fmla="*/ 38 w 41"/>
                <a:gd name="T11" fmla="*/ 16 h 55"/>
                <a:gd name="T12" fmla="*/ 41 w 41"/>
                <a:gd name="T13" fmla="*/ 29 h 55"/>
                <a:gd name="T14" fmla="*/ 41 w 41"/>
                <a:gd name="T15" fmla="*/ 32 h 55"/>
                <a:gd name="T16" fmla="*/ 41 w 41"/>
                <a:gd name="T17" fmla="*/ 39 h 55"/>
                <a:gd name="T18" fmla="*/ 41 w 41"/>
                <a:gd name="T19" fmla="*/ 42 h 55"/>
                <a:gd name="T20" fmla="*/ 38 w 41"/>
                <a:gd name="T21" fmla="*/ 42 h 55"/>
                <a:gd name="T22" fmla="*/ 38 w 41"/>
                <a:gd name="T23" fmla="*/ 36 h 55"/>
                <a:gd name="T24" fmla="*/ 35 w 41"/>
                <a:gd name="T25" fmla="*/ 32 h 55"/>
                <a:gd name="T26" fmla="*/ 35 w 41"/>
                <a:gd name="T27" fmla="*/ 32 h 55"/>
                <a:gd name="T28" fmla="*/ 32 w 41"/>
                <a:gd name="T29" fmla="*/ 36 h 55"/>
                <a:gd name="T30" fmla="*/ 32 w 41"/>
                <a:gd name="T31" fmla="*/ 39 h 55"/>
                <a:gd name="T32" fmla="*/ 35 w 41"/>
                <a:gd name="T33" fmla="*/ 48 h 55"/>
                <a:gd name="T34" fmla="*/ 35 w 41"/>
                <a:gd name="T35" fmla="*/ 55 h 55"/>
                <a:gd name="T36" fmla="*/ 32 w 41"/>
                <a:gd name="T37" fmla="*/ 52 h 55"/>
                <a:gd name="T38" fmla="*/ 32 w 41"/>
                <a:gd name="T39" fmla="*/ 48 h 55"/>
                <a:gd name="T40" fmla="*/ 29 w 41"/>
                <a:gd name="T41" fmla="*/ 48 h 55"/>
                <a:gd name="T42" fmla="*/ 22 w 41"/>
                <a:gd name="T43" fmla="*/ 45 h 55"/>
                <a:gd name="T44" fmla="*/ 22 w 41"/>
                <a:gd name="T45" fmla="*/ 45 h 55"/>
                <a:gd name="T46" fmla="*/ 19 w 41"/>
                <a:gd name="T47" fmla="*/ 36 h 55"/>
                <a:gd name="T48" fmla="*/ 22 w 41"/>
                <a:gd name="T49" fmla="*/ 29 h 55"/>
                <a:gd name="T50" fmla="*/ 16 w 41"/>
                <a:gd name="T51" fmla="*/ 23 h 55"/>
                <a:gd name="T52" fmla="*/ 16 w 41"/>
                <a:gd name="T53" fmla="*/ 23 h 55"/>
                <a:gd name="T54" fmla="*/ 13 w 41"/>
                <a:gd name="T55" fmla="*/ 29 h 55"/>
                <a:gd name="T56" fmla="*/ 13 w 41"/>
                <a:gd name="T57" fmla="*/ 29 h 55"/>
                <a:gd name="T58" fmla="*/ 13 w 41"/>
                <a:gd name="T59" fmla="*/ 26 h 55"/>
                <a:gd name="T60" fmla="*/ 9 w 41"/>
                <a:gd name="T61" fmla="*/ 32 h 55"/>
                <a:gd name="T62" fmla="*/ 6 w 41"/>
                <a:gd name="T63" fmla="*/ 26 h 55"/>
                <a:gd name="T64" fmla="*/ 6 w 41"/>
                <a:gd name="T65" fmla="*/ 26 h 55"/>
                <a:gd name="T66" fmla="*/ 3 w 41"/>
                <a:gd name="T67" fmla="*/ 29 h 55"/>
                <a:gd name="T68" fmla="*/ 3 w 41"/>
                <a:gd name="T69" fmla="*/ 36 h 55"/>
                <a:gd name="T70" fmla="*/ 0 w 41"/>
                <a:gd name="T71" fmla="*/ 36 h 55"/>
                <a:gd name="T72" fmla="*/ 0 w 41"/>
                <a:gd name="T73" fmla="*/ 32 h 55"/>
                <a:gd name="T74" fmla="*/ 3 w 41"/>
                <a:gd name="T75" fmla="*/ 23 h 55"/>
                <a:gd name="T76" fmla="*/ 3 w 41"/>
                <a:gd name="T77" fmla="*/ 23 h 55"/>
                <a:gd name="T78" fmla="*/ 9 w 41"/>
                <a:gd name="T79" fmla="*/ 19 h 55"/>
                <a:gd name="T80" fmla="*/ 9 w 41"/>
                <a:gd name="T81" fmla="*/ 16 h 55"/>
                <a:gd name="T82" fmla="*/ 13 w 41"/>
                <a:gd name="T83" fmla="*/ 13 h 55"/>
                <a:gd name="T84" fmla="*/ 16 w 41"/>
                <a:gd name="T85" fmla="*/ 16 h 55"/>
                <a:gd name="T86" fmla="*/ 16 w 41"/>
                <a:gd name="T87" fmla="*/ 16 h 55"/>
                <a:gd name="T88" fmla="*/ 16 w 41"/>
                <a:gd name="T89" fmla="*/ 23 h 55"/>
                <a:gd name="T90" fmla="*/ 19 w 41"/>
                <a:gd name="T91" fmla="*/ 19 h 55"/>
                <a:gd name="T92" fmla="*/ 19 w 41"/>
                <a:gd name="T93" fmla="*/ 16 h 55"/>
                <a:gd name="T94" fmla="*/ 22 w 41"/>
                <a:gd name="T95" fmla="*/ 13 h 55"/>
                <a:gd name="T96" fmla="*/ 22 w 41"/>
                <a:gd name="T97" fmla="*/ 16 h 55"/>
                <a:gd name="T98" fmla="*/ 25 w 41"/>
                <a:gd name="T99" fmla="*/ 10 h 55"/>
                <a:gd name="T100" fmla="*/ 25 w 41"/>
                <a:gd name="T101" fmla="*/ 10 h 55"/>
                <a:gd name="T102" fmla="*/ 32 w 41"/>
                <a:gd name="T103" fmla="*/ 10 h 55"/>
                <a:gd name="T104" fmla="*/ 29 w 41"/>
                <a:gd name="T105" fmla="*/ 0 h 55"/>
                <a:gd name="T106" fmla="*/ 29 w 41"/>
                <a:gd name="T107" fmla="*/ 0 h 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
                <a:gd name="T163" fmla="*/ 0 h 55"/>
                <a:gd name="T164" fmla="*/ 41 w 41"/>
                <a:gd name="T165" fmla="*/ 55 h 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 h="55">
                  <a:moveTo>
                    <a:pt x="29" y="0"/>
                  </a:moveTo>
                  <a:lnTo>
                    <a:pt x="32" y="0"/>
                  </a:lnTo>
                  <a:lnTo>
                    <a:pt x="38" y="7"/>
                  </a:lnTo>
                  <a:lnTo>
                    <a:pt x="38" y="13"/>
                  </a:lnTo>
                  <a:lnTo>
                    <a:pt x="38" y="16"/>
                  </a:lnTo>
                  <a:lnTo>
                    <a:pt x="41" y="29"/>
                  </a:lnTo>
                  <a:lnTo>
                    <a:pt x="41" y="32"/>
                  </a:lnTo>
                  <a:lnTo>
                    <a:pt x="41" y="39"/>
                  </a:lnTo>
                  <a:lnTo>
                    <a:pt x="41" y="42"/>
                  </a:lnTo>
                  <a:lnTo>
                    <a:pt x="38" y="42"/>
                  </a:lnTo>
                  <a:lnTo>
                    <a:pt x="38" y="36"/>
                  </a:lnTo>
                  <a:lnTo>
                    <a:pt x="35" y="32"/>
                  </a:lnTo>
                  <a:lnTo>
                    <a:pt x="32" y="36"/>
                  </a:lnTo>
                  <a:lnTo>
                    <a:pt x="32" y="39"/>
                  </a:lnTo>
                  <a:lnTo>
                    <a:pt x="35" y="48"/>
                  </a:lnTo>
                  <a:lnTo>
                    <a:pt x="35" y="55"/>
                  </a:lnTo>
                  <a:lnTo>
                    <a:pt x="32" y="52"/>
                  </a:lnTo>
                  <a:lnTo>
                    <a:pt x="32" y="48"/>
                  </a:lnTo>
                  <a:lnTo>
                    <a:pt x="29" y="48"/>
                  </a:lnTo>
                  <a:lnTo>
                    <a:pt x="22" y="45"/>
                  </a:lnTo>
                  <a:lnTo>
                    <a:pt x="19" y="36"/>
                  </a:lnTo>
                  <a:lnTo>
                    <a:pt x="22" y="29"/>
                  </a:lnTo>
                  <a:lnTo>
                    <a:pt x="16" y="23"/>
                  </a:lnTo>
                  <a:lnTo>
                    <a:pt x="13" y="29"/>
                  </a:lnTo>
                  <a:lnTo>
                    <a:pt x="13" y="26"/>
                  </a:lnTo>
                  <a:lnTo>
                    <a:pt x="9" y="32"/>
                  </a:lnTo>
                  <a:lnTo>
                    <a:pt x="6" y="26"/>
                  </a:lnTo>
                  <a:lnTo>
                    <a:pt x="3" y="29"/>
                  </a:lnTo>
                  <a:lnTo>
                    <a:pt x="3" y="36"/>
                  </a:lnTo>
                  <a:lnTo>
                    <a:pt x="0" y="36"/>
                  </a:lnTo>
                  <a:lnTo>
                    <a:pt x="0" y="32"/>
                  </a:lnTo>
                  <a:lnTo>
                    <a:pt x="3" y="23"/>
                  </a:lnTo>
                  <a:lnTo>
                    <a:pt x="9" y="19"/>
                  </a:lnTo>
                  <a:lnTo>
                    <a:pt x="9" y="16"/>
                  </a:lnTo>
                  <a:lnTo>
                    <a:pt x="13" y="13"/>
                  </a:lnTo>
                  <a:lnTo>
                    <a:pt x="16" y="16"/>
                  </a:lnTo>
                  <a:lnTo>
                    <a:pt x="16" y="23"/>
                  </a:lnTo>
                  <a:lnTo>
                    <a:pt x="19" y="19"/>
                  </a:lnTo>
                  <a:lnTo>
                    <a:pt x="19" y="16"/>
                  </a:lnTo>
                  <a:lnTo>
                    <a:pt x="22" y="13"/>
                  </a:lnTo>
                  <a:lnTo>
                    <a:pt x="22" y="16"/>
                  </a:lnTo>
                  <a:lnTo>
                    <a:pt x="25" y="10"/>
                  </a:lnTo>
                  <a:lnTo>
                    <a:pt x="32" y="10"/>
                  </a:lnTo>
                  <a:lnTo>
                    <a:pt x="29" y="0"/>
                  </a:lnTo>
                </a:path>
              </a:pathLst>
            </a:custGeom>
            <a:noFill/>
            <a:ln w="0">
              <a:solidFill>
                <a:srgbClr val="7F7F7F"/>
              </a:solidFill>
              <a:round/>
              <a:headEnd/>
              <a:tailEnd/>
            </a:ln>
          </p:spPr>
          <p:txBody>
            <a:bodyPr/>
            <a:lstStyle/>
            <a:p>
              <a:endParaRPr lang="en-US"/>
            </a:p>
          </p:txBody>
        </p:sp>
        <p:sp>
          <p:nvSpPr>
            <p:cNvPr id="31851" name="Freeform 107"/>
            <p:cNvSpPr>
              <a:spLocks/>
            </p:cNvSpPr>
            <p:nvPr/>
          </p:nvSpPr>
          <p:spPr bwMode="auto">
            <a:xfrm>
              <a:off x="4266" y="2626"/>
              <a:ext cx="5" cy="4"/>
            </a:xfrm>
            <a:custGeom>
              <a:avLst/>
              <a:gdLst>
                <a:gd name="T0" fmla="*/ 0 w 3"/>
                <a:gd name="T1" fmla="*/ 0 h 3"/>
                <a:gd name="T2" fmla="*/ 3 w 3"/>
                <a:gd name="T3" fmla="*/ 0 h 3"/>
                <a:gd name="T4" fmla="*/ 3 w 3"/>
                <a:gd name="T5" fmla="*/ 3 h 3"/>
                <a:gd name="T6" fmla="*/ 0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3"/>
                  </a:lnTo>
                  <a:lnTo>
                    <a:pt x="0" y="0"/>
                  </a:lnTo>
                </a:path>
              </a:pathLst>
            </a:custGeom>
            <a:noFill/>
            <a:ln w="0">
              <a:solidFill>
                <a:srgbClr val="7F7F7F"/>
              </a:solidFill>
              <a:round/>
              <a:headEnd/>
              <a:tailEnd/>
            </a:ln>
          </p:spPr>
          <p:txBody>
            <a:bodyPr/>
            <a:lstStyle/>
            <a:p>
              <a:endParaRPr lang="en-US"/>
            </a:p>
          </p:txBody>
        </p:sp>
        <p:sp>
          <p:nvSpPr>
            <p:cNvPr id="31852" name="Freeform 108"/>
            <p:cNvSpPr>
              <a:spLocks/>
            </p:cNvSpPr>
            <p:nvPr/>
          </p:nvSpPr>
          <p:spPr bwMode="auto">
            <a:xfrm>
              <a:off x="4253" y="2638"/>
              <a:ext cx="8" cy="6"/>
            </a:xfrm>
            <a:custGeom>
              <a:avLst/>
              <a:gdLst>
                <a:gd name="T0" fmla="*/ 0 w 6"/>
                <a:gd name="T1" fmla="*/ 0 h 4"/>
                <a:gd name="T2" fmla="*/ 3 w 6"/>
                <a:gd name="T3" fmla="*/ 0 h 4"/>
                <a:gd name="T4" fmla="*/ 6 w 6"/>
                <a:gd name="T5" fmla="*/ 0 h 4"/>
                <a:gd name="T6" fmla="*/ 6 w 6"/>
                <a:gd name="T7" fmla="*/ 4 h 4"/>
                <a:gd name="T8" fmla="*/ 0 w 6"/>
                <a:gd name="T9" fmla="*/ 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0"/>
                  </a:moveTo>
                  <a:lnTo>
                    <a:pt x="3" y="0"/>
                  </a:lnTo>
                  <a:lnTo>
                    <a:pt x="6" y="0"/>
                  </a:lnTo>
                  <a:lnTo>
                    <a:pt x="6" y="4"/>
                  </a:lnTo>
                  <a:lnTo>
                    <a:pt x="0" y="0"/>
                  </a:lnTo>
                  <a:close/>
                </a:path>
              </a:pathLst>
            </a:custGeom>
            <a:solidFill>
              <a:srgbClr val="CCCCCC"/>
            </a:solidFill>
            <a:ln w="9525">
              <a:noFill/>
              <a:round/>
              <a:headEnd/>
              <a:tailEnd/>
            </a:ln>
          </p:spPr>
          <p:txBody>
            <a:bodyPr/>
            <a:lstStyle/>
            <a:p>
              <a:endParaRPr lang="en-US"/>
            </a:p>
          </p:txBody>
        </p:sp>
        <p:sp>
          <p:nvSpPr>
            <p:cNvPr id="31853" name="Freeform 109"/>
            <p:cNvSpPr>
              <a:spLocks/>
            </p:cNvSpPr>
            <p:nvPr/>
          </p:nvSpPr>
          <p:spPr bwMode="auto">
            <a:xfrm>
              <a:off x="4253" y="2638"/>
              <a:ext cx="8" cy="6"/>
            </a:xfrm>
            <a:custGeom>
              <a:avLst/>
              <a:gdLst>
                <a:gd name="T0" fmla="*/ 0 w 6"/>
                <a:gd name="T1" fmla="*/ 0 h 4"/>
                <a:gd name="T2" fmla="*/ 3 w 6"/>
                <a:gd name="T3" fmla="*/ 0 h 4"/>
                <a:gd name="T4" fmla="*/ 6 w 6"/>
                <a:gd name="T5" fmla="*/ 0 h 4"/>
                <a:gd name="T6" fmla="*/ 6 w 6"/>
                <a:gd name="T7" fmla="*/ 4 h 4"/>
                <a:gd name="T8" fmla="*/ 0 w 6"/>
                <a:gd name="T9" fmla="*/ 0 h 4"/>
                <a:gd name="T10" fmla="*/ 0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0" y="0"/>
                  </a:moveTo>
                  <a:lnTo>
                    <a:pt x="3" y="0"/>
                  </a:lnTo>
                  <a:lnTo>
                    <a:pt x="6" y="0"/>
                  </a:lnTo>
                  <a:lnTo>
                    <a:pt x="6" y="4"/>
                  </a:lnTo>
                  <a:lnTo>
                    <a:pt x="0" y="0"/>
                  </a:lnTo>
                </a:path>
              </a:pathLst>
            </a:custGeom>
            <a:noFill/>
            <a:ln w="0">
              <a:solidFill>
                <a:srgbClr val="7F7F7F"/>
              </a:solidFill>
              <a:round/>
              <a:headEnd/>
              <a:tailEnd/>
            </a:ln>
          </p:spPr>
          <p:txBody>
            <a:bodyPr/>
            <a:lstStyle/>
            <a:p>
              <a:endParaRPr lang="en-US"/>
            </a:p>
          </p:txBody>
        </p:sp>
        <p:sp>
          <p:nvSpPr>
            <p:cNvPr id="31854" name="Freeform 110"/>
            <p:cNvSpPr>
              <a:spLocks/>
            </p:cNvSpPr>
            <p:nvPr/>
          </p:nvSpPr>
          <p:spPr bwMode="auto">
            <a:xfrm>
              <a:off x="4244" y="2652"/>
              <a:ext cx="4" cy="4"/>
            </a:xfrm>
            <a:custGeom>
              <a:avLst/>
              <a:gdLst>
                <a:gd name="T0" fmla="*/ 0 w 3"/>
                <a:gd name="T1" fmla="*/ 3 h 3"/>
                <a:gd name="T2" fmla="*/ 0 w 3"/>
                <a:gd name="T3" fmla="*/ 0 h 3"/>
                <a:gd name="T4" fmla="*/ 0 w 3"/>
                <a:gd name="T5" fmla="*/ 0 h 3"/>
                <a:gd name="T6" fmla="*/ 3 w 3"/>
                <a:gd name="T7" fmla="*/ 0 h 3"/>
                <a:gd name="T8" fmla="*/ 0 w 3"/>
                <a:gd name="T9" fmla="*/ 3 h 3"/>
                <a:gd name="T10" fmla="*/ 0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3"/>
                  </a:moveTo>
                  <a:lnTo>
                    <a:pt x="0" y="0"/>
                  </a:lnTo>
                  <a:lnTo>
                    <a:pt x="3" y="0"/>
                  </a:lnTo>
                  <a:lnTo>
                    <a:pt x="0" y="3"/>
                  </a:lnTo>
                </a:path>
              </a:pathLst>
            </a:custGeom>
            <a:noFill/>
            <a:ln w="0">
              <a:solidFill>
                <a:srgbClr val="7F7F7F"/>
              </a:solidFill>
              <a:round/>
              <a:headEnd/>
              <a:tailEnd/>
            </a:ln>
          </p:spPr>
          <p:txBody>
            <a:bodyPr/>
            <a:lstStyle/>
            <a:p>
              <a:endParaRPr lang="en-US"/>
            </a:p>
          </p:txBody>
        </p:sp>
        <p:sp>
          <p:nvSpPr>
            <p:cNvPr id="31855" name="Freeform 111"/>
            <p:cNvSpPr>
              <a:spLocks/>
            </p:cNvSpPr>
            <p:nvPr/>
          </p:nvSpPr>
          <p:spPr bwMode="auto">
            <a:xfrm>
              <a:off x="4544" y="2504"/>
              <a:ext cx="5" cy="4"/>
            </a:xfrm>
            <a:custGeom>
              <a:avLst/>
              <a:gdLst>
                <a:gd name="T0" fmla="*/ 4 w 4"/>
                <a:gd name="T1" fmla="*/ 0 h 3"/>
                <a:gd name="T2" fmla="*/ 4 w 4"/>
                <a:gd name="T3" fmla="*/ 3 h 3"/>
                <a:gd name="T4" fmla="*/ 0 w 4"/>
                <a:gd name="T5" fmla="*/ 0 h 3"/>
                <a:gd name="T6" fmla="*/ 4 w 4"/>
                <a:gd name="T7" fmla="*/ 0 h 3"/>
                <a:gd name="T8" fmla="*/ 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4" y="3"/>
                  </a:lnTo>
                  <a:lnTo>
                    <a:pt x="0" y="0"/>
                  </a:lnTo>
                  <a:lnTo>
                    <a:pt x="4" y="0"/>
                  </a:lnTo>
                </a:path>
              </a:pathLst>
            </a:custGeom>
            <a:noFill/>
            <a:ln w="0">
              <a:solidFill>
                <a:srgbClr val="7F7F7F"/>
              </a:solidFill>
              <a:round/>
              <a:headEnd/>
              <a:tailEnd/>
            </a:ln>
          </p:spPr>
          <p:txBody>
            <a:bodyPr/>
            <a:lstStyle/>
            <a:p>
              <a:endParaRPr lang="en-US"/>
            </a:p>
          </p:txBody>
        </p:sp>
        <p:sp>
          <p:nvSpPr>
            <p:cNvPr id="31856" name="Freeform 112"/>
            <p:cNvSpPr>
              <a:spLocks/>
            </p:cNvSpPr>
            <p:nvPr/>
          </p:nvSpPr>
          <p:spPr bwMode="auto">
            <a:xfrm>
              <a:off x="4425" y="2607"/>
              <a:ext cx="5" cy="5"/>
            </a:xfrm>
            <a:custGeom>
              <a:avLst/>
              <a:gdLst>
                <a:gd name="T0" fmla="*/ 4 w 4"/>
                <a:gd name="T1" fmla="*/ 0 h 3"/>
                <a:gd name="T2" fmla="*/ 0 w 4"/>
                <a:gd name="T3" fmla="*/ 3 h 3"/>
                <a:gd name="T4" fmla="*/ 0 w 4"/>
                <a:gd name="T5" fmla="*/ 3 h 3"/>
                <a:gd name="T6" fmla="*/ 4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0" y="3"/>
                  </a:lnTo>
                  <a:lnTo>
                    <a:pt x="4" y="0"/>
                  </a:lnTo>
                  <a:close/>
                </a:path>
              </a:pathLst>
            </a:custGeom>
            <a:solidFill>
              <a:srgbClr val="CCCCCC"/>
            </a:solidFill>
            <a:ln w="9525">
              <a:noFill/>
              <a:round/>
              <a:headEnd/>
              <a:tailEnd/>
            </a:ln>
          </p:spPr>
          <p:txBody>
            <a:bodyPr/>
            <a:lstStyle/>
            <a:p>
              <a:endParaRPr lang="en-US"/>
            </a:p>
          </p:txBody>
        </p:sp>
        <p:sp>
          <p:nvSpPr>
            <p:cNvPr id="31857" name="Freeform 113"/>
            <p:cNvSpPr>
              <a:spLocks/>
            </p:cNvSpPr>
            <p:nvPr/>
          </p:nvSpPr>
          <p:spPr bwMode="auto">
            <a:xfrm>
              <a:off x="4425" y="2607"/>
              <a:ext cx="5" cy="5"/>
            </a:xfrm>
            <a:custGeom>
              <a:avLst/>
              <a:gdLst>
                <a:gd name="T0" fmla="*/ 4 w 4"/>
                <a:gd name="T1" fmla="*/ 0 h 3"/>
                <a:gd name="T2" fmla="*/ 0 w 4"/>
                <a:gd name="T3" fmla="*/ 3 h 3"/>
                <a:gd name="T4" fmla="*/ 0 w 4"/>
                <a:gd name="T5" fmla="*/ 3 h 3"/>
                <a:gd name="T6" fmla="*/ 4 w 4"/>
                <a:gd name="T7" fmla="*/ 0 h 3"/>
                <a:gd name="T8" fmla="*/ 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0" y="3"/>
                  </a:lnTo>
                  <a:lnTo>
                    <a:pt x="4" y="0"/>
                  </a:lnTo>
                </a:path>
              </a:pathLst>
            </a:custGeom>
            <a:noFill/>
            <a:ln w="0">
              <a:solidFill>
                <a:srgbClr val="7F7F7F"/>
              </a:solidFill>
              <a:round/>
              <a:headEnd/>
              <a:tailEnd/>
            </a:ln>
          </p:spPr>
          <p:txBody>
            <a:bodyPr/>
            <a:lstStyle/>
            <a:p>
              <a:endParaRPr lang="en-US"/>
            </a:p>
          </p:txBody>
        </p:sp>
        <p:sp>
          <p:nvSpPr>
            <p:cNvPr id="31858" name="Freeform 114"/>
            <p:cNvSpPr>
              <a:spLocks/>
            </p:cNvSpPr>
            <p:nvPr/>
          </p:nvSpPr>
          <p:spPr bwMode="auto">
            <a:xfrm>
              <a:off x="4470" y="2571"/>
              <a:ext cx="2" cy="4"/>
            </a:xfrm>
            <a:custGeom>
              <a:avLst/>
              <a:gdLst>
                <a:gd name="T0" fmla="*/ 0 w 2"/>
                <a:gd name="T1" fmla="*/ 0 h 3"/>
                <a:gd name="T2" fmla="*/ 0 w 2"/>
                <a:gd name="T3" fmla="*/ 3 h 3"/>
                <a:gd name="T4" fmla="*/ 0 w 2"/>
                <a:gd name="T5" fmla="*/ 0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3"/>
                  </a:lnTo>
                  <a:lnTo>
                    <a:pt x="0" y="0"/>
                  </a:lnTo>
                </a:path>
              </a:pathLst>
            </a:custGeom>
            <a:noFill/>
            <a:ln w="0">
              <a:solidFill>
                <a:srgbClr val="7F7F7F"/>
              </a:solidFill>
              <a:round/>
              <a:headEnd/>
              <a:tailEnd/>
            </a:ln>
          </p:spPr>
          <p:txBody>
            <a:bodyPr/>
            <a:lstStyle/>
            <a:p>
              <a:endParaRPr lang="en-US"/>
            </a:p>
          </p:txBody>
        </p:sp>
        <p:sp>
          <p:nvSpPr>
            <p:cNvPr id="31859" name="Freeform 115"/>
            <p:cNvSpPr>
              <a:spLocks/>
            </p:cNvSpPr>
            <p:nvPr/>
          </p:nvSpPr>
          <p:spPr bwMode="auto">
            <a:xfrm>
              <a:off x="4731" y="2621"/>
              <a:ext cx="1" cy="5"/>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1860" name="Freeform 116"/>
            <p:cNvSpPr>
              <a:spLocks/>
            </p:cNvSpPr>
            <p:nvPr/>
          </p:nvSpPr>
          <p:spPr bwMode="auto">
            <a:xfrm>
              <a:off x="4793" y="2648"/>
              <a:ext cx="1" cy="4"/>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1861" name="Freeform 117"/>
            <p:cNvSpPr>
              <a:spLocks/>
            </p:cNvSpPr>
            <p:nvPr/>
          </p:nvSpPr>
          <p:spPr bwMode="auto">
            <a:xfrm>
              <a:off x="4624" y="2774"/>
              <a:ext cx="1" cy="4"/>
            </a:xfrm>
            <a:custGeom>
              <a:avLst/>
              <a:gdLst>
                <a:gd name="T0" fmla="*/ 0 w 1"/>
                <a:gd name="T1" fmla="*/ 0 h 3"/>
                <a:gd name="T2" fmla="*/ 0 w 1"/>
                <a:gd name="T3" fmla="*/ 0 h 3"/>
                <a:gd name="T4" fmla="*/ 0 w 1"/>
                <a:gd name="T5" fmla="*/ 3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1862" name="Freeform 118"/>
            <p:cNvSpPr>
              <a:spLocks/>
            </p:cNvSpPr>
            <p:nvPr/>
          </p:nvSpPr>
          <p:spPr bwMode="auto">
            <a:xfrm>
              <a:off x="4597" y="2851"/>
              <a:ext cx="5" cy="4"/>
            </a:xfrm>
            <a:custGeom>
              <a:avLst/>
              <a:gdLst>
                <a:gd name="T0" fmla="*/ 0 w 3"/>
                <a:gd name="T1" fmla="*/ 0 h 3"/>
                <a:gd name="T2" fmla="*/ 3 w 3"/>
                <a:gd name="T3" fmla="*/ 0 h 3"/>
                <a:gd name="T4" fmla="*/ 3 w 3"/>
                <a:gd name="T5" fmla="*/ 3 h 3"/>
                <a:gd name="T6" fmla="*/ 3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1863" name="Freeform 119"/>
            <p:cNvSpPr>
              <a:spLocks/>
            </p:cNvSpPr>
            <p:nvPr/>
          </p:nvSpPr>
          <p:spPr bwMode="auto">
            <a:xfrm>
              <a:off x="4686" y="2837"/>
              <a:ext cx="1" cy="8"/>
            </a:xfrm>
            <a:custGeom>
              <a:avLst/>
              <a:gdLst>
                <a:gd name="T0" fmla="*/ 0 w 1"/>
                <a:gd name="T1" fmla="*/ 0 h 6"/>
                <a:gd name="T2" fmla="*/ 0 w 1"/>
                <a:gd name="T3" fmla="*/ 6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6"/>
                  </a:lnTo>
                  <a:lnTo>
                    <a:pt x="0" y="0"/>
                  </a:lnTo>
                </a:path>
              </a:pathLst>
            </a:custGeom>
            <a:noFill/>
            <a:ln w="0">
              <a:solidFill>
                <a:srgbClr val="7F7F7F"/>
              </a:solidFill>
              <a:round/>
              <a:headEnd/>
              <a:tailEnd/>
            </a:ln>
          </p:spPr>
          <p:txBody>
            <a:bodyPr/>
            <a:lstStyle/>
            <a:p>
              <a:endParaRPr lang="en-US"/>
            </a:p>
          </p:txBody>
        </p:sp>
        <p:sp>
          <p:nvSpPr>
            <p:cNvPr id="31864" name="Freeform 120"/>
            <p:cNvSpPr>
              <a:spLocks/>
            </p:cNvSpPr>
            <p:nvPr/>
          </p:nvSpPr>
          <p:spPr bwMode="auto">
            <a:xfrm>
              <a:off x="4708" y="2882"/>
              <a:ext cx="1" cy="10"/>
            </a:xfrm>
            <a:custGeom>
              <a:avLst/>
              <a:gdLst>
                <a:gd name="T0" fmla="*/ 0 w 1"/>
                <a:gd name="T1" fmla="*/ 0 h 7"/>
                <a:gd name="T2" fmla="*/ 0 w 1"/>
                <a:gd name="T3" fmla="*/ 3 h 7"/>
                <a:gd name="T4" fmla="*/ 0 w 1"/>
                <a:gd name="T5" fmla="*/ 7 h 7"/>
                <a:gd name="T6" fmla="*/ 0 w 1"/>
                <a:gd name="T7" fmla="*/ 0 h 7"/>
                <a:gd name="T8" fmla="*/ 0 w 1"/>
                <a:gd name="T9" fmla="*/ 0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0" y="0"/>
                  </a:moveTo>
                  <a:lnTo>
                    <a:pt x="0" y="3"/>
                  </a:lnTo>
                  <a:lnTo>
                    <a:pt x="0" y="7"/>
                  </a:lnTo>
                  <a:lnTo>
                    <a:pt x="0" y="0"/>
                  </a:lnTo>
                </a:path>
              </a:pathLst>
            </a:custGeom>
            <a:noFill/>
            <a:ln w="0">
              <a:solidFill>
                <a:srgbClr val="7F7F7F"/>
              </a:solidFill>
              <a:round/>
              <a:headEnd/>
              <a:tailEnd/>
            </a:ln>
          </p:spPr>
          <p:txBody>
            <a:bodyPr/>
            <a:lstStyle/>
            <a:p>
              <a:endParaRPr lang="en-US"/>
            </a:p>
          </p:txBody>
        </p:sp>
        <p:sp>
          <p:nvSpPr>
            <p:cNvPr id="31865" name="Freeform 121"/>
            <p:cNvSpPr>
              <a:spLocks/>
            </p:cNvSpPr>
            <p:nvPr/>
          </p:nvSpPr>
          <p:spPr bwMode="auto">
            <a:xfrm>
              <a:off x="4713" y="2892"/>
              <a:ext cx="2" cy="4"/>
            </a:xfrm>
            <a:custGeom>
              <a:avLst/>
              <a:gdLst>
                <a:gd name="T0" fmla="*/ 0 w 2"/>
                <a:gd name="T1" fmla="*/ 0 h 3"/>
                <a:gd name="T2" fmla="*/ 0 w 2"/>
                <a:gd name="T3" fmla="*/ 3 h 3"/>
                <a:gd name="T4" fmla="*/ 0 w 2"/>
                <a:gd name="T5" fmla="*/ 3 h 3"/>
                <a:gd name="T6" fmla="*/ 0 w 2"/>
                <a:gd name="T7" fmla="*/ 0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0" y="3"/>
                  </a:lnTo>
                  <a:lnTo>
                    <a:pt x="0" y="0"/>
                  </a:lnTo>
                </a:path>
              </a:pathLst>
            </a:custGeom>
            <a:noFill/>
            <a:ln w="0">
              <a:solidFill>
                <a:srgbClr val="7F7F7F"/>
              </a:solidFill>
              <a:round/>
              <a:headEnd/>
              <a:tailEnd/>
            </a:ln>
          </p:spPr>
          <p:txBody>
            <a:bodyPr/>
            <a:lstStyle/>
            <a:p>
              <a:endParaRPr lang="en-US"/>
            </a:p>
          </p:txBody>
        </p:sp>
        <p:sp>
          <p:nvSpPr>
            <p:cNvPr id="31866" name="Freeform 122"/>
            <p:cNvSpPr>
              <a:spLocks/>
            </p:cNvSpPr>
            <p:nvPr/>
          </p:nvSpPr>
          <p:spPr bwMode="auto">
            <a:xfrm>
              <a:off x="4717" y="2900"/>
              <a:ext cx="2" cy="4"/>
            </a:xfrm>
            <a:custGeom>
              <a:avLst/>
              <a:gdLst>
                <a:gd name="T0" fmla="*/ 0 w 2"/>
                <a:gd name="T1" fmla="*/ 3 h 3"/>
                <a:gd name="T2" fmla="*/ 0 w 2"/>
                <a:gd name="T3" fmla="*/ 0 h 3"/>
                <a:gd name="T4" fmla="*/ 0 w 2"/>
                <a:gd name="T5" fmla="*/ 3 h 3"/>
                <a:gd name="T6" fmla="*/ 0 w 2"/>
                <a:gd name="T7" fmla="*/ 3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1867" name="Freeform 123"/>
            <p:cNvSpPr>
              <a:spLocks/>
            </p:cNvSpPr>
            <p:nvPr/>
          </p:nvSpPr>
          <p:spPr bwMode="auto">
            <a:xfrm>
              <a:off x="4717" y="2900"/>
              <a:ext cx="2" cy="4"/>
            </a:xfrm>
            <a:custGeom>
              <a:avLst/>
              <a:gdLst>
                <a:gd name="T0" fmla="*/ 0 w 2"/>
                <a:gd name="T1" fmla="*/ 3 h 3"/>
                <a:gd name="T2" fmla="*/ 0 w 2"/>
                <a:gd name="T3" fmla="*/ 0 h 3"/>
                <a:gd name="T4" fmla="*/ 0 w 2"/>
                <a:gd name="T5" fmla="*/ 3 h 3"/>
                <a:gd name="T6" fmla="*/ 0 w 2"/>
                <a:gd name="T7" fmla="*/ 3 h 3"/>
                <a:gd name="T8" fmla="*/ 0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lnTo>
                    <a:pt x="0" y="0"/>
                  </a:lnTo>
                  <a:lnTo>
                    <a:pt x="0" y="3"/>
                  </a:lnTo>
                </a:path>
              </a:pathLst>
            </a:custGeom>
            <a:noFill/>
            <a:ln w="0">
              <a:solidFill>
                <a:srgbClr val="7F7F7F"/>
              </a:solidFill>
              <a:round/>
              <a:headEnd/>
              <a:tailEnd/>
            </a:ln>
          </p:spPr>
          <p:txBody>
            <a:bodyPr/>
            <a:lstStyle/>
            <a:p>
              <a:endParaRPr lang="en-US"/>
            </a:p>
          </p:txBody>
        </p:sp>
        <p:sp>
          <p:nvSpPr>
            <p:cNvPr id="31868" name="Freeform 124"/>
            <p:cNvSpPr>
              <a:spLocks/>
            </p:cNvSpPr>
            <p:nvPr/>
          </p:nvSpPr>
          <p:spPr bwMode="auto">
            <a:xfrm>
              <a:off x="4721" y="2900"/>
              <a:ext cx="5" cy="4"/>
            </a:xfrm>
            <a:custGeom>
              <a:avLst/>
              <a:gdLst>
                <a:gd name="T0" fmla="*/ 0 w 3"/>
                <a:gd name="T1" fmla="*/ 3 h 3"/>
                <a:gd name="T2" fmla="*/ 3 w 3"/>
                <a:gd name="T3" fmla="*/ 0 h 3"/>
                <a:gd name="T4" fmla="*/ 3 w 3"/>
                <a:gd name="T5" fmla="*/ 3 h 3"/>
                <a:gd name="T6" fmla="*/ 0 w 3"/>
                <a:gd name="T7" fmla="*/ 3 h 3"/>
                <a:gd name="T8" fmla="*/ 0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3"/>
                  </a:moveTo>
                  <a:lnTo>
                    <a:pt x="3" y="0"/>
                  </a:lnTo>
                  <a:lnTo>
                    <a:pt x="3" y="3"/>
                  </a:lnTo>
                  <a:lnTo>
                    <a:pt x="0" y="3"/>
                  </a:lnTo>
                </a:path>
              </a:pathLst>
            </a:custGeom>
            <a:noFill/>
            <a:ln w="0">
              <a:solidFill>
                <a:srgbClr val="7F7F7F"/>
              </a:solidFill>
              <a:round/>
              <a:headEnd/>
              <a:tailEnd/>
            </a:ln>
          </p:spPr>
          <p:txBody>
            <a:bodyPr/>
            <a:lstStyle/>
            <a:p>
              <a:endParaRPr lang="en-US"/>
            </a:p>
          </p:txBody>
        </p:sp>
        <p:sp>
          <p:nvSpPr>
            <p:cNvPr id="31869" name="Freeform 125"/>
            <p:cNvSpPr>
              <a:spLocks/>
            </p:cNvSpPr>
            <p:nvPr/>
          </p:nvSpPr>
          <p:spPr bwMode="auto">
            <a:xfrm>
              <a:off x="4753" y="2908"/>
              <a:ext cx="1" cy="6"/>
            </a:xfrm>
            <a:custGeom>
              <a:avLst/>
              <a:gdLst>
                <a:gd name="T0" fmla="*/ 0 w 1"/>
                <a:gd name="T1" fmla="*/ 0 h 4"/>
                <a:gd name="T2" fmla="*/ 0 w 1"/>
                <a:gd name="T3" fmla="*/ 0 h 4"/>
                <a:gd name="T4" fmla="*/ 0 w 1"/>
                <a:gd name="T5" fmla="*/ 4 h 4"/>
                <a:gd name="T6" fmla="*/ 0 w 1"/>
                <a:gd name="T7" fmla="*/ 0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0"/>
                  </a:lnTo>
                  <a:lnTo>
                    <a:pt x="0" y="4"/>
                  </a:lnTo>
                  <a:lnTo>
                    <a:pt x="0" y="0"/>
                  </a:lnTo>
                </a:path>
              </a:pathLst>
            </a:custGeom>
            <a:noFill/>
            <a:ln w="0">
              <a:solidFill>
                <a:srgbClr val="7F7F7F"/>
              </a:solidFill>
              <a:round/>
              <a:headEnd/>
              <a:tailEnd/>
            </a:ln>
          </p:spPr>
          <p:txBody>
            <a:bodyPr/>
            <a:lstStyle/>
            <a:p>
              <a:endParaRPr lang="en-US"/>
            </a:p>
          </p:txBody>
        </p:sp>
        <p:sp>
          <p:nvSpPr>
            <p:cNvPr id="31870" name="Freeform 126"/>
            <p:cNvSpPr>
              <a:spLocks/>
            </p:cNvSpPr>
            <p:nvPr/>
          </p:nvSpPr>
          <p:spPr bwMode="auto">
            <a:xfrm>
              <a:off x="4408" y="2845"/>
              <a:ext cx="4" cy="6"/>
            </a:xfrm>
            <a:custGeom>
              <a:avLst/>
              <a:gdLst>
                <a:gd name="T0" fmla="*/ 0 w 3"/>
                <a:gd name="T1" fmla="*/ 0 h 4"/>
                <a:gd name="T2" fmla="*/ 3 w 3"/>
                <a:gd name="T3" fmla="*/ 0 h 4"/>
                <a:gd name="T4" fmla="*/ 0 w 3"/>
                <a:gd name="T5" fmla="*/ 4 h 4"/>
                <a:gd name="T6" fmla="*/ 0 w 3"/>
                <a:gd name="T7" fmla="*/ 0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0"/>
                  </a:lnTo>
                  <a:lnTo>
                    <a:pt x="0" y="4"/>
                  </a:lnTo>
                  <a:lnTo>
                    <a:pt x="0" y="0"/>
                  </a:lnTo>
                </a:path>
              </a:pathLst>
            </a:custGeom>
            <a:noFill/>
            <a:ln w="0">
              <a:solidFill>
                <a:srgbClr val="7F7F7F"/>
              </a:solidFill>
              <a:round/>
              <a:headEnd/>
              <a:tailEnd/>
            </a:ln>
          </p:spPr>
          <p:txBody>
            <a:bodyPr/>
            <a:lstStyle/>
            <a:p>
              <a:endParaRPr lang="en-US"/>
            </a:p>
          </p:txBody>
        </p:sp>
        <p:sp>
          <p:nvSpPr>
            <p:cNvPr id="31871" name="Freeform 127"/>
            <p:cNvSpPr>
              <a:spLocks/>
            </p:cNvSpPr>
            <p:nvPr/>
          </p:nvSpPr>
          <p:spPr bwMode="auto">
            <a:xfrm>
              <a:off x="4231" y="2715"/>
              <a:ext cx="79" cy="136"/>
            </a:xfrm>
            <a:custGeom>
              <a:avLst/>
              <a:gdLst>
                <a:gd name="T0" fmla="*/ 22 w 58"/>
                <a:gd name="T1" fmla="*/ 7 h 97"/>
                <a:gd name="T2" fmla="*/ 32 w 58"/>
                <a:gd name="T3" fmla="*/ 10 h 97"/>
                <a:gd name="T4" fmla="*/ 42 w 58"/>
                <a:gd name="T5" fmla="*/ 10 h 97"/>
                <a:gd name="T6" fmla="*/ 48 w 58"/>
                <a:gd name="T7" fmla="*/ 10 h 97"/>
                <a:gd name="T8" fmla="*/ 58 w 58"/>
                <a:gd name="T9" fmla="*/ 0 h 97"/>
                <a:gd name="T10" fmla="*/ 55 w 58"/>
                <a:gd name="T11" fmla="*/ 16 h 97"/>
                <a:gd name="T12" fmla="*/ 42 w 58"/>
                <a:gd name="T13" fmla="*/ 19 h 97"/>
                <a:gd name="T14" fmla="*/ 29 w 58"/>
                <a:gd name="T15" fmla="*/ 16 h 97"/>
                <a:gd name="T16" fmla="*/ 22 w 58"/>
                <a:gd name="T17" fmla="*/ 16 h 97"/>
                <a:gd name="T18" fmla="*/ 13 w 58"/>
                <a:gd name="T19" fmla="*/ 19 h 97"/>
                <a:gd name="T20" fmla="*/ 13 w 58"/>
                <a:gd name="T21" fmla="*/ 32 h 97"/>
                <a:gd name="T22" fmla="*/ 16 w 58"/>
                <a:gd name="T23" fmla="*/ 42 h 97"/>
                <a:gd name="T24" fmla="*/ 26 w 58"/>
                <a:gd name="T25" fmla="*/ 36 h 97"/>
                <a:gd name="T26" fmla="*/ 29 w 58"/>
                <a:gd name="T27" fmla="*/ 36 h 97"/>
                <a:gd name="T28" fmla="*/ 35 w 58"/>
                <a:gd name="T29" fmla="*/ 32 h 97"/>
                <a:gd name="T30" fmla="*/ 39 w 58"/>
                <a:gd name="T31" fmla="*/ 29 h 97"/>
                <a:gd name="T32" fmla="*/ 42 w 58"/>
                <a:gd name="T33" fmla="*/ 32 h 97"/>
                <a:gd name="T34" fmla="*/ 42 w 58"/>
                <a:gd name="T35" fmla="*/ 36 h 97"/>
                <a:gd name="T36" fmla="*/ 39 w 58"/>
                <a:gd name="T37" fmla="*/ 36 h 97"/>
                <a:gd name="T38" fmla="*/ 26 w 58"/>
                <a:gd name="T39" fmla="*/ 48 h 97"/>
                <a:gd name="T40" fmla="*/ 22 w 58"/>
                <a:gd name="T41" fmla="*/ 48 h 97"/>
                <a:gd name="T42" fmla="*/ 32 w 58"/>
                <a:gd name="T43" fmla="*/ 64 h 97"/>
                <a:gd name="T44" fmla="*/ 32 w 58"/>
                <a:gd name="T45" fmla="*/ 71 h 97"/>
                <a:gd name="T46" fmla="*/ 35 w 58"/>
                <a:gd name="T47" fmla="*/ 77 h 97"/>
                <a:gd name="T48" fmla="*/ 35 w 58"/>
                <a:gd name="T49" fmla="*/ 81 h 97"/>
                <a:gd name="T50" fmla="*/ 26 w 58"/>
                <a:gd name="T51" fmla="*/ 87 h 97"/>
                <a:gd name="T52" fmla="*/ 22 w 58"/>
                <a:gd name="T53" fmla="*/ 81 h 97"/>
                <a:gd name="T54" fmla="*/ 19 w 58"/>
                <a:gd name="T55" fmla="*/ 71 h 97"/>
                <a:gd name="T56" fmla="*/ 19 w 58"/>
                <a:gd name="T57" fmla="*/ 64 h 97"/>
                <a:gd name="T58" fmla="*/ 19 w 58"/>
                <a:gd name="T59" fmla="*/ 58 h 97"/>
                <a:gd name="T60" fmla="*/ 13 w 58"/>
                <a:gd name="T61" fmla="*/ 61 h 97"/>
                <a:gd name="T62" fmla="*/ 13 w 58"/>
                <a:gd name="T63" fmla="*/ 68 h 97"/>
                <a:gd name="T64" fmla="*/ 13 w 58"/>
                <a:gd name="T65" fmla="*/ 87 h 97"/>
                <a:gd name="T66" fmla="*/ 6 w 58"/>
                <a:gd name="T67" fmla="*/ 97 h 97"/>
                <a:gd name="T68" fmla="*/ 3 w 58"/>
                <a:gd name="T69" fmla="*/ 93 h 97"/>
                <a:gd name="T70" fmla="*/ 6 w 58"/>
                <a:gd name="T71" fmla="*/ 68 h 97"/>
                <a:gd name="T72" fmla="*/ 0 w 58"/>
                <a:gd name="T73" fmla="*/ 64 h 97"/>
                <a:gd name="T74" fmla="*/ 3 w 58"/>
                <a:gd name="T75" fmla="*/ 48 h 97"/>
                <a:gd name="T76" fmla="*/ 10 w 58"/>
                <a:gd name="T77" fmla="*/ 32 h 97"/>
                <a:gd name="T78" fmla="*/ 10 w 58"/>
                <a:gd name="T79" fmla="*/ 23 h 97"/>
                <a:gd name="T80" fmla="*/ 10 w 58"/>
                <a:gd name="T81" fmla="*/ 13 h 97"/>
                <a:gd name="T82" fmla="*/ 16 w 58"/>
                <a:gd name="T83" fmla="*/ 13 h 97"/>
                <a:gd name="T84" fmla="*/ 19 w 58"/>
                <a:gd name="T85" fmla="*/ 7 h 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97"/>
                <a:gd name="T131" fmla="*/ 58 w 58"/>
                <a:gd name="T132" fmla="*/ 97 h 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97">
                  <a:moveTo>
                    <a:pt x="19" y="7"/>
                  </a:moveTo>
                  <a:lnTo>
                    <a:pt x="22" y="7"/>
                  </a:lnTo>
                  <a:lnTo>
                    <a:pt x="26" y="10"/>
                  </a:lnTo>
                  <a:lnTo>
                    <a:pt x="32" y="10"/>
                  </a:lnTo>
                  <a:lnTo>
                    <a:pt x="39" y="13"/>
                  </a:lnTo>
                  <a:lnTo>
                    <a:pt x="42" y="10"/>
                  </a:lnTo>
                  <a:lnTo>
                    <a:pt x="48" y="13"/>
                  </a:lnTo>
                  <a:lnTo>
                    <a:pt x="48" y="10"/>
                  </a:lnTo>
                  <a:lnTo>
                    <a:pt x="58" y="0"/>
                  </a:lnTo>
                  <a:lnTo>
                    <a:pt x="58" y="7"/>
                  </a:lnTo>
                  <a:lnTo>
                    <a:pt x="55" y="16"/>
                  </a:lnTo>
                  <a:lnTo>
                    <a:pt x="51" y="19"/>
                  </a:lnTo>
                  <a:lnTo>
                    <a:pt x="42" y="19"/>
                  </a:lnTo>
                  <a:lnTo>
                    <a:pt x="39" y="16"/>
                  </a:lnTo>
                  <a:lnTo>
                    <a:pt x="29" y="16"/>
                  </a:lnTo>
                  <a:lnTo>
                    <a:pt x="22" y="16"/>
                  </a:lnTo>
                  <a:lnTo>
                    <a:pt x="16" y="16"/>
                  </a:lnTo>
                  <a:lnTo>
                    <a:pt x="13" y="19"/>
                  </a:lnTo>
                  <a:lnTo>
                    <a:pt x="13" y="26"/>
                  </a:lnTo>
                  <a:lnTo>
                    <a:pt x="13" y="32"/>
                  </a:lnTo>
                  <a:lnTo>
                    <a:pt x="16" y="36"/>
                  </a:lnTo>
                  <a:lnTo>
                    <a:pt x="16" y="42"/>
                  </a:lnTo>
                  <a:lnTo>
                    <a:pt x="22" y="42"/>
                  </a:lnTo>
                  <a:lnTo>
                    <a:pt x="26" y="36"/>
                  </a:lnTo>
                  <a:lnTo>
                    <a:pt x="29" y="36"/>
                  </a:lnTo>
                  <a:lnTo>
                    <a:pt x="29" y="32"/>
                  </a:lnTo>
                  <a:lnTo>
                    <a:pt x="35" y="32"/>
                  </a:lnTo>
                  <a:lnTo>
                    <a:pt x="39" y="32"/>
                  </a:lnTo>
                  <a:lnTo>
                    <a:pt x="39" y="29"/>
                  </a:lnTo>
                  <a:lnTo>
                    <a:pt x="42" y="29"/>
                  </a:lnTo>
                  <a:lnTo>
                    <a:pt x="42" y="32"/>
                  </a:lnTo>
                  <a:lnTo>
                    <a:pt x="42" y="36"/>
                  </a:lnTo>
                  <a:lnTo>
                    <a:pt x="39" y="36"/>
                  </a:lnTo>
                  <a:lnTo>
                    <a:pt x="32" y="42"/>
                  </a:lnTo>
                  <a:lnTo>
                    <a:pt x="26" y="48"/>
                  </a:lnTo>
                  <a:lnTo>
                    <a:pt x="22" y="45"/>
                  </a:lnTo>
                  <a:lnTo>
                    <a:pt x="22" y="48"/>
                  </a:lnTo>
                  <a:lnTo>
                    <a:pt x="26" y="52"/>
                  </a:lnTo>
                  <a:lnTo>
                    <a:pt x="32" y="64"/>
                  </a:lnTo>
                  <a:lnTo>
                    <a:pt x="32" y="68"/>
                  </a:lnTo>
                  <a:lnTo>
                    <a:pt x="32" y="71"/>
                  </a:lnTo>
                  <a:lnTo>
                    <a:pt x="35" y="74"/>
                  </a:lnTo>
                  <a:lnTo>
                    <a:pt x="35" y="77"/>
                  </a:lnTo>
                  <a:lnTo>
                    <a:pt x="35" y="81"/>
                  </a:lnTo>
                  <a:lnTo>
                    <a:pt x="29" y="81"/>
                  </a:lnTo>
                  <a:lnTo>
                    <a:pt x="26" y="87"/>
                  </a:lnTo>
                  <a:lnTo>
                    <a:pt x="22" y="81"/>
                  </a:lnTo>
                  <a:lnTo>
                    <a:pt x="26" y="77"/>
                  </a:lnTo>
                  <a:lnTo>
                    <a:pt x="19" y="71"/>
                  </a:lnTo>
                  <a:lnTo>
                    <a:pt x="19" y="68"/>
                  </a:lnTo>
                  <a:lnTo>
                    <a:pt x="19" y="64"/>
                  </a:lnTo>
                  <a:lnTo>
                    <a:pt x="19" y="58"/>
                  </a:lnTo>
                  <a:lnTo>
                    <a:pt x="13" y="61"/>
                  </a:lnTo>
                  <a:lnTo>
                    <a:pt x="13" y="64"/>
                  </a:lnTo>
                  <a:lnTo>
                    <a:pt x="13" y="68"/>
                  </a:lnTo>
                  <a:lnTo>
                    <a:pt x="13" y="84"/>
                  </a:lnTo>
                  <a:lnTo>
                    <a:pt x="13" y="87"/>
                  </a:lnTo>
                  <a:lnTo>
                    <a:pt x="13" y="97"/>
                  </a:lnTo>
                  <a:lnTo>
                    <a:pt x="6" y="97"/>
                  </a:lnTo>
                  <a:lnTo>
                    <a:pt x="3" y="97"/>
                  </a:lnTo>
                  <a:lnTo>
                    <a:pt x="3" y="93"/>
                  </a:lnTo>
                  <a:lnTo>
                    <a:pt x="6" y="77"/>
                  </a:lnTo>
                  <a:lnTo>
                    <a:pt x="6" y="68"/>
                  </a:lnTo>
                  <a:lnTo>
                    <a:pt x="3" y="68"/>
                  </a:lnTo>
                  <a:lnTo>
                    <a:pt x="0" y="64"/>
                  </a:lnTo>
                  <a:lnTo>
                    <a:pt x="0" y="58"/>
                  </a:lnTo>
                  <a:lnTo>
                    <a:pt x="3" y="48"/>
                  </a:lnTo>
                  <a:lnTo>
                    <a:pt x="3" y="39"/>
                  </a:lnTo>
                  <a:lnTo>
                    <a:pt x="10" y="32"/>
                  </a:lnTo>
                  <a:lnTo>
                    <a:pt x="10" y="26"/>
                  </a:lnTo>
                  <a:lnTo>
                    <a:pt x="10" y="23"/>
                  </a:lnTo>
                  <a:lnTo>
                    <a:pt x="10" y="13"/>
                  </a:lnTo>
                  <a:lnTo>
                    <a:pt x="13" y="10"/>
                  </a:lnTo>
                  <a:lnTo>
                    <a:pt x="16" y="13"/>
                  </a:lnTo>
                  <a:lnTo>
                    <a:pt x="19" y="7"/>
                  </a:lnTo>
                  <a:close/>
                </a:path>
              </a:pathLst>
            </a:custGeom>
            <a:solidFill>
              <a:srgbClr val="CCCCCC"/>
            </a:solidFill>
            <a:ln w="9525">
              <a:noFill/>
              <a:round/>
              <a:headEnd/>
              <a:tailEnd/>
            </a:ln>
          </p:spPr>
          <p:txBody>
            <a:bodyPr/>
            <a:lstStyle/>
            <a:p>
              <a:endParaRPr lang="en-US"/>
            </a:p>
          </p:txBody>
        </p:sp>
        <p:sp>
          <p:nvSpPr>
            <p:cNvPr id="31872" name="Freeform 128"/>
            <p:cNvSpPr>
              <a:spLocks/>
            </p:cNvSpPr>
            <p:nvPr/>
          </p:nvSpPr>
          <p:spPr bwMode="auto">
            <a:xfrm>
              <a:off x="4231" y="2715"/>
              <a:ext cx="79" cy="136"/>
            </a:xfrm>
            <a:custGeom>
              <a:avLst/>
              <a:gdLst>
                <a:gd name="T0" fmla="*/ 22 w 58"/>
                <a:gd name="T1" fmla="*/ 7 h 97"/>
                <a:gd name="T2" fmla="*/ 32 w 58"/>
                <a:gd name="T3" fmla="*/ 10 h 97"/>
                <a:gd name="T4" fmla="*/ 42 w 58"/>
                <a:gd name="T5" fmla="*/ 10 h 97"/>
                <a:gd name="T6" fmla="*/ 48 w 58"/>
                <a:gd name="T7" fmla="*/ 10 h 97"/>
                <a:gd name="T8" fmla="*/ 58 w 58"/>
                <a:gd name="T9" fmla="*/ 0 h 97"/>
                <a:gd name="T10" fmla="*/ 55 w 58"/>
                <a:gd name="T11" fmla="*/ 16 h 97"/>
                <a:gd name="T12" fmla="*/ 42 w 58"/>
                <a:gd name="T13" fmla="*/ 19 h 97"/>
                <a:gd name="T14" fmla="*/ 29 w 58"/>
                <a:gd name="T15" fmla="*/ 16 h 97"/>
                <a:gd name="T16" fmla="*/ 22 w 58"/>
                <a:gd name="T17" fmla="*/ 16 h 97"/>
                <a:gd name="T18" fmla="*/ 13 w 58"/>
                <a:gd name="T19" fmla="*/ 19 h 97"/>
                <a:gd name="T20" fmla="*/ 13 w 58"/>
                <a:gd name="T21" fmla="*/ 32 h 97"/>
                <a:gd name="T22" fmla="*/ 16 w 58"/>
                <a:gd name="T23" fmla="*/ 42 h 97"/>
                <a:gd name="T24" fmla="*/ 26 w 58"/>
                <a:gd name="T25" fmla="*/ 36 h 97"/>
                <a:gd name="T26" fmla="*/ 29 w 58"/>
                <a:gd name="T27" fmla="*/ 36 h 97"/>
                <a:gd name="T28" fmla="*/ 35 w 58"/>
                <a:gd name="T29" fmla="*/ 32 h 97"/>
                <a:gd name="T30" fmla="*/ 39 w 58"/>
                <a:gd name="T31" fmla="*/ 29 h 97"/>
                <a:gd name="T32" fmla="*/ 42 w 58"/>
                <a:gd name="T33" fmla="*/ 32 h 97"/>
                <a:gd name="T34" fmla="*/ 42 w 58"/>
                <a:gd name="T35" fmla="*/ 36 h 97"/>
                <a:gd name="T36" fmla="*/ 39 w 58"/>
                <a:gd name="T37" fmla="*/ 36 h 97"/>
                <a:gd name="T38" fmla="*/ 26 w 58"/>
                <a:gd name="T39" fmla="*/ 48 h 97"/>
                <a:gd name="T40" fmla="*/ 22 w 58"/>
                <a:gd name="T41" fmla="*/ 48 h 97"/>
                <a:gd name="T42" fmla="*/ 32 w 58"/>
                <a:gd name="T43" fmla="*/ 64 h 97"/>
                <a:gd name="T44" fmla="*/ 32 w 58"/>
                <a:gd name="T45" fmla="*/ 71 h 97"/>
                <a:gd name="T46" fmla="*/ 35 w 58"/>
                <a:gd name="T47" fmla="*/ 77 h 97"/>
                <a:gd name="T48" fmla="*/ 35 w 58"/>
                <a:gd name="T49" fmla="*/ 81 h 97"/>
                <a:gd name="T50" fmla="*/ 26 w 58"/>
                <a:gd name="T51" fmla="*/ 87 h 97"/>
                <a:gd name="T52" fmla="*/ 22 w 58"/>
                <a:gd name="T53" fmla="*/ 81 h 97"/>
                <a:gd name="T54" fmla="*/ 19 w 58"/>
                <a:gd name="T55" fmla="*/ 71 h 97"/>
                <a:gd name="T56" fmla="*/ 19 w 58"/>
                <a:gd name="T57" fmla="*/ 64 h 97"/>
                <a:gd name="T58" fmla="*/ 19 w 58"/>
                <a:gd name="T59" fmla="*/ 58 h 97"/>
                <a:gd name="T60" fmla="*/ 13 w 58"/>
                <a:gd name="T61" fmla="*/ 61 h 97"/>
                <a:gd name="T62" fmla="*/ 13 w 58"/>
                <a:gd name="T63" fmla="*/ 68 h 97"/>
                <a:gd name="T64" fmla="*/ 13 w 58"/>
                <a:gd name="T65" fmla="*/ 87 h 97"/>
                <a:gd name="T66" fmla="*/ 6 w 58"/>
                <a:gd name="T67" fmla="*/ 97 h 97"/>
                <a:gd name="T68" fmla="*/ 3 w 58"/>
                <a:gd name="T69" fmla="*/ 93 h 97"/>
                <a:gd name="T70" fmla="*/ 6 w 58"/>
                <a:gd name="T71" fmla="*/ 68 h 97"/>
                <a:gd name="T72" fmla="*/ 0 w 58"/>
                <a:gd name="T73" fmla="*/ 64 h 97"/>
                <a:gd name="T74" fmla="*/ 3 w 58"/>
                <a:gd name="T75" fmla="*/ 48 h 97"/>
                <a:gd name="T76" fmla="*/ 10 w 58"/>
                <a:gd name="T77" fmla="*/ 32 h 97"/>
                <a:gd name="T78" fmla="*/ 10 w 58"/>
                <a:gd name="T79" fmla="*/ 23 h 97"/>
                <a:gd name="T80" fmla="*/ 10 w 58"/>
                <a:gd name="T81" fmla="*/ 13 h 97"/>
                <a:gd name="T82" fmla="*/ 16 w 58"/>
                <a:gd name="T83" fmla="*/ 13 h 97"/>
                <a:gd name="T84" fmla="*/ 19 w 58"/>
                <a:gd name="T85" fmla="*/ 7 h 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97"/>
                <a:gd name="T131" fmla="*/ 58 w 58"/>
                <a:gd name="T132" fmla="*/ 97 h 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97">
                  <a:moveTo>
                    <a:pt x="19" y="7"/>
                  </a:moveTo>
                  <a:lnTo>
                    <a:pt x="22" y="7"/>
                  </a:lnTo>
                  <a:lnTo>
                    <a:pt x="26" y="10"/>
                  </a:lnTo>
                  <a:lnTo>
                    <a:pt x="32" y="10"/>
                  </a:lnTo>
                  <a:lnTo>
                    <a:pt x="39" y="13"/>
                  </a:lnTo>
                  <a:lnTo>
                    <a:pt x="42" y="10"/>
                  </a:lnTo>
                  <a:lnTo>
                    <a:pt x="48" y="13"/>
                  </a:lnTo>
                  <a:lnTo>
                    <a:pt x="48" y="10"/>
                  </a:lnTo>
                  <a:lnTo>
                    <a:pt x="58" y="0"/>
                  </a:lnTo>
                  <a:lnTo>
                    <a:pt x="58" y="7"/>
                  </a:lnTo>
                  <a:lnTo>
                    <a:pt x="55" y="16"/>
                  </a:lnTo>
                  <a:lnTo>
                    <a:pt x="51" y="19"/>
                  </a:lnTo>
                  <a:lnTo>
                    <a:pt x="42" y="19"/>
                  </a:lnTo>
                  <a:lnTo>
                    <a:pt x="39" y="16"/>
                  </a:lnTo>
                  <a:lnTo>
                    <a:pt x="29" y="16"/>
                  </a:lnTo>
                  <a:lnTo>
                    <a:pt x="22" y="16"/>
                  </a:lnTo>
                  <a:lnTo>
                    <a:pt x="16" y="16"/>
                  </a:lnTo>
                  <a:lnTo>
                    <a:pt x="13" y="19"/>
                  </a:lnTo>
                  <a:lnTo>
                    <a:pt x="13" y="26"/>
                  </a:lnTo>
                  <a:lnTo>
                    <a:pt x="13" y="32"/>
                  </a:lnTo>
                  <a:lnTo>
                    <a:pt x="16" y="36"/>
                  </a:lnTo>
                  <a:lnTo>
                    <a:pt x="16" y="42"/>
                  </a:lnTo>
                  <a:lnTo>
                    <a:pt x="22" y="42"/>
                  </a:lnTo>
                  <a:lnTo>
                    <a:pt x="26" y="36"/>
                  </a:lnTo>
                  <a:lnTo>
                    <a:pt x="29" y="36"/>
                  </a:lnTo>
                  <a:lnTo>
                    <a:pt x="29" y="32"/>
                  </a:lnTo>
                  <a:lnTo>
                    <a:pt x="35" y="32"/>
                  </a:lnTo>
                  <a:lnTo>
                    <a:pt x="39" y="32"/>
                  </a:lnTo>
                  <a:lnTo>
                    <a:pt x="39" y="29"/>
                  </a:lnTo>
                  <a:lnTo>
                    <a:pt x="42" y="29"/>
                  </a:lnTo>
                  <a:lnTo>
                    <a:pt x="42" y="32"/>
                  </a:lnTo>
                  <a:lnTo>
                    <a:pt x="42" y="36"/>
                  </a:lnTo>
                  <a:lnTo>
                    <a:pt x="39" y="36"/>
                  </a:lnTo>
                  <a:lnTo>
                    <a:pt x="32" y="42"/>
                  </a:lnTo>
                  <a:lnTo>
                    <a:pt x="26" y="48"/>
                  </a:lnTo>
                  <a:lnTo>
                    <a:pt x="22" y="45"/>
                  </a:lnTo>
                  <a:lnTo>
                    <a:pt x="22" y="48"/>
                  </a:lnTo>
                  <a:lnTo>
                    <a:pt x="26" y="52"/>
                  </a:lnTo>
                  <a:lnTo>
                    <a:pt x="32" y="64"/>
                  </a:lnTo>
                  <a:lnTo>
                    <a:pt x="32" y="68"/>
                  </a:lnTo>
                  <a:lnTo>
                    <a:pt x="32" y="71"/>
                  </a:lnTo>
                  <a:lnTo>
                    <a:pt x="35" y="74"/>
                  </a:lnTo>
                  <a:lnTo>
                    <a:pt x="35" y="77"/>
                  </a:lnTo>
                  <a:lnTo>
                    <a:pt x="35" y="81"/>
                  </a:lnTo>
                  <a:lnTo>
                    <a:pt x="29" y="81"/>
                  </a:lnTo>
                  <a:lnTo>
                    <a:pt x="26" y="87"/>
                  </a:lnTo>
                  <a:lnTo>
                    <a:pt x="22" y="81"/>
                  </a:lnTo>
                  <a:lnTo>
                    <a:pt x="26" y="77"/>
                  </a:lnTo>
                  <a:lnTo>
                    <a:pt x="19" y="71"/>
                  </a:lnTo>
                  <a:lnTo>
                    <a:pt x="19" y="68"/>
                  </a:lnTo>
                  <a:lnTo>
                    <a:pt x="19" y="64"/>
                  </a:lnTo>
                  <a:lnTo>
                    <a:pt x="19" y="58"/>
                  </a:lnTo>
                  <a:lnTo>
                    <a:pt x="13" y="61"/>
                  </a:lnTo>
                  <a:lnTo>
                    <a:pt x="13" y="64"/>
                  </a:lnTo>
                  <a:lnTo>
                    <a:pt x="13" y="68"/>
                  </a:lnTo>
                  <a:lnTo>
                    <a:pt x="13" y="84"/>
                  </a:lnTo>
                  <a:lnTo>
                    <a:pt x="13" y="87"/>
                  </a:lnTo>
                  <a:lnTo>
                    <a:pt x="13" y="97"/>
                  </a:lnTo>
                  <a:lnTo>
                    <a:pt x="6" y="97"/>
                  </a:lnTo>
                  <a:lnTo>
                    <a:pt x="3" y="97"/>
                  </a:lnTo>
                  <a:lnTo>
                    <a:pt x="3" y="93"/>
                  </a:lnTo>
                  <a:lnTo>
                    <a:pt x="6" y="77"/>
                  </a:lnTo>
                  <a:lnTo>
                    <a:pt x="6" y="68"/>
                  </a:lnTo>
                  <a:lnTo>
                    <a:pt x="3" y="68"/>
                  </a:lnTo>
                  <a:lnTo>
                    <a:pt x="0" y="64"/>
                  </a:lnTo>
                  <a:lnTo>
                    <a:pt x="0" y="58"/>
                  </a:lnTo>
                  <a:lnTo>
                    <a:pt x="3" y="48"/>
                  </a:lnTo>
                  <a:lnTo>
                    <a:pt x="3" y="39"/>
                  </a:lnTo>
                  <a:lnTo>
                    <a:pt x="10" y="32"/>
                  </a:lnTo>
                  <a:lnTo>
                    <a:pt x="10" y="26"/>
                  </a:lnTo>
                  <a:lnTo>
                    <a:pt x="10" y="23"/>
                  </a:lnTo>
                  <a:lnTo>
                    <a:pt x="10" y="13"/>
                  </a:lnTo>
                  <a:lnTo>
                    <a:pt x="13" y="10"/>
                  </a:lnTo>
                  <a:lnTo>
                    <a:pt x="16" y="13"/>
                  </a:lnTo>
                  <a:lnTo>
                    <a:pt x="19" y="7"/>
                  </a:lnTo>
                </a:path>
              </a:pathLst>
            </a:custGeom>
            <a:noFill/>
            <a:ln w="0">
              <a:solidFill>
                <a:srgbClr val="7F7F7F"/>
              </a:solidFill>
              <a:round/>
              <a:headEnd/>
              <a:tailEnd/>
            </a:ln>
          </p:spPr>
          <p:txBody>
            <a:bodyPr/>
            <a:lstStyle/>
            <a:p>
              <a:endParaRPr lang="en-US"/>
            </a:p>
          </p:txBody>
        </p:sp>
        <p:sp>
          <p:nvSpPr>
            <p:cNvPr id="31873" name="Freeform 129"/>
            <p:cNvSpPr>
              <a:spLocks/>
            </p:cNvSpPr>
            <p:nvPr/>
          </p:nvSpPr>
          <p:spPr bwMode="auto">
            <a:xfrm>
              <a:off x="4266" y="2841"/>
              <a:ext cx="5" cy="4"/>
            </a:xfrm>
            <a:custGeom>
              <a:avLst/>
              <a:gdLst>
                <a:gd name="T0" fmla="*/ 0 w 3"/>
                <a:gd name="T1" fmla="*/ 0 h 3"/>
                <a:gd name="T2" fmla="*/ 3 w 3"/>
                <a:gd name="T3" fmla="*/ 0 h 3"/>
                <a:gd name="T4" fmla="*/ 3 w 3"/>
                <a:gd name="T5" fmla="*/ 3 h 3"/>
                <a:gd name="T6" fmla="*/ 3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1874" name="Freeform 130"/>
            <p:cNvSpPr>
              <a:spLocks/>
            </p:cNvSpPr>
            <p:nvPr/>
          </p:nvSpPr>
          <p:spPr bwMode="auto">
            <a:xfrm>
              <a:off x="4284" y="2819"/>
              <a:ext cx="2" cy="4"/>
            </a:xfrm>
            <a:custGeom>
              <a:avLst/>
              <a:gdLst>
                <a:gd name="T0" fmla="*/ 0 w 2"/>
                <a:gd name="T1" fmla="*/ 0 h 3"/>
                <a:gd name="T2" fmla="*/ 0 w 2"/>
                <a:gd name="T3" fmla="*/ 0 h 3"/>
                <a:gd name="T4" fmla="*/ 0 w 2"/>
                <a:gd name="T5" fmla="*/ 3 h 3"/>
                <a:gd name="T6" fmla="*/ 0 w 2"/>
                <a:gd name="T7" fmla="*/ 3 h 3"/>
                <a:gd name="T8" fmla="*/ 0 w 2"/>
                <a:gd name="T9" fmla="*/ 0 h 3"/>
                <a:gd name="T10" fmla="*/ 0 w 2"/>
                <a:gd name="T11" fmla="*/ 0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1875" name="Freeform 131"/>
            <p:cNvSpPr>
              <a:spLocks/>
            </p:cNvSpPr>
            <p:nvPr/>
          </p:nvSpPr>
          <p:spPr bwMode="auto">
            <a:xfrm>
              <a:off x="4315" y="2778"/>
              <a:ext cx="8" cy="4"/>
            </a:xfrm>
            <a:custGeom>
              <a:avLst/>
              <a:gdLst>
                <a:gd name="T0" fmla="*/ 0 w 6"/>
                <a:gd name="T1" fmla="*/ 3 h 3"/>
                <a:gd name="T2" fmla="*/ 6 w 6"/>
                <a:gd name="T3" fmla="*/ 0 h 3"/>
                <a:gd name="T4" fmla="*/ 0 w 6"/>
                <a:gd name="T5" fmla="*/ 3 h 3"/>
                <a:gd name="T6" fmla="*/ 0 w 6"/>
                <a:gd name="T7" fmla="*/ 3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0" y="3"/>
                  </a:moveTo>
                  <a:lnTo>
                    <a:pt x="6" y="0"/>
                  </a:lnTo>
                  <a:lnTo>
                    <a:pt x="0" y="3"/>
                  </a:lnTo>
                  <a:close/>
                </a:path>
              </a:pathLst>
            </a:custGeom>
            <a:solidFill>
              <a:srgbClr val="CCCCCC"/>
            </a:solidFill>
            <a:ln w="9525">
              <a:noFill/>
              <a:round/>
              <a:headEnd/>
              <a:tailEnd/>
            </a:ln>
          </p:spPr>
          <p:txBody>
            <a:bodyPr/>
            <a:lstStyle/>
            <a:p>
              <a:endParaRPr lang="en-US"/>
            </a:p>
          </p:txBody>
        </p:sp>
        <p:sp>
          <p:nvSpPr>
            <p:cNvPr id="31876" name="Freeform 132"/>
            <p:cNvSpPr>
              <a:spLocks/>
            </p:cNvSpPr>
            <p:nvPr/>
          </p:nvSpPr>
          <p:spPr bwMode="auto">
            <a:xfrm>
              <a:off x="4315" y="2778"/>
              <a:ext cx="8" cy="4"/>
            </a:xfrm>
            <a:custGeom>
              <a:avLst/>
              <a:gdLst>
                <a:gd name="T0" fmla="*/ 0 w 6"/>
                <a:gd name="T1" fmla="*/ 3 h 3"/>
                <a:gd name="T2" fmla="*/ 6 w 6"/>
                <a:gd name="T3" fmla="*/ 0 h 3"/>
                <a:gd name="T4" fmla="*/ 0 w 6"/>
                <a:gd name="T5" fmla="*/ 3 h 3"/>
                <a:gd name="T6" fmla="*/ 0 w 6"/>
                <a:gd name="T7" fmla="*/ 3 h 3"/>
                <a:gd name="T8" fmla="*/ 0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3"/>
                  </a:moveTo>
                  <a:lnTo>
                    <a:pt x="6" y="0"/>
                  </a:lnTo>
                  <a:lnTo>
                    <a:pt x="0" y="3"/>
                  </a:lnTo>
                </a:path>
              </a:pathLst>
            </a:custGeom>
            <a:noFill/>
            <a:ln w="0">
              <a:solidFill>
                <a:srgbClr val="7F7F7F"/>
              </a:solidFill>
              <a:round/>
              <a:headEnd/>
              <a:tailEnd/>
            </a:ln>
          </p:spPr>
          <p:txBody>
            <a:bodyPr/>
            <a:lstStyle/>
            <a:p>
              <a:endParaRPr lang="en-US"/>
            </a:p>
          </p:txBody>
        </p:sp>
        <p:sp>
          <p:nvSpPr>
            <p:cNvPr id="31877" name="Freeform 133"/>
            <p:cNvSpPr>
              <a:spLocks/>
            </p:cNvSpPr>
            <p:nvPr/>
          </p:nvSpPr>
          <p:spPr bwMode="auto">
            <a:xfrm>
              <a:off x="4319" y="2782"/>
              <a:ext cx="4" cy="10"/>
            </a:xfrm>
            <a:custGeom>
              <a:avLst/>
              <a:gdLst>
                <a:gd name="T0" fmla="*/ 0 w 3"/>
                <a:gd name="T1" fmla="*/ 0 h 7"/>
                <a:gd name="T2" fmla="*/ 0 w 3"/>
                <a:gd name="T3" fmla="*/ 0 h 7"/>
                <a:gd name="T4" fmla="*/ 3 w 3"/>
                <a:gd name="T5" fmla="*/ 7 h 7"/>
                <a:gd name="T6" fmla="*/ 0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0"/>
                  </a:moveTo>
                  <a:lnTo>
                    <a:pt x="0" y="0"/>
                  </a:lnTo>
                  <a:lnTo>
                    <a:pt x="3" y="7"/>
                  </a:lnTo>
                  <a:lnTo>
                    <a:pt x="0" y="0"/>
                  </a:lnTo>
                  <a:close/>
                </a:path>
              </a:pathLst>
            </a:custGeom>
            <a:solidFill>
              <a:srgbClr val="CCCCCC"/>
            </a:solidFill>
            <a:ln w="9525">
              <a:noFill/>
              <a:round/>
              <a:headEnd/>
              <a:tailEnd/>
            </a:ln>
          </p:spPr>
          <p:txBody>
            <a:bodyPr/>
            <a:lstStyle/>
            <a:p>
              <a:endParaRPr lang="en-US"/>
            </a:p>
          </p:txBody>
        </p:sp>
        <p:sp>
          <p:nvSpPr>
            <p:cNvPr id="31878" name="Freeform 134"/>
            <p:cNvSpPr>
              <a:spLocks/>
            </p:cNvSpPr>
            <p:nvPr/>
          </p:nvSpPr>
          <p:spPr bwMode="auto">
            <a:xfrm>
              <a:off x="4319" y="2782"/>
              <a:ext cx="4" cy="10"/>
            </a:xfrm>
            <a:custGeom>
              <a:avLst/>
              <a:gdLst>
                <a:gd name="T0" fmla="*/ 0 w 3"/>
                <a:gd name="T1" fmla="*/ 0 h 7"/>
                <a:gd name="T2" fmla="*/ 0 w 3"/>
                <a:gd name="T3" fmla="*/ 0 h 7"/>
                <a:gd name="T4" fmla="*/ 3 w 3"/>
                <a:gd name="T5" fmla="*/ 7 h 7"/>
                <a:gd name="T6" fmla="*/ 0 w 3"/>
                <a:gd name="T7" fmla="*/ 0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0" y="0"/>
                  </a:lnTo>
                  <a:lnTo>
                    <a:pt x="3" y="7"/>
                  </a:lnTo>
                  <a:lnTo>
                    <a:pt x="0" y="0"/>
                  </a:lnTo>
                </a:path>
              </a:pathLst>
            </a:custGeom>
            <a:noFill/>
            <a:ln w="0">
              <a:solidFill>
                <a:srgbClr val="7F7F7F"/>
              </a:solidFill>
              <a:round/>
              <a:headEnd/>
              <a:tailEnd/>
            </a:ln>
          </p:spPr>
          <p:txBody>
            <a:bodyPr/>
            <a:lstStyle/>
            <a:p>
              <a:endParaRPr lang="en-US"/>
            </a:p>
          </p:txBody>
        </p:sp>
        <p:sp>
          <p:nvSpPr>
            <p:cNvPr id="31879" name="Freeform 135"/>
            <p:cNvSpPr>
              <a:spLocks/>
            </p:cNvSpPr>
            <p:nvPr/>
          </p:nvSpPr>
          <p:spPr bwMode="auto">
            <a:xfrm>
              <a:off x="4328" y="2666"/>
              <a:ext cx="5" cy="9"/>
            </a:xfrm>
            <a:custGeom>
              <a:avLst/>
              <a:gdLst>
                <a:gd name="T0" fmla="*/ 0 w 3"/>
                <a:gd name="T1" fmla="*/ 0 h 6"/>
                <a:gd name="T2" fmla="*/ 3 w 3"/>
                <a:gd name="T3" fmla="*/ 3 h 6"/>
                <a:gd name="T4" fmla="*/ 3 w 3"/>
                <a:gd name="T5" fmla="*/ 6 h 6"/>
                <a:gd name="T6" fmla="*/ 0 w 3"/>
                <a:gd name="T7" fmla="*/ 0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3" y="3"/>
                  </a:lnTo>
                  <a:lnTo>
                    <a:pt x="3" y="6"/>
                  </a:lnTo>
                  <a:lnTo>
                    <a:pt x="0" y="0"/>
                  </a:lnTo>
                </a:path>
              </a:pathLst>
            </a:custGeom>
            <a:noFill/>
            <a:ln w="0">
              <a:solidFill>
                <a:srgbClr val="7F7F7F"/>
              </a:solidFill>
              <a:round/>
              <a:headEnd/>
              <a:tailEnd/>
            </a:ln>
          </p:spPr>
          <p:txBody>
            <a:bodyPr/>
            <a:lstStyle/>
            <a:p>
              <a:endParaRPr lang="en-US"/>
            </a:p>
          </p:txBody>
        </p:sp>
        <p:sp>
          <p:nvSpPr>
            <p:cNvPr id="31880" name="Freeform 136"/>
            <p:cNvSpPr>
              <a:spLocks/>
            </p:cNvSpPr>
            <p:nvPr/>
          </p:nvSpPr>
          <p:spPr bwMode="auto">
            <a:xfrm>
              <a:off x="4377" y="2747"/>
              <a:ext cx="13" cy="9"/>
            </a:xfrm>
            <a:custGeom>
              <a:avLst/>
              <a:gdLst>
                <a:gd name="T0" fmla="*/ 0 w 10"/>
                <a:gd name="T1" fmla="*/ 3 h 6"/>
                <a:gd name="T2" fmla="*/ 3 w 10"/>
                <a:gd name="T3" fmla="*/ 0 h 6"/>
                <a:gd name="T4" fmla="*/ 10 w 10"/>
                <a:gd name="T5" fmla="*/ 6 h 6"/>
                <a:gd name="T6" fmla="*/ 7 w 10"/>
                <a:gd name="T7" fmla="*/ 6 h 6"/>
                <a:gd name="T8" fmla="*/ 0 w 10"/>
                <a:gd name="T9" fmla="*/ 3 h 6"/>
                <a:gd name="T10" fmla="*/ 0 w 10"/>
                <a:gd name="T11" fmla="*/ 3 h 6"/>
                <a:gd name="T12" fmla="*/ 0 w 10"/>
                <a:gd name="T13" fmla="*/ 3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0" y="3"/>
                  </a:moveTo>
                  <a:lnTo>
                    <a:pt x="3" y="0"/>
                  </a:lnTo>
                  <a:lnTo>
                    <a:pt x="10" y="6"/>
                  </a:lnTo>
                  <a:lnTo>
                    <a:pt x="7" y="6"/>
                  </a:lnTo>
                  <a:lnTo>
                    <a:pt x="0" y="3"/>
                  </a:lnTo>
                  <a:close/>
                </a:path>
              </a:pathLst>
            </a:custGeom>
            <a:solidFill>
              <a:srgbClr val="CCCCCC"/>
            </a:solidFill>
            <a:ln w="9525">
              <a:noFill/>
              <a:round/>
              <a:headEnd/>
              <a:tailEnd/>
            </a:ln>
          </p:spPr>
          <p:txBody>
            <a:bodyPr/>
            <a:lstStyle/>
            <a:p>
              <a:endParaRPr lang="en-US"/>
            </a:p>
          </p:txBody>
        </p:sp>
        <p:sp>
          <p:nvSpPr>
            <p:cNvPr id="31881" name="Freeform 137"/>
            <p:cNvSpPr>
              <a:spLocks/>
            </p:cNvSpPr>
            <p:nvPr/>
          </p:nvSpPr>
          <p:spPr bwMode="auto">
            <a:xfrm>
              <a:off x="4377" y="2747"/>
              <a:ext cx="13" cy="9"/>
            </a:xfrm>
            <a:custGeom>
              <a:avLst/>
              <a:gdLst>
                <a:gd name="T0" fmla="*/ 0 w 10"/>
                <a:gd name="T1" fmla="*/ 3 h 6"/>
                <a:gd name="T2" fmla="*/ 3 w 10"/>
                <a:gd name="T3" fmla="*/ 0 h 6"/>
                <a:gd name="T4" fmla="*/ 10 w 10"/>
                <a:gd name="T5" fmla="*/ 6 h 6"/>
                <a:gd name="T6" fmla="*/ 7 w 10"/>
                <a:gd name="T7" fmla="*/ 6 h 6"/>
                <a:gd name="T8" fmla="*/ 0 w 10"/>
                <a:gd name="T9" fmla="*/ 3 h 6"/>
                <a:gd name="T10" fmla="*/ 0 w 10"/>
                <a:gd name="T11" fmla="*/ 3 h 6"/>
                <a:gd name="T12" fmla="*/ 0 w 10"/>
                <a:gd name="T13" fmla="*/ 3 h 6"/>
                <a:gd name="T14" fmla="*/ 0 w 10"/>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0" y="3"/>
                  </a:moveTo>
                  <a:lnTo>
                    <a:pt x="3" y="0"/>
                  </a:lnTo>
                  <a:lnTo>
                    <a:pt x="10" y="6"/>
                  </a:lnTo>
                  <a:lnTo>
                    <a:pt x="7" y="6"/>
                  </a:lnTo>
                  <a:lnTo>
                    <a:pt x="0" y="3"/>
                  </a:lnTo>
                </a:path>
              </a:pathLst>
            </a:custGeom>
            <a:noFill/>
            <a:ln w="0">
              <a:solidFill>
                <a:srgbClr val="7F7F7F"/>
              </a:solidFill>
              <a:round/>
              <a:headEnd/>
              <a:tailEnd/>
            </a:ln>
          </p:spPr>
          <p:txBody>
            <a:bodyPr/>
            <a:lstStyle/>
            <a:p>
              <a:endParaRPr lang="en-US"/>
            </a:p>
          </p:txBody>
        </p:sp>
        <p:sp>
          <p:nvSpPr>
            <p:cNvPr id="31882" name="Freeform 138"/>
            <p:cNvSpPr>
              <a:spLocks/>
            </p:cNvSpPr>
            <p:nvPr/>
          </p:nvSpPr>
          <p:spPr bwMode="auto">
            <a:xfrm>
              <a:off x="4284" y="2770"/>
              <a:ext cx="2" cy="4"/>
            </a:xfrm>
            <a:custGeom>
              <a:avLst/>
              <a:gdLst>
                <a:gd name="T0" fmla="*/ 0 w 2"/>
                <a:gd name="T1" fmla="*/ 0 h 3"/>
                <a:gd name="T2" fmla="*/ 0 w 2"/>
                <a:gd name="T3" fmla="*/ 0 h 3"/>
                <a:gd name="T4" fmla="*/ 0 w 2"/>
                <a:gd name="T5" fmla="*/ 0 h 3"/>
                <a:gd name="T6" fmla="*/ 0 w 2"/>
                <a:gd name="T7" fmla="*/ 3 h 3"/>
                <a:gd name="T8" fmla="*/ 0 w 2"/>
                <a:gd name="T9" fmla="*/ 3 h 3"/>
                <a:gd name="T10" fmla="*/ 0 w 2"/>
                <a:gd name="T11" fmla="*/ 0 h 3"/>
                <a:gd name="T12" fmla="*/ 0 w 2"/>
                <a:gd name="T13" fmla="*/ 0 h 3"/>
                <a:gd name="T14" fmla="*/ 0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1883" name="Freeform 139"/>
            <p:cNvSpPr>
              <a:spLocks/>
            </p:cNvSpPr>
            <p:nvPr/>
          </p:nvSpPr>
          <p:spPr bwMode="auto">
            <a:xfrm>
              <a:off x="4341" y="2707"/>
              <a:ext cx="18" cy="59"/>
            </a:xfrm>
            <a:custGeom>
              <a:avLst/>
              <a:gdLst>
                <a:gd name="T0" fmla="*/ 4 w 13"/>
                <a:gd name="T1" fmla="*/ 0 h 42"/>
                <a:gd name="T2" fmla="*/ 4 w 13"/>
                <a:gd name="T3" fmla="*/ 3 h 42"/>
                <a:gd name="T4" fmla="*/ 4 w 13"/>
                <a:gd name="T5" fmla="*/ 6 h 42"/>
                <a:gd name="T6" fmla="*/ 4 w 13"/>
                <a:gd name="T7" fmla="*/ 9 h 42"/>
                <a:gd name="T8" fmla="*/ 4 w 13"/>
                <a:gd name="T9" fmla="*/ 13 h 42"/>
                <a:gd name="T10" fmla="*/ 0 w 13"/>
                <a:gd name="T11" fmla="*/ 19 h 42"/>
                <a:gd name="T12" fmla="*/ 4 w 13"/>
                <a:gd name="T13" fmla="*/ 19 h 42"/>
                <a:gd name="T14" fmla="*/ 7 w 13"/>
                <a:gd name="T15" fmla="*/ 9 h 42"/>
                <a:gd name="T16" fmla="*/ 10 w 13"/>
                <a:gd name="T17" fmla="*/ 9 h 42"/>
                <a:gd name="T18" fmla="*/ 10 w 13"/>
                <a:gd name="T19" fmla="*/ 13 h 42"/>
                <a:gd name="T20" fmla="*/ 10 w 13"/>
                <a:gd name="T21" fmla="*/ 16 h 42"/>
                <a:gd name="T22" fmla="*/ 7 w 13"/>
                <a:gd name="T23" fmla="*/ 19 h 42"/>
                <a:gd name="T24" fmla="*/ 10 w 13"/>
                <a:gd name="T25" fmla="*/ 22 h 42"/>
                <a:gd name="T26" fmla="*/ 13 w 13"/>
                <a:gd name="T27" fmla="*/ 25 h 42"/>
                <a:gd name="T28" fmla="*/ 7 w 13"/>
                <a:gd name="T29" fmla="*/ 22 h 42"/>
                <a:gd name="T30" fmla="*/ 4 w 13"/>
                <a:gd name="T31" fmla="*/ 25 h 42"/>
                <a:gd name="T32" fmla="*/ 4 w 13"/>
                <a:gd name="T33" fmla="*/ 32 h 42"/>
                <a:gd name="T34" fmla="*/ 7 w 13"/>
                <a:gd name="T35" fmla="*/ 42 h 42"/>
                <a:gd name="T36" fmla="*/ 7 w 13"/>
                <a:gd name="T37" fmla="*/ 42 h 42"/>
                <a:gd name="T38" fmla="*/ 4 w 13"/>
                <a:gd name="T39" fmla="*/ 32 h 42"/>
                <a:gd name="T40" fmla="*/ 0 w 13"/>
                <a:gd name="T41" fmla="*/ 19 h 42"/>
                <a:gd name="T42" fmla="*/ 0 w 13"/>
                <a:gd name="T43" fmla="*/ 16 h 42"/>
                <a:gd name="T44" fmla="*/ 0 w 13"/>
                <a:gd name="T45" fmla="*/ 6 h 42"/>
                <a:gd name="T46" fmla="*/ 4 w 13"/>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42"/>
                <a:gd name="T74" fmla="*/ 13 w 13"/>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42">
                  <a:moveTo>
                    <a:pt x="4" y="0"/>
                  </a:moveTo>
                  <a:lnTo>
                    <a:pt x="4" y="3"/>
                  </a:lnTo>
                  <a:lnTo>
                    <a:pt x="4" y="6"/>
                  </a:lnTo>
                  <a:lnTo>
                    <a:pt x="4" y="9"/>
                  </a:lnTo>
                  <a:lnTo>
                    <a:pt x="4" y="13"/>
                  </a:lnTo>
                  <a:lnTo>
                    <a:pt x="0" y="19"/>
                  </a:lnTo>
                  <a:lnTo>
                    <a:pt x="4" y="19"/>
                  </a:lnTo>
                  <a:lnTo>
                    <a:pt x="7" y="9"/>
                  </a:lnTo>
                  <a:lnTo>
                    <a:pt x="10" y="9"/>
                  </a:lnTo>
                  <a:lnTo>
                    <a:pt x="10" y="13"/>
                  </a:lnTo>
                  <a:lnTo>
                    <a:pt x="10" y="16"/>
                  </a:lnTo>
                  <a:lnTo>
                    <a:pt x="7" y="19"/>
                  </a:lnTo>
                  <a:lnTo>
                    <a:pt x="10" y="22"/>
                  </a:lnTo>
                  <a:lnTo>
                    <a:pt x="13" y="25"/>
                  </a:lnTo>
                  <a:lnTo>
                    <a:pt x="7" y="22"/>
                  </a:lnTo>
                  <a:lnTo>
                    <a:pt x="4" y="25"/>
                  </a:lnTo>
                  <a:lnTo>
                    <a:pt x="4" y="32"/>
                  </a:lnTo>
                  <a:lnTo>
                    <a:pt x="7" y="42"/>
                  </a:lnTo>
                  <a:lnTo>
                    <a:pt x="4" y="32"/>
                  </a:lnTo>
                  <a:lnTo>
                    <a:pt x="0" y="19"/>
                  </a:lnTo>
                  <a:lnTo>
                    <a:pt x="0" y="16"/>
                  </a:lnTo>
                  <a:lnTo>
                    <a:pt x="0" y="6"/>
                  </a:lnTo>
                  <a:lnTo>
                    <a:pt x="4" y="0"/>
                  </a:lnTo>
                  <a:close/>
                </a:path>
              </a:pathLst>
            </a:custGeom>
            <a:solidFill>
              <a:srgbClr val="CCCCCC"/>
            </a:solidFill>
            <a:ln w="9525">
              <a:noFill/>
              <a:round/>
              <a:headEnd/>
              <a:tailEnd/>
            </a:ln>
          </p:spPr>
          <p:txBody>
            <a:bodyPr/>
            <a:lstStyle/>
            <a:p>
              <a:endParaRPr lang="en-US"/>
            </a:p>
          </p:txBody>
        </p:sp>
        <p:sp>
          <p:nvSpPr>
            <p:cNvPr id="31884" name="Freeform 140"/>
            <p:cNvSpPr>
              <a:spLocks/>
            </p:cNvSpPr>
            <p:nvPr/>
          </p:nvSpPr>
          <p:spPr bwMode="auto">
            <a:xfrm>
              <a:off x="4341" y="2707"/>
              <a:ext cx="18" cy="59"/>
            </a:xfrm>
            <a:custGeom>
              <a:avLst/>
              <a:gdLst>
                <a:gd name="T0" fmla="*/ 4 w 13"/>
                <a:gd name="T1" fmla="*/ 0 h 42"/>
                <a:gd name="T2" fmla="*/ 4 w 13"/>
                <a:gd name="T3" fmla="*/ 3 h 42"/>
                <a:gd name="T4" fmla="*/ 4 w 13"/>
                <a:gd name="T5" fmla="*/ 6 h 42"/>
                <a:gd name="T6" fmla="*/ 4 w 13"/>
                <a:gd name="T7" fmla="*/ 9 h 42"/>
                <a:gd name="T8" fmla="*/ 4 w 13"/>
                <a:gd name="T9" fmla="*/ 13 h 42"/>
                <a:gd name="T10" fmla="*/ 0 w 13"/>
                <a:gd name="T11" fmla="*/ 19 h 42"/>
                <a:gd name="T12" fmla="*/ 4 w 13"/>
                <a:gd name="T13" fmla="*/ 19 h 42"/>
                <a:gd name="T14" fmla="*/ 7 w 13"/>
                <a:gd name="T15" fmla="*/ 9 h 42"/>
                <a:gd name="T16" fmla="*/ 10 w 13"/>
                <a:gd name="T17" fmla="*/ 9 h 42"/>
                <a:gd name="T18" fmla="*/ 10 w 13"/>
                <a:gd name="T19" fmla="*/ 13 h 42"/>
                <a:gd name="T20" fmla="*/ 10 w 13"/>
                <a:gd name="T21" fmla="*/ 16 h 42"/>
                <a:gd name="T22" fmla="*/ 7 w 13"/>
                <a:gd name="T23" fmla="*/ 19 h 42"/>
                <a:gd name="T24" fmla="*/ 10 w 13"/>
                <a:gd name="T25" fmla="*/ 22 h 42"/>
                <a:gd name="T26" fmla="*/ 13 w 13"/>
                <a:gd name="T27" fmla="*/ 25 h 42"/>
                <a:gd name="T28" fmla="*/ 7 w 13"/>
                <a:gd name="T29" fmla="*/ 22 h 42"/>
                <a:gd name="T30" fmla="*/ 4 w 13"/>
                <a:gd name="T31" fmla="*/ 25 h 42"/>
                <a:gd name="T32" fmla="*/ 4 w 13"/>
                <a:gd name="T33" fmla="*/ 32 h 42"/>
                <a:gd name="T34" fmla="*/ 7 w 13"/>
                <a:gd name="T35" fmla="*/ 42 h 42"/>
                <a:gd name="T36" fmla="*/ 7 w 13"/>
                <a:gd name="T37" fmla="*/ 42 h 42"/>
                <a:gd name="T38" fmla="*/ 4 w 13"/>
                <a:gd name="T39" fmla="*/ 32 h 42"/>
                <a:gd name="T40" fmla="*/ 0 w 13"/>
                <a:gd name="T41" fmla="*/ 19 h 42"/>
                <a:gd name="T42" fmla="*/ 0 w 13"/>
                <a:gd name="T43" fmla="*/ 16 h 42"/>
                <a:gd name="T44" fmla="*/ 0 w 13"/>
                <a:gd name="T45" fmla="*/ 6 h 42"/>
                <a:gd name="T46" fmla="*/ 4 w 13"/>
                <a:gd name="T47" fmla="*/ 0 h 42"/>
                <a:gd name="T48" fmla="*/ 4 w 13"/>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42"/>
                <a:gd name="T77" fmla="*/ 13 w 13"/>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42">
                  <a:moveTo>
                    <a:pt x="4" y="0"/>
                  </a:moveTo>
                  <a:lnTo>
                    <a:pt x="4" y="3"/>
                  </a:lnTo>
                  <a:lnTo>
                    <a:pt x="4" y="6"/>
                  </a:lnTo>
                  <a:lnTo>
                    <a:pt x="4" y="9"/>
                  </a:lnTo>
                  <a:lnTo>
                    <a:pt x="4" y="13"/>
                  </a:lnTo>
                  <a:lnTo>
                    <a:pt x="0" y="19"/>
                  </a:lnTo>
                  <a:lnTo>
                    <a:pt x="4" y="19"/>
                  </a:lnTo>
                  <a:lnTo>
                    <a:pt x="7" y="9"/>
                  </a:lnTo>
                  <a:lnTo>
                    <a:pt x="10" y="9"/>
                  </a:lnTo>
                  <a:lnTo>
                    <a:pt x="10" y="13"/>
                  </a:lnTo>
                  <a:lnTo>
                    <a:pt x="10" y="16"/>
                  </a:lnTo>
                  <a:lnTo>
                    <a:pt x="7" y="19"/>
                  </a:lnTo>
                  <a:lnTo>
                    <a:pt x="10" y="22"/>
                  </a:lnTo>
                  <a:lnTo>
                    <a:pt x="13" y="25"/>
                  </a:lnTo>
                  <a:lnTo>
                    <a:pt x="7" y="22"/>
                  </a:lnTo>
                  <a:lnTo>
                    <a:pt x="4" y="25"/>
                  </a:lnTo>
                  <a:lnTo>
                    <a:pt x="4" y="32"/>
                  </a:lnTo>
                  <a:lnTo>
                    <a:pt x="7" y="42"/>
                  </a:lnTo>
                  <a:lnTo>
                    <a:pt x="4" y="32"/>
                  </a:lnTo>
                  <a:lnTo>
                    <a:pt x="0" y="19"/>
                  </a:lnTo>
                  <a:lnTo>
                    <a:pt x="0" y="16"/>
                  </a:lnTo>
                  <a:lnTo>
                    <a:pt x="0" y="6"/>
                  </a:lnTo>
                  <a:lnTo>
                    <a:pt x="4" y="0"/>
                  </a:lnTo>
                </a:path>
              </a:pathLst>
            </a:custGeom>
            <a:noFill/>
            <a:ln w="0">
              <a:solidFill>
                <a:srgbClr val="7F7F7F"/>
              </a:solidFill>
              <a:round/>
              <a:headEnd/>
              <a:tailEnd/>
            </a:ln>
          </p:spPr>
          <p:txBody>
            <a:bodyPr/>
            <a:lstStyle/>
            <a:p>
              <a:endParaRPr lang="en-US"/>
            </a:p>
          </p:txBody>
        </p:sp>
        <p:sp>
          <p:nvSpPr>
            <p:cNvPr id="31885" name="Freeform 141"/>
            <p:cNvSpPr>
              <a:spLocks/>
            </p:cNvSpPr>
            <p:nvPr/>
          </p:nvSpPr>
          <p:spPr bwMode="auto">
            <a:xfrm>
              <a:off x="4606" y="2823"/>
              <a:ext cx="53" cy="41"/>
            </a:xfrm>
            <a:custGeom>
              <a:avLst/>
              <a:gdLst>
                <a:gd name="T0" fmla="*/ 0 w 39"/>
                <a:gd name="T1" fmla="*/ 16 h 29"/>
                <a:gd name="T2" fmla="*/ 0 w 39"/>
                <a:gd name="T3" fmla="*/ 16 h 29"/>
                <a:gd name="T4" fmla="*/ 7 w 39"/>
                <a:gd name="T5" fmla="*/ 20 h 29"/>
                <a:gd name="T6" fmla="*/ 13 w 39"/>
                <a:gd name="T7" fmla="*/ 16 h 29"/>
                <a:gd name="T8" fmla="*/ 13 w 39"/>
                <a:gd name="T9" fmla="*/ 16 h 29"/>
                <a:gd name="T10" fmla="*/ 17 w 39"/>
                <a:gd name="T11" fmla="*/ 13 h 29"/>
                <a:gd name="T12" fmla="*/ 17 w 39"/>
                <a:gd name="T13" fmla="*/ 16 h 29"/>
                <a:gd name="T14" fmla="*/ 23 w 39"/>
                <a:gd name="T15" fmla="*/ 16 h 29"/>
                <a:gd name="T16" fmla="*/ 26 w 39"/>
                <a:gd name="T17" fmla="*/ 13 h 29"/>
                <a:gd name="T18" fmla="*/ 29 w 39"/>
                <a:gd name="T19" fmla="*/ 10 h 29"/>
                <a:gd name="T20" fmla="*/ 29 w 39"/>
                <a:gd name="T21" fmla="*/ 0 h 29"/>
                <a:gd name="T22" fmla="*/ 36 w 39"/>
                <a:gd name="T23" fmla="*/ 0 h 29"/>
                <a:gd name="T24" fmla="*/ 39 w 39"/>
                <a:gd name="T25" fmla="*/ 4 h 29"/>
                <a:gd name="T26" fmla="*/ 36 w 39"/>
                <a:gd name="T27" fmla="*/ 10 h 29"/>
                <a:gd name="T28" fmla="*/ 36 w 39"/>
                <a:gd name="T29" fmla="*/ 10 h 29"/>
                <a:gd name="T30" fmla="*/ 36 w 39"/>
                <a:gd name="T31" fmla="*/ 16 h 29"/>
                <a:gd name="T32" fmla="*/ 33 w 39"/>
                <a:gd name="T33" fmla="*/ 20 h 29"/>
                <a:gd name="T34" fmla="*/ 29 w 39"/>
                <a:gd name="T35" fmla="*/ 20 h 29"/>
                <a:gd name="T36" fmla="*/ 26 w 39"/>
                <a:gd name="T37" fmla="*/ 23 h 29"/>
                <a:gd name="T38" fmla="*/ 20 w 39"/>
                <a:gd name="T39" fmla="*/ 26 h 29"/>
                <a:gd name="T40" fmla="*/ 10 w 39"/>
                <a:gd name="T41" fmla="*/ 29 h 29"/>
                <a:gd name="T42" fmla="*/ 10 w 39"/>
                <a:gd name="T43" fmla="*/ 26 h 29"/>
                <a:gd name="T44" fmla="*/ 7 w 39"/>
                <a:gd name="T45" fmla="*/ 26 h 29"/>
                <a:gd name="T46" fmla="*/ 0 w 39"/>
                <a:gd name="T47" fmla="*/ 23 h 29"/>
                <a:gd name="T48" fmla="*/ 0 w 39"/>
                <a:gd name="T49" fmla="*/ 16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9"/>
                <a:gd name="T77" fmla="*/ 39 w 39"/>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9">
                  <a:moveTo>
                    <a:pt x="0" y="16"/>
                  </a:moveTo>
                  <a:lnTo>
                    <a:pt x="0" y="16"/>
                  </a:lnTo>
                  <a:lnTo>
                    <a:pt x="7" y="20"/>
                  </a:lnTo>
                  <a:lnTo>
                    <a:pt x="13" y="16"/>
                  </a:lnTo>
                  <a:lnTo>
                    <a:pt x="17" y="13"/>
                  </a:lnTo>
                  <a:lnTo>
                    <a:pt x="17" y="16"/>
                  </a:lnTo>
                  <a:lnTo>
                    <a:pt x="23" y="16"/>
                  </a:lnTo>
                  <a:lnTo>
                    <a:pt x="26" y="13"/>
                  </a:lnTo>
                  <a:lnTo>
                    <a:pt x="29" y="10"/>
                  </a:lnTo>
                  <a:lnTo>
                    <a:pt x="29" y="0"/>
                  </a:lnTo>
                  <a:lnTo>
                    <a:pt x="36" y="0"/>
                  </a:lnTo>
                  <a:lnTo>
                    <a:pt x="39" y="4"/>
                  </a:lnTo>
                  <a:lnTo>
                    <a:pt x="36" y="10"/>
                  </a:lnTo>
                  <a:lnTo>
                    <a:pt x="36" y="16"/>
                  </a:lnTo>
                  <a:lnTo>
                    <a:pt x="33" y="20"/>
                  </a:lnTo>
                  <a:lnTo>
                    <a:pt x="29" y="20"/>
                  </a:lnTo>
                  <a:lnTo>
                    <a:pt x="26" y="23"/>
                  </a:lnTo>
                  <a:lnTo>
                    <a:pt x="20" y="26"/>
                  </a:lnTo>
                  <a:lnTo>
                    <a:pt x="10" y="29"/>
                  </a:lnTo>
                  <a:lnTo>
                    <a:pt x="10" y="26"/>
                  </a:lnTo>
                  <a:lnTo>
                    <a:pt x="7" y="26"/>
                  </a:lnTo>
                  <a:lnTo>
                    <a:pt x="0" y="23"/>
                  </a:lnTo>
                  <a:lnTo>
                    <a:pt x="0" y="16"/>
                  </a:lnTo>
                  <a:close/>
                </a:path>
              </a:pathLst>
            </a:custGeom>
            <a:solidFill>
              <a:srgbClr val="CCCCCC"/>
            </a:solidFill>
            <a:ln w="9525">
              <a:noFill/>
              <a:round/>
              <a:headEnd/>
              <a:tailEnd/>
            </a:ln>
          </p:spPr>
          <p:txBody>
            <a:bodyPr/>
            <a:lstStyle/>
            <a:p>
              <a:endParaRPr lang="en-US"/>
            </a:p>
          </p:txBody>
        </p:sp>
        <p:sp>
          <p:nvSpPr>
            <p:cNvPr id="31886" name="Freeform 142"/>
            <p:cNvSpPr>
              <a:spLocks/>
            </p:cNvSpPr>
            <p:nvPr/>
          </p:nvSpPr>
          <p:spPr bwMode="auto">
            <a:xfrm>
              <a:off x="4606" y="2823"/>
              <a:ext cx="53" cy="41"/>
            </a:xfrm>
            <a:custGeom>
              <a:avLst/>
              <a:gdLst>
                <a:gd name="T0" fmla="*/ 0 w 39"/>
                <a:gd name="T1" fmla="*/ 16 h 29"/>
                <a:gd name="T2" fmla="*/ 0 w 39"/>
                <a:gd name="T3" fmla="*/ 16 h 29"/>
                <a:gd name="T4" fmla="*/ 7 w 39"/>
                <a:gd name="T5" fmla="*/ 20 h 29"/>
                <a:gd name="T6" fmla="*/ 13 w 39"/>
                <a:gd name="T7" fmla="*/ 16 h 29"/>
                <a:gd name="T8" fmla="*/ 13 w 39"/>
                <a:gd name="T9" fmla="*/ 16 h 29"/>
                <a:gd name="T10" fmla="*/ 17 w 39"/>
                <a:gd name="T11" fmla="*/ 13 h 29"/>
                <a:gd name="T12" fmla="*/ 17 w 39"/>
                <a:gd name="T13" fmla="*/ 16 h 29"/>
                <a:gd name="T14" fmla="*/ 23 w 39"/>
                <a:gd name="T15" fmla="*/ 16 h 29"/>
                <a:gd name="T16" fmla="*/ 26 w 39"/>
                <a:gd name="T17" fmla="*/ 13 h 29"/>
                <a:gd name="T18" fmla="*/ 29 w 39"/>
                <a:gd name="T19" fmla="*/ 10 h 29"/>
                <a:gd name="T20" fmla="*/ 29 w 39"/>
                <a:gd name="T21" fmla="*/ 0 h 29"/>
                <a:gd name="T22" fmla="*/ 36 w 39"/>
                <a:gd name="T23" fmla="*/ 0 h 29"/>
                <a:gd name="T24" fmla="*/ 39 w 39"/>
                <a:gd name="T25" fmla="*/ 4 h 29"/>
                <a:gd name="T26" fmla="*/ 36 w 39"/>
                <a:gd name="T27" fmla="*/ 10 h 29"/>
                <a:gd name="T28" fmla="*/ 36 w 39"/>
                <a:gd name="T29" fmla="*/ 10 h 29"/>
                <a:gd name="T30" fmla="*/ 36 w 39"/>
                <a:gd name="T31" fmla="*/ 16 h 29"/>
                <a:gd name="T32" fmla="*/ 33 w 39"/>
                <a:gd name="T33" fmla="*/ 20 h 29"/>
                <a:gd name="T34" fmla="*/ 29 w 39"/>
                <a:gd name="T35" fmla="*/ 20 h 29"/>
                <a:gd name="T36" fmla="*/ 26 w 39"/>
                <a:gd name="T37" fmla="*/ 23 h 29"/>
                <a:gd name="T38" fmla="*/ 20 w 39"/>
                <a:gd name="T39" fmla="*/ 26 h 29"/>
                <a:gd name="T40" fmla="*/ 10 w 39"/>
                <a:gd name="T41" fmla="*/ 29 h 29"/>
                <a:gd name="T42" fmla="*/ 10 w 39"/>
                <a:gd name="T43" fmla="*/ 26 h 29"/>
                <a:gd name="T44" fmla="*/ 7 w 39"/>
                <a:gd name="T45" fmla="*/ 26 h 29"/>
                <a:gd name="T46" fmla="*/ 0 w 39"/>
                <a:gd name="T47" fmla="*/ 23 h 29"/>
                <a:gd name="T48" fmla="*/ 0 w 39"/>
                <a:gd name="T49" fmla="*/ 16 h 29"/>
                <a:gd name="T50" fmla="*/ 0 w 39"/>
                <a:gd name="T51" fmla="*/ 16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29"/>
                <a:gd name="T80" fmla="*/ 39 w 39"/>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29">
                  <a:moveTo>
                    <a:pt x="0" y="16"/>
                  </a:moveTo>
                  <a:lnTo>
                    <a:pt x="0" y="16"/>
                  </a:lnTo>
                  <a:lnTo>
                    <a:pt x="7" y="20"/>
                  </a:lnTo>
                  <a:lnTo>
                    <a:pt x="13" y="16"/>
                  </a:lnTo>
                  <a:lnTo>
                    <a:pt x="17" y="13"/>
                  </a:lnTo>
                  <a:lnTo>
                    <a:pt x="17" y="16"/>
                  </a:lnTo>
                  <a:lnTo>
                    <a:pt x="23" y="16"/>
                  </a:lnTo>
                  <a:lnTo>
                    <a:pt x="26" y="13"/>
                  </a:lnTo>
                  <a:lnTo>
                    <a:pt x="29" y="10"/>
                  </a:lnTo>
                  <a:lnTo>
                    <a:pt x="29" y="0"/>
                  </a:lnTo>
                  <a:lnTo>
                    <a:pt x="36" y="0"/>
                  </a:lnTo>
                  <a:lnTo>
                    <a:pt x="39" y="4"/>
                  </a:lnTo>
                  <a:lnTo>
                    <a:pt x="36" y="10"/>
                  </a:lnTo>
                  <a:lnTo>
                    <a:pt x="36" y="16"/>
                  </a:lnTo>
                  <a:lnTo>
                    <a:pt x="33" y="20"/>
                  </a:lnTo>
                  <a:lnTo>
                    <a:pt x="29" y="20"/>
                  </a:lnTo>
                  <a:lnTo>
                    <a:pt x="26" y="23"/>
                  </a:lnTo>
                  <a:lnTo>
                    <a:pt x="20" y="26"/>
                  </a:lnTo>
                  <a:lnTo>
                    <a:pt x="10" y="29"/>
                  </a:lnTo>
                  <a:lnTo>
                    <a:pt x="10" y="26"/>
                  </a:lnTo>
                  <a:lnTo>
                    <a:pt x="7" y="26"/>
                  </a:lnTo>
                  <a:lnTo>
                    <a:pt x="0" y="23"/>
                  </a:lnTo>
                  <a:lnTo>
                    <a:pt x="0" y="16"/>
                  </a:lnTo>
                </a:path>
              </a:pathLst>
            </a:custGeom>
            <a:noFill/>
            <a:ln w="0">
              <a:solidFill>
                <a:srgbClr val="7F7F7F"/>
              </a:solidFill>
              <a:round/>
              <a:headEnd/>
              <a:tailEnd/>
            </a:ln>
          </p:spPr>
          <p:txBody>
            <a:bodyPr/>
            <a:lstStyle/>
            <a:p>
              <a:endParaRPr lang="en-US"/>
            </a:p>
          </p:txBody>
        </p:sp>
        <p:sp>
          <p:nvSpPr>
            <p:cNvPr id="31887" name="Freeform 143"/>
            <p:cNvSpPr>
              <a:spLocks/>
            </p:cNvSpPr>
            <p:nvPr/>
          </p:nvSpPr>
          <p:spPr bwMode="auto">
            <a:xfrm>
              <a:off x="4629" y="2918"/>
              <a:ext cx="4" cy="4"/>
            </a:xfrm>
            <a:custGeom>
              <a:avLst/>
              <a:gdLst>
                <a:gd name="T0" fmla="*/ 0 w 3"/>
                <a:gd name="T1" fmla="*/ 0 h 3"/>
                <a:gd name="T2" fmla="*/ 3 w 3"/>
                <a:gd name="T3" fmla="*/ 0 h 3"/>
                <a:gd name="T4" fmla="*/ 3 w 3"/>
                <a:gd name="T5" fmla="*/ 3 h 3"/>
                <a:gd name="T6" fmla="*/ 0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3"/>
                  </a:lnTo>
                  <a:lnTo>
                    <a:pt x="0" y="0"/>
                  </a:lnTo>
                </a:path>
              </a:pathLst>
            </a:custGeom>
            <a:noFill/>
            <a:ln w="0">
              <a:solidFill>
                <a:srgbClr val="7F7F7F"/>
              </a:solidFill>
              <a:round/>
              <a:headEnd/>
              <a:tailEnd/>
            </a:ln>
          </p:spPr>
          <p:txBody>
            <a:bodyPr/>
            <a:lstStyle/>
            <a:p>
              <a:endParaRPr lang="en-US"/>
            </a:p>
          </p:txBody>
        </p:sp>
        <p:sp>
          <p:nvSpPr>
            <p:cNvPr id="31888" name="Freeform 144"/>
            <p:cNvSpPr>
              <a:spLocks/>
            </p:cNvSpPr>
            <p:nvPr/>
          </p:nvSpPr>
          <p:spPr bwMode="auto">
            <a:xfrm>
              <a:off x="4368" y="2778"/>
              <a:ext cx="9" cy="10"/>
            </a:xfrm>
            <a:custGeom>
              <a:avLst/>
              <a:gdLst>
                <a:gd name="T0" fmla="*/ 0 w 6"/>
                <a:gd name="T1" fmla="*/ 3 h 7"/>
                <a:gd name="T2" fmla="*/ 6 w 6"/>
                <a:gd name="T3" fmla="*/ 0 h 7"/>
                <a:gd name="T4" fmla="*/ 6 w 6"/>
                <a:gd name="T5" fmla="*/ 3 h 7"/>
                <a:gd name="T6" fmla="*/ 3 w 6"/>
                <a:gd name="T7" fmla="*/ 7 h 7"/>
                <a:gd name="T8" fmla="*/ 0 w 6"/>
                <a:gd name="T9" fmla="*/ 3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0" y="3"/>
                  </a:moveTo>
                  <a:lnTo>
                    <a:pt x="6" y="0"/>
                  </a:lnTo>
                  <a:lnTo>
                    <a:pt x="6" y="3"/>
                  </a:lnTo>
                  <a:lnTo>
                    <a:pt x="3" y="7"/>
                  </a:lnTo>
                  <a:lnTo>
                    <a:pt x="0" y="3"/>
                  </a:lnTo>
                  <a:close/>
                </a:path>
              </a:pathLst>
            </a:custGeom>
            <a:solidFill>
              <a:srgbClr val="CCCCCC"/>
            </a:solidFill>
            <a:ln w="9525">
              <a:noFill/>
              <a:round/>
              <a:headEnd/>
              <a:tailEnd/>
            </a:ln>
          </p:spPr>
          <p:txBody>
            <a:bodyPr/>
            <a:lstStyle/>
            <a:p>
              <a:endParaRPr lang="en-US"/>
            </a:p>
          </p:txBody>
        </p:sp>
        <p:sp>
          <p:nvSpPr>
            <p:cNvPr id="31889" name="Freeform 145"/>
            <p:cNvSpPr>
              <a:spLocks/>
            </p:cNvSpPr>
            <p:nvPr/>
          </p:nvSpPr>
          <p:spPr bwMode="auto">
            <a:xfrm>
              <a:off x="4368" y="2778"/>
              <a:ext cx="9" cy="10"/>
            </a:xfrm>
            <a:custGeom>
              <a:avLst/>
              <a:gdLst>
                <a:gd name="T0" fmla="*/ 0 w 6"/>
                <a:gd name="T1" fmla="*/ 3 h 7"/>
                <a:gd name="T2" fmla="*/ 6 w 6"/>
                <a:gd name="T3" fmla="*/ 0 h 7"/>
                <a:gd name="T4" fmla="*/ 6 w 6"/>
                <a:gd name="T5" fmla="*/ 3 h 7"/>
                <a:gd name="T6" fmla="*/ 3 w 6"/>
                <a:gd name="T7" fmla="*/ 7 h 7"/>
                <a:gd name="T8" fmla="*/ 0 w 6"/>
                <a:gd name="T9" fmla="*/ 3 h 7"/>
                <a:gd name="T10" fmla="*/ 0 w 6"/>
                <a:gd name="T11" fmla="*/ 3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3"/>
                  </a:moveTo>
                  <a:lnTo>
                    <a:pt x="6" y="0"/>
                  </a:lnTo>
                  <a:lnTo>
                    <a:pt x="6" y="3"/>
                  </a:lnTo>
                  <a:lnTo>
                    <a:pt x="3" y="7"/>
                  </a:lnTo>
                  <a:lnTo>
                    <a:pt x="0" y="3"/>
                  </a:lnTo>
                </a:path>
              </a:pathLst>
            </a:custGeom>
            <a:noFill/>
            <a:ln w="0">
              <a:solidFill>
                <a:srgbClr val="7F7F7F"/>
              </a:solidFill>
              <a:round/>
              <a:headEnd/>
              <a:tailEnd/>
            </a:ln>
          </p:spPr>
          <p:txBody>
            <a:bodyPr/>
            <a:lstStyle/>
            <a:p>
              <a:endParaRPr lang="en-US"/>
            </a:p>
          </p:txBody>
        </p:sp>
        <p:sp>
          <p:nvSpPr>
            <p:cNvPr id="31890" name="Freeform 146"/>
            <p:cNvSpPr>
              <a:spLocks/>
            </p:cNvSpPr>
            <p:nvPr/>
          </p:nvSpPr>
          <p:spPr bwMode="auto">
            <a:xfrm>
              <a:off x="4346" y="2801"/>
              <a:ext cx="35" cy="18"/>
            </a:xfrm>
            <a:custGeom>
              <a:avLst/>
              <a:gdLst>
                <a:gd name="T0" fmla="*/ 0 w 25"/>
                <a:gd name="T1" fmla="*/ 7 h 13"/>
                <a:gd name="T2" fmla="*/ 0 w 25"/>
                <a:gd name="T3" fmla="*/ 3 h 13"/>
                <a:gd name="T4" fmla="*/ 3 w 25"/>
                <a:gd name="T5" fmla="*/ 0 h 13"/>
                <a:gd name="T6" fmla="*/ 12 w 25"/>
                <a:gd name="T7" fmla="*/ 0 h 13"/>
                <a:gd name="T8" fmla="*/ 16 w 25"/>
                <a:gd name="T9" fmla="*/ 0 h 13"/>
                <a:gd name="T10" fmla="*/ 19 w 25"/>
                <a:gd name="T11" fmla="*/ 0 h 13"/>
                <a:gd name="T12" fmla="*/ 22 w 25"/>
                <a:gd name="T13" fmla="*/ 3 h 13"/>
                <a:gd name="T14" fmla="*/ 25 w 25"/>
                <a:gd name="T15" fmla="*/ 7 h 13"/>
                <a:gd name="T16" fmla="*/ 25 w 25"/>
                <a:gd name="T17" fmla="*/ 7 h 13"/>
                <a:gd name="T18" fmla="*/ 25 w 25"/>
                <a:gd name="T19" fmla="*/ 10 h 13"/>
                <a:gd name="T20" fmla="*/ 25 w 25"/>
                <a:gd name="T21" fmla="*/ 13 h 13"/>
                <a:gd name="T22" fmla="*/ 16 w 25"/>
                <a:gd name="T23" fmla="*/ 7 h 13"/>
                <a:gd name="T24" fmla="*/ 12 w 25"/>
                <a:gd name="T25" fmla="*/ 7 h 13"/>
                <a:gd name="T26" fmla="*/ 9 w 25"/>
                <a:gd name="T27" fmla="*/ 3 h 13"/>
                <a:gd name="T28" fmla="*/ 6 w 25"/>
                <a:gd name="T29" fmla="*/ 7 h 13"/>
                <a:gd name="T30" fmla="*/ 3 w 25"/>
                <a:gd name="T31" fmla="*/ 3 h 13"/>
                <a:gd name="T32" fmla="*/ 0 w 25"/>
                <a:gd name="T33" fmla="*/ 7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3"/>
                <a:gd name="T53" fmla="*/ 25 w 2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3">
                  <a:moveTo>
                    <a:pt x="0" y="7"/>
                  </a:moveTo>
                  <a:lnTo>
                    <a:pt x="0" y="3"/>
                  </a:lnTo>
                  <a:lnTo>
                    <a:pt x="3" y="0"/>
                  </a:lnTo>
                  <a:lnTo>
                    <a:pt x="12" y="0"/>
                  </a:lnTo>
                  <a:lnTo>
                    <a:pt x="16" y="0"/>
                  </a:lnTo>
                  <a:lnTo>
                    <a:pt x="19" y="0"/>
                  </a:lnTo>
                  <a:lnTo>
                    <a:pt x="22" y="3"/>
                  </a:lnTo>
                  <a:lnTo>
                    <a:pt x="25" y="7"/>
                  </a:lnTo>
                  <a:lnTo>
                    <a:pt x="25" y="10"/>
                  </a:lnTo>
                  <a:lnTo>
                    <a:pt x="25" y="13"/>
                  </a:lnTo>
                  <a:lnTo>
                    <a:pt x="16" y="7"/>
                  </a:lnTo>
                  <a:lnTo>
                    <a:pt x="12" y="7"/>
                  </a:lnTo>
                  <a:lnTo>
                    <a:pt x="9" y="3"/>
                  </a:lnTo>
                  <a:lnTo>
                    <a:pt x="6" y="7"/>
                  </a:lnTo>
                  <a:lnTo>
                    <a:pt x="3" y="3"/>
                  </a:lnTo>
                  <a:lnTo>
                    <a:pt x="0" y="7"/>
                  </a:lnTo>
                  <a:close/>
                </a:path>
              </a:pathLst>
            </a:custGeom>
            <a:solidFill>
              <a:srgbClr val="CCCCCC"/>
            </a:solidFill>
            <a:ln w="9525">
              <a:noFill/>
              <a:round/>
              <a:headEnd/>
              <a:tailEnd/>
            </a:ln>
          </p:spPr>
          <p:txBody>
            <a:bodyPr/>
            <a:lstStyle/>
            <a:p>
              <a:endParaRPr lang="en-US"/>
            </a:p>
          </p:txBody>
        </p:sp>
        <p:sp>
          <p:nvSpPr>
            <p:cNvPr id="31891" name="Freeform 147"/>
            <p:cNvSpPr>
              <a:spLocks/>
            </p:cNvSpPr>
            <p:nvPr/>
          </p:nvSpPr>
          <p:spPr bwMode="auto">
            <a:xfrm>
              <a:off x="4346" y="2801"/>
              <a:ext cx="35" cy="18"/>
            </a:xfrm>
            <a:custGeom>
              <a:avLst/>
              <a:gdLst>
                <a:gd name="T0" fmla="*/ 0 w 25"/>
                <a:gd name="T1" fmla="*/ 7 h 13"/>
                <a:gd name="T2" fmla="*/ 0 w 25"/>
                <a:gd name="T3" fmla="*/ 3 h 13"/>
                <a:gd name="T4" fmla="*/ 3 w 25"/>
                <a:gd name="T5" fmla="*/ 0 h 13"/>
                <a:gd name="T6" fmla="*/ 12 w 25"/>
                <a:gd name="T7" fmla="*/ 0 h 13"/>
                <a:gd name="T8" fmla="*/ 16 w 25"/>
                <a:gd name="T9" fmla="*/ 0 h 13"/>
                <a:gd name="T10" fmla="*/ 19 w 25"/>
                <a:gd name="T11" fmla="*/ 0 h 13"/>
                <a:gd name="T12" fmla="*/ 22 w 25"/>
                <a:gd name="T13" fmla="*/ 3 h 13"/>
                <a:gd name="T14" fmla="*/ 25 w 25"/>
                <a:gd name="T15" fmla="*/ 7 h 13"/>
                <a:gd name="T16" fmla="*/ 25 w 25"/>
                <a:gd name="T17" fmla="*/ 7 h 13"/>
                <a:gd name="T18" fmla="*/ 25 w 25"/>
                <a:gd name="T19" fmla="*/ 10 h 13"/>
                <a:gd name="T20" fmla="*/ 25 w 25"/>
                <a:gd name="T21" fmla="*/ 13 h 13"/>
                <a:gd name="T22" fmla="*/ 16 w 25"/>
                <a:gd name="T23" fmla="*/ 7 h 13"/>
                <a:gd name="T24" fmla="*/ 12 w 25"/>
                <a:gd name="T25" fmla="*/ 7 h 13"/>
                <a:gd name="T26" fmla="*/ 9 w 25"/>
                <a:gd name="T27" fmla="*/ 3 h 13"/>
                <a:gd name="T28" fmla="*/ 6 w 25"/>
                <a:gd name="T29" fmla="*/ 7 h 13"/>
                <a:gd name="T30" fmla="*/ 3 w 25"/>
                <a:gd name="T31" fmla="*/ 3 h 13"/>
                <a:gd name="T32" fmla="*/ 0 w 25"/>
                <a:gd name="T33" fmla="*/ 7 h 13"/>
                <a:gd name="T34" fmla="*/ 0 w 25"/>
                <a:gd name="T35" fmla="*/ 7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13"/>
                <a:gd name="T56" fmla="*/ 25 w 25"/>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13">
                  <a:moveTo>
                    <a:pt x="0" y="7"/>
                  </a:moveTo>
                  <a:lnTo>
                    <a:pt x="0" y="3"/>
                  </a:lnTo>
                  <a:lnTo>
                    <a:pt x="3" y="0"/>
                  </a:lnTo>
                  <a:lnTo>
                    <a:pt x="12" y="0"/>
                  </a:lnTo>
                  <a:lnTo>
                    <a:pt x="16" y="0"/>
                  </a:lnTo>
                  <a:lnTo>
                    <a:pt x="19" y="0"/>
                  </a:lnTo>
                  <a:lnTo>
                    <a:pt x="22" y="3"/>
                  </a:lnTo>
                  <a:lnTo>
                    <a:pt x="25" y="7"/>
                  </a:lnTo>
                  <a:lnTo>
                    <a:pt x="25" y="10"/>
                  </a:lnTo>
                  <a:lnTo>
                    <a:pt x="25" y="13"/>
                  </a:lnTo>
                  <a:lnTo>
                    <a:pt x="16" y="7"/>
                  </a:lnTo>
                  <a:lnTo>
                    <a:pt x="12" y="7"/>
                  </a:lnTo>
                  <a:lnTo>
                    <a:pt x="9" y="3"/>
                  </a:lnTo>
                  <a:lnTo>
                    <a:pt x="6" y="7"/>
                  </a:lnTo>
                  <a:lnTo>
                    <a:pt x="3" y="3"/>
                  </a:lnTo>
                  <a:lnTo>
                    <a:pt x="0" y="7"/>
                  </a:lnTo>
                </a:path>
              </a:pathLst>
            </a:custGeom>
            <a:noFill/>
            <a:ln w="0">
              <a:solidFill>
                <a:srgbClr val="7F7F7F"/>
              </a:solidFill>
              <a:round/>
              <a:headEnd/>
              <a:tailEnd/>
            </a:ln>
          </p:spPr>
          <p:txBody>
            <a:bodyPr/>
            <a:lstStyle/>
            <a:p>
              <a:endParaRPr lang="en-US"/>
            </a:p>
          </p:txBody>
        </p:sp>
        <p:sp>
          <p:nvSpPr>
            <p:cNvPr id="31892" name="Freeform 148"/>
            <p:cNvSpPr>
              <a:spLocks/>
            </p:cNvSpPr>
            <p:nvPr/>
          </p:nvSpPr>
          <p:spPr bwMode="auto">
            <a:xfrm>
              <a:off x="4425" y="2845"/>
              <a:ext cx="5" cy="19"/>
            </a:xfrm>
            <a:custGeom>
              <a:avLst/>
              <a:gdLst>
                <a:gd name="T0" fmla="*/ 0 w 4"/>
                <a:gd name="T1" fmla="*/ 7 h 13"/>
                <a:gd name="T2" fmla="*/ 4 w 4"/>
                <a:gd name="T3" fmla="*/ 0 h 13"/>
                <a:gd name="T4" fmla="*/ 4 w 4"/>
                <a:gd name="T5" fmla="*/ 0 h 13"/>
                <a:gd name="T6" fmla="*/ 4 w 4"/>
                <a:gd name="T7" fmla="*/ 4 h 13"/>
                <a:gd name="T8" fmla="*/ 4 w 4"/>
                <a:gd name="T9" fmla="*/ 13 h 13"/>
                <a:gd name="T10" fmla="*/ 0 w 4"/>
                <a:gd name="T11" fmla="*/ 10 h 13"/>
                <a:gd name="T12" fmla="*/ 0 w 4"/>
                <a:gd name="T13" fmla="*/ 7 h 13"/>
                <a:gd name="T14" fmla="*/ 0 w 4"/>
                <a:gd name="T15" fmla="*/ 7 h 1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3"/>
                <a:gd name="T26" fmla="*/ 4 w 4"/>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3">
                  <a:moveTo>
                    <a:pt x="0" y="7"/>
                  </a:moveTo>
                  <a:lnTo>
                    <a:pt x="4" y="0"/>
                  </a:lnTo>
                  <a:lnTo>
                    <a:pt x="4" y="4"/>
                  </a:lnTo>
                  <a:lnTo>
                    <a:pt x="4" y="13"/>
                  </a:lnTo>
                  <a:lnTo>
                    <a:pt x="0" y="10"/>
                  </a:lnTo>
                  <a:lnTo>
                    <a:pt x="0" y="7"/>
                  </a:lnTo>
                  <a:close/>
                </a:path>
              </a:pathLst>
            </a:custGeom>
            <a:solidFill>
              <a:srgbClr val="CCCCCC"/>
            </a:solidFill>
            <a:ln w="9525">
              <a:noFill/>
              <a:round/>
              <a:headEnd/>
              <a:tailEnd/>
            </a:ln>
          </p:spPr>
          <p:txBody>
            <a:bodyPr/>
            <a:lstStyle/>
            <a:p>
              <a:endParaRPr lang="en-US"/>
            </a:p>
          </p:txBody>
        </p:sp>
        <p:sp>
          <p:nvSpPr>
            <p:cNvPr id="31893" name="Freeform 149"/>
            <p:cNvSpPr>
              <a:spLocks/>
            </p:cNvSpPr>
            <p:nvPr/>
          </p:nvSpPr>
          <p:spPr bwMode="auto">
            <a:xfrm>
              <a:off x="4425" y="2845"/>
              <a:ext cx="5" cy="19"/>
            </a:xfrm>
            <a:custGeom>
              <a:avLst/>
              <a:gdLst>
                <a:gd name="T0" fmla="*/ 0 w 4"/>
                <a:gd name="T1" fmla="*/ 7 h 13"/>
                <a:gd name="T2" fmla="*/ 4 w 4"/>
                <a:gd name="T3" fmla="*/ 0 h 13"/>
                <a:gd name="T4" fmla="*/ 4 w 4"/>
                <a:gd name="T5" fmla="*/ 0 h 13"/>
                <a:gd name="T6" fmla="*/ 4 w 4"/>
                <a:gd name="T7" fmla="*/ 4 h 13"/>
                <a:gd name="T8" fmla="*/ 4 w 4"/>
                <a:gd name="T9" fmla="*/ 13 h 13"/>
                <a:gd name="T10" fmla="*/ 0 w 4"/>
                <a:gd name="T11" fmla="*/ 10 h 13"/>
                <a:gd name="T12" fmla="*/ 0 w 4"/>
                <a:gd name="T13" fmla="*/ 7 h 13"/>
                <a:gd name="T14" fmla="*/ 0 w 4"/>
                <a:gd name="T15" fmla="*/ 7 h 13"/>
                <a:gd name="T16" fmla="*/ 0 w 4"/>
                <a:gd name="T17" fmla="*/ 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3"/>
                <a:gd name="T29" fmla="*/ 4 w 4"/>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3">
                  <a:moveTo>
                    <a:pt x="0" y="7"/>
                  </a:moveTo>
                  <a:lnTo>
                    <a:pt x="4" y="0"/>
                  </a:lnTo>
                  <a:lnTo>
                    <a:pt x="4" y="4"/>
                  </a:lnTo>
                  <a:lnTo>
                    <a:pt x="4" y="13"/>
                  </a:lnTo>
                  <a:lnTo>
                    <a:pt x="0" y="10"/>
                  </a:lnTo>
                  <a:lnTo>
                    <a:pt x="0" y="7"/>
                  </a:lnTo>
                </a:path>
              </a:pathLst>
            </a:custGeom>
            <a:noFill/>
            <a:ln w="0">
              <a:solidFill>
                <a:srgbClr val="7F7F7F"/>
              </a:solidFill>
              <a:round/>
              <a:headEnd/>
              <a:tailEnd/>
            </a:ln>
          </p:spPr>
          <p:txBody>
            <a:bodyPr/>
            <a:lstStyle/>
            <a:p>
              <a:endParaRPr lang="en-US"/>
            </a:p>
          </p:txBody>
        </p:sp>
        <p:sp>
          <p:nvSpPr>
            <p:cNvPr id="31894" name="Freeform 150"/>
            <p:cNvSpPr>
              <a:spLocks/>
            </p:cNvSpPr>
            <p:nvPr/>
          </p:nvSpPr>
          <p:spPr bwMode="auto">
            <a:xfrm>
              <a:off x="4421" y="2859"/>
              <a:ext cx="4" cy="14"/>
            </a:xfrm>
            <a:custGeom>
              <a:avLst/>
              <a:gdLst>
                <a:gd name="T0" fmla="*/ 0 w 3"/>
                <a:gd name="T1" fmla="*/ 0 h 10"/>
                <a:gd name="T2" fmla="*/ 3 w 3"/>
                <a:gd name="T3" fmla="*/ 6 h 10"/>
                <a:gd name="T4" fmla="*/ 3 w 3"/>
                <a:gd name="T5" fmla="*/ 10 h 10"/>
                <a:gd name="T6" fmla="*/ 3 w 3"/>
                <a:gd name="T7" fmla="*/ 10 h 10"/>
                <a:gd name="T8" fmla="*/ 0 w 3"/>
                <a:gd name="T9" fmla="*/ 6 h 10"/>
                <a:gd name="T10" fmla="*/ 0 w 3"/>
                <a:gd name="T11" fmla="*/ 6 h 10"/>
                <a:gd name="T12" fmla="*/ 3 w 3"/>
                <a:gd name="T13" fmla="*/ 6 h 10"/>
                <a:gd name="T14" fmla="*/ 0 w 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0"/>
                <a:gd name="T26" fmla="*/ 3 w 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0">
                  <a:moveTo>
                    <a:pt x="0" y="0"/>
                  </a:moveTo>
                  <a:lnTo>
                    <a:pt x="3" y="6"/>
                  </a:lnTo>
                  <a:lnTo>
                    <a:pt x="3" y="10"/>
                  </a:lnTo>
                  <a:lnTo>
                    <a:pt x="0" y="6"/>
                  </a:lnTo>
                  <a:lnTo>
                    <a:pt x="3" y="6"/>
                  </a:lnTo>
                  <a:lnTo>
                    <a:pt x="0" y="0"/>
                  </a:lnTo>
                  <a:close/>
                </a:path>
              </a:pathLst>
            </a:custGeom>
            <a:solidFill>
              <a:srgbClr val="CCCCCC"/>
            </a:solidFill>
            <a:ln w="9525">
              <a:noFill/>
              <a:round/>
              <a:headEnd/>
              <a:tailEnd/>
            </a:ln>
          </p:spPr>
          <p:txBody>
            <a:bodyPr/>
            <a:lstStyle/>
            <a:p>
              <a:endParaRPr lang="en-US"/>
            </a:p>
          </p:txBody>
        </p:sp>
        <p:sp>
          <p:nvSpPr>
            <p:cNvPr id="31895" name="Freeform 151"/>
            <p:cNvSpPr>
              <a:spLocks/>
            </p:cNvSpPr>
            <p:nvPr/>
          </p:nvSpPr>
          <p:spPr bwMode="auto">
            <a:xfrm>
              <a:off x="4421" y="2859"/>
              <a:ext cx="4" cy="14"/>
            </a:xfrm>
            <a:custGeom>
              <a:avLst/>
              <a:gdLst>
                <a:gd name="T0" fmla="*/ 0 w 3"/>
                <a:gd name="T1" fmla="*/ 0 h 10"/>
                <a:gd name="T2" fmla="*/ 3 w 3"/>
                <a:gd name="T3" fmla="*/ 6 h 10"/>
                <a:gd name="T4" fmla="*/ 3 w 3"/>
                <a:gd name="T5" fmla="*/ 10 h 10"/>
                <a:gd name="T6" fmla="*/ 3 w 3"/>
                <a:gd name="T7" fmla="*/ 10 h 10"/>
                <a:gd name="T8" fmla="*/ 0 w 3"/>
                <a:gd name="T9" fmla="*/ 6 h 10"/>
                <a:gd name="T10" fmla="*/ 0 w 3"/>
                <a:gd name="T11" fmla="*/ 6 h 10"/>
                <a:gd name="T12" fmla="*/ 3 w 3"/>
                <a:gd name="T13" fmla="*/ 6 h 10"/>
                <a:gd name="T14" fmla="*/ 0 w 3"/>
                <a:gd name="T15" fmla="*/ 0 h 10"/>
                <a:gd name="T16" fmla="*/ 0 w 3"/>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0"/>
                <a:gd name="T29" fmla="*/ 3 w 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0">
                  <a:moveTo>
                    <a:pt x="0" y="0"/>
                  </a:moveTo>
                  <a:lnTo>
                    <a:pt x="3" y="6"/>
                  </a:lnTo>
                  <a:lnTo>
                    <a:pt x="3" y="10"/>
                  </a:lnTo>
                  <a:lnTo>
                    <a:pt x="0" y="6"/>
                  </a:lnTo>
                  <a:lnTo>
                    <a:pt x="3" y="6"/>
                  </a:lnTo>
                  <a:lnTo>
                    <a:pt x="0" y="0"/>
                  </a:lnTo>
                </a:path>
              </a:pathLst>
            </a:custGeom>
            <a:noFill/>
            <a:ln w="0">
              <a:solidFill>
                <a:srgbClr val="7F7F7F"/>
              </a:solidFill>
              <a:round/>
              <a:headEnd/>
              <a:tailEnd/>
            </a:ln>
          </p:spPr>
          <p:txBody>
            <a:bodyPr/>
            <a:lstStyle/>
            <a:p>
              <a:endParaRPr lang="en-US"/>
            </a:p>
          </p:txBody>
        </p:sp>
        <p:sp>
          <p:nvSpPr>
            <p:cNvPr id="31896" name="Freeform 152"/>
            <p:cNvSpPr>
              <a:spLocks/>
            </p:cNvSpPr>
            <p:nvPr/>
          </p:nvSpPr>
          <p:spPr bwMode="auto">
            <a:xfrm>
              <a:off x="4381" y="2878"/>
              <a:ext cx="9" cy="18"/>
            </a:xfrm>
            <a:custGeom>
              <a:avLst/>
              <a:gdLst>
                <a:gd name="T0" fmla="*/ 0 w 7"/>
                <a:gd name="T1" fmla="*/ 10 h 13"/>
                <a:gd name="T2" fmla="*/ 4 w 7"/>
                <a:gd name="T3" fmla="*/ 6 h 13"/>
                <a:gd name="T4" fmla="*/ 4 w 7"/>
                <a:gd name="T5" fmla="*/ 6 h 13"/>
                <a:gd name="T6" fmla="*/ 7 w 7"/>
                <a:gd name="T7" fmla="*/ 0 h 13"/>
                <a:gd name="T8" fmla="*/ 7 w 7"/>
                <a:gd name="T9" fmla="*/ 0 h 13"/>
                <a:gd name="T10" fmla="*/ 7 w 7"/>
                <a:gd name="T11" fmla="*/ 6 h 13"/>
                <a:gd name="T12" fmla="*/ 4 w 7"/>
                <a:gd name="T13" fmla="*/ 13 h 13"/>
                <a:gd name="T14" fmla="*/ 0 w 7"/>
                <a:gd name="T15" fmla="*/ 10 h 1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3"/>
                <a:gd name="T26" fmla="*/ 7 w 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3">
                  <a:moveTo>
                    <a:pt x="0" y="10"/>
                  </a:moveTo>
                  <a:lnTo>
                    <a:pt x="4" y="6"/>
                  </a:lnTo>
                  <a:lnTo>
                    <a:pt x="7" y="0"/>
                  </a:lnTo>
                  <a:lnTo>
                    <a:pt x="7" y="6"/>
                  </a:lnTo>
                  <a:lnTo>
                    <a:pt x="4" y="13"/>
                  </a:lnTo>
                  <a:lnTo>
                    <a:pt x="0" y="10"/>
                  </a:lnTo>
                  <a:close/>
                </a:path>
              </a:pathLst>
            </a:custGeom>
            <a:solidFill>
              <a:srgbClr val="CCCCCC"/>
            </a:solidFill>
            <a:ln w="9525">
              <a:noFill/>
              <a:round/>
              <a:headEnd/>
              <a:tailEnd/>
            </a:ln>
          </p:spPr>
          <p:txBody>
            <a:bodyPr/>
            <a:lstStyle/>
            <a:p>
              <a:endParaRPr lang="en-US"/>
            </a:p>
          </p:txBody>
        </p:sp>
        <p:sp>
          <p:nvSpPr>
            <p:cNvPr id="31897" name="Freeform 153"/>
            <p:cNvSpPr>
              <a:spLocks/>
            </p:cNvSpPr>
            <p:nvPr/>
          </p:nvSpPr>
          <p:spPr bwMode="auto">
            <a:xfrm>
              <a:off x="4381" y="2878"/>
              <a:ext cx="9" cy="18"/>
            </a:xfrm>
            <a:custGeom>
              <a:avLst/>
              <a:gdLst>
                <a:gd name="T0" fmla="*/ 0 w 7"/>
                <a:gd name="T1" fmla="*/ 10 h 13"/>
                <a:gd name="T2" fmla="*/ 4 w 7"/>
                <a:gd name="T3" fmla="*/ 6 h 13"/>
                <a:gd name="T4" fmla="*/ 4 w 7"/>
                <a:gd name="T5" fmla="*/ 6 h 13"/>
                <a:gd name="T6" fmla="*/ 7 w 7"/>
                <a:gd name="T7" fmla="*/ 0 h 13"/>
                <a:gd name="T8" fmla="*/ 7 w 7"/>
                <a:gd name="T9" fmla="*/ 0 h 13"/>
                <a:gd name="T10" fmla="*/ 7 w 7"/>
                <a:gd name="T11" fmla="*/ 6 h 13"/>
                <a:gd name="T12" fmla="*/ 4 w 7"/>
                <a:gd name="T13" fmla="*/ 13 h 13"/>
                <a:gd name="T14" fmla="*/ 0 w 7"/>
                <a:gd name="T15" fmla="*/ 10 h 13"/>
                <a:gd name="T16" fmla="*/ 0 w 7"/>
                <a:gd name="T17" fmla="*/ 1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3"/>
                <a:gd name="T29" fmla="*/ 7 w 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3">
                  <a:moveTo>
                    <a:pt x="0" y="10"/>
                  </a:moveTo>
                  <a:lnTo>
                    <a:pt x="4" y="6"/>
                  </a:lnTo>
                  <a:lnTo>
                    <a:pt x="7" y="0"/>
                  </a:lnTo>
                  <a:lnTo>
                    <a:pt x="7" y="6"/>
                  </a:lnTo>
                  <a:lnTo>
                    <a:pt x="4" y="13"/>
                  </a:lnTo>
                  <a:lnTo>
                    <a:pt x="0" y="10"/>
                  </a:lnTo>
                </a:path>
              </a:pathLst>
            </a:custGeom>
            <a:noFill/>
            <a:ln w="0">
              <a:solidFill>
                <a:srgbClr val="7F7F7F"/>
              </a:solidFill>
              <a:round/>
              <a:headEnd/>
              <a:tailEnd/>
            </a:ln>
          </p:spPr>
          <p:txBody>
            <a:bodyPr/>
            <a:lstStyle/>
            <a:p>
              <a:endParaRPr lang="en-US"/>
            </a:p>
          </p:txBody>
        </p:sp>
        <p:sp>
          <p:nvSpPr>
            <p:cNvPr id="31898" name="Freeform 154"/>
            <p:cNvSpPr>
              <a:spLocks/>
            </p:cNvSpPr>
            <p:nvPr/>
          </p:nvSpPr>
          <p:spPr bwMode="auto">
            <a:xfrm>
              <a:off x="4363" y="2892"/>
              <a:ext cx="5" cy="4"/>
            </a:xfrm>
            <a:custGeom>
              <a:avLst/>
              <a:gdLst>
                <a:gd name="T0" fmla="*/ 0 w 4"/>
                <a:gd name="T1" fmla="*/ 0 h 3"/>
                <a:gd name="T2" fmla="*/ 4 w 4"/>
                <a:gd name="T3" fmla="*/ 0 h 3"/>
                <a:gd name="T4" fmla="*/ 4 w 4"/>
                <a:gd name="T5" fmla="*/ 0 h 3"/>
                <a:gd name="T6" fmla="*/ 0 w 4"/>
                <a:gd name="T7" fmla="*/ 3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4" y="0"/>
                  </a:lnTo>
                  <a:lnTo>
                    <a:pt x="0" y="3"/>
                  </a:lnTo>
                  <a:lnTo>
                    <a:pt x="0" y="0"/>
                  </a:lnTo>
                </a:path>
              </a:pathLst>
            </a:custGeom>
            <a:noFill/>
            <a:ln w="0">
              <a:solidFill>
                <a:srgbClr val="7F7F7F"/>
              </a:solidFill>
              <a:round/>
              <a:headEnd/>
              <a:tailEnd/>
            </a:ln>
          </p:spPr>
          <p:txBody>
            <a:bodyPr/>
            <a:lstStyle/>
            <a:p>
              <a:endParaRPr lang="en-US"/>
            </a:p>
          </p:txBody>
        </p:sp>
        <p:sp>
          <p:nvSpPr>
            <p:cNvPr id="31899" name="Freeform 155"/>
            <p:cNvSpPr>
              <a:spLocks/>
            </p:cNvSpPr>
            <p:nvPr/>
          </p:nvSpPr>
          <p:spPr bwMode="auto">
            <a:xfrm>
              <a:off x="4315" y="2886"/>
              <a:ext cx="13" cy="10"/>
            </a:xfrm>
            <a:custGeom>
              <a:avLst/>
              <a:gdLst>
                <a:gd name="T0" fmla="*/ 0 w 10"/>
                <a:gd name="T1" fmla="*/ 7 h 7"/>
                <a:gd name="T2" fmla="*/ 0 w 10"/>
                <a:gd name="T3" fmla="*/ 4 h 7"/>
                <a:gd name="T4" fmla="*/ 0 w 10"/>
                <a:gd name="T5" fmla="*/ 0 h 7"/>
                <a:gd name="T6" fmla="*/ 3 w 10"/>
                <a:gd name="T7" fmla="*/ 0 h 7"/>
                <a:gd name="T8" fmla="*/ 6 w 10"/>
                <a:gd name="T9" fmla="*/ 0 h 7"/>
                <a:gd name="T10" fmla="*/ 10 w 10"/>
                <a:gd name="T11" fmla="*/ 0 h 7"/>
                <a:gd name="T12" fmla="*/ 6 w 10"/>
                <a:gd name="T13" fmla="*/ 4 h 7"/>
                <a:gd name="T14" fmla="*/ 0 w 10"/>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0" y="7"/>
                  </a:moveTo>
                  <a:lnTo>
                    <a:pt x="0" y="4"/>
                  </a:lnTo>
                  <a:lnTo>
                    <a:pt x="0" y="0"/>
                  </a:lnTo>
                  <a:lnTo>
                    <a:pt x="3" y="0"/>
                  </a:lnTo>
                  <a:lnTo>
                    <a:pt x="6" y="0"/>
                  </a:lnTo>
                  <a:lnTo>
                    <a:pt x="10" y="0"/>
                  </a:lnTo>
                  <a:lnTo>
                    <a:pt x="6" y="4"/>
                  </a:lnTo>
                  <a:lnTo>
                    <a:pt x="0" y="7"/>
                  </a:lnTo>
                  <a:close/>
                </a:path>
              </a:pathLst>
            </a:custGeom>
            <a:solidFill>
              <a:srgbClr val="CCCCCC"/>
            </a:solidFill>
            <a:ln w="9525">
              <a:noFill/>
              <a:round/>
              <a:headEnd/>
              <a:tailEnd/>
            </a:ln>
          </p:spPr>
          <p:txBody>
            <a:bodyPr/>
            <a:lstStyle/>
            <a:p>
              <a:endParaRPr lang="en-US"/>
            </a:p>
          </p:txBody>
        </p:sp>
        <p:sp>
          <p:nvSpPr>
            <p:cNvPr id="31900" name="Freeform 156"/>
            <p:cNvSpPr>
              <a:spLocks/>
            </p:cNvSpPr>
            <p:nvPr/>
          </p:nvSpPr>
          <p:spPr bwMode="auto">
            <a:xfrm>
              <a:off x="4315" y="2886"/>
              <a:ext cx="13" cy="10"/>
            </a:xfrm>
            <a:custGeom>
              <a:avLst/>
              <a:gdLst>
                <a:gd name="T0" fmla="*/ 0 w 10"/>
                <a:gd name="T1" fmla="*/ 7 h 7"/>
                <a:gd name="T2" fmla="*/ 0 w 10"/>
                <a:gd name="T3" fmla="*/ 4 h 7"/>
                <a:gd name="T4" fmla="*/ 0 w 10"/>
                <a:gd name="T5" fmla="*/ 0 h 7"/>
                <a:gd name="T6" fmla="*/ 3 w 10"/>
                <a:gd name="T7" fmla="*/ 0 h 7"/>
                <a:gd name="T8" fmla="*/ 6 w 10"/>
                <a:gd name="T9" fmla="*/ 0 h 7"/>
                <a:gd name="T10" fmla="*/ 10 w 10"/>
                <a:gd name="T11" fmla="*/ 0 h 7"/>
                <a:gd name="T12" fmla="*/ 6 w 10"/>
                <a:gd name="T13" fmla="*/ 4 h 7"/>
                <a:gd name="T14" fmla="*/ 0 w 10"/>
                <a:gd name="T15" fmla="*/ 7 h 7"/>
                <a:gd name="T16" fmla="*/ 0 w 10"/>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
                <a:gd name="T29" fmla="*/ 10 w 1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
                  <a:moveTo>
                    <a:pt x="0" y="7"/>
                  </a:moveTo>
                  <a:lnTo>
                    <a:pt x="0" y="4"/>
                  </a:lnTo>
                  <a:lnTo>
                    <a:pt x="0" y="0"/>
                  </a:lnTo>
                  <a:lnTo>
                    <a:pt x="3" y="0"/>
                  </a:lnTo>
                  <a:lnTo>
                    <a:pt x="6" y="0"/>
                  </a:lnTo>
                  <a:lnTo>
                    <a:pt x="10" y="0"/>
                  </a:lnTo>
                  <a:lnTo>
                    <a:pt x="6" y="4"/>
                  </a:lnTo>
                  <a:lnTo>
                    <a:pt x="0" y="7"/>
                  </a:lnTo>
                </a:path>
              </a:pathLst>
            </a:custGeom>
            <a:noFill/>
            <a:ln w="0">
              <a:solidFill>
                <a:srgbClr val="7F7F7F"/>
              </a:solidFill>
              <a:round/>
              <a:headEnd/>
              <a:tailEnd/>
            </a:ln>
          </p:spPr>
          <p:txBody>
            <a:bodyPr/>
            <a:lstStyle/>
            <a:p>
              <a:endParaRPr lang="en-US"/>
            </a:p>
          </p:txBody>
        </p:sp>
        <p:sp>
          <p:nvSpPr>
            <p:cNvPr id="31901" name="Freeform 157"/>
            <p:cNvSpPr>
              <a:spLocks/>
            </p:cNvSpPr>
            <p:nvPr/>
          </p:nvSpPr>
          <p:spPr bwMode="auto">
            <a:xfrm>
              <a:off x="4284" y="2900"/>
              <a:ext cx="49" cy="36"/>
            </a:xfrm>
            <a:custGeom>
              <a:avLst/>
              <a:gdLst>
                <a:gd name="T0" fmla="*/ 16 w 35"/>
                <a:gd name="T1" fmla="*/ 13 h 26"/>
                <a:gd name="T2" fmla="*/ 12 w 35"/>
                <a:gd name="T3" fmla="*/ 16 h 26"/>
                <a:gd name="T4" fmla="*/ 9 w 35"/>
                <a:gd name="T5" fmla="*/ 23 h 26"/>
                <a:gd name="T6" fmla="*/ 3 w 35"/>
                <a:gd name="T7" fmla="*/ 26 h 26"/>
                <a:gd name="T8" fmla="*/ 0 w 35"/>
                <a:gd name="T9" fmla="*/ 26 h 26"/>
                <a:gd name="T10" fmla="*/ 0 w 35"/>
                <a:gd name="T11" fmla="*/ 26 h 26"/>
                <a:gd name="T12" fmla="*/ 0 w 35"/>
                <a:gd name="T13" fmla="*/ 23 h 26"/>
                <a:gd name="T14" fmla="*/ 3 w 35"/>
                <a:gd name="T15" fmla="*/ 16 h 26"/>
                <a:gd name="T16" fmla="*/ 3 w 35"/>
                <a:gd name="T17" fmla="*/ 16 h 26"/>
                <a:gd name="T18" fmla="*/ 12 w 35"/>
                <a:gd name="T19" fmla="*/ 10 h 26"/>
                <a:gd name="T20" fmla="*/ 16 w 35"/>
                <a:gd name="T21" fmla="*/ 3 h 26"/>
                <a:gd name="T22" fmla="*/ 32 w 35"/>
                <a:gd name="T23" fmla="*/ 0 h 26"/>
                <a:gd name="T24" fmla="*/ 35 w 35"/>
                <a:gd name="T25" fmla="*/ 0 h 26"/>
                <a:gd name="T26" fmla="*/ 35 w 35"/>
                <a:gd name="T27" fmla="*/ 3 h 26"/>
                <a:gd name="T28" fmla="*/ 19 w 35"/>
                <a:gd name="T29" fmla="*/ 13 h 26"/>
                <a:gd name="T30" fmla="*/ 16 w 35"/>
                <a:gd name="T31" fmla="*/ 13 h 26"/>
                <a:gd name="T32" fmla="*/ 16 w 35"/>
                <a:gd name="T33" fmla="*/ 13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6"/>
                <a:gd name="T53" fmla="*/ 35 w 3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6">
                  <a:moveTo>
                    <a:pt x="16" y="13"/>
                  </a:moveTo>
                  <a:lnTo>
                    <a:pt x="12" y="16"/>
                  </a:lnTo>
                  <a:lnTo>
                    <a:pt x="9" y="23"/>
                  </a:lnTo>
                  <a:lnTo>
                    <a:pt x="3" y="26"/>
                  </a:lnTo>
                  <a:lnTo>
                    <a:pt x="0" y="26"/>
                  </a:lnTo>
                  <a:lnTo>
                    <a:pt x="0" y="23"/>
                  </a:lnTo>
                  <a:lnTo>
                    <a:pt x="3" y="16"/>
                  </a:lnTo>
                  <a:lnTo>
                    <a:pt x="12" y="10"/>
                  </a:lnTo>
                  <a:lnTo>
                    <a:pt x="16" y="3"/>
                  </a:lnTo>
                  <a:lnTo>
                    <a:pt x="32" y="0"/>
                  </a:lnTo>
                  <a:lnTo>
                    <a:pt x="35" y="0"/>
                  </a:lnTo>
                  <a:lnTo>
                    <a:pt x="35" y="3"/>
                  </a:lnTo>
                  <a:lnTo>
                    <a:pt x="19" y="13"/>
                  </a:lnTo>
                  <a:lnTo>
                    <a:pt x="16" y="13"/>
                  </a:lnTo>
                  <a:close/>
                </a:path>
              </a:pathLst>
            </a:custGeom>
            <a:solidFill>
              <a:srgbClr val="CCCCCC"/>
            </a:solidFill>
            <a:ln w="9525">
              <a:noFill/>
              <a:round/>
              <a:headEnd/>
              <a:tailEnd/>
            </a:ln>
          </p:spPr>
          <p:txBody>
            <a:bodyPr/>
            <a:lstStyle/>
            <a:p>
              <a:endParaRPr lang="en-US"/>
            </a:p>
          </p:txBody>
        </p:sp>
        <p:sp>
          <p:nvSpPr>
            <p:cNvPr id="31902" name="Freeform 158"/>
            <p:cNvSpPr>
              <a:spLocks/>
            </p:cNvSpPr>
            <p:nvPr/>
          </p:nvSpPr>
          <p:spPr bwMode="auto">
            <a:xfrm>
              <a:off x="4284" y="2900"/>
              <a:ext cx="49" cy="36"/>
            </a:xfrm>
            <a:custGeom>
              <a:avLst/>
              <a:gdLst>
                <a:gd name="T0" fmla="*/ 16 w 35"/>
                <a:gd name="T1" fmla="*/ 13 h 26"/>
                <a:gd name="T2" fmla="*/ 12 w 35"/>
                <a:gd name="T3" fmla="*/ 16 h 26"/>
                <a:gd name="T4" fmla="*/ 9 w 35"/>
                <a:gd name="T5" fmla="*/ 23 h 26"/>
                <a:gd name="T6" fmla="*/ 3 w 35"/>
                <a:gd name="T7" fmla="*/ 26 h 26"/>
                <a:gd name="T8" fmla="*/ 0 w 35"/>
                <a:gd name="T9" fmla="*/ 26 h 26"/>
                <a:gd name="T10" fmla="*/ 0 w 35"/>
                <a:gd name="T11" fmla="*/ 26 h 26"/>
                <a:gd name="T12" fmla="*/ 0 w 35"/>
                <a:gd name="T13" fmla="*/ 23 h 26"/>
                <a:gd name="T14" fmla="*/ 3 w 35"/>
                <a:gd name="T15" fmla="*/ 16 h 26"/>
                <a:gd name="T16" fmla="*/ 3 w 35"/>
                <a:gd name="T17" fmla="*/ 16 h 26"/>
                <a:gd name="T18" fmla="*/ 12 w 35"/>
                <a:gd name="T19" fmla="*/ 10 h 26"/>
                <a:gd name="T20" fmla="*/ 16 w 35"/>
                <a:gd name="T21" fmla="*/ 3 h 26"/>
                <a:gd name="T22" fmla="*/ 32 w 35"/>
                <a:gd name="T23" fmla="*/ 0 h 26"/>
                <a:gd name="T24" fmla="*/ 35 w 35"/>
                <a:gd name="T25" fmla="*/ 0 h 26"/>
                <a:gd name="T26" fmla="*/ 35 w 35"/>
                <a:gd name="T27" fmla="*/ 3 h 26"/>
                <a:gd name="T28" fmla="*/ 19 w 35"/>
                <a:gd name="T29" fmla="*/ 13 h 26"/>
                <a:gd name="T30" fmla="*/ 16 w 35"/>
                <a:gd name="T31" fmla="*/ 13 h 26"/>
                <a:gd name="T32" fmla="*/ 16 w 35"/>
                <a:gd name="T33" fmla="*/ 13 h 26"/>
                <a:gd name="T34" fmla="*/ 16 w 35"/>
                <a:gd name="T35" fmla="*/ 13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6"/>
                <a:gd name="T56" fmla="*/ 35 w 35"/>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6">
                  <a:moveTo>
                    <a:pt x="16" y="13"/>
                  </a:moveTo>
                  <a:lnTo>
                    <a:pt x="12" y="16"/>
                  </a:lnTo>
                  <a:lnTo>
                    <a:pt x="9" y="23"/>
                  </a:lnTo>
                  <a:lnTo>
                    <a:pt x="3" y="26"/>
                  </a:lnTo>
                  <a:lnTo>
                    <a:pt x="0" y="26"/>
                  </a:lnTo>
                  <a:lnTo>
                    <a:pt x="0" y="23"/>
                  </a:lnTo>
                  <a:lnTo>
                    <a:pt x="3" y="16"/>
                  </a:lnTo>
                  <a:lnTo>
                    <a:pt x="12" y="10"/>
                  </a:lnTo>
                  <a:lnTo>
                    <a:pt x="16" y="3"/>
                  </a:lnTo>
                  <a:lnTo>
                    <a:pt x="32" y="0"/>
                  </a:lnTo>
                  <a:lnTo>
                    <a:pt x="35" y="0"/>
                  </a:lnTo>
                  <a:lnTo>
                    <a:pt x="35" y="3"/>
                  </a:lnTo>
                  <a:lnTo>
                    <a:pt x="19" y="13"/>
                  </a:lnTo>
                  <a:lnTo>
                    <a:pt x="16" y="13"/>
                  </a:lnTo>
                </a:path>
              </a:pathLst>
            </a:custGeom>
            <a:noFill/>
            <a:ln w="0">
              <a:solidFill>
                <a:srgbClr val="7F7F7F"/>
              </a:solidFill>
              <a:round/>
              <a:headEnd/>
              <a:tailEnd/>
            </a:ln>
          </p:spPr>
          <p:txBody>
            <a:bodyPr/>
            <a:lstStyle/>
            <a:p>
              <a:endParaRPr lang="en-US"/>
            </a:p>
          </p:txBody>
        </p:sp>
        <p:sp>
          <p:nvSpPr>
            <p:cNvPr id="31903" name="Freeform 159"/>
            <p:cNvSpPr>
              <a:spLocks/>
            </p:cNvSpPr>
            <p:nvPr/>
          </p:nvSpPr>
          <p:spPr bwMode="auto">
            <a:xfrm>
              <a:off x="4275" y="2941"/>
              <a:ext cx="4" cy="4"/>
            </a:xfrm>
            <a:custGeom>
              <a:avLst/>
              <a:gdLst>
                <a:gd name="T0" fmla="*/ 0 w 3"/>
                <a:gd name="T1" fmla="*/ 3 h 3"/>
                <a:gd name="T2" fmla="*/ 0 w 3"/>
                <a:gd name="T3" fmla="*/ 3 h 3"/>
                <a:gd name="T4" fmla="*/ 3 w 3"/>
                <a:gd name="T5" fmla="*/ 0 h 3"/>
                <a:gd name="T6" fmla="*/ 3 w 3"/>
                <a:gd name="T7" fmla="*/ 3 h 3"/>
                <a:gd name="T8" fmla="*/ 0 w 3"/>
                <a:gd name="T9" fmla="*/ 3 h 3"/>
                <a:gd name="T10" fmla="*/ 0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3"/>
                  </a:moveTo>
                  <a:lnTo>
                    <a:pt x="0" y="3"/>
                  </a:lnTo>
                  <a:lnTo>
                    <a:pt x="3" y="0"/>
                  </a:lnTo>
                  <a:lnTo>
                    <a:pt x="3" y="3"/>
                  </a:lnTo>
                  <a:lnTo>
                    <a:pt x="0" y="3"/>
                  </a:lnTo>
                  <a:close/>
                </a:path>
              </a:pathLst>
            </a:custGeom>
            <a:solidFill>
              <a:srgbClr val="CCCCCC"/>
            </a:solidFill>
            <a:ln w="9525">
              <a:noFill/>
              <a:round/>
              <a:headEnd/>
              <a:tailEnd/>
            </a:ln>
          </p:spPr>
          <p:txBody>
            <a:bodyPr/>
            <a:lstStyle/>
            <a:p>
              <a:endParaRPr lang="en-US"/>
            </a:p>
          </p:txBody>
        </p:sp>
        <p:sp>
          <p:nvSpPr>
            <p:cNvPr id="31904" name="Freeform 160"/>
            <p:cNvSpPr>
              <a:spLocks/>
            </p:cNvSpPr>
            <p:nvPr/>
          </p:nvSpPr>
          <p:spPr bwMode="auto">
            <a:xfrm>
              <a:off x="4275" y="2941"/>
              <a:ext cx="4" cy="4"/>
            </a:xfrm>
            <a:custGeom>
              <a:avLst/>
              <a:gdLst>
                <a:gd name="T0" fmla="*/ 0 w 3"/>
                <a:gd name="T1" fmla="*/ 3 h 3"/>
                <a:gd name="T2" fmla="*/ 0 w 3"/>
                <a:gd name="T3" fmla="*/ 3 h 3"/>
                <a:gd name="T4" fmla="*/ 3 w 3"/>
                <a:gd name="T5" fmla="*/ 0 h 3"/>
                <a:gd name="T6" fmla="*/ 3 w 3"/>
                <a:gd name="T7" fmla="*/ 3 h 3"/>
                <a:gd name="T8" fmla="*/ 0 w 3"/>
                <a:gd name="T9" fmla="*/ 3 h 3"/>
                <a:gd name="T10" fmla="*/ 0 w 3"/>
                <a:gd name="T11" fmla="*/ 3 h 3"/>
                <a:gd name="T12" fmla="*/ 0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lnTo>
                    <a:pt x="0" y="3"/>
                  </a:lnTo>
                  <a:lnTo>
                    <a:pt x="3" y="0"/>
                  </a:lnTo>
                  <a:lnTo>
                    <a:pt x="3" y="3"/>
                  </a:lnTo>
                  <a:lnTo>
                    <a:pt x="0" y="3"/>
                  </a:lnTo>
                </a:path>
              </a:pathLst>
            </a:custGeom>
            <a:noFill/>
            <a:ln w="0">
              <a:solidFill>
                <a:srgbClr val="7F7F7F"/>
              </a:solidFill>
              <a:round/>
              <a:headEnd/>
              <a:tailEnd/>
            </a:ln>
          </p:spPr>
          <p:txBody>
            <a:bodyPr/>
            <a:lstStyle/>
            <a:p>
              <a:endParaRPr lang="en-US"/>
            </a:p>
          </p:txBody>
        </p:sp>
        <p:sp>
          <p:nvSpPr>
            <p:cNvPr id="31905" name="Freeform 161"/>
            <p:cNvSpPr>
              <a:spLocks/>
            </p:cNvSpPr>
            <p:nvPr/>
          </p:nvSpPr>
          <p:spPr bwMode="auto">
            <a:xfrm>
              <a:off x="4297" y="2896"/>
              <a:ext cx="9" cy="4"/>
            </a:xfrm>
            <a:custGeom>
              <a:avLst/>
              <a:gdLst>
                <a:gd name="T0" fmla="*/ 0 w 7"/>
                <a:gd name="T1" fmla="*/ 0 h 3"/>
                <a:gd name="T2" fmla="*/ 7 w 7"/>
                <a:gd name="T3" fmla="*/ 0 h 3"/>
                <a:gd name="T4" fmla="*/ 7 w 7"/>
                <a:gd name="T5" fmla="*/ 3 h 3"/>
                <a:gd name="T6" fmla="*/ 3 w 7"/>
                <a:gd name="T7" fmla="*/ 3 h 3"/>
                <a:gd name="T8" fmla="*/ 0 w 7"/>
                <a:gd name="T9" fmla="*/ 3 h 3"/>
                <a:gd name="T10" fmla="*/ 0 w 7"/>
                <a:gd name="T11" fmla="*/ 3 h 3"/>
                <a:gd name="T12" fmla="*/ 0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0" y="0"/>
                  </a:moveTo>
                  <a:lnTo>
                    <a:pt x="7" y="0"/>
                  </a:lnTo>
                  <a:lnTo>
                    <a:pt x="7" y="3"/>
                  </a:lnTo>
                  <a:lnTo>
                    <a:pt x="3" y="3"/>
                  </a:lnTo>
                  <a:lnTo>
                    <a:pt x="0" y="3"/>
                  </a:lnTo>
                  <a:lnTo>
                    <a:pt x="0" y="0"/>
                  </a:lnTo>
                  <a:close/>
                </a:path>
              </a:pathLst>
            </a:custGeom>
            <a:solidFill>
              <a:srgbClr val="CCCCCC"/>
            </a:solidFill>
            <a:ln w="9525">
              <a:noFill/>
              <a:round/>
              <a:headEnd/>
              <a:tailEnd/>
            </a:ln>
          </p:spPr>
          <p:txBody>
            <a:bodyPr/>
            <a:lstStyle/>
            <a:p>
              <a:endParaRPr lang="en-US"/>
            </a:p>
          </p:txBody>
        </p:sp>
        <p:sp>
          <p:nvSpPr>
            <p:cNvPr id="31906" name="Freeform 162"/>
            <p:cNvSpPr>
              <a:spLocks/>
            </p:cNvSpPr>
            <p:nvPr/>
          </p:nvSpPr>
          <p:spPr bwMode="auto">
            <a:xfrm>
              <a:off x="4297" y="2896"/>
              <a:ext cx="9" cy="4"/>
            </a:xfrm>
            <a:custGeom>
              <a:avLst/>
              <a:gdLst>
                <a:gd name="T0" fmla="*/ 0 w 7"/>
                <a:gd name="T1" fmla="*/ 0 h 3"/>
                <a:gd name="T2" fmla="*/ 7 w 7"/>
                <a:gd name="T3" fmla="*/ 0 h 3"/>
                <a:gd name="T4" fmla="*/ 7 w 7"/>
                <a:gd name="T5" fmla="*/ 3 h 3"/>
                <a:gd name="T6" fmla="*/ 3 w 7"/>
                <a:gd name="T7" fmla="*/ 3 h 3"/>
                <a:gd name="T8" fmla="*/ 0 w 7"/>
                <a:gd name="T9" fmla="*/ 3 h 3"/>
                <a:gd name="T10" fmla="*/ 0 w 7"/>
                <a:gd name="T11" fmla="*/ 3 h 3"/>
                <a:gd name="T12" fmla="*/ 0 w 7"/>
                <a:gd name="T13" fmla="*/ 0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7" y="0"/>
                  </a:lnTo>
                  <a:lnTo>
                    <a:pt x="7" y="3"/>
                  </a:lnTo>
                  <a:lnTo>
                    <a:pt x="3" y="3"/>
                  </a:lnTo>
                  <a:lnTo>
                    <a:pt x="0" y="3"/>
                  </a:lnTo>
                  <a:lnTo>
                    <a:pt x="0" y="0"/>
                  </a:lnTo>
                </a:path>
              </a:pathLst>
            </a:custGeom>
            <a:noFill/>
            <a:ln w="0">
              <a:solidFill>
                <a:srgbClr val="7F7F7F"/>
              </a:solidFill>
              <a:round/>
              <a:headEnd/>
              <a:tailEnd/>
            </a:ln>
          </p:spPr>
          <p:txBody>
            <a:bodyPr/>
            <a:lstStyle/>
            <a:p>
              <a:endParaRPr lang="en-US"/>
            </a:p>
          </p:txBody>
        </p:sp>
        <p:sp>
          <p:nvSpPr>
            <p:cNvPr id="31907" name="Freeform 163"/>
            <p:cNvSpPr>
              <a:spLocks/>
            </p:cNvSpPr>
            <p:nvPr/>
          </p:nvSpPr>
          <p:spPr bwMode="auto">
            <a:xfrm>
              <a:off x="4293" y="2896"/>
              <a:ext cx="4" cy="8"/>
            </a:xfrm>
            <a:custGeom>
              <a:avLst/>
              <a:gdLst>
                <a:gd name="T0" fmla="*/ 0 w 3"/>
                <a:gd name="T1" fmla="*/ 3 h 6"/>
                <a:gd name="T2" fmla="*/ 0 w 3"/>
                <a:gd name="T3" fmla="*/ 3 h 6"/>
                <a:gd name="T4" fmla="*/ 3 w 3"/>
                <a:gd name="T5" fmla="*/ 0 h 6"/>
                <a:gd name="T6" fmla="*/ 0 w 3"/>
                <a:gd name="T7" fmla="*/ 6 h 6"/>
                <a:gd name="T8" fmla="*/ 0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3"/>
                  </a:moveTo>
                  <a:lnTo>
                    <a:pt x="0" y="3"/>
                  </a:lnTo>
                  <a:lnTo>
                    <a:pt x="3" y="0"/>
                  </a:lnTo>
                  <a:lnTo>
                    <a:pt x="0" y="6"/>
                  </a:lnTo>
                  <a:lnTo>
                    <a:pt x="0" y="3"/>
                  </a:lnTo>
                  <a:close/>
                </a:path>
              </a:pathLst>
            </a:custGeom>
            <a:solidFill>
              <a:srgbClr val="CCCCCC"/>
            </a:solidFill>
            <a:ln w="9525">
              <a:noFill/>
              <a:round/>
              <a:headEnd/>
              <a:tailEnd/>
            </a:ln>
          </p:spPr>
          <p:txBody>
            <a:bodyPr/>
            <a:lstStyle/>
            <a:p>
              <a:endParaRPr lang="en-US"/>
            </a:p>
          </p:txBody>
        </p:sp>
        <p:sp>
          <p:nvSpPr>
            <p:cNvPr id="31908" name="Freeform 164"/>
            <p:cNvSpPr>
              <a:spLocks/>
            </p:cNvSpPr>
            <p:nvPr/>
          </p:nvSpPr>
          <p:spPr bwMode="auto">
            <a:xfrm>
              <a:off x="4293" y="2896"/>
              <a:ext cx="4" cy="8"/>
            </a:xfrm>
            <a:custGeom>
              <a:avLst/>
              <a:gdLst>
                <a:gd name="T0" fmla="*/ 0 w 3"/>
                <a:gd name="T1" fmla="*/ 3 h 6"/>
                <a:gd name="T2" fmla="*/ 0 w 3"/>
                <a:gd name="T3" fmla="*/ 3 h 6"/>
                <a:gd name="T4" fmla="*/ 3 w 3"/>
                <a:gd name="T5" fmla="*/ 0 h 6"/>
                <a:gd name="T6" fmla="*/ 0 w 3"/>
                <a:gd name="T7" fmla="*/ 6 h 6"/>
                <a:gd name="T8" fmla="*/ 0 w 3"/>
                <a:gd name="T9" fmla="*/ 3 h 6"/>
                <a:gd name="T10" fmla="*/ 0 w 3"/>
                <a:gd name="T11" fmla="*/ 3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3"/>
                  </a:moveTo>
                  <a:lnTo>
                    <a:pt x="0" y="3"/>
                  </a:lnTo>
                  <a:lnTo>
                    <a:pt x="3" y="0"/>
                  </a:lnTo>
                  <a:lnTo>
                    <a:pt x="0" y="6"/>
                  </a:lnTo>
                  <a:lnTo>
                    <a:pt x="0" y="3"/>
                  </a:lnTo>
                </a:path>
              </a:pathLst>
            </a:custGeom>
            <a:noFill/>
            <a:ln w="0">
              <a:solidFill>
                <a:srgbClr val="7F7F7F"/>
              </a:solidFill>
              <a:round/>
              <a:headEnd/>
              <a:tailEnd/>
            </a:ln>
          </p:spPr>
          <p:txBody>
            <a:bodyPr/>
            <a:lstStyle/>
            <a:p>
              <a:endParaRPr lang="en-US"/>
            </a:p>
          </p:txBody>
        </p:sp>
        <p:sp>
          <p:nvSpPr>
            <p:cNvPr id="31909" name="Freeform 165"/>
            <p:cNvSpPr>
              <a:spLocks/>
            </p:cNvSpPr>
            <p:nvPr/>
          </p:nvSpPr>
          <p:spPr bwMode="auto">
            <a:xfrm>
              <a:off x="4284" y="2896"/>
              <a:ext cx="4" cy="8"/>
            </a:xfrm>
            <a:custGeom>
              <a:avLst/>
              <a:gdLst>
                <a:gd name="T0" fmla="*/ 0 w 3"/>
                <a:gd name="T1" fmla="*/ 6 h 6"/>
                <a:gd name="T2" fmla="*/ 0 w 3"/>
                <a:gd name="T3" fmla="*/ 0 h 6"/>
                <a:gd name="T4" fmla="*/ 0 w 3"/>
                <a:gd name="T5" fmla="*/ 3 h 6"/>
                <a:gd name="T6" fmla="*/ 3 w 3"/>
                <a:gd name="T7" fmla="*/ 0 h 6"/>
                <a:gd name="T8" fmla="*/ 3 w 3"/>
                <a:gd name="T9" fmla="*/ 3 h 6"/>
                <a:gd name="T10" fmla="*/ 3 w 3"/>
                <a:gd name="T11" fmla="*/ 3 h 6"/>
                <a:gd name="T12" fmla="*/ 0 w 3"/>
                <a:gd name="T13" fmla="*/ 6 h 6"/>
                <a:gd name="T14" fmla="*/ 0 w 3"/>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6"/>
                  </a:moveTo>
                  <a:lnTo>
                    <a:pt x="0" y="0"/>
                  </a:lnTo>
                  <a:lnTo>
                    <a:pt x="0" y="3"/>
                  </a:lnTo>
                  <a:lnTo>
                    <a:pt x="3" y="0"/>
                  </a:lnTo>
                  <a:lnTo>
                    <a:pt x="3" y="3"/>
                  </a:lnTo>
                  <a:lnTo>
                    <a:pt x="0" y="6"/>
                  </a:lnTo>
                  <a:close/>
                </a:path>
              </a:pathLst>
            </a:custGeom>
            <a:solidFill>
              <a:srgbClr val="CCCCCC"/>
            </a:solidFill>
            <a:ln w="9525">
              <a:noFill/>
              <a:round/>
              <a:headEnd/>
              <a:tailEnd/>
            </a:ln>
          </p:spPr>
          <p:txBody>
            <a:bodyPr/>
            <a:lstStyle/>
            <a:p>
              <a:endParaRPr lang="en-US"/>
            </a:p>
          </p:txBody>
        </p:sp>
        <p:sp>
          <p:nvSpPr>
            <p:cNvPr id="31910" name="Freeform 166"/>
            <p:cNvSpPr>
              <a:spLocks/>
            </p:cNvSpPr>
            <p:nvPr/>
          </p:nvSpPr>
          <p:spPr bwMode="auto">
            <a:xfrm>
              <a:off x="4284" y="2896"/>
              <a:ext cx="4" cy="8"/>
            </a:xfrm>
            <a:custGeom>
              <a:avLst/>
              <a:gdLst>
                <a:gd name="T0" fmla="*/ 0 w 3"/>
                <a:gd name="T1" fmla="*/ 6 h 6"/>
                <a:gd name="T2" fmla="*/ 0 w 3"/>
                <a:gd name="T3" fmla="*/ 0 h 6"/>
                <a:gd name="T4" fmla="*/ 0 w 3"/>
                <a:gd name="T5" fmla="*/ 3 h 6"/>
                <a:gd name="T6" fmla="*/ 3 w 3"/>
                <a:gd name="T7" fmla="*/ 0 h 6"/>
                <a:gd name="T8" fmla="*/ 3 w 3"/>
                <a:gd name="T9" fmla="*/ 3 h 6"/>
                <a:gd name="T10" fmla="*/ 3 w 3"/>
                <a:gd name="T11" fmla="*/ 3 h 6"/>
                <a:gd name="T12" fmla="*/ 0 w 3"/>
                <a:gd name="T13" fmla="*/ 6 h 6"/>
                <a:gd name="T14" fmla="*/ 0 w 3"/>
                <a:gd name="T15" fmla="*/ 6 h 6"/>
                <a:gd name="T16" fmla="*/ 0 w 3"/>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6"/>
                  </a:moveTo>
                  <a:lnTo>
                    <a:pt x="0" y="0"/>
                  </a:lnTo>
                  <a:lnTo>
                    <a:pt x="0" y="3"/>
                  </a:lnTo>
                  <a:lnTo>
                    <a:pt x="3" y="0"/>
                  </a:lnTo>
                  <a:lnTo>
                    <a:pt x="3" y="3"/>
                  </a:lnTo>
                  <a:lnTo>
                    <a:pt x="0" y="6"/>
                  </a:lnTo>
                </a:path>
              </a:pathLst>
            </a:custGeom>
            <a:noFill/>
            <a:ln w="0">
              <a:solidFill>
                <a:srgbClr val="7F7F7F"/>
              </a:solidFill>
              <a:round/>
              <a:headEnd/>
              <a:tailEnd/>
            </a:ln>
          </p:spPr>
          <p:txBody>
            <a:bodyPr/>
            <a:lstStyle/>
            <a:p>
              <a:endParaRPr lang="en-US"/>
            </a:p>
          </p:txBody>
        </p:sp>
        <p:sp>
          <p:nvSpPr>
            <p:cNvPr id="31911" name="Freeform 167"/>
            <p:cNvSpPr>
              <a:spLocks/>
            </p:cNvSpPr>
            <p:nvPr/>
          </p:nvSpPr>
          <p:spPr bwMode="auto">
            <a:xfrm>
              <a:off x="4239" y="2896"/>
              <a:ext cx="40" cy="12"/>
            </a:xfrm>
            <a:custGeom>
              <a:avLst/>
              <a:gdLst>
                <a:gd name="T0" fmla="*/ 0 w 29"/>
                <a:gd name="T1" fmla="*/ 3 h 9"/>
                <a:gd name="T2" fmla="*/ 7 w 29"/>
                <a:gd name="T3" fmla="*/ 0 h 9"/>
                <a:gd name="T4" fmla="*/ 10 w 29"/>
                <a:gd name="T5" fmla="*/ 3 h 9"/>
                <a:gd name="T6" fmla="*/ 13 w 29"/>
                <a:gd name="T7" fmla="*/ 6 h 9"/>
                <a:gd name="T8" fmla="*/ 20 w 29"/>
                <a:gd name="T9" fmla="*/ 3 h 9"/>
                <a:gd name="T10" fmla="*/ 23 w 29"/>
                <a:gd name="T11" fmla="*/ 6 h 9"/>
                <a:gd name="T12" fmla="*/ 29 w 29"/>
                <a:gd name="T13" fmla="*/ 3 h 9"/>
                <a:gd name="T14" fmla="*/ 29 w 29"/>
                <a:gd name="T15" fmla="*/ 0 h 9"/>
                <a:gd name="T16" fmla="*/ 29 w 29"/>
                <a:gd name="T17" fmla="*/ 3 h 9"/>
                <a:gd name="T18" fmla="*/ 26 w 29"/>
                <a:gd name="T19" fmla="*/ 6 h 9"/>
                <a:gd name="T20" fmla="*/ 10 w 29"/>
                <a:gd name="T21" fmla="*/ 9 h 9"/>
                <a:gd name="T22" fmla="*/ 7 w 29"/>
                <a:gd name="T23" fmla="*/ 9 h 9"/>
                <a:gd name="T24" fmla="*/ 0 w 29"/>
                <a:gd name="T25" fmla="*/ 9 h 9"/>
                <a:gd name="T26" fmla="*/ 0 w 29"/>
                <a:gd name="T27" fmla="*/ 3 h 9"/>
                <a:gd name="T28" fmla="*/ 0 w 29"/>
                <a:gd name="T29" fmla="*/ 3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9"/>
                <a:gd name="T47" fmla="*/ 29 w 2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9">
                  <a:moveTo>
                    <a:pt x="0" y="3"/>
                  </a:moveTo>
                  <a:lnTo>
                    <a:pt x="7" y="0"/>
                  </a:lnTo>
                  <a:lnTo>
                    <a:pt x="10" y="3"/>
                  </a:lnTo>
                  <a:lnTo>
                    <a:pt x="13" y="6"/>
                  </a:lnTo>
                  <a:lnTo>
                    <a:pt x="20" y="3"/>
                  </a:lnTo>
                  <a:lnTo>
                    <a:pt x="23" y="6"/>
                  </a:lnTo>
                  <a:lnTo>
                    <a:pt x="29" y="3"/>
                  </a:lnTo>
                  <a:lnTo>
                    <a:pt x="29" y="0"/>
                  </a:lnTo>
                  <a:lnTo>
                    <a:pt x="29" y="3"/>
                  </a:lnTo>
                  <a:lnTo>
                    <a:pt x="26" y="6"/>
                  </a:lnTo>
                  <a:lnTo>
                    <a:pt x="10" y="9"/>
                  </a:lnTo>
                  <a:lnTo>
                    <a:pt x="7" y="9"/>
                  </a:lnTo>
                  <a:lnTo>
                    <a:pt x="0" y="9"/>
                  </a:lnTo>
                  <a:lnTo>
                    <a:pt x="0" y="3"/>
                  </a:lnTo>
                  <a:close/>
                </a:path>
              </a:pathLst>
            </a:custGeom>
            <a:solidFill>
              <a:srgbClr val="CCCCCC"/>
            </a:solidFill>
            <a:ln w="9525">
              <a:noFill/>
              <a:round/>
              <a:headEnd/>
              <a:tailEnd/>
            </a:ln>
          </p:spPr>
          <p:txBody>
            <a:bodyPr/>
            <a:lstStyle/>
            <a:p>
              <a:endParaRPr lang="en-US"/>
            </a:p>
          </p:txBody>
        </p:sp>
        <p:sp>
          <p:nvSpPr>
            <p:cNvPr id="31912" name="Freeform 168"/>
            <p:cNvSpPr>
              <a:spLocks/>
            </p:cNvSpPr>
            <p:nvPr/>
          </p:nvSpPr>
          <p:spPr bwMode="auto">
            <a:xfrm>
              <a:off x="4239" y="2896"/>
              <a:ext cx="40" cy="12"/>
            </a:xfrm>
            <a:custGeom>
              <a:avLst/>
              <a:gdLst>
                <a:gd name="T0" fmla="*/ 0 w 29"/>
                <a:gd name="T1" fmla="*/ 3 h 9"/>
                <a:gd name="T2" fmla="*/ 7 w 29"/>
                <a:gd name="T3" fmla="*/ 0 h 9"/>
                <a:gd name="T4" fmla="*/ 10 w 29"/>
                <a:gd name="T5" fmla="*/ 3 h 9"/>
                <a:gd name="T6" fmla="*/ 13 w 29"/>
                <a:gd name="T7" fmla="*/ 6 h 9"/>
                <a:gd name="T8" fmla="*/ 20 w 29"/>
                <a:gd name="T9" fmla="*/ 3 h 9"/>
                <a:gd name="T10" fmla="*/ 23 w 29"/>
                <a:gd name="T11" fmla="*/ 6 h 9"/>
                <a:gd name="T12" fmla="*/ 29 w 29"/>
                <a:gd name="T13" fmla="*/ 3 h 9"/>
                <a:gd name="T14" fmla="*/ 29 w 29"/>
                <a:gd name="T15" fmla="*/ 0 h 9"/>
                <a:gd name="T16" fmla="*/ 29 w 29"/>
                <a:gd name="T17" fmla="*/ 3 h 9"/>
                <a:gd name="T18" fmla="*/ 26 w 29"/>
                <a:gd name="T19" fmla="*/ 6 h 9"/>
                <a:gd name="T20" fmla="*/ 10 w 29"/>
                <a:gd name="T21" fmla="*/ 9 h 9"/>
                <a:gd name="T22" fmla="*/ 7 w 29"/>
                <a:gd name="T23" fmla="*/ 9 h 9"/>
                <a:gd name="T24" fmla="*/ 0 w 29"/>
                <a:gd name="T25" fmla="*/ 9 h 9"/>
                <a:gd name="T26" fmla="*/ 0 w 29"/>
                <a:gd name="T27" fmla="*/ 3 h 9"/>
                <a:gd name="T28" fmla="*/ 0 w 29"/>
                <a:gd name="T29" fmla="*/ 3 h 9"/>
                <a:gd name="T30" fmla="*/ 0 w 29"/>
                <a:gd name="T31" fmla="*/ 3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9"/>
                <a:gd name="T50" fmla="*/ 29 w 29"/>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9">
                  <a:moveTo>
                    <a:pt x="0" y="3"/>
                  </a:moveTo>
                  <a:lnTo>
                    <a:pt x="7" y="0"/>
                  </a:lnTo>
                  <a:lnTo>
                    <a:pt x="10" y="3"/>
                  </a:lnTo>
                  <a:lnTo>
                    <a:pt x="13" y="6"/>
                  </a:lnTo>
                  <a:lnTo>
                    <a:pt x="20" y="3"/>
                  </a:lnTo>
                  <a:lnTo>
                    <a:pt x="23" y="6"/>
                  </a:lnTo>
                  <a:lnTo>
                    <a:pt x="29" y="3"/>
                  </a:lnTo>
                  <a:lnTo>
                    <a:pt x="29" y="0"/>
                  </a:lnTo>
                  <a:lnTo>
                    <a:pt x="29" y="3"/>
                  </a:lnTo>
                  <a:lnTo>
                    <a:pt x="26" y="6"/>
                  </a:lnTo>
                  <a:lnTo>
                    <a:pt x="10" y="9"/>
                  </a:lnTo>
                  <a:lnTo>
                    <a:pt x="7" y="9"/>
                  </a:lnTo>
                  <a:lnTo>
                    <a:pt x="0" y="9"/>
                  </a:lnTo>
                  <a:lnTo>
                    <a:pt x="0" y="3"/>
                  </a:lnTo>
                </a:path>
              </a:pathLst>
            </a:custGeom>
            <a:noFill/>
            <a:ln w="0">
              <a:solidFill>
                <a:srgbClr val="7F7F7F"/>
              </a:solidFill>
              <a:round/>
              <a:headEnd/>
              <a:tailEnd/>
            </a:ln>
          </p:spPr>
          <p:txBody>
            <a:bodyPr/>
            <a:lstStyle/>
            <a:p>
              <a:endParaRPr lang="en-US"/>
            </a:p>
          </p:txBody>
        </p:sp>
        <p:sp>
          <p:nvSpPr>
            <p:cNvPr id="31913" name="Freeform 169"/>
            <p:cNvSpPr>
              <a:spLocks/>
            </p:cNvSpPr>
            <p:nvPr/>
          </p:nvSpPr>
          <p:spPr bwMode="auto">
            <a:xfrm>
              <a:off x="4275" y="2833"/>
              <a:ext cx="4" cy="12"/>
            </a:xfrm>
            <a:custGeom>
              <a:avLst/>
              <a:gdLst>
                <a:gd name="T0" fmla="*/ 0 w 3"/>
                <a:gd name="T1" fmla="*/ 0 h 9"/>
                <a:gd name="T2" fmla="*/ 3 w 3"/>
                <a:gd name="T3" fmla="*/ 0 h 9"/>
                <a:gd name="T4" fmla="*/ 0 w 3"/>
                <a:gd name="T5" fmla="*/ 9 h 9"/>
                <a:gd name="T6" fmla="*/ 0 w 3"/>
                <a:gd name="T7" fmla="*/ 9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lnTo>
                    <a:pt x="3" y="0"/>
                  </a:lnTo>
                  <a:lnTo>
                    <a:pt x="0" y="9"/>
                  </a:lnTo>
                  <a:lnTo>
                    <a:pt x="0" y="0"/>
                  </a:lnTo>
                  <a:close/>
                </a:path>
              </a:pathLst>
            </a:custGeom>
            <a:solidFill>
              <a:srgbClr val="CCCCCC"/>
            </a:solidFill>
            <a:ln w="9525">
              <a:noFill/>
              <a:round/>
              <a:headEnd/>
              <a:tailEnd/>
            </a:ln>
          </p:spPr>
          <p:txBody>
            <a:bodyPr/>
            <a:lstStyle/>
            <a:p>
              <a:endParaRPr lang="en-US"/>
            </a:p>
          </p:txBody>
        </p:sp>
        <p:sp>
          <p:nvSpPr>
            <p:cNvPr id="31914" name="Freeform 170"/>
            <p:cNvSpPr>
              <a:spLocks/>
            </p:cNvSpPr>
            <p:nvPr/>
          </p:nvSpPr>
          <p:spPr bwMode="auto">
            <a:xfrm>
              <a:off x="4275" y="2833"/>
              <a:ext cx="4" cy="12"/>
            </a:xfrm>
            <a:custGeom>
              <a:avLst/>
              <a:gdLst>
                <a:gd name="T0" fmla="*/ 0 w 3"/>
                <a:gd name="T1" fmla="*/ 0 h 9"/>
                <a:gd name="T2" fmla="*/ 3 w 3"/>
                <a:gd name="T3" fmla="*/ 0 h 9"/>
                <a:gd name="T4" fmla="*/ 0 w 3"/>
                <a:gd name="T5" fmla="*/ 9 h 9"/>
                <a:gd name="T6" fmla="*/ 0 w 3"/>
                <a:gd name="T7" fmla="*/ 9 h 9"/>
                <a:gd name="T8" fmla="*/ 0 w 3"/>
                <a:gd name="T9" fmla="*/ 0 h 9"/>
                <a:gd name="T10" fmla="*/ 0 w 3"/>
                <a:gd name="T11" fmla="*/ 0 h 9"/>
                <a:gd name="T12" fmla="*/ 0 60000 65536"/>
                <a:gd name="T13" fmla="*/ 0 60000 65536"/>
                <a:gd name="T14" fmla="*/ 0 60000 65536"/>
                <a:gd name="T15" fmla="*/ 0 60000 65536"/>
                <a:gd name="T16" fmla="*/ 0 60000 65536"/>
                <a:gd name="T17" fmla="*/ 0 60000 65536"/>
                <a:gd name="T18" fmla="*/ 0 w 3"/>
                <a:gd name="T19" fmla="*/ 0 h 9"/>
                <a:gd name="T20" fmla="*/ 3 w 3"/>
                <a:gd name="T21" fmla="*/ 9 h 9"/>
              </a:gdLst>
              <a:ahLst/>
              <a:cxnLst>
                <a:cxn ang="T12">
                  <a:pos x="T0" y="T1"/>
                </a:cxn>
                <a:cxn ang="T13">
                  <a:pos x="T2" y="T3"/>
                </a:cxn>
                <a:cxn ang="T14">
                  <a:pos x="T4" y="T5"/>
                </a:cxn>
                <a:cxn ang="T15">
                  <a:pos x="T6" y="T7"/>
                </a:cxn>
                <a:cxn ang="T16">
                  <a:pos x="T8" y="T9"/>
                </a:cxn>
                <a:cxn ang="T17">
                  <a:pos x="T10" y="T11"/>
                </a:cxn>
              </a:cxnLst>
              <a:rect l="T18" t="T19" r="T20" b="T21"/>
              <a:pathLst>
                <a:path w="3" h="9">
                  <a:moveTo>
                    <a:pt x="0" y="0"/>
                  </a:moveTo>
                  <a:lnTo>
                    <a:pt x="3" y="0"/>
                  </a:lnTo>
                  <a:lnTo>
                    <a:pt x="0" y="9"/>
                  </a:lnTo>
                  <a:lnTo>
                    <a:pt x="0" y="0"/>
                  </a:lnTo>
                </a:path>
              </a:pathLst>
            </a:custGeom>
            <a:noFill/>
            <a:ln w="0">
              <a:solidFill>
                <a:srgbClr val="7F7F7F"/>
              </a:solidFill>
              <a:round/>
              <a:headEnd/>
              <a:tailEnd/>
            </a:ln>
          </p:spPr>
          <p:txBody>
            <a:bodyPr/>
            <a:lstStyle/>
            <a:p>
              <a:endParaRPr lang="en-US"/>
            </a:p>
          </p:txBody>
        </p:sp>
        <p:sp>
          <p:nvSpPr>
            <p:cNvPr id="31915" name="Freeform 171"/>
            <p:cNvSpPr>
              <a:spLocks/>
            </p:cNvSpPr>
            <p:nvPr/>
          </p:nvSpPr>
          <p:spPr bwMode="auto">
            <a:xfrm>
              <a:off x="4275" y="2829"/>
              <a:ext cx="9" cy="22"/>
            </a:xfrm>
            <a:custGeom>
              <a:avLst/>
              <a:gdLst>
                <a:gd name="T0" fmla="*/ 3 w 7"/>
                <a:gd name="T1" fmla="*/ 6 h 16"/>
                <a:gd name="T2" fmla="*/ 7 w 7"/>
                <a:gd name="T3" fmla="*/ 0 h 16"/>
                <a:gd name="T4" fmla="*/ 7 w 7"/>
                <a:gd name="T5" fmla="*/ 3 h 16"/>
                <a:gd name="T6" fmla="*/ 7 w 7"/>
                <a:gd name="T7" fmla="*/ 6 h 16"/>
                <a:gd name="T8" fmla="*/ 7 w 7"/>
                <a:gd name="T9" fmla="*/ 12 h 16"/>
                <a:gd name="T10" fmla="*/ 3 w 7"/>
                <a:gd name="T11" fmla="*/ 16 h 16"/>
                <a:gd name="T12" fmla="*/ 0 w 7"/>
                <a:gd name="T13" fmla="*/ 12 h 16"/>
                <a:gd name="T14" fmla="*/ 3 w 7"/>
                <a:gd name="T15" fmla="*/ 6 h 1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6"/>
                <a:gd name="T26" fmla="*/ 7 w 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6">
                  <a:moveTo>
                    <a:pt x="3" y="6"/>
                  </a:moveTo>
                  <a:lnTo>
                    <a:pt x="7" y="0"/>
                  </a:lnTo>
                  <a:lnTo>
                    <a:pt x="7" y="3"/>
                  </a:lnTo>
                  <a:lnTo>
                    <a:pt x="7" y="6"/>
                  </a:lnTo>
                  <a:lnTo>
                    <a:pt x="7" y="12"/>
                  </a:lnTo>
                  <a:lnTo>
                    <a:pt x="3" y="16"/>
                  </a:lnTo>
                  <a:lnTo>
                    <a:pt x="0" y="12"/>
                  </a:lnTo>
                  <a:lnTo>
                    <a:pt x="3" y="6"/>
                  </a:lnTo>
                  <a:close/>
                </a:path>
              </a:pathLst>
            </a:custGeom>
            <a:solidFill>
              <a:srgbClr val="CCCCCC"/>
            </a:solidFill>
            <a:ln w="9525">
              <a:noFill/>
              <a:round/>
              <a:headEnd/>
              <a:tailEnd/>
            </a:ln>
          </p:spPr>
          <p:txBody>
            <a:bodyPr/>
            <a:lstStyle/>
            <a:p>
              <a:endParaRPr lang="en-US"/>
            </a:p>
          </p:txBody>
        </p:sp>
        <p:sp>
          <p:nvSpPr>
            <p:cNvPr id="31916" name="Freeform 172"/>
            <p:cNvSpPr>
              <a:spLocks/>
            </p:cNvSpPr>
            <p:nvPr/>
          </p:nvSpPr>
          <p:spPr bwMode="auto">
            <a:xfrm>
              <a:off x="4275" y="2829"/>
              <a:ext cx="9" cy="22"/>
            </a:xfrm>
            <a:custGeom>
              <a:avLst/>
              <a:gdLst>
                <a:gd name="T0" fmla="*/ 3 w 7"/>
                <a:gd name="T1" fmla="*/ 6 h 16"/>
                <a:gd name="T2" fmla="*/ 7 w 7"/>
                <a:gd name="T3" fmla="*/ 0 h 16"/>
                <a:gd name="T4" fmla="*/ 7 w 7"/>
                <a:gd name="T5" fmla="*/ 3 h 16"/>
                <a:gd name="T6" fmla="*/ 7 w 7"/>
                <a:gd name="T7" fmla="*/ 6 h 16"/>
                <a:gd name="T8" fmla="*/ 7 w 7"/>
                <a:gd name="T9" fmla="*/ 12 h 16"/>
                <a:gd name="T10" fmla="*/ 3 w 7"/>
                <a:gd name="T11" fmla="*/ 16 h 16"/>
                <a:gd name="T12" fmla="*/ 0 w 7"/>
                <a:gd name="T13" fmla="*/ 12 h 16"/>
                <a:gd name="T14" fmla="*/ 3 w 7"/>
                <a:gd name="T15" fmla="*/ 6 h 16"/>
                <a:gd name="T16" fmla="*/ 3 w 7"/>
                <a:gd name="T17" fmla="*/ 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3" y="6"/>
                  </a:moveTo>
                  <a:lnTo>
                    <a:pt x="7" y="0"/>
                  </a:lnTo>
                  <a:lnTo>
                    <a:pt x="7" y="3"/>
                  </a:lnTo>
                  <a:lnTo>
                    <a:pt x="7" y="6"/>
                  </a:lnTo>
                  <a:lnTo>
                    <a:pt x="7" y="12"/>
                  </a:lnTo>
                  <a:lnTo>
                    <a:pt x="3" y="16"/>
                  </a:lnTo>
                  <a:lnTo>
                    <a:pt x="0" y="12"/>
                  </a:lnTo>
                  <a:lnTo>
                    <a:pt x="3" y="6"/>
                  </a:lnTo>
                </a:path>
              </a:pathLst>
            </a:custGeom>
            <a:noFill/>
            <a:ln w="0">
              <a:solidFill>
                <a:srgbClr val="7F7F7F"/>
              </a:solidFill>
              <a:round/>
              <a:headEnd/>
              <a:tailEnd/>
            </a:ln>
          </p:spPr>
          <p:txBody>
            <a:bodyPr/>
            <a:lstStyle/>
            <a:p>
              <a:endParaRPr lang="en-US"/>
            </a:p>
          </p:txBody>
        </p:sp>
        <p:sp>
          <p:nvSpPr>
            <p:cNvPr id="31917" name="Freeform 173"/>
            <p:cNvSpPr>
              <a:spLocks/>
            </p:cNvSpPr>
            <p:nvPr/>
          </p:nvSpPr>
          <p:spPr bwMode="auto">
            <a:xfrm>
              <a:off x="4301" y="2778"/>
              <a:ext cx="9" cy="4"/>
            </a:xfrm>
            <a:custGeom>
              <a:avLst/>
              <a:gdLst>
                <a:gd name="T0" fmla="*/ 0 w 7"/>
                <a:gd name="T1" fmla="*/ 0 h 3"/>
                <a:gd name="T2" fmla="*/ 7 w 7"/>
                <a:gd name="T3" fmla="*/ 0 h 3"/>
                <a:gd name="T4" fmla="*/ 4 w 7"/>
                <a:gd name="T5" fmla="*/ 3 h 3"/>
                <a:gd name="T6" fmla="*/ 0 w 7"/>
                <a:gd name="T7" fmla="*/ 3 h 3"/>
                <a:gd name="T8" fmla="*/ 0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0"/>
                  </a:moveTo>
                  <a:lnTo>
                    <a:pt x="7" y="0"/>
                  </a:lnTo>
                  <a:lnTo>
                    <a:pt x="4" y="3"/>
                  </a:lnTo>
                  <a:lnTo>
                    <a:pt x="0" y="3"/>
                  </a:lnTo>
                  <a:lnTo>
                    <a:pt x="0" y="0"/>
                  </a:lnTo>
                  <a:close/>
                </a:path>
              </a:pathLst>
            </a:custGeom>
            <a:solidFill>
              <a:srgbClr val="CCCCCC"/>
            </a:solidFill>
            <a:ln w="9525">
              <a:noFill/>
              <a:round/>
              <a:headEnd/>
              <a:tailEnd/>
            </a:ln>
          </p:spPr>
          <p:txBody>
            <a:bodyPr/>
            <a:lstStyle/>
            <a:p>
              <a:endParaRPr lang="en-US"/>
            </a:p>
          </p:txBody>
        </p:sp>
        <p:sp>
          <p:nvSpPr>
            <p:cNvPr id="31918" name="Freeform 174"/>
            <p:cNvSpPr>
              <a:spLocks/>
            </p:cNvSpPr>
            <p:nvPr/>
          </p:nvSpPr>
          <p:spPr bwMode="auto">
            <a:xfrm>
              <a:off x="4301" y="2778"/>
              <a:ext cx="9" cy="4"/>
            </a:xfrm>
            <a:custGeom>
              <a:avLst/>
              <a:gdLst>
                <a:gd name="T0" fmla="*/ 0 w 7"/>
                <a:gd name="T1" fmla="*/ 0 h 3"/>
                <a:gd name="T2" fmla="*/ 7 w 7"/>
                <a:gd name="T3" fmla="*/ 0 h 3"/>
                <a:gd name="T4" fmla="*/ 4 w 7"/>
                <a:gd name="T5" fmla="*/ 3 h 3"/>
                <a:gd name="T6" fmla="*/ 0 w 7"/>
                <a:gd name="T7" fmla="*/ 3 h 3"/>
                <a:gd name="T8" fmla="*/ 0 w 7"/>
                <a:gd name="T9" fmla="*/ 0 h 3"/>
                <a:gd name="T10" fmla="*/ 0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0"/>
                  </a:moveTo>
                  <a:lnTo>
                    <a:pt x="7" y="0"/>
                  </a:lnTo>
                  <a:lnTo>
                    <a:pt x="4" y="3"/>
                  </a:lnTo>
                  <a:lnTo>
                    <a:pt x="0" y="3"/>
                  </a:lnTo>
                  <a:lnTo>
                    <a:pt x="0" y="0"/>
                  </a:lnTo>
                </a:path>
              </a:pathLst>
            </a:custGeom>
            <a:noFill/>
            <a:ln w="0">
              <a:solidFill>
                <a:srgbClr val="7F7F7F"/>
              </a:solidFill>
              <a:round/>
              <a:headEnd/>
              <a:tailEnd/>
            </a:ln>
          </p:spPr>
          <p:txBody>
            <a:bodyPr/>
            <a:lstStyle/>
            <a:p>
              <a:endParaRPr lang="en-US"/>
            </a:p>
          </p:txBody>
        </p:sp>
        <p:sp>
          <p:nvSpPr>
            <p:cNvPr id="31919" name="Freeform 175"/>
            <p:cNvSpPr>
              <a:spLocks/>
            </p:cNvSpPr>
            <p:nvPr/>
          </p:nvSpPr>
          <p:spPr bwMode="auto">
            <a:xfrm>
              <a:off x="4323" y="2801"/>
              <a:ext cx="14" cy="18"/>
            </a:xfrm>
            <a:custGeom>
              <a:avLst/>
              <a:gdLst>
                <a:gd name="T0" fmla="*/ 0 w 10"/>
                <a:gd name="T1" fmla="*/ 3 h 13"/>
                <a:gd name="T2" fmla="*/ 0 w 10"/>
                <a:gd name="T3" fmla="*/ 3 h 13"/>
                <a:gd name="T4" fmla="*/ 7 w 10"/>
                <a:gd name="T5" fmla="*/ 0 h 13"/>
                <a:gd name="T6" fmla="*/ 10 w 10"/>
                <a:gd name="T7" fmla="*/ 7 h 13"/>
                <a:gd name="T8" fmla="*/ 10 w 10"/>
                <a:gd name="T9" fmla="*/ 10 h 13"/>
                <a:gd name="T10" fmla="*/ 10 w 10"/>
                <a:gd name="T11" fmla="*/ 10 h 13"/>
                <a:gd name="T12" fmla="*/ 7 w 10"/>
                <a:gd name="T13" fmla="*/ 13 h 13"/>
                <a:gd name="T14" fmla="*/ 4 w 10"/>
                <a:gd name="T15" fmla="*/ 13 h 13"/>
                <a:gd name="T16" fmla="*/ 0 w 10"/>
                <a:gd name="T17" fmla="*/ 7 h 13"/>
                <a:gd name="T18" fmla="*/ 0 w 10"/>
                <a:gd name="T19" fmla="*/ 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3"/>
                <a:gd name="T32" fmla="*/ 10 w 1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3">
                  <a:moveTo>
                    <a:pt x="0" y="3"/>
                  </a:moveTo>
                  <a:lnTo>
                    <a:pt x="0" y="3"/>
                  </a:lnTo>
                  <a:lnTo>
                    <a:pt x="7" y="0"/>
                  </a:lnTo>
                  <a:lnTo>
                    <a:pt x="10" y="7"/>
                  </a:lnTo>
                  <a:lnTo>
                    <a:pt x="10" y="10"/>
                  </a:lnTo>
                  <a:lnTo>
                    <a:pt x="7" y="13"/>
                  </a:lnTo>
                  <a:lnTo>
                    <a:pt x="4" y="13"/>
                  </a:lnTo>
                  <a:lnTo>
                    <a:pt x="0" y="7"/>
                  </a:lnTo>
                  <a:lnTo>
                    <a:pt x="0" y="3"/>
                  </a:lnTo>
                  <a:close/>
                </a:path>
              </a:pathLst>
            </a:custGeom>
            <a:solidFill>
              <a:srgbClr val="CCCCCC"/>
            </a:solidFill>
            <a:ln w="9525">
              <a:noFill/>
              <a:round/>
              <a:headEnd/>
              <a:tailEnd/>
            </a:ln>
          </p:spPr>
          <p:txBody>
            <a:bodyPr/>
            <a:lstStyle/>
            <a:p>
              <a:endParaRPr lang="en-US"/>
            </a:p>
          </p:txBody>
        </p:sp>
        <p:sp>
          <p:nvSpPr>
            <p:cNvPr id="31920" name="Freeform 176"/>
            <p:cNvSpPr>
              <a:spLocks/>
            </p:cNvSpPr>
            <p:nvPr/>
          </p:nvSpPr>
          <p:spPr bwMode="auto">
            <a:xfrm>
              <a:off x="4323" y="2801"/>
              <a:ext cx="14" cy="18"/>
            </a:xfrm>
            <a:custGeom>
              <a:avLst/>
              <a:gdLst>
                <a:gd name="T0" fmla="*/ 0 w 10"/>
                <a:gd name="T1" fmla="*/ 3 h 13"/>
                <a:gd name="T2" fmla="*/ 0 w 10"/>
                <a:gd name="T3" fmla="*/ 3 h 13"/>
                <a:gd name="T4" fmla="*/ 7 w 10"/>
                <a:gd name="T5" fmla="*/ 0 h 13"/>
                <a:gd name="T6" fmla="*/ 10 w 10"/>
                <a:gd name="T7" fmla="*/ 7 h 13"/>
                <a:gd name="T8" fmla="*/ 10 w 10"/>
                <a:gd name="T9" fmla="*/ 10 h 13"/>
                <a:gd name="T10" fmla="*/ 10 w 10"/>
                <a:gd name="T11" fmla="*/ 10 h 13"/>
                <a:gd name="T12" fmla="*/ 7 w 10"/>
                <a:gd name="T13" fmla="*/ 13 h 13"/>
                <a:gd name="T14" fmla="*/ 4 w 10"/>
                <a:gd name="T15" fmla="*/ 13 h 13"/>
                <a:gd name="T16" fmla="*/ 0 w 10"/>
                <a:gd name="T17" fmla="*/ 7 h 13"/>
                <a:gd name="T18" fmla="*/ 0 w 10"/>
                <a:gd name="T19" fmla="*/ 3 h 13"/>
                <a:gd name="T20" fmla="*/ 0 w 10"/>
                <a:gd name="T21" fmla="*/ 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3"/>
                <a:gd name="T35" fmla="*/ 10 w 10"/>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3">
                  <a:moveTo>
                    <a:pt x="0" y="3"/>
                  </a:moveTo>
                  <a:lnTo>
                    <a:pt x="0" y="3"/>
                  </a:lnTo>
                  <a:lnTo>
                    <a:pt x="7" y="0"/>
                  </a:lnTo>
                  <a:lnTo>
                    <a:pt x="10" y="7"/>
                  </a:lnTo>
                  <a:lnTo>
                    <a:pt x="10" y="10"/>
                  </a:lnTo>
                  <a:lnTo>
                    <a:pt x="7" y="13"/>
                  </a:lnTo>
                  <a:lnTo>
                    <a:pt x="4" y="13"/>
                  </a:lnTo>
                  <a:lnTo>
                    <a:pt x="0" y="7"/>
                  </a:lnTo>
                  <a:lnTo>
                    <a:pt x="0" y="3"/>
                  </a:lnTo>
                </a:path>
              </a:pathLst>
            </a:custGeom>
            <a:noFill/>
            <a:ln w="0">
              <a:solidFill>
                <a:srgbClr val="7F7F7F"/>
              </a:solidFill>
              <a:round/>
              <a:headEnd/>
              <a:tailEnd/>
            </a:ln>
          </p:spPr>
          <p:txBody>
            <a:bodyPr/>
            <a:lstStyle/>
            <a:p>
              <a:endParaRPr lang="en-US"/>
            </a:p>
          </p:txBody>
        </p:sp>
        <p:sp>
          <p:nvSpPr>
            <p:cNvPr id="31921" name="Freeform 177"/>
            <p:cNvSpPr>
              <a:spLocks/>
            </p:cNvSpPr>
            <p:nvPr/>
          </p:nvSpPr>
          <p:spPr bwMode="auto">
            <a:xfrm>
              <a:off x="4341" y="2774"/>
              <a:ext cx="9" cy="4"/>
            </a:xfrm>
            <a:custGeom>
              <a:avLst/>
              <a:gdLst>
                <a:gd name="T0" fmla="*/ 0 w 7"/>
                <a:gd name="T1" fmla="*/ 0 h 3"/>
                <a:gd name="T2" fmla="*/ 4 w 7"/>
                <a:gd name="T3" fmla="*/ 0 h 3"/>
                <a:gd name="T4" fmla="*/ 7 w 7"/>
                <a:gd name="T5" fmla="*/ 3 h 3"/>
                <a:gd name="T6" fmla="*/ 7 w 7"/>
                <a:gd name="T7" fmla="*/ 3 h 3"/>
                <a:gd name="T8" fmla="*/ 0 w 7"/>
                <a:gd name="T9" fmla="*/ 3 h 3"/>
                <a:gd name="T10" fmla="*/ 0 w 7"/>
                <a:gd name="T11" fmla="*/ 3 h 3"/>
                <a:gd name="T12" fmla="*/ 0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0" y="0"/>
                  </a:moveTo>
                  <a:lnTo>
                    <a:pt x="4" y="0"/>
                  </a:lnTo>
                  <a:lnTo>
                    <a:pt x="7" y="3"/>
                  </a:lnTo>
                  <a:lnTo>
                    <a:pt x="0" y="3"/>
                  </a:lnTo>
                  <a:lnTo>
                    <a:pt x="0" y="0"/>
                  </a:lnTo>
                  <a:close/>
                </a:path>
              </a:pathLst>
            </a:custGeom>
            <a:solidFill>
              <a:srgbClr val="CCCCCC"/>
            </a:solidFill>
            <a:ln w="9525">
              <a:noFill/>
              <a:round/>
              <a:headEnd/>
              <a:tailEnd/>
            </a:ln>
          </p:spPr>
          <p:txBody>
            <a:bodyPr/>
            <a:lstStyle/>
            <a:p>
              <a:endParaRPr lang="en-US"/>
            </a:p>
          </p:txBody>
        </p:sp>
        <p:sp>
          <p:nvSpPr>
            <p:cNvPr id="31922" name="Freeform 178"/>
            <p:cNvSpPr>
              <a:spLocks/>
            </p:cNvSpPr>
            <p:nvPr/>
          </p:nvSpPr>
          <p:spPr bwMode="auto">
            <a:xfrm>
              <a:off x="4341" y="2774"/>
              <a:ext cx="9" cy="4"/>
            </a:xfrm>
            <a:custGeom>
              <a:avLst/>
              <a:gdLst>
                <a:gd name="T0" fmla="*/ 0 w 7"/>
                <a:gd name="T1" fmla="*/ 0 h 3"/>
                <a:gd name="T2" fmla="*/ 4 w 7"/>
                <a:gd name="T3" fmla="*/ 0 h 3"/>
                <a:gd name="T4" fmla="*/ 7 w 7"/>
                <a:gd name="T5" fmla="*/ 3 h 3"/>
                <a:gd name="T6" fmla="*/ 7 w 7"/>
                <a:gd name="T7" fmla="*/ 3 h 3"/>
                <a:gd name="T8" fmla="*/ 0 w 7"/>
                <a:gd name="T9" fmla="*/ 3 h 3"/>
                <a:gd name="T10" fmla="*/ 0 w 7"/>
                <a:gd name="T11" fmla="*/ 3 h 3"/>
                <a:gd name="T12" fmla="*/ 0 w 7"/>
                <a:gd name="T13" fmla="*/ 0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4" y="0"/>
                  </a:lnTo>
                  <a:lnTo>
                    <a:pt x="7" y="3"/>
                  </a:lnTo>
                  <a:lnTo>
                    <a:pt x="0" y="3"/>
                  </a:lnTo>
                  <a:lnTo>
                    <a:pt x="0" y="0"/>
                  </a:lnTo>
                </a:path>
              </a:pathLst>
            </a:custGeom>
            <a:noFill/>
            <a:ln w="0">
              <a:solidFill>
                <a:srgbClr val="7F7F7F"/>
              </a:solidFill>
              <a:round/>
              <a:headEnd/>
              <a:tailEnd/>
            </a:ln>
          </p:spPr>
          <p:txBody>
            <a:bodyPr/>
            <a:lstStyle/>
            <a:p>
              <a:endParaRPr lang="en-US"/>
            </a:p>
          </p:txBody>
        </p:sp>
        <p:sp>
          <p:nvSpPr>
            <p:cNvPr id="31923" name="Freeform 179"/>
            <p:cNvSpPr>
              <a:spLocks/>
            </p:cNvSpPr>
            <p:nvPr/>
          </p:nvSpPr>
          <p:spPr bwMode="auto">
            <a:xfrm>
              <a:off x="4346" y="2810"/>
              <a:ext cx="4" cy="9"/>
            </a:xfrm>
            <a:custGeom>
              <a:avLst/>
              <a:gdLst>
                <a:gd name="T0" fmla="*/ 0 w 3"/>
                <a:gd name="T1" fmla="*/ 6 h 6"/>
                <a:gd name="T2" fmla="*/ 0 w 3"/>
                <a:gd name="T3" fmla="*/ 3 h 6"/>
                <a:gd name="T4" fmla="*/ 3 w 3"/>
                <a:gd name="T5" fmla="*/ 0 h 6"/>
                <a:gd name="T6" fmla="*/ 3 w 3"/>
                <a:gd name="T7" fmla="*/ 3 h 6"/>
                <a:gd name="T8" fmla="*/ 0 w 3"/>
                <a:gd name="T9" fmla="*/ 6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6"/>
                  </a:moveTo>
                  <a:lnTo>
                    <a:pt x="0" y="3"/>
                  </a:lnTo>
                  <a:lnTo>
                    <a:pt x="3" y="0"/>
                  </a:lnTo>
                  <a:lnTo>
                    <a:pt x="3" y="3"/>
                  </a:lnTo>
                  <a:lnTo>
                    <a:pt x="0" y="6"/>
                  </a:lnTo>
                  <a:close/>
                </a:path>
              </a:pathLst>
            </a:custGeom>
            <a:solidFill>
              <a:srgbClr val="CCCCCC"/>
            </a:solidFill>
            <a:ln w="9525">
              <a:noFill/>
              <a:round/>
              <a:headEnd/>
              <a:tailEnd/>
            </a:ln>
          </p:spPr>
          <p:txBody>
            <a:bodyPr/>
            <a:lstStyle/>
            <a:p>
              <a:endParaRPr lang="en-US"/>
            </a:p>
          </p:txBody>
        </p:sp>
        <p:sp>
          <p:nvSpPr>
            <p:cNvPr id="31924" name="Freeform 180"/>
            <p:cNvSpPr>
              <a:spLocks/>
            </p:cNvSpPr>
            <p:nvPr/>
          </p:nvSpPr>
          <p:spPr bwMode="auto">
            <a:xfrm>
              <a:off x="4346" y="2810"/>
              <a:ext cx="4" cy="9"/>
            </a:xfrm>
            <a:custGeom>
              <a:avLst/>
              <a:gdLst>
                <a:gd name="T0" fmla="*/ 0 w 3"/>
                <a:gd name="T1" fmla="*/ 6 h 6"/>
                <a:gd name="T2" fmla="*/ 0 w 3"/>
                <a:gd name="T3" fmla="*/ 3 h 6"/>
                <a:gd name="T4" fmla="*/ 3 w 3"/>
                <a:gd name="T5" fmla="*/ 0 h 6"/>
                <a:gd name="T6" fmla="*/ 3 w 3"/>
                <a:gd name="T7" fmla="*/ 3 h 6"/>
                <a:gd name="T8" fmla="*/ 0 w 3"/>
                <a:gd name="T9" fmla="*/ 6 h 6"/>
                <a:gd name="T10" fmla="*/ 0 w 3"/>
                <a:gd name="T11" fmla="*/ 6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6"/>
                  </a:moveTo>
                  <a:lnTo>
                    <a:pt x="0" y="3"/>
                  </a:lnTo>
                  <a:lnTo>
                    <a:pt x="3" y="0"/>
                  </a:lnTo>
                  <a:lnTo>
                    <a:pt x="3" y="3"/>
                  </a:lnTo>
                  <a:lnTo>
                    <a:pt x="0" y="6"/>
                  </a:lnTo>
                </a:path>
              </a:pathLst>
            </a:custGeom>
            <a:noFill/>
            <a:ln w="0">
              <a:solidFill>
                <a:srgbClr val="7F7F7F"/>
              </a:solidFill>
              <a:round/>
              <a:headEnd/>
              <a:tailEnd/>
            </a:ln>
          </p:spPr>
          <p:txBody>
            <a:bodyPr/>
            <a:lstStyle/>
            <a:p>
              <a:endParaRPr lang="en-US"/>
            </a:p>
          </p:txBody>
        </p:sp>
        <p:sp>
          <p:nvSpPr>
            <p:cNvPr id="31925" name="Freeform 181"/>
            <p:cNvSpPr>
              <a:spLocks/>
            </p:cNvSpPr>
            <p:nvPr/>
          </p:nvSpPr>
          <p:spPr bwMode="auto">
            <a:xfrm>
              <a:off x="4837" y="2581"/>
              <a:ext cx="8" cy="8"/>
            </a:xfrm>
            <a:custGeom>
              <a:avLst/>
              <a:gdLst>
                <a:gd name="T0" fmla="*/ 0 w 6"/>
                <a:gd name="T1" fmla="*/ 0 h 6"/>
                <a:gd name="T2" fmla="*/ 3 w 6"/>
                <a:gd name="T3" fmla="*/ 0 h 6"/>
                <a:gd name="T4" fmla="*/ 6 w 6"/>
                <a:gd name="T5" fmla="*/ 3 h 6"/>
                <a:gd name="T6" fmla="*/ 6 w 6"/>
                <a:gd name="T7" fmla="*/ 6 h 6"/>
                <a:gd name="T8" fmla="*/ 3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3" y="0"/>
                  </a:lnTo>
                  <a:lnTo>
                    <a:pt x="6" y="3"/>
                  </a:lnTo>
                  <a:lnTo>
                    <a:pt x="6" y="6"/>
                  </a:lnTo>
                  <a:lnTo>
                    <a:pt x="3" y="0"/>
                  </a:lnTo>
                  <a:lnTo>
                    <a:pt x="0" y="0"/>
                  </a:lnTo>
                  <a:close/>
                </a:path>
              </a:pathLst>
            </a:custGeom>
            <a:solidFill>
              <a:srgbClr val="CCCCCC"/>
            </a:solidFill>
            <a:ln w="9525">
              <a:noFill/>
              <a:round/>
              <a:headEnd/>
              <a:tailEnd/>
            </a:ln>
          </p:spPr>
          <p:txBody>
            <a:bodyPr/>
            <a:lstStyle/>
            <a:p>
              <a:endParaRPr lang="en-US"/>
            </a:p>
          </p:txBody>
        </p:sp>
        <p:sp>
          <p:nvSpPr>
            <p:cNvPr id="31926" name="Freeform 182"/>
            <p:cNvSpPr>
              <a:spLocks/>
            </p:cNvSpPr>
            <p:nvPr/>
          </p:nvSpPr>
          <p:spPr bwMode="auto">
            <a:xfrm>
              <a:off x="4837" y="2581"/>
              <a:ext cx="8" cy="8"/>
            </a:xfrm>
            <a:custGeom>
              <a:avLst/>
              <a:gdLst>
                <a:gd name="T0" fmla="*/ 0 w 6"/>
                <a:gd name="T1" fmla="*/ 0 h 6"/>
                <a:gd name="T2" fmla="*/ 3 w 6"/>
                <a:gd name="T3" fmla="*/ 0 h 6"/>
                <a:gd name="T4" fmla="*/ 6 w 6"/>
                <a:gd name="T5" fmla="*/ 3 h 6"/>
                <a:gd name="T6" fmla="*/ 6 w 6"/>
                <a:gd name="T7" fmla="*/ 6 h 6"/>
                <a:gd name="T8" fmla="*/ 3 w 6"/>
                <a:gd name="T9" fmla="*/ 0 h 6"/>
                <a:gd name="T10" fmla="*/ 0 w 6"/>
                <a:gd name="T11" fmla="*/ 0 h 6"/>
                <a:gd name="T12" fmla="*/ 0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0"/>
                  </a:moveTo>
                  <a:lnTo>
                    <a:pt x="3" y="0"/>
                  </a:lnTo>
                  <a:lnTo>
                    <a:pt x="6" y="3"/>
                  </a:lnTo>
                  <a:lnTo>
                    <a:pt x="6" y="6"/>
                  </a:lnTo>
                  <a:lnTo>
                    <a:pt x="3" y="0"/>
                  </a:lnTo>
                  <a:lnTo>
                    <a:pt x="0" y="0"/>
                  </a:lnTo>
                </a:path>
              </a:pathLst>
            </a:custGeom>
            <a:noFill/>
            <a:ln w="0">
              <a:solidFill>
                <a:srgbClr val="7F7F7F"/>
              </a:solidFill>
              <a:round/>
              <a:headEnd/>
              <a:tailEnd/>
            </a:ln>
          </p:spPr>
          <p:txBody>
            <a:bodyPr/>
            <a:lstStyle/>
            <a:p>
              <a:endParaRPr lang="en-US"/>
            </a:p>
          </p:txBody>
        </p:sp>
        <p:sp>
          <p:nvSpPr>
            <p:cNvPr id="31927" name="Freeform 183"/>
            <p:cNvSpPr>
              <a:spLocks/>
            </p:cNvSpPr>
            <p:nvPr/>
          </p:nvSpPr>
          <p:spPr bwMode="auto">
            <a:xfrm>
              <a:off x="4827" y="2540"/>
              <a:ext cx="6" cy="4"/>
            </a:xfrm>
            <a:custGeom>
              <a:avLst/>
              <a:gdLst>
                <a:gd name="T0" fmla="*/ 4 w 4"/>
                <a:gd name="T1" fmla="*/ 0 h 3"/>
                <a:gd name="T2" fmla="*/ 4 w 4"/>
                <a:gd name="T3" fmla="*/ 0 h 3"/>
                <a:gd name="T4" fmla="*/ 4 w 4"/>
                <a:gd name="T5" fmla="*/ 3 h 3"/>
                <a:gd name="T6" fmla="*/ 0 w 4"/>
                <a:gd name="T7" fmla="*/ 3 h 3"/>
                <a:gd name="T8" fmla="*/ 0 w 4"/>
                <a:gd name="T9" fmla="*/ 0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4" y="0"/>
                  </a:lnTo>
                  <a:lnTo>
                    <a:pt x="4" y="3"/>
                  </a:lnTo>
                  <a:lnTo>
                    <a:pt x="0" y="3"/>
                  </a:lnTo>
                  <a:lnTo>
                    <a:pt x="0" y="0"/>
                  </a:lnTo>
                  <a:lnTo>
                    <a:pt x="4" y="0"/>
                  </a:lnTo>
                  <a:close/>
                </a:path>
              </a:pathLst>
            </a:custGeom>
            <a:solidFill>
              <a:srgbClr val="CCCCCC"/>
            </a:solidFill>
            <a:ln w="9525">
              <a:noFill/>
              <a:round/>
              <a:headEnd/>
              <a:tailEnd/>
            </a:ln>
          </p:spPr>
          <p:txBody>
            <a:bodyPr/>
            <a:lstStyle/>
            <a:p>
              <a:endParaRPr lang="en-US"/>
            </a:p>
          </p:txBody>
        </p:sp>
        <p:sp>
          <p:nvSpPr>
            <p:cNvPr id="31928" name="Freeform 184"/>
            <p:cNvSpPr>
              <a:spLocks/>
            </p:cNvSpPr>
            <p:nvPr/>
          </p:nvSpPr>
          <p:spPr bwMode="auto">
            <a:xfrm>
              <a:off x="4827" y="2540"/>
              <a:ext cx="6" cy="4"/>
            </a:xfrm>
            <a:custGeom>
              <a:avLst/>
              <a:gdLst>
                <a:gd name="T0" fmla="*/ 4 w 4"/>
                <a:gd name="T1" fmla="*/ 0 h 3"/>
                <a:gd name="T2" fmla="*/ 4 w 4"/>
                <a:gd name="T3" fmla="*/ 0 h 3"/>
                <a:gd name="T4" fmla="*/ 4 w 4"/>
                <a:gd name="T5" fmla="*/ 3 h 3"/>
                <a:gd name="T6" fmla="*/ 0 w 4"/>
                <a:gd name="T7" fmla="*/ 3 h 3"/>
                <a:gd name="T8" fmla="*/ 0 w 4"/>
                <a:gd name="T9" fmla="*/ 0 h 3"/>
                <a:gd name="T10" fmla="*/ 4 w 4"/>
                <a:gd name="T11" fmla="*/ 0 h 3"/>
                <a:gd name="T12" fmla="*/ 4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4" y="0"/>
                  </a:moveTo>
                  <a:lnTo>
                    <a:pt x="4" y="0"/>
                  </a:lnTo>
                  <a:lnTo>
                    <a:pt x="4" y="3"/>
                  </a:lnTo>
                  <a:lnTo>
                    <a:pt x="0" y="3"/>
                  </a:lnTo>
                  <a:lnTo>
                    <a:pt x="0" y="0"/>
                  </a:lnTo>
                  <a:lnTo>
                    <a:pt x="4" y="0"/>
                  </a:lnTo>
                </a:path>
              </a:pathLst>
            </a:custGeom>
            <a:noFill/>
            <a:ln w="0">
              <a:solidFill>
                <a:srgbClr val="7F7F7F"/>
              </a:solidFill>
              <a:round/>
              <a:headEnd/>
              <a:tailEnd/>
            </a:ln>
          </p:spPr>
          <p:txBody>
            <a:bodyPr/>
            <a:lstStyle/>
            <a:p>
              <a:endParaRPr lang="en-US"/>
            </a:p>
          </p:txBody>
        </p:sp>
        <p:sp>
          <p:nvSpPr>
            <p:cNvPr id="31929" name="Freeform 185"/>
            <p:cNvSpPr>
              <a:spLocks/>
            </p:cNvSpPr>
            <p:nvPr/>
          </p:nvSpPr>
          <p:spPr bwMode="auto">
            <a:xfrm>
              <a:off x="4885" y="2585"/>
              <a:ext cx="3" cy="8"/>
            </a:xfrm>
            <a:custGeom>
              <a:avLst/>
              <a:gdLst>
                <a:gd name="T0" fmla="*/ 0 w 3"/>
                <a:gd name="T1" fmla="*/ 0 h 6"/>
                <a:gd name="T2" fmla="*/ 3 w 3"/>
                <a:gd name="T3" fmla="*/ 3 h 6"/>
                <a:gd name="T4" fmla="*/ 3 w 3"/>
                <a:gd name="T5" fmla="*/ 6 h 6"/>
                <a:gd name="T6" fmla="*/ 0 w 3"/>
                <a:gd name="T7" fmla="*/ 3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3" y="3"/>
                  </a:lnTo>
                  <a:lnTo>
                    <a:pt x="3" y="6"/>
                  </a:lnTo>
                  <a:lnTo>
                    <a:pt x="0" y="3"/>
                  </a:lnTo>
                  <a:lnTo>
                    <a:pt x="0" y="0"/>
                  </a:lnTo>
                  <a:close/>
                </a:path>
              </a:pathLst>
            </a:custGeom>
            <a:solidFill>
              <a:srgbClr val="CCCCCC"/>
            </a:solidFill>
            <a:ln w="9525">
              <a:noFill/>
              <a:round/>
              <a:headEnd/>
              <a:tailEnd/>
            </a:ln>
          </p:spPr>
          <p:txBody>
            <a:bodyPr/>
            <a:lstStyle/>
            <a:p>
              <a:endParaRPr lang="en-US"/>
            </a:p>
          </p:txBody>
        </p:sp>
        <p:sp>
          <p:nvSpPr>
            <p:cNvPr id="31930" name="Freeform 186"/>
            <p:cNvSpPr>
              <a:spLocks/>
            </p:cNvSpPr>
            <p:nvPr/>
          </p:nvSpPr>
          <p:spPr bwMode="auto">
            <a:xfrm>
              <a:off x="4885" y="2585"/>
              <a:ext cx="3" cy="8"/>
            </a:xfrm>
            <a:custGeom>
              <a:avLst/>
              <a:gdLst>
                <a:gd name="T0" fmla="*/ 0 w 3"/>
                <a:gd name="T1" fmla="*/ 0 h 6"/>
                <a:gd name="T2" fmla="*/ 3 w 3"/>
                <a:gd name="T3" fmla="*/ 3 h 6"/>
                <a:gd name="T4" fmla="*/ 3 w 3"/>
                <a:gd name="T5" fmla="*/ 6 h 6"/>
                <a:gd name="T6" fmla="*/ 0 w 3"/>
                <a:gd name="T7" fmla="*/ 3 h 6"/>
                <a:gd name="T8" fmla="*/ 0 w 3"/>
                <a:gd name="T9" fmla="*/ 0 h 6"/>
                <a:gd name="T10" fmla="*/ 0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0"/>
                  </a:moveTo>
                  <a:lnTo>
                    <a:pt x="3" y="3"/>
                  </a:lnTo>
                  <a:lnTo>
                    <a:pt x="3" y="6"/>
                  </a:lnTo>
                  <a:lnTo>
                    <a:pt x="0" y="3"/>
                  </a:lnTo>
                  <a:lnTo>
                    <a:pt x="0" y="0"/>
                  </a:lnTo>
                </a:path>
              </a:pathLst>
            </a:custGeom>
            <a:noFill/>
            <a:ln w="0">
              <a:solidFill>
                <a:srgbClr val="7F7F7F"/>
              </a:solidFill>
              <a:round/>
              <a:headEnd/>
              <a:tailEnd/>
            </a:ln>
          </p:spPr>
          <p:txBody>
            <a:bodyPr/>
            <a:lstStyle/>
            <a:p>
              <a:endParaRPr lang="en-US"/>
            </a:p>
          </p:txBody>
        </p:sp>
        <p:sp>
          <p:nvSpPr>
            <p:cNvPr id="31931" name="Rectangle 187"/>
            <p:cNvSpPr>
              <a:spLocks noChangeArrowheads="1"/>
            </p:cNvSpPr>
            <p:nvPr/>
          </p:nvSpPr>
          <p:spPr bwMode="auto">
            <a:xfrm>
              <a:off x="4920" y="2715"/>
              <a:ext cx="2" cy="10"/>
            </a:xfrm>
            <a:prstGeom prst="rect">
              <a:avLst/>
            </a:prstGeom>
            <a:noFill/>
            <a:ln w="0">
              <a:solidFill>
                <a:srgbClr val="7F7F7F"/>
              </a:solidFill>
              <a:miter lim="800000"/>
              <a:headEnd/>
              <a:tailEnd/>
            </a:ln>
          </p:spPr>
          <p:txBody>
            <a:bodyPr/>
            <a:lstStyle/>
            <a:p>
              <a:endParaRPr lang="en-US"/>
            </a:p>
          </p:txBody>
        </p:sp>
        <p:sp>
          <p:nvSpPr>
            <p:cNvPr id="31932" name="Freeform 188"/>
            <p:cNvSpPr>
              <a:spLocks/>
            </p:cNvSpPr>
            <p:nvPr/>
          </p:nvSpPr>
          <p:spPr bwMode="auto">
            <a:xfrm>
              <a:off x="4990" y="2900"/>
              <a:ext cx="2" cy="4"/>
            </a:xfrm>
            <a:custGeom>
              <a:avLst/>
              <a:gdLst>
                <a:gd name="T0" fmla="*/ 0 w 2"/>
                <a:gd name="T1" fmla="*/ 0 h 3"/>
                <a:gd name="T2" fmla="*/ 0 w 2"/>
                <a:gd name="T3" fmla="*/ 3 h 3"/>
                <a:gd name="T4" fmla="*/ 0 w 2"/>
                <a:gd name="T5" fmla="*/ 0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3"/>
                  </a:lnTo>
                  <a:lnTo>
                    <a:pt x="0" y="0"/>
                  </a:lnTo>
                </a:path>
              </a:pathLst>
            </a:custGeom>
            <a:noFill/>
            <a:ln w="0">
              <a:solidFill>
                <a:srgbClr val="7F7F7F"/>
              </a:solidFill>
              <a:round/>
              <a:headEnd/>
              <a:tailEnd/>
            </a:ln>
          </p:spPr>
          <p:txBody>
            <a:bodyPr/>
            <a:lstStyle/>
            <a:p>
              <a:endParaRPr lang="en-US"/>
            </a:p>
          </p:txBody>
        </p:sp>
        <p:sp>
          <p:nvSpPr>
            <p:cNvPr id="31933" name="Freeform 189"/>
            <p:cNvSpPr>
              <a:spLocks/>
            </p:cNvSpPr>
            <p:nvPr/>
          </p:nvSpPr>
          <p:spPr bwMode="auto">
            <a:xfrm>
              <a:off x="4439" y="2999"/>
              <a:ext cx="4" cy="9"/>
            </a:xfrm>
            <a:custGeom>
              <a:avLst/>
              <a:gdLst>
                <a:gd name="T0" fmla="*/ 0 w 3"/>
                <a:gd name="T1" fmla="*/ 0 h 6"/>
                <a:gd name="T2" fmla="*/ 0 w 3"/>
                <a:gd name="T3" fmla="*/ 0 h 6"/>
                <a:gd name="T4" fmla="*/ 3 w 3"/>
                <a:gd name="T5" fmla="*/ 0 h 6"/>
                <a:gd name="T6" fmla="*/ 3 w 3"/>
                <a:gd name="T7" fmla="*/ 0 h 6"/>
                <a:gd name="T8" fmla="*/ 3 w 3"/>
                <a:gd name="T9" fmla="*/ 0 h 6"/>
                <a:gd name="T10" fmla="*/ 3 w 3"/>
                <a:gd name="T11" fmla="*/ 6 h 6"/>
                <a:gd name="T12" fmla="*/ 0 w 3"/>
                <a:gd name="T13" fmla="*/ 6 h 6"/>
                <a:gd name="T14" fmla="*/ 0 w 3"/>
                <a:gd name="T15" fmla="*/ 3 h 6"/>
                <a:gd name="T16" fmla="*/ 0 w 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0"/>
                  </a:moveTo>
                  <a:lnTo>
                    <a:pt x="0" y="0"/>
                  </a:lnTo>
                  <a:lnTo>
                    <a:pt x="3" y="0"/>
                  </a:lnTo>
                  <a:lnTo>
                    <a:pt x="3" y="6"/>
                  </a:lnTo>
                  <a:lnTo>
                    <a:pt x="0" y="6"/>
                  </a:lnTo>
                  <a:lnTo>
                    <a:pt x="0" y="3"/>
                  </a:lnTo>
                  <a:lnTo>
                    <a:pt x="0" y="0"/>
                  </a:lnTo>
                  <a:close/>
                </a:path>
              </a:pathLst>
            </a:custGeom>
            <a:solidFill>
              <a:srgbClr val="CCCCCC"/>
            </a:solidFill>
            <a:ln w="9525">
              <a:noFill/>
              <a:round/>
              <a:headEnd/>
              <a:tailEnd/>
            </a:ln>
          </p:spPr>
          <p:txBody>
            <a:bodyPr/>
            <a:lstStyle/>
            <a:p>
              <a:endParaRPr lang="en-US"/>
            </a:p>
          </p:txBody>
        </p:sp>
        <p:sp>
          <p:nvSpPr>
            <p:cNvPr id="31934" name="Freeform 190"/>
            <p:cNvSpPr>
              <a:spLocks/>
            </p:cNvSpPr>
            <p:nvPr/>
          </p:nvSpPr>
          <p:spPr bwMode="auto">
            <a:xfrm>
              <a:off x="4439" y="2999"/>
              <a:ext cx="4" cy="9"/>
            </a:xfrm>
            <a:custGeom>
              <a:avLst/>
              <a:gdLst>
                <a:gd name="T0" fmla="*/ 0 w 3"/>
                <a:gd name="T1" fmla="*/ 0 h 6"/>
                <a:gd name="T2" fmla="*/ 0 w 3"/>
                <a:gd name="T3" fmla="*/ 0 h 6"/>
                <a:gd name="T4" fmla="*/ 3 w 3"/>
                <a:gd name="T5" fmla="*/ 0 h 6"/>
                <a:gd name="T6" fmla="*/ 3 w 3"/>
                <a:gd name="T7" fmla="*/ 0 h 6"/>
                <a:gd name="T8" fmla="*/ 3 w 3"/>
                <a:gd name="T9" fmla="*/ 0 h 6"/>
                <a:gd name="T10" fmla="*/ 3 w 3"/>
                <a:gd name="T11" fmla="*/ 6 h 6"/>
                <a:gd name="T12" fmla="*/ 0 w 3"/>
                <a:gd name="T13" fmla="*/ 6 h 6"/>
                <a:gd name="T14" fmla="*/ 0 w 3"/>
                <a:gd name="T15" fmla="*/ 3 h 6"/>
                <a:gd name="T16" fmla="*/ 0 w 3"/>
                <a:gd name="T17" fmla="*/ 0 h 6"/>
                <a:gd name="T18" fmla="*/ 0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6"/>
                <a:gd name="T32" fmla="*/ 3 w 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6">
                  <a:moveTo>
                    <a:pt x="0" y="0"/>
                  </a:moveTo>
                  <a:lnTo>
                    <a:pt x="0" y="0"/>
                  </a:lnTo>
                  <a:lnTo>
                    <a:pt x="3" y="0"/>
                  </a:lnTo>
                  <a:lnTo>
                    <a:pt x="3" y="6"/>
                  </a:lnTo>
                  <a:lnTo>
                    <a:pt x="0" y="6"/>
                  </a:lnTo>
                  <a:lnTo>
                    <a:pt x="0" y="3"/>
                  </a:lnTo>
                  <a:lnTo>
                    <a:pt x="0" y="0"/>
                  </a:lnTo>
                </a:path>
              </a:pathLst>
            </a:custGeom>
            <a:noFill/>
            <a:ln w="0">
              <a:solidFill>
                <a:srgbClr val="7F7F7F"/>
              </a:solidFill>
              <a:round/>
              <a:headEnd/>
              <a:tailEnd/>
            </a:ln>
          </p:spPr>
          <p:txBody>
            <a:bodyPr/>
            <a:lstStyle/>
            <a:p>
              <a:endParaRPr lang="en-US"/>
            </a:p>
          </p:txBody>
        </p:sp>
        <p:sp>
          <p:nvSpPr>
            <p:cNvPr id="31935" name="Freeform 191"/>
            <p:cNvSpPr>
              <a:spLocks/>
            </p:cNvSpPr>
            <p:nvPr/>
          </p:nvSpPr>
          <p:spPr bwMode="auto">
            <a:xfrm>
              <a:off x="4470" y="3044"/>
              <a:ext cx="4" cy="9"/>
            </a:xfrm>
            <a:custGeom>
              <a:avLst/>
              <a:gdLst>
                <a:gd name="T0" fmla="*/ 3 w 3"/>
                <a:gd name="T1" fmla="*/ 0 h 6"/>
                <a:gd name="T2" fmla="*/ 3 w 3"/>
                <a:gd name="T3" fmla="*/ 3 h 6"/>
                <a:gd name="T4" fmla="*/ 0 w 3"/>
                <a:gd name="T5" fmla="*/ 6 h 6"/>
                <a:gd name="T6" fmla="*/ 0 w 3"/>
                <a:gd name="T7" fmla="*/ 3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3" y="3"/>
                  </a:lnTo>
                  <a:lnTo>
                    <a:pt x="0" y="6"/>
                  </a:lnTo>
                  <a:lnTo>
                    <a:pt x="0" y="3"/>
                  </a:lnTo>
                  <a:lnTo>
                    <a:pt x="3" y="0"/>
                  </a:lnTo>
                  <a:close/>
                </a:path>
              </a:pathLst>
            </a:custGeom>
            <a:solidFill>
              <a:srgbClr val="CCCCCC"/>
            </a:solidFill>
            <a:ln w="9525">
              <a:noFill/>
              <a:round/>
              <a:headEnd/>
              <a:tailEnd/>
            </a:ln>
          </p:spPr>
          <p:txBody>
            <a:bodyPr/>
            <a:lstStyle/>
            <a:p>
              <a:endParaRPr lang="en-US"/>
            </a:p>
          </p:txBody>
        </p:sp>
        <p:sp>
          <p:nvSpPr>
            <p:cNvPr id="31936" name="Freeform 192"/>
            <p:cNvSpPr>
              <a:spLocks/>
            </p:cNvSpPr>
            <p:nvPr/>
          </p:nvSpPr>
          <p:spPr bwMode="auto">
            <a:xfrm>
              <a:off x="4470" y="3044"/>
              <a:ext cx="4" cy="9"/>
            </a:xfrm>
            <a:custGeom>
              <a:avLst/>
              <a:gdLst>
                <a:gd name="T0" fmla="*/ 3 w 3"/>
                <a:gd name="T1" fmla="*/ 0 h 6"/>
                <a:gd name="T2" fmla="*/ 3 w 3"/>
                <a:gd name="T3" fmla="*/ 3 h 6"/>
                <a:gd name="T4" fmla="*/ 0 w 3"/>
                <a:gd name="T5" fmla="*/ 6 h 6"/>
                <a:gd name="T6" fmla="*/ 0 w 3"/>
                <a:gd name="T7" fmla="*/ 3 h 6"/>
                <a:gd name="T8" fmla="*/ 3 w 3"/>
                <a:gd name="T9" fmla="*/ 0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3" y="3"/>
                  </a:lnTo>
                  <a:lnTo>
                    <a:pt x="0" y="6"/>
                  </a:lnTo>
                  <a:lnTo>
                    <a:pt x="0" y="3"/>
                  </a:lnTo>
                  <a:lnTo>
                    <a:pt x="3" y="0"/>
                  </a:lnTo>
                </a:path>
              </a:pathLst>
            </a:custGeom>
            <a:noFill/>
            <a:ln w="0">
              <a:solidFill>
                <a:srgbClr val="7F7F7F"/>
              </a:solidFill>
              <a:round/>
              <a:headEnd/>
              <a:tailEnd/>
            </a:ln>
          </p:spPr>
          <p:txBody>
            <a:bodyPr/>
            <a:lstStyle/>
            <a:p>
              <a:endParaRPr lang="en-US"/>
            </a:p>
          </p:txBody>
        </p:sp>
        <p:sp>
          <p:nvSpPr>
            <p:cNvPr id="31937" name="Freeform 193"/>
            <p:cNvSpPr>
              <a:spLocks/>
            </p:cNvSpPr>
            <p:nvPr/>
          </p:nvSpPr>
          <p:spPr bwMode="auto">
            <a:xfrm>
              <a:off x="4765" y="3116"/>
              <a:ext cx="32" cy="40"/>
            </a:xfrm>
            <a:custGeom>
              <a:avLst/>
              <a:gdLst>
                <a:gd name="T0" fmla="*/ 7 w 23"/>
                <a:gd name="T1" fmla="*/ 17 h 29"/>
                <a:gd name="T2" fmla="*/ 7 w 23"/>
                <a:gd name="T3" fmla="*/ 13 h 29"/>
                <a:gd name="T4" fmla="*/ 0 w 23"/>
                <a:gd name="T5" fmla="*/ 4 h 29"/>
                <a:gd name="T6" fmla="*/ 0 w 23"/>
                <a:gd name="T7" fmla="*/ 0 h 29"/>
                <a:gd name="T8" fmla="*/ 4 w 23"/>
                <a:gd name="T9" fmla="*/ 0 h 29"/>
                <a:gd name="T10" fmla="*/ 7 w 23"/>
                <a:gd name="T11" fmla="*/ 4 h 29"/>
                <a:gd name="T12" fmla="*/ 7 w 23"/>
                <a:gd name="T13" fmla="*/ 7 h 29"/>
                <a:gd name="T14" fmla="*/ 10 w 23"/>
                <a:gd name="T15" fmla="*/ 7 h 29"/>
                <a:gd name="T16" fmla="*/ 10 w 23"/>
                <a:gd name="T17" fmla="*/ 13 h 29"/>
                <a:gd name="T18" fmla="*/ 13 w 23"/>
                <a:gd name="T19" fmla="*/ 17 h 29"/>
                <a:gd name="T20" fmla="*/ 16 w 23"/>
                <a:gd name="T21" fmla="*/ 20 h 29"/>
                <a:gd name="T22" fmla="*/ 20 w 23"/>
                <a:gd name="T23" fmla="*/ 23 h 29"/>
                <a:gd name="T24" fmla="*/ 23 w 23"/>
                <a:gd name="T25" fmla="*/ 26 h 29"/>
                <a:gd name="T26" fmla="*/ 23 w 23"/>
                <a:gd name="T27" fmla="*/ 26 h 29"/>
                <a:gd name="T28" fmla="*/ 20 w 23"/>
                <a:gd name="T29" fmla="*/ 29 h 29"/>
                <a:gd name="T30" fmla="*/ 20 w 23"/>
                <a:gd name="T31" fmla="*/ 26 h 29"/>
                <a:gd name="T32" fmla="*/ 16 w 23"/>
                <a:gd name="T33" fmla="*/ 26 h 29"/>
                <a:gd name="T34" fmla="*/ 16 w 23"/>
                <a:gd name="T35" fmla="*/ 23 h 29"/>
                <a:gd name="T36" fmla="*/ 10 w 23"/>
                <a:gd name="T37" fmla="*/ 17 h 29"/>
                <a:gd name="T38" fmla="*/ 7 w 23"/>
                <a:gd name="T39" fmla="*/ 17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9"/>
                <a:gd name="T62" fmla="*/ 23 w 23"/>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9">
                  <a:moveTo>
                    <a:pt x="7" y="17"/>
                  </a:moveTo>
                  <a:lnTo>
                    <a:pt x="7" y="13"/>
                  </a:lnTo>
                  <a:lnTo>
                    <a:pt x="0" y="4"/>
                  </a:lnTo>
                  <a:lnTo>
                    <a:pt x="0" y="0"/>
                  </a:lnTo>
                  <a:lnTo>
                    <a:pt x="4" y="0"/>
                  </a:lnTo>
                  <a:lnTo>
                    <a:pt x="7" y="4"/>
                  </a:lnTo>
                  <a:lnTo>
                    <a:pt x="7" y="7"/>
                  </a:lnTo>
                  <a:lnTo>
                    <a:pt x="10" y="7"/>
                  </a:lnTo>
                  <a:lnTo>
                    <a:pt x="10" y="13"/>
                  </a:lnTo>
                  <a:lnTo>
                    <a:pt x="13" y="17"/>
                  </a:lnTo>
                  <a:lnTo>
                    <a:pt x="16" y="20"/>
                  </a:lnTo>
                  <a:lnTo>
                    <a:pt x="20" y="23"/>
                  </a:lnTo>
                  <a:lnTo>
                    <a:pt x="23" y="26"/>
                  </a:lnTo>
                  <a:lnTo>
                    <a:pt x="20" y="29"/>
                  </a:lnTo>
                  <a:lnTo>
                    <a:pt x="20" y="26"/>
                  </a:lnTo>
                  <a:lnTo>
                    <a:pt x="16" y="26"/>
                  </a:lnTo>
                  <a:lnTo>
                    <a:pt x="16" y="23"/>
                  </a:lnTo>
                  <a:lnTo>
                    <a:pt x="10" y="17"/>
                  </a:lnTo>
                  <a:lnTo>
                    <a:pt x="7" y="17"/>
                  </a:lnTo>
                  <a:close/>
                </a:path>
              </a:pathLst>
            </a:custGeom>
            <a:solidFill>
              <a:srgbClr val="CCCCCC"/>
            </a:solidFill>
            <a:ln w="9525">
              <a:noFill/>
              <a:round/>
              <a:headEnd/>
              <a:tailEnd/>
            </a:ln>
          </p:spPr>
          <p:txBody>
            <a:bodyPr/>
            <a:lstStyle/>
            <a:p>
              <a:endParaRPr lang="en-US"/>
            </a:p>
          </p:txBody>
        </p:sp>
        <p:sp>
          <p:nvSpPr>
            <p:cNvPr id="31938" name="Freeform 194"/>
            <p:cNvSpPr>
              <a:spLocks/>
            </p:cNvSpPr>
            <p:nvPr/>
          </p:nvSpPr>
          <p:spPr bwMode="auto">
            <a:xfrm>
              <a:off x="4765" y="3116"/>
              <a:ext cx="32" cy="40"/>
            </a:xfrm>
            <a:custGeom>
              <a:avLst/>
              <a:gdLst>
                <a:gd name="T0" fmla="*/ 7 w 23"/>
                <a:gd name="T1" fmla="*/ 17 h 29"/>
                <a:gd name="T2" fmla="*/ 7 w 23"/>
                <a:gd name="T3" fmla="*/ 13 h 29"/>
                <a:gd name="T4" fmla="*/ 0 w 23"/>
                <a:gd name="T5" fmla="*/ 4 h 29"/>
                <a:gd name="T6" fmla="*/ 0 w 23"/>
                <a:gd name="T7" fmla="*/ 0 h 29"/>
                <a:gd name="T8" fmla="*/ 4 w 23"/>
                <a:gd name="T9" fmla="*/ 0 h 29"/>
                <a:gd name="T10" fmla="*/ 7 w 23"/>
                <a:gd name="T11" fmla="*/ 4 h 29"/>
                <a:gd name="T12" fmla="*/ 7 w 23"/>
                <a:gd name="T13" fmla="*/ 7 h 29"/>
                <a:gd name="T14" fmla="*/ 10 w 23"/>
                <a:gd name="T15" fmla="*/ 7 h 29"/>
                <a:gd name="T16" fmla="*/ 10 w 23"/>
                <a:gd name="T17" fmla="*/ 13 h 29"/>
                <a:gd name="T18" fmla="*/ 13 w 23"/>
                <a:gd name="T19" fmla="*/ 17 h 29"/>
                <a:gd name="T20" fmla="*/ 16 w 23"/>
                <a:gd name="T21" fmla="*/ 20 h 29"/>
                <a:gd name="T22" fmla="*/ 20 w 23"/>
                <a:gd name="T23" fmla="*/ 23 h 29"/>
                <a:gd name="T24" fmla="*/ 23 w 23"/>
                <a:gd name="T25" fmla="*/ 26 h 29"/>
                <a:gd name="T26" fmla="*/ 23 w 23"/>
                <a:gd name="T27" fmla="*/ 26 h 29"/>
                <a:gd name="T28" fmla="*/ 20 w 23"/>
                <a:gd name="T29" fmla="*/ 29 h 29"/>
                <a:gd name="T30" fmla="*/ 20 w 23"/>
                <a:gd name="T31" fmla="*/ 26 h 29"/>
                <a:gd name="T32" fmla="*/ 16 w 23"/>
                <a:gd name="T33" fmla="*/ 26 h 29"/>
                <a:gd name="T34" fmla="*/ 16 w 23"/>
                <a:gd name="T35" fmla="*/ 23 h 29"/>
                <a:gd name="T36" fmla="*/ 10 w 23"/>
                <a:gd name="T37" fmla="*/ 17 h 29"/>
                <a:gd name="T38" fmla="*/ 7 w 23"/>
                <a:gd name="T39" fmla="*/ 17 h 29"/>
                <a:gd name="T40" fmla="*/ 7 w 23"/>
                <a:gd name="T41" fmla="*/ 17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9"/>
                <a:gd name="T65" fmla="*/ 23 w 23"/>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9">
                  <a:moveTo>
                    <a:pt x="7" y="17"/>
                  </a:moveTo>
                  <a:lnTo>
                    <a:pt x="7" y="13"/>
                  </a:lnTo>
                  <a:lnTo>
                    <a:pt x="0" y="4"/>
                  </a:lnTo>
                  <a:lnTo>
                    <a:pt x="0" y="0"/>
                  </a:lnTo>
                  <a:lnTo>
                    <a:pt x="4" y="0"/>
                  </a:lnTo>
                  <a:lnTo>
                    <a:pt x="7" y="4"/>
                  </a:lnTo>
                  <a:lnTo>
                    <a:pt x="7" y="7"/>
                  </a:lnTo>
                  <a:lnTo>
                    <a:pt x="10" y="7"/>
                  </a:lnTo>
                  <a:lnTo>
                    <a:pt x="10" y="13"/>
                  </a:lnTo>
                  <a:lnTo>
                    <a:pt x="13" y="17"/>
                  </a:lnTo>
                  <a:lnTo>
                    <a:pt x="16" y="20"/>
                  </a:lnTo>
                  <a:lnTo>
                    <a:pt x="20" y="23"/>
                  </a:lnTo>
                  <a:lnTo>
                    <a:pt x="23" y="26"/>
                  </a:lnTo>
                  <a:lnTo>
                    <a:pt x="20" y="29"/>
                  </a:lnTo>
                  <a:lnTo>
                    <a:pt x="20" y="26"/>
                  </a:lnTo>
                  <a:lnTo>
                    <a:pt x="16" y="26"/>
                  </a:lnTo>
                  <a:lnTo>
                    <a:pt x="16" y="23"/>
                  </a:lnTo>
                  <a:lnTo>
                    <a:pt x="10" y="17"/>
                  </a:lnTo>
                  <a:lnTo>
                    <a:pt x="7" y="17"/>
                  </a:lnTo>
                </a:path>
              </a:pathLst>
            </a:custGeom>
            <a:noFill/>
            <a:ln w="0">
              <a:solidFill>
                <a:srgbClr val="7F7F7F"/>
              </a:solidFill>
              <a:round/>
              <a:headEnd/>
              <a:tailEnd/>
            </a:ln>
          </p:spPr>
          <p:txBody>
            <a:bodyPr/>
            <a:lstStyle/>
            <a:p>
              <a:endParaRPr lang="en-US"/>
            </a:p>
          </p:txBody>
        </p:sp>
        <p:sp>
          <p:nvSpPr>
            <p:cNvPr id="31939" name="Freeform 195"/>
            <p:cNvSpPr>
              <a:spLocks/>
            </p:cNvSpPr>
            <p:nvPr/>
          </p:nvSpPr>
          <p:spPr bwMode="auto">
            <a:xfrm>
              <a:off x="4819" y="3018"/>
              <a:ext cx="4" cy="12"/>
            </a:xfrm>
            <a:custGeom>
              <a:avLst/>
              <a:gdLst>
                <a:gd name="T0" fmla="*/ 0 w 3"/>
                <a:gd name="T1" fmla="*/ 0 h 9"/>
                <a:gd name="T2" fmla="*/ 0 w 3"/>
                <a:gd name="T3" fmla="*/ 3 h 9"/>
                <a:gd name="T4" fmla="*/ 3 w 3"/>
                <a:gd name="T5" fmla="*/ 3 h 9"/>
                <a:gd name="T6" fmla="*/ 3 w 3"/>
                <a:gd name="T7" fmla="*/ 9 h 9"/>
                <a:gd name="T8" fmla="*/ 0 w 3"/>
                <a:gd name="T9" fmla="*/ 9 h 9"/>
                <a:gd name="T10" fmla="*/ 0 w 3"/>
                <a:gd name="T11" fmla="*/ 0 h 9"/>
                <a:gd name="T12" fmla="*/ 0 60000 65536"/>
                <a:gd name="T13" fmla="*/ 0 60000 65536"/>
                <a:gd name="T14" fmla="*/ 0 60000 65536"/>
                <a:gd name="T15" fmla="*/ 0 60000 65536"/>
                <a:gd name="T16" fmla="*/ 0 60000 65536"/>
                <a:gd name="T17" fmla="*/ 0 60000 65536"/>
                <a:gd name="T18" fmla="*/ 0 w 3"/>
                <a:gd name="T19" fmla="*/ 0 h 9"/>
                <a:gd name="T20" fmla="*/ 3 w 3"/>
                <a:gd name="T21" fmla="*/ 9 h 9"/>
              </a:gdLst>
              <a:ahLst/>
              <a:cxnLst>
                <a:cxn ang="T12">
                  <a:pos x="T0" y="T1"/>
                </a:cxn>
                <a:cxn ang="T13">
                  <a:pos x="T2" y="T3"/>
                </a:cxn>
                <a:cxn ang="T14">
                  <a:pos x="T4" y="T5"/>
                </a:cxn>
                <a:cxn ang="T15">
                  <a:pos x="T6" y="T7"/>
                </a:cxn>
                <a:cxn ang="T16">
                  <a:pos x="T8" y="T9"/>
                </a:cxn>
                <a:cxn ang="T17">
                  <a:pos x="T10" y="T11"/>
                </a:cxn>
              </a:cxnLst>
              <a:rect l="T18" t="T19" r="T20" b="T21"/>
              <a:pathLst>
                <a:path w="3" h="9">
                  <a:moveTo>
                    <a:pt x="0" y="0"/>
                  </a:moveTo>
                  <a:lnTo>
                    <a:pt x="0" y="3"/>
                  </a:lnTo>
                  <a:lnTo>
                    <a:pt x="3" y="3"/>
                  </a:lnTo>
                  <a:lnTo>
                    <a:pt x="3" y="9"/>
                  </a:lnTo>
                  <a:lnTo>
                    <a:pt x="0" y="9"/>
                  </a:lnTo>
                  <a:lnTo>
                    <a:pt x="0" y="0"/>
                  </a:lnTo>
                  <a:close/>
                </a:path>
              </a:pathLst>
            </a:custGeom>
            <a:solidFill>
              <a:srgbClr val="CCCCCC"/>
            </a:solidFill>
            <a:ln w="9525">
              <a:noFill/>
              <a:round/>
              <a:headEnd/>
              <a:tailEnd/>
            </a:ln>
          </p:spPr>
          <p:txBody>
            <a:bodyPr/>
            <a:lstStyle/>
            <a:p>
              <a:endParaRPr lang="en-US"/>
            </a:p>
          </p:txBody>
        </p:sp>
        <p:sp>
          <p:nvSpPr>
            <p:cNvPr id="31940" name="Freeform 196"/>
            <p:cNvSpPr>
              <a:spLocks/>
            </p:cNvSpPr>
            <p:nvPr/>
          </p:nvSpPr>
          <p:spPr bwMode="auto">
            <a:xfrm>
              <a:off x="4819" y="3018"/>
              <a:ext cx="4" cy="12"/>
            </a:xfrm>
            <a:custGeom>
              <a:avLst/>
              <a:gdLst>
                <a:gd name="T0" fmla="*/ 0 w 3"/>
                <a:gd name="T1" fmla="*/ 0 h 9"/>
                <a:gd name="T2" fmla="*/ 0 w 3"/>
                <a:gd name="T3" fmla="*/ 3 h 9"/>
                <a:gd name="T4" fmla="*/ 3 w 3"/>
                <a:gd name="T5" fmla="*/ 3 h 9"/>
                <a:gd name="T6" fmla="*/ 3 w 3"/>
                <a:gd name="T7" fmla="*/ 9 h 9"/>
                <a:gd name="T8" fmla="*/ 0 w 3"/>
                <a:gd name="T9" fmla="*/ 9 h 9"/>
                <a:gd name="T10" fmla="*/ 0 w 3"/>
                <a:gd name="T11" fmla="*/ 0 h 9"/>
                <a:gd name="T12" fmla="*/ 0 w 3"/>
                <a:gd name="T13" fmla="*/ 0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0" y="0"/>
                  </a:moveTo>
                  <a:lnTo>
                    <a:pt x="0" y="3"/>
                  </a:lnTo>
                  <a:lnTo>
                    <a:pt x="3" y="3"/>
                  </a:lnTo>
                  <a:lnTo>
                    <a:pt x="3" y="9"/>
                  </a:lnTo>
                  <a:lnTo>
                    <a:pt x="0" y="9"/>
                  </a:lnTo>
                  <a:lnTo>
                    <a:pt x="0" y="0"/>
                  </a:lnTo>
                </a:path>
              </a:pathLst>
            </a:custGeom>
            <a:noFill/>
            <a:ln w="0">
              <a:solidFill>
                <a:srgbClr val="7F7F7F"/>
              </a:solidFill>
              <a:round/>
              <a:headEnd/>
              <a:tailEnd/>
            </a:ln>
          </p:spPr>
          <p:txBody>
            <a:bodyPr/>
            <a:lstStyle/>
            <a:p>
              <a:endParaRPr lang="en-US"/>
            </a:p>
          </p:txBody>
        </p:sp>
        <p:sp>
          <p:nvSpPr>
            <p:cNvPr id="31941" name="Freeform 197"/>
            <p:cNvSpPr>
              <a:spLocks/>
            </p:cNvSpPr>
            <p:nvPr/>
          </p:nvSpPr>
          <p:spPr bwMode="auto">
            <a:xfrm>
              <a:off x="4823" y="3036"/>
              <a:ext cx="4" cy="13"/>
            </a:xfrm>
            <a:custGeom>
              <a:avLst/>
              <a:gdLst>
                <a:gd name="T0" fmla="*/ 0 w 3"/>
                <a:gd name="T1" fmla="*/ 0 h 9"/>
                <a:gd name="T2" fmla="*/ 3 w 3"/>
                <a:gd name="T3" fmla="*/ 6 h 9"/>
                <a:gd name="T4" fmla="*/ 3 w 3"/>
                <a:gd name="T5" fmla="*/ 9 h 9"/>
                <a:gd name="T6" fmla="*/ 0 w 3"/>
                <a:gd name="T7" fmla="*/ 9 h 9"/>
                <a:gd name="T8" fmla="*/ 0 w 3"/>
                <a:gd name="T9" fmla="*/ 3 h 9"/>
                <a:gd name="T10" fmla="*/ 0 w 3"/>
                <a:gd name="T11" fmla="*/ 3 h 9"/>
                <a:gd name="T12" fmla="*/ 0 w 3"/>
                <a:gd name="T13" fmla="*/ 0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0" y="0"/>
                  </a:moveTo>
                  <a:lnTo>
                    <a:pt x="3" y="6"/>
                  </a:lnTo>
                  <a:lnTo>
                    <a:pt x="3" y="9"/>
                  </a:lnTo>
                  <a:lnTo>
                    <a:pt x="0" y="9"/>
                  </a:lnTo>
                  <a:lnTo>
                    <a:pt x="0" y="3"/>
                  </a:lnTo>
                  <a:lnTo>
                    <a:pt x="0" y="0"/>
                  </a:lnTo>
                  <a:close/>
                </a:path>
              </a:pathLst>
            </a:custGeom>
            <a:solidFill>
              <a:srgbClr val="CCCCCC"/>
            </a:solidFill>
            <a:ln w="9525">
              <a:noFill/>
              <a:round/>
              <a:headEnd/>
              <a:tailEnd/>
            </a:ln>
          </p:spPr>
          <p:txBody>
            <a:bodyPr/>
            <a:lstStyle/>
            <a:p>
              <a:endParaRPr lang="en-US"/>
            </a:p>
          </p:txBody>
        </p:sp>
        <p:sp>
          <p:nvSpPr>
            <p:cNvPr id="31942" name="Freeform 198"/>
            <p:cNvSpPr>
              <a:spLocks/>
            </p:cNvSpPr>
            <p:nvPr/>
          </p:nvSpPr>
          <p:spPr bwMode="auto">
            <a:xfrm>
              <a:off x="4823" y="3036"/>
              <a:ext cx="4" cy="13"/>
            </a:xfrm>
            <a:custGeom>
              <a:avLst/>
              <a:gdLst>
                <a:gd name="T0" fmla="*/ 0 w 3"/>
                <a:gd name="T1" fmla="*/ 0 h 9"/>
                <a:gd name="T2" fmla="*/ 3 w 3"/>
                <a:gd name="T3" fmla="*/ 6 h 9"/>
                <a:gd name="T4" fmla="*/ 3 w 3"/>
                <a:gd name="T5" fmla="*/ 9 h 9"/>
                <a:gd name="T6" fmla="*/ 0 w 3"/>
                <a:gd name="T7" fmla="*/ 9 h 9"/>
                <a:gd name="T8" fmla="*/ 0 w 3"/>
                <a:gd name="T9" fmla="*/ 3 h 9"/>
                <a:gd name="T10" fmla="*/ 0 w 3"/>
                <a:gd name="T11" fmla="*/ 3 h 9"/>
                <a:gd name="T12" fmla="*/ 0 w 3"/>
                <a:gd name="T13" fmla="*/ 0 h 9"/>
                <a:gd name="T14" fmla="*/ 0 w 3"/>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0" y="0"/>
                  </a:moveTo>
                  <a:lnTo>
                    <a:pt x="3" y="6"/>
                  </a:lnTo>
                  <a:lnTo>
                    <a:pt x="3" y="9"/>
                  </a:lnTo>
                  <a:lnTo>
                    <a:pt x="0" y="9"/>
                  </a:lnTo>
                  <a:lnTo>
                    <a:pt x="0" y="3"/>
                  </a:lnTo>
                  <a:lnTo>
                    <a:pt x="0" y="0"/>
                  </a:lnTo>
                </a:path>
              </a:pathLst>
            </a:custGeom>
            <a:noFill/>
            <a:ln w="0">
              <a:solidFill>
                <a:srgbClr val="7F7F7F"/>
              </a:solidFill>
              <a:round/>
              <a:headEnd/>
              <a:tailEnd/>
            </a:ln>
          </p:spPr>
          <p:txBody>
            <a:bodyPr/>
            <a:lstStyle/>
            <a:p>
              <a:endParaRPr lang="en-US"/>
            </a:p>
          </p:txBody>
        </p:sp>
        <p:sp>
          <p:nvSpPr>
            <p:cNvPr id="31943" name="Freeform 199"/>
            <p:cNvSpPr>
              <a:spLocks/>
            </p:cNvSpPr>
            <p:nvPr/>
          </p:nvSpPr>
          <p:spPr bwMode="auto">
            <a:xfrm>
              <a:off x="4833" y="3040"/>
              <a:ext cx="1" cy="4"/>
            </a:xfrm>
            <a:custGeom>
              <a:avLst/>
              <a:gdLst>
                <a:gd name="T0" fmla="*/ 0 w 1"/>
                <a:gd name="T1" fmla="*/ 0 h 3"/>
                <a:gd name="T2" fmla="*/ 0 w 1"/>
                <a:gd name="T3" fmla="*/ 3 h 3"/>
                <a:gd name="T4" fmla="*/ 0 w 1"/>
                <a:gd name="T5" fmla="*/ 3 h 3"/>
                <a:gd name="T6" fmla="*/ 0 w 1"/>
                <a:gd name="T7" fmla="*/ 3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1944" name="Freeform 200"/>
            <p:cNvSpPr>
              <a:spLocks/>
            </p:cNvSpPr>
            <p:nvPr/>
          </p:nvSpPr>
          <p:spPr bwMode="auto">
            <a:xfrm>
              <a:off x="4827" y="3067"/>
              <a:ext cx="6" cy="4"/>
            </a:xfrm>
            <a:custGeom>
              <a:avLst/>
              <a:gdLst>
                <a:gd name="T0" fmla="*/ 4 w 4"/>
                <a:gd name="T1" fmla="*/ 0 h 3"/>
                <a:gd name="T2" fmla="*/ 4 w 4"/>
                <a:gd name="T3" fmla="*/ 3 h 3"/>
                <a:gd name="T4" fmla="*/ 0 w 4"/>
                <a:gd name="T5" fmla="*/ 3 h 3"/>
                <a:gd name="T6" fmla="*/ 0 w 4"/>
                <a:gd name="T7" fmla="*/ 0 h 3"/>
                <a:gd name="T8" fmla="*/ 4 w 4"/>
                <a:gd name="T9" fmla="*/ 0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4" y="3"/>
                  </a:lnTo>
                  <a:lnTo>
                    <a:pt x="0" y="3"/>
                  </a:lnTo>
                  <a:lnTo>
                    <a:pt x="0" y="0"/>
                  </a:lnTo>
                  <a:lnTo>
                    <a:pt x="4" y="0"/>
                  </a:lnTo>
                </a:path>
              </a:pathLst>
            </a:custGeom>
            <a:noFill/>
            <a:ln w="0">
              <a:solidFill>
                <a:srgbClr val="7F7F7F"/>
              </a:solidFill>
              <a:round/>
              <a:headEnd/>
              <a:tailEnd/>
            </a:ln>
          </p:spPr>
          <p:txBody>
            <a:bodyPr/>
            <a:lstStyle/>
            <a:p>
              <a:endParaRPr lang="en-US"/>
            </a:p>
          </p:txBody>
        </p:sp>
        <p:sp>
          <p:nvSpPr>
            <p:cNvPr id="31945" name="Freeform 201"/>
            <p:cNvSpPr>
              <a:spLocks/>
            </p:cNvSpPr>
            <p:nvPr/>
          </p:nvSpPr>
          <p:spPr bwMode="auto">
            <a:xfrm>
              <a:off x="4837" y="3099"/>
              <a:ext cx="1" cy="4"/>
            </a:xfrm>
            <a:custGeom>
              <a:avLst/>
              <a:gdLst>
                <a:gd name="T0" fmla="*/ 0 w 1"/>
                <a:gd name="T1" fmla="*/ 0 h 3"/>
                <a:gd name="T2" fmla="*/ 0 w 1"/>
                <a:gd name="T3" fmla="*/ 3 h 3"/>
                <a:gd name="T4" fmla="*/ 0 w 1"/>
                <a:gd name="T5" fmla="*/ 3 h 3"/>
                <a:gd name="T6" fmla="*/ 0 w 1"/>
                <a:gd name="T7" fmla="*/ 3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1946" name="Freeform 202"/>
            <p:cNvSpPr>
              <a:spLocks/>
            </p:cNvSpPr>
            <p:nvPr/>
          </p:nvSpPr>
          <p:spPr bwMode="auto">
            <a:xfrm>
              <a:off x="4801" y="3126"/>
              <a:ext cx="4" cy="8"/>
            </a:xfrm>
            <a:custGeom>
              <a:avLst/>
              <a:gdLst>
                <a:gd name="T0" fmla="*/ 3 w 3"/>
                <a:gd name="T1" fmla="*/ 0 h 6"/>
                <a:gd name="T2" fmla="*/ 3 w 3"/>
                <a:gd name="T3" fmla="*/ 0 h 6"/>
                <a:gd name="T4" fmla="*/ 3 w 3"/>
                <a:gd name="T5" fmla="*/ 6 h 6"/>
                <a:gd name="T6" fmla="*/ 0 w 3"/>
                <a:gd name="T7" fmla="*/ 3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3" y="0"/>
                  </a:lnTo>
                  <a:lnTo>
                    <a:pt x="3" y="6"/>
                  </a:lnTo>
                  <a:lnTo>
                    <a:pt x="0" y="3"/>
                  </a:lnTo>
                  <a:lnTo>
                    <a:pt x="3" y="0"/>
                  </a:lnTo>
                  <a:close/>
                </a:path>
              </a:pathLst>
            </a:custGeom>
            <a:solidFill>
              <a:srgbClr val="CCCCCC"/>
            </a:solidFill>
            <a:ln w="9525">
              <a:noFill/>
              <a:round/>
              <a:headEnd/>
              <a:tailEnd/>
            </a:ln>
          </p:spPr>
          <p:txBody>
            <a:bodyPr/>
            <a:lstStyle/>
            <a:p>
              <a:endParaRPr lang="en-US"/>
            </a:p>
          </p:txBody>
        </p:sp>
        <p:sp>
          <p:nvSpPr>
            <p:cNvPr id="31947" name="Freeform 203"/>
            <p:cNvSpPr>
              <a:spLocks/>
            </p:cNvSpPr>
            <p:nvPr/>
          </p:nvSpPr>
          <p:spPr bwMode="auto">
            <a:xfrm>
              <a:off x="4801" y="3126"/>
              <a:ext cx="4" cy="8"/>
            </a:xfrm>
            <a:custGeom>
              <a:avLst/>
              <a:gdLst>
                <a:gd name="T0" fmla="*/ 3 w 3"/>
                <a:gd name="T1" fmla="*/ 0 h 6"/>
                <a:gd name="T2" fmla="*/ 3 w 3"/>
                <a:gd name="T3" fmla="*/ 0 h 6"/>
                <a:gd name="T4" fmla="*/ 3 w 3"/>
                <a:gd name="T5" fmla="*/ 6 h 6"/>
                <a:gd name="T6" fmla="*/ 0 w 3"/>
                <a:gd name="T7" fmla="*/ 3 h 6"/>
                <a:gd name="T8" fmla="*/ 3 w 3"/>
                <a:gd name="T9" fmla="*/ 0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3" y="0"/>
                  </a:lnTo>
                  <a:lnTo>
                    <a:pt x="3" y="6"/>
                  </a:lnTo>
                  <a:lnTo>
                    <a:pt x="0" y="3"/>
                  </a:lnTo>
                  <a:lnTo>
                    <a:pt x="3" y="0"/>
                  </a:lnTo>
                </a:path>
              </a:pathLst>
            </a:custGeom>
            <a:noFill/>
            <a:ln w="0">
              <a:solidFill>
                <a:srgbClr val="7F7F7F"/>
              </a:solidFill>
              <a:round/>
              <a:headEnd/>
              <a:tailEnd/>
            </a:ln>
          </p:spPr>
          <p:txBody>
            <a:bodyPr/>
            <a:lstStyle/>
            <a:p>
              <a:endParaRPr lang="en-US"/>
            </a:p>
          </p:txBody>
        </p:sp>
        <p:sp>
          <p:nvSpPr>
            <p:cNvPr id="31948" name="Freeform 204"/>
            <p:cNvSpPr>
              <a:spLocks/>
            </p:cNvSpPr>
            <p:nvPr/>
          </p:nvSpPr>
          <p:spPr bwMode="auto">
            <a:xfrm>
              <a:off x="4942" y="3063"/>
              <a:ext cx="14" cy="18"/>
            </a:xfrm>
            <a:custGeom>
              <a:avLst/>
              <a:gdLst>
                <a:gd name="T0" fmla="*/ 6 w 10"/>
                <a:gd name="T1" fmla="*/ 0 h 13"/>
                <a:gd name="T2" fmla="*/ 10 w 10"/>
                <a:gd name="T3" fmla="*/ 0 h 13"/>
                <a:gd name="T4" fmla="*/ 10 w 10"/>
                <a:gd name="T5" fmla="*/ 3 h 13"/>
                <a:gd name="T6" fmla="*/ 10 w 10"/>
                <a:gd name="T7" fmla="*/ 9 h 13"/>
                <a:gd name="T8" fmla="*/ 6 w 10"/>
                <a:gd name="T9" fmla="*/ 13 h 13"/>
                <a:gd name="T10" fmla="*/ 0 w 10"/>
                <a:gd name="T11" fmla="*/ 9 h 13"/>
                <a:gd name="T12" fmla="*/ 0 w 10"/>
                <a:gd name="T13" fmla="*/ 3 h 13"/>
                <a:gd name="T14" fmla="*/ 3 w 10"/>
                <a:gd name="T15" fmla="*/ 3 h 13"/>
                <a:gd name="T16" fmla="*/ 6 w 1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6" y="0"/>
                  </a:moveTo>
                  <a:lnTo>
                    <a:pt x="10" y="0"/>
                  </a:lnTo>
                  <a:lnTo>
                    <a:pt x="10" y="3"/>
                  </a:lnTo>
                  <a:lnTo>
                    <a:pt x="10" y="9"/>
                  </a:lnTo>
                  <a:lnTo>
                    <a:pt x="6" y="13"/>
                  </a:lnTo>
                  <a:lnTo>
                    <a:pt x="0" y="9"/>
                  </a:lnTo>
                  <a:lnTo>
                    <a:pt x="0" y="3"/>
                  </a:lnTo>
                  <a:lnTo>
                    <a:pt x="3" y="3"/>
                  </a:lnTo>
                  <a:lnTo>
                    <a:pt x="6" y="0"/>
                  </a:lnTo>
                  <a:close/>
                </a:path>
              </a:pathLst>
            </a:custGeom>
            <a:solidFill>
              <a:srgbClr val="CCCCCC"/>
            </a:solidFill>
            <a:ln w="9525">
              <a:noFill/>
              <a:round/>
              <a:headEnd/>
              <a:tailEnd/>
            </a:ln>
          </p:spPr>
          <p:txBody>
            <a:bodyPr/>
            <a:lstStyle/>
            <a:p>
              <a:endParaRPr lang="en-US"/>
            </a:p>
          </p:txBody>
        </p:sp>
        <p:sp>
          <p:nvSpPr>
            <p:cNvPr id="31949" name="Freeform 205"/>
            <p:cNvSpPr>
              <a:spLocks/>
            </p:cNvSpPr>
            <p:nvPr/>
          </p:nvSpPr>
          <p:spPr bwMode="auto">
            <a:xfrm>
              <a:off x="4942" y="3063"/>
              <a:ext cx="14" cy="18"/>
            </a:xfrm>
            <a:custGeom>
              <a:avLst/>
              <a:gdLst>
                <a:gd name="T0" fmla="*/ 6 w 10"/>
                <a:gd name="T1" fmla="*/ 0 h 13"/>
                <a:gd name="T2" fmla="*/ 10 w 10"/>
                <a:gd name="T3" fmla="*/ 0 h 13"/>
                <a:gd name="T4" fmla="*/ 10 w 10"/>
                <a:gd name="T5" fmla="*/ 3 h 13"/>
                <a:gd name="T6" fmla="*/ 10 w 10"/>
                <a:gd name="T7" fmla="*/ 9 h 13"/>
                <a:gd name="T8" fmla="*/ 6 w 10"/>
                <a:gd name="T9" fmla="*/ 13 h 13"/>
                <a:gd name="T10" fmla="*/ 0 w 10"/>
                <a:gd name="T11" fmla="*/ 9 h 13"/>
                <a:gd name="T12" fmla="*/ 0 w 10"/>
                <a:gd name="T13" fmla="*/ 3 h 13"/>
                <a:gd name="T14" fmla="*/ 3 w 10"/>
                <a:gd name="T15" fmla="*/ 3 h 13"/>
                <a:gd name="T16" fmla="*/ 6 w 10"/>
                <a:gd name="T17" fmla="*/ 0 h 13"/>
                <a:gd name="T18" fmla="*/ 6 w 1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3"/>
                <a:gd name="T32" fmla="*/ 10 w 1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3">
                  <a:moveTo>
                    <a:pt x="6" y="0"/>
                  </a:moveTo>
                  <a:lnTo>
                    <a:pt x="10" y="0"/>
                  </a:lnTo>
                  <a:lnTo>
                    <a:pt x="10" y="3"/>
                  </a:lnTo>
                  <a:lnTo>
                    <a:pt x="10" y="9"/>
                  </a:lnTo>
                  <a:lnTo>
                    <a:pt x="6" y="13"/>
                  </a:lnTo>
                  <a:lnTo>
                    <a:pt x="0" y="9"/>
                  </a:lnTo>
                  <a:lnTo>
                    <a:pt x="0" y="3"/>
                  </a:lnTo>
                  <a:lnTo>
                    <a:pt x="3" y="3"/>
                  </a:lnTo>
                  <a:lnTo>
                    <a:pt x="6" y="0"/>
                  </a:lnTo>
                </a:path>
              </a:pathLst>
            </a:custGeom>
            <a:noFill/>
            <a:ln w="0">
              <a:solidFill>
                <a:srgbClr val="7F7F7F"/>
              </a:solidFill>
              <a:round/>
              <a:headEnd/>
              <a:tailEnd/>
            </a:ln>
          </p:spPr>
          <p:txBody>
            <a:bodyPr/>
            <a:lstStyle/>
            <a:p>
              <a:endParaRPr lang="en-US"/>
            </a:p>
          </p:txBody>
        </p:sp>
        <p:sp>
          <p:nvSpPr>
            <p:cNvPr id="31950" name="Freeform 206"/>
            <p:cNvSpPr>
              <a:spLocks/>
            </p:cNvSpPr>
            <p:nvPr/>
          </p:nvSpPr>
          <p:spPr bwMode="auto">
            <a:xfrm>
              <a:off x="4960" y="3040"/>
              <a:ext cx="22" cy="18"/>
            </a:xfrm>
            <a:custGeom>
              <a:avLst/>
              <a:gdLst>
                <a:gd name="T0" fmla="*/ 3 w 16"/>
                <a:gd name="T1" fmla="*/ 6 h 13"/>
                <a:gd name="T2" fmla="*/ 6 w 16"/>
                <a:gd name="T3" fmla="*/ 6 h 13"/>
                <a:gd name="T4" fmla="*/ 13 w 16"/>
                <a:gd name="T5" fmla="*/ 3 h 13"/>
                <a:gd name="T6" fmla="*/ 16 w 16"/>
                <a:gd name="T7" fmla="*/ 0 h 13"/>
                <a:gd name="T8" fmla="*/ 13 w 16"/>
                <a:gd name="T9" fmla="*/ 6 h 13"/>
                <a:gd name="T10" fmla="*/ 13 w 16"/>
                <a:gd name="T11" fmla="*/ 9 h 13"/>
                <a:gd name="T12" fmla="*/ 6 w 16"/>
                <a:gd name="T13" fmla="*/ 9 h 13"/>
                <a:gd name="T14" fmla="*/ 6 w 16"/>
                <a:gd name="T15" fmla="*/ 6 h 13"/>
                <a:gd name="T16" fmla="*/ 6 w 16"/>
                <a:gd name="T17" fmla="*/ 9 h 13"/>
                <a:gd name="T18" fmla="*/ 3 w 16"/>
                <a:gd name="T19" fmla="*/ 13 h 13"/>
                <a:gd name="T20" fmla="*/ 0 w 16"/>
                <a:gd name="T21" fmla="*/ 9 h 13"/>
                <a:gd name="T22" fmla="*/ 0 w 16"/>
                <a:gd name="T23" fmla="*/ 6 h 13"/>
                <a:gd name="T24" fmla="*/ 3 w 16"/>
                <a:gd name="T25" fmla="*/ 6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3" y="6"/>
                  </a:moveTo>
                  <a:lnTo>
                    <a:pt x="6" y="6"/>
                  </a:lnTo>
                  <a:lnTo>
                    <a:pt x="13" y="3"/>
                  </a:lnTo>
                  <a:lnTo>
                    <a:pt x="16" y="0"/>
                  </a:lnTo>
                  <a:lnTo>
                    <a:pt x="13" y="6"/>
                  </a:lnTo>
                  <a:lnTo>
                    <a:pt x="13" y="9"/>
                  </a:lnTo>
                  <a:lnTo>
                    <a:pt x="6" y="9"/>
                  </a:lnTo>
                  <a:lnTo>
                    <a:pt x="6" y="6"/>
                  </a:lnTo>
                  <a:lnTo>
                    <a:pt x="6" y="9"/>
                  </a:lnTo>
                  <a:lnTo>
                    <a:pt x="3" y="13"/>
                  </a:lnTo>
                  <a:lnTo>
                    <a:pt x="0" y="9"/>
                  </a:lnTo>
                  <a:lnTo>
                    <a:pt x="0" y="6"/>
                  </a:lnTo>
                  <a:lnTo>
                    <a:pt x="3" y="6"/>
                  </a:lnTo>
                  <a:close/>
                </a:path>
              </a:pathLst>
            </a:custGeom>
            <a:solidFill>
              <a:srgbClr val="CCCCCC"/>
            </a:solidFill>
            <a:ln w="9525">
              <a:noFill/>
              <a:round/>
              <a:headEnd/>
              <a:tailEnd/>
            </a:ln>
          </p:spPr>
          <p:txBody>
            <a:bodyPr/>
            <a:lstStyle/>
            <a:p>
              <a:endParaRPr lang="en-US"/>
            </a:p>
          </p:txBody>
        </p:sp>
        <p:sp>
          <p:nvSpPr>
            <p:cNvPr id="31951" name="Freeform 207"/>
            <p:cNvSpPr>
              <a:spLocks/>
            </p:cNvSpPr>
            <p:nvPr/>
          </p:nvSpPr>
          <p:spPr bwMode="auto">
            <a:xfrm>
              <a:off x="4960" y="3040"/>
              <a:ext cx="22" cy="18"/>
            </a:xfrm>
            <a:custGeom>
              <a:avLst/>
              <a:gdLst>
                <a:gd name="T0" fmla="*/ 3 w 16"/>
                <a:gd name="T1" fmla="*/ 6 h 13"/>
                <a:gd name="T2" fmla="*/ 6 w 16"/>
                <a:gd name="T3" fmla="*/ 6 h 13"/>
                <a:gd name="T4" fmla="*/ 13 w 16"/>
                <a:gd name="T5" fmla="*/ 3 h 13"/>
                <a:gd name="T6" fmla="*/ 16 w 16"/>
                <a:gd name="T7" fmla="*/ 0 h 13"/>
                <a:gd name="T8" fmla="*/ 13 w 16"/>
                <a:gd name="T9" fmla="*/ 6 h 13"/>
                <a:gd name="T10" fmla="*/ 13 w 16"/>
                <a:gd name="T11" fmla="*/ 9 h 13"/>
                <a:gd name="T12" fmla="*/ 6 w 16"/>
                <a:gd name="T13" fmla="*/ 9 h 13"/>
                <a:gd name="T14" fmla="*/ 6 w 16"/>
                <a:gd name="T15" fmla="*/ 6 h 13"/>
                <a:gd name="T16" fmla="*/ 6 w 16"/>
                <a:gd name="T17" fmla="*/ 9 h 13"/>
                <a:gd name="T18" fmla="*/ 3 w 16"/>
                <a:gd name="T19" fmla="*/ 13 h 13"/>
                <a:gd name="T20" fmla="*/ 0 w 16"/>
                <a:gd name="T21" fmla="*/ 9 h 13"/>
                <a:gd name="T22" fmla="*/ 0 w 16"/>
                <a:gd name="T23" fmla="*/ 6 h 13"/>
                <a:gd name="T24" fmla="*/ 3 w 16"/>
                <a:gd name="T25" fmla="*/ 6 h 13"/>
                <a:gd name="T26" fmla="*/ 3 w 16"/>
                <a:gd name="T27" fmla="*/ 6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3"/>
                <a:gd name="T44" fmla="*/ 16 w 16"/>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3">
                  <a:moveTo>
                    <a:pt x="3" y="6"/>
                  </a:moveTo>
                  <a:lnTo>
                    <a:pt x="6" y="6"/>
                  </a:lnTo>
                  <a:lnTo>
                    <a:pt x="13" y="3"/>
                  </a:lnTo>
                  <a:lnTo>
                    <a:pt x="16" y="0"/>
                  </a:lnTo>
                  <a:lnTo>
                    <a:pt x="13" y="6"/>
                  </a:lnTo>
                  <a:lnTo>
                    <a:pt x="13" y="9"/>
                  </a:lnTo>
                  <a:lnTo>
                    <a:pt x="6" y="9"/>
                  </a:lnTo>
                  <a:lnTo>
                    <a:pt x="6" y="6"/>
                  </a:lnTo>
                  <a:lnTo>
                    <a:pt x="6" y="9"/>
                  </a:lnTo>
                  <a:lnTo>
                    <a:pt x="3" y="13"/>
                  </a:lnTo>
                  <a:lnTo>
                    <a:pt x="0" y="9"/>
                  </a:lnTo>
                  <a:lnTo>
                    <a:pt x="0" y="6"/>
                  </a:lnTo>
                  <a:lnTo>
                    <a:pt x="3" y="6"/>
                  </a:lnTo>
                </a:path>
              </a:pathLst>
            </a:custGeom>
            <a:noFill/>
            <a:ln w="0">
              <a:solidFill>
                <a:srgbClr val="7F7F7F"/>
              </a:solidFill>
              <a:round/>
              <a:headEnd/>
              <a:tailEnd/>
            </a:ln>
          </p:spPr>
          <p:txBody>
            <a:bodyPr/>
            <a:lstStyle/>
            <a:p>
              <a:endParaRPr lang="en-US"/>
            </a:p>
          </p:txBody>
        </p:sp>
        <p:sp>
          <p:nvSpPr>
            <p:cNvPr id="31952" name="Freeform 208"/>
            <p:cNvSpPr>
              <a:spLocks/>
            </p:cNvSpPr>
            <p:nvPr/>
          </p:nvSpPr>
          <p:spPr bwMode="auto">
            <a:xfrm>
              <a:off x="4739" y="2963"/>
              <a:ext cx="9" cy="1"/>
            </a:xfrm>
            <a:custGeom>
              <a:avLst/>
              <a:gdLst>
                <a:gd name="T0" fmla="*/ 3 w 6"/>
                <a:gd name="T1" fmla="*/ 0 h 1"/>
                <a:gd name="T2" fmla="*/ 0 w 6"/>
                <a:gd name="T3" fmla="*/ 0 h 1"/>
                <a:gd name="T4" fmla="*/ 3 w 6"/>
                <a:gd name="T5" fmla="*/ 0 h 1"/>
                <a:gd name="T6" fmla="*/ 6 w 6"/>
                <a:gd name="T7" fmla="*/ 0 h 1"/>
                <a:gd name="T8" fmla="*/ 3 w 6"/>
                <a:gd name="T9" fmla="*/ 0 h 1"/>
                <a:gd name="T10" fmla="*/ 3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0"/>
                  </a:moveTo>
                  <a:lnTo>
                    <a:pt x="0" y="0"/>
                  </a:lnTo>
                  <a:lnTo>
                    <a:pt x="3" y="0"/>
                  </a:lnTo>
                  <a:lnTo>
                    <a:pt x="6" y="0"/>
                  </a:lnTo>
                  <a:lnTo>
                    <a:pt x="3" y="0"/>
                  </a:lnTo>
                </a:path>
              </a:pathLst>
            </a:custGeom>
            <a:noFill/>
            <a:ln w="0">
              <a:solidFill>
                <a:srgbClr val="7F7F7F"/>
              </a:solidFill>
              <a:round/>
              <a:headEnd/>
              <a:tailEnd/>
            </a:ln>
          </p:spPr>
          <p:txBody>
            <a:bodyPr/>
            <a:lstStyle/>
            <a:p>
              <a:endParaRPr lang="en-US"/>
            </a:p>
          </p:txBody>
        </p:sp>
        <p:sp>
          <p:nvSpPr>
            <p:cNvPr id="31953" name="Freeform 209"/>
            <p:cNvSpPr>
              <a:spLocks/>
            </p:cNvSpPr>
            <p:nvPr/>
          </p:nvSpPr>
          <p:spPr bwMode="auto">
            <a:xfrm>
              <a:off x="4584" y="2782"/>
              <a:ext cx="9" cy="6"/>
            </a:xfrm>
            <a:custGeom>
              <a:avLst/>
              <a:gdLst>
                <a:gd name="T0" fmla="*/ 0 w 7"/>
                <a:gd name="T1" fmla="*/ 0 h 4"/>
                <a:gd name="T2" fmla="*/ 7 w 7"/>
                <a:gd name="T3" fmla="*/ 0 h 4"/>
                <a:gd name="T4" fmla="*/ 4 w 7"/>
                <a:gd name="T5" fmla="*/ 4 h 4"/>
                <a:gd name="T6" fmla="*/ 4 w 7"/>
                <a:gd name="T7" fmla="*/ 4 h 4"/>
                <a:gd name="T8" fmla="*/ 0 w 7"/>
                <a:gd name="T9" fmla="*/ 4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0"/>
                  </a:lnTo>
                  <a:lnTo>
                    <a:pt x="4" y="4"/>
                  </a:lnTo>
                  <a:lnTo>
                    <a:pt x="0" y="4"/>
                  </a:lnTo>
                  <a:lnTo>
                    <a:pt x="0" y="0"/>
                  </a:lnTo>
                  <a:close/>
                </a:path>
              </a:pathLst>
            </a:custGeom>
            <a:solidFill>
              <a:srgbClr val="CCCCCC"/>
            </a:solidFill>
            <a:ln w="9525">
              <a:noFill/>
              <a:round/>
              <a:headEnd/>
              <a:tailEnd/>
            </a:ln>
          </p:spPr>
          <p:txBody>
            <a:bodyPr/>
            <a:lstStyle/>
            <a:p>
              <a:endParaRPr lang="en-US"/>
            </a:p>
          </p:txBody>
        </p:sp>
        <p:sp>
          <p:nvSpPr>
            <p:cNvPr id="31954" name="Freeform 210"/>
            <p:cNvSpPr>
              <a:spLocks/>
            </p:cNvSpPr>
            <p:nvPr/>
          </p:nvSpPr>
          <p:spPr bwMode="auto">
            <a:xfrm>
              <a:off x="4584" y="2782"/>
              <a:ext cx="9" cy="6"/>
            </a:xfrm>
            <a:custGeom>
              <a:avLst/>
              <a:gdLst>
                <a:gd name="T0" fmla="*/ 0 w 7"/>
                <a:gd name="T1" fmla="*/ 0 h 4"/>
                <a:gd name="T2" fmla="*/ 7 w 7"/>
                <a:gd name="T3" fmla="*/ 0 h 4"/>
                <a:gd name="T4" fmla="*/ 4 w 7"/>
                <a:gd name="T5" fmla="*/ 4 h 4"/>
                <a:gd name="T6" fmla="*/ 4 w 7"/>
                <a:gd name="T7" fmla="*/ 4 h 4"/>
                <a:gd name="T8" fmla="*/ 0 w 7"/>
                <a:gd name="T9" fmla="*/ 4 h 4"/>
                <a:gd name="T10" fmla="*/ 0 w 7"/>
                <a:gd name="T11" fmla="*/ 0 h 4"/>
                <a:gd name="T12" fmla="*/ 0 w 7"/>
                <a:gd name="T13" fmla="*/ 0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0"/>
                  </a:moveTo>
                  <a:lnTo>
                    <a:pt x="7" y="0"/>
                  </a:lnTo>
                  <a:lnTo>
                    <a:pt x="4" y="4"/>
                  </a:lnTo>
                  <a:lnTo>
                    <a:pt x="0" y="4"/>
                  </a:lnTo>
                  <a:lnTo>
                    <a:pt x="0" y="0"/>
                  </a:lnTo>
                </a:path>
              </a:pathLst>
            </a:custGeom>
            <a:noFill/>
            <a:ln w="0">
              <a:solidFill>
                <a:srgbClr val="7F7F7F"/>
              </a:solidFill>
              <a:round/>
              <a:headEnd/>
              <a:tailEnd/>
            </a:ln>
          </p:spPr>
          <p:txBody>
            <a:bodyPr/>
            <a:lstStyle/>
            <a:p>
              <a:endParaRPr lang="en-US"/>
            </a:p>
          </p:txBody>
        </p:sp>
        <p:sp>
          <p:nvSpPr>
            <p:cNvPr id="31955" name="Freeform 211"/>
            <p:cNvSpPr>
              <a:spLocks/>
            </p:cNvSpPr>
            <p:nvPr/>
          </p:nvSpPr>
          <p:spPr bwMode="auto">
            <a:xfrm>
              <a:off x="4629" y="2792"/>
              <a:ext cx="4" cy="4"/>
            </a:xfrm>
            <a:custGeom>
              <a:avLst/>
              <a:gdLst>
                <a:gd name="T0" fmla="*/ 0 w 3"/>
                <a:gd name="T1" fmla="*/ 0 h 3"/>
                <a:gd name="T2" fmla="*/ 3 w 3"/>
                <a:gd name="T3" fmla="*/ 0 h 3"/>
                <a:gd name="T4" fmla="*/ 3 w 3"/>
                <a:gd name="T5" fmla="*/ 3 h 3"/>
                <a:gd name="T6" fmla="*/ 3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1956" name="Freeform 212"/>
            <p:cNvSpPr>
              <a:spLocks/>
            </p:cNvSpPr>
            <p:nvPr/>
          </p:nvSpPr>
          <p:spPr bwMode="auto">
            <a:xfrm>
              <a:off x="4637" y="2796"/>
              <a:ext cx="31" cy="37"/>
            </a:xfrm>
            <a:custGeom>
              <a:avLst/>
              <a:gdLst>
                <a:gd name="T0" fmla="*/ 0 w 22"/>
                <a:gd name="T1" fmla="*/ 0 h 26"/>
                <a:gd name="T2" fmla="*/ 10 w 22"/>
                <a:gd name="T3" fmla="*/ 6 h 26"/>
                <a:gd name="T4" fmla="*/ 13 w 22"/>
                <a:gd name="T5" fmla="*/ 6 h 26"/>
                <a:gd name="T6" fmla="*/ 19 w 22"/>
                <a:gd name="T7" fmla="*/ 16 h 26"/>
                <a:gd name="T8" fmla="*/ 19 w 22"/>
                <a:gd name="T9" fmla="*/ 16 h 26"/>
                <a:gd name="T10" fmla="*/ 22 w 22"/>
                <a:gd name="T11" fmla="*/ 23 h 26"/>
                <a:gd name="T12" fmla="*/ 19 w 22"/>
                <a:gd name="T13" fmla="*/ 26 h 26"/>
                <a:gd name="T14" fmla="*/ 19 w 22"/>
                <a:gd name="T15" fmla="*/ 26 h 26"/>
                <a:gd name="T16" fmla="*/ 16 w 22"/>
                <a:gd name="T17" fmla="*/ 16 h 26"/>
                <a:gd name="T18" fmla="*/ 16 w 22"/>
                <a:gd name="T19" fmla="*/ 13 h 26"/>
                <a:gd name="T20" fmla="*/ 0 w 22"/>
                <a:gd name="T21" fmla="*/ 0 h 26"/>
                <a:gd name="T22" fmla="*/ 0 w 22"/>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26"/>
                <a:gd name="T38" fmla="*/ 22 w 22"/>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26">
                  <a:moveTo>
                    <a:pt x="0" y="0"/>
                  </a:moveTo>
                  <a:lnTo>
                    <a:pt x="10" y="6"/>
                  </a:lnTo>
                  <a:lnTo>
                    <a:pt x="13" y="6"/>
                  </a:lnTo>
                  <a:lnTo>
                    <a:pt x="19" y="16"/>
                  </a:lnTo>
                  <a:lnTo>
                    <a:pt x="22" y="23"/>
                  </a:lnTo>
                  <a:lnTo>
                    <a:pt x="19" y="26"/>
                  </a:lnTo>
                  <a:lnTo>
                    <a:pt x="16" y="16"/>
                  </a:lnTo>
                  <a:lnTo>
                    <a:pt x="16" y="13"/>
                  </a:lnTo>
                  <a:lnTo>
                    <a:pt x="0" y="0"/>
                  </a:lnTo>
                  <a:close/>
                </a:path>
              </a:pathLst>
            </a:custGeom>
            <a:solidFill>
              <a:srgbClr val="CCCCCC"/>
            </a:solidFill>
            <a:ln w="9525">
              <a:noFill/>
              <a:round/>
              <a:headEnd/>
              <a:tailEnd/>
            </a:ln>
          </p:spPr>
          <p:txBody>
            <a:bodyPr/>
            <a:lstStyle/>
            <a:p>
              <a:endParaRPr lang="en-US"/>
            </a:p>
          </p:txBody>
        </p:sp>
        <p:sp>
          <p:nvSpPr>
            <p:cNvPr id="31957" name="Freeform 213"/>
            <p:cNvSpPr>
              <a:spLocks/>
            </p:cNvSpPr>
            <p:nvPr/>
          </p:nvSpPr>
          <p:spPr bwMode="auto">
            <a:xfrm>
              <a:off x="4637" y="2796"/>
              <a:ext cx="31" cy="37"/>
            </a:xfrm>
            <a:custGeom>
              <a:avLst/>
              <a:gdLst>
                <a:gd name="T0" fmla="*/ 0 w 22"/>
                <a:gd name="T1" fmla="*/ 0 h 26"/>
                <a:gd name="T2" fmla="*/ 10 w 22"/>
                <a:gd name="T3" fmla="*/ 6 h 26"/>
                <a:gd name="T4" fmla="*/ 13 w 22"/>
                <a:gd name="T5" fmla="*/ 6 h 26"/>
                <a:gd name="T6" fmla="*/ 19 w 22"/>
                <a:gd name="T7" fmla="*/ 16 h 26"/>
                <a:gd name="T8" fmla="*/ 19 w 22"/>
                <a:gd name="T9" fmla="*/ 16 h 26"/>
                <a:gd name="T10" fmla="*/ 22 w 22"/>
                <a:gd name="T11" fmla="*/ 23 h 26"/>
                <a:gd name="T12" fmla="*/ 19 w 22"/>
                <a:gd name="T13" fmla="*/ 26 h 26"/>
                <a:gd name="T14" fmla="*/ 19 w 22"/>
                <a:gd name="T15" fmla="*/ 26 h 26"/>
                <a:gd name="T16" fmla="*/ 16 w 22"/>
                <a:gd name="T17" fmla="*/ 16 h 26"/>
                <a:gd name="T18" fmla="*/ 16 w 22"/>
                <a:gd name="T19" fmla="*/ 13 h 26"/>
                <a:gd name="T20" fmla="*/ 0 w 22"/>
                <a:gd name="T21" fmla="*/ 0 h 26"/>
                <a:gd name="T22" fmla="*/ 0 w 22"/>
                <a:gd name="T23" fmla="*/ 0 h 26"/>
                <a:gd name="T24" fmla="*/ 0 w 22"/>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6"/>
                <a:gd name="T41" fmla="*/ 22 w 22"/>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6">
                  <a:moveTo>
                    <a:pt x="0" y="0"/>
                  </a:moveTo>
                  <a:lnTo>
                    <a:pt x="10" y="6"/>
                  </a:lnTo>
                  <a:lnTo>
                    <a:pt x="13" y="6"/>
                  </a:lnTo>
                  <a:lnTo>
                    <a:pt x="19" y="16"/>
                  </a:lnTo>
                  <a:lnTo>
                    <a:pt x="22" y="23"/>
                  </a:lnTo>
                  <a:lnTo>
                    <a:pt x="19" y="26"/>
                  </a:lnTo>
                  <a:lnTo>
                    <a:pt x="16" y="16"/>
                  </a:lnTo>
                  <a:lnTo>
                    <a:pt x="16" y="13"/>
                  </a:lnTo>
                  <a:lnTo>
                    <a:pt x="0" y="0"/>
                  </a:lnTo>
                </a:path>
              </a:pathLst>
            </a:custGeom>
            <a:noFill/>
            <a:ln w="0">
              <a:solidFill>
                <a:srgbClr val="7F7F7F"/>
              </a:solidFill>
              <a:round/>
              <a:headEnd/>
              <a:tailEnd/>
            </a:ln>
          </p:spPr>
          <p:txBody>
            <a:bodyPr/>
            <a:lstStyle/>
            <a:p>
              <a:endParaRPr lang="en-US"/>
            </a:p>
          </p:txBody>
        </p:sp>
        <p:grpSp>
          <p:nvGrpSpPr>
            <p:cNvPr id="31958" name="Group 214"/>
            <p:cNvGrpSpPr>
              <a:grpSpLocks/>
            </p:cNvGrpSpPr>
            <p:nvPr/>
          </p:nvGrpSpPr>
          <p:grpSpPr bwMode="auto">
            <a:xfrm>
              <a:off x="1096" y="1423"/>
              <a:ext cx="3727" cy="1522"/>
              <a:chOff x="1570" y="1270"/>
              <a:chExt cx="2713" cy="1087"/>
            </a:xfrm>
          </p:grpSpPr>
          <p:sp>
            <p:nvSpPr>
              <p:cNvPr id="34113" name="Freeform 215"/>
              <p:cNvSpPr>
                <a:spLocks/>
              </p:cNvSpPr>
              <p:nvPr/>
            </p:nvSpPr>
            <p:spPr bwMode="auto">
              <a:xfrm>
                <a:off x="4113" y="2283"/>
                <a:ext cx="3" cy="3"/>
              </a:xfrm>
              <a:custGeom>
                <a:avLst/>
                <a:gdLst>
                  <a:gd name="T0" fmla="*/ 0 w 3"/>
                  <a:gd name="T1" fmla="*/ 0 h 3"/>
                  <a:gd name="T2" fmla="*/ 3 w 3"/>
                  <a:gd name="T3" fmla="*/ 3 h 3"/>
                  <a:gd name="T4" fmla="*/ 0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0" y="3"/>
                    </a:lnTo>
                    <a:lnTo>
                      <a:pt x="0" y="0"/>
                    </a:lnTo>
                    <a:close/>
                  </a:path>
                </a:pathLst>
              </a:custGeom>
              <a:solidFill>
                <a:srgbClr val="CCCCCC"/>
              </a:solidFill>
              <a:ln w="9525">
                <a:noFill/>
                <a:round/>
                <a:headEnd/>
                <a:tailEnd/>
              </a:ln>
            </p:spPr>
            <p:txBody>
              <a:bodyPr/>
              <a:lstStyle/>
              <a:p>
                <a:endParaRPr lang="en-US"/>
              </a:p>
            </p:txBody>
          </p:sp>
          <p:sp>
            <p:nvSpPr>
              <p:cNvPr id="34114" name="Freeform 216"/>
              <p:cNvSpPr>
                <a:spLocks/>
              </p:cNvSpPr>
              <p:nvPr/>
            </p:nvSpPr>
            <p:spPr bwMode="auto">
              <a:xfrm>
                <a:off x="4113" y="2283"/>
                <a:ext cx="3" cy="3"/>
              </a:xfrm>
              <a:custGeom>
                <a:avLst/>
                <a:gdLst>
                  <a:gd name="T0" fmla="*/ 0 w 3"/>
                  <a:gd name="T1" fmla="*/ 0 h 3"/>
                  <a:gd name="T2" fmla="*/ 3 w 3"/>
                  <a:gd name="T3" fmla="*/ 3 h 3"/>
                  <a:gd name="T4" fmla="*/ 0 w 3"/>
                  <a:gd name="T5" fmla="*/ 3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3"/>
                    </a:lnTo>
                    <a:lnTo>
                      <a:pt x="0" y="3"/>
                    </a:lnTo>
                    <a:lnTo>
                      <a:pt x="0" y="0"/>
                    </a:lnTo>
                  </a:path>
                </a:pathLst>
              </a:custGeom>
              <a:noFill/>
              <a:ln w="0">
                <a:solidFill>
                  <a:srgbClr val="7F7F7F"/>
                </a:solidFill>
                <a:round/>
                <a:headEnd/>
                <a:tailEnd/>
              </a:ln>
            </p:spPr>
            <p:txBody>
              <a:bodyPr/>
              <a:lstStyle/>
              <a:p>
                <a:endParaRPr lang="en-US"/>
              </a:p>
            </p:txBody>
          </p:sp>
          <p:sp>
            <p:nvSpPr>
              <p:cNvPr id="34115" name="Freeform 217"/>
              <p:cNvSpPr>
                <a:spLocks/>
              </p:cNvSpPr>
              <p:nvPr/>
            </p:nvSpPr>
            <p:spPr bwMode="auto">
              <a:xfrm>
                <a:off x="4183" y="2286"/>
                <a:ext cx="10" cy="20"/>
              </a:xfrm>
              <a:custGeom>
                <a:avLst/>
                <a:gdLst>
                  <a:gd name="T0" fmla="*/ 0 w 10"/>
                  <a:gd name="T1" fmla="*/ 0 h 20"/>
                  <a:gd name="T2" fmla="*/ 4 w 10"/>
                  <a:gd name="T3" fmla="*/ 0 h 20"/>
                  <a:gd name="T4" fmla="*/ 10 w 10"/>
                  <a:gd name="T5" fmla="*/ 13 h 20"/>
                  <a:gd name="T6" fmla="*/ 10 w 10"/>
                  <a:gd name="T7" fmla="*/ 16 h 20"/>
                  <a:gd name="T8" fmla="*/ 7 w 10"/>
                  <a:gd name="T9" fmla="*/ 20 h 20"/>
                  <a:gd name="T10" fmla="*/ 4 w 10"/>
                  <a:gd name="T11" fmla="*/ 16 h 20"/>
                  <a:gd name="T12" fmla="*/ 4 w 10"/>
                  <a:gd name="T13" fmla="*/ 10 h 20"/>
                  <a:gd name="T14" fmla="*/ 0 w 10"/>
                  <a:gd name="T15" fmla="*/ 4 h 20"/>
                  <a:gd name="T16" fmla="*/ 0 w 1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0"/>
                  <a:gd name="T29" fmla="*/ 10 w 1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0">
                    <a:moveTo>
                      <a:pt x="0" y="0"/>
                    </a:moveTo>
                    <a:lnTo>
                      <a:pt x="4" y="0"/>
                    </a:lnTo>
                    <a:lnTo>
                      <a:pt x="10" y="13"/>
                    </a:lnTo>
                    <a:lnTo>
                      <a:pt x="10" y="16"/>
                    </a:lnTo>
                    <a:lnTo>
                      <a:pt x="7" y="20"/>
                    </a:lnTo>
                    <a:lnTo>
                      <a:pt x="4" y="16"/>
                    </a:lnTo>
                    <a:lnTo>
                      <a:pt x="4" y="10"/>
                    </a:lnTo>
                    <a:lnTo>
                      <a:pt x="0" y="4"/>
                    </a:lnTo>
                    <a:lnTo>
                      <a:pt x="0" y="0"/>
                    </a:lnTo>
                    <a:close/>
                  </a:path>
                </a:pathLst>
              </a:custGeom>
              <a:solidFill>
                <a:srgbClr val="CCCCCC"/>
              </a:solidFill>
              <a:ln w="9525">
                <a:noFill/>
                <a:round/>
                <a:headEnd/>
                <a:tailEnd/>
              </a:ln>
            </p:spPr>
            <p:txBody>
              <a:bodyPr/>
              <a:lstStyle/>
              <a:p>
                <a:endParaRPr lang="en-US"/>
              </a:p>
            </p:txBody>
          </p:sp>
          <p:sp>
            <p:nvSpPr>
              <p:cNvPr id="34116" name="Freeform 218"/>
              <p:cNvSpPr>
                <a:spLocks/>
              </p:cNvSpPr>
              <p:nvPr/>
            </p:nvSpPr>
            <p:spPr bwMode="auto">
              <a:xfrm>
                <a:off x="4183" y="2286"/>
                <a:ext cx="10" cy="20"/>
              </a:xfrm>
              <a:custGeom>
                <a:avLst/>
                <a:gdLst>
                  <a:gd name="T0" fmla="*/ 0 w 10"/>
                  <a:gd name="T1" fmla="*/ 0 h 20"/>
                  <a:gd name="T2" fmla="*/ 4 w 10"/>
                  <a:gd name="T3" fmla="*/ 0 h 20"/>
                  <a:gd name="T4" fmla="*/ 10 w 10"/>
                  <a:gd name="T5" fmla="*/ 13 h 20"/>
                  <a:gd name="T6" fmla="*/ 10 w 10"/>
                  <a:gd name="T7" fmla="*/ 16 h 20"/>
                  <a:gd name="T8" fmla="*/ 7 w 10"/>
                  <a:gd name="T9" fmla="*/ 20 h 20"/>
                  <a:gd name="T10" fmla="*/ 4 w 10"/>
                  <a:gd name="T11" fmla="*/ 16 h 20"/>
                  <a:gd name="T12" fmla="*/ 4 w 10"/>
                  <a:gd name="T13" fmla="*/ 10 h 20"/>
                  <a:gd name="T14" fmla="*/ 0 w 10"/>
                  <a:gd name="T15" fmla="*/ 4 h 20"/>
                  <a:gd name="T16" fmla="*/ 0 w 10"/>
                  <a:gd name="T17" fmla="*/ 0 h 20"/>
                  <a:gd name="T18" fmla="*/ 0 w 1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0" y="0"/>
                    </a:moveTo>
                    <a:lnTo>
                      <a:pt x="4" y="0"/>
                    </a:lnTo>
                    <a:lnTo>
                      <a:pt x="10" y="13"/>
                    </a:lnTo>
                    <a:lnTo>
                      <a:pt x="10" y="16"/>
                    </a:lnTo>
                    <a:lnTo>
                      <a:pt x="7" y="20"/>
                    </a:lnTo>
                    <a:lnTo>
                      <a:pt x="4" y="16"/>
                    </a:lnTo>
                    <a:lnTo>
                      <a:pt x="4" y="10"/>
                    </a:lnTo>
                    <a:lnTo>
                      <a:pt x="0" y="4"/>
                    </a:lnTo>
                    <a:lnTo>
                      <a:pt x="0" y="0"/>
                    </a:lnTo>
                  </a:path>
                </a:pathLst>
              </a:custGeom>
              <a:noFill/>
              <a:ln w="0">
                <a:solidFill>
                  <a:srgbClr val="7F7F7F"/>
                </a:solidFill>
                <a:round/>
                <a:headEnd/>
                <a:tailEnd/>
              </a:ln>
            </p:spPr>
            <p:txBody>
              <a:bodyPr/>
              <a:lstStyle/>
              <a:p>
                <a:endParaRPr lang="en-US"/>
              </a:p>
            </p:txBody>
          </p:sp>
          <p:sp>
            <p:nvSpPr>
              <p:cNvPr id="34117" name="Freeform 219"/>
              <p:cNvSpPr>
                <a:spLocks/>
              </p:cNvSpPr>
              <p:nvPr/>
            </p:nvSpPr>
            <p:spPr bwMode="auto">
              <a:xfrm>
                <a:off x="4199" y="2302"/>
                <a:ext cx="10" cy="10"/>
              </a:xfrm>
              <a:custGeom>
                <a:avLst/>
                <a:gdLst>
                  <a:gd name="T0" fmla="*/ 0 w 10"/>
                  <a:gd name="T1" fmla="*/ 0 h 10"/>
                  <a:gd name="T2" fmla="*/ 4 w 10"/>
                  <a:gd name="T3" fmla="*/ 4 h 10"/>
                  <a:gd name="T4" fmla="*/ 10 w 10"/>
                  <a:gd name="T5" fmla="*/ 10 h 10"/>
                  <a:gd name="T6" fmla="*/ 4 w 10"/>
                  <a:gd name="T7" fmla="*/ 7 h 10"/>
                  <a:gd name="T8" fmla="*/ 0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0"/>
                    </a:moveTo>
                    <a:lnTo>
                      <a:pt x="4" y="4"/>
                    </a:lnTo>
                    <a:lnTo>
                      <a:pt x="10" y="10"/>
                    </a:lnTo>
                    <a:lnTo>
                      <a:pt x="4" y="7"/>
                    </a:lnTo>
                    <a:lnTo>
                      <a:pt x="0" y="0"/>
                    </a:lnTo>
                    <a:close/>
                  </a:path>
                </a:pathLst>
              </a:custGeom>
              <a:solidFill>
                <a:srgbClr val="CCCCCC"/>
              </a:solidFill>
              <a:ln w="9525">
                <a:noFill/>
                <a:round/>
                <a:headEnd/>
                <a:tailEnd/>
              </a:ln>
            </p:spPr>
            <p:txBody>
              <a:bodyPr/>
              <a:lstStyle/>
              <a:p>
                <a:endParaRPr lang="en-US"/>
              </a:p>
            </p:txBody>
          </p:sp>
          <p:sp>
            <p:nvSpPr>
              <p:cNvPr id="34118" name="Freeform 220"/>
              <p:cNvSpPr>
                <a:spLocks/>
              </p:cNvSpPr>
              <p:nvPr/>
            </p:nvSpPr>
            <p:spPr bwMode="auto">
              <a:xfrm>
                <a:off x="4199" y="2302"/>
                <a:ext cx="10" cy="10"/>
              </a:xfrm>
              <a:custGeom>
                <a:avLst/>
                <a:gdLst>
                  <a:gd name="T0" fmla="*/ 0 w 10"/>
                  <a:gd name="T1" fmla="*/ 0 h 10"/>
                  <a:gd name="T2" fmla="*/ 4 w 10"/>
                  <a:gd name="T3" fmla="*/ 4 h 10"/>
                  <a:gd name="T4" fmla="*/ 10 w 10"/>
                  <a:gd name="T5" fmla="*/ 10 h 10"/>
                  <a:gd name="T6" fmla="*/ 4 w 10"/>
                  <a:gd name="T7" fmla="*/ 7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4" y="4"/>
                    </a:lnTo>
                    <a:lnTo>
                      <a:pt x="10" y="10"/>
                    </a:lnTo>
                    <a:lnTo>
                      <a:pt x="4" y="7"/>
                    </a:lnTo>
                    <a:lnTo>
                      <a:pt x="0" y="0"/>
                    </a:lnTo>
                  </a:path>
                </a:pathLst>
              </a:custGeom>
              <a:noFill/>
              <a:ln w="0">
                <a:solidFill>
                  <a:srgbClr val="7F7F7F"/>
                </a:solidFill>
                <a:round/>
                <a:headEnd/>
                <a:tailEnd/>
              </a:ln>
            </p:spPr>
            <p:txBody>
              <a:bodyPr/>
              <a:lstStyle/>
              <a:p>
                <a:endParaRPr lang="en-US"/>
              </a:p>
            </p:txBody>
          </p:sp>
          <p:sp>
            <p:nvSpPr>
              <p:cNvPr id="34119" name="Freeform 221"/>
              <p:cNvSpPr>
                <a:spLocks/>
              </p:cNvSpPr>
              <p:nvPr/>
            </p:nvSpPr>
            <p:spPr bwMode="auto">
              <a:xfrm>
                <a:off x="4206" y="2319"/>
                <a:ext cx="3" cy="6"/>
              </a:xfrm>
              <a:custGeom>
                <a:avLst/>
                <a:gdLst>
                  <a:gd name="T0" fmla="*/ 0 w 3"/>
                  <a:gd name="T1" fmla="*/ 3 h 6"/>
                  <a:gd name="T2" fmla="*/ 0 w 3"/>
                  <a:gd name="T3" fmla="*/ 0 h 6"/>
                  <a:gd name="T4" fmla="*/ 0 w 3"/>
                  <a:gd name="T5" fmla="*/ 0 h 6"/>
                  <a:gd name="T6" fmla="*/ 3 w 3"/>
                  <a:gd name="T7" fmla="*/ 3 h 6"/>
                  <a:gd name="T8" fmla="*/ 3 w 3"/>
                  <a:gd name="T9" fmla="*/ 6 h 6"/>
                  <a:gd name="T10" fmla="*/ 0 w 3"/>
                  <a:gd name="T11" fmla="*/ 3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3"/>
                    </a:moveTo>
                    <a:lnTo>
                      <a:pt x="0" y="0"/>
                    </a:lnTo>
                    <a:lnTo>
                      <a:pt x="3" y="3"/>
                    </a:lnTo>
                    <a:lnTo>
                      <a:pt x="3" y="6"/>
                    </a:lnTo>
                    <a:lnTo>
                      <a:pt x="0" y="3"/>
                    </a:lnTo>
                    <a:close/>
                  </a:path>
                </a:pathLst>
              </a:custGeom>
              <a:solidFill>
                <a:srgbClr val="CCCCCC"/>
              </a:solidFill>
              <a:ln w="9525">
                <a:noFill/>
                <a:round/>
                <a:headEnd/>
                <a:tailEnd/>
              </a:ln>
            </p:spPr>
            <p:txBody>
              <a:bodyPr/>
              <a:lstStyle/>
              <a:p>
                <a:endParaRPr lang="en-US"/>
              </a:p>
            </p:txBody>
          </p:sp>
          <p:sp>
            <p:nvSpPr>
              <p:cNvPr id="34120" name="Freeform 222"/>
              <p:cNvSpPr>
                <a:spLocks/>
              </p:cNvSpPr>
              <p:nvPr/>
            </p:nvSpPr>
            <p:spPr bwMode="auto">
              <a:xfrm>
                <a:off x="4206" y="2319"/>
                <a:ext cx="3" cy="6"/>
              </a:xfrm>
              <a:custGeom>
                <a:avLst/>
                <a:gdLst>
                  <a:gd name="T0" fmla="*/ 0 w 3"/>
                  <a:gd name="T1" fmla="*/ 3 h 6"/>
                  <a:gd name="T2" fmla="*/ 0 w 3"/>
                  <a:gd name="T3" fmla="*/ 0 h 6"/>
                  <a:gd name="T4" fmla="*/ 0 w 3"/>
                  <a:gd name="T5" fmla="*/ 0 h 6"/>
                  <a:gd name="T6" fmla="*/ 3 w 3"/>
                  <a:gd name="T7" fmla="*/ 3 h 6"/>
                  <a:gd name="T8" fmla="*/ 3 w 3"/>
                  <a:gd name="T9" fmla="*/ 6 h 6"/>
                  <a:gd name="T10" fmla="*/ 0 w 3"/>
                  <a:gd name="T11" fmla="*/ 3 h 6"/>
                  <a:gd name="T12" fmla="*/ 0 w 3"/>
                  <a:gd name="T13" fmla="*/ 3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0" y="3"/>
                    </a:moveTo>
                    <a:lnTo>
                      <a:pt x="0" y="0"/>
                    </a:lnTo>
                    <a:lnTo>
                      <a:pt x="3" y="3"/>
                    </a:lnTo>
                    <a:lnTo>
                      <a:pt x="3" y="6"/>
                    </a:lnTo>
                    <a:lnTo>
                      <a:pt x="0" y="3"/>
                    </a:lnTo>
                  </a:path>
                </a:pathLst>
              </a:custGeom>
              <a:noFill/>
              <a:ln w="0">
                <a:solidFill>
                  <a:srgbClr val="7F7F7F"/>
                </a:solidFill>
                <a:round/>
                <a:headEnd/>
                <a:tailEnd/>
              </a:ln>
            </p:spPr>
            <p:txBody>
              <a:bodyPr/>
              <a:lstStyle/>
              <a:p>
                <a:endParaRPr lang="en-US"/>
              </a:p>
            </p:txBody>
          </p:sp>
          <p:sp>
            <p:nvSpPr>
              <p:cNvPr id="34121" name="Freeform 223"/>
              <p:cNvSpPr>
                <a:spLocks/>
              </p:cNvSpPr>
              <p:nvPr/>
            </p:nvSpPr>
            <p:spPr bwMode="auto">
              <a:xfrm>
                <a:off x="4216" y="2312"/>
                <a:ext cx="12" cy="13"/>
              </a:xfrm>
              <a:custGeom>
                <a:avLst/>
                <a:gdLst>
                  <a:gd name="T0" fmla="*/ 0 w 12"/>
                  <a:gd name="T1" fmla="*/ 0 h 13"/>
                  <a:gd name="T2" fmla="*/ 12 w 12"/>
                  <a:gd name="T3" fmla="*/ 10 h 13"/>
                  <a:gd name="T4" fmla="*/ 12 w 12"/>
                  <a:gd name="T5" fmla="*/ 13 h 13"/>
                  <a:gd name="T6" fmla="*/ 3 w 12"/>
                  <a:gd name="T7" fmla="*/ 7 h 13"/>
                  <a:gd name="T8" fmla="*/ 0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0" y="0"/>
                    </a:moveTo>
                    <a:lnTo>
                      <a:pt x="12" y="10"/>
                    </a:lnTo>
                    <a:lnTo>
                      <a:pt x="12" y="13"/>
                    </a:lnTo>
                    <a:lnTo>
                      <a:pt x="3" y="7"/>
                    </a:lnTo>
                    <a:lnTo>
                      <a:pt x="0" y="0"/>
                    </a:lnTo>
                    <a:close/>
                  </a:path>
                </a:pathLst>
              </a:custGeom>
              <a:solidFill>
                <a:srgbClr val="CCCCCC"/>
              </a:solidFill>
              <a:ln w="9525">
                <a:noFill/>
                <a:round/>
                <a:headEnd/>
                <a:tailEnd/>
              </a:ln>
            </p:spPr>
            <p:txBody>
              <a:bodyPr/>
              <a:lstStyle/>
              <a:p>
                <a:endParaRPr lang="en-US"/>
              </a:p>
            </p:txBody>
          </p:sp>
          <p:sp>
            <p:nvSpPr>
              <p:cNvPr id="34122" name="Freeform 224"/>
              <p:cNvSpPr>
                <a:spLocks/>
              </p:cNvSpPr>
              <p:nvPr/>
            </p:nvSpPr>
            <p:spPr bwMode="auto">
              <a:xfrm>
                <a:off x="4216" y="2312"/>
                <a:ext cx="12" cy="13"/>
              </a:xfrm>
              <a:custGeom>
                <a:avLst/>
                <a:gdLst>
                  <a:gd name="T0" fmla="*/ 0 w 12"/>
                  <a:gd name="T1" fmla="*/ 0 h 13"/>
                  <a:gd name="T2" fmla="*/ 12 w 12"/>
                  <a:gd name="T3" fmla="*/ 10 h 13"/>
                  <a:gd name="T4" fmla="*/ 12 w 12"/>
                  <a:gd name="T5" fmla="*/ 13 h 13"/>
                  <a:gd name="T6" fmla="*/ 3 w 12"/>
                  <a:gd name="T7" fmla="*/ 7 h 13"/>
                  <a:gd name="T8" fmla="*/ 0 w 12"/>
                  <a:gd name="T9" fmla="*/ 0 h 13"/>
                  <a:gd name="T10" fmla="*/ 0 w 12"/>
                  <a:gd name="T11" fmla="*/ 0 h 13"/>
                  <a:gd name="T12" fmla="*/ 0 60000 65536"/>
                  <a:gd name="T13" fmla="*/ 0 60000 65536"/>
                  <a:gd name="T14" fmla="*/ 0 60000 65536"/>
                  <a:gd name="T15" fmla="*/ 0 60000 65536"/>
                  <a:gd name="T16" fmla="*/ 0 60000 65536"/>
                  <a:gd name="T17" fmla="*/ 0 60000 65536"/>
                  <a:gd name="T18" fmla="*/ 0 w 12"/>
                  <a:gd name="T19" fmla="*/ 0 h 13"/>
                  <a:gd name="T20" fmla="*/ 12 w 1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2" h="13">
                    <a:moveTo>
                      <a:pt x="0" y="0"/>
                    </a:moveTo>
                    <a:lnTo>
                      <a:pt x="12" y="10"/>
                    </a:lnTo>
                    <a:lnTo>
                      <a:pt x="12" y="13"/>
                    </a:lnTo>
                    <a:lnTo>
                      <a:pt x="3" y="7"/>
                    </a:lnTo>
                    <a:lnTo>
                      <a:pt x="0" y="0"/>
                    </a:lnTo>
                  </a:path>
                </a:pathLst>
              </a:custGeom>
              <a:noFill/>
              <a:ln w="0">
                <a:solidFill>
                  <a:srgbClr val="7F7F7F"/>
                </a:solidFill>
                <a:round/>
                <a:headEnd/>
                <a:tailEnd/>
              </a:ln>
            </p:spPr>
            <p:txBody>
              <a:bodyPr/>
              <a:lstStyle/>
              <a:p>
                <a:endParaRPr lang="en-US"/>
              </a:p>
            </p:txBody>
          </p:sp>
          <p:sp>
            <p:nvSpPr>
              <p:cNvPr id="34123" name="Freeform 225"/>
              <p:cNvSpPr>
                <a:spLocks/>
              </p:cNvSpPr>
              <p:nvPr/>
            </p:nvSpPr>
            <p:spPr bwMode="auto">
              <a:xfrm>
                <a:off x="4235" y="2325"/>
                <a:ext cx="6" cy="16"/>
              </a:xfrm>
              <a:custGeom>
                <a:avLst/>
                <a:gdLst>
                  <a:gd name="T0" fmla="*/ 0 w 6"/>
                  <a:gd name="T1" fmla="*/ 0 h 16"/>
                  <a:gd name="T2" fmla="*/ 3 w 6"/>
                  <a:gd name="T3" fmla="*/ 0 h 16"/>
                  <a:gd name="T4" fmla="*/ 3 w 6"/>
                  <a:gd name="T5" fmla="*/ 0 h 16"/>
                  <a:gd name="T6" fmla="*/ 3 w 6"/>
                  <a:gd name="T7" fmla="*/ 6 h 16"/>
                  <a:gd name="T8" fmla="*/ 6 w 6"/>
                  <a:gd name="T9" fmla="*/ 10 h 16"/>
                  <a:gd name="T10" fmla="*/ 6 w 6"/>
                  <a:gd name="T11" fmla="*/ 13 h 16"/>
                  <a:gd name="T12" fmla="*/ 6 w 6"/>
                  <a:gd name="T13" fmla="*/ 13 h 16"/>
                  <a:gd name="T14" fmla="*/ 6 w 6"/>
                  <a:gd name="T15" fmla="*/ 16 h 16"/>
                  <a:gd name="T16" fmla="*/ 3 w 6"/>
                  <a:gd name="T17" fmla="*/ 10 h 16"/>
                  <a:gd name="T18" fmla="*/ 0 w 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6"/>
                  <a:gd name="T32" fmla="*/ 6 w 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6">
                    <a:moveTo>
                      <a:pt x="0" y="0"/>
                    </a:moveTo>
                    <a:lnTo>
                      <a:pt x="3" y="0"/>
                    </a:lnTo>
                    <a:lnTo>
                      <a:pt x="3" y="6"/>
                    </a:lnTo>
                    <a:lnTo>
                      <a:pt x="6" y="10"/>
                    </a:lnTo>
                    <a:lnTo>
                      <a:pt x="6" y="13"/>
                    </a:lnTo>
                    <a:lnTo>
                      <a:pt x="6" y="16"/>
                    </a:lnTo>
                    <a:lnTo>
                      <a:pt x="3" y="10"/>
                    </a:lnTo>
                    <a:lnTo>
                      <a:pt x="0" y="0"/>
                    </a:lnTo>
                    <a:close/>
                  </a:path>
                </a:pathLst>
              </a:custGeom>
              <a:solidFill>
                <a:srgbClr val="CCCCCC"/>
              </a:solidFill>
              <a:ln w="9525">
                <a:noFill/>
                <a:round/>
                <a:headEnd/>
                <a:tailEnd/>
              </a:ln>
            </p:spPr>
            <p:txBody>
              <a:bodyPr/>
              <a:lstStyle/>
              <a:p>
                <a:endParaRPr lang="en-US"/>
              </a:p>
            </p:txBody>
          </p:sp>
          <p:sp>
            <p:nvSpPr>
              <p:cNvPr id="34124" name="Freeform 226"/>
              <p:cNvSpPr>
                <a:spLocks/>
              </p:cNvSpPr>
              <p:nvPr/>
            </p:nvSpPr>
            <p:spPr bwMode="auto">
              <a:xfrm>
                <a:off x="4235" y="2325"/>
                <a:ext cx="6" cy="16"/>
              </a:xfrm>
              <a:custGeom>
                <a:avLst/>
                <a:gdLst>
                  <a:gd name="T0" fmla="*/ 0 w 6"/>
                  <a:gd name="T1" fmla="*/ 0 h 16"/>
                  <a:gd name="T2" fmla="*/ 3 w 6"/>
                  <a:gd name="T3" fmla="*/ 0 h 16"/>
                  <a:gd name="T4" fmla="*/ 3 w 6"/>
                  <a:gd name="T5" fmla="*/ 0 h 16"/>
                  <a:gd name="T6" fmla="*/ 3 w 6"/>
                  <a:gd name="T7" fmla="*/ 6 h 16"/>
                  <a:gd name="T8" fmla="*/ 6 w 6"/>
                  <a:gd name="T9" fmla="*/ 10 h 16"/>
                  <a:gd name="T10" fmla="*/ 6 w 6"/>
                  <a:gd name="T11" fmla="*/ 13 h 16"/>
                  <a:gd name="T12" fmla="*/ 6 w 6"/>
                  <a:gd name="T13" fmla="*/ 13 h 16"/>
                  <a:gd name="T14" fmla="*/ 6 w 6"/>
                  <a:gd name="T15" fmla="*/ 16 h 16"/>
                  <a:gd name="T16" fmla="*/ 3 w 6"/>
                  <a:gd name="T17" fmla="*/ 10 h 16"/>
                  <a:gd name="T18" fmla="*/ 0 w 6"/>
                  <a:gd name="T19" fmla="*/ 0 h 16"/>
                  <a:gd name="T20" fmla="*/ 0 w 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6"/>
                  <a:gd name="T35" fmla="*/ 6 w 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6">
                    <a:moveTo>
                      <a:pt x="0" y="0"/>
                    </a:moveTo>
                    <a:lnTo>
                      <a:pt x="3" y="0"/>
                    </a:lnTo>
                    <a:lnTo>
                      <a:pt x="3" y="6"/>
                    </a:lnTo>
                    <a:lnTo>
                      <a:pt x="6" y="10"/>
                    </a:lnTo>
                    <a:lnTo>
                      <a:pt x="6" y="13"/>
                    </a:lnTo>
                    <a:lnTo>
                      <a:pt x="6" y="16"/>
                    </a:lnTo>
                    <a:lnTo>
                      <a:pt x="3" y="10"/>
                    </a:lnTo>
                    <a:lnTo>
                      <a:pt x="0" y="0"/>
                    </a:lnTo>
                  </a:path>
                </a:pathLst>
              </a:custGeom>
              <a:noFill/>
              <a:ln w="0">
                <a:solidFill>
                  <a:srgbClr val="7F7F7F"/>
                </a:solidFill>
                <a:round/>
                <a:headEnd/>
                <a:tailEnd/>
              </a:ln>
            </p:spPr>
            <p:txBody>
              <a:bodyPr/>
              <a:lstStyle/>
              <a:p>
                <a:endParaRPr lang="en-US"/>
              </a:p>
            </p:txBody>
          </p:sp>
          <p:sp>
            <p:nvSpPr>
              <p:cNvPr id="34125" name="Freeform 227"/>
              <p:cNvSpPr>
                <a:spLocks/>
              </p:cNvSpPr>
              <p:nvPr/>
            </p:nvSpPr>
            <p:spPr bwMode="auto">
              <a:xfrm>
                <a:off x="4225" y="2338"/>
                <a:ext cx="10" cy="6"/>
              </a:xfrm>
              <a:custGeom>
                <a:avLst/>
                <a:gdLst>
                  <a:gd name="T0" fmla="*/ 0 w 10"/>
                  <a:gd name="T1" fmla="*/ 0 h 6"/>
                  <a:gd name="T2" fmla="*/ 7 w 10"/>
                  <a:gd name="T3" fmla="*/ 0 h 6"/>
                  <a:gd name="T4" fmla="*/ 10 w 10"/>
                  <a:gd name="T5" fmla="*/ 3 h 6"/>
                  <a:gd name="T6" fmla="*/ 10 w 10"/>
                  <a:gd name="T7" fmla="*/ 6 h 6"/>
                  <a:gd name="T8" fmla="*/ 10 w 10"/>
                  <a:gd name="T9" fmla="*/ 6 h 6"/>
                  <a:gd name="T10" fmla="*/ 3 w 10"/>
                  <a:gd name="T11" fmla="*/ 6 h 6"/>
                  <a:gd name="T12" fmla="*/ 0 w 10"/>
                  <a:gd name="T13" fmla="*/ 3 h 6"/>
                  <a:gd name="T14" fmla="*/ 0 w 10"/>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0" y="0"/>
                    </a:moveTo>
                    <a:lnTo>
                      <a:pt x="7" y="0"/>
                    </a:lnTo>
                    <a:lnTo>
                      <a:pt x="10" y="3"/>
                    </a:lnTo>
                    <a:lnTo>
                      <a:pt x="10" y="6"/>
                    </a:lnTo>
                    <a:lnTo>
                      <a:pt x="3" y="6"/>
                    </a:lnTo>
                    <a:lnTo>
                      <a:pt x="0" y="3"/>
                    </a:lnTo>
                    <a:lnTo>
                      <a:pt x="0" y="0"/>
                    </a:lnTo>
                    <a:close/>
                  </a:path>
                </a:pathLst>
              </a:custGeom>
              <a:solidFill>
                <a:srgbClr val="CCCCCC"/>
              </a:solidFill>
              <a:ln w="9525">
                <a:noFill/>
                <a:round/>
                <a:headEnd/>
                <a:tailEnd/>
              </a:ln>
            </p:spPr>
            <p:txBody>
              <a:bodyPr/>
              <a:lstStyle/>
              <a:p>
                <a:endParaRPr lang="en-US"/>
              </a:p>
            </p:txBody>
          </p:sp>
          <p:sp>
            <p:nvSpPr>
              <p:cNvPr id="34126" name="Freeform 228"/>
              <p:cNvSpPr>
                <a:spLocks/>
              </p:cNvSpPr>
              <p:nvPr/>
            </p:nvSpPr>
            <p:spPr bwMode="auto">
              <a:xfrm>
                <a:off x="4225" y="2338"/>
                <a:ext cx="10" cy="6"/>
              </a:xfrm>
              <a:custGeom>
                <a:avLst/>
                <a:gdLst>
                  <a:gd name="T0" fmla="*/ 0 w 10"/>
                  <a:gd name="T1" fmla="*/ 0 h 6"/>
                  <a:gd name="T2" fmla="*/ 7 w 10"/>
                  <a:gd name="T3" fmla="*/ 0 h 6"/>
                  <a:gd name="T4" fmla="*/ 10 w 10"/>
                  <a:gd name="T5" fmla="*/ 3 h 6"/>
                  <a:gd name="T6" fmla="*/ 10 w 10"/>
                  <a:gd name="T7" fmla="*/ 6 h 6"/>
                  <a:gd name="T8" fmla="*/ 10 w 10"/>
                  <a:gd name="T9" fmla="*/ 6 h 6"/>
                  <a:gd name="T10" fmla="*/ 3 w 10"/>
                  <a:gd name="T11" fmla="*/ 6 h 6"/>
                  <a:gd name="T12" fmla="*/ 0 w 10"/>
                  <a:gd name="T13" fmla="*/ 3 h 6"/>
                  <a:gd name="T14" fmla="*/ 0 w 10"/>
                  <a:gd name="T15" fmla="*/ 0 h 6"/>
                  <a:gd name="T16" fmla="*/ 0 w 10"/>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0" y="0"/>
                    </a:moveTo>
                    <a:lnTo>
                      <a:pt x="7" y="0"/>
                    </a:lnTo>
                    <a:lnTo>
                      <a:pt x="10" y="3"/>
                    </a:lnTo>
                    <a:lnTo>
                      <a:pt x="10" y="6"/>
                    </a:lnTo>
                    <a:lnTo>
                      <a:pt x="3" y="6"/>
                    </a:lnTo>
                    <a:lnTo>
                      <a:pt x="0" y="3"/>
                    </a:lnTo>
                    <a:lnTo>
                      <a:pt x="0" y="0"/>
                    </a:lnTo>
                  </a:path>
                </a:pathLst>
              </a:custGeom>
              <a:noFill/>
              <a:ln w="0">
                <a:solidFill>
                  <a:srgbClr val="7F7F7F"/>
                </a:solidFill>
                <a:round/>
                <a:headEnd/>
                <a:tailEnd/>
              </a:ln>
            </p:spPr>
            <p:txBody>
              <a:bodyPr/>
              <a:lstStyle/>
              <a:p>
                <a:endParaRPr lang="en-US"/>
              </a:p>
            </p:txBody>
          </p:sp>
          <p:sp>
            <p:nvSpPr>
              <p:cNvPr id="34127" name="Freeform 229"/>
              <p:cNvSpPr>
                <a:spLocks/>
              </p:cNvSpPr>
              <p:nvPr/>
            </p:nvSpPr>
            <p:spPr bwMode="auto">
              <a:xfrm>
                <a:off x="4241" y="2348"/>
                <a:ext cx="7" cy="9"/>
              </a:xfrm>
              <a:custGeom>
                <a:avLst/>
                <a:gdLst>
                  <a:gd name="T0" fmla="*/ 0 w 7"/>
                  <a:gd name="T1" fmla="*/ 0 h 9"/>
                  <a:gd name="T2" fmla="*/ 7 w 7"/>
                  <a:gd name="T3" fmla="*/ 3 h 9"/>
                  <a:gd name="T4" fmla="*/ 7 w 7"/>
                  <a:gd name="T5" fmla="*/ 9 h 9"/>
                  <a:gd name="T6" fmla="*/ 7 w 7"/>
                  <a:gd name="T7" fmla="*/ 9 h 9"/>
                  <a:gd name="T8" fmla="*/ 4 w 7"/>
                  <a:gd name="T9" fmla="*/ 6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0" y="0"/>
                    </a:moveTo>
                    <a:lnTo>
                      <a:pt x="7" y="3"/>
                    </a:lnTo>
                    <a:lnTo>
                      <a:pt x="7" y="9"/>
                    </a:lnTo>
                    <a:lnTo>
                      <a:pt x="4" y="6"/>
                    </a:lnTo>
                    <a:lnTo>
                      <a:pt x="0" y="0"/>
                    </a:lnTo>
                    <a:close/>
                  </a:path>
                </a:pathLst>
              </a:custGeom>
              <a:solidFill>
                <a:srgbClr val="CCCCCC"/>
              </a:solidFill>
              <a:ln w="9525">
                <a:noFill/>
                <a:round/>
                <a:headEnd/>
                <a:tailEnd/>
              </a:ln>
            </p:spPr>
            <p:txBody>
              <a:bodyPr/>
              <a:lstStyle/>
              <a:p>
                <a:endParaRPr lang="en-US"/>
              </a:p>
            </p:txBody>
          </p:sp>
          <p:sp>
            <p:nvSpPr>
              <p:cNvPr id="34128" name="Freeform 230"/>
              <p:cNvSpPr>
                <a:spLocks/>
              </p:cNvSpPr>
              <p:nvPr/>
            </p:nvSpPr>
            <p:spPr bwMode="auto">
              <a:xfrm>
                <a:off x="4241" y="2348"/>
                <a:ext cx="7" cy="9"/>
              </a:xfrm>
              <a:custGeom>
                <a:avLst/>
                <a:gdLst>
                  <a:gd name="T0" fmla="*/ 0 w 7"/>
                  <a:gd name="T1" fmla="*/ 0 h 9"/>
                  <a:gd name="T2" fmla="*/ 7 w 7"/>
                  <a:gd name="T3" fmla="*/ 3 h 9"/>
                  <a:gd name="T4" fmla="*/ 7 w 7"/>
                  <a:gd name="T5" fmla="*/ 9 h 9"/>
                  <a:gd name="T6" fmla="*/ 7 w 7"/>
                  <a:gd name="T7" fmla="*/ 9 h 9"/>
                  <a:gd name="T8" fmla="*/ 4 w 7"/>
                  <a:gd name="T9" fmla="*/ 6 h 9"/>
                  <a:gd name="T10" fmla="*/ 0 w 7"/>
                  <a:gd name="T11" fmla="*/ 0 h 9"/>
                  <a:gd name="T12" fmla="*/ 0 w 7"/>
                  <a:gd name="T13" fmla="*/ 0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0" y="0"/>
                    </a:moveTo>
                    <a:lnTo>
                      <a:pt x="7" y="3"/>
                    </a:lnTo>
                    <a:lnTo>
                      <a:pt x="7" y="9"/>
                    </a:lnTo>
                    <a:lnTo>
                      <a:pt x="4" y="6"/>
                    </a:lnTo>
                    <a:lnTo>
                      <a:pt x="0" y="0"/>
                    </a:lnTo>
                  </a:path>
                </a:pathLst>
              </a:custGeom>
              <a:noFill/>
              <a:ln w="0">
                <a:solidFill>
                  <a:srgbClr val="7F7F7F"/>
                </a:solidFill>
                <a:round/>
                <a:headEnd/>
                <a:tailEnd/>
              </a:ln>
            </p:spPr>
            <p:txBody>
              <a:bodyPr/>
              <a:lstStyle/>
              <a:p>
                <a:endParaRPr lang="en-US"/>
              </a:p>
            </p:txBody>
          </p:sp>
          <p:sp>
            <p:nvSpPr>
              <p:cNvPr id="34129" name="Freeform 231"/>
              <p:cNvSpPr>
                <a:spLocks/>
              </p:cNvSpPr>
              <p:nvPr/>
            </p:nvSpPr>
            <p:spPr bwMode="auto">
              <a:xfrm>
                <a:off x="4161" y="2331"/>
                <a:ext cx="3" cy="7"/>
              </a:xfrm>
              <a:custGeom>
                <a:avLst/>
                <a:gdLst>
                  <a:gd name="T0" fmla="*/ 0 w 3"/>
                  <a:gd name="T1" fmla="*/ 0 h 7"/>
                  <a:gd name="T2" fmla="*/ 3 w 3"/>
                  <a:gd name="T3" fmla="*/ 4 h 7"/>
                  <a:gd name="T4" fmla="*/ 3 w 3"/>
                  <a:gd name="T5" fmla="*/ 7 h 7"/>
                  <a:gd name="T6" fmla="*/ 0 w 3"/>
                  <a:gd name="T7" fmla="*/ 7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3" y="4"/>
                    </a:lnTo>
                    <a:lnTo>
                      <a:pt x="3" y="7"/>
                    </a:lnTo>
                    <a:lnTo>
                      <a:pt x="0" y="7"/>
                    </a:lnTo>
                    <a:lnTo>
                      <a:pt x="0" y="0"/>
                    </a:lnTo>
                    <a:close/>
                  </a:path>
                </a:pathLst>
              </a:custGeom>
              <a:solidFill>
                <a:srgbClr val="CCCCCC"/>
              </a:solidFill>
              <a:ln w="9525">
                <a:noFill/>
                <a:round/>
                <a:headEnd/>
                <a:tailEnd/>
              </a:ln>
            </p:spPr>
            <p:txBody>
              <a:bodyPr/>
              <a:lstStyle/>
              <a:p>
                <a:endParaRPr lang="en-US"/>
              </a:p>
            </p:txBody>
          </p:sp>
          <p:sp>
            <p:nvSpPr>
              <p:cNvPr id="34130" name="Freeform 232"/>
              <p:cNvSpPr>
                <a:spLocks/>
              </p:cNvSpPr>
              <p:nvPr/>
            </p:nvSpPr>
            <p:spPr bwMode="auto">
              <a:xfrm>
                <a:off x="4161" y="2331"/>
                <a:ext cx="3" cy="7"/>
              </a:xfrm>
              <a:custGeom>
                <a:avLst/>
                <a:gdLst>
                  <a:gd name="T0" fmla="*/ 0 w 3"/>
                  <a:gd name="T1" fmla="*/ 0 h 7"/>
                  <a:gd name="T2" fmla="*/ 3 w 3"/>
                  <a:gd name="T3" fmla="*/ 4 h 7"/>
                  <a:gd name="T4" fmla="*/ 3 w 3"/>
                  <a:gd name="T5" fmla="*/ 7 h 7"/>
                  <a:gd name="T6" fmla="*/ 0 w 3"/>
                  <a:gd name="T7" fmla="*/ 7 h 7"/>
                  <a:gd name="T8" fmla="*/ 0 w 3"/>
                  <a:gd name="T9" fmla="*/ 0 h 7"/>
                  <a:gd name="T10" fmla="*/ 0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0" y="0"/>
                    </a:moveTo>
                    <a:lnTo>
                      <a:pt x="3" y="4"/>
                    </a:lnTo>
                    <a:lnTo>
                      <a:pt x="3" y="7"/>
                    </a:lnTo>
                    <a:lnTo>
                      <a:pt x="0" y="7"/>
                    </a:lnTo>
                    <a:lnTo>
                      <a:pt x="0" y="0"/>
                    </a:lnTo>
                  </a:path>
                </a:pathLst>
              </a:custGeom>
              <a:noFill/>
              <a:ln w="0">
                <a:solidFill>
                  <a:srgbClr val="7F7F7F"/>
                </a:solidFill>
                <a:round/>
                <a:headEnd/>
                <a:tailEnd/>
              </a:ln>
            </p:spPr>
            <p:txBody>
              <a:bodyPr/>
              <a:lstStyle/>
              <a:p>
                <a:endParaRPr lang="en-US"/>
              </a:p>
            </p:txBody>
          </p:sp>
          <p:sp>
            <p:nvSpPr>
              <p:cNvPr id="34131" name="Freeform 233"/>
              <p:cNvSpPr>
                <a:spLocks/>
              </p:cNvSpPr>
              <p:nvPr/>
            </p:nvSpPr>
            <p:spPr bwMode="auto">
              <a:xfrm>
                <a:off x="4145" y="2344"/>
                <a:ext cx="3" cy="4"/>
              </a:xfrm>
              <a:custGeom>
                <a:avLst/>
                <a:gdLst>
                  <a:gd name="T0" fmla="*/ 0 w 3"/>
                  <a:gd name="T1" fmla="*/ 0 h 4"/>
                  <a:gd name="T2" fmla="*/ 0 w 3"/>
                  <a:gd name="T3" fmla="*/ 0 h 4"/>
                  <a:gd name="T4" fmla="*/ 3 w 3"/>
                  <a:gd name="T5" fmla="*/ 0 h 4"/>
                  <a:gd name="T6" fmla="*/ 3 w 3"/>
                  <a:gd name="T7" fmla="*/ 4 h 4"/>
                  <a:gd name="T8" fmla="*/ 0 w 3"/>
                  <a:gd name="T9" fmla="*/ 4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0" y="0"/>
                    </a:lnTo>
                    <a:lnTo>
                      <a:pt x="3" y="0"/>
                    </a:lnTo>
                    <a:lnTo>
                      <a:pt x="3" y="4"/>
                    </a:lnTo>
                    <a:lnTo>
                      <a:pt x="0" y="4"/>
                    </a:lnTo>
                    <a:lnTo>
                      <a:pt x="0" y="0"/>
                    </a:lnTo>
                    <a:close/>
                  </a:path>
                </a:pathLst>
              </a:custGeom>
              <a:solidFill>
                <a:srgbClr val="CCCCCC"/>
              </a:solidFill>
              <a:ln w="9525">
                <a:noFill/>
                <a:round/>
                <a:headEnd/>
                <a:tailEnd/>
              </a:ln>
            </p:spPr>
            <p:txBody>
              <a:bodyPr/>
              <a:lstStyle/>
              <a:p>
                <a:endParaRPr lang="en-US"/>
              </a:p>
            </p:txBody>
          </p:sp>
          <p:sp>
            <p:nvSpPr>
              <p:cNvPr id="34132" name="Freeform 234"/>
              <p:cNvSpPr>
                <a:spLocks/>
              </p:cNvSpPr>
              <p:nvPr/>
            </p:nvSpPr>
            <p:spPr bwMode="auto">
              <a:xfrm>
                <a:off x="4145" y="2344"/>
                <a:ext cx="3" cy="4"/>
              </a:xfrm>
              <a:custGeom>
                <a:avLst/>
                <a:gdLst>
                  <a:gd name="T0" fmla="*/ 0 w 3"/>
                  <a:gd name="T1" fmla="*/ 0 h 4"/>
                  <a:gd name="T2" fmla="*/ 0 w 3"/>
                  <a:gd name="T3" fmla="*/ 0 h 4"/>
                  <a:gd name="T4" fmla="*/ 3 w 3"/>
                  <a:gd name="T5" fmla="*/ 0 h 4"/>
                  <a:gd name="T6" fmla="*/ 3 w 3"/>
                  <a:gd name="T7" fmla="*/ 4 h 4"/>
                  <a:gd name="T8" fmla="*/ 0 w 3"/>
                  <a:gd name="T9" fmla="*/ 4 h 4"/>
                  <a:gd name="T10" fmla="*/ 0 w 3"/>
                  <a:gd name="T11" fmla="*/ 0 h 4"/>
                  <a:gd name="T12" fmla="*/ 0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0"/>
                    </a:moveTo>
                    <a:lnTo>
                      <a:pt x="0" y="0"/>
                    </a:lnTo>
                    <a:lnTo>
                      <a:pt x="3" y="0"/>
                    </a:lnTo>
                    <a:lnTo>
                      <a:pt x="3" y="4"/>
                    </a:lnTo>
                    <a:lnTo>
                      <a:pt x="0" y="4"/>
                    </a:lnTo>
                    <a:lnTo>
                      <a:pt x="0" y="0"/>
                    </a:lnTo>
                  </a:path>
                </a:pathLst>
              </a:custGeom>
              <a:noFill/>
              <a:ln w="0">
                <a:solidFill>
                  <a:srgbClr val="7F7F7F"/>
                </a:solidFill>
                <a:round/>
                <a:headEnd/>
                <a:tailEnd/>
              </a:ln>
            </p:spPr>
            <p:txBody>
              <a:bodyPr/>
              <a:lstStyle/>
              <a:p>
                <a:endParaRPr lang="en-US"/>
              </a:p>
            </p:txBody>
          </p:sp>
          <p:sp>
            <p:nvSpPr>
              <p:cNvPr id="34133" name="Freeform 235"/>
              <p:cNvSpPr>
                <a:spLocks/>
              </p:cNvSpPr>
              <p:nvPr/>
            </p:nvSpPr>
            <p:spPr bwMode="auto">
              <a:xfrm>
                <a:off x="4280" y="2354"/>
                <a:ext cx="3" cy="3"/>
              </a:xfrm>
              <a:custGeom>
                <a:avLst/>
                <a:gdLst>
                  <a:gd name="T0" fmla="*/ 0 w 3"/>
                  <a:gd name="T1" fmla="*/ 3 h 3"/>
                  <a:gd name="T2" fmla="*/ 0 w 3"/>
                  <a:gd name="T3" fmla="*/ 0 h 3"/>
                  <a:gd name="T4" fmla="*/ 3 w 3"/>
                  <a:gd name="T5" fmla="*/ 0 h 3"/>
                  <a:gd name="T6" fmla="*/ 3 w 3"/>
                  <a:gd name="T7" fmla="*/ 3 h 3"/>
                  <a:gd name="T8" fmla="*/ 0 w 3"/>
                  <a:gd name="T9" fmla="*/ 3 h 3"/>
                  <a:gd name="T10" fmla="*/ 0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3"/>
                    </a:moveTo>
                    <a:lnTo>
                      <a:pt x="0" y="0"/>
                    </a:lnTo>
                    <a:lnTo>
                      <a:pt x="3" y="0"/>
                    </a:lnTo>
                    <a:lnTo>
                      <a:pt x="3" y="3"/>
                    </a:lnTo>
                    <a:lnTo>
                      <a:pt x="0" y="3"/>
                    </a:lnTo>
                    <a:close/>
                  </a:path>
                </a:pathLst>
              </a:custGeom>
              <a:solidFill>
                <a:srgbClr val="CCCCCC"/>
              </a:solidFill>
              <a:ln w="9525">
                <a:noFill/>
                <a:round/>
                <a:headEnd/>
                <a:tailEnd/>
              </a:ln>
            </p:spPr>
            <p:txBody>
              <a:bodyPr/>
              <a:lstStyle/>
              <a:p>
                <a:endParaRPr lang="en-US"/>
              </a:p>
            </p:txBody>
          </p:sp>
          <p:sp>
            <p:nvSpPr>
              <p:cNvPr id="34134" name="Freeform 236"/>
              <p:cNvSpPr>
                <a:spLocks/>
              </p:cNvSpPr>
              <p:nvPr/>
            </p:nvSpPr>
            <p:spPr bwMode="auto">
              <a:xfrm>
                <a:off x="4280" y="2354"/>
                <a:ext cx="3" cy="3"/>
              </a:xfrm>
              <a:custGeom>
                <a:avLst/>
                <a:gdLst>
                  <a:gd name="T0" fmla="*/ 0 w 3"/>
                  <a:gd name="T1" fmla="*/ 3 h 3"/>
                  <a:gd name="T2" fmla="*/ 0 w 3"/>
                  <a:gd name="T3" fmla="*/ 0 h 3"/>
                  <a:gd name="T4" fmla="*/ 3 w 3"/>
                  <a:gd name="T5" fmla="*/ 0 h 3"/>
                  <a:gd name="T6" fmla="*/ 3 w 3"/>
                  <a:gd name="T7" fmla="*/ 3 h 3"/>
                  <a:gd name="T8" fmla="*/ 0 w 3"/>
                  <a:gd name="T9" fmla="*/ 3 h 3"/>
                  <a:gd name="T10" fmla="*/ 0 w 3"/>
                  <a:gd name="T11" fmla="*/ 3 h 3"/>
                  <a:gd name="T12" fmla="*/ 0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lnTo>
                      <a:pt x="0" y="0"/>
                    </a:lnTo>
                    <a:lnTo>
                      <a:pt x="3" y="0"/>
                    </a:lnTo>
                    <a:lnTo>
                      <a:pt x="3" y="3"/>
                    </a:lnTo>
                    <a:lnTo>
                      <a:pt x="0" y="3"/>
                    </a:lnTo>
                  </a:path>
                </a:pathLst>
              </a:custGeom>
              <a:noFill/>
              <a:ln w="0">
                <a:solidFill>
                  <a:srgbClr val="7F7F7F"/>
                </a:solidFill>
                <a:round/>
                <a:headEnd/>
                <a:tailEnd/>
              </a:ln>
            </p:spPr>
            <p:txBody>
              <a:bodyPr/>
              <a:lstStyle/>
              <a:p>
                <a:endParaRPr lang="en-US"/>
              </a:p>
            </p:txBody>
          </p:sp>
          <p:sp>
            <p:nvSpPr>
              <p:cNvPr id="34135" name="Freeform 237"/>
              <p:cNvSpPr>
                <a:spLocks/>
              </p:cNvSpPr>
              <p:nvPr/>
            </p:nvSpPr>
            <p:spPr bwMode="auto">
              <a:xfrm>
                <a:off x="3826" y="2257"/>
                <a:ext cx="3" cy="10"/>
              </a:xfrm>
              <a:custGeom>
                <a:avLst/>
                <a:gdLst>
                  <a:gd name="T0" fmla="*/ 0 w 3"/>
                  <a:gd name="T1" fmla="*/ 0 h 10"/>
                  <a:gd name="T2" fmla="*/ 3 w 3"/>
                  <a:gd name="T3" fmla="*/ 10 h 10"/>
                  <a:gd name="T4" fmla="*/ 0 w 3"/>
                  <a:gd name="T5" fmla="*/ 10 h 10"/>
                  <a:gd name="T6" fmla="*/ 0 w 3"/>
                  <a:gd name="T7" fmla="*/ 4 h 10"/>
                  <a:gd name="T8" fmla="*/ 0 w 3"/>
                  <a:gd name="T9" fmla="*/ 0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0" y="0"/>
                    </a:moveTo>
                    <a:lnTo>
                      <a:pt x="3" y="10"/>
                    </a:lnTo>
                    <a:lnTo>
                      <a:pt x="0" y="10"/>
                    </a:lnTo>
                    <a:lnTo>
                      <a:pt x="0" y="4"/>
                    </a:lnTo>
                    <a:lnTo>
                      <a:pt x="0" y="0"/>
                    </a:lnTo>
                    <a:close/>
                  </a:path>
                </a:pathLst>
              </a:custGeom>
              <a:solidFill>
                <a:srgbClr val="CCCCCC"/>
              </a:solidFill>
              <a:ln w="9525">
                <a:noFill/>
                <a:round/>
                <a:headEnd/>
                <a:tailEnd/>
              </a:ln>
            </p:spPr>
            <p:txBody>
              <a:bodyPr/>
              <a:lstStyle/>
              <a:p>
                <a:endParaRPr lang="en-US"/>
              </a:p>
            </p:txBody>
          </p:sp>
          <p:sp>
            <p:nvSpPr>
              <p:cNvPr id="34136" name="Freeform 238"/>
              <p:cNvSpPr>
                <a:spLocks/>
              </p:cNvSpPr>
              <p:nvPr/>
            </p:nvSpPr>
            <p:spPr bwMode="auto">
              <a:xfrm>
                <a:off x="3826" y="2257"/>
                <a:ext cx="3" cy="10"/>
              </a:xfrm>
              <a:custGeom>
                <a:avLst/>
                <a:gdLst>
                  <a:gd name="T0" fmla="*/ 0 w 3"/>
                  <a:gd name="T1" fmla="*/ 0 h 10"/>
                  <a:gd name="T2" fmla="*/ 3 w 3"/>
                  <a:gd name="T3" fmla="*/ 10 h 10"/>
                  <a:gd name="T4" fmla="*/ 0 w 3"/>
                  <a:gd name="T5" fmla="*/ 10 h 10"/>
                  <a:gd name="T6" fmla="*/ 0 w 3"/>
                  <a:gd name="T7" fmla="*/ 4 h 10"/>
                  <a:gd name="T8" fmla="*/ 0 w 3"/>
                  <a:gd name="T9" fmla="*/ 0 h 10"/>
                  <a:gd name="T10" fmla="*/ 0 w 3"/>
                  <a:gd name="T11" fmla="*/ 0 h 10"/>
                  <a:gd name="T12" fmla="*/ 0 60000 65536"/>
                  <a:gd name="T13" fmla="*/ 0 60000 65536"/>
                  <a:gd name="T14" fmla="*/ 0 60000 65536"/>
                  <a:gd name="T15" fmla="*/ 0 60000 65536"/>
                  <a:gd name="T16" fmla="*/ 0 60000 65536"/>
                  <a:gd name="T17" fmla="*/ 0 60000 65536"/>
                  <a:gd name="T18" fmla="*/ 0 w 3"/>
                  <a:gd name="T19" fmla="*/ 0 h 10"/>
                  <a:gd name="T20" fmla="*/ 3 w 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 h="10">
                    <a:moveTo>
                      <a:pt x="0" y="0"/>
                    </a:moveTo>
                    <a:lnTo>
                      <a:pt x="3" y="10"/>
                    </a:lnTo>
                    <a:lnTo>
                      <a:pt x="0" y="10"/>
                    </a:lnTo>
                    <a:lnTo>
                      <a:pt x="0" y="4"/>
                    </a:lnTo>
                    <a:lnTo>
                      <a:pt x="0" y="0"/>
                    </a:lnTo>
                  </a:path>
                </a:pathLst>
              </a:custGeom>
              <a:noFill/>
              <a:ln w="0">
                <a:solidFill>
                  <a:srgbClr val="7F7F7F"/>
                </a:solidFill>
                <a:round/>
                <a:headEnd/>
                <a:tailEnd/>
              </a:ln>
            </p:spPr>
            <p:txBody>
              <a:bodyPr/>
              <a:lstStyle/>
              <a:p>
                <a:endParaRPr lang="en-US"/>
              </a:p>
            </p:txBody>
          </p:sp>
          <p:sp>
            <p:nvSpPr>
              <p:cNvPr id="34137" name="Freeform 239"/>
              <p:cNvSpPr>
                <a:spLocks/>
              </p:cNvSpPr>
              <p:nvPr/>
            </p:nvSpPr>
            <p:spPr bwMode="auto">
              <a:xfrm>
                <a:off x="3710" y="2196"/>
                <a:ext cx="4" cy="4"/>
              </a:xfrm>
              <a:custGeom>
                <a:avLst/>
                <a:gdLst>
                  <a:gd name="T0" fmla="*/ 4 w 4"/>
                  <a:gd name="T1" fmla="*/ 0 h 4"/>
                  <a:gd name="T2" fmla="*/ 4 w 4"/>
                  <a:gd name="T3" fmla="*/ 0 h 4"/>
                  <a:gd name="T4" fmla="*/ 0 w 4"/>
                  <a:gd name="T5" fmla="*/ 0 h 4"/>
                  <a:gd name="T6" fmla="*/ 0 w 4"/>
                  <a:gd name="T7" fmla="*/ 4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0"/>
                    </a:lnTo>
                    <a:lnTo>
                      <a:pt x="0" y="0"/>
                    </a:lnTo>
                    <a:lnTo>
                      <a:pt x="0" y="4"/>
                    </a:lnTo>
                    <a:lnTo>
                      <a:pt x="4" y="0"/>
                    </a:lnTo>
                    <a:close/>
                  </a:path>
                </a:pathLst>
              </a:custGeom>
              <a:solidFill>
                <a:srgbClr val="CCCCCC"/>
              </a:solidFill>
              <a:ln w="9525">
                <a:noFill/>
                <a:round/>
                <a:headEnd/>
                <a:tailEnd/>
              </a:ln>
            </p:spPr>
            <p:txBody>
              <a:bodyPr/>
              <a:lstStyle/>
              <a:p>
                <a:endParaRPr lang="en-US"/>
              </a:p>
            </p:txBody>
          </p:sp>
          <p:sp>
            <p:nvSpPr>
              <p:cNvPr id="34138" name="Freeform 240"/>
              <p:cNvSpPr>
                <a:spLocks/>
              </p:cNvSpPr>
              <p:nvPr/>
            </p:nvSpPr>
            <p:spPr bwMode="auto">
              <a:xfrm>
                <a:off x="3710" y="2196"/>
                <a:ext cx="4" cy="4"/>
              </a:xfrm>
              <a:custGeom>
                <a:avLst/>
                <a:gdLst>
                  <a:gd name="T0" fmla="*/ 4 w 4"/>
                  <a:gd name="T1" fmla="*/ 0 h 4"/>
                  <a:gd name="T2" fmla="*/ 4 w 4"/>
                  <a:gd name="T3" fmla="*/ 0 h 4"/>
                  <a:gd name="T4" fmla="*/ 0 w 4"/>
                  <a:gd name="T5" fmla="*/ 0 h 4"/>
                  <a:gd name="T6" fmla="*/ 0 w 4"/>
                  <a:gd name="T7" fmla="*/ 4 h 4"/>
                  <a:gd name="T8" fmla="*/ 4 w 4"/>
                  <a:gd name="T9" fmla="*/ 0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4" y="0"/>
                    </a:lnTo>
                    <a:lnTo>
                      <a:pt x="0" y="0"/>
                    </a:lnTo>
                    <a:lnTo>
                      <a:pt x="0" y="4"/>
                    </a:lnTo>
                    <a:lnTo>
                      <a:pt x="4" y="0"/>
                    </a:lnTo>
                  </a:path>
                </a:pathLst>
              </a:custGeom>
              <a:noFill/>
              <a:ln w="0">
                <a:solidFill>
                  <a:srgbClr val="7F7F7F"/>
                </a:solidFill>
                <a:round/>
                <a:headEnd/>
                <a:tailEnd/>
              </a:ln>
            </p:spPr>
            <p:txBody>
              <a:bodyPr/>
              <a:lstStyle/>
              <a:p>
                <a:endParaRPr lang="en-US"/>
              </a:p>
            </p:txBody>
          </p:sp>
          <p:sp>
            <p:nvSpPr>
              <p:cNvPr id="34139" name="Freeform 241"/>
              <p:cNvSpPr>
                <a:spLocks/>
              </p:cNvSpPr>
              <p:nvPr/>
            </p:nvSpPr>
            <p:spPr bwMode="auto">
              <a:xfrm>
                <a:off x="3633" y="2145"/>
                <a:ext cx="100" cy="148"/>
              </a:xfrm>
              <a:custGeom>
                <a:avLst/>
                <a:gdLst>
                  <a:gd name="T0" fmla="*/ 3 w 100"/>
                  <a:gd name="T1" fmla="*/ 0 h 148"/>
                  <a:gd name="T2" fmla="*/ 10 w 100"/>
                  <a:gd name="T3" fmla="*/ 3 h 148"/>
                  <a:gd name="T4" fmla="*/ 26 w 100"/>
                  <a:gd name="T5" fmla="*/ 6 h 148"/>
                  <a:gd name="T6" fmla="*/ 32 w 100"/>
                  <a:gd name="T7" fmla="*/ 22 h 148"/>
                  <a:gd name="T8" fmla="*/ 45 w 100"/>
                  <a:gd name="T9" fmla="*/ 32 h 148"/>
                  <a:gd name="T10" fmla="*/ 48 w 100"/>
                  <a:gd name="T11" fmla="*/ 35 h 148"/>
                  <a:gd name="T12" fmla="*/ 52 w 100"/>
                  <a:gd name="T13" fmla="*/ 45 h 148"/>
                  <a:gd name="T14" fmla="*/ 55 w 100"/>
                  <a:gd name="T15" fmla="*/ 42 h 148"/>
                  <a:gd name="T16" fmla="*/ 64 w 100"/>
                  <a:gd name="T17" fmla="*/ 51 h 148"/>
                  <a:gd name="T18" fmla="*/ 64 w 100"/>
                  <a:gd name="T19" fmla="*/ 55 h 148"/>
                  <a:gd name="T20" fmla="*/ 68 w 100"/>
                  <a:gd name="T21" fmla="*/ 58 h 148"/>
                  <a:gd name="T22" fmla="*/ 74 w 100"/>
                  <a:gd name="T23" fmla="*/ 61 h 148"/>
                  <a:gd name="T24" fmla="*/ 74 w 100"/>
                  <a:gd name="T25" fmla="*/ 64 h 148"/>
                  <a:gd name="T26" fmla="*/ 77 w 100"/>
                  <a:gd name="T27" fmla="*/ 67 h 148"/>
                  <a:gd name="T28" fmla="*/ 77 w 100"/>
                  <a:gd name="T29" fmla="*/ 74 h 148"/>
                  <a:gd name="T30" fmla="*/ 77 w 100"/>
                  <a:gd name="T31" fmla="*/ 80 h 148"/>
                  <a:gd name="T32" fmla="*/ 81 w 100"/>
                  <a:gd name="T33" fmla="*/ 84 h 148"/>
                  <a:gd name="T34" fmla="*/ 87 w 100"/>
                  <a:gd name="T35" fmla="*/ 84 h 148"/>
                  <a:gd name="T36" fmla="*/ 90 w 100"/>
                  <a:gd name="T37" fmla="*/ 100 h 148"/>
                  <a:gd name="T38" fmla="*/ 90 w 100"/>
                  <a:gd name="T39" fmla="*/ 103 h 148"/>
                  <a:gd name="T40" fmla="*/ 100 w 100"/>
                  <a:gd name="T41" fmla="*/ 109 h 148"/>
                  <a:gd name="T42" fmla="*/ 100 w 100"/>
                  <a:gd name="T43" fmla="*/ 119 h 148"/>
                  <a:gd name="T44" fmla="*/ 97 w 100"/>
                  <a:gd name="T45" fmla="*/ 145 h 148"/>
                  <a:gd name="T46" fmla="*/ 93 w 100"/>
                  <a:gd name="T47" fmla="*/ 145 h 148"/>
                  <a:gd name="T48" fmla="*/ 87 w 100"/>
                  <a:gd name="T49" fmla="*/ 141 h 148"/>
                  <a:gd name="T50" fmla="*/ 87 w 100"/>
                  <a:gd name="T51" fmla="*/ 148 h 148"/>
                  <a:gd name="T52" fmla="*/ 81 w 100"/>
                  <a:gd name="T53" fmla="*/ 135 h 148"/>
                  <a:gd name="T54" fmla="*/ 64 w 100"/>
                  <a:gd name="T55" fmla="*/ 119 h 148"/>
                  <a:gd name="T56" fmla="*/ 52 w 100"/>
                  <a:gd name="T57" fmla="*/ 96 h 148"/>
                  <a:gd name="T58" fmla="*/ 48 w 100"/>
                  <a:gd name="T59" fmla="*/ 80 h 148"/>
                  <a:gd name="T60" fmla="*/ 42 w 100"/>
                  <a:gd name="T61" fmla="*/ 71 h 148"/>
                  <a:gd name="T62" fmla="*/ 35 w 100"/>
                  <a:gd name="T63" fmla="*/ 48 h 148"/>
                  <a:gd name="T64" fmla="*/ 23 w 100"/>
                  <a:gd name="T65" fmla="*/ 42 h 148"/>
                  <a:gd name="T66" fmla="*/ 23 w 100"/>
                  <a:gd name="T67" fmla="*/ 32 h 148"/>
                  <a:gd name="T68" fmla="*/ 13 w 100"/>
                  <a:gd name="T69" fmla="*/ 22 h 148"/>
                  <a:gd name="T70" fmla="*/ 3 w 100"/>
                  <a:gd name="T71" fmla="*/ 10 h 148"/>
                  <a:gd name="T72" fmla="*/ 0 w 100"/>
                  <a:gd name="T73" fmla="*/ 0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48"/>
                  <a:gd name="T113" fmla="*/ 100 w 100"/>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48">
                    <a:moveTo>
                      <a:pt x="0" y="0"/>
                    </a:moveTo>
                    <a:lnTo>
                      <a:pt x="3" y="0"/>
                    </a:lnTo>
                    <a:lnTo>
                      <a:pt x="6" y="3"/>
                    </a:lnTo>
                    <a:lnTo>
                      <a:pt x="10" y="3"/>
                    </a:lnTo>
                    <a:lnTo>
                      <a:pt x="23" y="3"/>
                    </a:lnTo>
                    <a:lnTo>
                      <a:pt x="26" y="6"/>
                    </a:lnTo>
                    <a:lnTo>
                      <a:pt x="29" y="16"/>
                    </a:lnTo>
                    <a:lnTo>
                      <a:pt x="32" y="22"/>
                    </a:lnTo>
                    <a:lnTo>
                      <a:pt x="39" y="26"/>
                    </a:lnTo>
                    <a:lnTo>
                      <a:pt x="45" y="32"/>
                    </a:lnTo>
                    <a:lnTo>
                      <a:pt x="45" y="35"/>
                    </a:lnTo>
                    <a:lnTo>
                      <a:pt x="48" y="35"/>
                    </a:lnTo>
                    <a:lnTo>
                      <a:pt x="52" y="42"/>
                    </a:lnTo>
                    <a:lnTo>
                      <a:pt x="52" y="45"/>
                    </a:lnTo>
                    <a:lnTo>
                      <a:pt x="52" y="42"/>
                    </a:lnTo>
                    <a:lnTo>
                      <a:pt x="55" y="42"/>
                    </a:lnTo>
                    <a:lnTo>
                      <a:pt x="58" y="48"/>
                    </a:lnTo>
                    <a:lnTo>
                      <a:pt x="64" y="51"/>
                    </a:lnTo>
                    <a:lnTo>
                      <a:pt x="64" y="55"/>
                    </a:lnTo>
                    <a:lnTo>
                      <a:pt x="68" y="58"/>
                    </a:lnTo>
                    <a:lnTo>
                      <a:pt x="74" y="58"/>
                    </a:lnTo>
                    <a:lnTo>
                      <a:pt x="74" y="61"/>
                    </a:lnTo>
                    <a:lnTo>
                      <a:pt x="71" y="61"/>
                    </a:lnTo>
                    <a:lnTo>
                      <a:pt x="74" y="64"/>
                    </a:lnTo>
                    <a:lnTo>
                      <a:pt x="77" y="64"/>
                    </a:lnTo>
                    <a:lnTo>
                      <a:pt x="77" y="67"/>
                    </a:lnTo>
                    <a:lnTo>
                      <a:pt x="81" y="71"/>
                    </a:lnTo>
                    <a:lnTo>
                      <a:pt x="77" y="74"/>
                    </a:lnTo>
                    <a:lnTo>
                      <a:pt x="81" y="74"/>
                    </a:lnTo>
                    <a:lnTo>
                      <a:pt x="77" y="80"/>
                    </a:lnTo>
                    <a:lnTo>
                      <a:pt x="81" y="84"/>
                    </a:lnTo>
                    <a:lnTo>
                      <a:pt x="84" y="84"/>
                    </a:lnTo>
                    <a:lnTo>
                      <a:pt x="87" y="84"/>
                    </a:lnTo>
                    <a:lnTo>
                      <a:pt x="87" y="96"/>
                    </a:lnTo>
                    <a:lnTo>
                      <a:pt x="90" y="100"/>
                    </a:lnTo>
                    <a:lnTo>
                      <a:pt x="90" y="103"/>
                    </a:lnTo>
                    <a:lnTo>
                      <a:pt x="97" y="103"/>
                    </a:lnTo>
                    <a:lnTo>
                      <a:pt x="100" y="109"/>
                    </a:lnTo>
                    <a:lnTo>
                      <a:pt x="100" y="112"/>
                    </a:lnTo>
                    <a:lnTo>
                      <a:pt x="100" y="119"/>
                    </a:lnTo>
                    <a:lnTo>
                      <a:pt x="100" y="122"/>
                    </a:lnTo>
                    <a:lnTo>
                      <a:pt x="97" y="145"/>
                    </a:lnTo>
                    <a:lnTo>
                      <a:pt x="93" y="141"/>
                    </a:lnTo>
                    <a:lnTo>
                      <a:pt x="93" y="145"/>
                    </a:lnTo>
                    <a:lnTo>
                      <a:pt x="90" y="145"/>
                    </a:lnTo>
                    <a:lnTo>
                      <a:pt x="87" y="141"/>
                    </a:lnTo>
                    <a:lnTo>
                      <a:pt x="87" y="148"/>
                    </a:lnTo>
                    <a:lnTo>
                      <a:pt x="81" y="135"/>
                    </a:lnTo>
                    <a:lnTo>
                      <a:pt x="68" y="125"/>
                    </a:lnTo>
                    <a:lnTo>
                      <a:pt x="64" y="119"/>
                    </a:lnTo>
                    <a:lnTo>
                      <a:pt x="55" y="103"/>
                    </a:lnTo>
                    <a:lnTo>
                      <a:pt x="52" y="96"/>
                    </a:lnTo>
                    <a:lnTo>
                      <a:pt x="52" y="87"/>
                    </a:lnTo>
                    <a:lnTo>
                      <a:pt x="48" y="80"/>
                    </a:lnTo>
                    <a:lnTo>
                      <a:pt x="45" y="74"/>
                    </a:lnTo>
                    <a:lnTo>
                      <a:pt x="42" y="71"/>
                    </a:lnTo>
                    <a:lnTo>
                      <a:pt x="39" y="67"/>
                    </a:lnTo>
                    <a:lnTo>
                      <a:pt x="35" y="48"/>
                    </a:lnTo>
                    <a:lnTo>
                      <a:pt x="32" y="45"/>
                    </a:lnTo>
                    <a:lnTo>
                      <a:pt x="23" y="42"/>
                    </a:lnTo>
                    <a:lnTo>
                      <a:pt x="23" y="32"/>
                    </a:lnTo>
                    <a:lnTo>
                      <a:pt x="16" y="26"/>
                    </a:lnTo>
                    <a:lnTo>
                      <a:pt x="13" y="22"/>
                    </a:lnTo>
                    <a:lnTo>
                      <a:pt x="3" y="10"/>
                    </a:lnTo>
                    <a:lnTo>
                      <a:pt x="0" y="3"/>
                    </a:lnTo>
                    <a:lnTo>
                      <a:pt x="0" y="0"/>
                    </a:lnTo>
                    <a:close/>
                  </a:path>
                </a:pathLst>
              </a:custGeom>
              <a:solidFill>
                <a:srgbClr val="CCCCCC"/>
              </a:solidFill>
              <a:ln w="9525">
                <a:noFill/>
                <a:round/>
                <a:headEnd/>
                <a:tailEnd/>
              </a:ln>
            </p:spPr>
            <p:txBody>
              <a:bodyPr/>
              <a:lstStyle/>
              <a:p>
                <a:endParaRPr lang="en-US"/>
              </a:p>
            </p:txBody>
          </p:sp>
          <p:sp>
            <p:nvSpPr>
              <p:cNvPr id="34140" name="Freeform 242"/>
              <p:cNvSpPr>
                <a:spLocks/>
              </p:cNvSpPr>
              <p:nvPr/>
            </p:nvSpPr>
            <p:spPr bwMode="auto">
              <a:xfrm>
                <a:off x="3633" y="2145"/>
                <a:ext cx="100" cy="148"/>
              </a:xfrm>
              <a:custGeom>
                <a:avLst/>
                <a:gdLst>
                  <a:gd name="T0" fmla="*/ 3 w 100"/>
                  <a:gd name="T1" fmla="*/ 0 h 148"/>
                  <a:gd name="T2" fmla="*/ 10 w 100"/>
                  <a:gd name="T3" fmla="*/ 3 h 148"/>
                  <a:gd name="T4" fmla="*/ 26 w 100"/>
                  <a:gd name="T5" fmla="*/ 6 h 148"/>
                  <a:gd name="T6" fmla="*/ 32 w 100"/>
                  <a:gd name="T7" fmla="*/ 22 h 148"/>
                  <a:gd name="T8" fmla="*/ 45 w 100"/>
                  <a:gd name="T9" fmla="*/ 32 h 148"/>
                  <a:gd name="T10" fmla="*/ 48 w 100"/>
                  <a:gd name="T11" fmla="*/ 35 h 148"/>
                  <a:gd name="T12" fmla="*/ 52 w 100"/>
                  <a:gd name="T13" fmla="*/ 45 h 148"/>
                  <a:gd name="T14" fmla="*/ 55 w 100"/>
                  <a:gd name="T15" fmla="*/ 42 h 148"/>
                  <a:gd name="T16" fmla="*/ 64 w 100"/>
                  <a:gd name="T17" fmla="*/ 51 h 148"/>
                  <a:gd name="T18" fmla="*/ 64 w 100"/>
                  <a:gd name="T19" fmla="*/ 55 h 148"/>
                  <a:gd name="T20" fmla="*/ 68 w 100"/>
                  <a:gd name="T21" fmla="*/ 58 h 148"/>
                  <a:gd name="T22" fmla="*/ 74 w 100"/>
                  <a:gd name="T23" fmla="*/ 61 h 148"/>
                  <a:gd name="T24" fmla="*/ 74 w 100"/>
                  <a:gd name="T25" fmla="*/ 64 h 148"/>
                  <a:gd name="T26" fmla="*/ 77 w 100"/>
                  <a:gd name="T27" fmla="*/ 67 h 148"/>
                  <a:gd name="T28" fmla="*/ 77 w 100"/>
                  <a:gd name="T29" fmla="*/ 74 h 148"/>
                  <a:gd name="T30" fmla="*/ 77 w 100"/>
                  <a:gd name="T31" fmla="*/ 80 h 148"/>
                  <a:gd name="T32" fmla="*/ 81 w 100"/>
                  <a:gd name="T33" fmla="*/ 84 h 148"/>
                  <a:gd name="T34" fmla="*/ 87 w 100"/>
                  <a:gd name="T35" fmla="*/ 84 h 148"/>
                  <a:gd name="T36" fmla="*/ 90 w 100"/>
                  <a:gd name="T37" fmla="*/ 100 h 148"/>
                  <a:gd name="T38" fmla="*/ 90 w 100"/>
                  <a:gd name="T39" fmla="*/ 103 h 148"/>
                  <a:gd name="T40" fmla="*/ 100 w 100"/>
                  <a:gd name="T41" fmla="*/ 109 h 148"/>
                  <a:gd name="T42" fmla="*/ 100 w 100"/>
                  <a:gd name="T43" fmla="*/ 119 h 148"/>
                  <a:gd name="T44" fmla="*/ 97 w 100"/>
                  <a:gd name="T45" fmla="*/ 145 h 148"/>
                  <a:gd name="T46" fmla="*/ 93 w 100"/>
                  <a:gd name="T47" fmla="*/ 145 h 148"/>
                  <a:gd name="T48" fmla="*/ 87 w 100"/>
                  <a:gd name="T49" fmla="*/ 141 h 148"/>
                  <a:gd name="T50" fmla="*/ 87 w 100"/>
                  <a:gd name="T51" fmla="*/ 148 h 148"/>
                  <a:gd name="T52" fmla="*/ 81 w 100"/>
                  <a:gd name="T53" fmla="*/ 135 h 148"/>
                  <a:gd name="T54" fmla="*/ 64 w 100"/>
                  <a:gd name="T55" fmla="*/ 119 h 148"/>
                  <a:gd name="T56" fmla="*/ 52 w 100"/>
                  <a:gd name="T57" fmla="*/ 96 h 148"/>
                  <a:gd name="T58" fmla="*/ 48 w 100"/>
                  <a:gd name="T59" fmla="*/ 80 h 148"/>
                  <a:gd name="T60" fmla="*/ 42 w 100"/>
                  <a:gd name="T61" fmla="*/ 71 h 148"/>
                  <a:gd name="T62" fmla="*/ 35 w 100"/>
                  <a:gd name="T63" fmla="*/ 48 h 148"/>
                  <a:gd name="T64" fmla="*/ 23 w 100"/>
                  <a:gd name="T65" fmla="*/ 42 h 148"/>
                  <a:gd name="T66" fmla="*/ 23 w 100"/>
                  <a:gd name="T67" fmla="*/ 32 h 148"/>
                  <a:gd name="T68" fmla="*/ 13 w 100"/>
                  <a:gd name="T69" fmla="*/ 22 h 148"/>
                  <a:gd name="T70" fmla="*/ 3 w 100"/>
                  <a:gd name="T71" fmla="*/ 10 h 148"/>
                  <a:gd name="T72" fmla="*/ 0 w 100"/>
                  <a:gd name="T73" fmla="*/ 0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48"/>
                  <a:gd name="T113" fmla="*/ 100 w 100"/>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48">
                    <a:moveTo>
                      <a:pt x="0" y="0"/>
                    </a:moveTo>
                    <a:lnTo>
                      <a:pt x="3" y="0"/>
                    </a:lnTo>
                    <a:lnTo>
                      <a:pt x="6" y="3"/>
                    </a:lnTo>
                    <a:lnTo>
                      <a:pt x="10" y="3"/>
                    </a:lnTo>
                    <a:lnTo>
                      <a:pt x="23" y="3"/>
                    </a:lnTo>
                    <a:lnTo>
                      <a:pt x="26" y="6"/>
                    </a:lnTo>
                    <a:lnTo>
                      <a:pt x="29" y="16"/>
                    </a:lnTo>
                    <a:lnTo>
                      <a:pt x="32" y="22"/>
                    </a:lnTo>
                    <a:lnTo>
                      <a:pt x="39" y="26"/>
                    </a:lnTo>
                    <a:lnTo>
                      <a:pt x="45" y="32"/>
                    </a:lnTo>
                    <a:lnTo>
                      <a:pt x="45" y="35"/>
                    </a:lnTo>
                    <a:lnTo>
                      <a:pt x="48" y="35"/>
                    </a:lnTo>
                    <a:lnTo>
                      <a:pt x="52" y="42"/>
                    </a:lnTo>
                    <a:lnTo>
                      <a:pt x="52" y="45"/>
                    </a:lnTo>
                    <a:lnTo>
                      <a:pt x="52" y="42"/>
                    </a:lnTo>
                    <a:lnTo>
                      <a:pt x="55" y="42"/>
                    </a:lnTo>
                    <a:lnTo>
                      <a:pt x="58" y="48"/>
                    </a:lnTo>
                    <a:lnTo>
                      <a:pt x="64" y="51"/>
                    </a:lnTo>
                    <a:lnTo>
                      <a:pt x="64" y="55"/>
                    </a:lnTo>
                    <a:lnTo>
                      <a:pt x="68" y="58"/>
                    </a:lnTo>
                    <a:lnTo>
                      <a:pt x="74" y="58"/>
                    </a:lnTo>
                    <a:lnTo>
                      <a:pt x="74" y="61"/>
                    </a:lnTo>
                    <a:lnTo>
                      <a:pt x="71" y="61"/>
                    </a:lnTo>
                    <a:lnTo>
                      <a:pt x="74" y="64"/>
                    </a:lnTo>
                    <a:lnTo>
                      <a:pt x="77" y="64"/>
                    </a:lnTo>
                    <a:lnTo>
                      <a:pt x="77" y="67"/>
                    </a:lnTo>
                    <a:lnTo>
                      <a:pt x="81" y="71"/>
                    </a:lnTo>
                    <a:lnTo>
                      <a:pt x="77" y="74"/>
                    </a:lnTo>
                    <a:lnTo>
                      <a:pt x="81" y="74"/>
                    </a:lnTo>
                    <a:lnTo>
                      <a:pt x="77" y="80"/>
                    </a:lnTo>
                    <a:lnTo>
                      <a:pt x="81" y="84"/>
                    </a:lnTo>
                    <a:lnTo>
                      <a:pt x="84" y="84"/>
                    </a:lnTo>
                    <a:lnTo>
                      <a:pt x="87" y="84"/>
                    </a:lnTo>
                    <a:lnTo>
                      <a:pt x="87" y="96"/>
                    </a:lnTo>
                    <a:lnTo>
                      <a:pt x="90" y="100"/>
                    </a:lnTo>
                    <a:lnTo>
                      <a:pt x="90" y="103"/>
                    </a:lnTo>
                    <a:lnTo>
                      <a:pt x="97" y="103"/>
                    </a:lnTo>
                    <a:lnTo>
                      <a:pt x="100" y="109"/>
                    </a:lnTo>
                    <a:lnTo>
                      <a:pt x="100" y="112"/>
                    </a:lnTo>
                    <a:lnTo>
                      <a:pt x="100" y="119"/>
                    </a:lnTo>
                    <a:lnTo>
                      <a:pt x="100" y="122"/>
                    </a:lnTo>
                    <a:lnTo>
                      <a:pt x="97" y="145"/>
                    </a:lnTo>
                    <a:lnTo>
                      <a:pt x="93" y="141"/>
                    </a:lnTo>
                    <a:lnTo>
                      <a:pt x="93" y="145"/>
                    </a:lnTo>
                    <a:lnTo>
                      <a:pt x="90" y="145"/>
                    </a:lnTo>
                    <a:lnTo>
                      <a:pt x="87" y="141"/>
                    </a:lnTo>
                    <a:lnTo>
                      <a:pt x="87" y="148"/>
                    </a:lnTo>
                    <a:lnTo>
                      <a:pt x="81" y="135"/>
                    </a:lnTo>
                    <a:lnTo>
                      <a:pt x="68" y="125"/>
                    </a:lnTo>
                    <a:lnTo>
                      <a:pt x="64" y="119"/>
                    </a:lnTo>
                    <a:lnTo>
                      <a:pt x="55" y="103"/>
                    </a:lnTo>
                    <a:lnTo>
                      <a:pt x="52" y="96"/>
                    </a:lnTo>
                    <a:lnTo>
                      <a:pt x="52" y="87"/>
                    </a:lnTo>
                    <a:lnTo>
                      <a:pt x="48" y="80"/>
                    </a:lnTo>
                    <a:lnTo>
                      <a:pt x="45" y="74"/>
                    </a:lnTo>
                    <a:lnTo>
                      <a:pt x="42" y="71"/>
                    </a:lnTo>
                    <a:lnTo>
                      <a:pt x="39" y="67"/>
                    </a:lnTo>
                    <a:lnTo>
                      <a:pt x="35" y="48"/>
                    </a:lnTo>
                    <a:lnTo>
                      <a:pt x="32" y="45"/>
                    </a:lnTo>
                    <a:lnTo>
                      <a:pt x="23" y="42"/>
                    </a:lnTo>
                    <a:lnTo>
                      <a:pt x="23" y="32"/>
                    </a:lnTo>
                    <a:lnTo>
                      <a:pt x="16" y="26"/>
                    </a:lnTo>
                    <a:lnTo>
                      <a:pt x="13" y="22"/>
                    </a:lnTo>
                    <a:lnTo>
                      <a:pt x="3" y="10"/>
                    </a:lnTo>
                    <a:lnTo>
                      <a:pt x="0" y="3"/>
                    </a:lnTo>
                    <a:lnTo>
                      <a:pt x="0" y="0"/>
                    </a:lnTo>
                  </a:path>
                </a:pathLst>
              </a:custGeom>
              <a:noFill/>
              <a:ln w="0">
                <a:solidFill>
                  <a:srgbClr val="7F7F7F"/>
                </a:solidFill>
                <a:round/>
                <a:headEnd/>
                <a:tailEnd/>
              </a:ln>
            </p:spPr>
            <p:txBody>
              <a:bodyPr/>
              <a:lstStyle/>
              <a:p>
                <a:endParaRPr lang="en-US"/>
              </a:p>
            </p:txBody>
          </p:sp>
          <p:sp>
            <p:nvSpPr>
              <p:cNvPr id="34141" name="Freeform 243"/>
              <p:cNvSpPr>
                <a:spLocks/>
              </p:cNvSpPr>
              <p:nvPr/>
            </p:nvSpPr>
            <p:spPr bwMode="auto">
              <a:xfrm>
                <a:off x="3639" y="2177"/>
                <a:ext cx="7" cy="10"/>
              </a:xfrm>
              <a:custGeom>
                <a:avLst/>
                <a:gdLst>
                  <a:gd name="T0" fmla="*/ 0 w 7"/>
                  <a:gd name="T1" fmla="*/ 3 h 10"/>
                  <a:gd name="T2" fmla="*/ 0 w 7"/>
                  <a:gd name="T3" fmla="*/ 0 h 10"/>
                  <a:gd name="T4" fmla="*/ 4 w 7"/>
                  <a:gd name="T5" fmla="*/ 6 h 10"/>
                  <a:gd name="T6" fmla="*/ 7 w 7"/>
                  <a:gd name="T7" fmla="*/ 10 h 10"/>
                  <a:gd name="T8" fmla="*/ 0 w 7"/>
                  <a:gd name="T9" fmla="*/ 3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0" y="3"/>
                    </a:moveTo>
                    <a:lnTo>
                      <a:pt x="0" y="0"/>
                    </a:lnTo>
                    <a:lnTo>
                      <a:pt x="4" y="6"/>
                    </a:lnTo>
                    <a:lnTo>
                      <a:pt x="7" y="10"/>
                    </a:lnTo>
                    <a:lnTo>
                      <a:pt x="0" y="3"/>
                    </a:lnTo>
                    <a:close/>
                  </a:path>
                </a:pathLst>
              </a:custGeom>
              <a:solidFill>
                <a:srgbClr val="CCCCCC"/>
              </a:solidFill>
              <a:ln w="9525">
                <a:noFill/>
                <a:round/>
                <a:headEnd/>
                <a:tailEnd/>
              </a:ln>
            </p:spPr>
            <p:txBody>
              <a:bodyPr/>
              <a:lstStyle/>
              <a:p>
                <a:endParaRPr lang="en-US"/>
              </a:p>
            </p:txBody>
          </p:sp>
          <p:sp>
            <p:nvSpPr>
              <p:cNvPr id="34142" name="Freeform 244"/>
              <p:cNvSpPr>
                <a:spLocks/>
              </p:cNvSpPr>
              <p:nvPr/>
            </p:nvSpPr>
            <p:spPr bwMode="auto">
              <a:xfrm>
                <a:off x="3639" y="2177"/>
                <a:ext cx="7" cy="10"/>
              </a:xfrm>
              <a:custGeom>
                <a:avLst/>
                <a:gdLst>
                  <a:gd name="T0" fmla="*/ 0 w 7"/>
                  <a:gd name="T1" fmla="*/ 3 h 10"/>
                  <a:gd name="T2" fmla="*/ 0 w 7"/>
                  <a:gd name="T3" fmla="*/ 0 h 10"/>
                  <a:gd name="T4" fmla="*/ 4 w 7"/>
                  <a:gd name="T5" fmla="*/ 6 h 10"/>
                  <a:gd name="T6" fmla="*/ 7 w 7"/>
                  <a:gd name="T7" fmla="*/ 10 h 10"/>
                  <a:gd name="T8" fmla="*/ 0 w 7"/>
                  <a:gd name="T9" fmla="*/ 3 h 10"/>
                  <a:gd name="T10" fmla="*/ 0 w 7"/>
                  <a:gd name="T11" fmla="*/ 3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0" y="3"/>
                    </a:moveTo>
                    <a:lnTo>
                      <a:pt x="0" y="0"/>
                    </a:lnTo>
                    <a:lnTo>
                      <a:pt x="4" y="6"/>
                    </a:lnTo>
                    <a:lnTo>
                      <a:pt x="7" y="10"/>
                    </a:lnTo>
                    <a:lnTo>
                      <a:pt x="0" y="3"/>
                    </a:lnTo>
                  </a:path>
                </a:pathLst>
              </a:custGeom>
              <a:noFill/>
              <a:ln w="0">
                <a:solidFill>
                  <a:srgbClr val="7F7F7F"/>
                </a:solidFill>
                <a:round/>
                <a:headEnd/>
                <a:tailEnd/>
              </a:ln>
            </p:spPr>
            <p:txBody>
              <a:bodyPr/>
              <a:lstStyle/>
              <a:p>
                <a:endParaRPr lang="en-US"/>
              </a:p>
            </p:txBody>
          </p:sp>
          <p:sp>
            <p:nvSpPr>
              <p:cNvPr id="34143" name="Freeform 245"/>
              <p:cNvSpPr>
                <a:spLocks/>
              </p:cNvSpPr>
              <p:nvPr/>
            </p:nvSpPr>
            <p:spPr bwMode="auto">
              <a:xfrm>
                <a:off x="3691" y="2190"/>
                <a:ext cx="3" cy="3"/>
              </a:xfrm>
              <a:custGeom>
                <a:avLst/>
                <a:gdLst>
                  <a:gd name="T0" fmla="*/ 3 w 3"/>
                  <a:gd name="T1" fmla="*/ 3 h 3"/>
                  <a:gd name="T2" fmla="*/ 0 w 3"/>
                  <a:gd name="T3" fmla="*/ 3 h 3"/>
                  <a:gd name="T4" fmla="*/ 0 w 3"/>
                  <a:gd name="T5" fmla="*/ 0 h 3"/>
                  <a:gd name="T6" fmla="*/ 3 w 3"/>
                  <a:gd name="T7" fmla="*/ 0 h 3"/>
                  <a:gd name="T8" fmla="*/ 3 w 3"/>
                  <a:gd name="T9" fmla="*/ 0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0" y="3"/>
                    </a:lnTo>
                    <a:lnTo>
                      <a:pt x="0" y="0"/>
                    </a:lnTo>
                    <a:lnTo>
                      <a:pt x="3" y="0"/>
                    </a:lnTo>
                    <a:lnTo>
                      <a:pt x="3" y="3"/>
                    </a:lnTo>
                    <a:close/>
                  </a:path>
                </a:pathLst>
              </a:custGeom>
              <a:solidFill>
                <a:srgbClr val="CCCCCC"/>
              </a:solidFill>
              <a:ln w="9525">
                <a:noFill/>
                <a:round/>
                <a:headEnd/>
                <a:tailEnd/>
              </a:ln>
            </p:spPr>
            <p:txBody>
              <a:bodyPr/>
              <a:lstStyle/>
              <a:p>
                <a:endParaRPr lang="en-US"/>
              </a:p>
            </p:txBody>
          </p:sp>
          <p:sp>
            <p:nvSpPr>
              <p:cNvPr id="34144" name="Freeform 246"/>
              <p:cNvSpPr>
                <a:spLocks/>
              </p:cNvSpPr>
              <p:nvPr/>
            </p:nvSpPr>
            <p:spPr bwMode="auto">
              <a:xfrm>
                <a:off x="3691" y="2190"/>
                <a:ext cx="3" cy="3"/>
              </a:xfrm>
              <a:custGeom>
                <a:avLst/>
                <a:gdLst>
                  <a:gd name="T0" fmla="*/ 3 w 3"/>
                  <a:gd name="T1" fmla="*/ 3 h 3"/>
                  <a:gd name="T2" fmla="*/ 0 w 3"/>
                  <a:gd name="T3" fmla="*/ 3 h 3"/>
                  <a:gd name="T4" fmla="*/ 0 w 3"/>
                  <a:gd name="T5" fmla="*/ 0 h 3"/>
                  <a:gd name="T6" fmla="*/ 3 w 3"/>
                  <a:gd name="T7" fmla="*/ 0 h 3"/>
                  <a:gd name="T8" fmla="*/ 3 w 3"/>
                  <a:gd name="T9" fmla="*/ 0 h 3"/>
                  <a:gd name="T10" fmla="*/ 3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0" y="3"/>
                    </a:lnTo>
                    <a:lnTo>
                      <a:pt x="0" y="0"/>
                    </a:lnTo>
                    <a:lnTo>
                      <a:pt x="3" y="0"/>
                    </a:lnTo>
                    <a:lnTo>
                      <a:pt x="3" y="3"/>
                    </a:lnTo>
                  </a:path>
                </a:pathLst>
              </a:custGeom>
              <a:noFill/>
              <a:ln w="0">
                <a:solidFill>
                  <a:srgbClr val="7F7F7F"/>
                </a:solidFill>
                <a:round/>
                <a:headEnd/>
                <a:tailEnd/>
              </a:ln>
            </p:spPr>
            <p:txBody>
              <a:bodyPr/>
              <a:lstStyle/>
              <a:p>
                <a:endParaRPr lang="en-US"/>
              </a:p>
            </p:txBody>
          </p:sp>
          <p:sp>
            <p:nvSpPr>
              <p:cNvPr id="34145" name="Freeform 247"/>
              <p:cNvSpPr>
                <a:spLocks/>
              </p:cNvSpPr>
              <p:nvPr/>
            </p:nvSpPr>
            <p:spPr bwMode="auto">
              <a:xfrm>
                <a:off x="3697" y="2193"/>
                <a:ext cx="4" cy="7"/>
              </a:xfrm>
              <a:custGeom>
                <a:avLst/>
                <a:gdLst>
                  <a:gd name="T0" fmla="*/ 0 w 4"/>
                  <a:gd name="T1" fmla="*/ 0 h 7"/>
                  <a:gd name="T2" fmla="*/ 4 w 4"/>
                  <a:gd name="T3" fmla="*/ 3 h 7"/>
                  <a:gd name="T4" fmla="*/ 4 w 4"/>
                  <a:gd name="T5" fmla="*/ 7 h 7"/>
                  <a:gd name="T6" fmla="*/ 0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0"/>
                    </a:moveTo>
                    <a:lnTo>
                      <a:pt x="4" y="3"/>
                    </a:lnTo>
                    <a:lnTo>
                      <a:pt x="4" y="7"/>
                    </a:lnTo>
                    <a:lnTo>
                      <a:pt x="0" y="0"/>
                    </a:lnTo>
                    <a:close/>
                  </a:path>
                </a:pathLst>
              </a:custGeom>
              <a:solidFill>
                <a:srgbClr val="CCCCCC"/>
              </a:solidFill>
              <a:ln w="9525">
                <a:noFill/>
                <a:round/>
                <a:headEnd/>
                <a:tailEnd/>
              </a:ln>
            </p:spPr>
            <p:txBody>
              <a:bodyPr/>
              <a:lstStyle/>
              <a:p>
                <a:endParaRPr lang="en-US"/>
              </a:p>
            </p:txBody>
          </p:sp>
          <p:sp>
            <p:nvSpPr>
              <p:cNvPr id="34146" name="Freeform 248"/>
              <p:cNvSpPr>
                <a:spLocks/>
              </p:cNvSpPr>
              <p:nvPr/>
            </p:nvSpPr>
            <p:spPr bwMode="auto">
              <a:xfrm>
                <a:off x="3697" y="2193"/>
                <a:ext cx="4" cy="7"/>
              </a:xfrm>
              <a:custGeom>
                <a:avLst/>
                <a:gdLst>
                  <a:gd name="T0" fmla="*/ 0 w 4"/>
                  <a:gd name="T1" fmla="*/ 0 h 7"/>
                  <a:gd name="T2" fmla="*/ 4 w 4"/>
                  <a:gd name="T3" fmla="*/ 3 h 7"/>
                  <a:gd name="T4" fmla="*/ 4 w 4"/>
                  <a:gd name="T5" fmla="*/ 7 h 7"/>
                  <a:gd name="T6" fmla="*/ 0 w 4"/>
                  <a:gd name="T7" fmla="*/ 0 h 7"/>
                  <a:gd name="T8" fmla="*/ 0 w 4"/>
                  <a:gd name="T9" fmla="*/ 0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0"/>
                    </a:moveTo>
                    <a:lnTo>
                      <a:pt x="4" y="3"/>
                    </a:lnTo>
                    <a:lnTo>
                      <a:pt x="4" y="7"/>
                    </a:lnTo>
                    <a:lnTo>
                      <a:pt x="0" y="0"/>
                    </a:lnTo>
                  </a:path>
                </a:pathLst>
              </a:custGeom>
              <a:noFill/>
              <a:ln w="0">
                <a:solidFill>
                  <a:srgbClr val="7F7F7F"/>
                </a:solidFill>
                <a:round/>
                <a:headEnd/>
                <a:tailEnd/>
              </a:ln>
            </p:spPr>
            <p:txBody>
              <a:bodyPr/>
              <a:lstStyle/>
              <a:p>
                <a:endParaRPr lang="en-US"/>
              </a:p>
            </p:txBody>
          </p:sp>
          <p:sp>
            <p:nvSpPr>
              <p:cNvPr id="34147" name="Freeform 249"/>
              <p:cNvSpPr>
                <a:spLocks/>
              </p:cNvSpPr>
              <p:nvPr/>
            </p:nvSpPr>
            <p:spPr bwMode="auto">
              <a:xfrm>
                <a:off x="3717" y="2200"/>
                <a:ext cx="3" cy="6"/>
              </a:xfrm>
              <a:custGeom>
                <a:avLst/>
                <a:gdLst>
                  <a:gd name="T0" fmla="*/ 3 w 3"/>
                  <a:gd name="T1" fmla="*/ 0 h 6"/>
                  <a:gd name="T2" fmla="*/ 3 w 3"/>
                  <a:gd name="T3" fmla="*/ 3 h 6"/>
                  <a:gd name="T4" fmla="*/ 3 w 3"/>
                  <a:gd name="T5" fmla="*/ 6 h 6"/>
                  <a:gd name="T6" fmla="*/ 0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3" y="3"/>
                    </a:lnTo>
                    <a:lnTo>
                      <a:pt x="3" y="6"/>
                    </a:lnTo>
                    <a:lnTo>
                      <a:pt x="0" y="0"/>
                    </a:lnTo>
                    <a:lnTo>
                      <a:pt x="3" y="0"/>
                    </a:lnTo>
                    <a:close/>
                  </a:path>
                </a:pathLst>
              </a:custGeom>
              <a:solidFill>
                <a:srgbClr val="CCCCCC"/>
              </a:solidFill>
              <a:ln w="9525">
                <a:noFill/>
                <a:round/>
                <a:headEnd/>
                <a:tailEnd/>
              </a:ln>
            </p:spPr>
            <p:txBody>
              <a:bodyPr/>
              <a:lstStyle/>
              <a:p>
                <a:endParaRPr lang="en-US"/>
              </a:p>
            </p:txBody>
          </p:sp>
          <p:sp>
            <p:nvSpPr>
              <p:cNvPr id="34148" name="Freeform 250"/>
              <p:cNvSpPr>
                <a:spLocks/>
              </p:cNvSpPr>
              <p:nvPr/>
            </p:nvSpPr>
            <p:spPr bwMode="auto">
              <a:xfrm>
                <a:off x="3717" y="2200"/>
                <a:ext cx="3" cy="6"/>
              </a:xfrm>
              <a:custGeom>
                <a:avLst/>
                <a:gdLst>
                  <a:gd name="T0" fmla="*/ 3 w 3"/>
                  <a:gd name="T1" fmla="*/ 0 h 6"/>
                  <a:gd name="T2" fmla="*/ 3 w 3"/>
                  <a:gd name="T3" fmla="*/ 3 h 6"/>
                  <a:gd name="T4" fmla="*/ 3 w 3"/>
                  <a:gd name="T5" fmla="*/ 6 h 6"/>
                  <a:gd name="T6" fmla="*/ 0 w 3"/>
                  <a:gd name="T7" fmla="*/ 0 h 6"/>
                  <a:gd name="T8" fmla="*/ 3 w 3"/>
                  <a:gd name="T9" fmla="*/ 0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3" y="3"/>
                    </a:lnTo>
                    <a:lnTo>
                      <a:pt x="3" y="6"/>
                    </a:lnTo>
                    <a:lnTo>
                      <a:pt x="0" y="0"/>
                    </a:lnTo>
                    <a:lnTo>
                      <a:pt x="3" y="0"/>
                    </a:lnTo>
                  </a:path>
                </a:pathLst>
              </a:custGeom>
              <a:noFill/>
              <a:ln w="0">
                <a:solidFill>
                  <a:srgbClr val="7F7F7F"/>
                </a:solidFill>
                <a:round/>
                <a:headEnd/>
                <a:tailEnd/>
              </a:ln>
            </p:spPr>
            <p:txBody>
              <a:bodyPr/>
              <a:lstStyle/>
              <a:p>
                <a:endParaRPr lang="en-US"/>
              </a:p>
            </p:txBody>
          </p:sp>
          <p:sp>
            <p:nvSpPr>
              <p:cNvPr id="34149" name="Freeform 251"/>
              <p:cNvSpPr>
                <a:spLocks/>
              </p:cNvSpPr>
              <p:nvPr/>
            </p:nvSpPr>
            <p:spPr bwMode="auto">
              <a:xfrm>
                <a:off x="3833" y="2068"/>
                <a:ext cx="19" cy="38"/>
              </a:xfrm>
              <a:custGeom>
                <a:avLst/>
                <a:gdLst>
                  <a:gd name="T0" fmla="*/ 19 w 19"/>
                  <a:gd name="T1" fmla="*/ 0 h 38"/>
                  <a:gd name="T2" fmla="*/ 19 w 19"/>
                  <a:gd name="T3" fmla="*/ 0 h 38"/>
                  <a:gd name="T4" fmla="*/ 19 w 19"/>
                  <a:gd name="T5" fmla="*/ 6 h 38"/>
                  <a:gd name="T6" fmla="*/ 19 w 19"/>
                  <a:gd name="T7" fmla="*/ 13 h 38"/>
                  <a:gd name="T8" fmla="*/ 12 w 19"/>
                  <a:gd name="T9" fmla="*/ 19 h 38"/>
                  <a:gd name="T10" fmla="*/ 12 w 19"/>
                  <a:gd name="T11" fmla="*/ 22 h 38"/>
                  <a:gd name="T12" fmla="*/ 6 w 19"/>
                  <a:gd name="T13" fmla="*/ 35 h 38"/>
                  <a:gd name="T14" fmla="*/ 3 w 19"/>
                  <a:gd name="T15" fmla="*/ 38 h 38"/>
                  <a:gd name="T16" fmla="*/ 0 w 19"/>
                  <a:gd name="T17" fmla="*/ 38 h 38"/>
                  <a:gd name="T18" fmla="*/ 3 w 19"/>
                  <a:gd name="T19" fmla="*/ 32 h 38"/>
                  <a:gd name="T20" fmla="*/ 6 w 19"/>
                  <a:gd name="T21" fmla="*/ 29 h 38"/>
                  <a:gd name="T22" fmla="*/ 12 w 19"/>
                  <a:gd name="T23" fmla="*/ 16 h 38"/>
                  <a:gd name="T24" fmla="*/ 16 w 19"/>
                  <a:gd name="T25" fmla="*/ 13 h 38"/>
                  <a:gd name="T26" fmla="*/ 16 w 19"/>
                  <a:gd name="T27" fmla="*/ 6 h 38"/>
                  <a:gd name="T28" fmla="*/ 19 w 19"/>
                  <a:gd name="T29" fmla="*/ 9 h 38"/>
                  <a:gd name="T30" fmla="*/ 19 w 19"/>
                  <a:gd name="T31" fmla="*/ 6 h 38"/>
                  <a:gd name="T32" fmla="*/ 16 w 19"/>
                  <a:gd name="T33" fmla="*/ 6 h 38"/>
                  <a:gd name="T34" fmla="*/ 19 w 19"/>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38"/>
                  <a:gd name="T56" fmla="*/ 19 w 19"/>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38">
                    <a:moveTo>
                      <a:pt x="19" y="0"/>
                    </a:moveTo>
                    <a:lnTo>
                      <a:pt x="19" y="0"/>
                    </a:lnTo>
                    <a:lnTo>
                      <a:pt x="19" y="6"/>
                    </a:lnTo>
                    <a:lnTo>
                      <a:pt x="19" y="13"/>
                    </a:lnTo>
                    <a:lnTo>
                      <a:pt x="12" y="19"/>
                    </a:lnTo>
                    <a:lnTo>
                      <a:pt x="12" y="22"/>
                    </a:lnTo>
                    <a:lnTo>
                      <a:pt x="6" y="35"/>
                    </a:lnTo>
                    <a:lnTo>
                      <a:pt x="3" y="38"/>
                    </a:lnTo>
                    <a:lnTo>
                      <a:pt x="0" y="38"/>
                    </a:lnTo>
                    <a:lnTo>
                      <a:pt x="3" y="32"/>
                    </a:lnTo>
                    <a:lnTo>
                      <a:pt x="6" y="29"/>
                    </a:lnTo>
                    <a:lnTo>
                      <a:pt x="12" y="16"/>
                    </a:lnTo>
                    <a:lnTo>
                      <a:pt x="16" y="13"/>
                    </a:lnTo>
                    <a:lnTo>
                      <a:pt x="16" y="6"/>
                    </a:lnTo>
                    <a:lnTo>
                      <a:pt x="19" y="9"/>
                    </a:lnTo>
                    <a:lnTo>
                      <a:pt x="19" y="6"/>
                    </a:lnTo>
                    <a:lnTo>
                      <a:pt x="16" y="6"/>
                    </a:lnTo>
                    <a:lnTo>
                      <a:pt x="19" y="0"/>
                    </a:lnTo>
                    <a:close/>
                  </a:path>
                </a:pathLst>
              </a:custGeom>
              <a:solidFill>
                <a:srgbClr val="CCCCCC"/>
              </a:solidFill>
              <a:ln w="9525">
                <a:noFill/>
                <a:round/>
                <a:headEnd/>
                <a:tailEnd/>
              </a:ln>
            </p:spPr>
            <p:txBody>
              <a:bodyPr/>
              <a:lstStyle/>
              <a:p>
                <a:endParaRPr lang="en-US"/>
              </a:p>
            </p:txBody>
          </p:sp>
          <p:sp>
            <p:nvSpPr>
              <p:cNvPr id="34150" name="Freeform 252"/>
              <p:cNvSpPr>
                <a:spLocks/>
              </p:cNvSpPr>
              <p:nvPr/>
            </p:nvSpPr>
            <p:spPr bwMode="auto">
              <a:xfrm>
                <a:off x="3833" y="2068"/>
                <a:ext cx="19" cy="38"/>
              </a:xfrm>
              <a:custGeom>
                <a:avLst/>
                <a:gdLst>
                  <a:gd name="T0" fmla="*/ 19 w 19"/>
                  <a:gd name="T1" fmla="*/ 0 h 38"/>
                  <a:gd name="T2" fmla="*/ 19 w 19"/>
                  <a:gd name="T3" fmla="*/ 0 h 38"/>
                  <a:gd name="T4" fmla="*/ 19 w 19"/>
                  <a:gd name="T5" fmla="*/ 6 h 38"/>
                  <a:gd name="T6" fmla="*/ 19 w 19"/>
                  <a:gd name="T7" fmla="*/ 13 h 38"/>
                  <a:gd name="T8" fmla="*/ 12 w 19"/>
                  <a:gd name="T9" fmla="*/ 19 h 38"/>
                  <a:gd name="T10" fmla="*/ 12 w 19"/>
                  <a:gd name="T11" fmla="*/ 22 h 38"/>
                  <a:gd name="T12" fmla="*/ 6 w 19"/>
                  <a:gd name="T13" fmla="*/ 35 h 38"/>
                  <a:gd name="T14" fmla="*/ 3 w 19"/>
                  <a:gd name="T15" fmla="*/ 38 h 38"/>
                  <a:gd name="T16" fmla="*/ 0 w 19"/>
                  <a:gd name="T17" fmla="*/ 38 h 38"/>
                  <a:gd name="T18" fmla="*/ 3 w 19"/>
                  <a:gd name="T19" fmla="*/ 32 h 38"/>
                  <a:gd name="T20" fmla="*/ 6 w 19"/>
                  <a:gd name="T21" fmla="*/ 29 h 38"/>
                  <a:gd name="T22" fmla="*/ 12 w 19"/>
                  <a:gd name="T23" fmla="*/ 16 h 38"/>
                  <a:gd name="T24" fmla="*/ 16 w 19"/>
                  <a:gd name="T25" fmla="*/ 13 h 38"/>
                  <a:gd name="T26" fmla="*/ 16 w 19"/>
                  <a:gd name="T27" fmla="*/ 6 h 38"/>
                  <a:gd name="T28" fmla="*/ 19 w 19"/>
                  <a:gd name="T29" fmla="*/ 9 h 38"/>
                  <a:gd name="T30" fmla="*/ 19 w 19"/>
                  <a:gd name="T31" fmla="*/ 6 h 38"/>
                  <a:gd name="T32" fmla="*/ 16 w 19"/>
                  <a:gd name="T33" fmla="*/ 6 h 38"/>
                  <a:gd name="T34" fmla="*/ 19 w 19"/>
                  <a:gd name="T35" fmla="*/ 0 h 38"/>
                  <a:gd name="T36" fmla="*/ 19 w 19"/>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38"/>
                  <a:gd name="T59" fmla="*/ 19 w 19"/>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38">
                    <a:moveTo>
                      <a:pt x="19" y="0"/>
                    </a:moveTo>
                    <a:lnTo>
                      <a:pt x="19" y="0"/>
                    </a:lnTo>
                    <a:lnTo>
                      <a:pt x="19" y="6"/>
                    </a:lnTo>
                    <a:lnTo>
                      <a:pt x="19" y="13"/>
                    </a:lnTo>
                    <a:lnTo>
                      <a:pt x="12" y="19"/>
                    </a:lnTo>
                    <a:lnTo>
                      <a:pt x="12" y="22"/>
                    </a:lnTo>
                    <a:lnTo>
                      <a:pt x="6" y="35"/>
                    </a:lnTo>
                    <a:lnTo>
                      <a:pt x="3" y="38"/>
                    </a:lnTo>
                    <a:lnTo>
                      <a:pt x="0" y="38"/>
                    </a:lnTo>
                    <a:lnTo>
                      <a:pt x="3" y="32"/>
                    </a:lnTo>
                    <a:lnTo>
                      <a:pt x="6" y="29"/>
                    </a:lnTo>
                    <a:lnTo>
                      <a:pt x="12" y="16"/>
                    </a:lnTo>
                    <a:lnTo>
                      <a:pt x="16" y="13"/>
                    </a:lnTo>
                    <a:lnTo>
                      <a:pt x="16" y="6"/>
                    </a:lnTo>
                    <a:lnTo>
                      <a:pt x="19" y="9"/>
                    </a:lnTo>
                    <a:lnTo>
                      <a:pt x="19" y="6"/>
                    </a:lnTo>
                    <a:lnTo>
                      <a:pt x="16" y="6"/>
                    </a:lnTo>
                    <a:lnTo>
                      <a:pt x="19" y="0"/>
                    </a:lnTo>
                  </a:path>
                </a:pathLst>
              </a:custGeom>
              <a:noFill/>
              <a:ln w="0">
                <a:solidFill>
                  <a:srgbClr val="7F7F7F"/>
                </a:solidFill>
                <a:round/>
                <a:headEnd/>
                <a:tailEnd/>
              </a:ln>
            </p:spPr>
            <p:txBody>
              <a:bodyPr/>
              <a:lstStyle/>
              <a:p>
                <a:endParaRPr lang="en-US"/>
              </a:p>
            </p:txBody>
          </p:sp>
          <p:sp>
            <p:nvSpPr>
              <p:cNvPr id="34151" name="Freeform 253"/>
              <p:cNvSpPr>
                <a:spLocks/>
              </p:cNvSpPr>
              <p:nvPr/>
            </p:nvSpPr>
            <p:spPr bwMode="auto">
              <a:xfrm>
                <a:off x="3858" y="2042"/>
                <a:ext cx="10" cy="16"/>
              </a:xfrm>
              <a:custGeom>
                <a:avLst/>
                <a:gdLst>
                  <a:gd name="T0" fmla="*/ 0 w 10"/>
                  <a:gd name="T1" fmla="*/ 0 h 16"/>
                  <a:gd name="T2" fmla="*/ 4 w 10"/>
                  <a:gd name="T3" fmla="*/ 0 h 16"/>
                  <a:gd name="T4" fmla="*/ 10 w 10"/>
                  <a:gd name="T5" fmla="*/ 3 h 16"/>
                  <a:gd name="T6" fmla="*/ 10 w 10"/>
                  <a:gd name="T7" fmla="*/ 10 h 16"/>
                  <a:gd name="T8" fmla="*/ 10 w 10"/>
                  <a:gd name="T9" fmla="*/ 13 h 16"/>
                  <a:gd name="T10" fmla="*/ 10 w 10"/>
                  <a:gd name="T11" fmla="*/ 16 h 16"/>
                  <a:gd name="T12" fmla="*/ 7 w 10"/>
                  <a:gd name="T13" fmla="*/ 13 h 16"/>
                  <a:gd name="T14" fmla="*/ 4 w 10"/>
                  <a:gd name="T15" fmla="*/ 3 h 16"/>
                  <a:gd name="T16" fmla="*/ 0 w 1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6"/>
                  <a:gd name="T29" fmla="*/ 10 w 1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6">
                    <a:moveTo>
                      <a:pt x="0" y="0"/>
                    </a:moveTo>
                    <a:lnTo>
                      <a:pt x="4" y="0"/>
                    </a:lnTo>
                    <a:lnTo>
                      <a:pt x="10" y="3"/>
                    </a:lnTo>
                    <a:lnTo>
                      <a:pt x="10" y="10"/>
                    </a:lnTo>
                    <a:lnTo>
                      <a:pt x="10" y="13"/>
                    </a:lnTo>
                    <a:lnTo>
                      <a:pt x="10" y="16"/>
                    </a:lnTo>
                    <a:lnTo>
                      <a:pt x="7" y="13"/>
                    </a:lnTo>
                    <a:lnTo>
                      <a:pt x="4" y="3"/>
                    </a:lnTo>
                    <a:lnTo>
                      <a:pt x="0" y="0"/>
                    </a:lnTo>
                    <a:close/>
                  </a:path>
                </a:pathLst>
              </a:custGeom>
              <a:solidFill>
                <a:srgbClr val="CCCCCC"/>
              </a:solidFill>
              <a:ln w="9525">
                <a:noFill/>
                <a:round/>
                <a:headEnd/>
                <a:tailEnd/>
              </a:ln>
            </p:spPr>
            <p:txBody>
              <a:bodyPr/>
              <a:lstStyle/>
              <a:p>
                <a:endParaRPr lang="en-US"/>
              </a:p>
            </p:txBody>
          </p:sp>
          <p:sp>
            <p:nvSpPr>
              <p:cNvPr id="34152" name="Freeform 254"/>
              <p:cNvSpPr>
                <a:spLocks/>
              </p:cNvSpPr>
              <p:nvPr/>
            </p:nvSpPr>
            <p:spPr bwMode="auto">
              <a:xfrm>
                <a:off x="3858" y="2042"/>
                <a:ext cx="10" cy="16"/>
              </a:xfrm>
              <a:custGeom>
                <a:avLst/>
                <a:gdLst>
                  <a:gd name="T0" fmla="*/ 0 w 10"/>
                  <a:gd name="T1" fmla="*/ 0 h 16"/>
                  <a:gd name="T2" fmla="*/ 4 w 10"/>
                  <a:gd name="T3" fmla="*/ 0 h 16"/>
                  <a:gd name="T4" fmla="*/ 10 w 10"/>
                  <a:gd name="T5" fmla="*/ 3 h 16"/>
                  <a:gd name="T6" fmla="*/ 10 w 10"/>
                  <a:gd name="T7" fmla="*/ 10 h 16"/>
                  <a:gd name="T8" fmla="*/ 10 w 10"/>
                  <a:gd name="T9" fmla="*/ 13 h 16"/>
                  <a:gd name="T10" fmla="*/ 10 w 10"/>
                  <a:gd name="T11" fmla="*/ 16 h 16"/>
                  <a:gd name="T12" fmla="*/ 7 w 10"/>
                  <a:gd name="T13" fmla="*/ 13 h 16"/>
                  <a:gd name="T14" fmla="*/ 4 w 10"/>
                  <a:gd name="T15" fmla="*/ 3 h 16"/>
                  <a:gd name="T16" fmla="*/ 0 w 10"/>
                  <a:gd name="T17" fmla="*/ 0 h 16"/>
                  <a:gd name="T18" fmla="*/ 0 w 1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6"/>
                  <a:gd name="T32" fmla="*/ 10 w 1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6">
                    <a:moveTo>
                      <a:pt x="0" y="0"/>
                    </a:moveTo>
                    <a:lnTo>
                      <a:pt x="4" y="0"/>
                    </a:lnTo>
                    <a:lnTo>
                      <a:pt x="10" y="3"/>
                    </a:lnTo>
                    <a:lnTo>
                      <a:pt x="10" y="10"/>
                    </a:lnTo>
                    <a:lnTo>
                      <a:pt x="10" y="13"/>
                    </a:lnTo>
                    <a:lnTo>
                      <a:pt x="10" y="16"/>
                    </a:lnTo>
                    <a:lnTo>
                      <a:pt x="7" y="13"/>
                    </a:lnTo>
                    <a:lnTo>
                      <a:pt x="4" y="3"/>
                    </a:lnTo>
                    <a:lnTo>
                      <a:pt x="0" y="0"/>
                    </a:lnTo>
                  </a:path>
                </a:pathLst>
              </a:custGeom>
              <a:noFill/>
              <a:ln w="0">
                <a:solidFill>
                  <a:srgbClr val="7F7F7F"/>
                </a:solidFill>
                <a:round/>
                <a:headEnd/>
                <a:tailEnd/>
              </a:ln>
            </p:spPr>
            <p:txBody>
              <a:bodyPr/>
              <a:lstStyle/>
              <a:p>
                <a:endParaRPr lang="en-US"/>
              </a:p>
            </p:txBody>
          </p:sp>
          <p:sp>
            <p:nvSpPr>
              <p:cNvPr id="34153" name="Freeform 255"/>
              <p:cNvSpPr>
                <a:spLocks/>
              </p:cNvSpPr>
              <p:nvPr/>
            </p:nvSpPr>
            <p:spPr bwMode="auto">
              <a:xfrm>
                <a:off x="3849" y="1974"/>
                <a:ext cx="45" cy="81"/>
              </a:xfrm>
              <a:custGeom>
                <a:avLst/>
                <a:gdLst>
                  <a:gd name="T0" fmla="*/ 19 w 45"/>
                  <a:gd name="T1" fmla="*/ 4 h 81"/>
                  <a:gd name="T2" fmla="*/ 19 w 45"/>
                  <a:gd name="T3" fmla="*/ 4 h 81"/>
                  <a:gd name="T4" fmla="*/ 19 w 45"/>
                  <a:gd name="T5" fmla="*/ 7 h 81"/>
                  <a:gd name="T6" fmla="*/ 19 w 45"/>
                  <a:gd name="T7" fmla="*/ 16 h 81"/>
                  <a:gd name="T8" fmla="*/ 22 w 45"/>
                  <a:gd name="T9" fmla="*/ 20 h 81"/>
                  <a:gd name="T10" fmla="*/ 22 w 45"/>
                  <a:gd name="T11" fmla="*/ 23 h 81"/>
                  <a:gd name="T12" fmla="*/ 19 w 45"/>
                  <a:gd name="T13" fmla="*/ 33 h 81"/>
                  <a:gd name="T14" fmla="*/ 16 w 45"/>
                  <a:gd name="T15" fmla="*/ 36 h 81"/>
                  <a:gd name="T16" fmla="*/ 16 w 45"/>
                  <a:gd name="T17" fmla="*/ 42 h 81"/>
                  <a:gd name="T18" fmla="*/ 16 w 45"/>
                  <a:gd name="T19" fmla="*/ 42 h 81"/>
                  <a:gd name="T20" fmla="*/ 19 w 45"/>
                  <a:gd name="T21" fmla="*/ 52 h 81"/>
                  <a:gd name="T22" fmla="*/ 19 w 45"/>
                  <a:gd name="T23" fmla="*/ 55 h 81"/>
                  <a:gd name="T24" fmla="*/ 19 w 45"/>
                  <a:gd name="T25" fmla="*/ 58 h 81"/>
                  <a:gd name="T26" fmla="*/ 22 w 45"/>
                  <a:gd name="T27" fmla="*/ 61 h 81"/>
                  <a:gd name="T28" fmla="*/ 25 w 45"/>
                  <a:gd name="T29" fmla="*/ 61 h 81"/>
                  <a:gd name="T30" fmla="*/ 25 w 45"/>
                  <a:gd name="T31" fmla="*/ 58 h 81"/>
                  <a:gd name="T32" fmla="*/ 29 w 45"/>
                  <a:gd name="T33" fmla="*/ 55 h 81"/>
                  <a:gd name="T34" fmla="*/ 32 w 45"/>
                  <a:gd name="T35" fmla="*/ 58 h 81"/>
                  <a:gd name="T36" fmla="*/ 35 w 45"/>
                  <a:gd name="T37" fmla="*/ 65 h 81"/>
                  <a:gd name="T38" fmla="*/ 35 w 45"/>
                  <a:gd name="T39" fmla="*/ 61 h 81"/>
                  <a:gd name="T40" fmla="*/ 35 w 45"/>
                  <a:gd name="T41" fmla="*/ 61 h 81"/>
                  <a:gd name="T42" fmla="*/ 38 w 45"/>
                  <a:gd name="T43" fmla="*/ 61 h 81"/>
                  <a:gd name="T44" fmla="*/ 42 w 45"/>
                  <a:gd name="T45" fmla="*/ 65 h 81"/>
                  <a:gd name="T46" fmla="*/ 38 w 45"/>
                  <a:gd name="T47" fmla="*/ 65 h 81"/>
                  <a:gd name="T48" fmla="*/ 38 w 45"/>
                  <a:gd name="T49" fmla="*/ 68 h 81"/>
                  <a:gd name="T50" fmla="*/ 42 w 45"/>
                  <a:gd name="T51" fmla="*/ 68 h 81"/>
                  <a:gd name="T52" fmla="*/ 42 w 45"/>
                  <a:gd name="T53" fmla="*/ 71 h 81"/>
                  <a:gd name="T54" fmla="*/ 45 w 45"/>
                  <a:gd name="T55" fmla="*/ 74 h 81"/>
                  <a:gd name="T56" fmla="*/ 42 w 45"/>
                  <a:gd name="T57" fmla="*/ 81 h 81"/>
                  <a:gd name="T58" fmla="*/ 42 w 45"/>
                  <a:gd name="T59" fmla="*/ 78 h 81"/>
                  <a:gd name="T60" fmla="*/ 42 w 45"/>
                  <a:gd name="T61" fmla="*/ 74 h 81"/>
                  <a:gd name="T62" fmla="*/ 38 w 45"/>
                  <a:gd name="T63" fmla="*/ 74 h 81"/>
                  <a:gd name="T64" fmla="*/ 35 w 45"/>
                  <a:gd name="T65" fmla="*/ 71 h 81"/>
                  <a:gd name="T66" fmla="*/ 35 w 45"/>
                  <a:gd name="T67" fmla="*/ 68 h 81"/>
                  <a:gd name="T68" fmla="*/ 29 w 45"/>
                  <a:gd name="T69" fmla="*/ 61 h 81"/>
                  <a:gd name="T70" fmla="*/ 25 w 45"/>
                  <a:gd name="T71" fmla="*/ 61 h 81"/>
                  <a:gd name="T72" fmla="*/ 29 w 45"/>
                  <a:gd name="T73" fmla="*/ 71 h 81"/>
                  <a:gd name="T74" fmla="*/ 22 w 45"/>
                  <a:gd name="T75" fmla="*/ 61 h 81"/>
                  <a:gd name="T76" fmla="*/ 19 w 45"/>
                  <a:gd name="T77" fmla="*/ 61 h 81"/>
                  <a:gd name="T78" fmla="*/ 16 w 45"/>
                  <a:gd name="T79" fmla="*/ 65 h 81"/>
                  <a:gd name="T80" fmla="*/ 16 w 45"/>
                  <a:gd name="T81" fmla="*/ 65 h 81"/>
                  <a:gd name="T82" fmla="*/ 13 w 45"/>
                  <a:gd name="T83" fmla="*/ 61 h 81"/>
                  <a:gd name="T84" fmla="*/ 13 w 45"/>
                  <a:gd name="T85" fmla="*/ 65 h 81"/>
                  <a:gd name="T86" fmla="*/ 9 w 45"/>
                  <a:gd name="T87" fmla="*/ 58 h 81"/>
                  <a:gd name="T88" fmla="*/ 13 w 45"/>
                  <a:gd name="T89" fmla="*/ 52 h 81"/>
                  <a:gd name="T90" fmla="*/ 9 w 45"/>
                  <a:gd name="T91" fmla="*/ 52 h 81"/>
                  <a:gd name="T92" fmla="*/ 9 w 45"/>
                  <a:gd name="T93" fmla="*/ 55 h 81"/>
                  <a:gd name="T94" fmla="*/ 6 w 45"/>
                  <a:gd name="T95" fmla="*/ 52 h 81"/>
                  <a:gd name="T96" fmla="*/ 6 w 45"/>
                  <a:gd name="T97" fmla="*/ 52 h 81"/>
                  <a:gd name="T98" fmla="*/ 3 w 45"/>
                  <a:gd name="T99" fmla="*/ 45 h 81"/>
                  <a:gd name="T100" fmla="*/ 0 w 45"/>
                  <a:gd name="T101" fmla="*/ 33 h 81"/>
                  <a:gd name="T102" fmla="*/ 0 w 45"/>
                  <a:gd name="T103" fmla="*/ 33 h 81"/>
                  <a:gd name="T104" fmla="*/ 3 w 45"/>
                  <a:gd name="T105" fmla="*/ 33 h 81"/>
                  <a:gd name="T106" fmla="*/ 3 w 45"/>
                  <a:gd name="T107" fmla="*/ 33 h 81"/>
                  <a:gd name="T108" fmla="*/ 3 w 45"/>
                  <a:gd name="T109" fmla="*/ 10 h 81"/>
                  <a:gd name="T110" fmla="*/ 3 w 45"/>
                  <a:gd name="T111" fmla="*/ 4 h 81"/>
                  <a:gd name="T112" fmla="*/ 3 w 45"/>
                  <a:gd name="T113" fmla="*/ 0 h 81"/>
                  <a:gd name="T114" fmla="*/ 9 w 45"/>
                  <a:gd name="T115" fmla="*/ 0 h 81"/>
                  <a:gd name="T116" fmla="*/ 13 w 45"/>
                  <a:gd name="T117" fmla="*/ 4 h 81"/>
                  <a:gd name="T118" fmla="*/ 16 w 45"/>
                  <a:gd name="T119" fmla="*/ 4 h 81"/>
                  <a:gd name="T120" fmla="*/ 16 w 45"/>
                  <a:gd name="T121" fmla="*/ 0 h 81"/>
                  <a:gd name="T122" fmla="*/ 16 w 45"/>
                  <a:gd name="T123" fmla="*/ 0 h 81"/>
                  <a:gd name="T124" fmla="*/ 19 w 45"/>
                  <a:gd name="T125" fmla="*/ 4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
                  <a:gd name="T190" fmla="*/ 0 h 81"/>
                  <a:gd name="T191" fmla="*/ 45 w 45"/>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 h="81">
                    <a:moveTo>
                      <a:pt x="19" y="4"/>
                    </a:moveTo>
                    <a:lnTo>
                      <a:pt x="19" y="4"/>
                    </a:lnTo>
                    <a:lnTo>
                      <a:pt x="19" y="7"/>
                    </a:lnTo>
                    <a:lnTo>
                      <a:pt x="19" y="16"/>
                    </a:lnTo>
                    <a:lnTo>
                      <a:pt x="22" y="20"/>
                    </a:lnTo>
                    <a:lnTo>
                      <a:pt x="22" y="23"/>
                    </a:lnTo>
                    <a:lnTo>
                      <a:pt x="19" y="33"/>
                    </a:lnTo>
                    <a:lnTo>
                      <a:pt x="16" y="36"/>
                    </a:lnTo>
                    <a:lnTo>
                      <a:pt x="16" y="42"/>
                    </a:lnTo>
                    <a:lnTo>
                      <a:pt x="19" y="52"/>
                    </a:lnTo>
                    <a:lnTo>
                      <a:pt x="19" y="55"/>
                    </a:lnTo>
                    <a:lnTo>
                      <a:pt x="19" y="58"/>
                    </a:lnTo>
                    <a:lnTo>
                      <a:pt x="22" y="61"/>
                    </a:lnTo>
                    <a:lnTo>
                      <a:pt x="25" y="61"/>
                    </a:lnTo>
                    <a:lnTo>
                      <a:pt x="25" y="58"/>
                    </a:lnTo>
                    <a:lnTo>
                      <a:pt x="29" y="55"/>
                    </a:lnTo>
                    <a:lnTo>
                      <a:pt x="32" y="58"/>
                    </a:lnTo>
                    <a:lnTo>
                      <a:pt x="35" y="65"/>
                    </a:lnTo>
                    <a:lnTo>
                      <a:pt x="35" y="61"/>
                    </a:lnTo>
                    <a:lnTo>
                      <a:pt x="38" y="61"/>
                    </a:lnTo>
                    <a:lnTo>
                      <a:pt x="42" y="65"/>
                    </a:lnTo>
                    <a:lnTo>
                      <a:pt x="38" y="65"/>
                    </a:lnTo>
                    <a:lnTo>
                      <a:pt x="38" y="68"/>
                    </a:lnTo>
                    <a:lnTo>
                      <a:pt x="42" y="68"/>
                    </a:lnTo>
                    <a:lnTo>
                      <a:pt x="42" y="71"/>
                    </a:lnTo>
                    <a:lnTo>
                      <a:pt x="45" y="74"/>
                    </a:lnTo>
                    <a:lnTo>
                      <a:pt x="42" y="81"/>
                    </a:lnTo>
                    <a:lnTo>
                      <a:pt x="42" y="78"/>
                    </a:lnTo>
                    <a:lnTo>
                      <a:pt x="42" y="74"/>
                    </a:lnTo>
                    <a:lnTo>
                      <a:pt x="38" y="74"/>
                    </a:lnTo>
                    <a:lnTo>
                      <a:pt x="35" y="71"/>
                    </a:lnTo>
                    <a:lnTo>
                      <a:pt x="35" y="68"/>
                    </a:lnTo>
                    <a:lnTo>
                      <a:pt x="29" y="61"/>
                    </a:lnTo>
                    <a:lnTo>
                      <a:pt x="25" y="61"/>
                    </a:lnTo>
                    <a:lnTo>
                      <a:pt x="29" y="71"/>
                    </a:lnTo>
                    <a:lnTo>
                      <a:pt x="22" y="61"/>
                    </a:lnTo>
                    <a:lnTo>
                      <a:pt x="19" y="61"/>
                    </a:lnTo>
                    <a:lnTo>
                      <a:pt x="16" y="65"/>
                    </a:lnTo>
                    <a:lnTo>
                      <a:pt x="13" y="61"/>
                    </a:lnTo>
                    <a:lnTo>
                      <a:pt x="13" y="65"/>
                    </a:lnTo>
                    <a:lnTo>
                      <a:pt x="9" y="58"/>
                    </a:lnTo>
                    <a:lnTo>
                      <a:pt x="13" y="52"/>
                    </a:lnTo>
                    <a:lnTo>
                      <a:pt x="9" y="52"/>
                    </a:lnTo>
                    <a:lnTo>
                      <a:pt x="9" y="55"/>
                    </a:lnTo>
                    <a:lnTo>
                      <a:pt x="6" y="52"/>
                    </a:lnTo>
                    <a:lnTo>
                      <a:pt x="3" y="45"/>
                    </a:lnTo>
                    <a:lnTo>
                      <a:pt x="0" y="33"/>
                    </a:lnTo>
                    <a:lnTo>
                      <a:pt x="3" y="33"/>
                    </a:lnTo>
                    <a:lnTo>
                      <a:pt x="3" y="10"/>
                    </a:lnTo>
                    <a:lnTo>
                      <a:pt x="3" y="4"/>
                    </a:lnTo>
                    <a:lnTo>
                      <a:pt x="3" y="0"/>
                    </a:lnTo>
                    <a:lnTo>
                      <a:pt x="9" y="0"/>
                    </a:lnTo>
                    <a:lnTo>
                      <a:pt x="13" y="4"/>
                    </a:lnTo>
                    <a:lnTo>
                      <a:pt x="16" y="4"/>
                    </a:lnTo>
                    <a:lnTo>
                      <a:pt x="16" y="0"/>
                    </a:lnTo>
                    <a:lnTo>
                      <a:pt x="19" y="4"/>
                    </a:lnTo>
                    <a:close/>
                  </a:path>
                </a:pathLst>
              </a:custGeom>
              <a:solidFill>
                <a:srgbClr val="CCCCCC"/>
              </a:solidFill>
              <a:ln w="9525">
                <a:noFill/>
                <a:round/>
                <a:headEnd/>
                <a:tailEnd/>
              </a:ln>
            </p:spPr>
            <p:txBody>
              <a:bodyPr/>
              <a:lstStyle/>
              <a:p>
                <a:endParaRPr lang="en-US"/>
              </a:p>
            </p:txBody>
          </p:sp>
          <p:sp>
            <p:nvSpPr>
              <p:cNvPr id="34154" name="Freeform 256"/>
              <p:cNvSpPr>
                <a:spLocks/>
              </p:cNvSpPr>
              <p:nvPr/>
            </p:nvSpPr>
            <p:spPr bwMode="auto">
              <a:xfrm>
                <a:off x="3849" y="1974"/>
                <a:ext cx="45" cy="81"/>
              </a:xfrm>
              <a:custGeom>
                <a:avLst/>
                <a:gdLst>
                  <a:gd name="T0" fmla="*/ 19 w 45"/>
                  <a:gd name="T1" fmla="*/ 4 h 81"/>
                  <a:gd name="T2" fmla="*/ 19 w 45"/>
                  <a:gd name="T3" fmla="*/ 16 h 81"/>
                  <a:gd name="T4" fmla="*/ 22 w 45"/>
                  <a:gd name="T5" fmla="*/ 23 h 81"/>
                  <a:gd name="T6" fmla="*/ 16 w 45"/>
                  <a:gd name="T7" fmla="*/ 36 h 81"/>
                  <a:gd name="T8" fmla="*/ 16 w 45"/>
                  <a:gd name="T9" fmla="*/ 42 h 81"/>
                  <a:gd name="T10" fmla="*/ 19 w 45"/>
                  <a:gd name="T11" fmla="*/ 55 h 81"/>
                  <a:gd name="T12" fmla="*/ 22 w 45"/>
                  <a:gd name="T13" fmla="*/ 61 h 81"/>
                  <a:gd name="T14" fmla="*/ 25 w 45"/>
                  <a:gd name="T15" fmla="*/ 58 h 81"/>
                  <a:gd name="T16" fmla="*/ 32 w 45"/>
                  <a:gd name="T17" fmla="*/ 58 h 81"/>
                  <a:gd name="T18" fmla="*/ 35 w 45"/>
                  <a:gd name="T19" fmla="*/ 61 h 81"/>
                  <a:gd name="T20" fmla="*/ 38 w 45"/>
                  <a:gd name="T21" fmla="*/ 61 h 81"/>
                  <a:gd name="T22" fmla="*/ 38 w 45"/>
                  <a:gd name="T23" fmla="*/ 65 h 81"/>
                  <a:gd name="T24" fmla="*/ 42 w 45"/>
                  <a:gd name="T25" fmla="*/ 68 h 81"/>
                  <a:gd name="T26" fmla="*/ 45 w 45"/>
                  <a:gd name="T27" fmla="*/ 74 h 81"/>
                  <a:gd name="T28" fmla="*/ 42 w 45"/>
                  <a:gd name="T29" fmla="*/ 78 h 81"/>
                  <a:gd name="T30" fmla="*/ 38 w 45"/>
                  <a:gd name="T31" fmla="*/ 74 h 81"/>
                  <a:gd name="T32" fmla="*/ 35 w 45"/>
                  <a:gd name="T33" fmla="*/ 68 h 81"/>
                  <a:gd name="T34" fmla="*/ 25 w 45"/>
                  <a:gd name="T35" fmla="*/ 61 h 81"/>
                  <a:gd name="T36" fmla="*/ 22 w 45"/>
                  <a:gd name="T37" fmla="*/ 61 h 81"/>
                  <a:gd name="T38" fmla="*/ 16 w 45"/>
                  <a:gd name="T39" fmla="*/ 65 h 81"/>
                  <a:gd name="T40" fmla="*/ 13 w 45"/>
                  <a:gd name="T41" fmla="*/ 61 h 81"/>
                  <a:gd name="T42" fmla="*/ 9 w 45"/>
                  <a:gd name="T43" fmla="*/ 58 h 81"/>
                  <a:gd name="T44" fmla="*/ 9 w 45"/>
                  <a:gd name="T45" fmla="*/ 52 h 81"/>
                  <a:gd name="T46" fmla="*/ 6 w 45"/>
                  <a:gd name="T47" fmla="*/ 52 h 81"/>
                  <a:gd name="T48" fmla="*/ 3 w 45"/>
                  <a:gd name="T49" fmla="*/ 45 h 81"/>
                  <a:gd name="T50" fmla="*/ 0 w 45"/>
                  <a:gd name="T51" fmla="*/ 33 h 81"/>
                  <a:gd name="T52" fmla="*/ 3 w 45"/>
                  <a:gd name="T53" fmla="*/ 33 h 81"/>
                  <a:gd name="T54" fmla="*/ 3 w 45"/>
                  <a:gd name="T55" fmla="*/ 4 h 81"/>
                  <a:gd name="T56" fmla="*/ 9 w 45"/>
                  <a:gd name="T57" fmla="*/ 0 h 81"/>
                  <a:gd name="T58" fmla="*/ 16 w 45"/>
                  <a:gd name="T59" fmla="*/ 4 h 81"/>
                  <a:gd name="T60" fmla="*/ 16 w 45"/>
                  <a:gd name="T61" fmla="*/ 0 h 81"/>
                  <a:gd name="T62" fmla="*/ 19 w 45"/>
                  <a:gd name="T63" fmla="*/ 4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81"/>
                  <a:gd name="T98" fmla="*/ 45 w 45"/>
                  <a:gd name="T99" fmla="*/ 81 h 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81">
                    <a:moveTo>
                      <a:pt x="19" y="4"/>
                    </a:moveTo>
                    <a:lnTo>
                      <a:pt x="19" y="4"/>
                    </a:lnTo>
                    <a:lnTo>
                      <a:pt x="19" y="7"/>
                    </a:lnTo>
                    <a:lnTo>
                      <a:pt x="19" y="16"/>
                    </a:lnTo>
                    <a:lnTo>
                      <a:pt x="22" y="20"/>
                    </a:lnTo>
                    <a:lnTo>
                      <a:pt x="22" y="23"/>
                    </a:lnTo>
                    <a:lnTo>
                      <a:pt x="19" y="33"/>
                    </a:lnTo>
                    <a:lnTo>
                      <a:pt x="16" y="36"/>
                    </a:lnTo>
                    <a:lnTo>
                      <a:pt x="16" y="42"/>
                    </a:lnTo>
                    <a:lnTo>
                      <a:pt x="19" y="52"/>
                    </a:lnTo>
                    <a:lnTo>
                      <a:pt x="19" y="55"/>
                    </a:lnTo>
                    <a:lnTo>
                      <a:pt x="19" y="58"/>
                    </a:lnTo>
                    <a:lnTo>
                      <a:pt x="22" y="61"/>
                    </a:lnTo>
                    <a:lnTo>
                      <a:pt x="25" y="61"/>
                    </a:lnTo>
                    <a:lnTo>
                      <a:pt x="25" y="58"/>
                    </a:lnTo>
                    <a:lnTo>
                      <a:pt x="29" y="55"/>
                    </a:lnTo>
                    <a:lnTo>
                      <a:pt x="32" y="58"/>
                    </a:lnTo>
                    <a:lnTo>
                      <a:pt x="35" y="65"/>
                    </a:lnTo>
                    <a:lnTo>
                      <a:pt x="35" y="61"/>
                    </a:lnTo>
                    <a:lnTo>
                      <a:pt x="38" y="61"/>
                    </a:lnTo>
                    <a:lnTo>
                      <a:pt x="42" y="65"/>
                    </a:lnTo>
                    <a:lnTo>
                      <a:pt x="38" y="65"/>
                    </a:lnTo>
                    <a:lnTo>
                      <a:pt x="38" y="68"/>
                    </a:lnTo>
                    <a:lnTo>
                      <a:pt x="42" y="68"/>
                    </a:lnTo>
                    <a:lnTo>
                      <a:pt x="42" y="71"/>
                    </a:lnTo>
                    <a:lnTo>
                      <a:pt x="45" y="74"/>
                    </a:lnTo>
                    <a:lnTo>
                      <a:pt x="42" y="81"/>
                    </a:lnTo>
                    <a:lnTo>
                      <a:pt x="42" y="78"/>
                    </a:lnTo>
                    <a:lnTo>
                      <a:pt x="42" y="74"/>
                    </a:lnTo>
                    <a:lnTo>
                      <a:pt x="38" y="74"/>
                    </a:lnTo>
                    <a:lnTo>
                      <a:pt x="35" y="71"/>
                    </a:lnTo>
                    <a:lnTo>
                      <a:pt x="35" y="68"/>
                    </a:lnTo>
                    <a:lnTo>
                      <a:pt x="29" y="61"/>
                    </a:lnTo>
                    <a:lnTo>
                      <a:pt x="25" y="61"/>
                    </a:lnTo>
                    <a:lnTo>
                      <a:pt x="29" y="71"/>
                    </a:lnTo>
                    <a:lnTo>
                      <a:pt x="22" y="61"/>
                    </a:lnTo>
                    <a:lnTo>
                      <a:pt x="19" y="61"/>
                    </a:lnTo>
                    <a:lnTo>
                      <a:pt x="16" y="65"/>
                    </a:lnTo>
                    <a:lnTo>
                      <a:pt x="13" y="61"/>
                    </a:lnTo>
                    <a:lnTo>
                      <a:pt x="13" y="65"/>
                    </a:lnTo>
                    <a:lnTo>
                      <a:pt x="9" y="58"/>
                    </a:lnTo>
                    <a:lnTo>
                      <a:pt x="13" y="52"/>
                    </a:lnTo>
                    <a:lnTo>
                      <a:pt x="9" y="52"/>
                    </a:lnTo>
                    <a:lnTo>
                      <a:pt x="9" y="55"/>
                    </a:lnTo>
                    <a:lnTo>
                      <a:pt x="6" y="52"/>
                    </a:lnTo>
                    <a:lnTo>
                      <a:pt x="3" y="45"/>
                    </a:lnTo>
                    <a:lnTo>
                      <a:pt x="0" y="33"/>
                    </a:lnTo>
                    <a:lnTo>
                      <a:pt x="3" y="33"/>
                    </a:lnTo>
                    <a:lnTo>
                      <a:pt x="3" y="10"/>
                    </a:lnTo>
                    <a:lnTo>
                      <a:pt x="3" y="4"/>
                    </a:lnTo>
                    <a:lnTo>
                      <a:pt x="3" y="0"/>
                    </a:lnTo>
                    <a:lnTo>
                      <a:pt x="9" y="0"/>
                    </a:lnTo>
                    <a:lnTo>
                      <a:pt x="13" y="4"/>
                    </a:lnTo>
                    <a:lnTo>
                      <a:pt x="16" y="4"/>
                    </a:lnTo>
                    <a:lnTo>
                      <a:pt x="16" y="0"/>
                    </a:lnTo>
                    <a:lnTo>
                      <a:pt x="19" y="4"/>
                    </a:lnTo>
                  </a:path>
                </a:pathLst>
              </a:custGeom>
              <a:noFill/>
              <a:ln w="0">
                <a:solidFill>
                  <a:srgbClr val="7F7F7F"/>
                </a:solidFill>
                <a:round/>
                <a:headEnd/>
                <a:tailEnd/>
              </a:ln>
            </p:spPr>
            <p:txBody>
              <a:bodyPr/>
              <a:lstStyle/>
              <a:p>
                <a:endParaRPr lang="en-US"/>
              </a:p>
            </p:txBody>
          </p:sp>
          <p:sp>
            <p:nvSpPr>
              <p:cNvPr id="34155" name="Freeform 257"/>
              <p:cNvSpPr>
                <a:spLocks/>
              </p:cNvSpPr>
              <p:nvPr/>
            </p:nvSpPr>
            <p:spPr bwMode="auto">
              <a:xfrm>
                <a:off x="3871" y="2042"/>
                <a:ext cx="3" cy="3"/>
              </a:xfrm>
              <a:custGeom>
                <a:avLst/>
                <a:gdLst>
                  <a:gd name="T0" fmla="*/ 0 w 3"/>
                  <a:gd name="T1" fmla="*/ 0 h 3"/>
                  <a:gd name="T2" fmla="*/ 0 w 3"/>
                  <a:gd name="T3" fmla="*/ 0 h 3"/>
                  <a:gd name="T4" fmla="*/ 3 w 3"/>
                  <a:gd name="T5" fmla="*/ 0 h 3"/>
                  <a:gd name="T6" fmla="*/ 3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0"/>
                    </a:ln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4156" name="Freeform 258"/>
              <p:cNvSpPr>
                <a:spLocks/>
              </p:cNvSpPr>
              <p:nvPr/>
            </p:nvSpPr>
            <p:spPr bwMode="auto">
              <a:xfrm>
                <a:off x="3871" y="2042"/>
                <a:ext cx="3" cy="3"/>
              </a:xfrm>
              <a:custGeom>
                <a:avLst/>
                <a:gdLst>
                  <a:gd name="T0" fmla="*/ 0 w 3"/>
                  <a:gd name="T1" fmla="*/ 0 h 3"/>
                  <a:gd name="T2" fmla="*/ 0 w 3"/>
                  <a:gd name="T3" fmla="*/ 0 h 3"/>
                  <a:gd name="T4" fmla="*/ 3 w 3"/>
                  <a:gd name="T5" fmla="*/ 0 h 3"/>
                  <a:gd name="T6" fmla="*/ 3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0"/>
                    </a:lnTo>
                    <a:lnTo>
                      <a:pt x="3" y="0"/>
                    </a:lnTo>
                    <a:lnTo>
                      <a:pt x="3" y="3"/>
                    </a:lnTo>
                    <a:lnTo>
                      <a:pt x="0" y="0"/>
                    </a:lnTo>
                  </a:path>
                </a:pathLst>
              </a:custGeom>
              <a:noFill/>
              <a:ln w="0">
                <a:solidFill>
                  <a:srgbClr val="7F7F7F"/>
                </a:solidFill>
                <a:round/>
                <a:headEnd/>
                <a:tailEnd/>
              </a:ln>
            </p:spPr>
            <p:txBody>
              <a:bodyPr/>
              <a:lstStyle/>
              <a:p>
                <a:endParaRPr lang="en-US"/>
              </a:p>
            </p:txBody>
          </p:sp>
          <p:sp>
            <p:nvSpPr>
              <p:cNvPr id="34157" name="Freeform 259"/>
              <p:cNvSpPr>
                <a:spLocks/>
              </p:cNvSpPr>
              <p:nvPr/>
            </p:nvSpPr>
            <p:spPr bwMode="auto">
              <a:xfrm>
                <a:off x="3884" y="2052"/>
                <a:ext cx="10" cy="12"/>
              </a:xfrm>
              <a:custGeom>
                <a:avLst/>
                <a:gdLst>
                  <a:gd name="T0" fmla="*/ 0 w 10"/>
                  <a:gd name="T1" fmla="*/ 0 h 12"/>
                  <a:gd name="T2" fmla="*/ 10 w 10"/>
                  <a:gd name="T3" fmla="*/ 9 h 12"/>
                  <a:gd name="T4" fmla="*/ 10 w 10"/>
                  <a:gd name="T5" fmla="*/ 12 h 12"/>
                  <a:gd name="T6" fmla="*/ 7 w 10"/>
                  <a:gd name="T7" fmla="*/ 9 h 12"/>
                  <a:gd name="T8" fmla="*/ 3 w 10"/>
                  <a:gd name="T9" fmla="*/ 6 h 12"/>
                  <a:gd name="T10" fmla="*/ 0 w 10"/>
                  <a:gd name="T11" fmla="*/ 9 h 12"/>
                  <a:gd name="T12" fmla="*/ 0 w 10"/>
                  <a:gd name="T13" fmla="*/ 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0" y="0"/>
                    </a:moveTo>
                    <a:lnTo>
                      <a:pt x="10" y="9"/>
                    </a:lnTo>
                    <a:lnTo>
                      <a:pt x="10" y="12"/>
                    </a:lnTo>
                    <a:lnTo>
                      <a:pt x="7" y="9"/>
                    </a:lnTo>
                    <a:lnTo>
                      <a:pt x="3" y="6"/>
                    </a:lnTo>
                    <a:lnTo>
                      <a:pt x="0" y="9"/>
                    </a:lnTo>
                    <a:lnTo>
                      <a:pt x="0" y="0"/>
                    </a:lnTo>
                    <a:close/>
                  </a:path>
                </a:pathLst>
              </a:custGeom>
              <a:solidFill>
                <a:srgbClr val="CCCCCC"/>
              </a:solidFill>
              <a:ln w="9525">
                <a:noFill/>
                <a:round/>
                <a:headEnd/>
                <a:tailEnd/>
              </a:ln>
            </p:spPr>
            <p:txBody>
              <a:bodyPr/>
              <a:lstStyle/>
              <a:p>
                <a:endParaRPr lang="en-US"/>
              </a:p>
            </p:txBody>
          </p:sp>
          <p:sp>
            <p:nvSpPr>
              <p:cNvPr id="34158" name="Freeform 260"/>
              <p:cNvSpPr>
                <a:spLocks/>
              </p:cNvSpPr>
              <p:nvPr/>
            </p:nvSpPr>
            <p:spPr bwMode="auto">
              <a:xfrm>
                <a:off x="3884" y="2052"/>
                <a:ext cx="10" cy="12"/>
              </a:xfrm>
              <a:custGeom>
                <a:avLst/>
                <a:gdLst>
                  <a:gd name="T0" fmla="*/ 0 w 10"/>
                  <a:gd name="T1" fmla="*/ 0 h 12"/>
                  <a:gd name="T2" fmla="*/ 10 w 10"/>
                  <a:gd name="T3" fmla="*/ 9 h 12"/>
                  <a:gd name="T4" fmla="*/ 10 w 10"/>
                  <a:gd name="T5" fmla="*/ 12 h 12"/>
                  <a:gd name="T6" fmla="*/ 7 w 10"/>
                  <a:gd name="T7" fmla="*/ 9 h 12"/>
                  <a:gd name="T8" fmla="*/ 3 w 10"/>
                  <a:gd name="T9" fmla="*/ 6 h 12"/>
                  <a:gd name="T10" fmla="*/ 0 w 10"/>
                  <a:gd name="T11" fmla="*/ 9 h 12"/>
                  <a:gd name="T12" fmla="*/ 0 w 10"/>
                  <a:gd name="T13" fmla="*/ 0 h 12"/>
                  <a:gd name="T14" fmla="*/ 0 w 10"/>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0"/>
                    </a:moveTo>
                    <a:lnTo>
                      <a:pt x="10" y="9"/>
                    </a:lnTo>
                    <a:lnTo>
                      <a:pt x="10" y="12"/>
                    </a:lnTo>
                    <a:lnTo>
                      <a:pt x="7" y="9"/>
                    </a:lnTo>
                    <a:lnTo>
                      <a:pt x="3" y="6"/>
                    </a:lnTo>
                    <a:lnTo>
                      <a:pt x="0" y="9"/>
                    </a:lnTo>
                    <a:lnTo>
                      <a:pt x="0" y="0"/>
                    </a:lnTo>
                  </a:path>
                </a:pathLst>
              </a:custGeom>
              <a:noFill/>
              <a:ln w="0">
                <a:solidFill>
                  <a:srgbClr val="7F7F7F"/>
                </a:solidFill>
                <a:round/>
                <a:headEnd/>
                <a:tailEnd/>
              </a:ln>
            </p:spPr>
            <p:txBody>
              <a:bodyPr/>
              <a:lstStyle/>
              <a:p>
                <a:endParaRPr lang="en-US"/>
              </a:p>
            </p:txBody>
          </p:sp>
          <p:sp>
            <p:nvSpPr>
              <p:cNvPr id="34159" name="Freeform 261"/>
              <p:cNvSpPr>
                <a:spLocks/>
              </p:cNvSpPr>
              <p:nvPr/>
            </p:nvSpPr>
            <p:spPr bwMode="auto">
              <a:xfrm>
                <a:off x="3894" y="2052"/>
                <a:ext cx="16" cy="22"/>
              </a:xfrm>
              <a:custGeom>
                <a:avLst/>
                <a:gdLst>
                  <a:gd name="T0" fmla="*/ 0 w 16"/>
                  <a:gd name="T1" fmla="*/ 3 h 22"/>
                  <a:gd name="T2" fmla="*/ 6 w 16"/>
                  <a:gd name="T3" fmla="*/ 0 h 22"/>
                  <a:gd name="T4" fmla="*/ 9 w 16"/>
                  <a:gd name="T5" fmla="*/ 3 h 22"/>
                  <a:gd name="T6" fmla="*/ 13 w 16"/>
                  <a:gd name="T7" fmla="*/ 6 h 22"/>
                  <a:gd name="T8" fmla="*/ 13 w 16"/>
                  <a:gd name="T9" fmla="*/ 12 h 22"/>
                  <a:gd name="T10" fmla="*/ 16 w 16"/>
                  <a:gd name="T11" fmla="*/ 22 h 22"/>
                  <a:gd name="T12" fmla="*/ 9 w 16"/>
                  <a:gd name="T13" fmla="*/ 19 h 22"/>
                  <a:gd name="T14" fmla="*/ 6 w 16"/>
                  <a:gd name="T15" fmla="*/ 16 h 22"/>
                  <a:gd name="T16" fmla="*/ 6 w 16"/>
                  <a:gd name="T17" fmla="*/ 12 h 22"/>
                  <a:gd name="T18" fmla="*/ 3 w 16"/>
                  <a:gd name="T19" fmla="*/ 6 h 22"/>
                  <a:gd name="T20" fmla="*/ 0 w 16"/>
                  <a:gd name="T21" fmla="*/ 3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2"/>
                  <a:gd name="T35" fmla="*/ 16 w 1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2">
                    <a:moveTo>
                      <a:pt x="0" y="3"/>
                    </a:moveTo>
                    <a:lnTo>
                      <a:pt x="6" y="0"/>
                    </a:lnTo>
                    <a:lnTo>
                      <a:pt x="9" y="3"/>
                    </a:lnTo>
                    <a:lnTo>
                      <a:pt x="13" y="6"/>
                    </a:lnTo>
                    <a:lnTo>
                      <a:pt x="13" y="12"/>
                    </a:lnTo>
                    <a:lnTo>
                      <a:pt x="16" y="22"/>
                    </a:lnTo>
                    <a:lnTo>
                      <a:pt x="9" y="19"/>
                    </a:lnTo>
                    <a:lnTo>
                      <a:pt x="6" y="16"/>
                    </a:lnTo>
                    <a:lnTo>
                      <a:pt x="6" y="12"/>
                    </a:lnTo>
                    <a:lnTo>
                      <a:pt x="3" y="6"/>
                    </a:lnTo>
                    <a:lnTo>
                      <a:pt x="0" y="3"/>
                    </a:lnTo>
                    <a:close/>
                  </a:path>
                </a:pathLst>
              </a:custGeom>
              <a:solidFill>
                <a:srgbClr val="CCCCCC"/>
              </a:solidFill>
              <a:ln w="9525">
                <a:noFill/>
                <a:round/>
                <a:headEnd/>
                <a:tailEnd/>
              </a:ln>
            </p:spPr>
            <p:txBody>
              <a:bodyPr/>
              <a:lstStyle/>
              <a:p>
                <a:endParaRPr lang="en-US"/>
              </a:p>
            </p:txBody>
          </p:sp>
          <p:sp>
            <p:nvSpPr>
              <p:cNvPr id="34160" name="Freeform 262"/>
              <p:cNvSpPr>
                <a:spLocks/>
              </p:cNvSpPr>
              <p:nvPr/>
            </p:nvSpPr>
            <p:spPr bwMode="auto">
              <a:xfrm>
                <a:off x="3894" y="2052"/>
                <a:ext cx="16" cy="22"/>
              </a:xfrm>
              <a:custGeom>
                <a:avLst/>
                <a:gdLst>
                  <a:gd name="T0" fmla="*/ 0 w 16"/>
                  <a:gd name="T1" fmla="*/ 3 h 22"/>
                  <a:gd name="T2" fmla="*/ 6 w 16"/>
                  <a:gd name="T3" fmla="*/ 0 h 22"/>
                  <a:gd name="T4" fmla="*/ 9 w 16"/>
                  <a:gd name="T5" fmla="*/ 3 h 22"/>
                  <a:gd name="T6" fmla="*/ 13 w 16"/>
                  <a:gd name="T7" fmla="*/ 6 h 22"/>
                  <a:gd name="T8" fmla="*/ 13 w 16"/>
                  <a:gd name="T9" fmla="*/ 12 h 22"/>
                  <a:gd name="T10" fmla="*/ 16 w 16"/>
                  <a:gd name="T11" fmla="*/ 22 h 22"/>
                  <a:gd name="T12" fmla="*/ 9 w 16"/>
                  <a:gd name="T13" fmla="*/ 19 h 22"/>
                  <a:gd name="T14" fmla="*/ 6 w 16"/>
                  <a:gd name="T15" fmla="*/ 16 h 22"/>
                  <a:gd name="T16" fmla="*/ 6 w 16"/>
                  <a:gd name="T17" fmla="*/ 12 h 22"/>
                  <a:gd name="T18" fmla="*/ 3 w 16"/>
                  <a:gd name="T19" fmla="*/ 6 h 22"/>
                  <a:gd name="T20" fmla="*/ 0 w 16"/>
                  <a:gd name="T21" fmla="*/ 3 h 22"/>
                  <a:gd name="T22" fmla="*/ 0 w 16"/>
                  <a:gd name="T23" fmla="*/ 3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2"/>
                  <a:gd name="T38" fmla="*/ 16 w 16"/>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2">
                    <a:moveTo>
                      <a:pt x="0" y="3"/>
                    </a:moveTo>
                    <a:lnTo>
                      <a:pt x="6" y="0"/>
                    </a:lnTo>
                    <a:lnTo>
                      <a:pt x="9" y="3"/>
                    </a:lnTo>
                    <a:lnTo>
                      <a:pt x="13" y="6"/>
                    </a:lnTo>
                    <a:lnTo>
                      <a:pt x="13" y="12"/>
                    </a:lnTo>
                    <a:lnTo>
                      <a:pt x="16" y="22"/>
                    </a:lnTo>
                    <a:lnTo>
                      <a:pt x="9" y="19"/>
                    </a:lnTo>
                    <a:lnTo>
                      <a:pt x="6" y="16"/>
                    </a:lnTo>
                    <a:lnTo>
                      <a:pt x="6" y="12"/>
                    </a:lnTo>
                    <a:lnTo>
                      <a:pt x="3" y="6"/>
                    </a:lnTo>
                    <a:lnTo>
                      <a:pt x="0" y="3"/>
                    </a:lnTo>
                  </a:path>
                </a:pathLst>
              </a:custGeom>
              <a:noFill/>
              <a:ln w="0">
                <a:solidFill>
                  <a:srgbClr val="7F7F7F"/>
                </a:solidFill>
                <a:round/>
                <a:headEnd/>
                <a:tailEnd/>
              </a:ln>
            </p:spPr>
            <p:txBody>
              <a:bodyPr/>
              <a:lstStyle/>
              <a:p>
                <a:endParaRPr lang="en-US"/>
              </a:p>
            </p:txBody>
          </p:sp>
          <p:sp>
            <p:nvSpPr>
              <p:cNvPr id="34161" name="Freeform 263"/>
              <p:cNvSpPr>
                <a:spLocks/>
              </p:cNvSpPr>
              <p:nvPr/>
            </p:nvSpPr>
            <p:spPr bwMode="auto">
              <a:xfrm>
                <a:off x="3874" y="2061"/>
                <a:ext cx="10" cy="20"/>
              </a:xfrm>
              <a:custGeom>
                <a:avLst/>
                <a:gdLst>
                  <a:gd name="T0" fmla="*/ 0 w 10"/>
                  <a:gd name="T1" fmla="*/ 0 h 20"/>
                  <a:gd name="T2" fmla="*/ 0 w 10"/>
                  <a:gd name="T3" fmla="*/ 0 h 20"/>
                  <a:gd name="T4" fmla="*/ 4 w 10"/>
                  <a:gd name="T5" fmla="*/ 3 h 20"/>
                  <a:gd name="T6" fmla="*/ 10 w 10"/>
                  <a:gd name="T7" fmla="*/ 7 h 20"/>
                  <a:gd name="T8" fmla="*/ 10 w 10"/>
                  <a:gd name="T9" fmla="*/ 10 h 20"/>
                  <a:gd name="T10" fmla="*/ 7 w 10"/>
                  <a:gd name="T11" fmla="*/ 16 h 20"/>
                  <a:gd name="T12" fmla="*/ 4 w 10"/>
                  <a:gd name="T13" fmla="*/ 20 h 20"/>
                  <a:gd name="T14" fmla="*/ 0 w 10"/>
                  <a:gd name="T15" fmla="*/ 20 h 20"/>
                  <a:gd name="T16" fmla="*/ 0 w 10"/>
                  <a:gd name="T17" fmla="*/ 13 h 20"/>
                  <a:gd name="T18" fmla="*/ 0 w 10"/>
                  <a:gd name="T19" fmla="*/ 3 h 20"/>
                  <a:gd name="T20" fmla="*/ 0 w 1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0"/>
                  <a:gd name="T35" fmla="*/ 10 w 1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0">
                    <a:moveTo>
                      <a:pt x="0" y="0"/>
                    </a:moveTo>
                    <a:lnTo>
                      <a:pt x="0" y="0"/>
                    </a:lnTo>
                    <a:lnTo>
                      <a:pt x="4" y="3"/>
                    </a:lnTo>
                    <a:lnTo>
                      <a:pt x="10" y="7"/>
                    </a:lnTo>
                    <a:lnTo>
                      <a:pt x="10" y="10"/>
                    </a:lnTo>
                    <a:lnTo>
                      <a:pt x="7" y="16"/>
                    </a:lnTo>
                    <a:lnTo>
                      <a:pt x="4" y="20"/>
                    </a:lnTo>
                    <a:lnTo>
                      <a:pt x="0" y="20"/>
                    </a:lnTo>
                    <a:lnTo>
                      <a:pt x="0" y="13"/>
                    </a:lnTo>
                    <a:lnTo>
                      <a:pt x="0" y="3"/>
                    </a:lnTo>
                    <a:lnTo>
                      <a:pt x="0" y="0"/>
                    </a:lnTo>
                    <a:close/>
                  </a:path>
                </a:pathLst>
              </a:custGeom>
              <a:solidFill>
                <a:srgbClr val="CCCCCC"/>
              </a:solidFill>
              <a:ln w="9525">
                <a:noFill/>
                <a:round/>
                <a:headEnd/>
                <a:tailEnd/>
              </a:ln>
            </p:spPr>
            <p:txBody>
              <a:bodyPr/>
              <a:lstStyle/>
              <a:p>
                <a:endParaRPr lang="en-US"/>
              </a:p>
            </p:txBody>
          </p:sp>
          <p:sp>
            <p:nvSpPr>
              <p:cNvPr id="34162" name="Freeform 264"/>
              <p:cNvSpPr>
                <a:spLocks/>
              </p:cNvSpPr>
              <p:nvPr/>
            </p:nvSpPr>
            <p:spPr bwMode="auto">
              <a:xfrm>
                <a:off x="3874" y="2061"/>
                <a:ext cx="10" cy="20"/>
              </a:xfrm>
              <a:custGeom>
                <a:avLst/>
                <a:gdLst>
                  <a:gd name="T0" fmla="*/ 0 w 10"/>
                  <a:gd name="T1" fmla="*/ 0 h 20"/>
                  <a:gd name="T2" fmla="*/ 0 w 10"/>
                  <a:gd name="T3" fmla="*/ 0 h 20"/>
                  <a:gd name="T4" fmla="*/ 4 w 10"/>
                  <a:gd name="T5" fmla="*/ 3 h 20"/>
                  <a:gd name="T6" fmla="*/ 10 w 10"/>
                  <a:gd name="T7" fmla="*/ 7 h 20"/>
                  <a:gd name="T8" fmla="*/ 10 w 10"/>
                  <a:gd name="T9" fmla="*/ 10 h 20"/>
                  <a:gd name="T10" fmla="*/ 7 w 10"/>
                  <a:gd name="T11" fmla="*/ 16 h 20"/>
                  <a:gd name="T12" fmla="*/ 4 w 10"/>
                  <a:gd name="T13" fmla="*/ 20 h 20"/>
                  <a:gd name="T14" fmla="*/ 0 w 10"/>
                  <a:gd name="T15" fmla="*/ 20 h 20"/>
                  <a:gd name="T16" fmla="*/ 0 w 10"/>
                  <a:gd name="T17" fmla="*/ 13 h 20"/>
                  <a:gd name="T18" fmla="*/ 0 w 10"/>
                  <a:gd name="T19" fmla="*/ 3 h 20"/>
                  <a:gd name="T20" fmla="*/ 0 w 10"/>
                  <a:gd name="T21" fmla="*/ 0 h 20"/>
                  <a:gd name="T22" fmla="*/ 0 w 10"/>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0"/>
                  <a:gd name="T38" fmla="*/ 10 w 1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0">
                    <a:moveTo>
                      <a:pt x="0" y="0"/>
                    </a:moveTo>
                    <a:lnTo>
                      <a:pt x="0" y="0"/>
                    </a:lnTo>
                    <a:lnTo>
                      <a:pt x="4" y="3"/>
                    </a:lnTo>
                    <a:lnTo>
                      <a:pt x="10" y="7"/>
                    </a:lnTo>
                    <a:lnTo>
                      <a:pt x="10" y="10"/>
                    </a:lnTo>
                    <a:lnTo>
                      <a:pt x="7" y="16"/>
                    </a:lnTo>
                    <a:lnTo>
                      <a:pt x="4" y="20"/>
                    </a:lnTo>
                    <a:lnTo>
                      <a:pt x="0" y="20"/>
                    </a:lnTo>
                    <a:lnTo>
                      <a:pt x="0" y="13"/>
                    </a:lnTo>
                    <a:lnTo>
                      <a:pt x="0" y="3"/>
                    </a:lnTo>
                    <a:lnTo>
                      <a:pt x="0" y="0"/>
                    </a:lnTo>
                  </a:path>
                </a:pathLst>
              </a:custGeom>
              <a:noFill/>
              <a:ln w="0">
                <a:solidFill>
                  <a:srgbClr val="7F7F7F"/>
                </a:solidFill>
                <a:round/>
                <a:headEnd/>
                <a:tailEnd/>
              </a:ln>
            </p:spPr>
            <p:txBody>
              <a:bodyPr/>
              <a:lstStyle/>
              <a:p>
                <a:endParaRPr lang="en-US"/>
              </a:p>
            </p:txBody>
          </p:sp>
          <p:sp>
            <p:nvSpPr>
              <p:cNvPr id="34163" name="Freeform 265"/>
              <p:cNvSpPr>
                <a:spLocks/>
              </p:cNvSpPr>
              <p:nvPr/>
            </p:nvSpPr>
            <p:spPr bwMode="auto">
              <a:xfrm>
                <a:off x="3881" y="2074"/>
                <a:ext cx="10" cy="26"/>
              </a:xfrm>
              <a:custGeom>
                <a:avLst/>
                <a:gdLst>
                  <a:gd name="T0" fmla="*/ 3 w 10"/>
                  <a:gd name="T1" fmla="*/ 0 h 26"/>
                  <a:gd name="T2" fmla="*/ 3 w 10"/>
                  <a:gd name="T3" fmla="*/ 0 h 26"/>
                  <a:gd name="T4" fmla="*/ 10 w 10"/>
                  <a:gd name="T5" fmla="*/ 0 h 26"/>
                  <a:gd name="T6" fmla="*/ 10 w 10"/>
                  <a:gd name="T7" fmla="*/ 3 h 26"/>
                  <a:gd name="T8" fmla="*/ 6 w 10"/>
                  <a:gd name="T9" fmla="*/ 13 h 26"/>
                  <a:gd name="T10" fmla="*/ 6 w 10"/>
                  <a:gd name="T11" fmla="*/ 23 h 26"/>
                  <a:gd name="T12" fmla="*/ 6 w 10"/>
                  <a:gd name="T13" fmla="*/ 26 h 26"/>
                  <a:gd name="T14" fmla="*/ 0 w 10"/>
                  <a:gd name="T15" fmla="*/ 16 h 26"/>
                  <a:gd name="T16" fmla="*/ 0 w 10"/>
                  <a:gd name="T17" fmla="*/ 13 h 26"/>
                  <a:gd name="T18" fmla="*/ 3 w 10"/>
                  <a:gd name="T19" fmla="*/ 13 h 26"/>
                  <a:gd name="T20" fmla="*/ 3 w 10"/>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6"/>
                  <a:gd name="T35" fmla="*/ 10 w 1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6">
                    <a:moveTo>
                      <a:pt x="3" y="0"/>
                    </a:moveTo>
                    <a:lnTo>
                      <a:pt x="3" y="0"/>
                    </a:lnTo>
                    <a:lnTo>
                      <a:pt x="10" y="0"/>
                    </a:lnTo>
                    <a:lnTo>
                      <a:pt x="10" y="3"/>
                    </a:lnTo>
                    <a:lnTo>
                      <a:pt x="6" y="13"/>
                    </a:lnTo>
                    <a:lnTo>
                      <a:pt x="6" y="23"/>
                    </a:lnTo>
                    <a:lnTo>
                      <a:pt x="6" y="26"/>
                    </a:lnTo>
                    <a:lnTo>
                      <a:pt x="0" y="16"/>
                    </a:lnTo>
                    <a:lnTo>
                      <a:pt x="0" y="13"/>
                    </a:lnTo>
                    <a:lnTo>
                      <a:pt x="3" y="13"/>
                    </a:lnTo>
                    <a:lnTo>
                      <a:pt x="3" y="0"/>
                    </a:lnTo>
                    <a:close/>
                  </a:path>
                </a:pathLst>
              </a:custGeom>
              <a:solidFill>
                <a:srgbClr val="CCCCCC"/>
              </a:solidFill>
              <a:ln w="9525">
                <a:noFill/>
                <a:round/>
                <a:headEnd/>
                <a:tailEnd/>
              </a:ln>
            </p:spPr>
            <p:txBody>
              <a:bodyPr/>
              <a:lstStyle/>
              <a:p>
                <a:endParaRPr lang="en-US"/>
              </a:p>
            </p:txBody>
          </p:sp>
          <p:sp>
            <p:nvSpPr>
              <p:cNvPr id="34164" name="Freeform 266"/>
              <p:cNvSpPr>
                <a:spLocks/>
              </p:cNvSpPr>
              <p:nvPr/>
            </p:nvSpPr>
            <p:spPr bwMode="auto">
              <a:xfrm>
                <a:off x="3881" y="2074"/>
                <a:ext cx="10" cy="26"/>
              </a:xfrm>
              <a:custGeom>
                <a:avLst/>
                <a:gdLst>
                  <a:gd name="T0" fmla="*/ 3 w 10"/>
                  <a:gd name="T1" fmla="*/ 0 h 26"/>
                  <a:gd name="T2" fmla="*/ 3 w 10"/>
                  <a:gd name="T3" fmla="*/ 0 h 26"/>
                  <a:gd name="T4" fmla="*/ 10 w 10"/>
                  <a:gd name="T5" fmla="*/ 0 h 26"/>
                  <a:gd name="T6" fmla="*/ 10 w 10"/>
                  <a:gd name="T7" fmla="*/ 3 h 26"/>
                  <a:gd name="T8" fmla="*/ 6 w 10"/>
                  <a:gd name="T9" fmla="*/ 13 h 26"/>
                  <a:gd name="T10" fmla="*/ 6 w 10"/>
                  <a:gd name="T11" fmla="*/ 23 h 26"/>
                  <a:gd name="T12" fmla="*/ 6 w 10"/>
                  <a:gd name="T13" fmla="*/ 26 h 26"/>
                  <a:gd name="T14" fmla="*/ 0 w 10"/>
                  <a:gd name="T15" fmla="*/ 16 h 26"/>
                  <a:gd name="T16" fmla="*/ 0 w 10"/>
                  <a:gd name="T17" fmla="*/ 13 h 26"/>
                  <a:gd name="T18" fmla="*/ 3 w 10"/>
                  <a:gd name="T19" fmla="*/ 13 h 26"/>
                  <a:gd name="T20" fmla="*/ 3 w 10"/>
                  <a:gd name="T21" fmla="*/ 0 h 26"/>
                  <a:gd name="T22" fmla="*/ 3 w 10"/>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6"/>
                  <a:gd name="T38" fmla="*/ 10 w 10"/>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6">
                    <a:moveTo>
                      <a:pt x="3" y="0"/>
                    </a:moveTo>
                    <a:lnTo>
                      <a:pt x="3" y="0"/>
                    </a:lnTo>
                    <a:lnTo>
                      <a:pt x="10" y="0"/>
                    </a:lnTo>
                    <a:lnTo>
                      <a:pt x="10" y="3"/>
                    </a:lnTo>
                    <a:lnTo>
                      <a:pt x="6" y="13"/>
                    </a:lnTo>
                    <a:lnTo>
                      <a:pt x="6" y="23"/>
                    </a:lnTo>
                    <a:lnTo>
                      <a:pt x="6" y="26"/>
                    </a:lnTo>
                    <a:lnTo>
                      <a:pt x="0" y="16"/>
                    </a:lnTo>
                    <a:lnTo>
                      <a:pt x="0" y="13"/>
                    </a:lnTo>
                    <a:lnTo>
                      <a:pt x="3" y="13"/>
                    </a:lnTo>
                    <a:lnTo>
                      <a:pt x="3" y="0"/>
                    </a:lnTo>
                  </a:path>
                </a:pathLst>
              </a:custGeom>
              <a:noFill/>
              <a:ln w="0">
                <a:solidFill>
                  <a:srgbClr val="7F7F7F"/>
                </a:solidFill>
                <a:round/>
                <a:headEnd/>
                <a:tailEnd/>
              </a:ln>
            </p:spPr>
            <p:txBody>
              <a:bodyPr/>
              <a:lstStyle/>
              <a:p>
                <a:endParaRPr lang="en-US"/>
              </a:p>
            </p:txBody>
          </p:sp>
          <p:sp>
            <p:nvSpPr>
              <p:cNvPr id="34165" name="Freeform 267"/>
              <p:cNvSpPr>
                <a:spLocks/>
              </p:cNvSpPr>
              <p:nvPr/>
            </p:nvSpPr>
            <p:spPr bwMode="auto">
              <a:xfrm>
                <a:off x="3897" y="2068"/>
                <a:ext cx="10" cy="19"/>
              </a:xfrm>
              <a:custGeom>
                <a:avLst/>
                <a:gdLst>
                  <a:gd name="T0" fmla="*/ 0 w 10"/>
                  <a:gd name="T1" fmla="*/ 0 h 19"/>
                  <a:gd name="T2" fmla="*/ 0 w 10"/>
                  <a:gd name="T3" fmla="*/ 0 h 19"/>
                  <a:gd name="T4" fmla="*/ 3 w 10"/>
                  <a:gd name="T5" fmla="*/ 0 h 19"/>
                  <a:gd name="T6" fmla="*/ 6 w 10"/>
                  <a:gd name="T7" fmla="*/ 3 h 19"/>
                  <a:gd name="T8" fmla="*/ 6 w 10"/>
                  <a:gd name="T9" fmla="*/ 9 h 19"/>
                  <a:gd name="T10" fmla="*/ 10 w 10"/>
                  <a:gd name="T11" fmla="*/ 16 h 19"/>
                  <a:gd name="T12" fmla="*/ 6 w 10"/>
                  <a:gd name="T13" fmla="*/ 16 h 19"/>
                  <a:gd name="T14" fmla="*/ 6 w 10"/>
                  <a:gd name="T15" fmla="*/ 19 h 19"/>
                  <a:gd name="T16" fmla="*/ 3 w 10"/>
                  <a:gd name="T17" fmla="*/ 16 h 19"/>
                  <a:gd name="T18" fmla="*/ 3 w 10"/>
                  <a:gd name="T19" fmla="*/ 6 h 19"/>
                  <a:gd name="T20" fmla="*/ 0 w 10"/>
                  <a:gd name="T21" fmla="*/ 6 h 19"/>
                  <a:gd name="T22" fmla="*/ 0 w 10"/>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9"/>
                  <a:gd name="T38" fmla="*/ 10 w 1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9">
                    <a:moveTo>
                      <a:pt x="0" y="0"/>
                    </a:moveTo>
                    <a:lnTo>
                      <a:pt x="0" y="0"/>
                    </a:lnTo>
                    <a:lnTo>
                      <a:pt x="3" y="0"/>
                    </a:lnTo>
                    <a:lnTo>
                      <a:pt x="6" y="3"/>
                    </a:lnTo>
                    <a:lnTo>
                      <a:pt x="6" y="9"/>
                    </a:lnTo>
                    <a:lnTo>
                      <a:pt x="10" y="16"/>
                    </a:lnTo>
                    <a:lnTo>
                      <a:pt x="6" y="16"/>
                    </a:lnTo>
                    <a:lnTo>
                      <a:pt x="6" y="19"/>
                    </a:lnTo>
                    <a:lnTo>
                      <a:pt x="3" y="16"/>
                    </a:lnTo>
                    <a:lnTo>
                      <a:pt x="3" y="6"/>
                    </a:lnTo>
                    <a:lnTo>
                      <a:pt x="0" y="6"/>
                    </a:lnTo>
                    <a:lnTo>
                      <a:pt x="0" y="0"/>
                    </a:lnTo>
                    <a:close/>
                  </a:path>
                </a:pathLst>
              </a:custGeom>
              <a:solidFill>
                <a:srgbClr val="CCCCCC"/>
              </a:solidFill>
              <a:ln w="9525">
                <a:noFill/>
                <a:round/>
                <a:headEnd/>
                <a:tailEnd/>
              </a:ln>
            </p:spPr>
            <p:txBody>
              <a:bodyPr/>
              <a:lstStyle/>
              <a:p>
                <a:endParaRPr lang="en-US"/>
              </a:p>
            </p:txBody>
          </p:sp>
          <p:sp>
            <p:nvSpPr>
              <p:cNvPr id="34166" name="Freeform 268"/>
              <p:cNvSpPr>
                <a:spLocks/>
              </p:cNvSpPr>
              <p:nvPr/>
            </p:nvSpPr>
            <p:spPr bwMode="auto">
              <a:xfrm>
                <a:off x="3897" y="2068"/>
                <a:ext cx="10" cy="19"/>
              </a:xfrm>
              <a:custGeom>
                <a:avLst/>
                <a:gdLst>
                  <a:gd name="T0" fmla="*/ 0 w 10"/>
                  <a:gd name="T1" fmla="*/ 0 h 19"/>
                  <a:gd name="T2" fmla="*/ 0 w 10"/>
                  <a:gd name="T3" fmla="*/ 0 h 19"/>
                  <a:gd name="T4" fmla="*/ 3 w 10"/>
                  <a:gd name="T5" fmla="*/ 0 h 19"/>
                  <a:gd name="T6" fmla="*/ 6 w 10"/>
                  <a:gd name="T7" fmla="*/ 3 h 19"/>
                  <a:gd name="T8" fmla="*/ 6 w 10"/>
                  <a:gd name="T9" fmla="*/ 9 h 19"/>
                  <a:gd name="T10" fmla="*/ 10 w 10"/>
                  <a:gd name="T11" fmla="*/ 16 h 19"/>
                  <a:gd name="T12" fmla="*/ 6 w 10"/>
                  <a:gd name="T13" fmla="*/ 16 h 19"/>
                  <a:gd name="T14" fmla="*/ 6 w 10"/>
                  <a:gd name="T15" fmla="*/ 19 h 19"/>
                  <a:gd name="T16" fmla="*/ 3 w 10"/>
                  <a:gd name="T17" fmla="*/ 16 h 19"/>
                  <a:gd name="T18" fmla="*/ 3 w 10"/>
                  <a:gd name="T19" fmla="*/ 6 h 19"/>
                  <a:gd name="T20" fmla="*/ 0 w 10"/>
                  <a:gd name="T21" fmla="*/ 6 h 19"/>
                  <a:gd name="T22" fmla="*/ 0 w 10"/>
                  <a:gd name="T23" fmla="*/ 0 h 19"/>
                  <a:gd name="T24" fmla="*/ 0 w 1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9"/>
                  <a:gd name="T41" fmla="*/ 10 w 1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9">
                    <a:moveTo>
                      <a:pt x="0" y="0"/>
                    </a:moveTo>
                    <a:lnTo>
                      <a:pt x="0" y="0"/>
                    </a:lnTo>
                    <a:lnTo>
                      <a:pt x="3" y="0"/>
                    </a:lnTo>
                    <a:lnTo>
                      <a:pt x="6" y="3"/>
                    </a:lnTo>
                    <a:lnTo>
                      <a:pt x="6" y="9"/>
                    </a:lnTo>
                    <a:lnTo>
                      <a:pt x="10" y="16"/>
                    </a:lnTo>
                    <a:lnTo>
                      <a:pt x="6" y="16"/>
                    </a:lnTo>
                    <a:lnTo>
                      <a:pt x="6" y="19"/>
                    </a:lnTo>
                    <a:lnTo>
                      <a:pt x="3" y="16"/>
                    </a:lnTo>
                    <a:lnTo>
                      <a:pt x="3" y="6"/>
                    </a:lnTo>
                    <a:lnTo>
                      <a:pt x="0" y="6"/>
                    </a:lnTo>
                    <a:lnTo>
                      <a:pt x="0" y="0"/>
                    </a:lnTo>
                  </a:path>
                </a:pathLst>
              </a:custGeom>
              <a:noFill/>
              <a:ln w="0">
                <a:solidFill>
                  <a:srgbClr val="7F7F7F"/>
                </a:solidFill>
                <a:round/>
                <a:headEnd/>
                <a:tailEnd/>
              </a:ln>
            </p:spPr>
            <p:txBody>
              <a:bodyPr/>
              <a:lstStyle/>
              <a:p>
                <a:endParaRPr lang="en-US"/>
              </a:p>
            </p:txBody>
          </p:sp>
          <p:sp>
            <p:nvSpPr>
              <p:cNvPr id="34167" name="Freeform 269"/>
              <p:cNvSpPr>
                <a:spLocks/>
              </p:cNvSpPr>
              <p:nvPr/>
            </p:nvSpPr>
            <p:spPr bwMode="auto">
              <a:xfrm>
                <a:off x="3887" y="2071"/>
                <a:ext cx="7" cy="22"/>
              </a:xfrm>
              <a:custGeom>
                <a:avLst/>
                <a:gdLst>
                  <a:gd name="T0" fmla="*/ 7 w 7"/>
                  <a:gd name="T1" fmla="*/ 0 h 22"/>
                  <a:gd name="T2" fmla="*/ 7 w 7"/>
                  <a:gd name="T3" fmla="*/ 10 h 22"/>
                  <a:gd name="T4" fmla="*/ 7 w 7"/>
                  <a:gd name="T5" fmla="*/ 13 h 22"/>
                  <a:gd name="T6" fmla="*/ 4 w 7"/>
                  <a:gd name="T7" fmla="*/ 22 h 22"/>
                  <a:gd name="T8" fmla="*/ 0 w 7"/>
                  <a:gd name="T9" fmla="*/ 16 h 22"/>
                  <a:gd name="T10" fmla="*/ 7 w 7"/>
                  <a:gd name="T11" fmla="*/ 0 h 22"/>
                  <a:gd name="T12" fmla="*/ 0 60000 65536"/>
                  <a:gd name="T13" fmla="*/ 0 60000 65536"/>
                  <a:gd name="T14" fmla="*/ 0 60000 65536"/>
                  <a:gd name="T15" fmla="*/ 0 60000 65536"/>
                  <a:gd name="T16" fmla="*/ 0 60000 65536"/>
                  <a:gd name="T17" fmla="*/ 0 60000 65536"/>
                  <a:gd name="T18" fmla="*/ 0 w 7"/>
                  <a:gd name="T19" fmla="*/ 0 h 22"/>
                  <a:gd name="T20" fmla="*/ 7 w 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7" h="22">
                    <a:moveTo>
                      <a:pt x="7" y="0"/>
                    </a:moveTo>
                    <a:lnTo>
                      <a:pt x="7" y="10"/>
                    </a:lnTo>
                    <a:lnTo>
                      <a:pt x="7" y="13"/>
                    </a:lnTo>
                    <a:lnTo>
                      <a:pt x="4" y="22"/>
                    </a:lnTo>
                    <a:lnTo>
                      <a:pt x="0" y="16"/>
                    </a:lnTo>
                    <a:lnTo>
                      <a:pt x="7" y="0"/>
                    </a:lnTo>
                    <a:close/>
                  </a:path>
                </a:pathLst>
              </a:custGeom>
              <a:solidFill>
                <a:srgbClr val="CCCCCC"/>
              </a:solidFill>
              <a:ln w="9525">
                <a:noFill/>
                <a:round/>
                <a:headEnd/>
                <a:tailEnd/>
              </a:ln>
            </p:spPr>
            <p:txBody>
              <a:bodyPr/>
              <a:lstStyle/>
              <a:p>
                <a:endParaRPr lang="en-US"/>
              </a:p>
            </p:txBody>
          </p:sp>
          <p:sp>
            <p:nvSpPr>
              <p:cNvPr id="34168" name="Freeform 270"/>
              <p:cNvSpPr>
                <a:spLocks/>
              </p:cNvSpPr>
              <p:nvPr/>
            </p:nvSpPr>
            <p:spPr bwMode="auto">
              <a:xfrm>
                <a:off x="3887" y="2071"/>
                <a:ext cx="7" cy="22"/>
              </a:xfrm>
              <a:custGeom>
                <a:avLst/>
                <a:gdLst>
                  <a:gd name="T0" fmla="*/ 7 w 7"/>
                  <a:gd name="T1" fmla="*/ 0 h 22"/>
                  <a:gd name="T2" fmla="*/ 7 w 7"/>
                  <a:gd name="T3" fmla="*/ 10 h 22"/>
                  <a:gd name="T4" fmla="*/ 7 w 7"/>
                  <a:gd name="T5" fmla="*/ 13 h 22"/>
                  <a:gd name="T6" fmla="*/ 4 w 7"/>
                  <a:gd name="T7" fmla="*/ 22 h 22"/>
                  <a:gd name="T8" fmla="*/ 0 w 7"/>
                  <a:gd name="T9" fmla="*/ 16 h 22"/>
                  <a:gd name="T10" fmla="*/ 7 w 7"/>
                  <a:gd name="T11" fmla="*/ 0 h 22"/>
                  <a:gd name="T12" fmla="*/ 7 w 7"/>
                  <a:gd name="T13" fmla="*/ 0 h 22"/>
                  <a:gd name="T14" fmla="*/ 0 60000 65536"/>
                  <a:gd name="T15" fmla="*/ 0 60000 65536"/>
                  <a:gd name="T16" fmla="*/ 0 60000 65536"/>
                  <a:gd name="T17" fmla="*/ 0 60000 65536"/>
                  <a:gd name="T18" fmla="*/ 0 60000 65536"/>
                  <a:gd name="T19" fmla="*/ 0 60000 65536"/>
                  <a:gd name="T20" fmla="*/ 0 60000 65536"/>
                  <a:gd name="T21" fmla="*/ 0 w 7"/>
                  <a:gd name="T22" fmla="*/ 0 h 22"/>
                  <a:gd name="T23" fmla="*/ 7 w 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2">
                    <a:moveTo>
                      <a:pt x="7" y="0"/>
                    </a:moveTo>
                    <a:lnTo>
                      <a:pt x="7" y="10"/>
                    </a:lnTo>
                    <a:lnTo>
                      <a:pt x="7" y="13"/>
                    </a:lnTo>
                    <a:lnTo>
                      <a:pt x="4" y="22"/>
                    </a:lnTo>
                    <a:lnTo>
                      <a:pt x="0" y="16"/>
                    </a:lnTo>
                    <a:lnTo>
                      <a:pt x="7" y="0"/>
                    </a:lnTo>
                  </a:path>
                </a:pathLst>
              </a:custGeom>
              <a:noFill/>
              <a:ln w="0">
                <a:solidFill>
                  <a:srgbClr val="7F7F7F"/>
                </a:solidFill>
                <a:round/>
                <a:headEnd/>
                <a:tailEnd/>
              </a:ln>
            </p:spPr>
            <p:txBody>
              <a:bodyPr/>
              <a:lstStyle/>
              <a:p>
                <a:endParaRPr lang="en-US"/>
              </a:p>
            </p:txBody>
          </p:sp>
          <p:sp>
            <p:nvSpPr>
              <p:cNvPr id="34169" name="Freeform 271"/>
              <p:cNvSpPr>
                <a:spLocks/>
              </p:cNvSpPr>
              <p:nvPr/>
            </p:nvSpPr>
            <p:spPr bwMode="auto">
              <a:xfrm>
                <a:off x="3894" y="2084"/>
                <a:ext cx="6" cy="6"/>
              </a:xfrm>
              <a:custGeom>
                <a:avLst/>
                <a:gdLst>
                  <a:gd name="T0" fmla="*/ 0 w 6"/>
                  <a:gd name="T1" fmla="*/ 3 h 6"/>
                  <a:gd name="T2" fmla="*/ 3 w 6"/>
                  <a:gd name="T3" fmla="*/ 0 h 6"/>
                  <a:gd name="T4" fmla="*/ 6 w 6"/>
                  <a:gd name="T5" fmla="*/ 0 h 6"/>
                  <a:gd name="T6" fmla="*/ 6 w 6"/>
                  <a:gd name="T7" fmla="*/ 6 h 6"/>
                  <a:gd name="T8" fmla="*/ 0 w 6"/>
                  <a:gd name="T9" fmla="*/ 6 h 6"/>
                  <a:gd name="T10" fmla="*/ 0 w 6"/>
                  <a:gd name="T11" fmla="*/ 3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3"/>
                    </a:moveTo>
                    <a:lnTo>
                      <a:pt x="3" y="0"/>
                    </a:lnTo>
                    <a:lnTo>
                      <a:pt x="6" y="0"/>
                    </a:lnTo>
                    <a:lnTo>
                      <a:pt x="6" y="6"/>
                    </a:lnTo>
                    <a:lnTo>
                      <a:pt x="0" y="6"/>
                    </a:lnTo>
                    <a:lnTo>
                      <a:pt x="0" y="3"/>
                    </a:lnTo>
                    <a:close/>
                  </a:path>
                </a:pathLst>
              </a:custGeom>
              <a:solidFill>
                <a:srgbClr val="CCCCCC"/>
              </a:solidFill>
              <a:ln w="9525">
                <a:noFill/>
                <a:round/>
                <a:headEnd/>
                <a:tailEnd/>
              </a:ln>
            </p:spPr>
            <p:txBody>
              <a:bodyPr/>
              <a:lstStyle/>
              <a:p>
                <a:endParaRPr lang="en-US"/>
              </a:p>
            </p:txBody>
          </p:sp>
          <p:sp>
            <p:nvSpPr>
              <p:cNvPr id="34170" name="Freeform 272"/>
              <p:cNvSpPr>
                <a:spLocks/>
              </p:cNvSpPr>
              <p:nvPr/>
            </p:nvSpPr>
            <p:spPr bwMode="auto">
              <a:xfrm>
                <a:off x="3894" y="2084"/>
                <a:ext cx="6" cy="6"/>
              </a:xfrm>
              <a:custGeom>
                <a:avLst/>
                <a:gdLst>
                  <a:gd name="T0" fmla="*/ 0 w 6"/>
                  <a:gd name="T1" fmla="*/ 3 h 6"/>
                  <a:gd name="T2" fmla="*/ 3 w 6"/>
                  <a:gd name="T3" fmla="*/ 0 h 6"/>
                  <a:gd name="T4" fmla="*/ 6 w 6"/>
                  <a:gd name="T5" fmla="*/ 0 h 6"/>
                  <a:gd name="T6" fmla="*/ 6 w 6"/>
                  <a:gd name="T7" fmla="*/ 6 h 6"/>
                  <a:gd name="T8" fmla="*/ 0 w 6"/>
                  <a:gd name="T9" fmla="*/ 6 h 6"/>
                  <a:gd name="T10" fmla="*/ 0 w 6"/>
                  <a:gd name="T11" fmla="*/ 3 h 6"/>
                  <a:gd name="T12" fmla="*/ 0 w 6"/>
                  <a:gd name="T13" fmla="*/ 3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3"/>
                    </a:moveTo>
                    <a:lnTo>
                      <a:pt x="3" y="0"/>
                    </a:lnTo>
                    <a:lnTo>
                      <a:pt x="6" y="0"/>
                    </a:lnTo>
                    <a:lnTo>
                      <a:pt x="6" y="6"/>
                    </a:lnTo>
                    <a:lnTo>
                      <a:pt x="0" y="6"/>
                    </a:lnTo>
                    <a:lnTo>
                      <a:pt x="0" y="3"/>
                    </a:lnTo>
                  </a:path>
                </a:pathLst>
              </a:custGeom>
              <a:noFill/>
              <a:ln w="0">
                <a:solidFill>
                  <a:srgbClr val="7F7F7F"/>
                </a:solidFill>
                <a:round/>
                <a:headEnd/>
                <a:tailEnd/>
              </a:ln>
            </p:spPr>
            <p:txBody>
              <a:bodyPr/>
              <a:lstStyle/>
              <a:p>
                <a:endParaRPr lang="en-US"/>
              </a:p>
            </p:txBody>
          </p:sp>
          <p:sp>
            <p:nvSpPr>
              <p:cNvPr id="34171" name="Freeform 273"/>
              <p:cNvSpPr>
                <a:spLocks/>
              </p:cNvSpPr>
              <p:nvPr/>
            </p:nvSpPr>
            <p:spPr bwMode="auto">
              <a:xfrm>
                <a:off x="4006" y="2225"/>
                <a:ext cx="7" cy="7"/>
              </a:xfrm>
              <a:custGeom>
                <a:avLst/>
                <a:gdLst>
                  <a:gd name="T0" fmla="*/ 0 w 7"/>
                  <a:gd name="T1" fmla="*/ 0 h 7"/>
                  <a:gd name="T2" fmla="*/ 4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0"/>
                    </a:moveTo>
                    <a:lnTo>
                      <a:pt x="4" y="0"/>
                    </a:lnTo>
                    <a:lnTo>
                      <a:pt x="7" y="7"/>
                    </a:lnTo>
                    <a:lnTo>
                      <a:pt x="0" y="0"/>
                    </a:lnTo>
                    <a:close/>
                  </a:path>
                </a:pathLst>
              </a:custGeom>
              <a:solidFill>
                <a:srgbClr val="CCCCCC"/>
              </a:solidFill>
              <a:ln w="9525">
                <a:noFill/>
                <a:round/>
                <a:headEnd/>
                <a:tailEnd/>
              </a:ln>
            </p:spPr>
            <p:txBody>
              <a:bodyPr/>
              <a:lstStyle/>
              <a:p>
                <a:endParaRPr lang="en-US"/>
              </a:p>
            </p:txBody>
          </p:sp>
          <p:sp>
            <p:nvSpPr>
              <p:cNvPr id="34172" name="Freeform 274"/>
              <p:cNvSpPr>
                <a:spLocks/>
              </p:cNvSpPr>
              <p:nvPr/>
            </p:nvSpPr>
            <p:spPr bwMode="auto">
              <a:xfrm>
                <a:off x="4006" y="2225"/>
                <a:ext cx="7" cy="7"/>
              </a:xfrm>
              <a:custGeom>
                <a:avLst/>
                <a:gdLst>
                  <a:gd name="T0" fmla="*/ 0 w 7"/>
                  <a:gd name="T1" fmla="*/ 0 h 7"/>
                  <a:gd name="T2" fmla="*/ 4 w 7"/>
                  <a:gd name="T3" fmla="*/ 0 h 7"/>
                  <a:gd name="T4" fmla="*/ 7 w 7"/>
                  <a:gd name="T5" fmla="*/ 7 h 7"/>
                  <a:gd name="T6" fmla="*/ 7 w 7"/>
                  <a:gd name="T7" fmla="*/ 7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4" y="0"/>
                    </a:lnTo>
                    <a:lnTo>
                      <a:pt x="7" y="7"/>
                    </a:lnTo>
                    <a:lnTo>
                      <a:pt x="0" y="0"/>
                    </a:lnTo>
                  </a:path>
                </a:pathLst>
              </a:custGeom>
              <a:noFill/>
              <a:ln w="0">
                <a:solidFill>
                  <a:srgbClr val="7F7F7F"/>
                </a:solidFill>
                <a:round/>
                <a:headEnd/>
                <a:tailEnd/>
              </a:ln>
            </p:spPr>
            <p:txBody>
              <a:bodyPr/>
              <a:lstStyle/>
              <a:p>
                <a:endParaRPr lang="en-US"/>
              </a:p>
            </p:txBody>
          </p:sp>
          <p:sp>
            <p:nvSpPr>
              <p:cNvPr id="34173" name="Freeform 275"/>
              <p:cNvSpPr>
                <a:spLocks/>
              </p:cNvSpPr>
              <p:nvPr/>
            </p:nvSpPr>
            <p:spPr bwMode="auto">
              <a:xfrm>
                <a:off x="4006" y="2238"/>
                <a:ext cx="13" cy="3"/>
              </a:xfrm>
              <a:custGeom>
                <a:avLst/>
                <a:gdLst>
                  <a:gd name="T0" fmla="*/ 0 w 13"/>
                  <a:gd name="T1" fmla="*/ 0 h 3"/>
                  <a:gd name="T2" fmla="*/ 13 w 13"/>
                  <a:gd name="T3" fmla="*/ 0 h 3"/>
                  <a:gd name="T4" fmla="*/ 13 w 13"/>
                  <a:gd name="T5" fmla="*/ 3 h 3"/>
                  <a:gd name="T6" fmla="*/ 7 w 13"/>
                  <a:gd name="T7" fmla="*/ 3 h 3"/>
                  <a:gd name="T8" fmla="*/ 0 w 13"/>
                  <a:gd name="T9" fmla="*/ 0 h 3"/>
                  <a:gd name="T10" fmla="*/ 0 60000 65536"/>
                  <a:gd name="T11" fmla="*/ 0 60000 65536"/>
                  <a:gd name="T12" fmla="*/ 0 60000 65536"/>
                  <a:gd name="T13" fmla="*/ 0 60000 65536"/>
                  <a:gd name="T14" fmla="*/ 0 60000 65536"/>
                  <a:gd name="T15" fmla="*/ 0 w 13"/>
                  <a:gd name="T16" fmla="*/ 0 h 3"/>
                  <a:gd name="T17" fmla="*/ 13 w 13"/>
                  <a:gd name="T18" fmla="*/ 3 h 3"/>
                </a:gdLst>
                <a:ahLst/>
                <a:cxnLst>
                  <a:cxn ang="T10">
                    <a:pos x="T0" y="T1"/>
                  </a:cxn>
                  <a:cxn ang="T11">
                    <a:pos x="T2" y="T3"/>
                  </a:cxn>
                  <a:cxn ang="T12">
                    <a:pos x="T4" y="T5"/>
                  </a:cxn>
                  <a:cxn ang="T13">
                    <a:pos x="T6" y="T7"/>
                  </a:cxn>
                  <a:cxn ang="T14">
                    <a:pos x="T8" y="T9"/>
                  </a:cxn>
                </a:cxnLst>
                <a:rect l="T15" t="T16" r="T17" b="T18"/>
                <a:pathLst>
                  <a:path w="13" h="3">
                    <a:moveTo>
                      <a:pt x="0" y="0"/>
                    </a:moveTo>
                    <a:lnTo>
                      <a:pt x="13" y="0"/>
                    </a:lnTo>
                    <a:lnTo>
                      <a:pt x="13" y="3"/>
                    </a:lnTo>
                    <a:lnTo>
                      <a:pt x="7" y="3"/>
                    </a:lnTo>
                    <a:lnTo>
                      <a:pt x="0" y="0"/>
                    </a:lnTo>
                    <a:close/>
                  </a:path>
                </a:pathLst>
              </a:custGeom>
              <a:solidFill>
                <a:srgbClr val="CCCCCC"/>
              </a:solidFill>
              <a:ln w="9525">
                <a:noFill/>
                <a:round/>
                <a:headEnd/>
                <a:tailEnd/>
              </a:ln>
            </p:spPr>
            <p:txBody>
              <a:bodyPr/>
              <a:lstStyle/>
              <a:p>
                <a:endParaRPr lang="en-US"/>
              </a:p>
            </p:txBody>
          </p:sp>
          <p:sp>
            <p:nvSpPr>
              <p:cNvPr id="34174" name="Freeform 276"/>
              <p:cNvSpPr>
                <a:spLocks/>
              </p:cNvSpPr>
              <p:nvPr/>
            </p:nvSpPr>
            <p:spPr bwMode="auto">
              <a:xfrm>
                <a:off x="4006" y="2238"/>
                <a:ext cx="13" cy="3"/>
              </a:xfrm>
              <a:custGeom>
                <a:avLst/>
                <a:gdLst>
                  <a:gd name="T0" fmla="*/ 0 w 13"/>
                  <a:gd name="T1" fmla="*/ 0 h 3"/>
                  <a:gd name="T2" fmla="*/ 13 w 13"/>
                  <a:gd name="T3" fmla="*/ 0 h 3"/>
                  <a:gd name="T4" fmla="*/ 13 w 13"/>
                  <a:gd name="T5" fmla="*/ 3 h 3"/>
                  <a:gd name="T6" fmla="*/ 7 w 13"/>
                  <a:gd name="T7" fmla="*/ 3 h 3"/>
                  <a:gd name="T8" fmla="*/ 0 w 13"/>
                  <a:gd name="T9" fmla="*/ 0 h 3"/>
                  <a:gd name="T10" fmla="*/ 0 w 13"/>
                  <a:gd name="T11" fmla="*/ 0 h 3"/>
                  <a:gd name="T12" fmla="*/ 0 60000 65536"/>
                  <a:gd name="T13" fmla="*/ 0 60000 65536"/>
                  <a:gd name="T14" fmla="*/ 0 60000 65536"/>
                  <a:gd name="T15" fmla="*/ 0 60000 65536"/>
                  <a:gd name="T16" fmla="*/ 0 60000 65536"/>
                  <a:gd name="T17" fmla="*/ 0 60000 65536"/>
                  <a:gd name="T18" fmla="*/ 0 w 13"/>
                  <a:gd name="T19" fmla="*/ 0 h 3"/>
                  <a:gd name="T20" fmla="*/ 13 w 13"/>
                  <a:gd name="T21" fmla="*/ 3 h 3"/>
                </a:gdLst>
                <a:ahLst/>
                <a:cxnLst>
                  <a:cxn ang="T12">
                    <a:pos x="T0" y="T1"/>
                  </a:cxn>
                  <a:cxn ang="T13">
                    <a:pos x="T2" y="T3"/>
                  </a:cxn>
                  <a:cxn ang="T14">
                    <a:pos x="T4" y="T5"/>
                  </a:cxn>
                  <a:cxn ang="T15">
                    <a:pos x="T6" y="T7"/>
                  </a:cxn>
                  <a:cxn ang="T16">
                    <a:pos x="T8" y="T9"/>
                  </a:cxn>
                  <a:cxn ang="T17">
                    <a:pos x="T10" y="T11"/>
                  </a:cxn>
                </a:cxnLst>
                <a:rect l="T18" t="T19" r="T20" b="T21"/>
                <a:pathLst>
                  <a:path w="13" h="3">
                    <a:moveTo>
                      <a:pt x="0" y="0"/>
                    </a:moveTo>
                    <a:lnTo>
                      <a:pt x="13" y="0"/>
                    </a:lnTo>
                    <a:lnTo>
                      <a:pt x="13" y="3"/>
                    </a:lnTo>
                    <a:lnTo>
                      <a:pt x="7" y="3"/>
                    </a:lnTo>
                    <a:lnTo>
                      <a:pt x="0" y="0"/>
                    </a:lnTo>
                  </a:path>
                </a:pathLst>
              </a:custGeom>
              <a:noFill/>
              <a:ln w="0">
                <a:solidFill>
                  <a:srgbClr val="7F7F7F"/>
                </a:solidFill>
                <a:round/>
                <a:headEnd/>
                <a:tailEnd/>
              </a:ln>
            </p:spPr>
            <p:txBody>
              <a:bodyPr/>
              <a:lstStyle/>
              <a:p>
                <a:endParaRPr lang="en-US"/>
              </a:p>
            </p:txBody>
          </p:sp>
          <p:sp>
            <p:nvSpPr>
              <p:cNvPr id="34175" name="Freeform 277"/>
              <p:cNvSpPr>
                <a:spLocks/>
              </p:cNvSpPr>
              <p:nvPr/>
            </p:nvSpPr>
            <p:spPr bwMode="auto">
              <a:xfrm>
                <a:off x="3849" y="2338"/>
                <a:ext cx="16" cy="13"/>
              </a:xfrm>
              <a:custGeom>
                <a:avLst/>
                <a:gdLst>
                  <a:gd name="T0" fmla="*/ 9 w 16"/>
                  <a:gd name="T1" fmla="*/ 0 h 13"/>
                  <a:gd name="T2" fmla="*/ 16 w 16"/>
                  <a:gd name="T3" fmla="*/ 3 h 13"/>
                  <a:gd name="T4" fmla="*/ 16 w 16"/>
                  <a:gd name="T5" fmla="*/ 10 h 13"/>
                  <a:gd name="T6" fmla="*/ 13 w 16"/>
                  <a:gd name="T7" fmla="*/ 13 h 13"/>
                  <a:gd name="T8" fmla="*/ 13 w 16"/>
                  <a:gd name="T9" fmla="*/ 13 h 13"/>
                  <a:gd name="T10" fmla="*/ 6 w 16"/>
                  <a:gd name="T11" fmla="*/ 6 h 13"/>
                  <a:gd name="T12" fmla="*/ 3 w 16"/>
                  <a:gd name="T13" fmla="*/ 6 h 13"/>
                  <a:gd name="T14" fmla="*/ 0 w 16"/>
                  <a:gd name="T15" fmla="*/ 0 h 13"/>
                  <a:gd name="T16" fmla="*/ 9 w 16"/>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3"/>
                  <a:gd name="T29" fmla="*/ 16 w 16"/>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3">
                    <a:moveTo>
                      <a:pt x="9" y="0"/>
                    </a:moveTo>
                    <a:lnTo>
                      <a:pt x="16" y="3"/>
                    </a:lnTo>
                    <a:lnTo>
                      <a:pt x="16" y="10"/>
                    </a:lnTo>
                    <a:lnTo>
                      <a:pt x="13" y="13"/>
                    </a:lnTo>
                    <a:lnTo>
                      <a:pt x="6" y="6"/>
                    </a:lnTo>
                    <a:lnTo>
                      <a:pt x="3" y="6"/>
                    </a:lnTo>
                    <a:lnTo>
                      <a:pt x="0" y="0"/>
                    </a:lnTo>
                    <a:lnTo>
                      <a:pt x="9" y="0"/>
                    </a:lnTo>
                    <a:close/>
                  </a:path>
                </a:pathLst>
              </a:custGeom>
              <a:solidFill>
                <a:srgbClr val="CCCCCC"/>
              </a:solidFill>
              <a:ln w="9525">
                <a:noFill/>
                <a:round/>
                <a:headEnd/>
                <a:tailEnd/>
              </a:ln>
            </p:spPr>
            <p:txBody>
              <a:bodyPr/>
              <a:lstStyle/>
              <a:p>
                <a:endParaRPr lang="en-US"/>
              </a:p>
            </p:txBody>
          </p:sp>
          <p:sp>
            <p:nvSpPr>
              <p:cNvPr id="34176" name="Freeform 278"/>
              <p:cNvSpPr>
                <a:spLocks/>
              </p:cNvSpPr>
              <p:nvPr/>
            </p:nvSpPr>
            <p:spPr bwMode="auto">
              <a:xfrm>
                <a:off x="3849" y="2338"/>
                <a:ext cx="16" cy="13"/>
              </a:xfrm>
              <a:custGeom>
                <a:avLst/>
                <a:gdLst>
                  <a:gd name="T0" fmla="*/ 9 w 16"/>
                  <a:gd name="T1" fmla="*/ 0 h 13"/>
                  <a:gd name="T2" fmla="*/ 16 w 16"/>
                  <a:gd name="T3" fmla="*/ 3 h 13"/>
                  <a:gd name="T4" fmla="*/ 16 w 16"/>
                  <a:gd name="T5" fmla="*/ 10 h 13"/>
                  <a:gd name="T6" fmla="*/ 13 w 16"/>
                  <a:gd name="T7" fmla="*/ 13 h 13"/>
                  <a:gd name="T8" fmla="*/ 13 w 16"/>
                  <a:gd name="T9" fmla="*/ 13 h 13"/>
                  <a:gd name="T10" fmla="*/ 6 w 16"/>
                  <a:gd name="T11" fmla="*/ 6 h 13"/>
                  <a:gd name="T12" fmla="*/ 3 w 16"/>
                  <a:gd name="T13" fmla="*/ 6 h 13"/>
                  <a:gd name="T14" fmla="*/ 0 w 16"/>
                  <a:gd name="T15" fmla="*/ 0 h 13"/>
                  <a:gd name="T16" fmla="*/ 9 w 16"/>
                  <a:gd name="T17" fmla="*/ 0 h 13"/>
                  <a:gd name="T18" fmla="*/ 9 w 1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3"/>
                  <a:gd name="T32" fmla="*/ 16 w 1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3">
                    <a:moveTo>
                      <a:pt x="9" y="0"/>
                    </a:moveTo>
                    <a:lnTo>
                      <a:pt x="16" y="3"/>
                    </a:lnTo>
                    <a:lnTo>
                      <a:pt x="16" y="10"/>
                    </a:lnTo>
                    <a:lnTo>
                      <a:pt x="13" y="13"/>
                    </a:lnTo>
                    <a:lnTo>
                      <a:pt x="6" y="6"/>
                    </a:lnTo>
                    <a:lnTo>
                      <a:pt x="3" y="6"/>
                    </a:lnTo>
                    <a:lnTo>
                      <a:pt x="0" y="0"/>
                    </a:lnTo>
                    <a:lnTo>
                      <a:pt x="9" y="0"/>
                    </a:lnTo>
                  </a:path>
                </a:pathLst>
              </a:custGeom>
              <a:noFill/>
              <a:ln w="0">
                <a:solidFill>
                  <a:srgbClr val="7F7F7F"/>
                </a:solidFill>
                <a:round/>
                <a:headEnd/>
                <a:tailEnd/>
              </a:ln>
            </p:spPr>
            <p:txBody>
              <a:bodyPr/>
              <a:lstStyle/>
              <a:p>
                <a:endParaRPr lang="en-US"/>
              </a:p>
            </p:txBody>
          </p:sp>
          <p:sp>
            <p:nvSpPr>
              <p:cNvPr id="34177" name="Freeform 279"/>
              <p:cNvSpPr>
                <a:spLocks/>
              </p:cNvSpPr>
              <p:nvPr/>
            </p:nvSpPr>
            <p:spPr bwMode="auto">
              <a:xfrm>
                <a:off x="3829" y="2322"/>
                <a:ext cx="23" cy="13"/>
              </a:xfrm>
              <a:custGeom>
                <a:avLst/>
                <a:gdLst>
                  <a:gd name="T0" fmla="*/ 4 w 23"/>
                  <a:gd name="T1" fmla="*/ 3 h 13"/>
                  <a:gd name="T2" fmla="*/ 7 w 23"/>
                  <a:gd name="T3" fmla="*/ 3 h 13"/>
                  <a:gd name="T4" fmla="*/ 10 w 23"/>
                  <a:gd name="T5" fmla="*/ 6 h 13"/>
                  <a:gd name="T6" fmla="*/ 13 w 23"/>
                  <a:gd name="T7" fmla="*/ 6 h 13"/>
                  <a:gd name="T8" fmla="*/ 10 w 23"/>
                  <a:gd name="T9" fmla="*/ 3 h 13"/>
                  <a:gd name="T10" fmla="*/ 10 w 23"/>
                  <a:gd name="T11" fmla="*/ 0 h 13"/>
                  <a:gd name="T12" fmla="*/ 10 w 23"/>
                  <a:gd name="T13" fmla="*/ 0 h 13"/>
                  <a:gd name="T14" fmla="*/ 13 w 23"/>
                  <a:gd name="T15" fmla="*/ 3 h 13"/>
                  <a:gd name="T16" fmla="*/ 16 w 23"/>
                  <a:gd name="T17" fmla="*/ 3 h 13"/>
                  <a:gd name="T18" fmla="*/ 16 w 23"/>
                  <a:gd name="T19" fmla="*/ 3 h 13"/>
                  <a:gd name="T20" fmla="*/ 20 w 23"/>
                  <a:gd name="T21" fmla="*/ 3 h 13"/>
                  <a:gd name="T22" fmla="*/ 23 w 23"/>
                  <a:gd name="T23" fmla="*/ 6 h 13"/>
                  <a:gd name="T24" fmla="*/ 20 w 23"/>
                  <a:gd name="T25" fmla="*/ 6 h 13"/>
                  <a:gd name="T26" fmla="*/ 20 w 23"/>
                  <a:gd name="T27" fmla="*/ 9 h 13"/>
                  <a:gd name="T28" fmla="*/ 16 w 23"/>
                  <a:gd name="T29" fmla="*/ 9 h 13"/>
                  <a:gd name="T30" fmla="*/ 16 w 23"/>
                  <a:gd name="T31" fmla="*/ 6 h 13"/>
                  <a:gd name="T32" fmla="*/ 7 w 23"/>
                  <a:gd name="T33" fmla="*/ 9 h 13"/>
                  <a:gd name="T34" fmla="*/ 4 w 23"/>
                  <a:gd name="T35" fmla="*/ 13 h 13"/>
                  <a:gd name="T36" fmla="*/ 0 w 23"/>
                  <a:gd name="T37" fmla="*/ 9 h 13"/>
                  <a:gd name="T38" fmla="*/ 0 w 23"/>
                  <a:gd name="T39" fmla="*/ 6 h 13"/>
                  <a:gd name="T40" fmla="*/ 4 w 23"/>
                  <a:gd name="T41" fmla="*/ 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3"/>
                  <a:gd name="T65" fmla="*/ 23 w 2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3">
                    <a:moveTo>
                      <a:pt x="4" y="3"/>
                    </a:moveTo>
                    <a:lnTo>
                      <a:pt x="7" y="3"/>
                    </a:lnTo>
                    <a:lnTo>
                      <a:pt x="10" y="6"/>
                    </a:lnTo>
                    <a:lnTo>
                      <a:pt x="13" y="6"/>
                    </a:lnTo>
                    <a:lnTo>
                      <a:pt x="10" y="3"/>
                    </a:lnTo>
                    <a:lnTo>
                      <a:pt x="10" y="0"/>
                    </a:lnTo>
                    <a:lnTo>
                      <a:pt x="13" y="3"/>
                    </a:lnTo>
                    <a:lnTo>
                      <a:pt x="16" y="3"/>
                    </a:lnTo>
                    <a:lnTo>
                      <a:pt x="20" y="3"/>
                    </a:lnTo>
                    <a:lnTo>
                      <a:pt x="23" y="6"/>
                    </a:lnTo>
                    <a:lnTo>
                      <a:pt x="20" y="6"/>
                    </a:lnTo>
                    <a:lnTo>
                      <a:pt x="20" y="9"/>
                    </a:lnTo>
                    <a:lnTo>
                      <a:pt x="16" y="9"/>
                    </a:lnTo>
                    <a:lnTo>
                      <a:pt x="16" y="6"/>
                    </a:lnTo>
                    <a:lnTo>
                      <a:pt x="7" y="9"/>
                    </a:lnTo>
                    <a:lnTo>
                      <a:pt x="4" y="13"/>
                    </a:lnTo>
                    <a:lnTo>
                      <a:pt x="0" y="9"/>
                    </a:lnTo>
                    <a:lnTo>
                      <a:pt x="0" y="6"/>
                    </a:lnTo>
                    <a:lnTo>
                      <a:pt x="4" y="3"/>
                    </a:lnTo>
                    <a:close/>
                  </a:path>
                </a:pathLst>
              </a:custGeom>
              <a:solidFill>
                <a:srgbClr val="CCCCCC"/>
              </a:solidFill>
              <a:ln w="9525">
                <a:noFill/>
                <a:round/>
                <a:headEnd/>
                <a:tailEnd/>
              </a:ln>
            </p:spPr>
            <p:txBody>
              <a:bodyPr/>
              <a:lstStyle/>
              <a:p>
                <a:endParaRPr lang="en-US"/>
              </a:p>
            </p:txBody>
          </p:sp>
          <p:sp>
            <p:nvSpPr>
              <p:cNvPr id="34178" name="Freeform 280"/>
              <p:cNvSpPr>
                <a:spLocks/>
              </p:cNvSpPr>
              <p:nvPr/>
            </p:nvSpPr>
            <p:spPr bwMode="auto">
              <a:xfrm>
                <a:off x="3829" y="2322"/>
                <a:ext cx="23" cy="13"/>
              </a:xfrm>
              <a:custGeom>
                <a:avLst/>
                <a:gdLst>
                  <a:gd name="T0" fmla="*/ 4 w 23"/>
                  <a:gd name="T1" fmla="*/ 3 h 13"/>
                  <a:gd name="T2" fmla="*/ 7 w 23"/>
                  <a:gd name="T3" fmla="*/ 3 h 13"/>
                  <a:gd name="T4" fmla="*/ 10 w 23"/>
                  <a:gd name="T5" fmla="*/ 6 h 13"/>
                  <a:gd name="T6" fmla="*/ 13 w 23"/>
                  <a:gd name="T7" fmla="*/ 6 h 13"/>
                  <a:gd name="T8" fmla="*/ 10 w 23"/>
                  <a:gd name="T9" fmla="*/ 3 h 13"/>
                  <a:gd name="T10" fmla="*/ 10 w 23"/>
                  <a:gd name="T11" fmla="*/ 0 h 13"/>
                  <a:gd name="T12" fmla="*/ 10 w 23"/>
                  <a:gd name="T13" fmla="*/ 0 h 13"/>
                  <a:gd name="T14" fmla="*/ 13 w 23"/>
                  <a:gd name="T15" fmla="*/ 3 h 13"/>
                  <a:gd name="T16" fmla="*/ 16 w 23"/>
                  <a:gd name="T17" fmla="*/ 3 h 13"/>
                  <a:gd name="T18" fmla="*/ 16 w 23"/>
                  <a:gd name="T19" fmla="*/ 3 h 13"/>
                  <a:gd name="T20" fmla="*/ 20 w 23"/>
                  <a:gd name="T21" fmla="*/ 3 h 13"/>
                  <a:gd name="T22" fmla="*/ 23 w 23"/>
                  <a:gd name="T23" fmla="*/ 6 h 13"/>
                  <a:gd name="T24" fmla="*/ 20 w 23"/>
                  <a:gd name="T25" fmla="*/ 6 h 13"/>
                  <a:gd name="T26" fmla="*/ 20 w 23"/>
                  <a:gd name="T27" fmla="*/ 9 h 13"/>
                  <a:gd name="T28" fmla="*/ 16 w 23"/>
                  <a:gd name="T29" fmla="*/ 9 h 13"/>
                  <a:gd name="T30" fmla="*/ 16 w 23"/>
                  <a:gd name="T31" fmla="*/ 6 h 13"/>
                  <a:gd name="T32" fmla="*/ 7 w 23"/>
                  <a:gd name="T33" fmla="*/ 9 h 13"/>
                  <a:gd name="T34" fmla="*/ 4 w 23"/>
                  <a:gd name="T35" fmla="*/ 13 h 13"/>
                  <a:gd name="T36" fmla="*/ 0 w 23"/>
                  <a:gd name="T37" fmla="*/ 9 h 13"/>
                  <a:gd name="T38" fmla="*/ 0 w 23"/>
                  <a:gd name="T39" fmla="*/ 6 h 13"/>
                  <a:gd name="T40" fmla="*/ 4 w 23"/>
                  <a:gd name="T41" fmla="*/ 3 h 13"/>
                  <a:gd name="T42" fmla="*/ 4 w 23"/>
                  <a:gd name="T43" fmla="*/ 3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3"/>
                  <a:gd name="T68" fmla="*/ 23 w 23"/>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3">
                    <a:moveTo>
                      <a:pt x="4" y="3"/>
                    </a:moveTo>
                    <a:lnTo>
                      <a:pt x="7" y="3"/>
                    </a:lnTo>
                    <a:lnTo>
                      <a:pt x="10" y="6"/>
                    </a:lnTo>
                    <a:lnTo>
                      <a:pt x="13" y="6"/>
                    </a:lnTo>
                    <a:lnTo>
                      <a:pt x="10" y="3"/>
                    </a:lnTo>
                    <a:lnTo>
                      <a:pt x="10" y="0"/>
                    </a:lnTo>
                    <a:lnTo>
                      <a:pt x="13" y="3"/>
                    </a:lnTo>
                    <a:lnTo>
                      <a:pt x="16" y="3"/>
                    </a:lnTo>
                    <a:lnTo>
                      <a:pt x="20" y="3"/>
                    </a:lnTo>
                    <a:lnTo>
                      <a:pt x="23" y="6"/>
                    </a:lnTo>
                    <a:lnTo>
                      <a:pt x="20" y="6"/>
                    </a:lnTo>
                    <a:lnTo>
                      <a:pt x="20" y="9"/>
                    </a:lnTo>
                    <a:lnTo>
                      <a:pt x="16" y="9"/>
                    </a:lnTo>
                    <a:lnTo>
                      <a:pt x="16" y="6"/>
                    </a:lnTo>
                    <a:lnTo>
                      <a:pt x="7" y="9"/>
                    </a:lnTo>
                    <a:lnTo>
                      <a:pt x="4" y="13"/>
                    </a:lnTo>
                    <a:lnTo>
                      <a:pt x="0" y="9"/>
                    </a:lnTo>
                    <a:lnTo>
                      <a:pt x="0" y="6"/>
                    </a:lnTo>
                    <a:lnTo>
                      <a:pt x="4" y="3"/>
                    </a:lnTo>
                  </a:path>
                </a:pathLst>
              </a:custGeom>
              <a:noFill/>
              <a:ln w="0">
                <a:solidFill>
                  <a:srgbClr val="7F7F7F"/>
                </a:solidFill>
                <a:round/>
                <a:headEnd/>
                <a:tailEnd/>
              </a:ln>
            </p:spPr>
            <p:txBody>
              <a:bodyPr/>
              <a:lstStyle/>
              <a:p>
                <a:endParaRPr lang="en-US"/>
              </a:p>
            </p:txBody>
          </p:sp>
          <p:sp>
            <p:nvSpPr>
              <p:cNvPr id="34179" name="Freeform 281"/>
              <p:cNvSpPr>
                <a:spLocks/>
              </p:cNvSpPr>
              <p:nvPr/>
            </p:nvSpPr>
            <p:spPr bwMode="auto">
              <a:xfrm>
                <a:off x="3820" y="2322"/>
                <a:ext cx="9" cy="9"/>
              </a:xfrm>
              <a:custGeom>
                <a:avLst/>
                <a:gdLst>
                  <a:gd name="T0" fmla="*/ 3 w 9"/>
                  <a:gd name="T1" fmla="*/ 3 h 9"/>
                  <a:gd name="T2" fmla="*/ 6 w 9"/>
                  <a:gd name="T3" fmla="*/ 0 h 9"/>
                  <a:gd name="T4" fmla="*/ 9 w 9"/>
                  <a:gd name="T5" fmla="*/ 3 h 9"/>
                  <a:gd name="T6" fmla="*/ 6 w 9"/>
                  <a:gd name="T7" fmla="*/ 9 h 9"/>
                  <a:gd name="T8" fmla="*/ 0 w 9"/>
                  <a:gd name="T9" fmla="*/ 9 h 9"/>
                  <a:gd name="T10" fmla="*/ 3 w 9"/>
                  <a:gd name="T11" fmla="*/ 3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3" y="3"/>
                    </a:moveTo>
                    <a:lnTo>
                      <a:pt x="6" y="0"/>
                    </a:lnTo>
                    <a:lnTo>
                      <a:pt x="9" y="3"/>
                    </a:lnTo>
                    <a:lnTo>
                      <a:pt x="6" y="9"/>
                    </a:lnTo>
                    <a:lnTo>
                      <a:pt x="0" y="9"/>
                    </a:lnTo>
                    <a:lnTo>
                      <a:pt x="3" y="3"/>
                    </a:lnTo>
                    <a:close/>
                  </a:path>
                </a:pathLst>
              </a:custGeom>
              <a:solidFill>
                <a:srgbClr val="CCCCCC"/>
              </a:solidFill>
              <a:ln w="9525">
                <a:noFill/>
                <a:round/>
                <a:headEnd/>
                <a:tailEnd/>
              </a:ln>
            </p:spPr>
            <p:txBody>
              <a:bodyPr/>
              <a:lstStyle/>
              <a:p>
                <a:endParaRPr lang="en-US"/>
              </a:p>
            </p:txBody>
          </p:sp>
          <p:sp>
            <p:nvSpPr>
              <p:cNvPr id="34180" name="Freeform 282"/>
              <p:cNvSpPr>
                <a:spLocks/>
              </p:cNvSpPr>
              <p:nvPr/>
            </p:nvSpPr>
            <p:spPr bwMode="auto">
              <a:xfrm>
                <a:off x="3820" y="2322"/>
                <a:ext cx="9" cy="9"/>
              </a:xfrm>
              <a:custGeom>
                <a:avLst/>
                <a:gdLst>
                  <a:gd name="T0" fmla="*/ 3 w 9"/>
                  <a:gd name="T1" fmla="*/ 3 h 9"/>
                  <a:gd name="T2" fmla="*/ 6 w 9"/>
                  <a:gd name="T3" fmla="*/ 0 h 9"/>
                  <a:gd name="T4" fmla="*/ 9 w 9"/>
                  <a:gd name="T5" fmla="*/ 3 h 9"/>
                  <a:gd name="T6" fmla="*/ 6 w 9"/>
                  <a:gd name="T7" fmla="*/ 9 h 9"/>
                  <a:gd name="T8" fmla="*/ 0 w 9"/>
                  <a:gd name="T9" fmla="*/ 9 h 9"/>
                  <a:gd name="T10" fmla="*/ 3 w 9"/>
                  <a:gd name="T11" fmla="*/ 3 h 9"/>
                  <a:gd name="T12" fmla="*/ 3 w 9"/>
                  <a:gd name="T13" fmla="*/ 3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3" y="3"/>
                    </a:moveTo>
                    <a:lnTo>
                      <a:pt x="6" y="0"/>
                    </a:lnTo>
                    <a:lnTo>
                      <a:pt x="9" y="3"/>
                    </a:lnTo>
                    <a:lnTo>
                      <a:pt x="6" y="9"/>
                    </a:lnTo>
                    <a:lnTo>
                      <a:pt x="0" y="9"/>
                    </a:lnTo>
                    <a:lnTo>
                      <a:pt x="3" y="3"/>
                    </a:lnTo>
                  </a:path>
                </a:pathLst>
              </a:custGeom>
              <a:noFill/>
              <a:ln w="0">
                <a:solidFill>
                  <a:srgbClr val="7F7F7F"/>
                </a:solidFill>
                <a:round/>
                <a:headEnd/>
                <a:tailEnd/>
              </a:ln>
            </p:spPr>
            <p:txBody>
              <a:bodyPr/>
              <a:lstStyle/>
              <a:p>
                <a:endParaRPr lang="en-US"/>
              </a:p>
            </p:txBody>
          </p:sp>
          <p:sp>
            <p:nvSpPr>
              <p:cNvPr id="34181" name="Freeform 283"/>
              <p:cNvSpPr>
                <a:spLocks/>
              </p:cNvSpPr>
              <p:nvPr/>
            </p:nvSpPr>
            <p:spPr bwMode="auto">
              <a:xfrm>
                <a:off x="3810" y="2322"/>
                <a:ext cx="10" cy="9"/>
              </a:xfrm>
              <a:custGeom>
                <a:avLst/>
                <a:gdLst>
                  <a:gd name="T0" fmla="*/ 3 w 10"/>
                  <a:gd name="T1" fmla="*/ 0 h 9"/>
                  <a:gd name="T2" fmla="*/ 6 w 10"/>
                  <a:gd name="T3" fmla="*/ 0 h 9"/>
                  <a:gd name="T4" fmla="*/ 10 w 10"/>
                  <a:gd name="T5" fmla="*/ 3 h 9"/>
                  <a:gd name="T6" fmla="*/ 10 w 10"/>
                  <a:gd name="T7" fmla="*/ 3 h 9"/>
                  <a:gd name="T8" fmla="*/ 6 w 10"/>
                  <a:gd name="T9" fmla="*/ 6 h 9"/>
                  <a:gd name="T10" fmla="*/ 3 w 10"/>
                  <a:gd name="T11" fmla="*/ 9 h 9"/>
                  <a:gd name="T12" fmla="*/ 3 w 10"/>
                  <a:gd name="T13" fmla="*/ 3 h 9"/>
                  <a:gd name="T14" fmla="*/ 0 w 10"/>
                  <a:gd name="T15" fmla="*/ 3 h 9"/>
                  <a:gd name="T16" fmla="*/ 0 w 10"/>
                  <a:gd name="T17" fmla="*/ 0 h 9"/>
                  <a:gd name="T18" fmla="*/ 3 w 1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3" y="0"/>
                    </a:moveTo>
                    <a:lnTo>
                      <a:pt x="6" y="0"/>
                    </a:lnTo>
                    <a:lnTo>
                      <a:pt x="10" y="3"/>
                    </a:lnTo>
                    <a:lnTo>
                      <a:pt x="6" y="6"/>
                    </a:lnTo>
                    <a:lnTo>
                      <a:pt x="3" y="9"/>
                    </a:lnTo>
                    <a:lnTo>
                      <a:pt x="3" y="3"/>
                    </a:lnTo>
                    <a:lnTo>
                      <a:pt x="0" y="3"/>
                    </a:lnTo>
                    <a:lnTo>
                      <a:pt x="0" y="0"/>
                    </a:lnTo>
                    <a:lnTo>
                      <a:pt x="3" y="0"/>
                    </a:lnTo>
                    <a:close/>
                  </a:path>
                </a:pathLst>
              </a:custGeom>
              <a:solidFill>
                <a:srgbClr val="CCCCCC"/>
              </a:solidFill>
              <a:ln w="9525">
                <a:noFill/>
                <a:round/>
                <a:headEnd/>
                <a:tailEnd/>
              </a:ln>
            </p:spPr>
            <p:txBody>
              <a:bodyPr/>
              <a:lstStyle/>
              <a:p>
                <a:endParaRPr lang="en-US"/>
              </a:p>
            </p:txBody>
          </p:sp>
          <p:sp>
            <p:nvSpPr>
              <p:cNvPr id="34182" name="Freeform 284"/>
              <p:cNvSpPr>
                <a:spLocks/>
              </p:cNvSpPr>
              <p:nvPr/>
            </p:nvSpPr>
            <p:spPr bwMode="auto">
              <a:xfrm>
                <a:off x="3810" y="2322"/>
                <a:ext cx="10" cy="9"/>
              </a:xfrm>
              <a:custGeom>
                <a:avLst/>
                <a:gdLst>
                  <a:gd name="T0" fmla="*/ 3 w 10"/>
                  <a:gd name="T1" fmla="*/ 0 h 9"/>
                  <a:gd name="T2" fmla="*/ 6 w 10"/>
                  <a:gd name="T3" fmla="*/ 0 h 9"/>
                  <a:gd name="T4" fmla="*/ 10 w 10"/>
                  <a:gd name="T5" fmla="*/ 3 h 9"/>
                  <a:gd name="T6" fmla="*/ 10 w 10"/>
                  <a:gd name="T7" fmla="*/ 3 h 9"/>
                  <a:gd name="T8" fmla="*/ 6 w 10"/>
                  <a:gd name="T9" fmla="*/ 6 h 9"/>
                  <a:gd name="T10" fmla="*/ 3 w 10"/>
                  <a:gd name="T11" fmla="*/ 9 h 9"/>
                  <a:gd name="T12" fmla="*/ 3 w 10"/>
                  <a:gd name="T13" fmla="*/ 3 h 9"/>
                  <a:gd name="T14" fmla="*/ 0 w 10"/>
                  <a:gd name="T15" fmla="*/ 3 h 9"/>
                  <a:gd name="T16" fmla="*/ 0 w 10"/>
                  <a:gd name="T17" fmla="*/ 0 h 9"/>
                  <a:gd name="T18" fmla="*/ 3 w 10"/>
                  <a:gd name="T19" fmla="*/ 0 h 9"/>
                  <a:gd name="T20" fmla="*/ 3 w 1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9"/>
                  <a:gd name="T35" fmla="*/ 10 w 1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9">
                    <a:moveTo>
                      <a:pt x="3" y="0"/>
                    </a:moveTo>
                    <a:lnTo>
                      <a:pt x="6" y="0"/>
                    </a:lnTo>
                    <a:lnTo>
                      <a:pt x="10" y="3"/>
                    </a:lnTo>
                    <a:lnTo>
                      <a:pt x="6" y="6"/>
                    </a:lnTo>
                    <a:lnTo>
                      <a:pt x="3" y="9"/>
                    </a:lnTo>
                    <a:lnTo>
                      <a:pt x="3" y="3"/>
                    </a:lnTo>
                    <a:lnTo>
                      <a:pt x="0" y="3"/>
                    </a:lnTo>
                    <a:lnTo>
                      <a:pt x="0" y="0"/>
                    </a:lnTo>
                    <a:lnTo>
                      <a:pt x="3" y="0"/>
                    </a:lnTo>
                  </a:path>
                </a:pathLst>
              </a:custGeom>
              <a:noFill/>
              <a:ln w="0">
                <a:solidFill>
                  <a:srgbClr val="7F7F7F"/>
                </a:solidFill>
                <a:round/>
                <a:headEnd/>
                <a:tailEnd/>
              </a:ln>
            </p:spPr>
            <p:txBody>
              <a:bodyPr/>
              <a:lstStyle/>
              <a:p>
                <a:endParaRPr lang="en-US"/>
              </a:p>
            </p:txBody>
          </p:sp>
          <p:sp>
            <p:nvSpPr>
              <p:cNvPr id="34183" name="Freeform 285"/>
              <p:cNvSpPr>
                <a:spLocks/>
              </p:cNvSpPr>
              <p:nvPr/>
            </p:nvSpPr>
            <p:spPr bwMode="auto">
              <a:xfrm>
                <a:off x="3794" y="2306"/>
                <a:ext cx="10" cy="3"/>
              </a:xfrm>
              <a:custGeom>
                <a:avLst/>
                <a:gdLst>
                  <a:gd name="T0" fmla="*/ 0 w 10"/>
                  <a:gd name="T1" fmla="*/ 0 h 3"/>
                  <a:gd name="T2" fmla="*/ 10 w 10"/>
                  <a:gd name="T3" fmla="*/ 0 h 3"/>
                  <a:gd name="T4" fmla="*/ 10 w 10"/>
                  <a:gd name="T5" fmla="*/ 3 h 3"/>
                  <a:gd name="T6" fmla="*/ 6 w 10"/>
                  <a:gd name="T7" fmla="*/ 3 h 3"/>
                  <a:gd name="T8" fmla="*/ 0 w 10"/>
                  <a:gd name="T9" fmla="*/ 3 h 3"/>
                  <a:gd name="T10" fmla="*/ 0 w 10"/>
                  <a:gd name="T11" fmla="*/ 0 h 3"/>
                  <a:gd name="T12" fmla="*/ 0 60000 65536"/>
                  <a:gd name="T13" fmla="*/ 0 60000 65536"/>
                  <a:gd name="T14" fmla="*/ 0 60000 65536"/>
                  <a:gd name="T15" fmla="*/ 0 60000 65536"/>
                  <a:gd name="T16" fmla="*/ 0 60000 65536"/>
                  <a:gd name="T17" fmla="*/ 0 60000 65536"/>
                  <a:gd name="T18" fmla="*/ 0 w 10"/>
                  <a:gd name="T19" fmla="*/ 0 h 3"/>
                  <a:gd name="T20" fmla="*/ 10 w 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 h="3">
                    <a:moveTo>
                      <a:pt x="0" y="0"/>
                    </a:moveTo>
                    <a:lnTo>
                      <a:pt x="10" y="0"/>
                    </a:lnTo>
                    <a:lnTo>
                      <a:pt x="10" y="3"/>
                    </a:lnTo>
                    <a:lnTo>
                      <a:pt x="6" y="3"/>
                    </a:lnTo>
                    <a:lnTo>
                      <a:pt x="0" y="3"/>
                    </a:lnTo>
                    <a:lnTo>
                      <a:pt x="0" y="0"/>
                    </a:lnTo>
                    <a:close/>
                  </a:path>
                </a:pathLst>
              </a:custGeom>
              <a:solidFill>
                <a:srgbClr val="CCCCCC"/>
              </a:solidFill>
              <a:ln w="9525">
                <a:noFill/>
                <a:round/>
                <a:headEnd/>
                <a:tailEnd/>
              </a:ln>
            </p:spPr>
            <p:txBody>
              <a:bodyPr/>
              <a:lstStyle/>
              <a:p>
                <a:endParaRPr lang="en-US"/>
              </a:p>
            </p:txBody>
          </p:sp>
          <p:sp>
            <p:nvSpPr>
              <p:cNvPr id="34184" name="Freeform 286"/>
              <p:cNvSpPr>
                <a:spLocks/>
              </p:cNvSpPr>
              <p:nvPr/>
            </p:nvSpPr>
            <p:spPr bwMode="auto">
              <a:xfrm>
                <a:off x="3794" y="2306"/>
                <a:ext cx="10" cy="3"/>
              </a:xfrm>
              <a:custGeom>
                <a:avLst/>
                <a:gdLst>
                  <a:gd name="T0" fmla="*/ 0 w 10"/>
                  <a:gd name="T1" fmla="*/ 0 h 3"/>
                  <a:gd name="T2" fmla="*/ 10 w 10"/>
                  <a:gd name="T3" fmla="*/ 0 h 3"/>
                  <a:gd name="T4" fmla="*/ 10 w 10"/>
                  <a:gd name="T5" fmla="*/ 3 h 3"/>
                  <a:gd name="T6" fmla="*/ 6 w 10"/>
                  <a:gd name="T7" fmla="*/ 3 h 3"/>
                  <a:gd name="T8" fmla="*/ 0 w 10"/>
                  <a:gd name="T9" fmla="*/ 3 h 3"/>
                  <a:gd name="T10" fmla="*/ 0 w 10"/>
                  <a:gd name="T11" fmla="*/ 0 h 3"/>
                  <a:gd name="T12" fmla="*/ 0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0" y="0"/>
                    </a:moveTo>
                    <a:lnTo>
                      <a:pt x="10" y="0"/>
                    </a:lnTo>
                    <a:lnTo>
                      <a:pt x="10" y="3"/>
                    </a:lnTo>
                    <a:lnTo>
                      <a:pt x="6" y="3"/>
                    </a:lnTo>
                    <a:lnTo>
                      <a:pt x="0" y="3"/>
                    </a:lnTo>
                    <a:lnTo>
                      <a:pt x="0" y="0"/>
                    </a:lnTo>
                  </a:path>
                </a:pathLst>
              </a:custGeom>
              <a:noFill/>
              <a:ln w="0">
                <a:solidFill>
                  <a:srgbClr val="7F7F7F"/>
                </a:solidFill>
                <a:round/>
                <a:headEnd/>
                <a:tailEnd/>
              </a:ln>
            </p:spPr>
            <p:txBody>
              <a:bodyPr/>
              <a:lstStyle/>
              <a:p>
                <a:endParaRPr lang="en-US"/>
              </a:p>
            </p:txBody>
          </p:sp>
          <p:sp>
            <p:nvSpPr>
              <p:cNvPr id="34185" name="Freeform 287"/>
              <p:cNvSpPr>
                <a:spLocks/>
              </p:cNvSpPr>
              <p:nvPr/>
            </p:nvSpPr>
            <p:spPr bwMode="auto">
              <a:xfrm>
                <a:off x="3816" y="2302"/>
                <a:ext cx="4" cy="4"/>
              </a:xfrm>
              <a:custGeom>
                <a:avLst/>
                <a:gdLst>
                  <a:gd name="T0" fmla="*/ 0 w 4"/>
                  <a:gd name="T1" fmla="*/ 4 h 4"/>
                  <a:gd name="T2" fmla="*/ 4 w 4"/>
                  <a:gd name="T3" fmla="*/ 0 h 4"/>
                  <a:gd name="T4" fmla="*/ 4 w 4"/>
                  <a:gd name="T5" fmla="*/ 4 h 4"/>
                  <a:gd name="T6" fmla="*/ 0 w 4"/>
                  <a:gd name="T7" fmla="*/ 4 h 4"/>
                  <a:gd name="T8" fmla="*/ 0 w 4"/>
                  <a:gd name="T9" fmla="*/ 4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lnTo>
                      <a:pt x="4" y="0"/>
                    </a:lnTo>
                    <a:lnTo>
                      <a:pt x="4" y="4"/>
                    </a:lnTo>
                    <a:lnTo>
                      <a:pt x="0" y="4"/>
                    </a:lnTo>
                    <a:close/>
                  </a:path>
                </a:pathLst>
              </a:custGeom>
              <a:solidFill>
                <a:srgbClr val="CCCCCC"/>
              </a:solidFill>
              <a:ln w="9525">
                <a:noFill/>
                <a:round/>
                <a:headEnd/>
                <a:tailEnd/>
              </a:ln>
            </p:spPr>
            <p:txBody>
              <a:bodyPr/>
              <a:lstStyle/>
              <a:p>
                <a:endParaRPr lang="en-US"/>
              </a:p>
            </p:txBody>
          </p:sp>
          <p:sp>
            <p:nvSpPr>
              <p:cNvPr id="34186" name="Freeform 288"/>
              <p:cNvSpPr>
                <a:spLocks/>
              </p:cNvSpPr>
              <p:nvPr/>
            </p:nvSpPr>
            <p:spPr bwMode="auto">
              <a:xfrm>
                <a:off x="3816" y="2302"/>
                <a:ext cx="4" cy="4"/>
              </a:xfrm>
              <a:custGeom>
                <a:avLst/>
                <a:gdLst>
                  <a:gd name="T0" fmla="*/ 0 w 4"/>
                  <a:gd name="T1" fmla="*/ 4 h 4"/>
                  <a:gd name="T2" fmla="*/ 4 w 4"/>
                  <a:gd name="T3" fmla="*/ 0 h 4"/>
                  <a:gd name="T4" fmla="*/ 4 w 4"/>
                  <a:gd name="T5" fmla="*/ 4 h 4"/>
                  <a:gd name="T6" fmla="*/ 0 w 4"/>
                  <a:gd name="T7" fmla="*/ 4 h 4"/>
                  <a:gd name="T8" fmla="*/ 0 w 4"/>
                  <a:gd name="T9" fmla="*/ 4 h 4"/>
                  <a:gd name="T10" fmla="*/ 0 w 4"/>
                  <a:gd name="T11" fmla="*/ 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4"/>
                    </a:moveTo>
                    <a:lnTo>
                      <a:pt x="4" y="0"/>
                    </a:lnTo>
                    <a:lnTo>
                      <a:pt x="4" y="4"/>
                    </a:lnTo>
                    <a:lnTo>
                      <a:pt x="0" y="4"/>
                    </a:lnTo>
                  </a:path>
                </a:pathLst>
              </a:custGeom>
              <a:noFill/>
              <a:ln w="0">
                <a:solidFill>
                  <a:srgbClr val="7F7F7F"/>
                </a:solidFill>
                <a:round/>
                <a:headEnd/>
                <a:tailEnd/>
              </a:ln>
            </p:spPr>
            <p:txBody>
              <a:bodyPr/>
              <a:lstStyle/>
              <a:p>
                <a:endParaRPr lang="en-US"/>
              </a:p>
            </p:txBody>
          </p:sp>
          <p:sp>
            <p:nvSpPr>
              <p:cNvPr id="34187" name="Freeform 289"/>
              <p:cNvSpPr>
                <a:spLocks/>
              </p:cNvSpPr>
              <p:nvPr/>
            </p:nvSpPr>
            <p:spPr bwMode="auto">
              <a:xfrm>
                <a:off x="3894" y="2232"/>
                <a:ext cx="1" cy="6"/>
              </a:xfrm>
              <a:custGeom>
                <a:avLst/>
                <a:gdLst>
                  <a:gd name="T0" fmla="*/ 0 w 1"/>
                  <a:gd name="T1" fmla="*/ 3 h 6"/>
                  <a:gd name="T2" fmla="*/ 0 w 1"/>
                  <a:gd name="T3" fmla="*/ 0 h 6"/>
                  <a:gd name="T4" fmla="*/ 0 w 1"/>
                  <a:gd name="T5" fmla="*/ 0 h 6"/>
                  <a:gd name="T6" fmla="*/ 0 w 1"/>
                  <a:gd name="T7" fmla="*/ 3 h 6"/>
                  <a:gd name="T8" fmla="*/ 0 w 1"/>
                  <a:gd name="T9" fmla="*/ 3 h 6"/>
                  <a:gd name="T10" fmla="*/ 0 w 1"/>
                  <a:gd name="T11" fmla="*/ 6 h 6"/>
                  <a:gd name="T12" fmla="*/ 0 w 1"/>
                  <a:gd name="T13" fmla="*/ 3 h 6"/>
                  <a:gd name="T14" fmla="*/ 0 60000 65536"/>
                  <a:gd name="T15" fmla="*/ 0 60000 65536"/>
                  <a:gd name="T16" fmla="*/ 0 60000 65536"/>
                  <a:gd name="T17" fmla="*/ 0 60000 65536"/>
                  <a:gd name="T18" fmla="*/ 0 60000 65536"/>
                  <a:gd name="T19" fmla="*/ 0 60000 65536"/>
                  <a:gd name="T20" fmla="*/ 0 60000 65536"/>
                  <a:gd name="T21" fmla="*/ 0 w 1"/>
                  <a:gd name="T22" fmla="*/ 0 h 6"/>
                  <a:gd name="T23" fmla="*/ 1 w 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6">
                    <a:moveTo>
                      <a:pt x="0" y="3"/>
                    </a:moveTo>
                    <a:lnTo>
                      <a:pt x="0" y="0"/>
                    </a:lnTo>
                    <a:lnTo>
                      <a:pt x="0" y="3"/>
                    </a:lnTo>
                    <a:lnTo>
                      <a:pt x="0" y="6"/>
                    </a:lnTo>
                    <a:lnTo>
                      <a:pt x="0" y="3"/>
                    </a:lnTo>
                    <a:close/>
                  </a:path>
                </a:pathLst>
              </a:custGeom>
              <a:solidFill>
                <a:srgbClr val="CCCCCC"/>
              </a:solidFill>
              <a:ln w="9525">
                <a:noFill/>
                <a:round/>
                <a:headEnd/>
                <a:tailEnd/>
              </a:ln>
            </p:spPr>
            <p:txBody>
              <a:bodyPr/>
              <a:lstStyle/>
              <a:p>
                <a:endParaRPr lang="en-US"/>
              </a:p>
            </p:txBody>
          </p:sp>
          <p:sp>
            <p:nvSpPr>
              <p:cNvPr id="34188" name="Freeform 290"/>
              <p:cNvSpPr>
                <a:spLocks/>
              </p:cNvSpPr>
              <p:nvPr/>
            </p:nvSpPr>
            <p:spPr bwMode="auto">
              <a:xfrm>
                <a:off x="3894" y="2232"/>
                <a:ext cx="1" cy="6"/>
              </a:xfrm>
              <a:custGeom>
                <a:avLst/>
                <a:gdLst>
                  <a:gd name="T0" fmla="*/ 0 w 1"/>
                  <a:gd name="T1" fmla="*/ 3 h 6"/>
                  <a:gd name="T2" fmla="*/ 0 w 1"/>
                  <a:gd name="T3" fmla="*/ 0 h 6"/>
                  <a:gd name="T4" fmla="*/ 0 w 1"/>
                  <a:gd name="T5" fmla="*/ 0 h 6"/>
                  <a:gd name="T6" fmla="*/ 0 w 1"/>
                  <a:gd name="T7" fmla="*/ 3 h 6"/>
                  <a:gd name="T8" fmla="*/ 0 w 1"/>
                  <a:gd name="T9" fmla="*/ 3 h 6"/>
                  <a:gd name="T10" fmla="*/ 0 w 1"/>
                  <a:gd name="T11" fmla="*/ 6 h 6"/>
                  <a:gd name="T12" fmla="*/ 0 w 1"/>
                  <a:gd name="T13" fmla="*/ 3 h 6"/>
                  <a:gd name="T14" fmla="*/ 0 w 1"/>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6"/>
                  <a:gd name="T26" fmla="*/ 1 w 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6">
                    <a:moveTo>
                      <a:pt x="0" y="3"/>
                    </a:moveTo>
                    <a:lnTo>
                      <a:pt x="0" y="0"/>
                    </a:lnTo>
                    <a:lnTo>
                      <a:pt x="0" y="3"/>
                    </a:lnTo>
                    <a:lnTo>
                      <a:pt x="0" y="6"/>
                    </a:lnTo>
                    <a:lnTo>
                      <a:pt x="0" y="3"/>
                    </a:lnTo>
                  </a:path>
                </a:pathLst>
              </a:custGeom>
              <a:noFill/>
              <a:ln w="0">
                <a:solidFill>
                  <a:srgbClr val="7F7F7F"/>
                </a:solidFill>
                <a:round/>
                <a:headEnd/>
                <a:tailEnd/>
              </a:ln>
            </p:spPr>
            <p:txBody>
              <a:bodyPr/>
              <a:lstStyle/>
              <a:p>
                <a:endParaRPr lang="en-US"/>
              </a:p>
            </p:txBody>
          </p:sp>
          <p:sp>
            <p:nvSpPr>
              <p:cNvPr id="34189" name="Freeform 291"/>
              <p:cNvSpPr>
                <a:spLocks/>
              </p:cNvSpPr>
              <p:nvPr/>
            </p:nvSpPr>
            <p:spPr bwMode="auto">
              <a:xfrm>
                <a:off x="3939" y="2180"/>
                <a:ext cx="3" cy="10"/>
              </a:xfrm>
              <a:custGeom>
                <a:avLst/>
                <a:gdLst>
                  <a:gd name="T0" fmla="*/ 3 w 3"/>
                  <a:gd name="T1" fmla="*/ 0 h 10"/>
                  <a:gd name="T2" fmla="*/ 3 w 3"/>
                  <a:gd name="T3" fmla="*/ 7 h 10"/>
                  <a:gd name="T4" fmla="*/ 3 w 3"/>
                  <a:gd name="T5" fmla="*/ 10 h 10"/>
                  <a:gd name="T6" fmla="*/ 0 w 3"/>
                  <a:gd name="T7" fmla="*/ 10 h 10"/>
                  <a:gd name="T8" fmla="*/ 0 w 3"/>
                  <a:gd name="T9" fmla="*/ 3 h 10"/>
                  <a:gd name="T10" fmla="*/ 3 w 3"/>
                  <a:gd name="T11" fmla="*/ 0 h 10"/>
                  <a:gd name="T12" fmla="*/ 0 60000 65536"/>
                  <a:gd name="T13" fmla="*/ 0 60000 65536"/>
                  <a:gd name="T14" fmla="*/ 0 60000 65536"/>
                  <a:gd name="T15" fmla="*/ 0 60000 65536"/>
                  <a:gd name="T16" fmla="*/ 0 60000 65536"/>
                  <a:gd name="T17" fmla="*/ 0 60000 65536"/>
                  <a:gd name="T18" fmla="*/ 0 w 3"/>
                  <a:gd name="T19" fmla="*/ 0 h 10"/>
                  <a:gd name="T20" fmla="*/ 3 w 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 h="10">
                    <a:moveTo>
                      <a:pt x="3" y="0"/>
                    </a:moveTo>
                    <a:lnTo>
                      <a:pt x="3" y="7"/>
                    </a:lnTo>
                    <a:lnTo>
                      <a:pt x="3" y="10"/>
                    </a:lnTo>
                    <a:lnTo>
                      <a:pt x="0" y="10"/>
                    </a:lnTo>
                    <a:lnTo>
                      <a:pt x="0" y="3"/>
                    </a:lnTo>
                    <a:lnTo>
                      <a:pt x="3" y="0"/>
                    </a:lnTo>
                    <a:close/>
                  </a:path>
                </a:pathLst>
              </a:custGeom>
              <a:solidFill>
                <a:srgbClr val="CCCCCC"/>
              </a:solidFill>
              <a:ln w="9525">
                <a:noFill/>
                <a:round/>
                <a:headEnd/>
                <a:tailEnd/>
              </a:ln>
            </p:spPr>
            <p:txBody>
              <a:bodyPr/>
              <a:lstStyle/>
              <a:p>
                <a:endParaRPr lang="en-US"/>
              </a:p>
            </p:txBody>
          </p:sp>
          <p:sp>
            <p:nvSpPr>
              <p:cNvPr id="34190" name="Freeform 292"/>
              <p:cNvSpPr>
                <a:spLocks/>
              </p:cNvSpPr>
              <p:nvPr/>
            </p:nvSpPr>
            <p:spPr bwMode="auto">
              <a:xfrm>
                <a:off x="3939" y="2180"/>
                <a:ext cx="3" cy="10"/>
              </a:xfrm>
              <a:custGeom>
                <a:avLst/>
                <a:gdLst>
                  <a:gd name="T0" fmla="*/ 3 w 3"/>
                  <a:gd name="T1" fmla="*/ 0 h 10"/>
                  <a:gd name="T2" fmla="*/ 3 w 3"/>
                  <a:gd name="T3" fmla="*/ 7 h 10"/>
                  <a:gd name="T4" fmla="*/ 3 w 3"/>
                  <a:gd name="T5" fmla="*/ 10 h 10"/>
                  <a:gd name="T6" fmla="*/ 0 w 3"/>
                  <a:gd name="T7" fmla="*/ 10 h 10"/>
                  <a:gd name="T8" fmla="*/ 0 w 3"/>
                  <a:gd name="T9" fmla="*/ 3 h 10"/>
                  <a:gd name="T10" fmla="*/ 3 w 3"/>
                  <a:gd name="T11" fmla="*/ 0 h 10"/>
                  <a:gd name="T12" fmla="*/ 3 w 3"/>
                  <a:gd name="T13" fmla="*/ 0 h 10"/>
                  <a:gd name="T14" fmla="*/ 0 60000 65536"/>
                  <a:gd name="T15" fmla="*/ 0 60000 65536"/>
                  <a:gd name="T16" fmla="*/ 0 60000 65536"/>
                  <a:gd name="T17" fmla="*/ 0 60000 65536"/>
                  <a:gd name="T18" fmla="*/ 0 60000 65536"/>
                  <a:gd name="T19" fmla="*/ 0 60000 65536"/>
                  <a:gd name="T20" fmla="*/ 0 60000 65536"/>
                  <a:gd name="T21" fmla="*/ 0 w 3"/>
                  <a:gd name="T22" fmla="*/ 0 h 10"/>
                  <a:gd name="T23" fmla="*/ 3 w 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0">
                    <a:moveTo>
                      <a:pt x="3" y="0"/>
                    </a:moveTo>
                    <a:lnTo>
                      <a:pt x="3" y="7"/>
                    </a:lnTo>
                    <a:lnTo>
                      <a:pt x="3" y="10"/>
                    </a:lnTo>
                    <a:lnTo>
                      <a:pt x="0" y="10"/>
                    </a:lnTo>
                    <a:lnTo>
                      <a:pt x="0" y="3"/>
                    </a:lnTo>
                    <a:lnTo>
                      <a:pt x="3" y="0"/>
                    </a:lnTo>
                  </a:path>
                </a:pathLst>
              </a:custGeom>
              <a:noFill/>
              <a:ln w="0">
                <a:solidFill>
                  <a:srgbClr val="7F7F7F"/>
                </a:solidFill>
                <a:round/>
                <a:headEnd/>
                <a:tailEnd/>
              </a:ln>
            </p:spPr>
            <p:txBody>
              <a:bodyPr/>
              <a:lstStyle/>
              <a:p>
                <a:endParaRPr lang="en-US"/>
              </a:p>
            </p:txBody>
          </p:sp>
          <p:sp>
            <p:nvSpPr>
              <p:cNvPr id="34191" name="Freeform 293"/>
              <p:cNvSpPr>
                <a:spLocks/>
              </p:cNvSpPr>
              <p:nvPr/>
            </p:nvSpPr>
            <p:spPr bwMode="auto">
              <a:xfrm>
                <a:off x="3932" y="2222"/>
                <a:ext cx="4" cy="7"/>
              </a:xfrm>
              <a:custGeom>
                <a:avLst/>
                <a:gdLst>
                  <a:gd name="T0" fmla="*/ 0 w 4"/>
                  <a:gd name="T1" fmla="*/ 0 h 7"/>
                  <a:gd name="T2" fmla="*/ 0 w 4"/>
                  <a:gd name="T3" fmla="*/ 0 h 7"/>
                  <a:gd name="T4" fmla="*/ 4 w 4"/>
                  <a:gd name="T5" fmla="*/ 3 h 7"/>
                  <a:gd name="T6" fmla="*/ 4 w 4"/>
                  <a:gd name="T7" fmla="*/ 7 h 7"/>
                  <a:gd name="T8" fmla="*/ 0 w 4"/>
                  <a:gd name="T9" fmla="*/ 3 h 7"/>
                  <a:gd name="T10" fmla="*/ 0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0"/>
                    </a:moveTo>
                    <a:lnTo>
                      <a:pt x="0" y="0"/>
                    </a:lnTo>
                    <a:lnTo>
                      <a:pt x="4" y="3"/>
                    </a:lnTo>
                    <a:lnTo>
                      <a:pt x="4" y="7"/>
                    </a:lnTo>
                    <a:lnTo>
                      <a:pt x="0" y="3"/>
                    </a:lnTo>
                    <a:lnTo>
                      <a:pt x="0" y="0"/>
                    </a:lnTo>
                    <a:close/>
                  </a:path>
                </a:pathLst>
              </a:custGeom>
              <a:solidFill>
                <a:srgbClr val="CCCCCC"/>
              </a:solidFill>
              <a:ln w="9525">
                <a:noFill/>
                <a:round/>
                <a:headEnd/>
                <a:tailEnd/>
              </a:ln>
            </p:spPr>
            <p:txBody>
              <a:bodyPr/>
              <a:lstStyle/>
              <a:p>
                <a:endParaRPr lang="en-US"/>
              </a:p>
            </p:txBody>
          </p:sp>
          <p:sp>
            <p:nvSpPr>
              <p:cNvPr id="34192" name="Freeform 294"/>
              <p:cNvSpPr>
                <a:spLocks/>
              </p:cNvSpPr>
              <p:nvPr/>
            </p:nvSpPr>
            <p:spPr bwMode="auto">
              <a:xfrm>
                <a:off x="3932" y="2222"/>
                <a:ext cx="4" cy="7"/>
              </a:xfrm>
              <a:custGeom>
                <a:avLst/>
                <a:gdLst>
                  <a:gd name="T0" fmla="*/ 0 w 4"/>
                  <a:gd name="T1" fmla="*/ 0 h 7"/>
                  <a:gd name="T2" fmla="*/ 0 w 4"/>
                  <a:gd name="T3" fmla="*/ 0 h 7"/>
                  <a:gd name="T4" fmla="*/ 4 w 4"/>
                  <a:gd name="T5" fmla="*/ 3 h 7"/>
                  <a:gd name="T6" fmla="*/ 4 w 4"/>
                  <a:gd name="T7" fmla="*/ 7 h 7"/>
                  <a:gd name="T8" fmla="*/ 0 w 4"/>
                  <a:gd name="T9" fmla="*/ 3 h 7"/>
                  <a:gd name="T10" fmla="*/ 0 w 4"/>
                  <a:gd name="T11" fmla="*/ 0 h 7"/>
                  <a:gd name="T12" fmla="*/ 0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0" y="0"/>
                    </a:moveTo>
                    <a:lnTo>
                      <a:pt x="0" y="0"/>
                    </a:lnTo>
                    <a:lnTo>
                      <a:pt x="4" y="3"/>
                    </a:lnTo>
                    <a:lnTo>
                      <a:pt x="4" y="7"/>
                    </a:lnTo>
                    <a:lnTo>
                      <a:pt x="0" y="3"/>
                    </a:lnTo>
                    <a:lnTo>
                      <a:pt x="0" y="0"/>
                    </a:lnTo>
                  </a:path>
                </a:pathLst>
              </a:custGeom>
              <a:noFill/>
              <a:ln w="0">
                <a:solidFill>
                  <a:srgbClr val="7F7F7F"/>
                </a:solidFill>
                <a:round/>
                <a:headEnd/>
                <a:tailEnd/>
              </a:ln>
            </p:spPr>
            <p:txBody>
              <a:bodyPr/>
              <a:lstStyle/>
              <a:p>
                <a:endParaRPr lang="en-US"/>
              </a:p>
            </p:txBody>
          </p:sp>
          <p:sp>
            <p:nvSpPr>
              <p:cNvPr id="34193" name="Freeform 295"/>
              <p:cNvSpPr>
                <a:spLocks/>
              </p:cNvSpPr>
              <p:nvPr/>
            </p:nvSpPr>
            <p:spPr bwMode="auto">
              <a:xfrm>
                <a:off x="3652" y="2196"/>
                <a:ext cx="7" cy="13"/>
              </a:xfrm>
              <a:custGeom>
                <a:avLst/>
                <a:gdLst>
                  <a:gd name="T0" fmla="*/ 0 w 7"/>
                  <a:gd name="T1" fmla="*/ 0 h 13"/>
                  <a:gd name="T2" fmla="*/ 0 w 7"/>
                  <a:gd name="T3" fmla="*/ 0 h 13"/>
                  <a:gd name="T4" fmla="*/ 7 w 7"/>
                  <a:gd name="T5" fmla="*/ 7 h 13"/>
                  <a:gd name="T6" fmla="*/ 7 w 7"/>
                  <a:gd name="T7" fmla="*/ 13 h 13"/>
                  <a:gd name="T8" fmla="*/ 7 w 7"/>
                  <a:gd name="T9" fmla="*/ 13 h 13"/>
                  <a:gd name="T10" fmla="*/ 0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0" y="0"/>
                    </a:moveTo>
                    <a:lnTo>
                      <a:pt x="0" y="0"/>
                    </a:lnTo>
                    <a:lnTo>
                      <a:pt x="7" y="7"/>
                    </a:lnTo>
                    <a:lnTo>
                      <a:pt x="7" y="13"/>
                    </a:lnTo>
                    <a:lnTo>
                      <a:pt x="0" y="0"/>
                    </a:lnTo>
                    <a:close/>
                  </a:path>
                </a:pathLst>
              </a:custGeom>
              <a:solidFill>
                <a:srgbClr val="CCCCCC"/>
              </a:solidFill>
              <a:ln w="9525">
                <a:noFill/>
                <a:round/>
                <a:headEnd/>
                <a:tailEnd/>
              </a:ln>
            </p:spPr>
            <p:txBody>
              <a:bodyPr/>
              <a:lstStyle/>
              <a:p>
                <a:endParaRPr lang="en-US"/>
              </a:p>
            </p:txBody>
          </p:sp>
          <p:sp>
            <p:nvSpPr>
              <p:cNvPr id="34194" name="Freeform 296"/>
              <p:cNvSpPr>
                <a:spLocks/>
              </p:cNvSpPr>
              <p:nvPr/>
            </p:nvSpPr>
            <p:spPr bwMode="auto">
              <a:xfrm>
                <a:off x="3652" y="2196"/>
                <a:ext cx="7" cy="13"/>
              </a:xfrm>
              <a:custGeom>
                <a:avLst/>
                <a:gdLst>
                  <a:gd name="T0" fmla="*/ 0 w 7"/>
                  <a:gd name="T1" fmla="*/ 0 h 13"/>
                  <a:gd name="T2" fmla="*/ 0 w 7"/>
                  <a:gd name="T3" fmla="*/ 0 h 13"/>
                  <a:gd name="T4" fmla="*/ 7 w 7"/>
                  <a:gd name="T5" fmla="*/ 7 h 13"/>
                  <a:gd name="T6" fmla="*/ 7 w 7"/>
                  <a:gd name="T7" fmla="*/ 13 h 13"/>
                  <a:gd name="T8" fmla="*/ 7 w 7"/>
                  <a:gd name="T9" fmla="*/ 13 h 13"/>
                  <a:gd name="T10" fmla="*/ 0 w 7"/>
                  <a:gd name="T11" fmla="*/ 0 h 13"/>
                  <a:gd name="T12" fmla="*/ 0 w 7"/>
                  <a:gd name="T13" fmla="*/ 0 h 13"/>
                  <a:gd name="T14" fmla="*/ 0 60000 65536"/>
                  <a:gd name="T15" fmla="*/ 0 60000 65536"/>
                  <a:gd name="T16" fmla="*/ 0 60000 65536"/>
                  <a:gd name="T17" fmla="*/ 0 60000 65536"/>
                  <a:gd name="T18" fmla="*/ 0 60000 65536"/>
                  <a:gd name="T19" fmla="*/ 0 60000 65536"/>
                  <a:gd name="T20" fmla="*/ 0 60000 65536"/>
                  <a:gd name="T21" fmla="*/ 0 w 7"/>
                  <a:gd name="T22" fmla="*/ 0 h 13"/>
                  <a:gd name="T23" fmla="*/ 7 w 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3">
                    <a:moveTo>
                      <a:pt x="0" y="0"/>
                    </a:moveTo>
                    <a:lnTo>
                      <a:pt x="0" y="0"/>
                    </a:lnTo>
                    <a:lnTo>
                      <a:pt x="7" y="7"/>
                    </a:lnTo>
                    <a:lnTo>
                      <a:pt x="7" y="13"/>
                    </a:lnTo>
                    <a:lnTo>
                      <a:pt x="0" y="0"/>
                    </a:lnTo>
                  </a:path>
                </a:pathLst>
              </a:custGeom>
              <a:noFill/>
              <a:ln w="0">
                <a:solidFill>
                  <a:srgbClr val="7F7F7F"/>
                </a:solidFill>
                <a:round/>
                <a:headEnd/>
                <a:tailEnd/>
              </a:ln>
            </p:spPr>
            <p:txBody>
              <a:bodyPr/>
              <a:lstStyle/>
              <a:p>
                <a:endParaRPr lang="en-US"/>
              </a:p>
            </p:txBody>
          </p:sp>
          <p:sp>
            <p:nvSpPr>
              <p:cNvPr id="34195" name="Freeform 297"/>
              <p:cNvSpPr>
                <a:spLocks/>
              </p:cNvSpPr>
              <p:nvPr/>
            </p:nvSpPr>
            <p:spPr bwMode="auto">
              <a:xfrm>
                <a:off x="3665" y="2229"/>
                <a:ext cx="7" cy="9"/>
              </a:xfrm>
              <a:custGeom>
                <a:avLst/>
                <a:gdLst>
                  <a:gd name="T0" fmla="*/ 0 w 7"/>
                  <a:gd name="T1" fmla="*/ 0 h 9"/>
                  <a:gd name="T2" fmla="*/ 3 w 7"/>
                  <a:gd name="T3" fmla="*/ 0 h 9"/>
                  <a:gd name="T4" fmla="*/ 7 w 7"/>
                  <a:gd name="T5" fmla="*/ 9 h 9"/>
                  <a:gd name="T6" fmla="*/ 3 w 7"/>
                  <a:gd name="T7" fmla="*/ 9 h 9"/>
                  <a:gd name="T8" fmla="*/ 3 w 7"/>
                  <a:gd name="T9" fmla="*/ 6 h 9"/>
                  <a:gd name="T10" fmla="*/ 0 w 7"/>
                  <a:gd name="T11" fmla="*/ 3 h 9"/>
                  <a:gd name="T12" fmla="*/ 0 w 7"/>
                  <a:gd name="T13" fmla="*/ 0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0" y="0"/>
                    </a:moveTo>
                    <a:lnTo>
                      <a:pt x="3" y="0"/>
                    </a:lnTo>
                    <a:lnTo>
                      <a:pt x="7" y="9"/>
                    </a:lnTo>
                    <a:lnTo>
                      <a:pt x="3" y="9"/>
                    </a:lnTo>
                    <a:lnTo>
                      <a:pt x="3" y="6"/>
                    </a:lnTo>
                    <a:lnTo>
                      <a:pt x="0" y="3"/>
                    </a:lnTo>
                    <a:lnTo>
                      <a:pt x="0" y="0"/>
                    </a:lnTo>
                    <a:close/>
                  </a:path>
                </a:pathLst>
              </a:custGeom>
              <a:solidFill>
                <a:srgbClr val="CCCCCC"/>
              </a:solidFill>
              <a:ln w="9525">
                <a:noFill/>
                <a:round/>
                <a:headEnd/>
                <a:tailEnd/>
              </a:ln>
            </p:spPr>
            <p:txBody>
              <a:bodyPr/>
              <a:lstStyle/>
              <a:p>
                <a:endParaRPr lang="en-US"/>
              </a:p>
            </p:txBody>
          </p:sp>
          <p:sp>
            <p:nvSpPr>
              <p:cNvPr id="34196" name="Freeform 298"/>
              <p:cNvSpPr>
                <a:spLocks/>
              </p:cNvSpPr>
              <p:nvPr/>
            </p:nvSpPr>
            <p:spPr bwMode="auto">
              <a:xfrm>
                <a:off x="3665" y="2229"/>
                <a:ext cx="7" cy="9"/>
              </a:xfrm>
              <a:custGeom>
                <a:avLst/>
                <a:gdLst>
                  <a:gd name="T0" fmla="*/ 0 w 7"/>
                  <a:gd name="T1" fmla="*/ 0 h 9"/>
                  <a:gd name="T2" fmla="*/ 3 w 7"/>
                  <a:gd name="T3" fmla="*/ 0 h 9"/>
                  <a:gd name="T4" fmla="*/ 7 w 7"/>
                  <a:gd name="T5" fmla="*/ 9 h 9"/>
                  <a:gd name="T6" fmla="*/ 3 w 7"/>
                  <a:gd name="T7" fmla="*/ 9 h 9"/>
                  <a:gd name="T8" fmla="*/ 3 w 7"/>
                  <a:gd name="T9" fmla="*/ 6 h 9"/>
                  <a:gd name="T10" fmla="*/ 0 w 7"/>
                  <a:gd name="T11" fmla="*/ 3 h 9"/>
                  <a:gd name="T12" fmla="*/ 0 w 7"/>
                  <a:gd name="T13" fmla="*/ 0 h 9"/>
                  <a:gd name="T14" fmla="*/ 0 w 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0" y="0"/>
                    </a:moveTo>
                    <a:lnTo>
                      <a:pt x="3" y="0"/>
                    </a:lnTo>
                    <a:lnTo>
                      <a:pt x="7" y="9"/>
                    </a:lnTo>
                    <a:lnTo>
                      <a:pt x="3" y="9"/>
                    </a:lnTo>
                    <a:lnTo>
                      <a:pt x="3" y="6"/>
                    </a:lnTo>
                    <a:lnTo>
                      <a:pt x="0" y="3"/>
                    </a:lnTo>
                    <a:lnTo>
                      <a:pt x="0" y="0"/>
                    </a:lnTo>
                  </a:path>
                </a:pathLst>
              </a:custGeom>
              <a:noFill/>
              <a:ln w="0">
                <a:solidFill>
                  <a:srgbClr val="7F7F7F"/>
                </a:solidFill>
                <a:round/>
                <a:headEnd/>
                <a:tailEnd/>
              </a:ln>
            </p:spPr>
            <p:txBody>
              <a:bodyPr/>
              <a:lstStyle/>
              <a:p>
                <a:endParaRPr lang="en-US"/>
              </a:p>
            </p:txBody>
          </p:sp>
          <p:sp>
            <p:nvSpPr>
              <p:cNvPr id="34197" name="Freeform 299"/>
              <p:cNvSpPr>
                <a:spLocks/>
              </p:cNvSpPr>
              <p:nvPr/>
            </p:nvSpPr>
            <p:spPr bwMode="auto">
              <a:xfrm>
                <a:off x="3720" y="2222"/>
                <a:ext cx="1" cy="3"/>
              </a:xfrm>
              <a:custGeom>
                <a:avLst/>
                <a:gdLst>
                  <a:gd name="T0" fmla="*/ 0 w 1"/>
                  <a:gd name="T1" fmla="*/ 0 h 3"/>
                  <a:gd name="T2" fmla="*/ 0 w 1"/>
                  <a:gd name="T3" fmla="*/ 0 h 3"/>
                  <a:gd name="T4" fmla="*/ 0 w 1"/>
                  <a:gd name="T5" fmla="*/ 0 h 3"/>
                  <a:gd name="T6" fmla="*/ 0 w 1"/>
                  <a:gd name="T7" fmla="*/ 0 h 3"/>
                  <a:gd name="T8" fmla="*/ 0 w 1"/>
                  <a:gd name="T9" fmla="*/ 3 h 3"/>
                  <a:gd name="T10" fmla="*/ 0 w 1"/>
                  <a:gd name="T11" fmla="*/ 0 h 3"/>
                  <a:gd name="T12" fmla="*/ 0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4198" name="Freeform 300"/>
              <p:cNvSpPr>
                <a:spLocks/>
              </p:cNvSpPr>
              <p:nvPr/>
            </p:nvSpPr>
            <p:spPr bwMode="auto">
              <a:xfrm>
                <a:off x="3720" y="2222"/>
                <a:ext cx="1" cy="3"/>
              </a:xfrm>
              <a:custGeom>
                <a:avLst/>
                <a:gdLst>
                  <a:gd name="T0" fmla="*/ 0 w 1"/>
                  <a:gd name="T1" fmla="*/ 0 h 3"/>
                  <a:gd name="T2" fmla="*/ 0 w 1"/>
                  <a:gd name="T3" fmla="*/ 0 h 3"/>
                  <a:gd name="T4" fmla="*/ 0 w 1"/>
                  <a:gd name="T5" fmla="*/ 0 h 3"/>
                  <a:gd name="T6" fmla="*/ 0 w 1"/>
                  <a:gd name="T7" fmla="*/ 0 h 3"/>
                  <a:gd name="T8" fmla="*/ 0 w 1"/>
                  <a:gd name="T9" fmla="*/ 3 h 3"/>
                  <a:gd name="T10" fmla="*/ 0 w 1"/>
                  <a:gd name="T11" fmla="*/ 0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4199" name="Freeform 301"/>
              <p:cNvSpPr>
                <a:spLocks/>
              </p:cNvSpPr>
              <p:nvPr/>
            </p:nvSpPr>
            <p:spPr bwMode="auto">
              <a:xfrm>
                <a:off x="3726" y="2235"/>
                <a:ext cx="13" cy="22"/>
              </a:xfrm>
              <a:custGeom>
                <a:avLst/>
                <a:gdLst>
                  <a:gd name="T0" fmla="*/ 0 w 13"/>
                  <a:gd name="T1" fmla="*/ 6 h 22"/>
                  <a:gd name="T2" fmla="*/ 4 w 13"/>
                  <a:gd name="T3" fmla="*/ 0 h 22"/>
                  <a:gd name="T4" fmla="*/ 4 w 13"/>
                  <a:gd name="T5" fmla="*/ 0 h 22"/>
                  <a:gd name="T6" fmla="*/ 4 w 13"/>
                  <a:gd name="T7" fmla="*/ 3 h 22"/>
                  <a:gd name="T8" fmla="*/ 7 w 13"/>
                  <a:gd name="T9" fmla="*/ 0 h 22"/>
                  <a:gd name="T10" fmla="*/ 7 w 13"/>
                  <a:gd name="T11" fmla="*/ 0 h 22"/>
                  <a:gd name="T12" fmla="*/ 10 w 13"/>
                  <a:gd name="T13" fmla="*/ 13 h 22"/>
                  <a:gd name="T14" fmla="*/ 13 w 13"/>
                  <a:gd name="T15" fmla="*/ 13 h 22"/>
                  <a:gd name="T16" fmla="*/ 13 w 13"/>
                  <a:gd name="T17" fmla="*/ 19 h 22"/>
                  <a:gd name="T18" fmla="*/ 13 w 13"/>
                  <a:gd name="T19" fmla="*/ 22 h 22"/>
                  <a:gd name="T20" fmla="*/ 7 w 13"/>
                  <a:gd name="T21" fmla="*/ 16 h 22"/>
                  <a:gd name="T22" fmla="*/ 7 w 13"/>
                  <a:gd name="T23" fmla="*/ 10 h 22"/>
                  <a:gd name="T24" fmla="*/ 0 w 13"/>
                  <a:gd name="T25" fmla="*/ 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2"/>
                  <a:gd name="T41" fmla="*/ 13 w 1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2">
                    <a:moveTo>
                      <a:pt x="0" y="6"/>
                    </a:moveTo>
                    <a:lnTo>
                      <a:pt x="4" y="0"/>
                    </a:lnTo>
                    <a:lnTo>
                      <a:pt x="4" y="3"/>
                    </a:lnTo>
                    <a:lnTo>
                      <a:pt x="7" y="0"/>
                    </a:lnTo>
                    <a:lnTo>
                      <a:pt x="10" y="13"/>
                    </a:lnTo>
                    <a:lnTo>
                      <a:pt x="13" y="13"/>
                    </a:lnTo>
                    <a:lnTo>
                      <a:pt x="13" y="19"/>
                    </a:lnTo>
                    <a:lnTo>
                      <a:pt x="13" y="22"/>
                    </a:lnTo>
                    <a:lnTo>
                      <a:pt x="7" y="16"/>
                    </a:lnTo>
                    <a:lnTo>
                      <a:pt x="7" y="10"/>
                    </a:lnTo>
                    <a:lnTo>
                      <a:pt x="0" y="6"/>
                    </a:lnTo>
                    <a:close/>
                  </a:path>
                </a:pathLst>
              </a:custGeom>
              <a:solidFill>
                <a:srgbClr val="CCCCCC"/>
              </a:solidFill>
              <a:ln w="9525">
                <a:noFill/>
                <a:round/>
                <a:headEnd/>
                <a:tailEnd/>
              </a:ln>
            </p:spPr>
            <p:txBody>
              <a:bodyPr/>
              <a:lstStyle/>
              <a:p>
                <a:endParaRPr lang="en-US"/>
              </a:p>
            </p:txBody>
          </p:sp>
          <p:sp>
            <p:nvSpPr>
              <p:cNvPr id="34200" name="Freeform 302"/>
              <p:cNvSpPr>
                <a:spLocks/>
              </p:cNvSpPr>
              <p:nvPr/>
            </p:nvSpPr>
            <p:spPr bwMode="auto">
              <a:xfrm>
                <a:off x="3726" y="2235"/>
                <a:ext cx="13" cy="22"/>
              </a:xfrm>
              <a:custGeom>
                <a:avLst/>
                <a:gdLst>
                  <a:gd name="T0" fmla="*/ 0 w 13"/>
                  <a:gd name="T1" fmla="*/ 6 h 22"/>
                  <a:gd name="T2" fmla="*/ 4 w 13"/>
                  <a:gd name="T3" fmla="*/ 0 h 22"/>
                  <a:gd name="T4" fmla="*/ 4 w 13"/>
                  <a:gd name="T5" fmla="*/ 0 h 22"/>
                  <a:gd name="T6" fmla="*/ 4 w 13"/>
                  <a:gd name="T7" fmla="*/ 3 h 22"/>
                  <a:gd name="T8" fmla="*/ 7 w 13"/>
                  <a:gd name="T9" fmla="*/ 0 h 22"/>
                  <a:gd name="T10" fmla="*/ 7 w 13"/>
                  <a:gd name="T11" fmla="*/ 0 h 22"/>
                  <a:gd name="T12" fmla="*/ 10 w 13"/>
                  <a:gd name="T13" fmla="*/ 13 h 22"/>
                  <a:gd name="T14" fmla="*/ 13 w 13"/>
                  <a:gd name="T15" fmla="*/ 13 h 22"/>
                  <a:gd name="T16" fmla="*/ 13 w 13"/>
                  <a:gd name="T17" fmla="*/ 19 h 22"/>
                  <a:gd name="T18" fmla="*/ 13 w 13"/>
                  <a:gd name="T19" fmla="*/ 22 h 22"/>
                  <a:gd name="T20" fmla="*/ 7 w 13"/>
                  <a:gd name="T21" fmla="*/ 16 h 22"/>
                  <a:gd name="T22" fmla="*/ 7 w 13"/>
                  <a:gd name="T23" fmla="*/ 10 h 22"/>
                  <a:gd name="T24" fmla="*/ 0 w 13"/>
                  <a:gd name="T25" fmla="*/ 6 h 22"/>
                  <a:gd name="T26" fmla="*/ 0 w 13"/>
                  <a:gd name="T27" fmla="*/ 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22"/>
                  <a:gd name="T44" fmla="*/ 13 w 13"/>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22">
                    <a:moveTo>
                      <a:pt x="0" y="6"/>
                    </a:moveTo>
                    <a:lnTo>
                      <a:pt x="4" y="0"/>
                    </a:lnTo>
                    <a:lnTo>
                      <a:pt x="4" y="3"/>
                    </a:lnTo>
                    <a:lnTo>
                      <a:pt x="7" y="0"/>
                    </a:lnTo>
                    <a:lnTo>
                      <a:pt x="10" y="13"/>
                    </a:lnTo>
                    <a:lnTo>
                      <a:pt x="13" y="13"/>
                    </a:lnTo>
                    <a:lnTo>
                      <a:pt x="13" y="19"/>
                    </a:lnTo>
                    <a:lnTo>
                      <a:pt x="13" y="22"/>
                    </a:lnTo>
                    <a:lnTo>
                      <a:pt x="7" y="16"/>
                    </a:lnTo>
                    <a:lnTo>
                      <a:pt x="7" y="10"/>
                    </a:lnTo>
                    <a:lnTo>
                      <a:pt x="0" y="6"/>
                    </a:lnTo>
                  </a:path>
                </a:pathLst>
              </a:custGeom>
              <a:noFill/>
              <a:ln w="0">
                <a:solidFill>
                  <a:srgbClr val="7F7F7F"/>
                </a:solidFill>
                <a:round/>
                <a:headEnd/>
                <a:tailEnd/>
              </a:ln>
            </p:spPr>
            <p:txBody>
              <a:bodyPr/>
              <a:lstStyle/>
              <a:p>
                <a:endParaRPr lang="en-US"/>
              </a:p>
            </p:txBody>
          </p:sp>
          <p:sp>
            <p:nvSpPr>
              <p:cNvPr id="34201" name="Freeform 303"/>
              <p:cNvSpPr>
                <a:spLocks/>
              </p:cNvSpPr>
              <p:nvPr/>
            </p:nvSpPr>
            <p:spPr bwMode="auto">
              <a:xfrm>
                <a:off x="3749" y="2248"/>
                <a:ext cx="6" cy="9"/>
              </a:xfrm>
              <a:custGeom>
                <a:avLst/>
                <a:gdLst>
                  <a:gd name="T0" fmla="*/ 0 w 6"/>
                  <a:gd name="T1" fmla="*/ 0 h 9"/>
                  <a:gd name="T2" fmla="*/ 3 w 6"/>
                  <a:gd name="T3" fmla="*/ 0 h 9"/>
                  <a:gd name="T4" fmla="*/ 6 w 6"/>
                  <a:gd name="T5" fmla="*/ 3 h 9"/>
                  <a:gd name="T6" fmla="*/ 3 w 6"/>
                  <a:gd name="T7" fmla="*/ 9 h 9"/>
                  <a:gd name="T8" fmla="*/ 0 w 6"/>
                  <a:gd name="T9" fmla="*/ 9 h 9"/>
                  <a:gd name="T10" fmla="*/ 0 w 6"/>
                  <a:gd name="T11" fmla="*/ 6 h 9"/>
                  <a:gd name="T12" fmla="*/ 0 w 6"/>
                  <a:gd name="T13" fmla="*/ 0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0"/>
                    </a:moveTo>
                    <a:lnTo>
                      <a:pt x="3" y="0"/>
                    </a:lnTo>
                    <a:lnTo>
                      <a:pt x="6" y="3"/>
                    </a:lnTo>
                    <a:lnTo>
                      <a:pt x="3" y="9"/>
                    </a:lnTo>
                    <a:lnTo>
                      <a:pt x="0" y="9"/>
                    </a:lnTo>
                    <a:lnTo>
                      <a:pt x="0" y="6"/>
                    </a:lnTo>
                    <a:lnTo>
                      <a:pt x="0" y="0"/>
                    </a:lnTo>
                    <a:close/>
                  </a:path>
                </a:pathLst>
              </a:custGeom>
              <a:solidFill>
                <a:srgbClr val="CCCCCC"/>
              </a:solidFill>
              <a:ln w="9525">
                <a:noFill/>
                <a:round/>
                <a:headEnd/>
                <a:tailEnd/>
              </a:ln>
            </p:spPr>
            <p:txBody>
              <a:bodyPr/>
              <a:lstStyle/>
              <a:p>
                <a:endParaRPr lang="en-US"/>
              </a:p>
            </p:txBody>
          </p:sp>
          <p:sp>
            <p:nvSpPr>
              <p:cNvPr id="34202" name="Freeform 304"/>
              <p:cNvSpPr>
                <a:spLocks/>
              </p:cNvSpPr>
              <p:nvPr/>
            </p:nvSpPr>
            <p:spPr bwMode="auto">
              <a:xfrm>
                <a:off x="3749" y="2248"/>
                <a:ext cx="6" cy="9"/>
              </a:xfrm>
              <a:custGeom>
                <a:avLst/>
                <a:gdLst>
                  <a:gd name="T0" fmla="*/ 0 w 6"/>
                  <a:gd name="T1" fmla="*/ 0 h 9"/>
                  <a:gd name="T2" fmla="*/ 3 w 6"/>
                  <a:gd name="T3" fmla="*/ 0 h 9"/>
                  <a:gd name="T4" fmla="*/ 6 w 6"/>
                  <a:gd name="T5" fmla="*/ 3 h 9"/>
                  <a:gd name="T6" fmla="*/ 3 w 6"/>
                  <a:gd name="T7" fmla="*/ 9 h 9"/>
                  <a:gd name="T8" fmla="*/ 0 w 6"/>
                  <a:gd name="T9" fmla="*/ 9 h 9"/>
                  <a:gd name="T10" fmla="*/ 0 w 6"/>
                  <a:gd name="T11" fmla="*/ 6 h 9"/>
                  <a:gd name="T12" fmla="*/ 0 w 6"/>
                  <a:gd name="T13" fmla="*/ 0 h 9"/>
                  <a:gd name="T14" fmla="*/ 0 w 6"/>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0" y="0"/>
                    </a:moveTo>
                    <a:lnTo>
                      <a:pt x="3" y="0"/>
                    </a:lnTo>
                    <a:lnTo>
                      <a:pt x="6" y="3"/>
                    </a:lnTo>
                    <a:lnTo>
                      <a:pt x="3" y="9"/>
                    </a:lnTo>
                    <a:lnTo>
                      <a:pt x="0" y="9"/>
                    </a:lnTo>
                    <a:lnTo>
                      <a:pt x="0" y="6"/>
                    </a:lnTo>
                    <a:lnTo>
                      <a:pt x="0" y="0"/>
                    </a:lnTo>
                  </a:path>
                </a:pathLst>
              </a:custGeom>
              <a:noFill/>
              <a:ln w="0">
                <a:solidFill>
                  <a:srgbClr val="7F7F7F"/>
                </a:solidFill>
                <a:round/>
                <a:headEnd/>
                <a:tailEnd/>
              </a:ln>
            </p:spPr>
            <p:txBody>
              <a:bodyPr/>
              <a:lstStyle/>
              <a:p>
                <a:endParaRPr lang="en-US"/>
              </a:p>
            </p:txBody>
          </p:sp>
          <p:sp>
            <p:nvSpPr>
              <p:cNvPr id="34203" name="Freeform 305"/>
              <p:cNvSpPr>
                <a:spLocks/>
              </p:cNvSpPr>
              <p:nvPr/>
            </p:nvSpPr>
            <p:spPr bwMode="auto">
              <a:xfrm>
                <a:off x="3572" y="1920"/>
                <a:ext cx="3" cy="6"/>
              </a:xfrm>
              <a:custGeom>
                <a:avLst/>
                <a:gdLst>
                  <a:gd name="T0" fmla="*/ 0 w 3"/>
                  <a:gd name="T1" fmla="*/ 3 h 6"/>
                  <a:gd name="T2" fmla="*/ 0 w 3"/>
                  <a:gd name="T3" fmla="*/ 6 h 6"/>
                  <a:gd name="T4" fmla="*/ 0 w 3"/>
                  <a:gd name="T5" fmla="*/ 6 h 6"/>
                  <a:gd name="T6" fmla="*/ 3 w 3"/>
                  <a:gd name="T7" fmla="*/ 3 h 6"/>
                  <a:gd name="T8" fmla="*/ 0 w 3"/>
                  <a:gd name="T9" fmla="*/ 0 h 6"/>
                  <a:gd name="T10" fmla="*/ 0 w 3"/>
                  <a:gd name="T11" fmla="*/ 3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3"/>
                    </a:moveTo>
                    <a:lnTo>
                      <a:pt x="0" y="6"/>
                    </a:lnTo>
                    <a:lnTo>
                      <a:pt x="3" y="3"/>
                    </a:lnTo>
                    <a:lnTo>
                      <a:pt x="0" y="0"/>
                    </a:lnTo>
                    <a:lnTo>
                      <a:pt x="0" y="3"/>
                    </a:lnTo>
                    <a:close/>
                  </a:path>
                </a:pathLst>
              </a:custGeom>
              <a:solidFill>
                <a:srgbClr val="CCCCCC"/>
              </a:solidFill>
              <a:ln w="9525">
                <a:noFill/>
                <a:round/>
                <a:headEnd/>
                <a:tailEnd/>
              </a:ln>
            </p:spPr>
            <p:txBody>
              <a:bodyPr/>
              <a:lstStyle/>
              <a:p>
                <a:endParaRPr lang="en-US"/>
              </a:p>
            </p:txBody>
          </p:sp>
          <p:sp>
            <p:nvSpPr>
              <p:cNvPr id="34204" name="Freeform 306"/>
              <p:cNvSpPr>
                <a:spLocks/>
              </p:cNvSpPr>
              <p:nvPr/>
            </p:nvSpPr>
            <p:spPr bwMode="auto">
              <a:xfrm>
                <a:off x="3572" y="1920"/>
                <a:ext cx="3" cy="6"/>
              </a:xfrm>
              <a:custGeom>
                <a:avLst/>
                <a:gdLst>
                  <a:gd name="T0" fmla="*/ 0 w 3"/>
                  <a:gd name="T1" fmla="*/ 3 h 6"/>
                  <a:gd name="T2" fmla="*/ 0 w 3"/>
                  <a:gd name="T3" fmla="*/ 6 h 6"/>
                  <a:gd name="T4" fmla="*/ 0 w 3"/>
                  <a:gd name="T5" fmla="*/ 6 h 6"/>
                  <a:gd name="T6" fmla="*/ 3 w 3"/>
                  <a:gd name="T7" fmla="*/ 3 h 6"/>
                  <a:gd name="T8" fmla="*/ 0 w 3"/>
                  <a:gd name="T9" fmla="*/ 0 h 6"/>
                  <a:gd name="T10" fmla="*/ 0 w 3"/>
                  <a:gd name="T11" fmla="*/ 3 h 6"/>
                  <a:gd name="T12" fmla="*/ 0 w 3"/>
                  <a:gd name="T13" fmla="*/ 3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0" y="3"/>
                    </a:moveTo>
                    <a:lnTo>
                      <a:pt x="0" y="6"/>
                    </a:lnTo>
                    <a:lnTo>
                      <a:pt x="3" y="3"/>
                    </a:lnTo>
                    <a:lnTo>
                      <a:pt x="0" y="0"/>
                    </a:lnTo>
                    <a:lnTo>
                      <a:pt x="0" y="3"/>
                    </a:lnTo>
                  </a:path>
                </a:pathLst>
              </a:custGeom>
              <a:noFill/>
              <a:ln w="0">
                <a:solidFill>
                  <a:srgbClr val="7F7F7F"/>
                </a:solidFill>
                <a:round/>
                <a:headEnd/>
                <a:tailEnd/>
              </a:ln>
            </p:spPr>
            <p:txBody>
              <a:bodyPr/>
              <a:lstStyle/>
              <a:p>
                <a:endParaRPr lang="en-US"/>
              </a:p>
            </p:txBody>
          </p:sp>
          <p:sp>
            <p:nvSpPr>
              <p:cNvPr id="34205" name="Freeform 307"/>
              <p:cNvSpPr>
                <a:spLocks/>
              </p:cNvSpPr>
              <p:nvPr/>
            </p:nvSpPr>
            <p:spPr bwMode="auto">
              <a:xfrm>
                <a:off x="3617" y="2122"/>
                <a:ext cx="1" cy="7"/>
              </a:xfrm>
              <a:custGeom>
                <a:avLst/>
                <a:gdLst>
                  <a:gd name="T0" fmla="*/ 0 w 1"/>
                  <a:gd name="T1" fmla="*/ 0 h 7"/>
                  <a:gd name="T2" fmla="*/ 0 w 1"/>
                  <a:gd name="T3" fmla="*/ 0 h 7"/>
                  <a:gd name="T4" fmla="*/ 0 w 1"/>
                  <a:gd name="T5" fmla="*/ 7 h 7"/>
                  <a:gd name="T6" fmla="*/ 0 w 1"/>
                  <a:gd name="T7" fmla="*/ 4 h 7"/>
                  <a:gd name="T8" fmla="*/ 0 w 1"/>
                  <a:gd name="T9" fmla="*/ 0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0" y="0"/>
                    </a:moveTo>
                    <a:lnTo>
                      <a:pt x="0" y="0"/>
                    </a:lnTo>
                    <a:lnTo>
                      <a:pt x="0" y="7"/>
                    </a:lnTo>
                    <a:lnTo>
                      <a:pt x="0" y="4"/>
                    </a:lnTo>
                    <a:lnTo>
                      <a:pt x="0" y="0"/>
                    </a:lnTo>
                    <a:close/>
                  </a:path>
                </a:pathLst>
              </a:custGeom>
              <a:solidFill>
                <a:srgbClr val="CCCCCC"/>
              </a:solidFill>
              <a:ln w="9525">
                <a:noFill/>
                <a:round/>
                <a:headEnd/>
                <a:tailEnd/>
              </a:ln>
            </p:spPr>
            <p:txBody>
              <a:bodyPr/>
              <a:lstStyle/>
              <a:p>
                <a:endParaRPr lang="en-US"/>
              </a:p>
            </p:txBody>
          </p:sp>
          <p:sp>
            <p:nvSpPr>
              <p:cNvPr id="34206" name="Freeform 308"/>
              <p:cNvSpPr>
                <a:spLocks/>
              </p:cNvSpPr>
              <p:nvPr/>
            </p:nvSpPr>
            <p:spPr bwMode="auto">
              <a:xfrm>
                <a:off x="3617" y="2122"/>
                <a:ext cx="1" cy="7"/>
              </a:xfrm>
              <a:custGeom>
                <a:avLst/>
                <a:gdLst>
                  <a:gd name="T0" fmla="*/ 0 w 1"/>
                  <a:gd name="T1" fmla="*/ 0 h 7"/>
                  <a:gd name="T2" fmla="*/ 0 w 1"/>
                  <a:gd name="T3" fmla="*/ 0 h 7"/>
                  <a:gd name="T4" fmla="*/ 0 w 1"/>
                  <a:gd name="T5" fmla="*/ 7 h 7"/>
                  <a:gd name="T6" fmla="*/ 0 w 1"/>
                  <a:gd name="T7" fmla="*/ 4 h 7"/>
                  <a:gd name="T8" fmla="*/ 0 w 1"/>
                  <a:gd name="T9" fmla="*/ 0 h 7"/>
                  <a:gd name="T10" fmla="*/ 0 w 1"/>
                  <a:gd name="T11" fmla="*/ 0 h 7"/>
                  <a:gd name="T12" fmla="*/ 0 60000 65536"/>
                  <a:gd name="T13" fmla="*/ 0 60000 65536"/>
                  <a:gd name="T14" fmla="*/ 0 60000 65536"/>
                  <a:gd name="T15" fmla="*/ 0 60000 65536"/>
                  <a:gd name="T16" fmla="*/ 0 60000 65536"/>
                  <a:gd name="T17" fmla="*/ 0 60000 65536"/>
                  <a:gd name="T18" fmla="*/ 0 w 1"/>
                  <a:gd name="T19" fmla="*/ 0 h 7"/>
                  <a:gd name="T20" fmla="*/ 1 w 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 h="7">
                    <a:moveTo>
                      <a:pt x="0" y="0"/>
                    </a:moveTo>
                    <a:lnTo>
                      <a:pt x="0" y="0"/>
                    </a:lnTo>
                    <a:lnTo>
                      <a:pt x="0" y="7"/>
                    </a:lnTo>
                    <a:lnTo>
                      <a:pt x="0" y="4"/>
                    </a:lnTo>
                    <a:lnTo>
                      <a:pt x="0" y="0"/>
                    </a:lnTo>
                  </a:path>
                </a:pathLst>
              </a:custGeom>
              <a:noFill/>
              <a:ln w="0">
                <a:solidFill>
                  <a:srgbClr val="7F7F7F"/>
                </a:solidFill>
                <a:round/>
                <a:headEnd/>
                <a:tailEnd/>
              </a:ln>
            </p:spPr>
            <p:txBody>
              <a:bodyPr/>
              <a:lstStyle/>
              <a:p>
                <a:endParaRPr lang="en-US"/>
              </a:p>
            </p:txBody>
          </p:sp>
          <p:sp>
            <p:nvSpPr>
              <p:cNvPr id="34207" name="Freeform 309"/>
              <p:cNvSpPr>
                <a:spLocks/>
              </p:cNvSpPr>
              <p:nvPr/>
            </p:nvSpPr>
            <p:spPr bwMode="auto">
              <a:xfrm>
                <a:off x="3604" y="2042"/>
                <a:ext cx="1" cy="26"/>
              </a:xfrm>
              <a:custGeom>
                <a:avLst/>
                <a:gdLst>
                  <a:gd name="T0" fmla="*/ 0 w 1"/>
                  <a:gd name="T1" fmla="*/ 0 h 26"/>
                  <a:gd name="T2" fmla="*/ 0 w 1"/>
                  <a:gd name="T3" fmla="*/ 16 h 26"/>
                  <a:gd name="T4" fmla="*/ 0 w 1"/>
                  <a:gd name="T5" fmla="*/ 19 h 26"/>
                  <a:gd name="T6" fmla="*/ 0 w 1"/>
                  <a:gd name="T7" fmla="*/ 26 h 26"/>
                  <a:gd name="T8" fmla="*/ 0 w 1"/>
                  <a:gd name="T9" fmla="*/ 22 h 26"/>
                  <a:gd name="T10" fmla="*/ 0 w 1"/>
                  <a:gd name="T11" fmla="*/ 6 h 26"/>
                  <a:gd name="T12" fmla="*/ 0 w 1"/>
                  <a:gd name="T13" fmla="*/ 3 h 26"/>
                  <a:gd name="T14" fmla="*/ 0 w 1"/>
                  <a:gd name="T15" fmla="*/ 0 h 26"/>
                  <a:gd name="T16" fmla="*/ 0 w 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6"/>
                  <a:gd name="T29" fmla="*/ 1 w 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6">
                    <a:moveTo>
                      <a:pt x="0" y="0"/>
                    </a:moveTo>
                    <a:lnTo>
                      <a:pt x="0" y="16"/>
                    </a:lnTo>
                    <a:lnTo>
                      <a:pt x="0" y="19"/>
                    </a:lnTo>
                    <a:lnTo>
                      <a:pt x="0" y="26"/>
                    </a:lnTo>
                    <a:lnTo>
                      <a:pt x="0" y="22"/>
                    </a:lnTo>
                    <a:lnTo>
                      <a:pt x="0" y="6"/>
                    </a:lnTo>
                    <a:lnTo>
                      <a:pt x="0" y="3"/>
                    </a:lnTo>
                    <a:lnTo>
                      <a:pt x="0" y="0"/>
                    </a:lnTo>
                    <a:close/>
                  </a:path>
                </a:pathLst>
              </a:custGeom>
              <a:solidFill>
                <a:srgbClr val="CCCCCC"/>
              </a:solidFill>
              <a:ln w="9525">
                <a:noFill/>
                <a:round/>
                <a:headEnd/>
                <a:tailEnd/>
              </a:ln>
            </p:spPr>
            <p:txBody>
              <a:bodyPr/>
              <a:lstStyle/>
              <a:p>
                <a:endParaRPr lang="en-US"/>
              </a:p>
            </p:txBody>
          </p:sp>
          <p:sp>
            <p:nvSpPr>
              <p:cNvPr id="34208" name="Freeform 310"/>
              <p:cNvSpPr>
                <a:spLocks/>
              </p:cNvSpPr>
              <p:nvPr/>
            </p:nvSpPr>
            <p:spPr bwMode="auto">
              <a:xfrm>
                <a:off x="3604" y="2042"/>
                <a:ext cx="1" cy="26"/>
              </a:xfrm>
              <a:custGeom>
                <a:avLst/>
                <a:gdLst>
                  <a:gd name="T0" fmla="*/ 0 w 1"/>
                  <a:gd name="T1" fmla="*/ 0 h 26"/>
                  <a:gd name="T2" fmla="*/ 0 w 1"/>
                  <a:gd name="T3" fmla="*/ 16 h 26"/>
                  <a:gd name="T4" fmla="*/ 0 w 1"/>
                  <a:gd name="T5" fmla="*/ 19 h 26"/>
                  <a:gd name="T6" fmla="*/ 0 w 1"/>
                  <a:gd name="T7" fmla="*/ 26 h 26"/>
                  <a:gd name="T8" fmla="*/ 0 w 1"/>
                  <a:gd name="T9" fmla="*/ 22 h 26"/>
                  <a:gd name="T10" fmla="*/ 0 w 1"/>
                  <a:gd name="T11" fmla="*/ 6 h 26"/>
                  <a:gd name="T12" fmla="*/ 0 w 1"/>
                  <a:gd name="T13" fmla="*/ 3 h 26"/>
                  <a:gd name="T14" fmla="*/ 0 w 1"/>
                  <a:gd name="T15" fmla="*/ 0 h 26"/>
                  <a:gd name="T16" fmla="*/ 0 w 1"/>
                  <a:gd name="T17" fmla="*/ 0 h 26"/>
                  <a:gd name="T18" fmla="*/ 0 w 1"/>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26"/>
                  <a:gd name="T32" fmla="*/ 1 w 1"/>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26">
                    <a:moveTo>
                      <a:pt x="0" y="0"/>
                    </a:moveTo>
                    <a:lnTo>
                      <a:pt x="0" y="16"/>
                    </a:lnTo>
                    <a:lnTo>
                      <a:pt x="0" y="19"/>
                    </a:lnTo>
                    <a:lnTo>
                      <a:pt x="0" y="26"/>
                    </a:lnTo>
                    <a:lnTo>
                      <a:pt x="0" y="22"/>
                    </a:lnTo>
                    <a:lnTo>
                      <a:pt x="0" y="6"/>
                    </a:lnTo>
                    <a:lnTo>
                      <a:pt x="0" y="3"/>
                    </a:lnTo>
                    <a:lnTo>
                      <a:pt x="0" y="0"/>
                    </a:lnTo>
                  </a:path>
                </a:pathLst>
              </a:custGeom>
              <a:noFill/>
              <a:ln w="0">
                <a:solidFill>
                  <a:srgbClr val="7F7F7F"/>
                </a:solidFill>
                <a:round/>
                <a:headEnd/>
                <a:tailEnd/>
              </a:ln>
            </p:spPr>
            <p:txBody>
              <a:bodyPr/>
              <a:lstStyle/>
              <a:p>
                <a:endParaRPr lang="en-US"/>
              </a:p>
            </p:txBody>
          </p:sp>
          <p:sp>
            <p:nvSpPr>
              <p:cNvPr id="34209" name="Freeform 311"/>
              <p:cNvSpPr>
                <a:spLocks/>
              </p:cNvSpPr>
              <p:nvPr/>
            </p:nvSpPr>
            <p:spPr bwMode="auto">
              <a:xfrm>
                <a:off x="3485" y="2090"/>
                <a:ext cx="23" cy="48"/>
              </a:xfrm>
              <a:custGeom>
                <a:avLst/>
                <a:gdLst>
                  <a:gd name="T0" fmla="*/ 3 w 23"/>
                  <a:gd name="T1" fmla="*/ 0 h 48"/>
                  <a:gd name="T2" fmla="*/ 3 w 23"/>
                  <a:gd name="T3" fmla="*/ 0 h 48"/>
                  <a:gd name="T4" fmla="*/ 6 w 23"/>
                  <a:gd name="T5" fmla="*/ 3 h 48"/>
                  <a:gd name="T6" fmla="*/ 3 w 23"/>
                  <a:gd name="T7" fmla="*/ 3 h 48"/>
                  <a:gd name="T8" fmla="*/ 3 w 23"/>
                  <a:gd name="T9" fmla="*/ 19 h 48"/>
                  <a:gd name="T10" fmla="*/ 0 w 23"/>
                  <a:gd name="T11" fmla="*/ 19 h 48"/>
                  <a:gd name="T12" fmla="*/ 3 w 23"/>
                  <a:gd name="T13" fmla="*/ 39 h 48"/>
                  <a:gd name="T14" fmla="*/ 6 w 23"/>
                  <a:gd name="T15" fmla="*/ 48 h 48"/>
                  <a:gd name="T16" fmla="*/ 13 w 23"/>
                  <a:gd name="T17" fmla="*/ 48 h 48"/>
                  <a:gd name="T18" fmla="*/ 19 w 23"/>
                  <a:gd name="T19" fmla="*/ 42 h 48"/>
                  <a:gd name="T20" fmla="*/ 23 w 23"/>
                  <a:gd name="T21" fmla="*/ 39 h 48"/>
                  <a:gd name="T22" fmla="*/ 23 w 23"/>
                  <a:gd name="T23" fmla="*/ 29 h 48"/>
                  <a:gd name="T24" fmla="*/ 16 w 23"/>
                  <a:gd name="T25" fmla="*/ 16 h 48"/>
                  <a:gd name="T26" fmla="*/ 13 w 23"/>
                  <a:gd name="T27" fmla="*/ 7 h 48"/>
                  <a:gd name="T28" fmla="*/ 6 w 23"/>
                  <a:gd name="T29" fmla="*/ 0 h 48"/>
                  <a:gd name="T30" fmla="*/ 3 w 23"/>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8"/>
                  <a:gd name="T50" fmla="*/ 23 w 23"/>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8">
                    <a:moveTo>
                      <a:pt x="3" y="0"/>
                    </a:moveTo>
                    <a:lnTo>
                      <a:pt x="3" y="0"/>
                    </a:lnTo>
                    <a:lnTo>
                      <a:pt x="6" y="3"/>
                    </a:lnTo>
                    <a:lnTo>
                      <a:pt x="3" y="3"/>
                    </a:lnTo>
                    <a:lnTo>
                      <a:pt x="3" y="19"/>
                    </a:lnTo>
                    <a:lnTo>
                      <a:pt x="0" y="19"/>
                    </a:lnTo>
                    <a:lnTo>
                      <a:pt x="3" y="39"/>
                    </a:lnTo>
                    <a:lnTo>
                      <a:pt x="6" y="48"/>
                    </a:lnTo>
                    <a:lnTo>
                      <a:pt x="13" y="48"/>
                    </a:lnTo>
                    <a:lnTo>
                      <a:pt x="19" y="42"/>
                    </a:lnTo>
                    <a:lnTo>
                      <a:pt x="23" y="39"/>
                    </a:lnTo>
                    <a:lnTo>
                      <a:pt x="23" y="29"/>
                    </a:lnTo>
                    <a:lnTo>
                      <a:pt x="16" y="16"/>
                    </a:lnTo>
                    <a:lnTo>
                      <a:pt x="13" y="7"/>
                    </a:lnTo>
                    <a:lnTo>
                      <a:pt x="6" y="0"/>
                    </a:lnTo>
                    <a:lnTo>
                      <a:pt x="3" y="0"/>
                    </a:lnTo>
                    <a:close/>
                  </a:path>
                </a:pathLst>
              </a:custGeom>
              <a:solidFill>
                <a:srgbClr val="CCCCCC"/>
              </a:solidFill>
              <a:ln w="9525">
                <a:noFill/>
                <a:round/>
                <a:headEnd/>
                <a:tailEnd/>
              </a:ln>
            </p:spPr>
            <p:txBody>
              <a:bodyPr/>
              <a:lstStyle/>
              <a:p>
                <a:endParaRPr lang="en-US"/>
              </a:p>
            </p:txBody>
          </p:sp>
          <p:sp>
            <p:nvSpPr>
              <p:cNvPr id="34210" name="Freeform 312"/>
              <p:cNvSpPr>
                <a:spLocks/>
              </p:cNvSpPr>
              <p:nvPr/>
            </p:nvSpPr>
            <p:spPr bwMode="auto">
              <a:xfrm>
                <a:off x="3485" y="2090"/>
                <a:ext cx="23" cy="48"/>
              </a:xfrm>
              <a:custGeom>
                <a:avLst/>
                <a:gdLst>
                  <a:gd name="T0" fmla="*/ 3 w 23"/>
                  <a:gd name="T1" fmla="*/ 0 h 48"/>
                  <a:gd name="T2" fmla="*/ 3 w 23"/>
                  <a:gd name="T3" fmla="*/ 0 h 48"/>
                  <a:gd name="T4" fmla="*/ 6 w 23"/>
                  <a:gd name="T5" fmla="*/ 3 h 48"/>
                  <a:gd name="T6" fmla="*/ 3 w 23"/>
                  <a:gd name="T7" fmla="*/ 3 h 48"/>
                  <a:gd name="T8" fmla="*/ 3 w 23"/>
                  <a:gd name="T9" fmla="*/ 19 h 48"/>
                  <a:gd name="T10" fmla="*/ 0 w 23"/>
                  <a:gd name="T11" fmla="*/ 19 h 48"/>
                  <a:gd name="T12" fmla="*/ 3 w 23"/>
                  <a:gd name="T13" fmla="*/ 39 h 48"/>
                  <a:gd name="T14" fmla="*/ 6 w 23"/>
                  <a:gd name="T15" fmla="*/ 48 h 48"/>
                  <a:gd name="T16" fmla="*/ 13 w 23"/>
                  <a:gd name="T17" fmla="*/ 48 h 48"/>
                  <a:gd name="T18" fmla="*/ 19 w 23"/>
                  <a:gd name="T19" fmla="*/ 42 h 48"/>
                  <a:gd name="T20" fmla="*/ 23 w 23"/>
                  <a:gd name="T21" fmla="*/ 39 h 48"/>
                  <a:gd name="T22" fmla="*/ 23 w 23"/>
                  <a:gd name="T23" fmla="*/ 29 h 48"/>
                  <a:gd name="T24" fmla="*/ 16 w 23"/>
                  <a:gd name="T25" fmla="*/ 16 h 48"/>
                  <a:gd name="T26" fmla="*/ 13 w 23"/>
                  <a:gd name="T27" fmla="*/ 7 h 48"/>
                  <a:gd name="T28" fmla="*/ 6 w 23"/>
                  <a:gd name="T29" fmla="*/ 0 h 48"/>
                  <a:gd name="T30" fmla="*/ 3 w 23"/>
                  <a:gd name="T31" fmla="*/ 0 h 48"/>
                  <a:gd name="T32" fmla="*/ 3 w 23"/>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48"/>
                  <a:gd name="T53" fmla="*/ 23 w 23"/>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48">
                    <a:moveTo>
                      <a:pt x="3" y="0"/>
                    </a:moveTo>
                    <a:lnTo>
                      <a:pt x="3" y="0"/>
                    </a:lnTo>
                    <a:lnTo>
                      <a:pt x="6" y="3"/>
                    </a:lnTo>
                    <a:lnTo>
                      <a:pt x="3" y="3"/>
                    </a:lnTo>
                    <a:lnTo>
                      <a:pt x="3" y="19"/>
                    </a:lnTo>
                    <a:lnTo>
                      <a:pt x="0" y="19"/>
                    </a:lnTo>
                    <a:lnTo>
                      <a:pt x="3" y="39"/>
                    </a:lnTo>
                    <a:lnTo>
                      <a:pt x="6" y="48"/>
                    </a:lnTo>
                    <a:lnTo>
                      <a:pt x="13" y="48"/>
                    </a:lnTo>
                    <a:lnTo>
                      <a:pt x="19" y="42"/>
                    </a:lnTo>
                    <a:lnTo>
                      <a:pt x="23" y="39"/>
                    </a:lnTo>
                    <a:lnTo>
                      <a:pt x="23" y="29"/>
                    </a:lnTo>
                    <a:lnTo>
                      <a:pt x="16" y="16"/>
                    </a:lnTo>
                    <a:lnTo>
                      <a:pt x="13" y="7"/>
                    </a:lnTo>
                    <a:lnTo>
                      <a:pt x="6" y="0"/>
                    </a:lnTo>
                    <a:lnTo>
                      <a:pt x="3" y="0"/>
                    </a:lnTo>
                  </a:path>
                </a:pathLst>
              </a:custGeom>
              <a:noFill/>
              <a:ln w="0">
                <a:solidFill>
                  <a:srgbClr val="7F7F7F"/>
                </a:solidFill>
                <a:round/>
                <a:headEnd/>
                <a:tailEnd/>
              </a:ln>
            </p:spPr>
            <p:txBody>
              <a:bodyPr/>
              <a:lstStyle/>
              <a:p>
                <a:endParaRPr lang="en-US"/>
              </a:p>
            </p:txBody>
          </p:sp>
          <p:sp>
            <p:nvSpPr>
              <p:cNvPr id="34211" name="Freeform 313"/>
              <p:cNvSpPr>
                <a:spLocks/>
              </p:cNvSpPr>
              <p:nvPr/>
            </p:nvSpPr>
            <p:spPr bwMode="auto">
              <a:xfrm>
                <a:off x="4003" y="1559"/>
                <a:ext cx="1" cy="4"/>
              </a:xfrm>
              <a:custGeom>
                <a:avLst/>
                <a:gdLst>
                  <a:gd name="T0" fmla="*/ 0 w 1"/>
                  <a:gd name="T1" fmla="*/ 0 h 4"/>
                  <a:gd name="T2" fmla="*/ 0 w 1"/>
                  <a:gd name="T3" fmla="*/ 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CCCCCC"/>
              </a:solidFill>
              <a:ln w="9525">
                <a:noFill/>
                <a:round/>
                <a:headEnd/>
                <a:tailEnd/>
              </a:ln>
            </p:spPr>
            <p:txBody>
              <a:bodyPr/>
              <a:lstStyle/>
              <a:p>
                <a:endParaRPr lang="en-US"/>
              </a:p>
            </p:txBody>
          </p:sp>
          <p:sp>
            <p:nvSpPr>
              <p:cNvPr id="34212" name="Freeform 314"/>
              <p:cNvSpPr>
                <a:spLocks/>
              </p:cNvSpPr>
              <p:nvPr/>
            </p:nvSpPr>
            <p:spPr bwMode="auto">
              <a:xfrm>
                <a:off x="4003" y="1559"/>
                <a:ext cx="1" cy="4"/>
              </a:xfrm>
              <a:custGeom>
                <a:avLst/>
                <a:gdLst>
                  <a:gd name="T0" fmla="*/ 0 w 1"/>
                  <a:gd name="T1" fmla="*/ 0 h 4"/>
                  <a:gd name="T2" fmla="*/ 0 w 1"/>
                  <a:gd name="T3" fmla="*/ 4 h 4"/>
                  <a:gd name="T4" fmla="*/ 0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0" y="4"/>
                    </a:lnTo>
                    <a:lnTo>
                      <a:pt x="0" y="0"/>
                    </a:lnTo>
                  </a:path>
                </a:pathLst>
              </a:custGeom>
              <a:noFill/>
              <a:ln w="0">
                <a:solidFill>
                  <a:srgbClr val="7F7F7F"/>
                </a:solidFill>
                <a:round/>
                <a:headEnd/>
                <a:tailEnd/>
              </a:ln>
            </p:spPr>
            <p:txBody>
              <a:bodyPr/>
              <a:lstStyle/>
              <a:p>
                <a:endParaRPr lang="en-US"/>
              </a:p>
            </p:txBody>
          </p:sp>
          <p:sp>
            <p:nvSpPr>
              <p:cNvPr id="34213" name="Rectangle 315"/>
              <p:cNvSpPr>
                <a:spLocks noChangeArrowheads="1"/>
              </p:cNvSpPr>
              <p:nvPr/>
            </p:nvSpPr>
            <p:spPr bwMode="auto">
              <a:xfrm>
                <a:off x="4000" y="1575"/>
                <a:ext cx="1" cy="4"/>
              </a:xfrm>
              <a:prstGeom prst="rect">
                <a:avLst/>
              </a:prstGeom>
              <a:solidFill>
                <a:srgbClr val="CCCCCC"/>
              </a:solidFill>
              <a:ln w="9525">
                <a:noFill/>
                <a:miter lim="800000"/>
                <a:headEnd/>
                <a:tailEnd/>
              </a:ln>
            </p:spPr>
            <p:txBody>
              <a:bodyPr/>
              <a:lstStyle/>
              <a:p>
                <a:endParaRPr lang="en-US"/>
              </a:p>
            </p:txBody>
          </p:sp>
          <p:sp>
            <p:nvSpPr>
              <p:cNvPr id="34214" name="Rectangle 316"/>
              <p:cNvSpPr>
                <a:spLocks noChangeArrowheads="1"/>
              </p:cNvSpPr>
              <p:nvPr/>
            </p:nvSpPr>
            <p:spPr bwMode="auto">
              <a:xfrm>
                <a:off x="4000" y="1575"/>
                <a:ext cx="1" cy="4"/>
              </a:xfrm>
              <a:prstGeom prst="rect">
                <a:avLst/>
              </a:prstGeom>
              <a:noFill/>
              <a:ln w="0">
                <a:solidFill>
                  <a:srgbClr val="7F7F7F"/>
                </a:solidFill>
                <a:miter lim="800000"/>
                <a:headEnd/>
                <a:tailEnd/>
              </a:ln>
            </p:spPr>
            <p:txBody>
              <a:bodyPr/>
              <a:lstStyle/>
              <a:p>
                <a:endParaRPr lang="en-US"/>
              </a:p>
            </p:txBody>
          </p:sp>
          <p:sp>
            <p:nvSpPr>
              <p:cNvPr id="34215" name="Rectangle 317"/>
              <p:cNvSpPr>
                <a:spLocks noChangeArrowheads="1"/>
              </p:cNvSpPr>
              <p:nvPr/>
            </p:nvSpPr>
            <p:spPr bwMode="auto">
              <a:xfrm>
                <a:off x="4000" y="1582"/>
                <a:ext cx="1" cy="3"/>
              </a:xfrm>
              <a:prstGeom prst="rect">
                <a:avLst/>
              </a:prstGeom>
              <a:solidFill>
                <a:srgbClr val="CCCCCC"/>
              </a:solidFill>
              <a:ln w="9525">
                <a:noFill/>
                <a:miter lim="800000"/>
                <a:headEnd/>
                <a:tailEnd/>
              </a:ln>
            </p:spPr>
            <p:txBody>
              <a:bodyPr/>
              <a:lstStyle/>
              <a:p>
                <a:endParaRPr lang="en-US"/>
              </a:p>
            </p:txBody>
          </p:sp>
          <p:sp>
            <p:nvSpPr>
              <p:cNvPr id="34216" name="Rectangle 318"/>
              <p:cNvSpPr>
                <a:spLocks noChangeArrowheads="1"/>
              </p:cNvSpPr>
              <p:nvPr/>
            </p:nvSpPr>
            <p:spPr bwMode="auto">
              <a:xfrm>
                <a:off x="4000" y="1582"/>
                <a:ext cx="1" cy="3"/>
              </a:xfrm>
              <a:prstGeom prst="rect">
                <a:avLst/>
              </a:prstGeom>
              <a:noFill/>
              <a:ln w="0">
                <a:solidFill>
                  <a:srgbClr val="7F7F7F"/>
                </a:solidFill>
                <a:miter lim="800000"/>
                <a:headEnd/>
                <a:tailEnd/>
              </a:ln>
            </p:spPr>
            <p:txBody>
              <a:bodyPr/>
              <a:lstStyle/>
              <a:p>
                <a:endParaRPr lang="en-US"/>
              </a:p>
            </p:txBody>
          </p:sp>
          <p:sp>
            <p:nvSpPr>
              <p:cNvPr id="34217" name="Freeform 319"/>
              <p:cNvSpPr>
                <a:spLocks/>
              </p:cNvSpPr>
              <p:nvPr/>
            </p:nvSpPr>
            <p:spPr bwMode="auto">
              <a:xfrm>
                <a:off x="3977" y="1646"/>
                <a:ext cx="4" cy="3"/>
              </a:xfrm>
              <a:custGeom>
                <a:avLst/>
                <a:gdLst>
                  <a:gd name="T0" fmla="*/ 4 w 4"/>
                  <a:gd name="T1" fmla="*/ 0 h 3"/>
                  <a:gd name="T2" fmla="*/ 4 w 4"/>
                  <a:gd name="T3" fmla="*/ 3 h 3"/>
                  <a:gd name="T4" fmla="*/ 4 w 4"/>
                  <a:gd name="T5" fmla="*/ 3 h 3"/>
                  <a:gd name="T6" fmla="*/ 0 w 4"/>
                  <a:gd name="T7" fmla="*/ 3 h 3"/>
                  <a:gd name="T8" fmla="*/ 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4" y="3"/>
                    </a:lnTo>
                    <a:lnTo>
                      <a:pt x="0" y="3"/>
                    </a:lnTo>
                    <a:lnTo>
                      <a:pt x="4" y="0"/>
                    </a:lnTo>
                    <a:close/>
                  </a:path>
                </a:pathLst>
              </a:custGeom>
              <a:solidFill>
                <a:srgbClr val="CCCCCC"/>
              </a:solidFill>
              <a:ln w="9525">
                <a:noFill/>
                <a:round/>
                <a:headEnd/>
                <a:tailEnd/>
              </a:ln>
            </p:spPr>
            <p:txBody>
              <a:bodyPr/>
              <a:lstStyle/>
              <a:p>
                <a:endParaRPr lang="en-US"/>
              </a:p>
            </p:txBody>
          </p:sp>
          <p:sp>
            <p:nvSpPr>
              <p:cNvPr id="34218" name="Freeform 320"/>
              <p:cNvSpPr>
                <a:spLocks/>
              </p:cNvSpPr>
              <p:nvPr/>
            </p:nvSpPr>
            <p:spPr bwMode="auto">
              <a:xfrm>
                <a:off x="3977" y="1646"/>
                <a:ext cx="4" cy="3"/>
              </a:xfrm>
              <a:custGeom>
                <a:avLst/>
                <a:gdLst>
                  <a:gd name="T0" fmla="*/ 4 w 4"/>
                  <a:gd name="T1" fmla="*/ 0 h 3"/>
                  <a:gd name="T2" fmla="*/ 4 w 4"/>
                  <a:gd name="T3" fmla="*/ 3 h 3"/>
                  <a:gd name="T4" fmla="*/ 4 w 4"/>
                  <a:gd name="T5" fmla="*/ 3 h 3"/>
                  <a:gd name="T6" fmla="*/ 0 w 4"/>
                  <a:gd name="T7" fmla="*/ 3 h 3"/>
                  <a:gd name="T8" fmla="*/ 4 w 4"/>
                  <a:gd name="T9" fmla="*/ 0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4" y="3"/>
                    </a:lnTo>
                    <a:lnTo>
                      <a:pt x="0" y="3"/>
                    </a:lnTo>
                    <a:lnTo>
                      <a:pt x="4" y="0"/>
                    </a:lnTo>
                  </a:path>
                </a:pathLst>
              </a:custGeom>
              <a:noFill/>
              <a:ln w="0">
                <a:solidFill>
                  <a:srgbClr val="7F7F7F"/>
                </a:solidFill>
                <a:round/>
                <a:headEnd/>
                <a:tailEnd/>
              </a:ln>
            </p:spPr>
            <p:txBody>
              <a:bodyPr/>
              <a:lstStyle/>
              <a:p>
                <a:endParaRPr lang="en-US"/>
              </a:p>
            </p:txBody>
          </p:sp>
          <p:sp>
            <p:nvSpPr>
              <p:cNvPr id="34219" name="Freeform 321"/>
              <p:cNvSpPr>
                <a:spLocks/>
              </p:cNvSpPr>
              <p:nvPr/>
            </p:nvSpPr>
            <p:spPr bwMode="auto">
              <a:xfrm>
                <a:off x="3968" y="1640"/>
                <a:ext cx="3" cy="9"/>
              </a:xfrm>
              <a:custGeom>
                <a:avLst/>
                <a:gdLst>
                  <a:gd name="T0" fmla="*/ 0 w 3"/>
                  <a:gd name="T1" fmla="*/ 0 h 9"/>
                  <a:gd name="T2" fmla="*/ 3 w 3"/>
                  <a:gd name="T3" fmla="*/ 3 h 9"/>
                  <a:gd name="T4" fmla="*/ 3 w 3"/>
                  <a:gd name="T5" fmla="*/ 9 h 9"/>
                  <a:gd name="T6" fmla="*/ 0 w 3"/>
                  <a:gd name="T7" fmla="*/ 9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lnTo>
                      <a:pt x="3" y="3"/>
                    </a:lnTo>
                    <a:lnTo>
                      <a:pt x="3" y="9"/>
                    </a:lnTo>
                    <a:lnTo>
                      <a:pt x="0" y="9"/>
                    </a:lnTo>
                    <a:lnTo>
                      <a:pt x="0" y="0"/>
                    </a:lnTo>
                    <a:close/>
                  </a:path>
                </a:pathLst>
              </a:custGeom>
              <a:solidFill>
                <a:srgbClr val="CCCCCC"/>
              </a:solidFill>
              <a:ln w="9525">
                <a:noFill/>
                <a:round/>
                <a:headEnd/>
                <a:tailEnd/>
              </a:ln>
            </p:spPr>
            <p:txBody>
              <a:bodyPr/>
              <a:lstStyle/>
              <a:p>
                <a:endParaRPr lang="en-US"/>
              </a:p>
            </p:txBody>
          </p:sp>
          <p:sp>
            <p:nvSpPr>
              <p:cNvPr id="34220" name="Freeform 322"/>
              <p:cNvSpPr>
                <a:spLocks/>
              </p:cNvSpPr>
              <p:nvPr/>
            </p:nvSpPr>
            <p:spPr bwMode="auto">
              <a:xfrm>
                <a:off x="3968" y="1640"/>
                <a:ext cx="3" cy="9"/>
              </a:xfrm>
              <a:custGeom>
                <a:avLst/>
                <a:gdLst>
                  <a:gd name="T0" fmla="*/ 0 w 3"/>
                  <a:gd name="T1" fmla="*/ 0 h 9"/>
                  <a:gd name="T2" fmla="*/ 3 w 3"/>
                  <a:gd name="T3" fmla="*/ 3 h 9"/>
                  <a:gd name="T4" fmla="*/ 3 w 3"/>
                  <a:gd name="T5" fmla="*/ 9 h 9"/>
                  <a:gd name="T6" fmla="*/ 0 w 3"/>
                  <a:gd name="T7" fmla="*/ 9 h 9"/>
                  <a:gd name="T8" fmla="*/ 0 w 3"/>
                  <a:gd name="T9" fmla="*/ 0 h 9"/>
                  <a:gd name="T10" fmla="*/ 0 w 3"/>
                  <a:gd name="T11" fmla="*/ 0 h 9"/>
                  <a:gd name="T12" fmla="*/ 0 60000 65536"/>
                  <a:gd name="T13" fmla="*/ 0 60000 65536"/>
                  <a:gd name="T14" fmla="*/ 0 60000 65536"/>
                  <a:gd name="T15" fmla="*/ 0 60000 65536"/>
                  <a:gd name="T16" fmla="*/ 0 60000 65536"/>
                  <a:gd name="T17" fmla="*/ 0 60000 65536"/>
                  <a:gd name="T18" fmla="*/ 0 w 3"/>
                  <a:gd name="T19" fmla="*/ 0 h 9"/>
                  <a:gd name="T20" fmla="*/ 3 w 3"/>
                  <a:gd name="T21" fmla="*/ 9 h 9"/>
                </a:gdLst>
                <a:ahLst/>
                <a:cxnLst>
                  <a:cxn ang="T12">
                    <a:pos x="T0" y="T1"/>
                  </a:cxn>
                  <a:cxn ang="T13">
                    <a:pos x="T2" y="T3"/>
                  </a:cxn>
                  <a:cxn ang="T14">
                    <a:pos x="T4" y="T5"/>
                  </a:cxn>
                  <a:cxn ang="T15">
                    <a:pos x="T6" y="T7"/>
                  </a:cxn>
                  <a:cxn ang="T16">
                    <a:pos x="T8" y="T9"/>
                  </a:cxn>
                  <a:cxn ang="T17">
                    <a:pos x="T10" y="T11"/>
                  </a:cxn>
                </a:cxnLst>
                <a:rect l="T18" t="T19" r="T20" b="T21"/>
                <a:pathLst>
                  <a:path w="3" h="9">
                    <a:moveTo>
                      <a:pt x="0" y="0"/>
                    </a:moveTo>
                    <a:lnTo>
                      <a:pt x="3" y="3"/>
                    </a:lnTo>
                    <a:lnTo>
                      <a:pt x="3" y="9"/>
                    </a:lnTo>
                    <a:lnTo>
                      <a:pt x="0" y="9"/>
                    </a:lnTo>
                    <a:lnTo>
                      <a:pt x="0" y="0"/>
                    </a:lnTo>
                  </a:path>
                </a:pathLst>
              </a:custGeom>
              <a:noFill/>
              <a:ln w="0">
                <a:solidFill>
                  <a:srgbClr val="7F7F7F"/>
                </a:solidFill>
                <a:round/>
                <a:headEnd/>
                <a:tailEnd/>
              </a:ln>
            </p:spPr>
            <p:txBody>
              <a:bodyPr/>
              <a:lstStyle/>
              <a:p>
                <a:endParaRPr lang="en-US"/>
              </a:p>
            </p:txBody>
          </p:sp>
          <p:sp>
            <p:nvSpPr>
              <p:cNvPr id="34221" name="Rectangle 323"/>
              <p:cNvSpPr>
                <a:spLocks noChangeArrowheads="1"/>
              </p:cNvSpPr>
              <p:nvPr/>
            </p:nvSpPr>
            <p:spPr bwMode="auto">
              <a:xfrm>
                <a:off x="3923" y="1630"/>
                <a:ext cx="1" cy="1"/>
              </a:xfrm>
              <a:prstGeom prst="rect">
                <a:avLst/>
              </a:prstGeom>
              <a:solidFill>
                <a:srgbClr val="CCCCCC"/>
              </a:solidFill>
              <a:ln w="9525">
                <a:noFill/>
                <a:miter lim="800000"/>
                <a:headEnd/>
                <a:tailEnd/>
              </a:ln>
            </p:spPr>
            <p:txBody>
              <a:bodyPr/>
              <a:lstStyle/>
              <a:p>
                <a:endParaRPr lang="en-US"/>
              </a:p>
            </p:txBody>
          </p:sp>
          <p:sp>
            <p:nvSpPr>
              <p:cNvPr id="34222" name="Freeform 324"/>
              <p:cNvSpPr>
                <a:spLocks/>
              </p:cNvSpPr>
              <p:nvPr/>
            </p:nvSpPr>
            <p:spPr bwMode="auto">
              <a:xfrm>
                <a:off x="3900" y="1794"/>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4223" name="Freeform 325"/>
              <p:cNvSpPr>
                <a:spLocks/>
              </p:cNvSpPr>
              <p:nvPr/>
            </p:nvSpPr>
            <p:spPr bwMode="auto">
              <a:xfrm>
                <a:off x="3900" y="1794"/>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4224" name="Freeform 326"/>
              <p:cNvSpPr>
                <a:spLocks/>
              </p:cNvSpPr>
              <p:nvPr/>
            </p:nvSpPr>
            <p:spPr bwMode="auto">
              <a:xfrm>
                <a:off x="3913" y="1817"/>
                <a:ext cx="3" cy="6"/>
              </a:xfrm>
              <a:custGeom>
                <a:avLst/>
                <a:gdLst>
                  <a:gd name="T0" fmla="*/ 3 w 3"/>
                  <a:gd name="T1" fmla="*/ 3 h 6"/>
                  <a:gd name="T2" fmla="*/ 0 w 3"/>
                  <a:gd name="T3" fmla="*/ 0 h 6"/>
                  <a:gd name="T4" fmla="*/ 0 w 3"/>
                  <a:gd name="T5" fmla="*/ 3 h 6"/>
                  <a:gd name="T6" fmla="*/ 3 w 3"/>
                  <a:gd name="T7" fmla="*/ 6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0"/>
                    </a:lnTo>
                    <a:lnTo>
                      <a:pt x="0" y="3"/>
                    </a:lnTo>
                    <a:lnTo>
                      <a:pt x="3" y="6"/>
                    </a:lnTo>
                    <a:lnTo>
                      <a:pt x="3" y="3"/>
                    </a:lnTo>
                    <a:close/>
                  </a:path>
                </a:pathLst>
              </a:custGeom>
              <a:solidFill>
                <a:srgbClr val="CCCCCC"/>
              </a:solidFill>
              <a:ln w="9525">
                <a:noFill/>
                <a:round/>
                <a:headEnd/>
                <a:tailEnd/>
              </a:ln>
            </p:spPr>
            <p:txBody>
              <a:bodyPr/>
              <a:lstStyle/>
              <a:p>
                <a:endParaRPr lang="en-US"/>
              </a:p>
            </p:txBody>
          </p:sp>
          <p:sp>
            <p:nvSpPr>
              <p:cNvPr id="34225" name="Freeform 327"/>
              <p:cNvSpPr>
                <a:spLocks/>
              </p:cNvSpPr>
              <p:nvPr/>
            </p:nvSpPr>
            <p:spPr bwMode="auto">
              <a:xfrm>
                <a:off x="3913" y="1817"/>
                <a:ext cx="3" cy="6"/>
              </a:xfrm>
              <a:custGeom>
                <a:avLst/>
                <a:gdLst>
                  <a:gd name="T0" fmla="*/ 3 w 3"/>
                  <a:gd name="T1" fmla="*/ 3 h 6"/>
                  <a:gd name="T2" fmla="*/ 0 w 3"/>
                  <a:gd name="T3" fmla="*/ 0 h 6"/>
                  <a:gd name="T4" fmla="*/ 0 w 3"/>
                  <a:gd name="T5" fmla="*/ 3 h 6"/>
                  <a:gd name="T6" fmla="*/ 3 w 3"/>
                  <a:gd name="T7" fmla="*/ 6 h 6"/>
                  <a:gd name="T8" fmla="*/ 3 w 3"/>
                  <a:gd name="T9" fmla="*/ 3 h 6"/>
                  <a:gd name="T10" fmla="*/ 3 w 3"/>
                  <a:gd name="T11" fmla="*/ 3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3"/>
                    </a:moveTo>
                    <a:lnTo>
                      <a:pt x="0" y="0"/>
                    </a:lnTo>
                    <a:lnTo>
                      <a:pt x="0" y="3"/>
                    </a:lnTo>
                    <a:lnTo>
                      <a:pt x="3" y="6"/>
                    </a:lnTo>
                    <a:lnTo>
                      <a:pt x="3" y="3"/>
                    </a:lnTo>
                  </a:path>
                </a:pathLst>
              </a:custGeom>
              <a:noFill/>
              <a:ln w="0">
                <a:solidFill>
                  <a:srgbClr val="7F7F7F"/>
                </a:solidFill>
                <a:round/>
                <a:headEnd/>
                <a:tailEnd/>
              </a:ln>
            </p:spPr>
            <p:txBody>
              <a:bodyPr/>
              <a:lstStyle/>
              <a:p>
                <a:endParaRPr lang="en-US"/>
              </a:p>
            </p:txBody>
          </p:sp>
          <p:sp>
            <p:nvSpPr>
              <p:cNvPr id="34226" name="Freeform 328"/>
              <p:cNvSpPr>
                <a:spLocks/>
              </p:cNvSpPr>
              <p:nvPr/>
            </p:nvSpPr>
            <p:spPr bwMode="auto">
              <a:xfrm>
                <a:off x="3884" y="1791"/>
                <a:ext cx="3" cy="3"/>
              </a:xfrm>
              <a:custGeom>
                <a:avLst/>
                <a:gdLst>
                  <a:gd name="T0" fmla="*/ 3 w 3"/>
                  <a:gd name="T1" fmla="*/ 0 h 3"/>
                  <a:gd name="T2" fmla="*/ 0 w 3"/>
                  <a:gd name="T3" fmla="*/ 0 h 3"/>
                  <a:gd name="T4" fmla="*/ 3 w 3"/>
                  <a:gd name="T5" fmla="*/ 3 h 3"/>
                  <a:gd name="T6" fmla="*/ 3 w 3"/>
                  <a:gd name="T7" fmla="*/ 3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0" y="0"/>
                    </a:lnTo>
                    <a:lnTo>
                      <a:pt x="3" y="3"/>
                    </a:lnTo>
                    <a:lnTo>
                      <a:pt x="3" y="0"/>
                    </a:lnTo>
                    <a:close/>
                  </a:path>
                </a:pathLst>
              </a:custGeom>
              <a:solidFill>
                <a:srgbClr val="CCCCCC"/>
              </a:solidFill>
              <a:ln w="9525">
                <a:noFill/>
                <a:round/>
                <a:headEnd/>
                <a:tailEnd/>
              </a:ln>
            </p:spPr>
            <p:txBody>
              <a:bodyPr/>
              <a:lstStyle/>
              <a:p>
                <a:endParaRPr lang="en-US"/>
              </a:p>
            </p:txBody>
          </p:sp>
          <p:sp>
            <p:nvSpPr>
              <p:cNvPr id="34227" name="Freeform 329"/>
              <p:cNvSpPr>
                <a:spLocks/>
              </p:cNvSpPr>
              <p:nvPr/>
            </p:nvSpPr>
            <p:spPr bwMode="auto">
              <a:xfrm>
                <a:off x="3884" y="1791"/>
                <a:ext cx="3" cy="3"/>
              </a:xfrm>
              <a:custGeom>
                <a:avLst/>
                <a:gdLst>
                  <a:gd name="T0" fmla="*/ 3 w 3"/>
                  <a:gd name="T1" fmla="*/ 0 h 3"/>
                  <a:gd name="T2" fmla="*/ 0 w 3"/>
                  <a:gd name="T3" fmla="*/ 0 h 3"/>
                  <a:gd name="T4" fmla="*/ 3 w 3"/>
                  <a:gd name="T5" fmla="*/ 3 h 3"/>
                  <a:gd name="T6" fmla="*/ 3 w 3"/>
                  <a:gd name="T7" fmla="*/ 3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0" y="0"/>
                    </a:lnTo>
                    <a:lnTo>
                      <a:pt x="3" y="3"/>
                    </a:lnTo>
                    <a:lnTo>
                      <a:pt x="3" y="0"/>
                    </a:lnTo>
                  </a:path>
                </a:pathLst>
              </a:custGeom>
              <a:noFill/>
              <a:ln w="0">
                <a:solidFill>
                  <a:srgbClr val="7F7F7F"/>
                </a:solidFill>
                <a:round/>
                <a:headEnd/>
                <a:tailEnd/>
              </a:ln>
            </p:spPr>
            <p:txBody>
              <a:bodyPr/>
              <a:lstStyle/>
              <a:p>
                <a:endParaRPr lang="en-US"/>
              </a:p>
            </p:txBody>
          </p:sp>
          <p:sp>
            <p:nvSpPr>
              <p:cNvPr id="34228" name="Freeform 330"/>
              <p:cNvSpPr>
                <a:spLocks/>
              </p:cNvSpPr>
              <p:nvPr/>
            </p:nvSpPr>
            <p:spPr bwMode="auto">
              <a:xfrm>
                <a:off x="3887" y="1788"/>
                <a:ext cx="1" cy="3"/>
              </a:xfrm>
              <a:custGeom>
                <a:avLst/>
                <a:gdLst>
                  <a:gd name="T0" fmla="*/ 0 w 1"/>
                  <a:gd name="T1" fmla="*/ 0 h 3"/>
                  <a:gd name="T2" fmla="*/ 0 w 1"/>
                  <a:gd name="T3" fmla="*/ 0 h 3"/>
                  <a:gd name="T4" fmla="*/ 0 w 1"/>
                  <a:gd name="T5" fmla="*/ 3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4229" name="Freeform 331"/>
              <p:cNvSpPr>
                <a:spLocks/>
              </p:cNvSpPr>
              <p:nvPr/>
            </p:nvSpPr>
            <p:spPr bwMode="auto">
              <a:xfrm>
                <a:off x="3887" y="1788"/>
                <a:ext cx="1" cy="3"/>
              </a:xfrm>
              <a:custGeom>
                <a:avLst/>
                <a:gdLst>
                  <a:gd name="T0" fmla="*/ 0 w 1"/>
                  <a:gd name="T1" fmla="*/ 0 h 3"/>
                  <a:gd name="T2" fmla="*/ 0 w 1"/>
                  <a:gd name="T3" fmla="*/ 0 h 3"/>
                  <a:gd name="T4" fmla="*/ 0 w 1"/>
                  <a:gd name="T5" fmla="*/ 3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4230" name="Freeform 332"/>
              <p:cNvSpPr>
                <a:spLocks/>
              </p:cNvSpPr>
              <p:nvPr/>
            </p:nvSpPr>
            <p:spPr bwMode="auto">
              <a:xfrm>
                <a:off x="3891" y="1778"/>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4231" name="Freeform 333"/>
              <p:cNvSpPr>
                <a:spLocks/>
              </p:cNvSpPr>
              <p:nvPr/>
            </p:nvSpPr>
            <p:spPr bwMode="auto">
              <a:xfrm>
                <a:off x="3884" y="1772"/>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4232" name="Freeform 334"/>
              <p:cNvSpPr>
                <a:spLocks/>
              </p:cNvSpPr>
              <p:nvPr/>
            </p:nvSpPr>
            <p:spPr bwMode="auto">
              <a:xfrm>
                <a:off x="3884" y="1772"/>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4233" name="Freeform 335"/>
              <p:cNvSpPr>
                <a:spLocks/>
              </p:cNvSpPr>
              <p:nvPr/>
            </p:nvSpPr>
            <p:spPr bwMode="auto">
              <a:xfrm>
                <a:off x="3884" y="1765"/>
                <a:ext cx="1" cy="7"/>
              </a:xfrm>
              <a:custGeom>
                <a:avLst/>
                <a:gdLst>
                  <a:gd name="T0" fmla="*/ 0 w 1"/>
                  <a:gd name="T1" fmla="*/ 0 h 7"/>
                  <a:gd name="T2" fmla="*/ 0 w 1"/>
                  <a:gd name="T3" fmla="*/ 3 h 7"/>
                  <a:gd name="T4" fmla="*/ 0 w 1"/>
                  <a:gd name="T5" fmla="*/ 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3"/>
                    </a:lnTo>
                    <a:lnTo>
                      <a:pt x="0" y="7"/>
                    </a:lnTo>
                    <a:lnTo>
                      <a:pt x="0" y="0"/>
                    </a:lnTo>
                    <a:close/>
                  </a:path>
                </a:pathLst>
              </a:custGeom>
              <a:solidFill>
                <a:srgbClr val="CCCCCC"/>
              </a:solidFill>
              <a:ln w="9525">
                <a:noFill/>
                <a:round/>
                <a:headEnd/>
                <a:tailEnd/>
              </a:ln>
            </p:spPr>
            <p:txBody>
              <a:bodyPr/>
              <a:lstStyle/>
              <a:p>
                <a:endParaRPr lang="en-US"/>
              </a:p>
            </p:txBody>
          </p:sp>
          <p:sp>
            <p:nvSpPr>
              <p:cNvPr id="34234" name="Freeform 336"/>
              <p:cNvSpPr>
                <a:spLocks/>
              </p:cNvSpPr>
              <p:nvPr/>
            </p:nvSpPr>
            <p:spPr bwMode="auto">
              <a:xfrm>
                <a:off x="3884" y="1765"/>
                <a:ext cx="1" cy="7"/>
              </a:xfrm>
              <a:custGeom>
                <a:avLst/>
                <a:gdLst>
                  <a:gd name="T0" fmla="*/ 0 w 1"/>
                  <a:gd name="T1" fmla="*/ 0 h 7"/>
                  <a:gd name="T2" fmla="*/ 0 w 1"/>
                  <a:gd name="T3" fmla="*/ 3 h 7"/>
                  <a:gd name="T4" fmla="*/ 0 w 1"/>
                  <a:gd name="T5" fmla="*/ 7 h 7"/>
                  <a:gd name="T6" fmla="*/ 0 w 1"/>
                  <a:gd name="T7" fmla="*/ 0 h 7"/>
                  <a:gd name="T8" fmla="*/ 0 w 1"/>
                  <a:gd name="T9" fmla="*/ 0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0" y="0"/>
                    </a:moveTo>
                    <a:lnTo>
                      <a:pt x="0" y="3"/>
                    </a:lnTo>
                    <a:lnTo>
                      <a:pt x="0" y="7"/>
                    </a:lnTo>
                    <a:lnTo>
                      <a:pt x="0" y="0"/>
                    </a:lnTo>
                  </a:path>
                </a:pathLst>
              </a:custGeom>
              <a:noFill/>
              <a:ln w="0">
                <a:solidFill>
                  <a:srgbClr val="7F7F7F"/>
                </a:solidFill>
                <a:round/>
                <a:headEnd/>
                <a:tailEnd/>
              </a:ln>
            </p:spPr>
            <p:txBody>
              <a:bodyPr/>
              <a:lstStyle/>
              <a:p>
                <a:endParaRPr lang="en-US"/>
              </a:p>
            </p:txBody>
          </p:sp>
          <p:sp>
            <p:nvSpPr>
              <p:cNvPr id="34235" name="Freeform 337"/>
              <p:cNvSpPr>
                <a:spLocks/>
              </p:cNvSpPr>
              <p:nvPr/>
            </p:nvSpPr>
            <p:spPr bwMode="auto">
              <a:xfrm>
                <a:off x="3881" y="1730"/>
                <a:ext cx="3" cy="1"/>
              </a:xfrm>
              <a:custGeom>
                <a:avLst/>
                <a:gdLst>
                  <a:gd name="T0" fmla="*/ 0 w 3"/>
                  <a:gd name="T1" fmla="*/ 0 h 1"/>
                  <a:gd name="T2" fmla="*/ 0 w 3"/>
                  <a:gd name="T3" fmla="*/ 0 h 1"/>
                  <a:gd name="T4" fmla="*/ 3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0" y="0"/>
                    </a:lnTo>
                    <a:lnTo>
                      <a:pt x="3" y="0"/>
                    </a:lnTo>
                    <a:lnTo>
                      <a:pt x="0" y="0"/>
                    </a:lnTo>
                    <a:close/>
                  </a:path>
                </a:pathLst>
              </a:custGeom>
              <a:solidFill>
                <a:srgbClr val="CCCCCC"/>
              </a:solidFill>
              <a:ln w="9525">
                <a:noFill/>
                <a:round/>
                <a:headEnd/>
                <a:tailEnd/>
              </a:ln>
            </p:spPr>
            <p:txBody>
              <a:bodyPr/>
              <a:lstStyle/>
              <a:p>
                <a:endParaRPr lang="en-US"/>
              </a:p>
            </p:txBody>
          </p:sp>
          <p:sp>
            <p:nvSpPr>
              <p:cNvPr id="34236" name="Freeform 338"/>
              <p:cNvSpPr>
                <a:spLocks/>
              </p:cNvSpPr>
              <p:nvPr/>
            </p:nvSpPr>
            <p:spPr bwMode="auto">
              <a:xfrm>
                <a:off x="3881" y="1730"/>
                <a:ext cx="3" cy="1"/>
              </a:xfrm>
              <a:custGeom>
                <a:avLst/>
                <a:gdLst>
                  <a:gd name="T0" fmla="*/ 0 w 3"/>
                  <a:gd name="T1" fmla="*/ 0 h 1"/>
                  <a:gd name="T2" fmla="*/ 0 w 3"/>
                  <a:gd name="T3" fmla="*/ 0 h 1"/>
                  <a:gd name="T4" fmla="*/ 3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4237" name="Rectangle 339"/>
              <p:cNvSpPr>
                <a:spLocks noChangeArrowheads="1"/>
              </p:cNvSpPr>
              <p:nvPr/>
            </p:nvSpPr>
            <p:spPr bwMode="auto">
              <a:xfrm>
                <a:off x="3868" y="1900"/>
                <a:ext cx="1" cy="1"/>
              </a:xfrm>
              <a:prstGeom prst="rect">
                <a:avLst/>
              </a:prstGeom>
              <a:solidFill>
                <a:srgbClr val="CCCCCC"/>
              </a:solidFill>
              <a:ln w="9525">
                <a:noFill/>
                <a:miter lim="800000"/>
                <a:headEnd/>
                <a:tailEnd/>
              </a:ln>
            </p:spPr>
            <p:txBody>
              <a:bodyPr/>
              <a:lstStyle/>
              <a:p>
                <a:endParaRPr lang="en-US"/>
              </a:p>
            </p:txBody>
          </p:sp>
          <p:sp>
            <p:nvSpPr>
              <p:cNvPr id="34238" name="Freeform 340"/>
              <p:cNvSpPr>
                <a:spLocks/>
              </p:cNvSpPr>
              <p:nvPr/>
            </p:nvSpPr>
            <p:spPr bwMode="auto">
              <a:xfrm>
                <a:off x="3871" y="1897"/>
                <a:ext cx="1" cy="3"/>
              </a:xfrm>
              <a:custGeom>
                <a:avLst/>
                <a:gdLst>
                  <a:gd name="T0" fmla="*/ 0 w 1"/>
                  <a:gd name="T1" fmla="*/ 3 h 3"/>
                  <a:gd name="T2" fmla="*/ 0 w 1"/>
                  <a:gd name="T3" fmla="*/ 0 h 3"/>
                  <a:gd name="T4" fmla="*/ 0 w 1"/>
                  <a:gd name="T5" fmla="*/ 3 h 3"/>
                  <a:gd name="T6" fmla="*/ 0 w 1"/>
                  <a:gd name="T7" fmla="*/ 3 h 3"/>
                  <a:gd name="T8" fmla="*/ 0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4239" name="Freeform 341"/>
              <p:cNvSpPr>
                <a:spLocks/>
              </p:cNvSpPr>
              <p:nvPr/>
            </p:nvSpPr>
            <p:spPr bwMode="auto">
              <a:xfrm>
                <a:off x="3871" y="1897"/>
                <a:ext cx="1" cy="3"/>
              </a:xfrm>
              <a:custGeom>
                <a:avLst/>
                <a:gdLst>
                  <a:gd name="T0" fmla="*/ 0 w 1"/>
                  <a:gd name="T1" fmla="*/ 3 h 3"/>
                  <a:gd name="T2" fmla="*/ 0 w 1"/>
                  <a:gd name="T3" fmla="*/ 0 h 3"/>
                  <a:gd name="T4" fmla="*/ 0 w 1"/>
                  <a:gd name="T5" fmla="*/ 3 h 3"/>
                  <a:gd name="T6" fmla="*/ 0 w 1"/>
                  <a:gd name="T7" fmla="*/ 3 h 3"/>
                  <a:gd name="T8" fmla="*/ 0 w 1"/>
                  <a:gd name="T9" fmla="*/ 3 h 3"/>
                  <a:gd name="T10" fmla="*/ 0 w 1"/>
                  <a:gd name="T11" fmla="*/ 3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4240" name="Freeform 342"/>
              <p:cNvSpPr>
                <a:spLocks/>
              </p:cNvSpPr>
              <p:nvPr/>
            </p:nvSpPr>
            <p:spPr bwMode="auto">
              <a:xfrm>
                <a:off x="3903" y="1852"/>
                <a:ext cx="4" cy="3"/>
              </a:xfrm>
              <a:custGeom>
                <a:avLst/>
                <a:gdLst>
                  <a:gd name="T0" fmla="*/ 4 w 4"/>
                  <a:gd name="T1" fmla="*/ 3 h 3"/>
                  <a:gd name="T2" fmla="*/ 0 w 4"/>
                  <a:gd name="T3" fmla="*/ 0 h 3"/>
                  <a:gd name="T4" fmla="*/ 4 w 4"/>
                  <a:gd name="T5" fmla="*/ 3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4" y="3"/>
                    </a:moveTo>
                    <a:lnTo>
                      <a:pt x="0" y="0"/>
                    </a:lnTo>
                    <a:lnTo>
                      <a:pt x="4" y="3"/>
                    </a:lnTo>
                    <a:close/>
                  </a:path>
                </a:pathLst>
              </a:custGeom>
              <a:solidFill>
                <a:srgbClr val="CCCCCC"/>
              </a:solidFill>
              <a:ln w="9525">
                <a:noFill/>
                <a:round/>
                <a:headEnd/>
                <a:tailEnd/>
              </a:ln>
            </p:spPr>
            <p:txBody>
              <a:bodyPr/>
              <a:lstStyle/>
              <a:p>
                <a:endParaRPr lang="en-US"/>
              </a:p>
            </p:txBody>
          </p:sp>
          <p:sp>
            <p:nvSpPr>
              <p:cNvPr id="34241" name="Freeform 343"/>
              <p:cNvSpPr>
                <a:spLocks/>
              </p:cNvSpPr>
              <p:nvPr/>
            </p:nvSpPr>
            <p:spPr bwMode="auto">
              <a:xfrm>
                <a:off x="3903" y="1852"/>
                <a:ext cx="4" cy="3"/>
              </a:xfrm>
              <a:custGeom>
                <a:avLst/>
                <a:gdLst>
                  <a:gd name="T0" fmla="*/ 4 w 4"/>
                  <a:gd name="T1" fmla="*/ 3 h 3"/>
                  <a:gd name="T2" fmla="*/ 0 w 4"/>
                  <a:gd name="T3" fmla="*/ 0 h 3"/>
                  <a:gd name="T4" fmla="*/ 4 w 4"/>
                  <a:gd name="T5" fmla="*/ 3 h 3"/>
                  <a:gd name="T6" fmla="*/ 4 w 4"/>
                  <a:gd name="T7" fmla="*/ 3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3"/>
                    </a:moveTo>
                    <a:lnTo>
                      <a:pt x="0" y="0"/>
                    </a:lnTo>
                    <a:lnTo>
                      <a:pt x="4" y="3"/>
                    </a:lnTo>
                  </a:path>
                </a:pathLst>
              </a:custGeom>
              <a:noFill/>
              <a:ln w="0">
                <a:solidFill>
                  <a:srgbClr val="7F7F7F"/>
                </a:solidFill>
                <a:round/>
                <a:headEnd/>
                <a:tailEnd/>
              </a:ln>
            </p:spPr>
            <p:txBody>
              <a:bodyPr/>
              <a:lstStyle/>
              <a:p>
                <a:endParaRPr lang="en-US"/>
              </a:p>
            </p:txBody>
          </p:sp>
          <p:sp>
            <p:nvSpPr>
              <p:cNvPr id="34242" name="Freeform 344"/>
              <p:cNvSpPr>
                <a:spLocks/>
              </p:cNvSpPr>
              <p:nvPr/>
            </p:nvSpPr>
            <p:spPr bwMode="auto">
              <a:xfrm>
                <a:off x="3739" y="1955"/>
                <a:ext cx="23" cy="26"/>
              </a:xfrm>
              <a:custGeom>
                <a:avLst/>
                <a:gdLst>
                  <a:gd name="T0" fmla="*/ 16 w 23"/>
                  <a:gd name="T1" fmla="*/ 0 h 26"/>
                  <a:gd name="T2" fmla="*/ 16 w 23"/>
                  <a:gd name="T3" fmla="*/ 0 h 26"/>
                  <a:gd name="T4" fmla="*/ 20 w 23"/>
                  <a:gd name="T5" fmla="*/ 0 h 26"/>
                  <a:gd name="T6" fmla="*/ 23 w 23"/>
                  <a:gd name="T7" fmla="*/ 7 h 26"/>
                  <a:gd name="T8" fmla="*/ 20 w 23"/>
                  <a:gd name="T9" fmla="*/ 7 h 26"/>
                  <a:gd name="T10" fmla="*/ 20 w 23"/>
                  <a:gd name="T11" fmla="*/ 16 h 26"/>
                  <a:gd name="T12" fmla="*/ 16 w 23"/>
                  <a:gd name="T13" fmla="*/ 23 h 26"/>
                  <a:gd name="T14" fmla="*/ 13 w 23"/>
                  <a:gd name="T15" fmla="*/ 23 h 26"/>
                  <a:gd name="T16" fmla="*/ 13 w 23"/>
                  <a:gd name="T17" fmla="*/ 26 h 26"/>
                  <a:gd name="T18" fmla="*/ 3 w 23"/>
                  <a:gd name="T19" fmla="*/ 23 h 26"/>
                  <a:gd name="T20" fmla="*/ 3 w 23"/>
                  <a:gd name="T21" fmla="*/ 19 h 26"/>
                  <a:gd name="T22" fmla="*/ 0 w 23"/>
                  <a:gd name="T23" fmla="*/ 10 h 26"/>
                  <a:gd name="T24" fmla="*/ 10 w 23"/>
                  <a:gd name="T25" fmla="*/ 0 h 26"/>
                  <a:gd name="T26" fmla="*/ 16 w 23"/>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26"/>
                  <a:gd name="T44" fmla="*/ 23 w 23"/>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26">
                    <a:moveTo>
                      <a:pt x="16" y="0"/>
                    </a:moveTo>
                    <a:lnTo>
                      <a:pt x="16" y="0"/>
                    </a:lnTo>
                    <a:lnTo>
                      <a:pt x="20" y="0"/>
                    </a:lnTo>
                    <a:lnTo>
                      <a:pt x="23" y="7"/>
                    </a:lnTo>
                    <a:lnTo>
                      <a:pt x="20" y="7"/>
                    </a:lnTo>
                    <a:lnTo>
                      <a:pt x="20" y="16"/>
                    </a:lnTo>
                    <a:lnTo>
                      <a:pt x="16" y="23"/>
                    </a:lnTo>
                    <a:lnTo>
                      <a:pt x="13" y="23"/>
                    </a:lnTo>
                    <a:lnTo>
                      <a:pt x="13" y="26"/>
                    </a:lnTo>
                    <a:lnTo>
                      <a:pt x="3" y="23"/>
                    </a:lnTo>
                    <a:lnTo>
                      <a:pt x="3" y="19"/>
                    </a:lnTo>
                    <a:lnTo>
                      <a:pt x="0" y="10"/>
                    </a:lnTo>
                    <a:lnTo>
                      <a:pt x="10" y="0"/>
                    </a:lnTo>
                    <a:lnTo>
                      <a:pt x="16" y="0"/>
                    </a:lnTo>
                    <a:close/>
                  </a:path>
                </a:pathLst>
              </a:custGeom>
              <a:solidFill>
                <a:srgbClr val="CCCCCC"/>
              </a:solidFill>
              <a:ln w="9525">
                <a:noFill/>
                <a:round/>
                <a:headEnd/>
                <a:tailEnd/>
              </a:ln>
            </p:spPr>
            <p:txBody>
              <a:bodyPr/>
              <a:lstStyle/>
              <a:p>
                <a:endParaRPr lang="en-US"/>
              </a:p>
            </p:txBody>
          </p:sp>
          <p:sp>
            <p:nvSpPr>
              <p:cNvPr id="34243" name="Freeform 345"/>
              <p:cNvSpPr>
                <a:spLocks/>
              </p:cNvSpPr>
              <p:nvPr/>
            </p:nvSpPr>
            <p:spPr bwMode="auto">
              <a:xfrm>
                <a:off x="3739" y="1955"/>
                <a:ext cx="23" cy="26"/>
              </a:xfrm>
              <a:custGeom>
                <a:avLst/>
                <a:gdLst>
                  <a:gd name="T0" fmla="*/ 16 w 23"/>
                  <a:gd name="T1" fmla="*/ 0 h 26"/>
                  <a:gd name="T2" fmla="*/ 16 w 23"/>
                  <a:gd name="T3" fmla="*/ 0 h 26"/>
                  <a:gd name="T4" fmla="*/ 20 w 23"/>
                  <a:gd name="T5" fmla="*/ 0 h 26"/>
                  <a:gd name="T6" fmla="*/ 23 w 23"/>
                  <a:gd name="T7" fmla="*/ 7 h 26"/>
                  <a:gd name="T8" fmla="*/ 20 w 23"/>
                  <a:gd name="T9" fmla="*/ 7 h 26"/>
                  <a:gd name="T10" fmla="*/ 20 w 23"/>
                  <a:gd name="T11" fmla="*/ 16 h 26"/>
                  <a:gd name="T12" fmla="*/ 16 w 23"/>
                  <a:gd name="T13" fmla="*/ 23 h 26"/>
                  <a:gd name="T14" fmla="*/ 13 w 23"/>
                  <a:gd name="T15" fmla="*/ 23 h 26"/>
                  <a:gd name="T16" fmla="*/ 13 w 23"/>
                  <a:gd name="T17" fmla="*/ 26 h 26"/>
                  <a:gd name="T18" fmla="*/ 3 w 23"/>
                  <a:gd name="T19" fmla="*/ 23 h 26"/>
                  <a:gd name="T20" fmla="*/ 3 w 23"/>
                  <a:gd name="T21" fmla="*/ 19 h 26"/>
                  <a:gd name="T22" fmla="*/ 0 w 23"/>
                  <a:gd name="T23" fmla="*/ 10 h 26"/>
                  <a:gd name="T24" fmla="*/ 10 w 23"/>
                  <a:gd name="T25" fmla="*/ 0 h 26"/>
                  <a:gd name="T26" fmla="*/ 16 w 23"/>
                  <a:gd name="T27" fmla="*/ 0 h 26"/>
                  <a:gd name="T28" fmla="*/ 16 w 23"/>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26"/>
                  <a:gd name="T47" fmla="*/ 23 w 23"/>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26">
                    <a:moveTo>
                      <a:pt x="16" y="0"/>
                    </a:moveTo>
                    <a:lnTo>
                      <a:pt x="16" y="0"/>
                    </a:lnTo>
                    <a:lnTo>
                      <a:pt x="20" y="0"/>
                    </a:lnTo>
                    <a:lnTo>
                      <a:pt x="23" y="7"/>
                    </a:lnTo>
                    <a:lnTo>
                      <a:pt x="20" y="7"/>
                    </a:lnTo>
                    <a:lnTo>
                      <a:pt x="20" y="16"/>
                    </a:lnTo>
                    <a:lnTo>
                      <a:pt x="16" y="23"/>
                    </a:lnTo>
                    <a:lnTo>
                      <a:pt x="13" y="23"/>
                    </a:lnTo>
                    <a:lnTo>
                      <a:pt x="13" y="26"/>
                    </a:lnTo>
                    <a:lnTo>
                      <a:pt x="3" y="23"/>
                    </a:lnTo>
                    <a:lnTo>
                      <a:pt x="3" y="19"/>
                    </a:lnTo>
                    <a:lnTo>
                      <a:pt x="0" y="10"/>
                    </a:lnTo>
                    <a:lnTo>
                      <a:pt x="10" y="0"/>
                    </a:lnTo>
                    <a:lnTo>
                      <a:pt x="16" y="0"/>
                    </a:lnTo>
                  </a:path>
                </a:pathLst>
              </a:custGeom>
              <a:noFill/>
              <a:ln w="0">
                <a:solidFill>
                  <a:srgbClr val="7F7F7F"/>
                </a:solidFill>
                <a:round/>
                <a:headEnd/>
                <a:tailEnd/>
              </a:ln>
            </p:spPr>
            <p:txBody>
              <a:bodyPr/>
              <a:lstStyle/>
              <a:p>
                <a:endParaRPr lang="en-US"/>
              </a:p>
            </p:txBody>
          </p:sp>
          <p:sp>
            <p:nvSpPr>
              <p:cNvPr id="34244" name="Freeform 346"/>
              <p:cNvSpPr>
                <a:spLocks/>
              </p:cNvSpPr>
              <p:nvPr/>
            </p:nvSpPr>
            <p:spPr bwMode="auto">
              <a:xfrm>
                <a:off x="3897" y="1678"/>
                <a:ext cx="80" cy="103"/>
              </a:xfrm>
              <a:custGeom>
                <a:avLst/>
                <a:gdLst>
                  <a:gd name="T0" fmla="*/ 55 w 80"/>
                  <a:gd name="T1" fmla="*/ 0 h 103"/>
                  <a:gd name="T2" fmla="*/ 64 w 80"/>
                  <a:gd name="T3" fmla="*/ 17 h 103"/>
                  <a:gd name="T4" fmla="*/ 74 w 80"/>
                  <a:gd name="T5" fmla="*/ 29 h 103"/>
                  <a:gd name="T6" fmla="*/ 74 w 80"/>
                  <a:gd name="T7" fmla="*/ 42 h 103"/>
                  <a:gd name="T8" fmla="*/ 71 w 80"/>
                  <a:gd name="T9" fmla="*/ 42 h 103"/>
                  <a:gd name="T10" fmla="*/ 77 w 80"/>
                  <a:gd name="T11" fmla="*/ 58 h 103"/>
                  <a:gd name="T12" fmla="*/ 77 w 80"/>
                  <a:gd name="T13" fmla="*/ 68 h 103"/>
                  <a:gd name="T14" fmla="*/ 80 w 80"/>
                  <a:gd name="T15" fmla="*/ 74 h 103"/>
                  <a:gd name="T16" fmla="*/ 77 w 80"/>
                  <a:gd name="T17" fmla="*/ 84 h 103"/>
                  <a:gd name="T18" fmla="*/ 74 w 80"/>
                  <a:gd name="T19" fmla="*/ 74 h 103"/>
                  <a:gd name="T20" fmla="*/ 74 w 80"/>
                  <a:gd name="T21" fmla="*/ 81 h 103"/>
                  <a:gd name="T22" fmla="*/ 71 w 80"/>
                  <a:gd name="T23" fmla="*/ 87 h 103"/>
                  <a:gd name="T24" fmla="*/ 68 w 80"/>
                  <a:gd name="T25" fmla="*/ 84 h 103"/>
                  <a:gd name="T26" fmla="*/ 64 w 80"/>
                  <a:gd name="T27" fmla="*/ 90 h 103"/>
                  <a:gd name="T28" fmla="*/ 55 w 80"/>
                  <a:gd name="T29" fmla="*/ 87 h 103"/>
                  <a:gd name="T30" fmla="*/ 51 w 80"/>
                  <a:gd name="T31" fmla="*/ 87 h 103"/>
                  <a:gd name="T32" fmla="*/ 48 w 80"/>
                  <a:gd name="T33" fmla="*/ 84 h 103"/>
                  <a:gd name="T34" fmla="*/ 55 w 80"/>
                  <a:gd name="T35" fmla="*/ 90 h 103"/>
                  <a:gd name="T36" fmla="*/ 51 w 80"/>
                  <a:gd name="T37" fmla="*/ 94 h 103"/>
                  <a:gd name="T38" fmla="*/ 48 w 80"/>
                  <a:gd name="T39" fmla="*/ 103 h 103"/>
                  <a:gd name="T40" fmla="*/ 45 w 80"/>
                  <a:gd name="T41" fmla="*/ 103 h 103"/>
                  <a:gd name="T42" fmla="*/ 39 w 80"/>
                  <a:gd name="T43" fmla="*/ 94 h 103"/>
                  <a:gd name="T44" fmla="*/ 39 w 80"/>
                  <a:gd name="T45" fmla="*/ 87 h 103"/>
                  <a:gd name="T46" fmla="*/ 29 w 80"/>
                  <a:gd name="T47" fmla="*/ 87 h 103"/>
                  <a:gd name="T48" fmla="*/ 26 w 80"/>
                  <a:gd name="T49" fmla="*/ 90 h 103"/>
                  <a:gd name="T50" fmla="*/ 16 w 80"/>
                  <a:gd name="T51" fmla="*/ 94 h 103"/>
                  <a:gd name="T52" fmla="*/ 10 w 80"/>
                  <a:gd name="T53" fmla="*/ 97 h 103"/>
                  <a:gd name="T54" fmla="*/ 3 w 80"/>
                  <a:gd name="T55" fmla="*/ 97 h 103"/>
                  <a:gd name="T56" fmla="*/ 6 w 80"/>
                  <a:gd name="T57" fmla="*/ 90 h 103"/>
                  <a:gd name="T58" fmla="*/ 22 w 80"/>
                  <a:gd name="T59" fmla="*/ 78 h 103"/>
                  <a:gd name="T60" fmla="*/ 32 w 80"/>
                  <a:gd name="T61" fmla="*/ 78 h 103"/>
                  <a:gd name="T62" fmla="*/ 39 w 80"/>
                  <a:gd name="T63" fmla="*/ 74 h 103"/>
                  <a:gd name="T64" fmla="*/ 39 w 80"/>
                  <a:gd name="T65" fmla="*/ 62 h 103"/>
                  <a:gd name="T66" fmla="*/ 39 w 80"/>
                  <a:gd name="T67" fmla="*/ 52 h 103"/>
                  <a:gd name="T68" fmla="*/ 42 w 80"/>
                  <a:gd name="T69" fmla="*/ 55 h 103"/>
                  <a:gd name="T70" fmla="*/ 42 w 80"/>
                  <a:gd name="T71" fmla="*/ 62 h 103"/>
                  <a:gd name="T72" fmla="*/ 51 w 80"/>
                  <a:gd name="T73" fmla="*/ 55 h 103"/>
                  <a:gd name="T74" fmla="*/ 55 w 80"/>
                  <a:gd name="T75" fmla="*/ 45 h 103"/>
                  <a:gd name="T76" fmla="*/ 55 w 80"/>
                  <a:gd name="T77" fmla="*/ 26 h 103"/>
                  <a:gd name="T78" fmla="*/ 48 w 80"/>
                  <a:gd name="T79" fmla="*/ 20 h 103"/>
                  <a:gd name="T80" fmla="*/ 45 w 80"/>
                  <a:gd name="T81" fmla="*/ 10 h 103"/>
                  <a:gd name="T82" fmla="*/ 45 w 80"/>
                  <a:gd name="T83" fmla="*/ 7 h 103"/>
                  <a:gd name="T84" fmla="*/ 51 w 80"/>
                  <a:gd name="T85" fmla="*/ 10 h 103"/>
                  <a:gd name="T86" fmla="*/ 55 w 80"/>
                  <a:gd name="T87" fmla="*/ 7 h 103"/>
                  <a:gd name="T88" fmla="*/ 51 w 80"/>
                  <a:gd name="T89" fmla="*/ 4 h 103"/>
                  <a:gd name="T90" fmla="*/ 48 w 80"/>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03"/>
                  <a:gd name="T140" fmla="*/ 80 w 80"/>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03">
                    <a:moveTo>
                      <a:pt x="51" y="0"/>
                    </a:moveTo>
                    <a:lnTo>
                      <a:pt x="55" y="0"/>
                    </a:lnTo>
                    <a:lnTo>
                      <a:pt x="58" y="10"/>
                    </a:lnTo>
                    <a:lnTo>
                      <a:pt x="64" y="17"/>
                    </a:lnTo>
                    <a:lnTo>
                      <a:pt x="71" y="26"/>
                    </a:lnTo>
                    <a:lnTo>
                      <a:pt x="74" y="29"/>
                    </a:lnTo>
                    <a:lnTo>
                      <a:pt x="71" y="33"/>
                    </a:lnTo>
                    <a:lnTo>
                      <a:pt x="74" y="42"/>
                    </a:lnTo>
                    <a:lnTo>
                      <a:pt x="71" y="39"/>
                    </a:lnTo>
                    <a:lnTo>
                      <a:pt x="71" y="42"/>
                    </a:lnTo>
                    <a:lnTo>
                      <a:pt x="71" y="45"/>
                    </a:lnTo>
                    <a:lnTo>
                      <a:pt x="77" y="58"/>
                    </a:lnTo>
                    <a:lnTo>
                      <a:pt x="77" y="62"/>
                    </a:lnTo>
                    <a:lnTo>
                      <a:pt x="77" y="68"/>
                    </a:lnTo>
                    <a:lnTo>
                      <a:pt x="77" y="71"/>
                    </a:lnTo>
                    <a:lnTo>
                      <a:pt x="80" y="74"/>
                    </a:lnTo>
                    <a:lnTo>
                      <a:pt x="80" y="81"/>
                    </a:lnTo>
                    <a:lnTo>
                      <a:pt x="77" y="84"/>
                    </a:lnTo>
                    <a:lnTo>
                      <a:pt x="74" y="78"/>
                    </a:lnTo>
                    <a:lnTo>
                      <a:pt x="74" y="74"/>
                    </a:lnTo>
                    <a:lnTo>
                      <a:pt x="74" y="81"/>
                    </a:lnTo>
                    <a:lnTo>
                      <a:pt x="71" y="81"/>
                    </a:lnTo>
                    <a:lnTo>
                      <a:pt x="71" y="87"/>
                    </a:lnTo>
                    <a:lnTo>
                      <a:pt x="68" y="84"/>
                    </a:lnTo>
                    <a:lnTo>
                      <a:pt x="64" y="90"/>
                    </a:lnTo>
                    <a:lnTo>
                      <a:pt x="55" y="90"/>
                    </a:lnTo>
                    <a:lnTo>
                      <a:pt x="55" y="87"/>
                    </a:lnTo>
                    <a:lnTo>
                      <a:pt x="51" y="87"/>
                    </a:lnTo>
                    <a:lnTo>
                      <a:pt x="48" y="84"/>
                    </a:lnTo>
                    <a:lnTo>
                      <a:pt x="48" y="87"/>
                    </a:lnTo>
                    <a:lnTo>
                      <a:pt x="55" y="90"/>
                    </a:lnTo>
                    <a:lnTo>
                      <a:pt x="55" y="94"/>
                    </a:lnTo>
                    <a:lnTo>
                      <a:pt x="51" y="94"/>
                    </a:lnTo>
                    <a:lnTo>
                      <a:pt x="48" y="103"/>
                    </a:lnTo>
                    <a:lnTo>
                      <a:pt x="45" y="103"/>
                    </a:lnTo>
                    <a:lnTo>
                      <a:pt x="39" y="97"/>
                    </a:lnTo>
                    <a:lnTo>
                      <a:pt x="39" y="94"/>
                    </a:lnTo>
                    <a:lnTo>
                      <a:pt x="39" y="90"/>
                    </a:lnTo>
                    <a:lnTo>
                      <a:pt x="39" y="87"/>
                    </a:lnTo>
                    <a:lnTo>
                      <a:pt x="35" y="87"/>
                    </a:lnTo>
                    <a:lnTo>
                      <a:pt x="29" y="87"/>
                    </a:lnTo>
                    <a:lnTo>
                      <a:pt x="26" y="90"/>
                    </a:lnTo>
                    <a:lnTo>
                      <a:pt x="16" y="94"/>
                    </a:lnTo>
                    <a:lnTo>
                      <a:pt x="13" y="97"/>
                    </a:lnTo>
                    <a:lnTo>
                      <a:pt x="10" y="97"/>
                    </a:lnTo>
                    <a:lnTo>
                      <a:pt x="6" y="97"/>
                    </a:lnTo>
                    <a:lnTo>
                      <a:pt x="3" y="97"/>
                    </a:lnTo>
                    <a:lnTo>
                      <a:pt x="0" y="94"/>
                    </a:lnTo>
                    <a:lnTo>
                      <a:pt x="6" y="90"/>
                    </a:lnTo>
                    <a:lnTo>
                      <a:pt x="13" y="78"/>
                    </a:lnTo>
                    <a:lnTo>
                      <a:pt x="22" y="78"/>
                    </a:lnTo>
                    <a:lnTo>
                      <a:pt x="32" y="74"/>
                    </a:lnTo>
                    <a:lnTo>
                      <a:pt x="32" y="78"/>
                    </a:lnTo>
                    <a:lnTo>
                      <a:pt x="39" y="78"/>
                    </a:lnTo>
                    <a:lnTo>
                      <a:pt x="39" y="74"/>
                    </a:lnTo>
                    <a:lnTo>
                      <a:pt x="39" y="68"/>
                    </a:lnTo>
                    <a:lnTo>
                      <a:pt x="39" y="62"/>
                    </a:lnTo>
                    <a:lnTo>
                      <a:pt x="39" y="55"/>
                    </a:lnTo>
                    <a:lnTo>
                      <a:pt x="39" y="52"/>
                    </a:lnTo>
                    <a:lnTo>
                      <a:pt x="42" y="52"/>
                    </a:lnTo>
                    <a:lnTo>
                      <a:pt x="42" y="55"/>
                    </a:lnTo>
                    <a:lnTo>
                      <a:pt x="42" y="62"/>
                    </a:lnTo>
                    <a:lnTo>
                      <a:pt x="45" y="62"/>
                    </a:lnTo>
                    <a:lnTo>
                      <a:pt x="51" y="55"/>
                    </a:lnTo>
                    <a:lnTo>
                      <a:pt x="55" y="45"/>
                    </a:lnTo>
                    <a:lnTo>
                      <a:pt x="55" y="33"/>
                    </a:lnTo>
                    <a:lnTo>
                      <a:pt x="55" y="26"/>
                    </a:lnTo>
                    <a:lnTo>
                      <a:pt x="51" y="23"/>
                    </a:lnTo>
                    <a:lnTo>
                      <a:pt x="48" y="20"/>
                    </a:lnTo>
                    <a:lnTo>
                      <a:pt x="48" y="17"/>
                    </a:lnTo>
                    <a:lnTo>
                      <a:pt x="45" y="10"/>
                    </a:lnTo>
                    <a:lnTo>
                      <a:pt x="48" y="10"/>
                    </a:lnTo>
                    <a:lnTo>
                      <a:pt x="45" y="7"/>
                    </a:lnTo>
                    <a:lnTo>
                      <a:pt x="48" y="4"/>
                    </a:lnTo>
                    <a:lnTo>
                      <a:pt x="51" y="10"/>
                    </a:lnTo>
                    <a:lnTo>
                      <a:pt x="51" y="7"/>
                    </a:lnTo>
                    <a:lnTo>
                      <a:pt x="55" y="7"/>
                    </a:lnTo>
                    <a:lnTo>
                      <a:pt x="51" y="4"/>
                    </a:lnTo>
                    <a:lnTo>
                      <a:pt x="48" y="4"/>
                    </a:lnTo>
                    <a:lnTo>
                      <a:pt x="48" y="0"/>
                    </a:lnTo>
                    <a:lnTo>
                      <a:pt x="51" y="0"/>
                    </a:lnTo>
                    <a:close/>
                  </a:path>
                </a:pathLst>
              </a:custGeom>
              <a:solidFill>
                <a:srgbClr val="CCCCCC"/>
              </a:solidFill>
              <a:ln w="9525">
                <a:noFill/>
                <a:round/>
                <a:headEnd/>
                <a:tailEnd/>
              </a:ln>
            </p:spPr>
            <p:txBody>
              <a:bodyPr/>
              <a:lstStyle/>
              <a:p>
                <a:endParaRPr lang="en-US"/>
              </a:p>
            </p:txBody>
          </p:sp>
          <p:sp>
            <p:nvSpPr>
              <p:cNvPr id="34245" name="Freeform 347"/>
              <p:cNvSpPr>
                <a:spLocks/>
              </p:cNvSpPr>
              <p:nvPr/>
            </p:nvSpPr>
            <p:spPr bwMode="auto">
              <a:xfrm>
                <a:off x="3897" y="1678"/>
                <a:ext cx="80" cy="103"/>
              </a:xfrm>
              <a:custGeom>
                <a:avLst/>
                <a:gdLst>
                  <a:gd name="T0" fmla="*/ 55 w 80"/>
                  <a:gd name="T1" fmla="*/ 0 h 103"/>
                  <a:gd name="T2" fmla="*/ 64 w 80"/>
                  <a:gd name="T3" fmla="*/ 17 h 103"/>
                  <a:gd name="T4" fmla="*/ 74 w 80"/>
                  <a:gd name="T5" fmla="*/ 29 h 103"/>
                  <a:gd name="T6" fmla="*/ 74 w 80"/>
                  <a:gd name="T7" fmla="*/ 42 h 103"/>
                  <a:gd name="T8" fmla="*/ 71 w 80"/>
                  <a:gd name="T9" fmla="*/ 42 h 103"/>
                  <a:gd name="T10" fmla="*/ 77 w 80"/>
                  <a:gd name="T11" fmla="*/ 58 h 103"/>
                  <a:gd name="T12" fmla="*/ 77 w 80"/>
                  <a:gd name="T13" fmla="*/ 68 h 103"/>
                  <a:gd name="T14" fmla="*/ 80 w 80"/>
                  <a:gd name="T15" fmla="*/ 74 h 103"/>
                  <a:gd name="T16" fmla="*/ 77 w 80"/>
                  <a:gd name="T17" fmla="*/ 84 h 103"/>
                  <a:gd name="T18" fmla="*/ 74 w 80"/>
                  <a:gd name="T19" fmla="*/ 74 h 103"/>
                  <a:gd name="T20" fmla="*/ 74 w 80"/>
                  <a:gd name="T21" fmla="*/ 81 h 103"/>
                  <a:gd name="T22" fmla="*/ 71 w 80"/>
                  <a:gd name="T23" fmla="*/ 87 h 103"/>
                  <a:gd name="T24" fmla="*/ 68 w 80"/>
                  <a:gd name="T25" fmla="*/ 84 h 103"/>
                  <a:gd name="T26" fmla="*/ 64 w 80"/>
                  <a:gd name="T27" fmla="*/ 90 h 103"/>
                  <a:gd name="T28" fmla="*/ 55 w 80"/>
                  <a:gd name="T29" fmla="*/ 87 h 103"/>
                  <a:gd name="T30" fmla="*/ 51 w 80"/>
                  <a:gd name="T31" fmla="*/ 87 h 103"/>
                  <a:gd name="T32" fmla="*/ 48 w 80"/>
                  <a:gd name="T33" fmla="*/ 84 h 103"/>
                  <a:gd name="T34" fmla="*/ 55 w 80"/>
                  <a:gd name="T35" fmla="*/ 90 h 103"/>
                  <a:gd name="T36" fmla="*/ 51 w 80"/>
                  <a:gd name="T37" fmla="*/ 94 h 103"/>
                  <a:gd name="T38" fmla="*/ 48 w 80"/>
                  <a:gd name="T39" fmla="*/ 103 h 103"/>
                  <a:gd name="T40" fmla="*/ 45 w 80"/>
                  <a:gd name="T41" fmla="*/ 103 h 103"/>
                  <a:gd name="T42" fmla="*/ 39 w 80"/>
                  <a:gd name="T43" fmla="*/ 94 h 103"/>
                  <a:gd name="T44" fmla="*/ 39 w 80"/>
                  <a:gd name="T45" fmla="*/ 87 h 103"/>
                  <a:gd name="T46" fmla="*/ 29 w 80"/>
                  <a:gd name="T47" fmla="*/ 87 h 103"/>
                  <a:gd name="T48" fmla="*/ 26 w 80"/>
                  <a:gd name="T49" fmla="*/ 90 h 103"/>
                  <a:gd name="T50" fmla="*/ 16 w 80"/>
                  <a:gd name="T51" fmla="*/ 94 h 103"/>
                  <a:gd name="T52" fmla="*/ 10 w 80"/>
                  <a:gd name="T53" fmla="*/ 97 h 103"/>
                  <a:gd name="T54" fmla="*/ 3 w 80"/>
                  <a:gd name="T55" fmla="*/ 97 h 103"/>
                  <a:gd name="T56" fmla="*/ 6 w 80"/>
                  <a:gd name="T57" fmla="*/ 90 h 103"/>
                  <a:gd name="T58" fmla="*/ 22 w 80"/>
                  <a:gd name="T59" fmla="*/ 78 h 103"/>
                  <a:gd name="T60" fmla="*/ 32 w 80"/>
                  <a:gd name="T61" fmla="*/ 78 h 103"/>
                  <a:gd name="T62" fmla="*/ 39 w 80"/>
                  <a:gd name="T63" fmla="*/ 74 h 103"/>
                  <a:gd name="T64" fmla="*/ 39 w 80"/>
                  <a:gd name="T65" fmla="*/ 62 h 103"/>
                  <a:gd name="T66" fmla="*/ 39 w 80"/>
                  <a:gd name="T67" fmla="*/ 52 h 103"/>
                  <a:gd name="T68" fmla="*/ 42 w 80"/>
                  <a:gd name="T69" fmla="*/ 55 h 103"/>
                  <a:gd name="T70" fmla="*/ 42 w 80"/>
                  <a:gd name="T71" fmla="*/ 62 h 103"/>
                  <a:gd name="T72" fmla="*/ 51 w 80"/>
                  <a:gd name="T73" fmla="*/ 55 h 103"/>
                  <a:gd name="T74" fmla="*/ 55 w 80"/>
                  <a:gd name="T75" fmla="*/ 45 h 103"/>
                  <a:gd name="T76" fmla="*/ 55 w 80"/>
                  <a:gd name="T77" fmla="*/ 26 h 103"/>
                  <a:gd name="T78" fmla="*/ 48 w 80"/>
                  <a:gd name="T79" fmla="*/ 20 h 103"/>
                  <a:gd name="T80" fmla="*/ 45 w 80"/>
                  <a:gd name="T81" fmla="*/ 10 h 103"/>
                  <a:gd name="T82" fmla="*/ 45 w 80"/>
                  <a:gd name="T83" fmla="*/ 7 h 103"/>
                  <a:gd name="T84" fmla="*/ 51 w 80"/>
                  <a:gd name="T85" fmla="*/ 10 h 103"/>
                  <a:gd name="T86" fmla="*/ 55 w 80"/>
                  <a:gd name="T87" fmla="*/ 7 h 103"/>
                  <a:gd name="T88" fmla="*/ 51 w 80"/>
                  <a:gd name="T89" fmla="*/ 4 h 103"/>
                  <a:gd name="T90" fmla="*/ 48 w 80"/>
                  <a:gd name="T91" fmla="*/ 0 h 103"/>
                  <a:gd name="T92" fmla="*/ 51 w 80"/>
                  <a:gd name="T93" fmla="*/ 0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103"/>
                  <a:gd name="T143" fmla="*/ 80 w 80"/>
                  <a:gd name="T144" fmla="*/ 103 h 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103">
                    <a:moveTo>
                      <a:pt x="51" y="0"/>
                    </a:moveTo>
                    <a:lnTo>
                      <a:pt x="55" y="0"/>
                    </a:lnTo>
                    <a:lnTo>
                      <a:pt x="58" y="10"/>
                    </a:lnTo>
                    <a:lnTo>
                      <a:pt x="64" y="17"/>
                    </a:lnTo>
                    <a:lnTo>
                      <a:pt x="71" y="26"/>
                    </a:lnTo>
                    <a:lnTo>
                      <a:pt x="74" y="29"/>
                    </a:lnTo>
                    <a:lnTo>
                      <a:pt x="71" y="33"/>
                    </a:lnTo>
                    <a:lnTo>
                      <a:pt x="74" y="42"/>
                    </a:lnTo>
                    <a:lnTo>
                      <a:pt x="71" y="39"/>
                    </a:lnTo>
                    <a:lnTo>
                      <a:pt x="71" y="42"/>
                    </a:lnTo>
                    <a:lnTo>
                      <a:pt x="71" y="45"/>
                    </a:lnTo>
                    <a:lnTo>
                      <a:pt x="77" y="58"/>
                    </a:lnTo>
                    <a:lnTo>
                      <a:pt x="77" y="62"/>
                    </a:lnTo>
                    <a:lnTo>
                      <a:pt x="77" y="68"/>
                    </a:lnTo>
                    <a:lnTo>
                      <a:pt x="77" y="71"/>
                    </a:lnTo>
                    <a:lnTo>
                      <a:pt x="80" y="74"/>
                    </a:lnTo>
                    <a:lnTo>
                      <a:pt x="80" y="81"/>
                    </a:lnTo>
                    <a:lnTo>
                      <a:pt x="77" y="84"/>
                    </a:lnTo>
                    <a:lnTo>
                      <a:pt x="74" y="78"/>
                    </a:lnTo>
                    <a:lnTo>
                      <a:pt x="74" y="74"/>
                    </a:lnTo>
                    <a:lnTo>
                      <a:pt x="74" y="81"/>
                    </a:lnTo>
                    <a:lnTo>
                      <a:pt x="71" y="81"/>
                    </a:lnTo>
                    <a:lnTo>
                      <a:pt x="71" y="87"/>
                    </a:lnTo>
                    <a:lnTo>
                      <a:pt x="68" y="84"/>
                    </a:lnTo>
                    <a:lnTo>
                      <a:pt x="64" y="90"/>
                    </a:lnTo>
                    <a:lnTo>
                      <a:pt x="55" y="90"/>
                    </a:lnTo>
                    <a:lnTo>
                      <a:pt x="55" y="87"/>
                    </a:lnTo>
                    <a:lnTo>
                      <a:pt x="51" y="87"/>
                    </a:lnTo>
                    <a:lnTo>
                      <a:pt x="48" y="84"/>
                    </a:lnTo>
                    <a:lnTo>
                      <a:pt x="48" y="87"/>
                    </a:lnTo>
                    <a:lnTo>
                      <a:pt x="55" y="90"/>
                    </a:lnTo>
                    <a:lnTo>
                      <a:pt x="55" y="94"/>
                    </a:lnTo>
                    <a:lnTo>
                      <a:pt x="51" y="94"/>
                    </a:lnTo>
                    <a:lnTo>
                      <a:pt x="48" y="103"/>
                    </a:lnTo>
                    <a:lnTo>
                      <a:pt x="45" y="103"/>
                    </a:lnTo>
                    <a:lnTo>
                      <a:pt x="39" y="97"/>
                    </a:lnTo>
                    <a:lnTo>
                      <a:pt x="39" y="94"/>
                    </a:lnTo>
                    <a:lnTo>
                      <a:pt x="39" y="90"/>
                    </a:lnTo>
                    <a:lnTo>
                      <a:pt x="39" y="87"/>
                    </a:lnTo>
                    <a:lnTo>
                      <a:pt x="35" y="87"/>
                    </a:lnTo>
                    <a:lnTo>
                      <a:pt x="29" y="87"/>
                    </a:lnTo>
                    <a:lnTo>
                      <a:pt x="26" y="90"/>
                    </a:lnTo>
                    <a:lnTo>
                      <a:pt x="16" y="94"/>
                    </a:lnTo>
                    <a:lnTo>
                      <a:pt x="13" y="97"/>
                    </a:lnTo>
                    <a:lnTo>
                      <a:pt x="10" y="97"/>
                    </a:lnTo>
                    <a:lnTo>
                      <a:pt x="6" y="97"/>
                    </a:lnTo>
                    <a:lnTo>
                      <a:pt x="3" y="97"/>
                    </a:lnTo>
                    <a:lnTo>
                      <a:pt x="0" y="94"/>
                    </a:lnTo>
                    <a:lnTo>
                      <a:pt x="6" y="90"/>
                    </a:lnTo>
                    <a:lnTo>
                      <a:pt x="13" y="78"/>
                    </a:lnTo>
                    <a:lnTo>
                      <a:pt x="22" y="78"/>
                    </a:lnTo>
                    <a:lnTo>
                      <a:pt x="32" y="74"/>
                    </a:lnTo>
                    <a:lnTo>
                      <a:pt x="32" y="78"/>
                    </a:lnTo>
                    <a:lnTo>
                      <a:pt x="39" y="78"/>
                    </a:lnTo>
                    <a:lnTo>
                      <a:pt x="39" y="74"/>
                    </a:lnTo>
                    <a:lnTo>
                      <a:pt x="39" y="68"/>
                    </a:lnTo>
                    <a:lnTo>
                      <a:pt x="39" y="62"/>
                    </a:lnTo>
                    <a:lnTo>
                      <a:pt x="39" y="55"/>
                    </a:lnTo>
                    <a:lnTo>
                      <a:pt x="39" y="52"/>
                    </a:lnTo>
                    <a:lnTo>
                      <a:pt x="42" y="52"/>
                    </a:lnTo>
                    <a:lnTo>
                      <a:pt x="42" y="55"/>
                    </a:lnTo>
                    <a:lnTo>
                      <a:pt x="42" y="62"/>
                    </a:lnTo>
                    <a:lnTo>
                      <a:pt x="45" y="62"/>
                    </a:lnTo>
                    <a:lnTo>
                      <a:pt x="51" y="55"/>
                    </a:lnTo>
                    <a:lnTo>
                      <a:pt x="55" y="45"/>
                    </a:lnTo>
                    <a:lnTo>
                      <a:pt x="55" y="33"/>
                    </a:lnTo>
                    <a:lnTo>
                      <a:pt x="55" y="26"/>
                    </a:lnTo>
                    <a:lnTo>
                      <a:pt x="51" y="23"/>
                    </a:lnTo>
                    <a:lnTo>
                      <a:pt x="48" y="20"/>
                    </a:lnTo>
                    <a:lnTo>
                      <a:pt x="48" y="17"/>
                    </a:lnTo>
                    <a:lnTo>
                      <a:pt x="45" y="10"/>
                    </a:lnTo>
                    <a:lnTo>
                      <a:pt x="48" y="10"/>
                    </a:lnTo>
                    <a:lnTo>
                      <a:pt x="45" y="7"/>
                    </a:lnTo>
                    <a:lnTo>
                      <a:pt x="48" y="4"/>
                    </a:lnTo>
                    <a:lnTo>
                      <a:pt x="51" y="10"/>
                    </a:lnTo>
                    <a:lnTo>
                      <a:pt x="51" y="7"/>
                    </a:lnTo>
                    <a:lnTo>
                      <a:pt x="55" y="7"/>
                    </a:lnTo>
                    <a:lnTo>
                      <a:pt x="51" y="4"/>
                    </a:lnTo>
                    <a:lnTo>
                      <a:pt x="48" y="4"/>
                    </a:lnTo>
                    <a:lnTo>
                      <a:pt x="48" y="0"/>
                    </a:lnTo>
                    <a:lnTo>
                      <a:pt x="51" y="0"/>
                    </a:lnTo>
                  </a:path>
                </a:pathLst>
              </a:custGeom>
              <a:noFill/>
              <a:ln w="0">
                <a:solidFill>
                  <a:srgbClr val="7F7F7F"/>
                </a:solidFill>
                <a:round/>
                <a:headEnd/>
                <a:tailEnd/>
              </a:ln>
            </p:spPr>
            <p:txBody>
              <a:bodyPr/>
              <a:lstStyle/>
              <a:p>
                <a:endParaRPr lang="en-US"/>
              </a:p>
            </p:txBody>
          </p:sp>
          <p:sp>
            <p:nvSpPr>
              <p:cNvPr id="34246" name="Freeform 348"/>
              <p:cNvSpPr>
                <a:spLocks/>
              </p:cNvSpPr>
              <p:nvPr/>
            </p:nvSpPr>
            <p:spPr bwMode="auto">
              <a:xfrm>
                <a:off x="3913" y="1772"/>
                <a:ext cx="19" cy="19"/>
              </a:xfrm>
              <a:custGeom>
                <a:avLst/>
                <a:gdLst>
                  <a:gd name="T0" fmla="*/ 19 w 19"/>
                  <a:gd name="T1" fmla="*/ 13 h 19"/>
                  <a:gd name="T2" fmla="*/ 13 w 19"/>
                  <a:gd name="T3" fmla="*/ 9 h 19"/>
                  <a:gd name="T4" fmla="*/ 13 w 19"/>
                  <a:gd name="T5" fmla="*/ 9 h 19"/>
                  <a:gd name="T6" fmla="*/ 10 w 19"/>
                  <a:gd name="T7" fmla="*/ 13 h 19"/>
                  <a:gd name="T8" fmla="*/ 10 w 19"/>
                  <a:gd name="T9" fmla="*/ 19 h 19"/>
                  <a:gd name="T10" fmla="*/ 10 w 19"/>
                  <a:gd name="T11" fmla="*/ 19 h 19"/>
                  <a:gd name="T12" fmla="*/ 6 w 19"/>
                  <a:gd name="T13" fmla="*/ 16 h 19"/>
                  <a:gd name="T14" fmla="*/ 3 w 19"/>
                  <a:gd name="T15" fmla="*/ 13 h 19"/>
                  <a:gd name="T16" fmla="*/ 0 w 19"/>
                  <a:gd name="T17" fmla="*/ 9 h 19"/>
                  <a:gd name="T18" fmla="*/ 3 w 19"/>
                  <a:gd name="T19" fmla="*/ 3 h 19"/>
                  <a:gd name="T20" fmla="*/ 10 w 19"/>
                  <a:gd name="T21" fmla="*/ 3 h 19"/>
                  <a:gd name="T22" fmla="*/ 13 w 19"/>
                  <a:gd name="T23" fmla="*/ 0 h 19"/>
                  <a:gd name="T24" fmla="*/ 16 w 19"/>
                  <a:gd name="T25" fmla="*/ 0 h 19"/>
                  <a:gd name="T26" fmla="*/ 19 w 19"/>
                  <a:gd name="T27" fmla="*/ 6 h 19"/>
                  <a:gd name="T28" fmla="*/ 19 w 19"/>
                  <a:gd name="T29" fmla="*/ 13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9"/>
                  <a:gd name="T47" fmla="*/ 19 w 1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9">
                    <a:moveTo>
                      <a:pt x="19" y="13"/>
                    </a:moveTo>
                    <a:lnTo>
                      <a:pt x="13" y="9"/>
                    </a:lnTo>
                    <a:lnTo>
                      <a:pt x="10" y="13"/>
                    </a:lnTo>
                    <a:lnTo>
                      <a:pt x="10" y="19"/>
                    </a:lnTo>
                    <a:lnTo>
                      <a:pt x="6" y="16"/>
                    </a:lnTo>
                    <a:lnTo>
                      <a:pt x="3" y="13"/>
                    </a:lnTo>
                    <a:lnTo>
                      <a:pt x="0" y="9"/>
                    </a:lnTo>
                    <a:lnTo>
                      <a:pt x="3" y="3"/>
                    </a:lnTo>
                    <a:lnTo>
                      <a:pt x="10" y="3"/>
                    </a:lnTo>
                    <a:lnTo>
                      <a:pt x="13" y="0"/>
                    </a:lnTo>
                    <a:lnTo>
                      <a:pt x="16" y="0"/>
                    </a:lnTo>
                    <a:lnTo>
                      <a:pt x="19" y="6"/>
                    </a:lnTo>
                    <a:lnTo>
                      <a:pt x="19" y="13"/>
                    </a:lnTo>
                    <a:close/>
                  </a:path>
                </a:pathLst>
              </a:custGeom>
              <a:solidFill>
                <a:srgbClr val="CCCCCC"/>
              </a:solidFill>
              <a:ln w="9525">
                <a:noFill/>
                <a:round/>
                <a:headEnd/>
                <a:tailEnd/>
              </a:ln>
            </p:spPr>
            <p:txBody>
              <a:bodyPr/>
              <a:lstStyle/>
              <a:p>
                <a:endParaRPr lang="en-US"/>
              </a:p>
            </p:txBody>
          </p:sp>
          <p:sp>
            <p:nvSpPr>
              <p:cNvPr id="34247" name="Freeform 349"/>
              <p:cNvSpPr>
                <a:spLocks/>
              </p:cNvSpPr>
              <p:nvPr/>
            </p:nvSpPr>
            <p:spPr bwMode="auto">
              <a:xfrm>
                <a:off x="3913" y="1772"/>
                <a:ext cx="19" cy="19"/>
              </a:xfrm>
              <a:custGeom>
                <a:avLst/>
                <a:gdLst>
                  <a:gd name="T0" fmla="*/ 19 w 19"/>
                  <a:gd name="T1" fmla="*/ 13 h 19"/>
                  <a:gd name="T2" fmla="*/ 13 w 19"/>
                  <a:gd name="T3" fmla="*/ 9 h 19"/>
                  <a:gd name="T4" fmla="*/ 13 w 19"/>
                  <a:gd name="T5" fmla="*/ 9 h 19"/>
                  <a:gd name="T6" fmla="*/ 10 w 19"/>
                  <a:gd name="T7" fmla="*/ 13 h 19"/>
                  <a:gd name="T8" fmla="*/ 10 w 19"/>
                  <a:gd name="T9" fmla="*/ 19 h 19"/>
                  <a:gd name="T10" fmla="*/ 10 w 19"/>
                  <a:gd name="T11" fmla="*/ 19 h 19"/>
                  <a:gd name="T12" fmla="*/ 6 w 19"/>
                  <a:gd name="T13" fmla="*/ 16 h 19"/>
                  <a:gd name="T14" fmla="*/ 3 w 19"/>
                  <a:gd name="T15" fmla="*/ 13 h 19"/>
                  <a:gd name="T16" fmla="*/ 0 w 19"/>
                  <a:gd name="T17" fmla="*/ 9 h 19"/>
                  <a:gd name="T18" fmla="*/ 3 w 19"/>
                  <a:gd name="T19" fmla="*/ 3 h 19"/>
                  <a:gd name="T20" fmla="*/ 10 w 19"/>
                  <a:gd name="T21" fmla="*/ 3 h 19"/>
                  <a:gd name="T22" fmla="*/ 13 w 19"/>
                  <a:gd name="T23" fmla="*/ 0 h 19"/>
                  <a:gd name="T24" fmla="*/ 16 w 19"/>
                  <a:gd name="T25" fmla="*/ 0 h 19"/>
                  <a:gd name="T26" fmla="*/ 19 w 19"/>
                  <a:gd name="T27" fmla="*/ 6 h 19"/>
                  <a:gd name="T28" fmla="*/ 19 w 19"/>
                  <a:gd name="T29" fmla="*/ 13 h 19"/>
                  <a:gd name="T30" fmla="*/ 19 w 19"/>
                  <a:gd name="T31" fmla="*/ 13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9"/>
                  <a:gd name="T50" fmla="*/ 19 w 1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9">
                    <a:moveTo>
                      <a:pt x="19" y="13"/>
                    </a:moveTo>
                    <a:lnTo>
                      <a:pt x="13" y="9"/>
                    </a:lnTo>
                    <a:lnTo>
                      <a:pt x="10" y="13"/>
                    </a:lnTo>
                    <a:lnTo>
                      <a:pt x="10" y="19"/>
                    </a:lnTo>
                    <a:lnTo>
                      <a:pt x="6" y="16"/>
                    </a:lnTo>
                    <a:lnTo>
                      <a:pt x="3" y="13"/>
                    </a:lnTo>
                    <a:lnTo>
                      <a:pt x="0" y="9"/>
                    </a:lnTo>
                    <a:lnTo>
                      <a:pt x="3" y="3"/>
                    </a:lnTo>
                    <a:lnTo>
                      <a:pt x="10" y="3"/>
                    </a:lnTo>
                    <a:lnTo>
                      <a:pt x="13" y="0"/>
                    </a:lnTo>
                    <a:lnTo>
                      <a:pt x="16" y="0"/>
                    </a:lnTo>
                    <a:lnTo>
                      <a:pt x="19" y="6"/>
                    </a:lnTo>
                    <a:lnTo>
                      <a:pt x="19" y="13"/>
                    </a:lnTo>
                  </a:path>
                </a:pathLst>
              </a:custGeom>
              <a:noFill/>
              <a:ln w="0">
                <a:solidFill>
                  <a:srgbClr val="7F7F7F"/>
                </a:solidFill>
                <a:round/>
                <a:headEnd/>
                <a:tailEnd/>
              </a:ln>
            </p:spPr>
            <p:txBody>
              <a:bodyPr/>
              <a:lstStyle/>
              <a:p>
                <a:endParaRPr lang="en-US"/>
              </a:p>
            </p:txBody>
          </p:sp>
          <p:sp>
            <p:nvSpPr>
              <p:cNvPr id="34248" name="Freeform 350"/>
              <p:cNvSpPr>
                <a:spLocks/>
              </p:cNvSpPr>
              <p:nvPr/>
            </p:nvSpPr>
            <p:spPr bwMode="auto">
              <a:xfrm>
                <a:off x="3891" y="1775"/>
                <a:ext cx="22" cy="39"/>
              </a:xfrm>
              <a:custGeom>
                <a:avLst/>
                <a:gdLst>
                  <a:gd name="T0" fmla="*/ 9 w 22"/>
                  <a:gd name="T1" fmla="*/ 0 h 39"/>
                  <a:gd name="T2" fmla="*/ 6 w 22"/>
                  <a:gd name="T3" fmla="*/ 3 h 39"/>
                  <a:gd name="T4" fmla="*/ 6 w 22"/>
                  <a:gd name="T5" fmla="*/ 6 h 39"/>
                  <a:gd name="T6" fmla="*/ 3 w 22"/>
                  <a:gd name="T7" fmla="*/ 6 h 39"/>
                  <a:gd name="T8" fmla="*/ 0 w 22"/>
                  <a:gd name="T9" fmla="*/ 10 h 39"/>
                  <a:gd name="T10" fmla="*/ 3 w 22"/>
                  <a:gd name="T11" fmla="*/ 13 h 39"/>
                  <a:gd name="T12" fmla="*/ 6 w 22"/>
                  <a:gd name="T13" fmla="*/ 16 h 39"/>
                  <a:gd name="T14" fmla="*/ 3 w 22"/>
                  <a:gd name="T15" fmla="*/ 13 h 39"/>
                  <a:gd name="T16" fmla="*/ 6 w 22"/>
                  <a:gd name="T17" fmla="*/ 19 h 39"/>
                  <a:gd name="T18" fmla="*/ 6 w 22"/>
                  <a:gd name="T19" fmla="*/ 16 h 39"/>
                  <a:gd name="T20" fmla="*/ 9 w 22"/>
                  <a:gd name="T21" fmla="*/ 16 h 39"/>
                  <a:gd name="T22" fmla="*/ 9 w 22"/>
                  <a:gd name="T23" fmla="*/ 16 h 39"/>
                  <a:gd name="T24" fmla="*/ 6 w 22"/>
                  <a:gd name="T25" fmla="*/ 13 h 39"/>
                  <a:gd name="T26" fmla="*/ 6 w 22"/>
                  <a:gd name="T27" fmla="*/ 13 h 39"/>
                  <a:gd name="T28" fmla="*/ 6 w 22"/>
                  <a:gd name="T29" fmla="*/ 10 h 39"/>
                  <a:gd name="T30" fmla="*/ 9 w 22"/>
                  <a:gd name="T31" fmla="*/ 16 h 39"/>
                  <a:gd name="T32" fmla="*/ 12 w 22"/>
                  <a:gd name="T33" fmla="*/ 19 h 39"/>
                  <a:gd name="T34" fmla="*/ 12 w 22"/>
                  <a:gd name="T35" fmla="*/ 26 h 39"/>
                  <a:gd name="T36" fmla="*/ 12 w 22"/>
                  <a:gd name="T37" fmla="*/ 35 h 39"/>
                  <a:gd name="T38" fmla="*/ 19 w 22"/>
                  <a:gd name="T39" fmla="*/ 39 h 39"/>
                  <a:gd name="T40" fmla="*/ 16 w 22"/>
                  <a:gd name="T41" fmla="*/ 29 h 39"/>
                  <a:gd name="T42" fmla="*/ 19 w 22"/>
                  <a:gd name="T43" fmla="*/ 29 h 39"/>
                  <a:gd name="T44" fmla="*/ 19 w 22"/>
                  <a:gd name="T45" fmla="*/ 32 h 39"/>
                  <a:gd name="T46" fmla="*/ 19 w 22"/>
                  <a:gd name="T47" fmla="*/ 39 h 39"/>
                  <a:gd name="T48" fmla="*/ 22 w 22"/>
                  <a:gd name="T49" fmla="*/ 35 h 39"/>
                  <a:gd name="T50" fmla="*/ 22 w 22"/>
                  <a:gd name="T51" fmla="*/ 32 h 39"/>
                  <a:gd name="T52" fmla="*/ 22 w 22"/>
                  <a:gd name="T53" fmla="*/ 32 h 39"/>
                  <a:gd name="T54" fmla="*/ 22 w 22"/>
                  <a:gd name="T55" fmla="*/ 19 h 39"/>
                  <a:gd name="T56" fmla="*/ 22 w 22"/>
                  <a:gd name="T57" fmla="*/ 16 h 39"/>
                  <a:gd name="T58" fmla="*/ 22 w 22"/>
                  <a:gd name="T59" fmla="*/ 10 h 39"/>
                  <a:gd name="T60" fmla="*/ 19 w 22"/>
                  <a:gd name="T61" fmla="*/ 10 h 39"/>
                  <a:gd name="T62" fmla="*/ 16 w 22"/>
                  <a:gd name="T63" fmla="*/ 3 h 39"/>
                  <a:gd name="T64" fmla="*/ 12 w 22"/>
                  <a:gd name="T65" fmla="*/ 6 h 39"/>
                  <a:gd name="T66" fmla="*/ 9 w 22"/>
                  <a:gd name="T67" fmla="*/ 0 h 39"/>
                  <a:gd name="T68" fmla="*/ 9 w 22"/>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39"/>
                  <a:gd name="T107" fmla="*/ 22 w 22"/>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39">
                    <a:moveTo>
                      <a:pt x="9" y="0"/>
                    </a:moveTo>
                    <a:lnTo>
                      <a:pt x="6" y="3"/>
                    </a:lnTo>
                    <a:lnTo>
                      <a:pt x="6" y="6"/>
                    </a:lnTo>
                    <a:lnTo>
                      <a:pt x="3" y="6"/>
                    </a:lnTo>
                    <a:lnTo>
                      <a:pt x="0" y="10"/>
                    </a:lnTo>
                    <a:lnTo>
                      <a:pt x="3" y="13"/>
                    </a:lnTo>
                    <a:lnTo>
                      <a:pt x="6" y="16"/>
                    </a:lnTo>
                    <a:lnTo>
                      <a:pt x="3" y="13"/>
                    </a:lnTo>
                    <a:lnTo>
                      <a:pt x="6" y="19"/>
                    </a:lnTo>
                    <a:lnTo>
                      <a:pt x="6" y="16"/>
                    </a:lnTo>
                    <a:lnTo>
                      <a:pt x="9" y="16"/>
                    </a:lnTo>
                    <a:lnTo>
                      <a:pt x="6" y="13"/>
                    </a:lnTo>
                    <a:lnTo>
                      <a:pt x="6" y="10"/>
                    </a:lnTo>
                    <a:lnTo>
                      <a:pt x="9" y="16"/>
                    </a:lnTo>
                    <a:lnTo>
                      <a:pt x="12" y="19"/>
                    </a:lnTo>
                    <a:lnTo>
                      <a:pt x="12" y="26"/>
                    </a:lnTo>
                    <a:lnTo>
                      <a:pt x="12" y="35"/>
                    </a:lnTo>
                    <a:lnTo>
                      <a:pt x="19" y="39"/>
                    </a:lnTo>
                    <a:lnTo>
                      <a:pt x="16" y="29"/>
                    </a:lnTo>
                    <a:lnTo>
                      <a:pt x="19" y="29"/>
                    </a:lnTo>
                    <a:lnTo>
                      <a:pt x="19" y="32"/>
                    </a:lnTo>
                    <a:lnTo>
                      <a:pt x="19" y="39"/>
                    </a:lnTo>
                    <a:lnTo>
                      <a:pt x="22" y="35"/>
                    </a:lnTo>
                    <a:lnTo>
                      <a:pt x="22" y="32"/>
                    </a:lnTo>
                    <a:lnTo>
                      <a:pt x="22" y="19"/>
                    </a:lnTo>
                    <a:lnTo>
                      <a:pt x="22" y="16"/>
                    </a:lnTo>
                    <a:lnTo>
                      <a:pt x="22" y="10"/>
                    </a:lnTo>
                    <a:lnTo>
                      <a:pt x="19" y="10"/>
                    </a:lnTo>
                    <a:lnTo>
                      <a:pt x="16" y="3"/>
                    </a:lnTo>
                    <a:lnTo>
                      <a:pt x="12" y="6"/>
                    </a:lnTo>
                    <a:lnTo>
                      <a:pt x="9" y="0"/>
                    </a:lnTo>
                    <a:close/>
                  </a:path>
                </a:pathLst>
              </a:custGeom>
              <a:solidFill>
                <a:srgbClr val="CCCCCC"/>
              </a:solidFill>
              <a:ln w="9525">
                <a:noFill/>
                <a:round/>
                <a:headEnd/>
                <a:tailEnd/>
              </a:ln>
            </p:spPr>
            <p:txBody>
              <a:bodyPr/>
              <a:lstStyle/>
              <a:p>
                <a:endParaRPr lang="en-US"/>
              </a:p>
            </p:txBody>
          </p:sp>
          <p:sp>
            <p:nvSpPr>
              <p:cNvPr id="34249" name="Freeform 351"/>
              <p:cNvSpPr>
                <a:spLocks/>
              </p:cNvSpPr>
              <p:nvPr/>
            </p:nvSpPr>
            <p:spPr bwMode="auto">
              <a:xfrm>
                <a:off x="3891" y="1775"/>
                <a:ext cx="22" cy="39"/>
              </a:xfrm>
              <a:custGeom>
                <a:avLst/>
                <a:gdLst>
                  <a:gd name="T0" fmla="*/ 9 w 22"/>
                  <a:gd name="T1" fmla="*/ 0 h 39"/>
                  <a:gd name="T2" fmla="*/ 6 w 22"/>
                  <a:gd name="T3" fmla="*/ 3 h 39"/>
                  <a:gd name="T4" fmla="*/ 6 w 22"/>
                  <a:gd name="T5" fmla="*/ 6 h 39"/>
                  <a:gd name="T6" fmla="*/ 3 w 22"/>
                  <a:gd name="T7" fmla="*/ 6 h 39"/>
                  <a:gd name="T8" fmla="*/ 0 w 22"/>
                  <a:gd name="T9" fmla="*/ 10 h 39"/>
                  <a:gd name="T10" fmla="*/ 3 w 22"/>
                  <a:gd name="T11" fmla="*/ 13 h 39"/>
                  <a:gd name="T12" fmla="*/ 6 w 22"/>
                  <a:gd name="T13" fmla="*/ 16 h 39"/>
                  <a:gd name="T14" fmla="*/ 3 w 22"/>
                  <a:gd name="T15" fmla="*/ 13 h 39"/>
                  <a:gd name="T16" fmla="*/ 6 w 22"/>
                  <a:gd name="T17" fmla="*/ 19 h 39"/>
                  <a:gd name="T18" fmla="*/ 6 w 22"/>
                  <a:gd name="T19" fmla="*/ 16 h 39"/>
                  <a:gd name="T20" fmla="*/ 9 w 22"/>
                  <a:gd name="T21" fmla="*/ 16 h 39"/>
                  <a:gd name="T22" fmla="*/ 9 w 22"/>
                  <a:gd name="T23" fmla="*/ 16 h 39"/>
                  <a:gd name="T24" fmla="*/ 6 w 22"/>
                  <a:gd name="T25" fmla="*/ 13 h 39"/>
                  <a:gd name="T26" fmla="*/ 6 w 22"/>
                  <a:gd name="T27" fmla="*/ 13 h 39"/>
                  <a:gd name="T28" fmla="*/ 6 w 22"/>
                  <a:gd name="T29" fmla="*/ 10 h 39"/>
                  <a:gd name="T30" fmla="*/ 9 w 22"/>
                  <a:gd name="T31" fmla="*/ 16 h 39"/>
                  <a:gd name="T32" fmla="*/ 12 w 22"/>
                  <a:gd name="T33" fmla="*/ 19 h 39"/>
                  <a:gd name="T34" fmla="*/ 12 w 22"/>
                  <a:gd name="T35" fmla="*/ 26 h 39"/>
                  <a:gd name="T36" fmla="*/ 12 w 22"/>
                  <a:gd name="T37" fmla="*/ 35 h 39"/>
                  <a:gd name="T38" fmla="*/ 19 w 22"/>
                  <a:gd name="T39" fmla="*/ 39 h 39"/>
                  <a:gd name="T40" fmla="*/ 16 w 22"/>
                  <a:gd name="T41" fmla="*/ 29 h 39"/>
                  <a:gd name="T42" fmla="*/ 19 w 22"/>
                  <a:gd name="T43" fmla="*/ 29 h 39"/>
                  <a:gd name="T44" fmla="*/ 19 w 22"/>
                  <a:gd name="T45" fmla="*/ 32 h 39"/>
                  <a:gd name="T46" fmla="*/ 19 w 22"/>
                  <a:gd name="T47" fmla="*/ 39 h 39"/>
                  <a:gd name="T48" fmla="*/ 22 w 22"/>
                  <a:gd name="T49" fmla="*/ 35 h 39"/>
                  <a:gd name="T50" fmla="*/ 22 w 22"/>
                  <a:gd name="T51" fmla="*/ 32 h 39"/>
                  <a:gd name="T52" fmla="*/ 22 w 22"/>
                  <a:gd name="T53" fmla="*/ 32 h 39"/>
                  <a:gd name="T54" fmla="*/ 22 w 22"/>
                  <a:gd name="T55" fmla="*/ 19 h 39"/>
                  <a:gd name="T56" fmla="*/ 22 w 22"/>
                  <a:gd name="T57" fmla="*/ 16 h 39"/>
                  <a:gd name="T58" fmla="*/ 22 w 22"/>
                  <a:gd name="T59" fmla="*/ 10 h 39"/>
                  <a:gd name="T60" fmla="*/ 19 w 22"/>
                  <a:gd name="T61" fmla="*/ 10 h 39"/>
                  <a:gd name="T62" fmla="*/ 16 w 22"/>
                  <a:gd name="T63" fmla="*/ 3 h 39"/>
                  <a:gd name="T64" fmla="*/ 12 w 22"/>
                  <a:gd name="T65" fmla="*/ 6 h 39"/>
                  <a:gd name="T66" fmla="*/ 9 w 22"/>
                  <a:gd name="T67" fmla="*/ 0 h 39"/>
                  <a:gd name="T68" fmla="*/ 9 w 22"/>
                  <a:gd name="T69" fmla="*/ 0 h 39"/>
                  <a:gd name="T70" fmla="*/ 9 w 22"/>
                  <a:gd name="T71" fmla="*/ 0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39"/>
                  <a:gd name="T110" fmla="*/ 22 w 22"/>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39">
                    <a:moveTo>
                      <a:pt x="9" y="0"/>
                    </a:moveTo>
                    <a:lnTo>
                      <a:pt x="6" y="3"/>
                    </a:lnTo>
                    <a:lnTo>
                      <a:pt x="6" y="6"/>
                    </a:lnTo>
                    <a:lnTo>
                      <a:pt x="3" y="6"/>
                    </a:lnTo>
                    <a:lnTo>
                      <a:pt x="0" y="10"/>
                    </a:lnTo>
                    <a:lnTo>
                      <a:pt x="3" y="13"/>
                    </a:lnTo>
                    <a:lnTo>
                      <a:pt x="6" y="16"/>
                    </a:lnTo>
                    <a:lnTo>
                      <a:pt x="3" y="13"/>
                    </a:lnTo>
                    <a:lnTo>
                      <a:pt x="6" y="19"/>
                    </a:lnTo>
                    <a:lnTo>
                      <a:pt x="6" y="16"/>
                    </a:lnTo>
                    <a:lnTo>
                      <a:pt x="9" y="16"/>
                    </a:lnTo>
                    <a:lnTo>
                      <a:pt x="6" y="13"/>
                    </a:lnTo>
                    <a:lnTo>
                      <a:pt x="6" y="10"/>
                    </a:lnTo>
                    <a:lnTo>
                      <a:pt x="9" y="16"/>
                    </a:lnTo>
                    <a:lnTo>
                      <a:pt x="12" y="19"/>
                    </a:lnTo>
                    <a:lnTo>
                      <a:pt x="12" y="26"/>
                    </a:lnTo>
                    <a:lnTo>
                      <a:pt x="12" y="35"/>
                    </a:lnTo>
                    <a:lnTo>
                      <a:pt x="19" y="39"/>
                    </a:lnTo>
                    <a:lnTo>
                      <a:pt x="16" y="29"/>
                    </a:lnTo>
                    <a:lnTo>
                      <a:pt x="19" y="29"/>
                    </a:lnTo>
                    <a:lnTo>
                      <a:pt x="19" y="32"/>
                    </a:lnTo>
                    <a:lnTo>
                      <a:pt x="19" y="39"/>
                    </a:lnTo>
                    <a:lnTo>
                      <a:pt x="22" y="35"/>
                    </a:lnTo>
                    <a:lnTo>
                      <a:pt x="22" y="32"/>
                    </a:lnTo>
                    <a:lnTo>
                      <a:pt x="22" y="19"/>
                    </a:lnTo>
                    <a:lnTo>
                      <a:pt x="22" y="16"/>
                    </a:lnTo>
                    <a:lnTo>
                      <a:pt x="22" y="10"/>
                    </a:lnTo>
                    <a:lnTo>
                      <a:pt x="19" y="10"/>
                    </a:lnTo>
                    <a:lnTo>
                      <a:pt x="16" y="3"/>
                    </a:lnTo>
                    <a:lnTo>
                      <a:pt x="12" y="6"/>
                    </a:lnTo>
                    <a:lnTo>
                      <a:pt x="9" y="0"/>
                    </a:lnTo>
                  </a:path>
                </a:pathLst>
              </a:custGeom>
              <a:noFill/>
              <a:ln w="0">
                <a:solidFill>
                  <a:srgbClr val="7F7F7F"/>
                </a:solidFill>
                <a:round/>
                <a:headEnd/>
                <a:tailEnd/>
              </a:ln>
            </p:spPr>
            <p:txBody>
              <a:bodyPr/>
              <a:lstStyle/>
              <a:p>
                <a:endParaRPr lang="en-US"/>
              </a:p>
            </p:txBody>
          </p:sp>
          <p:sp>
            <p:nvSpPr>
              <p:cNvPr id="34250" name="Freeform 352"/>
              <p:cNvSpPr>
                <a:spLocks/>
              </p:cNvSpPr>
              <p:nvPr/>
            </p:nvSpPr>
            <p:spPr bwMode="auto">
              <a:xfrm>
                <a:off x="3910" y="1823"/>
                <a:ext cx="3" cy="1"/>
              </a:xfrm>
              <a:custGeom>
                <a:avLst/>
                <a:gdLst>
                  <a:gd name="T0" fmla="*/ 0 w 3"/>
                  <a:gd name="T1" fmla="*/ 0 h 1"/>
                  <a:gd name="T2" fmla="*/ 0 w 3"/>
                  <a:gd name="T3" fmla="*/ 0 h 1"/>
                  <a:gd name="T4" fmla="*/ 0 w 3"/>
                  <a:gd name="T5" fmla="*/ 0 h 1"/>
                  <a:gd name="T6" fmla="*/ 3 w 3"/>
                  <a:gd name="T7" fmla="*/ 0 h 1"/>
                  <a:gd name="T8" fmla="*/ 3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0" y="0"/>
                    </a:lnTo>
                    <a:lnTo>
                      <a:pt x="3" y="0"/>
                    </a:lnTo>
                    <a:lnTo>
                      <a:pt x="0" y="0"/>
                    </a:lnTo>
                    <a:close/>
                  </a:path>
                </a:pathLst>
              </a:custGeom>
              <a:solidFill>
                <a:srgbClr val="CCCCCC"/>
              </a:solidFill>
              <a:ln w="9525">
                <a:noFill/>
                <a:round/>
                <a:headEnd/>
                <a:tailEnd/>
              </a:ln>
            </p:spPr>
            <p:txBody>
              <a:bodyPr/>
              <a:lstStyle/>
              <a:p>
                <a:endParaRPr lang="en-US"/>
              </a:p>
            </p:txBody>
          </p:sp>
          <p:sp>
            <p:nvSpPr>
              <p:cNvPr id="34251" name="Freeform 353"/>
              <p:cNvSpPr>
                <a:spLocks/>
              </p:cNvSpPr>
              <p:nvPr/>
            </p:nvSpPr>
            <p:spPr bwMode="auto">
              <a:xfrm>
                <a:off x="3910" y="1823"/>
                <a:ext cx="3" cy="1"/>
              </a:xfrm>
              <a:custGeom>
                <a:avLst/>
                <a:gdLst>
                  <a:gd name="T0" fmla="*/ 0 w 3"/>
                  <a:gd name="T1" fmla="*/ 0 h 1"/>
                  <a:gd name="T2" fmla="*/ 0 w 3"/>
                  <a:gd name="T3" fmla="*/ 0 h 1"/>
                  <a:gd name="T4" fmla="*/ 0 w 3"/>
                  <a:gd name="T5" fmla="*/ 0 h 1"/>
                  <a:gd name="T6" fmla="*/ 3 w 3"/>
                  <a:gd name="T7" fmla="*/ 0 h 1"/>
                  <a:gd name="T8" fmla="*/ 3 w 3"/>
                  <a:gd name="T9" fmla="*/ 0 h 1"/>
                  <a:gd name="T10" fmla="*/ 0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4252" name="Freeform 354"/>
              <p:cNvSpPr>
                <a:spLocks/>
              </p:cNvSpPr>
              <p:nvPr/>
            </p:nvSpPr>
            <p:spPr bwMode="auto">
              <a:xfrm>
                <a:off x="3862" y="1781"/>
                <a:ext cx="6" cy="4"/>
              </a:xfrm>
              <a:custGeom>
                <a:avLst/>
                <a:gdLst>
                  <a:gd name="T0" fmla="*/ 0 w 6"/>
                  <a:gd name="T1" fmla="*/ 0 h 4"/>
                  <a:gd name="T2" fmla="*/ 0 w 6"/>
                  <a:gd name="T3" fmla="*/ 4 h 4"/>
                  <a:gd name="T4" fmla="*/ 3 w 6"/>
                  <a:gd name="T5" fmla="*/ 4 h 4"/>
                  <a:gd name="T6" fmla="*/ 3 w 6"/>
                  <a:gd name="T7" fmla="*/ 4 h 4"/>
                  <a:gd name="T8" fmla="*/ 6 w 6"/>
                  <a:gd name="T9" fmla="*/ 4 h 4"/>
                  <a:gd name="T10" fmla="*/ 3 w 6"/>
                  <a:gd name="T11" fmla="*/ 0 h 4"/>
                  <a:gd name="T12" fmla="*/ 0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0"/>
                    </a:moveTo>
                    <a:lnTo>
                      <a:pt x="0" y="4"/>
                    </a:lnTo>
                    <a:lnTo>
                      <a:pt x="3" y="4"/>
                    </a:lnTo>
                    <a:lnTo>
                      <a:pt x="6" y="4"/>
                    </a:lnTo>
                    <a:lnTo>
                      <a:pt x="3" y="0"/>
                    </a:lnTo>
                    <a:lnTo>
                      <a:pt x="0" y="0"/>
                    </a:lnTo>
                    <a:close/>
                  </a:path>
                </a:pathLst>
              </a:custGeom>
              <a:solidFill>
                <a:srgbClr val="CCCCCC"/>
              </a:solidFill>
              <a:ln w="9525">
                <a:noFill/>
                <a:round/>
                <a:headEnd/>
                <a:tailEnd/>
              </a:ln>
            </p:spPr>
            <p:txBody>
              <a:bodyPr/>
              <a:lstStyle/>
              <a:p>
                <a:endParaRPr lang="en-US"/>
              </a:p>
            </p:txBody>
          </p:sp>
          <p:sp>
            <p:nvSpPr>
              <p:cNvPr id="34253" name="Freeform 355"/>
              <p:cNvSpPr>
                <a:spLocks/>
              </p:cNvSpPr>
              <p:nvPr/>
            </p:nvSpPr>
            <p:spPr bwMode="auto">
              <a:xfrm>
                <a:off x="3862" y="1781"/>
                <a:ext cx="6" cy="4"/>
              </a:xfrm>
              <a:custGeom>
                <a:avLst/>
                <a:gdLst>
                  <a:gd name="T0" fmla="*/ 0 w 6"/>
                  <a:gd name="T1" fmla="*/ 0 h 4"/>
                  <a:gd name="T2" fmla="*/ 0 w 6"/>
                  <a:gd name="T3" fmla="*/ 4 h 4"/>
                  <a:gd name="T4" fmla="*/ 3 w 6"/>
                  <a:gd name="T5" fmla="*/ 4 h 4"/>
                  <a:gd name="T6" fmla="*/ 3 w 6"/>
                  <a:gd name="T7" fmla="*/ 4 h 4"/>
                  <a:gd name="T8" fmla="*/ 6 w 6"/>
                  <a:gd name="T9" fmla="*/ 4 h 4"/>
                  <a:gd name="T10" fmla="*/ 3 w 6"/>
                  <a:gd name="T11" fmla="*/ 0 h 4"/>
                  <a:gd name="T12" fmla="*/ 0 w 6"/>
                  <a:gd name="T13" fmla="*/ 0 h 4"/>
                  <a:gd name="T14" fmla="*/ 0 w 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0"/>
                    </a:moveTo>
                    <a:lnTo>
                      <a:pt x="0" y="4"/>
                    </a:lnTo>
                    <a:lnTo>
                      <a:pt x="3" y="4"/>
                    </a:lnTo>
                    <a:lnTo>
                      <a:pt x="6" y="4"/>
                    </a:lnTo>
                    <a:lnTo>
                      <a:pt x="3" y="0"/>
                    </a:lnTo>
                    <a:lnTo>
                      <a:pt x="0" y="0"/>
                    </a:lnTo>
                  </a:path>
                </a:pathLst>
              </a:custGeom>
              <a:noFill/>
              <a:ln w="0">
                <a:solidFill>
                  <a:srgbClr val="7F7F7F"/>
                </a:solidFill>
                <a:round/>
                <a:headEnd/>
                <a:tailEnd/>
              </a:ln>
            </p:spPr>
            <p:txBody>
              <a:bodyPr/>
              <a:lstStyle/>
              <a:p>
                <a:endParaRPr lang="en-US"/>
              </a:p>
            </p:txBody>
          </p:sp>
          <p:sp>
            <p:nvSpPr>
              <p:cNvPr id="34254" name="Freeform 356"/>
              <p:cNvSpPr>
                <a:spLocks/>
              </p:cNvSpPr>
              <p:nvPr/>
            </p:nvSpPr>
            <p:spPr bwMode="auto">
              <a:xfrm>
                <a:off x="3836" y="1888"/>
                <a:ext cx="13" cy="45"/>
              </a:xfrm>
              <a:custGeom>
                <a:avLst/>
                <a:gdLst>
                  <a:gd name="T0" fmla="*/ 9 w 13"/>
                  <a:gd name="T1" fmla="*/ 0 h 45"/>
                  <a:gd name="T2" fmla="*/ 13 w 13"/>
                  <a:gd name="T3" fmla="*/ 3 h 45"/>
                  <a:gd name="T4" fmla="*/ 13 w 13"/>
                  <a:gd name="T5" fmla="*/ 9 h 45"/>
                  <a:gd name="T6" fmla="*/ 13 w 13"/>
                  <a:gd name="T7" fmla="*/ 25 h 45"/>
                  <a:gd name="T8" fmla="*/ 9 w 13"/>
                  <a:gd name="T9" fmla="*/ 35 h 45"/>
                  <a:gd name="T10" fmla="*/ 9 w 13"/>
                  <a:gd name="T11" fmla="*/ 45 h 45"/>
                  <a:gd name="T12" fmla="*/ 6 w 13"/>
                  <a:gd name="T13" fmla="*/ 38 h 45"/>
                  <a:gd name="T14" fmla="*/ 3 w 13"/>
                  <a:gd name="T15" fmla="*/ 32 h 45"/>
                  <a:gd name="T16" fmla="*/ 0 w 13"/>
                  <a:gd name="T17" fmla="*/ 22 h 45"/>
                  <a:gd name="T18" fmla="*/ 0 w 13"/>
                  <a:gd name="T19" fmla="*/ 16 h 45"/>
                  <a:gd name="T20" fmla="*/ 6 w 13"/>
                  <a:gd name="T21" fmla="*/ 3 h 45"/>
                  <a:gd name="T22" fmla="*/ 9 w 13"/>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45"/>
                  <a:gd name="T38" fmla="*/ 13 w 13"/>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45">
                    <a:moveTo>
                      <a:pt x="9" y="0"/>
                    </a:moveTo>
                    <a:lnTo>
                      <a:pt x="13" y="3"/>
                    </a:lnTo>
                    <a:lnTo>
                      <a:pt x="13" y="9"/>
                    </a:lnTo>
                    <a:lnTo>
                      <a:pt x="13" y="25"/>
                    </a:lnTo>
                    <a:lnTo>
                      <a:pt x="9" y="35"/>
                    </a:lnTo>
                    <a:lnTo>
                      <a:pt x="9" y="45"/>
                    </a:lnTo>
                    <a:lnTo>
                      <a:pt x="6" y="38"/>
                    </a:lnTo>
                    <a:lnTo>
                      <a:pt x="3" y="32"/>
                    </a:lnTo>
                    <a:lnTo>
                      <a:pt x="0" y="22"/>
                    </a:lnTo>
                    <a:lnTo>
                      <a:pt x="0" y="16"/>
                    </a:lnTo>
                    <a:lnTo>
                      <a:pt x="6" y="3"/>
                    </a:lnTo>
                    <a:lnTo>
                      <a:pt x="9" y="0"/>
                    </a:lnTo>
                    <a:close/>
                  </a:path>
                </a:pathLst>
              </a:custGeom>
              <a:solidFill>
                <a:srgbClr val="CCCCCC"/>
              </a:solidFill>
              <a:ln w="9525">
                <a:noFill/>
                <a:round/>
                <a:headEnd/>
                <a:tailEnd/>
              </a:ln>
            </p:spPr>
            <p:txBody>
              <a:bodyPr/>
              <a:lstStyle/>
              <a:p>
                <a:endParaRPr lang="en-US"/>
              </a:p>
            </p:txBody>
          </p:sp>
          <p:sp>
            <p:nvSpPr>
              <p:cNvPr id="34255" name="Freeform 357"/>
              <p:cNvSpPr>
                <a:spLocks/>
              </p:cNvSpPr>
              <p:nvPr/>
            </p:nvSpPr>
            <p:spPr bwMode="auto">
              <a:xfrm>
                <a:off x="3836" y="1888"/>
                <a:ext cx="13" cy="45"/>
              </a:xfrm>
              <a:custGeom>
                <a:avLst/>
                <a:gdLst>
                  <a:gd name="T0" fmla="*/ 9 w 13"/>
                  <a:gd name="T1" fmla="*/ 0 h 45"/>
                  <a:gd name="T2" fmla="*/ 13 w 13"/>
                  <a:gd name="T3" fmla="*/ 3 h 45"/>
                  <a:gd name="T4" fmla="*/ 13 w 13"/>
                  <a:gd name="T5" fmla="*/ 9 h 45"/>
                  <a:gd name="T6" fmla="*/ 13 w 13"/>
                  <a:gd name="T7" fmla="*/ 25 h 45"/>
                  <a:gd name="T8" fmla="*/ 9 w 13"/>
                  <a:gd name="T9" fmla="*/ 35 h 45"/>
                  <a:gd name="T10" fmla="*/ 9 w 13"/>
                  <a:gd name="T11" fmla="*/ 45 h 45"/>
                  <a:gd name="T12" fmla="*/ 6 w 13"/>
                  <a:gd name="T13" fmla="*/ 38 h 45"/>
                  <a:gd name="T14" fmla="*/ 3 w 13"/>
                  <a:gd name="T15" fmla="*/ 32 h 45"/>
                  <a:gd name="T16" fmla="*/ 0 w 13"/>
                  <a:gd name="T17" fmla="*/ 22 h 45"/>
                  <a:gd name="T18" fmla="*/ 0 w 13"/>
                  <a:gd name="T19" fmla="*/ 16 h 45"/>
                  <a:gd name="T20" fmla="*/ 6 w 13"/>
                  <a:gd name="T21" fmla="*/ 3 h 45"/>
                  <a:gd name="T22" fmla="*/ 9 w 13"/>
                  <a:gd name="T23" fmla="*/ 0 h 45"/>
                  <a:gd name="T24" fmla="*/ 9 w 1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5"/>
                  <a:gd name="T41" fmla="*/ 13 w 1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5">
                    <a:moveTo>
                      <a:pt x="9" y="0"/>
                    </a:moveTo>
                    <a:lnTo>
                      <a:pt x="13" y="3"/>
                    </a:lnTo>
                    <a:lnTo>
                      <a:pt x="13" y="9"/>
                    </a:lnTo>
                    <a:lnTo>
                      <a:pt x="13" y="25"/>
                    </a:lnTo>
                    <a:lnTo>
                      <a:pt x="9" y="35"/>
                    </a:lnTo>
                    <a:lnTo>
                      <a:pt x="9" y="45"/>
                    </a:lnTo>
                    <a:lnTo>
                      <a:pt x="6" y="38"/>
                    </a:lnTo>
                    <a:lnTo>
                      <a:pt x="3" y="32"/>
                    </a:lnTo>
                    <a:lnTo>
                      <a:pt x="0" y="22"/>
                    </a:lnTo>
                    <a:lnTo>
                      <a:pt x="0" y="16"/>
                    </a:lnTo>
                    <a:lnTo>
                      <a:pt x="6" y="3"/>
                    </a:lnTo>
                    <a:lnTo>
                      <a:pt x="9" y="0"/>
                    </a:lnTo>
                  </a:path>
                </a:pathLst>
              </a:custGeom>
              <a:noFill/>
              <a:ln w="0">
                <a:solidFill>
                  <a:srgbClr val="7F7F7F"/>
                </a:solidFill>
                <a:round/>
                <a:headEnd/>
                <a:tailEnd/>
              </a:ln>
            </p:spPr>
            <p:txBody>
              <a:bodyPr/>
              <a:lstStyle/>
              <a:p>
                <a:endParaRPr lang="en-US"/>
              </a:p>
            </p:txBody>
          </p:sp>
          <p:sp>
            <p:nvSpPr>
              <p:cNvPr id="34256" name="Freeform 358"/>
              <p:cNvSpPr>
                <a:spLocks/>
              </p:cNvSpPr>
              <p:nvPr/>
            </p:nvSpPr>
            <p:spPr bwMode="auto">
              <a:xfrm>
                <a:off x="3897" y="1868"/>
                <a:ext cx="3" cy="10"/>
              </a:xfrm>
              <a:custGeom>
                <a:avLst/>
                <a:gdLst>
                  <a:gd name="T0" fmla="*/ 3 w 3"/>
                  <a:gd name="T1" fmla="*/ 3 h 10"/>
                  <a:gd name="T2" fmla="*/ 3 w 3"/>
                  <a:gd name="T3" fmla="*/ 0 h 10"/>
                  <a:gd name="T4" fmla="*/ 3 w 3"/>
                  <a:gd name="T5" fmla="*/ 0 h 10"/>
                  <a:gd name="T6" fmla="*/ 3 w 3"/>
                  <a:gd name="T7" fmla="*/ 3 h 10"/>
                  <a:gd name="T8" fmla="*/ 3 w 3"/>
                  <a:gd name="T9" fmla="*/ 7 h 10"/>
                  <a:gd name="T10" fmla="*/ 3 w 3"/>
                  <a:gd name="T11" fmla="*/ 10 h 10"/>
                  <a:gd name="T12" fmla="*/ 0 w 3"/>
                  <a:gd name="T13" fmla="*/ 7 h 10"/>
                  <a:gd name="T14" fmla="*/ 3 w 3"/>
                  <a:gd name="T15" fmla="*/ 3 h 1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0"/>
                  <a:gd name="T26" fmla="*/ 3 w 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0">
                    <a:moveTo>
                      <a:pt x="3" y="3"/>
                    </a:moveTo>
                    <a:lnTo>
                      <a:pt x="3" y="0"/>
                    </a:lnTo>
                    <a:lnTo>
                      <a:pt x="3" y="3"/>
                    </a:lnTo>
                    <a:lnTo>
                      <a:pt x="3" y="7"/>
                    </a:lnTo>
                    <a:lnTo>
                      <a:pt x="3" y="10"/>
                    </a:lnTo>
                    <a:lnTo>
                      <a:pt x="0" y="7"/>
                    </a:lnTo>
                    <a:lnTo>
                      <a:pt x="3" y="3"/>
                    </a:lnTo>
                    <a:close/>
                  </a:path>
                </a:pathLst>
              </a:custGeom>
              <a:solidFill>
                <a:srgbClr val="CCCCCC"/>
              </a:solidFill>
              <a:ln w="9525">
                <a:noFill/>
                <a:round/>
                <a:headEnd/>
                <a:tailEnd/>
              </a:ln>
            </p:spPr>
            <p:txBody>
              <a:bodyPr/>
              <a:lstStyle/>
              <a:p>
                <a:endParaRPr lang="en-US"/>
              </a:p>
            </p:txBody>
          </p:sp>
          <p:sp>
            <p:nvSpPr>
              <p:cNvPr id="34257" name="Freeform 359"/>
              <p:cNvSpPr>
                <a:spLocks/>
              </p:cNvSpPr>
              <p:nvPr/>
            </p:nvSpPr>
            <p:spPr bwMode="auto">
              <a:xfrm>
                <a:off x="3897" y="1868"/>
                <a:ext cx="3" cy="10"/>
              </a:xfrm>
              <a:custGeom>
                <a:avLst/>
                <a:gdLst>
                  <a:gd name="T0" fmla="*/ 3 w 3"/>
                  <a:gd name="T1" fmla="*/ 3 h 10"/>
                  <a:gd name="T2" fmla="*/ 3 w 3"/>
                  <a:gd name="T3" fmla="*/ 0 h 10"/>
                  <a:gd name="T4" fmla="*/ 3 w 3"/>
                  <a:gd name="T5" fmla="*/ 0 h 10"/>
                  <a:gd name="T6" fmla="*/ 3 w 3"/>
                  <a:gd name="T7" fmla="*/ 3 h 10"/>
                  <a:gd name="T8" fmla="*/ 3 w 3"/>
                  <a:gd name="T9" fmla="*/ 7 h 10"/>
                  <a:gd name="T10" fmla="*/ 3 w 3"/>
                  <a:gd name="T11" fmla="*/ 10 h 10"/>
                  <a:gd name="T12" fmla="*/ 0 w 3"/>
                  <a:gd name="T13" fmla="*/ 7 h 10"/>
                  <a:gd name="T14" fmla="*/ 3 w 3"/>
                  <a:gd name="T15" fmla="*/ 3 h 10"/>
                  <a:gd name="T16" fmla="*/ 3 w 3"/>
                  <a:gd name="T17" fmla="*/ 3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0"/>
                  <a:gd name="T29" fmla="*/ 3 w 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0">
                    <a:moveTo>
                      <a:pt x="3" y="3"/>
                    </a:moveTo>
                    <a:lnTo>
                      <a:pt x="3" y="0"/>
                    </a:lnTo>
                    <a:lnTo>
                      <a:pt x="3" y="3"/>
                    </a:lnTo>
                    <a:lnTo>
                      <a:pt x="3" y="7"/>
                    </a:lnTo>
                    <a:lnTo>
                      <a:pt x="3" y="10"/>
                    </a:lnTo>
                    <a:lnTo>
                      <a:pt x="0" y="7"/>
                    </a:lnTo>
                    <a:lnTo>
                      <a:pt x="3" y="3"/>
                    </a:lnTo>
                  </a:path>
                </a:pathLst>
              </a:custGeom>
              <a:noFill/>
              <a:ln w="0">
                <a:solidFill>
                  <a:srgbClr val="7F7F7F"/>
                </a:solidFill>
                <a:round/>
                <a:headEnd/>
                <a:tailEnd/>
              </a:ln>
            </p:spPr>
            <p:txBody>
              <a:bodyPr/>
              <a:lstStyle/>
              <a:p>
                <a:endParaRPr lang="en-US"/>
              </a:p>
            </p:txBody>
          </p:sp>
          <p:sp>
            <p:nvSpPr>
              <p:cNvPr id="34258" name="Freeform 360"/>
              <p:cNvSpPr>
                <a:spLocks/>
              </p:cNvSpPr>
              <p:nvPr/>
            </p:nvSpPr>
            <p:spPr bwMode="auto">
              <a:xfrm>
                <a:off x="3907" y="1846"/>
                <a:ext cx="3" cy="3"/>
              </a:xfrm>
              <a:custGeom>
                <a:avLst/>
                <a:gdLst>
                  <a:gd name="T0" fmla="*/ 0 w 3"/>
                  <a:gd name="T1" fmla="*/ 0 h 3"/>
                  <a:gd name="T2" fmla="*/ 3 w 3"/>
                  <a:gd name="T3" fmla="*/ 0 h 3"/>
                  <a:gd name="T4" fmla="*/ 0 w 3"/>
                  <a:gd name="T5" fmla="*/ 3 h 3"/>
                  <a:gd name="T6" fmla="*/ 0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0" y="3"/>
                    </a:lnTo>
                    <a:lnTo>
                      <a:pt x="0" y="0"/>
                    </a:lnTo>
                    <a:close/>
                  </a:path>
                </a:pathLst>
              </a:custGeom>
              <a:solidFill>
                <a:srgbClr val="CCCCCC"/>
              </a:solidFill>
              <a:ln w="9525">
                <a:noFill/>
                <a:round/>
                <a:headEnd/>
                <a:tailEnd/>
              </a:ln>
            </p:spPr>
            <p:txBody>
              <a:bodyPr/>
              <a:lstStyle/>
              <a:p>
                <a:endParaRPr lang="en-US"/>
              </a:p>
            </p:txBody>
          </p:sp>
          <p:sp>
            <p:nvSpPr>
              <p:cNvPr id="34259" name="Freeform 361"/>
              <p:cNvSpPr>
                <a:spLocks/>
              </p:cNvSpPr>
              <p:nvPr/>
            </p:nvSpPr>
            <p:spPr bwMode="auto">
              <a:xfrm>
                <a:off x="3907" y="1846"/>
                <a:ext cx="3" cy="3"/>
              </a:xfrm>
              <a:custGeom>
                <a:avLst/>
                <a:gdLst>
                  <a:gd name="T0" fmla="*/ 0 w 3"/>
                  <a:gd name="T1" fmla="*/ 0 h 3"/>
                  <a:gd name="T2" fmla="*/ 3 w 3"/>
                  <a:gd name="T3" fmla="*/ 0 h 3"/>
                  <a:gd name="T4" fmla="*/ 0 w 3"/>
                  <a:gd name="T5" fmla="*/ 3 h 3"/>
                  <a:gd name="T6" fmla="*/ 0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0" y="3"/>
                    </a:lnTo>
                    <a:lnTo>
                      <a:pt x="0" y="0"/>
                    </a:lnTo>
                  </a:path>
                </a:pathLst>
              </a:custGeom>
              <a:noFill/>
              <a:ln w="0">
                <a:solidFill>
                  <a:srgbClr val="7F7F7F"/>
                </a:solidFill>
                <a:round/>
                <a:headEnd/>
                <a:tailEnd/>
              </a:ln>
            </p:spPr>
            <p:txBody>
              <a:bodyPr/>
              <a:lstStyle/>
              <a:p>
                <a:endParaRPr lang="en-US"/>
              </a:p>
            </p:txBody>
          </p:sp>
          <p:sp>
            <p:nvSpPr>
              <p:cNvPr id="34260" name="Freeform 362"/>
              <p:cNvSpPr>
                <a:spLocks/>
              </p:cNvSpPr>
              <p:nvPr/>
            </p:nvSpPr>
            <p:spPr bwMode="auto">
              <a:xfrm>
                <a:off x="3881" y="1894"/>
                <a:ext cx="1" cy="3"/>
              </a:xfrm>
              <a:custGeom>
                <a:avLst/>
                <a:gdLst>
                  <a:gd name="T0" fmla="*/ 0 w 1"/>
                  <a:gd name="T1" fmla="*/ 0 h 3"/>
                  <a:gd name="T2" fmla="*/ 0 w 1"/>
                  <a:gd name="T3" fmla="*/ 0 h 3"/>
                  <a:gd name="T4" fmla="*/ 0 w 1"/>
                  <a:gd name="T5" fmla="*/ 3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4261" name="Freeform 363"/>
              <p:cNvSpPr>
                <a:spLocks/>
              </p:cNvSpPr>
              <p:nvPr/>
            </p:nvSpPr>
            <p:spPr bwMode="auto">
              <a:xfrm>
                <a:off x="3881" y="1894"/>
                <a:ext cx="1" cy="3"/>
              </a:xfrm>
              <a:custGeom>
                <a:avLst/>
                <a:gdLst>
                  <a:gd name="T0" fmla="*/ 0 w 1"/>
                  <a:gd name="T1" fmla="*/ 0 h 3"/>
                  <a:gd name="T2" fmla="*/ 0 w 1"/>
                  <a:gd name="T3" fmla="*/ 0 h 3"/>
                  <a:gd name="T4" fmla="*/ 0 w 1"/>
                  <a:gd name="T5" fmla="*/ 3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4262" name="Freeform 364"/>
              <p:cNvSpPr>
                <a:spLocks/>
              </p:cNvSpPr>
              <p:nvPr/>
            </p:nvSpPr>
            <p:spPr bwMode="auto">
              <a:xfrm>
                <a:off x="4174" y="1543"/>
                <a:ext cx="1" cy="4"/>
              </a:xfrm>
              <a:custGeom>
                <a:avLst/>
                <a:gdLst>
                  <a:gd name="T0" fmla="*/ 0 w 1"/>
                  <a:gd name="T1" fmla="*/ 0 h 4"/>
                  <a:gd name="T2" fmla="*/ 0 w 1"/>
                  <a:gd name="T3" fmla="*/ 4 h 4"/>
                  <a:gd name="T4" fmla="*/ 0 w 1"/>
                  <a:gd name="T5" fmla="*/ 4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4"/>
                    </a:lnTo>
                    <a:lnTo>
                      <a:pt x="0" y="0"/>
                    </a:lnTo>
                    <a:close/>
                  </a:path>
                </a:pathLst>
              </a:custGeom>
              <a:solidFill>
                <a:srgbClr val="CCCCCC"/>
              </a:solidFill>
              <a:ln w="9525">
                <a:noFill/>
                <a:round/>
                <a:headEnd/>
                <a:tailEnd/>
              </a:ln>
            </p:spPr>
            <p:txBody>
              <a:bodyPr/>
              <a:lstStyle/>
              <a:p>
                <a:endParaRPr lang="en-US"/>
              </a:p>
            </p:txBody>
          </p:sp>
          <p:sp>
            <p:nvSpPr>
              <p:cNvPr id="34263" name="Freeform 365"/>
              <p:cNvSpPr>
                <a:spLocks/>
              </p:cNvSpPr>
              <p:nvPr/>
            </p:nvSpPr>
            <p:spPr bwMode="auto">
              <a:xfrm>
                <a:off x="4174" y="1543"/>
                <a:ext cx="1" cy="4"/>
              </a:xfrm>
              <a:custGeom>
                <a:avLst/>
                <a:gdLst>
                  <a:gd name="T0" fmla="*/ 0 w 1"/>
                  <a:gd name="T1" fmla="*/ 0 h 4"/>
                  <a:gd name="T2" fmla="*/ 0 w 1"/>
                  <a:gd name="T3" fmla="*/ 4 h 4"/>
                  <a:gd name="T4" fmla="*/ 0 w 1"/>
                  <a:gd name="T5" fmla="*/ 4 h 4"/>
                  <a:gd name="T6" fmla="*/ 0 w 1"/>
                  <a:gd name="T7" fmla="*/ 4 h 4"/>
                  <a:gd name="T8" fmla="*/ 0 w 1"/>
                  <a:gd name="T9" fmla="*/ 0 h 4"/>
                  <a:gd name="T10" fmla="*/ 0 w 1"/>
                  <a:gd name="T11" fmla="*/ 0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0"/>
                    </a:moveTo>
                    <a:lnTo>
                      <a:pt x="0" y="4"/>
                    </a:lnTo>
                    <a:lnTo>
                      <a:pt x="0" y="0"/>
                    </a:lnTo>
                  </a:path>
                </a:pathLst>
              </a:custGeom>
              <a:noFill/>
              <a:ln w="0">
                <a:solidFill>
                  <a:srgbClr val="7F7F7F"/>
                </a:solidFill>
                <a:round/>
                <a:headEnd/>
                <a:tailEnd/>
              </a:ln>
            </p:spPr>
            <p:txBody>
              <a:bodyPr/>
              <a:lstStyle/>
              <a:p>
                <a:endParaRPr lang="en-US"/>
              </a:p>
            </p:txBody>
          </p:sp>
          <p:sp>
            <p:nvSpPr>
              <p:cNvPr id="34264" name="Rectangle 366"/>
              <p:cNvSpPr>
                <a:spLocks noChangeArrowheads="1"/>
              </p:cNvSpPr>
              <p:nvPr/>
            </p:nvSpPr>
            <p:spPr bwMode="auto">
              <a:xfrm>
                <a:off x="2867" y="1286"/>
                <a:ext cx="3" cy="1"/>
              </a:xfrm>
              <a:prstGeom prst="rect">
                <a:avLst/>
              </a:prstGeom>
              <a:solidFill>
                <a:srgbClr val="CCCCCC"/>
              </a:solidFill>
              <a:ln w="9525">
                <a:noFill/>
                <a:miter lim="800000"/>
                <a:headEnd/>
                <a:tailEnd/>
              </a:ln>
            </p:spPr>
            <p:txBody>
              <a:bodyPr/>
              <a:lstStyle/>
              <a:p>
                <a:endParaRPr lang="en-US"/>
              </a:p>
            </p:txBody>
          </p:sp>
          <p:sp>
            <p:nvSpPr>
              <p:cNvPr id="34265" name="Rectangle 367"/>
              <p:cNvSpPr>
                <a:spLocks noChangeArrowheads="1"/>
              </p:cNvSpPr>
              <p:nvPr/>
            </p:nvSpPr>
            <p:spPr bwMode="auto">
              <a:xfrm>
                <a:off x="2867" y="1286"/>
                <a:ext cx="3" cy="1"/>
              </a:xfrm>
              <a:prstGeom prst="rect">
                <a:avLst/>
              </a:prstGeom>
              <a:noFill/>
              <a:ln w="0">
                <a:solidFill>
                  <a:srgbClr val="7F7F7F"/>
                </a:solidFill>
                <a:miter lim="800000"/>
                <a:headEnd/>
                <a:tailEnd/>
              </a:ln>
            </p:spPr>
            <p:txBody>
              <a:bodyPr/>
              <a:lstStyle/>
              <a:p>
                <a:endParaRPr lang="en-US"/>
              </a:p>
            </p:txBody>
          </p:sp>
          <p:sp>
            <p:nvSpPr>
              <p:cNvPr id="34266" name="Freeform 368"/>
              <p:cNvSpPr>
                <a:spLocks/>
              </p:cNvSpPr>
              <p:nvPr/>
            </p:nvSpPr>
            <p:spPr bwMode="auto">
              <a:xfrm>
                <a:off x="3453" y="1286"/>
                <a:ext cx="13" cy="3"/>
              </a:xfrm>
              <a:custGeom>
                <a:avLst/>
                <a:gdLst>
                  <a:gd name="T0" fmla="*/ 6 w 13"/>
                  <a:gd name="T1" fmla="*/ 0 h 3"/>
                  <a:gd name="T2" fmla="*/ 9 w 13"/>
                  <a:gd name="T3" fmla="*/ 0 h 3"/>
                  <a:gd name="T4" fmla="*/ 13 w 13"/>
                  <a:gd name="T5" fmla="*/ 0 h 3"/>
                  <a:gd name="T6" fmla="*/ 9 w 13"/>
                  <a:gd name="T7" fmla="*/ 3 h 3"/>
                  <a:gd name="T8" fmla="*/ 0 w 13"/>
                  <a:gd name="T9" fmla="*/ 0 h 3"/>
                  <a:gd name="T10" fmla="*/ 3 w 13"/>
                  <a:gd name="T11" fmla="*/ 0 h 3"/>
                  <a:gd name="T12" fmla="*/ 0 w 13"/>
                  <a:gd name="T13" fmla="*/ 0 h 3"/>
                  <a:gd name="T14" fmla="*/ 6 w 1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3"/>
                  <a:gd name="T26" fmla="*/ 13 w 1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3">
                    <a:moveTo>
                      <a:pt x="6" y="0"/>
                    </a:moveTo>
                    <a:lnTo>
                      <a:pt x="9" y="0"/>
                    </a:lnTo>
                    <a:lnTo>
                      <a:pt x="13" y="0"/>
                    </a:lnTo>
                    <a:lnTo>
                      <a:pt x="9" y="3"/>
                    </a:lnTo>
                    <a:lnTo>
                      <a:pt x="0" y="0"/>
                    </a:lnTo>
                    <a:lnTo>
                      <a:pt x="3" y="0"/>
                    </a:lnTo>
                    <a:lnTo>
                      <a:pt x="0" y="0"/>
                    </a:lnTo>
                    <a:lnTo>
                      <a:pt x="6" y="0"/>
                    </a:lnTo>
                    <a:close/>
                  </a:path>
                </a:pathLst>
              </a:custGeom>
              <a:solidFill>
                <a:srgbClr val="CCCCCC"/>
              </a:solidFill>
              <a:ln w="9525">
                <a:noFill/>
                <a:round/>
                <a:headEnd/>
                <a:tailEnd/>
              </a:ln>
            </p:spPr>
            <p:txBody>
              <a:bodyPr/>
              <a:lstStyle/>
              <a:p>
                <a:endParaRPr lang="en-US"/>
              </a:p>
            </p:txBody>
          </p:sp>
          <p:sp>
            <p:nvSpPr>
              <p:cNvPr id="34267" name="Freeform 369"/>
              <p:cNvSpPr>
                <a:spLocks/>
              </p:cNvSpPr>
              <p:nvPr/>
            </p:nvSpPr>
            <p:spPr bwMode="auto">
              <a:xfrm>
                <a:off x="3453" y="1286"/>
                <a:ext cx="13" cy="3"/>
              </a:xfrm>
              <a:custGeom>
                <a:avLst/>
                <a:gdLst>
                  <a:gd name="T0" fmla="*/ 6 w 13"/>
                  <a:gd name="T1" fmla="*/ 0 h 3"/>
                  <a:gd name="T2" fmla="*/ 9 w 13"/>
                  <a:gd name="T3" fmla="*/ 0 h 3"/>
                  <a:gd name="T4" fmla="*/ 13 w 13"/>
                  <a:gd name="T5" fmla="*/ 0 h 3"/>
                  <a:gd name="T6" fmla="*/ 9 w 13"/>
                  <a:gd name="T7" fmla="*/ 3 h 3"/>
                  <a:gd name="T8" fmla="*/ 0 w 13"/>
                  <a:gd name="T9" fmla="*/ 0 h 3"/>
                  <a:gd name="T10" fmla="*/ 3 w 13"/>
                  <a:gd name="T11" fmla="*/ 0 h 3"/>
                  <a:gd name="T12" fmla="*/ 0 w 13"/>
                  <a:gd name="T13" fmla="*/ 0 h 3"/>
                  <a:gd name="T14" fmla="*/ 6 w 13"/>
                  <a:gd name="T15" fmla="*/ 0 h 3"/>
                  <a:gd name="T16" fmla="*/ 6 w 1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
                  <a:gd name="T29" fmla="*/ 13 w 1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
                    <a:moveTo>
                      <a:pt x="6" y="0"/>
                    </a:moveTo>
                    <a:lnTo>
                      <a:pt x="9" y="0"/>
                    </a:lnTo>
                    <a:lnTo>
                      <a:pt x="13" y="0"/>
                    </a:lnTo>
                    <a:lnTo>
                      <a:pt x="9" y="3"/>
                    </a:lnTo>
                    <a:lnTo>
                      <a:pt x="0" y="0"/>
                    </a:lnTo>
                    <a:lnTo>
                      <a:pt x="3" y="0"/>
                    </a:lnTo>
                    <a:lnTo>
                      <a:pt x="0" y="0"/>
                    </a:lnTo>
                    <a:lnTo>
                      <a:pt x="6" y="0"/>
                    </a:lnTo>
                  </a:path>
                </a:pathLst>
              </a:custGeom>
              <a:noFill/>
              <a:ln w="0">
                <a:solidFill>
                  <a:srgbClr val="7F7F7F"/>
                </a:solidFill>
                <a:round/>
                <a:headEnd/>
                <a:tailEnd/>
              </a:ln>
            </p:spPr>
            <p:txBody>
              <a:bodyPr/>
              <a:lstStyle/>
              <a:p>
                <a:endParaRPr lang="en-US"/>
              </a:p>
            </p:txBody>
          </p:sp>
          <p:sp>
            <p:nvSpPr>
              <p:cNvPr id="34268" name="Freeform 370"/>
              <p:cNvSpPr>
                <a:spLocks/>
              </p:cNvSpPr>
              <p:nvPr/>
            </p:nvSpPr>
            <p:spPr bwMode="auto">
              <a:xfrm>
                <a:off x="3604" y="1289"/>
                <a:ext cx="10" cy="3"/>
              </a:xfrm>
              <a:custGeom>
                <a:avLst/>
                <a:gdLst>
                  <a:gd name="T0" fmla="*/ 7 w 10"/>
                  <a:gd name="T1" fmla="*/ 0 h 3"/>
                  <a:gd name="T2" fmla="*/ 10 w 10"/>
                  <a:gd name="T3" fmla="*/ 3 h 3"/>
                  <a:gd name="T4" fmla="*/ 10 w 10"/>
                  <a:gd name="T5" fmla="*/ 3 h 3"/>
                  <a:gd name="T6" fmla="*/ 0 w 10"/>
                  <a:gd name="T7" fmla="*/ 0 h 3"/>
                  <a:gd name="T8" fmla="*/ 7 w 10"/>
                  <a:gd name="T9" fmla="*/ 0 h 3"/>
                  <a:gd name="T10" fmla="*/ 0 60000 65536"/>
                  <a:gd name="T11" fmla="*/ 0 60000 65536"/>
                  <a:gd name="T12" fmla="*/ 0 60000 65536"/>
                  <a:gd name="T13" fmla="*/ 0 60000 65536"/>
                  <a:gd name="T14" fmla="*/ 0 60000 65536"/>
                  <a:gd name="T15" fmla="*/ 0 w 10"/>
                  <a:gd name="T16" fmla="*/ 0 h 3"/>
                  <a:gd name="T17" fmla="*/ 10 w 10"/>
                  <a:gd name="T18" fmla="*/ 3 h 3"/>
                </a:gdLst>
                <a:ahLst/>
                <a:cxnLst>
                  <a:cxn ang="T10">
                    <a:pos x="T0" y="T1"/>
                  </a:cxn>
                  <a:cxn ang="T11">
                    <a:pos x="T2" y="T3"/>
                  </a:cxn>
                  <a:cxn ang="T12">
                    <a:pos x="T4" y="T5"/>
                  </a:cxn>
                  <a:cxn ang="T13">
                    <a:pos x="T6" y="T7"/>
                  </a:cxn>
                  <a:cxn ang="T14">
                    <a:pos x="T8" y="T9"/>
                  </a:cxn>
                </a:cxnLst>
                <a:rect l="T15" t="T16" r="T17" b="T18"/>
                <a:pathLst>
                  <a:path w="10" h="3">
                    <a:moveTo>
                      <a:pt x="7" y="0"/>
                    </a:moveTo>
                    <a:lnTo>
                      <a:pt x="10" y="3"/>
                    </a:lnTo>
                    <a:lnTo>
                      <a:pt x="0" y="0"/>
                    </a:lnTo>
                    <a:lnTo>
                      <a:pt x="7" y="0"/>
                    </a:lnTo>
                    <a:close/>
                  </a:path>
                </a:pathLst>
              </a:custGeom>
              <a:solidFill>
                <a:srgbClr val="CCCCCC"/>
              </a:solidFill>
              <a:ln w="9525">
                <a:noFill/>
                <a:round/>
                <a:headEnd/>
                <a:tailEnd/>
              </a:ln>
            </p:spPr>
            <p:txBody>
              <a:bodyPr/>
              <a:lstStyle/>
              <a:p>
                <a:endParaRPr lang="en-US"/>
              </a:p>
            </p:txBody>
          </p:sp>
          <p:sp>
            <p:nvSpPr>
              <p:cNvPr id="34269" name="Freeform 371"/>
              <p:cNvSpPr>
                <a:spLocks/>
              </p:cNvSpPr>
              <p:nvPr/>
            </p:nvSpPr>
            <p:spPr bwMode="auto">
              <a:xfrm>
                <a:off x="3604" y="1289"/>
                <a:ext cx="10" cy="3"/>
              </a:xfrm>
              <a:custGeom>
                <a:avLst/>
                <a:gdLst>
                  <a:gd name="T0" fmla="*/ 7 w 10"/>
                  <a:gd name="T1" fmla="*/ 0 h 3"/>
                  <a:gd name="T2" fmla="*/ 10 w 10"/>
                  <a:gd name="T3" fmla="*/ 3 h 3"/>
                  <a:gd name="T4" fmla="*/ 10 w 10"/>
                  <a:gd name="T5" fmla="*/ 3 h 3"/>
                  <a:gd name="T6" fmla="*/ 0 w 10"/>
                  <a:gd name="T7" fmla="*/ 0 h 3"/>
                  <a:gd name="T8" fmla="*/ 7 w 10"/>
                  <a:gd name="T9" fmla="*/ 0 h 3"/>
                  <a:gd name="T10" fmla="*/ 7 w 10"/>
                  <a:gd name="T11" fmla="*/ 0 h 3"/>
                  <a:gd name="T12" fmla="*/ 0 60000 65536"/>
                  <a:gd name="T13" fmla="*/ 0 60000 65536"/>
                  <a:gd name="T14" fmla="*/ 0 60000 65536"/>
                  <a:gd name="T15" fmla="*/ 0 60000 65536"/>
                  <a:gd name="T16" fmla="*/ 0 60000 65536"/>
                  <a:gd name="T17" fmla="*/ 0 60000 65536"/>
                  <a:gd name="T18" fmla="*/ 0 w 10"/>
                  <a:gd name="T19" fmla="*/ 0 h 3"/>
                  <a:gd name="T20" fmla="*/ 10 w 10"/>
                  <a:gd name="T21" fmla="*/ 3 h 3"/>
                </a:gdLst>
                <a:ahLst/>
                <a:cxnLst>
                  <a:cxn ang="T12">
                    <a:pos x="T0" y="T1"/>
                  </a:cxn>
                  <a:cxn ang="T13">
                    <a:pos x="T2" y="T3"/>
                  </a:cxn>
                  <a:cxn ang="T14">
                    <a:pos x="T4" y="T5"/>
                  </a:cxn>
                  <a:cxn ang="T15">
                    <a:pos x="T6" y="T7"/>
                  </a:cxn>
                  <a:cxn ang="T16">
                    <a:pos x="T8" y="T9"/>
                  </a:cxn>
                  <a:cxn ang="T17">
                    <a:pos x="T10" y="T11"/>
                  </a:cxn>
                </a:cxnLst>
                <a:rect l="T18" t="T19" r="T20" b="T21"/>
                <a:pathLst>
                  <a:path w="10" h="3">
                    <a:moveTo>
                      <a:pt x="7" y="0"/>
                    </a:moveTo>
                    <a:lnTo>
                      <a:pt x="10" y="3"/>
                    </a:lnTo>
                    <a:lnTo>
                      <a:pt x="0" y="0"/>
                    </a:lnTo>
                    <a:lnTo>
                      <a:pt x="7" y="0"/>
                    </a:lnTo>
                  </a:path>
                </a:pathLst>
              </a:custGeom>
              <a:noFill/>
              <a:ln w="0">
                <a:solidFill>
                  <a:srgbClr val="7F7F7F"/>
                </a:solidFill>
                <a:round/>
                <a:headEnd/>
                <a:tailEnd/>
              </a:ln>
            </p:spPr>
            <p:txBody>
              <a:bodyPr/>
              <a:lstStyle/>
              <a:p>
                <a:endParaRPr lang="en-US"/>
              </a:p>
            </p:txBody>
          </p:sp>
          <p:sp>
            <p:nvSpPr>
              <p:cNvPr id="34270" name="Freeform 372"/>
              <p:cNvSpPr>
                <a:spLocks/>
              </p:cNvSpPr>
              <p:nvPr/>
            </p:nvSpPr>
            <p:spPr bwMode="auto">
              <a:xfrm>
                <a:off x="3585" y="1273"/>
                <a:ext cx="9" cy="3"/>
              </a:xfrm>
              <a:custGeom>
                <a:avLst/>
                <a:gdLst>
                  <a:gd name="T0" fmla="*/ 6 w 9"/>
                  <a:gd name="T1" fmla="*/ 3 h 3"/>
                  <a:gd name="T2" fmla="*/ 9 w 9"/>
                  <a:gd name="T3" fmla="*/ 3 h 3"/>
                  <a:gd name="T4" fmla="*/ 6 w 9"/>
                  <a:gd name="T5" fmla="*/ 3 h 3"/>
                  <a:gd name="T6" fmla="*/ 0 w 9"/>
                  <a:gd name="T7" fmla="*/ 0 h 3"/>
                  <a:gd name="T8" fmla="*/ 6 w 9"/>
                  <a:gd name="T9" fmla="*/ 0 h 3"/>
                  <a:gd name="T10" fmla="*/ 6 w 9"/>
                  <a:gd name="T11" fmla="*/ 3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6" y="3"/>
                    </a:moveTo>
                    <a:lnTo>
                      <a:pt x="9" y="3"/>
                    </a:lnTo>
                    <a:lnTo>
                      <a:pt x="6" y="3"/>
                    </a:lnTo>
                    <a:lnTo>
                      <a:pt x="0" y="0"/>
                    </a:lnTo>
                    <a:lnTo>
                      <a:pt x="6" y="0"/>
                    </a:lnTo>
                    <a:lnTo>
                      <a:pt x="6" y="3"/>
                    </a:lnTo>
                    <a:close/>
                  </a:path>
                </a:pathLst>
              </a:custGeom>
              <a:solidFill>
                <a:srgbClr val="CCCCCC"/>
              </a:solidFill>
              <a:ln w="9525">
                <a:noFill/>
                <a:round/>
                <a:headEnd/>
                <a:tailEnd/>
              </a:ln>
            </p:spPr>
            <p:txBody>
              <a:bodyPr/>
              <a:lstStyle/>
              <a:p>
                <a:endParaRPr lang="en-US"/>
              </a:p>
            </p:txBody>
          </p:sp>
          <p:sp>
            <p:nvSpPr>
              <p:cNvPr id="34271" name="Freeform 373"/>
              <p:cNvSpPr>
                <a:spLocks/>
              </p:cNvSpPr>
              <p:nvPr/>
            </p:nvSpPr>
            <p:spPr bwMode="auto">
              <a:xfrm>
                <a:off x="3585" y="1273"/>
                <a:ext cx="9" cy="3"/>
              </a:xfrm>
              <a:custGeom>
                <a:avLst/>
                <a:gdLst>
                  <a:gd name="T0" fmla="*/ 6 w 9"/>
                  <a:gd name="T1" fmla="*/ 3 h 3"/>
                  <a:gd name="T2" fmla="*/ 9 w 9"/>
                  <a:gd name="T3" fmla="*/ 3 h 3"/>
                  <a:gd name="T4" fmla="*/ 6 w 9"/>
                  <a:gd name="T5" fmla="*/ 3 h 3"/>
                  <a:gd name="T6" fmla="*/ 0 w 9"/>
                  <a:gd name="T7" fmla="*/ 0 h 3"/>
                  <a:gd name="T8" fmla="*/ 6 w 9"/>
                  <a:gd name="T9" fmla="*/ 0 h 3"/>
                  <a:gd name="T10" fmla="*/ 6 w 9"/>
                  <a:gd name="T11" fmla="*/ 3 h 3"/>
                  <a:gd name="T12" fmla="*/ 6 w 9"/>
                  <a:gd name="T13" fmla="*/ 3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6" y="3"/>
                    </a:moveTo>
                    <a:lnTo>
                      <a:pt x="9" y="3"/>
                    </a:lnTo>
                    <a:lnTo>
                      <a:pt x="6" y="3"/>
                    </a:lnTo>
                    <a:lnTo>
                      <a:pt x="0" y="0"/>
                    </a:lnTo>
                    <a:lnTo>
                      <a:pt x="6" y="0"/>
                    </a:lnTo>
                    <a:lnTo>
                      <a:pt x="6" y="3"/>
                    </a:lnTo>
                  </a:path>
                </a:pathLst>
              </a:custGeom>
              <a:noFill/>
              <a:ln w="0">
                <a:solidFill>
                  <a:srgbClr val="7F7F7F"/>
                </a:solidFill>
                <a:round/>
                <a:headEnd/>
                <a:tailEnd/>
              </a:ln>
            </p:spPr>
            <p:txBody>
              <a:bodyPr/>
              <a:lstStyle/>
              <a:p>
                <a:endParaRPr lang="en-US"/>
              </a:p>
            </p:txBody>
          </p:sp>
          <p:sp>
            <p:nvSpPr>
              <p:cNvPr id="34272" name="Freeform 374"/>
              <p:cNvSpPr>
                <a:spLocks/>
              </p:cNvSpPr>
              <p:nvPr/>
            </p:nvSpPr>
            <p:spPr bwMode="auto">
              <a:xfrm>
                <a:off x="3594" y="1270"/>
                <a:ext cx="52" cy="13"/>
              </a:xfrm>
              <a:custGeom>
                <a:avLst/>
                <a:gdLst>
                  <a:gd name="T0" fmla="*/ 20 w 52"/>
                  <a:gd name="T1" fmla="*/ 3 h 13"/>
                  <a:gd name="T2" fmla="*/ 23 w 52"/>
                  <a:gd name="T3" fmla="*/ 3 h 13"/>
                  <a:gd name="T4" fmla="*/ 23 w 52"/>
                  <a:gd name="T5" fmla="*/ 3 h 13"/>
                  <a:gd name="T6" fmla="*/ 23 w 52"/>
                  <a:gd name="T7" fmla="*/ 3 h 13"/>
                  <a:gd name="T8" fmla="*/ 26 w 52"/>
                  <a:gd name="T9" fmla="*/ 3 h 13"/>
                  <a:gd name="T10" fmla="*/ 26 w 52"/>
                  <a:gd name="T11" fmla="*/ 3 h 13"/>
                  <a:gd name="T12" fmla="*/ 23 w 52"/>
                  <a:gd name="T13" fmla="*/ 3 h 13"/>
                  <a:gd name="T14" fmla="*/ 23 w 52"/>
                  <a:gd name="T15" fmla="*/ 0 h 13"/>
                  <a:gd name="T16" fmla="*/ 23 w 52"/>
                  <a:gd name="T17" fmla="*/ 0 h 13"/>
                  <a:gd name="T18" fmla="*/ 26 w 52"/>
                  <a:gd name="T19" fmla="*/ 0 h 13"/>
                  <a:gd name="T20" fmla="*/ 33 w 52"/>
                  <a:gd name="T21" fmla="*/ 3 h 13"/>
                  <a:gd name="T22" fmla="*/ 36 w 52"/>
                  <a:gd name="T23" fmla="*/ 3 h 13"/>
                  <a:gd name="T24" fmla="*/ 39 w 52"/>
                  <a:gd name="T25" fmla="*/ 6 h 13"/>
                  <a:gd name="T26" fmla="*/ 42 w 52"/>
                  <a:gd name="T27" fmla="*/ 10 h 13"/>
                  <a:gd name="T28" fmla="*/ 52 w 52"/>
                  <a:gd name="T29" fmla="*/ 10 h 13"/>
                  <a:gd name="T30" fmla="*/ 45 w 52"/>
                  <a:gd name="T31" fmla="*/ 10 h 13"/>
                  <a:gd name="T32" fmla="*/ 45 w 52"/>
                  <a:gd name="T33" fmla="*/ 13 h 13"/>
                  <a:gd name="T34" fmla="*/ 39 w 52"/>
                  <a:gd name="T35" fmla="*/ 10 h 13"/>
                  <a:gd name="T36" fmla="*/ 33 w 52"/>
                  <a:gd name="T37" fmla="*/ 13 h 13"/>
                  <a:gd name="T38" fmla="*/ 29 w 52"/>
                  <a:gd name="T39" fmla="*/ 13 h 13"/>
                  <a:gd name="T40" fmla="*/ 33 w 52"/>
                  <a:gd name="T41" fmla="*/ 13 h 13"/>
                  <a:gd name="T42" fmla="*/ 29 w 52"/>
                  <a:gd name="T43" fmla="*/ 10 h 13"/>
                  <a:gd name="T44" fmla="*/ 26 w 52"/>
                  <a:gd name="T45" fmla="*/ 10 h 13"/>
                  <a:gd name="T46" fmla="*/ 26 w 52"/>
                  <a:gd name="T47" fmla="*/ 10 h 13"/>
                  <a:gd name="T48" fmla="*/ 26 w 52"/>
                  <a:gd name="T49" fmla="*/ 13 h 13"/>
                  <a:gd name="T50" fmla="*/ 26 w 52"/>
                  <a:gd name="T51" fmla="*/ 13 h 13"/>
                  <a:gd name="T52" fmla="*/ 29 w 52"/>
                  <a:gd name="T53" fmla="*/ 13 h 13"/>
                  <a:gd name="T54" fmla="*/ 20 w 52"/>
                  <a:gd name="T55" fmla="*/ 13 h 13"/>
                  <a:gd name="T56" fmla="*/ 13 w 52"/>
                  <a:gd name="T57" fmla="*/ 10 h 13"/>
                  <a:gd name="T58" fmla="*/ 10 w 52"/>
                  <a:gd name="T59" fmla="*/ 10 h 13"/>
                  <a:gd name="T60" fmla="*/ 4 w 52"/>
                  <a:gd name="T61" fmla="*/ 6 h 13"/>
                  <a:gd name="T62" fmla="*/ 7 w 52"/>
                  <a:gd name="T63" fmla="*/ 6 h 13"/>
                  <a:gd name="T64" fmla="*/ 7 w 52"/>
                  <a:gd name="T65" fmla="*/ 6 h 13"/>
                  <a:gd name="T66" fmla="*/ 4 w 52"/>
                  <a:gd name="T67" fmla="*/ 6 h 13"/>
                  <a:gd name="T68" fmla="*/ 4 w 52"/>
                  <a:gd name="T69" fmla="*/ 3 h 13"/>
                  <a:gd name="T70" fmla="*/ 0 w 52"/>
                  <a:gd name="T71" fmla="*/ 3 h 13"/>
                  <a:gd name="T72" fmla="*/ 4 w 52"/>
                  <a:gd name="T73" fmla="*/ 3 h 13"/>
                  <a:gd name="T74" fmla="*/ 0 w 52"/>
                  <a:gd name="T75" fmla="*/ 0 h 13"/>
                  <a:gd name="T76" fmla="*/ 7 w 52"/>
                  <a:gd name="T77" fmla="*/ 0 h 13"/>
                  <a:gd name="T78" fmla="*/ 10 w 52"/>
                  <a:gd name="T79" fmla="*/ 0 h 13"/>
                  <a:gd name="T80" fmla="*/ 20 w 52"/>
                  <a:gd name="T81" fmla="*/ 3 h 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3"/>
                  <a:gd name="T125" fmla="*/ 52 w 52"/>
                  <a:gd name="T126" fmla="*/ 13 h 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3">
                    <a:moveTo>
                      <a:pt x="20" y="3"/>
                    </a:moveTo>
                    <a:lnTo>
                      <a:pt x="23" y="3"/>
                    </a:lnTo>
                    <a:lnTo>
                      <a:pt x="26" y="3"/>
                    </a:lnTo>
                    <a:lnTo>
                      <a:pt x="23" y="3"/>
                    </a:lnTo>
                    <a:lnTo>
                      <a:pt x="23" y="0"/>
                    </a:lnTo>
                    <a:lnTo>
                      <a:pt x="26" y="0"/>
                    </a:lnTo>
                    <a:lnTo>
                      <a:pt x="33" y="3"/>
                    </a:lnTo>
                    <a:lnTo>
                      <a:pt x="36" y="3"/>
                    </a:lnTo>
                    <a:lnTo>
                      <a:pt x="39" y="6"/>
                    </a:lnTo>
                    <a:lnTo>
                      <a:pt x="42" y="10"/>
                    </a:lnTo>
                    <a:lnTo>
                      <a:pt x="52" y="10"/>
                    </a:lnTo>
                    <a:lnTo>
                      <a:pt x="45" y="10"/>
                    </a:lnTo>
                    <a:lnTo>
                      <a:pt x="45" y="13"/>
                    </a:lnTo>
                    <a:lnTo>
                      <a:pt x="39" y="10"/>
                    </a:lnTo>
                    <a:lnTo>
                      <a:pt x="33" y="13"/>
                    </a:lnTo>
                    <a:lnTo>
                      <a:pt x="29" y="13"/>
                    </a:lnTo>
                    <a:lnTo>
                      <a:pt x="33" y="13"/>
                    </a:lnTo>
                    <a:lnTo>
                      <a:pt x="29" y="10"/>
                    </a:lnTo>
                    <a:lnTo>
                      <a:pt x="26" y="10"/>
                    </a:lnTo>
                    <a:lnTo>
                      <a:pt x="26" y="13"/>
                    </a:lnTo>
                    <a:lnTo>
                      <a:pt x="29" y="13"/>
                    </a:lnTo>
                    <a:lnTo>
                      <a:pt x="20" y="13"/>
                    </a:lnTo>
                    <a:lnTo>
                      <a:pt x="13" y="10"/>
                    </a:lnTo>
                    <a:lnTo>
                      <a:pt x="10" y="10"/>
                    </a:lnTo>
                    <a:lnTo>
                      <a:pt x="4" y="6"/>
                    </a:lnTo>
                    <a:lnTo>
                      <a:pt x="7" y="6"/>
                    </a:lnTo>
                    <a:lnTo>
                      <a:pt x="4" y="6"/>
                    </a:lnTo>
                    <a:lnTo>
                      <a:pt x="4" y="3"/>
                    </a:lnTo>
                    <a:lnTo>
                      <a:pt x="0" y="3"/>
                    </a:lnTo>
                    <a:lnTo>
                      <a:pt x="4" y="3"/>
                    </a:lnTo>
                    <a:lnTo>
                      <a:pt x="0" y="0"/>
                    </a:lnTo>
                    <a:lnTo>
                      <a:pt x="7" y="0"/>
                    </a:lnTo>
                    <a:lnTo>
                      <a:pt x="10" y="0"/>
                    </a:lnTo>
                    <a:lnTo>
                      <a:pt x="20" y="3"/>
                    </a:lnTo>
                    <a:close/>
                  </a:path>
                </a:pathLst>
              </a:custGeom>
              <a:solidFill>
                <a:srgbClr val="CCCCCC"/>
              </a:solidFill>
              <a:ln w="9525">
                <a:noFill/>
                <a:round/>
                <a:headEnd/>
                <a:tailEnd/>
              </a:ln>
            </p:spPr>
            <p:txBody>
              <a:bodyPr/>
              <a:lstStyle/>
              <a:p>
                <a:endParaRPr lang="en-US"/>
              </a:p>
            </p:txBody>
          </p:sp>
          <p:sp>
            <p:nvSpPr>
              <p:cNvPr id="34273" name="Freeform 375"/>
              <p:cNvSpPr>
                <a:spLocks/>
              </p:cNvSpPr>
              <p:nvPr/>
            </p:nvSpPr>
            <p:spPr bwMode="auto">
              <a:xfrm>
                <a:off x="3594" y="1270"/>
                <a:ext cx="52" cy="13"/>
              </a:xfrm>
              <a:custGeom>
                <a:avLst/>
                <a:gdLst>
                  <a:gd name="T0" fmla="*/ 20 w 52"/>
                  <a:gd name="T1" fmla="*/ 3 h 13"/>
                  <a:gd name="T2" fmla="*/ 23 w 52"/>
                  <a:gd name="T3" fmla="*/ 3 h 13"/>
                  <a:gd name="T4" fmla="*/ 23 w 52"/>
                  <a:gd name="T5" fmla="*/ 3 h 13"/>
                  <a:gd name="T6" fmla="*/ 23 w 52"/>
                  <a:gd name="T7" fmla="*/ 3 h 13"/>
                  <a:gd name="T8" fmla="*/ 26 w 52"/>
                  <a:gd name="T9" fmla="*/ 3 h 13"/>
                  <a:gd name="T10" fmla="*/ 26 w 52"/>
                  <a:gd name="T11" fmla="*/ 3 h 13"/>
                  <a:gd name="T12" fmla="*/ 23 w 52"/>
                  <a:gd name="T13" fmla="*/ 3 h 13"/>
                  <a:gd name="T14" fmla="*/ 23 w 52"/>
                  <a:gd name="T15" fmla="*/ 0 h 13"/>
                  <a:gd name="T16" fmla="*/ 23 w 52"/>
                  <a:gd name="T17" fmla="*/ 0 h 13"/>
                  <a:gd name="T18" fmla="*/ 26 w 52"/>
                  <a:gd name="T19" fmla="*/ 0 h 13"/>
                  <a:gd name="T20" fmla="*/ 33 w 52"/>
                  <a:gd name="T21" fmla="*/ 3 h 13"/>
                  <a:gd name="T22" fmla="*/ 36 w 52"/>
                  <a:gd name="T23" fmla="*/ 3 h 13"/>
                  <a:gd name="T24" fmla="*/ 39 w 52"/>
                  <a:gd name="T25" fmla="*/ 6 h 13"/>
                  <a:gd name="T26" fmla="*/ 42 w 52"/>
                  <a:gd name="T27" fmla="*/ 10 h 13"/>
                  <a:gd name="T28" fmla="*/ 52 w 52"/>
                  <a:gd name="T29" fmla="*/ 10 h 13"/>
                  <a:gd name="T30" fmla="*/ 45 w 52"/>
                  <a:gd name="T31" fmla="*/ 10 h 13"/>
                  <a:gd name="T32" fmla="*/ 45 w 52"/>
                  <a:gd name="T33" fmla="*/ 13 h 13"/>
                  <a:gd name="T34" fmla="*/ 39 w 52"/>
                  <a:gd name="T35" fmla="*/ 10 h 13"/>
                  <a:gd name="T36" fmla="*/ 33 w 52"/>
                  <a:gd name="T37" fmla="*/ 13 h 13"/>
                  <a:gd name="T38" fmla="*/ 29 w 52"/>
                  <a:gd name="T39" fmla="*/ 13 h 13"/>
                  <a:gd name="T40" fmla="*/ 33 w 52"/>
                  <a:gd name="T41" fmla="*/ 13 h 13"/>
                  <a:gd name="T42" fmla="*/ 29 w 52"/>
                  <a:gd name="T43" fmla="*/ 10 h 13"/>
                  <a:gd name="T44" fmla="*/ 26 w 52"/>
                  <a:gd name="T45" fmla="*/ 10 h 13"/>
                  <a:gd name="T46" fmla="*/ 26 w 52"/>
                  <a:gd name="T47" fmla="*/ 10 h 13"/>
                  <a:gd name="T48" fmla="*/ 26 w 52"/>
                  <a:gd name="T49" fmla="*/ 13 h 13"/>
                  <a:gd name="T50" fmla="*/ 26 w 52"/>
                  <a:gd name="T51" fmla="*/ 13 h 13"/>
                  <a:gd name="T52" fmla="*/ 29 w 52"/>
                  <a:gd name="T53" fmla="*/ 13 h 13"/>
                  <a:gd name="T54" fmla="*/ 20 w 52"/>
                  <a:gd name="T55" fmla="*/ 13 h 13"/>
                  <a:gd name="T56" fmla="*/ 13 w 52"/>
                  <a:gd name="T57" fmla="*/ 10 h 13"/>
                  <a:gd name="T58" fmla="*/ 10 w 52"/>
                  <a:gd name="T59" fmla="*/ 10 h 13"/>
                  <a:gd name="T60" fmla="*/ 4 w 52"/>
                  <a:gd name="T61" fmla="*/ 6 h 13"/>
                  <a:gd name="T62" fmla="*/ 7 w 52"/>
                  <a:gd name="T63" fmla="*/ 6 h 13"/>
                  <a:gd name="T64" fmla="*/ 7 w 52"/>
                  <a:gd name="T65" fmla="*/ 6 h 13"/>
                  <a:gd name="T66" fmla="*/ 4 w 52"/>
                  <a:gd name="T67" fmla="*/ 6 h 13"/>
                  <a:gd name="T68" fmla="*/ 4 w 52"/>
                  <a:gd name="T69" fmla="*/ 3 h 13"/>
                  <a:gd name="T70" fmla="*/ 0 w 52"/>
                  <a:gd name="T71" fmla="*/ 3 h 13"/>
                  <a:gd name="T72" fmla="*/ 4 w 52"/>
                  <a:gd name="T73" fmla="*/ 3 h 13"/>
                  <a:gd name="T74" fmla="*/ 0 w 52"/>
                  <a:gd name="T75" fmla="*/ 0 h 13"/>
                  <a:gd name="T76" fmla="*/ 7 w 52"/>
                  <a:gd name="T77" fmla="*/ 0 h 13"/>
                  <a:gd name="T78" fmla="*/ 10 w 52"/>
                  <a:gd name="T79" fmla="*/ 0 h 13"/>
                  <a:gd name="T80" fmla="*/ 20 w 52"/>
                  <a:gd name="T81" fmla="*/ 3 h 13"/>
                  <a:gd name="T82" fmla="*/ 20 w 52"/>
                  <a:gd name="T83" fmla="*/ 3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3"/>
                  <a:gd name="T128" fmla="*/ 52 w 52"/>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3">
                    <a:moveTo>
                      <a:pt x="20" y="3"/>
                    </a:moveTo>
                    <a:lnTo>
                      <a:pt x="23" y="3"/>
                    </a:lnTo>
                    <a:lnTo>
                      <a:pt x="26" y="3"/>
                    </a:lnTo>
                    <a:lnTo>
                      <a:pt x="23" y="3"/>
                    </a:lnTo>
                    <a:lnTo>
                      <a:pt x="23" y="0"/>
                    </a:lnTo>
                    <a:lnTo>
                      <a:pt x="26" y="0"/>
                    </a:lnTo>
                    <a:lnTo>
                      <a:pt x="33" y="3"/>
                    </a:lnTo>
                    <a:lnTo>
                      <a:pt x="36" y="3"/>
                    </a:lnTo>
                    <a:lnTo>
                      <a:pt x="39" y="6"/>
                    </a:lnTo>
                    <a:lnTo>
                      <a:pt x="42" y="10"/>
                    </a:lnTo>
                    <a:lnTo>
                      <a:pt x="52" y="10"/>
                    </a:lnTo>
                    <a:lnTo>
                      <a:pt x="45" y="10"/>
                    </a:lnTo>
                    <a:lnTo>
                      <a:pt x="45" y="13"/>
                    </a:lnTo>
                    <a:lnTo>
                      <a:pt x="39" y="10"/>
                    </a:lnTo>
                    <a:lnTo>
                      <a:pt x="33" y="13"/>
                    </a:lnTo>
                    <a:lnTo>
                      <a:pt x="29" y="13"/>
                    </a:lnTo>
                    <a:lnTo>
                      <a:pt x="33" y="13"/>
                    </a:lnTo>
                    <a:lnTo>
                      <a:pt x="29" y="10"/>
                    </a:lnTo>
                    <a:lnTo>
                      <a:pt x="26" y="10"/>
                    </a:lnTo>
                    <a:lnTo>
                      <a:pt x="26" y="13"/>
                    </a:lnTo>
                    <a:lnTo>
                      <a:pt x="29" y="13"/>
                    </a:lnTo>
                    <a:lnTo>
                      <a:pt x="20" y="13"/>
                    </a:lnTo>
                    <a:lnTo>
                      <a:pt x="13" y="10"/>
                    </a:lnTo>
                    <a:lnTo>
                      <a:pt x="10" y="10"/>
                    </a:lnTo>
                    <a:lnTo>
                      <a:pt x="4" y="6"/>
                    </a:lnTo>
                    <a:lnTo>
                      <a:pt x="7" y="6"/>
                    </a:lnTo>
                    <a:lnTo>
                      <a:pt x="4" y="6"/>
                    </a:lnTo>
                    <a:lnTo>
                      <a:pt x="4" y="3"/>
                    </a:lnTo>
                    <a:lnTo>
                      <a:pt x="0" y="3"/>
                    </a:lnTo>
                    <a:lnTo>
                      <a:pt x="4" y="3"/>
                    </a:lnTo>
                    <a:lnTo>
                      <a:pt x="0" y="0"/>
                    </a:lnTo>
                    <a:lnTo>
                      <a:pt x="7" y="0"/>
                    </a:lnTo>
                    <a:lnTo>
                      <a:pt x="10" y="0"/>
                    </a:lnTo>
                    <a:lnTo>
                      <a:pt x="20" y="3"/>
                    </a:lnTo>
                  </a:path>
                </a:pathLst>
              </a:custGeom>
              <a:noFill/>
              <a:ln w="0">
                <a:solidFill>
                  <a:srgbClr val="7F7F7F"/>
                </a:solidFill>
                <a:round/>
                <a:headEnd/>
                <a:tailEnd/>
              </a:ln>
            </p:spPr>
            <p:txBody>
              <a:bodyPr/>
              <a:lstStyle/>
              <a:p>
                <a:endParaRPr lang="en-US"/>
              </a:p>
            </p:txBody>
          </p:sp>
          <p:sp>
            <p:nvSpPr>
              <p:cNvPr id="34274" name="Freeform 376"/>
              <p:cNvSpPr>
                <a:spLocks/>
              </p:cNvSpPr>
              <p:nvPr/>
            </p:nvSpPr>
            <p:spPr bwMode="auto">
              <a:xfrm>
                <a:off x="3617" y="1270"/>
                <a:ext cx="35" cy="10"/>
              </a:xfrm>
              <a:custGeom>
                <a:avLst/>
                <a:gdLst>
                  <a:gd name="T0" fmla="*/ 0 w 35"/>
                  <a:gd name="T1" fmla="*/ 0 h 10"/>
                  <a:gd name="T2" fmla="*/ 19 w 35"/>
                  <a:gd name="T3" fmla="*/ 3 h 10"/>
                  <a:gd name="T4" fmla="*/ 35 w 35"/>
                  <a:gd name="T5" fmla="*/ 6 h 10"/>
                  <a:gd name="T6" fmla="*/ 29 w 35"/>
                  <a:gd name="T7" fmla="*/ 6 h 10"/>
                  <a:gd name="T8" fmla="*/ 32 w 35"/>
                  <a:gd name="T9" fmla="*/ 6 h 10"/>
                  <a:gd name="T10" fmla="*/ 32 w 35"/>
                  <a:gd name="T11" fmla="*/ 10 h 10"/>
                  <a:gd name="T12" fmla="*/ 32 w 35"/>
                  <a:gd name="T13" fmla="*/ 10 h 10"/>
                  <a:gd name="T14" fmla="*/ 26 w 35"/>
                  <a:gd name="T15" fmla="*/ 10 h 10"/>
                  <a:gd name="T16" fmla="*/ 16 w 35"/>
                  <a:gd name="T17" fmla="*/ 6 h 10"/>
                  <a:gd name="T18" fmla="*/ 13 w 35"/>
                  <a:gd name="T19" fmla="*/ 3 h 10"/>
                  <a:gd name="T20" fmla="*/ 0 w 35"/>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0"/>
                  <a:gd name="T35" fmla="*/ 35 w 35"/>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0">
                    <a:moveTo>
                      <a:pt x="0" y="0"/>
                    </a:moveTo>
                    <a:lnTo>
                      <a:pt x="19" y="3"/>
                    </a:lnTo>
                    <a:lnTo>
                      <a:pt x="35" y="6"/>
                    </a:lnTo>
                    <a:lnTo>
                      <a:pt x="29" y="6"/>
                    </a:lnTo>
                    <a:lnTo>
                      <a:pt x="32" y="6"/>
                    </a:lnTo>
                    <a:lnTo>
                      <a:pt x="32" y="10"/>
                    </a:lnTo>
                    <a:lnTo>
                      <a:pt x="26" y="10"/>
                    </a:lnTo>
                    <a:lnTo>
                      <a:pt x="16" y="6"/>
                    </a:lnTo>
                    <a:lnTo>
                      <a:pt x="13" y="3"/>
                    </a:lnTo>
                    <a:lnTo>
                      <a:pt x="0" y="0"/>
                    </a:lnTo>
                    <a:close/>
                  </a:path>
                </a:pathLst>
              </a:custGeom>
              <a:solidFill>
                <a:srgbClr val="CCCCCC"/>
              </a:solidFill>
              <a:ln w="9525">
                <a:noFill/>
                <a:round/>
                <a:headEnd/>
                <a:tailEnd/>
              </a:ln>
            </p:spPr>
            <p:txBody>
              <a:bodyPr/>
              <a:lstStyle/>
              <a:p>
                <a:endParaRPr lang="en-US"/>
              </a:p>
            </p:txBody>
          </p:sp>
          <p:sp>
            <p:nvSpPr>
              <p:cNvPr id="34275" name="Freeform 377"/>
              <p:cNvSpPr>
                <a:spLocks/>
              </p:cNvSpPr>
              <p:nvPr/>
            </p:nvSpPr>
            <p:spPr bwMode="auto">
              <a:xfrm>
                <a:off x="3617" y="1270"/>
                <a:ext cx="35" cy="10"/>
              </a:xfrm>
              <a:custGeom>
                <a:avLst/>
                <a:gdLst>
                  <a:gd name="T0" fmla="*/ 0 w 35"/>
                  <a:gd name="T1" fmla="*/ 0 h 10"/>
                  <a:gd name="T2" fmla="*/ 19 w 35"/>
                  <a:gd name="T3" fmla="*/ 3 h 10"/>
                  <a:gd name="T4" fmla="*/ 35 w 35"/>
                  <a:gd name="T5" fmla="*/ 6 h 10"/>
                  <a:gd name="T6" fmla="*/ 29 w 35"/>
                  <a:gd name="T7" fmla="*/ 6 h 10"/>
                  <a:gd name="T8" fmla="*/ 32 w 35"/>
                  <a:gd name="T9" fmla="*/ 6 h 10"/>
                  <a:gd name="T10" fmla="*/ 32 w 35"/>
                  <a:gd name="T11" fmla="*/ 10 h 10"/>
                  <a:gd name="T12" fmla="*/ 32 w 35"/>
                  <a:gd name="T13" fmla="*/ 10 h 10"/>
                  <a:gd name="T14" fmla="*/ 26 w 35"/>
                  <a:gd name="T15" fmla="*/ 10 h 10"/>
                  <a:gd name="T16" fmla="*/ 16 w 35"/>
                  <a:gd name="T17" fmla="*/ 6 h 10"/>
                  <a:gd name="T18" fmla="*/ 13 w 35"/>
                  <a:gd name="T19" fmla="*/ 3 h 10"/>
                  <a:gd name="T20" fmla="*/ 0 w 35"/>
                  <a:gd name="T21" fmla="*/ 0 h 10"/>
                  <a:gd name="T22" fmla="*/ 0 w 35"/>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
                  <a:gd name="T37" fmla="*/ 0 h 10"/>
                  <a:gd name="T38" fmla="*/ 35 w 3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 h="10">
                    <a:moveTo>
                      <a:pt x="0" y="0"/>
                    </a:moveTo>
                    <a:lnTo>
                      <a:pt x="19" y="3"/>
                    </a:lnTo>
                    <a:lnTo>
                      <a:pt x="35" y="6"/>
                    </a:lnTo>
                    <a:lnTo>
                      <a:pt x="29" y="6"/>
                    </a:lnTo>
                    <a:lnTo>
                      <a:pt x="32" y="6"/>
                    </a:lnTo>
                    <a:lnTo>
                      <a:pt x="32" y="10"/>
                    </a:lnTo>
                    <a:lnTo>
                      <a:pt x="26" y="10"/>
                    </a:lnTo>
                    <a:lnTo>
                      <a:pt x="16" y="6"/>
                    </a:lnTo>
                    <a:lnTo>
                      <a:pt x="13" y="3"/>
                    </a:lnTo>
                    <a:lnTo>
                      <a:pt x="0" y="0"/>
                    </a:lnTo>
                  </a:path>
                </a:pathLst>
              </a:custGeom>
              <a:noFill/>
              <a:ln w="0">
                <a:solidFill>
                  <a:srgbClr val="7F7F7F"/>
                </a:solidFill>
                <a:round/>
                <a:headEnd/>
                <a:tailEnd/>
              </a:ln>
            </p:spPr>
            <p:txBody>
              <a:bodyPr/>
              <a:lstStyle/>
              <a:p>
                <a:endParaRPr lang="en-US"/>
              </a:p>
            </p:txBody>
          </p:sp>
          <p:sp>
            <p:nvSpPr>
              <p:cNvPr id="34276" name="Freeform 378"/>
              <p:cNvSpPr>
                <a:spLocks/>
              </p:cNvSpPr>
              <p:nvPr/>
            </p:nvSpPr>
            <p:spPr bwMode="auto">
              <a:xfrm>
                <a:off x="3656" y="1276"/>
                <a:ext cx="38" cy="7"/>
              </a:xfrm>
              <a:custGeom>
                <a:avLst/>
                <a:gdLst>
                  <a:gd name="T0" fmla="*/ 0 w 38"/>
                  <a:gd name="T1" fmla="*/ 0 h 7"/>
                  <a:gd name="T2" fmla="*/ 6 w 38"/>
                  <a:gd name="T3" fmla="*/ 0 h 7"/>
                  <a:gd name="T4" fmla="*/ 16 w 38"/>
                  <a:gd name="T5" fmla="*/ 0 h 7"/>
                  <a:gd name="T6" fmla="*/ 16 w 38"/>
                  <a:gd name="T7" fmla="*/ 0 h 7"/>
                  <a:gd name="T8" fmla="*/ 22 w 38"/>
                  <a:gd name="T9" fmla="*/ 0 h 7"/>
                  <a:gd name="T10" fmla="*/ 35 w 38"/>
                  <a:gd name="T11" fmla="*/ 4 h 7"/>
                  <a:gd name="T12" fmla="*/ 38 w 38"/>
                  <a:gd name="T13" fmla="*/ 7 h 7"/>
                  <a:gd name="T14" fmla="*/ 29 w 38"/>
                  <a:gd name="T15" fmla="*/ 7 h 7"/>
                  <a:gd name="T16" fmla="*/ 12 w 38"/>
                  <a:gd name="T17" fmla="*/ 4 h 7"/>
                  <a:gd name="T18" fmla="*/ 9 w 38"/>
                  <a:gd name="T19" fmla="*/ 4 h 7"/>
                  <a:gd name="T20" fmla="*/ 0 w 38"/>
                  <a:gd name="T21" fmla="*/ 0 h 7"/>
                  <a:gd name="T22" fmla="*/ 0 w 38"/>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7"/>
                  <a:gd name="T38" fmla="*/ 38 w 3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7">
                    <a:moveTo>
                      <a:pt x="0" y="0"/>
                    </a:moveTo>
                    <a:lnTo>
                      <a:pt x="6" y="0"/>
                    </a:lnTo>
                    <a:lnTo>
                      <a:pt x="16" y="0"/>
                    </a:lnTo>
                    <a:lnTo>
                      <a:pt x="22" y="0"/>
                    </a:lnTo>
                    <a:lnTo>
                      <a:pt x="35" y="4"/>
                    </a:lnTo>
                    <a:lnTo>
                      <a:pt x="38" y="7"/>
                    </a:lnTo>
                    <a:lnTo>
                      <a:pt x="29" y="7"/>
                    </a:lnTo>
                    <a:lnTo>
                      <a:pt x="12" y="4"/>
                    </a:lnTo>
                    <a:lnTo>
                      <a:pt x="9" y="4"/>
                    </a:lnTo>
                    <a:lnTo>
                      <a:pt x="0" y="0"/>
                    </a:lnTo>
                    <a:close/>
                  </a:path>
                </a:pathLst>
              </a:custGeom>
              <a:solidFill>
                <a:srgbClr val="CCCCCC"/>
              </a:solidFill>
              <a:ln w="9525">
                <a:noFill/>
                <a:round/>
                <a:headEnd/>
                <a:tailEnd/>
              </a:ln>
            </p:spPr>
            <p:txBody>
              <a:bodyPr/>
              <a:lstStyle/>
              <a:p>
                <a:endParaRPr lang="en-US"/>
              </a:p>
            </p:txBody>
          </p:sp>
          <p:sp>
            <p:nvSpPr>
              <p:cNvPr id="34277" name="Freeform 379"/>
              <p:cNvSpPr>
                <a:spLocks/>
              </p:cNvSpPr>
              <p:nvPr/>
            </p:nvSpPr>
            <p:spPr bwMode="auto">
              <a:xfrm>
                <a:off x="3656" y="1276"/>
                <a:ext cx="38" cy="7"/>
              </a:xfrm>
              <a:custGeom>
                <a:avLst/>
                <a:gdLst>
                  <a:gd name="T0" fmla="*/ 0 w 38"/>
                  <a:gd name="T1" fmla="*/ 0 h 7"/>
                  <a:gd name="T2" fmla="*/ 6 w 38"/>
                  <a:gd name="T3" fmla="*/ 0 h 7"/>
                  <a:gd name="T4" fmla="*/ 16 w 38"/>
                  <a:gd name="T5" fmla="*/ 0 h 7"/>
                  <a:gd name="T6" fmla="*/ 16 w 38"/>
                  <a:gd name="T7" fmla="*/ 0 h 7"/>
                  <a:gd name="T8" fmla="*/ 22 w 38"/>
                  <a:gd name="T9" fmla="*/ 0 h 7"/>
                  <a:gd name="T10" fmla="*/ 35 w 38"/>
                  <a:gd name="T11" fmla="*/ 4 h 7"/>
                  <a:gd name="T12" fmla="*/ 38 w 38"/>
                  <a:gd name="T13" fmla="*/ 7 h 7"/>
                  <a:gd name="T14" fmla="*/ 29 w 38"/>
                  <a:gd name="T15" fmla="*/ 7 h 7"/>
                  <a:gd name="T16" fmla="*/ 12 w 38"/>
                  <a:gd name="T17" fmla="*/ 4 h 7"/>
                  <a:gd name="T18" fmla="*/ 9 w 38"/>
                  <a:gd name="T19" fmla="*/ 4 h 7"/>
                  <a:gd name="T20" fmla="*/ 0 w 38"/>
                  <a:gd name="T21" fmla="*/ 0 h 7"/>
                  <a:gd name="T22" fmla="*/ 0 w 38"/>
                  <a:gd name="T23" fmla="*/ 0 h 7"/>
                  <a:gd name="T24" fmla="*/ 0 w 3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7"/>
                  <a:gd name="T41" fmla="*/ 38 w 3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7">
                    <a:moveTo>
                      <a:pt x="0" y="0"/>
                    </a:moveTo>
                    <a:lnTo>
                      <a:pt x="6" y="0"/>
                    </a:lnTo>
                    <a:lnTo>
                      <a:pt x="16" y="0"/>
                    </a:lnTo>
                    <a:lnTo>
                      <a:pt x="22" y="0"/>
                    </a:lnTo>
                    <a:lnTo>
                      <a:pt x="35" y="4"/>
                    </a:lnTo>
                    <a:lnTo>
                      <a:pt x="38" y="7"/>
                    </a:lnTo>
                    <a:lnTo>
                      <a:pt x="29" y="7"/>
                    </a:lnTo>
                    <a:lnTo>
                      <a:pt x="12" y="4"/>
                    </a:lnTo>
                    <a:lnTo>
                      <a:pt x="9" y="4"/>
                    </a:lnTo>
                    <a:lnTo>
                      <a:pt x="0" y="0"/>
                    </a:lnTo>
                  </a:path>
                </a:pathLst>
              </a:custGeom>
              <a:noFill/>
              <a:ln w="0">
                <a:solidFill>
                  <a:srgbClr val="7F7F7F"/>
                </a:solidFill>
                <a:round/>
                <a:headEnd/>
                <a:tailEnd/>
              </a:ln>
            </p:spPr>
            <p:txBody>
              <a:bodyPr/>
              <a:lstStyle/>
              <a:p>
                <a:endParaRPr lang="en-US"/>
              </a:p>
            </p:txBody>
          </p:sp>
          <p:sp>
            <p:nvSpPr>
              <p:cNvPr id="34278" name="Freeform 380"/>
              <p:cNvSpPr>
                <a:spLocks/>
              </p:cNvSpPr>
              <p:nvPr/>
            </p:nvSpPr>
            <p:spPr bwMode="auto">
              <a:xfrm>
                <a:off x="3633" y="1286"/>
                <a:ext cx="10" cy="6"/>
              </a:xfrm>
              <a:custGeom>
                <a:avLst/>
                <a:gdLst>
                  <a:gd name="T0" fmla="*/ 6 w 10"/>
                  <a:gd name="T1" fmla="*/ 3 h 6"/>
                  <a:gd name="T2" fmla="*/ 6 w 10"/>
                  <a:gd name="T3" fmla="*/ 3 h 6"/>
                  <a:gd name="T4" fmla="*/ 3 w 10"/>
                  <a:gd name="T5" fmla="*/ 0 h 6"/>
                  <a:gd name="T6" fmla="*/ 0 w 10"/>
                  <a:gd name="T7" fmla="*/ 3 h 6"/>
                  <a:gd name="T8" fmla="*/ 3 w 10"/>
                  <a:gd name="T9" fmla="*/ 6 h 6"/>
                  <a:gd name="T10" fmla="*/ 6 w 10"/>
                  <a:gd name="T11" fmla="*/ 6 h 6"/>
                  <a:gd name="T12" fmla="*/ 6 w 10"/>
                  <a:gd name="T13" fmla="*/ 6 h 6"/>
                  <a:gd name="T14" fmla="*/ 10 w 10"/>
                  <a:gd name="T15" fmla="*/ 3 h 6"/>
                  <a:gd name="T16" fmla="*/ 6 w 10"/>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6" y="3"/>
                    </a:moveTo>
                    <a:lnTo>
                      <a:pt x="6" y="3"/>
                    </a:lnTo>
                    <a:lnTo>
                      <a:pt x="3" y="0"/>
                    </a:lnTo>
                    <a:lnTo>
                      <a:pt x="0" y="3"/>
                    </a:lnTo>
                    <a:lnTo>
                      <a:pt x="3" y="6"/>
                    </a:lnTo>
                    <a:lnTo>
                      <a:pt x="6" y="6"/>
                    </a:lnTo>
                    <a:lnTo>
                      <a:pt x="10" y="3"/>
                    </a:lnTo>
                    <a:lnTo>
                      <a:pt x="6" y="3"/>
                    </a:lnTo>
                    <a:close/>
                  </a:path>
                </a:pathLst>
              </a:custGeom>
              <a:solidFill>
                <a:srgbClr val="CCCCCC"/>
              </a:solidFill>
              <a:ln w="9525">
                <a:noFill/>
                <a:round/>
                <a:headEnd/>
                <a:tailEnd/>
              </a:ln>
            </p:spPr>
            <p:txBody>
              <a:bodyPr/>
              <a:lstStyle/>
              <a:p>
                <a:endParaRPr lang="en-US"/>
              </a:p>
            </p:txBody>
          </p:sp>
          <p:sp>
            <p:nvSpPr>
              <p:cNvPr id="34279" name="Freeform 381"/>
              <p:cNvSpPr>
                <a:spLocks/>
              </p:cNvSpPr>
              <p:nvPr/>
            </p:nvSpPr>
            <p:spPr bwMode="auto">
              <a:xfrm>
                <a:off x="3633" y="1286"/>
                <a:ext cx="10" cy="6"/>
              </a:xfrm>
              <a:custGeom>
                <a:avLst/>
                <a:gdLst>
                  <a:gd name="T0" fmla="*/ 6 w 10"/>
                  <a:gd name="T1" fmla="*/ 3 h 6"/>
                  <a:gd name="T2" fmla="*/ 6 w 10"/>
                  <a:gd name="T3" fmla="*/ 3 h 6"/>
                  <a:gd name="T4" fmla="*/ 3 w 10"/>
                  <a:gd name="T5" fmla="*/ 0 h 6"/>
                  <a:gd name="T6" fmla="*/ 0 w 10"/>
                  <a:gd name="T7" fmla="*/ 3 h 6"/>
                  <a:gd name="T8" fmla="*/ 3 w 10"/>
                  <a:gd name="T9" fmla="*/ 6 h 6"/>
                  <a:gd name="T10" fmla="*/ 6 w 10"/>
                  <a:gd name="T11" fmla="*/ 6 h 6"/>
                  <a:gd name="T12" fmla="*/ 6 w 10"/>
                  <a:gd name="T13" fmla="*/ 6 h 6"/>
                  <a:gd name="T14" fmla="*/ 10 w 10"/>
                  <a:gd name="T15" fmla="*/ 3 h 6"/>
                  <a:gd name="T16" fmla="*/ 6 w 10"/>
                  <a:gd name="T17" fmla="*/ 3 h 6"/>
                  <a:gd name="T18" fmla="*/ 6 w 10"/>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6" y="3"/>
                    </a:moveTo>
                    <a:lnTo>
                      <a:pt x="6" y="3"/>
                    </a:lnTo>
                    <a:lnTo>
                      <a:pt x="3" y="0"/>
                    </a:lnTo>
                    <a:lnTo>
                      <a:pt x="0" y="3"/>
                    </a:lnTo>
                    <a:lnTo>
                      <a:pt x="3" y="6"/>
                    </a:lnTo>
                    <a:lnTo>
                      <a:pt x="6" y="6"/>
                    </a:lnTo>
                    <a:lnTo>
                      <a:pt x="10" y="3"/>
                    </a:lnTo>
                    <a:lnTo>
                      <a:pt x="6" y="3"/>
                    </a:lnTo>
                  </a:path>
                </a:pathLst>
              </a:custGeom>
              <a:noFill/>
              <a:ln w="0">
                <a:solidFill>
                  <a:srgbClr val="7F7F7F"/>
                </a:solidFill>
                <a:round/>
                <a:headEnd/>
                <a:tailEnd/>
              </a:ln>
            </p:spPr>
            <p:txBody>
              <a:bodyPr/>
              <a:lstStyle/>
              <a:p>
                <a:endParaRPr lang="en-US"/>
              </a:p>
            </p:txBody>
          </p:sp>
          <p:sp>
            <p:nvSpPr>
              <p:cNvPr id="34280" name="Freeform 382"/>
              <p:cNvSpPr>
                <a:spLocks/>
              </p:cNvSpPr>
              <p:nvPr/>
            </p:nvSpPr>
            <p:spPr bwMode="auto">
              <a:xfrm>
                <a:off x="3639" y="1292"/>
                <a:ext cx="29" cy="7"/>
              </a:xfrm>
              <a:custGeom>
                <a:avLst/>
                <a:gdLst>
                  <a:gd name="T0" fmla="*/ 7 w 29"/>
                  <a:gd name="T1" fmla="*/ 0 h 7"/>
                  <a:gd name="T2" fmla="*/ 13 w 29"/>
                  <a:gd name="T3" fmla="*/ 0 h 7"/>
                  <a:gd name="T4" fmla="*/ 23 w 29"/>
                  <a:gd name="T5" fmla="*/ 4 h 7"/>
                  <a:gd name="T6" fmla="*/ 29 w 29"/>
                  <a:gd name="T7" fmla="*/ 7 h 7"/>
                  <a:gd name="T8" fmla="*/ 7 w 29"/>
                  <a:gd name="T9" fmla="*/ 4 h 7"/>
                  <a:gd name="T10" fmla="*/ 4 w 29"/>
                  <a:gd name="T11" fmla="*/ 4 h 7"/>
                  <a:gd name="T12" fmla="*/ 0 w 29"/>
                  <a:gd name="T13" fmla="*/ 4 h 7"/>
                  <a:gd name="T14" fmla="*/ 7 w 29"/>
                  <a:gd name="T15" fmla="*/ 4 h 7"/>
                  <a:gd name="T16" fmla="*/ 4 w 29"/>
                  <a:gd name="T17" fmla="*/ 0 h 7"/>
                  <a:gd name="T18" fmla="*/ 7 w 29"/>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7"/>
                  <a:gd name="T32" fmla="*/ 29 w 2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7">
                    <a:moveTo>
                      <a:pt x="7" y="0"/>
                    </a:moveTo>
                    <a:lnTo>
                      <a:pt x="13" y="0"/>
                    </a:lnTo>
                    <a:lnTo>
                      <a:pt x="23" y="4"/>
                    </a:lnTo>
                    <a:lnTo>
                      <a:pt x="29" y="7"/>
                    </a:lnTo>
                    <a:lnTo>
                      <a:pt x="7" y="4"/>
                    </a:lnTo>
                    <a:lnTo>
                      <a:pt x="4" y="4"/>
                    </a:lnTo>
                    <a:lnTo>
                      <a:pt x="0" y="4"/>
                    </a:lnTo>
                    <a:lnTo>
                      <a:pt x="7" y="4"/>
                    </a:lnTo>
                    <a:lnTo>
                      <a:pt x="4" y="0"/>
                    </a:lnTo>
                    <a:lnTo>
                      <a:pt x="7" y="0"/>
                    </a:lnTo>
                    <a:close/>
                  </a:path>
                </a:pathLst>
              </a:custGeom>
              <a:solidFill>
                <a:srgbClr val="CCCCCC"/>
              </a:solidFill>
              <a:ln w="9525">
                <a:noFill/>
                <a:round/>
                <a:headEnd/>
                <a:tailEnd/>
              </a:ln>
            </p:spPr>
            <p:txBody>
              <a:bodyPr/>
              <a:lstStyle/>
              <a:p>
                <a:endParaRPr lang="en-US"/>
              </a:p>
            </p:txBody>
          </p:sp>
          <p:sp>
            <p:nvSpPr>
              <p:cNvPr id="34281" name="Freeform 383"/>
              <p:cNvSpPr>
                <a:spLocks/>
              </p:cNvSpPr>
              <p:nvPr/>
            </p:nvSpPr>
            <p:spPr bwMode="auto">
              <a:xfrm>
                <a:off x="3639" y="1292"/>
                <a:ext cx="29" cy="7"/>
              </a:xfrm>
              <a:custGeom>
                <a:avLst/>
                <a:gdLst>
                  <a:gd name="T0" fmla="*/ 7 w 29"/>
                  <a:gd name="T1" fmla="*/ 0 h 7"/>
                  <a:gd name="T2" fmla="*/ 13 w 29"/>
                  <a:gd name="T3" fmla="*/ 0 h 7"/>
                  <a:gd name="T4" fmla="*/ 23 w 29"/>
                  <a:gd name="T5" fmla="*/ 4 h 7"/>
                  <a:gd name="T6" fmla="*/ 29 w 29"/>
                  <a:gd name="T7" fmla="*/ 7 h 7"/>
                  <a:gd name="T8" fmla="*/ 7 w 29"/>
                  <a:gd name="T9" fmla="*/ 4 h 7"/>
                  <a:gd name="T10" fmla="*/ 4 w 29"/>
                  <a:gd name="T11" fmla="*/ 4 h 7"/>
                  <a:gd name="T12" fmla="*/ 0 w 29"/>
                  <a:gd name="T13" fmla="*/ 4 h 7"/>
                  <a:gd name="T14" fmla="*/ 7 w 29"/>
                  <a:gd name="T15" fmla="*/ 4 h 7"/>
                  <a:gd name="T16" fmla="*/ 4 w 29"/>
                  <a:gd name="T17" fmla="*/ 0 h 7"/>
                  <a:gd name="T18" fmla="*/ 7 w 29"/>
                  <a:gd name="T19" fmla="*/ 0 h 7"/>
                  <a:gd name="T20" fmla="*/ 7 w 29"/>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7"/>
                  <a:gd name="T35" fmla="*/ 29 w 29"/>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7">
                    <a:moveTo>
                      <a:pt x="7" y="0"/>
                    </a:moveTo>
                    <a:lnTo>
                      <a:pt x="13" y="0"/>
                    </a:lnTo>
                    <a:lnTo>
                      <a:pt x="23" y="4"/>
                    </a:lnTo>
                    <a:lnTo>
                      <a:pt x="29" y="7"/>
                    </a:lnTo>
                    <a:lnTo>
                      <a:pt x="7" y="4"/>
                    </a:lnTo>
                    <a:lnTo>
                      <a:pt x="4" y="4"/>
                    </a:lnTo>
                    <a:lnTo>
                      <a:pt x="0" y="4"/>
                    </a:lnTo>
                    <a:lnTo>
                      <a:pt x="7" y="4"/>
                    </a:lnTo>
                    <a:lnTo>
                      <a:pt x="4" y="0"/>
                    </a:lnTo>
                    <a:lnTo>
                      <a:pt x="7" y="0"/>
                    </a:lnTo>
                  </a:path>
                </a:pathLst>
              </a:custGeom>
              <a:noFill/>
              <a:ln w="0">
                <a:solidFill>
                  <a:srgbClr val="7F7F7F"/>
                </a:solidFill>
                <a:round/>
                <a:headEnd/>
                <a:tailEnd/>
              </a:ln>
            </p:spPr>
            <p:txBody>
              <a:bodyPr/>
              <a:lstStyle/>
              <a:p>
                <a:endParaRPr lang="en-US"/>
              </a:p>
            </p:txBody>
          </p:sp>
          <p:sp>
            <p:nvSpPr>
              <p:cNvPr id="34282" name="Freeform 384"/>
              <p:cNvSpPr>
                <a:spLocks/>
              </p:cNvSpPr>
              <p:nvPr/>
            </p:nvSpPr>
            <p:spPr bwMode="auto">
              <a:xfrm>
                <a:off x="3652" y="1315"/>
                <a:ext cx="7" cy="3"/>
              </a:xfrm>
              <a:custGeom>
                <a:avLst/>
                <a:gdLst>
                  <a:gd name="T0" fmla="*/ 0 w 7"/>
                  <a:gd name="T1" fmla="*/ 3 h 3"/>
                  <a:gd name="T2" fmla="*/ 4 w 7"/>
                  <a:gd name="T3" fmla="*/ 0 h 3"/>
                  <a:gd name="T4" fmla="*/ 7 w 7"/>
                  <a:gd name="T5" fmla="*/ 3 h 3"/>
                  <a:gd name="T6" fmla="*/ 7 w 7"/>
                  <a:gd name="T7" fmla="*/ 3 h 3"/>
                  <a:gd name="T8" fmla="*/ 4 w 7"/>
                  <a:gd name="T9" fmla="*/ 3 h 3"/>
                  <a:gd name="T10" fmla="*/ 0 w 7"/>
                  <a:gd name="T11" fmla="*/ 3 h 3"/>
                  <a:gd name="T12" fmla="*/ 0 w 7"/>
                  <a:gd name="T13" fmla="*/ 3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0" y="3"/>
                    </a:moveTo>
                    <a:lnTo>
                      <a:pt x="4" y="0"/>
                    </a:lnTo>
                    <a:lnTo>
                      <a:pt x="7" y="3"/>
                    </a:lnTo>
                    <a:lnTo>
                      <a:pt x="4" y="3"/>
                    </a:lnTo>
                    <a:lnTo>
                      <a:pt x="0" y="3"/>
                    </a:lnTo>
                    <a:close/>
                  </a:path>
                </a:pathLst>
              </a:custGeom>
              <a:solidFill>
                <a:srgbClr val="CCCCCC"/>
              </a:solidFill>
              <a:ln w="9525">
                <a:noFill/>
                <a:round/>
                <a:headEnd/>
                <a:tailEnd/>
              </a:ln>
            </p:spPr>
            <p:txBody>
              <a:bodyPr/>
              <a:lstStyle/>
              <a:p>
                <a:endParaRPr lang="en-US"/>
              </a:p>
            </p:txBody>
          </p:sp>
          <p:sp>
            <p:nvSpPr>
              <p:cNvPr id="34283" name="Freeform 385"/>
              <p:cNvSpPr>
                <a:spLocks/>
              </p:cNvSpPr>
              <p:nvPr/>
            </p:nvSpPr>
            <p:spPr bwMode="auto">
              <a:xfrm>
                <a:off x="3652" y="1315"/>
                <a:ext cx="7" cy="3"/>
              </a:xfrm>
              <a:custGeom>
                <a:avLst/>
                <a:gdLst>
                  <a:gd name="T0" fmla="*/ 0 w 7"/>
                  <a:gd name="T1" fmla="*/ 3 h 3"/>
                  <a:gd name="T2" fmla="*/ 4 w 7"/>
                  <a:gd name="T3" fmla="*/ 0 h 3"/>
                  <a:gd name="T4" fmla="*/ 7 w 7"/>
                  <a:gd name="T5" fmla="*/ 3 h 3"/>
                  <a:gd name="T6" fmla="*/ 7 w 7"/>
                  <a:gd name="T7" fmla="*/ 3 h 3"/>
                  <a:gd name="T8" fmla="*/ 4 w 7"/>
                  <a:gd name="T9" fmla="*/ 3 h 3"/>
                  <a:gd name="T10" fmla="*/ 0 w 7"/>
                  <a:gd name="T11" fmla="*/ 3 h 3"/>
                  <a:gd name="T12" fmla="*/ 0 w 7"/>
                  <a:gd name="T13" fmla="*/ 3 h 3"/>
                  <a:gd name="T14" fmla="*/ 0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3"/>
                    </a:moveTo>
                    <a:lnTo>
                      <a:pt x="4" y="0"/>
                    </a:lnTo>
                    <a:lnTo>
                      <a:pt x="7" y="3"/>
                    </a:lnTo>
                    <a:lnTo>
                      <a:pt x="4" y="3"/>
                    </a:lnTo>
                    <a:lnTo>
                      <a:pt x="0" y="3"/>
                    </a:lnTo>
                  </a:path>
                </a:pathLst>
              </a:custGeom>
              <a:noFill/>
              <a:ln w="0">
                <a:solidFill>
                  <a:srgbClr val="7F7F7F"/>
                </a:solidFill>
                <a:round/>
                <a:headEnd/>
                <a:tailEnd/>
              </a:ln>
            </p:spPr>
            <p:txBody>
              <a:bodyPr/>
              <a:lstStyle/>
              <a:p>
                <a:endParaRPr lang="en-US"/>
              </a:p>
            </p:txBody>
          </p:sp>
          <p:sp>
            <p:nvSpPr>
              <p:cNvPr id="34284" name="Freeform 386"/>
              <p:cNvSpPr>
                <a:spLocks/>
              </p:cNvSpPr>
              <p:nvPr/>
            </p:nvSpPr>
            <p:spPr bwMode="auto">
              <a:xfrm>
                <a:off x="3649" y="1305"/>
                <a:ext cx="10" cy="3"/>
              </a:xfrm>
              <a:custGeom>
                <a:avLst/>
                <a:gdLst>
                  <a:gd name="T0" fmla="*/ 3 w 10"/>
                  <a:gd name="T1" fmla="*/ 0 h 3"/>
                  <a:gd name="T2" fmla="*/ 10 w 10"/>
                  <a:gd name="T3" fmla="*/ 0 h 3"/>
                  <a:gd name="T4" fmla="*/ 10 w 10"/>
                  <a:gd name="T5" fmla="*/ 3 h 3"/>
                  <a:gd name="T6" fmla="*/ 7 w 10"/>
                  <a:gd name="T7" fmla="*/ 3 h 3"/>
                  <a:gd name="T8" fmla="*/ 3 w 10"/>
                  <a:gd name="T9" fmla="*/ 3 h 3"/>
                  <a:gd name="T10" fmla="*/ 0 w 10"/>
                  <a:gd name="T11" fmla="*/ 3 h 3"/>
                  <a:gd name="T12" fmla="*/ 3 w 10"/>
                  <a:gd name="T13" fmla="*/ 0 h 3"/>
                  <a:gd name="T14" fmla="*/ 0 w 10"/>
                  <a:gd name="T15" fmla="*/ 0 h 3"/>
                  <a:gd name="T16" fmla="*/ 3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3" y="0"/>
                    </a:moveTo>
                    <a:lnTo>
                      <a:pt x="10" y="0"/>
                    </a:lnTo>
                    <a:lnTo>
                      <a:pt x="10" y="3"/>
                    </a:lnTo>
                    <a:lnTo>
                      <a:pt x="7" y="3"/>
                    </a:lnTo>
                    <a:lnTo>
                      <a:pt x="3" y="3"/>
                    </a:lnTo>
                    <a:lnTo>
                      <a:pt x="0" y="3"/>
                    </a:lnTo>
                    <a:lnTo>
                      <a:pt x="3" y="0"/>
                    </a:lnTo>
                    <a:lnTo>
                      <a:pt x="0" y="0"/>
                    </a:lnTo>
                    <a:lnTo>
                      <a:pt x="3" y="0"/>
                    </a:lnTo>
                    <a:close/>
                  </a:path>
                </a:pathLst>
              </a:custGeom>
              <a:solidFill>
                <a:srgbClr val="CCCCCC"/>
              </a:solidFill>
              <a:ln w="9525">
                <a:noFill/>
                <a:round/>
                <a:headEnd/>
                <a:tailEnd/>
              </a:ln>
            </p:spPr>
            <p:txBody>
              <a:bodyPr/>
              <a:lstStyle/>
              <a:p>
                <a:endParaRPr lang="en-US"/>
              </a:p>
            </p:txBody>
          </p:sp>
          <p:sp>
            <p:nvSpPr>
              <p:cNvPr id="34285" name="Freeform 387"/>
              <p:cNvSpPr>
                <a:spLocks/>
              </p:cNvSpPr>
              <p:nvPr/>
            </p:nvSpPr>
            <p:spPr bwMode="auto">
              <a:xfrm>
                <a:off x="3649" y="1305"/>
                <a:ext cx="10" cy="3"/>
              </a:xfrm>
              <a:custGeom>
                <a:avLst/>
                <a:gdLst>
                  <a:gd name="T0" fmla="*/ 3 w 10"/>
                  <a:gd name="T1" fmla="*/ 0 h 3"/>
                  <a:gd name="T2" fmla="*/ 10 w 10"/>
                  <a:gd name="T3" fmla="*/ 0 h 3"/>
                  <a:gd name="T4" fmla="*/ 10 w 10"/>
                  <a:gd name="T5" fmla="*/ 3 h 3"/>
                  <a:gd name="T6" fmla="*/ 7 w 10"/>
                  <a:gd name="T7" fmla="*/ 3 h 3"/>
                  <a:gd name="T8" fmla="*/ 3 w 10"/>
                  <a:gd name="T9" fmla="*/ 3 h 3"/>
                  <a:gd name="T10" fmla="*/ 0 w 10"/>
                  <a:gd name="T11" fmla="*/ 3 h 3"/>
                  <a:gd name="T12" fmla="*/ 3 w 10"/>
                  <a:gd name="T13" fmla="*/ 0 h 3"/>
                  <a:gd name="T14" fmla="*/ 0 w 10"/>
                  <a:gd name="T15" fmla="*/ 0 h 3"/>
                  <a:gd name="T16" fmla="*/ 3 w 10"/>
                  <a:gd name="T17" fmla="*/ 0 h 3"/>
                  <a:gd name="T18" fmla="*/ 3 w 1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
                  <a:gd name="T32" fmla="*/ 10 w 1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
                    <a:moveTo>
                      <a:pt x="3" y="0"/>
                    </a:moveTo>
                    <a:lnTo>
                      <a:pt x="10" y="0"/>
                    </a:lnTo>
                    <a:lnTo>
                      <a:pt x="10" y="3"/>
                    </a:lnTo>
                    <a:lnTo>
                      <a:pt x="7" y="3"/>
                    </a:lnTo>
                    <a:lnTo>
                      <a:pt x="3" y="3"/>
                    </a:lnTo>
                    <a:lnTo>
                      <a:pt x="0" y="3"/>
                    </a:lnTo>
                    <a:lnTo>
                      <a:pt x="3" y="0"/>
                    </a:lnTo>
                    <a:lnTo>
                      <a:pt x="0" y="0"/>
                    </a:lnTo>
                    <a:lnTo>
                      <a:pt x="3" y="0"/>
                    </a:lnTo>
                  </a:path>
                </a:pathLst>
              </a:custGeom>
              <a:noFill/>
              <a:ln w="0">
                <a:solidFill>
                  <a:srgbClr val="7F7F7F"/>
                </a:solidFill>
                <a:round/>
                <a:headEnd/>
                <a:tailEnd/>
              </a:ln>
            </p:spPr>
            <p:txBody>
              <a:bodyPr/>
              <a:lstStyle/>
              <a:p>
                <a:endParaRPr lang="en-US"/>
              </a:p>
            </p:txBody>
          </p:sp>
          <p:sp>
            <p:nvSpPr>
              <p:cNvPr id="34286" name="Freeform 388"/>
              <p:cNvSpPr>
                <a:spLocks/>
              </p:cNvSpPr>
              <p:nvPr/>
            </p:nvSpPr>
            <p:spPr bwMode="auto">
              <a:xfrm>
                <a:off x="3871" y="1334"/>
                <a:ext cx="13" cy="3"/>
              </a:xfrm>
              <a:custGeom>
                <a:avLst/>
                <a:gdLst>
                  <a:gd name="T0" fmla="*/ 0 w 13"/>
                  <a:gd name="T1" fmla="*/ 0 h 3"/>
                  <a:gd name="T2" fmla="*/ 0 w 13"/>
                  <a:gd name="T3" fmla="*/ 0 h 3"/>
                  <a:gd name="T4" fmla="*/ 10 w 13"/>
                  <a:gd name="T5" fmla="*/ 0 h 3"/>
                  <a:gd name="T6" fmla="*/ 13 w 13"/>
                  <a:gd name="T7" fmla="*/ 3 h 3"/>
                  <a:gd name="T8" fmla="*/ 7 w 13"/>
                  <a:gd name="T9" fmla="*/ 3 h 3"/>
                  <a:gd name="T10" fmla="*/ 0 w 13"/>
                  <a:gd name="T11" fmla="*/ 0 h 3"/>
                  <a:gd name="T12" fmla="*/ 0 w 13"/>
                  <a:gd name="T13" fmla="*/ 0 h 3"/>
                  <a:gd name="T14" fmla="*/ 0 60000 65536"/>
                  <a:gd name="T15" fmla="*/ 0 60000 65536"/>
                  <a:gd name="T16" fmla="*/ 0 60000 65536"/>
                  <a:gd name="T17" fmla="*/ 0 60000 65536"/>
                  <a:gd name="T18" fmla="*/ 0 60000 65536"/>
                  <a:gd name="T19" fmla="*/ 0 60000 65536"/>
                  <a:gd name="T20" fmla="*/ 0 60000 65536"/>
                  <a:gd name="T21" fmla="*/ 0 w 13"/>
                  <a:gd name="T22" fmla="*/ 0 h 3"/>
                  <a:gd name="T23" fmla="*/ 13 w 1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3">
                    <a:moveTo>
                      <a:pt x="0" y="0"/>
                    </a:moveTo>
                    <a:lnTo>
                      <a:pt x="0" y="0"/>
                    </a:lnTo>
                    <a:lnTo>
                      <a:pt x="10" y="0"/>
                    </a:lnTo>
                    <a:lnTo>
                      <a:pt x="13" y="3"/>
                    </a:lnTo>
                    <a:lnTo>
                      <a:pt x="7" y="3"/>
                    </a:lnTo>
                    <a:lnTo>
                      <a:pt x="0" y="0"/>
                    </a:lnTo>
                    <a:close/>
                  </a:path>
                </a:pathLst>
              </a:custGeom>
              <a:solidFill>
                <a:srgbClr val="CCCCCC"/>
              </a:solidFill>
              <a:ln w="9525">
                <a:noFill/>
                <a:round/>
                <a:headEnd/>
                <a:tailEnd/>
              </a:ln>
            </p:spPr>
            <p:txBody>
              <a:bodyPr/>
              <a:lstStyle/>
              <a:p>
                <a:endParaRPr lang="en-US"/>
              </a:p>
            </p:txBody>
          </p:sp>
          <p:sp>
            <p:nvSpPr>
              <p:cNvPr id="34287" name="Freeform 389"/>
              <p:cNvSpPr>
                <a:spLocks/>
              </p:cNvSpPr>
              <p:nvPr/>
            </p:nvSpPr>
            <p:spPr bwMode="auto">
              <a:xfrm>
                <a:off x="3871" y="1334"/>
                <a:ext cx="13" cy="3"/>
              </a:xfrm>
              <a:custGeom>
                <a:avLst/>
                <a:gdLst>
                  <a:gd name="T0" fmla="*/ 0 w 13"/>
                  <a:gd name="T1" fmla="*/ 0 h 3"/>
                  <a:gd name="T2" fmla="*/ 0 w 13"/>
                  <a:gd name="T3" fmla="*/ 0 h 3"/>
                  <a:gd name="T4" fmla="*/ 10 w 13"/>
                  <a:gd name="T5" fmla="*/ 0 h 3"/>
                  <a:gd name="T6" fmla="*/ 13 w 13"/>
                  <a:gd name="T7" fmla="*/ 3 h 3"/>
                  <a:gd name="T8" fmla="*/ 7 w 13"/>
                  <a:gd name="T9" fmla="*/ 3 h 3"/>
                  <a:gd name="T10" fmla="*/ 0 w 13"/>
                  <a:gd name="T11" fmla="*/ 0 h 3"/>
                  <a:gd name="T12" fmla="*/ 0 w 13"/>
                  <a:gd name="T13" fmla="*/ 0 h 3"/>
                  <a:gd name="T14" fmla="*/ 0 w 1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3"/>
                  <a:gd name="T26" fmla="*/ 13 w 1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3">
                    <a:moveTo>
                      <a:pt x="0" y="0"/>
                    </a:moveTo>
                    <a:lnTo>
                      <a:pt x="0" y="0"/>
                    </a:lnTo>
                    <a:lnTo>
                      <a:pt x="10" y="0"/>
                    </a:lnTo>
                    <a:lnTo>
                      <a:pt x="13" y="3"/>
                    </a:lnTo>
                    <a:lnTo>
                      <a:pt x="7" y="3"/>
                    </a:lnTo>
                    <a:lnTo>
                      <a:pt x="0" y="0"/>
                    </a:lnTo>
                  </a:path>
                </a:pathLst>
              </a:custGeom>
              <a:noFill/>
              <a:ln w="0">
                <a:solidFill>
                  <a:srgbClr val="7F7F7F"/>
                </a:solidFill>
                <a:round/>
                <a:headEnd/>
                <a:tailEnd/>
              </a:ln>
            </p:spPr>
            <p:txBody>
              <a:bodyPr/>
              <a:lstStyle/>
              <a:p>
                <a:endParaRPr lang="en-US"/>
              </a:p>
            </p:txBody>
          </p:sp>
          <p:sp>
            <p:nvSpPr>
              <p:cNvPr id="34288" name="Freeform 390"/>
              <p:cNvSpPr>
                <a:spLocks/>
              </p:cNvSpPr>
              <p:nvPr/>
            </p:nvSpPr>
            <p:spPr bwMode="auto">
              <a:xfrm>
                <a:off x="3926" y="1318"/>
                <a:ext cx="10" cy="7"/>
              </a:xfrm>
              <a:custGeom>
                <a:avLst/>
                <a:gdLst>
                  <a:gd name="T0" fmla="*/ 10 w 10"/>
                  <a:gd name="T1" fmla="*/ 3 h 7"/>
                  <a:gd name="T2" fmla="*/ 3 w 10"/>
                  <a:gd name="T3" fmla="*/ 7 h 7"/>
                  <a:gd name="T4" fmla="*/ 0 w 10"/>
                  <a:gd name="T5" fmla="*/ 3 h 7"/>
                  <a:gd name="T6" fmla="*/ 0 w 10"/>
                  <a:gd name="T7" fmla="*/ 0 h 7"/>
                  <a:gd name="T8" fmla="*/ 0 w 10"/>
                  <a:gd name="T9" fmla="*/ 0 h 7"/>
                  <a:gd name="T10" fmla="*/ 0 w 10"/>
                  <a:gd name="T11" fmla="*/ 0 h 7"/>
                  <a:gd name="T12" fmla="*/ 0 w 10"/>
                  <a:gd name="T13" fmla="*/ 0 h 7"/>
                  <a:gd name="T14" fmla="*/ 0 w 10"/>
                  <a:gd name="T15" fmla="*/ 0 h 7"/>
                  <a:gd name="T16" fmla="*/ 3 w 10"/>
                  <a:gd name="T17" fmla="*/ 0 h 7"/>
                  <a:gd name="T18" fmla="*/ 3 w 10"/>
                  <a:gd name="T19" fmla="*/ 0 h 7"/>
                  <a:gd name="T20" fmla="*/ 6 w 10"/>
                  <a:gd name="T21" fmla="*/ 3 h 7"/>
                  <a:gd name="T22" fmla="*/ 10 w 10"/>
                  <a:gd name="T23" fmla="*/ 3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7"/>
                  <a:gd name="T38" fmla="*/ 10 w 10"/>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7">
                    <a:moveTo>
                      <a:pt x="10" y="3"/>
                    </a:moveTo>
                    <a:lnTo>
                      <a:pt x="3" y="7"/>
                    </a:lnTo>
                    <a:lnTo>
                      <a:pt x="0" y="3"/>
                    </a:lnTo>
                    <a:lnTo>
                      <a:pt x="0" y="0"/>
                    </a:lnTo>
                    <a:lnTo>
                      <a:pt x="3" y="0"/>
                    </a:lnTo>
                    <a:lnTo>
                      <a:pt x="6" y="3"/>
                    </a:lnTo>
                    <a:lnTo>
                      <a:pt x="10" y="3"/>
                    </a:lnTo>
                    <a:close/>
                  </a:path>
                </a:pathLst>
              </a:custGeom>
              <a:solidFill>
                <a:srgbClr val="CCCCCC"/>
              </a:solidFill>
              <a:ln w="9525">
                <a:noFill/>
                <a:round/>
                <a:headEnd/>
                <a:tailEnd/>
              </a:ln>
            </p:spPr>
            <p:txBody>
              <a:bodyPr/>
              <a:lstStyle/>
              <a:p>
                <a:endParaRPr lang="en-US"/>
              </a:p>
            </p:txBody>
          </p:sp>
          <p:sp>
            <p:nvSpPr>
              <p:cNvPr id="34289" name="Freeform 391"/>
              <p:cNvSpPr>
                <a:spLocks/>
              </p:cNvSpPr>
              <p:nvPr/>
            </p:nvSpPr>
            <p:spPr bwMode="auto">
              <a:xfrm>
                <a:off x="3926" y="1318"/>
                <a:ext cx="10" cy="7"/>
              </a:xfrm>
              <a:custGeom>
                <a:avLst/>
                <a:gdLst>
                  <a:gd name="T0" fmla="*/ 10 w 10"/>
                  <a:gd name="T1" fmla="*/ 3 h 7"/>
                  <a:gd name="T2" fmla="*/ 3 w 10"/>
                  <a:gd name="T3" fmla="*/ 7 h 7"/>
                  <a:gd name="T4" fmla="*/ 0 w 10"/>
                  <a:gd name="T5" fmla="*/ 3 h 7"/>
                  <a:gd name="T6" fmla="*/ 0 w 10"/>
                  <a:gd name="T7" fmla="*/ 0 h 7"/>
                  <a:gd name="T8" fmla="*/ 0 w 10"/>
                  <a:gd name="T9" fmla="*/ 0 h 7"/>
                  <a:gd name="T10" fmla="*/ 0 w 10"/>
                  <a:gd name="T11" fmla="*/ 0 h 7"/>
                  <a:gd name="T12" fmla="*/ 0 w 10"/>
                  <a:gd name="T13" fmla="*/ 0 h 7"/>
                  <a:gd name="T14" fmla="*/ 0 w 10"/>
                  <a:gd name="T15" fmla="*/ 0 h 7"/>
                  <a:gd name="T16" fmla="*/ 0 w 10"/>
                  <a:gd name="T17" fmla="*/ 0 h 7"/>
                  <a:gd name="T18" fmla="*/ 3 w 10"/>
                  <a:gd name="T19" fmla="*/ 0 h 7"/>
                  <a:gd name="T20" fmla="*/ 3 w 10"/>
                  <a:gd name="T21" fmla="*/ 0 h 7"/>
                  <a:gd name="T22" fmla="*/ 6 w 10"/>
                  <a:gd name="T23" fmla="*/ 3 h 7"/>
                  <a:gd name="T24" fmla="*/ 10 w 10"/>
                  <a:gd name="T25" fmla="*/ 3 h 7"/>
                  <a:gd name="T26" fmla="*/ 10 w 10"/>
                  <a:gd name="T27" fmla="*/ 3 h 7"/>
                  <a:gd name="T28" fmla="*/ 10 w 10"/>
                  <a:gd name="T29" fmla="*/ 3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7"/>
                  <a:gd name="T47" fmla="*/ 10 w 10"/>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7">
                    <a:moveTo>
                      <a:pt x="10" y="3"/>
                    </a:moveTo>
                    <a:lnTo>
                      <a:pt x="3" y="7"/>
                    </a:lnTo>
                    <a:lnTo>
                      <a:pt x="0" y="3"/>
                    </a:lnTo>
                    <a:lnTo>
                      <a:pt x="0" y="0"/>
                    </a:lnTo>
                    <a:lnTo>
                      <a:pt x="3" y="0"/>
                    </a:lnTo>
                    <a:lnTo>
                      <a:pt x="6" y="3"/>
                    </a:lnTo>
                    <a:lnTo>
                      <a:pt x="10" y="3"/>
                    </a:lnTo>
                  </a:path>
                </a:pathLst>
              </a:custGeom>
              <a:noFill/>
              <a:ln w="0">
                <a:solidFill>
                  <a:srgbClr val="7F7F7F"/>
                </a:solidFill>
                <a:round/>
                <a:headEnd/>
                <a:tailEnd/>
              </a:ln>
            </p:spPr>
            <p:txBody>
              <a:bodyPr/>
              <a:lstStyle/>
              <a:p>
                <a:endParaRPr lang="en-US"/>
              </a:p>
            </p:txBody>
          </p:sp>
          <p:sp>
            <p:nvSpPr>
              <p:cNvPr id="34290" name="Freeform 392"/>
              <p:cNvSpPr>
                <a:spLocks/>
              </p:cNvSpPr>
              <p:nvPr/>
            </p:nvSpPr>
            <p:spPr bwMode="auto">
              <a:xfrm>
                <a:off x="1570" y="1315"/>
                <a:ext cx="3" cy="3"/>
              </a:xfrm>
              <a:custGeom>
                <a:avLst/>
                <a:gdLst>
                  <a:gd name="T0" fmla="*/ 3 w 3"/>
                  <a:gd name="T1" fmla="*/ 0 h 3"/>
                  <a:gd name="T2" fmla="*/ 3 w 3"/>
                  <a:gd name="T3" fmla="*/ 0 h 3"/>
                  <a:gd name="T4" fmla="*/ 3 w 3"/>
                  <a:gd name="T5" fmla="*/ 3 h 3"/>
                  <a:gd name="T6" fmla="*/ 0 w 3"/>
                  <a:gd name="T7" fmla="*/ 3 h 3"/>
                  <a:gd name="T8" fmla="*/ 0 w 3"/>
                  <a:gd name="T9" fmla="*/ 3 h 3"/>
                  <a:gd name="T10" fmla="*/ 0 w 3"/>
                  <a:gd name="T11" fmla="*/ 3 h 3"/>
                  <a:gd name="T12" fmla="*/ 0 w 3"/>
                  <a:gd name="T13" fmla="*/ 3 h 3"/>
                  <a:gd name="T14" fmla="*/ 0 w 3"/>
                  <a:gd name="T15" fmla="*/ 3 h 3"/>
                  <a:gd name="T16" fmla="*/ 0 w 3"/>
                  <a:gd name="T17" fmla="*/ 3 h 3"/>
                  <a:gd name="T18" fmla="*/ 3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0"/>
                    </a:moveTo>
                    <a:lnTo>
                      <a:pt x="3" y="0"/>
                    </a:lnTo>
                    <a:lnTo>
                      <a:pt x="3" y="3"/>
                    </a:lnTo>
                    <a:lnTo>
                      <a:pt x="0" y="3"/>
                    </a:lnTo>
                    <a:lnTo>
                      <a:pt x="3" y="0"/>
                    </a:lnTo>
                    <a:close/>
                  </a:path>
                </a:pathLst>
              </a:custGeom>
              <a:solidFill>
                <a:srgbClr val="CCCCCC"/>
              </a:solidFill>
              <a:ln w="9525">
                <a:noFill/>
                <a:round/>
                <a:headEnd/>
                <a:tailEnd/>
              </a:ln>
            </p:spPr>
            <p:txBody>
              <a:bodyPr/>
              <a:lstStyle/>
              <a:p>
                <a:endParaRPr lang="en-US"/>
              </a:p>
            </p:txBody>
          </p:sp>
          <p:sp>
            <p:nvSpPr>
              <p:cNvPr id="34291" name="Freeform 393"/>
              <p:cNvSpPr>
                <a:spLocks/>
              </p:cNvSpPr>
              <p:nvPr/>
            </p:nvSpPr>
            <p:spPr bwMode="auto">
              <a:xfrm>
                <a:off x="1570" y="1315"/>
                <a:ext cx="3" cy="3"/>
              </a:xfrm>
              <a:custGeom>
                <a:avLst/>
                <a:gdLst>
                  <a:gd name="T0" fmla="*/ 3 w 3"/>
                  <a:gd name="T1" fmla="*/ 0 h 3"/>
                  <a:gd name="T2" fmla="*/ 3 w 3"/>
                  <a:gd name="T3" fmla="*/ 0 h 3"/>
                  <a:gd name="T4" fmla="*/ 3 w 3"/>
                  <a:gd name="T5" fmla="*/ 0 h 3"/>
                  <a:gd name="T6" fmla="*/ 3 w 3"/>
                  <a:gd name="T7" fmla="*/ 3 h 3"/>
                  <a:gd name="T8" fmla="*/ 0 w 3"/>
                  <a:gd name="T9" fmla="*/ 3 h 3"/>
                  <a:gd name="T10" fmla="*/ 0 w 3"/>
                  <a:gd name="T11" fmla="*/ 3 h 3"/>
                  <a:gd name="T12" fmla="*/ 0 w 3"/>
                  <a:gd name="T13" fmla="*/ 3 h 3"/>
                  <a:gd name="T14" fmla="*/ 0 w 3"/>
                  <a:gd name="T15" fmla="*/ 3 h 3"/>
                  <a:gd name="T16" fmla="*/ 0 w 3"/>
                  <a:gd name="T17" fmla="*/ 3 h 3"/>
                  <a:gd name="T18" fmla="*/ 0 w 3"/>
                  <a:gd name="T19" fmla="*/ 3 h 3"/>
                  <a:gd name="T20" fmla="*/ 3 w 3"/>
                  <a:gd name="T21" fmla="*/ 0 h 3"/>
                  <a:gd name="T22" fmla="*/ 3 w 3"/>
                  <a:gd name="T23" fmla="*/ 0 h 3"/>
                  <a:gd name="T24" fmla="*/ 3 w 3"/>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3" y="0"/>
                    </a:moveTo>
                    <a:lnTo>
                      <a:pt x="3" y="0"/>
                    </a:lnTo>
                    <a:lnTo>
                      <a:pt x="3" y="3"/>
                    </a:lnTo>
                    <a:lnTo>
                      <a:pt x="0" y="3"/>
                    </a:lnTo>
                    <a:lnTo>
                      <a:pt x="3" y="0"/>
                    </a:lnTo>
                  </a:path>
                </a:pathLst>
              </a:custGeom>
              <a:noFill/>
              <a:ln w="0">
                <a:solidFill>
                  <a:srgbClr val="7F7F7F"/>
                </a:solidFill>
                <a:round/>
                <a:headEnd/>
                <a:tailEnd/>
              </a:ln>
            </p:spPr>
            <p:txBody>
              <a:bodyPr/>
              <a:lstStyle/>
              <a:p>
                <a:endParaRPr lang="en-US"/>
              </a:p>
            </p:txBody>
          </p:sp>
          <p:sp>
            <p:nvSpPr>
              <p:cNvPr id="34292" name="Freeform 394"/>
              <p:cNvSpPr>
                <a:spLocks/>
              </p:cNvSpPr>
              <p:nvPr/>
            </p:nvSpPr>
            <p:spPr bwMode="auto">
              <a:xfrm>
                <a:off x="3073" y="1337"/>
                <a:ext cx="16" cy="10"/>
              </a:xfrm>
              <a:custGeom>
                <a:avLst/>
                <a:gdLst>
                  <a:gd name="T0" fmla="*/ 3 w 16"/>
                  <a:gd name="T1" fmla="*/ 0 h 10"/>
                  <a:gd name="T2" fmla="*/ 7 w 16"/>
                  <a:gd name="T3" fmla="*/ 0 h 10"/>
                  <a:gd name="T4" fmla="*/ 13 w 16"/>
                  <a:gd name="T5" fmla="*/ 4 h 10"/>
                  <a:gd name="T6" fmla="*/ 13 w 16"/>
                  <a:gd name="T7" fmla="*/ 4 h 10"/>
                  <a:gd name="T8" fmla="*/ 16 w 16"/>
                  <a:gd name="T9" fmla="*/ 7 h 10"/>
                  <a:gd name="T10" fmla="*/ 16 w 16"/>
                  <a:gd name="T11" fmla="*/ 7 h 10"/>
                  <a:gd name="T12" fmla="*/ 16 w 16"/>
                  <a:gd name="T13" fmla="*/ 7 h 10"/>
                  <a:gd name="T14" fmla="*/ 13 w 16"/>
                  <a:gd name="T15" fmla="*/ 10 h 10"/>
                  <a:gd name="T16" fmla="*/ 10 w 16"/>
                  <a:gd name="T17" fmla="*/ 10 h 10"/>
                  <a:gd name="T18" fmla="*/ 7 w 16"/>
                  <a:gd name="T19" fmla="*/ 10 h 10"/>
                  <a:gd name="T20" fmla="*/ 3 w 16"/>
                  <a:gd name="T21" fmla="*/ 10 h 10"/>
                  <a:gd name="T22" fmla="*/ 3 w 16"/>
                  <a:gd name="T23" fmla="*/ 10 h 10"/>
                  <a:gd name="T24" fmla="*/ 3 w 16"/>
                  <a:gd name="T25" fmla="*/ 10 h 10"/>
                  <a:gd name="T26" fmla="*/ 0 w 16"/>
                  <a:gd name="T27" fmla="*/ 7 h 10"/>
                  <a:gd name="T28" fmla="*/ 3 w 16"/>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0"/>
                  <a:gd name="T47" fmla="*/ 16 w 16"/>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0">
                    <a:moveTo>
                      <a:pt x="3" y="0"/>
                    </a:moveTo>
                    <a:lnTo>
                      <a:pt x="7" y="0"/>
                    </a:lnTo>
                    <a:lnTo>
                      <a:pt x="13" y="4"/>
                    </a:lnTo>
                    <a:lnTo>
                      <a:pt x="16" y="7"/>
                    </a:lnTo>
                    <a:lnTo>
                      <a:pt x="13" y="10"/>
                    </a:lnTo>
                    <a:lnTo>
                      <a:pt x="10" y="10"/>
                    </a:lnTo>
                    <a:lnTo>
                      <a:pt x="7" y="10"/>
                    </a:lnTo>
                    <a:lnTo>
                      <a:pt x="3" y="10"/>
                    </a:lnTo>
                    <a:lnTo>
                      <a:pt x="0" y="7"/>
                    </a:lnTo>
                    <a:lnTo>
                      <a:pt x="3" y="0"/>
                    </a:lnTo>
                    <a:close/>
                  </a:path>
                </a:pathLst>
              </a:custGeom>
              <a:solidFill>
                <a:srgbClr val="CCCCCC"/>
              </a:solidFill>
              <a:ln w="9525">
                <a:noFill/>
                <a:round/>
                <a:headEnd/>
                <a:tailEnd/>
              </a:ln>
            </p:spPr>
            <p:txBody>
              <a:bodyPr/>
              <a:lstStyle/>
              <a:p>
                <a:endParaRPr lang="en-US"/>
              </a:p>
            </p:txBody>
          </p:sp>
          <p:sp>
            <p:nvSpPr>
              <p:cNvPr id="34293" name="Freeform 395"/>
              <p:cNvSpPr>
                <a:spLocks/>
              </p:cNvSpPr>
              <p:nvPr/>
            </p:nvSpPr>
            <p:spPr bwMode="auto">
              <a:xfrm>
                <a:off x="3073" y="1337"/>
                <a:ext cx="16" cy="10"/>
              </a:xfrm>
              <a:custGeom>
                <a:avLst/>
                <a:gdLst>
                  <a:gd name="T0" fmla="*/ 3 w 16"/>
                  <a:gd name="T1" fmla="*/ 0 h 10"/>
                  <a:gd name="T2" fmla="*/ 7 w 16"/>
                  <a:gd name="T3" fmla="*/ 0 h 10"/>
                  <a:gd name="T4" fmla="*/ 13 w 16"/>
                  <a:gd name="T5" fmla="*/ 4 h 10"/>
                  <a:gd name="T6" fmla="*/ 13 w 16"/>
                  <a:gd name="T7" fmla="*/ 4 h 10"/>
                  <a:gd name="T8" fmla="*/ 16 w 16"/>
                  <a:gd name="T9" fmla="*/ 7 h 10"/>
                  <a:gd name="T10" fmla="*/ 16 w 16"/>
                  <a:gd name="T11" fmla="*/ 7 h 10"/>
                  <a:gd name="T12" fmla="*/ 16 w 16"/>
                  <a:gd name="T13" fmla="*/ 7 h 10"/>
                  <a:gd name="T14" fmla="*/ 13 w 16"/>
                  <a:gd name="T15" fmla="*/ 10 h 10"/>
                  <a:gd name="T16" fmla="*/ 10 w 16"/>
                  <a:gd name="T17" fmla="*/ 10 h 10"/>
                  <a:gd name="T18" fmla="*/ 7 w 16"/>
                  <a:gd name="T19" fmla="*/ 10 h 10"/>
                  <a:gd name="T20" fmla="*/ 3 w 16"/>
                  <a:gd name="T21" fmla="*/ 10 h 10"/>
                  <a:gd name="T22" fmla="*/ 3 w 16"/>
                  <a:gd name="T23" fmla="*/ 10 h 10"/>
                  <a:gd name="T24" fmla="*/ 3 w 16"/>
                  <a:gd name="T25" fmla="*/ 10 h 10"/>
                  <a:gd name="T26" fmla="*/ 0 w 16"/>
                  <a:gd name="T27" fmla="*/ 7 h 10"/>
                  <a:gd name="T28" fmla="*/ 3 w 16"/>
                  <a:gd name="T29" fmla="*/ 0 h 10"/>
                  <a:gd name="T30" fmla="*/ 3 w 1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0"/>
                  <a:gd name="T50" fmla="*/ 16 w 1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0">
                    <a:moveTo>
                      <a:pt x="3" y="0"/>
                    </a:moveTo>
                    <a:lnTo>
                      <a:pt x="7" y="0"/>
                    </a:lnTo>
                    <a:lnTo>
                      <a:pt x="13" y="4"/>
                    </a:lnTo>
                    <a:lnTo>
                      <a:pt x="16" y="7"/>
                    </a:lnTo>
                    <a:lnTo>
                      <a:pt x="13" y="10"/>
                    </a:lnTo>
                    <a:lnTo>
                      <a:pt x="10" y="10"/>
                    </a:lnTo>
                    <a:lnTo>
                      <a:pt x="7" y="10"/>
                    </a:lnTo>
                    <a:lnTo>
                      <a:pt x="3" y="10"/>
                    </a:lnTo>
                    <a:lnTo>
                      <a:pt x="0" y="7"/>
                    </a:lnTo>
                    <a:lnTo>
                      <a:pt x="3" y="0"/>
                    </a:lnTo>
                  </a:path>
                </a:pathLst>
              </a:custGeom>
              <a:noFill/>
              <a:ln w="0">
                <a:solidFill>
                  <a:srgbClr val="7F7F7F"/>
                </a:solidFill>
                <a:round/>
                <a:headEnd/>
                <a:tailEnd/>
              </a:ln>
            </p:spPr>
            <p:txBody>
              <a:bodyPr/>
              <a:lstStyle/>
              <a:p>
                <a:endParaRPr lang="en-US"/>
              </a:p>
            </p:txBody>
          </p:sp>
          <p:sp>
            <p:nvSpPr>
              <p:cNvPr id="34294" name="Freeform 396"/>
              <p:cNvSpPr>
                <a:spLocks/>
              </p:cNvSpPr>
              <p:nvPr/>
            </p:nvSpPr>
            <p:spPr bwMode="auto">
              <a:xfrm>
                <a:off x="3086" y="1296"/>
                <a:ext cx="45" cy="32"/>
              </a:xfrm>
              <a:custGeom>
                <a:avLst/>
                <a:gdLst>
                  <a:gd name="T0" fmla="*/ 6 w 45"/>
                  <a:gd name="T1" fmla="*/ 3 h 32"/>
                  <a:gd name="T2" fmla="*/ 16 w 45"/>
                  <a:gd name="T3" fmla="*/ 0 h 32"/>
                  <a:gd name="T4" fmla="*/ 26 w 45"/>
                  <a:gd name="T5" fmla="*/ 3 h 32"/>
                  <a:gd name="T6" fmla="*/ 23 w 45"/>
                  <a:gd name="T7" fmla="*/ 6 h 32"/>
                  <a:gd name="T8" fmla="*/ 26 w 45"/>
                  <a:gd name="T9" fmla="*/ 6 h 32"/>
                  <a:gd name="T10" fmla="*/ 26 w 45"/>
                  <a:gd name="T11" fmla="*/ 6 h 32"/>
                  <a:gd name="T12" fmla="*/ 26 w 45"/>
                  <a:gd name="T13" fmla="*/ 6 h 32"/>
                  <a:gd name="T14" fmla="*/ 23 w 45"/>
                  <a:gd name="T15" fmla="*/ 9 h 32"/>
                  <a:gd name="T16" fmla="*/ 23 w 45"/>
                  <a:gd name="T17" fmla="*/ 9 h 32"/>
                  <a:gd name="T18" fmla="*/ 23 w 45"/>
                  <a:gd name="T19" fmla="*/ 12 h 32"/>
                  <a:gd name="T20" fmla="*/ 26 w 45"/>
                  <a:gd name="T21" fmla="*/ 12 h 32"/>
                  <a:gd name="T22" fmla="*/ 26 w 45"/>
                  <a:gd name="T23" fmla="*/ 16 h 32"/>
                  <a:gd name="T24" fmla="*/ 29 w 45"/>
                  <a:gd name="T25" fmla="*/ 19 h 32"/>
                  <a:gd name="T26" fmla="*/ 32 w 45"/>
                  <a:gd name="T27" fmla="*/ 25 h 32"/>
                  <a:gd name="T28" fmla="*/ 45 w 45"/>
                  <a:gd name="T29" fmla="*/ 29 h 32"/>
                  <a:gd name="T30" fmla="*/ 42 w 45"/>
                  <a:gd name="T31" fmla="*/ 32 h 32"/>
                  <a:gd name="T32" fmla="*/ 42 w 45"/>
                  <a:gd name="T33" fmla="*/ 32 h 32"/>
                  <a:gd name="T34" fmla="*/ 39 w 45"/>
                  <a:gd name="T35" fmla="*/ 29 h 32"/>
                  <a:gd name="T36" fmla="*/ 39 w 45"/>
                  <a:gd name="T37" fmla="*/ 29 h 32"/>
                  <a:gd name="T38" fmla="*/ 35 w 45"/>
                  <a:gd name="T39" fmla="*/ 29 h 32"/>
                  <a:gd name="T40" fmla="*/ 39 w 45"/>
                  <a:gd name="T41" fmla="*/ 32 h 32"/>
                  <a:gd name="T42" fmla="*/ 29 w 45"/>
                  <a:gd name="T43" fmla="*/ 29 h 32"/>
                  <a:gd name="T44" fmla="*/ 29 w 45"/>
                  <a:gd name="T45" fmla="*/ 32 h 32"/>
                  <a:gd name="T46" fmla="*/ 26 w 45"/>
                  <a:gd name="T47" fmla="*/ 29 h 32"/>
                  <a:gd name="T48" fmla="*/ 19 w 45"/>
                  <a:gd name="T49" fmla="*/ 29 h 32"/>
                  <a:gd name="T50" fmla="*/ 16 w 45"/>
                  <a:gd name="T51" fmla="*/ 25 h 32"/>
                  <a:gd name="T52" fmla="*/ 23 w 45"/>
                  <a:gd name="T53" fmla="*/ 25 h 32"/>
                  <a:gd name="T54" fmla="*/ 16 w 45"/>
                  <a:gd name="T55" fmla="*/ 25 h 32"/>
                  <a:gd name="T56" fmla="*/ 16 w 45"/>
                  <a:gd name="T57" fmla="*/ 22 h 32"/>
                  <a:gd name="T58" fmla="*/ 16 w 45"/>
                  <a:gd name="T59" fmla="*/ 22 h 32"/>
                  <a:gd name="T60" fmla="*/ 13 w 45"/>
                  <a:gd name="T61" fmla="*/ 22 h 32"/>
                  <a:gd name="T62" fmla="*/ 10 w 45"/>
                  <a:gd name="T63" fmla="*/ 22 h 32"/>
                  <a:gd name="T64" fmla="*/ 10 w 45"/>
                  <a:gd name="T65" fmla="*/ 19 h 32"/>
                  <a:gd name="T66" fmla="*/ 6 w 45"/>
                  <a:gd name="T67" fmla="*/ 19 h 32"/>
                  <a:gd name="T68" fmla="*/ 6 w 45"/>
                  <a:gd name="T69" fmla="*/ 22 h 32"/>
                  <a:gd name="T70" fmla="*/ 6 w 45"/>
                  <a:gd name="T71" fmla="*/ 19 h 32"/>
                  <a:gd name="T72" fmla="*/ 3 w 45"/>
                  <a:gd name="T73" fmla="*/ 22 h 32"/>
                  <a:gd name="T74" fmla="*/ 3 w 45"/>
                  <a:gd name="T75" fmla="*/ 19 h 32"/>
                  <a:gd name="T76" fmla="*/ 0 w 45"/>
                  <a:gd name="T77" fmla="*/ 19 h 32"/>
                  <a:gd name="T78" fmla="*/ 0 w 45"/>
                  <a:gd name="T79" fmla="*/ 16 h 32"/>
                  <a:gd name="T80" fmla="*/ 3 w 45"/>
                  <a:gd name="T81" fmla="*/ 16 h 32"/>
                  <a:gd name="T82" fmla="*/ 3 w 45"/>
                  <a:gd name="T83" fmla="*/ 16 h 32"/>
                  <a:gd name="T84" fmla="*/ 3 w 45"/>
                  <a:gd name="T85" fmla="*/ 12 h 32"/>
                  <a:gd name="T86" fmla="*/ 6 w 45"/>
                  <a:gd name="T87" fmla="*/ 12 h 32"/>
                  <a:gd name="T88" fmla="*/ 3 w 45"/>
                  <a:gd name="T89" fmla="*/ 12 h 32"/>
                  <a:gd name="T90" fmla="*/ 6 w 45"/>
                  <a:gd name="T91" fmla="*/ 9 h 32"/>
                  <a:gd name="T92" fmla="*/ 6 w 45"/>
                  <a:gd name="T93" fmla="*/ 9 h 32"/>
                  <a:gd name="T94" fmla="*/ 3 w 45"/>
                  <a:gd name="T95" fmla="*/ 9 h 32"/>
                  <a:gd name="T96" fmla="*/ 3 w 45"/>
                  <a:gd name="T97" fmla="*/ 9 h 32"/>
                  <a:gd name="T98" fmla="*/ 0 w 45"/>
                  <a:gd name="T99" fmla="*/ 9 h 32"/>
                  <a:gd name="T100" fmla="*/ 0 w 45"/>
                  <a:gd name="T101" fmla="*/ 6 h 32"/>
                  <a:gd name="T102" fmla="*/ 6 w 45"/>
                  <a:gd name="T103" fmla="*/ 6 h 32"/>
                  <a:gd name="T104" fmla="*/ 6 w 45"/>
                  <a:gd name="T105" fmla="*/ 6 h 32"/>
                  <a:gd name="T106" fmla="*/ 6 w 45"/>
                  <a:gd name="T107" fmla="*/ 6 h 32"/>
                  <a:gd name="T108" fmla="*/ 3 w 45"/>
                  <a:gd name="T109" fmla="*/ 3 h 32"/>
                  <a:gd name="T110" fmla="*/ 6 w 45"/>
                  <a:gd name="T111" fmla="*/ 3 h 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32"/>
                  <a:gd name="T170" fmla="*/ 45 w 45"/>
                  <a:gd name="T171" fmla="*/ 32 h 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32">
                    <a:moveTo>
                      <a:pt x="6" y="3"/>
                    </a:moveTo>
                    <a:lnTo>
                      <a:pt x="16" y="0"/>
                    </a:lnTo>
                    <a:lnTo>
                      <a:pt x="26" y="3"/>
                    </a:lnTo>
                    <a:lnTo>
                      <a:pt x="23" y="6"/>
                    </a:lnTo>
                    <a:lnTo>
                      <a:pt x="26" y="6"/>
                    </a:lnTo>
                    <a:lnTo>
                      <a:pt x="23" y="9"/>
                    </a:lnTo>
                    <a:lnTo>
                      <a:pt x="23" y="12"/>
                    </a:lnTo>
                    <a:lnTo>
                      <a:pt x="26" y="12"/>
                    </a:lnTo>
                    <a:lnTo>
                      <a:pt x="26" y="16"/>
                    </a:lnTo>
                    <a:lnTo>
                      <a:pt x="29" y="19"/>
                    </a:lnTo>
                    <a:lnTo>
                      <a:pt x="32" y="25"/>
                    </a:lnTo>
                    <a:lnTo>
                      <a:pt x="45" y="29"/>
                    </a:lnTo>
                    <a:lnTo>
                      <a:pt x="42" y="32"/>
                    </a:lnTo>
                    <a:lnTo>
                      <a:pt x="39" y="29"/>
                    </a:lnTo>
                    <a:lnTo>
                      <a:pt x="35" y="29"/>
                    </a:lnTo>
                    <a:lnTo>
                      <a:pt x="39" y="32"/>
                    </a:lnTo>
                    <a:lnTo>
                      <a:pt x="29" y="29"/>
                    </a:lnTo>
                    <a:lnTo>
                      <a:pt x="29" y="32"/>
                    </a:lnTo>
                    <a:lnTo>
                      <a:pt x="26" y="29"/>
                    </a:lnTo>
                    <a:lnTo>
                      <a:pt x="19" y="29"/>
                    </a:lnTo>
                    <a:lnTo>
                      <a:pt x="16" y="25"/>
                    </a:lnTo>
                    <a:lnTo>
                      <a:pt x="23" y="25"/>
                    </a:lnTo>
                    <a:lnTo>
                      <a:pt x="16" y="25"/>
                    </a:lnTo>
                    <a:lnTo>
                      <a:pt x="16" y="22"/>
                    </a:lnTo>
                    <a:lnTo>
                      <a:pt x="13" y="22"/>
                    </a:lnTo>
                    <a:lnTo>
                      <a:pt x="10" y="22"/>
                    </a:lnTo>
                    <a:lnTo>
                      <a:pt x="10" y="19"/>
                    </a:lnTo>
                    <a:lnTo>
                      <a:pt x="6" y="19"/>
                    </a:lnTo>
                    <a:lnTo>
                      <a:pt x="6" y="22"/>
                    </a:lnTo>
                    <a:lnTo>
                      <a:pt x="6" y="19"/>
                    </a:lnTo>
                    <a:lnTo>
                      <a:pt x="3" y="22"/>
                    </a:lnTo>
                    <a:lnTo>
                      <a:pt x="3" y="19"/>
                    </a:lnTo>
                    <a:lnTo>
                      <a:pt x="0" y="19"/>
                    </a:lnTo>
                    <a:lnTo>
                      <a:pt x="0" y="16"/>
                    </a:lnTo>
                    <a:lnTo>
                      <a:pt x="3" y="16"/>
                    </a:lnTo>
                    <a:lnTo>
                      <a:pt x="3" y="12"/>
                    </a:lnTo>
                    <a:lnTo>
                      <a:pt x="6" y="12"/>
                    </a:lnTo>
                    <a:lnTo>
                      <a:pt x="3" y="12"/>
                    </a:lnTo>
                    <a:lnTo>
                      <a:pt x="6" y="9"/>
                    </a:lnTo>
                    <a:lnTo>
                      <a:pt x="3" y="9"/>
                    </a:lnTo>
                    <a:lnTo>
                      <a:pt x="0" y="9"/>
                    </a:lnTo>
                    <a:lnTo>
                      <a:pt x="0" y="6"/>
                    </a:lnTo>
                    <a:lnTo>
                      <a:pt x="6" y="6"/>
                    </a:lnTo>
                    <a:lnTo>
                      <a:pt x="3" y="3"/>
                    </a:lnTo>
                    <a:lnTo>
                      <a:pt x="6" y="3"/>
                    </a:lnTo>
                    <a:close/>
                  </a:path>
                </a:pathLst>
              </a:custGeom>
              <a:solidFill>
                <a:srgbClr val="CCCCCC"/>
              </a:solidFill>
              <a:ln w="9525">
                <a:noFill/>
                <a:round/>
                <a:headEnd/>
                <a:tailEnd/>
              </a:ln>
            </p:spPr>
            <p:txBody>
              <a:bodyPr/>
              <a:lstStyle/>
              <a:p>
                <a:endParaRPr lang="en-US"/>
              </a:p>
            </p:txBody>
          </p:sp>
          <p:sp>
            <p:nvSpPr>
              <p:cNvPr id="34295" name="Freeform 397"/>
              <p:cNvSpPr>
                <a:spLocks/>
              </p:cNvSpPr>
              <p:nvPr/>
            </p:nvSpPr>
            <p:spPr bwMode="auto">
              <a:xfrm>
                <a:off x="3086" y="1296"/>
                <a:ext cx="45" cy="32"/>
              </a:xfrm>
              <a:custGeom>
                <a:avLst/>
                <a:gdLst>
                  <a:gd name="T0" fmla="*/ 6 w 45"/>
                  <a:gd name="T1" fmla="*/ 3 h 32"/>
                  <a:gd name="T2" fmla="*/ 16 w 45"/>
                  <a:gd name="T3" fmla="*/ 0 h 32"/>
                  <a:gd name="T4" fmla="*/ 26 w 45"/>
                  <a:gd name="T5" fmla="*/ 3 h 32"/>
                  <a:gd name="T6" fmla="*/ 23 w 45"/>
                  <a:gd name="T7" fmla="*/ 6 h 32"/>
                  <a:gd name="T8" fmla="*/ 26 w 45"/>
                  <a:gd name="T9" fmla="*/ 6 h 32"/>
                  <a:gd name="T10" fmla="*/ 26 w 45"/>
                  <a:gd name="T11" fmla="*/ 6 h 32"/>
                  <a:gd name="T12" fmla="*/ 26 w 45"/>
                  <a:gd name="T13" fmla="*/ 6 h 32"/>
                  <a:gd name="T14" fmla="*/ 23 w 45"/>
                  <a:gd name="T15" fmla="*/ 9 h 32"/>
                  <a:gd name="T16" fmla="*/ 23 w 45"/>
                  <a:gd name="T17" fmla="*/ 9 h 32"/>
                  <a:gd name="T18" fmla="*/ 23 w 45"/>
                  <a:gd name="T19" fmla="*/ 12 h 32"/>
                  <a:gd name="T20" fmla="*/ 26 w 45"/>
                  <a:gd name="T21" fmla="*/ 12 h 32"/>
                  <a:gd name="T22" fmla="*/ 26 w 45"/>
                  <a:gd name="T23" fmla="*/ 16 h 32"/>
                  <a:gd name="T24" fmla="*/ 29 w 45"/>
                  <a:gd name="T25" fmla="*/ 19 h 32"/>
                  <a:gd name="T26" fmla="*/ 32 w 45"/>
                  <a:gd name="T27" fmla="*/ 25 h 32"/>
                  <a:gd name="T28" fmla="*/ 45 w 45"/>
                  <a:gd name="T29" fmla="*/ 29 h 32"/>
                  <a:gd name="T30" fmla="*/ 42 w 45"/>
                  <a:gd name="T31" fmla="*/ 32 h 32"/>
                  <a:gd name="T32" fmla="*/ 42 w 45"/>
                  <a:gd name="T33" fmla="*/ 32 h 32"/>
                  <a:gd name="T34" fmla="*/ 39 w 45"/>
                  <a:gd name="T35" fmla="*/ 29 h 32"/>
                  <a:gd name="T36" fmla="*/ 39 w 45"/>
                  <a:gd name="T37" fmla="*/ 29 h 32"/>
                  <a:gd name="T38" fmla="*/ 35 w 45"/>
                  <a:gd name="T39" fmla="*/ 29 h 32"/>
                  <a:gd name="T40" fmla="*/ 39 w 45"/>
                  <a:gd name="T41" fmla="*/ 32 h 32"/>
                  <a:gd name="T42" fmla="*/ 29 w 45"/>
                  <a:gd name="T43" fmla="*/ 29 h 32"/>
                  <a:gd name="T44" fmla="*/ 29 w 45"/>
                  <a:gd name="T45" fmla="*/ 32 h 32"/>
                  <a:gd name="T46" fmla="*/ 26 w 45"/>
                  <a:gd name="T47" fmla="*/ 29 h 32"/>
                  <a:gd name="T48" fmla="*/ 19 w 45"/>
                  <a:gd name="T49" fmla="*/ 29 h 32"/>
                  <a:gd name="T50" fmla="*/ 16 w 45"/>
                  <a:gd name="T51" fmla="*/ 25 h 32"/>
                  <a:gd name="T52" fmla="*/ 23 w 45"/>
                  <a:gd name="T53" fmla="*/ 25 h 32"/>
                  <a:gd name="T54" fmla="*/ 16 w 45"/>
                  <a:gd name="T55" fmla="*/ 25 h 32"/>
                  <a:gd name="T56" fmla="*/ 16 w 45"/>
                  <a:gd name="T57" fmla="*/ 22 h 32"/>
                  <a:gd name="T58" fmla="*/ 16 w 45"/>
                  <a:gd name="T59" fmla="*/ 22 h 32"/>
                  <a:gd name="T60" fmla="*/ 13 w 45"/>
                  <a:gd name="T61" fmla="*/ 22 h 32"/>
                  <a:gd name="T62" fmla="*/ 10 w 45"/>
                  <a:gd name="T63" fmla="*/ 22 h 32"/>
                  <a:gd name="T64" fmla="*/ 10 w 45"/>
                  <a:gd name="T65" fmla="*/ 19 h 32"/>
                  <a:gd name="T66" fmla="*/ 6 w 45"/>
                  <a:gd name="T67" fmla="*/ 19 h 32"/>
                  <a:gd name="T68" fmla="*/ 6 w 45"/>
                  <a:gd name="T69" fmla="*/ 22 h 32"/>
                  <a:gd name="T70" fmla="*/ 6 w 45"/>
                  <a:gd name="T71" fmla="*/ 19 h 32"/>
                  <a:gd name="T72" fmla="*/ 3 w 45"/>
                  <a:gd name="T73" fmla="*/ 22 h 32"/>
                  <a:gd name="T74" fmla="*/ 3 w 45"/>
                  <a:gd name="T75" fmla="*/ 19 h 32"/>
                  <a:gd name="T76" fmla="*/ 0 w 45"/>
                  <a:gd name="T77" fmla="*/ 19 h 32"/>
                  <a:gd name="T78" fmla="*/ 0 w 45"/>
                  <a:gd name="T79" fmla="*/ 16 h 32"/>
                  <a:gd name="T80" fmla="*/ 3 w 45"/>
                  <a:gd name="T81" fmla="*/ 16 h 32"/>
                  <a:gd name="T82" fmla="*/ 3 w 45"/>
                  <a:gd name="T83" fmla="*/ 16 h 32"/>
                  <a:gd name="T84" fmla="*/ 3 w 45"/>
                  <a:gd name="T85" fmla="*/ 12 h 32"/>
                  <a:gd name="T86" fmla="*/ 6 w 45"/>
                  <a:gd name="T87" fmla="*/ 12 h 32"/>
                  <a:gd name="T88" fmla="*/ 3 w 45"/>
                  <a:gd name="T89" fmla="*/ 12 h 32"/>
                  <a:gd name="T90" fmla="*/ 6 w 45"/>
                  <a:gd name="T91" fmla="*/ 9 h 32"/>
                  <a:gd name="T92" fmla="*/ 6 w 45"/>
                  <a:gd name="T93" fmla="*/ 9 h 32"/>
                  <a:gd name="T94" fmla="*/ 3 w 45"/>
                  <a:gd name="T95" fmla="*/ 9 h 32"/>
                  <a:gd name="T96" fmla="*/ 3 w 45"/>
                  <a:gd name="T97" fmla="*/ 9 h 32"/>
                  <a:gd name="T98" fmla="*/ 0 w 45"/>
                  <a:gd name="T99" fmla="*/ 9 h 32"/>
                  <a:gd name="T100" fmla="*/ 0 w 45"/>
                  <a:gd name="T101" fmla="*/ 6 h 32"/>
                  <a:gd name="T102" fmla="*/ 6 w 45"/>
                  <a:gd name="T103" fmla="*/ 6 h 32"/>
                  <a:gd name="T104" fmla="*/ 6 w 45"/>
                  <a:gd name="T105" fmla="*/ 6 h 32"/>
                  <a:gd name="T106" fmla="*/ 6 w 45"/>
                  <a:gd name="T107" fmla="*/ 6 h 32"/>
                  <a:gd name="T108" fmla="*/ 3 w 45"/>
                  <a:gd name="T109" fmla="*/ 3 h 32"/>
                  <a:gd name="T110" fmla="*/ 6 w 45"/>
                  <a:gd name="T111" fmla="*/ 3 h 32"/>
                  <a:gd name="T112" fmla="*/ 6 w 45"/>
                  <a:gd name="T113" fmla="*/ 3 h 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
                  <a:gd name="T172" fmla="*/ 0 h 32"/>
                  <a:gd name="T173" fmla="*/ 45 w 45"/>
                  <a:gd name="T174" fmla="*/ 32 h 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 h="32">
                    <a:moveTo>
                      <a:pt x="6" y="3"/>
                    </a:moveTo>
                    <a:lnTo>
                      <a:pt x="16" y="0"/>
                    </a:lnTo>
                    <a:lnTo>
                      <a:pt x="26" y="3"/>
                    </a:lnTo>
                    <a:lnTo>
                      <a:pt x="23" y="6"/>
                    </a:lnTo>
                    <a:lnTo>
                      <a:pt x="26" y="6"/>
                    </a:lnTo>
                    <a:lnTo>
                      <a:pt x="23" y="9"/>
                    </a:lnTo>
                    <a:lnTo>
                      <a:pt x="23" y="12"/>
                    </a:lnTo>
                    <a:lnTo>
                      <a:pt x="26" y="12"/>
                    </a:lnTo>
                    <a:lnTo>
                      <a:pt x="26" y="16"/>
                    </a:lnTo>
                    <a:lnTo>
                      <a:pt x="29" y="19"/>
                    </a:lnTo>
                    <a:lnTo>
                      <a:pt x="32" y="25"/>
                    </a:lnTo>
                    <a:lnTo>
                      <a:pt x="45" y="29"/>
                    </a:lnTo>
                    <a:lnTo>
                      <a:pt x="42" y="32"/>
                    </a:lnTo>
                    <a:lnTo>
                      <a:pt x="39" y="29"/>
                    </a:lnTo>
                    <a:lnTo>
                      <a:pt x="35" y="29"/>
                    </a:lnTo>
                    <a:lnTo>
                      <a:pt x="39" y="32"/>
                    </a:lnTo>
                    <a:lnTo>
                      <a:pt x="29" y="29"/>
                    </a:lnTo>
                    <a:lnTo>
                      <a:pt x="29" y="32"/>
                    </a:lnTo>
                    <a:lnTo>
                      <a:pt x="26" y="29"/>
                    </a:lnTo>
                    <a:lnTo>
                      <a:pt x="19" y="29"/>
                    </a:lnTo>
                    <a:lnTo>
                      <a:pt x="16" y="25"/>
                    </a:lnTo>
                    <a:lnTo>
                      <a:pt x="23" y="25"/>
                    </a:lnTo>
                    <a:lnTo>
                      <a:pt x="16" y="25"/>
                    </a:lnTo>
                    <a:lnTo>
                      <a:pt x="16" y="22"/>
                    </a:lnTo>
                    <a:lnTo>
                      <a:pt x="13" y="22"/>
                    </a:lnTo>
                    <a:lnTo>
                      <a:pt x="10" y="22"/>
                    </a:lnTo>
                    <a:lnTo>
                      <a:pt x="10" y="19"/>
                    </a:lnTo>
                    <a:lnTo>
                      <a:pt x="6" y="19"/>
                    </a:lnTo>
                    <a:lnTo>
                      <a:pt x="6" y="22"/>
                    </a:lnTo>
                    <a:lnTo>
                      <a:pt x="6" y="19"/>
                    </a:lnTo>
                    <a:lnTo>
                      <a:pt x="3" y="22"/>
                    </a:lnTo>
                    <a:lnTo>
                      <a:pt x="3" y="19"/>
                    </a:lnTo>
                    <a:lnTo>
                      <a:pt x="0" y="19"/>
                    </a:lnTo>
                    <a:lnTo>
                      <a:pt x="0" y="16"/>
                    </a:lnTo>
                    <a:lnTo>
                      <a:pt x="3" y="16"/>
                    </a:lnTo>
                    <a:lnTo>
                      <a:pt x="3" y="12"/>
                    </a:lnTo>
                    <a:lnTo>
                      <a:pt x="6" y="12"/>
                    </a:lnTo>
                    <a:lnTo>
                      <a:pt x="3" y="12"/>
                    </a:lnTo>
                    <a:lnTo>
                      <a:pt x="6" y="9"/>
                    </a:lnTo>
                    <a:lnTo>
                      <a:pt x="3" y="9"/>
                    </a:lnTo>
                    <a:lnTo>
                      <a:pt x="0" y="9"/>
                    </a:lnTo>
                    <a:lnTo>
                      <a:pt x="0" y="6"/>
                    </a:lnTo>
                    <a:lnTo>
                      <a:pt x="6" y="6"/>
                    </a:lnTo>
                    <a:lnTo>
                      <a:pt x="3" y="3"/>
                    </a:lnTo>
                    <a:lnTo>
                      <a:pt x="6" y="3"/>
                    </a:lnTo>
                  </a:path>
                </a:pathLst>
              </a:custGeom>
              <a:noFill/>
              <a:ln w="0">
                <a:solidFill>
                  <a:srgbClr val="7F7F7F"/>
                </a:solidFill>
                <a:round/>
                <a:headEnd/>
                <a:tailEnd/>
              </a:ln>
            </p:spPr>
            <p:txBody>
              <a:bodyPr/>
              <a:lstStyle/>
              <a:p>
                <a:endParaRPr lang="en-US"/>
              </a:p>
            </p:txBody>
          </p:sp>
          <p:sp>
            <p:nvSpPr>
              <p:cNvPr id="34296" name="Freeform 398"/>
              <p:cNvSpPr>
                <a:spLocks/>
              </p:cNvSpPr>
              <p:nvPr/>
            </p:nvSpPr>
            <p:spPr bwMode="auto">
              <a:xfrm>
                <a:off x="3092" y="1318"/>
                <a:ext cx="10" cy="7"/>
              </a:xfrm>
              <a:custGeom>
                <a:avLst/>
                <a:gdLst>
                  <a:gd name="T0" fmla="*/ 0 w 10"/>
                  <a:gd name="T1" fmla="*/ 0 h 7"/>
                  <a:gd name="T2" fmla="*/ 4 w 10"/>
                  <a:gd name="T3" fmla="*/ 0 h 7"/>
                  <a:gd name="T4" fmla="*/ 7 w 10"/>
                  <a:gd name="T5" fmla="*/ 3 h 7"/>
                  <a:gd name="T6" fmla="*/ 10 w 10"/>
                  <a:gd name="T7" fmla="*/ 7 h 7"/>
                  <a:gd name="T8" fmla="*/ 4 w 10"/>
                  <a:gd name="T9" fmla="*/ 3 h 7"/>
                  <a:gd name="T10" fmla="*/ 0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0"/>
                    </a:moveTo>
                    <a:lnTo>
                      <a:pt x="4" y="0"/>
                    </a:lnTo>
                    <a:lnTo>
                      <a:pt x="7" y="3"/>
                    </a:lnTo>
                    <a:lnTo>
                      <a:pt x="10" y="7"/>
                    </a:lnTo>
                    <a:lnTo>
                      <a:pt x="4" y="3"/>
                    </a:lnTo>
                    <a:lnTo>
                      <a:pt x="0" y="0"/>
                    </a:lnTo>
                    <a:close/>
                  </a:path>
                </a:pathLst>
              </a:custGeom>
              <a:solidFill>
                <a:srgbClr val="CCCCCC"/>
              </a:solidFill>
              <a:ln w="9525">
                <a:noFill/>
                <a:round/>
                <a:headEnd/>
                <a:tailEnd/>
              </a:ln>
            </p:spPr>
            <p:txBody>
              <a:bodyPr/>
              <a:lstStyle/>
              <a:p>
                <a:endParaRPr lang="en-US"/>
              </a:p>
            </p:txBody>
          </p:sp>
          <p:sp>
            <p:nvSpPr>
              <p:cNvPr id="34297" name="Freeform 399"/>
              <p:cNvSpPr>
                <a:spLocks/>
              </p:cNvSpPr>
              <p:nvPr/>
            </p:nvSpPr>
            <p:spPr bwMode="auto">
              <a:xfrm>
                <a:off x="3092" y="1318"/>
                <a:ext cx="10" cy="7"/>
              </a:xfrm>
              <a:custGeom>
                <a:avLst/>
                <a:gdLst>
                  <a:gd name="T0" fmla="*/ 0 w 10"/>
                  <a:gd name="T1" fmla="*/ 0 h 7"/>
                  <a:gd name="T2" fmla="*/ 4 w 10"/>
                  <a:gd name="T3" fmla="*/ 0 h 7"/>
                  <a:gd name="T4" fmla="*/ 7 w 10"/>
                  <a:gd name="T5" fmla="*/ 3 h 7"/>
                  <a:gd name="T6" fmla="*/ 10 w 10"/>
                  <a:gd name="T7" fmla="*/ 7 h 7"/>
                  <a:gd name="T8" fmla="*/ 4 w 10"/>
                  <a:gd name="T9" fmla="*/ 3 h 7"/>
                  <a:gd name="T10" fmla="*/ 0 w 10"/>
                  <a:gd name="T11" fmla="*/ 0 h 7"/>
                  <a:gd name="T12" fmla="*/ 0 w 10"/>
                  <a:gd name="T13" fmla="*/ 0 h 7"/>
                  <a:gd name="T14" fmla="*/ 0 60000 65536"/>
                  <a:gd name="T15" fmla="*/ 0 60000 65536"/>
                  <a:gd name="T16" fmla="*/ 0 60000 65536"/>
                  <a:gd name="T17" fmla="*/ 0 60000 65536"/>
                  <a:gd name="T18" fmla="*/ 0 60000 65536"/>
                  <a:gd name="T19" fmla="*/ 0 60000 65536"/>
                  <a:gd name="T20" fmla="*/ 0 60000 65536"/>
                  <a:gd name="T21" fmla="*/ 0 w 10"/>
                  <a:gd name="T22" fmla="*/ 0 h 7"/>
                  <a:gd name="T23" fmla="*/ 10 w 1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
                    <a:moveTo>
                      <a:pt x="0" y="0"/>
                    </a:moveTo>
                    <a:lnTo>
                      <a:pt x="4" y="0"/>
                    </a:lnTo>
                    <a:lnTo>
                      <a:pt x="7" y="3"/>
                    </a:lnTo>
                    <a:lnTo>
                      <a:pt x="10" y="7"/>
                    </a:lnTo>
                    <a:lnTo>
                      <a:pt x="4" y="3"/>
                    </a:lnTo>
                    <a:lnTo>
                      <a:pt x="0" y="0"/>
                    </a:lnTo>
                  </a:path>
                </a:pathLst>
              </a:custGeom>
              <a:noFill/>
              <a:ln w="0">
                <a:solidFill>
                  <a:srgbClr val="7F7F7F"/>
                </a:solidFill>
                <a:round/>
                <a:headEnd/>
                <a:tailEnd/>
              </a:ln>
            </p:spPr>
            <p:txBody>
              <a:bodyPr/>
              <a:lstStyle/>
              <a:p>
                <a:endParaRPr lang="en-US"/>
              </a:p>
            </p:txBody>
          </p:sp>
          <p:sp>
            <p:nvSpPr>
              <p:cNvPr id="34298" name="Freeform 400"/>
              <p:cNvSpPr>
                <a:spLocks/>
              </p:cNvSpPr>
              <p:nvPr/>
            </p:nvSpPr>
            <p:spPr bwMode="auto">
              <a:xfrm>
                <a:off x="3137" y="1328"/>
                <a:ext cx="17" cy="9"/>
              </a:xfrm>
              <a:custGeom>
                <a:avLst/>
                <a:gdLst>
                  <a:gd name="T0" fmla="*/ 4 w 17"/>
                  <a:gd name="T1" fmla="*/ 6 h 9"/>
                  <a:gd name="T2" fmla="*/ 0 w 17"/>
                  <a:gd name="T3" fmla="*/ 3 h 9"/>
                  <a:gd name="T4" fmla="*/ 4 w 17"/>
                  <a:gd name="T5" fmla="*/ 3 h 9"/>
                  <a:gd name="T6" fmla="*/ 4 w 17"/>
                  <a:gd name="T7" fmla="*/ 3 h 9"/>
                  <a:gd name="T8" fmla="*/ 4 w 17"/>
                  <a:gd name="T9" fmla="*/ 0 h 9"/>
                  <a:gd name="T10" fmla="*/ 17 w 17"/>
                  <a:gd name="T11" fmla="*/ 6 h 9"/>
                  <a:gd name="T12" fmla="*/ 17 w 17"/>
                  <a:gd name="T13" fmla="*/ 9 h 9"/>
                  <a:gd name="T14" fmla="*/ 13 w 17"/>
                  <a:gd name="T15" fmla="*/ 9 h 9"/>
                  <a:gd name="T16" fmla="*/ 7 w 17"/>
                  <a:gd name="T17" fmla="*/ 6 h 9"/>
                  <a:gd name="T18" fmla="*/ 10 w 17"/>
                  <a:gd name="T19" fmla="*/ 9 h 9"/>
                  <a:gd name="T20" fmla="*/ 4 w 17"/>
                  <a:gd name="T21" fmla="*/ 6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9"/>
                  <a:gd name="T35" fmla="*/ 17 w 17"/>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9">
                    <a:moveTo>
                      <a:pt x="4" y="6"/>
                    </a:moveTo>
                    <a:lnTo>
                      <a:pt x="0" y="3"/>
                    </a:lnTo>
                    <a:lnTo>
                      <a:pt x="4" y="3"/>
                    </a:lnTo>
                    <a:lnTo>
                      <a:pt x="4" y="0"/>
                    </a:lnTo>
                    <a:lnTo>
                      <a:pt x="17" y="6"/>
                    </a:lnTo>
                    <a:lnTo>
                      <a:pt x="17" y="9"/>
                    </a:lnTo>
                    <a:lnTo>
                      <a:pt x="13" y="9"/>
                    </a:lnTo>
                    <a:lnTo>
                      <a:pt x="7" y="6"/>
                    </a:lnTo>
                    <a:lnTo>
                      <a:pt x="10" y="9"/>
                    </a:lnTo>
                    <a:lnTo>
                      <a:pt x="4" y="6"/>
                    </a:lnTo>
                    <a:close/>
                  </a:path>
                </a:pathLst>
              </a:custGeom>
              <a:solidFill>
                <a:srgbClr val="CCCCCC"/>
              </a:solidFill>
              <a:ln w="9525">
                <a:noFill/>
                <a:round/>
                <a:headEnd/>
                <a:tailEnd/>
              </a:ln>
            </p:spPr>
            <p:txBody>
              <a:bodyPr/>
              <a:lstStyle/>
              <a:p>
                <a:endParaRPr lang="en-US"/>
              </a:p>
            </p:txBody>
          </p:sp>
          <p:sp>
            <p:nvSpPr>
              <p:cNvPr id="34299" name="Freeform 401"/>
              <p:cNvSpPr>
                <a:spLocks/>
              </p:cNvSpPr>
              <p:nvPr/>
            </p:nvSpPr>
            <p:spPr bwMode="auto">
              <a:xfrm>
                <a:off x="3137" y="1328"/>
                <a:ext cx="17" cy="9"/>
              </a:xfrm>
              <a:custGeom>
                <a:avLst/>
                <a:gdLst>
                  <a:gd name="T0" fmla="*/ 4 w 17"/>
                  <a:gd name="T1" fmla="*/ 6 h 9"/>
                  <a:gd name="T2" fmla="*/ 0 w 17"/>
                  <a:gd name="T3" fmla="*/ 3 h 9"/>
                  <a:gd name="T4" fmla="*/ 4 w 17"/>
                  <a:gd name="T5" fmla="*/ 3 h 9"/>
                  <a:gd name="T6" fmla="*/ 4 w 17"/>
                  <a:gd name="T7" fmla="*/ 3 h 9"/>
                  <a:gd name="T8" fmla="*/ 4 w 17"/>
                  <a:gd name="T9" fmla="*/ 0 h 9"/>
                  <a:gd name="T10" fmla="*/ 17 w 17"/>
                  <a:gd name="T11" fmla="*/ 6 h 9"/>
                  <a:gd name="T12" fmla="*/ 17 w 17"/>
                  <a:gd name="T13" fmla="*/ 9 h 9"/>
                  <a:gd name="T14" fmla="*/ 13 w 17"/>
                  <a:gd name="T15" fmla="*/ 9 h 9"/>
                  <a:gd name="T16" fmla="*/ 7 w 17"/>
                  <a:gd name="T17" fmla="*/ 6 h 9"/>
                  <a:gd name="T18" fmla="*/ 10 w 17"/>
                  <a:gd name="T19" fmla="*/ 9 h 9"/>
                  <a:gd name="T20" fmla="*/ 4 w 17"/>
                  <a:gd name="T21" fmla="*/ 6 h 9"/>
                  <a:gd name="T22" fmla="*/ 4 w 17"/>
                  <a:gd name="T23" fmla="*/ 6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
                  <a:gd name="T38" fmla="*/ 17 w 1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
                    <a:moveTo>
                      <a:pt x="4" y="6"/>
                    </a:moveTo>
                    <a:lnTo>
                      <a:pt x="0" y="3"/>
                    </a:lnTo>
                    <a:lnTo>
                      <a:pt x="4" y="3"/>
                    </a:lnTo>
                    <a:lnTo>
                      <a:pt x="4" y="0"/>
                    </a:lnTo>
                    <a:lnTo>
                      <a:pt x="17" y="6"/>
                    </a:lnTo>
                    <a:lnTo>
                      <a:pt x="17" y="9"/>
                    </a:lnTo>
                    <a:lnTo>
                      <a:pt x="13" y="9"/>
                    </a:lnTo>
                    <a:lnTo>
                      <a:pt x="7" y="6"/>
                    </a:lnTo>
                    <a:lnTo>
                      <a:pt x="10" y="9"/>
                    </a:lnTo>
                    <a:lnTo>
                      <a:pt x="4" y="6"/>
                    </a:lnTo>
                  </a:path>
                </a:pathLst>
              </a:custGeom>
              <a:noFill/>
              <a:ln w="0">
                <a:solidFill>
                  <a:srgbClr val="7F7F7F"/>
                </a:solidFill>
                <a:round/>
                <a:headEnd/>
                <a:tailEnd/>
              </a:ln>
            </p:spPr>
            <p:txBody>
              <a:bodyPr/>
              <a:lstStyle/>
              <a:p>
                <a:endParaRPr lang="en-US"/>
              </a:p>
            </p:txBody>
          </p:sp>
          <p:sp>
            <p:nvSpPr>
              <p:cNvPr id="34300" name="Freeform 402"/>
              <p:cNvSpPr>
                <a:spLocks/>
              </p:cNvSpPr>
              <p:nvPr/>
            </p:nvSpPr>
            <p:spPr bwMode="auto">
              <a:xfrm>
                <a:off x="3199" y="1296"/>
                <a:ext cx="9" cy="6"/>
              </a:xfrm>
              <a:custGeom>
                <a:avLst/>
                <a:gdLst>
                  <a:gd name="T0" fmla="*/ 3 w 9"/>
                  <a:gd name="T1" fmla="*/ 6 h 6"/>
                  <a:gd name="T2" fmla="*/ 0 w 9"/>
                  <a:gd name="T3" fmla="*/ 6 h 6"/>
                  <a:gd name="T4" fmla="*/ 0 w 9"/>
                  <a:gd name="T5" fmla="*/ 3 h 6"/>
                  <a:gd name="T6" fmla="*/ 0 w 9"/>
                  <a:gd name="T7" fmla="*/ 3 h 6"/>
                  <a:gd name="T8" fmla="*/ 0 w 9"/>
                  <a:gd name="T9" fmla="*/ 0 h 6"/>
                  <a:gd name="T10" fmla="*/ 3 w 9"/>
                  <a:gd name="T11" fmla="*/ 0 h 6"/>
                  <a:gd name="T12" fmla="*/ 6 w 9"/>
                  <a:gd name="T13" fmla="*/ 0 h 6"/>
                  <a:gd name="T14" fmla="*/ 6 w 9"/>
                  <a:gd name="T15" fmla="*/ 3 h 6"/>
                  <a:gd name="T16" fmla="*/ 9 w 9"/>
                  <a:gd name="T17" fmla="*/ 3 h 6"/>
                  <a:gd name="T18" fmla="*/ 3 w 9"/>
                  <a:gd name="T19" fmla="*/ 6 h 6"/>
                  <a:gd name="T20" fmla="*/ 3 w 9"/>
                  <a:gd name="T21" fmla="*/ 3 h 6"/>
                  <a:gd name="T22" fmla="*/ 3 w 9"/>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6"/>
                  <a:gd name="T38" fmla="*/ 9 w 9"/>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6">
                    <a:moveTo>
                      <a:pt x="3" y="6"/>
                    </a:moveTo>
                    <a:lnTo>
                      <a:pt x="0" y="6"/>
                    </a:lnTo>
                    <a:lnTo>
                      <a:pt x="0" y="3"/>
                    </a:lnTo>
                    <a:lnTo>
                      <a:pt x="0" y="0"/>
                    </a:lnTo>
                    <a:lnTo>
                      <a:pt x="3" y="0"/>
                    </a:lnTo>
                    <a:lnTo>
                      <a:pt x="6" y="0"/>
                    </a:lnTo>
                    <a:lnTo>
                      <a:pt x="6" y="3"/>
                    </a:lnTo>
                    <a:lnTo>
                      <a:pt x="9" y="3"/>
                    </a:lnTo>
                    <a:lnTo>
                      <a:pt x="3" y="6"/>
                    </a:lnTo>
                    <a:lnTo>
                      <a:pt x="3" y="3"/>
                    </a:lnTo>
                    <a:lnTo>
                      <a:pt x="3" y="6"/>
                    </a:lnTo>
                    <a:close/>
                  </a:path>
                </a:pathLst>
              </a:custGeom>
              <a:solidFill>
                <a:srgbClr val="CCCCCC"/>
              </a:solidFill>
              <a:ln w="9525">
                <a:noFill/>
                <a:round/>
                <a:headEnd/>
                <a:tailEnd/>
              </a:ln>
            </p:spPr>
            <p:txBody>
              <a:bodyPr/>
              <a:lstStyle/>
              <a:p>
                <a:endParaRPr lang="en-US"/>
              </a:p>
            </p:txBody>
          </p:sp>
          <p:sp>
            <p:nvSpPr>
              <p:cNvPr id="34301" name="Freeform 403"/>
              <p:cNvSpPr>
                <a:spLocks/>
              </p:cNvSpPr>
              <p:nvPr/>
            </p:nvSpPr>
            <p:spPr bwMode="auto">
              <a:xfrm>
                <a:off x="3199" y="1296"/>
                <a:ext cx="9" cy="6"/>
              </a:xfrm>
              <a:custGeom>
                <a:avLst/>
                <a:gdLst>
                  <a:gd name="T0" fmla="*/ 3 w 9"/>
                  <a:gd name="T1" fmla="*/ 6 h 6"/>
                  <a:gd name="T2" fmla="*/ 0 w 9"/>
                  <a:gd name="T3" fmla="*/ 6 h 6"/>
                  <a:gd name="T4" fmla="*/ 0 w 9"/>
                  <a:gd name="T5" fmla="*/ 3 h 6"/>
                  <a:gd name="T6" fmla="*/ 0 w 9"/>
                  <a:gd name="T7" fmla="*/ 3 h 6"/>
                  <a:gd name="T8" fmla="*/ 0 w 9"/>
                  <a:gd name="T9" fmla="*/ 0 h 6"/>
                  <a:gd name="T10" fmla="*/ 3 w 9"/>
                  <a:gd name="T11" fmla="*/ 0 h 6"/>
                  <a:gd name="T12" fmla="*/ 6 w 9"/>
                  <a:gd name="T13" fmla="*/ 0 h 6"/>
                  <a:gd name="T14" fmla="*/ 6 w 9"/>
                  <a:gd name="T15" fmla="*/ 3 h 6"/>
                  <a:gd name="T16" fmla="*/ 9 w 9"/>
                  <a:gd name="T17" fmla="*/ 3 h 6"/>
                  <a:gd name="T18" fmla="*/ 3 w 9"/>
                  <a:gd name="T19" fmla="*/ 6 h 6"/>
                  <a:gd name="T20" fmla="*/ 3 w 9"/>
                  <a:gd name="T21" fmla="*/ 3 h 6"/>
                  <a:gd name="T22" fmla="*/ 3 w 9"/>
                  <a:gd name="T23" fmla="*/ 6 h 6"/>
                  <a:gd name="T24" fmla="*/ 3 w 9"/>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6"/>
                  <a:gd name="T41" fmla="*/ 9 w 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6">
                    <a:moveTo>
                      <a:pt x="3" y="6"/>
                    </a:moveTo>
                    <a:lnTo>
                      <a:pt x="0" y="6"/>
                    </a:lnTo>
                    <a:lnTo>
                      <a:pt x="0" y="3"/>
                    </a:lnTo>
                    <a:lnTo>
                      <a:pt x="0" y="0"/>
                    </a:lnTo>
                    <a:lnTo>
                      <a:pt x="3" y="0"/>
                    </a:lnTo>
                    <a:lnTo>
                      <a:pt x="6" y="0"/>
                    </a:lnTo>
                    <a:lnTo>
                      <a:pt x="6" y="3"/>
                    </a:lnTo>
                    <a:lnTo>
                      <a:pt x="9" y="3"/>
                    </a:lnTo>
                    <a:lnTo>
                      <a:pt x="3" y="6"/>
                    </a:lnTo>
                    <a:lnTo>
                      <a:pt x="3" y="3"/>
                    </a:lnTo>
                    <a:lnTo>
                      <a:pt x="3" y="6"/>
                    </a:lnTo>
                  </a:path>
                </a:pathLst>
              </a:custGeom>
              <a:noFill/>
              <a:ln w="0">
                <a:solidFill>
                  <a:srgbClr val="7F7F7F"/>
                </a:solidFill>
                <a:round/>
                <a:headEnd/>
                <a:tailEnd/>
              </a:ln>
            </p:spPr>
            <p:txBody>
              <a:bodyPr/>
              <a:lstStyle/>
              <a:p>
                <a:endParaRPr lang="en-US"/>
              </a:p>
            </p:txBody>
          </p:sp>
          <p:sp>
            <p:nvSpPr>
              <p:cNvPr id="34302" name="Freeform 404"/>
              <p:cNvSpPr>
                <a:spLocks/>
              </p:cNvSpPr>
              <p:nvPr/>
            </p:nvSpPr>
            <p:spPr bwMode="auto">
              <a:xfrm>
                <a:off x="3257" y="1302"/>
                <a:ext cx="6" cy="3"/>
              </a:xfrm>
              <a:custGeom>
                <a:avLst/>
                <a:gdLst>
                  <a:gd name="T0" fmla="*/ 3 w 6"/>
                  <a:gd name="T1" fmla="*/ 0 h 3"/>
                  <a:gd name="T2" fmla="*/ 3 w 6"/>
                  <a:gd name="T3" fmla="*/ 0 h 3"/>
                  <a:gd name="T4" fmla="*/ 6 w 6"/>
                  <a:gd name="T5" fmla="*/ 3 h 3"/>
                  <a:gd name="T6" fmla="*/ 0 w 6"/>
                  <a:gd name="T7" fmla="*/ 0 h 3"/>
                  <a:gd name="T8" fmla="*/ 3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0"/>
                    </a:moveTo>
                    <a:lnTo>
                      <a:pt x="3" y="0"/>
                    </a:lnTo>
                    <a:lnTo>
                      <a:pt x="6" y="3"/>
                    </a:lnTo>
                    <a:lnTo>
                      <a:pt x="0" y="0"/>
                    </a:lnTo>
                    <a:lnTo>
                      <a:pt x="3" y="0"/>
                    </a:lnTo>
                    <a:close/>
                  </a:path>
                </a:pathLst>
              </a:custGeom>
              <a:solidFill>
                <a:srgbClr val="CCCCCC"/>
              </a:solidFill>
              <a:ln w="9525">
                <a:noFill/>
                <a:round/>
                <a:headEnd/>
                <a:tailEnd/>
              </a:ln>
            </p:spPr>
            <p:txBody>
              <a:bodyPr/>
              <a:lstStyle/>
              <a:p>
                <a:endParaRPr lang="en-US"/>
              </a:p>
            </p:txBody>
          </p:sp>
          <p:sp>
            <p:nvSpPr>
              <p:cNvPr id="34303" name="Freeform 405"/>
              <p:cNvSpPr>
                <a:spLocks/>
              </p:cNvSpPr>
              <p:nvPr/>
            </p:nvSpPr>
            <p:spPr bwMode="auto">
              <a:xfrm>
                <a:off x="3257" y="1302"/>
                <a:ext cx="6" cy="3"/>
              </a:xfrm>
              <a:custGeom>
                <a:avLst/>
                <a:gdLst>
                  <a:gd name="T0" fmla="*/ 3 w 6"/>
                  <a:gd name="T1" fmla="*/ 0 h 3"/>
                  <a:gd name="T2" fmla="*/ 3 w 6"/>
                  <a:gd name="T3" fmla="*/ 0 h 3"/>
                  <a:gd name="T4" fmla="*/ 6 w 6"/>
                  <a:gd name="T5" fmla="*/ 3 h 3"/>
                  <a:gd name="T6" fmla="*/ 0 w 6"/>
                  <a:gd name="T7" fmla="*/ 0 h 3"/>
                  <a:gd name="T8" fmla="*/ 3 w 6"/>
                  <a:gd name="T9" fmla="*/ 0 h 3"/>
                  <a:gd name="T10" fmla="*/ 3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0"/>
                    </a:moveTo>
                    <a:lnTo>
                      <a:pt x="3" y="0"/>
                    </a:lnTo>
                    <a:lnTo>
                      <a:pt x="6" y="3"/>
                    </a:lnTo>
                    <a:lnTo>
                      <a:pt x="0" y="0"/>
                    </a:lnTo>
                    <a:lnTo>
                      <a:pt x="3" y="0"/>
                    </a:lnTo>
                  </a:path>
                </a:pathLst>
              </a:custGeom>
              <a:noFill/>
              <a:ln w="0">
                <a:solidFill>
                  <a:srgbClr val="7F7F7F"/>
                </a:solidFill>
                <a:round/>
                <a:headEnd/>
                <a:tailEnd/>
              </a:ln>
            </p:spPr>
            <p:txBody>
              <a:bodyPr/>
              <a:lstStyle/>
              <a:p>
                <a:endParaRPr lang="en-US"/>
              </a:p>
            </p:txBody>
          </p:sp>
          <p:sp>
            <p:nvSpPr>
              <p:cNvPr id="34304" name="Freeform 406"/>
              <p:cNvSpPr>
                <a:spLocks/>
              </p:cNvSpPr>
              <p:nvPr/>
            </p:nvSpPr>
            <p:spPr bwMode="auto">
              <a:xfrm>
                <a:off x="3247" y="1305"/>
                <a:ext cx="10" cy="3"/>
              </a:xfrm>
              <a:custGeom>
                <a:avLst/>
                <a:gdLst>
                  <a:gd name="T0" fmla="*/ 3 w 10"/>
                  <a:gd name="T1" fmla="*/ 0 h 3"/>
                  <a:gd name="T2" fmla="*/ 3 w 10"/>
                  <a:gd name="T3" fmla="*/ 0 h 3"/>
                  <a:gd name="T4" fmla="*/ 10 w 10"/>
                  <a:gd name="T5" fmla="*/ 0 h 3"/>
                  <a:gd name="T6" fmla="*/ 6 w 10"/>
                  <a:gd name="T7" fmla="*/ 3 h 3"/>
                  <a:gd name="T8" fmla="*/ 3 w 10"/>
                  <a:gd name="T9" fmla="*/ 3 h 3"/>
                  <a:gd name="T10" fmla="*/ 0 w 10"/>
                  <a:gd name="T11" fmla="*/ 3 h 3"/>
                  <a:gd name="T12" fmla="*/ 0 w 10"/>
                  <a:gd name="T13" fmla="*/ 3 h 3"/>
                  <a:gd name="T14" fmla="*/ 3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3" y="0"/>
                    </a:moveTo>
                    <a:lnTo>
                      <a:pt x="3" y="0"/>
                    </a:lnTo>
                    <a:lnTo>
                      <a:pt x="10" y="0"/>
                    </a:lnTo>
                    <a:lnTo>
                      <a:pt x="6" y="3"/>
                    </a:lnTo>
                    <a:lnTo>
                      <a:pt x="3" y="3"/>
                    </a:lnTo>
                    <a:lnTo>
                      <a:pt x="0" y="3"/>
                    </a:lnTo>
                    <a:lnTo>
                      <a:pt x="3" y="0"/>
                    </a:lnTo>
                    <a:close/>
                  </a:path>
                </a:pathLst>
              </a:custGeom>
              <a:solidFill>
                <a:srgbClr val="CCCCCC"/>
              </a:solidFill>
              <a:ln w="9525">
                <a:noFill/>
                <a:round/>
                <a:headEnd/>
                <a:tailEnd/>
              </a:ln>
            </p:spPr>
            <p:txBody>
              <a:bodyPr/>
              <a:lstStyle/>
              <a:p>
                <a:endParaRPr lang="en-US"/>
              </a:p>
            </p:txBody>
          </p:sp>
          <p:sp>
            <p:nvSpPr>
              <p:cNvPr id="34305" name="Freeform 407"/>
              <p:cNvSpPr>
                <a:spLocks/>
              </p:cNvSpPr>
              <p:nvPr/>
            </p:nvSpPr>
            <p:spPr bwMode="auto">
              <a:xfrm>
                <a:off x="3247" y="1305"/>
                <a:ext cx="10" cy="3"/>
              </a:xfrm>
              <a:custGeom>
                <a:avLst/>
                <a:gdLst>
                  <a:gd name="T0" fmla="*/ 3 w 10"/>
                  <a:gd name="T1" fmla="*/ 0 h 3"/>
                  <a:gd name="T2" fmla="*/ 3 w 10"/>
                  <a:gd name="T3" fmla="*/ 0 h 3"/>
                  <a:gd name="T4" fmla="*/ 10 w 10"/>
                  <a:gd name="T5" fmla="*/ 0 h 3"/>
                  <a:gd name="T6" fmla="*/ 6 w 10"/>
                  <a:gd name="T7" fmla="*/ 3 h 3"/>
                  <a:gd name="T8" fmla="*/ 3 w 10"/>
                  <a:gd name="T9" fmla="*/ 3 h 3"/>
                  <a:gd name="T10" fmla="*/ 0 w 10"/>
                  <a:gd name="T11" fmla="*/ 3 h 3"/>
                  <a:gd name="T12" fmla="*/ 0 w 10"/>
                  <a:gd name="T13" fmla="*/ 3 h 3"/>
                  <a:gd name="T14" fmla="*/ 3 w 10"/>
                  <a:gd name="T15" fmla="*/ 0 h 3"/>
                  <a:gd name="T16" fmla="*/ 3 w 1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
                  <a:gd name="T29" fmla="*/ 10 w 1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
                    <a:moveTo>
                      <a:pt x="3" y="0"/>
                    </a:moveTo>
                    <a:lnTo>
                      <a:pt x="3" y="0"/>
                    </a:lnTo>
                    <a:lnTo>
                      <a:pt x="10" y="0"/>
                    </a:lnTo>
                    <a:lnTo>
                      <a:pt x="6" y="3"/>
                    </a:lnTo>
                    <a:lnTo>
                      <a:pt x="3" y="3"/>
                    </a:lnTo>
                    <a:lnTo>
                      <a:pt x="0" y="3"/>
                    </a:lnTo>
                    <a:lnTo>
                      <a:pt x="3" y="0"/>
                    </a:lnTo>
                  </a:path>
                </a:pathLst>
              </a:custGeom>
              <a:noFill/>
              <a:ln w="0">
                <a:solidFill>
                  <a:srgbClr val="7F7F7F"/>
                </a:solidFill>
                <a:round/>
                <a:headEnd/>
                <a:tailEnd/>
              </a:ln>
            </p:spPr>
            <p:txBody>
              <a:bodyPr/>
              <a:lstStyle/>
              <a:p>
                <a:endParaRPr lang="en-US"/>
              </a:p>
            </p:txBody>
          </p:sp>
          <p:sp>
            <p:nvSpPr>
              <p:cNvPr id="34306" name="Freeform 408"/>
              <p:cNvSpPr>
                <a:spLocks/>
              </p:cNvSpPr>
              <p:nvPr/>
            </p:nvSpPr>
            <p:spPr bwMode="auto">
              <a:xfrm>
                <a:off x="3295" y="1328"/>
                <a:ext cx="7" cy="3"/>
              </a:xfrm>
              <a:custGeom>
                <a:avLst/>
                <a:gdLst>
                  <a:gd name="T0" fmla="*/ 0 w 7"/>
                  <a:gd name="T1" fmla="*/ 0 h 3"/>
                  <a:gd name="T2" fmla="*/ 0 w 7"/>
                  <a:gd name="T3" fmla="*/ 0 h 3"/>
                  <a:gd name="T4" fmla="*/ 7 w 7"/>
                  <a:gd name="T5" fmla="*/ 3 h 3"/>
                  <a:gd name="T6" fmla="*/ 3 w 7"/>
                  <a:gd name="T7" fmla="*/ 3 h 3"/>
                  <a:gd name="T8" fmla="*/ 0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0"/>
                    </a:moveTo>
                    <a:lnTo>
                      <a:pt x="0" y="0"/>
                    </a:lnTo>
                    <a:lnTo>
                      <a:pt x="7" y="3"/>
                    </a:lnTo>
                    <a:lnTo>
                      <a:pt x="3" y="3"/>
                    </a:lnTo>
                    <a:lnTo>
                      <a:pt x="0" y="0"/>
                    </a:lnTo>
                    <a:close/>
                  </a:path>
                </a:pathLst>
              </a:custGeom>
              <a:solidFill>
                <a:srgbClr val="CCCCCC"/>
              </a:solidFill>
              <a:ln w="9525">
                <a:noFill/>
                <a:round/>
                <a:headEnd/>
                <a:tailEnd/>
              </a:ln>
            </p:spPr>
            <p:txBody>
              <a:bodyPr/>
              <a:lstStyle/>
              <a:p>
                <a:endParaRPr lang="en-US"/>
              </a:p>
            </p:txBody>
          </p:sp>
          <p:sp>
            <p:nvSpPr>
              <p:cNvPr id="34307" name="Freeform 409"/>
              <p:cNvSpPr>
                <a:spLocks/>
              </p:cNvSpPr>
              <p:nvPr/>
            </p:nvSpPr>
            <p:spPr bwMode="auto">
              <a:xfrm>
                <a:off x="3295" y="1328"/>
                <a:ext cx="7" cy="3"/>
              </a:xfrm>
              <a:custGeom>
                <a:avLst/>
                <a:gdLst>
                  <a:gd name="T0" fmla="*/ 0 w 7"/>
                  <a:gd name="T1" fmla="*/ 0 h 3"/>
                  <a:gd name="T2" fmla="*/ 0 w 7"/>
                  <a:gd name="T3" fmla="*/ 0 h 3"/>
                  <a:gd name="T4" fmla="*/ 7 w 7"/>
                  <a:gd name="T5" fmla="*/ 3 h 3"/>
                  <a:gd name="T6" fmla="*/ 3 w 7"/>
                  <a:gd name="T7" fmla="*/ 3 h 3"/>
                  <a:gd name="T8" fmla="*/ 0 w 7"/>
                  <a:gd name="T9" fmla="*/ 0 h 3"/>
                  <a:gd name="T10" fmla="*/ 0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0"/>
                    </a:moveTo>
                    <a:lnTo>
                      <a:pt x="0" y="0"/>
                    </a:lnTo>
                    <a:lnTo>
                      <a:pt x="7" y="3"/>
                    </a:lnTo>
                    <a:lnTo>
                      <a:pt x="3" y="3"/>
                    </a:lnTo>
                    <a:lnTo>
                      <a:pt x="0" y="0"/>
                    </a:lnTo>
                  </a:path>
                </a:pathLst>
              </a:custGeom>
              <a:noFill/>
              <a:ln w="0">
                <a:solidFill>
                  <a:srgbClr val="7F7F7F"/>
                </a:solidFill>
                <a:round/>
                <a:headEnd/>
                <a:tailEnd/>
              </a:ln>
            </p:spPr>
            <p:txBody>
              <a:bodyPr/>
              <a:lstStyle/>
              <a:p>
                <a:endParaRPr lang="en-US"/>
              </a:p>
            </p:txBody>
          </p:sp>
          <p:sp>
            <p:nvSpPr>
              <p:cNvPr id="34308" name="Freeform 410"/>
              <p:cNvSpPr>
                <a:spLocks/>
              </p:cNvSpPr>
              <p:nvPr/>
            </p:nvSpPr>
            <p:spPr bwMode="auto">
              <a:xfrm>
                <a:off x="3858" y="1514"/>
                <a:ext cx="78" cy="107"/>
              </a:xfrm>
              <a:custGeom>
                <a:avLst/>
                <a:gdLst>
                  <a:gd name="T0" fmla="*/ 4 w 78"/>
                  <a:gd name="T1" fmla="*/ 0 h 107"/>
                  <a:gd name="T2" fmla="*/ 4 w 78"/>
                  <a:gd name="T3" fmla="*/ 0 h 107"/>
                  <a:gd name="T4" fmla="*/ 7 w 78"/>
                  <a:gd name="T5" fmla="*/ 4 h 107"/>
                  <a:gd name="T6" fmla="*/ 10 w 78"/>
                  <a:gd name="T7" fmla="*/ 10 h 107"/>
                  <a:gd name="T8" fmla="*/ 23 w 78"/>
                  <a:gd name="T9" fmla="*/ 20 h 107"/>
                  <a:gd name="T10" fmla="*/ 26 w 78"/>
                  <a:gd name="T11" fmla="*/ 26 h 107"/>
                  <a:gd name="T12" fmla="*/ 26 w 78"/>
                  <a:gd name="T13" fmla="*/ 26 h 107"/>
                  <a:gd name="T14" fmla="*/ 33 w 78"/>
                  <a:gd name="T15" fmla="*/ 36 h 107"/>
                  <a:gd name="T16" fmla="*/ 36 w 78"/>
                  <a:gd name="T17" fmla="*/ 39 h 107"/>
                  <a:gd name="T18" fmla="*/ 42 w 78"/>
                  <a:gd name="T19" fmla="*/ 45 h 107"/>
                  <a:gd name="T20" fmla="*/ 52 w 78"/>
                  <a:gd name="T21" fmla="*/ 55 h 107"/>
                  <a:gd name="T22" fmla="*/ 58 w 78"/>
                  <a:gd name="T23" fmla="*/ 65 h 107"/>
                  <a:gd name="T24" fmla="*/ 68 w 78"/>
                  <a:gd name="T25" fmla="*/ 71 h 107"/>
                  <a:gd name="T26" fmla="*/ 61 w 78"/>
                  <a:gd name="T27" fmla="*/ 68 h 107"/>
                  <a:gd name="T28" fmla="*/ 55 w 78"/>
                  <a:gd name="T29" fmla="*/ 65 h 107"/>
                  <a:gd name="T30" fmla="*/ 52 w 78"/>
                  <a:gd name="T31" fmla="*/ 65 h 107"/>
                  <a:gd name="T32" fmla="*/ 49 w 78"/>
                  <a:gd name="T33" fmla="*/ 65 h 107"/>
                  <a:gd name="T34" fmla="*/ 55 w 78"/>
                  <a:gd name="T35" fmla="*/ 81 h 107"/>
                  <a:gd name="T36" fmla="*/ 58 w 78"/>
                  <a:gd name="T37" fmla="*/ 84 h 107"/>
                  <a:gd name="T38" fmla="*/ 65 w 78"/>
                  <a:gd name="T39" fmla="*/ 90 h 107"/>
                  <a:gd name="T40" fmla="*/ 68 w 78"/>
                  <a:gd name="T41" fmla="*/ 94 h 107"/>
                  <a:gd name="T42" fmla="*/ 71 w 78"/>
                  <a:gd name="T43" fmla="*/ 97 h 107"/>
                  <a:gd name="T44" fmla="*/ 78 w 78"/>
                  <a:gd name="T45" fmla="*/ 103 h 107"/>
                  <a:gd name="T46" fmla="*/ 78 w 78"/>
                  <a:gd name="T47" fmla="*/ 107 h 107"/>
                  <a:gd name="T48" fmla="*/ 71 w 78"/>
                  <a:gd name="T49" fmla="*/ 100 h 107"/>
                  <a:gd name="T50" fmla="*/ 65 w 78"/>
                  <a:gd name="T51" fmla="*/ 97 h 107"/>
                  <a:gd name="T52" fmla="*/ 65 w 78"/>
                  <a:gd name="T53" fmla="*/ 100 h 107"/>
                  <a:gd name="T54" fmla="*/ 68 w 78"/>
                  <a:gd name="T55" fmla="*/ 107 h 107"/>
                  <a:gd name="T56" fmla="*/ 65 w 78"/>
                  <a:gd name="T57" fmla="*/ 107 h 107"/>
                  <a:gd name="T58" fmla="*/ 58 w 78"/>
                  <a:gd name="T59" fmla="*/ 97 h 107"/>
                  <a:gd name="T60" fmla="*/ 52 w 78"/>
                  <a:gd name="T61" fmla="*/ 81 h 107"/>
                  <a:gd name="T62" fmla="*/ 52 w 78"/>
                  <a:gd name="T63" fmla="*/ 81 h 107"/>
                  <a:gd name="T64" fmla="*/ 45 w 78"/>
                  <a:gd name="T65" fmla="*/ 71 h 107"/>
                  <a:gd name="T66" fmla="*/ 36 w 78"/>
                  <a:gd name="T67" fmla="*/ 55 h 107"/>
                  <a:gd name="T68" fmla="*/ 29 w 78"/>
                  <a:gd name="T69" fmla="*/ 45 h 107"/>
                  <a:gd name="T70" fmla="*/ 26 w 78"/>
                  <a:gd name="T71" fmla="*/ 39 h 107"/>
                  <a:gd name="T72" fmla="*/ 23 w 78"/>
                  <a:gd name="T73" fmla="*/ 36 h 107"/>
                  <a:gd name="T74" fmla="*/ 20 w 78"/>
                  <a:gd name="T75" fmla="*/ 36 h 107"/>
                  <a:gd name="T76" fmla="*/ 13 w 78"/>
                  <a:gd name="T77" fmla="*/ 26 h 107"/>
                  <a:gd name="T78" fmla="*/ 13 w 78"/>
                  <a:gd name="T79" fmla="*/ 23 h 107"/>
                  <a:gd name="T80" fmla="*/ 7 w 78"/>
                  <a:gd name="T81" fmla="*/ 13 h 107"/>
                  <a:gd name="T82" fmla="*/ 4 w 78"/>
                  <a:gd name="T83" fmla="*/ 13 h 107"/>
                  <a:gd name="T84" fmla="*/ 10 w 78"/>
                  <a:gd name="T85" fmla="*/ 13 h 107"/>
                  <a:gd name="T86" fmla="*/ 10 w 78"/>
                  <a:gd name="T87" fmla="*/ 10 h 107"/>
                  <a:gd name="T88" fmla="*/ 10 w 78"/>
                  <a:gd name="T89" fmla="*/ 10 h 107"/>
                  <a:gd name="T90" fmla="*/ 0 w 78"/>
                  <a:gd name="T91" fmla="*/ 4 h 107"/>
                  <a:gd name="T92" fmla="*/ 4 w 78"/>
                  <a:gd name="T93" fmla="*/ 0 h 1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
                  <a:gd name="T142" fmla="*/ 0 h 107"/>
                  <a:gd name="T143" fmla="*/ 78 w 78"/>
                  <a:gd name="T144" fmla="*/ 107 h 1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 h="107">
                    <a:moveTo>
                      <a:pt x="4" y="0"/>
                    </a:moveTo>
                    <a:lnTo>
                      <a:pt x="4" y="0"/>
                    </a:lnTo>
                    <a:lnTo>
                      <a:pt x="7" y="4"/>
                    </a:lnTo>
                    <a:lnTo>
                      <a:pt x="10" y="10"/>
                    </a:lnTo>
                    <a:lnTo>
                      <a:pt x="23" y="20"/>
                    </a:lnTo>
                    <a:lnTo>
                      <a:pt x="26" y="26"/>
                    </a:lnTo>
                    <a:lnTo>
                      <a:pt x="33" y="36"/>
                    </a:lnTo>
                    <a:lnTo>
                      <a:pt x="36" y="39"/>
                    </a:lnTo>
                    <a:lnTo>
                      <a:pt x="42" y="45"/>
                    </a:lnTo>
                    <a:lnTo>
                      <a:pt x="52" y="55"/>
                    </a:lnTo>
                    <a:lnTo>
                      <a:pt x="58" y="65"/>
                    </a:lnTo>
                    <a:lnTo>
                      <a:pt x="68" y="71"/>
                    </a:lnTo>
                    <a:lnTo>
                      <a:pt x="61" y="68"/>
                    </a:lnTo>
                    <a:lnTo>
                      <a:pt x="55" y="65"/>
                    </a:lnTo>
                    <a:lnTo>
                      <a:pt x="52" y="65"/>
                    </a:lnTo>
                    <a:lnTo>
                      <a:pt x="49" y="65"/>
                    </a:lnTo>
                    <a:lnTo>
                      <a:pt x="55" y="81"/>
                    </a:lnTo>
                    <a:lnTo>
                      <a:pt x="58" y="84"/>
                    </a:lnTo>
                    <a:lnTo>
                      <a:pt x="65" y="90"/>
                    </a:lnTo>
                    <a:lnTo>
                      <a:pt x="68" y="94"/>
                    </a:lnTo>
                    <a:lnTo>
                      <a:pt x="71" y="97"/>
                    </a:lnTo>
                    <a:lnTo>
                      <a:pt x="78" y="103"/>
                    </a:lnTo>
                    <a:lnTo>
                      <a:pt x="78" y="107"/>
                    </a:lnTo>
                    <a:lnTo>
                      <a:pt x="71" y="100"/>
                    </a:lnTo>
                    <a:lnTo>
                      <a:pt x="65" y="97"/>
                    </a:lnTo>
                    <a:lnTo>
                      <a:pt x="65" y="100"/>
                    </a:lnTo>
                    <a:lnTo>
                      <a:pt x="68" y="107"/>
                    </a:lnTo>
                    <a:lnTo>
                      <a:pt x="65" y="107"/>
                    </a:lnTo>
                    <a:lnTo>
                      <a:pt x="58" y="97"/>
                    </a:lnTo>
                    <a:lnTo>
                      <a:pt x="52" y="81"/>
                    </a:lnTo>
                    <a:lnTo>
                      <a:pt x="45" y="71"/>
                    </a:lnTo>
                    <a:lnTo>
                      <a:pt x="36" y="55"/>
                    </a:lnTo>
                    <a:lnTo>
                      <a:pt x="29" y="45"/>
                    </a:lnTo>
                    <a:lnTo>
                      <a:pt x="26" y="39"/>
                    </a:lnTo>
                    <a:lnTo>
                      <a:pt x="23" y="36"/>
                    </a:lnTo>
                    <a:lnTo>
                      <a:pt x="20" y="36"/>
                    </a:lnTo>
                    <a:lnTo>
                      <a:pt x="13" y="26"/>
                    </a:lnTo>
                    <a:lnTo>
                      <a:pt x="13" y="23"/>
                    </a:lnTo>
                    <a:lnTo>
                      <a:pt x="7" y="13"/>
                    </a:lnTo>
                    <a:lnTo>
                      <a:pt x="4" y="13"/>
                    </a:lnTo>
                    <a:lnTo>
                      <a:pt x="10" y="13"/>
                    </a:lnTo>
                    <a:lnTo>
                      <a:pt x="10" y="10"/>
                    </a:lnTo>
                    <a:lnTo>
                      <a:pt x="0" y="4"/>
                    </a:lnTo>
                    <a:lnTo>
                      <a:pt x="4" y="0"/>
                    </a:lnTo>
                    <a:close/>
                  </a:path>
                </a:pathLst>
              </a:custGeom>
              <a:solidFill>
                <a:srgbClr val="CCCCCC"/>
              </a:solidFill>
              <a:ln w="9525">
                <a:noFill/>
                <a:round/>
                <a:headEnd/>
                <a:tailEnd/>
              </a:ln>
            </p:spPr>
            <p:txBody>
              <a:bodyPr/>
              <a:lstStyle/>
              <a:p>
                <a:endParaRPr lang="en-US"/>
              </a:p>
            </p:txBody>
          </p:sp>
          <p:sp>
            <p:nvSpPr>
              <p:cNvPr id="34309" name="Freeform 411"/>
              <p:cNvSpPr>
                <a:spLocks/>
              </p:cNvSpPr>
              <p:nvPr/>
            </p:nvSpPr>
            <p:spPr bwMode="auto">
              <a:xfrm>
                <a:off x="3858" y="1514"/>
                <a:ext cx="78" cy="107"/>
              </a:xfrm>
              <a:custGeom>
                <a:avLst/>
                <a:gdLst>
                  <a:gd name="T0" fmla="*/ 4 w 78"/>
                  <a:gd name="T1" fmla="*/ 0 h 107"/>
                  <a:gd name="T2" fmla="*/ 4 w 78"/>
                  <a:gd name="T3" fmla="*/ 0 h 107"/>
                  <a:gd name="T4" fmla="*/ 7 w 78"/>
                  <a:gd name="T5" fmla="*/ 4 h 107"/>
                  <a:gd name="T6" fmla="*/ 10 w 78"/>
                  <a:gd name="T7" fmla="*/ 10 h 107"/>
                  <a:gd name="T8" fmla="*/ 23 w 78"/>
                  <a:gd name="T9" fmla="*/ 20 h 107"/>
                  <a:gd name="T10" fmla="*/ 26 w 78"/>
                  <a:gd name="T11" fmla="*/ 26 h 107"/>
                  <a:gd name="T12" fmla="*/ 26 w 78"/>
                  <a:gd name="T13" fmla="*/ 26 h 107"/>
                  <a:gd name="T14" fmla="*/ 33 w 78"/>
                  <a:gd name="T15" fmla="*/ 36 h 107"/>
                  <a:gd name="T16" fmla="*/ 36 w 78"/>
                  <a:gd name="T17" fmla="*/ 39 h 107"/>
                  <a:gd name="T18" fmla="*/ 42 w 78"/>
                  <a:gd name="T19" fmla="*/ 45 h 107"/>
                  <a:gd name="T20" fmla="*/ 52 w 78"/>
                  <a:gd name="T21" fmla="*/ 55 h 107"/>
                  <a:gd name="T22" fmla="*/ 58 w 78"/>
                  <a:gd name="T23" fmla="*/ 65 h 107"/>
                  <a:gd name="T24" fmla="*/ 68 w 78"/>
                  <a:gd name="T25" fmla="*/ 71 h 107"/>
                  <a:gd name="T26" fmla="*/ 61 w 78"/>
                  <a:gd name="T27" fmla="*/ 68 h 107"/>
                  <a:gd name="T28" fmla="*/ 55 w 78"/>
                  <a:gd name="T29" fmla="*/ 65 h 107"/>
                  <a:gd name="T30" fmla="*/ 52 w 78"/>
                  <a:gd name="T31" fmla="*/ 65 h 107"/>
                  <a:gd name="T32" fmla="*/ 49 w 78"/>
                  <a:gd name="T33" fmla="*/ 65 h 107"/>
                  <a:gd name="T34" fmla="*/ 55 w 78"/>
                  <a:gd name="T35" fmla="*/ 81 h 107"/>
                  <a:gd name="T36" fmla="*/ 58 w 78"/>
                  <a:gd name="T37" fmla="*/ 84 h 107"/>
                  <a:gd name="T38" fmla="*/ 65 w 78"/>
                  <a:gd name="T39" fmla="*/ 90 h 107"/>
                  <a:gd name="T40" fmla="*/ 68 w 78"/>
                  <a:gd name="T41" fmla="*/ 94 h 107"/>
                  <a:gd name="T42" fmla="*/ 71 w 78"/>
                  <a:gd name="T43" fmla="*/ 97 h 107"/>
                  <a:gd name="T44" fmla="*/ 78 w 78"/>
                  <a:gd name="T45" fmla="*/ 103 h 107"/>
                  <a:gd name="T46" fmla="*/ 78 w 78"/>
                  <a:gd name="T47" fmla="*/ 107 h 107"/>
                  <a:gd name="T48" fmla="*/ 71 w 78"/>
                  <a:gd name="T49" fmla="*/ 100 h 107"/>
                  <a:gd name="T50" fmla="*/ 65 w 78"/>
                  <a:gd name="T51" fmla="*/ 97 h 107"/>
                  <a:gd name="T52" fmla="*/ 65 w 78"/>
                  <a:gd name="T53" fmla="*/ 100 h 107"/>
                  <a:gd name="T54" fmla="*/ 68 w 78"/>
                  <a:gd name="T55" fmla="*/ 107 h 107"/>
                  <a:gd name="T56" fmla="*/ 65 w 78"/>
                  <a:gd name="T57" fmla="*/ 107 h 107"/>
                  <a:gd name="T58" fmla="*/ 58 w 78"/>
                  <a:gd name="T59" fmla="*/ 97 h 107"/>
                  <a:gd name="T60" fmla="*/ 52 w 78"/>
                  <a:gd name="T61" fmla="*/ 81 h 107"/>
                  <a:gd name="T62" fmla="*/ 52 w 78"/>
                  <a:gd name="T63" fmla="*/ 81 h 107"/>
                  <a:gd name="T64" fmla="*/ 45 w 78"/>
                  <a:gd name="T65" fmla="*/ 71 h 107"/>
                  <a:gd name="T66" fmla="*/ 36 w 78"/>
                  <a:gd name="T67" fmla="*/ 55 h 107"/>
                  <a:gd name="T68" fmla="*/ 29 w 78"/>
                  <a:gd name="T69" fmla="*/ 45 h 107"/>
                  <a:gd name="T70" fmla="*/ 26 w 78"/>
                  <a:gd name="T71" fmla="*/ 39 h 107"/>
                  <a:gd name="T72" fmla="*/ 23 w 78"/>
                  <a:gd name="T73" fmla="*/ 36 h 107"/>
                  <a:gd name="T74" fmla="*/ 20 w 78"/>
                  <a:gd name="T75" fmla="*/ 36 h 107"/>
                  <a:gd name="T76" fmla="*/ 13 w 78"/>
                  <a:gd name="T77" fmla="*/ 26 h 107"/>
                  <a:gd name="T78" fmla="*/ 13 w 78"/>
                  <a:gd name="T79" fmla="*/ 23 h 107"/>
                  <a:gd name="T80" fmla="*/ 7 w 78"/>
                  <a:gd name="T81" fmla="*/ 13 h 107"/>
                  <a:gd name="T82" fmla="*/ 4 w 78"/>
                  <a:gd name="T83" fmla="*/ 13 h 107"/>
                  <a:gd name="T84" fmla="*/ 10 w 78"/>
                  <a:gd name="T85" fmla="*/ 13 h 107"/>
                  <a:gd name="T86" fmla="*/ 10 w 78"/>
                  <a:gd name="T87" fmla="*/ 10 h 107"/>
                  <a:gd name="T88" fmla="*/ 10 w 78"/>
                  <a:gd name="T89" fmla="*/ 10 h 107"/>
                  <a:gd name="T90" fmla="*/ 0 w 78"/>
                  <a:gd name="T91" fmla="*/ 4 h 107"/>
                  <a:gd name="T92" fmla="*/ 4 w 78"/>
                  <a:gd name="T93" fmla="*/ 0 h 107"/>
                  <a:gd name="T94" fmla="*/ 4 w 78"/>
                  <a:gd name="T95" fmla="*/ 0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107"/>
                  <a:gd name="T146" fmla="*/ 78 w 78"/>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107">
                    <a:moveTo>
                      <a:pt x="4" y="0"/>
                    </a:moveTo>
                    <a:lnTo>
                      <a:pt x="4" y="0"/>
                    </a:lnTo>
                    <a:lnTo>
                      <a:pt x="7" y="4"/>
                    </a:lnTo>
                    <a:lnTo>
                      <a:pt x="10" y="10"/>
                    </a:lnTo>
                    <a:lnTo>
                      <a:pt x="23" y="20"/>
                    </a:lnTo>
                    <a:lnTo>
                      <a:pt x="26" y="26"/>
                    </a:lnTo>
                    <a:lnTo>
                      <a:pt x="33" y="36"/>
                    </a:lnTo>
                    <a:lnTo>
                      <a:pt x="36" y="39"/>
                    </a:lnTo>
                    <a:lnTo>
                      <a:pt x="42" y="45"/>
                    </a:lnTo>
                    <a:lnTo>
                      <a:pt x="52" y="55"/>
                    </a:lnTo>
                    <a:lnTo>
                      <a:pt x="58" y="65"/>
                    </a:lnTo>
                    <a:lnTo>
                      <a:pt x="68" y="71"/>
                    </a:lnTo>
                    <a:lnTo>
                      <a:pt x="61" y="68"/>
                    </a:lnTo>
                    <a:lnTo>
                      <a:pt x="55" y="65"/>
                    </a:lnTo>
                    <a:lnTo>
                      <a:pt x="52" y="65"/>
                    </a:lnTo>
                    <a:lnTo>
                      <a:pt x="49" y="65"/>
                    </a:lnTo>
                    <a:lnTo>
                      <a:pt x="55" y="81"/>
                    </a:lnTo>
                    <a:lnTo>
                      <a:pt x="58" y="84"/>
                    </a:lnTo>
                    <a:lnTo>
                      <a:pt x="65" y="90"/>
                    </a:lnTo>
                    <a:lnTo>
                      <a:pt x="68" y="94"/>
                    </a:lnTo>
                    <a:lnTo>
                      <a:pt x="71" y="97"/>
                    </a:lnTo>
                    <a:lnTo>
                      <a:pt x="78" y="103"/>
                    </a:lnTo>
                    <a:lnTo>
                      <a:pt x="78" y="107"/>
                    </a:lnTo>
                    <a:lnTo>
                      <a:pt x="71" y="100"/>
                    </a:lnTo>
                    <a:lnTo>
                      <a:pt x="65" y="97"/>
                    </a:lnTo>
                    <a:lnTo>
                      <a:pt x="65" y="100"/>
                    </a:lnTo>
                    <a:lnTo>
                      <a:pt x="68" y="107"/>
                    </a:lnTo>
                    <a:lnTo>
                      <a:pt x="65" y="107"/>
                    </a:lnTo>
                    <a:lnTo>
                      <a:pt x="58" y="97"/>
                    </a:lnTo>
                    <a:lnTo>
                      <a:pt x="52" y="81"/>
                    </a:lnTo>
                    <a:lnTo>
                      <a:pt x="45" y="71"/>
                    </a:lnTo>
                    <a:lnTo>
                      <a:pt x="36" y="55"/>
                    </a:lnTo>
                    <a:lnTo>
                      <a:pt x="29" y="45"/>
                    </a:lnTo>
                    <a:lnTo>
                      <a:pt x="26" y="39"/>
                    </a:lnTo>
                    <a:lnTo>
                      <a:pt x="23" y="36"/>
                    </a:lnTo>
                    <a:lnTo>
                      <a:pt x="20" y="36"/>
                    </a:lnTo>
                    <a:lnTo>
                      <a:pt x="13" y="26"/>
                    </a:lnTo>
                    <a:lnTo>
                      <a:pt x="13" y="23"/>
                    </a:lnTo>
                    <a:lnTo>
                      <a:pt x="7" y="13"/>
                    </a:lnTo>
                    <a:lnTo>
                      <a:pt x="4" y="13"/>
                    </a:lnTo>
                    <a:lnTo>
                      <a:pt x="10" y="13"/>
                    </a:lnTo>
                    <a:lnTo>
                      <a:pt x="10" y="10"/>
                    </a:lnTo>
                    <a:lnTo>
                      <a:pt x="0" y="4"/>
                    </a:lnTo>
                    <a:lnTo>
                      <a:pt x="4" y="0"/>
                    </a:lnTo>
                  </a:path>
                </a:pathLst>
              </a:custGeom>
              <a:noFill/>
              <a:ln w="0">
                <a:solidFill>
                  <a:srgbClr val="7F7F7F"/>
                </a:solidFill>
                <a:round/>
                <a:headEnd/>
                <a:tailEnd/>
              </a:ln>
            </p:spPr>
            <p:txBody>
              <a:bodyPr/>
              <a:lstStyle/>
              <a:p>
                <a:endParaRPr lang="en-US"/>
              </a:p>
            </p:txBody>
          </p:sp>
          <p:sp>
            <p:nvSpPr>
              <p:cNvPr id="34310" name="Freeform 412"/>
              <p:cNvSpPr>
                <a:spLocks/>
              </p:cNvSpPr>
              <p:nvPr/>
            </p:nvSpPr>
            <p:spPr bwMode="auto">
              <a:xfrm>
                <a:off x="3997" y="1559"/>
                <a:ext cx="6" cy="10"/>
              </a:xfrm>
              <a:custGeom>
                <a:avLst/>
                <a:gdLst>
                  <a:gd name="T0" fmla="*/ 3 w 6"/>
                  <a:gd name="T1" fmla="*/ 0 h 10"/>
                  <a:gd name="T2" fmla="*/ 3 w 6"/>
                  <a:gd name="T3" fmla="*/ 4 h 10"/>
                  <a:gd name="T4" fmla="*/ 0 w 6"/>
                  <a:gd name="T5" fmla="*/ 7 h 10"/>
                  <a:gd name="T6" fmla="*/ 3 w 6"/>
                  <a:gd name="T7" fmla="*/ 10 h 10"/>
                  <a:gd name="T8" fmla="*/ 6 w 6"/>
                  <a:gd name="T9" fmla="*/ 7 h 10"/>
                  <a:gd name="T10" fmla="*/ 6 w 6"/>
                  <a:gd name="T11" fmla="*/ 4 h 10"/>
                  <a:gd name="T12" fmla="*/ 3 w 6"/>
                  <a:gd name="T13" fmla="*/ 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3" y="0"/>
                    </a:moveTo>
                    <a:lnTo>
                      <a:pt x="3" y="4"/>
                    </a:lnTo>
                    <a:lnTo>
                      <a:pt x="0" y="7"/>
                    </a:lnTo>
                    <a:lnTo>
                      <a:pt x="3" y="10"/>
                    </a:lnTo>
                    <a:lnTo>
                      <a:pt x="6" y="7"/>
                    </a:lnTo>
                    <a:lnTo>
                      <a:pt x="6" y="4"/>
                    </a:lnTo>
                    <a:lnTo>
                      <a:pt x="3" y="0"/>
                    </a:lnTo>
                    <a:close/>
                  </a:path>
                </a:pathLst>
              </a:custGeom>
              <a:solidFill>
                <a:srgbClr val="CCCCCC"/>
              </a:solidFill>
              <a:ln w="9525">
                <a:noFill/>
                <a:round/>
                <a:headEnd/>
                <a:tailEnd/>
              </a:ln>
            </p:spPr>
            <p:txBody>
              <a:bodyPr/>
              <a:lstStyle/>
              <a:p>
                <a:endParaRPr lang="en-US"/>
              </a:p>
            </p:txBody>
          </p:sp>
          <p:sp>
            <p:nvSpPr>
              <p:cNvPr id="34311" name="Freeform 413"/>
              <p:cNvSpPr>
                <a:spLocks/>
              </p:cNvSpPr>
              <p:nvPr/>
            </p:nvSpPr>
            <p:spPr bwMode="auto">
              <a:xfrm>
                <a:off x="3997" y="1559"/>
                <a:ext cx="6" cy="10"/>
              </a:xfrm>
              <a:custGeom>
                <a:avLst/>
                <a:gdLst>
                  <a:gd name="T0" fmla="*/ 3 w 6"/>
                  <a:gd name="T1" fmla="*/ 0 h 10"/>
                  <a:gd name="T2" fmla="*/ 3 w 6"/>
                  <a:gd name="T3" fmla="*/ 4 h 10"/>
                  <a:gd name="T4" fmla="*/ 0 w 6"/>
                  <a:gd name="T5" fmla="*/ 7 h 10"/>
                  <a:gd name="T6" fmla="*/ 3 w 6"/>
                  <a:gd name="T7" fmla="*/ 10 h 10"/>
                  <a:gd name="T8" fmla="*/ 6 w 6"/>
                  <a:gd name="T9" fmla="*/ 7 h 10"/>
                  <a:gd name="T10" fmla="*/ 6 w 6"/>
                  <a:gd name="T11" fmla="*/ 4 h 10"/>
                  <a:gd name="T12" fmla="*/ 3 w 6"/>
                  <a:gd name="T13" fmla="*/ 0 h 10"/>
                  <a:gd name="T14" fmla="*/ 3 w 6"/>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3" y="0"/>
                    </a:moveTo>
                    <a:lnTo>
                      <a:pt x="3" y="4"/>
                    </a:lnTo>
                    <a:lnTo>
                      <a:pt x="0" y="7"/>
                    </a:lnTo>
                    <a:lnTo>
                      <a:pt x="3" y="10"/>
                    </a:lnTo>
                    <a:lnTo>
                      <a:pt x="6" y="7"/>
                    </a:lnTo>
                    <a:lnTo>
                      <a:pt x="6" y="4"/>
                    </a:lnTo>
                    <a:lnTo>
                      <a:pt x="3" y="0"/>
                    </a:lnTo>
                  </a:path>
                </a:pathLst>
              </a:custGeom>
              <a:noFill/>
              <a:ln w="0">
                <a:solidFill>
                  <a:srgbClr val="7F7F7F"/>
                </a:solidFill>
                <a:round/>
                <a:headEnd/>
                <a:tailEnd/>
              </a:ln>
            </p:spPr>
            <p:txBody>
              <a:bodyPr/>
              <a:lstStyle/>
              <a:p>
                <a:endParaRPr lang="en-US"/>
              </a:p>
            </p:txBody>
          </p:sp>
          <p:sp>
            <p:nvSpPr>
              <p:cNvPr id="34312" name="Freeform 414"/>
              <p:cNvSpPr>
                <a:spLocks/>
              </p:cNvSpPr>
              <p:nvPr/>
            </p:nvSpPr>
            <p:spPr bwMode="auto">
              <a:xfrm>
                <a:off x="3997" y="1604"/>
                <a:ext cx="3" cy="7"/>
              </a:xfrm>
              <a:custGeom>
                <a:avLst/>
                <a:gdLst>
                  <a:gd name="T0" fmla="*/ 3 w 3"/>
                  <a:gd name="T1" fmla="*/ 0 h 7"/>
                  <a:gd name="T2" fmla="*/ 3 w 3"/>
                  <a:gd name="T3" fmla="*/ 4 h 7"/>
                  <a:gd name="T4" fmla="*/ 0 w 3"/>
                  <a:gd name="T5" fmla="*/ 7 h 7"/>
                  <a:gd name="T6" fmla="*/ 3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3" y="0"/>
                    </a:moveTo>
                    <a:lnTo>
                      <a:pt x="3" y="4"/>
                    </a:lnTo>
                    <a:lnTo>
                      <a:pt x="0" y="7"/>
                    </a:lnTo>
                    <a:lnTo>
                      <a:pt x="3" y="0"/>
                    </a:lnTo>
                    <a:close/>
                  </a:path>
                </a:pathLst>
              </a:custGeom>
              <a:solidFill>
                <a:srgbClr val="CCCCCC"/>
              </a:solidFill>
              <a:ln w="9525">
                <a:noFill/>
                <a:round/>
                <a:headEnd/>
                <a:tailEnd/>
              </a:ln>
            </p:spPr>
            <p:txBody>
              <a:bodyPr/>
              <a:lstStyle/>
              <a:p>
                <a:endParaRPr lang="en-US"/>
              </a:p>
            </p:txBody>
          </p:sp>
        </p:grpSp>
        <p:grpSp>
          <p:nvGrpSpPr>
            <p:cNvPr id="31959" name="Group 415"/>
            <p:cNvGrpSpPr>
              <a:grpSpLocks/>
            </p:cNvGrpSpPr>
            <p:nvPr/>
          </p:nvGrpSpPr>
          <p:grpSpPr bwMode="auto">
            <a:xfrm>
              <a:off x="2401" y="1494"/>
              <a:ext cx="2276" cy="2106"/>
              <a:chOff x="2520" y="1321"/>
              <a:chExt cx="1657" cy="1504"/>
            </a:xfrm>
          </p:grpSpPr>
          <p:sp>
            <p:nvSpPr>
              <p:cNvPr id="33913" name="Freeform 416"/>
              <p:cNvSpPr>
                <a:spLocks/>
              </p:cNvSpPr>
              <p:nvPr/>
            </p:nvSpPr>
            <p:spPr bwMode="auto">
              <a:xfrm>
                <a:off x="3997" y="1604"/>
                <a:ext cx="3" cy="7"/>
              </a:xfrm>
              <a:custGeom>
                <a:avLst/>
                <a:gdLst>
                  <a:gd name="T0" fmla="*/ 3 w 3"/>
                  <a:gd name="T1" fmla="*/ 0 h 7"/>
                  <a:gd name="T2" fmla="*/ 3 w 3"/>
                  <a:gd name="T3" fmla="*/ 4 h 7"/>
                  <a:gd name="T4" fmla="*/ 0 w 3"/>
                  <a:gd name="T5" fmla="*/ 7 h 7"/>
                  <a:gd name="T6" fmla="*/ 3 w 3"/>
                  <a:gd name="T7" fmla="*/ 0 h 7"/>
                  <a:gd name="T8" fmla="*/ 3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0"/>
                    </a:moveTo>
                    <a:lnTo>
                      <a:pt x="3" y="4"/>
                    </a:lnTo>
                    <a:lnTo>
                      <a:pt x="0" y="7"/>
                    </a:lnTo>
                    <a:lnTo>
                      <a:pt x="3" y="0"/>
                    </a:lnTo>
                  </a:path>
                </a:pathLst>
              </a:custGeom>
              <a:noFill/>
              <a:ln w="0">
                <a:solidFill>
                  <a:srgbClr val="7F7F7F"/>
                </a:solidFill>
                <a:round/>
                <a:headEnd/>
                <a:tailEnd/>
              </a:ln>
            </p:spPr>
            <p:txBody>
              <a:bodyPr/>
              <a:lstStyle/>
              <a:p>
                <a:endParaRPr lang="en-US"/>
              </a:p>
            </p:txBody>
          </p:sp>
          <p:sp>
            <p:nvSpPr>
              <p:cNvPr id="33914" name="Freeform 417"/>
              <p:cNvSpPr>
                <a:spLocks/>
              </p:cNvSpPr>
              <p:nvPr/>
            </p:nvSpPr>
            <p:spPr bwMode="auto">
              <a:xfrm>
                <a:off x="3987" y="1617"/>
                <a:ext cx="6" cy="7"/>
              </a:xfrm>
              <a:custGeom>
                <a:avLst/>
                <a:gdLst>
                  <a:gd name="T0" fmla="*/ 6 w 6"/>
                  <a:gd name="T1" fmla="*/ 0 h 7"/>
                  <a:gd name="T2" fmla="*/ 3 w 6"/>
                  <a:gd name="T3" fmla="*/ 7 h 7"/>
                  <a:gd name="T4" fmla="*/ 3 w 6"/>
                  <a:gd name="T5" fmla="*/ 7 h 7"/>
                  <a:gd name="T6" fmla="*/ 0 w 6"/>
                  <a:gd name="T7" fmla="*/ 7 h 7"/>
                  <a:gd name="T8" fmla="*/ 3 w 6"/>
                  <a:gd name="T9" fmla="*/ 4 h 7"/>
                  <a:gd name="T10" fmla="*/ 3 w 6"/>
                  <a:gd name="T11" fmla="*/ 0 h 7"/>
                  <a:gd name="T12" fmla="*/ 6 w 6"/>
                  <a:gd name="T13" fmla="*/ 0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6" y="0"/>
                    </a:moveTo>
                    <a:lnTo>
                      <a:pt x="3" y="7"/>
                    </a:lnTo>
                    <a:lnTo>
                      <a:pt x="0" y="7"/>
                    </a:lnTo>
                    <a:lnTo>
                      <a:pt x="3" y="4"/>
                    </a:lnTo>
                    <a:lnTo>
                      <a:pt x="3" y="0"/>
                    </a:lnTo>
                    <a:lnTo>
                      <a:pt x="6" y="0"/>
                    </a:lnTo>
                    <a:close/>
                  </a:path>
                </a:pathLst>
              </a:custGeom>
              <a:solidFill>
                <a:srgbClr val="CCCCCC"/>
              </a:solidFill>
              <a:ln w="9525">
                <a:noFill/>
                <a:round/>
                <a:headEnd/>
                <a:tailEnd/>
              </a:ln>
            </p:spPr>
            <p:txBody>
              <a:bodyPr/>
              <a:lstStyle/>
              <a:p>
                <a:endParaRPr lang="en-US"/>
              </a:p>
            </p:txBody>
          </p:sp>
          <p:sp>
            <p:nvSpPr>
              <p:cNvPr id="33915" name="Freeform 418"/>
              <p:cNvSpPr>
                <a:spLocks/>
              </p:cNvSpPr>
              <p:nvPr/>
            </p:nvSpPr>
            <p:spPr bwMode="auto">
              <a:xfrm>
                <a:off x="3987" y="1617"/>
                <a:ext cx="6" cy="7"/>
              </a:xfrm>
              <a:custGeom>
                <a:avLst/>
                <a:gdLst>
                  <a:gd name="T0" fmla="*/ 6 w 6"/>
                  <a:gd name="T1" fmla="*/ 0 h 7"/>
                  <a:gd name="T2" fmla="*/ 3 w 6"/>
                  <a:gd name="T3" fmla="*/ 7 h 7"/>
                  <a:gd name="T4" fmla="*/ 3 w 6"/>
                  <a:gd name="T5" fmla="*/ 7 h 7"/>
                  <a:gd name="T6" fmla="*/ 0 w 6"/>
                  <a:gd name="T7" fmla="*/ 7 h 7"/>
                  <a:gd name="T8" fmla="*/ 3 w 6"/>
                  <a:gd name="T9" fmla="*/ 4 h 7"/>
                  <a:gd name="T10" fmla="*/ 3 w 6"/>
                  <a:gd name="T11" fmla="*/ 0 h 7"/>
                  <a:gd name="T12" fmla="*/ 6 w 6"/>
                  <a:gd name="T13" fmla="*/ 0 h 7"/>
                  <a:gd name="T14" fmla="*/ 6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6" y="0"/>
                    </a:moveTo>
                    <a:lnTo>
                      <a:pt x="3" y="7"/>
                    </a:lnTo>
                    <a:lnTo>
                      <a:pt x="0" y="7"/>
                    </a:lnTo>
                    <a:lnTo>
                      <a:pt x="3" y="4"/>
                    </a:lnTo>
                    <a:lnTo>
                      <a:pt x="3" y="0"/>
                    </a:lnTo>
                    <a:lnTo>
                      <a:pt x="6" y="0"/>
                    </a:lnTo>
                  </a:path>
                </a:pathLst>
              </a:custGeom>
              <a:noFill/>
              <a:ln w="0">
                <a:solidFill>
                  <a:srgbClr val="7F7F7F"/>
                </a:solidFill>
                <a:round/>
                <a:headEnd/>
                <a:tailEnd/>
              </a:ln>
            </p:spPr>
            <p:txBody>
              <a:bodyPr/>
              <a:lstStyle/>
              <a:p>
                <a:endParaRPr lang="en-US"/>
              </a:p>
            </p:txBody>
          </p:sp>
          <p:sp>
            <p:nvSpPr>
              <p:cNvPr id="33916" name="Freeform 419"/>
              <p:cNvSpPr>
                <a:spLocks/>
              </p:cNvSpPr>
              <p:nvPr/>
            </p:nvSpPr>
            <p:spPr bwMode="auto">
              <a:xfrm>
                <a:off x="3974" y="1627"/>
                <a:ext cx="10" cy="13"/>
              </a:xfrm>
              <a:custGeom>
                <a:avLst/>
                <a:gdLst>
                  <a:gd name="T0" fmla="*/ 10 w 10"/>
                  <a:gd name="T1" fmla="*/ 0 h 13"/>
                  <a:gd name="T2" fmla="*/ 7 w 10"/>
                  <a:gd name="T3" fmla="*/ 6 h 13"/>
                  <a:gd name="T4" fmla="*/ 3 w 10"/>
                  <a:gd name="T5" fmla="*/ 13 h 13"/>
                  <a:gd name="T6" fmla="*/ 3 w 10"/>
                  <a:gd name="T7" fmla="*/ 13 h 13"/>
                  <a:gd name="T8" fmla="*/ 0 w 10"/>
                  <a:gd name="T9" fmla="*/ 10 h 13"/>
                  <a:gd name="T10" fmla="*/ 3 w 10"/>
                  <a:gd name="T11" fmla="*/ 3 h 13"/>
                  <a:gd name="T12" fmla="*/ 7 w 10"/>
                  <a:gd name="T13" fmla="*/ 3 h 13"/>
                  <a:gd name="T14" fmla="*/ 10 w 10"/>
                  <a:gd name="T15" fmla="*/ 0 h 13"/>
                  <a:gd name="T16" fmla="*/ 10 w 1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3"/>
                  <a:gd name="T29" fmla="*/ 10 w 10"/>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3">
                    <a:moveTo>
                      <a:pt x="10" y="0"/>
                    </a:moveTo>
                    <a:lnTo>
                      <a:pt x="7" y="6"/>
                    </a:lnTo>
                    <a:lnTo>
                      <a:pt x="3" y="13"/>
                    </a:lnTo>
                    <a:lnTo>
                      <a:pt x="0" y="10"/>
                    </a:lnTo>
                    <a:lnTo>
                      <a:pt x="3" y="3"/>
                    </a:lnTo>
                    <a:lnTo>
                      <a:pt x="7" y="3"/>
                    </a:lnTo>
                    <a:lnTo>
                      <a:pt x="10" y="0"/>
                    </a:lnTo>
                    <a:close/>
                  </a:path>
                </a:pathLst>
              </a:custGeom>
              <a:solidFill>
                <a:srgbClr val="CCCCCC"/>
              </a:solidFill>
              <a:ln w="9525">
                <a:noFill/>
                <a:round/>
                <a:headEnd/>
                <a:tailEnd/>
              </a:ln>
            </p:spPr>
            <p:txBody>
              <a:bodyPr/>
              <a:lstStyle/>
              <a:p>
                <a:endParaRPr lang="en-US"/>
              </a:p>
            </p:txBody>
          </p:sp>
          <p:sp>
            <p:nvSpPr>
              <p:cNvPr id="33917" name="Freeform 420"/>
              <p:cNvSpPr>
                <a:spLocks/>
              </p:cNvSpPr>
              <p:nvPr/>
            </p:nvSpPr>
            <p:spPr bwMode="auto">
              <a:xfrm>
                <a:off x="3974" y="1627"/>
                <a:ext cx="10" cy="13"/>
              </a:xfrm>
              <a:custGeom>
                <a:avLst/>
                <a:gdLst>
                  <a:gd name="T0" fmla="*/ 10 w 10"/>
                  <a:gd name="T1" fmla="*/ 0 h 13"/>
                  <a:gd name="T2" fmla="*/ 7 w 10"/>
                  <a:gd name="T3" fmla="*/ 6 h 13"/>
                  <a:gd name="T4" fmla="*/ 3 w 10"/>
                  <a:gd name="T5" fmla="*/ 13 h 13"/>
                  <a:gd name="T6" fmla="*/ 3 w 10"/>
                  <a:gd name="T7" fmla="*/ 13 h 13"/>
                  <a:gd name="T8" fmla="*/ 0 w 10"/>
                  <a:gd name="T9" fmla="*/ 10 h 13"/>
                  <a:gd name="T10" fmla="*/ 3 w 10"/>
                  <a:gd name="T11" fmla="*/ 3 h 13"/>
                  <a:gd name="T12" fmla="*/ 7 w 10"/>
                  <a:gd name="T13" fmla="*/ 3 h 13"/>
                  <a:gd name="T14" fmla="*/ 10 w 10"/>
                  <a:gd name="T15" fmla="*/ 0 h 13"/>
                  <a:gd name="T16" fmla="*/ 10 w 10"/>
                  <a:gd name="T17" fmla="*/ 0 h 13"/>
                  <a:gd name="T18" fmla="*/ 10 w 10"/>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3"/>
                  <a:gd name="T32" fmla="*/ 10 w 1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3">
                    <a:moveTo>
                      <a:pt x="10" y="0"/>
                    </a:moveTo>
                    <a:lnTo>
                      <a:pt x="7" y="6"/>
                    </a:lnTo>
                    <a:lnTo>
                      <a:pt x="3" y="13"/>
                    </a:lnTo>
                    <a:lnTo>
                      <a:pt x="0" y="10"/>
                    </a:lnTo>
                    <a:lnTo>
                      <a:pt x="3" y="3"/>
                    </a:lnTo>
                    <a:lnTo>
                      <a:pt x="7" y="3"/>
                    </a:lnTo>
                    <a:lnTo>
                      <a:pt x="10" y="0"/>
                    </a:lnTo>
                  </a:path>
                </a:pathLst>
              </a:custGeom>
              <a:noFill/>
              <a:ln w="0">
                <a:solidFill>
                  <a:srgbClr val="7F7F7F"/>
                </a:solidFill>
                <a:round/>
                <a:headEnd/>
                <a:tailEnd/>
              </a:ln>
            </p:spPr>
            <p:txBody>
              <a:bodyPr/>
              <a:lstStyle/>
              <a:p>
                <a:endParaRPr lang="en-US"/>
              </a:p>
            </p:txBody>
          </p:sp>
          <p:sp>
            <p:nvSpPr>
              <p:cNvPr id="33918" name="Freeform 421"/>
              <p:cNvSpPr>
                <a:spLocks/>
              </p:cNvSpPr>
              <p:nvPr/>
            </p:nvSpPr>
            <p:spPr bwMode="auto">
              <a:xfrm>
                <a:off x="3926" y="1627"/>
                <a:ext cx="48" cy="51"/>
              </a:xfrm>
              <a:custGeom>
                <a:avLst/>
                <a:gdLst>
                  <a:gd name="T0" fmla="*/ 35 w 48"/>
                  <a:gd name="T1" fmla="*/ 19 h 51"/>
                  <a:gd name="T2" fmla="*/ 39 w 48"/>
                  <a:gd name="T3" fmla="*/ 16 h 51"/>
                  <a:gd name="T4" fmla="*/ 39 w 48"/>
                  <a:gd name="T5" fmla="*/ 16 h 51"/>
                  <a:gd name="T6" fmla="*/ 39 w 48"/>
                  <a:gd name="T7" fmla="*/ 22 h 51"/>
                  <a:gd name="T8" fmla="*/ 42 w 48"/>
                  <a:gd name="T9" fmla="*/ 26 h 51"/>
                  <a:gd name="T10" fmla="*/ 45 w 48"/>
                  <a:gd name="T11" fmla="*/ 26 h 51"/>
                  <a:gd name="T12" fmla="*/ 48 w 48"/>
                  <a:gd name="T13" fmla="*/ 26 h 51"/>
                  <a:gd name="T14" fmla="*/ 48 w 48"/>
                  <a:gd name="T15" fmla="*/ 29 h 51"/>
                  <a:gd name="T16" fmla="*/ 45 w 48"/>
                  <a:gd name="T17" fmla="*/ 32 h 51"/>
                  <a:gd name="T18" fmla="*/ 42 w 48"/>
                  <a:gd name="T19" fmla="*/ 32 h 51"/>
                  <a:gd name="T20" fmla="*/ 42 w 48"/>
                  <a:gd name="T21" fmla="*/ 32 h 51"/>
                  <a:gd name="T22" fmla="*/ 39 w 48"/>
                  <a:gd name="T23" fmla="*/ 32 h 51"/>
                  <a:gd name="T24" fmla="*/ 35 w 48"/>
                  <a:gd name="T25" fmla="*/ 35 h 51"/>
                  <a:gd name="T26" fmla="*/ 35 w 48"/>
                  <a:gd name="T27" fmla="*/ 35 h 51"/>
                  <a:gd name="T28" fmla="*/ 35 w 48"/>
                  <a:gd name="T29" fmla="*/ 45 h 51"/>
                  <a:gd name="T30" fmla="*/ 22 w 48"/>
                  <a:gd name="T31" fmla="*/ 39 h 51"/>
                  <a:gd name="T32" fmla="*/ 19 w 48"/>
                  <a:gd name="T33" fmla="*/ 39 h 51"/>
                  <a:gd name="T34" fmla="*/ 16 w 48"/>
                  <a:gd name="T35" fmla="*/ 39 h 51"/>
                  <a:gd name="T36" fmla="*/ 10 w 48"/>
                  <a:gd name="T37" fmla="*/ 39 h 51"/>
                  <a:gd name="T38" fmla="*/ 10 w 48"/>
                  <a:gd name="T39" fmla="*/ 42 h 51"/>
                  <a:gd name="T40" fmla="*/ 10 w 48"/>
                  <a:gd name="T41" fmla="*/ 42 h 51"/>
                  <a:gd name="T42" fmla="*/ 19 w 48"/>
                  <a:gd name="T43" fmla="*/ 48 h 51"/>
                  <a:gd name="T44" fmla="*/ 19 w 48"/>
                  <a:gd name="T45" fmla="*/ 48 h 51"/>
                  <a:gd name="T46" fmla="*/ 16 w 48"/>
                  <a:gd name="T47" fmla="*/ 48 h 51"/>
                  <a:gd name="T48" fmla="*/ 13 w 48"/>
                  <a:gd name="T49" fmla="*/ 51 h 51"/>
                  <a:gd name="T50" fmla="*/ 13 w 48"/>
                  <a:gd name="T51" fmla="*/ 51 h 51"/>
                  <a:gd name="T52" fmla="*/ 13 w 48"/>
                  <a:gd name="T53" fmla="*/ 51 h 51"/>
                  <a:gd name="T54" fmla="*/ 10 w 48"/>
                  <a:gd name="T55" fmla="*/ 45 h 51"/>
                  <a:gd name="T56" fmla="*/ 6 w 48"/>
                  <a:gd name="T57" fmla="*/ 42 h 51"/>
                  <a:gd name="T58" fmla="*/ 3 w 48"/>
                  <a:gd name="T59" fmla="*/ 39 h 51"/>
                  <a:gd name="T60" fmla="*/ 6 w 48"/>
                  <a:gd name="T61" fmla="*/ 32 h 51"/>
                  <a:gd name="T62" fmla="*/ 3 w 48"/>
                  <a:gd name="T63" fmla="*/ 29 h 51"/>
                  <a:gd name="T64" fmla="*/ 13 w 48"/>
                  <a:gd name="T65" fmla="*/ 29 h 51"/>
                  <a:gd name="T66" fmla="*/ 13 w 48"/>
                  <a:gd name="T67" fmla="*/ 26 h 51"/>
                  <a:gd name="T68" fmla="*/ 10 w 48"/>
                  <a:gd name="T69" fmla="*/ 22 h 51"/>
                  <a:gd name="T70" fmla="*/ 10 w 48"/>
                  <a:gd name="T71" fmla="*/ 19 h 51"/>
                  <a:gd name="T72" fmla="*/ 6 w 48"/>
                  <a:gd name="T73" fmla="*/ 10 h 51"/>
                  <a:gd name="T74" fmla="*/ 3 w 48"/>
                  <a:gd name="T75" fmla="*/ 6 h 51"/>
                  <a:gd name="T76" fmla="*/ 0 w 48"/>
                  <a:gd name="T77" fmla="*/ 3 h 51"/>
                  <a:gd name="T78" fmla="*/ 0 w 48"/>
                  <a:gd name="T79" fmla="*/ 0 h 51"/>
                  <a:gd name="T80" fmla="*/ 3 w 48"/>
                  <a:gd name="T81" fmla="*/ 0 h 51"/>
                  <a:gd name="T82" fmla="*/ 13 w 48"/>
                  <a:gd name="T83" fmla="*/ 10 h 51"/>
                  <a:gd name="T84" fmla="*/ 22 w 48"/>
                  <a:gd name="T85" fmla="*/ 16 h 51"/>
                  <a:gd name="T86" fmla="*/ 35 w 48"/>
                  <a:gd name="T87" fmla="*/ 19 h 51"/>
                  <a:gd name="T88" fmla="*/ 35 w 48"/>
                  <a:gd name="T89" fmla="*/ 19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
                  <a:gd name="T136" fmla="*/ 0 h 51"/>
                  <a:gd name="T137" fmla="*/ 48 w 48"/>
                  <a:gd name="T138" fmla="*/ 51 h 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 h="51">
                    <a:moveTo>
                      <a:pt x="35" y="19"/>
                    </a:moveTo>
                    <a:lnTo>
                      <a:pt x="39" y="16"/>
                    </a:lnTo>
                    <a:lnTo>
                      <a:pt x="39" y="22"/>
                    </a:lnTo>
                    <a:lnTo>
                      <a:pt x="42" y="26"/>
                    </a:lnTo>
                    <a:lnTo>
                      <a:pt x="45" y="26"/>
                    </a:lnTo>
                    <a:lnTo>
                      <a:pt x="48" y="26"/>
                    </a:lnTo>
                    <a:lnTo>
                      <a:pt x="48" y="29"/>
                    </a:lnTo>
                    <a:lnTo>
                      <a:pt x="45" y="32"/>
                    </a:lnTo>
                    <a:lnTo>
                      <a:pt x="42" y="32"/>
                    </a:lnTo>
                    <a:lnTo>
                      <a:pt x="39" y="32"/>
                    </a:lnTo>
                    <a:lnTo>
                      <a:pt x="35" y="35"/>
                    </a:lnTo>
                    <a:lnTo>
                      <a:pt x="35" y="45"/>
                    </a:lnTo>
                    <a:lnTo>
                      <a:pt x="22" y="39"/>
                    </a:lnTo>
                    <a:lnTo>
                      <a:pt x="19" y="39"/>
                    </a:lnTo>
                    <a:lnTo>
                      <a:pt x="16" y="39"/>
                    </a:lnTo>
                    <a:lnTo>
                      <a:pt x="10" y="39"/>
                    </a:lnTo>
                    <a:lnTo>
                      <a:pt x="10" y="42"/>
                    </a:lnTo>
                    <a:lnTo>
                      <a:pt x="19" y="48"/>
                    </a:lnTo>
                    <a:lnTo>
                      <a:pt x="16" y="48"/>
                    </a:lnTo>
                    <a:lnTo>
                      <a:pt x="13" y="51"/>
                    </a:lnTo>
                    <a:lnTo>
                      <a:pt x="10" y="45"/>
                    </a:lnTo>
                    <a:lnTo>
                      <a:pt x="6" y="42"/>
                    </a:lnTo>
                    <a:lnTo>
                      <a:pt x="3" y="39"/>
                    </a:lnTo>
                    <a:lnTo>
                      <a:pt x="6" y="32"/>
                    </a:lnTo>
                    <a:lnTo>
                      <a:pt x="3" y="29"/>
                    </a:lnTo>
                    <a:lnTo>
                      <a:pt x="13" y="29"/>
                    </a:lnTo>
                    <a:lnTo>
                      <a:pt x="13" y="26"/>
                    </a:lnTo>
                    <a:lnTo>
                      <a:pt x="10" y="22"/>
                    </a:lnTo>
                    <a:lnTo>
                      <a:pt x="10" y="19"/>
                    </a:lnTo>
                    <a:lnTo>
                      <a:pt x="6" y="10"/>
                    </a:lnTo>
                    <a:lnTo>
                      <a:pt x="3" y="6"/>
                    </a:lnTo>
                    <a:lnTo>
                      <a:pt x="0" y="3"/>
                    </a:lnTo>
                    <a:lnTo>
                      <a:pt x="0" y="0"/>
                    </a:lnTo>
                    <a:lnTo>
                      <a:pt x="3" y="0"/>
                    </a:lnTo>
                    <a:lnTo>
                      <a:pt x="13" y="10"/>
                    </a:lnTo>
                    <a:lnTo>
                      <a:pt x="22" y="16"/>
                    </a:lnTo>
                    <a:lnTo>
                      <a:pt x="35" y="19"/>
                    </a:lnTo>
                    <a:close/>
                  </a:path>
                </a:pathLst>
              </a:custGeom>
              <a:solidFill>
                <a:srgbClr val="CCCCCC"/>
              </a:solidFill>
              <a:ln w="9525">
                <a:noFill/>
                <a:round/>
                <a:headEnd/>
                <a:tailEnd/>
              </a:ln>
            </p:spPr>
            <p:txBody>
              <a:bodyPr/>
              <a:lstStyle/>
              <a:p>
                <a:endParaRPr lang="en-US"/>
              </a:p>
            </p:txBody>
          </p:sp>
          <p:sp>
            <p:nvSpPr>
              <p:cNvPr id="33919" name="Freeform 422"/>
              <p:cNvSpPr>
                <a:spLocks/>
              </p:cNvSpPr>
              <p:nvPr/>
            </p:nvSpPr>
            <p:spPr bwMode="auto">
              <a:xfrm>
                <a:off x="3926" y="1627"/>
                <a:ext cx="48" cy="51"/>
              </a:xfrm>
              <a:custGeom>
                <a:avLst/>
                <a:gdLst>
                  <a:gd name="T0" fmla="*/ 35 w 48"/>
                  <a:gd name="T1" fmla="*/ 19 h 51"/>
                  <a:gd name="T2" fmla="*/ 39 w 48"/>
                  <a:gd name="T3" fmla="*/ 16 h 51"/>
                  <a:gd name="T4" fmla="*/ 39 w 48"/>
                  <a:gd name="T5" fmla="*/ 16 h 51"/>
                  <a:gd name="T6" fmla="*/ 39 w 48"/>
                  <a:gd name="T7" fmla="*/ 22 h 51"/>
                  <a:gd name="T8" fmla="*/ 42 w 48"/>
                  <a:gd name="T9" fmla="*/ 26 h 51"/>
                  <a:gd name="T10" fmla="*/ 45 w 48"/>
                  <a:gd name="T11" fmla="*/ 26 h 51"/>
                  <a:gd name="T12" fmla="*/ 48 w 48"/>
                  <a:gd name="T13" fmla="*/ 26 h 51"/>
                  <a:gd name="T14" fmla="*/ 48 w 48"/>
                  <a:gd name="T15" fmla="*/ 29 h 51"/>
                  <a:gd name="T16" fmla="*/ 45 w 48"/>
                  <a:gd name="T17" fmla="*/ 32 h 51"/>
                  <a:gd name="T18" fmla="*/ 42 w 48"/>
                  <a:gd name="T19" fmla="*/ 32 h 51"/>
                  <a:gd name="T20" fmla="*/ 42 w 48"/>
                  <a:gd name="T21" fmla="*/ 32 h 51"/>
                  <a:gd name="T22" fmla="*/ 39 w 48"/>
                  <a:gd name="T23" fmla="*/ 32 h 51"/>
                  <a:gd name="T24" fmla="*/ 35 w 48"/>
                  <a:gd name="T25" fmla="*/ 35 h 51"/>
                  <a:gd name="T26" fmla="*/ 35 w 48"/>
                  <a:gd name="T27" fmla="*/ 35 h 51"/>
                  <a:gd name="T28" fmla="*/ 35 w 48"/>
                  <a:gd name="T29" fmla="*/ 45 h 51"/>
                  <a:gd name="T30" fmla="*/ 22 w 48"/>
                  <a:gd name="T31" fmla="*/ 39 h 51"/>
                  <a:gd name="T32" fmla="*/ 19 w 48"/>
                  <a:gd name="T33" fmla="*/ 39 h 51"/>
                  <a:gd name="T34" fmla="*/ 16 w 48"/>
                  <a:gd name="T35" fmla="*/ 39 h 51"/>
                  <a:gd name="T36" fmla="*/ 10 w 48"/>
                  <a:gd name="T37" fmla="*/ 39 h 51"/>
                  <a:gd name="T38" fmla="*/ 10 w 48"/>
                  <a:gd name="T39" fmla="*/ 42 h 51"/>
                  <a:gd name="T40" fmla="*/ 10 w 48"/>
                  <a:gd name="T41" fmla="*/ 42 h 51"/>
                  <a:gd name="T42" fmla="*/ 19 w 48"/>
                  <a:gd name="T43" fmla="*/ 48 h 51"/>
                  <a:gd name="T44" fmla="*/ 19 w 48"/>
                  <a:gd name="T45" fmla="*/ 48 h 51"/>
                  <a:gd name="T46" fmla="*/ 16 w 48"/>
                  <a:gd name="T47" fmla="*/ 48 h 51"/>
                  <a:gd name="T48" fmla="*/ 13 w 48"/>
                  <a:gd name="T49" fmla="*/ 51 h 51"/>
                  <a:gd name="T50" fmla="*/ 13 w 48"/>
                  <a:gd name="T51" fmla="*/ 51 h 51"/>
                  <a:gd name="T52" fmla="*/ 13 w 48"/>
                  <a:gd name="T53" fmla="*/ 51 h 51"/>
                  <a:gd name="T54" fmla="*/ 10 w 48"/>
                  <a:gd name="T55" fmla="*/ 45 h 51"/>
                  <a:gd name="T56" fmla="*/ 6 w 48"/>
                  <a:gd name="T57" fmla="*/ 42 h 51"/>
                  <a:gd name="T58" fmla="*/ 3 w 48"/>
                  <a:gd name="T59" fmla="*/ 39 h 51"/>
                  <a:gd name="T60" fmla="*/ 6 w 48"/>
                  <a:gd name="T61" fmla="*/ 32 h 51"/>
                  <a:gd name="T62" fmla="*/ 3 w 48"/>
                  <a:gd name="T63" fmla="*/ 29 h 51"/>
                  <a:gd name="T64" fmla="*/ 13 w 48"/>
                  <a:gd name="T65" fmla="*/ 29 h 51"/>
                  <a:gd name="T66" fmla="*/ 13 w 48"/>
                  <a:gd name="T67" fmla="*/ 26 h 51"/>
                  <a:gd name="T68" fmla="*/ 10 w 48"/>
                  <a:gd name="T69" fmla="*/ 22 h 51"/>
                  <a:gd name="T70" fmla="*/ 10 w 48"/>
                  <a:gd name="T71" fmla="*/ 19 h 51"/>
                  <a:gd name="T72" fmla="*/ 6 w 48"/>
                  <a:gd name="T73" fmla="*/ 10 h 51"/>
                  <a:gd name="T74" fmla="*/ 3 w 48"/>
                  <a:gd name="T75" fmla="*/ 6 h 51"/>
                  <a:gd name="T76" fmla="*/ 0 w 48"/>
                  <a:gd name="T77" fmla="*/ 3 h 51"/>
                  <a:gd name="T78" fmla="*/ 0 w 48"/>
                  <a:gd name="T79" fmla="*/ 0 h 51"/>
                  <a:gd name="T80" fmla="*/ 3 w 48"/>
                  <a:gd name="T81" fmla="*/ 0 h 51"/>
                  <a:gd name="T82" fmla="*/ 13 w 48"/>
                  <a:gd name="T83" fmla="*/ 10 h 51"/>
                  <a:gd name="T84" fmla="*/ 22 w 48"/>
                  <a:gd name="T85" fmla="*/ 16 h 51"/>
                  <a:gd name="T86" fmla="*/ 35 w 48"/>
                  <a:gd name="T87" fmla="*/ 19 h 51"/>
                  <a:gd name="T88" fmla="*/ 35 w 48"/>
                  <a:gd name="T89" fmla="*/ 19 h 51"/>
                  <a:gd name="T90" fmla="*/ 35 w 48"/>
                  <a:gd name="T91" fmla="*/ 19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51"/>
                  <a:gd name="T140" fmla="*/ 48 w 48"/>
                  <a:gd name="T141" fmla="*/ 51 h 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51">
                    <a:moveTo>
                      <a:pt x="35" y="19"/>
                    </a:moveTo>
                    <a:lnTo>
                      <a:pt x="39" y="16"/>
                    </a:lnTo>
                    <a:lnTo>
                      <a:pt x="39" y="22"/>
                    </a:lnTo>
                    <a:lnTo>
                      <a:pt x="42" y="26"/>
                    </a:lnTo>
                    <a:lnTo>
                      <a:pt x="45" y="26"/>
                    </a:lnTo>
                    <a:lnTo>
                      <a:pt x="48" y="26"/>
                    </a:lnTo>
                    <a:lnTo>
                      <a:pt x="48" y="29"/>
                    </a:lnTo>
                    <a:lnTo>
                      <a:pt x="45" y="32"/>
                    </a:lnTo>
                    <a:lnTo>
                      <a:pt x="42" y="32"/>
                    </a:lnTo>
                    <a:lnTo>
                      <a:pt x="39" y="32"/>
                    </a:lnTo>
                    <a:lnTo>
                      <a:pt x="35" y="35"/>
                    </a:lnTo>
                    <a:lnTo>
                      <a:pt x="35" y="45"/>
                    </a:lnTo>
                    <a:lnTo>
                      <a:pt x="22" y="39"/>
                    </a:lnTo>
                    <a:lnTo>
                      <a:pt x="19" y="39"/>
                    </a:lnTo>
                    <a:lnTo>
                      <a:pt x="16" y="39"/>
                    </a:lnTo>
                    <a:lnTo>
                      <a:pt x="10" y="39"/>
                    </a:lnTo>
                    <a:lnTo>
                      <a:pt x="10" y="42"/>
                    </a:lnTo>
                    <a:lnTo>
                      <a:pt x="19" y="48"/>
                    </a:lnTo>
                    <a:lnTo>
                      <a:pt x="16" y="48"/>
                    </a:lnTo>
                    <a:lnTo>
                      <a:pt x="13" y="51"/>
                    </a:lnTo>
                    <a:lnTo>
                      <a:pt x="10" y="45"/>
                    </a:lnTo>
                    <a:lnTo>
                      <a:pt x="6" y="42"/>
                    </a:lnTo>
                    <a:lnTo>
                      <a:pt x="3" y="39"/>
                    </a:lnTo>
                    <a:lnTo>
                      <a:pt x="6" y="32"/>
                    </a:lnTo>
                    <a:lnTo>
                      <a:pt x="3" y="29"/>
                    </a:lnTo>
                    <a:lnTo>
                      <a:pt x="13" y="29"/>
                    </a:lnTo>
                    <a:lnTo>
                      <a:pt x="13" y="26"/>
                    </a:lnTo>
                    <a:lnTo>
                      <a:pt x="10" y="22"/>
                    </a:lnTo>
                    <a:lnTo>
                      <a:pt x="10" y="19"/>
                    </a:lnTo>
                    <a:lnTo>
                      <a:pt x="6" y="10"/>
                    </a:lnTo>
                    <a:lnTo>
                      <a:pt x="3" y="6"/>
                    </a:lnTo>
                    <a:lnTo>
                      <a:pt x="0" y="3"/>
                    </a:lnTo>
                    <a:lnTo>
                      <a:pt x="0" y="0"/>
                    </a:lnTo>
                    <a:lnTo>
                      <a:pt x="3" y="0"/>
                    </a:lnTo>
                    <a:lnTo>
                      <a:pt x="13" y="10"/>
                    </a:lnTo>
                    <a:lnTo>
                      <a:pt x="22" y="16"/>
                    </a:lnTo>
                    <a:lnTo>
                      <a:pt x="35" y="19"/>
                    </a:lnTo>
                  </a:path>
                </a:pathLst>
              </a:custGeom>
              <a:noFill/>
              <a:ln w="0">
                <a:solidFill>
                  <a:srgbClr val="7F7F7F"/>
                </a:solidFill>
                <a:round/>
                <a:headEnd/>
                <a:tailEnd/>
              </a:ln>
            </p:spPr>
            <p:txBody>
              <a:bodyPr/>
              <a:lstStyle/>
              <a:p>
                <a:endParaRPr lang="en-US"/>
              </a:p>
            </p:txBody>
          </p:sp>
          <p:sp>
            <p:nvSpPr>
              <p:cNvPr id="33920" name="Freeform 423"/>
              <p:cNvSpPr>
                <a:spLocks/>
              </p:cNvSpPr>
              <p:nvPr/>
            </p:nvSpPr>
            <p:spPr bwMode="auto">
              <a:xfrm>
                <a:off x="4106" y="1534"/>
                <a:ext cx="7" cy="1"/>
              </a:xfrm>
              <a:custGeom>
                <a:avLst/>
                <a:gdLst>
                  <a:gd name="T0" fmla="*/ 0 w 7"/>
                  <a:gd name="T1" fmla="*/ 0 h 1"/>
                  <a:gd name="T2" fmla="*/ 3 w 7"/>
                  <a:gd name="T3" fmla="*/ 0 h 1"/>
                  <a:gd name="T4" fmla="*/ 7 w 7"/>
                  <a:gd name="T5" fmla="*/ 0 h 1"/>
                  <a:gd name="T6" fmla="*/ 7 w 7"/>
                  <a:gd name="T7" fmla="*/ 0 h 1"/>
                  <a:gd name="T8" fmla="*/ 3 w 7"/>
                  <a:gd name="T9" fmla="*/ 0 h 1"/>
                  <a:gd name="T10" fmla="*/ 0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0" y="0"/>
                    </a:moveTo>
                    <a:lnTo>
                      <a:pt x="3" y="0"/>
                    </a:lnTo>
                    <a:lnTo>
                      <a:pt x="7" y="0"/>
                    </a:lnTo>
                    <a:lnTo>
                      <a:pt x="3" y="0"/>
                    </a:lnTo>
                    <a:lnTo>
                      <a:pt x="0" y="0"/>
                    </a:lnTo>
                    <a:close/>
                  </a:path>
                </a:pathLst>
              </a:custGeom>
              <a:solidFill>
                <a:srgbClr val="CCCCCC"/>
              </a:solidFill>
              <a:ln w="9525">
                <a:noFill/>
                <a:round/>
                <a:headEnd/>
                <a:tailEnd/>
              </a:ln>
            </p:spPr>
            <p:txBody>
              <a:bodyPr/>
              <a:lstStyle/>
              <a:p>
                <a:endParaRPr lang="en-US"/>
              </a:p>
            </p:txBody>
          </p:sp>
          <p:sp>
            <p:nvSpPr>
              <p:cNvPr id="33921" name="Freeform 424"/>
              <p:cNvSpPr>
                <a:spLocks/>
              </p:cNvSpPr>
              <p:nvPr/>
            </p:nvSpPr>
            <p:spPr bwMode="auto">
              <a:xfrm>
                <a:off x="4106" y="1534"/>
                <a:ext cx="7" cy="1"/>
              </a:xfrm>
              <a:custGeom>
                <a:avLst/>
                <a:gdLst>
                  <a:gd name="T0" fmla="*/ 0 w 7"/>
                  <a:gd name="T1" fmla="*/ 0 h 1"/>
                  <a:gd name="T2" fmla="*/ 3 w 7"/>
                  <a:gd name="T3" fmla="*/ 0 h 1"/>
                  <a:gd name="T4" fmla="*/ 7 w 7"/>
                  <a:gd name="T5" fmla="*/ 0 h 1"/>
                  <a:gd name="T6" fmla="*/ 7 w 7"/>
                  <a:gd name="T7" fmla="*/ 0 h 1"/>
                  <a:gd name="T8" fmla="*/ 3 w 7"/>
                  <a:gd name="T9" fmla="*/ 0 h 1"/>
                  <a:gd name="T10" fmla="*/ 0 w 7"/>
                  <a:gd name="T11" fmla="*/ 0 h 1"/>
                  <a:gd name="T12" fmla="*/ 0 w 7"/>
                  <a:gd name="T13" fmla="*/ 0 h 1"/>
                  <a:gd name="T14" fmla="*/ 0 60000 65536"/>
                  <a:gd name="T15" fmla="*/ 0 60000 65536"/>
                  <a:gd name="T16" fmla="*/ 0 60000 65536"/>
                  <a:gd name="T17" fmla="*/ 0 60000 65536"/>
                  <a:gd name="T18" fmla="*/ 0 60000 65536"/>
                  <a:gd name="T19" fmla="*/ 0 60000 65536"/>
                  <a:gd name="T20" fmla="*/ 0 60000 65536"/>
                  <a:gd name="T21" fmla="*/ 0 w 7"/>
                  <a:gd name="T22" fmla="*/ 0 h 1"/>
                  <a:gd name="T23" fmla="*/ 7 w 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
                    <a:moveTo>
                      <a:pt x="0" y="0"/>
                    </a:moveTo>
                    <a:lnTo>
                      <a:pt x="3" y="0"/>
                    </a:lnTo>
                    <a:lnTo>
                      <a:pt x="7" y="0"/>
                    </a:lnTo>
                    <a:lnTo>
                      <a:pt x="3" y="0"/>
                    </a:lnTo>
                    <a:lnTo>
                      <a:pt x="0" y="0"/>
                    </a:lnTo>
                  </a:path>
                </a:pathLst>
              </a:custGeom>
              <a:noFill/>
              <a:ln w="0">
                <a:solidFill>
                  <a:srgbClr val="7F7F7F"/>
                </a:solidFill>
                <a:round/>
                <a:headEnd/>
                <a:tailEnd/>
              </a:ln>
            </p:spPr>
            <p:txBody>
              <a:bodyPr/>
              <a:lstStyle/>
              <a:p>
                <a:endParaRPr lang="en-US"/>
              </a:p>
            </p:txBody>
          </p:sp>
          <p:sp>
            <p:nvSpPr>
              <p:cNvPr id="33922" name="Rectangle 425"/>
              <p:cNvSpPr>
                <a:spLocks noChangeArrowheads="1"/>
              </p:cNvSpPr>
              <p:nvPr/>
            </p:nvSpPr>
            <p:spPr bwMode="auto">
              <a:xfrm>
                <a:off x="4154" y="1543"/>
                <a:ext cx="4" cy="4"/>
              </a:xfrm>
              <a:prstGeom prst="rect">
                <a:avLst/>
              </a:prstGeom>
              <a:solidFill>
                <a:srgbClr val="CCCCCC"/>
              </a:solidFill>
              <a:ln w="9525">
                <a:noFill/>
                <a:miter lim="800000"/>
                <a:headEnd/>
                <a:tailEnd/>
              </a:ln>
            </p:spPr>
            <p:txBody>
              <a:bodyPr/>
              <a:lstStyle/>
              <a:p>
                <a:endParaRPr lang="en-US"/>
              </a:p>
            </p:txBody>
          </p:sp>
          <p:sp>
            <p:nvSpPr>
              <p:cNvPr id="33923" name="Freeform 426"/>
              <p:cNvSpPr>
                <a:spLocks/>
              </p:cNvSpPr>
              <p:nvPr/>
            </p:nvSpPr>
            <p:spPr bwMode="auto">
              <a:xfrm>
                <a:off x="4154" y="1543"/>
                <a:ext cx="4" cy="4"/>
              </a:xfrm>
              <a:custGeom>
                <a:avLst/>
                <a:gdLst>
                  <a:gd name="T0" fmla="*/ 0 w 4"/>
                  <a:gd name="T1" fmla="*/ 0 h 4"/>
                  <a:gd name="T2" fmla="*/ 4 w 4"/>
                  <a:gd name="T3" fmla="*/ 0 h 4"/>
                  <a:gd name="T4" fmla="*/ 4 w 4"/>
                  <a:gd name="T5" fmla="*/ 4 h 4"/>
                  <a:gd name="T6" fmla="*/ 0 w 4"/>
                  <a:gd name="T7" fmla="*/ 4 h 4"/>
                  <a:gd name="T8" fmla="*/ 0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4" y="0"/>
                    </a:lnTo>
                    <a:lnTo>
                      <a:pt x="4" y="4"/>
                    </a:lnTo>
                    <a:lnTo>
                      <a:pt x="0" y="4"/>
                    </a:lnTo>
                    <a:lnTo>
                      <a:pt x="0" y="0"/>
                    </a:lnTo>
                  </a:path>
                </a:pathLst>
              </a:custGeom>
              <a:noFill/>
              <a:ln w="0">
                <a:solidFill>
                  <a:srgbClr val="7F7F7F"/>
                </a:solidFill>
                <a:round/>
                <a:headEnd/>
                <a:tailEnd/>
              </a:ln>
            </p:spPr>
            <p:txBody>
              <a:bodyPr/>
              <a:lstStyle/>
              <a:p>
                <a:endParaRPr lang="en-US"/>
              </a:p>
            </p:txBody>
          </p:sp>
          <p:sp>
            <p:nvSpPr>
              <p:cNvPr id="33924" name="Freeform 427"/>
              <p:cNvSpPr>
                <a:spLocks/>
              </p:cNvSpPr>
              <p:nvPr/>
            </p:nvSpPr>
            <p:spPr bwMode="auto">
              <a:xfrm>
                <a:off x="4170" y="1550"/>
                <a:ext cx="7" cy="3"/>
              </a:xfrm>
              <a:custGeom>
                <a:avLst/>
                <a:gdLst>
                  <a:gd name="T0" fmla="*/ 0 w 7"/>
                  <a:gd name="T1" fmla="*/ 0 h 3"/>
                  <a:gd name="T2" fmla="*/ 7 w 7"/>
                  <a:gd name="T3" fmla="*/ 3 h 3"/>
                  <a:gd name="T4" fmla="*/ 7 w 7"/>
                  <a:gd name="T5" fmla="*/ 3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0"/>
                    </a:moveTo>
                    <a:lnTo>
                      <a:pt x="7" y="3"/>
                    </a:lnTo>
                    <a:lnTo>
                      <a:pt x="0" y="0"/>
                    </a:lnTo>
                    <a:close/>
                  </a:path>
                </a:pathLst>
              </a:custGeom>
              <a:solidFill>
                <a:srgbClr val="CCCCCC"/>
              </a:solidFill>
              <a:ln w="9525">
                <a:noFill/>
                <a:round/>
                <a:headEnd/>
                <a:tailEnd/>
              </a:ln>
            </p:spPr>
            <p:txBody>
              <a:bodyPr/>
              <a:lstStyle/>
              <a:p>
                <a:endParaRPr lang="en-US"/>
              </a:p>
            </p:txBody>
          </p:sp>
          <p:sp>
            <p:nvSpPr>
              <p:cNvPr id="33925" name="Freeform 428"/>
              <p:cNvSpPr>
                <a:spLocks/>
              </p:cNvSpPr>
              <p:nvPr/>
            </p:nvSpPr>
            <p:spPr bwMode="auto">
              <a:xfrm>
                <a:off x="4170" y="1550"/>
                <a:ext cx="7" cy="3"/>
              </a:xfrm>
              <a:custGeom>
                <a:avLst/>
                <a:gdLst>
                  <a:gd name="T0" fmla="*/ 0 w 7"/>
                  <a:gd name="T1" fmla="*/ 0 h 3"/>
                  <a:gd name="T2" fmla="*/ 7 w 7"/>
                  <a:gd name="T3" fmla="*/ 3 h 3"/>
                  <a:gd name="T4" fmla="*/ 7 w 7"/>
                  <a:gd name="T5" fmla="*/ 3 h 3"/>
                  <a:gd name="T6" fmla="*/ 0 w 7"/>
                  <a:gd name="T7" fmla="*/ 0 h 3"/>
                  <a:gd name="T8" fmla="*/ 0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0"/>
                    </a:moveTo>
                    <a:lnTo>
                      <a:pt x="7" y="3"/>
                    </a:lnTo>
                    <a:lnTo>
                      <a:pt x="0" y="0"/>
                    </a:lnTo>
                  </a:path>
                </a:pathLst>
              </a:custGeom>
              <a:noFill/>
              <a:ln w="0">
                <a:solidFill>
                  <a:srgbClr val="7F7F7F"/>
                </a:solidFill>
                <a:round/>
                <a:headEnd/>
                <a:tailEnd/>
              </a:ln>
            </p:spPr>
            <p:txBody>
              <a:bodyPr/>
              <a:lstStyle/>
              <a:p>
                <a:endParaRPr lang="en-US"/>
              </a:p>
            </p:txBody>
          </p:sp>
          <p:sp>
            <p:nvSpPr>
              <p:cNvPr id="33926" name="Freeform 429"/>
              <p:cNvSpPr>
                <a:spLocks/>
              </p:cNvSpPr>
              <p:nvPr/>
            </p:nvSpPr>
            <p:spPr bwMode="auto">
              <a:xfrm>
                <a:off x="3813" y="1505"/>
                <a:ext cx="7" cy="6"/>
              </a:xfrm>
              <a:custGeom>
                <a:avLst/>
                <a:gdLst>
                  <a:gd name="T0" fmla="*/ 3 w 7"/>
                  <a:gd name="T1" fmla="*/ 3 h 6"/>
                  <a:gd name="T2" fmla="*/ 3 w 7"/>
                  <a:gd name="T3" fmla="*/ 6 h 6"/>
                  <a:gd name="T4" fmla="*/ 3 w 7"/>
                  <a:gd name="T5" fmla="*/ 6 h 6"/>
                  <a:gd name="T6" fmla="*/ 7 w 7"/>
                  <a:gd name="T7" fmla="*/ 6 h 6"/>
                  <a:gd name="T8" fmla="*/ 7 w 7"/>
                  <a:gd name="T9" fmla="*/ 6 h 6"/>
                  <a:gd name="T10" fmla="*/ 7 w 7"/>
                  <a:gd name="T11" fmla="*/ 3 h 6"/>
                  <a:gd name="T12" fmla="*/ 7 w 7"/>
                  <a:gd name="T13" fmla="*/ 0 h 6"/>
                  <a:gd name="T14" fmla="*/ 0 w 7"/>
                  <a:gd name="T15" fmla="*/ 0 h 6"/>
                  <a:gd name="T16" fmla="*/ 0 w 7"/>
                  <a:gd name="T17" fmla="*/ 0 h 6"/>
                  <a:gd name="T18" fmla="*/ 3 w 7"/>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
                  <a:gd name="T32" fmla="*/ 7 w 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
                    <a:moveTo>
                      <a:pt x="3" y="3"/>
                    </a:moveTo>
                    <a:lnTo>
                      <a:pt x="3" y="6"/>
                    </a:lnTo>
                    <a:lnTo>
                      <a:pt x="7" y="6"/>
                    </a:lnTo>
                    <a:lnTo>
                      <a:pt x="7" y="3"/>
                    </a:lnTo>
                    <a:lnTo>
                      <a:pt x="7" y="0"/>
                    </a:lnTo>
                    <a:lnTo>
                      <a:pt x="0" y="0"/>
                    </a:lnTo>
                    <a:lnTo>
                      <a:pt x="3" y="3"/>
                    </a:lnTo>
                    <a:close/>
                  </a:path>
                </a:pathLst>
              </a:custGeom>
              <a:solidFill>
                <a:srgbClr val="CCCCCC"/>
              </a:solidFill>
              <a:ln w="9525">
                <a:noFill/>
                <a:round/>
                <a:headEnd/>
                <a:tailEnd/>
              </a:ln>
            </p:spPr>
            <p:txBody>
              <a:bodyPr/>
              <a:lstStyle/>
              <a:p>
                <a:endParaRPr lang="en-US"/>
              </a:p>
            </p:txBody>
          </p:sp>
          <p:sp>
            <p:nvSpPr>
              <p:cNvPr id="33927" name="Freeform 430"/>
              <p:cNvSpPr>
                <a:spLocks/>
              </p:cNvSpPr>
              <p:nvPr/>
            </p:nvSpPr>
            <p:spPr bwMode="auto">
              <a:xfrm>
                <a:off x="3813" y="1505"/>
                <a:ext cx="7" cy="6"/>
              </a:xfrm>
              <a:custGeom>
                <a:avLst/>
                <a:gdLst>
                  <a:gd name="T0" fmla="*/ 3 w 7"/>
                  <a:gd name="T1" fmla="*/ 3 h 6"/>
                  <a:gd name="T2" fmla="*/ 3 w 7"/>
                  <a:gd name="T3" fmla="*/ 6 h 6"/>
                  <a:gd name="T4" fmla="*/ 3 w 7"/>
                  <a:gd name="T5" fmla="*/ 6 h 6"/>
                  <a:gd name="T6" fmla="*/ 7 w 7"/>
                  <a:gd name="T7" fmla="*/ 6 h 6"/>
                  <a:gd name="T8" fmla="*/ 7 w 7"/>
                  <a:gd name="T9" fmla="*/ 6 h 6"/>
                  <a:gd name="T10" fmla="*/ 7 w 7"/>
                  <a:gd name="T11" fmla="*/ 3 h 6"/>
                  <a:gd name="T12" fmla="*/ 7 w 7"/>
                  <a:gd name="T13" fmla="*/ 0 h 6"/>
                  <a:gd name="T14" fmla="*/ 0 w 7"/>
                  <a:gd name="T15" fmla="*/ 0 h 6"/>
                  <a:gd name="T16" fmla="*/ 0 w 7"/>
                  <a:gd name="T17" fmla="*/ 0 h 6"/>
                  <a:gd name="T18" fmla="*/ 3 w 7"/>
                  <a:gd name="T19" fmla="*/ 3 h 6"/>
                  <a:gd name="T20" fmla="*/ 3 w 7"/>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6"/>
                  <a:gd name="T35" fmla="*/ 7 w 7"/>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6">
                    <a:moveTo>
                      <a:pt x="3" y="3"/>
                    </a:moveTo>
                    <a:lnTo>
                      <a:pt x="3" y="6"/>
                    </a:lnTo>
                    <a:lnTo>
                      <a:pt x="7" y="6"/>
                    </a:lnTo>
                    <a:lnTo>
                      <a:pt x="7" y="3"/>
                    </a:lnTo>
                    <a:lnTo>
                      <a:pt x="7" y="0"/>
                    </a:lnTo>
                    <a:lnTo>
                      <a:pt x="0" y="0"/>
                    </a:lnTo>
                    <a:lnTo>
                      <a:pt x="3" y="3"/>
                    </a:lnTo>
                  </a:path>
                </a:pathLst>
              </a:custGeom>
              <a:noFill/>
              <a:ln w="0">
                <a:solidFill>
                  <a:srgbClr val="7F7F7F"/>
                </a:solidFill>
                <a:round/>
                <a:headEnd/>
                <a:tailEnd/>
              </a:ln>
            </p:spPr>
            <p:txBody>
              <a:bodyPr/>
              <a:lstStyle/>
              <a:p>
                <a:endParaRPr lang="en-US"/>
              </a:p>
            </p:txBody>
          </p:sp>
          <p:sp>
            <p:nvSpPr>
              <p:cNvPr id="33928" name="Freeform 431"/>
              <p:cNvSpPr>
                <a:spLocks/>
              </p:cNvSpPr>
              <p:nvPr/>
            </p:nvSpPr>
            <p:spPr bwMode="auto">
              <a:xfrm>
                <a:off x="3974" y="1456"/>
                <a:ext cx="7" cy="10"/>
              </a:xfrm>
              <a:custGeom>
                <a:avLst/>
                <a:gdLst>
                  <a:gd name="T0" fmla="*/ 3 w 7"/>
                  <a:gd name="T1" fmla="*/ 0 h 10"/>
                  <a:gd name="T2" fmla="*/ 0 w 7"/>
                  <a:gd name="T3" fmla="*/ 4 h 10"/>
                  <a:gd name="T4" fmla="*/ 3 w 7"/>
                  <a:gd name="T5" fmla="*/ 10 h 10"/>
                  <a:gd name="T6" fmla="*/ 3 w 7"/>
                  <a:gd name="T7" fmla="*/ 10 h 10"/>
                  <a:gd name="T8" fmla="*/ 7 w 7"/>
                  <a:gd name="T9" fmla="*/ 4 h 10"/>
                  <a:gd name="T10" fmla="*/ 3 w 7"/>
                  <a:gd name="T11" fmla="*/ 0 h 10"/>
                  <a:gd name="T12" fmla="*/ 3 w 7"/>
                  <a:gd name="T13" fmla="*/ 0 h 10"/>
                  <a:gd name="T14" fmla="*/ 0 60000 65536"/>
                  <a:gd name="T15" fmla="*/ 0 60000 65536"/>
                  <a:gd name="T16" fmla="*/ 0 60000 65536"/>
                  <a:gd name="T17" fmla="*/ 0 60000 65536"/>
                  <a:gd name="T18" fmla="*/ 0 60000 65536"/>
                  <a:gd name="T19" fmla="*/ 0 60000 65536"/>
                  <a:gd name="T20" fmla="*/ 0 60000 65536"/>
                  <a:gd name="T21" fmla="*/ 0 w 7"/>
                  <a:gd name="T22" fmla="*/ 0 h 10"/>
                  <a:gd name="T23" fmla="*/ 7 w 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0">
                    <a:moveTo>
                      <a:pt x="3" y="0"/>
                    </a:moveTo>
                    <a:lnTo>
                      <a:pt x="0" y="4"/>
                    </a:lnTo>
                    <a:lnTo>
                      <a:pt x="3" y="10"/>
                    </a:lnTo>
                    <a:lnTo>
                      <a:pt x="7" y="4"/>
                    </a:lnTo>
                    <a:lnTo>
                      <a:pt x="3" y="0"/>
                    </a:lnTo>
                    <a:close/>
                  </a:path>
                </a:pathLst>
              </a:custGeom>
              <a:solidFill>
                <a:srgbClr val="CCCCCC"/>
              </a:solidFill>
              <a:ln w="9525">
                <a:noFill/>
                <a:round/>
                <a:headEnd/>
                <a:tailEnd/>
              </a:ln>
            </p:spPr>
            <p:txBody>
              <a:bodyPr/>
              <a:lstStyle/>
              <a:p>
                <a:endParaRPr lang="en-US"/>
              </a:p>
            </p:txBody>
          </p:sp>
          <p:sp>
            <p:nvSpPr>
              <p:cNvPr id="33929" name="Freeform 432"/>
              <p:cNvSpPr>
                <a:spLocks/>
              </p:cNvSpPr>
              <p:nvPr/>
            </p:nvSpPr>
            <p:spPr bwMode="auto">
              <a:xfrm>
                <a:off x="3974" y="1456"/>
                <a:ext cx="7" cy="10"/>
              </a:xfrm>
              <a:custGeom>
                <a:avLst/>
                <a:gdLst>
                  <a:gd name="T0" fmla="*/ 3 w 7"/>
                  <a:gd name="T1" fmla="*/ 0 h 10"/>
                  <a:gd name="T2" fmla="*/ 0 w 7"/>
                  <a:gd name="T3" fmla="*/ 4 h 10"/>
                  <a:gd name="T4" fmla="*/ 3 w 7"/>
                  <a:gd name="T5" fmla="*/ 10 h 10"/>
                  <a:gd name="T6" fmla="*/ 3 w 7"/>
                  <a:gd name="T7" fmla="*/ 10 h 10"/>
                  <a:gd name="T8" fmla="*/ 7 w 7"/>
                  <a:gd name="T9" fmla="*/ 4 h 10"/>
                  <a:gd name="T10" fmla="*/ 3 w 7"/>
                  <a:gd name="T11" fmla="*/ 0 h 10"/>
                  <a:gd name="T12" fmla="*/ 3 w 7"/>
                  <a:gd name="T13" fmla="*/ 0 h 10"/>
                  <a:gd name="T14" fmla="*/ 3 w 7"/>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0"/>
                  <a:gd name="T26" fmla="*/ 7 w 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0">
                    <a:moveTo>
                      <a:pt x="3" y="0"/>
                    </a:moveTo>
                    <a:lnTo>
                      <a:pt x="0" y="4"/>
                    </a:lnTo>
                    <a:lnTo>
                      <a:pt x="3" y="10"/>
                    </a:lnTo>
                    <a:lnTo>
                      <a:pt x="7" y="4"/>
                    </a:lnTo>
                    <a:lnTo>
                      <a:pt x="3" y="0"/>
                    </a:lnTo>
                  </a:path>
                </a:pathLst>
              </a:custGeom>
              <a:noFill/>
              <a:ln w="0">
                <a:solidFill>
                  <a:srgbClr val="7F7F7F"/>
                </a:solidFill>
                <a:round/>
                <a:headEnd/>
                <a:tailEnd/>
              </a:ln>
            </p:spPr>
            <p:txBody>
              <a:bodyPr/>
              <a:lstStyle/>
              <a:p>
                <a:endParaRPr lang="en-US"/>
              </a:p>
            </p:txBody>
          </p:sp>
          <p:sp>
            <p:nvSpPr>
              <p:cNvPr id="33930" name="Freeform 433"/>
              <p:cNvSpPr>
                <a:spLocks/>
              </p:cNvSpPr>
              <p:nvPr/>
            </p:nvSpPr>
            <p:spPr bwMode="auto">
              <a:xfrm>
                <a:off x="4032" y="1505"/>
                <a:ext cx="10" cy="6"/>
              </a:xfrm>
              <a:custGeom>
                <a:avLst/>
                <a:gdLst>
                  <a:gd name="T0" fmla="*/ 0 w 10"/>
                  <a:gd name="T1" fmla="*/ 0 h 6"/>
                  <a:gd name="T2" fmla="*/ 3 w 10"/>
                  <a:gd name="T3" fmla="*/ 0 h 6"/>
                  <a:gd name="T4" fmla="*/ 7 w 10"/>
                  <a:gd name="T5" fmla="*/ 3 h 6"/>
                  <a:gd name="T6" fmla="*/ 10 w 10"/>
                  <a:gd name="T7" fmla="*/ 6 h 6"/>
                  <a:gd name="T8" fmla="*/ 7 w 10"/>
                  <a:gd name="T9" fmla="*/ 3 h 6"/>
                  <a:gd name="T10" fmla="*/ 0 w 10"/>
                  <a:gd name="T11" fmla="*/ 0 h 6"/>
                  <a:gd name="T12" fmla="*/ 0 w 10"/>
                  <a:gd name="T13" fmla="*/ 0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0" y="0"/>
                    </a:moveTo>
                    <a:lnTo>
                      <a:pt x="3" y="0"/>
                    </a:lnTo>
                    <a:lnTo>
                      <a:pt x="7" y="3"/>
                    </a:lnTo>
                    <a:lnTo>
                      <a:pt x="10" y="6"/>
                    </a:lnTo>
                    <a:lnTo>
                      <a:pt x="7" y="3"/>
                    </a:lnTo>
                    <a:lnTo>
                      <a:pt x="0" y="0"/>
                    </a:lnTo>
                    <a:close/>
                  </a:path>
                </a:pathLst>
              </a:custGeom>
              <a:solidFill>
                <a:srgbClr val="CCCCCC"/>
              </a:solidFill>
              <a:ln w="9525">
                <a:noFill/>
                <a:round/>
                <a:headEnd/>
                <a:tailEnd/>
              </a:ln>
            </p:spPr>
            <p:txBody>
              <a:bodyPr/>
              <a:lstStyle/>
              <a:p>
                <a:endParaRPr lang="en-US"/>
              </a:p>
            </p:txBody>
          </p:sp>
          <p:sp>
            <p:nvSpPr>
              <p:cNvPr id="33931" name="Freeform 434"/>
              <p:cNvSpPr>
                <a:spLocks/>
              </p:cNvSpPr>
              <p:nvPr/>
            </p:nvSpPr>
            <p:spPr bwMode="auto">
              <a:xfrm>
                <a:off x="4032" y="1505"/>
                <a:ext cx="10" cy="6"/>
              </a:xfrm>
              <a:custGeom>
                <a:avLst/>
                <a:gdLst>
                  <a:gd name="T0" fmla="*/ 0 w 10"/>
                  <a:gd name="T1" fmla="*/ 0 h 6"/>
                  <a:gd name="T2" fmla="*/ 3 w 10"/>
                  <a:gd name="T3" fmla="*/ 0 h 6"/>
                  <a:gd name="T4" fmla="*/ 7 w 10"/>
                  <a:gd name="T5" fmla="*/ 3 h 6"/>
                  <a:gd name="T6" fmla="*/ 10 w 10"/>
                  <a:gd name="T7" fmla="*/ 6 h 6"/>
                  <a:gd name="T8" fmla="*/ 7 w 10"/>
                  <a:gd name="T9" fmla="*/ 3 h 6"/>
                  <a:gd name="T10" fmla="*/ 0 w 10"/>
                  <a:gd name="T11" fmla="*/ 0 h 6"/>
                  <a:gd name="T12" fmla="*/ 0 w 10"/>
                  <a:gd name="T13" fmla="*/ 0 h 6"/>
                  <a:gd name="T14" fmla="*/ 0 w 10"/>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0" y="0"/>
                    </a:moveTo>
                    <a:lnTo>
                      <a:pt x="3" y="0"/>
                    </a:lnTo>
                    <a:lnTo>
                      <a:pt x="7" y="3"/>
                    </a:lnTo>
                    <a:lnTo>
                      <a:pt x="10" y="6"/>
                    </a:lnTo>
                    <a:lnTo>
                      <a:pt x="7" y="3"/>
                    </a:lnTo>
                    <a:lnTo>
                      <a:pt x="0" y="0"/>
                    </a:lnTo>
                  </a:path>
                </a:pathLst>
              </a:custGeom>
              <a:noFill/>
              <a:ln w="0">
                <a:solidFill>
                  <a:srgbClr val="7F7F7F"/>
                </a:solidFill>
                <a:round/>
                <a:headEnd/>
                <a:tailEnd/>
              </a:ln>
            </p:spPr>
            <p:txBody>
              <a:bodyPr/>
              <a:lstStyle/>
              <a:p>
                <a:endParaRPr lang="en-US"/>
              </a:p>
            </p:txBody>
          </p:sp>
          <p:sp>
            <p:nvSpPr>
              <p:cNvPr id="33932" name="Freeform 435"/>
              <p:cNvSpPr>
                <a:spLocks/>
              </p:cNvSpPr>
              <p:nvPr/>
            </p:nvSpPr>
            <p:spPr bwMode="auto">
              <a:xfrm>
                <a:off x="4048" y="1508"/>
                <a:ext cx="7" cy="6"/>
              </a:xfrm>
              <a:custGeom>
                <a:avLst/>
                <a:gdLst>
                  <a:gd name="T0" fmla="*/ 0 w 7"/>
                  <a:gd name="T1" fmla="*/ 0 h 6"/>
                  <a:gd name="T2" fmla="*/ 7 w 7"/>
                  <a:gd name="T3" fmla="*/ 6 h 6"/>
                  <a:gd name="T4" fmla="*/ 3 w 7"/>
                  <a:gd name="T5" fmla="*/ 3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lnTo>
                      <a:pt x="7" y="6"/>
                    </a:lnTo>
                    <a:lnTo>
                      <a:pt x="3" y="3"/>
                    </a:lnTo>
                    <a:lnTo>
                      <a:pt x="0" y="0"/>
                    </a:lnTo>
                    <a:close/>
                  </a:path>
                </a:pathLst>
              </a:custGeom>
              <a:solidFill>
                <a:srgbClr val="CCCCCC"/>
              </a:solidFill>
              <a:ln w="9525">
                <a:noFill/>
                <a:round/>
                <a:headEnd/>
                <a:tailEnd/>
              </a:ln>
            </p:spPr>
            <p:txBody>
              <a:bodyPr/>
              <a:lstStyle/>
              <a:p>
                <a:endParaRPr lang="en-US"/>
              </a:p>
            </p:txBody>
          </p:sp>
          <p:sp>
            <p:nvSpPr>
              <p:cNvPr id="33933" name="Freeform 436"/>
              <p:cNvSpPr>
                <a:spLocks/>
              </p:cNvSpPr>
              <p:nvPr/>
            </p:nvSpPr>
            <p:spPr bwMode="auto">
              <a:xfrm>
                <a:off x="4048" y="1508"/>
                <a:ext cx="7" cy="6"/>
              </a:xfrm>
              <a:custGeom>
                <a:avLst/>
                <a:gdLst>
                  <a:gd name="T0" fmla="*/ 0 w 7"/>
                  <a:gd name="T1" fmla="*/ 0 h 6"/>
                  <a:gd name="T2" fmla="*/ 7 w 7"/>
                  <a:gd name="T3" fmla="*/ 6 h 6"/>
                  <a:gd name="T4" fmla="*/ 3 w 7"/>
                  <a:gd name="T5" fmla="*/ 3 h 6"/>
                  <a:gd name="T6" fmla="*/ 0 w 7"/>
                  <a:gd name="T7" fmla="*/ 0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0" y="0"/>
                    </a:moveTo>
                    <a:lnTo>
                      <a:pt x="7" y="6"/>
                    </a:lnTo>
                    <a:lnTo>
                      <a:pt x="3" y="3"/>
                    </a:lnTo>
                    <a:lnTo>
                      <a:pt x="0" y="0"/>
                    </a:lnTo>
                  </a:path>
                </a:pathLst>
              </a:custGeom>
              <a:noFill/>
              <a:ln w="0">
                <a:solidFill>
                  <a:srgbClr val="7F7F7F"/>
                </a:solidFill>
                <a:round/>
                <a:headEnd/>
                <a:tailEnd/>
              </a:ln>
            </p:spPr>
            <p:txBody>
              <a:bodyPr/>
              <a:lstStyle/>
              <a:p>
                <a:endParaRPr lang="en-US"/>
              </a:p>
            </p:txBody>
          </p:sp>
          <p:sp>
            <p:nvSpPr>
              <p:cNvPr id="33934" name="Freeform 437"/>
              <p:cNvSpPr>
                <a:spLocks/>
              </p:cNvSpPr>
              <p:nvPr/>
            </p:nvSpPr>
            <p:spPr bwMode="auto">
              <a:xfrm>
                <a:off x="3247" y="1865"/>
                <a:ext cx="6" cy="6"/>
              </a:xfrm>
              <a:custGeom>
                <a:avLst/>
                <a:gdLst>
                  <a:gd name="T0" fmla="*/ 6 w 6"/>
                  <a:gd name="T1" fmla="*/ 0 h 6"/>
                  <a:gd name="T2" fmla="*/ 3 w 6"/>
                  <a:gd name="T3" fmla="*/ 0 h 6"/>
                  <a:gd name="T4" fmla="*/ 0 w 6"/>
                  <a:gd name="T5" fmla="*/ 6 h 6"/>
                  <a:gd name="T6" fmla="*/ 3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3" y="0"/>
                    </a:lnTo>
                    <a:lnTo>
                      <a:pt x="0" y="6"/>
                    </a:lnTo>
                    <a:lnTo>
                      <a:pt x="3" y="6"/>
                    </a:lnTo>
                    <a:lnTo>
                      <a:pt x="6" y="0"/>
                    </a:lnTo>
                    <a:close/>
                  </a:path>
                </a:pathLst>
              </a:custGeom>
              <a:solidFill>
                <a:srgbClr val="CCCCCC"/>
              </a:solidFill>
              <a:ln w="9525">
                <a:noFill/>
                <a:round/>
                <a:headEnd/>
                <a:tailEnd/>
              </a:ln>
            </p:spPr>
            <p:txBody>
              <a:bodyPr/>
              <a:lstStyle/>
              <a:p>
                <a:endParaRPr lang="en-US"/>
              </a:p>
            </p:txBody>
          </p:sp>
          <p:sp>
            <p:nvSpPr>
              <p:cNvPr id="33935" name="Freeform 438"/>
              <p:cNvSpPr>
                <a:spLocks/>
              </p:cNvSpPr>
              <p:nvPr/>
            </p:nvSpPr>
            <p:spPr bwMode="auto">
              <a:xfrm>
                <a:off x="3247" y="1865"/>
                <a:ext cx="6" cy="6"/>
              </a:xfrm>
              <a:custGeom>
                <a:avLst/>
                <a:gdLst>
                  <a:gd name="T0" fmla="*/ 6 w 6"/>
                  <a:gd name="T1" fmla="*/ 0 h 6"/>
                  <a:gd name="T2" fmla="*/ 3 w 6"/>
                  <a:gd name="T3" fmla="*/ 0 h 6"/>
                  <a:gd name="T4" fmla="*/ 0 w 6"/>
                  <a:gd name="T5" fmla="*/ 6 h 6"/>
                  <a:gd name="T6" fmla="*/ 3 w 6"/>
                  <a:gd name="T7" fmla="*/ 6 h 6"/>
                  <a:gd name="T8" fmla="*/ 6 w 6"/>
                  <a:gd name="T9" fmla="*/ 0 h 6"/>
                  <a:gd name="T10" fmla="*/ 6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0"/>
                    </a:moveTo>
                    <a:lnTo>
                      <a:pt x="3" y="0"/>
                    </a:lnTo>
                    <a:lnTo>
                      <a:pt x="0" y="6"/>
                    </a:lnTo>
                    <a:lnTo>
                      <a:pt x="3" y="6"/>
                    </a:lnTo>
                    <a:lnTo>
                      <a:pt x="6" y="0"/>
                    </a:lnTo>
                  </a:path>
                </a:pathLst>
              </a:custGeom>
              <a:noFill/>
              <a:ln w="0">
                <a:solidFill>
                  <a:srgbClr val="7F7F7F"/>
                </a:solidFill>
                <a:round/>
                <a:headEnd/>
                <a:tailEnd/>
              </a:ln>
            </p:spPr>
            <p:txBody>
              <a:bodyPr/>
              <a:lstStyle/>
              <a:p>
                <a:endParaRPr lang="en-US"/>
              </a:p>
            </p:txBody>
          </p:sp>
          <p:sp>
            <p:nvSpPr>
              <p:cNvPr id="33936" name="Freeform 439"/>
              <p:cNvSpPr>
                <a:spLocks/>
              </p:cNvSpPr>
              <p:nvPr/>
            </p:nvSpPr>
            <p:spPr bwMode="auto">
              <a:xfrm>
                <a:off x="3282" y="1949"/>
                <a:ext cx="4" cy="3"/>
              </a:xfrm>
              <a:custGeom>
                <a:avLst/>
                <a:gdLst>
                  <a:gd name="T0" fmla="*/ 0 w 4"/>
                  <a:gd name="T1" fmla="*/ 3 h 3"/>
                  <a:gd name="T2" fmla="*/ 4 w 4"/>
                  <a:gd name="T3" fmla="*/ 0 h 3"/>
                  <a:gd name="T4" fmla="*/ 4 w 4"/>
                  <a:gd name="T5" fmla="*/ 0 h 3"/>
                  <a:gd name="T6" fmla="*/ 0 w 4"/>
                  <a:gd name="T7" fmla="*/ 3 h 3"/>
                  <a:gd name="T8" fmla="*/ 0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3"/>
                    </a:moveTo>
                    <a:lnTo>
                      <a:pt x="4" y="0"/>
                    </a:lnTo>
                    <a:lnTo>
                      <a:pt x="0" y="3"/>
                    </a:lnTo>
                    <a:close/>
                  </a:path>
                </a:pathLst>
              </a:custGeom>
              <a:solidFill>
                <a:srgbClr val="CCCCCC"/>
              </a:solidFill>
              <a:ln w="9525">
                <a:noFill/>
                <a:round/>
                <a:headEnd/>
                <a:tailEnd/>
              </a:ln>
            </p:spPr>
            <p:txBody>
              <a:bodyPr/>
              <a:lstStyle/>
              <a:p>
                <a:endParaRPr lang="en-US"/>
              </a:p>
            </p:txBody>
          </p:sp>
          <p:sp>
            <p:nvSpPr>
              <p:cNvPr id="33937" name="Freeform 440"/>
              <p:cNvSpPr>
                <a:spLocks/>
              </p:cNvSpPr>
              <p:nvPr/>
            </p:nvSpPr>
            <p:spPr bwMode="auto">
              <a:xfrm>
                <a:off x="3282" y="1949"/>
                <a:ext cx="4" cy="3"/>
              </a:xfrm>
              <a:custGeom>
                <a:avLst/>
                <a:gdLst>
                  <a:gd name="T0" fmla="*/ 0 w 4"/>
                  <a:gd name="T1" fmla="*/ 3 h 3"/>
                  <a:gd name="T2" fmla="*/ 4 w 4"/>
                  <a:gd name="T3" fmla="*/ 0 h 3"/>
                  <a:gd name="T4" fmla="*/ 4 w 4"/>
                  <a:gd name="T5" fmla="*/ 0 h 3"/>
                  <a:gd name="T6" fmla="*/ 0 w 4"/>
                  <a:gd name="T7" fmla="*/ 3 h 3"/>
                  <a:gd name="T8" fmla="*/ 0 w 4"/>
                  <a:gd name="T9" fmla="*/ 3 h 3"/>
                  <a:gd name="T10" fmla="*/ 0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3"/>
                    </a:moveTo>
                    <a:lnTo>
                      <a:pt x="4" y="0"/>
                    </a:lnTo>
                    <a:lnTo>
                      <a:pt x="0" y="3"/>
                    </a:lnTo>
                  </a:path>
                </a:pathLst>
              </a:custGeom>
              <a:noFill/>
              <a:ln w="0">
                <a:solidFill>
                  <a:srgbClr val="7F7F7F"/>
                </a:solidFill>
                <a:round/>
                <a:headEnd/>
                <a:tailEnd/>
              </a:ln>
            </p:spPr>
            <p:txBody>
              <a:bodyPr/>
              <a:lstStyle/>
              <a:p>
                <a:endParaRPr lang="en-US"/>
              </a:p>
            </p:txBody>
          </p:sp>
          <p:sp>
            <p:nvSpPr>
              <p:cNvPr id="33938" name="Freeform 441"/>
              <p:cNvSpPr>
                <a:spLocks/>
              </p:cNvSpPr>
              <p:nvPr/>
            </p:nvSpPr>
            <p:spPr bwMode="auto">
              <a:xfrm>
                <a:off x="3234" y="1900"/>
                <a:ext cx="3" cy="4"/>
              </a:xfrm>
              <a:custGeom>
                <a:avLst/>
                <a:gdLst>
                  <a:gd name="T0" fmla="*/ 0 w 3"/>
                  <a:gd name="T1" fmla="*/ 4 h 4"/>
                  <a:gd name="T2" fmla="*/ 3 w 3"/>
                  <a:gd name="T3" fmla="*/ 0 h 4"/>
                  <a:gd name="T4" fmla="*/ 3 w 3"/>
                  <a:gd name="T5" fmla="*/ 0 h 4"/>
                  <a:gd name="T6" fmla="*/ 0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3" y="0"/>
                    </a:lnTo>
                    <a:lnTo>
                      <a:pt x="0" y="4"/>
                    </a:lnTo>
                    <a:close/>
                  </a:path>
                </a:pathLst>
              </a:custGeom>
              <a:solidFill>
                <a:srgbClr val="CCCCCC"/>
              </a:solidFill>
              <a:ln w="9525">
                <a:noFill/>
                <a:round/>
                <a:headEnd/>
                <a:tailEnd/>
              </a:ln>
            </p:spPr>
            <p:txBody>
              <a:bodyPr/>
              <a:lstStyle/>
              <a:p>
                <a:endParaRPr lang="en-US"/>
              </a:p>
            </p:txBody>
          </p:sp>
          <p:sp>
            <p:nvSpPr>
              <p:cNvPr id="33939" name="Freeform 442"/>
              <p:cNvSpPr>
                <a:spLocks/>
              </p:cNvSpPr>
              <p:nvPr/>
            </p:nvSpPr>
            <p:spPr bwMode="auto">
              <a:xfrm>
                <a:off x="3234" y="1900"/>
                <a:ext cx="3" cy="4"/>
              </a:xfrm>
              <a:custGeom>
                <a:avLst/>
                <a:gdLst>
                  <a:gd name="T0" fmla="*/ 0 w 3"/>
                  <a:gd name="T1" fmla="*/ 4 h 4"/>
                  <a:gd name="T2" fmla="*/ 3 w 3"/>
                  <a:gd name="T3" fmla="*/ 0 h 4"/>
                  <a:gd name="T4" fmla="*/ 3 w 3"/>
                  <a:gd name="T5" fmla="*/ 0 h 4"/>
                  <a:gd name="T6" fmla="*/ 0 w 3"/>
                  <a:gd name="T7" fmla="*/ 4 h 4"/>
                  <a:gd name="T8" fmla="*/ 0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lnTo>
                      <a:pt x="3" y="0"/>
                    </a:lnTo>
                    <a:lnTo>
                      <a:pt x="0" y="4"/>
                    </a:lnTo>
                  </a:path>
                </a:pathLst>
              </a:custGeom>
              <a:noFill/>
              <a:ln w="0">
                <a:solidFill>
                  <a:srgbClr val="7F7F7F"/>
                </a:solidFill>
                <a:round/>
                <a:headEnd/>
                <a:tailEnd/>
              </a:ln>
            </p:spPr>
            <p:txBody>
              <a:bodyPr/>
              <a:lstStyle/>
              <a:p>
                <a:endParaRPr lang="en-US"/>
              </a:p>
            </p:txBody>
          </p:sp>
          <p:sp>
            <p:nvSpPr>
              <p:cNvPr id="33940" name="Freeform 443"/>
              <p:cNvSpPr>
                <a:spLocks/>
              </p:cNvSpPr>
              <p:nvPr/>
            </p:nvSpPr>
            <p:spPr bwMode="auto">
              <a:xfrm>
                <a:off x="3141" y="2039"/>
                <a:ext cx="3" cy="1"/>
              </a:xfrm>
              <a:custGeom>
                <a:avLst/>
                <a:gdLst>
                  <a:gd name="T0" fmla="*/ 3 w 3"/>
                  <a:gd name="T1" fmla="*/ 0 h 1"/>
                  <a:gd name="T2" fmla="*/ 0 w 3"/>
                  <a:gd name="T3" fmla="*/ 0 h 1"/>
                  <a:gd name="T4" fmla="*/ 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CCCCCC"/>
              </a:solidFill>
              <a:ln w="9525">
                <a:noFill/>
                <a:round/>
                <a:headEnd/>
                <a:tailEnd/>
              </a:ln>
            </p:spPr>
            <p:txBody>
              <a:bodyPr/>
              <a:lstStyle/>
              <a:p>
                <a:endParaRPr lang="en-US"/>
              </a:p>
            </p:txBody>
          </p:sp>
          <p:sp>
            <p:nvSpPr>
              <p:cNvPr id="33941" name="Freeform 444"/>
              <p:cNvSpPr>
                <a:spLocks/>
              </p:cNvSpPr>
              <p:nvPr/>
            </p:nvSpPr>
            <p:spPr bwMode="auto">
              <a:xfrm>
                <a:off x="3141" y="2039"/>
                <a:ext cx="3" cy="1"/>
              </a:xfrm>
              <a:custGeom>
                <a:avLst/>
                <a:gdLst>
                  <a:gd name="T0" fmla="*/ 3 w 3"/>
                  <a:gd name="T1" fmla="*/ 0 h 1"/>
                  <a:gd name="T2" fmla="*/ 0 w 3"/>
                  <a:gd name="T3" fmla="*/ 0 h 1"/>
                  <a:gd name="T4" fmla="*/ 3 w 3"/>
                  <a:gd name="T5" fmla="*/ 0 h 1"/>
                  <a:gd name="T6" fmla="*/ 3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0"/>
                    </a:moveTo>
                    <a:lnTo>
                      <a:pt x="0" y="0"/>
                    </a:lnTo>
                    <a:lnTo>
                      <a:pt x="3" y="0"/>
                    </a:lnTo>
                  </a:path>
                </a:pathLst>
              </a:custGeom>
              <a:noFill/>
              <a:ln w="0">
                <a:solidFill>
                  <a:srgbClr val="7F7F7F"/>
                </a:solidFill>
                <a:round/>
                <a:headEnd/>
                <a:tailEnd/>
              </a:ln>
            </p:spPr>
            <p:txBody>
              <a:bodyPr/>
              <a:lstStyle/>
              <a:p>
                <a:endParaRPr lang="en-US"/>
              </a:p>
            </p:txBody>
          </p:sp>
          <p:sp>
            <p:nvSpPr>
              <p:cNvPr id="33942" name="Rectangle 445"/>
              <p:cNvSpPr>
                <a:spLocks noChangeArrowheads="1"/>
              </p:cNvSpPr>
              <p:nvPr/>
            </p:nvSpPr>
            <p:spPr bwMode="auto">
              <a:xfrm>
                <a:off x="3141" y="2035"/>
                <a:ext cx="3" cy="1"/>
              </a:xfrm>
              <a:prstGeom prst="rect">
                <a:avLst/>
              </a:prstGeom>
              <a:solidFill>
                <a:srgbClr val="CCCCCC"/>
              </a:solidFill>
              <a:ln w="9525">
                <a:noFill/>
                <a:miter lim="800000"/>
                <a:headEnd/>
                <a:tailEnd/>
              </a:ln>
            </p:spPr>
            <p:txBody>
              <a:bodyPr/>
              <a:lstStyle/>
              <a:p>
                <a:endParaRPr lang="en-US"/>
              </a:p>
            </p:txBody>
          </p:sp>
          <p:sp>
            <p:nvSpPr>
              <p:cNvPr id="33943" name="Rectangle 446"/>
              <p:cNvSpPr>
                <a:spLocks noChangeArrowheads="1"/>
              </p:cNvSpPr>
              <p:nvPr/>
            </p:nvSpPr>
            <p:spPr bwMode="auto">
              <a:xfrm>
                <a:off x="3141" y="2035"/>
                <a:ext cx="3" cy="1"/>
              </a:xfrm>
              <a:prstGeom prst="rect">
                <a:avLst/>
              </a:prstGeom>
              <a:noFill/>
              <a:ln w="0">
                <a:solidFill>
                  <a:srgbClr val="7F7F7F"/>
                </a:solidFill>
                <a:miter lim="800000"/>
                <a:headEnd/>
                <a:tailEnd/>
              </a:ln>
            </p:spPr>
            <p:txBody>
              <a:bodyPr/>
              <a:lstStyle/>
              <a:p>
                <a:endParaRPr lang="en-US"/>
              </a:p>
            </p:txBody>
          </p:sp>
          <p:sp>
            <p:nvSpPr>
              <p:cNvPr id="33944" name="Freeform 447"/>
              <p:cNvSpPr>
                <a:spLocks/>
              </p:cNvSpPr>
              <p:nvPr/>
            </p:nvSpPr>
            <p:spPr bwMode="auto">
              <a:xfrm>
                <a:off x="3231" y="2058"/>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CCCCCC"/>
              </a:solidFill>
              <a:ln w="9525">
                <a:noFill/>
                <a:round/>
                <a:headEnd/>
                <a:tailEnd/>
              </a:ln>
            </p:spPr>
            <p:txBody>
              <a:bodyPr/>
              <a:lstStyle/>
              <a:p>
                <a:endParaRPr lang="en-US"/>
              </a:p>
            </p:txBody>
          </p:sp>
          <p:sp>
            <p:nvSpPr>
              <p:cNvPr id="33945" name="Freeform 448"/>
              <p:cNvSpPr>
                <a:spLocks/>
              </p:cNvSpPr>
              <p:nvPr/>
            </p:nvSpPr>
            <p:spPr bwMode="auto">
              <a:xfrm>
                <a:off x="3231" y="2058"/>
                <a:ext cx="3" cy="1"/>
              </a:xfrm>
              <a:custGeom>
                <a:avLst/>
                <a:gdLst>
                  <a:gd name="T0" fmla="*/ 0 w 3"/>
                  <a:gd name="T1" fmla="*/ 0 h 1"/>
                  <a:gd name="T2" fmla="*/ 3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lnTo>
                      <a:pt x="0" y="0"/>
                    </a:lnTo>
                  </a:path>
                </a:pathLst>
              </a:custGeom>
              <a:noFill/>
              <a:ln w="0">
                <a:solidFill>
                  <a:srgbClr val="7F7F7F"/>
                </a:solidFill>
                <a:round/>
                <a:headEnd/>
                <a:tailEnd/>
              </a:ln>
            </p:spPr>
            <p:txBody>
              <a:bodyPr/>
              <a:lstStyle/>
              <a:p>
                <a:endParaRPr lang="en-US"/>
              </a:p>
            </p:txBody>
          </p:sp>
          <p:sp>
            <p:nvSpPr>
              <p:cNvPr id="33946" name="Freeform 449"/>
              <p:cNvSpPr>
                <a:spLocks/>
              </p:cNvSpPr>
              <p:nvPr/>
            </p:nvSpPr>
            <p:spPr bwMode="auto">
              <a:xfrm>
                <a:off x="3131" y="1997"/>
                <a:ext cx="3" cy="3"/>
              </a:xfrm>
              <a:custGeom>
                <a:avLst/>
                <a:gdLst>
                  <a:gd name="T0" fmla="*/ 3 w 3"/>
                  <a:gd name="T1" fmla="*/ 3 h 3"/>
                  <a:gd name="T2" fmla="*/ 0 w 3"/>
                  <a:gd name="T3" fmla="*/ 0 h 3"/>
                  <a:gd name="T4" fmla="*/ 3 w 3"/>
                  <a:gd name="T5" fmla="*/ 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3"/>
                    </a:moveTo>
                    <a:lnTo>
                      <a:pt x="0" y="0"/>
                    </a:lnTo>
                    <a:lnTo>
                      <a:pt x="3" y="3"/>
                    </a:lnTo>
                    <a:close/>
                  </a:path>
                </a:pathLst>
              </a:custGeom>
              <a:solidFill>
                <a:srgbClr val="CCCCCC"/>
              </a:solidFill>
              <a:ln w="9525">
                <a:noFill/>
                <a:round/>
                <a:headEnd/>
                <a:tailEnd/>
              </a:ln>
            </p:spPr>
            <p:txBody>
              <a:bodyPr/>
              <a:lstStyle/>
              <a:p>
                <a:endParaRPr lang="en-US"/>
              </a:p>
            </p:txBody>
          </p:sp>
          <p:sp>
            <p:nvSpPr>
              <p:cNvPr id="33947" name="Freeform 450"/>
              <p:cNvSpPr>
                <a:spLocks/>
              </p:cNvSpPr>
              <p:nvPr/>
            </p:nvSpPr>
            <p:spPr bwMode="auto">
              <a:xfrm>
                <a:off x="3131" y="1997"/>
                <a:ext cx="3" cy="3"/>
              </a:xfrm>
              <a:custGeom>
                <a:avLst/>
                <a:gdLst>
                  <a:gd name="T0" fmla="*/ 3 w 3"/>
                  <a:gd name="T1" fmla="*/ 3 h 3"/>
                  <a:gd name="T2" fmla="*/ 0 w 3"/>
                  <a:gd name="T3" fmla="*/ 0 h 3"/>
                  <a:gd name="T4" fmla="*/ 3 w 3"/>
                  <a:gd name="T5" fmla="*/ 3 h 3"/>
                  <a:gd name="T6" fmla="*/ 3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lnTo>
                      <a:pt x="0" y="0"/>
                    </a:lnTo>
                    <a:lnTo>
                      <a:pt x="3" y="3"/>
                    </a:lnTo>
                  </a:path>
                </a:pathLst>
              </a:custGeom>
              <a:noFill/>
              <a:ln w="0">
                <a:solidFill>
                  <a:srgbClr val="7F7F7F"/>
                </a:solidFill>
                <a:round/>
                <a:headEnd/>
                <a:tailEnd/>
              </a:ln>
            </p:spPr>
            <p:txBody>
              <a:bodyPr/>
              <a:lstStyle/>
              <a:p>
                <a:endParaRPr lang="en-US"/>
              </a:p>
            </p:txBody>
          </p:sp>
          <p:sp>
            <p:nvSpPr>
              <p:cNvPr id="33948" name="Freeform 451"/>
              <p:cNvSpPr>
                <a:spLocks/>
              </p:cNvSpPr>
              <p:nvPr/>
            </p:nvSpPr>
            <p:spPr bwMode="auto">
              <a:xfrm>
                <a:off x="3131" y="1997"/>
                <a:ext cx="3" cy="1"/>
              </a:xfrm>
              <a:custGeom>
                <a:avLst/>
                <a:gdLst>
                  <a:gd name="T0" fmla="*/ 0 w 3"/>
                  <a:gd name="T1" fmla="*/ 0 h 1"/>
                  <a:gd name="T2" fmla="*/ 3 w 3"/>
                  <a:gd name="T3" fmla="*/ 0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lnTo>
                      <a:pt x="3" y="0"/>
                    </a:lnTo>
                    <a:lnTo>
                      <a:pt x="0" y="0"/>
                    </a:lnTo>
                    <a:close/>
                  </a:path>
                </a:pathLst>
              </a:custGeom>
              <a:solidFill>
                <a:srgbClr val="CCCCCC"/>
              </a:solidFill>
              <a:ln w="9525">
                <a:noFill/>
                <a:round/>
                <a:headEnd/>
                <a:tailEnd/>
              </a:ln>
            </p:spPr>
            <p:txBody>
              <a:bodyPr/>
              <a:lstStyle/>
              <a:p>
                <a:endParaRPr lang="en-US"/>
              </a:p>
            </p:txBody>
          </p:sp>
          <p:sp>
            <p:nvSpPr>
              <p:cNvPr id="33949" name="Freeform 452"/>
              <p:cNvSpPr>
                <a:spLocks/>
              </p:cNvSpPr>
              <p:nvPr/>
            </p:nvSpPr>
            <p:spPr bwMode="auto">
              <a:xfrm>
                <a:off x="3131" y="1997"/>
                <a:ext cx="3" cy="1"/>
              </a:xfrm>
              <a:custGeom>
                <a:avLst/>
                <a:gdLst>
                  <a:gd name="T0" fmla="*/ 0 w 3"/>
                  <a:gd name="T1" fmla="*/ 0 h 1"/>
                  <a:gd name="T2" fmla="*/ 3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lnTo>
                      <a:pt x="0" y="0"/>
                    </a:lnTo>
                  </a:path>
                </a:pathLst>
              </a:custGeom>
              <a:noFill/>
              <a:ln w="0">
                <a:solidFill>
                  <a:srgbClr val="7F7F7F"/>
                </a:solidFill>
                <a:round/>
                <a:headEnd/>
                <a:tailEnd/>
              </a:ln>
            </p:spPr>
            <p:txBody>
              <a:bodyPr/>
              <a:lstStyle/>
              <a:p>
                <a:endParaRPr lang="en-US"/>
              </a:p>
            </p:txBody>
          </p:sp>
          <p:sp>
            <p:nvSpPr>
              <p:cNvPr id="33950" name="Freeform 453"/>
              <p:cNvSpPr>
                <a:spLocks/>
              </p:cNvSpPr>
              <p:nvPr/>
            </p:nvSpPr>
            <p:spPr bwMode="auto">
              <a:xfrm>
                <a:off x="2973" y="1704"/>
                <a:ext cx="7" cy="7"/>
              </a:xfrm>
              <a:custGeom>
                <a:avLst/>
                <a:gdLst>
                  <a:gd name="T0" fmla="*/ 4 w 7"/>
                  <a:gd name="T1" fmla="*/ 3 h 7"/>
                  <a:gd name="T2" fmla="*/ 7 w 7"/>
                  <a:gd name="T3" fmla="*/ 7 h 7"/>
                  <a:gd name="T4" fmla="*/ 4 w 7"/>
                  <a:gd name="T5" fmla="*/ 0 h 7"/>
                  <a:gd name="T6" fmla="*/ 0 w 7"/>
                  <a:gd name="T7" fmla="*/ 3 h 7"/>
                  <a:gd name="T8" fmla="*/ 0 w 7"/>
                  <a:gd name="T9" fmla="*/ 3 h 7"/>
                  <a:gd name="T10" fmla="*/ 4 w 7"/>
                  <a:gd name="T11" fmla="*/ 3 h 7"/>
                  <a:gd name="T12" fmla="*/ 0 w 7"/>
                  <a:gd name="T13" fmla="*/ 3 h 7"/>
                  <a:gd name="T14" fmla="*/ 4 w 7"/>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4" y="3"/>
                    </a:moveTo>
                    <a:lnTo>
                      <a:pt x="7" y="7"/>
                    </a:lnTo>
                    <a:lnTo>
                      <a:pt x="4" y="0"/>
                    </a:lnTo>
                    <a:lnTo>
                      <a:pt x="0" y="3"/>
                    </a:lnTo>
                    <a:lnTo>
                      <a:pt x="4" y="3"/>
                    </a:lnTo>
                    <a:lnTo>
                      <a:pt x="0" y="3"/>
                    </a:lnTo>
                    <a:lnTo>
                      <a:pt x="4" y="3"/>
                    </a:lnTo>
                    <a:close/>
                  </a:path>
                </a:pathLst>
              </a:custGeom>
              <a:solidFill>
                <a:srgbClr val="CCCCCC"/>
              </a:solidFill>
              <a:ln w="9525">
                <a:noFill/>
                <a:round/>
                <a:headEnd/>
                <a:tailEnd/>
              </a:ln>
            </p:spPr>
            <p:txBody>
              <a:bodyPr/>
              <a:lstStyle/>
              <a:p>
                <a:endParaRPr lang="en-US"/>
              </a:p>
            </p:txBody>
          </p:sp>
          <p:sp>
            <p:nvSpPr>
              <p:cNvPr id="33951" name="Freeform 454"/>
              <p:cNvSpPr>
                <a:spLocks/>
              </p:cNvSpPr>
              <p:nvPr/>
            </p:nvSpPr>
            <p:spPr bwMode="auto">
              <a:xfrm>
                <a:off x="2973" y="1704"/>
                <a:ext cx="7" cy="7"/>
              </a:xfrm>
              <a:custGeom>
                <a:avLst/>
                <a:gdLst>
                  <a:gd name="T0" fmla="*/ 4 w 7"/>
                  <a:gd name="T1" fmla="*/ 3 h 7"/>
                  <a:gd name="T2" fmla="*/ 7 w 7"/>
                  <a:gd name="T3" fmla="*/ 7 h 7"/>
                  <a:gd name="T4" fmla="*/ 4 w 7"/>
                  <a:gd name="T5" fmla="*/ 0 h 7"/>
                  <a:gd name="T6" fmla="*/ 0 w 7"/>
                  <a:gd name="T7" fmla="*/ 3 h 7"/>
                  <a:gd name="T8" fmla="*/ 0 w 7"/>
                  <a:gd name="T9" fmla="*/ 3 h 7"/>
                  <a:gd name="T10" fmla="*/ 4 w 7"/>
                  <a:gd name="T11" fmla="*/ 3 h 7"/>
                  <a:gd name="T12" fmla="*/ 0 w 7"/>
                  <a:gd name="T13" fmla="*/ 3 h 7"/>
                  <a:gd name="T14" fmla="*/ 4 w 7"/>
                  <a:gd name="T15" fmla="*/ 3 h 7"/>
                  <a:gd name="T16" fmla="*/ 4 w 7"/>
                  <a:gd name="T17" fmla="*/ 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7"/>
                  <a:gd name="T29" fmla="*/ 7 w 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7">
                    <a:moveTo>
                      <a:pt x="4" y="3"/>
                    </a:moveTo>
                    <a:lnTo>
                      <a:pt x="7" y="7"/>
                    </a:lnTo>
                    <a:lnTo>
                      <a:pt x="4" y="0"/>
                    </a:lnTo>
                    <a:lnTo>
                      <a:pt x="0" y="3"/>
                    </a:lnTo>
                    <a:lnTo>
                      <a:pt x="4" y="3"/>
                    </a:lnTo>
                    <a:lnTo>
                      <a:pt x="0" y="3"/>
                    </a:lnTo>
                    <a:lnTo>
                      <a:pt x="4" y="3"/>
                    </a:lnTo>
                  </a:path>
                </a:pathLst>
              </a:custGeom>
              <a:noFill/>
              <a:ln w="0">
                <a:solidFill>
                  <a:srgbClr val="7F7F7F"/>
                </a:solidFill>
                <a:round/>
                <a:headEnd/>
                <a:tailEnd/>
              </a:ln>
            </p:spPr>
            <p:txBody>
              <a:bodyPr/>
              <a:lstStyle/>
              <a:p>
                <a:endParaRPr lang="en-US"/>
              </a:p>
            </p:txBody>
          </p:sp>
          <p:sp>
            <p:nvSpPr>
              <p:cNvPr id="33952" name="Freeform 455"/>
              <p:cNvSpPr>
                <a:spLocks/>
              </p:cNvSpPr>
              <p:nvPr/>
            </p:nvSpPr>
            <p:spPr bwMode="auto">
              <a:xfrm>
                <a:off x="2973" y="1714"/>
                <a:ext cx="1" cy="6"/>
              </a:xfrm>
              <a:custGeom>
                <a:avLst/>
                <a:gdLst>
                  <a:gd name="T0" fmla="*/ 0 w 1"/>
                  <a:gd name="T1" fmla="*/ 6 h 6"/>
                  <a:gd name="T2" fmla="*/ 0 w 1"/>
                  <a:gd name="T3" fmla="*/ 6 h 6"/>
                  <a:gd name="T4" fmla="*/ 0 w 1"/>
                  <a:gd name="T5" fmla="*/ 3 h 6"/>
                  <a:gd name="T6" fmla="*/ 0 w 1"/>
                  <a:gd name="T7" fmla="*/ 0 h 6"/>
                  <a:gd name="T8" fmla="*/ 0 w 1"/>
                  <a:gd name="T9" fmla="*/ 6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6"/>
                    </a:moveTo>
                    <a:lnTo>
                      <a:pt x="0" y="6"/>
                    </a:lnTo>
                    <a:lnTo>
                      <a:pt x="0" y="3"/>
                    </a:lnTo>
                    <a:lnTo>
                      <a:pt x="0" y="0"/>
                    </a:lnTo>
                    <a:lnTo>
                      <a:pt x="0" y="6"/>
                    </a:lnTo>
                    <a:close/>
                  </a:path>
                </a:pathLst>
              </a:custGeom>
              <a:solidFill>
                <a:srgbClr val="CCCCCC"/>
              </a:solidFill>
              <a:ln w="9525">
                <a:noFill/>
                <a:round/>
                <a:headEnd/>
                <a:tailEnd/>
              </a:ln>
            </p:spPr>
            <p:txBody>
              <a:bodyPr/>
              <a:lstStyle/>
              <a:p>
                <a:endParaRPr lang="en-US"/>
              </a:p>
            </p:txBody>
          </p:sp>
          <p:sp>
            <p:nvSpPr>
              <p:cNvPr id="33953" name="Freeform 456"/>
              <p:cNvSpPr>
                <a:spLocks/>
              </p:cNvSpPr>
              <p:nvPr/>
            </p:nvSpPr>
            <p:spPr bwMode="auto">
              <a:xfrm>
                <a:off x="2973" y="1714"/>
                <a:ext cx="1" cy="6"/>
              </a:xfrm>
              <a:custGeom>
                <a:avLst/>
                <a:gdLst>
                  <a:gd name="T0" fmla="*/ 0 w 1"/>
                  <a:gd name="T1" fmla="*/ 6 h 6"/>
                  <a:gd name="T2" fmla="*/ 0 w 1"/>
                  <a:gd name="T3" fmla="*/ 6 h 6"/>
                  <a:gd name="T4" fmla="*/ 0 w 1"/>
                  <a:gd name="T5" fmla="*/ 3 h 6"/>
                  <a:gd name="T6" fmla="*/ 0 w 1"/>
                  <a:gd name="T7" fmla="*/ 0 h 6"/>
                  <a:gd name="T8" fmla="*/ 0 w 1"/>
                  <a:gd name="T9" fmla="*/ 6 h 6"/>
                  <a:gd name="T10" fmla="*/ 0 w 1"/>
                  <a:gd name="T11" fmla="*/ 6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6"/>
                    </a:moveTo>
                    <a:lnTo>
                      <a:pt x="0" y="6"/>
                    </a:lnTo>
                    <a:lnTo>
                      <a:pt x="0" y="3"/>
                    </a:lnTo>
                    <a:lnTo>
                      <a:pt x="0" y="0"/>
                    </a:lnTo>
                    <a:lnTo>
                      <a:pt x="0" y="6"/>
                    </a:lnTo>
                  </a:path>
                </a:pathLst>
              </a:custGeom>
              <a:noFill/>
              <a:ln w="0">
                <a:solidFill>
                  <a:srgbClr val="7F7F7F"/>
                </a:solidFill>
                <a:round/>
                <a:headEnd/>
                <a:tailEnd/>
              </a:ln>
            </p:spPr>
            <p:txBody>
              <a:bodyPr/>
              <a:lstStyle/>
              <a:p>
                <a:endParaRPr lang="en-US"/>
              </a:p>
            </p:txBody>
          </p:sp>
          <p:sp>
            <p:nvSpPr>
              <p:cNvPr id="33954" name="Freeform 457"/>
              <p:cNvSpPr>
                <a:spLocks/>
              </p:cNvSpPr>
              <p:nvPr/>
            </p:nvSpPr>
            <p:spPr bwMode="auto">
              <a:xfrm>
                <a:off x="2957" y="1688"/>
                <a:ext cx="3" cy="1"/>
              </a:xfrm>
              <a:custGeom>
                <a:avLst/>
                <a:gdLst>
                  <a:gd name="T0" fmla="*/ 3 w 3"/>
                  <a:gd name="T1" fmla="*/ 0 h 1"/>
                  <a:gd name="T2" fmla="*/ 3 w 3"/>
                  <a:gd name="T3" fmla="*/ 0 h 1"/>
                  <a:gd name="T4" fmla="*/ 3 w 3"/>
                  <a:gd name="T5" fmla="*/ 0 h 1"/>
                  <a:gd name="T6" fmla="*/ 0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3" y="0"/>
                    </a:lnTo>
                    <a:lnTo>
                      <a:pt x="0" y="0"/>
                    </a:lnTo>
                    <a:lnTo>
                      <a:pt x="3" y="0"/>
                    </a:lnTo>
                    <a:close/>
                  </a:path>
                </a:pathLst>
              </a:custGeom>
              <a:solidFill>
                <a:srgbClr val="CCCCCC"/>
              </a:solidFill>
              <a:ln w="9525">
                <a:noFill/>
                <a:round/>
                <a:headEnd/>
                <a:tailEnd/>
              </a:ln>
            </p:spPr>
            <p:txBody>
              <a:bodyPr/>
              <a:lstStyle/>
              <a:p>
                <a:endParaRPr lang="en-US"/>
              </a:p>
            </p:txBody>
          </p:sp>
          <p:sp>
            <p:nvSpPr>
              <p:cNvPr id="33955" name="Freeform 458"/>
              <p:cNvSpPr>
                <a:spLocks/>
              </p:cNvSpPr>
              <p:nvPr/>
            </p:nvSpPr>
            <p:spPr bwMode="auto">
              <a:xfrm>
                <a:off x="2957" y="1688"/>
                <a:ext cx="3" cy="1"/>
              </a:xfrm>
              <a:custGeom>
                <a:avLst/>
                <a:gdLst>
                  <a:gd name="T0" fmla="*/ 3 w 3"/>
                  <a:gd name="T1" fmla="*/ 0 h 1"/>
                  <a:gd name="T2" fmla="*/ 3 w 3"/>
                  <a:gd name="T3" fmla="*/ 0 h 1"/>
                  <a:gd name="T4" fmla="*/ 3 w 3"/>
                  <a:gd name="T5" fmla="*/ 0 h 1"/>
                  <a:gd name="T6" fmla="*/ 0 w 3"/>
                  <a:gd name="T7" fmla="*/ 0 h 1"/>
                  <a:gd name="T8" fmla="*/ 3 w 3"/>
                  <a:gd name="T9" fmla="*/ 0 h 1"/>
                  <a:gd name="T10" fmla="*/ 3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3" y="0"/>
                    </a:lnTo>
                    <a:lnTo>
                      <a:pt x="0" y="0"/>
                    </a:lnTo>
                    <a:lnTo>
                      <a:pt x="3" y="0"/>
                    </a:lnTo>
                  </a:path>
                </a:pathLst>
              </a:custGeom>
              <a:noFill/>
              <a:ln w="0">
                <a:solidFill>
                  <a:srgbClr val="7F7F7F"/>
                </a:solidFill>
                <a:round/>
                <a:headEnd/>
                <a:tailEnd/>
              </a:ln>
            </p:spPr>
            <p:txBody>
              <a:bodyPr/>
              <a:lstStyle/>
              <a:p>
                <a:endParaRPr lang="en-US"/>
              </a:p>
            </p:txBody>
          </p:sp>
          <p:sp>
            <p:nvSpPr>
              <p:cNvPr id="33956" name="Freeform 459"/>
              <p:cNvSpPr>
                <a:spLocks/>
              </p:cNvSpPr>
              <p:nvPr/>
            </p:nvSpPr>
            <p:spPr bwMode="auto">
              <a:xfrm>
                <a:off x="2964" y="1698"/>
                <a:ext cx="3" cy="3"/>
              </a:xfrm>
              <a:custGeom>
                <a:avLst/>
                <a:gdLst>
                  <a:gd name="T0" fmla="*/ 3 w 3"/>
                  <a:gd name="T1" fmla="*/ 0 h 3"/>
                  <a:gd name="T2" fmla="*/ 3 w 3"/>
                  <a:gd name="T3" fmla="*/ 0 h 3"/>
                  <a:gd name="T4" fmla="*/ 0 w 3"/>
                  <a:gd name="T5" fmla="*/ 0 h 3"/>
                  <a:gd name="T6" fmla="*/ 0 w 3"/>
                  <a:gd name="T7" fmla="*/ 0 h 3"/>
                  <a:gd name="T8" fmla="*/ 3 w 3"/>
                  <a:gd name="T9" fmla="*/ 3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0"/>
                    </a:lnTo>
                    <a:lnTo>
                      <a:pt x="0" y="0"/>
                    </a:lnTo>
                    <a:lnTo>
                      <a:pt x="3" y="3"/>
                    </a:lnTo>
                    <a:lnTo>
                      <a:pt x="3" y="0"/>
                    </a:lnTo>
                    <a:close/>
                  </a:path>
                </a:pathLst>
              </a:custGeom>
              <a:solidFill>
                <a:srgbClr val="CCCCCC"/>
              </a:solidFill>
              <a:ln w="9525">
                <a:noFill/>
                <a:round/>
                <a:headEnd/>
                <a:tailEnd/>
              </a:ln>
            </p:spPr>
            <p:txBody>
              <a:bodyPr/>
              <a:lstStyle/>
              <a:p>
                <a:endParaRPr lang="en-US"/>
              </a:p>
            </p:txBody>
          </p:sp>
          <p:sp>
            <p:nvSpPr>
              <p:cNvPr id="33957" name="Freeform 460"/>
              <p:cNvSpPr>
                <a:spLocks/>
              </p:cNvSpPr>
              <p:nvPr/>
            </p:nvSpPr>
            <p:spPr bwMode="auto">
              <a:xfrm>
                <a:off x="2964" y="1698"/>
                <a:ext cx="3" cy="3"/>
              </a:xfrm>
              <a:custGeom>
                <a:avLst/>
                <a:gdLst>
                  <a:gd name="T0" fmla="*/ 3 w 3"/>
                  <a:gd name="T1" fmla="*/ 0 h 3"/>
                  <a:gd name="T2" fmla="*/ 3 w 3"/>
                  <a:gd name="T3" fmla="*/ 0 h 3"/>
                  <a:gd name="T4" fmla="*/ 0 w 3"/>
                  <a:gd name="T5" fmla="*/ 0 h 3"/>
                  <a:gd name="T6" fmla="*/ 0 w 3"/>
                  <a:gd name="T7" fmla="*/ 0 h 3"/>
                  <a:gd name="T8" fmla="*/ 3 w 3"/>
                  <a:gd name="T9" fmla="*/ 3 h 3"/>
                  <a:gd name="T10" fmla="*/ 3 w 3"/>
                  <a:gd name="T11" fmla="*/ 0 h 3"/>
                  <a:gd name="T12" fmla="*/ 3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3" y="0"/>
                    </a:lnTo>
                    <a:lnTo>
                      <a:pt x="0" y="0"/>
                    </a:lnTo>
                    <a:lnTo>
                      <a:pt x="3" y="3"/>
                    </a:lnTo>
                    <a:lnTo>
                      <a:pt x="3" y="0"/>
                    </a:lnTo>
                  </a:path>
                </a:pathLst>
              </a:custGeom>
              <a:noFill/>
              <a:ln w="0">
                <a:solidFill>
                  <a:srgbClr val="7F7F7F"/>
                </a:solidFill>
                <a:round/>
                <a:headEnd/>
                <a:tailEnd/>
              </a:ln>
            </p:spPr>
            <p:txBody>
              <a:bodyPr/>
              <a:lstStyle/>
              <a:p>
                <a:endParaRPr lang="en-US"/>
              </a:p>
            </p:txBody>
          </p:sp>
          <p:sp>
            <p:nvSpPr>
              <p:cNvPr id="33958" name="Freeform 461"/>
              <p:cNvSpPr>
                <a:spLocks/>
              </p:cNvSpPr>
              <p:nvPr/>
            </p:nvSpPr>
            <p:spPr bwMode="auto">
              <a:xfrm>
                <a:off x="2964" y="1723"/>
                <a:ext cx="3" cy="4"/>
              </a:xfrm>
              <a:custGeom>
                <a:avLst/>
                <a:gdLst>
                  <a:gd name="T0" fmla="*/ 3 w 3"/>
                  <a:gd name="T1" fmla="*/ 4 h 4"/>
                  <a:gd name="T2" fmla="*/ 3 w 3"/>
                  <a:gd name="T3" fmla="*/ 0 h 4"/>
                  <a:gd name="T4" fmla="*/ 0 w 3"/>
                  <a:gd name="T5" fmla="*/ 0 h 4"/>
                  <a:gd name="T6" fmla="*/ 3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4"/>
                    </a:moveTo>
                    <a:lnTo>
                      <a:pt x="3" y="0"/>
                    </a:lnTo>
                    <a:lnTo>
                      <a:pt x="0" y="0"/>
                    </a:lnTo>
                    <a:lnTo>
                      <a:pt x="3" y="4"/>
                    </a:lnTo>
                    <a:close/>
                  </a:path>
                </a:pathLst>
              </a:custGeom>
              <a:solidFill>
                <a:srgbClr val="CCCCCC"/>
              </a:solidFill>
              <a:ln w="9525">
                <a:noFill/>
                <a:round/>
                <a:headEnd/>
                <a:tailEnd/>
              </a:ln>
            </p:spPr>
            <p:txBody>
              <a:bodyPr/>
              <a:lstStyle/>
              <a:p>
                <a:endParaRPr lang="en-US"/>
              </a:p>
            </p:txBody>
          </p:sp>
          <p:sp>
            <p:nvSpPr>
              <p:cNvPr id="33959" name="Freeform 462"/>
              <p:cNvSpPr>
                <a:spLocks/>
              </p:cNvSpPr>
              <p:nvPr/>
            </p:nvSpPr>
            <p:spPr bwMode="auto">
              <a:xfrm>
                <a:off x="2964" y="1723"/>
                <a:ext cx="3" cy="4"/>
              </a:xfrm>
              <a:custGeom>
                <a:avLst/>
                <a:gdLst>
                  <a:gd name="T0" fmla="*/ 3 w 3"/>
                  <a:gd name="T1" fmla="*/ 4 h 4"/>
                  <a:gd name="T2" fmla="*/ 3 w 3"/>
                  <a:gd name="T3" fmla="*/ 0 h 4"/>
                  <a:gd name="T4" fmla="*/ 0 w 3"/>
                  <a:gd name="T5" fmla="*/ 0 h 4"/>
                  <a:gd name="T6" fmla="*/ 3 w 3"/>
                  <a:gd name="T7" fmla="*/ 4 h 4"/>
                  <a:gd name="T8" fmla="*/ 3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lnTo>
                      <a:pt x="3" y="0"/>
                    </a:lnTo>
                    <a:lnTo>
                      <a:pt x="0" y="0"/>
                    </a:lnTo>
                    <a:lnTo>
                      <a:pt x="3" y="4"/>
                    </a:lnTo>
                  </a:path>
                </a:pathLst>
              </a:custGeom>
              <a:noFill/>
              <a:ln w="0">
                <a:solidFill>
                  <a:srgbClr val="7F7F7F"/>
                </a:solidFill>
                <a:round/>
                <a:headEnd/>
                <a:tailEnd/>
              </a:ln>
            </p:spPr>
            <p:txBody>
              <a:bodyPr/>
              <a:lstStyle/>
              <a:p>
                <a:endParaRPr lang="en-US"/>
              </a:p>
            </p:txBody>
          </p:sp>
          <p:sp>
            <p:nvSpPr>
              <p:cNvPr id="33960" name="Freeform 463"/>
              <p:cNvSpPr>
                <a:spLocks/>
              </p:cNvSpPr>
              <p:nvPr/>
            </p:nvSpPr>
            <p:spPr bwMode="auto">
              <a:xfrm>
                <a:off x="2970" y="1733"/>
                <a:ext cx="1" cy="3"/>
              </a:xfrm>
              <a:custGeom>
                <a:avLst/>
                <a:gdLst>
                  <a:gd name="T0" fmla="*/ 0 w 1"/>
                  <a:gd name="T1" fmla="*/ 3 h 3"/>
                  <a:gd name="T2" fmla="*/ 0 w 1"/>
                  <a:gd name="T3" fmla="*/ 3 h 3"/>
                  <a:gd name="T4" fmla="*/ 0 w 1"/>
                  <a:gd name="T5" fmla="*/ 0 h 3"/>
                  <a:gd name="T6" fmla="*/ 0 w 1"/>
                  <a:gd name="T7" fmla="*/ 3 h 3"/>
                  <a:gd name="T8" fmla="*/ 0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lnTo>
                      <a:pt x="0" y="3"/>
                    </a:lnTo>
                    <a:lnTo>
                      <a:pt x="0" y="0"/>
                    </a:lnTo>
                    <a:lnTo>
                      <a:pt x="0" y="3"/>
                    </a:lnTo>
                    <a:close/>
                  </a:path>
                </a:pathLst>
              </a:custGeom>
              <a:solidFill>
                <a:srgbClr val="CCCCCC"/>
              </a:solidFill>
              <a:ln w="9525">
                <a:noFill/>
                <a:round/>
                <a:headEnd/>
                <a:tailEnd/>
              </a:ln>
            </p:spPr>
            <p:txBody>
              <a:bodyPr/>
              <a:lstStyle/>
              <a:p>
                <a:endParaRPr lang="en-US"/>
              </a:p>
            </p:txBody>
          </p:sp>
          <p:sp>
            <p:nvSpPr>
              <p:cNvPr id="33961" name="Freeform 464"/>
              <p:cNvSpPr>
                <a:spLocks/>
              </p:cNvSpPr>
              <p:nvPr/>
            </p:nvSpPr>
            <p:spPr bwMode="auto">
              <a:xfrm>
                <a:off x="2970" y="1733"/>
                <a:ext cx="1" cy="3"/>
              </a:xfrm>
              <a:custGeom>
                <a:avLst/>
                <a:gdLst>
                  <a:gd name="T0" fmla="*/ 0 w 1"/>
                  <a:gd name="T1" fmla="*/ 3 h 3"/>
                  <a:gd name="T2" fmla="*/ 0 w 1"/>
                  <a:gd name="T3" fmla="*/ 3 h 3"/>
                  <a:gd name="T4" fmla="*/ 0 w 1"/>
                  <a:gd name="T5" fmla="*/ 0 h 3"/>
                  <a:gd name="T6" fmla="*/ 0 w 1"/>
                  <a:gd name="T7" fmla="*/ 3 h 3"/>
                  <a:gd name="T8" fmla="*/ 0 w 1"/>
                  <a:gd name="T9" fmla="*/ 3 h 3"/>
                  <a:gd name="T10" fmla="*/ 0 w 1"/>
                  <a:gd name="T11" fmla="*/ 3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3"/>
                    </a:moveTo>
                    <a:lnTo>
                      <a:pt x="0" y="3"/>
                    </a:lnTo>
                    <a:lnTo>
                      <a:pt x="0" y="0"/>
                    </a:lnTo>
                    <a:lnTo>
                      <a:pt x="0" y="3"/>
                    </a:lnTo>
                  </a:path>
                </a:pathLst>
              </a:custGeom>
              <a:noFill/>
              <a:ln w="0">
                <a:solidFill>
                  <a:srgbClr val="7F7F7F"/>
                </a:solidFill>
                <a:round/>
                <a:headEnd/>
                <a:tailEnd/>
              </a:ln>
            </p:spPr>
            <p:txBody>
              <a:bodyPr/>
              <a:lstStyle/>
              <a:p>
                <a:endParaRPr lang="en-US"/>
              </a:p>
            </p:txBody>
          </p:sp>
          <p:sp>
            <p:nvSpPr>
              <p:cNvPr id="33962" name="Freeform 465"/>
              <p:cNvSpPr>
                <a:spLocks/>
              </p:cNvSpPr>
              <p:nvPr/>
            </p:nvSpPr>
            <p:spPr bwMode="auto">
              <a:xfrm>
                <a:off x="2993" y="1743"/>
                <a:ext cx="3" cy="6"/>
              </a:xfrm>
              <a:custGeom>
                <a:avLst/>
                <a:gdLst>
                  <a:gd name="T0" fmla="*/ 3 w 3"/>
                  <a:gd name="T1" fmla="*/ 6 h 6"/>
                  <a:gd name="T2" fmla="*/ 3 w 3"/>
                  <a:gd name="T3" fmla="*/ 0 h 6"/>
                  <a:gd name="T4" fmla="*/ 0 w 3"/>
                  <a:gd name="T5" fmla="*/ 3 h 6"/>
                  <a:gd name="T6" fmla="*/ 0 w 3"/>
                  <a:gd name="T7" fmla="*/ 6 h 6"/>
                  <a:gd name="T8" fmla="*/ 3 w 3"/>
                  <a:gd name="T9" fmla="*/ 6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6"/>
                    </a:moveTo>
                    <a:lnTo>
                      <a:pt x="3" y="0"/>
                    </a:lnTo>
                    <a:lnTo>
                      <a:pt x="0" y="3"/>
                    </a:lnTo>
                    <a:lnTo>
                      <a:pt x="0" y="6"/>
                    </a:lnTo>
                    <a:lnTo>
                      <a:pt x="3" y="6"/>
                    </a:lnTo>
                    <a:close/>
                  </a:path>
                </a:pathLst>
              </a:custGeom>
              <a:solidFill>
                <a:srgbClr val="CCCCCC"/>
              </a:solidFill>
              <a:ln w="9525">
                <a:noFill/>
                <a:round/>
                <a:headEnd/>
                <a:tailEnd/>
              </a:ln>
            </p:spPr>
            <p:txBody>
              <a:bodyPr/>
              <a:lstStyle/>
              <a:p>
                <a:endParaRPr lang="en-US"/>
              </a:p>
            </p:txBody>
          </p:sp>
          <p:sp>
            <p:nvSpPr>
              <p:cNvPr id="33963" name="Freeform 466"/>
              <p:cNvSpPr>
                <a:spLocks/>
              </p:cNvSpPr>
              <p:nvPr/>
            </p:nvSpPr>
            <p:spPr bwMode="auto">
              <a:xfrm>
                <a:off x="2993" y="1743"/>
                <a:ext cx="3" cy="6"/>
              </a:xfrm>
              <a:custGeom>
                <a:avLst/>
                <a:gdLst>
                  <a:gd name="T0" fmla="*/ 3 w 3"/>
                  <a:gd name="T1" fmla="*/ 6 h 6"/>
                  <a:gd name="T2" fmla="*/ 3 w 3"/>
                  <a:gd name="T3" fmla="*/ 0 h 6"/>
                  <a:gd name="T4" fmla="*/ 0 w 3"/>
                  <a:gd name="T5" fmla="*/ 3 h 6"/>
                  <a:gd name="T6" fmla="*/ 0 w 3"/>
                  <a:gd name="T7" fmla="*/ 6 h 6"/>
                  <a:gd name="T8" fmla="*/ 3 w 3"/>
                  <a:gd name="T9" fmla="*/ 6 h 6"/>
                  <a:gd name="T10" fmla="*/ 3 w 3"/>
                  <a:gd name="T11" fmla="*/ 6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6"/>
                    </a:moveTo>
                    <a:lnTo>
                      <a:pt x="3" y="0"/>
                    </a:lnTo>
                    <a:lnTo>
                      <a:pt x="0" y="3"/>
                    </a:lnTo>
                    <a:lnTo>
                      <a:pt x="0" y="6"/>
                    </a:lnTo>
                    <a:lnTo>
                      <a:pt x="3" y="6"/>
                    </a:lnTo>
                  </a:path>
                </a:pathLst>
              </a:custGeom>
              <a:noFill/>
              <a:ln w="0">
                <a:solidFill>
                  <a:srgbClr val="7F7F7F"/>
                </a:solidFill>
                <a:round/>
                <a:headEnd/>
                <a:tailEnd/>
              </a:ln>
            </p:spPr>
            <p:txBody>
              <a:bodyPr/>
              <a:lstStyle/>
              <a:p>
                <a:endParaRPr lang="en-US"/>
              </a:p>
            </p:txBody>
          </p:sp>
          <p:sp>
            <p:nvSpPr>
              <p:cNvPr id="33964" name="Freeform 467"/>
              <p:cNvSpPr>
                <a:spLocks/>
              </p:cNvSpPr>
              <p:nvPr/>
            </p:nvSpPr>
            <p:spPr bwMode="auto">
              <a:xfrm>
                <a:off x="3031" y="1752"/>
                <a:ext cx="20" cy="16"/>
              </a:xfrm>
              <a:custGeom>
                <a:avLst/>
                <a:gdLst>
                  <a:gd name="T0" fmla="*/ 16 w 20"/>
                  <a:gd name="T1" fmla="*/ 4 h 16"/>
                  <a:gd name="T2" fmla="*/ 20 w 20"/>
                  <a:gd name="T3" fmla="*/ 0 h 16"/>
                  <a:gd name="T4" fmla="*/ 20 w 20"/>
                  <a:gd name="T5" fmla="*/ 4 h 16"/>
                  <a:gd name="T6" fmla="*/ 16 w 20"/>
                  <a:gd name="T7" fmla="*/ 10 h 16"/>
                  <a:gd name="T8" fmla="*/ 10 w 20"/>
                  <a:gd name="T9" fmla="*/ 16 h 16"/>
                  <a:gd name="T10" fmla="*/ 3 w 20"/>
                  <a:gd name="T11" fmla="*/ 13 h 16"/>
                  <a:gd name="T12" fmla="*/ 0 w 20"/>
                  <a:gd name="T13" fmla="*/ 10 h 16"/>
                  <a:gd name="T14" fmla="*/ 7 w 20"/>
                  <a:gd name="T15" fmla="*/ 7 h 16"/>
                  <a:gd name="T16" fmla="*/ 7 w 20"/>
                  <a:gd name="T17" fmla="*/ 4 h 16"/>
                  <a:gd name="T18" fmla="*/ 16 w 20"/>
                  <a:gd name="T19" fmla="*/ 4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6"/>
                  <a:gd name="T32" fmla="*/ 20 w 2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6">
                    <a:moveTo>
                      <a:pt x="16" y="4"/>
                    </a:moveTo>
                    <a:lnTo>
                      <a:pt x="20" y="0"/>
                    </a:lnTo>
                    <a:lnTo>
                      <a:pt x="20" y="4"/>
                    </a:lnTo>
                    <a:lnTo>
                      <a:pt x="16" y="10"/>
                    </a:lnTo>
                    <a:lnTo>
                      <a:pt x="10" y="16"/>
                    </a:lnTo>
                    <a:lnTo>
                      <a:pt x="3" y="13"/>
                    </a:lnTo>
                    <a:lnTo>
                      <a:pt x="0" y="10"/>
                    </a:lnTo>
                    <a:lnTo>
                      <a:pt x="7" y="7"/>
                    </a:lnTo>
                    <a:lnTo>
                      <a:pt x="7" y="4"/>
                    </a:lnTo>
                    <a:lnTo>
                      <a:pt x="16" y="4"/>
                    </a:lnTo>
                    <a:close/>
                  </a:path>
                </a:pathLst>
              </a:custGeom>
              <a:solidFill>
                <a:srgbClr val="CCCCCC"/>
              </a:solidFill>
              <a:ln w="9525">
                <a:noFill/>
                <a:round/>
                <a:headEnd/>
                <a:tailEnd/>
              </a:ln>
            </p:spPr>
            <p:txBody>
              <a:bodyPr/>
              <a:lstStyle/>
              <a:p>
                <a:endParaRPr lang="en-US"/>
              </a:p>
            </p:txBody>
          </p:sp>
          <p:sp>
            <p:nvSpPr>
              <p:cNvPr id="33965" name="Freeform 468"/>
              <p:cNvSpPr>
                <a:spLocks/>
              </p:cNvSpPr>
              <p:nvPr/>
            </p:nvSpPr>
            <p:spPr bwMode="auto">
              <a:xfrm>
                <a:off x="3031" y="1752"/>
                <a:ext cx="20" cy="16"/>
              </a:xfrm>
              <a:custGeom>
                <a:avLst/>
                <a:gdLst>
                  <a:gd name="T0" fmla="*/ 16 w 20"/>
                  <a:gd name="T1" fmla="*/ 4 h 16"/>
                  <a:gd name="T2" fmla="*/ 20 w 20"/>
                  <a:gd name="T3" fmla="*/ 0 h 16"/>
                  <a:gd name="T4" fmla="*/ 20 w 20"/>
                  <a:gd name="T5" fmla="*/ 4 h 16"/>
                  <a:gd name="T6" fmla="*/ 16 w 20"/>
                  <a:gd name="T7" fmla="*/ 10 h 16"/>
                  <a:gd name="T8" fmla="*/ 10 w 20"/>
                  <a:gd name="T9" fmla="*/ 16 h 16"/>
                  <a:gd name="T10" fmla="*/ 3 w 20"/>
                  <a:gd name="T11" fmla="*/ 13 h 16"/>
                  <a:gd name="T12" fmla="*/ 0 w 20"/>
                  <a:gd name="T13" fmla="*/ 10 h 16"/>
                  <a:gd name="T14" fmla="*/ 7 w 20"/>
                  <a:gd name="T15" fmla="*/ 7 h 16"/>
                  <a:gd name="T16" fmla="*/ 7 w 20"/>
                  <a:gd name="T17" fmla="*/ 4 h 16"/>
                  <a:gd name="T18" fmla="*/ 16 w 20"/>
                  <a:gd name="T19" fmla="*/ 4 h 16"/>
                  <a:gd name="T20" fmla="*/ 16 w 20"/>
                  <a:gd name="T21" fmla="*/ 4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16" y="4"/>
                    </a:moveTo>
                    <a:lnTo>
                      <a:pt x="20" y="0"/>
                    </a:lnTo>
                    <a:lnTo>
                      <a:pt x="20" y="4"/>
                    </a:lnTo>
                    <a:lnTo>
                      <a:pt x="16" y="10"/>
                    </a:lnTo>
                    <a:lnTo>
                      <a:pt x="10" y="16"/>
                    </a:lnTo>
                    <a:lnTo>
                      <a:pt x="3" y="13"/>
                    </a:lnTo>
                    <a:lnTo>
                      <a:pt x="0" y="10"/>
                    </a:lnTo>
                    <a:lnTo>
                      <a:pt x="7" y="7"/>
                    </a:lnTo>
                    <a:lnTo>
                      <a:pt x="7" y="4"/>
                    </a:lnTo>
                    <a:lnTo>
                      <a:pt x="16" y="4"/>
                    </a:lnTo>
                  </a:path>
                </a:pathLst>
              </a:custGeom>
              <a:noFill/>
              <a:ln w="0">
                <a:solidFill>
                  <a:srgbClr val="7F7F7F"/>
                </a:solidFill>
                <a:round/>
                <a:headEnd/>
                <a:tailEnd/>
              </a:ln>
            </p:spPr>
            <p:txBody>
              <a:bodyPr/>
              <a:lstStyle/>
              <a:p>
                <a:endParaRPr lang="en-US"/>
              </a:p>
            </p:txBody>
          </p:sp>
          <p:sp>
            <p:nvSpPr>
              <p:cNvPr id="33966" name="Freeform 469"/>
              <p:cNvSpPr>
                <a:spLocks/>
              </p:cNvSpPr>
              <p:nvPr/>
            </p:nvSpPr>
            <p:spPr bwMode="auto">
              <a:xfrm>
                <a:off x="2954" y="1752"/>
                <a:ext cx="26" cy="10"/>
              </a:xfrm>
              <a:custGeom>
                <a:avLst/>
                <a:gdLst>
                  <a:gd name="T0" fmla="*/ 16 w 26"/>
                  <a:gd name="T1" fmla="*/ 4 h 10"/>
                  <a:gd name="T2" fmla="*/ 10 w 26"/>
                  <a:gd name="T3" fmla="*/ 4 h 10"/>
                  <a:gd name="T4" fmla="*/ 6 w 26"/>
                  <a:gd name="T5" fmla="*/ 4 h 10"/>
                  <a:gd name="T6" fmla="*/ 6 w 26"/>
                  <a:gd name="T7" fmla="*/ 0 h 10"/>
                  <a:gd name="T8" fmla="*/ 6 w 26"/>
                  <a:gd name="T9" fmla="*/ 4 h 10"/>
                  <a:gd name="T10" fmla="*/ 3 w 26"/>
                  <a:gd name="T11" fmla="*/ 0 h 10"/>
                  <a:gd name="T12" fmla="*/ 3 w 26"/>
                  <a:gd name="T13" fmla="*/ 4 h 10"/>
                  <a:gd name="T14" fmla="*/ 3 w 26"/>
                  <a:gd name="T15" fmla="*/ 4 h 10"/>
                  <a:gd name="T16" fmla="*/ 0 w 26"/>
                  <a:gd name="T17" fmla="*/ 7 h 10"/>
                  <a:gd name="T18" fmla="*/ 10 w 26"/>
                  <a:gd name="T19" fmla="*/ 7 h 10"/>
                  <a:gd name="T20" fmla="*/ 13 w 26"/>
                  <a:gd name="T21" fmla="*/ 10 h 10"/>
                  <a:gd name="T22" fmla="*/ 23 w 26"/>
                  <a:gd name="T23" fmla="*/ 10 h 10"/>
                  <a:gd name="T24" fmla="*/ 26 w 26"/>
                  <a:gd name="T25" fmla="*/ 10 h 10"/>
                  <a:gd name="T26" fmla="*/ 26 w 26"/>
                  <a:gd name="T27" fmla="*/ 7 h 10"/>
                  <a:gd name="T28" fmla="*/ 23 w 26"/>
                  <a:gd name="T29" fmla="*/ 7 h 10"/>
                  <a:gd name="T30" fmla="*/ 19 w 26"/>
                  <a:gd name="T31" fmla="*/ 7 h 10"/>
                  <a:gd name="T32" fmla="*/ 16 w 26"/>
                  <a:gd name="T33" fmla="*/ 4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0"/>
                  <a:gd name="T53" fmla="*/ 26 w 2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0">
                    <a:moveTo>
                      <a:pt x="16" y="4"/>
                    </a:moveTo>
                    <a:lnTo>
                      <a:pt x="10" y="4"/>
                    </a:lnTo>
                    <a:lnTo>
                      <a:pt x="6" y="4"/>
                    </a:lnTo>
                    <a:lnTo>
                      <a:pt x="6" y="0"/>
                    </a:lnTo>
                    <a:lnTo>
                      <a:pt x="6" y="4"/>
                    </a:lnTo>
                    <a:lnTo>
                      <a:pt x="3" y="0"/>
                    </a:lnTo>
                    <a:lnTo>
                      <a:pt x="3" y="4"/>
                    </a:lnTo>
                    <a:lnTo>
                      <a:pt x="0" y="7"/>
                    </a:lnTo>
                    <a:lnTo>
                      <a:pt x="10" y="7"/>
                    </a:lnTo>
                    <a:lnTo>
                      <a:pt x="13" y="10"/>
                    </a:lnTo>
                    <a:lnTo>
                      <a:pt x="23" y="10"/>
                    </a:lnTo>
                    <a:lnTo>
                      <a:pt x="26" y="10"/>
                    </a:lnTo>
                    <a:lnTo>
                      <a:pt x="26" y="7"/>
                    </a:lnTo>
                    <a:lnTo>
                      <a:pt x="23" y="7"/>
                    </a:lnTo>
                    <a:lnTo>
                      <a:pt x="19" y="7"/>
                    </a:lnTo>
                    <a:lnTo>
                      <a:pt x="16" y="4"/>
                    </a:lnTo>
                    <a:close/>
                  </a:path>
                </a:pathLst>
              </a:custGeom>
              <a:solidFill>
                <a:srgbClr val="CCCCCC"/>
              </a:solidFill>
              <a:ln w="9525">
                <a:noFill/>
                <a:round/>
                <a:headEnd/>
                <a:tailEnd/>
              </a:ln>
            </p:spPr>
            <p:txBody>
              <a:bodyPr/>
              <a:lstStyle/>
              <a:p>
                <a:endParaRPr lang="en-US"/>
              </a:p>
            </p:txBody>
          </p:sp>
          <p:sp>
            <p:nvSpPr>
              <p:cNvPr id="33967" name="Freeform 470"/>
              <p:cNvSpPr>
                <a:spLocks/>
              </p:cNvSpPr>
              <p:nvPr/>
            </p:nvSpPr>
            <p:spPr bwMode="auto">
              <a:xfrm>
                <a:off x="2954" y="1752"/>
                <a:ext cx="26" cy="10"/>
              </a:xfrm>
              <a:custGeom>
                <a:avLst/>
                <a:gdLst>
                  <a:gd name="T0" fmla="*/ 16 w 26"/>
                  <a:gd name="T1" fmla="*/ 4 h 10"/>
                  <a:gd name="T2" fmla="*/ 10 w 26"/>
                  <a:gd name="T3" fmla="*/ 4 h 10"/>
                  <a:gd name="T4" fmla="*/ 6 w 26"/>
                  <a:gd name="T5" fmla="*/ 4 h 10"/>
                  <a:gd name="T6" fmla="*/ 6 w 26"/>
                  <a:gd name="T7" fmla="*/ 0 h 10"/>
                  <a:gd name="T8" fmla="*/ 6 w 26"/>
                  <a:gd name="T9" fmla="*/ 4 h 10"/>
                  <a:gd name="T10" fmla="*/ 3 w 26"/>
                  <a:gd name="T11" fmla="*/ 0 h 10"/>
                  <a:gd name="T12" fmla="*/ 3 w 26"/>
                  <a:gd name="T13" fmla="*/ 4 h 10"/>
                  <a:gd name="T14" fmla="*/ 3 w 26"/>
                  <a:gd name="T15" fmla="*/ 4 h 10"/>
                  <a:gd name="T16" fmla="*/ 0 w 26"/>
                  <a:gd name="T17" fmla="*/ 7 h 10"/>
                  <a:gd name="T18" fmla="*/ 10 w 26"/>
                  <a:gd name="T19" fmla="*/ 7 h 10"/>
                  <a:gd name="T20" fmla="*/ 13 w 26"/>
                  <a:gd name="T21" fmla="*/ 10 h 10"/>
                  <a:gd name="T22" fmla="*/ 23 w 26"/>
                  <a:gd name="T23" fmla="*/ 10 h 10"/>
                  <a:gd name="T24" fmla="*/ 26 w 26"/>
                  <a:gd name="T25" fmla="*/ 10 h 10"/>
                  <a:gd name="T26" fmla="*/ 26 w 26"/>
                  <a:gd name="T27" fmla="*/ 7 h 10"/>
                  <a:gd name="T28" fmla="*/ 23 w 26"/>
                  <a:gd name="T29" fmla="*/ 7 h 10"/>
                  <a:gd name="T30" fmla="*/ 19 w 26"/>
                  <a:gd name="T31" fmla="*/ 7 h 10"/>
                  <a:gd name="T32" fmla="*/ 16 w 26"/>
                  <a:gd name="T33" fmla="*/ 4 h 10"/>
                  <a:gd name="T34" fmla="*/ 16 w 26"/>
                  <a:gd name="T35" fmla="*/ 4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0"/>
                  <a:gd name="T56" fmla="*/ 26 w 26"/>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0">
                    <a:moveTo>
                      <a:pt x="16" y="4"/>
                    </a:moveTo>
                    <a:lnTo>
                      <a:pt x="10" y="4"/>
                    </a:lnTo>
                    <a:lnTo>
                      <a:pt x="6" y="4"/>
                    </a:lnTo>
                    <a:lnTo>
                      <a:pt x="6" y="0"/>
                    </a:lnTo>
                    <a:lnTo>
                      <a:pt x="6" y="4"/>
                    </a:lnTo>
                    <a:lnTo>
                      <a:pt x="3" y="0"/>
                    </a:lnTo>
                    <a:lnTo>
                      <a:pt x="3" y="4"/>
                    </a:lnTo>
                    <a:lnTo>
                      <a:pt x="0" y="7"/>
                    </a:lnTo>
                    <a:lnTo>
                      <a:pt x="10" y="7"/>
                    </a:lnTo>
                    <a:lnTo>
                      <a:pt x="13" y="10"/>
                    </a:lnTo>
                    <a:lnTo>
                      <a:pt x="23" y="10"/>
                    </a:lnTo>
                    <a:lnTo>
                      <a:pt x="26" y="10"/>
                    </a:lnTo>
                    <a:lnTo>
                      <a:pt x="26" y="7"/>
                    </a:lnTo>
                    <a:lnTo>
                      <a:pt x="23" y="7"/>
                    </a:lnTo>
                    <a:lnTo>
                      <a:pt x="19" y="7"/>
                    </a:lnTo>
                    <a:lnTo>
                      <a:pt x="16" y="4"/>
                    </a:lnTo>
                  </a:path>
                </a:pathLst>
              </a:custGeom>
              <a:noFill/>
              <a:ln w="0">
                <a:solidFill>
                  <a:srgbClr val="7F7F7F"/>
                </a:solidFill>
                <a:round/>
                <a:headEnd/>
                <a:tailEnd/>
              </a:ln>
            </p:spPr>
            <p:txBody>
              <a:bodyPr/>
              <a:lstStyle/>
              <a:p>
                <a:endParaRPr lang="en-US"/>
              </a:p>
            </p:txBody>
          </p:sp>
          <p:sp>
            <p:nvSpPr>
              <p:cNvPr id="33968" name="Freeform 471"/>
              <p:cNvSpPr>
                <a:spLocks/>
              </p:cNvSpPr>
              <p:nvPr/>
            </p:nvSpPr>
            <p:spPr bwMode="auto">
              <a:xfrm>
                <a:off x="2932" y="1720"/>
                <a:ext cx="22" cy="23"/>
              </a:xfrm>
              <a:custGeom>
                <a:avLst/>
                <a:gdLst>
                  <a:gd name="T0" fmla="*/ 9 w 22"/>
                  <a:gd name="T1" fmla="*/ 0 h 23"/>
                  <a:gd name="T2" fmla="*/ 3 w 22"/>
                  <a:gd name="T3" fmla="*/ 0 h 23"/>
                  <a:gd name="T4" fmla="*/ 3 w 22"/>
                  <a:gd name="T5" fmla="*/ 0 h 23"/>
                  <a:gd name="T6" fmla="*/ 0 w 22"/>
                  <a:gd name="T7" fmla="*/ 7 h 23"/>
                  <a:gd name="T8" fmla="*/ 6 w 22"/>
                  <a:gd name="T9" fmla="*/ 13 h 23"/>
                  <a:gd name="T10" fmla="*/ 6 w 22"/>
                  <a:gd name="T11" fmla="*/ 16 h 23"/>
                  <a:gd name="T12" fmla="*/ 6 w 22"/>
                  <a:gd name="T13" fmla="*/ 20 h 23"/>
                  <a:gd name="T14" fmla="*/ 9 w 22"/>
                  <a:gd name="T15" fmla="*/ 16 h 23"/>
                  <a:gd name="T16" fmla="*/ 12 w 22"/>
                  <a:gd name="T17" fmla="*/ 20 h 23"/>
                  <a:gd name="T18" fmla="*/ 12 w 22"/>
                  <a:gd name="T19" fmla="*/ 23 h 23"/>
                  <a:gd name="T20" fmla="*/ 12 w 22"/>
                  <a:gd name="T21" fmla="*/ 23 h 23"/>
                  <a:gd name="T22" fmla="*/ 12 w 22"/>
                  <a:gd name="T23" fmla="*/ 20 h 23"/>
                  <a:gd name="T24" fmla="*/ 16 w 22"/>
                  <a:gd name="T25" fmla="*/ 20 h 23"/>
                  <a:gd name="T26" fmla="*/ 19 w 22"/>
                  <a:gd name="T27" fmla="*/ 23 h 23"/>
                  <a:gd name="T28" fmla="*/ 16 w 22"/>
                  <a:gd name="T29" fmla="*/ 13 h 23"/>
                  <a:gd name="T30" fmla="*/ 16 w 22"/>
                  <a:gd name="T31" fmla="*/ 10 h 23"/>
                  <a:gd name="T32" fmla="*/ 19 w 22"/>
                  <a:gd name="T33" fmla="*/ 13 h 23"/>
                  <a:gd name="T34" fmla="*/ 22 w 22"/>
                  <a:gd name="T35" fmla="*/ 10 h 23"/>
                  <a:gd name="T36" fmla="*/ 22 w 22"/>
                  <a:gd name="T37" fmla="*/ 10 h 23"/>
                  <a:gd name="T38" fmla="*/ 19 w 22"/>
                  <a:gd name="T39" fmla="*/ 7 h 23"/>
                  <a:gd name="T40" fmla="*/ 16 w 22"/>
                  <a:gd name="T41" fmla="*/ 3 h 23"/>
                  <a:gd name="T42" fmla="*/ 16 w 22"/>
                  <a:gd name="T43" fmla="*/ 3 h 23"/>
                  <a:gd name="T44" fmla="*/ 9 w 22"/>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23"/>
                  <a:gd name="T71" fmla="*/ 22 w 22"/>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23">
                    <a:moveTo>
                      <a:pt x="9" y="0"/>
                    </a:moveTo>
                    <a:lnTo>
                      <a:pt x="3" y="0"/>
                    </a:lnTo>
                    <a:lnTo>
                      <a:pt x="0" y="7"/>
                    </a:lnTo>
                    <a:lnTo>
                      <a:pt x="6" y="13"/>
                    </a:lnTo>
                    <a:lnTo>
                      <a:pt x="6" y="16"/>
                    </a:lnTo>
                    <a:lnTo>
                      <a:pt x="6" y="20"/>
                    </a:lnTo>
                    <a:lnTo>
                      <a:pt x="9" y="16"/>
                    </a:lnTo>
                    <a:lnTo>
                      <a:pt x="12" y="20"/>
                    </a:lnTo>
                    <a:lnTo>
                      <a:pt x="12" y="23"/>
                    </a:lnTo>
                    <a:lnTo>
                      <a:pt x="12" y="20"/>
                    </a:lnTo>
                    <a:lnTo>
                      <a:pt x="16" y="20"/>
                    </a:lnTo>
                    <a:lnTo>
                      <a:pt x="19" y="23"/>
                    </a:lnTo>
                    <a:lnTo>
                      <a:pt x="16" y="13"/>
                    </a:lnTo>
                    <a:lnTo>
                      <a:pt x="16" y="10"/>
                    </a:lnTo>
                    <a:lnTo>
                      <a:pt x="19" y="13"/>
                    </a:lnTo>
                    <a:lnTo>
                      <a:pt x="22" y="10"/>
                    </a:lnTo>
                    <a:lnTo>
                      <a:pt x="19" y="7"/>
                    </a:lnTo>
                    <a:lnTo>
                      <a:pt x="16" y="3"/>
                    </a:lnTo>
                    <a:lnTo>
                      <a:pt x="9" y="0"/>
                    </a:lnTo>
                    <a:close/>
                  </a:path>
                </a:pathLst>
              </a:custGeom>
              <a:solidFill>
                <a:srgbClr val="CCCCCC"/>
              </a:solidFill>
              <a:ln w="9525">
                <a:noFill/>
                <a:round/>
                <a:headEnd/>
                <a:tailEnd/>
              </a:ln>
            </p:spPr>
            <p:txBody>
              <a:bodyPr/>
              <a:lstStyle/>
              <a:p>
                <a:endParaRPr lang="en-US"/>
              </a:p>
            </p:txBody>
          </p:sp>
          <p:sp>
            <p:nvSpPr>
              <p:cNvPr id="33969" name="Freeform 472"/>
              <p:cNvSpPr>
                <a:spLocks/>
              </p:cNvSpPr>
              <p:nvPr/>
            </p:nvSpPr>
            <p:spPr bwMode="auto">
              <a:xfrm>
                <a:off x="2932" y="1720"/>
                <a:ext cx="22" cy="23"/>
              </a:xfrm>
              <a:custGeom>
                <a:avLst/>
                <a:gdLst>
                  <a:gd name="T0" fmla="*/ 9 w 22"/>
                  <a:gd name="T1" fmla="*/ 0 h 23"/>
                  <a:gd name="T2" fmla="*/ 3 w 22"/>
                  <a:gd name="T3" fmla="*/ 0 h 23"/>
                  <a:gd name="T4" fmla="*/ 3 w 22"/>
                  <a:gd name="T5" fmla="*/ 0 h 23"/>
                  <a:gd name="T6" fmla="*/ 0 w 22"/>
                  <a:gd name="T7" fmla="*/ 7 h 23"/>
                  <a:gd name="T8" fmla="*/ 6 w 22"/>
                  <a:gd name="T9" fmla="*/ 13 h 23"/>
                  <a:gd name="T10" fmla="*/ 6 w 22"/>
                  <a:gd name="T11" fmla="*/ 16 h 23"/>
                  <a:gd name="T12" fmla="*/ 6 w 22"/>
                  <a:gd name="T13" fmla="*/ 20 h 23"/>
                  <a:gd name="T14" fmla="*/ 9 w 22"/>
                  <a:gd name="T15" fmla="*/ 16 h 23"/>
                  <a:gd name="T16" fmla="*/ 12 w 22"/>
                  <a:gd name="T17" fmla="*/ 20 h 23"/>
                  <a:gd name="T18" fmla="*/ 12 w 22"/>
                  <a:gd name="T19" fmla="*/ 23 h 23"/>
                  <a:gd name="T20" fmla="*/ 12 w 22"/>
                  <a:gd name="T21" fmla="*/ 23 h 23"/>
                  <a:gd name="T22" fmla="*/ 12 w 22"/>
                  <a:gd name="T23" fmla="*/ 20 h 23"/>
                  <a:gd name="T24" fmla="*/ 16 w 22"/>
                  <a:gd name="T25" fmla="*/ 20 h 23"/>
                  <a:gd name="T26" fmla="*/ 19 w 22"/>
                  <a:gd name="T27" fmla="*/ 23 h 23"/>
                  <a:gd name="T28" fmla="*/ 16 w 22"/>
                  <a:gd name="T29" fmla="*/ 13 h 23"/>
                  <a:gd name="T30" fmla="*/ 16 w 22"/>
                  <a:gd name="T31" fmla="*/ 10 h 23"/>
                  <a:gd name="T32" fmla="*/ 19 w 22"/>
                  <a:gd name="T33" fmla="*/ 13 h 23"/>
                  <a:gd name="T34" fmla="*/ 22 w 22"/>
                  <a:gd name="T35" fmla="*/ 10 h 23"/>
                  <a:gd name="T36" fmla="*/ 22 w 22"/>
                  <a:gd name="T37" fmla="*/ 10 h 23"/>
                  <a:gd name="T38" fmla="*/ 19 w 22"/>
                  <a:gd name="T39" fmla="*/ 7 h 23"/>
                  <a:gd name="T40" fmla="*/ 16 w 22"/>
                  <a:gd name="T41" fmla="*/ 3 h 23"/>
                  <a:gd name="T42" fmla="*/ 16 w 22"/>
                  <a:gd name="T43" fmla="*/ 3 h 23"/>
                  <a:gd name="T44" fmla="*/ 9 w 22"/>
                  <a:gd name="T45" fmla="*/ 0 h 23"/>
                  <a:gd name="T46" fmla="*/ 9 w 22"/>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3"/>
                  <a:gd name="T74" fmla="*/ 22 w 22"/>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3">
                    <a:moveTo>
                      <a:pt x="9" y="0"/>
                    </a:moveTo>
                    <a:lnTo>
                      <a:pt x="3" y="0"/>
                    </a:lnTo>
                    <a:lnTo>
                      <a:pt x="0" y="7"/>
                    </a:lnTo>
                    <a:lnTo>
                      <a:pt x="6" y="13"/>
                    </a:lnTo>
                    <a:lnTo>
                      <a:pt x="6" y="16"/>
                    </a:lnTo>
                    <a:lnTo>
                      <a:pt x="6" y="20"/>
                    </a:lnTo>
                    <a:lnTo>
                      <a:pt x="9" y="16"/>
                    </a:lnTo>
                    <a:lnTo>
                      <a:pt x="12" y="20"/>
                    </a:lnTo>
                    <a:lnTo>
                      <a:pt x="12" y="23"/>
                    </a:lnTo>
                    <a:lnTo>
                      <a:pt x="12" y="20"/>
                    </a:lnTo>
                    <a:lnTo>
                      <a:pt x="16" y="20"/>
                    </a:lnTo>
                    <a:lnTo>
                      <a:pt x="19" y="23"/>
                    </a:lnTo>
                    <a:lnTo>
                      <a:pt x="16" y="13"/>
                    </a:lnTo>
                    <a:lnTo>
                      <a:pt x="16" y="10"/>
                    </a:lnTo>
                    <a:lnTo>
                      <a:pt x="19" y="13"/>
                    </a:lnTo>
                    <a:lnTo>
                      <a:pt x="22" y="10"/>
                    </a:lnTo>
                    <a:lnTo>
                      <a:pt x="19" y="7"/>
                    </a:lnTo>
                    <a:lnTo>
                      <a:pt x="16" y="3"/>
                    </a:lnTo>
                    <a:lnTo>
                      <a:pt x="9" y="0"/>
                    </a:lnTo>
                  </a:path>
                </a:pathLst>
              </a:custGeom>
              <a:noFill/>
              <a:ln w="0">
                <a:solidFill>
                  <a:srgbClr val="7F7F7F"/>
                </a:solidFill>
                <a:round/>
                <a:headEnd/>
                <a:tailEnd/>
              </a:ln>
            </p:spPr>
            <p:txBody>
              <a:bodyPr/>
              <a:lstStyle/>
              <a:p>
                <a:endParaRPr lang="en-US"/>
              </a:p>
            </p:txBody>
          </p:sp>
          <p:sp>
            <p:nvSpPr>
              <p:cNvPr id="33970" name="Freeform 473"/>
              <p:cNvSpPr>
                <a:spLocks/>
              </p:cNvSpPr>
              <p:nvPr/>
            </p:nvSpPr>
            <p:spPr bwMode="auto">
              <a:xfrm>
                <a:off x="2925" y="1717"/>
                <a:ext cx="3" cy="6"/>
              </a:xfrm>
              <a:custGeom>
                <a:avLst/>
                <a:gdLst>
                  <a:gd name="T0" fmla="*/ 3 w 3"/>
                  <a:gd name="T1" fmla="*/ 6 h 6"/>
                  <a:gd name="T2" fmla="*/ 3 w 3"/>
                  <a:gd name="T3" fmla="*/ 3 h 6"/>
                  <a:gd name="T4" fmla="*/ 3 w 3"/>
                  <a:gd name="T5" fmla="*/ 0 h 6"/>
                  <a:gd name="T6" fmla="*/ 0 w 3"/>
                  <a:gd name="T7" fmla="*/ 3 h 6"/>
                  <a:gd name="T8" fmla="*/ 3 w 3"/>
                  <a:gd name="T9" fmla="*/ 6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6"/>
                    </a:moveTo>
                    <a:lnTo>
                      <a:pt x="3" y="3"/>
                    </a:lnTo>
                    <a:lnTo>
                      <a:pt x="3" y="0"/>
                    </a:lnTo>
                    <a:lnTo>
                      <a:pt x="0" y="3"/>
                    </a:lnTo>
                    <a:lnTo>
                      <a:pt x="3" y="6"/>
                    </a:lnTo>
                    <a:close/>
                  </a:path>
                </a:pathLst>
              </a:custGeom>
              <a:solidFill>
                <a:srgbClr val="CCCCCC"/>
              </a:solidFill>
              <a:ln w="9525">
                <a:noFill/>
                <a:round/>
                <a:headEnd/>
                <a:tailEnd/>
              </a:ln>
            </p:spPr>
            <p:txBody>
              <a:bodyPr/>
              <a:lstStyle/>
              <a:p>
                <a:endParaRPr lang="en-US"/>
              </a:p>
            </p:txBody>
          </p:sp>
          <p:sp>
            <p:nvSpPr>
              <p:cNvPr id="33971" name="Freeform 474"/>
              <p:cNvSpPr>
                <a:spLocks/>
              </p:cNvSpPr>
              <p:nvPr/>
            </p:nvSpPr>
            <p:spPr bwMode="auto">
              <a:xfrm>
                <a:off x="2925" y="1717"/>
                <a:ext cx="3" cy="6"/>
              </a:xfrm>
              <a:custGeom>
                <a:avLst/>
                <a:gdLst>
                  <a:gd name="T0" fmla="*/ 3 w 3"/>
                  <a:gd name="T1" fmla="*/ 6 h 6"/>
                  <a:gd name="T2" fmla="*/ 3 w 3"/>
                  <a:gd name="T3" fmla="*/ 3 h 6"/>
                  <a:gd name="T4" fmla="*/ 3 w 3"/>
                  <a:gd name="T5" fmla="*/ 0 h 6"/>
                  <a:gd name="T6" fmla="*/ 0 w 3"/>
                  <a:gd name="T7" fmla="*/ 3 h 6"/>
                  <a:gd name="T8" fmla="*/ 3 w 3"/>
                  <a:gd name="T9" fmla="*/ 6 h 6"/>
                  <a:gd name="T10" fmla="*/ 3 w 3"/>
                  <a:gd name="T11" fmla="*/ 6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6"/>
                    </a:moveTo>
                    <a:lnTo>
                      <a:pt x="3" y="3"/>
                    </a:lnTo>
                    <a:lnTo>
                      <a:pt x="3" y="0"/>
                    </a:lnTo>
                    <a:lnTo>
                      <a:pt x="0" y="3"/>
                    </a:lnTo>
                    <a:lnTo>
                      <a:pt x="3" y="6"/>
                    </a:lnTo>
                  </a:path>
                </a:pathLst>
              </a:custGeom>
              <a:noFill/>
              <a:ln w="0">
                <a:solidFill>
                  <a:srgbClr val="7F7F7F"/>
                </a:solidFill>
                <a:round/>
                <a:headEnd/>
                <a:tailEnd/>
              </a:ln>
            </p:spPr>
            <p:txBody>
              <a:bodyPr/>
              <a:lstStyle/>
              <a:p>
                <a:endParaRPr lang="en-US"/>
              </a:p>
            </p:txBody>
          </p:sp>
          <p:sp>
            <p:nvSpPr>
              <p:cNvPr id="33972" name="Freeform 475"/>
              <p:cNvSpPr>
                <a:spLocks/>
              </p:cNvSpPr>
              <p:nvPr/>
            </p:nvSpPr>
            <p:spPr bwMode="auto">
              <a:xfrm>
                <a:off x="2948" y="1711"/>
                <a:ext cx="12" cy="12"/>
              </a:xfrm>
              <a:custGeom>
                <a:avLst/>
                <a:gdLst>
                  <a:gd name="T0" fmla="*/ 12 w 12"/>
                  <a:gd name="T1" fmla="*/ 9 h 12"/>
                  <a:gd name="T2" fmla="*/ 12 w 12"/>
                  <a:gd name="T3" fmla="*/ 9 h 12"/>
                  <a:gd name="T4" fmla="*/ 12 w 12"/>
                  <a:gd name="T5" fmla="*/ 9 h 12"/>
                  <a:gd name="T6" fmla="*/ 9 w 12"/>
                  <a:gd name="T7" fmla="*/ 3 h 12"/>
                  <a:gd name="T8" fmla="*/ 6 w 12"/>
                  <a:gd name="T9" fmla="*/ 3 h 12"/>
                  <a:gd name="T10" fmla="*/ 3 w 12"/>
                  <a:gd name="T11" fmla="*/ 0 h 12"/>
                  <a:gd name="T12" fmla="*/ 0 w 12"/>
                  <a:gd name="T13" fmla="*/ 0 h 12"/>
                  <a:gd name="T14" fmla="*/ 0 w 12"/>
                  <a:gd name="T15" fmla="*/ 0 h 12"/>
                  <a:gd name="T16" fmla="*/ 6 w 12"/>
                  <a:gd name="T17" fmla="*/ 6 h 12"/>
                  <a:gd name="T18" fmla="*/ 9 w 12"/>
                  <a:gd name="T19" fmla="*/ 9 h 12"/>
                  <a:gd name="T20" fmla="*/ 12 w 12"/>
                  <a:gd name="T21" fmla="*/ 12 h 12"/>
                  <a:gd name="T22" fmla="*/ 12 w 12"/>
                  <a:gd name="T23" fmla="*/ 12 h 12"/>
                  <a:gd name="T24" fmla="*/ 12 w 12"/>
                  <a:gd name="T25" fmla="*/ 9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2"/>
                  <a:gd name="T41" fmla="*/ 12 w 1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2">
                    <a:moveTo>
                      <a:pt x="12" y="9"/>
                    </a:moveTo>
                    <a:lnTo>
                      <a:pt x="12" y="9"/>
                    </a:lnTo>
                    <a:lnTo>
                      <a:pt x="9" y="3"/>
                    </a:lnTo>
                    <a:lnTo>
                      <a:pt x="6" y="3"/>
                    </a:lnTo>
                    <a:lnTo>
                      <a:pt x="3" y="0"/>
                    </a:lnTo>
                    <a:lnTo>
                      <a:pt x="0" y="0"/>
                    </a:lnTo>
                    <a:lnTo>
                      <a:pt x="6" y="6"/>
                    </a:lnTo>
                    <a:lnTo>
                      <a:pt x="9" y="9"/>
                    </a:lnTo>
                    <a:lnTo>
                      <a:pt x="12" y="12"/>
                    </a:lnTo>
                    <a:lnTo>
                      <a:pt x="12" y="9"/>
                    </a:lnTo>
                    <a:close/>
                  </a:path>
                </a:pathLst>
              </a:custGeom>
              <a:solidFill>
                <a:srgbClr val="CCCCCC"/>
              </a:solidFill>
              <a:ln w="9525">
                <a:noFill/>
                <a:round/>
                <a:headEnd/>
                <a:tailEnd/>
              </a:ln>
            </p:spPr>
            <p:txBody>
              <a:bodyPr/>
              <a:lstStyle/>
              <a:p>
                <a:endParaRPr lang="en-US"/>
              </a:p>
            </p:txBody>
          </p:sp>
          <p:sp>
            <p:nvSpPr>
              <p:cNvPr id="33973" name="Freeform 476"/>
              <p:cNvSpPr>
                <a:spLocks/>
              </p:cNvSpPr>
              <p:nvPr/>
            </p:nvSpPr>
            <p:spPr bwMode="auto">
              <a:xfrm>
                <a:off x="2948" y="1711"/>
                <a:ext cx="12" cy="12"/>
              </a:xfrm>
              <a:custGeom>
                <a:avLst/>
                <a:gdLst>
                  <a:gd name="T0" fmla="*/ 12 w 12"/>
                  <a:gd name="T1" fmla="*/ 9 h 12"/>
                  <a:gd name="T2" fmla="*/ 12 w 12"/>
                  <a:gd name="T3" fmla="*/ 9 h 12"/>
                  <a:gd name="T4" fmla="*/ 12 w 12"/>
                  <a:gd name="T5" fmla="*/ 9 h 12"/>
                  <a:gd name="T6" fmla="*/ 9 w 12"/>
                  <a:gd name="T7" fmla="*/ 3 h 12"/>
                  <a:gd name="T8" fmla="*/ 6 w 12"/>
                  <a:gd name="T9" fmla="*/ 3 h 12"/>
                  <a:gd name="T10" fmla="*/ 3 w 12"/>
                  <a:gd name="T11" fmla="*/ 0 h 12"/>
                  <a:gd name="T12" fmla="*/ 0 w 12"/>
                  <a:gd name="T13" fmla="*/ 0 h 12"/>
                  <a:gd name="T14" fmla="*/ 0 w 12"/>
                  <a:gd name="T15" fmla="*/ 0 h 12"/>
                  <a:gd name="T16" fmla="*/ 6 w 12"/>
                  <a:gd name="T17" fmla="*/ 6 h 12"/>
                  <a:gd name="T18" fmla="*/ 9 w 12"/>
                  <a:gd name="T19" fmla="*/ 9 h 12"/>
                  <a:gd name="T20" fmla="*/ 12 w 12"/>
                  <a:gd name="T21" fmla="*/ 12 h 12"/>
                  <a:gd name="T22" fmla="*/ 12 w 12"/>
                  <a:gd name="T23" fmla="*/ 12 h 12"/>
                  <a:gd name="T24" fmla="*/ 12 w 12"/>
                  <a:gd name="T25" fmla="*/ 9 h 12"/>
                  <a:gd name="T26" fmla="*/ 12 w 12"/>
                  <a:gd name="T27" fmla="*/ 9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2"/>
                  <a:gd name="T44" fmla="*/ 12 w 12"/>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2">
                    <a:moveTo>
                      <a:pt x="12" y="9"/>
                    </a:moveTo>
                    <a:lnTo>
                      <a:pt x="12" y="9"/>
                    </a:lnTo>
                    <a:lnTo>
                      <a:pt x="9" y="3"/>
                    </a:lnTo>
                    <a:lnTo>
                      <a:pt x="6" y="3"/>
                    </a:lnTo>
                    <a:lnTo>
                      <a:pt x="3" y="0"/>
                    </a:lnTo>
                    <a:lnTo>
                      <a:pt x="0" y="0"/>
                    </a:lnTo>
                    <a:lnTo>
                      <a:pt x="6" y="6"/>
                    </a:lnTo>
                    <a:lnTo>
                      <a:pt x="9" y="9"/>
                    </a:lnTo>
                    <a:lnTo>
                      <a:pt x="12" y="12"/>
                    </a:lnTo>
                    <a:lnTo>
                      <a:pt x="12" y="9"/>
                    </a:lnTo>
                  </a:path>
                </a:pathLst>
              </a:custGeom>
              <a:noFill/>
              <a:ln w="0">
                <a:solidFill>
                  <a:srgbClr val="7F7F7F"/>
                </a:solidFill>
                <a:round/>
                <a:headEnd/>
                <a:tailEnd/>
              </a:ln>
            </p:spPr>
            <p:txBody>
              <a:bodyPr/>
              <a:lstStyle/>
              <a:p>
                <a:endParaRPr lang="en-US"/>
              </a:p>
            </p:txBody>
          </p:sp>
          <p:sp>
            <p:nvSpPr>
              <p:cNvPr id="33974" name="Freeform 477"/>
              <p:cNvSpPr>
                <a:spLocks/>
              </p:cNvSpPr>
              <p:nvPr/>
            </p:nvSpPr>
            <p:spPr bwMode="auto">
              <a:xfrm>
                <a:off x="2919" y="1701"/>
                <a:ext cx="3" cy="3"/>
              </a:xfrm>
              <a:custGeom>
                <a:avLst/>
                <a:gdLst>
                  <a:gd name="T0" fmla="*/ 3 w 3"/>
                  <a:gd name="T1" fmla="*/ 3 h 3"/>
                  <a:gd name="T2" fmla="*/ 0 w 3"/>
                  <a:gd name="T3" fmla="*/ 0 h 3"/>
                  <a:gd name="T4" fmla="*/ 0 w 3"/>
                  <a:gd name="T5" fmla="*/ 0 h 3"/>
                  <a:gd name="T6" fmla="*/ 0 w 3"/>
                  <a:gd name="T7" fmla="*/ 3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0" y="0"/>
                    </a:lnTo>
                    <a:lnTo>
                      <a:pt x="0" y="3"/>
                    </a:lnTo>
                    <a:lnTo>
                      <a:pt x="3" y="3"/>
                    </a:lnTo>
                    <a:close/>
                  </a:path>
                </a:pathLst>
              </a:custGeom>
              <a:solidFill>
                <a:srgbClr val="CCCCCC"/>
              </a:solidFill>
              <a:ln w="9525">
                <a:noFill/>
                <a:round/>
                <a:headEnd/>
                <a:tailEnd/>
              </a:ln>
            </p:spPr>
            <p:txBody>
              <a:bodyPr/>
              <a:lstStyle/>
              <a:p>
                <a:endParaRPr lang="en-US"/>
              </a:p>
            </p:txBody>
          </p:sp>
          <p:sp>
            <p:nvSpPr>
              <p:cNvPr id="33975" name="Freeform 478"/>
              <p:cNvSpPr>
                <a:spLocks/>
              </p:cNvSpPr>
              <p:nvPr/>
            </p:nvSpPr>
            <p:spPr bwMode="auto">
              <a:xfrm>
                <a:off x="2919" y="1701"/>
                <a:ext cx="3" cy="3"/>
              </a:xfrm>
              <a:custGeom>
                <a:avLst/>
                <a:gdLst>
                  <a:gd name="T0" fmla="*/ 3 w 3"/>
                  <a:gd name="T1" fmla="*/ 3 h 3"/>
                  <a:gd name="T2" fmla="*/ 0 w 3"/>
                  <a:gd name="T3" fmla="*/ 0 h 3"/>
                  <a:gd name="T4" fmla="*/ 0 w 3"/>
                  <a:gd name="T5" fmla="*/ 0 h 3"/>
                  <a:gd name="T6" fmla="*/ 0 w 3"/>
                  <a:gd name="T7" fmla="*/ 3 h 3"/>
                  <a:gd name="T8" fmla="*/ 3 w 3"/>
                  <a:gd name="T9" fmla="*/ 3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0" y="0"/>
                    </a:lnTo>
                    <a:lnTo>
                      <a:pt x="0" y="3"/>
                    </a:lnTo>
                    <a:lnTo>
                      <a:pt x="3" y="3"/>
                    </a:lnTo>
                  </a:path>
                </a:pathLst>
              </a:custGeom>
              <a:noFill/>
              <a:ln w="0">
                <a:solidFill>
                  <a:srgbClr val="7F7F7F"/>
                </a:solidFill>
                <a:round/>
                <a:headEnd/>
                <a:tailEnd/>
              </a:ln>
            </p:spPr>
            <p:txBody>
              <a:bodyPr/>
              <a:lstStyle/>
              <a:p>
                <a:endParaRPr lang="en-US"/>
              </a:p>
            </p:txBody>
          </p:sp>
          <p:sp>
            <p:nvSpPr>
              <p:cNvPr id="33976" name="Freeform 479"/>
              <p:cNvSpPr>
                <a:spLocks/>
              </p:cNvSpPr>
              <p:nvPr/>
            </p:nvSpPr>
            <p:spPr bwMode="auto">
              <a:xfrm>
                <a:off x="2870" y="1630"/>
                <a:ext cx="4" cy="3"/>
              </a:xfrm>
              <a:custGeom>
                <a:avLst/>
                <a:gdLst>
                  <a:gd name="T0" fmla="*/ 0 w 4"/>
                  <a:gd name="T1" fmla="*/ 0 h 3"/>
                  <a:gd name="T2" fmla="*/ 4 w 4"/>
                  <a:gd name="T3" fmla="*/ 3 h 3"/>
                  <a:gd name="T4" fmla="*/ 0 w 4"/>
                  <a:gd name="T5" fmla="*/ 3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0" y="3"/>
                    </a:lnTo>
                    <a:lnTo>
                      <a:pt x="0" y="0"/>
                    </a:lnTo>
                    <a:close/>
                  </a:path>
                </a:pathLst>
              </a:custGeom>
              <a:solidFill>
                <a:srgbClr val="CCCCCC"/>
              </a:solidFill>
              <a:ln w="9525">
                <a:noFill/>
                <a:round/>
                <a:headEnd/>
                <a:tailEnd/>
              </a:ln>
            </p:spPr>
            <p:txBody>
              <a:bodyPr/>
              <a:lstStyle/>
              <a:p>
                <a:endParaRPr lang="en-US"/>
              </a:p>
            </p:txBody>
          </p:sp>
          <p:sp>
            <p:nvSpPr>
              <p:cNvPr id="33977" name="Freeform 480"/>
              <p:cNvSpPr>
                <a:spLocks/>
              </p:cNvSpPr>
              <p:nvPr/>
            </p:nvSpPr>
            <p:spPr bwMode="auto">
              <a:xfrm>
                <a:off x="2870" y="1630"/>
                <a:ext cx="4" cy="3"/>
              </a:xfrm>
              <a:custGeom>
                <a:avLst/>
                <a:gdLst>
                  <a:gd name="T0" fmla="*/ 0 w 4"/>
                  <a:gd name="T1" fmla="*/ 0 h 3"/>
                  <a:gd name="T2" fmla="*/ 4 w 4"/>
                  <a:gd name="T3" fmla="*/ 3 h 3"/>
                  <a:gd name="T4" fmla="*/ 0 w 4"/>
                  <a:gd name="T5" fmla="*/ 3 h 3"/>
                  <a:gd name="T6" fmla="*/ 0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3"/>
                    </a:lnTo>
                    <a:lnTo>
                      <a:pt x="0" y="3"/>
                    </a:lnTo>
                    <a:lnTo>
                      <a:pt x="0" y="0"/>
                    </a:lnTo>
                  </a:path>
                </a:pathLst>
              </a:custGeom>
              <a:noFill/>
              <a:ln w="0">
                <a:solidFill>
                  <a:srgbClr val="7F7F7F"/>
                </a:solidFill>
                <a:round/>
                <a:headEnd/>
                <a:tailEnd/>
              </a:ln>
            </p:spPr>
            <p:txBody>
              <a:bodyPr/>
              <a:lstStyle/>
              <a:p>
                <a:endParaRPr lang="en-US"/>
              </a:p>
            </p:txBody>
          </p:sp>
          <p:sp>
            <p:nvSpPr>
              <p:cNvPr id="33978" name="Freeform 481"/>
              <p:cNvSpPr>
                <a:spLocks/>
              </p:cNvSpPr>
              <p:nvPr/>
            </p:nvSpPr>
            <p:spPr bwMode="auto">
              <a:xfrm>
                <a:off x="2867" y="1630"/>
                <a:ext cx="3" cy="7"/>
              </a:xfrm>
              <a:custGeom>
                <a:avLst/>
                <a:gdLst>
                  <a:gd name="T0" fmla="*/ 0 w 3"/>
                  <a:gd name="T1" fmla="*/ 0 h 7"/>
                  <a:gd name="T2" fmla="*/ 3 w 3"/>
                  <a:gd name="T3" fmla="*/ 7 h 7"/>
                  <a:gd name="T4" fmla="*/ 0 w 3"/>
                  <a:gd name="T5" fmla="*/ 3 h 7"/>
                  <a:gd name="T6" fmla="*/ 0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0" y="0"/>
                    </a:moveTo>
                    <a:lnTo>
                      <a:pt x="3" y="7"/>
                    </a:lnTo>
                    <a:lnTo>
                      <a:pt x="0" y="3"/>
                    </a:lnTo>
                    <a:lnTo>
                      <a:pt x="0" y="0"/>
                    </a:lnTo>
                    <a:close/>
                  </a:path>
                </a:pathLst>
              </a:custGeom>
              <a:solidFill>
                <a:srgbClr val="CCCCCC"/>
              </a:solidFill>
              <a:ln w="9525">
                <a:noFill/>
                <a:round/>
                <a:headEnd/>
                <a:tailEnd/>
              </a:ln>
            </p:spPr>
            <p:txBody>
              <a:bodyPr/>
              <a:lstStyle/>
              <a:p>
                <a:endParaRPr lang="en-US"/>
              </a:p>
            </p:txBody>
          </p:sp>
          <p:sp>
            <p:nvSpPr>
              <p:cNvPr id="33979" name="Freeform 482"/>
              <p:cNvSpPr>
                <a:spLocks/>
              </p:cNvSpPr>
              <p:nvPr/>
            </p:nvSpPr>
            <p:spPr bwMode="auto">
              <a:xfrm>
                <a:off x="2867" y="1630"/>
                <a:ext cx="3" cy="7"/>
              </a:xfrm>
              <a:custGeom>
                <a:avLst/>
                <a:gdLst>
                  <a:gd name="T0" fmla="*/ 0 w 3"/>
                  <a:gd name="T1" fmla="*/ 0 h 7"/>
                  <a:gd name="T2" fmla="*/ 3 w 3"/>
                  <a:gd name="T3" fmla="*/ 7 h 7"/>
                  <a:gd name="T4" fmla="*/ 0 w 3"/>
                  <a:gd name="T5" fmla="*/ 3 h 7"/>
                  <a:gd name="T6" fmla="*/ 0 w 3"/>
                  <a:gd name="T7" fmla="*/ 0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3" y="7"/>
                    </a:lnTo>
                    <a:lnTo>
                      <a:pt x="0" y="3"/>
                    </a:lnTo>
                    <a:lnTo>
                      <a:pt x="0" y="0"/>
                    </a:lnTo>
                  </a:path>
                </a:pathLst>
              </a:custGeom>
              <a:noFill/>
              <a:ln w="0">
                <a:solidFill>
                  <a:srgbClr val="7F7F7F"/>
                </a:solidFill>
                <a:round/>
                <a:headEnd/>
                <a:tailEnd/>
              </a:ln>
            </p:spPr>
            <p:txBody>
              <a:bodyPr/>
              <a:lstStyle/>
              <a:p>
                <a:endParaRPr lang="en-US"/>
              </a:p>
            </p:txBody>
          </p:sp>
          <p:sp>
            <p:nvSpPr>
              <p:cNvPr id="33980" name="Rectangle 483"/>
              <p:cNvSpPr>
                <a:spLocks noChangeArrowheads="1"/>
              </p:cNvSpPr>
              <p:nvPr/>
            </p:nvSpPr>
            <p:spPr bwMode="auto">
              <a:xfrm>
                <a:off x="2886" y="1653"/>
                <a:ext cx="4" cy="3"/>
              </a:xfrm>
              <a:prstGeom prst="rect">
                <a:avLst/>
              </a:prstGeom>
              <a:solidFill>
                <a:srgbClr val="CCCCCC"/>
              </a:solidFill>
              <a:ln w="9525">
                <a:noFill/>
                <a:miter lim="800000"/>
                <a:headEnd/>
                <a:tailEnd/>
              </a:ln>
            </p:spPr>
            <p:txBody>
              <a:bodyPr/>
              <a:lstStyle/>
              <a:p>
                <a:endParaRPr lang="en-US"/>
              </a:p>
            </p:txBody>
          </p:sp>
          <p:sp>
            <p:nvSpPr>
              <p:cNvPr id="33981" name="Freeform 484"/>
              <p:cNvSpPr>
                <a:spLocks/>
              </p:cNvSpPr>
              <p:nvPr/>
            </p:nvSpPr>
            <p:spPr bwMode="auto">
              <a:xfrm>
                <a:off x="2886" y="1653"/>
                <a:ext cx="4" cy="3"/>
              </a:xfrm>
              <a:custGeom>
                <a:avLst/>
                <a:gdLst>
                  <a:gd name="T0" fmla="*/ 0 w 4"/>
                  <a:gd name="T1" fmla="*/ 0 h 3"/>
                  <a:gd name="T2" fmla="*/ 4 w 4"/>
                  <a:gd name="T3" fmla="*/ 0 h 3"/>
                  <a:gd name="T4" fmla="*/ 4 w 4"/>
                  <a:gd name="T5" fmla="*/ 3 h 3"/>
                  <a:gd name="T6" fmla="*/ 0 w 4"/>
                  <a:gd name="T7" fmla="*/ 3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4" y="0"/>
                    </a:lnTo>
                    <a:lnTo>
                      <a:pt x="4" y="3"/>
                    </a:lnTo>
                    <a:lnTo>
                      <a:pt x="0" y="3"/>
                    </a:lnTo>
                    <a:lnTo>
                      <a:pt x="0" y="0"/>
                    </a:lnTo>
                  </a:path>
                </a:pathLst>
              </a:custGeom>
              <a:noFill/>
              <a:ln w="0">
                <a:solidFill>
                  <a:srgbClr val="7F7F7F"/>
                </a:solidFill>
                <a:round/>
                <a:headEnd/>
                <a:tailEnd/>
              </a:ln>
            </p:spPr>
            <p:txBody>
              <a:bodyPr/>
              <a:lstStyle/>
              <a:p>
                <a:endParaRPr lang="en-US"/>
              </a:p>
            </p:txBody>
          </p:sp>
          <p:sp>
            <p:nvSpPr>
              <p:cNvPr id="33982" name="Freeform 485"/>
              <p:cNvSpPr>
                <a:spLocks/>
              </p:cNvSpPr>
              <p:nvPr/>
            </p:nvSpPr>
            <p:spPr bwMode="auto">
              <a:xfrm>
                <a:off x="2857" y="1720"/>
                <a:ext cx="26" cy="20"/>
              </a:xfrm>
              <a:custGeom>
                <a:avLst/>
                <a:gdLst>
                  <a:gd name="T0" fmla="*/ 26 w 26"/>
                  <a:gd name="T1" fmla="*/ 0 h 20"/>
                  <a:gd name="T2" fmla="*/ 23 w 26"/>
                  <a:gd name="T3" fmla="*/ 10 h 20"/>
                  <a:gd name="T4" fmla="*/ 26 w 26"/>
                  <a:gd name="T5" fmla="*/ 16 h 20"/>
                  <a:gd name="T6" fmla="*/ 23 w 26"/>
                  <a:gd name="T7" fmla="*/ 20 h 20"/>
                  <a:gd name="T8" fmla="*/ 20 w 26"/>
                  <a:gd name="T9" fmla="*/ 20 h 20"/>
                  <a:gd name="T10" fmla="*/ 17 w 26"/>
                  <a:gd name="T11" fmla="*/ 16 h 20"/>
                  <a:gd name="T12" fmla="*/ 4 w 26"/>
                  <a:gd name="T13" fmla="*/ 7 h 20"/>
                  <a:gd name="T14" fmla="*/ 0 w 26"/>
                  <a:gd name="T15" fmla="*/ 3 h 20"/>
                  <a:gd name="T16" fmla="*/ 4 w 26"/>
                  <a:gd name="T17" fmla="*/ 0 h 20"/>
                  <a:gd name="T18" fmla="*/ 4 w 26"/>
                  <a:gd name="T19" fmla="*/ 0 h 20"/>
                  <a:gd name="T20" fmla="*/ 7 w 26"/>
                  <a:gd name="T21" fmla="*/ 0 h 20"/>
                  <a:gd name="T22" fmla="*/ 10 w 26"/>
                  <a:gd name="T23" fmla="*/ 3 h 20"/>
                  <a:gd name="T24" fmla="*/ 26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26" y="0"/>
                    </a:moveTo>
                    <a:lnTo>
                      <a:pt x="23" y="10"/>
                    </a:lnTo>
                    <a:lnTo>
                      <a:pt x="26" y="16"/>
                    </a:lnTo>
                    <a:lnTo>
                      <a:pt x="23" y="20"/>
                    </a:lnTo>
                    <a:lnTo>
                      <a:pt x="20" y="20"/>
                    </a:lnTo>
                    <a:lnTo>
                      <a:pt x="17" y="16"/>
                    </a:lnTo>
                    <a:lnTo>
                      <a:pt x="4" y="7"/>
                    </a:lnTo>
                    <a:lnTo>
                      <a:pt x="0" y="3"/>
                    </a:lnTo>
                    <a:lnTo>
                      <a:pt x="4" y="0"/>
                    </a:lnTo>
                    <a:lnTo>
                      <a:pt x="7" y="0"/>
                    </a:lnTo>
                    <a:lnTo>
                      <a:pt x="10" y="3"/>
                    </a:lnTo>
                    <a:lnTo>
                      <a:pt x="26" y="0"/>
                    </a:lnTo>
                    <a:close/>
                  </a:path>
                </a:pathLst>
              </a:custGeom>
              <a:solidFill>
                <a:srgbClr val="CCCCCC"/>
              </a:solidFill>
              <a:ln w="9525">
                <a:noFill/>
                <a:round/>
                <a:headEnd/>
                <a:tailEnd/>
              </a:ln>
            </p:spPr>
            <p:txBody>
              <a:bodyPr/>
              <a:lstStyle/>
              <a:p>
                <a:endParaRPr lang="en-US"/>
              </a:p>
            </p:txBody>
          </p:sp>
          <p:sp>
            <p:nvSpPr>
              <p:cNvPr id="33983" name="Freeform 486"/>
              <p:cNvSpPr>
                <a:spLocks/>
              </p:cNvSpPr>
              <p:nvPr/>
            </p:nvSpPr>
            <p:spPr bwMode="auto">
              <a:xfrm>
                <a:off x="2857" y="1720"/>
                <a:ext cx="26" cy="20"/>
              </a:xfrm>
              <a:custGeom>
                <a:avLst/>
                <a:gdLst>
                  <a:gd name="T0" fmla="*/ 26 w 26"/>
                  <a:gd name="T1" fmla="*/ 0 h 20"/>
                  <a:gd name="T2" fmla="*/ 23 w 26"/>
                  <a:gd name="T3" fmla="*/ 10 h 20"/>
                  <a:gd name="T4" fmla="*/ 26 w 26"/>
                  <a:gd name="T5" fmla="*/ 16 h 20"/>
                  <a:gd name="T6" fmla="*/ 23 w 26"/>
                  <a:gd name="T7" fmla="*/ 20 h 20"/>
                  <a:gd name="T8" fmla="*/ 20 w 26"/>
                  <a:gd name="T9" fmla="*/ 20 h 20"/>
                  <a:gd name="T10" fmla="*/ 17 w 26"/>
                  <a:gd name="T11" fmla="*/ 16 h 20"/>
                  <a:gd name="T12" fmla="*/ 4 w 26"/>
                  <a:gd name="T13" fmla="*/ 7 h 20"/>
                  <a:gd name="T14" fmla="*/ 0 w 26"/>
                  <a:gd name="T15" fmla="*/ 3 h 20"/>
                  <a:gd name="T16" fmla="*/ 4 w 26"/>
                  <a:gd name="T17" fmla="*/ 0 h 20"/>
                  <a:gd name="T18" fmla="*/ 4 w 26"/>
                  <a:gd name="T19" fmla="*/ 0 h 20"/>
                  <a:gd name="T20" fmla="*/ 7 w 26"/>
                  <a:gd name="T21" fmla="*/ 0 h 20"/>
                  <a:gd name="T22" fmla="*/ 10 w 26"/>
                  <a:gd name="T23" fmla="*/ 3 h 20"/>
                  <a:gd name="T24" fmla="*/ 26 w 26"/>
                  <a:gd name="T25" fmla="*/ 0 h 20"/>
                  <a:gd name="T26" fmla="*/ 26 w 26"/>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0"/>
                  <a:gd name="T44" fmla="*/ 26 w 26"/>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0">
                    <a:moveTo>
                      <a:pt x="26" y="0"/>
                    </a:moveTo>
                    <a:lnTo>
                      <a:pt x="23" y="10"/>
                    </a:lnTo>
                    <a:lnTo>
                      <a:pt x="26" y="16"/>
                    </a:lnTo>
                    <a:lnTo>
                      <a:pt x="23" y="20"/>
                    </a:lnTo>
                    <a:lnTo>
                      <a:pt x="20" y="20"/>
                    </a:lnTo>
                    <a:lnTo>
                      <a:pt x="17" y="16"/>
                    </a:lnTo>
                    <a:lnTo>
                      <a:pt x="4" y="7"/>
                    </a:lnTo>
                    <a:lnTo>
                      <a:pt x="0" y="3"/>
                    </a:lnTo>
                    <a:lnTo>
                      <a:pt x="4" y="0"/>
                    </a:lnTo>
                    <a:lnTo>
                      <a:pt x="7" y="0"/>
                    </a:lnTo>
                    <a:lnTo>
                      <a:pt x="10" y="3"/>
                    </a:lnTo>
                    <a:lnTo>
                      <a:pt x="26" y="0"/>
                    </a:lnTo>
                  </a:path>
                </a:pathLst>
              </a:custGeom>
              <a:noFill/>
              <a:ln w="0">
                <a:solidFill>
                  <a:srgbClr val="7F7F7F"/>
                </a:solidFill>
                <a:round/>
                <a:headEnd/>
                <a:tailEnd/>
              </a:ln>
            </p:spPr>
            <p:txBody>
              <a:bodyPr/>
              <a:lstStyle/>
              <a:p>
                <a:endParaRPr lang="en-US"/>
              </a:p>
            </p:txBody>
          </p:sp>
          <p:sp>
            <p:nvSpPr>
              <p:cNvPr id="33984" name="Freeform 487"/>
              <p:cNvSpPr>
                <a:spLocks/>
              </p:cNvSpPr>
              <p:nvPr/>
            </p:nvSpPr>
            <p:spPr bwMode="auto">
              <a:xfrm>
                <a:off x="2819" y="1678"/>
                <a:ext cx="13" cy="33"/>
              </a:xfrm>
              <a:custGeom>
                <a:avLst/>
                <a:gdLst>
                  <a:gd name="T0" fmla="*/ 10 w 13"/>
                  <a:gd name="T1" fmla="*/ 0 h 33"/>
                  <a:gd name="T2" fmla="*/ 13 w 13"/>
                  <a:gd name="T3" fmla="*/ 4 h 33"/>
                  <a:gd name="T4" fmla="*/ 13 w 13"/>
                  <a:gd name="T5" fmla="*/ 10 h 33"/>
                  <a:gd name="T6" fmla="*/ 13 w 13"/>
                  <a:gd name="T7" fmla="*/ 26 h 33"/>
                  <a:gd name="T8" fmla="*/ 13 w 13"/>
                  <a:gd name="T9" fmla="*/ 29 h 33"/>
                  <a:gd name="T10" fmla="*/ 10 w 13"/>
                  <a:gd name="T11" fmla="*/ 29 h 33"/>
                  <a:gd name="T12" fmla="*/ 10 w 13"/>
                  <a:gd name="T13" fmla="*/ 33 h 33"/>
                  <a:gd name="T14" fmla="*/ 6 w 13"/>
                  <a:gd name="T15" fmla="*/ 33 h 33"/>
                  <a:gd name="T16" fmla="*/ 3 w 13"/>
                  <a:gd name="T17" fmla="*/ 29 h 33"/>
                  <a:gd name="T18" fmla="*/ 3 w 13"/>
                  <a:gd name="T19" fmla="*/ 26 h 33"/>
                  <a:gd name="T20" fmla="*/ 3 w 13"/>
                  <a:gd name="T21" fmla="*/ 20 h 33"/>
                  <a:gd name="T22" fmla="*/ 3 w 13"/>
                  <a:gd name="T23" fmla="*/ 13 h 33"/>
                  <a:gd name="T24" fmla="*/ 0 w 13"/>
                  <a:gd name="T25" fmla="*/ 10 h 33"/>
                  <a:gd name="T26" fmla="*/ 0 w 13"/>
                  <a:gd name="T27" fmla="*/ 7 h 33"/>
                  <a:gd name="T28" fmla="*/ 3 w 13"/>
                  <a:gd name="T29" fmla="*/ 7 h 33"/>
                  <a:gd name="T30" fmla="*/ 10 w 13"/>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33"/>
                  <a:gd name="T50" fmla="*/ 13 w 13"/>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33">
                    <a:moveTo>
                      <a:pt x="10" y="0"/>
                    </a:moveTo>
                    <a:lnTo>
                      <a:pt x="13" y="4"/>
                    </a:lnTo>
                    <a:lnTo>
                      <a:pt x="13" y="10"/>
                    </a:lnTo>
                    <a:lnTo>
                      <a:pt x="13" y="26"/>
                    </a:lnTo>
                    <a:lnTo>
                      <a:pt x="13" y="29"/>
                    </a:lnTo>
                    <a:lnTo>
                      <a:pt x="10" y="29"/>
                    </a:lnTo>
                    <a:lnTo>
                      <a:pt x="10" y="33"/>
                    </a:lnTo>
                    <a:lnTo>
                      <a:pt x="6" y="33"/>
                    </a:lnTo>
                    <a:lnTo>
                      <a:pt x="3" y="29"/>
                    </a:lnTo>
                    <a:lnTo>
                      <a:pt x="3" y="26"/>
                    </a:lnTo>
                    <a:lnTo>
                      <a:pt x="3" y="20"/>
                    </a:lnTo>
                    <a:lnTo>
                      <a:pt x="3" y="13"/>
                    </a:lnTo>
                    <a:lnTo>
                      <a:pt x="0" y="10"/>
                    </a:lnTo>
                    <a:lnTo>
                      <a:pt x="0" y="7"/>
                    </a:lnTo>
                    <a:lnTo>
                      <a:pt x="3" y="7"/>
                    </a:lnTo>
                    <a:lnTo>
                      <a:pt x="10" y="0"/>
                    </a:lnTo>
                    <a:close/>
                  </a:path>
                </a:pathLst>
              </a:custGeom>
              <a:solidFill>
                <a:srgbClr val="CCCCCC"/>
              </a:solidFill>
              <a:ln w="9525">
                <a:noFill/>
                <a:round/>
                <a:headEnd/>
                <a:tailEnd/>
              </a:ln>
            </p:spPr>
            <p:txBody>
              <a:bodyPr/>
              <a:lstStyle/>
              <a:p>
                <a:endParaRPr lang="en-US"/>
              </a:p>
            </p:txBody>
          </p:sp>
          <p:sp>
            <p:nvSpPr>
              <p:cNvPr id="33985" name="Freeform 488"/>
              <p:cNvSpPr>
                <a:spLocks/>
              </p:cNvSpPr>
              <p:nvPr/>
            </p:nvSpPr>
            <p:spPr bwMode="auto">
              <a:xfrm>
                <a:off x="2819" y="1678"/>
                <a:ext cx="13" cy="33"/>
              </a:xfrm>
              <a:custGeom>
                <a:avLst/>
                <a:gdLst>
                  <a:gd name="T0" fmla="*/ 10 w 13"/>
                  <a:gd name="T1" fmla="*/ 0 h 33"/>
                  <a:gd name="T2" fmla="*/ 13 w 13"/>
                  <a:gd name="T3" fmla="*/ 4 h 33"/>
                  <a:gd name="T4" fmla="*/ 13 w 13"/>
                  <a:gd name="T5" fmla="*/ 10 h 33"/>
                  <a:gd name="T6" fmla="*/ 13 w 13"/>
                  <a:gd name="T7" fmla="*/ 26 h 33"/>
                  <a:gd name="T8" fmla="*/ 13 w 13"/>
                  <a:gd name="T9" fmla="*/ 29 h 33"/>
                  <a:gd name="T10" fmla="*/ 10 w 13"/>
                  <a:gd name="T11" fmla="*/ 29 h 33"/>
                  <a:gd name="T12" fmla="*/ 10 w 13"/>
                  <a:gd name="T13" fmla="*/ 33 h 33"/>
                  <a:gd name="T14" fmla="*/ 6 w 13"/>
                  <a:gd name="T15" fmla="*/ 33 h 33"/>
                  <a:gd name="T16" fmla="*/ 3 w 13"/>
                  <a:gd name="T17" fmla="*/ 29 h 33"/>
                  <a:gd name="T18" fmla="*/ 3 w 13"/>
                  <a:gd name="T19" fmla="*/ 26 h 33"/>
                  <a:gd name="T20" fmla="*/ 3 w 13"/>
                  <a:gd name="T21" fmla="*/ 20 h 33"/>
                  <a:gd name="T22" fmla="*/ 3 w 13"/>
                  <a:gd name="T23" fmla="*/ 13 h 33"/>
                  <a:gd name="T24" fmla="*/ 0 w 13"/>
                  <a:gd name="T25" fmla="*/ 10 h 33"/>
                  <a:gd name="T26" fmla="*/ 0 w 13"/>
                  <a:gd name="T27" fmla="*/ 7 h 33"/>
                  <a:gd name="T28" fmla="*/ 3 w 13"/>
                  <a:gd name="T29" fmla="*/ 7 h 33"/>
                  <a:gd name="T30" fmla="*/ 10 w 13"/>
                  <a:gd name="T31" fmla="*/ 0 h 33"/>
                  <a:gd name="T32" fmla="*/ 10 w 13"/>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10" y="0"/>
                    </a:moveTo>
                    <a:lnTo>
                      <a:pt x="13" y="4"/>
                    </a:lnTo>
                    <a:lnTo>
                      <a:pt x="13" y="10"/>
                    </a:lnTo>
                    <a:lnTo>
                      <a:pt x="13" y="26"/>
                    </a:lnTo>
                    <a:lnTo>
                      <a:pt x="13" y="29"/>
                    </a:lnTo>
                    <a:lnTo>
                      <a:pt x="10" y="29"/>
                    </a:lnTo>
                    <a:lnTo>
                      <a:pt x="10" y="33"/>
                    </a:lnTo>
                    <a:lnTo>
                      <a:pt x="6" y="33"/>
                    </a:lnTo>
                    <a:lnTo>
                      <a:pt x="3" y="29"/>
                    </a:lnTo>
                    <a:lnTo>
                      <a:pt x="3" y="26"/>
                    </a:lnTo>
                    <a:lnTo>
                      <a:pt x="3" y="20"/>
                    </a:lnTo>
                    <a:lnTo>
                      <a:pt x="3" y="13"/>
                    </a:lnTo>
                    <a:lnTo>
                      <a:pt x="0" y="10"/>
                    </a:lnTo>
                    <a:lnTo>
                      <a:pt x="0" y="7"/>
                    </a:lnTo>
                    <a:lnTo>
                      <a:pt x="3" y="7"/>
                    </a:lnTo>
                    <a:lnTo>
                      <a:pt x="10" y="0"/>
                    </a:lnTo>
                  </a:path>
                </a:pathLst>
              </a:custGeom>
              <a:noFill/>
              <a:ln w="0">
                <a:solidFill>
                  <a:srgbClr val="7F7F7F"/>
                </a:solidFill>
                <a:round/>
                <a:headEnd/>
                <a:tailEnd/>
              </a:ln>
            </p:spPr>
            <p:txBody>
              <a:bodyPr/>
              <a:lstStyle/>
              <a:p>
                <a:endParaRPr lang="en-US"/>
              </a:p>
            </p:txBody>
          </p:sp>
          <p:sp>
            <p:nvSpPr>
              <p:cNvPr id="33986" name="Freeform 489"/>
              <p:cNvSpPr>
                <a:spLocks/>
              </p:cNvSpPr>
              <p:nvPr/>
            </p:nvSpPr>
            <p:spPr bwMode="auto">
              <a:xfrm>
                <a:off x="2822" y="1659"/>
                <a:ext cx="10" cy="19"/>
              </a:xfrm>
              <a:custGeom>
                <a:avLst/>
                <a:gdLst>
                  <a:gd name="T0" fmla="*/ 7 w 10"/>
                  <a:gd name="T1" fmla="*/ 0 h 19"/>
                  <a:gd name="T2" fmla="*/ 7 w 10"/>
                  <a:gd name="T3" fmla="*/ 0 h 19"/>
                  <a:gd name="T4" fmla="*/ 10 w 10"/>
                  <a:gd name="T5" fmla="*/ 10 h 19"/>
                  <a:gd name="T6" fmla="*/ 7 w 10"/>
                  <a:gd name="T7" fmla="*/ 19 h 19"/>
                  <a:gd name="T8" fmla="*/ 3 w 10"/>
                  <a:gd name="T9" fmla="*/ 16 h 19"/>
                  <a:gd name="T10" fmla="*/ 0 w 10"/>
                  <a:gd name="T11" fmla="*/ 7 h 19"/>
                  <a:gd name="T12" fmla="*/ 0 w 10"/>
                  <a:gd name="T13" fmla="*/ 3 h 19"/>
                  <a:gd name="T14" fmla="*/ 7 w 10"/>
                  <a:gd name="T15" fmla="*/ 3 h 19"/>
                  <a:gd name="T16" fmla="*/ 7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7" y="0"/>
                    </a:moveTo>
                    <a:lnTo>
                      <a:pt x="7" y="0"/>
                    </a:lnTo>
                    <a:lnTo>
                      <a:pt x="10" y="10"/>
                    </a:lnTo>
                    <a:lnTo>
                      <a:pt x="7" y="19"/>
                    </a:lnTo>
                    <a:lnTo>
                      <a:pt x="3" y="16"/>
                    </a:lnTo>
                    <a:lnTo>
                      <a:pt x="0" y="7"/>
                    </a:lnTo>
                    <a:lnTo>
                      <a:pt x="0" y="3"/>
                    </a:lnTo>
                    <a:lnTo>
                      <a:pt x="7" y="3"/>
                    </a:lnTo>
                    <a:lnTo>
                      <a:pt x="7" y="0"/>
                    </a:lnTo>
                    <a:close/>
                  </a:path>
                </a:pathLst>
              </a:custGeom>
              <a:solidFill>
                <a:srgbClr val="CCCCCC"/>
              </a:solidFill>
              <a:ln w="9525">
                <a:noFill/>
                <a:round/>
                <a:headEnd/>
                <a:tailEnd/>
              </a:ln>
            </p:spPr>
            <p:txBody>
              <a:bodyPr/>
              <a:lstStyle/>
              <a:p>
                <a:endParaRPr lang="en-US"/>
              </a:p>
            </p:txBody>
          </p:sp>
          <p:sp>
            <p:nvSpPr>
              <p:cNvPr id="33987" name="Freeform 490"/>
              <p:cNvSpPr>
                <a:spLocks/>
              </p:cNvSpPr>
              <p:nvPr/>
            </p:nvSpPr>
            <p:spPr bwMode="auto">
              <a:xfrm>
                <a:off x="2822" y="1659"/>
                <a:ext cx="10" cy="19"/>
              </a:xfrm>
              <a:custGeom>
                <a:avLst/>
                <a:gdLst>
                  <a:gd name="T0" fmla="*/ 7 w 10"/>
                  <a:gd name="T1" fmla="*/ 0 h 19"/>
                  <a:gd name="T2" fmla="*/ 7 w 10"/>
                  <a:gd name="T3" fmla="*/ 0 h 19"/>
                  <a:gd name="T4" fmla="*/ 10 w 10"/>
                  <a:gd name="T5" fmla="*/ 10 h 19"/>
                  <a:gd name="T6" fmla="*/ 7 w 10"/>
                  <a:gd name="T7" fmla="*/ 19 h 19"/>
                  <a:gd name="T8" fmla="*/ 3 w 10"/>
                  <a:gd name="T9" fmla="*/ 16 h 19"/>
                  <a:gd name="T10" fmla="*/ 0 w 10"/>
                  <a:gd name="T11" fmla="*/ 7 h 19"/>
                  <a:gd name="T12" fmla="*/ 0 w 10"/>
                  <a:gd name="T13" fmla="*/ 3 h 19"/>
                  <a:gd name="T14" fmla="*/ 7 w 10"/>
                  <a:gd name="T15" fmla="*/ 3 h 19"/>
                  <a:gd name="T16" fmla="*/ 7 w 10"/>
                  <a:gd name="T17" fmla="*/ 0 h 19"/>
                  <a:gd name="T18" fmla="*/ 7 w 10"/>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7" y="0"/>
                    </a:moveTo>
                    <a:lnTo>
                      <a:pt x="7" y="0"/>
                    </a:lnTo>
                    <a:lnTo>
                      <a:pt x="10" y="10"/>
                    </a:lnTo>
                    <a:lnTo>
                      <a:pt x="7" y="19"/>
                    </a:lnTo>
                    <a:lnTo>
                      <a:pt x="3" y="16"/>
                    </a:lnTo>
                    <a:lnTo>
                      <a:pt x="0" y="7"/>
                    </a:lnTo>
                    <a:lnTo>
                      <a:pt x="0" y="3"/>
                    </a:lnTo>
                    <a:lnTo>
                      <a:pt x="7" y="3"/>
                    </a:lnTo>
                    <a:lnTo>
                      <a:pt x="7" y="0"/>
                    </a:lnTo>
                  </a:path>
                </a:pathLst>
              </a:custGeom>
              <a:noFill/>
              <a:ln w="0">
                <a:solidFill>
                  <a:srgbClr val="7F7F7F"/>
                </a:solidFill>
                <a:round/>
                <a:headEnd/>
                <a:tailEnd/>
              </a:ln>
            </p:spPr>
            <p:txBody>
              <a:bodyPr/>
              <a:lstStyle/>
              <a:p>
                <a:endParaRPr lang="en-US"/>
              </a:p>
            </p:txBody>
          </p:sp>
          <p:sp>
            <p:nvSpPr>
              <p:cNvPr id="33988" name="Freeform 491"/>
              <p:cNvSpPr>
                <a:spLocks/>
              </p:cNvSpPr>
              <p:nvPr/>
            </p:nvSpPr>
            <p:spPr bwMode="auto">
              <a:xfrm>
                <a:off x="2761" y="1707"/>
                <a:ext cx="3" cy="4"/>
              </a:xfrm>
              <a:custGeom>
                <a:avLst/>
                <a:gdLst>
                  <a:gd name="T0" fmla="*/ 3 w 3"/>
                  <a:gd name="T1" fmla="*/ 0 h 4"/>
                  <a:gd name="T2" fmla="*/ 3 w 3"/>
                  <a:gd name="T3" fmla="*/ 4 h 4"/>
                  <a:gd name="T4" fmla="*/ 3 w 3"/>
                  <a:gd name="T5" fmla="*/ 4 h 4"/>
                  <a:gd name="T6" fmla="*/ 0 w 3"/>
                  <a:gd name="T7" fmla="*/ 4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4"/>
                    </a:lnTo>
                    <a:lnTo>
                      <a:pt x="0" y="4"/>
                    </a:lnTo>
                    <a:lnTo>
                      <a:pt x="3" y="0"/>
                    </a:lnTo>
                    <a:close/>
                  </a:path>
                </a:pathLst>
              </a:custGeom>
              <a:solidFill>
                <a:srgbClr val="CCCCCC"/>
              </a:solidFill>
              <a:ln w="9525">
                <a:noFill/>
                <a:round/>
                <a:headEnd/>
                <a:tailEnd/>
              </a:ln>
            </p:spPr>
            <p:txBody>
              <a:bodyPr/>
              <a:lstStyle/>
              <a:p>
                <a:endParaRPr lang="en-US"/>
              </a:p>
            </p:txBody>
          </p:sp>
          <p:sp>
            <p:nvSpPr>
              <p:cNvPr id="33989" name="Freeform 492"/>
              <p:cNvSpPr>
                <a:spLocks/>
              </p:cNvSpPr>
              <p:nvPr/>
            </p:nvSpPr>
            <p:spPr bwMode="auto">
              <a:xfrm>
                <a:off x="2761" y="1707"/>
                <a:ext cx="3" cy="4"/>
              </a:xfrm>
              <a:custGeom>
                <a:avLst/>
                <a:gdLst>
                  <a:gd name="T0" fmla="*/ 3 w 3"/>
                  <a:gd name="T1" fmla="*/ 0 h 4"/>
                  <a:gd name="T2" fmla="*/ 3 w 3"/>
                  <a:gd name="T3" fmla="*/ 4 h 4"/>
                  <a:gd name="T4" fmla="*/ 3 w 3"/>
                  <a:gd name="T5" fmla="*/ 4 h 4"/>
                  <a:gd name="T6" fmla="*/ 0 w 3"/>
                  <a:gd name="T7" fmla="*/ 4 h 4"/>
                  <a:gd name="T8" fmla="*/ 3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4"/>
                    </a:lnTo>
                    <a:lnTo>
                      <a:pt x="0" y="4"/>
                    </a:lnTo>
                    <a:lnTo>
                      <a:pt x="3" y="0"/>
                    </a:lnTo>
                  </a:path>
                </a:pathLst>
              </a:custGeom>
              <a:noFill/>
              <a:ln w="0">
                <a:solidFill>
                  <a:srgbClr val="7F7F7F"/>
                </a:solidFill>
                <a:round/>
                <a:headEnd/>
                <a:tailEnd/>
              </a:ln>
            </p:spPr>
            <p:txBody>
              <a:bodyPr/>
              <a:lstStyle/>
              <a:p>
                <a:endParaRPr lang="en-US"/>
              </a:p>
            </p:txBody>
          </p:sp>
          <p:sp>
            <p:nvSpPr>
              <p:cNvPr id="33990" name="Freeform 493"/>
              <p:cNvSpPr>
                <a:spLocks/>
              </p:cNvSpPr>
              <p:nvPr/>
            </p:nvSpPr>
            <p:spPr bwMode="auto">
              <a:xfrm>
                <a:off x="2771" y="1698"/>
                <a:ext cx="9" cy="9"/>
              </a:xfrm>
              <a:custGeom>
                <a:avLst/>
                <a:gdLst>
                  <a:gd name="T0" fmla="*/ 6 w 9"/>
                  <a:gd name="T1" fmla="*/ 0 h 9"/>
                  <a:gd name="T2" fmla="*/ 6 w 9"/>
                  <a:gd name="T3" fmla="*/ 3 h 9"/>
                  <a:gd name="T4" fmla="*/ 9 w 9"/>
                  <a:gd name="T5" fmla="*/ 3 h 9"/>
                  <a:gd name="T6" fmla="*/ 6 w 9"/>
                  <a:gd name="T7" fmla="*/ 9 h 9"/>
                  <a:gd name="T8" fmla="*/ 3 w 9"/>
                  <a:gd name="T9" fmla="*/ 6 h 9"/>
                  <a:gd name="T10" fmla="*/ 3 w 9"/>
                  <a:gd name="T11" fmla="*/ 6 h 9"/>
                  <a:gd name="T12" fmla="*/ 0 w 9"/>
                  <a:gd name="T13" fmla="*/ 3 h 9"/>
                  <a:gd name="T14" fmla="*/ 3 w 9"/>
                  <a:gd name="T15" fmla="*/ 3 h 9"/>
                  <a:gd name="T16" fmla="*/ 6 w 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9"/>
                  <a:gd name="T29" fmla="*/ 9 w 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9">
                    <a:moveTo>
                      <a:pt x="6" y="0"/>
                    </a:moveTo>
                    <a:lnTo>
                      <a:pt x="6" y="3"/>
                    </a:lnTo>
                    <a:lnTo>
                      <a:pt x="9" y="3"/>
                    </a:lnTo>
                    <a:lnTo>
                      <a:pt x="6" y="9"/>
                    </a:lnTo>
                    <a:lnTo>
                      <a:pt x="3" y="6"/>
                    </a:lnTo>
                    <a:lnTo>
                      <a:pt x="0" y="3"/>
                    </a:lnTo>
                    <a:lnTo>
                      <a:pt x="3" y="3"/>
                    </a:lnTo>
                    <a:lnTo>
                      <a:pt x="6" y="0"/>
                    </a:lnTo>
                    <a:close/>
                  </a:path>
                </a:pathLst>
              </a:custGeom>
              <a:solidFill>
                <a:srgbClr val="CCCCCC"/>
              </a:solidFill>
              <a:ln w="9525">
                <a:noFill/>
                <a:round/>
                <a:headEnd/>
                <a:tailEnd/>
              </a:ln>
            </p:spPr>
            <p:txBody>
              <a:bodyPr/>
              <a:lstStyle/>
              <a:p>
                <a:endParaRPr lang="en-US"/>
              </a:p>
            </p:txBody>
          </p:sp>
          <p:sp>
            <p:nvSpPr>
              <p:cNvPr id="33991" name="Freeform 494"/>
              <p:cNvSpPr>
                <a:spLocks/>
              </p:cNvSpPr>
              <p:nvPr/>
            </p:nvSpPr>
            <p:spPr bwMode="auto">
              <a:xfrm>
                <a:off x="2771" y="1698"/>
                <a:ext cx="9" cy="9"/>
              </a:xfrm>
              <a:custGeom>
                <a:avLst/>
                <a:gdLst>
                  <a:gd name="T0" fmla="*/ 6 w 9"/>
                  <a:gd name="T1" fmla="*/ 0 h 9"/>
                  <a:gd name="T2" fmla="*/ 6 w 9"/>
                  <a:gd name="T3" fmla="*/ 3 h 9"/>
                  <a:gd name="T4" fmla="*/ 9 w 9"/>
                  <a:gd name="T5" fmla="*/ 3 h 9"/>
                  <a:gd name="T6" fmla="*/ 6 w 9"/>
                  <a:gd name="T7" fmla="*/ 9 h 9"/>
                  <a:gd name="T8" fmla="*/ 3 w 9"/>
                  <a:gd name="T9" fmla="*/ 6 h 9"/>
                  <a:gd name="T10" fmla="*/ 3 w 9"/>
                  <a:gd name="T11" fmla="*/ 6 h 9"/>
                  <a:gd name="T12" fmla="*/ 0 w 9"/>
                  <a:gd name="T13" fmla="*/ 3 h 9"/>
                  <a:gd name="T14" fmla="*/ 3 w 9"/>
                  <a:gd name="T15" fmla="*/ 3 h 9"/>
                  <a:gd name="T16" fmla="*/ 6 w 9"/>
                  <a:gd name="T17" fmla="*/ 0 h 9"/>
                  <a:gd name="T18" fmla="*/ 6 w 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
                  <a:gd name="T32" fmla="*/ 9 w 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
                    <a:moveTo>
                      <a:pt x="6" y="0"/>
                    </a:moveTo>
                    <a:lnTo>
                      <a:pt x="6" y="3"/>
                    </a:lnTo>
                    <a:lnTo>
                      <a:pt x="9" y="3"/>
                    </a:lnTo>
                    <a:lnTo>
                      <a:pt x="6" y="9"/>
                    </a:lnTo>
                    <a:lnTo>
                      <a:pt x="3" y="6"/>
                    </a:lnTo>
                    <a:lnTo>
                      <a:pt x="0" y="3"/>
                    </a:lnTo>
                    <a:lnTo>
                      <a:pt x="3" y="3"/>
                    </a:lnTo>
                    <a:lnTo>
                      <a:pt x="6" y="0"/>
                    </a:lnTo>
                  </a:path>
                </a:pathLst>
              </a:custGeom>
              <a:noFill/>
              <a:ln w="0">
                <a:solidFill>
                  <a:srgbClr val="7F7F7F"/>
                </a:solidFill>
                <a:round/>
                <a:headEnd/>
                <a:tailEnd/>
              </a:ln>
            </p:spPr>
            <p:txBody>
              <a:bodyPr/>
              <a:lstStyle/>
              <a:p>
                <a:endParaRPr lang="en-US"/>
              </a:p>
            </p:txBody>
          </p:sp>
          <p:sp>
            <p:nvSpPr>
              <p:cNvPr id="33992" name="Freeform 495"/>
              <p:cNvSpPr>
                <a:spLocks/>
              </p:cNvSpPr>
              <p:nvPr/>
            </p:nvSpPr>
            <p:spPr bwMode="auto">
              <a:xfrm>
                <a:off x="2783" y="1698"/>
                <a:ext cx="4" cy="1"/>
              </a:xfrm>
              <a:custGeom>
                <a:avLst/>
                <a:gdLst>
                  <a:gd name="T0" fmla="*/ 4 w 4"/>
                  <a:gd name="T1" fmla="*/ 0 h 1"/>
                  <a:gd name="T2" fmla="*/ 4 w 4"/>
                  <a:gd name="T3" fmla="*/ 0 h 1"/>
                  <a:gd name="T4" fmla="*/ 0 w 4"/>
                  <a:gd name="T5" fmla="*/ 0 h 1"/>
                  <a:gd name="T6" fmla="*/ 4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4" y="0"/>
                    </a:moveTo>
                    <a:lnTo>
                      <a:pt x="4" y="0"/>
                    </a:lnTo>
                    <a:lnTo>
                      <a:pt x="0" y="0"/>
                    </a:lnTo>
                    <a:lnTo>
                      <a:pt x="4" y="0"/>
                    </a:lnTo>
                    <a:close/>
                  </a:path>
                </a:pathLst>
              </a:custGeom>
              <a:solidFill>
                <a:srgbClr val="CCCCCC"/>
              </a:solidFill>
              <a:ln w="9525">
                <a:noFill/>
                <a:round/>
                <a:headEnd/>
                <a:tailEnd/>
              </a:ln>
            </p:spPr>
            <p:txBody>
              <a:bodyPr/>
              <a:lstStyle/>
              <a:p>
                <a:endParaRPr lang="en-US"/>
              </a:p>
            </p:txBody>
          </p:sp>
          <p:sp>
            <p:nvSpPr>
              <p:cNvPr id="33993" name="Freeform 496"/>
              <p:cNvSpPr>
                <a:spLocks/>
              </p:cNvSpPr>
              <p:nvPr/>
            </p:nvSpPr>
            <p:spPr bwMode="auto">
              <a:xfrm>
                <a:off x="2783" y="1698"/>
                <a:ext cx="4" cy="1"/>
              </a:xfrm>
              <a:custGeom>
                <a:avLst/>
                <a:gdLst>
                  <a:gd name="T0" fmla="*/ 4 w 4"/>
                  <a:gd name="T1" fmla="*/ 0 h 1"/>
                  <a:gd name="T2" fmla="*/ 4 w 4"/>
                  <a:gd name="T3" fmla="*/ 0 h 1"/>
                  <a:gd name="T4" fmla="*/ 0 w 4"/>
                  <a:gd name="T5" fmla="*/ 0 h 1"/>
                  <a:gd name="T6" fmla="*/ 4 w 4"/>
                  <a:gd name="T7" fmla="*/ 0 h 1"/>
                  <a:gd name="T8" fmla="*/ 4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0"/>
                    </a:moveTo>
                    <a:lnTo>
                      <a:pt x="4" y="0"/>
                    </a:lnTo>
                    <a:lnTo>
                      <a:pt x="0" y="0"/>
                    </a:lnTo>
                    <a:lnTo>
                      <a:pt x="4" y="0"/>
                    </a:lnTo>
                  </a:path>
                </a:pathLst>
              </a:custGeom>
              <a:noFill/>
              <a:ln w="0">
                <a:solidFill>
                  <a:srgbClr val="7F7F7F"/>
                </a:solidFill>
                <a:round/>
                <a:headEnd/>
                <a:tailEnd/>
              </a:ln>
            </p:spPr>
            <p:txBody>
              <a:bodyPr/>
              <a:lstStyle/>
              <a:p>
                <a:endParaRPr lang="en-US"/>
              </a:p>
            </p:txBody>
          </p:sp>
          <p:sp>
            <p:nvSpPr>
              <p:cNvPr id="33994" name="Freeform 497"/>
              <p:cNvSpPr>
                <a:spLocks/>
              </p:cNvSpPr>
              <p:nvPr/>
            </p:nvSpPr>
            <p:spPr bwMode="auto">
              <a:xfrm>
                <a:off x="2761" y="1662"/>
                <a:ext cx="3" cy="4"/>
              </a:xfrm>
              <a:custGeom>
                <a:avLst/>
                <a:gdLst>
                  <a:gd name="T0" fmla="*/ 3 w 3"/>
                  <a:gd name="T1" fmla="*/ 0 h 4"/>
                  <a:gd name="T2" fmla="*/ 3 w 3"/>
                  <a:gd name="T3" fmla="*/ 4 h 4"/>
                  <a:gd name="T4" fmla="*/ 3 w 3"/>
                  <a:gd name="T5" fmla="*/ 4 h 4"/>
                  <a:gd name="T6" fmla="*/ 0 w 3"/>
                  <a:gd name="T7" fmla="*/ 0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4"/>
                    </a:lnTo>
                    <a:lnTo>
                      <a:pt x="0" y="0"/>
                    </a:lnTo>
                    <a:lnTo>
                      <a:pt x="3" y="0"/>
                    </a:lnTo>
                    <a:close/>
                  </a:path>
                </a:pathLst>
              </a:custGeom>
              <a:solidFill>
                <a:srgbClr val="CCCCCC"/>
              </a:solidFill>
              <a:ln w="9525">
                <a:noFill/>
                <a:round/>
                <a:headEnd/>
                <a:tailEnd/>
              </a:ln>
            </p:spPr>
            <p:txBody>
              <a:bodyPr/>
              <a:lstStyle/>
              <a:p>
                <a:endParaRPr lang="en-US"/>
              </a:p>
            </p:txBody>
          </p:sp>
          <p:sp>
            <p:nvSpPr>
              <p:cNvPr id="33995" name="Freeform 498"/>
              <p:cNvSpPr>
                <a:spLocks/>
              </p:cNvSpPr>
              <p:nvPr/>
            </p:nvSpPr>
            <p:spPr bwMode="auto">
              <a:xfrm>
                <a:off x="2761" y="1662"/>
                <a:ext cx="3" cy="4"/>
              </a:xfrm>
              <a:custGeom>
                <a:avLst/>
                <a:gdLst>
                  <a:gd name="T0" fmla="*/ 3 w 3"/>
                  <a:gd name="T1" fmla="*/ 0 h 4"/>
                  <a:gd name="T2" fmla="*/ 3 w 3"/>
                  <a:gd name="T3" fmla="*/ 4 h 4"/>
                  <a:gd name="T4" fmla="*/ 3 w 3"/>
                  <a:gd name="T5" fmla="*/ 4 h 4"/>
                  <a:gd name="T6" fmla="*/ 0 w 3"/>
                  <a:gd name="T7" fmla="*/ 0 h 4"/>
                  <a:gd name="T8" fmla="*/ 3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4"/>
                    </a:lnTo>
                    <a:lnTo>
                      <a:pt x="0" y="0"/>
                    </a:lnTo>
                    <a:lnTo>
                      <a:pt x="3" y="0"/>
                    </a:lnTo>
                  </a:path>
                </a:pathLst>
              </a:custGeom>
              <a:noFill/>
              <a:ln w="0">
                <a:solidFill>
                  <a:srgbClr val="7F7F7F"/>
                </a:solidFill>
                <a:round/>
                <a:headEnd/>
                <a:tailEnd/>
              </a:ln>
            </p:spPr>
            <p:txBody>
              <a:bodyPr/>
              <a:lstStyle/>
              <a:p>
                <a:endParaRPr lang="en-US"/>
              </a:p>
            </p:txBody>
          </p:sp>
          <p:sp>
            <p:nvSpPr>
              <p:cNvPr id="33996" name="Freeform 499"/>
              <p:cNvSpPr>
                <a:spLocks/>
              </p:cNvSpPr>
              <p:nvPr/>
            </p:nvSpPr>
            <p:spPr bwMode="auto">
              <a:xfrm>
                <a:off x="2787" y="1530"/>
                <a:ext cx="3" cy="4"/>
              </a:xfrm>
              <a:custGeom>
                <a:avLst/>
                <a:gdLst>
                  <a:gd name="T0" fmla="*/ 3 w 3"/>
                  <a:gd name="T1" fmla="*/ 0 h 4"/>
                  <a:gd name="T2" fmla="*/ 0 w 3"/>
                  <a:gd name="T3" fmla="*/ 4 h 4"/>
                  <a:gd name="T4" fmla="*/ 3 w 3"/>
                  <a:gd name="T5" fmla="*/ 4 h 4"/>
                  <a:gd name="T6" fmla="*/ 3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0"/>
                    </a:moveTo>
                    <a:lnTo>
                      <a:pt x="0" y="4"/>
                    </a:lnTo>
                    <a:lnTo>
                      <a:pt x="3" y="4"/>
                    </a:lnTo>
                    <a:lnTo>
                      <a:pt x="3" y="0"/>
                    </a:lnTo>
                    <a:close/>
                  </a:path>
                </a:pathLst>
              </a:custGeom>
              <a:solidFill>
                <a:srgbClr val="CCCCCC"/>
              </a:solidFill>
              <a:ln w="9525">
                <a:noFill/>
                <a:round/>
                <a:headEnd/>
                <a:tailEnd/>
              </a:ln>
            </p:spPr>
            <p:txBody>
              <a:bodyPr/>
              <a:lstStyle/>
              <a:p>
                <a:endParaRPr lang="en-US"/>
              </a:p>
            </p:txBody>
          </p:sp>
          <p:sp>
            <p:nvSpPr>
              <p:cNvPr id="33997" name="Freeform 500"/>
              <p:cNvSpPr>
                <a:spLocks/>
              </p:cNvSpPr>
              <p:nvPr/>
            </p:nvSpPr>
            <p:spPr bwMode="auto">
              <a:xfrm>
                <a:off x="2787" y="1530"/>
                <a:ext cx="3" cy="4"/>
              </a:xfrm>
              <a:custGeom>
                <a:avLst/>
                <a:gdLst>
                  <a:gd name="T0" fmla="*/ 3 w 3"/>
                  <a:gd name="T1" fmla="*/ 0 h 4"/>
                  <a:gd name="T2" fmla="*/ 0 w 3"/>
                  <a:gd name="T3" fmla="*/ 4 h 4"/>
                  <a:gd name="T4" fmla="*/ 3 w 3"/>
                  <a:gd name="T5" fmla="*/ 4 h 4"/>
                  <a:gd name="T6" fmla="*/ 3 w 3"/>
                  <a:gd name="T7" fmla="*/ 0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0" y="4"/>
                    </a:lnTo>
                    <a:lnTo>
                      <a:pt x="3" y="4"/>
                    </a:lnTo>
                    <a:lnTo>
                      <a:pt x="3" y="0"/>
                    </a:lnTo>
                  </a:path>
                </a:pathLst>
              </a:custGeom>
              <a:noFill/>
              <a:ln w="0">
                <a:solidFill>
                  <a:srgbClr val="7F7F7F"/>
                </a:solidFill>
                <a:round/>
                <a:headEnd/>
                <a:tailEnd/>
              </a:ln>
            </p:spPr>
            <p:txBody>
              <a:bodyPr/>
              <a:lstStyle/>
              <a:p>
                <a:endParaRPr lang="en-US"/>
              </a:p>
            </p:txBody>
          </p:sp>
          <p:sp>
            <p:nvSpPr>
              <p:cNvPr id="33998" name="Freeform 501"/>
              <p:cNvSpPr>
                <a:spLocks/>
              </p:cNvSpPr>
              <p:nvPr/>
            </p:nvSpPr>
            <p:spPr bwMode="auto">
              <a:xfrm>
                <a:off x="2780" y="1550"/>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999" name="Freeform 502"/>
              <p:cNvSpPr>
                <a:spLocks/>
              </p:cNvSpPr>
              <p:nvPr/>
            </p:nvSpPr>
            <p:spPr bwMode="auto">
              <a:xfrm>
                <a:off x="2780" y="1550"/>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4000" name="Freeform 503"/>
              <p:cNvSpPr>
                <a:spLocks/>
              </p:cNvSpPr>
              <p:nvPr/>
            </p:nvSpPr>
            <p:spPr bwMode="auto">
              <a:xfrm>
                <a:off x="2874" y="1479"/>
                <a:ext cx="3" cy="13"/>
              </a:xfrm>
              <a:custGeom>
                <a:avLst/>
                <a:gdLst>
                  <a:gd name="T0" fmla="*/ 0 w 3"/>
                  <a:gd name="T1" fmla="*/ 13 h 13"/>
                  <a:gd name="T2" fmla="*/ 3 w 3"/>
                  <a:gd name="T3" fmla="*/ 10 h 13"/>
                  <a:gd name="T4" fmla="*/ 3 w 3"/>
                  <a:gd name="T5" fmla="*/ 0 h 13"/>
                  <a:gd name="T6" fmla="*/ 0 w 3"/>
                  <a:gd name="T7" fmla="*/ 6 h 13"/>
                  <a:gd name="T8" fmla="*/ 0 w 3"/>
                  <a:gd name="T9" fmla="*/ 13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13"/>
                    </a:moveTo>
                    <a:lnTo>
                      <a:pt x="3" y="10"/>
                    </a:lnTo>
                    <a:lnTo>
                      <a:pt x="3" y="0"/>
                    </a:lnTo>
                    <a:lnTo>
                      <a:pt x="0" y="6"/>
                    </a:lnTo>
                    <a:lnTo>
                      <a:pt x="0" y="13"/>
                    </a:lnTo>
                    <a:close/>
                  </a:path>
                </a:pathLst>
              </a:custGeom>
              <a:solidFill>
                <a:srgbClr val="CCCCCC"/>
              </a:solidFill>
              <a:ln w="9525">
                <a:noFill/>
                <a:round/>
                <a:headEnd/>
                <a:tailEnd/>
              </a:ln>
            </p:spPr>
            <p:txBody>
              <a:bodyPr/>
              <a:lstStyle/>
              <a:p>
                <a:endParaRPr lang="en-US"/>
              </a:p>
            </p:txBody>
          </p:sp>
          <p:sp>
            <p:nvSpPr>
              <p:cNvPr id="34001" name="Freeform 504"/>
              <p:cNvSpPr>
                <a:spLocks/>
              </p:cNvSpPr>
              <p:nvPr/>
            </p:nvSpPr>
            <p:spPr bwMode="auto">
              <a:xfrm>
                <a:off x="2874" y="1479"/>
                <a:ext cx="3" cy="13"/>
              </a:xfrm>
              <a:custGeom>
                <a:avLst/>
                <a:gdLst>
                  <a:gd name="T0" fmla="*/ 0 w 3"/>
                  <a:gd name="T1" fmla="*/ 13 h 13"/>
                  <a:gd name="T2" fmla="*/ 3 w 3"/>
                  <a:gd name="T3" fmla="*/ 10 h 13"/>
                  <a:gd name="T4" fmla="*/ 3 w 3"/>
                  <a:gd name="T5" fmla="*/ 0 h 13"/>
                  <a:gd name="T6" fmla="*/ 0 w 3"/>
                  <a:gd name="T7" fmla="*/ 6 h 13"/>
                  <a:gd name="T8" fmla="*/ 0 w 3"/>
                  <a:gd name="T9" fmla="*/ 13 h 13"/>
                  <a:gd name="T10" fmla="*/ 0 w 3"/>
                  <a:gd name="T11" fmla="*/ 13 h 13"/>
                  <a:gd name="T12" fmla="*/ 0 60000 65536"/>
                  <a:gd name="T13" fmla="*/ 0 60000 65536"/>
                  <a:gd name="T14" fmla="*/ 0 60000 65536"/>
                  <a:gd name="T15" fmla="*/ 0 60000 65536"/>
                  <a:gd name="T16" fmla="*/ 0 60000 65536"/>
                  <a:gd name="T17" fmla="*/ 0 60000 65536"/>
                  <a:gd name="T18" fmla="*/ 0 w 3"/>
                  <a:gd name="T19" fmla="*/ 0 h 13"/>
                  <a:gd name="T20" fmla="*/ 3 w 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 h="13">
                    <a:moveTo>
                      <a:pt x="0" y="13"/>
                    </a:moveTo>
                    <a:lnTo>
                      <a:pt x="3" y="10"/>
                    </a:lnTo>
                    <a:lnTo>
                      <a:pt x="3" y="0"/>
                    </a:lnTo>
                    <a:lnTo>
                      <a:pt x="0" y="6"/>
                    </a:lnTo>
                    <a:lnTo>
                      <a:pt x="0" y="13"/>
                    </a:lnTo>
                  </a:path>
                </a:pathLst>
              </a:custGeom>
              <a:noFill/>
              <a:ln w="0">
                <a:solidFill>
                  <a:srgbClr val="7F7F7F"/>
                </a:solidFill>
                <a:round/>
                <a:headEnd/>
                <a:tailEnd/>
              </a:ln>
            </p:spPr>
            <p:txBody>
              <a:bodyPr/>
              <a:lstStyle/>
              <a:p>
                <a:endParaRPr lang="en-US"/>
              </a:p>
            </p:txBody>
          </p:sp>
          <p:sp>
            <p:nvSpPr>
              <p:cNvPr id="34002" name="Freeform 505"/>
              <p:cNvSpPr>
                <a:spLocks/>
              </p:cNvSpPr>
              <p:nvPr/>
            </p:nvSpPr>
            <p:spPr bwMode="auto">
              <a:xfrm>
                <a:off x="2886" y="1473"/>
                <a:ext cx="7" cy="9"/>
              </a:xfrm>
              <a:custGeom>
                <a:avLst/>
                <a:gdLst>
                  <a:gd name="T0" fmla="*/ 0 w 7"/>
                  <a:gd name="T1" fmla="*/ 9 h 9"/>
                  <a:gd name="T2" fmla="*/ 7 w 7"/>
                  <a:gd name="T3" fmla="*/ 6 h 9"/>
                  <a:gd name="T4" fmla="*/ 7 w 7"/>
                  <a:gd name="T5" fmla="*/ 0 h 9"/>
                  <a:gd name="T6" fmla="*/ 7 w 7"/>
                  <a:gd name="T7" fmla="*/ 0 h 9"/>
                  <a:gd name="T8" fmla="*/ 4 w 7"/>
                  <a:gd name="T9" fmla="*/ 0 h 9"/>
                  <a:gd name="T10" fmla="*/ 0 w 7"/>
                  <a:gd name="T11" fmla="*/ 3 h 9"/>
                  <a:gd name="T12" fmla="*/ 0 w 7"/>
                  <a:gd name="T13" fmla="*/ 6 h 9"/>
                  <a:gd name="T14" fmla="*/ 0 w 7"/>
                  <a:gd name="T15" fmla="*/ 9 h 9"/>
                  <a:gd name="T16" fmla="*/ 0 w 7"/>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0" y="9"/>
                    </a:moveTo>
                    <a:lnTo>
                      <a:pt x="7" y="6"/>
                    </a:lnTo>
                    <a:lnTo>
                      <a:pt x="7" y="0"/>
                    </a:lnTo>
                    <a:lnTo>
                      <a:pt x="4" y="0"/>
                    </a:lnTo>
                    <a:lnTo>
                      <a:pt x="0" y="3"/>
                    </a:lnTo>
                    <a:lnTo>
                      <a:pt x="0" y="6"/>
                    </a:lnTo>
                    <a:lnTo>
                      <a:pt x="0" y="9"/>
                    </a:lnTo>
                    <a:close/>
                  </a:path>
                </a:pathLst>
              </a:custGeom>
              <a:solidFill>
                <a:srgbClr val="CCCCCC"/>
              </a:solidFill>
              <a:ln w="9525">
                <a:noFill/>
                <a:round/>
                <a:headEnd/>
                <a:tailEnd/>
              </a:ln>
            </p:spPr>
            <p:txBody>
              <a:bodyPr/>
              <a:lstStyle/>
              <a:p>
                <a:endParaRPr lang="en-US"/>
              </a:p>
            </p:txBody>
          </p:sp>
          <p:sp>
            <p:nvSpPr>
              <p:cNvPr id="34003" name="Freeform 506"/>
              <p:cNvSpPr>
                <a:spLocks/>
              </p:cNvSpPr>
              <p:nvPr/>
            </p:nvSpPr>
            <p:spPr bwMode="auto">
              <a:xfrm>
                <a:off x="2886" y="1473"/>
                <a:ext cx="7" cy="9"/>
              </a:xfrm>
              <a:custGeom>
                <a:avLst/>
                <a:gdLst>
                  <a:gd name="T0" fmla="*/ 0 w 7"/>
                  <a:gd name="T1" fmla="*/ 9 h 9"/>
                  <a:gd name="T2" fmla="*/ 7 w 7"/>
                  <a:gd name="T3" fmla="*/ 6 h 9"/>
                  <a:gd name="T4" fmla="*/ 7 w 7"/>
                  <a:gd name="T5" fmla="*/ 0 h 9"/>
                  <a:gd name="T6" fmla="*/ 7 w 7"/>
                  <a:gd name="T7" fmla="*/ 0 h 9"/>
                  <a:gd name="T8" fmla="*/ 4 w 7"/>
                  <a:gd name="T9" fmla="*/ 0 h 9"/>
                  <a:gd name="T10" fmla="*/ 0 w 7"/>
                  <a:gd name="T11" fmla="*/ 3 h 9"/>
                  <a:gd name="T12" fmla="*/ 0 w 7"/>
                  <a:gd name="T13" fmla="*/ 6 h 9"/>
                  <a:gd name="T14" fmla="*/ 0 w 7"/>
                  <a:gd name="T15" fmla="*/ 9 h 9"/>
                  <a:gd name="T16" fmla="*/ 0 w 7"/>
                  <a:gd name="T17" fmla="*/ 9 h 9"/>
                  <a:gd name="T18" fmla="*/ 0 w 7"/>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9"/>
                  <a:gd name="T32" fmla="*/ 7 w 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9">
                    <a:moveTo>
                      <a:pt x="0" y="9"/>
                    </a:moveTo>
                    <a:lnTo>
                      <a:pt x="7" y="6"/>
                    </a:lnTo>
                    <a:lnTo>
                      <a:pt x="7" y="0"/>
                    </a:lnTo>
                    <a:lnTo>
                      <a:pt x="4" y="0"/>
                    </a:lnTo>
                    <a:lnTo>
                      <a:pt x="0" y="3"/>
                    </a:lnTo>
                    <a:lnTo>
                      <a:pt x="0" y="6"/>
                    </a:lnTo>
                    <a:lnTo>
                      <a:pt x="0" y="9"/>
                    </a:lnTo>
                  </a:path>
                </a:pathLst>
              </a:custGeom>
              <a:noFill/>
              <a:ln w="0">
                <a:solidFill>
                  <a:srgbClr val="7F7F7F"/>
                </a:solidFill>
                <a:round/>
                <a:headEnd/>
                <a:tailEnd/>
              </a:ln>
            </p:spPr>
            <p:txBody>
              <a:bodyPr/>
              <a:lstStyle/>
              <a:p>
                <a:endParaRPr lang="en-US"/>
              </a:p>
            </p:txBody>
          </p:sp>
          <p:sp>
            <p:nvSpPr>
              <p:cNvPr id="34004" name="Freeform 507"/>
              <p:cNvSpPr>
                <a:spLocks/>
              </p:cNvSpPr>
              <p:nvPr/>
            </p:nvSpPr>
            <p:spPr bwMode="auto">
              <a:xfrm>
                <a:off x="2896" y="1444"/>
                <a:ext cx="3" cy="3"/>
              </a:xfrm>
              <a:custGeom>
                <a:avLst/>
                <a:gdLst>
                  <a:gd name="T0" fmla="*/ 0 w 3"/>
                  <a:gd name="T1" fmla="*/ 0 h 3"/>
                  <a:gd name="T2" fmla="*/ 0 w 3"/>
                  <a:gd name="T3" fmla="*/ 0 h 3"/>
                  <a:gd name="T4" fmla="*/ 0 w 3"/>
                  <a:gd name="T5" fmla="*/ 0 h 3"/>
                  <a:gd name="T6" fmla="*/ 0 w 3"/>
                  <a:gd name="T7" fmla="*/ 0 h 3"/>
                  <a:gd name="T8" fmla="*/ 0 w 3"/>
                  <a:gd name="T9" fmla="*/ 3 h 3"/>
                  <a:gd name="T10" fmla="*/ 3 w 3"/>
                  <a:gd name="T11" fmla="*/ 3 h 3"/>
                  <a:gd name="T12" fmla="*/ 3 w 3"/>
                  <a:gd name="T13" fmla="*/ 3 h 3"/>
                  <a:gd name="T14" fmla="*/ 0 w 3"/>
                  <a:gd name="T15" fmla="*/ 0 h 3"/>
                  <a:gd name="T16" fmla="*/ 3 w 3"/>
                  <a:gd name="T17" fmla="*/ 0 h 3"/>
                  <a:gd name="T18" fmla="*/ 0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0"/>
                    </a:moveTo>
                    <a:lnTo>
                      <a:pt x="0" y="0"/>
                    </a:lnTo>
                    <a:lnTo>
                      <a:pt x="0" y="3"/>
                    </a:lnTo>
                    <a:lnTo>
                      <a:pt x="3" y="3"/>
                    </a:lnTo>
                    <a:lnTo>
                      <a:pt x="0" y="0"/>
                    </a:lnTo>
                    <a:lnTo>
                      <a:pt x="3" y="0"/>
                    </a:lnTo>
                    <a:lnTo>
                      <a:pt x="0" y="0"/>
                    </a:lnTo>
                    <a:close/>
                  </a:path>
                </a:pathLst>
              </a:custGeom>
              <a:solidFill>
                <a:srgbClr val="CCCCCC"/>
              </a:solidFill>
              <a:ln w="9525">
                <a:noFill/>
                <a:round/>
                <a:headEnd/>
                <a:tailEnd/>
              </a:ln>
            </p:spPr>
            <p:txBody>
              <a:bodyPr/>
              <a:lstStyle/>
              <a:p>
                <a:endParaRPr lang="en-US"/>
              </a:p>
            </p:txBody>
          </p:sp>
          <p:sp>
            <p:nvSpPr>
              <p:cNvPr id="34005" name="Freeform 508"/>
              <p:cNvSpPr>
                <a:spLocks/>
              </p:cNvSpPr>
              <p:nvPr/>
            </p:nvSpPr>
            <p:spPr bwMode="auto">
              <a:xfrm>
                <a:off x="2896" y="1444"/>
                <a:ext cx="3" cy="3"/>
              </a:xfrm>
              <a:custGeom>
                <a:avLst/>
                <a:gdLst>
                  <a:gd name="T0" fmla="*/ 0 w 3"/>
                  <a:gd name="T1" fmla="*/ 0 h 3"/>
                  <a:gd name="T2" fmla="*/ 0 w 3"/>
                  <a:gd name="T3" fmla="*/ 0 h 3"/>
                  <a:gd name="T4" fmla="*/ 0 w 3"/>
                  <a:gd name="T5" fmla="*/ 0 h 3"/>
                  <a:gd name="T6" fmla="*/ 0 w 3"/>
                  <a:gd name="T7" fmla="*/ 0 h 3"/>
                  <a:gd name="T8" fmla="*/ 0 w 3"/>
                  <a:gd name="T9" fmla="*/ 3 h 3"/>
                  <a:gd name="T10" fmla="*/ 3 w 3"/>
                  <a:gd name="T11" fmla="*/ 3 h 3"/>
                  <a:gd name="T12" fmla="*/ 3 w 3"/>
                  <a:gd name="T13" fmla="*/ 3 h 3"/>
                  <a:gd name="T14" fmla="*/ 0 w 3"/>
                  <a:gd name="T15" fmla="*/ 0 h 3"/>
                  <a:gd name="T16" fmla="*/ 3 w 3"/>
                  <a:gd name="T17" fmla="*/ 0 h 3"/>
                  <a:gd name="T18" fmla="*/ 0 w 3"/>
                  <a:gd name="T19" fmla="*/ 0 h 3"/>
                  <a:gd name="T20" fmla="*/ 0 w 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0" y="0"/>
                    </a:moveTo>
                    <a:lnTo>
                      <a:pt x="0" y="0"/>
                    </a:lnTo>
                    <a:lnTo>
                      <a:pt x="0" y="3"/>
                    </a:lnTo>
                    <a:lnTo>
                      <a:pt x="3" y="3"/>
                    </a:lnTo>
                    <a:lnTo>
                      <a:pt x="0" y="0"/>
                    </a:lnTo>
                    <a:lnTo>
                      <a:pt x="3" y="0"/>
                    </a:lnTo>
                    <a:lnTo>
                      <a:pt x="0" y="0"/>
                    </a:lnTo>
                  </a:path>
                </a:pathLst>
              </a:custGeom>
              <a:noFill/>
              <a:ln w="0">
                <a:solidFill>
                  <a:srgbClr val="7F7F7F"/>
                </a:solidFill>
                <a:round/>
                <a:headEnd/>
                <a:tailEnd/>
              </a:ln>
            </p:spPr>
            <p:txBody>
              <a:bodyPr/>
              <a:lstStyle/>
              <a:p>
                <a:endParaRPr lang="en-US"/>
              </a:p>
            </p:txBody>
          </p:sp>
          <p:sp>
            <p:nvSpPr>
              <p:cNvPr id="34006" name="Freeform 509"/>
              <p:cNvSpPr>
                <a:spLocks/>
              </p:cNvSpPr>
              <p:nvPr/>
            </p:nvSpPr>
            <p:spPr bwMode="auto">
              <a:xfrm>
                <a:off x="2864" y="1505"/>
                <a:ext cx="3" cy="3"/>
              </a:xfrm>
              <a:custGeom>
                <a:avLst/>
                <a:gdLst>
                  <a:gd name="T0" fmla="*/ 3 w 3"/>
                  <a:gd name="T1" fmla="*/ 3 h 3"/>
                  <a:gd name="T2" fmla="*/ 0 w 3"/>
                  <a:gd name="T3" fmla="*/ 0 h 3"/>
                  <a:gd name="T4" fmla="*/ 0 w 3"/>
                  <a:gd name="T5" fmla="*/ 0 h 3"/>
                  <a:gd name="T6" fmla="*/ 0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0" y="0"/>
                    </a:lnTo>
                    <a:lnTo>
                      <a:pt x="3" y="3"/>
                    </a:lnTo>
                    <a:close/>
                  </a:path>
                </a:pathLst>
              </a:custGeom>
              <a:solidFill>
                <a:srgbClr val="CCCCCC"/>
              </a:solidFill>
              <a:ln w="9525">
                <a:noFill/>
                <a:round/>
                <a:headEnd/>
                <a:tailEnd/>
              </a:ln>
            </p:spPr>
            <p:txBody>
              <a:bodyPr/>
              <a:lstStyle/>
              <a:p>
                <a:endParaRPr lang="en-US"/>
              </a:p>
            </p:txBody>
          </p:sp>
          <p:sp>
            <p:nvSpPr>
              <p:cNvPr id="34007" name="Freeform 510"/>
              <p:cNvSpPr>
                <a:spLocks/>
              </p:cNvSpPr>
              <p:nvPr/>
            </p:nvSpPr>
            <p:spPr bwMode="auto">
              <a:xfrm>
                <a:off x="2864" y="1505"/>
                <a:ext cx="3" cy="3"/>
              </a:xfrm>
              <a:custGeom>
                <a:avLst/>
                <a:gdLst>
                  <a:gd name="T0" fmla="*/ 3 w 3"/>
                  <a:gd name="T1" fmla="*/ 3 h 3"/>
                  <a:gd name="T2" fmla="*/ 0 w 3"/>
                  <a:gd name="T3" fmla="*/ 0 h 3"/>
                  <a:gd name="T4" fmla="*/ 0 w 3"/>
                  <a:gd name="T5" fmla="*/ 0 h 3"/>
                  <a:gd name="T6" fmla="*/ 0 w 3"/>
                  <a:gd name="T7" fmla="*/ 0 h 3"/>
                  <a:gd name="T8" fmla="*/ 3 w 3"/>
                  <a:gd name="T9" fmla="*/ 3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0" y="0"/>
                    </a:lnTo>
                    <a:lnTo>
                      <a:pt x="3" y="3"/>
                    </a:lnTo>
                  </a:path>
                </a:pathLst>
              </a:custGeom>
              <a:noFill/>
              <a:ln w="0">
                <a:solidFill>
                  <a:srgbClr val="7F7F7F"/>
                </a:solidFill>
                <a:round/>
                <a:headEnd/>
                <a:tailEnd/>
              </a:ln>
            </p:spPr>
            <p:txBody>
              <a:bodyPr/>
              <a:lstStyle/>
              <a:p>
                <a:endParaRPr lang="en-US"/>
              </a:p>
            </p:txBody>
          </p:sp>
          <p:sp>
            <p:nvSpPr>
              <p:cNvPr id="34008" name="Freeform 511"/>
              <p:cNvSpPr>
                <a:spLocks/>
              </p:cNvSpPr>
              <p:nvPr/>
            </p:nvSpPr>
            <p:spPr bwMode="auto">
              <a:xfrm>
                <a:off x="2835" y="1492"/>
                <a:ext cx="13" cy="16"/>
              </a:xfrm>
              <a:custGeom>
                <a:avLst/>
                <a:gdLst>
                  <a:gd name="T0" fmla="*/ 3 w 13"/>
                  <a:gd name="T1" fmla="*/ 3 h 16"/>
                  <a:gd name="T2" fmla="*/ 6 w 13"/>
                  <a:gd name="T3" fmla="*/ 3 h 16"/>
                  <a:gd name="T4" fmla="*/ 6 w 13"/>
                  <a:gd name="T5" fmla="*/ 6 h 16"/>
                  <a:gd name="T6" fmla="*/ 6 w 13"/>
                  <a:gd name="T7" fmla="*/ 6 h 16"/>
                  <a:gd name="T8" fmla="*/ 6 w 13"/>
                  <a:gd name="T9" fmla="*/ 3 h 16"/>
                  <a:gd name="T10" fmla="*/ 6 w 13"/>
                  <a:gd name="T11" fmla="*/ 6 h 16"/>
                  <a:gd name="T12" fmla="*/ 6 w 13"/>
                  <a:gd name="T13" fmla="*/ 6 h 16"/>
                  <a:gd name="T14" fmla="*/ 6 w 13"/>
                  <a:gd name="T15" fmla="*/ 6 h 16"/>
                  <a:gd name="T16" fmla="*/ 6 w 13"/>
                  <a:gd name="T17" fmla="*/ 3 h 16"/>
                  <a:gd name="T18" fmla="*/ 6 w 13"/>
                  <a:gd name="T19" fmla="*/ 3 h 16"/>
                  <a:gd name="T20" fmla="*/ 10 w 13"/>
                  <a:gd name="T21" fmla="*/ 0 h 16"/>
                  <a:gd name="T22" fmla="*/ 13 w 13"/>
                  <a:gd name="T23" fmla="*/ 3 h 16"/>
                  <a:gd name="T24" fmla="*/ 13 w 13"/>
                  <a:gd name="T25" fmla="*/ 6 h 16"/>
                  <a:gd name="T26" fmla="*/ 10 w 13"/>
                  <a:gd name="T27" fmla="*/ 9 h 16"/>
                  <a:gd name="T28" fmla="*/ 10 w 13"/>
                  <a:gd name="T29" fmla="*/ 13 h 16"/>
                  <a:gd name="T30" fmla="*/ 10 w 13"/>
                  <a:gd name="T31" fmla="*/ 13 h 16"/>
                  <a:gd name="T32" fmla="*/ 10 w 13"/>
                  <a:gd name="T33" fmla="*/ 16 h 16"/>
                  <a:gd name="T34" fmla="*/ 6 w 13"/>
                  <a:gd name="T35" fmla="*/ 16 h 16"/>
                  <a:gd name="T36" fmla="*/ 6 w 13"/>
                  <a:gd name="T37" fmla="*/ 13 h 16"/>
                  <a:gd name="T38" fmla="*/ 6 w 13"/>
                  <a:gd name="T39" fmla="*/ 13 h 16"/>
                  <a:gd name="T40" fmla="*/ 3 w 13"/>
                  <a:gd name="T41" fmla="*/ 13 h 16"/>
                  <a:gd name="T42" fmla="*/ 0 w 13"/>
                  <a:gd name="T43" fmla="*/ 9 h 16"/>
                  <a:gd name="T44" fmla="*/ 0 w 13"/>
                  <a:gd name="T45" fmla="*/ 6 h 16"/>
                  <a:gd name="T46" fmla="*/ 0 w 13"/>
                  <a:gd name="T47" fmla="*/ 6 h 16"/>
                  <a:gd name="T48" fmla="*/ 3 w 13"/>
                  <a:gd name="T49" fmla="*/ 3 h 16"/>
                  <a:gd name="T50" fmla="*/ 3 w 13"/>
                  <a:gd name="T51" fmla="*/ 3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6"/>
                  <a:gd name="T80" fmla="*/ 13 w 13"/>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6">
                    <a:moveTo>
                      <a:pt x="3" y="3"/>
                    </a:moveTo>
                    <a:lnTo>
                      <a:pt x="6" y="3"/>
                    </a:lnTo>
                    <a:lnTo>
                      <a:pt x="6" y="6"/>
                    </a:lnTo>
                    <a:lnTo>
                      <a:pt x="6" y="3"/>
                    </a:lnTo>
                    <a:lnTo>
                      <a:pt x="6" y="6"/>
                    </a:lnTo>
                    <a:lnTo>
                      <a:pt x="6" y="3"/>
                    </a:lnTo>
                    <a:lnTo>
                      <a:pt x="10" y="0"/>
                    </a:lnTo>
                    <a:lnTo>
                      <a:pt x="13" y="3"/>
                    </a:lnTo>
                    <a:lnTo>
                      <a:pt x="13" y="6"/>
                    </a:lnTo>
                    <a:lnTo>
                      <a:pt x="10" y="9"/>
                    </a:lnTo>
                    <a:lnTo>
                      <a:pt x="10" y="13"/>
                    </a:lnTo>
                    <a:lnTo>
                      <a:pt x="10" y="16"/>
                    </a:lnTo>
                    <a:lnTo>
                      <a:pt x="6" y="16"/>
                    </a:lnTo>
                    <a:lnTo>
                      <a:pt x="6" y="13"/>
                    </a:lnTo>
                    <a:lnTo>
                      <a:pt x="3" y="13"/>
                    </a:lnTo>
                    <a:lnTo>
                      <a:pt x="0" y="9"/>
                    </a:lnTo>
                    <a:lnTo>
                      <a:pt x="0" y="6"/>
                    </a:lnTo>
                    <a:lnTo>
                      <a:pt x="3" y="3"/>
                    </a:lnTo>
                    <a:close/>
                  </a:path>
                </a:pathLst>
              </a:custGeom>
              <a:solidFill>
                <a:srgbClr val="CCCCCC"/>
              </a:solidFill>
              <a:ln w="9525">
                <a:noFill/>
                <a:round/>
                <a:headEnd/>
                <a:tailEnd/>
              </a:ln>
            </p:spPr>
            <p:txBody>
              <a:bodyPr/>
              <a:lstStyle/>
              <a:p>
                <a:endParaRPr lang="en-US"/>
              </a:p>
            </p:txBody>
          </p:sp>
          <p:sp>
            <p:nvSpPr>
              <p:cNvPr id="34009" name="Freeform 512"/>
              <p:cNvSpPr>
                <a:spLocks/>
              </p:cNvSpPr>
              <p:nvPr/>
            </p:nvSpPr>
            <p:spPr bwMode="auto">
              <a:xfrm>
                <a:off x="2835" y="1492"/>
                <a:ext cx="13" cy="16"/>
              </a:xfrm>
              <a:custGeom>
                <a:avLst/>
                <a:gdLst>
                  <a:gd name="T0" fmla="*/ 3 w 13"/>
                  <a:gd name="T1" fmla="*/ 3 h 16"/>
                  <a:gd name="T2" fmla="*/ 6 w 13"/>
                  <a:gd name="T3" fmla="*/ 3 h 16"/>
                  <a:gd name="T4" fmla="*/ 6 w 13"/>
                  <a:gd name="T5" fmla="*/ 6 h 16"/>
                  <a:gd name="T6" fmla="*/ 6 w 13"/>
                  <a:gd name="T7" fmla="*/ 6 h 16"/>
                  <a:gd name="T8" fmla="*/ 6 w 13"/>
                  <a:gd name="T9" fmla="*/ 3 h 16"/>
                  <a:gd name="T10" fmla="*/ 6 w 13"/>
                  <a:gd name="T11" fmla="*/ 6 h 16"/>
                  <a:gd name="T12" fmla="*/ 6 w 13"/>
                  <a:gd name="T13" fmla="*/ 6 h 16"/>
                  <a:gd name="T14" fmla="*/ 6 w 13"/>
                  <a:gd name="T15" fmla="*/ 6 h 16"/>
                  <a:gd name="T16" fmla="*/ 6 w 13"/>
                  <a:gd name="T17" fmla="*/ 3 h 16"/>
                  <a:gd name="T18" fmla="*/ 6 w 13"/>
                  <a:gd name="T19" fmla="*/ 3 h 16"/>
                  <a:gd name="T20" fmla="*/ 10 w 13"/>
                  <a:gd name="T21" fmla="*/ 0 h 16"/>
                  <a:gd name="T22" fmla="*/ 13 w 13"/>
                  <a:gd name="T23" fmla="*/ 3 h 16"/>
                  <a:gd name="T24" fmla="*/ 13 w 13"/>
                  <a:gd name="T25" fmla="*/ 6 h 16"/>
                  <a:gd name="T26" fmla="*/ 10 w 13"/>
                  <a:gd name="T27" fmla="*/ 9 h 16"/>
                  <a:gd name="T28" fmla="*/ 10 w 13"/>
                  <a:gd name="T29" fmla="*/ 13 h 16"/>
                  <a:gd name="T30" fmla="*/ 10 w 13"/>
                  <a:gd name="T31" fmla="*/ 13 h 16"/>
                  <a:gd name="T32" fmla="*/ 10 w 13"/>
                  <a:gd name="T33" fmla="*/ 16 h 16"/>
                  <a:gd name="T34" fmla="*/ 6 w 13"/>
                  <a:gd name="T35" fmla="*/ 16 h 16"/>
                  <a:gd name="T36" fmla="*/ 6 w 13"/>
                  <a:gd name="T37" fmla="*/ 13 h 16"/>
                  <a:gd name="T38" fmla="*/ 6 w 13"/>
                  <a:gd name="T39" fmla="*/ 13 h 16"/>
                  <a:gd name="T40" fmla="*/ 3 w 13"/>
                  <a:gd name="T41" fmla="*/ 13 h 16"/>
                  <a:gd name="T42" fmla="*/ 0 w 13"/>
                  <a:gd name="T43" fmla="*/ 9 h 16"/>
                  <a:gd name="T44" fmla="*/ 0 w 13"/>
                  <a:gd name="T45" fmla="*/ 6 h 16"/>
                  <a:gd name="T46" fmla="*/ 0 w 13"/>
                  <a:gd name="T47" fmla="*/ 6 h 16"/>
                  <a:gd name="T48" fmla="*/ 3 w 13"/>
                  <a:gd name="T49" fmla="*/ 3 h 16"/>
                  <a:gd name="T50" fmla="*/ 3 w 13"/>
                  <a:gd name="T51" fmla="*/ 3 h 16"/>
                  <a:gd name="T52" fmla="*/ 3 w 13"/>
                  <a:gd name="T53" fmla="*/ 3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
                  <a:gd name="T82" fmla="*/ 0 h 16"/>
                  <a:gd name="T83" fmla="*/ 13 w 13"/>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 h="16">
                    <a:moveTo>
                      <a:pt x="3" y="3"/>
                    </a:moveTo>
                    <a:lnTo>
                      <a:pt x="6" y="3"/>
                    </a:lnTo>
                    <a:lnTo>
                      <a:pt x="6" y="6"/>
                    </a:lnTo>
                    <a:lnTo>
                      <a:pt x="6" y="3"/>
                    </a:lnTo>
                    <a:lnTo>
                      <a:pt x="6" y="6"/>
                    </a:lnTo>
                    <a:lnTo>
                      <a:pt x="6" y="3"/>
                    </a:lnTo>
                    <a:lnTo>
                      <a:pt x="10" y="0"/>
                    </a:lnTo>
                    <a:lnTo>
                      <a:pt x="13" y="3"/>
                    </a:lnTo>
                    <a:lnTo>
                      <a:pt x="13" y="6"/>
                    </a:lnTo>
                    <a:lnTo>
                      <a:pt x="10" y="9"/>
                    </a:lnTo>
                    <a:lnTo>
                      <a:pt x="10" y="13"/>
                    </a:lnTo>
                    <a:lnTo>
                      <a:pt x="10" y="16"/>
                    </a:lnTo>
                    <a:lnTo>
                      <a:pt x="6" y="16"/>
                    </a:lnTo>
                    <a:lnTo>
                      <a:pt x="6" y="13"/>
                    </a:lnTo>
                    <a:lnTo>
                      <a:pt x="3" y="13"/>
                    </a:lnTo>
                    <a:lnTo>
                      <a:pt x="0" y="9"/>
                    </a:lnTo>
                    <a:lnTo>
                      <a:pt x="0" y="6"/>
                    </a:lnTo>
                    <a:lnTo>
                      <a:pt x="3" y="3"/>
                    </a:lnTo>
                  </a:path>
                </a:pathLst>
              </a:custGeom>
              <a:noFill/>
              <a:ln w="0">
                <a:solidFill>
                  <a:srgbClr val="7F7F7F"/>
                </a:solidFill>
                <a:round/>
                <a:headEnd/>
                <a:tailEnd/>
              </a:ln>
            </p:spPr>
            <p:txBody>
              <a:bodyPr/>
              <a:lstStyle/>
              <a:p>
                <a:endParaRPr lang="en-US"/>
              </a:p>
            </p:txBody>
          </p:sp>
          <p:sp>
            <p:nvSpPr>
              <p:cNvPr id="34010" name="Freeform 513"/>
              <p:cNvSpPr>
                <a:spLocks/>
              </p:cNvSpPr>
              <p:nvPr/>
            </p:nvSpPr>
            <p:spPr bwMode="auto">
              <a:xfrm>
                <a:off x="2841" y="1508"/>
                <a:ext cx="4" cy="3"/>
              </a:xfrm>
              <a:custGeom>
                <a:avLst/>
                <a:gdLst>
                  <a:gd name="T0" fmla="*/ 0 w 4"/>
                  <a:gd name="T1" fmla="*/ 0 h 3"/>
                  <a:gd name="T2" fmla="*/ 4 w 4"/>
                  <a:gd name="T3" fmla="*/ 0 h 3"/>
                  <a:gd name="T4" fmla="*/ 4 w 4"/>
                  <a:gd name="T5" fmla="*/ 3 h 3"/>
                  <a:gd name="T6" fmla="*/ 0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0"/>
                    </a:lnTo>
                    <a:lnTo>
                      <a:pt x="4" y="3"/>
                    </a:lnTo>
                    <a:lnTo>
                      <a:pt x="0" y="0"/>
                    </a:lnTo>
                    <a:close/>
                  </a:path>
                </a:pathLst>
              </a:custGeom>
              <a:solidFill>
                <a:srgbClr val="CCCCCC"/>
              </a:solidFill>
              <a:ln w="9525">
                <a:noFill/>
                <a:round/>
                <a:headEnd/>
                <a:tailEnd/>
              </a:ln>
            </p:spPr>
            <p:txBody>
              <a:bodyPr/>
              <a:lstStyle/>
              <a:p>
                <a:endParaRPr lang="en-US"/>
              </a:p>
            </p:txBody>
          </p:sp>
          <p:sp>
            <p:nvSpPr>
              <p:cNvPr id="34011" name="Freeform 514"/>
              <p:cNvSpPr>
                <a:spLocks/>
              </p:cNvSpPr>
              <p:nvPr/>
            </p:nvSpPr>
            <p:spPr bwMode="auto">
              <a:xfrm>
                <a:off x="2841" y="1508"/>
                <a:ext cx="4" cy="3"/>
              </a:xfrm>
              <a:custGeom>
                <a:avLst/>
                <a:gdLst>
                  <a:gd name="T0" fmla="*/ 0 w 4"/>
                  <a:gd name="T1" fmla="*/ 0 h 3"/>
                  <a:gd name="T2" fmla="*/ 4 w 4"/>
                  <a:gd name="T3" fmla="*/ 0 h 3"/>
                  <a:gd name="T4" fmla="*/ 4 w 4"/>
                  <a:gd name="T5" fmla="*/ 3 h 3"/>
                  <a:gd name="T6" fmla="*/ 0 w 4"/>
                  <a:gd name="T7" fmla="*/ 0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4" y="0"/>
                    </a:lnTo>
                    <a:lnTo>
                      <a:pt x="4" y="3"/>
                    </a:lnTo>
                    <a:lnTo>
                      <a:pt x="0" y="0"/>
                    </a:lnTo>
                  </a:path>
                </a:pathLst>
              </a:custGeom>
              <a:noFill/>
              <a:ln w="0">
                <a:solidFill>
                  <a:srgbClr val="7F7F7F"/>
                </a:solidFill>
                <a:round/>
                <a:headEnd/>
                <a:tailEnd/>
              </a:ln>
            </p:spPr>
            <p:txBody>
              <a:bodyPr/>
              <a:lstStyle/>
              <a:p>
                <a:endParaRPr lang="en-US"/>
              </a:p>
            </p:txBody>
          </p:sp>
          <p:sp>
            <p:nvSpPr>
              <p:cNvPr id="34012" name="Freeform 515"/>
              <p:cNvSpPr>
                <a:spLocks/>
              </p:cNvSpPr>
              <p:nvPr/>
            </p:nvSpPr>
            <p:spPr bwMode="auto">
              <a:xfrm>
                <a:off x="2835" y="1508"/>
                <a:ext cx="6" cy="3"/>
              </a:xfrm>
              <a:custGeom>
                <a:avLst/>
                <a:gdLst>
                  <a:gd name="T0" fmla="*/ 3 w 6"/>
                  <a:gd name="T1" fmla="*/ 0 h 3"/>
                  <a:gd name="T2" fmla="*/ 3 w 6"/>
                  <a:gd name="T3" fmla="*/ 0 h 3"/>
                  <a:gd name="T4" fmla="*/ 6 w 6"/>
                  <a:gd name="T5" fmla="*/ 0 h 3"/>
                  <a:gd name="T6" fmla="*/ 6 w 6"/>
                  <a:gd name="T7" fmla="*/ 3 h 3"/>
                  <a:gd name="T8" fmla="*/ 3 w 6"/>
                  <a:gd name="T9" fmla="*/ 3 h 3"/>
                  <a:gd name="T10" fmla="*/ 0 w 6"/>
                  <a:gd name="T11" fmla="*/ 3 h 3"/>
                  <a:gd name="T12" fmla="*/ 0 w 6"/>
                  <a:gd name="T13" fmla="*/ 0 h 3"/>
                  <a:gd name="T14" fmla="*/ 0 w 6"/>
                  <a:gd name="T15" fmla="*/ 0 h 3"/>
                  <a:gd name="T16" fmla="*/ 3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3" y="0"/>
                    </a:moveTo>
                    <a:lnTo>
                      <a:pt x="3" y="0"/>
                    </a:lnTo>
                    <a:lnTo>
                      <a:pt x="6" y="0"/>
                    </a:lnTo>
                    <a:lnTo>
                      <a:pt x="6" y="3"/>
                    </a:lnTo>
                    <a:lnTo>
                      <a:pt x="3" y="3"/>
                    </a:lnTo>
                    <a:lnTo>
                      <a:pt x="0" y="3"/>
                    </a:lnTo>
                    <a:lnTo>
                      <a:pt x="0" y="0"/>
                    </a:lnTo>
                    <a:lnTo>
                      <a:pt x="3" y="0"/>
                    </a:lnTo>
                    <a:close/>
                  </a:path>
                </a:pathLst>
              </a:custGeom>
              <a:solidFill>
                <a:srgbClr val="CCCCCC"/>
              </a:solidFill>
              <a:ln w="9525">
                <a:noFill/>
                <a:round/>
                <a:headEnd/>
                <a:tailEnd/>
              </a:ln>
            </p:spPr>
            <p:txBody>
              <a:bodyPr/>
              <a:lstStyle/>
              <a:p>
                <a:endParaRPr lang="en-US"/>
              </a:p>
            </p:txBody>
          </p:sp>
          <p:sp>
            <p:nvSpPr>
              <p:cNvPr id="34013" name="Freeform 516"/>
              <p:cNvSpPr>
                <a:spLocks/>
              </p:cNvSpPr>
              <p:nvPr/>
            </p:nvSpPr>
            <p:spPr bwMode="auto">
              <a:xfrm>
                <a:off x="2835" y="1508"/>
                <a:ext cx="6" cy="3"/>
              </a:xfrm>
              <a:custGeom>
                <a:avLst/>
                <a:gdLst>
                  <a:gd name="T0" fmla="*/ 3 w 6"/>
                  <a:gd name="T1" fmla="*/ 0 h 3"/>
                  <a:gd name="T2" fmla="*/ 3 w 6"/>
                  <a:gd name="T3" fmla="*/ 0 h 3"/>
                  <a:gd name="T4" fmla="*/ 6 w 6"/>
                  <a:gd name="T5" fmla="*/ 0 h 3"/>
                  <a:gd name="T6" fmla="*/ 6 w 6"/>
                  <a:gd name="T7" fmla="*/ 3 h 3"/>
                  <a:gd name="T8" fmla="*/ 3 w 6"/>
                  <a:gd name="T9" fmla="*/ 3 h 3"/>
                  <a:gd name="T10" fmla="*/ 0 w 6"/>
                  <a:gd name="T11" fmla="*/ 3 h 3"/>
                  <a:gd name="T12" fmla="*/ 0 w 6"/>
                  <a:gd name="T13" fmla="*/ 0 h 3"/>
                  <a:gd name="T14" fmla="*/ 0 w 6"/>
                  <a:gd name="T15" fmla="*/ 0 h 3"/>
                  <a:gd name="T16" fmla="*/ 3 w 6"/>
                  <a:gd name="T17" fmla="*/ 0 h 3"/>
                  <a:gd name="T18" fmla="*/ 3 w 6"/>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
                  <a:gd name="T32" fmla="*/ 6 w 6"/>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
                    <a:moveTo>
                      <a:pt x="3" y="0"/>
                    </a:moveTo>
                    <a:lnTo>
                      <a:pt x="3" y="0"/>
                    </a:lnTo>
                    <a:lnTo>
                      <a:pt x="6" y="0"/>
                    </a:lnTo>
                    <a:lnTo>
                      <a:pt x="6" y="3"/>
                    </a:lnTo>
                    <a:lnTo>
                      <a:pt x="3" y="3"/>
                    </a:lnTo>
                    <a:lnTo>
                      <a:pt x="0" y="3"/>
                    </a:lnTo>
                    <a:lnTo>
                      <a:pt x="0" y="0"/>
                    </a:lnTo>
                    <a:lnTo>
                      <a:pt x="3" y="0"/>
                    </a:lnTo>
                  </a:path>
                </a:pathLst>
              </a:custGeom>
              <a:noFill/>
              <a:ln w="0">
                <a:solidFill>
                  <a:srgbClr val="7F7F7F"/>
                </a:solidFill>
                <a:round/>
                <a:headEnd/>
                <a:tailEnd/>
              </a:ln>
            </p:spPr>
            <p:txBody>
              <a:bodyPr/>
              <a:lstStyle/>
              <a:p>
                <a:endParaRPr lang="en-US"/>
              </a:p>
            </p:txBody>
          </p:sp>
          <p:sp>
            <p:nvSpPr>
              <p:cNvPr id="34014" name="Freeform 517"/>
              <p:cNvSpPr>
                <a:spLocks/>
              </p:cNvSpPr>
              <p:nvPr/>
            </p:nvSpPr>
            <p:spPr bwMode="auto">
              <a:xfrm>
                <a:off x="2825" y="1498"/>
                <a:ext cx="10" cy="10"/>
              </a:xfrm>
              <a:custGeom>
                <a:avLst/>
                <a:gdLst>
                  <a:gd name="T0" fmla="*/ 4 w 10"/>
                  <a:gd name="T1" fmla="*/ 3 h 10"/>
                  <a:gd name="T2" fmla="*/ 7 w 10"/>
                  <a:gd name="T3" fmla="*/ 3 h 10"/>
                  <a:gd name="T4" fmla="*/ 7 w 10"/>
                  <a:gd name="T5" fmla="*/ 0 h 10"/>
                  <a:gd name="T6" fmla="*/ 10 w 10"/>
                  <a:gd name="T7" fmla="*/ 7 h 10"/>
                  <a:gd name="T8" fmla="*/ 10 w 10"/>
                  <a:gd name="T9" fmla="*/ 7 h 10"/>
                  <a:gd name="T10" fmla="*/ 4 w 10"/>
                  <a:gd name="T11" fmla="*/ 10 h 10"/>
                  <a:gd name="T12" fmla="*/ 4 w 10"/>
                  <a:gd name="T13" fmla="*/ 7 h 10"/>
                  <a:gd name="T14" fmla="*/ 0 w 10"/>
                  <a:gd name="T15" fmla="*/ 7 h 10"/>
                  <a:gd name="T16" fmla="*/ 0 w 10"/>
                  <a:gd name="T17" fmla="*/ 3 h 10"/>
                  <a:gd name="T18" fmla="*/ 4 w 10"/>
                  <a:gd name="T19" fmla="*/ 3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4" y="3"/>
                    </a:moveTo>
                    <a:lnTo>
                      <a:pt x="7" y="3"/>
                    </a:lnTo>
                    <a:lnTo>
                      <a:pt x="7" y="0"/>
                    </a:lnTo>
                    <a:lnTo>
                      <a:pt x="10" y="7"/>
                    </a:lnTo>
                    <a:lnTo>
                      <a:pt x="4" y="10"/>
                    </a:lnTo>
                    <a:lnTo>
                      <a:pt x="4" y="7"/>
                    </a:lnTo>
                    <a:lnTo>
                      <a:pt x="0" y="7"/>
                    </a:lnTo>
                    <a:lnTo>
                      <a:pt x="0" y="3"/>
                    </a:lnTo>
                    <a:lnTo>
                      <a:pt x="4" y="3"/>
                    </a:lnTo>
                    <a:close/>
                  </a:path>
                </a:pathLst>
              </a:custGeom>
              <a:solidFill>
                <a:srgbClr val="CCCCCC"/>
              </a:solidFill>
              <a:ln w="9525">
                <a:noFill/>
                <a:round/>
                <a:headEnd/>
                <a:tailEnd/>
              </a:ln>
            </p:spPr>
            <p:txBody>
              <a:bodyPr/>
              <a:lstStyle/>
              <a:p>
                <a:endParaRPr lang="en-US"/>
              </a:p>
            </p:txBody>
          </p:sp>
          <p:sp>
            <p:nvSpPr>
              <p:cNvPr id="34015" name="Freeform 518"/>
              <p:cNvSpPr>
                <a:spLocks/>
              </p:cNvSpPr>
              <p:nvPr/>
            </p:nvSpPr>
            <p:spPr bwMode="auto">
              <a:xfrm>
                <a:off x="2825" y="1498"/>
                <a:ext cx="10" cy="10"/>
              </a:xfrm>
              <a:custGeom>
                <a:avLst/>
                <a:gdLst>
                  <a:gd name="T0" fmla="*/ 4 w 10"/>
                  <a:gd name="T1" fmla="*/ 3 h 10"/>
                  <a:gd name="T2" fmla="*/ 7 w 10"/>
                  <a:gd name="T3" fmla="*/ 3 h 10"/>
                  <a:gd name="T4" fmla="*/ 7 w 10"/>
                  <a:gd name="T5" fmla="*/ 0 h 10"/>
                  <a:gd name="T6" fmla="*/ 10 w 10"/>
                  <a:gd name="T7" fmla="*/ 7 h 10"/>
                  <a:gd name="T8" fmla="*/ 10 w 10"/>
                  <a:gd name="T9" fmla="*/ 7 h 10"/>
                  <a:gd name="T10" fmla="*/ 4 w 10"/>
                  <a:gd name="T11" fmla="*/ 10 h 10"/>
                  <a:gd name="T12" fmla="*/ 4 w 10"/>
                  <a:gd name="T13" fmla="*/ 7 h 10"/>
                  <a:gd name="T14" fmla="*/ 0 w 10"/>
                  <a:gd name="T15" fmla="*/ 7 h 10"/>
                  <a:gd name="T16" fmla="*/ 0 w 10"/>
                  <a:gd name="T17" fmla="*/ 3 h 10"/>
                  <a:gd name="T18" fmla="*/ 4 w 10"/>
                  <a:gd name="T19" fmla="*/ 3 h 10"/>
                  <a:gd name="T20" fmla="*/ 4 w 10"/>
                  <a:gd name="T21" fmla="*/ 3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4" y="3"/>
                    </a:moveTo>
                    <a:lnTo>
                      <a:pt x="7" y="3"/>
                    </a:lnTo>
                    <a:lnTo>
                      <a:pt x="7" y="0"/>
                    </a:lnTo>
                    <a:lnTo>
                      <a:pt x="10" y="7"/>
                    </a:lnTo>
                    <a:lnTo>
                      <a:pt x="4" y="10"/>
                    </a:lnTo>
                    <a:lnTo>
                      <a:pt x="4" y="7"/>
                    </a:lnTo>
                    <a:lnTo>
                      <a:pt x="0" y="7"/>
                    </a:lnTo>
                    <a:lnTo>
                      <a:pt x="0" y="3"/>
                    </a:lnTo>
                    <a:lnTo>
                      <a:pt x="4" y="3"/>
                    </a:lnTo>
                  </a:path>
                </a:pathLst>
              </a:custGeom>
              <a:noFill/>
              <a:ln w="0">
                <a:solidFill>
                  <a:srgbClr val="7F7F7F"/>
                </a:solidFill>
                <a:round/>
                <a:headEnd/>
                <a:tailEnd/>
              </a:ln>
            </p:spPr>
            <p:txBody>
              <a:bodyPr/>
              <a:lstStyle/>
              <a:p>
                <a:endParaRPr lang="en-US"/>
              </a:p>
            </p:txBody>
          </p:sp>
          <p:sp>
            <p:nvSpPr>
              <p:cNvPr id="34016" name="Freeform 519"/>
              <p:cNvSpPr>
                <a:spLocks/>
              </p:cNvSpPr>
              <p:nvPr/>
            </p:nvSpPr>
            <p:spPr bwMode="auto">
              <a:xfrm>
                <a:off x="2832" y="1505"/>
                <a:ext cx="3" cy="6"/>
              </a:xfrm>
              <a:custGeom>
                <a:avLst/>
                <a:gdLst>
                  <a:gd name="T0" fmla="*/ 3 w 3"/>
                  <a:gd name="T1" fmla="*/ 3 h 6"/>
                  <a:gd name="T2" fmla="*/ 3 w 3"/>
                  <a:gd name="T3" fmla="*/ 0 h 6"/>
                  <a:gd name="T4" fmla="*/ 3 w 3"/>
                  <a:gd name="T5" fmla="*/ 3 h 6"/>
                  <a:gd name="T6" fmla="*/ 0 w 3"/>
                  <a:gd name="T7" fmla="*/ 6 h 6"/>
                  <a:gd name="T8" fmla="*/ 0 w 3"/>
                  <a:gd name="T9" fmla="*/ 3 h 6"/>
                  <a:gd name="T10" fmla="*/ 3 w 3"/>
                  <a:gd name="T11" fmla="*/ 3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3"/>
                    </a:moveTo>
                    <a:lnTo>
                      <a:pt x="3" y="0"/>
                    </a:lnTo>
                    <a:lnTo>
                      <a:pt x="3" y="3"/>
                    </a:lnTo>
                    <a:lnTo>
                      <a:pt x="0" y="6"/>
                    </a:lnTo>
                    <a:lnTo>
                      <a:pt x="0" y="3"/>
                    </a:lnTo>
                    <a:lnTo>
                      <a:pt x="3" y="3"/>
                    </a:lnTo>
                    <a:close/>
                  </a:path>
                </a:pathLst>
              </a:custGeom>
              <a:solidFill>
                <a:srgbClr val="CCCCCC"/>
              </a:solidFill>
              <a:ln w="9525">
                <a:noFill/>
                <a:round/>
                <a:headEnd/>
                <a:tailEnd/>
              </a:ln>
            </p:spPr>
            <p:txBody>
              <a:bodyPr/>
              <a:lstStyle/>
              <a:p>
                <a:endParaRPr lang="en-US"/>
              </a:p>
            </p:txBody>
          </p:sp>
          <p:sp>
            <p:nvSpPr>
              <p:cNvPr id="34017" name="Freeform 520"/>
              <p:cNvSpPr>
                <a:spLocks/>
              </p:cNvSpPr>
              <p:nvPr/>
            </p:nvSpPr>
            <p:spPr bwMode="auto">
              <a:xfrm>
                <a:off x="2832" y="1505"/>
                <a:ext cx="3" cy="6"/>
              </a:xfrm>
              <a:custGeom>
                <a:avLst/>
                <a:gdLst>
                  <a:gd name="T0" fmla="*/ 3 w 3"/>
                  <a:gd name="T1" fmla="*/ 3 h 6"/>
                  <a:gd name="T2" fmla="*/ 3 w 3"/>
                  <a:gd name="T3" fmla="*/ 0 h 6"/>
                  <a:gd name="T4" fmla="*/ 3 w 3"/>
                  <a:gd name="T5" fmla="*/ 3 h 6"/>
                  <a:gd name="T6" fmla="*/ 0 w 3"/>
                  <a:gd name="T7" fmla="*/ 6 h 6"/>
                  <a:gd name="T8" fmla="*/ 0 w 3"/>
                  <a:gd name="T9" fmla="*/ 3 h 6"/>
                  <a:gd name="T10" fmla="*/ 3 w 3"/>
                  <a:gd name="T11" fmla="*/ 3 h 6"/>
                  <a:gd name="T12" fmla="*/ 3 w 3"/>
                  <a:gd name="T13" fmla="*/ 3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3"/>
                    </a:moveTo>
                    <a:lnTo>
                      <a:pt x="3" y="0"/>
                    </a:lnTo>
                    <a:lnTo>
                      <a:pt x="3" y="3"/>
                    </a:lnTo>
                    <a:lnTo>
                      <a:pt x="0" y="6"/>
                    </a:lnTo>
                    <a:lnTo>
                      <a:pt x="0" y="3"/>
                    </a:lnTo>
                    <a:lnTo>
                      <a:pt x="3" y="3"/>
                    </a:lnTo>
                  </a:path>
                </a:pathLst>
              </a:custGeom>
              <a:noFill/>
              <a:ln w="0">
                <a:solidFill>
                  <a:srgbClr val="7F7F7F"/>
                </a:solidFill>
                <a:round/>
                <a:headEnd/>
                <a:tailEnd/>
              </a:ln>
            </p:spPr>
            <p:txBody>
              <a:bodyPr/>
              <a:lstStyle/>
              <a:p>
                <a:endParaRPr lang="en-US"/>
              </a:p>
            </p:txBody>
          </p:sp>
          <p:sp>
            <p:nvSpPr>
              <p:cNvPr id="34018" name="Freeform 521"/>
              <p:cNvSpPr>
                <a:spLocks/>
              </p:cNvSpPr>
              <p:nvPr/>
            </p:nvSpPr>
            <p:spPr bwMode="auto">
              <a:xfrm>
                <a:off x="2851" y="1511"/>
                <a:ext cx="3" cy="3"/>
              </a:xfrm>
              <a:custGeom>
                <a:avLst/>
                <a:gdLst>
                  <a:gd name="T0" fmla="*/ 3 w 3"/>
                  <a:gd name="T1" fmla="*/ 3 h 3"/>
                  <a:gd name="T2" fmla="*/ 3 w 3"/>
                  <a:gd name="T3" fmla="*/ 3 h 3"/>
                  <a:gd name="T4" fmla="*/ 0 w 3"/>
                  <a:gd name="T5" fmla="*/ 3 h 3"/>
                  <a:gd name="T6" fmla="*/ 0 w 3"/>
                  <a:gd name="T7" fmla="*/ 3 h 3"/>
                  <a:gd name="T8" fmla="*/ 3 w 3"/>
                  <a:gd name="T9" fmla="*/ 3 h 3"/>
                  <a:gd name="T10" fmla="*/ 0 w 3"/>
                  <a:gd name="T11" fmla="*/ 0 h 3"/>
                  <a:gd name="T12" fmla="*/ 3 w 3"/>
                  <a:gd name="T13" fmla="*/ 0 h 3"/>
                  <a:gd name="T14" fmla="*/ 3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3"/>
                    </a:lnTo>
                    <a:lnTo>
                      <a:pt x="0" y="3"/>
                    </a:lnTo>
                    <a:lnTo>
                      <a:pt x="3" y="3"/>
                    </a:lnTo>
                    <a:lnTo>
                      <a:pt x="0" y="0"/>
                    </a:lnTo>
                    <a:lnTo>
                      <a:pt x="3" y="0"/>
                    </a:lnTo>
                    <a:lnTo>
                      <a:pt x="3" y="3"/>
                    </a:lnTo>
                    <a:close/>
                  </a:path>
                </a:pathLst>
              </a:custGeom>
              <a:solidFill>
                <a:srgbClr val="CCCCCC"/>
              </a:solidFill>
              <a:ln w="9525">
                <a:noFill/>
                <a:round/>
                <a:headEnd/>
                <a:tailEnd/>
              </a:ln>
            </p:spPr>
            <p:txBody>
              <a:bodyPr/>
              <a:lstStyle/>
              <a:p>
                <a:endParaRPr lang="en-US"/>
              </a:p>
            </p:txBody>
          </p:sp>
          <p:sp>
            <p:nvSpPr>
              <p:cNvPr id="34019" name="Freeform 522"/>
              <p:cNvSpPr>
                <a:spLocks/>
              </p:cNvSpPr>
              <p:nvPr/>
            </p:nvSpPr>
            <p:spPr bwMode="auto">
              <a:xfrm>
                <a:off x="2851" y="1511"/>
                <a:ext cx="3" cy="3"/>
              </a:xfrm>
              <a:custGeom>
                <a:avLst/>
                <a:gdLst>
                  <a:gd name="T0" fmla="*/ 3 w 3"/>
                  <a:gd name="T1" fmla="*/ 3 h 3"/>
                  <a:gd name="T2" fmla="*/ 3 w 3"/>
                  <a:gd name="T3" fmla="*/ 3 h 3"/>
                  <a:gd name="T4" fmla="*/ 0 w 3"/>
                  <a:gd name="T5" fmla="*/ 3 h 3"/>
                  <a:gd name="T6" fmla="*/ 0 w 3"/>
                  <a:gd name="T7" fmla="*/ 3 h 3"/>
                  <a:gd name="T8" fmla="*/ 3 w 3"/>
                  <a:gd name="T9" fmla="*/ 3 h 3"/>
                  <a:gd name="T10" fmla="*/ 0 w 3"/>
                  <a:gd name="T11" fmla="*/ 0 h 3"/>
                  <a:gd name="T12" fmla="*/ 3 w 3"/>
                  <a:gd name="T13" fmla="*/ 0 h 3"/>
                  <a:gd name="T14" fmla="*/ 3 w 3"/>
                  <a:gd name="T15" fmla="*/ 3 h 3"/>
                  <a:gd name="T16" fmla="*/ 3 w 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3"/>
                    </a:moveTo>
                    <a:lnTo>
                      <a:pt x="3" y="3"/>
                    </a:lnTo>
                    <a:lnTo>
                      <a:pt x="0" y="3"/>
                    </a:lnTo>
                    <a:lnTo>
                      <a:pt x="3" y="3"/>
                    </a:lnTo>
                    <a:lnTo>
                      <a:pt x="0" y="0"/>
                    </a:lnTo>
                    <a:lnTo>
                      <a:pt x="3" y="0"/>
                    </a:lnTo>
                    <a:lnTo>
                      <a:pt x="3" y="3"/>
                    </a:lnTo>
                  </a:path>
                </a:pathLst>
              </a:custGeom>
              <a:noFill/>
              <a:ln w="0">
                <a:solidFill>
                  <a:srgbClr val="7F7F7F"/>
                </a:solidFill>
                <a:round/>
                <a:headEnd/>
                <a:tailEnd/>
              </a:ln>
            </p:spPr>
            <p:txBody>
              <a:bodyPr/>
              <a:lstStyle/>
              <a:p>
                <a:endParaRPr lang="en-US"/>
              </a:p>
            </p:txBody>
          </p:sp>
          <p:sp>
            <p:nvSpPr>
              <p:cNvPr id="34020" name="Freeform 523"/>
              <p:cNvSpPr>
                <a:spLocks/>
              </p:cNvSpPr>
              <p:nvPr/>
            </p:nvSpPr>
            <p:spPr bwMode="auto">
              <a:xfrm>
                <a:off x="2909" y="1444"/>
                <a:ext cx="3" cy="3"/>
              </a:xfrm>
              <a:custGeom>
                <a:avLst/>
                <a:gdLst>
                  <a:gd name="T0" fmla="*/ 3 w 3"/>
                  <a:gd name="T1" fmla="*/ 0 h 3"/>
                  <a:gd name="T2" fmla="*/ 0 w 3"/>
                  <a:gd name="T3" fmla="*/ 0 h 3"/>
                  <a:gd name="T4" fmla="*/ 3 w 3"/>
                  <a:gd name="T5" fmla="*/ 3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0"/>
                    </a:lnTo>
                    <a:lnTo>
                      <a:pt x="3" y="3"/>
                    </a:lnTo>
                    <a:lnTo>
                      <a:pt x="3" y="0"/>
                    </a:lnTo>
                    <a:close/>
                  </a:path>
                </a:pathLst>
              </a:custGeom>
              <a:solidFill>
                <a:srgbClr val="CCCCCC"/>
              </a:solidFill>
              <a:ln w="9525">
                <a:noFill/>
                <a:round/>
                <a:headEnd/>
                <a:tailEnd/>
              </a:ln>
            </p:spPr>
            <p:txBody>
              <a:bodyPr/>
              <a:lstStyle/>
              <a:p>
                <a:endParaRPr lang="en-US"/>
              </a:p>
            </p:txBody>
          </p:sp>
          <p:sp>
            <p:nvSpPr>
              <p:cNvPr id="34021" name="Freeform 524"/>
              <p:cNvSpPr>
                <a:spLocks/>
              </p:cNvSpPr>
              <p:nvPr/>
            </p:nvSpPr>
            <p:spPr bwMode="auto">
              <a:xfrm>
                <a:off x="2909" y="1444"/>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0" y="0"/>
                    </a:lnTo>
                    <a:lnTo>
                      <a:pt x="3" y="3"/>
                    </a:lnTo>
                    <a:lnTo>
                      <a:pt x="3" y="0"/>
                    </a:lnTo>
                  </a:path>
                </a:pathLst>
              </a:custGeom>
              <a:noFill/>
              <a:ln w="0">
                <a:solidFill>
                  <a:srgbClr val="7F7F7F"/>
                </a:solidFill>
                <a:round/>
                <a:headEnd/>
                <a:tailEnd/>
              </a:ln>
            </p:spPr>
            <p:txBody>
              <a:bodyPr/>
              <a:lstStyle/>
              <a:p>
                <a:endParaRPr lang="en-US"/>
              </a:p>
            </p:txBody>
          </p:sp>
          <p:sp>
            <p:nvSpPr>
              <p:cNvPr id="34022" name="Freeform 525"/>
              <p:cNvSpPr>
                <a:spLocks/>
              </p:cNvSpPr>
              <p:nvPr/>
            </p:nvSpPr>
            <p:spPr bwMode="auto">
              <a:xfrm>
                <a:off x="2915" y="1444"/>
                <a:ext cx="4" cy="3"/>
              </a:xfrm>
              <a:custGeom>
                <a:avLst/>
                <a:gdLst>
                  <a:gd name="T0" fmla="*/ 0 w 4"/>
                  <a:gd name="T1" fmla="*/ 3 h 3"/>
                  <a:gd name="T2" fmla="*/ 4 w 4"/>
                  <a:gd name="T3" fmla="*/ 0 h 3"/>
                  <a:gd name="T4" fmla="*/ 0 w 4"/>
                  <a:gd name="T5" fmla="*/ 0 h 3"/>
                  <a:gd name="T6" fmla="*/ 0 w 4"/>
                  <a:gd name="T7" fmla="*/ 3 h 3"/>
                  <a:gd name="T8" fmla="*/ 0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3"/>
                    </a:moveTo>
                    <a:lnTo>
                      <a:pt x="4" y="0"/>
                    </a:lnTo>
                    <a:lnTo>
                      <a:pt x="0" y="0"/>
                    </a:lnTo>
                    <a:lnTo>
                      <a:pt x="0" y="3"/>
                    </a:lnTo>
                    <a:close/>
                  </a:path>
                </a:pathLst>
              </a:custGeom>
              <a:solidFill>
                <a:srgbClr val="CCCCCC"/>
              </a:solidFill>
              <a:ln w="9525">
                <a:noFill/>
                <a:round/>
                <a:headEnd/>
                <a:tailEnd/>
              </a:ln>
            </p:spPr>
            <p:txBody>
              <a:bodyPr/>
              <a:lstStyle/>
              <a:p>
                <a:endParaRPr lang="en-US"/>
              </a:p>
            </p:txBody>
          </p:sp>
          <p:sp>
            <p:nvSpPr>
              <p:cNvPr id="34023" name="Freeform 526"/>
              <p:cNvSpPr>
                <a:spLocks/>
              </p:cNvSpPr>
              <p:nvPr/>
            </p:nvSpPr>
            <p:spPr bwMode="auto">
              <a:xfrm>
                <a:off x="2915" y="1444"/>
                <a:ext cx="4" cy="3"/>
              </a:xfrm>
              <a:custGeom>
                <a:avLst/>
                <a:gdLst>
                  <a:gd name="T0" fmla="*/ 0 w 4"/>
                  <a:gd name="T1" fmla="*/ 3 h 3"/>
                  <a:gd name="T2" fmla="*/ 4 w 4"/>
                  <a:gd name="T3" fmla="*/ 0 h 3"/>
                  <a:gd name="T4" fmla="*/ 0 w 4"/>
                  <a:gd name="T5" fmla="*/ 0 h 3"/>
                  <a:gd name="T6" fmla="*/ 0 w 4"/>
                  <a:gd name="T7" fmla="*/ 3 h 3"/>
                  <a:gd name="T8" fmla="*/ 0 w 4"/>
                  <a:gd name="T9" fmla="*/ 3 h 3"/>
                  <a:gd name="T10" fmla="*/ 0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3"/>
                    </a:moveTo>
                    <a:lnTo>
                      <a:pt x="4" y="0"/>
                    </a:lnTo>
                    <a:lnTo>
                      <a:pt x="0" y="0"/>
                    </a:lnTo>
                    <a:lnTo>
                      <a:pt x="0" y="3"/>
                    </a:lnTo>
                  </a:path>
                </a:pathLst>
              </a:custGeom>
              <a:noFill/>
              <a:ln w="0">
                <a:solidFill>
                  <a:srgbClr val="7F7F7F"/>
                </a:solidFill>
                <a:round/>
                <a:headEnd/>
                <a:tailEnd/>
              </a:ln>
            </p:spPr>
            <p:txBody>
              <a:bodyPr/>
              <a:lstStyle/>
              <a:p>
                <a:endParaRPr lang="en-US"/>
              </a:p>
            </p:txBody>
          </p:sp>
          <p:sp>
            <p:nvSpPr>
              <p:cNvPr id="34024" name="Freeform 527"/>
              <p:cNvSpPr>
                <a:spLocks/>
              </p:cNvSpPr>
              <p:nvPr/>
            </p:nvSpPr>
            <p:spPr bwMode="auto">
              <a:xfrm>
                <a:off x="2912" y="1463"/>
                <a:ext cx="13" cy="10"/>
              </a:xfrm>
              <a:custGeom>
                <a:avLst/>
                <a:gdLst>
                  <a:gd name="T0" fmla="*/ 10 w 13"/>
                  <a:gd name="T1" fmla="*/ 0 h 10"/>
                  <a:gd name="T2" fmla="*/ 0 w 13"/>
                  <a:gd name="T3" fmla="*/ 0 h 10"/>
                  <a:gd name="T4" fmla="*/ 3 w 13"/>
                  <a:gd name="T5" fmla="*/ 3 h 10"/>
                  <a:gd name="T6" fmla="*/ 3 w 13"/>
                  <a:gd name="T7" fmla="*/ 6 h 10"/>
                  <a:gd name="T8" fmla="*/ 3 w 13"/>
                  <a:gd name="T9" fmla="*/ 6 h 10"/>
                  <a:gd name="T10" fmla="*/ 3 w 13"/>
                  <a:gd name="T11" fmla="*/ 10 h 10"/>
                  <a:gd name="T12" fmla="*/ 7 w 13"/>
                  <a:gd name="T13" fmla="*/ 3 h 10"/>
                  <a:gd name="T14" fmla="*/ 7 w 13"/>
                  <a:gd name="T15" fmla="*/ 3 h 10"/>
                  <a:gd name="T16" fmla="*/ 13 w 13"/>
                  <a:gd name="T17" fmla="*/ 3 h 10"/>
                  <a:gd name="T18" fmla="*/ 10 w 1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10" y="0"/>
                    </a:moveTo>
                    <a:lnTo>
                      <a:pt x="0" y="0"/>
                    </a:lnTo>
                    <a:lnTo>
                      <a:pt x="3" y="3"/>
                    </a:lnTo>
                    <a:lnTo>
                      <a:pt x="3" y="6"/>
                    </a:lnTo>
                    <a:lnTo>
                      <a:pt x="3" y="10"/>
                    </a:lnTo>
                    <a:lnTo>
                      <a:pt x="7" y="3"/>
                    </a:lnTo>
                    <a:lnTo>
                      <a:pt x="13" y="3"/>
                    </a:lnTo>
                    <a:lnTo>
                      <a:pt x="10" y="0"/>
                    </a:lnTo>
                    <a:close/>
                  </a:path>
                </a:pathLst>
              </a:custGeom>
              <a:solidFill>
                <a:srgbClr val="CCCCCC"/>
              </a:solidFill>
              <a:ln w="9525">
                <a:noFill/>
                <a:round/>
                <a:headEnd/>
                <a:tailEnd/>
              </a:ln>
            </p:spPr>
            <p:txBody>
              <a:bodyPr/>
              <a:lstStyle/>
              <a:p>
                <a:endParaRPr lang="en-US"/>
              </a:p>
            </p:txBody>
          </p:sp>
          <p:sp>
            <p:nvSpPr>
              <p:cNvPr id="34025" name="Freeform 528"/>
              <p:cNvSpPr>
                <a:spLocks/>
              </p:cNvSpPr>
              <p:nvPr/>
            </p:nvSpPr>
            <p:spPr bwMode="auto">
              <a:xfrm>
                <a:off x="2912" y="1463"/>
                <a:ext cx="13" cy="10"/>
              </a:xfrm>
              <a:custGeom>
                <a:avLst/>
                <a:gdLst>
                  <a:gd name="T0" fmla="*/ 10 w 13"/>
                  <a:gd name="T1" fmla="*/ 0 h 10"/>
                  <a:gd name="T2" fmla="*/ 0 w 13"/>
                  <a:gd name="T3" fmla="*/ 0 h 10"/>
                  <a:gd name="T4" fmla="*/ 3 w 13"/>
                  <a:gd name="T5" fmla="*/ 3 h 10"/>
                  <a:gd name="T6" fmla="*/ 3 w 13"/>
                  <a:gd name="T7" fmla="*/ 6 h 10"/>
                  <a:gd name="T8" fmla="*/ 3 w 13"/>
                  <a:gd name="T9" fmla="*/ 6 h 10"/>
                  <a:gd name="T10" fmla="*/ 3 w 13"/>
                  <a:gd name="T11" fmla="*/ 10 h 10"/>
                  <a:gd name="T12" fmla="*/ 7 w 13"/>
                  <a:gd name="T13" fmla="*/ 3 h 10"/>
                  <a:gd name="T14" fmla="*/ 7 w 13"/>
                  <a:gd name="T15" fmla="*/ 3 h 10"/>
                  <a:gd name="T16" fmla="*/ 13 w 13"/>
                  <a:gd name="T17" fmla="*/ 3 h 10"/>
                  <a:gd name="T18" fmla="*/ 10 w 13"/>
                  <a:gd name="T19" fmla="*/ 0 h 10"/>
                  <a:gd name="T20" fmla="*/ 1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10" y="0"/>
                    </a:moveTo>
                    <a:lnTo>
                      <a:pt x="0" y="0"/>
                    </a:lnTo>
                    <a:lnTo>
                      <a:pt x="3" y="3"/>
                    </a:lnTo>
                    <a:lnTo>
                      <a:pt x="3" y="6"/>
                    </a:lnTo>
                    <a:lnTo>
                      <a:pt x="3" y="10"/>
                    </a:lnTo>
                    <a:lnTo>
                      <a:pt x="7" y="3"/>
                    </a:lnTo>
                    <a:lnTo>
                      <a:pt x="13" y="3"/>
                    </a:lnTo>
                    <a:lnTo>
                      <a:pt x="10" y="0"/>
                    </a:lnTo>
                  </a:path>
                </a:pathLst>
              </a:custGeom>
              <a:noFill/>
              <a:ln w="0">
                <a:solidFill>
                  <a:srgbClr val="7F7F7F"/>
                </a:solidFill>
                <a:round/>
                <a:headEnd/>
                <a:tailEnd/>
              </a:ln>
            </p:spPr>
            <p:txBody>
              <a:bodyPr/>
              <a:lstStyle/>
              <a:p>
                <a:endParaRPr lang="en-US"/>
              </a:p>
            </p:txBody>
          </p:sp>
          <p:sp>
            <p:nvSpPr>
              <p:cNvPr id="34026" name="Freeform 529"/>
              <p:cNvSpPr>
                <a:spLocks/>
              </p:cNvSpPr>
              <p:nvPr/>
            </p:nvSpPr>
            <p:spPr bwMode="auto">
              <a:xfrm>
                <a:off x="2915" y="1456"/>
                <a:ext cx="7" cy="7"/>
              </a:xfrm>
              <a:custGeom>
                <a:avLst/>
                <a:gdLst>
                  <a:gd name="T0" fmla="*/ 4 w 7"/>
                  <a:gd name="T1" fmla="*/ 4 h 7"/>
                  <a:gd name="T2" fmla="*/ 4 w 7"/>
                  <a:gd name="T3" fmla="*/ 0 h 7"/>
                  <a:gd name="T4" fmla="*/ 0 w 7"/>
                  <a:gd name="T5" fmla="*/ 4 h 7"/>
                  <a:gd name="T6" fmla="*/ 0 w 7"/>
                  <a:gd name="T7" fmla="*/ 4 h 7"/>
                  <a:gd name="T8" fmla="*/ 0 w 7"/>
                  <a:gd name="T9" fmla="*/ 4 h 7"/>
                  <a:gd name="T10" fmla="*/ 0 w 7"/>
                  <a:gd name="T11" fmla="*/ 4 h 7"/>
                  <a:gd name="T12" fmla="*/ 4 w 7"/>
                  <a:gd name="T13" fmla="*/ 7 h 7"/>
                  <a:gd name="T14" fmla="*/ 7 w 7"/>
                  <a:gd name="T15" fmla="*/ 4 h 7"/>
                  <a:gd name="T16" fmla="*/ 7 w 7"/>
                  <a:gd name="T17" fmla="*/ 4 h 7"/>
                  <a:gd name="T18" fmla="*/ 4 w 7"/>
                  <a:gd name="T19" fmla="*/ 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4" y="4"/>
                    </a:moveTo>
                    <a:lnTo>
                      <a:pt x="4" y="0"/>
                    </a:lnTo>
                    <a:lnTo>
                      <a:pt x="0" y="4"/>
                    </a:lnTo>
                    <a:lnTo>
                      <a:pt x="4" y="7"/>
                    </a:lnTo>
                    <a:lnTo>
                      <a:pt x="7" y="4"/>
                    </a:lnTo>
                    <a:lnTo>
                      <a:pt x="4" y="4"/>
                    </a:lnTo>
                    <a:close/>
                  </a:path>
                </a:pathLst>
              </a:custGeom>
              <a:solidFill>
                <a:srgbClr val="CCCCCC"/>
              </a:solidFill>
              <a:ln w="9525">
                <a:noFill/>
                <a:round/>
                <a:headEnd/>
                <a:tailEnd/>
              </a:ln>
            </p:spPr>
            <p:txBody>
              <a:bodyPr/>
              <a:lstStyle/>
              <a:p>
                <a:endParaRPr lang="en-US"/>
              </a:p>
            </p:txBody>
          </p:sp>
          <p:sp>
            <p:nvSpPr>
              <p:cNvPr id="34027" name="Freeform 530"/>
              <p:cNvSpPr>
                <a:spLocks/>
              </p:cNvSpPr>
              <p:nvPr/>
            </p:nvSpPr>
            <p:spPr bwMode="auto">
              <a:xfrm>
                <a:off x="2915" y="1456"/>
                <a:ext cx="7" cy="7"/>
              </a:xfrm>
              <a:custGeom>
                <a:avLst/>
                <a:gdLst>
                  <a:gd name="T0" fmla="*/ 4 w 7"/>
                  <a:gd name="T1" fmla="*/ 4 h 7"/>
                  <a:gd name="T2" fmla="*/ 4 w 7"/>
                  <a:gd name="T3" fmla="*/ 0 h 7"/>
                  <a:gd name="T4" fmla="*/ 0 w 7"/>
                  <a:gd name="T5" fmla="*/ 4 h 7"/>
                  <a:gd name="T6" fmla="*/ 0 w 7"/>
                  <a:gd name="T7" fmla="*/ 4 h 7"/>
                  <a:gd name="T8" fmla="*/ 0 w 7"/>
                  <a:gd name="T9" fmla="*/ 4 h 7"/>
                  <a:gd name="T10" fmla="*/ 0 w 7"/>
                  <a:gd name="T11" fmla="*/ 4 h 7"/>
                  <a:gd name="T12" fmla="*/ 4 w 7"/>
                  <a:gd name="T13" fmla="*/ 7 h 7"/>
                  <a:gd name="T14" fmla="*/ 7 w 7"/>
                  <a:gd name="T15" fmla="*/ 4 h 7"/>
                  <a:gd name="T16" fmla="*/ 7 w 7"/>
                  <a:gd name="T17" fmla="*/ 4 h 7"/>
                  <a:gd name="T18" fmla="*/ 4 w 7"/>
                  <a:gd name="T19" fmla="*/ 4 h 7"/>
                  <a:gd name="T20" fmla="*/ 4 w 7"/>
                  <a:gd name="T21" fmla="*/ 4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7"/>
                  <a:gd name="T35" fmla="*/ 7 w 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7">
                    <a:moveTo>
                      <a:pt x="4" y="4"/>
                    </a:moveTo>
                    <a:lnTo>
                      <a:pt x="4" y="0"/>
                    </a:lnTo>
                    <a:lnTo>
                      <a:pt x="0" y="4"/>
                    </a:lnTo>
                    <a:lnTo>
                      <a:pt x="4" y="7"/>
                    </a:lnTo>
                    <a:lnTo>
                      <a:pt x="7" y="4"/>
                    </a:lnTo>
                    <a:lnTo>
                      <a:pt x="4" y="4"/>
                    </a:lnTo>
                  </a:path>
                </a:pathLst>
              </a:custGeom>
              <a:noFill/>
              <a:ln w="0">
                <a:solidFill>
                  <a:srgbClr val="7F7F7F"/>
                </a:solidFill>
                <a:round/>
                <a:headEnd/>
                <a:tailEnd/>
              </a:ln>
            </p:spPr>
            <p:txBody>
              <a:bodyPr/>
              <a:lstStyle/>
              <a:p>
                <a:endParaRPr lang="en-US"/>
              </a:p>
            </p:txBody>
          </p:sp>
          <p:sp>
            <p:nvSpPr>
              <p:cNvPr id="34028" name="Freeform 531"/>
              <p:cNvSpPr>
                <a:spLocks/>
              </p:cNvSpPr>
              <p:nvPr/>
            </p:nvSpPr>
            <p:spPr bwMode="auto">
              <a:xfrm>
                <a:off x="2848" y="1344"/>
                <a:ext cx="13" cy="10"/>
              </a:xfrm>
              <a:custGeom>
                <a:avLst/>
                <a:gdLst>
                  <a:gd name="T0" fmla="*/ 6 w 13"/>
                  <a:gd name="T1" fmla="*/ 0 h 10"/>
                  <a:gd name="T2" fmla="*/ 9 w 13"/>
                  <a:gd name="T3" fmla="*/ 0 h 10"/>
                  <a:gd name="T4" fmla="*/ 9 w 13"/>
                  <a:gd name="T5" fmla="*/ 3 h 10"/>
                  <a:gd name="T6" fmla="*/ 9 w 13"/>
                  <a:gd name="T7" fmla="*/ 3 h 10"/>
                  <a:gd name="T8" fmla="*/ 13 w 13"/>
                  <a:gd name="T9" fmla="*/ 3 h 10"/>
                  <a:gd name="T10" fmla="*/ 13 w 13"/>
                  <a:gd name="T11" fmla="*/ 0 h 10"/>
                  <a:gd name="T12" fmla="*/ 13 w 13"/>
                  <a:gd name="T13" fmla="*/ 3 h 10"/>
                  <a:gd name="T14" fmla="*/ 13 w 13"/>
                  <a:gd name="T15" fmla="*/ 3 h 10"/>
                  <a:gd name="T16" fmla="*/ 9 w 13"/>
                  <a:gd name="T17" fmla="*/ 6 h 10"/>
                  <a:gd name="T18" fmla="*/ 9 w 13"/>
                  <a:gd name="T19" fmla="*/ 6 h 10"/>
                  <a:gd name="T20" fmla="*/ 6 w 13"/>
                  <a:gd name="T21" fmla="*/ 6 h 10"/>
                  <a:gd name="T22" fmla="*/ 6 w 13"/>
                  <a:gd name="T23" fmla="*/ 6 h 10"/>
                  <a:gd name="T24" fmla="*/ 3 w 13"/>
                  <a:gd name="T25" fmla="*/ 10 h 10"/>
                  <a:gd name="T26" fmla="*/ 3 w 13"/>
                  <a:gd name="T27" fmla="*/ 6 h 10"/>
                  <a:gd name="T28" fmla="*/ 0 w 13"/>
                  <a:gd name="T29" fmla="*/ 10 h 10"/>
                  <a:gd name="T30" fmla="*/ 0 w 13"/>
                  <a:gd name="T31" fmla="*/ 6 h 10"/>
                  <a:gd name="T32" fmla="*/ 6 w 13"/>
                  <a:gd name="T33" fmla="*/ 6 h 10"/>
                  <a:gd name="T34" fmla="*/ 6 w 13"/>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6" y="0"/>
                    </a:moveTo>
                    <a:lnTo>
                      <a:pt x="9" y="0"/>
                    </a:lnTo>
                    <a:lnTo>
                      <a:pt x="9" y="3"/>
                    </a:lnTo>
                    <a:lnTo>
                      <a:pt x="13" y="3"/>
                    </a:lnTo>
                    <a:lnTo>
                      <a:pt x="13" y="0"/>
                    </a:lnTo>
                    <a:lnTo>
                      <a:pt x="13" y="3"/>
                    </a:lnTo>
                    <a:lnTo>
                      <a:pt x="9" y="6"/>
                    </a:lnTo>
                    <a:lnTo>
                      <a:pt x="6" y="6"/>
                    </a:lnTo>
                    <a:lnTo>
                      <a:pt x="3" y="10"/>
                    </a:lnTo>
                    <a:lnTo>
                      <a:pt x="3" y="6"/>
                    </a:lnTo>
                    <a:lnTo>
                      <a:pt x="0" y="10"/>
                    </a:lnTo>
                    <a:lnTo>
                      <a:pt x="0" y="6"/>
                    </a:lnTo>
                    <a:lnTo>
                      <a:pt x="6" y="6"/>
                    </a:lnTo>
                    <a:lnTo>
                      <a:pt x="6" y="0"/>
                    </a:lnTo>
                    <a:close/>
                  </a:path>
                </a:pathLst>
              </a:custGeom>
              <a:solidFill>
                <a:srgbClr val="CCCCCC"/>
              </a:solidFill>
              <a:ln w="9525">
                <a:noFill/>
                <a:round/>
                <a:headEnd/>
                <a:tailEnd/>
              </a:ln>
            </p:spPr>
            <p:txBody>
              <a:bodyPr/>
              <a:lstStyle/>
              <a:p>
                <a:endParaRPr lang="en-US"/>
              </a:p>
            </p:txBody>
          </p:sp>
          <p:sp>
            <p:nvSpPr>
              <p:cNvPr id="34029" name="Freeform 532"/>
              <p:cNvSpPr>
                <a:spLocks/>
              </p:cNvSpPr>
              <p:nvPr/>
            </p:nvSpPr>
            <p:spPr bwMode="auto">
              <a:xfrm>
                <a:off x="2848" y="1344"/>
                <a:ext cx="13" cy="10"/>
              </a:xfrm>
              <a:custGeom>
                <a:avLst/>
                <a:gdLst>
                  <a:gd name="T0" fmla="*/ 6 w 13"/>
                  <a:gd name="T1" fmla="*/ 0 h 10"/>
                  <a:gd name="T2" fmla="*/ 9 w 13"/>
                  <a:gd name="T3" fmla="*/ 0 h 10"/>
                  <a:gd name="T4" fmla="*/ 9 w 13"/>
                  <a:gd name="T5" fmla="*/ 3 h 10"/>
                  <a:gd name="T6" fmla="*/ 9 w 13"/>
                  <a:gd name="T7" fmla="*/ 3 h 10"/>
                  <a:gd name="T8" fmla="*/ 13 w 13"/>
                  <a:gd name="T9" fmla="*/ 3 h 10"/>
                  <a:gd name="T10" fmla="*/ 13 w 13"/>
                  <a:gd name="T11" fmla="*/ 0 h 10"/>
                  <a:gd name="T12" fmla="*/ 13 w 13"/>
                  <a:gd name="T13" fmla="*/ 3 h 10"/>
                  <a:gd name="T14" fmla="*/ 13 w 13"/>
                  <a:gd name="T15" fmla="*/ 3 h 10"/>
                  <a:gd name="T16" fmla="*/ 9 w 13"/>
                  <a:gd name="T17" fmla="*/ 6 h 10"/>
                  <a:gd name="T18" fmla="*/ 9 w 13"/>
                  <a:gd name="T19" fmla="*/ 6 h 10"/>
                  <a:gd name="T20" fmla="*/ 6 w 13"/>
                  <a:gd name="T21" fmla="*/ 6 h 10"/>
                  <a:gd name="T22" fmla="*/ 6 w 13"/>
                  <a:gd name="T23" fmla="*/ 6 h 10"/>
                  <a:gd name="T24" fmla="*/ 3 w 13"/>
                  <a:gd name="T25" fmla="*/ 10 h 10"/>
                  <a:gd name="T26" fmla="*/ 3 w 13"/>
                  <a:gd name="T27" fmla="*/ 6 h 10"/>
                  <a:gd name="T28" fmla="*/ 0 w 13"/>
                  <a:gd name="T29" fmla="*/ 10 h 10"/>
                  <a:gd name="T30" fmla="*/ 0 w 13"/>
                  <a:gd name="T31" fmla="*/ 6 h 10"/>
                  <a:gd name="T32" fmla="*/ 6 w 13"/>
                  <a:gd name="T33" fmla="*/ 6 h 10"/>
                  <a:gd name="T34" fmla="*/ 6 w 13"/>
                  <a:gd name="T35" fmla="*/ 0 h 10"/>
                  <a:gd name="T36" fmla="*/ 6 w 13"/>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0"/>
                  <a:gd name="T59" fmla="*/ 13 w 13"/>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0">
                    <a:moveTo>
                      <a:pt x="6" y="0"/>
                    </a:moveTo>
                    <a:lnTo>
                      <a:pt x="9" y="0"/>
                    </a:lnTo>
                    <a:lnTo>
                      <a:pt x="9" y="3"/>
                    </a:lnTo>
                    <a:lnTo>
                      <a:pt x="13" y="3"/>
                    </a:lnTo>
                    <a:lnTo>
                      <a:pt x="13" y="0"/>
                    </a:lnTo>
                    <a:lnTo>
                      <a:pt x="13" y="3"/>
                    </a:lnTo>
                    <a:lnTo>
                      <a:pt x="9" y="6"/>
                    </a:lnTo>
                    <a:lnTo>
                      <a:pt x="6" y="6"/>
                    </a:lnTo>
                    <a:lnTo>
                      <a:pt x="3" y="10"/>
                    </a:lnTo>
                    <a:lnTo>
                      <a:pt x="3" y="6"/>
                    </a:lnTo>
                    <a:lnTo>
                      <a:pt x="0" y="10"/>
                    </a:lnTo>
                    <a:lnTo>
                      <a:pt x="0" y="6"/>
                    </a:lnTo>
                    <a:lnTo>
                      <a:pt x="6" y="6"/>
                    </a:lnTo>
                    <a:lnTo>
                      <a:pt x="6" y="0"/>
                    </a:lnTo>
                  </a:path>
                </a:pathLst>
              </a:custGeom>
              <a:noFill/>
              <a:ln w="0">
                <a:solidFill>
                  <a:srgbClr val="7F7F7F"/>
                </a:solidFill>
                <a:round/>
                <a:headEnd/>
                <a:tailEnd/>
              </a:ln>
            </p:spPr>
            <p:txBody>
              <a:bodyPr/>
              <a:lstStyle/>
              <a:p>
                <a:endParaRPr lang="en-US"/>
              </a:p>
            </p:txBody>
          </p:sp>
          <p:sp>
            <p:nvSpPr>
              <p:cNvPr id="34030" name="Freeform 533"/>
              <p:cNvSpPr>
                <a:spLocks/>
              </p:cNvSpPr>
              <p:nvPr/>
            </p:nvSpPr>
            <p:spPr bwMode="auto">
              <a:xfrm>
                <a:off x="2848" y="1344"/>
                <a:ext cx="6" cy="3"/>
              </a:xfrm>
              <a:custGeom>
                <a:avLst/>
                <a:gdLst>
                  <a:gd name="T0" fmla="*/ 0 w 6"/>
                  <a:gd name="T1" fmla="*/ 3 h 3"/>
                  <a:gd name="T2" fmla="*/ 3 w 6"/>
                  <a:gd name="T3" fmla="*/ 0 h 3"/>
                  <a:gd name="T4" fmla="*/ 3 w 6"/>
                  <a:gd name="T5" fmla="*/ 3 h 3"/>
                  <a:gd name="T6" fmla="*/ 3 w 6"/>
                  <a:gd name="T7" fmla="*/ 0 h 3"/>
                  <a:gd name="T8" fmla="*/ 6 w 6"/>
                  <a:gd name="T9" fmla="*/ 3 h 3"/>
                  <a:gd name="T10" fmla="*/ 6 w 6"/>
                  <a:gd name="T11" fmla="*/ 3 h 3"/>
                  <a:gd name="T12" fmla="*/ 3 w 6"/>
                  <a:gd name="T13" fmla="*/ 3 h 3"/>
                  <a:gd name="T14" fmla="*/ 3 w 6"/>
                  <a:gd name="T15" fmla="*/ 3 h 3"/>
                  <a:gd name="T16" fmla="*/ 3 w 6"/>
                  <a:gd name="T17" fmla="*/ 3 h 3"/>
                  <a:gd name="T18" fmla="*/ 0 w 6"/>
                  <a:gd name="T19" fmla="*/ 3 h 3"/>
                  <a:gd name="T20" fmla="*/ 0 w 6"/>
                  <a:gd name="T21" fmla="*/ 3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3"/>
                  <a:gd name="T35" fmla="*/ 6 w 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3">
                    <a:moveTo>
                      <a:pt x="0" y="3"/>
                    </a:moveTo>
                    <a:lnTo>
                      <a:pt x="3" y="0"/>
                    </a:lnTo>
                    <a:lnTo>
                      <a:pt x="3" y="3"/>
                    </a:lnTo>
                    <a:lnTo>
                      <a:pt x="3" y="0"/>
                    </a:lnTo>
                    <a:lnTo>
                      <a:pt x="6" y="3"/>
                    </a:lnTo>
                    <a:lnTo>
                      <a:pt x="3" y="3"/>
                    </a:lnTo>
                    <a:lnTo>
                      <a:pt x="0" y="3"/>
                    </a:lnTo>
                    <a:close/>
                  </a:path>
                </a:pathLst>
              </a:custGeom>
              <a:solidFill>
                <a:srgbClr val="CCCCCC"/>
              </a:solidFill>
              <a:ln w="9525">
                <a:noFill/>
                <a:round/>
                <a:headEnd/>
                <a:tailEnd/>
              </a:ln>
            </p:spPr>
            <p:txBody>
              <a:bodyPr/>
              <a:lstStyle/>
              <a:p>
                <a:endParaRPr lang="en-US"/>
              </a:p>
            </p:txBody>
          </p:sp>
          <p:sp>
            <p:nvSpPr>
              <p:cNvPr id="34031" name="Freeform 534"/>
              <p:cNvSpPr>
                <a:spLocks/>
              </p:cNvSpPr>
              <p:nvPr/>
            </p:nvSpPr>
            <p:spPr bwMode="auto">
              <a:xfrm>
                <a:off x="2848" y="1344"/>
                <a:ext cx="6" cy="3"/>
              </a:xfrm>
              <a:custGeom>
                <a:avLst/>
                <a:gdLst>
                  <a:gd name="T0" fmla="*/ 0 w 6"/>
                  <a:gd name="T1" fmla="*/ 3 h 3"/>
                  <a:gd name="T2" fmla="*/ 3 w 6"/>
                  <a:gd name="T3" fmla="*/ 0 h 3"/>
                  <a:gd name="T4" fmla="*/ 3 w 6"/>
                  <a:gd name="T5" fmla="*/ 3 h 3"/>
                  <a:gd name="T6" fmla="*/ 3 w 6"/>
                  <a:gd name="T7" fmla="*/ 0 h 3"/>
                  <a:gd name="T8" fmla="*/ 6 w 6"/>
                  <a:gd name="T9" fmla="*/ 3 h 3"/>
                  <a:gd name="T10" fmla="*/ 6 w 6"/>
                  <a:gd name="T11" fmla="*/ 3 h 3"/>
                  <a:gd name="T12" fmla="*/ 3 w 6"/>
                  <a:gd name="T13" fmla="*/ 3 h 3"/>
                  <a:gd name="T14" fmla="*/ 3 w 6"/>
                  <a:gd name="T15" fmla="*/ 3 h 3"/>
                  <a:gd name="T16" fmla="*/ 3 w 6"/>
                  <a:gd name="T17" fmla="*/ 3 h 3"/>
                  <a:gd name="T18" fmla="*/ 0 w 6"/>
                  <a:gd name="T19" fmla="*/ 3 h 3"/>
                  <a:gd name="T20" fmla="*/ 0 w 6"/>
                  <a:gd name="T21" fmla="*/ 3 h 3"/>
                  <a:gd name="T22" fmla="*/ 0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0" y="3"/>
                    </a:moveTo>
                    <a:lnTo>
                      <a:pt x="3" y="0"/>
                    </a:lnTo>
                    <a:lnTo>
                      <a:pt x="3" y="3"/>
                    </a:lnTo>
                    <a:lnTo>
                      <a:pt x="3" y="0"/>
                    </a:lnTo>
                    <a:lnTo>
                      <a:pt x="6" y="3"/>
                    </a:lnTo>
                    <a:lnTo>
                      <a:pt x="3" y="3"/>
                    </a:lnTo>
                    <a:lnTo>
                      <a:pt x="0" y="3"/>
                    </a:lnTo>
                  </a:path>
                </a:pathLst>
              </a:custGeom>
              <a:noFill/>
              <a:ln w="0">
                <a:solidFill>
                  <a:srgbClr val="7F7F7F"/>
                </a:solidFill>
                <a:round/>
                <a:headEnd/>
                <a:tailEnd/>
              </a:ln>
            </p:spPr>
            <p:txBody>
              <a:bodyPr/>
              <a:lstStyle/>
              <a:p>
                <a:endParaRPr lang="en-US"/>
              </a:p>
            </p:txBody>
          </p:sp>
          <p:sp>
            <p:nvSpPr>
              <p:cNvPr id="34032" name="Freeform 535"/>
              <p:cNvSpPr>
                <a:spLocks/>
              </p:cNvSpPr>
              <p:nvPr/>
            </p:nvSpPr>
            <p:spPr bwMode="auto">
              <a:xfrm>
                <a:off x="2854" y="1341"/>
                <a:ext cx="3" cy="3"/>
              </a:xfrm>
              <a:custGeom>
                <a:avLst/>
                <a:gdLst>
                  <a:gd name="T0" fmla="*/ 3 w 3"/>
                  <a:gd name="T1" fmla="*/ 0 h 3"/>
                  <a:gd name="T2" fmla="*/ 3 w 3"/>
                  <a:gd name="T3" fmla="*/ 0 h 3"/>
                  <a:gd name="T4" fmla="*/ 3 w 3"/>
                  <a:gd name="T5" fmla="*/ 0 h 3"/>
                  <a:gd name="T6" fmla="*/ 3 w 3"/>
                  <a:gd name="T7" fmla="*/ 3 h 3"/>
                  <a:gd name="T8" fmla="*/ 0 w 3"/>
                  <a:gd name="T9" fmla="*/ 3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0"/>
                    </a:lnTo>
                    <a:lnTo>
                      <a:pt x="3" y="3"/>
                    </a:lnTo>
                    <a:lnTo>
                      <a:pt x="0" y="3"/>
                    </a:lnTo>
                    <a:lnTo>
                      <a:pt x="3" y="0"/>
                    </a:lnTo>
                    <a:close/>
                  </a:path>
                </a:pathLst>
              </a:custGeom>
              <a:solidFill>
                <a:srgbClr val="CCCCCC"/>
              </a:solidFill>
              <a:ln w="9525">
                <a:noFill/>
                <a:round/>
                <a:headEnd/>
                <a:tailEnd/>
              </a:ln>
            </p:spPr>
            <p:txBody>
              <a:bodyPr/>
              <a:lstStyle/>
              <a:p>
                <a:endParaRPr lang="en-US"/>
              </a:p>
            </p:txBody>
          </p:sp>
          <p:sp>
            <p:nvSpPr>
              <p:cNvPr id="34033" name="Freeform 536"/>
              <p:cNvSpPr>
                <a:spLocks/>
              </p:cNvSpPr>
              <p:nvPr/>
            </p:nvSpPr>
            <p:spPr bwMode="auto">
              <a:xfrm>
                <a:off x="2854" y="1341"/>
                <a:ext cx="3" cy="3"/>
              </a:xfrm>
              <a:custGeom>
                <a:avLst/>
                <a:gdLst>
                  <a:gd name="T0" fmla="*/ 3 w 3"/>
                  <a:gd name="T1" fmla="*/ 0 h 3"/>
                  <a:gd name="T2" fmla="*/ 3 w 3"/>
                  <a:gd name="T3" fmla="*/ 0 h 3"/>
                  <a:gd name="T4" fmla="*/ 3 w 3"/>
                  <a:gd name="T5" fmla="*/ 0 h 3"/>
                  <a:gd name="T6" fmla="*/ 3 w 3"/>
                  <a:gd name="T7" fmla="*/ 3 h 3"/>
                  <a:gd name="T8" fmla="*/ 0 w 3"/>
                  <a:gd name="T9" fmla="*/ 3 h 3"/>
                  <a:gd name="T10" fmla="*/ 3 w 3"/>
                  <a:gd name="T11" fmla="*/ 0 h 3"/>
                  <a:gd name="T12" fmla="*/ 3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3" y="0"/>
                    </a:lnTo>
                    <a:lnTo>
                      <a:pt x="3" y="3"/>
                    </a:lnTo>
                    <a:lnTo>
                      <a:pt x="0" y="3"/>
                    </a:lnTo>
                    <a:lnTo>
                      <a:pt x="3" y="0"/>
                    </a:lnTo>
                  </a:path>
                </a:pathLst>
              </a:custGeom>
              <a:noFill/>
              <a:ln w="0">
                <a:solidFill>
                  <a:srgbClr val="7F7F7F"/>
                </a:solidFill>
                <a:round/>
                <a:headEnd/>
                <a:tailEnd/>
              </a:ln>
            </p:spPr>
            <p:txBody>
              <a:bodyPr/>
              <a:lstStyle/>
              <a:p>
                <a:endParaRPr lang="en-US"/>
              </a:p>
            </p:txBody>
          </p:sp>
          <p:sp>
            <p:nvSpPr>
              <p:cNvPr id="34034" name="Freeform 537"/>
              <p:cNvSpPr>
                <a:spLocks/>
              </p:cNvSpPr>
              <p:nvPr/>
            </p:nvSpPr>
            <p:spPr bwMode="auto">
              <a:xfrm>
                <a:off x="2851" y="1357"/>
                <a:ext cx="3" cy="3"/>
              </a:xfrm>
              <a:custGeom>
                <a:avLst/>
                <a:gdLst>
                  <a:gd name="T0" fmla="*/ 0 w 3"/>
                  <a:gd name="T1" fmla="*/ 0 h 3"/>
                  <a:gd name="T2" fmla="*/ 0 w 3"/>
                  <a:gd name="T3" fmla="*/ 0 h 3"/>
                  <a:gd name="T4" fmla="*/ 3 w 3"/>
                  <a:gd name="T5" fmla="*/ 0 h 3"/>
                  <a:gd name="T6" fmla="*/ 0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0"/>
                    </a:lnTo>
                    <a:lnTo>
                      <a:pt x="3" y="0"/>
                    </a:lnTo>
                    <a:lnTo>
                      <a:pt x="0" y="3"/>
                    </a:lnTo>
                    <a:lnTo>
                      <a:pt x="0" y="0"/>
                    </a:lnTo>
                    <a:close/>
                  </a:path>
                </a:pathLst>
              </a:custGeom>
              <a:solidFill>
                <a:srgbClr val="CCCCCC"/>
              </a:solidFill>
              <a:ln w="9525">
                <a:noFill/>
                <a:round/>
                <a:headEnd/>
                <a:tailEnd/>
              </a:ln>
            </p:spPr>
            <p:txBody>
              <a:bodyPr/>
              <a:lstStyle/>
              <a:p>
                <a:endParaRPr lang="en-US"/>
              </a:p>
            </p:txBody>
          </p:sp>
          <p:sp>
            <p:nvSpPr>
              <p:cNvPr id="34035" name="Freeform 538"/>
              <p:cNvSpPr>
                <a:spLocks/>
              </p:cNvSpPr>
              <p:nvPr/>
            </p:nvSpPr>
            <p:spPr bwMode="auto">
              <a:xfrm>
                <a:off x="2851" y="1357"/>
                <a:ext cx="3" cy="3"/>
              </a:xfrm>
              <a:custGeom>
                <a:avLst/>
                <a:gdLst>
                  <a:gd name="T0" fmla="*/ 0 w 3"/>
                  <a:gd name="T1" fmla="*/ 0 h 3"/>
                  <a:gd name="T2" fmla="*/ 0 w 3"/>
                  <a:gd name="T3" fmla="*/ 0 h 3"/>
                  <a:gd name="T4" fmla="*/ 3 w 3"/>
                  <a:gd name="T5" fmla="*/ 0 h 3"/>
                  <a:gd name="T6" fmla="*/ 0 w 3"/>
                  <a:gd name="T7" fmla="*/ 3 h 3"/>
                  <a:gd name="T8" fmla="*/ 0 w 3"/>
                  <a:gd name="T9" fmla="*/ 0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0" y="3"/>
                    </a:lnTo>
                    <a:lnTo>
                      <a:pt x="0" y="0"/>
                    </a:lnTo>
                  </a:path>
                </a:pathLst>
              </a:custGeom>
              <a:noFill/>
              <a:ln w="0">
                <a:solidFill>
                  <a:srgbClr val="7F7F7F"/>
                </a:solidFill>
                <a:round/>
                <a:headEnd/>
                <a:tailEnd/>
              </a:ln>
            </p:spPr>
            <p:txBody>
              <a:bodyPr/>
              <a:lstStyle/>
              <a:p>
                <a:endParaRPr lang="en-US"/>
              </a:p>
            </p:txBody>
          </p:sp>
          <p:sp>
            <p:nvSpPr>
              <p:cNvPr id="34036" name="Freeform 539"/>
              <p:cNvSpPr>
                <a:spLocks/>
              </p:cNvSpPr>
              <p:nvPr/>
            </p:nvSpPr>
            <p:spPr bwMode="auto">
              <a:xfrm>
                <a:off x="2864" y="1337"/>
                <a:ext cx="6" cy="7"/>
              </a:xfrm>
              <a:custGeom>
                <a:avLst/>
                <a:gdLst>
                  <a:gd name="T0" fmla="*/ 0 w 6"/>
                  <a:gd name="T1" fmla="*/ 4 h 7"/>
                  <a:gd name="T2" fmla="*/ 0 w 6"/>
                  <a:gd name="T3" fmla="*/ 4 h 7"/>
                  <a:gd name="T4" fmla="*/ 0 w 6"/>
                  <a:gd name="T5" fmla="*/ 4 h 7"/>
                  <a:gd name="T6" fmla="*/ 0 w 6"/>
                  <a:gd name="T7" fmla="*/ 4 h 7"/>
                  <a:gd name="T8" fmla="*/ 3 w 6"/>
                  <a:gd name="T9" fmla="*/ 0 h 7"/>
                  <a:gd name="T10" fmla="*/ 3 w 6"/>
                  <a:gd name="T11" fmla="*/ 0 h 7"/>
                  <a:gd name="T12" fmla="*/ 3 w 6"/>
                  <a:gd name="T13" fmla="*/ 0 h 7"/>
                  <a:gd name="T14" fmla="*/ 3 w 6"/>
                  <a:gd name="T15" fmla="*/ 0 h 7"/>
                  <a:gd name="T16" fmla="*/ 6 w 6"/>
                  <a:gd name="T17" fmla="*/ 4 h 7"/>
                  <a:gd name="T18" fmla="*/ 6 w 6"/>
                  <a:gd name="T19" fmla="*/ 4 h 7"/>
                  <a:gd name="T20" fmla="*/ 0 w 6"/>
                  <a:gd name="T21" fmla="*/ 7 h 7"/>
                  <a:gd name="T22" fmla="*/ 0 w 6"/>
                  <a:gd name="T23" fmla="*/ 7 h 7"/>
                  <a:gd name="T24" fmla="*/ 0 w 6"/>
                  <a:gd name="T25" fmla="*/ 4 h 7"/>
                  <a:gd name="T26" fmla="*/ 0 w 6"/>
                  <a:gd name="T27" fmla="*/ 4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7"/>
                  <a:gd name="T44" fmla="*/ 6 w 6"/>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7">
                    <a:moveTo>
                      <a:pt x="0" y="4"/>
                    </a:moveTo>
                    <a:lnTo>
                      <a:pt x="0" y="4"/>
                    </a:lnTo>
                    <a:lnTo>
                      <a:pt x="3" y="0"/>
                    </a:lnTo>
                    <a:lnTo>
                      <a:pt x="6" y="4"/>
                    </a:lnTo>
                    <a:lnTo>
                      <a:pt x="0" y="7"/>
                    </a:lnTo>
                    <a:lnTo>
                      <a:pt x="0" y="4"/>
                    </a:lnTo>
                    <a:close/>
                  </a:path>
                </a:pathLst>
              </a:custGeom>
              <a:solidFill>
                <a:srgbClr val="CCCCCC"/>
              </a:solidFill>
              <a:ln w="9525">
                <a:noFill/>
                <a:round/>
                <a:headEnd/>
                <a:tailEnd/>
              </a:ln>
            </p:spPr>
            <p:txBody>
              <a:bodyPr/>
              <a:lstStyle/>
              <a:p>
                <a:endParaRPr lang="en-US"/>
              </a:p>
            </p:txBody>
          </p:sp>
          <p:sp>
            <p:nvSpPr>
              <p:cNvPr id="34037" name="Freeform 540"/>
              <p:cNvSpPr>
                <a:spLocks/>
              </p:cNvSpPr>
              <p:nvPr/>
            </p:nvSpPr>
            <p:spPr bwMode="auto">
              <a:xfrm>
                <a:off x="2864" y="1337"/>
                <a:ext cx="6" cy="7"/>
              </a:xfrm>
              <a:custGeom>
                <a:avLst/>
                <a:gdLst>
                  <a:gd name="T0" fmla="*/ 0 w 6"/>
                  <a:gd name="T1" fmla="*/ 4 h 7"/>
                  <a:gd name="T2" fmla="*/ 0 w 6"/>
                  <a:gd name="T3" fmla="*/ 4 h 7"/>
                  <a:gd name="T4" fmla="*/ 0 w 6"/>
                  <a:gd name="T5" fmla="*/ 4 h 7"/>
                  <a:gd name="T6" fmla="*/ 0 w 6"/>
                  <a:gd name="T7" fmla="*/ 4 h 7"/>
                  <a:gd name="T8" fmla="*/ 3 w 6"/>
                  <a:gd name="T9" fmla="*/ 0 h 7"/>
                  <a:gd name="T10" fmla="*/ 3 w 6"/>
                  <a:gd name="T11" fmla="*/ 0 h 7"/>
                  <a:gd name="T12" fmla="*/ 3 w 6"/>
                  <a:gd name="T13" fmla="*/ 0 h 7"/>
                  <a:gd name="T14" fmla="*/ 3 w 6"/>
                  <a:gd name="T15" fmla="*/ 0 h 7"/>
                  <a:gd name="T16" fmla="*/ 6 w 6"/>
                  <a:gd name="T17" fmla="*/ 4 h 7"/>
                  <a:gd name="T18" fmla="*/ 6 w 6"/>
                  <a:gd name="T19" fmla="*/ 4 h 7"/>
                  <a:gd name="T20" fmla="*/ 0 w 6"/>
                  <a:gd name="T21" fmla="*/ 7 h 7"/>
                  <a:gd name="T22" fmla="*/ 0 w 6"/>
                  <a:gd name="T23" fmla="*/ 7 h 7"/>
                  <a:gd name="T24" fmla="*/ 0 w 6"/>
                  <a:gd name="T25" fmla="*/ 4 h 7"/>
                  <a:gd name="T26" fmla="*/ 0 w 6"/>
                  <a:gd name="T27" fmla="*/ 4 h 7"/>
                  <a:gd name="T28" fmla="*/ 0 w 6"/>
                  <a:gd name="T29" fmla="*/ 4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7"/>
                  <a:gd name="T47" fmla="*/ 6 w 6"/>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7">
                    <a:moveTo>
                      <a:pt x="0" y="4"/>
                    </a:moveTo>
                    <a:lnTo>
                      <a:pt x="0" y="4"/>
                    </a:lnTo>
                    <a:lnTo>
                      <a:pt x="3" y="0"/>
                    </a:lnTo>
                    <a:lnTo>
                      <a:pt x="6" y="4"/>
                    </a:lnTo>
                    <a:lnTo>
                      <a:pt x="0" y="7"/>
                    </a:lnTo>
                    <a:lnTo>
                      <a:pt x="0" y="4"/>
                    </a:lnTo>
                  </a:path>
                </a:pathLst>
              </a:custGeom>
              <a:noFill/>
              <a:ln w="0">
                <a:solidFill>
                  <a:srgbClr val="7F7F7F"/>
                </a:solidFill>
                <a:round/>
                <a:headEnd/>
                <a:tailEnd/>
              </a:ln>
            </p:spPr>
            <p:txBody>
              <a:bodyPr/>
              <a:lstStyle/>
              <a:p>
                <a:endParaRPr lang="en-US"/>
              </a:p>
            </p:txBody>
          </p:sp>
          <p:sp>
            <p:nvSpPr>
              <p:cNvPr id="34038" name="Freeform 541"/>
              <p:cNvSpPr>
                <a:spLocks/>
              </p:cNvSpPr>
              <p:nvPr/>
            </p:nvSpPr>
            <p:spPr bwMode="auto">
              <a:xfrm>
                <a:off x="2870" y="1334"/>
                <a:ext cx="7" cy="3"/>
              </a:xfrm>
              <a:custGeom>
                <a:avLst/>
                <a:gdLst>
                  <a:gd name="T0" fmla="*/ 0 w 7"/>
                  <a:gd name="T1" fmla="*/ 3 h 3"/>
                  <a:gd name="T2" fmla="*/ 4 w 7"/>
                  <a:gd name="T3" fmla="*/ 3 h 3"/>
                  <a:gd name="T4" fmla="*/ 4 w 7"/>
                  <a:gd name="T5" fmla="*/ 0 h 3"/>
                  <a:gd name="T6" fmla="*/ 7 w 7"/>
                  <a:gd name="T7" fmla="*/ 0 h 3"/>
                  <a:gd name="T8" fmla="*/ 7 w 7"/>
                  <a:gd name="T9" fmla="*/ 3 h 3"/>
                  <a:gd name="T10" fmla="*/ 4 w 7"/>
                  <a:gd name="T11" fmla="*/ 3 h 3"/>
                  <a:gd name="T12" fmla="*/ 0 w 7"/>
                  <a:gd name="T13" fmla="*/ 3 h 3"/>
                  <a:gd name="T14" fmla="*/ 0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3"/>
                    </a:moveTo>
                    <a:lnTo>
                      <a:pt x="4" y="3"/>
                    </a:lnTo>
                    <a:lnTo>
                      <a:pt x="4" y="0"/>
                    </a:lnTo>
                    <a:lnTo>
                      <a:pt x="7" y="0"/>
                    </a:lnTo>
                    <a:lnTo>
                      <a:pt x="7" y="3"/>
                    </a:lnTo>
                    <a:lnTo>
                      <a:pt x="4" y="3"/>
                    </a:lnTo>
                    <a:lnTo>
                      <a:pt x="0" y="3"/>
                    </a:lnTo>
                    <a:close/>
                  </a:path>
                </a:pathLst>
              </a:custGeom>
              <a:solidFill>
                <a:srgbClr val="CCCCCC"/>
              </a:solidFill>
              <a:ln w="9525">
                <a:noFill/>
                <a:round/>
                <a:headEnd/>
                <a:tailEnd/>
              </a:ln>
            </p:spPr>
            <p:txBody>
              <a:bodyPr/>
              <a:lstStyle/>
              <a:p>
                <a:endParaRPr lang="en-US"/>
              </a:p>
            </p:txBody>
          </p:sp>
          <p:sp>
            <p:nvSpPr>
              <p:cNvPr id="34039" name="Freeform 542"/>
              <p:cNvSpPr>
                <a:spLocks/>
              </p:cNvSpPr>
              <p:nvPr/>
            </p:nvSpPr>
            <p:spPr bwMode="auto">
              <a:xfrm>
                <a:off x="2870" y="1334"/>
                <a:ext cx="7" cy="3"/>
              </a:xfrm>
              <a:custGeom>
                <a:avLst/>
                <a:gdLst>
                  <a:gd name="T0" fmla="*/ 0 w 7"/>
                  <a:gd name="T1" fmla="*/ 3 h 3"/>
                  <a:gd name="T2" fmla="*/ 4 w 7"/>
                  <a:gd name="T3" fmla="*/ 3 h 3"/>
                  <a:gd name="T4" fmla="*/ 4 w 7"/>
                  <a:gd name="T5" fmla="*/ 0 h 3"/>
                  <a:gd name="T6" fmla="*/ 7 w 7"/>
                  <a:gd name="T7" fmla="*/ 0 h 3"/>
                  <a:gd name="T8" fmla="*/ 7 w 7"/>
                  <a:gd name="T9" fmla="*/ 3 h 3"/>
                  <a:gd name="T10" fmla="*/ 4 w 7"/>
                  <a:gd name="T11" fmla="*/ 3 h 3"/>
                  <a:gd name="T12" fmla="*/ 0 w 7"/>
                  <a:gd name="T13" fmla="*/ 3 h 3"/>
                  <a:gd name="T14" fmla="*/ 0 w 7"/>
                  <a:gd name="T15" fmla="*/ 3 h 3"/>
                  <a:gd name="T16" fmla="*/ 0 w 7"/>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
                  <a:gd name="T29" fmla="*/ 7 w 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
                    <a:moveTo>
                      <a:pt x="0" y="3"/>
                    </a:moveTo>
                    <a:lnTo>
                      <a:pt x="4" y="3"/>
                    </a:lnTo>
                    <a:lnTo>
                      <a:pt x="4" y="0"/>
                    </a:lnTo>
                    <a:lnTo>
                      <a:pt x="7" y="0"/>
                    </a:lnTo>
                    <a:lnTo>
                      <a:pt x="7" y="3"/>
                    </a:lnTo>
                    <a:lnTo>
                      <a:pt x="4" y="3"/>
                    </a:lnTo>
                    <a:lnTo>
                      <a:pt x="0" y="3"/>
                    </a:lnTo>
                  </a:path>
                </a:pathLst>
              </a:custGeom>
              <a:noFill/>
              <a:ln w="0">
                <a:solidFill>
                  <a:srgbClr val="7F7F7F"/>
                </a:solidFill>
                <a:round/>
                <a:headEnd/>
                <a:tailEnd/>
              </a:ln>
            </p:spPr>
            <p:txBody>
              <a:bodyPr/>
              <a:lstStyle/>
              <a:p>
                <a:endParaRPr lang="en-US"/>
              </a:p>
            </p:txBody>
          </p:sp>
          <p:sp>
            <p:nvSpPr>
              <p:cNvPr id="34040" name="Freeform 543"/>
              <p:cNvSpPr>
                <a:spLocks/>
              </p:cNvSpPr>
              <p:nvPr/>
            </p:nvSpPr>
            <p:spPr bwMode="auto">
              <a:xfrm>
                <a:off x="2877" y="1334"/>
                <a:ext cx="3" cy="1"/>
              </a:xfrm>
              <a:custGeom>
                <a:avLst/>
                <a:gdLst>
                  <a:gd name="T0" fmla="*/ 0 w 3"/>
                  <a:gd name="T1" fmla="*/ 0 h 1"/>
                  <a:gd name="T2" fmla="*/ 3 w 3"/>
                  <a:gd name="T3" fmla="*/ 0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3" y="0"/>
                    </a:lnTo>
                    <a:lnTo>
                      <a:pt x="0" y="0"/>
                    </a:lnTo>
                    <a:close/>
                  </a:path>
                </a:pathLst>
              </a:custGeom>
              <a:solidFill>
                <a:srgbClr val="CCCCCC"/>
              </a:solidFill>
              <a:ln w="9525">
                <a:noFill/>
                <a:round/>
                <a:headEnd/>
                <a:tailEnd/>
              </a:ln>
            </p:spPr>
            <p:txBody>
              <a:bodyPr/>
              <a:lstStyle/>
              <a:p>
                <a:endParaRPr lang="en-US"/>
              </a:p>
            </p:txBody>
          </p:sp>
          <p:sp>
            <p:nvSpPr>
              <p:cNvPr id="34041" name="Freeform 544"/>
              <p:cNvSpPr>
                <a:spLocks/>
              </p:cNvSpPr>
              <p:nvPr/>
            </p:nvSpPr>
            <p:spPr bwMode="auto">
              <a:xfrm>
                <a:off x="2877" y="1334"/>
                <a:ext cx="3" cy="1"/>
              </a:xfrm>
              <a:custGeom>
                <a:avLst/>
                <a:gdLst>
                  <a:gd name="T0" fmla="*/ 0 w 3"/>
                  <a:gd name="T1" fmla="*/ 0 h 1"/>
                  <a:gd name="T2" fmla="*/ 3 w 3"/>
                  <a:gd name="T3" fmla="*/ 0 h 1"/>
                  <a:gd name="T4" fmla="*/ 0 w 3"/>
                  <a:gd name="T5" fmla="*/ 0 h 1"/>
                  <a:gd name="T6" fmla="*/ 0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0" y="0"/>
                    </a:lnTo>
                  </a:path>
                </a:pathLst>
              </a:custGeom>
              <a:noFill/>
              <a:ln w="0">
                <a:solidFill>
                  <a:srgbClr val="7F7F7F"/>
                </a:solidFill>
                <a:round/>
                <a:headEnd/>
                <a:tailEnd/>
              </a:ln>
            </p:spPr>
            <p:txBody>
              <a:bodyPr/>
              <a:lstStyle/>
              <a:p>
                <a:endParaRPr lang="en-US"/>
              </a:p>
            </p:txBody>
          </p:sp>
          <p:sp>
            <p:nvSpPr>
              <p:cNvPr id="34042" name="Rectangle 545"/>
              <p:cNvSpPr>
                <a:spLocks noChangeArrowheads="1"/>
              </p:cNvSpPr>
              <p:nvPr/>
            </p:nvSpPr>
            <p:spPr bwMode="auto">
              <a:xfrm>
                <a:off x="2880" y="1331"/>
                <a:ext cx="3" cy="1"/>
              </a:xfrm>
              <a:prstGeom prst="rect">
                <a:avLst/>
              </a:prstGeom>
              <a:solidFill>
                <a:srgbClr val="CCCCCC"/>
              </a:solidFill>
              <a:ln w="9525">
                <a:noFill/>
                <a:miter lim="800000"/>
                <a:headEnd/>
                <a:tailEnd/>
              </a:ln>
            </p:spPr>
            <p:txBody>
              <a:bodyPr/>
              <a:lstStyle/>
              <a:p>
                <a:endParaRPr lang="en-US"/>
              </a:p>
            </p:txBody>
          </p:sp>
          <p:sp>
            <p:nvSpPr>
              <p:cNvPr id="34043" name="Freeform 546"/>
              <p:cNvSpPr>
                <a:spLocks/>
              </p:cNvSpPr>
              <p:nvPr/>
            </p:nvSpPr>
            <p:spPr bwMode="auto">
              <a:xfrm>
                <a:off x="2880" y="1331"/>
                <a:ext cx="3" cy="1"/>
              </a:xfrm>
              <a:custGeom>
                <a:avLst/>
                <a:gdLst>
                  <a:gd name="T0" fmla="*/ 3 w 3"/>
                  <a:gd name="T1" fmla="*/ 0 h 1"/>
                  <a:gd name="T2" fmla="*/ 3 w 3"/>
                  <a:gd name="T3" fmla="*/ 0 h 1"/>
                  <a:gd name="T4" fmla="*/ 0 w 3"/>
                  <a:gd name="T5" fmla="*/ 0 h 1"/>
                  <a:gd name="T6" fmla="*/ 0 w 3"/>
                  <a:gd name="T7" fmla="*/ 0 h 1"/>
                  <a:gd name="T8" fmla="*/ 3 w 3"/>
                  <a:gd name="T9" fmla="*/ 0 h 1"/>
                  <a:gd name="T10" fmla="*/ 3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3" y="0"/>
                    </a:lnTo>
                    <a:lnTo>
                      <a:pt x="0" y="0"/>
                    </a:lnTo>
                    <a:lnTo>
                      <a:pt x="3" y="0"/>
                    </a:lnTo>
                  </a:path>
                </a:pathLst>
              </a:custGeom>
              <a:noFill/>
              <a:ln w="0">
                <a:solidFill>
                  <a:srgbClr val="7F7F7F"/>
                </a:solidFill>
                <a:round/>
                <a:headEnd/>
                <a:tailEnd/>
              </a:ln>
            </p:spPr>
            <p:txBody>
              <a:bodyPr/>
              <a:lstStyle/>
              <a:p>
                <a:endParaRPr lang="en-US"/>
              </a:p>
            </p:txBody>
          </p:sp>
          <p:sp>
            <p:nvSpPr>
              <p:cNvPr id="34044" name="Rectangle 547"/>
              <p:cNvSpPr>
                <a:spLocks noChangeArrowheads="1"/>
              </p:cNvSpPr>
              <p:nvPr/>
            </p:nvSpPr>
            <p:spPr bwMode="auto">
              <a:xfrm>
                <a:off x="2886" y="1331"/>
                <a:ext cx="4" cy="1"/>
              </a:xfrm>
              <a:prstGeom prst="rect">
                <a:avLst/>
              </a:prstGeom>
              <a:solidFill>
                <a:srgbClr val="CCCCCC"/>
              </a:solidFill>
              <a:ln w="9525">
                <a:noFill/>
                <a:miter lim="800000"/>
                <a:headEnd/>
                <a:tailEnd/>
              </a:ln>
            </p:spPr>
            <p:txBody>
              <a:bodyPr/>
              <a:lstStyle/>
              <a:p>
                <a:endParaRPr lang="en-US"/>
              </a:p>
            </p:txBody>
          </p:sp>
          <p:sp>
            <p:nvSpPr>
              <p:cNvPr id="34045" name="Freeform 548"/>
              <p:cNvSpPr>
                <a:spLocks/>
              </p:cNvSpPr>
              <p:nvPr/>
            </p:nvSpPr>
            <p:spPr bwMode="auto">
              <a:xfrm>
                <a:off x="2886" y="1331"/>
                <a:ext cx="4" cy="1"/>
              </a:xfrm>
              <a:custGeom>
                <a:avLst/>
                <a:gdLst>
                  <a:gd name="T0" fmla="*/ 0 w 4"/>
                  <a:gd name="T1" fmla="*/ 0 h 1"/>
                  <a:gd name="T2" fmla="*/ 4 w 4"/>
                  <a:gd name="T3" fmla="*/ 0 h 1"/>
                  <a:gd name="T4" fmla="*/ 4 w 4"/>
                  <a:gd name="T5" fmla="*/ 0 h 1"/>
                  <a:gd name="T6" fmla="*/ 0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4" y="0"/>
                    </a:lnTo>
                    <a:lnTo>
                      <a:pt x="0" y="0"/>
                    </a:lnTo>
                  </a:path>
                </a:pathLst>
              </a:custGeom>
              <a:noFill/>
              <a:ln w="0">
                <a:solidFill>
                  <a:srgbClr val="7F7F7F"/>
                </a:solidFill>
                <a:round/>
                <a:headEnd/>
                <a:tailEnd/>
              </a:ln>
            </p:spPr>
            <p:txBody>
              <a:bodyPr/>
              <a:lstStyle/>
              <a:p>
                <a:endParaRPr lang="en-US"/>
              </a:p>
            </p:txBody>
          </p:sp>
          <p:sp>
            <p:nvSpPr>
              <p:cNvPr id="34046" name="Freeform 549"/>
              <p:cNvSpPr>
                <a:spLocks/>
              </p:cNvSpPr>
              <p:nvPr/>
            </p:nvSpPr>
            <p:spPr bwMode="auto">
              <a:xfrm>
                <a:off x="2899" y="1328"/>
                <a:ext cx="4" cy="3"/>
              </a:xfrm>
              <a:custGeom>
                <a:avLst/>
                <a:gdLst>
                  <a:gd name="T0" fmla="*/ 0 w 4"/>
                  <a:gd name="T1" fmla="*/ 3 h 3"/>
                  <a:gd name="T2" fmla="*/ 0 w 4"/>
                  <a:gd name="T3" fmla="*/ 3 h 3"/>
                  <a:gd name="T4" fmla="*/ 4 w 4"/>
                  <a:gd name="T5" fmla="*/ 0 h 3"/>
                  <a:gd name="T6" fmla="*/ 4 w 4"/>
                  <a:gd name="T7" fmla="*/ 3 h 3"/>
                  <a:gd name="T8" fmla="*/ 0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3"/>
                    </a:moveTo>
                    <a:lnTo>
                      <a:pt x="0" y="3"/>
                    </a:lnTo>
                    <a:lnTo>
                      <a:pt x="4" y="0"/>
                    </a:lnTo>
                    <a:lnTo>
                      <a:pt x="4" y="3"/>
                    </a:lnTo>
                    <a:lnTo>
                      <a:pt x="0" y="3"/>
                    </a:lnTo>
                    <a:close/>
                  </a:path>
                </a:pathLst>
              </a:custGeom>
              <a:solidFill>
                <a:srgbClr val="CCCCCC"/>
              </a:solidFill>
              <a:ln w="9525">
                <a:noFill/>
                <a:round/>
                <a:headEnd/>
                <a:tailEnd/>
              </a:ln>
            </p:spPr>
            <p:txBody>
              <a:bodyPr/>
              <a:lstStyle/>
              <a:p>
                <a:endParaRPr lang="en-US"/>
              </a:p>
            </p:txBody>
          </p:sp>
          <p:sp>
            <p:nvSpPr>
              <p:cNvPr id="34047" name="Freeform 550"/>
              <p:cNvSpPr>
                <a:spLocks/>
              </p:cNvSpPr>
              <p:nvPr/>
            </p:nvSpPr>
            <p:spPr bwMode="auto">
              <a:xfrm>
                <a:off x="2899" y="1328"/>
                <a:ext cx="4" cy="3"/>
              </a:xfrm>
              <a:custGeom>
                <a:avLst/>
                <a:gdLst>
                  <a:gd name="T0" fmla="*/ 0 w 4"/>
                  <a:gd name="T1" fmla="*/ 3 h 3"/>
                  <a:gd name="T2" fmla="*/ 0 w 4"/>
                  <a:gd name="T3" fmla="*/ 3 h 3"/>
                  <a:gd name="T4" fmla="*/ 4 w 4"/>
                  <a:gd name="T5" fmla="*/ 0 h 3"/>
                  <a:gd name="T6" fmla="*/ 4 w 4"/>
                  <a:gd name="T7" fmla="*/ 3 h 3"/>
                  <a:gd name="T8" fmla="*/ 0 w 4"/>
                  <a:gd name="T9" fmla="*/ 3 h 3"/>
                  <a:gd name="T10" fmla="*/ 0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3"/>
                    </a:moveTo>
                    <a:lnTo>
                      <a:pt x="0" y="3"/>
                    </a:lnTo>
                    <a:lnTo>
                      <a:pt x="4" y="0"/>
                    </a:lnTo>
                    <a:lnTo>
                      <a:pt x="4" y="3"/>
                    </a:lnTo>
                    <a:lnTo>
                      <a:pt x="0" y="3"/>
                    </a:lnTo>
                  </a:path>
                </a:pathLst>
              </a:custGeom>
              <a:noFill/>
              <a:ln w="0">
                <a:solidFill>
                  <a:srgbClr val="7F7F7F"/>
                </a:solidFill>
                <a:round/>
                <a:headEnd/>
                <a:tailEnd/>
              </a:ln>
            </p:spPr>
            <p:txBody>
              <a:bodyPr/>
              <a:lstStyle/>
              <a:p>
                <a:endParaRPr lang="en-US"/>
              </a:p>
            </p:txBody>
          </p:sp>
          <p:sp>
            <p:nvSpPr>
              <p:cNvPr id="34048" name="Freeform 551"/>
              <p:cNvSpPr>
                <a:spLocks/>
              </p:cNvSpPr>
              <p:nvPr/>
            </p:nvSpPr>
            <p:spPr bwMode="auto">
              <a:xfrm>
                <a:off x="2896" y="1325"/>
                <a:ext cx="7" cy="3"/>
              </a:xfrm>
              <a:custGeom>
                <a:avLst/>
                <a:gdLst>
                  <a:gd name="T0" fmla="*/ 0 w 7"/>
                  <a:gd name="T1" fmla="*/ 0 h 3"/>
                  <a:gd name="T2" fmla="*/ 7 w 7"/>
                  <a:gd name="T3" fmla="*/ 0 h 3"/>
                  <a:gd name="T4" fmla="*/ 7 w 7"/>
                  <a:gd name="T5" fmla="*/ 0 h 3"/>
                  <a:gd name="T6" fmla="*/ 7 w 7"/>
                  <a:gd name="T7" fmla="*/ 3 h 3"/>
                  <a:gd name="T8" fmla="*/ 0 w 7"/>
                  <a:gd name="T9" fmla="*/ 3 h 3"/>
                  <a:gd name="T10" fmla="*/ 0 w 7"/>
                  <a:gd name="T11" fmla="*/ 3 h 3"/>
                  <a:gd name="T12" fmla="*/ 0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0" y="0"/>
                    </a:moveTo>
                    <a:lnTo>
                      <a:pt x="7" y="0"/>
                    </a:lnTo>
                    <a:lnTo>
                      <a:pt x="7" y="3"/>
                    </a:lnTo>
                    <a:lnTo>
                      <a:pt x="0" y="3"/>
                    </a:lnTo>
                    <a:lnTo>
                      <a:pt x="0" y="0"/>
                    </a:lnTo>
                    <a:close/>
                  </a:path>
                </a:pathLst>
              </a:custGeom>
              <a:solidFill>
                <a:srgbClr val="CCCCCC"/>
              </a:solidFill>
              <a:ln w="9525">
                <a:noFill/>
                <a:round/>
                <a:headEnd/>
                <a:tailEnd/>
              </a:ln>
            </p:spPr>
            <p:txBody>
              <a:bodyPr/>
              <a:lstStyle/>
              <a:p>
                <a:endParaRPr lang="en-US"/>
              </a:p>
            </p:txBody>
          </p:sp>
          <p:sp>
            <p:nvSpPr>
              <p:cNvPr id="34049" name="Freeform 552"/>
              <p:cNvSpPr>
                <a:spLocks/>
              </p:cNvSpPr>
              <p:nvPr/>
            </p:nvSpPr>
            <p:spPr bwMode="auto">
              <a:xfrm>
                <a:off x="2896" y="1325"/>
                <a:ext cx="7" cy="3"/>
              </a:xfrm>
              <a:custGeom>
                <a:avLst/>
                <a:gdLst>
                  <a:gd name="T0" fmla="*/ 0 w 7"/>
                  <a:gd name="T1" fmla="*/ 0 h 3"/>
                  <a:gd name="T2" fmla="*/ 7 w 7"/>
                  <a:gd name="T3" fmla="*/ 0 h 3"/>
                  <a:gd name="T4" fmla="*/ 7 w 7"/>
                  <a:gd name="T5" fmla="*/ 0 h 3"/>
                  <a:gd name="T6" fmla="*/ 7 w 7"/>
                  <a:gd name="T7" fmla="*/ 3 h 3"/>
                  <a:gd name="T8" fmla="*/ 0 w 7"/>
                  <a:gd name="T9" fmla="*/ 3 h 3"/>
                  <a:gd name="T10" fmla="*/ 0 w 7"/>
                  <a:gd name="T11" fmla="*/ 3 h 3"/>
                  <a:gd name="T12" fmla="*/ 0 w 7"/>
                  <a:gd name="T13" fmla="*/ 0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7" y="0"/>
                    </a:lnTo>
                    <a:lnTo>
                      <a:pt x="7" y="3"/>
                    </a:lnTo>
                    <a:lnTo>
                      <a:pt x="0" y="3"/>
                    </a:lnTo>
                    <a:lnTo>
                      <a:pt x="0" y="0"/>
                    </a:lnTo>
                  </a:path>
                </a:pathLst>
              </a:custGeom>
              <a:noFill/>
              <a:ln w="0">
                <a:solidFill>
                  <a:srgbClr val="7F7F7F"/>
                </a:solidFill>
                <a:round/>
                <a:headEnd/>
                <a:tailEnd/>
              </a:ln>
            </p:spPr>
            <p:txBody>
              <a:bodyPr/>
              <a:lstStyle/>
              <a:p>
                <a:endParaRPr lang="en-US"/>
              </a:p>
            </p:txBody>
          </p:sp>
          <p:sp>
            <p:nvSpPr>
              <p:cNvPr id="34050" name="Freeform 553"/>
              <p:cNvSpPr>
                <a:spLocks/>
              </p:cNvSpPr>
              <p:nvPr/>
            </p:nvSpPr>
            <p:spPr bwMode="auto">
              <a:xfrm>
                <a:off x="2903" y="1328"/>
                <a:ext cx="3" cy="3"/>
              </a:xfrm>
              <a:custGeom>
                <a:avLst/>
                <a:gdLst>
                  <a:gd name="T0" fmla="*/ 3 w 3"/>
                  <a:gd name="T1" fmla="*/ 0 h 3"/>
                  <a:gd name="T2" fmla="*/ 0 w 3"/>
                  <a:gd name="T3" fmla="*/ 3 h 3"/>
                  <a:gd name="T4" fmla="*/ 0 w 3"/>
                  <a:gd name="T5" fmla="*/ 0 h 3"/>
                  <a:gd name="T6" fmla="*/ 3 w 3"/>
                  <a:gd name="T7" fmla="*/ 0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0" y="3"/>
                    </a:lnTo>
                    <a:lnTo>
                      <a:pt x="0" y="0"/>
                    </a:lnTo>
                    <a:lnTo>
                      <a:pt x="3" y="0"/>
                    </a:lnTo>
                    <a:close/>
                  </a:path>
                </a:pathLst>
              </a:custGeom>
              <a:solidFill>
                <a:srgbClr val="CCCCCC"/>
              </a:solidFill>
              <a:ln w="9525">
                <a:noFill/>
                <a:round/>
                <a:headEnd/>
                <a:tailEnd/>
              </a:ln>
            </p:spPr>
            <p:txBody>
              <a:bodyPr/>
              <a:lstStyle/>
              <a:p>
                <a:endParaRPr lang="en-US"/>
              </a:p>
            </p:txBody>
          </p:sp>
          <p:sp>
            <p:nvSpPr>
              <p:cNvPr id="34051" name="Freeform 554"/>
              <p:cNvSpPr>
                <a:spLocks/>
              </p:cNvSpPr>
              <p:nvPr/>
            </p:nvSpPr>
            <p:spPr bwMode="auto">
              <a:xfrm>
                <a:off x="2903" y="1328"/>
                <a:ext cx="3" cy="3"/>
              </a:xfrm>
              <a:custGeom>
                <a:avLst/>
                <a:gdLst>
                  <a:gd name="T0" fmla="*/ 3 w 3"/>
                  <a:gd name="T1" fmla="*/ 0 h 3"/>
                  <a:gd name="T2" fmla="*/ 0 w 3"/>
                  <a:gd name="T3" fmla="*/ 3 h 3"/>
                  <a:gd name="T4" fmla="*/ 0 w 3"/>
                  <a:gd name="T5" fmla="*/ 0 h 3"/>
                  <a:gd name="T6" fmla="*/ 3 w 3"/>
                  <a:gd name="T7" fmla="*/ 0 h 3"/>
                  <a:gd name="T8" fmla="*/ 3 w 3"/>
                  <a:gd name="T9" fmla="*/ 0 h 3"/>
                  <a:gd name="T10" fmla="*/ 3 w 3"/>
                  <a:gd name="T11" fmla="*/ 0 h 3"/>
                  <a:gd name="T12" fmla="*/ 3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0" y="3"/>
                    </a:lnTo>
                    <a:lnTo>
                      <a:pt x="0" y="0"/>
                    </a:lnTo>
                    <a:lnTo>
                      <a:pt x="3" y="0"/>
                    </a:lnTo>
                  </a:path>
                </a:pathLst>
              </a:custGeom>
              <a:noFill/>
              <a:ln w="0">
                <a:solidFill>
                  <a:srgbClr val="7F7F7F"/>
                </a:solidFill>
                <a:round/>
                <a:headEnd/>
                <a:tailEnd/>
              </a:ln>
            </p:spPr>
            <p:txBody>
              <a:bodyPr/>
              <a:lstStyle/>
              <a:p>
                <a:endParaRPr lang="en-US"/>
              </a:p>
            </p:txBody>
          </p:sp>
          <p:sp>
            <p:nvSpPr>
              <p:cNvPr id="34052" name="Freeform 555"/>
              <p:cNvSpPr>
                <a:spLocks/>
              </p:cNvSpPr>
              <p:nvPr/>
            </p:nvSpPr>
            <p:spPr bwMode="auto">
              <a:xfrm>
                <a:off x="2906" y="1325"/>
                <a:ext cx="3" cy="3"/>
              </a:xfrm>
              <a:custGeom>
                <a:avLst/>
                <a:gdLst>
                  <a:gd name="T0" fmla="*/ 3 w 3"/>
                  <a:gd name="T1" fmla="*/ 3 h 3"/>
                  <a:gd name="T2" fmla="*/ 3 w 3"/>
                  <a:gd name="T3" fmla="*/ 3 h 3"/>
                  <a:gd name="T4" fmla="*/ 0 w 3"/>
                  <a:gd name="T5" fmla="*/ 0 h 3"/>
                  <a:gd name="T6" fmla="*/ 3 w 3"/>
                  <a:gd name="T7" fmla="*/ 0 h 3"/>
                  <a:gd name="T8" fmla="*/ 3 w 3"/>
                  <a:gd name="T9" fmla="*/ 3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3" y="3"/>
                    </a:lnTo>
                    <a:lnTo>
                      <a:pt x="0" y="0"/>
                    </a:lnTo>
                    <a:lnTo>
                      <a:pt x="3" y="0"/>
                    </a:lnTo>
                    <a:lnTo>
                      <a:pt x="3" y="3"/>
                    </a:lnTo>
                    <a:close/>
                  </a:path>
                </a:pathLst>
              </a:custGeom>
              <a:solidFill>
                <a:srgbClr val="CCCCCC"/>
              </a:solidFill>
              <a:ln w="9525">
                <a:noFill/>
                <a:round/>
                <a:headEnd/>
                <a:tailEnd/>
              </a:ln>
            </p:spPr>
            <p:txBody>
              <a:bodyPr/>
              <a:lstStyle/>
              <a:p>
                <a:endParaRPr lang="en-US"/>
              </a:p>
            </p:txBody>
          </p:sp>
          <p:sp>
            <p:nvSpPr>
              <p:cNvPr id="34053" name="Freeform 556"/>
              <p:cNvSpPr>
                <a:spLocks/>
              </p:cNvSpPr>
              <p:nvPr/>
            </p:nvSpPr>
            <p:spPr bwMode="auto">
              <a:xfrm>
                <a:off x="2906" y="1325"/>
                <a:ext cx="3" cy="3"/>
              </a:xfrm>
              <a:custGeom>
                <a:avLst/>
                <a:gdLst>
                  <a:gd name="T0" fmla="*/ 3 w 3"/>
                  <a:gd name="T1" fmla="*/ 3 h 3"/>
                  <a:gd name="T2" fmla="*/ 3 w 3"/>
                  <a:gd name="T3" fmla="*/ 3 h 3"/>
                  <a:gd name="T4" fmla="*/ 0 w 3"/>
                  <a:gd name="T5" fmla="*/ 0 h 3"/>
                  <a:gd name="T6" fmla="*/ 3 w 3"/>
                  <a:gd name="T7" fmla="*/ 0 h 3"/>
                  <a:gd name="T8" fmla="*/ 3 w 3"/>
                  <a:gd name="T9" fmla="*/ 3 h 3"/>
                  <a:gd name="T10" fmla="*/ 3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3" y="3"/>
                    </a:lnTo>
                    <a:lnTo>
                      <a:pt x="0" y="0"/>
                    </a:lnTo>
                    <a:lnTo>
                      <a:pt x="3" y="0"/>
                    </a:lnTo>
                    <a:lnTo>
                      <a:pt x="3" y="3"/>
                    </a:lnTo>
                  </a:path>
                </a:pathLst>
              </a:custGeom>
              <a:noFill/>
              <a:ln w="0">
                <a:solidFill>
                  <a:srgbClr val="7F7F7F"/>
                </a:solidFill>
                <a:round/>
                <a:headEnd/>
                <a:tailEnd/>
              </a:ln>
            </p:spPr>
            <p:txBody>
              <a:bodyPr/>
              <a:lstStyle/>
              <a:p>
                <a:endParaRPr lang="en-US"/>
              </a:p>
            </p:txBody>
          </p:sp>
          <p:sp>
            <p:nvSpPr>
              <p:cNvPr id="34054" name="Freeform 557"/>
              <p:cNvSpPr>
                <a:spLocks/>
              </p:cNvSpPr>
              <p:nvPr/>
            </p:nvSpPr>
            <p:spPr bwMode="auto">
              <a:xfrm>
                <a:off x="2915" y="1321"/>
                <a:ext cx="7" cy="1"/>
              </a:xfrm>
              <a:custGeom>
                <a:avLst/>
                <a:gdLst>
                  <a:gd name="T0" fmla="*/ 4 w 7"/>
                  <a:gd name="T1" fmla="*/ 0 h 1"/>
                  <a:gd name="T2" fmla="*/ 7 w 7"/>
                  <a:gd name="T3" fmla="*/ 0 h 1"/>
                  <a:gd name="T4" fmla="*/ 0 w 7"/>
                  <a:gd name="T5" fmla="*/ 0 h 1"/>
                  <a:gd name="T6" fmla="*/ 4 w 7"/>
                  <a:gd name="T7" fmla="*/ 0 h 1"/>
                  <a:gd name="T8" fmla="*/ 4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4" y="0"/>
                    </a:moveTo>
                    <a:lnTo>
                      <a:pt x="7" y="0"/>
                    </a:lnTo>
                    <a:lnTo>
                      <a:pt x="0" y="0"/>
                    </a:lnTo>
                    <a:lnTo>
                      <a:pt x="4" y="0"/>
                    </a:lnTo>
                    <a:close/>
                  </a:path>
                </a:pathLst>
              </a:custGeom>
              <a:solidFill>
                <a:srgbClr val="CCCCCC"/>
              </a:solidFill>
              <a:ln w="9525">
                <a:noFill/>
                <a:round/>
                <a:headEnd/>
                <a:tailEnd/>
              </a:ln>
            </p:spPr>
            <p:txBody>
              <a:bodyPr/>
              <a:lstStyle/>
              <a:p>
                <a:endParaRPr lang="en-US"/>
              </a:p>
            </p:txBody>
          </p:sp>
          <p:sp>
            <p:nvSpPr>
              <p:cNvPr id="34055" name="Freeform 558"/>
              <p:cNvSpPr>
                <a:spLocks/>
              </p:cNvSpPr>
              <p:nvPr/>
            </p:nvSpPr>
            <p:spPr bwMode="auto">
              <a:xfrm>
                <a:off x="2915" y="1321"/>
                <a:ext cx="7" cy="1"/>
              </a:xfrm>
              <a:custGeom>
                <a:avLst/>
                <a:gdLst>
                  <a:gd name="T0" fmla="*/ 4 w 7"/>
                  <a:gd name="T1" fmla="*/ 0 h 1"/>
                  <a:gd name="T2" fmla="*/ 7 w 7"/>
                  <a:gd name="T3" fmla="*/ 0 h 1"/>
                  <a:gd name="T4" fmla="*/ 0 w 7"/>
                  <a:gd name="T5" fmla="*/ 0 h 1"/>
                  <a:gd name="T6" fmla="*/ 4 w 7"/>
                  <a:gd name="T7" fmla="*/ 0 h 1"/>
                  <a:gd name="T8" fmla="*/ 4 w 7"/>
                  <a:gd name="T9" fmla="*/ 0 h 1"/>
                  <a:gd name="T10" fmla="*/ 4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4" y="0"/>
                    </a:moveTo>
                    <a:lnTo>
                      <a:pt x="7" y="0"/>
                    </a:lnTo>
                    <a:lnTo>
                      <a:pt x="0" y="0"/>
                    </a:lnTo>
                    <a:lnTo>
                      <a:pt x="4" y="0"/>
                    </a:lnTo>
                  </a:path>
                </a:pathLst>
              </a:custGeom>
              <a:noFill/>
              <a:ln w="0">
                <a:solidFill>
                  <a:srgbClr val="7F7F7F"/>
                </a:solidFill>
                <a:round/>
                <a:headEnd/>
                <a:tailEnd/>
              </a:ln>
            </p:spPr>
            <p:txBody>
              <a:bodyPr/>
              <a:lstStyle/>
              <a:p>
                <a:endParaRPr lang="en-US"/>
              </a:p>
            </p:txBody>
          </p:sp>
          <p:sp>
            <p:nvSpPr>
              <p:cNvPr id="34056" name="Freeform 559"/>
              <p:cNvSpPr>
                <a:spLocks/>
              </p:cNvSpPr>
              <p:nvPr/>
            </p:nvSpPr>
            <p:spPr bwMode="auto">
              <a:xfrm>
                <a:off x="2809" y="1405"/>
                <a:ext cx="7" cy="1"/>
              </a:xfrm>
              <a:custGeom>
                <a:avLst/>
                <a:gdLst>
                  <a:gd name="T0" fmla="*/ 0 w 7"/>
                  <a:gd name="T1" fmla="*/ 0 h 1"/>
                  <a:gd name="T2" fmla="*/ 3 w 7"/>
                  <a:gd name="T3" fmla="*/ 0 h 1"/>
                  <a:gd name="T4" fmla="*/ 7 w 7"/>
                  <a:gd name="T5" fmla="*/ 0 h 1"/>
                  <a:gd name="T6" fmla="*/ 7 w 7"/>
                  <a:gd name="T7" fmla="*/ 0 h 1"/>
                  <a:gd name="T8" fmla="*/ 3 w 7"/>
                  <a:gd name="T9" fmla="*/ 0 h 1"/>
                  <a:gd name="T10" fmla="*/ 0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0" y="0"/>
                    </a:moveTo>
                    <a:lnTo>
                      <a:pt x="3" y="0"/>
                    </a:lnTo>
                    <a:lnTo>
                      <a:pt x="7" y="0"/>
                    </a:lnTo>
                    <a:lnTo>
                      <a:pt x="3" y="0"/>
                    </a:lnTo>
                    <a:lnTo>
                      <a:pt x="0" y="0"/>
                    </a:lnTo>
                    <a:close/>
                  </a:path>
                </a:pathLst>
              </a:custGeom>
              <a:solidFill>
                <a:srgbClr val="CCCCCC"/>
              </a:solidFill>
              <a:ln w="9525">
                <a:noFill/>
                <a:round/>
                <a:headEnd/>
                <a:tailEnd/>
              </a:ln>
            </p:spPr>
            <p:txBody>
              <a:bodyPr/>
              <a:lstStyle/>
              <a:p>
                <a:endParaRPr lang="en-US"/>
              </a:p>
            </p:txBody>
          </p:sp>
          <p:sp>
            <p:nvSpPr>
              <p:cNvPr id="34057" name="Freeform 560"/>
              <p:cNvSpPr>
                <a:spLocks/>
              </p:cNvSpPr>
              <p:nvPr/>
            </p:nvSpPr>
            <p:spPr bwMode="auto">
              <a:xfrm>
                <a:off x="2809" y="1405"/>
                <a:ext cx="7" cy="1"/>
              </a:xfrm>
              <a:custGeom>
                <a:avLst/>
                <a:gdLst>
                  <a:gd name="T0" fmla="*/ 0 w 7"/>
                  <a:gd name="T1" fmla="*/ 0 h 1"/>
                  <a:gd name="T2" fmla="*/ 3 w 7"/>
                  <a:gd name="T3" fmla="*/ 0 h 1"/>
                  <a:gd name="T4" fmla="*/ 7 w 7"/>
                  <a:gd name="T5" fmla="*/ 0 h 1"/>
                  <a:gd name="T6" fmla="*/ 7 w 7"/>
                  <a:gd name="T7" fmla="*/ 0 h 1"/>
                  <a:gd name="T8" fmla="*/ 3 w 7"/>
                  <a:gd name="T9" fmla="*/ 0 h 1"/>
                  <a:gd name="T10" fmla="*/ 0 w 7"/>
                  <a:gd name="T11" fmla="*/ 0 h 1"/>
                  <a:gd name="T12" fmla="*/ 0 w 7"/>
                  <a:gd name="T13" fmla="*/ 0 h 1"/>
                  <a:gd name="T14" fmla="*/ 0 60000 65536"/>
                  <a:gd name="T15" fmla="*/ 0 60000 65536"/>
                  <a:gd name="T16" fmla="*/ 0 60000 65536"/>
                  <a:gd name="T17" fmla="*/ 0 60000 65536"/>
                  <a:gd name="T18" fmla="*/ 0 60000 65536"/>
                  <a:gd name="T19" fmla="*/ 0 60000 65536"/>
                  <a:gd name="T20" fmla="*/ 0 60000 65536"/>
                  <a:gd name="T21" fmla="*/ 0 w 7"/>
                  <a:gd name="T22" fmla="*/ 0 h 1"/>
                  <a:gd name="T23" fmla="*/ 7 w 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
                    <a:moveTo>
                      <a:pt x="0" y="0"/>
                    </a:moveTo>
                    <a:lnTo>
                      <a:pt x="3" y="0"/>
                    </a:lnTo>
                    <a:lnTo>
                      <a:pt x="7" y="0"/>
                    </a:lnTo>
                    <a:lnTo>
                      <a:pt x="3" y="0"/>
                    </a:lnTo>
                    <a:lnTo>
                      <a:pt x="0" y="0"/>
                    </a:lnTo>
                  </a:path>
                </a:pathLst>
              </a:custGeom>
              <a:noFill/>
              <a:ln w="0">
                <a:solidFill>
                  <a:srgbClr val="7F7F7F"/>
                </a:solidFill>
                <a:round/>
                <a:headEnd/>
                <a:tailEnd/>
              </a:ln>
            </p:spPr>
            <p:txBody>
              <a:bodyPr/>
              <a:lstStyle/>
              <a:p>
                <a:endParaRPr lang="en-US"/>
              </a:p>
            </p:txBody>
          </p:sp>
          <p:sp>
            <p:nvSpPr>
              <p:cNvPr id="34058" name="Rectangle 561"/>
              <p:cNvSpPr>
                <a:spLocks noChangeArrowheads="1"/>
              </p:cNvSpPr>
              <p:nvPr/>
            </p:nvSpPr>
            <p:spPr bwMode="auto">
              <a:xfrm>
                <a:off x="2793" y="1418"/>
                <a:ext cx="1" cy="3"/>
              </a:xfrm>
              <a:prstGeom prst="rect">
                <a:avLst/>
              </a:prstGeom>
              <a:solidFill>
                <a:srgbClr val="CCCCCC"/>
              </a:solidFill>
              <a:ln w="9525">
                <a:noFill/>
                <a:miter lim="800000"/>
                <a:headEnd/>
                <a:tailEnd/>
              </a:ln>
            </p:spPr>
            <p:txBody>
              <a:bodyPr/>
              <a:lstStyle/>
              <a:p>
                <a:endParaRPr lang="en-US"/>
              </a:p>
            </p:txBody>
          </p:sp>
          <p:sp>
            <p:nvSpPr>
              <p:cNvPr id="34059" name="Rectangle 562"/>
              <p:cNvSpPr>
                <a:spLocks noChangeArrowheads="1"/>
              </p:cNvSpPr>
              <p:nvPr/>
            </p:nvSpPr>
            <p:spPr bwMode="auto">
              <a:xfrm>
                <a:off x="2793" y="1418"/>
                <a:ext cx="1" cy="3"/>
              </a:xfrm>
              <a:prstGeom prst="rect">
                <a:avLst/>
              </a:prstGeom>
              <a:noFill/>
              <a:ln w="0">
                <a:solidFill>
                  <a:srgbClr val="7F7F7F"/>
                </a:solidFill>
                <a:miter lim="800000"/>
                <a:headEnd/>
                <a:tailEnd/>
              </a:ln>
            </p:spPr>
            <p:txBody>
              <a:bodyPr/>
              <a:lstStyle/>
              <a:p>
                <a:endParaRPr lang="en-US"/>
              </a:p>
            </p:txBody>
          </p:sp>
          <p:sp>
            <p:nvSpPr>
              <p:cNvPr id="34060" name="Rectangle 563"/>
              <p:cNvSpPr>
                <a:spLocks noChangeArrowheads="1"/>
              </p:cNvSpPr>
              <p:nvPr/>
            </p:nvSpPr>
            <p:spPr bwMode="auto">
              <a:xfrm>
                <a:off x="2790" y="1447"/>
                <a:ext cx="1" cy="3"/>
              </a:xfrm>
              <a:prstGeom prst="rect">
                <a:avLst/>
              </a:prstGeom>
              <a:solidFill>
                <a:srgbClr val="CCCCCC"/>
              </a:solidFill>
              <a:ln w="9525">
                <a:noFill/>
                <a:miter lim="800000"/>
                <a:headEnd/>
                <a:tailEnd/>
              </a:ln>
            </p:spPr>
            <p:txBody>
              <a:bodyPr/>
              <a:lstStyle/>
              <a:p>
                <a:endParaRPr lang="en-US"/>
              </a:p>
            </p:txBody>
          </p:sp>
          <p:sp>
            <p:nvSpPr>
              <p:cNvPr id="34061" name="Freeform 564"/>
              <p:cNvSpPr>
                <a:spLocks/>
              </p:cNvSpPr>
              <p:nvPr/>
            </p:nvSpPr>
            <p:spPr bwMode="auto">
              <a:xfrm>
                <a:off x="2790" y="1447"/>
                <a:ext cx="1" cy="3"/>
              </a:xfrm>
              <a:custGeom>
                <a:avLst/>
                <a:gdLst>
                  <a:gd name="T0" fmla="*/ 0 w 1"/>
                  <a:gd name="T1" fmla="*/ 3 h 3"/>
                  <a:gd name="T2" fmla="*/ 0 w 1"/>
                  <a:gd name="T3" fmla="*/ 0 h 3"/>
                  <a:gd name="T4" fmla="*/ 0 w 1"/>
                  <a:gd name="T5" fmla="*/ 0 h 3"/>
                  <a:gd name="T6" fmla="*/ 0 w 1"/>
                  <a:gd name="T7" fmla="*/ 3 h 3"/>
                  <a:gd name="T8" fmla="*/ 0 w 1"/>
                  <a:gd name="T9" fmla="*/ 3 h 3"/>
                  <a:gd name="T10" fmla="*/ 0 w 1"/>
                  <a:gd name="T11" fmla="*/ 3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4062" name="Freeform 565"/>
              <p:cNvSpPr>
                <a:spLocks/>
              </p:cNvSpPr>
              <p:nvPr/>
            </p:nvSpPr>
            <p:spPr bwMode="auto">
              <a:xfrm>
                <a:off x="2790" y="1453"/>
                <a:ext cx="1" cy="3"/>
              </a:xfrm>
              <a:custGeom>
                <a:avLst/>
                <a:gdLst>
                  <a:gd name="T0" fmla="*/ 0 w 1"/>
                  <a:gd name="T1" fmla="*/ 3 h 3"/>
                  <a:gd name="T2" fmla="*/ 0 w 1"/>
                  <a:gd name="T3" fmla="*/ 0 h 3"/>
                  <a:gd name="T4" fmla="*/ 0 w 1"/>
                  <a:gd name="T5" fmla="*/ 3 h 3"/>
                  <a:gd name="T6" fmla="*/ 0 w 1"/>
                  <a:gd name="T7" fmla="*/ 3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4063" name="Freeform 566"/>
              <p:cNvSpPr>
                <a:spLocks/>
              </p:cNvSpPr>
              <p:nvPr/>
            </p:nvSpPr>
            <p:spPr bwMode="auto">
              <a:xfrm>
                <a:off x="2790" y="1453"/>
                <a:ext cx="1" cy="3"/>
              </a:xfrm>
              <a:custGeom>
                <a:avLst/>
                <a:gdLst>
                  <a:gd name="T0" fmla="*/ 0 w 1"/>
                  <a:gd name="T1" fmla="*/ 3 h 3"/>
                  <a:gd name="T2" fmla="*/ 0 w 1"/>
                  <a:gd name="T3" fmla="*/ 0 h 3"/>
                  <a:gd name="T4" fmla="*/ 0 w 1"/>
                  <a:gd name="T5" fmla="*/ 3 h 3"/>
                  <a:gd name="T6" fmla="*/ 0 w 1"/>
                  <a:gd name="T7" fmla="*/ 3 h 3"/>
                  <a:gd name="T8" fmla="*/ 0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4064" name="Freeform 567"/>
              <p:cNvSpPr>
                <a:spLocks/>
              </p:cNvSpPr>
              <p:nvPr/>
            </p:nvSpPr>
            <p:spPr bwMode="auto">
              <a:xfrm>
                <a:off x="2626" y="1836"/>
                <a:ext cx="3" cy="6"/>
              </a:xfrm>
              <a:custGeom>
                <a:avLst/>
                <a:gdLst>
                  <a:gd name="T0" fmla="*/ 3 w 3"/>
                  <a:gd name="T1" fmla="*/ 0 h 6"/>
                  <a:gd name="T2" fmla="*/ 3 w 3"/>
                  <a:gd name="T3" fmla="*/ 3 h 6"/>
                  <a:gd name="T4" fmla="*/ 0 w 3"/>
                  <a:gd name="T5" fmla="*/ 6 h 6"/>
                  <a:gd name="T6" fmla="*/ 3 w 3"/>
                  <a:gd name="T7" fmla="*/ 3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3" y="3"/>
                    </a:lnTo>
                    <a:lnTo>
                      <a:pt x="0" y="6"/>
                    </a:lnTo>
                    <a:lnTo>
                      <a:pt x="3" y="3"/>
                    </a:lnTo>
                    <a:lnTo>
                      <a:pt x="3" y="0"/>
                    </a:lnTo>
                    <a:close/>
                  </a:path>
                </a:pathLst>
              </a:custGeom>
              <a:solidFill>
                <a:srgbClr val="CCCCCC"/>
              </a:solidFill>
              <a:ln w="9525">
                <a:noFill/>
                <a:round/>
                <a:headEnd/>
                <a:tailEnd/>
              </a:ln>
            </p:spPr>
            <p:txBody>
              <a:bodyPr/>
              <a:lstStyle/>
              <a:p>
                <a:endParaRPr lang="en-US"/>
              </a:p>
            </p:txBody>
          </p:sp>
          <p:sp>
            <p:nvSpPr>
              <p:cNvPr id="34065" name="Freeform 568"/>
              <p:cNvSpPr>
                <a:spLocks/>
              </p:cNvSpPr>
              <p:nvPr/>
            </p:nvSpPr>
            <p:spPr bwMode="auto">
              <a:xfrm>
                <a:off x="2626" y="1836"/>
                <a:ext cx="3" cy="6"/>
              </a:xfrm>
              <a:custGeom>
                <a:avLst/>
                <a:gdLst>
                  <a:gd name="T0" fmla="*/ 3 w 3"/>
                  <a:gd name="T1" fmla="*/ 0 h 6"/>
                  <a:gd name="T2" fmla="*/ 3 w 3"/>
                  <a:gd name="T3" fmla="*/ 3 h 6"/>
                  <a:gd name="T4" fmla="*/ 0 w 3"/>
                  <a:gd name="T5" fmla="*/ 6 h 6"/>
                  <a:gd name="T6" fmla="*/ 3 w 3"/>
                  <a:gd name="T7" fmla="*/ 3 h 6"/>
                  <a:gd name="T8" fmla="*/ 3 w 3"/>
                  <a:gd name="T9" fmla="*/ 0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3" y="3"/>
                    </a:lnTo>
                    <a:lnTo>
                      <a:pt x="0" y="6"/>
                    </a:lnTo>
                    <a:lnTo>
                      <a:pt x="3" y="3"/>
                    </a:lnTo>
                    <a:lnTo>
                      <a:pt x="3" y="0"/>
                    </a:lnTo>
                  </a:path>
                </a:pathLst>
              </a:custGeom>
              <a:noFill/>
              <a:ln w="0">
                <a:solidFill>
                  <a:srgbClr val="7F7F7F"/>
                </a:solidFill>
                <a:round/>
                <a:headEnd/>
                <a:tailEnd/>
              </a:ln>
            </p:spPr>
            <p:txBody>
              <a:bodyPr/>
              <a:lstStyle/>
              <a:p>
                <a:endParaRPr lang="en-US"/>
              </a:p>
            </p:txBody>
          </p:sp>
          <p:sp>
            <p:nvSpPr>
              <p:cNvPr id="34066" name="Freeform 569"/>
              <p:cNvSpPr>
                <a:spLocks/>
              </p:cNvSpPr>
              <p:nvPr/>
            </p:nvSpPr>
            <p:spPr bwMode="auto">
              <a:xfrm>
                <a:off x="2841" y="1775"/>
                <a:ext cx="4" cy="3"/>
              </a:xfrm>
              <a:custGeom>
                <a:avLst/>
                <a:gdLst>
                  <a:gd name="T0" fmla="*/ 4 w 4"/>
                  <a:gd name="T1" fmla="*/ 0 h 3"/>
                  <a:gd name="T2" fmla="*/ 4 w 4"/>
                  <a:gd name="T3" fmla="*/ 3 h 3"/>
                  <a:gd name="T4" fmla="*/ 4 w 4"/>
                  <a:gd name="T5" fmla="*/ 3 h 3"/>
                  <a:gd name="T6" fmla="*/ 0 w 4"/>
                  <a:gd name="T7" fmla="*/ 3 h 3"/>
                  <a:gd name="T8" fmla="*/ 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4" y="3"/>
                    </a:lnTo>
                    <a:lnTo>
                      <a:pt x="0" y="3"/>
                    </a:lnTo>
                    <a:lnTo>
                      <a:pt x="4" y="0"/>
                    </a:lnTo>
                    <a:close/>
                  </a:path>
                </a:pathLst>
              </a:custGeom>
              <a:solidFill>
                <a:srgbClr val="CCCCCC"/>
              </a:solidFill>
              <a:ln w="9525">
                <a:noFill/>
                <a:round/>
                <a:headEnd/>
                <a:tailEnd/>
              </a:ln>
            </p:spPr>
            <p:txBody>
              <a:bodyPr/>
              <a:lstStyle/>
              <a:p>
                <a:endParaRPr lang="en-US"/>
              </a:p>
            </p:txBody>
          </p:sp>
          <p:sp>
            <p:nvSpPr>
              <p:cNvPr id="34067" name="Freeform 570"/>
              <p:cNvSpPr>
                <a:spLocks/>
              </p:cNvSpPr>
              <p:nvPr/>
            </p:nvSpPr>
            <p:spPr bwMode="auto">
              <a:xfrm>
                <a:off x="2841" y="1775"/>
                <a:ext cx="4" cy="3"/>
              </a:xfrm>
              <a:custGeom>
                <a:avLst/>
                <a:gdLst>
                  <a:gd name="T0" fmla="*/ 4 w 4"/>
                  <a:gd name="T1" fmla="*/ 0 h 3"/>
                  <a:gd name="T2" fmla="*/ 4 w 4"/>
                  <a:gd name="T3" fmla="*/ 3 h 3"/>
                  <a:gd name="T4" fmla="*/ 4 w 4"/>
                  <a:gd name="T5" fmla="*/ 3 h 3"/>
                  <a:gd name="T6" fmla="*/ 0 w 4"/>
                  <a:gd name="T7" fmla="*/ 3 h 3"/>
                  <a:gd name="T8" fmla="*/ 4 w 4"/>
                  <a:gd name="T9" fmla="*/ 0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4" y="3"/>
                    </a:lnTo>
                    <a:lnTo>
                      <a:pt x="0" y="3"/>
                    </a:lnTo>
                    <a:lnTo>
                      <a:pt x="4" y="0"/>
                    </a:lnTo>
                  </a:path>
                </a:pathLst>
              </a:custGeom>
              <a:noFill/>
              <a:ln w="0">
                <a:solidFill>
                  <a:srgbClr val="7F7F7F"/>
                </a:solidFill>
                <a:round/>
                <a:headEnd/>
                <a:tailEnd/>
              </a:ln>
            </p:spPr>
            <p:txBody>
              <a:bodyPr/>
              <a:lstStyle/>
              <a:p>
                <a:endParaRPr lang="en-US"/>
              </a:p>
            </p:txBody>
          </p:sp>
          <p:sp>
            <p:nvSpPr>
              <p:cNvPr id="34068" name="Freeform 571"/>
              <p:cNvSpPr>
                <a:spLocks/>
              </p:cNvSpPr>
              <p:nvPr/>
            </p:nvSpPr>
            <p:spPr bwMode="auto">
              <a:xfrm>
                <a:off x="3115" y="2007"/>
                <a:ext cx="3" cy="3"/>
              </a:xfrm>
              <a:custGeom>
                <a:avLst/>
                <a:gdLst>
                  <a:gd name="T0" fmla="*/ 0 w 3"/>
                  <a:gd name="T1" fmla="*/ 0 h 3"/>
                  <a:gd name="T2" fmla="*/ 0 w 3"/>
                  <a:gd name="T3" fmla="*/ 3 h 3"/>
                  <a:gd name="T4" fmla="*/ 3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0" y="3"/>
                    </a:lnTo>
                    <a:lnTo>
                      <a:pt x="3" y="3"/>
                    </a:lnTo>
                    <a:lnTo>
                      <a:pt x="0" y="0"/>
                    </a:lnTo>
                    <a:close/>
                  </a:path>
                </a:pathLst>
              </a:custGeom>
              <a:solidFill>
                <a:srgbClr val="CCCCCC"/>
              </a:solidFill>
              <a:ln w="9525">
                <a:noFill/>
                <a:round/>
                <a:headEnd/>
                <a:tailEnd/>
              </a:ln>
            </p:spPr>
            <p:txBody>
              <a:bodyPr/>
              <a:lstStyle/>
              <a:p>
                <a:endParaRPr lang="en-US"/>
              </a:p>
            </p:txBody>
          </p:sp>
          <p:sp>
            <p:nvSpPr>
              <p:cNvPr id="34069" name="Freeform 572"/>
              <p:cNvSpPr>
                <a:spLocks/>
              </p:cNvSpPr>
              <p:nvPr/>
            </p:nvSpPr>
            <p:spPr bwMode="auto">
              <a:xfrm>
                <a:off x="3115" y="2007"/>
                <a:ext cx="3" cy="3"/>
              </a:xfrm>
              <a:custGeom>
                <a:avLst/>
                <a:gdLst>
                  <a:gd name="T0" fmla="*/ 0 w 3"/>
                  <a:gd name="T1" fmla="*/ 0 h 3"/>
                  <a:gd name="T2" fmla="*/ 0 w 3"/>
                  <a:gd name="T3" fmla="*/ 3 h 3"/>
                  <a:gd name="T4" fmla="*/ 3 w 3"/>
                  <a:gd name="T5" fmla="*/ 3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3"/>
                    </a:lnTo>
                    <a:lnTo>
                      <a:pt x="3" y="3"/>
                    </a:lnTo>
                    <a:lnTo>
                      <a:pt x="0" y="0"/>
                    </a:lnTo>
                  </a:path>
                </a:pathLst>
              </a:custGeom>
              <a:noFill/>
              <a:ln w="0">
                <a:solidFill>
                  <a:srgbClr val="7F7F7F"/>
                </a:solidFill>
                <a:round/>
                <a:headEnd/>
                <a:tailEnd/>
              </a:ln>
            </p:spPr>
            <p:txBody>
              <a:bodyPr/>
              <a:lstStyle/>
              <a:p>
                <a:endParaRPr lang="en-US"/>
              </a:p>
            </p:txBody>
          </p:sp>
          <p:sp>
            <p:nvSpPr>
              <p:cNvPr id="34070" name="Freeform 573"/>
              <p:cNvSpPr>
                <a:spLocks/>
              </p:cNvSpPr>
              <p:nvPr/>
            </p:nvSpPr>
            <p:spPr bwMode="auto">
              <a:xfrm>
                <a:off x="3240" y="2052"/>
                <a:ext cx="13" cy="6"/>
              </a:xfrm>
              <a:custGeom>
                <a:avLst/>
                <a:gdLst>
                  <a:gd name="T0" fmla="*/ 10 w 13"/>
                  <a:gd name="T1" fmla="*/ 0 h 6"/>
                  <a:gd name="T2" fmla="*/ 13 w 13"/>
                  <a:gd name="T3" fmla="*/ 0 h 6"/>
                  <a:gd name="T4" fmla="*/ 10 w 13"/>
                  <a:gd name="T5" fmla="*/ 3 h 6"/>
                  <a:gd name="T6" fmla="*/ 7 w 13"/>
                  <a:gd name="T7" fmla="*/ 6 h 6"/>
                  <a:gd name="T8" fmla="*/ 0 w 13"/>
                  <a:gd name="T9" fmla="*/ 3 h 6"/>
                  <a:gd name="T10" fmla="*/ 4 w 13"/>
                  <a:gd name="T11" fmla="*/ 0 h 6"/>
                  <a:gd name="T12" fmla="*/ 4 w 13"/>
                  <a:gd name="T13" fmla="*/ 0 h 6"/>
                  <a:gd name="T14" fmla="*/ 10 w 13"/>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
                  <a:gd name="T26" fmla="*/ 13 w 1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
                    <a:moveTo>
                      <a:pt x="10" y="0"/>
                    </a:moveTo>
                    <a:lnTo>
                      <a:pt x="13" y="0"/>
                    </a:lnTo>
                    <a:lnTo>
                      <a:pt x="10" y="3"/>
                    </a:lnTo>
                    <a:lnTo>
                      <a:pt x="7" y="6"/>
                    </a:lnTo>
                    <a:lnTo>
                      <a:pt x="0" y="3"/>
                    </a:lnTo>
                    <a:lnTo>
                      <a:pt x="4" y="0"/>
                    </a:lnTo>
                    <a:lnTo>
                      <a:pt x="10" y="0"/>
                    </a:lnTo>
                    <a:close/>
                  </a:path>
                </a:pathLst>
              </a:custGeom>
              <a:solidFill>
                <a:srgbClr val="CCCCCC"/>
              </a:solidFill>
              <a:ln w="9525">
                <a:noFill/>
                <a:round/>
                <a:headEnd/>
                <a:tailEnd/>
              </a:ln>
            </p:spPr>
            <p:txBody>
              <a:bodyPr/>
              <a:lstStyle/>
              <a:p>
                <a:endParaRPr lang="en-US"/>
              </a:p>
            </p:txBody>
          </p:sp>
          <p:sp>
            <p:nvSpPr>
              <p:cNvPr id="34071" name="Freeform 574"/>
              <p:cNvSpPr>
                <a:spLocks/>
              </p:cNvSpPr>
              <p:nvPr/>
            </p:nvSpPr>
            <p:spPr bwMode="auto">
              <a:xfrm>
                <a:off x="3240" y="2052"/>
                <a:ext cx="13" cy="6"/>
              </a:xfrm>
              <a:custGeom>
                <a:avLst/>
                <a:gdLst>
                  <a:gd name="T0" fmla="*/ 10 w 13"/>
                  <a:gd name="T1" fmla="*/ 0 h 6"/>
                  <a:gd name="T2" fmla="*/ 13 w 13"/>
                  <a:gd name="T3" fmla="*/ 0 h 6"/>
                  <a:gd name="T4" fmla="*/ 10 w 13"/>
                  <a:gd name="T5" fmla="*/ 3 h 6"/>
                  <a:gd name="T6" fmla="*/ 7 w 13"/>
                  <a:gd name="T7" fmla="*/ 6 h 6"/>
                  <a:gd name="T8" fmla="*/ 0 w 13"/>
                  <a:gd name="T9" fmla="*/ 3 h 6"/>
                  <a:gd name="T10" fmla="*/ 4 w 13"/>
                  <a:gd name="T11" fmla="*/ 0 h 6"/>
                  <a:gd name="T12" fmla="*/ 4 w 13"/>
                  <a:gd name="T13" fmla="*/ 0 h 6"/>
                  <a:gd name="T14" fmla="*/ 10 w 13"/>
                  <a:gd name="T15" fmla="*/ 0 h 6"/>
                  <a:gd name="T16" fmla="*/ 10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10" y="0"/>
                    </a:moveTo>
                    <a:lnTo>
                      <a:pt x="13" y="0"/>
                    </a:lnTo>
                    <a:lnTo>
                      <a:pt x="10" y="3"/>
                    </a:lnTo>
                    <a:lnTo>
                      <a:pt x="7" y="6"/>
                    </a:lnTo>
                    <a:lnTo>
                      <a:pt x="0" y="3"/>
                    </a:lnTo>
                    <a:lnTo>
                      <a:pt x="4" y="0"/>
                    </a:lnTo>
                    <a:lnTo>
                      <a:pt x="10" y="0"/>
                    </a:lnTo>
                  </a:path>
                </a:pathLst>
              </a:custGeom>
              <a:noFill/>
              <a:ln w="0">
                <a:solidFill>
                  <a:srgbClr val="7F7F7F"/>
                </a:solidFill>
                <a:round/>
                <a:headEnd/>
                <a:tailEnd/>
              </a:ln>
            </p:spPr>
            <p:txBody>
              <a:bodyPr/>
              <a:lstStyle/>
              <a:p>
                <a:endParaRPr lang="en-US"/>
              </a:p>
            </p:txBody>
          </p:sp>
          <p:sp>
            <p:nvSpPr>
              <p:cNvPr id="34072" name="Freeform 575"/>
              <p:cNvSpPr>
                <a:spLocks/>
              </p:cNvSpPr>
              <p:nvPr/>
            </p:nvSpPr>
            <p:spPr bwMode="auto">
              <a:xfrm>
                <a:off x="3134" y="1997"/>
                <a:ext cx="1" cy="3"/>
              </a:xfrm>
              <a:custGeom>
                <a:avLst/>
                <a:gdLst>
                  <a:gd name="T0" fmla="*/ 0 w 1"/>
                  <a:gd name="T1" fmla="*/ 3 h 3"/>
                  <a:gd name="T2" fmla="*/ 0 w 1"/>
                  <a:gd name="T3" fmla="*/ 0 h 3"/>
                  <a:gd name="T4" fmla="*/ 0 w 1"/>
                  <a:gd name="T5" fmla="*/ 3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4073" name="Freeform 576"/>
              <p:cNvSpPr>
                <a:spLocks/>
              </p:cNvSpPr>
              <p:nvPr/>
            </p:nvSpPr>
            <p:spPr bwMode="auto">
              <a:xfrm>
                <a:off x="3134" y="1997"/>
                <a:ext cx="1" cy="3"/>
              </a:xfrm>
              <a:custGeom>
                <a:avLst/>
                <a:gdLst>
                  <a:gd name="T0" fmla="*/ 0 w 1"/>
                  <a:gd name="T1" fmla="*/ 3 h 3"/>
                  <a:gd name="T2" fmla="*/ 0 w 1"/>
                  <a:gd name="T3" fmla="*/ 0 h 3"/>
                  <a:gd name="T4" fmla="*/ 0 w 1"/>
                  <a:gd name="T5" fmla="*/ 3 h 3"/>
                  <a:gd name="T6" fmla="*/ 0 w 1"/>
                  <a:gd name="T7" fmla="*/ 3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4074" name="Freeform 577"/>
              <p:cNvSpPr>
                <a:spLocks/>
              </p:cNvSpPr>
              <p:nvPr/>
            </p:nvSpPr>
            <p:spPr bwMode="auto">
              <a:xfrm>
                <a:off x="3115" y="2010"/>
                <a:ext cx="6" cy="3"/>
              </a:xfrm>
              <a:custGeom>
                <a:avLst/>
                <a:gdLst>
                  <a:gd name="T0" fmla="*/ 3 w 6"/>
                  <a:gd name="T1" fmla="*/ 3 h 3"/>
                  <a:gd name="T2" fmla="*/ 3 w 6"/>
                  <a:gd name="T3" fmla="*/ 0 h 3"/>
                  <a:gd name="T4" fmla="*/ 0 w 6"/>
                  <a:gd name="T5" fmla="*/ 0 h 3"/>
                  <a:gd name="T6" fmla="*/ 0 w 6"/>
                  <a:gd name="T7" fmla="*/ 3 h 3"/>
                  <a:gd name="T8" fmla="*/ 3 w 6"/>
                  <a:gd name="T9" fmla="*/ 3 h 3"/>
                  <a:gd name="T10" fmla="*/ 0 w 6"/>
                  <a:gd name="T11" fmla="*/ 3 h 3"/>
                  <a:gd name="T12" fmla="*/ 0 w 6"/>
                  <a:gd name="T13" fmla="*/ 3 h 3"/>
                  <a:gd name="T14" fmla="*/ 6 w 6"/>
                  <a:gd name="T15" fmla="*/ 3 h 3"/>
                  <a:gd name="T16" fmla="*/ 3 w 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3" y="3"/>
                    </a:moveTo>
                    <a:lnTo>
                      <a:pt x="3" y="0"/>
                    </a:lnTo>
                    <a:lnTo>
                      <a:pt x="0" y="0"/>
                    </a:lnTo>
                    <a:lnTo>
                      <a:pt x="0" y="3"/>
                    </a:lnTo>
                    <a:lnTo>
                      <a:pt x="3" y="3"/>
                    </a:lnTo>
                    <a:lnTo>
                      <a:pt x="0" y="3"/>
                    </a:lnTo>
                    <a:lnTo>
                      <a:pt x="6" y="3"/>
                    </a:lnTo>
                    <a:lnTo>
                      <a:pt x="3" y="3"/>
                    </a:lnTo>
                    <a:close/>
                  </a:path>
                </a:pathLst>
              </a:custGeom>
              <a:solidFill>
                <a:srgbClr val="CCCCCC"/>
              </a:solidFill>
              <a:ln w="9525">
                <a:noFill/>
                <a:round/>
                <a:headEnd/>
                <a:tailEnd/>
              </a:ln>
            </p:spPr>
            <p:txBody>
              <a:bodyPr/>
              <a:lstStyle/>
              <a:p>
                <a:endParaRPr lang="en-US"/>
              </a:p>
            </p:txBody>
          </p:sp>
          <p:sp>
            <p:nvSpPr>
              <p:cNvPr id="34075" name="Freeform 578"/>
              <p:cNvSpPr>
                <a:spLocks/>
              </p:cNvSpPr>
              <p:nvPr/>
            </p:nvSpPr>
            <p:spPr bwMode="auto">
              <a:xfrm>
                <a:off x="3115" y="2010"/>
                <a:ext cx="6" cy="3"/>
              </a:xfrm>
              <a:custGeom>
                <a:avLst/>
                <a:gdLst>
                  <a:gd name="T0" fmla="*/ 3 w 6"/>
                  <a:gd name="T1" fmla="*/ 3 h 3"/>
                  <a:gd name="T2" fmla="*/ 3 w 6"/>
                  <a:gd name="T3" fmla="*/ 0 h 3"/>
                  <a:gd name="T4" fmla="*/ 0 w 6"/>
                  <a:gd name="T5" fmla="*/ 0 h 3"/>
                  <a:gd name="T6" fmla="*/ 0 w 6"/>
                  <a:gd name="T7" fmla="*/ 3 h 3"/>
                  <a:gd name="T8" fmla="*/ 3 w 6"/>
                  <a:gd name="T9" fmla="*/ 3 h 3"/>
                  <a:gd name="T10" fmla="*/ 0 w 6"/>
                  <a:gd name="T11" fmla="*/ 3 h 3"/>
                  <a:gd name="T12" fmla="*/ 0 w 6"/>
                  <a:gd name="T13" fmla="*/ 3 h 3"/>
                  <a:gd name="T14" fmla="*/ 6 w 6"/>
                  <a:gd name="T15" fmla="*/ 3 h 3"/>
                  <a:gd name="T16" fmla="*/ 3 w 6"/>
                  <a:gd name="T17" fmla="*/ 3 h 3"/>
                  <a:gd name="T18" fmla="*/ 3 w 6"/>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
                  <a:gd name="T32" fmla="*/ 6 w 6"/>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
                    <a:moveTo>
                      <a:pt x="3" y="3"/>
                    </a:moveTo>
                    <a:lnTo>
                      <a:pt x="3" y="0"/>
                    </a:lnTo>
                    <a:lnTo>
                      <a:pt x="0" y="0"/>
                    </a:lnTo>
                    <a:lnTo>
                      <a:pt x="0" y="3"/>
                    </a:lnTo>
                    <a:lnTo>
                      <a:pt x="3" y="3"/>
                    </a:lnTo>
                    <a:lnTo>
                      <a:pt x="0" y="3"/>
                    </a:lnTo>
                    <a:lnTo>
                      <a:pt x="6" y="3"/>
                    </a:lnTo>
                    <a:lnTo>
                      <a:pt x="3" y="3"/>
                    </a:lnTo>
                  </a:path>
                </a:pathLst>
              </a:custGeom>
              <a:noFill/>
              <a:ln w="0">
                <a:solidFill>
                  <a:srgbClr val="7F7F7F"/>
                </a:solidFill>
                <a:round/>
                <a:headEnd/>
                <a:tailEnd/>
              </a:ln>
            </p:spPr>
            <p:txBody>
              <a:bodyPr/>
              <a:lstStyle/>
              <a:p>
                <a:endParaRPr lang="en-US"/>
              </a:p>
            </p:txBody>
          </p:sp>
          <p:sp>
            <p:nvSpPr>
              <p:cNvPr id="34076" name="Freeform 579"/>
              <p:cNvSpPr>
                <a:spLocks/>
              </p:cNvSpPr>
              <p:nvPr/>
            </p:nvSpPr>
            <p:spPr bwMode="auto">
              <a:xfrm>
                <a:off x="3147" y="2364"/>
                <a:ext cx="3" cy="6"/>
              </a:xfrm>
              <a:custGeom>
                <a:avLst/>
                <a:gdLst>
                  <a:gd name="T0" fmla="*/ 3 w 3"/>
                  <a:gd name="T1" fmla="*/ 0 h 6"/>
                  <a:gd name="T2" fmla="*/ 3 w 3"/>
                  <a:gd name="T3" fmla="*/ 6 h 6"/>
                  <a:gd name="T4" fmla="*/ 0 w 3"/>
                  <a:gd name="T5" fmla="*/ 3 h 6"/>
                  <a:gd name="T6" fmla="*/ 0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3" y="6"/>
                    </a:lnTo>
                    <a:lnTo>
                      <a:pt x="0" y="3"/>
                    </a:lnTo>
                    <a:lnTo>
                      <a:pt x="0" y="0"/>
                    </a:lnTo>
                    <a:lnTo>
                      <a:pt x="3" y="0"/>
                    </a:lnTo>
                    <a:close/>
                  </a:path>
                </a:pathLst>
              </a:custGeom>
              <a:solidFill>
                <a:srgbClr val="CCCCCC"/>
              </a:solidFill>
              <a:ln w="9525">
                <a:noFill/>
                <a:round/>
                <a:headEnd/>
                <a:tailEnd/>
              </a:ln>
            </p:spPr>
            <p:txBody>
              <a:bodyPr/>
              <a:lstStyle/>
              <a:p>
                <a:endParaRPr lang="en-US"/>
              </a:p>
            </p:txBody>
          </p:sp>
          <p:sp>
            <p:nvSpPr>
              <p:cNvPr id="34077" name="Freeform 580"/>
              <p:cNvSpPr>
                <a:spLocks/>
              </p:cNvSpPr>
              <p:nvPr/>
            </p:nvSpPr>
            <p:spPr bwMode="auto">
              <a:xfrm>
                <a:off x="3147" y="2364"/>
                <a:ext cx="3" cy="6"/>
              </a:xfrm>
              <a:custGeom>
                <a:avLst/>
                <a:gdLst>
                  <a:gd name="T0" fmla="*/ 3 w 3"/>
                  <a:gd name="T1" fmla="*/ 0 h 6"/>
                  <a:gd name="T2" fmla="*/ 3 w 3"/>
                  <a:gd name="T3" fmla="*/ 6 h 6"/>
                  <a:gd name="T4" fmla="*/ 0 w 3"/>
                  <a:gd name="T5" fmla="*/ 3 h 6"/>
                  <a:gd name="T6" fmla="*/ 0 w 3"/>
                  <a:gd name="T7" fmla="*/ 0 h 6"/>
                  <a:gd name="T8" fmla="*/ 3 w 3"/>
                  <a:gd name="T9" fmla="*/ 0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3" y="6"/>
                    </a:lnTo>
                    <a:lnTo>
                      <a:pt x="0" y="3"/>
                    </a:lnTo>
                    <a:lnTo>
                      <a:pt x="0" y="0"/>
                    </a:lnTo>
                    <a:lnTo>
                      <a:pt x="3" y="0"/>
                    </a:lnTo>
                  </a:path>
                </a:pathLst>
              </a:custGeom>
              <a:noFill/>
              <a:ln w="0">
                <a:solidFill>
                  <a:srgbClr val="7F7F7F"/>
                </a:solidFill>
                <a:round/>
                <a:headEnd/>
                <a:tailEnd/>
              </a:ln>
            </p:spPr>
            <p:txBody>
              <a:bodyPr/>
              <a:lstStyle/>
              <a:p>
                <a:endParaRPr lang="en-US"/>
              </a:p>
            </p:txBody>
          </p:sp>
          <p:sp>
            <p:nvSpPr>
              <p:cNvPr id="34078" name="Freeform 581"/>
              <p:cNvSpPr>
                <a:spLocks/>
              </p:cNvSpPr>
              <p:nvPr/>
            </p:nvSpPr>
            <p:spPr bwMode="auto">
              <a:xfrm>
                <a:off x="3150" y="2376"/>
                <a:ext cx="4" cy="1"/>
              </a:xfrm>
              <a:custGeom>
                <a:avLst/>
                <a:gdLst>
                  <a:gd name="T0" fmla="*/ 4 w 4"/>
                  <a:gd name="T1" fmla="*/ 0 h 1"/>
                  <a:gd name="T2" fmla="*/ 0 w 4"/>
                  <a:gd name="T3" fmla="*/ 0 h 1"/>
                  <a:gd name="T4" fmla="*/ 4 w 4"/>
                  <a:gd name="T5" fmla="*/ 0 h 1"/>
                  <a:gd name="T6" fmla="*/ 0 60000 65536"/>
                  <a:gd name="T7" fmla="*/ 0 60000 65536"/>
                  <a:gd name="T8" fmla="*/ 0 60000 65536"/>
                  <a:gd name="T9" fmla="*/ 0 w 4"/>
                  <a:gd name="T10" fmla="*/ 0 h 1"/>
                  <a:gd name="T11" fmla="*/ 4 w 4"/>
                  <a:gd name="T12" fmla="*/ 1 h 1"/>
                </a:gdLst>
                <a:ahLst/>
                <a:cxnLst>
                  <a:cxn ang="T6">
                    <a:pos x="T0" y="T1"/>
                  </a:cxn>
                  <a:cxn ang="T7">
                    <a:pos x="T2" y="T3"/>
                  </a:cxn>
                  <a:cxn ang="T8">
                    <a:pos x="T4" y="T5"/>
                  </a:cxn>
                </a:cxnLst>
                <a:rect l="T9" t="T10" r="T11" b="T12"/>
                <a:pathLst>
                  <a:path w="4" h="1">
                    <a:moveTo>
                      <a:pt x="4" y="0"/>
                    </a:moveTo>
                    <a:lnTo>
                      <a:pt x="0" y="0"/>
                    </a:lnTo>
                    <a:lnTo>
                      <a:pt x="4" y="0"/>
                    </a:lnTo>
                    <a:close/>
                  </a:path>
                </a:pathLst>
              </a:custGeom>
              <a:solidFill>
                <a:srgbClr val="CCCCCC"/>
              </a:solidFill>
              <a:ln w="9525">
                <a:noFill/>
                <a:round/>
                <a:headEnd/>
                <a:tailEnd/>
              </a:ln>
            </p:spPr>
            <p:txBody>
              <a:bodyPr/>
              <a:lstStyle/>
              <a:p>
                <a:endParaRPr lang="en-US"/>
              </a:p>
            </p:txBody>
          </p:sp>
          <p:sp>
            <p:nvSpPr>
              <p:cNvPr id="34079" name="Freeform 582"/>
              <p:cNvSpPr>
                <a:spLocks/>
              </p:cNvSpPr>
              <p:nvPr/>
            </p:nvSpPr>
            <p:spPr bwMode="auto">
              <a:xfrm>
                <a:off x="3150" y="2376"/>
                <a:ext cx="4" cy="1"/>
              </a:xfrm>
              <a:custGeom>
                <a:avLst/>
                <a:gdLst>
                  <a:gd name="T0" fmla="*/ 4 w 4"/>
                  <a:gd name="T1" fmla="*/ 0 h 1"/>
                  <a:gd name="T2" fmla="*/ 0 w 4"/>
                  <a:gd name="T3" fmla="*/ 0 h 1"/>
                  <a:gd name="T4" fmla="*/ 4 w 4"/>
                  <a:gd name="T5" fmla="*/ 0 h 1"/>
                  <a:gd name="T6" fmla="*/ 4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4" y="0"/>
                    </a:moveTo>
                    <a:lnTo>
                      <a:pt x="0" y="0"/>
                    </a:lnTo>
                    <a:lnTo>
                      <a:pt x="4" y="0"/>
                    </a:lnTo>
                  </a:path>
                </a:pathLst>
              </a:custGeom>
              <a:noFill/>
              <a:ln w="0">
                <a:solidFill>
                  <a:srgbClr val="7F7F7F"/>
                </a:solidFill>
                <a:round/>
                <a:headEnd/>
                <a:tailEnd/>
              </a:ln>
            </p:spPr>
            <p:txBody>
              <a:bodyPr/>
              <a:lstStyle/>
              <a:p>
                <a:endParaRPr lang="en-US"/>
              </a:p>
            </p:txBody>
          </p:sp>
          <p:sp>
            <p:nvSpPr>
              <p:cNvPr id="34080" name="Freeform 583"/>
              <p:cNvSpPr>
                <a:spLocks/>
              </p:cNvSpPr>
              <p:nvPr/>
            </p:nvSpPr>
            <p:spPr bwMode="auto">
              <a:xfrm>
                <a:off x="3157" y="2373"/>
                <a:ext cx="3" cy="3"/>
              </a:xfrm>
              <a:custGeom>
                <a:avLst/>
                <a:gdLst>
                  <a:gd name="T0" fmla="*/ 3 w 3"/>
                  <a:gd name="T1" fmla="*/ 0 h 3"/>
                  <a:gd name="T2" fmla="*/ 3 w 3"/>
                  <a:gd name="T3" fmla="*/ 3 h 3"/>
                  <a:gd name="T4" fmla="*/ 0 w 3"/>
                  <a:gd name="T5" fmla="*/ 0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3" y="3"/>
                    </a:lnTo>
                    <a:lnTo>
                      <a:pt x="0" y="0"/>
                    </a:lnTo>
                    <a:lnTo>
                      <a:pt x="3" y="0"/>
                    </a:lnTo>
                    <a:close/>
                  </a:path>
                </a:pathLst>
              </a:custGeom>
              <a:solidFill>
                <a:srgbClr val="CCCCCC"/>
              </a:solidFill>
              <a:ln w="9525">
                <a:noFill/>
                <a:round/>
                <a:headEnd/>
                <a:tailEnd/>
              </a:ln>
            </p:spPr>
            <p:txBody>
              <a:bodyPr/>
              <a:lstStyle/>
              <a:p>
                <a:endParaRPr lang="en-US"/>
              </a:p>
            </p:txBody>
          </p:sp>
          <p:sp>
            <p:nvSpPr>
              <p:cNvPr id="34081" name="Freeform 584"/>
              <p:cNvSpPr>
                <a:spLocks/>
              </p:cNvSpPr>
              <p:nvPr/>
            </p:nvSpPr>
            <p:spPr bwMode="auto">
              <a:xfrm>
                <a:off x="3157" y="2373"/>
                <a:ext cx="3" cy="3"/>
              </a:xfrm>
              <a:custGeom>
                <a:avLst/>
                <a:gdLst>
                  <a:gd name="T0" fmla="*/ 3 w 3"/>
                  <a:gd name="T1" fmla="*/ 0 h 3"/>
                  <a:gd name="T2" fmla="*/ 3 w 3"/>
                  <a:gd name="T3" fmla="*/ 3 h 3"/>
                  <a:gd name="T4" fmla="*/ 0 w 3"/>
                  <a:gd name="T5" fmla="*/ 0 h 3"/>
                  <a:gd name="T6" fmla="*/ 3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3" y="3"/>
                    </a:lnTo>
                    <a:lnTo>
                      <a:pt x="0" y="0"/>
                    </a:lnTo>
                    <a:lnTo>
                      <a:pt x="3" y="0"/>
                    </a:lnTo>
                  </a:path>
                </a:pathLst>
              </a:custGeom>
              <a:noFill/>
              <a:ln w="0">
                <a:solidFill>
                  <a:srgbClr val="7F7F7F"/>
                </a:solidFill>
                <a:round/>
                <a:headEnd/>
                <a:tailEnd/>
              </a:ln>
            </p:spPr>
            <p:txBody>
              <a:bodyPr/>
              <a:lstStyle/>
              <a:p>
                <a:endParaRPr lang="en-US"/>
              </a:p>
            </p:txBody>
          </p:sp>
          <p:sp>
            <p:nvSpPr>
              <p:cNvPr id="34082" name="Freeform 585"/>
              <p:cNvSpPr>
                <a:spLocks/>
              </p:cNvSpPr>
              <p:nvPr/>
            </p:nvSpPr>
            <p:spPr bwMode="auto">
              <a:xfrm>
                <a:off x="3163" y="2383"/>
                <a:ext cx="3" cy="3"/>
              </a:xfrm>
              <a:custGeom>
                <a:avLst/>
                <a:gdLst>
                  <a:gd name="T0" fmla="*/ 3 w 3"/>
                  <a:gd name="T1" fmla="*/ 0 h 3"/>
                  <a:gd name="T2" fmla="*/ 3 w 3"/>
                  <a:gd name="T3" fmla="*/ 3 h 3"/>
                  <a:gd name="T4" fmla="*/ 3 w 3"/>
                  <a:gd name="T5" fmla="*/ 3 h 3"/>
                  <a:gd name="T6" fmla="*/ 0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3" y="3"/>
                    </a:lnTo>
                    <a:lnTo>
                      <a:pt x="0" y="0"/>
                    </a:lnTo>
                    <a:lnTo>
                      <a:pt x="3" y="0"/>
                    </a:lnTo>
                    <a:close/>
                  </a:path>
                </a:pathLst>
              </a:custGeom>
              <a:solidFill>
                <a:srgbClr val="CCCCCC"/>
              </a:solidFill>
              <a:ln w="9525">
                <a:noFill/>
                <a:round/>
                <a:headEnd/>
                <a:tailEnd/>
              </a:ln>
            </p:spPr>
            <p:txBody>
              <a:bodyPr/>
              <a:lstStyle/>
              <a:p>
                <a:endParaRPr lang="en-US"/>
              </a:p>
            </p:txBody>
          </p:sp>
          <p:sp>
            <p:nvSpPr>
              <p:cNvPr id="34083" name="Freeform 586"/>
              <p:cNvSpPr>
                <a:spLocks/>
              </p:cNvSpPr>
              <p:nvPr/>
            </p:nvSpPr>
            <p:spPr bwMode="auto">
              <a:xfrm>
                <a:off x="3163" y="2383"/>
                <a:ext cx="3" cy="3"/>
              </a:xfrm>
              <a:custGeom>
                <a:avLst/>
                <a:gdLst>
                  <a:gd name="T0" fmla="*/ 3 w 3"/>
                  <a:gd name="T1" fmla="*/ 0 h 3"/>
                  <a:gd name="T2" fmla="*/ 3 w 3"/>
                  <a:gd name="T3" fmla="*/ 3 h 3"/>
                  <a:gd name="T4" fmla="*/ 3 w 3"/>
                  <a:gd name="T5" fmla="*/ 3 h 3"/>
                  <a:gd name="T6" fmla="*/ 0 w 3"/>
                  <a:gd name="T7" fmla="*/ 0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3"/>
                    </a:lnTo>
                    <a:lnTo>
                      <a:pt x="0" y="0"/>
                    </a:lnTo>
                    <a:lnTo>
                      <a:pt x="3" y="0"/>
                    </a:lnTo>
                  </a:path>
                </a:pathLst>
              </a:custGeom>
              <a:noFill/>
              <a:ln w="0">
                <a:solidFill>
                  <a:srgbClr val="7F7F7F"/>
                </a:solidFill>
                <a:round/>
                <a:headEnd/>
                <a:tailEnd/>
              </a:ln>
            </p:spPr>
            <p:txBody>
              <a:bodyPr/>
              <a:lstStyle/>
              <a:p>
                <a:endParaRPr lang="en-US"/>
              </a:p>
            </p:txBody>
          </p:sp>
          <p:sp>
            <p:nvSpPr>
              <p:cNvPr id="34084" name="Freeform 587"/>
              <p:cNvSpPr>
                <a:spLocks/>
              </p:cNvSpPr>
              <p:nvPr/>
            </p:nvSpPr>
            <p:spPr bwMode="auto">
              <a:xfrm>
                <a:off x="3118" y="2280"/>
                <a:ext cx="1" cy="6"/>
              </a:xfrm>
              <a:custGeom>
                <a:avLst/>
                <a:gdLst>
                  <a:gd name="T0" fmla="*/ 0 w 1"/>
                  <a:gd name="T1" fmla="*/ 3 h 6"/>
                  <a:gd name="T2" fmla="*/ 0 w 1"/>
                  <a:gd name="T3" fmla="*/ 6 h 6"/>
                  <a:gd name="T4" fmla="*/ 0 w 1"/>
                  <a:gd name="T5" fmla="*/ 6 h 6"/>
                  <a:gd name="T6" fmla="*/ 0 w 1"/>
                  <a:gd name="T7" fmla="*/ 0 h 6"/>
                  <a:gd name="T8" fmla="*/ 0 w 1"/>
                  <a:gd name="T9" fmla="*/ 0 h 6"/>
                  <a:gd name="T10" fmla="*/ 0 w 1"/>
                  <a:gd name="T11" fmla="*/ 3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3"/>
                    </a:moveTo>
                    <a:lnTo>
                      <a:pt x="0" y="6"/>
                    </a:lnTo>
                    <a:lnTo>
                      <a:pt x="0" y="0"/>
                    </a:lnTo>
                    <a:lnTo>
                      <a:pt x="0" y="3"/>
                    </a:lnTo>
                    <a:close/>
                  </a:path>
                </a:pathLst>
              </a:custGeom>
              <a:solidFill>
                <a:srgbClr val="CCCCCC"/>
              </a:solidFill>
              <a:ln w="9525">
                <a:noFill/>
                <a:round/>
                <a:headEnd/>
                <a:tailEnd/>
              </a:ln>
            </p:spPr>
            <p:txBody>
              <a:bodyPr/>
              <a:lstStyle/>
              <a:p>
                <a:endParaRPr lang="en-US"/>
              </a:p>
            </p:txBody>
          </p:sp>
          <p:sp>
            <p:nvSpPr>
              <p:cNvPr id="34085" name="Freeform 588"/>
              <p:cNvSpPr>
                <a:spLocks/>
              </p:cNvSpPr>
              <p:nvPr/>
            </p:nvSpPr>
            <p:spPr bwMode="auto">
              <a:xfrm>
                <a:off x="3118" y="2280"/>
                <a:ext cx="1" cy="6"/>
              </a:xfrm>
              <a:custGeom>
                <a:avLst/>
                <a:gdLst>
                  <a:gd name="T0" fmla="*/ 0 w 1"/>
                  <a:gd name="T1" fmla="*/ 3 h 6"/>
                  <a:gd name="T2" fmla="*/ 0 w 1"/>
                  <a:gd name="T3" fmla="*/ 6 h 6"/>
                  <a:gd name="T4" fmla="*/ 0 w 1"/>
                  <a:gd name="T5" fmla="*/ 6 h 6"/>
                  <a:gd name="T6" fmla="*/ 0 w 1"/>
                  <a:gd name="T7" fmla="*/ 0 h 6"/>
                  <a:gd name="T8" fmla="*/ 0 w 1"/>
                  <a:gd name="T9" fmla="*/ 0 h 6"/>
                  <a:gd name="T10" fmla="*/ 0 w 1"/>
                  <a:gd name="T11" fmla="*/ 3 h 6"/>
                  <a:gd name="T12" fmla="*/ 0 w 1"/>
                  <a:gd name="T13" fmla="*/ 3 h 6"/>
                  <a:gd name="T14" fmla="*/ 0 60000 65536"/>
                  <a:gd name="T15" fmla="*/ 0 60000 65536"/>
                  <a:gd name="T16" fmla="*/ 0 60000 65536"/>
                  <a:gd name="T17" fmla="*/ 0 60000 65536"/>
                  <a:gd name="T18" fmla="*/ 0 60000 65536"/>
                  <a:gd name="T19" fmla="*/ 0 60000 65536"/>
                  <a:gd name="T20" fmla="*/ 0 60000 65536"/>
                  <a:gd name="T21" fmla="*/ 0 w 1"/>
                  <a:gd name="T22" fmla="*/ 0 h 6"/>
                  <a:gd name="T23" fmla="*/ 1 w 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6">
                    <a:moveTo>
                      <a:pt x="0" y="3"/>
                    </a:moveTo>
                    <a:lnTo>
                      <a:pt x="0" y="6"/>
                    </a:lnTo>
                    <a:lnTo>
                      <a:pt x="0" y="0"/>
                    </a:lnTo>
                    <a:lnTo>
                      <a:pt x="0" y="3"/>
                    </a:lnTo>
                  </a:path>
                </a:pathLst>
              </a:custGeom>
              <a:noFill/>
              <a:ln w="0">
                <a:solidFill>
                  <a:srgbClr val="7F7F7F"/>
                </a:solidFill>
                <a:round/>
                <a:headEnd/>
                <a:tailEnd/>
              </a:ln>
            </p:spPr>
            <p:txBody>
              <a:bodyPr/>
              <a:lstStyle/>
              <a:p>
                <a:endParaRPr lang="en-US"/>
              </a:p>
            </p:txBody>
          </p:sp>
          <p:sp>
            <p:nvSpPr>
              <p:cNvPr id="34086" name="Freeform 589"/>
              <p:cNvSpPr>
                <a:spLocks/>
              </p:cNvSpPr>
              <p:nvPr/>
            </p:nvSpPr>
            <p:spPr bwMode="auto">
              <a:xfrm>
                <a:off x="3115" y="2290"/>
                <a:ext cx="3" cy="9"/>
              </a:xfrm>
              <a:custGeom>
                <a:avLst/>
                <a:gdLst>
                  <a:gd name="T0" fmla="*/ 0 w 3"/>
                  <a:gd name="T1" fmla="*/ 0 h 9"/>
                  <a:gd name="T2" fmla="*/ 3 w 3"/>
                  <a:gd name="T3" fmla="*/ 9 h 9"/>
                  <a:gd name="T4" fmla="*/ 0 w 3"/>
                  <a:gd name="T5" fmla="*/ 6 h 9"/>
                  <a:gd name="T6" fmla="*/ 0 w 3"/>
                  <a:gd name="T7" fmla="*/ 0 h 9"/>
                  <a:gd name="T8" fmla="*/ 0 60000 65536"/>
                  <a:gd name="T9" fmla="*/ 0 60000 65536"/>
                  <a:gd name="T10" fmla="*/ 0 60000 65536"/>
                  <a:gd name="T11" fmla="*/ 0 60000 65536"/>
                  <a:gd name="T12" fmla="*/ 0 w 3"/>
                  <a:gd name="T13" fmla="*/ 0 h 9"/>
                  <a:gd name="T14" fmla="*/ 3 w 3"/>
                  <a:gd name="T15" fmla="*/ 9 h 9"/>
                </a:gdLst>
                <a:ahLst/>
                <a:cxnLst>
                  <a:cxn ang="T8">
                    <a:pos x="T0" y="T1"/>
                  </a:cxn>
                  <a:cxn ang="T9">
                    <a:pos x="T2" y="T3"/>
                  </a:cxn>
                  <a:cxn ang="T10">
                    <a:pos x="T4" y="T5"/>
                  </a:cxn>
                  <a:cxn ang="T11">
                    <a:pos x="T6" y="T7"/>
                  </a:cxn>
                </a:cxnLst>
                <a:rect l="T12" t="T13" r="T14" b="T15"/>
                <a:pathLst>
                  <a:path w="3" h="9">
                    <a:moveTo>
                      <a:pt x="0" y="0"/>
                    </a:moveTo>
                    <a:lnTo>
                      <a:pt x="3" y="9"/>
                    </a:lnTo>
                    <a:lnTo>
                      <a:pt x="0" y="6"/>
                    </a:lnTo>
                    <a:lnTo>
                      <a:pt x="0" y="0"/>
                    </a:lnTo>
                    <a:close/>
                  </a:path>
                </a:pathLst>
              </a:custGeom>
              <a:solidFill>
                <a:srgbClr val="CCCCCC"/>
              </a:solidFill>
              <a:ln w="9525">
                <a:noFill/>
                <a:round/>
                <a:headEnd/>
                <a:tailEnd/>
              </a:ln>
            </p:spPr>
            <p:txBody>
              <a:bodyPr/>
              <a:lstStyle/>
              <a:p>
                <a:endParaRPr lang="en-US"/>
              </a:p>
            </p:txBody>
          </p:sp>
          <p:sp>
            <p:nvSpPr>
              <p:cNvPr id="34087" name="Freeform 590"/>
              <p:cNvSpPr>
                <a:spLocks/>
              </p:cNvSpPr>
              <p:nvPr/>
            </p:nvSpPr>
            <p:spPr bwMode="auto">
              <a:xfrm>
                <a:off x="3115" y="2290"/>
                <a:ext cx="3" cy="9"/>
              </a:xfrm>
              <a:custGeom>
                <a:avLst/>
                <a:gdLst>
                  <a:gd name="T0" fmla="*/ 0 w 3"/>
                  <a:gd name="T1" fmla="*/ 0 h 9"/>
                  <a:gd name="T2" fmla="*/ 3 w 3"/>
                  <a:gd name="T3" fmla="*/ 9 h 9"/>
                  <a:gd name="T4" fmla="*/ 0 w 3"/>
                  <a:gd name="T5" fmla="*/ 6 h 9"/>
                  <a:gd name="T6" fmla="*/ 0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lnTo>
                      <a:pt x="3" y="9"/>
                    </a:lnTo>
                    <a:lnTo>
                      <a:pt x="0" y="6"/>
                    </a:lnTo>
                    <a:lnTo>
                      <a:pt x="0" y="0"/>
                    </a:lnTo>
                  </a:path>
                </a:pathLst>
              </a:custGeom>
              <a:noFill/>
              <a:ln w="0">
                <a:solidFill>
                  <a:srgbClr val="7F7F7F"/>
                </a:solidFill>
                <a:round/>
                <a:headEnd/>
                <a:tailEnd/>
              </a:ln>
            </p:spPr>
            <p:txBody>
              <a:bodyPr/>
              <a:lstStyle/>
              <a:p>
                <a:endParaRPr lang="en-US"/>
              </a:p>
            </p:txBody>
          </p:sp>
          <p:sp>
            <p:nvSpPr>
              <p:cNvPr id="34088" name="Freeform 591"/>
              <p:cNvSpPr>
                <a:spLocks/>
              </p:cNvSpPr>
              <p:nvPr/>
            </p:nvSpPr>
            <p:spPr bwMode="auto">
              <a:xfrm>
                <a:off x="3176" y="2338"/>
                <a:ext cx="3" cy="1"/>
              </a:xfrm>
              <a:custGeom>
                <a:avLst/>
                <a:gdLst>
                  <a:gd name="T0" fmla="*/ 3 w 3"/>
                  <a:gd name="T1" fmla="*/ 0 h 1"/>
                  <a:gd name="T2" fmla="*/ 0 w 3"/>
                  <a:gd name="T3" fmla="*/ 0 h 1"/>
                  <a:gd name="T4" fmla="*/ 3 w 3"/>
                  <a:gd name="T5" fmla="*/ 0 h 1"/>
                  <a:gd name="T6" fmla="*/ 3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0" y="0"/>
                    </a:lnTo>
                    <a:lnTo>
                      <a:pt x="3" y="0"/>
                    </a:lnTo>
                    <a:close/>
                  </a:path>
                </a:pathLst>
              </a:custGeom>
              <a:solidFill>
                <a:srgbClr val="CCCCCC"/>
              </a:solidFill>
              <a:ln w="9525">
                <a:noFill/>
                <a:round/>
                <a:headEnd/>
                <a:tailEnd/>
              </a:ln>
            </p:spPr>
            <p:txBody>
              <a:bodyPr/>
              <a:lstStyle/>
              <a:p>
                <a:endParaRPr lang="en-US"/>
              </a:p>
            </p:txBody>
          </p:sp>
          <p:sp>
            <p:nvSpPr>
              <p:cNvPr id="34089" name="Freeform 592"/>
              <p:cNvSpPr>
                <a:spLocks/>
              </p:cNvSpPr>
              <p:nvPr/>
            </p:nvSpPr>
            <p:spPr bwMode="auto">
              <a:xfrm>
                <a:off x="3176" y="2338"/>
                <a:ext cx="3" cy="1"/>
              </a:xfrm>
              <a:custGeom>
                <a:avLst/>
                <a:gdLst>
                  <a:gd name="T0" fmla="*/ 3 w 3"/>
                  <a:gd name="T1" fmla="*/ 0 h 1"/>
                  <a:gd name="T2" fmla="*/ 0 w 3"/>
                  <a:gd name="T3" fmla="*/ 0 h 1"/>
                  <a:gd name="T4" fmla="*/ 3 w 3"/>
                  <a:gd name="T5" fmla="*/ 0 h 1"/>
                  <a:gd name="T6" fmla="*/ 3 w 3"/>
                  <a:gd name="T7" fmla="*/ 0 h 1"/>
                  <a:gd name="T8" fmla="*/ 3 w 3"/>
                  <a:gd name="T9" fmla="*/ 0 h 1"/>
                  <a:gd name="T10" fmla="*/ 3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0" y="0"/>
                    </a:lnTo>
                    <a:lnTo>
                      <a:pt x="3" y="0"/>
                    </a:lnTo>
                  </a:path>
                </a:pathLst>
              </a:custGeom>
              <a:noFill/>
              <a:ln w="0">
                <a:solidFill>
                  <a:srgbClr val="7F7F7F"/>
                </a:solidFill>
                <a:round/>
                <a:headEnd/>
                <a:tailEnd/>
              </a:ln>
            </p:spPr>
            <p:txBody>
              <a:bodyPr/>
              <a:lstStyle/>
              <a:p>
                <a:endParaRPr lang="en-US"/>
              </a:p>
            </p:txBody>
          </p:sp>
          <p:sp>
            <p:nvSpPr>
              <p:cNvPr id="34090" name="Freeform 593"/>
              <p:cNvSpPr>
                <a:spLocks/>
              </p:cNvSpPr>
              <p:nvPr/>
            </p:nvSpPr>
            <p:spPr bwMode="auto">
              <a:xfrm>
                <a:off x="3141" y="2373"/>
                <a:ext cx="70" cy="177"/>
              </a:xfrm>
              <a:custGeom>
                <a:avLst/>
                <a:gdLst>
                  <a:gd name="T0" fmla="*/ 16 w 70"/>
                  <a:gd name="T1" fmla="*/ 52 h 177"/>
                  <a:gd name="T2" fmla="*/ 22 w 70"/>
                  <a:gd name="T3" fmla="*/ 52 h 177"/>
                  <a:gd name="T4" fmla="*/ 25 w 70"/>
                  <a:gd name="T5" fmla="*/ 52 h 177"/>
                  <a:gd name="T6" fmla="*/ 25 w 70"/>
                  <a:gd name="T7" fmla="*/ 49 h 177"/>
                  <a:gd name="T8" fmla="*/ 29 w 70"/>
                  <a:gd name="T9" fmla="*/ 49 h 177"/>
                  <a:gd name="T10" fmla="*/ 35 w 70"/>
                  <a:gd name="T11" fmla="*/ 52 h 177"/>
                  <a:gd name="T12" fmla="*/ 35 w 70"/>
                  <a:gd name="T13" fmla="*/ 45 h 177"/>
                  <a:gd name="T14" fmla="*/ 38 w 70"/>
                  <a:gd name="T15" fmla="*/ 42 h 177"/>
                  <a:gd name="T16" fmla="*/ 42 w 70"/>
                  <a:gd name="T17" fmla="*/ 45 h 177"/>
                  <a:gd name="T18" fmla="*/ 42 w 70"/>
                  <a:gd name="T19" fmla="*/ 36 h 177"/>
                  <a:gd name="T20" fmla="*/ 45 w 70"/>
                  <a:gd name="T21" fmla="*/ 39 h 177"/>
                  <a:gd name="T22" fmla="*/ 48 w 70"/>
                  <a:gd name="T23" fmla="*/ 32 h 177"/>
                  <a:gd name="T24" fmla="*/ 48 w 70"/>
                  <a:gd name="T25" fmla="*/ 26 h 177"/>
                  <a:gd name="T26" fmla="*/ 48 w 70"/>
                  <a:gd name="T27" fmla="*/ 20 h 177"/>
                  <a:gd name="T28" fmla="*/ 51 w 70"/>
                  <a:gd name="T29" fmla="*/ 20 h 177"/>
                  <a:gd name="T30" fmla="*/ 54 w 70"/>
                  <a:gd name="T31" fmla="*/ 16 h 177"/>
                  <a:gd name="T32" fmla="*/ 58 w 70"/>
                  <a:gd name="T33" fmla="*/ 16 h 177"/>
                  <a:gd name="T34" fmla="*/ 58 w 70"/>
                  <a:gd name="T35" fmla="*/ 3 h 177"/>
                  <a:gd name="T36" fmla="*/ 61 w 70"/>
                  <a:gd name="T37" fmla="*/ 0 h 177"/>
                  <a:gd name="T38" fmla="*/ 70 w 70"/>
                  <a:gd name="T39" fmla="*/ 42 h 177"/>
                  <a:gd name="T40" fmla="*/ 67 w 70"/>
                  <a:gd name="T41" fmla="*/ 49 h 177"/>
                  <a:gd name="T42" fmla="*/ 64 w 70"/>
                  <a:gd name="T43" fmla="*/ 42 h 177"/>
                  <a:gd name="T44" fmla="*/ 64 w 70"/>
                  <a:gd name="T45" fmla="*/ 58 h 177"/>
                  <a:gd name="T46" fmla="*/ 58 w 70"/>
                  <a:gd name="T47" fmla="*/ 84 h 177"/>
                  <a:gd name="T48" fmla="*/ 38 w 70"/>
                  <a:gd name="T49" fmla="*/ 155 h 177"/>
                  <a:gd name="T50" fmla="*/ 32 w 70"/>
                  <a:gd name="T51" fmla="*/ 168 h 177"/>
                  <a:gd name="T52" fmla="*/ 22 w 70"/>
                  <a:gd name="T53" fmla="*/ 171 h 177"/>
                  <a:gd name="T54" fmla="*/ 6 w 70"/>
                  <a:gd name="T55" fmla="*/ 168 h 177"/>
                  <a:gd name="T56" fmla="*/ 3 w 70"/>
                  <a:gd name="T57" fmla="*/ 155 h 177"/>
                  <a:gd name="T58" fmla="*/ 3 w 70"/>
                  <a:gd name="T59" fmla="*/ 142 h 177"/>
                  <a:gd name="T60" fmla="*/ 0 w 70"/>
                  <a:gd name="T61" fmla="*/ 129 h 177"/>
                  <a:gd name="T62" fmla="*/ 3 w 70"/>
                  <a:gd name="T63" fmla="*/ 119 h 177"/>
                  <a:gd name="T64" fmla="*/ 6 w 70"/>
                  <a:gd name="T65" fmla="*/ 113 h 177"/>
                  <a:gd name="T66" fmla="*/ 13 w 70"/>
                  <a:gd name="T67" fmla="*/ 97 h 177"/>
                  <a:gd name="T68" fmla="*/ 13 w 70"/>
                  <a:gd name="T69" fmla="*/ 74 h 177"/>
                  <a:gd name="T70" fmla="*/ 16 w 70"/>
                  <a:gd name="T71" fmla="*/ 58 h 1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177"/>
                  <a:gd name="T110" fmla="*/ 70 w 70"/>
                  <a:gd name="T111" fmla="*/ 177 h 1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177">
                    <a:moveTo>
                      <a:pt x="16" y="55"/>
                    </a:moveTo>
                    <a:lnTo>
                      <a:pt x="16" y="52"/>
                    </a:lnTo>
                    <a:lnTo>
                      <a:pt x="19" y="52"/>
                    </a:lnTo>
                    <a:lnTo>
                      <a:pt x="22" y="52"/>
                    </a:lnTo>
                    <a:lnTo>
                      <a:pt x="25" y="52"/>
                    </a:lnTo>
                    <a:lnTo>
                      <a:pt x="25" y="49"/>
                    </a:lnTo>
                    <a:lnTo>
                      <a:pt x="29" y="49"/>
                    </a:lnTo>
                    <a:lnTo>
                      <a:pt x="32" y="52"/>
                    </a:lnTo>
                    <a:lnTo>
                      <a:pt x="35" y="52"/>
                    </a:lnTo>
                    <a:lnTo>
                      <a:pt x="32" y="49"/>
                    </a:lnTo>
                    <a:lnTo>
                      <a:pt x="35" y="45"/>
                    </a:lnTo>
                    <a:lnTo>
                      <a:pt x="38" y="42"/>
                    </a:lnTo>
                    <a:lnTo>
                      <a:pt x="38" y="45"/>
                    </a:lnTo>
                    <a:lnTo>
                      <a:pt x="42" y="45"/>
                    </a:lnTo>
                    <a:lnTo>
                      <a:pt x="38" y="39"/>
                    </a:lnTo>
                    <a:lnTo>
                      <a:pt x="42" y="36"/>
                    </a:lnTo>
                    <a:lnTo>
                      <a:pt x="45" y="32"/>
                    </a:lnTo>
                    <a:lnTo>
                      <a:pt x="45" y="39"/>
                    </a:lnTo>
                    <a:lnTo>
                      <a:pt x="45" y="32"/>
                    </a:lnTo>
                    <a:lnTo>
                      <a:pt x="48" y="32"/>
                    </a:lnTo>
                    <a:lnTo>
                      <a:pt x="45" y="29"/>
                    </a:lnTo>
                    <a:lnTo>
                      <a:pt x="48" y="26"/>
                    </a:lnTo>
                    <a:lnTo>
                      <a:pt x="48" y="20"/>
                    </a:lnTo>
                    <a:lnTo>
                      <a:pt x="51" y="20"/>
                    </a:lnTo>
                    <a:lnTo>
                      <a:pt x="51" y="23"/>
                    </a:lnTo>
                    <a:lnTo>
                      <a:pt x="54" y="16"/>
                    </a:lnTo>
                    <a:lnTo>
                      <a:pt x="58" y="16"/>
                    </a:lnTo>
                    <a:lnTo>
                      <a:pt x="58" y="7"/>
                    </a:lnTo>
                    <a:lnTo>
                      <a:pt x="58" y="3"/>
                    </a:lnTo>
                    <a:lnTo>
                      <a:pt x="58" y="7"/>
                    </a:lnTo>
                    <a:lnTo>
                      <a:pt x="61" y="0"/>
                    </a:lnTo>
                    <a:lnTo>
                      <a:pt x="67" y="13"/>
                    </a:lnTo>
                    <a:lnTo>
                      <a:pt x="70" y="42"/>
                    </a:lnTo>
                    <a:lnTo>
                      <a:pt x="67" y="49"/>
                    </a:lnTo>
                    <a:lnTo>
                      <a:pt x="67" y="42"/>
                    </a:lnTo>
                    <a:lnTo>
                      <a:pt x="64" y="42"/>
                    </a:lnTo>
                    <a:lnTo>
                      <a:pt x="64" y="52"/>
                    </a:lnTo>
                    <a:lnTo>
                      <a:pt x="64" y="58"/>
                    </a:lnTo>
                    <a:lnTo>
                      <a:pt x="61" y="68"/>
                    </a:lnTo>
                    <a:lnTo>
                      <a:pt x="58" y="84"/>
                    </a:lnTo>
                    <a:lnTo>
                      <a:pt x="48" y="113"/>
                    </a:lnTo>
                    <a:lnTo>
                      <a:pt x="38" y="155"/>
                    </a:lnTo>
                    <a:lnTo>
                      <a:pt x="35" y="161"/>
                    </a:lnTo>
                    <a:lnTo>
                      <a:pt x="32" y="168"/>
                    </a:lnTo>
                    <a:lnTo>
                      <a:pt x="29" y="171"/>
                    </a:lnTo>
                    <a:lnTo>
                      <a:pt x="22" y="171"/>
                    </a:lnTo>
                    <a:lnTo>
                      <a:pt x="16" y="177"/>
                    </a:lnTo>
                    <a:lnTo>
                      <a:pt x="6" y="168"/>
                    </a:lnTo>
                    <a:lnTo>
                      <a:pt x="3" y="161"/>
                    </a:lnTo>
                    <a:lnTo>
                      <a:pt x="3" y="155"/>
                    </a:lnTo>
                    <a:lnTo>
                      <a:pt x="3" y="148"/>
                    </a:lnTo>
                    <a:lnTo>
                      <a:pt x="3" y="142"/>
                    </a:lnTo>
                    <a:lnTo>
                      <a:pt x="0" y="139"/>
                    </a:lnTo>
                    <a:lnTo>
                      <a:pt x="0" y="129"/>
                    </a:lnTo>
                    <a:lnTo>
                      <a:pt x="3" y="123"/>
                    </a:lnTo>
                    <a:lnTo>
                      <a:pt x="3" y="119"/>
                    </a:lnTo>
                    <a:lnTo>
                      <a:pt x="6" y="119"/>
                    </a:lnTo>
                    <a:lnTo>
                      <a:pt x="6" y="113"/>
                    </a:lnTo>
                    <a:lnTo>
                      <a:pt x="13" y="100"/>
                    </a:lnTo>
                    <a:lnTo>
                      <a:pt x="13" y="97"/>
                    </a:lnTo>
                    <a:lnTo>
                      <a:pt x="13" y="87"/>
                    </a:lnTo>
                    <a:lnTo>
                      <a:pt x="13" y="74"/>
                    </a:lnTo>
                    <a:lnTo>
                      <a:pt x="9" y="71"/>
                    </a:lnTo>
                    <a:lnTo>
                      <a:pt x="16" y="58"/>
                    </a:lnTo>
                    <a:lnTo>
                      <a:pt x="16" y="55"/>
                    </a:lnTo>
                    <a:close/>
                  </a:path>
                </a:pathLst>
              </a:custGeom>
              <a:solidFill>
                <a:srgbClr val="CCCCCC"/>
              </a:solidFill>
              <a:ln w="9525">
                <a:noFill/>
                <a:round/>
                <a:headEnd/>
                <a:tailEnd/>
              </a:ln>
            </p:spPr>
            <p:txBody>
              <a:bodyPr/>
              <a:lstStyle/>
              <a:p>
                <a:endParaRPr lang="en-US"/>
              </a:p>
            </p:txBody>
          </p:sp>
          <p:sp>
            <p:nvSpPr>
              <p:cNvPr id="34091" name="Freeform 594"/>
              <p:cNvSpPr>
                <a:spLocks/>
              </p:cNvSpPr>
              <p:nvPr/>
            </p:nvSpPr>
            <p:spPr bwMode="auto">
              <a:xfrm>
                <a:off x="3141" y="2373"/>
                <a:ext cx="70" cy="177"/>
              </a:xfrm>
              <a:custGeom>
                <a:avLst/>
                <a:gdLst>
                  <a:gd name="T0" fmla="*/ 16 w 70"/>
                  <a:gd name="T1" fmla="*/ 52 h 177"/>
                  <a:gd name="T2" fmla="*/ 22 w 70"/>
                  <a:gd name="T3" fmla="*/ 52 h 177"/>
                  <a:gd name="T4" fmla="*/ 25 w 70"/>
                  <a:gd name="T5" fmla="*/ 52 h 177"/>
                  <a:gd name="T6" fmla="*/ 25 w 70"/>
                  <a:gd name="T7" fmla="*/ 49 h 177"/>
                  <a:gd name="T8" fmla="*/ 29 w 70"/>
                  <a:gd name="T9" fmla="*/ 49 h 177"/>
                  <a:gd name="T10" fmla="*/ 35 w 70"/>
                  <a:gd name="T11" fmla="*/ 52 h 177"/>
                  <a:gd name="T12" fmla="*/ 35 w 70"/>
                  <a:gd name="T13" fmla="*/ 45 h 177"/>
                  <a:gd name="T14" fmla="*/ 38 w 70"/>
                  <a:gd name="T15" fmla="*/ 42 h 177"/>
                  <a:gd name="T16" fmla="*/ 42 w 70"/>
                  <a:gd name="T17" fmla="*/ 45 h 177"/>
                  <a:gd name="T18" fmla="*/ 42 w 70"/>
                  <a:gd name="T19" fmla="*/ 36 h 177"/>
                  <a:gd name="T20" fmla="*/ 45 w 70"/>
                  <a:gd name="T21" fmla="*/ 39 h 177"/>
                  <a:gd name="T22" fmla="*/ 48 w 70"/>
                  <a:gd name="T23" fmla="*/ 32 h 177"/>
                  <a:gd name="T24" fmla="*/ 48 w 70"/>
                  <a:gd name="T25" fmla="*/ 26 h 177"/>
                  <a:gd name="T26" fmla="*/ 48 w 70"/>
                  <a:gd name="T27" fmla="*/ 20 h 177"/>
                  <a:gd name="T28" fmla="*/ 51 w 70"/>
                  <a:gd name="T29" fmla="*/ 20 h 177"/>
                  <a:gd name="T30" fmla="*/ 54 w 70"/>
                  <a:gd name="T31" fmla="*/ 16 h 177"/>
                  <a:gd name="T32" fmla="*/ 58 w 70"/>
                  <a:gd name="T33" fmla="*/ 16 h 177"/>
                  <a:gd name="T34" fmla="*/ 58 w 70"/>
                  <a:gd name="T35" fmla="*/ 3 h 177"/>
                  <a:gd name="T36" fmla="*/ 61 w 70"/>
                  <a:gd name="T37" fmla="*/ 0 h 177"/>
                  <a:gd name="T38" fmla="*/ 70 w 70"/>
                  <a:gd name="T39" fmla="*/ 42 h 177"/>
                  <a:gd name="T40" fmla="*/ 67 w 70"/>
                  <a:gd name="T41" fmla="*/ 49 h 177"/>
                  <a:gd name="T42" fmla="*/ 64 w 70"/>
                  <a:gd name="T43" fmla="*/ 42 h 177"/>
                  <a:gd name="T44" fmla="*/ 64 w 70"/>
                  <a:gd name="T45" fmla="*/ 58 h 177"/>
                  <a:gd name="T46" fmla="*/ 58 w 70"/>
                  <a:gd name="T47" fmla="*/ 84 h 177"/>
                  <a:gd name="T48" fmla="*/ 38 w 70"/>
                  <a:gd name="T49" fmla="*/ 155 h 177"/>
                  <a:gd name="T50" fmla="*/ 32 w 70"/>
                  <a:gd name="T51" fmla="*/ 168 h 177"/>
                  <a:gd name="T52" fmla="*/ 22 w 70"/>
                  <a:gd name="T53" fmla="*/ 171 h 177"/>
                  <a:gd name="T54" fmla="*/ 6 w 70"/>
                  <a:gd name="T55" fmla="*/ 168 h 177"/>
                  <a:gd name="T56" fmla="*/ 3 w 70"/>
                  <a:gd name="T57" fmla="*/ 155 h 177"/>
                  <a:gd name="T58" fmla="*/ 3 w 70"/>
                  <a:gd name="T59" fmla="*/ 142 h 177"/>
                  <a:gd name="T60" fmla="*/ 0 w 70"/>
                  <a:gd name="T61" fmla="*/ 129 h 177"/>
                  <a:gd name="T62" fmla="*/ 3 w 70"/>
                  <a:gd name="T63" fmla="*/ 119 h 177"/>
                  <a:gd name="T64" fmla="*/ 6 w 70"/>
                  <a:gd name="T65" fmla="*/ 113 h 177"/>
                  <a:gd name="T66" fmla="*/ 13 w 70"/>
                  <a:gd name="T67" fmla="*/ 97 h 177"/>
                  <a:gd name="T68" fmla="*/ 13 w 70"/>
                  <a:gd name="T69" fmla="*/ 74 h 177"/>
                  <a:gd name="T70" fmla="*/ 16 w 70"/>
                  <a:gd name="T71" fmla="*/ 58 h 177"/>
                  <a:gd name="T72" fmla="*/ 16 w 70"/>
                  <a:gd name="T73" fmla="*/ 55 h 1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77"/>
                  <a:gd name="T113" fmla="*/ 70 w 70"/>
                  <a:gd name="T114" fmla="*/ 177 h 1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77">
                    <a:moveTo>
                      <a:pt x="16" y="55"/>
                    </a:moveTo>
                    <a:lnTo>
                      <a:pt x="16" y="52"/>
                    </a:lnTo>
                    <a:lnTo>
                      <a:pt x="19" y="52"/>
                    </a:lnTo>
                    <a:lnTo>
                      <a:pt x="22" y="52"/>
                    </a:lnTo>
                    <a:lnTo>
                      <a:pt x="25" y="52"/>
                    </a:lnTo>
                    <a:lnTo>
                      <a:pt x="25" y="49"/>
                    </a:lnTo>
                    <a:lnTo>
                      <a:pt x="29" y="49"/>
                    </a:lnTo>
                    <a:lnTo>
                      <a:pt x="32" y="52"/>
                    </a:lnTo>
                    <a:lnTo>
                      <a:pt x="35" y="52"/>
                    </a:lnTo>
                    <a:lnTo>
                      <a:pt x="32" y="49"/>
                    </a:lnTo>
                    <a:lnTo>
                      <a:pt x="35" y="45"/>
                    </a:lnTo>
                    <a:lnTo>
                      <a:pt x="38" y="42"/>
                    </a:lnTo>
                    <a:lnTo>
                      <a:pt x="38" y="45"/>
                    </a:lnTo>
                    <a:lnTo>
                      <a:pt x="42" y="45"/>
                    </a:lnTo>
                    <a:lnTo>
                      <a:pt x="38" y="39"/>
                    </a:lnTo>
                    <a:lnTo>
                      <a:pt x="42" y="36"/>
                    </a:lnTo>
                    <a:lnTo>
                      <a:pt x="45" y="32"/>
                    </a:lnTo>
                    <a:lnTo>
                      <a:pt x="45" y="39"/>
                    </a:lnTo>
                    <a:lnTo>
                      <a:pt x="45" y="32"/>
                    </a:lnTo>
                    <a:lnTo>
                      <a:pt x="48" y="32"/>
                    </a:lnTo>
                    <a:lnTo>
                      <a:pt x="45" y="29"/>
                    </a:lnTo>
                    <a:lnTo>
                      <a:pt x="48" y="26"/>
                    </a:lnTo>
                    <a:lnTo>
                      <a:pt x="48" y="20"/>
                    </a:lnTo>
                    <a:lnTo>
                      <a:pt x="51" y="20"/>
                    </a:lnTo>
                    <a:lnTo>
                      <a:pt x="51" y="23"/>
                    </a:lnTo>
                    <a:lnTo>
                      <a:pt x="54" y="16"/>
                    </a:lnTo>
                    <a:lnTo>
                      <a:pt x="58" y="16"/>
                    </a:lnTo>
                    <a:lnTo>
                      <a:pt x="58" y="7"/>
                    </a:lnTo>
                    <a:lnTo>
                      <a:pt x="58" y="3"/>
                    </a:lnTo>
                    <a:lnTo>
                      <a:pt x="58" y="7"/>
                    </a:lnTo>
                    <a:lnTo>
                      <a:pt x="61" y="0"/>
                    </a:lnTo>
                    <a:lnTo>
                      <a:pt x="67" y="13"/>
                    </a:lnTo>
                    <a:lnTo>
                      <a:pt x="70" y="42"/>
                    </a:lnTo>
                    <a:lnTo>
                      <a:pt x="67" y="49"/>
                    </a:lnTo>
                    <a:lnTo>
                      <a:pt x="67" y="42"/>
                    </a:lnTo>
                    <a:lnTo>
                      <a:pt x="64" y="42"/>
                    </a:lnTo>
                    <a:lnTo>
                      <a:pt x="64" y="52"/>
                    </a:lnTo>
                    <a:lnTo>
                      <a:pt x="64" y="58"/>
                    </a:lnTo>
                    <a:lnTo>
                      <a:pt x="61" y="68"/>
                    </a:lnTo>
                    <a:lnTo>
                      <a:pt x="58" y="84"/>
                    </a:lnTo>
                    <a:lnTo>
                      <a:pt x="48" y="113"/>
                    </a:lnTo>
                    <a:lnTo>
                      <a:pt x="38" y="155"/>
                    </a:lnTo>
                    <a:lnTo>
                      <a:pt x="35" y="161"/>
                    </a:lnTo>
                    <a:lnTo>
                      <a:pt x="32" y="168"/>
                    </a:lnTo>
                    <a:lnTo>
                      <a:pt x="29" y="171"/>
                    </a:lnTo>
                    <a:lnTo>
                      <a:pt x="22" y="171"/>
                    </a:lnTo>
                    <a:lnTo>
                      <a:pt x="16" y="177"/>
                    </a:lnTo>
                    <a:lnTo>
                      <a:pt x="6" y="168"/>
                    </a:lnTo>
                    <a:lnTo>
                      <a:pt x="3" y="161"/>
                    </a:lnTo>
                    <a:lnTo>
                      <a:pt x="3" y="155"/>
                    </a:lnTo>
                    <a:lnTo>
                      <a:pt x="3" y="148"/>
                    </a:lnTo>
                    <a:lnTo>
                      <a:pt x="3" y="142"/>
                    </a:lnTo>
                    <a:lnTo>
                      <a:pt x="0" y="139"/>
                    </a:lnTo>
                    <a:lnTo>
                      <a:pt x="0" y="129"/>
                    </a:lnTo>
                    <a:lnTo>
                      <a:pt x="3" y="123"/>
                    </a:lnTo>
                    <a:lnTo>
                      <a:pt x="3" y="119"/>
                    </a:lnTo>
                    <a:lnTo>
                      <a:pt x="6" y="119"/>
                    </a:lnTo>
                    <a:lnTo>
                      <a:pt x="6" y="113"/>
                    </a:lnTo>
                    <a:lnTo>
                      <a:pt x="13" y="100"/>
                    </a:lnTo>
                    <a:lnTo>
                      <a:pt x="13" y="97"/>
                    </a:lnTo>
                    <a:lnTo>
                      <a:pt x="13" y="87"/>
                    </a:lnTo>
                    <a:lnTo>
                      <a:pt x="13" y="74"/>
                    </a:lnTo>
                    <a:lnTo>
                      <a:pt x="9" y="71"/>
                    </a:lnTo>
                    <a:lnTo>
                      <a:pt x="16" y="58"/>
                    </a:lnTo>
                    <a:lnTo>
                      <a:pt x="16" y="55"/>
                    </a:lnTo>
                  </a:path>
                </a:pathLst>
              </a:custGeom>
              <a:noFill/>
              <a:ln w="0">
                <a:solidFill>
                  <a:srgbClr val="7F7F7F"/>
                </a:solidFill>
                <a:round/>
                <a:headEnd/>
                <a:tailEnd/>
              </a:ln>
            </p:spPr>
            <p:txBody>
              <a:bodyPr/>
              <a:lstStyle/>
              <a:p>
                <a:endParaRPr lang="en-US"/>
              </a:p>
            </p:txBody>
          </p:sp>
          <p:sp>
            <p:nvSpPr>
              <p:cNvPr id="34092" name="Rectangle 595"/>
              <p:cNvSpPr>
                <a:spLocks noChangeArrowheads="1"/>
              </p:cNvSpPr>
              <p:nvPr/>
            </p:nvSpPr>
            <p:spPr bwMode="auto">
              <a:xfrm>
                <a:off x="3060" y="2824"/>
                <a:ext cx="1" cy="1"/>
              </a:xfrm>
              <a:prstGeom prst="rect">
                <a:avLst/>
              </a:prstGeom>
              <a:solidFill>
                <a:srgbClr val="CCCCCC"/>
              </a:solidFill>
              <a:ln w="9525">
                <a:noFill/>
                <a:miter lim="800000"/>
                <a:headEnd/>
                <a:tailEnd/>
              </a:ln>
            </p:spPr>
            <p:txBody>
              <a:bodyPr/>
              <a:lstStyle/>
              <a:p>
                <a:endParaRPr lang="en-US"/>
              </a:p>
            </p:txBody>
          </p:sp>
          <p:sp>
            <p:nvSpPr>
              <p:cNvPr id="34093" name="Rectangle 596"/>
              <p:cNvSpPr>
                <a:spLocks noChangeArrowheads="1"/>
              </p:cNvSpPr>
              <p:nvPr/>
            </p:nvSpPr>
            <p:spPr bwMode="auto">
              <a:xfrm>
                <a:off x="2829" y="2167"/>
                <a:ext cx="3" cy="7"/>
              </a:xfrm>
              <a:prstGeom prst="rect">
                <a:avLst/>
              </a:prstGeom>
              <a:solidFill>
                <a:srgbClr val="CCCCCC"/>
              </a:solidFill>
              <a:ln w="9525">
                <a:noFill/>
                <a:miter lim="800000"/>
                <a:headEnd/>
                <a:tailEnd/>
              </a:ln>
            </p:spPr>
            <p:txBody>
              <a:bodyPr/>
              <a:lstStyle/>
              <a:p>
                <a:endParaRPr lang="en-US"/>
              </a:p>
            </p:txBody>
          </p:sp>
          <p:sp>
            <p:nvSpPr>
              <p:cNvPr id="34094" name="Freeform 597"/>
              <p:cNvSpPr>
                <a:spLocks/>
              </p:cNvSpPr>
              <p:nvPr/>
            </p:nvSpPr>
            <p:spPr bwMode="auto">
              <a:xfrm>
                <a:off x="2829" y="2167"/>
                <a:ext cx="3" cy="7"/>
              </a:xfrm>
              <a:custGeom>
                <a:avLst/>
                <a:gdLst>
                  <a:gd name="T0" fmla="*/ 3 w 3"/>
                  <a:gd name="T1" fmla="*/ 0 h 7"/>
                  <a:gd name="T2" fmla="*/ 3 w 3"/>
                  <a:gd name="T3" fmla="*/ 7 h 7"/>
                  <a:gd name="T4" fmla="*/ 0 w 3"/>
                  <a:gd name="T5" fmla="*/ 7 h 7"/>
                  <a:gd name="T6" fmla="*/ 0 w 3"/>
                  <a:gd name="T7" fmla="*/ 0 h 7"/>
                  <a:gd name="T8" fmla="*/ 3 w 3"/>
                  <a:gd name="T9" fmla="*/ 0 h 7"/>
                  <a:gd name="T10" fmla="*/ 3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0"/>
                    </a:moveTo>
                    <a:lnTo>
                      <a:pt x="3" y="7"/>
                    </a:lnTo>
                    <a:lnTo>
                      <a:pt x="0" y="7"/>
                    </a:lnTo>
                    <a:lnTo>
                      <a:pt x="0" y="0"/>
                    </a:lnTo>
                    <a:lnTo>
                      <a:pt x="3" y="0"/>
                    </a:lnTo>
                  </a:path>
                </a:pathLst>
              </a:custGeom>
              <a:noFill/>
              <a:ln w="0">
                <a:solidFill>
                  <a:srgbClr val="7F7F7F"/>
                </a:solidFill>
                <a:round/>
                <a:headEnd/>
                <a:tailEnd/>
              </a:ln>
            </p:spPr>
            <p:txBody>
              <a:bodyPr/>
              <a:lstStyle/>
              <a:p>
                <a:endParaRPr lang="en-US"/>
              </a:p>
            </p:txBody>
          </p:sp>
          <p:sp>
            <p:nvSpPr>
              <p:cNvPr id="34095" name="Freeform 598"/>
              <p:cNvSpPr>
                <a:spLocks/>
              </p:cNvSpPr>
              <p:nvPr/>
            </p:nvSpPr>
            <p:spPr bwMode="auto">
              <a:xfrm>
                <a:off x="2816" y="2193"/>
                <a:ext cx="3" cy="3"/>
              </a:xfrm>
              <a:custGeom>
                <a:avLst/>
                <a:gdLst>
                  <a:gd name="T0" fmla="*/ 3 w 3"/>
                  <a:gd name="T1" fmla="*/ 0 h 3"/>
                  <a:gd name="T2" fmla="*/ 3 w 3"/>
                  <a:gd name="T3" fmla="*/ 0 h 3"/>
                  <a:gd name="T4" fmla="*/ 0 w 3"/>
                  <a:gd name="T5" fmla="*/ 3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3" y="0"/>
                    </a:lnTo>
                    <a:lnTo>
                      <a:pt x="0" y="3"/>
                    </a:lnTo>
                    <a:lnTo>
                      <a:pt x="3" y="0"/>
                    </a:lnTo>
                    <a:close/>
                  </a:path>
                </a:pathLst>
              </a:custGeom>
              <a:solidFill>
                <a:srgbClr val="CCCCCC"/>
              </a:solidFill>
              <a:ln w="9525">
                <a:noFill/>
                <a:round/>
                <a:headEnd/>
                <a:tailEnd/>
              </a:ln>
            </p:spPr>
            <p:txBody>
              <a:bodyPr/>
              <a:lstStyle/>
              <a:p>
                <a:endParaRPr lang="en-US"/>
              </a:p>
            </p:txBody>
          </p:sp>
          <p:sp>
            <p:nvSpPr>
              <p:cNvPr id="34096" name="Freeform 599"/>
              <p:cNvSpPr>
                <a:spLocks/>
              </p:cNvSpPr>
              <p:nvPr/>
            </p:nvSpPr>
            <p:spPr bwMode="auto">
              <a:xfrm>
                <a:off x="2816" y="2193"/>
                <a:ext cx="3" cy="3"/>
              </a:xfrm>
              <a:custGeom>
                <a:avLst/>
                <a:gdLst>
                  <a:gd name="T0" fmla="*/ 3 w 3"/>
                  <a:gd name="T1" fmla="*/ 0 h 3"/>
                  <a:gd name="T2" fmla="*/ 3 w 3"/>
                  <a:gd name="T3" fmla="*/ 0 h 3"/>
                  <a:gd name="T4" fmla="*/ 0 w 3"/>
                  <a:gd name="T5" fmla="*/ 3 h 3"/>
                  <a:gd name="T6" fmla="*/ 3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3" y="0"/>
                    </a:lnTo>
                    <a:lnTo>
                      <a:pt x="0" y="3"/>
                    </a:lnTo>
                    <a:lnTo>
                      <a:pt x="3" y="0"/>
                    </a:lnTo>
                  </a:path>
                </a:pathLst>
              </a:custGeom>
              <a:noFill/>
              <a:ln w="0">
                <a:solidFill>
                  <a:srgbClr val="7F7F7F"/>
                </a:solidFill>
                <a:round/>
                <a:headEnd/>
                <a:tailEnd/>
              </a:ln>
            </p:spPr>
            <p:txBody>
              <a:bodyPr/>
              <a:lstStyle/>
              <a:p>
                <a:endParaRPr lang="en-US"/>
              </a:p>
            </p:txBody>
          </p:sp>
          <p:sp>
            <p:nvSpPr>
              <p:cNvPr id="34097" name="Freeform 600"/>
              <p:cNvSpPr>
                <a:spLocks/>
              </p:cNvSpPr>
              <p:nvPr/>
            </p:nvSpPr>
            <p:spPr bwMode="auto">
              <a:xfrm>
                <a:off x="2809" y="2209"/>
                <a:ext cx="3" cy="7"/>
              </a:xfrm>
              <a:custGeom>
                <a:avLst/>
                <a:gdLst>
                  <a:gd name="T0" fmla="*/ 3 w 3"/>
                  <a:gd name="T1" fmla="*/ 0 h 7"/>
                  <a:gd name="T2" fmla="*/ 3 w 3"/>
                  <a:gd name="T3" fmla="*/ 3 h 7"/>
                  <a:gd name="T4" fmla="*/ 0 w 3"/>
                  <a:gd name="T5" fmla="*/ 7 h 7"/>
                  <a:gd name="T6" fmla="*/ 0 w 3"/>
                  <a:gd name="T7" fmla="*/ 3 h 7"/>
                  <a:gd name="T8" fmla="*/ 3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0"/>
                    </a:moveTo>
                    <a:lnTo>
                      <a:pt x="3" y="3"/>
                    </a:lnTo>
                    <a:lnTo>
                      <a:pt x="0" y="7"/>
                    </a:lnTo>
                    <a:lnTo>
                      <a:pt x="0" y="3"/>
                    </a:lnTo>
                    <a:lnTo>
                      <a:pt x="3" y="0"/>
                    </a:lnTo>
                    <a:close/>
                  </a:path>
                </a:pathLst>
              </a:custGeom>
              <a:solidFill>
                <a:srgbClr val="CCCCCC"/>
              </a:solidFill>
              <a:ln w="9525">
                <a:noFill/>
                <a:round/>
                <a:headEnd/>
                <a:tailEnd/>
              </a:ln>
            </p:spPr>
            <p:txBody>
              <a:bodyPr/>
              <a:lstStyle/>
              <a:p>
                <a:endParaRPr lang="en-US"/>
              </a:p>
            </p:txBody>
          </p:sp>
          <p:sp>
            <p:nvSpPr>
              <p:cNvPr id="34098" name="Freeform 601"/>
              <p:cNvSpPr>
                <a:spLocks/>
              </p:cNvSpPr>
              <p:nvPr/>
            </p:nvSpPr>
            <p:spPr bwMode="auto">
              <a:xfrm>
                <a:off x="2809" y="2209"/>
                <a:ext cx="3" cy="7"/>
              </a:xfrm>
              <a:custGeom>
                <a:avLst/>
                <a:gdLst>
                  <a:gd name="T0" fmla="*/ 3 w 3"/>
                  <a:gd name="T1" fmla="*/ 0 h 7"/>
                  <a:gd name="T2" fmla="*/ 3 w 3"/>
                  <a:gd name="T3" fmla="*/ 3 h 7"/>
                  <a:gd name="T4" fmla="*/ 0 w 3"/>
                  <a:gd name="T5" fmla="*/ 7 h 7"/>
                  <a:gd name="T6" fmla="*/ 0 w 3"/>
                  <a:gd name="T7" fmla="*/ 3 h 7"/>
                  <a:gd name="T8" fmla="*/ 3 w 3"/>
                  <a:gd name="T9" fmla="*/ 0 h 7"/>
                  <a:gd name="T10" fmla="*/ 3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3" y="0"/>
                    </a:moveTo>
                    <a:lnTo>
                      <a:pt x="3" y="3"/>
                    </a:lnTo>
                    <a:lnTo>
                      <a:pt x="0" y="7"/>
                    </a:lnTo>
                    <a:lnTo>
                      <a:pt x="0" y="3"/>
                    </a:lnTo>
                    <a:lnTo>
                      <a:pt x="3" y="0"/>
                    </a:lnTo>
                  </a:path>
                </a:pathLst>
              </a:custGeom>
              <a:noFill/>
              <a:ln w="0">
                <a:solidFill>
                  <a:srgbClr val="7F7F7F"/>
                </a:solidFill>
                <a:round/>
                <a:headEnd/>
                <a:tailEnd/>
              </a:ln>
            </p:spPr>
            <p:txBody>
              <a:bodyPr/>
              <a:lstStyle/>
              <a:p>
                <a:endParaRPr lang="en-US"/>
              </a:p>
            </p:txBody>
          </p:sp>
          <p:sp>
            <p:nvSpPr>
              <p:cNvPr id="34099" name="Freeform 602"/>
              <p:cNvSpPr>
                <a:spLocks/>
              </p:cNvSpPr>
              <p:nvPr/>
            </p:nvSpPr>
            <p:spPr bwMode="auto">
              <a:xfrm>
                <a:off x="2803" y="2235"/>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4100" name="Freeform 603"/>
              <p:cNvSpPr>
                <a:spLocks/>
              </p:cNvSpPr>
              <p:nvPr/>
            </p:nvSpPr>
            <p:spPr bwMode="auto">
              <a:xfrm>
                <a:off x="2600" y="1791"/>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0" y="0"/>
                    </a:lnTo>
                    <a:lnTo>
                      <a:pt x="3" y="3"/>
                    </a:lnTo>
                    <a:lnTo>
                      <a:pt x="3" y="0"/>
                    </a:lnTo>
                    <a:close/>
                  </a:path>
                </a:pathLst>
              </a:custGeom>
              <a:solidFill>
                <a:srgbClr val="CCCCCC"/>
              </a:solidFill>
              <a:ln w="9525">
                <a:noFill/>
                <a:round/>
                <a:headEnd/>
                <a:tailEnd/>
              </a:ln>
            </p:spPr>
            <p:txBody>
              <a:bodyPr/>
              <a:lstStyle/>
              <a:p>
                <a:endParaRPr lang="en-US"/>
              </a:p>
            </p:txBody>
          </p:sp>
          <p:sp>
            <p:nvSpPr>
              <p:cNvPr id="34101" name="Freeform 604"/>
              <p:cNvSpPr>
                <a:spLocks/>
              </p:cNvSpPr>
              <p:nvPr/>
            </p:nvSpPr>
            <p:spPr bwMode="auto">
              <a:xfrm>
                <a:off x="2600" y="1791"/>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 name="T12" fmla="*/ 3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0" y="0"/>
                    </a:lnTo>
                    <a:lnTo>
                      <a:pt x="3" y="3"/>
                    </a:lnTo>
                    <a:lnTo>
                      <a:pt x="3" y="0"/>
                    </a:lnTo>
                  </a:path>
                </a:pathLst>
              </a:custGeom>
              <a:noFill/>
              <a:ln w="0">
                <a:solidFill>
                  <a:srgbClr val="7F7F7F"/>
                </a:solidFill>
                <a:round/>
                <a:headEnd/>
                <a:tailEnd/>
              </a:ln>
            </p:spPr>
            <p:txBody>
              <a:bodyPr/>
              <a:lstStyle/>
              <a:p>
                <a:endParaRPr lang="en-US"/>
              </a:p>
            </p:txBody>
          </p:sp>
          <p:sp>
            <p:nvSpPr>
              <p:cNvPr id="34102" name="Freeform 605"/>
              <p:cNvSpPr>
                <a:spLocks/>
              </p:cNvSpPr>
              <p:nvPr/>
            </p:nvSpPr>
            <p:spPr bwMode="auto">
              <a:xfrm>
                <a:off x="2606" y="1785"/>
                <a:ext cx="1" cy="3"/>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4103" name="Freeform 606"/>
              <p:cNvSpPr>
                <a:spLocks/>
              </p:cNvSpPr>
              <p:nvPr/>
            </p:nvSpPr>
            <p:spPr bwMode="auto">
              <a:xfrm>
                <a:off x="2606" y="1785"/>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4104" name="Freeform 607"/>
              <p:cNvSpPr>
                <a:spLocks/>
              </p:cNvSpPr>
              <p:nvPr/>
            </p:nvSpPr>
            <p:spPr bwMode="auto">
              <a:xfrm>
                <a:off x="2600" y="1846"/>
                <a:ext cx="6" cy="6"/>
              </a:xfrm>
              <a:custGeom>
                <a:avLst/>
                <a:gdLst>
                  <a:gd name="T0" fmla="*/ 6 w 6"/>
                  <a:gd name="T1" fmla="*/ 0 h 6"/>
                  <a:gd name="T2" fmla="*/ 0 w 6"/>
                  <a:gd name="T3" fmla="*/ 3 h 6"/>
                  <a:gd name="T4" fmla="*/ 0 w 6"/>
                  <a:gd name="T5" fmla="*/ 6 h 6"/>
                  <a:gd name="T6" fmla="*/ 0 w 6"/>
                  <a:gd name="T7" fmla="*/ 6 h 6"/>
                  <a:gd name="T8" fmla="*/ 3 w 6"/>
                  <a:gd name="T9" fmla="*/ 6 h 6"/>
                  <a:gd name="T10" fmla="*/ 3 w 6"/>
                  <a:gd name="T11" fmla="*/ 3 h 6"/>
                  <a:gd name="T12" fmla="*/ 6 w 6"/>
                  <a:gd name="T13" fmla="*/ 0 h 6"/>
                  <a:gd name="T14" fmla="*/ 6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0"/>
                    </a:moveTo>
                    <a:lnTo>
                      <a:pt x="0" y="3"/>
                    </a:lnTo>
                    <a:lnTo>
                      <a:pt x="0" y="6"/>
                    </a:lnTo>
                    <a:lnTo>
                      <a:pt x="3" y="6"/>
                    </a:lnTo>
                    <a:lnTo>
                      <a:pt x="3" y="3"/>
                    </a:lnTo>
                    <a:lnTo>
                      <a:pt x="6" y="0"/>
                    </a:lnTo>
                    <a:close/>
                  </a:path>
                </a:pathLst>
              </a:custGeom>
              <a:solidFill>
                <a:srgbClr val="CCCCCC"/>
              </a:solidFill>
              <a:ln w="9525">
                <a:noFill/>
                <a:round/>
                <a:headEnd/>
                <a:tailEnd/>
              </a:ln>
            </p:spPr>
            <p:txBody>
              <a:bodyPr/>
              <a:lstStyle/>
              <a:p>
                <a:endParaRPr lang="en-US"/>
              </a:p>
            </p:txBody>
          </p:sp>
          <p:sp>
            <p:nvSpPr>
              <p:cNvPr id="34105" name="Freeform 608"/>
              <p:cNvSpPr>
                <a:spLocks/>
              </p:cNvSpPr>
              <p:nvPr/>
            </p:nvSpPr>
            <p:spPr bwMode="auto">
              <a:xfrm>
                <a:off x="2600" y="1846"/>
                <a:ext cx="6" cy="6"/>
              </a:xfrm>
              <a:custGeom>
                <a:avLst/>
                <a:gdLst>
                  <a:gd name="T0" fmla="*/ 6 w 6"/>
                  <a:gd name="T1" fmla="*/ 0 h 6"/>
                  <a:gd name="T2" fmla="*/ 0 w 6"/>
                  <a:gd name="T3" fmla="*/ 3 h 6"/>
                  <a:gd name="T4" fmla="*/ 0 w 6"/>
                  <a:gd name="T5" fmla="*/ 6 h 6"/>
                  <a:gd name="T6" fmla="*/ 0 w 6"/>
                  <a:gd name="T7" fmla="*/ 6 h 6"/>
                  <a:gd name="T8" fmla="*/ 3 w 6"/>
                  <a:gd name="T9" fmla="*/ 6 h 6"/>
                  <a:gd name="T10" fmla="*/ 3 w 6"/>
                  <a:gd name="T11" fmla="*/ 3 h 6"/>
                  <a:gd name="T12" fmla="*/ 6 w 6"/>
                  <a:gd name="T13" fmla="*/ 0 h 6"/>
                  <a:gd name="T14" fmla="*/ 6 w 6"/>
                  <a:gd name="T15" fmla="*/ 0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0" y="3"/>
                    </a:lnTo>
                    <a:lnTo>
                      <a:pt x="0" y="6"/>
                    </a:lnTo>
                    <a:lnTo>
                      <a:pt x="3" y="6"/>
                    </a:lnTo>
                    <a:lnTo>
                      <a:pt x="3" y="3"/>
                    </a:lnTo>
                    <a:lnTo>
                      <a:pt x="6" y="0"/>
                    </a:lnTo>
                  </a:path>
                </a:pathLst>
              </a:custGeom>
              <a:noFill/>
              <a:ln w="0">
                <a:solidFill>
                  <a:srgbClr val="7F7F7F"/>
                </a:solidFill>
                <a:round/>
                <a:headEnd/>
                <a:tailEnd/>
              </a:ln>
            </p:spPr>
            <p:txBody>
              <a:bodyPr/>
              <a:lstStyle/>
              <a:p>
                <a:endParaRPr lang="en-US"/>
              </a:p>
            </p:txBody>
          </p:sp>
          <p:sp>
            <p:nvSpPr>
              <p:cNvPr id="34106" name="Freeform 609"/>
              <p:cNvSpPr>
                <a:spLocks/>
              </p:cNvSpPr>
              <p:nvPr/>
            </p:nvSpPr>
            <p:spPr bwMode="auto">
              <a:xfrm>
                <a:off x="2610" y="1852"/>
                <a:ext cx="3" cy="3"/>
              </a:xfrm>
              <a:custGeom>
                <a:avLst/>
                <a:gdLst>
                  <a:gd name="T0" fmla="*/ 0 w 3"/>
                  <a:gd name="T1" fmla="*/ 0 h 3"/>
                  <a:gd name="T2" fmla="*/ 0 w 3"/>
                  <a:gd name="T3" fmla="*/ 3 h 3"/>
                  <a:gd name="T4" fmla="*/ 0 w 3"/>
                  <a:gd name="T5" fmla="*/ 3 h 3"/>
                  <a:gd name="T6" fmla="*/ 3 w 3"/>
                  <a:gd name="T7" fmla="*/ 3 h 3"/>
                  <a:gd name="T8" fmla="*/ 3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3"/>
                    </a:lnTo>
                    <a:lnTo>
                      <a:pt x="3" y="3"/>
                    </a:lnTo>
                    <a:lnTo>
                      <a:pt x="3" y="0"/>
                    </a:lnTo>
                    <a:lnTo>
                      <a:pt x="0" y="0"/>
                    </a:lnTo>
                    <a:close/>
                  </a:path>
                </a:pathLst>
              </a:custGeom>
              <a:solidFill>
                <a:srgbClr val="CCCCCC"/>
              </a:solidFill>
              <a:ln w="9525">
                <a:noFill/>
                <a:round/>
                <a:headEnd/>
                <a:tailEnd/>
              </a:ln>
            </p:spPr>
            <p:txBody>
              <a:bodyPr/>
              <a:lstStyle/>
              <a:p>
                <a:endParaRPr lang="en-US"/>
              </a:p>
            </p:txBody>
          </p:sp>
          <p:sp>
            <p:nvSpPr>
              <p:cNvPr id="34107" name="Freeform 610"/>
              <p:cNvSpPr>
                <a:spLocks/>
              </p:cNvSpPr>
              <p:nvPr/>
            </p:nvSpPr>
            <p:spPr bwMode="auto">
              <a:xfrm>
                <a:off x="2610" y="1852"/>
                <a:ext cx="3" cy="3"/>
              </a:xfrm>
              <a:custGeom>
                <a:avLst/>
                <a:gdLst>
                  <a:gd name="T0" fmla="*/ 0 w 3"/>
                  <a:gd name="T1" fmla="*/ 0 h 3"/>
                  <a:gd name="T2" fmla="*/ 0 w 3"/>
                  <a:gd name="T3" fmla="*/ 3 h 3"/>
                  <a:gd name="T4" fmla="*/ 0 w 3"/>
                  <a:gd name="T5" fmla="*/ 3 h 3"/>
                  <a:gd name="T6" fmla="*/ 3 w 3"/>
                  <a:gd name="T7" fmla="*/ 3 h 3"/>
                  <a:gd name="T8" fmla="*/ 3 w 3"/>
                  <a:gd name="T9" fmla="*/ 0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3"/>
                    </a:lnTo>
                    <a:lnTo>
                      <a:pt x="3" y="3"/>
                    </a:lnTo>
                    <a:lnTo>
                      <a:pt x="3" y="0"/>
                    </a:lnTo>
                    <a:lnTo>
                      <a:pt x="0" y="0"/>
                    </a:lnTo>
                  </a:path>
                </a:pathLst>
              </a:custGeom>
              <a:noFill/>
              <a:ln w="0">
                <a:solidFill>
                  <a:srgbClr val="7F7F7F"/>
                </a:solidFill>
                <a:round/>
                <a:headEnd/>
                <a:tailEnd/>
              </a:ln>
            </p:spPr>
            <p:txBody>
              <a:bodyPr/>
              <a:lstStyle/>
              <a:p>
                <a:endParaRPr lang="en-US"/>
              </a:p>
            </p:txBody>
          </p:sp>
          <p:sp>
            <p:nvSpPr>
              <p:cNvPr id="34108" name="Freeform 611"/>
              <p:cNvSpPr>
                <a:spLocks/>
              </p:cNvSpPr>
              <p:nvPr/>
            </p:nvSpPr>
            <p:spPr bwMode="auto">
              <a:xfrm>
                <a:off x="2623" y="1842"/>
                <a:ext cx="3" cy="10"/>
              </a:xfrm>
              <a:custGeom>
                <a:avLst/>
                <a:gdLst>
                  <a:gd name="T0" fmla="*/ 3 w 3"/>
                  <a:gd name="T1" fmla="*/ 0 h 10"/>
                  <a:gd name="T2" fmla="*/ 3 w 3"/>
                  <a:gd name="T3" fmla="*/ 0 h 10"/>
                  <a:gd name="T4" fmla="*/ 0 w 3"/>
                  <a:gd name="T5" fmla="*/ 10 h 10"/>
                  <a:gd name="T6" fmla="*/ 0 w 3"/>
                  <a:gd name="T7" fmla="*/ 10 h 10"/>
                  <a:gd name="T8" fmla="*/ 3 w 3"/>
                  <a:gd name="T9" fmla="*/ 7 h 10"/>
                  <a:gd name="T10" fmla="*/ 3 w 3"/>
                  <a:gd name="T11" fmla="*/ 0 h 10"/>
                  <a:gd name="T12" fmla="*/ 0 60000 65536"/>
                  <a:gd name="T13" fmla="*/ 0 60000 65536"/>
                  <a:gd name="T14" fmla="*/ 0 60000 65536"/>
                  <a:gd name="T15" fmla="*/ 0 60000 65536"/>
                  <a:gd name="T16" fmla="*/ 0 60000 65536"/>
                  <a:gd name="T17" fmla="*/ 0 60000 65536"/>
                  <a:gd name="T18" fmla="*/ 0 w 3"/>
                  <a:gd name="T19" fmla="*/ 0 h 10"/>
                  <a:gd name="T20" fmla="*/ 3 w 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 h="10">
                    <a:moveTo>
                      <a:pt x="3" y="0"/>
                    </a:moveTo>
                    <a:lnTo>
                      <a:pt x="3" y="0"/>
                    </a:lnTo>
                    <a:lnTo>
                      <a:pt x="0" y="10"/>
                    </a:lnTo>
                    <a:lnTo>
                      <a:pt x="3" y="7"/>
                    </a:lnTo>
                    <a:lnTo>
                      <a:pt x="3" y="0"/>
                    </a:lnTo>
                    <a:close/>
                  </a:path>
                </a:pathLst>
              </a:custGeom>
              <a:solidFill>
                <a:srgbClr val="CCCCCC"/>
              </a:solidFill>
              <a:ln w="9525">
                <a:noFill/>
                <a:round/>
                <a:headEnd/>
                <a:tailEnd/>
              </a:ln>
            </p:spPr>
            <p:txBody>
              <a:bodyPr/>
              <a:lstStyle/>
              <a:p>
                <a:endParaRPr lang="en-US"/>
              </a:p>
            </p:txBody>
          </p:sp>
          <p:sp>
            <p:nvSpPr>
              <p:cNvPr id="34109" name="Freeform 612"/>
              <p:cNvSpPr>
                <a:spLocks/>
              </p:cNvSpPr>
              <p:nvPr/>
            </p:nvSpPr>
            <p:spPr bwMode="auto">
              <a:xfrm>
                <a:off x="2623" y="1842"/>
                <a:ext cx="3" cy="10"/>
              </a:xfrm>
              <a:custGeom>
                <a:avLst/>
                <a:gdLst>
                  <a:gd name="T0" fmla="*/ 3 w 3"/>
                  <a:gd name="T1" fmla="*/ 0 h 10"/>
                  <a:gd name="T2" fmla="*/ 3 w 3"/>
                  <a:gd name="T3" fmla="*/ 0 h 10"/>
                  <a:gd name="T4" fmla="*/ 0 w 3"/>
                  <a:gd name="T5" fmla="*/ 10 h 10"/>
                  <a:gd name="T6" fmla="*/ 0 w 3"/>
                  <a:gd name="T7" fmla="*/ 10 h 10"/>
                  <a:gd name="T8" fmla="*/ 3 w 3"/>
                  <a:gd name="T9" fmla="*/ 7 h 10"/>
                  <a:gd name="T10" fmla="*/ 3 w 3"/>
                  <a:gd name="T11" fmla="*/ 0 h 10"/>
                  <a:gd name="T12" fmla="*/ 3 w 3"/>
                  <a:gd name="T13" fmla="*/ 0 h 10"/>
                  <a:gd name="T14" fmla="*/ 0 60000 65536"/>
                  <a:gd name="T15" fmla="*/ 0 60000 65536"/>
                  <a:gd name="T16" fmla="*/ 0 60000 65536"/>
                  <a:gd name="T17" fmla="*/ 0 60000 65536"/>
                  <a:gd name="T18" fmla="*/ 0 60000 65536"/>
                  <a:gd name="T19" fmla="*/ 0 60000 65536"/>
                  <a:gd name="T20" fmla="*/ 0 60000 65536"/>
                  <a:gd name="T21" fmla="*/ 0 w 3"/>
                  <a:gd name="T22" fmla="*/ 0 h 10"/>
                  <a:gd name="T23" fmla="*/ 3 w 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0">
                    <a:moveTo>
                      <a:pt x="3" y="0"/>
                    </a:moveTo>
                    <a:lnTo>
                      <a:pt x="3" y="0"/>
                    </a:lnTo>
                    <a:lnTo>
                      <a:pt x="0" y="10"/>
                    </a:lnTo>
                    <a:lnTo>
                      <a:pt x="3" y="7"/>
                    </a:lnTo>
                    <a:lnTo>
                      <a:pt x="3" y="0"/>
                    </a:lnTo>
                  </a:path>
                </a:pathLst>
              </a:custGeom>
              <a:noFill/>
              <a:ln w="0">
                <a:solidFill>
                  <a:srgbClr val="7F7F7F"/>
                </a:solidFill>
                <a:round/>
                <a:headEnd/>
                <a:tailEnd/>
              </a:ln>
            </p:spPr>
            <p:txBody>
              <a:bodyPr/>
              <a:lstStyle/>
              <a:p>
                <a:endParaRPr lang="en-US"/>
              </a:p>
            </p:txBody>
          </p:sp>
          <p:sp>
            <p:nvSpPr>
              <p:cNvPr id="34110" name="Freeform 613"/>
              <p:cNvSpPr>
                <a:spLocks/>
              </p:cNvSpPr>
              <p:nvPr/>
            </p:nvSpPr>
            <p:spPr bwMode="auto">
              <a:xfrm>
                <a:off x="2520" y="1994"/>
                <a:ext cx="3" cy="3"/>
              </a:xfrm>
              <a:custGeom>
                <a:avLst/>
                <a:gdLst>
                  <a:gd name="T0" fmla="*/ 0 w 3"/>
                  <a:gd name="T1" fmla="*/ 0 h 3"/>
                  <a:gd name="T2" fmla="*/ 0 w 3"/>
                  <a:gd name="T3" fmla="*/ 0 h 3"/>
                  <a:gd name="T4" fmla="*/ 0 w 3"/>
                  <a:gd name="T5" fmla="*/ 3 h 3"/>
                  <a:gd name="T6" fmla="*/ 3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0"/>
                    </a:lnTo>
                    <a:lnTo>
                      <a:pt x="0" y="3"/>
                    </a:lnTo>
                    <a:lnTo>
                      <a:pt x="3" y="0"/>
                    </a:lnTo>
                    <a:lnTo>
                      <a:pt x="0" y="0"/>
                    </a:lnTo>
                    <a:close/>
                  </a:path>
                </a:pathLst>
              </a:custGeom>
              <a:solidFill>
                <a:srgbClr val="CCCCCC"/>
              </a:solidFill>
              <a:ln w="9525">
                <a:noFill/>
                <a:round/>
                <a:headEnd/>
                <a:tailEnd/>
              </a:ln>
            </p:spPr>
            <p:txBody>
              <a:bodyPr/>
              <a:lstStyle/>
              <a:p>
                <a:endParaRPr lang="en-US"/>
              </a:p>
            </p:txBody>
          </p:sp>
          <p:sp>
            <p:nvSpPr>
              <p:cNvPr id="34111" name="Freeform 614"/>
              <p:cNvSpPr>
                <a:spLocks/>
              </p:cNvSpPr>
              <p:nvPr/>
            </p:nvSpPr>
            <p:spPr bwMode="auto">
              <a:xfrm>
                <a:off x="2520" y="1994"/>
                <a:ext cx="3" cy="3"/>
              </a:xfrm>
              <a:custGeom>
                <a:avLst/>
                <a:gdLst>
                  <a:gd name="T0" fmla="*/ 0 w 3"/>
                  <a:gd name="T1" fmla="*/ 0 h 3"/>
                  <a:gd name="T2" fmla="*/ 0 w 3"/>
                  <a:gd name="T3" fmla="*/ 0 h 3"/>
                  <a:gd name="T4" fmla="*/ 0 w 3"/>
                  <a:gd name="T5" fmla="*/ 3 h 3"/>
                  <a:gd name="T6" fmla="*/ 3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0"/>
                    </a:lnTo>
                    <a:lnTo>
                      <a:pt x="0" y="3"/>
                    </a:lnTo>
                    <a:lnTo>
                      <a:pt x="3" y="0"/>
                    </a:lnTo>
                    <a:lnTo>
                      <a:pt x="0" y="0"/>
                    </a:lnTo>
                  </a:path>
                </a:pathLst>
              </a:custGeom>
              <a:noFill/>
              <a:ln w="0">
                <a:solidFill>
                  <a:srgbClr val="7F7F7F"/>
                </a:solidFill>
                <a:round/>
                <a:headEnd/>
                <a:tailEnd/>
              </a:ln>
            </p:spPr>
            <p:txBody>
              <a:bodyPr/>
              <a:lstStyle/>
              <a:p>
                <a:endParaRPr lang="en-US"/>
              </a:p>
            </p:txBody>
          </p:sp>
          <p:sp>
            <p:nvSpPr>
              <p:cNvPr id="34112" name="Rectangle 615"/>
              <p:cNvSpPr>
                <a:spLocks noChangeArrowheads="1"/>
              </p:cNvSpPr>
              <p:nvPr/>
            </p:nvSpPr>
            <p:spPr bwMode="auto">
              <a:xfrm>
                <a:off x="2526" y="2000"/>
                <a:ext cx="3" cy="1"/>
              </a:xfrm>
              <a:prstGeom prst="rect">
                <a:avLst/>
              </a:prstGeom>
              <a:solidFill>
                <a:srgbClr val="CCCCCC"/>
              </a:solidFill>
              <a:ln w="9525">
                <a:noFill/>
                <a:miter lim="800000"/>
                <a:headEnd/>
                <a:tailEnd/>
              </a:ln>
            </p:spPr>
            <p:txBody>
              <a:bodyPr/>
              <a:lstStyle/>
              <a:p>
                <a:endParaRPr lang="en-US"/>
              </a:p>
            </p:txBody>
          </p:sp>
        </p:grpSp>
        <p:grpSp>
          <p:nvGrpSpPr>
            <p:cNvPr id="31960" name="Group 616"/>
            <p:cNvGrpSpPr>
              <a:grpSpLocks/>
            </p:cNvGrpSpPr>
            <p:nvPr/>
          </p:nvGrpSpPr>
          <p:grpSpPr bwMode="auto">
            <a:xfrm>
              <a:off x="725" y="1449"/>
              <a:ext cx="2011" cy="1794"/>
              <a:chOff x="1300" y="1289"/>
              <a:chExt cx="1464" cy="1281"/>
            </a:xfrm>
          </p:grpSpPr>
          <p:sp>
            <p:nvSpPr>
              <p:cNvPr id="33713" name="Rectangle 617"/>
              <p:cNvSpPr>
                <a:spLocks noChangeArrowheads="1"/>
              </p:cNvSpPr>
              <p:nvPr/>
            </p:nvSpPr>
            <p:spPr bwMode="auto">
              <a:xfrm>
                <a:off x="2526" y="2000"/>
                <a:ext cx="3" cy="1"/>
              </a:xfrm>
              <a:prstGeom prst="rect">
                <a:avLst/>
              </a:prstGeom>
              <a:noFill/>
              <a:ln w="0">
                <a:solidFill>
                  <a:srgbClr val="7F7F7F"/>
                </a:solidFill>
                <a:miter lim="800000"/>
                <a:headEnd/>
                <a:tailEnd/>
              </a:ln>
            </p:spPr>
            <p:txBody>
              <a:bodyPr/>
              <a:lstStyle/>
              <a:p>
                <a:endParaRPr lang="en-US"/>
              </a:p>
            </p:txBody>
          </p:sp>
          <p:sp>
            <p:nvSpPr>
              <p:cNvPr id="33714" name="Freeform 618"/>
              <p:cNvSpPr>
                <a:spLocks/>
              </p:cNvSpPr>
              <p:nvPr/>
            </p:nvSpPr>
            <p:spPr bwMode="auto">
              <a:xfrm>
                <a:off x="2539" y="1997"/>
                <a:ext cx="3" cy="3"/>
              </a:xfrm>
              <a:custGeom>
                <a:avLst/>
                <a:gdLst>
                  <a:gd name="T0" fmla="*/ 0 w 3"/>
                  <a:gd name="T1" fmla="*/ 0 h 3"/>
                  <a:gd name="T2" fmla="*/ 0 w 3"/>
                  <a:gd name="T3" fmla="*/ 3 h 3"/>
                  <a:gd name="T4" fmla="*/ 3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0" y="3"/>
                    </a:lnTo>
                    <a:lnTo>
                      <a:pt x="3" y="3"/>
                    </a:lnTo>
                    <a:lnTo>
                      <a:pt x="0" y="0"/>
                    </a:lnTo>
                    <a:close/>
                  </a:path>
                </a:pathLst>
              </a:custGeom>
              <a:solidFill>
                <a:srgbClr val="CCCCCC"/>
              </a:solidFill>
              <a:ln w="9525">
                <a:noFill/>
                <a:round/>
                <a:headEnd/>
                <a:tailEnd/>
              </a:ln>
            </p:spPr>
            <p:txBody>
              <a:bodyPr/>
              <a:lstStyle/>
              <a:p>
                <a:endParaRPr lang="en-US"/>
              </a:p>
            </p:txBody>
          </p:sp>
          <p:sp>
            <p:nvSpPr>
              <p:cNvPr id="33715" name="Freeform 619"/>
              <p:cNvSpPr>
                <a:spLocks/>
              </p:cNvSpPr>
              <p:nvPr/>
            </p:nvSpPr>
            <p:spPr bwMode="auto">
              <a:xfrm>
                <a:off x="2539" y="1997"/>
                <a:ext cx="3" cy="3"/>
              </a:xfrm>
              <a:custGeom>
                <a:avLst/>
                <a:gdLst>
                  <a:gd name="T0" fmla="*/ 0 w 3"/>
                  <a:gd name="T1" fmla="*/ 0 h 3"/>
                  <a:gd name="T2" fmla="*/ 0 w 3"/>
                  <a:gd name="T3" fmla="*/ 3 h 3"/>
                  <a:gd name="T4" fmla="*/ 3 w 3"/>
                  <a:gd name="T5" fmla="*/ 3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3"/>
                    </a:lnTo>
                    <a:lnTo>
                      <a:pt x="3" y="3"/>
                    </a:lnTo>
                    <a:lnTo>
                      <a:pt x="0" y="0"/>
                    </a:lnTo>
                  </a:path>
                </a:pathLst>
              </a:custGeom>
              <a:noFill/>
              <a:ln w="0">
                <a:solidFill>
                  <a:srgbClr val="7F7F7F"/>
                </a:solidFill>
                <a:round/>
                <a:headEnd/>
                <a:tailEnd/>
              </a:ln>
            </p:spPr>
            <p:txBody>
              <a:bodyPr/>
              <a:lstStyle/>
              <a:p>
                <a:endParaRPr lang="en-US"/>
              </a:p>
            </p:txBody>
          </p:sp>
          <p:sp>
            <p:nvSpPr>
              <p:cNvPr id="33716" name="Freeform 620"/>
              <p:cNvSpPr>
                <a:spLocks/>
              </p:cNvSpPr>
              <p:nvPr/>
            </p:nvSpPr>
            <p:spPr bwMode="auto">
              <a:xfrm>
                <a:off x="2539" y="2007"/>
                <a:ext cx="3" cy="3"/>
              </a:xfrm>
              <a:custGeom>
                <a:avLst/>
                <a:gdLst>
                  <a:gd name="T0" fmla="*/ 0 w 3"/>
                  <a:gd name="T1" fmla="*/ 0 h 3"/>
                  <a:gd name="T2" fmla="*/ 3 w 3"/>
                  <a:gd name="T3" fmla="*/ 0 h 3"/>
                  <a:gd name="T4" fmla="*/ 3 w 3"/>
                  <a:gd name="T5" fmla="*/ 3 h 3"/>
                  <a:gd name="T6" fmla="*/ 3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3717" name="Freeform 621"/>
              <p:cNvSpPr>
                <a:spLocks/>
              </p:cNvSpPr>
              <p:nvPr/>
            </p:nvSpPr>
            <p:spPr bwMode="auto">
              <a:xfrm>
                <a:off x="2539" y="2007"/>
                <a:ext cx="3" cy="3"/>
              </a:xfrm>
              <a:custGeom>
                <a:avLst/>
                <a:gdLst>
                  <a:gd name="T0" fmla="*/ 0 w 3"/>
                  <a:gd name="T1" fmla="*/ 0 h 3"/>
                  <a:gd name="T2" fmla="*/ 3 w 3"/>
                  <a:gd name="T3" fmla="*/ 0 h 3"/>
                  <a:gd name="T4" fmla="*/ 3 w 3"/>
                  <a:gd name="T5" fmla="*/ 3 h 3"/>
                  <a:gd name="T6" fmla="*/ 3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3718" name="Rectangle 622"/>
              <p:cNvSpPr>
                <a:spLocks noChangeArrowheads="1"/>
              </p:cNvSpPr>
              <p:nvPr/>
            </p:nvSpPr>
            <p:spPr bwMode="auto">
              <a:xfrm>
                <a:off x="2532" y="2019"/>
                <a:ext cx="4" cy="4"/>
              </a:xfrm>
              <a:prstGeom prst="rect">
                <a:avLst/>
              </a:prstGeom>
              <a:solidFill>
                <a:srgbClr val="CCCCCC"/>
              </a:solidFill>
              <a:ln w="9525">
                <a:noFill/>
                <a:miter lim="800000"/>
                <a:headEnd/>
                <a:tailEnd/>
              </a:ln>
            </p:spPr>
            <p:txBody>
              <a:bodyPr/>
              <a:lstStyle/>
              <a:p>
                <a:endParaRPr lang="en-US"/>
              </a:p>
            </p:txBody>
          </p:sp>
          <p:sp>
            <p:nvSpPr>
              <p:cNvPr id="33719" name="Freeform 623"/>
              <p:cNvSpPr>
                <a:spLocks/>
              </p:cNvSpPr>
              <p:nvPr/>
            </p:nvSpPr>
            <p:spPr bwMode="auto">
              <a:xfrm>
                <a:off x="2532" y="2019"/>
                <a:ext cx="4" cy="4"/>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0" y="0"/>
                    </a:moveTo>
                    <a:lnTo>
                      <a:pt x="0" y="4"/>
                    </a:lnTo>
                    <a:lnTo>
                      <a:pt x="4" y="4"/>
                    </a:lnTo>
                    <a:lnTo>
                      <a:pt x="4" y="0"/>
                    </a:lnTo>
                    <a:lnTo>
                      <a:pt x="0" y="0"/>
                    </a:lnTo>
                  </a:path>
                </a:pathLst>
              </a:custGeom>
              <a:noFill/>
              <a:ln w="0">
                <a:solidFill>
                  <a:srgbClr val="7F7F7F"/>
                </a:solidFill>
                <a:round/>
                <a:headEnd/>
                <a:tailEnd/>
              </a:ln>
            </p:spPr>
            <p:txBody>
              <a:bodyPr/>
              <a:lstStyle/>
              <a:p>
                <a:endParaRPr lang="en-US"/>
              </a:p>
            </p:txBody>
          </p:sp>
          <p:sp>
            <p:nvSpPr>
              <p:cNvPr id="33720" name="Freeform 624"/>
              <p:cNvSpPr>
                <a:spLocks/>
              </p:cNvSpPr>
              <p:nvPr/>
            </p:nvSpPr>
            <p:spPr bwMode="auto">
              <a:xfrm>
                <a:off x="2526" y="2023"/>
                <a:ext cx="1" cy="3"/>
              </a:xfrm>
              <a:custGeom>
                <a:avLst/>
                <a:gdLst>
                  <a:gd name="T0" fmla="*/ 0 w 1"/>
                  <a:gd name="T1" fmla="*/ 0 h 3"/>
                  <a:gd name="T2" fmla="*/ 0 w 1"/>
                  <a:gd name="T3" fmla="*/ 0 h 3"/>
                  <a:gd name="T4" fmla="*/ 0 w 1"/>
                  <a:gd name="T5" fmla="*/ 3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3721" name="Freeform 625"/>
              <p:cNvSpPr>
                <a:spLocks/>
              </p:cNvSpPr>
              <p:nvPr/>
            </p:nvSpPr>
            <p:spPr bwMode="auto">
              <a:xfrm>
                <a:off x="2526" y="2023"/>
                <a:ext cx="1" cy="3"/>
              </a:xfrm>
              <a:custGeom>
                <a:avLst/>
                <a:gdLst>
                  <a:gd name="T0" fmla="*/ 0 w 1"/>
                  <a:gd name="T1" fmla="*/ 0 h 3"/>
                  <a:gd name="T2" fmla="*/ 0 w 1"/>
                  <a:gd name="T3" fmla="*/ 0 h 3"/>
                  <a:gd name="T4" fmla="*/ 0 w 1"/>
                  <a:gd name="T5" fmla="*/ 3 h 3"/>
                  <a:gd name="T6" fmla="*/ 0 w 1"/>
                  <a:gd name="T7" fmla="*/ 0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3722" name="Rectangle 626"/>
              <p:cNvSpPr>
                <a:spLocks noChangeArrowheads="1"/>
              </p:cNvSpPr>
              <p:nvPr/>
            </p:nvSpPr>
            <p:spPr bwMode="auto">
              <a:xfrm>
                <a:off x="2484" y="1704"/>
                <a:ext cx="1" cy="1"/>
              </a:xfrm>
              <a:prstGeom prst="rect">
                <a:avLst/>
              </a:prstGeom>
              <a:solidFill>
                <a:srgbClr val="CCCCCC"/>
              </a:solidFill>
              <a:ln w="9525">
                <a:noFill/>
                <a:miter lim="800000"/>
                <a:headEnd/>
                <a:tailEnd/>
              </a:ln>
            </p:spPr>
            <p:txBody>
              <a:bodyPr/>
              <a:lstStyle/>
              <a:p>
                <a:endParaRPr lang="en-US"/>
              </a:p>
            </p:txBody>
          </p:sp>
          <p:sp>
            <p:nvSpPr>
              <p:cNvPr id="33723" name="Freeform 627"/>
              <p:cNvSpPr>
                <a:spLocks/>
              </p:cNvSpPr>
              <p:nvPr/>
            </p:nvSpPr>
            <p:spPr bwMode="auto">
              <a:xfrm>
                <a:off x="2503" y="1714"/>
                <a:ext cx="1" cy="3"/>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724" name="Freeform 628"/>
              <p:cNvSpPr>
                <a:spLocks/>
              </p:cNvSpPr>
              <p:nvPr/>
            </p:nvSpPr>
            <p:spPr bwMode="auto">
              <a:xfrm>
                <a:off x="2503" y="1714"/>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725" name="Rectangle 629"/>
              <p:cNvSpPr>
                <a:spLocks noChangeArrowheads="1"/>
              </p:cNvSpPr>
              <p:nvPr/>
            </p:nvSpPr>
            <p:spPr bwMode="auto">
              <a:xfrm>
                <a:off x="2507" y="1717"/>
                <a:ext cx="3" cy="1"/>
              </a:xfrm>
              <a:prstGeom prst="rect">
                <a:avLst/>
              </a:prstGeom>
              <a:solidFill>
                <a:srgbClr val="CCCCCC"/>
              </a:solidFill>
              <a:ln w="9525">
                <a:noFill/>
                <a:miter lim="800000"/>
                <a:headEnd/>
                <a:tailEnd/>
              </a:ln>
            </p:spPr>
            <p:txBody>
              <a:bodyPr/>
              <a:lstStyle/>
              <a:p>
                <a:endParaRPr lang="en-US"/>
              </a:p>
            </p:txBody>
          </p:sp>
          <p:sp>
            <p:nvSpPr>
              <p:cNvPr id="33726" name="Freeform 630"/>
              <p:cNvSpPr>
                <a:spLocks/>
              </p:cNvSpPr>
              <p:nvPr/>
            </p:nvSpPr>
            <p:spPr bwMode="auto">
              <a:xfrm>
                <a:off x="2507" y="1717"/>
                <a:ext cx="3" cy="1"/>
              </a:xfrm>
              <a:custGeom>
                <a:avLst/>
                <a:gdLst>
                  <a:gd name="T0" fmla="*/ 3 w 3"/>
                  <a:gd name="T1" fmla="*/ 0 h 1"/>
                  <a:gd name="T2" fmla="*/ 3 w 3"/>
                  <a:gd name="T3" fmla="*/ 0 h 1"/>
                  <a:gd name="T4" fmla="*/ 0 w 3"/>
                  <a:gd name="T5" fmla="*/ 0 h 1"/>
                  <a:gd name="T6" fmla="*/ 0 w 3"/>
                  <a:gd name="T7" fmla="*/ 0 h 1"/>
                  <a:gd name="T8" fmla="*/ 3 w 3"/>
                  <a:gd name="T9" fmla="*/ 0 h 1"/>
                  <a:gd name="T10" fmla="*/ 3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3" y="0"/>
                    </a:lnTo>
                    <a:lnTo>
                      <a:pt x="0" y="0"/>
                    </a:lnTo>
                    <a:lnTo>
                      <a:pt x="3" y="0"/>
                    </a:lnTo>
                  </a:path>
                </a:pathLst>
              </a:custGeom>
              <a:noFill/>
              <a:ln w="0">
                <a:solidFill>
                  <a:srgbClr val="7F7F7F"/>
                </a:solidFill>
                <a:round/>
                <a:headEnd/>
                <a:tailEnd/>
              </a:ln>
            </p:spPr>
            <p:txBody>
              <a:bodyPr/>
              <a:lstStyle/>
              <a:p>
                <a:endParaRPr lang="en-US"/>
              </a:p>
            </p:txBody>
          </p:sp>
          <p:sp>
            <p:nvSpPr>
              <p:cNvPr id="33727" name="Freeform 631"/>
              <p:cNvSpPr>
                <a:spLocks/>
              </p:cNvSpPr>
              <p:nvPr/>
            </p:nvSpPr>
            <p:spPr bwMode="auto">
              <a:xfrm>
                <a:off x="2507" y="1714"/>
                <a:ext cx="3" cy="1"/>
              </a:xfrm>
              <a:custGeom>
                <a:avLst/>
                <a:gdLst>
                  <a:gd name="T0" fmla="*/ 3 w 3"/>
                  <a:gd name="T1" fmla="*/ 0 h 1"/>
                  <a:gd name="T2" fmla="*/ 0 w 3"/>
                  <a:gd name="T3" fmla="*/ 0 h 1"/>
                  <a:gd name="T4" fmla="*/ 3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3" y="0"/>
                    </a:moveTo>
                    <a:lnTo>
                      <a:pt x="0" y="0"/>
                    </a:lnTo>
                    <a:lnTo>
                      <a:pt x="3" y="0"/>
                    </a:lnTo>
                    <a:close/>
                  </a:path>
                </a:pathLst>
              </a:custGeom>
              <a:solidFill>
                <a:srgbClr val="CCCCCC"/>
              </a:solidFill>
              <a:ln w="9525">
                <a:noFill/>
                <a:round/>
                <a:headEnd/>
                <a:tailEnd/>
              </a:ln>
            </p:spPr>
            <p:txBody>
              <a:bodyPr/>
              <a:lstStyle/>
              <a:p>
                <a:endParaRPr lang="en-US"/>
              </a:p>
            </p:txBody>
          </p:sp>
          <p:sp>
            <p:nvSpPr>
              <p:cNvPr id="33728" name="Freeform 632"/>
              <p:cNvSpPr>
                <a:spLocks/>
              </p:cNvSpPr>
              <p:nvPr/>
            </p:nvSpPr>
            <p:spPr bwMode="auto">
              <a:xfrm>
                <a:off x="2507" y="1714"/>
                <a:ext cx="3" cy="1"/>
              </a:xfrm>
              <a:custGeom>
                <a:avLst/>
                <a:gdLst>
                  <a:gd name="T0" fmla="*/ 3 w 3"/>
                  <a:gd name="T1" fmla="*/ 0 h 1"/>
                  <a:gd name="T2" fmla="*/ 0 w 3"/>
                  <a:gd name="T3" fmla="*/ 0 h 1"/>
                  <a:gd name="T4" fmla="*/ 3 w 3"/>
                  <a:gd name="T5" fmla="*/ 0 h 1"/>
                  <a:gd name="T6" fmla="*/ 3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0"/>
                    </a:moveTo>
                    <a:lnTo>
                      <a:pt x="0" y="0"/>
                    </a:lnTo>
                    <a:lnTo>
                      <a:pt x="3" y="0"/>
                    </a:lnTo>
                  </a:path>
                </a:pathLst>
              </a:custGeom>
              <a:noFill/>
              <a:ln w="0">
                <a:solidFill>
                  <a:srgbClr val="7F7F7F"/>
                </a:solidFill>
                <a:round/>
                <a:headEnd/>
                <a:tailEnd/>
              </a:ln>
            </p:spPr>
            <p:txBody>
              <a:bodyPr/>
              <a:lstStyle/>
              <a:p>
                <a:endParaRPr lang="en-US"/>
              </a:p>
            </p:txBody>
          </p:sp>
          <p:sp>
            <p:nvSpPr>
              <p:cNvPr id="33729" name="Rectangle 633"/>
              <p:cNvSpPr>
                <a:spLocks noChangeArrowheads="1"/>
              </p:cNvSpPr>
              <p:nvPr/>
            </p:nvSpPr>
            <p:spPr bwMode="auto">
              <a:xfrm>
                <a:off x="2516" y="1714"/>
                <a:ext cx="1" cy="1"/>
              </a:xfrm>
              <a:prstGeom prst="rect">
                <a:avLst/>
              </a:prstGeom>
              <a:solidFill>
                <a:srgbClr val="CCCCCC"/>
              </a:solidFill>
              <a:ln w="9525">
                <a:noFill/>
                <a:miter lim="800000"/>
                <a:headEnd/>
                <a:tailEnd/>
              </a:ln>
            </p:spPr>
            <p:txBody>
              <a:bodyPr/>
              <a:lstStyle/>
              <a:p>
                <a:endParaRPr lang="en-US"/>
              </a:p>
            </p:txBody>
          </p:sp>
          <p:sp>
            <p:nvSpPr>
              <p:cNvPr id="33730" name="Freeform 634"/>
              <p:cNvSpPr>
                <a:spLocks/>
              </p:cNvSpPr>
              <p:nvPr/>
            </p:nvSpPr>
            <p:spPr bwMode="auto">
              <a:xfrm>
                <a:off x="2529" y="1723"/>
                <a:ext cx="3" cy="4"/>
              </a:xfrm>
              <a:custGeom>
                <a:avLst/>
                <a:gdLst>
                  <a:gd name="T0" fmla="*/ 3 w 3"/>
                  <a:gd name="T1" fmla="*/ 0 h 4"/>
                  <a:gd name="T2" fmla="*/ 0 w 3"/>
                  <a:gd name="T3" fmla="*/ 0 h 4"/>
                  <a:gd name="T4" fmla="*/ 3 w 3"/>
                  <a:gd name="T5" fmla="*/ 4 h 4"/>
                  <a:gd name="T6" fmla="*/ 3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0"/>
                    </a:moveTo>
                    <a:lnTo>
                      <a:pt x="0" y="0"/>
                    </a:lnTo>
                    <a:lnTo>
                      <a:pt x="3" y="4"/>
                    </a:lnTo>
                    <a:lnTo>
                      <a:pt x="3" y="0"/>
                    </a:lnTo>
                    <a:close/>
                  </a:path>
                </a:pathLst>
              </a:custGeom>
              <a:solidFill>
                <a:srgbClr val="CCCCCC"/>
              </a:solidFill>
              <a:ln w="9525">
                <a:noFill/>
                <a:round/>
                <a:headEnd/>
                <a:tailEnd/>
              </a:ln>
            </p:spPr>
            <p:txBody>
              <a:bodyPr/>
              <a:lstStyle/>
              <a:p>
                <a:endParaRPr lang="en-US"/>
              </a:p>
            </p:txBody>
          </p:sp>
          <p:sp>
            <p:nvSpPr>
              <p:cNvPr id="33731" name="Freeform 635"/>
              <p:cNvSpPr>
                <a:spLocks/>
              </p:cNvSpPr>
              <p:nvPr/>
            </p:nvSpPr>
            <p:spPr bwMode="auto">
              <a:xfrm>
                <a:off x="2529" y="1723"/>
                <a:ext cx="3" cy="4"/>
              </a:xfrm>
              <a:custGeom>
                <a:avLst/>
                <a:gdLst>
                  <a:gd name="T0" fmla="*/ 3 w 3"/>
                  <a:gd name="T1" fmla="*/ 0 h 4"/>
                  <a:gd name="T2" fmla="*/ 0 w 3"/>
                  <a:gd name="T3" fmla="*/ 0 h 4"/>
                  <a:gd name="T4" fmla="*/ 3 w 3"/>
                  <a:gd name="T5" fmla="*/ 4 h 4"/>
                  <a:gd name="T6" fmla="*/ 3 w 3"/>
                  <a:gd name="T7" fmla="*/ 0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0" y="0"/>
                    </a:lnTo>
                    <a:lnTo>
                      <a:pt x="3" y="4"/>
                    </a:lnTo>
                    <a:lnTo>
                      <a:pt x="3" y="0"/>
                    </a:lnTo>
                  </a:path>
                </a:pathLst>
              </a:custGeom>
              <a:noFill/>
              <a:ln w="0">
                <a:solidFill>
                  <a:srgbClr val="7F7F7F"/>
                </a:solidFill>
                <a:round/>
                <a:headEnd/>
                <a:tailEnd/>
              </a:ln>
            </p:spPr>
            <p:txBody>
              <a:bodyPr/>
              <a:lstStyle/>
              <a:p>
                <a:endParaRPr lang="en-US"/>
              </a:p>
            </p:txBody>
          </p:sp>
          <p:sp>
            <p:nvSpPr>
              <p:cNvPr id="33732" name="Freeform 636"/>
              <p:cNvSpPr>
                <a:spLocks/>
              </p:cNvSpPr>
              <p:nvPr/>
            </p:nvSpPr>
            <p:spPr bwMode="auto">
              <a:xfrm>
                <a:off x="2532" y="1736"/>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733" name="Freeform 637"/>
              <p:cNvSpPr>
                <a:spLocks/>
              </p:cNvSpPr>
              <p:nvPr/>
            </p:nvSpPr>
            <p:spPr bwMode="auto">
              <a:xfrm>
                <a:off x="2738" y="1440"/>
                <a:ext cx="4" cy="7"/>
              </a:xfrm>
              <a:custGeom>
                <a:avLst/>
                <a:gdLst>
                  <a:gd name="T0" fmla="*/ 4 w 4"/>
                  <a:gd name="T1" fmla="*/ 0 h 7"/>
                  <a:gd name="T2" fmla="*/ 0 w 4"/>
                  <a:gd name="T3" fmla="*/ 0 h 7"/>
                  <a:gd name="T4" fmla="*/ 0 w 4"/>
                  <a:gd name="T5" fmla="*/ 4 h 7"/>
                  <a:gd name="T6" fmla="*/ 0 w 4"/>
                  <a:gd name="T7" fmla="*/ 4 h 7"/>
                  <a:gd name="T8" fmla="*/ 4 w 4"/>
                  <a:gd name="T9" fmla="*/ 4 h 7"/>
                  <a:gd name="T10" fmla="*/ 4 w 4"/>
                  <a:gd name="T11" fmla="*/ 7 h 7"/>
                  <a:gd name="T12" fmla="*/ 4 w 4"/>
                  <a:gd name="T13" fmla="*/ 7 h 7"/>
                  <a:gd name="T14" fmla="*/ 4 w 4"/>
                  <a:gd name="T15" fmla="*/ 0 h 7"/>
                  <a:gd name="T16" fmla="*/ 4 w 4"/>
                  <a:gd name="T17" fmla="*/ 0 h 7"/>
                  <a:gd name="T18" fmla="*/ 4 w 4"/>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7"/>
                  <a:gd name="T32" fmla="*/ 4 w 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7">
                    <a:moveTo>
                      <a:pt x="4" y="0"/>
                    </a:moveTo>
                    <a:lnTo>
                      <a:pt x="0" y="0"/>
                    </a:lnTo>
                    <a:lnTo>
                      <a:pt x="0" y="4"/>
                    </a:lnTo>
                    <a:lnTo>
                      <a:pt x="4" y="4"/>
                    </a:lnTo>
                    <a:lnTo>
                      <a:pt x="4" y="7"/>
                    </a:lnTo>
                    <a:lnTo>
                      <a:pt x="4" y="0"/>
                    </a:lnTo>
                    <a:close/>
                  </a:path>
                </a:pathLst>
              </a:custGeom>
              <a:solidFill>
                <a:srgbClr val="CCCCCC"/>
              </a:solidFill>
              <a:ln w="9525">
                <a:noFill/>
                <a:round/>
                <a:headEnd/>
                <a:tailEnd/>
              </a:ln>
            </p:spPr>
            <p:txBody>
              <a:bodyPr/>
              <a:lstStyle/>
              <a:p>
                <a:endParaRPr lang="en-US"/>
              </a:p>
            </p:txBody>
          </p:sp>
          <p:sp>
            <p:nvSpPr>
              <p:cNvPr id="33734" name="Freeform 638"/>
              <p:cNvSpPr>
                <a:spLocks/>
              </p:cNvSpPr>
              <p:nvPr/>
            </p:nvSpPr>
            <p:spPr bwMode="auto">
              <a:xfrm>
                <a:off x="2738" y="1440"/>
                <a:ext cx="4" cy="7"/>
              </a:xfrm>
              <a:custGeom>
                <a:avLst/>
                <a:gdLst>
                  <a:gd name="T0" fmla="*/ 4 w 4"/>
                  <a:gd name="T1" fmla="*/ 0 h 7"/>
                  <a:gd name="T2" fmla="*/ 0 w 4"/>
                  <a:gd name="T3" fmla="*/ 0 h 7"/>
                  <a:gd name="T4" fmla="*/ 0 w 4"/>
                  <a:gd name="T5" fmla="*/ 4 h 7"/>
                  <a:gd name="T6" fmla="*/ 0 w 4"/>
                  <a:gd name="T7" fmla="*/ 4 h 7"/>
                  <a:gd name="T8" fmla="*/ 4 w 4"/>
                  <a:gd name="T9" fmla="*/ 4 h 7"/>
                  <a:gd name="T10" fmla="*/ 4 w 4"/>
                  <a:gd name="T11" fmla="*/ 7 h 7"/>
                  <a:gd name="T12" fmla="*/ 4 w 4"/>
                  <a:gd name="T13" fmla="*/ 7 h 7"/>
                  <a:gd name="T14" fmla="*/ 4 w 4"/>
                  <a:gd name="T15" fmla="*/ 0 h 7"/>
                  <a:gd name="T16" fmla="*/ 4 w 4"/>
                  <a:gd name="T17" fmla="*/ 0 h 7"/>
                  <a:gd name="T18" fmla="*/ 4 w 4"/>
                  <a:gd name="T19" fmla="*/ 0 h 7"/>
                  <a:gd name="T20" fmla="*/ 4 w 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7"/>
                  <a:gd name="T35" fmla="*/ 4 w 4"/>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7">
                    <a:moveTo>
                      <a:pt x="4" y="0"/>
                    </a:moveTo>
                    <a:lnTo>
                      <a:pt x="0" y="0"/>
                    </a:lnTo>
                    <a:lnTo>
                      <a:pt x="0" y="4"/>
                    </a:lnTo>
                    <a:lnTo>
                      <a:pt x="4" y="4"/>
                    </a:lnTo>
                    <a:lnTo>
                      <a:pt x="4" y="7"/>
                    </a:lnTo>
                    <a:lnTo>
                      <a:pt x="4" y="0"/>
                    </a:lnTo>
                  </a:path>
                </a:pathLst>
              </a:custGeom>
              <a:noFill/>
              <a:ln w="0">
                <a:solidFill>
                  <a:srgbClr val="7F7F7F"/>
                </a:solidFill>
                <a:round/>
                <a:headEnd/>
                <a:tailEnd/>
              </a:ln>
            </p:spPr>
            <p:txBody>
              <a:bodyPr/>
              <a:lstStyle/>
              <a:p>
                <a:endParaRPr lang="en-US"/>
              </a:p>
            </p:txBody>
          </p:sp>
          <p:sp>
            <p:nvSpPr>
              <p:cNvPr id="33735" name="Freeform 639"/>
              <p:cNvSpPr>
                <a:spLocks/>
              </p:cNvSpPr>
              <p:nvPr/>
            </p:nvSpPr>
            <p:spPr bwMode="auto">
              <a:xfrm>
                <a:off x="2697" y="1466"/>
                <a:ext cx="6" cy="7"/>
              </a:xfrm>
              <a:custGeom>
                <a:avLst/>
                <a:gdLst>
                  <a:gd name="T0" fmla="*/ 6 w 6"/>
                  <a:gd name="T1" fmla="*/ 0 h 7"/>
                  <a:gd name="T2" fmla="*/ 3 w 6"/>
                  <a:gd name="T3" fmla="*/ 0 h 7"/>
                  <a:gd name="T4" fmla="*/ 3 w 6"/>
                  <a:gd name="T5" fmla="*/ 3 h 7"/>
                  <a:gd name="T6" fmla="*/ 0 w 6"/>
                  <a:gd name="T7" fmla="*/ 3 h 7"/>
                  <a:gd name="T8" fmla="*/ 0 w 6"/>
                  <a:gd name="T9" fmla="*/ 7 h 7"/>
                  <a:gd name="T10" fmla="*/ 6 w 6"/>
                  <a:gd name="T11" fmla="*/ 7 h 7"/>
                  <a:gd name="T12" fmla="*/ 6 w 6"/>
                  <a:gd name="T13" fmla="*/ 3 h 7"/>
                  <a:gd name="T14" fmla="*/ 6 w 6"/>
                  <a:gd name="T15" fmla="*/ 3 h 7"/>
                  <a:gd name="T16" fmla="*/ 6 w 6"/>
                  <a:gd name="T17" fmla="*/ 3 h 7"/>
                  <a:gd name="T18" fmla="*/ 6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6" y="0"/>
                    </a:moveTo>
                    <a:lnTo>
                      <a:pt x="3" y="0"/>
                    </a:lnTo>
                    <a:lnTo>
                      <a:pt x="3" y="3"/>
                    </a:lnTo>
                    <a:lnTo>
                      <a:pt x="0" y="3"/>
                    </a:lnTo>
                    <a:lnTo>
                      <a:pt x="0" y="7"/>
                    </a:lnTo>
                    <a:lnTo>
                      <a:pt x="6" y="7"/>
                    </a:lnTo>
                    <a:lnTo>
                      <a:pt x="6" y="3"/>
                    </a:lnTo>
                    <a:lnTo>
                      <a:pt x="6" y="0"/>
                    </a:lnTo>
                    <a:close/>
                  </a:path>
                </a:pathLst>
              </a:custGeom>
              <a:solidFill>
                <a:srgbClr val="CCCCCC"/>
              </a:solidFill>
              <a:ln w="9525">
                <a:noFill/>
                <a:round/>
                <a:headEnd/>
                <a:tailEnd/>
              </a:ln>
            </p:spPr>
            <p:txBody>
              <a:bodyPr/>
              <a:lstStyle/>
              <a:p>
                <a:endParaRPr lang="en-US"/>
              </a:p>
            </p:txBody>
          </p:sp>
          <p:sp>
            <p:nvSpPr>
              <p:cNvPr id="33736" name="Freeform 640"/>
              <p:cNvSpPr>
                <a:spLocks/>
              </p:cNvSpPr>
              <p:nvPr/>
            </p:nvSpPr>
            <p:spPr bwMode="auto">
              <a:xfrm>
                <a:off x="2697" y="1466"/>
                <a:ext cx="6" cy="7"/>
              </a:xfrm>
              <a:custGeom>
                <a:avLst/>
                <a:gdLst>
                  <a:gd name="T0" fmla="*/ 6 w 6"/>
                  <a:gd name="T1" fmla="*/ 0 h 7"/>
                  <a:gd name="T2" fmla="*/ 3 w 6"/>
                  <a:gd name="T3" fmla="*/ 0 h 7"/>
                  <a:gd name="T4" fmla="*/ 3 w 6"/>
                  <a:gd name="T5" fmla="*/ 3 h 7"/>
                  <a:gd name="T6" fmla="*/ 0 w 6"/>
                  <a:gd name="T7" fmla="*/ 3 h 7"/>
                  <a:gd name="T8" fmla="*/ 0 w 6"/>
                  <a:gd name="T9" fmla="*/ 7 h 7"/>
                  <a:gd name="T10" fmla="*/ 6 w 6"/>
                  <a:gd name="T11" fmla="*/ 7 h 7"/>
                  <a:gd name="T12" fmla="*/ 6 w 6"/>
                  <a:gd name="T13" fmla="*/ 3 h 7"/>
                  <a:gd name="T14" fmla="*/ 6 w 6"/>
                  <a:gd name="T15" fmla="*/ 3 h 7"/>
                  <a:gd name="T16" fmla="*/ 6 w 6"/>
                  <a:gd name="T17" fmla="*/ 3 h 7"/>
                  <a:gd name="T18" fmla="*/ 6 w 6"/>
                  <a:gd name="T19" fmla="*/ 0 h 7"/>
                  <a:gd name="T20" fmla="*/ 6 w 6"/>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7"/>
                  <a:gd name="T35" fmla="*/ 6 w 6"/>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7">
                    <a:moveTo>
                      <a:pt x="6" y="0"/>
                    </a:moveTo>
                    <a:lnTo>
                      <a:pt x="3" y="0"/>
                    </a:lnTo>
                    <a:lnTo>
                      <a:pt x="3" y="3"/>
                    </a:lnTo>
                    <a:lnTo>
                      <a:pt x="0" y="3"/>
                    </a:lnTo>
                    <a:lnTo>
                      <a:pt x="0" y="7"/>
                    </a:lnTo>
                    <a:lnTo>
                      <a:pt x="6" y="7"/>
                    </a:lnTo>
                    <a:lnTo>
                      <a:pt x="6" y="3"/>
                    </a:lnTo>
                    <a:lnTo>
                      <a:pt x="6" y="0"/>
                    </a:lnTo>
                  </a:path>
                </a:pathLst>
              </a:custGeom>
              <a:noFill/>
              <a:ln w="0">
                <a:solidFill>
                  <a:srgbClr val="7F7F7F"/>
                </a:solidFill>
                <a:round/>
                <a:headEnd/>
                <a:tailEnd/>
              </a:ln>
            </p:spPr>
            <p:txBody>
              <a:bodyPr/>
              <a:lstStyle/>
              <a:p>
                <a:endParaRPr lang="en-US"/>
              </a:p>
            </p:txBody>
          </p:sp>
          <p:sp>
            <p:nvSpPr>
              <p:cNvPr id="33737" name="Freeform 641"/>
              <p:cNvSpPr>
                <a:spLocks/>
              </p:cNvSpPr>
              <p:nvPr/>
            </p:nvSpPr>
            <p:spPr bwMode="auto">
              <a:xfrm>
                <a:off x="2693" y="1476"/>
                <a:ext cx="4" cy="1"/>
              </a:xfrm>
              <a:custGeom>
                <a:avLst/>
                <a:gdLst>
                  <a:gd name="T0" fmla="*/ 4 w 4"/>
                  <a:gd name="T1" fmla="*/ 0 h 1"/>
                  <a:gd name="T2" fmla="*/ 0 w 4"/>
                  <a:gd name="T3" fmla="*/ 0 h 1"/>
                  <a:gd name="T4" fmla="*/ 4 w 4"/>
                  <a:gd name="T5" fmla="*/ 0 h 1"/>
                  <a:gd name="T6" fmla="*/ 4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4" y="0"/>
                    </a:moveTo>
                    <a:lnTo>
                      <a:pt x="0" y="0"/>
                    </a:lnTo>
                    <a:lnTo>
                      <a:pt x="4" y="0"/>
                    </a:lnTo>
                    <a:close/>
                  </a:path>
                </a:pathLst>
              </a:custGeom>
              <a:solidFill>
                <a:srgbClr val="CCCCCC"/>
              </a:solidFill>
              <a:ln w="9525">
                <a:noFill/>
                <a:round/>
                <a:headEnd/>
                <a:tailEnd/>
              </a:ln>
            </p:spPr>
            <p:txBody>
              <a:bodyPr/>
              <a:lstStyle/>
              <a:p>
                <a:endParaRPr lang="en-US"/>
              </a:p>
            </p:txBody>
          </p:sp>
          <p:sp>
            <p:nvSpPr>
              <p:cNvPr id="33738" name="Freeform 642"/>
              <p:cNvSpPr>
                <a:spLocks/>
              </p:cNvSpPr>
              <p:nvPr/>
            </p:nvSpPr>
            <p:spPr bwMode="auto">
              <a:xfrm>
                <a:off x="2693" y="1476"/>
                <a:ext cx="4" cy="1"/>
              </a:xfrm>
              <a:custGeom>
                <a:avLst/>
                <a:gdLst>
                  <a:gd name="T0" fmla="*/ 4 w 4"/>
                  <a:gd name="T1" fmla="*/ 0 h 1"/>
                  <a:gd name="T2" fmla="*/ 0 w 4"/>
                  <a:gd name="T3" fmla="*/ 0 h 1"/>
                  <a:gd name="T4" fmla="*/ 4 w 4"/>
                  <a:gd name="T5" fmla="*/ 0 h 1"/>
                  <a:gd name="T6" fmla="*/ 4 w 4"/>
                  <a:gd name="T7" fmla="*/ 0 h 1"/>
                  <a:gd name="T8" fmla="*/ 4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0"/>
                    </a:moveTo>
                    <a:lnTo>
                      <a:pt x="0" y="0"/>
                    </a:lnTo>
                    <a:lnTo>
                      <a:pt x="4" y="0"/>
                    </a:lnTo>
                  </a:path>
                </a:pathLst>
              </a:custGeom>
              <a:noFill/>
              <a:ln w="0">
                <a:solidFill>
                  <a:srgbClr val="7F7F7F"/>
                </a:solidFill>
                <a:round/>
                <a:headEnd/>
                <a:tailEnd/>
              </a:ln>
            </p:spPr>
            <p:txBody>
              <a:bodyPr/>
              <a:lstStyle/>
              <a:p>
                <a:endParaRPr lang="en-US"/>
              </a:p>
            </p:txBody>
          </p:sp>
          <p:sp>
            <p:nvSpPr>
              <p:cNvPr id="33739" name="Freeform 643"/>
              <p:cNvSpPr>
                <a:spLocks/>
              </p:cNvSpPr>
              <p:nvPr/>
            </p:nvSpPr>
            <p:spPr bwMode="auto">
              <a:xfrm>
                <a:off x="2726" y="1456"/>
                <a:ext cx="3" cy="4"/>
              </a:xfrm>
              <a:custGeom>
                <a:avLst/>
                <a:gdLst>
                  <a:gd name="T0" fmla="*/ 3 w 3"/>
                  <a:gd name="T1" fmla="*/ 4 h 4"/>
                  <a:gd name="T2" fmla="*/ 3 w 3"/>
                  <a:gd name="T3" fmla="*/ 4 h 4"/>
                  <a:gd name="T4" fmla="*/ 0 w 3"/>
                  <a:gd name="T5" fmla="*/ 0 h 4"/>
                  <a:gd name="T6" fmla="*/ 0 w 3"/>
                  <a:gd name="T7" fmla="*/ 0 h 4"/>
                  <a:gd name="T8" fmla="*/ 0 w 3"/>
                  <a:gd name="T9" fmla="*/ 4 h 4"/>
                  <a:gd name="T10" fmla="*/ 3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4"/>
                    </a:moveTo>
                    <a:lnTo>
                      <a:pt x="3" y="4"/>
                    </a:lnTo>
                    <a:lnTo>
                      <a:pt x="0" y="0"/>
                    </a:lnTo>
                    <a:lnTo>
                      <a:pt x="0" y="4"/>
                    </a:lnTo>
                    <a:lnTo>
                      <a:pt x="3" y="4"/>
                    </a:lnTo>
                    <a:close/>
                  </a:path>
                </a:pathLst>
              </a:custGeom>
              <a:solidFill>
                <a:srgbClr val="CCCCCC"/>
              </a:solidFill>
              <a:ln w="9525">
                <a:noFill/>
                <a:round/>
                <a:headEnd/>
                <a:tailEnd/>
              </a:ln>
            </p:spPr>
            <p:txBody>
              <a:bodyPr/>
              <a:lstStyle/>
              <a:p>
                <a:endParaRPr lang="en-US"/>
              </a:p>
            </p:txBody>
          </p:sp>
          <p:sp>
            <p:nvSpPr>
              <p:cNvPr id="33740" name="Freeform 644"/>
              <p:cNvSpPr>
                <a:spLocks/>
              </p:cNvSpPr>
              <p:nvPr/>
            </p:nvSpPr>
            <p:spPr bwMode="auto">
              <a:xfrm>
                <a:off x="2726" y="1456"/>
                <a:ext cx="3" cy="4"/>
              </a:xfrm>
              <a:custGeom>
                <a:avLst/>
                <a:gdLst>
                  <a:gd name="T0" fmla="*/ 3 w 3"/>
                  <a:gd name="T1" fmla="*/ 4 h 4"/>
                  <a:gd name="T2" fmla="*/ 3 w 3"/>
                  <a:gd name="T3" fmla="*/ 4 h 4"/>
                  <a:gd name="T4" fmla="*/ 0 w 3"/>
                  <a:gd name="T5" fmla="*/ 0 h 4"/>
                  <a:gd name="T6" fmla="*/ 0 w 3"/>
                  <a:gd name="T7" fmla="*/ 0 h 4"/>
                  <a:gd name="T8" fmla="*/ 0 w 3"/>
                  <a:gd name="T9" fmla="*/ 4 h 4"/>
                  <a:gd name="T10" fmla="*/ 3 w 3"/>
                  <a:gd name="T11" fmla="*/ 4 h 4"/>
                  <a:gd name="T12" fmla="*/ 3 w 3"/>
                  <a:gd name="T13" fmla="*/ 4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4"/>
                    </a:moveTo>
                    <a:lnTo>
                      <a:pt x="3" y="4"/>
                    </a:lnTo>
                    <a:lnTo>
                      <a:pt x="0" y="0"/>
                    </a:lnTo>
                    <a:lnTo>
                      <a:pt x="0" y="4"/>
                    </a:lnTo>
                    <a:lnTo>
                      <a:pt x="3" y="4"/>
                    </a:lnTo>
                  </a:path>
                </a:pathLst>
              </a:custGeom>
              <a:noFill/>
              <a:ln w="0">
                <a:solidFill>
                  <a:srgbClr val="7F7F7F"/>
                </a:solidFill>
                <a:round/>
                <a:headEnd/>
                <a:tailEnd/>
              </a:ln>
            </p:spPr>
            <p:txBody>
              <a:bodyPr/>
              <a:lstStyle/>
              <a:p>
                <a:endParaRPr lang="en-US"/>
              </a:p>
            </p:txBody>
          </p:sp>
          <p:sp>
            <p:nvSpPr>
              <p:cNvPr id="33741" name="Freeform 645"/>
              <p:cNvSpPr>
                <a:spLocks/>
              </p:cNvSpPr>
              <p:nvPr/>
            </p:nvSpPr>
            <p:spPr bwMode="auto">
              <a:xfrm>
                <a:off x="2726" y="1460"/>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742" name="Freeform 646"/>
              <p:cNvSpPr>
                <a:spLocks/>
              </p:cNvSpPr>
              <p:nvPr/>
            </p:nvSpPr>
            <p:spPr bwMode="auto">
              <a:xfrm>
                <a:off x="2703" y="1463"/>
                <a:ext cx="61" cy="106"/>
              </a:xfrm>
              <a:custGeom>
                <a:avLst/>
                <a:gdLst>
                  <a:gd name="T0" fmla="*/ 32 w 61"/>
                  <a:gd name="T1" fmla="*/ 100 h 106"/>
                  <a:gd name="T2" fmla="*/ 35 w 61"/>
                  <a:gd name="T3" fmla="*/ 96 h 106"/>
                  <a:gd name="T4" fmla="*/ 35 w 61"/>
                  <a:gd name="T5" fmla="*/ 96 h 106"/>
                  <a:gd name="T6" fmla="*/ 55 w 61"/>
                  <a:gd name="T7" fmla="*/ 93 h 106"/>
                  <a:gd name="T8" fmla="*/ 58 w 61"/>
                  <a:gd name="T9" fmla="*/ 90 h 106"/>
                  <a:gd name="T10" fmla="*/ 52 w 61"/>
                  <a:gd name="T11" fmla="*/ 87 h 106"/>
                  <a:gd name="T12" fmla="*/ 55 w 61"/>
                  <a:gd name="T13" fmla="*/ 84 h 106"/>
                  <a:gd name="T14" fmla="*/ 58 w 61"/>
                  <a:gd name="T15" fmla="*/ 80 h 106"/>
                  <a:gd name="T16" fmla="*/ 61 w 61"/>
                  <a:gd name="T17" fmla="*/ 74 h 106"/>
                  <a:gd name="T18" fmla="*/ 58 w 61"/>
                  <a:gd name="T19" fmla="*/ 71 h 106"/>
                  <a:gd name="T20" fmla="*/ 52 w 61"/>
                  <a:gd name="T21" fmla="*/ 71 h 106"/>
                  <a:gd name="T22" fmla="*/ 48 w 61"/>
                  <a:gd name="T23" fmla="*/ 71 h 106"/>
                  <a:gd name="T24" fmla="*/ 45 w 61"/>
                  <a:gd name="T25" fmla="*/ 61 h 106"/>
                  <a:gd name="T26" fmla="*/ 48 w 61"/>
                  <a:gd name="T27" fmla="*/ 61 h 106"/>
                  <a:gd name="T28" fmla="*/ 39 w 61"/>
                  <a:gd name="T29" fmla="*/ 48 h 106"/>
                  <a:gd name="T30" fmla="*/ 35 w 61"/>
                  <a:gd name="T31" fmla="*/ 38 h 106"/>
                  <a:gd name="T32" fmla="*/ 29 w 61"/>
                  <a:gd name="T33" fmla="*/ 32 h 106"/>
                  <a:gd name="T34" fmla="*/ 23 w 61"/>
                  <a:gd name="T35" fmla="*/ 29 h 106"/>
                  <a:gd name="T36" fmla="*/ 26 w 61"/>
                  <a:gd name="T37" fmla="*/ 26 h 106"/>
                  <a:gd name="T38" fmla="*/ 29 w 61"/>
                  <a:gd name="T39" fmla="*/ 22 h 106"/>
                  <a:gd name="T40" fmla="*/ 32 w 61"/>
                  <a:gd name="T41" fmla="*/ 16 h 106"/>
                  <a:gd name="T42" fmla="*/ 23 w 61"/>
                  <a:gd name="T43" fmla="*/ 13 h 106"/>
                  <a:gd name="T44" fmla="*/ 16 w 61"/>
                  <a:gd name="T45" fmla="*/ 13 h 106"/>
                  <a:gd name="T46" fmla="*/ 19 w 61"/>
                  <a:gd name="T47" fmla="*/ 10 h 106"/>
                  <a:gd name="T48" fmla="*/ 16 w 61"/>
                  <a:gd name="T49" fmla="*/ 10 h 106"/>
                  <a:gd name="T50" fmla="*/ 23 w 61"/>
                  <a:gd name="T51" fmla="*/ 0 h 106"/>
                  <a:gd name="T52" fmla="*/ 10 w 61"/>
                  <a:gd name="T53" fmla="*/ 0 h 106"/>
                  <a:gd name="T54" fmla="*/ 6 w 61"/>
                  <a:gd name="T55" fmla="*/ 6 h 106"/>
                  <a:gd name="T56" fmla="*/ 6 w 61"/>
                  <a:gd name="T57" fmla="*/ 6 h 106"/>
                  <a:gd name="T58" fmla="*/ 3 w 61"/>
                  <a:gd name="T59" fmla="*/ 10 h 106"/>
                  <a:gd name="T60" fmla="*/ 6 w 61"/>
                  <a:gd name="T61" fmla="*/ 13 h 106"/>
                  <a:gd name="T62" fmla="*/ 3 w 61"/>
                  <a:gd name="T63" fmla="*/ 16 h 106"/>
                  <a:gd name="T64" fmla="*/ 6 w 61"/>
                  <a:gd name="T65" fmla="*/ 16 h 106"/>
                  <a:gd name="T66" fmla="*/ 3 w 61"/>
                  <a:gd name="T67" fmla="*/ 22 h 106"/>
                  <a:gd name="T68" fmla="*/ 3 w 61"/>
                  <a:gd name="T69" fmla="*/ 26 h 106"/>
                  <a:gd name="T70" fmla="*/ 3 w 61"/>
                  <a:gd name="T71" fmla="*/ 32 h 106"/>
                  <a:gd name="T72" fmla="*/ 3 w 61"/>
                  <a:gd name="T73" fmla="*/ 42 h 106"/>
                  <a:gd name="T74" fmla="*/ 6 w 61"/>
                  <a:gd name="T75" fmla="*/ 35 h 106"/>
                  <a:gd name="T76" fmla="*/ 10 w 61"/>
                  <a:gd name="T77" fmla="*/ 29 h 106"/>
                  <a:gd name="T78" fmla="*/ 10 w 61"/>
                  <a:gd name="T79" fmla="*/ 32 h 106"/>
                  <a:gd name="T80" fmla="*/ 13 w 61"/>
                  <a:gd name="T81" fmla="*/ 32 h 106"/>
                  <a:gd name="T82" fmla="*/ 10 w 61"/>
                  <a:gd name="T83" fmla="*/ 35 h 106"/>
                  <a:gd name="T84" fmla="*/ 10 w 61"/>
                  <a:gd name="T85" fmla="*/ 45 h 106"/>
                  <a:gd name="T86" fmla="*/ 10 w 61"/>
                  <a:gd name="T87" fmla="*/ 48 h 106"/>
                  <a:gd name="T88" fmla="*/ 10 w 61"/>
                  <a:gd name="T89" fmla="*/ 45 h 106"/>
                  <a:gd name="T90" fmla="*/ 13 w 61"/>
                  <a:gd name="T91" fmla="*/ 48 h 106"/>
                  <a:gd name="T92" fmla="*/ 23 w 61"/>
                  <a:gd name="T93" fmla="*/ 48 h 106"/>
                  <a:gd name="T94" fmla="*/ 23 w 61"/>
                  <a:gd name="T95" fmla="*/ 55 h 106"/>
                  <a:gd name="T96" fmla="*/ 23 w 61"/>
                  <a:gd name="T97" fmla="*/ 61 h 106"/>
                  <a:gd name="T98" fmla="*/ 23 w 61"/>
                  <a:gd name="T99" fmla="*/ 64 h 106"/>
                  <a:gd name="T100" fmla="*/ 23 w 61"/>
                  <a:gd name="T101" fmla="*/ 64 h 106"/>
                  <a:gd name="T102" fmla="*/ 10 w 61"/>
                  <a:gd name="T103" fmla="*/ 71 h 106"/>
                  <a:gd name="T104" fmla="*/ 16 w 61"/>
                  <a:gd name="T105" fmla="*/ 74 h 106"/>
                  <a:gd name="T106" fmla="*/ 16 w 61"/>
                  <a:gd name="T107" fmla="*/ 77 h 106"/>
                  <a:gd name="T108" fmla="*/ 6 w 61"/>
                  <a:gd name="T109" fmla="*/ 87 h 106"/>
                  <a:gd name="T110" fmla="*/ 13 w 61"/>
                  <a:gd name="T111" fmla="*/ 87 h 106"/>
                  <a:gd name="T112" fmla="*/ 19 w 61"/>
                  <a:gd name="T113" fmla="*/ 90 h 106"/>
                  <a:gd name="T114" fmla="*/ 26 w 61"/>
                  <a:gd name="T115" fmla="*/ 87 h 106"/>
                  <a:gd name="T116" fmla="*/ 16 w 61"/>
                  <a:gd name="T117" fmla="*/ 93 h 106"/>
                  <a:gd name="T118" fmla="*/ 3 w 61"/>
                  <a:gd name="T119" fmla="*/ 106 h 106"/>
                  <a:gd name="T120" fmla="*/ 6 w 61"/>
                  <a:gd name="T121" fmla="*/ 106 h 106"/>
                  <a:gd name="T122" fmla="*/ 19 w 61"/>
                  <a:gd name="T123" fmla="*/ 103 h 106"/>
                  <a:gd name="T124" fmla="*/ 26 w 61"/>
                  <a:gd name="T125" fmla="*/ 96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
                  <a:gd name="T190" fmla="*/ 0 h 106"/>
                  <a:gd name="T191" fmla="*/ 61 w 61"/>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 h="106">
                    <a:moveTo>
                      <a:pt x="29" y="100"/>
                    </a:moveTo>
                    <a:lnTo>
                      <a:pt x="32" y="100"/>
                    </a:lnTo>
                    <a:lnTo>
                      <a:pt x="32" y="96"/>
                    </a:lnTo>
                    <a:lnTo>
                      <a:pt x="35" y="96"/>
                    </a:lnTo>
                    <a:lnTo>
                      <a:pt x="42" y="96"/>
                    </a:lnTo>
                    <a:lnTo>
                      <a:pt x="55" y="93"/>
                    </a:lnTo>
                    <a:lnTo>
                      <a:pt x="58" y="93"/>
                    </a:lnTo>
                    <a:lnTo>
                      <a:pt x="58" y="90"/>
                    </a:lnTo>
                    <a:lnTo>
                      <a:pt x="55" y="90"/>
                    </a:lnTo>
                    <a:lnTo>
                      <a:pt x="52" y="87"/>
                    </a:lnTo>
                    <a:lnTo>
                      <a:pt x="55" y="87"/>
                    </a:lnTo>
                    <a:lnTo>
                      <a:pt x="55" y="84"/>
                    </a:lnTo>
                    <a:lnTo>
                      <a:pt x="58" y="84"/>
                    </a:lnTo>
                    <a:lnTo>
                      <a:pt x="58" y="80"/>
                    </a:lnTo>
                    <a:lnTo>
                      <a:pt x="61" y="80"/>
                    </a:lnTo>
                    <a:lnTo>
                      <a:pt x="61" y="74"/>
                    </a:lnTo>
                    <a:lnTo>
                      <a:pt x="58" y="71"/>
                    </a:lnTo>
                    <a:lnTo>
                      <a:pt x="52" y="71"/>
                    </a:lnTo>
                    <a:lnTo>
                      <a:pt x="48" y="71"/>
                    </a:lnTo>
                    <a:lnTo>
                      <a:pt x="52" y="64"/>
                    </a:lnTo>
                    <a:lnTo>
                      <a:pt x="45" y="61"/>
                    </a:lnTo>
                    <a:lnTo>
                      <a:pt x="48" y="61"/>
                    </a:lnTo>
                    <a:lnTo>
                      <a:pt x="42" y="51"/>
                    </a:lnTo>
                    <a:lnTo>
                      <a:pt x="39" y="48"/>
                    </a:lnTo>
                    <a:lnTo>
                      <a:pt x="35" y="42"/>
                    </a:lnTo>
                    <a:lnTo>
                      <a:pt x="35" y="38"/>
                    </a:lnTo>
                    <a:lnTo>
                      <a:pt x="32" y="35"/>
                    </a:lnTo>
                    <a:lnTo>
                      <a:pt x="29" y="32"/>
                    </a:lnTo>
                    <a:lnTo>
                      <a:pt x="23" y="32"/>
                    </a:lnTo>
                    <a:lnTo>
                      <a:pt x="23" y="29"/>
                    </a:lnTo>
                    <a:lnTo>
                      <a:pt x="29" y="29"/>
                    </a:lnTo>
                    <a:lnTo>
                      <a:pt x="26" y="26"/>
                    </a:lnTo>
                    <a:lnTo>
                      <a:pt x="29" y="22"/>
                    </a:lnTo>
                    <a:lnTo>
                      <a:pt x="32" y="16"/>
                    </a:lnTo>
                    <a:lnTo>
                      <a:pt x="32" y="13"/>
                    </a:lnTo>
                    <a:lnTo>
                      <a:pt x="23" y="13"/>
                    </a:lnTo>
                    <a:lnTo>
                      <a:pt x="16" y="13"/>
                    </a:lnTo>
                    <a:lnTo>
                      <a:pt x="19" y="10"/>
                    </a:lnTo>
                    <a:lnTo>
                      <a:pt x="16" y="10"/>
                    </a:lnTo>
                    <a:lnTo>
                      <a:pt x="23" y="3"/>
                    </a:lnTo>
                    <a:lnTo>
                      <a:pt x="23" y="0"/>
                    </a:lnTo>
                    <a:lnTo>
                      <a:pt x="10" y="0"/>
                    </a:lnTo>
                    <a:lnTo>
                      <a:pt x="10" y="6"/>
                    </a:lnTo>
                    <a:lnTo>
                      <a:pt x="6" y="6"/>
                    </a:lnTo>
                    <a:lnTo>
                      <a:pt x="6" y="10"/>
                    </a:lnTo>
                    <a:lnTo>
                      <a:pt x="3" y="10"/>
                    </a:lnTo>
                    <a:lnTo>
                      <a:pt x="3" y="13"/>
                    </a:lnTo>
                    <a:lnTo>
                      <a:pt x="6" y="13"/>
                    </a:lnTo>
                    <a:lnTo>
                      <a:pt x="3" y="13"/>
                    </a:lnTo>
                    <a:lnTo>
                      <a:pt x="3" y="16"/>
                    </a:lnTo>
                    <a:lnTo>
                      <a:pt x="6" y="16"/>
                    </a:lnTo>
                    <a:lnTo>
                      <a:pt x="3" y="22"/>
                    </a:lnTo>
                    <a:lnTo>
                      <a:pt x="0" y="22"/>
                    </a:lnTo>
                    <a:lnTo>
                      <a:pt x="3" y="26"/>
                    </a:lnTo>
                    <a:lnTo>
                      <a:pt x="6" y="26"/>
                    </a:lnTo>
                    <a:lnTo>
                      <a:pt x="3" y="32"/>
                    </a:lnTo>
                    <a:lnTo>
                      <a:pt x="6" y="35"/>
                    </a:lnTo>
                    <a:lnTo>
                      <a:pt x="3" y="42"/>
                    </a:lnTo>
                    <a:lnTo>
                      <a:pt x="3" y="38"/>
                    </a:lnTo>
                    <a:lnTo>
                      <a:pt x="6" y="35"/>
                    </a:lnTo>
                    <a:lnTo>
                      <a:pt x="6" y="32"/>
                    </a:lnTo>
                    <a:lnTo>
                      <a:pt x="10" y="29"/>
                    </a:lnTo>
                    <a:lnTo>
                      <a:pt x="6" y="35"/>
                    </a:lnTo>
                    <a:lnTo>
                      <a:pt x="10" y="32"/>
                    </a:lnTo>
                    <a:lnTo>
                      <a:pt x="13" y="32"/>
                    </a:lnTo>
                    <a:lnTo>
                      <a:pt x="10" y="32"/>
                    </a:lnTo>
                    <a:lnTo>
                      <a:pt x="10" y="35"/>
                    </a:lnTo>
                    <a:lnTo>
                      <a:pt x="13" y="38"/>
                    </a:lnTo>
                    <a:lnTo>
                      <a:pt x="10" y="45"/>
                    </a:lnTo>
                    <a:lnTo>
                      <a:pt x="6" y="45"/>
                    </a:lnTo>
                    <a:lnTo>
                      <a:pt x="10" y="48"/>
                    </a:lnTo>
                    <a:lnTo>
                      <a:pt x="10" y="45"/>
                    </a:lnTo>
                    <a:lnTo>
                      <a:pt x="13" y="48"/>
                    </a:lnTo>
                    <a:lnTo>
                      <a:pt x="23" y="45"/>
                    </a:lnTo>
                    <a:lnTo>
                      <a:pt x="23" y="48"/>
                    </a:lnTo>
                    <a:lnTo>
                      <a:pt x="19" y="51"/>
                    </a:lnTo>
                    <a:lnTo>
                      <a:pt x="23" y="55"/>
                    </a:lnTo>
                    <a:lnTo>
                      <a:pt x="26" y="55"/>
                    </a:lnTo>
                    <a:lnTo>
                      <a:pt x="23" y="61"/>
                    </a:lnTo>
                    <a:lnTo>
                      <a:pt x="26" y="61"/>
                    </a:lnTo>
                    <a:lnTo>
                      <a:pt x="23" y="64"/>
                    </a:lnTo>
                    <a:lnTo>
                      <a:pt x="26" y="64"/>
                    </a:lnTo>
                    <a:lnTo>
                      <a:pt x="23" y="64"/>
                    </a:lnTo>
                    <a:lnTo>
                      <a:pt x="19" y="64"/>
                    </a:lnTo>
                    <a:lnTo>
                      <a:pt x="10" y="71"/>
                    </a:lnTo>
                    <a:lnTo>
                      <a:pt x="16" y="71"/>
                    </a:lnTo>
                    <a:lnTo>
                      <a:pt x="16" y="74"/>
                    </a:lnTo>
                    <a:lnTo>
                      <a:pt x="16" y="77"/>
                    </a:lnTo>
                    <a:lnTo>
                      <a:pt x="6" y="84"/>
                    </a:lnTo>
                    <a:lnTo>
                      <a:pt x="6" y="87"/>
                    </a:lnTo>
                    <a:lnTo>
                      <a:pt x="13" y="84"/>
                    </a:lnTo>
                    <a:lnTo>
                      <a:pt x="13" y="87"/>
                    </a:lnTo>
                    <a:lnTo>
                      <a:pt x="16" y="87"/>
                    </a:lnTo>
                    <a:lnTo>
                      <a:pt x="19" y="90"/>
                    </a:lnTo>
                    <a:lnTo>
                      <a:pt x="26" y="84"/>
                    </a:lnTo>
                    <a:lnTo>
                      <a:pt x="26" y="87"/>
                    </a:lnTo>
                    <a:lnTo>
                      <a:pt x="23" y="90"/>
                    </a:lnTo>
                    <a:lnTo>
                      <a:pt x="16" y="93"/>
                    </a:lnTo>
                    <a:lnTo>
                      <a:pt x="3" y="106"/>
                    </a:lnTo>
                    <a:lnTo>
                      <a:pt x="6" y="106"/>
                    </a:lnTo>
                    <a:lnTo>
                      <a:pt x="10" y="103"/>
                    </a:lnTo>
                    <a:lnTo>
                      <a:pt x="19" y="103"/>
                    </a:lnTo>
                    <a:lnTo>
                      <a:pt x="19" y="100"/>
                    </a:lnTo>
                    <a:lnTo>
                      <a:pt x="26" y="96"/>
                    </a:lnTo>
                    <a:lnTo>
                      <a:pt x="29" y="100"/>
                    </a:lnTo>
                    <a:close/>
                  </a:path>
                </a:pathLst>
              </a:custGeom>
              <a:solidFill>
                <a:srgbClr val="CCCCCC"/>
              </a:solidFill>
              <a:ln w="9525">
                <a:noFill/>
                <a:round/>
                <a:headEnd/>
                <a:tailEnd/>
              </a:ln>
            </p:spPr>
            <p:txBody>
              <a:bodyPr/>
              <a:lstStyle/>
              <a:p>
                <a:endParaRPr lang="en-US"/>
              </a:p>
            </p:txBody>
          </p:sp>
          <p:sp>
            <p:nvSpPr>
              <p:cNvPr id="33743" name="Freeform 647"/>
              <p:cNvSpPr>
                <a:spLocks/>
              </p:cNvSpPr>
              <p:nvPr/>
            </p:nvSpPr>
            <p:spPr bwMode="auto">
              <a:xfrm>
                <a:off x="2703" y="1463"/>
                <a:ext cx="61" cy="106"/>
              </a:xfrm>
              <a:custGeom>
                <a:avLst/>
                <a:gdLst>
                  <a:gd name="T0" fmla="*/ 32 w 61"/>
                  <a:gd name="T1" fmla="*/ 96 h 106"/>
                  <a:gd name="T2" fmla="*/ 35 w 61"/>
                  <a:gd name="T3" fmla="*/ 96 h 106"/>
                  <a:gd name="T4" fmla="*/ 58 w 61"/>
                  <a:gd name="T5" fmla="*/ 93 h 106"/>
                  <a:gd name="T6" fmla="*/ 52 w 61"/>
                  <a:gd name="T7" fmla="*/ 87 h 106"/>
                  <a:gd name="T8" fmla="*/ 58 w 61"/>
                  <a:gd name="T9" fmla="*/ 84 h 106"/>
                  <a:gd name="T10" fmla="*/ 61 w 61"/>
                  <a:gd name="T11" fmla="*/ 74 h 106"/>
                  <a:gd name="T12" fmla="*/ 52 w 61"/>
                  <a:gd name="T13" fmla="*/ 71 h 106"/>
                  <a:gd name="T14" fmla="*/ 48 w 61"/>
                  <a:gd name="T15" fmla="*/ 71 h 106"/>
                  <a:gd name="T16" fmla="*/ 48 w 61"/>
                  <a:gd name="T17" fmla="*/ 61 h 106"/>
                  <a:gd name="T18" fmla="*/ 39 w 61"/>
                  <a:gd name="T19" fmla="*/ 48 h 106"/>
                  <a:gd name="T20" fmla="*/ 32 w 61"/>
                  <a:gd name="T21" fmla="*/ 35 h 106"/>
                  <a:gd name="T22" fmla="*/ 23 w 61"/>
                  <a:gd name="T23" fmla="*/ 29 h 106"/>
                  <a:gd name="T24" fmla="*/ 26 w 61"/>
                  <a:gd name="T25" fmla="*/ 26 h 106"/>
                  <a:gd name="T26" fmla="*/ 32 w 61"/>
                  <a:gd name="T27" fmla="*/ 16 h 106"/>
                  <a:gd name="T28" fmla="*/ 16 w 61"/>
                  <a:gd name="T29" fmla="*/ 13 h 106"/>
                  <a:gd name="T30" fmla="*/ 19 w 61"/>
                  <a:gd name="T31" fmla="*/ 10 h 106"/>
                  <a:gd name="T32" fmla="*/ 23 w 61"/>
                  <a:gd name="T33" fmla="*/ 3 h 106"/>
                  <a:gd name="T34" fmla="*/ 10 w 61"/>
                  <a:gd name="T35" fmla="*/ 0 h 106"/>
                  <a:gd name="T36" fmla="*/ 6 w 61"/>
                  <a:gd name="T37" fmla="*/ 6 h 106"/>
                  <a:gd name="T38" fmla="*/ 3 w 61"/>
                  <a:gd name="T39" fmla="*/ 10 h 106"/>
                  <a:gd name="T40" fmla="*/ 3 w 61"/>
                  <a:gd name="T41" fmla="*/ 13 h 106"/>
                  <a:gd name="T42" fmla="*/ 6 w 61"/>
                  <a:gd name="T43" fmla="*/ 16 h 106"/>
                  <a:gd name="T44" fmla="*/ 0 w 61"/>
                  <a:gd name="T45" fmla="*/ 22 h 106"/>
                  <a:gd name="T46" fmla="*/ 3 w 61"/>
                  <a:gd name="T47" fmla="*/ 32 h 106"/>
                  <a:gd name="T48" fmla="*/ 3 w 61"/>
                  <a:gd name="T49" fmla="*/ 38 h 106"/>
                  <a:gd name="T50" fmla="*/ 10 w 61"/>
                  <a:gd name="T51" fmla="*/ 29 h 106"/>
                  <a:gd name="T52" fmla="*/ 10 w 61"/>
                  <a:gd name="T53" fmla="*/ 32 h 106"/>
                  <a:gd name="T54" fmla="*/ 10 w 61"/>
                  <a:gd name="T55" fmla="*/ 35 h 106"/>
                  <a:gd name="T56" fmla="*/ 6 w 61"/>
                  <a:gd name="T57" fmla="*/ 45 h 106"/>
                  <a:gd name="T58" fmla="*/ 10 w 61"/>
                  <a:gd name="T59" fmla="*/ 45 h 106"/>
                  <a:gd name="T60" fmla="*/ 23 w 61"/>
                  <a:gd name="T61" fmla="*/ 45 h 106"/>
                  <a:gd name="T62" fmla="*/ 23 w 61"/>
                  <a:gd name="T63" fmla="*/ 55 h 106"/>
                  <a:gd name="T64" fmla="*/ 26 w 61"/>
                  <a:gd name="T65" fmla="*/ 61 h 106"/>
                  <a:gd name="T66" fmla="*/ 23 w 61"/>
                  <a:gd name="T67" fmla="*/ 64 h 106"/>
                  <a:gd name="T68" fmla="*/ 16 w 61"/>
                  <a:gd name="T69" fmla="*/ 71 h 106"/>
                  <a:gd name="T70" fmla="*/ 16 w 61"/>
                  <a:gd name="T71" fmla="*/ 77 h 106"/>
                  <a:gd name="T72" fmla="*/ 13 w 61"/>
                  <a:gd name="T73" fmla="*/ 84 h 106"/>
                  <a:gd name="T74" fmla="*/ 19 w 61"/>
                  <a:gd name="T75" fmla="*/ 90 h 106"/>
                  <a:gd name="T76" fmla="*/ 23 w 61"/>
                  <a:gd name="T77" fmla="*/ 90 h 106"/>
                  <a:gd name="T78" fmla="*/ 3 w 61"/>
                  <a:gd name="T79" fmla="*/ 106 h 106"/>
                  <a:gd name="T80" fmla="*/ 10 w 61"/>
                  <a:gd name="T81" fmla="*/ 103 h 106"/>
                  <a:gd name="T82" fmla="*/ 26 w 61"/>
                  <a:gd name="T83" fmla="*/ 96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106"/>
                  <a:gd name="T128" fmla="*/ 61 w 61"/>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106">
                    <a:moveTo>
                      <a:pt x="29" y="100"/>
                    </a:moveTo>
                    <a:lnTo>
                      <a:pt x="32" y="100"/>
                    </a:lnTo>
                    <a:lnTo>
                      <a:pt x="32" y="96"/>
                    </a:lnTo>
                    <a:lnTo>
                      <a:pt x="35" y="96"/>
                    </a:lnTo>
                    <a:lnTo>
                      <a:pt x="42" y="96"/>
                    </a:lnTo>
                    <a:lnTo>
                      <a:pt x="55" y="93"/>
                    </a:lnTo>
                    <a:lnTo>
                      <a:pt x="58" y="93"/>
                    </a:lnTo>
                    <a:lnTo>
                      <a:pt x="58" y="90"/>
                    </a:lnTo>
                    <a:lnTo>
                      <a:pt x="55" y="90"/>
                    </a:lnTo>
                    <a:lnTo>
                      <a:pt x="52" y="87"/>
                    </a:lnTo>
                    <a:lnTo>
                      <a:pt x="55" y="87"/>
                    </a:lnTo>
                    <a:lnTo>
                      <a:pt x="55" y="84"/>
                    </a:lnTo>
                    <a:lnTo>
                      <a:pt x="58" y="84"/>
                    </a:lnTo>
                    <a:lnTo>
                      <a:pt x="58" y="80"/>
                    </a:lnTo>
                    <a:lnTo>
                      <a:pt x="61" y="80"/>
                    </a:lnTo>
                    <a:lnTo>
                      <a:pt x="61" y="74"/>
                    </a:lnTo>
                    <a:lnTo>
                      <a:pt x="58" y="71"/>
                    </a:lnTo>
                    <a:lnTo>
                      <a:pt x="52" y="71"/>
                    </a:lnTo>
                    <a:lnTo>
                      <a:pt x="48" y="71"/>
                    </a:lnTo>
                    <a:lnTo>
                      <a:pt x="52" y="64"/>
                    </a:lnTo>
                    <a:lnTo>
                      <a:pt x="45" y="61"/>
                    </a:lnTo>
                    <a:lnTo>
                      <a:pt x="48" y="61"/>
                    </a:lnTo>
                    <a:lnTo>
                      <a:pt x="42" y="51"/>
                    </a:lnTo>
                    <a:lnTo>
                      <a:pt x="39" y="48"/>
                    </a:lnTo>
                    <a:lnTo>
                      <a:pt x="35" y="42"/>
                    </a:lnTo>
                    <a:lnTo>
                      <a:pt x="35" y="38"/>
                    </a:lnTo>
                    <a:lnTo>
                      <a:pt x="32" y="35"/>
                    </a:lnTo>
                    <a:lnTo>
                      <a:pt x="29" y="32"/>
                    </a:lnTo>
                    <a:lnTo>
                      <a:pt x="23" y="32"/>
                    </a:lnTo>
                    <a:lnTo>
                      <a:pt x="23" y="29"/>
                    </a:lnTo>
                    <a:lnTo>
                      <a:pt x="29" y="29"/>
                    </a:lnTo>
                    <a:lnTo>
                      <a:pt x="26" y="26"/>
                    </a:lnTo>
                    <a:lnTo>
                      <a:pt x="29" y="22"/>
                    </a:lnTo>
                    <a:lnTo>
                      <a:pt x="32" y="16"/>
                    </a:lnTo>
                    <a:lnTo>
                      <a:pt x="32" y="13"/>
                    </a:lnTo>
                    <a:lnTo>
                      <a:pt x="23" y="13"/>
                    </a:lnTo>
                    <a:lnTo>
                      <a:pt x="16" y="13"/>
                    </a:lnTo>
                    <a:lnTo>
                      <a:pt x="19" y="10"/>
                    </a:lnTo>
                    <a:lnTo>
                      <a:pt x="16" y="10"/>
                    </a:lnTo>
                    <a:lnTo>
                      <a:pt x="23" y="3"/>
                    </a:lnTo>
                    <a:lnTo>
                      <a:pt x="23" y="0"/>
                    </a:lnTo>
                    <a:lnTo>
                      <a:pt x="10" y="0"/>
                    </a:lnTo>
                    <a:lnTo>
                      <a:pt x="10" y="6"/>
                    </a:lnTo>
                    <a:lnTo>
                      <a:pt x="6" y="6"/>
                    </a:lnTo>
                    <a:lnTo>
                      <a:pt x="6" y="10"/>
                    </a:lnTo>
                    <a:lnTo>
                      <a:pt x="3" y="10"/>
                    </a:lnTo>
                    <a:lnTo>
                      <a:pt x="3" y="13"/>
                    </a:lnTo>
                    <a:lnTo>
                      <a:pt x="6" y="13"/>
                    </a:lnTo>
                    <a:lnTo>
                      <a:pt x="3" y="13"/>
                    </a:lnTo>
                    <a:lnTo>
                      <a:pt x="3" y="16"/>
                    </a:lnTo>
                    <a:lnTo>
                      <a:pt x="6" y="16"/>
                    </a:lnTo>
                    <a:lnTo>
                      <a:pt x="3" y="22"/>
                    </a:lnTo>
                    <a:lnTo>
                      <a:pt x="0" y="22"/>
                    </a:lnTo>
                    <a:lnTo>
                      <a:pt x="3" y="26"/>
                    </a:lnTo>
                    <a:lnTo>
                      <a:pt x="6" y="26"/>
                    </a:lnTo>
                    <a:lnTo>
                      <a:pt x="3" y="32"/>
                    </a:lnTo>
                    <a:lnTo>
                      <a:pt x="6" y="35"/>
                    </a:lnTo>
                    <a:lnTo>
                      <a:pt x="3" y="42"/>
                    </a:lnTo>
                    <a:lnTo>
                      <a:pt x="3" y="38"/>
                    </a:lnTo>
                    <a:lnTo>
                      <a:pt x="6" y="35"/>
                    </a:lnTo>
                    <a:lnTo>
                      <a:pt x="6" y="32"/>
                    </a:lnTo>
                    <a:lnTo>
                      <a:pt x="10" y="29"/>
                    </a:lnTo>
                    <a:lnTo>
                      <a:pt x="6" y="35"/>
                    </a:lnTo>
                    <a:lnTo>
                      <a:pt x="10" y="32"/>
                    </a:lnTo>
                    <a:lnTo>
                      <a:pt x="13" y="32"/>
                    </a:lnTo>
                    <a:lnTo>
                      <a:pt x="10" y="32"/>
                    </a:lnTo>
                    <a:lnTo>
                      <a:pt x="10" y="35"/>
                    </a:lnTo>
                    <a:lnTo>
                      <a:pt x="13" y="38"/>
                    </a:lnTo>
                    <a:lnTo>
                      <a:pt x="10" y="45"/>
                    </a:lnTo>
                    <a:lnTo>
                      <a:pt x="6" y="45"/>
                    </a:lnTo>
                    <a:lnTo>
                      <a:pt x="10" y="48"/>
                    </a:lnTo>
                    <a:lnTo>
                      <a:pt x="10" y="45"/>
                    </a:lnTo>
                    <a:lnTo>
                      <a:pt x="13" y="48"/>
                    </a:lnTo>
                    <a:lnTo>
                      <a:pt x="23" y="45"/>
                    </a:lnTo>
                    <a:lnTo>
                      <a:pt x="23" y="48"/>
                    </a:lnTo>
                    <a:lnTo>
                      <a:pt x="19" y="51"/>
                    </a:lnTo>
                    <a:lnTo>
                      <a:pt x="23" y="55"/>
                    </a:lnTo>
                    <a:lnTo>
                      <a:pt x="26" y="55"/>
                    </a:lnTo>
                    <a:lnTo>
                      <a:pt x="23" y="61"/>
                    </a:lnTo>
                    <a:lnTo>
                      <a:pt x="26" y="61"/>
                    </a:lnTo>
                    <a:lnTo>
                      <a:pt x="23" y="64"/>
                    </a:lnTo>
                    <a:lnTo>
                      <a:pt x="26" y="64"/>
                    </a:lnTo>
                    <a:lnTo>
                      <a:pt x="23" y="64"/>
                    </a:lnTo>
                    <a:lnTo>
                      <a:pt x="19" y="64"/>
                    </a:lnTo>
                    <a:lnTo>
                      <a:pt x="10" y="71"/>
                    </a:lnTo>
                    <a:lnTo>
                      <a:pt x="16" y="71"/>
                    </a:lnTo>
                    <a:lnTo>
                      <a:pt x="16" y="74"/>
                    </a:lnTo>
                    <a:lnTo>
                      <a:pt x="16" y="77"/>
                    </a:lnTo>
                    <a:lnTo>
                      <a:pt x="6" y="84"/>
                    </a:lnTo>
                    <a:lnTo>
                      <a:pt x="6" y="87"/>
                    </a:lnTo>
                    <a:lnTo>
                      <a:pt x="13" y="84"/>
                    </a:lnTo>
                    <a:lnTo>
                      <a:pt x="13" y="87"/>
                    </a:lnTo>
                    <a:lnTo>
                      <a:pt x="16" y="87"/>
                    </a:lnTo>
                    <a:lnTo>
                      <a:pt x="19" y="90"/>
                    </a:lnTo>
                    <a:lnTo>
                      <a:pt x="26" y="84"/>
                    </a:lnTo>
                    <a:lnTo>
                      <a:pt x="26" y="87"/>
                    </a:lnTo>
                    <a:lnTo>
                      <a:pt x="23" y="90"/>
                    </a:lnTo>
                    <a:lnTo>
                      <a:pt x="16" y="93"/>
                    </a:lnTo>
                    <a:lnTo>
                      <a:pt x="3" y="106"/>
                    </a:lnTo>
                    <a:lnTo>
                      <a:pt x="6" y="106"/>
                    </a:lnTo>
                    <a:lnTo>
                      <a:pt x="10" y="103"/>
                    </a:lnTo>
                    <a:lnTo>
                      <a:pt x="19" y="103"/>
                    </a:lnTo>
                    <a:lnTo>
                      <a:pt x="19" y="100"/>
                    </a:lnTo>
                    <a:lnTo>
                      <a:pt x="26" y="96"/>
                    </a:lnTo>
                    <a:lnTo>
                      <a:pt x="29" y="100"/>
                    </a:lnTo>
                  </a:path>
                </a:pathLst>
              </a:custGeom>
              <a:noFill/>
              <a:ln w="0">
                <a:solidFill>
                  <a:srgbClr val="7F7F7F"/>
                </a:solidFill>
                <a:round/>
                <a:headEnd/>
                <a:tailEnd/>
              </a:ln>
            </p:spPr>
            <p:txBody>
              <a:bodyPr/>
              <a:lstStyle/>
              <a:p>
                <a:endParaRPr lang="en-US"/>
              </a:p>
            </p:txBody>
          </p:sp>
          <p:sp>
            <p:nvSpPr>
              <p:cNvPr id="33744" name="Freeform 648"/>
              <p:cNvSpPr>
                <a:spLocks/>
              </p:cNvSpPr>
              <p:nvPr/>
            </p:nvSpPr>
            <p:spPr bwMode="auto">
              <a:xfrm>
                <a:off x="2738" y="1559"/>
                <a:ext cx="4" cy="4"/>
              </a:xfrm>
              <a:custGeom>
                <a:avLst/>
                <a:gdLst>
                  <a:gd name="T0" fmla="*/ 4 w 4"/>
                  <a:gd name="T1" fmla="*/ 0 h 4"/>
                  <a:gd name="T2" fmla="*/ 0 w 4"/>
                  <a:gd name="T3" fmla="*/ 4 h 4"/>
                  <a:gd name="T4" fmla="*/ 4 w 4"/>
                  <a:gd name="T5" fmla="*/ 4 h 4"/>
                  <a:gd name="T6" fmla="*/ 4 w 4"/>
                  <a:gd name="T7" fmla="*/ 4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0" y="4"/>
                    </a:lnTo>
                    <a:lnTo>
                      <a:pt x="4" y="4"/>
                    </a:lnTo>
                    <a:lnTo>
                      <a:pt x="4" y="0"/>
                    </a:lnTo>
                    <a:close/>
                  </a:path>
                </a:pathLst>
              </a:custGeom>
              <a:solidFill>
                <a:srgbClr val="CCCCCC"/>
              </a:solidFill>
              <a:ln w="9525">
                <a:noFill/>
                <a:round/>
                <a:headEnd/>
                <a:tailEnd/>
              </a:ln>
            </p:spPr>
            <p:txBody>
              <a:bodyPr/>
              <a:lstStyle/>
              <a:p>
                <a:endParaRPr lang="en-US"/>
              </a:p>
            </p:txBody>
          </p:sp>
          <p:sp>
            <p:nvSpPr>
              <p:cNvPr id="33745" name="Freeform 649"/>
              <p:cNvSpPr>
                <a:spLocks/>
              </p:cNvSpPr>
              <p:nvPr/>
            </p:nvSpPr>
            <p:spPr bwMode="auto">
              <a:xfrm>
                <a:off x="2738" y="1559"/>
                <a:ext cx="4" cy="4"/>
              </a:xfrm>
              <a:custGeom>
                <a:avLst/>
                <a:gdLst>
                  <a:gd name="T0" fmla="*/ 4 w 4"/>
                  <a:gd name="T1" fmla="*/ 0 h 4"/>
                  <a:gd name="T2" fmla="*/ 0 w 4"/>
                  <a:gd name="T3" fmla="*/ 4 h 4"/>
                  <a:gd name="T4" fmla="*/ 4 w 4"/>
                  <a:gd name="T5" fmla="*/ 4 h 4"/>
                  <a:gd name="T6" fmla="*/ 4 w 4"/>
                  <a:gd name="T7" fmla="*/ 4 h 4"/>
                  <a:gd name="T8" fmla="*/ 4 w 4"/>
                  <a:gd name="T9" fmla="*/ 0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0" y="4"/>
                    </a:lnTo>
                    <a:lnTo>
                      <a:pt x="4" y="4"/>
                    </a:lnTo>
                    <a:lnTo>
                      <a:pt x="4" y="0"/>
                    </a:lnTo>
                  </a:path>
                </a:pathLst>
              </a:custGeom>
              <a:noFill/>
              <a:ln w="0">
                <a:solidFill>
                  <a:srgbClr val="7F7F7F"/>
                </a:solidFill>
                <a:round/>
                <a:headEnd/>
                <a:tailEnd/>
              </a:ln>
            </p:spPr>
            <p:txBody>
              <a:bodyPr/>
              <a:lstStyle/>
              <a:p>
                <a:endParaRPr lang="en-US"/>
              </a:p>
            </p:txBody>
          </p:sp>
          <p:sp>
            <p:nvSpPr>
              <p:cNvPr id="33746" name="Freeform 650"/>
              <p:cNvSpPr>
                <a:spLocks/>
              </p:cNvSpPr>
              <p:nvPr/>
            </p:nvSpPr>
            <p:spPr bwMode="auto">
              <a:xfrm>
                <a:off x="2716" y="1527"/>
                <a:ext cx="3" cy="3"/>
              </a:xfrm>
              <a:custGeom>
                <a:avLst/>
                <a:gdLst>
                  <a:gd name="T0" fmla="*/ 3 w 3"/>
                  <a:gd name="T1" fmla="*/ 3 h 3"/>
                  <a:gd name="T2" fmla="*/ 3 w 3"/>
                  <a:gd name="T3" fmla="*/ 0 h 3"/>
                  <a:gd name="T4" fmla="*/ 0 w 3"/>
                  <a:gd name="T5" fmla="*/ 0 h 3"/>
                  <a:gd name="T6" fmla="*/ 3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lnTo>
                      <a:pt x="3" y="0"/>
                    </a:lnTo>
                    <a:lnTo>
                      <a:pt x="0" y="0"/>
                    </a:lnTo>
                    <a:lnTo>
                      <a:pt x="3" y="3"/>
                    </a:lnTo>
                    <a:close/>
                  </a:path>
                </a:pathLst>
              </a:custGeom>
              <a:solidFill>
                <a:srgbClr val="CCCCCC"/>
              </a:solidFill>
              <a:ln w="9525">
                <a:noFill/>
                <a:round/>
                <a:headEnd/>
                <a:tailEnd/>
              </a:ln>
            </p:spPr>
            <p:txBody>
              <a:bodyPr/>
              <a:lstStyle/>
              <a:p>
                <a:endParaRPr lang="en-US"/>
              </a:p>
            </p:txBody>
          </p:sp>
          <p:sp>
            <p:nvSpPr>
              <p:cNvPr id="33747" name="Freeform 651"/>
              <p:cNvSpPr>
                <a:spLocks/>
              </p:cNvSpPr>
              <p:nvPr/>
            </p:nvSpPr>
            <p:spPr bwMode="auto">
              <a:xfrm>
                <a:off x="2716" y="1527"/>
                <a:ext cx="3" cy="3"/>
              </a:xfrm>
              <a:custGeom>
                <a:avLst/>
                <a:gdLst>
                  <a:gd name="T0" fmla="*/ 3 w 3"/>
                  <a:gd name="T1" fmla="*/ 3 h 3"/>
                  <a:gd name="T2" fmla="*/ 3 w 3"/>
                  <a:gd name="T3" fmla="*/ 0 h 3"/>
                  <a:gd name="T4" fmla="*/ 0 w 3"/>
                  <a:gd name="T5" fmla="*/ 0 h 3"/>
                  <a:gd name="T6" fmla="*/ 3 w 3"/>
                  <a:gd name="T7" fmla="*/ 3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3" y="0"/>
                    </a:lnTo>
                    <a:lnTo>
                      <a:pt x="0" y="0"/>
                    </a:lnTo>
                    <a:lnTo>
                      <a:pt x="3" y="3"/>
                    </a:lnTo>
                  </a:path>
                </a:pathLst>
              </a:custGeom>
              <a:noFill/>
              <a:ln w="0">
                <a:solidFill>
                  <a:srgbClr val="7F7F7F"/>
                </a:solidFill>
                <a:round/>
                <a:headEnd/>
                <a:tailEnd/>
              </a:ln>
            </p:spPr>
            <p:txBody>
              <a:bodyPr/>
              <a:lstStyle/>
              <a:p>
                <a:endParaRPr lang="en-US"/>
              </a:p>
            </p:txBody>
          </p:sp>
          <p:sp>
            <p:nvSpPr>
              <p:cNvPr id="33748" name="Freeform 652"/>
              <p:cNvSpPr>
                <a:spLocks/>
              </p:cNvSpPr>
              <p:nvPr/>
            </p:nvSpPr>
            <p:spPr bwMode="auto">
              <a:xfrm>
                <a:off x="2713" y="1514"/>
                <a:ext cx="3" cy="4"/>
              </a:xfrm>
              <a:custGeom>
                <a:avLst/>
                <a:gdLst>
                  <a:gd name="T0" fmla="*/ 3 w 3"/>
                  <a:gd name="T1" fmla="*/ 0 h 4"/>
                  <a:gd name="T2" fmla="*/ 0 w 3"/>
                  <a:gd name="T3" fmla="*/ 4 h 4"/>
                  <a:gd name="T4" fmla="*/ 3 w 3"/>
                  <a:gd name="T5" fmla="*/ 4 h 4"/>
                  <a:gd name="T6" fmla="*/ 3 w 3"/>
                  <a:gd name="T7" fmla="*/ 4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0" y="4"/>
                    </a:lnTo>
                    <a:lnTo>
                      <a:pt x="3" y="4"/>
                    </a:lnTo>
                    <a:lnTo>
                      <a:pt x="3" y="0"/>
                    </a:lnTo>
                    <a:close/>
                  </a:path>
                </a:pathLst>
              </a:custGeom>
              <a:solidFill>
                <a:srgbClr val="CCCCCC"/>
              </a:solidFill>
              <a:ln w="9525">
                <a:noFill/>
                <a:round/>
                <a:headEnd/>
                <a:tailEnd/>
              </a:ln>
            </p:spPr>
            <p:txBody>
              <a:bodyPr/>
              <a:lstStyle/>
              <a:p>
                <a:endParaRPr lang="en-US"/>
              </a:p>
            </p:txBody>
          </p:sp>
          <p:sp>
            <p:nvSpPr>
              <p:cNvPr id="33749" name="Freeform 653"/>
              <p:cNvSpPr>
                <a:spLocks/>
              </p:cNvSpPr>
              <p:nvPr/>
            </p:nvSpPr>
            <p:spPr bwMode="auto">
              <a:xfrm>
                <a:off x="2713" y="1514"/>
                <a:ext cx="3" cy="4"/>
              </a:xfrm>
              <a:custGeom>
                <a:avLst/>
                <a:gdLst>
                  <a:gd name="T0" fmla="*/ 3 w 3"/>
                  <a:gd name="T1" fmla="*/ 0 h 4"/>
                  <a:gd name="T2" fmla="*/ 0 w 3"/>
                  <a:gd name="T3" fmla="*/ 4 h 4"/>
                  <a:gd name="T4" fmla="*/ 3 w 3"/>
                  <a:gd name="T5" fmla="*/ 4 h 4"/>
                  <a:gd name="T6" fmla="*/ 3 w 3"/>
                  <a:gd name="T7" fmla="*/ 4 h 4"/>
                  <a:gd name="T8" fmla="*/ 3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0" y="4"/>
                    </a:lnTo>
                    <a:lnTo>
                      <a:pt x="3" y="4"/>
                    </a:lnTo>
                    <a:lnTo>
                      <a:pt x="3" y="0"/>
                    </a:lnTo>
                  </a:path>
                </a:pathLst>
              </a:custGeom>
              <a:noFill/>
              <a:ln w="0">
                <a:solidFill>
                  <a:srgbClr val="7F7F7F"/>
                </a:solidFill>
                <a:round/>
                <a:headEnd/>
                <a:tailEnd/>
              </a:ln>
            </p:spPr>
            <p:txBody>
              <a:bodyPr/>
              <a:lstStyle/>
              <a:p>
                <a:endParaRPr lang="en-US"/>
              </a:p>
            </p:txBody>
          </p:sp>
          <p:sp>
            <p:nvSpPr>
              <p:cNvPr id="33750" name="Rectangle 654"/>
              <p:cNvSpPr>
                <a:spLocks noChangeArrowheads="1"/>
              </p:cNvSpPr>
              <p:nvPr/>
            </p:nvSpPr>
            <p:spPr bwMode="auto">
              <a:xfrm>
                <a:off x="2709" y="1498"/>
                <a:ext cx="1" cy="3"/>
              </a:xfrm>
              <a:prstGeom prst="rect">
                <a:avLst/>
              </a:prstGeom>
              <a:solidFill>
                <a:srgbClr val="CCCCCC"/>
              </a:solidFill>
              <a:ln w="9525">
                <a:noFill/>
                <a:miter lim="800000"/>
                <a:headEnd/>
                <a:tailEnd/>
              </a:ln>
            </p:spPr>
            <p:txBody>
              <a:bodyPr/>
              <a:lstStyle/>
              <a:p>
                <a:endParaRPr lang="en-US"/>
              </a:p>
            </p:txBody>
          </p:sp>
          <p:sp>
            <p:nvSpPr>
              <p:cNvPr id="33751" name="Freeform 655"/>
              <p:cNvSpPr>
                <a:spLocks/>
              </p:cNvSpPr>
              <p:nvPr/>
            </p:nvSpPr>
            <p:spPr bwMode="auto">
              <a:xfrm>
                <a:off x="2709" y="1498"/>
                <a:ext cx="1" cy="3"/>
              </a:xfrm>
              <a:custGeom>
                <a:avLst/>
                <a:gdLst>
                  <a:gd name="T0" fmla="*/ 0 w 1"/>
                  <a:gd name="T1" fmla="*/ 0 h 3"/>
                  <a:gd name="T2" fmla="*/ 0 w 1"/>
                  <a:gd name="T3" fmla="*/ 3 h 3"/>
                  <a:gd name="T4" fmla="*/ 0 w 1"/>
                  <a:gd name="T5" fmla="*/ 3 h 3"/>
                  <a:gd name="T6" fmla="*/ 0 w 1"/>
                  <a:gd name="T7" fmla="*/ 0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752" name="Freeform 656"/>
              <p:cNvSpPr>
                <a:spLocks/>
              </p:cNvSpPr>
              <p:nvPr/>
            </p:nvSpPr>
            <p:spPr bwMode="auto">
              <a:xfrm>
                <a:off x="2700" y="1498"/>
                <a:ext cx="3" cy="3"/>
              </a:xfrm>
              <a:custGeom>
                <a:avLst/>
                <a:gdLst>
                  <a:gd name="T0" fmla="*/ 3 w 3"/>
                  <a:gd name="T1" fmla="*/ 0 h 3"/>
                  <a:gd name="T2" fmla="*/ 0 w 3"/>
                  <a:gd name="T3" fmla="*/ 0 h 3"/>
                  <a:gd name="T4" fmla="*/ 0 w 3"/>
                  <a:gd name="T5" fmla="*/ 0 h 3"/>
                  <a:gd name="T6" fmla="*/ 3 w 3"/>
                  <a:gd name="T7" fmla="*/ 0 h 3"/>
                  <a:gd name="T8" fmla="*/ 3 w 3"/>
                  <a:gd name="T9" fmla="*/ 3 h 3"/>
                  <a:gd name="T10" fmla="*/ 3 w 3"/>
                  <a:gd name="T11" fmla="*/ 0 h 3"/>
                  <a:gd name="T12" fmla="*/ 3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0" y="0"/>
                    </a:lnTo>
                    <a:lnTo>
                      <a:pt x="3" y="0"/>
                    </a:lnTo>
                    <a:lnTo>
                      <a:pt x="3" y="3"/>
                    </a:lnTo>
                    <a:lnTo>
                      <a:pt x="3" y="0"/>
                    </a:lnTo>
                    <a:close/>
                  </a:path>
                </a:pathLst>
              </a:custGeom>
              <a:solidFill>
                <a:srgbClr val="CCCCCC"/>
              </a:solidFill>
              <a:ln w="9525">
                <a:noFill/>
                <a:round/>
                <a:headEnd/>
                <a:tailEnd/>
              </a:ln>
            </p:spPr>
            <p:txBody>
              <a:bodyPr/>
              <a:lstStyle/>
              <a:p>
                <a:endParaRPr lang="en-US"/>
              </a:p>
            </p:txBody>
          </p:sp>
          <p:sp>
            <p:nvSpPr>
              <p:cNvPr id="33753" name="Freeform 657"/>
              <p:cNvSpPr>
                <a:spLocks/>
              </p:cNvSpPr>
              <p:nvPr/>
            </p:nvSpPr>
            <p:spPr bwMode="auto">
              <a:xfrm>
                <a:off x="2700" y="1498"/>
                <a:ext cx="3" cy="3"/>
              </a:xfrm>
              <a:custGeom>
                <a:avLst/>
                <a:gdLst>
                  <a:gd name="T0" fmla="*/ 3 w 3"/>
                  <a:gd name="T1" fmla="*/ 0 h 3"/>
                  <a:gd name="T2" fmla="*/ 0 w 3"/>
                  <a:gd name="T3" fmla="*/ 0 h 3"/>
                  <a:gd name="T4" fmla="*/ 0 w 3"/>
                  <a:gd name="T5" fmla="*/ 0 h 3"/>
                  <a:gd name="T6" fmla="*/ 3 w 3"/>
                  <a:gd name="T7" fmla="*/ 0 h 3"/>
                  <a:gd name="T8" fmla="*/ 3 w 3"/>
                  <a:gd name="T9" fmla="*/ 3 h 3"/>
                  <a:gd name="T10" fmla="*/ 3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0" y="0"/>
                    </a:lnTo>
                    <a:lnTo>
                      <a:pt x="3" y="0"/>
                    </a:lnTo>
                    <a:lnTo>
                      <a:pt x="3" y="3"/>
                    </a:lnTo>
                    <a:lnTo>
                      <a:pt x="3" y="0"/>
                    </a:lnTo>
                  </a:path>
                </a:pathLst>
              </a:custGeom>
              <a:noFill/>
              <a:ln w="0">
                <a:solidFill>
                  <a:srgbClr val="7F7F7F"/>
                </a:solidFill>
                <a:round/>
                <a:headEnd/>
                <a:tailEnd/>
              </a:ln>
            </p:spPr>
            <p:txBody>
              <a:bodyPr/>
              <a:lstStyle/>
              <a:p>
                <a:endParaRPr lang="en-US"/>
              </a:p>
            </p:txBody>
          </p:sp>
          <p:sp>
            <p:nvSpPr>
              <p:cNvPr id="33754" name="Freeform 658"/>
              <p:cNvSpPr>
                <a:spLocks/>
              </p:cNvSpPr>
              <p:nvPr/>
            </p:nvSpPr>
            <p:spPr bwMode="auto">
              <a:xfrm>
                <a:off x="2703" y="1495"/>
                <a:ext cx="3" cy="3"/>
              </a:xfrm>
              <a:custGeom>
                <a:avLst/>
                <a:gdLst>
                  <a:gd name="T0" fmla="*/ 3 w 3"/>
                  <a:gd name="T1" fmla="*/ 0 h 3"/>
                  <a:gd name="T2" fmla="*/ 0 w 3"/>
                  <a:gd name="T3" fmla="*/ 3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lnTo>
                      <a:pt x="3" y="0"/>
                    </a:lnTo>
                    <a:close/>
                  </a:path>
                </a:pathLst>
              </a:custGeom>
              <a:solidFill>
                <a:srgbClr val="CCCCCC"/>
              </a:solidFill>
              <a:ln w="9525">
                <a:noFill/>
                <a:round/>
                <a:headEnd/>
                <a:tailEnd/>
              </a:ln>
            </p:spPr>
            <p:txBody>
              <a:bodyPr/>
              <a:lstStyle/>
              <a:p>
                <a:endParaRPr lang="en-US"/>
              </a:p>
            </p:txBody>
          </p:sp>
          <p:sp>
            <p:nvSpPr>
              <p:cNvPr id="33755" name="Freeform 659"/>
              <p:cNvSpPr>
                <a:spLocks/>
              </p:cNvSpPr>
              <p:nvPr/>
            </p:nvSpPr>
            <p:spPr bwMode="auto">
              <a:xfrm>
                <a:off x="2703" y="1495"/>
                <a:ext cx="3" cy="3"/>
              </a:xfrm>
              <a:custGeom>
                <a:avLst/>
                <a:gdLst>
                  <a:gd name="T0" fmla="*/ 3 w 3"/>
                  <a:gd name="T1" fmla="*/ 0 h 3"/>
                  <a:gd name="T2" fmla="*/ 0 w 3"/>
                  <a:gd name="T3" fmla="*/ 3 h 3"/>
                  <a:gd name="T4" fmla="*/ 3 w 3"/>
                  <a:gd name="T5" fmla="*/ 0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3"/>
                    </a:lnTo>
                    <a:lnTo>
                      <a:pt x="3" y="0"/>
                    </a:lnTo>
                  </a:path>
                </a:pathLst>
              </a:custGeom>
              <a:noFill/>
              <a:ln w="0">
                <a:solidFill>
                  <a:srgbClr val="7F7F7F"/>
                </a:solidFill>
                <a:round/>
                <a:headEnd/>
                <a:tailEnd/>
              </a:ln>
            </p:spPr>
            <p:txBody>
              <a:bodyPr/>
              <a:lstStyle/>
              <a:p>
                <a:endParaRPr lang="en-US"/>
              </a:p>
            </p:txBody>
          </p:sp>
          <p:sp>
            <p:nvSpPr>
              <p:cNvPr id="33756" name="Freeform 660"/>
              <p:cNvSpPr>
                <a:spLocks/>
              </p:cNvSpPr>
              <p:nvPr/>
            </p:nvSpPr>
            <p:spPr bwMode="auto">
              <a:xfrm>
                <a:off x="2703" y="1489"/>
                <a:ext cx="3" cy="3"/>
              </a:xfrm>
              <a:custGeom>
                <a:avLst/>
                <a:gdLst>
                  <a:gd name="T0" fmla="*/ 0 w 3"/>
                  <a:gd name="T1" fmla="*/ 3 h 3"/>
                  <a:gd name="T2" fmla="*/ 3 w 3"/>
                  <a:gd name="T3" fmla="*/ 3 h 3"/>
                  <a:gd name="T4" fmla="*/ 0 w 3"/>
                  <a:gd name="T5" fmla="*/ 0 h 3"/>
                  <a:gd name="T6" fmla="*/ 0 w 3"/>
                  <a:gd name="T7" fmla="*/ 0 h 3"/>
                  <a:gd name="T8" fmla="*/ 0 w 3"/>
                  <a:gd name="T9" fmla="*/ 3 h 3"/>
                  <a:gd name="T10" fmla="*/ 0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3"/>
                    </a:moveTo>
                    <a:lnTo>
                      <a:pt x="3" y="3"/>
                    </a:lnTo>
                    <a:lnTo>
                      <a:pt x="0" y="0"/>
                    </a:lnTo>
                    <a:lnTo>
                      <a:pt x="0" y="3"/>
                    </a:lnTo>
                    <a:close/>
                  </a:path>
                </a:pathLst>
              </a:custGeom>
              <a:solidFill>
                <a:srgbClr val="CCCCCC"/>
              </a:solidFill>
              <a:ln w="9525">
                <a:noFill/>
                <a:round/>
                <a:headEnd/>
                <a:tailEnd/>
              </a:ln>
            </p:spPr>
            <p:txBody>
              <a:bodyPr/>
              <a:lstStyle/>
              <a:p>
                <a:endParaRPr lang="en-US"/>
              </a:p>
            </p:txBody>
          </p:sp>
          <p:sp>
            <p:nvSpPr>
              <p:cNvPr id="33757" name="Freeform 661"/>
              <p:cNvSpPr>
                <a:spLocks/>
              </p:cNvSpPr>
              <p:nvPr/>
            </p:nvSpPr>
            <p:spPr bwMode="auto">
              <a:xfrm>
                <a:off x="2703" y="1489"/>
                <a:ext cx="3" cy="3"/>
              </a:xfrm>
              <a:custGeom>
                <a:avLst/>
                <a:gdLst>
                  <a:gd name="T0" fmla="*/ 0 w 3"/>
                  <a:gd name="T1" fmla="*/ 3 h 3"/>
                  <a:gd name="T2" fmla="*/ 3 w 3"/>
                  <a:gd name="T3" fmla="*/ 3 h 3"/>
                  <a:gd name="T4" fmla="*/ 0 w 3"/>
                  <a:gd name="T5" fmla="*/ 0 h 3"/>
                  <a:gd name="T6" fmla="*/ 0 w 3"/>
                  <a:gd name="T7" fmla="*/ 0 h 3"/>
                  <a:gd name="T8" fmla="*/ 0 w 3"/>
                  <a:gd name="T9" fmla="*/ 3 h 3"/>
                  <a:gd name="T10" fmla="*/ 0 w 3"/>
                  <a:gd name="T11" fmla="*/ 3 h 3"/>
                  <a:gd name="T12" fmla="*/ 0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lnTo>
                      <a:pt x="3" y="3"/>
                    </a:lnTo>
                    <a:lnTo>
                      <a:pt x="0" y="0"/>
                    </a:lnTo>
                    <a:lnTo>
                      <a:pt x="0" y="3"/>
                    </a:lnTo>
                  </a:path>
                </a:pathLst>
              </a:custGeom>
              <a:noFill/>
              <a:ln w="0">
                <a:solidFill>
                  <a:srgbClr val="7F7F7F"/>
                </a:solidFill>
                <a:round/>
                <a:headEnd/>
                <a:tailEnd/>
              </a:ln>
            </p:spPr>
            <p:txBody>
              <a:bodyPr/>
              <a:lstStyle/>
              <a:p>
                <a:endParaRPr lang="en-US"/>
              </a:p>
            </p:txBody>
          </p:sp>
          <p:sp>
            <p:nvSpPr>
              <p:cNvPr id="33758" name="Freeform 662"/>
              <p:cNvSpPr>
                <a:spLocks/>
              </p:cNvSpPr>
              <p:nvPr/>
            </p:nvSpPr>
            <p:spPr bwMode="auto">
              <a:xfrm>
                <a:off x="2700" y="1476"/>
                <a:ext cx="6" cy="6"/>
              </a:xfrm>
              <a:custGeom>
                <a:avLst/>
                <a:gdLst>
                  <a:gd name="T0" fmla="*/ 3 w 6"/>
                  <a:gd name="T1" fmla="*/ 0 h 6"/>
                  <a:gd name="T2" fmla="*/ 3 w 6"/>
                  <a:gd name="T3" fmla="*/ 0 h 6"/>
                  <a:gd name="T4" fmla="*/ 0 w 6"/>
                  <a:gd name="T5" fmla="*/ 0 h 6"/>
                  <a:gd name="T6" fmla="*/ 0 w 6"/>
                  <a:gd name="T7" fmla="*/ 3 h 6"/>
                  <a:gd name="T8" fmla="*/ 0 w 6"/>
                  <a:gd name="T9" fmla="*/ 3 h 6"/>
                  <a:gd name="T10" fmla="*/ 3 w 6"/>
                  <a:gd name="T11" fmla="*/ 6 h 6"/>
                  <a:gd name="T12" fmla="*/ 6 w 6"/>
                  <a:gd name="T13" fmla="*/ 6 h 6"/>
                  <a:gd name="T14" fmla="*/ 6 w 6"/>
                  <a:gd name="T15" fmla="*/ 3 h 6"/>
                  <a:gd name="T16" fmla="*/ 3 w 6"/>
                  <a:gd name="T17" fmla="*/ 3 h 6"/>
                  <a:gd name="T18" fmla="*/ 3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3" y="0"/>
                    </a:moveTo>
                    <a:lnTo>
                      <a:pt x="3" y="0"/>
                    </a:lnTo>
                    <a:lnTo>
                      <a:pt x="0" y="0"/>
                    </a:lnTo>
                    <a:lnTo>
                      <a:pt x="0" y="3"/>
                    </a:lnTo>
                    <a:lnTo>
                      <a:pt x="3" y="6"/>
                    </a:lnTo>
                    <a:lnTo>
                      <a:pt x="6" y="6"/>
                    </a:lnTo>
                    <a:lnTo>
                      <a:pt x="6" y="3"/>
                    </a:lnTo>
                    <a:lnTo>
                      <a:pt x="3" y="3"/>
                    </a:lnTo>
                    <a:lnTo>
                      <a:pt x="3" y="0"/>
                    </a:lnTo>
                    <a:close/>
                  </a:path>
                </a:pathLst>
              </a:custGeom>
              <a:solidFill>
                <a:srgbClr val="CCCCCC"/>
              </a:solidFill>
              <a:ln w="9525">
                <a:noFill/>
                <a:round/>
                <a:headEnd/>
                <a:tailEnd/>
              </a:ln>
            </p:spPr>
            <p:txBody>
              <a:bodyPr/>
              <a:lstStyle/>
              <a:p>
                <a:endParaRPr lang="en-US"/>
              </a:p>
            </p:txBody>
          </p:sp>
          <p:sp>
            <p:nvSpPr>
              <p:cNvPr id="33759" name="Freeform 663"/>
              <p:cNvSpPr>
                <a:spLocks/>
              </p:cNvSpPr>
              <p:nvPr/>
            </p:nvSpPr>
            <p:spPr bwMode="auto">
              <a:xfrm>
                <a:off x="2700" y="1476"/>
                <a:ext cx="6" cy="6"/>
              </a:xfrm>
              <a:custGeom>
                <a:avLst/>
                <a:gdLst>
                  <a:gd name="T0" fmla="*/ 3 w 6"/>
                  <a:gd name="T1" fmla="*/ 0 h 6"/>
                  <a:gd name="T2" fmla="*/ 3 w 6"/>
                  <a:gd name="T3" fmla="*/ 0 h 6"/>
                  <a:gd name="T4" fmla="*/ 0 w 6"/>
                  <a:gd name="T5" fmla="*/ 0 h 6"/>
                  <a:gd name="T6" fmla="*/ 0 w 6"/>
                  <a:gd name="T7" fmla="*/ 3 h 6"/>
                  <a:gd name="T8" fmla="*/ 0 w 6"/>
                  <a:gd name="T9" fmla="*/ 3 h 6"/>
                  <a:gd name="T10" fmla="*/ 3 w 6"/>
                  <a:gd name="T11" fmla="*/ 6 h 6"/>
                  <a:gd name="T12" fmla="*/ 6 w 6"/>
                  <a:gd name="T13" fmla="*/ 6 h 6"/>
                  <a:gd name="T14" fmla="*/ 6 w 6"/>
                  <a:gd name="T15" fmla="*/ 3 h 6"/>
                  <a:gd name="T16" fmla="*/ 3 w 6"/>
                  <a:gd name="T17" fmla="*/ 3 h 6"/>
                  <a:gd name="T18" fmla="*/ 3 w 6"/>
                  <a:gd name="T19" fmla="*/ 0 h 6"/>
                  <a:gd name="T20" fmla="*/ 3 w 6"/>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6"/>
                  <a:gd name="T35" fmla="*/ 6 w 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6">
                    <a:moveTo>
                      <a:pt x="3" y="0"/>
                    </a:moveTo>
                    <a:lnTo>
                      <a:pt x="3" y="0"/>
                    </a:lnTo>
                    <a:lnTo>
                      <a:pt x="0" y="0"/>
                    </a:lnTo>
                    <a:lnTo>
                      <a:pt x="0" y="3"/>
                    </a:lnTo>
                    <a:lnTo>
                      <a:pt x="3" y="6"/>
                    </a:lnTo>
                    <a:lnTo>
                      <a:pt x="6" y="6"/>
                    </a:lnTo>
                    <a:lnTo>
                      <a:pt x="6" y="3"/>
                    </a:lnTo>
                    <a:lnTo>
                      <a:pt x="3" y="3"/>
                    </a:lnTo>
                    <a:lnTo>
                      <a:pt x="3" y="0"/>
                    </a:lnTo>
                  </a:path>
                </a:pathLst>
              </a:custGeom>
              <a:noFill/>
              <a:ln w="0">
                <a:solidFill>
                  <a:srgbClr val="7F7F7F"/>
                </a:solidFill>
                <a:round/>
                <a:headEnd/>
                <a:tailEnd/>
              </a:ln>
            </p:spPr>
            <p:txBody>
              <a:bodyPr/>
              <a:lstStyle/>
              <a:p>
                <a:endParaRPr lang="en-US"/>
              </a:p>
            </p:txBody>
          </p:sp>
          <p:sp>
            <p:nvSpPr>
              <p:cNvPr id="33760" name="Freeform 664"/>
              <p:cNvSpPr>
                <a:spLocks/>
              </p:cNvSpPr>
              <p:nvPr/>
            </p:nvSpPr>
            <p:spPr bwMode="auto">
              <a:xfrm>
                <a:off x="2381" y="1328"/>
                <a:ext cx="23" cy="13"/>
              </a:xfrm>
              <a:custGeom>
                <a:avLst/>
                <a:gdLst>
                  <a:gd name="T0" fmla="*/ 7 w 23"/>
                  <a:gd name="T1" fmla="*/ 0 h 13"/>
                  <a:gd name="T2" fmla="*/ 16 w 23"/>
                  <a:gd name="T3" fmla="*/ 3 h 13"/>
                  <a:gd name="T4" fmla="*/ 20 w 23"/>
                  <a:gd name="T5" fmla="*/ 6 h 13"/>
                  <a:gd name="T6" fmla="*/ 23 w 23"/>
                  <a:gd name="T7" fmla="*/ 9 h 13"/>
                  <a:gd name="T8" fmla="*/ 23 w 23"/>
                  <a:gd name="T9" fmla="*/ 9 h 13"/>
                  <a:gd name="T10" fmla="*/ 20 w 23"/>
                  <a:gd name="T11" fmla="*/ 13 h 13"/>
                  <a:gd name="T12" fmla="*/ 10 w 23"/>
                  <a:gd name="T13" fmla="*/ 13 h 13"/>
                  <a:gd name="T14" fmla="*/ 7 w 23"/>
                  <a:gd name="T15" fmla="*/ 13 h 13"/>
                  <a:gd name="T16" fmla="*/ 10 w 23"/>
                  <a:gd name="T17" fmla="*/ 9 h 13"/>
                  <a:gd name="T18" fmla="*/ 0 w 23"/>
                  <a:gd name="T19" fmla="*/ 9 h 13"/>
                  <a:gd name="T20" fmla="*/ 3 w 23"/>
                  <a:gd name="T21" fmla="*/ 9 h 13"/>
                  <a:gd name="T22" fmla="*/ 7 w 23"/>
                  <a:gd name="T23" fmla="*/ 9 h 13"/>
                  <a:gd name="T24" fmla="*/ 3 w 23"/>
                  <a:gd name="T25" fmla="*/ 6 h 13"/>
                  <a:gd name="T26" fmla="*/ 7 w 23"/>
                  <a:gd name="T27" fmla="*/ 6 h 13"/>
                  <a:gd name="T28" fmla="*/ 3 w 23"/>
                  <a:gd name="T29" fmla="*/ 3 h 13"/>
                  <a:gd name="T30" fmla="*/ 7 w 23"/>
                  <a:gd name="T31" fmla="*/ 3 h 13"/>
                  <a:gd name="T32" fmla="*/ 7 w 2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3"/>
                  <a:gd name="T53" fmla="*/ 23 w 2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3">
                    <a:moveTo>
                      <a:pt x="7" y="0"/>
                    </a:moveTo>
                    <a:lnTo>
                      <a:pt x="16" y="3"/>
                    </a:lnTo>
                    <a:lnTo>
                      <a:pt x="20" y="6"/>
                    </a:lnTo>
                    <a:lnTo>
                      <a:pt x="23" y="9"/>
                    </a:lnTo>
                    <a:lnTo>
                      <a:pt x="20" y="13"/>
                    </a:lnTo>
                    <a:lnTo>
                      <a:pt x="10" y="13"/>
                    </a:lnTo>
                    <a:lnTo>
                      <a:pt x="7" y="13"/>
                    </a:lnTo>
                    <a:lnTo>
                      <a:pt x="10" y="9"/>
                    </a:lnTo>
                    <a:lnTo>
                      <a:pt x="0" y="9"/>
                    </a:lnTo>
                    <a:lnTo>
                      <a:pt x="3" y="9"/>
                    </a:lnTo>
                    <a:lnTo>
                      <a:pt x="7" y="9"/>
                    </a:lnTo>
                    <a:lnTo>
                      <a:pt x="3" y="6"/>
                    </a:lnTo>
                    <a:lnTo>
                      <a:pt x="7" y="6"/>
                    </a:lnTo>
                    <a:lnTo>
                      <a:pt x="3" y="3"/>
                    </a:lnTo>
                    <a:lnTo>
                      <a:pt x="7" y="3"/>
                    </a:lnTo>
                    <a:lnTo>
                      <a:pt x="7" y="0"/>
                    </a:lnTo>
                    <a:close/>
                  </a:path>
                </a:pathLst>
              </a:custGeom>
              <a:solidFill>
                <a:srgbClr val="CCCCCC"/>
              </a:solidFill>
              <a:ln w="9525">
                <a:noFill/>
                <a:round/>
                <a:headEnd/>
                <a:tailEnd/>
              </a:ln>
            </p:spPr>
            <p:txBody>
              <a:bodyPr/>
              <a:lstStyle/>
              <a:p>
                <a:endParaRPr lang="en-US"/>
              </a:p>
            </p:txBody>
          </p:sp>
          <p:sp>
            <p:nvSpPr>
              <p:cNvPr id="33761" name="Freeform 665"/>
              <p:cNvSpPr>
                <a:spLocks/>
              </p:cNvSpPr>
              <p:nvPr/>
            </p:nvSpPr>
            <p:spPr bwMode="auto">
              <a:xfrm>
                <a:off x="2381" y="1328"/>
                <a:ext cx="23" cy="13"/>
              </a:xfrm>
              <a:custGeom>
                <a:avLst/>
                <a:gdLst>
                  <a:gd name="T0" fmla="*/ 7 w 23"/>
                  <a:gd name="T1" fmla="*/ 0 h 13"/>
                  <a:gd name="T2" fmla="*/ 16 w 23"/>
                  <a:gd name="T3" fmla="*/ 3 h 13"/>
                  <a:gd name="T4" fmla="*/ 20 w 23"/>
                  <a:gd name="T5" fmla="*/ 6 h 13"/>
                  <a:gd name="T6" fmla="*/ 23 w 23"/>
                  <a:gd name="T7" fmla="*/ 9 h 13"/>
                  <a:gd name="T8" fmla="*/ 23 w 23"/>
                  <a:gd name="T9" fmla="*/ 9 h 13"/>
                  <a:gd name="T10" fmla="*/ 20 w 23"/>
                  <a:gd name="T11" fmla="*/ 13 h 13"/>
                  <a:gd name="T12" fmla="*/ 10 w 23"/>
                  <a:gd name="T13" fmla="*/ 13 h 13"/>
                  <a:gd name="T14" fmla="*/ 7 w 23"/>
                  <a:gd name="T15" fmla="*/ 13 h 13"/>
                  <a:gd name="T16" fmla="*/ 10 w 23"/>
                  <a:gd name="T17" fmla="*/ 9 h 13"/>
                  <a:gd name="T18" fmla="*/ 0 w 23"/>
                  <a:gd name="T19" fmla="*/ 9 h 13"/>
                  <a:gd name="T20" fmla="*/ 3 w 23"/>
                  <a:gd name="T21" fmla="*/ 9 h 13"/>
                  <a:gd name="T22" fmla="*/ 7 w 23"/>
                  <a:gd name="T23" fmla="*/ 9 h 13"/>
                  <a:gd name="T24" fmla="*/ 3 w 23"/>
                  <a:gd name="T25" fmla="*/ 6 h 13"/>
                  <a:gd name="T26" fmla="*/ 7 w 23"/>
                  <a:gd name="T27" fmla="*/ 6 h 13"/>
                  <a:gd name="T28" fmla="*/ 3 w 23"/>
                  <a:gd name="T29" fmla="*/ 3 h 13"/>
                  <a:gd name="T30" fmla="*/ 7 w 23"/>
                  <a:gd name="T31" fmla="*/ 3 h 13"/>
                  <a:gd name="T32" fmla="*/ 7 w 23"/>
                  <a:gd name="T33" fmla="*/ 0 h 13"/>
                  <a:gd name="T34" fmla="*/ 7 w 23"/>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3"/>
                  <a:gd name="T56" fmla="*/ 23 w 23"/>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3">
                    <a:moveTo>
                      <a:pt x="7" y="0"/>
                    </a:moveTo>
                    <a:lnTo>
                      <a:pt x="16" y="3"/>
                    </a:lnTo>
                    <a:lnTo>
                      <a:pt x="20" y="6"/>
                    </a:lnTo>
                    <a:lnTo>
                      <a:pt x="23" y="9"/>
                    </a:lnTo>
                    <a:lnTo>
                      <a:pt x="20" y="13"/>
                    </a:lnTo>
                    <a:lnTo>
                      <a:pt x="10" y="13"/>
                    </a:lnTo>
                    <a:lnTo>
                      <a:pt x="7" y="13"/>
                    </a:lnTo>
                    <a:lnTo>
                      <a:pt x="10" y="9"/>
                    </a:lnTo>
                    <a:lnTo>
                      <a:pt x="0" y="9"/>
                    </a:lnTo>
                    <a:lnTo>
                      <a:pt x="3" y="9"/>
                    </a:lnTo>
                    <a:lnTo>
                      <a:pt x="7" y="9"/>
                    </a:lnTo>
                    <a:lnTo>
                      <a:pt x="3" y="6"/>
                    </a:lnTo>
                    <a:lnTo>
                      <a:pt x="7" y="6"/>
                    </a:lnTo>
                    <a:lnTo>
                      <a:pt x="3" y="3"/>
                    </a:lnTo>
                    <a:lnTo>
                      <a:pt x="7" y="3"/>
                    </a:lnTo>
                    <a:lnTo>
                      <a:pt x="7" y="0"/>
                    </a:lnTo>
                  </a:path>
                </a:pathLst>
              </a:custGeom>
              <a:noFill/>
              <a:ln w="0">
                <a:solidFill>
                  <a:srgbClr val="7F7F7F"/>
                </a:solidFill>
                <a:round/>
                <a:headEnd/>
                <a:tailEnd/>
              </a:ln>
            </p:spPr>
            <p:txBody>
              <a:bodyPr/>
              <a:lstStyle/>
              <a:p>
                <a:endParaRPr lang="en-US"/>
              </a:p>
            </p:txBody>
          </p:sp>
          <p:sp>
            <p:nvSpPr>
              <p:cNvPr id="33762" name="Freeform 666"/>
              <p:cNvSpPr>
                <a:spLocks/>
              </p:cNvSpPr>
              <p:nvPr/>
            </p:nvSpPr>
            <p:spPr bwMode="auto">
              <a:xfrm>
                <a:off x="2578" y="1370"/>
                <a:ext cx="77" cy="38"/>
              </a:xfrm>
              <a:custGeom>
                <a:avLst/>
                <a:gdLst>
                  <a:gd name="T0" fmla="*/ 22 w 77"/>
                  <a:gd name="T1" fmla="*/ 32 h 38"/>
                  <a:gd name="T2" fmla="*/ 9 w 77"/>
                  <a:gd name="T3" fmla="*/ 29 h 38"/>
                  <a:gd name="T4" fmla="*/ 16 w 77"/>
                  <a:gd name="T5" fmla="*/ 29 h 38"/>
                  <a:gd name="T6" fmla="*/ 16 w 77"/>
                  <a:gd name="T7" fmla="*/ 25 h 38"/>
                  <a:gd name="T8" fmla="*/ 16 w 77"/>
                  <a:gd name="T9" fmla="*/ 25 h 38"/>
                  <a:gd name="T10" fmla="*/ 3 w 77"/>
                  <a:gd name="T11" fmla="*/ 22 h 38"/>
                  <a:gd name="T12" fmla="*/ 12 w 77"/>
                  <a:gd name="T13" fmla="*/ 19 h 38"/>
                  <a:gd name="T14" fmla="*/ 19 w 77"/>
                  <a:gd name="T15" fmla="*/ 16 h 38"/>
                  <a:gd name="T16" fmla="*/ 12 w 77"/>
                  <a:gd name="T17" fmla="*/ 16 h 38"/>
                  <a:gd name="T18" fmla="*/ 16 w 77"/>
                  <a:gd name="T19" fmla="*/ 12 h 38"/>
                  <a:gd name="T20" fmla="*/ 12 w 77"/>
                  <a:gd name="T21" fmla="*/ 12 h 38"/>
                  <a:gd name="T22" fmla="*/ 0 w 77"/>
                  <a:gd name="T23" fmla="*/ 12 h 38"/>
                  <a:gd name="T24" fmla="*/ 3 w 77"/>
                  <a:gd name="T25" fmla="*/ 12 h 38"/>
                  <a:gd name="T26" fmla="*/ 3 w 77"/>
                  <a:gd name="T27" fmla="*/ 9 h 38"/>
                  <a:gd name="T28" fmla="*/ 9 w 77"/>
                  <a:gd name="T29" fmla="*/ 12 h 38"/>
                  <a:gd name="T30" fmla="*/ 9 w 77"/>
                  <a:gd name="T31" fmla="*/ 9 h 38"/>
                  <a:gd name="T32" fmla="*/ 6 w 77"/>
                  <a:gd name="T33" fmla="*/ 9 h 38"/>
                  <a:gd name="T34" fmla="*/ 6 w 77"/>
                  <a:gd name="T35" fmla="*/ 6 h 38"/>
                  <a:gd name="T36" fmla="*/ 9 w 77"/>
                  <a:gd name="T37" fmla="*/ 6 h 38"/>
                  <a:gd name="T38" fmla="*/ 9 w 77"/>
                  <a:gd name="T39" fmla="*/ 6 h 38"/>
                  <a:gd name="T40" fmla="*/ 12 w 77"/>
                  <a:gd name="T41" fmla="*/ 6 h 38"/>
                  <a:gd name="T42" fmla="*/ 16 w 77"/>
                  <a:gd name="T43" fmla="*/ 9 h 38"/>
                  <a:gd name="T44" fmla="*/ 16 w 77"/>
                  <a:gd name="T45" fmla="*/ 9 h 38"/>
                  <a:gd name="T46" fmla="*/ 12 w 77"/>
                  <a:gd name="T47" fmla="*/ 6 h 38"/>
                  <a:gd name="T48" fmla="*/ 16 w 77"/>
                  <a:gd name="T49" fmla="*/ 3 h 38"/>
                  <a:gd name="T50" fmla="*/ 12 w 77"/>
                  <a:gd name="T51" fmla="*/ 3 h 38"/>
                  <a:gd name="T52" fmla="*/ 16 w 77"/>
                  <a:gd name="T53" fmla="*/ 3 h 38"/>
                  <a:gd name="T54" fmla="*/ 22 w 77"/>
                  <a:gd name="T55" fmla="*/ 9 h 38"/>
                  <a:gd name="T56" fmla="*/ 22 w 77"/>
                  <a:gd name="T57" fmla="*/ 9 h 38"/>
                  <a:gd name="T58" fmla="*/ 22 w 77"/>
                  <a:gd name="T59" fmla="*/ 12 h 38"/>
                  <a:gd name="T60" fmla="*/ 22 w 77"/>
                  <a:gd name="T61" fmla="*/ 12 h 38"/>
                  <a:gd name="T62" fmla="*/ 22 w 77"/>
                  <a:gd name="T63" fmla="*/ 12 h 38"/>
                  <a:gd name="T64" fmla="*/ 22 w 77"/>
                  <a:gd name="T65" fmla="*/ 16 h 38"/>
                  <a:gd name="T66" fmla="*/ 25 w 77"/>
                  <a:gd name="T67" fmla="*/ 12 h 38"/>
                  <a:gd name="T68" fmla="*/ 28 w 77"/>
                  <a:gd name="T69" fmla="*/ 12 h 38"/>
                  <a:gd name="T70" fmla="*/ 32 w 77"/>
                  <a:gd name="T71" fmla="*/ 9 h 38"/>
                  <a:gd name="T72" fmla="*/ 32 w 77"/>
                  <a:gd name="T73" fmla="*/ 6 h 38"/>
                  <a:gd name="T74" fmla="*/ 38 w 77"/>
                  <a:gd name="T75" fmla="*/ 9 h 38"/>
                  <a:gd name="T76" fmla="*/ 41 w 77"/>
                  <a:gd name="T77" fmla="*/ 6 h 38"/>
                  <a:gd name="T78" fmla="*/ 45 w 77"/>
                  <a:gd name="T79" fmla="*/ 9 h 38"/>
                  <a:gd name="T80" fmla="*/ 48 w 77"/>
                  <a:gd name="T81" fmla="*/ 6 h 38"/>
                  <a:gd name="T82" fmla="*/ 51 w 77"/>
                  <a:gd name="T83" fmla="*/ 6 h 38"/>
                  <a:gd name="T84" fmla="*/ 57 w 77"/>
                  <a:gd name="T85" fmla="*/ 6 h 38"/>
                  <a:gd name="T86" fmla="*/ 61 w 77"/>
                  <a:gd name="T87" fmla="*/ 0 h 38"/>
                  <a:gd name="T88" fmla="*/ 61 w 77"/>
                  <a:gd name="T89" fmla="*/ 3 h 38"/>
                  <a:gd name="T90" fmla="*/ 70 w 77"/>
                  <a:gd name="T91" fmla="*/ 3 h 38"/>
                  <a:gd name="T92" fmla="*/ 67 w 77"/>
                  <a:gd name="T93" fmla="*/ 6 h 38"/>
                  <a:gd name="T94" fmla="*/ 70 w 77"/>
                  <a:gd name="T95" fmla="*/ 6 h 38"/>
                  <a:gd name="T96" fmla="*/ 67 w 77"/>
                  <a:gd name="T97" fmla="*/ 9 h 38"/>
                  <a:gd name="T98" fmla="*/ 70 w 77"/>
                  <a:gd name="T99" fmla="*/ 12 h 38"/>
                  <a:gd name="T100" fmla="*/ 74 w 77"/>
                  <a:gd name="T101" fmla="*/ 9 h 38"/>
                  <a:gd name="T102" fmla="*/ 74 w 77"/>
                  <a:gd name="T103" fmla="*/ 16 h 38"/>
                  <a:gd name="T104" fmla="*/ 77 w 77"/>
                  <a:gd name="T105" fmla="*/ 16 h 38"/>
                  <a:gd name="T106" fmla="*/ 74 w 77"/>
                  <a:gd name="T107" fmla="*/ 19 h 38"/>
                  <a:gd name="T108" fmla="*/ 70 w 77"/>
                  <a:gd name="T109" fmla="*/ 22 h 38"/>
                  <a:gd name="T110" fmla="*/ 67 w 77"/>
                  <a:gd name="T111" fmla="*/ 29 h 38"/>
                  <a:gd name="T112" fmla="*/ 64 w 77"/>
                  <a:gd name="T113" fmla="*/ 25 h 38"/>
                  <a:gd name="T114" fmla="*/ 51 w 77"/>
                  <a:gd name="T115" fmla="*/ 32 h 38"/>
                  <a:gd name="T116" fmla="*/ 38 w 77"/>
                  <a:gd name="T117" fmla="*/ 38 h 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
                  <a:gd name="T178" fmla="*/ 0 h 38"/>
                  <a:gd name="T179" fmla="*/ 77 w 77"/>
                  <a:gd name="T180" fmla="*/ 38 h 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 h="38">
                    <a:moveTo>
                      <a:pt x="28" y="35"/>
                    </a:moveTo>
                    <a:lnTo>
                      <a:pt x="22" y="32"/>
                    </a:lnTo>
                    <a:lnTo>
                      <a:pt x="9" y="32"/>
                    </a:lnTo>
                    <a:lnTo>
                      <a:pt x="9" y="29"/>
                    </a:lnTo>
                    <a:lnTo>
                      <a:pt x="12" y="32"/>
                    </a:lnTo>
                    <a:lnTo>
                      <a:pt x="16" y="29"/>
                    </a:lnTo>
                    <a:lnTo>
                      <a:pt x="16" y="25"/>
                    </a:lnTo>
                    <a:lnTo>
                      <a:pt x="19" y="22"/>
                    </a:lnTo>
                    <a:lnTo>
                      <a:pt x="16" y="25"/>
                    </a:lnTo>
                    <a:lnTo>
                      <a:pt x="12" y="19"/>
                    </a:lnTo>
                    <a:lnTo>
                      <a:pt x="3" y="22"/>
                    </a:lnTo>
                    <a:lnTo>
                      <a:pt x="3" y="19"/>
                    </a:lnTo>
                    <a:lnTo>
                      <a:pt x="12" y="19"/>
                    </a:lnTo>
                    <a:lnTo>
                      <a:pt x="19" y="19"/>
                    </a:lnTo>
                    <a:lnTo>
                      <a:pt x="19" y="16"/>
                    </a:lnTo>
                    <a:lnTo>
                      <a:pt x="16" y="19"/>
                    </a:lnTo>
                    <a:lnTo>
                      <a:pt x="12" y="16"/>
                    </a:lnTo>
                    <a:lnTo>
                      <a:pt x="19" y="12"/>
                    </a:lnTo>
                    <a:lnTo>
                      <a:pt x="16" y="12"/>
                    </a:lnTo>
                    <a:lnTo>
                      <a:pt x="12" y="12"/>
                    </a:lnTo>
                    <a:lnTo>
                      <a:pt x="6" y="12"/>
                    </a:lnTo>
                    <a:lnTo>
                      <a:pt x="0" y="12"/>
                    </a:lnTo>
                    <a:lnTo>
                      <a:pt x="3" y="12"/>
                    </a:lnTo>
                    <a:lnTo>
                      <a:pt x="6" y="12"/>
                    </a:lnTo>
                    <a:lnTo>
                      <a:pt x="3" y="9"/>
                    </a:lnTo>
                    <a:lnTo>
                      <a:pt x="6" y="12"/>
                    </a:lnTo>
                    <a:lnTo>
                      <a:pt x="9" y="12"/>
                    </a:lnTo>
                    <a:lnTo>
                      <a:pt x="9" y="9"/>
                    </a:lnTo>
                    <a:lnTo>
                      <a:pt x="6" y="9"/>
                    </a:lnTo>
                    <a:lnTo>
                      <a:pt x="6" y="6"/>
                    </a:lnTo>
                    <a:lnTo>
                      <a:pt x="9" y="6"/>
                    </a:lnTo>
                    <a:lnTo>
                      <a:pt x="6" y="6"/>
                    </a:lnTo>
                    <a:lnTo>
                      <a:pt x="9" y="6"/>
                    </a:lnTo>
                    <a:lnTo>
                      <a:pt x="12" y="6"/>
                    </a:lnTo>
                    <a:lnTo>
                      <a:pt x="12" y="9"/>
                    </a:lnTo>
                    <a:lnTo>
                      <a:pt x="16" y="9"/>
                    </a:lnTo>
                    <a:lnTo>
                      <a:pt x="16" y="6"/>
                    </a:lnTo>
                    <a:lnTo>
                      <a:pt x="12" y="6"/>
                    </a:lnTo>
                    <a:lnTo>
                      <a:pt x="12" y="3"/>
                    </a:lnTo>
                    <a:lnTo>
                      <a:pt x="16" y="3"/>
                    </a:lnTo>
                    <a:lnTo>
                      <a:pt x="12" y="3"/>
                    </a:lnTo>
                    <a:lnTo>
                      <a:pt x="16" y="3"/>
                    </a:lnTo>
                    <a:lnTo>
                      <a:pt x="22" y="6"/>
                    </a:lnTo>
                    <a:lnTo>
                      <a:pt x="22" y="9"/>
                    </a:lnTo>
                    <a:lnTo>
                      <a:pt x="22" y="12"/>
                    </a:lnTo>
                    <a:lnTo>
                      <a:pt x="22" y="16"/>
                    </a:lnTo>
                    <a:lnTo>
                      <a:pt x="25" y="12"/>
                    </a:lnTo>
                    <a:lnTo>
                      <a:pt x="28" y="12"/>
                    </a:lnTo>
                    <a:lnTo>
                      <a:pt x="32" y="9"/>
                    </a:lnTo>
                    <a:lnTo>
                      <a:pt x="28" y="6"/>
                    </a:lnTo>
                    <a:lnTo>
                      <a:pt x="32" y="6"/>
                    </a:lnTo>
                    <a:lnTo>
                      <a:pt x="35" y="9"/>
                    </a:lnTo>
                    <a:lnTo>
                      <a:pt x="38" y="9"/>
                    </a:lnTo>
                    <a:lnTo>
                      <a:pt x="35" y="6"/>
                    </a:lnTo>
                    <a:lnTo>
                      <a:pt x="41" y="6"/>
                    </a:lnTo>
                    <a:lnTo>
                      <a:pt x="45" y="12"/>
                    </a:lnTo>
                    <a:lnTo>
                      <a:pt x="45" y="9"/>
                    </a:lnTo>
                    <a:lnTo>
                      <a:pt x="45" y="6"/>
                    </a:lnTo>
                    <a:lnTo>
                      <a:pt x="48" y="6"/>
                    </a:lnTo>
                    <a:lnTo>
                      <a:pt x="51" y="6"/>
                    </a:lnTo>
                    <a:lnTo>
                      <a:pt x="57" y="6"/>
                    </a:lnTo>
                    <a:lnTo>
                      <a:pt x="57" y="3"/>
                    </a:lnTo>
                    <a:lnTo>
                      <a:pt x="61" y="0"/>
                    </a:lnTo>
                    <a:lnTo>
                      <a:pt x="64" y="3"/>
                    </a:lnTo>
                    <a:lnTo>
                      <a:pt x="61" y="3"/>
                    </a:lnTo>
                    <a:lnTo>
                      <a:pt x="64" y="6"/>
                    </a:lnTo>
                    <a:lnTo>
                      <a:pt x="70" y="3"/>
                    </a:lnTo>
                    <a:lnTo>
                      <a:pt x="67" y="6"/>
                    </a:lnTo>
                    <a:lnTo>
                      <a:pt x="70" y="6"/>
                    </a:lnTo>
                    <a:lnTo>
                      <a:pt x="70" y="9"/>
                    </a:lnTo>
                    <a:lnTo>
                      <a:pt x="67" y="9"/>
                    </a:lnTo>
                    <a:lnTo>
                      <a:pt x="70" y="9"/>
                    </a:lnTo>
                    <a:lnTo>
                      <a:pt x="70" y="12"/>
                    </a:lnTo>
                    <a:lnTo>
                      <a:pt x="74" y="12"/>
                    </a:lnTo>
                    <a:lnTo>
                      <a:pt x="74" y="9"/>
                    </a:lnTo>
                    <a:lnTo>
                      <a:pt x="77" y="12"/>
                    </a:lnTo>
                    <a:lnTo>
                      <a:pt x="74" y="16"/>
                    </a:lnTo>
                    <a:lnTo>
                      <a:pt x="77" y="16"/>
                    </a:lnTo>
                    <a:lnTo>
                      <a:pt x="74" y="19"/>
                    </a:lnTo>
                    <a:lnTo>
                      <a:pt x="70" y="22"/>
                    </a:lnTo>
                    <a:lnTo>
                      <a:pt x="67" y="29"/>
                    </a:lnTo>
                    <a:lnTo>
                      <a:pt x="64" y="25"/>
                    </a:lnTo>
                    <a:lnTo>
                      <a:pt x="54" y="32"/>
                    </a:lnTo>
                    <a:lnTo>
                      <a:pt x="51" y="32"/>
                    </a:lnTo>
                    <a:lnTo>
                      <a:pt x="41" y="35"/>
                    </a:lnTo>
                    <a:lnTo>
                      <a:pt x="38" y="38"/>
                    </a:lnTo>
                    <a:lnTo>
                      <a:pt x="28" y="35"/>
                    </a:lnTo>
                    <a:close/>
                  </a:path>
                </a:pathLst>
              </a:custGeom>
              <a:solidFill>
                <a:srgbClr val="CCCCCC"/>
              </a:solidFill>
              <a:ln w="9525">
                <a:noFill/>
                <a:round/>
                <a:headEnd/>
                <a:tailEnd/>
              </a:ln>
            </p:spPr>
            <p:txBody>
              <a:bodyPr/>
              <a:lstStyle/>
              <a:p>
                <a:endParaRPr lang="en-US"/>
              </a:p>
            </p:txBody>
          </p:sp>
          <p:sp>
            <p:nvSpPr>
              <p:cNvPr id="33763" name="Freeform 667"/>
              <p:cNvSpPr>
                <a:spLocks/>
              </p:cNvSpPr>
              <p:nvPr/>
            </p:nvSpPr>
            <p:spPr bwMode="auto">
              <a:xfrm>
                <a:off x="2578" y="1370"/>
                <a:ext cx="77" cy="38"/>
              </a:xfrm>
              <a:custGeom>
                <a:avLst/>
                <a:gdLst>
                  <a:gd name="T0" fmla="*/ 22 w 77"/>
                  <a:gd name="T1" fmla="*/ 32 h 38"/>
                  <a:gd name="T2" fmla="*/ 9 w 77"/>
                  <a:gd name="T3" fmla="*/ 29 h 38"/>
                  <a:gd name="T4" fmla="*/ 16 w 77"/>
                  <a:gd name="T5" fmla="*/ 29 h 38"/>
                  <a:gd name="T6" fmla="*/ 16 w 77"/>
                  <a:gd name="T7" fmla="*/ 25 h 38"/>
                  <a:gd name="T8" fmla="*/ 16 w 77"/>
                  <a:gd name="T9" fmla="*/ 25 h 38"/>
                  <a:gd name="T10" fmla="*/ 3 w 77"/>
                  <a:gd name="T11" fmla="*/ 22 h 38"/>
                  <a:gd name="T12" fmla="*/ 12 w 77"/>
                  <a:gd name="T13" fmla="*/ 19 h 38"/>
                  <a:gd name="T14" fmla="*/ 19 w 77"/>
                  <a:gd name="T15" fmla="*/ 16 h 38"/>
                  <a:gd name="T16" fmla="*/ 12 w 77"/>
                  <a:gd name="T17" fmla="*/ 16 h 38"/>
                  <a:gd name="T18" fmla="*/ 16 w 77"/>
                  <a:gd name="T19" fmla="*/ 12 h 38"/>
                  <a:gd name="T20" fmla="*/ 12 w 77"/>
                  <a:gd name="T21" fmla="*/ 12 h 38"/>
                  <a:gd name="T22" fmla="*/ 0 w 77"/>
                  <a:gd name="T23" fmla="*/ 12 h 38"/>
                  <a:gd name="T24" fmla="*/ 3 w 77"/>
                  <a:gd name="T25" fmla="*/ 12 h 38"/>
                  <a:gd name="T26" fmla="*/ 3 w 77"/>
                  <a:gd name="T27" fmla="*/ 9 h 38"/>
                  <a:gd name="T28" fmla="*/ 9 w 77"/>
                  <a:gd name="T29" fmla="*/ 12 h 38"/>
                  <a:gd name="T30" fmla="*/ 9 w 77"/>
                  <a:gd name="T31" fmla="*/ 9 h 38"/>
                  <a:gd name="T32" fmla="*/ 6 w 77"/>
                  <a:gd name="T33" fmla="*/ 9 h 38"/>
                  <a:gd name="T34" fmla="*/ 6 w 77"/>
                  <a:gd name="T35" fmla="*/ 6 h 38"/>
                  <a:gd name="T36" fmla="*/ 9 w 77"/>
                  <a:gd name="T37" fmla="*/ 6 h 38"/>
                  <a:gd name="T38" fmla="*/ 9 w 77"/>
                  <a:gd name="T39" fmla="*/ 6 h 38"/>
                  <a:gd name="T40" fmla="*/ 12 w 77"/>
                  <a:gd name="T41" fmla="*/ 6 h 38"/>
                  <a:gd name="T42" fmla="*/ 16 w 77"/>
                  <a:gd name="T43" fmla="*/ 9 h 38"/>
                  <a:gd name="T44" fmla="*/ 16 w 77"/>
                  <a:gd name="T45" fmla="*/ 9 h 38"/>
                  <a:gd name="T46" fmla="*/ 12 w 77"/>
                  <a:gd name="T47" fmla="*/ 6 h 38"/>
                  <a:gd name="T48" fmla="*/ 16 w 77"/>
                  <a:gd name="T49" fmla="*/ 3 h 38"/>
                  <a:gd name="T50" fmla="*/ 12 w 77"/>
                  <a:gd name="T51" fmla="*/ 3 h 38"/>
                  <a:gd name="T52" fmla="*/ 16 w 77"/>
                  <a:gd name="T53" fmla="*/ 3 h 38"/>
                  <a:gd name="T54" fmla="*/ 22 w 77"/>
                  <a:gd name="T55" fmla="*/ 9 h 38"/>
                  <a:gd name="T56" fmla="*/ 22 w 77"/>
                  <a:gd name="T57" fmla="*/ 9 h 38"/>
                  <a:gd name="T58" fmla="*/ 22 w 77"/>
                  <a:gd name="T59" fmla="*/ 12 h 38"/>
                  <a:gd name="T60" fmla="*/ 22 w 77"/>
                  <a:gd name="T61" fmla="*/ 12 h 38"/>
                  <a:gd name="T62" fmla="*/ 22 w 77"/>
                  <a:gd name="T63" fmla="*/ 12 h 38"/>
                  <a:gd name="T64" fmla="*/ 22 w 77"/>
                  <a:gd name="T65" fmla="*/ 16 h 38"/>
                  <a:gd name="T66" fmla="*/ 25 w 77"/>
                  <a:gd name="T67" fmla="*/ 12 h 38"/>
                  <a:gd name="T68" fmla="*/ 28 w 77"/>
                  <a:gd name="T69" fmla="*/ 12 h 38"/>
                  <a:gd name="T70" fmla="*/ 32 w 77"/>
                  <a:gd name="T71" fmla="*/ 9 h 38"/>
                  <a:gd name="T72" fmla="*/ 32 w 77"/>
                  <a:gd name="T73" fmla="*/ 6 h 38"/>
                  <a:gd name="T74" fmla="*/ 38 w 77"/>
                  <a:gd name="T75" fmla="*/ 9 h 38"/>
                  <a:gd name="T76" fmla="*/ 41 w 77"/>
                  <a:gd name="T77" fmla="*/ 6 h 38"/>
                  <a:gd name="T78" fmla="*/ 45 w 77"/>
                  <a:gd name="T79" fmla="*/ 9 h 38"/>
                  <a:gd name="T80" fmla="*/ 48 w 77"/>
                  <a:gd name="T81" fmla="*/ 6 h 38"/>
                  <a:gd name="T82" fmla="*/ 51 w 77"/>
                  <a:gd name="T83" fmla="*/ 6 h 38"/>
                  <a:gd name="T84" fmla="*/ 57 w 77"/>
                  <a:gd name="T85" fmla="*/ 6 h 38"/>
                  <a:gd name="T86" fmla="*/ 61 w 77"/>
                  <a:gd name="T87" fmla="*/ 0 h 38"/>
                  <a:gd name="T88" fmla="*/ 61 w 77"/>
                  <a:gd name="T89" fmla="*/ 3 h 38"/>
                  <a:gd name="T90" fmla="*/ 70 w 77"/>
                  <a:gd name="T91" fmla="*/ 3 h 38"/>
                  <a:gd name="T92" fmla="*/ 67 w 77"/>
                  <a:gd name="T93" fmla="*/ 6 h 38"/>
                  <a:gd name="T94" fmla="*/ 70 w 77"/>
                  <a:gd name="T95" fmla="*/ 6 h 38"/>
                  <a:gd name="T96" fmla="*/ 67 w 77"/>
                  <a:gd name="T97" fmla="*/ 9 h 38"/>
                  <a:gd name="T98" fmla="*/ 70 w 77"/>
                  <a:gd name="T99" fmla="*/ 12 h 38"/>
                  <a:gd name="T100" fmla="*/ 74 w 77"/>
                  <a:gd name="T101" fmla="*/ 9 h 38"/>
                  <a:gd name="T102" fmla="*/ 74 w 77"/>
                  <a:gd name="T103" fmla="*/ 16 h 38"/>
                  <a:gd name="T104" fmla="*/ 77 w 77"/>
                  <a:gd name="T105" fmla="*/ 16 h 38"/>
                  <a:gd name="T106" fmla="*/ 74 w 77"/>
                  <a:gd name="T107" fmla="*/ 19 h 38"/>
                  <a:gd name="T108" fmla="*/ 70 w 77"/>
                  <a:gd name="T109" fmla="*/ 22 h 38"/>
                  <a:gd name="T110" fmla="*/ 67 w 77"/>
                  <a:gd name="T111" fmla="*/ 29 h 38"/>
                  <a:gd name="T112" fmla="*/ 64 w 77"/>
                  <a:gd name="T113" fmla="*/ 25 h 38"/>
                  <a:gd name="T114" fmla="*/ 51 w 77"/>
                  <a:gd name="T115" fmla="*/ 32 h 38"/>
                  <a:gd name="T116" fmla="*/ 38 w 77"/>
                  <a:gd name="T117" fmla="*/ 38 h 38"/>
                  <a:gd name="T118" fmla="*/ 28 w 77"/>
                  <a:gd name="T119" fmla="*/ 35 h 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38"/>
                  <a:gd name="T182" fmla="*/ 77 w 77"/>
                  <a:gd name="T183" fmla="*/ 38 h 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38">
                    <a:moveTo>
                      <a:pt x="28" y="35"/>
                    </a:moveTo>
                    <a:lnTo>
                      <a:pt x="22" y="32"/>
                    </a:lnTo>
                    <a:lnTo>
                      <a:pt x="9" y="32"/>
                    </a:lnTo>
                    <a:lnTo>
                      <a:pt x="9" y="29"/>
                    </a:lnTo>
                    <a:lnTo>
                      <a:pt x="12" y="32"/>
                    </a:lnTo>
                    <a:lnTo>
                      <a:pt x="16" y="29"/>
                    </a:lnTo>
                    <a:lnTo>
                      <a:pt x="16" y="25"/>
                    </a:lnTo>
                    <a:lnTo>
                      <a:pt x="19" y="22"/>
                    </a:lnTo>
                    <a:lnTo>
                      <a:pt x="16" y="25"/>
                    </a:lnTo>
                    <a:lnTo>
                      <a:pt x="12" y="19"/>
                    </a:lnTo>
                    <a:lnTo>
                      <a:pt x="3" y="22"/>
                    </a:lnTo>
                    <a:lnTo>
                      <a:pt x="3" y="19"/>
                    </a:lnTo>
                    <a:lnTo>
                      <a:pt x="12" y="19"/>
                    </a:lnTo>
                    <a:lnTo>
                      <a:pt x="19" y="19"/>
                    </a:lnTo>
                    <a:lnTo>
                      <a:pt x="19" y="16"/>
                    </a:lnTo>
                    <a:lnTo>
                      <a:pt x="16" y="19"/>
                    </a:lnTo>
                    <a:lnTo>
                      <a:pt x="12" y="16"/>
                    </a:lnTo>
                    <a:lnTo>
                      <a:pt x="19" y="12"/>
                    </a:lnTo>
                    <a:lnTo>
                      <a:pt x="16" y="12"/>
                    </a:lnTo>
                    <a:lnTo>
                      <a:pt x="12" y="12"/>
                    </a:lnTo>
                    <a:lnTo>
                      <a:pt x="6" y="12"/>
                    </a:lnTo>
                    <a:lnTo>
                      <a:pt x="0" y="12"/>
                    </a:lnTo>
                    <a:lnTo>
                      <a:pt x="3" y="12"/>
                    </a:lnTo>
                    <a:lnTo>
                      <a:pt x="6" y="12"/>
                    </a:lnTo>
                    <a:lnTo>
                      <a:pt x="3" y="9"/>
                    </a:lnTo>
                    <a:lnTo>
                      <a:pt x="6" y="12"/>
                    </a:lnTo>
                    <a:lnTo>
                      <a:pt x="9" y="12"/>
                    </a:lnTo>
                    <a:lnTo>
                      <a:pt x="9" y="9"/>
                    </a:lnTo>
                    <a:lnTo>
                      <a:pt x="6" y="9"/>
                    </a:lnTo>
                    <a:lnTo>
                      <a:pt x="6" y="6"/>
                    </a:lnTo>
                    <a:lnTo>
                      <a:pt x="9" y="6"/>
                    </a:lnTo>
                    <a:lnTo>
                      <a:pt x="6" y="6"/>
                    </a:lnTo>
                    <a:lnTo>
                      <a:pt x="9" y="6"/>
                    </a:lnTo>
                    <a:lnTo>
                      <a:pt x="12" y="6"/>
                    </a:lnTo>
                    <a:lnTo>
                      <a:pt x="12" y="9"/>
                    </a:lnTo>
                    <a:lnTo>
                      <a:pt x="16" y="9"/>
                    </a:lnTo>
                    <a:lnTo>
                      <a:pt x="16" y="6"/>
                    </a:lnTo>
                    <a:lnTo>
                      <a:pt x="12" y="6"/>
                    </a:lnTo>
                    <a:lnTo>
                      <a:pt x="12" y="3"/>
                    </a:lnTo>
                    <a:lnTo>
                      <a:pt x="16" y="3"/>
                    </a:lnTo>
                    <a:lnTo>
                      <a:pt x="12" y="3"/>
                    </a:lnTo>
                    <a:lnTo>
                      <a:pt x="16" y="3"/>
                    </a:lnTo>
                    <a:lnTo>
                      <a:pt x="22" y="6"/>
                    </a:lnTo>
                    <a:lnTo>
                      <a:pt x="22" y="9"/>
                    </a:lnTo>
                    <a:lnTo>
                      <a:pt x="22" y="12"/>
                    </a:lnTo>
                    <a:lnTo>
                      <a:pt x="22" y="16"/>
                    </a:lnTo>
                    <a:lnTo>
                      <a:pt x="25" y="12"/>
                    </a:lnTo>
                    <a:lnTo>
                      <a:pt x="28" y="12"/>
                    </a:lnTo>
                    <a:lnTo>
                      <a:pt x="32" y="9"/>
                    </a:lnTo>
                    <a:lnTo>
                      <a:pt x="28" y="6"/>
                    </a:lnTo>
                    <a:lnTo>
                      <a:pt x="32" y="6"/>
                    </a:lnTo>
                    <a:lnTo>
                      <a:pt x="35" y="9"/>
                    </a:lnTo>
                    <a:lnTo>
                      <a:pt x="38" y="9"/>
                    </a:lnTo>
                    <a:lnTo>
                      <a:pt x="35" y="6"/>
                    </a:lnTo>
                    <a:lnTo>
                      <a:pt x="41" y="6"/>
                    </a:lnTo>
                    <a:lnTo>
                      <a:pt x="45" y="12"/>
                    </a:lnTo>
                    <a:lnTo>
                      <a:pt x="45" y="9"/>
                    </a:lnTo>
                    <a:lnTo>
                      <a:pt x="45" y="6"/>
                    </a:lnTo>
                    <a:lnTo>
                      <a:pt x="48" y="6"/>
                    </a:lnTo>
                    <a:lnTo>
                      <a:pt x="51" y="6"/>
                    </a:lnTo>
                    <a:lnTo>
                      <a:pt x="57" y="6"/>
                    </a:lnTo>
                    <a:lnTo>
                      <a:pt x="57" y="3"/>
                    </a:lnTo>
                    <a:lnTo>
                      <a:pt x="61" y="0"/>
                    </a:lnTo>
                    <a:lnTo>
                      <a:pt x="64" y="3"/>
                    </a:lnTo>
                    <a:lnTo>
                      <a:pt x="61" y="3"/>
                    </a:lnTo>
                    <a:lnTo>
                      <a:pt x="64" y="6"/>
                    </a:lnTo>
                    <a:lnTo>
                      <a:pt x="70" y="3"/>
                    </a:lnTo>
                    <a:lnTo>
                      <a:pt x="67" y="6"/>
                    </a:lnTo>
                    <a:lnTo>
                      <a:pt x="70" y="6"/>
                    </a:lnTo>
                    <a:lnTo>
                      <a:pt x="70" y="9"/>
                    </a:lnTo>
                    <a:lnTo>
                      <a:pt x="67" y="9"/>
                    </a:lnTo>
                    <a:lnTo>
                      <a:pt x="70" y="9"/>
                    </a:lnTo>
                    <a:lnTo>
                      <a:pt x="70" y="12"/>
                    </a:lnTo>
                    <a:lnTo>
                      <a:pt x="74" y="12"/>
                    </a:lnTo>
                    <a:lnTo>
                      <a:pt x="74" y="9"/>
                    </a:lnTo>
                    <a:lnTo>
                      <a:pt x="77" y="12"/>
                    </a:lnTo>
                    <a:lnTo>
                      <a:pt x="74" y="16"/>
                    </a:lnTo>
                    <a:lnTo>
                      <a:pt x="77" y="16"/>
                    </a:lnTo>
                    <a:lnTo>
                      <a:pt x="74" y="19"/>
                    </a:lnTo>
                    <a:lnTo>
                      <a:pt x="70" y="22"/>
                    </a:lnTo>
                    <a:lnTo>
                      <a:pt x="67" y="29"/>
                    </a:lnTo>
                    <a:lnTo>
                      <a:pt x="64" y="25"/>
                    </a:lnTo>
                    <a:lnTo>
                      <a:pt x="54" y="32"/>
                    </a:lnTo>
                    <a:lnTo>
                      <a:pt x="51" y="32"/>
                    </a:lnTo>
                    <a:lnTo>
                      <a:pt x="41" y="35"/>
                    </a:lnTo>
                    <a:lnTo>
                      <a:pt x="38" y="38"/>
                    </a:lnTo>
                    <a:lnTo>
                      <a:pt x="28" y="35"/>
                    </a:lnTo>
                  </a:path>
                </a:pathLst>
              </a:custGeom>
              <a:noFill/>
              <a:ln w="0">
                <a:solidFill>
                  <a:srgbClr val="7F7F7F"/>
                </a:solidFill>
                <a:round/>
                <a:headEnd/>
                <a:tailEnd/>
              </a:ln>
            </p:spPr>
            <p:txBody>
              <a:bodyPr/>
              <a:lstStyle/>
              <a:p>
                <a:endParaRPr lang="en-US"/>
              </a:p>
            </p:txBody>
          </p:sp>
          <p:sp>
            <p:nvSpPr>
              <p:cNvPr id="33764" name="Freeform 668"/>
              <p:cNvSpPr>
                <a:spLocks/>
              </p:cNvSpPr>
              <p:nvPr/>
            </p:nvSpPr>
            <p:spPr bwMode="auto">
              <a:xfrm>
                <a:off x="2423" y="1447"/>
                <a:ext cx="3" cy="3"/>
              </a:xfrm>
              <a:custGeom>
                <a:avLst/>
                <a:gdLst>
                  <a:gd name="T0" fmla="*/ 0 w 3"/>
                  <a:gd name="T1" fmla="*/ 0 h 3"/>
                  <a:gd name="T2" fmla="*/ 0 w 3"/>
                  <a:gd name="T3" fmla="*/ 0 h 3"/>
                  <a:gd name="T4" fmla="*/ 0 w 3"/>
                  <a:gd name="T5" fmla="*/ 3 h 3"/>
                  <a:gd name="T6" fmla="*/ 3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0"/>
                    </a:lnTo>
                    <a:lnTo>
                      <a:pt x="0" y="3"/>
                    </a:lnTo>
                    <a:lnTo>
                      <a:pt x="3" y="0"/>
                    </a:lnTo>
                    <a:lnTo>
                      <a:pt x="0" y="0"/>
                    </a:lnTo>
                    <a:close/>
                  </a:path>
                </a:pathLst>
              </a:custGeom>
              <a:solidFill>
                <a:srgbClr val="CCCCCC"/>
              </a:solidFill>
              <a:ln w="9525">
                <a:noFill/>
                <a:round/>
                <a:headEnd/>
                <a:tailEnd/>
              </a:ln>
            </p:spPr>
            <p:txBody>
              <a:bodyPr/>
              <a:lstStyle/>
              <a:p>
                <a:endParaRPr lang="en-US"/>
              </a:p>
            </p:txBody>
          </p:sp>
          <p:sp>
            <p:nvSpPr>
              <p:cNvPr id="33765" name="Freeform 669"/>
              <p:cNvSpPr>
                <a:spLocks/>
              </p:cNvSpPr>
              <p:nvPr/>
            </p:nvSpPr>
            <p:spPr bwMode="auto">
              <a:xfrm>
                <a:off x="2423" y="1447"/>
                <a:ext cx="3" cy="3"/>
              </a:xfrm>
              <a:custGeom>
                <a:avLst/>
                <a:gdLst>
                  <a:gd name="T0" fmla="*/ 0 w 3"/>
                  <a:gd name="T1" fmla="*/ 0 h 3"/>
                  <a:gd name="T2" fmla="*/ 0 w 3"/>
                  <a:gd name="T3" fmla="*/ 0 h 3"/>
                  <a:gd name="T4" fmla="*/ 0 w 3"/>
                  <a:gd name="T5" fmla="*/ 3 h 3"/>
                  <a:gd name="T6" fmla="*/ 3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0" y="0"/>
                    </a:lnTo>
                    <a:lnTo>
                      <a:pt x="0" y="3"/>
                    </a:lnTo>
                    <a:lnTo>
                      <a:pt x="3" y="0"/>
                    </a:lnTo>
                    <a:lnTo>
                      <a:pt x="0" y="0"/>
                    </a:lnTo>
                  </a:path>
                </a:pathLst>
              </a:custGeom>
              <a:noFill/>
              <a:ln w="0">
                <a:solidFill>
                  <a:srgbClr val="7F7F7F"/>
                </a:solidFill>
                <a:round/>
                <a:headEnd/>
                <a:tailEnd/>
              </a:ln>
            </p:spPr>
            <p:txBody>
              <a:bodyPr/>
              <a:lstStyle/>
              <a:p>
                <a:endParaRPr lang="en-US"/>
              </a:p>
            </p:txBody>
          </p:sp>
          <p:sp>
            <p:nvSpPr>
              <p:cNvPr id="33766" name="Freeform 670"/>
              <p:cNvSpPr>
                <a:spLocks/>
              </p:cNvSpPr>
              <p:nvPr/>
            </p:nvSpPr>
            <p:spPr bwMode="auto">
              <a:xfrm>
                <a:off x="2423" y="1447"/>
                <a:ext cx="6" cy="1"/>
              </a:xfrm>
              <a:custGeom>
                <a:avLst/>
                <a:gdLst>
                  <a:gd name="T0" fmla="*/ 6 w 6"/>
                  <a:gd name="T1" fmla="*/ 0 h 1"/>
                  <a:gd name="T2" fmla="*/ 0 w 6"/>
                  <a:gd name="T3" fmla="*/ 0 h 1"/>
                  <a:gd name="T4" fmla="*/ 3 w 6"/>
                  <a:gd name="T5" fmla="*/ 0 h 1"/>
                  <a:gd name="T6" fmla="*/ 6 w 6"/>
                  <a:gd name="T7" fmla="*/ 0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6" y="0"/>
                    </a:moveTo>
                    <a:lnTo>
                      <a:pt x="0" y="0"/>
                    </a:lnTo>
                    <a:lnTo>
                      <a:pt x="3" y="0"/>
                    </a:lnTo>
                    <a:lnTo>
                      <a:pt x="6" y="0"/>
                    </a:lnTo>
                    <a:close/>
                  </a:path>
                </a:pathLst>
              </a:custGeom>
              <a:solidFill>
                <a:srgbClr val="CCCCCC"/>
              </a:solidFill>
              <a:ln w="9525">
                <a:noFill/>
                <a:round/>
                <a:headEnd/>
                <a:tailEnd/>
              </a:ln>
            </p:spPr>
            <p:txBody>
              <a:bodyPr/>
              <a:lstStyle/>
              <a:p>
                <a:endParaRPr lang="en-US"/>
              </a:p>
            </p:txBody>
          </p:sp>
          <p:sp>
            <p:nvSpPr>
              <p:cNvPr id="33767" name="Freeform 671"/>
              <p:cNvSpPr>
                <a:spLocks/>
              </p:cNvSpPr>
              <p:nvPr/>
            </p:nvSpPr>
            <p:spPr bwMode="auto">
              <a:xfrm>
                <a:off x="2423" y="1447"/>
                <a:ext cx="6" cy="1"/>
              </a:xfrm>
              <a:custGeom>
                <a:avLst/>
                <a:gdLst>
                  <a:gd name="T0" fmla="*/ 6 w 6"/>
                  <a:gd name="T1" fmla="*/ 0 h 1"/>
                  <a:gd name="T2" fmla="*/ 0 w 6"/>
                  <a:gd name="T3" fmla="*/ 0 h 1"/>
                  <a:gd name="T4" fmla="*/ 3 w 6"/>
                  <a:gd name="T5" fmla="*/ 0 h 1"/>
                  <a:gd name="T6" fmla="*/ 6 w 6"/>
                  <a:gd name="T7" fmla="*/ 0 h 1"/>
                  <a:gd name="T8" fmla="*/ 6 w 6"/>
                  <a:gd name="T9" fmla="*/ 0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6" y="0"/>
                    </a:moveTo>
                    <a:lnTo>
                      <a:pt x="0" y="0"/>
                    </a:lnTo>
                    <a:lnTo>
                      <a:pt x="3" y="0"/>
                    </a:lnTo>
                    <a:lnTo>
                      <a:pt x="6" y="0"/>
                    </a:lnTo>
                  </a:path>
                </a:pathLst>
              </a:custGeom>
              <a:noFill/>
              <a:ln w="0">
                <a:solidFill>
                  <a:srgbClr val="7F7F7F"/>
                </a:solidFill>
                <a:round/>
                <a:headEnd/>
                <a:tailEnd/>
              </a:ln>
            </p:spPr>
            <p:txBody>
              <a:bodyPr/>
              <a:lstStyle/>
              <a:p>
                <a:endParaRPr lang="en-US"/>
              </a:p>
            </p:txBody>
          </p:sp>
          <p:sp>
            <p:nvSpPr>
              <p:cNvPr id="33768" name="Freeform 672"/>
              <p:cNvSpPr>
                <a:spLocks/>
              </p:cNvSpPr>
              <p:nvPr/>
            </p:nvSpPr>
            <p:spPr bwMode="auto">
              <a:xfrm>
                <a:off x="2697" y="1421"/>
                <a:ext cx="3" cy="3"/>
              </a:xfrm>
              <a:custGeom>
                <a:avLst/>
                <a:gdLst>
                  <a:gd name="T0" fmla="*/ 3 w 3"/>
                  <a:gd name="T1" fmla="*/ 3 h 3"/>
                  <a:gd name="T2" fmla="*/ 3 w 3"/>
                  <a:gd name="T3" fmla="*/ 0 h 3"/>
                  <a:gd name="T4" fmla="*/ 0 w 3"/>
                  <a:gd name="T5" fmla="*/ 0 h 3"/>
                  <a:gd name="T6" fmla="*/ 0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3" y="0"/>
                    </a:lnTo>
                    <a:lnTo>
                      <a:pt x="0" y="0"/>
                    </a:lnTo>
                    <a:lnTo>
                      <a:pt x="3" y="3"/>
                    </a:lnTo>
                    <a:close/>
                  </a:path>
                </a:pathLst>
              </a:custGeom>
              <a:solidFill>
                <a:srgbClr val="CCCCCC"/>
              </a:solidFill>
              <a:ln w="9525">
                <a:noFill/>
                <a:round/>
                <a:headEnd/>
                <a:tailEnd/>
              </a:ln>
            </p:spPr>
            <p:txBody>
              <a:bodyPr/>
              <a:lstStyle/>
              <a:p>
                <a:endParaRPr lang="en-US"/>
              </a:p>
            </p:txBody>
          </p:sp>
          <p:sp>
            <p:nvSpPr>
              <p:cNvPr id="33769" name="Freeform 673"/>
              <p:cNvSpPr>
                <a:spLocks/>
              </p:cNvSpPr>
              <p:nvPr/>
            </p:nvSpPr>
            <p:spPr bwMode="auto">
              <a:xfrm>
                <a:off x="2697" y="1421"/>
                <a:ext cx="3" cy="3"/>
              </a:xfrm>
              <a:custGeom>
                <a:avLst/>
                <a:gdLst>
                  <a:gd name="T0" fmla="*/ 3 w 3"/>
                  <a:gd name="T1" fmla="*/ 3 h 3"/>
                  <a:gd name="T2" fmla="*/ 3 w 3"/>
                  <a:gd name="T3" fmla="*/ 0 h 3"/>
                  <a:gd name="T4" fmla="*/ 0 w 3"/>
                  <a:gd name="T5" fmla="*/ 0 h 3"/>
                  <a:gd name="T6" fmla="*/ 0 w 3"/>
                  <a:gd name="T7" fmla="*/ 0 h 3"/>
                  <a:gd name="T8" fmla="*/ 3 w 3"/>
                  <a:gd name="T9" fmla="*/ 3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3" y="0"/>
                    </a:lnTo>
                    <a:lnTo>
                      <a:pt x="0" y="0"/>
                    </a:lnTo>
                    <a:lnTo>
                      <a:pt x="3" y="3"/>
                    </a:lnTo>
                  </a:path>
                </a:pathLst>
              </a:custGeom>
              <a:noFill/>
              <a:ln w="0">
                <a:solidFill>
                  <a:srgbClr val="7F7F7F"/>
                </a:solidFill>
                <a:round/>
                <a:headEnd/>
                <a:tailEnd/>
              </a:ln>
            </p:spPr>
            <p:txBody>
              <a:bodyPr/>
              <a:lstStyle/>
              <a:p>
                <a:endParaRPr lang="en-US"/>
              </a:p>
            </p:txBody>
          </p:sp>
          <p:sp>
            <p:nvSpPr>
              <p:cNvPr id="33770" name="Freeform 674"/>
              <p:cNvSpPr>
                <a:spLocks/>
              </p:cNvSpPr>
              <p:nvPr/>
            </p:nvSpPr>
            <p:spPr bwMode="auto">
              <a:xfrm>
                <a:off x="2700" y="1424"/>
                <a:ext cx="3" cy="3"/>
              </a:xfrm>
              <a:custGeom>
                <a:avLst/>
                <a:gdLst>
                  <a:gd name="T0" fmla="*/ 3 w 3"/>
                  <a:gd name="T1" fmla="*/ 3 h 3"/>
                  <a:gd name="T2" fmla="*/ 3 w 3"/>
                  <a:gd name="T3" fmla="*/ 0 h 3"/>
                  <a:gd name="T4" fmla="*/ 0 w 3"/>
                  <a:gd name="T5" fmla="*/ 0 h 3"/>
                  <a:gd name="T6" fmla="*/ 3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lnTo>
                      <a:pt x="3" y="0"/>
                    </a:lnTo>
                    <a:lnTo>
                      <a:pt x="0" y="0"/>
                    </a:lnTo>
                    <a:lnTo>
                      <a:pt x="3" y="3"/>
                    </a:lnTo>
                    <a:close/>
                  </a:path>
                </a:pathLst>
              </a:custGeom>
              <a:solidFill>
                <a:srgbClr val="CCCCCC"/>
              </a:solidFill>
              <a:ln w="9525">
                <a:noFill/>
                <a:round/>
                <a:headEnd/>
                <a:tailEnd/>
              </a:ln>
            </p:spPr>
            <p:txBody>
              <a:bodyPr/>
              <a:lstStyle/>
              <a:p>
                <a:endParaRPr lang="en-US"/>
              </a:p>
            </p:txBody>
          </p:sp>
          <p:sp>
            <p:nvSpPr>
              <p:cNvPr id="33771" name="Freeform 675"/>
              <p:cNvSpPr>
                <a:spLocks/>
              </p:cNvSpPr>
              <p:nvPr/>
            </p:nvSpPr>
            <p:spPr bwMode="auto">
              <a:xfrm>
                <a:off x="2700" y="1424"/>
                <a:ext cx="3" cy="3"/>
              </a:xfrm>
              <a:custGeom>
                <a:avLst/>
                <a:gdLst>
                  <a:gd name="T0" fmla="*/ 3 w 3"/>
                  <a:gd name="T1" fmla="*/ 3 h 3"/>
                  <a:gd name="T2" fmla="*/ 3 w 3"/>
                  <a:gd name="T3" fmla="*/ 0 h 3"/>
                  <a:gd name="T4" fmla="*/ 0 w 3"/>
                  <a:gd name="T5" fmla="*/ 0 h 3"/>
                  <a:gd name="T6" fmla="*/ 3 w 3"/>
                  <a:gd name="T7" fmla="*/ 3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3" y="0"/>
                    </a:lnTo>
                    <a:lnTo>
                      <a:pt x="0" y="0"/>
                    </a:lnTo>
                    <a:lnTo>
                      <a:pt x="3" y="3"/>
                    </a:lnTo>
                  </a:path>
                </a:pathLst>
              </a:custGeom>
              <a:noFill/>
              <a:ln w="0">
                <a:solidFill>
                  <a:srgbClr val="7F7F7F"/>
                </a:solidFill>
                <a:round/>
                <a:headEnd/>
                <a:tailEnd/>
              </a:ln>
            </p:spPr>
            <p:txBody>
              <a:bodyPr/>
              <a:lstStyle/>
              <a:p>
                <a:endParaRPr lang="en-US"/>
              </a:p>
            </p:txBody>
          </p:sp>
          <p:sp>
            <p:nvSpPr>
              <p:cNvPr id="33772" name="Rectangle 676"/>
              <p:cNvSpPr>
                <a:spLocks noChangeArrowheads="1"/>
              </p:cNvSpPr>
              <p:nvPr/>
            </p:nvSpPr>
            <p:spPr bwMode="auto">
              <a:xfrm>
                <a:off x="2700" y="1427"/>
                <a:ext cx="1" cy="4"/>
              </a:xfrm>
              <a:prstGeom prst="rect">
                <a:avLst/>
              </a:prstGeom>
              <a:solidFill>
                <a:srgbClr val="CCCCCC"/>
              </a:solidFill>
              <a:ln w="9525">
                <a:noFill/>
                <a:miter lim="800000"/>
                <a:headEnd/>
                <a:tailEnd/>
              </a:ln>
            </p:spPr>
            <p:txBody>
              <a:bodyPr/>
              <a:lstStyle/>
              <a:p>
                <a:endParaRPr lang="en-US"/>
              </a:p>
            </p:txBody>
          </p:sp>
          <p:sp>
            <p:nvSpPr>
              <p:cNvPr id="33773" name="Rectangle 677"/>
              <p:cNvSpPr>
                <a:spLocks noChangeArrowheads="1"/>
              </p:cNvSpPr>
              <p:nvPr/>
            </p:nvSpPr>
            <p:spPr bwMode="auto">
              <a:xfrm>
                <a:off x="2700" y="1427"/>
                <a:ext cx="1" cy="4"/>
              </a:xfrm>
              <a:prstGeom prst="rect">
                <a:avLst/>
              </a:prstGeom>
              <a:noFill/>
              <a:ln w="0">
                <a:solidFill>
                  <a:srgbClr val="7F7F7F"/>
                </a:solidFill>
                <a:miter lim="800000"/>
                <a:headEnd/>
                <a:tailEnd/>
              </a:ln>
            </p:spPr>
            <p:txBody>
              <a:bodyPr/>
              <a:lstStyle/>
              <a:p>
                <a:endParaRPr lang="en-US"/>
              </a:p>
            </p:txBody>
          </p:sp>
          <p:sp>
            <p:nvSpPr>
              <p:cNvPr id="33774" name="Freeform 678"/>
              <p:cNvSpPr>
                <a:spLocks/>
              </p:cNvSpPr>
              <p:nvPr/>
            </p:nvSpPr>
            <p:spPr bwMode="auto">
              <a:xfrm>
                <a:off x="1841" y="1334"/>
                <a:ext cx="12" cy="10"/>
              </a:xfrm>
              <a:custGeom>
                <a:avLst/>
                <a:gdLst>
                  <a:gd name="T0" fmla="*/ 3 w 12"/>
                  <a:gd name="T1" fmla="*/ 7 h 10"/>
                  <a:gd name="T2" fmla="*/ 3 w 12"/>
                  <a:gd name="T3" fmla="*/ 7 h 10"/>
                  <a:gd name="T4" fmla="*/ 3 w 12"/>
                  <a:gd name="T5" fmla="*/ 3 h 10"/>
                  <a:gd name="T6" fmla="*/ 6 w 12"/>
                  <a:gd name="T7" fmla="*/ 3 h 10"/>
                  <a:gd name="T8" fmla="*/ 6 w 12"/>
                  <a:gd name="T9" fmla="*/ 3 h 10"/>
                  <a:gd name="T10" fmla="*/ 9 w 12"/>
                  <a:gd name="T11" fmla="*/ 3 h 10"/>
                  <a:gd name="T12" fmla="*/ 9 w 12"/>
                  <a:gd name="T13" fmla="*/ 0 h 10"/>
                  <a:gd name="T14" fmla="*/ 9 w 12"/>
                  <a:gd name="T15" fmla="*/ 0 h 10"/>
                  <a:gd name="T16" fmla="*/ 9 w 12"/>
                  <a:gd name="T17" fmla="*/ 3 h 10"/>
                  <a:gd name="T18" fmla="*/ 12 w 12"/>
                  <a:gd name="T19" fmla="*/ 3 h 10"/>
                  <a:gd name="T20" fmla="*/ 9 w 12"/>
                  <a:gd name="T21" fmla="*/ 3 h 10"/>
                  <a:gd name="T22" fmla="*/ 0 w 12"/>
                  <a:gd name="T23" fmla="*/ 10 h 10"/>
                  <a:gd name="T24" fmla="*/ 0 w 12"/>
                  <a:gd name="T25" fmla="*/ 10 h 10"/>
                  <a:gd name="T26" fmla="*/ 0 w 12"/>
                  <a:gd name="T27" fmla="*/ 10 h 10"/>
                  <a:gd name="T28" fmla="*/ 0 w 12"/>
                  <a:gd name="T29" fmla="*/ 7 h 10"/>
                  <a:gd name="T30" fmla="*/ 0 w 12"/>
                  <a:gd name="T31" fmla="*/ 7 h 10"/>
                  <a:gd name="T32" fmla="*/ 3 w 12"/>
                  <a:gd name="T33" fmla="*/ 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3" y="7"/>
                    </a:moveTo>
                    <a:lnTo>
                      <a:pt x="3" y="7"/>
                    </a:lnTo>
                    <a:lnTo>
                      <a:pt x="3" y="3"/>
                    </a:lnTo>
                    <a:lnTo>
                      <a:pt x="6" y="3"/>
                    </a:lnTo>
                    <a:lnTo>
                      <a:pt x="9" y="3"/>
                    </a:lnTo>
                    <a:lnTo>
                      <a:pt x="9" y="0"/>
                    </a:lnTo>
                    <a:lnTo>
                      <a:pt x="9" y="3"/>
                    </a:lnTo>
                    <a:lnTo>
                      <a:pt x="12" y="3"/>
                    </a:lnTo>
                    <a:lnTo>
                      <a:pt x="9" y="3"/>
                    </a:lnTo>
                    <a:lnTo>
                      <a:pt x="0" y="10"/>
                    </a:lnTo>
                    <a:lnTo>
                      <a:pt x="0" y="7"/>
                    </a:lnTo>
                    <a:lnTo>
                      <a:pt x="3" y="7"/>
                    </a:lnTo>
                    <a:close/>
                  </a:path>
                </a:pathLst>
              </a:custGeom>
              <a:solidFill>
                <a:srgbClr val="CCCCCC"/>
              </a:solidFill>
              <a:ln w="9525">
                <a:noFill/>
                <a:round/>
                <a:headEnd/>
                <a:tailEnd/>
              </a:ln>
            </p:spPr>
            <p:txBody>
              <a:bodyPr/>
              <a:lstStyle/>
              <a:p>
                <a:endParaRPr lang="en-US"/>
              </a:p>
            </p:txBody>
          </p:sp>
          <p:sp>
            <p:nvSpPr>
              <p:cNvPr id="33775" name="Freeform 679"/>
              <p:cNvSpPr>
                <a:spLocks/>
              </p:cNvSpPr>
              <p:nvPr/>
            </p:nvSpPr>
            <p:spPr bwMode="auto">
              <a:xfrm>
                <a:off x="1841" y="1334"/>
                <a:ext cx="12" cy="10"/>
              </a:xfrm>
              <a:custGeom>
                <a:avLst/>
                <a:gdLst>
                  <a:gd name="T0" fmla="*/ 3 w 12"/>
                  <a:gd name="T1" fmla="*/ 7 h 10"/>
                  <a:gd name="T2" fmla="*/ 3 w 12"/>
                  <a:gd name="T3" fmla="*/ 7 h 10"/>
                  <a:gd name="T4" fmla="*/ 3 w 12"/>
                  <a:gd name="T5" fmla="*/ 3 h 10"/>
                  <a:gd name="T6" fmla="*/ 6 w 12"/>
                  <a:gd name="T7" fmla="*/ 3 h 10"/>
                  <a:gd name="T8" fmla="*/ 6 w 12"/>
                  <a:gd name="T9" fmla="*/ 3 h 10"/>
                  <a:gd name="T10" fmla="*/ 9 w 12"/>
                  <a:gd name="T11" fmla="*/ 3 h 10"/>
                  <a:gd name="T12" fmla="*/ 9 w 12"/>
                  <a:gd name="T13" fmla="*/ 0 h 10"/>
                  <a:gd name="T14" fmla="*/ 9 w 12"/>
                  <a:gd name="T15" fmla="*/ 0 h 10"/>
                  <a:gd name="T16" fmla="*/ 9 w 12"/>
                  <a:gd name="T17" fmla="*/ 3 h 10"/>
                  <a:gd name="T18" fmla="*/ 12 w 12"/>
                  <a:gd name="T19" fmla="*/ 3 h 10"/>
                  <a:gd name="T20" fmla="*/ 9 w 12"/>
                  <a:gd name="T21" fmla="*/ 3 h 10"/>
                  <a:gd name="T22" fmla="*/ 0 w 12"/>
                  <a:gd name="T23" fmla="*/ 10 h 10"/>
                  <a:gd name="T24" fmla="*/ 0 w 12"/>
                  <a:gd name="T25" fmla="*/ 10 h 10"/>
                  <a:gd name="T26" fmla="*/ 0 w 12"/>
                  <a:gd name="T27" fmla="*/ 10 h 10"/>
                  <a:gd name="T28" fmla="*/ 0 w 12"/>
                  <a:gd name="T29" fmla="*/ 7 h 10"/>
                  <a:gd name="T30" fmla="*/ 0 w 12"/>
                  <a:gd name="T31" fmla="*/ 7 h 10"/>
                  <a:gd name="T32" fmla="*/ 3 w 12"/>
                  <a:gd name="T33" fmla="*/ 7 h 10"/>
                  <a:gd name="T34" fmla="*/ 3 w 12"/>
                  <a:gd name="T35" fmla="*/ 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3" y="7"/>
                    </a:moveTo>
                    <a:lnTo>
                      <a:pt x="3" y="7"/>
                    </a:lnTo>
                    <a:lnTo>
                      <a:pt x="3" y="3"/>
                    </a:lnTo>
                    <a:lnTo>
                      <a:pt x="6" y="3"/>
                    </a:lnTo>
                    <a:lnTo>
                      <a:pt x="9" y="3"/>
                    </a:lnTo>
                    <a:lnTo>
                      <a:pt x="9" y="0"/>
                    </a:lnTo>
                    <a:lnTo>
                      <a:pt x="9" y="3"/>
                    </a:lnTo>
                    <a:lnTo>
                      <a:pt x="12" y="3"/>
                    </a:lnTo>
                    <a:lnTo>
                      <a:pt x="9" y="3"/>
                    </a:lnTo>
                    <a:lnTo>
                      <a:pt x="0" y="10"/>
                    </a:lnTo>
                    <a:lnTo>
                      <a:pt x="0" y="7"/>
                    </a:lnTo>
                    <a:lnTo>
                      <a:pt x="3" y="7"/>
                    </a:lnTo>
                  </a:path>
                </a:pathLst>
              </a:custGeom>
              <a:noFill/>
              <a:ln w="0">
                <a:solidFill>
                  <a:srgbClr val="7F7F7F"/>
                </a:solidFill>
                <a:round/>
                <a:headEnd/>
                <a:tailEnd/>
              </a:ln>
            </p:spPr>
            <p:txBody>
              <a:bodyPr/>
              <a:lstStyle/>
              <a:p>
                <a:endParaRPr lang="en-US"/>
              </a:p>
            </p:txBody>
          </p:sp>
          <p:sp>
            <p:nvSpPr>
              <p:cNvPr id="33776" name="Freeform 680"/>
              <p:cNvSpPr>
                <a:spLocks/>
              </p:cNvSpPr>
              <p:nvPr/>
            </p:nvSpPr>
            <p:spPr bwMode="auto">
              <a:xfrm>
                <a:off x="1834" y="1341"/>
                <a:ext cx="7" cy="3"/>
              </a:xfrm>
              <a:custGeom>
                <a:avLst/>
                <a:gdLst>
                  <a:gd name="T0" fmla="*/ 3 w 7"/>
                  <a:gd name="T1" fmla="*/ 0 h 3"/>
                  <a:gd name="T2" fmla="*/ 0 w 7"/>
                  <a:gd name="T3" fmla="*/ 0 h 3"/>
                  <a:gd name="T4" fmla="*/ 0 w 7"/>
                  <a:gd name="T5" fmla="*/ 3 h 3"/>
                  <a:gd name="T6" fmla="*/ 7 w 7"/>
                  <a:gd name="T7" fmla="*/ 3 h 3"/>
                  <a:gd name="T8" fmla="*/ 3 w 7"/>
                  <a:gd name="T9" fmla="*/ 0 h 3"/>
                  <a:gd name="T10" fmla="*/ 3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0" y="0"/>
                    </a:lnTo>
                    <a:lnTo>
                      <a:pt x="0" y="3"/>
                    </a:lnTo>
                    <a:lnTo>
                      <a:pt x="7" y="3"/>
                    </a:lnTo>
                    <a:lnTo>
                      <a:pt x="3" y="0"/>
                    </a:lnTo>
                    <a:close/>
                  </a:path>
                </a:pathLst>
              </a:custGeom>
              <a:solidFill>
                <a:srgbClr val="CCCCCC"/>
              </a:solidFill>
              <a:ln w="9525">
                <a:noFill/>
                <a:round/>
                <a:headEnd/>
                <a:tailEnd/>
              </a:ln>
            </p:spPr>
            <p:txBody>
              <a:bodyPr/>
              <a:lstStyle/>
              <a:p>
                <a:endParaRPr lang="en-US"/>
              </a:p>
            </p:txBody>
          </p:sp>
          <p:sp>
            <p:nvSpPr>
              <p:cNvPr id="33777" name="Freeform 681"/>
              <p:cNvSpPr>
                <a:spLocks/>
              </p:cNvSpPr>
              <p:nvPr/>
            </p:nvSpPr>
            <p:spPr bwMode="auto">
              <a:xfrm>
                <a:off x="1834" y="1341"/>
                <a:ext cx="7" cy="3"/>
              </a:xfrm>
              <a:custGeom>
                <a:avLst/>
                <a:gdLst>
                  <a:gd name="T0" fmla="*/ 3 w 7"/>
                  <a:gd name="T1" fmla="*/ 0 h 3"/>
                  <a:gd name="T2" fmla="*/ 0 w 7"/>
                  <a:gd name="T3" fmla="*/ 0 h 3"/>
                  <a:gd name="T4" fmla="*/ 0 w 7"/>
                  <a:gd name="T5" fmla="*/ 3 h 3"/>
                  <a:gd name="T6" fmla="*/ 7 w 7"/>
                  <a:gd name="T7" fmla="*/ 3 h 3"/>
                  <a:gd name="T8" fmla="*/ 3 w 7"/>
                  <a:gd name="T9" fmla="*/ 0 h 3"/>
                  <a:gd name="T10" fmla="*/ 3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3" y="0"/>
                    </a:moveTo>
                    <a:lnTo>
                      <a:pt x="0" y="0"/>
                    </a:lnTo>
                    <a:lnTo>
                      <a:pt x="0" y="3"/>
                    </a:lnTo>
                    <a:lnTo>
                      <a:pt x="7" y="3"/>
                    </a:lnTo>
                    <a:lnTo>
                      <a:pt x="3" y="0"/>
                    </a:lnTo>
                  </a:path>
                </a:pathLst>
              </a:custGeom>
              <a:noFill/>
              <a:ln w="0">
                <a:solidFill>
                  <a:srgbClr val="7F7F7F"/>
                </a:solidFill>
                <a:round/>
                <a:headEnd/>
                <a:tailEnd/>
              </a:ln>
            </p:spPr>
            <p:txBody>
              <a:bodyPr/>
              <a:lstStyle/>
              <a:p>
                <a:endParaRPr lang="en-US"/>
              </a:p>
            </p:txBody>
          </p:sp>
          <p:sp>
            <p:nvSpPr>
              <p:cNvPr id="33778" name="Freeform 682"/>
              <p:cNvSpPr>
                <a:spLocks/>
              </p:cNvSpPr>
              <p:nvPr/>
            </p:nvSpPr>
            <p:spPr bwMode="auto">
              <a:xfrm>
                <a:off x="2121" y="1289"/>
                <a:ext cx="9" cy="3"/>
              </a:xfrm>
              <a:custGeom>
                <a:avLst/>
                <a:gdLst>
                  <a:gd name="T0" fmla="*/ 3 w 9"/>
                  <a:gd name="T1" fmla="*/ 3 h 3"/>
                  <a:gd name="T2" fmla="*/ 6 w 9"/>
                  <a:gd name="T3" fmla="*/ 3 h 3"/>
                  <a:gd name="T4" fmla="*/ 9 w 9"/>
                  <a:gd name="T5" fmla="*/ 0 h 3"/>
                  <a:gd name="T6" fmla="*/ 0 w 9"/>
                  <a:gd name="T7" fmla="*/ 3 h 3"/>
                  <a:gd name="T8" fmla="*/ 3 w 9"/>
                  <a:gd name="T9" fmla="*/ 3 h 3"/>
                  <a:gd name="T10" fmla="*/ 0 60000 65536"/>
                  <a:gd name="T11" fmla="*/ 0 60000 65536"/>
                  <a:gd name="T12" fmla="*/ 0 60000 65536"/>
                  <a:gd name="T13" fmla="*/ 0 60000 65536"/>
                  <a:gd name="T14" fmla="*/ 0 60000 65536"/>
                  <a:gd name="T15" fmla="*/ 0 w 9"/>
                  <a:gd name="T16" fmla="*/ 0 h 3"/>
                  <a:gd name="T17" fmla="*/ 9 w 9"/>
                  <a:gd name="T18" fmla="*/ 3 h 3"/>
                </a:gdLst>
                <a:ahLst/>
                <a:cxnLst>
                  <a:cxn ang="T10">
                    <a:pos x="T0" y="T1"/>
                  </a:cxn>
                  <a:cxn ang="T11">
                    <a:pos x="T2" y="T3"/>
                  </a:cxn>
                  <a:cxn ang="T12">
                    <a:pos x="T4" y="T5"/>
                  </a:cxn>
                  <a:cxn ang="T13">
                    <a:pos x="T6" y="T7"/>
                  </a:cxn>
                  <a:cxn ang="T14">
                    <a:pos x="T8" y="T9"/>
                  </a:cxn>
                </a:cxnLst>
                <a:rect l="T15" t="T16" r="T17" b="T18"/>
                <a:pathLst>
                  <a:path w="9" h="3">
                    <a:moveTo>
                      <a:pt x="3" y="3"/>
                    </a:moveTo>
                    <a:lnTo>
                      <a:pt x="6" y="3"/>
                    </a:lnTo>
                    <a:lnTo>
                      <a:pt x="9" y="0"/>
                    </a:lnTo>
                    <a:lnTo>
                      <a:pt x="0" y="3"/>
                    </a:lnTo>
                    <a:lnTo>
                      <a:pt x="3" y="3"/>
                    </a:lnTo>
                    <a:close/>
                  </a:path>
                </a:pathLst>
              </a:custGeom>
              <a:solidFill>
                <a:srgbClr val="CCCCCC"/>
              </a:solidFill>
              <a:ln w="9525">
                <a:noFill/>
                <a:round/>
                <a:headEnd/>
                <a:tailEnd/>
              </a:ln>
            </p:spPr>
            <p:txBody>
              <a:bodyPr/>
              <a:lstStyle/>
              <a:p>
                <a:endParaRPr lang="en-US"/>
              </a:p>
            </p:txBody>
          </p:sp>
          <p:sp>
            <p:nvSpPr>
              <p:cNvPr id="33779" name="Freeform 683"/>
              <p:cNvSpPr>
                <a:spLocks/>
              </p:cNvSpPr>
              <p:nvPr/>
            </p:nvSpPr>
            <p:spPr bwMode="auto">
              <a:xfrm>
                <a:off x="2121" y="1289"/>
                <a:ext cx="9" cy="3"/>
              </a:xfrm>
              <a:custGeom>
                <a:avLst/>
                <a:gdLst>
                  <a:gd name="T0" fmla="*/ 3 w 9"/>
                  <a:gd name="T1" fmla="*/ 3 h 3"/>
                  <a:gd name="T2" fmla="*/ 6 w 9"/>
                  <a:gd name="T3" fmla="*/ 3 h 3"/>
                  <a:gd name="T4" fmla="*/ 9 w 9"/>
                  <a:gd name="T5" fmla="*/ 0 h 3"/>
                  <a:gd name="T6" fmla="*/ 0 w 9"/>
                  <a:gd name="T7" fmla="*/ 3 h 3"/>
                  <a:gd name="T8" fmla="*/ 3 w 9"/>
                  <a:gd name="T9" fmla="*/ 3 h 3"/>
                  <a:gd name="T10" fmla="*/ 3 w 9"/>
                  <a:gd name="T11" fmla="*/ 3 h 3"/>
                  <a:gd name="T12" fmla="*/ 0 60000 65536"/>
                  <a:gd name="T13" fmla="*/ 0 60000 65536"/>
                  <a:gd name="T14" fmla="*/ 0 60000 65536"/>
                  <a:gd name="T15" fmla="*/ 0 60000 65536"/>
                  <a:gd name="T16" fmla="*/ 0 60000 65536"/>
                  <a:gd name="T17" fmla="*/ 0 60000 65536"/>
                  <a:gd name="T18" fmla="*/ 0 w 9"/>
                  <a:gd name="T19" fmla="*/ 0 h 3"/>
                  <a:gd name="T20" fmla="*/ 9 w 9"/>
                  <a:gd name="T21" fmla="*/ 3 h 3"/>
                </a:gdLst>
                <a:ahLst/>
                <a:cxnLst>
                  <a:cxn ang="T12">
                    <a:pos x="T0" y="T1"/>
                  </a:cxn>
                  <a:cxn ang="T13">
                    <a:pos x="T2" y="T3"/>
                  </a:cxn>
                  <a:cxn ang="T14">
                    <a:pos x="T4" y="T5"/>
                  </a:cxn>
                  <a:cxn ang="T15">
                    <a:pos x="T6" y="T7"/>
                  </a:cxn>
                  <a:cxn ang="T16">
                    <a:pos x="T8" y="T9"/>
                  </a:cxn>
                  <a:cxn ang="T17">
                    <a:pos x="T10" y="T11"/>
                  </a:cxn>
                </a:cxnLst>
                <a:rect l="T18" t="T19" r="T20" b="T21"/>
                <a:pathLst>
                  <a:path w="9" h="3">
                    <a:moveTo>
                      <a:pt x="3" y="3"/>
                    </a:moveTo>
                    <a:lnTo>
                      <a:pt x="6" y="3"/>
                    </a:lnTo>
                    <a:lnTo>
                      <a:pt x="9" y="0"/>
                    </a:lnTo>
                    <a:lnTo>
                      <a:pt x="0" y="3"/>
                    </a:lnTo>
                    <a:lnTo>
                      <a:pt x="3" y="3"/>
                    </a:lnTo>
                  </a:path>
                </a:pathLst>
              </a:custGeom>
              <a:noFill/>
              <a:ln w="0">
                <a:solidFill>
                  <a:srgbClr val="7F7F7F"/>
                </a:solidFill>
                <a:round/>
                <a:headEnd/>
                <a:tailEnd/>
              </a:ln>
            </p:spPr>
            <p:txBody>
              <a:bodyPr/>
              <a:lstStyle/>
              <a:p>
                <a:endParaRPr lang="en-US"/>
              </a:p>
            </p:txBody>
          </p:sp>
          <p:sp>
            <p:nvSpPr>
              <p:cNvPr id="33780" name="Freeform 684"/>
              <p:cNvSpPr>
                <a:spLocks/>
              </p:cNvSpPr>
              <p:nvPr/>
            </p:nvSpPr>
            <p:spPr bwMode="auto">
              <a:xfrm>
                <a:off x="2220" y="1350"/>
                <a:ext cx="16" cy="13"/>
              </a:xfrm>
              <a:custGeom>
                <a:avLst/>
                <a:gdLst>
                  <a:gd name="T0" fmla="*/ 10 w 16"/>
                  <a:gd name="T1" fmla="*/ 0 h 13"/>
                  <a:gd name="T2" fmla="*/ 16 w 16"/>
                  <a:gd name="T3" fmla="*/ 4 h 13"/>
                  <a:gd name="T4" fmla="*/ 16 w 16"/>
                  <a:gd name="T5" fmla="*/ 4 h 13"/>
                  <a:gd name="T6" fmla="*/ 13 w 16"/>
                  <a:gd name="T7" fmla="*/ 10 h 13"/>
                  <a:gd name="T8" fmla="*/ 10 w 16"/>
                  <a:gd name="T9" fmla="*/ 13 h 13"/>
                  <a:gd name="T10" fmla="*/ 0 w 16"/>
                  <a:gd name="T11" fmla="*/ 13 h 13"/>
                  <a:gd name="T12" fmla="*/ 0 w 16"/>
                  <a:gd name="T13" fmla="*/ 10 h 13"/>
                  <a:gd name="T14" fmla="*/ 0 w 16"/>
                  <a:gd name="T15" fmla="*/ 7 h 13"/>
                  <a:gd name="T16" fmla="*/ 7 w 16"/>
                  <a:gd name="T17" fmla="*/ 4 h 13"/>
                  <a:gd name="T18" fmla="*/ 10 w 1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3"/>
                  <a:gd name="T32" fmla="*/ 16 w 1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3">
                    <a:moveTo>
                      <a:pt x="10" y="0"/>
                    </a:moveTo>
                    <a:lnTo>
                      <a:pt x="16" y="4"/>
                    </a:lnTo>
                    <a:lnTo>
                      <a:pt x="13" y="10"/>
                    </a:lnTo>
                    <a:lnTo>
                      <a:pt x="10" y="13"/>
                    </a:lnTo>
                    <a:lnTo>
                      <a:pt x="0" y="13"/>
                    </a:lnTo>
                    <a:lnTo>
                      <a:pt x="0" y="10"/>
                    </a:lnTo>
                    <a:lnTo>
                      <a:pt x="0" y="7"/>
                    </a:lnTo>
                    <a:lnTo>
                      <a:pt x="7" y="4"/>
                    </a:lnTo>
                    <a:lnTo>
                      <a:pt x="10" y="0"/>
                    </a:lnTo>
                    <a:close/>
                  </a:path>
                </a:pathLst>
              </a:custGeom>
              <a:solidFill>
                <a:srgbClr val="CCCCCC"/>
              </a:solidFill>
              <a:ln w="9525">
                <a:noFill/>
                <a:round/>
                <a:headEnd/>
                <a:tailEnd/>
              </a:ln>
            </p:spPr>
            <p:txBody>
              <a:bodyPr/>
              <a:lstStyle/>
              <a:p>
                <a:endParaRPr lang="en-US"/>
              </a:p>
            </p:txBody>
          </p:sp>
          <p:sp>
            <p:nvSpPr>
              <p:cNvPr id="33781" name="Freeform 685"/>
              <p:cNvSpPr>
                <a:spLocks/>
              </p:cNvSpPr>
              <p:nvPr/>
            </p:nvSpPr>
            <p:spPr bwMode="auto">
              <a:xfrm>
                <a:off x="2220" y="1350"/>
                <a:ext cx="16" cy="13"/>
              </a:xfrm>
              <a:custGeom>
                <a:avLst/>
                <a:gdLst>
                  <a:gd name="T0" fmla="*/ 10 w 16"/>
                  <a:gd name="T1" fmla="*/ 0 h 13"/>
                  <a:gd name="T2" fmla="*/ 16 w 16"/>
                  <a:gd name="T3" fmla="*/ 4 h 13"/>
                  <a:gd name="T4" fmla="*/ 16 w 16"/>
                  <a:gd name="T5" fmla="*/ 4 h 13"/>
                  <a:gd name="T6" fmla="*/ 13 w 16"/>
                  <a:gd name="T7" fmla="*/ 10 h 13"/>
                  <a:gd name="T8" fmla="*/ 10 w 16"/>
                  <a:gd name="T9" fmla="*/ 13 h 13"/>
                  <a:gd name="T10" fmla="*/ 0 w 16"/>
                  <a:gd name="T11" fmla="*/ 13 h 13"/>
                  <a:gd name="T12" fmla="*/ 0 w 16"/>
                  <a:gd name="T13" fmla="*/ 10 h 13"/>
                  <a:gd name="T14" fmla="*/ 0 w 16"/>
                  <a:gd name="T15" fmla="*/ 7 h 13"/>
                  <a:gd name="T16" fmla="*/ 7 w 16"/>
                  <a:gd name="T17" fmla="*/ 4 h 13"/>
                  <a:gd name="T18" fmla="*/ 10 w 16"/>
                  <a:gd name="T19" fmla="*/ 0 h 13"/>
                  <a:gd name="T20" fmla="*/ 10 w 16"/>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10" y="0"/>
                    </a:moveTo>
                    <a:lnTo>
                      <a:pt x="16" y="4"/>
                    </a:lnTo>
                    <a:lnTo>
                      <a:pt x="13" y="10"/>
                    </a:lnTo>
                    <a:lnTo>
                      <a:pt x="10" y="13"/>
                    </a:lnTo>
                    <a:lnTo>
                      <a:pt x="0" y="13"/>
                    </a:lnTo>
                    <a:lnTo>
                      <a:pt x="0" y="10"/>
                    </a:lnTo>
                    <a:lnTo>
                      <a:pt x="0" y="7"/>
                    </a:lnTo>
                    <a:lnTo>
                      <a:pt x="7" y="4"/>
                    </a:lnTo>
                    <a:lnTo>
                      <a:pt x="10" y="0"/>
                    </a:lnTo>
                  </a:path>
                </a:pathLst>
              </a:custGeom>
              <a:noFill/>
              <a:ln w="0">
                <a:solidFill>
                  <a:srgbClr val="7F7F7F"/>
                </a:solidFill>
                <a:round/>
                <a:headEnd/>
                <a:tailEnd/>
              </a:ln>
            </p:spPr>
            <p:txBody>
              <a:bodyPr/>
              <a:lstStyle/>
              <a:p>
                <a:endParaRPr lang="en-US"/>
              </a:p>
            </p:txBody>
          </p:sp>
          <p:sp>
            <p:nvSpPr>
              <p:cNvPr id="33782" name="Freeform 686"/>
              <p:cNvSpPr>
                <a:spLocks/>
              </p:cNvSpPr>
              <p:nvPr/>
            </p:nvSpPr>
            <p:spPr bwMode="auto">
              <a:xfrm>
                <a:off x="2240" y="1354"/>
                <a:ext cx="6" cy="3"/>
              </a:xfrm>
              <a:custGeom>
                <a:avLst/>
                <a:gdLst>
                  <a:gd name="T0" fmla="*/ 0 w 6"/>
                  <a:gd name="T1" fmla="*/ 0 h 3"/>
                  <a:gd name="T2" fmla="*/ 3 w 6"/>
                  <a:gd name="T3" fmla="*/ 0 h 3"/>
                  <a:gd name="T4" fmla="*/ 6 w 6"/>
                  <a:gd name="T5" fmla="*/ 3 h 3"/>
                  <a:gd name="T6" fmla="*/ 6 w 6"/>
                  <a:gd name="T7" fmla="*/ 3 h 3"/>
                  <a:gd name="T8" fmla="*/ 0 w 6"/>
                  <a:gd name="T9" fmla="*/ 3 h 3"/>
                  <a:gd name="T10" fmla="*/ 0 w 6"/>
                  <a:gd name="T11" fmla="*/ 3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0" y="0"/>
                    </a:moveTo>
                    <a:lnTo>
                      <a:pt x="3" y="0"/>
                    </a:lnTo>
                    <a:lnTo>
                      <a:pt x="6" y="3"/>
                    </a:lnTo>
                    <a:lnTo>
                      <a:pt x="0" y="3"/>
                    </a:lnTo>
                    <a:lnTo>
                      <a:pt x="0" y="0"/>
                    </a:lnTo>
                    <a:close/>
                  </a:path>
                </a:pathLst>
              </a:custGeom>
              <a:solidFill>
                <a:srgbClr val="CCCCCC"/>
              </a:solidFill>
              <a:ln w="9525">
                <a:noFill/>
                <a:round/>
                <a:headEnd/>
                <a:tailEnd/>
              </a:ln>
            </p:spPr>
            <p:txBody>
              <a:bodyPr/>
              <a:lstStyle/>
              <a:p>
                <a:endParaRPr lang="en-US"/>
              </a:p>
            </p:txBody>
          </p:sp>
          <p:sp>
            <p:nvSpPr>
              <p:cNvPr id="33783" name="Freeform 687"/>
              <p:cNvSpPr>
                <a:spLocks/>
              </p:cNvSpPr>
              <p:nvPr/>
            </p:nvSpPr>
            <p:spPr bwMode="auto">
              <a:xfrm>
                <a:off x="2240" y="1354"/>
                <a:ext cx="6" cy="3"/>
              </a:xfrm>
              <a:custGeom>
                <a:avLst/>
                <a:gdLst>
                  <a:gd name="T0" fmla="*/ 0 w 6"/>
                  <a:gd name="T1" fmla="*/ 0 h 3"/>
                  <a:gd name="T2" fmla="*/ 3 w 6"/>
                  <a:gd name="T3" fmla="*/ 0 h 3"/>
                  <a:gd name="T4" fmla="*/ 6 w 6"/>
                  <a:gd name="T5" fmla="*/ 3 h 3"/>
                  <a:gd name="T6" fmla="*/ 6 w 6"/>
                  <a:gd name="T7" fmla="*/ 3 h 3"/>
                  <a:gd name="T8" fmla="*/ 0 w 6"/>
                  <a:gd name="T9" fmla="*/ 3 h 3"/>
                  <a:gd name="T10" fmla="*/ 0 w 6"/>
                  <a:gd name="T11" fmla="*/ 3 h 3"/>
                  <a:gd name="T12" fmla="*/ 0 w 6"/>
                  <a:gd name="T13" fmla="*/ 0 h 3"/>
                  <a:gd name="T14" fmla="*/ 0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0" y="0"/>
                    </a:moveTo>
                    <a:lnTo>
                      <a:pt x="3" y="0"/>
                    </a:lnTo>
                    <a:lnTo>
                      <a:pt x="6" y="3"/>
                    </a:lnTo>
                    <a:lnTo>
                      <a:pt x="0" y="3"/>
                    </a:lnTo>
                    <a:lnTo>
                      <a:pt x="0" y="0"/>
                    </a:lnTo>
                  </a:path>
                </a:pathLst>
              </a:custGeom>
              <a:noFill/>
              <a:ln w="0">
                <a:solidFill>
                  <a:srgbClr val="7F7F7F"/>
                </a:solidFill>
                <a:round/>
                <a:headEnd/>
                <a:tailEnd/>
              </a:ln>
            </p:spPr>
            <p:txBody>
              <a:bodyPr/>
              <a:lstStyle/>
              <a:p>
                <a:endParaRPr lang="en-US"/>
              </a:p>
            </p:txBody>
          </p:sp>
          <p:sp>
            <p:nvSpPr>
              <p:cNvPr id="33784" name="Freeform 688"/>
              <p:cNvSpPr>
                <a:spLocks/>
              </p:cNvSpPr>
              <p:nvPr/>
            </p:nvSpPr>
            <p:spPr bwMode="auto">
              <a:xfrm>
                <a:off x="2211" y="1334"/>
                <a:ext cx="9" cy="3"/>
              </a:xfrm>
              <a:custGeom>
                <a:avLst/>
                <a:gdLst>
                  <a:gd name="T0" fmla="*/ 3 w 9"/>
                  <a:gd name="T1" fmla="*/ 0 h 3"/>
                  <a:gd name="T2" fmla="*/ 9 w 9"/>
                  <a:gd name="T3" fmla="*/ 3 h 3"/>
                  <a:gd name="T4" fmla="*/ 3 w 9"/>
                  <a:gd name="T5" fmla="*/ 3 h 3"/>
                  <a:gd name="T6" fmla="*/ 3 w 9"/>
                  <a:gd name="T7" fmla="*/ 3 h 3"/>
                  <a:gd name="T8" fmla="*/ 3 w 9"/>
                  <a:gd name="T9" fmla="*/ 3 h 3"/>
                  <a:gd name="T10" fmla="*/ 0 w 9"/>
                  <a:gd name="T11" fmla="*/ 0 h 3"/>
                  <a:gd name="T12" fmla="*/ 3 w 9"/>
                  <a:gd name="T13" fmla="*/ 0 h 3"/>
                  <a:gd name="T14" fmla="*/ 0 60000 65536"/>
                  <a:gd name="T15" fmla="*/ 0 60000 65536"/>
                  <a:gd name="T16" fmla="*/ 0 60000 65536"/>
                  <a:gd name="T17" fmla="*/ 0 60000 65536"/>
                  <a:gd name="T18" fmla="*/ 0 60000 65536"/>
                  <a:gd name="T19" fmla="*/ 0 60000 65536"/>
                  <a:gd name="T20" fmla="*/ 0 60000 65536"/>
                  <a:gd name="T21" fmla="*/ 0 w 9"/>
                  <a:gd name="T22" fmla="*/ 0 h 3"/>
                  <a:gd name="T23" fmla="*/ 9 w 9"/>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3">
                    <a:moveTo>
                      <a:pt x="3" y="0"/>
                    </a:moveTo>
                    <a:lnTo>
                      <a:pt x="9" y="3"/>
                    </a:lnTo>
                    <a:lnTo>
                      <a:pt x="3" y="3"/>
                    </a:lnTo>
                    <a:lnTo>
                      <a:pt x="0" y="0"/>
                    </a:lnTo>
                    <a:lnTo>
                      <a:pt x="3" y="0"/>
                    </a:lnTo>
                    <a:close/>
                  </a:path>
                </a:pathLst>
              </a:custGeom>
              <a:solidFill>
                <a:srgbClr val="CCCCCC"/>
              </a:solidFill>
              <a:ln w="9525">
                <a:noFill/>
                <a:round/>
                <a:headEnd/>
                <a:tailEnd/>
              </a:ln>
            </p:spPr>
            <p:txBody>
              <a:bodyPr/>
              <a:lstStyle/>
              <a:p>
                <a:endParaRPr lang="en-US"/>
              </a:p>
            </p:txBody>
          </p:sp>
          <p:sp>
            <p:nvSpPr>
              <p:cNvPr id="33785" name="Freeform 689"/>
              <p:cNvSpPr>
                <a:spLocks/>
              </p:cNvSpPr>
              <p:nvPr/>
            </p:nvSpPr>
            <p:spPr bwMode="auto">
              <a:xfrm>
                <a:off x="2211" y="1334"/>
                <a:ext cx="9" cy="3"/>
              </a:xfrm>
              <a:custGeom>
                <a:avLst/>
                <a:gdLst>
                  <a:gd name="T0" fmla="*/ 3 w 9"/>
                  <a:gd name="T1" fmla="*/ 0 h 3"/>
                  <a:gd name="T2" fmla="*/ 9 w 9"/>
                  <a:gd name="T3" fmla="*/ 3 h 3"/>
                  <a:gd name="T4" fmla="*/ 3 w 9"/>
                  <a:gd name="T5" fmla="*/ 3 h 3"/>
                  <a:gd name="T6" fmla="*/ 3 w 9"/>
                  <a:gd name="T7" fmla="*/ 3 h 3"/>
                  <a:gd name="T8" fmla="*/ 3 w 9"/>
                  <a:gd name="T9" fmla="*/ 3 h 3"/>
                  <a:gd name="T10" fmla="*/ 0 w 9"/>
                  <a:gd name="T11" fmla="*/ 0 h 3"/>
                  <a:gd name="T12" fmla="*/ 3 w 9"/>
                  <a:gd name="T13" fmla="*/ 0 h 3"/>
                  <a:gd name="T14" fmla="*/ 3 w 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3" y="0"/>
                    </a:moveTo>
                    <a:lnTo>
                      <a:pt x="9" y="3"/>
                    </a:lnTo>
                    <a:lnTo>
                      <a:pt x="3" y="3"/>
                    </a:lnTo>
                    <a:lnTo>
                      <a:pt x="0" y="0"/>
                    </a:lnTo>
                    <a:lnTo>
                      <a:pt x="3" y="0"/>
                    </a:lnTo>
                  </a:path>
                </a:pathLst>
              </a:custGeom>
              <a:noFill/>
              <a:ln w="0">
                <a:solidFill>
                  <a:srgbClr val="7F7F7F"/>
                </a:solidFill>
                <a:round/>
                <a:headEnd/>
                <a:tailEnd/>
              </a:ln>
            </p:spPr>
            <p:txBody>
              <a:bodyPr/>
              <a:lstStyle/>
              <a:p>
                <a:endParaRPr lang="en-US"/>
              </a:p>
            </p:txBody>
          </p:sp>
          <p:sp>
            <p:nvSpPr>
              <p:cNvPr id="33786" name="Freeform 690"/>
              <p:cNvSpPr>
                <a:spLocks/>
              </p:cNvSpPr>
              <p:nvPr/>
            </p:nvSpPr>
            <p:spPr bwMode="auto">
              <a:xfrm>
                <a:off x="2233" y="1292"/>
                <a:ext cx="26" cy="13"/>
              </a:xfrm>
              <a:custGeom>
                <a:avLst/>
                <a:gdLst>
                  <a:gd name="T0" fmla="*/ 13 w 26"/>
                  <a:gd name="T1" fmla="*/ 4 h 13"/>
                  <a:gd name="T2" fmla="*/ 19 w 26"/>
                  <a:gd name="T3" fmla="*/ 4 h 13"/>
                  <a:gd name="T4" fmla="*/ 23 w 26"/>
                  <a:gd name="T5" fmla="*/ 4 h 13"/>
                  <a:gd name="T6" fmla="*/ 26 w 26"/>
                  <a:gd name="T7" fmla="*/ 10 h 13"/>
                  <a:gd name="T8" fmla="*/ 23 w 26"/>
                  <a:gd name="T9" fmla="*/ 10 h 13"/>
                  <a:gd name="T10" fmla="*/ 13 w 26"/>
                  <a:gd name="T11" fmla="*/ 10 h 13"/>
                  <a:gd name="T12" fmla="*/ 7 w 26"/>
                  <a:gd name="T13" fmla="*/ 13 h 13"/>
                  <a:gd name="T14" fmla="*/ 3 w 26"/>
                  <a:gd name="T15" fmla="*/ 10 h 13"/>
                  <a:gd name="T16" fmla="*/ 3 w 26"/>
                  <a:gd name="T17" fmla="*/ 7 h 13"/>
                  <a:gd name="T18" fmla="*/ 0 w 26"/>
                  <a:gd name="T19" fmla="*/ 7 h 13"/>
                  <a:gd name="T20" fmla="*/ 3 w 26"/>
                  <a:gd name="T21" fmla="*/ 4 h 13"/>
                  <a:gd name="T22" fmla="*/ 7 w 26"/>
                  <a:gd name="T23" fmla="*/ 0 h 13"/>
                  <a:gd name="T24" fmla="*/ 13 w 26"/>
                  <a:gd name="T25" fmla="*/ 4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3"/>
                  <a:gd name="T41" fmla="*/ 26 w 2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3">
                    <a:moveTo>
                      <a:pt x="13" y="4"/>
                    </a:moveTo>
                    <a:lnTo>
                      <a:pt x="19" y="4"/>
                    </a:lnTo>
                    <a:lnTo>
                      <a:pt x="23" y="4"/>
                    </a:lnTo>
                    <a:lnTo>
                      <a:pt x="26" y="10"/>
                    </a:lnTo>
                    <a:lnTo>
                      <a:pt x="23" y="10"/>
                    </a:lnTo>
                    <a:lnTo>
                      <a:pt x="13" y="10"/>
                    </a:lnTo>
                    <a:lnTo>
                      <a:pt x="7" y="13"/>
                    </a:lnTo>
                    <a:lnTo>
                      <a:pt x="3" y="10"/>
                    </a:lnTo>
                    <a:lnTo>
                      <a:pt x="3" y="7"/>
                    </a:lnTo>
                    <a:lnTo>
                      <a:pt x="0" y="7"/>
                    </a:lnTo>
                    <a:lnTo>
                      <a:pt x="3" y="4"/>
                    </a:lnTo>
                    <a:lnTo>
                      <a:pt x="7" y="0"/>
                    </a:lnTo>
                    <a:lnTo>
                      <a:pt x="13" y="4"/>
                    </a:lnTo>
                    <a:close/>
                  </a:path>
                </a:pathLst>
              </a:custGeom>
              <a:solidFill>
                <a:srgbClr val="CCCCCC"/>
              </a:solidFill>
              <a:ln w="9525">
                <a:noFill/>
                <a:round/>
                <a:headEnd/>
                <a:tailEnd/>
              </a:ln>
            </p:spPr>
            <p:txBody>
              <a:bodyPr/>
              <a:lstStyle/>
              <a:p>
                <a:endParaRPr lang="en-US"/>
              </a:p>
            </p:txBody>
          </p:sp>
          <p:sp>
            <p:nvSpPr>
              <p:cNvPr id="33787" name="Freeform 691"/>
              <p:cNvSpPr>
                <a:spLocks/>
              </p:cNvSpPr>
              <p:nvPr/>
            </p:nvSpPr>
            <p:spPr bwMode="auto">
              <a:xfrm>
                <a:off x="2233" y="1292"/>
                <a:ext cx="26" cy="13"/>
              </a:xfrm>
              <a:custGeom>
                <a:avLst/>
                <a:gdLst>
                  <a:gd name="T0" fmla="*/ 13 w 26"/>
                  <a:gd name="T1" fmla="*/ 4 h 13"/>
                  <a:gd name="T2" fmla="*/ 19 w 26"/>
                  <a:gd name="T3" fmla="*/ 4 h 13"/>
                  <a:gd name="T4" fmla="*/ 23 w 26"/>
                  <a:gd name="T5" fmla="*/ 4 h 13"/>
                  <a:gd name="T6" fmla="*/ 26 w 26"/>
                  <a:gd name="T7" fmla="*/ 10 h 13"/>
                  <a:gd name="T8" fmla="*/ 23 w 26"/>
                  <a:gd name="T9" fmla="*/ 10 h 13"/>
                  <a:gd name="T10" fmla="*/ 13 w 26"/>
                  <a:gd name="T11" fmla="*/ 10 h 13"/>
                  <a:gd name="T12" fmla="*/ 7 w 26"/>
                  <a:gd name="T13" fmla="*/ 13 h 13"/>
                  <a:gd name="T14" fmla="*/ 3 w 26"/>
                  <a:gd name="T15" fmla="*/ 10 h 13"/>
                  <a:gd name="T16" fmla="*/ 3 w 26"/>
                  <a:gd name="T17" fmla="*/ 7 h 13"/>
                  <a:gd name="T18" fmla="*/ 0 w 26"/>
                  <a:gd name="T19" fmla="*/ 7 h 13"/>
                  <a:gd name="T20" fmla="*/ 3 w 26"/>
                  <a:gd name="T21" fmla="*/ 4 h 13"/>
                  <a:gd name="T22" fmla="*/ 7 w 26"/>
                  <a:gd name="T23" fmla="*/ 0 h 13"/>
                  <a:gd name="T24" fmla="*/ 13 w 26"/>
                  <a:gd name="T25" fmla="*/ 4 h 13"/>
                  <a:gd name="T26" fmla="*/ 13 w 26"/>
                  <a:gd name="T27" fmla="*/ 4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3"/>
                  <a:gd name="T44" fmla="*/ 26 w 26"/>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3">
                    <a:moveTo>
                      <a:pt x="13" y="4"/>
                    </a:moveTo>
                    <a:lnTo>
                      <a:pt x="19" y="4"/>
                    </a:lnTo>
                    <a:lnTo>
                      <a:pt x="23" y="4"/>
                    </a:lnTo>
                    <a:lnTo>
                      <a:pt x="26" y="10"/>
                    </a:lnTo>
                    <a:lnTo>
                      <a:pt x="23" y="10"/>
                    </a:lnTo>
                    <a:lnTo>
                      <a:pt x="13" y="10"/>
                    </a:lnTo>
                    <a:lnTo>
                      <a:pt x="7" y="13"/>
                    </a:lnTo>
                    <a:lnTo>
                      <a:pt x="3" y="10"/>
                    </a:lnTo>
                    <a:lnTo>
                      <a:pt x="3" y="7"/>
                    </a:lnTo>
                    <a:lnTo>
                      <a:pt x="0" y="7"/>
                    </a:lnTo>
                    <a:lnTo>
                      <a:pt x="3" y="4"/>
                    </a:lnTo>
                    <a:lnTo>
                      <a:pt x="7" y="0"/>
                    </a:lnTo>
                    <a:lnTo>
                      <a:pt x="13" y="4"/>
                    </a:lnTo>
                  </a:path>
                </a:pathLst>
              </a:custGeom>
              <a:noFill/>
              <a:ln w="0">
                <a:solidFill>
                  <a:srgbClr val="7F7F7F"/>
                </a:solidFill>
                <a:round/>
                <a:headEnd/>
                <a:tailEnd/>
              </a:ln>
            </p:spPr>
            <p:txBody>
              <a:bodyPr/>
              <a:lstStyle/>
              <a:p>
                <a:endParaRPr lang="en-US"/>
              </a:p>
            </p:txBody>
          </p:sp>
          <p:sp>
            <p:nvSpPr>
              <p:cNvPr id="33788" name="Freeform 692"/>
              <p:cNvSpPr>
                <a:spLocks/>
              </p:cNvSpPr>
              <p:nvPr/>
            </p:nvSpPr>
            <p:spPr bwMode="auto">
              <a:xfrm>
                <a:off x="2246" y="1440"/>
                <a:ext cx="3" cy="4"/>
              </a:xfrm>
              <a:custGeom>
                <a:avLst/>
                <a:gdLst>
                  <a:gd name="T0" fmla="*/ 0 w 3"/>
                  <a:gd name="T1" fmla="*/ 0 h 4"/>
                  <a:gd name="T2" fmla="*/ 0 w 3"/>
                  <a:gd name="T3" fmla="*/ 4 h 4"/>
                  <a:gd name="T4" fmla="*/ 3 w 3"/>
                  <a:gd name="T5" fmla="*/ 0 h 4"/>
                  <a:gd name="T6" fmla="*/ 3 w 3"/>
                  <a:gd name="T7" fmla="*/ 0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0" y="4"/>
                    </a:lnTo>
                    <a:lnTo>
                      <a:pt x="3" y="0"/>
                    </a:lnTo>
                    <a:lnTo>
                      <a:pt x="0" y="0"/>
                    </a:lnTo>
                    <a:close/>
                  </a:path>
                </a:pathLst>
              </a:custGeom>
              <a:solidFill>
                <a:srgbClr val="CCCCCC"/>
              </a:solidFill>
              <a:ln w="9525">
                <a:noFill/>
                <a:round/>
                <a:headEnd/>
                <a:tailEnd/>
              </a:ln>
            </p:spPr>
            <p:txBody>
              <a:bodyPr/>
              <a:lstStyle/>
              <a:p>
                <a:endParaRPr lang="en-US"/>
              </a:p>
            </p:txBody>
          </p:sp>
          <p:sp>
            <p:nvSpPr>
              <p:cNvPr id="33789" name="Freeform 693"/>
              <p:cNvSpPr>
                <a:spLocks/>
              </p:cNvSpPr>
              <p:nvPr/>
            </p:nvSpPr>
            <p:spPr bwMode="auto">
              <a:xfrm>
                <a:off x="2246" y="1440"/>
                <a:ext cx="3" cy="4"/>
              </a:xfrm>
              <a:custGeom>
                <a:avLst/>
                <a:gdLst>
                  <a:gd name="T0" fmla="*/ 0 w 3"/>
                  <a:gd name="T1" fmla="*/ 0 h 4"/>
                  <a:gd name="T2" fmla="*/ 0 w 3"/>
                  <a:gd name="T3" fmla="*/ 4 h 4"/>
                  <a:gd name="T4" fmla="*/ 3 w 3"/>
                  <a:gd name="T5" fmla="*/ 0 h 4"/>
                  <a:gd name="T6" fmla="*/ 3 w 3"/>
                  <a:gd name="T7" fmla="*/ 0 h 4"/>
                  <a:gd name="T8" fmla="*/ 0 w 3"/>
                  <a:gd name="T9" fmla="*/ 0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0" y="4"/>
                    </a:lnTo>
                    <a:lnTo>
                      <a:pt x="3" y="0"/>
                    </a:lnTo>
                    <a:lnTo>
                      <a:pt x="0" y="0"/>
                    </a:lnTo>
                  </a:path>
                </a:pathLst>
              </a:custGeom>
              <a:noFill/>
              <a:ln w="0">
                <a:solidFill>
                  <a:srgbClr val="7F7F7F"/>
                </a:solidFill>
                <a:round/>
                <a:headEnd/>
                <a:tailEnd/>
              </a:ln>
            </p:spPr>
            <p:txBody>
              <a:bodyPr/>
              <a:lstStyle/>
              <a:p>
                <a:endParaRPr lang="en-US"/>
              </a:p>
            </p:txBody>
          </p:sp>
          <p:sp>
            <p:nvSpPr>
              <p:cNvPr id="33790" name="Freeform 694"/>
              <p:cNvSpPr>
                <a:spLocks/>
              </p:cNvSpPr>
              <p:nvPr/>
            </p:nvSpPr>
            <p:spPr bwMode="auto">
              <a:xfrm>
                <a:off x="2272" y="1427"/>
                <a:ext cx="6" cy="4"/>
              </a:xfrm>
              <a:custGeom>
                <a:avLst/>
                <a:gdLst>
                  <a:gd name="T0" fmla="*/ 3 w 6"/>
                  <a:gd name="T1" fmla="*/ 0 h 4"/>
                  <a:gd name="T2" fmla="*/ 6 w 6"/>
                  <a:gd name="T3" fmla="*/ 0 h 4"/>
                  <a:gd name="T4" fmla="*/ 3 w 6"/>
                  <a:gd name="T5" fmla="*/ 4 h 4"/>
                  <a:gd name="T6" fmla="*/ 0 w 6"/>
                  <a:gd name="T7" fmla="*/ 0 h 4"/>
                  <a:gd name="T8" fmla="*/ 0 w 6"/>
                  <a:gd name="T9" fmla="*/ 0 h 4"/>
                  <a:gd name="T10" fmla="*/ 3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0"/>
                    </a:moveTo>
                    <a:lnTo>
                      <a:pt x="6" y="0"/>
                    </a:lnTo>
                    <a:lnTo>
                      <a:pt x="3" y="4"/>
                    </a:lnTo>
                    <a:lnTo>
                      <a:pt x="0" y="0"/>
                    </a:lnTo>
                    <a:lnTo>
                      <a:pt x="3" y="0"/>
                    </a:lnTo>
                    <a:close/>
                  </a:path>
                </a:pathLst>
              </a:custGeom>
              <a:solidFill>
                <a:srgbClr val="CCCCCC"/>
              </a:solidFill>
              <a:ln w="9525">
                <a:noFill/>
                <a:round/>
                <a:headEnd/>
                <a:tailEnd/>
              </a:ln>
            </p:spPr>
            <p:txBody>
              <a:bodyPr/>
              <a:lstStyle/>
              <a:p>
                <a:endParaRPr lang="en-US"/>
              </a:p>
            </p:txBody>
          </p:sp>
          <p:sp>
            <p:nvSpPr>
              <p:cNvPr id="33791" name="Freeform 695"/>
              <p:cNvSpPr>
                <a:spLocks/>
              </p:cNvSpPr>
              <p:nvPr/>
            </p:nvSpPr>
            <p:spPr bwMode="auto">
              <a:xfrm>
                <a:off x="2272" y="1427"/>
                <a:ext cx="6" cy="4"/>
              </a:xfrm>
              <a:custGeom>
                <a:avLst/>
                <a:gdLst>
                  <a:gd name="T0" fmla="*/ 3 w 6"/>
                  <a:gd name="T1" fmla="*/ 0 h 4"/>
                  <a:gd name="T2" fmla="*/ 6 w 6"/>
                  <a:gd name="T3" fmla="*/ 0 h 4"/>
                  <a:gd name="T4" fmla="*/ 3 w 6"/>
                  <a:gd name="T5" fmla="*/ 4 h 4"/>
                  <a:gd name="T6" fmla="*/ 0 w 6"/>
                  <a:gd name="T7" fmla="*/ 0 h 4"/>
                  <a:gd name="T8" fmla="*/ 0 w 6"/>
                  <a:gd name="T9" fmla="*/ 0 h 4"/>
                  <a:gd name="T10" fmla="*/ 3 w 6"/>
                  <a:gd name="T11" fmla="*/ 0 h 4"/>
                  <a:gd name="T12" fmla="*/ 3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3" y="0"/>
                    </a:moveTo>
                    <a:lnTo>
                      <a:pt x="6" y="0"/>
                    </a:lnTo>
                    <a:lnTo>
                      <a:pt x="3" y="4"/>
                    </a:lnTo>
                    <a:lnTo>
                      <a:pt x="0" y="0"/>
                    </a:lnTo>
                    <a:lnTo>
                      <a:pt x="3" y="0"/>
                    </a:lnTo>
                  </a:path>
                </a:pathLst>
              </a:custGeom>
              <a:noFill/>
              <a:ln w="0">
                <a:solidFill>
                  <a:srgbClr val="7F7F7F"/>
                </a:solidFill>
                <a:round/>
                <a:headEnd/>
                <a:tailEnd/>
              </a:ln>
            </p:spPr>
            <p:txBody>
              <a:bodyPr/>
              <a:lstStyle/>
              <a:p>
                <a:endParaRPr lang="en-US"/>
              </a:p>
            </p:txBody>
          </p:sp>
          <p:sp>
            <p:nvSpPr>
              <p:cNvPr id="33792" name="Freeform 696"/>
              <p:cNvSpPr>
                <a:spLocks/>
              </p:cNvSpPr>
              <p:nvPr/>
            </p:nvSpPr>
            <p:spPr bwMode="auto">
              <a:xfrm>
                <a:off x="2236" y="1415"/>
                <a:ext cx="7" cy="3"/>
              </a:xfrm>
              <a:custGeom>
                <a:avLst/>
                <a:gdLst>
                  <a:gd name="T0" fmla="*/ 0 w 7"/>
                  <a:gd name="T1" fmla="*/ 0 h 3"/>
                  <a:gd name="T2" fmla="*/ 7 w 7"/>
                  <a:gd name="T3" fmla="*/ 0 h 3"/>
                  <a:gd name="T4" fmla="*/ 4 w 7"/>
                  <a:gd name="T5" fmla="*/ 3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0"/>
                    </a:moveTo>
                    <a:lnTo>
                      <a:pt x="7" y="0"/>
                    </a:lnTo>
                    <a:lnTo>
                      <a:pt x="4" y="3"/>
                    </a:lnTo>
                    <a:lnTo>
                      <a:pt x="0" y="0"/>
                    </a:lnTo>
                    <a:close/>
                  </a:path>
                </a:pathLst>
              </a:custGeom>
              <a:solidFill>
                <a:srgbClr val="CCCCCC"/>
              </a:solidFill>
              <a:ln w="9525">
                <a:noFill/>
                <a:round/>
                <a:headEnd/>
                <a:tailEnd/>
              </a:ln>
            </p:spPr>
            <p:txBody>
              <a:bodyPr/>
              <a:lstStyle/>
              <a:p>
                <a:endParaRPr lang="en-US"/>
              </a:p>
            </p:txBody>
          </p:sp>
          <p:sp>
            <p:nvSpPr>
              <p:cNvPr id="33793" name="Freeform 697"/>
              <p:cNvSpPr>
                <a:spLocks/>
              </p:cNvSpPr>
              <p:nvPr/>
            </p:nvSpPr>
            <p:spPr bwMode="auto">
              <a:xfrm>
                <a:off x="2236" y="1415"/>
                <a:ext cx="7" cy="3"/>
              </a:xfrm>
              <a:custGeom>
                <a:avLst/>
                <a:gdLst>
                  <a:gd name="T0" fmla="*/ 0 w 7"/>
                  <a:gd name="T1" fmla="*/ 0 h 3"/>
                  <a:gd name="T2" fmla="*/ 7 w 7"/>
                  <a:gd name="T3" fmla="*/ 0 h 3"/>
                  <a:gd name="T4" fmla="*/ 4 w 7"/>
                  <a:gd name="T5" fmla="*/ 3 h 3"/>
                  <a:gd name="T6" fmla="*/ 0 w 7"/>
                  <a:gd name="T7" fmla="*/ 0 h 3"/>
                  <a:gd name="T8" fmla="*/ 0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0"/>
                    </a:moveTo>
                    <a:lnTo>
                      <a:pt x="7" y="0"/>
                    </a:lnTo>
                    <a:lnTo>
                      <a:pt x="4" y="3"/>
                    </a:lnTo>
                    <a:lnTo>
                      <a:pt x="0" y="0"/>
                    </a:lnTo>
                  </a:path>
                </a:pathLst>
              </a:custGeom>
              <a:noFill/>
              <a:ln w="0">
                <a:solidFill>
                  <a:srgbClr val="7F7F7F"/>
                </a:solidFill>
                <a:round/>
                <a:headEnd/>
                <a:tailEnd/>
              </a:ln>
            </p:spPr>
            <p:txBody>
              <a:bodyPr/>
              <a:lstStyle/>
              <a:p>
                <a:endParaRPr lang="en-US"/>
              </a:p>
            </p:txBody>
          </p:sp>
          <p:sp>
            <p:nvSpPr>
              <p:cNvPr id="33794" name="Freeform 698"/>
              <p:cNvSpPr>
                <a:spLocks/>
              </p:cNvSpPr>
              <p:nvPr/>
            </p:nvSpPr>
            <p:spPr bwMode="auto">
              <a:xfrm>
                <a:off x="1705" y="1788"/>
                <a:ext cx="4" cy="3"/>
              </a:xfrm>
              <a:custGeom>
                <a:avLst/>
                <a:gdLst>
                  <a:gd name="T0" fmla="*/ 0 w 4"/>
                  <a:gd name="T1" fmla="*/ 0 h 3"/>
                  <a:gd name="T2" fmla="*/ 4 w 4"/>
                  <a:gd name="T3" fmla="*/ 3 h 3"/>
                  <a:gd name="T4" fmla="*/ 0 w 4"/>
                  <a:gd name="T5" fmla="*/ 3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0" y="3"/>
                    </a:lnTo>
                    <a:lnTo>
                      <a:pt x="0" y="0"/>
                    </a:lnTo>
                    <a:close/>
                  </a:path>
                </a:pathLst>
              </a:custGeom>
              <a:solidFill>
                <a:srgbClr val="CCCCCC"/>
              </a:solidFill>
              <a:ln w="9525">
                <a:noFill/>
                <a:round/>
                <a:headEnd/>
                <a:tailEnd/>
              </a:ln>
            </p:spPr>
            <p:txBody>
              <a:bodyPr/>
              <a:lstStyle/>
              <a:p>
                <a:endParaRPr lang="en-US"/>
              </a:p>
            </p:txBody>
          </p:sp>
          <p:sp>
            <p:nvSpPr>
              <p:cNvPr id="33795" name="Freeform 699"/>
              <p:cNvSpPr>
                <a:spLocks/>
              </p:cNvSpPr>
              <p:nvPr/>
            </p:nvSpPr>
            <p:spPr bwMode="auto">
              <a:xfrm>
                <a:off x="1705" y="1788"/>
                <a:ext cx="4" cy="3"/>
              </a:xfrm>
              <a:custGeom>
                <a:avLst/>
                <a:gdLst>
                  <a:gd name="T0" fmla="*/ 0 w 4"/>
                  <a:gd name="T1" fmla="*/ 0 h 3"/>
                  <a:gd name="T2" fmla="*/ 4 w 4"/>
                  <a:gd name="T3" fmla="*/ 3 h 3"/>
                  <a:gd name="T4" fmla="*/ 0 w 4"/>
                  <a:gd name="T5" fmla="*/ 3 h 3"/>
                  <a:gd name="T6" fmla="*/ 0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3"/>
                    </a:lnTo>
                    <a:lnTo>
                      <a:pt x="0" y="3"/>
                    </a:lnTo>
                    <a:lnTo>
                      <a:pt x="0" y="0"/>
                    </a:lnTo>
                  </a:path>
                </a:pathLst>
              </a:custGeom>
              <a:noFill/>
              <a:ln w="0">
                <a:solidFill>
                  <a:srgbClr val="7F7F7F"/>
                </a:solidFill>
                <a:round/>
                <a:headEnd/>
                <a:tailEnd/>
              </a:ln>
            </p:spPr>
            <p:txBody>
              <a:bodyPr/>
              <a:lstStyle/>
              <a:p>
                <a:endParaRPr lang="en-US"/>
              </a:p>
            </p:txBody>
          </p:sp>
          <p:sp>
            <p:nvSpPr>
              <p:cNvPr id="33796" name="Freeform 700"/>
              <p:cNvSpPr>
                <a:spLocks/>
              </p:cNvSpPr>
              <p:nvPr/>
            </p:nvSpPr>
            <p:spPr bwMode="auto">
              <a:xfrm>
                <a:off x="1319" y="1942"/>
                <a:ext cx="7" cy="3"/>
              </a:xfrm>
              <a:custGeom>
                <a:avLst/>
                <a:gdLst>
                  <a:gd name="T0" fmla="*/ 0 w 7"/>
                  <a:gd name="T1" fmla="*/ 0 h 3"/>
                  <a:gd name="T2" fmla="*/ 0 w 7"/>
                  <a:gd name="T3" fmla="*/ 0 h 3"/>
                  <a:gd name="T4" fmla="*/ 7 w 7"/>
                  <a:gd name="T5" fmla="*/ 0 h 3"/>
                  <a:gd name="T6" fmla="*/ 7 w 7"/>
                  <a:gd name="T7" fmla="*/ 3 h 3"/>
                  <a:gd name="T8" fmla="*/ 0 w 7"/>
                  <a:gd name="T9" fmla="*/ 3 h 3"/>
                  <a:gd name="T10" fmla="*/ 0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0"/>
                    </a:moveTo>
                    <a:lnTo>
                      <a:pt x="0" y="0"/>
                    </a:lnTo>
                    <a:lnTo>
                      <a:pt x="7" y="0"/>
                    </a:lnTo>
                    <a:lnTo>
                      <a:pt x="7" y="3"/>
                    </a:lnTo>
                    <a:lnTo>
                      <a:pt x="0" y="3"/>
                    </a:lnTo>
                    <a:lnTo>
                      <a:pt x="0" y="0"/>
                    </a:lnTo>
                    <a:close/>
                  </a:path>
                </a:pathLst>
              </a:custGeom>
              <a:solidFill>
                <a:srgbClr val="CCCCCC"/>
              </a:solidFill>
              <a:ln w="9525">
                <a:noFill/>
                <a:round/>
                <a:headEnd/>
                <a:tailEnd/>
              </a:ln>
            </p:spPr>
            <p:txBody>
              <a:bodyPr/>
              <a:lstStyle/>
              <a:p>
                <a:endParaRPr lang="en-US"/>
              </a:p>
            </p:txBody>
          </p:sp>
          <p:sp>
            <p:nvSpPr>
              <p:cNvPr id="33797" name="Freeform 701"/>
              <p:cNvSpPr>
                <a:spLocks/>
              </p:cNvSpPr>
              <p:nvPr/>
            </p:nvSpPr>
            <p:spPr bwMode="auto">
              <a:xfrm>
                <a:off x="1319" y="1942"/>
                <a:ext cx="7" cy="3"/>
              </a:xfrm>
              <a:custGeom>
                <a:avLst/>
                <a:gdLst>
                  <a:gd name="T0" fmla="*/ 0 w 7"/>
                  <a:gd name="T1" fmla="*/ 0 h 3"/>
                  <a:gd name="T2" fmla="*/ 0 w 7"/>
                  <a:gd name="T3" fmla="*/ 0 h 3"/>
                  <a:gd name="T4" fmla="*/ 7 w 7"/>
                  <a:gd name="T5" fmla="*/ 0 h 3"/>
                  <a:gd name="T6" fmla="*/ 7 w 7"/>
                  <a:gd name="T7" fmla="*/ 3 h 3"/>
                  <a:gd name="T8" fmla="*/ 0 w 7"/>
                  <a:gd name="T9" fmla="*/ 3 h 3"/>
                  <a:gd name="T10" fmla="*/ 0 w 7"/>
                  <a:gd name="T11" fmla="*/ 0 h 3"/>
                  <a:gd name="T12" fmla="*/ 0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0" y="0"/>
                    </a:moveTo>
                    <a:lnTo>
                      <a:pt x="0" y="0"/>
                    </a:lnTo>
                    <a:lnTo>
                      <a:pt x="7" y="0"/>
                    </a:lnTo>
                    <a:lnTo>
                      <a:pt x="7" y="3"/>
                    </a:lnTo>
                    <a:lnTo>
                      <a:pt x="0" y="3"/>
                    </a:lnTo>
                    <a:lnTo>
                      <a:pt x="0" y="0"/>
                    </a:lnTo>
                  </a:path>
                </a:pathLst>
              </a:custGeom>
              <a:noFill/>
              <a:ln w="0">
                <a:solidFill>
                  <a:srgbClr val="7F7F7F"/>
                </a:solidFill>
                <a:round/>
                <a:headEnd/>
                <a:tailEnd/>
              </a:ln>
            </p:spPr>
            <p:txBody>
              <a:bodyPr/>
              <a:lstStyle/>
              <a:p>
                <a:endParaRPr lang="en-US"/>
              </a:p>
            </p:txBody>
          </p:sp>
          <p:sp>
            <p:nvSpPr>
              <p:cNvPr id="33798" name="Freeform 702"/>
              <p:cNvSpPr>
                <a:spLocks/>
              </p:cNvSpPr>
              <p:nvPr/>
            </p:nvSpPr>
            <p:spPr bwMode="auto">
              <a:xfrm>
                <a:off x="1300" y="1929"/>
                <a:ext cx="3" cy="4"/>
              </a:xfrm>
              <a:custGeom>
                <a:avLst/>
                <a:gdLst>
                  <a:gd name="T0" fmla="*/ 0 w 3"/>
                  <a:gd name="T1" fmla="*/ 0 h 4"/>
                  <a:gd name="T2" fmla="*/ 3 w 3"/>
                  <a:gd name="T3" fmla="*/ 0 h 4"/>
                  <a:gd name="T4" fmla="*/ 3 w 3"/>
                  <a:gd name="T5" fmla="*/ 0 h 4"/>
                  <a:gd name="T6" fmla="*/ 3 w 3"/>
                  <a:gd name="T7" fmla="*/ 4 h 4"/>
                  <a:gd name="T8" fmla="*/ 0 w 3"/>
                  <a:gd name="T9" fmla="*/ 4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3" y="0"/>
                    </a:lnTo>
                    <a:lnTo>
                      <a:pt x="3" y="4"/>
                    </a:lnTo>
                    <a:lnTo>
                      <a:pt x="0" y="4"/>
                    </a:lnTo>
                    <a:lnTo>
                      <a:pt x="0" y="0"/>
                    </a:lnTo>
                    <a:close/>
                  </a:path>
                </a:pathLst>
              </a:custGeom>
              <a:solidFill>
                <a:srgbClr val="CCCCCC"/>
              </a:solidFill>
              <a:ln w="9525">
                <a:noFill/>
                <a:round/>
                <a:headEnd/>
                <a:tailEnd/>
              </a:ln>
            </p:spPr>
            <p:txBody>
              <a:bodyPr/>
              <a:lstStyle/>
              <a:p>
                <a:endParaRPr lang="en-US"/>
              </a:p>
            </p:txBody>
          </p:sp>
          <p:sp>
            <p:nvSpPr>
              <p:cNvPr id="33799" name="Freeform 703"/>
              <p:cNvSpPr>
                <a:spLocks/>
              </p:cNvSpPr>
              <p:nvPr/>
            </p:nvSpPr>
            <p:spPr bwMode="auto">
              <a:xfrm>
                <a:off x="1300" y="1929"/>
                <a:ext cx="3" cy="4"/>
              </a:xfrm>
              <a:custGeom>
                <a:avLst/>
                <a:gdLst>
                  <a:gd name="T0" fmla="*/ 0 w 3"/>
                  <a:gd name="T1" fmla="*/ 0 h 4"/>
                  <a:gd name="T2" fmla="*/ 3 w 3"/>
                  <a:gd name="T3" fmla="*/ 0 h 4"/>
                  <a:gd name="T4" fmla="*/ 3 w 3"/>
                  <a:gd name="T5" fmla="*/ 0 h 4"/>
                  <a:gd name="T6" fmla="*/ 3 w 3"/>
                  <a:gd name="T7" fmla="*/ 4 h 4"/>
                  <a:gd name="T8" fmla="*/ 0 w 3"/>
                  <a:gd name="T9" fmla="*/ 4 h 4"/>
                  <a:gd name="T10" fmla="*/ 0 w 3"/>
                  <a:gd name="T11" fmla="*/ 0 h 4"/>
                  <a:gd name="T12" fmla="*/ 0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0"/>
                    </a:moveTo>
                    <a:lnTo>
                      <a:pt x="3" y="0"/>
                    </a:lnTo>
                    <a:lnTo>
                      <a:pt x="3" y="4"/>
                    </a:lnTo>
                    <a:lnTo>
                      <a:pt x="0" y="4"/>
                    </a:lnTo>
                    <a:lnTo>
                      <a:pt x="0" y="0"/>
                    </a:lnTo>
                  </a:path>
                </a:pathLst>
              </a:custGeom>
              <a:noFill/>
              <a:ln w="0">
                <a:solidFill>
                  <a:srgbClr val="7F7F7F"/>
                </a:solidFill>
                <a:round/>
                <a:headEnd/>
                <a:tailEnd/>
              </a:ln>
            </p:spPr>
            <p:txBody>
              <a:bodyPr/>
              <a:lstStyle/>
              <a:p>
                <a:endParaRPr lang="en-US"/>
              </a:p>
            </p:txBody>
          </p:sp>
          <p:sp>
            <p:nvSpPr>
              <p:cNvPr id="33800" name="Freeform 704"/>
              <p:cNvSpPr>
                <a:spLocks/>
              </p:cNvSpPr>
              <p:nvPr/>
            </p:nvSpPr>
            <p:spPr bwMode="auto">
              <a:xfrm>
                <a:off x="1313" y="1936"/>
                <a:ext cx="3" cy="6"/>
              </a:xfrm>
              <a:custGeom>
                <a:avLst/>
                <a:gdLst>
                  <a:gd name="T0" fmla="*/ 0 w 3"/>
                  <a:gd name="T1" fmla="*/ 3 h 6"/>
                  <a:gd name="T2" fmla="*/ 0 w 3"/>
                  <a:gd name="T3" fmla="*/ 0 h 6"/>
                  <a:gd name="T4" fmla="*/ 3 w 3"/>
                  <a:gd name="T5" fmla="*/ 3 h 6"/>
                  <a:gd name="T6" fmla="*/ 0 w 3"/>
                  <a:gd name="T7" fmla="*/ 6 h 6"/>
                  <a:gd name="T8" fmla="*/ 0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3"/>
                    </a:moveTo>
                    <a:lnTo>
                      <a:pt x="0" y="0"/>
                    </a:lnTo>
                    <a:lnTo>
                      <a:pt x="3" y="3"/>
                    </a:lnTo>
                    <a:lnTo>
                      <a:pt x="0" y="6"/>
                    </a:lnTo>
                    <a:lnTo>
                      <a:pt x="0" y="3"/>
                    </a:lnTo>
                    <a:close/>
                  </a:path>
                </a:pathLst>
              </a:custGeom>
              <a:solidFill>
                <a:srgbClr val="CCCCCC"/>
              </a:solidFill>
              <a:ln w="9525">
                <a:noFill/>
                <a:round/>
                <a:headEnd/>
                <a:tailEnd/>
              </a:ln>
            </p:spPr>
            <p:txBody>
              <a:bodyPr/>
              <a:lstStyle/>
              <a:p>
                <a:endParaRPr lang="en-US"/>
              </a:p>
            </p:txBody>
          </p:sp>
          <p:sp>
            <p:nvSpPr>
              <p:cNvPr id="33801" name="Freeform 705"/>
              <p:cNvSpPr>
                <a:spLocks/>
              </p:cNvSpPr>
              <p:nvPr/>
            </p:nvSpPr>
            <p:spPr bwMode="auto">
              <a:xfrm>
                <a:off x="1313" y="1936"/>
                <a:ext cx="3" cy="6"/>
              </a:xfrm>
              <a:custGeom>
                <a:avLst/>
                <a:gdLst>
                  <a:gd name="T0" fmla="*/ 0 w 3"/>
                  <a:gd name="T1" fmla="*/ 3 h 6"/>
                  <a:gd name="T2" fmla="*/ 0 w 3"/>
                  <a:gd name="T3" fmla="*/ 0 h 6"/>
                  <a:gd name="T4" fmla="*/ 3 w 3"/>
                  <a:gd name="T5" fmla="*/ 3 h 6"/>
                  <a:gd name="T6" fmla="*/ 0 w 3"/>
                  <a:gd name="T7" fmla="*/ 6 h 6"/>
                  <a:gd name="T8" fmla="*/ 0 w 3"/>
                  <a:gd name="T9" fmla="*/ 3 h 6"/>
                  <a:gd name="T10" fmla="*/ 0 w 3"/>
                  <a:gd name="T11" fmla="*/ 3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3"/>
                    </a:moveTo>
                    <a:lnTo>
                      <a:pt x="0" y="0"/>
                    </a:lnTo>
                    <a:lnTo>
                      <a:pt x="3" y="3"/>
                    </a:lnTo>
                    <a:lnTo>
                      <a:pt x="0" y="6"/>
                    </a:lnTo>
                    <a:lnTo>
                      <a:pt x="0" y="3"/>
                    </a:lnTo>
                  </a:path>
                </a:pathLst>
              </a:custGeom>
              <a:noFill/>
              <a:ln w="0">
                <a:solidFill>
                  <a:srgbClr val="7F7F7F"/>
                </a:solidFill>
                <a:round/>
                <a:headEnd/>
                <a:tailEnd/>
              </a:ln>
            </p:spPr>
            <p:txBody>
              <a:bodyPr/>
              <a:lstStyle/>
              <a:p>
                <a:endParaRPr lang="en-US"/>
              </a:p>
            </p:txBody>
          </p:sp>
          <p:sp>
            <p:nvSpPr>
              <p:cNvPr id="33802" name="Freeform 706"/>
              <p:cNvSpPr>
                <a:spLocks/>
              </p:cNvSpPr>
              <p:nvPr/>
            </p:nvSpPr>
            <p:spPr bwMode="auto">
              <a:xfrm>
                <a:off x="1326" y="1945"/>
                <a:ext cx="3" cy="7"/>
              </a:xfrm>
              <a:custGeom>
                <a:avLst/>
                <a:gdLst>
                  <a:gd name="T0" fmla="*/ 0 w 3"/>
                  <a:gd name="T1" fmla="*/ 0 h 7"/>
                  <a:gd name="T2" fmla="*/ 3 w 3"/>
                  <a:gd name="T3" fmla="*/ 0 h 7"/>
                  <a:gd name="T4" fmla="*/ 3 w 3"/>
                  <a:gd name="T5" fmla="*/ 4 h 7"/>
                  <a:gd name="T6" fmla="*/ 0 w 3"/>
                  <a:gd name="T7" fmla="*/ 7 h 7"/>
                  <a:gd name="T8" fmla="*/ 0 w 3"/>
                  <a:gd name="T9" fmla="*/ 0 h 7"/>
                  <a:gd name="T10" fmla="*/ 0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0" y="0"/>
                    </a:moveTo>
                    <a:lnTo>
                      <a:pt x="3" y="0"/>
                    </a:lnTo>
                    <a:lnTo>
                      <a:pt x="3" y="4"/>
                    </a:lnTo>
                    <a:lnTo>
                      <a:pt x="0" y="7"/>
                    </a:lnTo>
                    <a:lnTo>
                      <a:pt x="0" y="0"/>
                    </a:lnTo>
                    <a:close/>
                  </a:path>
                </a:pathLst>
              </a:custGeom>
              <a:solidFill>
                <a:srgbClr val="CCCCCC"/>
              </a:solidFill>
              <a:ln w="9525">
                <a:noFill/>
                <a:round/>
                <a:headEnd/>
                <a:tailEnd/>
              </a:ln>
            </p:spPr>
            <p:txBody>
              <a:bodyPr/>
              <a:lstStyle/>
              <a:p>
                <a:endParaRPr lang="en-US"/>
              </a:p>
            </p:txBody>
          </p:sp>
          <p:sp>
            <p:nvSpPr>
              <p:cNvPr id="33803" name="Freeform 707"/>
              <p:cNvSpPr>
                <a:spLocks/>
              </p:cNvSpPr>
              <p:nvPr/>
            </p:nvSpPr>
            <p:spPr bwMode="auto">
              <a:xfrm>
                <a:off x="1326" y="1945"/>
                <a:ext cx="3" cy="7"/>
              </a:xfrm>
              <a:custGeom>
                <a:avLst/>
                <a:gdLst>
                  <a:gd name="T0" fmla="*/ 0 w 3"/>
                  <a:gd name="T1" fmla="*/ 0 h 7"/>
                  <a:gd name="T2" fmla="*/ 3 w 3"/>
                  <a:gd name="T3" fmla="*/ 0 h 7"/>
                  <a:gd name="T4" fmla="*/ 3 w 3"/>
                  <a:gd name="T5" fmla="*/ 4 h 7"/>
                  <a:gd name="T6" fmla="*/ 0 w 3"/>
                  <a:gd name="T7" fmla="*/ 7 h 7"/>
                  <a:gd name="T8" fmla="*/ 0 w 3"/>
                  <a:gd name="T9" fmla="*/ 0 h 7"/>
                  <a:gd name="T10" fmla="*/ 0 w 3"/>
                  <a:gd name="T11" fmla="*/ 0 h 7"/>
                  <a:gd name="T12" fmla="*/ 0 w 3"/>
                  <a:gd name="T13" fmla="*/ 0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0" y="0"/>
                    </a:moveTo>
                    <a:lnTo>
                      <a:pt x="3" y="0"/>
                    </a:lnTo>
                    <a:lnTo>
                      <a:pt x="3" y="4"/>
                    </a:lnTo>
                    <a:lnTo>
                      <a:pt x="0" y="7"/>
                    </a:lnTo>
                    <a:lnTo>
                      <a:pt x="0" y="0"/>
                    </a:lnTo>
                  </a:path>
                </a:pathLst>
              </a:custGeom>
              <a:noFill/>
              <a:ln w="0">
                <a:solidFill>
                  <a:srgbClr val="7F7F7F"/>
                </a:solidFill>
                <a:round/>
                <a:headEnd/>
                <a:tailEnd/>
              </a:ln>
            </p:spPr>
            <p:txBody>
              <a:bodyPr/>
              <a:lstStyle/>
              <a:p>
                <a:endParaRPr lang="en-US"/>
              </a:p>
            </p:txBody>
          </p:sp>
          <p:sp>
            <p:nvSpPr>
              <p:cNvPr id="33804" name="Freeform 708"/>
              <p:cNvSpPr>
                <a:spLocks/>
              </p:cNvSpPr>
              <p:nvPr/>
            </p:nvSpPr>
            <p:spPr bwMode="auto">
              <a:xfrm>
                <a:off x="1329" y="1955"/>
                <a:ext cx="10" cy="16"/>
              </a:xfrm>
              <a:custGeom>
                <a:avLst/>
                <a:gdLst>
                  <a:gd name="T0" fmla="*/ 0 w 10"/>
                  <a:gd name="T1" fmla="*/ 0 h 16"/>
                  <a:gd name="T2" fmla="*/ 6 w 10"/>
                  <a:gd name="T3" fmla="*/ 3 h 16"/>
                  <a:gd name="T4" fmla="*/ 10 w 10"/>
                  <a:gd name="T5" fmla="*/ 10 h 16"/>
                  <a:gd name="T6" fmla="*/ 10 w 10"/>
                  <a:gd name="T7" fmla="*/ 13 h 16"/>
                  <a:gd name="T8" fmla="*/ 3 w 10"/>
                  <a:gd name="T9" fmla="*/ 13 h 16"/>
                  <a:gd name="T10" fmla="*/ 0 w 10"/>
                  <a:gd name="T11" fmla="*/ 16 h 16"/>
                  <a:gd name="T12" fmla="*/ 0 w 10"/>
                  <a:gd name="T13" fmla="*/ 16 h 16"/>
                  <a:gd name="T14" fmla="*/ 0 w 10"/>
                  <a:gd name="T15" fmla="*/ 7 h 16"/>
                  <a:gd name="T16" fmla="*/ 0 w 1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6"/>
                  <a:gd name="T29" fmla="*/ 10 w 1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6">
                    <a:moveTo>
                      <a:pt x="0" y="0"/>
                    </a:moveTo>
                    <a:lnTo>
                      <a:pt x="6" y="3"/>
                    </a:lnTo>
                    <a:lnTo>
                      <a:pt x="10" y="10"/>
                    </a:lnTo>
                    <a:lnTo>
                      <a:pt x="10" y="13"/>
                    </a:lnTo>
                    <a:lnTo>
                      <a:pt x="3" y="13"/>
                    </a:lnTo>
                    <a:lnTo>
                      <a:pt x="0" y="16"/>
                    </a:lnTo>
                    <a:lnTo>
                      <a:pt x="0" y="7"/>
                    </a:lnTo>
                    <a:lnTo>
                      <a:pt x="0" y="0"/>
                    </a:lnTo>
                    <a:close/>
                  </a:path>
                </a:pathLst>
              </a:custGeom>
              <a:solidFill>
                <a:srgbClr val="CCCCCC"/>
              </a:solidFill>
              <a:ln w="9525">
                <a:noFill/>
                <a:round/>
                <a:headEnd/>
                <a:tailEnd/>
              </a:ln>
            </p:spPr>
            <p:txBody>
              <a:bodyPr/>
              <a:lstStyle/>
              <a:p>
                <a:endParaRPr lang="en-US"/>
              </a:p>
            </p:txBody>
          </p:sp>
          <p:sp>
            <p:nvSpPr>
              <p:cNvPr id="33805" name="Freeform 709"/>
              <p:cNvSpPr>
                <a:spLocks/>
              </p:cNvSpPr>
              <p:nvPr/>
            </p:nvSpPr>
            <p:spPr bwMode="auto">
              <a:xfrm>
                <a:off x="1329" y="1955"/>
                <a:ext cx="10" cy="16"/>
              </a:xfrm>
              <a:custGeom>
                <a:avLst/>
                <a:gdLst>
                  <a:gd name="T0" fmla="*/ 0 w 10"/>
                  <a:gd name="T1" fmla="*/ 0 h 16"/>
                  <a:gd name="T2" fmla="*/ 6 w 10"/>
                  <a:gd name="T3" fmla="*/ 3 h 16"/>
                  <a:gd name="T4" fmla="*/ 10 w 10"/>
                  <a:gd name="T5" fmla="*/ 10 h 16"/>
                  <a:gd name="T6" fmla="*/ 10 w 10"/>
                  <a:gd name="T7" fmla="*/ 13 h 16"/>
                  <a:gd name="T8" fmla="*/ 3 w 10"/>
                  <a:gd name="T9" fmla="*/ 13 h 16"/>
                  <a:gd name="T10" fmla="*/ 0 w 10"/>
                  <a:gd name="T11" fmla="*/ 16 h 16"/>
                  <a:gd name="T12" fmla="*/ 0 w 10"/>
                  <a:gd name="T13" fmla="*/ 16 h 16"/>
                  <a:gd name="T14" fmla="*/ 0 w 10"/>
                  <a:gd name="T15" fmla="*/ 7 h 16"/>
                  <a:gd name="T16" fmla="*/ 0 w 10"/>
                  <a:gd name="T17" fmla="*/ 0 h 16"/>
                  <a:gd name="T18" fmla="*/ 0 w 1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6"/>
                  <a:gd name="T32" fmla="*/ 10 w 1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6">
                    <a:moveTo>
                      <a:pt x="0" y="0"/>
                    </a:moveTo>
                    <a:lnTo>
                      <a:pt x="6" y="3"/>
                    </a:lnTo>
                    <a:lnTo>
                      <a:pt x="10" y="10"/>
                    </a:lnTo>
                    <a:lnTo>
                      <a:pt x="10" y="13"/>
                    </a:lnTo>
                    <a:lnTo>
                      <a:pt x="3" y="13"/>
                    </a:lnTo>
                    <a:lnTo>
                      <a:pt x="0" y="16"/>
                    </a:lnTo>
                    <a:lnTo>
                      <a:pt x="0" y="7"/>
                    </a:lnTo>
                    <a:lnTo>
                      <a:pt x="0" y="0"/>
                    </a:lnTo>
                  </a:path>
                </a:pathLst>
              </a:custGeom>
              <a:noFill/>
              <a:ln w="0">
                <a:solidFill>
                  <a:srgbClr val="7F7F7F"/>
                </a:solidFill>
                <a:round/>
                <a:headEnd/>
                <a:tailEnd/>
              </a:ln>
            </p:spPr>
            <p:txBody>
              <a:bodyPr/>
              <a:lstStyle/>
              <a:p>
                <a:endParaRPr lang="en-US"/>
              </a:p>
            </p:txBody>
          </p:sp>
          <p:sp>
            <p:nvSpPr>
              <p:cNvPr id="33806" name="Rectangle 710"/>
              <p:cNvSpPr>
                <a:spLocks noChangeArrowheads="1"/>
              </p:cNvSpPr>
              <p:nvPr/>
            </p:nvSpPr>
            <p:spPr bwMode="auto">
              <a:xfrm>
                <a:off x="1322" y="1945"/>
                <a:ext cx="1" cy="4"/>
              </a:xfrm>
              <a:prstGeom prst="rect">
                <a:avLst/>
              </a:prstGeom>
              <a:solidFill>
                <a:srgbClr val="CCCCCC"/>
              </a:solidFill>
              <a:ln w="9525">
                <a:noFill/>
                <a:miter lim="800000"/>
                <a:headEnd/>
                <a:tailEnd/>
              </a:ln>
            </p:spPr>
            <p:txBody>
              <a:bodyPr/>
              <a:lstStyle/>
              <a:p>
                <a:endParaRPr lang="en-US"/>
              </a:p>
            </p:txBody>
          </p:sp>
          <p:sp>
            <p:nvSpPr>
              <p:cNvPr id="33807" name="Rectangle 711"/>
              <p:cNvSpPr>
                <a:spLocks noChangeArrowheads="1"/>
              </p:cNvSpPr>
              <p:nvPr/>
            </p:nvSpPr>
            <p:spPr bwMode="auto">
              <a:xfrm>
                <a:off x="1322" y="1945"/>
                <a:ext cx="1" cy="4"/>
              </a:xfrm>
              <a:prstGeom prst="rect">
                <a:avLst/>
              </a:prstGeom>
              <a:noFill/>
              <a:ln w="0">
                <a:solidFill>
                  <a:srgbClr val="7F7F7F"/>
                </a:solidFill>
                <a:miter lim="800000"/>
                <a:headEnd/>
                <a:tailEnd/>
              </a:ln>
            </p:spPr>
            <p:txBody>
              <a:bodyPr/>
              <a:lstStyle/>
              <a:p>
                <a:endParaRPr lang="en-US"/>
              </a:p>
            </p:txBody>
          </p:sp>
          <p:sp>
            <p:nvSpPr>
              <p:cNvPr id="33808" name="Freeform 712"/>
              <p:cNvSpPr>
                <a:spLocks/>
              </p:cNvSpPr>
              <p:nvPr/>
            </p:nvSpPr>
            <p:spPr bwMode="auto">
              <a:xfrm>
                <a:off x="1693" y="1839"/>
                <a:ext cx="3" cy="3"/>
              </a:xfrm>
              <a:custGeom>
                <a:avLst/>
                <a:gdLst>
                  <a:gd name="T0" fmla="*/ 0 w 3"/>
                  <a:gd name="T1" fmla="*/ 0 h 3"/>
                  <a:gd name="T2" fmla="*/ 3 w 3"/>
                  <a:gd name="T3" fmla="*/ 0 h 3"/>
                  <a:gd name="T4" fmla="*/ 3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3809" name="Freeform 713"/>
              <p:cNvSpPr>
                <a:spLocks/>
              </p:cNvSpPr>
              <p:nvPr/>
            </p:nvSpPr>
            <p:spPr bwMode="auto">
              <a:xfrm>
                <a:off x="1693" y="1839"/>
                <a:ext cx="3" cy="3"/>
              </a:xfrm>
              <a:custGeom>
                <a:avLst/>
                <a:gdLst>
                  <a:gd name="T0" fmla="*/ 0 w 3"/>
                  <a:gd name="T1" fmla="*/ 0 h 3"/>
                  <a:gd name="T2" fmla="*/ 3 w 3"/>
                  <a:gd name="T3" fmla="*/ 0 h 3"/>
                  <a:gd name="T4" fmla="*/ 3 w 3"/>
                  <a:gd name="T5" fmla="*/ 3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3810" name="Freeform 714"/>
              <p:cNvSpPr>
                <a:spLocks/>
              </p:cNvSpPr>
              <p:nvPr/>
            </p:nvSpPr>
            <p:spPr bwMode="auto">
              <a:xfrm>
                <a:off x="1902" y="2216"/>
                <a:ext cx="6" cy="16"/>
              </a:xfrm>
              <a:custGeom>
                <a:avLst/>
                <a:gdLst>
                  <a:gd name="T0" fmla="*/ 0 w 6"/>
                  <a:gd name="T1" fmla="*/ 0 h 16"/>
                  <a:gd name="T2" fmla="*/ 3 w 6"/>
                  <a:gd name="T3" fmla="*/ 3 h 16"/>
                  <a:gd name="T4" fmla="*/ 3 w 6"/>
                  <a:gd name="T5" fmla="*/ 6 h 16"/>
                  <a:gd name="T6" fmla="*/ 6 w 6"/>
                  <a:gd name="T7" fmla="*/ 13 h 16"/>
                  <a:gd name="T8" fmla="*/ 3 w 6"/>
                  <a:gd name="T9" fmla="*/ 13 h 16"/>
                  <a:gd name="T10" fmla="*/ 3 w 6"/>
                  <a:gd name="T11" fmla="*/ 16 h 16"/>
                  <a:gd name="T12" fmla="*/ 0 w 6"/>
                  <a:gd name="T13" fmla="*/ 13 h 16"/>
                  <a:gd name="T14" fmla="*/ 0 w 6"/>
                  <a:gd name="T15" fmla="*/ 13 h 16"/>
                  <a:gd name="T16" fmla="*/ 3 w 6"/>
                  <a:gd name="T17" fmla="*/ 6 h 16"/>
                  <a:gd name="T18" fmla="*/ 0 w 6"/>
                  <a:gd name="T19" fmla="*/ 0 h 16"/>
                  <a:gd name="T20" fmla="*/ 0 w 6"/>
                  <a:gd name="T21" fmla="*/ 0 h 16"/>
                  <a:gd name="T22" fmla="*/ 0 w 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0" y="0"/>
                    </a:moveTo>
                    <a:lnTo>
                      <a:pt x="3" y="3"/>
                    </a:lnTo>
                    <a:lnTo>
                      <a:pt x="3" y="6"/>
                    </a:lnTo>
                    <a:lnTo>
                      <a:pt x="6" y="13"/>
                    </a:lnTo>
                    <a:lnTo>
                      <a:pt x="3" y="13"/>
                    </a:lnTo>
                    <a:lnTo>
                      <a:pt x="3" y="16"/>
                    </a:lnTo>
                    <a:lnTo>
                      <a:pt x="0" y="13"/>
                    </a:lnTo>
                    <a:lnTo>
                      <a:pt x="3" y="6"/>
                    </a:lnTo>
                    <a:lnTo>
                      <a:pt x="0" y="0"/>
                    </a:lnTo>
                    <a:close/>
                  </a:path>
                </a:pathLst>
              </a:custGeom>
              <a:solidFill>
                <a:srgbClr val="CCCCCC"/>
              </a:solidFill>
              <a:ln w="9525">
                <a:noFill/>
                <a:round/>
                <a:headEnd/>
                <a:tailEnd/>
              </a:ln>
            </p:spPr>
            <p:txBody>
              <a:bodyPr/>
              <a:lstStyle/>
              <a:p>
                <a:endParaRPr lang="en-US"/>
              </a:p>
            </p:txBody>
          </p:sp>
          <p:sp>
            <p:nvSpPr>
              <p:cNvPr id="33811" name="Freeform 715"/>
              <p:cNvSpPr>
                <a:spLocks/>
              </p:cNvSpPr>
              <p:nvPr/>
            </p:nvSpPr>
            <p:spPr bwMode="auto">
              <a:xfrm>
                <a:off x="1902" y="2216"/>
                <a:ext cx="6" cy="16"/>
              </a:xfrm>
              <a:custGeom>
                <a:avLst/>
                <a:gdLst>
                  <a:gd name="T0" fmla="*/ 0 w 6"/>
                  <a:gd name="T1" fmla="*/ 0 h 16"/>
                  <a:gd name="T2" fmla="*/ 3 w 6"/>
                  <a:gd name="T3" fmla="*/ 3 h 16"/>
                  <a:gd name="T4" fmla="*/ 3 w 6"/>
                  <a:gd name="T5" fmla="*/ 6 h 16"/>
                  <a:gd name="T6" fmla="*/ 6 w 6"/>
                  <a:gd name="T7" fmla="*/ 13 h 16"/>
                  <a:gd name="T8" fmla="*/ 3 w 6"/>
                  <a:gd name="T9" fmla="*/ 13 h 16"/>
                  <a:gd name="T10" fmla="*/ 3 w 6"/>
                  <a:gd name="T11" fmla="*/ 16 h 16"/>
                  <a:gd name="T12" fmla="*/ 0 w 6"/>
                  <a:gd name="T13" fmla="*/ 13 h 16"/>
                  <a:gd name="T14" fmla="*/ 0 w 6"/>
                  <a:gd name="T15" fmla="*/ 13 h 16"/>
                  <a:gd name="T16" fmla="*/ 3 w 6"/>
                  <a:gd name="T17" fmla="*/ 6 h 16"/>
                  <a:gd name="T18" fmla="*/ 0 w 6"/>
                  <a:gd name="T19" fmla="*/ 0 h 16"/>
                  <a:gd name="T20" fmla="*/ 0 w 6"/>
                  <a:gd name="T21" fmla="*/ 0 h 16"/>
                  <a:gd name="T22" fmla="*/ 0 w 6"/>
                  <a:gd name="T23" fmla="*/ 0 h 16"/>
                  <a:gd name="T24" fmla="*/ 0 w 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16"/>
                  <a:gd name="T41" fmla="*/ 6 w 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16">
                    <a:moveTo>
                      <a:pt x="0" y="0"/>
                    </a:moveTo>
                    <a:lnTo>
                      <a:pt x="3" y="3"/>
                    </a:lnTo>
                    <a:lnTo>
                      <a:pt x="3" y="6"/>
                    </a:lnTo>
                    <a:lnTo>
                      <a:pt x="6" y="13"/>
                    </a:lnTo>
                    <a:lnTo>
                      <a:pt x="3" y="13"/>
                    </a:lnTo>
                    <a:lnTo>
                      <a:pt x="3" y="16"/>
                    </a:lnTo>
                    <a:lnTo>
                      <a:pt x="0" y="13"/>
                    </a:lnTo>
                    <a:lnTo>
                      <a:pt x="3" y="6"/>
                    </a:lnTo>
                    <a:lnTo>
                      <a:pt x="0" y="0"/>
                    </a:lnTo>
                  </a:path>
                </a:pathLst>
              </a:custGeom>
              <a:noFill/>
              <a:ln w="0">
                <a:solidFill>
                  <a:srgbClr val="7F7F7F"/>
                </a:solidFill>
                <a:round/>
                <a:headEnd/>
                <a:tailEnd/>
              </a:ln>
            </p:spPr>
            <p:txBody>
              <a:bodyPr/>
              <a:lstStyle/>
              <a:p>
                <a:endParaRPr lang="en-US"/>
              </a:p>
            </p:txBody>
          </p:sp>
          <p:sp>
            <p:nvSpPr>
              <p:cNvPr id="33812" name="Freeform 716"/>
              <p:cNvSpPr>
                <a:spLocks/>
              </p:cNvSpPr>
              <p:nvPr/>
            </p:nvSpPr>
            <p:spPr bwMode="auto">
              <a:xfrm>
                <a:off x="1908" y="2219"/>
                <a:ext cx="1" cy="3"/>
              </a:xfrm>
              <a:custGeom>
                <a:avLst/>
                <a:gdLst>
                  <a:gd name="T0" fmla="*/ 0 w 1"/>
                  <a:gd name="T1" fmla="*/ 0 h 3"/>
                  <a:gd name="T2" fmla="*/ 0 w 1"/>
                  <a:gd name="T3" fmla="*/ 0 h 3"/>
                  <a:gd name="T4" fmla="*/ 0 w 1"/>
                  <a:gd name="T5" fmla="*/ 3 h 3"/>
                  <a:gd name="T6" fmla="*/ 0 w 1"/>
                  <a:gd name="T7" fmla="*/ 3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3813" name="Freeform 717"/>
              <p:cNvSpPr>
                <a:spLocks/>
              </p:cNvSpPr>
              <p:nvPr/>
            </p:nvSpPr>
            <p:spPr bwMode="auto">
              <a:xfrm>
                <a:off x="1908" y="2219"/>
                <a:ext cx="1" cy="3"/>
              </a:xfrm>
              <a:custGeom>
                <a:avLst/>
                <a:gdLst>
                  <a:gd name="T0" fmla="*/ 0 w 1"/>
                  <a:gd name="T1" fmla="*/ 0 h 3"/>
                  <a:gd name="T2" fmla="*/ 0 w 1"/>
                  <a:gd name="T3" fmla="*/ 0 h 3"/>
                  <a:gd name="T4" fmla="*/ 0 w 1"/>
                  <a:gd name="T5" fmla="*/ 3 h 3"/>
                  <a:gd name="T6" fmla="*/ 0 w 1"/>
                  <a:gd name="T7" fmla="*/ 3 h 3"/>
                  <a:gd name="T8" fmla="*/ 0 w 1"/>
                  <a:gd name="T9" fmla="*/ 0 h 3"/>
                  <a:gd name="T10" fmla="*/ 0 w 1"/>
                  <a:gd name="T11" fmla="*/ 0 h 3"/>
                  <a:gd name="T12" fmla="*/ 0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3814" name="Freeform 718"/>
              <p:cNvSpPr>
                <a:spLocks/>
              </p:cNvSpPr>
              <p:nvPr/>
            </p:nvSpPr>
            <p:spPr bwMode="auto">
              <a:xfrm>
                <a:off x="1911" y="2222"/>
                <a:ext cx="4" cy="3"/>
              </a:xfrm>
              <a:custGeom>
                <a:avLst/>
                <a:gdLst>
                  <a:gd name="T0" fmla="*/ 4 w 4"/>
                  <a:gd name="T1" fmla="*/ 0 h 3"/>
                  <a:gd name="T2" fmla="*/ 0 w 4"/>
                  <a:gd name="T3" fmla="*/ 3 h 3"/>
                  <a:gd name="T4" fmla="*/ 0 w 4"/>
                  <a:gd name="T5" fmla="*/ 3 h 3"/>
                  <a:gd name="T6" fmla="*/ 0 w 4"/>
                  <a:gd name="T7" fmla="*/ 0 h 3"/>
                  <a:gd name="T8" fmla="*/ 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0" y="3"/>
                    </a:lnTo>
                    <a:lnTo>
                      <a:pt x="0" y="0"/>
                    </a:lnTo>
                    <a:lnTo>
                      <a:pt x="4" y="0"/>
                    </a:lnTo>
                    <a:close/>
                  </a:path>
                </a:pathLst>
              </a:custGeom>
              <a:solidFill>
                <a:srgbClr val="CCCCCC"/>
              </a:solidFill>
              <a:ln w="9525">
                <a:noFill/>
                <a:round/>
                <a:headEnd/>
                <a:tailEnd/>
              </a:ln>
            </p:spPr>
            <p:txBody>
              <a:bodyPr/>
              <a:lstStyle/>
              <a:p>
                <a:endParaRPr lang="en-US"/>
              </a:p>
            </p:txBody>
          </p:sp>
          <p:sp>
            <p:nvSpPr>
              <p:cNvPr id="33815" name="Freeform 719"/>
              <p:cNvSpPr>
                <a:spLocks/>
              </p:cNvSpPr>
              <p:nvPr/>
            </p:nvSpPr>
            <p:spPr bwMode="auto">
              <a:xfrm>
                <a:off x="1911" y="2222"/>
                <a:ext cx="4" cy="3"/>
              </a:xfrm>
              <a:custGeom>
                <a:avLst/>
                <a:gdLst>
                  <a:gd name="T0" fmla="*/ 4 w 4"/>
                  <a:gd name="T1" fmla="*/ 0 h 3"/>
                  <a:gd name="T2" fmla="*/ 0 w 4"/>
                  <a:gd name="T3" fmla="*/ 3 h 3"/>
                  <a:gd name="T4" fmla="*/ 0 w 4"/>
                  <a:gd name="T5" fmla="*/ 3 h 3"/>
                  <a:gd name="T6" fmla="*/ 0 w 4"/>
                  <a:gd name="T7" fmla="*/ 0 h 3"/>
                  <a:gd name="T8" fmla="*/ 4 w 4"/>
                  <a:gd name="T9" fmla="*/ 0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0" y="3"/>
                    </a:lnTo>
                    <a:lnTo>
                      <a:pt x="0" y="0"/>
                    </a:lnTo>
                    <a:lnTo>
                      <a:pt x="4" y="0"/>
                    </a:lnTo>
                  </a:path>
                </a:pathLst>
              </a:custGeom>
              <a:noFill/>
              <a:ln w="0">
                <a:solidFill>
                  <a:srgbClr val="7F7F7F"/>
                </a:solidFill>
                <a:round/>
                <a:headEnd/>
                <a:tailEnd/>
              </a:ln>
            </p:spPr>
            <p:txBody>
              <a:bodyPr/>
              <a:lstStyle/>
              <a:p>
                <a:endParaRPr lang="en-US"/>
              </a:p>
            </p:txBody>
          </p:sp>
          <p:sp>
            <p:nvSpPr>
              <p:cNvPr id="33816" name="Freeform 720"/>
              <p:cNvSpPr>
                <a:spLocks/>
              </p:cNvSpPr>
              <p:nvPr/>
            </p:nvSpPr>
            <p:spPr bwMode="auto">
              <a:xfrm>
                <a:off x="1918" y="2225"/>
                <a:ext cx="3" cy="4"/>
              </a:xfrm>
              <a:custGeom>
                <a:avLst/>
                <a:gdLst>
                  <a:gd name="T0" fmla="*/ 3 w 3"/>
                  <a:gd name="T1" fmla="*/ 0 h 4"/>
                  <a:gd name="T2" fmla="*/ 3 w 3"/>
                  <a:gd name="T3" fmla="*/ 4 h 4"/>
                  <a:gd name="T4" fmla="*/ 0 w 3"/>
                  <a:gd name="T5" fmla="*/ 4 h 4"/>
                  <a:gd name="T6" fmla="*/ 3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0"/>
                    </a:moveTo>
                    <a:lnTo>
                      <a:pt x="3" y="4"/>
                    </a:lnTo>
                    <a:lnTo>
                      <a:pt x="0" y="4"/>
                    </a:lnTo>
                    <a:lnTo>
                      <a:pt x="3" y="0"/>
                    </a:lnTo>
                    <a:close/>
                  </a:path>
                </a:pathLst>
              </a:custGeom>
              <a:solidFill>
                <a:srgbClr val="CCCCCC"/>
              </a:solidFill>
              <a:ln w="9525">
                <a:noFill/>
                <a:round/>
                <a:headEnd/>
                <a:tailEnd/>
              </a:ln>
            </p:spPr>
            <p:txBody>
              <a:bodyPr/>
              <a:lstStyle/>
              <a:p>
                <a:endParaRPr lang="en-US"/>
              </a:p>
            </p:txBody>
          </p:sp>
          <p:sp>
            <p:nvSpPr>
              <p:cNvPr id="33817" name="Freeform 721"/>
              <p:cNvSpPr>
                <a:spLocks/>
              </p:cNvSpPr>
              <p:nvPr/>
            </p:nvSpPr>
            <p:spPr bwMode="auto">
              <a:xfrm>
                <a:off x="1918" y="2225"/>
                <a:ext cx="3" cy="4"/>
              </a:xfrm>
              <a:custGeom>
                <a:avLst/>
                <a:gdLst>
                  <a:gd name="T0" fmla="*/ 3 w 3"/>
                  <a:gd name="T1" fmla="*/ 0 h 4"/>
                  <a:gd name="T2" fmla="*/ 3 w 3"/>
                  <a:gd name="T3" fmla="*/ 4 h 4"/>
                  <a:gd name="T4" fmla="*/ 0 w 3"/>
                  <a:gd name="T5" fmla="*/ 4 h 4"/>
                  <a:gd name="T6" fmla="*/ 3 w 3"/>
                  <a:gd name="T7" fmla="*/ 0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4"/>
                    </a:lnTo>
                    <a:lnTo>
                      <a:pt x="0" y="4"/>
                    </a:lnTo>
                    <a:lnTo>
                      <a:pt x="3" y="0"/>
                    </a:lnTo>
                  </a:path>
                </a:pathLst>
              </a:custGeom>
              <a:noFill/>
              <a:ln w="0">
                <a:solidFill>
                  <a:srgbClr val="7F7F7F"/>
                </a:solidFill>
                <a:round/>
                <a:headEnd/>
                <a:tailEnd/>
              </a:ln>
            </p:spPr>
            <p:txBody>
              <a:bodyPr/>
              <a:lstStyle/>
              <a:p>
                <a:endParaRPr lang="en-US"/>
              </a:p>
            </p:txBody>
          </p:sp>
          <p:sp>
            <p:nvSpPr>
              <p:cNvPr id="33818" name="Freeform 722"/>
              <p:cNvSpPr>
                <a:spLocks/>
              </p:cNvSpPr>
              <p:nvPr/>
            </p:nvSpPr>
            <p:spPr bwMode="auto">
              <a:xfrm>
                <a:off x="1380" y="2444"/>
                <a:ext cx="4" cy="3"/>
              </a:xfrm>
              <a:custGeom>
                <a:avLst/>
                <a:gdLst>
                  <a:gd name="T0" fmla="*/ 4 w 4"/>
                  <a:gd name="T1" fmla="*/ 0 h 3"/>
                  <a:gd name="T2" fmla="*/ 4 w 4"/>
                  <a:gd name="T3" fmla="*/ 3 h 3"/>
                  <a:gd name="T4" fmla="*/ 4 w 4"/>
                  <a:gd name="T5" fmla="*/ 3 h 3"/>
                  <a:gd name="T6" fmla="*/ 4 w 4"/>
                  <a:gd name="T7" fmla="*/ 3 h 3"/>
                  <a:gd name="T8" fmla="*/ 4 w 4"/>
                  <a:gd name="T9" fmla="*/ 3 h 3"/>
                  <a:gd name="T10" fmla="*/ 0 w 4"/>
                  <a:gd name="T11" fmla="*/ 0 h 3"/>
                  <a:gd name="T12" fmla="*/ 0 w 4"/>
                  <a:gd name="T13" fmla="*/ 0 h 3"/>
                  <a:gd name="T14" fmla="*/ 4 w 4"/>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
                  <a:gd name="T26" fmla="*/ 4 w 4"/>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
                    <a:moveTo>
                      <a:pt x="4" y="0"/>
                    </a:moveTo>
                    <a:lnTo>
                      <a:pt x="4" y="3"/>
                    </a:lnTo>
                    <a:lnTo>
                      <a:pt x="0" y="0"/>
                    </a:lnTo>
                    <a:lnTo>
                      <a:pt x="4" y="0"/>
                    </a:lnTo>
                    <a:close/>
                  </a:path>
                </a:pathLst>
              </a:custGeom>
              <a:solidFill>
                <a:srgbClr val="CCCCCC"/>
              </a:solidFill>
              <a:ln w="9525">
                <a:noFill/>
                <a:round/>
                <a:headEnd/>
                <a:tailEnd/>
              </a:ln>
            </p:spPr>
            <p:txBody>
              <a:bodyPr/>
              <a:lstStyle/>
              <a:p>
                <a:endParaRPr lang="en-US"/>
              </a:p>
            </p:txBody>
          </p:sp>
          <p:sp>
            <p:nvSpPr>
              <p:cNvPr id="33819" name="Freeform 723"/>
              <p:cNvSpPr>
                <a:spLocks/>
              </p:cNvSpPr>
              <p:nvPr/>
            </p:nvSpPr>
            <p:spPr bwMode="auto">
              <a:xfrm>
                <a:off x="1380" y="2444"/>
                <a:ext cx="4" cy="3"/>
              </a:xfrm>
              <a:custGeom>
                <a:avLst/>
                <a:gdLst>
                  <a:gd name="T0" fmla="*/ 4 w 4"/>
                  <a:gd name="T1" fmla="*/ 0 h 3"/>
                  <a:gd name="T2" fmla="*/ 4 w 4"/>
                  <a:gd name="T3" fmla="*/ 3 h 3"/>
                  <a:gd name="T4" fmla="*/ 4 w 4"/>
                  <a:gd name="T5" fmla="*/ 3 h 3"/>
                  <a:gd name="T6" fmla="*/ 4 w 4"/>
                  <a:gd name="T7" fmla="*/ 3 h 3"/>
                  <a:gd name="T8" fmla="*/ 4 w 4"/>
                  <a:gd name="T9" fmla="*/ 3 h 3"/>
                  <a:gd name="T10" fmla="*/ 0 w 4"/>
                  <a:gd name="T11" fmla="*/ 0 h 3"/>
                  <a:gd name="T12" fmla="*/ 0 w 4"/>
                  <a:gd name="T13" fmla="*/ 0 h 3"/>
                  <a:gd name="T14" fmla="*/ 4 w 4"/>
                  <a:gd name="T15" fmla="*/ 0 h 3"/>
                  <a:gd name="T16" fmla="*/ 4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4" y="0"/>
                    </a:moveTo>
                    <a:lnTo>
                      <a:pt x="4" y="3"/>
                    </a:lnTo>
                    <a:lnTo>
                      <a:pt x="0" y="0"/>
                    </a:lnTo>
                    <a:lnTo>
                      <a:pt x="4" y="0"/>
                    </a:lnTo>
                  </a:path>
                </a:pathLst>
              </a:custGeom>
              <a:noFill/>
              <a:ln w="0">
                <a:solidFill>
                  <a:srgbClr val="7F7F7F"/>
                </a:solidFill>
                <a:round/>
                <a:headEnd/>
                <a:tailEnd/>
              </a:ln>
            </p:spPr>
            <p:txBody>
              <a:bodyPr/>
              <a:lstStyle/>
              <a:p>
                <a:endParaRPr lang="en-US"/>
              </a:p>
            </p:txBody>
          </p:sp>
          <p:sp>
            <p:nvSpPr>
              <p:cNvPr id="33820" name="Rectangle 724"/>
              <p:cNvSpPr>
                <a:spLocks noChangeArrowheads="1"/>
              </p:cNvSpPr>
              <p:nvPr/>
            </p:nvSpPr>
            <p:spPr bwMode="auto">
              <a:xfrm>
                <a:off x="1361" y="2434"/>
                <a:ext cx="1" cy="1"/>
              </a:xfrm>
              <a:prstGeom prst="rect">
                <a:avLst/>
              </a:prstGeom>
              <a:solidFill>
                <a:srgbClr val="CCCCCC"/>
              </a:solidFill>
              <a:ln w="9525">
                <a:noFill/>
                <a:miter lim="800000"/>
                <a:headEnd/>
                <a:tailEnd/>
              </a:ln>
            </p:spPr>
            <p:txBody>
              <a:bodyPr/>
              <a:lstStyle/>
              <a:p>
                <a:endParaRPr lang="en-US"/>
              </a:p>
            </p:txBody>
          </p:sp>
          <p:sp>
            <p:nvSpPr>
              <p:cNvPr id="33821" name="Freeform 725"/>
              <p:cNvSpPr>
                <a:spLocks/>
              </p:cNvSpPr>
              <p:nvPr/>
            </p:nvSpPr>
            <p:spPr bwMode="auto">
              <a:xfrm>
                <a:off x="1416" y="2441"/>
                <a:ext cx="3" cy="3"/>
              </a:xfrm>
              <a:custGeom>
                <a:avLst/>
                <a:gdLst>
                  <a:gd name="T0" fmla="*/ 0 w 3"/>
                  <a:gd name="T1" fmla="*/ 0 h 3"/>
                  <a:gd name="T2" fmla="*/ 3 w 3"/>
                  <a:gd name="T3" fmla="*/ 3 h 3"/>
                  <a:gd name="T4" fmla="*/ 3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3"/>
                    </a:lnTo>
                    <a:lnTo>
                      <a:pt x="0" y="0"/>
                    </a:lnTo>
                    <a:close/>
                  </a:path>
                </a:pathLst>
              </a:custGeom>
              <a:solidFill>
                <a:srgbClr val="CCCCCC"/>
              </a:solidFill>
              <a:ln w="9525">
                <a:noFill/>
                <a:round/>
                <a:headEnd/>
                <a:tailEnd/>
              </a:ln>
            </p:spPr>
            <p:txBody>
              <a:bodyPr/>
              <a:lstStyle/>
              <a:p>
                <a:endParaRPr lang="en-US"/>
              </a:p>
            </p:txBody>
          </p:sp>
          <p:sp>
            <p:nvSpPr>
              <p:cNvPr id="33822" name="Freeform 726"/>
              <p:cNvSpPr>
                <a:spLocks/>
              </p:cNvSpPr>
              <p:nvPr/>
            </p:nvSpPr>
            <p:spPr bwMode="auto">
              <a:xfrm>
                <a:off x="1416" y="2441"/>
                <a:ext cx="3" cy="3"/>
              </a:xfrm>
              <a:custGeom>
                <a:avLst/>
                <a:gdLst>
                  <a:gd name="T0" fmla="*/ 0 w 3"/>
                  <a:gd name="T1" fmla="*/ 0 h 3"/>
                  <a:gd name="T2" fmla="*/ 3 w 3"/>
                  <a:gd name="T3" fmla="*/ 3 h 3"/>
                  <a:gd name="T4" fmla="*/ 3 w 3"/>
                  <a:gd name="T5" fmla="*/ 3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3"/>
                    </a:lnTo>
                    <a:lnTo>
                      <a:pt x="0" y="0"/>
                    </a:lnTo>
                  </a:path>
                </a:pathLst>
              </a:custGeom>
              <a:noFill/>
              <a:ln w="0">
                <a:solidFill>
                  <a:srgbClr val="7F7F7F"/>
                </a:solidFill>
                <a:round/>
                <a:headEnd/>
                <a:tailEnd/>
              </a:ln>
            </p:spPr>
            <p:txBody>
              <a:bodyPr/>
              <a:lstStyle/>
              <a:p>
                <a:endParaRPr lang="en-US"/>
              </a:p>
            </p:txBody>
          </p:sp>
          <p:sp>
            <p:nvSpPr>
              <p:cNvPr id="33823" name="Freeform 727"/>
              <p:cNvSpPr>
                <a:spLocks/>
              </p:cNvSpPr>
              <p:nvPr/>
            </p:nvSpPr>
            <p:spPr bwMode="auto">
              <a:xfrm>
                <a:off x="1403" y="2402"/>
                <a:ext cx="1" cy="3"/>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824" name="Freeform 728"/>
              <p:cNvSpPr>
                <a:spLocks/>
              </p:cNvSpPr>
              <p:nvPr/>
            </p:nvSpPr>
            <p:spPr bwMode="auto">
              <a:xfrm>
                <a:off x="1403" y="2402"/>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825" name="Freeform 729"/>
              <p:cNvSpPr>
                <a:spLocks/>
              </p:cNvSpPr>
              <p:nvPr/>
            </p:nvSpPr>
            <p:spPr bwMode="auto">
              <a:xfrm>
                <a:off x="1406" y="2402"/>
                <a:ext cx="3" cy="3"/>
              </a:xfrm>
              <a:custGeom>
                <a:avLst/>
                <a:gdLst>
                  <a:gd name="T0" fmla="*/ 0 w 3"/>
                  <a:gd name="T1" fmla="*/ 0 h 3"/>
                  <a:gd name="T2" fmla="*/ 0 w 3"/>
                  <a:gd name="T3" fmla="*/ 3 h 3"/>
                  <a:gd name="T4" fmla="*/ 3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0" y="3"/>
                    </a:lnTo>
                    <a:lnTo>
                      <a:pt x="3" y="0"/>
                    </a:lnTo>
                    <a:lnTo>
                      <a:pt x="0" y="0"/>
                    </a:lnTo>
                    <a:close/>
                  </a:path>
                </a:pathLst>
              </a:custGeom>
              <a:solidFill>
                <a:srgbClr val="CCCCCC"/>
              </a:solidFill>
              <a:ln w="9525">
                <a:noFill/>
                <a:round/>
                <a:headEnd/>
                <a:tailEnd/>
              </a:ln>
            </p:spPr>
            <p:txBody>
              <a:bodyPr/>
              <a:lstStyle/>
              <a:p>
                <a:endParaRPr lang="en-US"/>
              </a:p>
            </p:txBody>
          </p:sp>
          <p:sp>
            <p:nvSpPr>
              <p:cNvPr id="33826" name="Freeform 730"/>
              <p:cNvSpPr>
                <a:spLocks/>
              </p:cNvSpPr>
              <p:nvPr/>
            </p:nvSpPr>
            <p:spPr bwMode="auto">
              <a:xfrm>
                <a:off x="1406" y="2402"/>
                <a:ext cx="3" cy="3"/>
              </a:xfrm>
              <a:custGeom>
                <a:avLst/>
                <a:gdLst>
                  <a:gd name="T0" fmla="*/ 0 w 3"/>
                  <a:gd name="T1" fmla="*/ 0 h 3"/>
                  <a:gd name="T2" fmla="*/ 0 w 3"/>
                  <a:gd name="T3" fmla="*/ 3 h 3"/>
                  <a:gd name="T4" fmla="*/ 3 w 3"/>
                  <a:gd name="T5" fmla="*/ 0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3"/>
                    </a:lnTo>
                    <a:lnTo>
                      <a:pt x="3" y="0"/>
                    </a:lnTo>
                    <a:lnTo>
                      <a:pt x="0" y="0"/>
                    </a:lnTo>
                  </a:path>
                </a:pathLst>
              </a:custGeom>
              <a:noFill/>
              <a:ln w="0">
                <a:solidFill>
                  <a:srgbClr val="7F7F7F"/>
                </a:solidFill>
                <a:round/>
                <a:headEnd/>
                <a:tailEnd/>
              </a:ln>
            </p:spPr>
            <p:txBody>
              <a:bodyPr/>
              <a:lstStyle/>
              <a:p>
                <a:endParaRPr lang="en-US"/>
              </a:p>
            </p:txBody>
          </p:sp>
          <p:sp>
            <p:nvSpPr>
              <p:cNvPr id="33827" name="Freeform 731"/>
              <p:cNvSpPr>
                <a:spLocks/>
              </p:cNvSpPr>
              <p:nvPr/>
            </p:nvSpPr>
            <p:spPr bwMode="auto">
              <a:xfrm>
                <a:off x="1464" y="2422"/>
                <a:ext cx="1" cy="3"/>
              </a:xfrm>
              <a:custGeom>
                <a:avLst/>
                <a:gdLst>
                  <a:gd name="T0" fmla="*/ 0 w 1"/>
                  <a:gd name="T1" fmla="*/ 3 h 3"/>
                  <a:gd name="T2" fmla="*/ 0 w 1"/>
                  <a:gd name="T3" fmla="*/ 0 h 3"/>
                  <a:gd name="T4" fmla="*/ 0 w 1"/>
                  <a:gd name="T5" fmla="*/ 3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3828" name="Freeform 732"/>
              <p:cNvSpPr>
                <a:spLocks/>
              </p:cNvSpPr>
              <p:nvPr/>
            </p:nvSpPr>
            <p:spPr bwMode="auto">
              <a:xfrm>
                <a:off x="1464" y="2422"/>
                <a:ext cx="1" cy="3"/>
              </a:xfrm>
              <a:custGeom>
                <a:avLst/>
                <a:gdLst>
                  <a:gd name="T0" fmla="*/ 0 w 1"/>
                  <a:gd name="T1" fmla="*/ 3 h 3"/>
                  <a:gd name="T2" fmla="*/ 0 w 1"/>
                  <a:gd name="T3" fmla="*/ 0 h 3"/>
                  <a:gd name="T4" fmla="*/ 0 w 1"/>
                  <a:gd name="T5" fmla="*/ 3 h 3"/>
                  <a:gd name="T6" fmla="*/ 0 w 1"/>
                  <a:gd name="T7" fmla="*/ 3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3829" name="Freeform 733"/>
              <p:cNvSpPr>
                <a:spLocks/>
              </p:cNvSpPr>
              <p:nvPr/>
            </p:nvSpPr>
            <p:spPr bwMode="auto">
              <a:xfrm>
                <a:off x="1470" y="2499"/>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830" name="Freeform 734"/>
              <p:cNvSpPr>
                <a:spLocks/>
              </p:cNvSpPr>
              <p:nvPr/>
            </p:nvSpPr>
            <p:spPr bwMode="auto">
              <a:xfrm>
                <a:off x="1467" y="2470"/>
                <a:ext cx="1" cy="3"/>
              </a:xfrm>
              <a:custGeom>
                <a:avLst/>
                <a:gdLst>
                  <a:gd name="T0" fmla="*/ 0 w 1"/>
                  <a:gd name="T1" fmla="*/ 3 h 3"/>
                  <a:gd name="T2" fmla="*/ 0 w 1"/>
                  <a:gd name="T3" fmla="*/ 0 h 3"/>
                  <a:gd name="T4" fmla="*/ 0 w 1"/>
                  <a:gd name="T5" fmla="*/ 3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3831" name="Freeform 735"/>
              <p:cNvSpPr>
                <a:spLocks/>
              </p:cNvSpPr>
              <p:nvPr/>
            </p:nvSpPr>
            <p:spPr bwMode="auto">
              <a:xfrm>
                <a:off x="1467" y="2470"/>
                <a:ext cx="1" cy="3"/>
              </a:xfrm>
              <a:custGeom>
                <a:avLst/>
                <a:gdLst>
                  <a:gd name="T0" fmla="*/ 0 w 1"/>
                  <a:gd name="T1" fmla="*/ 3 h 3"/>
                  <a:gd name="T2" fmla="*/ 0 w 1"/>
                  <a:gd name="T3" fmla="*/ 0 h 3"/>
                  <a:gd name="T4" fmla="*/ 0 w 1"/>
                  <a:gd name="T5" fmla="*/ 3 h 3"/>
                  <a:gd name="T6" fmla="*/ 0 w 1"/>
                  <a:gd name="T7" fmla="*/ 3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3832" name="Freeform 736"/>
              <p:cNvSpPr>
                <a:spLocks/>
              </p:cNvSpPr>
              <p:nvPr/>
            </p:nvSpPr>
            <p:spPr bwMode="auto">
              <a:xfrm>
                <a:off x="1429" y="2473"/>
                <a:ext cx="1" cy="3"/>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833" name="Freeform 737"/>
              <p:cNvSpPr>
                <a:spLocks/>
              </p:cNvSpPr>
              <p:nvPr/>
            </p:nvSpPr>
            <p:spPr bwMode="auto">
              <a:xfrm>
                <a:off x="1429" y="2473"/>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834" name="Freeform 738"/>
              <p:cNvSpPr>
                <a:spLocks/>
              </p:cNvSpPr>
              <p:nvPr/>
            </p:nvSpPr>
            <p:spPr bwMode="auto">
              <a:xfrm>
                <a:off x="1516" y="2496"/>
                <a:ext cx="3" cy="1"/>
              </a:xfrm>
              <a:custGeom>
                <a:avLst/>
                <a:gdLst>
                  <a:gd name="T0" fmla="*/ 3 w 3"/>
                  <a:gd name="T1" fmla="*/ 0 h 1"/>
                  <a:gd name="T2" fmla="*/ 0 w 3"/>
                  <a:gd name="T3" fmla="*/ 0 h 1"/>
                  <a:gd name="T4" fmla="*/ 3 w 3"/>
                  <a:gd name="T5" fmla="*/ 0 h 1"/>
                  <a:gd name="T6" fmla="*/ 3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0"/>
                    </a:moveTo>
                    <a:lnTo>
                      <a:pt x="0" y="0"/>
                    </a:lnTo>
                    <a:lnTo>
                      <a:pt x="3" y="0"/>
                    </a:lnTo>
                    <a:close/>
                  </a:path>
                </a:pathLst>
              </a:custGeom>
              <a:solidFill>
                <a:srgbClr val="CCCCCC"/>
              </a:solidFill>
              <a:ln w="9525">
                <a:noFill/>
                <a:round/>
                <a:headEnd/>
                <a:tailEnd/>
              </a:ln>
            </p:spPr>
            <p:txBody>
              <a:bodyPr/>
              <a:lstStyle/>
              <a:p>
                <a:endParaRPr lang="en-US"/>
              </a:p>
            </p:txBody>
          </p:sp>
          <p:sp>
            <p:nvSpPr>
              <p:cNvPr id="33835" name="Freeform 739"/>
              <p:cNvSpPr>
                <a:spLocks/>
              </p:cNvSpPr>
              <p:nvPr/>
            </p:nvSpPr>
            <p:spPr bwMode="auto">
              <a:xfrm>
                <a:off x="1516" y="2496"/>
                <a:ext cx="3" cy="1"/>
              </a:xfrm>
              <a:custGeom>
                <a:avLst/>
                <a:gdLst>
                  <a:gd name="T0" fmla="*/ 3 w 3"/>
                  <a:gd name="T1" fmla="*/ 0 h 1"/>
                  <a:gd name="T2" fmla="*/ 0 w 3"/>
                  <a:gd name="T3" fmla="*/ 0 h 1"/>
                  <a:gd name="T4" fmla="*/ 3 w 3"/>
                  <a:gd name="T5" fmla="*/ 0 h 1"/>
                  <a:gd name="T6" fmla="*/ 3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0" y="0"/>
                    </a:lnTo>
                    <a:lnTo>
                      <a:pt x="3" y="0"/>
                    </a:lnTo>
                  </a:path>
                </a:pathLst>
              </a:custGeom>
              <a:noFill/>
              <a:ln w="0">
                <a:solidFill>
                  <a:srgbClr val="7F7F7F"/>
                </a:solidFill>
                <a:round/>
                <a:headEnd/>
                <a:tailEnd/>
              </a:ln>
            </p:spPr>
            <p:txBody>
              <a:bodyPr/>
              <a:lstStyle/>
              <a:p>
                <a:endParaRPr lang="en-US"/>
              </a:p>
            </p:txBody>
          </p:sp>
          <p:sp>
            <p:nvSpPr>
              <p:cNvPr id="33836" name="Freeform 740"/>
              <p:cNvSpPr>
                <a:spLocks/>
              </p:cNvSpPr>
              <p:nvPr/>
            </p:nvSpPr>
            <p:spPr bwMode="auto">
              <a:xfrm>
                <a:off x="1506" y="2515"/>
                <a:ext cx="1" cy="3"/>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837" name="Freeform 741"/>
              <p:cNvSpPr>
                <a:spLocks/>
              </p:cNvSpPr>
              <p:nvPr/>
            </p:nvSpPr>
            <p:spPr bwMode="auto">
              <a:xfrm>
                <a:off x="1506" y="2515"/>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838" name="Freeform 742"/>
              <p:cNvSpPr>
                <a:spLocks/>
              </p:cNvSpPr>
              <p:nvPr/>
            </p:nvSpPr>
            <p:spPr bwMode="auto">
              <a:xfrm>
                <a:off x="1622" y="2537"/>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839" name="Freeform 743"/>
              <p:cNvSpPr>
                <a:spLocks/>
              </p:cNvSpPr>
              <p:nvPr/>
            </p:nvSpPr>
            <p:spPr bwMode="auto">
              <a:xfrm>
                <a:off x="1767" y="2566"/>
                <a:ext cx="1" cy="4"/>
              </a:xfrm>
              <a:custGeom>
                <a:avLst/>
                <a:gdLst>
                  <a:gd name="T0" fmla="*/ 0 w 1"/>
                  <a:gd name="T1" fmla="*/ 4 h 4"/>
                  <a:gd name="T2" fmla="*/ 0 w 1"/>
                  <a:gd name="T3" fmla="*/ 4 h 4"/>
                  <a:gd name="T4" fmla="*/ 0 w 1"/>
                  <a:gd name="T5" fmla="*/ 0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4"/>
                    </a:lnTo>
                    <a:lnTo>
                      <a:pt x="0" y="0"/>
                    </a:lnTo>
                    <a:lnTo>
                      <a:pt x="0" y="4"/>
                    </a:lnTo>
                    <a:close/>
                  </a:path>
                </a:pathLst>
              </a:custGeom>
              <a:solidFill>
                <a:srgbClr val="CCCCCC"/>
              </a:solidFill>
              <a:ln w="9525">
                <a:noFill/>
                <a:round/>
                <a:headEnd/>
                <a:tailEnd/>
              </a:ln>
            </p:spPr>
            <p:txBody>
              <a:bodyPr/>
              <a:lstStyle/>
              <a:p>
                <a:endParaRPr lang="en-US"/>
              </a:p>
            </p:txBody>
          </p:sp>
          <p:sp>
            <p:nvSpPr>
              <p:cNvPr id="33840" name="Freeform 744"/>
              <p:cNvSpPr>
                <a:spLocks/>
              </p:cNvSpPr>
              <p:nvPr/>
            </p:nvSpPr>
            <p:spPr bwMode="auto">
              <a:xfrm>
                <a:off x="1767" y="2566"/>
                <a:ext cx="1" cy="4"/>
              </a:xfrm>
              <a:custGeom>
                <a:avLst/>
                <a:gdLst>
                  <a:gd name="T0" fmla="*/ 0 w 1"/>
                  <a:gd name="T1" fmla="*/ 4 h 4"/>
                  <a:gd name="T2" fmla="*/ 0 w 1"/>
                  <a:gd name="T3" fmla="*/ 4 h 4"/>
                  <a:gd name="T4" fmla="*/ 0 w 1"/>
                  <a:gd name="T5" fmla="*/ 0 h 4"/>
                  <a:gd name="T6" fmla="*/ 0 w 1"/>
                  <a:gd name="T7" fmla="*/ 4 h 4"/>
                  <a:gd name="T8" fmla="*/ 0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4"/>
                    </a:moveTo>
                    <a:lnTo>
                      <a:pt x="0" y="4"/>
                    </a:lnTo>
                    <a:lnTo>
                      <a:pt x="0" y="0"/>
                    </a:lnTo>
                    <a:lnTo>
                      <a:pt x="0" y="4"/>
                    </a:lnTo>
                  </a:path>
                </a:pathLst>
              </a:custGeom>
              <a:noFill/>
              <a:ln w="0">
                <a:solidFill>
                  <a:srgbClr val="7F7F7F"/>
                </a:solidFill>
                <a:round/>
                <a:headEnd/>
                <a:tailEnd/>
              </a:ln>
            </p:spPr>
            <p:txBody>
              <a:bodyPr/>
              <a:lstStyle/>
              <a:p>
                <a:endParaRPr lang="en-US"/>
              </a:p>
            </p:txBody>
          </p:sp>
          <p:sp>
            <p:nvSpPr>
              <p:cNvPr id="33841" name="Rectangle 745"/>
              <p:cNvSpPr>
                <a:spLocks noChangeArrowheads="1"/>
              </p:cNvSpPr>
              <p:nvPr/>
            </p:nvSpPr>
            <p:spPr bwMode="auto">
              <a:xfrm>
                <a:off x="1377" y="2444"/>
                <a:ext cx="1" cy="1"/>
              </a:xfrm>
              <a:prstGeom prst="rect">
                <a:avLst/>
              </a:prstGeom>
              <a:solidFill>
                <a:srgbClr val="CCCCCC"/>
              </a:solidFill>
              <a:ln w="9525">
                <a:noFill/>
                <a:miter lim="800000"/>
                <a:headEnd/>
                <a:tailEnd/>
              </a:ln>
            </p:spPr>
            <p:txBody>
              <a:bodyPr/>
              <a:lstStyle/>
              <a:p>
                <a:endParaRPr lang="en-US"/>
              </a:p>
            </p:txBody>
          </p:sp>
          <p:sp>
            <p:nvSpPr>
              <p:cNvPr id="33842" name="Freeform 746"/>
              <p:cNvSpPr>
                <a:spLocks/>
              </p:cNvSpPr>
              <p:nvPr/>
            </p:nvSpPr>
            <p:spPr bwMode="auto">
              <a:xfrm>
                <a:off x="1454" y="2328"/>
                <a:ext cx="4" cy="3"/>
              </a:xfrm>
              <a:custGeom>
                <a:avLst/>
                <a:gdLst>
                  <a:gd name="T0" fmla="*/ 0 w 4"/>
                  <a:gd name="T1" fmla="*/ 0 h 3"/>
                  <a:gd name="T2" fmla="*/ 4 w 4"/>
                  <a:gd name="T3" fmla="*/ 3 h 3"/>
                  <a:gd name="T4" fmla="*/ 4 w 4"/>
                  <a:gd name="T5" fmla="*/ 3 h 3"/>
                  <a:gd name="T6" fmla="*/ 0 w 4"/>
                  <a:gd name="T7" fmla="*/ 3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3"/>
                    </a:lnTo>
                    <a:lnTo>
                      <a:pt x="0" y="3"/>
                    </a:lnTo>
                    <a:lnTo>
                      <a:pt x="0" y="0"/>
                    </a:lnTo>
                    <a:close/>
                  </a:path>
                </a:pathLst>
              </a:custGeom>
              <a:solidFill>
                <a:srgbClr val="CCCCCC"/>
              </a:solidFill>
              <a:ln w="9525">
                <a:noFill/>
                <a:round/>
                <a:headEnd/>
                <a:tailEnd/>
              </a:ln>
            </p:spPr>
            <p:txBody>
              <a:bodyPr/>
              <a:lstStyle/>
              <a:p>
                <a:endParaRPr lang="en-US"/>
              </a:p>
            </p:txBody>
          </p:sp>
          <p:sp>
            <p:nvSpPr>
              <p:cNvPr id="33843" name="Freeform 747"/>
              <p:cNvSpPr>
                <a:spLocks/>
              </p:cNvSpPr>
              <p:nvPr/>
            </p:nvSpPr>
            <p:spPr bwMode="auto">
              <a:xfrm>
                <a:off x="1454" y="2328"/>
                <a:ext cx="4" cy="3"/>
              </a:xfrm>
              <a:custGeom>
                <a:avLst/>
                <a:gdLst>
                  <a:gd name="T0" fmla="*/ 0 w 4"/>
                  <a:gd name="T1" fmla="*/ 0 h 3"/>
                  <a:gd name="T2" fmla="*/ 4 w 4"/>
                  <a:gd name="T3" fmla="*/ 3 h 3"/>
                  <a:gd name="T4" fmla="*/ 4 w 4"/>
                  <a:gd name="T5" fmla="*/ 3 h 3"/>
                  <a:gd name="T6" fmla="*/ 0 w 4"/>
                  <a:gd name="T7" fmla="*/ 3 h 3"/>
                  <a:gd name="T8" fmla="*/ 0 w 4"/>
                  <a:gd name="T9" fmla="*/ 0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4" y="3"/>
                    </a:lnTo>
                    <a:lnTo>
                      <a:pt x="0" y="3"/>
                    </a:lnTo>
                    <a:lnTo>
                      <a:pt x="0" y="0"/>
                    </a:lnTo>
                  </a:path>
                </a:pathLst>
              </a:custGeom>
              <a:noFill/>
              <a:ln w="0">
                <a:solidFill>
                  <a:srgbClr val="7F7F7F"/>
                </a:solidFill>
                <a:round/>
                <a:headEnd/>
                <a:tailEnd/>
              </a:ln>
            </p:spPr>
            <p:txBody>
              <a:bodyPr/>
              <a:lstStyle/>
              <a:p>
                <a:endParaRPr lang="en-US"/>
              </a:p>
            </p:txBody>
          </p:sp>
          <p:sp>
            <p:nvSpPr>
              <p:cNvPr id="33844" name="Freeform 748"/>
              <p:cNvSpPr>
                <a:spLocks/>
              </p:cNvSpPr>
              <p:nvPr/>
            </p:nvSpPr>
            <p:spPr bwMode="auto">
              <a:xfrm>
                <a:off x="1467" y="2341"/>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845" name="Freeform 749"/>
              <p:cNvSpPr>
                <a:spLocks/>
              </p:cNvSpPr>
              <p:nvPr/>
            </p:nvSpPr>
            <p:spPr bwMode="auto">
              <a:xfrm>
                <a:off x="2178" y="1797"/>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846" name="Freeform 750"/>
              <p:cNvSpPr>
                <a:spLocks/>
              </p:cNvSpPr>
              <p:nvPr/>
            </p:nvSpPr>
            <p:spPr bwMode="auto">
              <a:xfrm>
                <a:off x="2050" y="1891"/>
                <a:ext cx="3" cy="1"/>
              </a:xfrm>
              <a:custGeom>
                <a:avLst/>
                <a:gdLst>
                  <a:gd name="T0" fmla="*/ 3 w 3"/>
                  <a:gd name="T1" fmla="*/ 0 h 1"/>
                  <a:gd name="T2" fmla="*/ 3 w 3"/>
                  <a:gd name="T3" fmla="*/ 0 h 1"/>
                  <a:gd name="T4" fmla="*/ 3 w 3"/>
                  <a:gd name="T5" fmla="*/ 0 h 1"/>
                  <a:gd name="T6" fmla="*/ 0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3" y="0"/>
                    </a:lnTo>
                    <a:lnTo>
                      <a:pt x="0" y="0"/>
                    </a:lnTo>
                    <a:lnTo>
                      <a:pt x="3" y="0"/>
                    </a:lnTo>
                    <a:close/>
                  </a:path>
                </a:pathLst>
              </a:custGeom>
              <a:solidFill>
                <a:srgbClr val="CCCCCC"/>
              </a:solidFill>
              <a:ln w="9525">
                <a:noFill/>
                <a:round/>
                <a:headEnd/>
                <a:tailEnd/>
              </a:ln>
            </p:spPr>
            <p:txBody>
              <a:bodyPr/>
              <a:lstStyle/>
              <a:p>
                <a:endParaRPr lang="en-US"/>
              </a:p>
            </p:txBody>
          </p:sp>
          <p:sp>
            <p:nvSpPr>
              <p:cNvPr id="33847" name="Freeform 751"/>
              <p:cNvSpPr>
                <a:spLocks/>
              </p:cNvSpPr>
              <p:nvPr/>
            </p:nvSpPr>
            <p:spPr bwMode="auto">
              <a:xfrm>
                <a:off x="2050" y="1891"/>
                <a:ext cx="3" cy="1"/>
              </a:xfrm>
              <a:custGeom>
                <a:avLst/>
                <a:gdLst>
                  <a:gd name="T0" fmla="*/ 3 w 3"/>
                  <a:gd name="T1" fmla="*/ 0 h 1"/>
                  <a:gd name="T2" fmla="*/ 3 w 3"/>
                  <a:gd name="T3" fmla="*/ 0 h 1"/>
                  <a:gd name="T4" fmla="*/ 3 w 3"/>
                  <a:gd name="T5" fmla="*/ 0 h 1"/>
                  <a:gd name="T6" fmla="*/ 0 w 3"/>
                  <a:gd name="T7" fmla="*/ 0 h 1"/>
                  <a:gd name="T8" fmla="*/ 3 w 3"/>
                  <a:gd name="T9" fmla="*/ 0 h 1"/>
                  <a:gd name="T10" fmla="*/ 3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3" y="0"/>
                    </a:lnTo>
                    <a:lnTo>
                      <a:pt x="0" y="0"/>
                    </a:lnTo>
                    <a:lnTo>
                      <a:pt x="3" y="0"/>
                    </a:lnTo>
                  </a:path>
                </a:pathLst>
              </a:custGeom>
              <a:noFill/>
              <a:ln w="0">
                <a:solidFill>
                  <a:srgbClr val="7F7F7F"/>
                </a:solidFill>
                <a:round/>
                <a:headEnd/>
                <a:tailEnd/>
              </a:ln>
            </p:spPr>
            <p:txBody>
              <a:bodyPr/>
              <a:lstStyle/>
              <a:p>
                <a:endParaRPr lang="en-US"/>
              </a:p>
            </p:txBody>
          </p:sp>
          <p:sp>
            <p:nvSpPr>
              <p:cNvPr id="33848" name="Freeform 752"/>
              <p:cNvSpPr>
                <a:spLocks/>
              </p:cNvSpPr>
              <p:nvPr/>
            </p:nvSpPr>
            <p:spPr bwMode="auto">
              <a:xfrm>
                <a:off x="2047" y="1900"/>
                <a:ext cx="1" cy="4"/>
              </a:xfrm>
              <a:custGeom>
                <a:avLst/>
                <a:gdLst>
                  <a:gd name="T0" fmla="*/ 0 w 1"/>
                  <a:gd name="T1" fmla="*/ 0 h 4"/>
                  <a:gd name="T2" fmla="*/ 0 w 1"/>
                  <a:gd name="T3" fmla="*/ 4 h 4"/>
                  <a:gd name="T4" fmla="*/ 0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0" y="4"/>
                    </a:lnTo>
                    <a:lnTo>
                      <a:pt x="0" y="0"/>
                    </a:lnTo>
                    <a:close/>
                  </a:path>
                </a:pathLst>
              </a:custGeom>
              <a:solidFill>
                <a:srgbClr val="CCCCCC"/>
              </a:solidFill>
              <a:ln w="9525">
                <a:noFill/>
                <a:round/>
                <a:headEnd/>
                <a:tailEnd/>
              </a:ln>
            </p:spPr>
            <p:txBody>
              <a:bodyPr/>
              <a:lstStyle/>
              <a:p>
                <a:endParaRPr lang="en-US"/>
              </a:p>
            </p:txBody>
          </p:sp>
          <p:sp>
            <p:nvSpPr>
              <p:cNvPr id="33849" name="Freeform 753"/>
              <p:cNvSpPr>
                <a:spLocks/>
              </p:cNvSpPr>
              <p:nvPr/>
            </p:nvSpPr>
            <p:spPr bwMode="auto">
              <a:xfrm>
                <a:off x="2047" y="1900"/>
                <a:ext cx="1" cy="4"/>
              </a:xfrm>
              <a:custGeom>
                <a:avLst/>
                <a:gdLst>
                  <a:gd name="T0" fmla="*/ 0 w 1"/>
                  <a:gd name="T1" fmla="*/ 0 h 4"/>
                  <a:gd name="T2" fmla="*/ 0 w 1"/>
                  <a:gd name="T3" fmla="*/ 4 h 4"/>
                  <a:gd name="T4" fmla="*/ 0 w 1"/>
                  <a:gd name="T5" fmla="*/ 0 h 4"/>
                  <a:gd name="T6" fmla="*/ 0 w 1"/>
                  <a:gd name="T7" fmla="*/ 0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0" y="4"/>
                    </a:lnTo>
                    <a:lnTo>
                      <a:pt x="0" y="0"/>
                    </a:lnTo>
                  </a:path>
                </a:pathLst>
              </a:custGeom>
              <a:noFill/>
              <a:ln w="0">
                <a:solidFill>
                  <a:srgbClr val="7F7F7F"/>
                </a:solidFill>
                <a:round/>
                <a:headEnd/>
                <a:tailEnd/>
              </a:ln>
            </p:spPr>
            <p:txBody>
              <a:bodyPr/>
              <a:lstStyle/>
              <a:p>
                <a:endParaRPr lang="en-US"/>
              </a:p>
            </p:txBody>
          </p:sp>
          <p:sp>
            <p:nvSpPr>
              <p:cNvPr id="33850" name="Freeform 754"/>
              <p:cNvSpPr>
                <a:spLocks/>
              </p:cNvSpPr>
              <p:nvPr/>
            </p:nvSpPr>
            <p:spPr bwMode="auto">
              <a:xfrm>
                <a:off x="2047" y="1900"/>
                <a:ext cx="1" cy="7"/>
              </a:xfrm>
              <a:custGeom>
                <a:avLst/>
                <a:gdLst>
                  <a:gd name="T0" fmla="*/ 0 w 1"/>
                  <a:gd name="T1" fmla="*/ 4 h 7"/>
                  <a:gd name="T2" fmla="*/ 0 w 1"/>
                  <a:gd name="T3" fmla="*/ 0 h 7"/>
                  <a:gd name="T4" fmla="*/ 0 w 1"/>
                  <a:gd name="T5" fmla="*/ 7 h 7"/>
                  <a:gd name="T6" fmla="*/ 0 w 1"/>
                  <a:gd name="T7" fmla="*/ 7 h 7"/>
                  <a:gd name="T8" fmla="*/ 0 w 1"/>
                  <a:gd name="T9" fmla="*/ 4 h 7"/>
                  <a:gd name="T10" fmla="*/ 0 60000 65536"/>
                  <a:gd name="T11" fmla="*/ 0 60000 65536"/>
                  <a:gd name="T12" fmla="*/ 0 60000 65536"/>
                  <a:gd name="T13" fmla="*/ 0 60000 65536"/>
                  <a:gd name="T14" fmla="*/ 0 60000 65536"/>
                  <a:gd name="T15" fmla="*/ 0 w 1"/>
                  <a:gd name="T16" fmla="*/ 0 h 7"/>
                  <a:gd name="T17" fmla="*/ 1 w 1"/>
                  <a:gd name="T18" fmla="*/ 7 h 7"/>
                </a:gdLst>
                <a:ahLst/>
                <a:cxnLst>
                  <a:cxn ang="T10">
                    <a:pos x="T0" y="T1"/>
                  </a:cxn>
                  <a:cxn ang="T11">
                    <a:pos x="T2" y="T3"/>
                  </a:cxn>
                  <a:cxn ang="T12">
                    <a:pos x="T4" y="T5"/>
                  </a:cxn>
                  <a:cxn ang="T13">
                    <a:pos x="T6" y="T7"/>
                  </a:cxn>
                  <a:cxn ang="T14">
                    <a:pos x="T8" y="T9"/>
                  </a:cxn>
                </a:cxnLst>
                <a:rect l="T15" t="T16" r="T17" b="T18"/>
                <a:pathLst>
                  <a:path w="1" h="7">
                    <a:moveTo>
                      <a:pt x="0" y="4"/>
                    </a:moveTo>
                    <a:lnTo>
                      <a:pt x="0" y="0"/>
                    </a:lnTo>
                    <a:lnTo>
                      <a:pt x="0" y="7"/>
                    </a:lnTo>
                    <a:lnTo>
                      <a:pt x="0" y="4"/>
                    </a:lnTo>
                    <a:close/>
                  </a:path>
                </a:pathLst>
              </a:custGeom>
              <a:solidFill>
                <a:srgbClr val="CCCCCC"/>
              </a:solidFill>
              <a:ln w="9525">
                <a:noFill/>
                <a:round/>
                <a:headEnd/>
                <a:tailEnd/>
              </a:ln>
            </p:spPr>
            <p:txBody>
              <a:bodyPr/>
              <a:lstStyle/>
              <a:p>
                <a:endParaRPr lang="en-US"/>
              </a:p>
            </p:txBody>
          </p:sp>
          <p:sp>
            <p:nvSpPr>
              <p:cNvPr id="33851" name="Freeform 755"/>
              <p:cNvSpPr>
                <a:spLocks/>
              </p:cNvSpPr>
              <p:nvPr/>
            </p:nvSpPr>
            <p:spPr bwMode="auto">
              <a:xfrm>
                <a:off x="2047" y="1900"/>
                <a:ext cx="1" cy="7"/>
              </a:xfrm>
              <a:custGeom>
                <a:avLst/>
                <a:gdLst>
                  <a:gd name="T0" fmla="*/ 0 w 1"/>
                  <a:gd name="T1" fmla="*/ 4 h 7"/>
                  <a:gd name="T2" fmla="*/ 0 w 1"/>
                  <a:gd name="T3" fmla="*/ 0 h 7"/>
                  <a:gd name="T4" fmla="*/ 0 w 1"/>
                  <a:gd name="T5" fmla="*/ 7 h 7"/>
                  <a:gd name="T6" fmla="*/ 0 w 1"/>
                  <a:gd name="T7" fmla="*/ 7 h 7"/>
                  <a:gd name="T8" fmla="*/ 0 w 1"/>
                  <a:gd name="T9" fmla="*/ 4 h 7"/>
                  <a:gd name="T10" fmla="*/ 0 w 1"/>
                  <a:gd name="T11" fmla="*/ 4 h 7"/>
                  <a:gd name="T12" fmla="*/ 0 60000 65536"/>
                  <a:gd name="T13" fmla="*/ 0 60000 65536"/>
                  <a:gd name="T14" fmla="*/ 0 60000 65536"/>
                  <a:gd name="T15" fmla="*/ 0 60000 65536"/>
                  <a:gd name="T16" fmla="*/ 0 60000 65536"/>
                  <a:gd name="T17" fmla="*/ 0 60000 65536"/>
                  <a:gd name="T18" fmla="*/ 0 w 1"/>
                  <a:gd name="T19" fmla="*/ 0 h 7"/>
                  <a:gd name="T20" fmla="*/ 1 w 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 h="7">
                    <a:moveTo>
                      <a:pt x="0" y="4"/>
                    </a:moveTo>
                    <a:lnTo>
                      <a:pt x="0" y="0"/>
                    </a:lnTo>
                    <a:lnTo>
                      <a:pt x="0" y="7"/>
                    </a:lnTo>
                    <a:lnTo>
                      <a:pt x="0" y="4"/>
                    </a:lnTo>
                  </a:path>
                </a:pathLst>
              </a:custGeom>
              <a:noFill/>
              <a:ln w="0">
                <a:solidFill>
                  <a:srgbClr val="7F7F7F"/>
                </a:solidFill>
                <a:round/>
                <a:headEnd/>
                <a:tailEnd/>
              </a:ln>
            </p:spPr>
            <p:txBody>
              <a:bodyPr/>
              <a:lstStyle/>
              <a:p>
                <a:endParaRPr lang="en-US"/>
              </a:p>
            </p:txBody>
          </p:sp>
          <p:sp>
            <p:nvSpPr>
              <p:cNvPr id="33852" name="Freeform 756"/>
              <p:cNvSpPr>
                <a:spLocks/>
              </p:cNvSpPr>
              <p:nvPr/>
            </p:nvSpPr>
            <p:spPr bwMode="auto">
              <a:xfrm>
                <a:off x="2075" y="1904"/>
                <a:ext cx="4" cy="1"/>
              </a:xfrm>
              <a:custGeom>
                <a:avLst/>
                <a:gdLst>
                  <a:gd name="T0" fmla="*/ 0 w 4"/>
                  <a:gd name="T1" fmla="*/ 0 h 1"/>
                  <a:gd name="T2" fmla="*/ 0 w 4"/>
                  <a:gd name="T3" fmla="*/ 0 h 1"/>
                  <a:gd name="T4" fmla="*/ 0 w 4"/>
                  <a:gd name="T5" fmla="*/ 0 h 1"/>
                  <a:gd name="T6" fmla="*/ 4 w 4"/>
                  <a:gd name="T7" fmla="*/ 0 h 1"/>
                  <a:gd name="T8" fmla="*/ 0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0"/>
                    </a:moveTo>
                    <a:lnTo>
                      <a:pt x="0" y="0"/>
                    </a:lnTo>
                    <a:lnTo>
                      <a:pt x="4" y="0"/>
                    </a:lnTo>
                    <a:lnTo>
                      <a:pt x="0" y="0"/>
                    </a:lnTo>
                    <a:close/>
                  </a:path>
                </a:pathLst>
              </a:custGeom>
              <a:solidFill>
                <a:srgbClr val="CCCCCC"/>
              </a:solidFill>
              <a:ln w="9525">
                <a:noFill/>
                <a:round/>
                <a:headEnd/>
                <a:tailEnd/>
              </a:ln>
            </p:spPr>
            <p:txBody>
              <a:bodyPr/>
              <a:lstStyle/>
              <a:p>
                <a:endParaRPr lang="en-US"/>
              </a:p>
            </p:txBody>
          </p:sp>
          <p:sp>
            <p:nvSpPr>
              <p:cNvPr id="33853" name="Freeform 757"/>
              <p:cNvSpPr>
                <a:spLocks/>
              </p:cNvSpPr>
              <p:nvPr/>
            </p:nvSpPr>
            <p:spPr bwMode="auto">
              <a:xfrm>
                <a:off x="2075" y="1904"/>
                <a:ext cx="4" cy="1"/>
              </a:xfrm>
              <a:custGeom>
                <a:avLst/>
                <a:gdLst>
                  <a:gd name="T0" fmla="*/ 0 w 4"/>
                  <a:gd name="T1" fmla="*/ 0 h 1"/>
                  <a:gd name="T2" fmla="*/ 0 w 4"/>
                  <a:gd name="T3" fmla="*/ 0 h 1"/>
                  <a:gd name="T4" fmla="*/ 0 w 4"/>
                  <a:gd name="T5" fmla="*/ 0 h 1"/>
                  <a:gd name="T6" fmla="*/ 4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0" y="0"/>
                    </a:lnTo>
                    <a:lnTo>
                      <a:pt x="4" y="0"/>
                    </a:lnTo>
                    <a:lnTo>
                      <a:pt x="0" y="0"/>
                    </a:lnTo>
                  </a:path>
                </a:pathLst>
              </a:custGeom>
              <a:noFill/>
              <a:ln w="0">
                <a:solidFill>
                  <a:srgbClr val="7F7F7F"/>
                </a:solidFill>
                <a:round/>
                <a:headEnd/>
                <a:tailEnd/>
              </a:ln>
            </p:spPr>
            <p:txBody>
              <a:bodyPr/>
              <a:lstStyle/>
              <a:p>
                <a:endParaRPr lang="en-US"/>
              </a:p>
            </p:txBody>
          </p:sp>
          <p:sp>
            <p:nvSpPr>
              <p:cNvPr id="33854" name="Freeform 758"/>
              <p:cNvSpPr>
                <a:spLocks/>
              </p:cNvSpPr>
              <p:nvPr/>
            </p:nvSpPr>
            <p:spPr bwMode="auto">
              <a:xfrm>
                <a:off x="2075" y="1920"/>
                <a:ext cx="4" cy="6"/>
              </a:xfrm>
              <a:custGeom>
                <a:avLst/>
                <a:gdLst>
                  <a:gd name="T0" fmla="*/ 4 w 4"/>
                  <a:gd name="T1" fmla="*/ 3 h 6"/>
                  <a:gd name="T2" fmla="*/ 0 w 4"/>
                  <a:gd name="T3" fmla="*/ 0 h 6"/>
                  <a:gd name="T4" fmla="*/ 4 w 4"/>
                  <a:gd name="T5" fmla="*/ 3 h 6"/>
                  <a:gd name="T6" fmla="*/ 4 w 4"/>
                  <a:gd name="T7" fmla="*/ 3 h 6"/>
                  <a:gd name="T8" fmla="*/ 0 w 4"/>
                  <a:gd name="T9" fmla="*/ 6 h 6"/>
                  <a:gd name="T10" fmla="*/ 0 w 4"/>
                  <a:gd name="T11" fmla="*/ 6 h 6"/>
                  <a:gd name="T12" fmla="*/ 4 w 4"/>
                  <a:gd name="T13" fmla="*/ 3 h 6"/>
                  <a:gd name="T14" fmla="*/ 4 w 4"/>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6"/>
                  <a:gd name="T26" fmla="*/ 4 w 4"/>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6">
                    <a:moveTo>
                      <a:pt x="4" y="3"/>
                    </a:moveTo>
                    <a:lnTo>
                      <a:pt x="0" y="0"/>
                    </a:lnTo>
                    <a:lnTo>
                      <a:pt x="4" y="3"/>
                    </a:lnTo>
                    <a:lnTo>
                      <a:pt x="0" y="6"/>
                    </a:lnTo>
                    <a:lnTo>
                      <a:pt x="4" y="3"/>
                    </a:lnTo>
                    <a:close/>
                  </a:path>
                </a:pathLst>
              </a:custGeom>
              <a:solidFill>
                <a:srgbClr val="CCCCCC"/>
              </a:solidFill>
              <a:ln w="9525">
                <a:noFill/>
                <a:round/>
                <a:headEnd/>
                <a:tailEnd/>
              </a:ln>
            </p:spPr>
            <p:txBody>
              <a:bodyPr/>
              <a:lstStyle/>
              <a:p>
                <a:endParaRPr lang="en-US"/>
              </a:p>
            </p:txBody>
          </p:sp>
          <p:sp>
            <p:nvSpPr>
              <p:cNvPr id="33855" name="Freeform 759"/>
              <p:cNvSpPr>
                <a:spLocks/>
              </p:cNvSpPr>
              <p:nvPr/>
            </p:nvSpPr>
            <p:spPr bwMode="auto">
              <a:xfrm>
                <a:off x="2075" y="1920"/>
                <a:ext cx="4" cy="6"/>
              </a:xfrm>
              <a:custGeom>
                <a:avLst/>
                <a:gdLst>
                  <a:gd name="T0" fmla="*/ 4 w 4"/>
                  <a:gd name="T1" fmla="*/ 3 h 6"/>
                  <a:gd name="T2" fmla="*/ 0 w 4"/>
                  <a:gd name="T3" fmla="*/ 0 h 6"/>
                  <a:gd name="T4" fmla="*/ 4 w 4"/>
                  <a:gd name="T5" fmla="*/ 3 h 6"/>
                  <a:gd name="T6" fmla="*/ 4 w 4"/>
                  <a:gd name="T7" fmla="*/ 3 h 6"/>
                  <a:gd name="T8" fmla="*/ 0 w 4"/>
                  <a:gd name="T9" fmla="*/ 6 h 6"/>
                  <a:gd name="T10" fmla="*/ 0 w 4"/>
                  <a:gd name="T11" fmla="*/ 6 h 6"/>
                  <a:gd name="T12" fmla="*/ 4 w 4"/>
                  <a:gd name="T13" fmla="*/ 3 h 6"/>
                  <a:gd name="T14" fmla="*/ 4 w 4"/>
                  <a:gd name="T15" fmla="*/ 3 h 6"/>
                  <a:gd name="T16" fmla="*/ 4 w 4"/>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3"/>
                    </a:moveTo>
                    <a:lnTo>
                      <a:pt x="0" y="0"/>
                    </a:lnTo>
                    <a:lnTo>
                      <a:pt x="4" y="3"/>
                    </a:lnTo>
                    <a:lnTo>
                      <a:pt x="0" y="6"/>
                    </a:lnTo>
                    <a:lnTo>
                      <a:pt x="4" y="3"/>
                    </a:lnTo>
                  </a:path>
                </a:pathLst>
              </a:custGeom>
              <a:noFill/>
              <a:ln w="0">
                <a:solidFill>
                  <a:srgbClr val="7F7F7F"/>
                </a:solidFill>
                <a:round/>
                <a:headEnd/>
                <a:tailEnd/>
              </a:ln>
            </p:spPr>
            <p:txBody>
              <a:bodyPr/>
              <a:lstStyle/>
              <a:p>
                <a:endParaRPr lang="en-US"/>
              </a:p>
            </p:txBody>
          </p:sp>
          <p:sp>
            <p:nvSpPr>
              <p:cNvPr id="33856" name="Freeform 760"/>
              <p:cNvSpPr>
                <a:spLocks/>
              </p:cNvSpPr>
              <p:nvPr/>
            </p:nvSpPr>
            <p:spPr bwMode="auto">
              <a:xfrm>
                <a:off x="2085" y="1955"/>
                <a:ext cx="3" cy="1"/>
              </a:xfrm>
              <a:custGeom>
                <a:avLst/>
                <a:gdLst>
                  <a:gd name="T0" fmla="*/ 0 w 3"/>
                  <a:gd name="T1" fmla="*/ 0 h 1"/>
                  <a:gd name="T2" fmla="*/ 3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lnTo>
                      <a:pt x="0" y="0"/>
                    </a:lnTo>
                    <a:close/>
                  </a:path>
                </a:pathLst>
              </a:custGeom>
              <a:solidFill>
                <a:srgbClr val="CCCCCC"/>
              </a:solidFill>
              <a:ln w="9525">
                <a:noFill/>
                <a:round/>
                <a:headEnd/>
                <a:tailEnd/>
              </a:ln>
            </p:spPr>
            <p:txBody>
              <a:bodyPr/>
              <a:lstStyle/>
              <a:p>
                <a:endParaRPr lang="en-US"/>
              </a:p>
            </p:txBody>
          </p:sp>
          <p:sp>
            <p:nvSpPr>
              <p:cNvPr id="33857" name="Freeform 761"/>
              <p:cNvSpPr>
                <a:spLocks/>
              </p:cNvSpPr>
              <p:nvPr/>
            </p:nvSpPr>
            <p:spPr bwMode="auto">
              <a:xfrm>
                <a:off x="2085" y="1955"/>
                <a:ext cx="3" cy="1"/>
              </a:xfrm>
              <a:custGeom>
                <a:avLst/>
                <a:gdLst>
                  <a:gd name="T0" fmla="*/ 0 w 3"/>
                  <a:gd name="T1" fmla="*/ 0 h 1"/>
                  <a:gd name="T2" fmla="*/ 3 w 3"/>
                  <a:gd name="T3" fmla="*/ 0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3" y="0"/>
                    </a:lnTo>
                    <a:lnTo>
                      <a:pt x="0" y="0"/>
                    </a:lnTo>
                  </a:path>
                </a:pathLst>
              </a:custGeom>
              <a:noFill/>
              <a:ln w="0">
                <a:solidFill>
                  <a:srgbClr val="7F7F7F"/>
                </a:solidFill>
                <a:round/>
                <a:headEnd/>
                <a:tailEnd/>
              </a:ln>
            </p:spPr>
            <p:txBody>
              <a:bodyPr/>
              <a:lstStyle/>
              <a:p>
                <a:endParaRPr lang="en-US"/>
              </a:p>
            </p:txBody>
          </p:sp>
          <p:sp>
            <p:nvSpPr>
              <p:cNvPr id="33858" name="Freeform 762"/>
              <p:cNvSpPr>
                <a:spLocks/>
              </p:cNvSpPr>
              <p:nvPr/>
            </p:nvSpPr>
            <p:spPr bwMode="auto">
              <a:xfrm>
                <a:off x="2040" y="1868"/>
                <a:ext cx="10" cy="3"/>
              </a:xfrm>
              <a:custGeom>
                <a:avLst/>
                <a:gdLst>
                  <a:gd name="T0" fmla="*/ 10 w 10"/>
                  <a:gd name="T1" fmla="*/ 0 h 3"/>
                  <a:gd name="T2" fmla="*/ 10 w 10"/>
                  <a:gd name="T3" fmla="*/ 3 h 3"/>
                  <a:gd name="T4" fmla="*/ 7 w 10"/>
                  <a:gd name="T5" fmla="*/ 0 h 3"/>
                  <a:gd name="T6" fmla="*/ 3 w 10"/>
                  <a:gd name="T7" fmla="*/ 3 h 3"/>
                  <a:gd name="T8" fmla="*/ 0 w 10"/>
                  <a:gd name="T9" fmla="*/ 3 h 3"/>
                  <a:gd name="T10" fmla="*/ 0 w 10"/>
                  <a:gd name="T11" fmla="*/ 0 h 3"/>
                  <a:gd name="T12" fmla="*/ 10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10" y="0"/>
                    </a:moveTo>
                    <a:lnTo>
                      <a:pt x="10" y="3"/>
                    </a:lnTo>
                    <a:lnTo>
                      <a:pt x="7" y="0"/>
                    </a:lnTo>
                    <a:lnTo>
                      <a:pt x="3" y="3"/>
                    </a:lnTo>
                    <a:lnTo>
                      <a:pt x="0" y="3"/>
                    </a:lnTo>
                    <a:lnTo>
                      <a:pt x="0" y="0"/>
                    </a:lnTo>
                    <a:lnTo>
                      <a:pt x="10" y="0"/>
                    </a:lnTo>
                    <a:close/>
                  </a:path>
                </a:pathLst>
              </a:custGeom>
              <a:solidFill>
                <a:srgbClr val="CCCCCC"/>
              </a:solidFill>
              <a:ln w="9525">
                <a:noFill/>
                <a:round/>
                <a:headEnd/>
                <a:tailEnd/>
              </a:ln>
            </p:spPr>
            <p:txBody>
              <a:bodyPr/>
              <a:lstStyle/>
              <a:p>
                <a:endParaRPr lang="en-US"/>
              </a:p>
            </p:txBody>
          </p:sp>
          <p:sp>
            <p:nvSpPr>
              <p:cNvPr id="33859" name="Freeform 763"/>
              <p:cNvSpPr>
                <a:spLocks/>
              </p:cNvSpPr>
              <p:nvPr/>
            </p:nvSpPr>
            <p:spPr bwMode="auto">
              <a:xfrm>
                <a:off x="2040" y="1868"/>
                <a:ext cx="10" cy="3"/>
              </a:xfrm>
              <a:custGeom>
                <a:avLst/>
                <a:gdLst>
                  <a:gd name="T0" fmla="*/ 10 w 10"/>
                  <a:gd name="T1" fmla="*/ 0 h 3"/>
                  <a:gd name="T2" fmla="*/ 10 w 10"/>
                  <a:gd name="T3" fmla="*/ 3 h 3"/>
                  <a:gd name="T4" fmla="*/ 7 w 10"/>
                  <a:gd name="T5" fmla="*/ 0 h 3"/>
                  <a:gd name="T6" fmla="*/ 3 w 10"/>
                  <a:gd name="T7" fmla="*/ 3 h 3"/>
                  <a:gd name="T8" fmla="*/ 0 w 10"/>
                  <a:gd name="T9" fmla="*/ 3 h 3"/>
                  <a:gd name="T10" fmla="*/ 0 w 10"/>
                  <a:gd name="T11" fmla="*/ 0 h 3"/>
                  <a:gd name="T12" fmla="*/ 10 w 10"/>
                  <a:gd name="T13" fmla="*/ 0 h 3"/>
                  <a:gd name="T14" fmla="*/ 10 w 10"/>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0" y="0"/>
                    </a:moveTo>
                    <a:lnTo>
                      <a:pt x="10" y="3"/>
                    </a:lnTo>
                    <a:lnTo>
                      <a:pt x="7" y="0"/>
                    </a:lnTo>
                    <a:lnTo>
                      <a:pt x="3" y="3"/>
                    </a:lnTo>
                    <a:lnTo>
                      <a:pt x="0" y="3"/>
                    </a:lnTo>
                    <a:lnTo>
                      <a:pt x="0" y="0"/>
                    </a:lnTo>
                    <a:lnTo>
                      <a:pt x="10" y="0"/>
                    </a:lnTo>
                  </a:path>
                </a:pathLst>
              </a:custGeom>
              <a:noFill/>
              <a:ln w="0">
                <a:solidFill>
                  <a:srgbClr val="7F7F7F"/>
                </a:solidFill>
                <a:round/>
                <a:headEnd/>
                <a:tailEnd/>
              </a:ln>
            </p:spPr>
            <p:txBody>
              <a:bodyPr/>
              <a:lstStyle/>
              <a:p>
                <a:endParaRPr lang="en-US"/>
              </a:p>
            </p:txBody>
          </p:sp>
          <p:sp>
            <p:nvSpPr>
              <p:cNvPr id="33860" name="Freeform 764"/>
              <p:cNvSpPr>
                <a:spLocks/>
              </p:cNvSpPr>
              <p:nvPr/>
            </p:nvSpPr>
            <p:spPr bwMode="auto">
              <a:xfrm>
                <a:off x="2053" y="1871"/>
                <a:ext cx="3" cy="10"/>
              </a:xfrm>
              <a:custGeom>
                <a:avLst/>
                <a:gdLst>
                  <a:gd name="T0" fmla="*/ 3 w 3"/>
                  <a:gd name="T1" fmla="*/ 4 h 10"/>
                  <a:gd name="T2" fmla="*/ 0 w 3"/>
                  <a:gd name="T3" fmla="*/ 10 h 10"/>
                  <a:gd name="T4" fmla="*/ 0 w 3"/>
                  <a:gd name="T5" fmla="*/ 7 h 10"/>
                  <a:gd name="T6" fmla="*/ 0 w 3"/>
                  <a:gd name="T7" fmla="*/ 4 h 10"/>
                  <a:gd name="T8" fmla="*/ 3 w 3"/>
                  <a:gd name="T9" fmla="*/ 0 h 10"/>
                  <a:gd name="T10" fmla="*/ 3 w 3"/>
                  <a:gd name="T11" fmla="*/ 4 h 10"/>
                  <a:gd name="T12" fmla="*/ 0 60000 65536"/>
                  <a:gd name="T13" fmla="*/ 0 60000 65536"/>
                  <a:gd name="T14" fmla="*/ 0 60000 65536"/>
                  <a:gd name="T15" fmla="*/ 0 60000 65536"/>
                  <a:gd name="T16" fmla="*/ 0 60000 65536"/>
                  <a:gd name="T17" fmla="*/ 0 60000 65536"/>
                  <a:gd name="T18" fmla="*/ 0 w 3"/>
                  <a:gd name="T19" fmla="*/ 0 h 10"/>
                  <a:gd name="T20" fmla="*/ 3 w 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 h="10">
                    <a:moveTo>
                      <a:pt x="3" y="4"/>
                    </a:moveTo>
                    <a:lnTo>
                      <a:pt x="0" y="10"/>
                    </a:lnTo>
                    <a:lnTo>
                      <a:pt x="0" y="7"/>
                    </a:lnTo>
                    <a:lnTo>
                      <a:pt x="0" y="4"/>
                    </a:lnTo>
                    <a:lnTo>
                      <a:pt x="3" y="0"/>
                    </a:lnTo>
                    <a:lnTo>
                      <a:pt x="3" y="4"/>
                    </a:lnTo>
                    <a:close/>
                  </a:path>
                </a:pathLst>
              </a:custGeom>
              <a:solidFill>
                <a:srgbClr val="CCCCCC"/>
              </a:solidFill>
              <a:ln w="9525">
                <a:noFill/>
                <a:round/>
                <a:headEnd/>
                <a:tailEnd/>
              </a:ln>
            </p:spPr>
            <p:txBody>
              <a:bodyPr/>
              <a:lstStyle/>
              <a:p>
                <a:endParaRPr lang="en-US"/>
              </a:p>
            </p:txBody>
          </p:sp>
          <p:sp>
            <p:nvSpPr>
              <p:cNvPr id="33861" name="Freeform 765"/>
              <p:cNvSpPr>
                <a:spLocks/>
              </p:cNvSpPr>
              <p:nvPr/>
            </p:nvSpPr>
            <p:spPr bwMode="auto">
              <a:xfrm>
                <a:off x="2053" y="1871"/>
                <a:ext cx="3" cy="10"/>
              </a:xfrm>
              <a:custGeom>
                <a:avLst/>
                <a:gdLst>
                  <a:gd name="T0" fmla="*/ 3 w 3"/>
                  <a:gd name="T1" fmla="*/ 4 h 10"/>
                  <a:gd name="T2" fmla="*/ 0 w 3"/>
                  <a:gd name="T3" fmla="*/ 10 h 10"/>
                  <a:gd name="T4" fmla="*/ 0 w 3"/>
                  <a:gd name="T5" fmla="*/ 7 h 10"/>
                  <a:gd name="T6" fmla="*/ 0 w 3"/>
                  <a:gd name="T7" fmla="*/ 4 h 10"/>
                  <a:gd name="T8" fmla="*/ 3 w 3"/>
                  <a:gd name="T9" fmla="*/ 0 h 10"/>
                  <a:gd name="T10" fmla="*/ 3 w 3"/>
                  <a:gd name="T11" fmla="*/ 4 h 10"/>
                  <a:gd name="T12" fmla="*/ 3 w 3"/>
                  <a:gd name="T13" fmla="*/ 4 h 10"/>
                  <a:gd name="T14" fmla="*/ 0 60000 65536"/>
                  <a:gd name="T15" fmla="*/ 0 60000 65536"/>
                  <a:gd name="T16" fmla="*/ 0 60000 65536"/>
                  <a:gd name="T17" fmla="*/ 0 60000 65536"/>
                  <a:gd name="T18" fmla="*/ 0 60000 65536"/>
                  <a:gd name="T19" fmla="*/ 0 60000 65536"/>
                  <a:gd name="T20" fmla="*/ 0 60000 65536"/>
                  <a:gd name="T21" fmla="*/ 0 w 3"/>
                  <a:gd name="T22" fmla="*/ 0 h 10"/>
                  <a:gd name="T23" fmla="*/ 3 w 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0">
                    <a:moveTo>
                      <a:pt x="3" y="4"/>
                    </a:moveTo>
                    <a:lnTo>
                      <a:pt x="0" y="10"/>
                    </a:lnTo>
                    <a:lnTo>
                      <a:pt x="0" y="7"/>
                    </a:lnTo>
                    <a:lnTo>
                      <a:pt x="0" y="4"/>
                    </a:lnTo>
                    <a:lnTo>
                      <a:pt x="3" y="0"/>
                    </a:lnTo>
                    <a:lnTo>
                      <a:pt x="3" y="4"/>
                    </a:lnTo>
                  </a:path>
                </a:pathLst>
              </a:custGeom>
              <a:noFill/>
              <a:ln w="0">
                <a:solidFill>
                  <a:srgbClr val="7F7F7F"/>
                </a:solidFill>
                <a:round/>
                <a:headEnd/>
                <a:tailEnd/>
              </a:ln>
            </p:spPr>
            <p:txBody>
              <a:bodyPr/>
              <a:lstStyle/>
              <a:p>
                <a:endParaRPr lang="en-US"/>
              </a:p>
            </p:txBody>
          </p:sp>
          <p:sp>
            <p:nvSpPr>
              <p:cNvPr id="33862" name="Freeform 766"/>
              <p:cNvSpPr>
                <a:spLocks/>
              </p:cNvSpPr>
              <p:nvPr/>
            </p:nvSpPr>
            <p:spPr bwMode="auto">
              <a:xfrm>
                <a:off x="2043" y="1888"/>
                <a:ext cx="4" cy="12"/>
              </a:xfrm>
              <a:custGeom>
                <a:avLst/>
                <a:gdLst>
                  <a:gd name="T0" fmla="*/ 4 w 4"/>
                  <a:gd name="T1" fmla="*/ 3 h 12"/>
                  <a:gd name="T2" fmla="*/ 4 w 4"/>
                  <a:gd name="T3" fmla="*/ 6 h 12"/>
                  <a:gd name="T4" fmla="*/ 4 w 4"/>
                  <a:gd name="T5" fmla="*/ 12 h 12"/>
                  <a:gd name="T6" fmla="*/ 0 w 4"/>
                  <a:gd name="T7" fmla="*/ 12 h 12"/>
                  <a:gd name="T8" fmla="*/ 0 w 4"/>
                  <a:gd name="T9" fmla="*/ 6 h 12"/>
                  <a:gd name="T10" fmla="*/ 0 w 4"/>
                  <a:gd name="T11" fmla="*/ 0 h 12"/>
                  <a:gd name="T12" fmla="*/ 4 w 4"/>
                  <a:gd name="T13" fmla="*/ 0 h 12"/>
                  <a:gd name="T14" fmla="*/ 4 w 4"/>
                  <a:gd name="T15" fmla="*/ 3 h 1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2"/>
                  <a:gd name="T26" fmla="*/ 4 w 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2">
                    <a:moveTo>
                      <a:pt x="4" y="3"/>
                    </a:moveTo>
                    <a:lnTo>
                      <a:pt x="4" y="6"/>
                    </a:lnTo>
                    <a:lnTo>
                      <a:pt x="4" y="12"/>
                    </a:lnTo>
                    <a:lnTo>
                      <a:pt x="0" y="12"/>
                    </a:lnTo>
                    <a:lnTo>
                      <a:pt x="0" y="6"/>
                    </a:lnTo>
                    <a:lnTo>
                      <a:pt x="0" y="0"/>
                    </a:lnTo>
                    <a:lnTo>
                      <a:pt x="4" y="0"/>
                    </a:lnTo>
                    <a:lnTo>
                      <a:pt x="4" y="3"/>
                    </a:lnTo>
                    <a:close/>
                  </a:path>
                </a:pathLst>
              </a:custGeom>
              <a:solidFill>
                <a:srgbClr val="CCCCCC"/>
              </a:solidFill>
              <a:ln w="9525">
                <a:noFill/>
                <a:round/>
                <a:headEnd/>
                <a:tailEnd/>
              </a:ln>
            </p:spPr>
            <p:txBody>
              <a:bodyPr/>
              <a:lstStyle/>
              <a:p>
                <a:endParaRPr lang="en-US"/>
              </a:p>
            </p:txBody>
          </p:sp>
          <p:sp>
            <p:nvSpPr>
              <p:cNvPr id="33863" name="Freeform 767"/>
              <p:cNvSpPr>
                <a:spLocks/>
              </p:cNvSpPr>
              <p:nvPr/>
            </p:nvSpPr>
            <p:spPr bwMode="auto">
              <a:xfrm>
                <a:off x="2043" y="1888"/>
                <a:ext cx="4" cy="12"/>
              </a:xfrm>
              <a:custGeom>
                <a:avLst/>
                <a:gdLst>
                  <a:gd name="T0" fmla="*/ 4 w 4"/>
                  <a:gd name="T1" fmla="*/ 3 h 12"/>
                  <a:gd name="T2" fmla="*/ 4 w 4"/>
                  <a:gd name="T3" fmla="*/ 6 h 12"/>
                  <a:gd name="T4" fmla="*/ 4 w 4"/>
                  <a:gd name="T5" fmla="*/ 12 h 12"/>
                  <a:gd name="T6" fmla="*/ 0 w 4"/>
                  <a:gd name="T7" fmla="*/ 12 h 12"/>
                  <a:gd name="T8" fmla="*/ 0 w 4"/>
                  <a:gd name="T9" fmla="*/ 6 h 12"/>
                  <a:gd name="T10" fmla="*/ 0 w 4"/>
                  <a:gd name="T11" fmla="*/ 0 h 12"/>
                  <a:gd name="T12" fmla="*/ 4 w 4"/>
                  <a:gd name="T13" fmla="*/ 0 h 12"/>
                  <a:gd name="T14" fmla="*/ 4 w 4"/>
                  <a:gd name="T15" fmla="*/ 3 h 12"/>
                  <a:gd name="T16" fmla="*/ 4 w 4"/>
                  <a:gd name="T17" fmla="*/ 3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2"/>
                  <a:gd name="T29" fmla="*/ 4 w 4"/>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2">
                    <a:moveTo>
                      <a:pt x="4" y="3"/>
                    </a:moveTo>
                    <a:lnTo>
                      <a:pt x="4" y="6"/>
                    </a:lnTo>
                    <a:lnTo>
                      <a:pt x="4" y="12"/>
                    </a:lnTo>
                    <a:lnTo>
                      <a:pt x="0" y="12"/>
                    </a:lnTo>
                    <a:lnTo>
                      <a:pt x="0" y="6"/>
                    </a:lnTo>
                    <a:lnTo>
                      <a:pt x="0" y="0"/>
                    </a:lnTo>
                    <a:lnTo>
                      <a:pt x="4" y="0"/>
                    </a:lnTo>
                    <a:lnTo>
                      <a:pt x="4" y="3"/>
                    </a:lnTo>
                  </a:path>
                </a:pathLst>
              </a:custGeom>
              <a:noFill/>
              <a:ln w="0">
                <a:solidFill>
                  <a:srgbClr val="7F7F7F"/>
                </a:solidFill>
                <a:round/>
                <a:headEnd/>
                <a:tailEnd/>
              </a:ln>
            </p:spPr>
            <p:txBody>
              <a:bodyPr/>
              <a:lstStyle/>
              <a:p>
                <a:endParaRPr lang="en-US"/>
              </a:p>
            </p:txBody>
          </p:sp>
          <p:sp>
            <p:nvSpPr>
              <p:cNvPr id="33864" name="Freeform 768"/>
              <p:cNvSpPr>
                <a:spLocks/>
              </p:cNvSpPr>
              <p:nvPr/>
            </p:nvSpPr>
            <p:spPr bwMode="auto">
              <a:xfrm>
                <a:off x="2059" y="1888"/>
                <a:ext cx="4" cy="6"/>
              </a:xfrm>
              <a:custGeom>
                <a:avLst/>
                <a:gdLst>
                  <a:gd name="T0" fmla="*/ 4 w 4"/>
                  <a:gd name="T1" fmla="*/ 0 h 6"/>
                  <a:gd name="T2" fmla="*/ 4 w 4"/>
                  <a:gd name="T3" fmla="*/ 6 h 6"/>
                  <a:gd name="T4" fmla="*/ 0 w 4"/>
                  <a:gd name="T5" fmla="*/ 6 h 6"/>
                  <a:gd name="T6" fmla="*/ 4 w 4"/>
                  <a:gd name="T7" fmla="*/ 0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4" y="0"/>
                    </a:moveTo>
                    <a:lnTo>
                      <a:pt x="4" y="6"/>
                    </a:lnTo>
                    <a:lnTo>
                      <a:pt x="0" y="6"/>
                    </a:lnTo>
                    <a:lnTo>
                      <a:pt x="4" y="0"/>
                    </a:lnTo>
                    <a:close/>
                  </a:path>
                </a:pathLst>
              </a:custGeom>
              <a:solidFill>
                <a:srgbClr val="CCCCCC"/>
              </a:solidFill>
              <a:ln w="9525">
                <a:noFill/>
                <a:round/>
                <a:headEnd/>
                <a:tailEnd/>
              </a:ln>
            </p:spPr>
            <p:txBody>
              <a:bodyPr/>
              <a:lstStyle/>
              <a:p>
                <a:endParaRPr lang="en-US"/>
              </a:p>
            </p:txBody>
          </p:sp>
          <p:sp>
            <p:nvSpPr>
              <p:cNvPr id="33865" name="Freeform 769"/>
              <p:cNvSpPr>
                <a:spLocks/>
              </p:cNvSpPr>
              <p:nvPr/>
            </p:nvSpPr>
            <p:spPr bwMode="auto">
              <a:xfrm>
                <a:off x="2059" y="1888"/>
                <a:ext cx="4" cy="6"/>
              </a:xfrm>
              <a:custGeom>
                <a:avLst/>
                <a:gdLst>
                  <a:gd name="T0" fmla="*/ 4 w 4"/>
                  <a:gd name="T1" fmla="*/ 0 h 6"/>
                  <a:gd name="T2" fmla="*/ 4 w 4"/>
                  <a:gd name="T3" fmla="*/ 6 h 6"/>
                  <a:gd name="T4" fmla="*/ 0 w 4"/>
                  <a:gd name="T5" fmla="*/ 6 h 6"/>
                  <a:gd name="T6" fmla="*/ 4 w 4"/>
                  <a:gd name="T7" fmla="*/ 0 h 6"/>
                  <a:gd name="T8" fmla="*/ 4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0"/>
                    </a:moveTo>
                    <a:lnTo>
                      <a:pt x="4" y="6"/>
                    </a:lnTo>
                    <a:lnTo>
                      <a:pt x="0" y="6"/>
                    </a:lnTo>
                    <a:lnTo>
                      <a:pt x="4" y="0"/>
                    </a:lnTo>
                  </a:path>
                </a:pathLst>
              </a:custGeom>
              <a:noFill/>
              <a:ln w="0">
                <a:solidFill>
                  <a:srgbClr val="7F7F7F"/>
                </a:solidFill>
                <a:round/>
                <a:headEnd/>
                <a:tailEnd/>
              </a:ln>
            </p:spPr>
            <p:txBody>
              <a:bodyPr/>
              <a:lstStyle/>
              <a:p>
                <a:endParaRPr lang="en-US"/>
              </a:p>
            </p:txBody>
          </p:sp>
          <p:sp>
            <p:nvSpPr>
              <p:cNvPr id="33866" name="Freeform 770"/>
              <p:cNvSpPr>
                <a:spLocks/>
              </p:cNvSpPr>
              <p:nvPr/>
            </p:nvSpPr>
            <p:spPr bwMode="auto">
              <a:xfrm>
                <a:off x="2066" y="1894"/>
                <a:ext cx="3" cy="10"/>
              </a:xfrm>
              <a:custGeom>
                <a:avLst/>
                <a:gdLst>
                  <a:gd name="T0" fmla="*/ 3 w 3"/>
                  <a:gd name="T1" fmla="*/ 6 h 10"/>
                  <a:gd name="T2" fmla="*/ 3 w 3"/>
                  <a:gd name="T3" fmla="*/ 10 h 10"/>
                  <a:gd name="T4" fmla="*/ 0 w 3"/>
                  <a:gd name="T5" fmla="*/ 10 h 10"/>
                  <a:gd name="T6" fmla="*/ 3 w 3"/>
                  <a:gd name="T7" fmla="*/ 6 h 10"/>
                  <a:gd name="T8" fmla="*/ 0 w 3"/>
                  <a:gd name="T9" fmla="*/ 0 h 10"/>
                  <a:gd name="T10" fmla="*/ 3 w 3"/>
                  <a:gd name="T11" fmla="*/ 6 h 10"/>
                  <a:gd name="T12" fmla="*/ 0 60000 65536"/>
                  <a:gd name="T13" fmla="*/ 0 60000 65536"/>
                  <a:gd name="T14" fmla="*/ 0 60000 65536"/>
                  <a:gd name="T15" fmla="*/ 0 60000 65536"/>
                  <a:gd name="T16" fmla="*/ 0 60000 65536"/>
                  <a:gd name="T17" fmla="*/ 0 60000 65536"/>
                  <a:gd name="T18" fmla="*/ 0 w 3"/>
                  <a:gd name="T19" fmla="*/ 0 h 10"/>
                  <a:gd name="T20" fmla="*/ 3 w 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 h="10">
                    <a:moveTo>
                      <a:pt x="3" y="6"/>
                    </a:moveTo>
                    <a:lnTo>
                      <a:pt x="3" y="10"/>
                    </a:lnTo>
                    <a:lnTo>
                      <a:pt x="0" y="10"/>
                    </a:lnTo>
                    <a:lnTo>
                      <a:pt x="3" y="6"/>
                    </a:lnTo>
                    <a:lnTo>
                      <a:pt x="0" y="0"/>
                    </a:lnTo>
                    <a:lnTo>
                      <a:pt x="3" y="6"/>
                    </a:lnTo>
                    <a:close/>
                  </a:path>
                </a:pathLst>
              </a:custGeom>
              <a:solidFill>
                <a:srgbClr val="CCCCCC"/>
              </a:solidFill>
              <a:ln w="9525">
                <a:noFill/>
                <a:round/>
                <a:headEnd/>
                <a:tailEnd/>
              </a:ln>
            </p:spPr>
            <p:txBody>
              <a:bodyPr/>
              <a:lstStyle/>
              <a:p>
                <a:endParaRPr lang="en-US"/>
              </a:p>
            </p:txBody>
          </p:sp>
          <p:sp>
            <p:nvSpPr>
              <p:cNvPr id="33867" name="Freeform 771"/>
              <p:cNvSpPr>
                <a:spLocks/>
              </p:cNvSpPr>
              <p:nvPr/>
            </p:nvSpPr>
            <p:spPr bwMode="auto">
              <a:xfrm>
                <a:off x="2066" y="1894"/>
                <a:ext cx="3" cy="10"/>
              </a:xfrm>
              <a:custGeom>
                <a:avLst/>
                <a:gdLst>
                  <a:gd name="T0" fmla="*/ 3 w 3"/>
                  <a:gd name="T1" fmla="*/ 6 h 10"/>
                  <a:gd name="T2" fmla="*/ 3 w 3"/>
                  <a:gd name="T3" fmla="*/ 10 h 10"/>
                  <a:gd name="T4" fmla="*/ 0 w 3"/>
                  <a:gd name="T5" fmla="*/ 10 h 10"/>
                  <a:gd name="T6" fmla="*/ 3 w 3"/>
                  <a:gd name="T7" fmla="*/ 6 h 10"/>
                  <a:gd name="T8" fmla="*/ 0 w 3"/>
                  <a:gd name="T9" fmla="*/ 0 h 10"/>
                  <a:gd name="T10" fmla="*/ 3 w 3"/>
                  <a:gd name="T11" fmla="*/ 6 h 10"/>
                  <a:gd name="T12" fmla="*/ 3 w 3"/>
                  <a:gd name="T13" fmla="*/ 6 h 10"/>
                  <a:gd name="T14" fmla="*/ 0 60000 65536"/>
                  <a:gd name="T15" fmla="*/ 0 60000 65536"/>
                  <a:gd name="T16" fmla="*/ 0 60000 65536"/>
                  <a:gd name="T17" fmla="*/ 0 60000 65536"/>
                  <a:gd name="T18" fmla="*/ 0 60000 65536"/>
                  <a:gd name="T19" fmla="*/ 0 60000 65536"/>
                  <a:gd name="T20" fmla="*/ 0 60000 65536"/>
                  <a:gd name="T21" fmla="*/ 0 w 3"/>
                  <a:gd name="T22" fmla="*/ 0 h 10"/>
                  <a:gd name="T23" fmla="*/ 3 w 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0">
                    <a:moveTo>
                      <a:pt x="3" y="6"/>
                    </a:moveTo>
                    <a:lnTo>
                      <a:pt x="3" y="10"/>
                    </a:lnTo>
                    <a:lnTo>
                      <a:pt x="0" y="10"/>
                    </a:lnTo>
                    <a:lnTo>
                      <a:pt x="3" y="6"/>
                    </a:lnTo>
                    <a:lnTo>
                      <a:pt x="0" y="0"/>
                    </a:lnTo>
                    <a:lnTo>
                      <a:pt x="3" y="6"/>
                    </a:lnTo>
                  </a:path>
                </a:pathLst>
              </a:custGeom>
              <a:noFill/>
              <a:ln w="0">
                <a:solidFill>
                  <a:srgbClr val="7F7F7F"/>
                </a:solidFill>
                <a:round/>
                <a:headEnd/>
                <a:tailEnd/>
              </a:ln>
            </p:spPr>
            <p:txBody>
              <a:bodyPr/>
              <a:lstStyle/>
              <a:p>
                <a:endParaRPr lang="en-US"/>
              </a:p>
            </p:txBody>
          </p:sp>
          <p:sp>
            <p:nvSpPr>
              <p:cNvPr id="33868" name="Freeform 772"/>
              <p:cNvSpPr>
                <a:spLocks/>
              </p:cNvSpPr>
              <p:nvPr/>
            </p:nvSpPr>
            <p:spPr bwMode="auto">
              <a:xfrm>
                <a:off x="2069" y="1910"/>
                <a:ext cx="3" cy="10"/>
              </a:xfrm>
              <a:custGeom>
                <a:avLst/>
                <a:gdLst>
                  <a:gd name="T0" fmla="*/ 0 w 3"/>
                  <a:gd name="T1" fmla="*/ 0 h 10"/>
                  <a:gd name="T2" fmla="*/ 3 w 3"/>
                  <a:gd name="T3" fmla="*/ 10 h 10"/>
                  <a:gd name="T4" fmla="*/ 0 w 3"/>
                  <a:gd name="T5" fmla="*/ 6 h 10"/>
                  <a:gd name="T6" fmla="*/ 0 w 3"/>
                  <a:gd name="T7" fmla="*/ 0 h 10"/>
                  <a:gd name="T8" fmla="*/ 0 60000 65536"/>
                  <a:gd name="T9" fmla="*/ 0 60000 65536"/>
                  <a:gd name="T10" fmla="*/ 0 60000 65536"/>
                  <a:gd name="T11" fmla="*/ 0 60000 65536"/>
                  <a:gd name="T12" fmla="*/ 0 w 3"/>
                  <a:gd name="T13" fmla="*/ 0 h 10"/>
                  <a:gd name="T14" fmla="*/ 3 w 3"/>
                  <a:gd name="T15" fmla="*/ 10 h 10"/>
                </a:gdLst>
                <a:ahLst/>
                <a:cxnLst>
                  <a:cxn ang="T8">
                    <a:pos x="T0" y="T1"/>
                  </a:cxn>
                  <a:cxn ang="T9">
                    <a:pos x="T2" y="T3"/>
                  </a:cxn>
                  <a:cxn ang="T10">
                    <a:pos x="T4" y="T5"/>
                  </a:cxn>
                  <a:cxn ang="T11">
                    <a:pos x="T6" y="T7"/>
                  </a:cxn>
                </a:cxnLst>
                <a:rect l="T12" t="T13" r="T14" b="T15"/>
                <a:pathLst>
                  <a:path w="3" h="10">
                    <a:moveTo>
                      <a:pt x="0" y="0"/>
                    </a:moveTo>
                    <a:lnTo>
                      <a:pt x="3" y="10"/>
                    </a:lnTo>
                    <a:lnTo>
                      <a:pt x="0" y="6"/>
                    </a:lnTo>
                    <a:lnTo>
                      <a:pt x="0" y="0"/>
                    </a:lnTo>
                    <a:close/>
                  </a:path>
                </a:pathLst>
              </a:custGeom>
              <a:solidFill>
                <a:srgbClr val="CCCCCC"/>
              </a:solidFill>
              <a:ln w="9525">
                <a:noFill/>
                <a:round/>
                <a:headEnd/>
                <a:tailEnd/>
              </a:ln>
            </p:spPr>
            <p:txBody>
              <a:bodyPr/>
              <a:lstStyle/>
              <a:p>
                <a:endParaRPr lang="en-US"/>
              </a:p>
            </p:txBody>
          </p:sp>
          <p:sp>
            <p:nvSpPr>
              <p:cNvPr id="33869" name="Freeform 773"/>
              <p:cNvSpPr>
                <a:spLocks/>
              </p:cNvSpPr>
              <p:nvPr/>
            </p:nvSpPr>
            <p:spPr bwMode="auto">
              <a:xfrm>
                <a:off x="2069" y="1910"/>
                <a:ext cx="3" cy="10"/>
              </a:xfrm>
              <a:custGeom>
                <a:avLst/>
                <a:gdLst>
                  <a:gd name="T0" fmla="*/ 0 w 3"/>
                  <a:gd name="T1" fmla="*/ 0 h 10"/>
                  <a:gd name="T2" fmla="*/ 3 w 3"/>
                  <a:gd name="T3" fmla="*/ 10 h 10"/>
                  <a:gd name="T4" fmla="*/ 0 w 3"/>
                  <a:gd name="T5" fmla="*/ 6 h 10"/>
                  <a:gd name="T6" fmla="*/ 0 w 3"/>
                  <a:gd name="T7" fmla="*/ 0 h 10"/>
                  <a:gd name="T8" fmla="*/ 0 w 3"/>
                  <a:gd name="T9" fmla="*/ 0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0" y="0"/>
                    </a:moveTo>
                    <a:lnTo>
                      <a:pt x="3" y="10"/>
                    </a:lnTo>
                    <a:lnTo>
                      <a:pt x="0" y="6"/>
                    </a:lnTo>
                    <a:lnTo>
                      <a:pt x="0" y="0"/>
                    </a:lnTo>
                  </a:path>
                </a:pathLst>
              </a:custGeom>
              <a:noFill/>
              <a:ln w="0">
                <a:solidFill>
                  <a:srgbClr val="7F7F7F"/>
                </a:solidFill>
                <a:round/>
                <a:headEnd/>
                <a:tailEnd/>
              </a:ln>
            </p:spPr>
            <p:txBody>
              <a:bodyPr/>
              <a:lstStyle/>
              <a:p>
                <a:endParaRPr lang="en-US"/>
              </a:p>
            </p:txBody>
          </p:sp>
          <p:sp>
            <p:nvSpPr>
              <p:cNvPr id="33870" name="Freeform 774"/>
              <p:cNvSpPr>
                <a:spLocks/>
              </p:cNvSpPr>
              <p:nvPr/>
            </p:nvSpPr>
            <p:spPr bwMode="auto">
              <a:xfrm>
                <a:off x="2085" y="1926"/>
                <a:ext cx="3" cy="1"/>
              </a:xfrm>
              <a:custGeom>
                <a:avLst/>
                <a:gdLst>
                  <a:gd name="T0" fmla="*/ 3 w 3"/>
                  <a:gd name="T1" fmla="*/ 0 h 1"/>
                  <a:gd name="T2" fmla="*/ 3 w 3"/>
                  <a:gd name="T3" fmla="*/ 0 h 1"/>
                  <a:gd name="T4" fmla="*/ 0 w 3"/>
                  <a:gd name="T5" fmla="*/ 0 h 1"/>
                  <a:gd name="T6" fmla="*/ 3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0"/>
                    </a:moveTo>
                    <a:lnTo>
                      <a:pt x="3" y="0"/>
                    </a:lnTo>
                    <a:lnTo>
                      <a:pt x="0" y="0"/>
                    </a:lnTo>
                    <a:lnTo>
                      <a:pt x="3" y="0"/>
                    </a:lnTo>
                    <a:close/>
                  </a:path>
                </a:pathLst>
              </a:custGeom>
              <a:solidFill>
                <a:srgbClr val="CCCCCC"/>
              </a:solidFill>
              <a:ln w="9525">
                <a:noFill/>
                <a:round/>
                <a:headEnd/>
                <a:tailEnd/>
              </a:ln>
            </p:spPr>
            <p:txBody>
              <a:bodyPr/>
              <a:lstStyle/>
              <a:p>
                <a:endParaRPr lang="en-US"/>
              </a:p>
            </p:txBody>
          </p:sp>
          <p:sp>
            <p:nvSpPr>
              <p:cNvPr id="33871" name="Freeform 775"/>
              <p:cNvSpPr>
                <a:spLocks/>
              </p:cNvSpPr>
              <p:nvPr/>
            </p:nvSpPr>
            <p:spPr bwMode="auto">
              <a:xfrm>
                <a:off x="2085" y="1926"/>
                <a:ext cx="3" cy="1"/>
              </a:xfrm>
              <a:custGeom>
                <a:avLst/>
                <a:gdLst>
                  <a:gd name="T0" fmla="*/ 3 w 3"/>
                  <a:gd name="T1" fmla="*/ 0 h 1"/>
                  <a:gd name="T2" fmla="*/ 3 w 3"/>
                  <a:gd name="T3" fmla="*/ 0 h 1"/>
                  <a:gd name="T4" fmla="*/ 0 w 3"/>
                  <a:gd name="T5" fmla="*/ 0 h 1"/>
                  <a:gd name="T6" fmla="*/ 3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3" y="0"/>
                    </a:lnTo>
                    <a:lnTo>
                      <a:pt x="0" y="0"/>
                    </a:lnTo>
                    <a:lnTo>
                      <a:pt x="3" y="0"/>
                    </a:lnTo>
                  </a:path>
                </a:pathLst>
              </a:custGeom>
              <a:noFill/>
              <a:ln w="0">
                <a:solidFill>
                  <a:srgbClr val="7F7F7F"/>
                </a:solidFill>
                <a:round/>
                <a:headEnd/>
                <a:tailEnd/>
              </a:ln>
            </p:spPr>
            <p:txBody>
              <a:bodyPr/>
              <a:lstStyle/>
              <a:p>
                <a:endParaRPr lang="en-US"/>
              </a:p>
            </p:txBody>
          </p:sp>
          <p:sp>
            <p:nvSpPr>
              <p:cNvPr id="33872" name="Freeform 776"/>
              <p:cNvSpPr>
                <a:spLocks/>
              </p:cNvSpPr>
              <p:nvPr/>
            </p:nvSpPr>
            <p:spPr bwMode="auto">
              <a:xfrm>
                <a:off x="2092" y="1929"/>
                <a:ext cx="9" cy="4"/>
              </a:xfrm>
              <a:custGeom>
                <a:avLst/>
                <a:gdLst>
                  <a:gd name="T0" fmla="*/ 3 w 9"/>
                  <a:gd name="T1" fmla="*/ 0 h 4"/>
                  <a:gd name="T2" fmla="*/ 3 w 9"/>
                  <a:gd name="T3" fmla="*/ 0 h 4"/>
                  <a:gd name="T4" fmla="*/ 9 w 9"/>
                  <a:gd name="T5" fmla="*/ 4 h 4"/>
                  <a:gd name="T6" fmla="*/ 3 w 9"/>
                  <a:gd name="T7" fmla="*/ 4 h 4"/>
                  <a:gd name="T8" fmla="*/ 0 w 9"/>
                  <a:gd name="T9" fmla="*/ 4 h 4"/>
                  <a:gd name="T10" fmla="*/ 3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3" y="0"/>
                    </a:moveTo>
                    <a:lnTo>
                      <a:pt x="3" y="0"/>
                    </a:lnTo>
                    <a:lnTo>
                      <a:pt x="9" y="4"/>
                    </a:lnTo>
                    <a:lnTo>
                      <a:pt x="3" y="4"/>
                    </a:lnTo>
                    <a:lnTo>
                      <a:pt x="0" y="4"/>
                    </a:lnTo>
                    <a:lnTo>
                      <a:pt x="3" y="0"/>
                    </a:lnTo>
                    <a:close/>
                  </a:path>
                </a:pathLst>
              </a:custGeom>
              <a:solidFill>
                <a:srgbClr val="CCCCCC"/>
              </a:solidFill>
              <a:ln w="9525">
                <a:noFill/>
                <a:round/>
                <a:headEnd/>
                <a:tailEnd/>
              </a:ln>
            </p:spPr>
            <p:txBody>
              <a:bodyPr/>
              <a:lstStyle/>
              <a:p>
                <a:endParaRPr lang="en-US"/>
              </a:p>
            </p:txBody>
          </p:sp>
          <p:sp>
            <p:nvSpPr>
              <p:cNvPr id="33873" name="Freeform 777"/>
              <p:cNvSpPr>
                <a:spLocks/>
              </p:cNvSpPr>
              <p:nvPr/>
            </p:nvSpPr>
            <p:spPr bwMode="auto">
              <a:xfrm>
                <a:off x="2092" y="1929"/>
                <a:ext cx="9" cy="4"/>
              </a:xfrm>
              <a:custGeom>
                <a:avLst/>
                <a:gdLst>
                  <a:gd name="T0" fmla="*/ 3 w 9"/>
                  <a:gd name="T1" fmla="*/ 0 h 4"/>
                  <a:gd name="T2" fmla="*/ 3 w 9"/>
                  <a:gd name="T3" fmla="*/ 0 h 4"/>
                  <a:gd name="T4" fmla="*/ 9 w 9"/>
                  <a:gd name="T5" fmla="*/ 4 h 4"/>
                  <a:gd name="T6" fmla="*/ 3 w 9"/>
                  <a:gd name="T7" fmla="*/ 4 h 4"/>
                  <a:gd name="T8" fmla="*/ 0 w 9"/>
                  <a:gd name="T9" fmla="*/ 4 h 4"/>
                  <a:gd name="T10" fmla="*/ 3 w 9"/>
                  <a:gd name="T11" fmla="*/ 0 h 4"/>
                  <a:gd name="T12" fmla="*/ 3 w 9"/>
                  <a:gd name="T13" fmla="*/ 0 h 4"/>
                  <a:gd name="T14" fmla="*/ 0 60000 65536"/>
                  <a:gd name="T15" fmla="*/ 0 60000 65536"/>
                  <a:gd name="T16" fmla="*/ 0 60000 65536"/>
                  <a:gd name="T17" fmla="*/ 0 60000 65536"/>
                  <a:gd name="T18" fmla="*/ 0 60000 65536"/>
                  <a:gd name="T19" fmla="*/ 0 60000 65536"/>
                  <a:gd name="T20" fmla="*/ 0 60000 65536"/>
                  <a:gd name="T21" fmla="*/ 0 w 9"/>
                  <a:gd name="T22" fmla="*/ 0 h 4"/>
                  <a:gd name="T23" fmla="*/ 9 w 9"/>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4">
                    <a:moveTo>
                      <a:pt x="3" y="0"/>
                    </a:moveTo>
                    <a:lnTo>
                      <a:pt x="3" y="0"/>
                    </a:lnTo>
                    <a:lnTo>
                      <a:pt x="9" y="4"/>
                    </a:lnTo>
                    <a:lnTo>
                      <a:pt x="3" y="4"/>
                    </a:lnTo>
                    <a:lnTo>
                      <a:pt x="0" y="4"/>
                    </a:lnTo>
                    <a:lnTo>
                      <a:pt x="3" y="0"/>
                    </a:lnTo>
                  </a:path>
                </a:pathLst>
              </a:custGeom>
              <a:noFill/>
              <a:ln w="0">
                <a:solidFill>
                  <a:srgbClr val="7F7F7F"/>
                </a:solidFill>
                <a:round/>
                <a:headEnd/>
                <a:tailEnd/>
              </a:ln>
            </p:spPr>
            <p:txBody>
              <a:bodyPr/>
              <a:lstStyle/>
              <a:p>
                <a:endParaRPr lang="en-US"/>
              </a:p>
            </p:txBody>
          </p:sp>
          <p:sp>
            <p:nvSpPr>
              <p:cNvPr id="33874" name="Freeform 778"/>
              <p:cNvSpPr>
                <a:spLocks/>
              </p:cNvSpPr>
              <p:nvPr/>
            </p:nvSpPr>
            <p:spPr bwMode="auto">
              <a:xfrm>
                <a:off x="2079" y="1939"/>
                <a:ext cx="6" cy="6"/>
              </a:xfrm>
              <a:custGeom>
                <a:avLst/>
                <a:gdLst>
                  <a:gd name="T0" fmla="*/ 6 w 6"/>
                  <a:gd name="T1" fmla="*/ 0 h 6"/>
                  <a:gd name="T2" fmla="*/ 6 w 6"/>
                  <a:gd name="T3" fmla="*/ 3 h 6"/>
                  <a:gd name="T4" fmla="*/ 0 w 6"/>
                  <a:gd name="T5" fmla="*/ 6 h 6"/>
                  <a:gd name="T6" fmla="*/ 3 w 6"/>
                  <a:gd name="T7" fmla="*/ 3 h 6"/>
                  <a:gd name="T8" fmla="*/ 6 w 6"/>
                  <a:gd name="T9" fmla="*/ 3 h 6"/>
                  <a:gd name="T10" fmla="*/ 6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0"/>
                    </a:moveTo>
                    <a:lnTo>
                      <a:pt x="6" y="3"/>
                    </a:lnTo>
                    <a:lnTo>
                      <a:pt x="0" y="6"/>
                    </a:lnTo>
                    <a:lnTo>
                      <a:pt x="3" y="3"/>
                    </a:lnTo>
                    <a:lnTo>
                      <a:pt x="6" y="3"/>
                    </a:lnTo>
                    <a:lnTo>
                      <a:pt x="6" y="0"/>
                    </a:lnTo>
                    <a:close/>
                  </a:path>
                </a:pathLst>
              </a:custGeom>
              <a:solidFill>
                <a:srgbClr val="CCCCCC"/>
              </a:solidFill>
              <a:ln w="9525">
                <a:noFill/>
                <a:round/>
                <a:headEnd/>
                <a:tailEnd/>
              </a:ln>
            </p:spPr>
            <p:txBody>
              <a:bodyPr/>
              <a:lstStyle/>
              <a:p>
                <a:endParaRPr lang="en-US"/>
              </a:p>
            </p:txBody>
          </p:sp>
          <p:sp>
            <p:nvSpPr>
              <p:cNvPr id="33875" name="Freeform 779"/>
              <p:cNvSpPr>
                <a:spLocks/>
              </p:cNvSpPr>
              <p:nvPr/>
            </p:nvSpPr>
            <p:spPr bwMode="auto">
              <a:xfrm>
                <a:off x="2079" y="1939"/>
                <a:ext cx="6" cy="6"/>
              </a:xfrm>
              <a:custGeom>
                <a:avLst/>
                <a:gdLst>
                  <a:gd name="T0" fmla="*/ 6 w 6"/>
                  <a:gd name="T1" fmla="*/ 0 h 6"/>
                  <a:gd name="T2" fmla="*/ 6 w 6"/>
                  <a:gd name="T3" fmla="*/ 3 h 6"/>
                  <a:gd name="T4" fmla="*/ 0 w 6"/>
                  <a:gd name="T5" fmla="*/ 6 h 6"/>
                  <a:gd name="T6" fmla="*/ 3 w 6"/>
                  <a:gd name="T7" fmla="*/ 3 h 6"/>
                  <a:gd name="T8" fmla="*/ 6 w 6"/>
                  <a:gd name="T9" fmla="*/ 3 h 6"/>
                  <a:gd name="T10" fmla="*/ 6 w 6"/>
                  <a:gd name="T11" fmla="*/ 0 h 6"/>
                  <a:gd name="T12" fmla="*/ 6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6" y="0"/>
                    </a:moveTo>
                    <a:lnTo>
                      <a:pt x="6" y="3"/>
                    </a:lnTo>
                    <a:lnTo>
                      <a:pt x="0" y="6"/>
                    </a:lnTo>
                    <a:lnTo>
                      <a:pt x="3" y="3"/>
                    </a:lnTo>
                    <a:lnTo>
                      <a:pt x="6" y="3"/>
                    </a:lnTo>
                    <a:lnTo>
                      <a:pt x="6" y="0"/>
                    </a:lnTo>
                  </a:path>
                </a:pathLst>
              </a:custGeom>
              <a:noFill/>
              <a:ln w="0">
                <a:solidFill>
                  <a:srgbClr val="7F7F7F"/>
                </a:solidFill>
                <a:round/>
                <a:headEnd/>
                <a:tailEnd/>
              </a:ln>
            </p:spPr>
            <p:txBody>
              <a:bodyPr/>
              <a:lstStyle/>
              <a:p>
                <a:endParaRPr lang="en-US"/>
              </a:p>
            </p:txBody>
          </p:sp>
          <p:sp>
            <p:nvSpPr>
              <p:cNvPr id="33876" name="Freeform 780"/>
              <p:cNvSpPr>
                <a:spLocks/>
              </p:cNvSpPr>
              <p:nvPr/>
            </p:nvSpPr>
            <p:spPr bwMode="auto">
              <a:xfrm>
                <a:off x="1979" y="1916"/>
                <a:ext cx="93" cy="42"/>
              </a:xfrm>
              <a:custGeom>
                <a:avLst/>
                <a:gdLst>
                  <a:gd name="T0" fmla="*/ 68 w 93"/>
                  <a:gd name="T1" fmla="*/ 20 h 42"/>
                  <a:gd name="T2" fmla="*/ 74 w 93"/>
                  <a:gd name="T3" fmla="*/ 23 h 42"/>
                  <a:gd name="T4" fmla="*/ 77 w 93"/>
                  <a:gd name="T5" fmla="*/ 26 h 42"/>
                  <a:gd name="T6" fmla="*/ 84 w 93"/>
                  <a:gd name="T7" fmla="*/ 26 h 42"/>
                  <a:gd name="T8" fmla="*/ 80 w 93"/>
                  <a:gd name="T9" fmla="*/ 29 h 42"/>
                  <a:gd name="T10" fmla="*/ 90 w 93"/>
                  <a:gd name="T11" fmla="*/ 33 h 42"/>
                  <a:gd name="T12" fmla="*/ 93 w 93"/>
                  <a:gd name="T13" fmla="*/ 36 h 42"/>
                  <a:gd name="T14" fmla="*/ 93 w 93"/>
                  <a:gd name="T15" fmla="*/ 36 h 42"/>
                  <a:gd name="T16" fmla="*/ 93 w 93"/>
                  <a:gd name="T17" fmla="*/ 39 h 42"/>
                  <a:gd name="T18" fmla="*/ 84 w 93"/>
                  <a:gd name="T19" fmla="*/ 42 h 42"/>
                  <a:gd name="T20" fmla="*/ 71 w 93"/>
                  <a:gd name="T21" fmla="*/ 42 h 42"/>
                  <a:gd name="T22" fmla="*/ 64 w 93"/>
                  <a:gd name="T23" fmla="*/ 42 h 42"/>
                  <a:gd name="T24" fmla="*/ 61 w 93"/>
                  <a:gd name="T25" fmla="*/ 42 h 42"/>
                  <a:gd name="T26" fmla="*/ 68 w 93"/>
                  <a:gd name="T27" fmla="*/ 36 h 42"/>
                  <a:gd name="T28" fmla="*/ 71 w 93"/>
                  <a:gd name="T29" fmla="*/ 33 h 42"/>
                  <a:gd name="T30" fmla="*/ 61 w 93"/>
                  <a:gd name="T31" fmla="*/ 33 h 42"/>
                  <a:gd name="T32" fmla="*/ 58 w 93"/>
                  <a:gd name="T33" fmla="*/ 26 h 42"/>
                  <a:gd name="T34" fmla="*/ 55 w 93"/>
                  <a:gd name="T35" fmla="*/ 20 h 42"/>
                  <a:gd name="T36" fmla="*/ 45 w 93"/>
                  <a:gd name="T37" fmla="*/ 20 h 42"/>
                  <a:gd name="T38" fmla="*/ 39 w 93"/>
                  <a:gd name="T39" fmla="*/ 13 h 42"/>
                  <a:gd name="T40" fmla="*/ 26 w 93"/>
                  <a:gd name="T41" fmla="*/ 13 h 42"/>
                  <a:gd name="T42" fmla="*/ 26 w 93"/>
                  <a:gd name="T43" fmla="*/ 10 h 42"/>
                  <a:gd name="T44" fmla="*/ 29 w 93"/>
                  <a:gd name="T45" fmla="*/ 7 h 42"/>
                  <a:gd name="T46" fmla="*/ 29 w 93"/>
                  <a:gd name="T47" fmla="*/ 7 h 42"/>
                  <a:gd name="T48" fmla="*/ 19 w 93"/>
                  <a:gd name="T49" fmla="*/ 7 h 42"/>
                  <a:gd name="T50" fmla="*/ 16 w 93"/>
                  <a:gd name="T51" fmla="*/ 10 h 42"/>
                  <a:gd name="T52" fmla="*/ 10 w 93"/>
                  <a:gd name="T53" fmla="*/ 13 h 42"/>
                  <a:gd name="T54" fmla="*/ 3 w 93"/>
                  <a:gd name="T55" fmla="*/ 17 h 42"/>
                  <a:gd name="T56" fmla="*/ 0 w 93"/>
                  <a:gd name="T57" fmla="*/ 17 h 42"/>
                  <a:gd name="T58" fmla="*/ 3 w 93"/>
                  <a:gd name="T59" fmla="*/ 13 h 42"/>
                  <a:gd name="T60" fmla="*/ 6 w 93"/>
                  <a:gd name="T61" fmla="*/ 7 h 42"/>
                  <a:gd name="T62" fmla="*/ 10 w 93"/>
                  <a:gd name="T63" fmla="*/ 4 h 42"/>
                  <a:gd name="T64" fmla="*/ 22 w 93"/>
                  <a:gd name="T65" fmla="*/ 0 h 42"/>
                  <a:gd name="T66" fmla="*/ 32 w 93"/>
                  <a:gd name="T67" fmla="*/ 0 h 42"/>
                  <a:gd name="T68" fmla="*/ 45 w 93"/>
                  <a:gd name="T69" fmla="*/ 0 h 42"/>
                  <a:gd name="T70" fmla="*/ 51 w 93"/>
                  <a:gd name="T71" fmla="*/ 7 h 42"/>
                  <a:gd name="T72" fmla="*/ 58 w 93"/>
                  <a:gd name="T73" fmla="*/ 10 h 42"/>
                  <a:gd name="T74" fmla="*/ 58 w 93"/>
                  <a:gd name="T75" fmla="*/ 10 h 42"/>
                  <a:gd name="T76" fmla="*/ 61 w 93"/>
                  <a:gd name="T77" fmla="*/ 13 h 42"/>
                  <a:gd name="T78" fmla="*/ 61 w 93"/>
                  <a:gd name="T79" fmla="*/ 17 h 42"/>
                  <a:gd name="T80" fmla="*/ 68 w 93"/>
                  <a:gd name="T81" fmla="*/ 20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3"/>
                  <a:gd name="T124" fmla="*/ 0 h 42"/>
                  <a:gd name="T125" fmla="*/ 93 w 93"/>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3" h="42">
                    <a:moveTo>
                      <a:pt x="68" y="20"/>
                    </a:moveTo>
                    <a:lnTo>
                      <a:pt x="74" y="23"/>
                    </a:lnTo>
                    <a:lnTo>
                      <a:pt x="77" y="26"/>
                    </a:lnTo>
                    <a:lnTo>
                      <a:pt x="84" y="26"/>
                    </a:lnTo>
                    <a:lnTo>
                      <a:pt x="80" y="29"/>
                    </a:lnTo>
                    <a:lnTo>
                      <a:pt x="90" y="33"/>
                    </a:lnTo>
                    <a:lnTo>
                      <a:pt x="93" y="36"/>
                    </a:lnTo>
                    <a:lnTo>
                      <a:pt x="93" y="39"/>
                    </a:lnTo>
                    <a:lnTo>
                      <a:pt x="84" y="42"/>
                    </a:lnTo>
                    <a:lnTo>
                      <a:pt x="71" y="42"/>
                    </a:lnTo>
                    <a:lnTo>
                      <a:pt x="64" y="42"/>
                    </a:lnTo>
                    <a:lnTo>
                      <a:pt x="61" y="42"/>
                    </a:lnTo>
                    <a:lnTo>
                      <a:pt x="68" y="36"/>
                    </a:lnTo>
                    <a:lnTo>
                      <a:pt x="71" y="33"/>
                    </a:lnTo>
                    <a:lnTo>
                      <a:pt x="61" y="33"/>
                    </a:lnTo>
                    <a:lnTo>
                      <a:pt x="58" y="26"/>
                    </a:lnTo>
                    <a:lnTo>
                      <a:pt x="55" y="20"/>
                    </a:lnTo>
                    <a:lnTo>
                      <a:pt x="45" y="20"/>
                    </a:lnTo>
                    <a:lnTo>
                      <a:pt x="39" y="13"/>
                    </a:lnTo>
                    <a:lnTo>
                      <a:pt x="26" y="13"/>
                    </a:lnTo>
                    <a:lnTo>
                      <a:pt x="26" y="10"/>
                    </a:lnTo>
                    <a:lnTo>
                      <a:pt x="29" y="7"/>
                    </a:lnTo>
                    <a:lnTo>
                      <a:pt x="19" y="7"/>
                    </a:lnTo>
                    <a:lnTo>
                      <a:pt x="16" y="10"/>
                    </a:lnTo>
                    <a:lnTo>
                      <a:pt x="10" y="13"/>
                    </a:lnTo>
                    <a:lnTo>
                      <a:pt x="3" y="17"/>
                    </a:lnTo>
                    <a:lnTo>
                      <a:pt x="0" y="17"/>
                    </a:lnTo>
                    <a:lnTo>
                      <a:pt x="3" y="13"/>
                    </a:lnTo>
                    <a:lnTo>
                      <a:pt x="6" y="7"/>
                    </a:lnTo>
                    <a:lnTo>
                      <a:pt x="10" y="4"/>
                    </a:lnTo>
                    <a:lnTo>
                      <a:pt x="22" y="0"/>
                    </a:lnTo>
                    <a:lnTo>
                      <a:pt x="32" y="0"/>
                    </a:lnTo>
                    <a:lnTo>
                      <a:pt x="45" y="0"/>
                    </a:lnTo>
                    <a:lnTo>
                      <a:pt x="51" y="7"/>
                    </a:lnTo>
                    <a:lnTo>
                      <a:pt x="58" y="10"/>
                    </a:lnTo>
                    <a:lnTo>
                      <a:pt x="61" y="13"/>
                    </a:lnTo>
                    <a:lnTo>
                      <a:pt x="61" y="17"/>
                    </a:lnTo>
                    <a:lnTo>
                      <a:pt x="68" y="20"/>
                    </a:lnTo>
                    <a:close/>
                  </a:path>
                </a:pathLst>
              </a:custGeom>
              <a:solidFill>
                <a:srgbClr val="CCCCCC"/>
              </a:solidFill>
              <a:ln w="9525">
                <a:noFill/>
                <a:round/>
                <a:headEnd/>
                <a:tailEnd/>
              </a:ln>
            </p:spPr>
            <p:txBody>
              <a:bodyPr/>
              <a:lstStyle/>
              <a:p>
                <a:endParaRPr lang="en-US"/>
              </a:p>
            </p:txBody>
          </p:sp>
          <p:sp>
            <p:nvSpPr>
              <p:cNvPr id="33877" name="Freeform 781"/>
              <p:cNvSpPr>
                <a:spLocks/>
              </p:cNvSpPr>
              <p:nvPr/>
            </p:nvSpPr>
            <p:spPr bwMode="auto">
              <a:xfrm>
                <a:off x="1979" y="1916"/>
                <a:ext cx="93" cy="42"/>
              </a:xfrm>
              <a:custGeom>
                <a:avLst/>
                <a:gdLst>
                  <a:gd name="T0" fmla="*/ 68 w 93"/>
                  <a:gd name="T1" fmla="*/ 20 h 42"/>
                  <a:gd name="T2" fmla="*/ 74 w 93"/>
                  <a:gd name="T3" fmla="*/ 23 h 42"/>
                  <a:gd name="T4" fmla="*/ 77 w 93"/>
                  <a:gd name="T5" fmla="*/ 26 h 42"/>
                  <a:gd name="T6" fmla="*/ 84 w 93"/>
                  <a:gd name="T7" fmla="*/ 26 h 42"/>
                  <a:gd name="T8" fmla="*/ 80 w 93"/>
                  <a:gd name="T9" fmla="*/ 29 h 42"/>
                  <a:gd name="T10" fmla="*/ 90 w 93"/>
                  <a:gd name="T11" fmla="*/ 33 h 42"/>
                  <a:gd name="T12" fmla="*/ 93 w 93"/>
                  <a:gd name="T13" fmla="*/ 36 h 42"/>
                  <a:gd name="T14" fmla="*/ 93 w 93"/>
                  <a:gd name="T15" fmla="*/ 36 h 42"/>
                  <a:gd name="T16" fmla="*/ 93 w 93"/>
                  <a:gd name="T17" fmla="*/ 39 h 42"/>
                  <a:gd name="T18" fmla="*/ 84 w 93"/>
                  <a:gd name="T19" fmla="*/ 42 h 42"/>
                  <a:gd name="T20" fmla="*/ 71 w 93"/>
                  <a:gd name="T21" fmla="*/ 42 h 42"/>
                  <a:gd name="T22" fmla="*/ 64 w 93"/>
                  <a:gd name="T23" fmla="*/ 42 h 42"/>
                  <a:gd name="T24" fmla="*/ 61 w 93"/>
                  <a:gd name="T25" fmla="*/ 42 h 42"/>
                  <a:gd name="T26" fmla="*/ 68 w 93"/>
                  <a:gd name="T27" fmla="*/ 36 h 42"/>
                  <a:gd name="T28" fmla="*/ 71 w 93"/>
                  <a:gd name="T29" fmla="*/ 33 h 42"/>
                  <a:gd name="T30" fmla="*/ 61 w 93"/>
                  <a:gd name="T31" fmla="*/ 33 h 42"/>
                  <a:gd name="T32" fmla="*/ 58 w 93"/>
                  <a:gd name="T33" fmla="*/ 26 h 42"/>
                  <a:gd name="T34" fmla="*/ 55 w 93"/>
                  <a:gd name="T35" fmla="*/ 20 h 42"/>
                  <a:gd name="T36" fmla="*/ 45 w 93"/>
                  <a:gd name="T37" fmla="*/ 20 h 42"/>
                  <a:gd name="T38" fmla="*/ 39 w 93"/>
                  <a:gd name="T39" fmla="*/ 13 h 42"/>
                  <a:gd name="T40" fmla="*/ 26 w 93"/>
                  <a:gd name="T41" fmla="*/ 13 h 42"/>
                  <a:gd name="T42" fmla="*/ 26 w 93"/>
                  <a:gd name="T43" fmla="*/ 10 h 42"/>
                  <a:gd name="T44" fmla="*/ 29 w 93"/>
                  <a:gd name="T45" fmla="*/ 7 h 42"/>
                  <a:gd name="T46" fmla="*/ 29 w 93"/>
                  <a:gd name="T47" fmla="*/ 7 h 42"/>
                  <a:gd name="T48" fmla="*/ 19 w 93"/>
                  <a:gd name="T49" fmla="*/ 7 h 42"/>
                  <a:gd name="T50" fmla="*/ 16 w 93"/>
                  <a:gd name="T51" fmla="*/ 10 h 42"/>
                  <a:gd name="T52" fmla="*/ 10 w 93"/>
                  <a:gd name="T53" fmla="*/ 13 h 42"/>
                  <a:gd name="T54" fmla="*/ 3 w 93"/>
                  <a:gd name="T55" fmla="*/ 17 h 42"/>
                  <a:gd name="T56" fmla="*/ 0 w 93"/>
                  <a:gd name="T57" fmla="*/ 17 h 42"/>
                  <a:gd name="T58" fmla="*/ 3 w 93"/>
                  <a:gd name="T59" fmla="*/ 13 h 42"/>
                  <a:gd name="T60" fmla="*/ 6 w 93"/>
                  <a:gd name="T61" fmla="*/ 7 h 42"/>
                  <a:gd name="T62" fmla="*/ 10 w 93"/>
                  <a:gd name="T63" fmla="*/ 4 h 42"/>
                  <a:gd name="T64" fmla="*/ 22 w 93"/>
                  <a:gd name="T65" fmla="*/ 0 h 42"/>
                  <a:gd name="T66" fmla="*/ 32 w 93"/>
                  <a:gd name="T67" fmla="*/ 0 h 42"/>
                  <a:gd name="T68" fmla="*/ 45 w 93"/>
                  <a:gd name="T69" fmla="*/ 0 h 42"/>
                  <a:gd name="T70" fmla="*/ 51 w 93"/>
                  <a:gd name="T71" fmla="*/ 7 h 42"/>
                  <a:gd name="T72" fmla="*/ 58 w 93"/>
                  <a:gd name="T73" fmla="*/ 10 h 42"/>
                  <a:gd name="T74" fmla="*/ 58 w 93"/>
                  <a:gd name="T75" fmla="*/ 10 h 42"/>
                  <a:gd name="T76" fmla="*/ 61 w 93"/>
                  <a:gd name="T77" fmla="*/ 13 h 42"/>
                  <a:gd name="T78" fmla="*/ 61 w 93"/>
                  <a:gd name="T79" fmla="*/ 17 h 42"/>
                  <a:gd name="T80" fmla="*/ 68 w 93"/>
                  <a:gd name="T81" fmla="*/ 20 h 42"/>
                  <a:gd name="T82" fmla="*/ 68 w 93"/>
                  <a:gd name="T83" fmla="*/ 20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42"/>
                  <a:gd name="T128" fmla="*/ 93 w 93"/>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42">
                    <a:moveTo>
                      <a:pt x="68" y="20"/>
                    </a:moveTo>
                    <a:lnTo>
                      <a:pt x="74" y="23"/>
                    </a:lnTo>
                    <a:lnTo>
                      <a:pt x="77" y="26"/>
                    </a:lnTo>
                    <a:lnTo>
                      <a:pt x="84" y="26"/>
                    </a:lnTo>
                    <a:lnTo>
                      <a:pt x="80" y="29"/>
                    </a:lnTo>
                    <a:lnTo>
                      <a:pt x="90" y="33"/>
                    </a:lnTo>
                    <a:lnTo>
                      <a:pt x="93" y="36"/>
                    </a:lnTo>
                    <a:lnTo>
                      <a:pt x="93" y="39"/>
                    </a:lnTo>
                    <a:lnTo>
                      <a:pt x="84" y="42"/>
                    </a:lnTo>
                    <a:lnTo>
                      <a:pt x="71" y="42"/>
                    </a:lnTo>
                    <a:lnTo>
                      <a:pt x="64" y="42"/>
                    </a:lnTo>
                    <a:lnTo>
                      <a:pt x="61" y="42"/>
                    </a:lnTo>
                    <a:lnTo>
                      <a:pt x="68" y="36"/>
                    </a:lnTo>
                    <a:lnTo>
                      <a:pt x="71" y="33"/>
                    </a:lnTo>
                    <a:lnTo>
                      <a:pt x="61" y="33"/>
                    </a:lnTo>
                    <a:lnTo>
                      <a:pt x="58" y="26"/>
                    </a:lnTo>
                    <a:lnTo>
                      <a:pt x="55" y="20"/>
                    </a:lnTo>
                    <a:lnTo>
                      <a:pt x="45" y="20"/>
                    </a:lnTo>
                    <a:lnTo>
                      <a:pt x="39" y="13"/>
                    </a:lnTo>
                    <a:lnTo>
                      <a:pt x="26" y="13"/>
                    </a:lnTo>
                    <a:lnTo>
                      <a:pt x="26" y="10"/>
                    </a:lnTo>
                    <a:lnTo>
                      <a:pt x="29" y="7"/>
                    </a:lnTo>
                    <a:lnTo>
                      <a:pt x="19" y="7"/>
                    </a:lnTo>
                    <a:lnTo>
                      <a:pt x="16" y="10"/>
                    </a:lnTo>
                    <a:lnTo>
                      <a:pt x="10" y="13"/>
                    </a:lnTo>
                    <a:lnTo>
                      <a:pt x="3" y="17"/>
                    </a:lnTo>
                    <a:lnTo>
                      <a:pt x="0" y="17"/>
                    </a:lnTo>
                    <a:lnTo>
                      <a:pt x="3" y="13"/>
                    </a:lnTo>
                    <a:lnTo>
                      <a:pt x="6" y="7"/>
                    </a:lnTo>
                    <a:lnTo>
                      <a:pt x="10" y="4"/>
                    </a:lnTo>
                    <a:lnTo>
                      <a:pt x="22" y="0"/>
                    </a:lnTo>
                    <a:lnTo>
                      <a:pt x="32" y="0"/>
                    </a:lnTo>
                    <a:lnTo>
                      <a:pt x="45" y="0"/>
                    </a:lnTo>
                    <a:lnTo>
                      <a:pt x="51" y="7"/>
                    </a:lnTo>
                    <a:lnTo>
                      <a:pt x="58" y="10"/>
                    </a:lnTo>
                    <a:lnTo>
                      <a:pt x="61" y="13"/>
                    </a:lnTo>
                    <a:lnTo>
                      <a:pt x="61" y="17"/>
                    </a:lnTo>
                    <a:lnTo>
                      <a:pt x="68" y="20"/>
                    </a:lnTo>
                  </a:path>
                </a:pathLst>
              </a:custGeom>
              <a:noFill/>
              <a:ln w="0">
                <a:solidFill>
                  <a:srgbClr val="7F7F7F"/>
                </a:solidFill>
                <a:round/>
                <a:headEnd/>
                <a:tailEnd/>
              </a:ln>
            </p:spPr>
            <p:txBody>
              <a:bodyPr/>
              <a:lstStyle/>
              <a:p>
                <a:endParaRPr lang="en-US"/>
              </a:p>
            </p:txBody>
          </p:sp>
          <p:sp>
            <p:nvSpPr>
              <p:cNvPr id="33878" name="Freeform 782"/>
              <p:cNvSpPr>
                <a:spLocks/>
              </p:cNvSpPr>
              <p:nvPr/>
            </p:nvSpPr>
            <p:spPr bwMode="auto">
              <a:xfrm>
                <a:off x="1995" y="1933"/>
                <a:ext cx="3" cy="3"/>
              </a:xfrm>
              <a:custGeom>
                <a:avLst/>
                <a:gdLst>
                  <a:gd name="T0" fmla="*/ 3 w 3"/>
                  <a:gd name="T1" fmla="*/ 0 h 3"/>
                  <a:gd name="T2" fmla="*/ 3 w 3"/>
                  <a:gd name="T3" fmla="*/ 3 h 3"/>
                  <a:gd name="T4" fmla="*/ 0 w 3"/>
                  <a:gd name="T5" fmla="*/ 3 h 3"/>
                  <a:gd name="T6" fmla="*/ 0 w 3"/>
                  <a:gd name="T7" fmla="*/ 3 h 3"/>
                  <a:gd name="T8" fmla="*/ 0 w 3"/>
                  <a:gd name="T9" fmla="*/ 3 h 3"/>
                  <a:gd name="T10" fmla="*/ 0 w 3"/>
                  <a:gd name="T11" fmla="*/ 0 h 3"/>
                  <a:gd name="T12" fmla="*/ 3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3" y="3"/>
                    </a:lnTo>
                    <a:lnTo>
                      <a:pt x="0" y="3"/>
                    </a:lnTo>
                    <a:lnTo>
                      <a:pt x="0" y="0"/>
                    </a:lnTo>
                    <a:lnTo>
                      <a:pt x="3" y="0"/>
                    </a:lnTo>
                    <a:close/>
                  </a:path>
                </a:pathLst>
              </a:custGeom>
              <a:solidFill>
                <a:srgbClr val="CCCCCC"/>
              </a:solidFill>
              <a:ln w="9525">
                <a:noFill/>
                <a:round/>
                <a:headEnd/>
                <a:tailEnd/>
              </a:ln>
            </p:spPr>
            <p:txBody>
              <a:bodyPr/>
              <a:lstStyle/>
              <a:p>
                <a:endParaRPr lang="en-US"/>
              </a:p>
            </p:txBody>
          </p:sp>
          <p:sp>
            <p:nvSpPr>
              <p:cNvPr id="33879" name="Freeform 783"/>
              <p:cNvSpPr>
                <a:spLocks/>
              </p:cNvSpPr>
              <p:nvPr/>
            </p:nvSpPr>
            <p:spPr bwMode="auto">
              <a:xfrm>
                <a:off x="1995" y="1933"/>
                <a:ext cx="3" cy="3"/>
              </a:xfrm>
              <a:custGeom>
                <a:avLst/>
                <a:gdLst>
                  <a:gd name="T0" fmla="*/ 3 w 3"/>
                  <a:gd name="T1" fmla="*/ 0 h 3"/>
                  <a:gd name="T2" fmla="*/ 3 w 3"/>
                  <a:gd name="T3" fmla="*/ 3 h 3"/>
                  <a:gd name="T4" fmla="*/ 0 w 3"/>
                  <a:gd name="T5" fmla="*/ 3 h 3"/>
                  <a:gd name="T6" fmla="*/ 0 w 3"/>
                  <a:gd name="T7" fmla="*/ 3 h 3"/>
                  <a:gd name="T8" fmla="*/ 0 w 3"/>
                  <a:gd name="T9" fmla="*/ 3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path>
                </a:pathLst>
              </a:custGeom>
              <a:noFill/>
              <a:ln w="0">
                <a:solidFill>
                  <a:srgbClr val="7F7F7F"/>
                </a:solidFill>
                <a:round/>
                <a:headEnd/>
                <a:tailEnd/>
              </a:ln>
            </p:spPr>
            <p:txBody>
              <a:bodyPr/>
              <a:lstStyle/>
              <a:p>
                <a:endParaRPr lang="en-US"/>
              </a:p>
            </p:txBody>
          </p:sp>
          <p:sp>
            <p:nvSpPr>
              <p:cNvPr id="33880" name="Freeform 784"/>
              <p:cNvSpPr>
                <a:spLocks/>
              </p:cNvSpPr>
              <p:nvPr/>
            </p:nvSpPr>
            <p:spPr bwMode="auto">
              <a:xfrm>
                <a:off x="2037" y="1923"/>
                <a:ext cx="6" cy="10"/>
              </a:xfrm>
              <a:custGeom>
                <a:avLst/>
                <a:gdLst>
                  <a:gd name="T0" fmla="*/ 6 w 6"/>
                  <a:gd name="T1" fmla="*/ 3 h 10"/>
                  <a:gd name="T2" fmla="*/ 6 w 6"/>
                  <a:gd name="T3" fmla="*/ 6 h 10"/>
                  <a:gd name="T4" fmla="*/ 6 w 6"/>
                  <a:gd name="T5" fmla="*/ 10 h 10"/>
                  <a:gd name="T6" fmla="*/ 6 w 6"/>
                  <a:gd name="T7" fmla="*/ 10 h 10"/>
                  <a:gd name="T8" fmla="*/ 3 w 6"/>
                  <a:gd name="T9" fmla="*/ 3 h 10"/>
                  <a:gd name="T10" fmla="*/ 0 w 6"/>
                  <a:gd name="T11" fmla="*/ 3 h 10"/>
                  <a:gd name="T12" fmla="*/ 0 w 6"/>
                  <a:gd name="T13" fmla="*/ 0 h 10"/>
                  <a:gd name="T14" fmla="*/ 3 w 6"/>
                  <a:gd name="T15" fmla="*/ 0 h 10"/>
                  <a:gd name="T16" fmla="*/ 6 w 6"/>
                  <a:gd name="T17" fmla="*/ 3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0"/>
                  <a:gd name="T29" fmla="*/ 6 w 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0">
                    <a:moveTo>
                      <a:pt x="6" y="3"/>
                    </a:moveTo>
                    <a:lnTo>
                      <a:pt x="6" y="6"/>
                    </a:lnTo>
                    <a:lnTo>
                      <a:pt x="6" y="10"/>
                    </a:lnTo>
                    <a:lnTo>
                      <a:pt x="3" y="3"/>
                    </a:lnTo>
                    <a:lnTo>
                      <a:pt x="0" y="3"/>
                    </a:lnTo>
                    <a:lnTo>
                      <a:pt x="0" y="0"/>
                    </a:lnTo>
                    <a:lnTo>
                      <a:pt x="3" y="0"/>
                    </a:lnTo>
                    <a:lnTo>
                      <a:pt x="6" y="3"/>
                    </a:lnTo>
                    <a:close/>
                  </a:path>
                </a:pathLst>
              </a:custGeom>
              <a:solidFill>
                <a:srgbClr val="CCCCCC"/>
              </a:solidFill>
              <a:ln w="9525">
                <a:noFill/>
                <a:round/>
                <a:headEnd/>
                <a:tailEnd/>
              </a:ln>
            </p:spPr>
            <p:txBody>
              <a:bodyPr/>
              <a:lstStyle/>
              <a:p>
                <a:endParaRPr lang="en-US"/>
              </a:p>
            </p:txBody>
          </p:sp>
          <p:sp>
            <p:nvSpPr>
              <p:cNvPr id="33881" name="Freeform 785"/>
              <p:cNvSpPr>
                <a:spLocks/>
              </p:cNvSpPr>
              <p:nvPr/>
            </p:nvSpPr>
            <p:spPr bwMode="auto">
              <a:xfrm>
                <a:off x="2037" y="1923"/>
                <a:ext cx="6" cy="10"/>
              </a:xfrm>
              <a:custGeom>
                <a:avLst/>
                <a:gdLst>
                  <a:gd name="T0" fmla="*/ 6 w 6"/>
                  <a:gd name="T1" fmla="*/ 3 h 10"/>
                  <a:gd name="T2" fmla="*/ 6 w 6"/>
                  <a:gd name="T3" fmla="*/ 6 h 10"/>
                  <a:gd name="T4" fmla="*/ 6 w 6"/>
                  <a:gd name="T5" fmla="*/ 10 h 10"/>
                  <a:gd name="T6" fmla="*/ 6 w 6"/>
                  <a:gd name="T7" fmla="*/ 10 h 10"/>
                  <a:gd name="T8" fmla="*/ 3 w 6"/>
                  <a:gd name="T9" fmla="*/ 3 h 10"/>
                  <a:gd name="T10" fmla="*/ 0 w 6"/>
                  <a:gd name="T11" fmla="*/ 3 h 10"/>
                  <a:gd name="T12" fmla="*/ 0 w 6"/>
                  <a:gd name="T13" fmla="*/ 0 h 10"/>
                  <a:gd name="T14" fmla="*/ 3 w 6"/>
                  <a:gd name="T15" fmla="*/ 0 h 10"/>
                  <a:gd name="T16" fmla="*/ 6 w 6"/>
                  <a:gd name="T17" fmla="*/ 3 h 10"/>
                  <a:gd name="T18" fmla="*/ 6 w 6"/>
                  <a:gd name="T19" fmla="*/ 3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0"/>
                  <a:gd name="T32" fmla="*/ 6 w 6"/>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0">
                    <a:moveTo>
                      <a:pt x="6" y="3"/>
                    </a:moveTo>
                    <a:lnTo>
                      <a:pt x="6" y="6"/>
                    </a:lnTo>
                    <a:lnTo>
                      <a:pt x="6" y="10"/>
                    </a:lnTo>
                    <a:lnTo>
                      <a:pt x="3" y="3"/>
                    </a:lnTo>
                    <a:lnTo>
                      <a:pt x="0" y="3"/>
                    </a:lnTo>
                    <a:lnTo>
                      <a:pt x="0" y="0"/>
                    </a:lnTo>
                    <a:lnTo>
                      <a:pt x="3" y="0"/>
                    </a:lnTo>
                    <a:lnTo>
                      <a:pt x="6" y="3"/>
                    </a:lnTo>
                  </a:path>
                </a:pathLst>
              </a:custGeom>
              <a:noFill/>
              <a:ln w="0">
                <a:solidFill>
                  <a:srgbClr val="7F7F7F"/>
                </a:solidFill>
                <a:round/>
                <a:headEnd/>
                <a:tailEnd/>
              </a:ln>
            </p:spPr>
            <p:txBody>
              <a:bodyPr/>
              <a:lstStyle/>
              <a:p>
                <a:endParaRPr lang="en-US"/>
              </a:p>
            </p:txBody>
          </p:sp>
          <p:sp>
            <p:nvSpPr>
              <p:cNvPr id="33882" name="Freeform 786"/>
              <p:cNvSpPr>
                <a:spLocks/>
              </p:cNvSpPr>
              <p:nvPr/>
            </p:nvSpPr>
            <p:spPr bwMode="auto">
              <a:xfrm>
                <a:off x="2034" y="1974"/>
                <a:ext cx="19" cy="10"/>
              </a:xfrm>
              <a:custGeom>
                <a:avLst/>
                <a:gdLst>
                  <a:gd name="T0" fmla="*/ 13 w 19"/>
                  <a:gd name="T1" fmla="*/ 4 h 10"/>
                  <a:gd name="T2" fmla="*/ 16 w 19"/>
                  <a:gd name="T3" fmla="*/ 4 h 10"/>
                  <a:gd name="T4" fmla="*/ 19 w 19"/>
                  <a:gd name="T5" fmla="*/ 4 h 10"/>
                  <a:gd name="T6" fmla="*/ 19 w 19"/>
                  <a:gd name="T7" fmla="*/ 10 h 10"/>
                  <a:gd name="T8" fmla="*/ 16 w 19"/>
                  <a:gd name="T9" fmla="*/ 10 h 10"/>
                  <a:gd name="T10" fmla="*/ 13 w 19"/>
                  <a:gd name="T11" fmla="*/ 10 h 10"/>
                  <a:gd name="T12" fmla="*/ 9 w 19"/>
                  <a:gd name="T13" fmla="*/ 10 h 10"/>
                  <a:gd name="T14" fmla="*/ 6 w 19"/>
                  <a:gd name="T15" fmla="*/ 10 h 10"/>
                  <a:gd name="T16" fmla="*/ 0 w 19"/>
                  <a:gd name="T17" fmla="*/ 4 h 10"/>
                  <a:gd name="T18" fmla="*/ 6 w 19"/>
                  <a:gd name="T19" fmla="*/ 0 h 10"/>
                  <a:gd name="T20" fmla="*/ 13 w 19"/>
                  <a:gd name="T21" fmla="*/ 4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0"/>
                  <a:gd name="T35" fmla="*/ 19 w 19"/>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0">
                    <a:moveTo>
                      <a:pt x="13" y="4"/>
                    </a:moveTo>
                    <a:lnTo>
                      <a:pt x="16" y="4"/>
                    </a:lnTo>
                    <a:lnTo>
                      <a:pt x="19" y="4"/>
                    </a:lnTo>
                    <a:lnTo>
                      <a:pt x="19" y="10"/>
                    </a:lnTo>
                    <a:lnTo>
                      <a:pt x="16" y="10"/>
                    </a:lnTo>
                    <a:lnTo>
                      <a:pt x="13" y="10"/>
                    </a:lnTo>
                    <a:lnTo>
                      <a:pt x="9" y="10"/>
                    </a:lnTo>
                    <a:lnTo>
                      <a:pt x="6" y="10"/>
                    </a:lnTo>
                    <a:lnTo>
                      <a:pt x="0" y="4"/>
                    </a:lnTo>
                    <a:lnTo>
                      <a:pt x="6" y="0"/>
                    </a:lnTo>
                    <a:lnTo>
                      <a:pt x="13" y="4"/>
                    </a:lnTo>
                    <a:close/>
                  </a:path>
                </a:pathLst>
              </a:custGeom>
              <a:solidFill>
                <a:srgbClr val="CCCCCC"/>
              </a:solidFill>
              <a:ln w="9525">
                <a:noFill/>
                <a:round/>
                <a:headEnd/>
                <a:tailEnd/>
              </a:ln>
            </p:spPr>
            <p:txBody>
              <a:bodyPr/>
              <a:lstStyle/>
              <a:p>
                <a:endParaRPr lang="en-US"/>
              </a:p>
            </p:txBody>
          </p:sp>
          <p:sp>
            <p:nvSpPr>
              <p:cNvPr id="33883" name="Freeform 787"/>
              <p:cNvSpPr>
                <a:spLocks/>
              </p:cNvSpPr>
              <p:nvPr/>
            </p:nvSpPr>
            <p:spPr bwMode="auto">
              <a:xfrm>
                <a:off x="2034" y="1974"/>
                <a:ext cx="19" cy="10"/>
              </a:xfrm>
              <a:custGeom>
                <a:avLst/>
                <a:gdLst>
                  <a:gd name="T0" fmla="*/ 13 w 19"/>
                  <a:gd name="T1" fmla="*/ 4 h 10"/>
                  <a:gd name="T2" fmla="*/ 16 w 19"/>
                  <a:gd name="T3" fmla="*/ 4 h 10"/>
                  <a:gd name="T4" fmla="*/ 19 w 19"/>
                  <a:gd name="T5" fmla="*/ 4 h 10"/>
                  <a:gd name="T6" fmla="*/ 19 w 19"/>
                  <a:gd name="T7" fmla="*/ 10 h 10"/>
                  <a:gd name="T8" fmla="*/ 16 w 19"/>
                  <a:gd name="T9" fmla="*/ 10 h 10"/>
                  <a:gd name="T10" fmla="*/ 13 w 19"/>
                  <a:gd name="T11" fmla="*/ 10 h 10"/>
                  <a:gd name="T12" fmla="*/ 9 w 19"/>
                  <a:gd name="T13" fmla="*/ 10 h 10"/>
                  <a:gd name="T14" fmla="*/ 6 w 19"/>
                  <a:gd name="T15" fmla="*/ 10 h 10"/>
                  <a:gd name="T16" fmla="*/ 0 w 19"/>
                  <a:gd name="T17" fmla="*/ 4 h 10"/>
                  <a:gd name="T18" fmla="*/ 6 w 19"/>
                  <a:gd name="T19" fmla="*/ 0 h 10"/>
                  <a:gd name="T20" fmla="*/ 13 w 19"/>
                  <a:gd name="T21" fmla="*/ 4 h 10"/>
                  <a:gd name="T22" fmla="*/ 13 w 19"/>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0"/>
                  <a:gd name="T38" fmla="*/ 19 w 1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0">
                    <a:moveTo>
                      <a:pt x="13" y="4"/>
                    </a:moveTo>
                    <a:lnTo>
                      <a:pt x="16" y="4"/>
                    </a:lnTo>
                    <a:lnTo>
                      <a:pt x="19" y="4"/>
                    </a:lnTo>
                    <a:lnTo>
                      <a:pt x="19" y="10"/>
                    </a:lnTo>
                    <a:lnTo>
                      <a:pt x="16" y="10"/>
                    </a:lnTo>
                    <a:lnTo>
                      <a:pt x="13" y="10"/>
                    </a:lnTo>
                    <a:lnTo>
                      <a:pt x="9" y="10"/>
                    </a:lnTo>
                    <a:lnTo>
                      <a:pt x="6" y="10"/>
                    </a:lnTo>
                    <a:lnTo>
                      <a:pt x="0" y="4"/>
                    </a:lnTo>
                    <a:lnTo>
                      <a:pt x="6" y="0"/>
                    </a:lnTo>
                    <a:lnTo>
                      <a:pt x="13" y="4"/>
                    </a:lnTo>
                  </a:path>
                </a:pathLst>
              </a:custGeom>
              <a:noFill/>
              <a:ln w="0">
                <a:solidFill>
                  <a:srgbClr val="7F7F7F"/>
                </a:solidFill>
                <a:round/>
                <a:headEnd/>
                <a:tailEnd/>
              </a:ln>
            </p:spPr>
            <p:txBody>
              <a:bodyPr/>
              <a:lstStyle/>
              <a:p>
                <a:endParaRPr lang="en-US"/>
              </a:p>
            </p:txBody>
          </p:sp>
          <p:sp>
            <p:nvSpPr>
              <p:cNvPr id="33884" name="Freeform 788"/>
              <p:cNvSpPr>
                <a:spLocks/>
              </p:cNvSpPr>
              <p:nvPr/>
            </p:nvSpPr>
            <p:spPr bwMode="auto">
              <a:xfrm>
                <a:off x="2082" y="1971"/>
                <a:ext cx="3" cy="3"/>
              </a:xfrm>
              <a:custGeom>
                <a:avLst/>
                <a:gdLst>
                  <a:gd name="T0" fmla="*/ 0 w 3"/>
                  <a:gd name="T1" fmla="*/ 0 h 3"/>
                  <a:gd name="T2" fmla="*/ 3 w 3"/>
                  <a:gd name="T3" fmla="*/ 0 h 3"/>
                  <a:gd name="T4" fmla="*/ 3 w 3"/>
                  <a:gd name="T5" fmla="*/ 3 h 3"/>
                  <a:gd name="T6" fmla="*/ 0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3885" name="Freeform 789"/>
              <p:cNvSpPr>
                <a:spLocks/>
              </p:cNvSpPr>
              <p:nvPr/>
            </p:nvSpPr>
            <p:spPr bwMode="auto">
              <a:xfrm>
                <a:off x="2082" y="1971"/>
                <a:ext cx="3" cy="3"/>
              </a:xfrm>
              <a:custGeom>
                <a:avLst/>
                <a:gdLst>
                  <a:gd name="T0" fmla="*/ 0 w 3"/>
                  <a:gd name="T1" fmla="*/ 0 h 3"/>
                  <a:gd name="T2" fmla="*/ 3 w 3"/>
                  <a:gd name="T3" fmla="*/ 0 h 3"/>
                  <a:gd name="T4" fmla="*/ 3 w 3"/>
                  <a:gd name="T5" fmla="*/ 3 h 3"/>
                  <a:gd name="T6" fmla="*/ 0 w 3"/>
                  <a:gd name="T7" fmla="*/ 0 h 3"/>
                  <a:gd name="T8" fmla="*/ 0 w 3"/>
                  <a:gd name="T9" fmla="*/ 0 h 3"/>
                  <a:gd name="T10" fmla="*/ 0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3886" name="Freeform 790"/>
              <p:cNvSpPr>
                <a:spLocks/>
              </p:cNvSpPr>
              <p:nvPr/>
            </p:nvSpPr>
            <p:spPr bwMode="auto">
              <a:xfrm>
                <a:off x="2137" y="1974"/>
                <a:ext cx="12" cy="10"/>
              </a:xfrm>
              <a:custGeom>
                <a:avLst/>
                <a:gdLst>
                  <a:gd name="T0" fmla="*/ 12 w 12"/>
                  <a:gd name="T1" fmla="*/ 4 h 10"/>
                  <a:gd name="T2" fmla="*/ 12 w 12"/>
                  <a:gd name="T3" fmla="*/ 7 h 10"/>
                  <a:gd name="T4" fmla="*/ 9 w 12"/>
                  <a:gd name="T5" fmla="*/ 7 h 10"/>
                  <a:gd name="T6" fmla="*/ 6 w 12"/>
                  <a:gd name="T7" fmla="*/ 10 h 10"/>
                  <a:gd name="T8" fmla="*/ 0 w 12"/>
                  <a:gd name="T9" fmla="*/ 10 h 10"/>
                  <a:gd name="T10" fmla="*/ 0 w 12"/>
                  <a:gd name="T11" fmla="*/ 4 h 10"/>
                  <a:gd name="T12" fmla="*/ 0 w 12"/>
                  <a:gd name="T13" fmla="*/ 0 h 10"/>
                  <a:gd name="T14" fmla="*/ 12 w 12"/>
                  <a:gd name="T15" fmla="*/ 4 h 10"/>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0"/>
                  <a:gd name="T26" fmla="*/ 12 w 1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0">
                    <a:moveTo>
                      <a:pt x="12" y="4"/>
                    </a:moveTo>
                    <a:lnTo>
                      <a:pt x="12" y="7"/>
                    </a:lnTo>
                    <a:lnTo>
                      <a:pt x="9" y="7"/>
                    </a:lnTo>
                    <a:lnTo>
                      <a:pt x="6" y="10"/>
                    </a:lnTo>
                    <a:lnTo>
                      <a:pt x="0" y="10"/>
                    </a:lnTo>
                    <a:lnTo>
                      <a:pt x="0" y="4"/>
                    </a:lnTo>
                    <a:lnTo>
                      <a:pt x="0" y="0"/>
                    </a:lnTo>
                    <a:lnTo>
                      <a:pt x="12" y="4"/>
                    </a:lnTo>
                    <a:close/>
                  </a:path>
                </a:pathLst>
              </a:custGeom>
              <a:solidFill>
                <a:srgbClr val="CCCCCC"/>
              </a:solidFill>
              <a:ln w="9525">
                <a:noFill/>
                <a:round/>
                <a:headEnd/>
                <a:tailEnd/>
              </a:ln>
            </p:spPr>
            <p:txBody>
              <a:bodyPr/>
              <a:lstStyle/>
              <a:p>
                <a:endParaRPr lang="en-US"/>
              </a:p>
            </p:txBody>
          </p:sp>
          <p:sp>
            <p:nvSpPr>
              <p:cNvPr id="33887" name="Freeform 791"/>
              <p:cNvSpPr>
                <a:spLocks/>
              </p:cNvSpPr>
              <p:nvPr/>
            </p:nvSpPr>
            <p:spPr bwMode="auto">
              <a:xfrm>
                <a:off x="2137" y="1974"/>
                <a:ext cx="12" cy="10"/>
              </a:xfrm>
              <a:custGeom>
                <a:avLst/>
                <a:gdLst>
                  <a:gd name="T0" fmla="*/ 12 w 12"/>
                  <a:gd name="T1" fmla="*/ 4 h 10"/>
                  <a:gd name="T2" fmla="*/ 12 w 12"/>
                  <a:gd name="T3" fmla="*/ 7 h 10"/>
                  <a:gd name="T4" fmla="*/ 9 w 12"/>
                  <a:gd name="T5" fmla="*/ 7 h 10"/>
                  <a:gd name="T6" fmla="*/ 6 w 12"/>
                  <a:gd name="T7" fmla="*/ 10 h 10"/>
                  <a:gd name="T8" fmla="*/ 0 w 12"/>
                  <a:gd name="T9" fmla="*/ 10 h 10"/>
                  <a:gd name="T10" fmla="*/ 0 w 12"/>
                  <a:gd name="T11" fmla="*/ 4 h 10"/>
                  <a:gd name="T12" fmla="*/ 0 w 12"/>
                  <a:gd name="T13" fmla="*/ 0 h 10"/>
                  <a:gd name="T14" fmla="*/ 12 w 12"/>
                  <a:gd name="T15" fmla="*/ 4 h 10"/>
                  <a:gd name="T16" fmla="*/ 12 w 12"/>
                  <a:gd name="T17" fmla="*/ 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4"/>
                    </a:moveTo>
                    <a:lnTo>
                      <a:pt x="12" y="7"/>
                    </a:lnTo>
                    <a:lnTo>
                      <a:pt x="9" y="7"/>
                    </a:lnTo>
                    <a:lnTo>
                      <a:pt x="6" y="10"/>
                    </a:lnTo>
                    <a:lnTo>
                      <a:pt x="0" y="10"/>
                    </a:lnTo>
                    <a:lnTo>
                      <a:pt x="0" y="4"/>
                    </a:lnTo>
                    <a:lnTo>
                      <a:pt x="0" y="0"/>
                    </a:lnTo>
                    <a:lnTo>
                      <a:pt x="12" y="4"/>
                    </a:lnTo>
                  </a:path>
                </a:pathLst>
              </a:custGeom>
              <a:noFill/>
              <a:ln w="0">
                <a:solidFill>
                  <a:srgbClr val="7F7F7F"/>
                </a:solidFill>
                <a:round/>
                <a:headEnd/>
                <a:tailEnd/>
              </a:ln>
            </p:spPr>
            <p:txBody>
              <a:bodyPr/>
              <a:lstStyle/>
              <a:p>
                <a:endParaRPr lang="en-US"/>
              </a:p>
            </p:txBody>
          </p:sp>
          <p:sp>
            <p:nvSpPr>
              <p:cNvPr id="33888" name="Freeform 792"/>
              <p:cNvSpPr>
                <a:spLocks/>
              </p:cNvSpPr>
              <p:nvPr/>
            </p:nvSpPr>
            <p:spPr bwMode="auto">
              <a:xfrm>
                <a:off x="2156" y="1978"/>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889" name="Freeform 793"/>
              <p:cNvSpPr>
                <a:spLocks/>
              </p:cNvSpPr>
              <p:nvPr/>
            </p:nvSpPr>
            <p:spPr bwMode="auto">
              <a:xfrm>
                <a:off x="2156" y="1984"/>
                <a:ext cx="3" cy="3"/>
              </a:xfrm>
              <a:custGeom>
                <a:avLst/>
                <a:gdLst>
                  <a:gd name="T0" fmla="*/ 0 w 3"/>
                  <a:gd name="T1" fmla="*/ 0 h 3"/>
                  <a:gd name="T2" fmla="*/ 0 w 3"/>
                  <a:gd name="T3" fmla="*/ 3 h 3"/>
                  <a:gd name="T4" fmla="*/ 3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0" y="3"/>
                    </a:lnTo>
                    <a:lnTo>
                      <a:pt x="3" y="0"/>
                    </a:lnTo>
                    <a:lnTo>
                      <a:pt x="0" y="0"/>
                    </a:lnTo>
                    <a:close/>
                  </a:path>
                </a:pathLst>
              </a:custGeom>
              <a:solidFill>
                <a:srgbClr val="CCCCCC"/>
              </a:solidFill>
              <a:ln w="9525">
                <a:noFill/>
                <a:round/>
                <a:headEnd/>
                <a:tailEnd/>
              </a:ln>
            </p:spPr>
            <p:txBody>
              <a:bodyPr/>
              <a:lstStyle/>
              <a:p>
                <a:endParaRPr lang="en-US"/>
              </a:p>
            </p:txBody>
          </p:sp>
          <p:sp>
            <p:nvSpPr>
              <p:cNvPr id="33890" name="Freeform 794"/>
              <p:cNvSpPr>
                <a:spLocks/>
              </p:cNvSpPr>
              <p:nvPr/>
            </p:nvSpPr>
            <p:spPr bwMode="auto">
              <a:xfrm>
                <a:off x="2156" y="1984"/>
                <a:ext cx="3" cy="3"/>
              </a:xfrm>
              <a:custGeom>
                <a:avLst/>
                <a:gdLst>
                  <a:gd name="T0" fmla="*/ 0 w 3"/>
                  <a:gd name="T1" fmla="*/ 0 h 3"/>
                  <a:gd name="T2" fmla="*/ 0 w 3"/>
                  <a:gd name="T3" fmla="*/ 3 h 3"/>
                  <a:gd name="T4" fmla="*/ 3 w 3"/>
                  <a:gd name="T5" fmla="*/ 0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3"/>
                    </a:lnTo>
                    <a:lnTo>
                      <a:pt x="3" y="0"/>
                    </a:lnTo>
                    <a:lnTo>
                      <a:pt x="0" y="0"/>
                    </a:lnTo>
                  </a:path>
                </a:pathLst>
              </a:custGeom>
              <a:noFill/>
              <a:ln w="0">
                <a:solidFill>
                  <a:srgbClr val="7F7F7F"/>
                </a:solidFill>
                <a:round/>
                <a:headEnd/>
                <a:tailEnd/>
              </a:ln>
            </p:spPr>
            <p:txBody>
              <a:bodyPr/>
              <a:lstStyle/>
              <a:p>
                <a:endParaRPr lang="en-US"/>
              </a:p>
            </p:txBody>
          </p:sp>
          <p:sp>
            <p:nvSpPr>
              <p:cNvPr id="33891" name="Freeform 795"/>
              <p:cNvSpPr>
                <a:spLocks/>
              </p:cNvSpPr>
              <p:nvPr/>
            </p:nvSpPr>
            <p:spPr bwMode="auto">
              <a:xfrm>
                <a:off x="2114" y="2055"/>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3"/>
                    </a:moveTo>
                    <a:lnTo>
                      <a:pt x="0" y="0"/>
                    </a:lnTo>
                    <a:lnTo>
                      <a:pt x="0" y="3"/>
                    </a:lnTo>
                    <a:lnTo>
                      <a:pt x="3" y="3"/>
                    </a:lnTo>
                    <a:lnTo>
                      <a:pt x="0" y="3"/>
                    </a:lnTo>
                    <a:close/>
                  </a:path>
                </a:pathLst>
              </a:custGeom>
              <a:solidFill>
                <a:srgbClr val="CCCCCC"/>
              </a:solidFill>
              <a:ln w="9525">
                <a:noFill/>
                <a:round/>
                <a:headEnd/>
                <a:tailEnd/>
              </a:ln>
            </p:spPr>
            <p:txBody>
              <a:bodyPr/>
              <a:lstStyle/>
              <a:p>
                <a:endParaRPr lang="en-US"/>
              </a:p>
            </p:txBody>
          </p:sp>
          <p:sp>
            <p:nvSpPr>
              <p:cNvPr id="33892" name="Freeform 796"/>
              <p:cNvSpPr>
                <a:spLocks/>
              </p:cNvSpPr>
              <p:nvPr/>
            </p:nvSpPr>
            <p:spPr bwMode="auto">
              <a:xfrm>
                <a:off x="2114" y="2055"/>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3"/>
                    </a:moveTo>
                    <a:lnTo>
                      <a:pt x="0" y="0"/>
                    </a:lnTo>
                    <a:lnTo>
                      <a:pt x="0" y="3"/>
                    </a:lnTo>
                    <a:lnTo>
                      <a:pt x="3" y="3"/>
                    </a:lnTo>
                    <a:lnTo>
                      <a:pt x="0" y="3"/>
                    </a:lnTo>
                  </a:path>
                </a:pathLst>
              </a:custGeom>
              <a:noFill/>
              <a:ln w="0">
                <a:solidFill>
                  <a:srgbClr val="7F7F7F"/>
                </a:solidFill>
                <a:round/>
                <a:headEnd/>
                <a:tailEnd/>
              </a:ln>
            </p:spPr>
            <p:txBody>
              <a:bodyPr/>
              <a:lstStyle/>
              <a:p>
                <a:endParaRPr lang="en-US"/>
              </a:p>
            </p:txBody>
          </p:sp>
          <p:sp>
            <p:nvSpPr>
              <p:cNvPr id="33893" name="Rectangle 797"/>
              <p:cNvSpPr>
                <a:spLocks noChangeArrowheads="1"/>
              </p:cNvSpPr>
              <p:nvPr/>
            </p:nvSpPr>
            <p:spPr bwMode="auto">
              <a:xfrm>
                <a:off x="2121" y="2058"/>
                <a:ext cx="1" cy="1"/>
              </a:xfrm>
              <a:prstGeom prst="rect">
                <a:avLst/>
              </a:prstGeom>
              <a:solidFill>
                <a:srgbClr val="CCCCCC"/>
              </a:solidFill>
              <a:ln w="9525">
                <a:noFill/>
                <a:miter lim="800000"/>
                <a:headEnd/>
                <a:tailEnd/>
              </a:ln>
            </p:spPr>
            <p:txBody>
              <a:bodyPr/>
              <a:lstStyle/>
              <a:p>
                <a:endParaRPr lang="en-US"/>
              </a:p>
            </p:txBody>
          </p:sp>
          <p:sp>
            <p:nvSpPr>
              <p:cNvPr id="33894" name="Freeform 798"/>
              <p:cNvSpPr>
                <a:spLocks/>
              </p:cNvSpPr>
              <p:nvPr/>
            </p:nvSpPr>
            <p:spPr bwMode="auto">
              <a:xfrm>
                <a:off x="2185" y="1994"/>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895" name="Freeform 799"/>
              <p:cNvSpPr>
                <a:spLocks/>
              </p:cNvSpPr>
              <p:nvPr/>
            </p:nvSpPr>
            <p:spPr bwMode="auto">
              <a:xfrm>
                <a:off x="2185" y="1994"/>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896" name="Rectangle 800"/>
              <p:cNvSpPr>
                <a:spLocks noChangeArrowheads="1"/>
              </p:cNvSpPr>
              <p:nvPr/>
            </p:nvSpPr>
            <p:spPr bwMode="auto">
              <a:xfrm>
                <a:off x="2175" y="1990"/>
                <a:ext cx="1" cy="1"/>
              </a:xfrm>
              <a:prstGeom prst="rect">
                <a:avLst/>
              </a:prstGeom>
              <a:solidFill>
                <a:srgbClr val="CCCCCC"/>
              </a:solidFill>
              <a:ln w="9525">
                <a:noFill/>
                <a:miter lim="800000"/>
                <a:headEnd/>
                <a:tailEnd/>
              </a:ln>
            </p:spPr>
            <p:txBody>
              <a:bodyPr/>
              <a:lstStyle/>
              <a:p>
                <a:endParaRPr lang="en-US"/>
              </a:p>
            </p:txBody>
          </p:sp>
          <p:sp>
            <p:nvSpPr>
              <p:cNvPr id="33897" name="Freeform 801"/>
              <p:cNvSpPr>
                <a:spLocks/>
              </p:cNvSpPr>
              <p:nvPr/>
            </p:nvSpPr>
            <p:spPr bwMode="auto">
              <a:xfrm>
                <a:off x="2188" y="2068"/>
                <a:ext cx="3" cy="3"/>
              </a:xfrm>
              <a:custGeom>
                <a:avLst/>
                <a:gdLst>
                  <a:gd name="T0" fmla="*/ 3 w 3"/>
                  <a:gd name="T1" fmla="*/ 0 h 3"/>
                  <a:gd name="T2" fmla="*/ 0 w 3"/>
                  <a:gd name="T3" fmla="*/ 3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lnTo>
                      <a:pt x="3" y="0"/>
                    </a:lnTo>
                    <a:close/>
                  </a:path>
                </a:pathLst>
              </a:custGeom>
              <a:solidFill>
                <a:srgbClr val="CCCCCC"/>
              </a:solidFill>
              <a:ln w="9525">
                <a:noFill/>
                <a:round/>
                <a:headEnd/>
                <a:tailEnd/>
              </a:ln>
            </p:spPr>
            <p:txBody>
              <a:bodyPr/>
              <a:lstStyle/>
              <a:p>
                <a:endParaRPr lang="en-US"/>
              </a:p>
            </p:txBody>
          </p:sp>
          <p:sp>
            <p:nvSpPr>
              <p:cNvPr id="33898" name="Freeform 802"/>
              <p:cNvSpPr>
                <a:spLocks/>
              </p:cNvSpPr>
              <p:nvPr/>
            </p:nvSpPr>
            <p:spPr bwMode="auto">
              <a:xfrm>
                <a:off x="2188" y="2068"/>
                <a:ext cx="3" cy="3"/>
              </a:xfrm>
              <a:custGeom>
                <a:avLst/>
                <a:gdLst>
                  <a:gd name="T0" fmla="*/ 3 w 3"/>
                  <a:gd name="T1" fmla="*/ 0 h 3"/>
                  <a:gd name="T2" fmla="*/ 0 w 3"/>
                  <a:gd name="T3" fmla="*/ 3 h 3"/>
                  <a:gd name="T4" fmla="*/ 3 w 3"/>
                  <a:gd name="T5" fmla="*/ 0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3"/>
                    </a:lnTo>
                    <a:lnTo>
                      <a:pt x="3" y="0"/>
                    </a:lnTo>
                  </a:path>
                </a:pathLst>
              </a:custGeom>
              <a:noFill/>
              <a:ln w="0">
                <a:solidFill>
                  <a:srgbClr val="7F7F7F"/>
                </a:solidFill>
                <a:round/>
                <a:headEnd/>
                <a:tailEnd/>
              </a:ln>
            </p:spPr>
            <p:txBody>
              <a:bodyPr/>
              <a:lstStyle/>
              <a:p>
                <a:endParaRPr lang="en-US"/>
              </a:p>
            </p:txBody>
          </p:sp>
          <p:sp>
            <p:nvSpPr>
              <p:cNvPr id="33899" name="Freeform 803"/>
              <p:cNvSpPr>
                <a:spLocks/>
              </p:cNvSpPr>
              <p:nvPr/>
            </p:nvSpPr>
            <p:spPr bwMode="auto">
              <a:xfrm>
                <a:off x="2156" y="2071"/>
                <a:ext cx="6" cy="3"/>
              </a:xfrm>
              <a:custGeom>
                <a:avLst/>
                <a:gdLst>
                  <a:gd name="T0" fmla="*/ 3 w 6"/>
                  <a:gd name="T1" fmla="*/ 0 h 3"/>
                  <a:gd name="T2" fmla="*/ 6 w 6"/>
                  <a:gd name="T3" fmla="*/ 3 h 3"/>
                  <a:gd name="T4" fmla="*/ 3 w 6"/>
                  <a:gd name="T5" fmla="*/ 3 h 3"/>
                  <a:gd name="T6" fmla="*/ 0 w 6"/>
                  <a:gd name="T7" fmla="*/ 3 h 3"/>
                  <a:gd name="T8" fmla="*/ 0 w 6"/>
                  <a:gd name="T9" fmla="*/ 3 h 3"/>
                  <a:gd name="T10" fmla="*/ 3 w 6"/>
                  <a:gd name="T11" fmla="*/ 3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3"/>
                    </a:lnTo>
                    <a:lnTo>
                      <a:pt x="3" y="3"/>
                    </a:lnTo>
                    <a:lnTo>
                      <a:pt x="0" y="3"/>
                    </a:lnTo>
                    <a:lnTo>
                      <a:pt x="3" y="3"/>
                    </a:lnTo>
                    <a:lnTo>
                      <a:pt x="3" y="0"/>
                    </a:lnTo>
                    <a:close/>
                  </a:path>
                </a:pathLst>
              </a:custGeom>
              <a:solidFill>
                <a:srgbClr val="CCCCCC"/>
              </a:solidFill>
              <a:ln w="9525">
                <a:noFill/>
                <a:round/>
                <a:headEnd/>
                <a:tailEnd/>
              </a:ln>
            </p:spPr>
            <p:txBody>
              <a:bodyPr/>
              <a:lstStyle/>
              <a:p>
                <a:endParaRPr lang="en-US"/>
              </a:p>
            </p:txBody>
          </p:sp>
          <p:sp>
            <p:nvSpPr>
              <p:cNvPr id="33900" name="Freeform 804"/>
              <p:cNvSpPr>
                <a:spLocks/>
              </p:cNvSpPr>
              <p:nvPr/>
            </p:nvSpPr>
            <p:spPr bwMode="auto">
              <a:xfrm>
                <a:off x="2156" y="2071"/>
                <a:ext cx="6" cy="3"/>
              </a:xfrm>
              <a:custGeom>
                <a:avLst/>
                <a:gdLst>
                  <a:gd name="T0" fmla="*/ 3 w 6"/>
                  <a:gd name="T1" fmla="*/ 0 h 3"/>
                  <a:gd name="T2" fmla="*/ 6 w 6"/>
                  <a:gd name="T3" fmla="*/ 3 h 3"/>
                  <a:gd name="T4" fmla="*/ 3 w 6"/>
                  <a:gd name="T5" fmla="*/ 3 h 3"/>
                  <a:gd name="T6" fmla="*/ 0 w 6"/>
                  <a:gd name="T7" fmla="*/ 3 h 3"/>
                  <a:gd name="T8" fmla="*/ 0 w 6"/>
                  <a:gd name="T9" fmla="*/ 3 h 3"/>
                  <a:gd name="T10" fmla="*/ 3 w 6"/>
                  <a:gd name="T11" fmla="*/ 3 h 3"/>
                  <a:gd name="T12" fmla="*/ 3 w 6"/>
                  <a:gd name="T13" fmla="*/ 0 h 3"/>
                  <a:gd name="T14" fmla="*/ 3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3" y="0"/>
                    </a:moveTo>
                    <a:lnTo>
                      <a:pt x="6" y="3"/>
                    </a:lnTo>
                    <a:lnTo>
                      <a:pt x="3" y="3"/>
                    </a:lnTo>
                    <a:lnTo>
                      <a:pt x="0" y="3"/>
                    </a:lnTo>
                    <a:lnTo>
                      <a:pt x="3" y="3"/>
                    </a:lnTo>
                    <a:lnTo>
                      <a:pt x="3" y="0"/>
                    </a:lnTo>
                  </a:path>
                </a:pathLst>
              </a:custGeom>
              <a:noFill/>
              <a:ln w="0">
                <a:solidFill>
                  <a:srgbClr val="7F7F7F"/>
                </a:solidFill>
                <a:round/>
                <a:headEnd/>
                <a:tailEnd/>
              </a:ln>
            </p:spPr>
            <p:txBody>
              <a:bodyPr/>
              <a:lstStyle/>
              <a:p>
                <a:endParaRPr lang="en-US"/>
              </a:p>
            </p:txBody>
          </p:sp>
          <p:sp>
            <p:nvSpPr>
              <p:cNvPr id="33901" name="Freeform 805"/>
              <p:cNvSpPr>
                <a:spLocks/>
              </p:cNvSpPr>
              <p:nvPr/>
            </p:nvSpPr>
            <p:spPr bwMode="auto">
              <a:xfrm>
                <a:off x="2182" y="2058"/>
                <a:ext cx="1" cy="3"/>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902" name="Freeform 806"/>
              <p:cNvSpPr>
                <a:spLocks/>
              </p:cNvSpPr>
              <p:nvPr/>
            </p:nvSpPr>
            <p:spPr bwMode="auto">
              <a:xfrm>
                <a:off x="2182" y="2058"/>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903" name="Freeform 807"/>
              <p:cNvSpPr>
                <a:spLocks/>
              </p:cNvSpPr>
              <p:nvPr/>
            </p:nvSpPr>
            <p:spPr bwMode="auto">
              <a:xfrm>
                <a:off x="2188" y="2042"/>
                <a:ext cx="1" cy="3"/>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904" name="Freeform 808"/>
              <p:cNvSpPr>
                <a:spLocks/>
              </p:cNvSpPr>
              <p:nvPr/>
            </p:nvSpPr>
            <p:spPr bwMode="auto">
              <a:xfrm>
                <a:off x="2188" y="2042"/>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905" name="Freeform 809"/>
              <p:cNvSpPr>
                <a:spLocks/>
              </p:cNvSpPr>
              <p:nvPr/>
            </p:nvSpPr>
            <p:spPr bwMode="auto">
              <a:xfrm>
                <a:off x="2188" y="2032"/>
                <a:ext cx="3" cy="7"/>
              </a:xfrm>
              <a:custGeom>
                <a:avLst/>
                <a:gdLst>
                  <a:gd name="T0" fmla="*/ 3 w 3"/>
                  <a:gd name="T1" fmla="*/ 0 h 7"/>
                  <a:gd name="T2" fmla="*/ 0 w 3"/>
                  <a:gd name="T3" fmla="*/ 7 h 7"/>
                  <a:gd name="T4" fmla="*/ 0 w 3"/>
                  <a:gd name="T5" fmla="*/ 7 h 7"/>
                  <a:gd name="T6" fmla="*/ 3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3" y="0"/>
                    </a:moveTo>
                    <a:lnTo>
                      <a:pt x="0" y="7"/>
                    </a:lnTo>
                    <a:lnTo>
                      <a:pt x="3" y="0"/>
                    </a:lnTo>
                    <a:close/>
                  </a:path>
                </a:pathLst>
              </a:custGeom>
              <a:solidFill>
                <a:srgbClr val="CCCCCC"/>
              </a:solidFill>
              <a:ln w="9525">
                <a:noFill/>
                <a:round/>
                <a:headEnd/>
                <a:tailEnd/>
              </a:ln>
            </p:spPr>
            <p:txBody>
              <a:bodyPr/>
              <a:lstStyle/>
              <a:p>
                <a:endParaRPr lang="en-US"/>
              </a:p>
            </p:txBody>
          </p:sp>
          <p:sp>
            <p:nvSpPr>
              <p:cNvPr id="33906" name="Freeform 810"/>
              <p:cNvSpPr>
                <a:spLocks/>
              </p:cNvSpPr>
              <p:nvPr/>
            </p:nvSpPr>
            <p:spPr bwMode="auto">
              <a:xfrm>
                <a:off x="2188" y="2032"/>
                <a:ext cx="3" cy="7"/>
              </a:xfrm>
              <a:custGeom>
                <a:avLst/>
                <a:gdLst>
                  <a:gd name="T0" fmla="*/ 3 w 3"/>
                  <a:gd name="T1" fmla="*/ 0 h 7"/>
                  <a:gd name="T2" fmla="*/ 0 w 3"/>
                  <a:gd name="T3" fmla="*/ 7 h 7"/>
                  <a:gd name="T4" fmla="*/ 0 w 3"/>
                  <a:gd name="T5" fmla="*/ 7 h 7"/>
                  <a:gd name="T6" fmla="*/ 3 w 3"/>
                  <a:gd name="T7" fmla="*/ 0 h 7"/>
                  <a:gd name="T8" fmla="*/ 3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0"/>
                    </a:moveTo>
                    <a:lnTo>
                      <a:pt x="0" y="7"/>
                    </a:lnTo>
                    <a:lnTo>
                      <a:pt x="3" y="0"/>
                    </a:lnTo>
                  </a:path>
                </a:pathLst>
              </a:custGeom>
              <a:noFill/>
              <a:ln w="0">
                <a:solidFill>
                  <a:srgbClr val="7F7F7F"/>
                </a:solidFill>
                <a:round/>
                <a:headEnd/>
                <a:tailEnd/>
              </a:ln>
            </p:spPr>
            <p:txBody>
              <a:bodyPr/>
              <a:lstStyle/>
              <a:p>
                <a:endParaRPr lang="en-US"/>
              </a:p>
            </p:txBody>
          </p:sp>
          <p:sp>
            <p:nvSpPr>
              <p:cNvPr id="33907" name="Freeform 811"/>
              <p:cNvSpPr>
                <a:spLocks/>
              </p:cNvSpPr>
              <p:nvPr/>
            </p:nvSpPr>
            <p:spPr bwMode="auto">
              <a:xfrm>
                <a:off x="2188" y="2023"/>
                <a:ext cx="3" cy="6"/>
              </a:xfrm>
              <a:custGeom>
                <a:avLst/>
                <a:gdLst>
                  <a:gd name="T0" fmla="*/ 0 w 3"/>
                  <a:gd name="T1" fmla="*/ 0 h 6"/>
                  <a:gd name="T2" fmla="*/ 0 w 3"/>
                  <a:gd name="T3" fmla="*/ 3 h 6"/>
                  <a:gd name="T4" fmla="*/ 3 w 3"/>
                  <a:gd name="T5" fmla="*/ 6 h 6"/>
                  <a:gd name="T6" fmla="*/ 0 w 3"/>
                  <a:gd name="T7" fmla="*/ 6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0" y="3"/>
                    </a:lnTo>
                    <a:lnTo>
                      <a:pt x="3" y="6"/>
                    </a:lnTo>
                    <a:lnTo>
                      <a:pt x="0" y="6"/>
                    </a:lnTo>
                    <a:lnTo>
                      <a:pt x="0" y="0"/>
                    </a:lnTo>
                    <a:close/>
                  </a:path>
                </a:pathLst>
              </a:custGeom>
              <a:solidFill>
                <a:srgbClr val="CCCCCC"/>
              </a:solidFill>
              <a:ln w="9525">
                <a:noFill/>
                <a:round/>
                <a:headEnd/>
                <a:tailEnd/>
              </a:ln>
            </p:spPr>
            <p:txBody>
              <a:bodyPr/>
              <a:lstStyle/>
              <a:p>
                <a:endParaRPr lang="en-US"/>
              </a:p>
            </p:txBody>
          </p:sp>
          <p:sp>
            <p:nvSpPr>
              <p:cNvPr id="33908" name="Freeform 812"/>
              <p:cNvSpPr>
                <a:spLocks/>
              </p:cNvSpPr>
              <p:nvPr/>
            </p:nvSpPr>
            <p:spPr bwMode="auto">
              <a:xfrm>
                <a:off x="2188" y="2023"/>
                <a:ext cx="3" cy="6"/>
              </a:xfrm>
              <a:custGeom>
                <a:avLst/>
                <a:gdLst>
                  <a:gd name="T0" fmla="*/ 0 w 3"/>
                  <a:gd name="T1" fmla="*/ 0 h 6"/>
                  <a:gd name="T2" fmla="*/ 0 w 3"/>
                  <a:gd name="T3" fmla="*/ 3 h 6"/>
                  <a:gd name="T4" fmla="*/ 3 w 3"/>
                  <a:gd name="T5" fmla="*/ 6 h 6"/>
                  <a:gd name="T6" fmla="*/ 0 w 3"/>
                  <a:gd name="T7" fmla="*/ 6 h 6"/>
                  <a:gd name="T8" fmla="*/ 0 w 3"/>
                  <a:gd name="T9" fmla="*/ 0 h 6"/>
                  <a:gd name="T10" fmla="*/ 0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0"/>
                    </a:moveTo>
                    <a:lnTo>
                      <a:pt x="0" y="3"/>
                    </a:lnTo>
                    <a:lnTo>
                      <a:pt x="3" y="6"/>
                    </a:lnTo>
                    <a:lnTo>
                      <a:pt x="0" y="6"/>
                    </a:lnTo>
                    <a:lnTo>
                      <a:pt x="0" y="0"/>
                    </a:lnTo>
                  </a:path>
                </a:pathLst>
              </a:custGeom>
              <a:noFill/>
              <a:ln w="0">
                <a:solidFill>
                  <a:srgbClr val="7F7F7F"/>
                </a:solidFill>
                <a:round/>
                <a:headEnd/>
                <a:tailEnd/>
              </a:ln>
            </p:spPr>
            <p:txBody>
              <a:bodyPr/>
              <a:lstStyle/>
              <a:p>
                <a:endParaRPr lang="en-US"/>
              </a:p>
            </p:txBody>
          </p:sp>
          <p:sp>
            <p:nvSpPr>
              <p:cNvPr id="33909" name="Freeform 813"/>
              <p:cNvSpPr>
                <a:spLocks/>
              </p:cNvSpPr>
              <p:nvPr/>
            </p:nvSpPr>
            <p:spPr bwMode="auto">
              <a:xfrm>
                <a:off x="2188" y="2013"/>
                <a:ext cx="1" cy="6"/>
              </a:xfrm>
              <a:custGeom>
                <a:avLst/>
                <a:gdLst>
                  <a:gd name="T0" fmla="*/ 0 w 1"/>
                  <a:gd name="T1" fmla="*/ 0 h 6"/>
                  <a:gd name="T2" fmla="*/ 0 w 1"/>
                  <a:gd name="T3" fmla="*/ 3 h 6"/>
                  <a:gd name="T4" fmla="*/ 0 w 1"/>
                  <a:gd name="T5" fmla="*/ 6 h 6"/>
                  <a:gd name="T6" fmla="*/ 0 w 1"/>
                  <a:gd name="T7" fmla="*/ 0 h 6"/>
                  <a:gd name="T8" fmla="*/ 0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0" y="0"/>
                    </a:moveTo>
                    <a:lnTo>
                      <a:pt x="0" y="3"/>
                    </a:lnTo>
                    <a:lnTo>
                      <a:pt x="0" y="6"/>
                    </a:lnTo>
                    <a:lnTo>
                      <a:pt x="0" y="0"/>
                    </a:lnTo>
                    <a:close/>
                  </a:path>
                </a:pathLst>
              </a:custGeom>
              <a:solidFill>
                <a:srgbClr val="CCCCCC"/>
              </a:solidFill>
              <a:ln w="9525">
                <a:noFill/>
                <a:round/>
                <a:headEnd/>
                <a:tailEnd/>
              </a:ln>
            </p:spPr>
            <p:txBody>
              <a:bodyPr/>
              <a:lstStyle/>
              <a:p>
                <a:endParaRPr lang="en-US"/>
              </a:p>
            </p:txBody>
          </p:sp>
          <p:sp>
            <p:nvSpPr>
              <p:cNvPr id="33910" name="Freeform 814"/>
              <p:cNvSpPr>
                <a:spLocks/>
              </p:cNvSpPr>
              <p:nvPr/>
            </p:nvSpPr>
            <p:spPr bwMode="auto">
              <a:xfrm>
                <a:off x="2188" y="2013"/>
                <a:ext cx="1" cy="6"/>
              </a:xfrm>
              <a:custGeom>
                <a:avLst/>
                <a:gdLst>
                  <a:gd name="T0" fmla="*/ 0 w 1"/>
                  <a:gd name="T1" fmla="*/ 0 h 6"/>
                  <a:gd name="T2" fmla="*/ 0 w 1"/>
                  <a:gd name="T3" fmla="*/ 3 h 6"/>
                  <a:gd name="T4" fmla="*/ 0 w 1"/>
                  <a:gd name="T5" fmla="*/ 6 h 6"/>
                  <a:gd name="T6" fmla="*/ 0 w 1"/>
                  <a:gd name="T7" fmla="*/ 0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3"/>
                    </a:lnTo>
                    <a:lnTo>
                      <a:pt x="0" y="6"/>
                    </a:lnTo>
                    <a:lnTo>
                      <a:pt x="0" y="0"/>
                    </a:lnTo>
                  </a:path>
                </a:pathLst>
              </a:custGeom>
              <a:noFill/>
              <a:ln w="0">
                <a:solidFill>
                  <a:srgbClr val="7F7F7F"/>
                </a:solidFill>
                <a:round/>
                <a:headEnd/>
                <a:tailEnd/>
              </a:ln>
            </p:spPr>
            <p:txBody>
              <a:bodyPr/>
              <a:lstStyle/>
              <a:p>
                <a:endParaRPr lang="en-US"/>
              </a:p>
            </p:txBody>
          </p:sp>
          <p:sp>
            <p:nvSpPr>
              <p:cNvPr id="33911" name="Freeform 815"/>
              <p:cNvSpPr>
                <a:spLocks/>
              </p:cNvSpPr>
              <p:nvPr/>
            </p:nvSpPr>
            <p:spPr bwMode="auto">
              <a:xfrm>
                <a:off x="2185" y="2003"/>
                <a:ext cx="3" cy="7"/>
              </a:xfrm>
              <a:custGeom>
                <a:avLst/>
                <a:gdLst>
                  <a:gd name="T0" fmla="*/ 3 w 3"/>
                  <a:gd name="T1" fmla="*/ 0 h 7"/>
                  <a:gd name="T2" fmla="*/ 0 w 3"/>
                  <a:gd name="T3" fmla="*/ 0 h 7"/>
                  <a:gd name="T4" fmla="*/ 0 w 3"/>
                  <a:gd name="T5" fmla="*/ 0 h 7"/>
                  <a:gd name="T6" fmla="*/ 0 w 3"/>
                  <a:gd name="T7" fmla="*/ 7 h 7"/>
                  <a:gd name="T8" fmla="*/ 0 w 3"/>
                  <a:gd name="T9" fmla="*/ 7 h 7"/>
                  <a:gd name="T10" fmla="*/ 0 w 3"/>
                  <a:gd name="T11" fmla="*/ 4 h 7"/>
                  <a:gd name="T12" fmla="*/ 3 w 3"/>
                  <a:gd name="T13" fmla="*/ 0 h 7"/>
                  <a:gd name="T14" fmla="*/ 3 w 3"/>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
                  <a:gd name="T26" fmla="*/ 3 w 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
                    <a:moveTo>
                      <a:pt x="3" y="0"/>
                    </a:moveTo>
                    <a:lnTo>
                      <a:pt x="0" y="0"/>
                    </a:lnTo>
                    <a:lnTo>
                      <a:pt x="0" y="7"/>
                    </a:lnTo>
                    <a:lnTo>
                      <a:pt x="0" y="4"/>
                    </a:lnTo>
                    <a:lnTo>
                      <a:pt x="3" y="0"/>
                    </a:lnTo>
                    <a:close/>
                  </a:path>
                </a:pathLst>
              </a:custGeom>
              <a:solidFill>
                <a:srgbClr val="CCCCCC"/>
              </a:solidFill>
              <a:ln w="9525">
                <a:noFill/>
                <a:round/>
                <a:headEnd/>
                <a:tailEnd/>
              </a:ln>
            </p:spPr>
            <p:txBody>
              <a:bodyPr/>
              <a:lstStyle/>
              <a:p>
                <a:endParaRPr lang="en-US"/>
              </a:p>
            </p:txBody>
          </p:sp>
          <p:sp>
            <p:nvSpPr>
              <p:cNvPr id="33912" name="Freeform 816"/>
              <p:cNvSpPr>
                <a:spLocks/>
              </p:cNvSpPr>
              <p:nvPr/>
            </p:nvSpPr>
            <p:spPr bwMode="auto">
              <a:xfrm>
                <a:off x="2185" y="2003"/>
                <a:ext cx="3" cy="7"/>
              </a:xfrm>
              <a:custGeom>
                <a:avLst/>
                <a:gdLst>
                  <a:gd name="T0" fmla="*/ 3 w 3"/>
                  <a:gd name="T1" fmla="*/ 0 h 7"/>
                  <a:gd name="T2" fmla="*/ 0 w 3"/>
                  <a:gd name="T3" fmla="*/ 0 h 7"/>
                  <a:gd name="T4" fmla="*/ 0 w 3"/>
                  <a:gd name="T5" fmla="*/ 0 h 7"/>
                  <a:gd name="T6" fmla="*/ 0 w 3"/>
                  <a:gd name="T7" fmla="*/ 7 h 7"/>
                  <a:gd name="T8" fmla="*/ 0 w 3"/>
                  <a:gd name="T9" fmla="*/ 7 h 7"/>
                  <a:gd name="T10" fmla="*/ 0 w 3"/>
                  <a:gd name="T11" fmla="*/ 4 h 7"/>
                  <a:gd name="T12" fmla="*/ 3 w 3"/>
                  <a:gd name="T13" fmla="*/ 0 h 7"/>
                  <a:gd name="T14" fmla="*/ 3 w 3"/>
                  <a:gd name="T15" fmla="*/ 0 h 7"/>
                  <a:gd name="T16" fmla="*/ 3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0"/>
                    </a:moveTo>
                    <a:lnTo>
                      <a:pt x="0" y="0"/>
                    </a:lnTo>
                    <a:lnTo>
                      <a:pt x="0" y="7"/>
                    </a:lnTo>
                    <a:lnTo>
                      <a:pt x="0" y="4"/>
                    </a:lnTo>
                    <a:lnTo>
                      <a:pt x="3" y="0"/>
                    </a:lnTo>
                  </a:path>
                </a:pathLst>
              </a:custGeom>
              <a:noFill/>
              <a:ln w="0">
                <a:solidFill>
                  <a:srgbClr val="7F7F7F"/>
                </a:solidFill>
                <a:round/>
                <a:headEnd/>
                <a:tailEnd/>
              </a:ln>
            </p:spPr>
            <p:txBody>
              <a:bodyPr/>
              <a:lstStyle/>
              <a:p>
                <a:endParaRPr lang="en-US"/>
              </a:p>
            </p:txBody>
          </p:sp>
        </p:grpSp>
        <p:grpSp>
          <p:nvGrpSpPr>
            <p:cNvPr id="31961" name="Group 817"/>
            <p:cNvGrpSpPr>
              <a:grpSpLocks/>
            </p:cNvGrpSpPr>
            <p:nvPr/>
          </p:nvGrpSpPr>
          <p:grpSpPr bwMode="auto">
            <a:xfrm>
              <a:off x="769" y="1557"/>
              <a:ext cx="2162" cy="2190"/>
              <a:chOff x="1332" y="1366"/>
              <a:chExt cx="1574" cy="1564"/>
            </a:xfrm>
          </p:grpSpPr>
          <p:sp>
            <p:nvSpPr>
              <p:cNvPr id="33513" name="Freeform 818"/>
              <p:cNvSpPr>
                <a:spLocks/>
              </p:cNvSpPr>
              <p:nvPr/>
            </p:nvSpPr>
            <p:spPr bwMode="auto">
              <a:xfrm>
                <a:off x="2178" y="2074"/>
                <a:ext cx="10" cy="13"/>
              </a:xfrm>
              <a:custGeom>
                <a:avLst/>
                <a:gdLst>
                  <a:gd name="T0" fmla="*/ 10 w 10"/>
                  <a:gd name="T1" fmla="*/ 3 h 13"/>
                  <a:gd name="T2" fmla="*/ 7 w 10"/>
                  <a:gd name="T3" fmla="*/ 7 h 13"/>
                  <a:gd name="T4" fmla="*/ 10 w 10"/>
                  <a:gd name="T5" fmla="*/ 10 h 13"/>
                  <a:gd name="T6" fmla="*/ 7 w 10"/>
                  <a:gd name="T7" fmla="*/ 10 h 13"/>
                  <a:gd name="T8" fmla="*/ 0 w 10"/>
                  <a:gd name="T9" fmla="*/ 13 h 13"/>
                  <a:gd name="T10" fmla="*/ 4 w 10"/>
                  <a:gd name="T11" fmla="*/ 7 h 13"/>
                  <a:gd name="T12" fmla="*/ 4 w 10"/>
                  <a:gd name="T13" fmla="*/ 3 h 13"/>
                  <a:gd name="T14" fmla="*/ 4 w 10"/>
                  <a:gd name="T15" fmla="*/ 3 h 13"/>
                  <a:gd name="T16" fmla="*/ 10 w 10"/>
                  <a:gd name="T17" fmla="*/ 0 h 13"/>
                  <a:gd name="T18" fmla="*/ 10 w 10"/>
                  <a:gd name="T19" fmla="*/ 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3"/>
                  <a:gd name="T32" fmla="*/ 10 w 10"/>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3">
                    <a:moveTo>
                      <a:pt x="10" y="3"/>
                    </a:moveTo>
                    <a:lnTo>
                      <a:pt x="7" y="7"/>
                    </a:lnTo>
                    <a:lnTo>
                      <a:pt x="10" y="10"/>
                    </a:lnTo>
                    <a:lnTo>
                      <a:pt x="7" y="10"/>
                    </a:lnTo>
                    <a:lnTo>
                      <a:pt x="0" y="13"/>
                    </a:lnTo>
                    <a:lnTo>
                      <a:pt x="4" y="7"/>
                    </a:lnTo>
                    <a:lnTo>
                      <a:pt x="4" y="3"/>
                    </a:lnTo>
                    <a:lnTo>
                      <a:pt x="10" y="0"/>
                    </a:lnTo>
                    <a:lnTo>
                      <a:pt x="10" y="3"/>
                    </a:lnTo>
                    <a:close/>
                  </a:path>
                </a:pathLst>
              </a:custGeom>
              <a:solidFill>
                <a:srgbClr val="CCCCCC"/>
              </a:solidFill>
              <a:ln w="9525">
                <a:noFill/>
                <a:round/>
                <a:headEnd/>
                <a:tailEnd/>
              </a:ln>
            </p:spPr>
            <p:txBody>
              <a:bodyPr/>
              <a:lstStyle/>
              <a:p>
                <a:endParaRPr lang="en-US"/>
              </a:p>
            </p:txBody>
          </p:sp>
          <p:sp>
            <p:nvSpPr>
              <p:cNvPr id="33514" name="Freeform 819"/>
              <p:cNvSpPr>
                <a:spLocks/>
              </p:cNvSpPr>
              <p:nvPr/>
            </p:nvSpPr>
            <p:spPr bwMode="auto">
              <a:xfrm>
                <a:off x="2178" y="2074"/>
                <a:ext cx="10" cy="13"/>
              </a:xfrm>
              <a:custGeom>
                <a:avLst/>
                <a:gdLst>
                  <a:gd name="T0" fmla="*/ 10 w 10"/>
                  <a:gd name="T1" fmla="*/ 3 h 13"/>
                  <a:gd name="T2" fmla="*/ 7 w 10"/>
                  <a:gd name="T3" fmla="*/ 7 h 13"/>
                  <a:gd name="T4" fmla="*/ 10 w 10"/>
                  <a:gd name="T5" fmla="*/ 10 h 13"/>
                  <a:gd name="T6" fmla="*/ 7 w 10"/>
                  <a:gd name="T7" fmla="*/ 10 h 13"/>
                  <a:gd name="T8" fmla="*/ 0 w 10"/>
                  <a:gd name="T9" fmla="*/ 13 h 13"/>
                  <a:gd name="T10" fmla="*/ 4 w 10"/>
                  <a:gd name="T11" fmla="*/ 7 h 13"/>
                  <a:gd name="T12" fmla="*/ 4 w 10"/>
                  <a:gd name="T13" fmla="*/ 3 h 13"/>
                  <a:gd name="T14" fmla="*/ 4 w 10"/>
                  <a:gd name="T15" fmla="*/ 3 h 13"/>
                  <a:gd name="T16" fmla="*/ 10 w 10"/>
                  <a:gd name="T17" fmla="*/ 0 h 13"/>
                  <a:gd name="T18" fmla="*/ 10 w 10"/>
                  <a:gd name="T19" fmla="*/ 3 h 13"/>
                  <a:gd name="T20" fmla="*/ 10 w 10"/>
                  <a:gd name="T21" fmla="*/ 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3"/>
                  <a:gd name="T35" fmla="*/ 10 w 10"/>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3">
                    <a:moveTo>
                      <a:pt x="10" y="3"/>
                    </a:moveTo>
                    <a:lnTo>
                      <a:pt x="7" y="7"/>
                    </a:lnTo>
                    <a:lnTo>
                      <a:pt x="10" y="10"/>
                    </a:lnTo>
                    <a:lnTo>
                      <a:pt x="7" y="10"/>
                    </a:lnTo>
                    <a:lnTo>
                      <a:pt x="0" y="13"/>
                    </a:lnTo>
                    <a:lnTo>
                      <a:pt x="4" y="7"/>
                    </a:lnTo>
                    <a:lnTo>
                      <a:pt x="4" y="3"/>
                    </a:lnTo>
                    <a:lnTo>
                      <a:pt x="10" y="0"/>
                    </a:lnTo>
                    <a:lnTo>
                      <a:pt x="10" y="3"/>
                    </a:lnTo>
                  </a:path>
                </a:pathLst>
              </a:custGeom>
              <a:noFill/>
              <a:ln w="0">
                <a:solidFill>
                  <a:srgbClr val="7F7F7F"/>
                </a:solidFill>
                <a:round/>
                <a:headEnd/>
                <a:tailEnd/>
              </a:ln>
            </p:spPr>
            <p:txBody>
              <a:bodyPr/>
              <a:lstStyle/>
              <a:p>
                <a:endParaRPr lang="en-US"/>
              </a:p>
            </p:txBody>
          </p:sp>
          <p:sp>
            <p:nvSpPr>
              <p:cNvPr id="33515" name="Freeform 820"/>
              <p:cNvSpPr>
                <a:spLocks/>
              </p:cNvSpPr>
              <p:nvPr/>
            </p:nvSpPr>
            <p:spPr bwMode="auto">
              <a:xfrm>
                <a:off x="1718" y="1849"/>
                <a:ext cx="3" cy="3"/>
              </a:xfrm>
              <a:custGeom>
                <a:avLst/>
                <a:gdLst>
                  <a:gd name="T0" fmla="*/ 0 w 3"/>
                  <a:gd name="T1" fmla="*/ 3 h 3"/>
                  <a:gd name="T2" fmla="*/ 0 w 3"/>
                  <a:gd name="T3" fmla="*/ 3 h 3"/>
                  <a:gd name="T4" fmla="*/ 3 w 3"/>
                  <a:gd name="T5" fmla="*/ 0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0" y="3"/>
                    </a:lnTo>
                    <a:lnTo>
                      <a:pt x="3" y="0"/>
                    </a:lnTo>
                    <a:lnTo>
                      <a:pt x="0" y="3"/>
                    </a:lnTo>
                    <a:close/>
                  </a:path>
                </a:pathLst>
              </a:custGeom>
              <a:solidFill>
                <a:srgbClr val="CCCCCC"/>
              </a:solidFill>
              <a:ln w="9525">
                <a:noFill/>
                <a:round/>
                <a:headEnd/>
                <a:tailEnd/>
              </a:ln>
            </p:spPr>
            <p:txBody>
              <a:bodyPr/>
              <a:lstStyle/>
              <a:p>
                <a:endParaRPr lang="en-US"/>
              </a:p>
            </p:txBody>
          </p:sp>
          <p:sp>
            <p:nvSpPr>
              <p:cNvPr id="33516" name="Freeform 821"/>
              <p:cNvSpPr>
                <a:spLocks/>
              </p:cNvSpPr>
              <p:nvPr/>
            </p:nvSpPr>
            <p:spPr bwMode="auto">
              <a:xfrm>
                <a:off x="1718" y="1849"/>
                <a:ext cx="3" cy="3"/>
              </a:xfrm>
              <a:custGeom>
                <a:avLst/>
                <a:gdLst>
                  <a:gd name="T0" fmla="*/ 0 w 3"/>
                  <a:gd name="T1" fmla="*/ 3 h 3"/>
                  <a:gd name="T2" fmla="*/ 0 w 3"/>
                  <a:gd name="T3" fmla="*/ 3 h 3"/>
                  <a:gd name="T4" fmla="*/ 3 w 3"/>
                  <a:gd name="T5" fmla="*/ 0 h 3"/>
                  <a:gd name="T6" fmla="*/ 0 w 3"/>
                  <a:gd name="T7" fmla="*/ 3 h 3"/>
                  <a:gd name="T8" fmla="*/ 0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3"/>
                    </a:moveTo>
                    <a:lnTo>
                      <a:pt x="0" y="3"/>
                    </a:lnTo>
                    <a:lnTo>
                      <a:pt x="3" y="0"/>
                    </a:lnTo>
                    <a:lnTo>
                      <a:pt x="0" y="3"/>
                    </a:lnTo>
                  </a:path>
                </a:pathLst>
              </a:custGeom>
              <a:noFill/>
              <a:ln w="0">
                <a:solidFill>
                  <a:srgbClr val="7F7F7F"/>
                </a:solidFill>
                <a:round/>
                <a:headEnd/>
                <a:tailEnd/>
              </a:ln>
            </p:spPr>
            <p:txBody>
              <a:bodyPr/>
              <a:lstStyle/>
              <a:p>
                <a:endParaRPr lang="en-US"/>
              </a:p>
            </p:txBody>
          </p:sp>
          <p:sp>
            <p:nvSpPr>
              <p:cNvPr id="33517" name="Freeform 822"/>
              <p:cNvSpPr>
                <a:spLocks/>
              </p:cNvSpPr>
              <p:nvPr/>
            </p:nvSpPr>
            <p:spPr bwMode="auto">
              <a:xfrm>
                <a:off x="1738" y="1833"/>
                <a:ext cx="3" cy="6"/>
              </a:xfrm>
              <a:custGeom>
                <a:avLst/>
                <a:gdLst>
                  <a:gd name="T0" fmla="*/ 3 w 3"/>
                  <a:gd name="T1" fmla="*/ 6 h 6"/>
                  <a:gd name="T2" fmla="*/ 3 w 3"/>
                  <a:gd name="T3" fmla="*/ 6 h 6"/>
                  <a:gd name="T4" fmla="*/ 0 w 3"/>
                  <a:gd name="T5" fmla="*/ 0 h 6"/>
                  <a:gd name="T6" fmla="*/ 3 w 3"/>
                  <a:gd name="T7" fmla="*/ 6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3" y="6"/>
                    </a:moveTo>
                    <a:lnTo>
                      <a:pt x="3" y="6"/>
                    </a:lnTo>
                    <a:lnTo>
                      <a:pt x="0" y="0"/>
                    </a:lnTo>
                    <a:lnTo>
                      <a:pt x="3" y="6"/>
                    </a:lnTo>
                    <a:close/>
                  </a:path>
                </a:pathLst>
              </a:custGeom>
              <a:solidFill>
                <a:srgbClr val="CCCCCC"/>
              </a:solidFill>
              <a:ln w="9525">
                <a:noFill/>
                <a:round/>
                <a:headEnd/>
                <a:tailEnd/>
              </a:ln>
            </p:spPr>
            <p:txBody>
              <a:bodyPr/>
              <a:lstStyle/>
              <a:p>
                <a:endParaRPr lang="en-US"/>
              </a:p>
            </p:txBody>
          </p:sp>
          <p:sp>
            <p:nvSpPr>
              <p:cNvPr id="33518" name="Freeform 823"/>
              <p:cNvSpPr>
                <a:spLocks/>
              </p:cNvSpPr>
              <p:nvPr/>
            </p:nvSpPr>
            <p:spPr bwMode="auto">
              <a:xfrm>
                <a:off x="1738" y="1833"/>
                <a:ext cx="3" cy="6"/>
              </a:xfrm>
              <a:custGeom>
                <a:avLst/>
                <a:gdLst>
                  <a:gd name="T0" fmla="*/ 3 w 3"/>
                  <a:gd name="T1" fmla="*/ 6 h 6"/>
                  <a:gd name="T2" fmla="*/ 3 w 3"/>
                  <a:gd name="T3" fmla="*/ 6 h 6"/>
                  <a:gd name="T4" fmla="*/ 0 w 3"/>
                  <a:gd name="T5" fmla="*/ 0 h 6"/>
                  <a:gd name="T6" fmla="*/ 3 w 3"/>
                  <a:gd name="T7" fmla="*/ 6 h 6"/>
                  <a:gd name="T8" fmla="*/ 3 w 3"/>
                  <a:gd name="T9" fmla="*/ 6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6"/>
                    </a:moveTo>
                    <a:lnTo>
                      <a:pt x="3" y="6"/>
                    </a:lnTo>
                    <a:lnTo>
                      <a:pt x="0" y="0"/>
                    </a:lnTo>
                    <a:lnTo>
                      <a:pt x="3" y="6"/>
                    </a:lnTo>
                  </a:path>
                </a:pathLst>
              </a:custGeom>
              <a:noFill/>
              <a:ln w="0">
                <a:solidFill>
                  <a:srgbClr val="7F7F7F"/>
                </a:solidFill>
                <a:round/>
                <a:headEnd/>
                <a:tailEnd/>
              </a:ln>
            </p:spPr>
            <p:txBody>
              <a:bodyPr/>
              <a:lstStyle/>
              <a:p>
                <a:endParaRPr lang="en-US"/>
              </a:p>
            </p:txBody>
          </p:sp>
          <p:sp>
            <p:nvSpPr>
              <p:cNvPr id="33519" name="Freeform 824"/>
              <p:cNvSpPr>
                <a:spLocks/>
              </p:cNvSpPr>
              <p:nvPr/>
            </p:nvSpPr>
            <p:spPr bwMode="auto">
              <a:xfrm>
                <a:off x="1747" y="1839"/>
                <a:ext cx="1" cy="3"/>
              </a:xfrm>
              <a:custGeom>
                <a:avLst/>
                <a:gdLst>
                  <a:gd name="T0" fmla="*/ 0 w 1"/>
                  <a:gd name="T1" fmla="*/ 0 h 3"/>
                  <a:gd name="T2" fmla="*/ 0 w 1"/>
                  <a:gd name="T3" fmla="*/ 0 h 3"/>
                  <a:gd name="T4" fmla="*/ 0 w 1"/>
                  <a:gd name="T5" fmla="*/ 0 h 3"/>
                  <a:gd name="T6" fmla="*/ 0 w 1"/>
                  <a:gd name="T7" fmla="*/ 3 h 3"/>
                  <a:gd name="T8" fmla="*/ 0 w 1"/>
                  <a:gd name="T9" fmla="*/ 3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3520" name="Freeform 825"/>
              <p:cNvSpPr>
                <a:spLocks/>
              </p:cNvSpPr>
              <p:nvPr/>
            </p:nvSpPr>
            <p:spPr bwMode="auto">
              <a:xfrm>
                <a:off x="1747" y="1839"/>
                <a:ext cx="1" cy="3"/>
              </a:xfrm>
              <a:custGeom>
                <a:avLst/>
                <a:gdLst>
                  <a:gd name="T0" fmla="*/ 0 w 1"/>
                  <a:gd name="T1" fmla="*/ 0 h 3"/>
                  <a:gd name="T2" fmla="*/ 0 w 1"/>
                  <a:gd name="T3" fmla="*/ 0 h 3"/>
                  <a:gd name="T4" fmla="*/ 0 w 1"/>
                  <a:gd name="T5" fmla="*/ 0 h 3"/>
                  <a:gd name="T6" fmla="*/ 0 w 1"/>
                  <a:gd name="T7" fmla="*/ 3 h 3"/>
                  <a:gd name="T8" fmla="*/ 0 w 1"/>
                  <a:gd name="T9" fmla="*/ 3 h 3"/>
                  <a:gd name="T10" fmla="*/ 0 w 1"/>
                  <a:gd name="T11" fmla="*/ 0 h 3"/>
                  <a:gd name="T12" fmla="*/ 0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3521" name="Freeform 826"/>
              <p:cNvSpPr>
                <a:spLocks/>
              </p:cNvSpPr>
              <p:nvPr/>
            </p:nvSpPr>
            <p:spPr bwMode="auto">
              <a:xfrm>
                <a:off x="1873" y="1888"/>
                <a:ext cx="1" cy="3"/>
              </a:xfrm>
              <a:custGeom>
                <a:avLst/>
                <a:gdLst>
                  <a:gd name="T0" fmla="*/ 0 w 1"/>
                  <a:gd name="T1" fmla="*/ 0 h 3"/>
                  <a:gd name="T2" fmla="*/ 0 w 1"/>
                  <a:gd name="T3" fmla="*/ 3 h 3"/>
                  <a:gd name="T4" fmla="*/ 0 w 1"/>
                  <a:gd name="T5" fmla="*/ 3 h 3"/>
                  <a:gd name="T6" fmla="*/ 0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522" name="Freeform 827"/>
              <p:cNvSpPr>
                <a:spLocks/>
              </p:cNvSpPr>
              <p:nvPr/>
            </p:nvSpPr>
            <p:spPr bwMode="auto">
              <a:xfrm>
                <a:off x="1873" y="1888"/>
                <a:ext cx="1" cy="3"/>
              </a:xfrm>
              <a:custGeom>
                <a:avLst/>
                <a:gdLst>
                  <a:gd name="T0" fmla="*/ 0 w 1"/>
                  <a:gd name="T1" fmla="*/ 0 h 3"/>
                  <a:gd name="T2" fmla="*/ 0 w 1"/>
                  <a:gd name="T3" fmla="*/ 3 h 3"/>
                  <a:gd name="T4" fmla="*/ 0 w 1"/>
                  <a:gd name="T5" fmla="*/ 3 h 3"/>
                  <a:gd name="T6" fmla="*/ 0 w 1"/>
                  <a:gd name="T7" fmla="*/ 3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523" name="Freeform 828"/>
              <p:cNvSpPr>
                <a:spLocks/>
              </p:cNvSpPr>
              <p:nvPr/>
            </p:nvSpPr>
            <p:spPr bwMode="auto">
              <a:xfrm>
                <a:off x="1992" y="2116"/>
                <a:ext cx="3" cy="6"/>
              </a:xfrm>
              <a:custGeom>
                <a:avLst/>
                <a:gdLst>
                  <a:gd name="T0" fmla="*/ 3 w 3"/>
                  <a:gd name="T1" fmla="*/ 0 h 6"/>
                  <a:gd name="T2" fmla="*/ 0 w 3"/>
                  <a:gd name="T3" fmla="*/ 3 h 6"/>
                  <a:gd name="T4" fmla="*/ 3 w 3"/>
                  <a:gd name="T5" fmla="*/ 6 h 6"/>
                  <a:gd name="T6" fmla="*/ 3 w 3"/>
                  <a:gd name="T7" fmla="*/ 0 h 6"/>
                  <a:gd name="T8" fmla="*/ 3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0"/>
                    </a:moveTo>
                    <a:lnTo>
                      <a:pt x="0" y="3"/>
                    </a:lnTo>
                    <a:lnTo>
                      <a:pt x="3" y="6"/>
                    </a:lnTo>
                    <a:lnTo>
                      <a:pt x="3" y="0"/>
                    </a:lnTo>
                    <a:close/>
                  </a:path>
                </a:pathLst>
              </a:custGeom>
              <a:solidFill>
                <a:srgbClr val="CCCCCC"/>
              </a:solidFill>
              <a:ln w="9525">
                <a:noFill/>
                <a:round/>
                <a:headEnd/>
                <a:tailEnd/>
              </a:ln>
            </p:spPr>
            <p:txBody>
              <a:bodyPr/>
              <a:lstStyle/>
              <a:p>
                <a:endParaRPr lang="en-US"/>
              </a:p>
            </p:txBody>
          </p:sp>
          <p:sp>
            <p:nvSpPr>
              <p:cNvPr id="33524" name="Freeform 829"/>
              <p:cNvSpPr>
                <a:spLocks/>
              </p:cNvSpPr>
              <p:nvPr/>
            </p:nvSpPr>
            <p:spPr bwMode="auto">
              <a:xfrm>
                <a:off x="1992" y="2116"/>
                <a:ext cx="3" cy="6"/>
              </a:xfrm>
              <a:custGeom>
                <a:avLst/>
                <a:gdLst>
                  <a:gd name="T0" fmla="*/ 3 w 3"/>
                  <a:gd name="T1" fmla="*/ 0 h 6"/>
                  <a:gd name="T2" fmla="*/ 0 w 3"/>
                  <a:gd name="T3" fmla="*/ 3 h 6"/>
                  <a:gd name="T4" fmla="*/ 3 w 3"/>
                  <a:gd name="T5" fmla="*/ 6 h 6"/>
                  <a:gd name="T6" fmla="*/ 3 w 3"/>
                  <a:gd name="T7" fmla="*/ 0 h 6"/>
                  <a:gd name="T8" fmla="*/ 3 w 3"/>
                  <a:gd name="T9" fmla="*/ 0 h 6"/>
                  <a:gd name="T10" fmla="*/ 3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0"/>
                    </a:moveTo>
                    <a:lnTo>
                      <a:pt x="0" y="3"/>
                    </a:lnTo>
                    <a:lnTo>
                      <a:pt x="3" y="6"/>
                    </a:lnTo>
                    <a:lnTo>
                      <a:pt x="3" y="0"/>
                    </a:lnTo>
                  </a:path>
                </a:pathLst>
              </a:custGeom>
              <a:noFill/>
              <a:ln w="0">
                <a:solidFill>
                  <a:srgbClr val="7F7F7F"/>
                </a:solidFill>
                <a:round/>
                <a:headEnd/>
                <a:tailEnd/>
              </a:ln>
            </p:spPr>
            <p:txBody>
              <a:bodyPr/>
              <a:lstStyle/>
              <a:p>
                <a:endParaRPr lang="en-US"/>
              </a:p>
            </p:txBody>
          </p:sp>
          <p:sp>
            <p:nvSpPr>
              <p:cNvPr id="33525" name="Freeform 830"/>
              <p:cNvSpPr>
                <a:spLocks/>
              </p:cNvSpPr>
              <p:nvPr/>
            </p:nvSpPr>
            <p:spPr bwMode="auto">
              <a:xfrm>
                <a:off x="1956" y="1949"/>
                <a:ext cx="4" cy="3"/>
              </a:xfrm>
              <a:custGeom>
                <a:avLst/>
                <a:gdLst>
                  <a:gd name="T0" fmla="*/ 4 w 4"/>
                  <a:gd name="T1" fmla="*/ 0 h 3"/>
                  <a:gd name="T2" fmla="*/ 4 w 4"/>
                  <a:gd name="T3" fmla="*/ 0 h 3"/>
                  <a:gd name="T4" fmla="*/ 0 w 4"/>
                  <a:gd name="T5" fmla="*/ 3 h 3"/>
                  <a:gd name="T6" fmla="*/ 4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4" y="0"/>
                    </a:moveTo>
                    <a:lnTo>
                      <a:pt x="4" y="0"/>
                    </a:lnTo>
                    <a:lnTo>
                      <a:pt x="0" y="3"/>
                    </a:lnTo>
                    <a:lnTo>
                      <a:pt x="4" y="0"/>
                    </a:lnTo>
                    <a:close/>
                  </a:path>
                </a:pathLst>
              </a:custGeom>
              <a:solidFill>
                <a:srgbClr val="CCCCCC"/>
              </a:solidFill>
              <a:ln w="9525">
                <a:noFill/>
                <a:round/>
                <a:headEnd/>
                <a:tailEnd/>
              </a:ln>
            </p:spPr>
            <p:txBody>
              <a:bodyPr/>
              <a:lstStyle/>
              <a:p>
                <a:endParaRPr lang="en-US"/>
              </a:p>
            </p:txBody>
          </p:sp>
          <p:sp>
            <p:nvSpPr>
              <p:cNvPr id="33526" name="Freeform 831"/>
              <p:cNvSpPr>
                <a:spLocks/>
              </p:cNvSpPr>
              <p:nvPr/>
            </p:nvSpPr>
            <p:spPr bwMode="auto">
              <a:xfrm>
                <a:off x="1956" y="1949"/>
                <a:ext cx="4" cy="3"/>
              </a:xfrm>
              <a:custGeom>
                <a:avLst/>
                <a:gdLst>
                  <a:gd name="T0" fmla="*/ 4 w 4"/>
                  <a:gd name="T1" fmla="*/ 0 h 3"/>
                  <a:gd name="T2" fmla="*/ 4 w 4"/>
                  <a:gd name="T3" fmla="*/ 0 h 3"/>
                  <a:gd name="T4" fmla="*/ 0 w 4"/>
                  <a:gd name="T5" fmla="*/ 3 h 3"/>
                  <a:gd name="T6" fmla="*/ 4 w 4"/>
                  <a:gd name="T7" fmla="*/ 0 h 3"/>
                  <a:gd name="T8" fmla="*/ 4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lnTo>
                      <a:pt x="4" y="0"/>
                    </a:lnTo>
                    <a:lnTo>
                      <a:pt x="0" y="3"/>
                    </a:lnTo>
                    <a:lnTo>
                      <a:pt x="4" y="0"/>
                    </a:lnTo>
                  </a:path>
                </a:pathLst>
              </a:custGeom>
              <a:noFill/>
              <a:ln w="0">
                <a:solidFill>
                  <a:srgbClr val="7F7F7F"/>
                </a:solidFill>
                <a:round/>
                <a:headEnd/>
                <a:tailEnd/>
              </a:ln>
            </p:spPr>
            <p:txBody>
              <a:bodyPr/>
              <a:lstStyle/>
              <a:p>
                <a:endParaRPr lang="en-US"/>
              </a:p>
            </p:txBody>
          </p:sp>
          <p:sp>
            <p:nvSpPr>
              <p:cNvPr id="33527" name="Freeform 832"/>
              <p:cNvSpPr>
                <a:spLocks/>
              </p:cNvSpPr>
              <p:nvPr/>
            </p:nvSpPr>
            <p:spPr bwMode="auto">
              <a:xfrm>
                <a:off x="2288" y="2216"/>
                <a:ext cx="3" cy="3"/>
              </a:xfrm>
              <a:custGeom>
                <a:avLst/>
                <a:gdLst>
                  <a:gd name="T0" fmla="*/ 3 w 3"/>
                  <a:gd name="T1" fmla="*/ 3 h 3"/>
                  <a:gd name="T2" fmla="*/ 0 w 3"/>
                  <a:gd name="T3" fmla="*/ 3 h 3"/>
                  <a:gd name="T4" fmla="*/ 3 w 3"/>
                  <a:gd name="T5" fmla="*/ 0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0" y="3"/>
                    </a:lnTo>
                    <a:lnTo>
                      <a:pt x="3" y="0"/>
                    </a:lnTo>
                    <a:lnTo>
                      <a:pt x="3" y="3"/>
                    </a:lnTo>
                    <a:close/>
                  </a:path>
                </a:pathLst>
              </a:custGeom>
              <a:solidFill>
                <a:srgbClr val="CCCCCC"/>
              </a:solidFill>
              <a:ln w="9525">
                <a:noFill/>
                <a:round/>
                <a:headEnd/>
                <a:tailEnd/>
              </a:ln>
            </p:spPr>
            <p:txBody>
              <a:bodyPr/>
              <a:lstStyle/>
              <a:p>
                <a:endParaRPr lang="en-US"/>
              </a:p>
            </p:txBody>
          </p:sp>
          <p:sp>
            <p:nvSpPr>
              <p:cNvPr id="33528" name="Freeform 833"/>
              <p:cNvSpPr>
                <a:spLocks/>
              </p:cNvSpPr>
              <p:nvPr/>
            </p:nvSpPr>
            <p:spPr bwMode="auto">
              <a:xfrm>
                <a:off x="2288" y="2216"/>
                <a:ext cx="3" cy="3"/>
              </a:xfrm>
              <a:custGeom>
                <a:avLst/>
                <a:gdLst>
                  <a:gd name="T0" fmla="*/ 3 w 3"/>
                  <a:gd name="T1" fmla="*/ 3 h 3"/>
                  <a:gd name="T2" fmla="*/ 0 w 3"/>
                  <a:gd name="T3" fmla="*/ 3 h 3"/>
                  <a:gd name="T4" fmla="*/ 3 w 3"/>
                  <a:gd name="T5" fmla="*/ 0 h 3"/>
                  <a:gd name="T6" fmla="*/ 3 w 3"/>
                  <a:gd name="T7" fmla="*/ 0 h 3"/>
                  <a:gd name="T8" fmla="*/ 3 w 3"/>
                  <a:gd name="T9" fmla="*/ 3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0" y="3"/>
                    </a:lnTo>
                    <a:lnTo>
                      <a:pt x="3" y="0"/>
                    </a:lnTo>
                    <a:lnTo>
                      <a:pt x="3" y="3"/>
                    </a:lnTo>
                  </a:path>
                </a:pathLst>
              </a:custGeom>
              <a:noFill/>
              <a:ln w="0">
                <a:solidFill>
                  <a:srgbClr val="7F7F7F"/>
                </a:solidFill>
                <a:round/>
                <a:headEnd/>
                <a:tailEnd/>
              </a:ln>
            </p:spPr>
            <p:txBody>
              <a:bodyPr/>
              <a:lstStyle/>
              <a:p>
                <a:endParaRPr lang="en-US"/>
              </a:p>
            </p:txBody>
          </p:sp>
          <p:sp>
            <p:nvSpPr>
              <p:cNvPr id="33529" name="Freeform 834"/>
              <p:cNvSpPr>
                <a:spLocks/>
              </p:cNvSpPr>
              <p:nvPr/>
            </p:nvSpPr>
            <p:spPr bwMode="auto">
              <a:xfrm>
                <a:off x="2285" y="2209"/>
                <a:ext cx="3" cy="7"/>
              </a:xfrm>
              <a:custGeom>
                <a:avLst/>
                <a:gdLst>
                  <a:gd name="T0" fmla="*/ 0 w 3"/>
                  <a:gd name="T1" fmla="*/ 0 h 7"/>
                  <a:gd name="T2" fmla="*/ 0 w 3"/>
                  <a:gd name="T3" fmla="*/ 3 h 7"/>
                  <a:gd name="T4" fmla="*/ 0 w 3"/>
                  <a:gd name="T5" fmla="*/ 7 h 7"/>
                  <a:gd name="T6" fmla="*/ 3 w 3"/>
                  <a:gd name="T7" fmla="*/ 7 h 7"/>
                  <a:gd name="T8" fmla="*/ 3 w 3"/>
                  <a:gd name="T9" fmla="*/ 7 h 7"/>
                  <a:gd name="T10" fmla="*/ 0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0" y="0"/>
                    </a:moveTo>
                    <a:lnTo>
                      <a:pt x="0" y="3"/>
                    </a:lnTo>
                    <a:lnTo>
                      <a:pt x="0" y="7"/>
                    </a:lnTo>
                    <a:lnTo>
                      <a:pt x="3" y="7"/>
                    </a:lnTo>
                    <a:lnTo>
                      <a:pt x="0" y="0"/>
                    </a:lnTo>
                    <a:close/>
                  </a:path>
                </a:pathLst>
              </a:custGeom>
              <a:solidFill>
                <a:srgbClr val="CCCCCC"/>
              </a:solidFill>
              <a:ln w="9525">
                <a:noFill/>
                <a:round/>
                <a:headEnd/>
                <a:tailEnd/>
              </a:ln>
            </p:spPr>
            <p:txBody>
              <a:bodyPr/>
              <a:lstStyle/>
              <a:p>
                <a:endParaRPr lang="en-US"/>
              </a:p>
            </p:txBody>
          </p:sp>
          <p:sp>
            <p:nvSpPr>
              <p:cNvPr id="33530" name="Freeform 835"/>
              <p:cNvSpPr>
                <a:spLocks/>
              </p:cNvSpPr>
              <p:nvPr/>
            </p:nvSpPr>
            <p:spPr bwMode="auto">
              <a:xfrm>
                <a:off x="2285" y="2209"/>
                <a:ext cx="3" cy="7"/>
              </a:xfrm>
              <a:custGeom>
                <a:avLst/>
                <a:gdLst>
                  <a:gd name="T0" fmla="*/ 0 w 3"/>
                  <a:gd name="T1" fmla="*/ 0 h 7"/>
                  <a:gd name="T2" fmla="*/ 0 w 3"/>
                  <a:gd name="T3" fmla="*/ 3 h 7"/>
                  <a:gd name="T4" fmla="*/ 0 w 3"/>
                  <a:gd name="T5" fmla="*/ 7 h 7"/>
                  <a:gd name="T6" fmla="*/ 3 w 3"/>
                  <a:gd name="T7" fmla="*/ 7 h 7"/>
                  <a:gd name="T8" fmla="*/ 3 w 3"/>
                  <a:gd name="T9" fmla="*/ 7 h 7"/>
                  <a:gd name="T10" fmla="*/ 0 w 3"/>
                  <a:gd name="T11" fmla="*/ 0 h 7"/>
                  <a:gd name="T12" fmla="*/ 0 w 3"/>
                  <a:gd name="T13" fmla="*/ 0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0" y="0"/>
                    </a:moveTo>
                    <a:lnTo>
                      <a:pt x="0" y="3"/>
                    </a:lnTo>
                    <a:lnTo>
                      <a:pt x="0" y="7"/>
                    </a:lnTo>
                    <a:lnTo>
                      <a:pt x="3" y="7"/>
                    </a:lnTo>
                    <a:lnTo>
                      <a:pt x="0" y="0"/>
                    </a:lnTo>
                  </a:path>
                </a:pathLst>
              </a:custGeom>
              <a:noFill/>
              <a:ln w="0">
                <a:solidFill>
                  <a:srgbClr val="7F7F7F"/>
                </a:solidFill>
                <a:round/>
                <a:headEnd/>
                <a:tailEnd/>
              </a:ln>
            </p:spPr>
            <p:txBody>
              <a:bodyPr/>
              <a:lstStyle/>
              <a:p>
                <a:endParaRPr lang="en-US"/>
              </a:p>
            </p:txBody>
          </p:sp>
          <p:sp>
            <p:nvSpPr>
              <p:cNvPr id="33531" name="Freeform 836"/>
              <p:cNvSpPr>
                <a:spLocks/>
              </p:cNvSpPr>
              <p:nvPr/>
            </p:nvSpPr>
            <p:spPr bwMode="auto">
              <a:xfrm>
                <a:off x="2281" y="2219"/>
                <a:ext cx="20" cy="19"/>
              </a:xfrm>
              <a:custGeom>
                <a:avLst/>
                <a:gdLst>
                  <a:gd name="T0" fmla="*/ 20 w 20"/>
                  <a:gd name="T1" fmla="*/ 3 h 19"/>
                  <a:gd name="T2" fmla="*/ 20 w 20"/>
                  <a:gd name="T3" fmla="*/ 10 h 19"/>
                  <a:gd name="T4" fmla="*/ 13 w 20"/>
                  <a:gd name="T5" fmla="*/ 16 h 19"/>
                  <a:gd name="T6" fmla="*/ 7 w 20"/>
                  <a:gd name="T7" fmla="*/ 19 h 19"/>
                  <a:gd name="T8" fmla="*/ 4 w 20"/>
                  <a:gd name="T9" fmla="*/ 19 h 19"/>
                  <a:gd name="T10" fmla="*/ 0 w 20"/>
                  <a:gd name="T11" fmla="*/ 19 h 19"/>
                  <a:gd name="T12" fmla="*/ 0 w 20"/>
                  <a:gd name="T13" fmla="*/ 3 h 19"/>
                  <a:gd name="T14" fmla="*/ 4 w 20"/>
                  <a:gd name="T15" fmla="*/ 0 h 19"/>
                  <a:gd name="T16" fmla="*/ 10 w 20"/>
                  <a:gd name="T17" fmla="*/ 0 h 19"/>
                  <a:gd name="T18" fmla="*/ 17 w 20"/>
                  <a:gd name="T19" fmla="*/ 0 h 19"/>
                  <a:gd name="T20" fmla="*/ 20 w 20"/>
                  <a:gd name="T21" fmla="*/ 3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0" y="3"/>
                    </a:moveTo>
                    <a:lnTo>
                      <a:pt x="20" y="10"/>
                    </a:lnTo>
                    <a:lnTo>
                      <a:pt x="13" y="16"/>
                    </a:lnTo>
                    <a:lnTo>
                      <a:pt x="7" y="19"/>
                    </a:lnTo>
                    <a:lnTo>
                      <a:pt x="4" y="19"/>
                    </a:lnTo>
                    <a:lnTo>
                      <a:pt x="0" y="19"/>
                    </a:lnTo>
                    <a:lnTo>
                      <a:pt x="0" y="3"/>
                    </a:lnTo>
                    <a:lnTo>
                      <a:pt x="4" y="0"/>
                    </a:lnTo>
                    <a:lnTo>
                      <a:pt x="10" y="0"/>
                    </a:lnTo>
                    <a:lnTo>
                      <a:pt x="17" y="0"/>
                    </a:lnTo>
                    <a:lnTo>
                      <a:pt x="20" y="3"/>
                    </a:lnTo>
                    <a:close/>
                  </a:path>
                </a:pathLst>
              </a:custGeom>
              <a:solidFill>
                <a:srgbClr val="CCCCCC"/>
              </a:solidFill>
              <a:ln w="9525">
                <a:noFill/>
                <a:round/>
                <a:headEnd/>
                <a:tailEnd/>
              </a:ln>
            </p:spPr>
            <p:txBody>
              <a:bodyPr/>
              <a:lstStyle/>
              <a:p>
                <a:endParaRPr lang="en-US"/>
              </a:p>
            </p:txBody>
          </p:sp>
          <p:sp>
            <p:nvSpPr>
              <p:cNvPr id="33532" name="Freeform 837"/>
              <p:cNvSpPr>
                <a:spLocks/>
              </p:cNvSpPr>
              <p:nvPr/>
            </p:nvSpPr>
            <p:spPr bwMode="auto">
              <a:xfrm>
                <a:off x="2281" y="2219"/>
                <a:ext cx="20" cy="19"/>
              </a:xfrm>
              <a:custGeom>
                <a:avLst/>
                <a:gdLst>
                  <a:gd name="T0" fmla="*/ 20 w 20"/>
                  <a:gd name="T1" fmla="*/ 3 h 19"/>
                  <a:gd name="T2" fmla="*/ 20 w 20"/>
                  <a:gd name="T3" fmla="*/ 10 h 19"/>
                  <a:gd name="T4" fmla="*/ 13 w 20"/>
                  <a:gd name="T5" fmla="*/ 16 h 19"/>
                  <a:gd name="T6" fmla="*/ 7 w 20"/>
                  <a:gd name="T7" fmla="*/ 19 h 19"/>
                  <a:gd name="T8" fmla="*/ 4 w 20"/>
                  <a:gd name="T9" fmla="*/ 19 h 19"/>
                  <a:gd name="T10" fmla="*/ 0 w 20"/>
                  <a:gd name="T11" fmla="*/ 19 h 19"/>
                  <a:gd name="T12" fmla="*/ 0 w 20"/>
                  <a:gd name="T13" fmla="*/ 3 h 19"/>
                  <a:gd name="T14" fmla="*/ 4 w 20"/>
                  <a:gd name="T15" fmla="*/ 0 h 19"/>
                  <a:gd name="T16" fmla="*/ 10 w 20"/>
                  <a:gd name="T17" fmla="*/ 0 h 19"/>
                  <a:gd name="T18" fmla="*/ 17 w 20"/>
                  <a:gd name="T19" fmla="*/ 0 h 19"/>
                  <a:gd name="T20" fmla="*/ 20 w 20"/>
                  <a:gd name="T21" fmla="*/ 3 h 19"/>
                  <a:gd name="T22" fmla="*/ 20 w 20"/>
                  <a:gd name="T23" fmla="*/ 3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9"/>
                  <a:gd name="T38" fmla="*/ 20 w 2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9">
                    <a:moveTo>
                      <a:pt x="20" y="3"/>
                    </a:moveTo>
                    <a:lnTo>
                      <a:pt x="20" y="10"/>
                    </a:lnTo>
                    <a:lnTo>
                      <a:pt x="13" y="16"/>
                    </a:lnTo>
                    <a:lnTo>
                      <a:pt x="7" y="19"/>
                    </a:lnTo>
                    <a:lnTo>
                      <a:pt x="4" y="19"/>
                    </a:lnTo>
                    <a:lnTo>
                      <a:pt x="0" y="19"/>
                    </a:lnTo>
                    <a:lnTo>
                      <a:pt x="0" y="3"/>
                    </a:lnTo>
                    <a:lnTo>
                      <a:pt x="4" y="0"/>
                    </a:lnTo>
                    <a:lnTo>
                      <a:pt x="10" y="0"/>
                    </a:lnTo>
                    <a:lnTo>
                      <a:pt x="17" y="0"/>
                    </a:lnTo>
                    <a:lnTo>
                      <a:pt x="20" y="3"/>
                    </a:lnTo>
                  </a:path>
                </a:pathLst>
              </a:custGeom>
              <a:noFill/>
              <a:ln w="0">
                <a:solidFill>
                  <a:srgbClr val="7F7F7F"/>
                </a:solidFill>
                <a:round/>
                <a:headEnd/>
                <a:tailEnd/>
              </a:ln>
            </p:spPr>
            <p:txBody>
              <a:bodyPr/>
              <a:lstStyle/>
              <a:p>
                <a:endParaRPr lang="en-US"/>
              </a:p>
            </p:txBody>
          </p:sp>
          <p:sp>
            <p:nvSpPr>
              <p:cNvPr id="33533" name="Freeform 838"/>
              <p:cNvSpPr>
                <a:spLocks/>
              </p:cNvSpPr>
              <p:nvPr/>
            </p:nvSpPr>
            <p:spPr bwMode="auto">
              <a:xfrm>
                <a:off x="2275" y="2216"/>
                <a:ext cx="6" cy="9"/>
              </a:xfrm>
              <a:custGeom>
                <a:avLst/>
                <a:gdLst>
                  <a:gd name="T0" fmla="*/ 6 w 6"/>
                  <a:gd name="T1" fmla="*/ 3 h 9"/>
                  <a:gd name="T2" fmla="*/ 3 w 6"/>
                  <a:gd name="T3" fmla="*/ 9 h 9"/>
                  <a:gd name="T4" fmla="*/ 3 w 6"/>
                  <a:gd name="T5" fmla="*/ 9 h 9"/>
                  <a:gd name="T6" fmla="*/ 0 w 6"/>
                  <a:gd name="T7" fmla="*/ 6 h 9"/>
                  <a:gd name="T8" fmla="*/ 3 w 6"/>
                  <a:gd name="T9" fmla="*/ 3 h 9"/>
                  <a:gd name="T10" fmla="*/ 6 w 6"/>
                  <a:gd name="T11" fmla="*/ 0 h 9"/>
                  <a:gd name="T12" fmla="*/ 3 w 6"/>
                  <a:gd name="T13" fmla="*/ 3 h 9"/>
                  <a:gd name="T14" fmla="*/ 6 w 6"/>
                  <a:gd name="T15" fmla="*/ 3 h 9"/>
                  <a:gd name="T16" fmla="*/ 6 w 6"/>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9"/>
                  <a:gd name="T29" fmla="*/ 6 w 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9">
                    <a:moveTo>
                      <a:pt x="6" y="3"/>
                    </a:moveTo>
                    <a:lnTo>
                      <a:pt x="3" y="9"/>
                    </a:lnTo>
                    <a:lnTo>
                      <a:pt x="0" y="6"/>
                    </a:lnTo>
                    <a:lnTo>
                      <a:pt x="3" y="3"/>
                    </a:lnTo>
                    <a:lnTo>
                      <a:pt x="6" y="0"/>
                    </a:lnTo>
                    <a:lnTo>
                      <a:pt x="3" y="3"/>
                    </a:lnTo>
                    <a:lnTo>
                      <a:pt x="6" y="3"/>
                    </a:lnTo>
                    <a:close/>
                  </a:path>
                </a:pathLst>
              </a:custGeom>
              <a:solidFill>
                <a:srgbClr val="CCCCCC"/>
              </a:solidFill>
              <a:ln w="9525">
                <a:noFill/>
                <a:round/>
                <a:headEnd/>
                <a:tailEnd/>
              </a:ln>
            </p:spPr>
            <p:txBody>
              <a:bodyPr/>
              <a:lstStyle/>
              <a:p>
                <a:endParaRPr lang="en-US"/>
              </a:p>
            </p:txBody>
          </p:sp>
          <p:sp>
            <p:nvSpPr>
              <p:cNvPr id="33534" name="Freeform 839"/>
              <p:cNvSpPr>
                <a:spLocks/>
              </p:cNvSpPr>
              <p:nvPr/>
            </p:nvSpPr>
            <p:spPr bwMode="auto">
              <a:xfrm>
                <a:off x="2275" y="2216"/>
                <a:ext cx="6" cy="9"/>
              </a:xfrm>
              <a:custGeom>
                <a:avLst/>
                <a:gdLst>
                  <a:gd name="T0" fmla="*/ 6 w 6"/>
                  <a:gd name="T1" fmla="*/ 3 h 9"/>
                  <a:gd name="T2" fmla="*/ 3 w 6"/>
                  <a:gd name="T3" fmla="*/ 9 h 9"/>
                  <a:gd name="T4" fmla="*/ 3 w 6"/>
                  <a:gd name="T5" fmla="*/ 9 h 9"/>
                  <a:gd name="T6" fmla="*/ 0 w 6"/>
                  <a:gd name="T7" fmla="*/ 6 h 9"/>
                  <a:gd name="T8" fmla="*/ 3 w 6"/>
                  <a:gd name="T9" fmla="*/ 3 h 9"/>
                  <a:gd name="T10" fmla="*/ 6 w 6"/>
                  <a:gd name="T11" fmla="*/ 0 h 9"/>
                  <a:gd name="T12" fmla="*/ 3 w 6"/>
                  <a:gd name="T13" fmla="*/ 3 h 9"/>
                  <a:gd name="T14" fmla="*/ 6 w 6"/>
                  <a:gd name="T15" fmla="*/ 3 h 9"/>
                  <a:gd name="T16" fmla="*/ 6 w 6"/>
                  <a:gd name="T17" fmla="*/ 3 h 9"/>
                  <a:gd name="T18" fmla="*/ 6 w 6"/>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9"/>
                  <a:gd name="T32" fmla="*/ 6 w 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9">
                    <a:moveTo>
                      <a:pt x="6" y="3"/>
                    </a:moveTo>
                    <a:lnTo>
                      <a:pt x="3" y="9"/>
                    </a:lnTo>
                    <a:lnTo>
                      <a:pt x="0" y="6"/>
                    </a:lnTo>
                    <a:lnTo>
                      <a:pt x="3" y="3"/>
                    </a:lnTo>
                    <a:lnTo>
                      <a:pt x="6" y="0"/>
                    </a:lnTo>
                    <a:lnTo>
                      <a:pt x="3" y="3"/>
                    </a:lnTo>
                    <a:lnTo>
                      <a:pt x="6" y="3"/>
                    </a:lnTo>
                  </a:path>
                </a:pathLst>
              </a:custGeom>
              <a:noFill/>
              <a:ln w="0">
                <a:solidFill>
                  <a:srgbClr val="7F7F7F"/>
                </a:solidFill>
                <a:round/>
                <a:headEnd/>
                <a:tailEnd/>
              </a:ln>
            </p:spPr>
            <p:txBody>
              <a:bodyPr/>
              <a:lstStyle/>
              <a:p>
                <a:endParaRPr lang="en-US"/>
              </a:p>
            </p:txBody>
          </p:sp>
          <p:sp>
            <p:nvSpPr>
              <p:cNvPr id="33535" name="Rectangle 840"/>
              <p:cNvSpPr>
                <a:spLocks noChangeArrowheads="1"/>
              </p:cNvSpPr>
              <p:nvPr/>
            </p:nvSpPr>
            <p:spPr bwMode="auto">
              <a:xfrm>
                <a:off x="2281" y="2216"/>
                <a:ext cx="4" cy="3"/>
              </a:xfrm>
              <a:prstGeom prst="rect">
                <a:avLst/>
              </a:prstGeom>
              <a:solidFill>
                <a:srgbClr val="CCCCCC"/>
              </a:solidFill>
              <a:ln w="9525">
                <a:noFill/>
                <a:miter lim="800000"/>
                <a:headEnd/>
                <a:tailEnd/>
              </a:ln>
            </p:spPr>
            <p:txBody>
              <a:bodyPr/>
              <a:lstStyle/>
              <a:p>
                <a:endParaRPr lang="en-US"/>
              </a:p>
            </p:txBody>
          </p:sp>
          <p:sp>
            <p:nvSpPr>
              <p:cNvPr id="33536" name="Freeform 841"/>
              <p:cNvSpPr>
                <a:spLocks/>
              </p:cNvSpPr>
              <p:nvPr/>
            </p:nvSpPr>
            <p:spPr bwMode="auto">
              <a:xfrm>
                <a:off x="2281" y="2216"/>
                <a:ext cx="4" cy="3"/>
              </a:xfrm>
              <a:custGeom>
                <a:avLst/>
                <a:gdLst>
                  <a:gd name="T0" fmla="*/ 4 w 4"/>
                  <a:gd name="T1" fmla="*/ 0 h 3"/>
                  <a:gd name="T2" fmla="*/ 4 w 4"/>
                  <a:gd name="T3" fmla="*/ 3 h 3"/>
                  <a:gd name="T4" fmla="*/ 0 w 4"/>
                  <a:gd name="T5" fmla="*/ 3 h 3"/>
                  <a:gd name="T6" fmla="*/ 0 w 4"/>
                  <a:gd name="T7" fmla="*/ 0 h 3"/>
                  <a:gd name="T8" fmla="*/ 4 w 4"/>
                  <a:gd name="T9" fmla="*/ 0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4" y="3"/>
                    </a:lnTo>
                    <a:lnTo>
                      <a:pt x="0" y="3"/>
                    </a:lnTo>
                    <a:lnTo>
                      <a:pt x="0" y="0"/>
                    </a:lnTo>
                    <a:lnTo>
                      <a:pt x="4" y="0"/>
                    </a:lnTo>
                  </a:path>
                </a:pathLst>
              </a:custGeom>
              <a:noFill/>
              <a:ln w="0">
                <a:solidFill>
                  <a:srgbClr val="7F7F7F"/>
                </a:solidFill>
                <a:round/>
                <a:headEnd/>
                <a:tailEnd/>
              </a:ln>
            </p:spPr>
            <p:txBody>
              <a:bodyPr/>
              <a:lstStyle/>
              <a:p>
                <a:endParaRPr lang="en-US"/>
              </a:p>
            </p:txBody>
          </p:sp>
          <p:sp>
            <p:nvSpPr>
              <p:cNvPr id="33537" name="Freeform 842"/>
              <p:cNvSpPr>
                <a:spLocks/>
              </p:cNvSpPr>
              <p:nvPr/>
            </p:nvSpPr>
            <p:spPr bwMode="auto">
              <a:xfrm>
                <a:off x="2249" y="2923"/>
                <a:ext cx="7" cy="1"/>
              </a:xfrm>
              <a:custGeom>
                <a:avLst/>
                <a:gdLst>
                  <a:gd name="T0" fmla="*/ 0 w 7"/>
                  <a:gd name="T1" fmla="*/ 0 h 1"/>
                  <a:gd name="T2" fmla="*/ 7 w 7"/>
                  <a:gd name="T3" fmla="*/ 0 h 1"/>
                  <a:gd name="T4" fmla="*/ 0 w 7"/>
                  <a:gd name="T5" fmla="*/ 0 h 1"/>
                  <a:gd name="T6" fmla="*/ 0 w 7"/>
                  <a:gd name="T7" fmla="*/ 0 h 1"/>
                  <a:gd name="T8" fmla="*/ 0 w 7"/>
                  <a:gd name="T9" fmla="*/ 0 h 1"/>
                  <a:gd name="T10" fmla="*/ 0 60000 65536"/>
                  <a:gd name="T11" fmla="*/ 0 60000 65536"/>
                  <a:gd name="T12" fmla="*/ 0 60000 65536"/>
                  <a:gd name="T13" fmla="*/ 0 60000 65536"/>
                  <a:gd name="T14" fmla="*/ 0 60000 65536"/>
                  <a:gd name="T15" fmla="*/ 0 w 7"/>
                  <a:gd name="T16" fmla="*/ 0 h 1"/>
                  <a:gd name="T17" fmla="*/ 7 w 7"/>
                  <a:gd name="T18" fmla="*/ 1 h 1"/>
                </a:gdLst>
                <a:ahLst/>
                <a:cxnLst>
                  <a:cxn ang="T10">
                    <a:pos x="T0" y="T1"/>
                  </a:cxn>
                  <a:cxn ang="T11">
                    <a:pos x="T2" y="T3"/>
                  </a:cxn>
                  <a:cxn ang="T12">
                    <a:pos x="T4" y="T5"/>
                  </a:cxn>
                  <a:cxn ang="T13">
                    <a:pos x="T6" y="T7"/>
                  </a:cxn>
                  <a:cxn ang="T14">
                    <a:pos x="T8" y="T9"/>
                  </a:cxn>
                </a:cxnLst>
                <a:rect l="T15" t="T16" r="T17" b="T18"/>
                <a:pathLst>
                  <a:path w="7" h="1">
                    <a:moveTo>
                      <a:pt x="0" y="0"/>
                    </a:moveTo>
                    <a:lnTo>
                      <a:pt x="7" y="0"/>
                    </a:lnTo>
                    <a:lnTo>
                      <a:pt x="0" y="0"/>
                    </a:lnTo>
                    <a:close/>
                  </a:path>
                </a:pathLst>
              </a:custGeom>
              <a:solidFill>
                <a:srgbClr val="CCCCCC"/>
              </a:solidFill>
              <a:ln w="9525">
                <a:noFill/>
                <a:round/>
                <a:headEnd/>
                <a:tailEnd/>
              </a:ln>
            </p:spPr>
            <p:txBody>
              <a:bodyPr/>
              <a:lstStyle/>
              <a:p>
                <a:endParaRPr lang="en-US"/>
              </a:p>
            </p:txBody>
          </p:sp>
          <p:sp>
            <p:nvSpPr>
              <p:cNvPr id="33538" name="Freeform 843"/>
              <p:cNvSpPr>
                <a:spLocks/>
              </p:cNvSpPr>
              <p:nvPr/>
            </p:nvSpPr>
            <p:spPr bwMode="auto">
              <a:xfrm>
                <a:off x="2249" y="2923"/>
                <a:ext cx="7" cy="1"/>
              </a:xfrm>
              <a:custGeom>
                <a:avLst/>
                <a:gdLst>
                  <a:gd name="T0" fmla="*/ 0 w 7"/>
                  <a:gd name="T1" fmla="*/ 0 h 1"/>
                  <a:gd name="T2" fmla="*/ 7 w 7"/>
                  <a:gd name="T3" fmla="*/ 0 h 1"/>
                  <a:gd name="T4" fmla="*/ 0 w 7"/>
                  <a:gd name="T5" fmla="*/ 0 h 1"/>
                  <a:gd name="T6" fmla="*/ 0 w 7"/>
                  <a:gd name="T7" fmla="*/ 0 h 1"/>
                  <a:gd name="T8" fmla="*/ 0 w 7"/>
                  <a:gd name="T9" fmla="*/ 0 h 1"/>
                  <a:gd name="T10" fmla="*/ 0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0" y="0"/>
                    </a:moveTo>
                    <a:lnTo>
                      <a:pt x="7" y="0"/>
                    </a:lnTo>
                    <a:lnTo>
                      <a:pt x="0" y="0"/>
                    </a:lnTo>
                  </a:path>
                </a:pathLst>
              </a:custGeom>
              <a:noFill/>
              <a:ln w="0">
                <a:solidFill>
                  <a:srgbClr val="7F7F7F"/>
                </a:solidFill>
                <a:round/>
                <a:headEnd/>
                <a:tailEnd/>
              </a:ln>
            </p:spPr>
            <p:txBody>
              <a:bodyPr/>
              <a:lstStyle/>
              <a:p>
                <a:endParaRPr lang="en-US"/>
              </a:p>
            </p:txBody>
          </p:sp>
          <p:sp>
            <p:nvSpPr>
              <p:cNvPr id="33539" name="Freeform 844"/>
              <p:cNvSpPr>
                <a:spLocks/>
              </p:cNvSpPr>
              <p:nvPr/>
            </p:nvSpPr>
            <p:spPr bwMode="auto">
              <a:xfrm>
                <a:off x="2130" y="2795"/>
                <a:ext cx="3" cy="3"/>
              </a:xfrm>
              <a:custGeom>
                <a:avLst/>
                <a:gdLst>
                  <a:gd name="T0" fmla="*/ 0 w 3"/>
                  <a:gd name="T1" fmla="*/ 0 h 3"/>
                  <a:gd name="T2" fmla="*/ 3 w 3"/>
                  <a:gd name="T3" fmla="*/ 0 h 3"/>
                  <a:gd name="T4" fmla="*/ 3 w 3"/>
                  <a:gd name="T5" fmla="*/ 3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3540" name="Freeform 845"/>
              <p:cNvSpPr>
                <a:spLocks/>
              </p:cNvSpPr>
              <p:nvPr/>
            </p:nvSpPr>
            <p:spPr bwMode="auto">
              <a:xfrm>
                <a:off x="2130" y="2795"/>
                <a:ext cx="3" cy="3"/>
              </a:xfrm>
              <a:custGeom>
                <a:avLst/>
                <a:gdLst>
                  <a:gd name="T0" fmla="*/ 0 w 3"/>
                  <a:gd name="T1" fmla="*/ 0 h 3"/>
                  <a:gd name="T2" fmla="*/ 3 w 3"/>
                  <a:gd name="T3" fmla="*/ 0 h 3"/>
                  <a:gd name="T4" fmla="*/ 3 w 3"/>
                  <a:gd name="T5" fmla="*/ 3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3541" name="Freeform 846"/>
              <p:cNvSpPr>
                <a:spLocks/>
              </p:cNvSpPr>
              <p:nvPr/>
            </p:nvSpPr>
            <p:spPr bwMode="auto">
              <a:xfrm>
                <a:off x="2133" y="2798"/>
                <a:ext cx="4" cy="3"/>
              </a:xfrm>
              <a:custGeom>
                <a:avLst/>
                <a:gdLst>
                  <a:gd name="T0" fmla="*/ 0 w 4"/>
                  <a:gd name="T1" fmla="*/ 3 h 3"/>
                  <a:gd name="T2" fmla="*/ 0 w 4"/>
                  <a:gd name="T3" fmla="*/ 0 h 3"/>
                  <a:gd name="T4" fmla="*/ 0 w 4"/>
                  <a:gd name="T5" fmla="*/ 0 h 3"/>
                  <a:gd name="T6" fmla="*/ 4 w 4"/>
                  <a:gd name="T7" fmla="*/ 0 h 3"/>
                  <a:gd name="T8" fmla="*/ 0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3"/>
                    </a:moveTo>
                    <a:lnTo>
                      <a:pt x="0" y="0"/>
                    </a:lnTo>
                    <a:lnTo>
                      <a:pt x="4" y="0"/>
                    </a:lnTo>
                    <a:lnTo>
                      <a:pt x="0" y="3"/>
                    </a:lnTo>
                    <a:close/>
                  </a:path>
                </a:pathLst>
              </a:custGeom>
              <a:solidFill>
                <a:srgbClr val="CCCCCC"/>
              </a:solidFill>
              <a:ln w="9525">
                <a:noFill/>
                <a:round/>
                <a:headEnd/>
                <a:tailEnd/>
              </a:ln>
            </p:spPr>
            <p:txBody>
              <a:bodyPr/>
              <a:lstStyle/>
              <a:p>
                <a:endParaRPr lang="en-US"/>
              </a:p>
            </p:txBody>
          </p:sp>
          <p:sp>
            <p:nvSpPr>
              <p:cNvPr id="33542" name="Freeform 847"/>
              <p:cNvSpPr>
                <a:spLocks/>
              </p:cNvSpPr>
              <p:nvPr/>
            </p:nvSpPr>
            <p:spPr bwMode="auto">
              <a:xfrm>
                <a:off x="2133" y="2798"/>
                <a:ext cx="4" cy="3"/>
              </a:xfrm>
              <a:custGeom>
                <a:avLst/>
                <a:gdLst>
                  <a:gd name="T0" fmla="*/ 0 w 4"/>
                  <a:gd name="T1" fmla="*/ 3 h 3"/>
                  <a:gd name="T2" fmla="*/ 0 w 4"/>
                  <a:gd name="T3" fmla="*/ 0 h 3"/>
                  <a:gd name="T4" fmla="*/ 0 w 4"/>
                  <a:gd name="T5" fmla="*/ 0 h 3"/>
                  <a:gd name="T6" fmla="*/ 4 w 4"/>
                  <a:gd name="T7" fmla="*/ 0 h 3"/>
                  <a:gd name="T8" fmla="*/ 0 w 4"/>
                  <a:gd name="T9" fmla="*/ 3 h 3"/>
                  <a:gd name="T10" fmla="*/ 0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3"/>
                    </a:moveTo>
                    <a:lnTo>
                      <a:pt x="0" y="0"/>
                    </a:lnTo>
                    <a:lnTo>
                      <a:pt x="4" y="0"/>
                    </a:lnTo>
                    <a:lnTo>
                      <a:pt x="0" y="3"/>
                    </a:lnTo>
                  </a:path>
                </a:pathLst>
              </a:custGeom>
              <a:noFill/>
              <a:ln w="0">
                <a:solidFill>
                  <a:srgbClr val="7F7F7F"/>
                </a:solidFill>
                <a:round/>
                <a:headEnd/>
                <a:tailEnd/>
              </a:ln>
            </p:spPr>
            <p:txBody>
              <a:bodyPr/>
              <a:lstStyle/>
              <a:p>
                <a:endParaRPr lang="en-US"/>
              </a:p>
            </p:txBody>
          </p:sp>
          <p:sp>
            <p:nvSpPr>
              <p:cNvPr id="33543" name="Freeform 848"/>
              <p:cNvSpPr>
                <a:spLocks/>
              </p:cNvSpPr>
              <p:nvPr/>
            </p:nvSpPr>
            <p:spPr bwMode="auto">
              <a:xfrm>
                <a:off x="2133" y="2801"/>
                <a:ext cx="4" cy="3"/>
              </a:xfrm>
              <a:custGeom>
                <a:avLst/>
                <a:gdLst>
                  <a:gd name="T0" fmla="*/ 0 w 4"/>
                  <a:gd name="T1" fmla="*/ 0 h 3"/>
                  <a:gd name="T2" fmla="*/ 4 w 4"/>
                  <a:gd name="T3" fmla="*/ 0 h 3"/>
                  <a:gd name="T4" fmla="*/ 4 w 4"/>
                  <a:gd name="T5" fmla="*/ 3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0"/>
                    </a:lnTo>
                    <a:lnTo>
                      <a:pt x="4" y="3"/>
                    </a:lnTo>
                    <a:lnTo>
                      <a:pt x="0" y="0"/>
                    </a:lnTo>
                    <a:close/>
                  </a:path>
                </a:pathLst>
              </a:custGeom>
              <a:solidFill>
                <a:srgbClr val="CCCCCC"/>
              </a:solidFill>
              <a:ln w="9525">
                <a:noFill/>
                <a:round/>
                <a:headEnd/>
                <a:tailEnd/>
              </a:ln>
            </p:spPr>
            <p:txBody>
              <a:bodyPr/>
              <a:lstStyle/>
              <a:p>
                <a:endParaRPr lang="en-US"/>
              </a:p>
            </p:txBody>
          </p:sp>
          <p:sp>
            <p:nvSpPr>
              <p:cNvPr id="33544" name="Freeform 849"/>
              <p:cNvSpPr>
                <a:spLocks/>
              </p:cNvSpPr>
              <p:nvPr/>
            </p:nvSpPr>
            <p:spPr bwMode="auto">
              <a:xfrm>
                <a:off x="2133" y="2801"/>
                <a:ext cx="4" cy="3"/>
              </a:xfrm>
              <a:custGeom>
                <a:avLst/>
                <a:gdLst>
                  <a:gd name="T0" fmla="*/ 0 w 4"/>
                  <a:gd name="T1" fmla="*/ 0 h 3"/>
                  <a:gd name="T2" fmla="*/ 4 w 4"/>
                  <a:gd name="T3" fmla="*/ 0 h 3"/>
                  <a:gd name="T4" fmla="*/ 4 w 4"/>
                  <a:gd name="T5" fmla="*/ 3 h 3"/>
                  <a:gd name="T6" fmla="*/ 0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0"/>
                    </a:lnTo>
                    <a:lnTo>
                      <a:pt x="4" y="3"/>
                    </a:lnTo>
                    <a:lnTo>
                      <a:pt x="0" y="0"/>
                    </a:lnTo>
                  </a:path>
                </a:pathLst>
              </a:custGeom>
              <a:noFill/>
              <a:ln w="0">
                <a:solidFill>
                  <a:srgbClr val="7F7F7F"/>
                </a:solidFill>
                <a:round/>
                <a:headEnd/>
                <a:tailEnd/>
              </a:ln>
            </p:spPr>
            <p:txBody>
              <a:bodyPr/>
              <a:lstStyle/>
              <a:p>
                <a:endParaRPr lang="en-US"/>
              </a:p>
            </p:txBody>
          </p:sp>
          <p:sp>
            <p:nvSpPr>
              <p:cNvPr id="33545" name="Freeform 850"/>
              <p:cNvSpPr>
                <a:spLocks/>
              </p:cNvSpPr>
              <p:nvPr/>
            </p:nvSpPr>
            <p:spPr bwMode="auto">
              <a:xfrm>
                <a:off x="2133" y="2801"/>
                <a:ext cx="4" cy="3"/>
              </a:xfrm>
              <a:custGeom>
                <a:avLst/>
                <a:gdLst>
                  <a:gd name="T0" fmla="*/ 0 w 4"/>
                  <a:gd name="T1" fmla="*/ 0 h 3"/>
                  <a:gd name="T2" fmla="*/ 4 w 4"/>
                  <a:gd name="T3" fmla="*/ 3 h 3"/>
                  <a:gd name="T4" fmla="*/ 0 w 4"/>
                  <a:gd name="T5" fmla="*/ 0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0"/>
                    </a:moveTo>
                    <a:lnTo>
                      <a:pt x="4" y="3"/>
                    </a:lnTo>
                    <a:lnTo>
                      <a:pt x="0" y="0"/>
                    </a:lnTo>
                    <a:close/>
                  </a:path>
                </a:pathLst>
              </a:custGeom>
              <a:solidFill>
                <a:srgbClr val="CCCCCC"/>
              </a:solidFill>
              <a:ln w="9525">
                <a:noFill/>
                <a:round/>
                <a:headEnd/>
                <a:tailEnd/>
              </a:ln>
            </p:spPr>
            <p:txBody>
              <a:bodyPr/>
              <a:lstStyle/>
              <a:p>
                <a:endParaRPr lang="en-US"/>
              </a:p>
            </p:txBody>
          </p:sp>
          <p:sp>
            <p:nvSpPr>
              <p:cNvPr id="33546" name="Freeform 851"/>
              <p:cNvSpPr>
                <a:spLocks/>
              </p:cNvSpPr>
              <p:nvPr/>
            </p:nvSpPr>
            <p:spPr bwMode="auto">
              <a:xfrm>
                <a:off x="2133" y="2801"/>
                <a:ext cx="4" cy="3"/>
              </a:xfrm>
              <a:custGeom>
                <a:avLst/>
                <a:gdLst>
                  <a:gd name="T0" fmla="*/ 0 w 4"/>
                  <a:gd name="T1" fmla="*/ 0 h 3"/>
                  <a:gd name="T2" fmla="*/ 4 w 4"/>
                  <a:gd name="T3" fmla="*/ 3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0" y="0"/>
                    </a:lnTo>
                  </a:path>
                </a:pathLst>
              </a:custGeom>
              <a:noFill/>
              <a:ln w="0">
                <a:solidFill>
                  <a:srgbClr val="7F7F7F"/>
                </a:solidFill>
                <a:round/>
                <a:headEnd/>
                <a:tailEnd/>
              </a:ln>
            </p:spPr>
            <p:txBody>
              <a:bodyPr/>
              <a:lstStyle/>
              <a:p>
                <a:endParaRPr lang="en-US"/>
              </a:p>
            </p:txBody>
          </p:sp>
          <p:sp>
            <p:nvSpPr>
              <p:cNvPr id="33547" name="Rectangle 852"/>
              <p:cNvSpPr>
                <a:spLocks noChangeArrowheads="1"/>
              </p:cNvSpPr>
              <p:nvPr/>
            </p:nvSpPr>
            <p:spPr bwMode="auto">
              <a:xfrm>
                <a:off x="2140" y="2811"/>
                <a:ext cx="1" cy="1"/>
              </a:xfrm>
              <a:prstGeom prst="rect">
                <a:avLst/>
              </a:prstGeom>
              <a:solidFill>
                <a:srgbClr val="CCCCCC"/>
              </a:solidFill>
              <a:ln w="9525">
                <a:noFill/>
                <a:miter lim="800000"/>
                <a:headEnd/>
                <a:tailEnd/>
              </a:ln>
            </p:spPr>
            <p:txBody>
              <a:bodyPr/>
              <a:lstStyle/>
              <a:p>
                <a:endParaRPr lang="en-US"/>
              </a:p>
            </p:txBody>
          </p:sp>
          <p:sp>
            <p:nvSpPr>
              <p:cNvPr id="33548" name="Freeform 853"/>
              <p:cNvSpPr>
                <a:spLocks/>
              </p:cNvSpPr>
              <p:nvPr/>
            </p:nvSpPr>
            <p:spPr bwMode="auto">
              <a:xfrm>
                <a:off x="2140" y="2833"/>
                <a:ext cx="3" cy="1"/>
              </a:xfrm>
              <a:custGeom>
                <a:avLst/>
                <a:gdLst>
                  <a:gd name="T0" fmla="*/ 3 w 3"/>
                  <a:gd name="T1" fmla="*/ 0 h 1"/>
                  <a:gd name="T2" fmla="*/ 0 w 3"/>
                  <a:gd name="T3" fmla="*/ 0 h 1"/>
                  <a:gd name="T4" fmla="*/ 0 w 3"/>
                  <a:gd name="T5" fmla="*/ 0 h 1"/>
                  <a:gd name="T6" fmla="*/ 0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0" y="0"/>
                    </a:lnTo>
                    <a:lnTo>
                      <a:pt x="3" y="0"/>
                    </a:lnTo>
                    <a:close/>
                  </a:path>
                </a:pathLst>
              </a:custGeom>
              <a:solidFill>
                <a:srgbClr val="CCCCCC"/>
              </a:solidFill>
              <a:ln w="9525">
                <a:noFill/>
                <a:round/>
                <a:headEnd/>
                <a:tailEnd/>
              </a:ln>
            </p:spPr>
            <p:txBody>
              <a:bodyPr/>
              <a:lstStyle/>
              <a:p>
                <a:endParaRPr lang="en-US"/>
              </a:p>
            </p:txBody>
          </p:sp>
          <p:sp>
            <p:nvSpPr>
              <p:cNvPr id="33549" name="Freeform 854"/>
              <p:cNvSpPr>
                <a:spLocks/>
              </p:cNvSpPr>
              <p:nvPr/>
            </p:nvSpPr>
            <p:spPr bwMode="auto">
              <a:xfrm>
                <a:off x="2140" y="2833"/>
                <a:ext cx="3" cy="1"/>
              </a:xfrm>
              <a:custGeom>
                <a:avLst/>
                <a:gdLst>
                  <a:gd name="T0" fmla="*/ 3 w 3"/>
                  <a:gd name="T1" fmla="*/ 0 h 1"/>
                  <a:gd name="T2" fmla="*/ 0 w 3"/>
                  <a:gd name="T3" fmla="*/ 0 h 1"/>
                  <a:gd name="T4" fmla="*/ 0 w 3"/>
                  <a:gd name="T5" fmla="*/ 0 h 1"/>
                  <a:gd name="T6" fmla="*/ 0 w 3"/>
                  <a:gd name="T7" fmla="*/ 0 h 1"/>
                  <a:gd name="T8" fmla="*/ 3 w 3"/>
                  <a:gd name="T9" fmla="*/ 0 h 1"/>
                  <a:gd name="T10" fmla="*/ 3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3" y="0"/>
                    </a:moveTo>
                    <a:lnTo>
                      <a:pt x="0" y="0"/>
                    </a:lnTo>
                    <a:lnTo>
                      <a:pt x="3" y="0"/>
                    </a:lnTo>
                  </a:path>
                </a:pathLst>
              </a:custGeom>
              <a:noFill/>
              <a:ln w="0">
                <a:solidFill>
                  <a:srgbClr val="7F7F7F"/>
                </a:solidFill>
                <a:round/>
                <a:headEnd/>
                <a:tailEnd/>
              </a:ln>
            </p:spPr>
            <p:txBody>
              <a:bodyPr/>
              <a:lstStyle/>
              <a:p>
                <a:endParaRPr lang="en-US"/>
              </a:p>
            </p:txBody>
          </p:sp>
          <p:sp>
            <p:nvSpPr>
              <p:cNvPr id="33550" name="Freeform 855"/>
              <p:cNvSpPr>
                <a:spLocks/>
              </p:cNvSpPr>
              <p:nvPr/>
            </p:nvSpPr>
            <p:spPr bwMode="auto">
              <a:xfrm>
                <a:off x="2133" y="2833"/>
                <a:ext cx="4" cy="4"/>
              </a:xfrm>
              <a:custGeom>
                <a:avLst/>
                <a:gdLst>
                  <a:gd name="T0" fmla="*/ 4 w 4"/>
                  <a:gd name="T1" fmla="*/ 0 h 4"/>
                  <a:gd name="T2" fmla="*/ 4 w 4"/>
                  <a:gd name="T3" fmla="*/ 4 h 4"/>
                  <a:gd name="T4" fmla="*/ 0 w 4"/>
                  <a:gd name="T5" fmla="*/ 4 h 4"/>
                  <a:gd name="T6" fmla="*/ 4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0"/>
                    </a:moveTo>
                    <a:lnTo>
                      <a:pt x="4" y="4"/>
                    </a:lnTo>
                    <a:lnTo>
                      <a:pt x="0" y="4"/>
                    </a:lnTo>
                    <a:lnTo>
                      <a:pt x="4" y="0"/>
                    </a:lnTo>
                    <a:close/>
                  </a:path>
                </a:pathLst>
              </a:custGeom>
              <a:solidFill>
                <a:srgbClr val="CCCCCC"/>
              </a:solidFill>
              <a:ln w="9525">
                <a:noFill/>
                <a:round/>
                <a:headEnd/>
                <a:tailEnd/>
              </a:ln>
            </p:spPr>
            <p:txBody>
              <a:bodyPr/>
              <a:lstStyle/>
              <a:p>
                <a:endParaRPr lang="en-US"/>
              </a:p>
            </p:txBody>
          </p:sp>
          <p:sp>
            <p:nvSpPr>
              <p:cNvPr id="33551" name="Freeform 856"/>
              <p:cNvSpPr>
                <a:spLocks/>
              </p:cNvSpPr>
              <p:nvPr/>
            </p:nvSpPr>
            <p:spPr bwMode="auto">
              <a:xfrm>
                <a:off x="2133" y="2833"/>
                <a:ext cx="4" cy="4"/>
              </a:xfrm>
              <a:custGeom>
                <a:avLst/>
                <a:gdLst>
                  <a:gd name="T0" fmla="*/ 4 w 4"/>
                  <a:gd name="T1" fmla="*/ 0 h 4"/>
                  <a:gd name="T2" fmla="*/ 4 w 4"/>
                  <a:gd name="T3" fmla="*/ 4 h 4"/>
                  <a:gd name="T4" fmla="*/ 0 w 4"/>
                  <a:gd name="T5" fmla="*/ 4 h 4"/>
                  <a:gd name="T6" fmla="*/ 4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0" y="4"/>
                    </a:lnTo>
                    <a:lnTo>
                      <a:pt x="4" y="0"/>
                    </a:lnTo>
                  </a:path>
                </a:pathLst>
              </a:custGeom>
              <a:noFill/>
              <a:ln w="0">
                <a:solidFill>
                  <a:srgbClr val="7F7F7F"/>
                </a:solidFill>
                <a:round/>
                <a:headEnd/>
                <a:tailEnd/>
              </a:ln>
            </p:spPr>
            <p:txBody>
              <a:bodyPr/>
              <a:lstStyle/>
              <a:p>
                <a:endParaRPr lang="en-US"/>
              </a:p>
            </p:txBody>
          </p:sp>
          <p:sp>
            <p:nvSpPr>
              <p:cNvPr id="33552" name="Freeform 857"/>
              <p:cNvSpPr>
                <a:spLocks/>
              </p:cNvSpPr>
              <p:nvPr/>
            </p:nvSpPr>
            <p:spPr bwMode="auto">
              <a:xfrm>
                <a:off x="2137" y="2840"/>
                <a:ext cx="3" cy="3"/>
              </a:xfrm>
              <a:custGeom>
                <a:avLst/>
                <a:gdLst>
                  <a:gd name="T0" fmla="*/ 0 w 3"/>
                  <a:gd name="T1" fmla="*/ 0 h 3"/>
                  <a:gd name="T2" fmla="*/ 3 w 3"/>
                  <a:gd name="T3" fmla="*/ 0 h 3"/>
                  <a:gd name="T4" fmla="*/ 3 w 3"/>
                  <a:gd name="T5" fmla="*/ 3 h 3"/>
                  <a:gd name="T6" fmla="*/ 3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3553" name="Freeform 858"/>
              <p:cNvSpPr>
                <a:spLocks/>
              </p:cNvSpPr>
              <p:nvPr/>
            </p:nvSpPr>
            <p:spPr bwMode="auto">
              <a:xfrm>
                <a:off x="2137" y="2840"/>
                <a:ext cx="3" cy="3"/>
              </a:xfrm>
              <a:custGeom>
                <a:avLst/>
                <a:gdLst>
                  <a:gd name="T0" fmla="*/ 0 w 3"/>
                  <a:gd name="T1" fmla="*/ 0 h 3"/>
                  <a:gd name="T2" fmla="*/ 3 w 3"/>
                  <a:gd name="T3" fmla="*/ 0 h 3"/>
                  <a:gd name="T4" fmla="*/ 3 w 3"/>
                  <a:gd name="T5" fmla="*/ 3 h 3"/>
                  <a:gd name="T6" fmla="*/ 3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3554" name="Freeform 859"/>
              <p:cNvSpPr>
                <a:spLocks/>
              </p:cNvSpPr>
              <p:nvPr/>
            </p:nvSpPr>
            <p:spPr bwMode="auto">
              <a:xfrm>
                <a:off x="2133" y="2837"/>
                <a:ext cx="7" cy="9"/>
              </a:xfrm>
              <a:custGeom>
                <a:avLst/>
                <a:gdLst>
                  <a:gd name="T0" fmla="*/ 4 w 7"/>
                  <a:gd name="T1" fmla="*/ 3 h 9"/>
                  <a:gd name="T2" fmla="*/ 0 w 7"/>
                  <a:gd name="T3" fmla="*/ 3 h 9"/>
                  <a:gd name="T4" fmla="*/ 4 w 7"/>
                  <a:gd name="T5" fmla="*/ 0 h 9"/>
                  <a:gd name="T6" fmla="*/ 7 w 7"/>
                  <a:gd name="T7" fmla="*/ 9 h 9"/>
                  <a:gd name="T8" fmla="*/ 4 w 7"/>
                  <a:gd name="T9" fmla="*/ 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4" y="3"/>
                    </a:moveTo>
                    <a:lnTo>
                      <a:pt x="0" y="3"/>
                    </a:lnTo>
                    <a:lnTo>
                      <a:pt x="4" y="0"/>
                    </a:lnTo>
                    <a:lnTo>
                      <a:pt x="7" y="9"/>
                    </a:lnTo>
                    <a:lnTo>
                      <a:pt x="4" y="3"/>
                    </a:lnTo>
                    <a:close/>
                  </a:path>
                </a:pathLst>
              </a:custGeom>
              <a:solidFill>
                <a:srgbClr val="CCCCCC"/>
              </a:solidFill>
              <a:ln w="9525">
                <a:noFill/>
                <a:round/>
                <a:headEnd/>
                <a:tailEnd/>
              </a:ln>
            </p:spPr>
            <p:txBody>
              <a:bodyPr/>
              <a:lstStyle/>
              <a:p>
                <a:endParaRPr lang="en-US"/>
              </a:p>
            </p:txBody>
          </p:sp>
          <p:sp>
            <p:nvSpPr>
              <p:cNvPr id="33555" name="Freeform 860"/>
              <p:cNvSpPr>
                <a:spLocks/>
              </p:cNvSpPr>
              <p:nvPr/>
            </p:nvSpPr>
            <p:spPr bwMode="auto">
              <a:xfrm>
                <a:off x="2133" y="2837"/>
                <a:ext cx="7" cy="9"/>
              </a:xfrm>
              <a:custGeom>
                <a:avLst/>
                <a:gdLst>
                  <a:gd name="T0" fmla="*/ 4 w 7"/>
                  <a:gd name="T1" fmla="*/ 3 h 9"/>
                  <a:gd name="T2" fmla="*/ 0 w 7"/>
                  <a:gd name="T3" fmla="*/ 3 h 9"/>
                  <a:gd name="T4" fmla="*/ 4 w 7"/>
                  <a:gd name="T5" fmla="*/ 0 h 9"/>
                  <a:gd name="T6" fmla="*/ 7 w 7"/>
                  <a:gd name="T7" fmla="*/ 9 h 9"/>
                  <a:gd name="T8" fmla="*/ 4 w 7"/>
                  <a:gd name="T9" fmla="*/ 3 h 9"/>
                  <a:gd name="T10" fmla="*/ 4 w 7"/>
                  <a:gd name="T11" fmla="*/ 3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4" y="3"/>
                    </a:moveTo>
                    <a:lnTo>
                      <a:pt x="0" y="3"/>
                    </a:lnTo>
                    <a:lnTo>
                      <a:pt x="4" y="0"/>
                    </a:lnTo>
                    <a:lnTo>
                      <a:pt x="7" y="9"/>
                    </a:lnTo>
                    <a:lnTo>
                      <a:pt x="4" y="3"/>
                    </a:lnTo>
                  </a:path>
                </a:pathLst>
              </a:custGeom>
              <a:noFill/>
              <a:ln w="0">
                <a:solidFill>
                  <a:srgbClr val="7F7F7F"/>
                </a:solidFill>
                <a:round/>
                <a:headEnd/>
                <a:tailEnd/>
              </a:ln>
            </p:spPr>
            <p:txBody>
              <a:bodyPr/>
              <a:lstStyle/>
              <a:p>
                <a:endParaRPr lang="en-US"/>
              </a:p>
            </p:txBody>
          </p:sp>
          <p:sp>
            <p:nvSpPr>
              <p:cNvPr id="33556" name="Freeform 861"/>
              <p:cNvSpPr>
                <a:spLocks/>
              </p:cNvSpPr>
              <p:nvPr/>
            </p:nvSpPr>
            <p:spPr bwMode="auto">
              <a:xfrm>
                <a:off x="2140" y="2843"/>
                <a:ext cx="3" cy="3"/>
              </a:xfrm>
              <a:custGeom>
                <a:avLst/>
                <a:gdLst>
                  <a:gd name="T0" fmla="*/ 0 w 3"/>
                  <a:gd name="T1" fmla="*/ 0 h 3"/>
                  <a:gd name="T2" fmla="*/ 3 w 3"/>
                  <a:gd name="T3" fmla="*/ 0 h 3"/>
                  <a:gd name="T4" fmla="*/ 3 w 3"/>
                  <a:gd name="T5" fmla="*/ 3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3557" name="Freeform 862"/>
              <p:cNvSpPr>
                <a:spLocks/>
              </p:cNvSpPr>
              <p:nvPr/>
            </p:nvSpPr>
            <p:spPr bwMode="auto">
              <a:xfrm>
                <a:off x="2140" y="2843"/>
                <a:ext cx="3" cy="3"/>
              </a:xfrm>
              <a:custGeom>
                <a:avLst/>
                <a:gdLst>
                  <a:gd name="T0" fmla="*/ 0 w 3"/>
                  <a:gd name="T1" fmla="*/ 0 h 3"/>
                  <a:gd name="T2" fmla="*/ 3 w 3"/>
                  <a:gd name="T3" fmla="*/ 0 h 3"/>
                  <a:gd name="T4" fmla="*/ 3 w 3"/>
                  <a:gd name="T5" fmla="*/ 3 h 3"/>
                  <a:gd name="T6" fmla="*/ 0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3558" name="Freeform 863"/>
              <p:cNvSpPr>
                <a:spLocks/>
              </p:cNvSpPr>
              <p:nvPr/>
            </p:nvSpPr>
            <p:spPr bwMode="auto">
              <a:xfrm>
                <a:off x="2137" y="2843"/>
                <a:ext cx="3" cy="3"/>
              </a:xfrm>
              <a:custGeom>
                <a:avLst/>
                <a:gdLst>
                  <a:gd name="T0" fmla="*/ 0 w 3"/>
                  <a:gd name="T1" fmla="*/ 3 h 3"/>
                  <a:gd name="T2" fmla="*/ 0 w 3"/>
                  <a:gd name="T3" fmla="*/ 0 h 3"/>
                  <a:gd name="T4" fmla="*/ 0 w 3"/>
                  <a:gd name="T5" fmla="*/ 0 h 3"/>
                  <a:gd name="T6" fmla="*/ 3 w 3"/>
                  <a:gd name="T7" fmla="*/ 3 h 3"/>
                  <a:gd name="T8" fmla="*/ 0 w 3"/>
                  <a:gd name="T9" fmla="*/ 3 h 3"/>
                  <a:gd name="T10" fmla="*/ 0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3"/>
                    </a:moveTo>
                    <a:lnTo>
                      <a:pt x="0" y="0"/>
                    </a:lnTo>
                    <a:lnTo>
                      <a:pt x="3" y="3"/>
                    </a:lnTo>
                    <a:lnTo>
                      <a:pt x="0" y="3"/>
                    </a:lnTo>
                    <a:close/>
                  </a:path>
                </a:pathLst>
              </a:custGeom>
              <a:solidFill>
                <a:srgbClr val="CCCCCC"/>
              </a:solidFill>
              <a:ln w="9525">
                <a:noFill/>
                <a:round/>
                <a:headEnd/>
                <a:tailEnd/>
              </a:ln>
            </p:spPr>
            <p:txBody>
              <a:bodyPr/>
              <a:lstStyle/>
              <a:p>
                <a:endParaRPr lang="en-US"/>
              </a:p>
            </p:txBody>
          </p:sp>
          <p:sp>
            <p:nvSpPr>
              <p:cNvPr id="33559" name="Freeform 864"/>
              <p:cNvSpPr>
                <a:spLocks/>
              </p:cNvSpPr>
              <p:nvPr/>
            </p:nvSpPr>
            <p:spPr bwMode="auto">
              <a:xfrm>
                <a:off x="2137" y="2843"/>
                <a:ext cx="3" cy="3"/>
              </a:xfrm>
              <a:custGeom>
                <a:avLst/>
                <a:gdLst>
                  <a:gd name="T0" fmla="*/ 0 w 3"/>
                  <a:gd name="T1" fmla="*/ 3 h 3"/>
                  <a:gd name="T2" fmla="*/ 0 w 3"/>
                  <a:gd name="T3" fmla="*/ 0 h 3"/>
                  <a:gd name="T4" fmla="*/ 0 w 3"/>
                  <a:gd name="T5" fmla="*/ 0 h 3"/>
                  <a:gd name="T6" fmla="*/ 3 w 3"/>
                  <a:gd name="T7" fmla="*/ 3 h 3"/>
                  <a:gd name="T8" fmla="*/ 0 w 3"/>
                  <a:gd name="T9" fmla="*/ 3 h 3"/>
                  <a:gd name="T10" fmla="*/ 0 w 3"/>
                  <a:gd name="T11" fmla="*/ 3 h 3"/>
                  <a:gd name="T12" fmla="*/ 0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lnTo>
                      <a:pt x="0" y="0"/>
                    </a:lnTo>
                    <a:lnTo>
                      <a:pt x="3" y="3"/>
                    </a:lnTo>
                    <a:lnTo>
                      <a:pt x="0" y="3"/>
                    </a:lnTo>
                  </a:path>
                </a:pathLst>
              </a:custGeom>
              <a:noFill/>
              <a:ln w="0">
                <a:solidFill>
                  <a:srgbClr val="7F7F7F"/>
                </a:solidFill>
                <a:round/>
                <a:headEnd/>
                <a:tailEnd/>
              </a:ln>
            </p:spPr>
            <p:txBody>
              <a:bodyPr/>
              <a:lstStyle/>
              <a:p>
                <a:endParaRPr lang="en-US"/>
              </a:p>
            </p:txBody>
          </p:sp>
          <p:sp>
            <p:nvSpPr>
              <p:cNvPr id="33560" name="Freeform 865"/>
              <p:cNvSpPr>
                <a:spLocks/>
              </p:cNvSpPr>
              <p:nvPr/>
            </p:nvSpPr>
            <p:spPr bwMode="auto">
              <a:xfrm>
                <a:off x="2140" y="2859"/>
                <a:ext cx="3" cy="3"/>
              </a:xfrm>
              <a:custGeom>
                <a:avLst/>
                <a:gdLst>
                  <a:gd name="T0" fmla="*/ 0 w 3"/>
                  <a:gd name="T1" fmla="*/ 0 h 3"/>
                  <a:gd name="T2" fmla="*/ 3 w 3"/>
                  <a:gd name="T3" fmla="*/ 0 h 3"/>
                  <a:gd name="T4" fmla="*/ 3 w 3"/>
                  <a:gd name="T5" fmla="*/ 3 h 3"/>
                  <a:gd name="T6" fmla="*/ 3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3561" name="Freeform 866"/>
              <p:cNvSpPr>
                <a:spLocks/>
              </p:cNvSpPr>
              <p:nvPr/>
            </p:nvSpPr>
            <p:spPr bwMode="auto">
              <a:xfrm>
                <a:off x="2140" y="2859"/>
                <a:ext cx="3" cy="3"/>
              </a:xfrm>
              <a:custGeom>
                <a:avLst/>
                <a:gdLst>
                  <a:gd name="T0" fmla="*/ 0 w 3"/>
                  <a:gd name="T1" fmla="*/ 0 h 3"/>
                  <a:gd name="T2" fmla="*/ 3 w 3"/>
                  <a:gd name="T3" fmla="*/ 0 h 3"/>
                  <a:gd name="T4" fmla="*/ 3 w 3"/>
                  <a:gd name="T5" fmla="*/ 3 h 3"/>
                  <a:gd name="T6" fmla="*/ 3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3562" name="Freeform 867"/>
              <p:cNvSpPr>
                <a:spLocks/>
              </p:cNvSpPr>
              <p:nvPr/>
            </p:nvSpPr>
            <p:spPr bwMode="auto">
              <a:xfrm>
                <a:off x="2149" y="2869"/>
                <a:ext cx="7" cy="3"/>
              </a:xfrm>
              <a:custGeom>
                <a:avLst/>
                <a:gdLst>
                  <a:gd name="T0" fmla="*/ 4 w 7"/>
                  <a:gd name="T1" fmla="*/ 3 h 3"/>
                  <a:gd name="T2" fmla="*/ 4 w 7"/>
                  <a:gd name="T3" fmla="*/ 3 h 3"/>
                  <a:gd name="T4" fmla="*/ 0 w 7"/>
                  <a:gd name="T5" fmla="*/ 0 h 3"/>
                  <a:gd name="T6" fmla="*/ 7 w 7"/>
                  <a:gd name="T7" fmla="*/ 3 h 3"/>
                  <a:gd name="T8" fmla="*/ 7 w 7"/>
                  <a:gd name="T9" fmla="*/ 3 h 3"/>
                  <a:gd name="T10" fmla="*/ 4 w 7"/>
                  <a:gd name="T11" fmla="*/ 3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4" y="3"/>
                    </a:moveTo>
                    <a:lnTo>
                      <a:pt x="4" y="3"/>
                    </a:lnTo>
                    <a:lnTo>
                      <a:pt x="0" y="0"/>
                    </a:lnTo>
                    <a:lnTo>
                      <a:pt x="7" y="3"/>
                    </a:lnTo>
                    <a:lnTo>
                      <a:pt x="4" y="3"/>
                    </a:lnTo>
                    <a:close/>
                  </a:path>
                </a:pathLst>
              </a:custGeom>
              <a:solidFill>
                <a:srgbClr val="CCCCCC"/>
              </a:solidFill>
              <a:ln w="9525">
                <a:noFill/>
                <a:round/>
                <a:headEnd/>
                <a:tailEnd/>
              </a:ln>
            </p:spPr>
            <p:txBody>
              <a:bodyPr/>
              <a:lstStyle/>
              <a:p>
                <a:endParaRPr lang="en-US"/>
              </a:p>
            </p:txBody>
          </p:sp>
          <p:sp>
            <p:nvSpPr>
              <p:cNvPr id="33563" name="Freeform 868"/>
              <p:cNvSpPr>
                <a:spLocks/>
              </p:cNvSpPr>
              <p:nvPr/>
            </p:nvSpPr>
            <p:spPr bwMode="auto">
              <a:xfrm>
                <a:off x="2149" y="2869"/>
                <a:ext cx="7" cy="3"/>
              </a:xfrm>
              <a:custGeom>
                <a:avLst/>
                <a:gdLst>
                  <a:gd name="T0" fmla="*/ 4 w 7"/>
                  <a:gd name="T1" fmla="*/ 3 h 3"/>
                  <a:gd name="T2" fmla="*/ 4 w 7"/>
                  <a:gd name="T3" fmla="*/ 3 h 3"/>
                  <a:gd name="T4" fmla="*/ 0 w 7"/>
                  <a:gd name="T5" fmla="*/ 0 h 3"/>
                  <a:gd name="T6" fmla="*/ 7 w 7"/>
                  <a:gd name="T7" fmla="*/ 3 h 3"/>
                  <a:gd name="T8" fmla="*/ 7 w 7"/>
                  <a:gd name="T9" fmla="*/ 3 h 3"/>
                  <a:gd name="T10" fmla="*/ 4 w 7"/>
                  <a:gd name="T11" fmla="*/ 3 h 3"/>
                  <a:gd name="T12" fmla="*/ 4 w 7"/>
                  <a:gd name="T13" fmla="*/ 3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4" y="3"/>
                    </a:moveTo>
                    <a:lnTo>
                      <a:pt x="4" y="3"/>
                    </a:lnTo>
                    <a:lnTo>
                      <a:pt x="0" y="0"/>
                    </a:lnTo>
                    <a:lnTo>
                      <a:pt x="7" y="3"/>
                    </a:lnTo>
                    <a:lnTo>
                      <a:pt x="4" y="3"/>
                    </a:lnTo>
                  </a:path>
                </a:pathLst>
              </a:custGeom>
              <a:noFill/>
              <a:ln w="0">
                <a:solidFill>
                  <a:srgbClr val="7F7F7F"/>
                </a:solidFill>
                <a:round/>
                <a:headEnd/>
                <a:tailEnd/>
              </a:ln>
            </p:spPr>
            <p:txBody>
              <a:bodyPr/>
              <a:lstStyle/>
              <a:p>
                <a:endParaRPr lang="en-US"/>
              </a:p>
            </p:txBody>
          </p:sp>
          <p:sp>
            <p:nvSpPr>
              <p:cNvPr id="33564" name="Freeform 869"/>
              <p:cNvSpPr>
                <a:spLocks/>
              </p:cNvSpPr>
              <p:nvPr/>
            </p:nvSpPr>
            <p:spPr bwMode="auto">
              <a:xfrm>
                <a:off x="2153" y="2878"/>
                <a:ext cx="3" cy="4"/>
              </a:xfrm>
              <a:custGeom>
                <a:avLst/>
                <a:gdLst>
                  <a:gd name="T0" fmla="*/ 0 w 3"/>
                  <a:gd name="T1" fmla="*/ 4 h 4"/>
                  <a:gd name="T2" fmla="*/ 0 w 3"/>
                  <a:gd name="T3" fmla="*/ 0 h 4"/>
                  <a:gd name="T4" fmla="*/ 3 w 3"/>
                  <a:gd name="T5" fmla="*/ 4 h 4"/>
                  <a:gd name="T6" fmla="*/ 0 w 3"/>
                  <a:gd name="T7" fmla="*/ 4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4"/>
                    </a:moveTo>
                    <a:lnTo>
                      <a:pt x="0" y="0"/>
                    </a:lnTo>
                    <a:lnTo>
                      <a:pt x="3" y="4"/>
                    </a:lnTo>
                    <a:lnTo>
                      <a:pt x="0" y="4"/>
                    </a:lnTo>
                    <a:close/>
                  </a:path>
                </a:pathLst>
              </a:custGeom>
              <a:solidFill>
                <a:srgbClr val="CCCCCC"/>
              </a:solidFill>
              <a:ln w="9525">
                <a:noFill/>
                <a:round/>
                <a:headEnd/>
                <a:tailEnd/>
              </a:ln>
            </p:spPr>
            <p:txBody>
              <a:bodyPr/>
              <a:lstStyle/>
              <a:p>
                <a:endParaRPr lang="en-US"/>
              </a:p>
            </p:txBody>
          </p:sp>
          <p:sp>
            <p:nvSpPr>
              <p:cNvPr id="33565" name="Freeform 870"/>
              <p:cNvSpPr>
                <a:spLocks/>
              </p:cNvSpPr>
              <p:nvPr/>
            </p:nvSpPr>
            <p:spPr bwMode="auto">
              <a:xfrm>
                <a:off x="2153" y="2878"/>
                <a:ext cx="3" cy="4"/>
              </a:xfrm>
              <a:custGeom>
                <a:avLst/>
                <a:gdLst>
                  <a:gd name="T0" fmla="*/ 0 w 3"/>
                  <a:gd name="T1" fmla="*/ 4 h 4"/>
                  <a:gd name="T2" fmla="*/ 0 w 3"/>
                  <a:gd name="T3" fmla="*/ 0 h 4"/>
                  <a:gd name="T4" fmla="*/ 3 w 3"/>
                  <a:gd name="T5" fmla="*/ 4 h 4"/>
                  <a:gd name="T6" fmla="*/ 0 w 3"/>
                  <a:gd name="T7" fmla="*/ 4 h 4"/>
                  <a:gd name="T8" fmla="*/ 0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lnTo>
                      <a:pt x="0" y="0"/>
                    </a:lnTo>
                    <a:lnTo>
                      <a:pt x="3" y="4"/>
                    </a:lnTo>
                    <a:lnTo>
                      <a:pt x="0" y="4"/>
                    </a:lnTo>
                  </a:path>
                </a:pathLst>
              </a:custGeom>
              <a:noFill/>
              <a:ln w="0">
                <a:solidFill>
                  <a:srgbClr val="7F7F7F"/>
                </a:solidFill>
                <a:round/>
                <a:headEnd/>
                <a:tailEnd/>
              </a:ln>
            </p:spPr>
            <p:txBody>
              <a:bodyPr/>
              <a:lstStyle/>
              <a:p>
                <a:endParaRPr lang="en-US"/>
              </a:p>
            </p:txBody>
          </p:sp>
          <p:sp>
            <p:nvSpPr>
              <p:cNvPr id="33566" name="Freeform 871"/>
              <p:cNvSpPr>
                <a:spLocks/>
              </p:cNvSpPr>
              <p:nvPr/>
            </p:nvSpPr>
            <p:spPr bwMode="auto">
              <a:xfrm>
                <a:off x="2156" y="2885"/>
                <a:ext cx="1" cy="3"/>
              </a:xfrm>
              <a:custGeom>
                <a:avLst/>
                <a:gdLst>
                  <a:gd name="T0" fmla="*/ 0 w 1"/>
                  <a:gd name="T1" fmla="*/ 3 h 3"/>
                  <a:gd name="T2" fmla="*/ 0 w 1"/>
                  <a:gd name="T3" fmla="*/ 3 h 3"/>
                  <a:gd name="T4" fmla="*/ 0 w 1"/>
                  <a:gd name="T5" fmla="*/ 3 h 3"/>
                  <a:gd name="T6" fmla="*/ 0 w 1"/>
                  <a:gd name="T7" fmla="*/ 0 h 3"/>
                  <a:gd name="T8" fmla="*/ 0 w 1"/>
                  <a:gd name="T9" fmla="*/ 3 h 3"/>
                  <a:gd name="T10" fmla="*/ 0 w 1"/>
                  <a:gd name="T11" fmla="*/ 3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3"/>
                    </a:moveTo>
                    <a:lnTo>
                      <a:pt x="0" y="3"/>
                    </a:lnTo>
                    <a:lnTo>
                      <a:pt x="0" y="0"/>
                    </a:lnTo>
                    <a:lnTo>
                      <a:pt x="0" y="3"/>
                    </a:lnTo>
                    <a:close/>
                  </a:path>
                </a:pathLst>
              </a:custGeom>
              <a:solidFill>
                <a:srgbClr val="CCCCCC"/>
              </a:solidFill>
              <a:ln w="9525">
                <a:noFill/>
                <a:round/>
                <a:headEnd/>
                <a:tailEnd/>
              </a:ln>
            </p:spPr>
            <p:txBody>
              <a:bodyPr/>
              <a:lstStyle/>
              <a:p>
                <a:endParaRPr lang="en-US"/>
              </a:p>
            </p:txBody>
          </p:sp>
          <p:sp>
            <p:nvSpPr>
              <p:cNvPr id="33567" name="Freeform 872"/>
              <p:cNvSpPr>
                <a:spLocks/>
              </p:cNvSpPr>
              <p:nvPr/>
            </p:nvSpPr>
            <p:spPr bwMode="auto">
              <a:xfrm>
                <a:off x="2156" y="2885"/>
                <a:ext cx="1" cy="3"/>
              </a:xfrm>
              <a:custGeom>
                <a:avLst/>
                <a:gdLst>
                  <a:gd name="T0" fmla="*/ 0 w 1"/>
                  <a:gd name="T1" fmla="*/ 3 h 3"/>
                  <a:gd name="T2" fmla="*/ 0 w 1"/>
                  <a:gd name="T3" fmla="*/ 3 h 3"/>
                  <a:gd name="T4" fmla="*/ 0 w 1"/>
                  <a:gd name="T5" fmla="*/ 3 h 3"/>
                  <a:gd name="T6" fmla="*/ 0 w 1"/>
                  <a:gd name="T7" fmla="*/ 0 h 3"/>
                  <a:gd name="T8" fmla="*/ 0 w 1"/>
                  <a:gd name="T9" fmla="*/ 3 h 3"/>
                  <a:gd name="T10" fmla="*/ 0 w 1"/>
                  <a:gd name="T11" fmla="*/ 3 h 3"/>
                  <a:gd name="T12" fmla="*/ 0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3"/>
                    </a:moveTo>
                    <a:lnTo>
                      <a:pt x="0" y="3"/>
                    </a:lnTo>
                    <a:lnTo>
                      <a:pt x="0" y="0"/>
                    </a:lnTo>
                    <a:lnTo>
                      <a:pt x="0" y="3"/>
                    </a:lnTo>
                  </a:path>
                </a:pathLst>
              </a:custGeom>
              <a:noFill/>
              <a:ln w="0">
                <a:solidFill>
                  <a:srgbClr val="7F7F7F"/>
                </a:solidFill>
                <a:round/>
                <a:headEnd/>
                <a:tailEnd/>
              </a:ln>
            </p:spPr>
            <p:txBody>
              <a:bodyPr/>
              <a:lstStyle/>
              <a:p>
                <a:endParaRPr lang="en-US"/>
              </a:p>
            </p:txBody>
          </p:sp>
          <p:sp>
            <p:nvSpPr>
              <p:cNvPr id="33568" name="Freeform 873"/>
              <p:cNvSpPr>
                <a:spLocks/>
              </p:cNvSpPr>
              <p:nvPr/>
            </p:nvSpPr>
            <p:spPr bwMode="auto">
              <a:xfrm>
                <a:off x="2159" y="2882"/>
                <a:ext cx="3" cy="6"/>
              </a:xfrm>
              <a:custGeom>
                <a:avLst/>
                <a:gdLst>
                  <a:gd name="T0" fmla="*/ 3 w 3"/>
                  <a:gd name="T1" fmla="*/ 3 h 6"/>
                  <a:gd name="T2" fmla="*/ 3 w 3"/>
                  <a:gd name="T3" fmla="*/ 6 h 6"/>
                  <a:gd name="T4" fmla="*/ 3 w 3"/>
                  <a:gd name="T5" fmla="*/ 3 h 6"/>
                  <a:gd name="T6" fmla="*/ 0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3" y="6"/>
                    </a:lnTo>
                    <a:lnTo>
                      <a:pt x="3" y="3"/>
                    </a:lnTo>
                    <a:lnTo>
                      <a:pt x="0" y="0"/>
                    </a:lnTo>
                    <a:lnTo>
                      <a:pt x="3" y="3"/>
                    </a:lnTo>
                    <a:close/>
                  </a:path>
                </a:pathLst>
              </a:custGeom>
              <a:solidFill>
                <a:srgbClr val="CCCCCC"/>
              </a:solidFill>
              <a:ln w="9525">
                <a:noFill/>
                <a:round/>
                <a:headEnd/>
                <a:tailEnd/>
              </a:ln>
            </p:spPr>
            <p:txBody>
              <a:bodyPr/>
              <a:lstStyle/>
              <a:p>
                <a:endParaRPr lang="en-US"/>
              </a:p>
            </p:txBody>
          </p:sp>
          <p:sp>
            <p:nvSpPr>
              <p:cNvPr id="33569" name="Freeform 874"/>
              <p:cNvSpPr>
                <a:spLocks/>
              </p:cNvSpPr>
              <p:nvPr/>
            </p:nvSpPr>
            <p:spPr bwMode="auto">
              <a:xfrm>
                <a:off x="2159" y="2882"/>
                <a:ext cx="3" cy="6"/>
              </a:xfrm>
              <a:custGeom>
                <a:avLst/>
                <a:gdLst>
                  <a:gd name="T0" fmla="*/ 3 w 3"/>
                  <a:gd name="T1" fmla="*/ 3 h 6"/>
                  <a:gd name="T2" fmla="*/ 3 w 3"/>
                  <a:gd name="T3" fmla="*/ 6 h 6"/>
                  <a:gd name="T4" fmla="*/ 3 w 3"/>
                  <a:gd name="T5" fmla="*/ 3 h 6"/>
                  <a:gd name="T6" fmla="*/ 0 w 3"/>
                  <a:gd name="T7" fmla="*/ 0 h 6"/>
                  <a:gd name="T8" fmla="*/ 3 w 3"/>
                  <a:gd name="T9" fmla="*/ 3 h 6"/>
                  <a:gd name="T10" fmla="*/ 3 w 3"/>
                  <a:gd name="T11" fmla="*/ 3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3"/>
                    </a:moveTo>
                    <a:lnTo>
                      <a:pt x="3" y="6"/>
                    </a:lnTo>
                    <a:lnTo>
                      <a:pt x="3" y="3"/>
                    </a:lnTo>
                    <a:lnTo>
                      <a:pt x="0" y="0"/>
                    </a:lnTo>
                    <a:lnTo>
                      <a:pt x="3" y="3"/>
                    </a:lnTo>
                  </a:path>
                </a:pathLst>
              </a:custGeom>
              <a:noFill/>
              <a:ln w="0">
                <a:solidFill>
                  <a:srgbClr val="7F7F7F"/>
                </a:solidFill>
                <a:round/>
                <a:headEnd/>
                <a:tailEnd/>
              </a:ln>
            </p:spPr>
            <p:txBody>
              <a:bodyPr/>
              <a:lstStyle/>
              <a:p>
                <a:endParaRPr lang="en-US"/>
              </a:p>
            </p:txBody>
          </p:sp>
          <p:sp>
            <p:nvSpPr>
              <p:cNvPr id="33570" name="Freeform 875"/>
              <p:cNvSpPr>
                <a:spLocks/>
              </p:cNvSpPr>
              <p:nvPr/>
            </p:nvSpPr>
            <p:spPr bwMode="auto">
              <a:xfrm>
                <a:off x="2162" y="2882"/>
                <a:ext cx="4" cy="3"/>
              </a:xfrm>
              <a:custGeom>
                <a:avLst/>
                <a:gdLst>
                  <a:gd name="T0" fmla="*/ 0 w 4"/>
                  <a:gd name="T1" fmla="*/ 0 h 3"/>
                  <a:gd name="T2" fmla="*/ 4 w 4"/>
                  <a:gd name="T3" fmla="*/ 3 h 3"/>
                  <a:gd name="T4" fmla="*/ 0 w 4"/>
                  <a:gd name="T5" fmla="*/ 0 h 3"/>
                  <a:gd name="T6" fmla="*/ 0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0" y="0"/>
                    </a:moveTo>
                    <a:lnTo>
                      <a:pt x="4" y="3"/>
                    </a:lnTo>
                    <a:lnTo>
                      <a:pt x="0" y="0"/>
                    </a:lnTo>
                    <a:close/>
                  </a:path>
                </a:pathLst>
              </a:custGeom>
              <a:solidFill>
                <a:srgbClr val="CCCCCC"/>
              </a:solidFill>
              <a:ln w="9525">
                <a:noFill/>
                <a:round/>
                <a:headEnd/>
                <a:tailEnd/>
              </a:ln>
            </p:spPr>
            <p:txBody>
              <a:bodyPr/>
              <a:lstStyle/>
              <a:p>
                <a:endParaRPr lang="en-US"/>
              </a:p>
            </p:txBody>
          </p:sp>
          <p:sp>
            <p:nvSpPr>
              <p:cNvPr id="33571" name="Freeform 876"/>
              <p:cNvSpPr>
                <a:spLocks/>
              </p:cNvSpPr>
              <p:nvPr/>
            </p:nvSpPr>
            <p:spPr bwMode="auto">
              <a:xfrm>
                <a:off x="2162" y="2882"/>
                <a:ext cx="4" cy="3"/>
              </a:xfrm>
              <a:custGeom>
                <a:avLst/>
                <a:gdLst>
                  <a:gd name="T0" fmla="*/ 0 w 4"/>
                  <a:gd name="T1" fmla="*/ 0 h 3"/>
                  <a:gd name="T2" fmla="*/ 4 w 4"/>
                  <a:gd name="T3" fmla="*/ 3 h 3"/>
                  <a:gd name="T4" fmla="*/ 0 w 4"/>
                  <a:gd name="T5" fmla="*/ 0 h 3"/>
                  <a:gd name="T6" fmla="*/ 0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4" y="3"/>
                    </a:lnTo>
                    <a:lnTo>
                      <a:pt x="0" y="0"/>
                    </a:lnTo>
                  </a:path>
                </a:pathLst>
              </a:custGeom>
              <a:noFill/>
              <a:ln w="0">
                <a:solidFill>
                  <a:srgbClr val="7F7F7F"/>
                </a:solidFill>
                <a:round/>
                <a:headEnd/>
                <a:tailEnd/>
              </a:ln>
            </p:spPr>
            <p:txBody>
              <a:bodyPr/>
              <a:lstStyle/>
              <a:p>
                <a:endParaRPr lang="en-US"/>
              </a:p>
            </p:txBody>
          </p:sp>
          <p:sp>
            <p:nvSpPr>
              <p:cNvPr id="33572" name="Freeform 877"/>
              <p:cNvSpPr>
                <a:spLocks/>
              </p:cNvSpPr>
              <p:nvPr/>
            </p:nvSpPr>
            <p:spPr bwMode="auto">
              <a:xfrm>
                <a:off x="2166" y="2894"/>
                <a:ext cx="3" cy="4"/>
              </a:xfrm>
              <a:custGeom>
                <a:avLst/>
                <a:gdLst>
                  <a:gd name="T0" fmla="*/ 0 w 3"/>
                  <a:gd name="T1" fmla="*/ 0 h 4"/>
                  <a:gd name="T2" fmla="*/ 3 w 3"/>
                  <a:gd name="T3" fmla="*/ 0 h 4"/>
                  <a:gd name="T4" fmla="*/ 3 w 3"/>
                  <a:gd name="T5" fmla="*/ 4 h 4"/>
                  <a:gd name="T6" fmla="*/ 0 w 3"/>
                  <a:gd name="T7" fmla="*/ 0 h 4"/>
                  <a:gd name="T8" fmla="*/ 0 w 3"/>
                  <a:gd name="T9" fmla="*/ 0 h 4"/>
                  <a:gd name="T10" fmla="*/ 0 w 3"/>
                  <a:gd name="T11" fmla="*/ 0 h 4"/>
                  <a:gd name="T12" fmla="*/ 0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0"/>
                    </a:moveTo>
                    <a:lnTo>
                      <a:pt x="3" y="0"/>
                    </a:lnTo>
                    <a:lnTo>
                      <a:pt x="3" y="4"/>
                    </a:lnTo>
                    <a:lnTo>
                      <a:pt x="0" y="0"/>
                    </a:lnTo>
                    <a:close/>
                  </a:path>
                </a:pathLst>
              </a:custGeom>
              <a:solidFill>
                <a:srgbClr val="CCCCCC"/>
              </a:solidFill>
              <a:ln w="9525">
                <a:noFill/>
                <a:round/>
                <a:headEnd/>
                <a:tailEnd/>
              </a:ln>
            </p:spPr>
            <p:txBody>
              <a:bodyPr/>
              <a:lstStyle/>
              <a:p>
                <a:endParaRPr lang="en-US"/>
              </a:p>
            </p:txBody>
          </p:sp>
          <p:sp>
            <p:nvSpPr>
              <p:cNvPr id="33573" name="Freeform 878"/>
              <p:cNvSpPr>
                <a:spLocks/>
              </p:cNvSpPr>
              <p:nvPr/>
            </p:nvSpPr>
            <p:spPr bwMode="auto">
              <a:xfrm>
                <a:off x="2166" y="2894"/>
                <a:ext cx="3" cy="4"/>
              </a:xfrm>
              <a:custGeom>
                <a:avLst/>
                <a:gdLst>
                  <a:gd name="T0" fmla="*/ 0 w 3"/>
                  <a:gd name="T1" fmla="*/ 0 h 4"/>
                  <a:gd name="T2" fmla="*/ 3 w 3"/>
                  <a:gd name="T3" fmla="*/ 0 h 4"/>
                  <a:gd name="T4" fmla="*/ 3 w 3"/>
                  <a:gd name="T5" fmla="*/ 4 h 4"/>
                  <a:gd name="T6" fmla="*/ 0 w 3"/>
                  <a:gd name="T7" fmla="*/ 0 h 4"/>
                  <a:gd name="T8" fmla="*/ 0 w 3"/>
                  <a:gd name="T9" fmla="*/ 0 h 4"/>
                  <a:gd name="T10" fmla="*/ 0 w 3"/>
                  <a:gd name="T11" fmla="*/ 0 h 4"/>
                  <a:gd name="T12" fmla="*/ 0 w 3"/>
                  <a:gd name="T13" fmla="*/ 0 h 4"/>
                  <a:gd name="T14" fmla="*/ 0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0"/>
                    </a:moveTo>
                    <a:lnTo>
                      <a:pt x="3" y="0"/>
                    </a:lnTo>
                    <a:lnTo>
                      <a:pt x="3" y="4"/>
                    </a:lnTo>
                    <a:lnTo>
                      <a:pt x="0" y="0"/>
                    </a:lnTo>
                  </a:path>
                </a:pathLst>
              </a:custGeom>
              <a:noFill/>
              <a:ln w="0">
                <a:solidFill>
                  <a:srgbClr val="7F7F7F"/>
                </a:solidFill>
                <a:round/>
                <a:headEnd/>
                <a:tailEnd/>
              </a:ln>
            </p:spPr>
            <p:txBody>
              <a:bodyPr/>
              <a:lstStyle/>
              <a:p>
                <a:endParaRPr lang="en-US"/>
              </a:p>
            </p:txBody>
          </p:sp>
          <p:sp>
            <p:nvSpPr>
              <p:cNvPr id="33574" name="Freeform 879"/>
              <p:cNvSpPr>
                <a:spLocks/>
              </p:cNvSpPr>
              <p:nvPr/>
            </p:nvSpPr>
            <p:spPr bwMode="auto">
              <a:xfrm>
                <a:off x="2162" y="2898"/>
                <a:ext cx="13" cy="6"/>
              </a:xfrm>
              <a:custGeom>
                <a:avLst/>
                <a:gdLst>
                  <a:gd name="T0" fmla="*/ 0 w 13"/>
                  <a:gd name="T1" fmla="*/ 0 h 6"/>
                  <a:gd name="T2" fmla="*/ 13 w 13"/>
                  <a:gd name="T3" fmla="*/ 6 h 6"/>
                  <a:gd name="T4" fmla="*/ 10 w 13"/>
                  <a:gd name="T5" fmla="*/ 6 h 6"/>
                  <a:gd name="T6" fmla="*/ 7 w 13"/>
                  <a:gd name="T7" fmla="*/ 6 h 6"/>
                  <a:gd name="T8" fmla="*/ 0 w 13"/>
                  <a:gd name="T9" fmla="*/ 3 h 6"/>
                  <a:gd name="T10" fmla="*/ 0 w 13"/>
                  <a:gd name="T11" fmla="*/ 0 h 6"/>
                  <a:gd name="T12" fmla="*/ 0 60000 65536"/>
                  <a:gd name="T13" fmla="*/ 0 60000 65536"/>
                  <a:gd name="T14" fmla="*/ 0 60000 65536"/>
                  <a:gd name="T15" fmla="*/ 0 60000 65536"/>
                  <a:gd name="T16" fmla="*/ 0 60000 65536"/>
                  <a:gd name="T17" fmla="*/ 0 60000 65536"/>
                  <a:gd name="T18" fmla="*/ 0 w 13"/>
                  <a:gd name="T19" fmla="*/ 0 h 6"/>
                  <a:gd name="T20" fmla="*/ 13 w 13"/>
                  <a:gd name="T21" fmla="*/ 6 h 6"/>
                </a:gdLst>
                <a:ahLst/>
                <a:cxnLst>
                  <a:cxn ang="T12">
                    <a:pos x="T0" y="T1"/>
                  </a:cxn>
                  <a:cxn ang="T13">
                    <a:pos x="T2" y="T3"/>
                  </a:cxn>
                  <a:cxn ang="T14">
                    <a:pos x="T4" y="T5"/>
                  </a:cxn>
                  <a:cxn ang="T15">
                    <a:pos x="T6" y="T7"/>
                  </a:cxn>
                  <a:cxn ang="T16">
                    <a:pos x="T8" y="T9"/>
                  </a:cxn>
                  <a:cxn ang="T17">
                    <a:pos x="T10" y="T11"/>
                  </a:cxn>
                </a:cxnLst>
                <a:rect l="T18" t="T19" r="T20" b="T21"/>
                <a:pathLst>
                  <a:path w="13" h="6">
                    <a:moveTo>
                      <a:pt x="0" y="0"/>
                    </a:moveTo>
                    <a:lnTo>
                      <a:pt x="13" y="6"/>
                    </a:lnTo>
                    <a:lnTo>
                      <a:pt x="10" y="6"/>
                    </a:lnTo>
                    <a:lnTo>
                      <a:pt x="7" y="6"/>
                    </a:lnTo>
                    <a:lnTo>
                      <a:pt x="0" y="3"/>
                    </a:lnTo>
                    <a:lnTo>
                      <a:pt x="0" y="0"/>
                    </a:lnTo>
                    <a:close/>
                  </a:path>
                </a:pathLst>
              </a:custGeom>
              <a:solidFill>
                <a:srgbClr val="CCCCCC"/>
              </a:solidFill>
              <a:ln w="9525">
                <a:noFill/>
                <a:round/>
                <a:headEnd/>
                <a:tailEnd/>
              </a:ln>
            </p:spPr>
            <p:txBody>
              <a:bodyPr/>
              <a:lstStyle/>
              <a:p>
                <a:endParaRPr lang="en-US"/>
              </a:p>
            </p:txBody>
          </p:sp>
          <p:sp>
            <p:nvSpPr>
              <p:cNvPr id="33575" name="Freeform 880"/>
              <p:cNvSpPr>
                <a:spLocks/>
              </p:cNvSpPr>
              <p:nvPr/>
            </p:nvSpPr>
            <p:spPr bwMode="auto">
              <a:xfrm>
                <a:off x="2162" y="2898"/>
                <a:ext cx="13" cy="6"/>
              </a:xfrm>
              <a:custGeom>
                <a:avLst/>
                <a:gdLst>
                  <a:gd name="T0" fmla="*/ 0 w 13"/>
                  <a:gd name="T1" fmla="*/ 0 h 6"/>
                  <a:gd name="T2" fmla="*/ 13 w 13"/>
                  <a:gd name="T3" fmla="*/ 6 h 6"/>
                  <a:gd name="T4" fmla="*/ 10 w 13"/>
                  <a:gd name="T5" fmla="*/ 6 h 6"/>
                  <a:gd name="T6" fmla="*/ 7 w 13"/>
                  <a:gd name="T7" fmla="*/ 6 h 6"/>
                  <a:gd name="T8" fmla="*/ 0 w 13"/>
                  <a:gd name="T9" fmla="*/ 3 h 6"/>
                  <a:gd name="T10" fmla="*/ 0 w 13"/>
                  <a:gd name="T11" fmla="*/ 0 h 6"/>
                  <a:gd name="T12" fmla="*/ 0 w 13"/>
                  <a:gd name="T13" fmla="*/ 0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0" y="0"/>
                    </a:moveTo>
                    <a:lnTo>
                      <a:pt x="13" y="6"/>
                    </a:lnTo>
                    <a:lnTo>
                      <a:pt x="10" y="6"/>
                    </a:lnTo>
                    <a:lnTo>
                      <a:pt x="7" y="6"/>
                    </a:lnTo>
                    <a:lnTo>
                      <a:pt x="0" y="3"/>
                    </a:lnTo>
                    <a:lnTo>
                      <a:pt x="0" y="0"/>
                    </a:lnTo>
                  </a:path>
                </a:pathLst>
              </a:custGeom>
              <a:noFill/>
              <a:ln w="0">
                <a:solidFill>
                  <a:srgbClr val="7F7F7F"/>
                </a:solidFill>
                <a:round/>
                <a:headEnd/>
                <a:tailEnd/>
              </a:ln>
            </p:spPr>
            <p:txBody>
              <a:bodyPr/>
              <a:lstStyle/>
              <a:p>
                <a:endParaRPr lang="en-US"/>
              </a:p>
            </p:txBody>
          </p:sp>
          <p:sp>
            <p:nvSpPr>
              <p:cNvPr id="33576" name="Freeform 881"/>
              <p:cNvSpPr>
                <a:spLocks/>
              </p:cNvSpPr>
              <p:nvPr/>
            </p:nvSpPr>
            <p:spPr bwMode="auto">
              <a:xfrm>
                <a:off x="2156" y="2885"/>
                <a:ext cx="3" cy="3"/>
              </a:xfrm>
              <a:custGeom>
                <a:avLst/>
                <a:gdLst>
                  <a:gd name="T0" fmla="*/ 0 w 3"/>
                  <a:gd name="T1" fmla="*/ 0 h 3"/>
                  <a:gd name="T2" fmla="*/ 3 w 3"/>
                  <a:gd name="T3" fmla="*/ 3 h 3"/>
                  <a:gd name="T4" fmla="*/ 3 w 3"/>
                  <a:gd name="T5" fmla="*/ 3 h 3"/>
                  <a:gd name="T6" fmla="*/ 0 w 3"/>
                  <a:gd name="T7" fmla="*/ 3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3"/>
                    </a:lnTo>
                    <a:lnTo>
                      <a:pt x="0" y="3"/>
                    </a:lnTo>
                    <a:lnTo>
                      <a:pt x="0" y="0"/>
                    </a:lnTo>
                    <a:close/>
                  </a:path>
                </a:pathLst>
              </a:custGeom>
              <a:solidFill>
                <a:srgbClr val="CCCCCC"/>
              </a:solidFill>
              <a:ln w="9525">
                <a:noFill/>
                <a:round/>
                <a:headEnd/>
                <a:tailEnd/>
              </a:ln>
            </p:spPr>
            <p:txBody>
              <a:bodyPr/>
              <a:lstStyle/>
              <a:p>
                <a:endParaRPr lang="en-US"/>
              </a:p>
            </p:txBody>
          </p:sp>
          <p:sp>
            <p:nvSpPr>
              <p:cNvPr id="33577" name="Freeform 882"/>
              <p:cNvSpPr>
                <a:spLocks/>
              </p:cNvSpPr>
              <p:nvPr/>
            </p:nvSpPr>
            <p:spPr bwMode="auto">
              <a:xfrm>
                <a:off x="2156" y="2885"/>
                <a:ext cx="3" cy="3"/>
              </a:xfrm>
              <a:custGeom>
                <a:avLst/>
                <a:gdLst>
                  <a:gd name="T0" fmla="*/ 0 w 3"/>
                  <a:gd name="T1" fmla="*/ 0 h 3"/>
                  <a:gd name="T2" fmla="*/ 3 w 3"/>
                  <a:gd name="T3" fmla="*/ 3 h 3"/>
                  <a:gd name="T4" fmla="*/ 3 w 3"/>
                  <a:gd name="T5" fmla="*/ 3 h 3"/>
                  <a:gd name="T6" fmla="*/ 0 w 3"/>
                  <a:gd name="T7" fmla="*/ 3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3"/>
                    </a:lnTo>
                    <a:lnTo>
                      <a:pt x="0" y="3"/>
                    </a:lnTo>
                    <a:lnTo>
                      <a:pt x="0" y="0"/>
                    </a:lnTo>
                  </a:path>
                </a:pathLst>
              </a:custGeom>
              <a:noFill/>
              <a:ln w="0">
                <a:solidFill>
                  <a:srgbClr val="7F7F7F"/>
                </a:solidFill>
                <a:round/>
                <a:headEnd/>
                <a:tailEnd/>
              </a:ln>
            </p:spPr>
            <p:txBody>
              <a:bodyPr/>
              <a:lstStyle/>
              <a:p>
                <a:endParaRPr lang="en-US"/>
              </a:p>
            </p:txBody>
          </p:sp>
          <p:sp>
            <p:nvSpPr>
              <p:cNvPr id="33578" name="Freeform 883"/>
              <p:cNvSpPr>
                <a:spLocks/>
              </p:cNvSpPr>
              <p:nvPr/>
            </p:nvSpPr>
            <p:spPr bwMode="auto">
              <a:xfrm>
                <a:off x="2198" y="2907"/>
                <a:ext cx="3" cy="10"/>
              </a:xfrm>
              <a:custGeom>
                <a:avLst/>
                <a:gdLst>
                  <a:gd name="T0" fmla="*/ 0 w 3"/>
                  <a:gd name="T1" fmla="*/ 0 h 10"/>
                  <a:gd name="T2" fmla="*/ 3 w 3"/>
                  <a:gd name="T3" fmla="*/ 7 h 10"/>
                  <a:gd name="T4" fmla="*/ 0 w 3"/>
                  <a:gd name="T5" fmla="*/ 7 h 10"/>
                  <a:gd name="T6" fmla="*/ 0 w 3"/>
                  <a:gd name="T7" fmla="*/ 7 h 10"/>
                  <a:gd name="T8" fmla="*/ 3 w 3"/>
                  <a:gd name="T9" fmla="*/ 10 h 10"/>
                  <a:gd name="T10" fmla="*/ 0 w 3"/>
                  <a:gd name="T11" fmla="*/ 7 h 10"/>
                  <a:gd name="T12" fmla="*/ 0 w 3"/>
                  <a:gd name="T13" fmla="*/ 3 h 10"/>
                  <a:gd name="T14" fmla="*/ 0 w 3"/>
                  <a:gd name="T15" fmla="*/ 3 h 10"/>
                  <a:gd name="T16" fmla="*/ 0 w 3"/>
                  <a:gd name="T17" fmla="*/ 3 h 10"/>
                  <a:gd name="T18" fmla="*/ 0 w 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0"/>
                  <a:gd name="T32" fmla="*/ 3 w 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0">
                    <a:moveTo>
                      <a:pt x="0" y="0"/>
                    </a:moveTo>
                    <a:lnTo>
                      <a:pt x="3" y="7"/>
                    </a:lnTo>
                    <a:lnTo>
                      <a:pt x="0" y="7"/>
                    </a:lnTo>
                    <a:lnTo>
                      <a:pt x="3" y="10"/>
                    </a:lnTo>
                    <a:lnTo>
                      <a:pt x="0" y="7"/>
                    </a:lnTo>
                    <a:lnTo>
                      <a:pt x="0" y="3"/>
                    </a:lnTo>
                    <a:lnTo>
                      <a:pt x="0" y="0"/>
                    </a:lnTo>
                    <a:close/>
                  </a:path>
                </a:pathLst>
              </a:custGeom>
              <a:solidFill>
                <a:srgbClr val="CCCCCC"/>
              </a:solidFill>
              <a:ln w="9525">
                <a:noFill/>
                <a:round/>
                <a:headEnd/>
                <a:tailEnd/>
              </a:ln>
            </p:spPr>
            <p:txBody>
              <a:bodyPr/>
              <a:lstStyle/>
              <a:p>
                <a:endParaRPr lang="en-US"/>
              </a:p>
            </p:txBody>
          </p:sp>
          <p:sp>
            <p:nvSpPr>
              <p:cNvPr id="33579" name="Freeform 884"/>
              <p:cNvSpPr>
                <a:spLocks/>
              </p:cNvSpPr>
              <p:nvPr/>
            </p:nvSpPr>
            <p:spPr bwMode="auto">
              <a:xfrm>
                <a:off x="2198" y="2907"/>
                <a:ext cx="3" cy="10"/>
              </a:xfrm>
              <a:custGeom>
                <a:avLst/>
                <a:gdLst>
                  <a:gd name="T0" fmla="*/ 0 w 3"/>
                  <a:gd name="T1" fmla="*/ 0 h 10"/>
                  <a:gd name="T2" fmla="*/ 3 w 3"/>
                  <a:gd name="T3" fmla="*/ 7 h 10"/>
                  <a:gd name="T4" fmla="*/ 0 w 3"/>
                  <a:gd name="T5" fmla="*/ 7 h 10"/>
                  <a:gd name="T6" fmla="*/ 0 w 3"/>
                  <a:gd name="T7" fmla="*/ 7 h 10"/>
                  <a:gd name="T8" fmla="*/ 3 w 3"/>
                  <a:gd name="T9" fmla="*/ 10 h 10"/>
                  <a:gd name="T10" fmla="*/ 0 w 3"/>
                  <a:gd name="T11" fmla="*/ 7 h 10"/>
                  <a:gd name="T12" fmla="*/ 0 w 3"/>
                  <a:gd name="T13" fmla="*/ 3 h 10"/>
                  <a:gd name="T14" fmla="*/ 0 w 3"/>
                  <a:gd name="T15" fmla="*/ 3 h 10"/>
                  <a:gd name="T16" fmla="*/ 0 w 3"/>
                  <a:gd name="T17" fmla="*/ 3 h 10"/>
                  <a:gd name="T18" fmla="*/ 0 w 3"/>
                  <a:gd name="T19" fmla="*/ 0 h 10"/>
                  <a:gd name="T20" fmla="*/ 0 w 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10"/>
                  <a:gd name="T35" fmla="*/ 3 w 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10">
                    <a:moveTo>
                      <a:pt x="0" y="0"/>
                    </a:moveTo>
                    <a:lnTo>
                      <a:pt x="3" y="7"/>
                    </a:lnTo>
                    <a:lnTo>
                      <a:pt x="0" y="7"/>
                    </a:lnTo>
                    <a:lnTo>
                      <a:pt x="3" y="10"/>
                    </a:lnTo>
                    <a:lnTo>
                      <a:pt x="0" y="7"/>
                    </a:lnTo>
                    <a:lnTo>
                      <a:pt x="0" y="3"/>
                    </a:lnTo>
                    <a:lnTo>
                      <a:pt x="0" y="0"/>
                    </a:lnTo>
                  </a:path>
                </a:pathLst>
              </a:custGeom>
              <a:noFill/>
              <a:ln w="0">
                <a:solidFill>
                  <a:srgbClr val="7F7F7F"/>
                </a:solidFill>
                <a:round/>
                <a:headEnd/>
                <a:tailEnd/>
              </a:ln>
            </p:spPr>
            <p:txBody>
              <a:bodyPr/>
              <a:lstStyle/>
              <a:p>
                <a:endParaRPr lang="en-US"/>
              </a:p>
            </p:txBody>
          </p:sp>
          <p:sp>
            <p:nvSpPr>
              <p:cNvPr id="33580" name="Freeform 885"/>
              <p:cNvSpPr>
                <a:spLocks/>
              </p:cNvSpPr>
              <p:nvPr/>
            </p:nvSpPr>
            <p:spPr bwMode="auto">
              <a:xfrm>
                <a:off x="2201" y="2923"/>
                <a:ext cx="1" cy="4"/>
              </a:xfrm>
              <a:custGeom>
                <a:avLst/>
                <a:gdLst>
                  <a:gd name="T0" fmla="*/ 0 w 1"/>
                  <a:gd name="T1" fmla="*/ 4 h 4"/>
                  <a:gd name="T2" fmla="*/ 0 w 1"/>
                  <a:gd name="T3" fmla="*/ 0 h 4"/>
                  <a:gd name="T4" fmla="*/ 0 w 1"/>
                  <a:gd name="T5" fmla="*/ 4 h 4"/>
                  <a:gd name="T6" fmla="*/ 0 w 1"/>
                  <a:gd name="T7" fmla="*/ 4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4"/>
                    </a:moveTo>
                    <a:lnTo>
                      <a:pt x="0" y="0"/>
                    </a:lnTo>
                    <a:lnTo>
                      <a:pt x="0" y="4"/>
                    </a:lnTo>
                    <a:close/>
                  </a:path>
                </a:pathLst>
              </a:custGeom>
              <a:solidFill>
                <a:srgbClr val="CCCCCC"/>
              </a:solidFill>
              <a:ln w="9525">
                <a:noFill/>
                <a:round/>
                <a:headEnd/>
                <a:tailEnd/>
              </a:ln>
            </p:spPr>
            <p:txBody>
              <a:bodyPr/>
              <a:lstStyle/>
              <a:p>
                <a:endParaRPr lang="en-US"/>
              </a:p>
            </p:txBody>
          </p:sp>
          <p:sp>
            <p:nvSpPr>
              <p:cNvPr id="33581" name="Freeform 886"/>
              <p:cNvSpPr>
                <a:spLocks/>
              </p:cNvSpPr>
              <p:nvPr/>
            </p:nvSpPr>
            <p:spPr bwMode="auto">
              <a:xfrm>
                <a:off x="2201" y="2923"/>
                <a:ext cx="1" cy="4"/>
              </a:xfrm>
              <a:custGeom>
                <a:avLst/>
                <a:gdLst>
                  <a:gd name="T0" fmla="*/ 0 w 1"/>
                  <a:gd name="T1" fmla="*/ 4 h 4"/>
                  <a:gd name="T2" fmla="*/ 0 w 1"/>
                  <a:gd name="T3" fmla="*/ 0 h 4"/>
                  <a:gd name="T4" fmla="*/ 0 w 1"/>
                  <a:gd name="T5" fmla="*/ 4 h 4"/>
                  <a:gd name="T6" fmla="*/ 0 w 1"/>
                  <a:gd name="T7" fmla="*/ 4 h 4"/>
                  <a:gd name="T8" fmla="*/ 0 w 1"/>
                  <a:gd name="T9" fmla="*/ 4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4"/>
                    </a:moveTo>
                    <a:lnTo>
                      <a:pt x="0" y="0"/>
                    </a:lnTo>
                    <a:lnTo>
                      <a:pt x="0" y="4"/>
                    </a:lnTo>
                  </a:path>
                </a:pathLst>
              </a:custGeom>
              <a:noFill/>
              <a:ln w="0">
                <a:solidFill>
                  <a:srgbClr val="7F7F7F"/>
                </a:solidFill>
                <a:round/>
                <a:headEnd/>
                <a:tailEnd/>
              </a:ln>
            </p:spPr>
            <p:txBody>
              <a:bodyPr/>
              <a:lstStyle/>
              <a:p>
                <a:endParaRPr lang="en-US"/>
              </a:p>
            </p:txBody>
          </p:sp>
          <p:sp>
            <p:nvSpPr>
              <p:cNvPr id="33582" name="Freeform 887"/>
              <p:cNvSpPr>
                <a:spLocks/>
              </p:cNvSpPr>
              <p:nvPr/>
            </p:nvSpPr>
            <p:spPr bwMode="auto">
              <a:xfrm>
                <a:off x="2204" y="2927"/>
                <a:ext cx="3" cy="3"/>
              </a:xfrm>
              <a:custGeom>
                <a:avLst/>
                <a:gdLst>
                  <a:gd name="T0" fmla="*/ 3 w 3"/>
                  <a:gd name="T1" fmla="*/ 3 h 3"/>
                  <a:gd name="T2" fmla="*/ 0 w 3"/>
                  <a:gd name="T3" fmla="*/ 0 h 3"/>
                  <a:gd name="T4" fmla="*/ 0 w 3"/>
                  <a:gd name="T5" fmla="*/ 0 h 3"/>
                  <a:gd name="T6" fmla="*/ 3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3"/>
                    </a:moveTo>
                    <a:lnTo>
                      <a:pt x="0" y="0"/>
                    </a:lnTo>
                    <a:lnTo>
                      <a:pt x="3" y="3"/>
                    </a:lnTo>
                    <a:close/>
                  </a:path>
                </a:pathLst>
              </a:custGeom>
              <a:solidFill>
                <a:srgbClr val="CCCCCC"/>
              </a:solidFill>
              <a:ln w="9525">
                <a:noFill/>
                <a:round/>
                <a:headEnd/>
                <a:tailEnd/>
              </a:ln>
            </p:spPr>
            <p:txBody>
              <a:bodyPr/>
              <a:lstStyle/>
              <a:p>
                <a:endParaRPr lang="en-US"/>
              </a:p>
            </p:txBody>
          </p:sp>
          <p:sp>
            <p:nvSpPr>
              <p:cNvPr id="33583" name="Freeform 888"/>
              <p:cNvSpPr>
                <a:spLocks/>
              </p:cNvSpPr>
              <p:nvPr/>
            </p:nvSpPr>
            <p:spPr bwMode="auto">
              <a:xfrm>
                <a:off x="2204" y="2927"/>
                <a:ext cx="3" cy="3"/>
              </a:xfrm>
              <a:custGeom>
                <a:avLst/>
                <a:gdLst>
                  <a:gd name="T0" fmla="*/ 3 w 3"/>
                  <a:gd name="T1" fmla="*/ 3 h 3"/>
                  <a:gd name="T2" fmla="*/ 0 w 3"/>
                  <a:gd name="T3" fmla="*/ 0 h 3"/>
                  <a:gd name="T4" fmla="*/ 0 w 3"/>
                  <a:gd name="T5" fmla="*/ 0 h 3"/>
                  <a:gd name="T6" fmla="*/ 3 w 3"/>
                  <a:gd name="T7" fmla="*/ 3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0" y="0"/>
                    </a:lnTo>
                    <a:lnTo>
                      <a:pt x="3" y="3"/>
                    </a:lnTo>
                  </a:path>
                </a:pathLst>
              </a:custGeom>
              <a:noFill/>
              <a:ln w="0">
                <a:solidFill>
                  <a:srgbClr val="7F7F7F"/>
                </a:solidFill>
                <a:round/>
                <a:headEnd/>
                <a:tailEnd/>
              </a:ln>
            </p:spPr>
            <p:txBody>
              <a:bodyPr/>
              <a:lstStyle/>
              <a:p>
                <a:endParaRPr lang="en-US"/>
              </a:p>
            </p:txBody>
          </p:sp>
          <p:sp>
            <p:nvSpPr>
              <p:cNvPr id="33584" name="Freeform 889"/>
              <p:cNvSpPr>
                <a:spLocks/>
              </p:cNvSpPr>
              <p:nvPr/>
            </p:nvSpPr>
            <p:spPr bwMode="auto">
              <a:xfrm>
                <a:off x="2207" y="2923"/>
                <a:ext cx="7" cy="4"/>
              </a:xfrm>
              <a:custGeom>
                <a:avLst/>
                <a:gdLst>
                  <a:gd name="T0" fmla="*/ 7 w 7"/>
                  <a:gd name="T1" fmla="*/ 0 h 4"/>
                  <a:gd name="T2" fmla="*/ 4 w 7"/>
                  <a:gd name="T3" fmla="*/ 4 h 4"/>
                  <a:gd name="T4" fmla="*/ 0 w 7"/>
                  <a:gd name="T5" fmla="*/ 0 h 4"/>
                  <a:gd name="T6" fmla="*/ 7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lnTo>
                      <a:pt x="4" y="4"/>
                    </a:lnTo>
                    <a:lnTo>
                      <a:pt x="0" y="0"/>
                    </a:lnTo>
                    <a:lnTo>
                      <a:pt x="7" y="0"/>
                    </a:lnTo>
                    <a:close/>
                  </a:path>
                </a:pathLst>
              </a:custGeom>
              <a:solidFill>
                <a:srgbClr val="CCCCCC"/>
              </a:solidFill>
              <a:ln w="9525">
                <a:noFill/>
                <a:round/>
                <a:headEnd/>
                <a:tailEnd/>
              </a:ln>
            </p:spPr>
            <p:txBody>
              <a:bodyPr/>
              <a:lstStyle/>
              <a:p>
                <a:endParaRPr lang="en-US"/>
              </a:p>
            </p:txBody>
          </p:sp>
          <p:sp>
            <p:nvSpPr>
              <p:cNvPr id="33585" name="Freeform 890"/>
              <p:cNvSpPr>
                <a:spLocks/>
              </p:cNvSpPr>
              <p:nvPr/>
            </p:nvSpPr>
            <p:spPr bwMode="auto">
              <a:xfrm>
                <a:off x="2207" y="2923"/>
                <a:ext cx="7" cy="4"/>
              </a:xfrm>
              <a:custGeom>
                <a:avLst/>
                <a:gdLst>
                  <a:gd name="T0" fmla="*/ 7 w 7"/>
                  <a:gd name="T1" fmla="*/ 0 h 4"/>
                  <a:gd name="T2" fmla="*/ 4 w 7"/>
                  <a:gd name="T3" fmla="*/ 4 h 4"/>
                  <a:gd name="T4" fmla="*/ 0 w 7"/>
                  <a:gd name="T5" fmla="*/ 0 h 4"/>
                  <a:gd name="T6" fmla="*/ 7 w 7"/>
                  <a:gd name="T7" fmla="*/ 0 h 4"/>
                  <a:gd name="T8" fmla="*/ 7 w 7"/>
                  <a:gd name="T9" fmla="*/ 0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0"/>
                    </a:moveTo>
                    <a:lnTo>
                      <a:pt x="4" y="4"/>
                    </a:lnTo>
                    <a:lnTo>
                      <a:pt x="0" y="0"/>
                    </a:lnTo>
                    <a:lnTo>
                      <a:pt x="7" y="0"/>
                    </a:lnTo>
                  </a:path>
                </a:pathLst>
              </a:custGeom>
              <a:noFill/>
              <a:ln w="0">
                <a:solidFill>
                  <a:srgbClr val="7F7F7F"/>
                </a:solidFill>
                <a:round/>
                <a:headEnd/>
                <a:tailEnd/>
              </a:ln>
            </p:spPr>
            <p:txBody>
              <a:bodyPr/>
              <a:lstStyle/>
              <a:p>
                <a:endParaRPr lang="en-US"/>
              </a:p>
            </p:txBody>
          </p:sp>
          <p:sp>
            <p:nvSpPr>
              <p:cNvPr id="33586" name="Freeform 891"/>
              <p:cNvSpPr>
                <a:spLocks/>
              </p:cNvSpPr>
              <p:nvPr/>
            </p:nvSpPr>
            <p:spPr bwMode="auto">
              <a:xfrm>
                <a:off x="2893" y="1656"/>
                <a:ext cx="13" cy="10"/>
              </a:xfrm>
              <a:custGeom>
                <a:avLst/>
                <a:gdLst>
                  <a:gd name="T0" fmla="*/ 3 w 13"/>
                  <a:gd name="T1" fmla="*/ 3 h 10"/>
                  <a:gd name="T2" fmla="*/ 3 w 13"/>
                  <a:gd name="T3" fmla="*/ 3 h 10"/>
                  <a:gd name="T4" fmla="*/ 3 w 13"/>
                  <a:gd name="T5" fmla="*/ 3 h 10"/>
                  <a:gd name="T6" fmla="*/ 0 w 13"/>
                  <a:gd name="T7" fmla="*/ 0 h 10"/>
                  <a:gd name="T8" fmla="*/ 0 w 13"/>
                  <a:gd name="T9" fmla="*/ 3 h 10"/>
                  <a:gd name="T10" fmla="*/ 3 w 13"/>
                  <a:gd name="T11" fmla="*/ 3 h 10"/>
                  <a:gd name="T12" fmla="*/ 6 w 13"/>
                  <a:gd name="T13" fmla="*/ 3 h 10"/>
                  <a:gd name="T14" fmla="*/ 6 w 13"/>
                  <a:gd name="T15" fmla="*/ 3 h 10"/>
                  <a:gd name="T16" fmla="*/ 13 w 13"/>
                  <a:gd name="T17" fmla="*/ 10 h 10"/>
                  <a:gd name="T18" fmla="*/ 13 w 13"/>
                  <a:gd name="T19" fmla="*/ 6 h 10"/>
                  <a:gd name="T20" fmla="*/ 13 w 13"/>
                  <a:gd name="T21" fmla="*/ 6 h 10"/>
                  <a:gd name="T22" fmla="*/ 13 w 13"/>
                  <a:gd name="T23" fmla="*/ 6 h 10"/>
                  <a:gd name="T24" fmla="*/ 10 w 13"/>
                  <a:gd name="T25" fmla="*/ 6 h 10"/>
                  <a:gd name="T26" fmla="*/ 10 w 13"/>
                  <a:gd name="T27" fmla="*/ 3 h 10"/>
                  <a:gd name="T28" fmla="*/ 6 w 13"/>
                  <a:gd name="T29" fmla="*/ 3 h 10"/>
                  <a:gd name="T30" fmla="*/ 6 w 13"/>
                  <a:gd name="T31" fmla="*/ 3 h 10"/>
                  <a:gd name="T32" fmla="*/ 6 w 13"/>
                  <a:gd name="T33" fmla="*/ 3 h 10"/>
                  <a:gd name="T34" fmla="*/ 6 w 13"/>
                  <a:gd name="T35" fmla="*/ 3 h 10"/>
                  <a:gd name="T36" fmla="*/ 3 w 13"/>
                  <a:gd name="T37" fmla="*/ 3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0"/>
                  <a:gd name="T59" fmla="*/ 13 w 13"/>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0">
                    <a:moveTo>
                      <a:pt x="3" y="3"/>
                    </a:moveTo>
                    <a:lnTo>
                      <a:pt x="3" y="3"/>
                    </a:lnTo>
                    <a:lnTo>
                      <a:pt x="0" y="0"/>
                    </a:lnTo>
                    <a:lnTo>
                      <a:pt x="0" y="3"/>
                    </a:lnTo>
                    <a:lnTo>
                      <a:pt x="3" y="3"/>
                    </a:lnTo>
                    <a:lnTo>
                      <a:pt x="6" y="3"/>
                    </a:lnTo>
                    <a:lnTo>
                      <a:pt x="13" y="10"/>
                    </a:lnTo>
                    <a:lnTo>
                      <a:pt x="13" y="6"/>
                    </a:lnTo>
                    <a:lnTo>
                      <a:pt x="10" y="6"/>
                    </a:lnTo>
                    <a:lnTo>
                      <a:pt x="10" y="3"/>
                    </a:lnTo>
                    <a:lnTo>
                      <a:pt x="6" y="3"/>
                    </a:lnTo>
                    <a:lnTo>
                      <a:pt x="3" y="3"/>
                    </a:lnTo>
                    <a:close/>
                  </a:path>
                </a:pathLst>
              </a:custGeom>
              <a:solidFill>
                <a:srgbClr val="CCCCCC"/>
              </a:solidFill>
              <a:ln w="9525">
                <a:noFill/>
                <a:round/>
                <a:headEnd/>
                <a:tailEnd/>
              </a:ln>
            </p:spPr>
            <p:txBody>
              <a:bodyPr/>
              <a:lstStyle/>
              <a:p>
                <a:endParaRPr lang="en-US"/>
              </a:p>
            </p:txBody>
          </p:sp>
          <p:sp>
            <p:nvSpPr>
              <p:cNvPr id="33587" name="Freeform 892"/>
              <p:cNvSpPr>
                <a:spLocks/>
              </p:cNvSpPr>
              <p:nvPr/>
            </p:nvSpPr>
            <p:spPr bwMode="auto">
              <a:xfrm>
                <a:off x="2893" y="1656"/>
                <a:ext cx="13" cy="10"/>
              </a:xfrm>
              <a:custGeom>
                <a:avLst/>
                <a:gdLst>
                  <a:gd name="T0" fmla="*/ 3 w 13"/>
                  <a:gd name="T1" fmla="*/ 3 h 10"/>
                  <a:gd name="T2" fmla="*/ 3 w 13"/>
                  <a:gd name="T3" fmla="*/ 3 h 10"/>
                  <a:gd name="T4" fmla="*/ 3 w 13"/>
                  <a:gd name="T5" fmla="*/ 3 h 10"/>
                  <a:gd name="T6" fmla="*/ 0 w 13"/>
                  <a:gd name="T7" fmla="*/ 0 h 10"/>
                  <a:gd name="T8" fmla="*/ 0 w 13"/>
                  <a:gd name="T9" fmla="*/ 3 h 10"/>
                  <a:gd name="T10" fmla="*/ 3 w 13"/>
                  <a:gd name="T11" fmla="*/ 3 h 10"/>
                  <a:gd name="T12" fmla="*/ 6 w 13"/>
                  <a:gd name="T13" fmla="*/ 3 h 10"/>
                  <a:gd name="T14" fmla="*/ 6 w 13"/>
                  <a:gd name="T15" fmla="*/ 3 h 10"/>
                  <a:gd name="T16" fmla="*/ 13 w 13"/>
                  <a:gd name="T17" fmla="*/ 10 h 10"/>
                  <a:gd name="T18" fmla="*/ 13 w 13"/>
                  <a:gd name="T19" fmla="*/ 10 h 10"/>
                  <a:gd name="T20" fmla="*/ 13 w 13"/>
                  <a:gd name="T21" fmla="*/ 6 h 10"/>
                  <a:gd name="T22" fmla="*/ 13 w 13"/>
                  <a:gd name="T23" fmla="*/ 6 h 10"/>
                  <a:gd name="T24" fmla="*/ 13 w 13"/>
                  <a:gd name="T25" fmla="*/ 6 h 10"/>
                  <a:gd name="T26" fmla="*/ 10 w 13"/>
                  <a:gd name="T27" fmla="*/ 6 h 10"/>
                  <a:gd name="T28" fmla="*/ 10 w 13"/>
                  <a:gd name="T29" fmla="*/ 3 h 10"/>
                  <a:gd name="T30" fmla="*/ 6 w 13"/>
                  <a:gd name="T31" fmla="*/ 3 h 10"/>
                  <a:gd name="T32" fmla="*/ 6 w 13"/>
                  <a:gd name="T33" fmla="*/ 3 h 10"/>
                  <a:gd name="T34" fmla="*/ 6 w 13"/>
                  <a:gd name="T35" fmla="*/ 3 h 10"/>
                  <a:gd name="T36" fmla="*/ 6 w 13"/>
                  <a:gd name="T37" fmla="*/ 3 h 10"/>
                  <a:gd name="T38" fmla="*/ 3 w 13"/>
                  <a:gd name="T39" fmla="*/ 3 h 10"/>
                  <a:gd name="T40" fmla="*/ 3 w 13"/>
                  <a:gd name="T41" fmla="*/ 3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0"/>
                  <a:gd name="T65" fmla="*/ 13 w 13"/>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0">
                    <a:moveTo>
                      <a:pt x="3" y="3"/>
                    </a:moveTo>
                    <a:lnTo>
                      <a:pt x="3" y="3"/>
                    </a:lnTo>
                    <a:lnTo>
                      <a:pt x="0" y="0"/>
                    </a:lnTo>
                    <a:lnTo>
                      <a:pt x="0" y="3"/>
                    </a:lnTo>
                    <a:lnTo>
                      <a:pt x="3" y="3"/>
                    </a:lnTo>
                    <a:lnTo>
                      <a:pt x="6" y="3"/>
                    </a:lnTo>
                    <a:lnTo>
                      <a:pt x="13" y="10"/>
                    </a:lnTo>
                    <a:lnTo>
                      <a:pt x="13" y="6"/>
                    </a:lnTo>
                    <a:lnTo>
                      <a:pt x="10" y="6"/>
                    </a:lnTo>
                    <a:lnTo>
                      <a:pt x="10" y="3"/>
                    </a:lnTo>
                    <a:lnTo>
                      <a:pt x="6" y="3"/>
                    </a:lnTo>
                    <a:lnTo>
                      <a:pt x="3" y="3"/>
                    </a:lnTo>
                  </a:path>
                </a:pathLst>
              </a:custGeom>
              <a:noFill/>
              <a:ln w="0">
                <a:solidFill>
                  <a:srgbClr val="7F7F7F"/>
                </a:solidFill>
                <a:round/>
                <a:headEnd/>
                <a:tailEnd/>
              </a:ln>
            </p:spPr>
            <p:txBody>
              <a:bodyPr/>
              <a:lstStyle/>
              <a:p>
                <a:endParaRPr lang="en-US"/>
              </a:p>
            </p:txBody>
          </p:sp>
          <p:sp>
            <p:nvSpPr>
              <p:cNvPr id="33588" name="Freeform 893"/>
              <p:cNvSpPr>
                <a:spLocks/>
              </p:cNvSpPr>
              <p:nvPr/>
            </p:nvSpPr>
            <p:spPr bwMode="auto">
              <a:xfrm>
                <a:off x="2121" y="1682"/>
                <a:ext cx="19" cy="6"/>
              </a:xfrm>
              <a:custGeom>
                <a:avLst/>
                <a:gdLst>
                  <a:gd name="T0" fmla="*/ 16 w 19"/>
                  <a:gd name="T1" fmla="*/ 0 h 6"/>
                  <a:gd name="T2" fmla="*/ 16 w 19"/>
                  <a:gd name="T3" fmla="*/ 0 h 6"/>
                  <a:gd name="T4" fmla="*/ 12 w 19"/>
                  <a:gd name="T5" fmla="*/ 3 h 6"/>
                  <a:gd name="T6" fmla="*/ 3 w 19"/>
                  <a:gd name="T7" fmla="*/ 3 h 6"/>
                  <a:gd name="T8" fmla="*/ 0 w 19"/>
                  <a:gd name="T9" fmla="*/ 6 h 6"/>
                  <a:gd name="T10" fmla="*/ 0 w 19"/>
                  <a:gd name="T11" fmla="*/ 6 h 6"/>
                  <a:gd name="T12" fmla="*/ 0 w 19"/>
                  <a:gd name="T13" fmla="*/ 6 h 6"/>
                  <a:gd name="T14" fmla="*/ 16 w 19"/>
                  <a:gd name="T15" fmla="*/ 3 h 6"/>
                  <a:gd name="T16" fmla="*/ 19 w 19"/>
                  <a:gd name="T17" fmla="*/ 3 h 6"/>
                  <a:gd name="T18" fmla="*/ 19 w 19"/>
                  <a:gd name="T19" fmla="*/ 0 h 6"/>
                  <a:gd name="T20" fmla="*/ 16 w 19"/>
                  <a:gd name="T21" fmla="*/ 3 h 6"/>
                  <a:gd name="T22" fmla="*/ 12 w 19"/>
                  <a:gd name="T23" fmla="*/ 3 h 6"/>
                  <a:gd name="T24" fmla="*/ 16 w 19"/>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6"/>
                  <a:gd name="T41" fmla="*/ 19 w 1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6">
                    <a:moveTo>
                      <a:pt x="16" y="0"/>
                    </a:moveTo>
                    <a:lnTo>
                      <a:pt x="16" y="0"/>
                    </a:lnTo>
                    <a:lnTo>
                      <a:pt x="12" y="3"/>
                    </a:lnTo>
                    <a:lnTo>
                      <a:pt x="3" y="3"/>
                    </a:lnTo>
                    <a:lnTo>
                      <a:pt x="0" y="6"/>
                    </a:lnTo>
                    <a:lnTo>
                      <a:pt x="16" y="3"/>
                    </a:lnTo>
                    <a:lnTo>
                      <a:pt x="19" y="3"/>
                    </a:lnTo>
                    <a:lnTo>
                      <a:pt x="19" y="0"/>
                    </a:lnTo>
                    <a:lnTo>
                      <a:pt x="16" y="3"/>
                    </a:lnTo>
                    <a:lnTo>
                      <a:pt x="12" y="3"/>
                    </a:lnTo>
                    <a:lnTo>
                      <a:pt x="16" y="0"/>
                    </a:lnTo>
                    <a:close/>
                  </a:path>
                </a:pathLst>
              </a:custGeom>
              <a:solidFill>
                <a:srgbClr val="CCCCCC"/>
              </a:solidFill>
              <a:ln w="9525">
                <a:noFill/>
                <a:round/>
                <a:headEnd/>
                <a:tailEnd/>
              </a:ln>
            </p:spPr>
            <p:txBody>
              <a:bodyPr/>
              <a:lstStyle/>
              <a:p>
                <a:endParaRPr lang="en-US"/>
              </a:p>
            </p:txBody>
          </p:sp>
          <p:sp>
            <p:nvSpPr>
              <p:cNvPr id="33589" name="Freeform 894"/>
              <p:cNvSpPr>
                <a:spLocks/>
              </p:cNvSpPr>
              <p:nvPr/>
            </p:nvSpPr>
            <p:spPr bwMode="auto">
              <a:xfrm>
                <a:off x="2121" y="1682"/>
                <a:ext cx="19" cy="6"/>
              </a:xfrm>
              <a:custGeom>
                <a:avLst/>
                <a:gdLst>
                  <a:gd name="T0" fmla="*/ 16 w 19"/>
                  <a:gd name="T1" fmla="*/ 0 h 6"/>
                  <a:gd name="T2" fmla="*/ 16 w 19"/>
                  <a:gd name="T3" fmla="*/ 0 h 6"/>
                  <a:gd name="T4" fmla="*/ 12 w 19"/>
                  <a:gd name="T5" fmla="*/ 3 h 6"/>
                  <a:gd name="T6" fmla="*/ 3 w 19"/>
                  <a:gd name="T7" fmla="*/ 3 h 6"/>
                  <a:gd name="T8" fmla="*/ 0 w 19"/>
                  <a:gd name="T9" fmla="*/ 6 h 6"/>
                  <a:gd name="T10" fmla="*/ 0 w 19"/>
                  <a:gd name="T11" fmla="*/ 6 h 6"/>
                  <a:gd name="T12" fmla="*/ 0 w 19"/>
                  <a:gd name="T13" fmla="*/ 6 h 6"/>
                  <a:gd name="T14" fmla="*/ 16 w 19"/>
                  <a:gd name="T15" fmla="*/ 3 h 6"/>
                  <a:gd name="T16" fmla="*/ 19 w 19"/>
                  <a:gd name="T17" fmla="*/ 3 h 6"/>
                  <a:gd name="T18" fmla="*/ 19 w 19"/>
                  <a:gd name="T19" fmla="*/ 0 h 6"/>
                  <a:gd name="T20" fmla="*/ 16 w 19"/>
                  <a:gd name="T21" fmla="*/ 3 h 6"/>
                  <a:gd name="T22" fmla="*/ 12 w 19"/>
                  <a:gd name="T23" fmla="*/ 3 h 6"/>
                  <a:gd name="T24" fmla="*/ 16 w 19"/>
                  <a:gd name="T25" fmla="*/ 0 h 6"/>
                  <a:gd name="T26" fmla="*/ 16 w 19"/>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6"/>
                  <a:gd name="T44" fmla="*/ 19 w 19"/>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6">
                    <a:moveTo>
                      <a:pt x="16" y="0"/>
                    </a:moveTo>
                    <a:lnTo>
                      <a:pt x="16" y="0"/>
                    </a:lnTo>
                    <a:lnTo>
                      <a:pt x="12" y="3"/>
                    </a:lnTo>
                    <a:lnTo>
                      <a:pt x="3" y="3"/>
                    </a:lnTo>
                    <a:lnTo>
                      <a:pt x="0" y="6"/>
                    </a:lnTo>
                    <a:lnTo>
                      <a:pt x="16" y="3"/>
                    </a:lnTo>
                    <a:lnTo>
                      <a:pt x="19" y="3"/>
                    </a:lnTo>
                    <a:lnTo>
                      <a:pt x="19" y="0"/>
                    </a:lnTo>
                    <a:lnTo>
                      <a:pt x="16" y="3"/>
                    </a:lnTo>
                    <a:lnTo>
                      <a:pt x="12" y="3"/>
                    </a:lnTo>
                    <a:lnTo>
                      <a:pt x="16" y="0"/>
                    </a:lnTo>
                  </a:path>
                </a:pathLst>
              </a:custGeom>
              <a:noFill/>
              <a:ln w="0">
                <a:solidFill>
                  <a:srgbClr val="7F7F7F"/>
                </a:solidFill>
                <a:round/>
                <a:headEnd/>
                <a:tailEnd/>
              </a:ln>
            </p:spPr>
            <p:txBody>
              <a:bodyPr/>
              <a:lstStyle/>
              <a:p>
                <a:endParaRPr lang="en-US"/>
              </a:p>
            </p:txBody>
          </p:sp>
          <p:sp>
            <p:nvSpPr>
              <p:cNvPr id="33590" name="Freeform 895"/>
              <p:cNvSpPr>
                <a:spLocks/>
              </p:cNvSpPr>
              <p:nvPr/>
            </p:nvSpPr>
            <p:spPr bwMode="auto">
              <a:xfrm>
                <a:off x="2230" y="1569"/>
                <a:ext cx="19" cy="13"/>
              </a:xfrm>
              <a:custGeom>
                <a:avLst/>
                <a:gdLst>
                  <a:gd name="T0" fmla="*/ 6 w 19"/>
                  <a:gd name="T1" fmla="*/ 0 h 13"/>
                  <a:gd name="T2" fmla="*/ 16 w 19"/>
                  <a:gd name="T3" fmla="*/ 6 h 13"/>
                  <a:gd name="T4" fmla="*/ 16 w 19"/>
                  <a:gd name="T5" fmla="*/ 6 h 13"/>
                  <a:gd name="T6" fmla="*/ 19 w 19"/>
                  <a:gd name="T7" fmla="*/ 6 h 13"/>
                  <a:gd name="T8" fmla="*/ 19 w 19"/>
                  <a:gd name="T9" fmla="*/ 10 h 13"/>
                  <a:gd name="T10" fmla="*/ 16 w 19"/>
                  <a:gd name="T11" fmla="*/ 13 h 13"/>
                  <a:gd name="T12" fmla="*/ 6 w 19"/>
                  <a:gd name="T13" fmla="*/ 10 h 13"/>
                  <a:gd name="T14" fmla="*/ 6 w 19"/>
                  <a:gd name="T15" fmla="*/ 6 h 13"/>
                  <a:gd name="T16" fmla="*/ 0 w 19"/>
                  <a:gd name="T17" fmla="*/ 3 h 13"/>
                  <a:gd name="T18" fmla="*/ 0 w 19"/>
                  <a:gd name="T19" fmla="*/ 0 h 13"/>
                  <a:gd name="T20" fmla="*/ 6 w 19"/>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3"/>
                  <a:gd name="T35" fmla="*/ 19 w 1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3">
                    <a:moveTo>
                      <a:pt x="6" y="0"/>
                    </a:moveTo>
                    <a:lnTo>
                      <a:pt x="16" y="6"/>
                    </a:lnTo>
                    <a:lnTo>
                      <a:pt x="19" y="6"/>
                    </a:lnTo>
                    <a:lnTo>
                      <a:pt x="19" y="10"/>
                    </a:lnTo>
                    <a:lnTo>
                      <a:pt x="16" y="13"/>
                    </a:lnTo>
                    <a:lnTo>
                      <a:pt x="6" y="10"/>
                    </a:lnTo>
                    <a:lnTo>
                      <a:pt x="6" y="6"/>
                    </a:lnTo>
                    <a:lnTo>
                      <a:pt x="0" y="3"/>
                    </a:lnTo>
                    <a:lnTo>
                      <a:pt x="0" y="0"/>
                    </a:lnTo>
                    <a:lnTo>
                      <a:pt x="6" y="0"/>
                    </a:lnTo>
                    <a:close/>
                  </a:path>
                </a:pathLst>
              </a:custGeom>
              <a:solidFill>
                <a:srgbClr val="CCCCCC"/>
              </a:solidFill>
              <a:ln w="9525">
                <a:noFill/>
                <a:round/>
                <a:headEnd/>
                <a:tailEnd/>
              </a:ln>
            </p:spPr>
            <p:txBody>
              <a:bodyPr/>
              <a:lstStyle/>
              <a:p>
                <a:endParaRPr lang="en-US"/>
              </a:p>
            </p:txBody>
          </p:sp>
          <p:sp>
            <p:nvSpPr>
              <p:cNvPr id="33591" name="Freeform 896"/>
              <p:cNvSpPr>
                <a:spLocks/>
              </p:cNvSpPr>
              <p:nvPr/>
            </p:nvSpPr>
            <p:spPr bwMode="auto">
              <a:xfrm>
                <a:off x="2230" y="1569"/>
                <a:ext cx="19" cy="13"/>
              </a:xfrm>
              <a:custGeom>
                <a:avLst/>
                <a:gdLst>
                  <a:gd name="T0" fmla="*/ 6 w 19"/>
                  <a:gd name="T1" fmla="*/ 0 h 13"/>
                  <a:gd name="T2" fmla="*/ 16 w 19"/>
                  <a:gd name="T3" fmla="*/ 6 h 13"/>
                  <a:gd name="T4" fmla="*/ 16 w 19"/>
                  <a:gd name="T5" fmla="*/ 6 h 13"/>
                  <a:gd name="T6" fmla="*/ 19 w 19"/>
                  <a:gd name="T7" fmla="*/ 6 h 13"/>
                  <a:gd name="T8" fmla="*/ 19 w 19"/>
                  <a:gd name="T9" fmla="*/ 10 h 13"/>
                  <a:gd name="T10" fmla="*/ 16 w 19"/>
                  <a:gd name="T11" fmla="*/ 13 h 13"/>
                  <a:gd name="T12" fmla="*/ 6 w 19"/>
                  <a:gd name="T13" fmla="*/ 10 h 13"/>
                  <a:gd name="T14" fmla="*/ 6 w 19"/>
                  <a:gd name="T15" fmla="*/ 6 h 13"/>
                  <a:gd name="T16" fmla="*/ 0 w 19"/>
                  <a:gd name="T17" fmla="*/ 3 h 13"/>
                  <a:gd name="T18" fmla="*/ 0 w 19"/>
                  <a:gd name="T19" fmla="*/ 0 h 13"/>
                  <a:gd name="T20" fmla="*/ 6 w 19"/>
                  <a:gd name="T21" fmla="*/ 0 h 13"/>
                  <a:gd name="T22" fmla="*/ 6 w 19"/>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3"/>
                  <a:gd name="T38" fmla="*/ 19 w 19"/>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3">
                    <a:moveTo>
                      <a:pt x="6" y="0"/>
                    </a:moveTo>
                    <a:lnTo>
                      <a:pt x="16" y="6"/>
                    </a:lnTo>
                    <a:lnTo>
                      <a:pt x="19" y="6"/>
                    </a:lnTo>
                    <a:lnTo>
                      <a:pt x="19" y="10"/>
                    </a:lnTo>
                    <a:lnTo>
                      <a:pt x="16" y="13"/>
                    </a:lnTo>
                    <a:lnTo>
                      <a:pt x="6" y="10"/>
                    </a:lnTo>
                    <a:lnTo>
                      <a:pt x="6" y="6"/>
                    </a:lnTo>
                    <a:lnTo>
                      <a:pt x="0" y="3"/>
                    </a:lnTo>
                    <a:lnTo>
                      <a:pt x="0" y="0"/>
                    </a:lnTo>
                    <a:lnTo>
                      <a:pt x="6" y="0"/>
                    </a:lnTo>
                  </a:path>
                </a:pathLst>
              </a:custGeom>
              <a:noFill/>
              <a:ln w="0">
                <a:solidFill>
                  <a:srgbClr val="7F7F7F"/>
                </a:solidFill>
                <a:round/>
                <a:headEnd/>
                <a:tailEnd/>
              </a:ln>
            </p:spPr>
            <p:txBody>
              <a:bodyPr/>
              <a:lstStyle/>
              <a:p>
                <a:endParaRPr lang="en-US"/>
              </a:p>
            </p:txBody>
          </p:sp>
          <p:sp>
            <p:nvSpPr>
              <p:cNvPr id="33592" name="Freeform 897"/>
              <p:cNvSpPr>
                <a:spLocks/>
              </p:cNvSpPr>
              <p:nvPr/>
            </p:nvSpPr>
            <p:spPr bwMode="auto">
              <a:xfrm>
                <a:off x="2220" y="1604"/>
                <a:ext cx="20" cy="17"/>
              </a:xfrm>
              <a:custGeom>
                <a:avLst/>
                <a:gdLst>
                  <a:gd name="T0" fmla="*/ 4 w 20"/>
                  <a:gd name="T1" fmla="*/ 4 h 17"/>
                  <a:gd name="T2" fmla="*/ 4 w 20"/>
                  <a:gd name="T3" fmla="*/ 7 h 17"/>
                  <a:gd name="T4" fmla="*/ 7 w 20"/>
                  <a:gd name="T5" fmla="*/ 10 h 17"/>
                  <a:gd name="T6" fmla="*/ 7 w 20"/>
                  <a:gd name="T7" fmla="*/ 10 h 17"/>
                  <a:gd name="T8" fmla="*/ 10 w 20"/>
                  <a:gd name="T9" fmla="*/ 10 h 17"/>
                  <a:gd name="T10" fmla="*/ 20 w 20"/>
                  <a:gd name="T11" fmla="*/ 10 h 17"/>
                  <a:gd name="T12" fmla="*/ 20 w 20"/>
                  <a:gd name="T13" fmla="*/ 10 h 17"/>
                  <a:gd name="T14" fmla="*/ 16 w 20"/>
                  <a:gd name="T15" fmla="*/ 13 h 17"/>
                  <a:gd name="T16" fmla="*/ 13 w 20"/>
                  <a:gd name="T17" fmla="*/ 17 h 17"/>
                  <a:gd name="T18" fmla="*/ 13 w 20"/>
                  <a:gd name="T19" fmla="*/ 17 h 17"/>
                  <a:gd name="T20" fmla="*/ 10 w 20"/>
                  <a:gd name="T21" fmla="*/ 17 h 17"/>
                  <a:gd name="T22" fmla="*/ 10 w 20"/>
                  <a:gd name="T23" fmla="*/ 13 h 17"/>
                  <a:gd name="T24" fmla="*/ 7 w 20"/>
                  <a:gd name="T25" fmla="*/ 13 h 17"/>
                  <a:gd name="T26" fmla="*/ 4 w 20"/>
                  <a:gd name="T27" fmla="*/ 10 h 17"/>
                  <a:gd name="T28" fmla="*/ 4 w 20"/>
                  <a:gd name="T29" fmla="*/ 10 h 17"/>
                  <a:gd name="T30" fmla="*/ 4 w 20"/>
                  <a:gd name="T31" fmla="*/ 7 h 17"/>
                  <a:gd name="T32" fmla="*/ 0 w 20"/>
                  <a:gd name="T33" fmla="*/ 7 h 17"/>
                  <a:gd name="T34" fmla="*/ 0 w 20"/>
                  <a:gd name="T35" fmla="*/ 7 h 17"/>
                  <a:gd name="T36" fmla="*/ 7 w 20"/>
                  <a:gd name="T37" fmla="*/ 0 h 17"/>
                  <a:gd name="T38" fmla="*/ 4 w 20"/>
                  <a:gd name="T39" fmla="*/ 4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17"/>
                  <a:gd name="T62" fmla="*/ 20 w 20"/>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17">
                    <a:moveTo>
                      <a:pt x="4" y="4"/>
                    </a:moveTo>
                    <a:lnTo>
                      <a:pt x="4" y="7"/>
                    </a:lnTo>
                    <a:lnTo>
                      <a:pt x="7" y="10"/>
                    </a:lnTo>
                    <a:lnTo>
                      <a:pt x="10" y="10"/>
                    </a:lnTo>
                    <a:lnTo>
                      <a:pt x="20" y="10"/>
                    </a:lnTo>
                    <a:lnTo>
                      <a:pt x="16" y="13"/>
                    </a:lnTo>
                    <a:lnTo>
                      <a:pt x="13" y="17"/>
                    </a:lnTo>
                    <a:lnTo>
                      <a:pt x="10" y="17"/>
                    </a:lnTo>
                    <a:lnTo>
                      <a:pt x="10" y="13"/>
                    </a:lnTo>
                    <a:lnTo>
                      <a:pt x="7" y="13"/>
                    </a:lnTo>
                    <a:lnTo>
                      <a:pt x="4" y="10"/>
                    </a:lnTo>
                    <a:lnTo>
                      <a:pt x="4" y="7"/>
                    </a:lnTo>
                    <a:lnTo>
                      <a:pt x="0" y="7"/>
                    </a:lnTo>
                    <a:lnTo>
                      <a:pt x="7" y="0"/>
                    </a:lnTo>
                    <a:lnTo>
                      <a:pt x="4" y="4"/>
                    </a:lnTo>
                    <a:close/>
                  </a:path>
                </a:pathLst>
              </a:custGeom>
              <a:solidFill>
                <a:srgbClr val="CCCCCC"/>
              </a:solidFill>
              <a:ln w="9525">
                <a:noFill/>
                <a:round/>
                <a:headEnd/>
                <a:tailEnd/>
              </a:ln>
            </p:spPr>
            <p:txBody>
              <a:bodyPr/>
              <a:lstStyle/>
              <a:p>
                <a:endParaRPr lang="en-US"/>
              </a:p>
            </p:txBody>
          </p:sp>
          <p:sp>
            <p:nvSpPr>
              <p:cNvPr id="33593" name="Freeform 898"/>
              <p:cNvSpPr>
                <a:spLocks/>
              </p:cNvSpPr>
              <p:nvPr/>
            </p:nvSpPr>
            <p:spPr bwMode="auto">
              <a:xfrm>
                <a:off x="2220" y="1604"/>
                <a:ext cx="20" cy="17"/>
              </a:xfrm>
              <a:custGeom>
                <a:avLst/>
                <a:gdLst>
                  <a:gd name="T0" fmla="*/ 4 w 20"/>
                  <a:gd name="T1" fmla="*/ 4 h 17"/>
                  <a:gd name="T2" fmla="*/ 4 w 20"/>
                  <a:gd name="T3" fmla="*/ 7 h 17"/>
                  <a:gd name="T4" fmla="*/ 7 w 20"/>
                  <a:gd name="T5" fmla="*/ 10 h 17"/>
                  <a:gd name="T6" fmla="*/ 7 w 20"/>
                  <a:gd name="T7" fmla="*/ 10 h 17"/>
                  <a:gd name="T8" fmla="*/ 10 w 20"/>
                  <a:gd name="T9" fmla="*/ 10 h 17"/>
                  <a:gd name="T10" fmla="*/ 20 w 20"/>
                  <a:gd name="T11" fmla="*/ 10 h 17"/>
                  <a:gd name="T12" fmla="*/ 20 w 20"/>
                  <a:gd name="T13" fmla="*/ 10 h 17"/>
                  <a:gd name="T14" fmla="*/ 16 w 20"/>
                  <a:gd name="T15" fmla="*/ 13 h 17"/>
                  <a:gd name="T16" fmla="*/ 13 w 20"/>
                  <a:gd name="T17" fmla="*/ 17 h 17"/>
                  <a:gd name="T18" fmla="*/ 13 w 20"/>
                  <a:gd name="T19" fmla="*/ 17 h 17"/>
                  <a:gd name="T20" fmla="*/ 10 w 20"/>
                  <a:gd name="T21" fmla="*/ 17 h 17"/>
                  <a:gd name="T22" fmla="*/ 10 w 20"/>
                  <a:gd name="T23" fmla="*/ 13 h 17"/>
                  <a:gd name="T24" fmla="*/ 7 w 20"/>
                  <a:gd name="T25" fmla="*/ 13 h 17"/>
                  <a:gd name="T26" fmla="*/ 4 w 20"/>
                  <a:gd name="T27" fmla="*/ 10 h 17"/>
                  <a:gd name="T28" fmla="*/ 4 w 20"/>
                  <a:gd name="T29" fmla="*/ 10 h 17"/>
                  <a:gd name="T30" fmla="*/ 4 w 20"/>
                  <a:gd name="T31" fmla="*/ 7 h 17"/>
                  <a:gd name="T32" fmla="*/ 0 w 20"/>
                  <a:gd name="T33" fmla="*/ 7 h 17"/>
                  <a:gd name="T34" fmla="*/ 0 w 20"/>
                  <a:gd name="T35" fmla="*/ 7 h 17"/>
                  <a:gd name="T36" fmla="*/ 7 w 20"/>
                  <a:gd name="T37" fmla="*/ 0 h 17"/>
                  <a:gd name="T38" fmla="*/ 4 w 20"/>
                  <a:gd name="T39" fmla="*/ 4 h 17"/>
                  <a:gd name="T40" fmla="*/ 4 w 20"/>
                  <a:gd name="T41" fmla="*/ 4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7"/>
                  <a:gd name="T65" fmla="*/ 20 w 20"/>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7">
                    <a:moveTo>
                      <a:pt x="4" y="4"/>
                    </a:moveTo>
                    <a:lnTo>
                      <a:pt x="4" y="7"/>
                    </a:lnTo>
                    <a:lnTo>
                      <a:pt x="7" y="10"/>
                    </a:lnTo>
                    <a:lnTo>
                      <a:pt x="10" y="10"/>
                    </a:lnTo>
                    <a:lnTo>
                      <a:pt x="20" y="10"/>
                    </a:lnTo>
                    <a:lnTo>
                      <a:pt x="16" y="13"/>
                    </a:lnTo>
                    <a:lnTo>
                      <a:pt x="13" y="17"/>
                    </a:lnTo>
                    <a:lnTo>
                      <a:pt x="10" y="17"/>
                    </a:lnTo>
                    <a:lnTo>
                      <a:pt x="10" y="13"/>
                    </a:lnTo>
                    <a:lnTo>
                      <a:pt x="7" y="13"/>
                    </a:lnTo>
                    <a:lnTo>
                      <a:pt x="4" y="10"/>
                    </a:lnTo>
                    <a:lnTo>
                      <a:pt x="4" y="7"/>
                    </a:lnTo>
                    <a:lnTo>
                      <a:pt x="0" y="7"/>
                    </a:lnTo>
                    <a:lnTo>
                      <a:pt x="7" y="0"/>
                    </a:lnTo>
                    <a:lnTo>
                      <a:pt x="4" y="4"/>
                    </a:lnTo>
                  </a:path>
                </a:pathLst>
              </a:custGeom>
              <a:noFill/>
              <a:ln w="0">
                <a:solidFill>
                  <a:srgbClr val="7F7F7F"/>
                </a:solidFill>
                <a:round/>
                <a:headEnd/>
                <a:tailEnd/>
              </a:ln>
            </p:spPr>
            <p:txBody>
              <a:bodyPr/>
              <a:lstStyle/>
              <a:p>
                <a:endParaRPr lang="en-US"/>
              </a:p>
            </p:txBody>
          </p:sp>
          <p:sp>
            <p:nvSpPr>
              <p:cNvPr id="33594" name="Freeform 899"/>
              <p:cNvSpPr>
                <a:spLocks/>
              </p:cNvSpPr>
              <p:nvPr/>
            </p:nvSpPr>
            <p:spPr bwMode="auto">
              <a:xfrm>
                <a:off x="2243" y="1608"/>
                <a:ext cx="13" cy="16"/>
              </a:xfrm>
              <a:custGeom>
                <a:avLst/>
                <a:gdLst>
                  <a:gd name="T0" fmla="*/ 9 w 13"/>
                  <a:gd name="T1" fmla="*/ 0 h 16"/>
                  <a:gd name="T2" fmla="*/ 9 w 13"/>
                  <a:gd name="T3" fmla="*/ 0 h 16"/>
                  <a:gd name="T4" fmla="*/ 9 w 13"/>
                  <a:gd name="T5" fmla="*/ 0 h 16"/>
                  <a:gd name="T6" fmla="*/ 0 w 13"/>
                  <a:gd name="T7" fmla="*/ 9 h 16"/>
                  <a:gd name="T8" fmla="*/ 0 w 13"/>
                  <a:gd name="T9" fmla="*/ 16 h 16"/>
                  <a:gd name="T10" fmla="*/ 0 w 13"/>
                  <a:gd name="T11" fmla="*/ 16 h 16"/>
                  <a:gd name="T12" fmla="*/ 6 w 13"/>
                  <a:gd name="T13" fmla="*/ 16 h 16"/>
                  <a:gd name="T14" fmla="*/ 13 w 13"/>
                  <a:gd name="T15" fmla="*/ 13 h 16"/>
                  <a:gd name="T16" fmla="*/ 13 w 13"/>
                  <a:gd name="T17" fmla="*/ 13 h 16"/>
                  <a:gd name="T18" fmla="*/ 13 w 13"/>
                  <a:gd name="T19" fmla="*/ 9 h 16"/>
                  <a:gd name="T20" fmla="*/ 13 w 13"/>
                  <a:gd name="T21" fmla="*/ 9 h 16"/>
                  <a:gd name="T22" fmla="*/ 9 w 13"/>
                  <a:gd name="T23" fmla="*/ 9 h 16"/>
                  <a:gd name="T24" fmla="*/ 9 w 13"/>
                  <a:gd name="T25" fmla="*/ 9 h 16"/>
                  <a:gd name="T26" fmla="*/ 6 w 13"/>
                  <a:gd name="T27" fmla="*/ 9 h 16"/>
                  <a:gd name="T28" fmla="*/ 9 w 13"/>
                  <a:gd name="T29" fmla="*/ 9 h 16"/>
                  <a:gd name="T30" fmla="*/ 9 w 13"/>
                  <a:gd name="T31" fmla="*/ 6 h 16"/>
                  <a:gd name="T32" fmla="*/ 13 w 13"/>
                  <a:gd name="T33" fmla="*/ 0 h 16"/>
                  <a:gd name="T34" fmla="*/ 13 w 13"/>
                  <a:gd name="T35" fmla="*/ 0 h 16"/>
                  <a:gd name="T36" fmla="*/ 9 w 13"/>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6"/>
                  <a:gd name="T59" fmla="*/ 13 w 13"/>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6">
                    <a:moveTo>
                      <a:pt x="9" y="0"/>
                    </a:moveTo>
                    <a:lnTo>
                      <a:pt x="9" y="0"/>
                    </a:lnTo>
                    <a:lnTo>
                      <a:pt x="0" y="9"/>
                    </a:lnTo>
                    <a:lnTo>
                      <a:pt x="0" y="16"/>
                    </a:lnTo>
                    <a:lnTo>
                      <a:pt x="6" y="16"/>
                    </a:lnTo>
                    <a:lnTo>
                      <a:pt x="13" y="13"/>
                    </a:lnTo>
                    <a:lnTo>
                      <a:pt x="13" y="9"/>
                    </a:lnTo>
                    <a:lnTo>
                      <a:pt x="9" y="9"/>
                    </a:lnTo>
                    <a:lnTo>
                      <a:pt x="6" y="9"/>
                    </a:lnTo>
                    <a:lnTo>
                      <a:pt x="9" y="9"/>
                    </a:lnTo>
                    <a:lnTo>
                      <a:pt x="9" y="6"/>
                    </a:lnTo>
                    <a:lnTo>
                      <a:pt x="13" y="0"/>
                    </a:lnTo>
                    <a:lnTo>
                      <a:pt x="9" y="0"/>
                    </a:lnTo>
                    <a:close/>
                  </a:path>
                </a:pathLst>
              </a:custGeom>
              <a:solidFill>
                <a:srgbClr val="CCCCCC"/>
              </a:solidFill>
              <a:ln w="9525">
                <a:noFill/>
                <a:round/>
                <a:headEnd/>
                <a:tailEnd/>
              </a:ln>
            </p:spPr>
            <p:txBody>
              <a:bodyPr/>
              <a:lstStyle/>
              <a:p>
                <a:endParaRPr lang="en-US"/>
              </a:p>
            </p:txBody>
          </p:sp>
          <p:sp>
            <p:nvSpPr>
              <p:cNvPr id="33595" name="Freeform 900"/>
              <p:cNvSpPr>
                <a:spLocks/>
              </p:cNvSpPr>
              <p:nvPr/>
            </p:nvSpPr>
            <p:spPr bwMode="auto">
              <a:xfrm>
                <a:off x="2243" y="1608"/>
                <a:ext cx="13" cy="16"/>
              </a:xfrm>
              <a:custGeom>
                <a:avLst/>
                <a:gdLst>
                  <a:gd name="T0" fmla="*/ 9 w 13"/>
                  <a:gd name="T1" fmla="*/ 0 h 16"/>
                  <a:gd name="T2" fmla="*/ 9 w 13"/>
                  <a:gd name="T3" fmla="*/ 0 h 16"/>
                  <a:gd name="T4" fmla="*/ 9 w 13"/>
                  <a:gd name="T5" fmla="*/ 0 h 16"/>
                  <a:gd name="T6" fmla="*/ 0 w 13"/>
                  <a:gd name="T7" fmla="*/ 9 h 16"/>
                  <a:gd name="T8" fmla="*/ 0 w 13"/>
                  <a:gd name="T9" fmla="*/ 16 h 16"/>
                  <a:gd name="T10" fmla="*/ 0 w 13"/>
                  <a:gd name="T11" fmla="*/ 16 h 16"/>
                  <a:gd name="T12" fmla="*/ 6 w 13"/>
                  <a:gd name="T13" fmla="*/ 16 h 16"/>
                  <a:gd name="T14" fmla="*/ 13 w 13"/>
                  <a:gd name="T15" fmla="*/ 13 h 16"/>
                  <a:gd name="T16" fmla="*/ 13 w 13"/>
                  <a:gd name="T17" fmla="*/ 13 h 16"/>
                  <a:gd name="T18" fmla="*/ 13 w 13"/>
                  <a:gd name="T19" fmla="*/ 9 h 16"/>
                  <a:gd name="T20" fmla="*/ 13 w 13"/>
                  <a:gd name="T21" fmla="*/ 9 h 16"/>
                  <a:gd name="T22" fmla="*/ 9 w 13"/>
                  <a:gd name="T23" fmla="*/ 9 h 16"/>
                  <a:gd name="T24" fmla="*/ 9 w 13"/>
                  <a:gd name="T25" fmla="*/ 9 h 16"/>
                  <a:gd name="T26" fmla="*/ 6 w 13"/>
                  <a:gd name="T27" fmla="*/ 9 h 16"/>
                  <a:gd name="T28" fmla="*/ 9 w 13"/>
                  <a:gd name="T29" fmla="*/ 9 h 16"/>
                  <a:gd name="T30" fmla="*/ 9 w 13"/>
                  <a:gd name="T31" fmla="*/ 6 h 16"/>
                  <a:gd name="T32" fmla="*/ 13 w 13"/>
                  <a:gd name="T33" fmla="*/ 0 h 16"/>
                  <a:gd name="T34" fmla="*/ 13 w 13"/>
                  <a:gd name="T35" fmla="*/ 0 h 16"/>
                  <a:gd name="T36" fmla="*/ 9 w 13"/>
                  <a:gd name="T37" fmla="*/ 0 h 16"/>
                  <a:gd name="T38" fmla="*/ 9 w 13"/>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6"/>
                  <a:gd name="T62" fmla="*/ 13 w 13"/>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6">
                    <a:moveTo>
                      <a:pt x="9" y="0"/>
                    </a:moveTo>
                    <a:lnTo>
                      <a:pt x="9" y="0"/>
                    </a:lnTo>
                    <a:lnTo>
                      <a:pt x="0" y="9"/>
                    </a:lnTo>
                    <a:lnTo>
                      <a:pt x="0" y="16"/>
                    </a:lnTo>
                    <a:lnTo>
                      <a:pt x="6" y="16"/>
                    </a:lnTo>
                    <a:lnTo>
                      <a:pt x="13" y="13"/>
                    </a:lnTo>
                    <a:lnTo>
                      <a:pt x="13" y="9"/>
                    </a:lnTo>
                    <a:lnTo>
                      <a:pt x="9" y="9"/>
                    </a:lnTo>
                    <a:lnTo>
                      <a:pt x="6" y="9"/>
                    </a:lnTo>
                    <a:lnTo>
                      <a:pt x="9" y="9"/>
                    </a:lnTo>
                    <a:lnTo>
                      <a:pt x="9" y="6"/>
                    </a:lnTo>
                    <a:lnTo>
                      <a:pt x="13" y="0"/>
                    </a:lnTo>
                    <a:lnTo>
                      <a:pt x="9" y="0"/>
                    </a:lnTo>
                  </a:path>
                </a:pathLst>
              </a:custGeom>
              <a:noFill/>
              <a:ln w="0">
                <a:solidFill>
                  <a:srgbClr val="7F7F7F"/>
                </a:solidFill>
                <a:round/>
                <a:headEnd/>
                <a:tailEnd/>
              </a:ln>
            </p:spPr>
            <p:txBody>
              <a:bodyPr/>
              <a:lstStyle/>
              <a:p>
                <a:endParaRPr lang="en-US"/>
              </a:p>
            </p:txBody>
          </p:sp>
          <p:sp>
            <p:nvSpPr>
              <p:cNvPr id="33596" name="Freeform 901"/>
              <p:cNvSpPr>
                <a:spLocks/>
              </p:cNvSpPr>
              <p:nvPr/>
            </p:nvSpPr>
            <p:spPr bwMode="auto">
              <a:xfrm>
                <a:off x="2265" y="1550"/>
                <a:ext cx="55" cy="61"/>
              </a:xfrm>
              <a:custGeom>
                <a:avLst/>
                <a:gdLst>
                  <a:gd name="T0" fmla="*/ 52 w 55"/>
                  <a:gd name="T1" fmla="*/ 29 h 61"/>
                  <a:gd name="T2" fmla="*/ 45 w 55"/>
                  <a:gd name="T3" fmla="*/ 25 h 61"/>
                  <a:gd name="T4" fmla="*/ 39 w 55"/>
                  <a:gd name="T5" fmla="*/ 29 h 61"/>
                  <a:gd name="T6" fmla="*/ 39 w 55"/>
                  <a:gd name="T7" fmla="*/ 25 h 61"/>
                  <a:gd name="T8" fmla="*/ 36 w 55"/>
                  <a:gd name="T9" fmla="*/ 22 h 61"/>
                  <a:gd name="T10" fmla="*/ 39 w 55"/>
                  <a:gd name="T11" fmla="*/ 19 h 61"/>
                  <a:gd name="T12" fmla="*/ 36 w 55"/>
                  <a:gd name="T13" fmla="*/ 19 h 61"/>
                  <a:gd name="T14" fmla="*/ 26 w 55"/>
                  <a:gd name="T15" fmla="*/ 25 h 61"/>
                  <a:gd name="T16" fmla="*/ 29 w 55"/>
                  <a:gd name="T17" fmla="*/ 19 h 61"/>
                  <a:gd name="T18" fmla="*/ 36 w 55"/>
                  <a:gd name="T19" fmla="*/ 9 h 61"/>
                  <a:gd name="T20" fmla="*/ 39 w 55"/>
                  <a:gd name="T21" fmla="*/ 9 h 61"/>
                  <a:gd name="T22" fmla="*/ 39 w 55"/>
                  <a:gd name="T23" fmla="*/ 3 h 61"/>
                  <a:gd name="T24" fmla="*/ 42 w 55"/>
                  <a:gd name="T25" fmla="*/ 3 h 61"/>
                  <a:gd name="T26" fmla="*/ 42 w 55"/>
                  <a:gd name="T27" fmla="*/ 0 h 61"/>
                  <a:gd name="T28" fmla="*/ 33 w 55"/>
                  <a:gd name="T29" fmla="*/ 3 h 61"/>
                  <a:gd name="T30" fmla="*/ 29 w 55"/>
                  <a:gd name="T31" fmla="*/ 6 h 61"/>
                  <a:gd name="T32" fmla="*/ 26 w 55"/>
                  <a:gd name="T33" fmla="*/ 9 h 61"/>
                  <a:gd name="T34" fmla="*/ 23 w 55"/>
                  <a:gd name="T35" fmla="*/ 16 h 61"/>
                  <a:gd name="T36" fmla="*/ 23 w 55"/>
                  <a:gd name="T37" fmla="*/ 19 h 61"/>
                  <a:gd name="T38" fmla="*/ 16 w 55"/>
                  <a:gd name="T39" fmla="*/ 25 h 61"/>
                  <a:gd name="T40" fmla="*/ 13 w 55"/>
                  <a:gd name="T41" fmla="*/ 29 h 61"/>
                  <a:gd name="T42" fmla="*/ 16 w 55"/>
                  <a:gd name="T43" fmla="*/ 32 h 61"/>
                  <a:gd name="T44" fmla="*/ 10 w 55"/>
                  <a:gd name="T45" fmla="*/ 35 h 61"/>
                  <a:gd name="T46" fmla="*/ 7 w 55"/>
                  <a:gd name="T47" fmla="*/ 35 h 61"/>
                  <a:gd name="T48" fmla="*/ 10 w 55"/>
                  <a:gd name="T49" fmla="*/ 38 h 61"/>
                  <a:gd name="T50" fmla="*/ 0 w 55"/>
                  <a:gd name="T51" fmla="*/ 45 h 61"/>
                  <a:gd name="T52" fmla="*/ 0 w 55"/>
                  <a:gd name="T53" fmla="*/ 51 h 61"/>
                  <a:gd name="T54" fmla="*/ 10 w 55"/>
                  <a:gd name="T55" fmla="*/ 48 h 61"/>
                  <a:gd name="T56" fmla="*/ 26 w 55"/>
                  <a:gd name="T57" fmla="*/ 48 h 61"/>
                  <a:gd name="T58" fmla="*/ 29 w 55"/>
                  <a:gd name="T59" fmla="*/ 48 h 61"/>
                  <a:gd name="T60" fmla="*/ 29 w 55"/>
                  <a:gd name="T61" fmla="*/ 51 h 61"/>
                  <a:gd name="T62" fmla="*/ 36 w 55"/>
                  <a:gd name="T63" fmla="*/ 51 h 61"/>
                  <a:gd name="T64" fmla="*/ 29 w 55"/>
                  <a:gd name="T65" fmla="*/ 54 h 61"/>
                  <a:gd name="T66" fmla="*/ 26 w 55"/>
                  <a:gd name="T67" fmla="*/ 58 h 61"/>
                  <a:gd name="T68" fmla="*/ 33 w 55"/>
                  <a:gd name="T69" fmla="*/ 58 h 61"/>
                  <a:gd name="T70" fmla="*/ 39 w 55"/>
                  <a:gd name="T71" fmla="*/ 51 h 61"/>
                  <a:gd name="T72" fmla="*/ 45 w 55"/>
                  <a:gd name="T73" fmla="*/ 45 h 61"/>
                  <a:gd name="T74" fmla="*/ 39 w 55"/>
                  <a:gd name="T75" fmla="*/ 58 h 61"/>
                  <a:gd name="T76" fmla="*/ 45 w 55"/>
                  <a:gd name="T77" fmla="*/ 54 h 61"/>
                  <a:gd name="T78" fmla="*/ 45 w 55"/>
                  <a:gd name="T79" fmla="*/ 61 h 61"/>
                  <a:gd name="T80" fmla="*/ 45 w 55"/>
                  <a:gd name="T81" fmla="*/ 61 h 61"/>
                  <a:gd name="T82" fmla="*/ 52 w 55"/>
                  <a:gd name="T83" fmla="*/ 51 h 61"/>
                  <a:gd name="T84" fmla="*/ 55 w 55"/>
                  <a:gd name="T85" fmla="*/ 48 h 61"/>
                  <a:gd name="T86" fmla="*/ 49 w 55"/>
                  <a:gd name="T87" fmla="*/ 51 h 61"/>
                  <a:gd name="T88" fmla="*/ 55 w 55"/>
                  <a:gd name="T89" fmla="*/ 42 h 61"/>
                  <a:gd name="T90" fmla="*/ 49 w 55"/>
                  <a:gd name="T91" fmla="*/ 48 h 61"/>
                  <a:gd name="T92" fmla="*/ 45 w 55"/>
                  <a:gd name="T93" fmla="*/ 48 h 61"/>
                  <a:gd name="T94" fmla="*/ 45 w 55"/>
                  <a:gd name="T95" fmla="*/ 42 h 61"/>
                  <a:gd name="T96" fmla="*/ 55 w 55"/>
                  <a:gd name="T97" fmla="*/ 35 h 61"/>
                  <a:gd name="T98" fmla="*/ 45 w 55"/>
                  <a:gd name="T99" fmla="*/ 38 h 61"/>
                  <a:gd name="T100" fmla="*/ 49 w 55"/>
                  <a:gd name="T101" fmla="*/ 35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
                  <a:gd name="T154" fmla="*/ 0 h 61"/>
                  <a:gd name="T155" fmla="*/ 55 w 55"/>
                  <a:gd name="T156" fmla="*/ 61 h 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 h="61">
                    <a:moveTo>
                      <a:pt x="52" y="29"/>
                    </a:moveTo>
                    <a:lnTo>
                      <a:pt x="52" y="29"/>
                    </a:lnTo>
                    <a:lnTo>
                      <a:pt x="49" y="25"/>
                    </a:lnTo>
                    <a:lnTo>
                      <a:pt x="45" y="25"/>
                    </a:lnTo>
                    <a:lnTo>
                      <a:pt x="39" y="29"/>
                    </a:lnTo>
                    <a:lnTo>
                      <a:pt x="39" y="25"/>
                    </a:lnTo>
                    <a:lnTo>
                      <a:pt x="33" y="25"/>
                    </a:lnTo>
                    <a:lnTo>
                      <a:pt x="36" y="22"/>
                    </a:lnTo>
                    <a:lnTo>
                      <a:pt x="33" y="22"/>
                    </a:lnTo>
                    <a:lnTo>
                      <a:pt x="39" y="19"/>
                    </a:lnTo>
                    <a:lnTo>
                      <a:pt x="33" y="19"/>
                    </a:lnTo>
                    <a:lnTo>
                      <a:pt x="36" y="19"/>
                    </a:lnTo>
                    <a:lnTo>
                      <a:pt x="33" y="19"/>
                    </a:lnTo>
                    <a:lnTo>
                      <a:pt x="26" y="25"/>
                    </a:lnTo>
                    <a:lnTo>
                      <a:pt x="26" y="22"/>
                    </a:lnTo>
                    <a:lnTo>
                      <a:pt x="29" y="19"/>
                    </a:lnTo>
                    <a:lnTo>
                      <a:pt x="36" y="13"/>
                    </a:lnTo>
                    <a:lnTo>
                      <a:pt x="36" y="9"/>
                    </a:lnTo>
                    <a:lnTo>
                      <a:pt x="39" y="9"/>
                    </a:lnTo>
                    <a:lnTo>
                      <a:pt x="39" y="6"/>
                    </a:lnTo>
                    <a:lnTo>
                      <a:pt x="39" y="3"/>
                    </a:lnTo>
                    <a:lnTo>
                      <a:pt x="42" y="3"/>
                    </a:lnTo>
                    <a:lnTo>
                      <a:pt x="42" y="0"/>
                    </a:lnTo>
                    <a:lnTo>
                      <a:pt x="39" y="0"/>
                    </a:lnTo>
                    <a:lnTo>
                      <a:pt x="33" y="3"/>
                    </a:lnTo>
                    <a:lnTo>
                      <a:pt x="33" y="6"/>
                    </a:lnTo>
                    <a:lnTo>
                      <a:pt x="29" y="6"/>
                    </a:lnTo>
                    <a:lnTo>
                      <a:pt x="29" y="9"/>
                    </a:lnTo>
                    <a:lnTo>
                      <a:pt x="26" y="9"/>
                    </a:lnTo>
                    <a:lnTo>
                      <a:pt x="26" y="13"/>
                    </a:lnTo>
                    <a:lnTo>
                      <a:pt x="23" y="16"/>
                    </a:lnTo>
                    <a:lnTo>
                      <a:pt x="23" y="19"/>
                    </a:lnTo>
                    <a:lnTo>
                      <a:pt x="20" y="22"/>
                    </a:lnTo>
                    <a:lnTo>
                      <a:pt x="16" y="25"/>
                    </a:lnTo>
                    <a:lnTo>
                      <a:pt x="13" y="29"/>
                    </a:lnTo>
                    <a:lnTo>
                      <a:pt x="16" y="29"/>
                    </a:lnTo>
                    <a:lnTo>
                      <a:pt x="16" y="32"/>
                    </a:lnTo>
                    <a:lnTo>
                      <a:pt x="13" y="32"/>
                    </a:lnTo>
                    <a:lnTo>
                      <a:pt x="10" y="35"/>
                    </a:lnTo>
                    <a:lnTo>
                      <a:pt x="7" y="38"/>
                    </a:lnTo>
                    <a:lnTo>
                      <a:pt x="7" y="35"/>
                    </a:lnTo>
                    <a:lnTo>
                      <a:pt x="4" y="38"/>
                    </a:lnTo>
                    <a:lnTo>
                      <a:pt x="10" y="38"/>
                    </a:lnTo>
                    <a:lnTo>
                      <a:pt x="0" y="45"/>
                    </a:lnTo>
                    <a:lnTo>
                      <a:pt x="0" y="48"/>
                    </a:lnTo>
                    <a:lnTo>
                      <a:pt x="0" y="51"/>
                    </a:lnTo>
                    <a:lnTo>
                      <a:pt x="4" y="51"/>
                    </a:lnTo>
                    <a:lnTo>
                      <a:pt x="10" y="48"/>
                    </a:lnTo>
                    <a:lnTo>
                      <a:pt x="20" y="51"/>
                    </a:lnTo>
                    <a:lnTo>
                      <a:pt x="26" y="48"/>
                    </a:lnTo>
                    <a:lnTo>
                      <a:pt x="29" y="48"/>
                    </a:lnTo>
                    <a:lnTo>
                      <a:pt x="26" y="51"/>
                    </a:lnTo>
                    <a:lnTo>
                      <a:pt x="29" y="51"/>
                    </a:lnTo>
                    <a:lnTo>
                      <a:pt x="33" y="48"/>
                    </a:lnTo>
                    <a:lnTo>
                      <a:pt x="36" y="51"/>
                    </a:lnTo>
                    <a:lnTo>
                      <a:pt x="33" y="51"/>
                    </a:lnTo>
                    <a:lnTo>
                      <a:pt x="29" y="54"/>
                    </a:lnTo>
                    <a:lnTo>
                      <a:pt x="26" y="58"/>
                    </a:lnTo>
                    <a:lnTo>
                      <a:pt x="33" y="58"/>
                    </a:lnTo>
                    <a:lnTo>
                      <a:pt x="36" y="51"/>
                    </a:lnTo>
                    <a:lnTo>
                      <a:pt x="39" y="51"/>
                    </a:lnTo>
                    <a:lnTo>
                      <a:pt x="42" y="45"/>
                    </a:lnTo>
                    <a:lnTo>
                      <a:pt x="45" y="45"/>
                    </a:lnTo>
                    <a:lnTo>
                      <a:pt x="42" y="51"/>
                    </a:lnTo>
                    <a:lnTo>
                      <a:pt x="39" y="58"/>
                    </a:lnTo>
                    <a:lnTo>
                      <a:pt x="42" y="61"/>
                    </a:lnTo>
                    <a:lnTo>
                      <a:pt x="45" y="54"/>
                    </a:lnTo>
                    <a:lnTo>
                      <a:pt x="45" y="61"/>
                    </a:lnTo>
                    <a:lnTo>
                      <a:pt x="49" y="61"/>
                    </a:lnTo>
                    <a:lnTo>
                      <a:pt x="52" y="51"/>
                    </a:lnTo>
                    <a:lnTo>
                      <a:pt x="55" y="48"/>
                    </a:lnTo>
                    <a:lnTo>
                      <a:pt x="52" y="51"/>
                    </a:lnTo>
                    <a:lnTo>
                      <a:pt x="49" y="51"/>
                    </a:lnTo>
                    <a:lnTo>
                      <a:pt x="52" y="48"/>
                    </a:lnTo>
                    <a:lnTo>
                      <a:pt x="55" y="42"/>
                    </a:lnTo>
                    <a:lnTo>
                      <a:pt x="52" y="45"/>
                    </a:lnTo>
                    <a:lnTo>
                      <a:pt x="49" y="48"/>
                    </a:lnTo>
                    <a:lnTo>
                      <a:pt x="45" y="48"/>
                    </a:lnTo>
                    <a:lnTo>
                      <a:pt x="49" y="45"/>
                    </a:lnTo>
                    <a:lnTo>
                      <a:pt x="45" y="42"/>
                    </a:lnTo>
                    <a:lnTo>
                      <a:pt x="52" y="38"/>
                    </a:lnTo>
                    <a:lnTo>
                      <a:pt x="55" y="35"/>
                    </a:lnTo>
                    <a:lnTo>
                      <a:pt x="49" y="38"/>
                    </a:lnTo>
                    <a:lnTo>
                      <a:pt x="45" y="38"/>
                    </a:lnTo>
                    <a:lnTo>
                      <a:pt x="49" y="35"/>
                    </a:lnTo>
                    <a:lnTo>
                      <a:pt x="52" y="29"/>
                    </a:lnTo>
                    <a:close/>
                  </a:path>
                </a:pathLst>
              </a:custGeom>
              <a:solidFill>
                <a:srgbClr val="CCCCCC"/>
              </a:solidFill>
              <a:ln w="9525">
                <a:noFill/>
                <a:round/>
                <a:headEnd/>
                <a:tailEnd/>
              </a:ln>
            </p:spPr>
            <p:txBody>
              <a:bodyPr/>
              <a:lstStyle/>
              <a:p>
                <a:endParaRPr lang="en-US"/>
              </a:p>
            </p:txBody>
          </p:sp>
          <p:sp>
            <p:nvSpPr>
              <p:cNvPr id="33597" name="Freeform 902"/>
              <p:cNvSpPr>
                <a:spLocks/>
              </p:cNvSpPr>
              <p:nvPr/>
            </p:nvSpPr>
            <p:spPr bwMode="auto">
              <a:xfrm>
                <a:off x="2265" y="1550"/>
                <a:ext cx="55" cy="61"/>
              </a:xfrm>
              <a:custGeom>
                <a:avLst/>
                <a:gdLst>
                  <a:gd name="T0" fmla="*/ 52 w 55"/>
                  <a:gd name="T1" fmla="*/ 29 h 61"/>
                  <a:gd name="T2" fmla="*/ 45 w 55"/>
                  <a:gd name="T3" fmla="*/ 25 h 61"/>
                  <a:gd name="T4" fmla="*/ 39 w 55"/>
                  <a:gd name="T5" fmla="*/ 29 h 61"/>
                  <a:gd name="T6" fmla="*/ 39 w 55"/>
                  <a:gd name="T7" fmla="*/ 25 h 61"/>
                  <a:gd name="T8" fmla="*/ 36 w 55"/>
                  <a:gd name="T9" fmla="*/ 22 h 61"/>
                  <a:gd name="T10" fmla="*/ 39 w 55"/>
                  <a:gd name="T11" fmla="*/ 19 h 61"/>
                  <a:gd name="T12" fmla="*/ 36 w 55"/>
                  <a:gd name="T13" fmla="*/ 19 h 61"/>
                  <a:gd name="T14" fmla="*/ 26 w 55"/>
                  <a:gd name="T15" fmla="*/ 25 h 61"/>
                  <a:gd name="T16" fmla="*/ 29 w 55"/>
                  <a:gd name="T17" fmla="*/ 19 h 61"/>
                  <a:gd name="T18" fmla="*/ 36 w 55"/>
                  <a:gd name="T19" fmla="*/ 9 h 61"/>
                  <a:gd name="T20" fmla="*/ 39 w 55"/>
                  <a:gd name="T21" fmla="*/ 9 h 61"/>
                  <a:gd name="T22" fmla="*/ 39 w 55"/>
                  <a:gd name="T23" fmla="*/ 3 h 61"/>
                  <a:gd name="T24" fmla="*/ 42 w 55"/>
                  <a:gd name="T25" fmla="*/ 3 h 61"/>
                  <a:gd name="T26" fmla="*/ 42 w 55"/>
                  <a:gd name="T27" fmla="*/ 0 h 61"/>
                  <a:gd name="T28" fmla="*/ 33 w 55"/>
                  <a:gd name="T29" fmla="*/ 3 h 61"/>
                  <a:gd name="T30" fmla="*/ 29 w 55"/>
                  <a:gd name="T31" fmla="*/ 6 h 61"/>
                  <a:gd name="T32" fmla="*/ 26 w 55"/>
                  <a:gd name="T33" fmla="*/ 9 h 61"/>
                  <a:gd name="T34" fmla="*/ 23 w 55"/>
                  <a:gd name="T35" fmla="*/ 16 h 61"/>
                  <a:gd name="T36" fmla="*/ 23 w 55"/>
                  <a:gd name="T37" fmla="*/ 19 h 61"/>
                  <a:gd name="T38" fmla="*/ 16 w 55"/>
                  <a:gd name="T39" fmla="*/ 25 h 61"/>
                  <a:gd name="T40" fmla="*/ 13 w 55"/>
                  <a:gd name="T41" fmla="*/ 29 h 61"/>
                  <a:gd name="T42" fmla="*/ 16 w 55"/>
                  <a:gd name="T43" fmla="*/ 32 h 61"/>
                  <a:gd name="T44" fmla="*/ 10 w 55"/>
                  <a:gd name="T45" fmla="*/ 35 h 61"/>
                  <a:gd name="T46" fmla="*/ 7 w 55"/>
                  <a:gd name="T47" fmla="*/ 35 h 61"/>
                  <a:gd name="T48" fmla="*/ 10 w 55"/>
                  <a:gd name="T49" fmla="*/ 38 h 61"/>
                  <a:gd name="T50" fmla="*/ 0 w 55"/>
                  <a:gd name="T51" fmla="*/ 45 h 61"/>
                  <a:gd name="T52" fmla="*/ 0 w 55"/>
                  <a:gd name="T53" fmla="*/ 51 h 61"/>
                  <a:gd name="T54" fmla="*/ 10 w 55"/>
                  <a:gd name="T55" fmla="*/ 48 h 61"/>
                  <a:gd name="T56" fmla="*/ 26 w 55"/>
                  <a:gd name="T57" fmla="*/ 48 h 61"/>
                  <a:gd name="T58" fmla="*/ 29 w 55"/>
                  <a:gd name="T59" fmla="*/ 48 h 61"/>
                  <a:gd name="T60" fmla="*/ 29 w 55"/>
                  <a:gd name="T61" fmla="*/ 51 h 61"/>
                  <a:gd name="T62" fmla="*/ 36 w 55"/>
                  <a:gd name="T63" fmla="*/ 51 h 61"/>
                  <a:gd name="T64" fmla="*/ 29 w 55"/>
                  <a:gd name="T65" fmla="*/ 54 h 61"/>
                  <a:gd name="T66" fmla="*/ 26 w 55"/>
                  <a:gd name="T67" fmla="*/ 58 h 61"/>
                  <a:gd name="T68" fmla="*/ 33 w 55"/>
                  <a:gd name="T69" fmla="*/ 58 h 61"/>
                  <a:gd name="T70" fmla="*/ 39 w 55"/>
                  <a:gd name="T71" fmla="*/ 51 h 61"/>
                  <a:gd name="T72" fmla="*/ 45 w 55"/>
                  <a:gd name="T73" fmla="*/ 45 h 61"/>
                  <a:gd name="T74" fmla="*/ 39 w 55"/>
                  <a:gd name="T75" fmla="*/ 58 h 61"/>
                  <a:gd name="T76" fmla="*/ 45 w 55"/>
                  <a:gd name="T77" fmla="*/ 54 h 61"/>
                  <a:gd name="T78" fmla="*/ 45 w 55"/>
                  <a:gd name="T79" fmla="*/ 61 h 61"/>
                  <a:gd name="T80" fmla="*/ 45 w 55"/>
                  <a:gd name="T81" fmla="*/ 61 h 61"/>
                  <a:gd name="T82" fmla="*/ 52 w 55"/>
                  <a:gd name="T83" fmla="*/ 51 h 61"/>
                  <a:gd name="T84" fmla="*/ 55 w 55"/>
                  <a:gd name="T85" fmla="*/ 48 h 61"/>
                  <a:gd name="T86" fmla="*/ 49 w 55"/>
                  <a:gd name="T87" fmla="*/ 51 h 61"/>
                  <a:gd name="T88" fmla="*/ 55 w 55"/>
                  <a:gd name="T89" fmla="*/ 42 h 61"/>
                  <a:gd name="T90" fmla="*/ 49 w 55"/>
                  <a:gd name="T91" fmla="*/ 48 h 61"/>
                  <a:gd name="T92" fmla="*/ 45 w 55"/>
                  <a:gd name="T93" fmla="*/ 48 h 61"/>
                  <a:gd name="T94" fmla="*/ 45 w 55"/>
                  <a:gd name="T95" fmla="*/ 42 h 61"/>
                  <a:gd name="T96" fmla="*/ 55 w 55"/>
                  <a:gd name="T97" fmla="*/ 35 h 61"/>
                  <a:gd name="T98" fmla="*/ 45 w 55"/>
                  <a:gd name="T99" fmla="*/ 38 h 61"/>
                  <a:gd name="T100" fmla="*/ 49 w 55"/>
                  <a:gd name="T101" fmla="*/ 35 h 61"/>
                  <a:gd name="T102" fmla="*/ 52 w 55"/>
                  <a:gd name="T103" fmla="*/ 29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
                  <a:gd name="T157" fmla="*/ 0 h 61"/>
                  <a:gd name="T158" fmla="*/ 55 w 55"/>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 h="61">
                    <a:moveTo>
                      <a:pt x="52" y="29"/>
                    </a:moveTo>
                    <a:lnTo>
                      <a:pt x="52" y="29"/>
                    </a:lnTo>
                    <a:lnTo>
                      <a:pt x="49" y="25"/>
                    </a:lnTo>
                    <a:lnTo>
                      <a:pt x="45" y="25"/>
                    </a:lnTo>
                    <a:lnTo>
                      <a:pt x="39" y="29"/>
                    </a:lnTo>
                    <a:lnTo>
                      <a:pt x="39" y="25"/>
                    </a:lnTo>
                    <a:lnTo>
                      <a:pt x="33" y="25"/>
                    </a:lnTo>
                    <a:lnTo>
                      <a:pt x="36" y="22"/>
                    </a:lnTo>
                    <a:lnTo>
                      <a:pt x="33" y="22"/>
                    </a:lnTo>
                    <a:lnTo>
                      <a:pt x="39" y="19"/>
                    </a:lnTo>
                    <a:lnTo>
                      <a:pt x="33" y="19"/>
                    </a:lnTo>
                    <a:lnTo>
                      <a:pt x="36" y="19"/>
                    </a:lnTo>
                    <a:lnTo>
                      <a:pt x="33" y="19"/>
                    </a:lnTo>
                    <a:lnTo>
                      <a:pt x="26" y="25"/>
                    </a:lnTo>
                    <a:lnTo>
                      <a:pt x="26" y="22"/>
                    </a:lnTo>
                    <a:lnTo>
                      <a:pt x="29" y="19"/>
                    </a:lnTo>
                    <a:lnTo>
                      <a:pt x="36" y="13"/>
                    </a:lnTo>
                    <a:lnTo>
                      <a:pt x="36" y="9"/>
                    </a:lnTo>
                    <a:lnTo>
                      <a:pt x="39" y="9"/>
                    </a:lnTo>
                    <a:lnTo>
                      <a:pt x="39" y="6"/>
                    </a:lnTo>
                    <a:lnTo>
                      <a:pt x="39" y="3"/>
                    </a:lnTo>
                    <a:lnTo>
                      <a:pt x="42" y="3"/>
                    </a:lnTo>
                    <a:lnTo>
                      <a:pt x="42" y="0"/>
                    </a:lnTo>
                    <a:lnTo>
                      <a:pt x="39" y="0"/>
                    </a:lnTo>
                    <a:lnTo>
                      <a:pt x="33" y="3"/>
                    </a:lnTo>
                    <a:lnTo>
                      <a:pt x="33" y="6"/>
                    </a:lnTo>
                    <a:lnTo>
                      <a:pt x="29" y="6"/>
                    </a:lnTo>
                    <a:lnTo>
                      <a:pt x="29" y="9"/>
                    </a:lnTo>
                    <a:lnTo>
                      <a:pt x="26" y="9"/>
                    </a:lnTo>
                    <a:lnTo>
                      <a:pt x="26" y="13"/>
                    </a:lnTo>
                    <a:lnTo>
                      <a:pt x="23" y="16"/>
                    </a:lnTo>
                    <a:lnTo>
                      <a:pt x="23" y="19"/>
                    </a:lnTo>
                    <a:lnTo>
                      <a:pt x="20" y="22"/>
                    </a:lnTo>
                    <a:lnTo>
                      <a:pt x="16" y="25"/>
                    </a:lnTo>
                    <a:lnTo>
                      <a:pt x="13" y="29"/>
                    </a:lnTo>
                    <a:lnTo>
                      <a:pt x="16" y="29"/>
                    </a:lnTo>
                    <a:lnTo>
                      <a:pt x="16" y="32"/>
                    </a:lnTo>
                    <a:lnTo>
                      <a:pt x="13" y="32"/>
                    </a:lnTo>
                    <a:lnTo>
                      <a:pt x="10" y="35"/>
                    </a:lnTo>
                    <a:lnTo>
                      <a:pt x="7" y="38"/>
                    </a:lnTo>
                    <a:lnTo>
                      <a:pt x="7" y="35"/>
                    </a:lnTo>
                    <a:lnTo>
                      <a:pt x="4" y="38"/>
                    </a:lnTo>
                    <a:lnTo>
                      <a:pt x="10" y="38"/>
                    </a:lnTo>
                    <a:lnTo>
                      <a:pt x="0" y="45"/>
                    </a:lnTo>
                    <a:lnTo>
                      <a:pt x="0" y="48"/>
                    </a:lnTo>
                    <a:lnTo>
                      <a:pt x="0" y="51"/>
                    </a:lnTo>
                    <a:lnTo>
                      <a:pt x="4" y="51"/>
                    </a:lnTo>
                    <a:lnTo>
                      <a:pt x="10" y="48"/>
                    </a:lnTo>
                    <a:lnTo>
                      <a:pt x="20" y="51"/>
                    </a:lnTo>
                    <a:lnTo>
                      <a:pt x="26" y="48"/>
                    </a:lnTo>
                    <a:lnTo>
                      <a:pt x="29" y="48"/>
                    </a:lnTo>
                    <a:lnTo>
                      <a:pt x="26" y="51"/>
                    </a:lnTo>
                    <a:lnTo>
                      <a:pt x="29" y="51"/>
                    </a:lnTo>
                    <a:lnTo>
                      <a:pt x="33" y="48"/>
                    </a:lnTo>
                    <a:lnTo>
                      <a:pt x="36" y="51"/>
                    </a:lnTo>
                    <a:lnTo>
                      <a:pt x="33" y="51"/>
                    </a:lnTo>
                    <a:lnTo>
                      <a:pt x="29" y="54"/>
                    </a:lnTo>
                    <a:lnTo>
                      <a:pt x="26" y="58"/>
                    </a:lnTo>
                    <a:lnTo>
                      <a:pt x="33" y="58"/>
                    </a:lnTo>
                    <a:lnTo>
                      <a:pt x="36" y="51"/>
                    </a:lnTo>
                    <a:lnTo>
                      <a:pt x="39" y="51"/>
                    </a:lnTo>
                    <a:lnTo>
                      <a:pt x="42" y="45"/>
                    </a:lnTo>
                    <a:lnTo>
                      <a:pt x="45" y="45"/>
                    </a:lnTo>
                    <a:lnTo>
                      <a:pt x="42" y="51"/>
                    </a:lnTo>
                    <a:lnTo>
                      <a:pt x="39" y="58"/>
                    </a:lnTo>
                    <a:lnTo>
                      <a:pt x="42" y="61"/>
                    </a:lnTo>
                    <a:lnTo>
                      <a:pt x="45" y="54"/>
                    </a:lnTo>
                    <a:lnTo>
                      <a:pt x="45" y="61"/>
                    </a:lnTo>
                    <a:lnTo>
                      <a:pt x="49" y="61"/>
                    </a:lnTo>
                    <a:lnTo>
                      <a:pt x="52" y="51"/>
                    </a:lnTo>
                    <a:lnTo>
                      <a:pt x="55" y="48"/>
                    </a:lnTo>
                    <a:lnTo>
                      <a:pt x="52" y="51"/>
                    </a:lnTo>
                    <a:lnTo>
                      <a:pt x="49" y="51"/>
                    </a:lnTo>
                    <a:lnTo>
                      <a:pt x="52" y="48"/>
                    </a:lnTo>
                    <a:lnTo>
                      <a:pt x="55" y="42"/>
                    </a:lnTo>
                    <a:lnTo>
                      <a:pt x="52" y="45"/>
                    </a:lnTo>
                    <a:lnTo>
                      <a:pt x="49" y="48"/>
                    </a:lnTo>
                    <a:lnTo>
                      <a:pt x="45" y="48"/>
                    </a:lnTo>
                    <a:lnTo>
                      <a:pt x="49" y="45"/>
                    </a:lnTo>
                    <a:lnTo>
                      <a:pt x="45" y="42"/>
                    </a:lnTo>
                    <a:lnTo>
                      <a:pt x="52" y="38"/>
                    </a:lnTo>
                    <a:lnTo>
                      <a:pt x="55" y="35"/>
                    </a:lnTo>
                    <a:lnTo>
                      <a:pt x="49" y="38"/>
                    </a:lnTo>
                    <a:lnTo>
                      <a:pt x="45" y="38"/>
                    </a:lnTo>
                    <a:lnTo>
                      <a:pt x="49" y="35"/>
                    </a:lnTo>
                    <a:lnTo>
                      <a:pt x="52" y="29"/>
                    </a:lnTo>
                  </a:path>
                </a:pathLst>
              </a:custGeom>
              <a:noFill/>
              <a:ln w="0">
                <a:solidFill>
                  <a:srgbClr val="7F7F7F"/>
                </a:solidFill>
                <a:round/>
                <a:headEnd/>
                <a:tailEnd/>
              </a:ln>
            </p:spPr>
            <p:txBody>
              <a:bodyPr/>
              <a:lstStyle/>
              <a:p>
                <a:endParaRPr lang="en-US"/>
              </a:p>
            </p:txBody>
          </p:sp>
          <p:sp>
            <p:nvSpPr>
              <p:cNvPr id="33598" name="Freeform 903"/>
              <p:cNvSpPr>
                <a:spLocks/>
              </p:cNvSpPr>
              <p:nvPr/>
            </p:nvSpPr>
            <p:spPr bwMode="auto">
              <a:xfrm>
                <a:off x="2088" y="1749"/>
                <a:ext cx="4" cy="10"/>
              </a:xfrm>
              <a:custGeom>
                <a:avLst/>
                <a:gdLst>
                  <a:gd name="T0" fmla="*/ 0 w 4"/>
                  <a:gd name="T1" fmla="*/ 10 h 10"/>
                  <a:gd name="T2" fmla="*/ 4 w 4"/>
                  <a:gd name="T3" fmla="*/ 10 h 10"/>
                  <a:gd name="T4" fmla="*/ 4 w 4"/>
                  <a:gd name="T5" fmla="*/ 3 h 10"/>
                  <a:gd name="T6" fmla="*/ 4 w 4"/>
                  <a:gd name="T7" fmla="*/ 0 h 10"/>
                  <a:gd name="T8" fmla="*/ 4 w 4"/>
                  <a:gd name="T9" fmla="*/ 3 h 10"/>
                  <a:gd name="T10" fmla="*/ 0 w 4"/>
                  <a:gd name="T11" fmla="*/ 10 h 10"/>
                  <a:gd name="T12" fmla="*/ 0 w 4"/>
                  <a:gd name="T13" fmla="*/ 10 h 10"/>
                  <a:gd name="T14" fmla="*/ 0 60000 65536"/>
                  <a:gd name="T15" fmla="*/ 0 60000 65536"/>
                  <a:gd name="T16" fmla="*/ 0 60000 65536"/>
                  <a:gd name="T17" fmla="*/ 0 60000 65536"/>
                  <a:gd name="T18" fmla="*/ 0 60000 65536"/>
                  <a:gd name="T19" fmla="*/ 0 60000 65536"/>
                  <a:gd name="T20" fmla="*/ 0 60000 65536"/>
                  <a:gd name="T21" fmla="*/ 0 w 4"/>
                  <a:gd name="T22" fmla="*/ 0 h 10"/>
                  <a:gd name="T23" fmla="*/ 4 w 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0">
                    <a:moveTo>
                      <a:pt x="0" y="10"/>
                    </a:moveTo>
                    <a:lnTo>
                      <a:pt x="4" y="10"/>
                    </a:lnTo>
                    <a:lnTo>
                      <a:pt x="4" y="3"/>
                    </a:lnTo>
                    <a:lnTo>
                      <a:pt x="4" y="0"/>
                    </a:lnTo>
                    <a:lnTo>
                      <a:pt x="4" y="3"/>
                    </a:lnTo>
                    <a:lnTo>
                      <a:pt x="0" y="10"/>
                    </a:lnTo>
                    <a:close/>
                  </a:path>
                </a:pathLst>
              </a:custGeom>
              <a:solidFill>
                <a:srgbClr val="CCCCCC"/>
              </a:solidFill>
              <a:ln w="9525">
                <a:noFill/>
                <a:round/>
                <a:headEnd/>
                <a:tailEnd/>
              </a:ln>
            </p:spPr>
            <p:txBody>
              <a:bodyPr/>
              <a:lstStyle/>
              <a:p>
                <a:endParaRPr lang="en-US"/>
              </a:p>
            </p:txBody>
          </p:sp>
          <p:sp>
            <p:nvSpPr>
              <p:cNvPr id="33599" name="Freeform 904"/>
              <p:cNvSpPr>
                <a:spLocks/>
              </p:cNvSpPr>
              <p:nvPr/>
            </p:nvSpPr>
            <p:spPr bwMode="auto">
              <a:xfrm>
                <a:off x="2088" y="1749"/>
                <a:ext cx="4" cy="10"/>
              </a:xfrm>
              <a:custGeom>
                <a:avLst/>
                <a:gdLst>
                  <a:gd name="T0" fmla="*/ 0 w 4"/>
                  <a:gd name="T1" fmla="*/ 10 h 10"/>
                  <a:gd name="T2" fmla="*/ 4 w 4"/>
                  <a:gd name="T3" fmla="*/ 10 h 10"/>
                  <a:gd name="T4" fmla="*/ 4 w 4"/>
                  <a:gd name="T5" fmla="*/ 3 h 10"/>
                  <a:gd name="T6" fmla="*/ 4 w 4"/>
                  <a:gd name="T7" fmla="*/ 0 h 10"/>
                  <a:gd name="T8" fmla="*/ 4 w 4"/>
                  <a:gd name="T9" fmla="*/ 3 h 10"/>
                  <a:gd name="T10" fmla="*/ 0 w 4"/>
                  <a:gd name="T11" fmla="*/ 10 h 10"/>
                  <a:gd name="T12" fmla="*/ 0 w 4"/>
                  <a:gd name="T13" fmla="*/ 10 h 10"/>
                  <a:gd name="T14" fmla="*/ 0 w 4"/>
                  <a:gd name="T15" fmla="*/ 10 h 10"/>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0"/>
                  <a:gd name="T26" fmla="*/ 4 w 4"/>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0">
                    <a:moveTo>
                      <a:pt x="0" y="10"/>
                    </a:moveTo>
                    <a:lnTo>
                      <a:pt x="4" y="10"/>
                    </a:lnTo>
                    <a:lnTo>
                      <a:pt x="4" y="3"/>
                    </a:lnTo>
                    <a:lnTo>
                      <a:pt x="4" y="0"/>
                    </a:lnTo>
                    <a:lnTo>
                      <a:pt x="4" y="3"/>
                    </a:lnTo>
                    <a:lnTo>
                      <a:pt x="0" y="10"/>
                    </a:lnTo>
                  </a:path>
                </a:pathLst>
              </a:custGeom>
              <a:noFill/>
              <a:ln w="0">
                <a:solidFill>
                  <a:srgbClr val="7F7F7F"/>
                </a:solidFill>
                <a:round/>
                <a:headEnd/>
                <a:tailEnd/>
              </a:ln>
            </p:spPr>
            <p:txBody>
              <a:bodyPr/>
              <a:lstStyle/>
              <a:p>
                <a:endParaRPr lang="en-US"/>
              </a:p>
            </p:txBody>
          </p:sp>
          <p:sp>
            <p:nvSpPr>
              <p:cNvPr id="33600" name="Freeform 905"/>
              <p:cNvSpPr>
                <a:spLocks/>
              </p:cNvSpPr>
              <p:nvPr/>
            </p:nvSpPr>
            <p:spPr bwMode="auto">
              <a:xfrm>
                <a:off x="2021" y="1891"/>
                <a:ext cx="3" cy="3"/>
              </a:xfrm>
              <a:custGeom>
                <a:avLst/>
                <a:gdLst>
                  <a:gd name="T0" fmla="*/ 3 w 3"/>
                  <a:gd name="T1" fmla="*/ 0 h 3"/>
                  <a:gd name="T2" fmla="*/ 0 w 3"/>
                  <a:gd name="T3" fmla="*/ 3 h 3"/>
                  <a:gd name="T4" fmla="*/ 3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lnTo>
                      <a:pt x="0" y="3"/>
                    </a:lnTo>
                    <a:lnTo>
                      <a:pt x="3" y="0"/>
                    </a:lnTo>
                    <a:close/>
                  </a:path>
                </a:pathLst>
              </a:custGeom>
              <a:solidFill>
                <a:srgbClr val="CCCCCC"/>
              </a:solidFill>
              <a:ln w="9525">
                <a:noFill/>
                <a:round/>
                <a:headEnd/>
                <a:tailEnd/>
              </a:ln>
            </p:spPr>
            <p:txBody>
              <a:bodyPr/>
              <a:lstStyle/>
              <a:p>
                <a:endParaRPr lang="en-US"/>
              </a:p>
            </p:txBody>
          </p:sp>
          <p:sp>
            <p:nvSpPr>
              <p:cNvPr id="33601" name="Freeform 906"/>
              <p:cNvSpPr>
                <a:spLocks/>
              </p:cNvSpPr>
              <p:nvPr/>
            </p:nvSpPr>
            <p:spPr bwMode="auto">
              <a:xfrm>
                <a:off x="2021" y="1891"/>
                <a:ext cx="3" cy="3"/>
              </a:xfrm>
              <a:custGeom>
                <a:avLst/>
                <a:gdLst>
                  <a:gd name="T0" fmla="*/ 3 w 3"/>
                  <a:gd name="T1" fmla="*/ 0 h 3"/>
                  <a:gd name="T2" fmla="*/ 0 w 3"/>
                  <a:gd name="T3" fmla="*/ 3 h 3"/>
                  <a:gd name="T4" fmla="*/ 3 w 3"/>
                  <a:gd name="T5" fmla="*/ 0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3"/>
                    </a:lnTo>
                    <a:lnTo>
                      <a:pt x="3" y="0"/>
                    </a:lnTo>
                  </a:path>
                </a:pathLst>
              </a:custGeom>
              <a:noFill/>
              <a:ln w="0">
                <a:solidFill>
                  <a:srgbClr val="7F7F7F"/>
                </a:solidFill>
                <a:round/>
                <a:headEnd/>
                <a:tailEnd/>
              </a:ln>
            </p:spPr>
            <p:txBody>
              <a:bodyPr/>
              <a:lstStyle/>
              <a:p>
                <a:endParaRPr lang="en-US"/>
              </a:p>
            </p:txBody>
          </p:sp>
          <p:sp>
            <p:nvSpPr>
              <p:cNvPr id="33602" name="Freeform 907"/>
              <p:cNvSpPr>
                <a:spLocks/>
              </p:cNvSpPr>
              <p:nvPr/>
            </p:nvSpPr>
            <p:spPr bwMode="auto">
              <a:xfrm>
                <a:off x="2021" y="189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603" name="Freeform 908"/>
              <p:cNvSpPr>
                <a:spLocks/>
              </p:cNvSpPr>
              <p:nvPr/>
            </p:nvSpPr>
            <p:spPr bwMode="auto">
              <a:xfrm>
                <a:off x="2011" y="1894"/>
                <a:ext cx="3" cy="3"/>
              </a:xfrm>
              <a:custGeom>
                <a:avLst/>
                <a:gdLst>
                  <a:gd name="T0" fmla="*/ 3 w 3"/>
                  <a:gd name="T1" fmla="*/ 3 h 3"/>
                  <a:gd name="T2" fmla="*/ 0 w 3"/>
                  <a:gd name="T3" fmla="*/ 3 h 3"/>
                  <a:gd name="T4" fmla="*/ 3 w 3"/>
                  <a:gd name="T5" fmla="*/ 0 h 3"/>
                  <a:gd name="T6" fmla="*/ 3 w 3"/>
                  <a:gd name="T7" fmla="*/ 0 h 3"/>
                  <a:gd name="T8" fmla="*/ 3 w 3"/>
                  <a:gd name="T9" fmla="*/ 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0" y="3"/>
                    </a:lnTo>
                    <a:lnTo>
                      <a:pt x="3" y="0"/>
                    </a:lnTo>
                    <a:lnTo>
                      <a:pt x="3" y="3"/>
                    </a:lnTo>
                    <a:close/>
                  </a:path>
                </a:pathLst>
              </a:custGeom>
              <a:solidFill>
                <a:srgbClr val="CCCCCC"/>
              </a:solidFill>
              <a:ln w="9525">
                <a:noFill/>
                <a:round/>
                <a:headEnd/>
                <a:tailEnd/>
              </a:ln>
            </p:spPr>
            <p:txBody>
              <a:bodyPr/>
              <a:lstStyle/>
              <a:p>
                <a:endParaRPr lang="en-US"/>
              </a:p>
            </p:txBody>
          </p:sp>
          <p:sp>
            <p:nvSpPr>
              <p:cNvPr id="33604" name="Freeform 909"/>
              <p:cNvSpPr>
                <a:spLocks/>
              </p:cNvSpPr>
              <p:nvPr/>
            </p:nvSpPr>
            <p:spPr bwMode="auto">
              <a:xfrm>
                <a:off x="2011" y="1894"/>
                <a:ext cx="3" cy="3"/>
              </a:xfrm>
              <a:custGeom>
                <a:avLst/>
                <a:gdLst>
                  <a:gd name="T0" fmla="*/ 3 w 3"/>
                  <a:gd name="T1" fmla="*/ 3 h 3"/>
                  <a:gd name="T2" fmla="*/ 0 w 3"/>
                  <a:gd name="T3" fmla="*/ 3 h 3"/>
                  <a:gd name="T4" fmla="*/ 3 w 3"/>
                  <a:gd name="T5" fmla="*/ 0 h 3"/>
                  <a:gd name="T6" fmla="*/ 3 w 3"/>
                  <a:gd name="T7" fmla="*/ 0 h 3"/>
                  <a:gd name="T8" fmla="*/ 3 w 3"/>
                  <a:gd name="T9" fmla="*/ 3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0" y="3"/>
                    </a:lnTo>
                    <a:lnTo>
                      <a:pt x="3" y="0"/>
                    </a:lnTo>
                    <a:lnTo>
                      <a:pt x="3" y="3"/>
                    </a:lnTo>
                  </a:path>
                </a:pathLst>
              </a:custGeom>
              <a:noFill/>
              <a:ln w="0">
                <a:solidFill>
                  <a:srgbClr val="7F7F7F"/>
                </a:solidFill>
                <a:round/>
                <a:headEnd/>
                <a:tailEnd/>
              </a:ln>
            </p:spPr>
            <p:txBody>
              <a:bodyPr/>
              <a:lstStyle/>
              <a:p>
                <a:endParaRPr lang="en-US"/>
              </a:p>
            </p:txBody>
          </p:sp>
          <p:sp>
            <p:nvSpPr>
              <p:cNvPr id="33605" name="Freeform 910"/>
              <p:cNvSpPr>
                <a:spLocks/>
              </p:cNvSpPr>
              <p:nvPr/>
            </p:nvSpPr>
            <p:spPr bwMode="auto">
              <a:xfrm>
                <a:off x="1699" y="1775"/>
                <a:ext cx="3" cy="1"/>
              </a:xfrm>
              <a:custGeom>
                <a:avLst/>
                <a:gdLst>
                  <a:gd name="T0" fmla="*/ 0 w 3"/>
                  <a:gd name="T1" fmla="*/ 0 h 1"/>
                  <a:gd name="T2" fmla="*/ 3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lnTo>
                      <a:pt x="0" y="0"/>
                    </a:lnTo>
                    <a:close/>
                  </a:path>
                </a:pathLst>
              </a:custGeom>
              <a:solidFill>
                <a:srgbClr val="CCCCCC"/>
              </a:solidFill>
              <a:ln w="9525">
                <a:noFill/>
                <a:round/>
                <a:headEnd/>
                <a:tailEnd/>
              </a:ln>
            </p:spPr>
            <p:txBody>
              <a:bodyPr/>
              <a:lstStyle/>
              <a:p>
                <a:endParaRPr lang="en-US"/>
              </a:p>
            </p:txBody>
          </p:sp>
          <p:sp>
            <p:nvSpPr>
              <p:cNvPr id="33606" name="Freeform 911"/>
              <p:cNvSpPr>
                <a:spLocks/>
              </p:cNvSpPr>
              <p:nvPr/>
            </p:nvSpPr>
            <p:spPr bwMode="auto">
              <a:xfrm>
                <a:off x="1699" y="1775"/>
                <a:ext cx="3" cy="1"/>
              </a:xfrm>
              <a:custGeom>
                <a:avLst/>
                <a:gdLst>
                  <a:gd name="T0" fmla="*/ 0 w 3"/>
                  <a:gd name="T1" fmla="*/ 0 h 1"/>
                  <a:gd name="T2" fmla="*/ 3 w 3"/>
                  <a:gd name="T3" fmla="*/ 0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3" y="0"/>
                    </a:lnTo>
                    <a:lnTo>
                      <a:pt x="0" y="0"/>
                    </a:lnTo>
                  </a:path>
                </a:pathLst>
              </a:custGeom>
              <a:noFill/>
              <a:ln w="0">
                <a:solidFill>
                  <a:srgbClr val="7F7F7F"/>
                </a:solidFill>
                <a:round/>
                <a:headEnd/>
                <a:tailEnd/>
              </a:ln>
            </p:spPr>
            <p:txBody>
              <a:bodyPr/>
              <a:lstStyle/>
              <a:p>
                <a:endParaRPr lang="en-US"/>
              </a:p>
            </p:txBody>
          </p:sp>
          <p:sp>
            <p:nvSpPr>
              <p:cNvPr id="33607" name="Rectangle 912"/>
              <p:cNvSpPr>
                <a:spLocks noChangeArrowheads="1"/>
              </p:cNvSpPr>
              <p:nvPr/>
            </p:nvSpPr>
            <p:spPr bwMode="auto">
              <a:xfrm>
                <a:off x="2149" y="1678"/>
                <a:ext cx="4" cy="1"/>
              </a:xfrm>
              <a:prstGeom prst="rect">
                <a:avLst/>
              </a:prstGeom>
              <a:solidFill>
                <a:srgbClr val="CCCCCC"/>
              </a:solidFill>
              <a:ln w="9525">
                <a:noFill/>
                <a:miter lim="800000"/>
                <a:headEnd/>
                <a:tailEnd/>
              </a:ln>
            </p:spPr>
            <p:txBody>
              <a:bodyPr/>
              <a:lstStyle/>
              <a:p>
                <a:endParaRPr lang="en-US"/>
              </a:p>
            </p:txBody>
          </p:sp>
          <p:sp>
            <p:nvSpPr>
              <p:cNvPr id="33608" name="Freeform 913"/>
              <p:cNvSpPr>
                <a:spLocks/>
              </p:cNvSpPr>
              <p:nvPr/>
            </p:nvSpPr>
            <p:spPr bwMode="auto">
              <a:xfrm>
                <a:off x="2149" y="1678"/>
                <a:ext cx="4" cy="1"/>
              </a:xfrm>
              <a:custGeom>
                <a:avLst/>
                <a:gdLst>
                  <a:gd name="T0" fmla="*/ 0 w 4"/>
                  <a:gd name="T1" fmla="*/ 0 h 1"/>
                  <a:gd name="T2" fmla="*/ 4 w 4"/>
                  <a:gd name="T3" fmla="*/ 0 h 1"/>
                  <a:gd name="T4" fmla="*/ 4 w 4"/>
                  <a:gd name="T5" fmla="*/ 0 h 1"/>
                  <a:gd name="T6" fmla="*/ 0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4" y="0"/>
                    </a:lnTo>
                    <a:lnTo>
                      <a:pt x="0" y="0"/>
                    </a:lnTo>
                  </a:path>
                </a:pathLst>
              </a:custGeom>
              <a:noFill/>
              <a:ln w="0">
                <a:solidFill>
                  <a:srgbClr val="7F7F7F"/>
                </a:solidFill>
                <a:round/>
                <a:headEnd/>
                <a:tailEnd/>
              </a:ln>
            </p:spPr>
            <p:txBody>
              <a:bodyPr/>
              <a:lstStyle/>
              <a:p>
                <a:endParaRPr lang="en-US"/>
              </a:p>
            </p:txBody>
          </p:sp>
          <p:sp>
            <p:nvSpPr>
              <p:cNvPr id="33609" name="Freeform 914"/>
              <p:cNvSpPr>
                <a:spLocks/>
              </p:cNvSpPr>
              <p:nvPr/>
            </p:nvSpPr>
            <p:spPr bwMode="auto">
              <a:xfrm>
                <a:off x="2153" y="1678"/>
                <a:ext cx="3" cy="4"/>
              </a:xfrm>
              <a:custGeom>
                <a:avLst/>
                <a:gdLst>
                  <a:gd name="T0" fmla="*/ 0 w 3"/>
                  <a:gd name="T1" fmla="*/ 4 h 4"/>
                  <a:gd name="T2" fmla="*/ 3 w 3"/>
                  <a:gd name="T3" fmla="*/ 4 h 4"/>
                  <a:gd name="T4" fmla="*/ 3 w 3"/>
                  <a:gd name="T5" fmla="*/ 4 h 4"/>
                  <a:gd name="T6" fmla="*/ 3 w 3"/>
                  <a:gd name="T7" fmla="*/ 0 h 4"/>
                  <a:gd name="T8" fmla="*/ 3 w 3"/>
                  <a:gd name="T9" fmla="*/ 4 h 4"/>
                  <a:gd name="T10" fmla="*/ 0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4"/>
                    </a:moveTo>
                    <a:lnTo>
                      <a:pt x="3" y="4"/>
                    </a:lnTo>
                    <a:lnTo>
                      <a:pt x="3" y="0"/>
                    </a:lnTo>
                    <a:lnTo>
                      <a:pt x="3" y="4"/>
                    </a:lnTo>
                    <a:lnTo>
                      <a:pt x="0" y="4"/>
                    </a:lnTo>
                    <a:close/>
                  </a:path>
                </a:pathLst>
              </a:custGeom>
              <a:solidFill>
                <a:srgbClr val="CCCCCC"/>
              </a:solidFill>
              <a:ln w="9525">
                <a:noFill/>
                <a:round/>
                <a:headEnd/>
                <a:tailEnd/>
              </a:ln>
            </p:spPr>
            <p:txBody>
              <a:bodyPr/>
              <a:lstStyle/>
              <a:p>
                <a:endParaRPr lang="en-US"/>
              </a:p>
            </p:txBody>
          </p:sp>
          <p:sp>
            <p:nvSpPr>
              <p:cNvPr id="33610" name="Freeform 915"/>
              <p:cNvSpPr>
                <a:spLocks/>
              </p:cNvSpPr>
              <p:nvPr/>
            </p:nvSpPr>
            <p:spPr bwMode="auto">
              <a:xfrm>
                <a:off x="2153" y="1678"/>
                <a:ext cx="3" cy="4"/>
              </a:xfrm>
              <a:custGeom>
                <a:avLst/>
                <a:gdLst>
                  <a:gd name="T0" fmla="*/ 0 w 3"/>
                  <a:gd name="T1" fmla="*/ 4 h 4"/>
                  <a:gd name="T2" fmla="*/ 3 w 3"/>
                  <a:gd name="T3" fmla="*/ 4 h 4"/>
                  <a:gd name="T4" fmla="*/ 3 w 3"/>
                  <a:gd name="T5" fmla="*/ 4 h 4"/>
                  <a:gd name="T6" fmla="*/ 3 w 3"/>
                  <a:gd name="T7" fmla="*/ 0 h 4"/>
                  <a:gd name="T8" fmla="*/ 3 w 3"/>
                  <a:gd name="T9" fmla="*/ 4 h 4"/>
                  <a:gd name="T10" fmla="*/ 0 w 3"/>
                  <a:gd name="T11" fmla="*/ 4 h 4"/>
                  <a:gd name="T12" fmla="*/ 0 w 3"/>
                  <a:gd name="T13" fmla="*/ 4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4"/>
                    </a:moveTo>
                    <a:lnTo>
                      <a:pt x="3" y="4"/>
                    </a:lnTo>
                    <a:lnTo>
                      <a:pt x="3" y="0"/>
                    </a:lnTo>
                    <a:lnTo>
                      <a:pt x="3" y="4"/>
                    </a:lnTo>
                    <a:lnTo>
                      <a:pt x="0" y="4"/>
                    </a:lnTo>
                  </a:path>
                </a:pathLst>
              </a:custGeom>
              <a:noFill/>
              <a:ln w="0">
                <a:solidFill>
                  <a:srgbClr val="7F7F7F"/>
                </a:solidFill>
                <a:round/>
                <a:headEnd/>
                <a:tailEnd/>
              </a:ln>
            </p:spPr>
            <p:txBody>
              <a:bodyPr/>
              <a:lstStyle/>
              <a:p>
                <a:endParaRPr lang="en-US"/>
              </a:p>
            </p:txBody>
          </p:sp>
          <p:sp>
            <p:nvSpPr>
              <p:cNvPr id="33611" name="Freeform 916"/>
              <p:cNvSpPr>
                <a:spLocks/>
              </p:cNvSpPr>
              <p:nvPr/>
            </p:nvSpPr>
            <p:spPr bwMode="auto">
              <a:xfrm>
                <a:off x="2175" y="1643"/>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612" name="Freeform 917"/>
              <p:cNvSpPr>
                <a:spLocks/>
              </p:cNvSpPr>
              <p:nvPr/>
            </p:nvSpPr>
            <p:spPr bwMode="auto">
              <a:xfrm>
                <a:off x="2175" y="1643"/>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613" name="Rectangle 918"/>
              <p:cNvSpPr>
                <a:spLocks noChangeArrowheads="1"/>
              </p:cNvSpPr>
              <p:nvPr/>
            </p:nvSpPr>
            <p:spPr bwMode="auto">
              <a:xfrm>
                <a:off x="2175" y="1643"/>
                <a:ext cx="1" cy="1"/>
              </a:xfrm>
              <a:prstGeom prst="rect">
                <a:avLst/>
              </a:prstGeom>
              <a:solidFill>
                <a:srgbClr val="CCCCCC"/>
              </a:solidFill>
              <a:ln w="9525">
                <a:noFill/>
                <a:miter lim="800000"/>
                <a:headEnd/>
                <a:tailEnd/>
              </a:ln>
            </p:spPr>
            <p:txBody>
              <a:bodyPr/>
              <a:lstStyle/>
              <a:p>
                <a:endParaRPr lang="en-US"/>
              </a:p>
            </p:txBody>
          </p:sp>
          <p:sp>
            <p:nvSpPr>
              <p:cNvPr id="33614" name="Freeform 919"/>
              <p:cNvSpPr>
                <a:spLocks/>
              </p:cNvSpPr>
              <p:nvPr/>
            </p:nvSpPr>
            <p:spPr bwMode="auto">
              <a:xfrm>
                <a:off x="2175" y="1643"/>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615" name="Freeform 920"/>
              <p:cNvSpPr>
                <a:spLocks/>
              </p:cNvSpPr>
              <p:nvPr/>
            </p:nvSpPr>
            <p:spPr bwMode="auto">
              <a:xfrm>
                <a:off x="2175" y="1643"/>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616" name="Freeform 921"/>
              <p:cNvSpPr>
                <a:spLocks/>
              </p:cNvSpPr>
              <p:nvPr/>
            </p:nvSpPr>
            <p:spPr bwMode="auto">
              <a:xfrm>
                <a:off x="2191" y="1637"/>
                <a:ext cx="4" cy="1"/>
              </a:xfrm>
              <a:custGeom>
                <a:avLst/>
                <a:gdLst>
                  <a:gd name="T0" fmla="*/ 4 w 4"/>
                  <a:gd name="T1" fmla="*/ 0 h 1"/>
                  <a:gd name="T2" fmla="*/ 0 w 4"/>
                  <a:gd name="T3" fmla="*/ 0 h 1"/>
                  <a:gd name="T4" fmla="*/ 4 w 4"/>
                  <a:gd name="T5" fmla="*/ 0 h 1"/>
                  <a:gd name="T6" fmla="*/ 4 w 4"/>
                  <a:gd name="T7" fmla="*/ 0 h 1"/>
                  <a:gd name="T8" fmla="*/ 4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0"/>
                    </a:moveTo>
                    <a:lnTo>
                      <a:pt x="0" y="0"/>
                    </a:lnTo>
                    <a:lnTo>
                      <a:pt x="4" y="0"/>
                    </a:lnTo>
                    <a:close/>
                  </a:path>
                </a:pathLst>
              </a:custGeom>
              <a:solidFill>
                <a:srgbClr val="CCCCCC"/>
              </a:solidFill>
              <a:ln w="9525">
                <a:noFill/>
                <a:round/>
                <a:headEnd/>
                <a:tailEnd/>
              </a:ln>
            </p:spPr>
            <p:txBody>
              <a:bodyPr/>
              <a:lstStyle/>
              <a:p>
                <a:endParaRPr lang="en-US"/>
              </a:p>
            </p:txBody>
          </p:sp>
          <p:sp>
            <p:nvSpPr>
              <p:cNvPr id="33617" name="Freeform 922"/>
              <p:cNvSpPr>
                <a:spLocks/>
              </p:cNvSpPr>
              <p:nvPr/>
            </p:nvSpPr>
            <p:spPr bwMode="auto">
              <a:xfrm>
                <a:off x="2191" y="1637"/>
                <a:ext cx="4" cy="1"/>
              </a:xfrm>
              <a:custGeom>
                <a:avLst/>
                <a:gdLst>
                  <a:gd name="T0" fmla="*/ 4 w 4"/>
                  <a:gd name="T1" fmla="*/ 0 h 1"/>
                  <a:gd name="T2" fmla="*/ 0 w 4"/>
                  <a:gd name="T3" fmla="*/ 0 h 1"/>
                  <a:gd name="T4" fmla="*/ 4 w 4"/>
                  <a:gd name="T5" fmla="*/ 0 h 1"/>
                  <a:gd name="T6" fmla="*/ 4 w 4"/>
                  <a:gd name="T7" fmla="*/ 0 h 1"/>
                  <a:gd name="T8" fmla="*/ 4 w 4"/>
                  <a:gd name="T9" fmla="*/ 0 h 1"/>
                  <a:gd name="T10" fmla="*/ 4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0"/>
                    </a:moveTo>
                    <a:lnTo>
                      <a:pt x="0" y="0"/>
                    </a:lnTo>
                    <a:lnTo>
                      <a:pt x="4" y="0"/>
                    </a:lnTo>
                  </a:path>
                </a:pathLst>
              </a:custGeom>
              <a:noFill/>
              <a:ln w="0">
                <a:solidFill>
                  <a:srgbClr val="7F7F7F"/>
                </a:solidFill>
                <a:round/>
                <a:headEnd/>
                <a:tailEnd/>
              </a:ln>
            </p:spPr>
            <p:txBody>
              <a:bodyPr/>
              <a:lstStyle/>
              <a:p>
                <a:endParaRPr lang="en-US"/>
              </a:p>
            </p:txBody>
          </p:sp>
          <p:sp>
            <p:nvSpPr>
              <p:cNvPr id="33618" name="Freeform 923"/>
              <p:cNvSpPr>
                <a:spLocks/>
              </p:cNvSpPr>
              <p:nvPr/>
            </p:nvSpPr>
            <p:spPr bwMode="auto">
              <a:xfrm>
                <a:off x="1879" y="1849"/>
                <a:ext cx="7" cy="6"/>
              </a:xfrm>
              <a:custGeom>
                <a:avLst/>
                <a:gdLst>
                  <a:gd name="T0" fmla="*/ 3 w 7"/>
                  <a:gd name="T1" fmla="*/ 3 h 6"/>
                  <a:gd name="T2" fmla="*/ 7 w 7"/>
                  <a:gd name="T3" fmla="*/ 0 h 6"/>
                  <a:gd name="T4" fmla="*/ 3 w 7"/>
                  <a:gd name="T5" fmla="*/ 6 h 6"/>
                  <a:gd name="T6" fmla="*/ 0 w 7"/>
                  <a:gd name="T7" fmla="*/ 6 h 6"/>
                  <a:gd name="T8" fmla="*/ 3 w 7"/>
                  <a:gd name="T9" fmla="*/ 3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3" y="3"/>
                    </a:moveTo>
                    <a:lnTo>
                      <a:pt x="7" y="0"/>
                    </a:lnTo>
                    <a:lnTo>
                      <a:pt x="3" y="6"/>
                    </a:lnTo>
                    <a:lnTo>
                      <a:pt x="0" y="6"/>
                    </a:lnTo>
                    <a:lnTo>
                      <a:pt x="3" y="3"/>
                    </a:lnTo>
                    <a:close/>
                  </a:path>
                </a:pathLst>
              </a:custGeom>
              <a:solidFill>
                <a:srgbClr val="CCCCCC"/>
              </a:solidFill>
              <a:ln w="9525">
                <a:noFill/>
                <a:round/>
                <a:headEnd/>
                <a:tailEnd/>
              </a:ln>
            </p:spPr>
            <p:txBody>
              <a:bodyPr/>
              <a:lstStyle/>
              <a:p>
                <a:endParaRPr lang="en-US"/>
              </a:p>
            </p:txBody>
          </p:sp>
          <p:sp>
            <p:nvSpPr>
              <p:cNvPr id="33619" name="Freeform 924"/>
              <p:cNvSpPr>
                <a:spLocks/>
              </p:cNvSpPr>
              <p:nvPr/>
            </p:nvSpPr>
            <p:spPr bwMode="auto">
              <a:xfrm>
                <a:off x="1879" y="1849"/>
                <a:ext cx="7" cy="6"/>
              </a:xfrm>
              <a:custGeom>
                <a:avLst/>
                <a:gdLst>
                  <a:gd name="T0" fmla="*/ 3 w 7"/>
                  <a:gd name="T1" fmla="*/ 3 h 6"/>
                  <a:gd name="T2" fmla="*/ 7 w 7"/>
                  <a:gd name="T3" fmla="*/ 0 h 6"/>
                  <a:gd name="T4" fmla="*/ 3 w 7"/>
                  <a:gd name="T5" fmla="*/ 6 h 6"/>
                  <a:gd name="T6" fmla="*/ 0 w 7"/>
                  <a:gd name="T7" fmla="*/ 6 h 6"/>
                  <a:gd name="T8" fmla="*/ 3 w 7"/>
                  <a:gd name="T9" fmla="*/ 3 h 6"/>
                  <a:gd name="T10" fmla="*/ 3 w 7"/>
                  <a:gd name="T11" fmla="*/ 3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3" y="3"/>
                    </a:moveTo>
                    <a:lnTo>
                      <a:pt x="7" y="0"/>
                    </a:lnTo>
                    <a:lnTo>
                      <a:pt x="3" y="6"/>
                    </a:lnTo>
                    <a:lnTo>
                      <a:pt x="0" y="6"/>
                    </a:lnTo>
                    <a:lnTo>
                      <a:pt x="3" y="3"/>
                    </a:lnTo>
                  </a:path>
                </a:pathLst>
              </a:custGeom>
              <a:noFill/>
              <a:ln w="0">
                <a:solidFill>
                  <a:srgbClr val="7F7F7F"/>
                </a:solidFill>
                <a:round/>
                <a:headEnd/>
                <a:tailEnd/>
              </a:ln>
            </p:spPr>
            <p:txBody>
              <a:bodyPr/>
              <a:lstStyle/>
              <a:p>
                <a:endParaRPr lang="en-US"/>
              </a:p>
            </p:txBody>
          </p:sp>
          <p:sp>
            <p:nvSpPr>
              <p:cNvPr id="33620" name="Rectangle 925"/>
              <p:cNvSpPr>
                <a:spLocks noChangeArrowheads="1"/>
              </p:cNvSpPr>
              <p:nvPr/>
            </p:nvSpPr>
            <p:spPr bwMode="auto">
              <a:xfrm>
                <a:off x="1696" y="1775"/>
                <a:ext cx="1" cy="1"/>
              </a:xfrm>
              <a:prstGeom prst="rect">
                <a:avLst/>
              </a:prstGeom>
              <a:solidFill>
                <a:srgbClr val="CCCCCC"/>
              </a:solidFill>
              <a:ln w="9525">
                <a:noFill/>
                <a:miter lim="800000"/>
                <a:headEnd/>
                <a:tailEnd/>
              </a:ln>
            </p:spPr>
            <p:txBody>
              <a:bodyPr/>
              <a:lstStyle/>
              <a:p>
                <a:endParaRPr lang="en-US"/>
              </a:p>
            </p:txBody>
          </p:sp>
          <p:sp>
            <p:nvSpPr>
              <p:cNvPr id="33621" name="Freeform 926"/>
              <p:cNvSpPr>
                <a:spLocks/>
              </p:cNvSpPr>
              <p:nvPr/>
            </p:nvSpPr>
            <p:spPr bwMode="auto">
              <a:xfrm>
                <a:off x="1709" y="1781"/>
                <a:ext cx="1" cy="4"/>
              </a:xfrm>
              <a:custGeom>
                <a:avLst/>
                <a:gdLst>
                  <a:gd name="T0" fmla="*/ 0 w 1"/>
                  <a:gd name="T1" fmla="*/ 0 h 4"/>
                  <a:gd name="T2" fmla="*/ 0 w 1"/>
                  <a:gd name="T3" fmla="*/ 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CCCCCC"/>
              </a:solidFill>
              <a:ln w="9525">
                <a:noFill/>
                <a:round/>
                <a:headEnd/>
                <a:tailEnd/>
              </a:ln>
            </p:spPr>
            <p:txBody>
              <a:bodyPr/>
              <a:lstStyle/>
              <a:p>
                <a:endParaRPr lang="en-US"/>
              </a:p>
            </p:txBody>
          </p:sp>
          <p:sp>
            <p:nvSpPr>
              <p:cNvPr id="33622" name="Freeform 927"/>
              <p:cNvSpPr>
                <a:spLocks/>
              </p:cNvSpPr>
              <p:nvPr/>
            </p:nvSpPr>
            <p:spPr bwMode="auto">
              <a:xfrm>
                <a:off x="1709" y="1781"/>
                <a:ext cx="1" cy="4"/>
              </a:xfrm>
              <a:custGeom>
                <a:avLst/>
                <a:gdLst>
                  <a:gd name="T0" fmla="*/ 0 w 1"/>
                  <a:gd name="T1" fmla="*/ 0 h 4"/>
                  <a:gd name="T2" fmla="*/ 0 w 1"/>
                  <a:gd name="T3" fmla="*/ 4 h 4"/>
                  <a:gd name="T4" fmla="*/ 0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0" y="4"/>
                    </a:lnTo>
                    <a:lnTo>
                      <a:pt x="0" y="0"/>
                    </a:lnTo>
                  </a:path>
                </a:pathLst>
              </a:custGeom>
              <a:noFill/>
              <a:ln w="0">
                <a:solidFill>
                  <a:srgbClr val="7F7F7F"/>
                </a:solidFill>
                <a:round/>
                <a:headEnd/>
                <a:tailEnd/>
              </a:ln>
            </p:spPr>
            <p:txBody>
              <a:bodyPr/>
              <a:lstStyle/>
              <a:p>
                <a:endParaRPr lang="en-US"/>
              </a:p>
            </p:txBody>
          </p:sp>
          <p:sp>
            <p:nvSpPr>
              <p:cNvPr id="33623" name="Freeform 928"/>
              <p:cNvSpPr>
                <a:spLocks/>
              </p:cNvSpPr>
              <p:nvPr/>
            </p:nvSpPr>
            <p:spPr bwMode="auto">
              <a:xfrm>
                <a:off x="1873" y="1888"/>
                <a:ext cx="1" cy="3"/>
              </a:xfrm>
              <a:custGeom>
                <a:avLst/>
                <a:gdLst>
                  <a:gd name="T0" fmla="*/ 0 w 1"/>
                  <a:gd name="T1" fmla="*/ 0 h 3"/>
                  <a:gd name="T2" fmla="*/ 0 w 1"/>
                  <a:gd name="T3" fmla="*/ 3 h 3"/>
                  <a:gd name="T4" fmla="*/ 0 w 1"/>
                  <a:gd name="T5" fmla="*/ 3 h 3"/>
                  <a:gd name="T6" fmla="*/ 0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624" name="Freeform 929"/>
              <p:cNvSpPr>
                <a:spLocks/>
              </p:cNvSpPr>
              <p:nvPr/>
            </p:nvSpPr>
            <p:spPr bwMode="auto">
              <a:xfrm>
                <a:off x="1873" y="1888"/>
                <a:ext cx="1" cy="3"/>
              </a:xfrm>
              <a:custGeom>
                <a:avLst/>
                <a:gdLst>
                  <a:gd name="T0" fmla="*/ 0 w 1"/>
                  <a:gd name="T1" fmla="*/ 0 h 3"/>
                  <a:gd name="T2" fmla="*/ 0 w 1"/>
                  <a:gd name="T3" fmla="*/ 3 h 3"/>
                  <a:gd name="T4" fmla="*/ 0 w 1"/>
                  <a:gd name="T5" fmla="*/ 3 h 3"/>
                  <a:gd name="T6" fmla="*/ 0 w 1"/>
                  <a:gd name="T7" fmla="*/ 3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625" name="Freeform 930"/>
              <p:cNvSpPr>
                <a:spLocks/>
              </p:cNvSpPr>
              <p:nvPr/>
            </p:nvSpPr>
            <p:spPr bwMode="auto">
              <a:xfrm>
                <a:off x="1731" y="1518"/>
                <a:ext cx="1" cy="3"/>
              </a:xfrm>
              <a:custGeom>
                <a:avLst/>
                <a:gdLst>
                  <a:gd name="T0" fmla="*/ 0 w 1"/>
                  <a:gd name="T1" fmla="*/ 3 h 3"/>
                  <a:gd name="T2" fmla="*/ 0 w 1"/>
                  <a:gd name="T3" fmla="*/ 0 h 3"/>
                  <a:gd name="T4" fmla="*/ 0 w 1"/>
                  <a:gd name="T5" fmla="*/ 3 h 3"/>
                  <a:gd name="T6" fmla="*/ 0 w 1"/>
                  <a:gd name="T7" fmla="*/ 3 h 3"/>
                  <a:gd name="T8" fmla="*/ 0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3626" name="Freeform 931"/>
              <p:cNvSpPr>
                <a:spLocks/>
              </p:cNvSpPr>
              <p:nvPr/>
            </p:nvSpPr>
            <p:spPr bwMode="auto">
              <a:xfrm>
                <a:off x="1731" y="1518"/>
                <a:ext cx="1" cy="3"/>
              </a:xfrm>
              <a:custGeom>
                <a:avLst/>
                <a:gdLst>
                  <a:gd name="T0" fmla="*/ 0 w 1"/>
                  <a:gd name="T1" fmla="*/ 3 h 3"/>
                  <a:gd name="T2" fmla="*/ 0 w 1"/>
                  <a:gd name="T3" fmla="*/ 0 h 3"/>
                  <a:gd name="T4" fmla="*/ 0 w 1"/>
                  <a:gd name="T5" fmla="*/ 3 h 3"/>
                  <a:gd name="T6" fmla="*/ 0 w 1"/>
                  <a:gd name="T7" fmla="*/ 3 h 3"/>
                  <a:gd name="T8" fmla="*/ 0 w 1"/>
                  <a:gd name="T9" fmla="*/ 3 h 3"/>
                  <a:gd name="T10" fmla="*/ 0 w 1"/>
                  <a:gd name="T11" fmla="*/ 3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3627" name="Freeform 932"/>
              <p:cNvSpPr>
                <a:spLocks/>
              </p:cNvSpPr>
              <p:nvPr/>
            </p:nvSpPr>
            <p:spPr bwMode="auto">
              <a:xfrm>
                <a:off x="1728" y="1524"/>
                <a:ext cx="3" cy="6"/>
              </a:xfrm>
              <a:custGeom>
                <a:avLst/>
                <a:gdLst>
                  <a:gd name="T0" fmla="*/ 0 w 3"/>
                  <a:gd name="T1" fmla="*/ 0 h 6"/>
                  <a:gd name="T2" fmla="*/ 3 w 3"/>
                  <a:gd name="T3" fmla="*/ 0 h 6"/>
                  <a:gd name="T4" fmla="*/ 3 w 3"/>
                  <a:gd name="T5" fmla="*/ 6 h 6"/>
                  <a:gd name="T6" fmla="*/ 0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0"/>
                    </a:moveTo>
                    <a:lnTo>
                      <a:pt x="3" y="0"/>
                    </a:lnTo>
                    <a:lnTo>
                      <a:pt x="3" y="6"/>
                    </a:lnTo>
                    <a:lnTo>
                      <a:pt x="0" y="0"/>
                    </a:lnTo>
                    <a:close/>
                  </a:path>
                </a:pathLst>
              </a:custGeom>
              <a:solidFill>
                <a:srgbClr val="CCCCCC"/>
              </a:solidFill>
              <a:ln w="9525">
                <a:noFill/>
                <a:round/>
                <a:headEnd/>
                <a:tailEnd/>
              </a:ln>
            </p:spPr>
            <p:txBody>
              <a:bodyPr/>
              <a:lstStyle/>
              <a:p>
                <a:endParaRPr lang="en-US"/>
              </a:p>
            </p:txBody>
          </p:sp>
          <p:sp>
            <p:nvSpPr>
              <p:cNvPr id="33628" name="Freeform 933"/>
              <p:cNvSpPr>
                <a:spLocks/>
              </p:cNvSpPr>
              <p:nvPr/>
            </p:nvSpPr>
            <p:spPr bwMode="auto">
              <a:xfrm>
                <a:off x="1728" y="1524"/>
                <a:ext cx="3" cy="6"/>
              </a:xfrm>
              <a:custGeom>
                <a:avLst/>
                <a:gdLst>
                  <a:gd name="T0" fmla="*/ 0 w 3"/>
                  <a:gd name="T1" fmla="*/ 0 h 6"/>
                  <a:gd name="T2" fmla="*/ 3 w 3"/>
                  <a:gd name="T3" fmla="*/ 0 h 6"/>
                  <a:gd name="T4" fmla="*/ 3 w 3"/>
                  <a:gd name="T5" fmla="*/ 6 h 6"/>
                  <a:gd name="T6" fmla="*/ 0 w 3"/>
                  <a:gd name="T7" fmla="*/ 0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3" y="0"/>
                    </a:lnTo>
                    <a:lnTo>
                      <a:pt x="3" y="6"/>
                    </a:lnTo>
                    <a:lnTo>
                      <a:pt x="0" y="0"/>
                    </a:lnTo>
                  </a:path>
                </a:pathLst>
              </a:custGeom>
              <a:noFill/>
              <a:ln w="0">
                <a:solidFill>
                  <a:srgbClr val="7F7F7F"/>
                </a:solidFill>
                <a:round/>
                <a:headEnd/>
                <a:tailEnd/>
              </a:ln>
            </p:spPr>
            <p:txBody>
              <a:bodyPr/>
              <a:lstStyle/>
              <a:p>
                <a:endParaRPr lang="en-US"/>
              </a:p>
            </p:txBody>
          </p:sp>
          <p:sp>
            <p:nvSpPr>
              <p:cNvPr id="33629" name="Freeform 934"/>
              <p:cNvSpPr>
                <a:spLocks/>
              </p:cNvSpPr>
              <p:nvPr/>
            </p:nvSpPr>
            <p:spPr bwMode="auto">
              <a:xfrm>
                <a:off x="1731" y="1521"/>
                <a:ext cx="3" cy="9"/>
              </a:xfrm>
              <a:custGeom>
                <a:avLst/>
                <a:gdLst>
                  <a:gd name="T0" fmla="*/ 3 w 3"/>
                  <a:gd name="T1" fmla="*/ 3 h 9"/>
                  <a:gd name="T2" fmla="*/ 3 w 3"/>
                  <a:gd name="T3" fmla="*/ 6 h 9"/>
                  <a:gd name="T4" fmla="*/ 0 w 3"/>
                  <a:gd name="T5" fmla="*/ 9 h 9"/>
                  <a:gd name="T6" fmla="*/ 0 w 3"/>
                  <a:gd name="T7" fmla="*/ 0 h 9"/>
                  <a:gd name="T8" fmla="*/ 0 w 3"/>
                  <a:gd name="T9" fmla="*/ 0 h 9"/>
                  <a:gd name="T10" fmla="*/ 3 w 3"/>
                  <a:gd name="T11" fmla="*/ 0 h 9"/>
                  <a:gd name="T12" fmla="*/ 3 w 3"/>
                  <a:gd name="T13" fmla="*/ 3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3"/>
                    </a:moveTo>
                    <a:lnTo>
                      <a:pt x="3" y="6"/>
                    </a:lnTo>
                    <a:lnTo>
                      <a:pt x="0" y="9"/>
                    </a:lnTo>
                    <a:lnTo>
                      <a:pt x="0" y="0"/>
                    </a:lnTo>
                    <a:lnTo>
                      <a:pt x="3" y="0"/>
                    </a:lnTo>
                    <a:lnTo>
                      <a:pt x="3" y="3"/>
                    </a:lnTo>
                    <a:close/>
                  </a:path>
                </a:pathLst>
              </a:custGeom>
              <a:solidFill>
                <a:srgbClr val="CCCCCC"/>
              </a:solidFill>
              <a:ln w="9525">
                <a:noFill/>
                <a:round/>
                <a:headEnd/>
                <a:tailEnd/>
              </a:ln>
            </p:spPr>
            <p:txBody>
              <a:bodyPr/>
              <a:lstStyle/>
              <a:p>
                <a:endParaRPr lang="en-US"/>
              </a:p>
            </p:txBody>
          </p:sp>
          <p:sp>
            <p:nvSpPr>
              <p:cNvPr id="33630" name="Freeform 935"/>
              <p:cNvSpPr>
                <a:spLocks/>
              </p:cNvSpPr>
              <p:nvPr/>
            </p:nvSpPr>
            <p:spPr bwMode="auto">
              <a:xfrm>
                <a:off x="1731" y="1521"/>
                <a:ext cx="3" cy="9"/>
              </a:xfrm>
              <a:custGeom>
                <a:avLst/>
                <a:gdLst>
                  <a:gd name="T0" fmla="*/ 3 w 3"/>
                  <a:gd name="T1" fmla="*/ 3 h 9"/>
                  <a:gd name="T2" fmla="*/ 3 w 3"/>
                  <a:gd name="T3" fmla="*/ 6 h 9"/>
                  <a:gd name="T4" fmla="*/ 0 w 3"/>
                  <a:gd name="T5" fmla="*/ 9 h 9"/>
                  <a:gd name="T6" fmla="*/ 0 w 3"/>
                  <a:gd name="T7" fmla="*/ 0 h 9"/>
                  <a:gd name="T8" fmla="*/ 0 w 3"/>
                  <a:gd name="T9" fmla="*/ 0 h 9"/>
                  <a:gd name="T10" fmla="*/ 3 w 3"/>
                  <a:gd name="T11" fmla="*/ 0 h 9"/>
                  <a:gd name="T12" fmla="*/ 3 w 3"/>
                  <a:gd name="T13" fmla="*/ 3 h 9"/>
                  <a:gd name="T14" fmla="*/ 3 w 3"/>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3"/>
                    </a:moveTo>
                    <a:lnTo>
                      <a:pt x="3" y="6"/>
                    </a:lnTo>
                    <a:lnTo>
                      <a:pt x="0" y="9"/>
                    </a:lnTo>
                    <a:lnTo>
                      <a:pt x="0" y="0"/>
                    </a:lnTo>
                    <a:lnTo>
                      <a:pt x="3" y="0"/>
                    </a:lnTo>
                    <a:lnTo>
                      <a:pt x="3" y="3"/>
                    </a:lnTo>
                  </a:path>
                </a:pathLst>
              </a:custGeom>
              <a:noFill/>
              <a:ln w="0">
                <a:solidFill>
                  <a:srgbClr val="7F7F7F"/>
                </a:solidFill>
                <a:round/>
                <a:headEnd/>
                <a:tailEnd/>
              </a:ln>
            </p:spPr>
            <p:txBody>
              <a:bodyPr/>
              <a:lstStyle/>
              <a:p>
                <a:endParaRPr lang="en-US"/>
              </a:p>
            </p:txBody>
          </p:sp>
          <p:sp>
            <p:nvSpPr>
              <p:cNvPr id="33631" name="Freeform 936"/>
              <p:cNvSpPr>
                <a:spLocks/>
              </p:cNvSpPr>
              <p:nvPr/>
            </p:nvSpPr>
            <p:spPr bwMode="auto">
              <a:xfrm>
                <a:off x="1731" y="1534"/>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632" name="Freeform 937"/>
              <p:cNvSpPr>
                <a:spLocks/>
              </p:cNvSpPr>
              <p:nvPr/>
            </p:nvSpPr>
            <p:spPr bwMode="auto">
              <a:xfrm>
                <a:off x="1731" y="1534"/>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633" name="Freeform 938"/>
              <p:cNvSpPr>
                <a:spLocks/>
              </p:cNvSpPr>
              <p:nvPr/>
            </p:nvSpPr>
            <p:spPr bwMode="auto">
              <a:xfrm>
                <a:off x="1628" y="1366"/>
                <a:ext cx="3" cy="4"/>
              </a:xfrm>
              <a:custGeom>
                <a:avLst/>
                <a:gdLst>
                  <a:gd name="T0" fmla="*/ 0 w 3"/>
                  <a:gd name="T1" fmla="*/ 0 h 4"/>
                  <a:gd name="T2" fmla="*/ 3 w 3"/>
                  <a:gd name="T3" fmla="*/ 0 h 4"/>
                  <a:gd name="T4" fmla="*/ 3 w 3"/>
                  <a:gd name="T5" fmla="*/ 4 h 4"/>
                  <a:gd name="T6" fmla="*/ 0 w 3"/>
                  <a:gd name="T7" fmla="*/ 4 h 4"/>
                  <a:gd name="T8" fmla="*/ 0 w 3"/>
                  <a:gd name="T9" fmla="*/ 0 h 4"/>
                  <a:gd name="T10" fmla="*/ 0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3" y="0"/>
                    </a:lnTo>
                    <a:lnTo>
                      <a:pt x="3" y="4"/>
                    </a:lnTo>
                    <a:lnTo>
                      <a:pt x="0" y="4"/>
                    </a:lnTo>
                    <a:lnTo>
                      <a:pt x="0" y="0"/>
                    </a:lnTo>
                    <a:close/>
                  </a:path>
                </a:pathLst>
              </a:custGeom>
              <a:solidFill>
                <a:srgbClr val="CCCCCC"/>
              </a:solidFill>
              <a:ln w="9525">
                <a:noFill/>
                <a:round/>
                <a:headEnd/>
                <a:tailEnd/>
              </a:ln>
            </p:spPr>
            <p:txBody>
              <a:bodyPr/>
              <a:lstStyle/>
              <a:p>
                <a:endParaRPr lang="en-US"/>
              </a:p>
            </p:txBody>
          </p:sp>
          <p:sp>
            <p:nvSpPr>
              <p:cNvPr id="33634" name="Freeform 939"/>
              <p:cNvSpPr>
                <a:spLocks/>
              </p:cNvSpPr>
              <p:nvPr/>
            </p:nvSpPr>
            <p:spPr bwMode="auto">
              <a:xfrm>
                <a:off x="1628" y="1366"/>
                <a:ext cx="3" cy="4"/>
              </a:xfrm>
              <a:custGeom>
                <a:avLst/>
                <a:gdLst>
                  <a:gd name="T0" fmla="*/ 0 w 3"/>
                  <a:gd name="T1" fmla="*/ 0 h 4"/>
                  <a:gd name="T2" fmla="*/ 3 w 3"/>
                  <a:gd name="T3" fmla="*/ 0 h 4"/>
                  <a:gd name="T4" fmla="*/ 3 w 3"/>
                  <a:gd name="T5" fmla="*/ 4 h 4"/>
                  <a:gd name="T6" fmla="*/ 0 w 3"/>
                  <a:gd name="T7" fmla="*/ 4 h 4"/>
                  <a:gd name="T8" fmla="*/ 0 w 3"/>
                  <a:gd name="T9" fmla="*/ 0 h 4"/>
                  <a:gd name="T10" fmla="*/ 0 w 3"/>
                  <a:gd name="T11" fmla="*/ 0 h 4"/>
                  <a:gd name="T12" fmla="*/ 0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0"/>
                    </a:moveTo>
                    <a:lnTo>
                      <a:pt x="3" y="0"/>
                    </a:lnTo>
                    <a:lnTo>
                      <a:pt x="3" y="4"/>
                    </a:lnTo>
                    <a:lnTo>
                      <a:pt x="0" y="4"/>
                    </a:lnTo>
                    <a:lnTo>
                      <a:pt x="0" y="0"/>
                    </a:lnTo>
                  </a:path>
                </a:pathLst>
              </a:custGeom>
              <a:noFill/>
              <a:ln w="0">
                <a:solidFill>
                  <a:srgbClr val="7F7F7F"/>
                </a:solidFill>
                <a:round/>
                <a:headEnd/>
                <a:tailEnd/>
              </a:ln>
            </p:spPr>
            <p:txBody>
              <a:bodyPr/>
              <a:lstStyle/>
              <a:p>
                <a:endParaRPr lang="en-US"/>
              </a:p>
            </p:txBody>
          </p:sp>
          <p:sp>
            <p:nvSpPr>
              <p:cNvPr id="33635" name="Freeform 940"/>
              <p:cNvSpPr>
                <a:spLocks/>
              </p:cNvSpPr>
              <p:nvPr/>
            </p:nvSpPr>
            <p:spPr bwMode="auto">
              <a:xfrm>
                <a:off x="1734" y="1485"/>
                <a:ext cx="4" cy="4"/>
              </a:xfrm>
              <a:custGeom>
                <a:avLst/>
                <a:gdLst>
                  <a:gd name="T0" fmla="*/ 4 w 4"/>
                  <a:gd name="T1" fmla="*/ 0 h 4"/>
                  <a:gd name="T2" fmla="*/ 4 w 4"/>
                  <a:gd name="T3" fmla="*/ 4 h 4"/>
                  <a:gd name="T4" fmla="*/ 0 w 4"/>
                  <a:gd name="T5" fmla="*/ 4 h 4"/>
                  <a:gd name="T6" fmla="*/ 4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0" y="4"/>
                    </a:lnTo>
                    <a:lnTo>
                      <a:pt x="4" y="0"/>
                    </a:lnTo>
                    <a:close/>
                  </a:path>
                </a:pathLst>
              </a:custGeom>
              <a:solidFill>
                <a:srgbClr val="CCCCCC"/>
              </a:solidFill>
              <a:ln w="9525">
                <a:noFill/>
                <a:round/>
                <a:headEnd/>
                <a:tailEnd/>
              </a:ln>
            </p:spPr>
            <p:txBody>
              <a:bodyPr/>
              <a:lstStyle/>
              <a:p>
                <a:endParaRPr lang="en-US"/>
              </a:p>
            </p:txBody>
          </p:sp>
          <p:sp>
            <p:nvSpPr>
              <p:cNvPr id="33636" name="Freeform 941"/>
              <p:cNvSpPr>
                <a:spLocks/>
              </p:cNvSpPr>
              <p:nvPr/>
            </p:nvSpPr>
            <p:spPr bwMode="auto">
              <a:xfrm>
                <a:off x="1734" y="1485"/>
                <a:ext cx="4" cy="4"/>
              </a:xfrm>
              <a:custGeom>
                <a:avLst/>
                <a:gdLst>
                  <a:gd name="T0" fmla="*/ 4 w 4"/>
                  <a:gd name="T1" fmla="*/ 0 h 4"/>
                  <a:gd name="T2" fmla="*/ 4 w 4"/>
                  <a:gd name="T3" fmla="*/ 4 h 4"/>
                  <a:gd name="T4" fmla="*/ 0 w 4"/>
                  <a:gd name="T5" fmla="*/ 4 h 4"/>
                  <a:gd name="T6" fmla="*/ 4 w 4"/>
                  <a:gd name="T7" fmla="*/ 0 h 4"/>
                  <a:gd name="T8" fmla="*/ 4 w 4"/>
                  <a:gd name="T9" fmla="*/ 0 h 4"/>
                  <a:gd name="T10" fmla="*/ 4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0"/>
                    </a:moveTo>
                    <a:lnTo>
                      <a:pt x="4" y="4"/>
                    </a:lnTo>
                    <a:lnTo>
                      <a:pt x="0" y="4"/>
                    </a:lnTo>
                    <a:lnTo>
                      <a:pt x="4" y="0"/>
                    </a:lnTo>
                  </a:path>
                </a:pathLst>
              </a:custGeom>
              <a:noFill/>
              <a:ln w="0">
                <a:solidFill>
                  <a:srgbClr val="7F7F7F"/>
                </a:solidFill>
                <a:round/>
                <a:headEnd/>
                <a:tailEnd/>
              </a:ln>
            </p:spPr>
            <p:txBody>
              <a:bodyPr/>
              <a:lstStyle/>
              <a:p>
                <a:endParaRPr lang="en-US"/>
              </a:p>
            </p:txBody>
          </p:sp>
          <p:sp>
            <p:nvSpPr>
              <p:cNvPr id="33637" name="Freeform 942"/>
              <p:cNvSpPr>
                <a:spLocks/>
              </p:cNvSpPr>
              <p:nvPr/>
            </p:nvSpPr>
            <p:spPr bwMode="auto">
              <a:xfrm>
                <a:off x="1731" y="1489"/>
                <a:ext cx="3" cy="3"/>
              </a:xfrm>
              <a:custGeom>
                <a:avLst/>
                <a:gdLst>
                  <a:gd name="T0" fmla="*/ 3 w 3"/>
                  <a:gd name="T1" fmla="*/ 0 h 3"/>
                  <a:gd name="T2" fmla="*/ 3 w 3"/>
                  <a:gd name="T3" fmla="*/ 3 h 3"/>
                  <a:gd name="T4" fmla="*/ 3 w 3"/>
                  <a:gd name="T5" fmla="*/ 3 h 3"/>
                  <a:gd name="T6" fmla="*/ 0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3" y="3"/>
                    </a:lnTo>
                    <a:lnTo>
                      <a:pt x="0" y="0"/>
                    </a:lnTo>
                    <a:lnTo>
                      <a:pt x="3" y="0"/>
                    </a:lnTo>
                    <a:close/>
                  </a:path>
                </a:pathLst>
              </a:custGeom>
              <a:solidFill>
                <a:srgbClr val="CCCCCC"/>
              </a:solidFill>
              <a:ln w="9525">
                <a:noFill/>
                <a:round/>
                <a:headEnd/>
                <a:tailEnd/>
              </a:ln>
            </p:spPr>
            <p:txBody>
              <a:bodyPr/>
              <a:lstStyle/>
              <a:p>
                <a:endParaRPr lang="en-US"/>
              </a:p>
            </p:txBody>
          </p:sp>
          <p:sp>
            <p:nvSpPr>
              <p:cNvPr id="33638" name="Freeform 943"/>
              <p:cNvSpPr>
                <a:spLocks/>
              </p:cNvSpPr>
              <p:nvPr/>
            </p:nvSpPr>
            <p:spPr bwMode="auto">
              <a:xfrm>
                <a:off x="1731" y="1489"/>
                <a:ext cx="3" cy="3"/>
              </a:xfrm>
              <a:custGeom>
                <a:avLst/>
                <a:gdLst>
                  <a:gd name="T0" fmla="*/ 3 w 3"/>
                  <a:gd name="T1" fmla="*/ 0 h 3"/>
                  <a:gd name="T2" fmla="*/ 3 w 3"/>
                  <a:gd name="T3" fmla="*/ 3 h 3"/>
                  <a:gd name="T4" fmla="*/ 3 w 3"/>
                  <a:gd name="T5" fmla="*/ 3 h 3"/>
                  <a:gd name="T6" fmla="*/ 0 w 3"/>
                  <a:gd name="T7" fmla="*/ 0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3"/>
                    </a:lnTo>
                    <a:lnTo>
                      <a:pt x="0" y="0"/>
                    </a:lnTo>
                    <a:lnTo>
                      <a:pt x="3" y="0"/>
                    </a:lnTo>
                  </a:path>
                </a:pathLst>
              </a:custGeom>
              <a:noFill/>
              <a:ln w="0">
                <a:solidFill>
                  <a:srgbClr val="7F7F7F"/>
                </a:solidFill>
                <a:round/>
                <a:headEnd/>
                <a:tailEnd/>
              </a:ln>
            </p:spPr>
            <p:txBody>
              <a:bodyPr/>
              <a:lstStyle/>
              <a:p>
                <a:endParaRPr lang="en-US"/>
              </a:p>
            </p:txBody>
          </p:sp>
          <p:sp>
            <p:nvSpPr>
              <p:cNvPr id="33639" name="Freeform 944"/>
              <p:cNvSpPr>
                <a:spLocks/>
              </p:cNvSpPr>
              <p:nvPr/>
            </p:nvSpPr>
            <p:spPr bwMode="auto">
              <a:xfrm>
                <a:off x="1731" y="1505"/>
                <a:ext cx="3" cy="3"/>
              </a:xfrm>
              <a:custGeom>
                <a:avLst/>
                <a:gdLst>
                  <a:gd name="T0" fmla="*/ 3 w 3"/>
                  <a:gd name="T1" fmla="*/ 0 h 3"/>
                  <a:gd name="T2" fmla="*/ 3 w 3"/>
                  <a:gd name="T3" fmla="*/ 3 h 3"/>
                  <a:gd name="T4" fmla="*/ 0 w 3"/>
                  <a:gd name="T5" fmla="*/ 0 h 3"/>
                  <a:gd name="T6" fmla="*/ 3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3" y="3"/>
                    </a:lnTo>
                    <a:lnTo>
                      <a:pt x="0" y="0"/>
                    </a:lnTo>
                    <a:lnTo>
                      <a:pt x="3" y="0"/>
                    </a:lnTo>
                    <a:close/>
                  </a:path>
                </a:pathLst>
              </a:custGeom>
              <a:solidFill>
                <a:srgbClr val="CCCCCC"/>
              </a:solidFill>
              <a:ln w="9525">
                <a:noFill/>
                <a:round/>
                <a:headEnd/>
                <a:tailEnd/>
              </a:ln>
            </p:spPr>
            <p:txBody>
              <a:bodyPr/>
              <a:lstStyle/>
              <a:p>
                <a:endParaRPr lang="en-US"/>
              </a:p>
            </p:txBody>
          </p:sp>
          <p:sp>
            <p:nvSpPr>
              <p:cNvPr id="33640" name="Freeform 945"/>
              <p:cNvSpPr>
                <a:spLocks/>
              </p:cNvSpPr>
              <p:nvPr/>
            </p:nvSpPr>
            <p:spPr bwMode="auto">
              <a:xfrm>
                <a:off x="1731" y="1505"/>
                <a:ext cx="3" cy="3"/>
              </a:xfrm>
              <a:custGeom>
                <a:avLst/>
                <a:gdLst>
                  <a:gd name="T0" fmla="*/ 3 w 3"/>
                  <a:gd name="T1" fmla="*/ 0 h 3"/>
                  <a:gd name="T2" fmla="*/ 3 w 3"/>
                  <a:gd name="T3" fmla="*/ 3 h 3"/>
                  <a:gd name="T4" fmla="*/ 0 w 3"/>
                  <a:gd name="T5" fmla="*/ 0 h 3"/>
                  <a:gd name="T6" fmla="*/ 3 w 3"/>
                  <a:gd name="T7" fmla="*/ 0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3" y="3"/>
                    </a:lnTo>
                    <a:lnTo>
                      <a:pt x="0" y="0"/>
                    </a:lnTo>
                    <a:lnTo>
                      <a:pt x="3" y="0"/>
                    </a:lnTo>
                  </a:path>
                </a:pathLst>
              </a:custGeom>
              <a:noFill/>
              <a:ln w="0">
                <a:solidFill>
                  <a:srgbClr val="7F7F7F"/>
                </a:solidFill>
                <a:round/>
                <a:headEnd/>
                <a:tailEnd/>
              </a:ln>
            </p:spPr>
            <p:txBody>
              <a:bodyPr/>
              <a:lstStyle/>
              <a:p>
                <a:endParaRPr lang="en-US"/>
              </a:p>
            </p:txBody>
          </p:sp>
          <p:sp>
            <p:nvSpPr>
              <p:cNvPr id="33641" name="Freeform 946"/>
              <p:cNvSpPr>
                <a:spLocks/>
              </p:cNvSpPr>
              <p:nvPr/>
            </p:nvSpPr>
            <p:spPr bwMode="auto">
              <a:xfrm>
                <a:off x="1721" y="1559"/>
                <a:ext cx="26" cy="29"/>
              </a:xfrm>
              <a:custGeom>
                <a:avLst/>
                <a:gdLst>
                  <a:gd name="T0" fmla="*/ 7 w 26"/>
                  <a:gd name="T1" fmla="*/ 4 h 29"/>
                  <a:gd name="T2" fmla="*/ 7 w 26"/>
                  <a:gd name="T3" fmla="*/ 4 h 29"/>
                  <a:gd name="T4" fmla="*/ 4 w 26"/>
                  <a:gd name="T5" fmla="*/ 0 h 29"/>
                  <a:gd name="T6" fmla="*/ 4 w 26"/>
                  <a:gd name="T7" fmla="*/ 4 h 29"/>
                  <a:gd name="T8" fmla="*/ 0 w 26"/>
                  <a:gd name="T9" fmla="*/ 0 h 29"/>
                  <a:gd name="T10" fmla="*/ 4 w 26"/>
                  <a:gd name="T11" fmla="*/ 0 h 29"/>
                  <a:gd name="T12" fmla="*/ 4 w 26"/>
                  <a:gd name="T13" fmla="*/ 0 h 29"/>
                  <a:gd name="T14" fmla="*/ 20 w 26"/>
                  <a:gd name="T15" fmla="*/ 7 h 29"/>
                  <a:gd name="T16" fmla="*/ 23 w 26"/>
                  <a:gd name="T17" fmla="*/ 13 h 29"/>
                  <a:gd name="T18" fmla="*/ 20 w 26"/>
                  <a:gd name="T19" fmla="*/ 16 h 29"/>
                  <a:gd name="T20" fmla="*/ 26 w 26"/>
                  <a:gd name="T21" fmla="*/ 23 h 29"/>
                  <a:gd name="T22" fmla="*/ 26 w 26"/>
                  <a:gd name="T23" fmla="*/ 26 h 29"/>
                  <a:gd name="T24" fmla="*/ 26 w 26"/>
                  <a:gd name="T25" fmla="*/ 26 h 29"/>
                  <a:gd name="T26" fmla="*/ 26 w 26"/>
                  <a:gd name="T27" fmla="*/ 29 h 29"/>
                  <a:gd name="T28" fmla="*/ 23 w 26"/>
                  <a:gd name="T29" fmla="*/ 29 h 29"/>
                  <a:gd name="T30" fmla="*/ 17 w 26"/>
                  <a:gd name="T31" fmla="*/ 26 h 29"/>
                  <a:gd name="T32" fmla="*/ 17 w 26"/>
                  <a:gd name="T33" fmla="*/ 26 h 29"/>
                  <a:gd name="T34" fmla="*/ 17 w 26"/>
                  <a:gd name="T35" fmla="*/ 26 h 29"/>
                  <a:gd name="T36" fmla="*/ 13 w 26"/>
                  <a:gd name="T37" fmla="*/ 26 h 29"/>
                  <a:gd name="T38" fmla="*/ 17 w 26"/>
                  <a:gd name="T39" fmla="*/ 23 h 29"/>
                  <a:gd name="T40" fmla="*/ 10 w 26"/>
                  <a:gd name="T41" fmla="*/ 23 h 29"/>
                  <a:gd name="T42" fmla="*/ 10 w 26"/>
                  <a:gd name="T43" fmla="*/ 23 h 29"/>
                  <a:gd name="T44" fmla="*/ 13 w 26"/>
                  <a:gd name="T45" fmla="*/ 23 h 29"/>
                  <a:gd name="T46" fmla="*/ 13 w 26"/>
                  <a:gd name="T47" fmla="*/ 20 h 29"/>
                  <a:gd name="T48" fmla="*/ 7 w 26"/>
                  <a:gd name="T49" fmla="*/ 16 h 29"/>
                  <a:gd name="T50" fmla="*/ 7 w 26"/>
                  <a:gd name="T51" fmla="*/ 16 h 29"/>
                  <a:gd name="T52" fmla="*/ 13 w 26"/>
                  <a:gd name="T53" fmla="*/ 13 h 29"/>
                  <a:gd name="T54" fmla="*/ 10 w 26"/>
                  <a:gd name="T55" fmla="*/ 13 h 29"/>
                  <a:gd name="T56" fmla="*/ 10 w 26"/>
                  <a:gd name="T57" fmla="*/ 13 h 29"/>
                  <a:gd name="T58" fmla="*/ 10 w 26"/>
                  <a:gd name="T59" fmla="*/ 13 h 29"/>
                  <a:gd name="T60" fmla="*/ 7 w 26"/>
                  <a:gd name="T61" fmla="*/ 10 h 29"/>
                  <a:gd name="T62" fmla="*/ 7 w 26"/>
                  <a:gd name="T63" fmla="*/ 10 h 29"/>
                  <a:gd name="T64" fmla="*/ 4 w 26"/>
                  <a:gd name="T65" fmla="*/ 10 h 29"/>
                  <a:gd name="T66" fmla="*/ 7 w 26"/>
                  <a:gd name="T67" fmla="*/ 10 h 29"/>
                  <a:gd name="T68" fmla="*/ 7 w 26"/>
                  <a:gd name="T69" fmla="*/ 7 h 29"/>
                  <a:gd name="T70" fmla="*/ 4 w 26"/>
                  <a:gd name="T71" fmla="*/ 10 h 29"/>
                  <a:gd name="T72" fmla="*/ 4 w 26"/>
                  <a:gd name="T73" fmla="*/ 7 h 29"/>
                  <a:gd name="T74" fmla="*/ 0 w 26"/>
                  <a:gd name="T75" fmla="*/ 10 h 29"/>
                  <a:gd name="T76" fmla="*/ 4 w 26"/>
                  <a:gd name="T77" fmla="*/ 7 h 29"/>
                  <a:gd name="T78" fmla="*/ 4 w 26"/>
                  <a:gd name="T79" fmla="*/ 4 h 29"/>
                  <a:gd name="T80" fmla="*/ 7 w 26"/>
                  <a:gd name="T81" fmla="*/ 4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29"/>
                  <a:gd name="T125" fmla="*/ 26 w 26"/>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29">
                    <a:moveTo>
                      <a:pt x="7" y="4"/>
                    </a:moveTo>
                    <a:lnTo>
                      <a:pt x="7" y="4"/>
                    </a:lnTo>
                    <a:lnTo>
                      <a:pt x="4" y="0"/>
                    </a:lnTo>
                    <a:lnTo>
                      <a:pt x="4" y="4"/>
                    </a:lnTo>
                    <a:lnTo>
                      <a:pt x="0" y="0"/>
                    </a:lnTo>
                    <a:lnTo>
                      <a:pt x="4" y="0"/>
                    </a:lnTo>
                    <a:lnTo>
                      <a:pt x="20" y="7"/>
                    </a:lnTo>
                    <a:lnTo>
                      <a:pt x="23" y="13"/>
                    </a:lnTo>
                    <a:lnTo>
                      <a:pt x="20" y="16"/>
                    </a:lnTo>
                    <a:lnTo>
                      <a:pt x="26" y="23"/>
                    </a:lnTo>
                    <a:lnTo>
                      <a:pt x="26" y="26"/>
                    </a:lnTo>
                    <a:lnTo>
                      <a:pt x="26" y="29"/>
                    </a:lnTo>
                    <a:lnTo>
                      <a:pt x="23" y="29"/>
                    </a:lnTo>
                    <a:lnTo>
                      <a:pt x="17" y="26"/>
                    </a:lnTo>
                    <a:lnTo>
                      <a:pt x="13" y="26"/>
                    </a:lnTo>
                    <a:lnTo>
                      <a:pt x="17" y="23"/>
                    </a:lnTo>
                    <a:lnTo>
                      <a:pt x="10" y="23"/>
                    </a:lnTo>
                    <a:lnTo>
                      <a:pt x="13" y="23"/>
                    </a:lnTo>
                    <a:lnTo>
                      <a:pt x="13" y="20"/>
                    </a:lnTo>
                    <a:lnTo>
                      <a:pt x="7" y="16"/>
                    </a:lnTo>
                    <a:lnTo>
                      <a:pt x="13" y="13"/>
                    </a:lnTo>
                    <a:lnTo>
                      <a:pt x="10" y="13"/>
                    </a:lnTo>
                    <a:lnTo>
                      <a:pt x="7" y="10"/>
                    </a:lnTo>
                    <a:lnTo>
                      <a:pt x="4" y="10"/>
                    </a:lnTo>
                    <a:lnTo>
                      <a:pt x="7" y="10"/>
                    </a:lnTo>
                    <a:lnTo>
                      <a:pt x="7" y="7"/>
                    </a:lnTo>
                    <a:lnTo>
                      <a:pt x="4" y="10"/>
                    </a:lnTo>
                    <a:lnTo>
                      <a:pt x="4" y="7"/>
                    </a:lnTo>
                    <a:lnTo>
                      <a:pt x="0" y="10"/>
                    </a:lnTo>
                    <a:lnTo>
                      <a:pt x="4" y="7"/>
                    </a:lnTo>
                    <a:lnTo>
                      <a:pt x="4" y="4"/>
                    </a:lnTo>
                    <a:lnTo>
                      <a:pt x="7" y="4"/>
                    </a:lnTo>
                    <a:close/>
                  </a:path>
                </a:pathLst>
              </a:custGeom>
              <a:solidFill>
                <a:srgbClr val="CCCCCC"/>
              </a:solidFill>
              <a:ln w="9525">
                <a:noFill/>
                <a:round/>
                <a:headEnd/>
                <a:tailEnd/>
              </a:ln>
            </p:spPr>
            <p:txBody>
              <a:bodyPr/>
              <a:lstStyle/>
              <a:p>
                <a:endParaRPr lang="en-US"/>
              </a:p>
            </p:txBody>
          </p:sp>
          <p:sp>
            <p:nvSpPr>
              <p:cNvPr id="33642" name="Freeform 947"/>
              <p:cNvSpPr>
                <a:spLocks/>
              </p:cNvSpPr>
              <p:nvPr/>
            </p:nvSpPr>
            <p:spPr bwMode="auto">
              <a:xfrm>
                <a:off x="1721" y="1559"/>
                <a:ext cx="26" cy="29"/>
              </a:xfrm>
              <a:custGeom>
                <a:avLst/>
                <a:gdLst>
                  <a:gd name="T0" fmla="*/ 7 w 26"/>
                  <a:gd name="T1" fmla="*/ 4 h 29"/>
                  <a:gd name="T2" fmla="*/ 7 w 26"/>
                  <a:gd name="T3" fmla="*/ 4 h 29"/>
                  <a:gd name="T4" fmla="*/ 4 w 26"/>
                  <a:gd name="T5" fmla="*/ 0 h 29"/>
                  <a:gd name="T6" fmla="*/ 4 w 26"/>
                  <a:gd name="T7" fmla="*/ 4 h 29"/>
                  <a:gd name="T8" fmla="*/ 0 w 26"/>
                  <a:gd name="T9" fmla="*/ 0 h 29"/>
                  <a:gd name="T10" fmla="*/ 4 w 26"/>
                  <a:gd name="T11" fmla="*/ 0 h 29"/>
                  <a:gd name="T12" fmla="*/ 4 w 26"/>
                  <a:gd name="T13" fmla="*/ 0 h 29"/>
                  <a:gd name="T14" fmla="*/ 20 w 26"/>
                  <a:gd name="T15" fmla="*/ 7 h 29"/>
                  <a:gd name="T16" fmla="*/ 23 w 26"/>
                  <a:gd name="T17" fmla="*/ 13 h 29"/>
                  <a:gd name="T18" fmla="*/ 20 w 26"/>
                  <a:gd name="T19" fmla="*/ 16 h 29"/>
                  <a:gd name="T20" fmla="*/ 26 w 26"/>
                  <a:gd name="T21" fmla="*/ 23 h 29"/>
                  <a:gd name="T22" fmla="*/ 26 w 26"/>
                  <a:gd name="T23" fmla="*/ 26 h 29"/>
                  <a:gd name="T24" fmla="*/ 26 w 26"/>
                  <a:gd name="T25" fmla="*/ 26 h 29"/>
                  <a:gd name="T26" fmla="*/ 26 w 26"/>
                  <a:gd name="T27" fmla="*/ 29 h 29"/>
                  <a:gd name="T28" fmla="*/ 23 w 26"/>
                  <a:gd name="T29" fmla="*/ 29 h 29"/>
                  <a:gd name="T30" fmla="*/ 17 w 26"/>
                  <a:gd name="T31" fmla="*/ 26 h 29"/>
                  <a:gd name="T32" fmla="*/ 17 w 26"/>
                  <a:gd name="T33" fmla="*/ 26 h 29"/>
                  <a:gd name="T34" fmla="*/ 17 w 26"/>
                  <a:gd name="T35" fmla="*/ 26 h 29"/>
                  <a:gd name="T36" fmla="*/ 13 w 26"/>
                  <a:gd name="T37" fmla="*/ 26 h 29"/>
                  <a:gd name="T38" fmla="*/ 17 w 26"/>
                  <a:gd name="T39" fmla="*/ 23 h 29"/>
                  <a:gd name="T40" fmla="*/ 10 w 26"/>
                  <a:gd name="T41" fmla="*/ 23 h 29"/>
                  <a:gd name="T42" fmla="*/ 10 w 26"/>
                  <a:gd name="T43" fmla="*/ 23 h 29"/>
                  <a:gd name="T44" fmla="*/ 13 w 26"/>
                  <a:gd name="T45" fmla="*/ 23 h 29"/>
                  <a:gd name="T46" fmla="*/ 13 w 26"/>
                  <a:gd name="T47" fmla="*/ 20 h 29"/>
                  <a:gd name="T48" fmla="*/ 7 w 26"/>
                  <a:gd name="T49" fmla="*/ 16 h 29"/>
                  <a:gd name="T50" fmla="*/ 7 w 26"/>
                  <a:gd name="T51" fmla="*/ 16 h 29"/>
                  <a:gd name="T52" fmla="*/ 13 w 26"/>
                  <a:gd name="T53" fmla="*/ 13 h 29"/>
                  <a:gd name="T54" fmla="*/ 10 w 26"/>
                  <a:gd name="T55" fmla="*/ 13 h 29"/>
                  <a:gd name="T56" fmla="*/ 10 w 26"/>
                  <a:gd name="T57" fmla="*/ 13 h 29"/>
                  <a:gd name="T58" fmla="*/ 10 w 26"/>
                  <a:gd name="T59" fmla="*/ 13 h 29"/>
                  <a:gd name="T60" fmla="*/ 7 w 26"/>
                  <a:gd name="T61" fmla="*/ 10 h 29"/>
                  <a:gd name="T62" fmla="*/ 7 w 26"/>
                  <a:gd name="T63" fmla="*/ 10 h 29"/>
                  <a:gd name="T64" fmla="*/ 4 w 26"/>
                  <a:gd name="T65" fmla="*/ 10 h 29"/>
                  <a:gd name="T66" fmla="*/ 7 w 26"/>
                  <a:gd name="T67" fmla="*/ 10 h 29"/>
                  <a:gd name="T68" fmla="*/ 7 w 26"/>
                  <a:gd name="T69" fmla="*/ 7 h 29"/>
                  <a:gd name="T70" fmla="*/ 4 w 26"/>
                  <a:gd name="T71" fmla="*/ 10 h 29"/>
                  <a:gd name="T72" fmla="*/ 4 w 26"/>
                  <a:gd name="T73" fmla="*/ 7 h 29"/>
                  <a:gd name="T74" fmla="*/ 0 w 26"/>
                  <a:gd name="T75" fmla="*/ 10 h 29"/>
                  <a:gd name="T76" fmla="*/ 4 w 26"/>
                  <a:gd name="T77" fmla="*/ 7 h 29"/>
                  <a:gd name="T78" fmla="*/ 4 w 26"/>
                  <a:gd name="T79" fmla="*/ 4 h 29"/>
                  <a:gd name="T80" fmla="*/ 7 w 26"/>
                  <a:gd name="T81" fmla="*/ 4 h 29"/>
                  <a:gd name="T82" fmla="*/ 7 w 26"/>
                  <a:gd name="T83" fmla="*/ 4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9"/>
                  <a:gd name="T128" fmla="*/ 26 w 26"/>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9">
                    <a:moveTo>
                      <a:pt x="7" y="4"/>
                    </a:moveTo>
                    <a:lnTo>
                      <a:pt x="7" y="4"/>
                    </a:lnTo>
                    <a:lnTo>
                      <a:pt x="4" y="0"/>
                    </a:lnTo>
                    <a:lnTo>
                      <a:pt x="4" y="4"/>
                    </a:lnTo>
                    <a:lnTo>
                      <a:pt x="0" y="0"/>
                    </a:lnTo>
                    <a:lnTo>
                      <a:pt x="4" y="0"/>
                    </a:lnTo>
                    <a:lnTo>
                      <a:pt x="20" y="7"/>
                    </a:lnTo>
                    <a:lnTo>
                      <a:pt x="23" y="13"/>
                    </a:lnTo>
                    <a:lnTo>
                      <a:pt x="20" y="16"/>
                    </a:lnTo>
                    <a:lnTo>
                      <a:pt x="26" y="23"/>
                    </a:lnTo>
                    <a:lnTo>
                      <a:pt x="26" y="26"/>
                    </a:lnTo>
                    <a:lnTo>
                      <a:pt x="26" y="29"/>
                    </a:lnTo>
                    <a:lnTo>
                      <a:pt x="23" y="29"/>
                    </a:lnTo>
                    <a:lnTo>
                      <a:pt x="17" y="26"/>
                    </a:lnTo>
                    <a:lnTo>
                      <a:pt x="13" y="26"/>
                    </a:lnTo>
                    <a:lnTo>
                      <a:pt x="17" y="23"/>
                    </a:lnTo>
                    <a:lnTo>
                      <a:pt x="10" y="23"/>
                    </a:lnTo>
                    <a:lnTo>
                      <a:pt x="13" y="23"/>
                    </a:lnTo>
                    <a:lnTo>
                      <a:pt x="13" y="20"/>
                    </a:lnTo>
                    <a:lnTo>
                      <a:pt x="7" y="16"/>
                    </a:lnTo>
                    <a:lnTo>
                      <a:pt x="13" y="13"/>
                    </a:lnTo>
                    <a:lnTo>
                      <a:pt x="10" y="13"/>
                    </a:lnTo>
                    <a:lnTo>
                      <a:pt x="7" y="10"/>
                    </a:lnTo>
                    <a:lnTo>
                      <a:pt x="4" y="10"/>
                    </a:lnTo>
                    <a:lnTo>
                      <a:pt x="7" y="10"/>
                    </a:lnTo>
                    <a:lnTo>
                      <a:pt x="7" y="7"/>
                    </a:lnTo>
                    <a:lnTo>
                      <a:pt x="4" y="10"/>
                    </a:lnTo>
                    <a:lnTo>
                      <a:pt x="4" y="7"/>
                    </a:lnTo>
                    <a:lnTo>
                      <a:pt x="0" y="10"/>
                    </a:lnTo>
                    <a:lnTo>
                      <a:pt x="4" y="7"/>
                    </a:lnTo>
                    <a:lnTo>
                      <a:pt x="4" y="4"/>
                    </a:lnTo>
                    <a:lnTo>
                      <a:pt x="7" y="4"/>
                    </a:lnTo>
                  </a:path>
                </a:pathLst>
              </a:custGeom>
              <a:noFill/>
              <a:ln w="0">
                <a:solidFill>
                  <a:srgbClr val="7F7F7F"/>
                </a:solidFill>
                <a:round/>
                <a:headEnd/>
                <a:tailEnd/>
              </a:ln>
            </p:spPr>
            <p:txBody>
              <a:bodyPr/>
              <a:lstStyle/>
              <a:p>
                <a:endParaRPr lang="en-US"/>
              </a:p>
            </p:txBody>
          </p:sp>
          <p:sp>
            <p:nvSpPr>
              <p:cNvPr id="33643" name="Freeform 948"/>
              <p:cNvSpPr>
                <a:spLocks/>
              </p:cNvSpPr>
              <p:nvPr/>
            </p:nvSpPr>
            <p:spPr bwMode="auto">
              <a:xfrm>
                <a:off x="1718" y="1466"/>
                <a:ext cx="13" cy="13"/>
              </a:xfrm>
              <a:custGeom>
                <a:avLst/>
                <a:gdLst>
                  <a:gd name="T0" fmla="*/ 13 w 13"/>
                  <a:gd name="T1" fmla="*/ 3 h 13"/>
                  <a:gd name="T2" fmla="*/ 13 w 13"/>
                  <a:gd name="T3" fmla="*/ 7 h 13"/>
                  <a:gd name="T4" fmla="*/ 10 w 13"/>
                  <a:gd name="T5" fmla="*/ 7 h 13"/>
                  <a:gd name="T6" fmla="*/ 10 w 13"/>
                  <a:gd name="T7" fmla="*/ 7 h 13"/>
                  <a:gd name="T8" fmla="*/ 10 w 13"/>
                  <a:gd name="T9" fmla="*/ 7 h 13"/>
                  <a:gd name="T10" fmla="*/ 10 w 13"/>
                  <a:gd name="T11" fmla="*/ 10 h 13"/>
                  <a:gd name="T12" fmla="*/ 7 w 13"/>
                  <a:gd name="T13" fmla="*/ 7 h 13"/>
                  <a:gd name="T14" fmla="*/ 3 w 13"/>
                  <a:gd name="T15" fmla="*/ 10 h 13"/>
                  <a:gd name="T16" fmla="*/ 0 w 13"/>
                  <a:gd name="T17" fmla="*/ 13 h 13"/>
                  <a:gd name="T18" fmla="*/ 0 w 13"/>
                  <a:gd name="T19" fmla="*/ 10 h 13"/>
                  <a:gd name="T20" fmla="*/ 3 w 13"/>
                  <a:gd name="T21" fmla="*/ 10 h 13"/>
                  <a:gd name="T22" fmla="*/ 0 w 13"/>
                  <a:gd name="T23" fmla="*/ 7 h 13"/>
                  <a:gd name="T24" fmla="*/ 3 w 13"/>
                  <a:gd name="T25" fmla="*/ 7 h 13"/>
                  <a:gd name="T26" fmla="*/ 3 w 13"/>
                  <a:gd name="T27" fmla="*/ 7 h 13"/>
                  <a:gd name="T28" fmla="*/ 3 w 13"/>
                  <a:gd name="T29" fmla="*/ 3 h 13"/>
                  <a:gd name="T30" fmla="*/ 3 w 13"/>
                  <a:gd name="T31" fmla="*/ 3 h 13"/>
                  <a:gd name="T32" fmla="*/ 3 w 13"/>
                  <a:gd name="T33" fmla="*/ 3 h 13"/>
                  <a:gd name="T34" fmla="*/ 10 w 13"/>
                  <a:gd name="T35" fmla="*/ 0 h 13"/>
                  <a:gd name="T36" fmla="*/ 10 w 13"/>
                  <a:gd name="T37" fmla="*/ 3 h 13"/>
                  <a:gd name="T38" fmla="*/ 13 w 13"/>
                  <a:gd name="T39" fmla="*/ 3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3"/>
                  <a:gd name="T62" fmla="*/ 13 w 13"/>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3">
                    <a:moveTo>
                      <a:pt x="13" y="3"/>
                    </a:moveTo>
                    <a:lnTo>
                      <a:pt x="13" y="7"/>
                    </a:lnTo>
                    <a:lnTo>
                      <a:pt x="10" y="7"/>
                    </a:lnTo>
                    <a:lnTo>
                      <a:pt x="10" y="10"/>
                    </a:lnTo>
                    <a:lnTo>
                      <a:pt x="7" y="7"/>
                    </a:lnTo>
                    <a:lnTo>
                      <a:pt x="3" y="10"/>
                    </a:lnTo>
                    <a:lnTo>
                      <a:pt x="0" y="13"/>
                    </a:lnTo>
                    <a:lnTo>
                      <a:pt x="0" y="10"/>
                    </a:lnTo>
                    <a:lnTo>
                      <a:pt x="3" y="10"/>
                    </a:lnTo>
                    <a:lnTo>
                      <a:pt x="0" y="7"/>
                    </a:lnTo>
                    <a:lnTo>
                      <a:pt x="3" y="7"/>
                    </a:lnTo>
                    <a:lnTo>
                      <a:pt x="3" y="3"/>
                    </a:lnTo>
                    <a:lnTo>
                      <a:pt x="10" y="0"/>
                    </a:lnTo>
                    <a:lnTo>
                      <a:pt x="10" y="3"/>
                    </a:lnTo>
                    <a:lnTo>
                      <a:pt x="13" y="3"/>
                    </a:lnTo>
                    <a:close/>
                  </a:path>
                </a:pathLst>
              </a:custGeom>
              <a:solidFill>
                <a:srgbClr val="CCCCCC"/>
              </a:solidFill>
              <a:ln w="9525">
                <a:noFill/>
                <a:round/>
                <a:headEnd/>
                <a:tailEnd/>
              </a:ln>
            </p:spPr>
            <p:txBody>
              <a:bodyPr/>
              <a:lstStyle/>
              <a:p>
                <a:endParaRPr lang="en-US"/>
              </a:p>
            </p:txBody>
          </p:sp>
          <p:sp>
            <p:nvSpPr>
              <p:cNvPr id="33644" name="Freeform 949"/>
              <p:cNvSpPr>
                <a:spLocks/>
              </p:cNvSpPr>
              <p:nvPr/>
            </p:nvSpPr>
            <p:spPr bwMode="auto">
              <a:xfrm>
                <a:off x="1718" y="1466"/>
                <a:ext cx="13" cy="13"/>
              </a:xfrm>
              <a:custGeom>
                <a:avLst/>
                <a:gdLst>
                  <a:gd name="T0" fmla="*/ 13 w 13"/>
                  <a:gd name="T1" fmla="*/ 3 h 13"/>
                  <a:gd name="T2" fmla="*/ 13 w 13"/>
                  <a:gd name="T3" fmla="*/ 7 h 13"/>
                  <a:gd name="T4" fmla="*/ 10 w 13"/>
                  <a:gd name="T5" fmla="*/ 7 h 13"/>
                  <a:gd name="T6" fmla="*/ 10 w 13"/>
                  <a:gd name="T7" fmla="*/ 7 h 13"/>
                  <a:gd name="T8" fmla="*/ 10 w 13"/>
                  <a:gd name="T9" fmla="*/ 7 h 13"/>
                  <a:gd name="T10" fmla="*/ 10 w 13"/>
                  <a:gd name="T11" fmla="*/ 10 h 13"/>
                  <a:gd name="T12" fmla="*/ 7 w 13"/>
                  <a:gd name="T13" fmla="*/ 7 h 13"/>
                  <a:gd name="T14" fmla="*/ 3 w 13"/>
                  <a:gd name="T15" fmla="*/ 10 h 13"/>
                  <a:gd name="T16" fmla="*/ 0 w 13"/>
                  <a:gd name="T17" fmla="*/ 13 h 13"/>
                  <a:gd name="T18" fmla="*/ 0 w 13"/>
                  <a:gd name="T19" fmla="*/ 10 h 13"/>
                  <a:gd name="T20" fmla="*/ 3 w 13"/>
                  <a:gd name="T21" fmla="*/ 10 h 13"/>
                  <a:gd name="T22" fmla="*/ 0 w 13"/>
                  <a:gd name="T23" fmla="*/ 7 h 13"/>
                  <a:gd name="T24" fmla="*/ 3 w 13"/>
                  <a:gd name="T25" fmla="*/ 7 h 13"/>
                  <a:gd name="T26" fmla="*/ 3 w 13"/>
                  <a:gd name="T27" fmla="*/ 7 h 13"/>
                  <a:gd name="T28" fmla="*/ 3 w 13"/>
                  <a:gd name="T29" fmla="*/ 3 h 13"/>
                  <a:gd name="T30" fmla="*/ 3 w 13"/>
                  <a:gd name="T31" fmla="*/ 3 h 13"/>
                  <a:gd name="T32" fmla="*/ 3 w 13"/>
                  <a:gd name="T33" fmla="*/ 3 h 13"/>
                  <a:gd name="T34" fmla="*/ 10 w 13"/>
                  <a:gd name="T35" fmla="*/ 0 h 13"/>
                  <a:gd name="T36" fmla="*/ 10 w 13"/>
                  <a:gd name="T37" fmla="*/ 3 h 13"/>
                  <a:gd name="T38" fmla="*/ 13 w 13"/>
                  <a:gd name="T39" fmla="*/ 3 h 13"/>
                  <a:gd name="T40" fmla="*/ 13 w 13"/>
                  <a:gd name="T41" fmla="*/ 3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3"/>
                  <a:gd name="T65" fmla="*/ 13 w 1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3">
                    <a:moveTo>
                      <a:pt x="13" y="3"/>
                    </a:moveTo>
                    <a:lnTo>
                      <a:pt x="13" y="7"/>
                    </a:lnTo>
                    <a:lnTo>
                      <a:pt x="10" y="7"/>
                    </a:lnTo>
                    <a:lnTo>
                      <a:pt x="10" y="10"/>
                    </a:lnTo>
                    <a:lnTo>
                      <a:pt x="7" y="7"/>
                    </a:lnTo>
                    <a:lnTo>
                      <a:pt x="3" y="10"/>
                    </a:lnTo>
                    <a:lnTo>
                      <a:pt x="0" y="13"/>
                    </a:lnTo>
                    <a:lnTo>
                      <a:pt x="0" y="10"/>
                    </a:lnTo>
                    <a:lnTo>
                      <a:pt x="3" y="10"/>
                    </a:lnTo>
                    <a:lnTo>
                      <a:pt x="0" y="7"/>
                    </a:lnTo>
                    <a:lnTo>
                      <a:pt x="3" y="7"/>
                    </a:lnTo>
                    <a:lnTo>
                      <a:pt x="3" y="3"/>
                    </a:lnTo>
                    <a:lnTo>
                      <a:pt x="10" y="0"/>
                    </a:lnTo>
                    <a:lnTo>
                      <a:pt x="10" y="3"/>
                    </a:lnTo>
                    <a:lnTo>
                      <a:pt x="13" y="3"/>
                    </a:lnTo>
                  </a:path>
                </a:pathLst>
              </a:custGeom>
              <a:noFill/>
              <a:ln w="0">
                <a:solidFill>
                  <a:srgbClr val="7F7F7F"/>
                </a:solidFill>
                <a:round/>
                <a:headEnd/>
                <a:tailEnd/>
              </a:ln>
            </p:spPr>
            <p:txBody>
              <a:bodyPr/>
              <a:lstStyle/>
              <a:p>
                <a:endParaRPr lang="en-US"/>
              </a:p>
            </p:txBody>
          </p:sp>
          <p:sp>
            <p:nvSpPr>
              <p:cNvPr id="33645" name="Freeform 950"/>
              <p:cNvSpPr>
                <a:spLocks/>
              </p:cNvSpPr>
              <p:nvPr/>
            </p:nvSpPr>
            <p:spPr bwMode="auto">
              <a:xfrm>
                <a:off x="1709" y="1518"/>
                <a:ext cx="12" cy="12"/>
              </a:xfrm>
              <a:custGeom>
                <a:avLst/>
                <a:gdLst>
                  <a:gd name="T0" fmla="*/ 9 w 12"/>
                  <a:gd name="T1" fmla="*/ 0 h 12"/>
                  <a:gd name="T2" fmla="*/ 12 w 12"/>
                  <a:gd name="T3" fmla="*/ 0 h 12"/>
                  <a:gd name="T4" fmla="*/ 12 w 12"/>
                  <a:gd name="T5" fmla="*/ 3 h 12"/>
                  <a:gd name="T6" fmla="*/ 6 w 12"/>
                  <a:gd name="T7" fmla="*/ 9 h 12"/>
                  <a:gd name="T8" fmla="*/ 3 w 12"/>
                  <a:gd name="T9" fmla="*/ 12 h 12"/>
                  <a:gd name="T10" fmla="*/ 3 w 12"/>
                  <a:gd name="T11" fmla="*/ 9 h 12"/>
                  <a:gd name="T12" fmla="*/ 0 w 12"/>
                  <a:gd name="T13" fmla="*/ 12 h 12"/>
                  <a:gd name="T14" fmla="*/ 0 w 12"/>
                  <a:gd name="T15" fmla="*/ 9 h 12"/>
                  <a:gd name="T16" fmla="*/ 3 w 12"/>
                  <a:gd name="T17" fmla="*/ 9 h 12"/>
                  <a:gd name="T18" fmla="*/ 3 w 12"/>
                  <a:gd name="T19" fmla="*/ 9 h 12"/>
                  <a:gd name="T20" fmla="*/ 0 w 12"/>
                  <a:gd name="T21" fmla="*/ 6 h 12"/>
                  <a:gd name="T22" fmla="*/ 3 w 12"/>
                  <a:gd name="T23" fmla="*/ 3 h 12"/>
                  <a:gd name="T24" fmla="*/ 3 w 12"/>
                  <a:gd name="T25" fmla="*/ 0 h 12"/>
                  <a:gd name="T26" fmla="*/ 6 w 12"/>
                  <a:gd name="T27" fmla="*/ 0 h 12"/>
                  <a:gd name="T28" fmla="*/ 6 w 12"/>
                  <a:gd name="T29" fmla="*/ 3 h 12"/>
                  <a:gd name="T30" fmla="*/ 9 w 12"/>
                  <a:gd name="T31" fmla="*/ 0 h 12"/>
                  <a:gd name="T32" fmla="*/ 6 w 12"/>
                  <a:gd name="T33" fmla="*/ 3 h 12"/>
                  <a:gd name="T34" fmla="*/ 3 w 12"/>
                  <a:gd name="T35" fmla="*/ 6 h 12"/>
                  <a:gd name="T36" fmla="*/ 3 w 12"/>
                  <a:gd name="T37" fmla="*/ 6 h 12"/>
                  <a:gd name="T38" fmla="*/ 9 w 12"/>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2"/>
                  <a:gd name="T62" fmla="*/ 12 w 12"/>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2">
                    <a:moveTo>
                      <a:pt x="9" y="0"/>
                    </a:moveTo>
                    <a:lnTo>
                      <a:pt x="12" y="0"/>
                    </a:lnTo>
                    <a:lnTo>
                      <a:pt x="12" y="3"/>
                    </a:lnTo>
                    <a:lnTo>
                      <a:pt x="6" y="9"/>
                    </a:lnTo>
                    <a:lnTo>
                      <a:pt x="3" y="12"/>
                    </a:lnTo>
                    <a:lnTo>
                      <a:pt x="3" y="9"/>
                    </a:lnTo>
                    <a:lnTo>
                      <a:pt x="0" y="12"/>
                    </a:lnTo>
                    <a:lnTo>
                      <a:pt x="0" y="9"/>
                    </a:lnTo>
                    <a:lnTo>
                      <a:pt x="3" y="9"/>
                    </a:lnTo>
                    <a:lnTo>
                      <a:pt x="0" y="6"/>
                    </a:lnTo>
                    <a:lnTo>
                      <a:pt x="3" y="3"/>
                    </a:lnTo>
                    <a:lnTo>
                      <a:pt x="3" y="0"/>
                    </a:lnTo>
                    <a:lnTo>
                      <a:pt x="6" y="0"/>
                    </a:lnTo>
                    <a:lnTo>
                      <a:pt x="6" y="3"/>
                    </a:lnTo>
                    <a:lnTo>
                      <a:pt x="9" y="0"/>
                    </a:lnTo>
                    <a:lnTo>
                      <a:pt x="6" y="3"/>
                    </a:lnTo>
                    <a:lnTo>
                      <a:pt x="3" y="6"/>
                    </a:lnTo>
                    <a:lnTo>
                      <a:pt x="9" y="0"/>
                    </a:lnTo>
                    <a:close/>
                  </a:path>
                </a:pathLst>
              </a:custGeom>
              <a:solidFill>
                <a:srgbClr val="CCCCCC"/>
              </a:solidFill>
              <a:ln w="9525">
                <a:noFill/>
                <a:round/>
                <a:headEnd/>
                <a:tailEnd/>
              </a:ln>
            </p:spPr>
            <p:txBody>
              <a:bodyPr/>
              <a:lstStyle/>
              <a:p>
                <a:endParaRPr lang="en-US"/>
              </a:p>
            </p:txBody>
          </p:sp>
          <p:sp>
            <p:nvSpPr>
              <p:cNvPr id="33646" name="Freeform 951"/>
              <p:cNvSpPr>
                <a:spLocks/>
              </p:cNvSpPr>
              <p:nvPr/>
            </p:nvSpPr>
            <p:spPr bwMode="auto">
              <a:xfrm>
                <a:off x="1709" y="1518"/>
                <a:ext cx="12" cy="12"/>
              </a:xfrm>
              <a:custGeom>
                <a:avLst/>
                <a:gdLst>
                  <a:gd name="T0" fmla="*/ 9 w 12"/>
                  <a:gd name="T1" fmla="*/ 0 h 12"/>
                  <a:gd name="T2" fmla="*/ 12 w 12"/>
                  <a:gd name="T3" fmla="*/ 0 h 12"/>
                  <a:gd name="T4" fmla="*/ 12 w 12"/>
                  <a:gd name="T5" fmla="*/ 3 h 12"/>
                  <a:gd name="T6" fmla="*/ 6 w 12"/>
                  <a:gd name="T7" fmla="*/ 9 h 12"/>
                  <a:gd name="T8" fmla="*/ 3 w 12"/>
                  <a:gd name="T9" fmla="*/ 12 h 12"/>
                  <a:gd name="T10" fmla="*/ 3 w 12"/>
                  <a:gd name="T11" fmla="*/ 9 h 12"/>
                  <a:gd name="T12" fmla="*/ 0 w 12"/>
                  <a:gd name="T13" fmla="*/ 12 h 12"/>
                  <a:gd name="T14" fmla="*/ 0 w 12"/>
                  <a:gd name="T15" fmla="*/ 9 h 12"/>
                  <a:gd name="T16" fmla="*/ 3 w 12"/>
                  <a:gd name="T17" fmla="*/ 9 h 12"/>
                  <a:gd name="T18" fmla="*/ 3 w 12"/>
                  <a:gd name="T19" fmla="*/ 9 h 12"/>
                  <a:gd name="T20" fmla="*/ 0 w 12"/>
                  <a:gd name="T21" fmla="*/ 6 h 12"/>
                  <a:gd name="T22" fmla="*/ 3 w 12"/>
                  <a:gd name="T23" fmla="*/ 3 h 12"/>
                  <a:gd name="T24" fmla="*/ 3 w 12"/>
                  <a:gd name="T25" fmla="*/ 0 h 12"/>
                  <a:gd name="T26" fmla="*/ 6 w 12"/>
                  <a:gd name="T27" fmla="*/ 0 h 12"/>
                  <a:gd name="T28" fmla="*/ 6 w 12"/>
                  <a:gd name="T29" fmla="*/ 3 h 12"/>
                  <a:gd name="T30" fmla="*/ 9 w 12"/>
                  <a:gd name="T31" fmla="*/ 0 h 12"/>
                  <a:gd name="T32" fmla="*/ 6 w 12"/>
                  <a:gd name="T33" fmla="*/ 3 h 12"/>
                  <a:gd name="T34" fmla="*/ 3 w 12"/>
                  <a:gd name="T35" fmla="*/ 6 h 12"/>
                  <a:gd name="T36" fmla="*/ 3 w 12"/>
                  <a:gd name="T37" fmla="*/ 6 h 12"/>
                  <a:gd name="T38" fmla="*/ 9 w 12"/>
                  <a:gd name="T39" fmla="*/ 0 h 12"/>
                  <a:gd name="T40" fmla="*/ 9 w 1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2"/>
                  <a:gd name="T65" fmla="*/ 12 w 1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2">
                    <a:moveTo>
                      <a:pt x="9" y="0"/>
                    </a:moveTo>
                    <a:lnTo>
                      <a:pt x="12" y="0"/>
                    </a:lnTo>
                    <a:lnTo>
                      <a:pt x="12" y="3"/>
                    </a:lnTo>
                    <a:lnTo>
                      <a:pt x="6" y="9"/>
                    </a:lnTo>
                    <a:lnTo>
                      <a:pt x="3" y="12"/>
                    </a:lnTo>
                    <a:lnTo>
                      <a:pt x="3" y="9"/>
                    </a:lnTo>
                    <a:lnTo>
                      <a:pt x="0" y="12"/>
                    </a:lnTo>
                    <a:lnTo>
                      <a:pt x="0" y="9"/>
                    </a:lnTo>
                    <a:lnTo>
                      <a:pt x="3" y="9"/>
                    </a:lnTo>
                    <a:lnTo>
                      <a:pt x="0" y="6"/>
                    </a:lnTo>
                    <a:lnTo>
                      <a:pt x="3" y="3"/>
                    </a:lnTo>
                    <a:lnTo>
                      <a:pt x="3" y="0"/>
                    </a:lnTo>
                    <a:lnTo>
                      <a:pt x="6" y="0"/>
                    </a:lnTo>
                    <a:lnTo>
                      <a:pt x="6" y="3"/>
                    </a:lnTo>
                    <a:lnTo>
                      <a:pt x="9" y="0"/>
                    </a:lnTo>
                    <a:lnTo>
                      <a:pt x="6" y="3"/>
                    </a:lnTo>
                    <a:lnTo>
                      <a:pt x="3" y="6"/>
                    </a:lnTo>
                    <a:lnTo>
                      <a:pt x="9" y="0"/>
                    </a:lnTo>
                  </a:path>
                </a:pathLst>
              </a:custGeom>
              <a:noFill/>
              <a:ln w="0">
                <a:solidFill>
                  <a:srgbClr val="7F7F7F"/>
                </a:solidFill>
                <a:round/>
                <a:headEnd/>
                <a:tailEnd/>
              </a:ln>
            </p:spPr>
            <p:txBody>
              <a:bodyPr/>
              <a:lstStyle/>
              <a:p>
                <a:endParaRPr lang="en-US"/>
              </a:p>
            </p:txBody>
          </p:sp>
          <p:sp>
            <p:nvSpPr>
              <p:cNvPr id="33647" name="Freeform 952"/>
              <p:cNvSpPr>
                <a:spLocks/>
              </p:cNvSpPr>
              <p:nvPr/>
            </p:nvSpPr>
            <p:spPr bwMode="auto">
              <a:xfrm>
                <a:off x="1731" y="1534"/>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648" name="Freeform 953"/>
              <p:cNvSpPr>
                <a:spLocks/>
              </p:cNvSpPr>
              <p:nvPr/>
            </p:nvSpPr>
            <p:spPr bwMode="auto">
              <a:xfrm>
                <a:off x="1731" y="1534"/>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649" name="Freeform 954"/>
              <p:cNvSpPr>
                <a:spLocks/>
              </p:cNvSpPr>
              <p:nvPr/>
            </p:nvSpPr>
            <p:spPr bwMode="auto">
              <a:xfrm>
                <a:off x="1332" y="1547"/>
                <a:ext cx="7" cy="3"/>
              </a:xfrm>
              <a:custGeom>
                <a:avLst/>
                <a:gdLst>
                  <a:gd name="T0" fmla="*/ 3 w 7"/>
                  <a:gd name="T1" fmla="*/ 0 h 3"/>
                  <a:gd name="T2" fmla="*/ 7 w 7"/>
                  <a:gd name="T3" fmla="*/ 0 h 3"/>
                  <a:gd name="T4" fmla="*/ 3 w 7"/>
                  <a:gd name="T5" fmla="*/ 3 h 3"/>
                  <a:gd name="T6" fmla="*/ 0 w 7"/>
                  <a:gd name="T7" fmla="*/ 3 h 3"/>
                  <a:gd name="T8" fmla="*/ 3 w 7"/>
                  <a:gd name="T9" fmla="*/ 0 h 3"/>
                  <a:gd name="T10" fmla="*/ 3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7" y="0"/>
                    </a:lnTo>
                    <a:lnTo>
                      <a:pt x="3" y="3"/>
                    </a:lnTo>
                    <a:lnTo>
                      <a:pt x="0" y="3"/>
                    </a:lnTo>
                    <a:lnTo>
                      <a:pt x="3" y="0"/>
                    </a:lnTo>
                    <a:close/>
                  </a:path>
                </a:pathLst>
              </a:custGeom>
              <a:solidFill>
                <a:srgbClr val="CCCCCC"/>
              </a:solidFill>
              <a:ln w="9525">
                <a:noFill/>
                <a:round/>
                <a:headEnd/>
                <a:tailEnd/>
              </a:ln>
            </p:spPr>
            <p:txBody>
              <a:bodyPr/>
              <a:lstStyle/>
              <a:p>
                <a:endParaRPr lang="en-US"/>
              </a:p>
            </p:txBody>
          </p:sp>
          <p:sp>
            <p:nvSpPr>
              <p:cNvPr id="33650" name="Freeform 955"/>
              <p:cNvSpPr>
                <a:spLocks/>
              </p:cNvSpPr>
              <p:nvPr/>
            </p:nvSpPr>
            <p:spPr bwMode="auto">
              <a:xfrm>
                <a:off x="1332" y="1547"/>
                <a:ext cx="7" cy="3"/>
              </a:xfrm>
              <a:custGeom>
                <a:avLst/>
                <a:gdLst>
                  <a:gd name="T0" fmla="*/ 3 w 7"/>
                  <a:gd name="T1" fmla="*/ 0 h 3"/>
                  <a:gd name="T2" fmla="*/ 7 w 7"/>
                  <a:gd name="T3" fmla="*/ 0 h 3"/>
                  <a:gd name="T4" fmla="*/ 3 w 7"/>
                  <a:gd name="T5" fmla="*/ 3 h 3"/>
                  <a:gd name="T6" fmla="*/ 0 w 7"/>
                  <a:gd name="T7" fmla="*/ 3 h 3"/>
                  <a:gd name="T8" fmla="*/ 3 w 7"/>
                  <a:gd name="T9" fmla="*/ 0 h 3"/>
                  <a:gd name="T10" fmla="*/ 3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3" y="0"/>
                    </a:moveTo>
                    <a:lnTo>
                      <a:pt x="7" y="0"/>
                    </a:lnTo>
                    <a:lnTo>
                      <a:pt x="3" y="3"/>
                    </a:lnTo>
                    <a:lnTo>
                      <a:pt x="0" y="3"/>
                    </a:lnTo>
                    <a:lnTo>
                      <a:pt x="3" y="0"/>
                    </a:lnTo>
                  </a:path>
                </a:pathLst>
              </a:custGeom>
              <a:noFill/>
              <a:ln w="0">
                <a:solidFill>
                  <a:srgbClr val="7F7F7F"/>
                </a:solidFill>
                <a:round/>
                <a:headEnd/>
                <a:tailEnd/>
              </a:ln>
            </p:spPr>
            <p:txBody>
              <a:bodyPr/>
              <a:lstStyle/>
              <a:p>
                <a:endParaRPr lang="en-US"/>
              </a:p>
            </p:txBody>
          </p:sp>
          <p:sp>
            <p:nvSpPr>
              <p:cNvPr id="33651" name="Freeform 956"/>
              <p:cNvSpPr>
                <a:spLocks/>
              </p:cNvSpPr>
              <p:nvPr/>
            </p:nvSpPr>
            <p:spPr bwMode="auto">
              <a:xfrm>
                <a:off x="1364" y="1540"/>
                <a:ext cx="7" cy="3"/>
              </a:xfrm>
              <a:custGeom>
                <a:avLst/>
                <a:gdLst>
                  <a:gd name="T0" fmla="*/ 7 w 7"/>
                  <a:gd name="T1" fmla="*/ 0 h 3"/>
                  <a:gd name="T2" fmla="*/ 7 w 7"/>
                  <a:gd name="T3" fmla="*/ 0 h 3"/>
                  <a:gd name="T4" fmla="*/ 7 w 7"/>
                  <a:gd name="T5" fmla="*/ 0 h 3"/>
                  <a:gd name="T6" fmla="*/ 3 w 7"/>
                  <a:gd name="T7" fmla="*/ 3 h 3"/>
                  <a:gd name="T8" fmla="*/ 0 w 7"/>
                  <a:gd name="T9" fmla="*/ 3 h 3"/>
                  <a:gd name="T10" fmla="*/ 3 w 7"/>
                  <a:gd name="T11" fmla="*/ 0 h 3"/>
                  <a:gd name="T12" fmla="*/ 7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7" y="0"/>
                    </a:moveTo>
                    <a:lnTo>
                      <a:pt x="7" y="0"/>
                    </a:lnTo>
                    <a:lnTo>
                      <a:pt x="3" y="3"/>
                    </a:lnTo>
                    <a:lnTo>
                      <a:pt x="0" y="3"/>
                    </a:lnTo>
                    <a:lnTo>
                      <a:pt x="3" y="0"/>
                    </a:lnTo>
                    <a:lnTo>
                      <a:pt x="7" y="0"/>
                    </a:lnTo>
                    <a:close/>
                  </a:path>
                </a:pathLst>
              </a:custGeom>
              <a:solidFill>
                <a:srgbClr val="CCCCCC"/>
              </a:solidFill>
              <a:ln w="9525">
                <a:noFill/>
                <a:round/>
                <a:headEnd/>
                <a:tailEnd/>
              </a:ln>
            </p:spPr>
            <p:txBody>
              <a:bodyPr/>
              <a:lstStyle/>
              <a:p>
                <a:endParaRPr lang="en-US"/>
              </a:p>
            </p:txBody>
          </p:sp>
          <p:sp>
            <p:nvSpPr>
              <p:cNvPr id="33652" name="Freeform 957"/>
              <p:cNvSpPr>
                <a:spLocks/>
              </p:cNvSpPr>
              <p:nvPr/>
            </p:nvSpPr>
            <p:spPr bwMode="auto">
              <a:xfrm>
                <a:off x="1364" y="1540"/>
                <a:ext cx="7" cy="3"/>
              </a:xfrm>
              <a:custGeom>
                <a:avLst/>
                <a:gdLst>
                  <a:gd name="T0" fmla="*/ 7 w 7"/>
                  <a:gd name="T1" fmla="*/ 0 h 3"/>
                  <a:gd name="T2" fmla="*/ 7 w 7"/>
                  <a:gd name="T3" fmla="*/ 0 h 3"/>
                  <a:gd name="T4" fmla="*/ 7 w 7"/>
                  <a:gd name="T5" fmla="*/ 0 h 3"/>
                  <a:gd name="T6" fmla="*/ 3 w 7"/>
                  <a:gd name="T7" fmla="*/ 3 h 3"/>
                  <a:gd name="T8" fmla="*/ 0 w 7"/>
                  <a:gd name="T9" fmla="*/ 3 h 3"/>
                  <a:gd name="T10" fmla="*/ 3 w 7"/>
                  <a:gd name="T11" fmla="*/ 0 h 3"/>
                  <a:gd name="T12" fmla="*/ 7 w 7"/>
                  <a:gd name="T13" fmla="*/ 0 h 3"/>
                  <a:gd name="T14" fmla="*/ 7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7" y="0"/>
                    </a:moveTo>
                    <a:lnTo>
                      <a:pt x="7" y="0"/>
                    </a:lnTo>
                    <a:lnTo>
                      <a:pt x="3" y="3"/>
                    </a:lnTo>
                    <a:lnTo>
                      <a:pt x="0" y="3"/>
                    </a:lnTo>
                    <a:lnTo>
                      <a:pt x="3" y="0"/>
                    </a:lnTo>
                    <a:lnTo>
                      <a:pt x="7" y="0"/>
                    </a:lnTo>
                  </a:path>
                </a:pathLst>
              </a:custGeom>
              <a:noFill/>
              <a:ln w="0">
                <a:solidFill>
                  <a:srgbClr val="7F7F7F"/>
                </a:solidFill>
                <a:round/>
                <a:headEnd/>
                <a:tailEnd/>
              </a:ln>
            </p:spPr>
            <p:txBody>
              <a:bodyPr/>
              <a:lstStyle/>
              <a:p>
                <a:endParaRPr lang="en-US"/>
              </a:p>
            </p:txBody>
          </p:sp>
          <p:sp>
            <p:nvSpPr>
              <p:cNvPr id="33653" name="Freeform 958"/>
              <p:cNvSpPr>
                <a:spLocks/>
              </p:cNvSpPr>
              <p:nvPr/>
            </p:nvSpPr>
            <p:spPr bwMode="auto">
              <a:xfrm>
                <a:off x="1384" y="1540"/>
                <a:ext cx="3" cy="1"/>
              </a:xfrm>
              <a:custGeom>
                <a:avLst/>
                <a:gdLst>
                  <a:gd name="T0" fmla="*/ 0 w 3"/>
                  <a:gd name="T1" fmla="*/ 0 h 1"/>
                  <a:gd name="T2" fmla="*/ 3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3" y="0"/>
                    </a:lnTo>
                    <a:lnTo>
                      <a:pt x="0" y="0"/>
                    </a:lnTo>
                    <a:close/>
                  </a:path>
                </a:pathLst>
              </a:custGeom>
              <a:solidFill>
                <a:srgbClr val="CCCCCC"/>
              </a:solidFill>
              <a:ln w="9525">
                <a:noFill/>
                <a:round/>
                <a:headEnd/>
                <a:tailEnd/>
              </a:ln>
            </p:spPr>
            <p:txBody>
              <a:bodyPr/>
              <a:lstStyle/>
              <a:p>
                <a:endParaRPr lang="en-US"/>
              </a:p>
            </p:txBody>
          </p:sp>
          <p:sp>
            <p:nvSpPr>
              <p:cNvPr id="33654" name="Freeform 959"/>
              <p:cNvSpPr>
                <a:spLocks/>
              </p:cNvSpPr>
              <p:nvPr/>
            </p:nvSpPr>
            <p:spPr bwMode="auto">
              <a:xfrm>
                <a:off x="1384" y="1540"/>
                <a:ext cx="3" cy="1"/>
              </a:xfrm>
              <a:custGeom>
                <a:avLst/>
                <a:gdLst>
                  <a:gd name="T0" fmla="*/ 0 w 3"/>
                  <a:gd name="T1" fmla="*/ 0 h 1"/>
                  <a:gd name="T2" fmla="*/ 3 w 3"/>
                  <a:gd name="T3" fmla="*/ 0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3" y="0"/>
                    </a:lnTo>
                    <a:lnTo>
                      <a:pt x="0" y="0"/>
                    </a:lnTo>
                  </a:path>
                </a:pathLst>
              </a:custGeom>
              <a:noFill/>
              <a:ln w="0">
                <a:solidFill>
                  <a:srgbClr val="7F7F7F"/>
                </a:solidFill>
                <a:round/>
                <a:headEnd/>
                <a:tailEnd/>
              </a:ln>
            </p:spPr>
            <p:txBody>
              <a:bodyPr/>
              <a:lstStyle/>
              <a:p>
                <a:endParaRPr lang="en-US"/>
              </a:p>
            </p:txBody>
          </p:sp>
          <p:sp>
            <p:nvSpPr>
              <p:cNvPr id="33655" name="Freeform 960"/>
              <p:cNvSpPr>
                <a:spLocks/>
              </p:cNvSpPr>
              <p:nvPr/>
            </p:nvSpPr>
            <p:spPr bwMode="auto">
              <a:xfrm>
                <a:off x="1335" y="1547"/>
                <a:ext cx="7" cy="3"/>
              </a:xfrm>
              <a:custGeom>
                <a:avLst/>
                <a:gdLst>
                  <a:gd name="T0" fmla="*/ 0 w 7"/>
                  <a:gd name="T1" fmla="*/ 3 h 3"/>
                  <a:gd name="T2" fmla="*/ 7 w 7"/>
                  <a:gd name="T3" fmla="*/ 0 h 3"/>
                  <a:gd name="T4" fmla="*/ 7 w 7"/>
                  <a:gd name="T5" fmla="*/ 0 h 3"/>
                  <a:gd name="T6" fmla="*/ 0 w 7"/>
                  <a:gd name="T7" fmla="*/ 3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3"/>
                    </a:moveTo>
                    <a:lnTo>
                      <a:pt x="7" y="0"/>
                    </a:lnTo>
                    <a:lnTo>
                      <a:pt x="0" y="3"/>
                    </a:lnTo>
                    <a:close/>
                  </a:path>
                </a:pathLst>
              </a:custGeom>
              <a:solidFill>
                <a:srgbClr val="CCCCCC"/>
              </a:solidFill>
              <a:ln w="9525">
                <a:noFill/>
                <a:round/>
                <a:headEnd/>
                <a:tailEnd/>
              </a:ln>
            </p:spPr>
            <p:txBody>
              <a:bodyPr/>
              <a:lstStyle/>
              <a:p>
                <a:endParaRPr lang="en-US"/>
              </a:p>
            </p:txBody>
          </p:sp>
          <p:sp>
            <p:nvSpPr>
              <p:cNvPr id="33656" name="Freeform 961"/>
              <p:cNvSpPr>
                <a:spLocks/>
              </p:cNvSpPr>
              <p:nvPr/>
            </p:nvSpPr>
            <p:spPr bwMode="auto">
              <a:xfrm>
                <a:off x="1335" y="1547"/>
                <a:ext cx="7" cy="3"/>
              </a:xfrm>
              <a:custGeom>
                <a:avLst/>
                <a:gdLst>
                  <a:gd name="T0" fmla="*/ 0 w 7"/>
                  <a:gd name="T1" fmla="*/ 3 h 3"/>
                  <a:gd name="T2" fmla="*/ 7 w 7"/>
                  <a:gd name="T3" fmla="*/ 0 h 3"/>
                  <a:gd name="T4" fmla="*/ 7 w 7"/>
                  <a:gd name="T5" fmla="*/ 0 h 3"/>
                  <a:gd name="T6" fmla="*/ 0 w 7"/>
                  <a:gd name="T7" fmla="*/ 3 h 3"/>
                  <a:gd name="T8" fmla="*/ 0 w 7"/>
                  <a:gd name="T9" fmla="*/ 3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3"/>
                    </a:moveTo>
                    <a:lnTo>
                      <a:pt x="7" y="0"/>
                    </a:lnTo>
                    <a:lnTo>
                      <a:pt x="0" y="3"/>
                    </a:lnTo>
                  </a:path>
                </a:pathLst>
              </a:custGeom>
              <a:noFill/>
              <a:ln w="0">
                <a:solidFill>
                  <a:srgbClr val="7F7F7F"/>
                </a:solidFill>
                <a:round/>
                <a:headEnd/>
                <a:tailEnd/>
              </a:ln>
            </p:spPr>
            <p:txBody>
              <a:bodyPr/>
              <a:lstStyle/>
              <a:p>
                <a:endParaRPr lang="en-US"/>
              </a:p>
            </p:txBody>
          </p:sp>
          <p:sp>
            <p:nvSpPr>
              <p:cNvPr id="33657" name="Freeform 962"/>
              <p:cNvSpPr>
                <a:spLocks/>
              </p:cNvSpPr>
              <p:nvPr/>
            </p:nvSpPr>
            <p:spPr bwMode="auto">
              <a:xfrm>
                <a:off x="1342" y="1543"/>
                <a:ext cx="6" cy="7"/>
              </a:xfrm>
              <a:custGeom>
                <a:avLst/>
                <a:gdLst>
                  <a:gd name="T0" fmla="*/ 3 w 6"/>
                  <a:gd name="T1" fmla="*/ 4 h 7"/>
                  <a:gd name="T2" fmla="*/ 6 w 6"/>
                  <a:gd name="T3" fmla="*/ 0 h 7"/>
                  <a:gd name="T4" fmla="*/ 3 w 6"/>
                  <a:gd name="T5" fmla="*/ 4 h 7"/>
                  <a:gd name="T6" fmla="*/ 6 w 6"/>
                  <a:gd name="T7" fmla="*/ 4 h 7"/>
                  <a:gd name="T8" fmla="*/ 6 w 6"/>
                  <a:gd name="T9" fmla="*/ 4 h 7"/>
                  <a:gd name="T10" fmla="*/ 0 w 6"/>
                  <a:gd name="T11" fmla="*/ 7 h 7"/>
                  <a:gd name="T12" fmla="*/ 3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3" y="4"/>
                    </a:moveTo>
                    <a:lnTo>
                      <a:pt x="6" y="0"/>
                    </a:lnTo>
                    <a:lnTo>
                      <a:pt x="3" y="4"/>
                    </a:lnTo>
                    <a:lnTo>
                      <a:pt x="6" y="4"/>
                    </a:lnTo>
                    <a:lnTo>
                      <a:pt x="0" y="7"/>
                    </a:lnTo>
                    <a:lnTo>
                      <a:pt x="3" y="4"/>
                    </a:lnTo>
                    <a:close/>
                  </a:path>
                </a:pathLst>
              </a:custGeom>
              <a:solidFill>
                <a:srgbClr val="CCCCCC"/>
              </a:solidFill>
              <a:ln w="9525">
                <a:noFill/>
                <a:round/>
                <a:headEnd/>
                <a:tailEnd/>
              </a:ln>
            </p:spPr>
            <p:txBody>
              <a:bodyPr/>
              <a:lstStyle/>
              <a:p>
                <a:endParaRPr lang="en-US"/>
              </a:p>
            </p:txBody>
          </p:sp>
          <p:sp>
            <p:nvSpPr>
              <p:cNvPr id="33658" name="Freeform 963"/>
              <p:cNvSpPr>
                <a:spLocks/>
              </p:cNvSpPr>
              <p:nvPr/>
            </p:nvSpPr>
            <p:spPr bwMode="auto">
              <a:xfrm>
                <a:off x="1342" y="1543"/>
                <a:ext cx="6" cy="7"/>
              </a:xfrm>
              <a:custGeom>
                <a:avLst/>
                <a:gdLst>
                  <a:gd name="T0" fmla="*/ 3 w 6"/>
                  <a:gd name="T1" fmla="*/ 4 h 7"/>
                  <a:gd name="T2" fmla="*/ 6 w 6"/>
                  <a:gd name="T3" fmla="*/ 0 h 7"/>
                  <a:gd name="T4" fmla="*/ 3 w 6"/>
                  <a:gd name="T5" fmla="*/ 4 h 7"/>
                  <a:gd name="T6" fmla="*/ 6 w 6"/>
                  <a:gd name="T7" fmla="*/ 4 h 7"/>
                  <a:gd name="T8" fmla="*/ 6 w 6"/>
                  <a:gd name="T9" fmla="*/ 4 h 7"/>
                  <a:gd name="T10" fmla="*/ 0 w 6"/>
                  <a:gd name="T11" fmla="*/ 7 h 7"/>
                  <a:gd name="T12" fmla="*/ 3 w 6"/>
                  <a:gd name="T13" fmla="*/ 4 h 7"/>
                  <a:gd name="T14" fmla="*/ 3 w 6"/>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3" y="4"/>
                    </a:moveTo>
                    <a:lnTo>
                      <a:pt x="6" y="0"/>
                    </a:lnTo>
                    <a:lnTo>
                      <a:pt x="3" y="4"/>
                    </a:lnTo>
                    <a:lnTo>
                      <a:pt x="6" y="4"/>
                    </a:lnTo>
                    <a:lnTo>
                      <a:pt x="0" y="7"/>
                    </a:lnTo>
                    <a:lnTo>
                      <a:pt x="3" y="4"/>
                    </a:lnTo>
                  </a:path>
                </a:pathLst>
              </a:custGeom>
              <a:noFill/>
              <a:ln w="0">
                <a:solidFill>
                  <a:srgbClr val="7F7F7F"/>
                </a:solidFill>
                <a:round/>
                <a:headEnd/>
                <a:tailEnd/>
              </a:ln>
            </p:spPr>
            <p:txBody>
              <a:bodyPr/>
              <a:lstStyle/>
              <a:p>
                <a:endParaRPr lang="en-US"/>
              </a:p>
            </p:txBody>
          </p:sp>
          <p:sp>
            <p:nvSpPr>
              <p:cNvPr id="33659" name="Freeform 964"/>
              <p:cNvSpPr>
                <a:spLocks/>
              </p:cNvSpPr>
              <p:nvPr/>
            </p:nvSpPr>
            <p:spPr bwMode="auto">
              <a:xfrm>
                <a:off x="1371" y="1543"/>
                <a:ext cx="6" cy="1"/>
              </a:xfrm>
              <a:custGeom>
                <a:avLst/>
                <a:gdLst>
                  <a:gd name="T0" fmla="*/ 0 w 6"/>
                  <a:gd name="T1" fmla="*/ 0 h 1"/>
                  <a:gd name="T2" fmla="*/ 6 w 6"/>
                  <a:gd name="T3" fmla="*/ 0 h 1"/>
                  <a:gd name="T4" fmla="*/ 0 w 6"/>
                  <a:gd name="T5" fmla="*/ 0 h 1"/>
                  <a:gd name="T6" fmla="*/ 0 w 6"/>
                  <a:gd name="T7" fmla="*/ 0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0" y="0"/>
                    </a:moveTo>
                    <a:lnTo>
                      <a:pt x="6" y="0"/>
                    </a:lnTo>
                    <a:lnTo>
                      <a:pt x="0" y="0"/>
                    </a:lnTo>
                    <a:close/>
                  </a:path>
                </a:pathLst>
              </a:custGeom>
              <a:solidFill>
                <a:srgbClr val="CCCCCC"/>
              </a:solidFill>
              <a:ln w="9525">
                <a:noFill/>
                <a:round/>
                <a:headEnd/>
                <a:tailEnd/>
              </a:ln>
            </p:spPr>
            <p:txBody>
              <a:bodyPr/>
              <a:lstStyle/>
              <a:p>
                <a:endParaRPr lang="en-US"/>
              </a:p>
            </p:txBody>
          </p:sp>
          <p:sp>
            <p:nvSpPr>
              <p:cNvPr id="33660" name="Freeform 965"/>
              <p:cNvSpPr>
                <a:spLocks/>
              </p:cNvSpPr>
              <p:nvPr/>
            </p:nvSpPr>
            <p:spPr bwMode="auto">
              <a:xfrm>
                <a:off x="1371" y="1543"/>
                <a:ext cx="6" cy="1"/>
              </a:xfrm>
              <a:custGeom>
                <a:avLst/>
                <a:gdLst>
                  <a:gd name="T0" fmla="*/ 0 w 6"/>
                  <a:gd name="T1" fmla="*/ 0 h 1"/>
                  <a:gd name="T2" fmla="*/ 6 w 6"/>
                  <a:gd name="T3" fmla="*/ 0 h 1"/>
                  <a:gd name="T4" fmla="*/ 0 w 6"/>
                  <a:gd name="T5" fmla="*/ 0 h 1"/>
                  <a:gd name="T6" fmla="*/ 0 w 6"/>
                  <a:gd name="T7" fmla="*/ 0 h 1"/>
                  <a:gd name="T8" fmla="*/ 0 w 6"/>
                  <a:gd name="T9" fmla="*/ 0 h 1"/>
                  <a:gd name="T10" fmla="*/ 0 60000 65536"/>
                  <a:gd name="T11" fmla="*/ 0 60000 65536"/>
                  <a:gd name="T12" fmla="*/ 0 60000 65536"/>
                  <a:gd name="T13" fmla="*/ 0 60000 65536"/>
                  <a:gd name="T14" fmla="*/ 0 60000 65536"/>
                  <a:gd name="T15" fmla="*/ 0 w 6"/>
                  <a:gd name="T16" fmla="*/ 0 h 1"/>
                  <a:gd name="T17" fmla="*/ 6 w 6"/>
                  <a:gd name="T18" fmla="*/ 1 h 1"/>
                </a:gdLst>
                <a:ahLst/>
                <a:cxnLst>
                  <a:cxn ang="T10">
                    <a:pos x="T0" y="T1"/>
                  </a:cxn>
                  <a:cxn ang="T11">
                    <a:pos x="T2" y="T3"/>
                  </a:cxn>
                  <a:cxn ang="T12">
                    <a:pos x="T4" y="T5"/>
                  </a:cxn>
                  <a:cxn ang="T13">
                    <a:pos x="T6" y="T7"/>
                  </a:cxn>
                  <a:cxn ang="T14">
                    <a:pos x="T8" y="T9"/>
                  </a:cxn>
                </a:cxnLst>
                <a:rect l="T15" t="T16" r="T17" b="T18"/>
                <a:pathLst>
                  <a:path w="6" h="1">
                    <a:moveTo>
                      <a:pt x="0" y="0"/>
                    </a:moveTo>
                    <a:lnTo>
                      <a:pt x="6" y="0"/>
                    </a:lnTo>
                    <a:lnTo>
                      <a:pt x="0" y="0"/>
                    </a:lnTo>
                  </a:path>
                </a:pathLst>
              </a:custGeom>
              <a:noFill/>
              <a:ln w="0">
                <a:solidFill>
                  <a:srgbClr val="7F7F7F"/>
                </a:solidFill>
                <a:round/>
                <a:headEnd/>
                <a:tailEnd/>
              </a:ln>
            </p:spPr>
            <p:txBody>
              <a:bodyPr/>
              <a:lstStyle/>
              <a:p>
                <a:endParaRPr lang="en-US"/>
              </a:p>
            </p:txBody>
          </p:sp>
          <p:sp>
            <p:nvSpPr>
              <p:cNvPr id="33661" name="Freeform 966"/>
              <p:cNvSpPr>
                <a:spLocks/>
              </p:cNvSpPr>
              <p:nvPr/>
            </p:nvSpPr>
            <p:spPr bwMode="auto">
              <a:xfrm>
                <a:off x="1416" y="1524"/>
                <a:ext cx="16" cy="10"/>
              </a:xfrm>
              <a:custGeom>
                <a:avLst/>
                <a:gdLst>
                  <a:gd name="T0" fmla="*/ 0 w 16"/>
                  <a:gd name="T1" fmla="*/ 10 h 10"/>
                  <a:gd name="T2" fmla="*/ 6 w 16"/>
                  <a:gd name="T3" fmla="*/ 3 h 10"/>
                  <a:gd name="T4" fmla="*/ 9 w 16"/>
                  <a:gd name="T5" fmla="*/ 3 h 10"/>
                  <a:gd name="T6" fmla="*/ 13 w 16"/>
                  <a:gd name="T7" fmla="*/ 3 h 10"/>
                  <a:gd name="T8" fmla="*/ 16 w 16"/>
                  <a:gd name="T9" fmla="*/ 0 h 10"/>
                  <a:gd name="T10" fmla="*/ 16 w 16"/>
                  <a:gd name="T11" fmla="*/ 3 h 10"/>
                  <a:gd name="T12" fmla="*/ 0 w 16"/>
                  <a:gd name="T13" fmla="*/ 10 h 10"/>
                  <a:gd name="T14" fmla="*/ 0 60000 65536"/>
                  <a:gd name="T15" fmla="*/ 0 60000 65536"/>
                  <a:gd name="T16" fmla="*/ 0 60000 65536"/>
                  <a:gd name="T17" fmla="*/ 0 60000 65536"/>
                  <a:gd name="T18" fmla="*/ 0 60000 65536"/>
                  <a:gd name="T19" fmla="*/ 0 60000 65536"/>
                  <a:gd name="T20" fmla="*/ 0 60000 65536"/>
                  <a:gd name="T21" fmla="*/ 0 w 16"/>
                  <a:gd name="T22" fmla="*/ 0 h 10"/>
                  <a:gd name="T23" fmla="*/ 16 w 1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0">
                    <a:moveTo>
                      <a:pt x="0" y="10"/>
                    </a:moveTo>
                    <a:lnTo>
                      <a:pt x="6" y="3"/>
                    </a:lnTo>
                    <a:lnTo>
                      <a:pt x="9" y="3"/>
                    </a:lnTo>
                    <a:lnTo>
                      <a:pt x="13" y="3"/>
                    </a:lnTo>
                    <a:lnTo>
                      <a:pt x="16" y="0"/>
                    </a:lnTo>
                    <a:lnTo>
                      <a:pt x="16" y="3"/>
                    </a:lnTo>
                    <a:lnTo>
                      <a:pt x="0" y="10"/>
                    </a:lnTo>
                    <a:close/>
                  </a:path>
                </a:pathLst>
              </a:custGeom>
              <a:solidFill>
                <a:srgbClr val="CCCCCC"/>
              </a:solidFill>
              <a:ln w="9525">
                <a:noFill/>
                <a:round/>
                <a:headEnd/>
                <a:tailEnd/>
              </a:ln>
            </p:spPr>
            <p:txBody>
              <a:bodyPr/>
              <a:lstStyle/>
              <a:p>
                <a:endParaRPr lang="en-US"/>
              </a:p>
            </p:txBody>
          </p:sp>
          <p:sp>
            <p:nvSpPr>
              <p:cNvPr id="33662" name="Freeform 967"/>
              <p:cNvSpPr>
                <a:spLocks/>
              </p:cNvSpPr>
              <p:nvPr/>
            </p:nvSpPr>
            <p:spPr bwMode="auto">
              <a:xfrm>
                <a:off x="1416" y="1524"/>
                <a:ext cx="16" cy="10"/>
              </a:xfrm>
              <a:custGeom>
                <a:avLst/>
                <a:gdLst>
                  <a:gd name="T0" fmla="*/ 0 w 16"/>
                  <a:gd name="T1" fmla="*/ 10 h 10"/>
                  <a:gd name="T2" fmla="*/ 6 w 16"/>
                  <a:gd name="T3" fmla="*/ 3 h 10"/>
                  <a:gd name="T4" fmla="*/ 9 w 16"/>
                  <a:gd name="T5" fmla="*/ 3 h 10"/>
                  <a:gd name="T6" fmla="*/ 13 w 16"/>
                  <a:gd name="T7" fmla="*/ 3 h 10"/>
                  <a:gd name="T8" fmla="*/ 16 w 16"/>
                  <a:gd name="T9" fmla="*/ 0 h 10"/>
                  <a:gd name="T10" fmla="*/ 16 w 16"/>
                  <a:gd name="T11" fmla="*/ 3 h 10"/>
                  <a:gd name="T12" fmla="*/ 0 w 16"/>
                  <a:gd name="T13" fmla="*/ 10 h 10"/>
                  <a:gd name="T14" fmla="*/ 0 w 16"/>
                  <a:gd name="T15" fmla="*/ 10 h 1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0"/>
                  <a:gd name="T26" fmla="*/ 16 w 1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0">
                    <a:moveTo>
                      <a:pt x="0" y="10"/>
                    </a:moveTo>
                    <a:lnTo>
                      <a:pt x="6" y="3"/>
                    </a:lnTo>
                    <a:lnTo>
                      <a:pt x="9" y="3"/>
                    </a:lnTo>
                    <a:lnTo>
                      <a:pt x="13" y="3"/>
                    </a:lnTo>
                    <a:lnTo>
                      <a:pt x="16" y="0"/>
                    </a:lnTo>
                    <a:lnTo>
                      <a:pt x="16" y="3"/>
                    </a:lnTo>
                    <a:lnTo>
                      <a:pt x="0" y="10"/>
                    </a:lnTo>
                  </a:path>
                </a:pathLst>
              </a:custGeom>
              <a:noFill/>
              <a:ln w="0">
                <a:solidFill>
                  <a:srgbClr val="7F7F7F"/>
                </a:solidFill>
                <a:round/>
                <a:headEnd/>
                <a:tailEnd/>
              </a:ln>
            </p:spPr>
            <p:txBody>
              <a:bodyPr/>
              <a:lstStyle/>
              <a:p>
                <a:endParaRPr lang="en-US"/>
              </a:p>
            </p:txBody>
          </p:sp>
          <p:sp>
            <p:nvSpPr>
              <p:cNvPr id="33663" name="Freeform 968"/>
              <p:cNvSpPr>
                <a:spLocks/>
              </p:cNvSpPr>
              <p:nvPr/>
            </p:nvSpPr>
            <p:spPr bwMode="auto">
              <a:xfrm>
                <a:off x="1432" y="1521"/>
                <a:ext cx="19" cy="6"/>
              </a:xfrm>
              <a:custGeom>
                <a:avLst/>
                <a:gdLst>
                  <a:gd name="T0" fmla="*/ 0 w 19"/>
                  <a:gd name="T1" fmla="*/ 6 h 6"/>
                  <a:gd name="T2" fmla="*/ 0 w 19"/>
                  <a:gd name="T3" fmla="*/ 6 h 6"/>
                  <a:gd name="T4" fmla="*/ 3 w 19"/>
                  <a:gd name="T5" fmla="*/ 6 h 6"/>
                  <a:gd name="T6" fmla="*/ 10 w 19"/>
                  <a:gd name="T7" fmla="*/ 3 h 6"/>
                  <a:gd name="T8" fmla="*/ 13 w 19"/>
                  <a:gd name="T9" fmla="*/ 3 h 6"/>
                  <a:gd name="T10" fmla="*/ 10 w 19"/>
                  <a:gd name="T11" fmla="*/ 0 h 6"/>
                  <a:gd name="T12" fmla="*/ 13 w 19"/>
                  <a:gd name="T13" fmla="*/ 0 h 6"/>
                  <a:gd name="T14" fmla="*/ 16 w 19"/>
                  <a:gd name="T15" fmla="*/ 0 h 6"/>
                  <a:gd name="T16" fmla="*/ 16 w 19"/>
                  <a:gd name="T17" fmla="*/ 0 h 6"/>
                  <a:gd name="T18" fmla="*/ 16 w 19"/>
                  <a:gd name="T19" fmla="*/ 0 h 6"/>
                  <a:gd name="T20" fmla="*/ 19 w 19"/>
                  <a:gd name="T21" fmla="*/ 0 h 6"/>
                  <a:gd name="T22" fmla="*/ 13 w 19"/>
                  <a:gd name="T23" fmla="*/ 3 h 6"/>
                  <a:gd name="T24" fmla="*/ 13 w 19"/>
                  <a:gd name="T25" fmla="*/ 3 h 6"/>
                  <a:gd name="T26" fmla="*/ 10 w 19"/>
                  <a:gd name="T27" fmla="*/ 6 h 6"/>
                  <a:gd name="T28" fmla="*/ 0 w 19"/>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6"/>
                  <a:gd name="T47" fmla="*/ 19 w 19"/>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6">
                    <a:moveTo>
                      <a:pt x="0" y="6"/>
                    </a:moveTo>
                    <a:lnTo>
                      <a:pt x="0" y="6"/>
                    </a:lnTo>
                    <a:lnTo>
                      <a:pt x="3" y="6"/>
                    </a:lnTo>
                    <a:lnTo>
                      <a:pt x="10" y="3"/>
                    </a:lnTo>
                    <a:lnTo>
                      <a:pt x="13" y="3"/>
                    </a:lnTo>
                    <a:lnTo>
                      <a:pt x="10" y="0"/>
                    </a:lnTo>
                    <a:lnTo>
                      <a:pt x="13" y="0"/>
                    </a:lnTo>
                    <a:lnTo>
                      <a:pt x="16" y="0"/>
                    </a:lnTo>
                    <a:lnTo>
                      <a:pt x="19" y="0"/>
                    </a:lnTo>
                    <a:lnTo>
                      <a:pt x="13" y="3"/>
                    </a:lnTo>
                    <a:lnTo>
                      <a:pt x="10" y="6"/>
                    </a:lnTo>
                    <a:lnTo>
                      <a:pt x="0" y="6"/>
                    </a:lnTo>
                    <a:close/>
                  </a:path>
                </a:pathLst>
              </a:custGeom>
              <a:solidFill>
                <a:srgbClr val="CCCCCC"/>
              </a:solidFill>
              <a:ln w="9525">
                <a:noFill/>
                <a:round/>
                <a:headEnd/>
                <a:tailEnd/>
              </a:ln>
            </p:spPr>
            <p:txBody>
              <a:bodyPr/>
              <a:lstStyle/>
              <a:p>
                <a:endParaRPr lang="en-US"/>
              </a:p>
            </p:txBody>
          </p:sp>
          <p:sp>
            <p:nvSpPr>
              <p:cNvPr id="33664" name="Freeform 969"/>
              <p:cNvSpPr>
                <a:spLocks/>
              </p:cNvSpPr>
              <p:nvPr/>
            </p:nvSpPr>
            <p:spPr bwMode="auto">
              <a:xfrm>
                <a:off x="1432" y="1521"/>
                <a:ext cx="19" cy="6"/>
              </a:xfrm>
              <a:custGeom>
                <a:avLst/>
                <a:gdLst>
                  <a:gd name="T0" fmla="*/ 0 w 19"/>
                  <a:gd name="T1" fmla="*/ 6 h 6"/>
                  <a:gd name="T2" fmla="*/ 0 w 19"/>
                  <a:gd name="T3" fmla="*/ 6 h 6"/>
                  <a:gd name="T4" fmla="*/ 3 w 19"/>
                  <a:gd name="T5" fmla="*/ 6 h 6"/>
                  <a:gd name="T6" fmla="*/ 10 w 19"/>
                  <a:gd name="T7" fmla="*/ 3 h 6"/>
                  <a:gd name="T8" fmla="*/ 13 w 19"/>
                  <a:gd name="T9" fmla="*/ 3 h 6"/>
                  <a:gd name="T10" fmla="*/ 10 w 19"/>
                  <a:gd name="T11" fmla="*/ 0 h 6"/>
                  <a:gd name="T12" fmla="*/ 13 w 19"/>
                  <a:gd name="T13" fmla="*/ 0 h 6"/>
                  <a:gd name="T14" fmla="*/ 16 w 19"/>
                  <a:gd name="T15" fmla="*/ 0 h 6"/>
                  <a:gd name="T16" fmla="*/ 16 w 19"/>
                  <a:gd name="T17" fmla="*/ 0 h 6"/>
                  <a:gd name="T18" fmla="*/ 16 w 19"/>
                  <a:gd name="T19" fmla="*/ 0 h 6"/>
                  <a:gd name="T20" fmla="*/ 19 w 19"/>
                  <a:gd name="T21" fmla="*/ 0 h 6"/>
                  <a:gd name="T22" fmla="*/ 13 w 19"/>
                  <a:gd name="T23" fmla="*/ 3 h 6"/>
                  <a:gd name="T24" fmla="*/ 13 w 19"/>
                  <a:gd name="T25" fmla="*/ 3 h 6"/>
                  <a:gd name="T26" fmla="*/ 10 w 19"/>
                  <a:gd name="T27" fmla="*/ 6 h 6"/>
                  <a:gd name="T28" fmla="*/ 0 w 19"/>
                  <a:gd name="T29" fmla="*/ 6 h 6"/>
                  <a:gd name="T30" fmla="*/ 0 w 19"/>
                  <a:gd name="T31" fmla="*/ 6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6"/>
                  <a:gd name="T50" fmla="*/ 19 w 19"/>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6">
                    <a:moveTo>
                      <a:pt x="0" y="6"/>
                    </a:moveTo>
                    <a:lnTo>
                      <a:pt x="0" y="6"/>
                    </a:lnTo>
                    <a:lnTo>
                      <a:pt x="3" y="6"/>
                    </a:lnTo>
                    <a:lnTo>
                      <a:pt x="10" y="3"/>
                    </a:lnTo>
                    <a:lnTo>
                      <a:pt x="13" y="3"/>
                    </a:lnTo>
                    <a:lnTo>
                      <a:pt x="10" y="0"/>
                    </a:lnTo>
                    <a:lnTo>
                      <a:pt x="13" y="0"/>
                    </a:lnTo>
                    <a:lnTo>
                      <a:pt x="16" y="0"/>
                    </a:lnTo>
                    <a:lnTo>
                      <a:pt x="19" y="0"/>
                    </a:lnTo>
                    <a:lnTo>
                      <a:pt x="13" y="3"/>
                    </a:lnTo>
                    <a:lnTo>
                      <a:pt x="10" y="6"/>
                    </a:lnTo>
                    <a:lnTo>
                      <a:pt x="0" y="6"/>
                    </a:lnTo>
                  </a:path>
                </a:pathLst>
              </a:custGeom>
              <a:noFill/>
              <a:ln w="0">
                <a:solidFill>
                  <a:srgbClr val="7F7F7F"/>
                </a:solidFill>
                <a:round/>
                <a:headEnd/>
                <a:tailEnd/>
              </a:ln>
            </p:spPr>
            <p:txBody>
              <a:bodyPr/>
              <a:lstStyle/>
              <a:p>
                <a:endParaRPr lang="en-US"/>
              </a:p>
            </p:txBody>
          </p:sp>
          <p:sp>
            <p:nvSpPr>
              <p:cNvPr id="33665" name="Freeform 970"/>
              <p:cNvSpPr>
                <a:spLocks/>
              </p:cNvSpPr>
              <p:nvPr/>
            </p:nvSpPr>
            <p:spPr bwMode="auto">
              <a:xfrm>
                <a:off x="1454" y="1518"/>
                <a:ext cx="4" cy="1"/>
              </a:xfrm>
              <a:custGeom>
                <a:avLst/>
                <a:gdLst>
                  <a:gd name="T0" fmla="*/ 0 w 4"/>
                  <a:gd name="T1" fmla="*/ 0 h 1"/>
                  <a:gd name="T2" fmla="*/ 4 w 4"/>
                  <a:gd name="T3" fmla="*/ 0 h 1"/>
                  <a:gd name="T4" fmla="*/ 0 w 4"/>
                  <a:gd name="T5" fmla="*/ 0 h 1"/>
                  <a:gd name="T6" fmla="*/ 0 w 4"/>
                  <a:gd name="T7" fmla="*/ 0 h 1"/>
                  <a:gd name="T8" fmla="*/ 0 w 4"/>
                  <a:gd name="T9" fmla="*/ 0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0"/>
                    </a:moveTo>
                    <a:lnTo>
                      <a:pt x="4" y="0"/>
                    </a:lnTo>
                    <a:lnTo>
                      <a:pt x="0" y="0"/>
                    </a:lnTo>
                    <a:close/>
                  </a:path>
                </a:pathLst>
              </a:custGeom>
              <a:solidFill>
                <a:srgbClr val="CCCCCC"/>
              </a:solidFill>
              <a:ln w="9525">
                <a:noFill/>
                <a:round/>
                <a:headEnd/>
                <a:tailEnd/>
              </a:ln>
            </p:spPr>
            <p:txBody>
              <a:bodyPr/>
              <a:lstStyle/>
              <a:p>
                <a:endParaRPr lang="en-US"/>
              </a:p>
            </p:txBody>
          </p:sp>
          <p:sp>
            <p:nvSpPr>
              <p:cNvPr id="33666" name="Freeform 971"/>
              <p:cNvSpPr>
                <a:spLocks/>
              </p:cNvSpPr>
              <p:nvPr/>
            </p:nvSpPr>
            <p:spPr bwMode="auto">
              <a:xfrm>
                <a:off x="1454" y="1518"/>
                <a:ext cx="4" cy="1"/>
              </a:xfrm>
              <a:custGeom>
                <a:avLst/>
                <a:gdLst>
                  <a:gd name="T0" fmla="*/ 0 w 4"/>
                  <a:gd name="T1" fmla="*/ 0 h 1"/>
                  <a:gd name="T2" fmla="*/ 4 w 4"/>
                  <a:gd name="T3" fmla="*/ 0 h 1"/>
                  <a:gd name="T4" fmla="*/ 0 w 4"/>
                  <a:gd name="T5" fmla="*/ 0 h 1"/>
                  <a:gd name="T6" fmla="*/ 0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4" y="0"/>
                    </a:lnTo>
                    <a:lnTo>
                      <a:pt x="0" y="0"/>
                    </a:lnTo>
                  </a:path>
                </a:pathLst>
              </a:custGeom>
              <a:noFill/>
              <a:ln w="0">
                <a:solidFill>
                  <a:srgbClr val="7F7F7F"/>
                </a:solidFill>
                <a:round/>
                <a:headEnd/>
                <a:tailEnd/>
              </a:ln>
            </p:spPr>
            <p:txBody>
              <a:bodyPr/>
              <a:lstStyle/>
              <a:p>
                <a:endParaRPr lang="en-US"/>
              </a:p>
            </p:txBody>
          </p:sp>
          <p:sp>
            <p:nvSpPr>
              <p:cNvPr id="33667" name="Freeform 972"/>
              <p:cNvSpPr>
                <a:spLocks/>
              </p:cNvSpPr>
              <p:nvPr/>
            </p:nvSpPr>
            <p:spPr bwMode="auto">
              <a:xfrm>
                <a:off x="1483" y="1514"/>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668" name="Freeform 973"/>
              <p:cNvSpPr>
                <a:spLocks/>
              </p:cNvSpPr>
              <p:nvPr/>
            </p:nvSpPr>
            <p:spPr bwMode="auto">
              <a:xfrm>
                <a:off x="1506" y="1501"/>
                <a:ext cx="3" cy="4"/>
              </a:xfrm>
              <a:custGeom>
                <a:avLst/>
                <a:gdLst>
                  <a:gd name="T0" fmla="*/ 3 w 3"/>
                  <a:gd name="T1" fmla="*/ 0 h 4"/>
                  <a:gd name="T2" fmla="*/ 3 w 3"/>
                  <a:gd name="T3" fmla="*/ 0 h 4"/>
                  <a:gd name="T4" fmla="*/ 3 w 3"/>
                  <a:gd name="T5" fmla="*/ 0 h 4"/>
                  <a:gd name="T6" fmla="*/ 3 w 3"/>
                  <a:gd name="T7" fmla="*/ 4 h 4"/>
                  <a:gd name="T8" fmla="*/ 0 w 3"/>
                  <a:gd name="T9" fmla="*/ 4 h 4"/>
                  <a:gd name="T10" fmla="*/ 3 w 3"/>
                  <a:gd name="T11" fmla="*/ 0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0"/>
                    </a:lnTo>
                    <a:lnTo>
                      <a:pt x="3" y="4"/>
                    </a:lnTo>
                    <a:lnTo>
                      <a:pt x="0" y="4"/>
                    </a:lnTo>
                    <a:lnTo>
                      <a:pt x="3" y="0"/>
                    </a:lnTo>
                    <a:close/>
                  </a:path>
                </a:pathLst>
              </a:custGeom>
              <a:solidFill>
                <a:srgbClr val="CCCCCC"/>
              </a:solidFill>
              <a:ln w="9525">
                <a:noFill/>
                <a:round/>
                <a:headEnd/>
                <a:tailEnd/>
              </a:ln>
            </p:spPr>
            <p:txBody>
              <a:bodyPr/>
              <a:lstStyle/>
              <a:p>
                <a:endParaRPr lang="en-US"/>
              </a:p>
            </p:txBody>
          </p:sp>
          <p:sp>
            <p:nvSpPr>
              <p:cNvPr id="33669" name="Freeform 974"/>
              <p:cNvSpPr>
                <a:spLocks/>
              </p:cNvSpPr>
              <p:nvPr/>
            </p:nvSpPr>
            <p:spPr bwMode="auto">
              <a:xfrm>
                <a:off x="1506" y="1501"/>
                <a:ext cx="3" cy="4"/>
              </a:xfrm>
              <a:custGeom>
                <a:avLst/>
                <a:gdLst>
                  <a:gd name="T0" fmla="*/ 3 w 3"/>
                  <a:gd name="T1" fmla="*/ 0 h 4"/>
                  <a:gd name="T2" fmla="*/ 3 w 3"/>
                  <a:gd name="T3" fmla="*/ 0 h 4"/>
                  <a:gd name="T4" fmla="*/ 3 w 3"/>
                  <a:gd name="T5" fmla="*/ 0 h 4"/>
                  <a:gd name="T6" fmla="*/ 3 w 3"/>
                  <a:gd name="T7" fmla="*/ 4 h 4"/>
                  <a:gd name="T8" fmla="*/ 0 w 3"/>
                  <a:gd name="T9" fmla="*/ 4 h 4"/>
                  <a:gd name="T10" fmla="*/ 3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0"/>
                    </a:lnTo>
                    <a:lnTo>
                      <a:pt x="3" y="4"/>
                    </a:lnTo>
                    <a:lnTo>
                      <a:pt x="0" y="4"/>
                    </a:lnTo>
                    <a:lnTo>
                      <a:pt x="3" y="0"/>
                    </a:lnTo>
                  </a:path>
                </a:pathLst>
              </a:custGeom>
              <a:noFill/>
              <a:ln w="0">
                <a:solidFill>
                  <a:srgbClr val="7F7F7F"/>
                </a:solidFill>
                <a:round/>
                <a:headEnd/>
                <a:tailEnd/>
              </a:ln>
            </p:spPr>
            <p:txBody>
              <a:bodyPr/>
              <a:lstStyle/>
              <a:p>
                <a:endParaRPr lang="en-US"/>
              </a:p>
            </p:txBody>
          </p:sp>
          <p:sp>
            <p:nvSpPr>
              <p:cNvPr id="33670" name="Freeform 975"/>
              <p:cNvSpPr>
                <a:spLocks/>
              </p:cNvSpPr>
              <p:nvPr/>
            </p:nvSpPr>
            <p:spPr bwMode="auto">
              <a:xfrm>
                <a:off x="1567" y="1489"/>
                <a:ext cx="3" cy="1"/>
              </a:xfrm>
              <a:custGeom>
                <a:avLst/>
                <a:gdLst>
                  <a:gd name="T0" fmla="*/ 0 w 3"/>
                  <a:gd name="T1" fmla="*/ 0 h 1"/>
                  <a:gd name="T2" fmla="*/ 3 w 3"/>
                  <a:gd name="T3" fmla="*/ 0 h 1"/>
                  <a:gd name="T4" fmla="*/ 0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3" y="0"/>
                    </a:lnTo>
                    <a:lnTo>
                      <a:pt x="0" y="0"/>
                    </a:lnTo>
                    <a:close/>
                  </a:path>
                </a:pathLst>
              </a:custGeom>
              <a:solidFill>
                <a:srgbClr val="CCCCCC"/>
              </a:solidFill>
              <a:ln w="9525">
                <a:noFill/>
                <a:round/>
                <a:headEnd/>
                <a:tailEnd/>
              </a:ln>
            </p:spPr>
            <p:txBody>
              <a:bodyPr/>
              <a:lstStyle/>
              <a:p>
                <a:endParaRPr lang="en-US"/>
              </a:p>
            </p:txBody>
          </p:sp>
          <p:sp>
            <p:nvSpPr>
              <p:cNvPr id="33671" name="Freeform 976"/>
              <p:cNvSpPr>
                <a:spLocks/>
              </p:cNvSpPr>
              <p:nvPr/>
            </p:nvSpPr>
            <p:spPr bwMode="auto">
              <a:xfrm>
                <a:off x="1567" y="1489"/>
                <a:ext cx="3" cy="1"/>
              </a:xfrm>
              <a:custGeom>
                <a:avLst/>
                <a:gdLst>
                  <a:gd name="T0" fmla="*/ 0 w 3"/>
                  <a:gd name="T1" fmla="*/ 0 h 1"/>
                  <a:gd name="T2" fmla="*/ 3 w 3"/>
                  <a:gd name="T3" fmla="*/ 0 h 1"/>
                  <a:gd name="T4" fmla="*/ 0 w 3"/>
                  <a:gd name="T5" fmla="*/ 0 h 1"/>
                  <a:gd name="T6" fmla="*/ 0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0" y="0"/>
                    </a:lnTo>
                  </a:path>
                </a:pathLst>
              </a:custGeom>
              <a:noFill/>
              <a:ln w="0">
                <a:solidFill>
                  <a:srgbClr val="7F7F7F"/>
                </a:solidFill>
                <a:round/>
                <a:headEnd/>
                <a:tailEnd/>
              </a:ln>
            </p:spPr>
            <p:txBody>
              <a:bodyPr/>
              <a:lstStyle/>
              <a:p>
                <a:endParaRPr lang="en-US"/>
              </a:p>
            </p:txBody>
          </p:sp>
          <p:sp>
            <p:nvSpPr>
              <p:cNvPr id="33672" name="Freeform 977"/>
              <p:cNvSpPr>
                <a:spLocks/>
              </p:cNvSpPr>
              <p:nvPr/>
            </p:nvSpPr>
            <p:spPr bwMode="auto">
              <a:xfrm>
                <a:off x="1570" y="1489"/>
                <a:ext cx="3" cy="1"/>
              </a:xfrm>
              <a:custGeom>
                <a:avLst/>
                <a:gdLst>
                  <a:gd name="T0" fmla="*/ 0 w 3"/>
                  <a:gd name="T1" fmla="*/ 0 h 1"/>
                  <a:gd name="T2" fmla="*/ 0 w 3"/>
                  <a:gd name="T3" fmla="*/ 0 h 1"/>
                  <a:gd name="T4" fmla="*/ 3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0" y="0"/>
                    </a:lnTo>
                    <a:lnTo>
                      <a:pt x="3" y="0"/>
                    </a:lnTo>
                    <a:lnTo>
                      <a:pt x="0" y="0"/>
                    </a:lnTo>
                    <a:close/>
                  </a:path>
                </a:pathLst>
              </a:custGeom>
              <a:solidFill>
                <a:srgbClr val="CCCCCC"/>
              </a:solidFill>
              <a:ln w="9525">
                <a:noFill/>
                <a:round/>
                <a:headEnd/>
                <a:tailEnd/>
              </a:ln>
            </p:spPr>
            <p:txBody>
              <a:bodyPr/>
              <a:lstStyle/>
              <a:p>
                <a:endParaRPr lang="en-US"/>
              </a:p>
            </p:txBody>
          </p:sp>
          <p:sp>
            <p:nvSpPr>
              <p:cNvPr id="33673" name="Freeform 978"/>
              <p:cNvSpPr>
                <a:spLocks/>
              </p:cNvSpPr>
              <p:nvPr/>
            </p:nvSpPr>
            <p:spPr bwMode="auto">
              <a:xfrm>
                <a:off x="1570" y="1489"/>
                <a:ext cx="3" cy="1"/>
              </a:xfrm>
              <a:custGeom>
                <a:avLst/>
                <a:gdLst>
                  <a:gd name="T0" fmla="*/ 0 w 3"/>
                  <a:gd name="T1" fmla="*/ 0 h 1"/>
                  <a:gd name="T2" fmla="*/ 0 w 3"/>
                  <a:gd name="T3" fmla="*/ 0 h 1"/>
                  <a:gd name="T4" fmla="*/ 3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3674" name="Rectangle 979"/>
              <p:cNvSpPr>
                <a:spLocks noChangeArrowheads="1"/>
              </p:cNvSpPr>
              <p:nvPr/>
            </p:nvSpPr>
            <p:spPr bwMode="auto">
              <a:xfrm>
                <a:off x="1606" y="1463"/>
                <a:ext cx="1" cy="1"/>
              </a:xfrm>
              <a:prstGeom prst="rect">
                <a:avLst/>
              </a:prstGeom>
              <a:solidFill>
                <a:srgbClr val="CCCCCC"/>
              </a:solidFill>
              <a:ln w="9525">
                <a:noFill/>
                <a:miter lim="800000"/>
                <a:headEnd/>
                <a:tailEnd/>
              </a:ln>
            </p:spPr>
            <p:txBody>
              <a:bodyPr/>
              <a:lstStyle/>
              <a:p>
                <a:endParaRPr lang="en-US"/>
              </a:p>
            </p:txBody>
          </p:sp>
          <p:sp>
            <p:nvSpPr>
              <p:cNvPr id="33675" name="Freeform 980"/>
              <p:cNvSpPr>
                <a:spLocks/>
              </p:cNvSpPr>
              <p:nvPr/>
            </p:nvSpPr>
            <p:spPr bwMode="auto">
              <a:xfrm>
                <a:off x="1651" y="1444"/>
                <a:ext cx="13" cy="6"/>
              </a:xfrm>
              <a:custGeom>
                <a:avLst/>
                <a:gdLst>
                  <a:gd name="T0" fmla="*/ 3 w 13"/>
                  <a:gd name="T1" fmla="*/ 3 h 6"/>
                  <a:gd name="T2" fmla="*/ 13 w 13"/>
                  <a:gd name="T3" fmla="*/ 0 h 6"/>
                  <a:gd name="T4" fmla="*/ 13 w 13"/>
                  <a:gd name="T5" fmla="*/ 0 h 6"/>
                  <a:gd name="T6" fmla="*/ 6 w 13"/>
                  <a:gd name="T7" fmla="*/ 3 h 6"/>
                  <a:gd name="T8" fmla="*/ 0 w 13"/>
                  <a:gd name="T9" fmla="*/ 6 h 6"/>
                  <a:gd name="T10" fmla="*/ 3 w 13"/>
                  <a:gd name="T11" fmla="*/ 3 h 6"/>
                  <a:gd name="T12" fmla="*/ 0 60000 65536"/>
                  <a:gd name="T13" fmla="*/ 0 60000 65536"/>
                  <a:gd name="T14" fmla="*/ 0 60000 65536"/>
                  <a:gd name="T15" fmla="*/ 0 60000 65536"/>
                  <a:gd name="T16" fmla="*/ 0 60000 65536"/>
                  <a:gd name="T17" fmla="*/ 0 60000 65536"/>
                  <a:gd name="T18" fmla="*/ 0 w 13"/>
                  <a:gd name="T19" fmla="*/ 0 h 6"/>
                  <a:gd name="T20" fmla="*/ 13 w 13"/>
                  <a:gd name="T21" fmla="*/ 6 h 6"/>
                </a:gdLst>
                <a:ahLst/>
                <a:cxnLst>
                  <a:cxn ang="T12">
                    <a:pos x="T0" y="T1"/>
                  </a:cxn>
                  <a:cxn ang="T13">
                    <a:pos x="T2" y="T3"/>
                  </a:cxn>
                  <a:cxn ang="T14">
                    <a:pos x="T4" y="T5"/>
                  </a:cxn>
                  <a:cxn ang="T15">
                    <a:pos x="T6" y="T7"/>
                  </a:cxn>
                  <a:cxn ang="T16">
                    <a:pos x="T8" y="T9"/>
                  </a:cxn>
                  <a:cxn ang="T17">
                    <a:pos x="T10" y="T11"/>
                  </a:cxn>
                </a:cxnLst>
                <a:rect l="T18" t="T19" r="T20" b="T21"/>
                <a:pathLst>
                  <a:path w="13" h="6">
                    <a:moveTo>
                      <a:pt x="3" y="3"/>
                    </a:moveTo>
                    <a:lnTo>
                      <a:pt x="13" y="0"/>
                    </a:lnTo>
                    <a:lnTo>
                      <a:pt x="6" y="3"/>
                    </a:lnTo>
                    <a:lnTo>
                      <a:pt x="0" y="6"/>
                    </a:lnTo>
                    <a:lnTo>
                      <a:pt x="3" y="3"/>
                    </a:lnTo>
                    <a:close/>
                  </a:path>
                </a:pathLst>
              </a:custGeom>
              <a:solidFill>
                <a:srgbClr val="CCCCCC"/>
              </a:solidFill>
              <a:ln w="9525">
                <a:noFill/>
                <a:round/>
                <a:headEnd/>
                <a:tailEnd/>
              </a:ln>
            </p:spPr>
            <p:txBody>
              <a:bodyPr/>
              <a:lstStyle/>
              <a:p>
                <a:endParaRPr lang="en-US"/>
              </a:p>
            </p:txBody>
          </p:sp>
          <p:sp>
            <p:nvSpPr>
              <p:cNvPr id="33676" name="Freeform 981"/>
              <p:cNvSpPr>
                <a:spLocks/>
              </p:cNvSpPr>
              <p:nvPr/>
            </p:nvSpPr>
            <p:spPr bwMode="auto">
              <a:xfrm>
                <a:off x="1651" y="1444"/>
                <a:ext cx="13" cy="6"/>
              </a:xfrm>
              <a:custGeom>
                <a:avLst/>
                <a:gdLst>
                  <a:gd name="T0" fmla="*/ 3 w 13"/>
                  <a:gd name="T1" fmla="*/ 3 h 6"/>
                  <a:gd name="T2" fmla="*/ 13 w 13"/>
                  <a:gd name="T3" fmla="*/ 0 h 6"/>
                  <a:gd name="T4" fmla="*/ 13 w 13"/>
                  <a:gd name="T5" fmla="*/ 0 h 6"/>
                  <a:gd name="T6" fmla="*/ 6 w 13"/>
                  <a:gd name="T7" fmla="*/ 3 h 6"/>
                  <a:gd name="T8" fmla="*/ 0 w 13"/>
                  <a:gd name="T9" fmla="*/ 6 h 6"/>
                  <a:gd name="T10" fmla="*/ 3 w 13"/>
                  <a:gd name="T11" fmla="*/ 3 h 6"/>
                  <a:gd name="T12" fmla="*/ 3 w 13"/>
                  <a:gd name="T13" fmla="*/ 3 h 6"/>
                  <a:gd name="T14" fmla="*/ 0 60000 65536"/>
                  <a:gd name="T15" fmla="*/ 0 60000 65536"/>
                  <a:gd name="T16" fmla="*/ 0 60000 65536"/>
                  <a:gd name="T17" fmla="*/ 0 60000 65536"/>
                  <a:gd name="T18" fmla="*/ 0 60000 65536"/>
                  <a:gd name="T19" fmla="*/ 0 60000 65536"/>
                  <a:gd name="T20" fmla="*/ 0 60000 65536"/>
                  <a:gd name="T21" fmla="*/ 0 w 13"/>
                  <a:gd name="T22" fmla="*/ 0 h 6"/>
                  <a:gd name="T23" fmla="*/ 13 w 1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6">
                    <a:moveTo>
                      <a:pt x="3" y="3"/>
                    </a:moveTo>
                    <a:lnTo>
                      <a:pt x="13" y="0"/>
                    </a:lnTo>
                    <a:lnTo>
                      <a:pt x="6" y="3"/>
                    </a:lnTo>
                    <a:lnTo>
                      <a:pt x="0" y="6"/>
                    </a:lnTo>
                    <a:lnTo>
                      <a:pt x="3" y="3"/>
                    </a:lnTo>
                  </a:path>
                </a:pathLst>
              </a:custGeom>
              <a:noFill/>
              <a:ln w="0">
                <a:solidFill>
                  <a:srgbClr val="7F7F7F"/>
                </a:solidFill>
                <a:round/>
                <a:headEnd/>
                <a:tailEnd/>
              </a:ln>
            </p:spPr>
            <p:txBody>
              <a:bodyPr/>
              <a:lstStyle/>
              <a:p>
                <a:endParaRPr lang="en-US"/>
              </a:p>
            </p:txBody>
          </p:sp>
          <p:sp>
            <p:nvSpPr>
              <p:cNvPr id="33677" name="Freeform 982"/>
              <p:cNvSpPr>
                <a:spLocks/>
              </p:cNvSpPr>
              <p:nvPr/>
            </p:nvSpPr>
            <p:spPr bwMode="auto">
              <a:xfrm>
                <a:off x="1667" y="1440"/>
                <a:ext cx="3" cy="4"/>
              </a:xfrm>
              <a:custGeom>
                <a:avLst/>
                <a:gdLst>
                  <a:gd name="T0" fmla="*/ 0 w 3"/>
                  <a:gd name="T1" fmla="*/ 4 h 4"/>
                  <a:gd name="T2" fmla="*/ 3 w 3"/>
                  <a:gd name="T3" fmla="*/ 0 h 4"/>
                  <a:gd name="T4" fmla="*/ 3 w 3"/>
                  <a:gd name="T5" fmla="*/ 0 h 4"/>
                  <a:gd name="T6" fmla="*/ 0 w 3"/>
                  <a:gd name="T7" fmla="*/ 4 h 4"/>
                  <a:gd name="T8" fmla="*/ 0 w 3"/>
                  <a:gd name="T9" fmla="*/ 4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lnTo>
                      <a:pt x="3" y="0"/>
                    </a:lnTo>
                    <a:lnTo>
                      <a:pt x="0" y="4"/>
                    </a:lnTo>
                    <a:close/>
                  </a:path>
                </a:pathLst>
              </a:custGeom>
              <a:solidFill>
                <a:srgbClr val="CCCCCC"/>
              </a:solidFill>
              <a:ln w="9525">
                <a:noFill/>
                <a:round/>
                <a:headEnd/>
                <a:tailEnd/>
              </a:ln>
            </p:spPr>
            <p:txBody>
              <a:bodyPr/>
              <a:lstStyle/>
              <a:p>
                <a:endParaRPr lang="en-US"/>
              </a:p>
            </p:txBody>
          </p:sp>
          <p:sp>
            <p:nvSpPr>
              <p:cNvPr id="33678" name="Freeform 983"/>
              <p:cNvSpPr>
                <a:spLocks/>
              </p:cNvSpPr>
              <p:nvPr/>
            </p:nvSpPr>
            <p:spPr bwMode="auto">
              <a:xfrm>
                <a:off x="1667" y="1440"/>
                <a:ext cx="3" cy="4"/>
              </a:xfrm>
              <a:custGeom>
                <a:avLst/>
                <a:gdLst>
                  <a:gd name="T0" fmla="*/ 0 w 3"/>
                  <a:gd name="T1" fmla="*/ 4 h 4"/>
                  <a:gd name="T2" fmla="*/ 3 w 3"/>
                  <a:gd name="T3" fmla="*/ 0 h 4"/>
                  <a:gd name="T4" fmla="*/ 3 w 3"/>
                  <a:gd name="T5" fmla="*/ 0 h 4"/>
                  <a:gd name="T6" fmla="*/ 0 w 3"/>
                  <a:gd name="T7" fmla="*/ 4 h 4"/>
                  <a:gd name="T8" fmla="*/ 0 w 3"/>
                  <a:gd name="T9" fmla="*/ 4 h 4"/>
                  <a:gd name="T10" fmla="*/ 0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4"/>
                    </a:moveTo>
                    <a:lnTo>
                      <a:pt x="3" y="0"/>
                    </a:lnTo>
                    <a:lnTo>
                      <a:pt x="0" y="4"/>
                    </a:lnTo>
                  </a:path>
                </a:pathLst>
              </a:custGeom>
              <a:noFill/>
              <a:ln w="0">
                <a:solidFill>
                  <a:srgbClr val="7F7F7F"/>
                </a:solidFill>
                <a:round/>
                <a:headEnd/>
                <a:tailEnd/>
              </a:ln>
            </p:spPr>
            <p:txBody>
              <a:bodyPr/>
              <a:lstStyle/>
              <a:p>
                <a:endParaRPr lang="en-US"/>
              </a:p>
            </p:txBody>
          </p:sp>
          <p:sp>
            <p:nvSpPr>
              <p:cNvPr id="33679" name="Freeform 984"/>
              <p:cNvSpPr>
                <a:spLocks/>
              </p:cNvSpPr>
              <p:nvPr/>
            </p:nvSpPr>
            <p:spPr bwMode="auto">
              <a:xfrm>
                <a:off x="1541" y="1460"/>
                <a:ext cx="3" cy="3"/>
              </a:xfrm>
              <a:custGeom>
                <a:avLst/>
                <a:gdLst>
                  <a:gd name="T0" fmla="*/ 3 w 3"/>
                  <a:gd name="T1" fmla="*/ 0 h 3"/>
                  <a:gd name="T2" fmla="*/ 0 w 3"/>
                  <a:gd name="T3" fmla="*/ 3 h 3"/>
                  <a:gd name="T4" fmla="*/ 0 w 3"/>
                  <a:gd name="T5" fmla="*/ 3 h 3"/>
                  <a:gd name="T6" fmla="*/ 0 w 3"/>
                  <a:gd name="T7" fmla="*/ 3 h 3"/>
                  <a:gd name="T8" fmla="*/ 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lnTo>
                      <a:pt x="0" y="3"/>
                    </a:lnTo>
                    <a:lnTo>
                      <a:pt x="3" y="0"/>
                    </a:lnTo>
                    <a:close/>
                  </a:path>
                </a:pathLst>
              </a:custGeom>
              <a:solidFill>
                <a:srgbClr val="CCCCCC"/>
              </a:solidFill>
              <a:ln w="9525">
                <a:noFill/>
                <a:round/>
                <a:headEnd/>
                <a:tailEnd/>
              </a:ln>
            </p:spPr>
            <p:txBody>
              <a:bodyPr/>
              <a:lstStyle/>
              <a:p>
                <a:endParaRPr lang="en-US"/>
              </a:p>
            </p:txBody>
          </p:sp>
          <p:sp>
            <p:nvSpPr>
              <p:cNvPr id="33680" name="Freeform 985"/>
              <p:cNvSpPr>
                <a:spLocks/>
              </p:cNvSpPr>
              <p:nvPr/>
            </p:nvSpPr>
            <p:spPr bwMode="auto">
              <a:xfrm>
                <a:off x="1541" y="1460"/>
                <a:ext cx="3" cy="3"/>
              </a:xfrm>
              <a:custGeom>
                <a:avLst/>
                <a:gdLst>
                  <a:gd name="T0" fmla="*/ 3 w 3"/>
                  <a:gd name="T1" fmla="*/ 0 h 3"/>
                  <a:gd name="T2" fmla="*/ 0 w 3"/>
                  <a:gd name="T3" fmla="*/ 3 h 3"/>
                  <a:gd name="T4" fmla="*/ 0 w 3"/>
                  <a:gd name="T5" fmla="*/ 3 h 3"/>
                  <a:gd name="T6" fmla="*/ 0 w 3"/>
                  <a:gd name="T7" fmla="*/ 3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0" y="3"/>
                    </a:lnTo>
                    <a:lnTo>
                      <a:pt x="3" y="0"/>
                    </a:lnTo>
                  </a:path>
                </a:pathLst>
              </a:custGeom>
              <a:noFill/>
              <a:ln w="0">
                <a:solidFill>
                  <a:srgbClr val="7F7F7F"/>
                </a:solidFill>
                <a:round/>
                <a:headEnd/>
                <a:tailEnd/>
              </a:ln>
            </p:spPr>
            <p:txBody>
              <a:bodyPr/>
              <a:lstStyle/>
              <a:p>
                <a:endParaRPr lang="en-US"/>
              </a:p>
            </p:txBody>
          </p:sp>
          <p:sp>
            <p:nvSpPr>
              <p:cNvPr id="33681" name="Freeform 986"/>
              <p:cNvSpPr>
                <a:spLocks/>
              </p:cNvSpPr>
              <p:nvPr/>
            </p:nvSpPr>
            <p:spPr bwMode="auto">
              <a:xfrm>
                <a:off x="1519" y="1402"/>
                <a:ext cx="22" cy="9"/>
              </a:xfrm>
              <a:custGeom>
                <a:avLst/>
                <a:gdLst>
                  <a:gd name="T0" fmla="*/ 9 w 22"/>
                  <a:gd name="T1" fmla="*/ 9 h 9"/>
                  <a:gd name="T2" fmla="*/ 6 w 22"/>
                  <a:gd name="T3" fmla="*/ 6 h 9"/>
                  <a:gd name="T4" fmla="*/ 0 w 22"/>
                  <a:gd name="T5" fmla="*/ 6 h 9"/>
                  <a:gd name="T6" fmla="*/ 0 w 22"/>
                  <a:gd name="T7" fmla="*/ 3 h 9"/>
                  <a:gd name="T8" fmla="*/ 6 w 22"/>
                  <a:gd name="T9" fmla="*/ 0 h 9"/>
                  <a:gd name="T10" fmla="*/ 9 w 22"/>
                  <a:gd name="T11" fmla="*/ 3 h 9"/>
                  <a:gd name="T12" fmla="*/ 16 w 22"/>
                  <a:gd name="T13" fmla="*/ 3 h 9"/>
                  <a:gd name="T14" fmla="*/ 16 w 22"/>
                  <a:gd name="T15" fmla="*/ 6 h 9"/>
                  <a:gd name="T16" fmla="*/ 22 w 22"/>
                  <a:gd name="T17" fmla="*/ 6 h 9"/>
                  <a:gd name="T18" fmla="*/ 19 w 22"/>
                  <a:gd name="T19" fmla="*/ 6 h 9"/>
                  <a:gd name="T20" fmla="*/ 16 w 22"/>
                  <a:gd name="T21" fmla="*/ 6 h 9"/>
                  <a:gd name="T22" fmla="*/ 13 w 22"/>
                  <a:gd name="T23" fmla="*/ 9 h 9"/>
                  <a:gd name="T24" fmla="*/ 9 w 22"/>
                  <a:gd name="T25" fmla="*/ 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9"/>
                  <a:gd name="T41" fmla="*/ 22 w 2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9">
                    <a:moveTo>
                      <a:pt x="9" y="9"/>
                    </a:moveTo>
                    <a:lnTo>
                      <a:pt x="6" y="6"/>
                    </a:lnTo>
                    <a:lnTo>
                      <a:pt x="0" y="6"/>
                    </a:lnTo>
                    <a:lnTo>
                      <a:pt x="0" y="3"/>
                    </a:lnTo>
                    <a:lnTo>
                      <a:pt x="6" y="0"/>
                    </a:lnTo>
                    <a:lnTo>
                      <a:pt x="9" y="3"/>
                    </a:lnTo>
                    <a:lnTo>
                      <a:pt x="16" y="3"/>
                    </a:lnTo>
                    <a:lnTo>
                      <a:pt x="16" y="6"/>
                    </a:lnTo>
                    <a:lnTo>
                      <a:pt x="22" y="6"/>
                    </a:lnTo>
                    <a:lnTo>
                      <a:pt x="19" y="6"/>
                    </a:lnTo>
                    <a:lnTo>
                      <a:pt x="16" y="6"/>
                    </a:lnTo>
                    <a:lnTo>
                      <a:pt x="13" y="9"/>
                    </a:lnTo>
                    <a:lnTo>
                      <a:pt x="9" y="9"/>
                    </a:lnTo>
                    <a:close/>
                  </a:path>
                </a:pathLst>
              </a:custGeom>
              <a:solidFill>
                <a:srgbClr val="CCCCCC"/>
              </a:solidFill>
              <a:ln w="9525">
                <a:noFill/>
                <a:round/>
                <a:headEnd/>
                <a:tailEnd/>
              </a:ln>
            </p:spPr>
            <p:txBody>
              <a:bodyPr/>
              <a:lstStyle/>
              <a:p>
                <a:endParaRPr lang="en-US"/>
              </a:p>
            </p:txBody>
          </p:sp>
          <p:sp>
            <p:nvSpPr>
              <p:cNvPr id="33682" name="Freeform 987"/>
              <p:cNvSpPr>
                <a:spLocks/>
              </p:cNvSpPr>
              <p:nvPr/>
            </p:nvSpPr>
            <p:spPr bwMode="auto">
              <a:xfrm>
                <a:off x="1519" y="1402"/>
                <a:ext cx="22" cy="9"/>
              </a:xfrm>
              <a:custGeom>
                <a:avLst/>
                <a:gdLst>
                  <a:gd name="T0" fmla="*/ 9 w 22"/>
                  <a:gd name="T1" fmla="*/ 9 h 9"/>
                  <a:gd name="T2" fmla="*/ 6 w 22"/>
                  <a:gd name="T3" fmla="*/ 6 h 9"/>
                  <a:gd name="T4" fmla="*/ 0 w 22"/>
                  <a:gd name="T5" fmla="*/ 6 h 9"/>
                  <a:gd name="T6" fmla="*/ 0 w 22"/>
                  <a:gd name="T7" fmla="*/ 3 h 9"/>
                  <a:gd name="T8" fmla="*/ 6 w 22"/>
                  <a:gd name="T9" fmla="*/ 0 h 9"/>
                  <a:gd name="T10" fmla="*/ 9 w 22"/>
                  <a:gd name="T11" fmla="*/ 3 h 9"/>
                  <a:gd name="T12" fmla="*/ 16 w 22"/>
                  <a:gd name="T13" fmla="*/ 3 h 9"/>
                  <a:gd name="T14" fmla="*/ 16 w 22"/>
                  <a:gd name="T15" fmla="*/ 6 h 9"/>
                  <a:gd name="T16" fmla="*/ 22 w 22"/>
                  <a:gd name="T17" fmla="*/ 6 h 9"/>
                  <a:gd name="T18" fmla="*/ 19 w 22"/>
                  <a:gd name="T19" fmla="*/ 6 h 9"/>
                  <a:gd name="T20" fmla="*/ 16 w 22"/>
                  <a:gd name="T21" fmla="*/ 6 h 9"/>
                  <a:gd name="T22" fmla="*/ 13 w 22"/>
                  <a:gd name="T23" fmla="*/ 9 h 9"/>
                  <a:gd name="T24" fmla="*/ 9 w 22"/>
                  <a:gd name="T25" fmla="*/ 9 h 9"/>
                  <a:gd name="T26" fmla="*/ 9 w 22"/>
                  <a:gd name="T27" fmla="*/ 9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9"/>
                  <a:gd name="T44" fmla="*/ 22 w 2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9">
                    <a:moveTo>
                      <a:pt x="9" y="9"/>
                    </a:moveTo>
                    <a:lnTo>
                      <a:pt x="6" y="6"/>
                    </a:lnTo>
                    <a:lnTo>
                      <a:pt x="0" y="6"/>
                    </a:lnTo>
                    <a:lnTo>
                      <a:pt x="0" y="3"/>
                    </a:lnTo>
                    <a:lnTo>
                      <a:pt x="6" y="0"/>
                    </a:lnTo>
                    <a:lnTo>
                      <a:pt x="9" y="3"/>
                    </a:lnTo>
                    <a:lnTo>
                      <a:pt x="16" y="3"/>
                    </a:lnTo>
                    <a:lnTo>
                      <a:pt x="16" y="6"/>
                    </a:lnTo>
                    <a:lnTo>
                      <a:pt x="22" y="6"/>
                    </a:lnTo>
                    <a:lnTo>
                      <a:pt x="19" y="6"/>
                    </a:lnTo>
                    <a:lnTo>
                      <a:pt x="16" y="6"/>
                    </a:lnTo>
                    <a:lnTo>
                      <a:pt x="13" y="9"/>
                    </a:lnTo>
                    <a:lnTo>
                      <a:pt x="9" y="9"/>
                    </a:lnTo>
                  </a:path>
                </a:pathLst>
              </a:custGeom>
              <a:noFill/>
              <a:ln w="0">
                <a:solidFill>
                  <a:srgbClr val="7F7F7F"/>
                </a:solidFill>
                <a:round/>
                <a:headEnd/>
                <a:tailEnd/>
              </a:ln>
            </p:spPr>
            <p:txBody>
              <a:bodyPr/>
              <a:lstStyle/>
              <a:p>
                <a:endParaRPr lang="en-US"/>
              </a:p>
            </p:txBody>
          </p:sp>
          <p:sp>
            <p:nvSpPr>
              <p:cNvPr id="33683" name="Freeform 988"/>
              <p:cNvSpPr>
                <a:spLocks/>
              </p:cNvSpPr>
              <p:nvPr/>
            </p:nvSpPr>
            <p:spPr bwMode="auto">
              <a:xfrm>
                <a:off x="1721" y="1482"/>
                <a:ext cx="7" cy="10"/>
              </a:xfrm>
              <a:custGeom>
                <a:avLst/>
                <a:gdLst>
                  <a:gd name="T0" fmla="*/ 4 w 7"/>
                  <a:gd name="T1" fmla="*/ 7 h 10"/>
                  <a:gd name="T2" fmla="*/ 4 w 7"/>
                  <a:gd name="T3" fmla="*/ 3 h 10"/>
                  <a:gd name="T4" fmla="*/ 4 w 7"/>
                  <a:gd name="T5" fmla="*/ 3 h 10"/>
                  <a:gd name="T6" fmla="*/ 7 w 7"/>
                  <a:gd name="T7" fmla="*/ 0 h 10"/>
                  <a:gd name="T8" fmla="*/ 7 w 7"/>
                  <a:gd name="T9" fmla="*/ 3 h 10"/>
                  <a:gd name="T10" fmla="*/ 7 w 7"/>
                  <a:gd name="T11" fmla="*/ 3 h 10"/>
                  <a:gd name="T12" fmla="*/ 7 w 7"/>
                  <a:gd name="T13" fmla="*/ 7 h 10"/>
                  <a:gd name="T14" fmla="*/ 7 w 7"/>
                  <a:gd name="T15" fmla="*/ 3 h 10"/>
                  <a:gd name="T16" fmla="*/ 0 w 7"/>
                  <a:gd name="T17" fmla="*/ 10 h 10"/>
                  <a:gd name="T18" fmla="*/ 0 w 7"/>
                  <a:gd name="T19" fmla="*/ 10 h 10"/>
                  <a:gd name="T20" fmla="*/ 0 w 7"/>
                  <a:gd name="T21" fmla="*/ 10 h 10"/>
                  <a:gd name="T22" fmla="*/ 0 w 7"/>
                  <a:gd name="T23" fmla="*/ 7 h 10"/>
                  <a:gd name="T24" fmla="*/ 4 w 7"/>
                  <a:gd name="T25" fmla="*/ 7 h 10"/>
                  <a:gd name="T26" fmla="*/ 4 w 7"/>
                  <a:gd name="T27" fmla="*/ 7 h 10"/>
                  <a:gd name="T28" fmla="*/ 4 w 7"/>
                  <a:gd name="T29" fmla="*/ 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0"/>
                  <a:gd name="T47" fmla="*/ 7 w 7"/>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0">
                    <a:moveTo>
                      <a:pt x="4" y="7"/>
                    </a:moveTo>
                    <a:lnTo>
                      <a:pt x="4" y="3"/>
                    </a:lnTo>
                    <a:lnTo>
                      <a:pt x="7" y="0"/>
                    </a:lnTo>
                    <a:lnTo>
                      <a:pt x="7" y="3"/>
                    </a:lnTo>
                    <a:lnTo>
                      <a:pt x="7" y="7"/>
                    </a:lnTo>
                    <a:lnTo>
                      <a:pt x="7" y="3"/>
                    </a:lnTo>
                    <a:lnTo>
                      <a:pt x="0" y="10"/>
                    </a:lnTo>
                    <a:lnTo>
                      <a:pt x="0" y="7"/>
                    </a:lnTo>
                    <a:lnTo>
                      <a:pt x="4" y="7"/>
                    </a:lnTo>
                    <a:close/>
                  </a:path>
                </a:pathLst>
              </a:custGeom>
              <a:solidFill>
                <a:srgbClr val="CCCCCC"/>
              </a:solidFill>
              <a:ln w="9525">
                <a:noFill/>
                <a:round/>
                <a:headEnd/>
                <a:tailEnd/>
              </a:ln>
            </p:spPr>
            <p:txBody>
              <a:bodyPr/>
              <a:lstStyle/>
              <a:p>
                <a:endParaRPr lang="en-US"/>
              </a:p>
            </p:txBody>
          </p:sp>
          <p:sp>
            <p:nvSpPr>
              <p:cNvPr id="33684" name="Freeform 989"/>
              <p:cNvSpPr>
                <a:spLocks/>
              </p:cNvSpPr>
              <p:nvPr/>
            </p:nvSpPr>
            <p:spPr bwMode="auto">
              <a:xfrm>
                <a:off x="1721" y="1482"/>
                <a:ext cx="7" cy="10"/>
              </a:xfrm>
              <a:custGeom>
                <a:avLst/>
                <a:gdLst>
                  <a:gd name="T0" fmla="*/ 4 w 7"/>
                  <a:gd name="T1" fmla="*/ 7 h 10"/>
                  <a:gd name="T2" fmla="*/ 4 w 7"/>
                  <a:gd name="T3" fmla="*/ 3 h 10"/>
                  <a:gd name="T4" fmla="*/ 4 w 7"/>
                  <a:gd name="T5" fmla="*/ 3 h 10"/>
                  <a:gd name="T6" fmla="*/ 7 w 7"/>
                  <a:gd name="T7" fmla="*/ 0 h 10"/>
                  <a:gd name="T8" fmla="*/ 7 w 7"/>
                  <a:gd name="T9" fmla="*/ 3 h 10"/>
                  <a:gd name="T10" fmla="*/ 7 w 7"/>
                  <a:gd name="T11" fmla="*/ 3 h 10"/>
                  <a:gd name="T12" fmla="*/ 7 w 7"/>
                  <a:gd name="T13" fmla="*/ 7 h 10"/>
                  <a:gd name="T14" fmla="*/ 7 w 7"/>
                  <a:gd name="T15" fmla="*/ 3 h 10"/>
                  <a:gd name="T16" fmla="*/ 0 w 7"/>
                  <a:gd name="T17" fmla="*/ 10 h 10"/>
                  <a:gd name="T18" fmla="*/ 0 w 7"/>
                  <a:gd name="T19" fmla="*/ 10 h 10"/>
                  <a:gd name="T20" fmla="*/ 0 w 7"/>
                  <a:gd name="T21" fmla="*/ 10 h 10"/>
                  <a:gd name="T22" fmla="*/ 0 w 7"/>
                  <a:gd name="T23" fmla="*/ 7 h 10"/>
                  <a:gd name="T24" fmla="*/ 4 w 7"/>
                  <a:gd name="T25" fmla="*/ 7 h 10"/>
                  <a:gd name="T26" fmla="*/ 4 w 7"/>
                  <a:gd name="T27" fmla="*/ 7 h 10"/>
                  <a:gd name="T28" fmla="*/ 4 w 7"/>
                  <a:gd name="T29" fmla="*/ 7 h 10"/>
                  <a:gd name="T30" fmla="*/ 4 w 7"/>
                  <a:gd name="T31" fmla="*/ 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10"/>
                  <a:gd name="T50" fmla="*/ 7 w 7"/>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10">
                    <a:moveTo>
                      <a:pt x="4" y="7"/>
                    </a:moveTo>
                    <a:lnTo>
                      <a:pt x="4" y="3"/>
                    </a:lnTo>
                    <a:lnTo>
                      <a:pt x="7" y="0"/>
                    </a:lnTo>
                    <a:lnTo>
                      <a:pt x="7" y="3"/>
                    </a:lnTo>
                    <a:lnTo>
                      <a:pt x="7" y="7"/>
                    </a:lnTo>
                    <a:lnTo>
                      <a:pt x="7" y="3"/>
                    </a:lnTo>
                    <a:lnTo>
                      <a:pt x="0" y="10"/>
                    </a:lnTo>
                    <a:lnTo>
                      <a:pt x="0" y="7"/>
                    </a:lnTo>
                    <a:lnTo>
                      <a:pt x="4" y="7"/>
                    </a:lnTo>
                  </a:path>
                </a:pathLst>
              </a:custGeom>
              <a:noFill/>
              <a:ln w="0">
                <a:solidFill>
                  <a:srgbClr val="7F7F7F"/>
                </a:solidFill>
                <a:round/>
                <a:headEnd/>
                <a:tailEnd/>
              </a:ln>
            </p:spPr>
            <p:txBody>
              <a:bodyPr/>
              <a:lstStyle/>
              <a:p>
                <a:endParaRPr lang="en-US"/>
              </a:p>
            </p:txBody>
          </p:sp>
          <p:sp>
            <p:nvSpPr>
              <p:cNvPr id="33685" name="Freeform 990"/>
              <p:cNvSpPr>
                <a:spLocks/>
              </p:cNvSpPr>
              <p:nvPr/>
            </p:nvSpPr>
            <p:spPr bwMode="auto">
              <a:xfrm>
                <a:off x="1718" y="1505"/>
                <a:ext cx="3" cy="6"/>
              </a:xfrm>
              <a:custGeom>
                <a:avLst/>
                <a:gdLst>
                  <a:gd name="T0" fmla="*/ 3 w 3"/>
                  <a:gd name="T1" fmla="*/ 3 h 6"/>
                  <a:gd name="T2" fmla="*/ 0 w 3"/>
                  <a:gd name="T3" fmla="*/ 6 h 6"/>
                  <a:gd name="T4" fmla="*/ 0 w 3"/>
                  <a:gd name="T5" fmla="*/ 6 h 6"/>
                  <a:gd name="T6" fmla="*/ 0 w 3"/>
                  <a:gd name="T7" fmla="*/ 3 h 6"/>
                  <a:gd name="T8" fmla="*/ 3 w 3"/>
                  <a:gd name="T9" fmla="*/ 0 h 6"/>
                  <a:gd name="T10" fmla="*/ 3 w 3"/>
                  <a:gd name="T11" fmla="*/ 3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3"/>
                    </a:moveTo>
                    <a:lnTo>
                      <a:pt x="0" y="6"/>
                    </a:lnTo>
                    <a:lnTo>
                      <a:pt x="0" y="3"/>
                    </a:lnTo>
                    <a:lnTo>
                      <a:pt x="3" y="0"/>
                    </a:lnTo>
                    <a:lnTo>
                      <a:pt x="3" y="3"/>
                    </a:lnTo>
                    <a:close/>
                  </a:path>
                </a:pathLst>
              </a:custGeom>
              <a:solidFill>
                <a:srgbClr val="CCCCCC"/>
              </a:solidFill>
              <a:ln w="9525">
                <a:noFill/>
                <a:round/>
                <a:headEnd/>
                <a:tailEnd/>
              </a:ln>
            </p:spPr>
            <p:txBody>
              <a:bodyPr/>
              <a:lstStyle/>
              <a:p>
                <a:endParaRPr lang="en-US"/>
              </a:p>
            </p:txBody>
          </p:sp>
          <p:sp>
            <p:nvSpPr>
              <p:cNvPr id="33686" name="Freeform 991"/>
              <p:cNvSpPr>
                <a:spLocks/>
              </p:cNvSpPr>
              <p:nvPr/>
            </p:nvSpPr>
            <p:spPr bwMode="auto">
              <a:xfrm>
                <a:off x="1718" y="1505"/>
                <a:ext cx="3" cy="6"/>
              </a:xfrm>
              <a:custGeom>
                <a:avLst/>
                <a:gdLst>
                  <a:gd name="T0" fmla="*/ 3 w 3"/>
                  <a:gd name="T1" fmla="*/ 3 h 6"/>
                  <a:gd name="T2" fmla="*/ 0 w 3"/>
                  <a:gd name="T3" fmla="*/ 6 h 6"/>
                  <a:gd name="T4" fmla="*/ 0 w 3"/>
                  <a:gd name="T5" fmla="*/ 6 h 6"/>
                  <a:gd name="T6" fmla="*/ 0 w 3"/>
                  <a:gd name="T7" fmla="*/ 3 h 6"/>
                  <a:gd name="T8" fmla="*/ 3 w 3"/>
                  <a:gd name="T9" fmla="*/ 0 h 6"/>
                  <a:gd name="T10" fmla="*/ 3 w 3"/>
                  <a:gd name="T11" fmla="*/ 3 h 6"/>
                  <a:gd name="T12" fmla="*/ 3 w 3"/>
                  <a:gd name="T13" fmla="*/ 3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3"/>
                    </a:moveTo>
                    <a:lnTo>
                      <a:pt x="0" y="6"/>
                    </a:lnTo>
                    <a:lnTo>
                      <a:pt x="0" y="3"/>
                    </a:lnTo>
                    <a:lnTo>
                      <a:pt x="3" y="0"/>
                    </a:lnTo>
                    <a:lnTo>
                      <a:pt x="3" y="3"/>
                    </a:lnTo>
                  </a:path>
                </a:pathLst>
              </a:custGeom>
              <a:noFill/>
              <a:ln w="0">
                <a:solidFill>
                  <a:srgbClr val="7F7F7F"/>
                </a:solidFill>
                <a:round/>
                <a:headEnd/>
                <a:tailEnd/>
              </a:ln>
            </p:spPr>
            <p:txBody>
              <a:bodyPr/>
              <a:lstStyle/>
              <a:p>
                <a:endParaRPr lang="en-US"/>
              </a:p>
            </p:txBody>
          </p:sp>
          <p:sp>
            <p:nvSpPr>
              <p:cNvPr id="33687" name="Freeform 992"/>
              <p:cNvSpPr>
                <a:spLocks/>
              </p:cNvSpPr>
              <p:nvPr/>
            </p:nvSpPr>
            <p:spPr bwMode="auto">
              <a:xfrm>
                <a:off x="1709" y="1527"/>
                <a:ext cx="6" cy="16"/>
              </a:xfrm>
              <a:custGeom>
                <a:avLst/>
                <a:gdLst>
                  <a:gd name="T0" fmla="*/ 0 w 6"/>
                  <a:gd name="T1" fmla="*/ 7 h 16"/>
                  <a:gd name="T2" fmla="*/ 0 w 6"/>
                  <a:gd name="T3" fmla="*/ 7 h 16"/>
                  <a:gd name="T4" fmla="*/ 0 w 6"/>
                  <a:gd name="T5" fmla="*/ 7 h 16"/>
                  <a:gd name="T6" fmla="*/ 0 w 6"/>
                  <a:gd name="T7" fmla="*/ 7 h 16"/>
                  <a:gd name="T8" fmla="*/ 0 w 6"/>
                  <a:gd name="T9" fmla="*/ 3 h 16"/>
                  <a:gd name="T10" fmla="*/ 0 w 6"/>
                  <a:gd name="T11" fmla="*/ 3 h 16"/>
                  <a:gd name="T12" fmla="*/ 6 w 6"/>
                  <a:gd name="T13" fmla="*/ 0 h 16"/>
                  <a:gd name="T14" fmla="*/ 6 w 6"/>
                  <a:gd name="T15" fmla="*/ 3 h 16"/>
                  <a:gd name="T16" fmla="*/ 3 w 6"/>
                  <a:gd name="T17" fmla="*/ 3 h 16"/>
                  <a:gd name="T18" fmla="*/ 3 w 6"/>
                  <a:gd name="T19" fmla="*/ 7 h 16"/>
                  <a:gd name="T20" fmla="*/ 3 w 6"/>
                  <a:gd name="T21" fmla="*/ 7 h 16"/>
                  <a:gd name="T22" fmla="*/ 0 w 6"/>
                  <a:gd name="T23" fmla="*/ 10 h 16"/>
                  <a:gd name="T24" fmla="*/ 3 w 6"/>
                  <a:gd name="T25" fmla="*/ 10 h 16"/>
                  <a:gd name="T26" fmla="*/ 0 w 6"/>
                  <a:gd name="T27" fmla="*/ 16 h 16"/>
                  <a:gd name="T28" fmla="*/ 0 w 6"/>
                  <a:gd name="T29" fmla="*/ 7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6"/>
                  <a:gd name="T47" fmla="*/ 6 w 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6">
                    <a:moveTo>
                      <a:pt x="0" y="7"/>
                    </a:moveTo>
                    <a:lnTo>
                      <a:pt x="0" y="7"/>
                    </a:lnTo>
                    <a:lnTo>
                      <a:pt x="0" y="3"/>
                    </a:lnTo>
                    <a:lnTo>
                      <a:pt x="6" y="0"/>
                    </a:lnTo>
                    <a:lnTo>
                      <a:pt x="6" y="3"/>
                    </a:lnTo>
                    <a:lnTo>
                      <a:pt x="3" y="3"/>
                    </a:lnTo>
                    <a:lnTo>
                      <a:pt x="3" y="7"/>
                    </a:lnTo>
                    <a:lnTo>
                      <a:pt x="0" y="10"/>
                    </a:lnTo>
                    <a:lnTo>
                      <a:pt x="3" y="10"/>
                    </a:lnTo>
                    <a:lnTo>
                      <a:pt x="0" y="16"/>
                    </a:lnTo>
                    <a:lnTo>
                      <a:pt x="0" y="7"/>
                    </a:lnTo>
                    <a:close/>
                  </a:path>
                </a:pathLst>
              </a:custGeom>
              <a:solidFill>
                <a:srgbClr val="CCCCCC"/>
              </a:solidFill>
              <a:ln w="9525">
                <a:noFill/>
                <a:round/>
                <a:headEnd/>
                <a:tailEnd/>
              </a:ln>
            </p:spPr>
            <p:txBody>
              <a:bodyPr/>
              <a:lstStyle/>
              <a:p>
                <a:endParaRPr lang="en-US"/>
              </a:p>
            </p:txBody>
          </p:sp>
          <p:sp>
            <p:nvSpPr>
              <p:cNvPr id="33688" name="Freeform 993"/>
              <p:cNvSpPr>
                <a:spLocks/>
              </p:cNvSpPr>
              <p:nvPr/>
            </p:nvSpPr>
            <p:spPr bwMode="auto">
              <a:xfrm>
                <a:off x="1709" y="1527"/>
                <a:ext cx="6" cy="16"/>
              </a:xfrm>
              <a:custGeom>
                <a:avLst/>
                <a:gdLst>
                  <a:gd name="T0" fmla="*/ 0 w 6"/>
                  <a:gd name="T1" fmla="*/ 7 h 16"/>
                  <a:gd name="T2" fmla="*/ 0 w 6"/>
                  <a:gd name="T3" fmla="*/ 7 h 16"/>
                  <a:gd name="T4" fmla="*/ 0 w 6"/>
                  <a:gd name="T5" fmla="*/ 7 h 16"/>
                  <a:gd name="T6" fmla="*/ 0 w 6"/>
                  <a:gd name="T7" fmla="*/ 7 h 16"/>
                  <a:gd name="T8" fmla="*/ 0 w 6"/>
                  <a:gd name="T9" fmla="*/ 3 h 16"/>
                  <a:gd name="T10" fmla="*/ 0 w 6"/>
                  <a:gd name="T11" fmla="*/ 3 h 16"/>
                  <a:gd name="T12" fmla="*/ 6 w 6"/>
                  <a:gd name="T13" fmla="*/ 0 h 16"/>
                  <a:gd name="T14" fmla="*/ 6 w 6"/>
                  <a:gd name="T15" fmla="*/ 3 h 16"/>
                  <a:gd name="T16" fmla="*/ 3 w 6"/>
                  <a:gd name="T17" fmla="*/ 3 h 16"/>
                  <a:gd name="T18" fmla="*/ 3 w 6"/>
                  <a:gd name="T19" fmla="*/ 7 h 16"/>
                  <a:gd name="T20" fmla="*/ 3 w 6"/>
                  <a:gd name="T21" fmla="*/ 7 h 16"/>
                  <a:gd name="T22" fmla="*/ 0 w 6"/>
                  <a:gd name="T23" fmla="*/ 10 h 16"/>
                  <a:gd name="T24" fmla="*/ 3 w 6"/>
                  <a:gd name="T25" fmla="*/ 10 h 16"/>
                  <a:gd name="T26" fmla="*/ 0 w 6"/>
                  <a:gd name="T27" fmla="*/ 16 h 16"/>
                  <a:gd name="T28" fmla="*/ 0 w 6"/>
                  <a:gd name="T29" fmla="*/ 7 h 16"/>
                  <a:gd name="T30" fmla="*/ 0 w 6"/>
                  <a:gd name="T31" fmla="*/ 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6"/>
                  <a:gd name="T50" fmla="*/ 6 w 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6">
                    <a:moveTo>
                      <a:pt x="0" y="7"/>
                    </a:moveTo>
                    <a:lnTo>
                      <a:pt x="0" y="7"/>
                    </a:lnTo>
                    <a:lnTo>
                      <a:pt x="0" y="3"/>
                    </a:lnTo>
                    <a:lnTo>
                      <a:pt x="6" y="0"/>
                    </a:lnTo>
                    <a:lnTo>
                      <a:pt x="6" y="3"/>
                    </a:lnTo>
                    <a:lnTo>
                      <a:pt x="3" y="3"/>
                    </a:lnTo>
                    <a:lnTo>
                      <a:pt x="3" y="7"/>
                    </a:lnTo>
                    <a:lnTo>
                      <a:pt x="0" y="10"/>
                    </a:lnTo>
                    <a:lnTo>
                      <a:pt x="3" y="10"/>
                    </a:lnTo>
                    <a:lnTo>
                      <a:pt x="0" y="16"/>
                    </a:lnTo>
                    <a:lnTo>
                      <a:pt x="0" y="7"/>
                    </a:lnTo>
                  </a:path>
                </a:pathLst>
              </a:custGeom>
              <a:noFill/>
              <a:ln w="0">
                <a:solidFill>
                  <a:srgbClr val="7F7F7F"/>
                </a:solidFill>
                <a:round/>
                <a:headEnd/>
                <a:tailEnd/>
              </a:ln>
            </p:spPr>
            <p:txBody>
              <a:bodyPr/>
              <a:lstStyle/>
              <a:p>
                <a:endParaRPr lang="en-US"/>
              </a:p>
            </p:txBody>
          </p:sp>
          <p:sp>
            <p:nvSpPr>
              <p:cNvPr id="33689" name="Freeform 994"/>
              <p:cNvSpPr>
                <a:spLocks/>
              </p:cNvSpPr>
              <p:nvPr/>
            </p:nvSpPr>
            <p:spPr bwMode="auto">
              <a:xfrm>
                <a:off x="1731" y="1518"/>
                <a:ext cx="1" cy="3"/>
              </a:xfrm>
              <a:custGeom>
                <a:avLst/>
                <a:gdLst>
                  <a:gd name="T0" fmla="*/ 0 w 1"/>
                  <a:gd name="T1" fmla="*/ 3 h 3"/>
                  <a:gd name="T2" fmla="*/ 0 w 1"/>
                  <a:gd name="T3" fmla="*/ 0 h 3"/>
                  <a:gd name="T4" fmla="*/ 0 w 1"/>
                  <a:gd name="T5" fmla="*/ 3 h 3"/>
                  <a:gd name="T6" fmla="*/ 0 w 1"/>
                  <a:gd name="T7" fmla="*/ 3 h 3"/>
                  <a:gd name="T8" fmla="*/ 0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3690" name="Freeform 995"/>
              <p:cNvSpPr>
                <a:spLocks/>
              </p:cNvSpPr>
              <p:nvPr/>
            </p:nvSpPr>
            <p:spPr bwMode="auto">
              <a:xfrm>
                <a:off x="1731" y="1518"/>
                <a:ext cx="1" cy="3"/>
              </a:xfrm>
              <a:custGeom>
                <a:avLst/>
                <a:gdLst>
                  <a:gd name="T0" fmla="*/ 0 w 1"/>
                  <a:gd name="T1" fmla="*/ 3 h 3"/>
                  <a:gd name="T2" fmla="*/ 0 w 1"/>
                  <a:gd name="T3" fmla="*/ 0 h 3"/>
                  <a:gd name="T4" fmla="*/ 0 w 1"/>
                  <a:gd name="T5" fmla="*/ 3 h 3"/>
                  <a:gd name="T6" fmla="*/ 0 w 1"/>
                  <a:gd name="T7" fmla="*/ 3 h 3"/>
                  <a:gd name="T8" fmla="*/ 0 w 1"/>
                  <a:gd name="T9" fmla="*/ 3 h 3"/>
                  <a:gd name="T10" fmla="*/ 0 w 1"/>
                  <a:gd name="T11" fmla="*/ 3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3691" name="Freeform 996"/>
              <p:cNvSpPr>
                <a:spLocks/>
              </p:cNvSpPr>
              <p:nvPr/>
            </p:nvSpPr>
            <p:spPr bwMode="auto">
              <a:xfrm>
                <a:off x="1728" y="1524"/>
                <a:ext cx="3" cy="6"/>
              </a:xfrm>
              <a:custGeom>
                <a:avLst/>
                <a:gdLst>
                  <a:gd name="T0" fmla="*/ 0 w 3"/>
                  <a:gd name="T1" fmla="*/ 0 h 6"/>
                  <a:gd name="T2" fmla="*/ 3 w 3"/>
                  <a:gd name="T3" fmla="*/ 0 h 6"/>
                  <a:gd name="T4" fmla="*/ 3 w 3"/>
                  <a:gd name="T5" fmla="*/ 6 h 6"/>
                  <a:gd name="T6" fmla="*/ 0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0"/>
                    </a:moveTo>
                    <a:lnTo>
                      <a:pt x="3" y="0"/>
                    </a:lnTo>
                    <a:lnTo>
                      <a:pt x="3" y="6"/>
                    </a:lnTo>
                    <a:lnTo>
                      <a:pt x="0" y="0"/>
                    </a:lnTo>
                    <a:close/>
                  </a:path>
                </a:pathLst>
              </a:custGeom>
              <a:solidFill>
                <a:srgbClr val="CCCCCC"/>
              </a:solidFill>
              <a:ln w="9525">
                <a:noFill/>
                <a:round/>
                <a:headEnd/>
                <a:tailEnd/>
              </a:ln>
            </p:spPr>
            <p:txBody>
              <a:bodyPr/>
              <a:lstStyle/>
              <a:p>
                <a:endParaRPr lang="en-US"/>
              </a:p>
            </p:txBody>
          </p:sp>
          <p:sp>
            <p:nvSpPr>
              <p:cNvPr id="33692" name="Freeform 997"/>
              <p:cNvSpPr>
                <a:spLocks/>
              </p:cNvSpPr>
              <p:nvPr/>
            </p:nvSpPr>
            <p:spPr bwMode="auto">
              <a:xfrm>
                <a:off x="1728" y="1524"/>
                <a:ext cx="3" cy="6"/>
              </a:xfrm>
              <a:custGeom>
                <a:avLst/>
                <a:gdLst>
                  <a:gd name="T0" fmla="*/ 0 w 3"/>
                  <a:gd name="T1" fmla="*/ 0 h 6"/>
                  <a:gd name="T2" fmla="*/ 3 w 3"/>
                  <a:gd name="T3" fmla="*/ 0 h 6"/>
                  <a:gd name="T4" fmla="*/ 3 w 3"/>
                  <a:gd name="T5" fmla="*/ 6 h 6"/>
                  <a:gd name="T6" fmla="*/ 0 w 3"/>
                  <a:gd name="T7" fmla="*/ 0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3" y="0"/>
                    </a:lnTo>
                    <a:lnTo>
                      <a:pt x="3" y="6"/>
                    </a:lnTo>
                    <a:lnTo>
                      <a:pt x="0" y="0"/>
                    </a:lnTo>
                  </a:path>
                </a:pathLst>
              </a:custGeom>
              <a:noFill/>
              <a:ln w="0">
                <a:solidFill>
                  <a:srgbClr val="7F7F7F"/>
                </a:solidFill>
                <a:round/>
                <a:headEnd/>
                <a:tailEnd/>
              </a:ln>
            </p:spPr>
            <p:txBody>
              <a:bodyPr/>
              <a:lstStyle/>
              <a:p>
                <a:endParaRPr lang="en-US"/>
              </a:p>
            </p:txBody>
          </p:sp>
          <p:sp>
            <p:nvSpPr>
              <p:cNvPr id="33693" name="Freeform 998"/>
              <p:cNvSpPr>
                <a:spLocks/>
              </p:cNvSpPr>
              <p:nvPr/>
            </p:nvSpPr>
            <p:spPr bwMode="auto">
              <a:xfrm>
                <a:off x="1731" y="1521"/>
                <a:ext cx="3" cy="9"/>
              </a:xfrm>
              <a:custGeom>
                <a:avLst/>
                <a:gdLst>
                  <a:gd name="T0" fmla="*/ 3 w 3"/>
                  <a:gd name="T1" fmla="*/ 3 h 9"/>
                  <a:gd name="T2" fmla="*/ 3 w 3"/>
                  <a:gd name="T3" fmla="*/ 6 h 9"/>
                  <a:gd name="T4" fmla="*/ 0 w 3"/>
                  <a:gd name="T5" fmla="*/ 9 h 9"/>
                  <a:gd name="T6" fmla="*/ 0 w 3"/>
                  <a:gd name="T7" fmla="*/ 0 h 9"/>
                  <a:gd name="T8" fmla="*/ 0 w 3"/>
                  <a:gd name="T9" fmla="*/ 0 h 9"/>
                  <a:gd name="T10" fmla="*/ 3 w 3"/>
                  <a:gd name="T11" fmla="*/ 0 h 9"/>
                  <a:gd name="T12" fmla="*/ 3 w 3"/>
                  <a:gd name="T13" fmla="*/ 3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3"/>
                    </a:moveTo>
                    <a:lnTo>
                      <a:pt x="3" y="6"/>
                    </a:lnTo>
                    <a:lnTo>
                      <a:pt x="0" y="9"/>
                    </a:lnTo>
                    <a:lnTo>
                      <a:pt x="0" y="0"/>
                    </a:lnTo>
                    <a:lnTo>
                      <a:pt x="3" y="0"/>
                    </a:lnTo>
                    <a:lnTo>
                      <a:pt x="3" y="3"/>
                    </a:lnTo>
                    <a:close/>
                  </a:path>
                </a:pathLst>
              </a:custGeom>
              <a:solidFill>
                <a:srgbClr val="CCCCCC"/>
              </a:solidFill>
              <a:ln w="9525">
                <a:noFill/>
                <a:round/>
                <a:headEnd/>
                <a:tailEnd/>
              </a:ln>
            </p:spPr>
            <p:txBody>
              <a:bodyPr/>
              <a:lstStyle/>
              <a:p>
                <a:endParaRPr lang="en-US"/>
              </a:p>
            </p:txBody>
          </p:sp>
          <p:sp>
            <p:nvSpPr>
              <p:cNvPr id="33694" name="Freeform 999"/>
              <p:cNvSpPr>
                <a:spLocks/>
              </p:cNvSpPr>
              <p:nvPr/>
            </p:nvSpPr>
            <p:spPr bwMode="auto">
              <a:xfrm>
                <a:off x="1731" y="1521"/>
                <a:ext cx="3" cy="9"/>
              </a:xfrm>
              <a:custGeom>
                <a:avLst/>
                <a:gdLst>
                  <a:gd name="T0" fmla="*/ 3 w 3"/>
                  <a:gd name="T1" fmla="*/ 3 h 9"/>
                  <a:gd name="T2" fmla="*/ 3 w 3"/>
                  <a:gd name="T3" fmla="*/ 6 h 9"/>
                  <a:gd name="T4" fmla="*/ 0 w 3"/>
                  <a:gd name="T5" fmla="*/ 9 h 9"/>
                  <a:gd name="T6" fmla="*/ 0 w 3"/>
                  <a:gd name="T7" fmla="*/ 0 h 9"/>
                  <a:gd name="T8" fmla="*/ 0 w 3"/>
                  <a:gd name="T9" fmla="*/ 0 h 9"/>
                  <a:gd name="T10" fmla="*/ 3 w 3"/>
                  <a:gd name="T11" fmla="*/ 0 h 9"/>
                  <a:gd name="T12" fmla="*/ 3 w 3"/>
                  <a:gd name="T13" fmla="*/ 3 h 9"/>
                  <a:gd name="T14" fmla="*/ 3 w 3"/>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3"/>
                    </a:moveTo>
                    <a:lnTo>
                      <a:pt x="3" y="6"/>
                    </a:lnTo>
                    <a:lnTo>
                      <a:pt x="0" y="9"/>
                    </a:lnTo>
                    <a:lnTo>
                      <a:pt x="0" y="0"/>
                    </a:lnTo>
                    <a:lnTo>
                      <a:pt x="3" y="0"/>
                    </a:lnTo>
                    <a:lnTo>
                      <a:pt x="3" y="3"/>
                    </a:lnTo>
                  </a:path>
                </a:pathLst>
              </a:custGeom>
              <a:noFill/>
              <a:ln w="0">
                <a:solidFill>
                  <a:srgbClr val="7F7F7F"/>
                </a:solidFill>
                <a:round/>
                <a:headEnd/>
                <a:tailEnd/>
              </a:ln>
            </p:spPr>
            <p:txBody>
              <a:bodyPr/>
              <a:lstStyle/>
              <a:p>
                <a:endParaRPr lang="en-US"/>
              </a:p>
            </p:txBody>
          </p:sp>
          <p:sp>
            <p:nvSpPr>
              <p:cNvPr id="33695" name="Freeform 1000"/>
              <p:cNvSpPr>
                <a:spLocks/>
              </p:cNvSpPr>
              <p:nvPr/>
            </p:nvSpPr>
            <p:spPr bwMode="auto">
              <a:xfrm>
                <a:off x="1725" y="1469"/>
                <a:ext cx="13" cy="13"/>
              </a:xfrm>
              <a:custGeom>
                <a:avLst/>
                <a:gdLst>
                  <a:gd name="T0" fmla="*/ 6 w 13"/>
                  <a:gd name="T1" fmla="*/ 7 h 13"/>
                  <a:gd name="T2" fmla="*/ 9 w 13"/>
                  <a:gd name="T3" fmla="*/ 0 h 13"/>
                  <a:gd name="T4" fmla="*/ 9 w 13"/>
                  <a:gd name="T5" fmla="*/ 0 h 13"/>
                  <a:gd name="T6" fmla="*/ 13 w 13"/>
                  <a:gd name="T7" fmla="*/ 0 h 13"/>
                  <a:gd name="T8" fmla="*/ 13 w 13"/>
                  <a:gd name="T9" fmla="*/ 0 h 13"/>
                  <a:gd name="T10" fmla="*/ 13 w 13"/>
                  <a:gd name="T11" fmla="*/ 4 h 13"/>
                  <a:gd name="T12" fmla="*/ 13 w 13"/>
                  <a:gd name="T13" fmla="*/ 7 h 13"/>
                  <a:gd name="T14" fmla="*/ 13 w 13"/>
                  <a:gd name="T15" fmla="*/ 0 h 13"/>
                  <a:gd name="T16" fmla="*/ 9 w 13"/>
                  <a:gd name="T17" fmla="*/ 4 h 13"/>
                  <a:gd name="T18" fmla="*/ 9 w 13"/>
                  <a:gd name="T19" fmla="*/ 7 h 13"/>
                  <a:gd name="T20" fmla="*/ 9 w 13"/>
                  <a:gd name="T21" fmla="*/ 7 h 13"/>
                  <a:gd name="T22" fmla="*/ 9 w 13"/>
                  <a:gd name="T23" fmla="*/ 10 h 13"/>
                  <a:gd name="T24" fmla="*/ 6 w 13"/>
                  <a:gd name="T25" fmla="*/ 10 h 13"/>
                  <a:gd name="T26" fmla="*/ 6 w 13"/>
                  <a:gd name="T27" fmla="*/ 10 h 13"/>
                  <a:gd name="T28" fmla="*/ 6 w 13"/>
                  <a:gd name="T29" fmla="*/ 10 h 13"/>
                  <a:gd name="T30" fmla="*/ 0 w 13"/>
                  <a:gd name="T31" fmla="*/ 13 h 13"/>
                  <a:gd name="T32" fmla="*/ 0 w 13"/>
                  <a:gd name="T33" fmla="*/ 13 h 13"/>
                  <a:gd name="T34" fmla="*/ 3 w 13"/>
                  <a:gd name="T35" fmla="*/ 10 h 13"/>
                  <a:gd name="T36" fmla="*/ 6 w 13"/>
                  <a:gd name="T37" fmla="*/ 10 h 13"/>
                  <a:gd name="T38" fmla="*/ 6 w 13"/>
                  <a:gd name="T39" fmla="*/ 7 h 13"/>
                  <a:gd name="T40" fmla="*/ 6 w 13"/>
                  <a:gd name="T41" fmla="*/ 7 h 13"/>
                  <a:gd name="T42" fmla="*/ 6 w 13"/>
                  <a:gd name="T43" fmla="*/ 7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13"/>
                  <a:gd name="T68" fmla="*/ 13 w 13"/>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13">
                    <a:moveTo>
                      <a:pt x="6" y="7"/>
                    </a:moveTo>
                    <a:lnTo>
                      <a:pt x="9" y="0"/>
                    </a:lnTo>
                    <a:lnTo>
                      <a:pt x="13" y="0"/>
                    </a:lnTo>
                    <a:lnTo>
                      <a:pt x="13" y="4"/>
                    </a:lnTo>
                    <a:lnTo>
                      <a:pt x="13" y="7"/>
                    </a:lnTo>
                    <a:lnTo>
                      <a:pt x="13" y="0"/>
                    </a:lnTo>
                    <a:lnTo>
                      <a:pt x="9" y="4"/>
                    </a:lnTo>
                    <a:lnTo>
                      <a:pt x="9" y="7"/>
                    </a:lnTo>
                    <a:lnTo>
                      <a:pt x="9" y="10"/>
                    </a:lnTo>
                    <a:lnTo>
                      <a:pt x="6" y="10"/>
                    </a:lnTo>
                    <a:lnTo>
                      <a:pt x="0" y="13"/>
                    </a:lnTo>
                    <a:lnTo>
                      <a:pt x="3" y="10"/>
                    </a:lnTo>
                    <a:lnTo>
                      <a:pt x="6" y="10"/>
                    </a:lnTo>
                    <a:lnTo>
                      <a:pt x="6" y="7"/>
                    </a:lnTo>
                    <a:close/>
                  </a:path>
                </a:pathLst>
              </a:custGeom>
              <a:solidFill>
                <a:srgbClr val="CCCCCC"/>
              </a:solidFill>
              <a:ln w="9525">
                <a:noFill/>
                <a:round/>
                <a:headEnd/>
                <a:tailEnd/>
              </a:ln>
            </p:spPr>
            <p:txBody>
              <a:bodyPr/>
              <a:lstStyle/>
              <a:p>
                <a:endParaRPr lang="en-US"/>
              </a:p>
            </p:txBody>
          </p:sp>
          <p:sp>
            <p:nvSpPr>
              <p:cNvPr id="33696" name="Freeform 1001"/>
              <p:cNvSpPr>
                <a:spLocks/>
              </p:cNvSpPr>
              <p:nvPr/>
            </p:nvSpPr>
            <p:spPr bwMode="auto">
              <a:xfrm>
                <a:off x="1725" y="1469"/>
                <a:ext cx="13" cy="13"/>
              </a:xfrm>
              <a:custGeom>
                <a:avLst/>
                <a:gdLst>
                  <a:gd name="T0" fmla="*/ 6 w 13"/>
                  <a:gd name="T1" fmla="*/ 7 h 13"/>
                  <a:gd name="T2" fmla="*/ 9 w 13"/>
                  <a:gd name="T3" fmla="*/ 0 h 13"/>
                  <a:gd name="T4" fmla="*/ 9 w 13"/>
                  <a:gd name="T5" fmla="*/ 0 h 13"/>
                  <a:gd name="T6" fmla="*/ 13 w 13"/>
                  <a:gd name="T7" fmla="*/ 0 h 13"/>
                  <a:gd name="T8" fmla="*/ 13 w 13"/>
                  <a:gd name="T9" fmla="*/ 0 h 13"/>
                  <a:gd name="T10" fmla="*/ 13 w 13"/>
                  <a:gd name="T11" fmla="*/ 4 h 13"/>
                  <a:gd name="T12" fmla="*/ 13 w 13"/>
                  <a:gd name="T13" fmla="*/ 7 h 13"/>
                  <a:gd name="T14" fmla="*/ 13 w 13"/>
                  <a:gd name="T15" fmla="*/ 0 h 13"/>
                  <a:gd name="T16" fmla="*/ 9 w 13"/>
                  <a:gd name="T17" fmla="*/ 4 h 13"/>
                  <a:gd name="T18" fmla="*/ 9 w 13"/>
                  <a:gd name="T19" fmla="*/ 7 h 13"/>
                  <a:gd name="T20" fmla="*/ 9 w 13"/>
                  <a:gd name="T21" fmla="*/ 7 h 13"/>
                  <a:gd name="T22" fmla="*/ 9 w 13"/>
                  <a:gd name="T23" fmla="*/ 10 h 13"/>
                  <a:gd name="T24" fmla="*/ 6 w 13"/>
                  <a:gd name="T25" fmla="*/ 10 h 13"/>
                  <a:gd name="T26" fmla="*/ 6 w 13"/>
                  <a:gd name="T27" fmla="*/ 10 h 13"/>
                  <a:gd name="T28" fmla="*/ 6 w 13"/>
                  <a:gd name="T29" fmla="*/ 10 h 13"/>
                  <a:gd name="T30" fmla="*/ 0 w 13"/>
                  <a:gd name="T31" fmla="*/ 13 h 13"/>
                  <a:gd name="T32" fmla="*/ 0 w 13"/>
                  <a:gd name="T33" fmla="*/ 13 h 13"/>
                  <a:gd name="T34" fmla="*/ 3 w 13"/>
                  <a:gd name="T35" fmla="*/ 10 h 13"/>
                  <a:gd name="T36" fmla="*/ 6 w 13"/>
                  <a:gd name="T37" fmla="*/ 10 h 13"/>
                  <a:gd name="T38" fmla="*/ 6 w 13"/>
                  <a:gd name="T39" fmla="*/ 7 h 13"/>
                  <a:gd name="T40" fmla="*/ 6 w 13"/>
                  <a:gd name="T41" fmla="*/ 7 h 13"/>
                  <a:gd name="T42" fmla="*/ 6 w 13"/>
                  <a:gd name="T43" fmla="*/ 7 h 13"/>
                  <a:gd name="T44" fmla="*/ 6 w 13"/>
                  <a:gd name="T45" fmla="*/ 7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3"/>
                  <a:gd name="T71" fmla="*/ 13 w 13"/>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3">
                    <a:moveTo>
                      <a:pt x="6" y="7"/>
                    </a:moveTo>
                    <a:lnTo>
                      <a:pt x="9" y="0"/>
                    </a:lnTo>
                    <a:lnTo>
                      <a:pt x="13" y="0"/>
                    </a:lnTo>
                    <a:lnTo>
                      <a:pt x="13" y="4"/>
                    </a:lnTo>
                    <a:lnTo>
                      <a:pt x="13" y="7"/>
                    </a:lnTo>
                    <a:lnTo>
                      <a:pt x="13" y="0"/>
                    </a:lnTo>
                    <a:lnTo>
                      <a:pt x="9" y="4"/>
                    </a:lnTo>
                    <a:lnTo>
                      <a:pt x="9" y="7"/>
                    </a:lnTo>
                    <a:lnTo>
                      <a:pt x="9" y="10"/>
                    </a:lnTo>
                    <a:lnTo>
                      <a:pt x="6" y="10"/>
                    </a:lnTo>
                    <a:lnTo>
                      <a:pt x="0" y="13"/>
                    </a:lnTo>
                    <a:lnTo>
                      <a:pt x="3" y="10"/>
                    </a:lnTo>
                    <a:lnTo>
                      <a:pt x="6" y="10"/>
                    </a:lnTo>
                    <a:lnTo>
                      <a:pt x="6" y="7"/>
                    </a:lnTo>
                  </a:path>
                </a:pathLst>
              </a:custGeom>
              <a:noFill/>
              <a:ln w="0">
                <a:solidFill>
                  <a:srgbClr val="7F7F7F"/>
                </a:solidFill>
                <a:round/>
                <a:headEnd/>
                <a:tailEnd/>
              </a:ln>
            </p:spPr>
            <p:txBody>
              <a:bodyPr/>
              <a:lstStyle/>
              <a:p>
                <a:endParaRPr lang="en-US"/>
              </a:p>
            </p:txBody>
          </p:sp>
          <p:sp>
            <p:nvSpPr>
              <p:cNvPr id="33697" name="Freeform 1002"/>
              <p:cNvSpPr>
                <a:spLocks/>
              </p:cNvSpPr>
              <p:nvPr/>
            </p:nvSpPr>
            <p:spPr bwMode="auto">
              <a:xfrm>
                <a:off x="1734" y="1495"/>
                <a:ext cx="7" cy="10"/>
              </a:xfrm>
              <a:custGeom>
                <a:avLst/>
                <a:gdLst>
                  <a:gd name="T0" fmla="*/ 0 w 7"/>
                  <a:gd name="T1" fmla="*/ 10 h 10"/>
                  <a:gd name="T2" fmla="*/ 4 w 7"/>
                  <a:gd name="T3" fmla="*/ 6 h 10"/>
                  <a:gd name="T4" fmla="*/ 0 w 7"/>
                  <a:gd name="T5" fmla="*/ 10 h 10"/>
                  <a:gd name="T6" fmla="*/ 4 w 7"/>
                  <a:gd name="T7" fmla="*/ 10 h 10"/>
                  <a:gd name="T8" fmla="*/ 4 w 7"/>
                  <a:gd name="T9" fmla="*/ 6 h 10"/>
                  <a:gd name="T10" fmla="*/ 7 w 7"/>
                  <a:gd name="T11" fmla="*/ 3 h 10"/>
                  <a:gd name="T12" fmla="*/ 7 w 7"/>
                  <a:gd name="T13" fmla="*/ 0 h 10"/>
                  <a:gd name="T14" fmla="*/ 4 w 7"/>
                  <a:gd name="T15" fmla="*/ 3 h 10"/>
                  <a:gd name="T16" fmla="*/ 4 w 7"/>
                  <a:gd name="T17" fmla="*/ 3 h 10"/>
                  <a:gd name="T18" fmla="*/ 0 w 7"/>
                  <a:gd name="T19" fmla="*/ 6 h 10"/>
                  <a:gd name="T20" fmla="*/ 0 w 7"/>
                  <a:gd name="T21" fmla="*/ 6 h 10"/>
                  <a:gd name="T22" fmla="*/ 0 w 7"/>
                  <a:gd name="T23" fmla="*/ 6 h 10"/>
                  <a:gd name="T24" fmla="*/ 4 w 7"/>
                  <a:gd name="T25" fmla="*/ 6 h 10"/>
                  <a:gd name="T26" fmla="*/ 4 w 7"/>
                  <a:gd name="T27" fmla="*/ 3 h 10"/>
                  <a:gd name="T28" fmla="*/ 4 w 7"/>
                  <a:gd name="T29" fmla="*/ 6 h 10"/>
                  <a:gd name="T30" fmla="*/ 0 w 7"/>
                  <a:gd name="T31" fmla="*/ 1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10"/>
                  <a:gd name="T50" fmla="*/ 7 w 7"/>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10">
                    <a:moveTo>
                      <a:pt x="0" y="10"/>
                    </a:moveTo>
                    <a:lnTo>
                      <a:pt x="4" y="6"/>
                    </a:lnTo>
                    <a:lnTo>
                      <a:pt x="0" y="10"/>
                    </a:lnTo>
                    <a:lnTo>
                      <a:pt x="4" y="10"/>
                    </a:lnTo>
                    <a:lnTo>
                      <a:pt x="4" y="6"/>
                    </a:lnTo>
                    <a:lnTo>
                      <a:pt x="7" y="3"/>
                    </a:lnTo>
                    <a:lnTo>
                      <a:pt x="7" y="0"/>
                    </a:lnTo>
                    <a:lnTo>
                      <a:pt x="4" y="3"/>
                    </a:lnTo>
                    <a:lnTo>
                      <a:pt x="0" y="6"/>
                    </a:lnTo>
                    <a:lnTo>
                      <a:pt x="4" y="6"/>
                    </a:lnTo>
                    <a:lnTo>
                      <a:pt x="4" y="3"/>
                    </a:lnTo>
                    <a:lnTo>
                      <a:pt x="4" y="6"/>
                    </a:lnTo>
                    <a:lnTo>
                      <a:pt x="0" y="10"/>
                    </a:lnTo>
                    <a:close/>
                  </a:path>
                </a:pathLst>
              </a:custGeom>
              <a:solidFill>
                <a:srgbClr val="CCCCCC"/>
              </a:solidFill>
              <a:ln w="9525">
                <a:noFill/>
                <a:round/>
                <a:headEnd/>
                <a:tailEnd/>
              </a:ln>
            </p:spPr>
            <p:txBody>
              <a:bodyPr/>
              <a:lstStyle/>
              <a:p>
                <a:endParaRPr lang="en-US"/>
              </a:p>
            </p:txBody>
          </p:sp>
          <p:sp>
            <p:nvSpPr>
              <p:cNvPr id="33698" name="Freeform 1003"/>
              <p:cNvSpPr>
                <a:spLocks/>
              </p:cNvSpPr>
              <p:nvPr/>
            </p:nvSpPr>
            <p:spPr bwMode="auto">
              <a:xfrm>
                <a:off x="1734" y="1495"/>
                <a:ext cx="7" cy="10"/>
              </a:xfrm>
              <a:custGeom>
                <a:avLst/>
                <a:gdLst>
                  <a:gd name="T0" fmla="*/ 0 w 7"/>
                  <a:gd name="T1" fmla="*/ 10 h 10"/>
                  <a:gd name="T2" fmla="*/ 4 w 7"/>
                  <a:gd name="T3" fmla="*/ 6 h 10"/>
                  <a:gd name="T4" fmla="*/ 0 w 7"/>
                  <a:gd name="T5" fmla="*/ 10 h 10"/>
                  <a:gd name="T6" fmla="*/ 4 w 7"/>
                  <a:gd name="T7" fmla="*/ 10 h 10"/>
                  <a:gd name="T8" fmla="*/ 4 w 7"/>
                  <a:gd name="T9" fmla="*/ 6 h 10"/>
                  <a:gd name="T10" fmla="*/ 7 w 7"/>
                  <a:gd name="T11" fmla="*/ 3 h 10"/>
                  <a:gd name="T12" fmla="*/ 7 w 7"/>
                  <a:gd name="T13" fmla="*/ 0 h 10"/>
                  <a:gd name="T14" fmla="*/ 4 w 7"/>
                  <a:gd name="T15" fmla="*/ 3 h 10"/>
                  <a:gd name="T16" fmla="*/ 4 w 7"/>
                  <a:gd name="T17" fmla="*/ 3 h 10"/>
                  <a:gd name="T18" fmla="*/ 0 w 7"/>
                  <a:gd name="T19" fmla="*/ 6 h 10"/>
                  <a:gd name="T20" fmla="*/ 0 w 7"/>
                  <a:gd name="T21" fmla="*/ 6 h 10"/>
                  <a:gd name="T22" fmla="*/ 0 w 7"/>
                  <a:gd name="T23" fmla="*/ 6 h 10"/>
                  <a:gd name="T24" fmla="*/ 4 w 7"/>
                  <a:gd name="T25" fmla="*/ 6 h 10"/>
                  <a:gd name="T26" fmla="*/ 4 w 7"/>
                  <a:gd name="T27" fmla="*/ 3 h 10"/>
                  <a:gd name="T28" fmla="*/ 4 w 7"/>
                  <a:gd name="T29" fmla="*/ 6 h 10"/>
                  <a:gd name="T30" fmla="*/ 0 w 7"/>
                  <a:gd name="T31" fmla="*/ 10 h 10"/>
                  <a:gd name="T32" fmla="*/ 0 w 7"/>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10"/>
                  <a:gd name="T53" fmla="*/ 7 w 7"/>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10">
                    <a:moveTo>
                      <a:pt x="0" y="10"/>
                    </a:moveTo>
                    <a:lnTo>
                      <a:pt x="4" y="6"/>
                    </a:lnTo>
                    <a:lnTo>
                      <a:pt x="0" y="10"/>
                    </a:lnTo>
                    <a:lnTo>
                      <a:pt x="4" y="10"/>
                    </a:lnTo>
                    <a:lnTo>
                      <a:pt x="4" y="6"/>
                    </a:lnTo>
                    <a:lnTo>
                      <a:pt x="7" y="3"/>
                    </a:lnTo>
                    <a:lnTo>
                      <a:pt x="7" y="0"/>
                    </a:lnTo>
                    <a:lnTo>
                      <a:pt x="4" y="3"/>
                    </a:lnTo>
                    <a:lnTo>
                      <a:pt x="0" y="6"/>
                    </a:lnTo>
                    <a:lnTo>
                      <a:pt x="4" y="6"/>
                    </a:lnTo>
                    <a:lnTo>
                      <a:pt x="4" y="3"/>
                    </a:lnTo>
                    <a:lnTo>
                      <a:pt x="4" y="6"/>
                    </a:lnTo>
                    <a:lnTo>
                      <a:pt x="0" y="10"/>
                    </a:lnTo>
                  </a:path>
                </a:pathLst>
              </a:custGeom>
              <a:noFill/>
              <a:ln w="0">
                <a:solidFill>
                  <a:srgbClr val="7F7F7F"/>
                </a:solidFill>
                <a:round/>
                <a:headEnd/>
                <a:tailEnd/>
              </a:ln>
            </p:spPr>
            <p:txBody>
              <a:bodyPr/>
              <a:lstStyle/>
              <a:p>
                <a:endParaRPr lang="en-US"/>
              </a:p>
            </p:txBody>
          </p:sp>
          <p:sp>
            <p:nvSpPr>
              <p:cNvPr id="33699" name="Freeform 1004"/>
              <p:cNvSpPr>
                <a:spLocks/>
              </p:cNvSpPr>
              <p:nvPr/>
            </p:nvSpPr>
            <p:spPr bwMode="auto">
              <a:xfrm>
                <a:off x="1715" y="1476"/>
                <a:ext cx="10" cy="16"/>
              </a:xfrm>
              <a:custGeom>
                <a:avLst/>
                <a:gdLst>
                  <a:gd name="T0" fmla="*/ 10 w 10"/>
                  <a:gd name="T1" fmla="*/ 3 h 16"/>
                  <a:gd name="T2" fmla="*/ 6 w 10"/>
                  <a:gd name="T3" fmla="*/ 13 h 16"/>
                  <a:gd name="T4" fmla="*/ 3 w 10"/>
                  <a:gd name="T5" fmla="*/ 16 h 16"/>
                  <a:gd name="T6" fmla="*/ 0 w 10"/>
                  <a:gd name="T7" fmla="*/ 16 h 16"/>
                  <a:gd name="T8" fmla="*/ 3 w 10"/>
                  <a:gd name="T9" fmla="*/ 13 h 16"/>
                  <a:gd name="T10" fmla="*/ 6 w 10"/>
                  <a:gd name="T11" fmla="*/ 9 h 16"/>
                  <a:gd name="T12" fmla="*/ 3 w 10"/>
                  <a:gd name="T13" fmla="*/ 9 h 16"/>
                  <a:gd name="T14" fmla="*/ 3 w 10"/>
                  <a:gd name="T15" fmla="*/ 9 h 16"/>
                  <a:gd name="T16" fmla="*/ 6 w 10"/>
                  <a:gd name="T17" fmla="*/ 6 h 16"/>
                  <a:gd name="T18" fmla="*/ 6 w 10"/>
                  <a:gd name="T19" fmla="*/ 3 h 16"/>
                  <a:gd name="T20" fmla="*/ 10 w 10"/>
                  <a:gd name="T21" fmla="*/ 0 h 16"/>
                  <a:gd name="T22" fmla="*/ 10 w 10"/>
                  <a:gd name="T23" fmla="*/ 3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10" y="3"/>
                    </a:moveTo>
                    <a:lnTo>
                      <a:pt x="6" y="13"/>
                    </a:lnTo>
                    <a:lnTo>
                      <a:pt x="3" y="16"/>
                    </a:lnTo>
                    <a:lnTo>
                      <a:pt x="0" y="16"/>
                    </a:lnTo>
                    <a:lnTo>
                      <a:pt x="3" y="13"/>
                    </a:lnTo>
                    <a:lnTo>
                      <a:pt x="6" y="9"/>
                    </a:lnTo>
                    <a:lnTo>
                      <a:pt x="3" y="9"/>
                    </a:lnTo>
                    <a:lnTo>
                      <a:pt x="6" y="6"/>
                    </a:lnTo>
                    <a:lnTo>
                      <a:pt x="6" y="3"/>
                    </a:lnTo>
                    <a:lnTo>
                      <a:pt x="10" y="0"/>
                    </a:lnTo>
                    <a:lnTo>
                      <a:pt x="10" y="3"/>
                    </a:lnTo>
                    <a:close/>
                  </a:path>
                </a:pathLst>
              </a:custGeom>
              <a:solidFill>
                <a:srgbClr val="CCCCCC"/>
              </a:solidFill>
              <a:ln w="9525">
                <a:noFill/>
                <a:round/>
                <a:headEnd/>
                <a:tailEnd/>
              </a:ln>
            </p:spPr>
            <p:txBody>
              <a:bodyPr/>
              <a:lstStyle/>
              <a:p>
                <a:endParaRPr lang="en-US"/>
              </a:p>
            </p:txBody>
          </p:sp>
          <p:sp>
            <p:nvSpPr>
              <p:cNvPr id="33700" name="Freeform 1005"/>
              <p:cNvSpPr>
                <a:spLocks/>
              </p:cNvSpPr>
              <p:nvPr/>
            </p:nvSpPr>
            <p:spPr bwMode="auto">
              <a:xfrm>
                <a:off x="1715" y="1476"/>
                <a:ext cx="10" cy="16"/>
              </a:xfrm>
              <a:custGeom>
                <a:avLst/>
                <a:gdLst>
                  <a:gd name="T0" fmla="*/ 10 w 10"/>
                  <a:gd name="T1" fmla="*/ 3 h 16"/>
                  <a:gd name="T2" fmla="*/ 6 w 10"/>
                  <a:gd name="T3" fmla="*/ 13 h 16"/>
                  <a:gd name="T4" fmla="*/ 3 w 10"/>
                  <a:gd name="T5" fmla="*/ 16 h 16"/>
                  <a:gd name="T6" fmla="*/ 0 w 10"/>
                  <a:gd name="T7" fmla="*/ 16 h 16"/>
                  <a:gd name="T8" fmla="*/ 3 w 10"/>
                  <a:gd name="T9" fmla="*/ 13 h 16"/>
                  <a:gd name="T10" fmla="*/ 6 w 10"/>
                  <a:gd name="T11" fmla="*/ 9 h 16"/>
                  <a:gd name="T12" fmla="*/ 3 w 10"/>
                  <a:gd name="T13" fmla="*/ 9 h 16"/>
                  <a:gd name="T14" fmla="*/ 3 w 10"/>
                  <a:gd name="T15" fmla="*/ 9 h 16"/>
                  <a:gd name="T16" fmla="*/ 6 w 10"/>
                  <a:gd name="T17" fmla="*/ 6 h 16"/>
                  <a:gd name="T18" fmla="*/ 6 w 10"/>
                  <a:gd name="T19" fmla="*/ 3 h 16"/>
                  <a:gd name="T20" fmla="*/ 10 w 10"/>
                  <a:gd name="T21" fmla="*/ 0 h 16"/>
                  <a:gd name="T22" fmla="*/ 10 w 10"/>
                  <a:gd name="T23" fmla="*/ 3 h 16"/>
                  <a:gd name="T24" fmla="*/ 10 w 10"/>
                  <a:gd name="T25" fmla="*/ 3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6"/>
                  <a:gd name="T41" fmla="*/ 10 w 1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6">
                    <a:moveTo>
                      <a:pt x="10" y="3"/>
                    </a:moveTo>
                    <a:lnTo>
                      <a:pt x="6" y="13"/>
                    </a:lnTo>
                    <a:lnTo>
                      <a:pt x="3" y="16"/>
                    </a:lnTo>
                    <a:lnTo>
                      <a:pt x="0" y="16"/>
                    </a:lnTo>
                    <a:lnTo>
                      <a:pt x="3" y="13"/>
                    </a:lnTo>
                    <a:lnTo>
                      <a:pt x="6" y="9"/>
                    </a:lnTo>
                    <a:lnTo>
                      <a:pt x="3" y="9"/>
                    </a:lnTo>
                    <a:lnTo>
                      <a:pt x="6" y="6"/>
                    </a:lnTo>
                    <a:lnTo>
                      <a:pt x="6" y="3"/>
                    </a:lnTo>
                    <a:lnTo>
                      <a:pt x="10" y="0"/>
                    </a:lnTo>
                    <a:lnTo>
                      <a:pt x="10" y="3"/>
                    </a:lnTo>
                  </a:path>
                </a:pathLst>
              </a:custGeom>
              <a:noFill/>
              <a:ln w="0">
                <a:solidFill>
                  <a:srgbClr val="7F7F7F"/>
                </a:solidFill>
                <a:round/>
                <a:headEnd/>
                <a:tailEnd/>
              </a:ln>
            </p:spPr>
            <p:txBody>
              <a:bodyPr/>
              <a:lstStyle/>
              <a:p>
                <a:endParaRPr lang="en-US"/>
              </a:p>
            </p:txBody>
          </p:sp>
          <p:sp>
            <p:nvSpPr>
              <p:cNvPr id="33701" name="Freeform 1006"/>
              <p:cNvSpPr>
                <a:spLocks/>
              </p:cNvSpPr>
              <p:nvPr/>
            </p:nvSpPr>
            <p:spPr bwMode="auto">
              <a:xfrm>
                <a:off x="1728" y="1482"/>
                <a:ext cx="10" cy="7"/>
              </a:xfrm>
              <a:custGeom>
                <a:avLst/>
                <a:gdLst>
                  <a:gd name="T0" fmla="*/ 3 w 10"/>
                  <a:gd name="T1" fmla="*/ 0 h 7"/>
                  <a:gd name="T2" fmla="*/ 3 w 10"/>
                  <a:gd name="T3" fmla="*/ 0 h 7"/>
                  <a:gd name="T4" fmla="*/ 10 w 10"/>
                  <a:gd name="T5" fmla="*/ 0 h 7"/>
                  <a:gd name="T6" fmla="*/ 6 w 10"/>
                  <a:gd name="T7" fmla="*/ 3 h 7"/>
                  <a:gd name="T8" fmla="*/ 6 w 10"/>
                  <a:gd name="T9" fmla="*/ 3 h 7"/>
                  <a:gd name="T10" fmla="*/ 3 w 10"/>
                  <a:gd name="T11" fmla="*/ 7 h 7"/>
                  <a:gd name="T12" fmla="*/ 0 w 10"/>
                  <a:gd name="T13" fmla="*/ 7 h 7"/>
                  <a:gd name="T14" fmla="*/ 3 w 10"/>
                  <a:gd name="T15" fmla="*/ 3 h 7"/>
                  <a:gd name="T16" fmla="*/ 3 w 10"/>
                  <a:gd name="T17" fmla="*/ 3 h 7"/>
                  <a:gd name="T18" fmla="*/ 3 w 10"/>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7"/>
                  <a:gd name="T32" fmla="*/ 10 w 10"/>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7">
                    <a:moveTo>
                      <a:pt x="3" y="0"/>
                    </a:moveTo>
                    <a:lnTo>
                      <a:pt x="3" y="0"/>
                    </a:lnTo>
                    <a:lnTo>
                      <a:pt x="10" y="0"/>
                    </a:lnTo>
                    <a:lnTo>
                      <a:pt x="6" y="3"/>
                    </a:lnTo>
                    <a:lnTo>
                      <a:pt x="3" y="7"/>
                    </a:lnTo>
                    <a:lnTo>
                      <a:pt x="0" y="7"/>
                    </a:lnTo>
                    <a:lnTo>
                      <a:pt x="3" y="3"/>
                    </a:lnTo>
                    <a:lnTo>
                      <a:pt x="3" y="0"/>
                    </a:lnTo>
                    <a:close/>
                  </a:path>
                </a:pathLst>
              </a:custGeom>
              <a:solidFill>
                <a:srgbClr val="CCCCCC"/>
              </a:solidFill>
              <a:ln w="9525">
                <a:noFill/>
                <a:round/>
                <a:headEnd/>
                <a:tailEnd/>
              </a:ln>
            </p:spPr>
            <p:txBody>
              <a:bodyPr/>
              <a:lstStyle/>
              <a:p>
                <a:endParaRPr lang="en-US"/>
              </a:p>
            </p:txBody>
          </p:sp>
          <p:sp>
            <p:nvSpPr>
              <p:cNvPr id="33702" name="Freeform 1007"/>
              <p:cNvSpPr>
                <a:spLocks/>
              </p:cNvSpPr>
              <p:nvPr/>
            </p:nvSpPr>
            <p:spPr bwMode="auto">
              <a:xfrm>
                <a:off x="1728" y="1482"/>
                <a:ext cx="10" cy="7"/>
              </a:xfrm>
              <a:custGeom>
                <a:avLst/>
                <a:gdLst>
                  <a:gd name="T0" fmla="*/ 3 w 10"/>
                  <a:gd name="T1" fmla="*/ 0 h 7"/>
                  <a:gd name="T2" fmla="*/ 3 w 10"/>
                  <a:gd name="T3" fmla="*/ 0 h 7"/>
                  <a:gd name="T4" fmla="*/ 10 w 10"/>
                  <a:gd name="T5" fmla="*/ 0 h 7"/>
                  <a:gd name="T6" fmla="*/ 6 w 10"/>
                  <a:gd name="T7" fmla="*/ 3 h 7"/>
                  <a:gd name="T8" fmla="*/ 6 w 10"/>
                  <a:gd name="T9" fmla="*/ 3 h 7"/>
                  <a:gd name="T10" fmla="*/ 3 w 10"/>
                  <a:gd name="T11" fmla="*/ 7 h 7"/>
                  <a:gd name="T12" fmla="*/ 0 w 10"/>
                  <a:gd name="T13" fmla="*/ 7 h 7"/>
                  <a:gd name="T14" fmla="*/ 3 w 10"/>
                  <a:gd name="T15" fmla="*/ 3 h 7"/>
                  <a:gd name="T16" fmla="*/ 3 w 10"/>
                  <a:gd name="T17" fmla="*/ 3 h 7"/>
                  <a:gd name="T18" fmla="*/ 3 w 10"/>
                  <a:gd name="T19" fmla="*/ 0 h 7"/>
                  <a:gd name="T20" fmla="*/ 3 w 10"/>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7"/>
                  <a:gd name="T35" fmla="*/ 10 w 10"/>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7">
                    <a:moveTo>
                      <a:pt x="3" y="0"/>
                    </a:moveTo>
                    <a:lnTo>
                      <a:pt x="3" y="0"/>
                    </a:lnTo>
                    <a:lnTo>
                      <a:pt x="10" y="0"/>
                    </a:lnTo>
                    <a:lnTo>
                      <a:pt x="6" y="3"/>
                    </a:lnTo>
                    <a:lnTo>
                      <a:pt x="3" y="7"/>
                    </a:lnTo>
                    <a:lnTo>
                      <a:pt x="0" y="7"/>
                    </a:lnTo>
                    <a:lnTo>
                      <a:pt x="3" y="3"/>
                    </a:lnTo>
                    <a:lnTo>
                      <a:pt x="3" y="0"/>
                    </a:lnTo>
                  </a:path>
                </a:pathLst>
              </a:custGeom>
              <a:noFill/>
              <a:ln w="0">
                <a:solidFill>
                  <a:srgbClr val="7F7F7F"/>
                </a:solidFill>
                <a:round/>
                <a:headEnd/>
                <a:tailEnd/>
              </a:ln>
            </p:spPr>
            <p:txBody>
              <a:bodyPr/>
              <a:lstStyle/>
              <a:p>
                <a:endParaRPr lang="en-US"/>
              </a:p>
            </p:txBody>
          </p:sp>
          <p:sp>
            <p:nvSpPr>
              <p:cNvPr id="33703" name="Freeform 1008"/>
              <p:cNvSpPr>
                <a:spLocks/>
              </p:cNvSpPr>
              <p:nvPr/>
            </p:nvSpPr>
            <p:spPr bwMode="auto">
              <a:xfrm>
                <a:off x="1721" y="1492"/>
                <a:ext cx="10" cy="19"/>
              </a:xfrm>
              <a:custGeom>
                <a:avLst/>
                <a:gdLst>
                  <a:gd name="T0" fmla="*/ 10 w 10"/>
                  <a:gd name="T1" fmla="*/ 3 h 19"/>
                  <a:gd name="T2" fmla="*/ 10 w 10"/>
                  <a:gd name="T3" fmla="*/ 6 h 19"/>
                  <a:gd name="T4" fmla="*/ 7 w 10"/>
                  <a:gd name="T5" fmla="*/ 6 h 19"/>
                  <a:gd name="T6" fmla="*/ 10 w 10"/>
                  <a:gd name="T7" fmla="*/ 9 h 19"/>
                  <a:gd name="T8" fmla="*/ 7 w 10"/>
                  <a:gd name="T9" fmla="*/ 6 h 19"/>
                  <a:gd name="T10" fmla="*/ 7 w 10"/>
                  <a:gd name="T11" fmla="*/ 9 h 19"/>
                  <a:gd name="T12" fmla="*/ 7 w 10"/>
                  <a:gd name="T13" fmla="*/ 13 h 19"/>
                  <a:gd name="T14" fmla="*/ 7 w 10"/>
                  <a:gd name="T15" fmla="*/ 16 h 19"/>
                  <a:gd name="T16" fmla="*/ 7 w 10"/>
                  <a:gd name="T17" fmla="*/ 16 h 19"/>
                  <a:gd name="T18" fmla="*/ 4 w 10"/>
                  <a:gd name="T19" fmla="*/ 19 h 19"/>
                  <a:gd name="T20" fmla="*/ 4 w 10"/>
                  <a:gd name="T21" fmla="*/ 19 h 19"/>
                  <a:gd name="T22" fmla="*/ 4 w 10"/>
                  <a:gd name="T23" fmla="*/ 16 h 19"/>
                  <a:gd name="T24" fmla="*/ 4 w 10"/>
                  <a:gd name="T25" fmla="*/ 16 h 19"/>
                  <a:gd name="T26" fmla="*/ 4 w 10"/>
                  <a:gd name="T27" fmla="*/ 13 h 19"/>
                  <a:gd name="T28" fmla="*/ 0 w 10"/>
                  <a:gd name="T29" fmla="*/ 9 h 19"/>
                  <a:gd name="T30" fmla="*/ 4 w 10"/>
                  <a:gd name="T31" fmla="*/ 9 h 19"/>
                  <a:gd name="T32" fmla="*/ 4 w 10"/>
                  <a:gd name="T33" fmla="*/ 9 h 19"/>
                  <a:gd name="T34" fmla="*/ 4 w 10"/>
                  <a:gd name="T35" fmla="*/ 9 h 19"/>
                  <a:gd name="T36" fmla="*/ 0 w 10"/>
                  <a:gd name="T37" fmla="*/ 6 h 19"/>
                  <a:gd name="T38" fmla="*/ 4 w 10"/>
                  <a:gd name="T39" fmla="*/ 6 h 19"/>
                  <a:gd name="T40" fmla="*/ 7 w 10"/>
                  <a:gd name="T41" fmla="*/ 0 h 19"/>
                  <a:gd name="T42" fmla="*/ 0 w 10"/>
                  <a:gd name="T43" fmla="*/ 3 h 19"/>
                  <a:gd name="T44" fmla="*/ 7 w 10"/>
                  <a:gd name="T45" fmla="*/ 0 h 19"/>
                  <a:gd name="T46" fmla="*/ 7 w 10"/>
                  <a:gd name="T47" fmla="*/ 0 h 19"/>
                  <a:gd name="T48" fmla="*/ 10 w 10"/>
                  <a:gd name="T49" fmla="*/ 0 h 19"/>
                  <a:gd name="T50" fmla="*/ 10 w 10"/>
                  <a:gd name="T51" fmla="*/ 0 h 19"/>
                  <a:gd name="T52" fmla="*/ 7 w 10"/>
                  <a:gd name="T53" fmla="*/ 3 h 19"/>
                  <a:gd name="T54" fmla="*/ 10 w 10"/>
                  <a:gd name="T55" fmla="*/ 3 h 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
                  <a:gd name="T85" fmla="*/ 0 h 19"/>
                  <a:gd name="T86" fmla="*/ 10 w 10"/>
                  <a:gd name="T87" fmla="*/ 19 h 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 h="19">
                    <a:moveTo>
                      <a:pt x="10" y="3"/>
                    </a:moveTo>
                    <a:lnTo>
                      <a:pt x="10" y="6"/>
                    </a:lnTo>
                    <a:lnTo>
                      <a:pt x="7" y="6"/>
                    </a:lnTo>
                    <a:lnTo>
                      <a:pt x="10" y="9"/>
                    </a:lnTo>
                    <a:lnTo>
                      <a:pt x="7" y="6"/>
                    </a:lnTo>
                    <a:lnTo>
                      <a:pt x="7" y="9"/>
                    </a:lnTo>
                    <a:lnTo>
                      <a:pt x="7" y="13"/>
                    </a:lnTo>
                    <a:lnTo>
                      <a:pt x="7" y="16"/>
                    </a:lnTo>
                    <a:lnTo>
                      <a:pt x="4" y="19"/>
                    </a:lnTo>
                    <a:lnTo>
                      <a:pt x="4" y="16"/>
                    </a:lnTo>
                    <a:lnTo>
                      <a:pt x="4" y="13"/>
                    </a:lnTo>
                    <a:lnTo>
                      <a:pt x="0" y="9"/>
                    </a:lnTo>
                    <a:lnTo>
                      <a:pt x="4" y="9"/>
                    </a:lnTo>
                    <a:lnTo>
                      <a:pt x="0" y="6"/>
                    </a:lnTo>
                    <a:lnTo>
                      <a:pt x="4" y="6"/>
                    </a:lnTo>
                    <a:lnTo>
                      <a:pt x="7" y="0"/>
                    </a:lnTo>
                    <a:lnTo>
                      <a:pt x="0" y="3"/>
                    </a:lnTo>
                    <a:lnTo>
                      <a:pt x="7" y="0"/>
                    </a:lnTo>
                    <a:lnTo>
                      <a:pt x="10" y="0"/>
                    </a:lnTo>
                    <a:lnTo>
                      <a:pt x="7" y="3"/>
                    </a:lnTo>
                    <a:lnTo>
                      <a:pt x="10" y="3"/>
                    </a:lnTo>
                    <a:close/>
                  </a:path>
                </a:pathLst>
              </a:custGeom>
              <a:solidFill>
                <a:srgbClr val="CCCCCC"/>
              </a:solidFill>
              <a:ln w="9525">
                <a:noFill/>
                <a:round/>
                <a:headEnd/>
                <a:tailEnd/>
              </a:ln>
            </p:spPr>
            <p:txBody>
              <a:bodyPr/>
              <a:lstStyle/>
              <a:p>
                <a:endParaRPr lang="en-US"/>
              </a:p>
            </p:txBody>
          </p:sp>
          <p:sp>
            <p:nvSpPr>
              <p:cNvPr id="33704" name="Freeform 1009"/>
              <p:cNvSpPr>
                <a:spLocks/>
              </p:cNvSpPr>
              <p:nvPr/>
            </p:nvSpPr>
            <p:spPr bwMode="auto">
              <a:xfrm>
                <a:off x="1721" y="1492"/>
                <a:ext cx="10" cy="19"/>
              </a:xfrm>
              <a:custGeom>
                <a:avLst/>
                <a:gdLst>
                  <a:gd name="T0" fmla="*/ 10 w 10"/>
                  <a:gd name="T1" fmla="*/ 3 h 19"/>
                  <a:gd name="T2" fmla="*/ 10 w 10"/>
                  <a:gd name="T3" fmla="*/ 6 h 19"/>
                  <a:gd name="T4" fmla="*/ 7 w 10"/>
                  <a:gd name="T5" fmla="*/ 6 h 19"/>
                  <a:gd name="T6" fmla="*/ 10 w 10"/>
                  <a:gd name="T7" fmla="*/ 9 h 19"/>
                  <a:gd name="T8" fmla="*/ 7 w 10"/>
                  <a:gd name="T9" fmla="*/ 6 h 19"/>
                  <a:gd name="T10" fmla="*/ 7 w 10"/>
                  <a:gd name="T11" fmla="*/ 9 h 19"/>
                  <a:gd name="T12" fmla="*/ 7 w 10"/>
                  <a:gd name="T13" fmla="*/ 13 h 19"/>
                  <a:gd name="T14" fmla="*/ 7 w 10"/>
                  <a:gd name="T15" fmla="*/ 16 h 19"/>
                  <a:gd name="T16" fmla="*/ 7 w 10"/>
                  <a:gd name="T17" fmla="*/ 16 h 19"/>
                  <a:gd name="T18" fmla="*/ 4 w 10"/>
                  <a:gd name="T19" fmla="*/ 19 h 19"/>
                  <a:gd name="T20" fmla="*/ 4 w 10"/>
                  <a:gd name="T21" fmla="*/ 19 h 19"/>
                  <a:gd name="T22" fmla="*/ 4 w 10"/>
                  <a:gd name="T23" fmla="*/ 16 h 19"/>
                  <a:gd name="T24" fmla="*/ 4 w 10"/>
                  <a:gd name="T25" fmla="*/ 16 h 19"/>
                  <a:gd name="T26" fmla="*/ 4 w 10"/>
                  <a:gd name="T27" fmla="*/ 13 h 19"/>
                  <a:gd name="T28" fmla="*/ 0 w 10"/>
                  <a:gd name="T29" fmla="*/ 9 h 19"/>
                  <a:gd name="T30" fmla="*/ 4 w 10"/>
                  <a:gd name="T31" fmla="*/ 9 h 19"/>
                  <a:gd name="T32" fmla="*/ 4 w 10"/>
                  <a:gd name="T33" fmla="*/ 9 h 19"/>
                  <a:gd name="T34" fmla="*/ 4 w 10"/>
                  <a:gd name="T35" fmla="*/ 9 h 19"/>
                  <a:gd name="T36" fmla="*/ 0 w 10"/>
                  <a:gd name="T37" fmla="*/ 6 h 19"/>
                  <a:gd name="T38" fmla="*/ 4 w 10"/>
                  <a:gd name="T39" fmla="*/ 6 h 19"/>
                  <a:gd name="T40" fmla="*/ 7 w 10"/>
                  <a:gd name="T41" fmla="*/ 0 h 19"/>
                  <a:gd name="T42" fmla="*/ 0 w 10"/>
                  <a:gd name="T43" fmla="*/ 3 h 19"/>
                  <a:gd name="T44" fmla="*/ 7 w 10"/>
                  <a:gd name="T45" fmla="*/ 0 h 19"/>
                  <a:gd name="T46" fmla="*/ 7 w 10"/>
                  <a:gd name="T47" fmla="*/ 0 h 19"/>
                  <a:gd name="T48" fmla="*/ 10 w 10"/>
                  <a:gd name="T49" fmla="*/ 0 h 19"/>
                  <a:gd name="T50" fmla="*/ 10 w 10"/>
                  <a:gd name="T51" fmla="*/ 0 h 19"/>
                  <a:gd name="T52" fmla="*/ 7 w 10"/>
                  <a:gd name="T53" fmla="*/ 3 h 19"/>
                  <a:gd name="T54" fmla="*/ 10 w 10"/>
                  <a:gd name="T55" fmla="*/ 3 h 19"/>
                  <a:gd name="T56" fmla="*/ 10 w 10"/>
                  <a:gd name="T57" fmla="*/ 3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
                  <a:gd name="T88" fmla="*/ 0 h 19"/>
                  <a:gd name="T89" fmla="*/ 10 w 10"/>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 h="19">
                    <a:moveTo>
                      <a:pt x="10" y="3"/>
                    </a:moveTo>
                    <a:lnTo>
                      <a:pt x="10" y="6"/>
                    </a:lnTo>
                    <a:lnTo>
                      <a:pt x="7" y="6"/>
                    </a:lnTo>
                    <a:lnTo>
                      <a:pt x="10" y="9"/>
                    </a:lnTo>
                    <a:lnTo>
                      <a:pt x="7" y="6"/>
                    </a:lnTo>
                    <a:lnTo>
                      <a:pt x="7" y="9"/>
                    </a:lnTo>
                    <a:lnTo>
                      <a:pt x="7" y="13"/>
                    </a:lnTo>
                    <a:lnTo>
                      <a:pt x="7" y="16"/>
                    </a:lnTo>
                    <a:lnTo>
                      <a:pt x="4" y="19"/>
                    </a:lnTo>
                    <a:lnTo>
                      <a:pt x="4" y="16"/>
                    </a:lnTo>
                    <a:lnTo>
                      <a:pt x="4" y="13"/>
                    </a:lnTo>
                    <a:lnTo>
                      <a:pt x="0" y="9"/>
                    </a:lnTo>
                    <a:lnTo>
                      <a:pt x="4" y="9"/>
                    </a:lnTo>
                    <a:lnTo>
                      <a:pt x="0" y="6"/>
                    </a:lnTo>
                    <a:lnTo>
                      <a:pt x="4" y="6"/>
                    </a:lnTo>
                    <a:lnTo>
                      <a:pt x="7" y="0"/>
                    </a:lnTo>
                    <a:lnTo>
                      <a:pt x="0" y="3"/>
                    </a:lnTo>
                    <a:lnTo>
                      <a:pt x="7" y="0"/>
                    </a:lnTo>
                    <a:lnTo>
                      <a:pt x="10" y="0"/>
                    </a:lnTo>
                    <a:lnTo>
                      <a:pt x="7" y="3"/>
                    </a:lnTo>
                    <a:lnTo>
                      <a:pt x="10" y="3"/>
                    </a:lnTo>
                  </a:path>
                </a:pathLst>
              </a:custGeom>
              <a:noFill/>
              <a:ln w="0">
                <a:solidFill>
                  <a:srgbClr val="7F7F7F"/>
                </a:solidFill>
                <a:round/>
                <a:headEnd/>
                <a:tailEnd/>
              </a:ln>
            </p:spPr>
            <p:txBody>
              <a:bodyPr/>
              <a:lstStyle/>
              <a:p>
                <a:endParaRPr lang="en-US"/>
              </a:p>
            </p:txBody>
          </p:sp>
          <p:sp>
            <p:nvSpPr>
              <p:cNvPr id="33705" name="Freeform 1010"/>
              <p:cNvSpPr>
                <a:spLocks/>
              </p:cNvSpPr>
              <p:nvPr/>
            </p:nvSpPr>
            <p:spPr bwMode="auto">
              <a:xfrm>
                <a:off x="1573" y="1473"/>
                <a:ext cx="26" cy="12"/>
              </a:xfrm>
              <a:custGeom>
                <a:avLst/>
                <a:gdLst>
                  <a:gd name="T0" fmla="*/ 4 w 26"/>
                  <a:gd name="T1" fmla="*/ 6 h 12"/>
                  <a:gd name="T2" fmla="*/ 7 w 26"/>
                  <a:gd name="T3" fmla="*/ 3 h 12"/>
                  <a:gd name="T4" fmla="*/ 10 w 26"/>
                  <a:gd name="T5" fmla="*/ 3 h 12"/>
                  <a:gd name="T6" fmla="*/ 10 w 26"/>
                  <a:gd name="T7" fmla="*/ 3 h 12"/>
                  <a:gd name="T8" fmla="*/ 10 w 26"/>
                  <a:gd name="T9" fmla="*/ 3 h 12"/>
                  <a:gd name="T10" fmla="*/ 10 w 26"/>
                  <a:gd name="T11" fmla="*/ 6 h 12"/>
                  <a:gd name="T12" fmla="*/ 10 w 26"/>
                  <a:gd name="T13" fmla="*/ 6 h 12"/>
                  <a:gd name="T14" fmla="*/ 13 w 26"/>
                  <a:gd name="T15" fmla="*/ 3 h 12"/>
                  <a:gd name="T16" fmla="*/ 13 w 26"/>
                  <a:gd name="T17" fmla="*/ 3 h 12"/>
                  <a:gd name="T18" fmla="*/ 13 w 26"/>
                  <a:gd name="T19" fmla="*/ 0 h 12"/>
                  <a:gd name="T20" fmla="*/ 13 w 26"/>
                  <a:gd name="T21" fmla="*/ 0 h 12"/>
                  <a:gd name="T22" fmla="*/ 17 w 26"/>
                  <a:gd name="T23" fmla="*/ 0 h 12"/>
                  <a:gd name="T24" fmla="*/ 13 w 26"/>
                  <a:gd name="T25" fmla="*/ 3 h 12"/>
                  <a:gd name="T26" fmla="*/ 20 w 26"/>
                  <a:gd name="T27" fmla="*/ 0 h 12"/>
                  <a:gd name="T28" fmla="*/ 20 w 26"/>
                  <a:gd name="T29" fmla="*/ 0 h 12"/>
                  <a:gd name="T30" fmla="*/ 23 w 26"/>
                  <a:gd name="T31" fmla="*/ 0 h 12"/>
                  <a:gd name="T32" fmla="*/ 20 w 26"/>
                  <a:gd name="T33" fmla="*/ 0 h 12"/>
                  <a:gd name="T34" fmla="*/ 26 w 26"/>
                  <a:gd name="T35" fmla="*/ 0 h 12"/>
                  <a:gd name="T36" fmla="*/ 23 w 26"/>
                  <a:gd name="T37" fmla="*/ 3 h 12"/>
                  <a:gd name="T38" fmla="*/ 23 w 26"/>
                  <a:gd name="T39" fmla="*/ 3 h 12"/>
                  <a:gd name="T40" fmla="*/ 23 w 26"/>
                  <a:gd name="T41" fmla="*/ 3 h 12"/>
                  <a:gd name="T42" fmla="*/ 17 w 26"/>
                  <a:gd name="T43" fmla="*/ 3 h 12"/>
                  <a:gd name="T44" fmla="*/ 17 w 26"/>
                  <a:gd name="T45" fmla="*/ 3 h 12"/>
                  <a:gd name="T46" fmla="*/ 20 w 26"/>
                  <a:gd name="T47" fmla="*/ 6 h 12"/>
                  <a:gd name="T48" fmla="*/ 17 w 26"/>
                  <a:gd name="T49" fmla="*/ 6 h 12"/>
                  <a:gd name="T50" fmla="*/ 17 w 26"/>
                  <a:gd name="T51" fmla="*/ 6 h 12"/>
                  <a:gd name="T52" fmla="*/ 13 w 26"/>
                  <a:gd name="T53" fmla="*/ 6 h 12"/>
                  <a:gd name="T54" fmla="*/ 13 w 26"/>
                  <a:gd name="T55" fmla="*/ 6 h 12"/>
                  <a:gd name="T56" fmla="*/ 7 w 26"/>
                  <a:gd name="T57" fmla="*/ 9 h 12"/>
                  <a:gd name="T58" fmla="*/ 4 w 26"/>
                  <a:gd name="T59" fmla="*/ 12 h 12"/>
                  <a:gd name="T60" fmla="*/ 0 w 26"/>
                  <a:gd name="T61" fmla="*/ 12 h 12"/>
                  <a:gd name="T62" fmla="*/ 4 w 26"/>
                  <a:gd name="T63" fmla="*/ 9 h 12"/>
                  <a:gd name="T64" fmla="*/ 4 w 26"/>
                  <a:gd name="T65" fmla="*/ 9 h 12"/>
                  <a:gd name="T66" fmla="*/ 7 w 26"/>
                  <a:gd name="T67" fmla="*/ 9 h 12"/>
                  <a:gd name="T68" fmla="*/ 4 w 26"/>
                  <a:gd name="T69" fmla="*/ 9 h 12"/>
                  <a:gd name="T70" fmla="*/ 4 w 26"/>
                  <a:gd name="T71" fmla="*/ 9 h 12"/>
                  <a:gd name="T72" fmla="*/ 0 w 26"/>
                  <a:gd name="T73" fmla="*/ 12 h 12"/>
                  <a:gd name="T74" fmla="*/ 4 w 26"/>
                  <a:gd name="T75" fmla="*/ 6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
                  <a:gd name="T115" fmla="*/ 0 h 12"/>
                  <a:gd name="T116" fmla="*/ 26 w 26"/>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 h="12">
                    <a:moveTo>
                      <a:pt x="4" y="6"/>
                    </a:moveTo>
                    <a:lnTo>
                      <a:pt x="7" y="3"/>
                    </a:lnTo>
                    <a:lnTo>
                      <a:pt x="10" y="3"/>
                    </a:lnTo>
                    <a:lnTo>
                      <a:pt x="10" y="6"/>
                    </a:lnTo>
                    <a:lnTo>
                      <a:pt x="13" y="3"/>
                    </a:lnTo>
                    <a:lnTo>
                      <a:pt x="13" y="0"/>
                    </a:lnTo>
                    <a:lnTo>
                      <a:pt x="17" y="0"/>
                    </a:lnTo>
                    <a:lnTo>
                      <a:pt x="13" y="3"/>
                    </a:lnTo>
                    <a:lnTo>
                      <a:pt x="20" y="0"/>
                    </a:lnTo>
                    <a:lnTo>
                      <a:pt x="23" y="0"/>
                    </a:lnTo>
                    <a:lnTo>
                      <a:pt x="20" y="0"/>
                    </a:lnTo>
                    <a:lnTo>
                      <a:pt x="26" y="0"/>
                    </a:lnTo>
                    <a:lnTo>
                      <a:pt x="23" y="3"/>
                    </a:lnTo>
                    <a:lnTo>
                      <a:pt x="17" y="3"/>
                    </a:lnTo>
                    <a:lnTo>
                      <a:pt x="20" y="6"/>
                    </a:lnTo>
                    <a:lnTo>
                      <a:pt x="17" y="6"/>
                    </a:lnTo>
                    <a:lnTo>
                      <a:pt x="13" y="6"/>
                    </a:lnTo>
                    <a:lnTo>
                      <a:pt x="7" y="9"/>
                    </a:lnTo>
                    <a:lnTo>
                      <a:pt x="4" y="12"/>
                    </a:lnTo>
                    <a:lnTo>
                      <a:pt x="0" y="12"/>
                    </a:lnTo>
                    <a:lnTo>
                      <a:pt x="4" y="9"/>
                    </a:lnTo>
                    <a:lnTo>
                      <a:pt x="7" y="9"/>
                    </a:lnTo>
                    <a:lnTo>
                      <a:pt x="4" y="9"/>
                    </a:lnTo>
                    <a:lnTo>
                      <a:pt x="0" y="12"/>
                    </a:lnTo>
                    <a:lnTo>
                      <a:pt x="4" y="6"/>
                    </a:lnTo>
                    <a:close/>
                  </a:path>
                </a:pathLst>
              </a:custGeom>
              <a:solidFill>
                <a:srgbClr val="CCCCCC"/>
              </a:solidFill>
              <a:ln w="9525">
                <a:noFill/>
                <a:round/>
                <a:headEnd/>
                <a:tailEnd/>
              </a:ln>
            </p:spPr>
            <p:txBody>
              <a:bodyPr/>
              <a:lstStyle/>
              <a:p>
                <a:endParaRPr lang="en-US"/>
              </a:p>
            </p:txBody>
          </p:sp>
          <p:sp>
            <p:nvSpPr>
              <p:cNvPr id="33706" name="Freeform 1011"/>
              <p:cNvSpPr>
                <a:spLocks/>
              </p:cNvSpPr>
              <p:nvPr/>
            </p:nvSpPr>
            <p:spPr bwMode="auto">
              <a:xfrm>
                <a:off x="1573" y="1473"/>
                <a:ext cx="26" cy="12"/>
              </a:xfrm>
              <a:custGeom>
                <a:avLst/>
                <a:gdLst>
                  <a:gd name="T0" fmla="*/ 4 w 26"/>
                  <a:gd name="T1" fmla="*/ 6 h 12"/>
                  <a:gd name="T2" fmla="*/ 7 w 26"/>
                  <a:gd name="T3" fmla="*/ 3 h 12"/>
                  <a:gd name="T4" fmla="*/ 10 w 26"/>
                  <a:gd name="T5" fmla="*/ 3 h 12"/>
                  <a:gd name="T6" fmla="*/ 10 w 26"/>
                  <a:gd name="T7" fmla="*/ 3 h 12"/>
                  <a:gd name="T8" fmla="*/ 10 w 26"/>
                  <a:gd name="T9" fmla="*/ 3 h 12"/>
                  <a:gd name="T10" fmla="*/ 10 w 26"/>
                  <a:gd name="T11" fmla="*/ 6 h 12"/>
                  <a:gd name="T12" fmla="*/ 10 w 26"/>
                  <a:gd name="T13" fmla="*/ 6 h 12"/>
                  <a:gd name="T14" fmla="*/ 13 w 26"/>
                  <a:gd name="T15" fmla="*/ 3 h 12"/>
                  <a:gd name="T16" fmla="*/ 13 w 26"/>
                  <a:gd name="T17" fmla="*/ 3 h 12"/>
                  <a:gd name="T18" fmla="*/ 13 w 26"/>
                  <a:gd name="T19" fmla="*/ 0 h 12"/>
                  <a:gd name="T20" fmla="*/ 13 w 26"/>
                  <a:gd name="T21" fmla="*/ 0 h 12"/>
                  <a:gd name="T22" fmla="*/ 17 w 26"/>
                  <a:gd name="T23" fmla="*/ 0 h 12"/>
                  <a:gd name="T24" fmla="*/ 13 w 26"/>
                  <a:gd name="T25" fmla="*/ 3 h 12"/>
                  <a:gd name="T26" fmla="*/ 20 w 26"/>
                  <a:gd name="T27" fmla="*/ 0 h 12"/>
                  <a:gd name="T28" fmla="*/ 20 w 26"/>
                  <a:gd name="T29" fmla="*/ 0 h 12"/>
                  <a:gd name="T30" fmla="*/ 23 w 26"/>
                  <a:gd name="T31" fmla="*/ 0 h 12"/>
                  <a:gd name="T32" fmla="*/ 20 w 26"/>
                  <a:gd name="T33" fmla="*/ 0 h 12"/>
                  <a:gd name="T34" fmla="*/ 26 w 26"/>
                  <a:gd name="T35" fmla="*/ 0 h 12"/>
                  <a:gd name="T36" fmla="*/ 23 w 26"/>
                  <a:gd name="T37" fmla="*/ 3 h 12"/>
                  <a:gd name="T38" fmla="*/ 23 w 26"/>
                  <a:gd name="T39" fmla="*/ 3 h 12"/>
                  <a:gd name="T40" fmla="*/ 23 w 26"/>
                  <a:gd name="T41" fmla="*/ 3 h 12"/>
                  <a:gd name="T42" fmla="*/ 17 w 26"/>
                  <a:gd name="T43" fmla="*/ 3 h 12"/>
                  <a:gd name="T44" fmla="*/ 17 w 26"/>
                  <a:gd name="T45" fmla="*/ 3 h 12"/>
                  <a:gd name="T46" fmla="*/ 20 w 26"/>
                  <a:gd name="T47" fmla="*/ 6 h 12"/>
                  <a:gd name="T48" fmla="*/ 17 w 26"/>
                  <a:gd name="T49" fmla="*/ 6 h 12"/>
                  <a:gd name="T50" fmla="*/ 17 w 26"/>
                  <a:gd name="T51" fmla="*/ 6 h 12"/>
                  <a:gd name="T52" fmla="*/ 13 w 26"/>
                  <a:gd name="T53" fmla="*/ 6 h 12"/>
                  <a:gd name="T54" fmla="*/ 13 w 26"/>
                  <a:gd name="T55" fmla="*/ 6 h 12"/>
                  <a:gd name="T56" fmla="*/ 7 w 26"/>
                  <a:gd name="T57" fmla="*/ 9 h 12"/>
                  <a:gd name="T58" fmla="*/ 4 w 26"/>
                  <a:gd name="T59" fmla="*/ 12 h 12"/>
                  <a:gd name="T60" fmla="*/ 0 w 26"/>
                  <a:gd name="T61" fmla="*/ 12 h 12"/>
                  <a:gd name="T62" fmla="*/ 4 w 26"/>
                  <a:gd name="T63" fmla="*/ 9 h 12"/>
                  <a:gd name="T64" fmla="*/ 4 w 26"/>
                  <a:gd name="T65" fmla="*/ 9 h 12"/>
                  <a:gd name="T66" fmla="*/ 7 w 26"/>
                  <a:gd name="T67" fmla="*/ 9 h 12"/>
                  <a:gd name="T68" fmla="*/ 4 w 26"/>
                  <a:gd name="T69" fmla="*/ 9 h 12"/>
                  <a:gd name="T70" fmla="*/ 4 w 26"/>
                  <a:gd name="T71" fmla="*/ 9 h 12"/>
                  <a:gd name="T72" fmla="*/ 0 w 26"/>
                  <a:gd name="T73" fmla="*/ 12 h 12"/>
                  <a:gd name="T74" fmla="*/ 4 w 26"/>
                  <a:gd name="T75" fmla="*/ 6 h 12"/>
                  <a:gd name="T76" fmla="*/ 4 w 26"/>
                  <a:gd name="T77" fmla="*/ 6 h 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
                  <a:gd name="T118" fmla="*/ 0 h 12"/>
                  <a:gd name="T119" fmla="*/ 26 w 26"/>
                  <a:gd name="T120" fmla="*/ 12 h 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 h="12">
                    <a:moveTo>
                      <a:pt x="4" y="6"/>
                    </a:moveTo>
                    <a:lnTo>
                      <a:pt x="7" y="3"/>
                    </a:lnTo>
                    <a:lnTo>
                      <a:pt x="10" y="3"/>
                    </a:lnTo>
                    <a:lnTo>
                      <a:pt x="10" y="6"/>
                    </a:lnTo>
                    <a:lnTo>
                      <a:pt x="13" y="3"/>
                    </a:lnTo>
                    <a:lnTo>
                      <a:pt x="13" y="0"/>
                    </a:lnTo>
                    <a:lnTo>
                      <a:pt x="17" y="0"/>
                    </a:lnTo>
                    <a:lnTo>
                      <a:pt x="13" y="3"/>
                    </a:lnTo>
                    <a:lnTo>
                      <a:pt x="20" y="0"/>
                    </a:lnTo>
                    <a:lnTo>
                      <a:pt x="23" y="0"/>
                    </a:lnTo>
                    <a:lnTo>
                      <a:pt x="20" y="0"/>
                    </a:lnTo>
                    <a:lnTo>
                      <a:pt x="26" y="0"/>
                    </a:lnTo>
                    <a:lnTo>
                      <a:pt x="23" y="3"/>
                    </a:lnTo>
                    <a:lnTo>
                      <a:pt x="17" y="3"/>
                    </a:lnTo>
                    <a:lnTo>
                      <a:pt x="20" y="6"/>
                    </a:lnTo>
                    <a:lnTo>
                      <a:pt x="17" y="6"/>
                    </a:lnTo>
                    <a:lnTo>
                      <a:pt x="13" y="6"/>
                    </a:lnTo>
                    <a:lnTo>
                      <a:pt x="7" y="9"/>
                    </a:lnTo>
                    <a:lnTo>
                      <a:pt x="4" y="12"/>
                    </a:lnTo>
                    <a:lnTo>
                      <a:pt x="0" y="12"/>
                    </a:lnTo>
                    <a:lnTo>
                      <a:pt x="4" y="9"/>
                    </a:lnTo>
                    <a:lnTo>
                      <a:pt x="7" y="9"/>
                    </a:lnTo>
                    <a:lnTo>
                      <a:pt x="4" y="9"/>
                    </a:lnTo>
                    <a:lnTo>
                      <a:pt x="0" y="12"/>
                    </a:lnTo>
                    <a:lnTo>
                      <a:pt x="4" y="6"/>
                    </a:lnTo>
                  </a:path>
                </a:pathLst>
              </a:custGeom>
              <a:noFill/>
              <a:ln w="0">
                <a:solidFill>
                  <a:srgbClr val="7F7F7F"/>
                </a:solidFill>
                <a:round/>
                <a:headEnd/>
                <a:tailEnd/>
              </a:ln>
            </p:spPr>
            <p:txBody>
              <a:bodyPr/>
              <a:lstStyle/>
              <a:p>
                <a:endParaRPr lang="en-US"/>
              </a:p>
            </p:txBody>
          </p:sp>
          <p:sp>
            <p:nvSpPr>
              <p:cNvPr id="33707" name="Freeform 1012"/>
              <p:cNvSpPr>
                <a:spLocks/>
              </p:cNvSpPr>
              <p:nvPr/>
            </p:nvSpPr>
            <p:spPr bwMode="auto">
              <a:xfrm>
                <a:off x="1596" y="1466"/>
                <a:ext cx="10" cy="3"/>
              </a:xfrm>
              <a:custGeom>
                <a:avLst/>
                <a:gdLst>
                  <a:gd name="T0" fmla="*/ 3 w 10"/>
                  <a:gd name="T1" fmla="*/ 0 h 3"/>
                  <a:gd name="T2" fmla="*/ 3 w 10"/>
                  <a:gd name="T3" fmla="*/ 0 h 3"/>
                  <a:gd name="T4" fmla="*/ 6 w 10"/>
                  <a:gd name="T5" fmla="*/ 0 h 3"/>
                  <a:gd name="T6" fmla="*/ 10 w 10"/>
                  <a:gd name="T7" fmla="*/ 0 h 3"/>
                  <a:gd name="T8" fmla="*/ 6 w 10"/>
                  <a:gd name="T9" fmla="*/ 0 h 3"/>
                  <a:gd name="T10" fmla="*/ 10 w 10"/>
                  <a:gd name="T11" fmla="*/ 0 h 3"/>
                  <a:gd name="T12" fmla="*/ 10 w 10"/>
                  <a:gd name="T13" fmla="*/ 3 h 3"/>
                  <a:gd name="T14" fmla="*/ 0 w 10"/>
                  <a:gd name="T15" fmla="*/ 3 h 3"/>
                  <a:gd name="T16" fmla="*/ 0 w 10"/>
                  <a:gd name="T17" fmla="*/ 3 h 3"/>
                  <a:gd name="T18" fmla="*/ 3 w 1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
                  <a:gd name="T32" fmla="*/ 10 w 1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
                    <a:moveTo>
                      <a:pt x="3" y="0"/>
                    </a:moveTo>
                    <a:lnTo>
                      <a:pt x="3" y="0"/>
                    </a:lnTo>
                    <a:lnTo>
                      <a:pt x="6" y="0"/>
                    </a:lnTo>
                    <a:lnTo>
                      <a:pt x="10" y="0"/>
                    </a:lnTo>
                    <a:lnTo>
                      <a:pt x="6" y="0"/>
                    </a:lnTo>
                    <a:lnTo>
                      <a:pt x="10" y="0"/>
                    </a:lnTo>
                    <a:lnTo>
                      <a:pt x="10" y="3"/>
                    </a:lnTo>
                    <a:lnTo>
                      <a:pt x="0" y="3"/>
                    </a:lnTo>
                    <a:lnTo>
                      <a:pt x="3" y="0"/>
                    </a:lnTo>
                    <a:close/>
                  </a:path>
                </a:pathLst>
              </a:custGeom>
              <a:solidFill>
                <a:srgbClr val="CCCCCC"/>
              </a:solidFill>
              <a:ln w="9525">
                <a:noFill/>
                <a:round/>
                <a:headEnd/>
                <a:tailEnd/>
              </a:ln>
            </p:spPr>
            <p:txBody>
              <a:bodyPr/>
              <a:lstStyle/>
              <a:p>
                <a:endParaRPr lang="en-US"/>
              </a:p>
            </p:txBody>
          </p:sp>
          <p:sp>
            <p:nvSpPr>
              <p:cNvPr id="33708" name="Freeform 1013"/>
              <p:cNvSpPr>
                <a:spLocks/>
              </p:cNvSpPr>
              <p:nvPr/>
            </p:nvSpPr>
            <p:spPr bwMode="auto">
              <a:xfrm>
                <a:off x="1596" y="1466"/>
                <a:ext cx="10" cy="3"/>
              </a:xfrm>
              <a:custGeom>
                <a:avLst/>
                <a:gdLst>
                  <a:gd name="T0" fmla="*/ 3 w 10"/>
                  <a:gd name="T1" fmla="*/ 0 h 3"/>
                  <a:gd name="T2" fmla="*/ 3 w 10"/>
                  <a:gd name="T3" fmla="*/ 0 h 3"/>
                  <a:gd name="T4" fmla="*/ 6 w 10"/>
                  <a:gd name="T5" fmla="*/ 0 h 3"/>
                  <a:gd name="T6" fmla="*/ 10 w 10"/>
                  <a:gd name="T7" fmla="*/ 0 h 3"/>
                  <a:gd name="T8" fmla="*/ 6 w 10"/>
                  <a:gd name="T9" fmla="*/ 0 h 3"/>
                  <a:gd name="T10" fmla="*/ 10 w 10"/>
                  <a:gd name="T11" fmla="*/ 0 h 3"/>
                  <a:gd name="T12" fmla="*/ 10 w 10"/>
                  <a:gd name="T13" fmla="*/ 3 h 3"/>
                  <a:gd name="T14" fmla="*/ 0 w 10"/>
                  <a:gd name="T15" fmla="*/ 3 h 3"/>
                  <a:gd name="T16" fmla="*/ 0 w 10"/>
                  <a:gd name="T17" fmla="*/ 3 h 3"/>
                  <a:gd name="T18" fmla="*/ 3 w 10"/>
                  <a:gd name="T19" fmla="*/ 0 h 3"/>
                  <a:gd name="T20" fmla="*/ 3 w 10"/>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3"/>
                  <a:gd name="T35" fmla="*/ 10 w 1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3">
                    <a:moveTo>
                      <a:pt x="3" y="0"/>
                    </a:moveTo>
                    <a:lnTo>
                      <a:pt x="3" y="0"/>
                    </a:lnTo>
                    <a:lnTo>
                      <a:pt x="6" y="0"/>
                    </a:lnTo>
                    <a:lnTo>
                      <a:pt x="10" y="0"/>
                    </a:lnTo>
                    <a:lnTo>
                      <a:pt x="6" y="0"/>
                    </a:lnTo>
                    <a:lnTo>
                      <a:pt x="10" y="0"/>
                    </a:lnTo>
                    <a:lnTo>
                      <a:pt x="10" y="3"/>
                    </a:lnTo>
                    <a:lnTo>
                      <a:pt x="0" y="3"/>
                    </a:lnTo>
                    <a:lnTo>
                      <a:pt x="3" y="0"/>
                    </a:lnTo>
                  </a:path>
                </a:pathLst>
              </a:custGeom>
              <a:noFill/>
              <a:ln w="0">
                <a:solidFill>
                  <a:srgbClr val="7F7F7F"/>
                </a:solidFill>
                <a:round/>
                <a:headEnd/>
                <a:tailEnd/>
              </a:ln>
            </p:spPr>
            <p:txBody>
              <a:bodyPr/>
              <a:lstStyle/>
              <a:p>
                <a:endParaRPr lang="en-US"/>
              </a:p>
            </p:txBody>
          </p:sp>
          <p:sp>
            <p:nvSpPr>
              <p:cNvPr id="33709" name="Freeform 1014"/>
              <p:cNvSpPr>
                <a:spLocks/>
              </p:cNvSpPr>
              <p:nvPr/>
            </p:nvSpPr>
            <p:spPr bwMode="auto">
              <a:xfrm>
                <a:off x="1512" y="1444"/>
                <a:ext cx="13" cy="6"/>
              </a:xfrm>
              <a:custGeom>
                <a:avLst/>
                <a:gdLst>
                  <a:gd name="T0" fmla="*/ 0 w 13"/>
                  <a:gd name="T1" fmla="*/ 0 h 6"/>
                  <a:gd name="T2" fmla="*/ 10 w 13"/>
                  <a:gd name="T3" fmla="*/ 0 h 6"/>
                  <a:gd name="T4" fmla="*/ 13 w 13"/>
                  <a:gd name="T5" fmla="*/ 0 h 6"/>
                  <a:gd name="T6" fmla="*/ 10 w 13"/>
                  <a:gd name="T7" fmla="*/ 3 h 6"/>
                  <a:gd name="T8" fmla="*/ 13 w 13"/>
                  <a:gd name="T9" fmla="*/ 3 h 6"/>
                  <a:gd name="T10" fmla="*/ 4 w 13"/>
                  <a:gd name="T11" fmla="*/ 6 h 6"/>
                  <a:gd name="T12" fmla="*/ 0 w 13"/>
                  <a:gd name="T13" fmla="*/ 3 h 6"/>
                  <a:gd name="T14" fmla="*/ 0 w 13"/>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6"/>
                  <a:gd name="T26" fmla="*/ 13 w 1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6">
                    <a:moveTo>
                      <a:pt x="0" y="0"/>
                    </a:moveTo>
                    <a:lnTo>
                      <a:pt x="10" y="0"/>
                    </a:lnTo>
                    <a:lnTo>
                      <a:pt x="13" y="0"/>
                    </a:lnTo>
                    <a:lnTo>
                      <a:pt x="10" y="3"/>
                    </a:lnTo>
                    <a:lnTo>
                      <a:pt x="13" y="3"/>
                    </a:lnTo>
                    <a:lnTo>
                      <a:pt x="4" y="6"/>
                    </a:lnTo>
                    <a:lnTo>
                      <a:pt x="0" y="3"/>
                    </a:lnTo>
                    <a:lnTo>
                      <a:pt x="0" y="0"/>
                    </a:lnTo>
                    <a:close/>
                  </a:path>
                </a:pathLst>
              </a:custGeom>
              <a:solidFill>
                <a:srgbClr val="CCCCCC"/>
              </a:solidFill>
              <a:ln w="9525">
                <a:noFill/>
                <a:round/>
                <a:headEnd/>
                <a:tailEnd/>
              </a:ln>
            </p:spPr>
            <p:txBody>
              <a:bodyPr/>
              <a:lstStyle/>
              <a:p>
                <a:endParaRPr lang="en-US"/>
              </a:p>
            </p:txBody>
          </p:sp>
          <p:sp>
            <p:nvSpPr>
              <p:cNvPr id="33710" name="Freeform 1015"/>
              <p:cNvSpPr>
                <a:spLocks/>
              </p:cNvSpPr>
              <p:nvPr/>
            </p:nvSpPr>
            <p:spPr bwMode="auto">
              <a:xfrm>
                <a:off x="1512" y="1444"/>
                <a:ext cx="13" cy="6"/>
              </a:xfrm>
              <a:custGeom>
                <a:avLst/>
                <a:gdLst>
                  <a:gd name="T0" fmla="*/ 0 w 13"/>
                  <a:gd name="T1" fmla="*/ 0 h 6"/>
                  <a:gd name="T2" fmla="*/ 10 w 13"/>
                  <a:gd name="T3" fmla="*/ 0 h 6"/>
                  <a:gd name="T4" fmla="*/ 13 w 13"/>
                  <a:gd name="T5" fmla="*/ 0 h 6"/>
                  <a:gd name="T6" fmla="*/ 10 w 13"/>
                  <a:gd name="T7" fmla="*/ 3 h 6"/>
                  <a:gd name="T8" fmla="*/ 13 w 13"/>
                  <a:gd name="T9" fmla="*/ 3 h 6"/>
                  <a:gd name="T10" fmla="*/ 4 w 13"/>
                  <a:gd name="T11" fmla="*/ 6 h 6"/>
                  <a:gd name="T12" fmla="*/ 0 w 13"/>
                  <a:gd name="T13" fmla="*/ 3 h 6"/>
                  <a:gd name="T14" fmla="*/ 0 w 13"/>
                  <a:gd name="T15" fmla="*/ 0 h 6"/>
                  <a:gd name="T16" fmla="*/ 0 w 1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
                  <a:gd name="T29" fmla="*/ 13 w 1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
                    <a:moveTo>
                      <a:pt x="0" y="0"/>
                    </a:moveTo>
                    <a:lnTo>
                      <a:pt x="10" y="0"/>
                    </a:lnTo>
                    <a:lnTo>
                      <a:pt x="13" y="0"/>
                    </a:lnTo>
                    <a:lnTo>
                      <a:pt x="10" y="3"/>
                    </a:lnTo>
                    <a:lnTo>
                      <a:pt x="13" y="3"/>
                    </a:lnTo>
                    <a:lnTo>
                      <a:pt x="4" y="6"/>
                    </a:lnTo>
                    <a:lnTo>
                      <a:pt x="0" y="3"/>
                    </a:lnTo>
                    <a:lnTo>
                      <a:pt x="0" y="0"/>
                    </a:lnTo>
                  </a:path>
                </a:pathLst>
              </a:custGeom>
              <a:noFill/>
              <a:ln w="0">
                <a:solidFill>
                  <a:srgbClr val="7F7F7F"/>
                </a:solidFill>
                <a:round/>
                <a:headEnd/>
                <a:tailEnd/>
              </a:ln>
            </p:spPr>
            <p:txBody>
              <a:bodyPr/>
              <a:lstStyle/>
              <a:p>
                <a:endParaRPr lang="en-US"/>
              </a:p>
            </p:txBody>
          </p:sp>
          <p:sp>
            <p:nvSpPr>
              <p:cNvPr id="33711" name="Freeform 1016"/>
              <p:cNvSpPr>
                <a:spLocks/>
              </p:cNvSpPr>
              <p:nvPr/>
            </p:nvSpPr>
            <p:spPr bwMode="auto">
              <a:xfrm>
                <a:off x="1532" y="1437"/>
                <a:ext cx="9" cy="7"/>
              </a:xfrm>
              <a:custGeom>
                <a:avLst/>
                <a:gdLst>
                  <a:gd name="T0" fmla="*/ 0 w 9"/>
                  <a:gd name="T1" fmla="*/ 3 h 7"/>
                  <a:gd name="T2" fmla="*/ 6 w 9"/>
                  <a:gd name="T3" fmla="*/ 0 h 7"/>
                  <a:gd name="T4" fmla="*/ 9 w 9"/>
                  <a:gd name="T5" fmla="*/ 0 h 7"/>
                  <a:gd name="T6" fmla="*/ 9 w 9"/>
                  <a:gd name="T7" fmla="*/ 3 h 7"/>
                  <a:gd name="T8" fmla="*/ 3 w 9"/>
                  <a:gd name="T9" fmla="*/ 7 h 7"/>
                  <a:gd name="T10" fmla="*/ 3 w 9"/>
                  <a:gd name="T11" fmla="*/ 3 h 7"/>
                  <a:gd name="T12" fmla="*/ 0 w 9"/>
                  <a:gd name="T13" fmla="*/ 3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3"/>
                    </a:moveTo>
                    <a:lnTo>
                      <a:pt x="6" y="0"/>
                    </a:lnTo>
                    <a:lnTo>
                      <a:pt x="9" y="0"/>
                    </a:lnTo>
                    <a:lnTo>
                      <a:pt x="9" y="3"/>
                    </a:lnTo>
                    <a:lnTo>
                      <a:pt x="3" y="7"/>
                    </a:lnTo>
                    <a:lnTo>
                      <a:pt x="3" y="3"/>
                    </a:lnTo>
                    <a:lnTo>
                      <a:pt x="0" y="3"/>
                    </a:lnTo>
                    <a:close/>
                  </a:path>
                </a:pathLst>
              </a:custGeom>
              <a:solidFill>
                <a:srgbClr val="CCCCCC"/>
              </a:solidFill>
              <a:ln w="9525">
                <a:noFill/>
                <a:round/>
                <a:headEnd/>
                <a:tailEnd/>
              </a:ln>
            </p:spPr>
            <p:txBody>
              <a:bodyPr/>
              <a:lstStyle/>
              <a:p>
                <a:endParaRPr lang="en-US"/>
              </a:p>
            </p:txBody>
          </p:sp>
          <p:sp>
            <p:nvSpPr>
              <p:cNvPr id="33712" name="Freeform 1017"/>
              <p:cNvSpPr>
                <a:spLocks/>
              </p:cNvSpPr>
              <p:nvPr/>
            </p:nvSpPr>
            <p:spPr bwMode="auto">
              <a:xfrm>
                <a:off x="1532" y="1437"/>
                <a:ext cx="9" cy="7"/>
              </a:xfrm>
              <a:custGeom>
                <a:avLst/>
                <a:gdLst>
                  <a:gd name="T0" fmla="*/ 0 w 9"/>
                  <a:gd name="T1" fmla="*/ 3 h 7"/>
                  <a:gd name="T2" fmla="*/ 6 w 9"/>
                  <a:gd name="T3" fmla="*/ 0 h 7"/>
                  <a:gd name="T4" fmla="*/ 9 w 9"/>
                  <a:gd name="T5" fmla="*/ 0 h 7"/>
                  <a:gd name="T6" fmla="*/ 9 w 9"/>
                  <a:gd name="T7" fmla="*/ 3 h 7"/>
                  <a:gd name="T8" fmla="*/ 3 w 9"/>
                  <a:gd name="T9" fmla="*/ 7 h 7"/>
                  <a:gd name="T10" fmla="*/ 3 w 9"/>
                  <a:gd name="T11" fmla="*/ 3 h 7"/>
                  <a:gd name="T12" fmla="*/ 0 w 9"/>
                  <a:gd name="T13" fmla="*/ 3 h 7"/>
                  <a:gd name="T14" fmla="*/ 0 w 9"/>
                  <a:gd name="T15" fmla="*/ 3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3"/>
                    </a:moveTo>
                    <a:lnTo>
                      <a:pt x="6" y="0"/>
                    </a:lnTo>
                    <a:lnTo>
                      <a:pt x="9" y="0"/>
                    </a:lnTo>
                    <a:lnTo>
                      <a:pt x="9" y="3"/>
                    </a:lnTo>
                    <a:lnTo>
                      <a:pt x="3" y="7"/>
                    </a:lnTo>
                    <a:lnTo>
                      <a:pt x="3" y="3"/>
                    </a:lnTo>
                    <a:lnTo>
                      <a:pt x="0" y="3"/>
                    </a:lnTo>
                  </a:path>
                </a:pathLst>
              </a:custGeom>
              <a:noFill/>
              <a:ln w="0">
                <a:solidFill>
                  <a:srgbClr val="7F7F7F"/>
                </a:solidFill>
                <a:round/>
                <a:headEnd/>
                <a:tailEnd/>
              </a:ln>
            </p:spPr>
            <p:txBody>
              <a:bodyPr/>
              <a:lstStyle/>
              <a:p>
                <a:endParaRPr lang="en-US"/>
              </a:p>
            </p:txBody>
          </p:sp>
        </p:grpSp>
        <p:grpSp>
          <p:nvGrpSpPr>
            <p:cNvPr id="31962" name="Group 1018"/>
            <p:cNvGrpSpPr>
              <a:grpSpLocks/>
            </p:cNvGrpSpPr>
            <p:nvPr/>
          </p:nvGrpSpPr>
          <p:grpSpPr bwMode="auto">
            <a:xfrm>
              <a:off x="936" y="1445"/>
              <a:ext cx="3212" cy="2306"/>
              <a:chOff x="1454" y="1286"/>
              <a:chExt cx="2337" cy="1647"/>
            </a:xfrm>
          </p:grpSpPr>
          <p:sp>
            <p:nvSpPr>
              <p:cNvPr id="33313" name="Freeform 1019"/>
              <p:cNvSpPr>
                <a:spLocks/>
              </p:cNvSpPr>
              <p:nvPr/>
            </p:nvSpPr>
            <p:spPr bwMode="auto">
              <a:xfrm>
                <a:off x="1474" y="1440"/>
                <a:ext cx="3" cy="4"/>
              </a:xfrm>
              <a:custGeom>
                <a:avLst/>
                <a:gdLst>
                  <a:gd name="T0" fmla="*/ 3 w 3"/>
                  <a:gd name="T1" fmla="*/ 0 h 4"/>
                  <a:gd name="T2" fmla="*/ 3 w 3"/>
                  <a:gd name="T3" fmla="*/ 4 h 4"/>
                  <a:gd name="T4" fmla="*/ 0 w 3"/>
                  <a:gd name="T5" fmla="*/ 0 h 4"/>
                  <a:gd name="T6" fmla="*/ 3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3" y="0"/>
                    </a:moveTo>
                    <a:lnTo>
                      <a:pt x="3" y="4"/>
                    </a:lnTo>
                    <a:lnTo>
                      <a:pt x="0" y="0"/>
                    </a:lnTo>
                    <a:lnTo>
                      <a:pt x="3" y="0"/>
                    </a:lnTo>
                    <a:close/>
                  </a:path>
                </a:pathLst>
              </a:custGeom>
              <a:solidFill>
                <a:srgbClr val="CCCCCC"/>
              </a:solidFill>
              <a:ln w="9525">
                <a:noFill/>
                <a:round/>
                <a:headEnd/>
                <a:tailEnd/>
              </a:ln>
            </p:spPr>
            <p:txBody>
              <a:bodyPr/>
              <a:lstStyle/>
              <a:p>
                <a:endParaRPr lang="en-US"/>
              </a:p>
            </p:txBody>
          </p:sp>
          <p:sp>
            <p:nvSpPr>
              <p:cNvPr id="33314" name="Freeform 1020"/>
              <p:cNvSpPr>
                <a:spLocks/>
              </p:cNvSpPr>
              <p:nvPr/>
            </p:nvSpPr>
            <p:spPr bwMode="auto">
              <a:xfrm>
                <a:off x="1474" y="1440"/>
                <a:ext cx="3" cy="4"/>
              </a:xfrm>
              <a:custGeom>
                <a:avLst/>
                <a:gdLst>
                  <a:gd name="T0" fmla="*/ 3 w 3"/>
                  <a:gd name="T1" fmla="*/ 0 h 4"/>
                  <a:gd name="T2" fmla="*/ 3 w 3"/>
                  <a:gd name="T3" fmla="*/ 4 h 4"/>
                  <a:gd name="T4" fmla="*/ 0 w 3"/>
                  <a:gd name="T5" fmla="*/ 0 h 4"/>
                  <a:gd name="T6" fmla="*/ 3 w 3"/>
                  <a:gd name="T7" fmla="*/ 0 h 4"/>
                  <a:gd name="T8" fmla="*/ 3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0"/>
                    </a:moveTo>
                    <a:lnTo>
                      <a:pt x="3" y="4"/>
                    </a:lnTo>
                    <a:lnTo>
                      <a:pt x="0" y="0"/>
                    </a:lnTo>
                    <a:lnTo>
                      <a:pt x="3" y="0"/>
                    </a:lnTo>
                  </a:path>
                </a:pathLst>
              </a:custGeom>
              <a:noFill/>
              <a:ln w="0">
                <a:solidFill>
                  <a:srgbClr val="7F7F7F"/>
                </a:solidFill>
                <a:round/>
                <a:headEnd/>
                <a:tailEnd/>
              </a:ln>
            </p:spPr>
            <p:txBody>
              <a:bodyPr/>
              <a:lstStyle/>
              <a:p>
                <a:endParaRPr lang="en-US"/>
              </a:p>
            </p:txBody>
          </p:sp>
          <p:sp>
            <p:nvSpPr>
              <p:cNvPr id="33315" name="Freeform 1021"/>
              <p:cNvSpPr>
                <a:spLocks/>
              </p:cNvSpPr>
              <p:nvPr/>
            </p:nvSpPr>
            <p:spPr bwMode="auto">
              <a:xfrm>
                <a:off x="1454" y="1479"/>
                <a:ext cx="1" cy="3"/>
              </a:xfrm>
              <a:custGeom>
                <a:avLst/>
                <a:gdLst>
                  <a:gd name="T0" fmla="*/ 0 w 1"/>
                  <a:gd name="T1" fmla="*/ 0 h 3"/>
                  <a:gd name="T2" fmla="*/ 0 w 1"/>
                  <a:gd name="T3" fmla="*/ 3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316" name="Freeform 1022"/>
              <p:cNvSpPr>
                <a:spLocks/>
              </p:cNvSpPr>
              <p:nvPr/>
            </p:nvSpPr>
            <p:spPr bwMode="auto">
              <a:xfrm>
                <a:off x="1454" y="1479"/>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317" name="Freeform 1023"/>
              <p:cNvSpPr>
                <a:spLocks/>
              </p:cNvSpPr>
              <p:nvPr/>
            </p:nvSpPr>
            <p:spPr bwMode="auto">
              <a:xfrm>
                <a:off x="1454" y="1489"/>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CCCCCC"/>
              </a:solidFill>
              <a:ln w="9525">
                <a:noFill/>
                <a:round/>
                <a:headEnd/>
                <a:tailEnd/>
              </a:ln>
            </p:spPr>
            <p:txBody>
              <a:bodyPr/>
              <a:lstStyle/>
              <a:p>
                <a:endParaRPr lang="en-US"/>
              </a:p>
            </p:txBody>
          </p:sp>
          <p:sp>
            <p:nvSpPr>
              <p:cNvPr id="33318" name="Freeform 0"/>
              <p:cNvSpPr>
                <a:spLocks/>
              </p:cNvSpPr>
              <p:nvPr/>
            </p:nvSpPr>
            <p:spPr bwMode="auto">
              <a:xfrm>
                <a:off x="2104" y="1530"/>
                <a:ext cx="10" cy="7"/>
              </a:xfrm>
              <a:custGeom>
                <a:avLst/>
                <a:gdLst>
                  <a:gd name="T0" fmla="*/ 0 w 10"/>
                  <a:gd name="T1" fmla="*/ 0 h 7"/>
                  <a:gd name="T2" fmla="*/ 4 w 10"/>
                  <a:gd name="T3" fmla="*/ 0 h 7"/>
                  <a:gd name="T4" fmla="*/ 7 w 10"/>
                  <a:gd name="T5" fmla="*/ 0 h 7"/>
                  <a:gd name="T6" fmla="*/ 10 w 10"/>
                  <a:gd name="T7" fmla="*/ 7 h 7"/>
                  <a:gd name="T8" fmla="*/ 7 w 10"/>
                  <a:gd name="T9" fmla="*/ 7 h 7"/>
                  <a:gd name="T10" fmla="*/ 4 w 10"/>
                  <a:gd name="T11" fmla="*/ 4 h 7"/>
                  <a:gd name="T12" fmla="*/ 0 w 10"/>
                  <a:gd name="T13" fmla="*/ 0 h 7"/>
                  <a:gd name="T14" fmla="*/ 0 w 10"/>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7"/>
                  <a:gd name="T26" fmla="*/ 10 w 10"/>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7">
                    <a:moveTo>
                      <a:pt x="0" y="0"/>
                    </a:moveTo>
                    <a:lnTo>
                      <a:pt x="4" y="0"/>
                    </a:lnTo>
                    <a:lnTo>
                      <a:pt x="7" y="0"/>
                    </a:lnTo>
                    <a:lnTo>
                      <a:pt x="10" y="7"/>
                    </a:lnTo>
                    <a:lnTo>
                      <a:pt x="7" y="7"/>
                    </a:lnTo>
                    <a:lnTo>
                      <a:pt x="4" y="4"/>
                    </a:lnTo>
                    <a:lnTo>
                      <a:pt x="0" y="0"/>
                    </a:lnTo>
                    <a:close/>
                  </a:path>
                </a:pathLst>
              </a:custGeom>
              <a:solidFill>
                <a:srgbClr val="CCCCCC"/>
              </a:solidFill>
              <a:ln w="9525">
                <a:noFill/>
                <a:round/>
                <a:headEnd/>
                <a:tailEnd/>
              </a:ln>
            </p:spPr>
            <p:txBody>
              <a:bodyPr/>
              <a:lstStyle/>
              <a:p>
                <a:endParaRPr lang="en-US"/>
              </a:p>
            </p:txBody>
          </p:sp>
          <p:sp>
            <p:nvSpPr>
              <p:cNvPr id="33319" name="Freeform 1"/>
              <p:cNvSpPr>
                <a:spLocks/>
              </p:cNvSpPr>
              <p:nvPr/>
            </p:nvSpPr>
            <p:spPr bwMode="auto">
              <a:xfrm>
                <a:off x="2104" y="1530"/>
                <a:ext cx="10" cy="7"/>
              </a:xfrm>
              <a:custGeom>
                <a:avLst/>
                <a:gdLst>
                  <a:gd name="T0" fmla="*/ 0 w 10"/>
                  <a:gd name="T1" fmla="*/ 0 h 7"/>
                  <a:gd name="T2" fmla="*/ 4 w 10"/>
                  <a:gd name="T3" fmla="*/ 0 h 7"/>
                  <a:gd name="T4" fmla="*/ 7 w 10"/>
                  <a:gd name="T5" fmla="*/ 0 h 7"/>
                  <a:gd name="T6" fmla="*/ 10 w 10"/>
                  <a:gd name="T7" fmla="*/ 7 h 7"/>
                  <a:gd name="T8" fmla="*/ 7 w 10"/>
                  <a:gd name="T9" fmla="*/ 7 h 7"/>
                  <a:gd name="T10" fmla="*/ 4 w 10"/>
                  <a:gd name="T11" fmla="*/ 4 h 7"/>
                  <a:gd name="T12" fmla="*/ 0 w 10"/>
                  <a:gd name="T13" fmla="*/ 0 h 7"/>
                  <a:gd name="T14" fmla="*/ 0 w 10"/>
                  <a:gd name="T15" fmla="*/ 0 h 7"/>
                  <a:gd name="T16" fmla="*/ 0 w 10"/>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
                  <a:gd name="T29" fmla="*/ 10 w 10"/>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
                    <a:moveTo>
                      <a:pt x="0" y="0"/>
                    </a:moveTo>
                    <a:lnTo>
                      <a:pt x="4" y="0"/>
                    </a:lnTo>
                    <a:lnTo>
                      <a:pt x="7" y="0"/>
                    </a:lnTo>
                    <a:lnTo>
                      <a:pt x="10" y="7"/>
                    </a:lnTo>
                    <a:lnTo>
                      <a:pt x="7" y="7"/>
                    </a:lnTo>
                    <a:lnTo>
                      <a:pt x="4" y="4"/>
                    </a:lnTo>
                    <a:lnTo>
                      <a:pt x="0" y="0"/>
                    </a:lnTo>
                  </a:path>
                </a:pathLst>
              </a:custGeom>
              <a:noFill/>
              <a:ln w="0">
                <a:solidFill>
                  <a:srgbClr val="7F7F7F"/>
                </a:solidFill>
                <a:round/>
                <a:headEnd/>
                <a:tailEnd/>
              </a:ln>
            </p:spPr>
            <p:txBody>
              <a:bodyPr/>
              <a:lstStyle/>
              <a:p>
                <a:endParaRPr lang="en-US"/>
              </a:p>
            </p:txBody>
          </p:sp>
          <p:sp>
            <p:nvSpPr>
              <p:cNvPr id="33320" name="Freeform 2"/>
              <p:cNvSpPr>
                <a:spLocks/>
              </p:cNvSpPr>
              <p:nvPr/>
            </p:nvSpPr>
            <p:spPr bwMode="auto">
              <a:xfrm>
                <a:off x="2063" y="1621"/>
                <a:ext cx="12" cy="6"/>
              </a:xfrm>
              <a:custGeom>
                <a:avLst/>
                <a:gdLst>
                  <a:gd name="T0" fmla="*/ 9 w 12"/>
                  <a:gd name="T1" fmla="*/ 0 h 6"/>
                  <a:gd name="T2" fmla="*/ 0 w 12"/>
                  <a:gd name="T3" fmla="*/ 0 h 6"/>
                  <a:gd name="T4" fmla="*/ 3 w 12"/>
                  <a:gd name="T5" fmla="*/ 3 h 6"/>
                  <a:gd name="T6" fmla="*/ 9 w 12"/>
                  <a:gd name="T7" fmla="*/ 6 h 6"/>
                  <a:gd name="T8" fmla="*/ 9 w 12"/>
                  <a:gd name="T9" fmla="*/ 3 h 6"/>
                  <a:gd name="T10" fmla="*/ 12 w 12"/>
                  <a:gd name="T11" fmla="*/ 0 h 6"/>
                  <a:gd name="T12" fmla="*/ 12 w 12"/>
                  <a:gd name="T13" fmla="*/ 0 h 6"/>
                  <a:gd name="T14" fmla="*/ 9 w 12"/>
                  <a:gd name="T15" fmla="*/ 3 h 6"/>
                  <a:gd name="T16" fmla="*/ 9 w 12"/>
                  <a:gd name="T17" fmla="*/ 0 h 6"/>
                  <a:gd name="T18" fmla="*/ 9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9" y="0"/>
                    </a:moveTo>
                    <a:lnTo>
                      <a:pt x="0" y="0"/>
                    </a:lnTo>
                    <a:lnTo>
                      <a:pt x="3" y="3"/>
                    </a:lnTo>
                    <a:lnTo>
                      <a:pt x="9" y="6"/>
                    </a:lnTo>
                    <a:lnTo>
                      <a:pt x="9" y="3"/>
                    </a:lnTo>
                    <a:lnTo>
                      <a:pt x="12" y="0"/>
                    </a:lnTo>
                    <a:lnTo>
                      <a:pt x="9" y="3"/>
                    </a:lnTo>
                    <a:lnTo>
                      <a:pt x="9" y="0"/>
                    </a:lnTo>
                    <a:close/>
                  </a:path>
                </a:pathLst>
              </a:custGeom>
              <a:solidFill>
                <a:srgbClr val="CCCCCC"/>
              </a:solidFill>
              <a:ln w="9525">
                <a:noFill/>
                <a:round/>
                <a:headEnd/>
                <a:tailEnd/>
              </a:ln>
            </p:spPr>
            <p:txBody>
              <a:bodyPr/>
              <a:lstStyle/>
              <a:p>
                <a:endParaRPr lang="en-US"/>
              </a:p>
            </p:txBody>
          </p:sp>
          <p:sp>
            <p:nvSpPr>
              <p:cNvPr id="33321" name="Freeform 3"/>
              <p:cNvSpPr>
                <a:spLocks/>
              </p:cNvSpPr>
              <p:nvPr/>
            </p:nvSpPr>
            <p:spPr bwMode="auto">
              <a:xfrm>
                <a:off x="2063" y="1621"/>
                <a:ext cx="12" cy="6"/>
              </a:xfrm>
              <a:custGeom>
                <a:avLst/>
                <a:gdLst>
                  <a:gd name="T0" fmla="*/ 9 w 12"/>
                  <a:gd name="T1" fmla="*/ 0 h 6"/>
                  <a:gd name="T2" fmla="*/ 0 w 12"/>
                  <a:gd name="T3" fmla="*/ 0 h 6"/>
                  <a:gd name="T4" fmla="*/ 3 w 12"/>
                  <a:gd name="T5" fmla="*/ 3 h 6"/>
                  <a:gd name="T6" fmla="*/ 9 w 12"/>
                  <a:gd name="T7" fmla="*/ 6 h 6"/>
                  <a:gd name="T8" fmla="*/ 9 w 12"/>
                  <a:gd name="T9" fmla="*/ 3 h 6"/>
                  <a:gd name="T10" fmla="*/ 12 w 12"/>
                  <a:gd name="T11" fmla="*/ 0 h 6"/>
                  <a:gd name="T12" fmla="*/ 12 w 12"/>
                  <a:gd name="T13" fmla="*/ 0 h 6"/>
                  <a:gd name="T14" fmla="*/ 9 w 12"/>
                  <a:gd name="T15" fmla="*/ 3 h 6"/>
                  <a:gd name="T16" fmla="*/ 9 w 12"/>
                  <a:gd name="T17" fmla="*/ 0 h 6"/>
                  <a:gd name="T18" fmla="*/ 9 w 12"/>
                  <a:gd name="T19" fmla="*/ 0 h 6"/>
                  <a:gd name="T20" fmla="*/ 9 w 12"/>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9" y="0"/>
                    </a:moveTo>
                    <a:lnTo>
                      <a:pt x="0" y="0"/>
                    </a:lnTo>
                    <a:lnTo>
                      <a:pt x="3" y="3"/>
                    </a:lnTo>
                    <a:lnTo>
                      <a:pt x="9" y="6"/>
                    </a:lnTo>
                    <a:lnTo>
                      <a:pt x="9" y="3"/>
                    </a:lnTo>
                    <a:lnTo>
                      <a:pt x="12" y="0"/>
                    </a:lnTo>
                    <a:lnTo>
                      <a:pt x="9" y="3"/>
                    </a:lnTo>
                    <a:lnTo>
                      <a:pt x="9" y="0"/>
                    </a:lnTo>
                  </a:path>
                </a:pathLst>
              </a:custGeom>
              <a:noFill/>
              <a:ln w="0">
                <a:solidFill>
                  <a:srgbClr val="7F7F7F"/>
                </a:solidFill>
                <a:round/>
                <a:headEnd/>
                <a:tailEnd/>
              </a:ln>
            </p:spPr>
            <p:txBody>
              <a:bodyPr/>
              <a:lstStyle/>
              <a:p>
                <a:endParaRPr lang="en-US"/>
              </a:p>
            </p:txBody>
          </p:sp>
          <p:sp>
            <p:nvSpPr>
              <p:cNvPr id="33322" name="Freeform 4"/>
              <p:cNvSpPr>
                <a:spLocks/>
              </p:cNvSpPr>
              <p:nvPr/>
            </p:nvSpPr>
            <p:spPr bwMode="auto">
              <a:xfrm>
                <a:off x="2201" y="1550"/>
                <a:ext cx="3" cy="6"/>
              </a:xfrm>
              <a:custGeom>
                <a:avLst/>
                <a:gdLst>
                  <a:gd name="T0" fmla="*/ 0 w 3"/>
                  <a:gd name="T1" fmla="*/ 6 h 6"/>
                  <a:gd name="T2" fmla="*/ 3 w 3"/>
                  <a:gd name="T3" fmla="*/ 3 h 6"/>
                  <a:gd name="T4" fmla="*/ 3 w 3"/>
                  <a:gd name="T5" fmla="*/ 3 h 6"/>
                  <a:gd name="T6" fmla="*/ 3 w 3"/>
                  <a:gd name="T7" fmla="*/ 0 h 6"/>
                  <a:gd name="T8" fmla="*/ 3 w 3"/>
                  <a:gd name="T9" fmla="*/ 3 h 6"/>
                  <a:gd name="T10" fmla="*/ 3 w 3"/>
                  <a:gd name="T11" fmla="*/ 3 h 6"/>
                  <a:gd name="T12" fmla="*/ 3 w 3"/>
                  <a:gd name="T13" fmla="*/ 3 h 6"/>
                  <a:gd name="T14" fmla="*/ 3 w 3"/>
                  <a:gd name="T15" fmla="*/ 0 h 6"/>
                  <a:gd name="T16" fmla="*/ 3 w 3"/>
                  <a:gd name="T17" fmla="*/ 0 h 6"/>
                  <a:gd name="T18" fmla="*/ 0 w 3"/>
                  <a:gd name="T19" fmla="*/ 0 h 6"/>
                  <a:gd name="T20" fmla="*/ 0 w 3"/>
                  <a:gd name="T21" fmla="*/ 3 h 6"/>
                  <a:gd name="T22" fmla="*/ 0 w 3"/>
                  <a:gd name="T23" fmla="*/ 3 h 6"/>
                  <a:gd name="T24" fmla="*/ 0 w 3"/>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6"/>
                  <a:gd name="T41" fmla="*/ 3 w 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6">
                    <a:moveTo>
                      <a:pt x="0" y="6"/>
                    </a:moveTo>
                    <a:lnTo>
                      <a:pt x="3" y="3"/>
                    </a:lnTo>
                    <a:lnTo>
                      <a:pt x="3" y="0"/>
                    </a:lnTo>
                    <a:lnTo>
                      <a:pt x="3" y="3"/>
                    </a:lnTo>
                    <a:lnTo>
                      <a:pt x="3" y="0"/>
                    </a:lnTo>
                    <a:lnTo>
                      <a:pt x="0" y="0"/>
                    </a:lnTo>
                    <a:lnTo>
                      <a:pt x="0" y="3"/>
                    </a:lnTo>
                    <a:lnTo>
                      <a:pt x="0" y="6"/>
                    </a:lnTo>
                    <a:close/>
                  </a:path>
                </a:pathLst>
              </a:custGeom>
              <a:solidFill>
                <a:srgbClr val="CCCCCC"/>
              </a:solidFill>
              <a:ln w="9525">
                <a:noFill/>
                <a:round/>
                <a:headEnd/>
                <a:tailEnd/>
              </a:ln>
            </p:spPr>
            <p:txBody>
              <a:bodyPr/>
              <a:lstStyle/>
              <a:p>
                <a:endParaRPr lang="en-US"/>
              </a:p>
            </p:txBody>
          </p:sp>
          <p:sp>
            <p:nvSpPr>
              <p:cNvPr id="33323" name="Freeform 5"/>
              <p:cNvSpPr>
                <a:spLocks/>
              </p:cNvSpPr>
              <p:nvPr/>
            </p:nvSpPr>
            <p:spPr bwMode="auto">
              <a:xfrm>
                <a:off x="2201" y="1550"/>
                <a:ext cx="3" cy="6"/>
              </a:xfrm>
              <a:custGeom>
                <a:avLst/>
                <a:gdLst>
                  <a:gd name="T0" fmla="*/ 0 w 3"/>
                  <a:gd name="T1" fmla="*/ 6 h 6"/>
                  <a:gd name="T2" fmla="*/ 3 w 3"/>
                  <a:gd name="T3" fmla="*/ 3 h 6"/>
                  <a:gd name="T4" fmla="*/ 3 w 3"/>
                  <a:gd name="T5" fmla="*/ 3 h 6"/>
                  <a:gd name="T6" fmla="*/ 3 w 3"/>
                  <a:gd name="T7" fmla="*/ 0 h 6"/>
                  <a:gd name="T8" fmla="*/ 3 w 3"/>
                  <a:gd name="T9" fmla="*/ 3 h 6"/>
                  <a:gd name="T10" fmla="*/ 3 w 3"/>
                  <a:gd name="T11" fmla="*/ 3 h 6"/>
                  <a:gd name="T12" fmla="*/ 3 w 3"/>
                  <a:gd name="T13" fmla="*/ 3 h 6"/>
                  <a:gd name="T14" fmla="*/ 3 w 3"/>
                  <a:gd name="T15" fmla="*/ 0 h 6"/>
                  <a:gd name="T16" fmla="*/ 3 w 3"/>
                  <a:gd name="T17" fmla="*/ 0 h 6"/>
                  <a:gd name="T18" fmla="*/ 0 w 3"/>
                  <a:gd name="T19" fmla="*/ 0 h 6"/>
                  <a:gd name="T20" fmla="*/ 0 w 3"/>
                  <a:gd name="T21" fmla="*/ 3 h 6"/>
                  <a:gd name="T22" fmla="*/ 0 w 3"/>
                  <a:gd name="T23" fmla="*/ 3 h 6"/>
                  <a:gd name="T24" fmla="*/ 0 w 3"/>
                  <a:gd name="T25" fmla="*/ 6 h 6"/>
                  <a:gd name="T26" fmla="*/ 0 w 3"/>
                  <a:gd name="T27" fmla="*/ 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6"/>
                  <a:gd name="T44" fmla="*/ 3 w 3"/>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6">
                    <a:moveTo>
                      <a:pt x="0" y="6"/>
                    </a:moveTo>
                    <a:lnTo>
                      <a:pt x="3" y="3"/>
                    </a:lnTo>
                    <a:lnTo>
                      <a:pt x="3" y="0"/>
                    </a:lnTo>
                    <a:lnTo>
                      <a:pt x="3" y="3"/>
                    </a:lnTo>
                    <a:lnTo>
                      <a:pt x="3" y="0"/>
                    </a:lnTo>
                    <a:lnTo>
                      <a:pt x="0" y="0"/>
                    </a:lnTo>
                    <a:lnTo>
                      <a:pt x="0" y="3"/>
                    </a:lnTo>
                    <a:lnTo>
                      <a:pt x="0" y="6"/>
                    </a:lnTo>
                  </a:path>
                </a:pathLst>
              </a:custGeom>
              <a:noFill/>
              <a:ln w="0">
                <a:solidFill>
                  <a:srgbClr val="7F7F7F"/>
                </a:solidFill>
                <a:round/>
                <a:headEnd/>
                <a:tailEnd/>
              </a:ln>
            </p:spPr>
            <p:txBody>
              <a:bodyPr/>
              <a:lstStyle/>
              <a:p>
                <a:endParaRPr lang="en-US"/>
              </a:p>
            </p:txBody>
          </p:sp>
          <p:sp>
            <p:nvSpPr>
              <p:cNvPr id="33324" name="Freeform 6"/>
              <p:cNvSpPr>
                <a:spLocks/>
              </p:cNvSpPr>
              <p:nvPr/>
            </p:nvSpPr>
            <p:spPr bwMode="auto">
              <a:xfrm>
                <a:off x="1944" y="1415"/>
                <a:ext cx="6" cy="3"/>
              </a:xfrm>
              <a:custGeom>
                <a:avLst/>
                <a:gdLst>
                  <a:gd name="T0" fmla="*/ 3 w 6"/>
                  <a:gd name="T1" fmla="*/ 0 h 3"/>
                  <a:gd name="T2" fmla="*/ 6 w 6"/>
                  <a:gd name="T3" fmla="*/ 0 h 3"/>
                  <a:gd name="T4" fmla="*/ 6 w 6"/>
                  <a:gd name="T5" fmla="*/ 0 h 3"/>
                  <a:gd name="T6" fmla="*/ 0 w 6"/>
                  <a:gd name="T7" fmla="*/ 3 h 3"/>
                  <a:gd name="T8" fmla="*/ 3 w 6"/>
                  <a:gd name="T9" fmla="*/ 0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0"/>
                    </a:moveTo>
                    <a:lnTo>
                      <a:pt x="6" y="0"/>
                    </a:lnTo>
                    <a:lnTo>
                      <a:pt x="0" y="3"/>
                    </a:lnTo>
                    <a:lnTo>
                      <a:pt x="3" y="0"/>
                    </a:lnTo>
                    <a:close/>
                  </a:path>
                </a:pathLst>
              </a:custGeom>
              <a:solidFill>
                <a:srgbClr val="CCCCCC"/>
              </a:solidFill>
              <a:ln w="9525">
                <a:noFill/>
                <a:round/>
                <a:headEnd/>
                <a:tailEnd/>
              </a:ln>
            </p:spPr>
            <p:txBody>
              <a:bodyPr/>
              <a:lstStyle/>
              <a:p>
                <a:endParaRPr lang="en-US"/>
              </a:p>
            </p:txBody>
          </p:sp>
          <p:sp>
            <p:nvSpPr>
              <p:cNvPr id="33325" name="Freeform 7"/>
              <p:cNvSpPr>
                <a:spLocks/>
              </p:cNvSpPr>
              <p:nvPr/>
            </p:nvSpPr>
            <p:spPr bwMode="auto">
              <a:xfrm>
                <a:off x="1944" y="1415"/>
                <a:ext cx="6" cy="3"/>
              </a:xfrm>
              <a:custGeom>
                <a:avLst/>
                <a:gdLst>
                  <a:gd name="T0" fmla="*/ 3 w 6"/>
                  <a:gd name="T1" fmla="*/ 0 h 3"/>
                  <a:gd name="T2" fmla="*/ 6 w 6"/>
                  <a:gd name="T3" fmla="*/ 0 h 3"/>
                  <a:gd name="T4" fmla="*/ 6 w 6"/>
                  <a:gd name="T5" fmla="*/ 0 h 3"/>
                  <a:gd name="T6" fmla="*/ 0 w 6"/>
                  <a:gd name="T7" fmla="*/ 3 h 3"/>
                  <a:gd name="T8" fmla="*/ 3 w 6"/>
                  <a:gd name="T9" fmla="*/ 0 h 3"/>
                  <a:gd name="T10" fmla="*/ 3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3" y="0"/>
                    </a:moveTo>
                    <a:lnTo>
                      <a:pt x="6" y="0"/>
                    </a:lnTo>
                    <a:lnTo>
                      <a:pt x="0" y="3"/>
                    </a:lnTo>
                    <a:lnTo>
                      <a:pt x="3" y="0"/>
                    </a:lnTo>
                  </a:path>
                </a:pathLst>
              </a:custGeom>
              <a:noFill/>
              <a:ln w="0">
                <a:solidFill>
                  <a:srgbClr val="7F7F7F"/>
                </a:solidFill>
                <a:round/>
                <a:headEnd/>
                <a:tailEnd/>
              </a:ln>
            </p:spPr>
            <p:txBody>
              <a:bodyPr/>
              <a:lstStyle/>
              <a:p>
                <a:endParaRPr lang="en-US"/>
              </a:p>
            </p:txBody>
          </p:sp>
          <p:sp>
            <p:nvSpPr>
              <p:cNvPr id="33326" name="Freeform 8"/>
              <p:cNvSpPr>
                <a:spLocks/>
              </p:cNvSpPr>
              <p:nvPr/>
            </p:nvSpPr>
            <p:spPr bwMode="auto">
              <a:xfrm>
                <a:off x="1927" y="1424"/>
                <a:ext cx="7" cy="3"/>
              </a:xfrm>
              <a:custGeom>
                <a:avLst/>
                <a:gdLst>
                  <a:gd name="T0" fmla="*/ 0 w 7"/>
                  <a:gd name="T1" fmla="*/ 0 h 3"/>
                  <a:gd name="T2" fmla="*/ 0 w 7"/>
                  <a:gd name="T3" fmla="*/ 0 h 3"/>
                  <a:gd name="T4" fmla="*/ 4 w 7"/>
                  <a:gd name="T5" fmla="*/ 0 h 3"/>
                  <a:gd name="T6" fmla="*/ 4 w 7"/>
                  <a:gd name="T7" fmla="*/ 0 h 3"/>
                  <a:gd name="T8" fmla="*/ 7 w 7"/>
                  <a:gd name="T9" fmla="*/ 0 h 3"/>
                  <a:gd name="T10" fmla="*/ 7 w 7"/>
                  <a:gd name="T11" fmla="*/ 0 h 3"/>
                  <a:gd name="T12" fmla="*/ 7 w 7"/>
                  <a:gd name="T13" fmla="*/ 0 h 3"/>
                  <a:gd name="T14" fmla="*/ 7 w 7"/>
                  <a:gd name="T15" fmla="*/ 0 h 3"/>
                  <a:gd name="T16" fmla="*/ 7 w 7"/>
                  <a:gd name="T17" fmla="*/ 0 h 3"/>
                  <a:gd name="T18" fmla="*/ 7 w 7"/>
                  <a:gd name="T19" fmla="*/ 0 h 3"/>
                  <a:gd name="T20" fmla="*/ 7 w 7"/>
                  <a:gd name="T21" fmla="*/ 0 h 3"/>
                  <a:gd name="T22" fmla="*/ 4 w 7"/>
                  <a:gd name="T23" fmla="*/ 3 h 3"/>
                  <a:gd name="T24" fmla="*/ 4 w 7"/>
                  <a:gd name="T25" fmla="*/ 3 h 3"/>
                  <a:gd name="T26" fmla="*/ 4 w 7"/>
                  <a:gd name="T27" fmla="*/ 3 h 3"/>
                  <a:gd name="T28" fmla="*/ 4 w 7"/>
                  <a:gd name="T29" fmla="*/ 3 h 3"/>
                  <a:gd name="T30" fmla="*/ 0 w 7"/>
                  <a:gd name="T31" fmla="*/ 3 h 3"/>
                  <a:gd name="T32" fmla="*/ 0 w 7"/>
                  <a:gd name="T33" fmla="*/ 0 h 3"/>
                  <a:gd name="T34" fmla="*/ 0 w 7"/>
                  <a:gd name="T35" fmla="*/ 0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3"/>
                  <a:gd name="T56" fmla="*/ 7 w 7"/>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3">
                    <a:moveTo>
                      <a:pt x="0" y="0"/>
                    </a:moveTo>
                    <a:lnTo>
                      <a:pt x="0" y="0"/>
                    </a:lnTo>
                    <a:lnTo>
                      <a:pt x="4" y="0"/>
                    </a:lnTo>
                    <a:lnTo>
                      <a:pt x="7" y="0"/>
                    </a:lnTo>
                    <a:lnTo>
                      <a:pt x="4" y="3"/>
                    </a:lnTo>
                    <a:lnTo>
                      <a:pt x="0" y="3"/>
                    </a:lnTo>
                    <a:lnTo>
                      <a:pt x="0" y="0"/>
                    </a:lnTo>
                    <a:close/>
                  </a:path>
                </a:pathLst>
              </a:custGeom>
              <a:solidFill>
                <a:srgbClr val="CCCCCC"/>
              </a:solidFill>
              <a:ln w="9525">
                <a:noFill/>
                <a:round/>
                <a:headEnd/>
                <a:tailEnd/>
              </a:ln>
            </p:spPr>
            <p:txBody>
              <a:bodyPr/>
              <a:lstStyle/>
              <a:p>
                <a:endParaRPr lang="en-US"/>
              </a:p>
            </p:txBody>
          </p:sp>
          <p:sp>
            <p:nvSpPr>
              <p:cNvPr id="33327" name="Freeform 9"/>
              <p:cNvSpPr>
                <a:spLocks/>
              </p:cNvSpPr>
              <p:nvPr/>
            </p:nvSpPr>
            <p:spPr bwMode="auto">
              <a:xfrm>
                <a:off x="1927" y="1424"/>
                <a:ext cx="7" cy="3"/>
              </a:xfrm>
              <a:custGeom>
                <a:avLst/>
                <a:gdLst>
                  <a:gd name="T0" fmla="*/ 0 w 7"/>
                  <a:gd name="T1" fmla="*/ 0 h 3"/>
                  <a:gd name="T2" fmla="*/ 0 w 7"/>
                  <a:gd name="T3" fmla="*/ 0 h 3"/>
                  <a:gd name="T4" fmla="*/ 4 w 7"/>
                  <a:gd name="T5" fmla="*/ 0 h 3"/>
                  <a:gd name="T6" fmla="*/ 4 w 7"/>
                  <a:gd name="T7" fmla="*/ 0 h 3"/>
                  <a:gd name="T8" fmla="*/ 7 w 7"/>
                  <a:gd name="T9" fmla="*/ 0 h 3"/>
                  <a:gd name="T10" fmla="*/ 7 w 7"/>
                  <a:gd name="T11" fmla="*/ 0 h 3"/>
                  <a:gd name="T12" fmla="*/ 7 w 7"/>
                  <a:gd name="T13" fmla="*/ 0 h 3"/>
                  <a:gd name="T14" fmla="*/ 7 w 7"/>
                  <a:gd name="T15" fmla="*/ 0 h 3"/>
                  <a:gd name="T16" fmla="*/ 7 w 7"/>
                  <a:gd name="T17" fmla="*/ 0 h 3"/>
                  <a:gd name="T18" fmla="*/ 7 w 7"/>
                  <a:gd name="T19" fmla="*/ 0 h 3"/>
                  <a:gd name="T20" fmla="*/ 7 w 7"/>
                  <a:gd name="T21" fmla="*/ 0 h 3"/>
                  <a:gd name="T22" fmla="*/ 4 w 7"/>
                  <a:gd name="T23" fmla="*/ 3 h 3"/>
                  <a:gd name="T24" fmla="*/ 4 w 7"/>
                  <a:gd name="T25" fmla="*/ 3 h 3"/>
                  <a:gd name="T26" fmla="*/ 4 w 7"/>
                  <a:gd name="T27" fmla="*/ 3 h 3"/>
                  <a:gd name="T28" fmla="*/ 4 w 7"/>
                  <a:gd name="T29" fmla="*/ 3 h 3"/>
                  <a:gd name="T30" fmla="*/ 0 w 7"/>
                  <a:gd name="T31" fmla="*/ 3 h 3"/>
                  <a:gd name="T32" fmla="*/ 0 w 7"/>
                  <a:gd name="T33" fmla="*/ 0 h 3"/>
                  <a:gd name="T34" fmla="*/ 0 w 7"/>
                  <a:gd name="T35" fmla="*/ 0 h 3"/>
                  <a:gd name="T36" fmla="*/ 0 w 7"/>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3"/>
                  <a:gd name="T59" fmla="*/ 7 w 7"/>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3">
                    <a:moveTo>
                      <a:pt x="0" y="0"/>
                    </a:moveTo>
                    <a:lnTo>
                      <a:pt x="0" y="0"/>
                    </a:lnTo>
                    <a:lnTo>
                      <a:pt x="4" y="0"/>
                    </a:lnTo>
                    <a:lnTo>
                      <a:pt x="7" y="0"/>
                    </a:lnTo>
                    <a:lnTo>
                      <a:pt x="4" y="3"/>
                    </a:lnTo>
                    <a:lnTo>
                      <a:pt x="0" y="3"/>
                    </a:lnTo>
                    <a:lnTo>
                      <a:pt x="0" y="0"/>
                    </a:lnTo>
                  </a:path>
                </a:pathLst>
              </a:custGeom>
              <a:noFill/>
              <a:ln w="0">
                <a:solidFill>
                  <a:srgbClr val="7F7F7F"/>
                </a:solidFill>
                <a:round/>
                <a:headEnd/>
                <a:tailEnd/>
              </a:ln>
            </p:spPr>
            <p:txBody>
              <a:bodyPr/>
              <a:lstStyle/>
              <a:p>
                <a:endParaRPr lang="en-US"/>
              </a:p>
            </p:txBody>
          </p:sp>
          <p:sp>
            <p:nvSpPr>
              <p:cNvPr id="33328" name="Freeform 10"/>
              <p:cNvSpPr>
                <a:spLocks/>
              </p:cNvSpPr>
              <p:nvPr/>
            </p:nvSpPr>
            <p:spPr bwMode="auto">
              <a:xfrm>
                <a:off x="1895" y="1434"/>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0 w 3"/>
                  <a:gd name="T11" fmla="*/ 0 h 1"/>
                  <a:gd name="T12" fmla="*/ 0 w 3"/>
                  <a:gd name="T13" fmla="*/ 0 h 1"/>
                  <a:gd name="T14" fmla="*/ 3 w 3"/>
                  <a:gd name="T15" fmla="*/ 0 h 1"/>
                  <a:gd name="T16" fmla="*/ 3 w 3"/>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
                  <a:gd name="T29" fmla="*/ 3 w 3"/>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
                    <a:moveTo>
                      <a:pt x="3" y="0"/>
                    </a:moveTo>
                    <a:lnTo>
                      <a:pt x="3" y="0"/>
                    </a:lnTo>
                    <a:lnTo>
                      <a:pt x="0" y="0"/>
                    </a:lnTo>
                    <a:lnTo>
                      <a:pt x="3" y="0"/>
                    </a:lnTo>
                    <a:close/>
                  </a:path>
                </a:pathLst>
              </a:custGeom>
              <a:solidFill>
                <a:srgbClr val="CCCCCC"/>
              </a:solidFill>
              <a:ln w="9525">
                <a:noFill/>
                <a:round/>
                <a:headEnd/>
                <a:tailEnd/>
              </a:ln>
            </p:spPr>
            <p:txBody>
              <a:bodyPr/>
              <a:lstStyle/>
              <a:p>
                <a:endParaRPr lang="en-US"/>
              </a:p>
            </p:txBody>
          </p:sp>
          <p:sp>
            <p:nvSpPr>
              <p:cNvPr id="33329" name="Freeform 11"/>
              <p:cNvSpPr>
                <a:spLocks/>
              </p:cNvSpPr>
              <p:nvPr/>
            </p:nvSpPr>
            <p:spPr bwMode="auto">
              <a:xfrm>
                <a:off x="1895" y="1434"/>
                <a:ext cx="3" cy="1"/>
              </a:xfrm>
              <a:custGeom>
                <a:avLst/>
                <a:gdLst>
                  <a:gd name="T0" fmla="*/ 3 w 3"/>
                  <a:gd name="T1" fmla="*/ 0 h 1"/>
                  <a:gd name="T2" fmla="*/ 3 w 3"/>
                  <a:gd name="T3" fmla="*/ 0 h 1"/>
                  <a:gd name="T4" fmla="*/ 3 w 3"/>
                  <a:gd name="T5" fmla="*/ 0 h 1"/>
                  <a:gd name="T6" fmla="*/ 3 w 3"/>
                  <a:gd name="T7" fmla="*/ 0 h 1"/>
                  <a:gd name="T8" fmla="*/ 3 w 3"/>
                  <a:gd name="T9" fmla="*/ 0 h 1"/>
                  <a:gd name="T10" fmla="*/ 0 w 3"/>
                  <a:gd name="T11" fmla="*/ 0 h 1"/>
                  <a:gd name="T12" fmla="*/ 0 w 3"/>
                  <a:gd name="T13" fmla="*/ 0 h 1"/>
                  <a:gd name="T14" fmla="*/ 3 w 3"/>
                  <a:gd name="T15" fmla="*/ 0 h 1"/>
                  <a:gd name="T16" fmla="*/ 3 w 3"/>
                  <a:gd name="T17" fmla="*/ 0 h 1"/>
                  <a:gd name="T18" fmla="*/ 3 w 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
                  <a:gd name="T32" fmla="*/ 3 w 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
                    <a:moveTo>
                      <a:pt x="3" y="0"/>
                    </a:moveTo>
                    <a:lnTo>
                      <a:pt x="3" y="0"/>
                    </a:lnTo>
                    <a:lnTo>
                      <a:pt x="0" y="0"/>
                    </a:lnTo>
                    <a:lnTo>
                      <a:pt x="3" y="0"/>
                    </a:lnTo>
                  </a:path>
                </a:pathLst>
              </a:custGeom>
              <a:noFill/>
              <a:ln w="0">
                <a:solidFill>
                  <a:srgbClr val="7F7F7F"/>
                </a:solidFill>
                <a:round/>
                <a:headEnd/>
                <a:tailEnd/>
              </a:ln>
            </p:spPr>
            <p:txBody>
              <a:bodyPr/>
              <a:lstStyle/>
              <a:p>
                <a:endParaRPr lang="en-US"/>
              </a:p>
            </p:txBody>
          </p:sp>
          <p:sp>
            <p:nvSpPr>
              <p:cNvPr id="33330" name="Rectangle 12"/>
              <p:cNvSpPr>
                <a:spLocks noChangeArrowheads="1"/>
              </p:cNvSpPr>
              <p:nvPr/>
            </p:nvSpPr>
            <p:spPr bwMode="auto">
              <a:xfrm>
                <a:off x="3659" y="2109"/>
                <a:ext cx="1" cy="4"/>
              </a:xfrm>
              <a:prstGeom prst="rect">
                <a:avLst/>
              </a:prstGeom>
              <a:solidFill>
                <a:srgbClr val="CCCCCC"/>
              </a:solidFill>
              <a:ln w="9525">
                <a:noFill/>
                <a:miter lim="800000"/>
                <a:headEnd/>
                <a:tailEnd/>
              </a:ln>
            </p:spPr>
            <p:txBody>
              <a:bodyPr/>
              <a:lstStyle/>
              <a:p>
                <a:endParaRPr lang="en-US"/>
              </a:p>
            </p:txBody>
          </p:sp>
          <p:sp>
            <p:nvSpPr>
              <p:cNvPr id="33331" name="Rectangle 13"/>
              <p:cNvSpPr>
                <a:spLocks noChangeArrowheads="1"/>
              </p:cNvSpPr>
              <p:nvPr/>
            </p:nvSpPr>
            <p:spPr bwMode="auto">
              <a:xfrm>
                <a:off x="3659" y="2109"/>
                <a:ext cx="1" cy="4"/>
              </a:xfrm>
              <a:prstGeom prst="rect">
                <a:avLst/>
              </a:prstGeom>
              <a:noFill/>
              <a:ln w="0">
                <a:solidFill>
                  <a:srgbClr val="7F7F7F"/>
                </a:solidFill>
                <a:miter lim="800000"/>
                <a:headEnd/>
                <a:tailEnd/>
              </a:ln>
            </p:spPr>
            <p:txBody>
              <a:bodyPr/>
              <a:lstStyle/>
              <a:p>
                <a:endParaRPr lang="en-US"/>
              </a:p>
            </p:txBody>
          </p:sp>
          <p:sp>
            <p:nvSpPr>
              <p:cNvPr id="33332" name="Freeform 14"/>
              <p:cNvSpPr>
                <a:spLocks/>
              </p:cNvSpPr>
              <p:nvPr/>
            </p:nvSpPr>
            <p:spPr bwMode="auto">
              <a:xfrm>
                <a:off x="3656" y="2064"/>
                <a:ext cx="3" cy="1"/>
              </a:xfrm>
              <a:custGeom>
                <a:avLst/>
                <a:gdLst>
                  <a:gd name="T0" fmla="*/ 3 w 3"/>
                  <a:gd name="T1" fmla="*/ 0 h 1"/>
                  <a:gd name="T2" fmla="*/ 0 w 3"/>
                  <a:gd name="T3" fmla="*/ 0 h 1"/>
                  <a:gd name="T4" fmla="*/ 3 w 3"/>
                  <a:gd name="T5" fmla="*/ 0 h 1"/>
                  <a:gd name="T6" fmla="*/ 3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0"/>
                    </a:moveTo>
                    <a:lnTo>
                      <a:pt x="0" y="0"/>
                    </a:lnTo>
                    <a:lnTo>
                      <a:pt x="3" y="0"/>
                    </a:lnTo>
                    <a:close/>
                  </a:path>
                </a:pathLst>
              </a:custGeom>
              <a:solidFill>
                <a:srgbClr val="CCCCCC"/>
              </a:solidFill>
              <a:ln w="9525">
                <a:noFill/>
                <a:round/>
                <a:headEnd/>
                <a:tailEnd/>
              </a:ln>
            </p:spPr>
            <p:txBody>
              <a:bodyPr/>
              <a:lstStyle/>
              <a:p>
                <a:endParaRPr lang="en-US"/>
              </a:p>
            </p:txBody>
          </p:sp>
          <p:sp>
            <p:nvSpPr>
              <p:cNvPr id="33333" name="Freeform 15"/>
              <p:cNvSpPr>
                <a:spLocks/>
              </p:cNvSpPr>
              <p:nvPr/>
            </p:nvSpPr>
            <p:spPr bwMode="auto">
              <a:xfrm>
                <a:off x="3656" y="2064"/>
                <a:ext cx="3" cy="1"/>
              </a:xfrm>
              <a:custGeom>
                <a:avLst/>
                <a:gdLst>
                  <a:gd name="T0" fmla="*/ 3 w 3"/>
                  <a:gd name="T1" fmla="*/ 0 h 1"/>
                  <a:gd name="T2" fmla="*/ 0 w 3"/>
                  <a:gd name="T3" fmla="*/ 0 h 1"/>
                  <a:gd name="T4" fmla="*/ 3 w 3"/>
                  <a:gd name="T5" fmla="*/ 0 h 1"/>
                  <a:gd name="T6" fmla="*/ 3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0" y="0"/>
                    </a:lnTo>
                    <a:lnTo>
                      <a:pt x="3" y="0"/>
                    </a:lnTo>
                  </a:path>
                </a:pathLst>
              </a:custGeom>
              <a:noFill/>
              <a:ln w="0">
                <a:solidFill>
                  <a:srgbClr val="7F7F7F"/>
                </a:solidFill>
                <a:round/>
                <a:headEnd/>
                <a:tailEnd/>
              </a:ln>
            </p:spPr>
            <p:txBody>
              <a:bodyPr/>
              <a:lstStyle/>
              <a:p>
                <a:endParaRPr lang="en-US"/>
              </a:p>
            </p:txBody>
          </p:sp>
          <p:sp>
            <p:nvSpPr>
              <p:cNvPr id="33334" name="Freeform 16"/>
              <p:cNvSpPr>
                <a:spLocks/>
              </p:cNvSpPr>
              <p:nvPr/>
            </p:nvSpPr>
            <p:spPr bwMode="auto">
              <a:xfrm>
                <a:off x="3656" y="2064"/>
                <a:ext cx="1" cy="4"/>
              </a:xfrm>
              <a:custGeom>
                <a:avLst/>
                <a:gdLst>
                  <a:gd name="T0" fmla="*/ 0 w 1"/>
                  <a:gd name="T1" fmla="*/ 0 h 4"/>
                  <a:gd name="T2" fmla="*/ 0 w 1"/>
                  <a:gd name="T3" fmla="*/ 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0"/>
                    </a:moveTo>
                    <a:lnTo>
                      <a:pt x="0" y="4"/>
                    </a:lnTo>
                    <a:lnTo>
                      <a:pt x="0" y="0"/>
                    </a:lnTo>
                    <a:close/>
                  </a:path>
                </a:pathLst>
              </a:custGeom>
              <a:solidFill>
                <a:srgbClr val="CCCCCC"/>
              </a:solidFill>
              <a:ln w="9525">
                <a:noFill/>
                <a:round/>
                <a:headEnd/>
                <a:tailEnd/>
              </a:ln>
            </p:spPr>
            <p:txBody>
              <a:bodyPr/>
              <a:lstStyle/>
              <a:p>
                <a:endParaRPr lang="en-US"/>
              </a:p>
            </p:txBody>
          </p:sp>
          <p:sp>
            <p:nvSpPr>
              <p:cNvPr id="33335" name="Freeform 17"/>
              <p:cNvSpPr>
                <a:spLocks/>
              </p:cNvSpPr>
              <p:nvPr/>
            </p:nvSpPr>
            <p:spPr bwMode="auto">
              <a:xfrm>
                <a:off x="3656" y="2064"/>
                <a:ext cx="1" cy="4"/>
              </a:xfrm>
              <a:custGeom>
                <a:avLst/>
                <a:gdLst>
                  <a:gd name="T0" fmla="*/ 0 w 1"/>
                  <a:gd name="T1" fmla="*/ 0 h 4"/>
                  <a:gd name="T2" fmla="*/ 0 w 1"/>
                  <a:gd name="T3" fmla="*/ 4 h 4"/>
                  <a:gd name="T4" fmla="*/ 0 w 1"/>
                  <a:gd name="T5" fmla="*/ 0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0" y="4"/>
                    </a:lnTo>
                    <a:lnTo>
                      <a:pt x="0" y="0"/>
                    </a:lnTo>
                  </a:path>
                </a:pathLst>
              </a:custGeom>
              <a:noFill/>
              <a:ln w="0">
                <a:solidFill>
                  <a:srgbClr val="7F7F7F"/>
                </a:solidFill>
                <a:round/>
                <a:headEnd/>
                <a:tailEnd/>
              </a:ln>
            </p:spPr>
            <p:txBody>
              <a:bodyPr/>
              <a:lstStyle/>
              <a:p>
                <a:endParaRPr lang="en-US"/>
              </a:p>
            </p:txBody>
          </p:sp>
          <p:sp>
            <p:nvSpPr>
              <p:cNvPr id="33336" name="Rectangle 18"/>
              <p:cNvSpPr>
                <a:spLocks noChangeArrowheads="1"/>
              </p:cNvSpPr>
              <p:nvPr/>
            </p:nvSpPr>
            <p:spPr bwMode="auto">
              <a:xfrm>
                <a:off x="3656" y="2052"/>
                <a:ext cx="1" cy="3"/>
              </a:xfrm>
              <a:prstGeom prst="rect">
                <a:avLst/>
              </a:prstGeom>
              <a:solidFill>
                <a:srgbClr val="CCCCCC"/>
              </a:solidFill>
              <a:ln w="9525">
                <a:noFill/>
                <a:miter lim="800000"/>
                <a:headEnd/>
                <a:tailEnd/>
              </a:ln>
            </p:spPr>
            <p:txBody>
              <a:bodyPr/>
              <a:lstStyle/>
              <a:p>
                <a:endParaRPr lang="en-US"/>
              </a:p>
            </p:txBody>
          </p:sp>
          <p:sp>
            <p:nvSpPr>
              <p:cNvPr id="33337" name="Rectangle 19"/>
              <p:cNvSpPr>
                <a:spLocks noChangeArrowheads="1"/>
              </p:cNvSpPr>
              <p:nvPr/>
            </p:nvSpPr>
            <p:spPr bwMode="auto">
              <a:xfrm>
                <a:off x="3656" y="2052"/>
                <a:ext cx="1" cy="3"/>
              </a:xfrm>
              <a:prstGeom prst="rect">
                <a:avLst/>
              </a:prstGeom>
              <a:noFill/>
              <a:ln w="0">
                <a:solidFill>
                  <a:srgbClr val="7F7F7F"/>
                </a:solidFill>
                <a:miter lim="800000"/>
                <a:headEnd/>
                <a:tailEnd/>
              </a:ln>
            </p:spPr>
            <p:txBody>
              <a:bodyPr/>
              <a:lstStyle/>
              <a:p>
                <a:endParaRPr lang="en-US"/>
              </a:p>
            </p:txBody>
          </p:sp>
          <p:sp>
            <p:nvSpPr>
              <p:cNvPr id="33338" name="Freeform 20"/>
              <p:cNvSpPr>
                <a:spLocks/>
              </p:cNvSpPr>
              <p:nvPr/>
            </p:nvSpPr>
            <p:spPr bwMode="auto">
              <a:xfrm>
                <a:off x="3710" y="2081"/>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339" name="Freeform 21"/>
              <p:cNvSpPr>
                <a:spLocks/>
              </p:cNvSpPr>
              <p:nvPr/>
            </p:nvSpPr>
            <p:spPr bwMode="auto">
              <a:xfrm>
                <a:off x="3710" y="2081"/>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340" name="Freeform 22"/>
              <p:cNvSpPr>
                <a:spLocks/>
              </p:cNvSpPr>
              <p:nvPr/>
            </p:nvSpPr>
            <p:spPr bwMode="auto">
              <a:xfrm>
                <a:off x="2790" y="1447"/>
                <a:ext cx="3" cy="1"/>
              </a:xfrm>
              <a:custGeom>
                <a:avLst/>
                <a:gdLst>
                  <a:gd name="T0" fmla="*/ 0 w 3"/>
                  <a:gd name="T1" fmla="*/ 0 h 1"/>
                  <a:gd name="T2" fmla="*/ 0 w 3"/>
                  <a:gd name="T3" fmla="*/ 0 h 1"/>
                  <a:gd name="T4" fmla="*/ 3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0"/>
                    </a:moveTo>
                    <a:lnTo>
                      <a:pt x="0" y="0"/>
                    </a:lnTo>
                    <a:lnTo>
                      <a:pt x="3" y="0"/>
                    </a:lnTo>
                    <a:lnTo>
                      <a:pt x="0" y="0"/>
                    </a:lnTo>
                    <a:close/>
                  </a:path>
                </a:pathLst>
              </a:custGeom>
              <a:solidFill>
                <a:srgbClr val="CCCCCC"/>
              </a:solidFill>
              <a:ln w="9525">
                <a:noFill/>
                <a:round/>
                <a:headEnd/>
                <a:tailEnd/>
              </a:ln>
            </p:spPr>
            <p:txBody>
              <a:bodyPr/>
              <a:lstStyle/>
              <a:p>
                <a:endParaRPr lang="en-US"/>
              </a:p>
            </p:txBody>
          </p:sp>
          <p:sp>
            <p:nvSpPr>
              <p:cNvPr id="33341" name="Freeform 23"/>
              <p:cNvSpPr>
                <a:spLocks/>
              </p:cNvSpPr>
              <p:nvPr/>
            </p:nvSpPr>
            <p:spPr bwMode="auto">
              <a:xfrm>
                <a:off x="2790" y="1447"/>
                <a:ext cx="3" cy="1"/>
              </a:xfrm>
              <a:custGeom>
                <a:avLst/>
                <a:gdLst>
                  <a:gd name="T0" fmla="*/ 0 w 3"/>
                  <a:gd name="T1" fmla="*/ 0 h 1"/>
                  <a:gd name="T2" fmla="*/ 0 w 3"/>
                  <a:gd name="T3" fmla="*/ 0 h 1"/>
                  <a:gd name="T4" fmla="*/ 3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3342" name="Freeform 24"/>
              <p:cNvSpPr>
                <a:spLocks/>
              </p:cNvSpPr>
              <p:nvPr/>
            </p:nvSpPr>
            <p:spPr bwMode="auto">
              <a:xfrm>
                <a:off x="2127" y="1299"/>
                <a:ext cx="3" cy="3"/>
              </a:xfrm>
              <a:custGeom>
                <a:avLst/>
                <a:gdLst>
                  <a:gd name="T0" fmla="*/ 3 w 3"/>
                  <a:gd name="T1" fmla="*/ 3 h 3"/>
                  <a:gd name="T2" fmla="*/ 3 w 3"/>
                  <a:gd name="T3" fmla="*/ 3 h 3"/>
                  <a:gd name="T4" fmla="*/ 3 w 3"/>
                  <a:gd name="T5" fmla="*/ 0 h 3"/>
                  <a:gd name="T6" fmla="*/ 0 w 3"/>
                  <a:gd name="T7" fmla="*/ 0 h 3"/>
                  <a:gd name="T8" fmla="*/ 0 w 3"/>
                  <a:gd name="T9" fmla="*/ 3 h 3"/>
                  <a:gd name="T10" fmla="*/ 3 w 3"/>
                  <a:gd name="T11" fmla="*/ 3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3"/>
                    </a:moveTo>
                    <a:lnTo>
                      <a:pt x="3" y="3"/>
                    </a:lnTo>
                    <a:lnTo>
                      <a:pt x="3" y="0"/>
                    </a:lnTo>
                    <a:lnTo>
                      <a:pt x="0" y="0"/>
                    </a:lnTo>
                    <a:lnTo>
                      <a:pt x="0" y="3"/>
                    </a:lnTo>
                    <a:lnTo>
                      <a:pt x="3" y="3"/>
                    </a:lnTo>
                    <a:close/>
                  </a:path>
                </a:pathLst>
              </a:custGeom>
              <a:solidFill>
                <a:srgbClr val="CCCCCC"/>
              </a:solidFill>
              <a:ln w="9525">
                <a:noFill/>
                <a:round/>
                <a:headEnd/>
                <a:tailEnd/>
              </a:ln>
            </p:spPr>
            <p:txBody>
              <a:bodyPr/>
              <a:lstStyle/>
              <a:p>
                <a:endParaRPr lang="en-US"/>
              </a:p>
            </p:txBody>
          </p:sp>
          <p:sp>
            <p:nvSpPr>
              <p:cNvPr id="33343" name="Freeform 25"/>
              <p:cNvSpPr>
                <a:spLocks/>
              </p:cNvSpPr>
              <p:nvPr/>
            </p:nvSpPr>
            <p:spPr bwMode="auto">
              <a:xfrm>
                <a:off x="2127" y="1299"/>
                <a:ext cx="3" cy="3"/>
              </a:xfrm>
              <a:custGeom>
                <a:avLst/>
                <a:gdLst>
                  <a:gd name="T0" fmla="*/ 3 w 3"/>
                  <a:gd name="T1" fmla="*/ 3 h 3"/>
                  <a:gd name="T2" fmla="*/ 3 w 3"/>
                  <a:gd name="T3" fmla="*/ 3 h 3"/>
                  <a:gd name="T4" fmla="*/ 3 w 3"/>
                  <a:gd name="T5" fmla="*/ 0 h 3"/>
                  <a:gd name="T6" fmla="*/ 0 w 3"/>
                  <a:gd name="T7" fmla="*/ 0 h 3"/>
                  <a:gd name="T8" fmla="*/ 0 w 3"/>
                  <a:gd name="T9" fmla="*/ 3 h 3"/>
                  <a:gd name="T10" fmla="*/ 3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3" y="3"/>
                    </a:lnTo>
                    <a:lnTo>
                      <a:pt x="3" y="0"/>
                    </a:lnTo>
                    <a:lnTo>
                      <a:pt x="0" y="0"/>
                    </a:lnTo>
                    <a:lnTo>
                      <a:pt x="0" y="3"/>
                    </a:lnTo>
                    <a:lnTo>
                      <a:pt x="3" y="3"/>
                    </a:lnTo>
                  </a:path>
                </a:pathLst>
              </a:custGeom>
              <a:noFill/>
              <a:ln w="0">
                <a:solidFill>
                  <a:srgbClr val="7F7F7F"/>
                </a:solidFill>
                <a:round/>
                <a:headEnd/>
                <a:tailEnd/>
              </a:ln>
            </p:spPr>
            <p:txBody>
              <a:bodyPr/>
              <a:lstStyle/>
              <a:p>
                <a:endParaRPr lang="en-US"/>
              </a:p>
            </p:txBody>
          </p:sp>
          <p:sp>
            <p:nvSpPr>
              <p:cNvPr id="33344" name="Freeform 26"/>
              <p:cNvSpPr>
                <a:spLocks/>
              </p:cNvSpPr>
              <p:nvPr/>
            </p:nvSpPr>
            <p:spPr bwMode="auto">
              <a:xfrm>
                <a:off x="2214" y="1341"/>
                <a:ext cx="10" cy="3"/>
              </a:xfrm>
              <a:custGeom>
                <a:avLst/>
                <a:gdLst>
                  <a:gd name="T0" fmla="*/ 6 w 10"/>
                  <a:gd name="T1" fmla="*/ 0 h 3"/>
                  <a:gd name="T2" fmla="*/ 3 w 10"/>
                  <a:gd name="T3" fmla="*/ 3 h 3"/>
                  <a:gd name="T4" fmla="*/ 0 w 10"/>
                  <a:gd name="T5" fmla="*/ 3 h 3"/>
                  <a:gd name="T6" fmla="*/ 3 w 10"/>
                  <a:gd name="T7" fmla="*/ 3 h 3"/>
                  <a:gd name="T8" fmla="*/ 6 w 10"/>
                  <a:gd name="T9" fmla="*/ 0 h 3"/>
                  <a:gd name="T10" fmla="*/ 10 w 10"/>
                  <a:gd name="T11" fmla="*/ 0 h 3"/>
                  <a:gd name="T12" fmla="*/ 10 w 10"/>
                  <a:gd name="T13" fmla="*/ 0 h 3"/>
                  <a:gd name="T14" fmla="*/ 6 w 10"/>
                  <a:gd name="T15" fmla="*/ 0 h 3"/>
                  <a:gd name="T16" fmla="*/ 6 w 10"/>
                  <a:gd name="T17" fmla="*/ 0 h 3"/>
                  <a:gd name="T18" fmla="*/ 6 w 1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
                  <a:gd name="T32" fmla="*/ 10 w 1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
                    <a:moveTo>
                      <a:pt x="6" y="0"/>
                    </a:moveTo>
                    <a:lnTo>
                      <a:pt x="3" y="3"/>
                    </a:lnTo>
                    <a:lnTo>
                      <a:pt x="0" y="3"/>
                    </a:lnTo>
                    <a:lnTo>
                      <a:pt x="3" y="3"/>
                    </a:lnTo>
                    <a:lnTo>
                      <a:pt x="6" y="0"/>
                    </a:lnTo>
                    <a:lnTo>
                      <a:pt x="10" y="0"/>
                    </a:lnTo>
                    <a:lnTo>
                      <a:pt x="6" y="0"/>
                    </a:lnTo>
                    <a:close/>
                  </a:path>
                </a:pathLst>
              </a:custGeom>
              <a:solidFill>
                <a:srgbClr val="CCCCCC"/>
              </a:solidFill>
              <a:ln w="9525">
                <a:noFill/>
                <a:round/>
                <a:headEnd/>
                <a:tailEnd/>
              </a:ln>
            </p:spPr>
            <p:txBody>
              <a:bodyPr/>
              <a:lstStyle/>
              <a:p>
                <a:endParaRPr lang="en-US"/>
              </a:p>
            </p:txBody>
          </p:sp>
          <p:sp>
            <p:nvSpPr>
              <p:cNvPr id="33345" name="Freeform 27"/>
              <p:cNvSpPr>
                <a:spLocks/>
              </p:cNvSpPr>
              <p:nvPr/>
            </p:nvSpPr>
            <p:spPr bwMode="auto">
              <a:xfrm>
                <a:off x="2214" y="1341"/>
                <a:ext cx="10" cy="3"/>
              </a:xfrm>
              <a:custGeom>
                <a:avLst/>
                <a:gdLst>
                  <a:gd name="T0" fmla="*/ 6 w 10"/>
                  <a:gd name="T1" fmla="*/ 0 h 3"/>
                  <a:gd name="T2" fmla="*/ 3 w 10"/>
                  <a:gd name="T3" fmla="*/ 3 h 3"/>
                  <a:gd name="T4" fmla="*/ 0 w 10"/>
                  <a:gd name="T5" fmla="*/ 3 h 3"/>
                  <a:gd name="T6" fmla="*/ 3 w 10"/>
                  <a:gd name="T7" fmla="*/ 3 h 3"/>
                  <a:gd name="T8" fmla="*/ 6 w 10"/>
                  <a:gd name="T9" fmla="*/ 0 h 3"/>
                  <a:gd name="T10" fmla="*/ 10 w 10"/>
                  <a:gd name="T11" fmla="*/ 0 h 3"/>
                  <a:gd name="T12" fmla="*/ 10 w 10"/>
                  <a:gd name="T13" fmla="*/ 0 h 3"/>
                  <a:gd name="T14" fmla="*/ 6 w 10"/>
                  <a:gd name="T15" fmla="*/ 0 h 3"/>
                  <a:gd name="T16" fmla="*/ 6 w 10"/>
                  <a:gd name="T17" fmla="*/ 0 h 3"/>
                  <a:gd name="T18" fmla="*/ 6 w 10"/>
                  <a:gd name="T19" fmla="*/ 0 h 3"/>
                  <a:gd name="T20" fmla="*/ 6 w 10"/>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3"/>
                  <a:gd name="T35" fmla="*/ 10 w 1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3">
                    <a:moveTo>
                      <a:pt x="6" y="0"/>
                    </a:moveTo>
                    <a:lnTo>
                      <a:pt x="3" y="3"/>
                    </a:lnTo>
                    <a:lnTo>
                      <a:pt x="0" y="3"/>
                    </a:lnTo>
                    <a:lnTo>
                      <a:pt x="3" y="3"/>
                    </a:lnTo>
                    <a:lnTo>
                      <a:pt x="6" y="0"/>
                    </a:lnTo>
                    <a:lnTo>
                      <a:pt x="10" y="0"/>
                    </a:lnTo>
                    <a:lnTo>
                      <a:pt x="6" y="0"/>
                    </a:lnTo>
                  </a:path>
                </a:pathLst>
              </a:custGeom>
              <a:noFill/>
              <a:ln w="0">
                <a:solidFill>
                  <a:srgbClr val="7F7F7F"/>
                </a:solidFill>
                <a:round/>
                <a:headEnd/>
                <a:tailEnd/>
              </a:ln>
            </p:spPr>
            <p:txBody>
              <a:bodyPr/>
              <a:lstStyle/>
              <a:p>
                <a:endParaRPr lang="en-US"/>
              </a:p>
            </p:txBody>
          </p:sp>
          <p:sp>
            <p:nvSpPr>
              <p:cNvPr id="33346" name="Freeform 28"/>
              <p:cNvSpPr>
                <a:spLocks/>
              </p:cNvSpPr>
              <p:nvPr/>
            </p:nvSpPr>
            <p:spPr bwMode="auto">
              <a:xfrm>
                <a:off x="2198" y="1405"/>
                <a:ext cx="3" cy="3"/>
              </a:xfrm>
              <a:custGeom>
                <a:avLst/>
                <a:gdLst>
                  <a:gd name="T0" fmla="*/ 0 w 3"/>
                  <a:gd name="T1" fmla="*/ 0 h 3"/>
                  <a:gd name="T2" fmla="*/ 3 w 3"/>
                  <a:gd name="T3" fmla="*/ 0 h 3"/>
                  <a:gd name="T4" fmla="*/ 3 w 3"/>
                  <a:gd name="T5" fmla="*/ 3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3" y="0"/>
                    </a:lnTo>
                    <a:lnTo>
                      <a:pt x="3" y="3"/>
                    </a:lnTo>
                    <a:lnTo>
                      <a:pt x="0" y="0"/>
                    </a:lnTo>
                    <a:close/>
                  </a:path>
                </a:pathLst>
              </a:custGeom>
              <a:solidFill>
                <a:srgbClr val="CCCCCC"/>
              </a:solidFill>
              <a:ln w="9525">
                <a:noFill/>
                <a:round/>
                <a:headEnd/>
                <a:tailEnd/>
              </a:ln>
            </p:spPr>
            <p:txBody>
              <a:bodyPr/>
              <a:lstStyle/>
              <a:p>
                <a:endParaRPr lang="en-US"/>
              </a:p>
            </p:txBody>
          </p:sp>
          <p:sp>
            <p:nvSpPr>
              <p:cNvPr id="33347" name="Freeform 29"/>
              <p:cNvSpPr>
                <a:spLocks/>
              </p:cNvSpPr>
              <p:nvPr/>
            </p:nvSpPr>
            <p:spPr bwMode="auto">
              <a:xfrm>
                <a:off x="2198" y="1405"/>
                <a:ext cx="3" cy="3"/>
              </a:xfrm>
              <a:custGeom>
                <a:avLst/>
                <a:gdLst>
                  <a:gd name="T0" fmla="*/ 0 w 3"/>
                  <a:gd name="T1" fmla="*/ 0 h 3"/>
                  <a:gd name="T2" fmla="*/ 3 w 3"/>
                  <a:gd name="T3" fmla="*/ 0 h 3"/>
                  <a:gd name="T4" fmla="*/ 3 w 3"/>
                  <a:gd name="T5" fmla="*/ 3 h 3"/>
                  <a:gd name="T6" fmla="*/ 0 w 3"/>
                  <a:gd name="T7" fmla="*/ 0 h 3"/>
                  <a:gd name="T8" fmla="*/ 0 w 3"/>
                  <a:gd name="T9" fmla="*/ 0 h 3"/>
                  <a:gd name="T10" fmla="*/ 0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0"/>
                    </a:moveTo>
                    <a:lnTo>
                      <a:pt x="3" y="0"/>
                    </a:lnTo>
                    <a:lnTo>
                      <a:pt x="3" y="3"/>
                    </a:lnTo>
                    <a:lnTo>
                      <a:pt x="0" y="0"/>
                    </a:lnTo>
                  </a:path>
                </a:pathLst>
              </a:custGeom>
              <a:noFill/>
              <a:ln w="0">
                <a:solidFill>
                  <a:srgbClr val="7F7F7F"/>
                </a:solidFill>
                <a:round/>
                <a:headEnd/>
                <a:tailEnd/>
              </a:ln>
            </p:spPr>
            <p:txBody>
              <a:bodyPr/>
              <a:lstStyle/>
              <a:p>
                <a:endParaRPr lang="en-US"/>
              </a:p>
            </p:txBody>
          </p:sp>
          <p:sp>
            <p:nvSpPr>
              <p:cNvPr id="33348" name="Freeform 30"/>
              <p:cNvSpPr>
                <a:spLocks/>
              </p:cNvSpPr>
              <p:nvPr/>
            </p:nvSpPr>
            <p:spPr bwMode="auto">
              <a:xfrm>
                <a:off x="2066" y="1292"/>
                <a:ext cx="19" cy="10"/>
              </a:xfrm>
              <a:custGeom>
                <a:avLst/>
                <a:gdLst>
                  <a:gd name="T0" fmla="*/ 9 w 19"/>
                  <a:gd name="T1" fmla="*/ 7 h 10"/>
                  <a:gd name="T2" fmla="*/ 19 w 19"/>
                  <a:gd name="T3" fmla="*/ 4 h 10"/>
                  <a:gd name="T4" fmla="*/ 16 w 19"/>
                  <a:gd name="T5" fmla="*/ 0 h 10"/>
                  <a:gd name="T6" fmla="*/ 6 w 19"/>
                  <a:gd name="T7" fmla="*/ 0 h 10"/>
                  <a:gd name="T8" fmla="*/ 0 w 19"/>
                  <a:gd name="T9" fmla="*/ 4 h 10"/>
                  <a:gd name="T10" fmla="*/ 6 w 19"/>
                  <a:gd name="T11" fmla="*/ 7 h 10"/>
                  <a:gd name="T12" fmla="*/ 6 w 19"/>
                  <a:gd name="T13" fmla="*/ 10 h 10"/>
                  <a:gd name="T14" fmla="*/ 9 w 19"/>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9" y="7"/>
                    </a:moveTo>
                    <a:lnTo>
                      <a:pt x="19" y="4"/>
                    </a:lnTo>
                    <a:lnTo>
                      <a:pt x="16" y="0"/>
                    </a:lnTo>
                    <a:lnTo>
                      <a:pt x="6" y="0"/>
                    </a:lnTo>
                    <a:lnTo>
                      <a:pt x="0" y="4"/>
                    </a:lnTo>
                    <a:lnTo>
                      <a:pt x="6" y="7"/>
                    </a:lnTo>
                    <a:lnTo>
                      <a:pt x="6" y="10"/>
                    </a:lnTo>
                    <a:lnTo>
                      <a:pt x="9" y="7"/>
                    </a:lnTo>
                    <a:close/>
                  </a:path>
                </a:pathLst>
              </a:custGeom>
              <a:solidFill>
                <a:srgbClr val="CCCCCC"/>
              </a:solidFill>
              <a:ln w="9525">
                <a:noFill/>
                <a:round/>
                <a:headEnd/>
                <a:tailEnd/>
              </a:ln>
            </p:spPr>
            <p:txBody>
              <a:bodyPr/>
              <a:lstStyle/>
              <a:p>
                <a:endParaRPr lang="en-US"/>
              </a:p>
            </p:txBody>
          </p:sp>
          <p:sp>
            <p:nvSpPr>
              <p:cNvPr id="33349" name="Freeform 31"/>
              <p:cNvSpPr>
                <a:spLocks/>
              </p:cNvSpPr>
              <p:nvPr/>
            </p:nvSpPr>
            <p:spPr bwMode="auto">
              <a:xfrm>
                <a:off x="2066" y="1292"/>
                <a:ext cx="19" cy="10"/>
              </a:xfrm>
              <a:custGeom>
                <a:avLst/>
                <a:gdLst>
                  <a:gd name="T0" fmla="*/ 9 w 19"/>
                  <a:gd name="T1" fmla="*/ 7 h 10"/>
                  <a:gd name="T2" fmla="*/ 19 w 19"/>
                  <a:gd name="T3" fmla="*/ 4 h 10"/>
                  <a:gd name="T4" fmla="*/ 16 w 19"/>
                  <a:gd name="T5" fmla="*/ 0 h 10"/>
                  <a:gd name="T6" fmla="*/ 6 w 19"/>
                  <a:gd name="T7" fmla="*/ 0 h 10"/>
                  <a:gd name="T8" fmla="*/ 0 w 19"/>
                  <a:gd name="T9" fmla="*/ 4 h 10"/>
                  <a:gd name="T10" fmla="*/ 6 w 19"/>
                  <a:gd name="T11" fmla="*/ 7 h 10"/>
                  <a:gd name="T12" fmla="*/ 6 w 19"/>
                  <a:gd name="T13" fmla="*/ 10 h 10"/>
                  <a:gd name="T14" fmla="*/ 9 w 19"/>
                  <a:gd name="T15" fmla="*/ 7 h 10"/>
                  <a:gd name="T16" fmla="*/ 9 w 19"/>
                  <a:gd name="T17" fmla="*/ 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9" y="7"/>
                    </a:moveTo>
                    <a:lnTo>
                      <a:pt x="19" y="4"/>
                    </a:lnTo>
                    <a:lnTo>
                      <a:pt x="16" y="0"/>
                    </a:lnTo>
                    <a:lnTo>
                      <a:pt x="6" y="0"/>
                    </a:lnTo>
                    <a:lnTo>
                      <a:pt x="0" y="4"/>
                    </a:lnTo>
                    <a:lnTo>
                      <a:pt x="6" y="7"/>
                    </a:lnTo>
                    <a:lnTo>
                      <a:pt x="6" y="10"/>
                    </a:lnTo>
                    <a:lnTo>
                      <a:pt x="9" y="7"/>
                    </a:lnTo>
                  </a:path>
                </a:pathLst>
              </a:custGeom>
              <a:noFill/>
              <a:ln w="0">
                <a:solidFill>
                  <a:srgbClr val="7F7F7F"/>
                </a:solidFill>
                <a:round/>
                <a:headEnd/>
                <a:tailEnd/>
              </a:ln>
            </p:spPr>
            <p:txBody>
              <a:bodyPr/>
              <a:lstStyle/>
              <a:p>
                <a:endParaRPr lang="en-US"/>
              </a:p>
            </p:txBody>
          </p:sp>
          <p:sp>
            <p:nvSpPr>
              <p:cNvPr id="33350" name="Freeform 32"/>
              <p:cNvSpPr>
                <a:spLocks/>
              </p:cNvSpPr>
              <p:nvPr/>
            </p:nvSpPr>
            <p:spPr bwMode="auto">
              <a:xfrm>
                <a:off x="2130" y="1289"/>
                <a:ext cx="48" cy="23"/>
              </a:xfrm>
              <a:custGeom>
                <a:avLst/>
                <a:gdLst>
                  <a:gd name="T0" fmla="*/ 19 w 48"/>
                  <a:gd name="T1" fmla="*/ 0 h 23"/>
                  <a:gd name="T2" fmla="*/ 29 w 48"/>
                  <a:gd name="T3" fmla="*/ 0 h 23"/>
                  <a:gd name="T4" fmla="*/ 36 w 48"/>
                  <a:gd name="T5" fmla="*/ 0 h 23"/>
                  <a:gd name="T6" fmla="*/ 36 w 48"/>
                  <a:gd name="T7" fmla="*/ 3 h 23"/>
                  <a:gd name="T8" fmla="*/ 39 w 48"/>
                  <a:gd name="T9" fmla="*/ 0 h 23"/>
                  <a:gd name="T10" fmla="*/ 48 w 48"/>
                  <a:gd name="T11" fmla="*/ 3 h 23"/>
                  <a:gd name="T12" fmla="*/ 42 w 48"/>
                  <a:gd name="T13" fmla="*/ 7 h 23"/>
                  <a:gd name="T14" fmla="*/ 39 w 48"/>
                  <a:gd name="T15" fmla="*/ 7 h 23"/>
                  <a:gd name="T16" fmla="*/ 39 w 48"/>
                  <a:gd name="T17" fmla="*/ 7 h 23"/>
                  <a:gd name="T18" fmla="*/ 36 w 48"/>
                  <a:gd name="T19" fmla="*/ 10 h 23"/>
                  <a:gd name="T20" fmla="*/ 32 w 48"/>
                  <a:gd name="T21" fmla="*/ 10 h 23"/>
                  <a:gd name="T22" fmla="*/ 36 w 48"/>
                  <a:gd name="T23" fmla="*/ 10 h 23"/>
                  <a:gd name="T24" fmla="*/ 32 w 48"/>
                  <a:gd name="T25" fmla="*/ 10 h 23"/>
                  <a:gd name="T26" fmla="*/ 26 w 48"/>
                  <a:gd name="T27" fmla="*/ 16 h 23"/>
                  <a:gd name="T28" fmla="*/ 19 w 48"/>
                  <a:gd name="T29" fmla="*/ 13 h 23"/>
                  <a:gd name="T30" fmla="*/ 13 w 48"/>
                  <a:gd name="T31" fmla="*/ 16 h 23"/>
                  <a:gd name="T32" fmla="*/ 16 w 48"/>
                  <a:gd name="T33" fmla="*/ 16 h 23"/>
                  <a:gd name="T34" fmla="*/ 16 w 48"/>
                  <a:gd name="T35" fmla="*/ 16 h 23"/>
                  <a:gd name="T36" fmla="*/ 10 w 48"/>
                  <a:gd name="T37" fmla="*/ 23 h 23"/>
                  <a:gd name="T38" fmla="*/ 3 w 48"/>
                  <a:gd name="T39" fmla="*/ 23 h 23"/>
                  <a:gd name="T40" fmla="*/ 0 w 48"/>
                  <a:gd name="T41" fmla="*/ 23 h 23"/>
                  <a:gd name="T42" fmla="*/ 3 w 48"/>
                  <a:gd name="T43" fmla="*/ 19 h 23"/>
                  <a:gd name="T44" fmla="*/ 3 w 48"/>
                  <a:gd name="T45" fmla="*/ 19 h 23"/>
                  <a:gd name="T46" fmla="*/ 3 w 48"/>
                  <a:gd name="T47" fmla="*/ 19 h 23"/>
                  <a:gd name="T48" fmla="*/ 7 w 48"/>
                  <a:gd name="T49" fmla="*/ 16 h 23"/>
                  <a:gd name="T50" fmla="*/ 3 w 48"/>
                  <a:gd name="T51" fmla="*/ 16 h 23"/>
                  <a:gd name="T52" fmla="*/ 3 w 48"/>
                  <a:gd name="T53" fmla="*/ 16 h 23"/>
                  <a:gd name="T54" fmla="*/ 7 w 48"/>
                  <a:gd name="T55" fmla="*/ 13 h 23"/>
                  <a:gd name="T56" fmla="*/ 7 w 48"/>
                  <a:gd name="T57" fmla="*/ 10 h 23"/>
                  <a:gd name="T58" fmla="*/ 13 w 48"/>
                  <a:gd name="T59" fmla="*/ 3 h 23"/>
                  <a:gd name="T60" fmla="*/ 13 w 48"/>
                  <a:gd name="T61" fmla="*/ 3 h 23"/>
                  <a:gd name="T62" fmla="*/ 16 w 48"/>
                  <a:gd name="T63" fmla="*/ 3 h 23"/>
                  <a:gd name="T64" fmla="*/ 16 w 48"/>
                  <a:gd name="T65" fmla="*/ 0 h 23"/>
                  <a:gd name="T66" fmla="*/ 19 w 48"/>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23"/>
                  <a:gd name="T104" fmla="*/ 48 w 48"/>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23">
                    <a:moveTo>
                      <a:pt x="19" y="0"/>
                    </a:moveTo>
                    <a:lnTo>
                      <a:pt x="29" y="0"/>
                    </a:lnTo>
                    <a:lnTo>
                      <a:pt x="36" y="0"/>
                    </a:lnTo>
                    <a:lnTo>
                      <a:pt x="36" y="3"/>
                    </a:lnTo>
                    <a:lnTo>
                      <a:pt x="39" y="0"/>
                    </a:lnTo>
                    <a:lnTo>
                      <a:pt x="48" y="3"/>
                    </a:lnTo>
                    <a:lnTo>
                      <a:pt x="42" y="7"/>
                    </a:lnTo>
                    <a:lnTo>
                      <a:pt x="39" y="7"/>
                    </a:lnTo>
                    <a:lnTo>
                      <a:pt x="36" y="10"/>
                    </a:lnTo>
                    <a:lnTo>
                      <a:pt x="32" y="10"/>
                    </a:lnTo>
                    <a:lnTo>
                      <a:pt x="36" y="10"/>
                    </a:lnTo>
                    <a:lnTo>
                      <a:pt x="32" y="10"/>
                    </a:lnTo>
                    <a:lnTo>
                      <a:pt x="26" y="16"/>
                    </a:lnTo>
                    <a:lnTo>
                      <a:pt x="19" y="13"/>
                    </a:lnTo>
                    <a:lnTo>
                      <a:pt x="13" y="16"/>
                    </a:lnTo>
                    <a:lnTo>
                      <a:pt x="16" y="16"/>
                    </a:lnTo>
                    <a:lnTo>
                      <a:pt x="10" y="23"/>
                    </a:lnTo>
                    <a:lnTo>
                      <a:pt x="3" y="23"/>
                    </a:lnTo>
                    <a:lnTo>
                      <a:pt x="0" y="23"/>
                    </a:lnTo>
                    <a:lnTo>
                      <a:pt x="3" y="19"/>
                    </a:lnTo>
                    <a:lnTo>
                      <a:pt x="7" y="16"/>
                    </a:lnTo>
                    <a:lnTo>
                      <a:pt x="3" y="16"/>
                    </a:lnTo>
                    <a:lnTo>
                      <a:pt x="7" y="13"/>
                    </a:lnTo>
                    <a:lnTo>
                      <a:pt x="7" y="10"/>
                    </a:lnTo>
                    <a:lnTo>
                      <a:pt x="13" y="3"/>
                    </a:lnTo>
                    <a:lnTo>
                      <a:pt x="16" y="3"/>
                    </a:lnTo>
                    <a:lnTo>
                      <a:pt x="16" y="0"/>
                    </a:lnTo>
                    <a:lnTo>
                      <a:pt x="19" y="0"/>
                    </a:lnTo>
                    <a:close/>
                  </a:path>
                </a:pathLst>
              </a:custGeom>
              <a:solidFill>
                <a:srgbClr val="CCCCCC"/>
              </a:solidFill>
              <a:ln w="9525">
                <a:noFill/>
                <a:round/>
                <a:headEnd/>
                <a:tailEnd/>
              </a:ln>
            </p:spPr>
            <p:txBody>
              <a:bodyPr/>
              <a:lstStyle/>
              <a:p>
                <a:endParaRPr lang="en-US"/>
              </a:p>
            </p:txBody>
          </p:sp>
          <p:sp>
            <p:nvSpPr>
              <p:cNvPr id="33351" name="Freeform 33"/>
              <p:cNvSpPr>
                <a:spLocks/>
              </p:cNvSpPr>
              <p:nvPr/>
            </p:nvSpPr>
            <p:spPr bwMode="auto">
              <a:xfrm>
                <a:off x="2130" y="1289"/>
                <a:ext cx="48" cy="23"/>
              </a:xfrm>
              <a:custGeom>
                <a:avLst/>
                <a:gdLst>
                  <a:gd name="T0" fmla="*/ 19 w 48"/>
                  <a:gd name="T1" fmla="*/ 0 h 23"/>
                  <a:gd name="T2" fmla="*/ 29 w 48"/>
                  <a:gd name="T3" fmla="*/ 0 h 23"/>
                  <a:gd name="T4" fmla="*/ 36 w 48"/>
                  <a:gd name="T5" fmla="*/ 0 h 23"/>
                  <a:gd name="T6" fmla="*/ 36 w 48"/>
                  <a:gd name="T7" fmla="*/ 3 h 23"/>
                  <a:gd name="T8" fmla="*/ 39 w 48"/>
                  <a:gd name="T9" fmla="*/ 0 h 23"/>
                  <a:gd name="T10" fmla="*/ 48 w 48"/>
                  <a:gd name="T11" fmla="*/ 3 h 23"/>
                  <a:gd name="T12" fmla="*/ 42 w 48"/>
                  <a:gd name="T13" fmla="*/ 7 h 23"/>
                  <a:gd name="T14" fmla="*/ 39 w 48"/>
                  <a:gd name="T15" fmla="*/ 7 h 23"/>
                  <a:gd name="T16" fmla="*/ 39 w 48"/>
                  <a:gd name="T17" fmla="*/ 7 h 23"/>
                  <a:gd name="T18" fmla="*/ 36 w 48"/>
                  <a:gd name="T19" fmla="*/ 10 h 23"/>
                  <a:gd name="T20" fmla="*/ 32 w 48"/>
                  <a:gd name="T21" fmla="*/ 10 h 23"/>
                  <a:gd name="T22" fmla="*/ 36 w 48"/>
                  <a:gd name="T23" fmla="*/ 10 h 23"/>
                  <a:gd name="T24" fmla="*/ 32 w 48"/>
                  <a:gd name="T25" fmla="*/ 10 h 23"/>
                  <a:gd name="T26" fmla="*/ 26 w 48"/>
                  <a:gd name="T27" fmla="*/ 16 h 23"/>
                  <a:gd name="T28" fmla="*/ 19 w 48"/>
                  <a:gd name="T29" fmla="*/ 13 h 23"/>
                  <a:gd name="T30" fmla="*/ 13 w 48"/>
                  <a:gd name="T31" fmla="*/ 16 h 23"/>
                  <a:gd name="T32" fmla="*/ 16 w 48"/>
                  <a:gd name="T33" fmla="*/ 16 h 23"/>
                  <a:gd name="T34" fmla="*/ 16 w 48"/>
                  <a:gd name="T35" fmla="*/ 16 h 23"/>
                  <a:gd name="T36" fmla="*/ 10 w 48"/>
                  <a:gd name="T37" fmla="*/ 23 h 23"/>
                  <a:gd name="T38" fmla="*/ 3 w 48"/>
                  <a:gd name="T39" fmla="*/ 23 h 23"/>
                  <a:gd name="T40" fmla="*/ 0 w 48"/>
                  <a:gd name="T41" fmla="*/ 23 h 23"/>
                  <a:gd name="T42" fmla="*/ 3 w 48"/>
                  <a:gd name="T43" fmla="*/ 19 h 23"/>
                  <a:gd name="T44" fmla="*/ 3 w 48"/>
                  <a:gd name="T45" fmla="*/ 19 h 23"/>
                  <a:gd name="T46" fmla="*/ 3 w 48"/>
                  <a:gd name="T47" fmla="*/ 19 h 23"/>
                  <a:gd name="T48" fmla="*/ 7 w 48"/>
                  <a:gd name="T49" fmla="*/ 16 h 23"/>
                  <a:gd name="T50" fmla="*/ 3 w 48"/>
                  <a:gd name="T51" fmla="*/ 16 h 23"/>
                  <a:gd name="T52" fmla="*/ 3 w 48"/>
                  <a:gd name="T53" fmla="*/ 16 h 23"/>
                  <a:gd name="T54" fmla="*/ 7 w 48"/>
                  <a:gd name="T55" fmla="*/ 13 h 23"/>
                  <a:gd name="T56" fmla="*/ 7 w 48"/>
                  <a:gd name="T57" fmla="*/ 10 h 23"/>
                  <a:gd name="T58" fmla="*/ 13 w 48"/>
                  <a:gd name="T59" fmla="*/ 3 h 23"/>
                  <a:gd name="T60" fmla="*/ 13 w 48"/>
                  <a:gd name="T61" fmla="*/ 3 h 23"/>
                  <a:gd name="T62" fmla="*/ 16 w 48"/>
                  <a:gd name="T63" fmla="*/ 3 h 23"/>
                  <a:gd name="T64" fmla="*/ 16 w 48"/>
                  <a:gd name="T65" fmla="*/ 0 h 23"/>
                  <a:gd name="T66" fmla="*/ 19 w 48"/>
                  <a:gd name="T67" fmla="*/ 0 h 23"/>
                  <a:gd name="T68" fmla="*/ 19 w 48"/>
                  <a:gd name="T69" fmla="*/ 0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23"/>
                  <a:gd name="T107" fmla="*/ 48 w 48"/>
                  <a:gd name="T108" fmla="*/ 23 h 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23">
                    <a:moveTo>
                      <a:pt x="19" y="0"/>
                    </a:moveTo>
                    <a:lnTo>
                      <a:pt x="29" y="0"/>
                    </a:lnTo>
                    <a:lnTo>
                      <a:pt x="36" y="0"/>
                    </a:lnTo>
                    <a:lnTo>
                      <a:pt x="36" y="3"/>
                    </a:lnTo>
                    <a:lnTo>
                      <a:pt x="39" y="0"/>
                    </a:lnTo>
                    <a:lnTo>
                      <a:pt x="48" y="3"/>
                    </a:lnTo>
                    <a:lnTo>
                      <a:pt x="42" y="7"/>
                    </a:lnTo>
                    <a:lnTo>
                      <a:pt x="39" y="7"/>
                    </a:lnTo>
                    <a:lnTo>
                      <a:pt x="36" y="10"/>
                    </a:lnTo>
                    <a:lnTo>
                      <a:pt x="32" y="10"/>
                    </a:lnTo>
                    <a:lnTo>
                      <a:pt x="36" y="10"/>
                    </a:lnTo>
                    <a:lnTo>
                      <a:pt x="32" y="10"/>
                    </a:lnTo>
                    <a:lnTo>
                      <a:pt x="26" y="16"/>
                    </a:lnTo>
                    <a:lnTo>
                      <a:pt x="19" y="13"/>
                    </a:lnTo>
                    <a:lnTo>
                      <a:pt x="13" y="16"/>
                    </a:lnTo>
                    <a:lnTo>
                      <a:pt x="16" y="16"/>
                    </a:lnTo>
                    <a:lnTo>
                      <a:pt x="10" y="23"/>
                    </a:lnTo>
                    <a:lnTo>
                      <a:pt x="3" y="23"/>
                    </a:lnTo>
                    <a:lnTo>
                      <a:pt x="0" y="23"/>
                    </a:lnTo>
                    <a:lnTo>
                      <a:pt x="3" y="19"/>
                    </a:lnTo>
                    <a:lnTo>
                      <a:pt x="7" y="16"/>
                    </a:lnTo>
                    <a:lnTo>
                      <a:pt x="3" y="16"/>
                    </a:lnTo>
                    <a:lnTo>
                      <a:pt x="7" y="13"/>
                    </a:lnTo>
                    <a:lnTo>
                      <a:pt x="7" y="10"/>
                    </a:lnTo>
                    <a:lnTo>
                      <a:pt x="13" y="3"/>
                    </a:lnTo>
                    <a:lnTo>
                      <a:pt x="16" y="3"/>
                    </a:lnTo>
                    <a:lnTo>
                      <a:pt x="16" y="0"/>
                    </a:lnTo>
                    <a:lnTo>
                      <a:pt x="19" y="0"/>
                    </a:lnTo>
                  </a:path>
                </a:pathLst>
              </a:custGeom>
              <a:noFill/>
              <a:ln w="0">
                <a:solidFill>
                  <a:srgbClr val="7F7F7F"/>
                </a:solidFill>
                <a:round/>
                <a:headEnd/>
                <a:tailEnd/>
              </a:ln>
            </p:spPr>
            <p:txBody>
              <a:bodyPr/>
              <a:lstStyle/>
              <a:p>
                <a:endParaRPr lang="en-US"/>
              </a:p>
            </p:txBody>
          </p:sp>
          <p:sp>
            <p:nvSpPr>
              <p:cNvPr id="33352" name="Freeform 34"/>
              <p:cNvSpPr>
                <a:spLocks/>
              </p:cNvSpPr>
              <p:nvPr/>
            </p:nvSpPr>
            <p:spPr bwMode="auto">
              <a:xfrm>
                <a:off x="2156" y="1350"/>
                <a:ext cx="3" cy="7"/>
              </a:xfrm>
              <a:custGeom>
                <a:avLst/>
                <a:gdLst>
                  <a:gd name="T0" fmla="*/ 3 w 3"/>
                  <a:gd name="T1" fmla="*/ 4 h 7"/>
                  <a:gd name="T2" fmla="*/ 3 w 3"/>
                  <a:gd name="T3" fmla="*/ 7 h 7"/>
                  <a:gd name="T4" fmla="*/ 3 w 3"/>
                  <a:gd name="T5" fmla="*/ 7 h 7"/>
                  <a:gd name="T6" fmla="*/ 0 w 3"/>
                  <a:gd name="T7" fmla="*/ 7 h 7"/>
                  <a:gd name="T8" fmla="*/ 3 w 3"/>
                  <a:gd name="T9" fmla="*/ 4 h 7"/>
                  <a:gd name="T10" fmla="*/ 3 w 3"/>
                  <a:gd name="T11" fmla="*/ 0 h 7"/>
                  <a:gd name="T12" fmla="*/ 3 w 3"/>
                  <a:gd name="T13" fmla="*/ 4 h 7"/>
                  <a:gd name="T14" fmla="*/ 0 60000 65536"/>
                  <a:gd name="T15" fmla="*/ 0 60000 65536"/>
                  <a:gd name="T16" fmla="*/ 0 60000 65536"/>
                  <a:gd name="T17" fmla="*/ 0 60000 65536"/>
                  <a:gd name="T18" fmla="*/ 0 60000 65536"/>
                  <a:gd name="T19" fmla="*/ 0 60000 65536"/>
                  <a:gd name="T20" fmla="*/ 0 60000 65536"/>
                  <a:gd name="T21" fmla="*/ 0 w 3"/>
                  <a:gd name="T22" fmla="*/ 0 h 7"/>
                  <a:gd name="T23" fmla="*/ 3 w 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7">
                    <a:moveTo>
                      <a:pt x="3" y="4"/>
                    </a:moveTo>
                    <a:lnTo>
                      <a:pt x="3" y="7"/>
                    </a:lnTo>
                    <a:lnTo>
                      <a:pt x="0" y="7"/>
                    </a:lnTo>
                    <a:lnTo>
                      <a:pt x="3" y="4"/>
                    </a:lnTo>
                    <a:lnTo>
                      <a:pt x="3" y="0"/>
                    </a:lnTo>
                    <a:lnTo>
                      <a:pt x="3" y="4"/>
                    </a:lnTo>
                    <a:close/>
                  </a:path>
                </a:pathLst>
              </a:custGeom>
              <a:solidFill>
                <a:srgbClr val="CCCCCC"/>
              </a:solidFill>
              <a:ln w="9525">
                <a:noFill/>
                <a:round/>
                <a:headEnd/>
                <a:tailEnd/>
              </a:ln>
            </p:spPr>
            <p:txBody>
              <a:bodyPr/>
              <a:lstStyle/>
              <a:p>
                <a:endParaRPr lang="en-US"/>
              </a:p>
            </p:txBody>
          </p:sp>
          <p:sp>
            <p:nvSpPr>
              <p:cNvPr id="33353" name="Freeform 35"/>
              <p:cNvSpPr>
                <a:spLocks/>
              </p:cNvSpPr>
              <p:nvPr/>
            </p:nvSpPr>
            <p:spPr bwMode="auto">
              <a:xfrm>
                <a:off x="2156" y="1350"/>
                <a:ext cx="3" cy="7"/>
              </a:xfrm>
              <a:custGeom>
                <a:avLst/>
                <a:gdLst>
                  <a:gd name="T0" fmla="*/ 3 w 3"/>
                  <a:gd name="T1" fmla="*/ 4 h 7"/>
                  <a:gd name="T2" fmla="*/ 3 w 3"/>
                  <a:gd name="T3" fmla="*/ 7 h 7"/>
                  <a:gd name="T4" fmla="*/ 3 w 3"/>
                  <a:gd name="T5" fmla="*/ 7 h 7"/>
                  <a:gd name="T6" fmla="*/ 0 w 3"/>
                  <a:gd name="T7" fmla="*/ 7 h 7"/>
                  <a:gd name="T8" fmla="*/ 3 w 3"/>
                  <a:gd name="T9" fmla="*/ 4 h 7"/>
                  <a:gd name="T10" fmla="*/ 3 w 3"/>
                  <a:gd name="T11" fmla="*/ 0 h 7"/>
                  <a:gd name="T12" fmla="*/ 3 w 3"/>
                  <a:gd name="T13" fmla="*/ 4 h 7"/>
                  <a:gd name="T14" fmla="*/ 3 w 3"/>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
                  <a:gd name="T26" fmla="*/ 3 w 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
                    <a:moveTo>
                      <a:pt x="3" y="4"/>
                    </a:moveTo>
                    <a:lnTo>
                      <a:pt x="3" y="7"/>
                    </a:lnTo>
                    <a:lnTo>
                      <a:pt x="0" y="7"/>
                    </a:lnTo>
                    <a:lnTo>
                      <a:pt x="3" y="4"/>
                    </a:lnTo>
                    <a:lnTo>
                      <a:pt x="3" y="0"/>
                    </a:lnTo>
                    <a:lnTo>
                      <a:pt x="3" y="4"/>
                    </a:lnTo>
                  </a:path>
                </a:pathLst>
              </a:custGeom>
              <a:noFill/>
              <a:ln w="0">
                <a:solidFill>
                  <a:srgbClr val="7F7F7F"/>
                </a:solidFill>
                <a:round/>
                <a:headEnd/>
                <a:tailEnd/>
              </a:ln>
            </p:spPr>
            <p:txBody>
              <a:bodyPr/>
              <a:lstStyle/>
              <a:p>
                <a:endParaRPr lang="en-US"/>
              </a:p>
            </p:txBody>
          </p:sp>
          <p:sp>
            <p:nvSpPr>
              <p:cNvPr id="33354" name="Freeform 36"/>
              <p:cNvSpPr>
                <a:spLocks/>
              </p:cNvSpPr>
              <p:nvPr/>
            </p:nvSpPr>
            <p:spPr bwMode="auto">
              <a:xfrm>
                <a:off x="2162" y="1376"/>
                <a:ext cx="4" cy="6"/>
              </a:xfrm>
              <a:custGeom>
                <a:avLst/>
                <a:gdLst>
                  <a:gd name="T0" fmla="*/ 4 w 4"/>
                  <a:gd name="T1" fmla="*/ 0 h 6"/>
                  <a:gd name="T2" fmla="*/ 4 w 4"/>
                  <a:gd name="T3" fmla="*/ 6 h 6"/>
                  <a:gd name="T4" fmla="*/ 0 w 4"/>
                  <a:gd name="T5" fmla="*/ 6 h 6"/>
                  <a:gd name="T6" fmla="*/ 0 w 4"/>
                  <a:gd name="T7" fmla="*/ 3 h 6"/>
                  <a:gd name="T8" fmla="*/ 0 w 4"/>
                  <a:gd name="T9" fmla="*/ 0 h 6"/>
                  <a:gd name="T10" fmla="*/ 4 w 4"/>
                  <a:gd name="T11" fmla="*/ 0 h 6"/>
                  <a:gd name="T12" fmla="*/ 0 60000 65536"/>
                  <a:gd name="T13" fmla="*/ 0 60000 65536"/>
                  <a:gd name="T14" fmla="*/ 0 60000 65536"/>
                  <a:gd name="T15" fmla="*/ 0 60000 65536"/>
                  <a:gd name="T16" fmla="*/ 0 60000 65536"/>
                  <a:gd name="T17" fmla="*/ 0 60000 65536"/>
                  <a:gd name="T18" fmla="*/ 0 w 4"/>
                  <a:gd name="T19" fmla="*/ 0 h 6"/>
                  <a:gd name="T20" fmla="*/ 4 w 4"/>
                  <a:gd name="T21" fmla="*/ 6 h 6"/>
                </a:gdLst>
                <a:ahLst/>
                <a:cxnLst>
                  <a:cxn ang="T12">
                    <a:pos x="T0" y="T1"/>
                  </a:cxn>
                  <a:cxn ang="T13">
                    <a:pos x="T2" y="T3"/>
                  </a:cxn>
                  <a:cxn ang="T14">
                    <a:pos x="T4" y="T5"/>
                  </a:cxn>
                  <a:cxn ang="T15">
                    <a:pos x="T6" y="T7"/>
                  </a:cxn>
                  <a:cxn ang="T16">
                    <a:pos x="T8" y="T9"/>
                  </a:cxn>
                  <a:cxn ang="T17">
                    <a:pos x="T10" y="T11"/>
                  </a:cxn>
                </a:cxnLst>
                <a:rect l="T18" t="T19" r="T20" b="T21"/>
                <a:pathLst>
                  <a:path w="4" h="6">
                    <a:moveTo>
                      <a:pt x="4" y="0"/>
                    </a:moveTo>
                    <a:lnTo>
                      <a:pt x="4" y="6"/>
                    </a:lnTo>
                    <a:lnTo>
                      <a:pt x="0" y="6"/>
                    </a:lnTo>
                    <a:lnTo>
                      <a:pt x="0" y="3"/>
                    </a:lnTo>
                    <a:lnTo>
                      <a:pt x="0" y="0"/>
                    </a:lnTo>
                    <a:lnTo>
                      <a:pt x="4" y="0"/>
                    </a:lnTo>
                    <a:close/>
                  </a:path>
                </a:pathLst>
              </a:custGeom>
              <a:solidFill>
                <a:srgbClr val="CCCCCC"/>
              </a:solidFill>
              <a:ln w="9525">
                <a:noFill/>
                <a:round/>
                <a:headEnd/>
                <a:tailEnd/>
              </a:ln>
            </p:spPr>
            <p:txBody>
              <a:bodyPr/>
              <a:lstStyle/>
              <a:p>
                <a:endParaRPr lang="en-US"/>
              </a:p>
            </p:txBody>
          </p:sp>
          <p:sp>
            <p:nvSpPr>
              <p:cNvPr id="33355" name="Freeform 37"/>
              <p:cNvSpPr>
                <a:spLocks/>
              </p:cNvSpPr>
              <p:nvPr/>
            </p:nvSpPr>
            <p:spPr bwMode="auto">
              <a:xfrm>
                <a:off x="2162" y="1376"/>
                <a:ext cx="4" cy="6"/>
              </a:xfrm>
              <a:custGeom>
                <a:avLst/>
                <a:gdLst>
                  <a:gd name="T0" fmla="*/ 4 w 4"/>
                  <a:gd name="T1" fmla="*/ 0 h 6"/>
                  <a:gd name="T2" fmla="*/ 4 w 4"/>
                  <a:gd name="T3" fmla="*/ 6 h 6"/>
                  <a:gd name="T4" fmla="*/ 0 w 4"/>
                  <a:gd name="T5" fmla="*/ 6 h 6"/>
                  <a:gd name="T6" fmla="*/ 0 w 4"/>
                  <a:gd name="T7" fmla="*/ 3 h 6"/>
                  <a:gd name="T8" fmla="*/ 0 w 4"/>
                  <a:gd name="T9" fmla="*/ 0 h 6"/>
                  <a:gd name="T10" fmla="*/ 4 w 4"/>
                  <a:gd name="T11" fmla="*/ 0 h 6"/>
                  <a:gd name="T12" fmla="*/ 4 w 4"/>
                  <a:gd name="T13" fmla="*/ 0 h 6"/>
                  <a:gd name="T14" fmla="*/ 0 60000 65536"/>
                  <a:gd name="T15" fmla="*/ 0 60000 65536"/>
                  <a:gd name="T16" fmla="*/ 0 60000 65536"/>
                  <a:gd name="T17" fmla="*/ 0 60000 65536"/>
                  <a:gd name="T18" fmla="*/ 0 60000 65536"/>
                  <a:gd name="T19" fmla="*/ 0 60000 65536"/>
                  <a:gd name="T20" fmla="*/ 0 60000 65536"/>
                  <a:gd name="T21" fmla="*/ 0 w 4"/>
                  <a:gd name="T22" fmla="*/ 0 h 6"/>
                  <a:gd name="T23" fmla="*/ 4 w 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6">
                    <a:moveTo>
                      <a:pt x="4" y="0"/>
                    </a:moveTo>
                    <a:lnTo>
                      <a:pt x="4" y="6"/>
                    </a:lnTo>
                    <a:lnTo>
                      <a:pt x="0" y="6"/>
                    </a:lnTo>
                    <a:lnTo>
                      <a:pt x="0" y="3"/>
                    </a:lnTo>
                    <a:lnTo>
                      <a:pt x="0" y="0"/>
                    </a:lnTo>
                    <a:lnTo>
                      <a:pt x="4" y="0"/>
                    </a:lnTo>
                  </a:path>
                </a:pathLst>
              </a:custGeom>
              <a:noFill/>
              <a:ln w="0">
                <a:solidFill>
                  <a:srgbClr val="7F7F7F"/>
                </a:solidFill>
                <a:round/>
                <a:headEnd/>
                <a:tailEnd/>
              </a:ln>
            </p:spPr>
            <p:txBody>
              <a:bodyPr/>
              <a:lstStyle/>
              <a:p>
                <a:endParaRPr lang="en-US"/>
              </a:p>
            </p:txBody>
          </p:sp>
          <p:sp>
            <p:nvSpPr>
              <p:cNvPr id="33356" name="Freeform 38"/>
              <p:cNvSpPr>
                <a:spLocks/>
              </p:cNvSpPr>
              <p:nvPr/>
            </p:nvSpPr>
            <p:spPr bwMode="auto">
              <a:xfrm>
                <a:off x="2188" y="1408"/>
                <a:ext cx="7" cy="3"/>
              </a:xfrm>
              <a:custGeom>
                <a:avLst/>
                <a:gdLst>
                  <a:gd name="T0" fmla="*/ 0 w 7"/>
                  <a:gd name="T1" fmla="*/ 0 h 3"/>
                  <a:gd name="T2" fmla="*/ 3 w 7"/>
                  <a:gd name="T3" fmla="*/ 0 h 3"/>
                  <a:gd name="T4" fmla="*/ 7 w 7"/>
                  <a:gd name="T5" fmla="*/ 0 h 3"/>
                  <a:gd name="T6" fmla="*/ 3 w 7"/>
                  <a:gd name="T7" fmla="*/ 3 h 3"/>
                  <a:gd name="T8" fmla="*/ 0 w 7"/>
                  <a:gd name="T9" fmla="*/ 0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0"/>
                    </a:moveTo>
                    <a:lnTo>
                      <a:pt x="3" y="0"/>
                    </a:lnTo>
                    <a:lnTo>
                      <a:pt x="7" y="0"/>
                    </a:lnTo>
                    <a:lnTo>
                      <a:pt x="3" y="3"/>
                    </a:lnTo>
                    <a:lnTo>
                      <a:pt x="0" y="0"/>
                    </a:lnTo>
                    <a:close/>
                  </a:path>
                </a:pathLst>
              </a:custGeom>
              <a:solidFill>
                <a:srgbClr val="CCCCCC"/>
              </a:solidFill>
              <a:ln w="9525">
                <a:noFill/>
                <a:round/>
                <a:headEnd/>
                <a:tailEnd/>
              </a:ln>
            </p:spPr>
            <p:txBody>
              <a:bodyPr/>
              <a:lstStyle/>
              <a:p>
                <a:endParaRPr lang="en-US"/>
              </a:p>
            </p:txBody>
          </p:sp>
          <p:sp>
            <p:nvSpPr>
              <p:cNvPr id="33357" name="Freeform 39"/>
              <p:cNvSpPr>
                <a:spLocks/>
              </p:cNvSpPr>
              <p:nvPr/>
            </p:nvSpPr>
            <p:spPr bwMode="auto">
              <a:xfrm>
                <a:off x="2188" y="1408"/>
                <a:ext cx="7" cy="3"/>
              </a:xfrm>
              <a:custGeom>
                <a:avLst/>
                <a:gdLst>
                  <a:gd name="T0" fmla="*/ 0 w 7"/>
                  <a:gd name="T1" fmla="*/ 0 h 3"/>
                  <a:gd name="T2" fmla="*/ 3 w 7"/>
                  <a:gd name="T3" fmla="*/ 0 h 3"/>
                  <a:gd name="T4" fmla="*/ 7 w 7"/>
                  <a:gd name="T5" fmla="*/ 0 h 3"/>
                  <a:gd name="T6" fmla="*/ 3 w 7"/>
                  <a:gd name="T7" fmla="*/ 3 h 3"/>
                  <a:gd name="T8" fmla="*/ 0 w 7"/>
                  <a:gd name="T9" fmla="*/ 0 h 3"/>
                  <a:gd name="T10" fmla="*/ 0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0" y="0"/>
                    </a:moveTo>
                    <a:lnTo>
                      <a:pt x="3" y="0"/>
                    </a:lnTo>
                    <a:lnTo>
                      <a:pt x="7" y="0"/>
                    </a:lnTo>
                    <a:lnTo>
                      <a:pt x="3" y="3"/>
                    </a:lnTo>
                    <a:lnTo>
                      <a:pt x="0" y="0"/>
                    </a:lnTo>
                  </a:path>
                </a:pathLst>
              </a:custGeom>
              <a:noFill/>
              <a:ln w="0">
                <a:solidFill>
                  <a:srgbClr val="7F7F7F"/>
                </a:solidFill>
                <a:round/>
                <a:headEnd/>
                <a:tailEnd/>
              </a:ln>
            </p:spPr>
            <p:txBody>
              <a:bodyPr/>
              <a:lstStyle/>
              <a:p>
                <a:endParaRPr lang="en-US"/>
              </a:p>
            </p:txBody>
          </p:sp>
          <p:sp>
            <p:nvSpPr>
              <p:cNvPr id="33358" name="Freeform 40"/>
              <p:cNvSpPr>
                <a:spLocks/>
              </p:cNvSpPr>
              <p:nvPr/>
            </p:nvSpPr>
            <p:spPr bwMode="auto">
              <a:xfrm>
                <a:off x="1931" y="1286"/>
                <a:ext cx="83" cy="35"/>
              </a:xfrm>
              <a:custGeom>
                <a:avLst/>
                <a:gdLst>
                  <a:gd name="T0" fmla="*/ 32 w 83"/>
                  <a:gd name="T1" fmla="*/ 3 h 35"/>
                  <a:gd name="T2" fmla="*/ 32 w 83"/>
                  <a:gd name="T3" fmla="*/ 6 h 35"/>
                  <a:gd name="T4" fmla="*/ 29 w 83"/>
                  <a:gd name="T5" fmla="*/ 10 h 35"/>
                  <a:gd name="T6" fmla="*/ 19 w 83"/>
                  <a:gd name="T7" fmla="*/ 13 h 35"/>
                  <a:gd name="T8" fmla="*/ 19 w 83"/>
                  <a:gd name="T9" fmla="*/ 16 h 35"/>
                  <a:gd name="T10" fmla="*/ 16 w 83"/>
                  <a:gd name="T11" fmla="*/ 16 h 35"/>
                  <a:gd name="T12" fmla="*/ 13 w 83"/>
                  <a:gd name="T13" fmla="*/ 16 h 35"/>
                  <a:gd name="T14" fmla="*/ 13 w 83"/>
                  <a:gd name="T15" fmla="*/ 19 h 35"/>
                  <a:gd name="T16" fmla="*/ 13 w 83"/>
                  <a:gd name="T17" fmla="*/ 19 h 35"/>
                  <a:gd name="T18" fmla="*/ 9 w 83"/>
                  <a:gd name="T19" fmla="*/ 19 h 35"/>
                  <a:gd name="T20" fmla="*/ 6 w 83"/>
                  <a:gd name="T21" fmla="*/ 22 h 35"/>
                  <a:gd name="T22" fmla="*/ 6 w 83"/>
                  <a:gd name="T23" fmla="*/ 22 h 35"/>
                  <a:gd name="T24" fmla="*/ 6 w 83"/>
                  <a:gd name="T25" fmla="*/ 22 h 35"/>
                  <a:gd name="T26" fmla="*/ 3 w 83"/>
                  <a:gd name="T27" fmla="*/ 22 h 35"/>
                  <a:gd name="T28" fmla="*/ 3 w 83"/>
                  <a:gd name="T29" fmla="*/ 22 h 35"/>
                  <a:gd name="T30" fmla="*/ 3 w 83"/>
                  <a:gd name="T31" fmla="*/ 22 h 35"/>
                  <a:gd name="T32" fmla="*/ 3 w 83"/>
                  <a:gd name="T33" fmla="*/ 26 h 35"/>
                  <a:gd name="T34" fmla="*/ 0 w 83"/>
                  <a:gd name="T35" fmla="*/ 26 h 35"/>
                  <a:gd name="T36" fmla="*/ 3 w 83"/>
                  <a:gd name="T37" fmla="*/ 26 h 35"/>
                  <a:gd name="T38" fmla="*/ 6 w 83"/>
                  <a:gd name="T39" fmla="*/ 29 h 35"/>
                  <a:gd name="T40" fmla="*/ 6 w 83"/>
                  <a:gd name="T41" fmla="*/ 26 h 35"/>
                  <a:gd name="T42" fmla="*/ 9 w 83"/>
                  <a:gd name="T43" fmla="*/ 29 h 35"/>
                  <a:gd name="T44" fmla="*/ 9 w 83"/>
                  <a:gd name="T45" fmla="*/ 35 h 35"/>
                  <a:gd name="T46" fmla="*/ 22 w 83"/>
                  <a:gd name="T47" fmla="*/ 32 h 35"/>
                  <a:gd name="T48" fmla="*/ 22 w 83"/>
                  <a:gd name="T49" fmla="*/ 32 h 35"/>
                  <a:gd name="T50" fmla="*/ 29 w 83"/>
                  <a:gd name="T51" fmla="*/ 29 h 35"/>
                  <a:gd name="T52" fmla="*/ 32 w 83"/>
                  <a:gd name="T53" fmla="*/ 29 h 35"/>
                  <a:gd name="T54" fmla="*/ 35 w 83"/>
                  <a:gd name="T55" fmla="*/ 26 h 35"/>
                  <a:gd name="T56" fmla="*/ 38 w 83"/>
                  <a:gd name="T57" fmla="*/ 22 h 35"/>
                  <a:gd name="T58" fmla="*/ 48 w 83"/>
                  <a:gd name="T59" fmla="*/ 22 h 35"/>
                  <a:gd name="T60" fmla="*/ 51 w 83"/>
                  <a:gd name="T61" fmla="*/ 19 h 35"/>
                  <a:gd name="T62" fmla="*/ 51 w 83"/>
                  <a:gd name="T63" fmla="*/ 19 h 35"/>
                  <a:gd name="T64" fmla="*/ 83 w 83"/>
                  <a:gd name="T65" fmla="*/ 10 h 35"/>
                  <a:gd name="T66" fmla="*/ 83 w 83"/>
                  <a:gd name="T67" fmla="*/ 10 h 35"/>
                  <a:gd name="T68" fmla="*/ 77 w 83"/>
                  <a:gd name="T69" fmla="*/ 3 h 35"/>
                  <a:gd name="T70" fmla="*/ 70 w 83"/>
                  <a:gd name="T71" fmla="*/ 3 h 35"/>
                  <a:gd name="T72" fmla="*/ 67 w 83"/>
                  <a:gd name="T73" fmla="*/ 3 h 35"/>
                  <a:gd name="T74" fmla="*/ 67 w 83"/>
                  <a:gd name="T75" fmla="*/ 3 h 35"/>
                  <a:gd name="T76" fmla="*/ 67 w 83"/>
                  <a:gd name="T77" fmla="*/ 3 h 35"/>
                  <a:gd name="T78" fmla="*/ 64 w 83"/>
                  <a:gd name="T79" fmla="*/ 3 h 35"/>
                  <a:gd name="T80" fmla="*/ 67 w 83"/>
                  <a:gd name="T81" fmla="*/ 3 h 35"/>
                  <a:gd name="T82" fmla="*/ 64 w 83"/>
                  <a:gd name="T83" fmla="*/ 3 h 35"/>
                  <a:gd name="T84" fmla="*/ 61 w 83"/>
                  <a:gd name="T85" fmla="*/ 3 h 35"/>
                  <a:gd name="T86" fmla="*/ 61 w 83"/>
                  <a:gd name="T87" fmla="*/ 3 h 35"/>
                  <a:gd name="T88" fmla="*/ 64 w 83"/>
                  <a:gd name="T89" fmla="*/ 3 h 35"/>
                  <a:gd name="T90" fmla="*/ 54 w 83"/>
                  <a:gd name="T91" fmla="*/ 0 h 35"/>
                  <a:gd name="T92" fmla="*/ 45 w 83"/>
                  <a:gd name="T93" fmla="*/ 0 h 35"/>
                  <a:gd name="T94" fmla="*/ 45 w 83"/>
                  <a:gd name="T95" fmla="*/ 0 h 35"/>
                  <a:gd name="T96" fmla="*/ 45 w 83"/>
                  <a:gd name="T97" fmla="*/ 0 h 35"/>
                  <a:gd name="T98" fmla="*/ 35 w 83"/>
                  <a:gd name="T99" fmla="*/ 0 h 35"/>
                  <a:gd name="T100" fmla="*/ 35 w 83"/>
                  <a:gd name="T101" fmla="*/ 3 h 35"/>
                  <a:gd name="T102" fmla="*/ 32 w 83"/>
                  <a:gd name="T103" fmla="*/ 3 h 35"/>
                  <a:gd name="T104" fmla="*/ 32 w 83"/>
                  <a:gd name="T105" fmla="*/ 3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3"/>
                  <a:gd name="T160" fmla="*/ 0 h 35"/>
                  <a:gd name="T161" fmla="*/ 83 w 83"/>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3" h="35">
                    <a:moveTo>
                      <a:pt x="32" y="3"/>
                    </a:moveTo>
                    <a:lnTo>
                      <a:pt x="32" y="6"/>
                    </a:lnTo>
                    <a:lnTo>
                      <a:pt x="29" y="10"/>
                    </a:lnTo>
                    <a:lnTo>
                      <a:pt x="19" y="13"/>
                    </a:lnTo>
                    <a:lnTo>
                      <a:pt x="19" y="16"/>
                    </a:lnTo>
                    <a:lnTo>
                      <a:pt x="16" y="16"/>
                    </a:lnTo>
                    <a:lnTo>
                      <a:pt x="13" y="16"/>
                    </a:lnTo>
                    <a:lnTo>
                      <a:pt x="13" y="19"/>
                    </a:lnTo>
                    <a:lnTo>
                      <a:pt x="9" y="19"/>
                    </a:lnTo>
                    <a:lnTo>
                      <a:pt x="6" y="22"/>
                    </a:lnTo>
                    <a:lnTo>
                      <a:pt x="3" y="22"/>
                    </a:lnTo>
                    <a:lnTo>
                      <a:pt x="3" y="26"/>
                    </a:lnTo>
                    <a:lnTo>
                      <a:pt x="0" y="26"/>
                    </a:lnTo>
                    <a:lnTo>
                      <a:pt x="3" y="26"/>
                    </a:lnTo>
                    <a:lnTo>
                      <a:pt x="6" y="29"/>
                    </a:lnTo>
                    <a:lnTo>
                      <a:pt x="6" y="26"/>
                    </a:lnTo>
                    <a:lnTo>
                      <a:pt x="9" y="29"/>
                    </a:lnTo>
                    <a:lnTo>
                      <a:pt x="9" y="35"/>
                    </a:lnTo>
                    <a:lnTo>
                      <a:pt x="22" y="32"/>
                    </a:lnTo>
                    <a:lnTo>
                      <a:pt x="29" y="29"/>
                    </a:lnTo>
                    <a:lnTo>
                      <a:pt x="32" y="29"/>
                    </a:lnTo>
                    <a:lnTo>
                      <a:pt x="35" y="26"/>
                    </a:lnTo>
                    <a:lnTo>
                      <a:pt x="38" y="22"/>
                    </a:lnTo>
                    <a:lnTo>
                      <a:pt x="48" y="22"/>
                    </a:lnTo>
                    <a:lnTo>
                      <a:pt x="51" y="19"/>
                    </a:lnTo>
                    <a:lnTo>
                      <a:pt x="83" y="10"/>
                    </a:lnTo>
                    <a:lnTo>
                      <a:pt x="77" y="3"/>
                    </a:lnTo>
                    <a:lnTo>
                      <a:pt x="70" y="3"/>
                    </a:lnTo>
                    <a:lnTo>
                      <a:pt x="67" y="3"/>
                    </a:lnTo>
                    <a:lnTo>
                      <a:pt x="64" y="3"/>
                    </a:lnTo>
                    <a:lnTo>
                      <a:pt x="67" y="3"/>
                    </a:lnTo>
                    <a:lnTo>
                      <a:pt x="64" y="3"/>
                    </a:lnTo>
                    <a:lnTo>
                      <a:pt x="61" y="3"/>
                    </a:lnTo>
                    <a:lnTo>
                      <a:pt x="64" y="3"/>
                    </a:lnTo>
                    <a:lnTo>
                      <a:pt x="54" y="0"/>
                    </a:lnTo>
                    <a:lnTo>
                      <a:pt x="45" y="0"/>
                    </a:lnTo>
                    <a:lnTo>
                      <a:pt x="35" y="0"/>
                    </a:lnTo>
                    <a:lnTo>
                      <a:pt x="35" y="3"/>
                    </a:lnTo>
                    <a:lnTo>
                      <a:pt x="32" y="3"/>
                    </a:lnTo>
                    <a:close/>
                  </a:path>
                </a:pathLst>
              </a:custGeom>
              <a:solidFill>
                <a:srgbClr val="CCCCCC"/>
              </a:solidFill>
              <a:ln w="9525">
                <a:noFill/>
                <a:round/>
                <a:headEnd/>
                <a:tailEnd/>
              </a:ln>
            </p:spPr>
            <p:txBody>
              <a:bodyPr/>
              <a:lstStyle/>
              <a:p>
                <a:endParaRPr lang="en-US"/>
              </a:p>
            </p:txBody>
          </p:sp>
          <p:sp>
            <p:nvSpPr>
              <p:cNvPr id="33359" name="Freeform 41"/>
              <p:cNvSpPr>
                <a:spLocks/>
              </p:cNvSpPr>
              <p:nvPr/>
            </p:nvSpPr>
            <p:spPr bwMode="auto">
              <a:xfrm>
                <a:off x="1931" y="1286"/>
                <a:ext cx="83" cy="35"/>
              </a:xfrm>
              <a:custGeom>
                <a:avLst/>
                <a:gdLst>
                  <a:gd name="T0" fmla="*/ 32 w 83"/>
                  <a:gd name="T1" fmla="*/ 3 h 35"/>
                  <a:gd name="T2" fmla="*/ 32 w 83"/>
                  <a:gd name="T3" fmla="*/ 6 h 35"/>
                  <a:gd name="T4" fmla="*/ 29 w 83"/>
                  <a:gd name="T5" fmla="*/ 10 h 35"/>
                  <a:gd name="T6" fmla="*/ 19 w 83"/>
                  <a:gd name="T7" fmla="*/ 13 h 35"/>
                  <a:gd name="T8" fmla="*/ 19 w 83"/>
                  <a:gd name="T9" fmla="*/ 16 h 35"/>
                  <a:gd name="T10" fmla="*/ 16 w 83"/>
                  <a:gd name="T11" fmla="*/ 16 h 35"/>
                  <a:gd name="T12" fmla="*/ 13 w 83"/>
                  <a:gd name="T13" fmla="*/ 16 h 35"/>
                  <a:gd name="T14" fmla="*/ 13 w 83"/>
                  <a:gd name="T15" fmla="*/ 19 h 35"/>
                  <a:gd name="T16" fmla="*/ 13 w 83"/>
                  <a:gd name="T17" fmla="*/ 19 h 35"/>
                  <a:gd name="T18" fmla="*/ 9 w 83"/>
                  <a:gd name="T19" fmla="*/ 19 h 35"/>
                  <a:gd name="T20" fmla="*/ 6 w 83"/>
                  <a:gd name="T21" fmla="*/ 22 h 35"/>
                  <a:gd name="T22" fmla="*/ 6 w 83"/>
                  <a:gd name="T23" fmla="*/ 22 h 35"/>
                  <a:gd name="T24" fmla="*/ 6 w 83"/>
                  <a:gd name="T25" fmla="*/ 22 h 35"/>
                  <a:gd name="T26" fmla="*/ 3 w 83"/>
                  <a:gd name="T27" fmla="*/ 22 h 35"/>
                  <a:gd name="T28" fmla="*/ 3 w 83"/>
                  <a:gd name="T29" fmla="*/ 22 h 35"/>
                  <a:gd name="T30" fmla="*/ 3 w 83"/>
                  <a:gd name="T31" fmla="*/ 22 h 35"/>
                  <a:gd name="T32" fmla="*/ 3 w 83"/>
                  <a:gd name="T33" fmla="*/ 26 h 35"/>
                  <a:gd name="T34" fmla="*/ 0 w 83"/>
                  <a:gd name="T35" fmla="*/ 26 h 35"/>
                  <a:gd name="T36" fmla="*/ 3 w 83"/>
                  <a:gd name="T37" fmla="*/ 26 h 35"/>
                  <a:gd name="T38" fmla="*/ 6 w 83"/>
                  <a:gd name="T39" fmla="*/ 29 h 35"/>
                  <a:gd name="T40" fmla="*/ 6 w 83"/>
                  <a:gd name="T41" fmla="*/ 26 h 35"/>
                  <a:gd name="T42" fmla="*/ 9 w 83"/>
                  <a:gd name="T43" fmla="*/ 29 h 35"/>
                  <a:gd name="T44" fmla="*/ 9 w 83"/>
                  <a:gd name="T45" fmla="*/ 35 h 35"/>
                  <a:gd name="T46" fmla="*/ 22 w 83"/>
                  <a:gd name="T47" fmla="*/ 32 h 35"/>
                  <a:gd name="T48" fmla="*/ 22 w 83"/>
                  <a:gd name="T49" fmla="*/ 32 h 35"/>
                  <a:gd name="T50" fmla="*/ 29 w 83"/>
                  <a:gd name="T51" fmla="*/ 29 h 35"/>
                  <a:gd name="T52" fmla="*/ 32 w 83"/>
                  <a:gd name="T53" fmla="*/ 29 h 35"/>
                  <a:gd name="T54" fmla="*/ 35 w 83"/>
                  <a:gd name="T55" fmla="*/ 26 h 35"/>
                  <a:gd name="T56" fmla="*/ 38 w 83"/>
                  <a:gd name="T57" fmla="*/ 22 h 35"/>
                  <a:gd name="T58" fmla="*/ 48 w 83"/>
                  <a:gd name="T59" fmla="*/ 22 h 35"/>
                  <a:gd name="T60" fmla="*/ 51 w 83"/>
                  <a:gd name="T61" fmla="*/ 19 h 35"/>
                  <a:gd name="T62" fmla="*/ 51 w 83"/>
                  <a:gd name="T63" fmla="*/ 19 h 35"/>
                  <a:gd name="T64" fmla="*/ 83 w 83"/>
                  <a:gd name="T65" fmla="*/ 10 h 35"/>
                  <a:gd name="T66" fmla="*/ 83 w 83"/>
                  <a:gd name="T67" fmla="*/ 10 h 35"/>
                  <a:gd name="T68" fmla="*/ 77 w 83"/>
                  <a:gd name="T69" fmla="*/ 3 h 35"/>
                  <a:gd name="T70" fmla="*/ 70 w 83"/>
                  <a:gd name="T71" fmla="*/ 3 h 35"/>
                  <a:gd name="T72" fmla="*/ 67 w 83"/>
                  <a:gd name="T73" fmla="*/ 3 h 35"/>
                  <a:gd name="T74" fmla="*/ 67 w 83"/>
                  <a:gd name="T75" fmla="*/ 3 h 35"/>
                  <a:gd name="T76" fmla="*/ 67 w 83"/>
                  <a:gd name="T77" fmla="*/ 3 h 35"/>
                  <a:gd name="T78" fmla="*/ 64 w 83"/>
                  <a:gd name="T79" fmla="*/ 3 h 35"/>
                  <a:gd name="T80" fmla="*/ 67 w 83"/>
                  <a:gd name="T81" fmla="*/ 3 h 35"/>
                  <a:gd name="T82" fmla="*/ 64 w 83"/>
                  <a:gd name="T83" fmla="*/ 3 h 35"/>
                  <a:gd name="T84" fmla="*/ 61 w 83"/>
                  <a:gd name="T85" fmla="*/ 3 h 35"/>
                  <a:gd name="T86" fmla="*/ 61 w 83"/>
                  <a:gd name="T87" fmla="*/ 3 h 35"/>
                  <a:gd name="T88" fmla="*/ 64 w 83"/>
                  <a:gd name="T89" fmla="*/ 3 h 35"/>
                  <a:gd name="T90" fmla="*/ 54 w 83"/>
                  <a:gd name="T91" fmla="*/ 0 h 35"/>
                  <a:gd name="T92" fmla="*/ 45 w 83"/>
                  <a:gd name="T93" fmla="*/ 0 h 35"/>
                  <a:gd name="T94" fmla="*/ 45 w 83"/>
                  <a:gd name="T95" fmla="*/ 0 h 35"/>
                  <a:gd name="T96" fmla="*/ 45 w 83"/>
                  <a:gd name="T97" fmla="*/ 0 h 35"/>
                  <a:gd name="T98" fmla="*/ 35 w 83"/>
                  <a:gd name="T99" fmla="*/ 0 h 35"/>
                  <a:gd name="T100" fmla="*/ 35 w 83"/>
                  <a:gd name="T101" fmla="*/ 3 h 35"/>
                  <a:gd name="T102" fmla="*/ 32 w 83"/>
                  <a:gd name="T103" fmla="*/ 3 h 35"/>
                  <a:gd name="T104" fmla="*/ 32 w 83"/>
                  <a:gd name="T105" fmla="*/ 3 h 35"/>
                  <a:gd name="T106" fmla="*/ 32 w 83"/>
                  <a:gd name="T107" fmla="*/ 3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35"/>
                  <a:gd name="T164" fmla="*/ 83 w 83"/>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35">
                    <a:moveTo>
                      <a:pt x="32" y="3"/>
                    </a:moveTo>
                    <a:lnTo>
                      <a:pt x="32" y="6"/>
                    </a:lnTo>
                    <a:lnTo>
                      <a:pt x="29" y="10"/>
                    </a:lnTo>
                    <a:lnTo>
                      <a:pt x="19" y="13"/>
                    </a:lnTo>
                    <a:lnTo>
                      <a:pt x="19" y="16"/>
                    </a:lnTo>
                    <a:lnTo>
                      <a:pt x="16" y="16"/>
                    </a:lnTo>
                    <a:lnTo>
                      <a:pt x="13" y="16"/>
                    </a:lnTo>
                    <a:lnTo>
                      <a:pt x="13" y="19"/>
                    </a:lnTo>
                    <a:lnTo>
                      <a:pt x="9" y="19"/>
                    </a:lnTo>
                    <a:lnTo>
                      <a:pt x="6" y="22"/>
                    </a:lnTo>
                    <a:lnTo>
                      <a:pt x="3" y="22"/>
                    </a:lnTo>
                    <a:lnTo>
                      <a:pt x="3" y="26"/>
                    </a:lnTo>
                    <a:lnTo>
                      <a:pt x="0" y="26"/>
                    </a:lnTo>
                    <a:lnTo>
                      <a:pt x="3" y="26"/>
                    </a:lnTo>
                    <a:lnTo>
                      <a:pt x="6" y="29"/>
                    </a:lnTo>
                    <a:lnTo>
                      <a:pt x="6" y="26"/>
                    </a:lnTo>
                    <a:lnTo>
                      <a:pt x="9" y="29"/>
                    </a:lnTo>
                    <a:lnTo>
                      <a:pt x="9" y="35"/>
                    </a:lnTo>
                    <a:lnTo>
                      <a:pt x="22" y="32"/>
                    </a:lnTo>
                    <a:lnTo>
                      <a:pt x="29" y="29"/>
                    </a:lnTo>
                    <a:lnTo>
                      <a:pt x="32" y="29"/>
                    </a:lnTo>
                    <a:lnTo>
                      <a:pt x="35" y="26"/>
                    </a:lnTo>
                    <a:lnTo>
                      <a:pt x="38" y="22"/>
                    </a:lnTo>
                    <a:lnTo>
                      <a:pt x="48" y="22"/>
                    </a:lnTo>
                    <a:lnTo>
                      <a:pt x="51" y="19"/>
                    </a:lnTo>
                    <a:lnTo>
                      <a:pt x="83" y="10"/>
                    </a:lnTo>
                    <a:lnTo>
                      <a:pt x="77" y="3"/>
                    </a:lnTo>
                    <a:lnTo>
                      <a:pt x="70" y="3"/>
                    </a:lnTo>
                    <a:lnTo>
                      <a:pt x="67" y="3"/>
                    </a:lnTo>
                    <a:lnTo>
                      <a:pt x="64" y="3"/>
                    </a:lnTo>
                    <a:lnTo>
                      <a:pt x="67" y="3"/>
                    </a:lnTo>
                    <a:lnTo>
                      <a:pt x="64" y="3"/>
                    </a:lnTo>
                    <a:lnTo>
                      <a:pt x="61" y="3"/>
                    </a:lnTo>
                    <a:lnTo>
                      <a:pt x="64" y="3"/>
                    </a:lnTo>
                    <a:lnTo>
                      <a:pt x="54" y="0"/>
                    </a:lnTo>
                    <a:lnTo>
                      <a:pt x="45" y="0"/>
                    </a:lnTo>
                    <a:lnTo>
                      <a:pt x="35" y="0"/>
                    </a:lnTo>
                    <a:lnTo>
                      <a:pt x="35" y="3"/>
                    </a:lnTo>
                    <a:lnTo>
                      <a:pt x="32" y="3"/>
                    </a:lnTo>
                  </a:path>
                </a:pathLst>
              </a:custGeom>
              <a:noFill/>
              <a:ln w="0">
                <a:solidFill>
                  <a:srgbClr val="7F7F7F"/>
                </a:solidFill>
                <a:round/>
                <a:headEnd/>
                <a:tailEnd/>
              </a:ln>
            </p:spPr>
            <p:txBody>
              <a:bodyPr/>
              <a:lstStyle/>
              <a:p>
                <a:endParaRPr lang="en-US"/>
              </a:p>
            </p:txBody>
          </p:sp>
          <p:sp>
            <p:nvSpPr>
              <p:cNvPr id="33360" name="Freeform 42"/>
              <p:cNvSpPr>
                <a:spLocks/>
              </p:cNvSpPr>
              <p:nvPr/>
            </p:nvSpPr>
            <p:spPr bwMode="auto">
              <a:xfrm>
                <a:off x="1966" y="1299"/>
                <a:ext cx="113" cy="51"/>
              </a:xfrm>
              <a:custGeom>
                <a:avLst/>
                <a:gdLst>
                  <a:gd name="T0" fmla="*/ 3 w 113"/>
                  <a:gd name="T1" fmla="*/ 38 h 51"/>
                  <a:gd name="T2" fmla="*/ 26 w 113"/>
                  <a:gd name="T3" fmla="*/ 29 h 51"/>
                  <a:gd name="T4" fmla="*/ 39 w 113"/>
                  <a:gd name="T5" fmla="*/ 29 h 51"/>
                  <a:gd name="T6" fmla="*/ 16 w 113"/>
                  <a:gd name="T7" fmla="*/ 26 h 51"/>
                  <a:gd name="T8" fmla="*/ 13 w 113"/>
                  <a:gd name="T9" fmla="*/ 22 h 51"/>
                  <a:gd name="T10" fmla="*/ 23 w 113"/>
                  <a:gd name="T11" fmla="*/ 19 h 51"/>
                  <a:gd name="T12" fmla="*/ 13 w 113"/>
                  <a:gd name="T13" fmla="*/ 16 h 51"/>
                  <a:gd name="T14" fmla="*/ 10 w 113"/>
                  <a:gd name="T15" fmla="*/ 13 h 51"/>
                  <a:gd name="T16" fmla="*/ 19 w 113"/>
                  <a:gd name="T17" fmla="*/ 9 h 51"/>
                  <a:gd name="T18" fmla="*/ 23 w 113"/>
                  <a:gd name="T19" fmla="*/ 6 h 51"/>
                  <a:gd name="T20" fmla="*/ 52 w 113"/>
                  <a:gd name="T21" fmla="*/ 0 h 51"/>
                  <a:gd name="T22" fmla="*/ 45 w 113"/>
                  <a:gd name="T23" fmla="*/ 6 h 51"/>
                  <a:gd name="T24" fmla="*/ 52 w 113"/>
                  <a:gd name="T25" fmla="*/ 3 h 51"/>
                  <a:gd name="T26" fmla="*/ 58 w 113"/>
                  <a:gd name="T27" fmla="*/ 3 h 51"/>
                  <a:gd name="T28" fmla="*/ 58 w 113"/>
                  <a:gd name="T29" fmla="*/ 9 h 51"/>
                  <a:gd name="T30" fmla="*/ 64 w 113"/>
                  <a:gd name="T31" fmla="*/ 9 h 51"/>
                  <a:gd name="T32" fmla="*/ 71 w 113"/>
                  <a:gd name="T33" fmla="*/ 6 h 51"/>
                  <a:gd name="T34" fmla="*/ 77 w 113"/>
                  <a:gd name="T35" fmla="*/ 6 h 51"/>
                  <a:gd name="T36" fmla="*/ 81 w 113"/>
                  <a:gd name="T37" fmla="*/ 6 h 51"/>
                  <a:gd name="T38" fmla="*/ 81 w 113"/>
                  <a:gd name="T39" fmla="*/ 13 h 51"/>
                  <a:gd name="T40" fmla="*/ 77 w 113"/>
                  <a:gd name="T41" fmla="*/ 16 h 51"/>
                  <a:gd name="T42" fmla="*/ 84 w 113"/>
                  <a:gd name="T43" fmla="*/ 13 h 51"/>
                  <a:gd name="T44" fmla="*/ 90 w 113"/>
                  <a:gd name="T45" fmla="*/ 3 h 51"/>
                  <a:gd name="T46" fmla="*/ 93 w 113"/>
                  <a:gd name="T47" fmla="*/ 0 h 51"/>
                  <a:gd name="T48" fmla="*/ 100 w 113"/>
                  <a:gd name="T49" fmla="*/ 0 h 51"/>
                  <a:gd name="T50" fmla="*/ 100 w 113"/>
                  <a:gd name="T51" fmla="*/ 0 h 51"/>
                  <a:gd name="T52" fmla="*/ 106 w 113"/>
                  <a:gd name="T53" fmla="*/ 6 h 51"/>
                  <a:gd name="T54" fmla="*/ 100 w 113"/>
                  <a:gd name="T55" fmla="*/ 19 h 51"/>
                  <a:gd name="T56" fmla="*/ 97 w 113"/>
                  <a:gd name="T57" fmla="*/ 22 h 51"/>
                  <a:gd name="T58" fmla="*/ 106 w 113"/>
                  <a:gd name="T59" fmla="*/ 29 h 51"/>
                  <a:gd name="T60" fmla="*/ 113 w 113"/>
                  <a:gd name="T61" fmla="*/ 32 h 51"/>
                  <a:gd name="T62" fmla="*/ 106 w 113"/>
                  <a:gd name="T63" fmla="*/ 38 h 51"/>
                  <a:gd name="T64" fmla="*/ 103 w 113"/>
                  <a:gd name="T65" fmla="*/ 38 h 51"/>
                  <a:gd name="T66" fmla="*/ 97 w 113"/>
                  <a:gd name="T67" fmla="*/ 35 h 51"/>
                  <a:gd name="T68" fmla="*/ 90 w 113"/>
                  <a:gd name="T69" fmla="*/ 42 h 51"/>
                  <a:gd name="T70" fmla="*/ 100 w 113"/>
                  <a:gd name="T71" fmla="*/ 38 h 51"/>
                  <a:gd name="T72" fmla="*/ 100 w 113"/>
                  <a:gd name="T73" fmla="*/ 42 h 51"/>
                  <a:gd name="T74" fmla="*/ 90 w 113"/>
                  <a:gd name="T75" fmla="*/ 45 h 51"/>
                  <a:gd name="T76" fmla="*/ 77 w 113"/>
                  <a:gd name="T77" fmla="*/ 45 h 51"/>
                  <a:gd name="T78" fmla="*/ 68 w 113"/>
                  <a:gd name="T79" fmla="*/ 38 h 51"/>
                  <a:gd name="T80" fmla="*/ 61 w 113"/>
                  <a:gd name="T81" fmla="*/ 45 h 51"/>
                  <a:gd name="T82" fmla="*/ 42 w 113"/>
                  <a:gd name="T83" fmla="*/ 48 h 51"/>
                  <a:gd name="T84" fmla="*/ 16 w 113"/>
                  <a:gd name="T85" fmla="*/ 48 h 51"/>
                  <a:gd name="T86" fmla="*/ 16 w 113"/>
                  <a:gd name="T87" fmla="*/ 42 h 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51"/>
                  <a:gd name="T134" fmla="*/ 113 w 113"/>
                  <a:gd name="T135" fmla="*/ 51 h 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51">
                    <a:moveTo>
                      <a:pt x="13" y="42"/>
                    </a:moveTo>
                    <a:lnTo>
                      <a:pt x="6" y="42"/>
                    </a:lnTo>
                    <a:lnTo>
                      <a:pt x="3" y="38"/>
                    </a:lnTo>
                    <a:lnTo>
                      <a:pt x="0" y="38"/>
                    </a:lnTo>
                    <a:lnTo>
                      <a:pt x="0" y="35"/>
                    </a:lnTo>
                    <a:lnTo>
                      <a:pt x="26" y="29"/>
                    </a:lnTo>
                    <a:lnTo>
                      <a:pt x="35" y="32"/>
                    </a:lnTo>
                    <a:lnTo>
                      <a:pt x="39" y="29"/>
                    </a:lnTo>
                    <a:lnTo>
                      <a:pt x="32" y="26"/>
                    </a:lnTo>
                    <a:lnTo>
                      <a:pt x="19" y="29"/>
                    </a:lnTo>
                    <a:lnTo>
                      <a:pt x="16" y="26"/>
                    </a:lnTo>
                    <a:lnTo>
                      <a:pt x="6" y="26"/>
                    </a:lnTo>
                    <a:lnTo>
                      <a:pt x="6" y="22"/>
                    </a:lnTo>
                    <a:lnTo>
                      <a:pt x="13" y="22"/>
                    </a:lnTo>
                    <a:lnTo>
                      <a:pt x="19" y="19"/>
                    </a:lnTo>
                    <a:lnTo>
                      <a:pt x="26" y="19"/>
                    </a:lnTo>
                    <a:lnTo>
                      <a:pt x="23" y="19"/>
                    </a:lnTo>
                    <a:lnTo>
                      <a:pt x="10" y="19"/>
                    </a:lnTo>
                    <a:lnTo>
                      <a:pt x="13" y="16"/>
                    </a:lnTo>
                    <a:lnTo>
                      <a:pt x="6" y="16"/>
                    </a:lnTo>
                    <a:lnTo>
                      <a:pt x="10" y="13"/>
                    </a:lnTo>
                    <a:lnTo>
                      <a:pt x="16" y="9"/>
                    </a:lnTo>
                    <a:lnTo>
                      <a:pt x="19" y="9"/>
                    </a:lnTo>
                    <a:lnTo>
                      <a:pt x="16" y="9"/>
                    </a:lnTo>
                    <a:lnTo>
                      <a:pt x="19" y="6"/>
                    </a:lnTo>
                    <a:lnTo>
                      <a:pt x="23" y="6"/>
                    </a:lnTo>
                    <a:lnTo>
                      <a:pt x="39" y="0"/>
                    </a:lnTo>
                    <a:lnTo>
                      <a:pt x="52" y="0"/>
                    </a:lnTo>
                    <a:lnTo>
                      <a:pt x="52" y="3"/>
                    </a:lnTo>
                    <a:lnTo>
                      <a:pt x="45" y="6"/>
                    </a:lnTo>
                    <a:lnTo>
                      <a:pt x="52" y="6"/>
                    </a:lnTo>
                    <a:lnTo>
                      <a:pt x="52" y="3"/>
                    </a:lnTo>
                    <a:lnTo>
                      <a:pt x="55" y="3"/>
                    </a:lnTo>
                    <a:lnTo>
                      <a:pt x="58" y="3"/>
                    </a:lnTo>
                    <a:lnTo>
                      <a:pt x="68" y="6"/>
                    </a:lnTo>
                    <a:lnTo>
                      <a:pt x="64" y="6"/>
                    </a:lnTo>
                    <a:lnTo>
                      <a:pt x="58" y="9"/>
                    </a:lnTo>
                    <a:lnTo>
                      <a:pt x="64" y="6"/>
                    </a:lnTo>
                    <a:lnTo>
                      <a:pt x="64" y="9"/>
                    </a:lnTo>
                    <a:lnTo>
                      <a:pt x="68" y="6"/>
                    </a:lnTo>
                    <a:lnTo>
                      <a:pt x="71" y="6"/>
                    </a:lnTo>
                    <a:lnTo>
                      <a:pt x="74" y="6"/>
                    </a:lnTo>
                    <a:lnTo>
                      <a:pt x="77" y="6"/>
                    </a:lnTo>
                    <a:lnTo>
                      <a:pt x="74" y="3"/>
                    </a:lnTo>
                    <a:lnTo>
                      <a:pt x="81" y="3"/>
                    </a:lnTo>
                    <a:lnTo>
                      <a:pt x="81" y="6"/>
                    </a:lnTo>
                    <a:lnTo>
                      <a:pt x="81" y="9"/>
                    </a:lnTo>
                    <a:lnTo>
                      <a:pt x="77" y="13"/>
                    </a:lnTo>
                    <a:lnTo>
                      <a:pt x="81" y="13"/>
                    </a:lnTo>
                    <a:lnTo>
                      <a:pt x="77" y="13"/>
                    </a:lnTo>
                    <a:lnTo>
                      <a:pt x="77" y="16"/>
                    </a:lnTo>
                    <a:lnTo>
                      <a:pt x="81" y="16"/>
                    </a:lnTo>
                    <a:lnTo>
                      <a:pt x="84" y="13"/>
                    </a:lnTo>
                    <a:lnTo>
                      <a:pt x="84" y="9"/>
                    </a:lnTo>
                    <a:lnTo>
                      <a:pt x="87" y="6"/>
                    </a:lnTo>
                    <a:lnTo>
                      <a:pt x="90" y="3"/>
                    </a:lnTo>
                    <a:lnTo>
                      <a:pt x="90" y="0"/>
                    </a:lnTo>
                    <a:lnTo>
                      <a:pt x="93" y="0"/>
                    </a:lnTo>
                    <a:lnTo>
                      <a:pt x="97" y="0"/>
                    </a:lnTo>
                    <a:lnTo>
                      <a:pt x="100" y="0"/>
                    </a:lnTo>
                    <a:lnTo>
                      <a:pt x="106" y="3"/>
                    </a:lnTo>
                    <a:lnTo>
                      <a:pt x="103" y="6"/>
                    </a:lnTo>
                    <a:lnTo>
                      <a:pt x="106" y="6"/>
                    </a:lnTo>
                    <a:lnTo>
                      <a:pt x="100" y="13"/>
                    </a:lnTo>
                    <a:lnTo>
                      <a:pt x="103" y="16"/>
                    </a:lnTo>
                    <a:lnTo>
                      <a:pt x="100" y="19"/>
                    </a:lnTo>
                    <a:lnTo>
                      <a:pt x="97" y="22"/>
                    </a:lnTo>
                    <a:lnTo>
                      <a:pt x="100" y="26"/>
                    </a:lnTo>
                    <a:lnTo>
                      <a:pt x="103" y="26"/>
                    </a:lnTo>
                    <a:lnTo>
                      <a:pt x="106" y="29"/>
                    </a:lnTo>
                    <a:lnTo>
                      <a:pt x="109" y="32"/>
                    </a:lnTo>
                    <a:lnTo>
                      <a:pt x="113" y="32"/>
                    </a:lnTo>
                    <a:lnTo>
                      <a:pt x="113" y="35"/>
                    </a:lnTo>
                    <a:lnTo>
                      <a:pt x="109" y="38"/>
                    </a:lnTo>
                    <a:lnTo>
                      <a:pt x="106" y="38"/>
                    </a:lnTo>
                    <a:lnTo>
                      <a:pt x="106" y="35"/>
                    </a:lnTo>
                    <a:lnTo>
                      <a:pt x="103" y="38"/>
                    </a:lnTo>
                    <a:lnTo>
                      <a:pt x="103" y="35"/>
                    </a:lnTo>
                    <a:lnTo>
                      <a:pt x="97" y="35"/>
                    </a:lnTo>
                    <a:lnTo>
                      <a:pt x="97" y="38"/>
                    </a:lnTo>
                    <a:lnTo>
                      <a:pt x="93" y="38"/>
                    </a:lnTo>
                    <a:lnTo>
                      <a:pt x="90" y="42"/>
                    </a:lnTo>
                    <a:lnTo>
                      <a:pt x="97" y="38"/>
                    </a:lnTo>
                    <a:lnTo>
                      <a:pt x="100" y="38"/>
                    </a:lnTo>
                    <a:lnTo>
                      <a:pt x="97" y="42"/>
                    </a:lnTo>
                    <a:lnTo>
                      <a:pt x="100" y="42"/>
                    </a:lnTo>
                    <a:lnTo>
                      <a:pt x="97" y="45"/>
                    </a:lnTo>
                    <a:lnTo>
                      <a:pt x="90" y="45"/>
                    </a:lnTo>
                    <a:lnTo>
                      <a:pt x="87" y="48"/>
                    </a:lnTo>
                    <a:lnTo>
                      <a:pt x="74" y="45"/>
                    </a:lnTo>
                    <a:lnTo>
                      <a:pt x="77" y="45"/>
                    </a:lnTo>
                    <a:lnTo>
                      <a:pt x="68" y="42"/>
                    </a:lnTo>
                    <a:lnTo>
                      <a:pt x="71" y="42"/>
                    </a:lnTo>
                    <a:lnTo>
                      <a:pt x="68" y="38"/>
                    </a:lnTo>
                    <a:lnTo>
                      <a:pt x="64" y="42"/>
                    </a:lnTo>
                    <a:lnTo>
                      <a:pt x="61" y="45"/>
                    </a:lnTo>
                    <a:lnTo>
                      <a:pt x="52" y="45"/>
                    </a:lnTo>
                    <a:lnTo>
                      <a:pt x="48" y="48"/>
                    </a:lnTo>
                    <a:lnTo>
                      <a:pt x="42" y="48"/>
                    </a:lnTo>
                    <a:lnTo>
                      <a:pt x="16" y="51"/>
                    </a:lnTo>
                    <a:lnTo>
                      <a:pt x="19" y="48"/>
                    </a:lnTo>
                    <a:lnTo>
                      <a:pt x="16" y="48"/>
                    </a:lnTo>
                    <a:lnTo>
                      <a:pt x="16" y="45"/>
                    </a:lnTo>
                    <a:lnTo>
                      <a:pt x="19" y="45"/>
                    </a:lnTo>
                    <a:lnTo>
                      <a:pt x="16" y="42"/>
                    </a:lnTo>
                    <a:lnTo>
                      <a:pt x="13" y="42"/>
                    </a:lnTo>
                    <a:close/>
                  </a:path>
                </a:pathLst>
              </a:custGeom>
              <a:solidFill>
                <a:srgbClr val="CCCCCC"/>
              </a:solidFill>
              <a:ln w="9525">
                <a:noFill/>
                <a:round/>
                <a:headEnd/>
                <a:tailEnd/>
              </a:ln>
            </p:spPr>
            <p:txBody>
              <a:bodyPr/>
              <a:lstStyle/>
              <a:p>
                <a:endParaRPr lang="en-US"/>
              </a:p>
            </p:txBody>
          </p:sp>
          <p:sp>
            <p:nvSpPr>
              <p:cNvPr id="33361" name="Freeform 43"/>
              <p:cNvSpPr>
                <a:spLocks/>
              </p:cNvSpPr>
              <p:nvPr/>
            </p:nvSpPr>
            <p:spPr bwMode="auto">
              <a:xfrm>
                <a:off x="1966" y="1299"/>
                <a:ext cx="113" cy="51"/>
              </a:xfrm>
              <a:custGeom>
                <a:avLst/>
                <a:gdLst>
                  <a:gd name="T0" fmla="*/ 3 w 113"/>
                  <a:gd name="T1" fmla="*/ 38 h 51"/>
                  <a:gd name="T2" fmla="*/ 26 w 113"/>
                  <a:gd name="T3" fmla="*/ 29 h 51"/>
                  <a:gd name="T4" fmla="*/ 39 w 113"/>
                  <a:gd name="T5" fmla="*/ 29 h 51"/>
                  <a:gd name="T6" fmla="*/ 16 w 113"/>
                  <a:gd name="T7" fmla="*/ 26 h 51"/>
                  <a:gd name="T8" fmla="*/ 13 w 113"/>
                  <a:gd name="T9" fmla="*/ 22 h 51"/>
                  <a:gd name="T10" fmla="*/ 23 w 113"/>
                  <a:gd name="T11" fmla="*/ 19 h 51"/>
                  <a:gd name="T12" fmla="*/ 13 w 113"/>
                  <a:gd name="T13" fmla="*/ 16 h 51"/>
                  <a:gd name="T14" fmla="*/ 10 w 113"/>
                  <a:gd name="T15" fmla="*/ 13 h 51"/>
                  <a:gd name="T16" fmla="*/ 19 w 113"/>
                  <a:gd name="T17" fmla="*/ 9 h 51"/>
                  <a:gd name="T18" fmla="*/ 23 w 113"/>
                  <a:gd name="T19" fmla="*/ 6 h 51"/>
                  <a:gd name="T20" fmla="*/ 52 w 113"/>
                  <a:gd name="T21" fmla="*/ 0 h 51"/>
                  <a:gd name="T22" fmla="*/ 45 w 113"/>
                  <a:gd name="T23" fmla="*/ 6 h 51"/>
                  <a:gd name="T24" fmla="*/ 52 w 113"/>
                  <a:gd name="T25" fmla="*/ 3 h 51"/>
                  <a:gd name="T26" fmla="*/ 58 w 113"/>
                  <a:gd name="T27" fmla="*/ 3 h 51"/>
                  <a:gd name="T28" fmla="*/ 58 w 113"/>
                  <a:gd name="T29" fmla="*/ 9 h 51"/>
                  <a:gd name="T30" fmla="*/ 64 w 113"/>
                  <a:gd name="T31" fmla="*/ 9 h 51"/>
                  <a:gd name="T32" fmla="*/ 71 w 113"/>
                  <a:gd name="T33" fmla="*/ 6 h 51"/>
                  <a:gd name="T34" fmla="*/ 77 w 113"/>
                  <a:gd name="T35" fmla="*/ 6 h 51"/>
                  <a:gd name="T36" fmla="*/ 81 w 113"/>
                  <a:gd name="T37" fmla="*/ 6 h 51"/>
                  <a:gd name="T38" fmla="*/ 81 w 113"/>
                  <a:gd name="T39" fmla="*/ 13 h 51"/>
                  <a:gd name="T40" fmla="*/ 77 w 113"/>
                  <a:gd name="T41" fmla="*/ 16 h 51"/>
                  <a:gd name="T42" fmla="*/ 84 w 113"/>
                  <a:gd name="T43" fmla="*/ 13 h 51"/>
                  <a:gd name="T44" fmla="*/ 90 w 113"/>
                  <a:gd name="T45" fmla="*/ 3 h 51"/>
                  <a:gd name="T46" fmla="*/ 93 w 113"/>
                  <a:gd name="T47" fmla="*/ 0 h 51"/>
                  <a:gd name="T48" fmla="*/ 100 w 113"/>
                  <a:gd name="T49" fmla="*/ 0 h 51"/>
                  <a:gd name="T50" fmla="*/ 100 w 113"/>
                  <a:gd name="T51" fmla="*/ 0 h 51"/>
                  <a:gd name="T52" fmla="*/ 106 w 113"/>
                  <a:gd name="T53" fmla="*/ 6 h 51"/>
                  <a:gd name="T54" fmla="*/ 100 w 113"/>
                  <a:gd name="T55" fmla="*/ 19 h 51"/>
                  <a:gd name="T56" fmla="*/ 97 w 113"/>
                  <a:gd name="T57" fmla="*/ 22 h 51"/>
                  <a:gd name="T58" fmla="*/ 106 w 113"/>
                  <a:gd name="T59" fmla="*/ 29 h 51"/>
                  <a:gd name="T60" fmla="*/ 113 w 113"/>
                  <a:gd name="T61" fmla="*/ 32 h 51"/>
                  <a:gd name="T62" fmla="*/ 106 w 113"/>
                  <a:gd name="T63" fmla="*/ 38 h 51"/>
                  <a:gd name="T64" fmla="*/ 103 w 113"/>
                  <a:gd name="T65" fmla="*/ 38 h 51"/>
                  <a:gd name="T66" fmla="*/ 97 w 113"/>
                  <a:gd name="T67" fmla="*/ 35 h 51"/>
                  <a:gd name="T68" fmla="*/ 90 w 113"/>
                  <a:gd name="T69" fmla="*/ 42 h 51"/>
                  <a:gd name="T70" fmla="*/ 100 w 113"/>
                  <a:gd name="T71" fmla="*/ 38 h 51"/>
                  <a:gd name="T72" fmla="*/ 100 w 113"/>
                  <a:gd name="T73" fmla="*/ 42 h 51"/>
                  <a:gd name="T74" fmla="*/ 90 w 113"/>
                  <a:gd name="T75" fmla="*/ 45 h 51"/>
                  <a:gd name="T76" fmla="*/ 77 w 113"/>
                  <a:gd name="T77" fmla="*/ 45 h 51"/>
                  <a:gd name="T78" fmla="*/ 68 w 113"/>
                  <a:gd name="T79" fmla="*/ 38 h 51"/>
                  <a:gd name="T80" fmla="*/ 61 w 113"/>
                  <a:gd name="T81" fmla="*/ 45 h 51"/>
                  <a:gd name="T82" fmla="*/ 42 w 113"/>
                  <a:gd name="T83" fmla="*/ 48 h 51"/>
                  <a:gd name="T84" fmla="*/ 16 w 113"/>
                  <a:gd name="T85" fmla="*/ 48 h 51"/>
                  <a:gd name="T86" fmla="*/ 16 w 113"/>
                  <a:gd name="T87" fmla="*/ 42 h 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
                  <a:gd name="T133" fmla="*/ 0 h 51"/>
                  <a:gd name="T134" fmla="*/ 113 w 113"/>
                  <a:gd name="T135" fmla="*/ 51 h 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 h="51">
                    <a:moveTo>
                      <a:pt x="13" y="42"/>
                    </a:moveTo>
                    <a:lnTo>
                      <a:pt x="6" y="42"/>
                    </a:lnTo>
                    <a:lnTo>
                      <a:pt x="3" y="38"/>
                    </a:lnTo>
                    <a:lnTo>
                      <a:pt x="0" y="38"/>
                    </a:lnTo>
                    <a:lnTo>
                      <a:pt x="0" y="35"/>
                    </a:lnTo>
                    <a:lnTo>
                      <a:pt x="26" y="29"/>
                    </a:lnTo>
                    <a:lnTo>
                      <a:pt x="35" y="32"/>
                    </a:lnTo>
                    <a:lnTo>
                      <a:pt x="39" y="29"/>
                    </a:lnTo>
                    <a:lnTo>
                      <a:pt x="32" y="26"/>
                    </a:lnTo>
                    <a:lnTo>
                      <a:pt x="19" y="29"/>
                    </a:lnTo>
                    <a:lnTo>
                      <a:pt x="16" y="26"/>
                    </a:lnTo>
                    <a:lnTo>
                      <a:pt x="6" y="26"/>
                    </a:lnTo>
                    <a:lnTo>
                      <a:pt x="6" y="22"/>
                    </a:lnTo>
                    <a:lnTo>
                      <a:pt x="13" y="22"/>
                    </a:lnTo>
                    <a:lnTo>
                      <a:pt x="19" y="19"/>
                    </a:lnTo>
                    <a:lnTo>
                      <a:pt x="26" y="19"/>
                    </a:lnTo>
                    <a:lnTo>
                      <a:pt x="23" y="19"/>
                    </a:lnTo>
                    <a:lnTo>
                      <a:pt x="10" y="19"/>
                    </a:lnTo>
                    <a:lnTo>
                      <a:pt x="13" y="16"/>
                    </a:lnTo>
                    <a:lnTo>
                      <a:pt x="6" y="16"/>
                    </a:lnTo>
                    <a:lnTo>
                      <a:pt x="10" y="13"/>
                    </a:lnTo>
                    <a:lnTo>
                      <a:pt x="16" y="9"/>
                    </a:lnTo>
                    <a:lnTo>
                      <a:pt x="19" y="9"/>
                    </a:lnTo>
                    <a:lnTo>
                      <a:pt x="16" y="9"/>
                    </a:lnTo>
                    <a:lnTo>
                      <a:pt x="19" y="6"/>
                    </a:lnTo>
                    <a:lnTo>
                      <a:pt x="23" y="6"/>
                    </a:lnTo>
                    <a:lnTo>
                      <a:pt x="39" y="0"/>
                    </a:lnTo>
                    <a:lnTo>
                      <a:pt x="52" y="0"/>
                    </a:lnTo>
                    <a:lnTo>
                      <a:pt x="52" y="3"/>
                    </a:lnTo>
                    <a:lnTo>
                      <a:pt x="45" y="6"/>
                    </a:lnTo>
                    <a:lnTo>
                      <a:pt x="52" y="6"/>
                    </a:lnTo>
                    <a:lnTo>
                      <a:pt x="52" y="3"/>
                    </a:lnTo>
                    <a:lnTo>
                      <a:pt x="55" y="3"/>
                    </a:lnTo>
                    <a:lnTo>
                      <a:pt x="58" y="3"/>
                    </a:lnTo>
                    <a:lnTo>
                      <a:pt x="68" y="6"/>
                    </a:lnTo>
                    <a:lnTo>
                      <a:pt x="64" y="6"/>
                    </a:lnTo>
                    <a:lnTo>
                      <a:pt x="58" y="9"/>
                    </a:lnTo>
                    <a:lnTo>
                      <a:pt x="64" y="6"/>
                    </a:lnTo>
                    <a:lnTo>
                      <a:pt x="64" y="9"/>
                    </a:lnTo>
                    <a:lnTo>
                      <a:pt x="68" y="6"/>
                    </a:lnTo>
                    <a:lnTo>
                      <a:pt x="71" y="6"/>
                    </a:lnTo>
                    <a:lnTo>
                      <a:pt x="74" y="6"/>
                    </a:lnTo>
                    <a:lnTo>
                      <a:pt x="77" y="6"/>
                    </a:lnTo>
                    <a:lnTo>
                      <a:pt x="74" y="3"/>
                    </a:lnTo>
                    <a:lnTo>
                      <a:pt x="81" y="3"/>
                    </a:lnTo>
                    <a:lnTo>
                      <a:pt x="81" y="6"/>
                    </a:lnTo>
                    <a:lnTo>
                      <a:pt x="81" y="9"/>
                    </a:lnTo>
                    <a:lnTo>
                      <a:pt x="77" y="13"/>
                    </a:lnTo>
                    <a:lnTo>
                      <a:pt x="81" y="13"/>
                    </a:lnTo>
                    <a:lnTo>
                      <a:pt x="77" y="13"/>
                    </a:lnTo>
                    <a:lnTo>
                      <a:pt x="77" y="16"/>
                    </a:lnTo>
                    <a:lnTo>
                      <a:pt x="81" y="16"/>
                    </a:lnTo>
                    <a:lnTo>
                      <a:pt x="84" y="13"/>
                    </a:lnTo>
                    <a:lnTo>
                      <a:pt x="84" y="9"/>
                    </a:lnTo>
                    <a:lnTo>
                      <a:pt x="87" y="6"/>
                    </a:lnTo>
                    <a:lnTo>
                      <a:pt x="90" y="3"/>
                    </a:lnTo>
                    <a:lnTo>
                      <a:pt x="90" y="0"/>
                    </a:lnTo>
                    <a:lnTo>
                      <a:pt x="93" y="0"/>
                    </a:lnTo>
                    <a:lnTo>
                      <a:pt x="97" y="0"/>
                    </a:lnTo>
                    <a:lnTo>
                      <a:pt x="100" y="0"/>
                    </a:lnTo>
                    <a:lnTo>
                      <a:pt x="106" y="3"/>
                    </a:lnTo>
                    <a:lnTo>
                      <a:pt x="103" y="6"/>
                    </a:lnTo>
                    <a:lnTo>
                      <a:pt x="106" y="6"/>
                    </a:lnTo>
                    <a:lnTo>
                      <a:pt x="100" y="13"/>
                    </a:lnTo>
                    <a:lnTo>
                      <a:pt x="103" y="16"/>
                    </a:lnTo>
                    <a:lnTo>
                      <a:pt x="100" y="19"/>
                    </a:lnTo>
                    <a:lnTo>
                      <a:pt x="97" y="22"/>
                    </a:lnTo>
                    <a:lnTo>
                      <a:pt x="100" y="26"/>
                    </a:lnTo>
                    <a:lnTo>
                      <a:pt x="103" y="26"/>
                    </a:lnTo>
                    <a:lnTo>
                      <a:pt x="106" y="29"/>
                    </a:lnTo>
                    <a:lnTo>
                      <a:pt x="109" y="32"/>
                    </a:lnTo>
                    <a:lnTo>
                      <a:pt x="113" y="32"/>
                    </a:lnTo>
                    <a:lnTo>
                      <a:pt x="113" y="35"/>
                    </a:lnTo>
                    <a:lnTo>
                      <a:pt x="109" y="38"/>
                    </a:lnTo>
                    <a:lnTo>
                      <a:pt x="106" y="38"/>
                    </a:lnTo>
                    <a:lnTo>
                      <a:pt x="106" y="35"/>
                    </a:lnTo>
                    <a:lnTo>
                      <a:pt x="103" y="38"/>
                    </a:lnTo>
                    <a:lnTo>
                      <a:pt x="103" y="35"/>
                    </a:lnTo>
                    <a:lnTo>
                      <a:pt x="97" y="35"/>
                    </a:lnTo>
                    <a:lnTo>
                      <a:pt x="97" y="38"/>
                    </a:lnTo>
                    <a:lnTo>
                      <a:pt x="93" y="38"/>
                    </a:lnTo>
                    <a:lnTo>
                      <a:pt x="90" y="42"/>
                    </a:lnTo>
                    <a:lnTo>
                      <a:pt x="97" y="38"/>
                    </a:lnTo>
                    <a:lnTo>
                      <a:pt x="100" y="38"/>
                    </a:lnTo>
                    <a:lnTo>
                      <a:pt x="97" y="42"/>
                    </a:lnTo>
                    <a:lnTo>
                      <a:pt x="100" y="42"/>
                    </a:lnTo>
                    <a:lnTo>
                      <a:pt x="97" y="45"/>
                    </a:lnTo>
                    <a:lnTo>
                      <a:pt x="90" y="45"/>
                    </a:lnTo>
                    <a:lnTo>
                      <a:pt x="87" y="48"/>
                    </a:lnTo>
                    <a:lnTo>
                      <a:pt x="74" y="45"/>
                    </a:lnTo>
                    <a:lnTo>
                      <a:pt x="77" y="45"/>
                    </a:lnTo>
                    <a:lnTo>
                      <a:pt x="68" y="42"/>
                    </a:lnTo>
                    <a:lnTo>
                      <a:pt x="71" y="42"/>
                    </a:lnTo>
                    <a:lnTo>
                      <a:pt x="68" y="38"/>
                    </a:lnTo>
                    <a:lnTo>
                      <a:pt x="64" y="42"/>
                    </a:lnTo>
                    <a:lnTo>
                      <a:pt x="61" y="45"/>
                    </a:lnTo>
                    <a:lnTo>
                      <a:pt x="52" y="45"/>
                    </a:lnTo>
                    <a:lnTo>
                      <a:pt x="48" y="48"/>
                    </a:lnTo>
                    <a:lnTo>
                      <a:pt x="42" y="48"/>
                    </a:lnTo>
                    <a:lnTo>
                      <a:pt x="16" y="51"/>
                    </a:lnTo>
                    <a:lnTo>
                      <a:pt x="19" y="48"/>
                    </a:lnTo>
                    <a:lnTo>
                      <a:pt x="16" y="48"/>
                    </a:lnTo>
                    <a:lnTo>
                      <a:pt x="16" y="45"/>
                    </a:lnTo>
                    <a:lnTo>
                      <a:pt x="19" y="45"/>
                    </a:lnTo>
                    <a:lnTo>
                      <a:pt x="16" y="42"/>
                    </a:lnTo>
                    <a:lnTo>
                      <a:pt x="13" y="42"/>
                    </a:lnTo>
                  </a:path>
                </a:pathLst>
              </a:custGeom>
              <a:noFill/>
              <a:ln w="0">
                <a:solidFill>
                  <a:srgbClr val="7F7F7F"/>
                </a:solidFill>
                <a:round/>
                <a:headEnd/>
                <a:tailEnd/>
              </a:ln>
            </p:spPr>
            <p:txBody>
              <a:bodyPr/>
              <a:lstStyle/>
              <a:p>
                <a:endParaRPr lang="en-US"/>
              </a:p>
            </p:txBody>
          </p:sp>
          <p:sp>
            <p:nvSpPr>
              <p:cNvPr id="33362" name="Freeform 44"/>
              <p:cNvSpPr>
                <a:spLocks/>
              </p:cNvSpPr>
              <p:nvPr/>
            </p:nvSpPr>
            <p:spPr bwMode="auto">
              <a:xfrm>
                <a:off x="2159" y="1292"/>
                <a:ext cx="167" cy="132"/>
              </a:xfrm>
              <a:custGeom>
                <a:avLst/>
                <a:gdLst>
                  <a:gd name="T0" fmla="*/ 16 w 167"/>
                  <a:gd name="T1" fmla="*/ 10 h 132"/>
                  <a:gd name="T2" fmla="*/ 7 w 167"/>
                  <a:gd name="T3" fmla="*/ 16 h 132"/>
                  <a:gd name="T4" fmla="*/ 0 w 167"/>
                  <a:gd name="T5" fmla="*/ 26 h 132"/>
                  <a:gd name="T6" fmla="*/ 3 w 167"/>
                  <a:gd name="T7" fmla="*/ 36 h 132"/>
                  <a:gd name="T8" fmla="*/ 16 w 167"/>
                  <a:gd name="T9" fmla="*/ 42 h 132"/>
                  <a:gd name="T10" fmla="*/ 45 w 167"/>
                  <a:gd name="T11" fmla="*/ 42 h 132"/>
                  <a:gd name="T12" fmla="*/ 58 w 167"/>
                  <a:gd name="T13" fmla="*/ 42 h 132"/>
                  <a:gd name="T14" fmla="*/ 71 w 167"/>
                  <a:gd name="T15" fmla="*/ 39 h 132"/>
                  <a:gd name="T16" fmla="*/ 81 w 167"/>
                  <a:gd name="T17" fmla="*/ 49 h 132"/>
                  <a:gd name="T18" fmla="*/ 81 w 167"/>
                  <a:gd name="T19" fmla="*/ 52 h 132"/>
                  <a:gd name="T20" fmla="*/ 87 w 167"/>
                  <a:gd name="T21" fmla="*/ 55 h 132"/>
                  <a:gd name="T22" fmla="*/ 93 w 167"/>
                  <a:gd name="T23" fmla="*/ 71 h 132"/>
                  <a:gd name="T24" fmla="*/ 74 w 167"/>
                  <a:gd name="T25" fmla="*/ 90 h 132"/>
                  <a:gd name="T26" fmla="*/ 61 w 167"/>
                  <a:gd name="T27" fmla="*/ 94 h 132"/>
                  <a:gd name="T28" fmla="*/ 39 w 167"/>
                  <a:gd name="T29" fmla="*/ 97 h 132"/>
                  <a:gd name="T30" fmla="*/ 55 w 167"/>
                  <a:gd name="T31" fmla="*/ 100 h 132"/>
                  <a:gd name="T32" fmla="*/ 61 w 167"/>
                  <a:gd name="T33" fmla="*/ 100 h 132"/>
                  <a:gd name="T34" fmla="*/ 68 w 167"/>
                  <a:gd name="T35" fmla="*/ 100 h 132"/>
                  <a:gd name="T36" fmla="*/ 74 w 167"/>
                  <a:gd name="T37" fmla="*/ 110 h 132"/>
                  <a:gd name="T38" fmla="*/ 74 w 167"/>
                  <a:gd name="T39" fmla="*/ 113 h 132"/>
                  <a:gd name="T40" fmla="*/ 87 w 167"/>
                  <a:gd name="T41" fmla="*/ 123 h 132"/>
                  <a:gd name="T42" fmla="*/ 93 w 167"/>
                  <a:gd name="T43" fmla="*/ 126 h 132"/>
                  <a:gd name="T44" fmla="*/ 110 w 167"/>
                  <a:gd name="T45" fmla="*/ 132 h 132"/>
                  <a:gd name="T46" fmla="*/ 103 w 167"/>
                  <a:gd name="T47" fmla="*/ 119 h 132"/>
                  <a:gd name="T48" fmla="*/ 106 w 167"/>
                  <a:gd name="T49" fmla="*/ 113 h 132"/>
                  <a:gd name="T50" fmla="*/ 116 w 167"/>
                  <a:gd name="T51" fmla="*/ 119 h 132"/>
                  <a:gd name="T52" fmla="*/ 122 w 167"/>
                  <a:gd name="T53" fmla="*/ 126 h 132"/>
                  <a:gd name="T54" fmla="*/ 126 w 167"/>
                  <a:gd name="T55" fmla="*/ 116 h 132"/>
                  <a:gd name="T56" fmla="*/ 126 w 167"/>
                  <a:gd name="T57" fmla="*/ 107 h 132"/>
                  <a:gd name="T58" fmla="*/ 129 w 167"/>
                  <a:gd name="T59" fmla="*/ 100 h 132"/>
                  <a:gd name="T60" fmla="*/ 119 w 167"/>
                  <a:gd name="T61" fmla="*/ 100 h 132"/>
                  <a:gd name="T62" fmla="*/ 119 w 167"/>
                  <a:gd name="T63" fmla="*/ 90 h 132"/>
                  <a:gd name="T64" fmla="*/ 119 w 167"/>
                  <a:gd name="T65" fmla="*/ 81 h 132"/>
                  <a:gd name="T66" fmla="*/ 122 w 167"/>
                  <a:gd name="T67" fmla="*/ 81 h 132"/>
                  <a:gd name="T68" fmla="*/ 132 w 167"/>
                  <a:gd name="T69" fmla="*/ 84 h 132"/>
                  <a:gd name="T70" fmla="*/ 139 w 167"/>
                  <a:gd name="T71" fmla="*/ 90 h 132"/>
                  <a:gd name="T72" fmla="*/ 142 w 167"/>
                  <a:gd name="T73" fmla="*/ 94 h 132"/>
                  <a:gd name="T74" fmla="*/ 155 w 167"/>
                  <a:gd name="T75" fmla="*/ 87 h 132"/>
                  <a:gd name="T76" fmla="*/ 158 w 167"/>
                  <a:gd name="T77" fmla="*/ 81 h 132"/>
                  <a:gd name="T78" fmla="*/ 155 w 167"/>
                  <a:gd name="T79" fmla="*/ 74 h 132"/>
                  <a:gd name="T80" fmla="*/ 145 w 167"/>
                  <a:gd name="T81" fmla="*/ 65 h 132"/>
                  <a:gd name="T82" fmla="*/ 135 w 167"/>
                  <a:gd name="T83" fmla="*/ 62 h 132"/>
                  <a:gd name="T84" fmla="*/ 129 w 167"/>
                  <a:gd name="T85" fmla="*/ 49 h 132"/>
                  <a:gd name="T86" fmla="*/ 142 w 167"/>
                  <a:gd name="T87" fmla="*/ 49 h 132"/>
                  <a:gd name="T88" fmla="*/ 142 w 167"/>
                  <a:gd name="T89" fmla="*/ 45 h 132"/>
                  <a:gd name="T90" fmla="*/ 135 w 167"/>
                  <a:gd name="T91" fmla="*/ 39 h 132"/>
                  <a:gd name="T92" fmla="*/ 135 w 167"/>
                  <a:gd name="T93" fmla="*/ 36 h 132"/>
                  <a:gd name="T94" fmla="*/ 122 w 167"/>
                  <a:gd name="T95" fmla="*/ 33 h 132"/>
                  <a:gd name="T96" fmla="*/ 126 w 167"/>
                  <a:gd name="T97" fmla="*/ 29 h 132"/>
                  <a:gd name="T98" fmla="*/ 110 w 167"/>
                  <a:gd name="T99" fmla="*/ 26 h 132"/>
                  <a:gd name="T100" fmla="*/ 103 w 167"/>
                  <a:gd name="T101" fmla="*/ 23 h 132"/>
                  <a:gd name="T102" fmla="*/ 103 w 167"/>
                  <a:gd name="T103" fmla="*/ 16 h 132"/>
                  <a:gd name="T104" fmla="*/ 81 w 167"/>
                  <a:gd name="T105" fmla="*/ 16 h 132"/>
                  <a:gd name="T106" fmla="*/ 71 w 167"/>
                  <a:gd name="T107" fmla="*/ 16 h 132"/>
                  <a:gd name="T108" fmla="*/ 74 w 167"/>
                  <a:gd name="T109" fmla="*/ 13 h 132"/>
                  <a:gd name="T110" fmla="*/ 71 w 167"/>
                  <a:gd name="T111" fmla="*/ 0 h 132"/>
                  <a:gd name="T112" fmla="*/ 55 w 167"/>
                  <a:gd name="T113" fmla="*/ 4 h 132"/>
                  <a:gd name="T114" fmla="*/ 45 w 167"/>
                  <a:gd name="T115" fmla="*/ 7 h 132"/>
                  <a:gd name="T116" fmla="*/ 39 w 167"/>
                  <a:gd name="T117" fmla="*/ 16 h 132"/>
                  <a:gd name="T118" fmla="*/ 36 w 167"/>
                  <a:gd name="T119" fmla="*/ 26 h 132"/>
                  <a:gd name="T120" fmla="*/ 19 w 167"/>
                  <a:gd name="T121" fmla="*/ 29 h 132"/>
                  <a:gd name="T122" fmla="*/ 29 w 167"/>
                  <a:gd name="T123" fmla="*/ 20 h 132"/>
                  <a:gd name="T124" fmla="*/ 52 w 167"/>
                  <a:gd name="T125" fmla="*/ 0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
                  <a:gd name="T190" fmla="*/ 0 h 132"/>
                  <a:gd name="T191" fmla="*/ 167 w 167"/>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 h="132">
                    <a:moveTo>
                      <a:pt x="52" y="0"/>
                    </a:moveTo>
                    <a:lnTo>
                      <a:pt x="42" y="0"/>
                    </a:lnTo>
                    <a:lnTo>
                      <a:pt x="36" y="0"/>
                    </a:lnTo>
                    <a:lnTo>
                      <a:pt x="26" y="4"/>
                    </a:lnTo>
                    <a:lnTo>
                      <a:pt x="19" y="7"/>
                    </a:lnTo>
                    <a:lnTo>
                      <a:pt x="16" y="10"/>
                    </a:lnTo>
                    <a:lnTo>
                      <a:pt x="19" y="10"/>
                    </a:lnTo>
                    <a:lnTo>
                      <a:pt x="16" y="10"/>
                    </a:lnTo>
                    <a:lnTo>
                      <a:pt x="13" y="10"/>
                    </a:lnTo>
                    <a:lnTo>
                      <a:pt x="10" y="16"/>
                    </a:lnTo>
                    <a:lnTo>
                      <a:pt x="7" y="16"/>
                    </a:lnTo>
                    <a:lnTo>
                      <a:pt x="10" y="16"/>
                    </a:lnTo>
                    <a:lnTo>
                      <a:pt x="3" y="20"/>
                    </a:lnTo>
                    <a:lnTo>
                      <a:pt x="3" y="23"/>
                    </a:lnTo>
                    <a:lnTo>
                      <a:pt x="0" y="26"/>
                    </a:lnTo>
                    <a:lnTo>
                      <a:pt x="13" y="29"/>
                    </a:lnTo>
                    <a:lnTo>
                      <a:pt x="16" y="29"/>
                    </a:lnTo>
                    <a:lnTo>
                      <a:pt x="10" y="33"/>
                    </a:lnTo>
                    <a:lnTo>
                      <a:pt x="3" y="29"/>
                    </a:lnTo>
                    <a:lnTo>
                      <a:pt x="0" y="33"/>
                    </a:lnTo>
                    <a:lnTo>
                      <a:pt x="3" y="36"/>
                    </a:lnTo>
                    <a:lnTo>
                      <a:pt x="3" y="39"/>
                    </a:lnTo>
                    <a:lnTo>
                      <a:pt x="13" y="39"/>
                    </a:lnTo>
                    <a:lnTo>
                      <a:pt x="16" y="39"/>
                    </a:lnTo>
                    <a:lnTo>
                      <a:pt x="16" y="36"/>
                    </a:lnTo>
                    <a:lnTo>
                      <a:pt x="16" y="39"/>
                    </a:lnTo>
                    <a:lnTo>
                      <a:pt x="16" y="42"/>
                    </a:lnTo>
                    <a:lnTo>
                      <a:pt x="23" y="42"/>
                    </a:lnTo>
                    <a:lnTo>
                      <a:pt x="23" y="39"/>
                    </a:lnTo>
                    <a:lnTo>
                      <a:pt x="32" y="42"/>
                    </a:lnTo>
                    <a:lnTo>
                      <a:pt x="36" y="42"/>
                    </a:lnTo>
                    <a:lnTo>
                      <a:pt x="42" y="42"/>
                    </a:lnTo>
                    <a:lnTo>
                      <a:pt x="45" y="42"/>
                    </a:lnTo>
                    <a:lnTo>
                      <a:pt x="48" y="42"/>
                    </a:lnTo>
                    <a:lnTo>
                      <a:pt x="45" y="39"/>
                    </a:lnTo>
                    <a:lnTo>
                      <a:pt x="48" y="39"/>
                    </a:lnTo>
                    <a:lnTo>
                      <a:pt x="58" y="42"/>
                    </a:lnTo>
                    <a:lnTo>
                      <a:pt x="65" y="42"/>
                    </a:lnTo>
                    <a:lnTo>
                      <a:pt x="65" y="39"/>
                    </a:lnTo>
                    <a:lnTo>
                      <a:pt x="68" y="36"/>
                    </a:lnTo>
                    <a:lnTo>
                      <a:pt x="71" y="39"/>
                    </a:lnTo>
                    <a:lnTo>
                      <a:pt x="74" y="39"/>
                    </a:lnTo>
                    <a:lnTo>
                      <a:pt x="71" y="42"/>
                    </a:lnTo>
                    <a:lnTo>
                      <a:pt x="77" y="42"/>
                    </a:lnTo>
                    <a:lnTo>
                      <a:pt x="77" y="45"/>
                    </a:lnTo>
                    <a:lnTo>
                      <a:pt x="74" y="45"/>
                    </a:lnTo>
                    <a:lnTo>
                      <a:pt x="81" y="49"/>
                    </a:lnTo>
                    <a:lnTo>
                      <a:pt x="81" y="52"/>
                    </a:lnTo>
                    <a:lnTo>
                      <a:pt x="77" y="52"/>
                    </a:lnTo>
                    <a:lnTo>
                      <a:pt x="74" y="52"/>
                    </a:lnTo>
                    <a:lnTo>
                      <a:pt x="71" y="55"/>
                    </a:lnTo>
                    <a:lnTo>
                      <a:pt x="81" y="52"/>
                    </a:lnTo>
                    <a:lnTo>
                      <a:pt x="84" y="52"/>
                    </a:lnTo>
                    <a:lnTo>
                      <a:pt x="87" y="52"/>
                    </a:lnTo>
                    <a:lnTo>
                      <a:pt x="84" y="55"/>
                    </a:lnTo>
                    <a:lnTo>
                      <a:pt x="87" y="58"/>
                    </a:lnTo>
                    <a:lnTo>
                      <a:pt x="87" y="55"/>
                    </a:lnTo>
                    <a:lnTo>
                      <a:pt x="90" y="55"/>
                    </a:lnTo>
                    <a:lnTo>
                      <a:pt x="90" y="58"/>
                    </a:lnTo>
                    <a:lnTo>
                      <a:pt x="93" y="58"/>
                    </a:lnTo>
                    <a:lnTo>
                      <a:pt x="93" y="62"/>
                    </a:lnTo>
                    <a:lnTo>
                      <a:pt x="93" y="71"/>
                    </a:lnTo>
                    <a:lnTo>
                      <a:pt x="87" y="74"/>
                    </a:lnTo>
                    <a:lnTo>
                      <a:pt x="87" y="78"/>
                    </a:lnTo>
                    <a:lnTo>
                      <a:pt x="84" y="78"/>
                    </a:lnTo>
                    <a:lnTo>
                      <a:pt x="74" y="84"/>
                    </a:lnTo>
                    <a:lnTo>
                      <a:pt x="74" y="90"/>
                    </a:lnTo>
                    <a:lnTo>
                      <a:pt x="71" y="90"/>
                    </a:lnTo>
                    <a:lnTo>
                      <a:pt x="68" y="94"/>
                    </a:lnTo>
                    <a:lnTo>
                      <a:pt x="65" y="94"/>
                    </a:lnTo>
                    <a:lnTo>
                      <a:pt x="61" y="94"/>
                    </a:lnTo>
                    <a:lnTo>
                      <a:pt x="48" y="90"/>
                    </a:lnTo>
                    <a:lnTo>
                      <a:pt x="48" y="94"/>
                    </a:lnTo>
                    <a:lnTo>
                      <a:pt x="45" y="94"/>
                    </a:lnTo>
                    <a:lnTo>
                      <a:pt x="42" y="97"/>
                    </a:lnTo>
                    <a:lnTo>
                      <a:pt x="39" y="97"/>
                    </a:lnTo>
                    <a:lnTo>
                      <a:pt x="39" y="100"/>
                    </a:lnTo>
                    <a:lnTo>
                      <a:pt x="39" y="103"/>
                    </a:lnTo>
                    <a:lnTo>
                      <a:pt x="45" y="107"/>
                    </a:lnTo>
                    <a:lnTo>
                      <a:pt x="52" y="103"/>
                    </a:lnTo>
                    <a:lnTo>
                      <a:pt x="52" y="100"/>
                    </a:lnTo>
                    <a:lnTo>
                      <a:pt x="55" y="100"/>
                    </a:lnTo>
                    <a:lnTo>
                      <a:pt x="58" y="100"/>
                    </a:lnTo>
                    <a:lnTo>
                      <a:pt x="58" y="103"/>
                    </a:lnTo>
                    <a:lnTo>
                      <a:pt x="61" y="103"/>
                    </a:lnTo>
                    <a:lnTo>
                      <a:pt x="61" y="100"/>
                    </a:lnTo>
                    <a:lnTo>
                      <a:pt x="65" y="97"/>
                    </a:lnTo>
                    <a:lnTo>
                      <a:pt x="65" y="100"/>
                    </a:lnTo>
                    <a:lnTo>
                      <a:pt x="68" y="100"/>
                    </a:lnTo>
                    <a:lnTo>
                      <a:pt x="71" y="100"/>
                    </a:lnTo>
                    <a:lnTo>
                      <a:pt x="71" y="103"/>
                    </a:lnTo>
                    <a:lnTo>
                      <a:pt x="71" y="107"/>
                    </a:lnTo>
                    <a:lnTo>
                      <a:pt x="71" y="110"/>
                    </a:lnTo>
                    <a:lnTo>
                      <a:pt x="74" y="110"/>
                    </a:lnTo>
                    <a:lnTo>
                      <a:pt x="77" y="113"/>
                    </a:lnTo>
                    <a:lnTo>
                      <a:pt x="77" y="110"/>
                    </a:lnTo>
                    <a:lnTo>
                      <a:pt x="81" y="113"/>
                    </a:lnTo>
                    <a:lnTo>
                      <a:pt x="77" y="113"/>
                    </a:lnTo>
                    <a:lnTo>
                      <a:pt x="74" y="113"/>
                    </a:lnTo>
                    <a:lnTo>
                      <a:pt x="77" y="119"/>
                    </a:lnTo>
                    <a:lnTo>
                      <a:pt x="84" y="123"/>
                    </a:lnTo>
                    <a:lnTo>
                      <a:pt x="87" y="119"/>
                    </a:lnTo>
                    <a:lnTo>
                      <a:pt x="87" y="123"/>
                    </a:lnTo>
                    <a:lnTo>
                      <a:pt x="90" y="123"/>
                    </a:lnTo>
                    <a:lnTo>
                      <a:pt x="90" y="126"/>
                    </a:lnTo>
                    <a:lnTo>
                      <a:pt x="93" y="126"/>
                    </a:lnTo>
                    <a:lnTo>
                      <a:pt x="93" y="129"/>
                    </a:lnTo>
                    <a:lnTo>
                      <a:pt x="100" y="129"/>
                    </a:lnTo>
                    <a:lnTo>
                      <a:pt x="103" y="132"/>
                    </a:lnTo>
                    <a:lnTo>
                      <a:pt x="106" y="129"/>
                    </a:lnTo>
                    <a:lnTo>
                      <a:pt x="110" y="132"/>
                    </a:lnTo>
                    <a:lnTo>
                      <a:pt x="113" y="129"/>
                    </a:lnTo>
                    <a:lnTo>
                      <a:pt x="103" y="119"/>
                    </a:lnTo>
                    <a:lnTo>
                      <a:pt x="106" y="119"/>
                    </a:lnTo>
                    <a:lnTo>
                      <a:pt x="103" y="119"/>
                    </a:lnTo>
                    <a:lnTo>
                      <a:pt x="100" y="113"/>
                    </a:lnTo>
                    <a:lnTo>
                      <a:pt x="100" y="110"/>
                    </a:lnTo>
                    <a:lnTo>
                      <a:pt x="103" y="113"/>
                    </a:lnTo>
                    <a:lnTo>
                      <a:pt x="106" y="113"/>
                    </a:lnTo>
                    <a:lnTo>
                      <a:pt x="110" y="116"/>
                    </a:lnTo>
                    <a:lnTo>
                      <a:pt x="113" y="116"/>
                    </a:lnTo>
                    <a:lnTo>
                      <a:pt x="110" y="119"/>
                    </a:lnTo>
                    <a:lnTo>
                      <a:pt x="116" y="119"/>
                    </a:lnTo>
                    <a:lnTo>
                      <a:pt x="119" y="119"/>
                    </a:lnTo>
                    <a:lnTo>
                      <a:pt x="119" y="123"/>
                    </a:lnTo>
                    <a:lnTo>
                      <a:pt x="122" y="123"/>
                    </a:lnTo>
                    <a:lnTo>
                      <a:pt x="119" y="123"/>
                    </a:lnTo>
                    <a:lnTo>
                      <a:pt x="122" y="126"/>
                    </a:lnTo>
                    <a:lnTo>
                      <a:pt x="122" y="119"/>
                    </a:lnTo>
                    <a:lnTo>
                      <a:pt x="126" y="123"/>
                    </a:lnTo>
                    <a:lnTo>
                      <a:pt x="126" y="119"/>
                    </a:lnTo>
                    <a:lnTo>
                      <a:pt x="126" y="116"/>
                    </a:lnTo>
                    <a:lnTo>
                      <a:pt x="126" y="113"/>
                    </a:lnTo>
                    <a:lnTo>
                      <a:pt x="129" y="116"/>
                    </a:lnTo>
                    <a:lnTo>
                      <a:pt x="129" y="113"/>
                    </a:lnTo>
                    <a:lnTo>
                      <a:pt x="132" y="113"/>
                    </a:lnTo>
                    <a:lnTo>
                      <a:pt x="132" y="107"/>
                    </a:lnTo>
                    <a:lnTo>
                      <a:pt x="126" y="107"/>
                    </a:lnTo>
                    <a:lnTo>
                      <a:pt x="129" y="103"/>
                    </a:lnTo>
                    <a:lnTo>
                      <a:pt x="132" y="103"/>
                    </a:lnTo>
                    <a:lnTo>
                      <a:pt x="132" y="100"/>
                    </a:lnTo>
                    <a:lnTo>
                      <a:pt x="129" y="100"/>
                    </a:lnTo>
                    <a:lnTo>
                      <a:pt x="126" y="100"/>
                    </a:lnTo>
                    <a:lnTo>
                      <a:pt x="129" y="97"/>
                    </a:lnTo>
                    <a:lnTo>
                      <a:pt x="122" y="100"/>
                    </a:lnTo>
                    <a:lnTo>
                      <a:pt x="126" y="97"/>
                    </a:lnTo>
                    <a:lnTo>
                      <a:pt x="122" y="97"/>
                    </a:lnTo>
                    <a:lnTo>
                      <a:pt x="119" y="100"/>
                    </a:lnTo>
                    <a:lnTo>
                      <a:pt x="119" y="94"/>
                    </a:lnTo>
                    <a:lnTo>
                      <a:pt x="119" y="90"/>
                    </a:lnTo>
                    <a:lnTo>
                      <a:pt x="116" y="90"/>
                    </a:lnTo>
                    <a:lnTo>
                      <a:pt x="116" y="87"/>
                    </a:lnTo>
                    <a:lnTo>
                      <a:pt x="122" y="87"/>
                    </a:lnTo>
                    <a:lnTo>
                      <a:pt x="122" y="84"/>
                    </a:lnTo>
                    <a:lnTo>
                      <a:pt x="119" y="81"/>
                    </a:lnTo>
                    <a:lnTo>
                      <a:pt x="122" y="81"/>
                    </a:lnTo>
                    <a:lnTo>
                      <a:pt x="126" y="81"/>
                    </a:lnTo>
                    <a:lnTo>
                      <a:pt x="122" y="81"/>
                    </a:lnTo>
                    <a:lnTo>
                      <a:pt x="126" y="78"/>
                    </a:lnTo>
                    <a:lnTo>
                      <a:pt x="126" y="81"/>
                    </a:lnTo>
                    <a:lnTo>
                      <a:pt x="132" y="84"/>
                    </a:lnTo>
                    <a:lnTo>
                      <a:pt x="132" y="87"/>
                    </a:lnTo>
                    <a:lnTo>
                      <a:pt x="135" y="84"/>
                    </a:lnTo>
                    <a:lnTo>
                      <a:pt x="135" y="87"/>
                    </a:lnTo>
                    <a:lnTo>
                      <a:pt x="135" y="90"/>
                    </a:lnTo>
                    <a:lnTo>
                      <a:pt x="139" y="90"/>
                    </a:lnTo>
                    <a:lnTo>
                      <a:pt x="135" y="94"/>
                    </a:lnTo>
                    <a:lnTo>
                      <a:pt x="139" y="94"/>
                    </a:lnTo>
                    <a:lnTo>
                      <a:pt x="139" y="97"/>
                    </a:lnTo>
                    <a:lnTo>
                      <a:pt x="142" y="94"/>
                    </a:lnTo>
                    <a:lnTo>
                      <a:pt x="142" y="97"/>
                    </a:lnTo>
                    <a:lnTo>
                      <a:pt x="145" y="94"/>
                    </a:lnTo>
                    <a:lnTo>
                      <a:pt x="148" y="94"/>
                    </a:lnTo>
                    <a:lnTo>
                      <a:pt x="148" y="87"/>
                    </a:lnTo>
                    <a:lnTo>
                      <a:pt x="151" y="90"/>
                    </a:lnTo>
                    <a:lnTo>
                      <a:pt x="155" y="87"/>
                    </a:lnTo>
                    <a:lnTo>
                      <a:pt x="158" y="84"/>
                    </a:lnTo>
                    <a:lnTo>
                      <a:pt x="155" y="84"/>
                    </a:lnTo>
                    <a:lnTo>
                      <a:pt x="158" y="81"/>
                    </a:lnTo>
                    <a:lnTo>
                      <a:pt x="161" y="84"/>
                    </a:lnTo>
                    <a:lnTo>
                      <a:pt x="164" y="81"/>
                    </a:lnTo>
                    <a:lnTo>
                      <a:pt x="161" y="81"/>
                    </a:lnTo>
                    <a:lnTo>
                      <a:pt x="167" y="78"/>
                    </a:lnTo>
                    <a:lnTo>
                      <a:pt x="161" y="74"/>
                    </a:lnTo>
                    <a:lnTo>
                      <a:pt x="155" y="74"/>
                    </a:lnTo>
                    <a:lnTo>
                      <a:pt x="158" y="71"/>
                    </a:lnTo>
                    <a:lnTo>
                      <a:pt x="148" y="71"/>
                    </a:lnTo>
                    <a:lnTo>
                      <a:pt x="151" y="68"/>
                    </a:lnTo>
                    <a:lnTo>
                      <a:pt x="151" y="65"/>
                    </a:lnTo>
                    <a:lnTo>
                      <a:pt x="145" y="65"/>
                    </a:lnTo>
                    <a:lnTo>
                      <a:pt x="148" y="62"/>
                    </a:lnTo>
                    <a:lnTo>
                      <a:pt x="142" y="65"/>
                    </a:lnTo>
                    <a:lnTo>
                      <a:pt x="139" y="62"/>
                    </a:lnTo>
                    <a:lnTo>
                      <a:pt x="142" y="62"/>
                    </a:lnTo>
                    <a:lnTo>
                      <a:pt x="135" y="62"/>
                    </a:lnTo>
                    <a:lnTo>
                      <a:pt x="139" y="58"/>
                    </a:lnTo>
                    <a:lnTo>
                      <a:pt x="129" y="55"/>
                    </a:lnTo>
                    <a:lnTo>
                      <a:pt x="132" y="55"/>
                    </a:lnTo>
                    <a:lnTo>
                      <a:pt x="132" y="52"/>
                    </a:lnTo>
                    <a:lnTo>
                      <a:pt x="135" y="52"/>
                    </a:lnTo>
                    <a:lnTo>
                      <a:pt x="129" y="49"/>
                    </a:lnTo>
                    <a:lnTo>
                      <a:pt x="132" y="49"/>
                    </a:lnTo>
                    <a:lnTo>
                      <a:pt x="139" y="52"/>
                    </a:lnTo>
                    <a:lnTo>
                      <a:pt x="142" y="49"/>
                    </a:lnTo>
                    <a:lnTo>
                      <a:pt x="145" y="49"/>
                    </a:lnTo>
                    <a:lnTo>
                      <a:pt x="142" y="49"/>
                    </a:lnTo>
                    <a:lnTo>
                      <a:pt x="135" y="45"/>
                    </a:lnTo>
                    <a:lnTo>
                      <a:pt x="132" y="49"/>
                    </a:lnTo>
                    <a:lnTo>
                      <a:pt x="132" y="45"/>
                    </a:lnTo>
                    <a:lnTo>
                      <a:pt x="129" y="45"/>
                    </a:lnTo>
                    <a:lnTo>
                      <a:pt x="139" y="42"/>
                    </a:lnTo>
                    <a:lnTo>
                      <a:pt x="142" y="45"/>
                    </a:lnTo>
                    <a:lnTo>
                      <a:pt x="142" y="42"/>
                    </a:lnTo>
                    <a:lnTo>
                      <a:pt x="139" y="39"/>
                    </a:lnTo>
                    <a:lnTo>
                      <a:pt x="135" y="39"/>
                    </a:lnTo>
                    <a:lnTo>
                      <a:pt x="132" y="42"/>
                    </a:lnTo>
                    <a:lnTo>
                      <a:pt x="135" y="39"/>
                    </a:lnTo>
                    <a:lnTo>
                      <a:pt x="129" y="39"/>
                    </a:lnTo>
                    <a:lnTo>
                      <a:pt x="132" y="39"/>
                    </a:lnTo>
                    <a:lnTo>
                      <a:pt x="135" y="36"/>
                    </a:lnTo>
                    <a:lnTo>
                      <a:pt x="139" y="36"/>
                    </a:lnTo>
                    <a:lnTo>
                      <a:pt x="132" y="33"/>
                    </a:lnTo>
                    <a:lnTo>
                      <a:pt x="126" y="36"/>
                    </a:lnTo>
                    <a:lnTo>
                      <a:pt x="129" y="33"/>
                    </a:lnTo>
                    <a:lnTo>
                      <a:pt x="122" y="33"/>
                    </a:lnTo>
                    <a:lnTo>
                      <a:pt x="126" y="33"/>
                    </a:lnTo>
                    <a:lnTo>
                      <a:pt x="126" y="29"/>
                    </a:lnTo>
                    <a:lnTo>
                      <a:pt x="119" y="29"/>
                    </a:lnTo>
                    <a:lnTo>
                      <a:pt x="116" y="29"/>
                    </a:lnTo>
                    <a:lnTo>
                      <a:pt x="122" y="29"/>
                    </a:lnTo>
                    <a:lnTo>
                      <a:pt x="126" y="29"/>
                    </a:lnTo>
                    <a:lnTo>
                      <a:pt x="122" y="26"/>
                    </a:lnTo>
                    <a:lnTo>
                      <a:pt x="116" y="23"/>
                    </a:lnTo>
                    <a:lnTo>
                      <a:pt x="113" y="26"/>
                    </a:lnTo>
                    <a:lnTo>
                      <a:pt x="110" y="23"/>
                    </a:lnTo>
                    <a:lnTo>
                      <a:pt x="110" y="26"/>
                    </a:lnTo>
                    <a:lnTo>
                      <a:pt x="110" y="23"/>
                    </a:lnTo>
                    <a:lnTo>
                      <a:pt x="106" y="26"/>
                    </a:lnTo>
                    <a:lnTo>
                      <a:pt x="113" y="23"/>
                    </a:lnTo>
                    <a:lnTo>
                      <a:pt x="106" y="23"/>
                    </a:lnTo>
                    <a:lnTo>
                      <a:pt x="103" y="23"/>
                    </a:lnTo>
                    <a:lnTo>
                      <a:pt x="106" y="23"/>
                    </a:lnTo>
                    <a:lnTo>
                      <a:pt x="106" y="20"/>
                    </a:lnTo>
                    <a:lnTo>
                      <a:pt x="103" y="20"/>
                    </a:lnTo>
                    <a:lnTo>
                      <a:pt x="103" y="16"/>
                    </a:lnTo>
                    <a:lnTo>
                      <a:pt x="103" y="13"/>
                    </a:lnTo>
                    <a:lnTo>
                      <a:pt x="90" y="13"/>
                    </a:lnTo>
                    <a:lnTo>
                      <a:pt x="84" y="13"/>
                    </a:lnTo>
                    <a:lnTo>
                      <a:pt x="81" y="16"/>
                    </a:lnTo>
                    <a:lnTo>
                      <a:pt x="84" y="16"/>
                    </a:lnTo>
                    <a:lnTo>
                      <a:pt x="77" y="16"/>
                    </a:lnTo>
                    <a:lnTo>
                      <a:pt x="74" y="16"/>
                    </a:lnTo>
                    <a:lnTo>
                      <a:pt x="74" y="13"/>
                    </a:lnTo>
                    <a:lnTo>
                      <a:pt x="71" y="16"/>
                    </a:lnTo>
                    <a:lnTo>
                      <a:pt x="65" y="20"/>
                    </a:lnTo>
                    <a:lnTo>
                      <a:pt x="68" y="20"/>
                    </a:lnTo>
                    <a:lnTo>
                      <a:pt x="65" y="16"/>
                    </a:lnTo>
                    <a:lnTo>
                      <a:pt x="74" y="13"/>
                    </a:lnTo>
                    <a:lnTo>
                      <a:pt x="71" y="10"/>
                    </a:lnTo>
                    <a:lnTo>
                      <a:pt x="74" y="10"/>
                    </a:lnTo>
                    <a:lnTo>
                      <a:pt x="68" y="7"/>
                    </a:lnTo>
                    <a:lnTo>
                      <a:pt x="71" y="7"/>
                    </a:lnTo>
                    <a:lnTo>
                      <a:pt x="74" y="4"/>
                    </a:lnTo>
                    <a:lnTo>
                      <a:pt x="71" y="0"/>
                    </a:lnTo>
                    <a:lnTo>
                      <a:pt x="65" y="0"/>
                    </a:lnTo>
                    <a:lnTo>
                      <a:pt x="58" y="4"/>
                    </a:lnTo>
                    <a:lnTo>
                      <a:pt x="55" y="4"/>
                    </a:lnTo>
                    <a:lnTo>
                      <a:pt x="58" y="4"/>
                    </a:lnTo>
                    <a:lnTo>
                      <a:pt x="55" y="7"/>
                    </a:lnTo>
                    <a:lnTo>
                      <a:pt x="55" y="4"/>
                    </a:lnTo>
                    <a:lnTo>
                      <a:pt x="52" y="4"/>
                    </a:lnTo>
                    <a:lnTo>
                      <a:pt x="52" y="7"/>
                    </a:lnTo>
                    <a:lnTo>
                      <a:pt x="48" y="7"/>
                    </a:lnTo>
                    <a:lnTo>
                      <a:pt x="45" y="7"/>
                    </a:lnTo>
                    <a:lnTo>
                      <a:pt x="42" y="10"/>
                    </a:lnTo>
                    <a:lnTo>
                      <a:pt x="45" y="10"/>
                    </a:lnTo>
                    <a:lnTo>
                      <a:pt x="39" y="10"/>
                    </a:lnTo>
                    <a:lnTo>
                      <a:pt x="39" y="13"/>
                    </a:lnTo>
                    <a:lnTo>
                      <a:pt x="39" y="16"/>
                    </a:lnTo>
                    <a:lnTo>
                      <a:pt x="42" y="16"/>
                    </a:lnTo>
                    <a:lnTo>
                      <a:pt x="32" y="20"/>
                    </a:lnTo>
                    <a:lnTo>
                      <a:pt x="32" y="23"/>
                    </a:lnTo>
                    <a:lnTo>
                      <a:pt x="36" y="23"/>
                    </a:lnTo>
                    <a:lnTo>
                      <a:pt x="36" y="26"/>
                    </a:lnTo>
                    <a:lnTo>
                      <a:pt x="32" y="29"/>
                    </a:lnTo>
                    <a:lnTo>
                      <a:pt x="29" y="29"/>
                    </a:lnTo>
                    <a:lnTo>
                      <a:pt x="32" y="29"/>
                    </a:lnTo>
                    <a:lnTo>
                      <a:pt x="19" y="29"/>
                    </a:lnTo>
                    <a:lnTo>
                      <a:pt x="26" y="29"/>
                    </a:lnTo>
                    <a:lnTo>
                      <a:pt x="32" y="26"/>
                    </a:lnTo>
                    <a:lnTo>
                      <a:pt x="29" y="20"/>
                    </a:lnTo>
                    <a:lnTo>
                      <a:pt x="32" y="16"/>
                    </a:lnTo>
                    <a:lnTo>
                      <a:pt x="32" y="13"/>
                    </a:lnTo>
                    <a:lnTo>
                      <a:pt x="32" y="10"/>
                    </a:lnTo>
                    <a:lnTo>
                      <a:pt x="36" y="10"/>
                    </a:lnTo>
                    <a:lnTo>
                      <a:pt x="39" y="7"/>
                    </a:lnTo>
                    <a:lnTo>
                      <a:pt x="52" y="0"/>
                    </a:lnTo>
                    <a:close/>
                  </a:path>
                </a:pathLst>
              </a:custGeom>
              <a:solidFill>
                <a:srgbClr val="CCCCCC"/>
              </a:solidFill>
              <a:ln w="9525">
                <a:noFill/>
                <a:round/>
                <a:headEnd/>
                <a:tailEnd/>
              </a:ln>
            </p:spPr>
            <p:txBody>
              <a:bodyPr/>
              <a:lstStyle/>
              <a:p>
                <a:endParaRPr lang="en-US"/>
              </a:p>
            </p:txBody>
          </p:sp>
          <p:sp>
            <p:nvSpPr>
              <p:cNvPr id="33363" name="Freeform 45"/>
              <p:cNvSpPr>
                <a:spLocks/>
              </p:cNvSpPr>
              <p:nvPr/>
            </p:nvSpPr>
            <p:spPr bwMode="auto">
              <a:xfrm>
                <a:off x="2159" y="1292"/>
                <a:ext cx="167" cy="132"/>
              </a:xfrm>
              <a:custGeom>
                <a:avLst/>
                <a:gdLst>
                  <a:gd name="T0" fmla="*/ 16 w 167"/>
                  <a:gd name="T1" fmla="*/ 10 h 132"/>
                  <a:gd name="T2" fmla="*/ 7 w 167"/>
                  <a:gd name="T3" fmla="*/ 16 h 132"/>
                  <a:gd name="T4" fmla="*/ 0 w 167"/>
                  <a:gd name="T5" fmla="*/ 26 h 132"/>
                  <a:gd name="T6" fmla="*/ 3 w 167"/>
                  <a:gd name="T7" fmla="*/ 36 h 132"/>
                  <a:gd name="T8" fmla="*/ 16 w 167"/>
                  <a:gd name="T9" fmla="*/ 42 h 132"/>
                  <a:gd name="T10" fmla="*/ 45 w 167"/>
                  <a:gd name="T11" fmla="*/ 42 h 132"/>
                  <a:gd name="T12" fmla="*/ 58 w 167"/>
                  <a:gd name="T13" fmla="*/ 42 h 132"/>
                  <a:gd name="T14" fmla="*/ 71 w 167"/>
                  <a:gd name="T15" fmla="*/ 39 h 132"/>
                  <a:gd name="T16" fmla="*/ 81 w 167"/>
                  <a:gd name="T17" fmla="*/ 49 h 132"/>
                  <a:gd name="T18" fmla="*/ 81 w 167"/>
                  <a:gd name="T19" fmla="*/ 52 h 132"/>
                  <a:gd name="T20" fmla="*/ 87 w 167"/>
                  <a:gd name="T21" fmla="*/ 55 h 132"/>
                  <a:gd name="T22" fmla="*/ 93 w 167"/>
                  <a:gd name="T23" fmla="*/ 71 h 132"/>
                  <a:gd name="T24" fmla="*/ 74 w 167"/>
                  <a:gd name="T25" fmla="*/ 90 h 132"/>
                  <a:gd name="T26" fmla="*/ 61 w 167"/>
                  <a:gd name="T27" fmla="*/ 94 h 132"/>
                  <a:gd name="T28" fmla="*/ 39 w 167"/>
                  <a:gd name="T29" fmla="*/ 97 h 132"/>
                  <a:gd name="T30" fmla="*/ 55 w 167"/>
                  <a:gd name="T31" fmla="*/ 100 h 132"/>
                  <a:gd name="T32" fmla="*/ 61 w 167"/>
                  <a:gd name="T33" fmla="*/ 100 h 132"/>
                  <a:gd name="T34" fmla="*/ 68 w 167"/>
                  <a:gd name="T35" fmla="*/ 100 h 132"/>
                  <a:gd name="T36" fmla="*/ 74 w 167"/>
                  <a:gd name="T37" fmla="*/ 110 h 132"/>
                  <a:gd name="T38" fmla="*/ 74 w 167"/>
                  <a:gd name="T39" fmla="*/ 113 h 132"/>
                  <a:gd name="T40" fmla="*/ 87 w 167"/>
                  <a:gd name="T41" fmla="*/ 123 h 132"/>
                  <a:gd name="T42" fmla="*/ 93 w 167"/>
                  <a:gd name="T43" fmla="*/ 126 h 132"/>
                  <a:gd name="T44" fmla="*/ 110 w 167"/>
                  <a:gd name="T45" fmla="*/ 132 h 132"/>
                  <a:gd name="T46" fmla="*/ 103 w 167"/>
                  <a:gd name="T47" fmla="*/ 119 h 132"/>
                  <a:gd name="T48" fmla="*/ 106 w 167"/>
                  <a:gd name="T49" fmla="*/ 113 h 132"/>
                  <a:gd name="T50" fmla="*/ 116 w 167"/>
                  <a:gd name="T51" fmla="*/ 119 h 132"/>
                  <a:gd name="T52" fmla="*/ 122 w 167"/>
                  <a:gd name="T53" fmla="*/ 126 h 132"/>
                  <a:gd name="T54" fmla="*/ 126 w 167"/>
                  <a:gd name="T55" fmla="*/ 116 h 132"/>
                  <a:gd name="T56" fmla="*/ 126 w 167"/>
                  <a:gd name="T57" fmla="*/ 107 h 132"/>
                  <a:gd name="T58" fmla="*/ 129 w 167"/>
                  <a:gd name="T59" fmla="*/ 100 h 132"/>
                  <a:gd name="T60" fmla="*/ 119 w 167"/>
                  <a:gd name="T61" fmla="*/ 100 h 132"/>
                  <a:gd name="T62" fmla="*/ 119 w 167"/>
                  <a:gd name="T63" fmla="*/ 90 h 132"/>
                  <a:gd name="T64" fmla="*/ 119 w 167"/>
                  <a:gd name="T65" fmla="*/ 81 h 132"/>
                  <a:gd name="T66" fmla="*/ 122 w 167"/>
                  <a:gd name="T67" fmla="*/ 81 h 132"/>
                  <a:gd name="T68" fmla="*/ 132 w 167"/>
                  <a:gd name="T69" fmla="*/ 84 h 132"/>
                  <a:gd name="T70" fmla="*/ 139 w 167"/>
                  <a:gd name="T71" fmla="*/ 90 h 132"/>
                  <a:gd name="T72" fmla="*/ 142 w 167"/>
                  <a:gd name="T73" fmla="*/ 94 h 132"/>
                  <a:gd name="T74" fmla="*/ 155 w 167"/>
                  <a:gd name="T75" fmla="*/ 87 h 132"/>
                  <a:gd name="T76" fmla="*/ 158 w 167"/>
                  <a:gd name="T77" fmla="*/ 81 h 132"/>
                  <a:gd name="T78" fmla="*/ 155 w 167"/>
                  <a:gd name="T79" fmla="*/ 74 h 132"/>
                  <a:gd name="T80" fmla="*/ 145 w 167"/>
                  <a:gd name="T81" fmla="*/ 65 h 132"/>
                  <a:gd name="T82" fmla="*/ 135 w 167"/>
                  <a:gd name="T83" fmla="*/ 62 h 132"/>
                  <a:gd name="T84" fmla="*/ 129 w 167"/>
                  <a:gd name="T85" fmla="*/ 49 h 132"/>
                  <a:gd name="T86" fmla="*/ 142 w 167"/>
                  <a:gd name="T87" fmla="*/ 49 h 132"/>
                  <a:gd name="T88" fmla="*/ 142 w 167"/>
                  <a:gd name="T89" fmla="*/ 45 h 132"/>
                  <a:gd name="T90" fmla="*/ 135 w 167"/>
                  <a:gd name="T91" fmla="*/ 39 h 132"/>
                  <a:gd name="T92" fmla="*/ 135 w 167"/>
                  <a:gd name="T93" fmla="*/ 36 h 132"/>
                  <a:gd name="T94" fmla="*/ 122 w 167"/>
                  <a:gd name="T95" fmla="*/ 33 h 132"/>
                  <a:gd name="T96" fmla="*/ 126 w 167"/>
                  <a:gd name="T97" fmla="*/ 29 h 132"/>
                  <a:gd name="T98" fmla="*/ 110 w 167"/>
                  <a:gd name="T99" fmla="*/ 26 h 132"/>
                  <a:gd name="T100" fmla="*/ 103 w 167"/>
                  <a:gd name="T101" fmla="*/ 23 h 132"/>
                  <a:gd name="T102" fmla="*/ 103 w 167"/>
                  <a:gd name="T103" fmla="*/ 16 h 132"/>
                  <a:gd name="T104" fmla="*/ 81 w 167"/>
                  <a:gd name="T105" fmla="*/ 16 h 132"/>
                  <a:gd name="T106" fmla="*/ 71 w 167"/>
                  <a:gd name="T107" fmla="*/ 16 h 132"/>
                  <a:gd name="T108" fmla="*/ 74 w 167"/>
                  <a:gd name="T109" fmla="*/ 13 h 132"/>
                  <a:gd name="T110" fmla="*/ 71 w 167"/>
                  <a:gd name="T111" fmla="*/ 0 h 132"/>
                  <a:gd name="T112" fmla="*/ 55 w 167"/>
                  <a:gd name="T113" fmla="*/ 4 h 132"/>
                  <a:gd name="T114" fmla="*/ 45 w 167"/>
                  <a:gd name="T115" fmla="*/ 7 h 132"/>
                  <a:gd name="T116" fmla="*/ 39 w 167"/>
                  <a:gd name="T117" fmla="*/ 16 h 132"/>
                  <a:gd name="T118" fmla="*/ 36 w 167"/>
                  <a:gd name="T119" fmla="*/ 26 h 132"/>
                  <a:gd name="T120" fmla="*/ 19 w 167"/>
                  <a:gd name="T121" fmla="*/ 29 h 132"/>
                  <a:gd name="T122" fmla="*/ 29 w 167"/>
                  <a:gd name="T123" fmla="*/ 20 h 132"/>
                  <a:gd name="T124" fmla="*/ 52 w 167"/>
                  <a:gd name="T125" fmla="*/ 0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
                  <a:gd name="T190" fmla="*/ 0 h 132"/>
                  <a:gd name="T191" fmla="*/ 167 w 167"/>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 h="132">
                    <a:moveTo>
                      <a:pt x="52" y="0"/>
                    </a:moveTo>
                    <a:lnTo>
                      <a:pt x="42" y="0"/>
                    </a:lnTo>
                    <a:lnTo>
                      <a:pt x="36" y="0"/>
                    </a:lnTo>
                    <a:lnTo>
                      <a:pt x="26" y="4"/>
                    </a:lnTo>
                    <a:lnTo>
                      <a:pt x="19" y="7"/>
                    </a:lnTo>
                    <a:lnTo>
                      <a:pt x="16" y="10"/>
                    </a:lnTo>
                    <a:lnTo>
                      <a:pt x="19" y="10"/>
                    </a:lnTo>
                    <a:lnTo>
                      <a:pt x="16" y="10"/>
                    </a:lnTo>
                    <a:lnTo>
                      <a:pt x="13" y="10"/>
                    </a:lnTo>
                    <a:lnTo>
                      <a:pt x="10" y="16"/>
                    </a:lnTo>
                    <a:lnTo>
                      <a:pt x="7" y="16"/>
                    </a:lnTo>
                    <a:lnTo>
                      <a:pt x="10" y="16"/>
                    </a:lnTo>
                    <a:lnTo>
                      <a:pt x="3" y="20"/>
                    </a:lnTo>
                    <a:lnTo>
                      <a:pt x="3" y="23"/>
                    </a:lnTo>
                    <a:lnTo>
                      <a:pt x="0" y="26"/>
                    </a:lnTo>
                    <a:lnTo>
                      <a:pt x="13" y="29"/>
                    </a:lnTo>
                    <a:lnTo>
                      <a:pt x="16" y="29"/>
                    </a:lnTo>
                    <a:lnTo>
                      <a:pt x="10" y="33"/>
                    </a:lnTo>
                    <a:lnTo>
                      <a:pt x="3" y="29"/>
                    </a:lnTo>
                    <a:lnTo>
                      <a:pt x="0" y="33"/>
                    </a:lnTo>
                    <a:lnTo>
                      <a:pt x="3" y="36"/>
                    </a:lnTo>
                    <a:lnTo>
                      <a:pt x="3" y="39"/>
                    </a:lnTo>
                    <a:lnTo>
                      <a:pt x="13" y="39"/>
                    </a:lnTo>
                    <a:lnTo>
                      <a:pt x="16" y="39"/>
                    </a:lnTo>
                    <a:lnTo>
                      <a:pt x="16" y="36"/>
                    </a:lnTo>
                    <a:lnTo>
                      <a:pt x="16" y="39"/>
                    </a:lnTo>
                    <a:lnTo>
                      <a:pt x="16" y="42"/>
                    </a:lnTo>
                    <a:lnTo>
                      <a:pt x="23" y="42"/>
                    </a:lnTo>
                    <a:lnTo>
                      <a:pt x="23" y="39"/>
                    </a:lnTo>
                    <a:lnTo>
                      <a:pt x="32" y="42"/>
                    </a:lnTo>
                    <a:lnTo>
                      <a:pt x="36" y="42"/>
                    </a:lnTo>
                    <a:lnTo>
                      <a:pt x="42" y="42"/>
                    </a:lnTo>
                    <a:lnTo>
                      <a:pt x="45" y="42"/>
                    </a:lnTo>
                    <a:lnTo>
                      <a:pt x="48" y="42"/>
                    </a:lnTo>
                    <a:lnTo>
                      <a:pt x="45" y="39"/>
                    </a:lnTo>
                    <a:lnTo>
                      <a:pt x="48" y="39"/>
                    </a:lnTo>
                    <a:lnTo>
                      <a:pt x="58" y="42"/>
                    </a:lnTo>
                    <a:lnTo>
                      <a:pt x="65" y="42"/>
                    </a:lnTo>
                    <a:lnTo>
                      <a:pt x="65" y="39"/>
                    </a:lnTo>
                    <a:lnTo>
                      <a:pt x="68" y="36"/>
                    </a:lnTo>
                    <a:lnTo>
                      <a:pt x="71" y="39"/>
                    </a:lnTo>
                    <a:lnTo>
                      <a:pt x="74" y="39"/>
                    </a:lnTo>
                    <a:lnTo>
                      <a:pt x="71" y="42"/>
                    </a:lnTo>
                    <a:lnTo>
                      <a:pt x="77" y="42"/>
                    </a:lnTo>
                    <a:lnTo>
                      <a:pt x="77" y="45"/>
                    </a:lnTo>
                    <a:lnTo>
                      <a:pt x="74" y="45"/>
                    </a:lnTo>
                    <a:lnTo>
                      <a:pt x="81" y="49"/>
                    </a:lnTo>
                    <a:lnTo>
                      <a:pt x="81" y="52"/>
                    </a:lnTo>
                    <a:lnTo>
                      <a:pt x="77" y="52"/>
                    </a:lnTo>
                    <a:lnTo>
                      <a:pt x="74" y="52"/>
                    </a:lnTo>
                    <a:lnTo>
                      <a:pt x="71" y="55"/>
                    </a:lnTo>
                    <a:lnTo>
                      <a:pt x="81" y="52"/>
                    </a:lnTo>
                    <a:lnTo>
                      <a:pt x="84" y="52"/>
                    </a:lnTo>
                    <a:lnTo>
                      <a:pt x="87" y="52"/>
                    </a:lnTo>
                    <a:lnTo>
                      <a:pt x="84" y="55"/>
                    </a:lnTo>
                    <a:lnTo>
                      <a:pt x="87" y="58"/>
                    </a:lnTo>
                    <a:lnTo>
                      <a:pt x="87" y="55"/>
                    </a:lnTo>
                    <a:lnTo>
                      <a:pt x="90" y="55"/>
                    </a:lnTo>
                    <a:lnTo>
                      <a:pt x="90" y="58"/>
                    </a:lnTo>
                    <a:lnTo>
                      <a:pt x="93" y="58"/>
                    </a:lnTo>
                    <a:lnTo>
                      <a:pt x="93" y="62"/>
                    </a:lnTo>
                    <a:lnTo>
                      <a:pt x="93" y="71"/>
                    </a:lnTo>
                    <a:lnTo>
                      <a:pt x="87" y="74"/>
                    </a:lnTo>
                    <a:lnTo>
                      <a:pt x="87" y="78"/>
                    </a:lnTo>
                    <a:lnTo>
                      <a:pt x="84" y="78"/>
                    </a:lnTo>
                    <a:lnTo>
                      <a:pt x="74" y="84"/>
                    </a:lnTo>
                    <a:lnTo>
                      <a:pt x="74" y="90"/>
                    </a:lnTo>
                    <a:lnTo>
                      <a:pt x="71" y="90"/>
                    </a:lnTo>
                    <a:lnTo>
                      <a:pt x="68" y="94"/>
                    </a:lnTo>
                    <a:lnTo>
                      <a:pt x="65" y="94"/>
                    </a:lnTo>
                    <a:lnTo>
                      <a:pt x="61" y="94"/>
                    </a:lnTo>
                    <a:lnTo>
                      <a:pt x="48" y="90"/>
                    </a:lnTo>
                    <a:lnTo>
                      <a:pt x="48" y="94"/>
                    </a:lnTo>
                    <a:lnTo>
                      <a:pt x="45" y="94"/>
                    </a:lnTo>
                    <a:lnTo>
                      <a:pt x="42" y="97"/>
                    </a:lnTo>
                    <a:lnTo>
                      <a:pt x="39" y="97"/>
                    </a:lnTo>
                    <a:lnTo>
                      <a:pt x="39" y="100"/>
                    </a:lnTo>
                    <a:lnTo>
                      <a:pt x="39" y="103"/>
                    </a:lnTo>
                    <a:lnTo>
                      <a:pt x="45" y="107"/>
                    </a:lnTo>
                    <a:lnTo>
                      <a:pt x="52" y="103"/>
                    </a:lnTo>
                    <a:lnTo>
                      <a:pt x="52" y="100"/>
                    </a:lnTo>
                    <a:lnTo>
                      <a:pt x="55" y="100"/>
                    </a:lnTo>
                    <a:lnTo>
                      <a:pt x="58" y="100"/>
                    </a:lnTo>
                    <a:lnTo>
                      <a:pt x="58" y="103"/>
                    </a:lnTo>
                    <a:lnTo>
                      <a:pt x="61" y="103"/>
                    </a:lnTo>
                    <a:lnTo>
                      <a:pt x="61" y="100"/>
                    </a:lnTo>
                    <a:lnTo>
                      <a:pt x="65" y="97"/>
                    </a:lnTo>
                    <a:lnTo>
                      <a:pt x="65" y="100"/>
                    </a:lnTo>
                    <a:lnTo>
                      <a:pt x="68" y="100"/>
                    </a:lnTo>
                    <a:lnTo>
                      <a:pt x="71" y="100"/>
                    </a:lnTo>
                    <a:lnTo>
                      <a:pt x="71" y="103"/>
                    </a:lnTo>
                    <a:lnTo>
                      <a:pt x="71" y="107"/>
                    </a:lnTo>
                    <a:lnTo>
                      <a:pt x="71" y="110"/>
                    </a:lnTo>
                    <a:lnTo>
                      <a:pt x="74" y="110"/>
                    </a:lnTo>
                    <a:lnTo>
                      <a:pt x="77" y="113"/>
                    </a:lnTo>
                    <a:lnTo>
                      <a:pt x="77" y="110"/>
                    </a:lnTo>
                    <a:lnTo>
                      <a:pt x="81" y="113"/>
                    </a:lnTo>
                    <a:lnTo>
                      <a:pt x="77" y="113"/>
                    </a:lnTo>
                    <a:lnTo>
                      <a:pt x="74" y="113"/>
                    </a:lnTo>
                    <a:lnTo>
                      <a:pt x="77" y="119"/>
                    </a:lnTo>
                    <a:lnTo>
                      <a:pt x="84" y="123"/>
                    </a:lnTo>
                    <a:lnTo>
                      <a:pt x="87" y="119"/>
                    </a:lnTo>
                    <a:lnTo>
                      <a:pt x="87" y="123"/>
                    </a:lnTo>
                    <a:lnTo>
                      <a:pt x="90" y="123"/>
                    </a:lnTo>
                    <a:lnTo>
                      <a:pt x="90" y="126"/>
                    </a:lnTo>
                    <a:lnTo>
                      <a:pt x="93" y="126"/>
                    </a:lnTo>
                    <a:lnTo>
                      <a:pt x="93" y="129"/>
                    </a:lnTo>
                    <a:lnTo>
                      <a:pt x="100" y="129"/>
                    </a:lnTo>
                    <a:lnTo>
                      <a:pt x="103" y="132"/>
                    </a:lnTo>
                    <a:lnTo>
                      <a:pt x="106" y="129"/>
                    </a:lnTo>
                    <a:lnTo>
                      <a:pt x="110" y="132"/>
                    </a:lnTo>
                    <a:lnTo>
                      <a:pt x="113" y="129"/>
                    </a:lnTo>
                    <a:lnTo>
                      <a:pt x="103" y="119"/>
                    </a:lnTo>
                    <a:lnTo>
                      <a:pt x="106" y="119"/>
                    </a:lnTo>
                    <a:lnTo>
                      <a:pt x="103" y="119"/>
                    </a:lnTo>
                    <a:lnTo>
                      <a:pt x="100" y="113"/>
                    </a:lnTo>
                    <a:lnTo>
                      <a:pt x="100" y="110"/>
                    </a:lnTo>
                    <a:lnTo>
                      <a:pt x="103" y="113"/>
                    </a:lnTo>
                    <a:lnTo>
                      <a:pt x="106" y="113"/>
                    </a:lnTo>
                    <a:lnTo>
                      <a:pt x="110" y="116"/>
                    </a:lnTo>
                    <a:lnTo>
                      <a:pt x="113" y="116"/>
                    </a:lnTo>
                    <a:lnTo>
                      <a:pt x="110" y="119"/>
                    </a:lnTo>
                    <a:lnTo>
                      <a:pt x="116" y="119"/>
                    </a:lnTo>
                    <a:lnTo>
                      <a:pt x="119" y="119"/>
                    </a:lnTo>
                    <a:lnTo>
                      <a:pt x="119" y="123"/>
                    </a:lnTo>
                    <a:lnTo>
                      <a:pt x="122" y="123"/>
                    </a:lnTo>
                    <a:lnTo>
                      <a:pt x="119" y="123"/>
                    </a:lnTo>
                    <a:lnTo>
                      <a:pt x="122" y="126"/>
                    </a:lnTo>
                    <a:lnTo>
                      <a:pt x="122" y="119"/>
                    </a:lnTo>
                    <a:lnTo>
                      <a:pt x="126" y="123"/>
                    </a:lnTo>
                    <a:lnTo>
                      <a:pt x="126" y="119"/>
                    </a:lnTo>
                    <a:lnTo>
                      <a:pt x="126" y="116"/>
                    </a:lnTo>
                    <a:lnTo>
                      <a:pt x="126" y="113"/>
                    </a:lnTo>
                    <a:lnTo>
                      <a:pt x="129" y="116"/>
                    </a:lnTo>
                    <a:lnTo>
                      <a:pt x="129" y="113"/>
                    </a:lnTo>
                    <a:lnTo>
                      <a:pt x="132" y="113"/>
                    </a:lnTo>
                    <a:lnTo>
                      <a:pt x="132" y="107"/>
                    </a:lnTo>
                    <a:lnTo>
                      <a:pt x="126" y="107"/>
                    </a:lnTo>
                    <a:lnTo>
                      <a:pt x="129" y="103"/>
                    </a:lnTo>
                    <a:lnTo>
                      <a:pt x="132" y="103"/>
                    </a:lnTo>
                    <a:lnTo>
                      <a:pt x="132" y="100"/>
                    </a:lnTo>
                    <a:lnTo>
                      <a:pt x="129" y="100"/>
                    </a:lnTo>
                    <a:lnTo>
                      <a:pt x="126" y="100"/>
                    </a:lnTo>
                    <a:lnTo>
                      <a:pt x="129" y="97"/>
                    </a:lnTo>
                    <a:lnTo>
                      <a:pt x="122" y="100"/>
                    </a:lnTo>
                    <a:lnTo>
                      <a:pt x="126" y="97"/>
                    </a:lnTo>
                    <a:lnTo>
                      <a:pt x="122" y="97"/>
                    </a:lnTo>
                    <a:lnTo>
                      <a:pt x="119" y="100"/>
                    </a:lnTo>
                    <a:lnTo>
                      <a:pt x="119" y="94"/>
                    </a:lnTo>
                    <a:lnTo>
                      <a:pt x="119" y="90"/>
                    </a:lnTo>
                    <a:lnTo>
                      <a:pt x="116" y="90"/>
                    </a:lnTo>
                    <a:lnTo>
                      <a:pt x="116" y="87"/>
                    </a:lnTo>
                    <a:lnTo>
                      <a:pt x="122" y="87"/>
                    </a:lnTo>
                    <a:lnTo>
                      <a:pt x="122" y="84"/>
                    </a:lnTo>
                    <a:lnTo>
                      <a:pt x="119" y="81"/>
                    </a:lnTo>
                    <a:lnTo>
                      <a:pt x="122" y="81"/>
                    </a:lnTo>
                    <a:lnTo>
                      <a:pt x="126" y="81"/>
                    </a:lnTo>
                    <a:lnTo>
                      <a:pt x="122" y="81"/>
                    </a:lnTo>
                    <a:lnTo>
                      <a:pt x="126" y="78"/>
                    </a:lnTo>
                    <a:lnTo>
                      <a:pt x="126" y="81"/>
                    </a:lnTo>
                    <a:lnTo>
                      <a:pt x="132" y="84"/>
                    </a:lnTo>
                    <a:lnTo>
                      <a:pt x="132" y="87"/>
                    </a:lnTo>
                    <a:lnTo>
                      <a:pt x="135" y="84"/>
                    </a:lnTo>
                    <a:lnTo>
                      <a:pt x="135" y="87"/>
                    </a:lnTo>
                    <a:lnTo>
                      <a:pt x="135" y="90"/>
                    </a:lnTo>
                    <a:lnTo>
                      <a:pt x="139" y="90"/>
                    </a:lnTo>
                    <a:lnTo>
                      <a:pt x="135" y="94"/>
                    </a:lnTo>
                    <a:lnTo>
                      <a:pt x="139" y="94"/>
                    </a:lnTo>
                    <a:lnTo>
                      <a:pt x="139" y="97"/>
                    </a:lnTo>
                    <a:lnTo>
                      <a:pt x="142" y="94"/>
                    </a:lnTo>
                    <a:lnTo>
                      <a:pt x="142" y="97"/>
                    </a:lnTo>
                    <a:lnTo>
                      <a:pt x="145" y="94"/>
                    </a:lnTo>
                    <a:lnTo>
                      <a:pt x="148" y="94"/>
                    </a:lnTo>
                    <a:lnTo>
                      <a:pt x="148" y="87"/>
                    </a:lnTo>
                    <a:lnTo>
                      <a:pt x="151" y="90"/>
                    </a:lnTo>
                    <a:lnTo>
                      <a:pt x="155" y="87"/>
                    </a:lnTo>
                    <a:lnTo>
                      <a:pt x="158" y="84"/>
                    </a:lnTo>
                    <a:lnTo>
                      <a:pt x="155" y="84"/>
                    </a:lnTo>
                    <a:lnTo>
                      <a:pt x="158" y="81"/>
                    </a:lnTo>
                    <a:lnTo>
                      <a:pt x="161" y="84"/>
                    </a:lnTo>
                    <a:lnTo>
                      <a:pt x="164" y="81"/>
                    </a:lnTo>
                    <a:lnTo>
                      <a:pt x="161" y="81"/>
                    </a:lnTo>
                    <a:lnTo>
                      <a:pt x="167" y="78"/>
                    </a:lnTo>
                    <a:lnTo>
                      <a:pt x="161" y="74"/>
                    </a:lnTo>
                    <a:lnTo>
                      <a:pt x="155" y="74"/>
                    </a:lnTo>
                    <a:lnTo>
                      <a:pt x="158" y="71"/>
                    </a:lnTo>
                    <a:lnTo>
                      <a:pt x="148" y="71"/>
                    </a:lnTo>
                    <a:lnTo>
                      <a:pt x="151" y="68"/>
                    </a:lnTo>
                    <a:lnTo>
                      <a:pt x="151" y="65"/>
                    </a:lnTo>
                    <a:lnTo>
                      <a:pt x="145" y="65"/>
                    </a:lnTo>
                    <a:lnTo>
                      <a:pt x="148" y="62"/>
                    </a:lnTo>
                    <a:lnTo>
                      <a:pt x="142" y="65"/>
                    </a:lnTo>
                    <a:lnTo>
                      <a:pt x="139" y="62"/>
                    </a:lnTo>
                    <a:lnTo>
                      <a:pt x="142" y="62"/>
                    </a:lnTo>
                    <a:lnTo>
                      <a:pt x="135" y="62"/>
                    </a:lnTo>
                    <a:lnTo>
                      <a:pt x="139" y="58"/>
                    </a:lnTo>
                    <a:lnTo>
                      <a:pt x="129" y="55"/>
                    </a:lnTo>
                    <a:lnTo>
                      <a:pt x="132" y="55"/>
                    </a:lnTo>
                    <a:lnTo>
                      <a:pt x="132" y="52"/>
                    </a:lnTo>
                    <a:lnTo>
                      <a:pt x="135" y="52"/>
                    </a:lnTo>
                    <a:lnTo>
                      <a:pt x="129" y="49"/>
                    </a:lnTo>
                    <a:lnTo>
                      <a:pt x="132" y="49"/>
                    </a:lnTo>
                    <a:lnTo>
                      <a:pt x="139" y="52"/>
                    </a:lnTo>
                    <a:lnTo>
                      <a:pt x="142" y="49"/>
                    </a:lnTo>
                    <a:lnTo>
                      <a:pt x="145" y="49"/>
                    </a:lnTo>
                    <a:lnTo>
                      <a:pt x="142" y="49"/>
                    </a:lnTo>
                    <a:lnTo>
                      <a:pt x="135" y="45"/>
                    </a:lnTo>
                    <a:lnTo>
                      <a:pt x="132" y="49"/>
                    </a:lnTo>
                    <a:lnTo>
                      <a:pt x="132" y="45"/>
                    </a:lnTo>
                    <a:lnTo>
                      <a:pt x="129" y="45"/>
                    </a:lnTo>
                    <a:lnTo>
                      <a:pt x="139" y="42"/>
                    </a:lnTo>
                    <a:lnTo>
                      <a:pt x="142" y="45"/>
                    </a:lnTo>
                    <a:lnTo>
                      <a:pt x="142" y="42"/>
                    </a:lnTo>
                    <a:lnTo>
                      <a:pt x="139" y="39"/>
                    </a:lnTo>
                    <a:lnTo>
                      <a:pt x="135" y="39"/>
                    </a:lnTo>
                    <a:lnTo>
                      <a:pt x="132" y="42"/>
                    </a:lnTo>
                    <a:lnTo>
                      <a:pt x="135" y="39"/>
                    </a:lnTo>
                    <a:lnTo>
                      <a:pt x="129" y="39"/>
                    </a:lnTo>
                    <a:lnTo>
                      <a:pt x="132" y="39"/>
                    </a:lnTo>
                    <a:lnTo>
                      <a:pt x="135" y="36"/>
                    </a:lnTo>
                    <a:lnTo>
                      <a:pt x="139" y="36"/>
                    </a:lnTo>
                    <a:lnTo>
                      <a:pt x="132" y="33"/>
                    </a:lnTo>
                    <a:lnTo>
                      <a:pt x="126" y="36"/>
                    </a:lnTo>
                    <a:lnTo>
                      <a:pt x="129" y="33"/>
                    </a:lnTo>
                    <a:lnTo>
                      <a:pt x="122" y="33"/>
                    </a:lnTo>
                    <a:lnTo>
                      <a:pt x="126" y="33"/>
                    </a:lnTo>
                    <a:lnTo>
                      <a:pt x="126" y="29"/>
                    </a:lnTo>
                    <a:lnTo>
                      <a:pt x="119" y="29"/>
                    </a:lnTo>
                    <a:lnTo>
                      <a:pt x="116" y="29"/>
                    </a:lnTo>
                    <a:lnTo>
                      <a:pt x="122" y="29"/>
                    </a:lnTo>
                    <a:lnTo>
                      <a:pt x="126" y="29"/>
                    </a:lnTo>
                    <a:lnTo>
                      <a:pt x="122" y="26"/>
                    </a:lnTo>
                    <a:lnTo>
                      <a:pt x="116" y="23"/>
                    </a:lnTo>
                    <a:lnTo>
                      <a:pt x="113" y="26"/>
                    </a:lnTo>
                    <a:lnTo>
                      <a:pt x="110" y="23"/>
                    </a:lnTo>
                    <a:lnTo>
                      <a:pt x="110" y="26"/>
                    </a:lnTo>
                    <a:lnTo>
                      <a:pt x="110" y="23"/>
                    </a:lnTo>
                    <a:lnTo>
                      <a:pt x="106" y="26"/>
                    </a:lnTo>
                    <a:lnTo>
                      <a:pt x="113" y="23"/>
                    </a:lnTo>
                    <a:lnTo>
                      <a:pt x="106" y="23"/>
                    </a:lnTo>
                    <a:lnTo>
                      <a:pt x="103" y="23"/>
                    </a:lnTo>
                    <a:lnTo>
                      <a:pt x="106" y="23"/>
                    </a:lnTo>
                    <a:lnTo>
                      <a:pt x="106" y="20"/>
                    </a:lnTo>
                    <a:lnTo>
                      <a:pt x="103" y="20"/>
                    </a:lnTo>
                    <a:lnTo>
                      <a:pt x="103" y="16"/>
                    </a:lnTo>
                    <a:lnTo>
                      <a:pt x="103" y="13"/>
                    </a:lnTo>
                    <a:lnTo>
                      <a:pt x="90" y="13"/>
                    </a:lnTo>
                    <a:lnTo>
                      <a:pt x="84" y="13"/>
                    </a:lnTo>
                    <a:lnTo>
                      <a:pt x="81" y="16"/>
                    </a:lnTo>
                    <a:lnTo>
                      <a:pt x="84" y="16"/>
                    </a:lnTo>
                    <a:lnTo>
                      <a:pt x="77" y="16"/>
                    </a:lnTo>
                    <a:lnTo>
                      <a:pt x="74" y="16"/>
                    </a:lnTo>
                    <a:lnTo>
                      <a:pt x="74" y="13"/>
                    </a:lnTo>
                    <a:lnTo>
                      <a:pt x="71" y="16"/>
                    </a:lnTo>
                    <a:lnTo>
                      <a:pt x="65" y="20"/>
                    </a:lnTo>
                    <a:lnTo>
                      <a:pt x="68" y="20"/>
                    </a:lnTo>
                    <a:lnTo>
                      <a:pt x="65" y="16"/>
                    </a:lnTo>
                    <a:lnTo>
                      <a:pt x="74" y="13"/>
                    </a:lnTo>
                    <a:lnTo>
                      <a:pt x="71" y="10"/>
                    </a:lnTo>
                    <a:lnTo>
                      <a:pt x="74" y="10"/>
                    </a:lnTo>
                    <a:lnTo>
                      <a:pt x="68" y="7"/>
                    </a:lnTo>
                    <a:lnTo>
                      <a:pt x="71" y="7"/>
                    </a:lnTo>
                    <a:lnTo>
                      <a:pt x="74" y="4"/>
                    </a:lnTo>
                    <a:lnTo>
                      <a:pt x="71" y="0"/>
                    </a:lnTo>
                    <a:lnTo>
                      <a:pt x="65" y="0"/>
                    </a:lnTo>
                    <a:lnTo>
                      <a:pt x="58" y="4"/>
                    </a:lnTo>
                    <a:lnTo>
                      <a:pt x="55" y="4"/>
                    </a:lnTo>
                    <a:lnTo>
                      <a:pt x="58" y="4"/>
                    </a:lnTo>
                    <a:lnTo>
                      <a:pt x="55" y="7"/>
                    </a:lnTo>
                    <a:lnTo>
                      <a:pt x="55" y="4"/>
                    </a:lnTo>
                    <a:lnTo>
                      <a:pt x="52" y="4"/>
                    </a:lnTo>
                    <a:lnTo>
                      <a:pt x="52" y="7"/>
                    </a:lnTo>
                    <a:lnTo>
                      <a:pt x="48" y="7"/>
                    </a:lnTo>
                    <a:lnTo>
                      <a:pt x="45" y="7"/>
                    </a:lnTo>
                    <a:lnTo>
                      <a:pt x="42" y="10"/>
                    </a:lnTo>
                    <a:lnTo>
                      <a:pt x="45" y="10"/>
                    </a:lnTo>
                    <a:lnTo>
                      <a:pt x="39" y="10"/>
                    </a:lnTo>
                    <a:lnTo>
                      <a:pt x="39" y="13"/>
                    </a:lnTo>
                    <a:lnTo>
                      <a:pt x="39" y="16"/>
                    </a:lnTo>
                    <a:lnTo>
                      <a:pt x="42" y="16"/>
                    </a:lnTo>
                    <a:lnTo>
                      <a:pt x="32" y="20"/>
                    </a:lnTo>
                    <a:lnTo>
                      <a:pt x="32" y="23"/>
                    </a:lnTo>
                    <a:lnTo>
                      <a:pt x="36" y="23"/>
                    </a:lnTo>
                    <a:lnTo>
                      <a:pt x="36" y="26"/>
                    </a:lnTo>
                    <a:lnTo>
                      <a:pt x="32" y="29"/>
                    </a:lnTo>
                    <a:lnTo>
                      <a:pt x="29" y="29"/>
                    </a:lnTo>
                    <a:lnTo>
                      <a:pt x="32" y="29"/>
                    </a:lnTo>
                    <a:lnTo>
                      <a:pt x="19" y="29"/>
                    </a:lnTo>
                    <a:lnTo>
                      <a:pt x="26" y="29"/>
                    </a:lnTo>
                    <a:lnTo>
                      <a:pt x="32" y="26"/>
                    </a:lnTo>
                    <a:lnTo>
                      <a:pt x="29" y="20"/>
                    </a:lnTo>
                    <a:lnTo>
                      <a:pt x="32" y="16"/>
                    </a:lnTo>
                    <a:lnTo>
                      <a:pt x="32" y="13"/>
                    </a:lnTo>
                    <a:lnTo>
                      <a:pt x="32" y="10"/>
                    </a:lnTo>
                    <a:lnTo>
                      <a:pt x="36" y="10"/>
                    </a:lnTo>
                    <a:lnTo>
                      <a:pt x="39" y="7"/>
                    </a:lnTo>
                    <a:lnTo>
                      <a:pt x="52" y="0"/>
                    </a:lnTo>
                  </a:path>
                </a:pathLst>
              </a:custGeom>
              <a:noFill/>
              <a:ln w="0">
                <a:solidFill>
                  <a:srgbClr val="7F7F7F"/>
                </a:solidFill>
                <a:round/>
                <a:headEnd/>
                <a:tailEnd/>
              </a:ln>
            </p:spPr>
            <p:txBody>
              <a:bodyPr/>
              <a:lstStyle/>
              <a:p>
                <a:endParaRPr lang="en-US"/>
              </a:p>
            </p:txBody>
          </p:sp>
          <p:sp>
            <p:nvSpPr>
              <p:cNvPr id="33364" name="Freeform 46"/>
              <p:cNvSpPr>
                <a:spLocks/>
              </p:cNvSpPr>
              <p:nvPr/>
            </p:nvSpPr>
            <p:spPr bwMode="auto">
              <a:xfrm>
                <a:off x="2088" y="1292"/>
                <a:ext cx="45" cy="26"/>
              </a:xfrm>
              <a:custGeom>
                <a:avLst/>
                <a:gdLst>
                  <a:gd name="T0" fmla="*/ 10 w 45"/>
                  <a:gd name="T1" fmla="*/ 20 h 26"/>
                  <a:gd name="T2" fmla="*/ 10 w 45"/>
                  <a:gd name="T3" fmla="*/ 20 h 26"/>
                  <a:gd name="T4" fmla="*/ 7 w 45"/>
                  <a:gd name="T5" fmla="*/ 20 h 26"/>
                  <a:gd name="T6" fmla="*/ 7 w 45"/>
                  <a:gd name="T7" fmla="*/ 16 h 26"/>
                  <a:gd name="T8" fmla="*/ 4 w 45"/>
                  <a:gd name="T9" fmla="*/ 16 h 26"/>
                  <a:gd name="T10" fmla="*/ 0 w 45"/>
                  <a:gd name="T11" fmla="*/ 13 h 26"/>
                  <a:gd name="T12" fmla="*/ 0 w 45"/>
                  <a:gd name="T13" fmla="*/ 13 h 26"/>
                  <a:gd name="T14" fmla="*/ 4 w 45"/>
                  <a:gd name="T15" fmla="*/ 10 h 26"/>
                  <a:gd name="T16" fmla="*/ 7 w 45"/>
                  <a:gd name="T17" fmla="*/ 10 h 26"/>
                  <a:gd name="T18" fmla="*/ 10 w 45"/>
                  <a:gd name="T19" fmla="*/ 10 h 26"/>
                  <a:gd name="T20" fmla="*/ 10 w 45"/>
                  <a:gd name="T21" fmla="*/ 13 h 26"/>
                  <a:gd name="T22" fmla="*/ 16 w 45"/>
                  <a:gd name="T23" fmla="*/ 13 h 26"/>
                  <a:gd name="T24" fmla="*/ 16 w 45"/>
                  <a:gd name="T25" fmla="*/ 10 h 26"/>
                  <a:gd name="T26" fmla="*/ 16 w 45"/>
                  <a:gd name="T27" fmla="*/ 10 h 26"/>
                  <a:gd name="T28" fmla="*/ 20 w 45"/>
                  <a:gd name="T29" fmla="*/ 10 h 26"/>
                  <a:gd name="T30" fmla="*/ 16 w 45"/>
                  <a:gd name="T31" fmla="*/ 10 h 26"/>
                  <a:gd name="T32" fmla="*/ 20 w 45"/>
                  <a:gd name="T33" fmla="*/ 7 h 26"/>
                  <a:gd name="T34" fmla="*/ 23 w 45"/>
                  <a:gd name="T35" fmla="*/ 7 h 26"/>
                  <a:gd name="T36" fmla="*/ 20 w 45"/>
                  <a:gd name="T37" fmla="*/ 7 h 26"/>
                  <a:gd name="T38" fmla="*/ 20 w 45"/>
                  <a:gd name="T39" fmla="*/ 7 h 26"/>
                  <a:gd name="T40" fmla="*/ 16 w 45"/>
                  <a:gd name="T41" fmla="*/ 7 h 26"/>
                  <a:gd name="T42" fmla="*/ 16 w 45"/>
                  <a:gd name="T43" fmla="*/ 4 h 26"/>
                  <a:gd name="T44" fmla="*/ 20 w 45"/>
                  <a:gd name="T45" fmla="*/ 4 h 26"/>
                  <a:gd name="T46" fmla="*/ 20 w 45"/>
                  <a:gd name="T47" fmla="*/ 4 h 26"/>
                  <a:gd name="T48" fmla="*/ 20 w 45"/>
                  <a:gd name="T49" fmla="*/ 4 h 26"/>
                  <a:gd name="T50" fmla="*/ 16 w 45"/>
                  <a:gd name="T51" fmla="*/ 4 h 26"/>
                  <a:gd name="T52" fmla="*/ 23 w 45"/>
                  <a:gd name="T53" fmla="*/ 0 h 26"/>
                  <a:gd name="T54" fmla="*/ 26 w 45"/>
                  <a:gd name="T55" fmla="*/ 0 h 26"/>
                  <a:gd name="T56" fmla="*/ 26 w 45"/>
                  <a:gd name="T57" fmla="*/ 0 h 26"/>
                  <a:gd name="T58" fmla="*/ 23 w 45"/>
                  <a:gd name="T59" fmla="*/ 0 h 26"/>
                  <a:gd name="T60" fmla="*/ 26 w 45"/>
                  <a:gd name="T61" fmla="*/ 0 h 26"/>
                  <a:gd name="T62" fmla="*/ 33 w 45"/>
                  <a:gd name="T63" fmla="*/ 0 h 26"/>
                  <a:gd name="T64" fmla="*/ 45 w 45"/>
                  <a:gd name="T65" fmla="*/ 0 h 26"/>
                  <a:gd name="T66" fmla="*/ 45 w 45"/>
                  <a:gd name="T67" fmla="*/ 0 h 26"/>
                  <a:gd name="T68" fmla="*/ 45 w 45"/>
                  <a:gd name="T69" fmla="*/ 4 h 26"/>
                  <a:gd name="T70" fmla="*/ 39 w 45"/>
                  <a:gd name="T71" fmla="*/ 4 h 26"/>
                  <a:gd name="T72" fmla="*/ 42 w 45"/>
                  <a:gd name="T73" fmla="*/ 4 h 26"/>
                  <a:gd name="T74" fmla="*/ 39 w 45"/>
                  <a:gd name="T75" fmla="*/ 7 h 26"/>
                  <a:gd name="T76" fmla="*/ 36 w 45"/>
                  <a:gd name="T77" fmla="*/ 7 h 26"/>
                  <a:gd name="T78" fmla="*/ 29 w 45"/>
                  <a:gd name="T79" fmla="*/ 10 h 26"/>
                  <a:gd name="T80" fmla="*/ 29 w 45"/>
                  <a:gd name="T81" fmla="*/ 10 h 26"/>
                  <a:gd name="T82" fmla="*/ 36 w 45"/>
                  <a:gd name="T83" fmla="*/ 10 h 26"/>
                  <a:gd name="T84" fmla="*/ 36 w 45"/>
                  <a:gd name="T85" fmla="*/ 13 h 26"/>
                  <a:gd name="T86" fmla="*/ 36 w 45"/>
                  <a:gd name="T87" fmla="*/ 13 h 26"/>
                  <a:gd name="T88" fmla="*/ 39 w 45"/>
                  <a:gd name="T89" fmla="*/ 13 h 26"/>
                  <a:gd name="T90" fmla="*/ 39 w 45"/>
                  <a:gd name="T91" fmla="*/ 13 h 26"/>
                  <a:gd name="T92" fmla="*/ 36 w 45"/>
                  <a:gd name="T93" fmla="*/ 16 h 26"/>
                  <a:gd name="T94" fmla="*/ 36 w 45"/>
                  <a:gd name="T95" fmla="*/ 20 h 26"/>
                  <a:gd name="T96" fmla="*/ 33 w 45"/>
                  <a:gd name="T97" fmla="*/ 20 h 26"/>
                  <a:gd name="T98" fmla="*/ 36 w 45"/>
                  <a:gd name="T99" fmla="*/ 20 h 26"/>
                  <a:gd name="T100" fmla="*/ 33 w 45"/>
                  <a:gd name="T101" fmla="*/ 23 h 26"/>
                  <a:gd name="T102" fmla="*/ 26 w 45"/>
                  <a:gd name="T103" fmla="*/ 23 h 26"/>
                  <a:gd name="T104" fmla="*/ 20 w 45"/>
                  <a:gd name="T105" fmla="*/ 23 h 26"/>
                  <a:gd name="T106" fmla="*/ 20 w 45"/>
                  <a:gd name="T107" fmla="*/ 26 h 26"/>
                  <a:gd name="T108" fmla="*/ 16 w 45"/>
                  <a:gd name="T109" fmla="*/ 26 h 26"/>
                  <a:gd name="T110" fmla="*/ 16 w 45"/>
                  <a:gd name="T111" fmla="*/ 26 h 26"/>
                  <a:gd name="T112" fmla="*/ 13 w 45"/>
                  <a:gd name="T113" fmla="*/ 26 h 26"/>
                  <a:gd name="T114" fmla="*/ 13 w 45"/>
                  <a:gd name="T115" fmla="*/ 23 h 26"/>
                  <a:gd name="T116" fmla="*/ 10 w 45"/>
                  <a:gd name="T117" fmla="*/ 20 h 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
                  <a:gd name="T178" fmla="*/ 0 h 26"/>
                  <a:gd name="T179" fmla="*/ 45 w 45"/>
                  <a:gd name="T180" fmla="*/ 26 h 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 h="26">
                    <a:moveTo>
                      <a:pt x="10" y="20"/>
                    </a:moveTo>
                    <a:lnTo>
                      <a:pt x="10" y="20"/>
                    </a:lnTo>
                    <a:lnTo>
                      <a:pt x="7" y="20"/>
                    </a:lnTo>
                    <a:lnTo>
                      <a:pt x="7" y="16"/>
                    </a:lnTo>
                    <a:lnTo>
                      <a:pt x="4" y="16"/>
                    </a:lnTo>
                    <a:lnTo>
                      <a:pt x="0" y="13"/>
                    </a:lnTo>
                    <a:lnTo>
                      <a:pt x="4" y="10"/>
                    </a:lnTo>
                    <a:lnTo>
                      <a:pt x="7" y="10"/>
                    </a:lnTo>
                    <a:lnTo>
                      <a:pt x="10" y="10"/>
                    </a:lnTo>
                    <a:lnTo>
                      <a:pt x="10" y="13"/>
                    </a:lnTo>
                    <a:lnTo>
                      <a:pt x="16" y="13"/>
                    </a:lnTo>
                    <a:lnTo>
                      <a:pt x="16" y="10"/>
                    </a:lnTo>
                    <a:lnTo>
                      <a:pt x="20" y="10"/>
                    </a:lnTo>
                    <a:lnTo>
                      <a:pt x="16" y="10"/>
                    </a:lnTo>
                    <a:lnTo>
                      <a:pt x="20" y="7"/>
                    </a:lnTo>
                    <a:lnTo>
                      <a:pt x="23" y="7"/>
                    </a:lnTo>
                    <a:lnTo>
                      <a:pt x="20" y="7"/>
                    </a:lnTo>
                    <a:lnTo>
                      <a:pt x="16" y="7"/>
                    </a:lnTo>
                    <a:lnTo>
                      <a:pt x="16" y="4"/>
                    </a:lnTo>
                    <a:lnTo>
                      <a:pt x="20" y="4"/>
                    </a:lnTo>
                    <a:lnTo>
                      <a:pt x="16" y="4"/>
                    </a:lnTo>
                    <a:lnTo>
                      <a:pt x="23" y="0"/>
                    </a:lnTo>
                    <a:lnTo>
                      <a:pt x="26" y="0"/>
                    </a:lnTo>
                    <a:lnTo>
                      <a:pt x="23" y="0"/>
                    </a:lnTo>
                    <a:lnTo>
                      <a:pt x="26" y="0"/>
                    </a:lnTo>
                    <a:lnTo>
                      <a:pt x="33" y="0"/>
                    </a:lnTo>
                    <a:lnTo>
                      <a:pt x="45" y="0"/>
                    </a:lnTo>
                    <a:lnTo>
                      <a:pt x="45" y="4"/>
                    </a:lnTo>
                    <a:lnTo>
                      <a:pt x="39" y="4"/>
                    </a:lnTo>
                    <a:lnTo>
                      <a:pt x="42" y="4"/>
                    </a:lnTo>
                    <a:lnTo>
                      <a:pt x="39" y="7"/>
                    </a:lnTo>
                    <a:lnTo>
                      <a:pt x="36" y="7"/>
                    </a:lnTo>
                    <a:lnTo>
                      <a:pt x="29" y="10"/>
                    </a:lnTo>
                    <a:lnTo>
                      <a:pt x="36" y="10"/>
                    </a:lnTo>
                    <a:lnTo>
                      <a:pt x="36" y="13"/>
                    </a:lnTo>
                    <a:lnTo>
                      <a:pt x="39" y="13"/>
                    </a:lnTo>
                    <a:lnTo>
                      <a:pt x="36" y="16"/>
                    </a:lnTo>
                    <a:lnTo>
                      <a:pt x="36" y="20"/>
                    </a:lnTo>
                    <a:lnTo>
                      <a:pt x="33" y="20"/>
                    </a:lnTo>
                    <a:lnTo>
                      <a:pt x="36" y="20"/>
                    </a:lnTo>
                    <a:lnTo>
                      <a:pt x="33" y="23"/>
                    </a:lnTo>
                    <a:lnTo>
                      <a:pt x="26" y="23"/>
                    </a:lnTo>
                    <a:lnTo>
                      <a:pt x="20" y="23"/>
                    </a:lnTo>
                    <a:lnTo>
                      <a:pt x="20" y="26"/>
                    </a:lnTo>
                    <a:lnTo>
                      <a:pt x="16" y="26"/>
                    </a:lnTo>
                    <a:lnTo>
                      <a:pt x="13" y="26"/>
                    </a:lnTo>
                    <a:lnTo>
                      <a:pt x="13" y="23"/>
                    </a:lnTo>
                    <a:lnTo>
                      <a:pt x="10" y="20"/>
                    </a:lnTo>
                    <a:close/>
                  </a:path>
                </a:pathLst>
              </a:custGeom>
              <a:solidFill>
                <a:srgbClr val="CCCCCC"/>
              </a:solidFill>
              <a:ln w="9525">
                <a:noFill/>
                <a:round/>
                <a:headEnd/>
                <a:tailEnd/>
              </a:ln>
            </p:spPr>
            <p:txBody>
              <a:bodyPr/>
              <a:lstStyle/>
              <a:p>
                <a:endParaRPr lang="en-US"/>
              </a:p>
            </p:txBody>
          </p:sp>
          <p:sp>
            <p:nvSpPr>
              <p:cNvPr id="33365" name="Freeform 47"/>
              <p:cNvSpPr>
                <a:spLocks/>
              </p:cNvSpPr>
              <p:nvPr/>
            </p:nvSpPr>
            <p:spPr bwMode="auto">
              <a:xfrm>
                <a:off x="2088" y="1292"/>
                <a:ext cx="45" cy="26"/>
              </a:xfrm>
              <a:custGeom>
                <a:avLst/>
                <a:gdLst>
                  <a:gd name="T0" fmla="*/ 10 w 45"/>
                  <a:gd name="T1" fmla="*/ 20 h 26"/>
                  <a:gd name="T2" fmla="*/ 10 w 45"/>
                  <a:gd name="T3" fmla="*/ 20 h 26"/>
                  <a:gd name="T4" fmla="*/ 7 w 45"/>
                  <a:gd name="T5" fmla="*/ 20 h 26"/>
                  <a:gd name="T6" fmla="*/ 7 w 45"/>
                  <a:gd name="T7" fmla="*/ 16 h 26"/>
                  <a:gd name="T8" fmla="*/ 4 w 45"/>
                  <a:gd name="T9" fmla="*/ 16 h 26"/>
                  <a:gd name="T10" fmla="*/ 0 w 45"/>
                  <a:gd name="T11" fmla="*/ 13 h 26"/>
                  <a:gd name="T12" fmla="*/ 0 w 45"/>
                  <a:gd name="T13" fmla="*/ 13 h 26"/>
                  <a:gd name="T14" fmla="*/ 4 w 45"/>
                  <a:gd name="T15" fmla="*/ 10 h 26"/>
                  <a:gd name="T16" fmla="*/ 7 w 45"/>
                  <a:gd name="T17" fmla="*/ 10 h 26"/>
                  <a:gd name="T18" fmla="*/ 10 w 45"/>
                  <a:gd name="T19" fmla="*/ 10 h 26"/>
                  <a:gd name="T20" fmla="*/ 10 w 45"/>
                  <a:gd name="T21" fmla="*/ 13 h 26"/>
                  <a:gd name="T22" fmla="*/ 16 w 45"/>
                  <a:gd name="T23" fmla="*/ 13 h 26"/>
                  <a:gd name="T24" fmla="*/ 16 w 45"/>
                  <a:gd name="T25" fmla="*/ 10 h 26"/>
                  <a:gd name="T26" fmla="*/ 16 w 45"/>
                  <a:gd name="T27" fmla="*/ 10 h 26"/>
                  <a:gd name="T28" fmla="*/ 20 w 45"/>
                  <a:gd name="T29" fmla="*/ 10 h 26"/>
                  <a:gd name="T30" fmla="*/ 16 w 45"/>
                  <a:gd name="T31" fmla="*/ 10 h 26"/>
                  <a:gd name="T32" fmla="*/ 20 w 45"/>
                  <a:gd name="T33" fmla="*/ 7 h 26"/>
                  <a:gd name="T34" fmla="*/ 23 w 45"/>
                  <a:gd name="T35" fmla="*/ 7 h 26"/>
                  <a:gd name="T36" fmla="*/ 20 w 45"/>
                  <a:gd name="T37" fmla="*/ 7 h 26"/>
                  <a:gd name="T38" fmla="*/ 20 w 45"/>
                  <a:gd name="T39" fmla="*/ 7 h 26"/>
                  <a:gd name="T40" fmla="*/ 16 w 45"/>
                  <a:gd name="T41" fmla="*/ 7 h 26"/>
                  <a:gd name="T42" fmla="*/ 16 w 45"/>
                  <a:gd name="T43" fmla="*/ 4 h 26"/>
                  <a:gd name="T44" fmla="*/ 20 w 45"/>
                  <a:gd name="T45" fmla="*/ 4 h 26"/>
                  <a:gd name="T46" fmla="*/ 20 w 45"/>
                  <a:gd name="T47" fmla="*/ 4 h 26"/>
                  <a:gd name="T48" fmla="*/ 20 w 45"/>
                  <a:gd name="T49" fmla="*/ 4 h 26"/>
                  <a:gd name="T50" fmla="*/ 16 w 45"/>
                  <a:gd name="T51" fmla="*/ 4 h 26"/>
                  <a:gd name="T52" fmla="*/ 23 w 45"/>
                  <a:gd name="T53" fmla="*/ 0 h 26"/>
                  <a:gd name="T54" fmla="*/ 26 w 45"/>
                  <a:gd name="T55" fmla="*/ 0 h 26"/>
                  <a:gd name="T56" fmla="*/ 26 w 45"/>
                  <a:gd name="T57" fmla="*/ 0 h 26"/>
                  <a:gd name="T58" fmla="*/ 23 w 45"/>
                  <a:gd name="T59" fmla="*/ 0 h 26"/>
                  <a:gd name="T60" fmla="*/ 26 w 45"/>
                  <a:gd name="T61" fmla="*/ 0 h 26"/>
                  <a:gd name="T62" fmla="*/ 33 w 45"/>
                  <a:gd name="T63" fmla="*/ 0 h 26"/>
                  <a:gd name="T64" fmla="*/ 45 w 45"/>
                  <a:gd name="T65" fmla="*/ 0 h 26"/>
                  <a:gd name="T66" fmla="*/ 45 w 45"/>
                  <a:gd name="T67" fmla="*/ 0 h 26"/>
                  <a:gd name="T68" fmla="*/ 45 w 45"/>
                  <a:gd name="T69" fmla="*/ 4 h 26"/>
                  <a:gd name="T70" fmla="*/ 39 w 45"/>
                  <a:gd name="T71" fmla="*/ 4 h 26"/>
                  <a:gd name="T72" fmla="*/ 42 w 45"/>
                  <a:gd name="T73" fmla="*/ 4 h 26"/>
                  <a:gd name="T74" fmla="*/ 39 w 45"/>
                  <a:gd name="T75" fmla="*/ 7 h 26"/>
                  <a:gd name="T76" fmla="*/ 36 w 45"/>
                  <a:gd name="T77" fmla="*/ 7 h 26"/>
                  <a:gd name="T78" fmla="*/ 29 w 45"/>
                  <a:gd name="T79" fmla="*/ 10 h 26"/>
                  <a:gd name="T80" fmla="*/ 29 w 45"/>
                  <a:gd name="T81" fmla="*/ 10 h 26"/>
                  <a:gd name="T82" fmla="*/ 36 w 45"/>
                  <a:gd name="T83" fmla="*/ 10 h 26"/>
                  <a:gd name="T84" fmla="*/ 36 w 45"/>
                  <a:gd name="T85" fmla="*/ 13 h 26"/>
                  <a:gd name="T86" fmla="*/ 36 w 45"/>
                  <a:gd name="T87" fmla="*/ 13 h 26"/>
                  <a:gd name="T88" fmla="*/ 39 w 45"/>
                  <a:gd name="T89" fmla="*/ 13 h 26"/>
                  <a:gd name="T90" fmla="*/ 39 w 45"/>
                  <a:gd name="T91" fmla="*/ 13 h 26"/>
                  <a:gd name="T92" fmla="*/ 36 w 45"/>
                  <a:gd name="T93" fmla="*/ 16 h 26"/>
                  <a:gd name="T94" fmla="*/ 36 w 45"/>
                  <a:gd name="T95" fmla="*/ 20 h 26"/>
                  <a:gd name="T96" fmla="*/ 33 w 45"/>
                  <a:gd name="T97" fmla="*/ 20 h 26"/>
                  <a:gd name="T98" fmla="*/ 36 w 45"/>
                  <a:gd name="T99" fmla="*/ 20 h 26"/>
                  <a:gd name="T100" fmla="*/ 33 w 45"/>
                  <a:gd name="T101" fmla="*/ 23 h 26"/>
                  <a:gd name="T102" fmla="*/ 26 w 45"/>
                  <a:gd name="T103" fmla="*/ 23 h 26"/>
                  <a:gd name="T104" fmla="*/ 20 w 45"/>
                  <a:gd name="T105" fmla="*/ 23 h 26"/>
                  <a:gd name="T106" fmla="*/ 20 w 45"/>
                  <a:gd name="T107" fmla="*/ 26 h 26"/>
                  <a:gd name="T108" fmla="*/ 16 w 45"/>
                  <a:gd name="T109" fmla="*/ 26 h 26"/>
                  <a:gd name="T110" fmla="*/ 16 w 45"/>
                  <a:gd name="T111" fmla="*/ 26 h 26"/>
                  <a:gd name="T112" fmla="*/ 13 w 45"/>
                  <a:gd name="T113" fmla="*/ 26 h 26"/>
                  <a:gd name="T114" fmla="*/ 13 w 45"/>
                  <a:gd name="T115" fmla="*/ 23 h 26"/>
                  <a:gd name="T116" fmla="*/ 10 w 45"/>
                  <a:gd name="T117" fmla="*/ 20 h 26"/>
                  <a:gd name="T118" fmla="*/ 10 w 45"/>
                  <a:gd name="T119" fmla="*/ 20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
                  <a:gd name="T181" fmla="*/ 0 h 26"/>
                  <a:gd name="T182" fmla="*/ 45 w 45"/>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 h="26">
                    <a:moveTo>
                      <a:pt x="10" y="20"/>
                    </a:moveTo>
                    <a:lnTo>
                      <a:pt x="10" y="20"/>
                    </a:lnTo>
                    <a:lnTo>
                      <a:pt x="7" y="20"/>
                    </a:lnTo>
                    <a:lnTo>
                      <a:pt x="7" y="16"/>
                    </a:lnTo>
                    <a:lnTo>
                      <a:pt x="4" y="16"/>
                    </a:lnTo>
                    <a:lnTo>
                      <a:pt x="0" y="13"/>
                    </a:lnTo>
                    <a:lnTo>
                      <a:pt x="4" y="10"/>
                    </a:lnTo>
                    <a:lnTo>
                      <a:pt x="7" y="10"/>
                    </a:lnTo>
                    <a:lnTo>
                      <a:pt x="10" y="10"/>
                    </a:lnTo>
                    <a:lnTo>
                      <a:pt x="10" y="13"/>
                    </a:lnTo>
                    <a:lnTo>
                      <a:pt x="16" y="13"/>
                    </a:lnTo>
                    <a:lnTo>
                      <a:pt x="16" y="10"/>
                    </a:lnTo>
                    <a:lnTo>
                      <a:pt x="20" y="10"/>
                    </a:lnTo>
                    <a:lnTo>
                      <a:pt x="16" y="10"/>
                    </a:lnTo>
                    <a:lnTo>
                      <a:pt x="20" y="7"/>
                    </a:lnTo>
                    <a:lnTo>
                      <a:pt x="23" y="7"/>
                    </a:lnTo>
                    <a:lnTo>
                      <a:pt x="20" y="7"/>
                    </a:lnTo>
                    <a:lnTo>
                      <a:pt x="16" y="7"/>
                    </a:lnTo>
                    <a:lnTo>
                      <a:pt x="16" y="4"/>
                    </a:lnTo>
                    <a:lnTo>
                      <a:pt x="20" y="4"/>
                    </a:lnTo>
                    <a:lnTo>
                      <a:pt x="16" y="4"/>
                    </a:lnTo>
                    <a:lnTo>
                      <a:pt x="23" y="0"/>
                    </a:lnTo>
                    <a:lnTo>
                      <a:pt x="26" y="0"/>
                    </a:lnTo>
                    <a:lnTo>
                      <a:pt x="23" y="0"/>
                    </a:lnTo>
                    <a:lnTo>
                      <a:pt x="26" y="0"/>
                    </a:lnTo>
                    <a:lnTo>
                      <a:pt x="33" y="0"/>
                    </a:lnTo>
                    <a:lnTo>
                      <a:pt x="45" y="0"/>
                    </a:lnTo>
                    <a:lnTo>
                      <a:pt x="45" y="4"/>
                    </a:lnTo>
                    <a:lnTo>
                      <a:pt x="39" y="4"/>
                    </a:lnTo>
                    <a:lnTo>
                      <a:pt x="42" y="4"/>
                    </a:lnTo>
                    <a:lnTo>
                      <a:pt x="39" y="7"/>
                    </a:lnTo>
                    <a:lnTo>
                      <a:pt x="36" y="7"/>
                    </a:lnTo>
                    <a:lnTo>
                      <a:pt x="29" y="10"/>
                    </a:lnTo>
                    <a:lnTo>
                      <a:pt x="36" y="10"/>
                    </a:lnTo>
                    <a:lnTo>
                      <a:pt x="36" y="13"/>
                    </a:lnTo>
                    <a:lnTo>
                      <a:pt x="39" y="13"/>
                    </a:lnTo>
                    <a:lnTo>
                      <a:pt x="36" y="16"/>
                    </a:lnTo>
                    <a:lnTo>
                      <a:pt x="36" y="20"/>
                    </a:lnTo>
                    <a:lnTo>
                      <a:pt x="33" y="20"/>
                    </a:lnTo>
                    <a:lnTo>
                      <a:pt x="36" y="20"/>
                    </a:lnTo>
                    <a:lnTo>
                      <a:pt x="33" y="23"/>
                    </a:lnTo>
                    <a:lnTo>
                      <a:pt x="26" y="23"/>
                    </a:lnTo>
                    <a:lnTo>
                      <a:pt x="20" y="23"/>
                    </a:lnTo>
                    <a:lnTo>
                      <a:pt x="20" y="26"/>
                    </a:lnTo>
                    <a:lnTo>
                      <a:pt x="16" y="26"/>
                    </a:lnTo>
                    <a:lnTo>
                      <a:pt x="13" y="26"/>
                    </a:lnTo>
                    <a:lnTo>
                      <a:pt x="13" y="23"/>
                    </a:lnTo>
                    <a:lnTo>
                      <a:pt x="10" y="20"/>
                    </a:lnTo>
                  </a:path>
                </a:pathLst>
              </a:custGeom>
              <a:noFill/>
              <a:ln w="0">
                <a:solidFill>
                  <a:srgbClr val="7F7F7F"/>
                </a:solidFill>
                <a:round/>
                <a:headEnd/>
                <a:tailEnd/>
              </a:ln>
            </p:spPr>
            <p:txBody>
              <a:bodyPr/>
              <a:lstStyle/>
              <a:p>
                <a:endParaRPr lang="en-US"/>
              </a:p>
            </p:txBody>
          </p:sp>
          <p:sp>
            <p:nvSpPr>
              <p:cNvPr id="33366" name="Freeform 48"/>
              <p:cNvSpPr>
                <a:spLocks/>
              </p:cNvSpPr>
              <p:nvPr/>
            </p:nvSpPr>
            <p:spPr bwMode="auto">
              <a:xfrm>
                <a:off x="2079" y="1334"/>
                <a:ext cx="29" cy="16"/>
              </a:xfrm>
              <a:custGeom>
                <a:avLst/>
                <a:gdLst>
                  <a:gd name="T0" fmla="*/ 22 w 29"/>
                  <a:gd name="T1" fmla="*/ 3 h 16"/>
                  <a:gd name="T2" fmla="*/ 19 w 29"/>
                  <a:gd name="T3" fmla="*/ 3 h 16"/>
                  <a:gd name="T4" fmla="*/ 19 w 29"/>
                  <a:gd name="T5" fmla="*/ 0 h 16"/>
                  <a:gd name="T6" fmla="*/ 16 w 29"/>
                  <a:gd name="T7" fmla="*/ 0 h 16"/>
                  <a:gd name="T8" fmla="*/ 13 w 29"/>
                  <a:gd name="T9" fmla="*/ 3 h 16"/>
                  <a:gd name="T10" fmla="*/ 13 w 29"/>
                  <a:gd name="T11" fmla="*/ 3 h 16"/>
                  <a:gd name="T12" fmla="*/ 9 w 29"/>
                  <a:gd name="T13" fmla="*/ 3 h 16"/>
                  <a:gd name="T14" fmla="*/ 9 w 29"/>
                  <a:gd name="T15" fmla="*/ 7 h 16"/>
                  <a:gd name="T16" fmla="*/ 6 w 29"/>
                  <a:gd name="T17" fmla="*/ 7 h 16"/>
                  <a:gd name="T18" fmla="*/ 0 w 29"/>
                  <a:gd name="T19" fmla="*/ 10 h 16"/>
                  <a:gd name="T20" fmla="*/ 0 w 29"/>
                  <a:gd name="T21" fmla="*/ 10 h 16"/>
                  <a:gd name="T22" fmla="*/ 0 w 29"/>
                  <a:gd name="T23" fmla="*/ 13 h 16"/>
                  <a:gd name="T24" fmla="*/ 3 w 29"/>
                  <a:gd name="T25" fmla="*/ 10 h 16"/>
                  <a:gd name="T26" fmla="*/ 9 w 29"/>
                  <a:gd name="T27" fmla="*/ 13 h 16"/>
                  <a:gd name="T28" fmla="*/ 19 w 29"/>
                  <a:gd name="T29" fmla="*/ 16 h 16"/>
                  <a:gd name="T30" fmla="*/ 19 w 29"/>
                  <a:gd name="T31" fmla="*/ 13 h 16"/>
                  <a:gd name="T32" fmla="*/ 25 w 29"/>
                  <a:gd name="T33" fmla="*/ 13 h 16"/>
                  <a:gd name="T34" fmla="*/ 29 w 29"/>
                  <a:gd name="T35" fmla="*/ 13 h 16"/>
                  <a:gd name="T36" fmla="*/ 25 w 29"/>
                  <a:gd name="T37" fmla="*/ 13 h 16"/>
                  <a:gd name="T38" fmla="*/ 25 w 29"/>
                  <a:gd name="T39" fmla="*/ 7 h 16"/>
                  <a:gd name="T40" fmla="*/ 22 w 29"/>
                  <a:gd name="T41" fmla="*/ 3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16"/>
                  <a:gd name="T65" fmla="*/ 29 w 2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16">
                    <a:moveTo>
                      <a:pt x="22" y="3"/>
                    </a:moveTo>
                    <a:lnTo>
                      <a:pt x="19" y="3"/>
                    </a:lnTo>
                    <a:lnTo>
                      <a:pt x="19" y="0"/>
                    </a:lnTo>
                    <a:lnTo>
                      <a:pt x="16" y="0"/>
                    </a:lnTo>
                    <a:lnTo>
                      <a:pt x="13" y="3"/>
                    </a:lnTo>
                    <a:lnTo>
                      <a:pt x="9" y="3"/>
                    </a:lnTo>
                    <a:lnTo>
                      <a:pt x="9" y="7"/>
                    </a:lnTo>
                    <a:lnTo>
                      <a:pt x="6" y="7"/>
                    </a:lnTo>
                    <a:lnTo>
                      <a:pt x="0" y="10"/>
                    </a:lnTo>
                    <a:lnTo>
                      <a:pt x="0" y="13"/>
                    </a:lnTo>
                    <a:lnTo>
                      <a:pt x="3" y="10"/>
                    </a:lnTo>
                    <a:lnTo>
                      <a:pt x="9" y="13"/>
                    </a:lnTo>
                    <a:lnTo>
                      <a:pt x="19" y="16"/>
                    </a:lnTo>
                    <a:lnTo>
                      <a:pt x="19" y="13"/>
                    </a:lnTo>
                    <a:lnTo>
                      <a:pt x="25" y="13"/>
                    </a:lnTo>
                    <a:lnTo>
                      <a:pt x="29" y="13"/>
                    </a:lnTo>
                    <a:lnTo>
                      <a:pt x="25" y="13"/>
                    </a:lnTo>
                    <a:lnTo>
                      <a:pt x="25" y="7"/>
                    </a:lnTo>
                    <a:lnTo>
                      <a:pt x="22" y="3"/>
                    </a:lnTo>
                    <a:close/>
                  </a:path>
                </a:pathLst>
              </a:custGeom>
              <a:solidFill>
                <a:srgbClr val="CCCCCC"/>
              </a:solidFill>
              <a:ln w="9525">
                <a:noFill/>
                <a:round/>
                <a:headEnd/>
                <a:tailEnd/>
              </a:ln>
            </p:spPr>
            <p:txBody>
              <a:bodyPr/>
              <a:lstStyle/>
              <a:p>
                <a:endParaRPr lang="en-US"/>
              </a:p>
            </p:txBody>
          </p:sp>
          <p:sp>
            <p:nvSpPr>
              <p:cNvPr id="33367" name="Freeform 49"/>
              <p:cNvSpPr>
                <a:spLocks/>
              </p:cNvSpPr>
              <p:nvPr/>
            </p:nvSpPr>
            <p:spPr bwMode="auto">
              <a:xfrm>
                <a:off x="2079" y="1334"/>
                <a:ext cx="29" cy="16"/>
              </a:xfrm>
              <a:custGeom>
                <a:avLst/>
                <a:gdLst>
                  <a:gd name="T0" fmla="*/ 22 w 29"/>
                  <a:gd name="T1" fmla="*/ 3 h 16"/>
                  <a:gd name="T2" fmla="*/ 19 w 29"/>
                  <a:gd name="T3" fmla="*/ 3 h 16"/>
                  <a:gd name="T4" fmla="*/ 19 w 29"/>
                  <a:gd name="T5" fmla="*/ 0 h 16"/>
                  <a:gd name="T6" fmla="*/ 16 w 29"/>
                  <a:gd name="T7" fmla="*/ 0 h 16"/>
                  <a:gd name="T8" fmla="*/ 13 w 29"/>
                  <a:gd name="T9" fmla="*/ 3 h 16"/>
                  <a:gd name="T10" fmla="*/ 13 w 29"/>
                  <a:gd name="T11" fmla="*/ 3 h 16"/>
                  <a:gd name="T12" fmla="*/ 9 w 29"/>
                  <a:gd name="T13" fmla="*/ 3 h 16"/>
                  <a:gd name="T14" fmla="*/ 9 w 29"/>
                  <a:gd name="T15" fmla="*/ 7 h 16"/>
                  <a:gd name="T16" fmla="*/ 6 w 29"/>
                  <a:gd name="T17" fmla="*/ 7 h 16"/>
                  <a:gd name="T18" fmla="*/ 0 w 29"/>
                  <a:gd name="T19" fmla="*/ 10 h 16"/>
                  <a:gd name="T20" fmla="*/ 0 w 29"/>
                  <a:gd name="T21" fmla="*/ 10 h 16"/>
                  <a:gd name="T22" fmla="*/ 0 w 29"/>
                  <a:gd name="T23" fmla="*/ 13 h 16"/>
                  <a:gd name="T24" fmla="*/ 3 w 29"/>
                  <a:gd name="T25" fmla="*/ 10 h 16"/>
                  <a:gd name="T26" fmla="*/ 9 w 29"/>
                  <a:gd name="T27" fmla="*/ 13 h 16"/>
                  <a:gd name="T28" fmla="*/ 19 w 29"/>
                  <a:gd name="T29" fmla="*/ 16 h 16"/>
                  <a:gd name="T30" fmla="*/ 19 w 29"/>
                  <a:gd name="T31" fmla="*/ 13 h 16"/>
                  <a:gd name="T32" fmla="*/ 25 w 29"/>
                  <a:gd name="T33" fmla="*/ 13 h 16"/>
                  <a:gd name="T34" fmla="*/ 29 w 29"/>
                  <a:gd name="T35" fmla="*/ 13 h 16"/>
                  <a:gd name="T36" fmla="*/ 25 w 29"/>
                  <a:gd name="T37" fmla="*/ 13 h 16"/>
                  <a:gd name="T38" fmla="*/ 25 w 29"/>
                  <a:gd name="T39" fmla="*/ 7 h 16"/>
                  <a:gd name="T40" fmla="*/ 22 w 29"/>
                  <a:gd name="T41" fmla="*/ 3 h 16"/>
                  <a:gd name="T42" fmla="*/ 22 w 29"/>
                  <a:gd name="T43" fmla="*/ 3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16"/>
                  <a:gd name="T68" fmla="*/ 29 w 29"/>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16">
                    <a:moveTo>
                      <a:pt x="22" y="3"/>
                    </a:moveTo>
                    <a:lnTo>
                      <a:pt x="19" y="3"/>
                    </a:lnTo>
                    <a:lnTo>
                      <a:pt x="19" y="0"/>
                    </a:lnTo>
                    <a:lnTo>
                      <a:pt x="16" y="0"/>
                    </a:lnTo>
                    <a:lnTo>
                      <a:pt x="13" y="3"/>
                    </a:lnTo>
                    <a:lnTo>
                      <a:pt x="9" y="3"/>
                    </a:lnTo>
                    <a:lnTo>
                      <a:pt x="9" y="7"/>
                    </a:lnTo>
                    <a:lnTo>
                      <a:pt x="6" y="7"/>
                    </a:lnTo>
                    <a:lnTo>
                      <a:pt x="0" y="10"/>
                    </a:lnTo>
                    <a:lnTo>
                      <a:pt x="0" y="13"/>
                    </a:lnTo>
                    <a:lnTo>
                      <a:pt x="3" y="10"/>
                    </a:lnTo>
                    <a:lnTo>
                      <a:pt x="9" y="13"/>
                    </a:lnTo>
                    <a:lnTo>
                      <a:pt x="19" y="16"/>
                    </a:lnTo>
                    <a:lnTo>
                      <a:pt x="19" y="13"/>
                    </a:lnTo>
                    <a:lnTo>
                      <a:pt x="25" y="13"/>
                    </a:lnTo>
                    <a:lnTo>
                      <a:pt x="29" y="13"/>
                    </a:lnTo>
                    <a:lnTo>
                      <a:pt x="25" y="13"/>
                    </a:lnTo>
                    <a:lnTo>
                      <a:pt x="25" y="7"/>
                    </a:lnTo>
                    <a:lnTo>
                      <a:pt x="22" y="3"/>
                    </a:lnTo>
                  </a:path>
                </a:pathLst>
              </a:custGeom>
              <a:noFill/>
              <a:ln w="0">
                <a:solidFill>
                  <a:srgbClr val="7F7F7F"/>
                </a:solidFill>
                <a:round/>
                <a:headEnd/>
                <a:tailEnd/>
              </a:ln>
            </p:spPr>
            <p:txBody>
              <a:bodyPr/>
              <a:lstStyle/>
              <a:p>
                <a:endParaRPr lang="en-US"/>
              </a:p>
            </p:txBody>
          </p:sp>
          <p:sp>
            <p:nvSpPr>
              <p:cNvPr id="33368" name="Freeform 50"/>
              <p:cNvSpPr>
                <a:spLocks/>
              </p:cNvSpPr>
              <p:nvPr/>
            </p:nvSpPr>
            <p:spPr bwMode="auto">
              <a:xfrm>
                <a:off x="2127" y="1379"/>
                <a:ext cx="51" cy="29"/>
              </a:xfrm>
              <a:custGeom>
                <a:avLst/>
                <a:gdLst>
                  <a:gd name="T0" fmla="*/ 22 w 51"/>
                  <a:gd name="T1" fmla="*/ 0 h 29"/>
                  <a:gd name="T2" fmla="*/ 26 w 51"/>
                  <a:gd name="T3" fmla="*/ 0 h 29"/>
                  <a:gd name="T4" fmla="*/ 26 w 51"/>
                  <a:gd name="T5" fmla="*/ 0 h 29"/>
                  <a:gd name="T6" fmla="*/ 26 w 51"/>
                  <a:gd name="T7" fmla="*/ 0 h 29"/>
                  <a:gd name="T8" fmla="*/ 29 w 51"/>
                  <a:gd name="T9" fmla="*/ 3 h 29"/>
                  <a:gd name="T10" fmla="*/ 26 w 51"/>
                  <a:gd name="T11" fmla="*/ 3 h 29"/>
                  <a:gd name="T12" fmla="*/ 26 w 51"/>
                  <a:gd name="T13" fmla="*/ 7 h 29"/>
                  <a:gd name="T14" fmla="*/ 26 w 51"/>
                  <a:gd name="T15" fmla="*/ 7 h 29"/>
                  <a:gd name="T16" fmla="*/ 29 w 51"/>
                  <a:gd name="T17" fmla="*/ 3 h 29"/>
                  <a:gd name="T18" fmla="*/ 29 w 51"/>
                  <a:gd name="T19" fmla="*/ 3 h 29"/>
                  <a:gd name="T20" fmla="*/ 32 w 51"/>
                  <a:gd name="T21" fmla="*/ 7 h 29"/>
                  <a:gd name="T22" fmla="*/ 32 w 51"/>
                  <a:gd name="T23" fmla="*/ 7 h 29"/>
                  <a:gd name="T24" fmla="*/ 35 w 51"/>
                  <a:gd name="T25" fmla="*/ 7 h 29"/>
                  <a:gd name="T26" fmla="*/ 39 w 51"/>
                  <a:gd name="T27" fmla="*/ 13 h 29"/>
                  <a:gd name="T28" fmla="*/ 42 w 51"/>
                  <a:gd name="T29" fmla="*/ 13 h 29"/>
                  <a:gd name="T30" fmla="*/ 42 w 51"/>
                  <a:gd name="T31" fmla="*/ 20 h 29"/>
                  <a:gd name="T32" fmla="*/ 42 w 51"/>
                  <a:gd name="T33" fmla="*/ 20 h 29"/>
                  <a:gd name="T34" fmla="*/ 45 w 51"/>
                  <a:gd name="T35" fmla="*/ 20 h 29"/>
                  <a:gd name="T36" fmla="*/ 48 w 51"/>
                  <a:gd name="T37" fmla="*/ 20 h 29"/>
                  <a:gd name="T38" fmla="*/ 48 w 51"/>
                  <a:gd name="T39" fmla="*/ 20 h 29"/>
                  <a:gd name="T40" fmla="*/ 48 w 51"/>
                  <a:gd name="T41" fmla="*/ 23 h 29"/>
                  <a:gd name="T42" fmla="*/ 51 w 51"/>
                  <a:gd name="T43" fmla="*/ 23 h 29"/>
                  <a:gd name="T44" fmla="*/ 42 w 51"/>
                  <a:gd name="T45" fmla="*/ 26 h 29"/>
                  <a:gd name="T46" fmla="*/ 35 w 51"/>
                  <a:gd name="T47" fmla="*/ 23 h 29"/>
                  <a:gd name="T48" fmla="*/ 35 w 51"/>
                  <a:gd name="T49" fmla="*/ 26 h 29"/>
                  <a:gd name="T50" fmla="*/ 35 w 51"/>
                  <a:gd name="T51" fmla="*/ 23 h 29"/>
                  <a:gd name="T52" fmla="*/ 32 w 51"/>
                  <a:gd name="T53" fmla="*/ 20 h 29"/>
                  <a:gd name="T54" fmla="*/ 32 w 51"/>
                  <a:gd name="T55" fmla="*/ 20 h 29"/>
                  <a:gd name="T56" fmla="*/ 29 w 51"/>
                  <a:gd name="T57" fmla="*/ 20 h 29"/>
                  <a:gd name="T58" fmla="*/ 26 w 51"/>
                  <a:gd name="T59" fmla="*/ 23 h 29"/>
                  <a:gd name="T60" fmla="*/ 19 w 51"/>
                  <a:gd name="T61" fmla="*/ 26 h 29"/>
                  <a:gd name="T62" fmla="*/ 16 w 51"/>
                  <a:gd name="T63" fmla="*/ 29 h 29"/>
                  <a:gd name="T64" fmla="*/ 10 w 51"/>
                  <a:gd name="T65" fmla="*/ 29 h 29"/>
                  <a:gd name="T66" fmla="*/ 10 w 51"/>
                  <a:gd name="T67" fmla="*/ 29 h 29"/>
                  <a:gd name="T68" fmla="*/ 10 w 51"/>
                  <a:gd name="T69" fmla="*/ 29 h 29"/>
                  <a:gd name="T70" fmla="*/ 13 w 51"/>
                  <a:gd name="T71" fmla="*/ 23 h 29"/>
                  <a:gd name="T72" fmla="*/ 10 w 51"/>
                  <a:gd name="T73" fmla="*/ 23 h 29"/>
                  <a:gd name="T74" fmla="*/ 0 w 51"/>
                  <a:gd name="T75" fmla="*/ 26 h 29"/>
                  <a:gd name="T76" fmla="*/ 0 w 51"/>
                  <a:gd name="T77" fmla="*/ 26 h 29"/>
                  <a:gd name="T78" fmla="*/ 3 w 51"/>
                  <a:gd name="T79" fmla="*/ 23 h 29"/>
                  <a:gd name="T80" fmla="*/ 10 w 51"/>
                  <a:gd name="T81" fmla="*/ 20 h 29"/>
                  <a:gd name="T82" fmla="*/ 10 w 51"/>
                  <a:gd name="T83" fmla="*/ 13 h 29"/>
                  <a:gd name="T84" fmla="*/ 16 w 51"/>
                  <a:gd name="T85" fmla="*/ 10 h 29"/>
                  <a:gd name="T86" fmla="*/ 19 w 51"/>
                  <a:gd name="T87" fmla="*/ 3 h 29"/>
                  <a:gd name="T88" fmla="*/ 22 w 51"/>
                  <a:gd name="T89" fmla="*/ 0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
                  <a:gd name="T136" fmla="*/ 0 h 29"/>
                  <a:gd name="T137" fmla="*/ 51 w 51"/>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 h="29">
                    <a:moveTo>
                      <a:pt x="22" y="0"/>
                    </a:moveTo>
                    <a:lnTo>
                      <a:pt x="26" y="0"/>
                    </a:lnTo>
                    <a:lnTo>
                      <a:pt x="29" y="3"/>
                    </a:lnTo>
                    <a:lnTo>
                      <a:pt x="26" y="3"/>
                    </a:lnTo>
                    <a:lnTo>
                      <a:pt x="26" y="7"/>
                    </a:lnTo>
                    <a:lnTo>
                      <a:pt x="29" y="3"/>
                    </a:lnTo>
                    <a:lnTo>
                      <a:pt x="32" y="7"/>
                    </a:lnTo>
                    <a:lnTo>
                      <a:pt x="35" y="7"/>
                    </a:lnTo>
                    <a:lnTo>
                      <a:pt x="39" y="13"/>
                    </a:lnTo>
                    <a:lnTo>
                      <a:pt x="42" y="13"/>
                    </a:lnTo>
                    <a:lnTo>
                      <a:pt x="42" y="20"/>
                    </a:lnTo>
                    <a:lnTo>
                      <a:pt x="45" y="20"/>
                    </a:lnTo>
                    <a:lnTo>
                      <a:pt x="48" y="20"/>
                    </a:lnTo>
                    <a:lnTo>
                      <a:pt x="48" y="23"/>
                    </a:lnTo>
                    <a:lnTo>
                      <a:pt x="51" y="23"/>
                    </a:lnTo>
                    <a:lnTo>
                      <a:pt x="42" y="26"/>
                    </a:lnTo>
                    <a:lnTo>
                      <a:pt x="35" y="23"/>
                    </a:lnTo>
                    <a:lnTo>
                      <a:pt x="35" y="26"/>
                    </a:lnTo>
                    <a:lnTo>
                      <a:pt x="35" y="23"/>
                    </a:lnTo>
                    <a:lnTo>
                      <a:pt x="32" y="20"/>
                    </a:lnTo>
                    <a:lnTo>
                      <a:pt x="29" y="20"/>
                    </a:lnTo>
                    <a:lnTo>
                      <a:pt x="26" y="23"/>
                    </a:lnTo>
                    <a:lnTo>
                      <a:pt x="19" y="26"/>
                    </a:lnTo>
                    <a:lnTo>
                      <a:pt x="16" y="29"/>
                    </a:lnTo>
                    <a:lnTo>
                      <a:pt x="10" y="29"/>
                    </a:lnTo>
                    <a:lnTo>
                      <a:pt x="13" y="23"/>
                    </a:lnTo>
                    <a:lnTo>
                      <a:pt x="10" y="23"/>
                    </a:lnTo>
                    <a:lnTo>
                      <a:pt x="0" y="26"/>
                    </a:lnTo>
                    <a:lnTo>
                      <a:pt x="3" y="23"/>
                    </a:lnTo>
                    <a:lnTo>
                      <a:pt x="10" y="20"/>
                    </a:lnTo>
                    <a:lnTo>
                      <a:pt x="10" y="13"/>
                    </a:lnTo>
                    <a:lnTo>
                      <a:pt x="16" y="10"/>
                    </a:lnTo>
                    <a:lnTo>
                      <a:pt x="19" y="3"/>
                    </a:lnTo>
                    <a:lnTo>
                      <a:pt x="22" y="0"/>
                    </a:lnTo>
                    <a:close/>
                  </a:path>
                </a:pathLst>
              </a:custGeom>
              <a:solidFill>
                <a:srgbClr val="CCCCCC"/>
              </a:solidFill>
              <a:ln w="9525">
                <a:noFill/>
                <a:round/>
                <a:headEnd/>
                <a:tailEnd/>
              </a:ln>
            </p:spPr>
            <p:txBody>
              <a:bodyPr/>
              <a:lstStyle/>
              <a:p>
                <a:endParaRPr lang="en-US"/>
              </a:p>
            </p:txBody>
          </p:sp>
          <p:sp>
            <p:nvSpPr>
              <p:cNvPr id="33369" name="Freeform 51"/>
              <p:cNvSpPr>
                <a:spLocks/>
              </p:cNvSpPr>
              <p:nvPr/>
            </p:nvSpPr>
            <p:spPr bwMode="auto">
              <a:xfrm>
                <a:off x="2127" y="1379"/>
                <a:ext cx="51" cy="29"/>
              </a:xfrm>
              <a:custGeom>
                <a:avLst/>
                <a:gdLst>
                  <a:gd name="T0" fmla="*/ 22 w 51"/>
                  <a:gd name="T1" fmla="*/ 0 h 29"/>
                  <a:gd name="T2" fmla="*/ 26 w 51"/>
                  <a:gd name="T3" fmla="*/ 0 h 29"/>
                  <a:gd name="T4" fmla="*/ 26 w 51"/>
                  <a:gd name="T5" fmla="*/ 0 h 29"/>
                  <a:gd name="T6" fmla="*/ 26 w 51"/>
                  <a:gd name="T7" fmla="*/ 0 h 29"/>
                  <a:gd name="T8" fmla="*/ 29 w 51"/>
                  <a:gd name="T9" fmla="*/ 3 h 29"/>
                  <a:gd name="T10" fmla="*/ 26 w 51"/>
                  <a:gd name="T11" fmla="*/ 3 h 29"/>
                  <a:gd name="T12" fmla="*/ 26 w 51"/>
                  <a:gd name="T13" fmla="*/ 7 h 29"/>
                  <a:gd name="T14" fmla="*/ 26 w 51"/>
                  <a:gd name="T15" fmla="*/ 7 h 29"/>
                  <a:gd name="T16" fmla="*/ 29 w 51"/>
                  <a:gd name="T17" fmla="*/ 3 h 29"/>
                  <a:gd name="T18" fmla="*/ 29 w 51"/>
                  <a:gd name="T19" fmla="*/ 3 h 29"/>
                  <a:gd name="T20" fmla="*/ 32 w 51"/>
                  <a:gd name="T21" fmla="*/ 7 h 29"/>
                  <a:gd name="T22" fmla="*/ 32 w 51"/>
                  <a:gd name="T23" fmla="*/ 7 h 29"/>
                  <a:gd name="T24" fmla="*/ 35 w 51"/>
                  <a:gd name="T25" fmla="*/ 7 h 29"/>
                  <a:gd name="T26" fmla="*/ 39 w 51"/>
                  <a:gd name="T27" fmla="*/ 13 h 29"/>
                  <a:gd name="T28" fmla="*/ 42 w 51"/>
                  <a:gd name="T29" fmla="*/ 13 h 29"/>
                  <a:gd name="T30" fmla="*/ 42 w 51"/>
                  <a:gd name="T31" fmla="*/ 20 h 29"/>
                  <a:gd name="T32" fmla="*/ 42 w 51"/>
                  <a:gd name="T33" fmla="*/ 20 h 29"/>
                  <a:gd name="T34" fmla="*/ 45 w 51"/>
                  <a:gd name="T35" fmla="*/ 20 h 29"/>
                  <a:gd name="T36" fmla="*/ 48 w 51"/>
                  <a:gd name="T37" fmla="*/ 20 h 29"/>
                  <a:gd name="T38" fmla="*/ 48 w 51"/>
                  <a:gd name="T39" fmla="*/ 20 h 29"/>
                  <a:gd name="T40" fmla="*/ 48 w 51"/>
                  <a:gd name="T41" fmla="*/ 23 h 29"/>
                  <a:gd name="T42" fmla="*/ 51 w 51"/>
                  <a:gd name="T43" fmla="*/ 23 h 29"/>
                  <a:gd name="T44" fmla="*/ 42 w 51"/>
                  <a:gd name="T45" fmla="*/ 26 h 29"/>
                  <a:gd name="T46" fmla="*/ 35 w 51"/>
                  <a:gd name="T47" fmla="*/ 23 h 29"/>
                  <a:gd name="T48" fmla="*/ 35 w 51"/>
                  <a:gd name="T49" fmla="*/ 26 h 29"/>
                  <a:gd name="T50" fmla="*/ 35 w 51"/>
                  <a:gd name="T51" fmla="*/ 23 h 29"/>
                  <a:gd name="T52" fmla="*/ 32 w 51"/>
                  <a:gd name="T53" fmla="*/ 20 h 29"/>
                  <a:gd name="T54" fmla="*/ 32 w 51"/>
                  <a:gd name="T55" fmla="*/ 20 h 29"/>
                  <a:gd name="T56" fmla="*/ 29 w 51"/>
                  <a:gd name="T57" fmla="*/ 20 h 29"/>
                  <a:gd name="T58" fmla="*/ 26 w 51"/>
                  <a:gd name="T59" fmla="*/ 23 h 29"/>
                  <a:gd name="T60" fmla="*/ 19 w 51"/>
                  <a:gd name="T61" fmla="*/ 26 h 29"/>
                  <a:gd name="T62" fmla="*/ 16 w 51"/>
                  <a:gd name="T63" fmla="*/ 29 h 29"/>
                  <a:gd name="T64" fmla="*/ 10 w 51"/>
                  <a:gd name="T65" fmla="*/ 29 h 29"/>
                  <a:gd name="T66" fmla="*/ 10 w 51"/>
                  <a:gd name="T67" fmla="*/ 29 h 29"/>
                  <a:gd name="T68" fmla="*/ 10 w 51"/>
                  <a:gd name="T69" fmla="*/ 29 h 29"/>
                  <a:gd name="T70" fmla="*/ 13 w 51"/>
                  <a:gd name="T71" fmla="*/ 23 h 29"/>
                  <a:gd name="T72" fmla="*/ 10 w 51"/>
                  <a:gd name="T73" fmla="*/ 23 h 29"/>
                  <a:gd name="T74" fmla="*/ 0 w 51"/>
                  <a:gd name="T75" fmla="*/ 26 h 29"/>
                  <a:gd name="T76" fmla="*/ 0 w 51"/>
                  <a:gd name="T77" fmla="*/ 26 h 29"/>
                  <a:gd name="T78" fmla="*/ 3 w 51"/>
                  <a:gd name="T79" fmla="*/ 23 h 29"/>
                  <a:gd name="T80" fmla="*/ 10 w 51"/>
                  <a:gd name="T81" fmla="*/ 20 h 29"/>
                  <a:gd name="T82" fmla="*/ 10 w 51"/>
                  <a:gd name="T83" fmla="*/ 13 h 29"/>
                  <a:gd name="T84" fmla="*/ 16 w 51"/>
                  <a:gd name="T85" fmla="*/ 10 h 29"/>
                  <a:gd name="T86" fmla="*/ 19 w 51"/>
                  <a:gd name="T87" fmla="*/ 3 h 29"/>
                  <a:gd name="T88" fmla="*/ 22 w 51"/>
                  <a:gd name="T89" fmla="*/ 0 h 29"/>
                  <a:gd name="T90" fmla="*/ 22 w 51"/>
                  <a:gd name="T91" fmla="*/ 0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
                  <a:gd name="T139" fmla="*/ 0 h 29"/>
                  <a:gd name="T140" fmla="*/ 51 w 51"/>
                  <a:gd name="T141" fmla="*/ 29 h 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 h="29">
                    <a:moveTo>
                      <a:pt x="22" y="0"/>
                    </a:moveTo>
                    <a:lnTo>
                      <a:pt x="26" y="0"/>
                    </a:lnTo>
                    <a:lnTo>
                      <a:pt x="29" y="3"/>
                    </a:lnTo>
                    <a:lnTo>
                      <a:pt x="26" y="3"/>
                    </a:lnTo>
                    <a:lnTo>
                      <a:pt x="26" y="7"/>
                    </a:lnTo>
                    <a:lnTo>
                      <a:pt x="29" y="3"/>
                    </a:lnTo>
                    <a:lnTo>
                      <a:pt x="32" y="7"/>
                    </a:lnTo>
                    <a:lnTo>
                      <a:pt x="35" y="7"/>
                    </a:lnTo>
                    <a:lnTo>
                      <a:pt x="39" y="13"/>
                    </a:lnTo>
                    <a:lnTo>
                      <a:pt x="42" y="13"/>
                    </a:lnTo>
                    <a:lnTo>
                      <a:pt x="42" y="20"/>
                    </a:lnTo>
                    <a:lnTo>
                      <a:pt x="45" y="20"/>
                    </a:lnTo>
                    <a:lnTo>
                      <a:pt x="48" y="20"/>
                    </a:lnTo>
                    <a:lnTo>
                      <a:pt x="48" y="23"/>
                    </a:lnTo>
                    <a:lnTo>
                      <a:pt x="51" y="23"/>
                    </a:lnTo>
                    <a:lnTo>
                      <a:pt x="42" y="26"/>
                    </a:lnTo>
                    <a:lnTo>
                      <a:pt x="35" y="23"/>
                    </a:lnTo>
                    <a:lnTo>
                      <a:pt x="35" y="26"/>
                    </a:lnTo>
                    <a:lnTo>
                      <a:pt x="35" y="23"/>
                    </a:lnTo>
                    <a:lnTo>
                      <a:pt x="32" y="20"/>
                    </a:lnTo>
                    <a:lnTo>
                      <a:pt x="29" y="20"/>
                    </a:lnTo>
                    <a:lnTo>
                      <a:pt x="26" y="23"/>
                    </a:lnTo>
                    <a:lnTo>
                      <a:pt x="19" y="26"/>
                    </a:lnTo>
                    <a:lnTo>
                      <a:pt x="16" y="29"/>
                    </a:lnTo>
                    <a:lnTo>
                      <a:pt x="10" y="29"/>
                    </a:lnTo>
                    <a:lnTo>
                      <a:pt x="13" y="23"/>
                    </a:lnTo>
                    <a:lnTo>
                      <a:pt x="10" y="23"/>
                    </a:lnTo>
                    <a:lnTo>
                      <a:pt x="0" y="26"/>
                    </a:lnTo>
                    <a:lnTo>
                      <a:pt x="3" y="23"/>
                    </a:lnTo>
                    <a:lnTo>
                      <a:pt x="10" y="20"/>
                    </a:lnTo>
                    <a:lnTo>
                      <a:pt x="10" y="13"/>
                    </a:lnTo>
                    <a:lnTo>
                      <a:pt x="16" y="10"/>
                    </a:lnTo>
                    <a:lnTo>
                      <a:pt x="19" y="3"/>
                    </a:lnTo>
                    <a:lnTo>
                      <a:pt x="22" y="0"/>
                    </a:lnTo>
                  </a:path>
                </a:pathLst>
              </a:custGeom>
              <a:noFill/>
              <a:ln w="0">
                <a:solidFill>
                  <a:srgbClr val="7F7F7F"/>
                </a:solidFill>
                <a:round/>
                <a:headEnd/>
                <a:tailEnd/>
              </a:ln>
            </p:spPr>
            <p:txBody>
              <a:bodyPr/>
              <a:lstStyle/>
              <a:p>
                <a:endParaRPr lang="en-US"/>
              </a:p>
            </p:txBody>
          </p:sp>
          <p:sp>
            <p:nvSpPr>
              <p:cNvPr id="33370" name="Freeform 52"/>
              <p:cNvSpPr>
                <a:spLocks/>
              </p:cNvSpPr>
              <p:nvPr/>
            </p:nvSpPr>
            <p:spPr bwMode="auto">
              <a:xfrm>
                <a:off x="2140" y="1411"/>
                <a:ext cx="19" cy="10"/>
              </a:xfrm>
              <a:custGeom>
                <a:avLst/>
                <a:gdLst>
                  <a:gd name="T0" fmla="*/ 16 w 19"/>
                  <a:gd name="T1" fmla="*/ 0 h 10"/>
                  <a:gd name="T2" fmla="*/ 9 w 19"/>
                  <a:gd name="T3" fmla="*/ 4 h 10"/>
                  <a:gd name="T4" fmla="*/ 0 w 19"/>
                  <a:gd name="T5" fmla="*/ 10 h 10"/>
                  <a:gd name="T6" fmla="*/ 6 w 19"/>
                  <a:gd name="T7" fmla="*/ 10 h 10"/>
                  <a:gd name="T8" fmla="*/ 9 w 19"/>
                  <a:gd name="T9" fmla="*/ 10 h 10"/>
                  <a:gd name="T10" fmla="*/ 13 w 19"/>
                  <a:gd name="T11" fmla="*/ 7 h 10"/>
                  <a:gd name="T12" fmla="*/ 16 w 19"/>
                  <a:gd name="T13" fmla="*/ 4 h 10"/>
                  <a:gd name="T14" fmla="*/ 19 w 19"/>
                  <a:gd name="T15" fmla="*/ 0 h 10"/>
                  <a:gd name="T16" fmla="*/ 16 w 1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16" y="0"/>
                    </a:moveTo>
                    <a:lnTo>
                      <a:pt x="9" y="4"/>
                    </a:lnTo>
                    <a:lnTo>
                      <a:pt x="0" y="10"/>
                    </a:lnTo>
                    <a:lnTo>
                      <a:pt x="6" y="10"/>
                    </a:lnTo>
                    <a:lnTo>
                      <a:pt x="9" y="10"/>
                    </a:lnTo>
                    <a:lnTo>
                      <a:pt x="13" y="7"/>
                    </a:lnTo>
                    <a:lnTo>
                      <a:pt x="16" y="4"/>
                    </a:lnTo>
                    <a:lnTo>
                      <a:pt x="19" y="0"/>
                    </a:lnTo>
                    <a:lnTo>
                      <a:pt x="16" y="0"/>
                    </a:lnTo>
                    <a:close/>
                  </a:path>
                </a:pathLst>
              </a:custGeom>
              <a:solidFill>
                <a:srgbClr val="CCCCCC"/>
              </a:solidFill>
              <a:ln w="9525">
                <a:noFill/>
                <a:round/>
                <a:headEnd/>
                <a:tailEnd/>
              </a:ln>
            </p:spPr>
            <p:txBody>
              <a:bodyPr/>
              <a:lstStyle/>
              <a:p>
                <a:endParaRPr lang="en-US"/>
              </a:p>
            </p:txBody>
          </p:sp>
          <p:sp>
            <p:nvSpPr>
              <p:cNvPr id="33371" name="Freeform 53"/>
              <p:cNvSpPr>
                <a:spLocks/>
              </p:cNvSpPr>
              <p:nvPr/>
            </p:nvSpPr>
            <p:spPr bwMode="auto">
              <a:xfrm>
                <a:off x="2140" y="1411"/>
                <a:ext cx="19" cy="10"/>
              </a:xfrm>
              <a:custGeom>
                <a:avLst/>
                <a:gdLst>
                  <a:gd name="T0" fmla="*/ 16 w 19"/>
                  <a:gd name="T1" fmla="*/ 0 h 10"/>
                  <a:gd name="T2" fmla="*/ 9 w 19"/>
                  <a:gd name="T3" fmla="*/ 4 h 10"/>
                  <a:gd name="T4" fmla="*/ 0 w 19"/>
                  <a:gd name="T5" fmla="*/ 10 h 10"/>
                  <a:gd name="T6" fmla="*/ 6 w 19"/>
                  <a:gd name="T7" fmla="*/ 10 h 10"/>
                  <a:gd name="T8" fmla="*/ 9 w 19"/>
                  <a:gd name="T9" fmla="*/ 10 h 10"/>
                  <a:gd name="T10" fmla="*/ 13 w 19"/>
                  <a:gd name="T11" fmla="*/ 7 h 10"/>
                  <a:gd name="T12" fmla="*/ 16 w 19"/>
                  <a:gd name="T13" fmla="*/ 4 h 10"/>
                  <a:gd name="T14" fmla="*/ 19 w 19"/>
                  <a:gd name="T15" fmla="*/ 0 h 10"/>
                  <a:gd name="T16" fmla="*/ 16 w 19"/>
                  <a:gd name="T17" fmla="*/ 0 h 10"/>
                  <a:gd name="T18" fmla="*/ 16 w 1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
                  <a:gd name="T32" fmla="*/ 19 w 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
                    <a:moveTo>
                      <a:pt x="16" y="0"/>
                    </a:moveTo>
                    <a:lnTo>
                      <a:pt x="9" y="4"/>
                    </a:lnTo>
                    <a:lnTo>
                      <a:pt x="0" y="10"/>
                    </a:lnTo>
                    <a:lnTo>
                      <a:pt x="6" y="10"/>
                    </a:lnTo>
                    <a:lnTo>
                      <a:pt x="9" y="10"/>
                    </a:lnTo>
                    <a:lnTo>
                      <a:pt x="13" y="7"/>
                    </a:lnTo>
                    <a:lnTo>
                      <a:pt x="16" y="4"/>
                    </a:lnTo>
                    <a:lnTo>
                      <a:pt x="19" y="0"/>
                    </a:lnTo>
                    <a:lnTo>
                      <a:pt x="16" y="0"/>
                    </a:lnTo>
                  </a:path>
                </a:pathLst>
              </a:custGeom>
              <a:noFill/>
              <a:ln w="0">
                <a:solidFill>
                  <a:srgbClr val="7F7F7F"/>
                </a:solidFill>
                <a:round/>
                <a:headEnd/>
                <a:tailEnd/>
              </a:ln>
            </p:spPr>
            <p:txBody>
              <a:bodyPr/>
              <a:lstStyle/>
              <a:p>
                <a:endParaRPr lang="en-US"/>
              </a:p>
            </p:txBody>
          </p:sp>
          <p:sp>
            <p:nvSpPr>
              <p:cNvPr id="33372" name="Freeform 54"/>
              <p:cNvSpPr>
                <a:spLocks/>
              </p:cNvSpPr>
              <p:nvPr/>
            </p:nvSpPr>
            <p:spPr bwMode="auto">
              <a:xfrm>
                <a:off x="2166" y="1418"/>
                <a:ext cx="9" cy="9"/>
              </a:xfrm>
              <a:custGeom>
                <a:avLst/>
                <a:gdLst>
                  <a:gd name="T0" fmla="*/ 3 w 9"/>
                  <a:gd name="T1" fmla="*/ 0 h 9"/>
                  <a:gd name="T2" fmla="*/ 3 w 9"/>
                  <a:gd name="T3" fmla="*/ 3 h 9"/>
                  <a:gd name="T4" fmla="*/ 0 w 9"/>
                  <a:gd name="T5" fmla="*/ 6 h 9"/>
                  <a:gd name="T6" fmla="*/ 0 w 9"/>
                  <a:gd name="T7" fmla="*/ 9 h 9"/>
                  <a:gd name="T8" fmla="*/ 9 w 9"/>
                  <a:gd name="T9" fmla="*/ 3 h 9"/>
                  <a:gd name="T10" fmla="*/ 3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3" y="0"/>
                    </a:moveTo>
                    <a:lnTo>
                      <a:pt x="3" y="3"/>
                    </a:lnTo>
                    <a:lnTo>
                      <a:pt x="0" y="6"/>
                    </a:lnTo>
                    <a:lnTo>
                      <a:pt x="0" y="9"/>
                    </a:lnTo>
                    <a:lnTo>
                      <a:pt x="9" y="3"/>
                    </a:lnTo>
                    <a:lnTo>
                      <a:pt x="3" y="0"/>
                    </a:lnTo>
                    <a:close/>
                  </a:path>
                </a:pathLst>
              </a:custGeom>
              <a:solidFill>
                <a:srgbClr val="CCCCCC"/>
              </a:solidFill>
              <a:ln w="9525">
                <a:noFill/>
                <a:round/>
                <a:headEnd/>
                <a:tailEnd/>
              </a:ln>
            </p:spPr>
            <p:txBody>
              <a:bodyPr/>
              <a:lstStyle/>
              <a:p>
                <a:endParaRPr lang="en-US"/>
              </a:p>
            </p:txBody>
          </p:sp>
          <p:sp>
            <p:nvSpPr>
              <p:cNvPr id="33373" name="Freeform 55"/>
              <p:cNvSpPr>
                <a:spLocks/>
              </p:cNvSpPr>
              <p:nvPr/>
            </p:nvSpPr>
            <p:spPr bwMode="auto">
              <a:xfrm>
                <a:off x="2166" y="1418"/>
                <a:ext cx="9" cy="9"/>
              </a:xfrm>
              <a:custGeom>
                <a:avLst/>
                <a:gdLst>
                  <a:gd name="T0" fmla="*/ 3 w 9"/>
                  <a:gd name="T1" fmla="*/ 0 h 9"/>
                  <a:gd name="T2" fmla="*/ 3 w 9"/>
                  <a:gd name="T3" fmla="*/ 3 h 9"/>
                  <a:gd name="T4" fmla="*/ 0 w 9"/>
                  <a:gd name="T5" fmla="*/ 6 h 9"/>
                  <a:gd name="T6" fmla="*/ 0 w 9"/>
                  <a:gd name="T7" fmla="*/ 9 h 9"/>
                  <a:gd name="T8" fmla="*/ 9 w 9"/>
                  <a:gd name="T9" fmla="*/ 3 h 9"/>
                  <a:gd name="T10" fmla="*/ 3 w 9"/>
                  <a:gd name="T11" fmla="*/ 0 h 9"/>
                  <a:gd name="T12" fmla="*/ 3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3" y="0"/>
                    </a:moveTo>
                    <a:lnTo>
                      <a:pt x="3" y="3"/>
                    </a:lnTo>
                    <a:lnTo>
                      <a:pt x="0" y="6"/>
                    </a:lnTo>
                    <a:lnTo>
                      <a:pt x="0" y="9"/>
                    </a:lnTo>
                    <a:lnTo>
                      <a:pt x="9" y="3"/>
                    </a:lnTo>
                    <a:lnTo>
                      <a:pt x="3" y="0"/>
                    </a:lnTo>
                  </a:path>
                </a:pathLst>
              </a:custGeom>
              <a:noFill/>
              <a:ln w="0">
                <a:solidFill>
                  <a:srgbClr val="7F7F7F"/>
                </a:solidFill>
                <a:round/>
                <a:headEnd/>
                <a:tailEnd/>
              </a:ln>
            </p:spPr>
            <p:txBody>
              <a:bodyPr/>
              <a:lstStyle/>
              <a:p>
                <a:endParaRPr lang="en-US"/>
              </a:p>
            </p:txBody>
          </p:sp>
          <p:sp>
            <p:nvSpPr>
              <p:cNvPr id="33374" name="Freeform 56"/>
              <p:cNvSpPr>
                <a:spLocks/>
              </p:cNvSpPr>
              <p:nvPr/>
            </p:nvSpPr>
            <p:spPr bwMode="auto">
              <a:xfrm>
                <a:off x="1841" y="1334"/>
                <a:ext cx="12" cy="10"/>
              </a:xfrm>
              <a:custGeom>
                <a:avLst/>
                <a:gdLst>
                  <a:gd name="T0" fmla="*/ 3 w 12"/>
                  <a:gd name="T1" fmla="*/ 7 h 10"/>
                  <a:gd name="T2" fmla="*/ 3 w 12"/>
                  <a:gd name="T3" fmla="*/ 7 h 10"/>
                  <a:gd name="T4" fmla="*/ 3 w 12"/>
                  <a:gd name="T5" fmla="*/ 3 h 10"/>
                  <a:gd name="T6" fmla="*/ 6 w 12"/>
                  <a:gd name="T7" fmla="*/ 3 h 10"/>
                  <a:gd name="T8" fmla="*/ 6 w 12"/>
                  <a:gd name="T9" fmla="*/ 3 h 10"/>
                  <a:gd name="T10" fmla="*/ 9 w 12"/>
                  <a:gd name="T11" fmla="*/ 3 h 10"/>
                  <a:gd name="T12" fmla="*/ 9 w 12"/>
                  <a:gd name="T13" fmla="*/ 0 h 10"/>
                  <a:gd name="T14" fmla="*/ 9 w 12"/>
                  <a:gd name="T15" fmla="*/ 0 h 10"/>
                  <a:gd name="T16" fmla="*/ 9 w 12"/>
                  <a:gd name="T17" fmla="*/ 3 h 10"/>
                  <a:gd name="T18" fmla="*/ 12 w 12"/>
                  <a:gd name="T19" fmla="*/ 3 h 10"/>
                  <a:gd name="T20" fmla="*/ 9 w 12"/>
                  <a:gd name="T21" fmla="*/ 3 h 10"/>
                  <a:gd name="T22" fmla="*/ 0 w 12"/>
                  <a:gd name="T23" fmla="*/ 10 h 10"/>
                  <a:gd name="T24" fmla="*/ 0 w 12"/>
                  <a:gd name="T25" fmla="*/ 10 h 10"/>
                  <a:gd name="T26" fmla="*/ 0 w 12"/>
                  <a:gd name="T27" fmla="*/ 10 h 10"/>
                  <a:gd name="T28" fmla="*/ 0 w 12"/>
                  <a:gd name="T29" fmla="*/ 7 h 10"/>
                  <a:gd name="T30" fmla="*/ 0 w 12"/>
                  <a:gd name="T31" fmla="*/ 7 h 10"/>
                  <a:gd name="T32" fmla="*/ 3 w 12"/>
                  <a:gd name="T33" fmla="*/ 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3" y="7"/>
                    </a:moveTo>
                    <a:lnTo>
                      <a:pt x="3" y="7"/>
                    </a:lnTo>
                    <a:lnTo>
                      <a:pt x="3" y="3"/>
                    </a:lnTo>
                    <a:lnTo>
                      <a:pt x="6" y="3"/>
                    </a:lnTo>
                    <a:lnTo>
                      <a:pt x="9" y="3"/>
                    </a:lnTo>
                    <a:lnTo>
                      <a:pt x="9" y="0"/>
                    </a:lnTo>
                    <a:lnTo>
                      <a:pt x="9" y="3"/>
                    </a:lnTo>
                    <a:lnTo>
                      <a:pt x="12" y="3"/>
                    </a:lnTo>
                    <a:lnTo>
                      <a:pt x="9" y="3"/>
                    </a:lnTo>
                    <a:lnTo>
                      <a:pt x="0" y="10"/>
                    </a:lnTo>
                    <a:lnTo>
                      <a:pt x="0" y="7"/>
                    </a:lnTo>
                    <a:lnTo>
                      <a:pt x="3" y="7"/>
                    </a:lnTo>
                    <a:close/>
                  </a:path>
                </a:pathLst>
              </a:custGeom>
              <a:solidFill>
                <a:srgbClr val="CCCCCC"/>
              </a:solidFill>
              <a:ln w="9525">
                <a:noFill/>
                <a:round/>
                <a:headEnd/>
                <a:tailEnd/>
              </a:ln>
            </p:spPr>
            <p:txBody>
              <a:bodyPr/>
              <a:lstStyle/>
              <a:p>
                <a:endParaRPr lang="en-US"/>
              </a:p>
            </p:txBody>
          </p:sp>
          <p:sp>
            <p:nvSpPr>
              <p:cNvPr id="33375" name="Freeform 57"/>
              <p:cNvSpPr>
                <a:spLocks/>
              </p:cNvSpPr>
              <p:nvPr/>
            </p:nvSpPr>
            <p:spPr bwMode="auto">
              <a:xfrm>
                <a:off x="1841" y="1334"/>
                <a:ext cx="12" cy="10"/>
              </a:xfrm>
              <a:custGeom>
                <a:avLst/>
                <a:gdLst>
                  <a:gd name="T0" fmla="*/ 3 w 12"/>
                  <a:gd name="T1" fmla="*/ 7 h 10"/>
                  <a:gd name="T2" fmla="*/ 3 w 12"/>
                  <a:gd name="T3" fmla="*/ 7 h 10"/>
                  <a:gd name="T4" fmla="*/ 3 w 12"/>
                  <a:gd name="T5" fmla="*/ 3 h 10"/>
                  <a:gd name="T6" fmla="*/ 6 w 12"/>
                  <a:gd name="T7" fmla="*/ 3 h 10"/>
                  <a:gd name="T8" fmla="*/ 6 w 12"/>
                  <a:gd name="T9" fmla="*/ 3 h 10"/>
                  <a:gd name="T10" fmla="*/ 9 w 12"/>
                  <a:gd name="T11" fmla="*/ 3 h 10"/>
                  <a:gd name="T12" fmla="*/ 9 w 12"/>
                  <a:gd name="T13" fmla="*/ 0 h 10"/>
                  <a:gd name="T14" fmla="*/ 9 w 12"/>
                  <a:gd name="T15" fmla="*/ 0 h 10"/>
                  <a:gd name="T16" fmla="*/ 9 w 12"/>
                  <a:gd name="T17" fmla="*/ 3 h 10"/>
                  <a:gd name="T18" fmla="*/ 12 w 12"/>
                  <a:gd name="T19" fmla="*/ 3 h 10"/>
                  <a:gd name="T20" fmla="*/ 9 w 12"/>
                  <a:gd name="T21" fmla="*/ 3 h 10"/>
                  <a:gd name="T22" fmla="*/ 0 w 12"/>
                  <a:gd name="T23" fmla="*/ 10 h 10"/>
                  <a:gd name="T24" fmla="*/ 0 w 12"/>
                  <a:gd name="T25" fmla="*/ 10 h 10"/>
                  <a:gd name="T26" fmla="*/ 0 w 12"/>
                  <a:gd name="T27" fmla="*/ 10 h 10"/>
                  <a:gd name="T28" fmla="*/ 0 w 12"/>
                  <a:gd name="T29" fmla="*/ 7 h 10"/>
                  <a:gd name="T30" fmla="*/ 0 w 12"/>
                  <a:gd name="T31" fmla="*/ 7 h 10"/>
                  <a:gd name="T32" fmla="*/ 3 w 12"/>
                  <a:gd name="T33" fmla="*/ 7 h 10"/>
                  <a:gd name="T34" fmla="*/ 3 w 12"/>
                  <a:gd name="T35" fmla="*/ 7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3" y="7"/>
                    </a:moveTo>
                    <a:lnTo>
                      <a:pt x="3" y="7"/>
                    </a:lnTo>
                    <a:lnTo>
                      <a:pt x="3" y="3"/>
                    </a:lnTo>
                    <a:lnTo>
                      <a:pt x="6" y="3"/>
                    </a:lnTo>
                    <a:lnTo>
                      <a:pt x="9" y="3"/>
                    </a:lnTo>
                    <a:lnTo>
                      <a:pt x="9" y="0"/>
                    </a:lnTo>
                    <a:lnTo>
                      <a:pt x="9" y="3"/>
                    </a:lnTo>
                    <a:lnTo>
                      <a:pt x="12" y="3"/>
                    </a:lnTo>
                    <a:lnTo>
                      <a:pt x="9" y="3"/>
                    </a:lnTo>
                    <a:lnTo>
                      <a:pt x="0" y="10"/>
                    </a:lnTo>
                    <a:lnTo>
                      <a:pt x="0" y="7"/>
                    </a:lnTo>
                    <a:lnTo>
                      <a:pt x="3" y="7"/>
                    </a:lnTo>
                  </a:path>
                </a:pathLst>
              </a:custGeom>
              <a:noFill/>
              <a:ln w="0">
                <a:solidFill>
                  <a:srgbClr val="7F7F7F"/>
                </a:solidFill>
                <a:round/>
                <a:headEnd/>
                <a:tailEnd/>
              </a:ln>
            </p:spPr>
            <p:txBody>
              <a:bodyPr/>
              <a:lstStyle/>
              <a:p>
                <a:endParaRPr lang="en-US"/>
              </a:p>
            </p:txBody>
          </p:sp>
          <p:sp>
            <p:nvSpPr>
              <p:cNvPr id="33376" name="Freeform 58"/>
              <p:cNvSpPr>
                <a:spLocks/>
              </p:cNvSpPr>
              <p:nvPr/>
            </p:nvSpPr>
            <p:spPr bwMode="auto">
              <a:xfrm>
                <a:off x="1834" y="1341"/>
                <a:ext cx="7" cy="3"/>
              </a:xfrm>
              <a:custGeom>
                <a:avLst/>
                <a:gdLst>
                  <a:gd name="T0" fmla="*/ 3 w 7"/>
                  <a:gd name="T1" fmla="*/ 0 h 3"/>
                  <a:gd name="T2" fmla="*/ 0 w 7"/>
                  <a:gd name="T3" fmla="*/ 0 h 3"/>
                  <a:gd name="T4" fmla="*/ 0 w 7"/>
                  <a:gd name="T5" fmla="*/ 3 h 3"/>
                  <a:gd name="T6" fmla="*/ 7 w 7"/>
                  <a:gd name="T7" fmla="*/ 3 h 3"/>
                  <a:gd name="T8" fmla="*/ 3 w 7"/>
                  <a:gd name="T9" fmla="*/ 0 h 3"/>
                  <a:gd name="T10" fmla="*/ 3 w 7"/>
                  <a:gd name="T11" fmla="*/ 0 h 3"/>
                  <a:gd name="T12" fmla="*/ 0 60000 65536"/>
                  <a:gd name="T13" fmla="*/ 0 60000 65536"/>
                  <a:gd name="T14" fmla="*/ 0 60000 65536"/>
                  <a:gd name="T15" fmla="*/ 0 60000 65536"/>
                  <a:gd name="T16" fmla="*/ 0 60000 65536"/>
                  <a:gd name="T17" fmla="*/ 0 60000 65536"/>
                  <a:gd name="T18" fmla="*/ 0 w 7"/>
                  <a:gd name="T19" fmla="*/ 0 h 3"/>
                  <a:gd name="T20" fmla="*/ 7 w 7"/>
                  <a:gd name="T21" fmla="*/ 3 h 3"/>
                </a:gdLst>
                <a:ahLst/>
                <a:cxnLst>
                  <a:cxn ang="T12">
                    <a:pos x="T0" y="T1"/>
                  </a:cxn>
                  <a:cxn ang="T13">
                    <a:pos x="T2" y="T3"/>
                  </a:cxn>
                  <a:cxn ang="T14">
                    <a:pos x="T4" y="T5"/>
                  </a:cxn>
                  <a:cxn ang="T15">
                    <a:pos x="T6" y="T7"/>
                  </a:cxn>
                  <a:cxn ang="T16">
                    <a:pos x="T8" y="T9"/>
                  </a:cxn>
                  <a:cxn ang="T17">
                    <a:pos x="T10" y="T11"/>
                  </a:cxn>
                </a:cxnLst>
                <a:rect l="T18" t="T19" r="T20" b="T21"/>
                <a:pathLst>
                  <a:path w="7" h="3">
                    <a:moveTo>
                      <a:pt x="3" y="0"/>
                    </a:moveTo>
                    <a:lnTo>
                      <a:pt x="0" y="0"/>
                    </a:lnTo>
                    <a:lnTo>
                      <a:pt x="0" y="3"/>
                    </a:lnTo>
                    <a:lnTo>
                      <a:pt x="7" y="3"/>
                    </a:lnTo>
                    <a:lnTo>
                      <a:pt x="3" y="0"/>
                    </a:lnTo>
                    <a:close/>
                  </a:path>
                </a:pathLst>
              </a:custGeom>
              <a:solidFill>
                <a:srgbClr val="CCCCCC"/>
              </a:solidFill>
              <a:ln w="9525">
                <a:noFill/>
                <a:round/>
                <a:headEnd/>
                <a:tailEnd/>
              </a:ln>
            </p:spPr>
            <p:txBody>
              <a:bodyPr/>
              <a:lstStyle/>
              <a:p>
                <a:endParaRPr lang="en-US"/>
              </a:p>
            </p:txBody>
          </p:sp>
          <p:sp>
            <p:nvSpPr>
              <p:cNvPr id="33377" name="Freeform 59"/>
              <p:cNvSpPr>
                <a:spLocks/>
              </p:cNvSpPr>
              <p:nvPr/>
            </p:nvSpPr>
            <p:spPr bwMode="auto">
              <a:xfrm>
                <a:off x="1834" y="1341"/>
                <a:ext cx="7" cy="3"/>
              </a:xfrm>
              <a:custGeom>
                <a:avLst/>
                <a:gdLst>
                  <a:gd name="T0" fmla="*/ 3 w 7"/>
                  <a:gd name="T1" fmla="*/ 0 h 3"/>
                  <a:gd name="T2" fmla="*/ 0 w 7"/>
                  <a:gd name="T3" fmla="*/ 0 h 3"/>
                  <a:gd name="T4" fmla="*/ 0 w 7"/>
                  <a:gd name="T5" fmla="*/ 3 h 3"/>
                  <a:gd name="T6" fmla="*/ 7 w 7"/>
                  <a:gd name="T7" fmla="*/ 3 h 3"/>
                  <a:gd name="T8" fmla="*/ 3 w 7"/>
                  <a:gd name="T9" fmla="*/ 0 h 3"/>
                  <a:gd name="T10" fmla="*/ 3 w 7"/>
                  <a:gd name="T11" fmla="*/ 0 h 3"/>
                  <a:gd name="T12" fmla="*/ 3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3" y="0"/>
                    </a:moveTo>
                    <a:lnTo>
                      <a:pt x="0" y="0"/>
                    </a:lnTo>
                    <a:lnTo>
                      <a:pt x="0" y="3"/>
                    </a:lnTo>
                    <a:lnTo>
                      <a:pt x="7" y="3"/>
                    </a:lnTo>
                    <a:lnTo>
                      <a:pt x="3" y="0"/>
                    </a:lnTo>
                  </a:path>
                </a:pathLst>
              </a:custGeom>
              <a:noFill/>
              <a:ln w="0">
                <a:solidFill>
                  <a:srgbClr val="7F7F7F"/>
                </a:solidFill>
                <a:round/>
                <a:headEnd/>
                <a:tailEnd/>
              </a:ln>
            </p:spPr>
            <p:txBody>
              <a:bodyPr/>
              <a:lstStyle/>
              <a:p>
                <a:endParaRPr lang="en-US"/>
              </a:p>
            </p:txBody>
          </p:sp>
          <p:sp>
            <p:nvSpPr>
              <p:cNvPr id="33378" name="Freeform 60"/>
              <p:cNvSpPr>
                <a:spLocks/>
              </p:cNvSpPr>
              <p:nvPr/>
            </p:nvSpPr>
            <p:spPr bwMode="auto">
              <a:xfrm>
                <a:off x="2703" y="1440"/>
                <a:ext cx="3" cy="4"/>
              </a:xfrm>
              <a:custGeom>
                <a:avLst/>
                <a:gdLst>
                  <a:gd name="T0" fmla="*/ 0 w 3"/>
                  <a:gd name="T1" fmla="*/ 0 h 4"/>
                  <a:gd name="T2" fmla="*/ 0 w 3"/>
                  <a:gd name="T3" fmla="*/ 4 h 4"/>
                  <a:gd name="T4" fmla="*/ 0 w 3"/>
                  <a:gd name="T5" fmla="*/ 4 h 4"/>
                  <a:gd name="T6" fmla="*/ 0 w 3"/>
                  <a:gd name="T7" fmla="*/ 4 h 4"/>
                  <a:gd name="T8" fmla="*/ 0 w 3"/>
                  <a:gd name="T9" fmla="*/ 4 h 4"/>
                  <a:gd name="T10" fmla="*/ 3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0" y="0"/>
                    </a:moveTo>
                    <a:lnTo>
                      <a:pt x="0" y="4"/>
                    </a:lnTo>
                    <a:lnTo>
                      <a:pt x="3" y="4"/>
                    </a:lnTo>
                  </a:path>
                </a:pathLst>
              </a:custGeom>
              <a:noFill/>
              <a:ln w="0">
                <a:solidFill>
                  <a:srgbClr val="7F7F7F"/>
                </a:solidFill>
                <a:round/>
                <a:headEnd/>
                <a:tailEnd/>
              </a:ln>
            </p:spPr>
            <p:txBody>
              <a:bodyPr/>
              <a:lstStyle/>
              <a:p>
                <a:endParaRPr lang="en-US"/>
              </a:p>
            </p:txBody>
          </p:sp>
          <p:sp>
            <p:nvSpPr>
              <p:cNvPr id="33379" name="Freeform 61"/>
              <p:cNvSpPr>
                <a:spLocks/>
              </p:cNvSpPr>
              <p:nvPr/>
            </p:nvSpPr>
            <p:spPr bwMode="auto">
              <a:xfrm>
                <a:off x="2709" y="1447"/>
                <a:ext cx="4" cy="3"/>
              </a:xfrm>
              <a:custGeom>
                <a:avLst/>
                <a:gdLst>
                  <a:gd name="T0" fmla="*/ 0 w 4"/>
                  <a:gd name="T1" fmla="*/ 0 h 3"/>
                  <a:gd name="T2" fmla="*/ 0 w 4"/>
                  <a:gd name="T3" fmla="*/ 0 h 3"/>
                  <a:gd name="T4" fmla="*/ 0 w 4"/>
                  <a:gd name="T5" fmla="*/ 0 h 3"/>
                  <a:gd name="T6" fmla="*/ 0 w 4"/>
                  <a:gd name="T7" fmla="*/ 0 h 3"/>
                  <a:gd name="T8" fmla="*/ 0 w 4"/>
                  <a:gd name="T9" fmla="*/ 0 h 3"/>
                  <a:gd name="T10" fmla="*/ 4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0" y="0"/>
                    </a:lnTo>
                    <a:lnTo>
                      <a:pt x="4" y="3"/>
                    </a:lnTo>
                  </a:path>
                </a:pathLst>
              </a:custGeom>
              <a:noFill/>
              <a:ln w="0">
                <a:solidFill>
                  <a:srgbClr val="7F7F7F"/>
                </a:solidFill>
                <a:round/>
                <a:headEnd/>
                <a:tailEnd/>
              </a:ln>
            </p:spPr>
            <p:txBody>
              <a:bodyPr/>
              <a:lstStyle/>
              <a:p>
                <a:endParaRPr lang="en-US"/>
              </a:p>
            </p:txBody>
          </p:sp>
          <p:sp>
            <p:nvSpPr>
              <p:cNvPr id="33380" name="Freeform 62"/>
              <p:cNvSpPr>
                <a:spLocks/>
              </p:cNvSpPr>
              <p:nvPr/>
            </p:nvSpPr>
            <p:spPr bwMode="auto">
              <a:xfrm>
                <a:off x="2713" y="1453"/>
                <a:ext cx="3" cy="3"/>
              </a:xfrm>
              <a:custGeom>
                <a:avLst/>
                <a:gdLst>
                  <a:gd name="T0" fmla="*/ 0 w 3"/>
                  <a:gd name="T1" fmla="*/ 0 h 3"/>
                  <a:gd name="T2" fmla="*/ 3 w 3"/>
                  <a:gd name="T3" fmla="*/ 0 h 3"/>
                  <a:gd name="T4" fmla="*/ 3 w 3"/>
                  <a:gd name="T5" fmla="*/ 0 h 3"/>
                  <a:gd name="T6" fmla="*/ 3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0"/>
                    </a:lnTo>
                    <a:lnTo>
                      <a:pt x="3" y="3"/>
                    </a:lnTo>
                  </a:path>
                </a:pathLst>
              </a:custGeom>
              <a:noFill/>
              <a:ln w="0">
                <a:solidFill>
                  <a:srgbClr val="7F7F7F"/>
                </a:solidFill>
                <a:round/>
                <a:headEnd/>
                <a:tailEnd/>
              </a:ln>
            </p:spPr>
            <p:txBody>
              <a:bodyPr/>
              <a:lstStyle/>
              <a:p>
                <a:endParaRPr lang="en-US"/>
              </a:p>
            </p:txBody>
          </p:sp>
          <p:sp>
            <p:nvSpPr>
              <p:cNvPr id="33381" name="Freeform 63"/>
              <p:cNvSpPr>
                <a:spLocks/>
              </p:cNvSpPr>
              <p:nvPr/>
            </p:nvSpPr>
            <p:spPr bwMode="auto">
              <a:xfrm>
                <a:off x="2713" y="1456"/>
                <a:ext cx="3" cy="4"/>
              </a:xfrm>
              <a:custGeom>
                <a:avLst/>
                <a:gdLst>
                  <a:gd name="T0" fmla="*/ 3 w 3"/>
                  <a:gd name="T1" fmla="*/ 0 h 4"/>
                  <a:gd name="T2" fmla="*/ 3 w 3"/>
                  <a:gd name="T3" fmla="*/ 4 h 4"/>
                  <a:gd name="T4" fmla="*/ 3 w 3"/>
                  <a:gd name="T5" fmla="*/ 4 h 4"/>
                  <a:gd name="T6" fmla="*/ 0 w 3"/>
                  <a:gd name="T7" fmla="*/ 4 h 4"/>
                  <a:gd name="T8" fmla="*/ 0 w 3"/>
                  <a:gd name="T9" fmla="*/ 4 h 4"/>
                  <a:gd name="T10" fmla="*/ 0 w 3"/>
                  <a:gd name="T11" fmla="*/ 4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4"/>
                    </a:lnTo>
                    <a:lnTo>
                      <a:pt x="0" y="4"/>
                    </a:lnTo>
                  </a:path>
                </a:pathLst>
              </a:custGeom>
              <a:noFill/>
              <a:ln w="0">
                <a:solidFill>
                  <a:srgbClr val="7F7F7F"/>
                </a:solidFill>
                <a:round/>
                <a:headEnd/>
                <a:tailEnd/>
              </a:ln>
            </p:spPr>
            <p:txBody>
              <a:bodyPr/>
              <a:lstStyle/>
              <a:p>
                <a:endParaRPr lang="en-US"/>
              </a:p>
            </p:txBody>
          </p:sp>
          <p:sp>
            <p:nvSpPr>
              <p:cNvPr id="33382" name="Freeform 64"/>
              <p:cNvSpPr>
                <a:spLocks/>
              </p:cNvSpPr>
              <p:nvPr/>
            </p:nvSpPr>
            <p:spPr bwMode="auto">
              <a:xfrm>
                <a:off x="2935" y="1688"/>
                <a:ext cx="9" cy="26"/>
              </a:xfrm>
              <a:custGeom>
                <a:avLst/>
                <a:gdLst>
                  <a:gd name="T0" fmla="*/ 0 w 9"/>
                  <a:gd name="T1" fmla="*/ 0 h 26"/>
                  <a:gd name="T2" fmla="*/ 0 w 9"/>
                  <a:gd name="T3" fmla="*/ 3 h 26"/>
                  <a:gd name="T4" fmla="*/ 3 w 9"/>
                  <a:gd name="T5" fmla="*/ 10 h 26"/>
                  <a:gd name="T6" fmla="*/ 3 w 9"/>
                  <a:gd name="T7" fmla="*/ 13 h 26"/>
                  <a:gd name="T8" fmla="*/ 3 w 9"/>
                  <a:gd name="T9" fmla="*/ 19 h 26"/>
                  <a:gd name="T10" fmla="*/ 9 w 9"/>
                  <a:gd name="T11" fmla="*/ 23 h 26"/>
                  <a:gd name="T12" fmla="*/ 9 w 9"/>
                  <a:gd name="T13" fmla="*/ 26 h 26"/>
                  <a:gd name="T14" fmla="*/ 0 60000 65536"/>
                  <a:gd name="T15" fmla="*/ 0 60000 65536"/>
                  <a:gd name="T16" fmla="*/ 0 60000 65536"/>
                  <a:gd name="T17" fmla="*/ 0 60000 65536"/>
                  <a:gd name="T18" fmla="*/ 0 60000 65536"/>
                  <a:gd name="T19" fmla="*/ 0 60000 65536"/>
                  <a:gd name="T20" fmla="*/ 0 60000 65536"/>
                  <a:gd name="T21" fmla="*/ 0 w 9"/>
                  <a:gd name="T22" fmla="*/ 0 h 26"/>
                  <a:gd name="T23" fmla="*/ 9 w 9"/>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6">
                    <a:moveTo>
                      <a:pt x="0" y="0"/>
                    </a:moveTo>
                    <a:lnTo>
                      <a:pt x="0" y="3"/>
                    </a:lnTo>
                    <a:lnTo>
                      <a:pt x="3" y="10"/>
                    </a:lnTo>
                    <a:lnTo>
                      <a:pt x="3" y="13"/>
                    </a:lnTo>
                    <a:lnTo>
                      <a:pt x="3" y="19"/>
                    </a:lnTo>
                    <a:lnTo>
                      <a:pt x="9" y="23"/>
                    </a:lnTo>
                    <a:lnTo>
                      <a:pt x="9" y="26"/>
                    </a:lnTo>
                  </a:path>
                </a:pathLst>
              </a:custGeom>
              <a:noFill/>
              <a:ln w="0">
                <a:solidFill>
                  <a:srgbClr val="7F7F7F"/>
                </a:solidFill>
                <a:round/>
                <a:headEnd/>
                <a:tailEnd/>
              </a:ln>
            </p:spPr>
            <p:txBody>
              <a:bodyPr/>
              <a:lstStyle/>
              <a:p>
                <a:endParaRPr lang="en-US"/>
              </a:p>
            </p:txBody>
          </p:sp>
          <p:sp>
            <p:nvSpPr>
              <p:cNvPr id="33383" name="Freeform 65"/>
              <p:cNvSpPr>
                <a:spLocks/>
              </p:cNvSpPr>
              <p:nvPr/>
            </p:nvSpPr>
            <p:spPr bwMode="auto">
              <a:xfrm>
                <a:off x="2452" y="2914"/>
                <a:ext cx="19" cy="9"/>
              </a:xfrm>
              <a:custGeom>
                <a:avLst/>
                <a:gdLst>
                  <a:gd name="T0" fmla="*/ 0 w 19"/>
                  <a:gd name="T1" fmla="*/ 0 h 9"/>
                  <a:gd name="T2" fmla="*/ 6 w 19"/>
                  <a:gd name="T3" fmla="*/ 0 h 9"/>
                  <a:gd name="T4" fmla="*/ 10 w 19"/>
                  <a:gd name="T5" fmla="*/ 0 h 9"/>
                  <a:gd name="T6" fmla="*/ 13 w 19"/>
                  <a:gd name="T7" fmla="*/ 3 h 9"/>
                  <a:gd name="T8" fmla="*/ 16 w 19"/>
                  <a:gd name="T9" fmla="*/ 3 h 9"/>
                  <a:gd name="T10" fmla="*/ 19 w 19"/>
                  <a:gd name="T11" fmla="*/ 6 h 9"/>
                  <a:gd name="T12" fmla="*/ 19 w 19"/>
                  <a:gd name="T13" fmla="*/ 9 h 9"/>
                  <a:gd name="T14" fmla="*/ 19 w 19"/>
                  <a:gd name="T15" fmla="*/ 9 h 9"/>
                  <a:gd name="T16" fmla="*/ 13 w 19"/>
                  <a:gd name="T17" fmla="*/ 6 h 9"/>
                  <a:gd name="T18" fmla="*/ 6 w 19"/>
                  <a:gd name="T19" fmla="*/ 3 h 9"/>
                  <a:gd name="T20" fmla="*/ 6 w 19"/>
                  <a:gd name="T21" fmla="*/ 0 h 9"/>
                  <a:gd name="T22" fmla="*/ 3 w 19"/>
                  <a:gd name="T23" fmla="*/ 0 h 9"/>
                  <a:gd name="T24" fmla="*/ 3 w 19"/>
                  <a:gd name="T25" fmla="*/ 0 h 9"/>
                  <a:gd name="T26" fmla="*/ 0 w 1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9"/>
                  <a:gd name="T44" fmla="*/ 19 w 1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9">
                    <a:moveTo>
                      <a:pt x="0" y="0"/>
                    </a:moveTo>
                    <a:lnTo>
                      <a:pt x="6" y="0"/>
                    </a:lnTo>
                    <a:lnTo>
                      <a:pt x="10" y="0"/>
                    </a:lnTo>
                    <a:lnTo>
                      <a:pt x="13" y="3"/>
                    </a:lnTo>
                    <a:lnTo>
                      <a:pt x="16" y="3"/>
                    </a:lnTo>
                    <a:lnTo>
                      <a:pt x="19" y="6"/>
                    </a:lnTo>
                    <a:lnTo>
                      <a:pt x="19" y="9"/>
                    </a:lnTo>
                    <a:lnTo>
                      <a:pt x="13" y="6"/>
                    </a:lnTo>
                    <a:lnTo>
                      <a:pt x="6" y="3"/>
                    </a:lnTo>
                    <a:lnTo>
                      <a:pt x="6" y="0"/>
                    </a:lnTo>
                    <a:lnTo>
                      <a:pt x="3" y="0"/>
                    </a:lnTo>
                    <a:lnTo>
                      <a:pt x="0" y="0"/>
                    </a:lnTo>
                    <a:close/>
                  </a:path>
                </a:pathLst>
              </a:custGeom>
              <a:solidFill>
                <a:srgbClr val="CCCCCC"/>
              </a:solidFill>
              <a:ln w="9525">
                <a:noFill/>
                <a:round/>
                <a:headEnd/>
                <a:tailEnd/>
              </a:ln>
            </p:spPr>
            <p:txBody>
              <a:bodyPr/>
              <a:lstStyle/>
              <a:p>
                <a:endParaRPr lang="en-US"/>
              </a:p>
            </p:txBody>
          </p:sp>
          <p:sp>
            <p:nvSpPr>
              <p:cNvPr id="33384" name="Freeform 66"/>
              <p:cNvSpPr>
                <a:spLocks/>
              </p:cNvSpPr>
              <p:nvPr/>
            </p:nvSpPr>
            <p:spPr bwMode="auto">
              <a:xfrm>
                <a:off x="2452" y="2914"/>
                <a:ext cx="19" cy="9"/>
              </a:xfrm>
              <a:custGeom>
                <a:avLst/>
                <a:gdLst>
                  <a:gd name="T0" fmla="*/ 0 w 19"/>
                  <a:gd name="T1" fmla="*/ 0 h 9"/>
                  <a:gd name="T2" fmla="*/ 6 w 19"/>
                  <a:gd name="T3" fmla="*/ 0 h 9"/>
                  <a:gd name="T4" fmla="*/ 10 w 19"/>
                  <a:gd name="T5" fmla="*/ 0 h 9"/>
                  <a:gd name="T6" fmla="*/ 13 w 19"/>
                  <a:gd name="T7" fmla="*/ 3 h 9"/>
                  <a:gd name="T8" fmla="*/ 16 w 19"/>
                  <a:gd name="T9" fmla="*/ 3 h 9"/>
                  <a:gd name="T10" fmla="*/ 19 w 19"/>
                  <a:gd name="T11" fmla="*/ 6 h 9"/>
                  <a:gd name="T12" fmla="*/ 19 w 19"/>
                  <a:gd name="T13" fmla="*/ 9 h 9"/>
                  <a:gd name="T14" fmla="*/ 19 w 19"/>
                  <a:gd name="T15" fmla="*/ 9 h 9"/>
                  <a:gd name="T16" fmla="*/ 13 w 19"/>
                  <a:gd name="T17" fmla="*/ 6 h 9"/>
                  <a:gd name="T18" fmla="*/ 6 w 19"/>
                  <a:gd name="T19" fmla="*/ 3 h 9"/>
                  <a:gd name="T20" fmla="*/ 6 w 19"/>
                  <a:gd name="T21" fmla="*/ 0 h 9"/>
                  <a:gd name="T22" fmla="*/ 3 w 19"/>
                  <a:gd name="T23" fmla="*/ 0 h 9"/>
                  <a:gd name="T24" fmla="*/ 3 w 19"/>
                  <a:gd name="T25" fmla="*/ 0 h 9"/>
                  <a:gd name="T26" fmla="*/ 0 w 19"/>
                  <a:gd name="T27" fmla="*/ 0 h 9"/>
                  <a:gd name="T28" fmla="*/ 0 w 19"/>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9"/>
                  <a:gd name="T47" fmla="*/ 19 w 19"/>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9">
                    <a:moveTo>
                      <a:pt x="0" y="0"/>
                    </a:moveTo>
                    <a:lnTo>
                      <a:pt x="6" y="0"/>
                    </a:lnTo>
                    <a:lnTo>
                      <a:pt x="10" y="0"/>
                    </a:lnTo>
                    <a:lnTo>
                      <a:pt x="13" y="3"/>
                    </a:lnTo>
                    <a:lnTo>
                      <a:pt x="16" y="3"/>
                    </a:lnTo>
                    <a:lnTo>
                      <a:pt x="19" y="6"/>
                    </a:lnTo>
                    <a:lnTo>
                      <a:pt x="19" y="9"/>
                    </a:lnTo>
                    <a:lnTo>
                      <a:pt x="13" y="6"/>
                    </a:lnTo>
                    <a:lnTo>
                      <a:pt x="6" y="3"/>
                    </a:lnTo>
                    <a:lnTo>
                      <a:pt x="6" y="0"/>
                    </a:lnTo>
                    <a:lnTo>
                      <a:pt x="3" y="0"/>
                    </a:lnTo>
                    <a:lnTo>
                      <a:pt x="0" y="0"/>
                    </a:lnTo>
                  </a:path>
                </a:pathLst>
              </a:custGeom>
              <a:noFill/>
              <a:ln w="0">
                <a:solidFill>
                  <a:srgbClr val="7F7F7F"/>
                </a:solidFill>
                <a:round/>
                <a:headEnd/>
                <a:tailEnd/>
              </a:ln>
            </p:spPr>
            <p:txBody>
              <a:bodyPr/>
              <a:lstStyle/>
              <a:p>
                <a:endParaRPr lang="en-US"/>
              </a:p>
            </p:txBody>
          </p:sp>
          <p:sp>
            <p:nvSpPr>
              <p:cNvPr id="33385" name="Freeform 67"/>
              <p:cNvSpPr>
                <a:spLocks/>
              </p:cNvSpPr>
              <p:nvPr/>
            </p:nvSpPr>
            <p:spPr bwMode="auto">
              <a:xfrm>
                <a:off x="2269" y="2882"/>
                <a:ext cx="9" cy="9"/>
              </a:xfrm>
              <a:custGeom>
                <a:avLst/>
                <a:gdLst>
                  <a:gd name="T0" fmla="*/ 9 w 9"/>
                  <a:gd name="T1" fmla="*/ 0 h 9"/>
                  <a:gd name="T2" fmla="*/ 9 w 9"/>
                  <a:gd name="T3" fmla="*/ 0 h 9"/>
                  <a:gd name="T4" fmla="*/ 9 w 9"/>
                  <a:gd name="T5" fmla="*/ 0 h 9"/>
                  <a:gd name="T6" fmla="*/ 6 w 9"/>
                  <a:gd name="T7" fmla="*/ 6 h 9"/>
                  <a:gd name="T8" fmla="*/ 3 w 9"/>
                  <a:gd name="T9" fmla="*/ 6 h 9"/>
                  <a:gd name="T10" fmla="*/ 3 w 9"/>
                  <a:gd name="T11" fmla="*/ 6 h 9"/>
                  <a:gd name="T12" fmla="*/ 3 w 9"/>
                  <a:gd name="T13" fmla="*/ 9 h 9"/>
                  <a:gd name="T14" fmla="*/ 0 w 9"/>
                  <a:gd name="T15" fmla="*/ 6 h 9"/>
                  <a:gd name="T16" fmla="*/ 3 w 9"/>
                  <a:gd name="T17" fmla="*/ 6 h 9"/>
                  <a:gd name="T18" fmla="*/ 3 w 9"/>
                  <a:gd name="T19" fmla="*/ 3 h 9"/>
                  <a:gd name="T20" fmla="*/ 3 w 9"/>
                  <a:gd name="T21" fmla="*/ 3 h 9"/>
                  <a:gd name="T22" fmla="*/ 0 w 9"/>
                  <a:gd name="T23" fmla="*/ 0 h 9"/>
                  <a:gd name="T24" fmla="*/ 0 w 9"/>
                  <a:gd name="T25" fmla="*/ 0 h 9"/>
                  <a:gd name="T26" fmla="*/ 0 w 9"/>
                  <a:gd name="T27" fmla="*/ 0 h 9"/>
                  <a:gd name="T28" fmla="*/ 3 w 9"/>
                  <a:gd name="T29" fmla="*/ 0 h 9"/>
                  <a:gd name="T30" fmla="*/ 9 w 9"/>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9"/>
                  <a:gd name="T50" fmla="*/ 9 w 9"/>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9">
                    <a:moveTo>
                      <a:pt x="9" y="0"/>
                    </a:moveTo>
                    <a:lnTo>
                      <a:pt x="9" y="0"/>
                    </a:lnTo>
                    <a:lnTo>
                      <a:pt x="6" y="6"/>
                    </a:lnTo>
                    <a:lnTo>
                      <a:pt x="3" y="6"/>
                    </a:lnTo>
                    <a:lnTo>
                      <a:pt x="3" y="9"/>
                    </a:lnTo>
                    <a:lnTo>
                      <a:pt x="0" y="6"/>
                    </a:lnTo>
                    <a:lnTo>
                      <a:pt x="3" y="6"/>
                    </a:lnTo>
                    <a:lnTo>
                      <a:pt x="3" y="3"/>
                    </a:lnTo>
                    <a:lnTo>
                      <a:pt x="0" y="0"/>
                    </a:lnTo>
                    <a:lnTo>
                      <a:pt x="3" y="0"/>
                    </a:lnTo>
                    <a:lnTo>
                      <a:pt x="9" y="0"/>
                    </a:lnTo>
                    <a:close/>
                  </a:path>
                </a:pathLst>
              </a:custGeom>
              <a:solidFill>
                <a:srgbClr val="CCCCCC"/>
              </a:solidFill>
              <a:ln w="9525">
                <a:noFill/>
                <a:round/>
                <a:headEnd/>
                <a:tailEnd/>
              </a:ln>
            </p:spPr>
            <p:txBody>
              <a:bodyPr/>
              <a:lstStyle/>
              <a:p>
                <a:endParaRPr lang="en-US"/>
              </a:p>
            </p:txBody>
          </p:sp>
          <p:sp>
            <p:nvSpPr>
              <p:cNvPr id="33386" name="Freeform 68"/>
              <p:cNvSpPr>
                <a:spLocks/>
              </p:cNvSpPr>
              <p:nvPr/>
            </p:nvSpPr>
            <p:spPr bwMode="auto">
              <a:xfrm>
                <a:off x="2269" y="2882"/>
                <a:ext cx="9" cy="9"/>
              </a:xfrm>
              <a:custGeom>
                <a:avLst/>
                <a:gdLst>
                  <a:gd name="T0" fmla="*/ 9 w 9"/>
                  <a:gd name="T1" fmla="*/ 0 h 9"/>
                  <a:gd name="T2" fmla="*/ 9 w 9"/>
                  <a:gd name="T3" fmla="*/ 0 h 9"/>
                  <a:gd name="T4" fmla="*/ 9 w 9"/>
                  <a:gd name="T5" fmla="*/ 0 h 9"/>
                  <a:gd name="T6" fmla="*/ 6 w 9"/>
                  <a:gd name="T7" fmla="*/ 6 h 9"/>
                  <a:gd name="T8" fmla="*/ 3 w 9"/>
                  <a:gd name="T9" fmla="*/ 6 h 9"/>
                  <a:gd name="T10" fmla="*/ 3 w 9"/>
                  <a:gd name="T11" fmla="*/ 6 h 9"/>
                  <a:gd name="T12" fmla="*/ 3 w 9"/>
                  <a:gd name="T13" fmla="*/ 9 h 9"/>
                  <a:gd name="T14" fmla="*/ 0 w 9"/>
                  <a:gd name="T15" fmla="*/ 6 h 9"/>
                  <a:gd name="T16" fmla="*/ 3 w 9"/>
                  <a:gd name="T17" fmla="*/ 6 h 9"/>
                  <a:gd name="T18" fmla="*/ 3 w 9"/>
                  <a:gd name="T19" fmla="*/ 3 h 9"/>
                  <a:gd name="T20" fmla="*/ 3 w 9"/>
                  <a:gd name="T21" fmla="*/ 3 h 9"/>
                  <a:gd name="T22" fmla="*/ 0 w 9"/>
                  <a:gd name="T23" fmla="*/ 0 h 9"/>
                  <a:gd name="T24" fmla="*/ 0 w 9"/>
                  <a:gd name="T25" fmla="*/ 0 h 9"/>
                  <a:gd name="T26" fmla="*/ 0 w 9"/>
                  <a:gd name="T27" fmla="*/ 0 h 9"/>
                  <a:gd name="T28" fmla="*/ 3 w 9"/>
                  <a:gd name="T29" fmla="*/ 0 h 9"/>
                  <a:gd name="T30" fmla="*/ 9 w 9"/>
                  <a:gd name="T31" fmla="*/ 0 h 9"/>
                  <a:gd name="T32" fmla="*/ 9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9" y="0"/>
                    </a:moveTo>
                    <a:lnTo>
                      <a:pt x="9" y="0"/>
                    </a:lnTo>
                    <a:lnTo>
                      <a:pt x="6" y="6"/>
                    </a:lnTo>
                    <a:lnTo>
                      <a:pt x="3" y="6"/>
                    </a:lnTo>
                    <a:lnTo>
                      <a:pt x="3" y="9"/>
                    </a:lnTo>
                    <a:lnTo>
                      <a:pt x="0" y="6"/>
                    </a:lnTo>
                    <a:lnTo>
                      <a:pt x="3" y="6"/>
                    </a:lnTo>
                    <a:lnTo>
                      <a:pt x="3" y="3"/>
                    </a:lnTo>
                    <a:lnTo>
                      <a:pt x="0" y="0"/>
                    </a:lnTo>
                    <a:lnTo>
                      <a:pt x="3" y="0"/>
                    </a:lnTo>
                    <a:lnTo>
                      <a:pt x="9" y="0"/>
                    </a:lnTo>
                  </a:path>
                </a:pathLst>
              </a:custGeom>
              <a:noFill/>
              <a:ln w="0">
                <a:solidFill>
                  <a:srgbClr val="7F7F7F"/>
                </a:solidFill>
                <a:round/>
                <a:headEnd/>
                <a:tailEnd/>
              </a:ln>
            </p:spPr>
            <p:txBody>
              <a:bodyPr/>
              <a:lstStyle/>
              <a:p>
                <a:endParaRPr lang="en-US"/>
              </a:p>
            </p:txBody>
          </p:sp>
          <p:sp>
            <p:nvSpPr>
              <p:cNvPr id="33387" name="Freeform 69"/>
              <p:cNvSpPr>
                <a:spLocks/>
              </p:cNvSpPr>
              <p:nvPr/>
            </p:nvSpPr>
            <p:spPr bwMode="auto">
              <a:xfrm>
                <a:off x="2278" y="2878"/>
                <a:ext cx="13" cy="13"/>
              </a:xfrm>
              <a:custGeom>
                <a:avLst/>
                <a:gdLst>
                  <a:gd name="T0" fmla="*/ 13 w 13"/>
                  <a:gd name="T1" fmla="*/ 7 h 13"/>
                  <a:gd name="T2" fmla="*/ 10 w 13"/>
                  <a:gd name="T3" fmla="*/ 10 h 13"/>
                  <a:gd name="T4" fmla="*/ 7 w 13"/>
                  <a:gd name="T5" fmla="*/ 10 h 13"/>
                  <a:gd name="T6" fmla="*/ 7 w 13"/>
                  <a:gd name="T7" fmla="*/ 10 h 13"/>
                  <a:gd name="T8" fmla="*/ 3 w 13"/>
                  <a:gd name="T9" fmla="*/ 10 h 13"/>
                  <a:gd name="T10" fmla="*/ 3 w 13"/>
                  <a:gd name="T11" fmla="*/ 13 h 13"/>
                  <a:gd name="T12" fmla="*/ 7 w 13"/>
                  <a:gd name="T13" fmla="*/ 13 h 13"/>
                  <a:gd name="T14" fmla="*/ 3 w 13"/>
                  <a:gd name="T15" fmla="*/ 13 h 13"/>
                  <a:gd name="T16" fmla="*/ 3 w 13"/>
                  <a:gd name="T17" fmla="*/ 13 h 13"/>
                  <a:gd name="T18" fmla="*/ 0 w 13"/>
                  <a:gd name="T19" fmla="*/ 10 h 13"/>
                  <a:gd name="T20" fmla="*/ 0 w 13"/>
                  <a:gd name="T21" fmla="*/ 7 h 13"/>
                  <a:gd name="T22" fmla="*/ 0 w 13"/>
                  <a:gd name="T23" fmla="*/ 7 h 13"/>
                  <a:gd name="T24" fmla="*/ 3 w 13"/>
                  <a:gd name="T25" fmla="*/ 7 h 13"/>
                  <a:gd name="T26" fmla="*/ 0 w 13"/>
                  <a:gd name="T27" fmla="*/ 4 h 13"/>
                  <a:gd name="T28" fmla="*/ 3 w 13"/>
                  <a:gd name="T29" fmla="*/ 0 h 13"/>
                  <a:gd name="T30" fmla="*/ 7 w 13"/>
                  <a:gd name="T31" fmla="*/ 0 h 13"/>
                  <a:gd name="T32" fmla="*/ 7 w 13"/>
                  <a:gd name="T33" fmla="*/ 4 h 13"/>
                  <a:gd name="T34" fmla="*/ 10 w 13"/>
                  <a:gd name="T35" fmla="*/ 4 h 13"/>
                  <a:gd name="T36" fmla="*/ 13 w 13"/>
                  <a:gd name="T37" fmla="*/ 7 h 13"/>
                  <a:gd name="T38" fmla="*/ 13 w 13"/>
                  <a:gd name="T39" fmla="*/ 7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3"/>
                  <a:gd name="T62" fmla="*/ 13 w 13"/>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3">
                    <a:moveTo>
                      <a:pt x="13" y="7"/>
                    </a:moveTo>
                    <a:lnTo>
                      <a:pt x="10" y="10"/>
                    </a:lnTo>
                    <a:lnTo>
                      <a:pt x="7" y="10"/>
                    </a:lnTo>
                    <a:lnTo>
                      <a:pt x="3" y="10"/>
                    </a:lnTo>
                    <a:lnTo>
                      <a:pt x="3" y="13"/>
                    </a:lnTo>
                    <a:lnTo>
                      <a:pt x="7" y="13"/>
                    </a:lnTo>
                    <a:lnTo>
                      <a:pt x="3" y="13"/>
                    </a:lnTo>
                    <a:lnTo>
                      <a:pt x="0" y="10"/>
                    </a:lnTo>
                    <a:lnTo>
                      <a:pt x="0" y="7"/>
                    </a:lnTo>
                    <a:lnTo>
                      <a:pt x="3" y="7"/>
                    </a:lnTo>
                    <a:lnTo>
                      <a:pt x="0" y="4"/>
                    </a:lnTo>
                    <a:lnTo>
                      <a:pt x="3" y="0"/>
                    </a:lnTo>
                    <a:lnTo>
                      <a:pt x="7" y="0"/>
                    </a:lnTo>
                    <a:lnTo>
                      <a:pt x="7" y="4"/>
                    </a:lnTo>
                    <a:lnTo>
                      <a:pt x="10" y="4"/>
                    </a:lnTo>
                    <a:lnTo>
                      <a:pt x="13" y="7"/>
                    </a:lnTo>
                    <a:close/>
                  </a:path>
                </a:pathLst>
              </a:custGeom>
              <a:solidFill>
                <a:srgbClr val="CCCCCC"/>
              </a:solidFill>
              <a:ln w="9525">
                <a:noFill/>
                <a:round/>
                <a:headEnd/>
                <a:tailEnd/>
              </a:ln>
            </p:spPr>
            <p:txBody>
              <a:bodyPr/>
              <a:lstStyle/>
              <a:p>
                <a:endParaRPr lang="en-US"/>
              </a:p>
            </p:txBody>
          </p:sp>
          <p:sp>
            <p:nvSpPr>
              <p:cNvPr id="33388" name="Freeform 70"/>
              <p:cNvSpPr>
                <a:spLocks/>
              </p:cNvSpPr>
              <p:nvPr/>
            </p:nvSpPr>
            <p:spPr bwMode="auto">
              <a:xfrm>
                <a:off x="2278" y="2878"/>
                <a:ext cx="13" cy="13"/>
              </a:xfrm>
              <a:custGeom>
                <a:avLst/>
                <a:gdLst>
                  <a:gd name="T0" fmla="*/ 13 w 13"/>
                  <a:gd name="T1" fmla="*/ 7 h 13"/>
                  <a:gd name="T2" fmla="*/ 10 w 13"/>
                  <a:gd name="T3" fmla="*/ 10 h 13"/>
                  <a:gd name="T4" fmla="*/ 7 w 13"/>
                  <a:gd name="T5" fmla="*/ 10 h 13"/>
                  <a:gd name="T6" fmla="*/ 7 w 13"/>
                  <a:gd name="T7" fmla="*/ 10 h 13"/>
                  <a:gd name="T8" fmla="*/ 3 w 13"/>
                  <a:gd name="T9" fmla="*/ 10 h 13"/>
                  <a:gd name="T10" fmla="*/ 3 w 13"/>
                  <a:gd name="T11" fmla="*/ 13 h 13"/>
                  <a:gd name="T12" fmla="*/ 7 w 13"/>
                  <a:gd name="T13" fmla="*/ 13 h 13"/>
                  <a:gd name="T14" fmla="*/ 3 w 13"/>
                  <a:gd name="T15" fmla="*/ 13 h 13"/>
                  <a:gd name="T16" fmla="*/ 3 w 13"/>
                  <a:gd name="T17" fmla="*/ 13 h 13"/>
                  <a:gd name="T18" fmla="*/ 0 w 13"/>
                  <a:gd name="T19" fmla="*/ 10 h 13"/>
                  <a:gd name="T20" fmla="*/ 0 w 13"/>
                  <a:gd name="T21" fmla="*/ 7 h 13"/>
                  <a:gd name="T22" fmla="*/ 0 w 13"/>
                  <a:gd name="T23" fmla="*/ 7 h 13"/>
                  <a:gd name="T24" fmla="*/ 3 w 13"/>
                  <a:gd name="T25" fmla="*/ 7 h 13"/>
                  <a:gd name="T26" fmla="*/ 0 w 13"/>
                  <a:gd name="T27" fmla="*/ 4 h 13"/>
                  <a:gd name="T28" fmla="*/ 3 w 13"/>
                  <a:gd name="T29" fmla="*/ 0 h 13"/>
                  <a:gd name="T30" fmla="*/ 7 w 13"/>
                  <a:gd name="T31" fmla="*/ 0 h 13"/>
                  <a:gd name="T32" fmla="*/ 7 w 13"/>
                  <a:gd name="T33" fmla="*/ 4 h 13"/>
                  <a:gd name="T34" fmla="*/ 10 w 13"/>
                  <a:gd name="T35" fmla="*/ 4 h 13"/>
                  <a:gd name="T36" fmla="*/ 13 w 13"/>
                  <a:gd name="T37" fmla="*/ 7 h 13"/>
                  <a:gd name="T38" fmla="*/ 13 w 13"/>
                  <a:gd name="T39" fmla="*/ 7 h 13"/>
                  <a:gd name="T40" fmla="*/ 13 w 13"/>
                  <a:gd name="T41" fmla="*/ 7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3"/>
                  <a:gd name="T65" fmla="*/ 13 w 1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3">
                    <a:moveTo>
                      <a:pt x="13" y="7"/>
                    </a:moveTo>
                    <a:lnTo>
                      <a:pt x="10" y="10"/>
                    </a:lnTo>
                    <a:lnTo>
                      <a:pt x="7" y="10"/>
                    </a:lnTo>
                    <a:lnTo>
                      <a:pt x="3" y="10"/>
                    </a:lnTo>
                    <a:lnTo>
                      <a:pt x="3" y="13"/>
                    </a:lnTo>
                    <a:lnTo>
                      <a:pt x="7" y="13"/>
                    </a:lnTo>
                    <a:lnTo>
                      <a:pt x="3" y="13"/>
                    </a:lnTo>
                    <a:lnTo>
                      <a:pt x="0" y="10"/>
                    </a:lnTo>
                    <a:lnTo>
                      <a:pt x="0" y="7"/>
                    </a:lnTo>
                    <a:lnTo>
                      <a:pt x="3" y="7"/>
                    </a:lnTo>
                    <a:lnTo>
                      <a:pt x="0" y="4"/>
                    </a:lnTo>
                    <a:lnTo>
                      <a:pt x="3" y="0"/>
                    </a:lnTo>
                    <a:lnTo>
                      <a:pt x="7" y="0"/>
                    </a:lnTo>
                    <a:lnTo>
                      <a:pt x="7" y="4"/>
                    </a:lnTo>
                    <a:lnTo>
                      <a:pt x="10" y="4"/>
                    </a:lnTo>
                    <a:lnTo>
                      <a:pt x="13" y="7"/>
                    </a:lnTo>
                  </a:path>
                </a:pathLst>
              </a:custGeom>
              <a:noFill/>
              <a:ln w="0">
                <a:solidFill>
                  <a:srgbClr val="7F7F7F"/>
                </a:solidFill>
                <a:round/>
                <a:headEnd/>
                <a:tailEnd/>
              </a:ln>
            </p:spPr>
            <p:txBody>
              <a:bodyPr/>
              <a:lstStyle/>
              <a:p>
                <a:endParaRPr lang="en-US"/>
              </a:p>
            </p:txBody>
          </p:sp>
          <p:sp>
            <p:nvSpPr>
              <p:cNvPr id="33389" name="Freeform 71"/>
              <p:cNvSpPr>
                <a:spLocks/>
              </p:cNvSpPr>
              <p:nvPr/>
            </p:nvSpPr>
            <p:spPr bwMode="auto">
              <a:xfrm>
                <a:off x="2143" y="2865"/>
                <a:ext cx="6" cy="4"/>
              </a:xfrm>
              <a:custGeom>
                <a:avLst/>
                <a:gdLst>
                  <a:gd name="T0" fmla="*/ 0 w 6"/>
                  <a:gd name="T1" fmla="*/ 0 h 4"/>
                  <a:gd name="T2" fmla="*/ 0 w 6"/>
                  <a:gd name="T3" fmla="*/ 0 h 4"/>
                  <a:gd name="T4" fmla="*/ 6 w 6"/>
                  <a:gd name="T5" fmla="*/ 0 h 4"/>
                  <a:gd name="T6" fmla="*/ 6 w 6"/>
                  <a:gd name="T7" fmla="*/ 4 h 4"/>
                  <a:gd name="T8" fmla="*/ 3 w 6"/>
                  <a:gd name="T9" fmla="*/ 4 h 4"/>
                  <a:gd name="T10" fmla="*/ 3 w 6"/>
                  <a:gd name="T11" fmla="*/ 4 h 4"/>
                  <a:gd name="T12" fmla="*/ 0 w 6"/>
                  <a:gd name="T13" fmla="*/ 0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0" y="0"/>
                    </a:moveTo>
                    <a:lnTo>
                      <a:pt x="0" y="0"/>
                    </a:lnTo>
                    <a:lnTo>
                      <a:pt x="6" y="0"/>
                    </a:lnTo>
                    <a:lnTo>
                      <a:pt x="6" y="4"/>
                    </a:lnTo>
                    <a:lnTo>
                      <a:pt x="3" y="4"/>
                    </a:lnTo>
                    <a:lnTo>
                      <a:pt x="0" y="0"/>
                    </a:lnTo>
                    <a:close/>
                  </a:path>
                </a:pathLst>
              </a:custGeom>
              <a:solidFill>
                <a:srgbClr val="CCCCCC"/>
              </a:solidFill>
              <a:ln w="9525">
                <a:noFill/>
                <a:round/>
                <a:headEnd/>
                <a:tailEnd/>
              </a:ln>
            </p:spPr>
            <p:txBody>
              <a:bodyPr/>
              <a:lstStyle/>
              <a:p>
                <a:endParaRPr lang="en-US"/>
              </a:p>
            </p:txBody>
          </p:sp>
          <p:sp>
            <p:nvSpPr>
              <p:cNvPr id="33390" name="Freeform 72"/>
              <p:cNvSpPr>
                <a:spLocks/>
              </p:cNvSpPr>
              <p:nvPr/>
            </p:nvSpPr>
            <p:spPr bwMode="auto">
              <a:xfrm>
                <a:off x="2143" y="2865"/>
                <a:ext cx="6" cy="4"/>
              </a:xfrm>
              <a:custGeom>
                <a:avLst/>
                <a:gdLst>
                  <a:gd name="T0" fmla="*/ 0 w 6"/>
                  <a:gd name="T1" fmla="*/ 0 h 4"/>
                  <a:gd name="T2" fmla="*/ 0 w 6"/>
                  <a:gd name="T3" fmla="*/ 0 h 4"/>
                  <a:gd name="T4" fmla="*/ 6 w 6"/>
                  <a:gd name="T5" fmla="*/ 0 h 4"/>
                  <a:gd name="T6" fmla="*/ 6 w 6"/>
                  <a:gd name="T7" fmla="*/ 4 h 4"/>
                  <a:gd name="T8" fmla="*/ 3 w 6"/>
                  <a:gd name="T9" fmla="*/ 4 h 4"/>
                  <a:gd name="T10" fmla="*/ 3 w 6"/>
                  <a:gd name="T11" fmla="*/ 4 h 4"/>
                  <a:gd name="T12" fmla="*/ 0 w 6"/>
                  <a:gd name="T13" fmla="*/ 0 h 4"/>
                  <a:gd name="T14" fmla="*/ 0 w 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0"/>
                    </a:moveTo>
                    <a:lnTo>
                      <a:pt x="0" y="0"/>
                    </a:lnTo>
                    <a:lnTo>
                      <a:pt x="6" y="0"/>
                    </a:lnTo>
                    <a:lnTo>
                      <a:pt x="6" y="4"/>
                    </a:lnTo>
                    <a:lnTo>
                      <a:pt x="3" y="4"/>
                    </a:lnTo>
                    <a:lnTo>
                      <a:pt x="0" y="0"/>
                    </a:lnTo>
                  </a:path>
                </a:pathLst>
              </a:custGeom>
              <a:noFill/>
              <a:ln w="0">
                <a:solidFill>
                  <a:srgbClr val="7F7F7F"/>
                </a:solidFill>
                <a:round/>
                <a:headEnd/>
                <a:tailEnd/>
              </a:ln>
            </p:spPr>
            <p:txBody>
              <a:bodyPr/>
              <a:lstStyle/>
              <a:p>
                <a:endParaRPr lang="en-US"/>
              </a:p>
            </p:txBody>
          </p:sp>
          <p:sp>
            <p:nvSpPr>
              <p:cNvPr id="33391" name="Freeform 73"/>
              <p:cNvSpPr>
                <a:spLocks/>
              </p:cNvSpPr>
              <p:nvPr/>
            </p:nvSpPr>
            <p:spPr bwMode="auto">
              <a:xfrm>
                <a:off x="2149" y="2872"/>
                <a:ext cx="7" cy="6"/>
              </a:xfrm>
              <a:custGeom>
                <a:avLst/>
                <a:gdLst>
                  <a:gd name="T0" fmla="*/ 7 w 7"/>
                  <a:gd name="T1" fmla="*/ 3 h 6"/>
                  <a:gd name="T2" fmla="*/ 7 w 7"/>
                  <a:gd name="T3" fmla="*/ 6 h 6"/>
                  <a:gd name="T4" fmla="*/ 4 w 7"/>
                  <a:gd name="T5" fmla="*/ 6 h 6"/>
                  <a:gd name="T6" fmla="*/ 4 w 7"/>
                  <a:gd name="T7" fmla="*/ 3 h 6"/>
                  <a:gd name="T8" fmla="*/ 0 w 7"/>
                  <a:gd name="T9" fmla="*/ 0 h 6"/>
                  <a:gd name="T10" fmla="*/ 4 w 7"/>
                  <a:gd name="T11" fmla="*/ 0 h 6"/>
                  <a:gd name="T12" fmla="*/ 7 w 7"/>
                  <a:gd name="T13" fmla="*/ 3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7" y="3"/>
                    </a:moveTo>
                    <a:lnTo>
                      <a:pt x="7" y="6"/>
                    </a:lnTo>
                    <a:lnTo>
                      <a:pt x="4" y="6"/>
                    </a:lnTo>
                    <a:lnTo>
                      <a:pt x="4" y="3"/>
                    </a:lnTo>
                    <a:lnTo>
                      <a:pt x="0" y="0"/>
                    </a:lnTo>
                    <a:lnTo>
                      <a:pt x="4" y="0"/>
                    </a:lnTo>
                    <a:lnTo>
                      <a:pt x="7" y="3"/>
                    </a:lnTo>
                    <a:close/>
                  </a:path>
                </a:pathLst>
              </a:custGeom>
              <a:solidFill>
                <a:srgbClr val="CCCCCC"/>
              </a:solidFill>
              <a:ln w="9525">
                <a:noFill/>
                <a:round/>
                <a:headEnd/>
                <a:tailEnd/>
              </a:ln>
            </p:spPr>
            <p:txBody>
              <a:bodyPr/>
              <a:lstStyle/>
              <a:p>
                <a:endParaRPr lang="en-US"/>
              </a:p>
            </p:txBody>
          </p:sp>
          <p:sp>
            <p:nvSpPr>
              <p:cNvPr id="33392" name="Freeform 74"/>
              <p:cNvSpPr>
                <a:spLocks/>
              </p:cNvSpPr>
              <p:nvPr/>
            </p:nvSpPr>
            <p:spPr bwMode="auto">
              <a:xfrm>
                <a:off x="2149" y="2872"/>
                <a:ext cx="7" cy="6"/>
              </a:xfrm>
              <a:custGeom>
                <a:avLst/>
                <a:gdLst>
                  <a:gd name="T0" fmla="*/ 7 w 7"/>
                  <a:gd name="T1" fmla="*/ 3 h 6"/>
                  <a:gd name="T2" fmla="*/ 7 w 7"/>
                  <a:gd name="T3" fmla="*/ 6 h 6"/>
                  <a:gd name="T4" fmla="*/ 4 w 7"/>
                  <a:gd name="T5" fmla="*/ 6 h 6"/>
                  <a:gd name="T6" fmla="*/ 4 w 7"/>
                  <a:gd name="T7" fmla="*/ 3 h 6"/>
                  <a:gd name="T8" fmla="*/ 0 w 7"/>
                  <a:gd name="T9" fmla="*/ 0 h 6"/>
                  <a:gd name="T10" fmla="*/ 4 w 7"/>
                  <a:gd name="T11" fmla="*/ 0 h 6"/>
                  <a:gd name="T12" fmla="*/ 7 w 7"/>
                  <a:gd name="T13" fmla="*/ 3 h 6"/>
                  <a:gd name="T14" fmla="*/ 7 w 7"/>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7" y="3"/>
                    </a:moveTo>
                    <a:lnTo>
                      <a:pt x="7" y="6"/>
                    </a:lnTo>
                    <a:lnTo>
                      <a:pt x="4" y="6"/>
                    </a:lnTo>
                    <a:lnTo>
                      <a:pt x="4" y="3"/>
                    </a:lnTo>
                    <a:lnTo>
                      <a:pt x="0" y="0"/>
                    </a:lnTo>
                    <a:lnTo>
                      <a:pt x="4" y="0"/>
                    </a:lnTo>
                    <a:lnTo>
                      <a:pt x="7" y="3"/>
                    </a:lnTo>
                  </a:path>
                </a:pathLst>
              </a:custGeom>
              <a:noFill/>
              <a:ln w="0">
                <a:solidFill>
                  <a:srgbClr val="7F7F7F"/>
                </a:solidFill>
                <a:round/>
                <a:headEnd/>
                <a:tailEnd/>
              </a:ln>
            </p:spPr>
            <p:txBody>
              <a:bodyPr/>
              <a:lstStyle/>
              <a:p>
                <a:endParaRPr lang="en-US"/>
              </a:p>
            </p:txBody>
          </p:sp>
          <p:sp>
            <p:nvSpPr>
              <p:cNvPr id="33393" name="Freeform 75"/>
              <p:cNvSpPr>
                <a:spLocks/>
              </p:cNvSpPr>
              <p:nvPr/>
            </p:nvSpPr>
            <p:spPr bwMode="auto">
              <a:xfrm>
                <a:off x="2124" y="2759"/>
                <a:ext cx="6" cy="20"/>
              </a:xfrm>
              <a:custGeom>
                <a:avLst/>
                <a:gdLst>
                  <a:gd name="T0" fmla="*/ 0 w 6"/>
                  <a:gd name="T1" fmla="*/ 0 h 20"/>
                  <a:gd name="T2" fmla="*/ 0 w 6"/>
                  <a:gd name="T3" fmla="*/ 0 h 20"/>
                  <a:gd name="T4" fmla="*/ 3 w 6"/>
                  <a:gd name="T5" fmla="*/ 0 h 20"/>
                  <a:gd name="T6" fmla="*/ 6 w 6"/>
                  <a:gd name="T7" fmla="*/ 7 h 20"/>
                  <a:gd name="T8" fmla="*/ 3 w 6"/>
                  <a:gd name="T9" fmla="*/ 10 h 20"/>
                  <a:gd name="T10" fmla="*/ 6 w 6"/>
                  <a:gd name="T11" fmla="*/ 13 h 20"/>
                  <a:gd name="T12" fmla="*/ 6 w 6"/>
                  <a:gd name="T13" fmla="*/ 13 h 20"/>
                  <a:gd name="T14" fmla="*/ 6 w 6"/>
                  <a:gd name="T15" fmla="*/ 16 h 20"/>
                  <a:gd name="T16" fmla="*/ 6 w 6"/>
                  <a:gd name="T17" fmla="*/ 16 h 20"/>
                  <a:gd name="T18" fmla="*/ 6 w 6"/>
                  <a:gd name="T19" fmla="*/ 20 h 20"/>
                  <a:gd name="T20" fmla="*/ 3 w 6"/>
                  <a:gd name="T21" fmla="*/ 20 h 20"/>
                  <a:gd name="T22" fmla="*/ 0 w 6"/>
                  <a:gd name="T23" fmla="*/ 16 h 20"/>
                  <a:gd name="T24" fmla="*/ 0 w 6"/>
                  <a:gd name="T25" fmla="*/ 10 h 20"/>
                  <a:gd name="T26" fmla="*/ 0 w 6"/>
                  <a:gd name="T27" fmla="*/ 0 h 20"/>
                  <a:gd name="T28" fmla="*/ 0 w 6"/>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20"/>
                  <a:gd name="T47" fmla="*/ 6 w 6"/>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20">
                    <a:moveTo>
                      <a:pt x="0" y="0"/>
                    </a:moveTo>
                    <a:lnTo>
                      <a:pt x="0" y="0"/>
                    </a:lnTo>
                    <a:lnTo>
                      <a:pt x="3" y="0"/>
                    </a:lnTo>
                    <a:lnTo>
                      <a:pt x="6" y="7"/>
                    </a:lnTo>
                    <a:lnTo>
                      <a:pt x="3" y="10"/>
                    </a:lnTo>
                    <a:lnTo>
                      <a:pt x="6" y="13"/>
                    </a:lnTo>
                    <a:lnTo>
                      <a:pt x="6" y="16"/>
                    </a:lnTo>
                    <a:lnTo>
                      <a:pt x="6" y="20"/>
                    </a:lnTo>
                    <a:lnTo>
                      <a:pt x="3" y="20"/>
                    </a:lnTo>
                    <a:lnTo>
                      <a:pt x="0" y="16"/>
                    </a:lnTo>
                    <a:lnTo>
                      <a:pt x="0" y="10"/>
                    </a:lnTo>
                    <a:lnTo>
                      <a:pt x="0" y="0"/>
                    </a:lnTo>
                    <a:close/>
                  </a:path>
                </a:pathLst>
              </a:custGeom>
              <a:solidFill>
                <a:srgbClr val="CCCCCC"/>
              </a:solidFill>
              <a:ln w="9525">
                <a:noFill/>
                <a:round/>
                <a:headEnd/>
                <a:tailEnd/>
              </a:ln>
            </p:spPr>
            <p:txBody>
              <a:bodyPr/>
              <a:lstStyle/>
              <a:p>
                <a:endParaRPr lang="en-US"/>
              </a:p>
            </p:txBody>
          </p:sp>
          <p:sp>
            <p:nvSpPr>
              <p:cNvPr id="33394" name="Freeform 76"/>
              <p:cNvSpPr>
                <a:spLocks/>
              </p:cNvSpPr>
              <p:nvPr/>
            </p:nvSpPr>
            <p:spPr bwMode="auto">
              <a:xfrm>
                <a:off x="2124" y="2759"/>
                <a:ext cx="6" cy="20"/>
              </a:xfrm>
              <a:custGeom>
                <a:avLst/>
                <a:gdLst>
                  <a:gd name="T0" fmla="*/ 0 w 6"/>
                  <a:gd name="T1" fmla="*/ 0 h 20"/>
                  <a:gd name="T2" fmla="*/ 0 w 6"/>
                  <a:gd name="T3" fmla="*/ 0 h 20"/>
                  <a:gd name="T4" fmla="*/ 3 w 6"/>
                  <a:gd name="T5" fmla="*/ 0 h 20"/>
                  <a:gd name="T6" fmla="*/ 6 w 6"/>
                  <a:gd name="T7" fmla="*/ 7 h 20"/>
                  <a:gd name="T8" fmla="*/ 3 w 6"/>
                  <a:gd name="T9" fmla="*/ 10 h 20"/>
                  <a:gd name="T10" fmla="*/ 6 w 6"/>
                  <a:gd name="T11" fmla="*/ 13 h 20"/>
                  <a:gd name="T12" fmla="*/ 6 w 6"/>
                  <a:gd name="T13" fmla="*/ 13 h 20"/>
                  <a:gd name="T14" fmla="*/ 6 w 6"/>
                  <a:gd name="T15" fmla="*/ 16 h 20"/>
                  <a:gd name="T16" fmla="*/ 6 w 6"/>
                  <a:gd name="T17" fmla="*/ 16 h 20"/>
                  <a:gd name="T18" fmla="*/ 6 w 6"/>
                  <a:gd name="T19" fmla="*/ 20 h 20"/>
                  <a:gd name="T20" fmla="*/ 3 w 6"/>
                  <a:gd name="T21" fmla="*/ 20 h 20"/>
                  <a:gd name="T22" fmla="*/ 0 w 6"/>
                  <a:gd name="T23" fmla="*/ 16 h 20"/>
                  <a:gd name="T24" fmla="*/ 0 w 6"/>
                  <a:gd name="T25" fmla="*/ 10 h 20"/>
                  <a:gd name="T26" fmla="*/ 0 w 6"/>
                  <a:gd name="T27" fmla="*/ 0 h 20"/>
                  <a:gd name="T28" fmla="*/ 0 w 6"/>
                  <a:gd name="T29" fmla="*/ 0 h 20"/>
                  <a:gd name="T30" fmla="*/ 0 w 6"/>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20"/>
                  <a:gd name="T50" fmla="*/ 6 w 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20">
                    <a:moveTo>
                      <a:pt x="0" y="0"/>
                    </a:moveTo>
                    <a:lnTo>
                      <a:pt x="0" y="0"/>
                    </a:lnTo>
                    <a:lnTo>
                      <a:pt x="3" y="0"/>
                    </a:lnTo>
                    <a:lnTo>
                      <a:pt x="6" y="7"/>
                    </a:lnTo>
                    <a:lnTo>
                      <a:pt x="3" y="10"/>
                    </a:lnTo>
                    <a:lnTo>
                      <a:pt x="6" y="13"/>
                    </a:lnTo>
                    <a:lnTo>
                      <a:pt x="6" y="16"/>
                    </a:lnTo>
                    <a:lnTo>
                      <a:pt x="6" y="20"/>
                    </a:lnTo>
                    <a:lnTo>
                      <a:pt x="3" y="20"/>
                    </a:lnTo>
                    <a:lnTo>
                      <a:pt x="0" y="16"/>
                    </a:lnTo>
                    <a:lnTo>
                      <a:pt x="0" y="10"/>
                    </a:lnTo>
                    <a:lnTo>
                      <a:pt x="0" y="0"/>
                    </a:lnTo>
                  </a:path>
                </a:pathLst>
              </a:custGeom>
              <a:noFill/>
              <a:ln w="0">
                <a:solidFill>
                  <a:srgbClr val="7F7F7F"/>
                </a:solidFill>
                <a:round/>
                <a:headEnd/>
                <a:tailEnd/>
              </a:ln>
            </p:spPr>
            <p:txBody>
              <a:bodyPr/>
              <a:lstStyle/>
              <a:p>
                <a:endParaRPr lang="en-US"/>
              </a:p>
            </p:txBody>
          </p:sp>
          <p:sp>
            <p:nvSpPr>
              <p:cNvPr id="33395" name="Freeform 77"/>
              <p:cNvSpPr>
                <a:spLocks/>
              </p:cNvSpPr>
              <p:nvPr/>
            </p:nvSpPr>
            <p:spPr bwMode="auto">
              <a:xfrm>
                <a:off x="2137" y="2791"/>
                <a:ext cx="6" cy="7"/>
              </a:xfrm>
              <a:custGeom>
                <a:avLst/>
                <a:gdLst>
                  <a:gd name="T0" fmla="*/ 3 w 6"/>
                  <a:gd name="T1" fmla="*/ 0 h 7"/>
                  <a:gd name="T2" fmla="*/ 6 w 6"/>
                  <a:gd name="T3" fmla="*/ 4 h 7"/>
                  <a:gd name="T4" fmla="*/ 6 w 6"/>
                  <a:gd name="T5" fmla="*/ 7 h 7"/>
                  <a:gd name="T6" fmla="*/ 3 w 6"/>
                  <a:gd name="T7" fmla="*/ 7 h 7"/>
                  <a:gd name="T8" fmla="*/ 0 w 6"/>
                  <a:gd name="T9" fmla="*/ 4 h 7"/>
                  <a:gd name="T10" fmla="*/ 3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3" y="0"/>
                    </a:moveTo>
                    <a:lnTo>
                      <a:pt x="6" y="4"/>
                    </a:lnTo>
                    <a:lnTo>
                      <a:pt x="6" y="7"/>
                    </a:lnTo>
                    <a:lnTo>
                      <a:pt x="3" y="7"/>
                    </a:lnTo>
                    <a:lnTo>
                      <a:pt x="0" y="4"/>
                    </a:lnTo>
                    <a:lnTo>
                      <a:pt x="3" y="0"/>
                    </a:lnTo>
                    <a:close/>
                  </a:path>
                </a:pathLst>
              </a:custGeom>
              <a:solidFill>
                <a:srgbClr val="CCCCCC"/>
              </a:solidFill>
              <a:ln w="9525">
                <a:noFill/>
                <a:round/>
                <a:headEnd/>
                <a:tailEnd/>
              </a:ln>
            </p:spPr>
            <p:txBody>
              <a:bodyPr/>
              <a:lstStyle/>
              <a:p>
                <a:endParaRPr lang="en-US"/>
              </a:p>
            </p:txBody>
          </p:sp>
          <p:sp>
            <p:nvSpPr>
              <p:cNvPr id="33396" name="Freeform 78"/>
              <p:cNvSpPr>
                <a:spLocks/>
              </p:cNvSpPr>
              <p:nvPr/>
            </p:nvSpPr>
            <p:spPr bwMode="auto">
              <a:xfrm>
                <a:off x="2137" y="2791"/>
                <a:ext cx="6" cy="7"/>
              </a:xfrm>
              <a:custGeom>
                <a:avLst/>
                <a:gdLst>
                  <a:gd name="T0" fmla="*/ 3 w 6"/>
                  <a:gd name="T1" fmla="*/ 0 h 7"/>
                  <a:gd name="T2" fmla="*/ 6 w 6"/>
                  <a:gd name="T3" fmla="*/ 4 h 7"/>
                  <a:gd name="T4" fmla="*/ 6 w 6"/>
                  <a:gd name="T5" fmla="*/ 7 h 7"/>
                  <a:gd name="T6" fmla="*/ 3 w 6"/>
                  <a:gd name="T7" fmla="*/ 7 h 7"/>
                  <a:gd name="T8" fmla="*/ 0 w 6"/>
                  <a:gd name="T9" fmla="*/ 4 h 7"/>
                  <a:gd name="T10" fmla="*/ 3 w 6"/>
                  <a:gd name="T11" fmla="*/ 0 h 7"/>
                  <a:gd name="T12" fmla="*/ 3 w 6"/>
                  <a:gd name="T13" fmla="*/ 0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3" y="0"/>
                    </a:moveTo>
                    <a:lnTo>
                      <a:pt x="6" y="4"/>
                    </a:lnTo>
                    <a:lnTo>
                      <a:pt x="6" y="7"/>
                    </a:lnTo>
                    <a:lnTo>
                      <a:pt x="3" y="7"/>
                    </a:lnTo>
                    <a:lnTo>
                      <a:pt x="0" y="4"/>
                    </a:lnTo>
                    <a:lnTo>
                      <a:pt x="3" y="0"/>
                    </a:lnTo>
                  </a:path>
                </a:pathLst>
              </a:custGeom>
              <a:noFill/>
              <a:ln w="0">
                <a:solidFill>
                  <a:srgbClr val="7F7F7F"/>
                </a:solidFill>
                <a:round/>
                <a:headEnd/>
                <a:tailEnd/>
              </a:ln>
            </p:spPr>
            <p:txBody>
              <a:bodyPr/>
              <a:lstStyle/>
              <a:p>
                <a:endParaRPr lang="en-US"/>
              </a:p>
            </p:txBody>
          </p:sp>
          <p:sp>
            <p:nvSpPr>
              <p:cNvPr id="33397" name="Freeform 79"/>
              <p:cNvSpPr>
                <a:spLocks/>
              </p:cNvSpPr>
              <p:nvPr/>
            </p:nvSpPr>
            <p:spPr bwMode="auto">
              <a:xfrm>
                <a:off x="2140" y="2846"/>
                <a:ext cx="9" cy="16"/>
              </a:xfrm>
              <a:custGeom>
                <a:avLst/>
                <a:gdLst>
                  <a:gd name="T0" fmla="*/ 3 w 9"/>
                  <a:gd name="T1" fmla="*/ 3 h 16"/>
                  <a:gd name="T2" fmla="*/ 0 w 9"/>
                  <a:gd name="T3" fmla="*/ 0 h 16"/>
                  <a:gd name="T4" fmla="*/ 3 w 9"/>
                  <a:gd name="T5" fmla="*/ 0 h 16"/>
                  <a:gd name="T6" fmla="*/ 6 w 9"/>
                  <a:gd name="T7" fmla="*/ 3 h 16"/>
                  <a:gd name="T8" fmla="*/ 9 w 9"/>
                  <a:gd name="T9" fmla="*/ 13 h 16"/>
                  <a:gd name="T10" fmla="*/ 9 w 9"/>
                  <a:gd name="T11" fmla="*/ 16 h 16"/>
                  <a:gd name="T12" fmla="*/ 9 w 9"/>
                  <a:gd name="T13" fmla="*/ 16 h 16"/>
                  <a:gd name="T14" fmla="*/ 6 w 9"/>
                  <a:gd name="T15" fmla="*/ 16 h 16"/>
                  <a:gd name="T16" fmla="*/ 6 w 9"/>
                  <a:gd name="T17" fmla="*/ 10 h 16"/>
                  <a:gd name="T18" fmla="*/ 0 w 9"/>
                  <a:gd name="T19" fmla="*/ 7 h 16"/>
                  <a:gd name="T20" fmla="*/ 3 w 9"/>
                  <a:gd name="T21" fmla="*/ 10 h 16"/>
                  <a:gd name="T22" fmla="*/ 3 w 9"/>
                  <a:gd name="T23" fmla="*/ 7 h 16"/>
                  <a:gd name="T24" fmla="*/ 0 w 9"/>
                  <a:gd name="T25" fmla="*/ 7 h 16"/>
                  <a:gd name="T26" fmla="*/ 3 w 9"/>
                  <a:gd name="T27" fmla="*/ 3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6"/>
                  <a:gd name="T44" fmla="*/ 9 w 9"/>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6">
                    <a:moveTo>
                      <a:pt x="3" y="3"/>
                    </a:moveTo>
                    <a:lnTo>
                      <a:pt x="0" y="0"/>
                    </a:lnTo>
                    <a:lnTo>
                      <a:pt x="3" y="0"/>
                    </a:lnTo>
                    <a:lnTo>
                      <a:pt x="6" y="3"/>
                    </a:lnTo>
                    <a:lnTo>
                      <a:pt x="9" y="13"/>
                    </a:lnTo>
                    <a:lnTo>
                      <a:pt x="9" y="16"/>
                    </a:lnTo>
                    <a:lnTo>
                      <a:pt x="6" y="16"/>
                    </a:lnTo>
                    <a:lnTo>
                      <a:pt x="6" y="10"/>
                    </a:lnTo>
                    <a:lnTo>
                      <a:pt x="0" y="7"/>
                    </a:lnTo>
                    <a:lnTo>
                      <a:pt x="3" y="10"/>
                    </a:lnTo>
                    <a:lnTo>
                      <a:pt x="3" y="7"/>
                    </a:lnTo>
                    <a:lnTo>
                      <a:pt x="0" y="7"/>
                    </a:lnTo>
                    <a:lnTo>
                      <a:pt x="3" y="3"/>
                    </a:lnTo>
                    <a:close/>
                  </a:path>
                </a:pathLst>
              </a:custGeom>
              <a:solidFill>
                <a:srgbClr val="CCCCCC"/>
              </a:solidFill>
              <a:ln w="9525">
                <a:noFill/>
                <a:round/>
                <a:headEnd/>
                <a:tailEnd/>
              </a:ln>
            </p:spPr>
            <p:txBody>
              <a:bodyPr/>
              <a:lstStyle/>
              <a:p>
                <a:endParaRPr lang="en-US"/>
              </a:p>
            </p:txBody>
          </p:sp>
          <p:sp>
            <p:nvSpPr>
              <p:cNvPr id="33398" name="Freeform 80"/>
              <p:cNvSpPr>
                <a:spLocks/>
              </p:cNvSpPr>
              <p:nvPr/>
            </p:nvSpPr>
            <p:spPr bwMode="auto">
              <a:xfrm>
                <a:off x="2140" y="2846"/>
                <a:ext cx="9" cy="16"/>
              </a:xfrm>
              <a:custGeom>
                <a:avLst/>
                <a:gdLst>
                  <a:gd name="T0" fmla="*/ 3 w 9"/>
                  <a:gd name="T1" fmla="*/ 3 h 16"/>
                  <a:gd name="T2" fmla="*/ 0 w 9"/>
                  <a:gd name="T3" fmla="*/ 0 h 16"/>
                  <a:gd name="T4" fmla="*/ 3 w 9"/>
                  <a:gd name="T5" fmla="*/ 0 h 16"/>
                  <a:gd name="T6" fmla="*/ 6 w 9"/>
                  <a:gd name="T7" fmla="*/ 3 h 16"/>
                  <a:gd name="T8" fmla="*/ 9 w 9"/>
                  <a:gd name="T9" fmla="*/ 13 h 16"/>
                  <a:gd name="T10" fmla="*/ 9 w 9"/>
                  <a:gd name="T11" fmla="*/ 16 h 16"/>
                  <a:gd name="T12" fmla="*/ 9 w 9"/>
                  <a:gd name="T13" fmla="*/ 16 h 16"/>
                  <a:gd name="T14" fmla="*/ 6 w 9"/>
                  <a:gd name="T15" fmla="*/ 16 h 16"/>
                  <a:gd name="T16" fmla="*/ 6 w 9"/>
                  <a:gd name="T17" fmla="*/ 10 h 16"/>
                  <a:gd name="T18" fmla="*/ 0 w 9"/>
                  <a:gd name="T19" fmla="*/ 7 h 16"/>
                  <a:gd name="T20" fmla="*/ 3 w 9"/>
                  <a:gd name="T21" fmla="*/ 10 h 16"/>
                  <a:gd name="T22" fmla="*/ 3 w 9"/>
                  <a:gd name="T23" fmla="*/ 7 h 16"/>
                  <a:gd name="T24" fmla="*/ 0 w 9"/>
                  <a:gd name="T25" fmla="*/ 7 h 16"/>
                  <a:gd name="T26" fmla="*/ 3 w 9"/>
                  <a:gd name="T27" fmla="*/ 3 h 16"/>
                  <a:gd name="T28" fmla="*/ 3 w 9"/>
                  <a:gd name="T29" fmla="*/ 3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16"/>
                  <a:gd name="T47" fmla="*/ 9 w 9"/>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16">
                    <a:moveTo>
                      <a:pt x="3" y="3"/>
                    </a:moveTo>
                    <a:lnTo>
                      <a:pt x="0" y="0"/>
                    </a:lnTo>
                    <a:lnTo>
                      <a:pt x="3" y="0"/>
                    </a:lnTo>
                    <a:lnTo>
                      <a:pt x="6" y="3"/>
                    </a:lnTo>
                    <a:lnTo>
                      <a:pt x="9" y="13"/>
                    </a:lnTo>
                    <a:lnTo>
                      <a:pt x="9" y="16"/>
                    </a:lnTo>
                    <a:lnTo>
                      <a:pt x="6" y="16"/>
                    </a:lnTo>
                    <a:lnTo>
                      <a:pt x="6" y="10"/>
                    </a:lnTo>
                    <a:lnTo>
                      <a:pt x="0" y="7"/>
                    </a:lnTo>
                    <a:lnTo>
                      <a:pt x="3" y="10"/>
                    </a:lnTo>
                    <a:lnTo>
                      <a:pt x="3" y="7"/>
                    </a:lnTo>
                    <a:lnTo>
                      <a:pt x="0" y="7"/>
                    </a:lnTo>
                    <a:lnTo>
                      <a:pt x="3" y="3"/>
                    </a:lnTo>
                  </a:path>
                </a:pathLst>
              </a:custGeom>
              <a:noFill/>
              <a:ln w="0">
                <a:solidFill>
                  <a:srgbClr val="7F7F7F"/>
                </a:solidFill>
                <a:round/>
                <a:headEnd/>
                <a:tailEnd/>
              </a:ln>
            </p:spPr>
            <p:txBody>
              <a:bodyPr/>
              <a:lstStyle/>
              <a:p>
                <a:endParaRPr lang="en-US"/>
              </a:p>
            </p:txBody>
          </p:sp>
          <p:sp>
            <p:nvSpPr>
              <p:cNvPr id="33399" name="Freeform 81"/>
              <p:cNvSpPr>
                <a:spLocks/>
              </p:cNvSpPr>
              <p:nvPr/>
            </p:nvSpPr>
            <p:spPr bwMode="auto">
              <a:xfrm>
                <a:off x="2169" y="2888"/>
                <a:ext cx="19" cy="19"/>
              </a:xfrm>
              <a:custGeom>
                <a:avLst/>
                <a:gdLst>
                  <a:gd name="T0" fmla="*/ 0 w 19"/>
                  <a:gd name="T1" fmla="*/ 3 h 19"/>
                  <a:gd name="T2" fmla="*/ 3 w 19"/>
                  <a:gd name="T3" fmla="*/ 0 h 19"/>
                  <a:gd name="T4" fmla="*/ 3 w 19"/>
                  <a:gd name="T5" fmla="*/ 3 h 19"/>
                  <a:gd name="T6" fmla="*/ 3 w 19"/>
                  <a:gd name="T7" fmla="*/ 0 h 19"/>
                  <a:gd name="T8" fmla="*/ 6 w 19"/>
                  <a:gd name="T9" fmla="*/ 0 h 19"/>
                  <a:gd name="T10" fmla="*/ 6 w 19"/>
                  <a:gd name="T11" fmla="*/ 3 h 19"/>
                  <a:gd name="T12" fmla="*/ 6 w 19"/>
                  <a:gd name="T13" fmla="*/ 6 h 19"/>
                  <a:gd name="T14" fmla="*/ 9 w 19"/>
                  <a:gd name="T15" fmla="*/ 10 h 19"/>
                  <a:gd name="T16" fmla="*/ 13 w 19"/>
                  <a:gd name="T17" fmla="*/ 10 h 19"/>
                  <a:gd name="T18" fmla="*/ 16 w 19"/>
                  <a:gd name="T19" fmla="*/ 10 h 19"/>
                  <a:gd name="T20" fmla="*/ 19 w 19"/>
                  <a:gd name="T21" fmla="*/ 10 h 19"/>
                  <a:gd name="T22" fmla="*/ 13 w 19"/>
                  <a:gd name="T23" fmla="*/ 16 h 19"/>
                  <a:gd name="T24" fmla="*/ 13 w 19"/>
                  <a:gd name="T25" fmla="*/ 19 h 19"/>
                  <a:gd name="T26" fmla="*/ 13 w 19"/>
                  <a:gd name="T27" fmla="*/ 19 h 19"/>
                  <a:gd name="T28" fmla="*/ 6 w 19"/>
                  <a:gd name="T29" fmla="*/ 16 h 19"/>
                  <a:gd name="T30" fmla="*/ 9 w 19"/>
                  <a:gd name="T31" fmla="*/ 16 h 19"/>
                  <a:gd name="T32" fmla="*/ 6 w 19"/>
                  <a:gd name="T33" fmla="*/ 13 h 19"/>
                  <a:gd name="T34" fmla="*/ 6 w 19"/>
                  <a:gd name="T35" fmla="*/ 13 h 19"/>
                  <a:gd name="T36" fmla="*/ 3 w 19"/>
                  <a:gd name="T37" fmla="*/ 13 h 19"/>
                  <a:gd name="T38" fmla="*/ 3 w 19"/>
                  <a:gd name="T39" fmla="*/ 13 h 19"/>
                  <a:gd name="T40" fmla="*/ 0 w 19"/>
                  <a:gd name="T41" fmla="*/ 10 h 19"/>
                  <a:gd name="T42" fmla="*/ 0 w 19"/>
                  <a:gd name="T43" fmla="*/ 3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9"/>
                  <a:gd name="T68" fmla="*/ 19 w 19"/>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9">
                    <a:moveTo>
                      <a:pt x="0" y="3"/>
                    </a:moveTo>
                    <a:lnTo>
                      <a:pt x="3" y="0"/>
                    </a:lnTo>
                    <a:lnTo>
                      <a:pt x="3" y="3"/>
                    </a:lnTo>
                    <a:lnTo>
                      <a:pt x="3" y="0"/>
                    </a:lnTo>
                    <a:lnTo>
                      <a:pt x="6" y="0"/>
                    </a:lnTo>
                    <a:lnTo>
                      <a:pt x="6" y="3"/>
                    </a:lnTo>
                    <a:lnTo>
                      <a:pt x="6" y="6"/>
                    </a:lnTo>
                    <a:lnTo>
                      <a:pt x="9" y="10"/>
                    </a:lnTo>
                    <a:lnTo>
                      <a:pt x="13" y="10"/>
                    </a:lnTo>
                    <a:lnTo>
                      <a:pt x="16" y="10"/>
                    </a:lnTo>
                    <a:lnTo>
                      <a:pt x="19" y="10"/>
                    </a:lnTo>
                    <a:lnTo>
                      <a:pt x="13" y="16"/>
                    </a:lnTo>
                    <a:lnTo>
                      <a:pt x="13" y="19"/>
                    </a:lnTo>
                    <a:lnTo>
                      <a:pt x="6" y="16"/>
                    </a:lnTo>
                    <a:lnTo>
                      <a:pt x="9" y="16"/>
                    </a:lnTo>
                    <a:lnTo>
                      <a:pt x="6" y="13"/>
                    </a:lnTo>
                    <a:lnTo>
                      <a:pt x="3" y="13"/>
                    </a:lnTo>
                    <a:lnTo>
                      <a:pt x="0" y="10"/>
                    </a:lnTo>
                    <a:lnTo>
                      <a:pt x="0" y="3"/>
                    </a:lnTo>
                    <a:close/>
                  </a:path>
                </a:pathLst>
              </a:custGeom>
              <a:solidFill>
                <a:srgbClr val="CCCCCC"/>
              </a:solidFill>
              <a:ln w="9525">
                <a:noFill/>
                <a:round/>
                <a:headEnd/>
                <a:tailEnd/>
              </a:ln>
            </p:spPr>
            <p:txBody>
              <a:bodyPr/>
              <a:lstStyle/>
              <a:p>
                <a:endParaRPr lang="en-US"/>
              </a:p>
            </p:txBody>
          </p:sp>
          <p:sp>
            <p:nvSpPr>
              <p:cNvPr id="33400" name="Freeform 82"/>
              <p:cNvSpPr>
                <a:spLocks/>
              </p:cNvSpPr>
              <p:nvPr/>
            </p:nvSpPr>
            <p:spPr bwMode="auto">
              <a:xfrm>
                <a:off x="2169" y="2888"/>
                <a:ext cx="19" cy="19"/>
              </a:xfrm>
              <a:custGeom>
                <a:avLst/>
                <a:gdLst>
                  <a:gd name="T0" fmla="*/ 0 w 19"/>
                  <a:gd name="T1" fmla="*/ 3 h 19"/>
                  <a:gd name="T2" fmla="*/ 3 w 19"/>
                  <a:gd name="T3" fmla="*/ 0 h 19"/>
                  <a:gd name="T4" fmla="*/ 3 w 19"/>
                  <a:gd name="T5" fmla="*/ 3 h 19"/>
                  <a:gd name="T6" fmla="*/ 3 w 19"/>
                  <a:gd name="T7" fmla="*/ 0 h 19"/>
                  <a:gd name="T8" fmla="*/ 6 w 19"/>
                  <a:gd name="T9" fmla="*/ 0 h 19"/>
                  <a:gd name="T10" fmla="*/ 6 w 19"/>
                  <a:gd name="T11" fmla="*/ 3 h 19"/>
                  <a:gd name="T12" fmla="*/ 6 w 19"/>
                  <a:gd name="T13" fmla="*/ 6 h 19"/>
                  <a:gd name="T14" fmla="*/ 9 w 19"/>
                  <a:gd name="T15" fmla="*/ 10 h 19"/>
                  <a:gd name="T16" fmla="*/ 13 w 19"/>
                  <a:gd name="T17" fmla="*/ 10 h 19"/>
                  <a:gd name="T18" fmla="*/ 16 w 19"/>
                  <a:gd name="T19" fmla="*/ 10 h 19"/>
                  <a:gd name="T20" fmla="*/ 19 w 19"/>
                  <a:gd name="T21" fmla="*/ 10 h 19"/>
                  <a:gd name="T22" fmla="*/ 13 w 19"/>
                  <a:gd name="T23" fmla="*/ 16 h 19"/>
                  <a:gd name="T24" fmla="*/ 13 w 19"/>
                  <a:gd name="T25" fmla="*/ 19 h 19"/>
                  <a:gd name="T26" fmla="*/ 13 w 19"/>
                  <a:gd name="T27" fmla="*/ 19 h 19"/>
                  <a:gd name="T28" fmla="*/ 6 w 19"/>
                  <a:gd name="T29" fmla="*/ 16 h 19"/>
                  <a:gd name="T30" fmla="*/ 9 w 19"/>
                  <a:gd name="T31" fmla="*/ 16 h 19"/>
                  <a:gd name="T32" fmla="*/ 6 w 19"/>
                  <a:gd name="T33" fmla="*/ 13 h 19"/>
                  <a:gd name="T34" fmla="*/ 6 w 19"/>
                  <a:gd name="T35" fmla="*/ 13 h 19"/>
                  <a:gd name="T36" fmla="*/ 3 w 19"/>
                  <a:gd name="T37" fmla="*/ 13 h 19"/>
                  <a:gd name="T38" fmla="*/ 3 w 19"/>
                  <a:gd name="T39" fmla="*/ 13 h 19"/>
                  <a:gd name="T40" fmla="*/ 0 w 19"/>
                  <a:gd name="T41" fmla="*/ 10 h 19"/>
                  <a:gd name="T42" fmla="*/ 0 w 19"/>
                  <a:gd name="T43" fmla="*/ 3 h 19"/>
                  <a:gd name="T44" fmla="*/ 0 w 19"/>
                  <a:gd name="T45" fmla="*/ 3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0" y="3"/>
                    </a:moveTo>
                    <a:lnTo>
                      <a:pt x="3" y="0"/>
                    </a:lnTo>
                    <a:lnTo>
                      <a:pt x="3" y="3"/>
                    </a:lnTo>
                    <a:lnTo>
                      <a:pt x="3" y="0"/>
                    </a:lnTo>
                    <a:lnTo>
                      <a:pt x="6" y="0"/>
                    </a:lnTo>
                    <a:lnTo>
                      <a:pt x="6" y="3"/>
                    </a:lnTo>
                    <a:lnTo>
                      <a:pt x="6" y="6"/>
                    </a:lnTo>
                    <a:lnTo>
                      <a:pt x="9" y="10"/>
                    </a:lnTo>
                    <a:lnTo>
                      <a:pt x="13" y="10"/>
                    </a:lnTo>
                    <a:lnTo>
                      <a:pt x="16" y="10"/>
                    </a:lnTo>
                    <a:lnTo>
                      <a:pt x="19" y="10"/>
                    </a:lnTo>
                    <a:lnTo>
                      <a:pt x="13" y="16"/>
                    </a:lnTo>
                    <a:lnTo>
                      <a:pt x="13" y="19"/>
                    </a:lnTo>
                    <a:lnTo>
                      <a:pt x="6" y="16"/>
                    </a:lnTo>
                    <a:lnTo>
                      <a:pt x="9" y="16"/>
                    </a:lnTo>
                    <a:lnTo>
                      <a:pt x="6" y="13"/>
                    </a:lnTo>
                    <a:lnTo>
                      <a:pt x="3" y="13"/>
                    </a:lnTo>
                    <a:lnTo>
                      <a:pt x="0" y="10"/>
                    </a:lnTo>
                    <a:lnTo>
                      <a:pt x="0" y="3"/>
                    </a:lnTo>
                  </a:path>
                </a:pathLst>
              </a:custGeom>
              <a:noFill/>
              <a:ln w="0">
                <a:solidFill>
                  <a:srgbClr val="7F7F7F"/>
                </a:solidFill>
                <a:round/>
                <a:headEnd/>
                <a:tailEnd/>
              </a:ln>
            </p:spPr>
            <p:txBody>
              <a:bodyPr/>
              <a:lstStyle/>
              <a:p>
                <a:endParaRPr lang="en-US"/>
              </a:p>
            </p:txBody>
          </p:sp>
          <p:sp>
            <p:nvSpPr>
              <p:cNvPr id="33401" name="Freeform 83"/>
              <p:cNvSpPr>
                <a:spLocks/>
              </p:cNvSpPr>
              <p:nvPr/>
            </p:nvSpPr>
            <p:spPr bwMode="auto">
              <a:xfrm>
                <a:off x="2172" y="2904"/>
                <a:ext cx="13" cy="10"/>
              </a:xfrm>
              <a:custGeom>
                <a:avLst/>
                <a:gdLst>
                  <a:gd name="T0" fmla="*/ 0 w 13"/>
                  <a:gd name="T1" fmla="*/ 0 h 10"/>
                  <a:gd name="T2" fmla="*/ 3 w 13"/>
                  <a:gd name="T3" fmla="*/ 3 h 10"/>
                  <a:gd name="T4" fmla="*/ 6 w 13"/>
                  <a:gd name="T5" fmla="*/ 3 h 10"/>
                  <a:gd name="T6" fmla="*/ 10 w 13"/>
                  <a:gd name="T7" fmla="*/ 3 h 10"/>
                  <a:gd name="T8" fmla="*/ 10 w 13"/>
                  <a:gd name="T9" fmla="*/ 3 h 10"/>
                  <a:gd name="T10" fmla="*/ 13 w 13"/>
                  <a:gd name="T11" fmla="*/ 6 h 10"/>
                  <a:gd name="T12" fmla="*/ 13 w 13"/>
                  <a:gd name="T13" fmla="*/ 6 h 10"/>
                  <a:gd name="T14" fmla="*/ 13 w 13"/>
                  <a:gd name="T15" fmla="*/ 6 h 10"/>
                  <a:gd name="T16" fmla="*/ 13 w 13"/>
                  <a:gd name="T17" fmla="*/ 10 h 10"/>
                  <a:gd name="T18" fmla="*/ 10 w 13"/>
                  <a:gd name="T19" fmla="*/ 10 h 10"/>
                  <a:gd name="T20" fmla="*/ 13 w 13"/>
                  <a:gd name="T21" fmla="*/ 10 h 10"/>
                  <a:gd name="T22" fmla="*/ 10 w 13"/>
                  <a:gd name="T23" fmla="*/ 10 h 10"/>
                  <a:gd name="T24" fmla="*/ 10 w 13"/>
                  <a:gd name="T25" fmla="*/ 10 h 10"/>
                  <a:gd name="T26" fmla="*/ 6 w 13"/>
                  <a:gd name="T27" fmla="*/ 10 h 10"/>
                  <a:gd name="T28" fmla="*/ 3 w 13"/>
                  <a:gd name="T29" fmla="*/ 6 h 10"/>
                  <a:gd name="T30" fmla="*/ 3 w 13"/>
                  <a:gd name="T31" fmla="*/ 6 h 10"/>
                  <a:gd name="T32" fmla="*/ 0 w 13"/>
                  <a:gd name="T33" fmla="*/ 3 h 10"/>
                  <a:gd name="T34" fmla="*/ 0 w 13"/>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0"/>
                  <a:gd name="T56" fmla="*/ 13 w 13"/>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0">
                    <a:moveTo>
                      <a:pt x="0" y="0"/>
                    </a:moveTo>
                    <a:lnTo>
                      <a:pt x="3" y="3"/>
                    </a:lnTo>
                    <a:lnTo>
                      <a:pt x="6" y="3"/>
                    </a:lnTo>
                    <a:lnTo>
                      <a:pt x="10" y="3"/>
                    </a:lnTo>
                    <a:lnTo>
                      <a:pt x="13" y="6"/>
                    </a:lnTo>
                    <a:lnTo>
                      <a:pt x="13" y="10"/>
                    </a:lnTo>
                    <a:lnTo>
                      <a:pt x="10" y="10"/>
                    </a:lnTo>
                    <a:lnTo>
                      <a:pt x="13" y="10"/>
                    </a:lnTo>
                    <a:lnTo>
                      <a:pt x="10" y="10"/>
                    </a:lnTo>
                    <a:lnTo>
                      <a:pt x="6" y="10"/>
                    </a:lnTo>
                    <a:lnTo>
                      <a:pt x="3" y="6"/>
                    </a:lnTo>
                    <a:lnTo>
                      <a:pt x="0" y="3"/>
                    </a:lnTo>
                    <a:lnTo>
                      <a:pt x="0" y="0"/>
                    </a:lnTo>
                    <a:close/>
                  </a:path>
                </a:pathLst>
              </a:custGeom>
              <a:solidFill>
                <a:srgbClr val="CCCCCC"/>
              </a:solidFill>
              <a:ln w="9525">
                <a:noFill/>
                <a:round/>
                <a:headEnd/>
                <a:tailEnd/>
              </a:ln>
            </p:spPr>
            <p:txBody>
              <a:bodyPr/>
              <a:lstStyle/>
              <a:p>
                <a:endParaRPr lang="en-US"/>
              </a:p>
            </p:txBody>
          </p:sp>
          <p:sp>
            <p:nvSpPr>
              <p:cNvPr id="33402" name="Freeform 84"/>
              <p:cNvSpPr>
                <a:spLocks/>
              </p:cNvSpPr>
              <p:nvPr/>
            </p:nvSpPr>
            <p:spPr bwMode="auto">
              <a:xfrm>
                <a:off x="2172" y="2904"/>
                <a:ext cx="13" cy="10"/>
              </a:xfrm>
              <a:custGeom>
                <a:avLst/>
                <a:gdLst>
                  <a:gd name="T0" fmla="*/ 0 w 13"/>
                  <a:gd name="T1" fmla="*/ 0 h 10"/>
                  <a:gd name="T2" fmla="*/ 3 w 13"/>
                  <a:gd name="T3" fmla="*/ 3 h 10"/>
                  <a:gd name="T4" fmla="*/ 6 w 13"/>
                  <a:gd name="T5" fmla="*/ 3 h 10"/>
                  <a:gd name="T6" fmla="*/ 10 w 13"/>
                  <a:gd name="T7" fmla="*/ 3 h 10"/>
                  <a:gd name="T8" fmla="*/ 10 w 13"/>
                  <a:gd name="T9" fmla="*/ 3 h 10"/>
                  <a:gd name="T10" fmla="*/ 13 w 13"/>
                  <a:gd name="T11" fmla="*/ 6 h 10"/>
                  <a:gd name="T12" fmla="*/ 13 w 13"/>
                  <a:gd name="T13" fmla="*/ 6 h 10"/>
                  <a:gd name="T14" fmla="*/ 13 w 13"/>
                  <a:gd name="T15" fmla="*/ 6 h 10"/>
                  <a:gd name="T16" fmla="*/ 13 w 13"/>
                  <a:gd name="T17" fmla="*/ 10 h 10"/>
                  <a:gd name="T18" fmla="*/ 10 w 13"/>
                  <a:gd name="T19" fmla="*/ 10 h 10"/>
                  <a:gd name="T20" fmla="*/ 13 w 13"/>
                  <a:gd name="T21" fmla="*/ 10 h 10"/>
                  <a:gd name="T22" fmla="*/ 10 w 13"/>
                  <a:gd name="T23" fmla="*/ 10 h 10"/>
                  <a:gd name="T24" fmla="*/ 10 w 13"/>
                  <a:gd name="T25" fmla="*/ 10 h 10"/>
                  <a:gd name="T26" fmla="*/ 6 w 13"/>
                  <a:gd name="T27" fmla="*/ 10 h 10"/>
                  <a:gd name="T28" fmla="*/ 3 w 13"/>
                  <a:gd name="T29" fmla="*/ 6 h 10"/>
                  <a:gd name="T30" fmla="*/ 3 w 13"/>
                  <a:gd name="T31" fmla="*/ 6 h 10"/>
                  <a:gd name="T32" fmla="*/ 0 w 13"/>
                  <a:gd name="T33" fmla="*/ 3 h 10"/>
                  <a:gd name="T34" fmla="*/ 0 w 13"/>
                  <a:gd name="T35" fmla="*/ 0 h 10"/>
                  <a:gd name="T36" fmla="*/ 0 w 13"/>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0"/>
                  <a:gd name="T59" fmla="*/ 13 w 13"/>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0">
                    <a:moveTo>
                      <a:pt x="0" y="0"/>
                    </a:moveTo>
                    <a:lnTo>
                      <a:pt x="3" y="3"/>
                    </a:lnTo>
                    <a:lnTo>
                      <a:pt x="6" y="3"/>
                    </a:lnTo>
                    <a:lnTo>
                      <a:pt x="10" y="3"/>
                    </a:lnTo>
                    <a:lnTo>
                      <a:pt x="13" y="6"/>
                    </a:lnTo>
                    <a:lnTo>
                      <a:pt x="13" y="10"/>
                    </a:lnTo>
                    <a:lnTo>
                      <a:pt x="10" y="10"/>
                    </a:lnTo>
                    <a:lnTo>
                      <a:pt x="13" y="10"/>
                    </a:lnTo>
                    <a:lnTo>
                      <a:pt x="10" y="10"/>
                    </a:lnTo>
                    <a:lnTo>
                      <a:pt x="6" y="10"/>
                    </a:lnTo>
                    <a:lnTo>
                      <a:pt x="3" y="6"/>
                    </a:lnTo>
                    <a:lnTo>
                      <a:pt x="0" y="3"/>
                    </a:lnTo>
                    <a:lnTo>
                      <a:pt x="0" y="0"/>
                    </a:lnTo>
                  </a:path>
                </a:pathLst>
              </a:custGeom>
              <a:noFill/>
              <a:ln w="0">
                <a:solidFill>
                  <a:srgbClr val="7F7F7F"/>
                </a:solidFill>
                <a:round/>
                <a:headEnd/>
                <a:tailEnd/>
              </a:ln>
            </p:spPr>
            <p:txBody>
              <a:bodyPr/>
              <a:lstStyle/>
              <a:p>
                <a:endParaRPr lang="en-US"/>
              </a:p>
            </p:txBody>
          </p:sp>
          <p:sp>
            <p:nvSpPr>
              <p:cNvPr id="33403" name="Freeform 85"/>
              <p:cNvSpPr>
                <a:spLocks/>
              </p:cNvSpPr>
              <p:nvPr/>
            </p:nvSpPr>
            <p:spPr bwMode="auto">
              <a:xfrm>
                <a:off x="2185" y="2910"/>
                <a:ext cx="13" cy="7"/>
              </a:xfrm>
              <a:custGeom>
                <a:avLst/>
                <a:gdLst>
                  <a:gd name="T0" fmla="*/ 3 w 13"/>
                  <a:gd name="T1" fmla="*/ 0 h 7"/>
                  <a:gd name="T2" fmla="*/ 6 w 13"/>
                  <a:gd name="T3" fmla="*/ 4 h 7"/>
                  <a:gd name="T4" fmla="*/ 6 w 13"/>
                  <a:gd name="T5" fmla="*/ 4 h 7"/>
                  <a:gd name="T6" fmla="*/ 10 w 13"/>
                  <a:gd name="T7" fmla="*/ 4 h 7"/>
                  <a:gd name="T8" fmla="*/ 10 w 13"/>
                  <a:gd name="T9" fmla="*/ 4 h 7"/>
                  <a:gd name="T10" fmla="*/ 10 w 13"/>
                  <a:gd name="T11" fmla="*/ 4 h 7"/>
                  <a:gd name="T12" fmla="*/ 13 w 13"/>
                  <a:gd name="T13" fmla="*/ 7 h 7"/>
                  <a:gd name="T14" fmla="*/ 10 w 13"/>
                  <a:gd name="T15" fmla="*/ 7 h 7"/>
                  <a:gd name="T16" fmla="*/ 6 w 13"/>
                  <a:gd name="T17" fmla="*/ 7 h 7"/>
                  <a:gd name="T18" fmla="*/ 6 w 13"/>
                  <a:gd name="T19" fmla="*/ 7 h 7"/>
                  <a:gd name="T20" fmla="*/ 3 w 13"/>
                  <a:gd name="T21" fmla="*/ 4 h 7"/>
                  <a:gd name="T22" fmla="*/ 0 w 13"/>
                  <a:gd name="T23" fmla="*/ 0 h 7"/>
                  <a:gd name="T24" fmla="*/ 3 w 13"/>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7"/>
                  <a:gd name="T41" fmla="*/ 13 w 13"/>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7">
                    <a:moveTo>
                      <a:pt x="3" y="0"/>
                    </a:moveTo>
                    <a:lnTo>
                      <a:pt x="6" y="4"/>
                    </a:lnTo>
                    <a:lnTo>
                      <a:pt x="10" y="4"/>
                    </a:lnTo>
                    <a:lnTo>
                      <a:pt x="13" y="7"/>
                    </a:lnTo>
                    <a:lnTo>
                      <a:pt x="10" y="7"/>
                    </a:lnTo>
                    <a:lnTo>
                      <a:pt x="6" y="7"/>
                    </a:lnTo>
                    <a:lnTo>
                      <a:pt x="3" y="4"/>
                    </a:lnTo>
                    <a:lnTo>
                      <a:pt x="0" y="0"/>
                    </a:lnTo>
                    <a:lnTo>
                      <a:pt x="3" y="0"/>
                    </a:lnTo>
                    <a:close/>
                  </a:path>
                </a:pathLst>
              </a:custGeom>
              <a:solidFill>
                <a:srgbClr val="CCCCCC"/>
              </a:solidFill>
              <a:ln w="9525">
                <a:noFill/>
                <a:round/>
                <a:headEnd/>
                <a:tailEnd/>
              </a:ln>
            </p:spPr>
            <p:txBody>
              <a:bodyPr/>
              <a:lstStyle/>
              <a:p>
                <a:endParaRPr lang="en-US"/>
              </a:p>
            </p:txBody>
          </p:sp>
          <p:sp>
            <p:nvSpPr>
              <p:cNvPr id="33404" name="Freeform 86"/>
              <p:cNvSpPr>
                <a:spLocks/>
              </p:cNvSpPr>
              <p:nvPr/>
            </p:nvSpPr>
            <p:spPr bwMode="auto">
              <a:xfrm>
                <a:off x="2185" y="2910"/>
                <a:ext cx="13" cy="7"/>
              </a:xfrm>
              <a:custGeom>
                <a:avLst/>
                <a:gdLst>
                  <a:gd name="T0" fmla="*/ 3 w 13"/>
                  <a:gd name="T1" fmla="*/ 0 h 7"/>
                  <a:gd name="T2" fmla="*/ 6 w 13"/>
                  <a:gd name="T3" fmla="*/ 4 h 7"/>
                  <a:gd name="T4" fmla="*/ 6 w 13"/>
                  <a:gd name="T5" fmla="*/ 4 h 7"/>
                  <a:gd name="T6" fmla="*/ 10 w 13"/>
                  <a:gd name="T7" fmla="*/ 4 h 7"/>
                  <a:gd name="T8" fmla="*/ 10 w 13"/>
                  <a:gd name="T9" fmla="*/ 4 h 7"/>
                  <a:gd name="T10" fmla="*/ 10 w 13"/>
                  <a:gd name="T11" fmla="*/ 4 h 7"/>
                  <a:gd name="T12" fmla="*/ 13 w 13"/>
                  <a:gd name="T13" fmla="*/ 7 h 7"/>
                  <a:gd name="T14" fmla="*/ 10 w 13"/>
                  <a:gd name="T15" fmla="*/ 7 h 7"/>
                  <a:gd name="T16" fmla="*/ 6 w 13"/>
                  <a:gd name="T17" fmla="*/ 7 h 7"/>
                  <a:gd name="T18" fmla="*/ 6 w 13"/>
                  <a:gd name="T19" fmla="*/ 7 h 7"/>
                  <a:gd name="T20" fmla="*/ 3 w 13"/>
                  <a:gd name="T21" fmla="*/ 4 h 7"/>
                  <a:gd name="T22" fmla="*/ 0 w 13"/>
                  <a:gd name="T23" fmla="*/ 0 h 7"/>
                  <a:gd name="T24" fmla="*/ 3 w 13"/>
                  <a:gd name="T25" fmla="*/ 0 h 7"/>
                  <a:gd name="T26" fmla="*/ 3 w 13"/>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7"/>
                  <a:gd name="T44" fmla="*/ 13 w 13"/>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7">
                    <a:moveTo>
                      <a:pt x="3" y="0"/>
                    </a:moveTo>
                    <a:lnTo>
                      <a:pt x="6" y="4"/>
                    </a:lnTo>
                    <a:lnTo>
                      <a:pt x="10" y="4"/>
                    </a:lnTo>
                    <a:lnTo>
                      <a:pt x="13" y="7"/>
                    </a:lnTo>
                    <a:lnTo>
                      <a:pt x="10" y="7"/>
                    </a:lnTo>
                    <a:lnTo>
                      <a:pt x="6" y="7"/>
                    </a:lnTo>
                    <a:lnTo>
                      <a:pt x="3" y="4"/>
                    </a:lnTo>
                    <a:lnTo>
                      <a:pt x="0" y="0"/>
                    </a:lnTo>
                    <a:lnTo>
                      <a:pt x="3" y="0"/>
                    </a:lnTo>
                  </a:path>
                </a:pathLst>
              </a:custGeom>
              <a:noFill/>
              <a:ln w="0">
                <a:solidFill>
                  <a:srgbClr val="7F7F7F"/>
                </a:solidFill>
                <a:round/>
                <a:headEnd/>
                <a:tailEnd/>
              </a:ln>
            </p:spPr>
            <p:txBody>
              <a:bodyPr/>
              <a:lstStyle/>
              <a:p>
                <a:endParaRPr lang="en-US"/>
              </a:p>
            </p:txBody>
          </p:sp>
          <p:sp>
            <p:nvSpPr>
              <p:cNvPr id="33405" name="Freeform 87"/>
              <p:cNvSpPr>
                <a:spLocks/>
              </p:cNvSpPr>
              <p:nvPr/>
            </p:nvSpPr>
            <p:spPr bwMode="auto">
              <a:xfrm>
                <a:off x="2220" y="2923"/>
                <a:ext cx="13" cy="7"/>
              </a:xfrm>
              <a:custGeom>
                <a:avLst/>
                <a:gdLst>
                  <a:gd name="T0" fmla="*/ 4 w 13"/>
                  <a:gd name="T1" fmla="*/ 4 h 7"/>
                  <a:gd name="T2" fmla="*/ 0 w 13"/>
                  <a:gd name="T3" fmla="*/ 0 h 7"/>
                  <a:gd name="T4" fmla="*/ 4 w 13"/>
                  <a:gd name="T5" fmla="*/ 0 h 7"/>
                  <a:gd name="T6" fmla="*/ 10 w 13"/>
                  <a:gd name="T7" fmla="*/ 0 h 7"/>
                  <a:gd name="T8" fmla="*/ 13 w 13"/>
                  <a:gd name="T9" fmla="*/ 4 h 7"/>
                  <a:gd name="T10" fmla="*/ 10 w 13"/>
                  <a:gd name="T11" fmla="*/ 7 h 7"/>
                  <a:gd name="T12" fmla="*/ 7 w 13"/>
                  <a:gd name="T13" fmla="*/ 4 h 7"/>
                  <a:gd name="T14" fmla="*/ 7 w 13"/>
                  <a:gd name="T15" fmla="*/ 7 h 7"/>
                  <a:gd name="T16" fmla="*/ 4 w 13"/>
                  <a:gd name="T17" fmla="*/ 4 h 7"/>
                  <a:gd name="T18" fmla="*/ 4 w 13"/>
                  <a:gd name="T19" fmla="*/ 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7"/>
                  <a:gd name="T32" fmla="*/ 13 w 13"/>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7">
                    <a:moveTo>
                      <a:pt x="4" y="4"/>
                    </a:moveTo>
                    <a:lnTo>
                      <a:pt x="0" y="0"/>
                    </a:lnTo>
                    <a:lnTo>
                      <a:pt x="4" y="0"/>
                    </a:lnTo>
                    <a:lnTo>
                      <a:pt x="10" y="0"/>
                    </a:lnTo>
                    <a:lnTo>
                      <a:pt x="13" y="4"/>
                    </a:lnTo>
                    <a:lnTo>
                      <a:pt x="10" y="7"/>
                    </a:lnTo>
                    <a:lnTo>
                      <a:pt x="7" y="4"/>
                    </a:lnTo>
                    <a:lnTo>
                      <a:pt x="7" y="7"/>
                    </a:lnTo>
                    <a:lnTo>
                      <a:pt x="4" y="4"/>
                    </a:lnTo>
                    <a:close/>
                  </a:path>
                </a:pathLst>
              </a:custGeom>
              <a:solidFill>
                <a:srgbClr val="CCCCCC"/>
              </a:solidFill>
              <a:ln w="9525">
                <a:noFill/>
                <a:round/>
                <a:headEnd/>
                <a:tailEnd/>
              </a:ln>
            </p:spPr>
            <p:txBody>
              <a:bodyPr/>
              <a:lstStyle/>
              <a:p>
                <a:endParaRPr lang="en-US"/>
              </a:p>
            </p:txBody>
          </p:sp>
          <p:sp>
            <p:nvSpPr>
              <p:cNvPr id="33406" name="Freeform 88"/>
              <p:cNvSpPr>
                <a:spLocks/>
              </p:cNvSpPr>
              <p:nvPr/>
            </p:nvSpPr>
            <p:spPr bwMode="auto">
              <a:xfrm>
                <a:off x="2220" y="2923"/>
                <a:ext cx="13" cy="7"/>
              </a:xfrm>
              <a:custGeom>
                <a:avLst/>
                <a:gdLst>
                  <a:gd name="T0" fmla="*/ 4 w 13"/>
                  <a:gd name="T1" fmla="*/ 4 h 7"/>
                  <a:gd name="T2" fmla="*/ 0 w 13"/>
                  <a:gd name="T3" fmla="*/ 0 h 7"/>
                  <a:gd name="T4" fmla="*/ 4 w 13"/>
                  <a:gd name="T5" fmla="*/ 0 h 7"/>
                  <a:gd name="T6" fmla="*/ 10 w 13"/>
                  <a:gd name="T7" fmla="*/ 0 h 7"/>
                  <a:gd name="T8" fmla="*/ 13 w 13"/>
                  <a:gd name="T9" fmla="*/ 4 h 7"/>
                  <a:gd name="T10" fmla="*/ 10 w 13"/>
                  <a:gd name="T11" fmla="*/ 7 h 7"/>
                  <a:gd name="T12" fmla="*/ 7 w 13"/>
                  <a:gd name="T13" fmla="*/ 4 h 7"/>
                  <a:gd name="T14" fmla="*/ 7 w 13"/>
                  <a:gd name="T15" fmla="*/ 7 h 7"/>
                  <a:gd name="T16" fmla="*/ 4 w 13"/>
                  <a:gd name="T17" fmla="*/ 4 h 7"/>
                  <a:gd name="T18" fmla="*/ 4 w 13"/>
                  <a:gd name="T19" fmla="*/ 4 h 7"/>
                  <a:gd name="T20" fmla="*/ 4 w 13"/>
                  <a:gd name="T21" fmla="*/ 4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7"/>
                  <a:gd name="T35" fmla="*/ 13 w 13"/>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7">
                    <a:moveTo>
                      <a:pt x="4" y="4"/>
                    </a:moveTo>
                    <a:lnTo>
                      <a:pt x="0" y="0"/>
                    </a:lnTo>
                    <a:lnTo>
                      <a:pt x="4" y="0"/>
                    </a:lnTo>
                    <a:lnTo>
                      <a:pt x="10" y="0"/>
                    </a:lnTo>
                    <a:lnTo>
                      <a:pt x="13" y="4"/>
                    </a:lnTo>
                    <a:lnTo>
                      <a:pt x="10" y="7"/>
                    </a:lnTo>
                    <a:lnTo>
                      <a:pt x="7" y="4"/>
                    </a:lnTo>
                    <a:lnTo>
                      <a:pt x="7" y="7"/>
                    </a:lnTo>
                    <a:lnTo>
                      <a:pt x="4" y="4"/>
                    </a:lnTo>
                  </a:path>
                </a:pathLst>
              </a:custGeom>
              <a:noFill/>
              <a:ln w="0">
                <a:solidFill>
                  <a:srgbClr val="7F7F7F"/>
                </a:solidFill>
                <a:round/>
                <a:headEnd/>
                <a:tailEnd/>
              </a:ln>
            </p:spPr>
            <p:txBody>
              <a:bodyPr/>
              <a:lstStyle/>
              <a:p>
                <a:endParaRPr lang="en-US"/>
              </a:p>
            </p:txBody>
          </p:sp>
          <p:sp>
            <p:nvSpPr>
              <p:cNvPr id="33407" name="Freeform 89"/>
              <p:cNvSpPr>
                <a:spLocks/>
              </p:cNvSpPr>
              <p:nvPr/>
            </p:nvSpPr>
            <p:spPr bwMode="auto">
              <a:xfrm>
                <a:off x="2207" y="2923"/>
                <a:ext cx="20" cy="10"/>
              </a:xfrm>
              <a:custGeom>
                <a:avLst/>
                <a:gdLst>
                  <a:gd name="T0" fmla="*/ 0 w 20"/>
                  <a:gd name="T1" fmla="*/ 4 h 10"/>
                  <a:gd name="T2" fmla="*/ 13 w 20"/>
                  <a:gd name="T3" fmla="*/ 0 h 10"/>
                  <a:gd name="T4" fmla="*/ 13 w 20"/>
                  <a:gd name="T5" fmla="*/ 4 h 10"/>
                  <a:gd name="T6" fmla="*/ 17 w 20"/>
                  <a:gd name="T7" fmla="*/ 4 h 10"/>
                  <a:gd name="T8" fmla="*/ 17 w 20"/>
                  <a:gd name="T9" fmla="*/ 7 h 10"/>
                  <a:gd name="T10" fmla="*/ 17 w 20"/>
                  <a:gd name="T11" fmla="*/ 7 h 10"/>
                  <a:gd name="T12" fmla="*/ 20 w 20"/>
                  <a:gd name="T13" fmla="*/ 10 h 10"/>
                  <a:gd name="T14" fmla="*/ 17 w 20"/>
                  <a:gd name="T15" fmla="*/ 7 h 10"/>
                  <a:gd name="T16" fmla="*/ 13 w 20"/>
                  <a:gd name="T17" fmla="*/ 7 h 10"/>
                  <a:gd name="T18" fmla="*/ 10 w 20"/>
                  <a:gd name="T19" fmla="*/ 7 h 10"/>
                  <a:gd name="T20" fmla="*/ 7 w 20"/>
                  <a:gd name="T21" fmla="*/ 7 h 10"/>
                  <a:gd name="T22" fmla="*/ 10 w 20"/>
                  <a:gd name="T23" fmla="*/ 10 h 10"/>
                  <a:gd name="T24" fmla="*/ 7 w 20"/>
                  <a:gd name="T25" fmla="*/ 10 h 10"/>
                  <a:gd name="T26" fmla="*/ 7 w 20"/>
                  <a:gd name="T27" fmla="*/ 7 h 10"/>
                  <a:gd name="T28" fmla="*/ 7 w 20"/>
                  <a:gd name="T29" fmla="*/ 4 h 10"/>
                  <a:gd name="T30" fmla="*/ 4 w 20"/>
                  <a:gd name="T31" fmla="*/ 7 h 10"/>
                  <a:gd name="T32" fmla="*/ 0 w 20"/>
                  <a:gd name="T33" fmla="*/ 4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0"/>
                  <a:gd name="T53" fmla="*/ 20 w 2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0">
                    <a:moveTo>
                      <a:pt x="0" y="4"/>
                    </a:moveTo>
                    <a:lnTo>
                      <a:pt x="13" y="0"/>
                    </a:lnTo>
                    <a:lnTo>
                      <a:pt x="13" y="4"/>
                    </a:lnTo>
                    <a:lnTo>
                      <a:pt x="17" y="4"/>
                    </a:lnTo>
                    <a:lnTo>
                      <a:pt x="17" y="7"/>
                    </a:lnTo>
                    <a:lnTo>
                      <a:pt x="20" y="10"/>
                    </a:lnTo>
                    <a:lnTo>
                      <a:pt x="17" y="7"/>
                    </a:lnTo>
                    <a:lnTo>
                      <a:pt x="13" y="7"/>
                    </a:lnTo>
                    <a:lnTo>
                      <a:pt x="10" y="7"/>
                    </a:lnTo>
                    <a:lnTo>
                      <a:pt x="7" y="7"/>
                    </a:lnTo>
                    <a:lnTo>
                      <a:pt x="10" y="10"/>
                    </a:lnTo>
                    <a:lnTo>
                      <a:pt x="7" y="10"/>
                    </a:lnTo>
                    <a:lnTo>
                      <a:pt x="7" y="7"/>
                    </a:lnTo>
                    <a:lnTo>
                      <a:pt x="7" y="4"/>
                    </a:lnTo>
                    <a:lnTo>
                      <a:pt x="4" y="7"/>
                    </a:lnTo>
                    <a:lnTo>
                      <a:pt x="0" y="4"/>
                    </a:lnTo>
                    <a:close/>
                  </a:path>
                </a:pathLst>
              </a:custGeom>
              <a:solidFill>
                <a:srgbClr val="CCCCCC"/>
              </a:solidFill>
              <a:ln w="9525">
                <a:noFill/>
                <a:round/>
                <a:headEnd/>
                <a:tailEnd/>
              </a:ln>
            </p:spPr>
            <p:txBody>
              <a:bodyPr/>
              <a:lstStyle/>
              <a:p>
                <a:endParaRPr lang="en-US"/>
              </a:p>
            </p:txBody>
          </p:sp>
          <p:sp>
            <p:nvSpPr>
              <p:cNvPr id="33408" name="Freeform 90"/>
              <p:cNvSpPr>
                <a:spLocks/>
              </p:cNvSpPr>
              <p:nvPr/>
            </p:nvSpPr>
            <p:spPr bwMode="auto">
              <a:xfrm>
                <a:off x="2207" y="2923"/>
                <a:ext cx="20" cy="10"/>
              </a:xfrm>
              <a:custGeom>
                <a:avLst/>
                <a:gdLst>
                  <a:gd name="T0" fmla="*/ 0 w 20"/>
                  <a:gd name="T1" fmla="*/ 4 h 10"/>
                  <a:gd name="T2" fmla="*/ 13 w 20"/>
                  <a:gd name="T3" fmla="*/ 0 h 10"/>
                  <a:gd name="T4" fmla="*/ 13 w 20"/>
                  <a:gd name="T5" fmla="*/ 4 h 10"/>
                  <a:gd name="T6" fmla="*/ 17 w 20"/>
                  <a:gd name="T7" fmla="*/ 4 h 10"/>
                  <a:gd name="T8" fmla="*/ 17 w 20"/>
                  <a:gd name="T9" fmla="*/ 7 h 10"/>
                  <a:gd name="T10" fmla="*/ 17 w 20"/>
                  <a:gd name="T11" fmla="*/ 7 h 10"/>
                  <a:gd name="T12" fmla="*/ 20 w 20"/>
                  <a:gd name="T13" fmla="*/ 10 h 10"/>
                  <a:gd name="T14" fmla="*/ 17 w 20"/>
                  <a:gd name="T15" fmla="*/ 7 h 10"/>
                  <a:gd name="T16" fmla="*/ 13 w 20"/>
                  <a:gd name="T17" fmla="*/ 7 h 10"/>
                  <a:gd name="T18" fmla="*/ 10 w 20"/>
                  <a:gd name="T19" fmla="*/ 7 h 10"/>
                  <a:gd name="T20" fmla="*/ 7 w 20"/>
                  <a:gd name="T21" fmla="*/ 7 h 10"/>
                  <a:gd name="T22" fmla="*/ 10 w 20"/>
                  <a:gd name="T23" fmla="*/ 10 h 10"/>
                  <a:gd name="T24" fmla="*/ 7 w 20"/>
                  <a:gd name="T25" fmla="*/ 10 h 10"/>
                  <a:gd name="T26" fmla="*/ 7 w 20"/>
                  <a:gd name="T27" fmla="*/ 7 h 10"/>
                  <a:gd name="T28" fmla="*/ 7 w 20"/>
                  <a:gd name="T29" fmla="*/ 4 h 10"/>
                  <a:gd name="T30" fmla="*/ 4 w 20"/>
                  <a:gd name="T31" fmla="*/ 7 h 10"/>
                  <a:gd name="T32" fmla="*/ 0 w 20"/>
                  <a:gd name="T33" fmla="*/ 4 h 10"/>
                  <a:gd name="T34" fmla="*/ 0 w 20"/>
                  <a:gd name="T35" fmla="*/ 4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10"/>
                  <a:gd name="T56" fmla="*/ 20 w 2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10">
                    <a:moveTo>
                      <a:pt x="0" y="4"/>
                    </a:moveTo>
                    <a:lnTo>
                      <a:pt x="13" y="0"/>
                    </a:lnTo>
                    <a:lnTo>
                      <a:pt x="13" y="4"/>
                    </a:lnTo>
                    <a:lnTo>
                      <a:pt x="17" y="4"/>
                    </a:lnTo>
                    <a:lnTo>
                      <a:pt x="17" y="7"/>
                    </a:lnTo>
                    <a:lnTo>
                      <a:pt x="20" y="10"/>
                    </a:lnTo>
                    <a:lnTo>
                      <a:pt x="17" y="7"/>
                    </a:lnTo>
                    <a:lnTo>
                      <a:pt x="13" y="7"/>
                    </a:lnTo>
                    <a:lnTo>
                      <a:pt x="10" y="7"/>
                    </a:lnTo>
                    <a:lnTo>
                      <a:pt x="7" y="7"/>
                    </a:lnTo>
                    <a:lnTo>
                      <a:pt x="10" y="10"/>
                    </a:lnTo>
                    <a:lnTo>
                      <a:pt x="7" y="10"/>
                    </a:lnTo>
                    <a:lnTo>
                      <a:pt x="7" y="7"/>
                    </a:lnTo>
                    <a:lnTo>
                      <a:pt x="7" y="4"/>
                    </a:lnTo>
                    <a:lnTo>
                      <a:pt x="4" y="7"/>
                    </a:lnTo>
                    <a:lnTo>
                      <a:pt x="0" y="4"/>
                    </a:lnTo>
                  </a:path>
                </a:pathLst>
              </a:custGeom>
              <a:noFill/>
              <a:ln w="0">
                <a:solidFill>
                  <a:srgbClr val="7F7F7F"/>
                </a:solidFill>
                <a:round/>
                <a:headEnd/>
                <a:tailEnd/>
              </a:ln>
            </p:spPr>
            <p:txBody>
              <a:bodyPr/>
              <a:lstStyle/>
              <a:p>
                <a:endParaRPr lang="en-US"/>
              </a:p>
            </p:txBody>
          </p:sp>
          <p:sp>
            <p:nvSpPr>
              <p:cNvPr id="33409" name="Freeform 91"/>
              <p:cNvSpPr>
                <a:spLocks/>
              </p:cNvSpPr>
              <p:nvPr/>
            </p:nvSpPr>
            <p:spPr bwMode="auto">
              <a:xfrm>
                <a:off x="1792" y="1675"/>
                <a:ext cx="7" cy="13"/>
              </a:xfrm>
              <a:custGeom>
                <a:avLst/>
                <a:gdLst>
                  <a:gd name="T0" fmla="*/ 0 w 7"/>
                  <a:gd name="T1" fmla="*/ 0 h 13"/>
                  <a:gd name="T2" fmla="*/ 3 w 7"/>
                  <a:gd name="T3" fmla="*/ 0 h 13"/>
                  <a:gd name="T4" fmla="*/ 3 w 7"/>
                  <a:gd name="T5" fmla="*/ 3 h 13"/>
                  <a:gd name="T6" fmla="*/ 3 w 7"/>
                  <a:gd name="T7" fmla="*/ 3 h 13"/>
                  <a:gd name="T8" fmla="*/ 3 w 7"/>
                  <a:gd name="T9" fmla="*/ 3 h 13"/>
                  <a:gd name="T10" fmla="*/ 7 w 7"/>
                  <a:gd name="T11" fmla="*/ 0 h 13"/>
                  <a:gd name="T12" fmla="*/ 7 w 7"/>
                  <a:gd name="T13" fmla="*/ 3 h 13"/>
                  <a:gd name="T14" fmla="*/ 7 w 7"/>
                  <a:gd name="T15" fmla="*/ 3 h 13"/>
                  <a:gd name="T16" fmla="*/ 7 w 7"/>
                  <a:gd name="T17" fmla="*/ 3 h 13"/>
                  <a:gd name="T18" fmla="*/ 7 w 7"/>
                  <a:gd name="T19" fmla="*/ 7 h 13"/>
                  <a:gd name="T20" fmla="*/ 7 w 7"/>
                  <a:gd name="T21" fmla="*/ 10 h 13"/>
                  <a:gd name="T22" fmla="*/ 7 w 7"/>
                  <a:gd name="T23" fmla="*/ 13 h 13"/>
                  <a:gd name="T24" fmla="*/ 3 w 7"/>
                  <a:gd name="T25" fmla="*/ 13 h 13"/>
                  <a:gd name="T26" fmla="*/ 3 w 7"/>
                  <a:gd name="T27" fmla="*/ 10 h 13"/>
                  <a:gd name="T28" fmla="*/ 0 w 7"/>
                  <a:gd name="T29" fmla="*/ 10 h 13"/>
                  <a:gd name="T30" fmla="*/ 0 w 7"/>
                  <a:gd name="T31" fmla="*/ 7 h 13"/>
                  <a:gd name="T32" fmla="*/ 0 w 7"/>
                  <a:gd name="T33" fmla="*/ 3 h 13"/>
                  <a:gd name="T34" fmla="*/ 0 w 7"/>
                  <a:gd name="T35" fmla="*/ 0 h 13"/>
                  <a:gd name="T36" fmla="*/ 0 w 7"/>
                  <a:gd name="T37" fmla="*/ 0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3"/>
                  <a:gd name="T59" fmla="*/ 7 w 7"/>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3">
                    <a:moveTo>
                      <a:pt x="0" y="0"/>
                    </a:moveTo>
                    <a:lnTo>
                      <a:pt x="3" y="0"/>
                    </a:lnTo>
                    <a:lnTo>
                      <a:pt x="3" y="3"/>
                    </a:lnTo>
                    <a:lnTo>
                      <a:pt x="7" y="0"/>
                    </a:lnTo>
                    <a:lnTo>
                      <a:pt x="7" y="3"/>
                    </a:lnTo>
                    <a:lnTo>
                      <a:pt x="7" y="7"/>
                    </a:lnTo>
                    <a:lnTo>
                      <a:pt x="7" y="10"/>
                    </a:lnTo>
                    <a:lnTo>
                      <a:pt x="7" y="13"/>
                    </a:lnTo>
                    <a:lnTo>
                      <a:pt x="3" y="13"/>
                    </a:lnTo>
                    <a:lnTo>
                      <a:pt x="3" y="10"/>
                    </a:lnTo>
                    <a:lnTo>
                      <a:pt x="0" y="10"/>
                    </a:lnTo>
                    <a:lnTo>
                      <a:pt x="0" y="7"/>
                    </a:lnTo>
                    <a:lnTo>
                      <a:pt x="0" y="3"/>
                    </a:lnTo>
                    <a:lnTo>
                      <a:pt x="0" y="0"/>
                    </a:lnTo>
                    <a:close/>
                  </a:path>
                </a:pathLst>
              </a:custGeom>
              <a:solidFill>
                <a:srgbClr val="D1F2EB"/>
              </a:solidFill>
              <a:ln w="9525">
                <a:noFill/>
                <a:round/>
                <a:headEnd/>
                <a:tailEnd/>
              </a:ln>
            </p:spPr>
            <p:txBody>
              <a:bodyPr/>
              <a:lstStyle/>
              <a:p>
                <a:endParaRPr lang="en-US"/>
              </a:p>
            </p:txBody>
          </p:sp>
          <p:sp>
            <p:nvSpPr>
              <p:cNvPr id="33410" name="Freeform 92"/>
              <p:cNvSpPr>
                <a:spLocks/>
              </p:cNvSpPr>
              <p:nvPr/>
            </p:nvSpPr>
            <p:spPr bwMode="auto">
              <a:xfrm>
                <a:off x="1792" y="1675"/>
                <a:ext cx="7" cy="13"/>
              </a:xfrm>
              <a:custGeom>
                <a:avLst/>
                <a:gdLst>
                  <a:gd name="T0" fmla="*/ 0 w 7"/>
                  <a:gd name="T1" fmla="*/ 0 h 13"/>
                  <a:gd name="T2" fmla="*/ 3 w 7"/>
                  <a:gd name="T3" fmla="*/ 0 h 13"/>
                  <a:gd name="T4" fmla="*/ 3 w 7"/>
                  <a:gd name="T5" fmla="*/ 3 h 13"/>
                  <a:gd name="T6" fmla="*/ 3 w 7"/>
                  <a:gd name="T7" fmla="*/ 3 h 13"/>
                  <a:gd name="T8" fmla="*/ 3 w 7"/>
                  <a:gd name="T9" fmla="*/ 3 h 13"/>
                  <a:gd name="T10" fmla="*/ 7 w 7"/>
                  <a:gd name="T11" fmla="*/ 0 h 13"/>
                  <a:gd name="T12" fmla="*/ 7 w 7"/>
                  <a:gd name="T13" fmla="*/ 3 h 13"/>
                  <a:gd name="T14" fmla="*/ 7 w 7"/>
                  <a:gd name="T15" fmla="*/ 3 h 13"/>
                  <a:gd name="T16" fmla="*/ 7 w 7"/>
                  <a:gd name="T17" fmla="*/ 3 h 13"/>
                  <a:gd name="T18" fmla="*/ 7 w 7"/>
                  <a:gd name="T19" fmla="*/ 7 h 13"/>
                  <a:gd name="T20" fmla="*/ 7 w 7"/>
                  <a:gd name="T21" fmla="*/ 10 h 13"/>
                  <a:gd name="T22" fmla="*/ 7 w 7"/>
                  <a:gd name="T23" fmla="*/ 13 h 13"/>
                  <a:gd name="T24" fmla="*/ 3 w 7"/>
                  <a:gd name="T25" fmla="*/ 13 h 13"/>
                  <a:gd name="T26" fmla="*/ 3 w 7"/>
                  <a:gd name="T27" fmla="*/ 10 h 13"/>
                  <a:gd name="T28" fmla="*/ 0 w 7"/>
                  <a:gd name="T29" fmla="*/ 10 h 13"/>
                  <a:gd name="T30" fmla="*/ 0 w 7"/>
                  <a:gd name="T31" fmla="*/ 7 h 13"/>
                  <a:gd name="T32" fmla="*/ 0 w 7"/>
                  <a:gd name="T33" fmla="*/ 3 h 13"/>
                  <a:gd name="T34" fmla="*/ 0 w 7"/>
                  <a:gd name="T35" fmla="*/ 0 h 13"/>
                  <a:gd name="T36" fmla="*/ 0 w 7"/>
                  <a:gd name="T37" fmla="*/ 0 h 13"/>
                  <a:gd name="T38" fmla="*/ 0 w 7"/>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3"/>
                  <a:gd name="T62" fmla="*/ 7 w 7"/>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3">
                    <a:moveTo>
                      <a:pt x="0" y="0"/>
                    </a:moveTo>
                    <a:lnTo>
                      <a:pt x="3" y="0"/>
                    </a:lnTo>
                    <a:lnTo>
                      <a:pt x="3" y="3"/>
                    </a:lnTo>
                    <a:lnTo>
                      <a:pt x="7" y="0"/>
                    </a:lnTo>
                    <a:lnTo>
                      <a:pt x="7" y="3"/>
                    </a:lnTo>
                    <a:lnTo>
                      <a:pt x="7" y="7"/>
                    </a:lnTo>
                    <a:lnTo>
                      <a:pt x="7" y="10"/>
                    </a:lnTo>
                    <a:lnTo>
                      <a:pt x="7" y="13"/>
                    </a:lnTo>
                    <a:lnTo>
                      <a:pt x="3" y="13"/>
                    </a:lnTo>
                    <a:lnTo>
                      <a:pt x="3" y="10"/>
                    </a:lnTo>
                    <a:lnTo>
                      <a:pt x="0" y="10"/>
                    </a:lnTo>
                    <a:lnTo>
                      <a:pt x="0" y="7"/>
                    </a:lnTo>
                    <a:lnTo>
                      <a:pt x="0" y="3"/>
                    </a:lnTo>
                    <a:lnTo>
                      <a:pt x="0" y="0"/>
                    </a:lnTo>
                  </a:path>
                </a:pathLst>
              </a:custGeom>
              <a:noFill/>
              <a:ln w="0">
                <a:solidFill>
                  <a:srgbClr val="7F7F7F"/>
                </a:solidFill>
                <a:round/>
                <a:headEnd/>
                <a:tailEnd/>
              </a:ln>
            </p:spPr>
            <p:txBody>
              <a:bodyPr/>
              <a:lstStyle/>
              <a:p>
                <a:endParaRPr lang="en-US"/>
              </a:p>
            </p:txBody>
          </p:sp>
          <p:sp>
            <p:nvSpPr>
              <p:cNvPr id="33411" name="Freeform 93"/>
              <p:cNvSpPr>
                <a:spLocks/>
              </p:cNvSpPr>
              <p:nvPr/>
            </p:nvSpPr>
            <p:spPr bwMode="auto">
              <a:xfrm>
                <a:off x="1866" y="1595"/>
                <a:ext cx="16" cy="6"/>
              </a:xfrm>
              <a:custGeom>
                <a:avLst/>
                <a:gdLst>
                  <a:gd name="T0" fmla="*/ 0 w 16"/>
                  <a:gd name="T1" fmla="*/ 6 h 6"/>
                  <a:gd name="T2" fmla="*/ 0 w 16"/>
                  <a:gd name="T3" fmla="*/ 6 h 6"/>
                  <a:gd name="T4" fmla="*/ 0 w 16"/>
                  <a:gd name="T5" fmla="*/ 6 h 6"/>
                  <a:gd name="T6" fmla="*/ 4 w 16"/>
                  <a:gd name="T7" fmla="*/ 3 h 6"/>
                  <a:gd name="T8" fmla="*/ 10 w 16"/>
                  <a:gd name="T9" fmla="*/ 3 h 6"/>
                  <a:gd name="T10" fmla="*/ 16 w 16"/>
                  <a:gd name="T11" fmla="*/ 0 h 6"/>
                  <a:gd name="T12" fmla="*/ 16 w 16"/>
                  <a:gd name="T13" fmla="*/ 3 h 6"/>
                  <a:gd name="T14" fmla="*/ 13 w 16"/>
                  <a:gd name="T15" fmla="*/ 6 h 6"/>
                  <a:gd name="T16" fmla="*/ 16 w 16"/>
                  <a:gd name="T17" fmla="*/ 3 h 6"/>
                  <a:gd name="T18" fmla="*/ 16 w 16"/>
                  <a:gd name="T19" fmla="*/ 0 h 6"/>
                  <a:gd name="T20" fmla="*/ 16 w 16"/>
                  <a:gd name="T21" fmla="*/ 0 h 6"/>
                  <a:gd name="T22" fmla="*/ 13 w 16"/>
                  <a:gd name="T23" fmla="*/ 0 h 6"/>
                  <a:gd name="T24" fmla="*/ 13 w 16"/>
                  <a:gd name="T25" fmla="*/ 0 h 6"/>
                  <a:gd name="T26" fmla="*/ 10 w 16"/>
                  <a:gd name="T27" fmla="*/ 3 h 6"/>
                  <a:gd name="T28" fmla="*/ 10 w 16"/>
                  <a:gd name="T29" fmla="*/ 3 h 6"/>
                  <a:gd name="T30" fmla="*/ 7 w 16"/>
                  <a:gd name="T31" fmla="*/ 3 h 6"/>
                  <a:gd name="T32" fmla="*/ 0 w 16"/>
                  <a:gd name="T33" fmla="*/ 6 h 6"/>
                  <a:gd name="T34" fmla="*/ 0 w 16"/>
                  <a:gd name="T35" fmla="*/ 3 h 6"/>
                  <a:gd name="T36" fmla="*/ 0 w 16"/>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6"/>
                  <a:gd name="T59" fmla="*/ 16 w 16"/>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6">
                    <a:moveTo>
                      <a:pt x="0" y="6"/>
                    </a:moveTo>
                    <a:lnTo>
                      <a:pt x="0" y="6"/>
                    </a:lnTo>
                    <a:lnTo>
                      <a:pt x="4" y="3"/>
                    </a:lnTo>
                    <a:lnTo>
                      <a:pt x="10" y="3"/>
                    </a:lnTo>
                    <a:lnTo>
                      <a:pt x="16" y="0"/>
                    </a:lnTo>
                    <a:lnTo>
                      <a:pt x="16" y="3"/>
                    </a:lnTo>
                    <a:lnTo>
                      <a:pt x="13" y="6"/>
                    </a:lnTo>
                    <a:lnTo>
                      <a:pt x="16" y="3"/>
                    </a:lnTo>
                    <a:lnTo>
                      <a:pt x="16" y="0"/>
                    </a:lnTo>
                    <a:lnTo>
                      <a:pt x="13" y="0"/>
                    </a:lnTo>
                    <a:lnTo>
                      <a:pt x="10" y="3"/>
                    </a:lnTo>
                    <a:lnTo>
                      <a:pt x="7" y="3"/>
                    </a:lnTo>
                    <a:lnTo>
                      <a:pt x="0" y="6"/>
                    </a:lnTo>
                    <a:lnTo>
                      <a:pt x="0" y="3"/>
                    </a:lnTo>
                    <a:lnTo>
                      <a:pt x="0" y="6"/>
                    </a:lnTo>
                    <a:close/>
                  </a:path>
                </a:pathLst>
              </a:custGeom>
              <a:solidFill>
                <a:srgbClr val="D1F2EB"/>
              </a:solidFill>
              <a:ln w="9525">
                <a:noFill/>
                <a:round/>
                <a:headEnd/>
                <a:tailEnd/>
              </a:ln>
            </p:spPr>
            <p:txBody>
              <a:bodyPr/>
              <a:lstStyle/>
              <a:p>
                <a:endParaRPr lang="en-US"/>
              </a:p>
            </p:txBody>
          </p:sp>
          <p:sp>
            <p:nvSpPr>
              <p:cNvPr id="33412" name="Freeform 94"/>
              <p:cNvSpPr>
                <a:spLocks/>
              </p:cNvSpPr>
              <p:nvPr/>
            </p:nvSpPr>
            <p:spPr bwMode="auto">
              <a:xfrm>
                <a:off x="1866" y="1595"/>
                <a:ext cx="16" cy="6"/>
              </a:xfrm>
              <a:custGeom>
                <a:avLst/>
                <a:gdLst>
                  <a:gd name="T0" fmla="*/ 0 w 16"/>
                  <a:gd name="T1" fmla="*/ 6 h 6"/>
                  <a:gd name="T2" fmla="*/ 0 w 16"/>
                  <a:gd name="T3" fmla="*/ 6 h 6"/>
                  <a:gd name="T4" fmla="*/ 0 w 16"/>
                  <a:gd name="T5" fmla="*/ 6 h 6"/>
                  <a:gd name="T6" fmla="*/ 4 w 16"/>
                  <a:gd name="T7" fmla="*/ 3 h 6"/>
                  <a:gd name="T8" fmla="*/ 10 w 16"/>
                  <a:gd name="T9" fmla="*/ 3 h 6"/>
                  <a:gd name="T10" fmla="*/ 16 w 16"/>
                  <a:gd name="T11" fmla="*/ 0 h 6"/>
                  <a:gd name="T12" fmla="*/ 16 w 16"/>
                  <a:gd name="T13" fmla="*/ 3 h 6"/>
                  <a:gd name="T14" fmla="*/ 13 w 16"/>
                  <a:gd name="T15" fmla="*/ 6 h 6"/>
                  <a:gd name="T16" fmla="*/ 16 w 16"/>
                  <a:gd name="T17" fmla="*/ 3 h 6"/>
                  <a:gd name="T18" fmla="*/ 16 w 16"/>
                  <a:gd name="T19" fmla="*/ 0 h 6"/>
                  <a:gd name="T20" fmla="*/ 16 w 16"/>
                  <a:gd name="T21" fmla="*/ 0 h 6"/>
                  <a:gd name="T22" fmla="*/ 13 w 16"/>
                  <a:gd name="T23" fmla="*/ 0 h 6"/>
                  <a:gd name="T24" fmla="*/ 13 w 16"/>
                  <a:gd name="T25" fmla="*/ 0 h 6"/>
                  <a:gd name="T26" fmla="*/ 10 w 16"/>
                  <a:gd name="T27" fmla="*/ 3 h 6"/>
                  <a:gd name="T28" fmla="*/ 10 w 16"/>
                  <a:gd name="T29" fmla="*/ 3 h 6"/>
                  <a:gd name="T30" fmla="*/ 7 w 16"/>
                  <a:gd name="T31" fmla="*/ 3 h 6"/>
                  <a:gd name="T32" fmla="*/ 0 w 16"/>
                  <a:gd name="T33" fmla="*/ 6 h 6"/>
                  <a:gd name="T34" fmla="*/ 0 w 16"/>
                  <a:gd name="T35" fmla="*/ 3 h 6"/>
                  <a:gd name="T36" fmla="*/ 0 w 16"/>
                  <a:gd name="T37" fmla="*/ 6 h 6"/>
                  <a:gd name="T38" fmla="*/ 0 w 16"/>
                  <a:gd name="T39" fmla="*/ 6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6"/>
                  <a:gd name="T62" fmla="*/ 16 w 16"/>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6">
                    <a:moveTo>
                      <a:pt x="0" y="6"/>
                    </a:moveTo>
                    <a:lnTo>
                      <a:pt x="0" y="6"/>
                    </a:lnTo>
                    <a:lnTo>
                      <a:pt x="4" y="3"/>
                    </a:lnTo>
                    <a:lnTo>
                      <a:pt x="10" y="3"/>
                    </a:lnTo>
                    <a:lnTo>
                      <a:pt x="16" y="0"/>
                    </a:lnTo>
                    <a:lnTo>
                      <a:pt x="16" y="3"/>
                    </a:lnTo>
                    <a:lnTo>
                      <a:pt x="13" y="6"/>
                    </a:lnTo>
                    <a:lnTo>
                      <a:pt x="16" y="3"/>
                    </a:lnTo>
                    <a:lnTo>
                      <a:pt x="16" y="0"/>
                    </a:lnTo>
                    <a:lnTo>
                      <a:pt x="13" y="0"/>
                    </a:lnTo>
                    <a:lnTo>
                      <a:pt x="10" y="3"/>
                    </a:lnTo>
                    <a:lnTo>
                      <a:pt x="7" y="3"/>
                    </a:lnTo>
                    <a:lnTo>
                      <a:pt x="0" y="6"/>
                    </a:lnTo>
                    <a:lnTo>
                      <a:pt x="0" y="3"/>
                    </a:lnTo>
                    <a:lnTo>
                      <a:pt x="0" y="6"/>
                    </a:lnTo>
                  </a:path>
                </a:pathLst>
              </a:custGeom>
              <a:noFill/>
              <a:ln w="0">
                <a:solidFill>
                  <a:srgbClr val="7F7F7F"/>
                </a:solidFill>
                <a:round/>
                <a:headEnd/>
                <a:tailEnd/>
              </a:ln>
            </p:spPr>
            <p:txBody>
              <a:bodyPr/>
              <a:lstStyle/>
              <a:p>
                <a:endParaRPr lang="en-US"/>
              </a:p>
            </p:txBody>
          </p:sp>
          <p:sp>
            <p:nvSpPr>
              <p:cNvPr id="33413" name="Freeform 95"/>
              <p:cNvSpPr>
                <a:spLocks/>
              </p:cNvSpPr>
              <p:nvPr/>
            </p:nvSpPr>
            <p:spPr bwMode="auto">
              <a:xfrm>
                <a:off x="1879" y="1366"/>
                <a:ext cx="58" cy="26"/>
              </a:xfrm>
              <a:custGeom>
                <a:avLst/>
                <a:gdLst>
                  <a:gd name="T0" fmla="*/ 39 w 58"/>
                  <a:gd name="T1" fmla="*/ 4 h 26"/>
                  <a:gd name="T2" fmla="*/ 32 w 58"/>
                  <a:gd name="T3" fmla="*/ 4 h 26"/>
                  <a:gd name="T4" fmla="*/ 16 w 58"/>
                  <a:gd name="T5" fmla="*/ 7 h 26"/>
                  <a:gd name="T6" fmla="*/ 10 w 58"/>
                  <a:gd name="T7" fmla="*/ 7 h 26"/>
                  <a:gd name="T8" fmla="*/ 7 w 58"/>
                  <a:gd name="T9" fmla="*/ 7 h 26"/>
                  <a:gd name="T10" fmla="*/ 0 w 58"/>
                  <a:gd name="T11" fmla="*/ 10 h 26"/>
                  <a:gd name="T12" fmla="*/ 0 w 58"/>
                  <a:gd name="T13" fmla="*/ 10 h 26"/>
                  <a:gd name="T14" fmla="*/ 3 w 58"/>
                  <a:gd name="T15" fmla="*/ 10 h 26"/>
                  <a:gd name="T16" fmla="*/ 7 w 58"/>
                  <a:gd name="T17" fmla="*/ 10 h 26"/>
                  <a:gd name="T18" fmla="*/ 13 w 58"/>
                  <a:gd name="T19" fmla="*/ 10 h 26"/>
                  <a:gd name="T20" fmla="*/ 13 w 58"/>
                  <a:gd name="T21" fmla="*/ 10 h 26"/>
                  <a:gd name="T22" fmla="*/ 23 w 58"/>
                  <a:gd name="T23" fmla="*/ 10 h 26"/>
                  <a:gd name="T24" fmla="*/ 26 w 58"/>
                  <a:gd name="T25" fmla="*/ 10 h 26"/>
                  <a:gd name="T26" fmla="*/ 23 w 58"/>
                  <a:gd name="T27" fmla="*/ 13 h 26"/>
                  <a:gd name="T28" fmla="*/ 16 w 58"/>
                  <a:gd name="T29" fmla="*/ 13 h 26"/>
                  <a:gd name="T30" fmla="*/ 16 w 58"/>
                  <a:gd name="T31" fmla="*/ 16 h 26"/>
                  <a:gd name="T32" fmla="*/ 10 w 58"/>
                  <a:gd name="T33" fmla="*/ 20 h 26"/>
                  <a:gd name="T34" fmla="*/ 3 w 58"/>
                  <a:gd name="T35" fmla="*/ 20 h 26"/>
                  <a:gd name="T36" fmla="*/ 10 w 58"/>
                  <a:gd name="T37" fmla="*/ 23 h 26"/>
                  <a:gd name="T38" fmla="*/ 19 w 58"/>
                  <a:gd name="T39" fmla="*/ 20 h 26"/>
                  <a:gd name="T40" fmla="*/ 26 w 58"/>
                  <a:gd name="T41" fmla="*/ 16 h 26"/>
                  <a:gd name="T42" fmla="*/ 23 w 58"/>
                  <a:gd name="T43" fmla="*/ 20 h 26"/>
                  <a:gd name="T44" fmla="*/ 19 w 58"/>
                  <a:gd name="T45" fmla="*/ 23 h 26"/>
                  <a:gd name="T46" fmla="*/ 13 w 58"/>
                  <a:gd name="T47" fmla="*/ 26 h 26"/>
                  <a:gd name="T48" fmla="*/ 29 w 58"/>
                  <a:gd name="T49" fmla="*/ 20 h 26"/>
                  <a:gd name="T50" fmla="*/ 32 w 58"/>
                  <a:gd name="T51" fmla="*/ 20 h 26"/>
                  <a:gd name="T52" fmla="*/ 29 w 58"/>
                  <a:gd name="T53" fmla="*/ 16 h 26"/>
                  <a:gd name="T54" fmla="*/ 39 w 58"/>
                  <a:gd name="T55" fmla="*/ 13 h 26"/>
                  <a:gd name="T56" fmla="*/ 45 w 58"/>
                  <a:gd name="T57" fmla="*/ 16 h 26"/>
                  <a:gd name="T58" fmla="*/ 42 w 58"/>
                  <a:gd name="T59" fmla="*/ 16 h 26"/>
                  <a:gd name="T60" fmla="*/ 52 w 58"/>
                  <a:gd name="T61" fmla="*/ 10 h 26"/>
                  <a:gd name="T62" fmla="*/ 55 w 58"/>
                  <a:gd name="T63" fmla="*/ 7 h 26"/>
                  <a:gd name="T64" fmla="*/ 55 w 58"/>
                  <a:gd name="T65" fmla="*/ 4 h 26"/>
                  <a:gd name="T66" fmla="*/ 36 w 58"/>
                  <a:gd name="T67" fmla="*/ 7 h 26"/>
                  <a:gd name="T68" fmla="*/ 36 w 58"/>
                  <a:gd name="T69" fmla="*/ 7 h 26"/>
                  <a:gd name="T70" fmla="*/ 48 w 58"/>
                  <a:gd name="T71" fmla="*/ 0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26"/>
                  <a:gd name="T110" fmla="*/ 58 w 58"/>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26">
                    <a:moveTo>
                      <a:pt x="45" y="0"/>
                    </a:moveTo>
                    <a:lnTo>
                      <a:pt x="39" y="4"/>
                    </a:lnTo>
                    <a:lnTo>
                      <a:pt x="36" y="4"/>
                    </a:lnTo>
                    <a:lnTo>
                      <a:pt x="32" y="4"/>
                    </a:lnTo>
                    <a:lnTo>
                      <a:pt x="26" y="7"/>
                    </a:lnTo>
                    <a:lnTo>
                      <a:pt x="16" y="7"/>
                    </a:lnTo>
                    <a:lnTo>
                      <a:pt x="10" y="7"/>
                    </a:lnTo>
                    <a:lnTo>
                      <a:pt x="7" y="7"/>
                    </a:lnTo>
                    <a:lnTo>
                      <a:pt x="3" y="7"/>
                    </a:lnTo>
                    <a:lnTo>
                      <a:pt x="0" y="10"/>
                    </a:lnTo>
                    <a:lnTo>
                      <a:pt x="0" y="13"/>
                    </a:lnTo>
                    <a:lnTo>
                      <a:pt x="0" y="10"/>
                    </a:lnTo>
                    <a:lnTo>
                      <a:pt x="0" y="13"/>
                    </a:lnTo>
                    <a:lnTo>
                      <a:pt x="3" y="10"/>
                    </a:lnTo>
                    <a:lnTo>
                      <a:pt x="7" y="10"/>
                    </a:lnTo>
                    <a:lnTo>
                      <a:pt x="10" y="10"/>
                    </a:lnTo>
                    <a:lnTo>
                      <a:pt x="13" y="10"/>
                    </a:lnTo>
                    <a:lnTo>
                      <a:pt x="16" y="10"/>
                    </a:lnTo>
                    <a:lnTo>
                      <a:pt x="23" y="10"/>
                    </a:lnTo>
                    <a:lnTo>
                      <a:pt x="26" y="10"/>
                    </a:lnTo>
                    <a:lnTo>
                      <a:pt x="26" y="13"/>
                    </a:lnTo>
                    <a:lnTo>
                      <a:pt x="23" y="13"/>
                    </a:lnTo>
                    <a:lnTo>
                      <a:pt x="16" y="13"/>
                    </a:lnTo>
                    <a:lnTo>
                      <a:pt x="16" y="16"/>
                    </a:lnTo>
                    <a:lnTo>
                      <a:pt x="10" y="16"/>
                    </a:lnTo>
                    <a:lnTo>
                      <a:pt x="10" y="20"/>
                    </a:lnTo>
                    <a:lnTo>
                      <a:pt x="7" y="20"/>
                    </a:lnTo>
                    <a:lnTo>
                      <a:pt x="3" y="20"/>
                    </a:lnTo>
                    <a:lnTo>
                      <a:pt x="3" y="23"/>
                    </a:lnTo>
                    <a:lnTo>
                      <a:pt x="10" y="23"/>
                    </a:lnTo>
                    <a:lnTo>
                      <a:pt x="16" y="23"/>
                    </a:lnTo>
                    <a:lnTo>
                      <a:pt x="19" y="20"/>
                    </a:lnTo>
                    <a:lnTo>
                      <a:pt x="23" y="16"/>
                    </a:lnTo>
                    <a:lnTo>
                      <a:pt x="26" y="16"/>
                    </a:lnTo>
                    <a:lnTo>
                      <a:pt x="26" y="20"/>
                    </a:lnTo>
                    <a:lnTo>
                      <a:pt x="23" y="20"/>
                    </a:lnTo>
                    <a:lnTo>
                      <a:pt x="19" y="23"/>
                    </a:lnTo>
                    <a:lnTo>
                      <a:pt x="13" y="23"/>
                    </a:lnTo>
                    <a:lnTo>
                      <a:pt x="13" y="26"/>
                    </a:lnTo>
                    <a:lnTo>
                      <a:pt x="26" y="20"/>
                    </a:lnTo>
                    <a:lnTo>
                      <a:pt x="29" y="20"/>
                    </a:lnTo>
                    <a:lnTo>
                      <a:pt x="32" y="20"/>
                    </a:lnTo>
                    <a:lnTo>
                      <a:pt x="29" y="16"/>
                    </a:lnTo>
                    <a:lnTo>
                      <a:pt x="36" y="13"/>
                    </a:lnTo>
                    <a:lnTo>
                      <a:pt x="39" y="13"/>
                    </a:lnTo>
                    <a:lnTo>
                      <a:pt x="42" y="16"/>
                    </a:lnTo>
                    <a:lnTo>
                      <a:pt x="45" y="16"/>
                    </a:lnTo>
                    <a:lnTo>
                      <a:pt x="45" y="13"/>
                    </a:lnTo>
                    <a:lnTo>
                      <a:pt x="42" y="16"/>
                    </a:lnTo>
                    <a:lnTo>
                      <a:pt x="52" y="10"/>
                    </a:lnTo>
                    <a:lnTo>
                      <a:pt x="58" y="7"/>
                    </a:lnTo>
                    <a:lnTo>
                      <a:pt x="55" y="7"/>
                    </a:lnTo>
                    <a:lnTo>
                      <a:pt x="58" y="4"/>
                    </a:lnTo>
                    <a:lnTo>
                      <a:pt x="55" y="4"/>
                    </a:lnTo>
                    <a:lnTo>
                      <a:pt x="48" y="7"/>
                    </a:lnTo>
                    <a:lnTo>
                      <a:pt x="36" y="7"/>
                    </a:lnTo>
                    <a:lnTo>
                      <a:pt x="48" y="0"/>
                    </a:lnTo>
                    <a:lnTo>
                      <a:pt x="45" y="0"/>
                    </a:lnTo>
                    <a:close/>
                  </a:path>
                </a:pathLst>
              </a:custGeom>
              <a:solidFill>
                <a:srgbClr val="D1F2EB"/>
              </a:solidFill>
              <a:ln w="9525">
                <a:noFill/>
                <a:round/>
                <a:headEnd/>
                <a:tailEnd/>
              </a:ln>
            </p:spPr>
            <p:txBody>
              <a:bodyPr/>
              <a:lstStyle/>
              <a:p>
                <a:endParaRPr lang="en-US"/>
              </a:p>
            </p:txBody>
          </p:sp>
          <p:sp>
            <p:nvSpPr>
              <p:cNvPr id="33414" name="Freeform 96"/>
              <p:cNvSpPr>
                <a:spLocks/>
              </p:cNvSpPr>
              <p:nvPr/>
            </p:nvSpPr>
            <p:spPr bwMode="auto">
              <a:xfrm>
                <a:off x="1879" y="1366"/>
                <a:ext cx="58" cy="26"/>
              </a:xfrm>
              <a:custGeom>
                <a:avLst/>
                <a:gdLst>
                  <a:gd name="T0" fmla="*/ 39 w 58"/>
                  <a:gd name="T1" fmla="*/ 4 h 26"/>
                  <a:gd name="T2" fmla="*/ 32 w 58"/>
                  <a:gd name="T3" fmla="*/ 4 h 26"/>
                  <a:gd name="T4" fmla="*/ 16 w 58"/>
                  <a:gd name="T5" fmla="*/ 7 h 26"/>
                  <a:gd name="T6" fmla="*/ 10 w 58"/>
                  <a:gd name="T7" fmla="*/ 7 h 26"/>
                  <a:gd name="T8" fmla="*/ 7 w 58"/>
                  <a:gd name="T9" fmla="*/ 7 h 26"/>
                  <a:gd name="T10" fmla="*/ 0 w 58"/>
                  <a:gd name="T11" fmla="*/ 10 h 26"/>
                  <a:gd name="T12" fmla="*/ 0 w 58"/>
                  <a:gd name="T13" fmla="*/ 10 h 26"/>
                  <a:gd name="T14" fmla="*/ 3 w 58"/>
                  <a:gd name="T15" fmla="*/ 10 h 26"/>
                  <a:gd name="T16" fmla="*/ 7 w 58"/>
                  <a:gd name="T17" fmla="*/ 10 h 26"/>
                  <a:gd name="T18" fmla="*/ 13 w 58"/>
                  <a:gd name="T19" fmla="*/ 10 h 26"/>
                  <a:gd name="T20" fmla="*/ 13 w 58"/>
                  <a:gd name="T21" fmla="*/ 10 h 26"/>
                  <a:gd name="T22" fmla="*/ 23 w 58"/>
                  <a:gd name="T23" fmla="*/ 10 h 26"/>
                  <a:gd name="T24" fmla="*/ 26 w 58"/>
                  <a:gd name="T25" fmla="*/ 10 h 26"/>
                  <a:gd name="T26" fmla="*/ 23 w 58"/>
                  <a:gd name="T27" fmla="*/ 13 h 26"/>
                  <a:gd name="T28" fmla="*/ 16 w 58"/>
                  <a:gd name="T29" fmla="*/ 13 h 26"/>
                  <a:gd name="T30" fmla="*/ 16 w 58"/>
                  <a:gd name="T31" fmla="*/ 16 h 26"/>
                  <a:gd name="T32" fmla="*/ 10 w 58"/>
                  <a:gd name="T33" fmla="*/ 20 h 26"/>
                  <a:gd name="T34" fmla="*/ 3 w 58"/>
                  <a:gd name="T35" fmla="*/ 20 h 26"/>
                  <a:gd name="T36" fmla="*/ 10 w 58"/>
                  <a:gd name="T37" fmla="*/ 23 h 26"/>
                  <a:gd name="T38" fmla="*/ 19 w 58"/>
                  <a:gd name="T39" fmla="*/ 20 h 26"/>
                  <a:gd name="T40" fmla="*/ 26 w 58"/>
                  <a:gd name="T41" fmla="*/ 16 h 26"/>
                  <a:gd name="T42" fmla="*/ 23 w 58"/>
                  <a:gd name="T43" fmla="*/ 20 h 26"/>
                  <a:gd name="T44" fmla="*/ 19 w 58"/>
                  <a:gd name="T45" fmla="*/ 23 h 26"/>
                  <a:gd name="T46" fmla="*/ 13 w 58"/>
                  <a:gd name="T47" fmla="*/ 26 h 26"/>
                  <a:gd name="T48" fmla="*/ 29 w 58"/>
                  <a:gd name="T49" fmla="*/ 20 h 26"/>
                  <a:gd name="T50" fmla="*/ 32 w 58"/>
                  <a:gd name="T51" fmla="*/ 20 h 26"/>
                  <a:gd name="T52" fmla="*/ 29 w 58"/>
                  <a:gd name="T53" fmla="*/ 16 h 26"/>
                  <a:gd name="T54" fmla="*/ 39 w 58"/>
                  <a:gd name="T55" fmla="*/ 13 h 26"/>
                  <a:gd name="T56" fmla="*/ 45 w 58"/>
                  <a:gd name="T57" fmla="*/ 16 h 26"/>
                  <a:gd name="T58" fmla="*/ 42 w 58"/>
                  <a:gd name="T59" fmla="*/ 16 h 26"/>
                  <a:gd name="T60" fmla="*/ 52 w 58"/>
                  <a:gd name="T61" fmla="*/ 10 h 26"/>
                  <a:gd name="T62" fmla="*/ 55 w 58"/>
                  <a:gd name="T63" fmla="*/ 7 h 26"/>
                  <a:gd name="T64" fmla="*/ 55 w 58"/>
                  <a:gd name="T65" fmla="*/ 4 h 26"/>
                  <a:gd name="T66" fmla="*/ 36 w 58"/>
                  <a:gd name="T67" fmla="*/ 7 h 26"/>
                  <a:gd name="T68" fmla="*/ 36 w 58"/>
                  <a:gd name="T69" fmla="*/ 7 h 26"/>
                  <a:gd name="T70" fmla="*/ 48 w 58"/>
                  <a:gd name="T71" fmla="*/ 0 h 26"/>
                  <a:gd name="T72" fmla="*/ 45 w 58"/>
                  <a:gd name="T73" fmla="*/ 0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26"/>
                  <a:gd name="T113" fmla="*/ 58 w 58"/>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26">
                    <a:moveTo>
                      <a:pt x="45" y="0"/>
                    </a:moveTo>
                    <a:lnTo>
                      <a:pt x="39" y="4"/>
                    </a:lnTo>
                    <a:lnTo>
                      <a:pt x="36" y="4"/>
                    </a:lnTo>
                    <a:lnTo>
                      <a:pt x="32" y="4"/>
                    </a:lnTo>
                    <a:lnTo>
                      <a:pt x="26" y="7"/>
                    </a:lnTo>
                    <a:lnTo>
                      <a:pt x="16" y="7"/>
                    </a:lnTo>
                    <a:lnTo>
                      <a:pt x="10" y="7"/>
                    </a:lnTo>
                    <a:lnTo>
                      <a:pt x="7" y="7"/>
                    </a:lnTo>
                    <a:lnTo>
                      <a:pt x="3" y="7"/>
                    </a:lnTo>
                    <a:lnTo>
                      <a:pt x="0" y="10"/>
                    </a:lnTo>
                    <a:lnTo>
                      <a:pt x="0" y="13"/>
                    </a:lnTo>
                    <a:lnTo>
                      <a:pt x="0" y="10"/>
                    </a:lnTo>
                    <a:lnTo>
                      <a:pt x="0" y="13"/>
                    </a:lnTo>
                    <a:lnTo>
                      <a:pt x="3" y="10"/>
                    </a:lnTo>
                    <a:lnTo>
                      <a:pt x="7" y="10"/>
                    </a:lnTo>
                    <a:lnTo>
                      <a:pt x="10" y="10"/>
                    </a:lnTo>
                    <a:lnTo>
                      <a:pt x="13" y="10"/>
                    </a:lnTo>
                    <a:lnTo>
                      <a:pt x="16" y="10"/>
                    </a:lnTo>
                    <a:lnTo>
                      <a:pt x="23" y="10"/>
                    </a:lnTo>
                    <a:lnTo>
                      <a:pt x="26" y="10"/>
                    </a:lnTo>
                    <a:lnTo>
                      <a:pt x="26" y="13"/>
                    </a:lnTo>
                    <a:lnTo>
                      <a:pt x="23" y="13"/>
                    </a:lnTo>
                    <a:lnTo>
                      <a:pt x="16" y="13"/>
                    </a:lnTo>
                    <a:lnTo>
                      <a:pt x="16" y="16"/>
                    </a:lnTo>
                    <a:lnTo>
                      <a:pt x="10" y="16"/>
                    </a:lnTo>
                    <a:lnTo>
                      <a:pt x="10" y="20"/>
                    </a:lnTo>
                    <a:lnTo>
                      <a:pt x="7" y="20"/>
                    </a:lnTo>
                    <a:lnTo>
                      <a:pt x="3" y="20"/>
                    </a:lnTo>
                    <a:lnTo>
                      <a:pt x="3" y="23"/>
                    </a:lnTo>
                    <a:lnTo>
                      <a:pt x="10" y="23"/>
                    </a:lnTo>
                    <a:lnTo>
                      <a:pt x="16" y="23"/>
                    </a:lnTo>
                    <a:lnTo>
                      <a:pt x="19" y="20"/>
                    </a:lnTo>
                    <a:lnTo>
                      <a:pt x="23" y="16"/>
                    </a:lnTo>
                    <a:lnTo>
                      <a:pt x="26" y="16"/>
                    </a:lnTo>
                    <a:lnTo>
                      <a:pt x="26" y="20"/>
                    </a:lnTo>
                    <a:lnTo>
                      <a:pt x="23" y="20"/>
                    </a:lnTo>
                    <a:lnTo>
                      <a:pt x="19" y="23"/>
                    </a:lnTo>
                    <a:lnTo>
                      <a:pt x="13" y="23"/>
                    </a:lnTo>
                    <a:lnTo>
                      <a:pt x="13" y="26"/>
                    </a:lnTo>
                    <a:lnTo>
                      <a:pt x="26" y="20"/>
                    </a:lnTo>
                    <a:lnTo>
                      <a:pt x="29" y="20"/>
                    </a:lnTo>
                    <a:lnTo>
                      <a:pt x="32" y="20"/>
                    </a:lnTo>
                    <a:lnTo>
                      <a:pt x="29" y="16"/>
                    </a:lnTo>
                    <a:lnTo>
                      <a:pt x="36" y="13"/>
                    </a:lnTo>
                    <a:lnTo>
                      <a:pt x="39" y="13"/>
                    </a:lnTo>
                    <a:lnTo>
                      <a:pt x="42" y="16"/>
                    </a:lnTo>
                    <a:lnTo>
                      <a:pt x="45" y="16"/>
                    </a:lnTo>
                    <a:lnTo>
                      <a:pt x="45" y="13"/>
                    </a:lnTo>
                    <a:lnTo>
                      <a:pt x="42" y="16"/>
                    </a:lnTo>
                    <a:lnTo>
                      <a:pt x="52" y="10"/>
                    </a:lnTo>
                    <a:lnTo>
                      <a:pt x="58" y="7"/>
                    </a:lnTo>
                    <a:lnTo>
                      <a:pt x="55" y="7"/>
                    </a:lnTo>
                    <a:lnTo>
                      <a:pt x="58" y="4"/>
                    </a:lnTo>
                    <a:lnTo>
                      <a:pt x="55" y="4"/>
                    </a:lnTo>
                    <a:lnTo>
                      <a:pt x="48" y="7"/>
                    </a:lnTo>
                    <a:lnTo>
                      <a:pt x="36" y="7"/>
                    </a:lnTo>
                    <a:lnTo>
                      <a:pt x="48" y="0"/>
                    </a:lnTo>
                    <a:lnTo>
                      <a:pt x="45" y="0"/>
                    </a:lnTo>
                  </a:path>
                </a:pathLst>
              </a:custGeom>
              <a:noFill/>
              <a:ln w="0">
                <a:solidFill>
                  <a:srgbClr val="7F7F7F"/>
                </a:solidFill>
                <a:round/>
                <a:headEnd/>
                <a:tailEnd/>
              </a:ln>
            </p:spPr>
            <p:txBody>
              <a:bodyPr/>
              <a:lstStyle/>
              <a:p>
                <a:endParaRPr lang="en-US"/>
              </a:p>
            </p:txBody>
          </p:sp>
          <p:sp>
            <p:nvSpPr>
              <p:cNvPr id="33415" name="Freeform 97"/>
              <p:cNvSpPr>
                <a:spLocks/>
              </p:cNvSpPr>
              <p:nvPr/>
            </p:nvSpPr>
            <p:spPr bwMode="auto">
              <a:xfrm>
                <a:off x="1882" y="1411"/>
                <a:ext cx="81" cy="26"/>
              </a:xfrm>
              <a:custGeom>
                <a:avLst/>
                <a:gdLst>
                  <a:gd name="T0" fmla="*/ 36 w 81"/>
                  <a:gd name="T1" fmla="*/ 0 h 26"/>
                  <a:gd name="T2" fmla="*/ 36 w 81"/>
                  <a:gd name="T3" fmla="*/ 4 h 26"/>
                  <a:gd name="T4" fmla="*/ 42 w 81"/>
                  <a:gd name="T5" fmla="*/ 7 h 26"/>
                  <a:gd name="T6" fmla="*/ 45 w 81"/>
                  <a:gd name="T7" fmla="*/ 4 h 26"/>
                  <a:gd name="T8" fmla="*/ 42 w 81"/>
                  <a:gd name="T9" fmla="*/ 10 h 26"/>
                  <a:gd name="T10" fmla="*/ 45 w 81"/>
                  <a:gd name="T11" fmla="*/ 7 h 26"/>
                  <a:gd name="T12" fmla="*/ 45 w 81"/>
                  <a:gd name="T13" fmla="*/ 10 h 26"/>
                  <a:gd name="T14" fmla="*/ 52 w 81"/>
                  <a:gd name="T15" fmla="*/ 10 h 26"/>
                  <a:gd name="T16" fmla="*/ 62 w 81"/>
                  <a:gd name="T17" fmla="*/ 4 h 26"/>
                  <a:gd name="T18" fmla="*/ 74 w 81"/>
                  <a:gd name="T19" fmla="*/ 0 h 26"/>
                  <a:gd name="T20" fmla="*/ 81 w 81"/>
                  <a:gd name="T21" fmla="*/ 4 h 26"/>
                  <a:gd name="T22" fmla="*/ 74 w 81"/>
                  <a:gd name="T23" fmla="*/ 4 h 26"/>
                  <a:gd name="T24" fmla="*/ 71 w 81"/>
                  <a:gd name="T25" fmla="*/ 7 h 26"/>
                  <a:gd name="T26" fmla="*/ 74 w 81"/>
                  <a:gd name="T27" fmla="*/ 7 h 26"/>
                  <a:gd name="T28" fmla="*/ 65 w 81"/>
                  <a:gd name="T29" fmla="*/ 7 h 26"/>
                  <a:gd name="T30" fmla="*/ 58 w 81"/>
                  <a:gd name="T31" fmla="*/ 10 h 26"/>
                  <a:gd name="T32" fmla="*/ 49 w 81"/>
                  <a:gd name="T33" fmla="*/ 16 h 26"/>
                  <a:gd name="T34" fmla="*/ 42 w 81"/>
                  <a:gd name="T35" fmla="*/ 20 h 26"/>
                  <a:gd name="T36" fmla="*/ 36 w 81"/>
                  <a:gd name="T37" fmla="*/ 20 h 26"/>
                  <a:gd name="T38" fmla="*/ 29 w 81"/>
                  <a:gd name="T39" fmla="*/ 23 h 26"/>
                  <a:gd name="T40" fmla="*/ 16 w 81"/>
                  <a:gd name="T41" fmla="*/ 26 h 26"/>
                  <a:gd name="T42" fmla="*/ 13 w 81"/>
                  <a:gd name="T43" fmla="*/ 23 h 26"/>
                  <a:gd name="T44" fmla="*/ 7 w 81"/>
                  <a:gd name="T45" fmla="*/ 20 h 26"/>
                  <a:gd name="T46" fmla="*/ 4 w 81"/>
                  <a:gd name="T47" fmla="*/ 20 h 26"/>
                  <a:gd name="T48" fmla="*/ 4 w 81"/>
                  <a:gd name="T49" fmla="*/ 16 h 26"/>
                  <a:gd name="T50" fmla="*/ 10 w 81"/>
                  <a:gd name="T51" fmla="*/ 20 h 26"/>
                  <a:gd name="T52" fmla="*/ 16 w 81"/>
                  <a:gd name="T53" fmla="*/ 20 h 26"/>
                  <a:gd name="T54" fmla="*/ 20 w 81"/>
                  <a:gd name="T55" fmla="*/ 23 h 26"/>
                  <a:gd name="T56" fmla="*/ 23 w 81"/>
                  <a:gd name="T57" fmla="*/ 20 h 26"/>
                  <a:gd name="T58" fmla="*/ 26 w 81"/>
                  <a:gd name="T59" fmla="*/ 20 h 26"/>
                  <a:gd name="T60" fmla="*/ 29 w 81"/>
                  <a:gd name="T61" fmla="*/ 16 h 26"/>
                  <a:gd name="T62" fmla="*/ 29 w 81"/>
                  <a:gd name="T63" fmla="*/ 13 h 26"/>
                  <a:gd name="T64" fmla="*/ 33 w 81"/>
                  <a:gd name="T65" fmla="*/ 13 h 26"/>
                  <a:gd name="T66" fmla="*/ 36 w 81"/>
                  <a:gd name="T67" fmla="*/ 10 h 26"/>
                  <a:gd name="T68" fmla="*/ 36 w 81"/>
                  <a:gd name="T69" fmla="*/ 10 h 26"/>
                  <a:gd name="T70" fmla="*/ 33 w 81"/>
                  <a:gd name="T71" fmla="*/ 7 h 26"/>
                  <a:gd name="T72" fmla="*/ 33 w 81"/>
                  <a:gd name="T73" fmla="*/ 4 h 26"/>
                  <a:gd name="T74" fmla="*/ 33 w 81"/>
                  <a:gd name="T75" fmla="*/ 4 h 26"/>
                  <a:gd name="T76" fmla="*/ 36 w 81"/>
                  <a:gd name="T77" fmla="*/ 0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
                  <a:gd name="T118" fmla="*/ 0 h 26"/>
                  <a:gd name="T119" fmla="*/ 81 w 81"/>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 h="26">
                    <a:moveTo>
                      <a:pt x="36" y="0"/>
                    </a:moveTo>
                    <a:lnTo>
                      <a:pt x="36" y="0"/>
                    </a:lnTo>
                    <a:lnTo>
                      <a:pt x="36" y="4"/>
                    </a:lnTo>
                    <a:lnTo>
                      <a:pt x="39" y="7"/>
                    </a:lnTo>
                    <a:lnTo>
                      <a:pt x="42" y="7"/>
                    </a:lnTo>
                    <a:lnTo>
                      <a:pt x="42" y="4"/>
                    </a:lnTo>
                    <a:lnTo>
                      <a:pt x="45" y="4"/>
                    </a:lnTo>
                    <a:lnTo>
                      <a:pt x="42" y="7"/>
                    </a:lnTo>
                    <a:lnTo>
                      <a:pt x="42" y="10"/>
                    </a:lnTo>
                    <a:lnTo>
                      <a:pt x="45" y="10"/>
                    </a:lnTo>
                    <a:lnTo>
                      <a:pt x="45" y="7"/>
                    </a:lnTo>
                    <a:lnTo>
                      <a:pt x="49" y="10"/>
                    </a:lnTo>
                    <a:lnTo>
                      <a:pt x="45" y="10"/>
                    </a:lnTo>
                    <a:lnTo>
                      <a:pt x="45" y="13"/>
                    </a:lnTo>
                    <a:lnTo>
                      <a:pt x="52" y="10"/>
                    </a:lnTo>
                    <a:lnTo>
                      <a:pt x="58" y="7"/>
                    </a:lnTo>
                    <a:lnTo>
                      <a:pt x="62" y="4"/>
                    </a:lnTo>
                    <a:lnTo>
                      <a:pt x="68" y="4"/>
                    </a:lnTo>
                    <a:lnTo>
                      <a:pt x="74" y="0"/>
                    </a:lnTo>
                    <a:lnTo>
                      <a:pt x="81" y="4"/>
                    </a:lnTo>
                    <a:lnTo>
                      <a:pt x="78" y="7"/>
                    </a:lnTo>
                    <a:lnTo>
                      <a:pt x="74" y="4"/>
                    </a:lnTo>
                    <a:lnTo>
                      <a:pt x="71" y="7"/>
                    </a:lnTo>
                    <a:lnTo>
                      <a:pt x="74" y="7"/>
                    </a:lnTo>
                    <a:lnTo>
                      <a:pt x="68" y="7"/>
                    </a:lnTo>
                    <a:lnTo>
                      <a:pt x="65" y="7"/>
                    </a:lnTo>
                    <a:lnTo>
                      <a:pt x="65" y="10"/>
                    </a:lnTo>
                    <a:lnTo>
                      <a:pt x="58" y="10"/>
                    </a:lnTo>
                    <a:lnTo>
                      <a:pt x="55" y="13"/>
                    </a:lnTo>
                    <a:lnTo>
                      <a:pt x="49" y="16"/>
                    </a:lnTo>
                    <a:lnTo>
                      <a:pt x="42" y="20"/>
                    </a:lnTo>
                    <a:lnTo>
                      <a:pt x="39" y="20"/>
                    </a:lnTo>
                    <a:lnTo>
                      <a:pt x="36" y="20"/>
                    </a:lnTo>
                    <a:lnTo>
                      <a:pt x="33" y="23"/>
                    </a:lnTo>
                    <a:lnTo>
                      <a:pt x="29" y="23"/>
                    </a:lnTo>
                    <a:lnTo>
                      <a:pt x="20" y="26"/>
                    </a:lnTo>
                    <a:lnTo>
                      <a:pt x="16" y="26"/>
                    </a:lnTo>
                    <a:lnTo>
                      <a:pt x="13" y="26"/>
                    </a:lnTo>
                    <a:lnTo>
                      <a:pt x="13" y="23"/>
                    </a:lnTo>
                    <a:lnTo>
                      <a:pt x="7" y="23"/>
                    </a:lnTo>
                    <a:lnTo>
                      <a:pt x="7" y="20"/>
                    </a:lnTo>
                    <a:lnTo>
                      <a:pt x="4" y="20"/>
                    </a:lnTo>
                    <a:lnTo>
                      <a:pt x="0" y="20"/>
                    </a:lnTo>
                    <a:lnTo>
                      <a:pt x="4" y="16"/>
                    </a:lnTo>
                    <a:lnTo>
                      <a:pt x="7" y="16"/>
                    </a:lnTo>
                    <a:lnTo>
                      <a:pt x="10" y="20"/>
                    </a:lnTo>
                    <a:lnTo>
                      <a:pt x="13" y="20"/>
                    </a:lnTo>
                    <a:lnTo>
                      <a:pt x="16" y="20"/>
                    </a:lnTo>
                    <a:lnTo>
                      <a:pt x="20" y="23"/>
                    </a:lnTo>
                    <a:lnTo>
                      <a:pt x="23" y="20"/>
                    </a:lnTo>
                    <a:lnTo>
                      <a:pt x="26" y="20"/>
                    </a:lnTo>
                    <a:lnTo>
                      <a:pt x="26" y="16"/>
                    </a:lnTo>
                    <a:lnTo>
                      <a:pt x="29" y="16"/>
                    </a:lnTo>
                    <a:lnTo>
                      <a:pt x="29" y="13"/>
                    </a:lnTo>
                    <a:lnTo>
                      <a:pt x="33" y="13"/>
                    </a:lnTo>
                    <a:lnTo>
                      <a:pt x="36" y="13"/>
                    </a:lnTo>
                    <a:lnTo>
                      <a:pt x="36" y="10"/>
                    </a:lnTo>
                    <a:lnTo>
                      <a:pt x="33" y="10"/>
                    </a:lnTo>
                    <a:lnTo>
                      <a:pt x="36" y="10"/>
                    </a:lnTo>
                    <a:lnTo>
                      <a:pt x="33" y="10"/>
                    </a:lnTo>
                    <a:lnTo>
                      <a:pt x="33" y="7"/>
                    </a:lnTo>
                    <a:lnTo>
                      <a:pt x="33" y="4"/>
                    </a:lnTo>
                    <a:lnTo>
                      <a:pt x="29" y="0"/>
                    </a:lnTo>
                    <a:lnTo>
                      <a:pt x="36" y="0"/>
                    </a:lnTo>
                    <a:close/>
                  </a:path>
                </a:pathLst>
              </a:custGeom>
              <a:solidFill>
                <a:srgbClr val="D1F2EB"/>
              </a:solidFill>
              <a:ln w="9525">
                <a:noFill/>
                <a:round/>
                <a:headEnd/>
                <a:tailEnd/>
              </a:ln>
            </p:spPr>
            <p:txBody>
              <a:bodyPr/>
              <a:lstStyle/>
              <a:p>
                <a:endParaRPr lang="en-US"/>
              </a:p>
            </p:txBody>
          </p:sp>
          <p:sp>
            <p:nvSpPr>
              <p:cNvPr id="33416" name="Freeform 98"/>
              <p:cNvSpPr>
                <a:spLocks/>
              </p:cNvSpPr>
              <p:nvPr/>
            </p:nvSpPr>
            <p:spPr bwMode="auto">
              <a:xfrm>
                <a:off x="1882" y="1411"/>
                <a:ext cx="81" cy="26"/>
              </a:xfrm>
              <a:custGeom>
                <a:avLst/>
                <a:gdLst>
                  <a:gd name="T0" fmla="*/ 36 w 81"/>
                  <a:gd name="T1" fmla="*/ 0 h 26"/>
                  <a:gd name="T2" fmla="*/ 36 w 81"/>
                  <a:gd name="T3" fmla="*/ 4 h 26"/>
                  <a:gd name="T4" fmla="*/ 42 w 81"/>
                  <a:gd name="T5" fmla="*/ 7 h 26"/>
                  <a:gd name="T6" fmla="*/ 45 w 81"/>
                  <a:gd name="T7" fmla="*/ 4 h 26"/>
                  <a:gd name="T8" fmla="*/ 42 w 81"/>
                  <a:gd name="T9" fmla="*/ 10 h 26"/>
                  <a:gd name="T10" fmla="*/ 45 w 81"/>
                  <a:gd name="T11" fmla="*/ 7 h 26"/>
                  <a:gd name="T12" fmla="*/ 45 w 81"/>
                  <a:gd name="T13" fmla="*/ 10 h 26"/>
                  <a:gd name="T14" fmla="*/ 52 w 81"/>
                  <a:gd name="T15" fmla="*/ 10 h 26"/>
                  <a:gd name="T16" fmla="*/ 62 w 81"/>
                  <a:gd name="T17" fmla="*/ 4 h 26"/>
                  <a:gd name="T18" fmla="*/ 74 w 81"/>
                  <a:gd name="T19" fmla="*/ 0 h 26"/>
                  <a:gd name="T20" fmla="*/ 81 w 81"/>
                  <a:gd name="T21" fmla="*/ 4 h 26"/>
                  <a:gd name="T22" fmla="*/ 74 w 81"/>
                  <a:gd name="T23" fmla="*/ 4 h 26"/>
                  <a:gd name="T24" fmla="*/ 71 w 81"/>
                  <a:gd name="T25" fmla="*/ 7 h 26"/>
                  <a:gd name="T26" fmla="*/ 74 w 81"/>
                  <a:gd name="T27" fmla="*/ 7 h 26"/>
                  <a:gd name="T28" fmla="*/ 65 w 81"/>
                  <a:gd name="T29" fmla="*/ 7 h 26"/>
                  <a:gd name="T30" fmla="*/ 58 w 81"/>
                  <a:gd name="T31" fmla="*/ 10 h 26"/>
                  <a:gd name="T32" fmla="*/ 49 w 81"/>
                  <a:gd name="T33" fmla="*/ 16 h 26"/>
                  <a:gd name="T34" fmla="*/ 42 w 81"/>
                  <a:gd name="T35" fmla="*/ 20 h 26"/>
                  <a:gd name="T36" fmla="*/ 36 w 81"/>
                  <a:gd name="T37" fmla="*/ 20 h 26"/>
                  <a:gd name="T38" fmla="*/ 29 w 81"/>
                  <a:gd name="T39" fmla="*/ 23 h 26"/>
                  <a:gd name="T40" fmla="*/ 16 w 81"/>
                  <a:gd name="T41" fmla="*/ 26 h 26"/>
                  <a:gd name="T42" fmla="*/ 13 w 81"/>
                  <a:gd name="T43" fmla="*/ 23 h 26"/>
                  <a:gd name="T44" fmla="*/ 7 w 81"/>
                  <a:gd name="T45" fmla="*/ 20 h 26"/>
                  <a:gd name="T46" fmla="*/ 4 w 81"/>
                  <a:gd name="T47" fmla="*/ 20 h 26"/>
                  <a:gd name="T48" fmla="*/ 4 w 81"/>
                  <a:gd name="T49" fmla="*/ 16 h 26"/>
                  <a:gd name="T50" fmla="*/ 10 w 81"/>
                  <a:gd name="T51" fmla="*/ 20 h 26"/>
                  <a:gd name="T52" fmla="*/ 16 w 81"/>
                  <a:gd name="T53" fmla="*/ 20 h 26"/>
                  <a:gd name="T54" fmla="*/ 20 w 81"/>
                  <a:gd name="T55" fmla="*/ 23 h 26"/>
                  <a:gd name="T56" fmla="*/ 23 w 81"/>
                  <a:gd name="T57" fmla="*/ 20 h 26"/>
                  <a:gd name="T58" fmla="*/ 26 w 81"/>
                  <a:gd name="T59" fmla="*/ 20 h 26"/>
                  <a:gd name="T60" fmla="*/ 29 w 81"/>
                  <a:gd name="T61" fmla="*/ 16 h 26"/>
                  <a:gd name="T62" fmla="*/ 29 w 81"/>
                  <a:gd name="T63" fmla="*/ 13 h 26"/>
                  <a:gd name="T64" fmla="*/ 33 w 81"/>
                  <a:gd name="T65" fmla="*/ 13 h 26"/>
                  <a:gd name="T66" fmla="*/ 36 w 81"/>
                  <a:gd name="T67" fmla="*/ 10 h 26"/>
                  <a:gd name="T68" fmla="*/ 36 w 81"/>
                  <a:gd name="T69" fmla="*/ 10 h 26"/>
                  <a:gd name="T70" fmla="*/ 33 w 81"/>
                  <a:gd name="T71" fmla="*/ 7 h 26"/>
                  <a:gd name="T72" fmla="*/ 33 w 81"/>
                  <a:gd name="T73" fmla="*/ 4 h 26"/>
                  <a:gd name="T74" fmla="*/ 33 w 81"/>
                  <a:gd name="T75" fmla="*/ 4 h 26"/>
                  <a:gd name="T76" fmla="*/ 36 w 81"/>
                  <a:gd name="T77" fmla="*/ 0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1"/>
                  <a:gd name="T118" fmla="*/ 0 h 26"/>
                  <a:gd name="T119" fmla="*/ 81 w 81"/>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1" h="26">
                    <a:moveTo>
                      <a:pt x="36" y="0"/>
                    </a:moveTo>
                    <a:lnTo>
                      <a:pt x="36" y="0"/>
                    </a:lnTo>
                    <a:lnTo>
                      <a:pt x="36" y="4"/>
                    </a:lnTo>
                    <a:lnTo>
                      <a:pt x="39" y="7"/>
                    </a:lnTo>
                    <a:lnTo>
                      <a:pt x="42" y="7"/>
                    </a:lnTo>
                    <a:lnTo>
                      <a:pt x="42" y="4"/>
                    </a:lnTo>
                    <a:lnTo>
                      <a:pt x="45" y="4"/>
                    </a:lnTo>
                    <a:lnTo>
                      <a:pt x="42" y="7"/>
                    </a:lnTo>
                    <a:lnTo>
                      <a:pt x="42" y="10"/>
                    </a:lnTo>
                    <a:lnTo>
                      <a:pt x="45" y="10"/>
                    </a:lnTo>
                    <a:lnTo>
                      <a:pt x="45" y="7"/>
                    </a:lnTo>
                    <a:lnTo>
                      <a:pt x="49" y="10"/>
                    </a:lnTo>
                    <a:lnTo>
                      <a:pt x="45" y="10"/>
                    </a:lnTo>
                    <a:lnTo>
                      <a:pt x="45" y="13"/>
                    </a:lnTo>
                    <a:lnTo>
                      <a:pt x="52" y="10"/>
                    </a:lnTo>
                    <a:lnTo>
                      <a:pt x="58" y="7"/>
                    </a:lnTo>
                    <a:lnTo>
                      <a:pt x="62" y="4"/>
                    </a:lnTo>
                    <a:lnTo>
                      <a:pt x="68" y="4"/>
                    </a:lnTo>
                    <a:lnTo>
                      <a:pt x="74" y="0"/>
                    </a:lnTo>
                    <a:lnTo>
                      <a:pt x="81" y="4"/>
                    </a:lnTo>
                    <a:lnTo>
                      <a:pt x="78" y="7"/>
                    </a:lnTo>
                    <a:lnTo>
                      <a:pt x="74" y="4"/>
                    </a:lnTo>
                    <a:lnTo>
                      <a:pt x="71" y="7"/>
                    </a:lnTo>
                    <a:lnTo>
                      <a:pt x="74" y="7"/>
                    </a:lnTo>
                    <a:lnTo>
                      <a:pt x="68" y="7"/>
                    </a:lnTo>
                    <a:lnTo>
                      <a:pt x="65" y="7"/>
                    </a:lnTo>
                    <a:lnTo>
                      <a:pt x="65" y="10"/>
                    </a:lnTo>
                    <a:lnTo>
                      <a:pt x="58" y="10"/>
                    </a:lnTo>
                    <a:lnTo>
                      <a:pt x="55" y="13"/>
                    </a:lnTo>
                    <a:lnTo>
                      <a:pt x="49" y="16"/>
                    </a:lnTo>
                    <a:lnTo>
                      <a:pt x="42" y="20"/>
                    </a:lnTo>
                    <a:lnTo>
                      <a:pt x="39" y="20"/>
                    </a:lnTo>
                    <a:lnTo>
                      <a:pt x="36" y="20"/>
                    </a:lnTo>
                    <a:lnTo>
                      <a:pt x="33" y="23"/>
                    </a:lnTo>
                    <a:lnTo>
                      <a:pt x="29" y="23"/>
                    </a:lnTo>
                    <a:lnTo>
                      <a:pt x="20" y="26"/>
                    </a:lnTo>
                    <a:lnTo>
                      <a:pt x="16" y="26"/>
                    </a:lnTo>
                    <a:lnTo>
                      <a:pt x="13" y="26"/>
                    </a:lnTo>
                    <a:lnTo>
                      <a:pt x="13" y="23"/>
                    </a:lnTo>
                    <a:lnTo>
                      <a:pt x="7" y="23"/>
                    </a:lnTo>
                    <a:lnTo>
                      <a:pt x="7" y="20"/>
                    </a:lnTo>
                    <a:lnTo>
                      <a:pt x="4" y="20"/>
                    </a:lnTo>
                    <a:lnTo>
                      <a:pt x="0" y="20"/>
                    </a:lnTo>
                    <a:lnTo>
                      <a:pt x="4" y="16"/>
                    </a:lnTo>
                    <a:lnTo>
                      <a:pt x="7" y="16"/>
                    </a:lnTo>
                    <a:lnTo>
                      <a:pt x="10" y="20"/>
                    </a:lnTo>
                    <a:lnTo>
                      <a:pt x="13" y="20"/>
                    </a:lnTo>
                    <a:lnTo>
                      <a:pt x="16" y="20"/>
                    </a:lnTo>
                    <a:lnTo>
                      <a:pt x="20" y="23"/>
                    </a:lnTo>
                    <a:lnTo>
                      <a:pt x="23" y="20"/>
                    </a:lnTo>
                    <a:lnTo>
                      <a:pt x="26" y="20"/>
                    </a:lnTo>
                    <a:lnTo>
                      <a:pt x="26" y="16"/>
                    </a:lnTo>
                    <a:lnTo>
                      <a:pt x="29" y="16"/>
                    </a:lnTo>
                    <a:lnTo>
                      <a:pt x="29" y="13"/>
                    </a:lnTo>
                    <a:lnTo>
                      <a:pt x="33" y="13"/>
                    </a:lnTo>
                    <a:lnTo>
                      <a:pt x="36" y="13"/>
                    </a:lnTo>
                    <a:lnTo>
                      <a:pt x="36" y="10"/>
                    </a:lnTo>
                    <a:lnTo>
                      <a:pt x="33" y="10"/>
                    </a:lnTo>
                    <a:lnTo>
                      <a:pt x="36" y="10"/>
                    </a:lnTo>
                    <a:lnTo>
                      <a:pt x="33" y="10"/>
                    </a:lnTo>
                    <a:lnTo>
                      <a:pt x="33" y="7"/>
                    </a:lnTo>
                    <a:lnTo>
                      <a:pt x="33" y="4"/>
                    </a:lnTo>
                    <a:lnTo>
                      <a:pt x="29" y="0"/>
                    </a:lnTo>
                    <a:lnTo>
                      <a:pt x="36" y="0"/>
                    </a:lnTo>
                  </a:path>
                </a:pathLst>
              </a:custGeom>
              <a:noFill/>
              <a:ln w="0">
                <a:solidFill>
                  <a:srgbClr val="7F7F7F"/>
                </a:solidFill>
                <a:round/>
                <a:headEnd/>
                <a:tailEnd/>
              </a:ln>
            </p:spPr>
            <p:txBody>
              <a:bodyPr/>
              <a:lstStyle/>
              <a:p>
                <a:endParaRPr lang="en-US"/>
              </a:p>
            </p:txBody>
          </p:sp>
          <p:sp>
            <p:nvSpPr>
              <p:cNvPr id="33417" name="Freeform 99"/>
              <p:cNvSpPr>
                <a:spLocks/>
              </p:cNvSpPr>
              <p:nvPr/>
            </p:nvSpPr>
            <p:spPr bwMode="auto">
              <a:xfrm>
                <a:off x="1918" y="1447"/>
                <a:ext cx="38" cy="16"/>
              </a:xfrm>
              <a:custGeom>
                <a:avLst/>
                <a:gdLst>
                  <a:gd name="T0" fmla="*/ 0 w 38"/>
                  <a:gd name="T1" fmla="*/ 16 h 16"/>
                  <a:gd name="T2" fmla="*/ 0 w 38"/>
                  <a:gd name="T3" fmla="*/ 13 h 16"/>
                  <a:gd name="T4" fmla="*/ 3 w 38"/>
                  <a:gd name="T5" fmla="*/ 13 h 16"/>
                  <a:gd name="T6" fmla="*/ 6 w 38"/>
                  <a:gd name="T7" fmla="*/ 9 h 16"/>
                  <a:gd name="T8" fmla="*/ 9 w 38"/>
                  <a:gd name="T9" fmla="*/ 9 h 16"/>
                  <a:gd name="T10" fmla="*/ 16 w 38"/>
                  <a:gd name="T11" fmla="*/ 6 h 16"/>
                  <a:gd name="T12" fmla="*/ 16 w 38"/>
                  <a:gd name="T13" fmla="*/ 3 h 16"/>
                  <a:gd name="T14" fmla="*/ 22 w 38"/>
                  <a:gd name="T15" fmla="*/ 3 h 16"/>
                  <a:gd name="T16" fmla="*/ 19 w 38"/>
                  <a:gd name="T17" fmla="*/ 3 h 16"/>
                  <a:gd name="T18" fmla="*/ 22 w 38"/>
                  <a:gd name="T19" fmla="*/ 0 h 16"/>
                  <a:gd name="T20" fmla="*/ 29 w 38"/>
                  <a:gd name="T21" fmla="*/ 0 h 16"/>
                  <a:gd name="T22" fmla="*/ 22 w 38"/>
                  <a:gd name="T23" fmla="*/ 3 h 16"/>
                  <a:gd name="T24" fmla="*/ 19 w 38"/>
                  <a:gd name="T25" fmla="*/ 6 h 16"/>
                  <a:gd name="T26" fmla="*/ 26 w 38"/>
                  <a:gd name="T27" fmla="*/ 6 h 16"/>
                  <a:gd name="T28" fmla="*/ 22 w 38"/>
                  <a:gd name="T29" fmla="*/ 6 h 16"/>
                  <a:gd name="T30" fmla="*/ 29 w 38"/>
                  <a:gd name="T31" fmla="*/ 6 h 16"/>
                  <a:gd name="T32" fmla="*/ 32 w 38"/>
                  <a:gd name="T33" fmla="*/ 6 h 16"/>
                  <a:gd name="T34" fmla="*/ 38 w 38"/>
                  <a:gd name="T35" fmla="*/ 9 h 16"/>
                  <a:gd name="T36" fmla="*/ 29 w 38"/>
                  <a:gd name="T37" fmla="*/ 9 h 16"/>
                  <a:gd name="T38" fmla="*/ 22 w 38"/>
                  <a:gd name="T39" fmla="*/ 9 h 16"/>
                  <a:gd name="T40" fmla="*/ 16 w 38"/>
                  <a:gd name="T41" fmla="*/ 9 h 16"/>
                  <a:gd name="T42" fmla="*/ 6 w 38"/>
                  <a:gd name="T43" fmla="*/ 13 h 16"/>
                  <a:gd name="T44" fmla="*/ 6 w 38"/>
                  <a:gd name="T45" fmla="*/ 16 h 16"/>
                  <a:gd name="T46" fmla="*/ 6 w 38"/>
                  <a:gd name="T47" fmla="*/ 16 h 16"/>
                  <a:gd name="T48" fmla="*/ 0 w 38"/>
                  <a:gd name="T49" fmla="*/ 16 h 16"/>
                  <a:gd name="T50" fmla="*/ 0 w 38"/>
                  <a:gd name="T51" fmla="*/ 16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16"/>
                  <a:gd name="T80" fmla="*/ 38 w 38"/>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16">
                    <a:moveTo>
                      <a:pt x="0" y="16"/>
                    </a:moveTo>
                    <a:lnTo>
                      <a:pt x="0" y="13"/>
                    </a:lnTo>
                    <a:lnTo>
                      <a:pt x="3" y="13"/>
                    </a:lnTo>
                    <a:lnTo>
                      <a:pt x="6" y="9"/>
                    </a:lnTo>
                    <a:lnTo>
                      <a:pt x="9" y="9"/>
                    </a:lnTo>
                    <a:lnTo>
                      <a:pt x="16" y="6"/>
                    </a:lnTo>
                    <a:lnTo>
                      <a:pt x="16" y="3"/>
                    </a:lnTo>
                    <a:lnTo>
                      <a:pt x="22" y="3"/>
                    </a:lnTo>
                    <a:lnTo>
                      <a:pt x="19" y="3"/>
                    </a:lnTo>
                    <a:lnTo>
                      <a:pt x="22" y="0"/>
                    </a:lnTo>
                    <a:lnTo>
                      <a:pt x="29" y="0"/>
                    </a:lnTo>
                    <a:lnTo>
                      <a:pt x="22" y="3"/>
                    </a:lnTo>
                    <a:lnTo>
                      <a:pt x="19" y="6"/>
                    </a:lnTo>
                    <a:lnTo>
                      <a:pt x="26" y="6"/>
                    </a:lnTo>
                    <a:lnTo>
                      <a:pt x="22" y="6"/>
                    </a:lnTo>
                    <a:lnTo>
                      <a:pt x="29" y="6"/>
                    </a:lnTo>
                    <a:lnTo>
                      <a:pt x="32" y="6"/>
                    </a:lnTo>
                    <a:lnTo>
                      <a:pt x="38" y="9"/>
                    </a:lnTo>
                    <a:lnTo>
                      <a:pt x="29" y="9"/>
                    </a:lnTo>
                    <a:lnTo>
                      <a:pt x="22" y="9"/>
                    </a:lnTo>
                    <a:lnTo>
                      <a:pt x="16" y="9"/>
                    </a:lnTo>
                    <a:lnTo>
                      <a:pt x="6" y="13"/>
                    </a:lnTo>
                    <a:lnTo>
                      <a:pt x="6" y="16"/>
                    </a:lnTo>
                    <a:lnTo>
                      <a:pt x="0" y="16"/>
                    </a:lnTo>
                    <a:close/>
                  </a:path>
                </a:pathLst>
              </a:custGeom>
              <a:solidFill>
                <a:srgbClr val="D1F2EB"/>
              </a:solidFill>
              <a:ln w="9525">
                <a:noFill/>
                <a:round/>
                <a:headEnd/>
                <a:tailEnd/>
              </a:ln>
            </p:spPr>
            <p:txBody>
              <a:bodyPr/>
              <a:lstStyle/>
              <a:p>
                <a:endParaRPr lang="en-US"/>
              </a:p>
            </p:txBody>
          </p:sp>
          <p:sp>
            <p:nvSpPr>
              <p:cNvPr id="33418" name="Freeform 100"/>
              <p:cNvSpPr>
                <a:spLocks/>
              </p:cNvSpPr>
              <p:nvPr/>
            </p:nvSpPr>
            <p:spPr bwMode="auto">
              <a:xfrm>
                <a:off x="1918" y="1447"/>
                <a:ext cx="38" cy="16"/>
              </a:xfrm>
              <a:custGeom>
                <a:avLst/>
                <a:gdLst>
                  <a:gd name="T0" fmla="*/ 0 w 38"/>
                  <a:gd name="T1" fmla="*/ 16 h 16"/>
                  <a:gd name="T2" fmla="*/ 0 w 38"/>
                  <a:gd name="T3" fmla="*/ 13 h 16"/>
                  <a:gd name="T4" fmla="*/ 3 w 38"/>
                  <a:gd name="T5" fmla="*/ 13 h 16"/>
                  <a:gd name="T6" fmla="*/ 6 w 38"/>
                  <a:gd name="T7" fmla="*/ 9 h 16"/>
                  <a:gd name="T8" fmla="*/ 9 w 38"/>
                  <a:gd name="T9" fmla="*/ 9 h 16"/>
                  <a:gd name="T10" fmla="*/ 16 w 38"/>
                  <a:gd name="T11" fmla="*/ 6 h 16"/>
                  <a:gd name="T12" fmla="*/ 16 w 38"/>
                  <a:gd name="T13" fmla="*/ 3 h 16"/>
                  <a:gd name="T14" fmla="*/ 22 w 38"/>
                  <a:gd name="T15" fmla="*/ 3 h 16"/>
                  <a:gd name="T16" fmla="*/ 19 w 38"/>
                  <a:gd name="T17" fmla="*/ 3 h 16"/>
                  <a:gd name="T18" fmla="*/ 22 w 38"/>
                  <a:gd name="T19" fmla="*/ 0 h 16"/>
                  <a:gd name="T20" fmla="*/ 29 w 38"/>
                  <a:gd name="T21" fmla="*/ 0 h 16"/>
                  <a:gd name="T22" fmla="*/ 22 w 38"/>
                  <a:gd name="T23" fmla="*/ 3 h 16"/>
                  <a:gd name="T24" fmla="*/ 19 w 38"/>
                  <a:gd name="T25" fmla="*/ 6 h 16"/>
                  <a:gd name="T26" fmla="*/ 26 w 38"/>
                  <a:gd name="T27" fmla="*/ 6 h 16"/>
                  <a:gd name="T28" fmla="*/ 22 w 38"/>
                  <a:gd name="T29" fmla="*/ 6 h 16"/>
                  <a:gd name="T30" fmla="*/ 29 w 38"/>
                  <a:gd name="T31" fmla="*/ 6 h 16"/>
                  <a:gd name="T32" fmla="*/ 32 w 38"/>
                  <a:gd name="T33" fmla="*/ 6 h 16"/>
                  <a:gd name="T34" fmla="*/ 38 w 38"/>
                  <a:gd name="T35" fmla="*/ 9 h 16"/>
                  <a:gd name="T36" fmla="*/ 29 w 38"/>
                  <a:gd name="T37" fmla="*/ 9 h 16"/>
                  <a:gd name="T38" fmla="*/ 22 w 38"/>
                  <a:gd name="T39" fmla="*/ 9 h 16"/>
                  <a:gd name="T40" fmla="*/ 16 w 38"/>
                  <a:gd name="T41" fmla="*/ 9 h 16"/>
                  <a:gd name="T42" fmla="*/ 6 w 38"/>
                  <a:gd name="T43" fmla="*/ 13 h 16"/>
                  <a:gd name="T44" fmla="*/ 6 w 38"/>
                  <a:gd name="T45" fmla="*/ 16 h 16"/>
                  <a:gd name="T46" fmla="*/ 6 w 38"/>
                  <a:gd name="T47" fmla="*/ 16 h 16"/>
                  <a:gd name="T48" fmla="*/ 0 w 38"/>
                  <a:gd name="T49" fmla="*/ 16 h 16"/>
                  <a:gd name="T50" fmla="*/ 0 w 38"/>
                  <a:gd name="T51" fmla="*/ 16 h 16"/>
                  <a:gd name="T52" fmla="*/ 0 w 38"/>
                  <a:gd name="T53" fmla="*/ 16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16"/>
                  <a:gd name="T83" fmla="*/ 38 w 38"/>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16">
                    <a:moveTo>
                      <a:pt x="0" y="16"/>
                    </a:moveTo>
                    <a:lnTo>
                      <a:pt x="0" y="13"/>
                    </a:lnTo>
                    <a:lnTo>
                      <a:pt x="3" y="13"/>
                    </a:lnTo>
                    <a:lnTo>
                      <a:pt x="6" y="9"/>
                    </a:lnTo>
                    <a:lnTo>
                      <a:pt x="9" y="9"/>
                    </a:lnTo>
                    <a:lnTo>
                      <a:pt x="16" y="6"/>
                    </a:lnTo>
                    <a:lnTo>
                      <a:pt x="16" y="3"/>
                    </a:lnTo>
                    <a:lnTo>
                      <a:pt x="22" y="3"/>
                    </a:lnTo>
                    <a:lnTo>
                      <a:pt x="19" y="3"/>
                    </a:lnTo>
                    <a:lnTo>
                      <a:pt x="22" y="0"/>
                    </a:lnTo>
                    <a:lnTo>
                      <a:pt x="29" y="0"/>
                    </a:lnTo>
                    <a:lnTo>
                      <a:pt x="22" y="3"/>
                    </a:lnTo>
                    <a:lnTo>
                      <a:pt x="19" y="6"/>
                    </a:lnTo>
                    <a:lnTo>
                      <a:pt x="26" y="6"/>
                    </a:lnTo>
                    <a:lnTo>
                      <a:pt x="22" y="6"/>
                    </a:lnTo>
                    <a:lnTo>
                      <a:pt x="29" y="6"/>
                    </a:lnTo>
                    <a:lnTo>
                      <a:pt x="32" y="6"/>
                    </a:lnTo>
                    <a:lnTo>
                      <a:pt x="38" y="9"/>
                    </a:lnTo>
                    <a:lnTo>
                      <a:pt x="29" y="9"/>
                    </a:lnTo>
                    <a:lnTo>
                      <a:pt x="22" y="9"/>
                    </a:lnTo>
                    <a:lnTo>
                      <a:pt x="16" y="9"/>
                    </a:lnTo>
                    <a:lnTo>
                      <a:pt x="6" y="13"/>
                    </a:lnTo>
                    <a:lnTo>
                      <a:pt x="6" y="16"/>
                    </a:lnTo>
                    <a:lnTo>
                      <a:pt x="0" y="16"/>
                    </a:lnTo>
                  </a:path>
                </a:pathLst>
              </a:custGeom>
              <a:noFill/>
              <a:ln w="0">
                <a:solidFill>
                  <a:srgbClr val="7F7F7F"/>
                </a:solidFill>
                <a:round/>
                <a:headEnd/>
                <a:tailEnd/>
              </a:ln>
            </p:spPr>
            <p:txBody>
              <a:bodyPr/>
              <a:lstStyle/>
              <a:p>
                <a:endParaRPr lang="en-US"/>
              </a:p>
            </p:txBody>
          </p:sp>
          <p:sp>
            <p:nvSpPr>
              <p:cNvPr id="33419" name="Freeform 101"/>
              <p:cNvSpPr>
                <a:spLocks/>
              </p:cNvSpPr>
              <p:nvPr/>
            </p:nvSpPr>
            <p:spPr bwMode="auto">
              <a:xfrm>
                <a:off x="1969" y="1514"/>
                <a:ext cx="20" cy="52"/>
              </a:xfrm>
              <a:custGeom>
                <a:avLst/>
                <a:gdLst>
                  <a:gd name="T0" fmla="*/ 16 w 20"/>
                  <a:gd name="T1" fmla="*/ 0 h 52"/>
                  <a:gd name="T2" fmla="*/ 20 w 20"/>
                  <a:gd name="T3" fmla="*/ 0 h 52"/>
                  <a:gd name="T4" fmla="*/ 20 w 20"/>
                  <a:gd name="T5" fmla="*/ 4 h 52"/>
                  <a:gd name="T6" fmla="*/ 16 w 20"/>
                  <a:gd name="T7" fmla="*/ 7 h 52"/>
                  <a:gd name="T8" fmla="*/ 20 w 20"/>
                  <a:gd name="T9" fmla="*/ 4 h 52"/>
                  <a:gd name="T10" fmla="*/ 20 w 20"/>
                  <a:gd name="T11" fmla="*/ 7 h 52"/>
                  <a:gd name="T12" fmla="*/ 16 w 20"/>
                  <a:gd name="T13" fmla="*/ 7 h 52"/>
                  <a:gd name="T14" fmla="*/ 16 w 20"/>
                  <a:gd name="T15" fmla="*/ 10 h 52"/>
                  <a:gd name="T16" fmla="*/ 13 w 20"/>
                  <a:gd name="T17" fmla="*/ 16 h 52"/>
                  <a:gd name="T18" fmla="*/ 16 w 20"/>
                  <a:gd name="T19" fmla="*/ 20 h 52"/>
                  <a:gd name="T20" fmla="*/ 13 w 20"/>
                  <a:gd name="T21" fmla="*/ 20 h 52"/>
                  <a:gd name="T22" fmla="*/ 13 w 20"/>
                  <a:gd name="T23" fmla="*/ 26 h 52"/>
                  <a:gd name="T24" fmla="*/ 13 w 20"/>
                  <a:gd name="T25" fmla="*/ 29 h 52"/>
                  <a:gd name="T26" fmla="*/ 13 w 20"/>
                  <a:gd name="T27" fmla="*/ 39 h 52"/>
                  <a:gd name="T28" fmla="*/ 13 w 20"/>
                  <a:gd name="T29" fmla="*/ 42 h 52"/>
                  <a:gd name="T30" fmla="*/ 10 w 20"/>
                  <a:gd name="T31" fmla="*/ 49 h 52"/>
                  <a:gd name="T32" fmla="*/ 7 w 20"/>
                  <a:gd name="T33" fmla="*/ 49 h 52"/>
                  <a:gd name="T34" fmla="*/ 7 w 20"/>
                  <a:gd name="T35" fmla="*/ 52 h 52"/>
                  <a:gd name="T36" fmla="*/ 3 w 20"/>
                  <a:gd name="T37" fmla="*/ 52 h 52"/>
                  <a:gd name="T38" fmla="*/ 3 w 20"/>
                  <a:gd name="T39" fmla="*/ 45 h 52"/>
                  <a:gd name="T40" fmla="*/ 7 w 20"/>
                  <a:gd name="T41" fmla="*/ 42 h 52"/>
                  <a:gd name="T42" fmla="*/ 10 w 20"/>
                  <a:gd name="T43" fmla="*/ 39 h 52"/>
                  <a:gd name="T44" fmla="*/ 10 w 20"/>
                  <a:gd name="T45" fmla="*/ 39 h 52"/>
                  <a:gd name="T46" fmla="*/ 13 w 20"/>
                  <a:gd name="T47" fmla="*/ 36 h 52"/>
                  <a:gd name="T48" fmla="*/ 10 w 20"/>
                  <a:gd name="T49" fmla="*/ 33 h 52"/>
                  <a:gd name="T50" fmla="*/ 10 w 20"/>
                  <a:gd name="T51" fmla="*/ 33 h 52"/>
                  <a:gd name="T52" fmla="*/ 7 w 20"/>
                  <a:gd name="T53" fmla="*/ 36 h 52"/>
                  <a:gd name="T54" fmla="*/ 7 w 20"/>
                  <a:gd name="T55" fmla="*/ 36 h 52"/>
                  <a:gd name="T56" fmla="*/ 7 w 20"/>
                  <a:gd name="T57" fmla="*/ 36 h 52"/>
                  <a:gd name="T58" fmla="*/ 10 w 20"/>
                  <a:gd name="T59" fmla="*/ 33 h 52"/>
                  <a:gd name="T60" fmla="*/ 7 w 20"/>
                  <a:gd name="T61" fmla="*/ 29 h 52"/>
                  <a:gd name="T62" fmla="*/ 7 w 20"/>
                  <a:gd name="T63" fmla="*/ 29 h 52"/>
                  <a:gd name="T64" fmla="*/ 7 w 20"/>
                  <a:gd name="T65" fmla="*/ 29 h 52"/>
                  <a:gd name="T66" fmla="*/ 7 w 20"/>
                  <a:gd name="T67" fmla="*/ 33 h 52"/>
                  <a:gd name="T68" fmla="*/ 3 w 20"/>
                  <a:gd name="T69" fmla="*/ 33 h 52"/>
                  <a:gd name="T70" fmla="*/ 3 w 20"/>
                  <a:gd name="T71" fmla="*/ 26 h 52"/>
                  <a:gd name="T72" fmla="*/ 3 w 20"/>
                  <a:gd name="T73" fmla="*/ 26 h 52"/>
                  <a:gd name="T74" fmla="*/ 0 w 20"/>
                  <a:gd name="T75" fmla="*/ 23 h 52"/>
                  <a:gd name="T76" fmla="*/ 3 w 20"/>
                  <a:gd name="T77" fmla="*/ 20 h 52"/>
                  <a:gd name="T78" fmla="*/ 7 w 20"/>
                  <a:gd name="T79" fmla="*/ 16 h 52"/>
                  <a:gd name="T80" fmla="*/ 3 w 20"/>
                  <a:gd name="T81" fmla="*/ 16 h 52"/>
                  <a:gd name="T82" fmla="*/ 0 w 20"/>
                  <a:gd name="T83" fmla="*/ 16 h 52"/>
                  <a:gd name="T84" fmla="*/ 0 w 20"/>
                  <a:gd name="T85" fmla="*/ 16 h 52"/>
                  <a:gd name="T86" fmla="*/ 3 w 20"/>
                  <a:gd name="T87" fmla="*/ 13 h 52"/>
                  <a:gd name="T88" fmla="*/ 7 w 20"/>
                  <a:gd name="T89" fmla="*/ 7 h 52"/>
                  <a:gd name="T90" fmla="*/ 13 w 20"/>
                  <a:gd name="T91" fmla="*/ 10 h 52"/>
                  <a:gd name="T92" fmla="*/ 13 w 20"/>
                  <a:gd name="T93" fmla="*/ 7 h 52"/>
                  <a:gd name="T94" fmla="*/ 16 w 20"/>
                  <a:gd name="T95" fmla="*/ 4 h 52"/>
                  <a:gd name="T96" fmla="*/ 16 w 20"/>
                  <a:gd name="T97" fmla="*/ 4 h 52"/>
                  <a:gd name="T98" fmla="*/ 16 w 20"/>
                  <a:gd name="T99" fmla="*/ 0 h 52"/>
                  <a:gd name="T100" fmla="*/ 13 w 20"/>
                  <a:gd name="T101" fmla="*/ 4 h 52"/>
                  <a:gd name="T102" fmla="*/ 13 w 20"/>
                  <a:gd name="T103" fmla="*/ 0 h 52"/>
                  <a:gd name="T104" fmla="*/ 16 w 20"/>
                  <a:gd name="T105" fmla="*/ 0 h 52"/>
                  <a:gd name="T106" fmla="*/ 16 w 20"/>
                  <a:gd name="T107" fmla="*/ 0 h 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
                  <a:gd name="T163" fmla="*/ 0 h 52"/>
                  <a:gd name="T164" fmla="*/ 20 w 20"/>
                  <a:gd name="T165" fmla="*/ 52 h 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 h="52">
                    <a:moveTo>
                      <a:pt x="16" y="0"/>
                    </a:moveTo>
                    <a:lnTo>
                      <a:pt x="20" y="0"/>
                    </a:lnTo>
                    <a:lnTo>
                      <a:pt x="20" y="4"/>
                    </a:lnTo>
                    <a:lnTo>
                      <a:pt x="16" y="7"/>
                    </a:lnTo>
                    <a:lnTo>
                      <a:pt x="20" y="4"/>
                    </a:lnTo>
                    <a:lnTo>
                      <a:pt x="20" y="7"/>
                    </a:lnTo>
                    <a:lnTo>
                      <a:pt x="16" y="7"/>
                    </a:lnTo>
                    <a:lnTo>
                      <a:pt x="16" y="10"/>
                    </a:lnTo>
                    <a:lnTo>
                      <a:pt x="13" y="16"/>
                    </a:lnTo>
                    <a:lnTo>
                      <a:pt x="16" y="20"/>
                    </a:lnTo>
                    <a:lnTo>
                      <a:pt x="13" y="20"/>
                    </a:lnTo>
                    <a:lnTo>
                      <a:pt x="13" y="26"/>
                    </a:lnTo>
                    <a:lnTo>
                      <a:pt x="13" y="29"/>
                    </a:lnTo>
                    <a:lnTo>
                      <a:pt x="13" y="39"/>
                    </a:lnTo>
                    <a:lnTo>
                      <a:pt x="13" y="42"/>
                    </a:lnTo>
                    <a:lnTo>
                      <a:pt x="10" y="49"/>
                    </a:lnTo>
                    <a:lnTo>
                      <a:pt x="7" y="49"/>
                    </a:lnTo>
                    <a:lnTo>
                      <a:pt x="7" y="52"/>
                    </a:lnTo>
                    <a:lnTo>
                      <a:pt x="3" y="52"/>
                    </a:lnTo>
                    <a:lnTo>
                      <a:pt x="3" y="45"/>
                    </a:lnTo>
                    <a:lnTo>
                      <a:pt x="7" y="42"/>
                    </a:lnTo>
                    <a:lnTo>
                      <a:pt x="10" y="39"/>
                    </a:lnTo>
                    <a:lnTo>
                      <a:pt x="13" y="36"/>
                    </a:lnTo>
                    <a:lnTo>
                      <a:pt x="10" y="33"/>
                    </a:lnTo>
                    <a:lnTo>
                      <a:pt x="7" y="36"/>
                    </a:lnTo>
                    <a:lnTo>
                      <a:pt x="10" y="33"/>
                    </a:lnTo>
                    <a:lnTo>
                      <a:pt x="7" y="29"/>
                    </a:lnTo>
                    <a:lnTo>
                      <a:pt x="7" y="33"/>
                    </a:lnTo>
                    <a:lnTo>
                      <a:pt x="3" y="33"/>
                    </a:lnTo>
                    <a:lnTo>
                      <a:pt x="3" y="26"/>
                    </a:lnTo>
                    <a:lnTo>
                      <a:pt x="0" y="23"/>
                    </a:lnTo>
                    <a:lnTo>
                      <a:pt x="3" y="20"/>
                    </a:lnTo>
                    <a:lnTo>
                      <a:pt x="7" y="16"/>
                    </a:lnTo>
                    <a:lnTo>
                      <a:pt x="3" y="16"/>
                    </a:lnTo>
                    <a:lnTo>
                      <a:pt x="0" y="16"/>
                    </a:lnTo>
                    <a:lnTo>
                      <a:pt x="3" y="13"/>
                    </a:lnTo>
                    <a:lnTo>
                      <a:pt x="7" y="7"/>
                    </a:lnTo>
                    <a:lnTo>
                      <a:pt x="13" y="10"/>
                    </a:lnTo>
                    <a:lnTo>
                      <a:pt x="13" y="7"/>
                    </a:lnTo>
                    <a:lnTo>
                      <a:pt x="16" y="4"/>
                    </a:lnTo>
                    <a:lnTo>
                      <a:pt x="16" y="0"/>
                    </a:lnTo>
                    <a:lnTo>
                      <a:pt x="13" y="4"/>
                    </a:lnTo>
                    <a:lnTo>
                      <a:pt x="13" y="0"/>
                    </a:lnTo>
                    <a:lnTo>
                      <a:pt x="16" y="0"/>
                    </a:lnTo>
                    <a:close/>
                  </a:path>
                </a:pathLst>
              </a:custGeom>
              <a:solidFill>
                <a:srgbClr val="D1F2EB"/>
              </a:solidFill>
              <a:ln w="9525">
                <a:noFill/>
                <a:round/>
                <a:headEnd/>
                <a:tailEnd/>
              </a:ln>
            </p:spPr>
            <p:txBody>
              <a:bodyPr/>
              <a:lstStyle/>
              <a:p>
                <a:endParaRPr lang="en-US"/>
              </a:p>
            </p:txBody>
          </p:sp>
          <p:sp>
            <p:nvSpPr>
              <p:cNvPr id="33420" name="Freeform 102"/>
              <p:cNvSpPr>
                <a:spLocks/>
              </p:cNvSpPr>
              <p:nvPr/>
            </p:nvSpPr>
            <p:spPr bwMode="auto">
              <a:xfrm>
                <a:off x="1969" y="1514"/>
                <a:ext cx="20" cy="52"/>
              </a:xfrm>
              <a:custGeom>
                <a:avLst/>
                <a:gdLst>
                  <a:gd name="T0" fmla="*/ 16 w 20"/>
                  <a:gd name="T1" fmla="*/ 0 h 52"/>
                  <a:gd name="T2" fmla="*/ 20 w 20"/>
                  <a:gd name="T3" fmla="*/ 0 h 52"/>
                  <a:gd name="T4" fmla="*/ 20 w 20"/>
                  <a:gd name="T5" fmla="*/ 4 h 52"/>
                  <a:gd name="T6" fmla="*/ 16 w 20"/>
                  <a:gd name="T7" fmla="*/ 7 h 52"/>
                  <a:gd name="T8" fmla="*/ 20 w 20"/>
                  <a:gd name="T9" fmla="*/ 4 h 52"/>
                  <a:gd name="T10" fmla="*/ 20 w 20"/>
                  <a:gd name="T11" fmla="*/ 7 h 52"/>
                  <a:gd name="T12" fmla="*/ 16 w 20"/>
                  <a:gd name="T13" fmla="*/ 7 h 52"/>
                  <a:gd name="T14" fmla="*/ 16 w 20"/>
                  <a:gd name="T15" fmla="*/ 10 h 52"/>
                  <a:gd name="T16" fmla="*/ 13 w 20"/>
                  <a:gd name="T17" fmla="*/ 16 h 52"/>
                  <a:gd name="T18" fmla="*/ 16 w 20"/>
                  <a:gd name="T19" fmla="*/ 20 h 52"/>
                  <a:gd name="T20" fmla="*/ 13 w 20"/>
                  <a:gd name="T21" fmla="*/ 20 h 52"/>
                  <a:gd name="T22" fmla="*/ 13 w 20"/>
                  <a:gd name="T23" fmla="*/ 26 h 52"/>
                  <a:gd name="T24" fmla="*/ 13 w 20"/>
                  <a:gd name="T25" fmla="*/ 29 h 52"/>
                  <a:gd name="T26" fmla="*/ 13 w 20"/>
                  <a:gd name="T27" fmla="*/ 39 h 52"/>
                  <a:gd name="T28" fmla="*/ 13 w 20"/>
                  <a:gd name="T29" fmla="*/ 42 h 52"/>
                  <a:gd name="T30" fmla="*/ 10 w 20"/>
                  <a:gd name="T31" fmla="*/ 49 h 52"/>
                  <a:gd name="T32" fmla="*/ 7 w 20"/>
                  <a:gd name="T33" fmla="*/ 49 h 52"/>
                  <a:gd name="T34" fmla="*/ 7 w 20"/>
                  <a:gd name="T35" fmla="*/ 52 h 52"/>
                  <a:gd name="T36" fmla="*/ 3 w 20"/>
                  <a:gd name="T37" fmla="*/ 52 h 52"/>
                  <a:gd name="T38" fmla="*/ 3 w 20"/>
                  <a:gd name="T39" fmla="*/ 45 h 52"/>
                  <a:gd name="T40" fmla="*/ 7 w 20"/>
                  <a:gd name="T41" fmla="*/ 42 h 52"/>
                  <a:gd name="T42" fmla="*/ 10 w 20"/>
                  <a:gd name="T43" fmla="*/ 39 h 52"/>
                  <a:gd name="T44" fmla="*/ 10 w 20"/>
                  <a:gd name="T45" fmla="*/ 39 h 52"/>
                  <a:gd name="T46" fmla="*/ 13 w 20"/>
                  <a:gd name="T47" fmla="*/ 36 h 52"/>
                  <a:gd name="T48" fmla="*/ 10 w 20"/>
                  <a:gd name="T49" fmla="*/ 33 h 52"/>
                  <a:gd name="T50" fmla="*/ 10 w 20"/>
                  <a:gd name="T51" fmla="*/ 33 h 52"/>
                  <a:gd name="T52" fmla="*/ 7 w 20"/>
                  <a:gd name="T53" fmla="*/ 36 h 52"/>
                  <a:gd name="T54" fmla="*/ 7 w 20"/>
                  <a:gd name="T55" fmla="*/ 36 h 52"/>
                  <a:gd name="T56" fmla="*/ 7 w 20"/>
                  <a:gd name="T57" fmla="*/ 36 h 52"/>
                  <a:gd name="T58" fmla="*/ 10 w 20"/>
                  <a:gd name="T59" fmla="*/ 33 h 52"/>
                  <a:gd name="T60" fmla="*/ 7 w 20"/>
                  <a:gd name="T61" fmla="*/ 29 h 52"/>
                  <a:gd name="T62" fmla="*/ 7 w 20"/>
                  <a:gd name="T63" fmla="*/ 29 h 52"/>
                  <a:gd name="T64" fmla="*/ 7 w 20"/>
                  <a:gd name="T65" fmla="*/ 29 h 52"/>
                  <a:gd name="T66" fmla="*/ 7 w 20"/>
                  <a:gd name="T67" fmla="*/ 33 h 52"/>
                  <a:gd name="T68" fmla="*/ 3 w 20"/>
                  <a:gd name="T69" fmla="*/ 33 h 52"/>
                  <a:gd name="T70" fmla="*/ 3 w 20"/>
                  <a:gd name="T71" fmla="*/ 26 h 52"/>
                  <a:gd name="T72" fmla="*/ 3 w 20"/>
                  <a:gd name="T73" fmla="*/ 26 h 52"/>
                  <a:gd name="T74" fmla="*/ 0 w 20"/>
                  <a:gd name="T75" fmla="*/ 23 h 52"/>
                  <a:gd name="T76" fmla="*/ 3 w 20"/>
                  <a:gd name="T77" fmla="*/ 20 h 52"/>
                  <a:gd name="T78" fmla="*/ 7 w 20"/>
                  <a:gd name="T79" fmla="*/ 16 h 52"/>
                  <a:gd name="T80" fmla="*/ 3 w 20"/>
                  <a:gd name="T81" fmla="*/ 16 h 52"/>
                  <a:gd name="T82" fmla="*/ 0 w 20"/>
                  <a:gd name="T83" fmla="*/ 16 h 52"/>
                  <a:gd name="T84" fmla="*/ 0 w 20"/>
                  <a:gd name="T85" fmla="*/ 16 h 52"/>
                  <a:gd name="T86" fmla="*/ 3 w 20"/>
                  <a:gd name="T87" fmla="*/ 13 h 52"/>
                  <a:gd name="T88" fmla="*/ 7 w 20"/>
                  <a:gd name="T89" fmla="*/ 7 h 52"/>
                  <a:gd name="T90" fmla="*/ 13 w 20"/>
                  <a:gd name="T91" fmla="*/ 10 h 52"/>
                  <a:gd name="T92" fmla="*/ 13 w 20"/>
                  <a:gd name="T93" fmla="*/ 7 h 52"/>
                  <a:gd name="T94" fmla="*/ 16 w 20"/>
                  <a:gd name="T95" fmla="*/ 4 h 52"/>
                  <a:gd name="T96" fmla="*/ 16 w 20"/>
                  <a:gd name="T97" fmla="*/ 4 h 52"/>
                  <a:gd name="T98" fmla="*/ 16 w 20"/>
                  <a:gd name="T99" fmla="*/ 0 h 52"/>
                  <a:gd name="T100" fmla="*/ 13 w 20"/>
                  <a:gd name="T101" fmla="*/ 4 h 52"/>
                  <a:gd name="T102" fmla="*/ 13 w 20"/>
                  <a:gd name="T103" fmla="*/ 0 h 52"/>
                  <a:gd name="T104" fmla="*/ 16 w 20"/>
                  <a:gd name="T105" fmla="*/ 0 h 52"/>
                  <a:gd name="T106" fmla="*/ 16 w 20"/>
                  <a:gd name="T107" fmla="*/ 0 h 52"/>
                  <a:gd name="T108" fmla="*/ 16 w 20"/>
                  <a:gd name="T109" fmla="*/ 0 h 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
                  <a:gd name="T166" fmla="*/ 0 h 52"/>
                  <a:gd name="T167" fmla="*/ 20 w 20"/>
                  <a:gd name="T168" fmla="*/ 52 h 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 h="52">
                    <a:moveTo>
                      <a:pt x="16" y="0"/>
                    </a:moveTo>
                    <a:lnTo>
                      <a:pt x="20" y="0"/>
                    </a:lnTo>
                    <a:lnTo>
                      <a:pt x="20" y="4"/>
                    </a:lnTo>
                    <a:lnTo>
                      <a:pt x="16" y="7"/>
                    </a:lnTo>
                    <a:lnTo>
                      <a:pt x="20" y="4"/>
                    </a:lnTo>
                    <a:lnTo>
                      <a:pt x="20" y="7"/>
                    </a:lnTo>
                    <a:lnTo>
                      <a:pt x="16" y="7"/>
                    </a:lnTo>
                    <a:lnTo>
                      <a:pt x="16" y="10"/>
                    </a:lnTo>
                    <a:lnTo>
                      <a:pt x="13" y="16"/>
                    </a:lnTo>
                    <a:lnTo>
                      <a:pt x="16" y="20"/>
                    </a:lnTo>
                    <a:lnTo>
                      <a:pt x="13" y="20"/>
                    </a:lnTo>
                    <a:lnTo>
                      <a:pt x="13" y="26"/>
                    </a:lnTo>
                    <a:lnTo>
                      <a:pt x="13" y="29"/>
                    </a:lnTo>
                    <a:lnTo>
                      <a:pt x="13" y="39"/>
                    </a:lnTo>
                    <a:lnTo>
                      <a:pt x="13" y="42"/>
                    </a:lnTo>
                    <a:lnTo>
                      <a:pt x="10" y="49"/>
                    </a:lnTo>
                    <a:lnTo>
                      <a:pt x="7" y="49"/>
                    </a:lnTo>
                    <a:lnTo>
                      <a:pt x="7" y="52"/>
                    </a:lnTo>
                    <a:lnTo>
                      <a:pt x="3" y="52"/>
                    </a:lnTo>
                    <a:lnTo>
                      <a:pt x="3" y="45"/>
                    </a:lnTo>
                    <a:lnTo>
                      <a:pt x="7" y="42"/>
                    </a:lnTo>
                    <a:lnTo>
                      <a:pt x="10" y="39"/>
                    </a:lnTo>
                    <a:lnTo>
                      <a:pt x="13" y="36"/>
                    </a:lnTo>
                    <a:lnTo>
                      <a:pt x="10" y="33"/>
                    </a:lnTo>
                    <a:lnTo>
                      <a:pt x="7" y="36"/>
                    </a:lnTo>
                    <a:lnTo>
                      <a:pt x="10" y="33"/>
                    </a:lnTo>
                    <a:lnTo>
                      <a:pt x="7" y="29"/>
                    </a:lnTo>
                    <a:lnTo>
                      <a:pt x="7" y="33"/>
                    </a:lnTo>
                    <a:lnTo>
                      <a:pt x="3" y="33"/>
                    </a:lnTo>
                    <a:lnTo>
                      <a:pt x="3" y="26"/>
                    </a:lnTo>
                    <a:lnTo>
                      <a:pt x="0" y="23"/>
                    </a:lnTo>
                    <a:lnTo>
                      <a:pt x="3" y="20"/>
                    </a:lnTo>
                    <a:lnTo>
                      <a:pt x="7" y="16"/>
                    </a:lnTo>
                    <a:lnTo>
                      <a:pt x="3" y="16"/>
                    </a:lnTo>
                    <a:lnTo>
                      <a:pt x="0" y="16"/>
                    </a:lnTo>
                    <a:lnTo>
                      <a:pt x="3" y="13"/>
                    </a:lnTo>
                    <a:lnTo>
                      <a:pt x="7" y="7"/>
                    </a:lnTo>
                    <a:lnTo>
                      <a:pt x="13" y="10"/>
                    </a:lnTo>
                    <a:lnTo>
                      <a:pt x="13" y="7"/>
                    </a:lnTo>
                    <a:lnTo>
                      <a:pt x="16" y="4"/>
                    </a:lnTo>
                    <a:lnTo>
                      <a:pt x="16" y="0"/>
                    </a:lnTo>
                    <a:lnTo>
                      <a:pt x="13" y="4"/>
                    </a:lnTo>
                    <a:lnTo>
                      <a:pt x="13" y="0"/>
                    </a:lnTo>
                    <a:lnTo>
                      <a:pt x="16" y="0"/>
                    </a:lnTo>
                  </a:path>
                </a:pathLst>
              </a:custGeom>
              <a:noFill/>
              <a:ln w="0">
                <a:solidFill>
                  <a:srgbClr val="7F7F7F"/>
                </a:solidFill>
                <a:round/>
                <a:headEnd/>
                <a:tailEnd/>
              </a:ln>
            </p:spPr>
            <p:txBody>
              <a:bodyPr/>
              <a:lstStyle/>
              <a:p>
                <a:endParaRPr lang="en-US"/>
              </a:p>
            </p:txBody>
          </p:sp>
          <p:sp>
            <p:nvSpPr>
              <p:cNvPr id="33421" name="Freeform 103"/>
              <p:cNvSpPr>
                <a:spLocks/>
              </p:cNvSpPr>
              <p:nvPr/>
            </p:nvSpPr>
            <p:spPr bwMode="auto">
              <a:xfrm>
                <a:off x="1960" y="2058"/>
                <a:ext cx="6" cy="13"/>
              </a:xfrm>
              <a:custGeom>
                <a:avLst/>
                <a:gdLst>
                  <a:gd name="T0" fmla="*/ 0 w 6"/>
                  <a:gd name="T1" fmla="*/ 0 h 13"/>
                  <a:gd name="T2" fmla="*/ 6 w 6"/>
                  <a:gd name="T3" fmla="*/ 6 h 13"/>
                  <a:gd name="T4" fmla="*/ 6 w 6"/>
                  <a:gd name="T5" fmla="*/ 10 h 13"/>
                  <a:gd name="T6" fmla="*/ 6 w 6"/>
                  <a:gd name="T7" fmla="*/ 13 h 13"/>
                  <a:gd name="T8" fmla="*/ 3 w 6"/>
                  <a:gd name="T9" fmla="*/ 13 h 13"/>
                  <a:gd name="T10" fmla="*/ 0 w 6"/>
                  <a:gd name="T11" fmla="*/ 10 h 13"/>
                  <a:gd name="T12" fmla="*/ 0 w 6"/>
                  <a:gd name="T13" fmla="*/ 6 h 13"/>
                  <a:gd name="T14" fmla="*/ 0 w 6"/>
                  <a:gd name="T15" fmla="*/ 0 h 13"/>
                  <a:gd name="T16" fmla="*/ 0 w 6"/>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3"/>
                  <a:gd name="T29" fmla="*/ 6 w 6"/>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3">
                    <a:moveTo>
                      <a:pt x="0" y="0"/>
                    </a:moveTo>
                    <a:lnTo>
                      <a:pt x="6" y="6"/>
                    </a:lnTo>
                    <a:lnTo>
                      <a:pt x="6" y="10"/>
                    </a:lnTo>
                    <a:lnTo>
                      <a:pt x="6" y="13"/>
                    </a:lnTo>
                    <a:lnTo>
                      <a:pt x="3" y="13"/>
                    </a:lnTo>
                    <a:lnTo>
                      <a:pt x="0" y="10"/>
                    </a:lnTo>
                    <a:lnTo>
                      <a:pt x="0" y="6"/>
                    </a:lnTo>
                    <a:lnTo>
                      <a:pt x="0" y="0"/>
                    </a:lnTo>
                    <a:close/>
                  </a:path>
                </a:pathLst>
              </a:custGeom>
              <a:solidFill>
                <a:srgbClr val="D1F2EB"/>
              </a:solidFill>
              <a:ln w="9525">
                <a:noFill/>
                <a:round/>
                <a:headEnd/>
                <a:tailEnd/>
              </a:ln>
            </p:spPr>
            <p:txBody>
              <a:bodyPr/>
              <a:lstStyle/>
              <a:p>
                <a:endParaRPr lang="en-US"/>
              </a:p>
            </p:txBody>
          </p:sp>
          <p:sp>
            <p:nvSpPr>
              <p:cNvPr id="33422" name="Freeform 104"/>
              <p:cNvSpPr>
                <a:spLocks/>
              </p:cNvSpPr>
              <p:nvPr/>
            </p:nvSpPr>
            <p:spPr bwMode="auto">
              <a:xfrm>
                <a:off x="1960" y="2058"/>
                <a:ext cx="6" cy="13"/>
              </a:xfrm>
              <a:custGeom>
                <a:avLst/>
                <a:gdLst>
                  <a:gd name="T0" fmla="*/ 0 w 6"/>
                  <a:gd name="T1" fmla="*/ 0 h 13"/>
                  <a:gd name="T2" fmla="*/ 6 w 6"/>
                  <a:gd name="T3" fmla="*/ 6 h 13"/>
                  <a:gd name="T4" fmla="*/ 6 w 6"/>
                  <a:gd name="T5" fmla="*/ 10 h 13"/>
                  <a:gd name="T6" fmla="*/ 6 w 6"/>
                  <a:gd name="T7" fmla="*/ 13 h 13"/>
                  <a:gd name="T8" fmla="*/ 3 w 6"/>
                  <a:gd name="T9" fmla="*/ 13 h 13"/>
                  <a:gd name="T10" fmla="*/ 0 w 6"/>
                  <a:gd name="T11" fmla="*/ 10 h 13"/>
                  <a:gd name="T12" fmla="*/ 0 w 6"/>
                  <a:gd name="T13" fmla="*/ 6 h 13"/>
                  <a:gd name="T14" fmla="*/ 0 w 6"/>
                  <a:gd name="T15" fmla="*/ 0 h 13"/>
                  <a:gd name="T16" fmla="*/ 0 w 6"/>
                  <a:gd name="T17" fmla="*/ 0 h 13"/>
                  <a:gd name="T18" fmla="*/ 0 w 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3"/>
                  <a:gd name="T32" fmla="*/ 6 w 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3">
                    <a:moveTo>
                      <a:pt x="0" y="0"/>
                    </a:moveTo>
                    <a:lnTo>
                      <a:pt x="6" y="6"/>
                    </a:lnTo>
                    <a:lnTo>
                      <a:pt x="6" y="10"/>
                    </a:lnTo>
                    <a:lnTo>
                      <a:pt x="6" y="13"/>
                    </a:lnTo>
                    <a:lnTo>
                      <a:pt x="3" y="13"/>
                    </a:lnTo>
                    <a:lnTo>
                      <a:pt x="0" y="10"/>
                    </a:lnTo>
                    <a:lnTo>
                      <a:pt x="0" y="6"/>
                    </a:lnTo>
                    <a:lnTo>
                      <a:pt x="0" y="0"/>
                    </a:lnTo>
                  </a:path>
                </a:pathLst>
              </a:custGeom>
              <a:noFill/>
              <a:ln w="0">
                <a:solidFill>
                  <a:srgbClr val="7F7F7F"/>
                </a:solidFill>
                <a:round/>
                <a:headEnd/>
                <a:tailEnd/>
              </a:ln>
            </p:spPr>
            <p:txBody>
              <a:bodyPr/>
              <a:lstStyle/>
              <a:p>
                <a:endParaRPr lang="en-US"/>
              </a:p>
            </p:txBody>
          </p:sp>
          <p:sp>
            <p:nvSpPr>
              <p:cNvPr id="33423" name="Freeform 105"/>
              <p:cNvSpPr>
                <a:spLocks/>
              </p:cNvSpPr>
              <p:nvPr/>
            </p:nvSpPr>
            <p:spPr bwMode="auto">
              <a:xfrm>
                <a:off x="2108" y="2415"/>
                <a:ext cx="13" cy="13"/>
              </a:xfrm>
              <a:custGeom>
                <a:avLst/>
                <a:gdLst>
                  <a:gd name="T0" fmla="*/ 3 w 13"/>
                  <a:gd name="T1" fmla="*/ 0 h 13"/>
                  <a:gd name="T2" fmla="*/ 6 w 13"/>
                  <a:gd name="T3" fmla="*/ 7 h 13"/>
                  <a:gd name="T4" fmla="*/ 13 w 13"/>
                  <a:gd name="T5" fmla="*/ 7 h 13"/>
                  <a:gd name="T6" fmla="*/ 13 w 13"/>
                  <a:gd name="T7" fmla="*/ 10 h 13"/>
                  <a:gd name="T8" fmla="*/ 13 w 13"/>
                  <a:gd name="T9" fmla="*/ 13 h 13"/>
                  <a:gd name="T10" fmla="*/ 9 w 13"/>
                  <a:gd name="T11" fmla="*/ 13 h 13"/>
                  <a:gd name="T12" fmla="*/ 9 w 13"/>
                  <a:gd name="T13" fmla="*/ 13 h 13"/>
                  <a:gd name="T14" fmla="*/ 9 w 13"/>
                  <a:gd name="T15" fmla="*/ 10 h 13"/>
                  <a:gd name="T16" fmla="*/ 9 w 13"/>
                  <a:gd name="T17" fmla="*/ 10 h 13"/>
                  <a:gd name="T18" fmla="*/ 9 w 13"/>
                  <a:gd name="T19" fmla="*/ 10 h 13"/>
                  <a:gd name="T20" fmla="*/ 6 w 13"/>
                  <a:gd name="T21" fmla="*/ 10 h 13"/>
                  <a:gd name="T22" fmla="*/ 3 w 13"/>
                  <a:gd name="T23" fmla="*/ 7 h 13"/>
                  <a:gd name="T24" fmla="*/ 0 w 13"/>
                  <a:gd name="T25" fmla="*/ 7 h 13"/>
                  <a:gd name="T26" fmla="*/ 0 w 13"/>
                  <a:gd name="T27" fmla="*/ 0 h 13"/>
                  <a:gd name="T28" fmla="*/ 0 w 13"/>
                  <a:gd name="T29" fmla="*/ 0 h 13"/>
                  <a:gd name="T30" fmla="*/ 3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3" y="0"/>
                    </a:moveTo>
                    <a:lnTo>
                      <a:pt x="6" y="7"/>
                    </a:lnTo>
                    <a:lnTo>
                      <a:pt x="13" y="7"/>
                    </a:lnTo>
                    <a:lnTo>
                      <a:pt x="13" y="10"/>
                    </a:lnTo>
                    <a:lnTo>
                      <a:pt x="13" y="13"/>
                    </a:lnTo>
                    <a:lnTo>
                      <a:pt x="9" y="13"/>
                    </a:lnTo>
                    <a:lnTo>
                      <a:pt x="9" y="10"/>
                    </a:lnTo>
                    <a:lnTo>
                      <a:pt x="6" y="10"/>
                    </a:lnTo>
                    <a:lnTo>
                      <a:pt x="3" y="7"/>
                    </a:lnTo>
                    <a:lnTo>
                      <a:pt x="0" y="7"/>
                    </a:lnTo>
                    <a:lnTo>
                      <a:pt x="0" y="0"/>
                    </a:lnTo>
                    <a:lnTo>
                      <a:pt x="3" y="0"/>
                    </a:lnTo>
                    <a:close/>
                  </a:path>
                </a:pathLst>
              </a:custGeom>
              <a:solidFill>
                <a:srgbClr val="D1F2EB"/>
              </a:solidFill>
              <a:ln w="9525">
                <a:noFill/>
                <a:round/>
                <a:headEnd/>
                <a:tailEnd/>
              </a:ln>
            </p:spPr>
            <p:txBody>
              <a:bodyPr/>
              <a:lstStyle/>
              <a:p>
                <a:endParaRPr lang="en-US"/>
              </a:p>
            </p:txBody>
          </p:sp>
          <p:sp>
            <p:nvSpPr>
              <p:cNvPr id="33424" name="Freeform 106"/>
              <p:cNvSpPr>
                <a:spLocks/>
              </p:cNvSpPr>
              <p:nvPr/>
            </p:nvSpPr>
            <p:spPr bwMode="auto">
              <a:xfrm>
                <a:off x="2108" y="2415"/>
                <a:ext cx="13" cy="13"/>
              </a:xfrm>
              <a:custGeom>
                <a:avLst/>
                <a:gdLst>
                  <a:gd name="T0" fmla="*/ 3 w 13"/>
                  <a:gd name="T1" fmla="*/ 0 h 13"/>
                  <a:gd name="T2" fmla="*/ 6 w 13"/>
                  <a:gd name="T3" fmla="*/ 7 h 13"/>
                  <a:gd name="T4" fmla="*/ 13 w 13"/>
                  <a:gd name="T5" fmla="*/ 7 h 13"/>
                  <a:gd name="T6" fmla="*/ 13 w 13"/>
                  <a:gd name="T7" fmla="*/ 10 h 13"/>
                  <a:gd name="T8" fmla="*/ 13 w 13"/>
                  <a:gd name="T9" fmla="*/ 13 h 13"/>
                  <a:gd name="T10" fmla="*/ 9 w 13"/>
                  <a:gd name="T11" fmla="*/ 13 h 13"/>
                  <a:gd name="T12" fmla="*/ 9 w 13"/>
                  <a:gd name="T13" fmla="*/ 13 h 13"/>
                  <a:gd name="T14" fmla="*/ 9 w 13"/>
                  <a:gd name="T15" fmla="*/ 10 h 13"/>
                  <a:gd name="T16" fmla="*/ 9 w 13"/>
                  <a:gd name="T17" fmla="*/ 10 h 13"/>
                  <a:gd name="T18" fmla="*/ 9 w 13"/>
                  <a:gd name="T19" fmla="*/ 10 h 13"/>
                  <a:gd name="T20" fmla="*/ 6 w 13"/>
                  <a:gd name="T21" fmla="*/ 10 h 13"/>
                  <a:gd name="T22" fmla="*/ 3 w 13"/>
                  <a:gd name="T23" fmla="*/ 7 h 13"/>
                  <a:gd name="T24" fmla="*/ 0 w 13"/>
                  <a:gd name="T25" fmla="*/ 7 h 13"/>
                  <a:gd name="T26" fmla="*/ 0 w 13"/>
                  <a:gd name="T27" fmla="*/ 0 h 13"/>
                  <a:gd name="T28" fmla="*/ 0 w 13"/>
                  <a:gd name="T29" fmla="*/ 0 h 13"/>
                  <a:gd name="T30" fmla="*/ 3 w 13"/>
                  <a:gd name="T31" fmla="*/ 0 h 13"/>
                  <a:gd name="T32" fmla="*/ 3 w 1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3" y="0"/>
                    </a:moveTo>
                    <a:lnTo>
                      <a:pt x="6" y="7"/>
                    </a:lnTo>
                    <a:lnTo>
                      <a:pt x="13" y="7"/>
                    </a:lnTo>
                    <a:lnTo>
                      <a:pt x="13" y="10"/>
                    </a:lnTo>
                    <a:lnTo>
                      <a:pt x="13" y="13"/>
                    </a:lnTo>
                    <a:lnTo>
                      <a:pt x="9" y="13"/>
                    </a:lnTo>
                    <a:lnTo>
                      <a:pt x="9" y="10"/>
                    </a:lnTo>
                    <a:lnTo>
                      <a:pt x="6" y="10"/>
                    </a:lnTo>
                    <a:lnTo>
                      <a:pt x="3" y="7"/>
                    </a:lnTo>
                    <a:lnTo>
                      <a:pt x="0" y="7"/>
                    </a:lnTo>
                    <a:lnTo>
                      <a:pt x="0" y="0"/>
                    </a:lnTo>
                    <a:lnTo>
                      <a:pt x="3" y="0"/>
                    </a:lnTo>
                  </a:path>
                </a:pathLst>
              </a:custGeom>
              <a:noFill/>
              <a:ln w="0">
                <a:solidFill>
                  <a:srgbClr val="7F7F7F"/>
                </a:solidFill>
                <a:round/>
                <a:headEnd/>
                <a:tailEnd/>
              </a:ln>
            </p:spPr>
            <p:txBody>
              <a:bodyPr/>
              <a:lstStyle/>
              <a:p>
                <a:endParaRPr lang="en-US"/>
              </a:p>
            </p:txBody>
          </p:sp>
          <p:sp>
            <p:nvSpPr>
              <p:cNvPr id="33425" name="Freeform 107"/>
              <p:cNvSpPr>
                <a:spLocks/>
              </p:cNvSpPr>
              <p:nvPr/>
            </p:nvSpPr>
            <p:spPr bwMode="auto">
              <a:xfrm>
                <a:off x="2288" y="2605"/>
                <a:ext cx="13" cy="29"/>
              </a:xfrm>
              <a:custGeom>
                <a:avLst/>
                <a:gdLst>
                  <a:gd name="T0" fmla="*/ 6 w 13"/>
                  <a:gd name="T1" fmla="*/ 0 h 29"/>
                  <a:gd name="T2" fmla="*/ 6 w 13"/>
                  <a:gd name="T3" fmla="*/ 6 h 29"/>
                  <a:gd name="T4" fmla="*/ 13 w 13"/>
                  <a:gd name="T5" fmla="*/ 3 h 29"/>
                  <a:gd name="T6" fmla="*/ 13 w 13"/>
                  <a:gd name="T7" fmla="*/ 6 h 29"/>
                  <a:gd name="T8" fmla="*/ 13 w 13"/>
                  <a:gd name="T9" fmla="*/ 6 h 29"/>
                  <a:gd name="T10" fmla="*/ 10 w 13"/>
                  <a:gd name="T11" fmla="*/ 6 h 29"/>
                  <a:gd name="T12" fmla="*/ 13 w 13"/>
                  <a:gd name="T13" fmla="*/ 10 h 29"/>
                  <a:gd name="T14" fmla="*/ 10 w 13"/>
                  <a:gd name="T15" fmla="*/ 16 h 29"/>
                  <a:gd name="T16" fmla="*/ 10 w 13"/>
                  <a:gd name="T17" fmla="*/ 22 h 29"/>
                  <a:gd name="T18" fmla="*/ 3 w 13"/>
                  <a:gd name="T19" fmla="*/ 26 h 29"/>
                  <a:gd name="T20" fmla="*/ 0 w 13"/>
                  <a:gd name="T21" fmla="*/ 26 h 29"/>
                  <a:gd name="T22" fmla="*/ 0 w 13"/>
                  <a:gd name="T23" fmla="*/ 29 h 29"/>
                  <a:gd name="T24" fmla="*/ 0 w 13"/>
                  <a:gd name="T25" fmla="*/ 22 h 29"/>
                  <a:gd name="T26" fmla="*/ 0 w 13"/>
                  <a:gd name="T27" fmla="*/ 22 h 29"/>
                  <a:gd name="T28" fmla="*/ 0 w 13"/>
                  <a:gd name="T29" fmla="*/ 19 h 29"/>
                  <a:gd name="T30" fmla="*/ 3 w 13"/>
                  <a:gd name="T31" fmla="*/ 19 h 29"/>
                  <a:gd name="T32" fmla="*/ 3 w 13"/>
                  <a:gd name="T33" fmla="*/ 16 h 29"/>
                  <a:gd name="T34" fmla="*/ 6 w 13"/>
                  <a:gd name="T35" fmla="*/ 6 h 29"/>
                  <a:gd name="T36" fmla="*/ 6 w 13"/>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29"/>
                  <a:gd name="T59" fmla="*/ 13 w 13"/>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29">
                    <a:moveTo>
                      <a:pt x="6" y="0"/>
                    </a:moveTo>
                    <a:lnTo>
                      <a:pt x="6" y="6"/>
                    </a:lnTo>
                    <a:lnTo>
                      <a:pt x="13" y="3"/>
                    </a:lnTo>
                    <a:lnTo>
                      <a:pt x="13" y="6"/>
                    </a:lnTo>
                    <a:lnTo>
                      <a:pt x="10" y="6"/>
                    </a:lnTo>
                    <a:lnTo>
                      <a:pt x="13" y="10"/>
                    </a:lnTo>
                    <a:lnTo>
                      <a:pt x="10" y="16"/>
                    </a:lnTo>
                    <a:lnTo>
                      <a:pt x="10" y="22"/>
                    </a:lnTo>
                    <a:lnTo>
                      <a:pt x="3" y="26"/>
                    </a:lnTo>
                    <a:lnTo>
                      <a:pt x="0" y="26"/>
                    </a:lnTo>
                    <a:lnTo>
                      <a:pt x="0" y="29"/>
                    </a:lnTo>
                    <a:lnTo>
                      <a:pt x="0" y="22"/>
                    </a:lnTo>
                    <a:lnTo>
                      <a:pt x="0" y="19"/>
                    </a:lnTo>
                    <a:lnTo>
                      <a:pt x="3" y="19"/>
                    </a:lnTo>
                    <a:lnTo>
                      <a:pt x="3" y="16"/>
                    </a:lnTo>
                    <a:lnTo>
                      <a:pt x="6" y="6"/>
                    </a:lnTo>
                    <a:lnTo>
                      <a:pt x="6" y="0"/>
                    </a:lnTo>
                    <a:close/>
                  </a:path>
                </a:pathLst>
              </a:custGeom>
              <a:solidFill>
                <a:srgbClr val="D1F2EB"/>
              </a:solidFill>
              <a:ln w="9525">
                <a:noFill/>
                <a:round/>
                <a:headEnd/>
                <a:tailEnd/>
              </a:ln>
            </p:spPr>
            <p:txBody>
              <a:bodyPr/>
              <a:lstStyle/>
              <a:p>
                <a:endParaRPr lang="en-US"/>
              </a:p>
            </p:txBody>
          </p:sp>
          <p:sp>
            <p:nvSpPr>
              <p:cNvPr id="33426" name="Freeform 108"/>
              <p:cNvSpPr>
                <a:spLocks/>
              </p:cNvSpPr>
              <p:nvPr/>
            </p:nvSpPr>
            <p:spPr bwMode="auto">
              <a:xfrm>
                <a:off x="2288" y="2605"/>
                <a:ext cx="13" cy="29"/>
              </a:xfrm>
              <a:custGeom>
                <a:avLst/>
                <a:gdLst>
                  <a:gd name="T0" fmla="*/ 6 w 13"/>
                  <a:gd name="T1" fmla="*/ 0 h 29"/>
                  <a:gd name="T2" fmla="*/ 6 w 13"/>
                  <a:gd name="T3" fmla="*/ 6 h 29"/>
                  <a:gd name="T4" fmla="*/ 13 w 13"/>
                  <a:gd name="T5" fmla="*/ 3 h 29"/>
                  <a:gd name="T6" fmla="*/ 13 w 13"/>
                  <a:gd name="T7" fmla="*/ 6 h 29"/>
                  <a:gd name="T8" fmla="*/ 13 w 13"/>
                  <a:gd name="T9" fmla="*/ 6 h 29"/>
                  <a:gd name="T10" fmla="*/ 10 w 13"/>
                  <a:gd name="T11" fmla="*/ 6 h 29"/>
                  <a:gd name="T12" fmla="*/ 13 w 13"/>
                  <a:gd name="T13" fmla="*/ 10 h 29"/>
                  <a:gd name="T14" fmla="*/ 10 w 13"/>
                  <a:gd name="T15" fmla="*/ 16 h 29"/>
                  <a:gd name="T16" fmla="*/ 10 w 13"/>
                  <a:gd name="T17" fmla="*/ 22 h 29"/>
                  <a:gd name="T18" fmla="*/ 3 w 13"/>
                  <a:gd name="T19" fmla="*/ 26 h 29"/>
                  <a:gd name="T20" fmla="*/ 0 w 13"/>
                  <a:gd name="T21" fmla="*/ 26 h 29"/>
                  <a:gd name="T22" fmla="*/ 0 w 13"/>
                  <a:gd name="T23" fmla="*/ 29 h 29"/>
                  <a:gd name="T24" fmla="*/ 0 w 13"/>
                  <a:gd name="T25" fmla="*/ 22 h 29"/>
                  <a:gd name="T26" fmla="*/ 0 w 13"/>
                  <a:gd name="T27" fmla="*/ 22 h 29"/>
                  <a:gd name="T28" fmla="*/ 0 w 13"/>
                  <a:gd name="T29" fmla="*/ 19 h 29"/>
                  <a:gd name="T30" fmla="*/ 3 w 13"/>
                  <a:gd name="T31" fmla="*/ 19 h 29"/>
                  <a:gd name="T32" fmla="*/ 3 w 13"/>
                  <a:gd name="T33" fmla="*/ 16 h 29"/>
                  <a:gd name="T34" fmla="*/ 6 w 13"/>
                  <a:gd name="T35" fmla="*/ 6 h 29"/>
                  <a:gd name="T36" fmla="*/ 6 w 13"/>
                  <a:gd name="T37" fmla="*/ 0 h 29"/>
                  <a:gd name="T38" fmla="*/ 6 w 13"/>
                  <a:gd name="T39" fmla="*/ 0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29"/>
                  <a:gd name="T62" fmla="*/ 13 w 13"/>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29">
                    <a:moveTo>
                      <a:pt x="6" y="0"/>
                    </a:moveTo>
                    <a:lnTo>
                      <a:pt x="6" y="6"/>
                    </a:lnTo>
                    <a:lnTo>
                      <a:pt x="13" y="3"/>
                    </a:lnTo>
                    <a:lnTo>
                      <a:pt x="13" y="6"/>
                    </a:lnTo>
                    <a:lnTo>
                      <a:pt x="10" y="6"/>
                    </a:lnTo>
                    <a:lnTo>
                      <a:pt x="13" y="10"/>
                    </a:lnTo>
                    <a:lnTo>
                      <a:pt x="10" y="16"/>
                    </a:lnTo>
                    <a:lnTo>
                      <a:pt x="10" y="22"/>
                    </a:lnTo>
                    <a:lnTo>
                      <a:pt x="3" y="26"/>
                    </a:lnTo>
                    <a:lnTo>
                      <a:pt x="0" y="26"/>
                    </a:lnTo>
                    <a:lnTo>
                      <a:pt x="0" y="29"/>
                    </a:lnTo>
                    <a:lnTo>
                      <a:pt x="0" y="22"/>
                    </a:lnTo>
                    <a:lnTo>
                      <a:pt x="0" y="19"/>
                    </a:lnTo>
                    <a:lnTo>
                      <a:pt x="3" y="19"/>
                    </a:lnTo>
                    <a:lnTo>
                      <a:pt x="3" y="16"/>
                    </a:lnTo>
                    <a:lnTo>
                      <a:pt x="6" y="6"/>
                    </a:lnTo>
                    <a:lnTo>
                      <a:pt x="6" y="0"/>
                    </a:lnTo>
                  </a:path>
                </a:pathLst>
              </a:custGeom>
              <a:noFill/>
              <a:ln w="0">
                <a:solidFill>
                  <a:srgbClr val="7F7F7F"/>
                </a:solidFill>
                <a:round/>
                <a:headEnd/>
                <a:tailEnd/>
              </a:ln>
            </p:spPr>
            <p:txBody>
              <a:bodyPr/>
              <a:lstStyle/>
              <a:p>
                <a:endParaRPr lang="en-US"/>
              </a:p>
            </p:txBody>
          </p:sp>
          <p:sp>
            <p:nvSpPr>
              <p:cNvPr id="33427" name="Freeform 109"/>
              <p:cNvSpPr>
                <a:spLocks/>
              </p:cNvSpPr>
              <p:nvPr/>
            </p:nvSpPr>
            <p:spPr bwMode="auto">
              <a:xfrm>
                <a:off x="3034" y="2187"/>
                <a:ext cx="7" cy="16"/>
              </a:xfrm>
              <a:custGeom>
                <a:avLst/>
                <a:gdLst>
                  <a:gd name="T0" fmla="*/ 7 w 7"/>
                  <a:gd name="T1" fmla="*/ 0 h 16"/>
                  <a:gd name="T2" fmla="*/ 0 w 7"/>
                  <a:gd name="T3" fmla="*/ 9 h 16"/>
                  <a:gd name="T4" fmla="*/ 0 w 7"/>
                  <a:gd name="T5" fmla="*/ 13 h 16"/>
                  <a:gd name="T6" fmla="*/ 0 w 7"/>
                  <a:gd name="T7" fmla="*/ 16 h 16"/>
                  <a:gd name="T8" fmla="*/ 0 w 7"/>
                  <a:gd name="T9" fmla="*/ 16 h 16"/>
                  <a:gd name="T10" fmla="*/ 4 w 7"/>
                  <a:gd name="T11" fmla="*/ 9 h 16"/>
                  <a:gd name="T12" fmla="*/ 7 w 7"/>
                  <a:gd name="T13" fmla="*/ 6 h 16"/>
                  <a:gd name="T14" fmla="*/ 7 w 7"/>
                  <a:gd name="T15" fmla="*/ 6 h 16"/>
                  <a:gd name="T16" fmla="*/ 7 w 7"/>
                  <a:gd name="T17" fmla="*/ 0 h 16"/>
                  <a:gd name="T18" fmla="*/ 7 w 7"/>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6"/>
                  <a:gd name="T32" fmla="*/ 7 w 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6">
                    <a:moveTo>
                      <a:pt x="7" y="0"/>
                    </a:moveTo>
                    <a:lnTo>
                      <a:pt x="0" y="9"/>
                    </a:lnTo>
                    <a:lnTo>
                      <a:pt x="0" y="13"/>
                    </a:lnTo>
                    <a:lnTo>
                      <a:pt x="0" y="16"/>
                    </a:lnTo>
                    <a:lnTo>
                      <a:pt x="4" y="9"/>
                    </a:lnTo>
                    <a:lnTo>
                      <a:pt x="7" y="6"/>
                    </a:lnTo>
                    <a:lnTo>
                      <a:pt x="7" y="0"/>
                    </a:lnTo>
                    <a:close/>
                  </a:path>
                </a:pathLst>
              </a:custGeom>
              <a:solidFill>
                <a:srgbClr val="D1F2EB"/>
              </a:solidFill>
              <a:ln w="9525">
                <a:noFill/>
                <a:round/>
                <a:headEnd/>
                <a:tailEnd/>
              </a:ln>
            </p:spPr>
            <p:txBody>
              <a:bodyPr/>
              <a:lstStyle/>
              <a:p>
                <a:endParaRPr lang="en-US"/>
              </a:p>
            </p:txBody>
          </p:sp>
          <p:sp>
            <p:nvSpPr>
              <p:cNvPr id="33428" name="Freeform 110"/>
              <p:cNvSpPr>
                <a:spLocks/>
              </p:cNvSpPr>
              <p:nvPr/>
            </p:nvSpPr>
            <p:spPr bwMode="auto">
              <a:xfrm>
                <a:off x="3034" y="2187"/>
                <a:ext cx="7" cy="16"/>
              </a:xfrm>
              <a:custGeom>
                <a:avLst/>
                <a:gdLst>
                  <a:gd name="T0" fmla="*/ 7 w 7"/>
                  <a:gd name="T1" fmla="*/ 0 h 16"/>
                  <a:gd name="T2" fmla="*/ 0 w 7"/>
                  <a:gd name="T3" fmla="*/ 9 h 16"/>
                  <a:gd name="T4" fmla="*/ 0 w 7"/>
                  <a:gd name="T5" fmla="*/ 13 h 16"/>
                  <a:gd name="T6" fmla="*/ 0 w 7"/>
                  <a:gd name="T7" fmla="*/ 16 h 16"/>
                  <a:gd name="T8" fmla="*/ 0 w 7"/>
                  <a:gd name="T9" fmla="*/ 16 h 16"/>
                  <a:gd name="T10" fmla="*/ 4 w 7"/>
                  <a:gd name="T11" fmla="*/ 9 h 16"/>
                  <a:gd name="T12" fmla="*/ 7 w 7"/>
                  <a:gd name="T13" fmla="*/ 6 h 16"/>
                  <a:gd name="T14" fmla="*/ 7 w 7"/>
                  <a:gd name="T15" fmla="*/ 6 h 16"/>
                  <a:gd name="T16" fmla="*/ 7 w 7"/>
                  <a:gd name="T17" fmla="*/ 0 h 16"/>
                  <a:gd name="T18" fmla="*/ 7 w 7"/>
                  <a:gd name="T19" fmla="*/ 0 h 16"/>
                  <a:gd name="T20" fmla="*/ 7 w 7"/>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6"/>
                  <a:gd name="T35" fmla="*/ 7 w 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6">
                    <a:moveTo>
                      <a:pt x="7" y="0"/>
                    </a:moveTo>
                    <a:lnTo>
                      <a:pt x="0" y="9"/>
                    </a:lnTo>
                    <a:lnTo>
                      <a:pt x="0" y="13"/>
                    </a:lnTo>
                    <a:lnTo>
                      <a:pt x="0" y="16"/>
                    </a:lnTo>
                    <a:lnTo>
                      <a:pt x="4" y="9"/>
                    </a:lnTo>
                    <a:lnTo>
                      <a:pt x="7" y="6"/>
                    </a:lnTo>
                    <a:lnTo>
                      <a:pt x="7" y="0"/>
                    </a:lnTo>
                  </a:path>
                </a:pathLst>
              </a:custGeom>
              <a:noFill/>
              <a:ln w="0">
                <a:solidFill>
                  <a:srgbClr val="7F7F7F"/>
                </a:solidFill>
                <a:round/>
                <a:headEnd/>
                <a:tailEnd/>
              </a:ln>
            </p:spPr>
            <p:txBody>
              <a:bodyPr/>
              <a:lstStyle/>
              <a:p>
                <a:endParaRPr lang="en-US"/>
              </a:p>
            </p:txBody>
          </p:sp>
          <p:sp>
            <p:nvSpPr>
              <p:cNvPr id="33429" name="Freeform 111"/>
              <p:cNvSpPr>
                <a:spLocks/>
              </p:cNvSpPr>
              <p:nvPr/>
            </p:nvSpPr>
            <p:spPr bwMode="auto">
              <a:xfrm>
                <a:off x="2735" y="2097"/>
                <a:ext cx="20" cy="38"/>
              </a:xfrm>
              <a:custGeom>
                <a:avLst/>
                <a:gdLst>
                  <a:gd name="T0" fmla="*/ 13 w 20"/>
                  <a:gd name="T1" fmla="*/ 12 h 38"/>
                  <a:gd name="T2" fmla="*/ 10 w 20"/>
                  <a:gd name="T3" fmla="*/ 12 h 38"/>
                  <a:gd name="T4" fmla="*/ 10 w 20"/>
                  <a:gd name="T5" fmla="*/ 6 h 38"/>
                  <a:gd name="T6" fmla="*/ 7 w 20"/>
                  <a:gd name="T7" fmla="*/ 9 h 38"/>
                  <a:gd name="T8" fmla="*/ 3 w 20"/>
                  <a:gd name="T9" fmla="*/ 0 h 38"/>
                  <a:gd name="T10" fmla="*/ 7 w 20"/>
                  <a:gd name="T11" fmla="*/ 6 h 38"/>
                  <a:gd name="T12" fmla="*/ 0 w 20"/>
                  <a:gd name="T13" fmla="*/ 6 h 38"/>
                  <a:gd name="T14" fmla="*/ 3 w 20"/>
                  <a:gd name="T15" fmla="*/ 6 h 38"/>
                  <a:gd name="T16" fmla="*/ 3 w 20"/>
                  <a:gd name="T17" fmla="*/ 6 h 38"/>
                  <a:gd name="T18" fmla="*/ 7 w 20"/>
                  <a:gd name="T19" fmla="*/ 6 h 38"/>
                  <a:gd name="T20" fmla="*/ 7 w 20"/>
                  <a:gd name="T21" fmla="*/ 12 h 38"/>
                  <a:gd name="T22" fmla="*/ 10 w 20"/>
                  <a:gd name="T23" fmla="*/ 12 h 38"/>
                  <a:gd name="T24" fmla="*/ 7 w 20"/>
                  <a:gd name="T25" fmla="*/ 16 h 38"/>
                  <a:gd name="T26" fmla="*/ 13 w 20"/>
                  <a:gd name="T27" fmla="*/ 16 h 38"/>
                  <a:gd name="T28" fmla="*/ 13 w 20"/>
                  <a:gd name="T29" fmla="*/ 16 h 38"/>
                  <a:gd name="T30" fmla="*/ 13 w 20"/>
                  <a:gd name="T31" fmla="*/ 19 h 38"/>
                  <a:gd name="T32" fmla="*/ 10 w 20"/>
                  <a:gd name="T33" fmla="*/ 22 h 38"/>
                  <a:gd name="T34" fmla="*/ 16 w 20"/>
                  <a:gd name="T35" fmla="*/ 22 h 38"/>
                  <a:gd name="T36" fmla="*/ 16 w 20"/>
                  <a:gd name="T37" fmla="*/ 22 h 38"/>
                  <a:gd name="T38" fmla="*/ 13 w 20"/>
                  <a:gd name="T39" fmla="*/ 25 h 38"/>
                  <a:gd name="T40" fmla="*/ 16 w 20"/>
                  <a:gd name="T41" fmla="*/ 32 h 38"/>
                  <a:gd name="T42" fmla="*/ 16 w 20"/>
                  <a:gd name="T43" fmla="*/ 32 h 38"/>
                  <a:gd name="T44" fmla="*/ 13 w 20"/>
                  <a:gd name="T45" fmla="*/ 32 h 38"/>
                  <a:gd name="T46" fmla="*/ 7 w 20"/>
                  <a:gd name="T47" fmla="*/ 29 h 38"/>
                  <a:gd name="T48" fmla="*/ 13 w 20"/>
                  <a:gd name="T49" fmla="*/ 35 h 38"/>
                  <a:gd name="T50" fmla="*/ 16 w 20"/>
                  <a:gd name="T51" fmla="*/ 35 h 38"/>
                  <a:gd name="T52" fmla="*/ 16 w 20"/>
                  <a:gd name="T53" fmla="*/ 38 h 38"/>
                  <a:gd name="T54" fmla="*/ 20 w 20"/>
                  <a:gd name="T55" fmla="*/ 32 h 38"/>
                  <a:gd name="T56" fmla="*/ 20 w 20"/>
                  <a:gd name="T57" fmla="*/ 22 h 38"/>
                  <a:gd name="T58" fmla="*/ 16 w 20"/>
                  <a:gd name="T59" fmla="*/ 16 h 38"/>
                  <a:gd name="T60" fmla="*/ 20 w 20"/>
                  <a:gd name="T61" fmla="*/ 12 h 38"/>
                  <a:gd name="T62" fmla="*/ 20 w 20"/>
                  <a:gd name="T63" fmla="*/ 9 h 38"/>
                  <a:gd name="T64" fmla="*/ 16 w 20"/>
                  <a:gd name="T65" fmla="*/ 6 h 38"/>
                  <a:gd name="T66" fmla="*/ 16 w 20"/>
                  <a:gd name="T67" fmla="*/ 9 h 38"/>
                  <a:gd name="T68" fmla="*/ 16 w 20"/>
                  <a:gd name="T69" fmla="*/ 12 h 38"/>
                  <a:gd name="T70" fmla="*/ 16 w 20"/>
                  <a:gd name="T71" fmla="*/ 16 h 38"/>
                  <a:gd name="T72" fmla="*/ 13 w 20"/>
                  <a:gd name="T73" fmla="*/ 12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
                  <a:gd name="T112" fmla="*/ 0 h 38"/>
                  <a:gd name="T113" fmla="*/ 20 w 20"/>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 h="38">
                    <a:moveTo>
                      <a:pt x="13" y="12"/>
                    </a:moveTo>
                    <a:lnTo>
                      <a:pt x="13" y="12"/>
                    </a:lnTo>
                    <a:lnTo>
                      <a:pt x="10" y="12"/>
                    </a:lnTo>
                    <a:lnTo>
                      <a:pt x="10" y="9"/>
                    </a:lnTo>
                    <a:lnTo>
                      <a:pt x="10" y="6"/>
                    </a:lnTo>
                    <a:lnTo>
                      <a:pt x="7" y="6"/>
                    </a:lnTo>
                    <a:lnTo>
                      <a:pt x="7" y="9"/>
                    </a:lnTo>
                    <a:lnTo>
                      <a:pt x="3" y="0"/>
                    </a:lnTo>
                    <a:lnTo>
                      <a:pt x="3" y="3"/>
                    </a:lnTo>
                    <a:lnTo>
                      <a:pt x="7" y="6"/>
                    </a:lnTo>
                    <a:lnTo>
                      <a:pt x="3" y="6"/>
                    </a:lnTo>
                    <a:lnTo>
                      <a:pt x="0" y="6"/>
                    </a:lnTo>
                    <a:lnTo>
                      <a:pt x="3" y="6"/>
                    </a:lnTo>
                    <a:lnTo>
                      <a:pt x="3" y="9"/>
                    </a:lnTo>
                    <a:lnTo>
                      <a:pt x="3" y="6"/>
                    </a:lnTo>
                    <a:lnTo>
                      <a:pt x="3" y="9"/>
                    </a:lnTo>
                    <a:lnTo>
                      <a:pt x="7" y="6"/>
                    </a:lnTo>
                    <a:lnTo>
                      <a:pt x="7" y="9"/>
                    </a:lnTo>
                    <a:lnTo>
                      <a:pt x="7" y="12"/>
                    </a:lnTo>
                    <a:lnTo>
                      <a:pt x="10" y="12"/>
                    </a:lnTo>
                    <a:lnTo>
                      <a:pt x="7" y="16"/>
                    </a:lnTo>
                    <a:lnTo>
                      <a:pt x="10" y="16"/>
                    </a:lnTo>
                    <a:lnTo>
                      <a:pt x="13" y="16"/>
                    </a:lnTo>
                    <a:lnTo>
                      <a:pt x="10" y="16"/>
                    </a:lnTo>
                    <a:lnTo>
                      <a:pt x="13" y="16"/>
                    </a:lnTo>
                    <a:lnTo>
                      <a:pt x="13" y="19"/>
                    </a:lnTo>
                    <a:lnTo>
                      <a:pt x="10" y="22"/>
                    </a:lnTo>
                    <a:lnTo>
                      <a:pt x="13" y="19"/>
                    </a:lnTo>
                    <a:lnTo>
                      <a:pt x="16" y="22"/>
                    </a:lnTo>
                    <a:lnTo>
                      <a:pt x="13" y="22"/>
                    </a:lnTo>
                    <a:lnTo>
                      <a:pt x="16" y="22"/>
                    </a:lnTo>
                    <a:lnTo>
                      <a:pt x="16" y="25"/>
                    </a:lnTo>
                    <a:lnTo>
                      <a:pt x="13" y="25"/>
                    </a:lnTo>
                    <a:lnTo>
                      <a:pt x="16" y="29"/>
                    </a:lnTo>
                    <a:lnTo>
                      <a:pt x="16" y="32"/>
                    </a:lnTo>
                    <a:lnTo>
                      <a:pt x="13" y="32"/>
                    </a:lnTo>
                    <a:lnTo>
                      <a:pt x="16" y="32"/>
                    </a:lnTo>
                    <a:lnTo>
                      <a:pt x="13" y="32"/>
                    </a:lnTo>
                    <a:lnTo>
                      <a:pt x="10" y="32"/>
                    </a:lnTo>
                    <a:lnTo>
                      <a:pt x="7" y="29"/>
                    </a:lnTo>
                    <a:lnTo>
                      <a:pt x="10" y="32"/>
                    </a:lnTo>
                    <a:lnTo>
                      <a:pt x="13" y="35"/>
                    </a:lnTo>
                    <a:lnTo>
                      <a:pt x="16" y="38"/>
                    </a:lnTo>
                    <a:lnTo>
                      <a:pt x="16" y="35"/>
                    </a:lnTo>
                    <a:lnTo>
                      <a:pt x="16" y="38"/>
                    </a:lnTo>
                    <a:lnTo>
                      <a:pt x="16" y="35"/>
                    </a:lnTo>
                    <a:lnTo>
                      <a:pt x="20" y="32"/>
                    </a:lnTo>
                    <a:lnTo>
                      <a:pt x="16" y="32"/>
                    </a:lnTo>
                    <a:lnTo>
                      <a:pt x="20" y="22"/>
                    </a:lnTo>
                    <a:lnTo>
                      <a:pt x="16" y="16"/>
                    </a:lnTo>
                    <a:lnTo>
                      <a:pt x="20" y="12"/>
                    </a:lnTo>
                    <a:lnTo>
                      <a:pt x="16" y="12"/>
                    </a:lnTo>
                    <a:lnTo>
                      <a:pt x="20" y="9"/>
                    </a:lnTo>
                    <a:lnTo>
                      <a:pt x="16" y="9"/>
                    </a:lnTo>
                    <a:lnTo>
                      <a:pt x="16" y="6"/>
                    </a:lnTo>
                    <a:lnTo>
                      <a:pt x="16" y="9"/>
                    </a:lnTo>
                    <a:lnTo>
                      <a:pt x="16" y="12"/>
                    </a:lnTo>
                    <a:lnTo>
                      <a:pt x="16" y="16"/>
                    </a:lnTo>
                    <a:lnTo>
                      <a:pt x="16" y="19"/>
                    </a:lnTo>
                    <a:lnTo>
                      <a:pt x="13" y="12"/>
                    </a:lnTo>
                    <a:close/>
                  </a:path>
                </a:pathLst>
              </a:custGeom>
              <a:solidFill>
                <a:srgbClr val="D1F2EB"/>
              </a:solidFill>
              <a:ln w="9525">
                <a:noFill/>
                <a:round/>
                <a:headEnd/>
                <a:tailEnd/>
              </a:ln>
            </p:spPr>
            <p:txBody>
              <a:bodyPr/>
              <a:lstStyle/>
              <a:p>
                <a:endParaRPr lang="en-US"/>
              </a:p>
            </p:txBody>
          </p:sp>
          <p:sp>
            <p:nvSpPr>
              <p:cNvPr id="33430" name="Freeform 112"/>
              <p:cNvSpPr>
                <a:spLocks/>
              </p:cNvSpPr>
              <p:nvPr/>
            </p:nvSpPr>
            <p:spPr bwMode="auto">
              <a:xfrm>
                <a:off x="2735" y="2097"/>
                <a:ext cx="20" cy="38"/>
              </a:xfrm>
              <a:custGeom>
                <a:avLst/>
                <a:gdLst>
                  <a:gd name="T0" fmla="*/ 13 w 20"/>
                  <a:gd name="T1" fmla="*/ 12 h 38"/>
                  <a:gd name="T2" fmla="*/ 10 w 20"/>
                  <a:gd name="T3" fmla="*/ 12 h 38"/>
                  <a:gd name="T4" fmla="*/ 10 w 20"/>
                  <a:gd name="T5" fmla="*/ 6 h 38"/>
                  <a:gd name="T6" fmla="*/ 7 w 20"/>
                  <a:gd name="T7" fmla="*/ 9 h 38"/>
                  <a:gd name="T8" fmla="*/ 3 w 20"/>
                  <a:gd name="T9" fmla="*/ 0 h 38"/>
                  <a:gd name="T10" fmla="*/ 7 w 20"/>
                  <a:gd name="T11" fmla="*/ 6 h 38"/>
                  <a:gd name="T12" fmla="*/ 0 w 20"/>
                  <a:gd name="T13" fmla="*/ 6 h 38"/>
                  <a:gd name="T14" fmla="*/ 3 w 20"/>
                  <a:gd name="T15" fmla="*/ 6 h 38"/>
                  <a:gd name="T16" fmla="*/ 3 w 20"/>
                  <a:gd name="T17" fmla="*/ 6 h 38"/>
                  <a:gd name="T18" fmla="*/ 7 w 20"/>
                  <a:gd name="T19" fmla="*/ 6 h 38"/>
                  <a:gd name="T20" fmla="*/ 7 w 20"/>
                  <a:gd name="T21" fmla="*/ 12 h 38"/>
                  <a:gd name="T22" fmla="*/ 10 w 20"/>
                  <a:gd name="T23" fmla="*/ 12 h 38"/>
                  <a:gd name="T24" fmla="*/ 7 w 20"/>
                  <a:gd name="T25" fmla="*/ 16 h 38"/>
                  <a:gd name="T26" fmla="*/ 13 w 20"/>
                  <a:gd name="T27" fmla="*/ 16 h 38"/>
                  <a:gd name="T28" fmla="*/ 13 w 20"/>
                  <a:gd name="T29" fmla="*/ 16 h 38"/>
                  <a:gd name="T30" fmla="*/ 13 w 20"/>
                  <a:gd name="T31" fmla="*/ 19 h 38"/>
                  <a:gd name="T32" fmla="*/ 10 w 20"/>
                  <a:gd name="T33" fmla="*/ 22 h 38"/>
                  <a:gd name="T34" fmla="*/ 16 w 20"/>
                  <a:gd name="T35" fmla="*/ 22 h 38"/>
                  <a:gd name="T36" fmla="*/ 16 w 20"/>
                  <a:gd name="T37" fmla="*/ 22 h 38"/>
                  <a:gd name="T38" fmla="*/ 13 w 20"/>
                  <a:gd name="T39" fmla="*/ 25 h 38"/>
                  <a:gd name="T40" fmla="*/ 16 w 20"/>
                  <a:gd name="T41" fmla="*/ 32 h 38"/>
                  <a:gd name="T42" fmla="*/ 16 w 20"/>
                  <a:gd name="T43" fmla="*/ 32 h 38"/>
                  <a:gd name="T44" fmla="*/ 13 w 20"/>
                  <a:gd name="T45" fmla="*/ 32 h 38"/>
                  <a:gd name="T46" fmla="*/ 7 w 20"/>
                  <a:gd name="T47" fmla="*/ 29 h 38"/>
                  <a:gd name="T48" fmla="*/ 13 w 20"/>
                  <a:gd name="T49" fmla="*/ 35 h 38"/>
                  <a:gd name="T50" fmla="*/ 16 w 20"/>
                  <a:gd name="T51" fmla="*/ 35 h 38"/>
                  <a:gd name="T52" fmla="*/ 16 w 20"/>
                  <a:gd name="T53" fmla="*/ 38 h 38"/>
                  <a:gd name="T54" fmla="*/ 20 w 20"/>
                  <a:gd name="T55" fmla="*/ 32 h 38"/>
                  <a:gd name="T56" fmla="*/ 20 w 20"/>
                  <a:gd name="T57" fmla="*/ 22 h 38"/>
                  <a:gd name="T58" fmla="*/ 16 w 20"/>
                  <a:gd name="T59" fmla="*/ 16 h 38"/>
                  <a:gd name="T60" fmla="*/ 20 w 20"/>
                  <a:gd name="T61" fmla="*/ 12 h 38"/>
                  <a:gd name="T62" fmla="*/ 20 w 20"/>
                  <a:gd name="T63" fmla="*/ 9 h 38"/>
                  <a:gd name="T64" fmla="*/ 16 w 20"/>
                  <a:gd name="T65" fmla="*/ 6 h 38"/>
                  <a:gd name="T66" fmla="*/ 16 w 20"/>
                  <a:gd name="T67" fmla="*/ 9 h 38"/>
                  <a:gd name="T68" fmla="*/ 16 w 20"/>
                  <a:gd name="T69" fmla="*/ 12 h 38"/>
                  <a:gd name="T70" fmla="*/ 16 w 20"/>
                  <a:gd name="T71" fmla="*/ 16 h 38"/>
                  <a:gd name="T72" fmla="*/ 13 w 20"/>
                  <a:gd name="T73" fmla="*/ 12 h 38"/>
                  <a:gd name="T74" fmla="*/ 13 w 20"/>
                  <a:gd name="T75" fmla="*/ 12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
                  <a:gd name="T115" fmla="*/ 0 h 38"/>
                  <a:gd name="T116" fmla="*/ 20 w 20"/>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 h="38">
                    <a:moveTo>
                      <a:pt x="13" y="12"/>
                    </a:moveTo>
                    <a:lnTo>
                      <a:pt x="13" y="12"/>
                    </a:lnTo>
                    <a:lnTo>
                      <a:pt x="10" y="12"/>
                    </a:lnTo>
                    <a:lnTo>
                      <a:pt x="10" y="9"/>
                    </a:lnTo>
                    <a:lnTo>
                      <a:pt x="10" y="6"/>
                    </a:lnTo>
                    <a:lnTo>
                      <a:pt x="7" y="6"/>
                    </a:lnTo>
                    <a:lnTo>
                      <a:pt x="7" y="9"/>
                    </a:lnTo>
                    <a:lnTo>
                      <a:pt x="3" y="0"/>
                    </a:lnTo>
                    <a:lnTo>
                      <a:pt x="3" y="3"/>
                    </a:lnTo>
                    <a:lnTo>
                      <a:pt x="7" y="6"/>
                    </a:lnTo>
                    <a:lnTo>
                      <a:pt x="3" y="6"/>
                    </a:lnTo>
                    <a:lnTo>
                      <a:pt x="0" y="6"/>
                    </a:lnTo>
                    <a:lnTo>
                      <a:pt x="3" y="6"/>
                    </a:lnTo>
                    <a:lnTo>
                      <a:pt x="3" y="9"/>
                    </a:lnTo>
                    <a:lnTo>
                      <a:pt x="3" y="6"/>
                    </a:lnTo>
                    <a:lnTo>
                      <a:pt x="3" y="9"/>
                    </a:lnTo>
                    <a:lnTo>
                      <a:pt x="7" y="6"/>
                    </a:lnTo>
                    <a:lnTo>
                      <a:pt x="7" y="9"/>
                    </a:lnTo>
                    <a:lnTo>
                      <a:pt x="7" y="12"/>
                    </a:lnTo>
                    <a:lnTo>
                      <a:pt x="10" y="12"/>
                    </a:lnTo>
                    <a:lnTo>
                      <a:pt x="7" y="16"/>
                    </a:lnTo>
                    <a:lnTo>
                      <a:pt x="10" y="16"/>
                    </a:lnTo>
                    <a:lnTo>
                      <a:pt x="13" y="16"/>
                    </a:lnTo>
                    <a:lnTo>
                      <a:pt x="10" y="16"/>
                    </a:lnTo>
                    <a:lnTo>
                      <a:pt x="13" y="16"/>
                    </a:lnTo>
                    <a:lnTo>
                      <a:pt x="13" y="19"/>
                    </a:lnTo>
                    <a:lnTo>
                      <a:pt x="10" y="22"/>
                    </a:lnTo>
                    <a:lnTo>
                      <a:pt x="13" y="19"/>
                    </a:lnTo>
                    <a:lnTo>
                      <a:pt x="16" y="22"/>
                    </a:lnTo>
                    <a:lnTo>
                      <a:pt x="13" y="22"/>
                    </a:lnTo>
                    <a:lnTo>
                      <a:pt x="16" y="22"/>
                    </a:lnTo>
                    <a:lnTo>
                      <a:pt x="16" y="25"/>
                    </a:lnTo>
                    <a:lnTo>
                      <a:pt x="13" y="25"/>
                    </a:lnTo>
                    <a:lnTo>
                      <a:pt x="16" y="29"/>
                    </a:lnTo>
                    <a:lnTo>
                      <a:pt x="16" y="32"/>
                    </a:lnTo>
                    <a:lnTo>
                      <a:pt x="13" y="32"/>
                    </a:lnTo>
                    <a:lnTo>
                      <a:pt x="16" y="32"/>
                    </a:lnTo>
                    <a:lnTo>
                      <a:pt x="13" y="32"/>
                    </a:lnTo>
                    <a:lnTo>
                      <a:pt x="10" y="32"/>
                    </a:lnTo>
                    <a:lnTo>
                      <a:pt x="7" y="29"/>
                    </a:lnTo>
                    <a:lnTo>
                      <a:pt x="10" y="32"/>
                    </a:lnTo>
                    <a:lnTo>
                      <a:pt x="13" y="35"/>
                    </a:lnTo>
                    <a:lnTo>
                      <a:pt x="16" y="38"/>
                    </a:lnTo>
                    <a:lnTo>
                      <a:pt x="16" y="35"/>
                    </a:lnTo>
                    <a:lnTo>
                      <a:pt x="16" y="38"/>
                    </a:lnTo>
                    <a:lnTo>
                      <a:pt x="16" y="35"/>
                    </a:lnTo>
                    <a:lnTo>
                      <a:pt x="20" y="32"/>
                    </a:lnTo>
                    <a:lnTo>
                      <a:pt x="16" y="32"/>
                    </a:lnTo>
                    <a:lnTo>
                      <a:pt x="20" y="22"/>
                    </a:lnTo>
                    <a:lnTo>
                      <a:pt x="16" y="16"/>
                    </a:lnTo>
                    <a:lnTo>
                      <a:pt x="20" y="12"/>
                    </a:lnTo>
                    <a:lnTo>
                      <a:pt x="16" y="12"/>
                    </a:lnTo>
                    <a:lnTo>
                      <a:pt x="20" y="9"/>
                    </a:lnTo>
                    <a:lnTo>
                      <a:pt x="16" y="9"/>
                    </a:lnTo>
                    <a:lnTo>
                      <a:pt x="16" y="6"/>
                    </a:lnTo>
                    <a:lnTo>
                      <a:pt x="16" y="9"/>
                    </a:lnTo>
                    <a:lnTo>
                      <a:pt x="16" y="12"/>
                    </a:lnTo>
                    <a:lnTo>
                      <a:pt x="16" y="16"/>
                    </a:lnTo>
                    <a:lnTo>
                      <a:pt x="16" y="19"/>
                    </a:lnTo>
                    <a:lnTo>
                      <a:pt x="13" y="12"/>
                    </a:lnTo>
                  </a:path>
                </a:pathLst>
              </a:custGeom>
              <a:noFill/>
              <a:ln w="0">
                <a:solidFill>
                  <a:srgbClr val="7F7F7F"/>
                </a:solidFill>
                <a:round/>
                <a:headEnd/>
                <a:tailEnd/>
              </a:ln>
            </p:spPr>
            <p:txBody>
              <a:bodyPr/>
              <a:lstStyle/>
              <a:p>
                <a:endParaRPr lang="en-US"/>
              </a:p>
            </p:txBody>
          </p:sp>
          <p:sp>
            <p:nvSpPr>
              <p:cNvPr id="33431" name="Freeform 113"/>
              <p:cNvSpPr>
                <a:spLocks/>
              </p:cNvSpPr>
              <p:nvPr/>
            </p:nvSpPr>
            <p:spPr bwMode="auto">
              <a:xfrm>
                <a:off x="2870" y="2029"/>
                <a:ext cx="20" cy="26"/>
              </a:xfrm>
              <a:custGeom>
                <a:avLst/>
                <a:gdLst>
                  <a:gd name="T0" fmla="*/ 13 w 20"/>
                  <a:gd name="T1" fmla="*/ 19 h 26"/>
                  <a:gd name="T2" fmla="*/ 13 w 20"/>
                  <a:gd name="T3" fmla="*/ 23 h 26"/>
                  <a:gd name="T4" fmla="*/ 10 w 20"/>
                  <a:gd name="T5" fmla="*/ 26 h 26"/>
                  <a:gd name="T6" fmla="*/ 7 w 20"/>
                  <a:gd name="T7" fmla="*/ 23 h 26"/>
                  <a:gd name="T8" fmla="*/ 7 w 20"/>
                  <a:gd name="T9" fmla="*/ 16 h 26"/>
                  <a:gd name="T10" fmla="*/ 4 w 20"/>
                  <a:gd name="T11" fmla="*/ 13 h 26"/>
                  <a:gd name="T12" fmla="*/ 0 w 20"/>
                  <a:gd name="T13" fmla="*/ 6 h 26"/>
                  <a:gd name="T14" fmla="*/ 0 w 20"/>
                  <a:gd name="T15" fmla="*/ 3 h 26"/>
                  <a:gd name="T16" fmla="*/ 4 w 20"/>
                  <a:gd name="T17" fmla="*/ 0 h 26"/>
                  <a:gd name="T18" fmla="*/ 7 w 20"/>
                  <a:gd name="T19" fmla="*/ 0 h 26"/>
                  <a:gd name="T20" fmla="*/ 10 w 20"/>
                  <a:gd name="T21" fmla="*/ 6 h 26"/>
                  <a:gd name="T22" fmla="*/ 10 w 20"/>
                  <a:gd name="T23" fmla="*/ 10 h 26"/>
                  <a:gd name="T24" fmla="*/ 16 w 20"/>
                  <a:gd name="T25" fmla="*/ 13 h 26"/>
                  <a:gd name="T26" fmla="*/ 20 w 20"/>
                  <a:gd name="T27" fmla="*/ 16 h 26"/>
                  <a:gd name="T28" fmla="*/ 20 w 20"/>
                  <a:gd name="T29" fmla="*/ 19 h 26"/>
                  <a:gd name="T30" fmla="*/ 13 w 20"/>
                  <a:gd name="T31" fmla="*/ 19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6"/>
                  <a:gd name="T50" fmla="*/ 20 w 2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6">
                    <a:moveTo>
                      <a:pt x="13" y="19"/>
                    </a:moveTo>
                    <a:lnTo>
                      <a:pt x="13" y="23"/>
                    </a:lnTo>
                    <a:lnTo>
                      <a:pt x="10" y="26"/>
                    </a:lnTo>
                    <a:lnTo>
                      <a:pt x="7" y="23"/>
                    </a:lnTo>
                    <a:lnTo>
                      <a:pt x="7" y="16"/>
                    </a:lnTo>
                    <a:lnTo>
                      <a:pt x="4" y="13"/>
                    </a:lnTo>
                    <a:lnTo>
                      <a:pt x="0" y="6"/>
                    </a:lnTo>
                    <a:lnTo>
                      <a:pt x="0" y="3"/>
                    </a:lnTo>
                    <a:lnTo>
                      <a:pt x="4" y="0"/>
                    </a:lnTo>
                    <a:lnTo>
                      <a:pt x="7" y="0"/>
                    </a:lnTo>
                    <a:lnTo>
                      <a:pt x="10" y="6"/>
                    </a:lnTo>
                    <a:lnTo>
                      <a:pt x="10" y="10"/>
                    </a:lnTo>
                    <a:lnTo>
                      <a:pt x="16" y="13"/>
                    </a:lnTo>
                    <a:lnTo>
                      <a:pt x="20" y="16"/>
                    </a:lnTo>
                    <a:lnTo>
                      <a:pt x="20" y="19"/>
                    </a:lnTo>
                    <a:lnTo>
                      <a:pt x="13" y="19"/>
                    </a:lnTo>
                    <a:close/>
                  </a:path>
                </a:pathLst>
              </a:custGeom>
              <a:solidFill>
                <a:srgbClr val="D1F2EB"/>
              </a:solidFill>
              <a:ln w="9525">
                <a:noFill/>
                <a:round/>
                <a:headEnd/>
                <a:tailEnd/>
              </a:ln>
            </p:spPr>
            <p:txBody>
              <a:bodyPr/>
              <a:lstStyle/>
              <a:p>
                <a:endParaRPr lang="en-US"/>
              </a:p>
            </p:txBody>
          </p:sp>
          <p:sp>
            <p:nvSpPr>
              <p:cNvPr id="33432" name="Freeform 114"/>
              <p:cNvSpPr>
                <a:spLocks/>
              </p:cNvSpPr>
              <p:nvPr/>
            </p:nvSpPr>
            <p:spPr bwMode="auto">
              <a:xfrm>
                <a:off x="2870" y="2029"/>
                <a:ext cx="20" cy="26"/>
              </a:xfrm>
              <a:custGeom>
                <a:avLst/>
                <a:gdLst>
                  <a:gd name="T0" fmla="*/ 13 w 20"/>
                  <a:gd name="T1" fmla="*/ 19 h 26"/>
                  <a:gd name="T2" fmla="*/ 13 w 20"/>
                  <a:gd name="T3" fmla="*/ 23 h 26"/>
                  <a:gd name="T4" fmla="*/ 10 w 20"/>
                  <a:gd name="T5" fmla="*/ 26 h 26"/>
                  <a:gd name="T6" fmla="*/ 7 w 20"/>
                  <a:gd name="T7" fmla="*/ 23 h 26"/>
                  <a:gd name="T8" fmla="*/ 7 w 20"/>
                  <a:gd name="T9" fmla="*/ 16 h 26"/>
                  <a:gd name="T10" fmla="*/ 4 w 20"/>
                  <a:gd name="T11" fmla="*/ 13 h 26"/>
                  <a:gd name="T12" fmla="*/ 0 w 20"/>
                  <a:gd name="T13" fmla="*/ 6 h 26"/>
                  <a:gd name="T14" fmla="*/ 0 w 20"/>
                  <a:gd name="T15" fmla="*/ 3 h 26"/>
                  <a:gd name="T16" fmla="*/ 4 w 20"/>
                  <a:gd name="T17" fmla="*/ 0 h 26"/>
                  <a:gd name="T18" fmla="*/ 7 w 20"/>
                  <a:gd name="T19" fmla="*/ 0 h 26"/>
                  <a:gd name="T20" fmla="*/ 10 w 20"/>
                  <a:gd name="T21" fmla="*/ 6 h 26"/>
                  <a:gd name="T22" fmla="*/ 10 w 20"/>
                  <a:gd name="T23" fmla="*/ 10 h 26"/>
                  <a:gd name="T24" fmla="*/ 16 w 20"/>
                  <a:gd name="T25" fmla="*/ 13 h 26"/>
                  <a:gd name="T26" fmla="*/ 20 w 20"/>
                  <a:gd name="T27" fmla="*/ 16 h 26"/>
                  <a:gd name="T28" fmla="*/ 20 w 20"/>
                  <a:gd name="T29" fmla="*/ 19 h 26"/>
                  <a:gd name="T30" fmla="*/ 13 w 20"/>
                  <a:gd name="T31" fmla="*/ 19 h 26"/>
                  <a:gd name="T32" fmla="*/ 13 w 20"/>
                  <a:gd name="T33" fmla="*/ 19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6"/>
                  <a:gd name="T53" fmla="*/ 20 w 2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6">
                    <a:moveTo>
                      <a:pt x="13" y="19"/>
                    </a:moveTo>
                    <a:lnTo>
                      <a:pt x="13" y="23"/>
                    </a:lnTo>
                    <a:lnTo>
                      <a:pt x="10" y="26"/>
                    </a:lnTo>
                    <a:lnTo>
                      <a:pt x="7" y="23"/>
                    </a:lnTo>
                    <a:lnTo>
                      <a:pt x="7" y="16"/>
                    </a:lnTo>
                    <a:lnTo>
                      <a:pt x="4" y="13"/>
                    </a:lnTo>
                    <a:lnTo>
                      <a:pt x="0" y="6"/>
                    </a:lnTo>
                    <a:lnTo>
                      <a:pt x="0" y="3"/>
                    </a:lnTo>
                    <a:lnTo>
                      <a:pt x="4" y="0"/>
                    </a:lnTo>
                    <a:lnTo>
                      <a:pt x="7" y="0"/>
                    </a:lnTo>
                    <a:lnTo>
                      <a:pt x="10" y="6"/>
                    </a:lnTo>
                    <a:lnTo>
                      <a:pt x="10" y="10"/>
                    </a:lnTo>
                    <a:lnTo>
                      <a:pt x="16" y="13"/>
                    </a:lnTo>
                    <a:lnTo>
                      <a:pt x="20" y="16"/>
                    </a:lnTo>
                    <a:lnTo>
                      <a:pt x="20" y="19"/>
                    </a:lnTo>
                    <a:lnTo>
                      <a:pt x="13" y="19"/>
                    </a:lnTo>
                  </a:path>
                </a:pathLst>
              </a:custGeom>
              <a:noFill/>
              <a:ln w="0">
                <a:solidFill>
                  <a:srgbClr val="7F7F7F"/>
                </a:solidFill>
                <a:round/>
                <a:headEnd/>
                <a:tailEnd/>
              </a:ln>
            </p:spPr>
            <p:txBody>
              <a:bodyPr/>
              <a:lstStyle/>
              <a:p>
                <a:endParaRPr lang="en-US"/>
              </a:p>
            </p:txBody>
          </p:sp>
          <p:sp>
            <p:nvSpPr>
              <p:cNvPr id="33433" name="Freeform 115"/>
              <p:cNvSpPr>
                <a:spLocks/>
              </p:cNvSpPr>
              <p:nvPr/>
            </p:nvSpPr>
            <p:spPr bwMode="auto">
              <a:xfrm>
                <a:off x="3083" y="2158"/>
                <a:ext cx="6" cy="29"/>
              </a:xfrm>
              <a:custGeom>
                <a:avLst/>
                <a:gdLst>
                  <a:gd name="T0" fmla="*/ 3 w 6"/>
                  <a:gd name="T1" fmla="*/ 0 h 29"/>
                  <a:gd name="T2" fmla="*/ 3 w 6"/>
                  <a:gd name="T3" fmla="*/ 3 h 29"/>
                  <a:gd name="T4" fmla="*/ 3 w 6"/>
                  <a:gd name="T5" fmla="*/ 19 h 29"/>
                  <a:gd name="T6" fmla="*/ 6 w 6"/>
                  <a:gd name="T7" fmla="*/ 22 h 29"/>
                  <a:gd name="T8" fmla="*/ 6 w 6"/>
                  <a:gd name="T9" fmla="*/ 29 h 29"/>
                  <a:gd name="T10" fmla="*/ 6 w 6"/>
                  <a:gd name="T11" fmla="*/ 29 h 29"/>
                  <a:gd name="T12" fmla="*/ 6 w 6"/>
                  <a:gd name="T13" fmla="*/ 22 h 29"/>
                  <a:gd name="T14" fmla="*/ 3 w 6"/>
                  <a:gd name="T15" fmla="*/ 19 h 29"/>
                  <a:gd name="T16" fmla="*/ 0 w 6"/>
                  <a:gd name="T17" fmla="*/ 6 h 29"/>
                  <a:gd name="T18" fmla="*/ 0 w 6"/>
                  <a:gd name="T19" fmla="*/ 0 h 29"/>
                  <a:gd name="T20" fmla="*/ 3 w 6"/>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3" y="0"/>
                    </a:moveTo>
                    <a:lnTo>
                      <a:pt x="3" y="3"/>
                    </a:lnTo>
                    <a:lnTo>
                      <a:pt x="3" y="19"/>
                    </a:lnTo>
                    <a:lnTo>
                      <a:pt x="6" y="22"/>
                    </a:lnTo>
                    <a:lnTo>
                      <a:pt x="6" y="29"/>
                    </a:lnTo>
                    <a:lnTo>
                      <a:pt x="6" y="22"/>
                    </a:lnTo>
                    <a:lnTo>
                      <a:pt x="3" y="19"/>
                    </a:lnTo>
                    <a:lnTo>
                      <a:pt x="0" y="6"/>
                    </a:lnTo>
                    <a:lnTo>
                      <a:pt x="0" y="0"/>
                    </a:lnTo>
                    <a:lnTo>
                      <a:pt x="3" y="0"/>
                    </a:lnTo>
                    <a:close/>
                  </a:path>
                </a:pathLst>
              </a:custGeom>
              <a:solidFill>
                <a:srgbClr val="D1F2EB"/>
              </a:solidFill>
              <a:ln w="9525">
                <a:noFill/>
                <a:round/>
                <a:headEnd/>
                <a:tailEnd/>
              </a:ln>
            </p:spPr>
            <p:txBody>
              <a:bodyPr/>
              <a:lstStyle/>
              <a:p>
                <a:endParaRPr lang="en-US"/>
              </a:p>
            </p:txBody>
          </p:sp>
          <p:sp>
            <p:nvSpPr>
              <p:cNvPr id="33434" name="Freeform 116"/>
              <p:cNvSpPr>
                <a:spLocks/>
              </p:cNvSpPr>
              <p:nvPr/>
            </p:nvSpPr>
            <p:spPr bwMode="auto">
              <a:xfrm>
                <a:off x="3083" y="2158"/>
                <a:ext cx="6" cy="29"/>
              </a:xfrm>
              <a:custGeom>
                <a:avLst/>
                <a:gdLst>
                  <a:gd name="T0" fmla="*/ 3 w 6"/>
                  <a:gd name="T1" fmla="*/ 0 h 29"/>
                  <a:gd name="T2" fmla="*/ 3 w 6"/>
                  <a:gd name="T3" fmla="*/ 3 h 29"/>
                  <a:gd name="T4" fmla="*/ 3 w 6"/>
                  <a:gd name="T5" fmla="*/ 19 h 29"/>
                  <a:gd name="T6" fmla="*/ 6 w 6"/>
                  <a:gd name="T7" fmla="*/ 22 h 29"/>
                  <a:gd name="T8" fmla="*/ 6 w 6"/>
                  <a:gd name="T9" fmla="*/ 29 h 29"/>
                  <a:gd name="T10" fmla="*/ 6 w 6"/>
                  <a:gd name="T11" fmla="*/ 29 h 29"/>
                  <a:gd name="T12" fmla="*/ 6 w 6"/>
                  <a:gd name="T13" fmla="*/ 22 h 29"/>
                  <a:gd name="T14" fmla="*/ 3 w 6"/>
                  <a:gd name="T15" fmla="*/ 19 h 29"/>
                  <a:gd name="T16" fmla="*/ 0 w 6"/>
                  <a:gd name="T17" fmla="*/ 6 h 29"/>
                  <a:gd name="T18" fmla="*/ 0 w 6"/>
                  <a:gd name="T19" fmla="*/ 0 h 29"/>
                  <a:gd name="T20" fmla="*/ 3 w 6"/>
                  <a:gd name="T21" fmla="*/ 0 h 29"/>
                  <a:gd name="T22" fmla="*/ 3 w 6"/>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29"/>
                  <a:gd name="T38" fmla="*/ 6 w 6"/>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29">
                    <a:moveTo>
                      <a:pt x="3" y="0"/>
                    </a:moveTo>
                    <a:lnTo>
                      <a:pt x="3" y="3"/>
                    </a:lnTo>
                    <a:lnTo>
                      <a:pt x="3" y="19"/>
                    </a:lnTo>
                    <a:lnTo>
                      <a:pt x="6" y="22"/>
                    </a:lnTo>
                    <a:lnTo>
                      <a:pt x="6" y="29"/>
                    </a:lnTo>
                    <a:lnTo>
                      <a:pt x="6" y="22"/>
                    </a:lnTo>
                    <a:lnTo>
                      <a:pt x="3" y="19"/>
                    </a:lnTo>
                    <a:lnTo>
                      <a:pt x="0" y="6"/>
                    </a:lnTo>
                    <a:lnTo>
                      <a:pt x="0" y="0"/>
                    </a:lnTo>
                    <a:lnTo>
                      <a:pt x="3" y="0"/>
                    </a:lnTo>
                  </a:path>
                </a:pathLst>
              </a:custGeom>
              <a:noFill/>
              <a:ln w="0">
                <a:solidFill>
                  <a:srgbClr val="7F7F7F"/>
                </a:solidFill>
                <a:round/>
                <a:headEnd/>
                <a:tailEnd/>
              </a:ln>
            </p:spPr>
            <p:txBody>
              <a:bodyPr/>
              <a:lstStyle/>
              <a:p>
                <a:endParaRPr lang="en-US"/>
              </a:p>
            </p:txBody>
          </p:sp>
          <p:sp>
            <p:nvSpPr>
              <p:cNvPr id="33435" name="Freeform 117"/>
              <p:cNvSpPr>
                <a:spLocks/>
              </p:cNvSpPr>
              <p:nvPr/>
            </p:nvSpPr>
            <p:spPr bwMode="auto">
              <a:xfrm>
                <a:off x="3063" y="2341"/>
                <a:ext cx="10" cy="61"/>
              </a:xfrm>
              <a:custGeom>
                <a:avLst/>
                <a:gdLst>
                  <a:gd name="T0" fmla="*/ 0 w 10"/>
                  <a:gd name="T1" fmla="*/ 0 h 61"/>
                  <a:gd name="T2" fmla="*/ 0 w 10"/>
                  <a:gd name="T3" fmla="*/ 0 h 61"/>
                  <a:gd name="T4" fmla="*/ 0 w 10"/>
                  <a:gd name="T5" fmla="*/ 3 h 61"/>
                  <a:gd name="T6" fmla="*/ 4 w 10"/>
                  <a:gd name="T7" fmla="*/ 10 h 61"/>
                  <a:gd name="T8" fmla="*/ 4 w 10"/>
                  <a:gd name="T9" fmla="*/ 26 h 61"/>
                  <a:gd name="T10" fmla="*/ 0 w 10"/>
                  <a:gd name="T11" fmla="*/ 35 h 61"/>
                  <a:gd name="T12" fmla="*/ 0 w 10"/>
                  <a:gd name="T13" fmla="*/ 42 h 61"/>
                  <a:gd name="T14" fmla="*/ 4 w 10"/>
                  <a:gd name="T15" fmla="*/ 52 h 61"/>
                  <a:gd name="T16" fmla="*/ 4 w 10"/>
                  <a:gd name="T17" fmla="*/ 55 h 61"/>
                  <a:gd name="T18" fmla="*/ 4 w 10"/>
                  <a:gd name="T19" fmla="*/ 58 h 61"/>
                  <a:gd name="T20" fmla="*/ 7 w 10"/>
                  <a:gd name="T21" fmla="*/ 61 h 61"/>
                  <a:gd name="T22" fmla="*/ 7 w 10"/>
                  <a:gd name="T23" fmla="*/ 58 h 61"/>
                  <a:gd name="T24" fmla="*/ 10 w 10"/>
                  <a:gd name="T25" fmla="*/ 61 h 61"/>
                  <a:gd name="T26" fmla="*/ 10 w 10"/>
                  <a:gd name="T27" fmla="*/ 55 h 61"/>
                  <a:gd name="T28" fmla="*/ 7 w 10"/>
                  <a:gd name="T29" fmla="*/ 55 h 61"/>
                  <a:gd name="T30" fmla="*/ 7 w 10"/>
                  <a:gd name="T31" fmla="*/ 52 h 61"/>
                  <a:gd name="T32" fmla="*/ 7 w 10"/>
                  <a:gd name="T33" fmla="*/ 35 h 61"/>
                  <a:gd name="T34" fmla="*/ 10 w 10"/>
                  <a:gd name="T35" fmla="*/ 26 h 61"/>
                  <a:gd name="T36" fmla="*/ 7 w 10"/>
                  <a:gd name="T37" fmla="*/ 19 h 61"/>
                  <a:gd name="T38" fmla="*/ 7 w 10"/>
                  <a:gd name="T39" fmla="*/ 3 h 61"/>
                  <a:gd name="T40" fmla="*/ 4 w 10"/>
                  <a:gd name="T41" fmla="*/ 0 h 61"/>
                  <a:gd name="T42" fmla="*/ 0 w 10"/>
                  <a:gd name="T43" fmla="*/ 0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
                  <a:gd name="T67" fmla="*/ 0 h 61"/>
                  <a:gd name="T68" fmla="*/ 10 w 10"/>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 h="61">
                    <a:moveTo>
                      <a:pt x="0" y="0"/>
                    </a:moveTo>
                    <a:lnTo>
                      <a:pt x="0" y="0"/>
                    </a:lnTo>
                    <a:lnTo>
                      <a:pt x="0" y="3"/>
                    </a:lnTo>
                    <a:lnTo>
                      <a:pt x="4" y="10"/>
                    </a:lnTo>
                    <a:lnTo>
                      <a:pt x="4" y="26"/>
                    </a:lnTo>
                    <a:lnTo>
                      <a:pt x="0" y="35"/>
                    </a:lnTo>
                    <a:lnTo>
                      <a:pt x="0" y="42"/>
                    </a:lnTo>
                    <a:lnTo>
                      <a:pt x="4" y="52"/>
                    </a:lnTo>
                    <a:lnTo>
                      <a:pt x="4" y="55"/>
                    </a:lnTo>
                    <a:lnTo>
                      <a:pt x="4" y="58"/>
                    </a:lnTo>
                    <a:lnTo>
                      <a:pt x="7" y="61"/>
                    </a:lnTo>
                    <a:lnTo>
                      <a:pt x="7" y="58"/>
                    </a:lnTo>
                    <a:lnTo>
                      <a:pt x="10" y="61"/>
                    </a:lnTo>
                    <a:lnTo>
                      <a:pt x="10" y="55"/>
                    </a:lnTo>
                    <a:lnTo>
                      <a:pt x="7" y="55"/>
                    </a:lnTo>
                    <a:lnTo>
                      <a:pt x="7" y="52"/>
                    </a:lnTo>
                    <a:lnTo>
                      <a:pt x="7" y="35"/>
                    </a:lnTo>
                    <a:lnTo>
                      <a:pt x="10" y="26"/>
                    </a:lnTo>
                    <a:lnTo>
                      <a:pt x="7" y="19"/>
                    </a:lnTo>
                    <a:lnTo>
                      <a:pt x="7" y="3"/>
                    </a:lnTo>
                    <a:lnTo>
                      <a:pt x="4" y="0"/>
                    </a:lnTo>
                    <a:lnTo>
                      <a:pt x="0" y="0"/>
                    </a:lnTo>
                    <a:close/>
                  </a:path>
                </a:pathLst>
              </a:custGeom>
              <a:solidFill>
                <a:srgbClr val="D1F2EB"/>
              </a:solidFill>
              <a:ln w="9525">
                <a:noFill/>
                <a:round/>
                <a:headEnd/>
                <a:tailEnd/>
              </a:ln>
            </p:spPr>
            <p:txBody>
              <a:bodyPr/>
              <a:lstStyle/>
              <a:p>
                <a:endParaRPr lang="en-US"/>
              </a:p>
            </p:txBody>
          </p:sp>
          <p:sp>
            <p:nvSpPr>
              <p:cNvPr id="33436" name="Freeform 118"/>
              <p:cNvSpPr>
                <a:spLocks/>
              </p:cNvSpPr>
              <p:nvPr/>
            </p:nvSpPr>
            <p:spPr bwMode="auto">
              <a:xfrm>
                <a:off x="3063" y="2341"/>
                <a:ext cx="10" cy="61"/>
              </a:xfrm>
              <a:custGeom>
                <a:avLst/>
                <a:gdLst>
                  <a:gd name="T0" fmla="*/ 0 w 10"/>
                  <a:gd name="T1" fmla="*/ 0 h 61"/>
                  <a:gd name="T2" fmla="*/ 0 w 10"/>
                  <a:gd name="T3" fmla="*/ 0 h 61"/>
                  <a:gd name="T4" fmla="*/ 0 w 10"/>
                  <a:gd name="T5" fmla="*/ 3 h 61"/>
                  <a:gd name="T6" fmla="*/ 4 w 10"/>
                  <a:gd name="T7" fmla="*/ 10 h 61"/>
                  <a:gd name="T8" fmla="*/ 4 w 10"/>
                  <a:gd name="T9" fmla="*/ 26 h 61"/>
                  <a:gd name="T10" fmla="*/ 0 w 10"/>
                  <a:gd name="T11" fmla="*/ 35 h 61"/>
                  <a:gd name="T12" fmla="*/ 0 w 10"/>
                  <a:gd name="T13" fmla="*/ 42 h 61"/>
                  <a:gd name="T14" fmla="*/ 4 w 10"/>
                  <a:gd name="T15" fmla="*/ 52 h 61"/>
                  <a:gd name="T16" fmla="*/ 4 w 10"/>
                  <a:gd name="T17" fmla="*/ 55 h 61"/>
                  <a:gd name="T18" fmla="*/ 4 w 10"/>
                  <a:gd name="T19" fmla="*/ 58 h 61"/>
                  <a:gd name="T20" fmla="*/ 7 w 10"/>
                  <a:gd name="T21" fmla="*/ 61 h 61"/>
                  <a:gd name="T22" fmla="*/ 7 w 10"/>
                  <a:gd name="T23" fmla="*/ 58 h 61"/>
                  <a:gd name="T24" fmla="*/ 10 w 10"/>
                  <a:gd name="T25" fmla="*/ 61 h 61"/>
                  <a:gd name="T26" fmla="*/ 10 w 10"/>
                  <a:gd name="T27" fmla="*/ 55 h 61"/>
                  <a:gd name="T28" fmla="*/ 7 w 10"/>
                  <a:gd name="T29" fmla="*/ 55 h 61"/>
                  <a:gd name="T30" fmla="*/ 7 w 10"/>
                  <a:gd name="T31" fmla="*/ 52 h 61"/>
                  <a:gd name="T32" fmla="*/ 7 w 10"/>
                  <a:gd name="T33" fmla="*/ 35 h 61"/>
                  <a:gd name="T34" fmla="*/ 10 w 10"/>
                  <a:gd name="T35" fmla="*/ 26 h 61"/>
                  <a:gd name="T36" fmla="*/ 7 w 10"/>
                  <a:gd name="T37" fmla="*/ 19 h 61"/>
                  <a:gd name="T38" fmla="*/ 7 w 10"/>
                  <a:gd name="T39" fmla="*/ 3 h 61"/>
                  <a:gd name="T40" fmla="*/ 4 w 10"/>
                  <a:gd name="T41" fmla="*/ 0 h 61"/>
                  <a:gd name="T42" fmla="*/ 0 w 10"/>
                  <a:gd name="T43" fmla="*/ 0 h 61"/>
                  <a:gd name="T44" fmla="*/ 0 w 10"/>
                  <a:gd name="T45" fmla="*/ 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61"/>
                  <a:gd name="T71" fmla="*/ 10 w 10"/>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61">
                    <a:moveTo>
                      <a:pt x="0" y="0"/>
                    </a:moveTo>
                    <a:lnTo>
                      <a:pt x="0" y="0"/>
                    </a:lnTo>
                    <a:lnTo>
                      <a:pt x="0" y="3"/>
                    </a:lnTo>
                    <a:lnTo>
                      <a:pt x="4" y="10"/>
                    </a:lnTo>
                    <a:lnTo>
                      <a:pt x="4" y="26"/>
                    </a:lnTo>
                    <a:lnTo>
                      <a:pt x="0" y="35"/>
                    </a:lnTo>
                    <a:lnTo>
                      <a:pt x="0" y="42"/>
                    </a:lnTo>
                    <a:lnTo>
                      <a:pt x="4" y="52"/>
                    </a:lnTo>
                    <a:lnTo>
                      <a:pt x="4" y="55"/>
                    </a:lnTo>
                    <a:lnTo>
                      <a:pt x="4" y="58"/>
                    </a:lnTo>
                    <a:lnTo>
                      <a:pt x="7" y="61"/>
                    </a:lnTo>
                    <a:lnTo>
                      <a:pt x="7" y="58"/>
                    </a:lnTo>
                    <a:lnTo>
                      <a:pt x="10" y="61"/>
                    </a:lnTo>
                    <a:lnTo>
                      <a:pt x="10" y="55"/>
                    </a:lnTo>
                    <a:lnTo>
                      <a:pt x="7" y="55"/>
                    </a:lnTo>
                    <a:lnTo>
                      <a:pt x="7" y="52"/>
                    </a:lnTo>
                    <a:lnTo>
                      <a:pt x="7" y="35"/>
                    </a:lnTo>
                    <a:lnTo>
                      <a:pt x="10" y="26"/>
                    </a:lnTo>
                    <a:lnTo>
                      <a:pt x="7" y="19"/>
                    </a:lnTo>
                    <a:lnTo>
                      <a:pt x="7" y="3"/>
                    </a:lnTo>
                    <a:lnTo>
                      <a:pt x="4" y="0"/>
                    </a:lnTo>
                    <a:lnTo>
                      <a:pt x="0" y="0"/>
                    </a:lnTo>
                  </a:path>
                </a:pathLst>
              </a:custGeom>
              <a:noFill/>
              <a:ln w="0">
                <a:solidFill>
                  <a:srgbClr val="7F7F7F"/>
                </a:solidFill>
                <a:round/>
                <a:headEnd/>
                <a:tailEnd/>
              </a:ln>
            </p:spPr>
            <p:txBody>
              <a:bodyPr/>
              <a:lstStyle/>
              <a:p>
                <a:endParaRPr lang="en-US"/>
              </a:p>
            </p:txBody>
          </p:sp>
          <p:sp>
            <p:nvSpPr>
              <p:cNvPr id="33437" name="Freeform 119"/>
              <p:cNvSpPr>
                <a:spLocks/>
              </p:cNvSpPr>
              <p:nvPr/>
            </p:nvSpPr>
            <p:spPr bwMode="auto">
              <a:xfrm>
                <a:off x="3018" y="2261"/>
                <a:ext cx="20" cy="70"/>
              </a:xfrm>
              <a:custGeom>
                <a:avLst/>
                <a:gdLst>
                  <a:gd name="T0" fmla="*/ 4 w 20"/>
                  <a:gd name="T1" fmla="*/ 0 h 70"/>
                  <a:gd name="T2" fmla="*/ 4 w 20"/>
                  <a:gd name="T3" fmla="*/ 6 h 70"/>
                  <a:gd name="T4" fmla="*/ 4 w 20"/>
                  <a:gd name="T5" fmla="*/ 9 h 70"/>
                  <a:gd name="T6" fmla="*/ 4 w 20"/>
                  <a:gd name="T7" fmla="*/ 9 h 70"/>
                  <a:gd name="T8" fmla="*/ 4 w 20"/>
                  <a:gd name="T9" fmla="*/ 13 h 70"/>
                  <a:gd name="T10" fmla="*/ 0 w 20"/>
                  <a:gd name="T11" fmla="*/ 22 h 70"/>
                  <a:gd name="T12" fmla="*/ 4 w 20"/>
                  <a:gd name="T13" fmla="*/ 25 h 70"/>
                  <a:gd name="T14" fmla="*/ 4 w 20"/>
                  <a:gd name="T15" fmla="*/ 29 h 70"/>
                  <a:gd name="T16" fmla="*/ 4 w 20"/>
                  <a:gd name="T17" fmla="*/ 38 h 70"/>
                  <a:gd name="T18" fmla="*/ 7 w 20"/>
                  <a:gd name="T19" fmla="*/ 45 h 70"/>
                  <a:gd name="T20" fmla="*/ 13 w 20"/>
                  <a:gd name="T21" fmla="*/ 54 h 70"/>
                  <a:gd name="T22" fmla="*/ 13 w 20"/>
                  <a:gd name="T23" fmla="*/ 61 h 70"/>
                  <a:gd name="T24" fmla="*/ 13 w 20"/>
                  <a:gd name="T25" fmla="*/ 67 h 70"/>
                  <a:gd name="T26" fmla="*/ 20 w 20"/>
                  <a:gd name="T27" fmla="*/ 70 h 70"/>
                  <a:gd name="T28" fmla="*/ 20 w 20"/>
                  <a:gd name="T29" fmla="*/ 67 h 70"/>
                  <a:gd name="T30" fmla="*/ 13 w 20"/>
                  <a:gd name="T31" fmla="*/ 51 h 70"/>
                  <a:gd name="T32" fmla="*/ 13 w 20"/>
                  <a:gd name="T33" fmla="*/ 45 h 70"/>
                  <a:gd name="T34" fmla="*/ 13 w 20"/>
                  <a:gd name="T35" fmla="*/ 41 h 70"/>
                  <a:gd name="T36" fmla="*/ 7 w 20"/>
                  <a:gd name="T37" fmla="*/ 38 h 70"/>
                  <a:gd name="T38" fmla="*/ 7 w 20"/>
                  <a:gd name="T39" fmla="*/ 35 h 70"/>
                  <a:gd name="T40" fmla="*/ 10 w 20"/>
                  <a:gd name="T41" fmla="*/ 32 h 70"/>
                  <a:gd name="T42" fmla="*/ 7 w 20"/>
                  <a:gd name="T43" fmla="*/ 22 h 70"/>
                  <a:gd name="T44" fmla="*/ 7 w 20"/>
                  <a:gd name="T45" fmla="*/ 19 h 70"/>
                  <a:gd name="T46" fmla="*/ 7 w 20"/>
                  <a:gd name="T47" fmla="*/ 13 h 70"/>
                  <a:gd name="T48" fmla="*/ 7 w 20"/>
                  <a:gd name="T49" fmla="*/ 9 h 70"/>
                  <a:gd name="T50" fmla="*/ 4 w 20"/>
                  <a:gd name="T51" fmla="*/ 0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70"/>
                  <a:gd name="T80" fmla="*/ 20 w 20"/>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70">
                    <a:moveTo>
                      <a:pt x="4" y="0"/>
                    </a:moveTo>
                    <a:lnTo>
                      <a:pt x="4" y="6"/>
                    </a:lnTo>
                    <a:lnTo>
                      <a:pt x="4" y="9"/>
                    </a:lnTo>
                    <a:lnTo>
                      <a:pt x="4" y="13"/>
                    </a:lnTo>
                    <a:lnTo>
                      <a:pt x="0" y="22"/>
                    </a:lnTo>
                    <a:lnTo>
                      <a:pt x="4" y="25"/>
                    </a:lnTo>
                    <a:lnTo>
                      <a:pt x="4" y="29"/>
                    </a:lnTo>
                    <a:lnTo>
                      <a:pt x="4" y="38"/>
                    </a:lnTo>
                    <a:lnTo>
                      <a:pt x="7" y="45"/>
                    </a:lnTo>
                    <a:lnTo>
                      <a:pt x="13" y="54"/>
                    </a:lnTo>
                    <a:lnTo>
                      <a:pt x="13" y="61"/>
                    </a:lnTo>
                    <a:lnTo>
                      <a:pt x="13" y="67"/>
                    </a:lnTo>
                    <a:lnTo>
                      <a:pt x="20" y="70"/>
                    </a:lnTo>
                    <a:lnTo>
                      <a:pt x="20" y="67"/>
                    </a:lnTo>
                    <a:lnTo>
                      <a:pt x="13" y="51"/>
                    </a:lnTo>
                    <a:lnTo>
                      <a:pt x="13" y="45"/>
                    </a:lnTo>
                    <a:lnTo>
                      <a:pt x="13" y="41"/>
                    </a:lnTo>
                    <a:lnTo>
                      <a:pt x="7" y="38"/>
                    </a:lnTo>
                    <a:lnTo>
                      <a:pt x="7" y="35"/>
                    </a:lnTo>
                    <a:lnTo>
                      <a:pt x="10" y="32"/>
                    </a:lnTo>
                    <a:lnTo>
                      <a:pt x="7" y="22"/>
                    </a:lnTo>
                    <a:lnTo>
                      <a:pt x="7" y="19"/>
                    </a:lnTo>
                    <a:lnTo>
                      <a:pt x="7" y="13"/>
                    </a:lnTo>
                    <a:lnTo>
                      <a:pt x="7" y="9"/>
                    </a:lnTo>
                    <a:lnTo>
                      <a:pt x="4" y="0"/>
                    </a:lnTo>
                    <a:close/>
                  </a:path>
                </a:pathLst>
              </a:custGeom>
              <a:solidFill>
                <a:srgbClr val="D1F2EB"/>
              </a:solidFill>
              <a:ln w="9525">
                <a:noFill/>
                <a:round/>
                <a:headEnd/>
                <a:tailEnd/>
              </a:ln>
            </p:spPr>
            <p:txBody>
              <a:bodyPr/>
              <a:lstStyle/>
              <a:p>
                <a:endParaRPr lang="en-US"/>
              </a:p>
            </p:txBody>
          </p:sp>
          <p:sp>
            <p:nvSpPr>
              <p:cNvPr id="33438" name="Freeform 120"/>
              <p:cNvSpPr>
                <a:spLocks/>
              </p:cNvSpPr>
              <p:nvPr/>
            </p:nvSpPr>
            <p:spPr bwMode="auto">
              <a:xfrm>
                <a:off x="3018" y="2261"/>
                <a:ext cx="20" cy="70"/>
              </a:xfrm>
              <a:custGeom>
                <a:avLst/>
                <a:gdLst>
                  <a:gd name="T0" fmla="*/ 4 w 20"/>
                  <a:gd name="T1" fmla="*/ 0 h 70"/>
                  <a:gd name="T2" fmla="*/ 4 w 20"/>
                  <a:gd name="T3" fmla="*/ 6 h 70"/>
                  <a:gd name="T4" fmla="*/ 4 w 20"/>
                  <a:gd name="T5" fmla="*/ 9 h 70"/>
                  <a:gd name="T6" fmla="*/ 4 w 20"/>
                  <a:gd name="T7" fmla="*/ 9 h 70"/>
                  <a:gd name="T8" fmla="*/ 4 w 20"/>
                  <a:gd name="T9" fmla="*/ 13 h 70"/>
                  <a:gd name="T10" fmla="*/ 0 w 20"/>
                  <a:gd name="T11" fmla="*/ 22 h 70"/>
                  <a:gd name="T12" fmla="*/ 4 w 20"/>
                  <a:gd name="T13" fmla="*/ 25 h 70"/>
                  <a:gd name="T14" fmla="*/ 4 w 20"/>
                  <a:gd name="T15" fmla="*/ 29 h 70"/>
                  <a:gd name="T16" fmla="*/ 4 w 20"/>
                  <a:gd name="T17" fmla="*/ 38 h 70"/>
                  <a:gd name="T18" fmla="*/ 7 w 20"/>
                  <a:gd name="T19" fmla="*/ 45 h 70"/>
                  <a:gd name="T20" fmla="*/ 13 w 20"/>
                  <a:gd name="T21" fmla="*/ 54 h 70"/>
                  <a:gd name="T22" fmla="*/ 13 w 20"/>
                  <a:gd name="T23" fmla="*/ 61 h 70"/>
                  <a:gd name="T24" fmla="*/ 13 w 20"/>
                  <a:gd name="T25" fmla="*/ 67 h 70"/>
                  <a:gd name="T26" fmla="*/ 20 w 20"/>
                  <a:gd name="T27" fmla="*/ 70 h 70"/>
                  <a:gd name="T28" fmla="*/ 20 w 20"/>
                  <a:gd name="T29" fmla="*/ 67 h 70"/>
                  <a:gd name="T30" fmla="*/ 13 w 20"/>
                  <a:gd name="T31" fmla="*/ 51 h 70"/>
                  <a:gd name="T32" fmla="*/ 13 w 20"/>
                  <a:gd name="T33" fmla="*/ 45 h 70"/>
                  <a:gd name="T34" fmla="*/ 13 w 20"/>
                  <a:gd name="T35" fmla="*/ 41 h 70"/>
                  <a:gd name="T36" fmla="*/ 7 w 20"/>
                  <a:gd name="T37" fmla="*/ 38 h 70"/>
                  <a:gd name="T38" fmla="*/ 7 w 20"/>
                  <a:gd name="T39" fmla="*/ 35 h 70"/>
                  <a:gd name="T40" fmla="*/ 10 w 20"/>
                  <a:gd name="T41" fmla="*/ 32 h 70"/>
                  <a:gd name="T42" fmla="*/ 7 w 20"/>
                  <a:gd name="T43" fmla="*/ 22 h 70"/>
                  <a:gd name="T44" fmla="*/ 7 w 20"/>
                  <a:gd name="T45" fmla="*/ 19 h 70"/>
                  <a:gd name="T46" fmla="*/ 7 w 20"/>
                  <a:gd name="T47" fmla="*/ 13 h 70"/>
                  <a:gd name="T48" fmla="*/ 7 w 20"/>
                  <a:gd name="T49" fmla="*/ 9 h 70"/>
                  <a:gd name="T50" fmla="*/ 4 w 20"/>
                  <a:gd name="T51" fmla="*/ 0 h 70"/>
                  <a:gd name="T52" fmla="*/ 4 w 20"/>
                  <a:gd name="T53" fmla="*/ 0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
                  <a:gd name="T82" fmla="*/ 0 h 70"/>
                  <a:gd name="T83" fmla="*/ 20 w 20"/>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 h="70">
                    <a:moveTo>
                      <a:pt x="4" y="0"/>
                    </a:moveTo>
                    <a:lnTo>
                      <a:pt x="4" y="6"/>
                    </a:lnTo>
                    <a:lnTo>
                      <a:pt x="4" y="9"/>
                    </a:lnTo>
                    <a:lnTo>
                      <a:pt x="4" y="13"/>
                    </a:lnTo>
                    <a:lnTo>
                      <a:pt x="0" y="22"/>
                    </a:lnTo>
                    <a:lnTo>
                      <a:pt x="4" y="25"/>
                    </a:lnTo>
                    <a:lnTo>
                      <a:pt x="4" y="29"/>
                    </a:lnTo>
                    <a:lnTo>
                      <a:pt x="4" y="38"/>
                    </a:lnTo>
                    <a:lnTo>
                      <a:pt x="7" y="45"/>
                    </a:lnTo>
                    <a:lnTo>
                      <a:pt x="13" y="54"/>
                    </a:lnTo>
                    <a:lnTo>
                      <a:pt x="13" y="61"/>
                    </a:lnTo>
                    <a:lnTo>
                      <a:pt x="13" y="67"/>
                    </a:lnTo>
                    <a:lnTo>
                      <a:pt x="20" y="70"/>
                    </a:lnTo>
                    <a:lnTo>
                      <a:pt x="20" y="67"/>
                    </a:lnTo>
                    <a:lnTo>
                      <a:pt x="13" y="51"/>
                    </a:lnTo>
                    <a:lnTo>
                      <a:pt x="13" y="45"/>
                    </a:lnTo>
                    <a:lnTo>
                      <a:pt x="13" y="41"/>
                    </a:lnTo>
                    <a:lnTo>
                      <a:pt x="7" y="38"/>
                    </a:lnTo>
                    <a:lnTo>
                      <a:pt x="7" y="35"/>
                    </a:lnTo>
                    <a:lnTo>
                      <a:pt x="10" y="32"/>
                    </a:lnTo>
                    <a:lnTo>
                      <a:pt x="7" y="22"/>
                    </a:lnTo>
                    <a:lnTo>
                      <a:pt x="7" y="19"/>
                    </a:lnTo>
                    <a:lnTo>
                      <a:pt x="7" y="13"/>
                    </a:lnTo>
                    <a:lnTo>
                      <a:pt x="7" y="9"/>
                    </a:lnTo>
                    <a:lnTo>
                      <a:pt x="4" y="0"/>
                    </a:lnTo>
                  </a:path>
                </a:pathLst>
              </a:custGeom>
              <a:noFill/>
              <a:ln w="0">
                <a:solidFill>
                  <a:srgbClr val="7F7F7F"/>
                </a:solidFill>
                <a:round/>
                <a:headEnd/>
                <a:tailEnd/>
              </a:ln>
            </p:spPr>
            <p:txBody>
              <a:bodyPr/>
              <a:lstStyle/>
              <a:p>
                <a:endParaRPr lang="en-US"/>
              </a:p>
            </p:txBody>
          </p:sp>
          <p:sp>
            <p:nvSpPr>
              <p:cNvPr id="33439" name="Freeform 121"/>
              <p:cNvSpPr>
                <a:spLocks/>
              </p:cNvSpPr>
              <p:nvPr/>
            </p:nvSpPr>
            <p:spPr bwMode="auto">
              <a:xfrm>
                <a:off x="2996" y="2431"/>
                <a:ext cx="19" cy="16"/>
              </a:xfrm>
              <a:custGeom>
                <a:avLst/>
                <a:gdLst>
                  <a:gd name="T0" fmla="*/ 6 w 19"/>
                  <a:gd name="T1" fmla="*/ 3 h 16"/>
                  <a:gd name="T2" fmla="*/ 10 w 19"/>
                  <a:gd name="T3" fmla="*/ 3 h 16"/>
                  <a:gd name="T4" fmla="*/ 13 w 19"/>
                  <a:gd name="T5" fmla="*/ 0 h 16"/>
                  <a:gd name="T6" fmla="*/ 16 w 19"/>
                  <a:gd name="T7" fmla="*/ 0 h 16"/>
                  <a:gd name="T8" fmla="*/ 19 w 19"/>
                  <a:gd name="T9" fmla="*/ 0 h 16"/>
                  <a:gd name="T10" fmla="*/ 16 w 19"/>
                  <a:gd name="T11" fmla="*/ 3 h 16"/>
                  <a:gd name="T12" fmla="*/ 13 w 19"/>
                  <a:gd name="T13" fmla="*/ 3 h 16"/>
                  <a:gd name="T14" fmla="*/ 10 w 19"/>
                  <a:gd name="T15" fmla="*/ 3 h 16"/>
                  <a:gd name="T16" fmla="*/ 10 w 19"/>
                  <a:gd name="T17" fmla="*/ 7 h 16"/>
                  <a:gd name="T18" fmla="*/ 6 w 19"/>
                  <a:gd name="T19" fmla="*/ 10 h 16"/>
                  <a:gd name="T20" fmla="*/ 3 w 19"/>
                  <a:gd name="T21" fmla="*/ 16 h 16"/>
                  <a:gd name="T22" fmla="*/ 0 w 19"/>
                  <a:gd name="T23" fmla="*/ 16 h 16"/>
                  <a:gd name="T24" fmla="*/ 6 w 19"/>
                  <a:gd name="T25" fmla="*/ 3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6"/>
                  <a:gd name="T41" fmla="*/ 19 w 19"/>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6">
                    <a:moveTo>
                      <a:pt x="6" y="3"/>
                    </a:moveTo>
                    <a:lnTo>
                      <a:pt x="10" y="3"/>
                    </a:lnTo>
                    <a:lnTo>
                      <a:pt x="13" y="0"/>
                    </a:lnTo>
                    <a:lnTo>
                      <a:pt x="16" y="0"/>
                    </a:lnTo>
                    <a:lnTo>
                      <a:pt x="19" y="0"/>
                    </a:lnTo>
                    <a:lnTo>
                      <a:pt x="16" y="3"/>
                    </a:lnTo>
                    <a:lnTo>
                      <a:pt x="13" y="3"/>
                    </a:lnTo>
                    <a:lnTo>
                      <a:pt x="10" y="3"/>
                    </a:lnTo>
                    <a:lnTo>
                      <a:pt x="10" y="7"/>
                    </a:lnTo>
                    <a:lnTo>
                      <a:pt x="6" y="10"/>
                    </a:lnTo>
                    <a:lnTo>
                      <a:pt x="3" y="16"/>
                    </a:lnTo>
                    <a:lnTo>
                      <a:pt x="0" y="16"/>
                    </a:lnTo>
                    <a:lnTo>
                      <a:pt x="6" y="3"/>
                    </a:lnTo>
                    <a:close/>
                  </a:path>
                </a:pathLst>
              </a:custGeom>
              <a:solidFill>
                <a:srgbClr val="D1F2EB"/>
              </a:solidFill>
              <a:ln w="9525">
                <a:noFill/>
                <a:round/>
                <a:headEnd/>
                <a:tailEnd/>
              </a:ln>
            </p:spPr>
            <p:txBody>
              <a:bodyPr/>
              <a:lstStyle/>
              <a:p>
                <a:endParaRPr lang="en-US"/>
              </a:p>
            </p:txBody>
          </p:sp>
          <p:sp>
            <p:nvSpPr>
              <p:cNvPr id="33440" name="Freeform 122"/>
              <p:cNvSpPr>
                <a:spLocks/>
              </p:cNvSpPr>
              <p:nvPr/>
            </p:nvSpPr>
            <p:spPr bwMode="auto">
              <a:xfrm>
                <a:off x="2996" y="2431"/>
                <a:ext cx="19" cy="16"/>
              </a:xfrm>
              <a:custGeom>
                <a:avLst/>
                <a:gdLst>
                  <a:gd name="T0" fmla="*/ 6 w 19"/>
                  <a:gd name="T1" fmla="*/ 3 h 16"/>
                  <a:gd name="T2" fmla="*/ 10 w 19"/>
                  <a:gd name="T3" fmla="*/ 3 h 16"/>
                  <a:gd name="T4" fmla="*/ 13 w 19"/>
                  <a:gd name="T5" fmla="*/ 0 h 16"/>
                  <a:gd name="T6" fmla="*/ 16 w 19"/>
                  <a:gd name="T7" fmla="*/ 0 h 16"/>
                  <a:gd name="T8" fmla="*/ 19 w 19"/>
                  <a:gd name="T9" fmla="*/ 0 h 16"/>
                  <a:gd name="T10" fmla="*/ 16 w 19"/>
                  <a:gd name="T11" fmla="*/ 3 h 16"/>
                  <a:gd name="T12" fmla="*/ 13 w 19"/>
                  <a:gd name="T13" fmla="*/ 3 h 16"/>
                  <a:gd name="T14" fmla="*/ 10 w 19"/>
                  <a:gd name="T15" fmla="*/ 3 h 16"/>
                  <a:gd name="T16" fmla="*/ 10 w 19"/>
                  <a:gd name="T17" fmla="*/ 7 h 16"/>
                  <a:gd name="T18" fmla="*/ 6 w 19"/>
                  <a:gd name="T19" fmla="*/ 10 h 16"/>
                  <a:gd name="T20" fmla="*/ 3 w 19"/>
                  <a:gd name="T21" fmla="*/ 16 h 16"/>
                  <a:gd name="T22" fmla="*/ 0 w 19"/>
                  <a:gd name="T23" fmla="*/ 16 h 16"/>
                  <a:gd name="T24" fmla="*/ 6 w 19"/>
                  <a:gd name="T25" fmla="*/ 3 h 16"/>
                  <a:gd name="T26" fmla="*/ 6 w 19"/>
                  <a:gd name="T27" fmla="*/ 3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6"/>
                  <a:gd name="T44" fmla="*/ 19 w 19"/>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6">
                    <a:moveTo>
                      <a:pt x="6" y="3"/>
                    </a:moveTo>
                    <a:lnTo>
                      <a:pt x="10" y="3"/>
                    </a:lnTo>
                    <a:lnTo>
                      <a:pt x="13" y="0"/>
                    </a:lnTo>
                    <a:lnTo>
                      <a:pt x="16" y="0"/>
                    </a:lnTo>
                    <a:lnTo>
                      <a:pt x="19" y="0"/>
                    </a:lnTo>
                    <a:lnTo>
                      <a:pt x="16" y="3"/>
                    </a:lnTo>
                    <a:lnTo>
                      <a:pt x="13" y="3"/>
                    </a:lnTo>
                    <a:lnTo>
                      <a:pt x="10" y="3"/>
                    </a:lnTo>
                    <a:lnTo>
                      <a:pt x="10" y="7"/>
                    </a:lnTo>
                    <a:lnTo>
                      <a:pt x="6" y="10"/>
                    </a:lnTo>
                    <a:lnTo>
                      <a:pt x="3" y="16"/>
                    </a:lnTo>
                    <a:lnTo>
                      <a:pt x="0" y="16"/>
                    </a:lnTo>
                    <a:lnTo>
                      <a:pt x="6" y="3"/>
                    </a:lnTo>
                  </a:path>
                </a:pathLst>
              </a:custGeom>
              <a:noFill/>
              <a:ln w="0">
                <a:solidFill>
                  <a:srgbClr val="7F7F7F"/>
                </a:solidFill>
                <a:round/>
                <a:headEnd/>
                <a:tailEnd/>
              </a:ln>
            </p:spPr>
            <p:txBody>
              <a:bodyPr/>
              <a:lstStyle/>
              <a:p>
                <a:endParaRPr lang="en-US"/>
              </a:p>
            </p:txBody>
          </p:sp>
          <p:sp>
            <p:nvSpPr>
              <p:cNvPr id="33441" name="Freeform 123"/>
              <p:cNvSpPr>
                <a:spLocks/>
              </p:cNvSpPr>
              <p:nvPr/>
            </p:nvSpPr>
            <p:spPr bwMode="auto">
              <a:xfrm>
                <a:off x="3234" y="1611"/>
                <a:ext cx="29" cy="38"/>
              </a:xfrm>
              <a:custGeom>
                <a:avLst/>
                <a:gdLst>
                  <a:gd name="T0" fmla="*/ 19 w 29"/>
                  <a:gd name="T1" fmla="*/ 38 h 38"/>
                  <a:gd name="T2" fmla="*/ 23 w 29"/>
                  <a:gd name="T3" fmla="*/ 38 h 38"/>
                  <a:gd name="T4" fmla="*/ 23 w 29"/>
                  <a:gd name="T5" fmla="*/ 32 h 38"/>
                  <a:gd name="T6" fmla="*/ 26 w 29"/>
                  <a:gd name="T7" fmla="*/ 29 h 38"/>
                  <a:gd name="T8" fmla="*/ 26 w 29"/>
                  <a:gd name="T9" fmla="*/ 26 h 38"/>
                  <a:gd name="T10" fmla="*/ 29 w 29"/>
                  <a:gd name="T11" fmla="*/ 26 h 38"/>
                  <a:gd name="T12" fmla="*/ 29 w 29"/>
                  <a:gd name="T13" fmla="*/ 22 h 38"/>
                  <a:gd name="T14" fmla="*/ 26 w 29"/>
                  <a:gd name="T15" fmla="*/ 16 h 38"/>
                  <a:gd name="T16" fmla="*/ 23 w 29"/>
                  <a:gd name="T17" fmla="*/ 13 h 38"/>
                  <a:gd name="T18" fmla="*/ 19 w 29"/>
                  <a:gd name="T19" fmla="*/ 10 h 38"/>
                  <a:gd name="T20" fmla="*/ 19 w 29"/>
                  <a:gd name="T21" fmla="*/ 6 h 38"/>
                  <a:gd name="T22" fmla="*/ 23 w 29"/>
                  <a:gd name="T23" fmla="*/ 0 h 38"/>
                  <a:gd name="T24" fmla="*/ 16 w 29"/>
                  <a:gd name="T25" fmla="*/ 3 h 38"/>
                  <a:gd name="T26" fmla="*/ 16 w 29"/>
                  <a:gd name="T27" fmla="*/ 0 h 38"/>
                  <a:gd name="T28" fmla="*/ 13 w 29"/>
                  <a:gd name="T29" fmla="*/ 3 h 38"/>
                  <a:gd name="T30" fmla="*/ 13 w 29"/>
                  <a:gd name="T31" fmla="*/ 0 h 38"/>
                  <a:gd name="T32" fmla="*/ 13 w 29"/>
                  <a:gd name="T33" fmla="*/ 3 h 38"/>
                  <a:gd name="T34" fmla="*/ 16 w 29"/>
                  <a:gd name="T35" fmla="*/ 6 h 38"/>
                  <a:gd name="T36" fmla="*/ 19 w 29"/>
                  <a:gd name="T37" fmla="*/ 6 h 38"/>
                  <a:gd name="T38" fmla="*/ 16 w 29"/>
                  <a:gd name="T39" fmla="*/ 6 h 38"/>
                  <a:gd name="T40" fmla="*/ 13 w 29"/>
                  <a:gd name="T41" fmla="*/ 6 h 38"/>
                  <a:gd name="T42" fmla="*/ 10 w 29"/>
                  <a:gd name="T43" fmla="*/ 6 h 38"/>
                  <a:gd name="T44" fmla="*/ 10 w 29"/>
                  <a:gd name="T45" fmla="*/ 3 h 38"/>
                  <a:gd name="T46" fmla="*/ 6 w 29"/>
                  <a:gd name="T47" fmla="*/ 6 h 38"/>
                  <a:gd name="T48" fmla="*/ 10 w 29"/>
                  <a:gd name="T49" fmla="*/ 10 h 38"/>
                  <a:gd name="T50" fmla="*/ 6 w 29"/>
                  <a:gd name="T51" fmla="*/ 10 h 38"/>
                  <a:gd name="T52" fmla="*/ 6 w 29"/>
                  <a:gd name="T53" fmla="*/ 10 h 38"/>
                  <a:gd name="T54" fmla="*/ 3 w 29"/>
                  <a:gd name="T55" fmla="*/ 10 h 38"/>
                  <a:gd name="T56" fmla="*/ 0 w 29"/>
                  <a:gd name="T57" fmla="*/ 19 h 38"/>
                  <a:gd name="T58" fmla="*/ 0 w 29"/>
                  <a:gd name="T59" fmla="*/ 22 h 38"/>
                  <a:gd name="T60" fmla="*/ 0 w 29"/>
                  <a:gd name="T61" fmla="*/ 29 h 38"/>
                  <a:gd name="T62" fmla="*/ 6 w 29"/>
                  <a:gd name="T63" fmla="*/ 38 h 38"/>
                  <a:gd name="T64" fmla="*/ 6 w 29"/>
                  <a:gd name="T65" fmla="*/ 38 h 38"/>
                  <a:gd name="T66" fmla="*/ 10 w 29"/>
                  <a:gd name="T67" fmla="*/ 38 h 38"/>
                  <a:gd name="T68" fmla="*/ 13 w 29"/>
                  <a:gd name="T69" fmla="*/ 38 h 38"/>
                  <a:gd name="T70" fmla="*/ 13 w 29"/>
                  <a:gd name="T71" fmla="*/ 38 h 38"/>
                  <a:gd name="T72" fmla="*/ 13 w 29"/>
                  <a:gd name="T73" fmla="*/ 38 h 38"/>
                  <a:gd name="T74" fmla="*/ 16 w 29"/>
                  <a:gd name="T75" fmla="*/ 38 h 38"/>
                  <a:gd name="T76" fmla="*/ 19 w 29"/>
                  <a:gd name="T77" fmla="*/ 38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
                  <a:gd name="T118" fmla="*/ 0 h 38"/>
                  <a:gd name="T119" fmla="*/ 29 w 29"/>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 h="38">
                    <a:moveTo>
                      <a:pt x="19" y="38"/>
                    </a:moveTo>
                    <a:lnTo>
                      <a:pt x="23" y="38"/>
                    </a:lnTo>
                    <a:lnTo>
                      <a:pt x="23" y="32"/>
                    </a:lnTo>
                    <a:lnTo>
                      <a:pt x="26" y="29"/>
                    </a:lnTo>
                    <a:lnTo>
                      <a:pt x="26" y="26"/>
                    </a:lnTo>
                    <a:lnTo>
                      <a:pt x="29" y="26"/>
                    </a:lnTo>
                    <a:lnTo>
                      <a:pt x="29" y="22"/>
                    </a:lnTo>
                    <a:lnTo>
                      <a:pt x="26" y="16"/>
                    </a:lnTo>
                    <a:lnTo>
                      <a:pt x="23" y="13"/>
                    </a:lnTo>
                    <a:lnTo>
                      <a:pt x="19" y="10"/>
                    </a:lnTo>
                    <a:lnTo>
                      <a:pt x="19" y="6"/>
                    </a:lnTo>
                    <a:lnTo>
                      <a:pt x="23" y="0"/>
                    </a:lnTo>
                    <a:lnTo>
                      <a:pt x="16" y="3"/>
                    </a:lnTo>
                    <a:lnTo>
                      <a:pt x="16" y="0"/>
                    </a:lnTo>
                    <a:lnTo>
                      <a:pt x="13" y="3"/>
                    </a:lnTo>
                    <a:lnTo>
                      <a:pt x="13" y="0"/>
                    </a:lnTo>
                    <a:lnTo>
                      <a:pt x="13" y="3"/>
                    </a:lnTo>
                    <a:lnTo>
                      <a:pt x="16" y="6"/>
                    </a:lnTo>
                    <a:lnTo>
                      <a:pt x="19" y="6"/>
                    </a:lnTo>
                    <a:lnTo>
                      <a:pt x="16" y="6"/>
                    </a:lnTo>
                    <a:lnTo>
                      <a:pt x="13" y="6"/>
                    </a:lnTo>
                    <a:lnTo>
                      <a:pt x="10" y="6"/>
                    </a:lnTo>
                    <a:lnTo>
                      <a:pt x="10" y="3"/>
                    </a:lnTo>
                    <a:lnTo>
                      <a:pt x="6" y="6"/>
                    </a:lnTo>
                    <a:lnTo>
                      <a:pt x="10" y="10"/>
                    </a:lnTo>
                    <a:lnTo>
                      <a:pt x="6" y="10"/>
                    </a:lnTo>
                    <a:lnTo>
                      <a:pt x="3" y="10"/>
                    </a:lnTo>
                    <a:lnTo>
                      <a:pt x="0" y="19"/>
                    </a:lnTo>
                    <a:lnTo>
                      <a:pt x="0" y="22"/>
                    </a:lnTo>
                    <a:lnTo>
                      <a:pt x="0" y="29"/>
                    </a:lnTo>
                    <a:lnTo>
                      <a:pt x="6" y="38"/>
                    </a:lnTo>
                    <a:lnTo>
                      <a:pt x="10" y="38"/>
                    </a:lnTo>
                    <a:lnTo>
                      <a:pt x="13" y="38"/>
                    </a:lnTo>
                    <a:lnTo>
                      <a:pt x="16" y="38"/>
                    </a:lnTo>
                    <a:lnTo>
                      <a:pt x="19" y="38"/>
                    </a:lnTo>
                    <a:close/>
                  </a:path>
                </a:pathLst>
              </a:custGeom>
              <a:solidFill>
                <a:srgbClr val="D1F2EB"/>
              </a:solidFill>
              <a:ln w="9525">
                <a:noFill/>
                <a:round/>
                <a:headEnd/>
                <a:tailEnd/>
              </a:ln>
            </p:spPr>
            <p:txBody>
              <a:bodyPr/>
              <a:lstStyle/>
              <a:p>
                <a:endParaRPr lang="en-US"/>
              </a:p>
            </p:txBody>
          </p:sp>
          <p:sp>
            <p:nvSpPr>
              <p:cNvPr id="33442" name="Freeform 124"/>
              <p:cNvSpPr>
                <a:spLocks/>
              </p:cNvSpPr>
              <p:nvPr/>
            </p:nvSpPr>
            <p:spPr bwMode="auto">
              <a:xfrm>
                <a:off x="3234" y="1611"/>
                <a:ext cx="29" cy="38"/>
              </a:xfrm>
              <a:custGeom>
                <a:avLst/>
                <a:gdLst>
                  <a:gd name="T0" fmla="*/ 19 w 29"/>
                  <a:gd name="T1" fmla="*/ 38 h 38"/>
                  <a:gd name="T2" fmla="*/ 23 w 29"/>
                  <a:gd name="T3" fmla="*/ 38 h 38"/>
                  <a:gd name="T4" fmla="*/ 23 w 29"/>
                  <a:gd name="T5" fmla="*/ 32 h 38"/>
                  <a:gd name="T6" fmla="*/ 26 w 29"/>
                  <a:gd name="T7" fmla="*/ 29 h 38"/>
                  <a:gd name="T8" fmla="*/ 26 w 29"/>
                  <a:gd name="T9" fmla="*/ 26 h 38"/>
                  <a:gd name="T10" fmla="*/ 29 w 29"/>
                  <a:gd name="T11" fmla="*/ 26 h 38"/>
                  <a:gd name="T12" fmla="*/ 29 w 29"/>
                  <a:gd name="T13" fmla="*/ 22 h 38"/>
                  <a:gd name="T14" fmla="*/ 26 w 29"/>
                  <a:gd name="T15" fmla="*/ 16 h 38"/>
                  <a:gd name="T16" fmla="*/ 23 w 29"/>
                  <a:gd name="T17" fmla="*/ 13 h 38"/>
                  <a:gd name="T18" fmla="*/ 19 w 29"/>
                  <a:gd name="T19" fmla="*/ 10 h 38"/>
                  <a:gd name="T20" fmla="*/ 19 w 29"/>
                  <a:gd name="T21" fmla="*/ 6 h 38"/>
                  <a:gd name="T22" fmla="*/ 23 w 29"/>
                  <a:gd name="T23" fmla="*/ 0 h 38"/>
                  <a:gd name="T24" fmla="*/ 16 w 29"/>
                  <a:gd name="T25" fmla="*/ 3 h 38"/>
                  <a:gd name="T26" fmla="*/ 16 w 29"/>
                  <a:gd name="T27" fmla="*/ 0 h 38"/>
                  <a:gd name="T28" fmla="*/ 13 w 29"/>
                  <a:gd name="T29" fmla="*/ 3 h 38"/>
                  <a:gd name="T30" fmla="*/ 13 w 29"/>
                  <a:gd name="T31" fmla="*/ 0 h 38"/>
                  <a:gd name="T32" fmla="*/ 13 w 29"/>
                  <a:gd name="T33" fmla="*/ 3 h 38"/>
                  <a:gd name="T34" fmla="*/ 16 w 29"/>
                  <a:gd name="T35" fmla="*/ 6 h 38"/>
                  <a:gd name="T36" fmla="*/ 19 w 29"/>
                  <a:gd name="T37" fmla="*/ 6 h 38"/>
                  <a:gd name="T38" fmla="*/ 16 w 29"/>
                  <a:gd name="T39" fmla="*/ 6 h 38"/>
                  <a:gd name="T40" fmla="*/ 13 w 29"/>
                  <a:gd name="T41" fmla="*/ 6 h 38"/>
                  <a:gd name="T42" fmla="*/ 10 w 29"/>
                  <a:gd name="T43" fmla="*/ 6 h 38"/>
                  <a:gd name="T44" fmla="*/ 10 w 29"/>
                  <a:gd name="T45" fmla="*/ 3 h 38"/>
                  <a:gd name="T46" fmla="*/ 6 w 29"/>
                  <a:gd name="T47" fmla="*/ 6 h 38"/>
                  <a:gd name="T48" fmla="*/ 10 w 29"/>
                  <a:gd name="T49" fmla="*/ 10 h 38"/>
                  <a:gd name="T50" fmla="*/ 6 w 29"/>
                  <a:gd name="T51" fmla="*/ 10 h 38"/>
                  <a:gd name="T52" fmla="*/ 6 w 29"/>
                  <a:gd name="T53" fmla="*/ 10 h 38"/>
                  <a:gd name="T54" fmla="*/ 3 w 29"/>
                  <a:gd name="T55" fmla="*/ 10 h 38"/>
                  <a:gd name="T56" fmla="*/ 0 w 29"/>
                  <a:gd name="T57" fmla="*/ 19 h 38"/>
                  <a:gd name="T58" fmla="*/ 0 w 29"/>
                  <a:gd name="T59" fmla="*/ 22 h 38"/>
                  <a:gd name="T60" fmla="*/ 0 w 29"/>
                  <a:gd name="T61" fmla="*/ 29 h 38"/>
                  <a:gd name="T62" fmla="*/ 6 w 29"/>
                  <a:gd name="T63" fmla="*/ 38 h 38"/>
                  <a:gd name="T64" fmla="*/ 6 w 29"/>
                  <a:gd name="T65" fmla="*/ 38 h 38"/>
                  <a:gd name="T66" fmla="*/ 10 w 29"/>
                  <a:gd name="T67" fmla="*/ 38 h 38"/>
                  <a:gd name="T68" fmla="*/ 13 w 29"/>
                  <a:gd name="T69" fmla="*/ 38 h 38"/>
                  <a:gd name="T70" fmla="*/ 13 w 29"/>
                  <a:gd name="T71" fmla="*/ 38 h 38"/>
                  <a:gd name="T72" fmla="*/ 13 w 29"/>
                  <a:gd name="T73" fmla="*/ 38 h 38"/>
                  <a:gd name="T74" fmla="*/ 16 w 29"/>
                  <a:gd name="T75" fmla="*/ 38 h 38"/>
                  <a:gd name="T76" fmla="*/ 19 w 29"/>
                  <a:gd name="T77" fmla="*/ 38 h 38"/>
                  <a:gd name="T78" fmla="*/ 19 w 29"/>
                  <a:gd name="T79" fmla="*/ 38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
                  <a:gd name="T121" fmla="*/ 0 h 38"/>
                  <a:gd name="T122" fmla="*/ 29 w 29"/>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 h="38">
                    <a:moveTo>
                      <a:pt x="19" y="38"/>
                    </a:moveTo>
                    <a:lnTo>
                      <a:pt x="23" y="38"/>
                    </a:lnTo>
                    <a:lnTo>
                      <a:pt x="23" y="32"/>
                    </a:lnTo>
                    <a:lnTo>
                      <a:pt x="26" y="29"/>
                    </a:lnTo>
                    <a:lnTo>
                      <a:pt x="26" y="26"/>
                    </a:lnTo>
                    <a:lnTo>
                      <a:pt x="29" y="26"/>
                    </a:lnTo>
                    <a:lnTo>
                      <a:pt x="29" y="22"/>
                    </a:lnTo>
                    <a:lnTo>
                      <a:pt x="26" y="16"/>
                    </a:lnTo>
                    <a:lnTo>
                      <a:pt x="23" y="13"/>
                    </a:lnTo>
                    <a:lnTo>
                      <a:pt x="19" y="10"/>
                    </a:lnTo>
                    <a:lnTo>
                      <a:pt x="19" y="6"/>
                    </a:lnTo>
                    <a:lnTo>
                      <a:pt x="23" y="0"/>
                    </a:lnTo>
                    <a:lnTo>
                      <a:pt x="16" y="3"/>
                    </a:lnTo>
                    <a:lnTo>
                      <a:pt x="16" y="0"/>
                    </a:lnTo>
                    <a:lnTo>
                      <a:pt x="13" y="3"/>
                    </a:lnTo>
                    <a:lnTo>
                      <a:pt x="13" y="0"/>
                    </a:lnTo>
                    <a:lnTo>
                      <a:pt x="13" y="3"/>
                    </a:lnTo>
                    <a:lnTo>
                      <a:pt x="16" y="6"/>
                    </a:lnTo>
                    <a:lnTo>
                      <a:pt x="19" y="6"/>
                    </a:lnTo>
                    <a:lnTo>
                      <a:pt x="16" y="6"/>
                    </a:lnTo>
                    <a:lnTo>
                      <a:pt x="13" y="6"/>
                    </a:lnTo>
                    <a:lnTo>
                      <a:pt x="10" y="6"/>
                    </a:lnTo>
                    <a:lnTo>
                      <a:pt x="10" y="3"/>
                    </a:lnTo>
                    <a:lnTo>
                      <a:pt x="6" y="6"/>
                    </a:lnTo>
                    <a:lnTo>
                      <a:pt x="10" y="10"/>
                    </a:lnTo>
                    <a:lnTo>
                      <a:pt x="6" y="10"/>
                    </a:lnTo>
                    <a:lnTo>
                      <a:pt x="3" y="10"/>
                    </a:lnTo>
                    <a:lnTo>
                      <a:pt x="0" y="19"/>
                    </a:lnTo>
                    <a:lnTo>
                      <a:pt x="0" y="22"/>
                    </a:lnTo>
                    <a:lnTo>
                      <a:pt x="0" y="29"/>
                    </a:lnTo>
                    <a:lnTo>
                      <a:pt x="6" y="38"/>
                    </a:lnTo>
                    <a:lnTo>
                      <a:pt x="10" y="38"/>
                    </a:lnTo>
                    <a:lnTo>
                      <a:pt x="13" y="38"/>
                    </a:lnTo>
                    <a:lnTo>
                      <a:pt x="16" y="38"/>
                    </a:lnTo>
                    <a:lnTo>
                      <a:pt x="19" y="38"/>
                    </a:lnTo>
                  </a:path>
                </a:pathLst>
              </a:custGeom>
              <a:noFill/>
              <a:ln w="0">
                <a:solidFill>
                  <a:srgbClr val="7F7F7F"/>
                </a:solidFill>
                <a:round/>
                <a:headEnd/>
                <a:tailEnd/>
              </a:ln>
            </p:spPr>
            <p:txBody>
              <a:bodyPr/>
              <a:lstStyle/>
              <a:p>
                <a:endParaRPr lang="en-US"/>
              </a:p>
            </p:txBody>
          </p:sp>
          <p:sp>
            <p:nvSpPr>
              <p:cNvPr id="33443" name="Freeform 125"/>
              <p:cNvSpPr>
                <a:spLocks/>
              </p:cNvSpPr>
              <p:nvPr/>
            </p:nvSpPr>
            <p:spPr bwMode="auto">
              <a:xfrm>
                <a:off x="3137" y="1604"/>
                <a:ext cx="81" cy="136"/>
              </a:xfrm>
              <a:custGeom>
                <a:avLst/>
                <a:gdLst>
                  <a:gd name="T0" fmla="*/ 55 w 81"/>
                  <a:gd name="T1" fmla="*/ 62 h 136"/>
                  <a:gd name="T2" fmla="*/ 55 w 81"/>
                  <a:gd name="T3" fmla="*/ 58 h 136"/>
                  <a:gd name="T4" fmla="*/ 46 w 81"/>
                  <a:gd name="T5" fmla="*/ 52 h 136"/>
                  <a:gd name="T6" fmla="*/ 42 w 81"/>
                  <a:gd name="T7" fmla="*/ 45 h 136"/>
                  <a:gd name="T8" fmla="*/ 36 w 81"/>
                  <a:gd name="T9" fmla="*/ 39 h 136"/>
                  <a:gd name="T10" fmla="*/ 29 w 81"/>
                  <a:gd name="T11" fmla="*/ 33 h 136"/>
                  <a:gd name="T12" fmla="*/ 42 w 81"/>
                  <a:gd name="T13" fmla="*/ 36 h 136"/>
                  <a:gd name="T14" fmla="*/ 39 w 81"/>
                  <a:gd name="T15" fmla="*/ 26 h 136"/>
                  <a:gd name="T16" fmla="*/ 46 w 81"/>
                  <a:gd name="T17" fmla="*/ 23 h 136"/>
                  <a:gd name="T18" fmla="*/ 52 w 81"/>
                  <a:gd name="T19" fmla="*/ 26 h 136"/>
                  <a:gd name="T20" fmla="*/ 65 w 81"/>
                  <a:gd name="T21" fmla="*/ 26 h 136"/>
                  <a:gd name="T22" fmla="*/ 68 w 81"/>
                  <a:gd name="T23" fmla="*/ 26 h 136"/>
                  <a:gd name="T24" fmla="*/ 68 w 81"/>
                  <a:gd name="T25" fmla="*/ 23 h 136"/>
                  <a:gd name="T26" fmla="*/ 62 w 81"/>
                  <a:gd name="T27" fmla="*/ 17 h 136"/>
                  <a:gd name="T28" fmla="*/ 55 w 81"/>
                  <a:gd name="T29" fmla="*/ 13 h 136"/>
                  <a:gd name="T30" fmla="*/ 52 w 81"/>
                  <a:gd name="T31" fmla="*/ 7 h 136"/>
                  <a:gd name="T32" fmla="*/ 46 w 81"/>
                  <a:gd name="T33" fmla="*/ 0 h 136"/>
                  <a:gd name="T34" fmla="*/ 39 w 81"/>
                  <a:gd name="T35" fmla="*/ 0 h 136"/>
                  <a:gd name="T36" fmla="*/ 26 w 81"/>
                  <a:gd name="T37" fmla="*/ 4 h 136"/>
                  <a:gd name="T38" fmla="*/ 17 w 81"/>
                  <a:gd name="T39" fmla="*/ 10 h 136"/>
                  <a:gd name="T40" fmla="*/ 13 w 81"/>
                  <a:gd name="T41" fmla="*/ 17 h 136"/>
                  <a:gd name="T42" fmla="*/ 7 w 81"/>
                  <a:gd name="T43" fmla="*/ 13 h 136"/>
                  <a:gd name="T44" fmla="*/ 7 w 81"/>
                  <a:gd name="T45" fmla="*/ 13 h 136"/>
                  <a:gd name="T46" fmla="*/ 4 w 81"/>
                  <a:gd name="T47" fmla="*/ 20 h 136"/>
                  <a:gd name="T48" fmla="*/ 0 w 81"/>
                  <a:gd name="T49" fmla="*/ 33 h 136"/>
                  <a:gd name="T50" fmla="*/ 10 w 81"/>
                  <a:gd name="T51" fmla="*/ 42 h 136"/>
                  <a:gd name="T52" fmla="*/ 23 w 81"/>
                  <a:gd name="T53" fmla="*/ 68 h 136"/>
                  <a:gd name="T54" fmla="*/ 36 w 81"/>
                  <a:gd name="T55" fmla="*/ 84 h 136"/>
                  <a:gd name="T56" fmla="*/ 39 w 81"/>
                  <a:gd name="T57" fmla="*/ 84 h 136"/>
                  <a:gd name="T58" fmla="*/ 39 w 81"/>
                  <a:gd name="T59" fmla="*/ 87 h 136"/>
                  <a:gd name="T60" fmla="*/ 36 w 81"/>
                  <a:gd name="T61" fmla="*/ 91 h 136"/>
                  <a:gd name="T62" fmla="*/ 36 w 81"/>
                  <a:gd name="T63" fmla="*/ 103 h 136"/>
                  <a:gd name="T64" fmla="*/ 33 w 81"/>
                  <a:gd name="T65" fmla="*/ 103 h 136"/>
                  <a:gd name="T66" fmla="*/ 36 w 81"/>
                  <a:gd name="T67" fmla="*/ 123 h 136"/>
                  <a:gd name="T68" fmla="*/ 46 w 81"/>
                  <a:gd name="T69" fmla="*/ 126 h 136"/>
                  <a:gd name="T70" fmla="*/ 62 w 81"/>
                  <a:gd name="T71" fmla="*/ 136 h 136"/>
                  <a:gd name="T72" fmla="*/ 81 w 81"/>
                  <a:gd name="T73" fmla="*/ 132 h 136"/>
                  <a:gd name="T74" fmla="*/ 74 w 81"/>
                  <a:gd name="T75" fmla="*/ 113 h 136"/>
                  <a:gd name="T76" fmla="*/ 71 w 81"/>
                  <a:gd name="T77" fmla="*/ 100 h 136"/>
                  <a:gd name="T78" fmla="*/ 68 w 81"/>
                  <a:gd name="T79" fmla="*/ 94 h 136"/>
                  <a:gd name="T80" fmla="*/ 74 w 81"/>
                  <a:gd name="T81" fmla="*/ 94 h 136"/>
                  <a:gd name="T82" fmla="*/ 68 w 81"/>
                  <a:gd name="T83" fmla="*/ 91 h 136"/>
                  <a:gd name="T84" fmla="*/ 62 w 81"/>
                  <a:gd name="T85" fmla="*/ 87 h 136"/>
                  <a:gd name="T86" fmla="*/ 62 w 81"/>
                  <a:gd name="T87" fmla="*/ 78 h 136"/>
                  <a:gd name="T88" fmla="*/ 74 w 81"/>
                  <a:gd name="T89" fmla="*/ 84 h 136"/>
                  <a:gd name="T90" fmla="*/ 74 w 81"/>
                  <a:gd name="T91" fmla="*/ 81 h 136"/>
                  <a:gd name="T92" fmla="*/ 78 w 81"/>
                  <a:gd name="T93" fmla="*/ 78 h 136"/>
                  <a:gd name="T94" fmla="*/ 68 w 81"/>
                  <a:gd name="T95" fmla="*/ 68 h 136"/>
                  <a:gd name="T96" fmla="*/ 62 w 81"/>
                  <a:gd name="T97" fmla="*/ 68 h 136"/>
                  <a:gd name="T98" fmla="*/ 62 w 81"/>
                  <a:gd name="T99" fmla="*/ 78 h 136"/>
                  <a:gd name="T100" fmla="*/ 55 w 81"/>
                  <a:gd name="T101" fmla="*/ 68 h 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
                  <a:gd name="T154" fmla="*/ 0 h 136"/>
                  <a:gd name="T155" fmla="*/ 81 w 81"/>
                  <a:gd name="T156" fmla="*/ 136 h 1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 h="136">
                    <a:moveTo>
                      <a:pt x="55" y="68"/>
                    </a:moveTo>
                    <a:lnTo>
                      <a:pt x="55" y="62"/>
                    </a:lnTo>
                    <a:lnTo>
                      <a:pt x="55" y="58"/>
                    </a:lnTo>
                    <a:lnTo>
                      <a:pt x="49" y="55"/>
                    </a:lnTo>
                    <a:lnTo>
                      <a:pt x="46" y="52"/>
                    </a:lnTo>
                    <a:lnTo>
                      <a:pt x="42" y="45"/>
                    </a:lnTo>
                    <a:lnTo>
                      <a:pt x="39" y="42"/>
                    </a:lnTo>
                    <a:lnTo>
                      <a:pt x="36" y="39"/>
                    </a:lnTo>
                    <a:lnTo>
                      <a:pt x="33" y="36"/>
                    </a:lnTo>
                    <a:lnTo>
                      <a:pt x="29" y="33"/>
                    </a:lnTo>
                    <a:lnTo>
                      <a:pt x="36" y="33"/>
                    </a:lnTo>
                    <a:lnTo>
                      <a:pt x="42" y="36"/>
                    </a:lnTo>
                    <a:lnTo>
                      <a:pt x="39" y="29"/>
                    </a:lnTo>
                    <a:lnTo>
                      <a:pt x="39" y="26"/>
                    </a:lnTo>
                    <a:lnTo>
                      <a:pt x="46" y="26"/>
                    </a:lnTo>
                    <a:lnTo>
                      <a:pt x="46" y="23"/>
                    </a:lnTo>
                    <a:lnTo>
                      <a:pt x="49" y="23"/>
                    </a:lnTo>
                    <a:lnTo>
                      <a:pt x="52" y="26"/>
                    </a:lnTo>
                    <a:lnTo>
                      <a:pt x="58" y="23"/>
                    </a:lnTo>
                    <a:lnTo>
                      <a:pt x="65" y="26"/>
                    </a:lnTo>
                    <a:lnTo>
                      <a:pt x="68" y="26"/>
                    </a:lnTo>
                    <a:lnTo>
                      <a:pt x="65" y="23"/>
                    </a:lnTo>
                    <a:lnTo>
                      <a:pt x="68" y="23"/>
                    </a:lnTo>
                    <a:lnTo>
                      <a:pt x="65" y="23"/>
                    </a:lnTo>
                    <a:lnTo>
                      <a:pt x="62" y="17"/>
                    </a:lnTo>
                    <a:lnTo>
                      <a:pt x="58" y="17"/>
                    </a:lnTo>
                    <a:lnTo>
                      <a:pt x="55" y="13"/>
                    </a:lnTo>
                    <a:lnTo>
                      <a:pt x="55" y="10"/>
                    </a:lnTo>
                    <a:lnTo>
                      <a:pt x="52" y="7"/>
                    </a:lnTo>
                    <a:lnTo>
                      <a:pt x="49" y="4"/>
                    </a:lnTo>
                    <a:lnTo>
                      <a:pt x="46" y="0"/>
                    </a:lnTo>
                    <a:lnTo>
                      <a:pt x="39" y="4"/>
                    </a:lnTo>
                    <a:lnTo>
                      <a:pt x="39" y="0"/>
                    </a:lnTo>
                    <a:lnTo>
                      <a:pt x="29" y="0"/>
                    </a:lnTo>
                    <a:lnTo>
                      <a:pt x="26" y="4"/>
                    </a:lnTo>
                    <a:lnTo>
                      <a:pt x="13" y="7"/>
                    </a:lnTo>
                    <a:lnTo>
                      <a:pt x="17" y="10"/>
                    </a:lnTo>
                    <a:lnTo>
                      <a:pt x="13" y="10"/>
                    </a:lnTo>
                    <a:lnTo>
                      <a:pt x="13" y="17"/>
                    </a:lnTo>
                    <a:lnTo>
                      <a:pt x="10" y="17"/>
                    </a:lnTo>
                    <a:lnTo>
                      <a:pt x="7" y="13"/>
                    </a:lnTo>
                    <a:lnTo>
                      <a:pt x="4" y="10"/>
                    </a:lnTo>
                    <a:lnTo>
                      <a:pt x="7" y="13"/>
                    </a:lnTo>
                    <a:lnTo>
                      <a:pt x="7" y="20"/>
                    </a:lnTo>
                    <a:lnTo>
                      <a:pt x="4" y="20"/>
                    </a:lnTo>
                    <a:lnTo>
                      <a:pt x="4" y="23"/>
                    </a:lnTo>
                    <a:lnTo>
                      <a:pt x="0" y="33"/>
                    </a:lnTo>
                    <a:lnTo>
                      <a:pt x="10" y="45"/>
                    </a:lnTo>
                    <a:lnTo>
                      <a:pt x="10" y="42"/>
                    </a:lnTo>
                    <a:lnTo>
                      <a:pt x="13" y="52"/>
                    </a:lnTo>
                    <a:lnTo>
                      <a:pt x="23" y="68"/>
                    </a:lnTo>
                    <a:lnTo>
                      <a:pt x="29" y="74"/>
                    </a:lnTo>
                    <a:lnTo>
                      <a:pt x="36" y="84"/>
                    </a:lnTo>
                    <a:lnTo>
                      <a:pt x="39" y="84"/>
                    </a:lnTo>
                    <a:lnTo>
                      <a:pt x="42" y="87"/>
                    </a:lnTo>
                    <a:lnTo>
                      <a:pt x="39" y="87"/>
                    </a:lnTo>
                    <a:lnTo>
                      <a:pt x="36" y="91"/>
                    </a:lnTo>
                    <a:lnTo>
                      <a:pt x="36" y="103"/>
                    </a:lnTo>
                    <a:lnTo>
                      <a:pt x="33" y="103"/>
                    </a:lnTo>
                    <a:lnTo>
                      <a:pt x="33" y="113"/>
                    </a:lnTo>
                    <a:lnTo>
                      <a:pt x="36" y="123"/>
                    </a:lnTo>
                    <a:lnTo>
                      <a:pt x="42" y="126"/>
                    </a:lnTo>
                    <a:lnTo>
                      <a:pt x="46" y="126"/>
                    </a:lnTo>
                    <a:lnTo>
                      <a:pt x="52" y="132"/>
                    </a:lnTo>
                    <a:lnTo>
                      <a:pt x="62" y="136"/>
                    </a:lnTo>
                    <a:lnTo>
                      <a:pt x="74" y="132"/>
                    </a:lnTo>
                    <a:lnTo>
                      <a:pt x="81" y="132"/>
                    </a:lnTo>
                    <a:lnTo>
                      <a:pt x="78" y="126"/>
                    </a:lnTo>
                    <a:lnTo>
                      <a:pt x="74" y="113"/>
                    </a:lnTo>
                    <a:lnTo>
                      <a:pt x="78" y="107"/>
                    </a:lnTo>
                    <a:lnTo>
                      <a:pt x="71" y="100"/>
                    </a:lnTo>
                    <a:lnTo>
                      <a:pt x="74" y="97"/>
                    </a:lnTo>
                    <a:lnTo>
                      <a:pt x="68" y="94"/>
                    </a:lnTo>
                    <a:lnTo>
                      <a:pt x="71" y="94"/>
                    </a:lnTo>
                    <a:lnTo>
                      <a:pt x="74" y="94"/>
                    </a:lnTo>
                    <a:lnTo>
                      <a:pt x="71" y="94"/>
                    </a:lnTo>
                    <a:lnTo>
                      <a:pt x="68" y="91"/>
                    </a:lnTo>
                    <a:lnTo>
                      <a:pt x="65" y="94"/>
                    </a:lnTo>
                    <a:lnTo>
                      <a:pt x="62" y="87"/>
                    </a:lnTo>
                    <a:lnTo>
                      <a:pt x="62" y="84"/>
                    </a:lnTo>
                    <a:lnTo>
                      <a:pt x="62" y="78"/>
                    </a:lnTo>
                    <a:lnTo>
                      <a:pt x="65" y="84"/>
                    </a:lnTo>
                    <a:lnTo>
                      <a:pt x="74" y="84"/>
                    </a:lnTo>
                    <a:lnTo>
                      <a:pt x="78" y="84"/>
                    </a:lnTo>
                    <a:lnTo>
                      <a:pt x="74" y="81"/>
                    </a:lnTo>
                    <a:lnTo>
                      <a:pt x="78" y="81"/>
                    </a:lnTo>
                    <a:lnTo>
                      <a:pt x="78" y="78"/>
                    </a:lnTo>
                    <a:lnTo>
                      <a:pt x="71" y="71"/>
                    </a:lnTo>
                    <a:lnTo>
                      <a:pt x="68" y="68"/>
                    </a:lnTo>
                    <a:lnTo>
                      <a:pt x="65" y="65"/>
                    </a:lnTo>
                    <a:lnTo>
                      <a:pt x="62" y="68"/>
                    </a:lnTo>
                    <a:lnTo>
                      <a:pt x="58" y="71"/>
                    </a:lnTo>
                    <a:lnTo>
                      <a:pt x="62" y="78"/>
                    </a:lnTo>
                    <a:lnTo>
                      <a:pt x="58" y="71"/>
                    </a:lnTo>
                    <a:lnTo>
                      <a:pt x="55" y="68"/>
                    </a:lnTo>
                    <a:close/>
                  </a:path>
                </a:pathLst>
              </a:custGeom>
              <a:solidFill>
                <a:srgbClr val="D1F2EB"/>
              </a:solidFill>
              <a:ln w="9525">
                <a:noFill/>
                <a:round/>
                <a:headEnd/>
                <a:tailEnd/>
              </a:ln>
            </p:spPr>
            <p:txBody>
              <a:bodyPr/>
              <a:lstStyle/>
              <a:p>
                <a:endParaRPr lang="en-US"/>
              </a:p>
            </p:txBody>
          </p:sp>
          <p:sp>
            <p:nvSpPr>
              <p:cNvPr id="33444" name="Freeform 126"/>
              <p:cNvSpPr>
                <a:spLocks/>
              </p:cNvSpPr>
              <p:nvPr/>
            </p:nvSpPr>
            <p:spPr bwMode="auto">
              <a:xfrm>
                <a:off x="3137" y="1604"/>
                <a:ext cx="81" cy="136"/>
              </a:xfrm>
              <a:custGeom>
                <a:avLst/>
                <a:gdLst>
                  <a:gd name="T0" fmla="*/ 55 w 81"/>
                  <a:gd name="T1" fmla="*/ 68 h 136"/>
                  <a:gd name="T2" fmla="*/ 55 w 81"/>
                  <a:gd name="T3" fmla="*/ 62 h 136"/>
                  <a:gd name="T4" fmla="*/ 49 w 81"/>
                  <a:gd name="T5" fmla="*/ 55 h 136"/>
                  <a:gd name="T6" fmla="*/ 46 w 81"/>
                  <a:gd name="T7" fmla="*/ 52 h 136"/>
                  <a:gd name="T8" fmla="*/ 39 w 81"/>
                  <a:gd name="T9" fmla="*/ 42 h 136"/>
                  <a:gd name="T10" fmla="*/ 33 w 81"/>
                  <a:gd name="T11" fmla="*/ 36 h 136"/>
                  <a:gd name="T12" fmla="*/ 36 w 81"/>
                  <a:gd name="T13" fmla="*/ 33 h 136"/>
                  <a:gd name="T14" fmla="*/ 39 w 81"/>
                  <a:gd name="T15" fmla="*/ 29 h 136"/>
                  <a:gd name="T16" fmla="*/ 46 w 81"/>
                  <a:gd name="T17" fmla="*/ 26 h 136"/>
                  <a:gd name="T18" fmla="*/ 49 w 81"/>
                  <a:gd name="T19" fmla="*/ 23 h 136"/>
                  <a:gd name="T20" fmla="*/ 58 w 81"/>
                  <a:gd name="T21" fmla="*/ 23 h 136"/>
                  <a:gd name="T22" fmla="*/ 68 w 81"/>
                  <a:gd name="T23" fmla="*/ 26 h 136"/>
                  <a:gd name="T24" fmla="*/ 65 w 81"/>
                  <a:gd name="T25" fmla="*/ 23 h 136"/>
                  <a:gd name="T26" fmla="*/ 65 w 81"/>
                  <a:gd name="T27" fmla="*/ 23 h 136"/>
                  <a:gd name="T28" fmla="*/ 58 w 81"/>
                  <a:gd name="T29" fmla="*/ 17 h 136"/>
                  <a:gd name="T30" fmla="*/ 55 w 81"/>
                  <a:gd name="T31" fmla="*/ 10 h 136"/>
                  <a:gd name="T32" fmla="*/ 49 w 81"/>
                  <a:gd name="T33" fmla="*/ 4 h 136"/>
                  <a:gd name="T34" fmla="*/ 39 w 81"/>
                  <a:gd name="T35" fmla="*/ 4 h 136"/>
                  <a:gd name="T36" fmla="*/ 29 w 81"/>
                  <a:gd name="T37" fmla="*/ 0 h 136"/>
                  <a:gd name="T38" fmla="*/ 13 w 81"/>
                  <a:gd name="T39" fmla="*/ 7 h 136"/>
                  <a:gd name="T40" fmla="*/ 13 w 81"/>
                  <a:gd name="T41" fmla="*/ 10 h 136"/>
                  <a:gd name="T42" fmla="*/ 13 w 81"/>
                  <a:gd name="T43" fmla="*/ 17 h 136"/>
                  <a:gd name="T44" fmla="*/ 7 w 81"/>
                  <a:gd name="T45" fmla="*/ 13 h 136"/>
                  <a:gd name="T46" fmla="*/ 7 w 81"/>
                  <a:gd name="T47" fmla="*/ 13 h 136"/>
                  <a:gd name="T48" fmla="*/ 4 w 81"/>
                  <a:gd name="T49" fmla="*/ 20 h 136"/>
                  <a:gd name="T50" fmla="*/ 0 w 81"/>
                  <a:gd name="T51" fmla="*/ 33 h 136"/>
                  <a:gd name="T52" fmla="*/ 10 w 81"/>
                  <a:gd name="T53" fmla="*/ 42 h 136"/>
                  <a:gd name="T54" fmla="*/ 23 w 81"/>
                  <a:gd name="T55" fmla="*/ 68 h 136"/>
                  <a:gd name="T56" fmla="*/ 36 w 81"/>
                  <a:gd name="T57" fmla="*/ 84 h 136"/>
                  <a:gd name="T58" fmla="*/ 39 w 81"/>
                  <a:gd name="T59" fmla="*/ 84 h 136"/>
                  <a:gd name="T60" fmla="*/ 39 w 81"/>
                  <a:gd name="T61" fmla="*/ 87 h 136"/>
                  <a:gd name="T62" fmla="*/ 36 w 81"/>
                  <a:gd name="T63" fmla="*/ 91 h 136"/>
                  <a:gd name="T64" fmla="*/ 36 w 81"/>
                  <a:gd name="T65" fmla="*/ 103 h 136"/>
                  <a:gd name="T66" fmla="*/ 33 w 81"/>
                  <a:gd name="T67" fmla="*/ 103 h 136"/>
                  <a:gd name="T68" fmla="*/ 36 w 81"/>
                  <a:gd name="T69" fmla="*/ 123 h 136"/>
                  <a:gd name="T70" fmla="*/ 46 w 81"/>
                  <a:gd name="T71" fmla="*/ 126 h 136"/>
                  <a:gd name="T72" fmla="*/ 62 w 81"/>
                  <a:gd name="T73" fmla="*/ 136 h 136"/>
                  <a:gd name="T74" fmla="*/ 81 w 81"/>
                  <a:gd name="T75" fmla="*/ 132 h 136"/>
                  <a:gd name="T76" fmla="*/ 74 w 81"/>
                  <a:gd name="T77" fmla="*/ 113 h 136"/>
                  <a:gd name="T78" fmla="*/ 71 w 81"/>
                  <a:gd name="T79" fmla="*/ 100 h 136"/>
                  <a:gd name="T80" fmla="*/ 68 w 81"/>
                  <a:gd name="T81" fmla="*/ 94 h 136"/>
                  <a:gd name="T82" fmla="*/ 74 w 81"/>
                  <a:gd name="T83" fmla="*/ 94 h 136"/>
                  <a:gd name="T84" fmla="*/ 68 w 81"/>
                  <a:gd name="T85" fmla="*/ 91 h 136"/>
                  <a:gd name="T86" fmla="*/ 62 w 81"/>
                  <a:gd name="T87" fmla="*/ 87 h 136"/>
                  <a:gd name="T88" fmla="*/ 62 w 81"/>
                  <a:gd name="T89" fmla="*/ 78 h 136"/>
                  <a:gd name="T90" fmla="*/ 74 w 81"/>
                  <a:gd name="T91" fmla="*/ 84 h 136"/>
                  <a:gd name="T92" fmla="*/ 74 w 81"/>
                  <a:gd name="T93" fmla="*/ 81 h 136"/>
                  <a:gd name="T94" fmla="*/ 78 w 81"/>
                  <a:gd name="T95" fmla="*/ 78 h 136"/>
                  <a:gd name="T96" fmla="*/ 68 w 81"/>
                  <a:gd name="T97" fmla="*/ 68 h 136"/>
                  <a:gd name="T98" fmla="*/ 62 w 81"/>
                  <a:gd name="T99" fmla="*/ 68 h 136"/>
                  <a:gd name="T100" fmla="*/ 62 w 81"/>
                  <a:gd name="T101" fmla="*/ 78 h 136"/>
                  <a:gd name="T102" fmla="*/ 55 w 81"/>
                  <a:gd name="T103" fmla="*/ 68 h 136"/>
                  <a:gd name="T104" fmla="*/ 55 w 81"/>
                  <a:gd name="T105" fmla="*/ 68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
                  <a:gd name="T160" fmla="*/ 0 h 136"/>
                  <a:gd name="T161" fmla="*/ 81 w 81"/>
                  <a:gd name="T162" fmla="*/ 136 h 1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 h="136">
                    <a:moveTo>
                      <a:pt x="55" y="68"/>
                    </a:moveTo>
                    <a:lnTo>
                      <a:pt x="55" y="68"/>
                    </a:lnTo>
                    <a:lnTo>
                      <a:pt x="55" y="62"/>
                    </a:lnTo>
                    <a:lnTo>
                      <a:pt x="55" y="58"/>
                    </a:lnTo>
                    <a:lnTo>
                      <a:pt x="49" y="55"/>
                    </a:lnTo>
                    <a:lnTo>
                      <a:pt x="46" y="52"/>
                    </a:lnTo>
                    <a:lnTo>
                      <a:pt x="42" y="45"/>
                    </a:lnTo>
                    <a:lnTo>
                      <a:pt x="39" y="42"/>
                    </a:lnTo>
                    <a:lnTo>
                      <a:pt x="36" y="39"/>
                    </a:lnTo>
                    <a:lnTo>
                      <a:pt x="33" y="36"/>
                    </a:lnTo>
                    <a:lnTo>
                      <a:pt x="29" y="33"/>
                    </a:lnTo>
                    <a:lnTo>
                      <a:pt x="36" y="33"/>
                    </a:lnTo>
                    <a:lnTo>
                      <a:pt x="42" y="36"/>
                    </a:lnTo>
                    <a:lnTo>
                      <a:pt x="39" y="29"/>
                    </a:lnTo>
                    <a:lnTo>
                      <a:pt x="39" y="26"/>
                    </a:lnTo>
                    <a:lnTo>
                      <a:pt x="46" y="26"/>
                    </a:lnTo>
                    <a:lnTo>
                      <a:pt x="46" y="23"/>
                    </a:lnTo>
                    <a:lnTo>
                      <a:pt x="49" y="23"/>
                    </a:lnTo>
                    <a:lnTo>
                      <a:pt x="52" y="26"/>
                    </a:lnTo>
                    <a:lnTo>
                      <a:pt x="58" y="23"/>
                    </a:lnTo>
                    <a:lnTo>
                      <a:pt x="65" y="26"/>
                    </a:lnTo>
                    <a:lnTo>
                      <a:pt x="68" y="26"/>
                    </a:lnTo>
                    <a:lnTo>
                      <a:pt x="65" y="23"/>
                    </a:lnTo>
                    <a:lnTo>
                      <a:pt x="68" y="23"/>
                    </a:lnTo>
                    <a:lnTo>
                      <a:pt x="65" y="23"/>
                    </a:lnTo>
                    <a:lnTo>
                      <a:pt x="62" y="17"/>
                    </a:lnTo>
                    <a:lnTo>
                      <a:pt x="58" y="17"/>
                    </a:lnTo>
                    <a:lnTo>
                      <a:pt x="55" y="13"/>
                    </a:lnTo>
                    <a:lnTo>
                      <a:pt x="55" y="10"/>
                    </a:lnTo>
                    <a:lnTo>
                      <a:pt x="52" y="7"/>
                    </a:lnTo>
                    <a:lnTo>
                      <a:pt x="49" y="4"/>
                    </a:lnTo>
                    <a:lnTo>
                      <a:pt x="46" y="0"/>
                    </a:lnTo>
                    <a:lnTo>
                      <a:pt x="39" y="4"/>
                    </a:lnTo>
                    <a:lnTo>
                      <a:pt x="39" y="0"/>
                    </a:lnTo>
                    <a:lnTo>
                      <a:pt x="29" y="0"/>
                    </a:lnTo>
                    <a:lnTo>
                      <a:pt x="26" y="4"/>
                    </a:lnTo>
                    <a:lnTo>
                      <a:pt x="13" y="7"/>
                    </a:lnTo>
                    <a:lnTo>
                      <a:pt x="17" y="10"/>
                    </a:lnTo>
                    <a:lnTo>
                      <a:pt x="13" y="10"/>
                    </a:lnTo>
                    <a:lnTo>
                      <a:pt x="13" y="17"/>
                    </a:lnTo>
                    <a:lnTo>
                      <a:pt x="10" y="17"/>
                    </a:lnTo>
                    <a:lnTo>
                      <a:pt x="7" y="13"/>
                    </a:lnTo>
                    <a:lnTo>
                      <a:pt x="4" y="10"/>
                    </a:lnTo>
                    <a:lnTo>
                      <a:pt x="7" y="13"/>
                    </a:lnTo>
                    <a:lnTo>
                      <a:pt x="7" y="20"/>
                    </a:lnTo>
                    <a:lnTo>
                      <a:pt x="4" y="20"/>
                    </a:lnTo>
                    <a:lnTo>
                      <a:pt x="4" y="23"/>
                    </a:lnTo>
                    <a:lnTo>
                      <a:pt x="0" y="33"/>
                    </a:lnTo>
                    <a:lnTo>
                      <a:pt x="10" y="45"/>
                    </a:lnTo>
                    <a:lnTo>
                      <a:pt x="10" y="42"/>
                    </a:lnTo>
                    <a:lnTo>
                      <a:pt x="13" y="52"/>
                    </a:lnTo>
                    <a:lnTo>
                      <a:pt x="23" y="68"/>
                    </a:lnTo>
                    <a:lnTo>
                      <a:pt x="29" y="74"/>
                    </a:lnTo>
                    <a:lnTo>
                      <a:pt x="36" y="84"/>
                    </a:lnTo>
                    <a:lnTo>
                      <a:pt x="39" y="84"/>
                    </a:lnTo>
                    <a:lnTo>
                      <a:pt x="42" y="87"/>
                    </a:lnTo>
                    <a:lnTo>
                      <a:pt x="39" y="87"/>
                    </a:lnTo>
                    <a:lnTo>
                      <a:pt x="36" y="91"/>
                    </a:lnTo>
                    <a:lnTo>
                      <a:pt x="36" y="103"/>
                    </a:lnTo>
                    <a:lnTo>
                      <a:pt x="33" y="103"/>
                    </a:lnTo>
                    <a:lnTo>
                      <a:pt x="33" y="113"/>
                    </a:lnTo>
                    <a:lnTo>
                      <a:pt x="36" y="123"/>
                    </a:lnTo>
                    <a:lnTo>
                      <a:pt x="42" y="126"/>
                    </a:lnTo>
                    <a:lnTo>
                      <a:pt x="46" y="126"/>
                    </a:lnTo>
                    <a:lnTo>
                      <a:pt x="52" y="132"/>
                    </a:lnTo>
                    <a:lnTo>
                      <a:pt x="62" y="136"/>
                    </a:lnTo>
                    <a:lnTo>
                      <a:pt x="74" y="132"/>
                    </a:lnTo>
                    <a:lnTo>
                      <a:pt x="81" y="132"/>
                    </a:lnTo>
                    <a:lnTo>
                      <a:pt x="78" y="126"/>
                    </a:lnTo>
                    <a:lnTo>
                      <a:pt x="74" y="113"/>
                    </a:lnTo>
                    <a:lnTo>
                      <a:pt x="78" y="107"/>
                    </a:lnTo>
                    <a:lnTo>
                      <a:pt x="71" y="100"/>
                    </a:lnTo>
                    <a:lnTo>
                      <a:pt x="74" y="97"/>
                    </a:lnTo>
                    <a:lnTo>
                      <a:pt x="68" y="94"/>
                    </a:lnTo>
                    <a:lnTo>
                      <a:pt x="71" y="94"/>
                    </a:lnTo>
                    <a:lnTo>
                      <a:pt x="74" y="94"/>
                    </a:lnTo>
                    <a:lnTo>
                      <a:pt x="71" y="94"/>
                    </a:lnTo>
                    <a:lnTo>
                      <a:pt x="68" y="91"/>
                    </a:lnTo>
                    <a:lnTo>
                      <a:pt x="65" y="94"/>
                    </a:lnTo>
                    <a:lnTo>
                      <a:pt x="62" y="87"/>
                    </a:lnTo>
                    <a:lnTo>
                      <a:pt x="62" y="84"/>
                    </a:lnTo>
                    <a:lnTo>
                      <a:pt x="62" y="78"/>
                    </a:lnTo>
                    <a:lnTo>
                      <a:pt x="65" y="84"/>
                    </a:lnTo>
                    <a:lnTo>
                      <a:pt x="74" y="84"/>
                    </a:lnTo>
                    <a:lnTo>
                      <a:pt x="78" y="84"/>
                    </a:lnTo>
                    <a:lnTo>
                      <a:pt x="74" y="81"/>
                    </a:lnTo>
                    <a:lnTo>
                      <a:pt x="78" y="81"/>
                    </a:lnTo>
                    <a:lnTo>
                      <a:pt x="78" y="78"/>
                    </a:lnTo>
                    <a:lnTo>
                      <a:pt x="71" y="71"/>
                    </a:lnTo>
                    <a:lnTo>
                      <a:pt x="68" y="68"/>
                    </a:lnTo>
                    <a:lnTo>
                      <a:pt x="65" y="65"/>
                    </a:lnTo>
                    <a:lnTo>
                      <a:pt x="62" y="68"/>
                    </a:lnTo>
                    <a:lnTo>
                      <a:pt x="58" y="71"/>
                    </a:lnTo>
                    <a:lnTo>
                      <a:pt x="62" y="78"/>
                    </a:lnTo>
                    <a:lnTo>
                      <a:pt x="58" y="71"/>
                    </a:lnTo>
                    <a:lnTo>
                      <a:pt x="55" y="68"/>
                    </a:lnTo>
                  </a:path>
                </a:pathLst>
              </a:custGeom>
              <a:noFill/>
              <a:ln w="0">
                <a:solidFill>
                  <a:srgbClr val="7F7F7F"/>
                </a:solidFill>
                <a:round/>
                <a:headEnd/>
                <a:tailEnd/>
              </a:ln>
            </p:spPr>
            <p:txBody>
              <a:bodyPr/>
              <a:lstStyle/>
              <a:p>
                <a:endParaRPr lang="en-US"/>
              </a:p>
            </p:txBody>
          </p:sp>
          <p:sp>
            <p:nvSpPr>
              <p:cNvPr id="33445" name="Freeform 127"/>
              <p:cNvSpPr>
                <a:spLocks/>
              </p:cNvSpPr>
              <p:nvPr/>
            </p:nvSpPr>
            <p:spPr bwMode="auto">
              <a:xfrm>
                <a:off x="3356" y="1611"/>
                <a:ext cx="45" cy="26"/>
              </a:xfrm>
              <a:custGeom>
                <a:avLst/>
                <a:gdLst>
                  <a:gd name="T0" fmla="*/ 10 w 45"/>
                  <a:gd name="T1" fmla="*/ 0 h 26"/>
                  <a:gd name="T2" fmla="*/ 13 w 45"/>
                  <a:gd name="T3" fmla="*/ 0 h 26"/>
                  <a:gd name="T4" fmla="*/ 16 w 45"/>
                  <a:gd name="T5" fmla="*/ 0 h 26"/>
                  <a:gd name="T6" fmla="*/ 29 w 45"/>
                  <a:gd name="T7" fmla="*/ 3 h 26"/>
                  <a:gd name="T8" fmla="*/ 36 w 45"/>
                  <a:gd name="T9" fmla="*/ 0 h 26"/>
                  <a:gd name="T10" fmla="*/ 39 w 45"/>
                  <a:gd name="T11" fmla="*/ 3 h 26"/>
                  <a:gd name="T12" fmla="*/ 39 w 45"/>
                  <a:gd name="T13" fmla="*/ 0 h 26"/>
                  <a:gd name="T14" fmla="*/ 42 w 45"/>
                  <a:gd name="T15" fmla="*/ 0 h 26"/>
                  <a:gd name="T16" fmla="*/ 45 w 45"/>
                  <a:gd name="T17" fmla="*/ 0 h 26"/>
                  <a:gd name="T18" fmla="*/ 45 w 45"/>
                  <a:gd name="T19" fmla="*/ 3 h 26"/>
                  <a:gd name="T20" fmla="*/ 45 w 45"/>
                  <a:gd name="T21" fmla="*/ 3 h 26"/>
                  <a:gd name="T22" fmla="*/ 42 w 45"/>
                  <a:gd name="T23" fmla="*/ 3 h 26"/>
                  <a:gd name="T24" fmla="*/ 39 w 45"/>
                  <a:gd name="T25" fmla="*/ 3 h 26"/>
                  <a:gd name="T26" fmla="*/ 36 w 45"/>
                  <a:gd name="T27" fmla="*/ 3 h 26"/>
                  <a:gd name="T28" fmla="*/ 32 w 45"/>
                  <a:gd name="T29" fmla="*/ 3 h 26"/>
                  <a:gd name="T30" fmla="*/ 29 w 45"/>
                  <a:gd name="T31" fmla="*/ 3 h 26"/>
                  <a:gd name="T32" fmla="*/ 16 w 45"/>
                  <a:gd name="T33" fmla="*/ 3 h 26"/>
                  <a:gd name="T34" fmla="*/ 13 w 45"/>
                  <a:gd name="T35" fmla="*/ 0 h 26"/>
                  <a:gd name="T36" fmla="*/ 13 w 45"/>
                  <a:gd name="T37" fmla="*/ 3 h 26"/>
                  <a:gd name="T38" fmla="*/ 13 w 45"/>
                  <a:gd name="T39" fmla="*/ 3 h 26"/>
                  <a:gd name="T40" fmla="*/ 10 w 45"/>
                  <a:gd name="T41" fmla="*/ 6 h 26"/>
                  <a:gd name="T42" fmla="*/ 7 w 45"/>
                  <a:gd name="T43" fmla="*/ 10 h 26"/>
                  <a:gd name="T44" fmla="*/ 7 w 45"/>
                  <a:gd name="T45" fmla="*/ 16 h 26"/>
                  <a:gd name="T46" fmla="*/ 7 w 45"/>
                  <a:gd name="T47" fmla="*/ 16 h 26"/>
                  <a:gd name="T48" fmla="*/ 10 w 45"/>
                  <a:gd name="T49" fmla="*/ 19 h 26"/>
                  <a:gd name="T50" fmla="*/ 13 w 45"/>
                  <a:gd name="T51" fmla="*/ 26 h 26"/>
                  <a:gd name="T52" fmla="*/ 10 w 45"/>
                  <a:gd name="T53" fmla="*/ 22 h 26"/>
                  <a:gd name="T54" fmla="*/ 7 w 45"/>
                  <a:gd name="T55" fmla="*/ 16 h 26"/>
                  <a:gd name="T56" fmla="*/ 4 w 45"/>
                  <a:gd name="T57" fmla="*/ 16 h 26"/>
                  <a:gd name="T58" fmla="*/ 0 w 45"/>
                  <a:gd name="T59" fmla="*/ 13 h 26"/>
                  <a:gd name="T60" fmla="*/ 0 w 45"/>
                  <a:gd name="T61" fmla="*/ 10 h 26"/>
                  <a:gd name="T62" fmla="*/ 0 w 45"/>
                  <a:gd name="T63" fmla="*/ 6 h 26"/>
                  <a:gd name="T64" fmla="*/ 4 w 45"/>
                  <a:gd name="T65" fmla="*/ 6 h 26"/>
                  <a:gd name="T66" fmla="*/ 7 w 45"/>
                  <a:gd name="T67" fmla="*/ 0 h 26"/>
                  <a:gd name="T68" fmla="*/ 10 w 45"/>
                  <a:gd name="T69" fmla="*/ 0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26"/>
                  <a:gd name="T107" fmla="*/ 45 w 45"/>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26">
                    <a:moveTo>
                      <a:pt x="10" y="0"/>
                    </a:moveTo>
                    <a:lnTo>
                      <a:pt x="13" y="0"/>
                    </a:lnTo>
                    <a:lnTo>
                      <a:pt x="16" y="0"/>
                    </a:lnTo>
                    <a:lnTo>
                      <a:pt x="29" y="3"/>
                    </a:lnTo>
                    <a:lnTo>
                      <a:pt x="36" y="0"/>
                    </a:lnTo>
                    <a:lnTo>
                      <a:pt x="39" y="3"/>
                    </a:lnTo>
                    <a:lnTo>
                      <a:pt x="39" y="0"/>
                    </a:lnTo>
                    <a:lnTo>
                      <a:pt x="42" y="0"/>
                    </a:lnTo>
                    <a:lnTo>
                      <a:pt x="45" y="0"/>
                    </a:lnTo>
                    <a:lnTo>
                      <a:pt x="45" y="3"/>
                    </a:lnTo>
                    <a:lnTo>
                      <a:pt x="42" y="3"/>
                    </a:lnTo>
                    <a:lnTo>
                      <a:pt x="39" y="3"/>
                    </a:lnTo>
                    <a:lnTo>
                      <a:pt x="36" y="3"/>
                    </a:lnTo>
                    <a:lnTo>
                      <a:pt x="32" y="3"/>
                    </a:lnTo>
                    <a:lnTo>
                      <a:pt x="29" y="3"/>
                    </a:lnTo>
                    <a:lnTo>
                      <a:pt x="16" y="3"/>
                    </a:lnTo>
                    <a:lnTo>
                      <a:pt x="13" y="0"/>
                    </a:lnTo>
                    <a:lnTo>
                      <a:pt x="13" y="3"/>
                    </a:lnTo>
                    <a:lnTo>
                      <a:pt x="10" y="6"/>
                    </a:lnTo>
                    <a:lnTo>
                      <a:pt x="7" y="10"/>
                    </a:lnTo>
                    <a:lnTo>
                      <a:pt x="7" y="16"/>
                    </a:lnTo>
                    <a:lnTo>
                      <a:pt x="10" y="19"/>
                    </a:lnTo>
                    <a:lnTo>
                      <a:pt x="13" y="26"/>
                    </a:lnTo>
                    <a:lnTo>
                      <a:pt x="10" y="22"/>
                    </a:lnTo>
                    <a:lnTo>
                      <a:pt x="7" y="16"/>
                    </a:lnTo>
                    <a:lnTo>
                      <a:pt x="4" y="16"/>
                    </a:lnTo>
                    <a:lnTo>
                      <a:pt x="0" y="13"/>
                    </a:lnTo>
                    <a:lnTo>
                      <a:pt x="0" y="10"/>
                    </a:lnTo>
                    <a:lnTo>
                      <a:pt x="0" y="6"/>
                    </a:lnTo>
                    <a:lnTo>
                      <a:pt x="4" y="6"/>
                    </a:lnTo>
                    <a:lnTo>
                      <a:pt x="7" y="0"/>
                    </a:lnTo>
                    <a:lnTo>
                      <a:pt x="10" y="0"/>
                    </a:lnTo>
                    <a:close/>
                  </a:path>
                </a:pathLst>
              </a:custGeom>
              <a:solidFill>
                <a:srgbClr val="D1F2EB"/>
              </a:solidFill>
              <a:ln w="9525">
                <a:noFill/>
                <a:round/>
                <a:headEnd/>
                <a:tailEnd/>
              </a:ln>
            </p:spPr>
            <p:txBody>
              <a:bodyPr/>
              <a:lstStyle/>
              <a:p>
                <a:endParaRPr lang="en-US"/>
              </a:p>
            </p:txBody>
          </p:sp>
          <p:sp>
            <p:nvSpPr>
              <p:cNvPr id="33446" name="Freeform 128"/>
              <p:cNvSpPr>
                <a:spLocks/>
              </p:cNvSpPr>
              <p:nvPr/>
            </p:nvSpPr>
            <p:spPr bwMode="auto">
              <a:xfrm>
                <a:off x="3356" y="1611"/>
                <a:ext cx="45" cy="26"/>
              </a:xfrm>
              <a:custGeom>
                <a:avLst/>
                <a:gdLst>
                  <a:gd name="T0" fmla="*/ 10 w 45"/>
                  <a:gd name="T1" fmla="*/ 0 h 26"/>
                  <a:gd name="T2" fmla="*/ 13 w 45"/>
                  <a:gd name="T3" fmla="*/ 0 h 26"/>
                  <a:gd name="T4" fmla="*/ 16 w 45"/>
                  <a:gd name="T5" fmla="*/ 0 h 26"/>
                  <a:gd name="T6" fmla="*/ 29 w 45"/>
                  <a:gd name="T7" fmla="*/ 3 h 26"/>
                  <a:gd name="T8" fmla="*/ 36 w 45"/>
                  <a:gd name="T9" fmla="*/ 0 h 26"/>
                  <a:gd name="T10" fmla="*/ 39 w 45"/>
                  <a:gd name="T11" fmla="*/ 3 h 26"/>
                  <a:gd name="T12" fmla="*/ 39 w 45"/>
                  <a:gd name="T13" fmla="*/ 0 h 26"/>
                  <a:gd name="T14" fmla="*/ 42 w 45"/>
                  <a:gd name="T15" fmla="*/ 0 h 26"/>
                  <a:gd name="T16" fmla="*/ 45 w 45"/>
                  <a:gd name="T17" fmla="*/ 0 h 26"/>
                  <a:gd name="T18" fmla="*/ 45 w 45"/>
                  <a:gd name="T19" fmla="*/ 3 h 26"/>
                  <a:gd name="T20" fmla="*/ 45 w 45"/>
                  <a:gd name="T21" fmla="*/ 3 h 26"/>
                  <a:gd name="T22" fmla="*/ 42 w 45"/>
                  <a:gd name="T23" fmla="*/ 3 h 26"/>
                  <a:gd name="T24" fmla="*/ 39 w 45"/>
                  <a:gd name="T25" fmla="*/ 3 h 26"/>
                  <a:gd name="T26" fmla="*/ 36 w 45"/>
                  <a:gd name="T27" fmla="*/ 3 h 26"/>
                  <a:gd name="T28" fmla="*/ 32 w 45"/>
                  <a:gd name="T29" fmla="*/ 3 h 26"/>
                  <a:gd name="T30" fmla="*/ 29 w 45"/>
                  <a:gd name="T31" fmla="*/ 3 h 26"/>
                  <a:gd name="T32" fmla="*/ 16 w 45"/>
                  <a:gd name="T33" fmla="*/ 3 h 26"/>
                  <a:gd name="T34" fmla="*/ 13 w 45"/>
                  <a:gd name="T35" fmla="*/ 0 h 26"/>
                  <a:gd name="T36" fmla="*/ 13 w 45"/>
                  <a:gd name="T37" fmla="*/ 3 h 26"/>
                  <a:gd name="T38" fmla="*/ 13 w 45"/>
                  <a:gd name="T39" fmla="*/ 3 h 26"/>
                  <a:gd name="T40" fmla="*/ 10 w 45"/>
                  <a:gd name="T41" fmla="*/ 6 h 26"/>
                  <a:gd name="T42" fmla="*/ 7 w 45"/>
                  <a:gd name="T43" fmla="*/ 10 h 26"/>
                  <a:gd name="T44" fmla="*/ 7 w 45"/>
                  <a:gd name="T45" fmla="*/ 16 h 26"/>
                  <a:gd name="T46" fmla="*/ 7 w 45"/>
                  <a:gd name="T47" fmla="*/ 16 h 26"/>
                  <a:gd name="T48" fmla="*/ 10 w 45"/>
                  <a:gd name="T49" fmla="*/ 19 h 26"/>
                  <a:gd name="T50" fmla="*/ 13 w 45"/>
                  <a:gd name="T51" fmla="*/ 26 h 26"/>
                  <a:gd name="T52" fmla="*/ 10 w 45"/>
                  <a:gd name="T53" fmla="*/ 22 h 26"/>
                  <a:gd name="T54" fmla="*/ 7 w 45"/>
                  <a:gd name="T55" fmla="*/ 16 h 26"/>
                  <a:gd name="T56" fmla="*/ 4 w 45"/>
                  <a:gd name="T57" fmla="*/ 16 h 26"/>
                  <a:gd name="T58" fmla="*/ 0 w 45"/>
                  <a:gd name="T59" fmla="*/ 13 h 26"/>
                  <a:gd name="T60" fmla="*/ 0 w 45"/>
                  <a:gd name="T61" fmla="*/ 10 h 26"/>
                  <a:gd name="T62" fmla="*/ 0 w 45"/>
                  <a:gd name="T63" fmla="*/ 6 h 26"/>
                  <a:gd name="T64" fmla="*/ 4 w 45"/>
                  <a:gd name="T65" fmla="*/ 6 h 26"/>
                  <a:gd name="T66" fmla="*/ 7 w 45"/>
                  <a:gd name="T67" fmla="*/ 0 h 26"/>
                  <a:gd name="T68" fmla="*/ 10 w 45"/>
                  <a:gd name="T69" fmla="*/ 0 h 26"/>
                  <a:gd name="T70" fmla="*/ 10 w 45"/>
                  <a:gd name="T71" fmla="*/ 0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26"/>
                  <a:gd name="T110" fmla="*/ 45 w 45"/>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26">
                    <a:moveTo>
                      <a:pt x="10" y="0"/>
                    </a:moveTo>
                    <a:lnTo>
                      <a:pt x="13" y="0"/>
                    </a:lnTo>
                    <a:lnTo>
                      <a:pt x="16" y="0"/>
                    </a:lnTo>
                    <a:lnTo>
                      <a:pt x="29" y="3"/>
                    </a:lnTo>
                    <a:lnTo>
                      <a:pt x="36" y="0"/>
                    </a:lnTo>
                    <a:lnTo>
                      <a:pt x="39" y="3"/>
                    </a:lnTo>
                    <a:lnTo>
                      <a:pt x="39" y="0"/>
                    </a:lnTo>
                    <a:lnTo>
                      <a:pt x="42" y="0"/>
                    </a:lnTo>
                    <a:lnTo>
                      <a:pt x="45" y="0"/>
                    </a:lnTo>
                    <a:lnTo>
                      <a:pt x="45" y="3"/>
                    </a:lnTo>
                    <a:lnTo>
                      <a:pt x="42" y="3"/>
                    </a:lnTo>
                    <a:lnTo>
                      <a:pt x="39" y="3"/>
                    </a:lnTo>
                    <a:lnTo>
                      <a:pt x="36" y="3"/>
                    </a:lnTo>
                    <a:lnTo>
                      <a:pt x="32" y="3"/>
                    </a:lnTo>
                    <a:lnTo>
                      <a:pt x="29" y="3"/>
                    </a:lnTo>
                    <a:lnTo>
                      <a:pt x="16" y="3"/>
                    </a:lnTo>
                    <a:lnTo>
                      <a:pt x="13" y="0"/>
                    </a:lnTo>
                    <a:lnTo>
                      <a:pt x="13" y="3"/>
                    </a:lnTo>
                    <a:lnTo>
                      <a:pt x="10" y="6"/>
                    </a:lnTo>
                    <a:lnTo>
                      <a:pt x="7" y="10"/>
                    </a:lnTo>
                    <a:lnTo>
                      <a:pt x="7" y="16"/>
                    </a:lnTo>
                    <a:lnTo>
                      <a:pt x="10" y="19"/>
                    </a:lnTo>
                    <a:lnTo>
                      <a:pt x="13" y="26"/>
                    </a:lnTo>
                    <a:lnTo>
                      <a:pt x="10" y="22"/>
                    </a:lnTo>
                    <a:lnTo>
                      <a:pt x="7" y="16"/>
                    </a:lnTo>
                    <a:lnTo>
                      <a:pt x="4" y="16"/>
                    </a:lnTo>
                    <a:lnTo>
                      <a:pt x="0" y="13"/>
                    </a:lnTo>
                    <a:lnTo>
                      <a:pt x="0" y="10"/>
                    </a:lnTo>
                    <a:lnTo>
                      <a:pt x="0" y="6"/>
                    </a:lnTo>
                    <a:lnTo>
                      <a:pt x="4" y="6"/>
                    </a:lnTo>
                    <a:lnTo>
                      <a:pt x="7" y="0"/>
                    </a:lnTo>
                    <a:lnTo>
                      <a:pt x="10" y="0"/>
                    </a:lnTo>
                  </a:path>
                </a:pathLst>
              </a:custGeom>
              <a:noFill/>
              <a:ln w="0">
                <a:solidFill>
                  <a:srgbClr val="7F7F7F"/>
                </a:solidFill>
                <a:round/>
                <a:headEnd/>
                <a:tailEnd/>
              </a:ln>
            </p:spPr>
            <p:txBody>
              <a:bodyPr/>
              <a:lstStyle/>
              <a:p>
                <a:endParaRPr lang="en-US"/>
              </a:p>
            </p:txBody>
          </p:sp>
          <p:sp>
            <p:nvSpPr>
              <p:cNvPr id="33447" name="Freeform 129"/>
              <p:cNvSpPr>
                <a:spLocks/>
              </p:cNvSpPr>
              <p:nvPr/>
            </p:nvSpPr>
            <p:spPr bwMode="auto">
              <a:xfrm>
                <a:off x="2970" y="1427"/>
                <a:ext cx="23" cy="20"/>
              </a:xfrm>
              <a:custGeom>
                <a:avLst/>
                <a:gdLst>
                  <a:gd name="T0" fmla="*/ 7 w 23"/>
                  <a:gd name="T1" fmla="*/ 0 h 20"/>
                  <a:gd name="T2" fmla="*/ 10 w 23"/>
                  <a:gd name="T3" fmla="*/ 0 h 20"/>
                  <a:gd name="T4" fmla="*/ 13 w 23"/>
                  <a:gd name="T5" fmla="*/ 4 h 20"/>
                  <a:gd name="T6" fmla="*/ 16 w 23"/>
                  <a:gd name="T7" fmla="*/ 7 h 20"/>
                  <a:gd name="T8" fmla="*/ 19 w 23"/>
                  <a:gd name="T9" fmla="*/ 10 h 20"/>
                  <a:gd name="T10" fmla="*/ 19 w 23"/>
                  <a:gd name="T11" fmla="*/ 10 h 20"/>
                  <a:gd name="T12" fmla="*/ 23 w 23"/>
                  <a:gd name="T13" fmla="*/ 13 h 20"/>
                  <a:gd name="T14" fmla="*/ 19 w 23"/>
                  <a:gd name="T15" fmla="*/ 13 h 20"/>
                  <a:gd name="T16" fmla="*/ 19 w 23"/>
                  <a:gd name="T17" fmla="*/ 17 h 20"/>
                  <a:gd name="T18" fmla="*/ 19 w 23"/>
                  <a:gd name="T19" fmla="*/ 17 h 20"/>
                  <a:gd name="T20" fmla="*/ 16 w 23"/>
                  <a:gd name="T21" fmla="*/ 17 h 20"/>
                  <a:gd name="T22" fmla="*/ 13 w 23"/>
                  <a:gd name="T23" fmla="*/ 17 h 20"/>
                  <a:gd name="T24" fmla="*/ 13 w 23"/>
                  <a:gd name="T25" fmla="*/ 20 h 20"/>
                  <a:gd name="T26" fmla="*/ 10 w 23"/>
                  <a:gd name="T27" fmla="*/ 20 h 20"/>
                  <a:gd name="T28" fmla="*/ 7 w 23"/>
                  <a:gd name="T29" fmla="*/ 13 h 20"/>
                  <a:gd name="T30" fmla="*/ 3 w 23"/>
                  <a:gd name="T31" fmla="*/ 10 h 20"/>
                  <a:gd name="T32" fmla="*/ 3 w 23"/>
                  <a:gd name="T33" fmla="*/ 10 h 20"/>
                  <a:gd name="T34" fmla="*/ 3 w 23"/>
                  <a:gd name="T35" fmla="*/ 7 h 20"/>
                  <a:gd name="T36" fmla="*/ 0 w 23"/>
                  <a:gd name="T37" fmla="*/ 7 h 20"/>
                  <a:gd name="T38" fmla="*/ 0 w 23"/>
                  <a:gd name="T39" fmla="*/ 4 h 20"/>
                  <a:gd name="T40" fmla="*/ 3 w 23"/>
                  <a:gd name="T41" fmla="*/ 0 h 20"/>
                  <a:gd name="T42" fmla="*/ 7 w 23"/>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20"/>
                  <a:gd name="T68" fmla="*/ 23 w 23"/>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20">
                    <a:moveTo>
                      <a:pt x="7" y="0"/>
                    </a:moveTo>
                    <a:lnTo>
                      <a:pt x="10" y="0"/>
                    </a:lnTo>
                    <a:lnTo>
                      <a:pt x="13" y="4"/>
                    </a:lnTo>
                    <a:lnTo>
                      <a:pt x="16" y="7"/>
                    </a:lnTo>
                    <a:lnTo>
                      <a:pt x="19" y="10"/>
                    </a:lnTo>
                    <a:lnTo>
                      <a:pt x="23" y="13"/>
                    </a:lnTo>
                    <a:lnTo>
                      <a:pt x="19" y="13"/>
                    </a:lnTo>
                    <a:lnTo>
                      <a:pt x="19" y="17"/>
                    </a:lnTo>
                    <a:lnTo>
                      <a:pt x="16" y="17"/>
                    </a:lnTo>
                    <a:lnTo>
                      <a:pt x="13" y="17"/>
                    </a:lnTo>
                    <a:lnTo>
                      <a:pt x="13" y="20"/>
                    </a:lnTo>
                    <a:lnTo>
                      <a:pt x="10" y="20"/>
                    </a:lnTo>
                    <a:lnTo>
                      <a:pt x="7" y="13"/>
                    </a:lnTo>
                    <a:lnTo>
                      <a:pt x="3" y="10"/>
                    </a:lnTo>
                    <a:lnTo>
                      <a:pt x="3" y="7"/>
                    </a:lnTo>
                    <a:lnTo>
                      <a:pt x="0" y="7"/>
                    </a:lnTo>
                    <a:lnTo>
                      <a:pt x="0" y="4"/>
                    </a:lnTo>
                    <a:lnTo>
                      <a:pt x="3" y="0"/>
                    </a:lnTo>
                    <a:lnTo>
                      <a:pt x="7" y="0"/>
                    </a:lnTo>
                    <a:close/>
                  </a:path>
                </a:pathLst>
              </a:custGeom>
              <a:solidFill>
                <a:srgbClr val="D1F2EB"/>
              </a:solidFill>
              <a:ln w="9525">
                <a:noFill/>
                <a:round/>
                <a:headEnd/>
                <a:tailEnd/>
              </a:ln>
            </p:spPr>
            <p:txBody>
              <a:bodyPr/>
              <a:lstStyle/>
              <a:p>
                <a:endParaRPr lang="en-US"/>
              </a:p>
            </p:txBody>
          </p:sp>
          <p:sp>
            <p:nvSpPr>
              <p:cNvPr id="33448" name="Freeform 130"/>
              <p:cNvSpPr>
                <a:spLocks/>
              </p:cNvSpPr>
              <p:nvPr/>
            </p:nvSpPr>
            <p:spPr bwMode="auto">
              <a:xfrm>
                <a:off x="2970" y="1427"/>
                <a:ext cx="23" cy="20"/>
              </a:xfrm>
              <a:custGeom>
                <a:avLst/>
                <a:gdLst>
                  <a:gd name="T0" fmla="*/ 7 w 23"/>
                  <a:gd name="T1" fmla="*/ 0 h 20"/>
                  <a:gd name="T2" fmla="*/ 10 w 23"/>
                  <a:gd name="T3" fmla="*/ 0 h 20"/>
                  <a:gd name="T4" fmla="*/ 13 w 23"/>
                  <a:gd name="T5" fmla="*/ 4 h 20"/>
                  <a:gd name="T6" fmla="*/ 16 w 23"/>
                  <a:gd name="T7" fmla="*/ 7 h 20"/>
                  <a:gd name="T8" fmla="*/ 19 w 23"/>
                  <a:gd name="T9" fmla="*/ 10 h 20"/>
                  <a:gd name="T10" fmla="*/ 19 w 23"/>
                  <a:gd name="T11" fmla="*/ 10 h 20"/>
                  <a:gd name="T12" fmla="*/ 23 w 23"/>
                  <a:gd name="T13" fmla="*/ 13 h 20"/>
                  <a:gd name="T14" fmla="*/ 19 w 23"/>
                  <a:gd name="T15" fmla="*/ 13 h 20"/>
                  <a:gd name="T16" fmla="*/ 19 w 23"/>
                  <a:gd name="T17" fmla="*/ 17 h 20"/>
                  <a:gd name="T18" fmla="*/ 19 w 23"/>
                  <a:gd name="T19" fmla="*/ 17 h 20"/>
                  <a:gd name="T20" fmla="*/ 16 w 23"/>
                  <a:gd name="T21" fmla="*/ 17 h 20"/>
                  <a:gd name="T22" fmla="*/ 13 w 23"/>
                  <a:gd name="T23" fmla="*/ 17 h 20"/>
                  <a:gd name="T24" fmla="*/ 13 w 23"/>
                  <a:gd name="T25" fmla="*/ 20 h 20"/>
                  <a:gd name="T26" fmla="*/ 10 w 23"/>
                  <a:gd name="T27" fmla="*/ 20 h 20"/>
                  <a:gd name="T28" fmla="*/ 7 w 23"/>
                  <a:gd name="T29" fmla="*/ 13 h 20"/>
                  <a:gd name="T30" fmla="*/ 3 w 23"/>
                  <a:gd name="T31" fmla="*/ 10 h 20"/>
                  <a:gd name="T32" fmla="*/ 3 w 23"/>
                  <a:gd name="T33" fmla="*/ 10 h 20"/>
                  <a:gd name="T34" fmla="*/ 3 w 23"/>
                  <a:gd name="T35" fmla="*/ 7 h 20"/>
                  <a:gd name="T36" fmla="*/ 0 w 23"/>
                  <a:gd name="T37" fmla="*/ 7 h 20"/>
                  <a:gd name="T38" fmla="*/ 0 w 23"/>
                  <a:gd name="T39" fmla="*/ 4 h 20"/>
                  <a:gd name="T40" fmla="*/ 3 w 23"/>
                  <a:gd name="T41" fmla="*/ 0 h 20"/>
                  <a:gd name="T42" fmla="*/ 7 w 23"/>
                  <a:gd name="T43" fmla="*/ 0 h 20"/>
                  <a:gd name="T44" fmla="*/ 7 w 23"/>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
                  <a:gd name="T70" fmla="*/ 0 h 20"/>
                  <a:gd name="T71" fmla="*/ 23 w 23"/>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 h="20">
                    <a:moveTo>
                      <a:pt x="7" y="0"/>
                    </a:moveTo>
                    <a:lnTo>
                      <a:pt x="10" y="0"/>
                    </a:lnTo>
                    <a:lnTo>
                      <a:pt x="13" y="4"/>
                    </a:lnTo>
                    <a:lnTo>
                      <a:pt x="16" y="7"/>
                    </a:lnTo>
                    <a:lnTo>
                      <a:pt x="19" y="10"/>
                    </a:lnTo>
                    <a:lnTo>
                      <a:pt x="23" y="13"/>
                    </a:lnTo>
                    <a:lnTo>
                      <a:pt x="19" y="13"/>
                    </a:lnTo>
                    <a:lnTo>
                      <a:pt x="19" y="17"/>
                    </a:lnTo>
                    <a:lnTo>
                      <a:pt x="16" y="17"/>
                    </a:lnTo>
                    <a:lnTo>
                      <a:pt x="13" y="17"/>
                    </a:lnTo>
                    <a:lnTo>
                      <a:pt x="13" y="20"/>
                    </a:lnTo>
                    <a:lnTo>
                      <a:pt x="10" y="20"/>
                    </a:lnTo>
                    <a:lnTo>
                      <a:pt x="7" y="13"/>
                    </a:lnTo>
                    <a:lnTo>
                      <a:pt x="3" y="10"/>
                    </a:lnTo>
                    <a:lnTo>
                      <a:pt x="3" y="7"/>
                    </a:lnTo>
                    <a:lnTo>
                      <a:pt x="0" y="7"/>
                    </a:lnTo>
                    <a:lnTo>
                      <a:pt x="0" y="4"/>
                    </a:lnTo>
                    <a:lnTo>
                      <a:pt x="3" y="0"/>
                    </a:lnTo>
                    <a:lnTo>
                      <a:pt x="7" y="0"/>
                    </a:lnTo>
                  </a:path>
                </a:pathLst>
              </a:custGeom>
              <a:noFill/>
              <a:ln w="0">
                <a:solidFill>
                  <a:srgbClr val="7F7F7F"/>
                </a:solidFill>
                <a:round/>
                <a:headEnd/>
                <a:tailEnd/>
              </a:ln>
            </p:spPr>
            <p:txBody>
              <a:bodyPr/>
              <a:lstStyle/>
              <a:p>
                <a:endParaRPr lang="en-US"/>
              </a:p>
            </p:txBody>
          </p:sp>
          <p:sp>
            <p:nvSpPr>
              <p:cNvPr id="33449" name="Freeform 131"/>
              <p:cNvSpPr>
                <a:spLocks/>
              </p:cNvSpPr>
              <p:nvPr/>
            </p:nvSpPr>
            <p:spPr bwMode="auto">
              <a:xfrm>
                <a:off x="2983" y="1466"/>
                <a:ext cx="6" cy="3"/>
              </a:xfrm>
              <a:custGeom>
                <a:avLst/>
                <a:gdLst>
                  <a:gd name="T0" fmla="*/ 3 w 6"/>
                  <a:gd name="T1" fmla="*/ 0 h 3"/>
                  <a:gd name="T2" fmla="*/ 3 w 6"/>
                  <a:gd name="T3" fmla="*/ 0 h 3"/>
                  <a:gd name="T4" fmla="*/ 0 w 6"/>
                  <a:gd name="T5" fmla="*/ 3 h 3"/>
                  <a:gd name="T6" fmla="*/ 0 w 6"/>
                  <a:gd name="T7" fmla="*/ 3 h 3"/>
                  <a:gd name="T8" fmla="*/ 3 w 6"/>
                  <a:gd name="T9" fmla="*/ 3 h 3"/>
                  <a:gd name="T10" fmla="*/ 6 w 6"/>
                  <a:gd name="T11" fmla="*/ 3 h 3"/>
                  <a:gd name="T12" fmla="*/ 6 w 6"/>
                  <a:gd name="T13" fmla="*/ 3 h 3"/>
                  <a:gd name="T14" fmla="*/ 3 w 6"/>
                  <a:gd name="T15" fmla="*/ 0 h 3"/>
                  <a:gd name="T16" fmla="*/ 3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3" y="0"/>
                    </a:moveTo>
                    <a:lnTo>
                      <a:pt x="3" y="0"/>
                    </a:lnTo>
                    <a:lnTo>
                      <a:pt x="0" y="3"/>
                    </a:lnTo>
                    <a:lnTo>
                      <a:pt x="3" y="3"/>
                    </a:lnTo>
                    <a:lnTo>
                      <a:pt x="6" y="3"/>
                    </a:lnTo>
                    <a:lnTo>
                      <a:pt x="3" y="0"/>
                    </a:lnTo>
                    <a:close/>
                  </a:path>
                </a:pathLst>
              </a:custGeom>
              <a:solidFill>
                <a:srgbClr val="D1F2EB"/>
              </a:solidFill>
              <a:ln w="9525">
                <a:noFill/>
                <a:round/>
                <a:headEnd/>
                <a:tailEnd/>
              </a:ln>
            </p:spPr>
            <p:txBody>
              <a:bodyPr/>
              <a:lstStyle/>
              <a:p>
                <a:endParaRPr lang="en-US"/>
              </a:p>
            </p:txBody>
          </p:sp>
          <p:sp>
            <p:nvSpPr>
              <p:cNvPr id="33450" name="Freeform 132"/>
              <p:cNvSpPr>
                <a:spLocks/>
              </p:cNvSpPr>
              <p:nvPr/>
            </p:nvSpPr>
            <p:spPr bwMode="auto">
              <a:xfrm>
                <a:off x="2983" y="1466"/>
                <a:ext cx="6" cy="3"/>
              </a:xfrm>
              <a:custGeom>
                <a:avLst/>
                <a:gdLst>
                  <a:gd name="T0" fmla="*/ 3 w 6"/>
                  <a:gd name="T1" fmla="*/ 0 h 3"/>
                  <a:gd name="T2" fmla="*/ 3 w 6"/>
                  <a:gd name="T3" fmla="*/ 0 h 3"/>
                  <a:gd name="T4" fmla="*/ 0 w 6"/>
                  <a:gd name="T5" fmla="*/ 3 h 3"/>
                  <a:gd name="T6" fmla="*/ 0 w 6"/>
                  <a:gd name="T7" fmla="*/ 3 h 3"/>
                  <a:gd name="T8" fmla="*/ 3 w 6"/>
                  <a:gd name="T9" fmla="*/ 3 h 3"/>
                  <a:gd name="T10" fmla="*/ 6 w 6"/>
                  <a:gd name="T11" fmla="*/ 3 h 3"/>
                  <a:gd name="T12" fmla="*/ 6 w 6"/>
                  <a:gd name="T13" fmla="*/ 3 h 3"/>
                  <a:gd name="T14" fmla="*/ 3 w 6"/>
                  <a:gd name="T15" fmla="*/ 0 h 3"/>
                  <a:gd name="T16" fmla="*/ 3 w 6"/>
                  <a:gd name="T17" fmla="*/ 0 h 3"/>
                  <a:gd name="T18" fmla="*/ 3 w 6"/>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
                  <a:gd name="T32" fmla="*/ 6 w 6"/>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
                    <a:moveTo>
                      <a:pt x="3" y="0"/>
                    </a:moveTo>
                    <a:lnTo>
                      <a:pt x="3" y="0"/>
                    </a:lnTo>
                    <a:lnTo>
                      <a:pt x="0" y="3"/>
                    </a:lnTo>
                    <a:lnTo>
                      <a:pt x="3" y="3"/>
                    </a:lnTo>
                    <a:lnTo>
                      <a:pt x="6" y="3"/>
                    </a:lnTo>
                    <a:lnTo>
                      <a:pt x="3" y="0"/>
                    </a:lnTo>
                  </a:path>
                </a:pathLst>
              </a:custGeom>
              <a:noFill/>
              <a:ln w="0">
                <a:solidFill>
                  <a:srgbClr val="7F7F7F"/>
                </a:solidFill>
                <a:round/>
                <a:headEnd/>
                <a:tailEnd/>
              </a:ln>
            </p:spPr>
            <p:txBody>
              <a:bodyPr/>
              <a:lstStyle/>
              <a:p>
                <a:endParaRPr lang="en-US"/>
              </a:p>
            </p:txBody>
          </p:sp>
          <p:sp>
            <p:nvSpPr>
              <p:cNvPr id="33451" name="Freeform 133"/>
              <p:cNvSpPr>
                <a:spLocks/>
              </p:cNvSpPr>
              <p:nvPr/>
            </p:nvSpPr>
            <p:spPr bwMode="auto">
              <a:xfrm>
                <a:off x="3575" y="1498"/>
                <a:ext cx="29" cy="55"/>
              </a:xfrm>
              <a:custGeom>
                <a:avLst/>
                <a:gdLst>
                  <a:gd name="T0" fmla="*/ 19 w 29"/>
                  <a:gd name="T1" fmla="*/ 0 h 55"/>
                  <a:gd name="T2" fmla="*/ 19 w 29"/>
                  <a:gd name="T3" fmla="*/ 0 h 55"/>
                  <a:gd name="T4" fmla="*/ 23 w 29"/>
                  <a:gd name="T5" fmla="*/ 3 h 55"/>
                  <a:gd name="T6" fmla="*/ 29 w 29"/>
                  <a:gd name="T7" fmla="*/ 20 h 55"/>
                  <a:gd name="T8" fmla="*/ 29 w 29"/>
                  <a:gd name="T9" fmla="*/ 23 h 55"/>
                  <a:gd name="T10" fmla="*/ 29 w 29"/>
                  <a:gd name="T11" fmla="*/ 26 h 55"/>
                  <a:gd name="T12" fmla="*/ 29 w 29"/>
                  <a:gd name="T13" fmla="*/ 26 h 55"/>
                  <a:gd name="T14" fmla="*/ 26 w 29"/>
                  <a:gd name="T15" fmla="*/ 26 h 55"/>
                  <a:gd name="T16" fmla="*/ 26 w 29"/>
                  <a:gd name="T17" fmla="*/ 29 h 55"/>
                  <a:gd name="T18" fmla="*/ 29 w 29"/>
                  <a:gd name="T19" fmla="*/ 29 h 55"/>
                  <a:gd name="T20" fmla="*/ 29 w 29"/>
                  <a:gd name="T21" fmla="*/ 29 h 55"/>
                  <a:gd name="T22" fmla="*/ 29 w 29"/>
                  <a:gd name="T23" fmla="*/ 32 h 55"/>
                  <a:gd name="T24" fmla="*/ 26 w 29"/>
                  <a:gd name="T25" fmla="*/ 39 h 55"/>
                  <a:gd name="T26" fmla="*/ 23 w 29"/>
                  <a:gd name="T27" fmla="*/ 39 h 55"/>
                  <a:gd name="T28" fmla="*/ 19 w 29"/>
                  <a:gd name="T29" fmla="*/ 42 h 55"/>
                  <a:gd name="T30" fmla="*/ 19 w 29"/>
                  <a:gd name="T31" fmla="*/ 42 h 55"/>
                  <a:gd name="T32" fmla="*/ 16 w 29"/>
                  <a:gd name="T33" fmla="*/ 49 h 55"/>
                  <a:gd name="T34" fmla="*/ 16 w 29"/>
                  <a:gd name="T35" fmla="*/ 52 h 55"/>
                  <a:gd name="T36" fmla="*/ 10 w 29"/>
                  <a:gd name="T37" fmla="*/ 55 h 55"/>
                  <a:gd name="T38" fmla="*/ 3 w 29"/>
                  <a:gd name="T39" fmla="*/ 52 h 55"/>
                  <a:gd name="T40" fmla="*/ 0 w 29"/>
                  <a:gd name="T41" fmla="*/ 52 h 55"/>
                  <a:gd name="T42" fmla="*/ 0 w 29"/>
                  <a:gd name="T43" fmla="*/ 52 h 55"/>
                  <a:gd name="T44" fmla="*/ 3 w 29"/>
                  <a:gd name="T45" fmla="*/ 49 h 55"/>
                  <a:gd name="T46" fmla="*/ 10 w 29"/>
                  <a:gd name="T47" fmla="*/ 49 h 55"/>
                  <a:gd name="T48" fmla="*/ 10 w 29"/>
                  <a:gd name="T49" fmla="*/ 49 h 55"/>
                  <a:gd name="T50" fmla="*/ 13 w 29"/>
                  <a:gd name="T51" fmla="*/ 49 h 55"/>
                  <a:gd name="T52" fmla="*/ 13 w 29"/>
                  <a:gd name="T53" fmla="*/ 39 h 55"/>
                  <a:gd name="T54" fmla="*/ 19 w 29"/>
                  <a:gd name="T55" fmla="*/ 32 h 55"/>
                  <a:gd name="T56" fmla="*/ 23 w 29"/>
                  <a:gd name="T57" fmla="*/ 29 h 55"/>
                  <a:gd name="T58" fmla="*/ 16 w 29"/>
                  <a:gd name="T59" fmla="*/ 36 h 55"/>
                  <a:gd name="T60" fmla="*/ 16 w 29"/>
                  <a:gd name="T61" fmla="*/ 32 h 55"/>
                  <a:gd name="T62" fmla="*/ 19 w 29"/>
                  <a:gd name="T63" fmla="*/ 29 h 55"/>
                  <a:gd name="T64" fmla="*/ 19 w 29"/>
                  <a:gd name="T65" fmla="*/ 23 h 55"/>
                  <a:gd name="T66" fmla="*/ 19 w 29"/>
                  <a:gd name="T67" fmla="*/ 7 h 55"/>
                  <a:gd name="T68" fmla="*/ 16 w 29"/>
                  <a:gd name="T69" fmla="*/ 3 h 55"/>
                  <a:gd name="T70" fmla="*/ 19 w 29"/>
                  <a:gd name="T71" fmla="*/ 0 h 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55"/>
                  <a:gd name="T110" fmla="*/ 29 w 29"/>
                  <a:gd name="T111" fmla="*/ 55 h 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55">
                    <a:moveTo>
                      <a:pt x="19" y="0"/>
                    </a:moveTo>
                    <a:lnTo>
                      <a:pt x="19" y="0"/>
                    </a:lnTo>
                    <a:lnTo>
                      <a:pt x="23" y="3"/>
                    </a:lnTo>
                    <a:lnTo>
                      <a:pt x="29" y="20"/>
                    </a:lnTo>
                    <a:lnTo>
                      <a:pt x="29" y="23"/>
                    </a:lnTo>
                    <a:lnTo>
                      <a:pt x="29" y="26"/>
                    </a:lnTo>
                    <a:lnTo>
                      <a:pt x="26" y="26"/>
                    </a:lnTo>
                    <a:lnTo>
                      <a:pt x="26" y="29"/>
                    </a:lnTo>
                    <a:lnTo>
                      <a:pt x="29" y="29"/>
                    </a:lnTo>
                    <a:lnTo>
                      <a:pt x="29" y="32"/>
                    </a:lnTo>
                    <a:lnTo>
                      <a:pt x="26" y="39"/>
                    </a:lnTo>
                    <a:lnTo>
                      <a:pt x="23" y="39"/>
                    </a:lnTo>
                    <a:lnTo>
                      <a:pt x="19" y="42"/>
                    </a:lnTo>
                    <a:lnTo>
                      <a:pt x="16" y="49"/>
                    </a:lnTo>
                    <a:lnTo>
                      <a:pt x="16" y="52"/>
                    </a:lnTo>
                    <a:lnTo>
                      <a:pt x="10" y="55"/>
                    </a:lnTo>
                    <a:lnTo>
                      <a:pt x="3" y="52"/>
                    </a:lnTo>
                    <a:lnTo>
                      <a:pt x="0" y="52"/>
                    </a:lnTo>
                    <a:lnTo>
                      <a:pt x="3" y="49"/>
                    </a:lnTo>
                    <a:lnTo>
                      <a:pt x="10" y="49"/>
                    </a:lnTo>
                    <a:lnTo>
                      <a:pt x="13" y="49"/>
                    </a:lnTo>
                    <a:lnTo>
                      <a:pt x="13" y="39"/>
                    </a:lnTo>
                    <a:lnTo>
                      <a:pt x="19" y="32"/>
                    </a:lnTo>
                    <a:lnTo>
                      <a:pt x="23" y="29"/>
                    </a:lnTo>
                    <a:lnTo>
                      <a:pt x="16" y="36"/>
                    </a:lnTo>
                    <a:lnTo>
                      <a:pt x="16" y="32"/>
                    </a:lnTo>
                    <a:lnTo>
                      <a:pt x="19" y="29"/>
                    </a:lnTo>
                    <a:lnTo>
                      <a:pt x="19" y="23"/>
                    </a:lnTo>
                    <a:lnTo>
                      <a:pt x="19" y="7"/>
                    </a:lnTo>
                    <a:lnTo>
                      <a:pt x="16" y="3"/>
                    </a:lnTo>
                    <a:lnTo>
                      <a:pt x="19" y="0"/>
                    </a:lnTo>
                    <a:close/>
                  </a:path>
                </a:pathLst>
              </a:custGeom>
              <a:solidFill>
                <a:srgbClr val="D1F2EB"/>
              </a:solidFill>
              <a:ln w="9525">
                <a:noFill/>
                <a:round/>
                <a:headEnd/>
                <a:tailEnd/>
              </a:ln>
            </p:spPr>
            <p:txBody>
              <a:bodyPr/>
              <a:lstStyle/>
              <a:p>
                <a:endParaRPr lang="en-US"/>
              </a:p>
            </p:txBody>
          </p:sp>
          <p:sp>
            <p:nvSpPr>
              <p:cNvPr id="33452" name="Freeform 134"/>
              <p:cNvSpPr>
                <a:spLocks/>
              </p:cNvSpPr>
              <p:nvPr/>
            </p:nvSpPr>
            <p:spPr bwMode="auto">
              <a:xfrm>
                <a:off x="3575" y="1498"/>
                <a:ext cx="29" cy="55"/>
              </a:xfrm>
              <a:custGeom>
                <a:avLst/>
                <a:gdLst>
                  <a:gd name="T0" fmla="*/ 19 w 29"/>
                  <a:gd name="T1" fmla="*/ 0 h 55"/>
                  <a:gd name="T2" fmla="*/ 19 w 29"/>
                  <a:gd name="T3" fmla="*/ 0 h 55"/>
                  <a:gd name="T4" fmla="*/ 23 w 29"/>
                  <a:gd name="T5" fmla="*/ 3 h 55"/>
                  <a:gd name="T6" fmla="*/ 29 w 29"/>
                  <a:gd name="T7" fmla="*/ 20 h 55"/>
                  <a:gd name="T8" fmla="*/ 29 w 29"/>
                  <a:gd name="T9" fmla="*/ 23 h 55"/>
                  <a:gd name="T10" fmla="*/ 29 w 29"/>
                  <a:gd name="T11" fmla="*/ 26 h 55"/>
                  <a:gd name="T12" fmla="*/ 29 w 29"/>
                  <a:gd name="T13" fmla="*/ 26 h 55"/>
                  <a:gd name="T14" fmla="*/ 26 w 29"/>
                  <a:gd name="T15" fmla="*/ 26 h 55"/>
                  <a:gd name="T16" fmla="*/ 26 w 29"/>
                  <a:gd name="T17" fmla="*/ 29 h 55"/>
                  <a:gd name="T18" fmla="*/ 29 w 29"/>
                  <a:gd name="T19" fmla="*/ 29 h 55"/>
                  <a:gd name="T20" fmla="*/ 29 w 29"/>
                  <a:gd name="T21" fmla="*/ 29 h 55"/>
                  <a:gd name="T22" fmla="*/ 29 w 29"/>
                  <a:gd name="T23" fmla="*/ 32 h 55"/>
                  <a:gd name="T24" fmla="*/ 26 w 29"/>
                  <a:gd name="T25" fmla="*/ 39 h 55"/>
                  <a:gd name="T26" fmla="*/ 23 w 29"/>
                  <a:gd name="T27" fmla="*/ 39 h 55"/>
                  <a:gd name="T28" fmla="*/ 19 w 29"/>
                  <a:gd name="T29" fmla="*/ 42 h 55"/>
                  <a:gd name="T30" fmla="*/ 19 w 29"/>
                  <a:gd name="T31" fmla="*/ 42 h 55"/>
                  <a:gd name="T32" fmla="*/ 16 w 29"/>
                  <a:gd name="T33" fmla="*/ 49 h 55"/>
                  <a:gd name="T34" fmla="*/ 16 w 29"/>
                  <a:gd name="T35" fmla="*/ 52 h 55"/>
                  <a:gd name="T36" fmla="*/ 10 w 29"/>
                  <a:gd name="T37" fmla="*/ 55 h 55"/>
                  <a:gd name="T38" fmla="*/ 3 w 29"/>
                  <a:gd name="T39" fmla="*/ 52 h 55"/>
                  <a:gd name="T40" fmla="*/ 0 w 29"/>
                  <a:gd name="T41" fmla="*/ 52 h 55"/>
                  <a:gd name="T42" fmla="*/ 0 w 29"/>
                  <a:gd name="T43" fmla="*/ 52 h 55"/>
                  <a:gd name="T44" fmla="*/ 3 w 29"/>
                  <a:gd name="T45" fmla="*/ 49 h 55"/>
                  <a:gd name="T46" fmla="*/ 10 w 29"/>
                  <a:gd name="T47" fmla="*/ 49 h 55"/>
                  <a:gd name="T48" fmla="*/ 10 w 29"/>
                  <a:gd name="T49" fmla="*/ 49 h 55"/>
                  <a:gd name="T50" fmla="*/ 13 w 29"/>
                  <a:gd name="T51" fmla="*/ 49 h 55"/>
                  <a:gd name="T52" fmla="*/ 13 w 29"/>
                  <a:gd name="T53" fmla="*/ 39 h 55"/>
                  <a:gd name="T54" fmla="*/ 19 w 29"/>
                  <a:gd name="T55" fmla="*/ 32 h 55"/>
                  <a:gd name="T56" fmla="*/ 23 w 29"/>
                  <a:gd name="T57" fmla="*/ 29 h 55"/>
                  <a:gd name="T58" fmla="*/ 16 w 29"/>
                  <a:gd name="T59" fmla="*/ 36 h 55"/>
                  <a:gd name="T60" fmla="*/ 16 w 29"/>
                  <a:gd name="T61" fmla="*/ 32 h 55"/>
                  <a:gd name="T62" fmla="*/ 19 w 29"/>
                  <a:gd name="T63" fmla="*/ 29 h 55"/>
                  <a:gd name="T64" fmla="*/ 19 w 29"/>
                  <a:gd name="T65" fmla="*/ 23 h 55"/>
                  <a:gd name="T66" fmla="*/ 19 w 29"/>
                  <a:gd name="T67" fmla="*/ 7 h 55"/>
                  <a:gd name="T68" fmla="*/ 16 w 29"/>
                  <a:gd name="T69" fmla="*/ 3 h 55"/>
                  <a:gd name="T70" fmla="*/ 19 w 29"/>
                  <a:gd name="T71" fmla="*/ 0 h 55"/>
                  <a:gd name="T72" fmla="*/ 19 w 29"/>
                  <a:gd name="T73" fmla="*/ 0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55"/>
                  <a:gd name="T113" fmla="*/ 29 w 29"/>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55">
                    <a:moveTo>
                      <a:pt x="19" y="0"/>
                    </a:moveTo>
                    <a:lnTo>
                      <a:pt x="19" y="0"/>
                    </a:lnTo>
                    <a:lnTo>
                      <a:pt x="23" y="3"/>
                    </a:lnTo>
                    <a:lnTo>
                      <a:pt x="29" y="20"/>
                    </a:lnTo>
                    <a:lnTo>
                      <a:pt x="29" y="23"/>
                    </a:lnTo>
                    <a:lnTo>
                      <a:pt x="29" y="26"/>
                    </a:lnTo>
                    <a:lnTo>
                      <a:pt x="26" y="26"/>
                    </a:lnTo>
                    <a:lnTo>
                      <a:pt x="26" y="29"/>
                    </a:lnTo>
                    <a:lnTo>
                      <a:pt x="29" y="29"/>
                    </a:lnTo>
                    <a:lnTo>
                      <a:pt x="29" y="32"/>
                    </a:lnTo>
                    <a:lnTo>
                      <a:pt x="26" y="39"/>
                    </a:lnTo>
                    <a:lnTo>
                      <a:pt x="23" y="39"/>
                    </a:lnTo>
                    <a:lnTo>
                      <a:pt x="19" y="42"/>
                    </a:lnTo>
                    <a:lnTo>
                      <a:pt x="16" y="49"/>
                    </a:lnTo>
                    <a:lnTo>
                      <a:pt x="16" y="52"/>
                    </a:lnTo>
                    <a:lnTo>
                      <a:pt x="10" y="55"/>
                    </a:lnTo>
                    <a:lnTo>
                      <a:pt x="3" y="52"/>
                    </a:lnTo>
                    <a:lnTo>
                      <a:pt x="0" y="52"/>
                    </a:lnTo>
                    <a:lnTo>
                      <a:pt x="3" y="49"/>
                    </a:lnTo>
                    <a:lnTo>
                      <a:pt x="10" y="49"/>
                    </a:lnTo>
                    <a:lnTo>
                      <a:pt x="13" y="49"/>
                    </a:lnTo>
                    <a:lnTo>
                      <a:pt x="13" y="39"/>
                    </a:lnTo>
                    <a:lnTo>
                      <a:pt x="19" y="32"/>
                    </a:lnTo>
                    <a:lnTo>
                      <a:pt x="23" y="29"/>
                    </a:lnTo>
                    <a:lnTo>
                      <a:pt x="16" y="36"/>
                    </a:lnTo>
                    <a:lnTo>
                      <a:pt x="16" y="32"/>
                    </a:lnTo>
                    <a:lnTo>
                      <a:pt x="19" y="29"/>
                    </a:lnTo>
                    <a:lnTo>
                      <a:pt x="19" y="23"/>
                    </a:lnTo>
                    <a:lnTo>
                      <a:pt x="19" y="7"/>
                    </a:lnTo>
                    <a:lnTo>
                      <a:pt x="16" y="3"/>
                    </a:lnTo>
                    <a:lnTo>
                      <a:pt x="19" y="0"/>
                    </a:lnTo>
                  </a:path>
                </a:pathLst>
              </a:custGeom>
              <a:noFill/>
              <a:ln w="0">
                <a:solidFill>
                  <a:srgbClr val="7F7F7F"/>
                </a:solidFill>
                <a:round/>
                <a:headEnd/>
                <a:tailEnd/>
              </a:ln>
            </p:spPr>
            <p:txBody>
              <a:bodyPr/>
              <a:lstStyle/>
              <a:p>
                <a:endParaRPr lang="en-US"/>
              </a:p>
            </p:txBody>
          </p:sp>
          <p:sp>
            <p:nvSpPr>
              <p:cNvPr id="33453" name="Freeform 135"/>
              <p:cNvSpPr>
                <a:spLocks/>
              </p:cNvSpPr>
              <p:nvPr/>
            </p:nvSpPr>
            <p:spPr bwMode="auto">
              <a:xfrm>
                <a:off x="1750" y="1746"/>
                <a:ext cx="10" cy="6"/>
              </a:xfrm>
              <a:custGeom>
                <a:avLst/>
                <a:gdLst>
                  <a:gd name="T0" fmla="*/ 0 w 10"/>
                  <a:gd name="T1" fmla="*/ 3 h 6"/>
                  <a:gd name="T2" fmla="*/ 4 w 10"/>
                  <a:gd name="T3" fmla="*/ 0 h 6"/>
                  <a:gd name="T4" fmla="*/ 7 w 10"/>
                  <a:gd name="T5" fmla="*/ 3 h 6"/>
                  <a:gd name="T6" fmla="*/ 7 w 10"/>
                  <a:gd name="T7" fmla="*/ 0 h 6"/>
                  <a:gd name="T8" fmla="*/ 10 w 10"/>
                  <a:gd name="T9" fmla="*/ 6 h 6"/>
                  <a:gd name="T10" fmla="*/ 10 w 10"/>
                  <a:gd name="T11" fmla="*/ 6 h 6"/>
                  <a:gd name="T12" fmla="*/ 7 w 10"/>
                  <a:gd name="T13" fmla="*/ 0 h 6"/>
                  <a:gd name="T14" fmla="*/ 7 w 10"/>
                  <a:gd name="T15" fmla="*/ 0 h 6"/>
                  <a:gd name="T16" fmla="*/ 4 w 10"/>
                  <a:gd name="T17" fmla="*/ 0 h 6"/>
                  <a:gd name="T18" fmla="*/ 4 w 10"/>
                  <a:gd name="T19" fmla="*/ 0 h 6"/>
                  <a:gd name="T20" fmla="*/ 0 w 10"/>
                  <a:gd name="T21" fmla="*/ 0 h 6"/>
                  <a:gd name="T22" fmla="*/ 0 w 10"/>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6"/>
                  <a:gd name="T38" fmla="*/ 10 w 1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6">
                    <a:moveTo>
                      <a:pt x="0" y="3"/>
                    </a:moveTo>
                    <a:lnTo>
                      <a:pt x="4" y="0"/>
                    </a:lnTo>
                    <a:lnTo>
                      <a:pt x="7" y="3"/>
                    </a:lnTo>
                    <a:lnTo>
                      <a:pt x="7" y="0"/>
                    </a:lnTo>
                    <a:lnTo>
                      <a:pt x="10" y="6"/>
                    </a:lnTo>
                    <a:lnTo>
                      <a:pt x="7" y="0"/>
                    </a:lnTo>
                    <a:lnTo>
                      <a:pt x="4" y="0"/>
                    </a:lnTo>
                    <a:lnTo>
                      <a:pt x="0" y="0"/>
                    </a:lnTo>
                    <a:lnTo>
                      <a:pt x="0" y="3"/>
                    </a:lnTo>
                    <a:close/>
                  </a:path>
                </a:pathLst>
              </a:custGeom>
              <a:solidFill>
                <a:srgbClr val="D1F2EB"/>
              </a:solidFill>
              <a:ln w="9525">
                <a:noFill/>
                <a:round/>
                <a:headEnd/>
                <a:tailEnd/>
              </a:ln>
            </p:spPr>
            <p:txBody>
              <a:bodyPr/>
              <a:lstStyle/>
              <a:p>
                <a:endParaRPr lang="en-US"/>
              </a:p>
            </p:txBody>
          </p:sp>
          <p:sp>
            <p:nvSpPr>
              <p:cNvPr id="33454" name="Freeform 136"/>
              <p:cNvSpPr>
                <a:spLocks/>
              </p:cNvSpPr>
              <p:nvPr/>
            </p:nvSpPr>
            <p:spPr bwMode="auto">
              <a:xfrm>
                <a:off x="1750" y="1746"/>
                <a:ext cx="10" cy="6"/>
              </a:xfrm>
              <a:custGeom>
                <a:avLst/>
                <a:gdLst>
                  <a:gd name="T0" fmla="*/ 0 w 10"/>
                  <a:gd name="T1" fmla="*/ 3 h 6"/>
                  <a:gd name="T2" fmla="*/ 4 w 10"/>
                  <a:gd name="T3" fmla="*/ 0 h 6"/>
                  <a:gd name="T4" fmla="*/ 7 w 10"/>
                  <a:gd name="T5" fmla="*/ 3 h 6"/>
                  <a:gd name="T6" fmla="*/ 7 w 10"/>
                  <a:gd name="T7" fmla="*/ 0 h 6"/>
                  <a:gd name="T8" fmla="*/ 10 w 10"/>
                  <a:gd name="T9" fmla="*/ 6 h 6"/>
                  <a:gd name="T10" fmla="*/ 10 w 10"/>
                  <a:gd name="T11" fmla="*/ 6 h 6"/>
                  <a:gd name="T12" fmla="*/ 7 w 10"/>
                  <a:gd name="T13" fmla="*/ 0 h 6"/>
                  <a:gd name="T14" fmla="*/ 7 w 10"/>
                  <a:gd name="T15" fmla="*/ 0 h 6"/>
                  <a:gd name="T16" fmla="*/ 4 w 10"/>
                  <a:gd name="T17" fmla="*/ 0 h 6"/>
                  <a:gd name="T18" fmla="*/ 4 w 10"/>
                  <a:gd name="T19" fmla="*/ 0 h 6"/>
                  <a:gd name="T20" fmla="*/ 0 w 10"/>
                  <a:gd name="T21" fmla="*/ 0 h 6"/>
                  <a:gd name="T22" fmla="*/ 0 w 10"/>
                  <a:gd name="T23" fmla="*/ 3 h 6"/>
                  <a:gd name="T24" fmla="*/ 0 w 10"/>
                  <a:gd name="T25" fmla="*/ 3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6"/>
                  <a:gd name="T41" fmla="*/ 10 w 10"/>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6">
                    <a:moveTo>
                      <a:pt x="0" y="3"/>
                    </a:moveTo>
                    <a:lnTo>
                      <a:pt x="4" y="0"/>
                    </a:lnTo>
                    <a:lnTo>
                      <a:pt x="7" y="3"/>
                    </a:lnTo>
                    <a:lnTo>
                      <a:pt x="7" y="0"/>
                    </a:lnTo>
                    <a:lnTo>
                      <a:pt x="10" y="6"/>
                    </a:lnTo>
                    <a:lnTo>
                      <a:pt x="7" y="0"/>
                    </a:lnTo>
                    <a:lnTo>
                      <a:pt x="4" y="0"/>
                    </a:lnTo>
                    <a:lnTo>
                      <a:pt x="0" y="0"/>
                    </a:lnTo>
                    <a:lnTo>
                      <a:pt x="0" y="3"/>
                    </a:lnTo>
                  </a:path>
                </a:pathLst>
              </a:custGeom>
              <a:noFill/>
              <a:ln w="0">
                <a:solidFill>
                  <a:srgbClr val="7F7F7F"/>
                </a:solidFill>
                <a:round/>
                <a:headEnd/>
                <a:tailEnd/>
              </a:ln>
            </p:spPr>
            <p:txBody>
              <a:bodyPr/>
              <a:lstStyle/>
              <a:p>
                <a:endParaRPr lang="en-US"/>
              </a:p>
            </p:txBody>
          </p:sp>
          <p:sp>
            <p:nvSpPr>
              <p:cNvPr id="33455" name="Freeform 137"/>
              <p:cNvSpPr>
                <a:spLocks/>
              </p:cNvSpPr>
              <p:nvPr/>
            </p:nvSpPr>
            <p:spPr bwMode="auto">
              <a:xfrm>
                <a:off x="2011" y="1479"/>
                <a:ext cx="3" cy="1"/>
              </a:xfrm>
              <a:custGeom>
                <a:avLst/>
                <a:gdLst>
                  <a:gd name="T0" fmla="*/ 0 w 3"/>
                  <a:gd name="T1" fmla="*/ 0 h 1"/>
                  <a:gd name="T2" fmla="*/ 0 w 3"/>
                  <a:gd name="T3" fmla="*/ 0 h 1"/>
                  <a:gd name="T4" fmla="*/ 3 w 3"/>
                  <a:gd name="T5" fmla="*/ 0 h 1"/>
                  <a:gd name="T6" fmla="*/ 0 w 3"/>
                  <a:gd name="T7" fmla="*/ 0 h 1"/>
                  <a:gd name="T8" fmla="*/ 0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0"/>
                    </a:moveTo>
                    <a:lnTo>
                      <a:pt x="0" y="0"/>
                    </a:lnTo>
                    <a:lnTo>
                      <a:pt x="3" y="0"/>
                    </a:lnTo>
                    <a:lnTo>
                      <a:pt x="0" y="0"/>
                    </a:lnTo>
                    <a:close/>
                  </a:path>
                </a:pathLst>
              </a:custGeom>
              <a:solidFill>
                <a:srgbClr val="D1F2EB"/>
              </a:solidFill>
              <a:ln w="9525">
                <a:noFill/>
                <a:round/>
                <a:headEnd/>
                <a:tailEnd/>
              </a:ln>
            </p:spPr>
            <p:txBody>
              <a:bodyPr/>
              <a:lstStyle/>
              <a:p>
                <a:endParaRPr lang="en-US"/>
              </a:p>
            </p:txBody>
          </p:sp>
          <p:sp>
            <p:nvSpPr>
              <p:cNvPr id="33456" name="Freeform 138"/>
              <p:cNvSpPr>
                <a:spLocks/>
              </p:cNvSpPr>
              <p:nvPr/>
            </p:nvSpPr>
            <p:spPr bwMode="auto">
              <a:xfrm>
                <a:off x="2011" y="1479"/>
                <a:ext cx="3" cy="1"/>
              </a:xfrm>
              <a:custGeom>
                <a:avLst/>
                <a:gdLst>
                  <a:gd name="T0" fmla="*/ 0 w 3"/>
                  <a:gd name="T1" fmla="*/ 0 h 1"/>
                  <a:gd name="T2" fmla="*/ 0 w 3"/>
                  <a:gd name="T3" fmla="*/ 0 h 1"/>
                  <a:gd name="T4" fmla="*/ 3 w 3"/>
                  <a:gd name="T5" fmla="*/ 0 h 1"/>
                  <a:gd name="T6" fmla="*/ 0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3457" name="Freeform 139"/>
              <p:cNvSpPr>
                <a:spLocks/>
              </p:cNvSpPr>
              <p:nvPr/>
            </p:nvSpPr>
            <p:spPr bwMode="auto">
              <a:xfrm>
                <a:off x="2166" y="2116"/>
                <a:ext cx="6" cy="13"/>
              </a:xfrm>
              <a:custGeom>
                <a:avLst/>
                <a:gdLst>
                  <a:gd name="T0" fmla="*/ 3 w 6"/>
                  <a:gd name="T1" fmla="*/ 0 h 13"/>
                  <a:gd name="T2" fmla="*/ 3 w 6"/>
                  <a:gd name="T3" fmla="*/ 0 h 13"/>
                  <a:gd name="T4" fmla="*/ 6 w 6"/>
                  <a:gd name="T5" fmla="*/ 6 h 13"/>
                  <a:gd name="T6" fmla="*/ 3 w 6"/>
                  <a:gd name="T7" fmla="*/ 13 h 13"/>
                  <a:gd name="T8" fmla="*/ 0 w 6"/>
                  <a:gd name="T9" fmla="*/ 13 h 13"/>
                  <a:gd name="T10" fmla="*/ 0 w 6"/>
                  <a:gd name="T11" fmla="*/ 10 h 13"/>
                  <a:gd name="T12" fmla="*/ 3 w 6"/>
                  <a:gd name="T13" fmla="*/ 6 h 13"/>
                  <a:gd name="T14" fmla="*/ 0 w 6"/>
                  <a:gd name="T15" fmla="*/ 3 h 13"/>
                  <a:gd name="T16" fmla="*/ 0 w 6"/>
                  <a:gd name="T17" fmla="*/ 0 h 13"/>
                  <a:gd name="T18" fmla="*/ 3 w 6"/>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3"/>
                  <a:gd name="T32" fmla="*/ 6 w 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3">
                    <a:moveTo>
                      <a:pt x="3" y="0"/>
                    </a:moveTo>
                    <a:lnTo>
                      <a:pt x="3" y="0"/>
                    </a:lnTo>
                    <a:lnTo>
                      <a:pt x="6" y="6"/>
                    </a:lnTo>
                    <a:lnTo>
                      <a:pt x="3" y="13"/>
                    </a:lnTo>
                    <a:lnTo>
                      <a:pt x="0" y="13"/>
                    </a:lnTo>
                    <a:lnTo>
                      <a:pt x="0" y="10"/>
                    </a:lnTo>
                    <a:lnTo>
                      <a:pt x="3" y="6"/>
                    </a:lnTo>
                    <a:lnTo>
                      <a:pt x="0" y="3"/>
                    </a:lnTo>
                    <a:lnTo>
                      <a:pt x="0" y="0"/>
                    </a:lnTo>
                    <a:lnTo>
                      <a:pt x="3" y="0"/>
                    </a:lnTo>
                    <a:close/>
                  </a:path>
                </a:pathLst>
              </a:custGeom>
              <a:solidFill>
                <a:srgbClr val="D1F2EB"/>
              </a:solidFill>
              <a:ln w="9525">
                <a:noFill/>
                <a:round/>
                <a:headEnd/>
                <a:tailEnd/>
              </a:ln>
            </p:spPr>
            <p:txBody>
              <a:bodyPr/>
              <a:lstStyle/>
              <a:p>
                <a:endParaRPr lang="en-US"/>
              </a:p>
            </p:txBody>
          </p:sp>
          <p:sp>
            <p:nvSpPr>
              <p:cNvPr id="33458" name="Freeform 140"/>
              <p:cNvSpPr>
                <a:spLocks/>
              </p:cNvSpPr>
              <p:nvPr/>
            </p:nvSpPr>
            <p:spPr bwMode="auto">
              <a:xfrm>
                <a:off x="2166" y="2116"/>
                <a:ext cx="6" cy="13"/>
              </a:xfrm>
              <a:custGeom>
                <a:avLst/>
                <a:gdLst>
                  <a:gd name="T0" fmla="*/ 3 w 6"/>
                  <a:gd name="T1" fmla="*/ 0 h 13"/>
                  <a:gd name="T2" fmla="*/ 3 w 6"/>
                  <a:gd name="T3" fmla="*/ 0 h 13"/>
                  <a:gd name="T4" fmla="*/ 6 w 6"/>
                  <a:gd name="T5" fmla="*/ 6 h 13"/>
                  <a:gd name="T6" fmla="*/ 3 w 6"/>
                  <a:gd name="T7" fmla="*/ 13 h 13"/>
                  <a:gd name="T8" fmla="*/ 0 w 6"/>
                  <a:gd name="T9" fmla="*/ 13 h 13"/>
                  <a:gd name="T10" fmla="*/ 0 w 6"/>
                  <a:gd name="T11" fmla="*/ 10 h 13"/>
                  <a:gd name="T12" fmla="*/ 3 w 6"/>
                  <a:gd name="T13" fmla="*/ 6 h 13"/>
                  <a:gd name="T14" fmla="*/ 0 w 6"/>
                  <a:gd name="T15" fmla="*/ 3 h 13"/>
                  <a:gd name="T16" fmla="*/ 0 w 6"/>
                  <a:gd name="T17" fmla="*/ 0 h 13"/>
                  <a:gd name="T18" fmla="*/ 3 w 6"/>
                  <a:gd name="T19" fmla="*/ 0 h 13"/>
                  <a:gd name="T20" fmla="*/ 3 w 6"/>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3"/>
                  <a:gd name="T35" fmla="*/ 6 w 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3">
                    <a:moveTo>
                      <a:pt x="3" y="0"/>
                    </a:moveTo>
                    <a:lnTo>
                      <a:pt x="3" y="0"/>
                    </a:lnTo>
                    <a:lnTo>
                      <a:pt x="6" y="6"/>
                    </a:lnTo>
                    <a:lnTo>
                      <a:pt x="3" y="13"/>
                    </a:lnTo>
                    <a:lnTo>
                      <a:pt x="0" y="13"/>
                    </a:lnTo>
                    <a:lnTo>
                      <a:pt x="0" y="10"/>
                    </a:lnTo>
                    <a:lnTo>
                      <a:pt x="3" y="6"/>
                    </a:lnTo>
                    <a:lnTo>
                      <a:pt x="0" y="3"/>
                    </a:lnTo>
                    <a:lnTo>
                      <a:pt x="0" y="0"/>
                    </a:lnTo>
                    <a:lnTo>
                      <a:pt x="3" y="0"/>
                    </a:lnTo>
                  </a:path>
                </a:pathLst>
              </a:custGeom>
              <a:noFill/>
              <a:ln w="0">
                <a:solidFill>
                  <a:srgbClr val="7F7F7F"/>
                </a:solidFill>
                <a:round/>
                <a:headEnd/>
                <a:tailEnd/>
              </a:ln>
            </p:spPr>
            <p:txBody>
              <a:bodyPr/>
              <a:lstStyle/>
              <a:p>
                <a:endParaRPr lang="en-US"/>
              </a:p>
            </p:txBody>
          </p:sp>
          <p:sp>
            <p:nvSpPr>
              <p:cNvPr id="33459" name="Freeform 141"/>
              <p:cNvSpPr>
                <a:spLocks/>
              </p:cNvSpPr>
              <p:nvPr/>
            </p:nvSpPr>
            <p:spPr bwMode="auto">
              <a:xfrm>
                <a:off x="2137" y="2454"/>
                <a:ext cx="6" cy="13"/>
              </a:xfrm>
              <a:custGeom>
                <a:avLst/>
                <a:gdLst>
                  <a:gd name="T0" fmla="*/ 6 w 6"/>
                  <a:gd name="T1" fmla="*/ 9 h 13"/>
                  <a:gd name="T2" fmla="*/ 3 w 6"/>
                  <a:gd name="T3" fmla="*/ 6 h 13"/>
                  <a:gd name="T4" fmla="*/ 3 w 6"/>
                  <a:gd name="T5" fmla="*/ 0 h 13"/>
                  <a:gd name="T6" fmla="*/ 0 w 6"/>
                  <a:gd name="T7" fmla="*/ 0 h 13"/>
                  <a:gd name="T8" fmla="*/ 0 w 6"/>
                  <a:gd name="T9" fmla="*/ 9 h 13"/>
                  <a:gd name="T10" fmla="*/ 6 w 6"/>
                  <a:gd name="T11" fmla="*/ 13 h 13"/>
                  <a:gd name="T12" fmla="*/ 6 w 6"/>
                  <a:gd name="T13" fmla="*/ 9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6" y="9"/>
                    </a:moveTo>
                    <a:lnTo>
                      <a:pt x="3" y="6"/>
                    </a:lnTo>
                    <a:lnTo>
                      <a:pt x="3" y="0"/>
                    </a:lnTo>
                    <a:lnTo>
                      <a:pt x="0" y="0"/>
                    </a:lnTo>
                    <a:lnTo>
                      <a:pt x="0" y="9"/>
                    </a:lnTo>
                    <a:lnTo>
                      <a:pt x="6" y="13"/>
                    </a:lnTo>
                    <a:lnTo>
                      <a:pt x="6" y="9"/>
                    </a:lnTo>
                    <a:close/>
                  </a:path>
                </a:pathLst>
              </a:custGeom>
              <a:solidFill>
                <a:srgbClr val="D1F2EB"/>
              </a:solidFill>
              <a:ln w="9525">
                <a:noFill/>
                <a:round/>
                <a:headEnd/>
                <a:tailEnd/>
              </a:ln>
            </p:spPr>
            <p:txBody>
              <a:bodyPr/>
              <a:lstStyle/>
              <a:p>
                <a:endParaRPr lang="en-US"/>
              </a:p>
            </p:txBody>
          </p:sp>
          <p:sp>
            <p:nvSpPr>
              <p:cNvPr id="33460" name="Freeform 142"/>
              <p:cNvSpPr>
                <a:spLocks/>
              </p:cNvSpPr>
              <p:nvPr/>
            </p:nvSpPr>
            <p:spPr bwMode="auto">
              <a:xfrm>
                <a:off x="2137" y="2454"/>
                <a:ext cx="6" cy="13"/>
              </a:xfrm>
              <a:custGeom>
                <a:avLst/>
                <a:gdLst>
                  <a:gd name="T0" fmla="*/ 6 w 6"/>
                  <a:gd name="T1" fmla="*/ 9 h 13"/>
                  <a:gd name="T2" fmla="*/ 3 w 6"/>
                  <a:gd name="T3" fmla="*/ 6 h 13"/>
                  <a:gd name="T4" fmla="*/ 3 w 6"/>
                  <a:gd name="T5" fmla="*/ 0 h 13"/>
                  <a:gd name="T6" fmla="*/ 0 w 6"/>
                  <a:gd name="T7" fmla="*/ 0 h 13"/>
                  <a:gd name="T8" fmla="*/ 0 w 6"/>
                  <a:gd name="T9" fmla="*/ 9 h 13"/>
                  <a:gd name="T10" fmla="*/ 6 w 6"/>
                  <a:gd name="T11" fmla="*/ 13 h 13"/>
                  <a:gd name="T12" fmla="*/ 6 w 6"/>
                  <a:gd name="T13" fmla="*/ 9 h 13"/>
                  <a:gd name="T14" fmla="*/ 6 w 6"/>
                  <a:gd name="T15" fmla="*/ 9 h 1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3"/>
                  <a:gd name="T26" fmla="*/ 6 w 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3">
                    <a:moveTo>
                      <a:pt x="6" y="9"/>
                    </a:moveTo>
                    <a:lnTo>
                      <a:pt x="3" y="6"/>
                    </a:lnTo>
                    <a:lnTo>
                      <a:pt x="3" y="0"/>
                    </a:lnTo>
                    <a:lnTo>
                      <a:pt x="0" y="0"/>
                    </a:lnTo>
                    <a:lnTo>
                      <a:pt x="0" y="9"/>
                    </a:lnTo>
                    <a:lnTo>
                      <a:pt x="6" y="13"/>
                    </a:lnTo>
                    <a:lnTo>
                      <a:pt x="6" y="9"/>
                    </a:lnTo>
                  </a:path>
                </a:pathLst>
              </a:custGeom>
              <a:noFill/>
              <a:ln w="0">
                <a:solidFill>
                  <a:srgbClr val="7F7F7F"/>
                </a:solidFill>
                <a:round/>
                <a:headEnd/>
                <a:tailEnd/>
              </a:ln>
            </p:spPr>
            <p:txBody>
              <a:bodyPr/>
              <a:lstStyle/>
              <a:p>
                <a:endParaRPr lang="en-US"/>
              </a:p>
            </p:txBody>
          </p:sp>
          <p:sp>
            <p:nvSpPr>
              <p:cNvPr id="33461" name="Freeform 143"/>
              <p:cNvSpPr>
                <a:spLocks/>
              </p:cNvSpPr>
              <p:nvPr/>
            </p:nvSpPr>
            <p:spPr bwMode="auto">
              <a:xfrm>
                <a:off x="2249" y="2637"/>
                <a:ext cx="10" cy="10"/>
              </a:xfrm>
              <a:custGeom>
                <a:avLst/>
                <a:gdLst>
                  <a:gd name="T0" fmla="*/ 10 w 10"/>
                  <a:gd name="T1" fmla="*/ 0 h 10"/>
                  <a:gd name="T2" fmla="*/ 7 w 10"/>
                  <a:gd name="T3" fmla="*/ 0 h 10"/>
                  <a:gd name="T4" fmla="*/ 3 w 10"/>
                  <a:gd name="T5" fmla="*/ 0 h 10"/>
                  <a:gd name="T6" fmla="*/ 0 w 10"/>
                  <a:gd name="T7" fmla="*/ 0 h 10"/>
                  <a:gd name="T8" fmla="*/ 0 w 10"/>
                  <a:gd name="T9" fmla="*/ 6 h 10"/>
                  <a:gd name="T10" fmla="*/ 0 w 10"/>
                  <a:gd name="T11" fmla="*/ 6 h 10"/>
                  <a:gd name="T12" fmla="*/ 3 w 10"/>
                  <a:gd name="T13" fmla="*/ 10 h 10"/>
                  <a:gd name="T14" fmla="*/ 10 w 10"/>
                  <a:gd name="T15" fmla="*/ 6 h 10"/>
                  <a:gd name="T16" fmla="*/ 10 w 10"/>
                  <a:gd name="T17" fmla="*/ 3 h 10"/>
                  <a:gd name="T18" fmla="*/ 1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10" y="0"/>
                    </a:moveTo>
                    <a:lnTo>
                      <a:pt x="7" y="0"/>
                    </a:lnTo>
                    <a:lnTo>
                      <a:pt x="3" y="0"/>
                    </a:lnTo>
                    <a:lnTo>
                      <a:pt x="0" y="0"/>
                    </a:lnTo>
                    <a:lnTo>
                      <a:pt x="0" y="6"/>
                    </a:lnTo>
                    <a:lnTo>
                      <a:pt x="3" y="10"/>
                    </a:lnTo>
                    <a:lnTo>
                      <a:pt x="10" y="6"/>
                    </a:lnTo>
                    <a:lnTo>
                      <a:pt x="10" y="3"/>
                    </a:lnTo>
                    <a:lnTo>
                      <a:pt x="10" y="0"/>
                    </a:lnTo>
                    <a:close/>
                  </a:path>
                </a:pathLst>
              </a:custGeom>
              <a:solidFill>
                <a:srgbClr val="D1F2EB"/>
              </a:solidFill>
              <a:ln w="9525">
                <a:noFill/>
                <a:round/>
                <a:headEnd/>
                <a:tailEnd/>
              </a:ln>
            </p:spPr>
            <p:txBody>
              <a:bodyPr/>
              <a:lstStyle/>
              <a:p>
                <a:endParaRPr lang="en-US"/>
              </a:p>
            </p:txBody>
          </p:sp>
          <p:sp>
            <p:nvSpPr>
              <p:cNvPr id="33462" name="Freeform 144"/>
              <p:cNvSpPr>
                <a:spLocks/>
              </p:cNvSpPr>
              <p:nvPr/>
            </p:nvSpPr>
            <p:spPr bwMode="auto">
              <a:xfrm>
                <a:off x="2249" y="2637"/>
                <a:ext cx="10" cy="10"/>
              </a:xfrm>
              <a:custGeom>
                <a:avLst/>
                <a:gdLst>
                  <a:gd name="T0" fmla="*/ 10 w 10"/>
                  <a:gd name="T1" fmla="*/ 0 h 10"/>
                  <a:gd name="T2" fmla="*/ 7 w 10"/>
                  <a:gd name="T3" fmla="*/ 0 h 10"/>
                  <a:gd name="T4" fmla="*/ 3 w 10"/>
                  <a:gd name="T5" fmla="*/ 0 h 10"/>
                  <a:gd name="T6" fmla="*/ 0 w 10"/>
                  <a:gd name="T7" fmla="*/ 0 h 10"/>
                  <a:gd name="T8" fmla="*/ 0 w 10"/>
                  <a:gd name="T9" fmla="*/ 6 h 10"/>
                  <a:gd name="T10" fmla="*/ 0 w 10"/>
                  <a:gd name="T11" fmla="*/ 6 h 10"/>
                  <a:gd name="T12" fmla="*/ 3 w 10"/>
                  <a:gd name="T13" fmla="*/ 10 h 10"/>
                  <a:gd name="T14" fmla="*/ 10 w 10"/>
                  <a:gd name="T15" fmla="*/ 6 h 10"/>
                  <a:gd name="T16" fmla="*/ 10 w 10"/>
                  <a:gd name="T17" fmla="*/ 3 h 10"/>
                  <a:gd name="T18" fmla="*/ 10 w 10"/>
                  <a:gd name="T19" fmla="*/ 0 h 10"/>
                  <a:gd name="T20" fmla="*/ 1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0"/>
                    </a:moveTo>
                    <a:lnTo>
                      <a:pt x="7" y="0"/>
                    </a:lnTo>
                    <a:lnTo>
                      <a:pt x="3" y="0"/>
                    </a:lnTo>
                    <a:lnTo>
                      <a:pt x="0" y="0"/>
                    </a:lnTo>
                    <a:lnTo>
                      <a:pt x="0" y="6"/>
                    </a:lnTo>
                    <a:lnTo>
                      <a:pt x="3" y="10"/>
                    </a:lnTo>
                    <a:lnTo>
                      <a:pt x="10" y="6"/>
                    </a:lnTo>
                    <a:lnTo>
                      <a:pt x="10" y="3"/>
                    </a:lnTo>
                    <a:lnTo>
                      <a:pt x="10" y="0"/>
                    </a:lnTo>
                  </a:path>
                </a:pathLst>
              </a:custGeom>
              <a:noFill/>
              <a:ln w="0">
                <a:solidFill>
                  <a:srgbClr val="7F7F7F"/>
                </a:solidFill>
                <a:round/>
                <a:headEnd/>
                <a:tailEnd/>
              </a:ln>
            </p:spPr>
            <p:txBody>
              <a:bodyPr/>
              <a:lstStyle/>
              <a:p>
                <a:endParaRPr lang="en-US"/>
              </a:p>
            </p:txBody>
          </p:sp>
          <p:sp>
            <p:nvSpPr>
              <p:cNvPr id="33463" name="Freeform 145"/>
              <p:cNvSpPr>
                <a:spLocks/>
              </p:cNvSpPr>
              <p:nvPr/>
            </p:nvSpPr>
            <p:spPr bwMode="auto">
              <a:xfrm>
                <a:off x="3031" y="2418"/>
                <a:ext cx="16" cy="4"/>
              </a:xfrm>
              <a:custGeom>
                <a:avLst/>
                <a:gdLst>
                  <a:gd name="T0" fmla="*/ 3 w 16"/>
                  <a:gd name="T1" fmla="*/ 4 h 4"/>
                  <a:gd name="T2" fmla="*/ 13 w 16"/>
                  <a:gd name="T3" fmla="*/ 4 h 4"/>
                  <a:gd name="T4" fmla="*/ 16 w 16"/>
                  <a:gd name="T5" fmla="*/ 0 h 4"/>
                  <a:gd name="T6" fmla="*/ 10 w 16"/>
                  <a:gd name="T7" fmla="*/ 0 h 4"/>
                  <a:gd name="T8" fmla="*/ 7 w 16"/>
                  <a:gd name="T9" fmla="*/ 0 h 4"/>
                  <a:gd name="T10" fmla="*/ 3 w 16"/>
                  <a:gd name="T11" fmla="*/ 0 h 4"/>
                  <a:gd name="T12" fmla="*/ 0 w 16"/>
                  <a:gd name="T13" fmla="*/ 0 h 4"/>
                  <a:gd name="T14" fmla="*/ 0 w 16"/>
                  <a:gd name="T15" fmla="*/ 4 h 4"/>
                  <a:gd name="T16" fmla="*/ 3 w 16"/>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
                  <a:gd name="T29" fmla="*/ 16 w 16"/>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
                    <a:moveTo>
                      <a:pt x="3" y="4"/>
                    </a:moveTo>
                    <a:lnTo>
                      <a:pt x="13" y="4"/>
                    </a:lnTo>
                    <a:lnTo>
                      <a:pt x="16" y="0"/>
                    </a:lnTo>
                    <a:lnTo>
                      <a:pt x="10" y="0"/>
                    </a:lnTo>
                    <a:lnTo>
                      <a:pt x="7" y="0"/>
                    </a:lnTo>
                    <a:lnTo>
                      <a:pt x="3" y="0"/>
                    </a:lnTo>
                    <a:lnTo>
                      <a:pt x="0" y="0"/>
                    </a:lnTo>
                    <a:lnTo>
                      <a:pt x="0" y="4"/>
                    </a:lnTo>
                    <a:lnTo>
                      <a:pt x="3" y="4"/>
                    </a:lnTo>
                    <a:close/>
                  </a:path>
                </a:pathLst>
              </a:custGeom>
              <a:solidFill>
                <a:srgbClr val="D1F2EB"/>
              </a:solidFill>
              <a:ln w="9525">
                <a:noFill/>
                <a:round/>
                <a:headEnd/>
                <a:tailEnd/>
              </a:ln>
            </p:spPr>
            <p:txBody>
              <a:bodyPr/>
              <a:lstStyle/>
              <a:p>
                <a:endParaRPr lang="en-US"/>
              </a:p>
            </p:txBody>
          </p:sp>
          <p:sp>
            <p:nvSpPr>
              <p:cNvPr id="33464" name="Freeform 146"/>
              <p:cNvSpPr>
                <a:spLocks/>
              </p:cNvSpPr>
              <p:nvPr/>
            </p:nvSpPr>
            <p:spPr bwMode="auto">
              <a:xfrm>
                <a:off x="3031" y="2418"/>
                <a:ext cx="16" cy="4"/>
              </a:xfrm>
              <a:custGeom>
                <a:avLst/>
                <a:gdLst>
                  <a:gd name="T0" fmla="*/ 3 w 16"/>
                  <a:gd name="T1" fmla="*/ 4 h 4"/>
                  <a:gd name="T2" fmla="*/ 13 w 16"/>
                  <a:gd name="T3" fmla="*/ 4 h 4"/>
                  <a:gd name="T4" fmla="*/ 16 w 16"/>
                  <a:gd name="T5" fmla="*/ 0 h 4"/>
                  <a:gd name="T6" fmla="*/ 10 w 16"/>
                  <a:gd name="T7" fmla="*/ 0 h 4"/>
                  <a:gd name="T8" fmla="*/ 7 w 16"/>
                  <a:gd name="T9" fmla="*/ 0 h 4"/>
                  <a:gd name="T10" fmla="*/ 3 w 16"/>
                  <a:gd name="T11" fmla="*/ 0 h 4"/>
                  <a:gd name="T12" fmla="*/ 0 w 16"/>
                  <a:gd name="T13" fmla="*/ 0 h 4"/>
                  <a:gd name="T14" fmla="*/ 0 w 16"/>
                  <a:gd name="T15" fmla="*/ 4 h 4"/>
                  <a:gd name="T16" fmla="*/ 3 w 16"/>
                  <a:gd name="T17" fmla="*/ 4 h 4"/>
                  <a:gd name="T18" fmla="*/ 3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3" y="4"/>
                    </a:moveTo>
                    <a:lnTo>
                      <a:pt x="13" y="4"/>
                    </a:lnTo>
                    <a:lnTo>
                      <a:pt x="16" y="0"/>
                    </a:lnTo>
                    <a:lnTo>
                      <a:pt x="10" y="0"/>
                    </a:lnTo>
                    <a:lnTo>
                      <a:pt x="7" y="0"/>
                    </a:lnTo>
                    <a:lnTo>
                      <a:pt x="3" y="0"/>
                    </a:lnTo>
                    <a:lnTo>
                      <a:pt x="0" y="0"/>
                    </a:lnTo>
                    <a:lnTo>
                      <a:pt x="0" y="4"/>
                    </a:lnTo>
                    <a:lnTo>
                      <a:pt x="3" y="4"/>
                    </a:lnTo>
                  </a:path>
                </a:pathLst>
              </a:custGeom>
              <a:noFill/>
              <a:ln w="0">
                <a:solidFill>
                  <a:srgbClr val="7F7F7F"/>
                </a:solidFill>
                <a:round/>
                <a:headEnd/>
                <a:tailEnd/>
              </a:ln>
            </p:spPr>
            <p:txBody>
              <a:bodyPr/>
              <a:lstStyle/>
              <a:p>
                <a:endParaRPr lang="en-US"/>
              </a:p>
            </p:txBody>
          </p:sp>
          <p:sp>
            <p:nvSpPr>
              <p:cNvPr id="33465" name="Freeform 147"/>
              <p:cNvSpPr>
                <a:spLocks/>
              </p:cNvSpPr>
              <p:nvPr/>
            </p:nvSpPr>
            <p:spPr bwMode="auto">
              <a:xfrm>
                <a:off x="3006" y="1572"/>
                <a:ext cx="9" cy="13"/>
              </a:xfrm>
              <a:custGeom>
                <a:avLst/>
                <a:gdLst>
                  <a:gd name="T0" fmla="*/ 9 w 9"/>
                  <a:gd name="T1" fmla="*/ 10 h 13"/>
                  <a:gd name="T2" fmla="*/ 9 w 9"/>
                  <a:gd name="T3" fmla="*/ 10 h 13"/>
                  <a:gd name="T4" fmla="*/ 3 w 9"/>
                  <a:gd name="T5" fmla="*/ 0 h 13"/>
                  <a:gd name="T6" fmla="*/ 3 w 9"/>
                  <a:gd name="T7" fmla="*/ 3 h 13"/>
                  <a:gd name="T8" fmla="*/ 0 w 9"/>
                  <a:gd name="T9" fmla="*/ 3 h 13"/>
                  <a:gd name="T10" fmla="*/ 0 w 9"/>
                  <a:gd name="T11" fmla="*/ 0 h 13"/>
                  <a:gd name="T12" fmla="*/ 3 w 9"/>
                  <a:gd name="T13" fmla="*/ 7 h 13"/>
                  <a:gd name="T14" fmla="*/ 6 w 9"/>
                  <a:gd name="T15" fmla="*/ 7 h 13"/>
                  <a:gd name="T16" fmla="*/ 9 w 9"/>
                  <a:gd name="T17" fmla="*/ 13 h 13"/>
                  <a:gd name="T18" fmla="*/ 9 w 9"/>
                  <a:gd name="T19" fmla="*/ 1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3"/>
                  <a:gd name="T32" fmla="*/ 9 w 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3">
                    <a:moveTo>
                      <a:pt x="9" y="10"/>
                    </a:moveTo>
                    <a:lnTo>
                      <a:pt x="9" y="10"/>
                    </a:lnTo>
                    <a:lnTo>
                      <a:pt x="3" y="0"/>
                    </a:lnTo>
                    <a:lnTo>
                      <a:pt x="3" y="3"/>
                    </a:lnTo>
                    <a:lnTo>
                      <a:pt x="0" y="3"/>
                    </a:lnTo>
                    <a:lnTo>
                      <a:pt x="0" y="0"/>
                    </a:lnTo>
                    <a:lnTo>
                      <a:pt x="3" y="7"/>
                    </a:lnTo>
                    <a:lnTo>
                      <a:pt x="6" y="7"/>
                    </a:lnTo>
                    <a:lnTo>
                      <a:pt x="9" y="13"/>
                    </a:lnTo>
                    <a:lnTo>
                      <a:pt x="9" y="10"/>
                    </a:lnTo>
                    <a:close/>
                  </a:path>
                </a:pathLst>
              </a:custGeom>
              <a:solidFill>
                <a:srgbClr val="D1F2EB"/>
              </a:solidFill>
              <a:ln w="9525">
                <a:noFill/>
                <a:round/>
                <a:headEnd/>
                <a:tailEnd/>
              </a:ln>
            </p:spPr>
            <p:txBody>
              <a:bodyPr/>
              <a:lstStyle/>
              <a:p>
                <a:endParaRPr lang="en-US"/>
              </a:p>
            </p:txBody>
          </p:sp>
          <p:sp>
            <p:nvSpPr>
              <p:cNvPr id="33466" name="Freeform 148"/>
              <p:cNvSpPr>
                <a:spLocks/>
              </p:cNvSpPr>
              <p:nvPr/>
            </p:nvSpPr>
            <p:spPr bwMode="auto">
              <a:xfrm>
                <a:off x="3006" y="1572"/>
                <a:ext cx="9" cy="13"/>
              </a:xfrm>
              <a:custGeom>
                <a:avLst/>
                <a:gdLst>
                  <a:gd name="T0" fmla="*/ 9 w 9"/>
                  <a:gd name="T1" fmla="*/ 10 h 13"/>
                  <a:gd name="T2" fmla="*/ 9 w 9"/>
                  <a:gd name="T3" fmla="*/ 10 h 13"/>
                  <a:gd name="T4" fmla="*/ 3 w 9"/>
                  <a:gd name="T5" fmla="*/ 0 h 13"/>
                  <a:gd name="T6" fmla="*/ 3 w 9"/>
                  <a:gd name="T7" fmla="*/ 3 h 13"/>
                  <a:gd name="T8" fmla="*/ 0 w 9"/>
                  <a:gd name="T9" fmla="*/ 3 h 13"/>
                  <a:gd name="T10" fmla="*/ 0 w 9"/>
                  <a:gd name="T11" fmla="*/ 0 h 13"/>
                  <a:gd name="T12" fmla="*/ 3 w 9"/>
                  <a:gd name="T13" fmla="*/ 7 h 13"/>
                  <a:gd name="T14" fmla="*/ 6 w 9"/>
                  <a:gd name="T15" fmla="*/ 7 h 13"/>
                  <a:gd name="T16" fmla="*/ 9 w 9"/>
                  <a:gd name="T17" fmla="*/ 13 h 13"/>
                  <a:gd name="T18" fmla="*/ 9 w 9"/>
                  <a:gd name="T19" fmla="*/ 10 h 13"/>
                  <a:gd name="T20" fmla="*/ 9 w 9"/>
                  <a:gd name="T21" fmla="*/ 1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3"/>
                  <a:gd name="T35" fmla="*/ 9 w 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3">
                    <a:moveTo>
                      <a:pt x="9" y="10"/>
                    </a:moveTo>
                    <a:lnTo>
                      <a:pt x="9" y="10"/>
                    </a:lnTo>
                    <a:lnTo>
                      <a:pt x="3" y="0"/>
                    </a:lnTo>
                    <a:lnTo>
                      <a:pt x="3" y="3"/>
                    </a:lnTo>
                    <a:lnTo>
                      <a:pt x="0" y="3"/>
                    </a:lnTo>
                    <a:lnTo>
                      <a:pt x="0" y="0"/>
                    </a:lnTo>
                    <a:lnTo>
                      <a:pt x="3" y="7"/>
                    </a:lnTo>
                    <a:lnTo>
                      <a:pt x="6" y="7"/>
                    </a:lnTo>
                    <a:lnTo>
                      <a:pt x="9" y="13"/>
                    </a:lnTo>
                    <a:lnTo>
                      <a:pt x="9" y="10"/>
                    </a:lnTo>
                  </a:path>
                </a:pathLst>
              </a:custGeom>
              <a:noFill/>
              <a:ln w="0">
                <a:solidFill>
                  <a:srgbClr val="7F7F7F"/>
                </a:solidFill>
                <a:round/>
                <a:headEnd/>
                <a:tailEnd/>
              </a:ln>
            </p:spPr>
            <p:txBody>
              <a:bodyPr/>
              <a:lstStyle/>
              <a:p>
                <a:endParaRPr lang="en-US"/>
              </a:p>
            </p:txBody>
          </p:sp>
          <p:sp>
            <p:nvSpPr>
              <p:cNvPr id="33467" name="Freeform 149"/>
              <p:cNvSpPr>
                <a:spLocks/>
              </p:cNvSpPr>
              <p:nvPr/>
            </p:nvSpPr>
            <p:spPr bwMode="auto">
              <a:xfrm>
                <a:off x="2993" y="1556"/>
                <a:ext cx="3" cy="7"/>
              </a:xfrm>
              <a:custGeom>
                <a:avLst/>
                <a:gdLst>
                  <a:gd name="T0" fmla="*/ 0 w 3"/>
                  <a:gd name="T1" fmla="*/ 0 h 7"/>
                  <a:gd name="T2" fmla="*/ 0 w 3"/>
                  <a:gd name="T3" fmla="*/ 0 h 7"/>
                  <a:gd name="T4" fmla="*/ 0 w 3"/>
                  <a:gd name="T5" fmla="*/ 3 h 7"/>
                  <a:gd name="T6" fmla="*/ 0 w 3"/>
                  <a:gd name="T7" fmla="*/ 3 h 7"/>
                  <a:gd name="T8" fmla="*/ 3 w 3"/>
                  <a:gd name="T9" fmla="*/ 7 h 7"/>
                  <a:gd name="T10" fmla="*/ 3 w 3"/>
                  <a:gd name="T11" fmla="*/ 3 h 7"/>
                  <a:gd name="T12" fmla="*/ 3 w 3"/>
                  <a:gd name="T13" fmla="*/ 0 h 7"/>
                  <a:gd name="T14" fmla="*/ 0 w 3"/>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
                  <a:gd name="T26" fmla="*/ 3 w 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
                    <a:moveTo>
                      <a:pt x="0" y="0"/>
                    </a:moveTo>
                    <a:lnTo>
                      <a:pt x="0" y="0"/>
                    </a:lnTo>
                    <a:lnTo>
                      <a:pt x="0" y="3"/>
                    </a:lnTo>
                    <a:lnTo>
                      <a:pt x="3" y="7"/>
                    </a:lnTo>
                    <a:lnTo>
                      <a:pt x="3" y="3"/>
                    </a:lnTo>
                    <a:lnTo>
                      <a:pt x="3" y="0"/>
                    </a:lnTo>
                    <a:lnTo>
                      <a:pt x="0" y="0"/>
                    </a:lnTo>
                    <a:close/>
                  </a:path>
                </a:pathLst>
              </a:custGeom>
              <a:solidFill>
                <a:srgbClr val="D1F2EB"/>
              </a:solidFill>
              <a:ln w="9525">
                <a:noFill/>
                <a:round/>
                <a:headEnd/>
                <a:tailEnd/>
              </a:ln>
            </p:spPr>
            <p:txBody>
              <a:bodyPr/>
              <a:lstStyle/>
              <a:p>
                <a:endParaRPr lang="en-US"/>
              </a:p>
            </p:txBody>
          </p:sp>
          <p:sp>
            <p:nvSpPr>
              <p:cNvPr id="33468" name="Freeform 150"/>
              <p:cNvSpPr>
                <a:spLocks/>
              </p:cNvSpPr>
              <p:nvPr/>
            </p:nvSpPr>
            <p:spPr bwMode="auto">
              <a:xfrm>
                <a:off x="2993" y="1556"/>
                <a:ext cx="3" cy="7"/>
              </a:xfrm>
              <a:custGeom>
                <a:avLst/>
                <a:gdLst>
                  <a:gd name="T0" fmla="*/ 0 w 3"/>
                  <a:gd name="T1" fmla="*/ 0 h 7"/>
                  <a:gd name="T2" fmla="*/ 0 w 3"/>
                  <a:gd name="T3" fmla="*/ 0 h 7"/>
                  <a:gd name="T4" fmla="*/ 0 w 3"/>
                  <a:gd name="T5" fmla="*/ 3 h 7"/>
                  <a:gd name="T6" fmla="*/ 0 w 3"/>
                  <a:gd name="T7" fmla="*/ 3 h 7"/>
                  <a:gd name="T8" fmla="*/ 3 w 3"/>
                  <a:gd name="T9" fmla="*/ 7 h 7"/>
                  <a:gd name="T10" fmla="*/ 3 w 3"/>
                  <a:gd name="T11" fmla="*/ 3 h 7"/>
                  <a:gd name="T12" fmla="*/ 3 w 3"/>
                  <a:gd name="T13" fmla="*/ 0 h 7"/>
                  <a:gd name="T14" fmla="*/ 0 w 3"/>
                  <a:gd name="T15" fmla="*/ 0 h 7"/>
                  <a:gd name="T16" fmla="*/ 0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0" y="0"/>
                    </a:moveTo>
                    <a:lnTo>
                      <a:pt x="0" y="0"/>
                    </a:lnTo>
                    <a:lnTo>
                      <a:pt x="0" y="3"/>
                    </a:lnTo>
                    <a:lnTo>
                      <a:pt x="3" y="7"/>
                    </a:lnTo>
                    <a:lnTo>
                      <a:pt x="3" y="3"/>
                    </a:lnTo>
                    <a:lnTo>
                      <a:pt x="3" y="0"/>
                    </a:lnTo>
                    <a:lnTo>
                      <a:pt x="0" y="0"/>
                    </a:lnTo>
                  </a:path>
                </a:pathLst>
              </a:custGeom>
              <a:noFill/>
              <a:ln w="0">
                <a:solidFill>
                  <a:srgbClr val="7F7F7F"/>
                </a:solidFill>
                <a:round/>
                <a:headEnd/>
                <a:tailEnd/>
              </a:ln>
            </p:spPr>
            <p:txBody>
              <a:bodyPr/>
              <a:lstStyle/>
              <a:p>
                <a:endParaRPr lang="en-US"/>
              </a:p>
            </p:txBody>
          </p:sp>
          <p:sp>
            <p:nvSpPr>
              <p:cNvPr id="33469" name="Freeform 151"/>
              <p:cNvSpPr>
                <a:spLocks/>
              </p:cNvSpPr>
              <p:nvPr/>
            </p:nvSpPr>
            <p:spPr bwMode="auto">
              <a:xfrm>
                <a:off x="2999" y="1411"/>
                <a:ext cx="19" cy="26"/>
              </a:xfrm>
              <a:custGeom>
                <a:avLst/>
                <a:gdLst>
                  <a:gd name="T0" fmla="*/ 16 w 19"/>
                  <a:gd name="T1" fmla="*/ 23 h 26"/>
                  <a:gd name="T2" fmla="*/ 19 w 19"/>
                  <a:gd name="T3" fmla="*/ 23 h 26"/>
                  <a:gd name="T4" fmla="*/ 16 w 19"/>
                  <a:gd name="T5" fmla="*/ 20 h 26"/>
                  <a:gd name="T6" fmla="*/ 16 w 19"/>
                  <a:gd name="T7" fmla="*/ 20 h 26"/>
                  <a:gd name="T8" fmla="*/ 16 w 19"/>
                  <a:gd name="T9" fmla="*/ 20 h 26"/>
                  <a:gd name="T10" fmla="*/ 13 w 19"/>
                  <a:gd name="T11" fmla="*/ 16 h 26"/>
                  <a:gd name="T12" fmla="*/ 13 w 19"/>
                  <a:gd name="T13" fmla="*/ 13 h 26"/>
                  <a:gd name="T14" fmla="*/ 10 w 19"/>
                  <a:gd name="T15" fmla="*/ 13 h 26"/>
                  <a:gd name="T16" fmla="*/ 10 w 19"/>
                  <a:gd name="T17" fmla="*/ 13 h 26"/>
                  <a:gd name="T18" fmla="*/ 10 w 19"/>
                  <a:gd name="T19" fmla="*/ 7 h 26"/>
                  <a:gd name="T20" fmla="*/ 10 w 19"/>
                  <a:gd name="T21" fmla="*/ 7 h 26"/>
                  <a:gd name="T22" fmla="*/ 0 w 19"/>
                  <a:gd name="T23" fmla="*/ 0 h 26"/>
                  <a:gd name="T24" fmla="*/ 3 w 19"/>
                  <a:gd name="T25" fmla="*/ 7 h 26"/>
                  <a:gd name="T26" fmla="*/ 3 w 19"/>
                  <a:gd name="T27" fmla="*/ 4 h 26"/>
                  <a:gd name="T28" fmla="*/ 7 w 19"/>
                  <a:gd name="T29" fmla="*/ 7 h 26"/>
                  <a:gd name="T30" fmla="*/ 10 w 19"/>
                  <a:gd name="T31" fmla="*/ 10 h 26"/>
                  <a:gd name="T32" fmla="*/ 7 w 19"/>
                  <a:gd name="T33" fmla="*/ 10 h 26"/>
                  <a:gd name="T34" fmla="*/ 3 w 19"/>
                  <a:gd name="T35" fmla="*/ 10 h 26"/>
                  <a:gd name="T36" fmla="*/ 7 w 19"/>
                  <a:gd name="T37" fmla="*/ 10 h 26"/>
                  <a:gd name="T38" fmla="*/ 7 w 19"/>
                  <a:gd name="T39" fmla="*/ 13 h 26"/>
                  <a:gd name="T40" fmla="*/ 3 w 19"/>
                  <a:gd name="T41" fmla="*/ 10 h 26"/>
                  <a:gd name="T42" fmla="*/ 3 w 19"/>
                  <a:gd name="T43" fmla="*/ 7 h 26"/>
                  <a:gd name="T44" fmla="*/ 0 w 19"/>
                  <a:gd name="T45" fmla="*/ 7 h 26"/>
                  <a:gd name="T46" fmla="*/ 0 w 19"/>
                  <a:gd name="T47" fmla="*/ 7 h 26"/>
                  <a:gd name="T48" fmla="*/ 3 w 19"/>
                  <a:gd name="T49" fmla="*/ 13 h 26"/>
                  <a:gd name="T50" fmla="*/ 0 w 19"/>
                  <a:gd name="T51" fmla="*/ 10 h 26"/>
                  <a:gd name="T52" fmla="*/ 3 w 19"/>
                  <a:gd name="T53" fmla="*/ 13 h 26"/>
                  <a:gd name="T54" fmla="*/ 3 w 19"/>
                  <a:gd name="T55" fmla="*/ 13 h 26"/>
                  <a:gd name="T56" fmla="*/ 0 w 19"/>
                  <a:gd name="T57" fmla="*/ 13 h 26"/>
                  <a:gd name="T58" fmla="*/ 0 w 19"/>
                  <a:gd name="T59" fmla="*/ 13 h 26"/>
                  <a:gd name="T60" fmla="*/ 3 w 19"/>
                  <a:gd name="T61" fmla="*/ 16 h 26"/>
                  <a:gd name="T62" fmla="*/ 10 w 19"/>
                  <a:gd name="T63" fmla="*/ 20 h 26"/>
                  <a:gd name="T64" fmla="*/ 13 w 19"/>
                  <a:gd name="T65" fmla="*/ 20 h 26"/>
                  <a:gd name="T66" fmla="*/ 13 w 19"/>
                  <a:gd name="T67" fmla="*/ 23 h 26"/>
                  <a:gd name="T68" fmla="*/ 10 w 19"/>
                  <a:gd name="T69" fmla="*/ 23 h 26"/>
                  <a:gd name="T70" fmla="*/ 13 w 19"/>
                  <a:gd name="T71" fmla="*/ 26 h 26"/>
                  <a:gd name="T72" fmla="*/ 13 w 19"/>
                  <a:gd name="T73" fmla="*/ 26 h 26"/>
                  <a:gd name="T74" fmla="*/ 16 w 19"/>
                  <a:gd name="T75" fmla="*/ 23 h 26"/>
                  <a:gd name="T76" fmla="*/ 16 w 19"/>
                  <a:gd name="T77" fmla="*/ 23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26"/>
                  <a:gd name="T119" fmla="*/ 19 w 19"/>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26">
                    <a:moveTo>
                      <a:pt x="16" y="23"/>
                    </a:moveTo>
                    <a:lnTo>
                      <a:pt x="19" y="23"/>
                    </a:lnTo>
                    <a:lnTo>
                      <a:pt x="16" y="20"/>
                    </a:lnTo>
                    <a:lnTo>
                      <a:pt x="13" y="16"/>
                    </a:lnTo>
                    <a:lnTo>
                      <a:pt x="13" y="13"/>
                    </a:lnTo>
                    <a:lnTo>
                      <a:pt x="10" y="13"/>
                    </a:lnTo>
                    <a:lnTo>
                      <a:pt x="10" y="7"/>
                    </a:lnTo>
                    <a:lnTo>
                      <a:pt x="0" y="0"/>
                    </a:lnTo>
                    <a:lnTo>
                      <a:pt x="3" y="7"/>
                    </a:lnTo>
                    <a:lnTo>
                      <a:pt x="3" y="4"/>
                    </a:lnTo>
                    <a:lnTo>
                      <a:pt x="7" y="7"/>
                    </a:lnTo>
                    <a:lnTo>
                      <a:pt x="10" y="10"/>
                    </a:lnTo>
                    <a:lnTo>
                      <a:pt x="7" y="10"/>
                    </a:lnTo>
                    <a:lnTo>
                      <a:pt x="3" y="10"/>
                    </a:lnTo>
                    <a:lnTo>
                      <a:pt x="7" y="10"/>
                    </a:lnTo>
                    <a:lnTo>
                      <a:pt x="7" y="13"/>
                    </a:lnTo>
                    <a:lnTo>
                      <a:pt x="3" y="10"/>
                    </a:lnTo>
                    <a:lnTo>
                      <a:pt x="3" y="7"/>
                    </a:lnTo>
                    <a:lnTo>
                      <a:pt x="0" y="7"/>
                    </a:lnTo>
                    <a:lnTo>
                      <a:pt x="3" y="13"/>
                    </a:lnTo>
                    <a:lnTo>
                      <a:pt x="0" y="10"/>
                    </a:lnTo>
                    <a:lnTo>
                      <a:pt x="3" y="13"/>
                    </a:lnTo>
                    <a:lnTo>
                      <a:pt x="0" y="13"/>
                    </a:lnTo>
                    <a:lnTo>
                      <a:pt x="3" y="16"/>
                    </a:lnTo>
                    <a:lnTo>
                      <a:pt x="10" y="20"/>
                    </a:lnTo>
                    <a:lnTo>
                      <a:pt x="13" y="20"/>
                    </a:lnTo>
                    <a:lnTo>
                      <a:pt x="13" y="23"/>
                    </a:lnTo>
                    <a:lnTo>
                      <a:pt x="10" y="23"/>
                    </a:lnTo>
                    <a:lnTo>
                      <a:pt x="13" y="26"/>
                    </a:lnTo>
                    <a:lnTo>
                      <a:pt x="16" y="23"/>
                    </a:lnTo>
                    <a:close/>
                  </a:path>
                </a:pathLst>
              </a:custGeom>
              <a:solidFill>
                <a:srgbClr val="D1F2EB"/>
              </a:solidFill>
              <a:ln w="9525">
                <a:noFill/>
                <a:round/>
                <a:headEnd/>
                <a:tailEnd/>
              </a:ln>
            </p:spPr>
            <p:txBody>
              <a:bodyPr/>
              <a:lstStyle/>
              <a:p>
                <a:endParaRPr lang="en-US"/>
              </a:p>
            </p:txBody>
          </p:sp>
          <p:sp>
            <p:nvSpPr>
              <p:cNvPr id="33470" name="Freeform 152"/>
              <p:cNvSpPr>
                <a:spLocks/>
              </p:cNvSpPr>
              <p:nvPr/>
            </p:nvSpPr>
            <p:spPr bwMode="auto">
              <a:xfrm>
                <a:off x="2999" y="1411"/>
                <a:ext cx="19" cy="26"/>
              </a:xfrm>
              <a:custGeom>
                <a:avLst/>
                <a:gdLst>
                  <a:gd name="T0" fmla="*/ 16 w 19"/>
                  <a:gd name="T1" fmla="*/ 23 h 26"/>
                  <a:gd name="T2" fmla="*/ 19 w 19"/>
                  <a:gd name="T3" fmla="*/ 23 h 26"/>
                  <a:gd name="T4" fmla="*/ 16 w 19"/>
                  <a:gd name="T5" fmla="*/ 20 h 26"/>
                  <a:gd name="T6" fmla="*/ 16 w 19"/>
                  <a:gd name="T7" fmla="*/ 20 h 26"/>
                  <a:gd name="T8" fmla="*/ 16 w 19"/>
                  <a:gd name="T9" fmla="*/ 20 h 26"/>
                  <a:gd name="T10" fmla="*/ 13 w 19"/>
                  <a:gd name="T11" fmla="*/ 16 h 26"/>
                  <a:gd name="T12" fmla="*/ 13 w 19"/>
                  <a:gd name="T13" fmla="*/ 13 h 26"/>
                  <a:gd name="T14" fmla="*/ 10 w 19"/>
                  <a:gd name="T15" fmla="*/ 13 h 26"/>
                  <a:gd name="T16" fmla="*/ 10 w 19"/>
                  <a:gd name="T17" fmla="*/ 13 h 26"/>
                  <a:gd name="T18" fmla="*/ 10 w 19"/>
                  <a:gd name="T19" fmla="*/ 7 h 26"/>
                  <a:gd name="T20" fmla="*/ 10 w 19"/>
                  <a:gd name="T21" fmla="*/ 7 h 26"/>
                  <a:gd name="T22" fmla="*/ 0 w 19"/>
                  <a:gd name="T23" fmla="*/ 0 h 26"/>
                  <a:gd name="T24" fmla="*/ 3 w 19"/>
                  <a:gd name="T25" fmla="*/ 7 h 26"/>
                  <a:gd name="T26" fmla="*/ 3 w 19"/>
                  <a:gd name="T27" fmla="*/ 4 h 26"/>
                  <a:gd name="T28" fmla="*/ 7 w 19"/>
                  <a:gd name="T29" fmla="*/ 7 h 26"/>
                  <a:gd name="T30" fmla="*/ 10 w 19"/>
                  <a:gd name="T31" fmla="*/ 10 h 26"/>
                  <a:gd name="T32" fmla="*/ 7 w 19"/>
                  <a:gd name="T33" fmla="*/ 10 h 26"/>
                  <a:gd name="T34" fmla="*/ 3 w 19"/>
                  <a:gd name="T35" fmla="*/ 10 h 26"/>
                  <a:gd name="T36" fmla="*/ 7 w 19"/>
                  <a:gd name="T37" fmla="*/ 10 h 26"/>
                  <a:gd name="T38" fmla="*/ 7 w 19"/>
                  <a:gd name="T39" fmla="*/ 13 h 26"/>
                  <a:gd name="T40" fmla="*/ 3 w 19"/>
                  <a:gd name="T41" fmla="*/ 10 h 26"/>
                  <a:gd name="T42" fmla="*/ 3 w 19"/>
                  <a:gd name="T43" fmla="*/ 7 h 26"/>
                  <a:gd name="T44" fmla="*/ 0 w 19"/>
                  <a:gd name="T45" fmla="*/ 7 h 26"/>
                  <a:gd name="T46" fmla="*/ 0 w 19"/>
                  <a:gd name="T47" fmla="*/ 7 h 26"/>
                  <a:gd name="T48" fmla="*/ 3 w 19"/>
                  <a:gd name="T49" fmla="*/ 13 h 26"/>
                  <a:gd name="T50" fmla="*/ 0 w 19"/>
                  <a:gd name="T51" fmla="*/ 10 h 26"/>
                  <a:gd name="T52" fmla="*/ 3 w 19"/>
                  <a:gd name="T53" fmla="*/ 13 h 26"/>
                  <a:gd name="T54" fmla="*/ 3 w 19"/>
                  <a:gd name="T55" fmla="*/ 13 h 26"/>
                  <a:gd name="T56" fmla="*/ 0 w 19"/>
                  <a:gd name="T57" fmla="*/ 13 h 26"/>
                  <a:gd name="T58" fmla="*/ 0 w 19"/>
                  <a:gd name="T59" fmla="*/ 13 h 26"/>
                  <a:gd name="T60" fmla="*/ 3 w 19"/>
                  <a:gd name="T61" fmla="*/ 16 h 26"/>
                  <a:gd name="T62" fmla="*/ 10 w 19"/>
                  <a:gd name="T63" fmla="*/ 20 h 26"/>
                  <a:gd name="T64" fmla="*/ 13 w 19"/>
                  <a:gd name="T65" fmla="*/ 20 h 26"/>
                  <a:gd name="T66" fmla="*/ 13 w 19"/>
                  <a:gd name="T67" fmla="*/ 23 h 26"/>
                  <a:gd name="T68" fmla="*/ 10 w 19"/>
                  <a:gd name="T69" fmla="*/ 23 h 26"/>
                  <a:gd name="T70" fmla="*/ 13 w 19"/>
                  <a:gd name="T71" fmla="*/ 26 h 26"/>
                  <a:gd name="T72" fmla="*/ 13 w 19"/>
                  <a:gd name="T73" fmla="*/ 26 h 26"/>
                  <a:gd name="T74" fmla="*/ 16 w 19"/>
                  <a:gd name="T75" fmla="*/ 23 h 26"/>
                  <a:gd name="T76" fmla="*/ 16 w 19"/>
                  <a:gd name="T77" fmla="*/ 23 h 26"/>
                  <a:gd name="T78" fmla="*/ 16 w 19"/>
                  <a:gd name="T79" fmla="*/ 23 h 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26"/>
                  <a:gd name="T122" fmla="*/ 19 w 19"/>
                  <a:gd name="T123" fmla="*/ 26 h 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26">
                    <a:moveTo>
                      <a:pt x="16" y="23"/>
                    </a:moveTo>
                    <a:lnTo>
                      <a:pt x="19" y="23"/>
                    </a:lnTo>
                    <a:lnTo>
                      <a:pt x="16" y="20"/>
                    </a:lnTo>
                    <a:lnTo>
                      <a:pt x="13" y="16"/>
                    </a:lnTo>
                    <a:lnTo>
                      <a:pt x="13" y="13"/>
                    </a:lnTo>
                    <a:lnTo>
                      <a:pt x="10" y="13"/>
                    </a:lnTo>
                    <a:lnTo>
                      <a:pt x="10" y="7"/>
                    </a:lnTo>
                    <a:lnTo>
                      <a:pt x="0" y="0"/>
                    </a:lnTo>
                    <a:lnTo>
                      <a:pt x="3" y="7"/>
                    </a:lnTo>
                    <a:lnTo>
                      <a:pt x="3" y="4"/>
                    </a:lnTo>
                    <a:lnTo>
                      <a:pt x="7" y="7"/>
                    </a:lnTo>
                    <a:lnTo>
                      <a:pt x="10" y="10"/>
                    </a:lnTo>
                    <a:lnTo>
                      <a:pt x="7" y="10"/>
                    </a:lnTo>
                    <a:lnTo>
                      <a:pt x="3" y="10"/>
                    </a:lnTo>
                    <a:lnTo>
                      <a:pt x="7" y="10"/>
                    </a:lnTo>
                    <a:lnTo>
                      <a:pt x="7" y="13"/>
                    </a:lnTo>
                    <a:lnTo>
                      <a:pt x="3" y="10"/>
                    </a:lnTo>
                    <a:lnTo>
                      <a:pt x="3" y="7"/>
                    </a:lnTo>
                    <a:lnTo>
                      <a:pt x="0" y="7"/>
                    </a:lnTo>
                    <a:lnTo>
                      <a:pt x="3" y="13"/>
                    </a:lnTo>
                    <a:lnTo>
                      <a:pt x="0" y="10"/>
                    </a:lnTo>
                    <a:lnTo>
                      <a:pt x="3" y="13"/>
                    </a:lnTo>
                    <a:lnTo>
                      <a:pt x="0" y="13"/>
                    </a:lnTo>
                    <a:lnTo>
                      <a:pt x="3" y="16"/>
                    </a:lnTo>
                    <a:lnTo>
                      <a:pt x="10" y="20"/>
                    </a:lnTo>
                    <a:lnTo>
                      <a:pt x="13" y="20"/>
                    </a:lnTo>
                    <a:lnTo>
                      <a:pt x="13" y="23"/>
                    </a:lnTo>
                    <a:lnTo>
                      <a:pt x="10" y="23"/>
                    </a:lnTo>
                    <a:lnTo>
                      <a:pt x="13" y="26"/>
                    </a:lnTo>
                    <a:lnTo>
                      <a:pt x="16" y="23"/>
                    </a:lnTo>
                  </a:path>
                </a:pathLst>
              </a:custGeom>
              <a:noFill/>
              <a:ln w="0">
                <a:solidFill>
                  <a:srgbClr val="7F7F7F"/>
                </a:solidFill>
                <a:round/>
                <a:headEnd/>
                <a:tailEnd/>
              </a:ln>
            </p:spPr>
            <p:txBody>
              <a:bodyPr/>
              <a:lstStyle/>
              <a:p>
                <a:endParaRPr lang="en-US"/>
              </a:p>
            </p:txBody>
          </p:sp>
          <p:sp>
            <p:nvSpPr>
              <p:cNvPr id="33471" name="Freeform 153"/>
              <p:cNvSpPr>
                <a:spLocks/>
              </p:cNvSpPr>
              <p:nvPr/>
            </p:nvSpPr>
            <p:spPr bwMode="auto">
              <a:xfrm>
                <a:off x="3025" y="1444"/>
                <a:ext cx="6" cy="3"/>
              </a:xfrm>
              <a:custGeom>
                <a:avLst/>
                <a:gdLst>
                  <a:gd name="T0" fmla="*/ 3 w 6"/>
                  <a:gd name="T1" fmla="*/ 3 h 3"/>
                  <a:gd name="T2" fmla="*/ 0 w 6"/>
                  <a:gd name="T3" fmla="*/ 3 h 3"/>
                  <a:gd name="T4" fmla="*/ 0 w 6"/>
                  <a:gd name="T5" fmla="*/ 0 h 3"/>
                  <a:gd name="T6" fmla="*/ 0 w 6"/>
                  <a:gd name="T7" fmla="*/ 0 h 3"/>
                  <a:gd name="T8" fmla="*/ 3 w 6"/>
                  <a:gd name="T9" fmla="*/ 0 h 3"/>
                  <a:gd name="T10" fmla="*/ 6 w 6"/>
                  <a:gd name="T11" fmla="*/ 0 h 3"/>
                  <a:gd name="T12" fmla="*/ 6 w 6"/>
                  <a:gd name="T13" fmla="*/ 3 h 3"/>
                  <a:gd name="T14" fmla="*/ 3 w 6"/>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3" y="3"/>
                    </a:moveTo>
                    <a:lnTo>
                      <a:pt x="0" y="3"/>
                    </a:lnTo>
                    <a:lnTo>
                      <a:pt x="0" y="0"/>
                    </a:lnTo>
                    <a:lnTo>
                      <a:pt x="3" y="0"/>
                    </a:lnTo>
                    <a:lnTo>
                      <a:pt x="6" y="0"/>
                    </a:lnTo>
                    <a:lnTo>
                      <a:pt x="6" y="3"/>
                    </a:lnTo>
                    <a:lnTo>
                      <a:pt x="3" y="3"/>
                    </a:lnTo>
                    <a:close/>
                  </a:path>
                </a:pathLst>
              </a:custGeom>
              <a:solidFill>
                <a:srgbClr val="D1F2EB"/>
              </a:solidFill>
              <a:ln w="9525">
                <a:noFill/>
                <a:round/>
                <a:headEnd/>
                <a:tailEnd/>
              </a:ln>
            </p:spPr>
            <p:txBody>
              <a:bodyPr/>
              <a:lstStyle/>
              <a:p>
                <a:endParaRPr lang="en-US"/>
              </a:p>
            </p:txBody>
          </p:sp>
          <p:sp>
            <p:nvSpPr>
              <p:cNvPr id="33472" name="Freeform 154"/>
              <p:cNvSpPr>
                <a:spLocks/>
              </p:cNvSpPr>
              <p:nvPr/>
            </p:nvSpPr>
            <p:spPr bwMode="auto">
              <a:xfrm>
                <a:off x="3025" y="1444"/>
                <a:ext cx="6" cy="3"/>
              </a:xfrm>
              <a:custGeom>
                <a:avLst/>
                <a:gdLst>
                  <a:gd name="T0" fmla="*/ 3 w 6"/>
                  <a:gd name="T1" fmla="*/ 3 h 3"/>
                  <a:gd name="T2" fmla="*/ 0 w 6"/>
                  <a:gd name="T3" fmla="*/ 3 h 3"/>
                  <a:gd name="T4" fmla="*/ 0 w 6"/>
                  <a:gd name="T5" fmla="*/ 0 h 3"/>
                  <a:gd name="T6" fmla="*/ 0 w 6"/>
                  <a:gd name="T7" fmla="*/ 0 h 3"/>
                  <a:gd name="T8" fmla="*/ 3 w 6"/>
                  <a:gd name="T9" fmla="*/ 0 h 3"/>
                  <a:gd name="T10" fmla="*/ 6 w 6"/>
                  <a:gd name="T11" fmla="*/ 0 h 3"/>
                  <a:gd name="T12" fmla="*/ 6 w 6"/>
                  <a:gd name="T13" fmla="*/ 3 h 3"/>
                  <a:gd name="T14" fmla="*/ 3 w 6"/>
                  <a:gd name="T15" fmla="*/ 3 h 3"/>
                  <a:gd name="T16" fmla="*/ 3 w 6"/>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3" y="3"/>
                    </a:moveTo>
                    <a:lnTo>
                      <a:pt x="0" y="3"/>
                    </a:lnTo>
                    <a:lnTo>
                      <a:pt x="0" y="0"/>
                    </a:lnTo>
                    <a:lnTo>
                      <a:pt x="3" y="0"/>
                    </a:lnTo>
                    <a:lnTo>
                      <a:pt x="6" y="0"/>
                    </a:lnTo>
                    <a:lnTo>
                      <a:pt x="6" y="3"/>
                    </a:lnTo>
                    <a:lnTo>
                      <a:pt x="3" y="3"/>
                    </a:lnTo>
                  </a:path>
                </a:pathLst>
              </a:custGeom>
              <a:noFill/>
              <a:ln w="0">
                <a:solidFill>
                  <a:srgbClr val="7F7F7F"/>
                </a:solidFill>
                <a:round/>
                <a:headEnd/>
                <a:tailEnd/>
              </a:ln>
            </p:spPr>
            <p:txBody>
              <a:bodyPr/>
              <a:lstStyle/>
              <a:p>
                <a:endParaRPr lang="en-US"/>
              </a:p>
            </p:txBody>
          </p:sp>
          <p:sp>
            <p:nvSpPr>
              <p:cNvPr id="33473" name="Freeform 155"/>
              <p:cNvSpPr>
                <a:spLocks/>
              </p:cNvSpPr>
              <p:nvPr/>
            </p:nvSpPr>
            <p:spPr bwMode="auto">
              <a:xfrm>
                <a:off x="3028" y="1460"/>
                <a:ext cx="16" cy="9"/>
              </a:xfrm>
              <a:custGeom>
                <a:avLst/>
                <a:gdLst>
                  <a:gd name="T0" fmla="*/ 3 w 16"/>
                  <a:gd name="T1" fmla="*/ 0 h 9"/>
                  <a:gd name="T2" fmla="*/ 3 w 16"/>
                  <a:gd name="T3" fmla="*/ 0 h 9"/>
                  <a:gd name="T4" fmla="*/ 6 w 16"/>
                  <a:gd name="T5" fmla="*/ 0 h 9"/>
                  <a:gd name="T6" fmla="*/ 6 w 16"/>
                  <a:gd name="T7" fmla="*/ 3 h 9"/>
                  <a:gd name="T8" fmla="*/ 6 w 16"/>
                  <a:gd name="T9" fmla="*/ 3 h 9"/>
                  <a:gd name="T10" fmla="*/ 3 w 16"/>
                  <a:gd name="T11" fmla="*/ 3 h 9"/>
                  <a:gd name="T12" fmla="*/ 0 w 16"/>
                  <a:gd name="T13" fmla="*/ 3 h 9"/>
                  <a:gd name="T14" fmla="*/ 0 w 16"/>
                  <a:gd name="T15" fmla="*/ 3 h 9"/>
                  <a:gd name="T16" fmla="*/ 0 w 16"/>
                  <a:gd name="T17" fmla="*/ 3 h 9"/>
                  <a:gd name="T18" fmla="*/ 6 w 16"/>
                  <a:gd name="T19" fmla="*/ 6 h 9"/>
                  <a:gd name="T20" fmla="*/ 10 w 16"/>
                  <a:gd name="T21" fmla="*/ 6 h 9"/>
                  <a:gd name="T22" fmla="*/ 10 w 16"/>
                  <a:gd name="T23" fmla="*/ 9 h 9"/>
                  <a:gd name="T24" fmla="*/ 10 w 16"/>
                  <a:gd name="T25" fmla="*/ 9 h 9"/>
                  <a:gd name="T26" fmla="*/ 10 w 16"/>
                  <a:gd name="T27" fmla="*/ 9 h 9"/>
                  <a:gd name="T28" fmla="*/ 13 w 16"/>
                  <a:gd name="T29" fmla="*/ 9 h 9"/>
                  <a:gd name="T30" fmla="*/ 13 w 16"/>
                  <a:gd name="T31" fmla="*/ 9 h 9"/>
                  <a:gd name="T32" fmla="*/ 13 w 16"/>
                  <a:gd name="T33" fmla="*/ 9 h 9"/>
                  <a:gd name="T34" fmla="*/ 13 w 16"/>
                  <a:gd name="T35" fmla="*/ 9 h 9"/>
                  <a:gd name="T36" fmla="*/ 13 w 16"/>
                  <a:gd name="T37" fmla="*/ 6 h 9"/>
                  <a:gd name="T38" fmla="*/ 16 w 16"/>
                  <a:gd name="T39" fmla="*/ 6 h 9"/>
                  <a:gd name="T40" fmla="*/ 16 w 16"/>
                  <a:gd name="T41" fmla="*/ 6 h 9"/>
                  <a:gd name="T42" fmla="*/ 10 w 16"/>
                  <a:gd name="T43" fmla="*/ 3 h 9"/>
                  <a:gd name="T44" fmla="*/ 6 w 16"/>
                  <a:gd name="T45" fmla="*/ 0 h 9"/>
                  <a:gd name="T46" fmla="*/ 3 w 16"/>
                  <a:gd name="T47" fmla="*/ 0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9"/>
                  <a:gd name="T74" fmla="*/ 16 w 16"/>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9">
                    <a:moveTo>
                      <a:pt x="3" y="0"/>
                    </a:moveTo>
                    <a:lnTo>
                      <a:pt x="3" y="0"/>
                    </a:lnTo>
                    <a:lnTo>
                      <a:pt x="6" y="0"/>
                    </a:lnTo>
                    <a:lnTo>
                      <a:pt x="6" y="3"/>
                    </a:lnTo>
                    <a:lnTo>
                      <a:pt x="3" y="3"/>
                    </a:lnTo>
                    <a:lnTo>
                      <a:pt x="0" y="3"/>
                    </a:lnTo>
                    <a:lnTo>
                      <a:pt x="6" y="6"/>
                    </a:lnTo>
                    <a:lnTo>
                      <a:pt x="10" y="6"/>
                    </a:lnTo>
                    <a:lnTo>
                      <a:pt x="10" y="9"/>
                    </a:lnTo>
                    <a:lnTo>
                      <a:pt x="13" y="9"/>
                    </a:lnTo>
                    <a:lnTo>
                      <a:pt x="13" y="6"/>
                    </a:lnTo>
                    <a:lnTo>
                      <a:pt x="16" y="6"/>
                    </a:lnTo>
                    <a:lnTo>
                      <a:pt x="10" y="3"/>
                    </a:lnTo>
                    <a:lnTo>
                      <a:pt x="6" y="0"/>
                    </a:lnTo>
                    <a:lnTo>
                      <a:pt x="3" y="0"/>
                    </a:lnTo>
                    <a:close/>
                  </a:path>
                </a:pathLst>
              </a:custGeom>
              <a:solidFill>
                <a:srgbClr val="D1F2EB"/>
              </a:solidFill>
              <a:ln w="9525">
                <a:noFill/>
                <a:round/>
                <a:headEnd/>
                <a:tailEnd/>
              </a:ln>
            </p:spPr>
            <p:txBody>
              <a:bodyPr/>
              <a:lstStyle/>
              <a:p>
                <a:endParaRPr lang="en-US"/>
              </a:p>
            </p:txBody>
          </p:sp>
          <p:sp>
            <p:nvSpPr>
              <p:cNvPr id="33474" name="Freeform 156"/>
              <p:cNvSpPr>
                <a:spLocks/>
              </p:cNvSpPr>
              <p:nvPr/>
            </p:nvSpPr>
            <p:spPr bwMode="auto">
              <a:xfrm>
                <a:off x="3028" y="1460"/>
                <a:ext cx="16" cy="9"/>
              </a:xfrm>
              <a:custGeom>
                <a:avLst/>
                <a:gdLst>
                  <a:gd name="T0" fmla="*/ 3 w 16"/>
                  <a:gd name="T1" fmla="*/ 0 h 9"/>
                  <a:gd name="T2" fmla="*/ 3 w 16"/>
                  <a:gd name="T3" fmla="*/ 0 h 9"/>
                  <a:gd name="T4" fmla="*/ 6 w 16"/>
                  <a:gd name="T5" fmla="*/ 0 h 9"/>
                  <a:gd name="T6" fmla="*/ 6 w 16"/>
                  <a:gd name="T7" fmla="*/ 3 h 9"/>
                  <a:gd name="T8" fmla="*/ 6 w 16"/>
                  <a:gd name="T9" fmla="*/ 3 h 9"/>
                  <a:gd name="T10" fmla="*/ 3 w 16"/>
                  <a:gd name="T11" fmla="*/ 3 h 9"/>
                  <a:gd name="T12" fmla="*/ 0 w 16"/>
                  <a:gd name="T13" fmla="*/ 3 h 9"/>
                  <a:gd name="T14" fmla="*/ 0 w 16"/>
                  <a:gd name="T15" fmla="*/ 3 h 9"/>
                  <a:gd name="T16" fmla="*/ 0 w 16"/>
                  <a:gd name="T17" fmla="*/ 3 h 9"/>
                  <a:gd name="T18" fmla="*/ 6 w 16"/>
                  <a:gd name="T19" fmla="*/ 6 h 9"/>
                  <a:gd name="T20" fmla="*/ 10 w 16"/>
                  <a:gd name="T21" fmla="*/ 6 h 9"/>
                  <a:gd name="T22" fmla="*/ 10 w 16"/>
                  <a:gd name="T23" fmla="*/ 9 h 9"/>
                  <a:gd name="T24" fmla="*/ 10 w 16"/>
                  <a:gd name="T25" fmla="*/ 9 h 9"/>
                  <a:gd name="T26" fmla="*/ 10 w 16"/>
                  <a:gd name="T27" fmla="*/ 9 h 9"/>
                  <a:gd name="T28" fmla="*/ 13 w 16"/>
                  <a:gd name="T29" fmla="*/ 9 h 9"/>
                  <a:gd name="T30" fmla="*/ 13 w 16"/>
                  <a:gd name="T31" fmla="*/ 9 h 9"/>
                  <a:gd name="T32" fmla="*/ 13 w 16"/>
                  <a:gd name="T33" fmla="*/ 9 h 9"/>
                  <a:gd name="T34" fmla="*/ 13 w 16"/>
                  <a:gd name="T35" fmla="*/ 9 h 9"/>
                  <a:gd name="T36" fmla="*/ 13 w 16"/>
                  <a:gd name="T37" fmla="*/ 6 h 9"/>
                  <a:gd name="T38" fmla="*/ 16 w 16"/>
                  <a:gd name="T39" fmla="*/ 6 h 9"/>
                  <a:gd name="T40" fmla="*/ 16 w 16"/>
                  <a:gd name="T41" fmla="*/ 6 h 9"/>
                  <a:gd name="T42" fmla="*/ 10 w 16"/>
                  <a:gd name="T43" fmla="*/ 3 h 9"/>
                  <a:gd name="T44" fmla="*/ 6 w 16"/>
                  <a:gd name="T45" fmla="*/ 0 h 9"/>
                  <a:gd name="T46" fmla="*/ 3 w 16"/>
                  <a:gd name="T47" fmla="*/ 0 h 9"/>
                  <a:gd name="T48" fmla="*/ 3 w 16"/>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9"/>
                  <a:gd name="T77" fmla="*/ 16 w 16"/>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9">
                    <a:moveTo>
                      <a:pt x="3" y="0"/>
                    </a:moveTo>
                    <a:lnTo>
                      <a:pt x="3" y="0"/>
                    </a:lnTo>
                    <a:lnTo>
                      <a:pt x="6" y="0"/>
                    </a:lnTo>
                    <a:lnTo>
                      <a:pt x="6" y="3"/>
                    </a:lnTo>
                    <a:lnTo>
                      <a:pt x="3" y="3"/>
                    </a:lnTo>
                    <a:lnTo>
                      <a:pt x="0" y="3"/>
                    </a:lnTo>
                    <a:lnTo>
                      <a:pt x="6" y="6"/>
                    </a:lnTo>
                    <a:lnTo>
                      <a:pt x="10" y="6"/>
                    </a:lnTo>
                    <a:lnTo>
                      <a:pt x="10" y="9"/>
                    </a:lnTo>
                    <a:lnTo>
                      <a:pt x="13" y="9"/>
                    </a:lnTo>
                    <a:lnTo>
                      <a:pt x="13" y="6"/>
                    </a:lnTo>
                    <a:lnTo>
                      <a:pt x="16" y="6"/>
                    </a:lnTo>
                    <a:lnTo>
                      <a:pt x="10" y="3"/>
                    </a:lnTo>
                    <a:lnTo>
                      <a:pt x="6" y="0"/>
                    </a:lnTo>
                    <a:lnTo>
                      <a:pt x="3" y="0"/>
                    </a:lnTo>
                  </a:path>
                </a:pathLst>
              </a:custGeom>
              <a:noFill/>
              <a:ln w="0">
                <a:solidFill>
                  <a:srgbClr val="7F7F7F"/>
                </a:solidFill>
                <a:round/>
                <a:headEnd/>
                <a:tailEnd/>
              </a:ln>
            </p:spPr>
            <p:txBody>
              <a:bodyPr/>
              <a:lstStyle/>
              <a:p>
                <a:endParaRPr lang="en-US"/>
              </a:p>
            </p:txBody>
          </p:sp>
          <p:sp>
            <p:nvSpPr>
              <p:cNvPr id="33475" name="Freeform 157"/>
              <p:cNvSpPr>
                <a:spLocks/>
              </p:cNvSpPr>
              <p:nvPr/>
            </p:nvSpPr>
            <p:spPr bwMode="auto">
              <a:xfrm>
                <a:off x="3421" y="1572"/>
                <a:ext cx="19" cy="26"/>
              </a:xfrm>
              <a:custGeom>
                <a:avLst/>
                <a:gdLst>
                  <a:gd name="T0" fmla="*/ 0 w 19"/>
                  <a:gd name="T1" fmla="*/ 0 h 26"/>
                  <a:gd name="T2" fmla="*/ 6 w 19"/>
                  <a:gd name="T3" fmla="*/ 3 h 26"/>
                  <a:gd name="T4" fmla="*/ 9 w 19"/>
                  <a:gd name="T5" fmla="*/ 7 h 26"/>
                  <a:gd name="T6" fmla="*/ 9 w 19"/>
                  <a:gd name="T7" fmla="*/ 7 h 26"/>
                  <a:gd name="T8" fmla="*/ 6 w 19"/>
                  <a:gd name="T9" fmla="*/ 10 h 26"/>
                  <a:gd name="T10" fmla="*/ 6 w 19"/>
                  <a:gd name="T11" fmla="*/ 16 h 26"/>
                  <a:gd name="T12" fmla="*/ 6 w 19"/>
                  <a:gd name="T13" fmla="*/ 16 h 26"/>
                  <a:gd name="T14" fmla="*/ 9 w 19"/>
                  <a:gd name="T15" fmla="*/ 16 h 26"/>
                  <a:gd name="T16" fmla="*/ 9 w 19"/>
                  <a:gd name="T17" fmla="*/ 20 h 26"/>
                  <a:gd name="T18" fmla="*/ 6 w 19"/>
                  <a:gd name="T19" fmla="*/ 20 h 26"/>
                  <a:gd name="T20" fmla="*/ 6 w 19"/>
                  <a:gd name="T21" fmla="*/ 20 h 26"/>
                  <a:gd name="T22" fmla="*/ 13 w 19"/>
                  <a:gd name="T23" fmla="*/ 23 h 26"/>
                  <a:gd name="T24" fmla="*/ 13 w 19"/>
                  <a:gd name="T25" fmla="*/ 26 h 26"/>
                  <a:gd name="T26" fmla="*/ 16 w 19"/>
                  <a:gd name="T27" fmla="*/ 26 h 26"/>
                  <a:gd name="T28" fmla="*/ 19 w 19"/>
                  <a:gd name="T29" fmla="*/ 26 h 26"/>
                  <a:gd name="T30" fmla="*/ 19 w 19"/>
                  <a:gd name="T31" fmla="*/ 23 h 26"/>
                  <a:gd name="T32" fmla="*/ 16 w 19"/>
                  <a:gd name="T33" fmla="*/ 23 h 26"/>
                  <a:gd name="T34" fmla="*/ 9 w 19"/>
                  <a:gd name="T35" fmla="*/ 20 h 26"/>
                  <a:gd name="T36" fmla="*/ 9 w 19"/>
                  <a:gd name="T37" fmla="*/ 20 h 26"/>
                  <a:gd name="T38" fmla="*/ 13 w 19"/>
                  <a:gd name="T39" fmla="*/ 20 h 26"/>
                  <a:gd name="T40" fmla="*/ 13 w 19"/>
                  <a:gd name="T41" fmla="*/ 16 h 26"/>
                  <a:gd name="T42" fmla="*/ 9 w 19"/>
                  <a:gd name="T43" fmla="*/ 16 h 26"/>
                  <a:gd name="T44" fmla="*/ 6 w 19"/>
                  <a:gd name="T45" fmla="*/ 13 h 26"/>
                  <a:gd name="T46" fmla="*/ 6 w 19"/>
                  <a:gd name="T47" fmla="*/ 10 h 26"/>
                  <a:gd name="T48" fmla="*/ 13 w 19"/>
                  <a:gd name="T49" fmla="*/ 7 h 26"/>
                  <a:gd name="T50" fmla="*/ 13 w 19"/>
                  <a:gd name="T51" fmla="*/ 7 h 26"/>
                  <a:gd name="T52" fmla="*/ 9 w 19"/>
                  <a:gd name="T53" fmla="*/ 7 h 26"/>
                  <a:gd name="T54" fmla="*/ 3 w 19"/>
                  <a:gd name="T55" fmla="*/ 3 h 26"/>
                  <a:gd name="T56" fmla="*/ 0 w 19"/>
                  <a:gd name="T57" fmla="*/ 0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
                  <a:gd name="T88" fmla="*/ 0 h 26"/>
                  <a:gd name="T89" fmla="*/ 19 w 19"/>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 h="26">
                    <a:moveTo>
                      <a:pt x="0" y="0"/>
                    </a:moveTo>
                    <a:lnTo>
                      <a:pt x="6" y="3"/>
                    </a:lnTo>
                    <a:lnTo>
                      <a:pt x="9" y="7"/>
                    </a:lnTo>
                    <a:lnTo>
                      <a:pt x="6" y="10"/>
                    </a:lnTo>
                    <a:lnTo>
                      <a:pt x="6" y="16"/>
                    </a:lnTo>
                    <a:lnTo>
                      <a:pt x="9" y="16"/>
                    </a:lnTo>
                    <a:lnTo>
                      <a:pt x="9" y="20"/>
                    </a:lnTo>
                    <a:lnTo>
                      <a:pt x="6" y="20"/>
                    </a:lnTo>
                    <a:lnTo>
                      <a:pt x="13" y="23"/>
                    </a:lnTo>
                    <a:lnTo>
                      <a:pt x="13" y="26"/>
                    </a:lnTo>
                    <a:lnTo>
                      <a:pt x="16" y="26"/>
                    </a:lnTo>
                    <a:lnTo>
                      <a:pt x="19" y="26"/>
                    </a:lnTo>
                    <a:lnTo>
                      <a:pt x="19" y="23"/>
                    </a:lnTo>
                    <a:lnTo>
                      <a:pt x="16" y="23"/>
                    </a:lnTo>
                    <a:lnTo>
                      <a:pt x="9" y="20"/>
                    </a:lnTo>
                    <a:lnTo>
                      <a:pt x="13" y="20"/>
                    </a:lnTo>
                    <a:lnTo>
                      <a:pt x="13" y="16"/>
                    </a:lnTo>
                    <a:lnTo>
                      <a:pt x="9" y="16"/>
                    </a:lnTo>
                    <a:lnTo>
                      <a:pt x="6" y="13"/>
                    </a:lnTo>
                    <a:lnTo>
                      <a:pt x="6" y="10"/>
                    </a:lnTo>
                    <a:lnTo>
                      <a:pt x="13" y="7"/>
                    </a:lnTo>
                    <a:lnTo>
                      <a:pt x="9" y="7"/>
                    </a:lnTo>
                    <a:lnTo>
                      <a:pt x="3" y="3"/>
                    </a:lnTo>
                    <a:lnTo>
                      <a:pt x="0" y="0"/>
                    </a:lnTo>
                    <a:close/>
                  </a:path>
                </a:pathLst>
              </a:custGeom>
              <a:solidFill>
                <a:srgbClr val="D1F2EB"/>
              </a:solidFill>
              <a:ln w="9525">
                <a:noFill/>
                <a:round/>
                <a:headEnd/>
                <a:tailEnd/>
              </a:ln>
            </p:spPr>
            <p:txBody>
              <a:bodyPr/>
              <a:lstStyle/>
              <a:p>
                <a:endParaRPr lang="en-US"/>
              </a:p>
            </p:txBody>
          </p:sp>
          <p:sp>
            <p:nvSpPr>
              <p:cNvPr id="33476" name="Freeform 158"/>
              <p:cNvSpPr>
                <a:spLocks/>
              </p:cNvSpPr>
              <p:nvPr/>
            </p:nvSpPr>
            <p:spPr bwMode="auto">
              <a:xfrm>
                <a:off x="3421" y="1572"/>
                <a:ext cx="19" cy="26"/>
              </a:xfrm>
              <a:custGeom>
                <a:avLst/>
                <a:gdLst>
                  <a:gd name="T0" fmla="*/ 0 w 19"/>
                  <a:gd name="T1" fmla="*/ 0 h 26"/>
                  <a:gd name="T2" fmla="*/ 6 w 19"/>
                  <a:gd name="T3" fmla="*/ 3 h 26"/>
                  <a:gd name="T4" fmla="*/ 9 w 19"/>
                  <a:gd name="T5" fmla="*/ 7 h 26"/>
                  <a:gd name="T6" fmla="*/ 9 w 19"/>
                  <a:gd name="T7" fmla="*/ 7 h 26"/>
                  <a:gd name="T8" fmla="*/ 6 w 19"/>
                  <a:gd name="T9" fmla="*/ 10 h 26"/>
                  <a:gd name="T10" fmla="*/ 6 w 19"/>
                  <a:gd name="T11" fmla="*/ 16 h 26"/>
                  <a:gd name="T12" fmla="*/ 6 w 19"/>
                  <a:gd name="T13" fmla="*/ 16 h 26"/>
                  <a:gd name="T14" fmla="*/ 9 w 19"/>
                  <a:gd name="T15" fmla="*/ 16 h 26"/>
                  <a:gd name="T16" fmla="*/ 9 w 19"/>
                  <a:gd name="T17" fmla="*/ 20 h 26"/>
                  <a:gd name="T18" fmla="*/ 6 w 19"/>
                  <a:gd name="T19" fmla="*/ 20 h 26"/>
                  <a:gd name="T20" fmla="*/ 6 w 19"/>
                  <a:gd name="T21" fmla="*/ 20 h 26"/>
                  <a:gd name="T22" fmla="*/ 13 w 19"/>
                  <a:gd name="T23" fmla="*/ 23 h 26"/>
                  <a:gd name="T24" fmla="*/ 13 w 19"/>
                  <a:gd name="T25" fmla="*/ 26 h 26"/>
                  <a:gd name="T26" fmla="*/ 16 w 19"/>
                  <a:gd name="T27" fmla="*/ 26 h 26"/>
                  <a:gd name="T28" fmla="*/ 19 w 19"/>
                  <a:gd name="T29" fmla="*/ 26 h 26"/>
                  <a:gd name="T30" fmla="*/ 19 w 19"/>
                  <a:gd name="T31" fmla="*/ 23 h 26"/>
                  <a:gd name="T32" fmla="*/ 16 w 19"/>
                  <a:gd name="T33" fmla="*/ 23 h 26"/>
                  <a:gd name="T34" fmla="*/ 9 w 19"/>
                  <a:gd name="T35" fmla="*/ 20 h 26"/>
                  <a:gd name="T36" fmla="*/ 9 w 19"/>
                  <a:gd name="T37" fmla="*/ 20 h 26"/>
                  <a:gd name="T38" fmla="*/ 13 w 19"/>
                  <a:gd name="T39" fmla="*/ 20 h 26"/>
                  <a:gd name="T40" fmla="*/ 13 w 19"/>
                  <a:gd name="T41" fmla="*/ 16 h 26"/>
                  <a:gd name="T42" fmla="*/ 9 w 19"/>
                  <a:gd name="T43" fmla="*/ 16 h 26"/>
                  <a:gd name="T44" fmla="*/ 6 w 19"/>
                  <a:gd name="T45" fmla="*/ 13 h 26"/>
                  <a:gd name="T46" fmla="*/ 6 w 19"/>
                  <a:gd name="T47" fmla="*/ 10 h 26"/>
                  <a:gd name="T48" fmla="*/ 13 w 19"/>
                  <a:gd name="T49" fmla="*/ 7 h 26"/>
                  <a:gd name="T50" fmla="*/ 13 w 19"/>
                  <a:gd name="T51" fmla="*/ 7 h 26"/>
                  <a:gd name="T52" fmla="*/ 9 w 19"/>
                  <a:gd name="T53" fmla="*/ 7 h 26"/>
                  <a:gd name="T54" fmla="*/ 3 w 19"/>
                  <a:gd name="T55" fmla="*/ 3 h 26"/>
                  <a:gd name="T56" fmla="*/ 0 w 19"/>
                  <a:gd name="T57" fmla="*/ 0 h 26"/>
                  <a:gd name="T58" fmla="*/ 0 w 19"/>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26"/>
                  <a:gd name="T92" fmla="*/ 19 w 19"/>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26">
                    <a:moveTo>
                      <a:pt x="0" y="0"/>
                    </a:moveTo>
                    <a:lnTo>
                      <a:pt x="6" y="3"/>
                    </a:lnTo>
                    <a:lnTo>
                      <a:pt x="9" y="7"/>
                    </a:lnTo>
                    <a:lnTo>
                      <a:pt x="6" y="10"/>
                    </a:lnTo>
                    <a:lnTo>
                      <a:pt x="6" y="16"/>
                    </a:lnTo>
                    <a:lnTo>
                      <a:pt x="9" y="16"/>
                    </a:lnTo>
                    <a:lnTo>
                      <a:pt x="9" y="20"/>
                    </a:lnTo>
                    <a:lnTo>
                      <a:pt x="6" y="20"/>
                    </a:lnTo>
                    <a:lnTo>
                      <a:pt x="13" y="23"/>
                    </a:lnTo>
                    <a:lnTo>
                      <a:pt x="13" y="26"/>
                    </a:lnTo>
                    <a:lnTo>
                      <a:pt x="16" y="26"/>
                    </a:lnTo>
                    <a:lnTo>
                      <a:pt x="19" y="26"/>
                    </a:lnTo>
                    <a:lnTo>
                      <a:pt x="19" y="23"/>
                    </a:lnTo>
                    <a:lnTo>
                      <a:pt x="16" y="23"/>
                    </a:lnTo>
                    <a:lnTo>
                      <a:pt x="9" y="20"/>
                    </a:lnTo>
                    <a:lnTo>
                      <a:pt x="13" y="20"/>
                    </a:lnTo>
                    <a:lnTo>
                      <a:pt x="13" y="16"/>
                    </a:lnTo>
                    <a:lnTo>
                      <a:pt x="9" y="16"/>
                    </a:lnTo>
                    <a:lnTo>
                      <a:pt x="6" y="13"/>
                    </a:lnTo>
                    <a:lnTo>
                      <a:pt x="6" y="10"/>
                    </a:lnTo>
                    <a:lnTo>
                      <a:pt x="13" y="7"/>
                    </a:lnTo>
                    <a:lnTo>
                      <a:pt x="9" y="7"/>
                    </a:lnTo>
                    <a:lnTo>
                      <a:pt x="3" y="3"/>
                    </a:lnTo>
                    <a:lnTo>
                      <a:pt x="0" y="0"/>
                    </a:lnTo>
                  </a:path>
                </a:pathLst>
              </a:custGeom>
              <a:noFill/>
              <a:ln w="0">
                <a:solidFill>
                  <a:srgbClr val="7F7F7F"/>
                </a:solidFill>
                <a:round/>
                <a:headEnd/>
                <a:tailEnd/>
              </a:ln>
            </p:spPr>
            <p:txBody>
              <a:bodyPr/>
              <a:lstStyle/>
              <a:p>
                <a:endParaRPr lang="en-US"/>
              </a:p>
            </p:txBody>
          </p:sp>
          <p:sp>
            <p:nvSpPr>
              <p:cNvPr id="33477" name="Freeform 159"/>
              <p:cNvSpPr>
                <a:spLocks/>
              </p:cNvSpPr>
              <p:nvPr/>
            </p:nvSpPr>
            <p:spPr bwMode="auto">
              <a:xfrm>
                <a:off x="3453" y="1501"/>
                <a:ext cx="13" cy="23"/>
              </a:xfrm>
              <a:custGeom>
                <a:avLst/>
                <a:gdLst>
                  <a:gd name="T0" fmla="*/ 13 w 13"/>
                  <a:gd name="T1" fmla="*/ 23 h 23"/>
                  <a:gd name="T2" fmla="*/ 13 w 13"/>
                  <a:gd name="T3" fmla="*/ 20 h 23"/>
                  <a:gd name="T4" fmla="*/ 9 w 13"/>
                  <a:gd name="T5" fmla="*/ 17 h 23"/>
                  <a:gd name="T6" fmla="*/ 6 w 13"/>
                  <a:gd name="T7" fmla="*/ 10 h 23"/>
                  <a:gd name="T8" fmla="*/ 3 w 13"/>
                  <a:gd name="T9" fmla="*/ 10 h 23"/>
                  <a:gd name="T10" fmla="*/ 3 w 13"/>
                  <a:gd name="T11" fmla="*/ 7 h 23"/>
                  <a:gd name="T12" fmla="*/ 3 w 13"/>
                  <a:gd name="T13" fmla="*/ 7 h 23"/>
                  <a:gd name="T14" fmla="*/ 9 w 13"/>
                  <a:gd name="T15" fmla="*/ 4 h 23"/>
                  <a:gd name="T16" fmla="*/ 9 w 13"/>
                  <a:gd name="T17" fmla="*/ 4 h 23"/>
                  <a:gd name="T18" fmla="*/ 9 w 13"/>
                  <a:gd name="T19" fmla="*/ 0 h 23"/>
                  <a:gd name="T20" fmla="*/ 6 w 13"/>
                  <a:gd name="T21" fmla="*/ 4 h 23"/>
                  <a:gd name="T22" fmla="*/ 3 w 13"/>
                  <a:gd name="T23" fmla="*/ 4 h 23"/>
                  <a:gd name="T24" fmla="*/ 0 w 13"/>
                  <a:gd name="T25" fmla="*/ 7 h 23"/>
                  <a:gd name="T26" fmla="*/ 3 w 13"/>
                  <a:gd name="T27" fmla="*/ 10 h 23"/>
                  <a:gd name="T28" fmla="*/ 6 w 13"/>
                  <a:gd name="T29" fmla="*/ 13 h 23"/>
                  <a:gd name="T30" fmla="*/ 6 w 13"/>
                  <a:gd name="T31" fmla="*/ 13 h 23"/>
                  <a:gd name="T32" fmla="*/ 9 w 13"/>
                  <a:gd name="T33" fmla="*/ 17 h 23"/>
                  <a:gd name="T34" fmla="*/ 13 w 13"/>
                  <a:gd name="T35" fmla="*/ 20 h 23"/>
                  <a:gd name="T36" fmla="*/ 13 w 13"/>
                  <a:gd name="T37" fmla="*/ 23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23"/>
                  <a:gd name="T59" fmla="*/ 13 w 1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23">
                    <a:moveTo>
                      <a:pt x="13" y="23"/>
                    </a:moveTo>
                    <a:lnTo>
                      <a:pt x="13" y="20"/>
                    </a:lnTo>
                    <a:lnTo>
                      <a:pt x="9" y="17"/>
                    </a:lnTo>
                    <a:lnTo>
                      <a:pt x="6" y="10"/>
                    </a:lnTo>
                    <a:lnTo>
                      <a:pt x="3" y="10"/>
                    </a:lnTo>
                    <a:lnTo>
                      <a:pt x="3" y="7"/>
                    </a:lnTo>
                    <a:lnTo>
                      <a:pt x="9" y="4"/>
                    </a:lnTo>
                    <a:lnTo>
                      <a:pt x="9" y="0"/>
                    </a:lnTo>
                    <a:lnTo>
                      <a:pt x="6" y="4"/>
                    </a:lnTo>
                    <a:lnTo>
                      <a:pt x="3" y="4"/>
                    </a:lnTo>
                    <a:lnTo>
                      <a:pt x="0" y="7"/>
                    </a:lnTo>
                    <a:lnTo>
                      <a:pt x="3" y="10"/>
                    </a:lnTo>
                    <a:lnTo>
                      <a:pt x="6" y="13"/>
                    </a:lnTo>
                    <a:lnTo>
                      <a:pt x="9" y="17"/>
                    </a:lnTo>
                    <a:lnTo>
                      <a:pt x="13" y="20"/>
                    </a:lnTo>
                    <a:lnTo>
                      <a:pt x="13" y="23"/>
                    </a:lnTo>
                    <a:close/>
                  </a:path>
                </a:pathLst>
              </a:custGeom>
              <a:solidFill>
                <a:srgbClr val="D1F2EB"/>
              </a:solidFill>
              <a:ln w="9525">
                <a:noFill/>
                <a:round/>
                <a:headEnd/>
                <a:tailEnd/>
              </a:ln>
            </p:spPr>
            <p:txBody>
              <a:bodyPr/>
              <a:lstStyle/>
              <a:p>
                <a:endParaRPr lang="en-US"/>
              </a:p>
            </p:txBody>
          </p:sp>
          <p:sp>
            <p:nvSpPr>
              <p:cNvPr id="33478" name="Freeform 160"/>
              <p:cNvSpPr>
                <a:spLocks/>
              </p:cNvSpPr>
              <p:nvPr/>
            </p:nvSpPr>
            <p:spPr bwMode="auto">
              <a:xfrm>
                <a:off x="3453" y="1501"/>
                <a:ext cx="13" cy="23"/>
              </a:xfrm>
              <a:custGeom>
                <a:avLst/>
                <a:gdLst>
                  <a:gd name="T0" fmla="*/ 13 w 13"/>
                  <a:gd name="T1" fmla="*/ 23 h 23"/>
                  <a:gd name="T2" fmla="*/ 13 w 13"/>
                  <a:gd name="T3" fmla="*/ 20 h 23"/>
                  <a:gd name="T4" fmla="*/ 9 w 13"/>
                  <a:gd name="T5" fmla="*/ 17 h 23"/>
                  <a:gd name="T6" fmla="*/ 6 w 13"/>
                  <a:gd name="T7" fmla="*/ 10 h 23"/>
                  <a:gd name="T8" fmla="*/ 3 w 13"/>
                  <a:gd name="T9" fmla="*/ 10 h 23"/>
                  <a:gd name="T10" fmla="*/ 3 w 13"/>
                  <a:gd name="T11" fmla="*/ 7 h 23"/>
                  <a:gd name="T12" fmla="*/ 3 w 13"/>
                  <a:gd name="T13" fmla="*/ 7 h 23"/>
                  <a:gd name="T14" fmla="*/ 9 w 13"/>
                  <a:gd name="T15" fmla="*/ 4 h 23"/>
                  <a:gd name="T16" fmla="*/ 9 w 13"/>
                  <a:gd name="T17" fmla="*/ 4 h 23"/>
                  <a:gd name="T18" fmla="*/ 9 w 13"/>
                  <a:gd name="T19" fmla="*/ 0 h 23"/>
                  <a:gd name="T20" fmla="*/ 6 w 13"/>
                  <a:gd name="T21" fmla="*/ 4 h 23"/>
                  <a:gd name="T22" fmla="*/ 3 w 13"/>
                  <a:gd name="T23" fmla="*/ 4 h 23"/>
                  <a:gd name="T24" fmla="*/ 0 w 13"/>
                  <a:gd name="T25" fmla="*/ 7 h 23"/>
                  <a:gd name="T26" fmla="*/ 3 w 13"/>
                  <a:gd name="T27" fmla="*/ 10 h 23"/>
                  <a:gd name="T28" fmla="*/ 6 w 13"/>
                  <a:gd name="T29" fmla="*/ 13 h 23"/>
                  <a:gd name="T30" fmla="*/ 6 w 13"/>
                  <a:gd name="T31" fmla="*/ 13 h 23"/>
                  <a:gd name="T32" fmla="*/ 9 w 13"/>
                  <a:gd name="T33" fmla="*/ 17 h 23"/>
                  <a:gd name="T34" fmla="*/ 13 w 13"/>
                  <a:gd name="T35" fmla="*/ 20 h 23"/>
                  <a:gd name="T36" fmla="*/ 13 w 13"/>
                  <a:gd name="T37" fmla="*/ 23 h 23"/>
                  <a:gd name="T38" fmla="*/ 13 w 13"/>
                  <a:gd name="T39" fmla="*/ 23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23"/>
                  <a:gd name="T62" fmla="*/ 13 w 13"/>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23">
                    <a:moveTo>
                      <a:pt x="13" y="23"/>
                    </a:moveTo>
                    <a:lnTo>
                      <a:pt x="13" y="20"/>
                    </a:lnTo>
                    <a:lnTo>
                      <a:pt x="9" y="17"/>
                    </a:lnTo>
                    <a:lnTo>
                      <a:pt x="6" y="10"/>
                    </a:lnTo>
                    <a:lnTo>
                      <a:pt x="3" y="10"/>
                    </a:lnTo>
                    <a:lnTo>
                      <a:pt x="3" y="7"/>
                    </a:lnTo>
                    <a:lnTo>
                      <a:pt x="9" y="4"/>
                    </a:lnTo>
                    <a:lnTo>
                      <a:pt x="9" y="0"/>
                    </a:lnTo>
                    <a:lnTo>
                      <a:pt x="6" y="4"/>
                    </a:lnTo>
                    <a:lnTo>
                      <a:pt x="3" y="4"/>
                    </a:lnTo>
                    <a:lnTo>
                      <a:pt x="0" y="7"/>
                    </a:lnTo>
                    <a:lnTo>
                      <a:pt x="3" y="10"/>
                    </a:lnTo>
                    <a:lnTo>
                      <a:pt x="6" y="13"/>
                    </a:lnTo>
                    <a:lnTo>
                      <a:pt x="9" y="17"/>
                    </a:lnTo>
                    <a:lnTo>
                      <a:pt x="13" y="20"/>
                    </a:lnTo>
                    <a:lnTo>
                      <a:pt x="13" y="23"/>
                    </a:lnTo>
                  </a:path>
                </a:pathLst>
              </a:custGeom>
              <a:noFill/>
              <a:ln w="0">
                <a:solidFill>
                  <a:srgbClr val="7F7F7F"/>
                </a:solidFill>
                <a:round/>
                <a:headEnd/>
                <a:tailEnd/>
              </a:ln>
            </p:spPr>
            <p:txBody>
              <a:bodyPr/>
              <a:lstStyle/>
              <a:p>
                <a:endParaRPr lang="en-US"/>
              </a:p>
            </p:txBody>
          </p:sp>
          <p:sp>
            <p:nvSpPr>
              <p:cNvPr id="33479" name="Freeform 161"/>
              <p:cNvSpPr>
                <a:spLocks/>
              </p:cNvSpPr>
              <p:nvPr/>
            </p:nvSpPr>
            <p:spPr bwMode="auto">
              <a:xfrm>
                <a:off x="3784" y="1830"/>
                <a:ext cx="7" cy="12"/>
              </a:xfrm>
              <a:custGeom>
                <a:avLst/>
                <a:gdLst>
                  <a:gd name="T0" fmla="*/ 7 w 7"/>
                  <a:gd name="T1" fmla="*/ 12 h 12"/>
                  <a:gd name="T2" fmla="*/ 7 w 7"/>
                  <a:gd name="T3" fmla="*/ 12 h 12"/>
                  <a:gd name="T4" fmla="*/ 7 w 7"/>
                  <a:gd name="T5" fmla="*/ 12 h 12"/>
                  <a:gd name="T6" fmla="*/ 0 w 7"/>
                  <a:gd name="T7" fmla="*/ 6 h 12"/>
                  <a:gd name="T8" fmla="*/ 0 w 7"/>
                  <a:gd name="T9" fmla="*/ 6 h 12"/>
                  <a:gd name="T10" fmla="*/ 0 w 7"/>
                  <a:gd name="T11" fmla="*/ 0 h 12"/>
                  <a:gd name="T12" fmla="*/ 0 w 7"/>
                  <a:gd name="T13" fmla="*/ 0 h 12"/>
                  <a:gd name="T14" fmla="*/ 0 w 7"/>
                  <a:gd name="T15" fmla="*/ 0 h 12"/>
                  <a:gd name="T16" fmla="*/ 0 w 7"/>
                  <a:gd name="T17" fmla="*/ 6 h 12"/>
                  <a:gd name="T18" fmla="*/ 4 w 7"/>
                  <a:gd name="T19" fmla="*/ 3 h 12"/>
                  <a:gd name="T20" fmla="*/ 4 w 7"/>
                  <a:gd name="T21" fmla="*/ 6 h 12"/>
                  <a:gd name="T22" fmla="*/ 4 w 7"/>
                  <a:gd name="T23" fmla="*/ 6 h 12"/>
                  <a:gd name="T24" fmla="*/ 4 w 7"/>
                  <a:gd name="T25" fmla="*/ 6 h 12"/>
                  <a:gd name="T26" fmla="*/ 7 w 7"/>
                  <a:gd name="T27" fmla="*/ 6 h 12"/>
                  <a:gd name="T28" fmla="*/ 7 w 7"/>
                  <a:gd name="T29" fmla="*/ 9 h 12"/>
                  <a:gd name="T30" fmla="*/ 7 w 7"/>
                  <a:gd name="T31" fmla="*/ 9 h 12"/>
                  <a:gd name="T32" fmla="*/ 7 w 7"/>
                  <a:gd name="T33" fmla="*/ 9 h 12"/>
                  <a:gd name="T34" fmla="*/ 7 w 7"/>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2"/>
                  <a:gd name="T56" fmla="*/ 7 w 7"/>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2">
                    <a:moveTo>
                      <a:pt x="7" y="12"/>
                    </a:moveTo>
                    <a:lnTo>
                      <a:pt x="7" y="12"/>
                    </a:lnTo>
                    <a:lnTo>
                      <a:pt x="0" y="6"/>
                    </a:lnTo>
                    <a:lnTo>
                      <a:pt x="0" y="0"/>
                    </a:lnTo>
                    <a:lnTo>
                      <a:pt x="0" y="6"/>
                    </a:lnTo>
                    <a:lnTo>
                      <a:pt x="4" y="3"/>
                    </a:lnTo>
                    <a:lnTo>
                      <a:pt x="4" y="6"/>
                    </a:lnTo>
                    <a:lnTo>
                      <a:pt x="7" y="6"/>
                    </a:lnTo>
                    <a:lnTo>
                      <a:pt x="7" y="9"/>
                    </a:lnTo>
                    <a:lnTo>
                      <a:pt x="7" y="12"/>
                    </a:lnTo>
                    <a:close/>
                  </a:path>
                </a:pathLst>
              </a:custGeom>
              <a:solidFill>
                <a:srgbClr val="D1F2EB"/>
              </a:solidFill>
              <a:ln w="9525">
                <a:noFill/>
                <a:round/>
                <a:headEnd/>
                <a:tailEnd/>
              </a:ln>
            </p:spPr>
            <p:txBody>
              <a:bodyPr/>
              <a:lstStyle/>
              <a:p>
                <a:endParaRPr lang="en-US"/>
              </a:p>
            </p:txBody>
          </p:sp>
          <p:sp>
            <p:nvSpPr>
              <p:cNvPr id="33480" name="Freeform 162"/>
              <p:cNvSpPr>
                <a:spLocks/>
              </p:cNvSpPr>
              <p:nvPr/>
            </p:nvSpPr>
            <p:spPr bwMode="auto">
              <a:xfrm>
                <a:off x="3784" y="1830"/>
                <a:ext cx="7" cy="12"/>
              </a:xfrm>
              <a:custGeom>
                <a:avLst/>
                <a:gdLst>
                  <a:gd name="T0" fmla="*/ 7 w 7"/>
                  <a:gd name="T1" fmla="*/ 12 h 12"/>
                  <a:gd name="T2" fmla="*/ 7 w 7"/>
                  <a:gd name="T3" fmla="*/ 12 h 12"/>
                  <a:gd name="T4" fmla="*/ 7 w 7"/>
                  <a:gd name="T5" fmla="*/ 12 h 12"/>
                  <a:gd name="T6" fmla="*/ 0 w 7"/>
                  <a:gd name="T7" fmla="*/ 6 h 12"/>
                  <a:gd name="T8" fmla="*/ 0 w 7"/>
                  <a:gd name="T9" fmla="*/ 6 h 12"/>
                  <a:gd name="T10" fmla="*/ 0 w 7"/>
                  <a:gd name="T11" fmla="*/ 0 h 12"/>
                  <a:gd name="T12" fmla="*/ 0 w 7"/>
                  <a:gd name="T13" fmla="*/ 0 h 12"/>
                  <a:gd name="T14" fmla="*/ 0 w 7"/>
                  <a:gd name="T15" fmla="*/ 0 h 12"/>
                  <a:gd name="T16" fmla="*/ 0 w 7"/>
                  <a:gd name="T17" fmla="*/ 6 h 12"/>
                  <a:gd name="T18" fmla="*/ 4 w 7"/>
                  <a:gd name="T19" fmla="*/ 3 h 12"/>
                  <a:gd name="T20" fmla="*/ 4 w 7"/>
                  <a:gd name="T21" fmla="*/ 6 h 12"/>
                  <a:gd name="T22" fmla="*/ 4 w 7"/>
                  <a:gd name="T23" fmla="*/ 6 h 12"/>
                  <a:gd name="T24" fmla="*/ 4 w 7"/>
                  <a:gd name="T25" fmla="*/ 6 h 12"/>
                  <a:gd name="T26" fmla="*/ 7 w 7"/>
                  <a:gd name="T27" fmla="*/ 6 h 12"/>
                  <a:gd name="T28" fmla="*/ 7 w 7"/>
                  <a:gd name="T29" fmla="*/ 9 h 12"/>
                  <a:gd name="T30" fmla="*/ 7 w 7"/>
                  <a:gd name="T31" fmla="*/ 9 h 12"/>
                  <a:gd name="T32" fmla="*/ 7 w 7"/>
                  <a:gd name="T33" fmla="*/ 9 h 12"/>
                  <a:gd name="T34" fmla="*/ 7 w 7"/>
                  <a:gd name="T35" fmla="*/ 12 h 12"/>
                  <a:gd name="T36" fmla="*/ 7 w 7"/>
                  <a:gd name="T37" fmla="*/ 1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12"/>
                  <a:gd name="T59" fmla="*/ 7 w 7"/>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12">
                    <a:moveTo>
                      <a:pt x="7" y="12"/>
                    </a:moveTo>
                    <a:lnTo>
                      <a:pt x="7" y="12"/>
                    </a:lnTo>
                    <a:lnTo>
                      <a:pt x="0" y="6"/>
                    </a:lnTo>
                    <a:lnTo>
                      <a:pt x="0" y="0"/>
                    </a:lnTo>
                    <a:lnTo>
                      <a:pt x="0" y="6"/>
                    </a:lnTo>
                    <a:lnTo>
                      <a:pt x="4" y="3"/>
                    </a:lnTo>
                    <a:lnTo>
                      <a:pt x="4" y="6"/>
                    </a:lnTo>
                    <a:lnTo>
                      <a:pt x="7" y="6"/>
                    </a:lnTo>
                    <a:lnTo>
                      <a:pt x="7" y="9"/>
                    </a:lnTo>
                    <a:lnTo>
                      <a:pt x="7" y="12"/>
                    </a:lnTo>
                  </a:path>
                </a:pathLst>
              </a:custGeom>
              <a:noFill/>
              <a:ln w="0">
                <a:solidFill>
                  <a:srgbClr val="7F7F7F"/>
                </a:solidFill>
                <a:round/>
                <a:headEnd/>
                <a:tailEnd/>
              </a:ln>
            </p:spPr>
            <p:txBody>
              <a:bodyPr/>
              <a:lstStyle/>
              <a:p>
                <a:endParaRPr lang="en-US"/>
              </a:p>
            </p:txBody>
          </p:sp>
          <p:sp>
            <p:nvSpPr>
              <p:cNvPr id="33481" name="Freeform 163"/>
              <p:cNvSpPr>
                <a:spLocks/>
              </p:cNvSpPr>
              <p:nvPr/>
            </p:nvSpPr>
            <p:spPr bwMode="auto">
              <a:xfrm>
                <a:off x="3031" y="1904"/>
                <a:ext cx="20" cy="32"/>
              </a:xfrm>
              <a:custGeom>
                <a:avLst/>
                <a:gdLst>
                  <a:gd name="T0" fmla="*/ 16 w 20"/>
                  <a:gd name="T1" fmla="*/ 0 h 32"/>
                  <a:gd name="T2" fmla="*/ 16 w 20"/>
                  <a:gd name="T3" fmla="*/ 0 h 32"/>
                  <a:gd name="T4" fmla="*/ 16 w 20"/>
                  <a:gd name="T5" fmla="*/ 0 h 32"/>
                  <a:gd name="T6" fmla="*/ 20 w 20"/>
                  <a:gd name="T7" fmla="*/ 9 h 32"/>
                  <a:gd name="T8" fmla="*/ 16 w 20"/>
                  <a:gd name="T9" fmla="*/ 9 h 32"/>
                  <a:gd name="T10" fmla="*/ 20 w 20"/>
                  <a:gd name="T11" fmla="*/ 16 h 32"/>
                  <a:gd name="T12" fmla="*/ 16 w 20"/>
                  <a:gd name="T13" fmla="*/ 12 h 32"/>
                  <a:gd name="T14" fmla="*/ 13 w 20"/>
                  <a:gd name="T15" fmla="*/ 16 h 32"/>
                  <a:gd name="T16" fmla="*/ 13 w 20"/>
                  <a:gd name="T17" fmla="*/ 16 h 32"/>
                  <a:gd name="T18" fmla="*/ 10 w 20"/>
                  <a:gd name="T19" fmla="*/ 16 h 32"/>
                  <a:gd name="T20" fmla="*/ 7 w 20"/>
                  <a:gd name="T21" fmla="*/ 22 h 32"/>
                  <a:gd name="T22" fmla="*/ 7 w 20"/>
                  <a:gd name="T23" fmla="*/ 22 h 32"/>
                  <a:gd name="T24" fmla="*/ 3 w 20"/>
                  <a:gd name="T25" fmla="*/ 25 h 32"/>
                  <a:gd name="T26" fmla="*/ 3 w 20"/>
                  <a:gd name="T27" fmla="*/ 25 h 32"/>
                  <a:gd name="T28" fmla="*/ 0 w 20"/>
                  <a:gd name="T29" fmla="*/ 32 h 32"/>
                  <a:gd name="T30" fmla="*/ 0 w 20"/>
                  <a:gd name="T31" fmla="*/ 29 h 32"/>
                  <a:gd name="T32" fmla="*/ 3 w 20"/>
                  <a:gd name="T33" fmla="*/ 25 h 32"/>
                  <a:gd name="T34" fmla="*/ 3 w 20"/>
                  <a:gd name="T35" fmla="*/ 22 h 32"/>
                  <a:gd name="T36" fmla="*/ 3 w 20"/>
                  <a:gd name="T37" fmla="*/ 19 h 32"/>
                  <a:gd name="T38" fmla="*/ 7 w 20"/>
                  <a:gd name="T39" fmla="*/ 19 h 32"/>
                  <a:gd name="T40" fmla="*/ 7 w 20"/>
                  <a:gd name="T41" fmla="*/ 16 h 32"/>
                  <a:gd name="T42" fmla="*/ 7 w 20"/>
                  <a:gd name="T43" fmla="*/ 16 h 32"/>
                  <a:gd name="T44" fmla="*/ 7 w 20"/>
                  <a:gd name="T45" fmla="*/ 16 h 32"/>
                  <a:gd name="T46" fmla="*/ 10 w 20"/>
                  <a:gd name="T47" fmla="*/ 12 h 32"/>
                  <a:gd name="T48" fmla="*/ 13 w 20"/>
                  <a:gd name="T49" fmla="*/ 12 h 32"/>
                  <a:gd name="T50" fmla="*/ 16 w 20"/>
                  <a:gd name="T51" fmla="*/ 6 h 32"/>
                  <a:gd name="T52" fmla="*/ 13 w 20"/>
                  <a:gd name="T53" fmla="*/ 6 h 32"/>
                  <a:gd name="T54" fmla="*/ 16 w 20"/>
                  <a:gd name="T55" fmla="*/ 3 h 32"/>
                  <a:gd name="T56" fmla="*/ 16 w 20"/>
                  <a:gd name="T57" fmla="*/ 0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32"/>
                  <a:gd name="T89" fmla="*/ 20 w 20"/>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32">
                    <a:moveTo>
                      <a:pt x="16" y="0"/>
                    </a:moveTo>
                    <a:lnTo>
                      <a:pt x="16" y="0"/>
                    </a:lnTo>
                    <a:lnTo>
                      <a:pt x="20" y="9"/>
                    </a:lnTo>
                    <a:lnTo>
                      <a:pt x="16" y="9"/>
                    </a:lnTo>
                    <a:lnTo>
                      <a:pt x="20" y="16"/>
                    </a:lnTo>
                    <a:lnTo>
                      <a:pt x="16" y="12"/>
                    </a:lnTo>
                    <a:lnTo>
                      <a:pt x="13" y="16"/>
                    </a:lnTo>
                    <a:lnTo>
                      <a:pt x="10" y="16"/>
                    </a:lnTo>
                    <a:lnTo>
                      <a:pt x="7" y="22"/>
                    </a:lnTo>
                    <a:lnTo>
                      <a:pt x="3" y="25"/>
                    </a:lnTo>
                    <a:lnTo>
                      <a:pt x="0" y="32"/>
                    </a:lnTo>
                    <a:lnTo>
                      <a:pt x="0" y="29"/>
                    </a:lnTo>
                    <a:lnTo>
                      <a:pt x="3" y="25"/>
                    </a:lnTo>
                    <a:lnTo>
                      <a:pt x="3" y="22"/>
                    </a:lnTo>
                    <a:lnTo>
                      <a:pt x="3" y="19"/>
                    </a:lnTo>
                    <a:lnTo>
                      <a:pt x="7" y="19"/>
                    </a:lnTo>
                    <a:lnTo>
                      <a:pt x="7" y="16"/>
                    </a:lnTo>
                    <a:lnTo>
                      <a:pt x="10" y="12"/>
                    </a:lnTo>
                    <a:lnTo>
                      <a:pt x="13" y="12"/>
                    </a:lnTo>
                    <a:lnTo>
                      <a:pt x="16" y="6"/>
                    </a:lnTo>
                    <a:lnTo>
                      <a:pt x="13" y="6"/>
                    </a:lnTo>
                    <a:lnTo>
                      <a:pt x="16" y="3"/>
                    </a:lnTo>
                    <a:lnTo>
                      <a:pt x="16" y="0"/>
                    </a:lnTo>
                    <a:close/>
                  </a:path>
                </a:pathLst>
              </a:custGeom>
              <a:solidFill>
                <a:srgbClr val="D1F2EB"/>
              </a:solidFill>
              <a:ln w="9525">
                <a:noFill/>
                <a:round/>
                <a:headEnd/>
                <a:tailEnd/>
              </a:ln>
            </p:spPr>
            <p:txBody>
              <a:bodyPr/>
              <a:lstStyle/>
              <a:p>
                <a:endParaRPr lang="en-US"/>
              </a:p>
            </p:txBody>
          </p:sp>
          <p:sp>
            <p:nvSpPr>
              <p:cNvPr id="33482" name="Freeform 164"/>
              <p:cNvSpPr>
                <a:spLocks/>
              </p:cNvSpPr>
              <p:nvPr/>
            </p:nvSpPr>
            <p:spPr bwMode="auto">
              <a:xfrm>
                <a:off x="3031" y="1904"/>
                <a:ext cx="20" cy="32"/>
              </a:xfrm>
              <a:custGeom>
                <a:avLst/>
                <a:gdLst>
                  <a:gd name="T0" fmla="*/ 16 w 20"/>
                  <a:gd name="T1" fmla="*/ 0 h 32"/>
                  <a:gd name="T2" fmla="*/ 16 w 20"/>
                  <a:gd name="T3" fmla="*/ 0 h 32"/>
                  <a:gd name="T4" fmla="*/ 16 w 20"/>
                  <a:gd name="T5" fmla="*/ 0 h 32"/>
                  <a:gd name="T6" fmla="*/ 20 w 20"/>
                  <a:gd name="T7" fmla="*/ 9 h 32"/>
                  <a:gd name="T8" fmla="*/ 16 w 20"/>
                  <a:gd name="T9" fmla="*/ 9 h 32"/>
                  <a:gd name="T10" fmla="*/ 20 w 20"/>
                  <a:gd name="T11" fmla="*/ 16 h 32"/>
                  <a:gd name="T12" fmla="*/ 16 w 20"/>
                  <a:gd name="T13" fmla="*/ 12 h 32"/>
                  <a:gd name="T14" fmla="*/ 13 w 20"/>
                  <a:gd name="T15" fmla="*/ 16 h 32"/>
                  <a:gd name="T16" fmla="*/ 13 w 20"/>
                  <a:gd name="T17" fmla="*/ 16 h 32"/>
                  <a:gd name="T18" fmla="*/ 10 w 20"/>
                  <a:gd name="T19" fmla="*/ 16 h 32"/>
                  <a:gd name="T20" fmla="*/ 7 w 20"/>
                  <a:gd name="T21" fmla="*/ 22 h 32"/>
                  <a:gd name="T22" fmla="*/ 7 w 20"/>
                  <a:gd name="T23" fmla="*/ 22 h 32"/>
                  <a:gd name="T24" fmla="*/ 3 w 20"/>
                  <a:gd name="T25" fmla="*/ 25 h 32"/>
                  <a:gd name="T26" fmla="*/ 3 w 20"/>
                  <a:gd name="T27" fmla="*/ 25 h 32"/>
                  <a:gd name="T28" fmla="*/ 0 w 20"/>
                  <a:gd name="T29" fmla="*/ 32 h 32"/>
                  <a:gd name="T30" fmla="*/ 0 w 20"/>
                  <a:gd name="T31" fmla="*/ 29 h 32"/>
                  <a:gd name="T32" fmla="*/ 3 w 20"/>
                  <a:gd name="T33" fmla="*/ 25 h 32"/>
                  <a:gd name="T34" fmla="*/ 3 w 20"/>
                  <a:gd name="T35" fmla="*/ 22 h 32"/>
                  <a:gd name="T36" fmla="*/ 3 w 20"/>
                  <a:gd name="T37" fmla="*/ 19 h 32"/>
                  <a:gd name="T38" fmla="*/ 7 w 20"/>
                  <a:gd name="T39" fmla="*/ 19 h 32"/>
                  <a:gd name="T40" fmla="*/ 7 w 20"/>
                  <a:gd name="T41" fmla="*/ 16 h 32"/>
                  <a:gd name="T42" fmla="*/ 7 w 20"/>
                  <a:gd name="T43" fmla="*/ 16 h 32"/>
                  <a:gd name="T44" fmla="*/ 7 w 20"/>
                  <a:gd name="T45" fmla="*/ 16 h 32"/>
                  <a:gd name="T46" fmla="*/ 10 w 20"/>
                  <a:gd name="T47" fmla="*/ 12 h 32"/>
                  <a:gd name="T48" fmla="*/ 13 w 20"/>
                  <a:gd name="T49" fmla="*/ 12 h 32"/>
                  <a:gd name="T50" fmla="*/ 16 w 20"/>
                  <a:gd name="T51" fmla="*/ 6 h 32"/>
                  <a:gd name="T52" fmla="*/ 13 w 20"/>
                  <a:gd name="T53" fmla="*/ 6 h 32"/>
                  <a:gd name="T54" fmla="*/ 16 w 20"/>
                  <a:gd name="T55" fmla="*/ 3 h 32"/>
                  <a:gd name="T56" fmla="*/ 16 w 20"/>
                  <a:gd name="T57" fmla="*/ 0 h 32"/>
                  <a:gd name="T58" fmla="*/ 16 w 20"/>
                  <a:gd name="T59" fmla="*/ 0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32"/>
                  <a:gd name="T92" fmla="*/ 20 w 20"/>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32">
                    <a:moveTo>
                      <a:pt x="16" y="0"/>
                    </a:moveTo>
                    <a:lnTo>
                      <a:pt x="16" y="0"/>
                    </a:lnTo>
                    <a:lnTo>
                      <a:pt x="20" y="9"/>
                    </a:lnTo>
                    <a:lnTo>
                      <a:pt x="16" y="9"/>
                    </a:lnTo>
                    <a:lnTo>
                      <a:pt x="20" y="16"/>
                    </a:lnTo>
                    <a:lnTo>
                      <a:pt x="16" y="12"/>
                    </a:lnTo>
                    <a:lnTo>
                      <a:pt x="13" y="16"/>
                    </a:lnTo>
                    <a:lnTo>
                      <a:pt x="10" y="16"/>
                    </a:lnTo>
                    <a:lnTo>
                      <a:pt x="7" y="22"/>
                    </a:lnTo>
                    <a:lnTo>
                      <a:pt x="3" y="25"/>
                    </a:lnTo>
                    <a:lnTo>
                      <a:pt x="0" y="32"/>
                    </a:lnTo>
                    <a:lnTo>
                      <a:pt x="0" y="29"/>
                    </a:lnTo>
                    <a:lnTo>
                      <a:pt x="3" y="25"/>
                    </a:lnTo>
                    <a:lnTo>
                      <a:pt x="3" y="22"/>
                    </a:lnTo>
                    <a:lnTo>
                      <a:pt x="3" y="19"/>
                    </a:lnTo>
                    <a:lnTo>
                      <a:pt x="7" y="19"/>
                    </a:lnTo>
                    <a:lnTo>
                      <a:pt x="7" y="16"/>
                    </a:lnTo>
                    <a:lnTo>
                      <a:pt x="10" y="12"/>
                    </a:lnTo>
                    <a:lnTo>
                      <a:pt x="13" y="12"/>
                    </a:lnTo>
                    <a:lnTo>
                      <a:pt x="16" y="6"/>
                    </a:lnTo>
                    <a:lnTo>
                      <a:pt x="13" y="6"/>
                    </a:lnTo>
                    <a:lnTo>
                      <a:pt x="16" y="3"/>
                    </a:lnTo>
                    <a:lnTo>
                      <a:pt x="16" y="0"/>
                    </a:lnTo>
                  </a:path>
                </a:pathLst>
              </a:custGeom>
              <a:noFill/>
              <a:ln w="0">
                <a:solidFill>
                  <a:srgbClr val="7F7F7F"/>
                </a:solidFill>
                <a:round/>
                <a:headEnd/>
                <a:tailEnd/>
              </a:ln>
            </p:spPr>
            <p:txBody>
              <a:bodyPr/>
              <a:lstStyle/>
              <a:p>
                <a:endParaRPr lang="en-US"/>
              </a:p>
            </p:txBody>
          </p:sp>
          <p:sp>
            <p:nvSpPr>
              <p:cNvPr id="33483" name="Freeform 165"/>
              <p:cNvSpPr>
                <a:spLocks/>
              </p:cNvSpPr>
              <p:nvPr/>
            </p:nvSpPr>
            <p:spPr bwMode="auto">
              <a:xfrm>
                <a:off x="2954" y="1411"/>
                <a:ext cx="10" cy="23"/>
              </a:xfrm>
              <a:custGeom>
                <a:avLst/>
                <a:gdLst>
                  <a:gd name="T0" fmla="*/ 6 w 10"/>
                  <a:gd name="T1" fmla="*/ 20 h 23"/>
                  <a:gd name="T2" fmla="*/ 6 w 10"/>
                  <a:gd name="T3" fmla="*/ 23 h 23"/>
                  <a:gd name="T4" fmla="*/ 6 w 10"/>
                  <a:gd name="T5" fmla="*/ 20 h 23"/>
                  <a:gd name="T6" fmla="*/ 6 w 10"/>
                  <a:gd name="T7" fmla="*/ 16 h 23"/>
                  <a:gd name="T8" fmla="*/ 6 w 10"/>
                  <a:gd name="T9" fmla="*/ 16 h 23"/>
                  <a:gd name="T10" fmla="*/ 6 w 10"/>
                  <a:gd name="T11" fmla="*/ 16 h 23"/>
                  <a:gd name="T12" fmla="*/ 6 w 10"/>
                  <a:gd name="T13" fmla="*/ 13 h 23"/>
                  <a:gd name="T14" fmla="*/ 6 w 10"/>
                  <a:gd name="T15" fmla="*/ 13 h 23"/>
                  <a:gd name="T16" fmla="*/ 10 w 10"/>
                  <a:gd name="T17" fmla="*/ 13 h 23"/>
                  <a:gd name="T18" fmla="*/ 10 w 10"/>
                  <a:gd name="T19" fmla="*/ 10 h 23"/>
                  <a:gd name="T20" fmla="*/ 6 w 10"/>
                  <a:gd name="T21" fmla="*/ 7 h 23"/>
                  <a:gd name="T22" fmla="*/ 10 w 10"/>
                  <a:gd name="T23" fmla="*/ 7 h 23"/>
                  <a:gd name="T24" fmla="*/ 10 w 10"/>
                  <a:gd name="T25" fmla="*/ 10 h 23"/>
                  <a:gd name="T26" fmla="*/ 10 w 10"/>
                  <a:gd name="T27" fmla="*/ 10 h 23"/>
                  <a:gd name="T28" fmla="*/ 10 w 10"/>
                  <a:gd name="T29" fmla="*/ 10 h 23"/>
                  <a:gd name="T30" fmla="*/ 10 w 10"/>
                  <a:gd name="T31" fmla="*/ 7 h 23"/>
                  <a:gd name="T32" fmla="*/ 6 w 10"/>
                  <a:gd name="T33" fmla="*/ 4 h 23"/>
                  <a:gd name="T34" fmla="*/ 6 w 10"/>
                  <a:gd name="T35" fmla="*/ 0 h 23"/>
                  <a:gd name="T36" fmla="*/ 6 w 10"/>
                  <a:gd name="T37" fmla="*/ 0 h 23"/>
                  <a:gd name="T38" fmla="*/ 6 w 10"/>
                  <a:gd name="T39" fmla="*/ 0 h 23"/>
                  <a:gd name="T40" fmla="*/ 6 w 10"/>
                  <a:gd name="T41" fmla="*/ 4 h 23"/>
                  <a:gd name="T42" fmla="*/ 6 w 10"/>
                  <a:gd name="T43" fmla="*/ 0 h 23"/>
                  <a:gd name="T44" fmla="*/ 6 w 10"/>
                  <a:gd name="T45" fmla="*/ 7 h 23"/>
                  <a:gd name="T46" fmla="*/ 6 w 10"/>
                  <a:gd name="T47" fmla="*/ 7 h 23"/>
                  <a:gd name="T48" fmla="*/ 3 w 10"/>
                  <a:gd name="T49" fmla="*/ 4 h 23"/>
                  <a:gd name="T50" fmla="*/ 3 w 10"/>
                  <a:gd name="T51" fmla="*/ 4 h 23"/>
                  <a:gd name="T52" fmla="*/ 0 w 10"/>
                  <a:gd name="T53" fmla="*/ 4 h 23"/>
                  <a:gd name="T54" fmla="*/ 0 w 10"/>
                  <a:gd name="T55" fmla="*/ 4 h 23"/>
                  <a:gd name="T56" fmla="*/ 0 w 10"/>
                  <a:gd name="T57" fmla="*/ 4 h 23"/>
                  <a:gd name="T58" fmla="*/ 3 w 10"/>
                  <a:gd name="T59" fmla="*/ 7 h 23"/>
                  <a:gd name="T60" fmla="*/ 3 w 10"/>
                  <a:gd name="T61" fmla="*/ 7 h 23"/>
                  <a:gd name="T62" fmla="*/ 6 w 10"/>
                  <a:gd name="T63" fmla="*/ 10 h 23"/>
                  <a:gd name="T64" fmla="*/ 3 w 10"/>
                  <a:gd name="T65" fmla="*/ 10 h 23"/>
                  <a:gd name="T66" fmla="*/ 3 w 10"/>
                  <a:gd name="T67" fmla="*/ 16 h 23"/>
                  <a:gd name="T68" fmla="*/ 3 w 10"/>
                  <a:gd name="T69" fmla="*/ 13 h 23"/>
                  <a:gd name="T70" fmla="*/ 3 w 10"/>
                  <a:gd name="T71" fmla="*/ 16 h 23"/>
                  <a:gd name="T72" fmla="*/ 0 w 10"/>
                  <a:gd name="T73" fmla="*/ 13 h 23"/>
                  <a:gd name="T74" fmla="*/ 0 w 10"/>
                  <a:gd name="T75" fmla="*/ 16 h 23"/>
                  <a:gd name="T76" fmla="*/ 3 w 10"/>
                  <a:gd name="T77" fmla="*/ 16 h 23"/>
                  <a:gd name="T78" fmla="*/ 3 w 10"/>
                  <a:gd name="T79" fmla="*/ 20 h 23"/>
                  <a:gd name="T80" fmla="*/ 6 w 10"/>
                  <a:gd name="T81" fmla="*/ 20 h 23"/>
                  <a:gd name="T82" fmla="*/ 3 w 10"/>
                  <a:gd name="T83" fmla="*/ 20 h 23"/>
                  <a:gd name="T84" fmla="*/ 6 w 10"/>
                  <a:gd name="T85" fmla="*/ 20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
                  <a:gd name="T130" fmla="*/ 0 h 23"/>
                  <a:gd name="T131" fmla="*/ 10 w 10"/>
                  <a:gd name="T132" fmla="*/ 23 h 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 h="23">
                    <a:moveTo>
                      <a:pt x="6" y="20"/>
                    </a:moveTo>
                    <a:lnTo>
                      <a:pt x="6" y="23"/>
                    </a:lnTo>
                    <a:lnTo>
                      <a:pt x="6" y="20"/>
                    </a:lnTo>
                    <a:lnTo>
                      <a:pt x="6" y="16"/>
                    </a:lnTo>
                    <a:lnTo>
                      <a:pt x="6" y="13"/>
                    </a:lnTo>
                    <a:lnTo>
                      <a:pt x="10" y="13"/>
                    </a:lnTo>
                    <a:lnTo>
                      <a:pt x="10" y="10"/>
                    </a:lnTo>
                    <a:lnTo>
                      <a:pt x="6" y="7"/>
                    </a:lnTo>
                    <a:lnTo>
                      <a:pt x="10" y="7"/>
                    </a:lnTo>
                    <a:lnTo>
                      <a:pt x="10" y="10"/>
                    </a:lnTo>
                    <a:lnTo>
                      <a:pt x="10" y="7"/>
                    </a:lnTo>
                    <a:lnTo>
                      <a:pt x="6" y="4"/>
                    </a:lnTo>
                    <a:lnTo>
                      <a:pt x="6" y="0"/>
                    </a:lnTo>
                    <a:lnTo>
                      <a:pt x="6" y="4"/>
                    </a:lnTo>
                    <a:lnTo>
                      <a:pt x="6" y="0"/>
                    </a:lnTo>
                    <a:lnTo>
                      <a:pt x="6" y="7"/>
                    </a:lnTo>
                    <a:lnTo>
                      <a:pt x="3" y="4"/>
                    </a:lnTo>
                    <a:lnTo>
                      <a:pt x="0" y="4"/>
                    </a:lnTo>
                    <a:lnTo>
                      <a:pt x="3" y="7"/>
                    </a:lnTo>
                    <a:lnTo>
                      <a:pt x="6" y="10"/>
                    </a:lnTo>
                    <a:lnTo>
                      <a:pt x="3" y="10"/>
                    </a:lnTo>
                    <a:lnTo>
                      <a:pt x="3" y="16"/>
                    </a:lnTo>
                    <a:lnTo>
                      <a:pt x="3" y="13"/>
                    </a:lnTo>
                    <a:lnTo>
                      <a:pt x="3" y="16"/>
                    </a:lnTo>
                    <a:lnTo>
                      <a:pt x="0" y="13"/>
                    </a:lnTo>
                    <a:lnTo>
                      <a:pt x="0" y="16"/>
                    </a:lnTo>
                    <a:lnTo>
                      <a:pt x="3" y="16"/>
                    </a:lnTo>
                    <a:lnTo>
                      <a:pt x="3" y="20"/>
                    </a:lnTo>
                    <a:lnTo>
                      <a:pt x="6" y="20"/>
                    </a:lnTo>
                    <a:lnTo>
                      <a:pt x="3" y="20"/>
                    </a:lnTo>
                    <a:lnTo>
                      <a:pt x="6" y="20"/>
                    </a:lnTo>
                    <a:close/>
                  </a:path>
                </a:pathLst>
              </a:custGeom>
              <a:solidFill>
                <a:srgbClr val="D1F2EB"/>
              </a:solidFill>
              <a:ln w="9525">
                <a:noFill/>
                <a:round/>
                <a:headEnd/>
                <a:tailEnd/>
              </a:ln>
            </p:spPr>
            <p:txBody>
              <a:bodyPr/>
              <a:lstStyle/>
              <a:p>
                <a:endParaRPr lang="en-US"/>
              </a:p>
            </p:txBody>
          </p:sp>
          <p:sp>
            <p:nvSpPr>
              <p:cNvPr id="33484" name="Freeform 166"/>
              <p:cNvSpPr>
                <a:spLocks/>
              </p:cNvSpPr>
              <p:nvPr/>
            </p:nvSpPr>
            <p:spPr bwMode="auto">
              <a:xfrm>
                <a:off x="2954" y="1411"/>
                <a:ext cx="10" cy="23"/>
              </a:xfrm>
              <a:custGeom>
                <a:avLst/>
                <a:gdLst>
                  <a:gd name="T0" fmla="*/ 6 w 10"/>
                  <a:gd name="T1" fmla="*/ 20 h 23"/>
                  <a:gd name="T2" fmla="*/ 6 w 10"/>
                  <a:gd name="T3" fmla="*/ 23 h 23"/>
                  <a:gd name="T4" fmla="*/ 6 w 10"/>
                  <a:gd name="T5" fmla="*/ 20 h 23"/>
                  <a:gd name="T6" fmla="*/ 6 w 10"/>
                  <a:gd name="T7" fmla="*/ 16 h 23"/>
                  <a:gd name="T8" fmla="*/ 6 w 10"/>
                  <a:gd name="T9" fmla="*/ 16 h 23"/>
                  <a:gd name="T10" fmla="*/ 6 w 10"/>
                  <a:gd name="T11" fmla="*/ 16 h 23"/>
                  <a:gd name="T12" fmla="*/ 6 w 10"/>
                  <a:gd name="T13" fmla="*/ 13 h 23"/>
                  <a:gd name="T14" fmla="*/ 6 w 10"/>
                  <a:gd name="T15" fmla="*/ 13 h 23"/>
                  <a:gd name="T16" fmla="*/ 10 w 10"/>
                  <a:gd name="T17" fmla="*/ 13 h 23"/>
                  <a:gd name="T18" fmla="*/ 10 w 10"/>
                  <a:gd name="T19" fmla="*/ 10 h 23"/>
                  <a:gd name="T20" fmla="*/ 6 w 10"/>
                  <a:gd name="T21" fmla="*/ 7 h 23"/>
                  <a:gd name="T22" fmla="*/ 10 w 10"/>
                  <a:gd name="T23" fmla="*/ 7 h 23"/>
                  <a:gd name="T24" fmla="*/ 10 w 10"/>
                  <a:gd name="T25" fmla="*/ 10 h 23"/>
                  <a:gd name="T26" fmla="*/ 10 w 10"/>
                  <a:gd name="T27" fmla="*/ 10 h 23"/>
                  <a:gd name="T28" fmla="*/ 10 w 10"/>
                  <a:gd name="T29" fmla="*/ 10 h 23"/>
                  <a:gd name="T30" fmla="*/ 10 w 10"/>
                  <a:gd name="T31" fmla="*/ 7 h 23"/>
                  <a:gd name="T32" fmla="*/ 6 w 10"/>
                  <a:gd name="T33" fmla="*/ 4 h 23"/>
                  <a:gd name="T34" fmla="*/ 6 w 10"/>
                  <a:gd name="T35" fmla="*/ 0 h 23"/>
                  <a:gd name="T36" fmla="*/ 6 w 10"/>
                  <a:gd name="T37" fmla="*/ 0 h 23"/>
                  <a:gd name="T38" fmla="*/ 6 w 10"/>
                  <a:gd name="T39" fmla="*/ 0 h 23"/>
                  <a:gd name="T40" fmla="*/ 6 w 10"/>
                  <a:gd name="T41" fmla="*/ 4 h 23"/>
                  <a:gd name="T42" fmla="*/ 6 w 10"/>
                  <a:gd name="T43" fmla="*/ 0 h 23"/>
                  <a:gd name="T44" fmla="*/ 6 w 10"/>
                  <a:gd name="T45" fmla="*/ 7 h 23"/>
                  <a:gd name="T46" fmla="*/ 6 w 10"/>
                  <a:gd name="T47" fmla="*/ 7 h 23"/>
                  <a:gd name="T48" fmla="*/ 3 w 10"/>
                  <a:gd name="T49" fmla="*/ 4 h 23"/>
                  <a:gd name="T50" fmla="*/ 3 w 10"/>
                  <a:gd name="T51" fmla="*/ 4 h 23"/>
                  <a:gd name="T52" fmla="*/ 0 w 10"/>
                  <a:gd name="T53" fmla="*/ 4 h 23"/>
                  <a:gd name="T54" fmla="*/ 0 w 10"/>
                  <a:gd name="T55" fmla="*/ 4 h 23"/>
                  <a:gd name="T56" fmla="*/ 0 w 10"/>
                  <a:gd name="T57" fmla="*/ 4 h 23"/>
                  <a:gd name="T58" fmla="*/ 3 w 10"/>
                  <a:gd name="T59" fmla="*/ 7 h 23"/>
                  <a:gd name="T60" fmla="*/ 3 w 10"/>
                  <a:gd name="T61" fmla="*/ 7 h 23"/>
                  <a:gd name="T62" fmla="*/ 6 w 10"/>
                  <a:gd name="T63" fmla="*/ 10 h 23"/>
                  <a:gd name="T64" fmla="*/ 3 w 10"/>
                  <a:gd name="T65" fmla="*/ 10 h 23"/>
                  <a:gd name="T66" fmla="*/ 3 w 10"/>
                  <a:gd name="T67" fmla="*/ 16 h 23"/>
                  <a:gd name="T68" fmla="*/ 3 w 10"/>
                  <a:gd name="T69" fmla="*/ 13 h 23"/>
                  <a:gd name="T70" fmla="*/ 3 w 10"/>
                  <a:gd name="T71" fmla="*/ 16 h 23"/>
                  <a:gd name="T72" fmla="*/ 0 w 10"/>
                  <a:gd name="T73" fmla="*/ 13 h 23"/>
                  <a:gd name="T74" fmla="*/ 0 w 10"/>
                  <a:gd name="T75" fmla="*/ 16 h 23"/>
                  <a:gd name="T76" fmla="*/ 3 w 10"/>
                  <a:gd name="T77" fmla="*/ 16 h 23"/>
                  <a:gd name="T78" fmla="*/ 3 w 10"/>
                  <a:gd name="T79" fmla="*/ 20 h 23"/>
                  <a:gd name="T80" fmla="*/ 6 w 10"/>
                  <a:gd name="T81" fmla="*/ 20 h 23"/>
                  <a:gd name="T82" fmla="*/ 3 w 10"/>
                  <a:gd name="T83" fmla="*/ 20 h 23"/>
                  <a:gd name="T84" fmla="*/ 6 w 10"/>
                  <a:gd name="T85" fmla="*/ 20 h 23"/>
                  <a:gd name="T86" fmla="*/ 6 w 10"/>
                  <a:gd name="T87" fmla="*/ 20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
                  <a:gd name="T133" fmla="*/ 0 h 23"/>
                  <a:gd name="T134" fmla="*/ 10 w 10"/>
                  <a:gd name="T135" fmla="*/ 23 h 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 h="23">
                    <a:moveTo>
                      <a:pt x="6" y="20"/>
                    </a:moveTo>
                    <a:lnTo>
                      <a:pt x="6" y="23"/>
                    </a:lnTo>
                    <a:lnTo>
                      <a:pt x="6" y="20"/>
                    </a:lnTo>
                    <a:lnTo>
                      <a:pt x="6" y="16"/>
                    </a:lnTo>
                    <a:lnTo>
                      <a:pt x="6" y="13"/>
                    </a:lnTo>
                    <a:lnTo>
                      <a:pt x="10" y="13"/>
                    </a:lnTo>
                    <a:lnTo>
                      <a:pt x="10" y="10"/>
                    </a:lnTo>
                    <a:lnTo>
                      <a:pt x="6" y="7"/>
                    </a:lnTo>
                    <a:lnTo>
                      <a:pt x="10" y="7"/>
                    </a:lnTo>
                    <a:lnTo>
                      <a:pt x="10" y="10"/>
                    </a:lnTo>
                    <a:lnTo>
                      <a:pt x="10" y="7"/>
                    </a:lnTo>
                    <a:lnTo>
                      <a:pt x="6" y="4"/>
                    </a:lnTo>
                    <a:lnTo>
                      <a:pt x="6" y="0"/>
                    </a:lnTo>
                    <a:lnTo>
                      <a:pt x="6" y="4"/>
                    </a:lnTo>
                    <a:lnTo>
                      <a:pt x="6" y="0"/>
                    </a:lnTo>
                    <a:lnTo>
                      <a:pt x="6" y="7"/>
                    </a:lnTo>
                    <a:lnTo>
                      <a:pt x="3" y="4"/>
                    </a:lnTo>
                    <a:lnTo>
                      <a:pt x="0" y="4"/>
                    </a:lnTo>
                    <a:lnTo>
                      <a:pt x="3" y="7"/>
                    </a:lnTo>
                    <a:lnTo>
                      <a:pt x="6" y="10"/>
                    </a:lnTo>
                    <a:lnTo>
                      <a:pt x="3" y="10"/>
                    </a:lnTo>
                    <a:lnTo>
                      <a:pt x="3" y="16"/>
                    </a:lnTo>
                    <a:lnTo>
                      <a:pt x="3" y="13"/>
                    </a:lnTo>
                    <a:lnTo>
                      <a:pt x="3" y="16"/>
                    </a:lnTo>
                    <a:lnTo>
                      <a:pt x="0" y="13"/>
                    </a:lnTo>
                    <a:lnTo>
                      <a:pt x="0" y="16"/>
                    </a:lnTo>
                    <a:lnTo>
                      <a:pt x="3" y="16"/>
                    </a:lnTo>
                    <a:lnTo>
                      <a:pt x="3" y="20"/>
                    </a:lnTo>
                    <a:lnTo>
                      <a:pt x="6" y="20"/>
                    </a:lnTo>
                    <a:lnTo>
                      <a:pt x="3" y="20"/>
                    </a:lnTo>
                    <a:lnTo>
                      <a:pt x="6" y="20"/>
                    </a:lnTo>
                  </a:path>
                </a:pathLst>
              </a:custGeom>
              <a:noFill/>
              <a:ln w="0">
                <a:solidFill>
                  <a:srgbClr val="7F7F7F"/>
                </a:solidFill>
                <a:round/>
                <a:headEnd/>
                <a:tailEnd/>
              </a:ln>
            </p:spPr>
            <p:txBody>
              <a:bodyPr/>
              <a:lstStyle/>
              <a:p>
                <a:endParaRPr lang="en-US"/>
              </a:p>
            </p:txBody>
          </p:sp>
          <p:sp>
            <p:nvSpPr>
              <p:cNvPr id="33485" name="Freeform 167"/>
              <p:cNvSpPr>
                <a:spLocks/>
              </p:cNvSpPr>
              <p:nvPr/>
            </p:nvSpPr>
            <p:spPr bwMode="auto">
              <a:xfrm>
                <a:off x="2957" y="1405"/>
                <a:ext cx="7" cy="6"/>
              </a:xfrm>
              <a:custGeom>
                <a:avLst/>
                <a:gdLst>
                  <a:gd name="T0" fmla="*/ 3 w 7"/>
                  <a:gd name="T1" fmla="*/ 3 h 6"/>
                  <a:gd name="T2" fmla="*/ 7 w 7"/>
                  <a:gd name="T3" fmla="*/ 3 h 6"/>
                  <a:gd name="T4" fmla="*/ 7 w 7"/>
                  <a:gd name="T5" fmla="*/ 6 h 6"/>
                  <a:gd name="T6" fmla="*/ 7 w 7"/>
                  <a:gd name="T7" fmla="*/ 3 h 6"/>
                  <a:gd name="T8" fmla="*/ 3 w 7"/>
                  <a:gd name="T9" fmla="*/ 3 h 6"/>
                  <a:gd name="T10" fmla="*/ 0 w 7"/>
                  <a:gd name="T11" fmla="*/ 0 h 6"/>
                  <a:gd name="T12" fmla="*/ 0 w 7"/>
                  <a:gd name="T13" fmla="*/ 3 h 6"/>
                  <a:gd name="T14" fmla="*/ 3 w 7"/>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3" y="3"/>
                    </a:moveTo>
                    <a:lnTo>
                      <a:pt x="7" y="3"/>
                    </a:lnTo>
                    <a:lnTo>
                      <a:pt x="7" y="6"/>
                    </a:lnTo>
                    <a:lnTo>
                      <a:pt x="7" y="3"/>
                    </a:lnTo>
                    <a:lnTo>
                      <a:pt x="3" y="3"/>
                    </a:lnTo>
                    <a:lnTo>
                      <a:pt x="0" y="0"/>
                    </a:lnTo>
                    <a:lnTo>
                      <a:pt x="0" y="3"/>
                    </a:lnTo>
                    <a:lnTo>
                      <a:pt x="3" y="3"/>
                    </a:lnTo>
                    <a:close/>
                  </a:path>
                </a:pathLst>
              </a:custGeom>
              <a:solidFill>
                <a:srgbClr val="D1F2EB"/>
              </a:solidFill>
              <a:ln w="9525">
                <a:noFill/>
                <a:round/>
                <a:headEnd/>
                <a:tailEnd/>
              </a:ln>
            </p:spPr>
            <p:txBody>
              <a:bodyPr/>
              <a:lstStyle/>
              <a:p>
                <a:endParaRPr lang="en-US"/>
              </a:p>
            </p:txBody>
          </p:sp>
          <p:sp>
            <p:nvSpPr>
              <p:cNvPr id="33486" name="Freeform 168"/>
              <p:cNvSpPr>
                <a:spLocks/>
              </p:cNvSpPr>
              <p:nvPr/>
            </p:nvSpPr>
            <p:spPr bwMode="auto">
              <a:xfrm>
                <a:off x="2957" y="1405"/>
                <a:ext cx="7" cy="6"/>
              </a:xfrm>
              <a:custGeom>
                <a:avLst/>
                <a:gdLst>
                  <a:gd name="T0" fmla="*/ 3 w 7"/>
                  <a:gd name="T1" fmla="*/ 3 h 6"/>
                  <a:gd name="T2" fmla="*/ 7 w 7"/>
                  <a:gd name="T3" fmla="*/ 3 h 6"/>
                  <a:gd name="T4" fmla="*/ 7 w 7"/>
                  <a:gd name="T5" fmla="*/ 6 h 6"/>
                  <a:gd name="T6" fmla="*/ 7 w 7"/>
                  <a:gd name="T7" fmla="*/ 3 h 6"/>
                  <a:gd name="T8" fmla="*/ 3 w 7"/>
                  <a:gd name="T9" fmla="*/ 3 h 6"/>
                  <a:gd name="T10" fmla="*/ 0 w 7"/>
                  <a:gd name="T11" fmla="*/ 0 h 6"/>
                  <a:gd name="T12" fmla="*/ 0 w 7"/>
                  <a:gd name="T13" fmla="*/ 3 h 6"/>
                  <a:gd name="T14" fmla="*/ 3 w 7"/>
                  <a:gd name="T15" fmla="*/ 3 h 6"/>
                  <a:gd name="T16" fmla="*/ 3 w 7"/>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3" y="3"/>
                    </a:moveTo>
                    <a:lnTo>
                      <a:pt x="7" y="3"/>
                    </a:lnTo>
                    <a:lnTo>
                      <a:pt x="7" y="6"/>
                    </a:lnTo>
                    <a:lnTo>
                      <a:pt x="7" y="3"/>
                    </a:lnTo>
                    <a:lnTo>
                      <a:pt x="3" y="3"/>
                    </a:lnTo>
                    <a:lnTo>
                      <a:pt x="0" y="0"/>
                    </a:lnTo>
                    <a:lnTo>
                      <a:pt x="0" y="3"/>
                    </a:lnTo>
                    <a:lnTo>
                      <a:pt x="3" y="3"/>
                    </a:lnTo>
                  </a:path>
                </a:pathLst>
              </a:custGeom>
              <a:noFill/>
              <a:ln w="0">
                <a:solidFill>
                  <a:srgbClr val="7F7F7F"/>
                </a:solidFill>
                <a:round/>
                <a:headEnd/>
                <a:tailEnd/>
              </a:ln>
            </p:spPr>
            <p:txBody>
              <a:bodyPr/>
              <a:lstStyle/>
              <a:p>
                <a:endParaRPr lang="en-US"/>
              </a:p>
            </p:txBody>
          </p:sp>
          <p:sp>
            <p:nvSpPr>
              <p:cNvPr id="33487" name="Freeform 169"/>
              <p:cNvSpPr>
                <a:spLocks/>
              </p:cNvSpPr>
              <p:nvPr/>
            </p:nvSpPr>
            <p:spPr bwMode="auto">
              <a:xfrm>
                <a:off x="2948" y="1405"/>
                <a:ext cx="6" cy="6"/>
              </a:xfrm>
              <a:custGeom>
                <a:avLst/>
                <a:gdLst>
                  <a:gd name="T0" fmla="*/ 6 w 6"/>
                  <a:gd name="T1" fmla="*/ 6 h 6"/>
                  <a:gd name="T2" fmla="*/ 6 w 6"/>
                  <a:gd name="T3" fmla="*/ 6 h 6"/>
                  <a:gd name="T4" fmla="*/ 3 w 6"/>
                  <a:gd name="T5" fmla="*/ 3 h 6"/>
                  <a:gd name="T6" fmla="*/ 3 w 6"/>
                  <a:gd name="T7" fmla="*/ 0 h 6"/>
                  <a:gd name="T8" fmla="*/ 0 w 6"/>
                  <a:gd name="T9" fmla="*/ 0 h 6"/>
                  <a:gd name="T10" fmla="*/ 0 w 6"/>
                  <a:gd name="T11" fmla="*/ 0 h 6"/>
                  <a:gd name="T12" fmla="*/ 3 w 6"/>
                  <a:gd name="T13" fmla="*/ 3 h 6"/>
                  <a:gd name="T14" fmla="*/ 3 w 6"/>
                  <a:gd name="T15" fmla="*/ 6 h 6"/>
                  <a:gd name="T16" fmla="*/ 3 w 6"/>
                  <a:gd name="T17" fmla="*/ 6 h 6"/>
                  <a:gd name="T18" fmla="*/ 6 w 6"/>
                  <a:gd name="T19" fmla="*/ 3 h 6"/>
                  <a:gd name="T20" fmla="*/ 6 w 6"/>
                  <a:gd name="T21" fmla="*/ 6 h 6"/>
                  <a:gd name="T22" fmla="*/ 6 w 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6" y="6"/>
                    </a:moveTo>
                    <a:lnTo>
                      <a:pt x="6" y="6"/>
                    </a:lnTo>
                    <a:lnTo>
                      <a:pt x="3" y="3"/>
                    </a:lnTo>
                    <a:lnTo>
                      <a:pt x="3" y="0"/>
                    </a:lnTo>
                    <a:lnTo>
                      <a:pt x="0" y="0"/>
                    </a:lnTo>
                    <a:lnTo>
                      <a:pt x="3" y="3"/>
                    </a:lnTo>
                    <a:lnTo>
                      <a:pt x="3" y="6"/>
                    </a:lnTo>
                    <a:lnTo>
                      <a:pt x="6" y="3"/>
                    </a:lnTo>
                    <a:lnTo>
                      <a:pt x="6" y="6"/>
                    </a:lnTo>
                    <a:close/>
                  </a:path>
                </a:pathLst>
              </a:custGeom>
              <a:solidFill>
                <a:srgbClr val="D1F2EB"/>
              </a:solidFill>
              <a:ln w="9525">
                <a:noFill/>
                <a:round/>
                <a:headEnd/>
                <a:tailEnd/>
              </a:ln>
            </p:spPr>
            <p:txBody>
              <a:bodyPr/>
              <a:lstStyle/>
              <a:p>
                <a:endParaRPr lang="en-US"/>
              </a:p>
            </p:txBody>
          </p:sp>
          <p:sp>
            <p:nvSpPr>
              <p:cNvPr id="33488" name="Freeform 170"/>
              <p:cNvSpPr>
                <a:spLocks/>
              </p:cNvSpPr>
              <p:nvPr/>
            </p:nvSpPr>
            <p:spPr bwMode="auto">
              <a:xfrm>
                <a:off x="2948" y="1405"/>
                <a:ext cx="6" cy="6"/>
              </a:xfrm>
              <a:custGeom>
                <a:avLst/>
                <a:gdLst>
                  <a:gd name="T0" fmla="*/ 6 w 6"/>
                  <a:gd name="T1" fmla="*/ 6 h 6"/>
                  <a:gd name="T2" fmla="*/ 6 w 6"/>
                  <a:gd name="T3" fmla="*/ 6 h 6"/>
                  <a:gd name="T4" fmla="*/ 3 w 6"/>
                  <a:gd name="T5" fmla="*/ 3 h 6"/>
                  <a:gd name="T6" fmla="*/ 3 w 6"/>
                  <a:gd name="T7" fmla="*/ 0 h 6"/>
                  <a:gd name="T8" fmla="*/ 0 w 6"/>
                  <a:gd name="T9" fmla="*/ 0 h 6"/>
                  <a:gd name="T10" fmla="*/ 0 w 6"/>
                  <a:gd name="T11" fmla="*/ 0 h 6"/>
                  <a:gd name="T12" fmla="*/ 3 w 6"/>
                  <a:gd name="T13" fmla="*/ 3 h 6"/>
                  <a:gd name="T14" fmla="*/ 3 w 6"/>
                  <a:gd name="T15" fmla="*/ 6 h 6"/>
                  <a:gd name="T16" fmla="*/ 3 w 6"/>
                  <a:gd name="T17" fmla="*/ 6 h 6"/>
                  <a:gd name="T18" fmla="*/ 6 w 6"/>
                  <a:gd name="T19" fmla="*/ 3 h 6"/>
                  <a:gd name="T20" fmla="*/ 6 w 6"/>
                  <a:gd name="T21" fmla="*/ 6 h 6"/>
                  <a:gd name="T22" fmla="*/ 6 w 6"/>
                  <a:gd name="T23" fmla="*/ 6 h 6"/>
                  <a:gd name="T24" fmla="*/ 6 w 6"/>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6"/>
                  <a:gd name="T41" fmla="*/ 6 w 6"/>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6">
                    <a:moveTo>
                      <a:pt x="6" y="6"/>
                    </a:moveTo>
                    <a:lnTo>
                      <a:pt x="6" y="6"/>
                    </a:lnTo>
                    <a:lnTo>
                      <a:pt x="3" y="3"/>
                    </a:lnTo>
                    <a:lnTo>
                      <a:pt x="3" y="0"/>
                    </a:lnTo>
                    <a:lnTo>
                      <a:pt x="0" y="0"/>
                    </a:lnTo>
                    <a:lnTo>
                      <a:pt x="3" y="3"/>
                    </a:lnTo>
                    <a:lnTo>
                      <a:pt x="3" y="6"/>
                    </a:lnTo>
                    <a:lnTo>
                      <a:pt x="6" y="3"/>
                    </a:lnTo>
                    <a:lnTo>
                      <a:pt x="6" y="6"/>
                    </a:lnTo>
                  </a:path>
                </a:pathLst>
              </a:custGeom>
              <a:noFill/>
              <a:ln w="0">
                <a:solidFill>
                  <a:srgbClr val="7F7F7F"/>
                </a:solidFill>
                <a:round/>
                <a:headEnd/>
                <a:tailEnd/>
              </a:ln>
            </p:spPr>
            <p:txBody>
              <a:bodyPr/>
              <a:lstStyle/>
              <a:p>
                <a:endParaRPr lang="en-US"/>
              </a:p>
            </p:txBody>
          </p:sp>
          <p:sp>
            <p:nvSpPr>
              <p:cNvPr id="33489" name="Freeform 171"/>
              <p:cNvSpPr>
                <a:spLocks/>
              </p:cNvSpPr>
              <p:nvPr/>
            </p:nvSpPr>
            <p:spPr bwMode="auto">
              <a:xfrm>
                <a:off x="2938" y="1421"/>
                <a:ext cx="3" cy="13"/>
              </a:xfrm>
              <a:custGeom>
                <a:avLst/>
                <a:gdLst>
                  <a:gd name="T0" fmla="*/ 0 w 3"/>
                  <a:gd name="T1" fmla="*/ 0 h 13"/>
                  <a:gd name="T2" fmla="*/ 0 w 3"/>
                  <a:gd name="T3" fmla="*/ 3 h 13"/>
                  <a:gd name="T4" fmla="*/ 0 w 3"/>
                  <a:gd name="T5" fmla="*/ 3 h 13"/>
                  <a:gd name="T6" fmla="*/ 0 w 3"/>
                  <a:gd name="T7" fmla="*/ 10 h 13"/>
                  <a:gd name="T8" fmla="*/ 3 w 3"/>
                  <a:gd name="T9" fmla="*/ 13 h 13"/>
                  <a:gd name="T10" fmla="*/ 3 w 3"/>
                  <a:gd name="T11" fmla="*/ 13 h 13"/>
                  <a:gd name="T12" fmla="*/ 0 w 3"/>
                  <a:gd name="T13" fmla="*/ 13 h 13"/>
                  <a:gd name="T14" fmla="*/ 0 w 3"/>
                  <a:gd name="T15" fmla="*/ 13 h 13"/>
                  <a:gd name="T16" fmla="*/ 0 w 3"/>
                  <a:gd name="T17" fmla="*/ 6 h 13"/>
                  <a:gd name="T18" fmla="*/ 0 w 3"/>
                  <a:gd name="T19" fmla="*/ 0 h 13"/>
                  <a:gd name="T20" fmla="*/ 0 w 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13"/>
                  <a:gd name="T35" fmla="*/ 3 w 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13">
                    <a:moveTo>
                      <a:pt x="0" y="0"/>
                    </a:moveTo>
                    <a:lnTo>
                      <a:pt x="0" y="3"/>
                    </a:lnTo>
                    <a:lnTo>
                      <a:pt x="0" y="10"/>
                    </a:lnTo>
                    <a:lnTo>
                      <a:pt x="3" y="13"/>
                    </a:lnTo>
                    <a:lnTo>
                      <a:pt x="0" y="13"/>
                    </a:lnTo>
                    <a:lnTo>
                      <a:pt x="0" y="6"/>
                    </a:lnTo>
                    <a:lnTo>
                      <a:pt x="0" y="0"/>
                    </a:lnTo>
                    <a:close/>
                  </a:path>
                </a:pathLst>
              </a:custGeom>
              <a:solidFill>
                <a:srgbClr val="D1F2EB"/>
              </a:solidFill>
              <a:ln w="9525">
                <a:noFill/>
                <a:round/>
                <a:headEnd/>
                <a:tailEnd/>
              </a:ln>
            </p:spPr>
            <p:txBody>
              <a:bodyPr/>
              <a:lstStyle/>
              <a:p>
                <a:endParaRPr lang="en-US"/>
              </a:p>
            </p:txBody>
          </p:sp>
          <p:sp>
            <p:nvSpPr>
              <p:cNvPr id="33490" name="Freeform 172"/>
              <p:cNvSpPr>
                <a:spLocks/>
              </p:cNvSpPr>
              <p:nvPr/>
            </p:nvSpPr>
            <p:spPr bwMode="auto">
              <a:xfrm>
                <a:off x="2938" y="1421"/>
                <a:ext cx="3" cy="13"/>
              </a:xfrm>
              <a:custGeom>
                <a:avLst/>
                <a:gdLst>
                  <a:gd name="T0" fmla="*/ 0 w 3"/>
                  <a:gd name="T1" fmla="*/ 0 h 13"/>
                  <a:gd name="T2" fmla="*/ 0 w 3"/>
                  <a:gd name="T3" fmla="*/ 3 h 13"/>
                  <a:gd name="T4" fmla="*/ 0 w 3"/>
                  <a:gd name="T5" fmla="*/ 3 h 13"/>
                  <a:gd name="T6" fmla="*/ 0 w 3"/>
                  <a:gd name="T7" fmla="*/ 10 h 13"/>
                  <a:gd name="T8" fmla="*/ 3 w 3"/>
                  <a:gd name="T9" fmla="*/ 13 h 13"/>
                  <a:gd name="T10" fmla="*/ 3 w 3"/>
                  <a:gd name="T11" fmla="*/ 13 h 13"/>
                  <a:gd name="T12" fmla="*/ 0 w 3"/>
                  <a:gd name="T13" fmla="*/ 13 h 13"/>
                  <a:gd name="T14" fmla="*/ 0 w 3"/>
                  <a:gd name="T15" fmla="*/ 13 h 13"/>
                  <a:gd name="T16" fmla="*/ 0 w 3"/>
                  <a:gd name="T17" fmla="*/ 6 h 13"/>
                  <a:gd name="T18" fmla="*/ 0 w 3"/>
                  <a:gd name="T19" fmla="*/ 0 h 13"/>
                  <a:gd name="T20" fmla="*/ 0 w 3"/>
                  <a:gd name="T21" fmla="*/ 0 h 13"/>
                  <a:gd name="T22" fmla="*/ 0 w 3"/>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3"/>
                  <a:gd name="T38" fmla="*/ 3 w 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3">
                    <a:moveTo>
                      <a:pt x="0" y="0"/>
                    </a:moveTo>
                    <a:lnTo>
                      <a:pt x="0" y="3"/>
                    </a:lnTo>
                    <a:lnTo>
                      <a:pt x="0" y="10"/>
                    </a:lnTo>
                    <a:lnTo>
                      <a:pt x="3" y="13"/>
                    </a:lnTo>
                    <a:lnTo>
                      <a:pt x="0" y="13"/>
                    </a:lnTo>
                    <a:lnTo>
                      <a:pt x="0" y="6"/>
                    </a:lnTo>
                    <a:lnTo>
                      <a:pt x="0" y="0"/>
                    </a:lnTo>
                  </a:path>
                </a:pathLst>
              </a:custGeom>
              <a:noFill/>
              <a:ln w="0">
                <a:solidFill>
                  <a:srgbClr val="7F7F7F"/>
                </a:solidFill>
                <a:round/>
                <a:headEnd/>
                <a:tailEnd/>
              </a:ln>
            </p:spPr>
            <p:txBody>
              <a:bodyPr/>
              <a:lstStyle/>
              <a:p>
                <a:endParaRPr lang="en-US"/>
              </a:p>
            </p:txBody>
          </p:sp>
          <p:sp>
            <p:nvSpPr>
              <p:cNvPr id="33491" name="Freeform 173"/>
              <p:cNvSpPr>
                <a:spLocks/>
              </p:cNvSpPr>
              <p:nvPr/>
            </p:nvSpPr>
            <p:spPr bwMode="auto">
              <a:xfrm>
                <a:off x="2845" y="1450"/>
                <a:ext cx="9" cy="16"/>
              </a:xfrm>
              <a:custGeom>
                <a:avLst/>
                <a:gdLst>
                  <a:gd name="T0" fmla="*/ 0 w 9"/>
                  <a:gd name="T1" fmla="*/ 16 h 16"/>
                  <a:gd name="T2" fmla="*/ 3 w 9"/>
                  <a:gd name="T3" fmla="*/ 13 h 16"/>
                  <a:gd name="T4" fmla="*/ 3 w 9"/>
                  <a:gd name="T5" fmla="*/ 13 h 16"/>
                  <a:gd name="T6" fmla="*/ 3 w 9"/>
                  <a:gd name="T7" fmla="*/ 16 h 16"/>
                  <a:gd name="T8" fmla="*/ 6 w 9"/>
                  <a:gd name="T9" fmla="*/ 13 h 16"/>
                  <a:gd name="T10" fmla="*/ 6 w 9"/>
                  <a:gd name="T11" fmla="*/ 13 h 16"/>
                  <a:gd name="T12" fmla="*/ 6 w 9"/>
                  <a:gd name="T13" fmla="*/ 10 h 16"/>
                  <a:gd name="T14" fmla="*/ 6 w 9"/>
                  <a:gd name="T15" fmla="*/ 10 h 16"/>
                  <a:gd name="T16" fmla="*/ 9 w 9"/>
                  <a:gd name="T17" fmla="*/ 10 h 16"/>
                  <a:gd name="T18" fmla="*/ 9 w 9"/>
                  <a:gd name="T19" fmla="*/ 6 h 16"/>
                  <a:gd name="T20" fmla="*/ 6 w 9"/>
                  <a:gd name="T21" fmla="*/ 6 h 16"/>
                  <a:gd name="T22" fmla="*/ 6 w 9"/>
                  <a:gd name="T23" fmla="*/ 3 h 16"/>
                  <a:gd name="T24" fmla="*/ 6 w 9"/>
                  <a:gd name="T25" fmla="*/ 3 h 16"/>
                  <a:gd name="T26" fmla="*/ 3 w 9"/>
                  <a:gd name="T27" fmla="*/ 0 h 16"/>
                  <a:gd name="T28" fmla="*/ 3 w 9"/>
                  <a:gd name="T29" fmla="*/ 3 h 16"/>
                  <a:gd name="T30" fmla="*/ 3 w 9"/>
                  <a:gd name="T31" fmla="*/ 10 h 16"/>
                  <a:gd name="T32" fmla="*/ 0 w 9"/>
                  <a:gd name="T33" fmla="*/ 6 h 16"/>
                  <a:gd name="T34" fmla="*/ 0 w 9"/>
                  <a:gd name="T35" fmla="*/ 6 h 16"/>
                  <a:gd name="T36" fmla="*/ 0 w 9"/>
                  <a:gd name="T37" fmla="*/ 10 h 16"/>
                  <a:gd name="T38" fmla="*/ 0 w 9"/>
                  <a:gd name="T39" fmla="*/ 10 h 16"/>
                  <a:gd name="T40" fmla="*/ 0 w 9"/>
                  <a:gd name="T41" fmla="*/ 13 h 16"/>
                  <a:gd name="T42" fmla="*/ 0 w 9"/>
                  <a:gd name="T43" fmla="*/ 16 h 16"/>
                  <a:gd name="T44" fmla="*/ 0 w 9"/>
                  <a:gd name="T45" fmla="*/ 16 h 16"/>
                  <a:gd name="T46" fmla="*/ 0 w 9"/>
                  <a:gd name="T47" fmla="*/ 16 h 16"/>
                  <a:gd name="T48" fmla="*/ 0 w 9"/>
                  <a:gd name="T49" fmla="*/ 16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16"/>
                  <a:gd name="T77" fmla="*/ 9 w 9"/>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16">
                    <a:moveTo>
                      <a:pt x="0" y="16"/>
                    </a:moveTo>
                    <a:lnTo>
                      <a:pt x="3" y="13"/>
                    </a:lnTo>
                    <a:lnTo>
                      <a:pt x="3" y="16"/>
                    </a:lnTo>
                    <a:lnTo>
                      <a:pt x="6" y="13"/>
                    </a:lnTo>
                    <a:lnTo>
                      <a:pt x="6" y="10"/>
                    </a:lnTo>
                    <a:lnTo>
                      <a:pt x="9" y="10"/>
                    </a:lnTo>
                    <a:lnTo>
                      <a:pt x="9" y="6"/>
                    </a:lnTo>
                    <a:lnTo>
                      <a:pt x="6" y="6"/>
                    </a:lnTo>
                    <a:lnTo>
                      <a:pt x="6" y="3"/>
                    </a:lnTo>
                    <a:lnTo>
                      <a:pt x="3" y="0"/>
                    </a:lnTo>
                    <a:lnTo>
                      <a:pt x="3" y="3"/>
                    </a:lnTo>
                    <a:lnTo>
                      <a:pt x="3" y="10"/>
                    </a:lnTo>
                    <a:lnTo>
                      <a:pt x="0" y="6"/>
                    </a:lnTo>
                    <a:lnTo>
                      <a:pt x="0" y="10"/>
                    </a:lnTo>
                    <a:lnTo>
                      <a:pt x="0" y="13"/>
                    </a:lnTo>
                    <a:lnTo>
                      <a:pt x="0" y="16"/>
                    </a:lnTo>
                    <a:close/>
                  </a:path>
                </a:pathLst>
              </a:custGeom>
              <a:solidFill>
                <a:srgbClr val="D1F2EB"/>
              </a:solidFill>
              <a:ln w="9525">
                <a:noFill/>
                <a:round/>
                <a:headEnd/>
                <a:tailEnd/>
              </a:ln>
            </p:spPr>
            <p:txBody>
              <a:bodyPr/>
              <a:lstStyle/>
              <a:p>
                <a:endParaRPr lang="en-US"/>
              </a:p>
            </p:txBody>
          </p:sp>
          <p:sp>
            <p:nvSpPr>
              <p:cNvPr id="33492" name="Freeform 174"/>
              <p:cNvSpPr>
                <a:spLocks/>
              </p:cNvSpPr>
              <p:nvPr/>
            </p:nvSpPr>
            <p:spPr bwMode="auto">
              <a:xfrm>
                <a:off x="2845" y="1450"/>
                <a:ext cx="9" cy="16"/>
              </a:xfrm>
              <a:custGeom>
                <a:avLst/>
                <a:gdLst>
                  <a:gd name="T0" fmla="*/ 0 w 9"/>
                  <a:gd name="T1" fmla="*/ 16 h 16"/>
                  <a:gd name="T2" fmla="*/ 3 w 9"/>
                  <a:gd name="T3" fmla="*/ 13 h 16"/>
                  <a:gd name="T4" fmla="*/ 3 w 9"/>
                  <a:gd name="T5" fmla="*/ 13 h 16"/>
                  <a:gd name="T6" fmla="*/ 3 w 9"/>
                  <a:gd name="T7" fmla="*/ 16 h 16"/>
                  <a:gd name="T8" fmla="*/ 6 w 9"/>
                  <a:gd name="T9" fmla="*/ 13 h 16"/>
                  <a:gd name="T10" fmla="*/ 6 w 9"/>
                  <a:gd name="T11" fmla="*/ 13 h 16"/>
                  <a:gd name="T12" fmla="*/ 6 w 9"/>
                  <a:gd name="T13" fmla="*/ 10 h 16"/>
                  <a:gd name="T14" fmla="*/ 6 w 9"/>
                  <a:gd name="T15" fmla="*/ 10 h 16"/>
                  <a:gd name="T16" fmla="*/ 9 w 9"/>
                  <a:gd name="T17" fmla="*/ 10 h 16"/>
                  <a:gd name="T18" fmla="*/ 9 w 9"/>
                  <a:gd name="T19" fmla="*/ 6 h 16"/>
                  <a:gd name="T20" fmla="*/ 6 w 9"/>
                  <a:gd name="T21" fmla="*/ 6 h 16"/>
                  <a:gd name="T22" fmla="*/ 6 w 9"/>
                  <a:gd name="T23" fmla="*/ 3 h 16"/>
                  <a:gd name="T24" fmla="*/ 6 w 9"/>
                  <a:gd name="T25" fmla="*/ 3 h 16"/>
                  <a:gd name="T26" fmla="*/ 3 w 9"/>
                  <a:gd name="T27" fmla="*/ 0 h 16"/>
                  <a:gd name="T28" fmla="*/ 3 w 9"/>
                  <a:gd name="T29" fmla="*/ 3 h 16"/>
                  <a:gd name="T30" fmla="*/ 3 w 9"/>
                  <a:gd name="T31" fmla="*/ 10 h 16"/>
                  <a:gd name="T32" fmla="*/ 0 w 9"/>
                  <a:gd name="T33" fmla="*/ 6 h 16"/>
                  <a:gd name="T34" fmla="*/ 0 w 9"/>
                  <a:gd name="T35" fmla="*/ 6 h 16"/>
                  <a:gd name="T36" fmla="*/ 0 w 9"/>
                  <a:gd name="T37" fmla="*/ 10 h 16"/>
                  <a:gd name="T38" fmla="*/ 0 w 9"/>
                  <a:gd name="T39" fmla="*/ 10 h 16"/>
                  <a:gd name="T40" fmla="*/ 0 w 9"/>
                  <a:gd name="T41" fmla="*/ 13 h 16"/>
                  <a:gd name="T42" fmla="*/ 0 w 9"/>
                  <a:gd name="T43" fmla="*/ 16 h 16"/>
                  <a:gd name="T44" fmla="*/ 0 w 9"/>
                  <a:gd name="T45" fmla="*/ 16 h 16"/>
                  <a:gd name="T46" fmla="*/ 0 w 9"/>
                  <a:gd name="T47" fmla="*/ 16 h 16"/>
                  <a:gd name="T48" fmla="*/ 0 w 9"/>
                  <a:gd name="T49" fmla="*/ 16 h 16"/>
                  <a:gd name="T50" fmla="*/ 0 w 9"/>
                  <a:gd name="T51" fmla="*/ 16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16"/>
                  <a:gd name="T80" fmla="*/ 9 w 9"/>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16">
                    <a:moveTo>
                      <a:pt x="0" y="16"/>
                    </a:moveTo>
                    <a:lnTo>
                      <a:pt x="3" y="13"/>
                    </a:lnTo>
                    <a:lnTo>
                      <a:pt x="3" y="16"/>
                    </a:lnTo>
                    <a:lnTo>
                      <a:pt x="6" y="13"/>
                    </a:lnTo>
                    <a:lnTo>
                      <a:pt x="6" y="10"/>
                    </a:lnTo>
                    <a:lnTo>
                      <a:pt x="9" y="10"/>
                    </a:lnTo>
                    <a:lnTo>
                      <a:pt x="9" y="6"/>
                    </a:lnTo>
                    <a:lnTo>
                      <a:pt x="6" y="6"/>
                    </a:lnTo>
                    <a:lnTo>
                      <a:pt x="6" y="3"/>
                    </a:lnTo>
                    <a:lnTo>
                      <a:pt x="3" y="0"/>
                    </a:lnTo>
                    <a:lnTo>
                      <a:pt x="3" y="3"/>
                    </a:lnTo>
                    <a:lnTo>
                      <a:pt x="3" y="10"/>
                    </a:lnTo>
                    <a:lnTo>
                      <a:pt x="0" y="6"/>
                    </a:lnTo>
                    <a:lnTo>
                      <a:pt x="0" y="10"/>
                    </a:lnTo>
                    <a:lnTo>
                      <a:pt x="0" y="13"/>
                    </a:lnTo>
                    <a:lnTo>
                      <a:pt x="0" y="16"/>
                    </a:lnTo>
                  </a:path>
                </a:pathLst>
              </a:custGeom>
              <a:noFill/>
              <a:ln w="0">
                <a:solidFill>
                  <a:srgbClr val="7F7F7F"/>
                </a:solidFill>
                <a:round/>
                <a:headEnd/>
                <a:tailEnd/>
              </a:ln>
            </p:spPr>
            <p:txBody>
              <a:bodyPr/>
              <a:lstStyle/>
              <a:p>
                <a:endParaRPr lang="en-US"/>
              </a:p>
            </p:txBody>
          </p:sp>
          <p:sp>
            <p:nvSpPr>
              <p:cNvPr id="33493" name="Freeform 175"/>
              <p:cNvSpPr>
                <a:spLocks/>
              </p:cNvSpPr>
              <p:nvPr/>
            </p:nvSpPr>
            <p:spPr bwMode="auto">
              <a:xfrm>
                <a:off x="2857" y="1463"/>
                <a:ext cx="4" cy="13"/>
              </a:xfrm>
              <a:custGeom>
                <a:avLst/>
                <a:gdLst>
                  <a:gd name="T0" fmla="*/ 0 w 4"/>
                  <a:gd name="T1" fmla="*/ 0 h 13"/>
                  <a:gd name="T2" fmla="*/ 0 w 4"/>
                  <a:gd name="T3" fmla="*/ 3 h 13"/>
                  <a:gd name="T4" fmla="*/ 0 w 4"/>
                  <a:gd name="T5" fmla="*/ 10 h 13"/>
                  <a:gd name="T6" fmla="*/ 0 w 4"/>
                  <a:gd name="T7" fmla="*/ 13 h 13"/>
                  <a:gd name="T8" fmla="*/ 0 w 4"/>
                  <a:gd name="T9" fmla="*/ 6 h 13"/>
                  <a:gd name="T10" fmla="*/ 4 w 4"/>
                  <a:gd name="T11" fmla="*/ 3 h 13"/>
                  <a:gd name="T12" fmla="*/ 0 w 4"/>
                  <a:gd name="T13" fmla="*/ 3 h 13"/>
                  <a:gd name="T14" fmla="*/ 4 w 4"/>
                  <a:gd name="T15" fmla="*/ 0 h 13"/>
                  <a:gd name="T16" fmla="*/ 0 w 4"/>
                  <a:gd name="T17" fmla="*/ 0 h 13"/>
                  <a:gd name="T18" fmla="*/ 0 w 4"/>
                  <a:gd name="T19" fmla="*/ 3 h 13"/>
                  <a:gd name="T20" fmla="*/ 0 w 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3"/>
                  <a:gd name="T35" fmla="*/ 4 w 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3">
                    <a:moveTo>
                      <a:pt x="0" y="0"/>
                    </a:moveTo>
                    <a:lnTo>
                      <a:pt x="0" y="3"/>
                    </a:lnTo>
                    <a:lnTo>
                      <a:pt x="0" y="10"/>
                    </a:lnTo>
                    <a:lnTo>
                      <a:pt x="0" y="13"/>
                    </a:lnTo>
                    <a:lnTo>
                      <a:pt x="0" y="6"/>
                    </a:lnTo>
                    <a:lnTo>
                      <a:pt x="4" y="3"/>
                    </a:lnTo>
                    <a:lnTo>
                      <a:pt x="0" y="3"/>
                    </a:lnTo>
                    <a:lnTo>
                      <a:pt x="4" y="0"/>
                    </a:lnTo>
                    <a:lnTo>
                      <a:pt x="0" y="0"/>
                    </a:lnTo>
                    <a:lnTo>
                      <a:pt x="0" y="3"/>
                    </a:lnTo>
                    <a:lnTo>
                      <a:pt x="0" y="0"/>
                    </a:lnTo>
                    <a:close/>
                  </a:path>
                </a:pathLst>
              </a:custGeom>
              <a:solidFill>
                <a:srgbClr val="D1F2EB"/>
              </a:solidFill>
              <a:ln w="9525">
                <a:noFill/>
                <a:round/>
                <a:headEnd/>
                <a:tailEnd/>
              </a:ln>
            </p:spPr>
            <p:txBody>
              <a:bodyPr/>
              <a:lstStyle/>
              <a:p>
                <a:endParaRPr lang="en-US"/>
              </a:p>
            </p:txBody>
          </p:sp>
          <p:sp>
            <p:nvSpPr>
              <p:cNvPr id="33494" name="Freeform 176"/>
              <p:cNvSpPr>
                <a:spLocks/>
              </p:cNvSpPr>
              <p:nvPr/>
            </p:nvSpPr>
            <p:spPr bwMode="auto">
              <a:xfrm>
                <a:off x="2857" y="1463"/>
                <a:ext cx="4" cy="13"/>
              </a:xfrm>
              <a:custGeom>
                <a:avLst/>
                <a:gdLst>
                  <a:gd name="T0" fmla="*/ 0 w 4"/>
                  <a:gd name="T1" fmla="*/ 0 h 13"/>
                  <a:gd name="T2" fmla="*/ 0 w 4"/>
                  <a:gd name="T3" fmla="*/ 3 h 13"/>
                  <a:gd name="T4" fmla="*/ 0 w 4"/>
                  <a:gd name="T5" fmla="*/ 10 h 13"/>
                  <a:gd name="T6" fmla="*/ 0 w 4"/>
                  <a:gd name="T7" fmla="*/ 13 h 13"/>
                  <a:gd name="T8" fmla="*/ 0 w 4"/>
                  <a:gd name="T9" fmla="*/ 6 h 13"/>
                  <a:gd name="T10" fmla="*/ 4 w 4"/>
                  <a:gd name="T11" fmla="*/ 3 h 13"/>
                  <a:gd name="T12" fmla="*/ 0 w 4"/>
                  <a:gd name="T13" fmla="*/ 3 h 13"/>
                  <a:gd name="T14" fmla="*/ 4 w 4"/>
                  <a:gd name="T15" fmla="*/ 0 h 13"/>
                  <a:gd name="T16" fmla="*/ 0 w 4"/>
                  <a:gd name="T17" fmla="*/ 0 h 13"/>
                  <a:gd name="T18" fmla="*/ 0 w 4"/>
                  <a:gd name="T19" fmla="*/ 3 h 13"/>
                  <a:gd name="T20" fmla="*/ 0 w 4"/>
                  <a:gd name="T21" fmla="*/ 0 h 13"/>
                  <a:gd name="T22" fmla="*/ 0 w 4"/>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3"/>
                  <a:gd name="T38" fmla="*/ 4 w 4"/>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3">
                    <a:moveTo>
                      <a:pt x="0" y="0"/>
                    </a:moveTo>
                    <a:lnTo>
                      <a:pt x="0" y="3"/>
                    </a:lnTo>
                    <a:lnTo>
                      <a:pt x="0" y="10"/>
                    </a:lnTo>
                    <a:lnTo>
                      <a:pt x="0" y="13"/>
                    </a:lnTo>
                    <a:lnTo>
                      <a:pt x="0" y="6"/>
                    </a:lnTo>
                    <a:lnTo>
                      <a:pt x="4" y="3"/>
                    </a:lnTo>
                    <a:lnTo>
                      <a:pt x="0" y="3"/>
                    </a:lnTo>
                    <a:lnTo>
                      <a:pt x="4" y="0"/>
                    </a:lnTo>
                    <a:lnTo>
                      <a:pt x="0" y="0"/>
                    </a:lnTo>
                    <a:lnTo>
                      <a:pt x="0" y="3"/>
                    </a:lnTo>
                    <a:lnTo>
                      <a:pt x="0" y="0"/>
                    </a:lnTo>
                  </a:path>
                </a:pathLst>
              </a:custGeom>
              <a:noFill/>
              <a:ln w="0">
                <a:solidFill>
                  <a:srgbClr val="7F7F7F"/>
                </a:solidFill>
                <a:round/>
                <a:headEnd/>
                <a:tailEnd/>
              </a:ln>
            </p:spPr>
            <p:txBody>
              <a:bodyPr/>
              <a:lstStyle/>
              <a:p>
                <a:endParaRPr lang="en-US"/>
              </a:p>
            </p:txBody>
          </p:sp>
          <p:sp>
            <p:nvSpPr>
              <p:cNvPr id="33495" name="Freeform 177"/>
              <p:cNvSpPr>
                <a:spLocks/>
              </p:cNvSpPr>
              <p:nvPr/>
            </p:nvSpPr>
            <p:spPr bwMode="auto">
              <a:xfrm>
                <a:off x="1783" y="1723"/>
                <a:ext cx="12" cy="13"/>
              </a:xfrm>
              <a:custGeom>
                <a:avLst/>
                <a:gdLst>
                  <a:gd name="T0" fmla="*/ 0 w 12"/>
                  <a:gd name="T1" fmla="*/ 13 h 13"/>
                  <a:gd name="T2" fmla="*/ 6 w 12"/>
                  <a:gd name="T3" fmla="*/ 10 h 13"/>
                  <a:gd name="T4" fmla="*/ 9 w 12"/>
                  <a:gd name="T5" fmla="*/ 10 h 13"/>
                  <a:gd name="T6" fmla="*/ 9 w 12"/>
                  <a:gd name="T7" fmla="*/ 10 h 13"/>
                  <a:gd name="T8" fmla="*/ 6 w 12"/>
                  <a:gd name="T9" fmla="*/ 10 h 13"/>
                  <a:gd name="T10" fmla="*/ 12 w 12"/>
                  <a:gd name="T11" fmla="*/ 4 h 13"/>
                  <a:gd name="T12" fmla="*/ 12 w 12"/>
                  <a:gd name="T13" fmla="*/ 0 h 13"/>
                  <a:gd name="T14" fmla="*/ 12 w 12"/>
                  <a:gd name="T15" fmla="*/ 0 h 13"/>
                  <a:gd name="T16" fmla="*/ 12 w 12"/>
                  <a:gd name="T17" fmla="*/ 4 h 13"/>
                  <a:gd name="T18" fmla="*/ 9 w 12"/>
                  <a:gd name="T19" fmla="*/ 7 h 13"/>
                  <a:gd name="T20" fmla="*/ 9 w 12"/>
                  <a:gd name="T21" fmla="*/ 4 h 13"/>
                  <a:gd name="T22" fmla="*/ 9 w 12"/>
                  <a:gd name="T23" fmla="*/ 7 h 13"/>
                  <a:gd name="T24" fmla="*/ 9 w 12"/>
                  <a:gd name="T25" fmla="*/ 7 h 13"/>
                  <a:gd name="T26" fmla="*/ 6 w 12"/>
                  <a:gd name="T27" fmla="*/ 7 h 13"/>
                  <a:gd name="T28" fmla="*/ 6 w 12"/>
                  <a:gd name="T29" fmla="*/ 10 h 13"/>
                  <a:gd name="T30" fmla="*/ 3 w 12"/>
                  <a:gd name="T31" fmla="*/ 10 h 13"/>
                  <a:gd name="T32" fmla="*/ 0 w 12"/>
                  <a:gd name="T33" fmla="*/ 13 h 13"/>
                  <a:gd name="T34" fmla="*/ 0 w 12"/>
                  <a:gd name="T35" fmla="*/ 1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3"/>
                  <a:gd name="T56" fmla="*/ 12 w 12"/>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3">
                    <a:moveTo>
                      <a:pt x="0" y="13"/>
                    </a:moveTo>
                    <a:lnTo>
                      <a:pt x="6" y="10"/>
                    </a:lnTo>
                    <a:lnTo>
                      <a:pt x="9" y="10"/>
                    </a:lnTo>
                    <a:lnTo>
                      <a:pt x="6" y="10"/>
                    </a:lnTo>
                    <a:lnTo>
                      <a:pt x="12" y="4"/>
                    </a:lnTo>
                    <a:lnTo>
                      <a:pt x="12" y="0"/>
                    </a:lnTo>
                    <a:lnTo>
                      <a:pt x="12" y="4"/>
                    </a:lnTo>
                    <a:lnTo>
                      <a:pt x="9" y="7"/>
                    </a:lnTo>
                    <a:lnTo>
                      <a:pt x="9" y="4"/>
                    </a:lnTo>
                    <a:lnTo>
                      <a:pt x="9" y="7"/>
                    </a:lnTo>
                    <a:lnTo>
                      <a:pt x="6" y="7"/>
                    </a:lnTo>
                    <a:lnTo>
                      <a:pt x="6" y="10"/>
                    </a:lnTo>
                    <a:lnTo>
                      <a:pt x="3" y="10"/>
                    </a:lnTo>
                    <a:lnTo>
                      <a:pt x="0" y="13"/>
                    </a:lnTo>
                    <a:close/>
                  </a:path>
                </a:pathLst>
              </a:custGeom>
              <a:solidFill>
                <a:srgbClr val="D1F2EB"/>
              </a:solidFill>
              <a:ln w="9525">
                <a:noFill/>
                <a:round/>
                <a:headEnd/>
                <a:tailEnd/>
              </a:ln>
            </p:spPr>
            <p:txBody>
              <a:bodyPr/>
              <a:lstStyle/>
              <a:p>
                <a:endParaRPr lang="en-US"/>
              </a:p>
            </p:txBody>
          </p:sp>
          <p:sp>
            <p:nvSpPr>
              <p:cNvPr id="33496" name="Freeform 178"/>
              <p:cNvSpPr>
                <a:spLocks/>
              </p:cNvSpPr>
              <p:nvPr/>
            </p:nvSpPr>
            <p:spPr bwMode="auto">
              <a:xfrm>
                <a:off x="1783" y="1723"/>
                <a:ext cx="12" cy="13"/>
              </a:xfrm>
              <a:custGeom>
                <a:avLst/>
                <a:gdLst>
                  <a:gd name="T0" fmla="*/ 0 w 12"/>
                  <a:gd name="T1" fmla="*/ 13 h 13"/>
                  <a:gd name="T2" fmla="*/ 6 w 12"/>
                  <a:gd name="T3" fmla="*/ 10 h 13"/>
                  <a:gd name="T4" fmla="*/ 9 w 12"/>
                  <a:gd name="T5" fmla="*/ 10 h 13"/>
                  <a:gd name="T6" fmla="*/ 9 w 12"/>
                  <a:gd name="T7" fmla="*/ 10 h 13"/>
                  <a:gd name="T8" fmla="*/ 6 w 12"/>
                  <a:gd name="T9" fmla="*/ 10 h 13"/>
                  <a:gd name="T10" fmla="*/ 12 w 12"/>
                  <a:gd name="T11" fmla="*/ 4 h 13"/>
                  <a:gd name="T12" fmla="*/ 12 w 12"/>
                  <a:gd name="T13" fmla="*/ 0 h 13"/>
                  <a:gd name="T14" fmla="*/ 12 w 12"/>
                  <a:gd name="T15" fmla="*/ 0 h 13"/>
                  <a:gd name="T16" fmla="*/ 12 w 12"/>
                  <a:gd name="T17" fmla="*/ 4 h 13"/>
                  <a:gd name="T18" fmla="*/ 9 w 12"/>
                  <a:gd name="T19" fmla="*/ 7 h 13"/>
                  <a:gd name="T20" fmla="*/ 9 w 12"/>
                  <a:gd name="T21" fmla="*/ 4 h 13"/>
                  <a:gd name="T22" fmla="*/ 9 w 12"/>
                  <a:gd name="T23" fmla="*/ 7 h 13"/>
                  <a:gd name="T24" fmla="*/ 9 w 12"/>
                  <a:gd name="T25" fmla="*/ 7 h 13"/>
                  <a:gd name="T26" fmla="*/ 6 w 12"/>
                  <a:gd name="T27" fmla="*/ 7 h 13"/>
                  <a:gd name="T28" fmla="*/ 6 w 12"/>
                  <a:gd name="T29" fmla="*/ 10 h 13"/>
                  <a:gd name="T30" fmla="*/ 3 w 12"/>
                  <a:gd name="T31" fmla="*/ 10 h 13"/>
                  <a:gd name="T32" fmla="*/ 0 w 12"/>
                  <a:gd name="T33" fmla="*/ 13 h 13"/>
                  <a:gd name="T34" fmla="*/ 0 w 12"/>
                  <a:gd name="T35" fmla="*/ 13 h 13"/>
                  <a:gd name="T36" fmla="*/ 0 w 12"/>
                  <a:gd name="T37" fmla="*/ 13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3"/>
                  <a:gd name="T59" fmla="*/ 12 w 12"/>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3">
                    <a:moveTo>
                      <a:pt x="0" y="13"/>
                    </a:moveTo>
                    <a:lnTo>
                      <a:pt x="6" y="10"/>
                    </a:lnTo>
                    <a:lnTo>
                      <a:pt x="9" y="10"/>
                    </a:lnTo>
                    <a:lnTo>
                      <a:pt x="6" y="10"/>
                    </a:lnTo>
                    <a:lnTo>
                      <a:pt x="12" y="4"/>
                    </a:lnTo>
                    <a:lnTo>
                      <a:pt x="12" y="0"/>
                    </a:lnTo>
                    <a:lnTo>
                      <a:pt x="12" y="4"/>
                    </a:lnTo>
                    <a:lnTo>
                      <a:pt x="9" y="7"/>
                    </a:lnTo>
                    <a:lnTo>
                      <a:pt x="9" y="4"/>
                    </a:lnTo>
                    <a:lnTo>
                      <a:pt x="9" y="7"/>
                    </a:lnTo>
                    <a:lnTo>
                      <a:pt x="6" y="7"/>
                    </a:lnTo>
                    <a:lnTo>
                      <a:pt x="6" y="10"/>
                    </a:lnTo>
                    <a:lnTo>
                      <a:pt x="3" y="10"/>
                    </a:lnTo>
                    <a:lnTo>
                      <a:pt x="0" y="13"/>
                    </a:lnTo>
                  </a:path>
                </a:pathLst>
              </a:custGeom>
              <a:noFill/>
              <a:ln w="0">
                <a:solidFill>
                  <a:srgbClr val="7F7F7F"/>
                </a:solidFill>
                <a:round/>
                <a:headEnd/>
                <a:tailEnd/>
              </a:ln>
            </p:spPr>
            <p:txBody>
              <a:bodyPr/>
              <a:lstStyle/>
              <a:p>
                <a:endParaRPr lang="en-US"/>
              </a:p>
            </p:txBody>
          </p:sp>
          <p:sp>
            <p:nvSpPr>
              <p:cNvPr id="33497" name="Freeform 179"/>
              <p:cNvSpPr>
                <a:spLocks/>
              </p:cNvSpPr>
              <p:nvPr/>
            </p:nvSpPr>
            <p:spPr bwMode="auto">
              <a:xfrm>
                <a:off x="2198" y="1543"/>
                <a:ext cx="9" cy="16"/>
              </a:xfrm>
              <a:custGeom>
                <a:avLst/>
                <a:gdLst>
                  <a:gd name="T0" fmla="*/ 0 w 9"/>
                  <a:gd name="T1" fmla="*/ 16 h 16"/>
                  <a:gd name="T2" fmla="*/ 3 w 9"/>
                  <a:gd name="T3" fmla="*/ 13 h 16"/>
                  <a:gd name="T4" fmla="*/ 9 w 9"/>
                  <a:gd name="T5" fmla="*/ 10 h 16"/>
                  <a:gd name="T6" fmla="*/ 9 w 9"/>
                  <a:gd name="T7" fmla="*/ 7 h 16"/>
                  <a:gd name="T8" fmla="*/ 6 w 9"/>
                  <a:gd name="T9" fmla="*/ 4 h 16"/>
                  <a:gd name="T10" fmla="*/ 9 w 9"/>
                  <a:gd name="T11" fmla="*/ 4 h 16"/>
                  <a:gd name="T12" fmla="*/ 9 w 9"/>
                  <a:gd name="T13" fmla="*/ 0 h 16"/>
                  <a:gd name="T14" fmla="*/ 6 w 9"/>
                  <a:gd name="T15" fmla="*/ 4 h 16"/>
                  <a:gd name="T16" fmla="*/ 3 w 9"/>
                  <a:gd name="T17" fmla="*/ 7 h 16"/>
                  <a:gd name="T18" fmla="*/ 3 w 9"/>
                  <a:gd name="T19" fmla="*/ 4 h 16"/>
                  <a:gd name="T20" fmla="*/ 3 w 9"/>
                  <a:gd name="T21" fmla="*/ 7 h 16"/>
                  <a:gd name="T22" fmla="*/ 0 w 9"/>
                  <a:gd name="T23" fmla="*/ 4 h 16"/>
                  <a:gd name="T24" fmla="*/ 3 w 9"/>
                  <a:gd name="T25" fmla="*/ 4 h 16"/>
                  <a:gd name="T26" fmla="*/ 0 w 9"/>
                  <a:gd name="T27" fmla="*/ 4 h 16"/>
                  <a:gd name="T28" fmla="*/ 3 w 9"/>
                  <a:gd name="T29" fmla="*/ 7 h 16"/>
                  <a:gd name="T30" fmla="*/ 0 w 9"/>
                  <a:gd name="T31" fmla="*/ 10 h 16"/>
                  <a:gd name="T32" fmla="*/ 0 w 9"/>
                  <a:gd name="T33" fmla="*/ 10 h 16"/>
                  <a:gd name="T34" fmla="*/ 3 w 9"/>
                  <a:gd name="T35" fmla="*/ 13 h 16"/>
                  <a:gd name="T36" fmla="*/ 0 w 9"/>
                  <a:gd name="T37" fmla="*/ 16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6"/>
                  <a:gd name="T59" fmla="*/ 9 w 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6">
                    <a:moveTo>
                      <a:pt x="0" y="16"/>
                    </a:moveTo>
                    <a:lnTo>
                      <a:pt x="3" y="13"/>
                    </a:lnTo>
                    <a:lnTo>
                      <a:pt x="9" y="10"/>
                    </a:lnTo>
                    <a:lnTo>
                      <a:pt x="9" y="7"/>
                    </a:lnTo>
                    <a:lnTo>
                      <a:pt x="6" y="4"/>
                    </a:lnTo>
                    <a:lnTo>
                      <a:pt x="9" y="4"/>
                    </a:lnTo>
                    <a:lnTo>
                      <a:pt x="9" y="0"/>
                    </a:lnTo>
                    <a:lnTo>
                      <a:pt x="6" y="4"/>
                    </a:lnTo>
                    <a:lnTo>
                      <a:pt x="3" y="7"/>
                    </a:lnTo>
                    <a:lnTo>
                      <a:pt x="3" y="4"/>
                    </a:lnTo>
                    <a:lnTo>
                      <a:pt x="3" y="7"/>
                    </a:lnTo>
                    <a:lnTo>
                      <a:pt x="0" y="4"/>
                    </a:lnTo>
                    <a:lnTo>
                      <a:pt x="3" y="4"/>
                    </a:lnTo>
                    <a:lnTo>
                      <a:pt x="0" y="4"/>
                    </a:lnTo>
                    <a:lnTo>
                      <a:pt x="3" y="7"/>
                    </a:lnTo>
                    <a:lnTo>
                      <a:pt x="0" y="10"/>
                    </a:lnTo>
                    <a:lnTo>
                      <a:pt x="3" y="13"/>
                    </a:lnTo>
                    <a:lnTo>
                      <a:pt x="0" y="16"/>
                    </a:lnTo>
                    <a:close/>
                  </a:path>
                </a:pathLst>
              </a:custGeom>
              <a:solidFill>
                <a:srgbClr val="D1F2EB"/>
              </a:solidFill>
              <a:ln w="9525">
                <a:noFill/>
                <a:round/>
                <a:headEnd/>
                <a:tailEnd/>
              </a:ln>
            </p:spPr>
            <p:txBody>
              <a:bodyPr/>
              <a:lstStyle/>
              <a:p>
                <a:endParaRPr lang="en-US"/>
              </a:p>
            </p:txBody>
          </p:sp>
          <p:sp>
            <p:nvSpPr>
              <p:cNvPr id="33498" name="Freeform 180"/>
              <p:cNvSpPr>
                <a:spLocks/>
              </p:cNvSpPr>
              <p:nvPr/>
            </p:nvSpPr>
            <p:spPr bwMode="auto">
              <a:xfrm>
                <a:off x="2198" y="1543"/>
                <a:ext cx="9" cy="16"/>
              </a:xfrm>
              <a:custGeom>
                <a:avLst/>
                <a:gdLst>
                  <a:gd name="T0" fmla="*/ 0 w 9"/>
                  <a:gd name="T1" fmla="*/ 16 h 16"/>
                  <a:gd name="T2" fmla="*/ 3 w 9"/>
                  <a:gd name="T3" fmla="*/ 13 h 16"/>
                  <a:gd name="T4" fmla="*/ 9 w 9"/>
                  <a:gd name="T5" fmla="*/ 10 h 16"/>
                  <a:gd name="T6" fmla="*/ 9 w 9"/>
                  <a:gd name="T7" fmla="*/ 7 h 16"/>
                  <a:gd name="T8" fmla="*/ 6 w 9"/>
                  <a:gd name="T9" fmla="*/ 4 h 16"/>
                  <a:gd name="T10" fmla="*/ 9 w 9"/>
                  <a:gd name="T11" fmla="*/ 4 h 16"/>
                  <a:gd name="T12" fmla="*/ 9 w 9"/>
                  <a:gd name="T13" fmla="*/ 0 h 16"/>
                  <a:gd name="T14" fmla="*/ 6 w 9"/>
                  <a:gd name="T15" fmla="*/ 4 h 16"/>
                  <a:gd name="T16" fmla="*/ 3 w 9"/>
                  <a:gd name="T17" fmla="*/ 7 h 16"/>
                  <a:gd name="T18" fmla="*/ 3 w 9"/>
                  <a:gd name="T19" fmla="*/ 4 h 16"/>
                  <a:gd name="T20" fmla="*/ 3 w 9"/>
                  <a:gd name="T21" fmla="*/ 7 h 16"/>
                  <a:gd name="T22" fmla="*/ 0 w 9"/>
                  <a:gd name="T23" fmla="*/ 4 h 16"/>
                  <a:gd name="T24" fmla="*/ 3 w 9"/>
                  <a:gd name="T25" fmla="*/ 4 h 16"/>
                  <a:gd name="T26" fmla="*/ 0 w 9"/>
                  <a:gd name="T27" fmla="*/ 4 h 16"/>
                  <a:gd name="T28" fmla="*/ 3 w 9"/>
                  <a:gd name="T29" fmla="*/ 7 h 16"/>
                  <a:gd name="T30" fmla="*/ 0 w 9"/>
                  <a:gd name="T31" fmla="*/ 10 h 16"/>
                  <a:gd name="T32" fmla="*/ 0 w 9"/>
                  <a:gd name="T33" fmla="*/ 10 h 16"/>
                  <a:gd name="T34" fmla="*/ 3 w 9"/>
                  <a:gd name="T35" fmla="*/ 13 h 16"/>
                  <a:gd name="T36" fmla="*/ 0 w 9"/>
                  <a:gd name="T37" fmla="*/ 16 h 16"/>
                  <a:gd name="T38" fmla="*/ 0 w 9"/>
                  <a:gd name="T39" fmla="*/ 16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6"/>
                  <a:gd name="T62" fmla="*/ 9 w 9"/>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6">
                    <a:moveTo>
                      <a:pt x="0" y="16"/>
                    </a:moveTo>
                    <a:lnTo>
                      <a:pt x="3" y="13"/>
                    </a:lnTo>
                    <a:lnTo>
                      <a:pt x="9" y="10"/>
                    </a:lnTo>
                    <a:lnTo>
                      <a:pt x="9" y="7"/>
                    </a:lnTo>
                    <a:lnTo>
                      <a:pt x="6" y="4"/>
                    </a:lnTo>
                    <a:lnTo>
                      <a:pt x="9" y="4"/>
                    </a:lnTo>
                    <a:lnTo>
                      <a:pt x="9" y="0"/>
                    </a:lnTo>
                    <a:lnTo>
                      <a:pt x="6" y="4"/>
                    </a:lnTo>
                    <a:lnTo>
                      <a:pt x="3" y="7"/>
                    </a:lnTo>
                    <a:lnTo>
                      <a:pt x="3" y="4"/>
                    </a:lnTo>
                    <a:lnTo>
                      <a:pt x="3" y="7"/>
                    </a:lnTo>
                    <a:lnTo>
                      <a:pt x="0" y="4"/>
                    </a:lnTo>
                    <a:lnTo>
                      <a:pt x="3" y="4"/>
                    </a:lnTo>
                    <a:lnTo>
                      <a:pt x="0" y="4"/>
                    </a:lnTo>
                    <a:lnTo>
                      <a:pt x="3" y="7"/>
                    </a:lnTo>
                    <a:lnTo>
                      <a:pt x="0" y="10"/>
                    </a:lnTo>
                    <a:lnTo>
                      <a:pt x="3" y="13"/>
                    </a:lnTo>
                    <a:lnTo>
                      <a:pt x="0" y="16"/>
                    </a:lnTo>
                  </a:path>
                </a:pathLst>
              </a:custGeom>
              <a:noFill/>
              <a:ln w="0">
                <a:solidFill>
                  <a:srgbClr val="7F7F7F"/>
                </a:solidFill>
                <a:round/>
                <a:headEnd/>
                <a:tailEnd/>
              </a:ln>
            </p:spPr>
            <p:txBody>
              <a:bodyPr/>
              <a:lstStyle/>
              <a:p>
                <a:endParaRPr lang="en-US"/>
              </a:p>
            </p:txBody>
          </p:sp>
          <p:sp>
            <p:nvSpPr>
              <p:cNvPr id="33499" name="Freeform 181"/>
              <p:cNvSpPr>
                <a:spLocks/>
              </p:cNvSpPr>
              <p:nvPr/>
            </p:nvSpPr>
            <p:spPr bwMode="auto">
              <a:xfrm>
                <a:off x="2236" y="1511"/>
                <a:ext cx="23" cy="19"/>
              </a:xfrm>
              <a:custGeom>
                <a:avLst/>
                <a:gdLst>
                  <a:gd name="T0" fmla="*/ 7 w 23"/>
                  <a:gd name="T1" fmla="*/ 16 h 19"/>
                  <a:gd name="T2" fmla="*/ 4 w 23"/>
                  <a:gd name="T3" fmla="*/ 13 h 19"/>
                  <a:gd name="T4" fmla="*/ 4 w 23"/>
                  <a:gd name="T5" fmla="*/ 13 h 19"/>
                  <a:gd name="T6" fmla="*/ 4 w 23"/>
                  <a:gd name="T7" fmla="*/ 10 h 19"/>
                  <a:gd name="T8" fmla="*/ 7 w 23"/>
                  <a:gd name="T9" fmla="*/ 10 h 19"/>
                  <a:gd name="T10" fmla="*/ 10 w 23"/>
                  <a:gd name="T11" fmla="*/ 7 h 19"/>
                  <a:gd name="T12" fmla="*/ 13 w 23"/>
                  <a:gd name="T13" fmla="*/ 10 h 19"/>
                  <a:gd name="T14" fmla="*/ 13 w 23"/>
                  <a:gd name="T15" fmla="*/ 10 h 19"/>
                  <a:gd name="T16" fmla="*/ 16 w 23"/>
                  <a:gd name="T17" fmla="*/ 10 h 19"/>
                  <a:gd name="T18" fmla="*/ 16 w 23"/>
                  <a:gd name="T19" fmla="*/ 10 h 19"/>
                  <a:gd name="T20" fmla="*/ 20 w 23"/>
                  <a:gd name="T21" fmla="*/ 10 h 19"/>
                  <a:gd name="T22" fmla="*/ 20 w 23"/>
                  <a:gd name="T23" fmla="*/ 7 h 19"/>
                  <a:gd name="T24" fmla="*/ 23 w 23"/>
                  <a:gd name="T25" fmla="*/ 7 h 19"/>
                  <a:gd name="T26" fmla="*/ 20 w 23"/>
                  <a:gd name="T27" fmla="*/ 7 h 19"/>
                  <a:gd name="T28" fmla="*/ 20 w 23"/>
                  <a:gd name="T29" fmla="*/ 7 h 19"/>
                  <a:gd name="T30" fmla="*/ 16 w 23"/>
                  <a:gd name="T31" fmla="*/ 7 h 19"/>
                  <a:gd name="T32" fmla="*/ 16 w 23"/>
                  <a:gd name="T33" fmla="*/ 7 h 19"/>
                  <a:gd name="T34" fmla="*/ 13 w 23"/>
                  <a:gd name="T35" fmla="*/ 3 h 19"/>
                  <a:gd name="T36" fmla="*/ 13 w 23"/>
                  <a:gd name="T37" fmla="*/ 0 h 19"/>
                  <a:gd name="T38" fmla="*/ 13 w 23"/>
                  <a:gd name="T39" fmla="*/ 0 h 19"/>
                  <a:gd name="T40" fmla="*/ 10 w 23"/>
                  <a:gd name="T41" fmla="*/ 7 h 19"/>
                  <a:gd name="T42" fmla="*/ 7 w 23"/>
                  <a:gd name="T43" fmla="*/ 7 h 19"/>
                  <a:gd name="T44" fmla="*/ 7 w 23"/>
                  <a:gd name="T45" fmla="*/ 0 h 19"/>
                  <a:gd name="T46" fmla="*/ 7 w 23"/>
                  <a:gd name="T47" fmla="*/ 3 h 19"/>
                  <a:gd name="T48" fmla="*/ 7 w 23"/>
                  <a:gd name="T49" fmla="*/ 7 h 19"/>
                  <a:gd name="T50" fmla="*/ 7 w 23"/>
                  <a:gd name="T51" fmla="*/ 7 h 19"/>
                  <a:gd name="T52" fmla="*/ 4 w 23"/>
                  <a:gd name="T53" fmla="*/ 10 h 19"/>
                  <a:gd name="T54" fmla="*/ 4 w 23"/>
                  <a:gd name="T55" fmla="*/ 7 h 19"/>
                  <a:gd name="T56" fmla="*/ 0 w 23"/>
                  <a:gd name="T57" fmla="*/ 13 h 19"/>
                  <a:gd name="T58" fmla="*/ 0 w 23"/>
                  <a:gd name="T59" fmla="*/ 13 h 19"/>
                  <a:gd name="T60" fmla="*/ 0 w 23"/>
                  <a:gd name="T61" fmla="*/ 13 h 19"/>
                  <a:gd name="T62" fmla="*/ 4 w 23"/>
                  <a:gd name="T63" fmla="*/ 16 h 19"/>
                  <a:gd name="T64" fmla="*/ 7 w 23"/>
                  <a:gd name="T65" fmla="*/ 19 h 19"/>
                  <a:gd name="T66" fmla="*/ 7 w 23"/>
                  <a:gd name="T67" fmla="*/ 19 h 19"/>
                  <a:gd name="T68" fmla="*/ 7 w 23"/>
                  <a:gd name="T69" fmla="*/ 16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19"/>
                  <a:gd name="T107" fmla="*/ 23 w 23"/>
                  <a:gd name="T108" fmla="*/ 19 h 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19">
                    <a:moveTo>
                      <a:pt x="7" y="16"/>
                    </a:moveTo>
                    <a:lnTo>
                      <a:pt x="4" y="13"/>
                    </a:lnTo>
                    <a:lnTo>
                      <a:pt x="4" y="10"/>
                    </a:lnTo>
                    <a:lnTo>
                      <a:pt x="7" y="10"/>
                    </a:lnTo>
                    <a:lnTo>
                      <a:pt x="10" y="7"/>
                    </a:lnTo>
                    <a:lnTo>
                      <a:pt x="13" y="10"/>
                    </a:lnTo>
                    <a:lnTo>
                      <a:pt x="16" y="10"/>
                    </a:lnTo>
                    <a:lnTo>
                      <a:pt x="20" y="10"/>
                    </a:lnTo>
                    <a:lnTo>
                      <a:pt x="20" y="7"/>
                    </a:lnTo>
                    <a:lnTo>
                      <a:pt x="23" y="7"/>
                    </a:lnTo>
                    <a:lnTo>
                      <a:pt x="20" y="7"/>
                    </a:lnTo>
                    <a:lnTo>
                      <a:pt x="16" y="7"/>
                    </a:lnTo>
                    <a:lnTo>
                      <a:pt x="13" y="3"/>
                    </a:lnTo>
                    <a:lnTo>
                      <a:pt x="13" y="0"/>
                    </a:lnTo>
                    <a:lnTo>
                      <a:pt x="10" y="7"/>
                    </a:lnTo>
                    <a:lnTo>
                      <a:pt x="7" y="7"/>
                    </a:lnTo>
                    <a:lnTo>
                      <a:pt x="7" y="0"/>
                    </a:lnTo>
                    <a:lnTo>
                      <a:pt x="7" y="3"/>
                    </a:lnTo>
                    <a:lnTo>
                      <a:pt x="7" y="7"/>
                    </a:lnTo>
                    <a:lnTo>
                      <a:pt x="4" y="10"/>
                    </a:lnTo>
                    <a:lnTo>
                      <a:pt x="4" y="7"/>
                    </a:lnTo>
                    <a:lnTo>
                      <a:pt x="0" y="13"/>
                    </a:lnTo>
                    <a:lnTo>
                      <a:pt x="4" y="16"/>
                    </a:lnTo>
                    <a:lnTo>
                      <a:pt x="7" y="19"/>
                    </a:lnTo>
                    <a:lnTo>
                      <a:pt x="7" y="16"/>
                    </a:lnTo>
                    <a:close/>
                  </a:path>
                </a:pathLst>
              </a:custGeom>
              <a:solidFill>
                <a:srgbClr val="D1F2EB"/>
              </a:solidFill>
              <a:ln w="9525">
                <a:noFill/>
                <a:round/>
                <a:headEnd/>
                <a:tailEnd/>
              </a:ln>
            </p:spPr>
            <p:txBody>
              <a:bodyPr/>
              <a:lstStyle/>
              <a:p>
                <a:endParaRPr lang="en-US"/>
              </a:p>
            </p:txBody>
          </p:sp>
          <p:sp>
            <p:nvSpPr>
              <p:cNvPr id="33500" name="Freeform 182"/>
              <p:cNvSpPr>
                <a:spLocks/>
              </p:cNvSpPr>
              <p:nvPr/>
            </p:nvSpPr>
            <p:spPr bwMode="auto">
              <a:xfrm>
                <a:off x="2236" y="1511"/>
                <a:ext cx="23" cy="19"/>
              </a:xfrm>
              <a:custGeom>
                <a:avLst/>
                <a:gdLst>
                  <a:gd name="T0" fmla="*/ 7 w 23"/>
                  <a:gd name="T1" fmla="*/ 16 h 19"/>
                  <a:gd name="T2" fmla="*/ 4 w 23"/>
                  <a:gd name="T3" fmla="*/ 13 h 19"/>
                  <a:gd name="T4" fmla="*/ 4 w 23"/>
                  <a:gd name="T5" fmla="*/ 13 h 19"/>
                  <a:gd name="T6" fmla="*/ 4 w 23"/>
                  <a:gd name="T7" fmla="*/ 10 h 19"/>
                  <a:gd name="T8" fmla="*/ 7 w 23"/>
                  <a:gd name="T9" fmla="*/ 10 h 19"/>
                  <a:gd name="T10" fmla="*/ 10 w 23"/>
                  <a:gd name="T11" fmla="*/ 7 h 19"/>
                  <a:gd name="T12" fmla="*/ 13 w 23"/>
                  <a:gd name="T13" fmla="*/ 10 h 19"/>
                  <a:gd name="T14" fmla="*/ 13 w 23"/>
                  <a:gd name="T15" fmla="*/ 10 h 19"/>
                  <a:gd name="T16" fmla="*/ 16 w 23"/>
                  <a:gd name="T17" fmla="*/ 10 h 19"/>
                  <a:gd name="T18" fmla="*/ 16 w 23"/>
                  <a:gd name="T19" fmla="*/ 10 h 19"/>
                  <a:gd name="T20" fmla="*/ 20 w 23"/>
                  <a:gd name="T21" fmla="*/ 10 h 19"/>
                  <a:gd name="T22" fmla="*/ 20 w 23"/>
                  <a:gd name="T23" fmla="*/ 7 h 19"/>
                  <a:gd name="T24" fmla="*/ 23 w 23"/>
                  <a:gd name="T25" fmla="*/ 7 h 19"/>
                  <a:gd name="T26" fmla="*/ 20 w 23"/>
                  <a:gd name="T27" fmla="*/ 7 h 19"/>
                  <a:gd name="T28" fmla="*/ 20 w 23"/>
                  <a:gd name="T29" fmla="*/ 7 h 19"/>
                  <a:gd name="T30" fmla="*/ 16 w 23"/>
                  <a:gd name="T31" fmla="*/ 7 h 19"/>
                  <a:gd name="T32" fmla="*/ 16 w 23"/>
                  <a:gd name="T33" fmla="*/ 7 h 19"/>
                  <a:gd name="T34" fmla="*/ 13 w 23"/>
                  <a:gd name="T35" fmla="*/ 3 h 19"/>
                  <a:gd name="T36" fmla="*/ 13 w 23"/>
                  <a:gd name="T37" fmla="*/ 0 h 19"/>
                  <a:gd name="T38" fmla="*/ 13 w 23"/>
                  <a:gd name="T39" fmla="*/ 0 h 19"/>
                  <a:gd name="T40" fmla="*/ 10 w 23"/>
                  <a:gd name="T41" fmla="*/ 7 h 19"/>
                  <a:gd name="T42" fmla="*/ 7 w 23"/>
                  <a:gd name="T43" fmla="*/ 7 h 19"/>
                  <a:gd name="T44" fmla="*/ 7 w 23"/>
                  <a:gd name="T45" fmla="*/ 0 h 19"/>
                  <a:gd name="T46" fmla="*/ 7 w 23"/>
                  <a:gd name="T47" fmla="*/ 3 h 19"/>
                  <a:gd name="T48" fmla="*/ 7 w 23"/>
                  <a:gd name="T49" fmla="*/ 7 h 19"/>
                  <a:gd name="T50" fmla="*/ 7 w 23"/>
                  <a:gd name="T51" fmla="*/ 7 h 19"/>
                  <a:gd name="T52" fmla="*/ 4 w 23"/>
                  <a:gd name="T53" fmla="*/ 10 h 19"/>
                  <a:gd name="T54" fmla="*/ 4 w 23"/>
                  <a:gd name="T55" fmla="*/ 7 h 19"/>
                  <a:gd name="T56" fmla="*/ 0 w 23"/>
                  <a:gd name="T57" fmla="*/ 13 h 19"/>
                  <a:gd name="T58" fmla="*/ 0 w 23"/>
                  <a:gd name="T59" fmla="*/ 13 h 19"/>
                  <a:gd name="T60" fmla="*/ 0 w 23"/>
                  <a:gd name="T61" fmla="*/ 13 h 19"/>
                  <a:gd name="T62" fmla="*/ 4 w 23"/>
                  <a:gd name="T63" fmla="*/ 16 h 19"/>
                  <a:gd name="T64" fmla="*/ 7 w 23"/>
                  <a:gd name="T65" fmla="*/ 19 h 19"/>
                  <a:gd name="T66" fmla="*/ 7 w 23"/>
                  <a:gd name="T67" fmla="*/ 19 h 19"/>
                  <a:gd name="T68" fmla="*/ 7 w 23"/>
                  <a:gd name="T69" fmla="*/ 16 h 19"/>
                  <a:gd name="T70" fmla="*/ 7 w 23"/>
                  <a:gd name="T71" fmla="*/ 16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19"/>
                  <a:gd name="T110" fmla="*/ 23 w 23"/>
                  <a:gd name="T111" fmla="*/ 19 h 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19">
                    <a:moveTo>
                      <a:pt x="7" y="16"/>
                    </a:moveTo>
                    <a:lnTo>
                      <a:pt x="4" y="13"/>
                    </a:lnTo>
                    <a:lnTo>
                      <a:pt x="4" y="10"/>
                    </a:lnTo>
                    <a:lnTo>
                      <a:pt x="7" y="10"/>
                    </a:lnTo>
                    <a:lnTo>
                      <a:pt x="10" y="7"/>
                    </a:lnTo>
                    <a:lnTo>
                      <a:pt x="13" y="10"/>
                    </a:lnTo>
                    <a:lnTo>
                      <a:pt x="16" y="10"/>
                    </a:lnTo>
                    <a:lnTo>
                      <a:pt x="20" y="10"/>
                    </a:lnTo>
                    <a:lnTo>
                      <a:pt x="20" y="7"/>
                    </a:lnTo>
                    <a:lnTo>
                      <a:pt x="23" y="7"/>
                    </a:lnTo>
                    <a:lnTo>
                      <a:pt x="20" y="7"/>
                    </a:lnTo>
                    <a:lnTo>
                      <a:pt x="16" y="7"/>
                    </a:lnTo>
                    <a:lnTo>
                      <a:pt x="13" y="3"/>
                    </a:lnTo>
                    <a:lnTo>
                      <a:pt x="13" y="0"/>
                    </a:lnTo>
                    <a:lnTo>
                      <a:pt x="10" y="7"/>
                    </a:lnTo>
                    <a:lnTo>
                      <a:pt x="7" y="7"/>
                    </a:lnTo>
                    <a:lnTo>
                      <a:pt x="7" y="0"/>
                    </a:lnTo>
                    <a:lnTo>
                      <a:pt x="7" y="3"/>
                    </a:lnTo>
                    <a:lnTo>
                      <a:pt x="7" y="7"/>
                    </a:lnTo>
                    <a:lnTo>
                      <a:pt x="4" y="10"/>
                    </a:lnTo>
                    <a:lnTo>
                      <a:pt x="4" y="7"/>
                    </a:lnTo>
                    <a:lnTo>
                      <a:pt x="0" y="13"/>
                    </a:lnTo>
                    <a:lnTo>
                      <a:pt x="4" y="16"/>
                    </a:lnTo>
                    <a:lnTo>
                      <a:pt x="7" y="19"/>
                    </a:lnTo>
                    <a:lnTo>
                      <a:pt x="7" y="16"/>
                    </a:lnTo>
                  </a:path>
                </a:pathLst>
              </a:custGeom>
              <a:noFill/>
              <a:ln w="0">
                <a:solidFill>
                  <a:srgbClr val="7F7F7F"/>
                </a:solidFill>
                <a:round/>
                <a:headEnd/>
                <a:tailEnd/>
              </a:ln>
            </p:spPr>
            <p:txBody>
              <a:bodyPr/>
              <a:lstStyle/>
              <a:p>
                <a:endParaRPr lang="en-US"/>
              </a:p>
            </p:txBody>
          </p:sp>
          <p:sp>
            <p:nvSpPr>
              <p:cNvPr id="33501" name="Freeform 183"/>
              <p:cNvSpPr>
                <a:spLocks/>
              </p:cNvSpPr>
              <p:nvPr/>
            </p:nvSpPr>
            <p:spPr bwMode="auto">
              <a:xfrm>
                <a:off x="1908" y="1611"/>
                <a:ext cx="13" cy="29"/>
              </a:xfrm>
              <a:custGeom>
                <a:avLst/>
                <a:gdLst>
                  <a:gd name="T0" fmla="*/ 3 w 13"/>
                  <a:gd name="T1" fmla="*/ 29 h 29"/>
                  <a:gd name="T2" fmla="*/ 3 w 13"/>
                  <a:gd name="T3" fmla="*/ 26 h 29"/>
                  <a:gd name="T4" fmla="*/ 3 w 13"/>
                  <a:gd name="T5" fmla="*/ 26 h 29"/>
                  <a:gd name="T6" fmla="*/ 10 w 13"/>
                  <a:gd name="T7" fmla="*/ 22 h 29"/>
                  <a:gd name="T8" fmla="*/ 10 w 13"/>
                  <a:gd name="T9" fmla="*/ 16 h 29"/>
                  <a:gd name="T10" fmla="*/ 10 w 13"/>
                  <a:gd name="T11" fmla="*/ 13 h 29"/>
                  <a:gd name="T12" fmla="*/ 13 w 13"/>
                  <a:gd name="T13" fmla="*/ 13 h 29"/>
                  <a:gd name="T14" fmla="*/ 13 w 13"/>
                  <a:gd name="T15" fmla="*/ 10 h 29"/>
                  <a:gd name="T16" fmla="*/ 10 w 13"/>
                  <a:gd name="T17" fmla="*/ 10 h 29"/>
                  <a:gd name="T18" fmla="*/ 13 w 13"/>
                  <a:gd name="T19" fmla="*/ 6 h 29"/>
                  <a:gd name="T20" fmla="*/ 13 w 13"/>
                  <a:gd name="T21" fmla="*/ 0 h 29"/>
                  <a:gd name="T22" fmla="*/ 13 w 13"/>
                  <a:gd name="T23" fmla="*/ 0 h 29"/>
                  <a:gd name="T24" fmla="*/ 13 w 13"/>
                  <a:gd name="T25" fmla="*/ 0 h 29"/>
                  <a:gd name="T26" fmla="*/ 10 w 13"/>
                  <a:gd name="T27" fmla="*/ 6 h 29"/>
                  <a:gd name="T28" fmla="*/ 13 w 13"/>
                  <a:gd name="T29" fmla="*/ 13 h 29"/>
                  <a:gd name="T30" fmla="*/ 10 w 13"/>
                  <a:gd name="T31" fmla="*/ 13 h 29"/>
                  <a:gd name="T32" fmla="*/ 10 w 13"/>
                  <a:gd name="T33" fmla="*/ 13 h 29"/>
                  <a:gd name="T34" fmla="*/ 10 w 13"/>
                  <a:gd name="T35" fmla="*/ 19 h 29"/>
                  <a:gd name="T36" fmla="*/ 10 w 13"/>
                  <a:gd name="T37" fmla="*/ 19 h 29"/>
                  <a:gd name="T38" fmla="*/ 7 w 13"/>
                  <a:gd name="T39" fmla="*/ 22 h 29"/>
                  <a:gd name="T40" fmla="*/ 7 w 13"/>
                  <a:gd name="T41" fmla="*/ 22 h 29"/>
                  <a:gd name="T42" fmla="*/ 3 w 13"/>
                  <a:gd name="T43" fmla="*/ 22 h 29"/>
                  <a:gd name="T44" fmla="*/ 0 w 13"/>
                  <a:gd name="T45" fmla="*/ 26 h 29"/>
                  <a:gd name="T46" fmla="*/ 3 w 13"/>
                  <a:gd name="T47" fmla="*/ 26 h 29"/>
                  <a:gd name="T48" fmla="*/ 3 w 13"/>
                  <a:gd name="T49" fmla="*/ 29 h 29"/>
                  <a:gd name="T50" fmla="*/ 3 w 13"/>
                  <a:gd name="T51" fmla="*/ 29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29"/>
                  <a:gd name="T80" fmla="*/ 13 w 13"/>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29">
                    <a:moveTo>
                      <a:pt x="3" y="29"/>
                    </a:moveTo>
                    <a:lnTo>
                      <a:pt x="3" y="26"/>
                    </a:lnTo>
                    <a:lnTo>
                      <a:pt x="10" y="22"/>
                    </a:lnTo>
                    <a:lnTo>
                      <a:pt x="10" y="16"/>
                    </a:lnTo>
                    <a:lnTo>
                      <a:pt x="10" y="13"/>
                    </a:lnTo>
                    <a:lnTo>
                      <a:pt x="13" y="13"/>
                    </a:lnTo>
                    <a:lnTo>
                      <a:pt x="13" y="10"/>
                    </a:lnTo>
                    <a:lnTo>
                      <a:pt x="10" y="10"/>
                    </a:lnTo>
                    <a:lnTo>
                      <a:pt x="13" y="6"/>
                    </a:lnTo>
                    <a:lnTo>
                      <a:pt x="13" y="0"/>
                    </a:lnTo>
                    <a:lnTo>
                      <a:pt x="10" y="6"/>
                    </a:lnTo>
                    <a:lnTo>
                      <a:pt x="13" y="13"/>
                    </a:lnTo>
                    <a:lnTo>
                      <a:pt x="10" y="13"/>
                    </a:lnTo>
                    <a:lnTo>
                      <a:pt x="10" y="19"/>
                    </a:lnTo>
                    <a:lnTo>
                      <a:pt x="7" y="22"/>
                    </a:lnTo>
                    <a:lnTo>
                      <a:pt x="3" y="22"/>
                    </a:lnTo>
                    <a:lnTo>
                      <a:pt x="0" y="26"/>
                    </a:lnTo>
                    <a:lnTo>
                      <a:pt x="3" y="26"/>
                    </a:lnTo>
                    <a:lnTo>
                      <a:pt x="3" y="29"/>
                    </a:lnTo>
                    <a:close/>
                  </a:path>
                </a:pathLst>
              </a:custGeom>
              <a:solidFill>
                <a:srgbClr val="D1F2EB"/>
              </a:solidFill>
              <a:ln w="9525">
                <a:noFill/>
                <a:round/>
                <a:headEnd/>
                <a:tailEnd/>
              </a:ln>
            </p:spPr>
            <p:txBody>
              <a:bodyPr/>
              <a:lstStyle/>
              <a:p>
                <a:endParaRPr lang="en-US"/>
              </a:p>
            </p:txBody>
          </p:sp>
          <p:sp>
            <p:nvSpPr>
              <p:cNvPr id="33502" name="Freeform 184"/>
              <p:cNvSpPr>
                <a:spLocks/>
              </p:cNvSpPr>
              <p:nvPr/>
            </p:nvSpPr>
            <p:spPr bwMode="auto">
              <a:xfrm>
                <a:off x="1908" y="1611"/>
                <a:ext cx="13" cy="29"/>
              </a:xfrm>
              <a:custGeom>
                <a:avLst/>
                <a:gdLst>
                  <a:gd name="T0" fmla="*/ 3 w 13"/>
                  <a:gd name="T1" fmla="*/ 29 h 29"/>
                  <a:gd name="T2" fmla="*/ 3 w 13"/>
                  <a:gd name="T3" fmla="*/ 26 h 29"/>
                  <a:gd name="T4" fmla="*/ 3 w 13"/>
                  <a:gd name="T5" fmla="*/ 26 h 29"/>
                  <a:gd name="T6" fmla="*/ 10 w 13"/>
                  <a:gd name="T7" fmla="*/ 22 h 29"/>
                  <a:gd name="T8" fmla="*/ 10 w 13"/>
                  <a:gd name="T9" fmla="*/ 16 h 29"/>
                  <a:gd name="T10" fmla="*/ 10 w 13"/>
                  <a:gd name="T11" fmla="*/ 13 h 29"/>
                  <a:gd name="T12" fmla="*/ 13 w 13"/>
                  <a:gd name="T13" fmla="*/ 13 h 29"/>
                  <a:gd name="T14" fmla="*/ 13 w 13"/>
                  <a:gd name="T15" fmla="*/ 10 h 29"/>
                  <a:gd name="T16" fmla="*/ 10 w 13"/>
                  <a:gd name="T17" fmla="*/ 10 h 29"/>
                  <a:gd name="T18" fmla="*/ 13 w 13"/>
                  <a:gd name="T19" fmla="*/ 6 h 29"/>
                  <a:gd name="T20" fmla="*/ 13 w 13"/>
                  <a:gd name="T21" fmla="*/ 0 h 29"/>
                  <a:gd name="T22" fmla="*/ 13 w 13"/>
                  <a:gd name="T23" fmla="*/ 0 h 29"/>
                  <a:gd name="T24" fmla="*/ 13 w 13"/>
                  <a:gd name="T25" fmla="*/ 0 h 29"/>
                  <a:gd name="T26" fmla="*/ 10 w 13"/>
                  <a:gd name="T27" fmla="*/ 6 h 29"/>
                  <a:gd name="T28" fmla="*/ 13 w 13"/>
                  <a:gd name="T29" fmla="*/ 13 h 29"/>
                  <a:gd name="T30" fmla="*/ 10 w 13"/>
                  <a:gd name="T31" fmla="*/ 13 h 29"/>
                  <a:gd name="T32" fmla="*/ 10 w 13"/>
                  <a:gd name="T33" fmla="*/ 13 h 29"/>
                  <a:gd name="T34" fmla="*/ 10 w 13"/>
                  <a:gd name="T35" fmla="*/ 19 h 29"/>
                  <a:gd name="T36" fmla="*/ 10 w 13"/>
                  <a:gd name="T37" fmla="*/ 19 h 29"/>
                  <a:gd name="T38" fmla="*/ 7 w 13"/>
                  <a:gd name="T39" fmla="*/ 22 h 29"/>
                  <a:gd name="T40" fmla="*/ 7 w 13"/>
                  <a:gd name="T41" fmla="*/ 22 h 29"/>
                  <a:gd name="T42" fmla="*/ 3 w 13"/>
                  <a:gd name="T43" fmla="*/ 22 h 29"/>
                  <a:gd name="T44" fmla="*/ 0 w 13"/>
                  <a:gd name="T45" fmla="*/ 26 h 29"/>
                  <a:gd name="T46" fmla="*/ 3 w 13"/>
                  <a:gd name="T47" fmla="*/ 26 h 29"/>
                  <a:gd name="T48" fmla="*/ 3 w 13"/>
                  <a:gd name="T49" fmla="*/ 29 h 29"/>
                  <a:gd name="T50" fmla="*/ 3 w 13"/>
                  <a:gd name="T51" fmla="*/ 29 h 29"/>
                  <a:gd name="T52" fmla="*/ 3 w 13"/>
                  <a:gd name="T53" fmla="*/ 29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
                  <a:gd name="T82" fmla="*/ 0 h 29"/>
                  <a:gd name="T83" fmla="*/ 13 w 13"/>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 h="29">
                    <a:moveTo>
                      <a:pt x="3" y="29"/>
                    </a:moveTo>
                    <a:lnTo>
                      <a:pt x="3" y="26"/>
                    </a:lnTo>
                    <a:lnTo>
                      <a:pt x="10" y="22"/>
                    </a:lnTo>
                    <a:lnTo>
                      <a:pt x="10" y="16"/>
                    </a:lnTo>
                    <a:lnTo>
                      <a:pt x="10" y="13"/>
                    </a:lnTo>
                    <a:lnTo>
                      <a:pt x="13" y="13"/>
                    </a:lnTo>
                    <a:lnTo>
                      <a:pt x="13" y="10"/>
                    </a:lnTo>
                    <a:lnTo>
                      <a:pt x="10" y="10"/>
                    </a:lnTo>
                    <a:lnTo>
                      <a:pt x="13" y="6"/>
                    </a:lnTo>
                    <a:lnTo>
                      <a:pt x="13" y="0"/>
                    </a:lnTo>
                    <a:lnTo>
                      <a:pt x="10" y="6"/>
                    </a:lnTo>
                    <a:lnTo>
                      <a:pt x="13" y="13"/>
                    </a:lnTo>
                    <a:lnTo>
                      <a:pt x="10" y="13"/>
                    </a:lnTo>
                    <a:lnTo>
                      <a:pt x="10" y="19"/>
                    </a:lnTo>
                    <a:lnTo>
                      <a:pt x="7" y="22"/>
                    </a:lnTo>
                    <a:lnTo>
                      <a:pt x="3" y="22"/>
                    </a:lnTo>
                    <a:lnTo>
                      <a:pt x="0" y="26"/>
                    </a:lnTo>
                    <a:lnTo>
                      <a:pt x="3" y="26"/>
                    </a:lnTo>
                    <a:lnTo>
                      <a:pt x="3" y="29"/>
                    </a:lnTo>
                  </a:path>
                </a:pathLst>
              </a:custGeom>
              <a:noFill/>
              <a:ln w="0">
                <a:solidFill>
                  <a:srgbClr val="7F7F7F"/>
                </a:solidFill>
                <a:round/>
                <a:headEnd/>
                <a:tailEnd/>
              </a:ln>
            </p:spPr>
            <p:txBody>
              <a:bodyPr/>
              <a:lstStyle/>
              <a:p>
                <a:endParaRPr lang="en-US"/>
              </a:p>
            </p:txBody>
          </p:sp>
          <p:sp>
            <p:nvSpPr>
              <p:cNvPr id="33503" name="Freeform 185"/>
              <p:cNvSpPr>
                <a:spLocks/>
              </p:cNvSpPr>
              <p:nvPr/>
            </p:nvSpPr>
            <p:spPr bwMode="auto">
              <a:xfrm>
                <a:off x="1989" y="1476"/>
                <a:ext cx="19" cy="13"/>
              </a:xfrm>
              <a:custGeom>
                <a:avLst/>
                <a:gdLst>
                  <a:gd name="T0" fmla="*/ 19 w 19"/>
                  <a:gd name="T1" fmla="*/ 3 h 13"/>
                  <a:gd name="T2" fmla="*/ 16 w 19"/>
                  <a:gd name="T3" fmla="*/ 3 h 13"/>
                  <a:gd name="T4" fmla="*/ 16 w 19"/>
                  <a:gd name="T5" fmla="*/ 0 h 13"/>
                  <a:gd name="T6" fmla="*/ 19 w 19"/>
                  <a:gd name="T7" fmla="*/ 0 h 13"/>
                  <a:gd name="T8" fmla="*/ 16 w 19"/>
                  <a:gd name="T9" fmla="*/ 0 h 13"/>
                  <a:gd name="T10" fmla="*/ 12 w 19"/>
                  <a:gd name="T11" fmla="*/ 0 h 13"/>
                  <a:gd name="T12" fmla="*/ 12 w 19"/>
                  <a:gd name="T13" fmla="*/ 3 h 13"/>
                  <a:gd name="T14" fmla="*/ 12 w 19"/>
                  <a:gd name="T15" fmla="*/ 3 h 13"/>
                  <a:gd name="T16" fmla="*/ 12 w 19"/>
                  <a:gd name="T17" fmla="*/ 6 h 13"/>
                  <a:gd name="T18" fmla="*/ 9 w 19"/>
                  <a:gd name="T19" fmla="*/ 6 h 13"/>
                  <a:gd name="T20" fmla="*/ 9 w 19"/>
                  <a:gd name="T21" fmla="*/ 6 h 13"/>
                  <a:gd name="T22" fmla="*/ 9 w 19"/>
                  <a:gd name="T23" fmla="*/ 6 h 13"/>
                  <a:gd name="T24" fmla="*/ 6 w 19"/>
                  <a:gd name="T25" fmla="*/ 6 h 13"/>
                  <a:gd name="T26" fmla="*/ 6 w 19"/>
                  <a:gd name="T27" fmla="*/ 6 h 13"/>
                  <a:gd name="T28" fmla="*/ 6 w 19"/>
                  <a:gd name="T29" fmla="*/ 6 h 13"/>
                  <a:gd name="T30" fmla="*/ 6 w 19"/>
                  <a:gd name="T31" fmla="*/ 6 h 13"/>
                  <a:gd name="T32" fmla="*/ 0 w 19"/>
                  <a:gd name="T33" fmla="*/ 9 h 13"/>
                  <a:gd name="T34" fmla="*/ 0 w 19"/>
                  <a:gd name="T35" fmla="*/ 13 h 13"/>
                  <a:gd name="T36" fmla="*/ 0 w 19"/>
                  <a:gd name="T37" fmla="*/ 13 h 13"/>
                  <a:gd name="T38" fmla="*/ 3 w 19"/>
                  <a:gd name="T39" fmla="*/ 9 h 13"/>
                  <a:gd name="T40" fmla="*/ 3 w 19"/>
                  <a:gd name="T41" fmla="*/ 9 h 13"/>
                  <a:gd name="T42" fmla="*/ 6 w 19"/>
                  <a:gd name="T43" fmla="*/ 9 h 13"/>
                  <a:gd name="T44" fmla="*/ 6 w 19"/>
                  <a:gd name="T45" fmla="*/ 9 h 13"/>
                  <a:gd name="T46" fmla="*/ 9 w 19"/>
                  <a:gd name="T47" fmla="*/ 6 h 13"/>
                  <a:gd name="T48" fmla="*/ 12 w 19"/>
                  <a:gd name="T49" fmla="*/ 6 h 13"/>
                  <a:gd name="T50" fmla="*/ 19 w 19"/>
                  <a:gd name="T51" fmla="*/ 3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13"/>
                  <a:gd name="T80" fmla="*/ 19 w 19"/>
                  <a:gd name="T81" fmla="*/ 13 h 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13">
                    <a:moveTo>
                      <a:pt x="19" y="3"/>
                    </a:moveTo>
                    <a:lnTo>
                      <a:pt x="16" y="3"/>
                    </a:lnTo>
                    <a:lnTo>
                      <a:pt x="16" y="0"/>
                    </a:lnTo>
                    <a:lnTo>
                      <a:pt x="19" y="0"/>
                    </a:lnTo>
                    <a:lnTo>
                      <a:pt x="16" y="0"/>
                    </a:lnTo>
                    <a:lnTo>
                      <a:pt x="12" y="0"/>
                    </a:lnTo>
                    <a:lnTo>
                      <a:pt x="12" y="3"/>
                    </a:lnTo>
                    <a:lnTo>
                      <a:pt x="12" y="6"/>
                    </a:lnTo>
                    <a:lnTo>
                      <a:pt x="9" y="6"/>
                    </a:lnTo>
                    <a:lnTo>
                      <a:pt x="6" y="6"/>
                    </a:lnTo>
                    <a:lnTo>
                      <a:pt x="0" y="9"/>
                    </a:lnTo>
                    <a:lnTo>
                      <a:pt x="0" y="13"/>
                    </a:lnTo>
                    <a:lnTo>
                      <a:pt x="3" y="9"/>
                    </a:lnTo>
                    <a:lnTo>
                      <a:pt x="6" y="9"/>
                    </a:lnTo>
                    <a:lnTo>
                      <a:pt x="9" y="6"/>
                    </a:lnTo>
                    <a:lnTo>
                      <a:pt x="12" y="6"/>
                    </a:lnTo>
                    <a:lnTo>
                      <a:pt x="19" y="3"/>
                    </a:lnTo>
                    <a:close/>
                  </a:path>
                </a:pathLst>
              </a:custGeom>
              <a:solidFill>
                <a:srgbClr val="D1F2EB"/>
              </a:solidFill>
              <a:ln w="9525">
                <a:noFill/>
                <a:round/>
                <a:headEnd/>
                <a:tailEnd/>
              </a:ln>
            </p:spPr>
            <p:txBody>
              <a:bodyPr/>
              <a:lstStyle/>
              <a:p>
                <a:endParaRPr lang="en-US"/>
              </a:p>
            </p:txBody>
          </p:sp>
          <p:sp>
            <p:nvSpPr>
              <p:cNvPr id="33504" name="Freeform 186"/>
              <p:cNvSpPr>
                <a:spLocks/>
              </p:cNvSpPr>
              <p:nvPr/>
            </p:nvSpPr>
            <p:spPr bwMode="auto">
              <a:xfrm>
                <a:off x="1989" y="1476"/>
                <a:ext cx="19" cy="13"/>
              </a:xfrm>
              <a:custGeom>
                <a:avLst/>
                <a:gdLst>
                  <a:gd name="T0" fmla="*/ 19 w 19"/>
                  <a:gd name="T1" fmla="*/ 3 h 13"/>
                  <a:gd name="T2" fmla="*/ 16 w 19"/>
                  <a:gd name="T3" fmla="*/ 3 h 13"/>
                  <a:gd name="T4" fmla="*/ 16 w 19"/>
                  <a:gd name="T5" fmla="*/ 0 h 13"/>
                  <a:gd name="T6" fmla="*/ 19 w 19"/>
                  <a:gd name="T7" fmla="*/ 0 h 13"/>
                  <a:gd name="T8" fmla="*/ 16 w 19"/>
                  <a:gd name="T9" fmla="*/ 0 h 13"/>
                  <a:gd name="T10" fmla="*/ 12 w 19"/>
                  <a:gd name="T11" fmla="*/ 0 h 13"/>
                  <a:gd name="T12" fmla="*/ 12 w 19"/>
                  <a:gd name="T13" fmla="*/ 3 h 13"/>
                  <a:gd name="T14" fmla="*/ 12 w 19"/>
                  <a:gd name="T15" fmla="*/ 3 h 13"/>
                  <a:gd name="T16" fmla="*/ 12 w 19"/>
                  <a:gd name="T17" fmla="*/ 6 h 13"/>
                  <a:gd name="T18" fmla="*/ 9 w 19"/>
                  <a:gd name="T19" fmla="*/ 6 h 13"/>
                  <a:gd name="T20" fmla="*/ 9 w 19"/>
                  <a:gd name="T21" fmla="*/ 6 h 13"/>
                  <a:gd name="T22" fmla="*/ 9 w 19"/>
                  <a:gd name="T23" fmla="*/ 6 h 13"/>
                  <a:gd name="T24" fmla="*/ 6 w 19"/>
                  <a:gd name="T25" fmla="*/ 6 h 13"/>
                  <a:gd name="T26" fmla="*/ 6 w 19"/>
                  <a:gd name="T27" fmla="*/ 6 h 13"/>
                  <a:gd name="T28" fmla="*/ 6 w 19"/>
                  <a:gd name="T29" fmla="*/ 6 h 13"/>
                  <a:gd name="T30" fmla="*/ 6 w 19"/>
                  <a:gd name="T31" fmla="*/ 6 h 13"/>
                  <a:gd name="T32" fmla="*/ 0 w 19"/>
                  <a:gd name="T33" fmla="*/ 9 h 13"/>
                  <a:gd name="T34" fmla="*/ 0 w 19"/>
                  <a:gd name="T35" fmla="*/ 13 h 13"/>
                  <a:gd name="T36" fmla="*/ 0 w 19"/>
                  <a:gd name="T37" fmla="*/ 13 h 13"/>
                  <a:gd name="T38" fmla="*/ 3 w 19"/>
                  <a:gd name="T39" fmla="*/ 9 h 13"/>
                  <a:gd name="T40" fmla="*/ 3 w 19"/>
                  <a:gd name="T41" fmla="*/ 9 h 13"/>
                  <a:gd name="T42" fmla="*/ 6 w 19"/>
                  <a:gd name="T43" fmla="*/ 9 h 13"/>
                  <a:gd name="T44" fmla="*/ 6 w 19"/>
                  <a:gd name="T45" fmla="*/ 9 h 13"/>
                  <a:gd name="T46" fmla="*/ 9 w 19"/>
                  <a:gd name="T47" fmla="*/ 6 h 13"/>
                  <a:gd name="T48" fmla="*/ 12 w 19"/>
                  <a:gd name="T49" fmla="*/ 6 h 13"/>
                  <a:gd name="T50" fmla="*/ 19 w 19"/>
                  <a:gd name="T51" fmla="*/ 3 h 13"/>
                  <a:gd name="T52" fmla="*/ 19 w 19"/>
                  <a:gd name="T53" fmla="*/ 3 h 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13"/>
                  <a:gd name="T83" fmla="*/ 19 w 19"/>
                  <a:gd name="T84" fmla="*/ 13 h 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13">
                    <a:moveTo>
                      <a:pt x="19" y="3"/>
                    </a:moveTo>
                    <a:lnTo>
                      <a:pt x="16" y="3"/>
                    </a:lnTo>
                    <a:lnTo>
                      <a:pt x="16" y="0"/>
                    </a:lnTo>
                    <a:lnTo>
                      <a:pt x="19" y="0"/>
                    </a:lnTo>
                    <a:lnTo>
                      <a:pt x="16" y="0"/>
                    </a:lnTo>
                    <a:lnTo>
                      <a:pt x="12" y="0"/>
                    </a:lnTo>
                    <a:lnTo>
                      <a:pt x="12" y="3"/>
                    </a:lnTo>
                    <a:lnTo>
                      <a:pt x="12" y="6"/>
                    </a:lnTo>
                    <a:lnTo>
                      <a:pt x="9" y="6"/>
                    </a:lnTo>
                    <a:lnTo>
                      <a:pt x="6" y="6"/>
                    </a:lnTo>
                    <a:lnTo>
                      <a:pt x="0" y="9"/>
                    </a:lnTo>
                    <a:lnTo>
                      <a:pt x="0" y="13"/>
                    </a:lnTo>
                    <a:lnTo>
                      <a:pt x="3" y="9"/>
                    </a:lnTo>
                    <a:lnTo>
                      <a:pt x="6" y="9"/>
                    </a:lnTo>
                    <a:lnTo>
                      <a:pt x="9" y="6"/>
                    </a:lnTo>
                    <a:lnTo>
                      <a:pt x="12" y="6"/>
                    </a:lnTo>
                    <a:lnTo>
                      <a:pt x="19" y="3"/>
                    </a:lnTo>
                  </a:path>
                </a:pathLst>
              </a:custGeom>
              <a:noFill/>
              <a:ln w="0">
                <a:solidFill>
                  <a:srgbClr val="7F7F7F"/>
                </a:solidFill>
                <a:round/>
                <a:headEnd/>
                <a:tailEnd/>
              </a:ln>
            </p:spPr>
            <p:txBody>
              <a:bodyPr/>
              <a:lstStyle/>
              <a:p>
                <a:endParaRPr lang="en-US"/>
              </a:p>
            </p:txBody>
          </p:sp>
          <p:sp>
            <p:nvSpPr>
              <p:cNvPr id="33505" name="Freeform 187"/>
              <p:cNvSpPr>
                <a:spLocks/>
              </p:cNvSpPr>
              <p:nvPr/>
            </p:nvSpPr>
            <p:spPr bwMode="auto">
              <a:xfrm>
                <a:off x="3022" y="2216"/>
                <a:ext cx="3" cy="9"/>
              </a:xfrm>
              <a:custGeom>
                <a:avLst/>
                <a:gdLst>
                  <a:gd name="T0" fmla="*/ 3 w 3"/>
                  <a:gd name="T1" fmla="*/ 3 h 9"/>
                  <a:gd name="T2" fmla="*/ 0 w 3"/>
                  <a:gd name="T3" fmla="*/ 6 h 9"/>
                  <a:gd name="T4" fmla="*/ 0 w 3"/>
                  <a:gd name="T5" fmla="*/ 9 h 9"/>
                  <a:gd name="T6" fmla="*/ 3 w 3"/>
                  <a:gd name="T7" fmla="*/ 6 h 9"/>
                  <a:gd name="T8" fmla="*/ 3 w 3"/>
                  <a:gd name="T9" fmla="*/ 3 h 9"/>
                  <a:gd name="T10" fmla="*/ 3 w 3"/>
                  <a:gd name="T11" fmla="*/ 0 h 9"/>
                  <a:gd name="T12" fmla="*/ 3 w 3"/>
                  <a:gd name="T13" fmla="*/ 3 h 9"/>
                  <a:gd name="T14" fmla="*/ 0 60000 65536"/>
                  <a:gd name="T15" fmla="*/ 0 60000 65536"/>
                  <a:gd name="T16" fmla="*/ 0 60000 65536"/>
                  <a:gd name="T17" fmla="*/ 0 60000 65536"/>
                  <a:gd name="T18" fmla="*/ 0 60000 65536"/>
                  <a:gd name="T19" fmla="*/ 0 60000 65536"/>
                  <a:gd name="T20" fmla="*/ 0 60000 65536"/>
                  <a:gd name="T21" fmla="*/ 0 w 3"/>
                  <a:gd name="T22" fmla="*/ 0 h 9"/>
                  <a:gd name="T23" fmla="*/ 3 w 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9">
                    <a:moveTo>
                      <a:pt x="3" y="3"/>
                    </a:moveTo>
                    <a:lnTo>
                      <a:pt x="0" y="6"/>
                    </a:lnTo>
                    <a:lnTo>
                      <a:pt x="0" y="9"/>
                    </a:lnTo>
                    <a:lnTo>
                      <a:pt x="3" y="6"/>
                    </a:lnTo>
                    <a:lnTo>
                      <a:pt x="3" y="3"/>
                    </a:lnTo>
                    <a:lnTo>
                      <a:pt x="3" y="0"/>
                    </a:lnTo>
                    <a:lnTo>
                      <a:pt x="3" y="3"/>
                    </a:lnTo>
                    <a:close/>
                  </a:path>
                </a:pathLst>
              </a:custGeom>
              <a:solidFill>
                <a:srgbClr val="D1F2EB"/>
              </a:solidFill>
              <a:ln w="9525">
                <a:noFill/>
                <a:round/>
                <a:headEnd/>
                <a:tailEnd/>
              </a:ln>
            </p:spPr>
            <p:txBody>
              <a:bodyPr/>
              <a:lstStyle/>
              <a:p>
                <a:endParaRPr lang="en-US"/>
              </a:p>
            </p:txBody>
          </p:sp>
          <p:sp>
            <p:nvSpPr>
              <p:cNvPr id="33506" name="Freeform 188"/>
              <p:cNvSpPr>
                <a:spLocks/>
              </p:cNvSpPr>
              <p:nvPr/>
            </p:nvSpPr>
            <p:spPr bwMode="auto">
              <a:xfrm>
                <a:off x="3022" y="2216"/>
                <a:ext cx="3" cy="9"/>
              </a:xfrm>
              <a:custGeom>
                <a:avLst/>
                <a:gdLst>
                  <a:gd name="T0" fmla="*/ 3 w 3"/>
                  <a:gd name="T1" fmla="*/ 3 h 9"/>
                  <a:gd name="T2" fmla="*/ 0 w 3"/>
                  <a:gd name="T3" fmla="*/ 6 h 9"/>
                  <a:gd name="T4" fmla="*/ 0 w 3"/>
                  <a:gd name="T5" fmla="*/ 9 h 9"/>
                  <a:gd name="T6" fmla="*/ 3 w 3"/>
                  <a:gd name="T7" fmla="*/ 6 h 9"/>
                  <a:gd name="T8" fmla="*/ 3 w 3"/>
                  <a:gd name="T9" fmla="*/ 3 h 9"/>
                  <a:gd name="T10" fmla="*/ 3 w 3"/>
                  <a:gd name="T11" fmla="*/ 0 h 9"/>
                  <a:gd name="T12" fmla="*/ 3 w 3"/>
                  <a:gd name="T13" fmla="*/ 3 h 9"/>
                  <a:gd name="T14" fmla="*/ 3 w 3"/>
                  <a:gd name="T15" fmla="*/ 3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3"/>
                    </a:moveTo>
                    <a:lnTo>
                      <a:pt x="0" y="6"/>
                    </a:lnTo>
                    <a:lnTo>
                      <a:pt x="0" y="9"/>
                    </a:lnTo>
                    <a:lnTo>
                      <a:pt x="3" y="6"/>
                    </a:lnTo>
                    <a:lnTo>
                      <a:pt x="3" y="3"/>
                    </a:lnTo>
                    <a:lnTo>
                      <a:pt x="3" y="0"/>
                    </a:lnTo>
                    <a:lnTo>
                      <a:pt x="3" y="3"/>
                    </a:lnTo>
                  </a:path>
                </a:pathLst>
              </a:custGeom>
              <a:noFill/>
              <a:ln w="0">
                <a:solidFill>
                  <a:srgbClr val="7F7F7F"/>
                </a:solidFill>
                <a:round/>
                <a:headEnd/>
                <a:tailEnd/>
              </a:ln>
            </p:spPr>
            <p:txBody>
              <a:bodyPr/>
              <a:lstStyle/>
              <a:p>
                <a:endParaRPr lang="en-US"/>
              </a:p>
            </p:txBody>
          </p:sp>
          <p:sp>
            <p:nvSpPr>
              <p:cNvPr id="33507" name="Freeform 189"/>
              <p:cNvSpPr>
                <a:spLocks/>
              </p:cNvSpPr>
              <p:nvPr/>
            </p:nvSpPr>
            <p:spPr bwMode="auto">
              <a:xfrm>
                <a:off x="3018" y="2238"/>
                <a:ext cx="4" cy="10"/>
              </a:xfrm>
              <a:custGeom>
                <a:avLst/>
                <a:gdLst>
                  <a:gd name="T0" fmla="*/ 4 w 4"/>
                  <a:gd name="T1" fmla="*/ 3 h 10"/>
                  <a:gd name="T2" fmla="*/ 4 w 4"/>
                  <a:gd name="T3" fmla="*/ 0 h 10"/>
                  <a:gd name="T4" fmla="*/ 0 w 4"/>
                  <a:gd name="T5" fmla="*/ 0 h 10"/>
                  <a:gd name="T6" fmla="*/ 0 w 4"/>
                  <a:gd name="T7" fmla="*/ 3 h 10"/>
                  <a:gd name="T8" fmla="*/ 0 w 4"/>
                  <a:gd name="T9" fmla="*/ 10 h 10"/>
                  <a:gd name="T10" fmla="*/ 0 w 4"/>
                  <a:gd name="T11" fmla="*/ 10 h 10"/>
                  <a:gd name="T12" fmla="*/ 0 w 4"/>
                  <a:gd name="T13" fmla="*/ 10 h 10"/>
                  <a:gd name="T14" fmla="*/ 4 w 4"/>
                  <a:gd name="T15" fmla="*/ 3 h 10"/>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0"/>
                  <a:gd name="T26" fmla="*/ 4 w 4"/>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0">
                    <a:moveTo>
                      <a:pt x="4" y="3"/>
                    </a:moveTo>
                    <a:lnTo>
                      <a:pt x="4" y="0"/>
                    </a:lnTo>
                    <a:lnTo>
                      <a:pt x="0" y="0"/>
                    </a:lnTo>
                    <a:lnTo>
                      <a:pt x="0" y="3"/>
                    </a:lnTo>
                    <a:lnTo>
                      <a:pt x="0" y="10"/>
                    </a:lnTo>
                    <a:lnTo>
                      <a:pt x="4" y="3"/>
                    </a:lnTo>
                    <a:close/>
                  </a:path>
                </a:pathLst>
              </a:custGeom>
              <a:solidFill>
                <a:srgbClr val="D1F2EB"/>
              </a:solidFill>
              <a:ln w="9525">
                <a:noFill/>
                <a:round/>
                <a:headEnd/>
                <a:tailEnd/>
              </a:ln>
            </p:spPr>
            <p:txBody>
              <a:bodyPr/>
              <a:lstStyle/>
              <a:p>
                <a:endParaRPr lang="en-US"/>
              </a:p>
            </p:txBody>
          </p:sp>
          <p:sp>
            <p:nvSpPr>
              <p:cNvPr id="33508" name="Freeform 190"/>
              <p:cNvSpPr>
                <a:spLocks/>
              </p:cNvSpPr>
              <p:nvPr/>
            </p:nvSpPr>
            <p:spPr bwMode="auto">
              <a:xfrm>
                <a:off x="3018" y="2238"/>
                <a:ext cx="4" cy="10"/>
              </a:xfrm>
              <a:custGeom>
                <a:avLst/>
                <a:gdLst>
                  <a:gd name="T0" fmla="*/ 4 w 4"/>
                  <a:gd name="T1" fmla="*/ 3 h 10"/>
                  <a:gd name="T2" fmla="*/ 4 w 4"/>
                  <a:gd name="T3" fmla="*/ 0 h 10"/>
                  <a:gd name="T4" fmla="*/ 0 w 4"/>
                  <a:gd name="T5" fmla="*/ 0 h 10"/>
                  <a:gd name="T6" fmla="*/ 0 w 4"/>
                  <a:gd name="T7" fmla="*/ 3 h 10"/>
                  <a:gd name="T8" fmla="*/ 0 w 4"/>
                  <a:gd name="T9" fmla="*/ 10 h 10"/>
                  <a:gd name="T10" fmla="*/ 0 w 4"/>
                  <a:gd name="T11" fmla="*/ 10 h 10"/>
                  <a:gd name="T12" fmla="*/ 0 w 4"/>
                  <a:gd name="T13" fmla="*/ 10 h 10"/>
                  <a:gd name="T14" fmla="*/ 4 w 4"/>
                  <a:gd name="T15" fmla="*/ 3 h 10"/>
                  <a:gd name="T16" fmla="*/ 4 w 4"/>
                  <a:gd name="T17" fmla="*/ 3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0"/>
                  <a:gd name="T29" fmla="*/ 4 w 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0">
                    <a:moveTo>
                      <a:pt x="4" y="3"/>
                    </a:moveTo>
                    <a:lnTo>
                      <a:pt x="4" y="0"/>
                    </a:lnTo>
                    <a:lnTo>
                      <a:pt x="0" y="0"/>
                    </a:lnTo>
                    <a:lnTo>
                      <a:pt x="0" y="3"/>
                    </a:lnTo>
                    <a:lnTo>
                      <a:pt x="0" y="10"/>
                    </a:lnTo>
                    <a:lnTo>
                      <a:pt x="4" y="3"/>
                    </a:lnTo>
                  </a:path>
                </a:pathLst>
              </a:custGeom>
              <a:noFill/>
              <a:ln w="0">
                <a:solidFill>
                  <a:srgbClr val="7F7F7F"/>
                </a:solidFill>
                <a:round/>
                <a:headEnd/>
                <a:tailEnd/>
              </a:ln>
            </p:spPr>
            <p:txBody>
              <a:bodyPr/>
              <a:lstStyle/>
              <a:p>
                <a:endParaRPr lang="en-US"/>
              </a:p>
            </p:txBody>
          </p:sp>
          <p:sp>
            <p:nvSpPr>
              <p:cNvPr id="33509" name="Freeform 191"/>
              <p:cNvSpPr>
                <a:spLocks/>
              </p:cNvSpPr>
              <p:nvPr/>
            </p:nvSpPr>
            <p:spPr bwMode="auto">
              <a:xfrm>
                <a:off x="2893" y="2457"/>
                <a:ext cx="13" cy="6"/>
              </a:xfrm>
              <a:custGeom>
                <a:avLst/>
                <a:gdLst>
                  <a:gd name="T0" fmla="*/ 0 w 13"/>
                  <a:gd name="T1" fmla="*/ 6 h 6"/>
                  <a:gd name="T2" fmla="*/ 3 w 13"/>
                  <a:gd name="T3" fmla="*/ 6 h 6"/>
                  <a:gd name="T4" fmla="*/ 3 w 13"/>
                  <a:gd name="T5" fmla="*/ 6 h 6"/>
                  <a:gd name="T6" fmla="*/ 13 w 13"/>
                  <a:gd name="T7" fmla="*/ 3 h 6"/>
                  <a:gd name="T8" fmla="*/ 13 w 13"/>
                  <a:gd name="T9" fmla="*/ 3 h 6"/>
                  <a:gd name="T10" fmla="*/ 10 w 13"/>
                  <a:gd name="T11" fmla="*/ 0 h 6"/>
                  <a:gd name="T12" fmla="*/ 6 w 13"/>
                  <a:gd name="T13" fmla="*/ 0 h 6"/>
                  <a:gd name="T14" fmla="*/ 3 w 13"/>
                  <a:gd name="T15" fmla="*/ 3 h 6"/>
                  <a:gd name="T16" fmla="*/ 3 w 13"/>
                  <a:gd name="T17" fmla="*/ 0 h 6"/>
                  <a:gd name="T18" fmla="*/ 3 w 13"/>
                  <a:gd name="T19" fmla="*/ 0 h 6"/>
                  <a:gd name="T20" fmla="*/ 0 w 13"/>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6"/>
                  <a:gd name="T35" fmla="*/ 13 w 1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6">
                    <a:moveTo>
                      <a:pt x="0" y="6"/>
                    </a:moveTo>
                    <a:lnTo>
                      <a:pt x="3" y="6"/>
                    </a:lnTo>
                    <a:lnTo>
                      <a:pt x="13" y="3"/>
                    </a:lnTo>
                    <a:lnTo>
                      <a:pt x="10" y="0"/>
                    </a:lnTo>
                    <a:lnTo>
                      <a:pt x="6" y="0"/>
                    </a:lnTo>
                    <a:lnTo>
                      <a:pt x="3" y="3"/>
                    </a:lnTo>
                    <a:lnTo>
                      <a:pt x="3" y="0"/>
                    </a:lnTo>
                    <a:lnTo>
                      <a:pt x="0" y="6"/>
                    </a:lnTo>
                    <a:close/>
                  </a:path>
                </a:pathLst>
              </a:custGeom>
              <a:solidFill>
                <a:srgbClr val="D1F2EB"/>
              </a:solidFill>
              <a:ln w="9525">
                <a:noFill/>
                <a:round/>
                <a:headEnd/>
                <a:tailEnd/>
              </a:ln>
            </p:spPr>
            <p:txBody>
              <a:bodyPr/>
              <a:lstStyle/>
              <a:p>
                <a:endParaRPr lang="en-US"/>
              </a:p>
            </p:txBody>
          </p:sp>
          <p:sp>
            <p:nvSpPr>
              <p:cNvPr id="33510" name="Freeform 192"/>
              <p:cNvSpPr>
                <a:spLocks/>
              </p:cNvSpPr>
              <p:nvPr/>
            </p:nvSpPr>
            <p:spPr bwMode="auto">
              <a:xfrm>
                <a:off x="2893" y="2457"/>
                <a:ext cx="13" cy="6"/>
              </a:xfrm>
              <a:custGeom>
                <a:avLst/>
                <a:gdLst>
                  <a:gd name="T0" fmla="*/ 0 w 13"/>
                  <a:gd name="T1" fmla="*/ 6 h 6"/>
                  <a:gd name="T2" fmla="*/ 3 w 13"/>
                  <a:gd name="T3" fmla="*/ 6 h 6"/>
                  <a:gd name="T4" fmla="*/ 3 w 13"/>
                  <a:gd name="T5" fmla="*/ 6 h 6"/>
                  <a:gd name="T6" fmla="*/ 13 w 13"/>
                  <a:gd name="T7" fmla="*/ 3 h 6"/>
                  <a:gd name="T8" fmla="*/ 13 w 13"/>
                  <a:gd name="T9" fmla="*/ 3 h 6"/>
                  <a:gd name="T10" fmla="*/ 10 w 13"/>
                  <a:gd name="T11" fmla="*/ 0 h 6"/>
                  <a:gd name="T12" fmla="*/ 6 w 13"/>
                  <a:gd name="T13" fmla="*/ 0 h 6"/>
                  <a:gd name="T14" fmla="*/ 3 w 13"/>
                  <a:gd name="T15" fmla="*/ 3 h 6"/>
                  <a:gd name="T16" fmla="*/ 3 w 13"/>
                  <a:gd name="T17" fmla="*/ 0 h 6"/>
                  <a:gd name="T18" fmla="*/ 3 w 13"/>
                  <a:gd name="T19" fmla="*/ 0 h 6"/>
                  <a:gd name="T20" fmla="*/ 0 w 13"/>
                  <a:gd name="T21" fmla="*/ 6 h 6"/>
                  <a:gd name="T22" fmla="*/ 0 w 13"/>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6"/>
                  <a:gd name="T38" fmla="*/ 13 w 13"/>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6">
                    <a:moveTo>
                      <a:pt x="0" y="6"/>
                    </a:moveTo>
                    <a:lnTo>
                      <a:pt x="3" y="6"/>
                    </a:lnTo>
                    <a:lnTo>
                      <a:pt x="13" y="3"/>
                    </a:lnTo>
                    <a:lnTo>
                      <a:pt x="10" y="0"/>
                    </a:lnTo>
                    <a:lnTo>
                      <a:pt x="6" y="0"/>
                    </a:lnTo>
                    <a:lnTo>
                      <a:pt x="3" y="3"/>
                    </a:lnTo>
                    <a:lnTo>
                      <a:pt x="3" y="0"/>
                    </a:lnTo>
                    <a:lnTo>
                      <a:pt x="0" y="6"/>
                    </a:lnTo>
                  </a:path>
                </a:pathLst>
              </a:custGeom>
              <a:noFill/>
              <a:ln w="0">
                <a:solidFill>
                  <a:srgbClr val="7F7F7F"/>
                </a:solidFill>
                <a:round/>
                <a:headEnd/>
                <a:tailEnd/>
              </a:ln>
            </p:spPr>
            <p:txBody>
              <a:bodyPr/>
              <a:lstStyle/>
              <a:p>
                <a:endParaRPr lang="en-US"/>
              </a:p>
            </p:txBody>
          </p:sp>
          <p:sp>
            <p:nvSpPr>
              <p:cNvPr id="33511" name="Freeform 193"/>
              <p:cNvSpPr>
                <a:spLocks/>
              </p:cNvSpPr>
              <p:nvPr/>
            </p:nvSpPr>
            <p:spPr bwMode="auto">
              <a:xfrm>
                <a:off x="2977" y="2476"/>
                <a:ext cx="12" cy="16"/>
              </a:xfrm>
              <a:custGeom>
                <a:avLst/>
                <a:gdLst>
                  <a:gd name="T0" fmla="*/ 12 w 12"/>
                  <a:gd name="T1" fmla="*/ 3 h 16"/>
                  <a:gd name="T2" fmla="*/ 9 w 12"/>
                  <a:gd name="T3" fmla="*/ 3 h 16"/>
                  <a:gd name="T4" fmla="*/ 9 w 12"/>
                  <a:gd name="T5" fmla="*/ 3 h 16"/>
                  <a:gd name="T6" fmla="*/ 6 w 12"/>
                  <a:gd name="T7" fmla="*/ 10 h 16"/>
                  <a:gd name="T8" fmla="*/ 6 w 12"/>
                  <a:gd name="T9" fmla="*/ 10 h 16"/>
                  <a:gd name="T10" fmla="*/ 6 w 12"/>
                  <a:gd name="T11" fmla="*/ 10 h 16"/>
                  <a:gd name="T12" fmla="*/ 6 w 12"/>
                  <a:gd name="T13" fmla="*/ 7 h 16"/>
                  <a:gd name="T14" fmla="*/ 6 w 12"/>
                  <a:gd name="T15" fmla="*/ 3 h 16"/>
                  <a:gd name="T16" fmla="*/ 9 w 12"/>
                  <a:gd name="T17" fmla="*/ 0 h 16"/>
                  <a:gd name="T18" fmla="*/ 6 w 12"/>
                  <a:gd name="T19" fmla="*/ 0 h 16"/>
                  <a:gd name="T20" fmla="*/ 3 w 12"/>
                  <a:gd name="T21" fmla="*/ 7 h 16"/>
                  <a:gd name="T22" fmla="*/ 3 w 12"/>
                  <a:gd name="T23" fmla="*/ 7 h 16"/>
                  <a:gd name="T24" fmla="*/ 0 w 12"/>
                  <a:gd name="T25" fmla="*/ 7 h 16"/>
                  <a:gd name="T26" fmla="*/ 0 w 12"/>
                  <a:gd name="T27" fmla="*/ 13 h 16"/>
                  <a:gd name="T28" fmla="*/ 0 w 12"/>
                  <a:gd name="T29" fmla="*/ 13 h 16"/>
                  <a:gd name="T30" fmla="*/ 3 w 12"/>
                  <a:gd name="T31" fmla="*/ 13 h 16"/>
                  <a:gd name="T32" fmla="*/ 6 w 12"/>
                  <a:gd name="T33" fmla="*/ 13 h 16"/>
                  <a:gd name="T34" fmla="*/ 9 w 12"/>
                  <a:gd name="T35" fmla="*/ 16 h 16"/>
                  <a:gd name="T36" fmla="*/ 12 w 12"/>
                  <a:gd name="T37" fmla="*/ 13 h 16"/>
                  <a:gd name="T38" fmla="*/ 12 w 12"/>
                  <a:gd name="T39" fmla="*/ 10 h 16"/>
                  <a:gd name="T40" fmla="*/ 9 w 12"/>
                  <a:gd name="T41" fmla="*/ 10 h 16"/>
                  <a:gd name="T42" fmla="*/ 9 w 12"/>
                  <a:gd name="T43" fmla="*/ 7 h 16"/>
                  <a:gd name="T44" fmla="*/ 12 w 12"/>
                  <a:gd name="T45" fmla="*/ 3 h 16"/>
                  <a:gd name="T46" fmla="*/ 12 w 12"/>
                  <a:gd name="T47" fmla="*/ 3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6"/>
                  <a:gd name="T74" fmla="*/ 12 w 12"/>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6">
                    <a:moveTo>
                      <a:pt x="12" y="3"/>
                    </a:moveTo>
                    <a:lnTo>
                      <a:pt x="9" y="3"/>
                    </a:lnTo>
                    <a:lnTo>
                      <a:pt x="6" y="10"/>
                    </a:lnTo>
                    <a:lnTo>
                      <a:pt x="6" y="7"/>
                    </a:lnTo>
                    <a:lnTo>
                      <a:pt x="6" y="3"/>
                    </a:lnTo>
                    <a:lnTo>
                      <a:pt x="9" y="0"/>
                    </a:lnTo>
                    <a:lnTo>
                      <a:pt x="6" y="0"/>
                    </a:lnTo>
                    <a:lnTo>
                      <a:pt x="3" y="7"/>
                    </a:lnTo>
                    <a:lnTo>
                      <a:pt x="0" y="7"/>
                    </a:lnTo>
                    <a:lnTo>
                      <a:pt x="0" y="13"/>
                    </a:lnTo>
                    <a:lnTo>
                      <a:pt x="3" y="13"/>
                    </a:lnTo>
                    <a:lnTo>
                      <a:pt x="6" y="13"/>
                    </a:lnTo>
                    <a:lnTo>
                      <a:pt x="9" y="16"/>
                    </a:lnTo>
                    <a:lnTo>
                      <a:pt x="12" y="13"/>
                    </a:lnTo>
                    <a:lnTo>
                      <a:pt x="12" y="10"/>
                    </a:lnTo>
                    <a:lnTo>
                      <a:pt x="9" y="10"/>
                    </a:lnTo>
                    <a:lnTo>
                      <a:pt x="9" y="7"/>
                    </a:lnTo>
                    <a:lnTo>
                      <a:pt x="12" y="3"/>
                    </a:lnTo>
                    <a:close/>
                  </a:path>
                </a:pathLst>
              </a:custGeom>
              <a:solidFill>
                <a:srgbClr val="D1F2EB"/>
              </a:solidFill>
              <a:ln w="9525">
                <a:noFill/>
                <a:round/>
                <a:headEnd/>
                <a:tailEnd/>
              </a:ln>
            </p:spPr>
            <p:txBody>
              <a:bodyPr/>
              <a:lstStyle/>
              <a:p>
                <a:endParaRPr lang="en-US"/>
              </a:p>
            </p:txBody>
          </p:sp>
          <p:sp>
            <p:nvSpPr>
              <p:cNvPr id="33512" name="Freeform 194"/>
              <p:cNvSpPr>
                <a:spLocks/>
              </p:cNvSpPr>
              <p:nvPr/>
            </p:nvSpPr>
            <p:spPr bwMode="auto">
              <a:xfrm>
                <a:off x="2977" y="2476"/>
                <a:ext cx="12" cy="16"/>
              </a:xfrm>
              <a:custGeom>
                <a:avLst/>
                <a:gdLst>
                  <a:gd name="T0" fmla="*/ 12 w 12"/>
                  <a:gd name="T1" fmla="*/ 3 h 16"/>
                  <a:gd name="T2" fmla="*/ 9 w 12"/>
                  <a:gd name="T3" fmla="*/ 3 h 16"/>
                  <a:gd name="T4" fmla="*/ 9 w 12"/>
                  <a:gd name="T5" fmla="*/ 3 h 16"/>
                  <a:gd name="T6" fmla="*/ 6 w 12"/>
                  <a:gd name="T7" fmla="*/ 10 h 16"/>
                  <a:gd name="T8" fmla="*/ 6 w 12"/>
                  <a:gd name="T9" fmla="*/ 10 h 16"/>
                  <a:gd name="T10" fmla="*/ 6 w 12"/>
                  <a:gd name="T11" fmla="*/ 10 h 16"/>
                  <a:gd name="T12" fmla="*/ 6 w 12"/>
                  <a:gd name="T13" fmla="*/ 7 h 16"/>
                  <a:gd name="T14" fmla="*/ 6 w 12"/>
                  <a:gd name="T15" fmla="*/ 3 h 16"/>
                  <a:gd name="T16" fmla="*/ 9 w 12"/>
                  <a:gd name="T17" fmla="*/ 0 h 16"/>
                  <a:gd name="T18" fmla="*/ 6 w 12"/>
                  <a:gd name="T19" fmla="*/ 0 h 16"/>
                  <a:gd name="T20" fmla="*/ 3 w 12"/>
                  <a:gd name="T21" fmla="*/ 7 h 16"/>
                  <a:gd name="T22" fmla="*/ 3 w 12"/>
                  <a:gd name="T23" fmla="*/ 7 h 16"/>
                  <a:gd name="T24" fmla="*/ 0 w 12"/>
                  <a:gd name="T25" fmla="*/ 7 h 16"/>
                  <a:gd name="T26" fmla="*/ 0 w 12"/>
                  <a:gd name="T27" fmla="*/ 13 h 16"/>
                  <a:gd name="T28" fmla="*/ 0 w 12"/>
                  <a:gd name="T29" fmla="*/ 13 h 16"/>
                  <a:gd name="T30" fmla="*/ 3 w 12"/>
                  <a:gd name="T31" fmla="*/ 13 h 16"/>
                  <a:gd name="T32" fmla="*/ 6 w 12"/>
                  <a:gd name="T33" fmla="*/ 13 h 16"/>
                  <a:gd name="T34" fmla="*/ 9 w 12"/>
                  <a:gd name="T35" fmla="*/ 16 h 16"/>
                  <a:gd name="T36" fmla="*/ 12 w 12"/>
                  <a:gd name="T37" fmla="*/ 13 h 16"/>
                  <a:gd name="T38" fmla="*/ 12 w 12"/>
                  <a:gd name="T39" fmla="*/ 10 h 16"/>
                  <a:gd name="T40" fmla="*/ 9 w 12"/>
                  <a:gd name="T41" fmla="*/ 10 h 16"/>
                  <a:gd name="T42" fmla="*/ 9 w 12"/>
                  <a:gd name="T43" fmla="*/ 7 h 16"/>
                  <a:gd name="T44" fmla="*/ 12 w 12"/>
                  <a:gd name="T45" fmla="*/ 3 h 16"/>
                  <a:gd name="T46" fmla="*/ 12 w 12"/>
                  <a:gd name="T47" fmla="*/ 3 h 16"/>
                  <a:gd name="T48" fmla="*/ 12 w 12"/>
                  <a:gd name="T49" fmla="*/ 3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16"/>
                  <a:gd name="T77" fmla="*/ 12 w 12"/>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16">
                    <a:moveTo>
                      <a:pt x="12" y="3"/>
                    </a:moveTo>
                    <a:lnTo>
                      <a:pt x="9" y="3"/>
                    </a:lnTo>
                    <a:lnTo>
                      <a:pt x="6" y="10"/>
                    </a:lnTo>
                    <a:lnTo>
                      <a:pt x="6" y="7"/>
                    </a:lnTo>
                    <a:lnTo>
                      <a:pt x="6" y="3"/>
                    </a:lnTo>
                    <a:lnTo>
                      <a:pt x="9" y="0"/>
                    </a:lnTo>
                    <a:lnTo>
                      <a:pt x="6" y="0"/>
                    </a:lnTo>
                    <a:lnTo>
                      <a:pt x="3" y="7"/>
                    </a:lnTo>
                    <a:lnTo>
                      <a:pt x="0" y="7"/>
                    </a:lnTo>
                    <a:lnTo>
                      <a:pt x="0" y="13"/>
                    </a:lnTo>
                    <a:lnTo>
                      <a:pt x="3" y="13"/>
                    </a:lnTo>
                    <a:lnTo>
                      <a:pt x="6" y="13"/>
                    </a:lnTo>
                    <a:lnTo>
                      <a:pt x="9" y="16"/>
                    </a:lnTo>
                    <a:lnTo>
                      <a:pt x="12" y="13"/>
                    </a:lnTo>
                    <a:lnTo>
                      <a:pt x="12" y="10"/>
                    </a:lnTo>
                    <a:lnTo>
                      <a:pt x="9" y="10"/>
                    </a:lnTo>
                    <a:lnTo>
                      <a:pt x="9" y="7"/>
                    </a:lnTo>
                    <a:lnTo>
                      <a:pt x="12" y="3"/>
                    </a:lnTo>
                  </a:path>
                </a:pathLst>
              </a:custGeom>
              <a:noFill/>
              <a:ln w="0">
                <a:solidFill>
                  <a:srgbClr val="7F7F7F"/>
                </a:solidFill>
                <a:round/>
                <a:headEnd/>
                <a:tailEnd/>
              </a:ln>
            </p:spPr>
            <p:txBody>
              <a:bodyPr/>
              <a:lstStyle/>
              <a:p>
                <a:endParaRPr lang="en-US"/>
              </a:p>
            </p:txBody>
          </p:sp>
        </p:grpSp>
        <p:grpSp>
          <p:nvGrpSpPr>
            <p:cNvPr id="31963" name="Group 195"/>
            <p:cNvGrpSpPr>
              <a:grpSpLocks/>
            </p:cNvGrpSpPr>
            <p:nvPr/>
          </p:nvGrpSpPr>
          <p:grpSpPr bwMode="auto">
            <a:xfrm>
              <a:off x="1123" y="1400"/>
              <a:ext cx="3510" cy="2293"/>
              <a:chOff x="1590" y="1254"/>
              <a:chExt cx="2555" cy="1637"/>
            </a:xfrm>
          </p:grpSpPr>
          <p:sp>
            <p:nvSpPr>
              <p:cNvPr id="33113" name="Freeform 196"/>
              <p:cNvSpPr>
                <a:spLocks/>
              </p:cNvSpPr>
              <p:nvPr/>
            </p:nvSpPr>
            <p:spPr bwMode="auto">
              <a:xfrm>
                <a:off x="3813" y="1807"/>
                <a:ext cx="7" cy="7"/>
              </a:xfrm>
              <a:custGeom>
                <a:avLst/>
                <a:gdLst>
                  <a:gd name="T0" fmla="*/ 0 w 7"/>
                  <a:gd name="T1" fmla="*/ 7 h 7"/>
                  <a:gd name="T2" fmla="*/ 3 w 7"/>
                  <a:gd name="T3" fmla="*/ 7 h 7"/>
                  <a:gd name="T4" fmla="*/ 7 w 7"/>
                  <a:gd name="T5" fmla="*/ 7 h 7"/>
                  <a:gd name="T6" fmla="*/ 7 w 7"/>
                  <a:gd name="T7" fmla="*/ 3 h 7"/>
                  <a:gd name="T8" fmla="*/ 3 w 7"/>
                  <a:gd name="T9" fmla="*/ 7 h 7"/>
                  <a:gd name="T10" fmla="*/ 7 w 7"/>
                  <a:gd name="T11" fmla="*/ 3 h 7"/>
                  <a:gd name="T12" fmla="*/ 3 w 7"/>
                  <a:gd name="T13" fmla="*/ 3 h 7"/>
                  <a:gd name="T14" fmla="*/ 3 w 7"/>
                  <a:gd name="T15" fmla="*/ 0 h 7"/>
                  <a:gd name="T16" fmla="*/ 3 w 7"/>
                  <a:gd name="T17" fmla="*/ 0 h 7"/>
                  <a:gd name="T18" fmla="*/ 3 w 7"/>
                  <a:gd name="T19" fmla="*/ 0 h 7"/>
                  <a:gd name="T20" fmla="*/ 0 w 7"/>
                  <a:gd name="T21" fmla="*/ 0 h 7"/>
                  <a:gd name="T22" fmla="*/ 0 w 7"/>
                  <a:gd name="T23" fmla="*/ 3 h 7"/>
                  <a:gd name="T24" fmla="*/ 0 w 7"/>
                  <a:gd name="T25" fmla="*/ 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7"/>
                  <a:gd name="T41" fmla="*/ 7 w 7"/>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7">
                    <a:moveTo>
                      <a:pt x="0" y="7"/>
                    </a:moveTo>
                    <a:lnTo>
                      <a:pt x="3" y="7"/>
                    </a:lnTo>
                    <a:lnTo>
                      <a:pt x="7" y="7"/>
                    </a:lnTo>
                    <a:lnTo>
                      <a:pt x="7" y="3"/>
                    </a:lnTo>
                    <a:lnTo>
                      <a:pt x="3" y="7"/>
                    </a:lnTo>
                    <a:lnTo>
                      <a:pt x="7" y="3"/>
                    </a:lnTo>
                    <a:lnTo>
                      <a:pt x="3" y="3"/>
                    </a:lnTo>
                    <a:lnTo>
                      <a:pt x="3" y="0"/>
                    </a:lnTo>
                    <a:lnTo>
                      <a:pt x="0" y="0"/>
                    </a:lnTo>
                    <a:lnTo>
                      <a:pt x="0" y="3"/>
                    </a:lnTo>
                    <a:lnTo>
                      <a:pt x="0" y="7"/>
                    </a:lnTo>
                    <a:close/>
                  </a:path>
                </a:pathLst>
              </a:custGeom>
              <a:solidFill>
                <a:srgbClr val="D1F2EB"/>
              </a:solidFill>
              <a:ln w="9525">
                <a:noFill/>
                <a:round/>
                <a:headEnd/>
                <a:tailEnd/>
              </a:ln>
            </p:spPr>
            <p:txBody>
              <a:bodyPr/>
              <a:lstStyle/>
              <a:p>
                <a:endParaRPr lang="en-US"/>
              </a:p>
            </p:txBody>
          </p:sp>
          <p:sp>
            <p:nvSpPr>
              <p:cNvPr id="33114" name="Freeform 197"/>
              <p:cNvSpPr>
                <a:spLocks/>
              </p:cNvSpPr>
              <p:nvPr/>
            </p:nvSpPr>
            <p:spPr bwMode="auto">
              <a:xfrm>
                <a:off x="3813" y="1807"/>
                <a:ext cx="7" cy="7"/>
              </a:xfrm>
              <a:custGeom>
                <a:avLst/>
                <a:gdLst>
                  <a:gd name="T0" fmla="*/ 0 w 7"/>
                  <a:gd name="T1" fmla="*/ 7 h 7"/>
                  <a:gd name="T2" fmla="*/ 3 w 7"/>
                  <a:gd name="T3" fmla="*/ 7 h 7"/>
                  <a:gd name="T4" fmla="*/ 7 w 7"/>
                  <a:gd name="T5" fmla="*/ 7 h 7"/>
                  <a:gd name="T6" fmla="*/ 7 w 7"/>
                  <a:gd name="T7" fmla="*/ 3 h 7"/>
                  <a:gd name="T8" fmla="*/ 3 w 7"/>
                  <a:gd name="T9" fmla="*/ 7 h 7"/>
                  <a:gd name="T10" fmla="*/ 7 w 7"/>
                  <a:gd name="T11" fmla="*/ 3 h 7"/>
                  <a:gd name="T12" fmla="*/ 3 w 7"/>
                  <a:gd name="T13" fmla="*/ 3 h 7"/>
                  <a:gd name="T14" fmla="*/ 3 w 7"/>
                  <a:gd name="T15" fmla="*/ 0 h 7"/>
                  <a:gd name="T16" fmla="*/ 3 w 7"/>
                  <a:gd name="T17" fmla="*/ 0 h 7"/>
                  <a:gd name="T18" fmla="*/ 3 w 7"/>
                  <a:gd name="T19" fmla="*/ 0 h 7"/>
                  <a:gd name="T20" fmla="*/ 0 w 7"/>
                  <a:gd name="T21" fmla="*/ 0 h 7"/>
                  <a:gd name="T22" fmla="*/ 0 w 7"/>
                  <a:gd name="T23" fmla="*/ 3 h 7"/>
                  <a:gd name="T24" fmla="*/ 0 w 7"/>
                  <a:gd name="T25" fmla="*/ 7 h 7"/>
                  <a:gd name="T26" fmla="*/ 0 w 7"/>
                  <a:gd name="T27" fmla="*/ 7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7"/>
                  <a:gd name="T44" fmla="*/ 7 w 7"/>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7">
                    <a:moveTo>
                      <a:pt x="0" y="7"/>
                    </a:moveTo>
                    <a:lnTo>
                      <a:pt x="3" y="7"/>
                    </a:lnTo>
                    <a:lnTo>
                      <a:pt x="7" y="7"/>
                    </a:lnTo>
                    <a:lnTo>
                      <a:pt x="7" y="3"/>
                    </a:lnTo>
                    <a:lnTo>
                      <a:pt x="3" y="7"/>
                    </a:lnTo>
                    <a:lnTo>
                      <a:pt x="7" y="3"/>
                    </a:lnTo>
                    <a:lnTo>
                      <a:pt x="3" y="3"/>
                    </a:lnTo>
                    <a:lnTo>
                      <a:pt x="3" y="0"/>
                    </a:lnTo>
                    <a:lnTo>
                      <a:pt x="0" y="0"/>
                    </a:lnTo>
                    <a:lnTo>
                      <a:pt x="0" y="3"/>
                    </a:lnTo>
                    <a:lnTo>
                      <a:pt x="0" y="7"/>
                    </a:lnTo>
                  </a:path>
                </a:pathLst>
              </a:custGeom>
              <a:noFill/>
              <a:ln w="0">
                <a:solidFill>
                  <a:srgbClr val="7F7F7F"/>
                </a:solidFill>
                <a:round/>
                <a:headEnd/>
                <a:tailEnd/>
              </a:ln>
            </p:spPr>
            <p:txBody>
              <a:bodyPr/>
              <a:lstStyle/>
              <a:p>
                <a:endParaRPr lang="en-US"/>
              </a:p>
            </p:txBody>
          </p:sp>
          <p:sp>
            <p:nvSpPr>
              <p:cNvPr id="33115" name="Freeform 198"/>
              <p:cNvSpPr>
                <a:spLocks/>
              </p:cNvSpPr>
              <p:nvPr/>
            </p:nvSpPr>
            <p:spPr bwMode="auto">
              <a:xfrm>
                <a:off x="3697" y="1579"/>
                <a:ext cx="10" cy="9"/>
              </a:xfrm>
              <a:custGeom>
                <a:avLst/>
                <a:gdLst>
                  <a:gd name="T0" fmla="*/ 4 w 10"/>
                  <a:gd name="T1" fmla="*/ 6 h 9"/>
                  <a:gd name="T2" fmla="*/ 0 w 10"/>
                  <a:gd name="T3" fmla="*/ 6 h 9"/>
                  <a:gd name="T4" fmla="*/ 4 w 10"/>
                  <a:gd name="T5" fmla="*/ 3 h 9"/>
                  <a:gd name="T6" fmla="*/ 4 w 10"/>
                  <a:gd name="T7" fmla="*/ 0 h 9"/>
                  <a:gd name="T8" fmla="*/ 4 w 10"/>
                  <a:gd name="T9" fmla="*/ 0 h 9"/>
                  <a:gd name="T10" fmla="*/ 4 w 10"/>
                  <a:gd name="T11" fmla="*/ 0 h 9"/>
                  <a:gd name="T12" fmla="*/ 7 w 10"/>
                  <a:gd name="T13" fmla="*/ 3 h 9"/>
                  <a:gd name="T14" fmla="*/ 10 w 10"/>
                  <a:gd name="T15" fmla="*/ 3 h 9"/>
                  <a:gd name="T16" fmla="*/ 7 w 10"/>
                  <a:gd name="T17" fmla="*/ 3 h 9"/>
                  <a:gd name="T18" fmla="*/ 7 w 10"/>
                  <a:gd name="T19" fmla="*/ 3 h 9"/>
                  <a:gd name="T20" fmla="*/ 4 w 10"/>
                  <a:gd name="T21" fmla="*/ 9 h 9"/>
                  <a:gd name="T22" fmla="*/ 4 w 10"/>
                  <a:gd name="T23" fmla="*/ 9 h 9"/>
                  <a:gd name="T24" fmla="*/ 4 w 10"/>
                  <a:gd name="T25" fmla="*/ 6 h 9"/>
                  <a:gd name="T26" fmla="*/ 4 w 10"/>
                  <a:gd name="T27" fmla="*/ 6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9"/>
                  <a:gd name="T44" fmla="*/ 10 w 10"/>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9">
                    <a:moveTo>
                      <a:pt x="4" y="6"/>
                    </a:moveTo>
                    <a:lnTo>
                      <a:pt x="0" y="6"/>
                    </a:lnTo>
                    <a:lnTo>
                      <a:pt x="4" y="3"/>
                    </a:lnTo>
                    <a:lnTo>
                      <a:pt x="4" y="0"/>
                    </a:lnTo>
                    <a:lnTo>
                      <a:pt x="7" y="3"/>
                    </a:lnTo>
                    <a:lnTo>
                      <a:pt x="10" y="3"/>
                    </a:lnTo>
                    <a:lnTo>
                      <a:pt x="7" y="3"/>
                    </a:lnTo>
                    <a:lnTo>
                      <a:pt x="4" y="9"/>
                    </a:lnTo>
                    <a:lnTo>
                      <a:pt x="4" y="6"/>
                    </a:lnTo>
                    <a:close/>
                  </a:path>
                </a:pathLst>
              </a:custGeom>
              <a:solidFill>
                <a:srgbClr val="D1F2EB"/>
              </a:solidFill>
              <a:ln w="9525">
                <a:noFill/>
                <a:round/>
                <a:headEnd/>
                <a:tailEnd/>
              </a:ln>
            </p:spPr>
            <p:txBody>
              <a:bodyPr/>
              <a:lstStyle/>
              <a:p>
                <a:endParaRPr lang="en-US"/>
              </a:p>
            </p:txBody>
          </p:sp>
          <p:sp>
            <p:nvSpPr>
              <p:cNvPr id="33116" name="Freeform 199"/>
              <p:cNvSpPr>
                <a:spLocks/>
              </p:cNvSpPr>
              <p:nvPr/>
            </p:nvSpPr>
            <p:spPr bwMode="auto">
              <a:xfrm>
                <a:off x="3697" y="1579"/>
                <a:ext cx="10" cy="9"/>
              </a:xfrm>
              <a:custGeom>
                <a:avLst/>
                <a:gdLst>
                  <a:gd name="T0" fmla="*/ 4 w 10"/>
                  <a:gd name="T1" fmla="*/ 6 h 9"/>
                  <a:gd name="T2" fmla="*/ 0 w 10"/>
                  <a:gd name="T3" fmla="*/ 6 h 9"/>
                  <a:gd name="T4" fmla="*/ 4 w 10"/>
                  <a:gd name="T5" fmla="*/ 3 h 9"/>
                  <a:gd name="T6" fmla="*/ 4 w 10"/>
                  <a:gd name="T7" fmla="*/ 0 h 9"/>
                  <a:gd name="T8" fmla="*/ 4 w 10"/>
                  <a:gd name="T9" fmla="*/ 0 h 9"/>
                  <a:gd name="T10" fmla="*/ 4 w 10"/>
                  <a:gd name="T11" fmla="*/ 0 h 9"/>
                  <a:gd name="T12" fmla="*/ 7 w 10"/>
                  <a:gd name="T13" fmla="*/ 3 h 9"/>
                  <a:gd name="T14" fmla="*/ 10 w 10"/>
                  <a:gd name="T15" fmla="*/ 3 h 9"/>
                  <a:gd name="T16" fmla="*/ 7 w 10"/>
                  <a:gd name="T17" fmla="*/ 3 h 9"/>
                  <a:gd name="T18" fmla="*/ 7 w 10"/>
                  <a:gd name="T19" fmla="*/ 3 h 9"/>
                  <a:gd name="T20" fmla="*/ 4 w 10"/>
                  <a:gd name="T21" fmla="*/ 9 h 9"/>
                  <a:gd name="T22" fmla="*/ 4 w 10"/>
                  <a:gd name="T23" fmla="*/ 9 h 9"/>
                  <a:gd name="T24" fmla="*/ 4 w 10"/>
                  <a:gd name="T25" fmla="*/ 6 h 9"/>
                  <a:gd name="T26" fmla="*/ 4 w 10"/>
                  <a:gd name="T27" fmla="*/ 6 h 9"/>
                  <a:gd name="T28" fmla="*/ 4 w 10"/>
                  <a:gd name="T29" fmla="*/ 6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
                  <a:gd name="T47" fmla="*/ 10 w 10"/>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
                    <a:moveTo>
                      <a:pt x="4" y="6"/>
                    </a:moveTo>
                    <a:lnTo>
                      <a:pt x="0" y="6"/>
                    </a:lnTo>
                    <a:lnTo>
                      <a:pt x="4" y="3"/>
                    </a:lnTo>
                    <a:lnTo>
                      <a:pt x="4" y="0"/>
                    </a:lnTo>
                    <a:lnTo>
                      <a:pt x="7" y="3"/>
                    </a:lnTo>
                    <a:lnTo>
                      <a:pt x="10" y="3"/>
                    </a:lnTo>
                    <a:lnTo>
                      <a:pt x="7" y="3"/>
                    </a:lnTo>
                    <a:lnTo>
                      <a:pt x="4" y="9"/>
                    </a:lnTo>
                    <a:lnTo>
                      <a:pt x="4" y="6"/>
                    </a:lnTo>
                  </a:path>
                </a:pathLst>
              </a:custGeom>
              <a:noFill/>
              <a:ln w="0">
                <a:solidFill>
                  <a:srgbClr val="7F7F7F"/>
                </a:solidFill>
                <a:round/>
                <a:headEnd/>
                <a:tailEnd/>
              </a:ln>
            </p:spPr>
            <p:txBody>
              <a:bodyPr/>
              <a:lstStyle/>
              <a:p>
                <a:endParaRPr lang="en-US"/>
              </a:p>
            </p:txBody>
          </p:sp>
          <p:sp>
            <p:nvSpPr>
              <p:cNvPr id="33117" name="Freeform 200"/>
              <p:cNvSpPr>
                <a:spLocks/>
              </p:cNvSpPr>
              <p:nvPr/>
            </p:nvSpPr>
            <p:spPr bwMode="auto">
              <a:xfrm>
                <a:off x="3845" y="1627"/>
                <a:ext cx="10" cy="13"/>
              </a:xfrm>
              <a:custGeom>
                <a:avLst/>
                <a:gdLst>
                  <a:gd name="T0" fmla="*/ 10 w 10"/>
                  <a:gd name="T1" fmla="*/ 6 h 13"/>
                  <a:gd name="T2" fmla="*/ 7 w 10"/>
                  <a:gd name="T3" fmla="*/ 3 h 13"/>
                  <a:gd name="T4" fmla="*/ 4 w 10"/>
                  <a:gd name="T5" fmla="*/ 3 h 13"/>
                  <a:gd name="T6" fmla="*/ 0 w 10"/>
                  <a:gd name="T7" fmla="*/ 0 h 13"/>
                  <a:gd name="T8" fmla="*/ 0 w 10"/>
                  <a:gd name="T9" fmla="*/ 3 h 13"/>
                  <a:gd name="T10" fmla="*/ 4 w 10"/>
                  <a:gd name="T11" fmla="*/ 6 h 13"/>
                  <a:gd name="T12" fmla="*/ 4 w 10"/>
                  <a:gd name="T13" fmla="*/ 10 h 13"/>
                  <a:gd name="T14" fmla="*/ 4 w 10"/>
                  <a:gd name="T15" fmla="*/ 10 h 13"/>
                  <a:gd name="T16" fmla="*/ 7 w 10"/>
                  <a:gd name="T17" fmla="*/ 13 h 13"/>
                  <a:gd name="T18" fmla="*/ 10 w 10"/>
                  <a:gd name="T19" fmla="*/ 10 h 13"/>
                  <a:gd name="T20" fmla="*/ 7 w 10"/>
                  <a:gd name="T21" fmla="*/ 6 h 13"/>
                  <a:gd name="T22" fmla="*/ 10 w 10"/>
                  <a:gd name="T23" fmla="*/ 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3"/>
                  <a:gd name="T38" fmla="*/ 10 w 1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3">
                    <a:moveTo>
                      <a:pt x="10" y="6"/>
                    </a:moveTo>
                    <a:lnTo>
                      <a:pt x="7" y="3"/>
                    </a:lnTo>
                    <a:lnTo>
                      <a:pt x="4" y="3"/>
                    </a:lnTo>
                    <a:lnTo>
                      <a:pt x="0" y="0"/>
                    </a:lnTo>
                    <a:lnTo>
                      <a:pt x="0" y="3"/>
                    </a:lnTo>
                    <a:lnTo>
                      <a:pt x="4" y="6"/>
                    </a:lnTo>
                    <a:lnTo>
                      <a:pt x="4" y="10"/>
                    </a:lnTo>
                    <a:lnTo>
                      <a:pt x="7" y="13"/>
                    </a:lnTo>
                    <a:lnTo>
                      <a:pt x="10" y="10"/>
                    </a:lnTo>
                    <a:lnTo>
                      <a:pt x="7" y="6"/>
                    </a:lnTo>
                    <a:lnTo>
                      <a:pt x="10" y="6"/>
                    </a:lnTo>
                    <a:close/>
                  </a:path>
                </a:pathLst>
              </a:custGeom>
              <a:solidFill>
                <a:srgbClr val="D1F2EB"/>
              </a:solidFill>
              <a:ln w="9525">
                <a:noFill/>
                <a:round/>
                <a:headEnd/>
                <a:tailEnd/>
              </a:ln>
            </p:spPr>
            <p:txBody>
              <a:bodyPr/>
              <a:lstStyle/>
              <a:p>
                <a:endParaRPr lang="en-US"/>
              </a:p>
            </p:txBody>
          </p:sp>
          <p:sp>
            <p:nvSpPr>
              <p:cNvPr id="33118" name="Freeform 201"/>
              <p:cNvSpPr>
                <a:spLocks/>
              </p:cNvSpPr>
              <p:nvPr/>
            </p:nvSpPr>
            <p:spPr bwMode="auto">
              <a:xfrm>
                <a:off x="3845" y="1627"/>
                <a:ext cx="10" cy="13"/>
              </a:xfrm>
              <a:custGeom>
                <a:avLst/>
                <a:gdLst>
                  <a:gd name="T0" fmla="*/ 10 w 10"/>
                  <a:gd name="T1" fmla="*/ 6 h 13"/>
                  <a:gd name="T2" fmla="*/ 7 w 10"/>
                  <a:gd name="T3" fmla="*/ 3 h 13"/>
                  <a:gd name="T4" fmla="*/ 4 w 10"/>
                  <a:gd name="T5" fmla="*/ 3 h 13"/>
                  <a:gd name="T6" fmla="*/ 0 w 10"/>
                  <a:gd name="T7" fmla="*/ 0 h 13"/>
                  <a:gd name="T8" fmla="*/ 0 w 10"/>
                  <a:gd name="T9" fmla="*/ 3 h 13"/>
                  <a:gd name="T10" fmla="*/ 4 w 10"/>
                  <a:gd name="T11" fmla="*/ 6 h 13"/>
                  <a:gd name="T12" fmla="*/ 4 w 10"/>
                  <a:gd name="T13" fmla="*/ 10 h 13"/>
                  <a:gd name="T14" fmla="*/ 4 w 10"/>
                  <a:gd name="T15" fmla="*/ 10 h 13"/>
                  <a:gd name="T16" fmla="*/ 7 w 10"/>
                  <a:gd name="T17" fmla="*/ 13 h 13"/>
                  <a:gd name="T18" fmla="*/ 10 w 10"/>
                  <a:gd name="T19" fmla="*/ 10 h 13"/>
                  <a:gd name="T20" fmla="*/ 7 w 10"/>
                  <a:gd name="T21" fmla="*/ 6 h 13"/>
                  <a:gd name="T22" fmla="*/ 10 w 10"/>
                  <a:gd name="T23" fmla="*/ 6 h 13"/>
                  <a:gd name="T24" fmla="*/ 10 w 10"/>
                  <a:gd name="T25" fmla="*/ 6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3"/>
                  <a:gd name="T41" fmla="*/ 10 w 1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3">
                    <a:moveTo>
                      <a:pt x="10" y="6"/>
                    </a:moveTo>
                    <a:lnTo>
                      <a:pt x="7" y="3"/>
                    </a:lnTo>
                    <a:lnTo>
                      <a:pt x="4" y="3"/>
                    </a:lnTo>
                    <a:lnTo>
                      <a:pt x="0" y="0"/>
                    </a:lnTo>
                    <a:lnTo>
                      <a:pt x="0" y="3"/>
                    </a:lnTo>
                    <a:lnTo>
                      <a:pt x="4" y="6"/>
                    </a:lnTo>
                    <a:lnTo>
                      <a:pt x="4" y="10"/>
                    </a:lnTo>
                    <a:lnTo>
                      <a:pt x="7" y="13"/>
                    </a:lnTo>
                    <a:lnTo>
                      <a:pt x="10" y="10"/>
                    </a:lnTo>
                    <a:lnTo>
                      <a:pt x="7" y="6"/>
                    </a:lnTo>
                    <a:lnTo>
                      <a:pt x="10" y="6"/>
                    </a:lnTo>
                  </a:path>
                </a:pathLst>
              </a:custGeom>
              <a:noFill/>
              <a:ln w="0">
                <a:solidFill>
                  <a:srgbClr val="7F7F7F"/>
                </a:solidFill>
                <a:round/>
                <a:headEnd/>
                <a:tailEnd/>
              </a:ln>
            </p:spPr>
            <p:txBody>
              <a:bodyPr/>
              <a:lstStyle/>
              <a:p>
                <a:endParaRPr lang="en-US"/>
              </a:p>
            </p:txBody>
          </p:sp>
          <p:sp>
            <p:nvSpPr>
              <p:cNvPr id="33119" name="Freeform 202"/>
              <p:cNvSpPr>
                <a:spLocks/>
              </p:cNvSpPr>
              <p:nvPr/>
            </p:nvSpPr>
            <p:spPr bwMode="auto">
              <a:xfrm>
                <a:off x="3527" y="1492"/>
                <a:ext cx="13" cy="9"/>
              </a:xfrm>
              <a:custGeom>
                <a:avLst/>
                <a:gdLst>
                  <a:gd name="T0" fmla="*/ 3 w 13"/>
                  <a:gd name="T1" fmla="*/ 0 h 9"/>
                  <a:gd name="T2" fmla="*/ 3 w 13"/>
                  <a:gd name="T3" fmla="*/ 3 h 9"/>
                  <a:gd name="T4" fmla="*/ 3 w 13"/>
                  <a:gd name="T5" fmla="*/ 3 h 9"/>
                  <a:gd name="T6" fmla="*/ 0 w 13"/>
                  <a:gd name="T7" fmla="*/ 3 h 9"/>
                  <a:gd name="T8" fmla="*/ 3 w 13"/>
                  <a:gd name="T9" fmla="*/ 3 h 9"/>
                  <a:gd name="T10" fmla="*/ 6 w 13"/>
                  <a:gd name="T11" fmla="*/ 6 h 9"/>
                  <a:gd name="T12" fmla="*/ 10 w 13"/>
                  <a:gd name="T13" fmla="*/ 9 h 9"/>
                  <a:gd name="T14" fmla="*/ 13 w 13"/>
                  <a:gd name="T15" fmla="*/ 9 h 9"/>
                  <a:gd name="T16" fmla="*/ 13 w 13"/>
                  <a:gd name="T17" fmla="*/ 9 h 9"/>
                  <a:gd name="T18" fmla="*/ 6 w 13"/>
                  <a:gd name="T19" fmla="*/ 6 h 9"/>
                  <a:gd name="T20" fmla="*/ 6 w 13"/>
                  <a:gd name="T21" fmla="*/ 3 h 9"/>
                  <a:gd name="T22" fmla="*/ 10 w 13"/>
                  <a:gd name="T23" fmla="*/ 0 h 9"/>
                  <a:gd name="T24" fmla="*/ 13 w 13"/>
                  <a:gd name="T25" fmla="*/ 3 h 9"/>
                  <a:gd name="T26" fmla="*/ 13 w 13"/>
                  <a:gd name="T27" fmla="*/ 3 h 9"/>
                  <a:gd name="T28" fmla="*/ 13 w 13"/>
                  <a:gd name="T29" fmla="*/ 3 h 9"/>
                  <a:gd name="T30" fmla="*/ 13 w 13"/>
                  <a:gd name="T31" fmla="*/ 0 h 9"/>
                  <a:gd name="T32" fmla="*/ 10 w 13"/>
                  <a:gd name="T33" fmla="*/ 0 h 9"/>
                  <a:gd name="T34" fmla="*/ 3 w 13"/>
                  <a:gd name="T35" fmla="*/ 3 h 9"/>
                  <a:gd name="T36" fmla="*/ 3 w 13"/>
                  <a:gd name="T37" fmla="*/ 0 h 9"/>
                  <a:gd name="T38" fmla="*/ 3 w 13"/>
                  <a:gd name="T39" fmla="*/ 0 h 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9"/>
                  <a:gd name="T62" fmla="*/ 13 w 13"/>
                  <a:gd name="T63" fmla="*/ 9 h 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9">
                    <a:moveTo>
                      <a:pt x="3" y="0"/>
                    </a:moveTo>
                    <a:lnTo>
                      <a:pt x="3" y="3"/>
                    </a:lnTo>
                    <a:lnTo>
                      <a:pt x="0" y="3"/>
                    </a:lnTo>
                    <a:lnTo>
                      <a:pt x="3" y="3"/>
                    </a:lnTo>
                    <a:lnTo>
                      <a:pt x="6" y="6"/>
                    </a:lnTo>
                    <a:lnTo>
                      <a:pt x="10" y="9"/>
                    </a:lnTo>
                    <a:lnTo>
                      <a:pt x="13" y="9"/>
                    </a:lnTo>
                    <a:lnTo>
                      <a:pt x="6" y="6"/>
                    </a:lnTo>
                    <a:lnTo>
                      <a:pt x="6" y="3"/>
                    </a:lnTo>
                    <a:lnTo>
                      <a:pt x="10" y="0"/>
                    </a:lnTo>
                    <a:lnTo>
                      <a:pt x="13" y="3"/>
                    </a:lnTo>
                    <a:lnTo>
                      <a:pt x="13" y="0"/>
                    </a:lnTo>
                    <a:lnTo>
                      <a:pt x="10" y="0"/>
                    </a:lnTo>
                    <a:lnTo>
                      <a:pt x="3" y="3"/>
                    </a:lnTo>
                    <a:lnTo>
                      <a:pt x="3" y="0"/>
                    </a:lnTo>
                    <a:close/>
                  </a:path>
                </a:pathLst>
              </a:custGeom>
              <a:solidFill>
                <a:srgbClr val="D1F2EB"/>
              </a:solidFill>
              <a:ln w="9525">
                <a:noFill/>
                <a:round/>
                <a:headEnd/>
                <a:tailEnd/>
              </a:ln>
            </p:spPr>
            <p:txBody>
              <a:bodyPr/>
              <a:lstStyle/>
              <a:p>
                <a:endParaRPr lang="en-US"/>
              </a:p>
            </p:txBody>
          </p:sp>
          <p:sp>
            <p:nvSpPr>
              <p:cNvPr id="33120" name="Freeform 203"/>
              <p:cNvSpPr>
                <a:spLocks/>
              </p:cNvSpPr>
              <p:nvPr/>
            </p:nvSpPr>
            <p:spPr bwMode="auto">
              <a:xfrm>
                <a:off x="3527" y="1492"/>
                <a:ext cx="13" cy="9"/>
              </a:xfrm>
              <a:custGeom>
                <a:avLst/>
                <a:gdLst>
                  <a:gd name="T0" fmla="*/ 3 w 13"/>
                  <a:gd name="T1" fmla="*/ 0 h 9"/>
                  <a:gd name="T2" fmla="*/ 3 w 13"/>
                  <a:gd name="T3" fmla="*/ 3 h 9"/>
                  <a:gd name="T4" fmla="*/ 3 w 13"/>
                  <a:gd name="T5" fmla="*/ 3 h 9"/>
                  <a:gd name="T6" fmla="*/ 0 w 13"/>
                  <a:gd name="T7" fmla="*/ 3 h 9"/>
                  <a:gd name="T8" fmla="*/ 3 w 13"/>
                  <a:gd name="T9" fmla="*/ 3 h 9"/>
                  <a:gd name="T10" fmla="*/ 6 w 13"/>
                  <a:gd name="T11" fmla="*/ 6 h 9"/>
                  <a:gd name="T12" fmla="*/ 10 w 13"/>
                  <a:gd name="T13" fmla="*/ 9 h 9"/>
                  <a:gd name="T14" fmla="*/ 13 w 13"/>
                  <a:gd name="T15" fmla="*/ 9 h 9"/>
                  <a:gd name="T16" fmla="*/ 13 w 13"/>
                  <a:gd name="T17" fmla="*/ 9 h 9"/>
                  <a:gd name="T18" fmla="*/ 6 w 13"/>
                  <a:gd name="T19" fmla="*/ 6 h 9"/>
                  <a:gd name="T20" fmla="*/ 6 w 13"/>
                  <a:gd name="T21" fmla="*/ 3 h 9"/>
                  <a:gd name="T22" fmla="*/ 10 w 13"/>
                  <a:gd name="T23" fmla="*/ 0 h 9"/>
                  <a:gd name="T24" fmla="*/ 13 w 13"/>
                  <a:gd name="T25" fmla="*/ 3 h 9"/>
                  <a:gd name="T26" fmla="*/ 13 w 13"/>
                  <a:gd name="T27" fmla="*/ 3 h 9"/>
                  <a:gd name="T28" fmla="*/ 13 w 13"/>
                  <a:gd name="T29" fmla="*/ 3 h 9"/>
                  <a:gd name="T30" fmla="*/ 13 w 13"/>
                  <a:gd name="T31" fmla="*/ 0 h 9"/>
                  <a:gd name="T32" fmla="*/ 10 w 13"/>
                  <a:gd name="T33" fmla="*/ 0 h 9"/>
                  <a:gd name="T34" fmla="*/ 3 w 13"/>
                  <a:gd name="T35" fmla="*/ 3 h 9"/>
                  <a:gd name="T36" fmla="*/ 3 w 13"/>
                  <a:gd name="T37" fmla="*/ 0 h 9"/>
                  <a:gd name="T38" fmla="*/ 3 w 13"/>
                  <a:gd name="T39" fmla="*/ 0 h 9"/>
                  <a:gd name="T40" fmla="*/ 3 w 13"/>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9"/>
                  <a:gd name="T65" fmla="*/ 13 w 13"/>
                  <a:gd name="T66" fmla="*/ 9 h 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9">
                    <a:moveTo>
                      <a:pt x="3" y="0"/>
                    </a:moveTo>
                    <a:lnTo>
                      <a:pt x="3" y="3"/>
                    </a:lnTo>
                    <a:lnTo>
                      <a:pt x="0" y="3"/>
                    </a:lnTo>
                    <a:lnTo>
                      <a:pt x="3" y="3"/>
                    </a:lnTo>
                    <a:lnTo>
                      <a:pt x="6" y="6"/>
                    </a:lnTo>
                    <a:lnTo>
                      <a:pt x="10" y="9"/>
                    </a:lnTo>
                    <a:lnTo>
                      <a:pt x="13" y="9"/>
                    </a:lnTo>
                    <a:lnTo>
                      <a:pt x="6" y="6"/>
                    </a:lnTo>
                    <a:lnTo>
                      <a:pt x="6" y="3"/>
                    </a:lnTo>
                    <a:lnTo>
                      <a:pt x="10" y="0"/>
                    </a:lnTo>
                    <a:lnTo>
                      <a:pt x="13" y="3"/>
                    </a:lnTo>
                    <a:lnTo>
                      <a:pt x="13" y="0"/>
                    </a:lnTo>
                    <a:lnTo>
                      <a:pt x="10" y="0"/>
                    </a:lnTo>
                    <a:lnTo>
                      <a:pt x="3" y="3"/>
                    </a:lnTo>
                    <a:lnTo>
                      <a:pt x="3" y="0"/>
                    </a:lnTo>
                  </a:path>
                </a:pathLst>
              </a:custGeom>
              <a:noFill/>
              <a:ln w="0">
                <a:solidFill>
                  <a:srgbClr val="7F7F7F"/>
                </a:solidFill>
                <a:round/>
                <a:headEnd/>
                <a:tailEnd/>
              </a:ln>
            </p:spPr>
            <p:txBody>
              <a:bodyPr/>
              <a:lstStyle/>
              <a:p>
                <a:endParaRPr lang="en-US"/>
              </a:p>
            </p:txBody>
          </p:sp>
          <p:sp>
            <p:nvSpPr>
              <p:cNvPr id="33121" name="Freeform 204"/>
              <p:cNvSpPr>
                <a:spLocks/>
              </p:cNvSpPr>
              <p:nvPr/>
            </p:nvSpPr>
            <p:spPr bwMode="auto">
              <a:xfrm>
                <a:off x="3166" y="1447"/>
                <a:ext cx="7" cy="19"/>
              </a:xfrm>
              <a:custGeom>
                <a:avLst/>
                <a:gdLst>
                  <a:gd name="T0" fmla="*/ 0 w 7"/>
                  <a:gd name="T1" fmla="*/ 0 h 19"/>
                  <a:gd name="T2" fmla="*/ 4 w 7"/>
                  <a:gd name="T3" fmla="*/ 3 h 19"/>
                  <a:gd name="T4" fmla="*/ 7 w 7"/>
                  <a:gd name="T5" fmla="*/ 6 h 19"/>
                  <a:gd name="T6" fmla="*/ 4 w 7"/>
                  <a:gd name="T7" fmla="*/ 9 h 19"/>
                  <a:gd name="T8" fmla="*/ 4 w 7"/>
                  <a:gd name="T9" fmla="*/ 13 h 19"/>
                  <a:gd name="T10" fmla="*/ 0 w 7"/>
                  <a:gd name="T11" fmla="*/ 13 h 19"/>
                  <a:gd name="T12" fmla="*/ 4 w 7"/>
                  <a:gd name="T13" fmla="*/ 13 h 19"/>
                  <a:gd name="T14" fmla="*/ 4 w 7"/>
                  <a:gd name="T15" fmla="*/ 13 h 19"/>
                  <a:gd name="T16" fmla="*/ 4 w 7"/>
                  <a:gd name="T17" fmla="*/ 16 h 19"/>
                  <a:gd name="T18" fmla="*/ 4 w 7"/>
                  <a:gd name="T19" fmla="*/ 16 h 19"/>
                  <a:gd name="T20" fmla="*/ 4 w 7"/>
                  <a:gd name="T21" fmla="*/ 16 h 19"/>
                  <a:gd name="T22" fmla="*/ 4 w 7"/>
                  <a:gd name="T23" fmla="*/ 16 h 19"/>
                  <a:gd name="T24" fmla="*/ 7 w 7"/>
                  <a:gd name="T25" fmla="*/ 19 h 19"/>
                  <a:gd name="T26" fmla="*/ 7 w 7"/>
                  <a:gd name="T27" fmla="*/ 19 h 19"/>
                  <a:gd name="T28" fmla="*/ 4 w 7"/>
                  <a:gd name="T29" fmla="*/ 16 h 19"/>
                  <a:gd name="T30" fmla="*/ 7 w 7"/>
                  <a:gd name="T31" fmla="*/ 13 h 19"/>
                  <a:gd name="T32" fmla="*/ 7 w 7"/>
                  <a:gd name="T33" fmla="*/ 13 h 19"/>
                  <a:gd name="T34" fmla="*/ 7 w 7"/>
                  <a:gd name="T35" fmla="*/ 13 h 19"/>
                  <a:gd name="T36" fmla="*/ 4 w 7"/>
                  <a:gd name="T37" fmla="*/ 13 h 19"/>
                  <a:gd name="T38" fmla="*/ 4 w 7"/>
                  <a:gd name="T39" fmla="*/ 9 h 19"/>
                  <a:gd name="T40" fmla="*/ 7 w 7"/>
                  <a:gd name="T41" fmla="*/ 9 h 19"/>
                  <a:gd name="T42" fmla="*/ 7 w 7"/>
                  <a:gd name="T43" fmla="*/ 3 h 19"/>
                  <a:gd name="T44" fmla="*/ 4 w 7"/>
                  <a:gd name="T45" fmla="*/ 0 h 19"/>
                  <a:gd name="T46" fmla="*/ 0 w 7"/>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19"/>
                  <a:gd name="T74" fmla="*/ 7 w 7"/>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19">
                    <a:moveTo>
                      <a:pt x="0" y="0"/>
                    </a:moveTo>
                    <a:lnTo>
                      <a:pt x="4" y="3"/>
                    </a:lnTo>
                    <a:lnTo>
                      <a:pt x="7" y="6"/>
                    </a:lnTo>
                    <a:lnTo>
                      <a:pt x="4" y="9"/>
                    </a:lnTo>
                    <a:lnTo>
                      <a:pt x="4" y="13"/>
                    </a:lnTo>
                    <a:lnTo>
                      <a:pt x="0" y="13"/>
                    </a:lnTo>
                    <a:lnTo>
                      <a:pt x="4" y="13"/>
                    </a:lnTo>
                    <a:lnTo>
                      <a:pt x="4" y="16"/>
                    </a:lnTo>
                    <a:lnTo>
                      <a:pt x="7" y="19"/>
                    </a:lnTo>
                    <a:lnTo>
                      <a:pt x="4" y="16"/>
                    </a:lnTo>
                    <a:lnTo>
                      <a:pt x="7" y="13"/>
                    </a:lnTo>
                    <a:lnTo>
                      <a:pt x="4" y="13"/>
                    </a:lnTo>
                    <a:lnTo>
                      <a:pt x="4" y="9"/>
                    </a:lnTo>
                    <a:lnTo>
                      <a:pt x="7" y="9"/>
                    </a:lnTo>
                    <a:lnTo>
                      <a:pt x="7" y="3"/>
                    </a:lnTo>
                    <a:lnTo>
                      <a:pt x="4" y="0"/>
                    </a:lnTo>
                    <a:lnTo>
                      <a:pt x="0" y="0"/>
                    </a:lnTo>
                    <a:close/>
                  </a:path>
                </a:pathLst>
              </a:custGeom>
              <a:solidFill>
                <a:srgbClr val="D1F2EB"/>
              </a:solidFill>
              <a:ln w="9525">
                <a:noFill/>
                <a:round/>
                <a:headEnd/>
                <a:tailEnd/>
              </a:ln>
            </p:spPr>
            <p:txBody>
              <a:bodyPr/>
              <a:lstStyle/>
              <a:p>
                <a:endParaRPr lang="en-US"/>
              </a:p>
            </p:txBody>
          </p:sp>
          <p:sp>
            <p:nvSpPr>
              <p:cNvPr id="33122" name="Freeform 205"/>
              <p:cNvSpPr>
                <a:spLocks/>
              </p:cNvSpPr>
              <p:nvPr/>
            </p:nvSpPr>
            <p:spPr bwMode="auto">
              <a:xfrm>
                <a:off x="3166" y="1447"/>
                <a:ext cx="7" cy="19"/>
              </a:xfrm>
              <a:custGeom>
                <a:avLst/>
                <a:gdLst>
                  <a:gd name="T0" fmla="*/ 0 w 7"/>
                  <a:gd name="T1" fmla="*/ 0 h 19"/>
                  <a:gd name="T2" fmla="*/ 4 w 7"/>
                  <a:gd name="T3" fmla="*/ 3 h 19"/>
                  <a:gd name="T4" fmla="*/ 7 w 7"/>
                  <a:gd name="T5" fmla="*/ 6 h 19"/>
                  <a:gd name="T6" fmla="*/ 4 w 7"/>
                  <a:gd name="T7" fmla="*/ 9 h 19"/>
                  <a:gd name="T8" fmla="*/ 4 w 7"/>
                  <a:gd name="T9" fmla="*/ 13 h 19"/>
                  <a:gd name="T10" fmla="*/ 0 w 7"/>
                  <a:gd name="T11" fmla="*/ 13 h 19"/>
                  <a:gd name="T12" fmla="*/ 4 w 7"/>
                  <a:gd name="T13" fmla="*/ 13 h 19"/>
                  <a:gd name="T14" fmla="*/ 4 w 7"/>
                  <a:gd name="T15" fmla="*/ 13 h 19"/>
                  <a:gd name="T16" fmla="*/ 4 w 7"/>
                  <a:gd name="T17" fmla="*/ 16 h 19"/>
                  <a:gd name="T18" fmla="*/ 4 w 7"/>
                  <a:gd name="T19" fmla="*/ 16 h 19"/>
                  <a:gd name="T20" fmla="*/ 4 w 7"/>
                  <a:gd name="T21" fmla="*/ 16 h 19"/>
                  <a:gd name="T22" fmla="*/ 4 w 7"/>
                  <a:gd name="T23" fmla="*/ 16 h 19"/>
                  <a:gd name="T24" fmla="*/ 7 w 7"/>
                  <a:gd name="T25" fmla="*/ 19 h 19"/>
                  <a:gd name="T26" fmla="*/ 7 w 7"/>
                  <a:gd name="T27" fmla="*/ 19 h 19"/>
                  <a:gd name="T28" fmla="*/ 4 w 7"/>
                  <a:gd name="T29" fmla="*/ 16 h 19"/>
                  <a:gd name="T30" fmla="*/ 7 w 7"/>
                  <a:gd name="T31" fmla="*/ 13 h 19"/>
                  <a:gd name="T32" fmla="*/ 7 w 7"/>
                  <a:gd name="T33" fmla="*/ 13 h 19"/>
                  <a:gd name="T34" fmla="*/ 7 w 7"/>
                  <a:gd name="T35" fmla="*/ 13 h 19"/>
                  <a:gd name="T36" fmla="*/ 4 w 7"/>
                  <a:gd name="T37" fmla="*/ 13 h 19"/>
                  <a:gd name="T38" fmla="*/ 4 w 7"/>
                  <a:gd name="T39" fmla="*/ 9 h 19"/>
                  <a:gd name="T40" fmla="*/ 7 w 7"/>
                  <a:gd name="T41" fmla="*/ 9 h 19"/>
                  <a:gd name="T42" fmla="*/ 7 w 7"/>
                  <a:gd name="T43" fmla="*/ 3 h 19"/>
                  <a:gd name="T44" fmla="*/ 4 w 7"/>
                  <a:gd name="T45" fmla="*/ 0 h 19"/>
                  <a:gd name="T46" fmla="*/ 0 w 7"/>
                  <a:gd name="T47" fmla="*/ 0 h 19"/>
                  <a:gd name="T48" fmla="*/ 0 w 7"/>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9"/>
                  <a:gd name="T77" fmla="*/ 7 w 7"/>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9">
                    <a:moveTo>
                      <a:pt x="0" y="0"/>
                    </a:moveTo>
                    <a:lnTo>
                      <a:pt x="4" y="3"/>
                    </a:lnTo>
                    <a:lnTo>
                      <a:pt x="7" y="6"/>
                    </a:lnTo>
                    <a:lnTo>
                      <a:pt x="4" y="9"/>
                    </a:lnTo>
                    <a:lnTo>
                      <a:pt x="4" y="13"/>
                    </a:lnTo>
                    <a:lnTo>
                      <a:pt x="0" y="13"/>
                    </a:lnTo>
                    <a:lnTo>
                      <a:pt x="4" y="13"/>
                    </a:lnTo>
                    <a:lnTo>
                      <a:pt x="4" y="16"/>
                    </a:lnTo>
                    <a:lnTo>
                      <a:pt x="7" y="19"/>
                    </a:lnTo>
                    <a:lnTo>
                      <a:pt x="4" y="16"/>
                    </a:lnTo>
                    <a:lnTo>
                      <a:pt x="7" y="13"/>
                    </a:lnTo>
                    <a:lnTo>
                      <a:pt x="4" y="13"/>
                    </a:lnTo>
                    <a:lnTo>
                      <a:pt x="4" y="9"/>
                    </a:lnTo>
                    <a:lnTo>
                      <a:pt x="7" y="9"/>
                    </a:lnTo>
                    <a:lnTo>
                      <a:pt x="7" y="3"/>
                    </a:lnTo>
                    <a:lnTo>
                      <a:pt x="4" y="0"/>
                    </a:lnTo>
                    <a:lnTo>
                      <a:pt x="0" y="0"/>
                    </a:lnTo>
                  </a:path>
                </a:pathLst>
              </a:custGeom>
              <a:noFill/>
              <a:ln w="0">
                <a:solidFill>
                  <a:srgbClr val="7F7F7F"/>
                </a:solidFill>
                <a:round/>
                <a:headEnd/>
                <a:tailEnd/>
              </a:ln>
            </p:spPr>
            <p:txBody>
              <a:bodyPr/>
              <a:lstStyle/>
              <a:p>
                <a:endParaRPr lang="en-US"/>
              </a:p>
            </p:txBody>
          </p:sp>
          <p:sp>
            <p:nvSpPr>
              <p:cNvPr id="33123" name="Freeform 206"/>
              <p:cNvSpPr>
                <a:spLocks/>
              </p:cNvSpPr>
              <p:nvPr/>
            </p:nvSpPr>
            <p:spPr bwMode="auto">
              <a:xfrm>
                <a:off x="3125" y="1501"/>
                <a:ext cx="16" cy="26"/>
              </a:xfrm>
              <a:custGeom>
                <a:avLst/>
                <a:gdLst>
                  <a:gd name="T0" fmla="*/ 16 w 16"/>
                  <a:gd name="T1" fmla="*/ 0 h 26"/>
                  <a:gd name="T2" fmla="*/ 16 w 16"/>
                  <a:gd name="T3" fmla="*/ 0 h 26"/>
                  <a:gd name="T4" fmla="*/ 12 w 16"/>
                  <a:gd name="T5" fmla="*/ 0 h 26"/>
                  <a:gd name="T6" fmla="*/ 9 w 16"/>
                  <a:gd name="T7" fmla="*/ 0 h 26"/>
                  <a:gd name="T8" fmla="*/ 9 w 16"/>
                  <a:gd name="T9" fmla="*/ 0 h 26"/>
                  <a:gd name="T10" fmla="*/ 6 w 16"/>
                  <a:gd name="T11" fmla="*/ 4 h 26"/>
                  <a:gd name="T12" fmla="*/ 3 w 16"/>
                  <a:gd name="T13" fmla="*/ 0 h 26"/>
                  <a:gd name="T14" fmla="*/ 3 w 16"/>
                  <a:gd name="T15" fmla="*/ 0 h 26"/>
                  <a:gd name="T16" fmla="*/ 6 w 16"/>
                  <a:gd name="T17" fmla="*/ 4 h 26"/>
                  <a:gd name="T18" fmla="*/ 3 w 16"/>
                  <a:gd name="T19" fmla="*/ 7 h 26"/>
                  <a:gd name="T20" fmla="*/ 3 w 16"/>
                  <a:gd name="T21" fmla="*/ 10 h 26"/>
                  <a:gd name="T22" fmla="*/ 3 w 16"/>
                  <a:gd name="T23" fmla="*/ 10 h 26"/>
                  <a:gd name="T24" fmla="*/ 0 w 16"/>
                  <a:gd name="T25" fmla="*/ 10 h 26"/>
                  <a:gd name="T26" fmla="*/ 3 w 16"/>
                  <a:gd name="T27" fmla="*/ 17 h 26"/>
                  <a:gd name="T28" fmla="*/ 6 w 16"/>
                  <a:gd name="T29" fmla="*/ 20 h 26"/>
                  <a:gd name="T30" fmla="*/ 6 w 16"/>
                  <a:gd name="T31" fmla="*/ 20 h 26"/>
                  <a:gd name="T32" fmla="*/ 6 w 16"/>
                  <a:gd name="T33" fmla="*/ 23 h 26"/>
                  <a:gd name="T34" fmla="*/ 9 w 16"/>
                  <a:gd name="T35" fmla="*/ 26 h 26"/>
                  <a:gd name="T36" fmla="*/ 9 w 16"/>
                  <a:gd name="T37" fmla="*/ 26 h 26"/>
                  <a:gd name="T38" fmla="*/ 12 w 16"/>
                  <a:gd name="T39" fmla="*/ 26 h 26"/>
                  <a:gd name="T40" fmla="*/ 9 w 16"/>
                  <a:gd name="T41" fmla="*/ 23 h 26"/>
                  <a:gd name="T42" fmla="*/ 9 w 16"/>
                  <a:gd name="T43" fmla="*/ 20 h 26"/>
                  <a:gd name="T44" fmla="*/ 9 w 16"/>
                  <a:gd name="T45" fmla="*/ 23 h 26"/>
                  <a:gd name="T46" fmla="*/ 9 w 16"/>
                  <a:gd name="T47" fmla="*/ 20 h 26"/>
                  <a:gd name="T48" fmla="*/ 12 w 16"/>
                  <a:gd name="T49" fmla="*/ 17 h 26"/>
                  <a:gd name="T50" fmla="*/ 6 w 16"/>
                  <a:gd name="T51" fmla="*/ 20 h 26"/>
                  <a:gd name="T52" fmla="*/ 3 w 16"/>
                  <a:gd name="T53" fmla="*/ 17 h 26"/>
                  <a:gd name="T54" fmla="*/ 3 w 16"/>
                  <a:gd name="T55" fmla="*/ 13 h 26"/>
                  <a:gd name="T56" fmla="*/ 6 w 16"/>
                  <a:gd name="T57" fmla="*/ 13 h 26"/>
                  <a:gd name="T58" fmla="*/ 6 w 16"/>
                  <a:gd name="T59" fmla="*/ 10 h 26"/>
                  <a:gd name="T60" fmla="*/ 3 w 16"/>
                  <a:gd name="T61" fmla="*/ 7 h 26"/>
                  <a:gd name="T62" fmla="*/ 3 w 16"/>
                  <a:gd name="T63" fmla="*/ 7 h 26"/>
                  <a:gd name="T64" fmla="*/ 6 w 16"/>
                  <a:gd name="T65" fmla="*/ 7 h 26"/>
                  <a:gd name="T66" fmla="*/ 6 w 16"/>
                  <a:gd name="T67" fmla="*/ 4 h 26"/>
                  <a:gd name="T68" fmla="*/ 9 w 16"/>
                  <a:gd name="T69" fmla="*/ 4 h 26"/>
                  <a:gd name="T70" fmla="*/ 9 w 16"/>
                  <a:gd name="T71" fmla="*/ 4 h 26"/>
                  <a:gd name="T72" fmla="*/ 16 w 16"/>
                  <a:gd name="T73" fmla="*/ 0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
                  <a:gd name="T112" fmla="*/ 0 h 26"/>
                  <a:gd name="T113" fmla="*/ 16 w 1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 h="26">
                    <a:moveTo>
                      <a:pt x="16" y="0"/>
                    </a:moveTo>
                    <a:lnTo>
                      <a:pt x="16" y="0"/>
                    </a:lnTo>
                    <a:lnTo>
                      <a:pt x="12" y="0"/>
                    </a:lnTo>
                    <a:lnTo>
                      <a:pt x="9" y="0"/>
                    </a:lnTo>
                    <a:lnTo>
                      <a:pt x="6" y="4"/>
                    </a:lnTo>
                    <a:lnTo>
                      <a:pt x="3" y="0"/>
                    </a:lnTo>
                    <a:lnTo>
                      <a:pt x="6" y="4"/>
                    </a:lnTo>
                    <a:lnTo>
                      <a:pt x="3" y="7"/>
                    </a:lnTo>
                    <a:lnTo>
                      <a:pt x="3" y="10"/>
                    </a:lnTo>
                    <a:lnTo>
                      <a:pt x="0" y="10"/>
                    </a:lnTo>
                    <a:lnTo>
                      <a:pt x="3" y="17"/>
                    </a:lnTo>
                    <a:lnTo>
                      <a:pt x="6" y="20"/>
                    </a:lnTo>
                    <a:lnTo>
                      <a:pt x="6" y="23"/>
                    </a:lnTo>
                    <a:lnTo>
                      <a:pt x="9" y="26"/>
                    </a:lnTo>
                    <a:lnTo>
                      <a:pt x="12" y="26"/>
                    </a:lnTo>
                    <a:lnTo>
                      <a:pt x="9" y="23"/>
                    </a:lnTo>
                    <a:lnTo>
                      <a:pt x="9" y="20"/>
                    </a:lnTo>
                    <a:lnTo>
                      <a:pt x="9" y="23"/>
                    </a:lnTo>
                    <a:lnTo>
                      <a:pt x="9" y="20"/>
                    </a:lnTo>
                    <a:lnTo>
                      <a:pt x="12" y="17"/>
                    </a:lnTo>
                    <a:lnTo>
                      <a:pt x="6" y="20"/>
                    </a:lnTo>
                    <a:lnTo>
                      <a:pt x="3" y="17"/>
                    </a:lnTo>
                    <a:lnTo>
                      <a:pt x="3" y="13"/>
                    </a:lnTo>
                    <a:lnTo>
                      <a:pt x="6" y="13"/>
                    </a:lnTo>
                    <a:lnTo>
                      <a:pt x="6" y="10"/>
                    </a:lnTo>
                    <a:lnTo>
                      <a:pt x="3" y="7"/>
                    </a:lnTo>
                    <a:lnTo>
                      <a:pt x="6" y="7"/>
                    </a:lnTo>
                    <a:lnTo>
                      <a:pt x="6" y="4"/>
                    </a:lnTo>
                    <a:lnTo>
                      <a:pt x="9" y="4"/>
                    </a:lnTo>
                    <a:lnTo>
                      <a:pt x="16" y="0"/>
                    </a:lnTo>
                    <a:close/>
                  </a:path>
                </a:pathLst>
              </a:custGeom>
              <a:solidFill>
                <a:srgbClr val="D1F2EB"/>
              </a:solidFill>
              <a:ln w="9525">
                <a:noFill/>
                <a:round/>
                <a:headEnd/>
                <a:tailEnd/>
              </a:ln>
            </p:spPr>
            <p:txBody>
              <a:bodyPr/>
              <a:lstStyle/>
              <a:p>
                <a:endParaRPr lang="en-US"/>
              </a:p>
            </p:txBody>
          </p:sp>
          <p:sp>
            <p:nvSpPr>
              <p:cNvPr id="33124" name="Freeform 207"/>
              <p:cNvSpPr>
                <a:spLocks/>
              </p:cNvSpPr>
              <p:nvPr/>
            </p:nvSpPr>
            <p:spPr bwMode="auto">
              <a:xfrm>
                <a:off x="3125" y="1501"/>
                <a:ext cx="16" cy="26"/>
              </a:xfrm>
              <a:custGeom>
                <a:avLst/>
                <a:gdLst>
                  <a:gd name="T0" fmla="*/ 16 w 16"/>
                  <a:gd name="T1" fmla="*/ 0 h 26"/>
                  <a:gd name="T2" fmla="*/ 16 w 16"/>
                  <a:gd name="T3" fmla="*/ 0 h 26"/>
                  <a:gd name="T4" fmla="*/ 12 w 16"/>
                  <a:gd name="T5" fmla="*/ 0 h 26"/>
                  <a:gd name="T6" fmla="*/ 9 w 16"/>
                  <a:gd name="T7" fmla="*/ 0 h 26"/>
                  <a:gd name="T8" fmla="*/ 9 w 16"/>
                  <a:gd name="T9" fmla="*/ 0 h 26"/>
                  <a:gd name="T10" fmla="*/ 6 w 16"/>
                  <a:gd name="T11" fmla="*/ 4 h 26"/>
                  <a:gd name="T12" fmla="*/ 3 w 16"/>
                  <a:gd name="T13" fmla="*/ 0 h 26"/>
                  <a:gd name="T14" fmla="*/ 3 w 16"/>
                  <a:gd name="T15" fmla="*/ 0 h 26"/>
                  <a:gd name="T16" fmla="*/ 6 w 16"/>
                  <a:gd name="T17" fmla="*/ 4 h 26"/>
                  <a:gd name="T18" fmla="*/ 3 w 16"/>
                  <a:gd name="T19" fmla="*/ 7 h 26"/>
                  <a:gd name="T20" fmla="*/ 3 w 16"/>
                  <a:gd name="T21" fmla="*/ 10 h 26"/>
                  <a:gd name="T22" fmla="*/ 3 w 16"/>
                  <a:gd name="T23" fmla="*/ 10 h 26"/>
                  <a:gd name="T24" fmla="*/ 0 w 16"/>
                  <a:gd name="T25" fmla="*/ 10 h 26"/>
                  <a:gd name="T26" fmla="*/ 3 w 16"/>
                  <a:gd name="T27" fmla="*/ 17 h 26"/>
                  <a:gd name="T28" fmla="*/ 6 w 16"/>
                  <a:gd name="T29" fmla="*/ 20 h 26"/>
                  <a:gd name="T30" fmla="*/ 6 w 16"/>
                  <a:gd name="T31" fmla="*/ 20 h 26"/>
                  <a:gd name="T32" fmla="*/ 6 w 16"/>
                  <a:gd name="T33" fmla="*/ 23 h 26"/>
                  <a:gd name="T34" fmla="*/ 9 w 16"/>
                  <a:gd name="T35" fmla="*/ 26 h 26"/>
                  <a:gd name="T36" fmla="*/ 9 w 16"/>
                  <a:gd name="T37" fmla="*/ 26 h 26"/>
                  <a:gd name="T38" fmla="*/ 12 w 16"/>
                  <a:gd name="T39" fmla="*/ 26 h 26"/>
                  <a:gd name="T40" fmla="*/ 9 w 16"/>
                  <a:gd name="T41" fmla="*/ 23 h 26"/>
                  <a:gd name="T42" fmla="*/ 9 w 16"/>
                  <a:gd name="T43" fmla="*/ 20 h 26"/>
                  <a:gd name="T44" fmla="*/ 9 w 16"/>
                  <a:gd name="T45" fmla="*/ 23 h 26"/>
                  <a:gd name="T46" fmla="*/ 9 w 16"/>
                  <a:gd name="T47" fmla="*/ 20 h 26"/>
                  <a:gd name="T48" fmla="*/ 12 w 16"/>
                  <a:gd name="T49" fmla="*/ 17 h 26"/>
                  <a:gd name="T50" fmla="*/ 6 w 16"/>
                  <a:gd name="T51" fmla="*/ 20 h 26"/>
                  <a:gd name="T52" fmla="*/ 3 w 16"/>
                  <a:gd name="T53" fmla="*/ 17 h 26"/>
                  <a:gd name="T54" fmla="*/ 3 w 16"/>
                  <a:gd name="T55" fmla="*/ 13 h 26"/>
                  <a:gd name="T56" fmla="*/ 6 w 16"/>
                  <a:gd name="T57" fmla="*/ 13 h 26"/>
                  <a:gd name="T58" fmla="*/ 6 w 16"/>
                  <a:gd name="T59" fmla="*/ 10 h 26"/>
                  <a:gd name="T60" fmla="*/ 3 w 16"/>
                  <a:gd name="T61" fmla="*/ 7 h 26"/>
                  <a:gd name="T62" fmla="*/ 3 w 16"/>
                  <a:gd name="T63" fmla="*/ 7 h 26"/>
                  <a:gd name="T64" fmla="*/ 6 w 16"/>
                  <a:gd name="T65" fmla="*/ 7 h 26"/>
                  <a:gd name="T66" fmla="*/ 6 w 16"/>
                  <a:gd name="T67" fmla="*/ 4 h 26"/>
                  <a:gd name="T68" fmla="*/ 9 w 16"/>
                  <a:gd name="T69" fmla="*/ 4 h 26"/>
                  <a:gd name="T70" fmla="*/ 9 w 16"/>
                  <a:gd name="T71" fmla="*/ 4 h 26"/>
                  <a:gd name="T72" fmla="*/ 16 w 16"/>
                  <a:gd name="T73" fmla="*/ 0 h 26"/>
                  <a:gd name="T74" fmla="*/ 16 w 16"/>
                  <a:gd name="T75" fmla="*/ 0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
                  <a:gd name="T115" fmla="*/ 0 h 26"/>
                  <a:gd name="T116" fmla="*/ 16 w 16"/>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 h="26">
                    <a:moveTo>
                      <a:pt x="16" y="0"/>
                    </a:moveTo>
                    <a:lnTo>
                      <a:pt x="16" y="0"/>
                    </a:lnTo>
                    <a:lnTo>
                      <a:pt x="12" y="0"/>
                    </a:lnTo>
                    <a:lnTo>
                      <a:pt x="9" y="0"/>
                    </a:lnTo>
                    <a:lnTo>
                      <a:pt x="6" y="4"/>
                    </a:lnTo>
                    <a:lnTo>
                      <a:pt x="3" y="0"/>
                    </a:lnTo>
                    <a:lnTo>
                      <a:pt x="6" y="4"/>
                    </a:lnTo>
                    <a:lnTo>
                      <a:pt x="3" y="7"/>
                    </a:lnTo>
                    <a:lnTo>
                      <a:pt x="3" y="10"/>
                    </a:lnTo>
                    <a:lnTo>
                      <a:pt x="0" y="10"/>
                    </a:lnTo>
                    <a:lnTo>
                      <a:pt x="3" y="17"/>
                    </a:lnTo>
                    <a:lnTo>
                      <a:pt x="6" y="20"/>
                    </a:lnTo>
                    <a:lnTo>
                      <a:pt x="6" y="23"/>
                    </a:lnTo>
                    <a:lnTo>
                      <a:pt x="9" y="26"/>
                    </a:lnTo>
                    <a:lnTo>
                      <a:pt x="12" y="26"/>
                    </a:lnTo>
                    <a:lnTo>
                      <a:pt x="9" y="23"/>
                    </a:lnTo>
                    <a:lnTo>
                      <a:pt x="9" y="20"/>
                    </a:lnTo>
                    <a:lnTo>
                      <a:pt x="9" y="23"/>
                    </a:lnTo>
                    <a:lnTo>
                      <a:pt x="9" y="20"/>
                    </a:lnTo>
                    <a:lnTo>
                      <a:pt x="12" y="17"/>
                    </a:lnTo>
                    <a:lnTo>
                      <a:pt x="6" y="20"/>
                    </a:lnTo>
                    <a:lnTo>
                      <a:pt x="3" y="17"/>
                    </a:lnTo>
                    <a:lnTo>
                      <a:pt x="3" y="13"/>
                    </a:lnTo>
                    <a:lnTo>
                      <a:pt x="6" y="13"/>
                    </a:lnTo>
                    <a:lnTo>
                      <a:pt x="6" y="10"/>
                    </a:lnTo>
                    <a:lnTo>
                      <a:pt x="3" y="7"/>
                    </a:lnTo>
                    <a:lnTo>
                      <a:pt x="6" y="7"/>
                    </a:lnTo>
                    <a:lnTo>
                      <a:pt x="6" y="4"/>
                    </a:lnTo>
                    <a:lnTo>
                      <a:pt x="9" y="4"/>
                    </a:lnTo>
                    <a:lnTo>
                      <a:pt x="16" y="0"/>
                    </a:lnTo>
                  </a:path>
                </a:pathLst>
              </a:custGeom>
              <a:noFill/>
              <a:ln w="0">
                <a:solidFill>
                  <a:srgbClr val="7F7F7F"/>
                </a:solidFill>
                <a:round/>
                <a:headEnd/>
                <a:tailEnd/>
              </a:ln>
            </p:spPr>
            <p:txBody>
              <a:bodyPr/>
              <a:lstStyle/>
              <a:p>
                <a:endParaRPr lang="en-US"/>
              </a:p>
            </p:txBody>
          </p:sp>
          <p:sp>
            <p:nvSpPr>
              <p:cNvPr id="33125" name="Freeform 208"/>
              <p:cNvSpPr>
                <a:spLocks/>
              </p:cNvSpPr>
              <p:nvPr/>
            </p:nvSpPr>
            <p:spPr bwMode="auto">
              <a:xfrm>
                <a:off x="3096" y="1585"/>
                <a:ext cx="9" cy="16"/>
              </a:xfrm>
              <a:custGeom>
                <a:avLst/>
                <a:gdLst>
                  <a:gd name="T0" fmla="*/ 6 w 9"/>
                  <a:gd name="T1" fmla="*/ 0 h 16"/>
                  <a:gd name="T2" fmla="*/ 6 w 9"/>
                  <a:gd name="T3" fmla="*/ 3 h 16"/>
                  <a:gd name="T4" fmla="*/ 3 w 9"/>
                  <a:gd name="T5" fmla="*/ 3 h 16"/>
                  <a:gd name="T6" fmla="*/ 6 w 9"/>
                  <a:gd name="T7" fmla="*/ 7 h 16"/>
                  <a:gd name="T8" fmla="*/ 3 w 9"/>
                  <a:gd name="T9" fmla="*/ 7 h 16"/>
                  <a:gd name="T10" fmla="*/ 3 w 9"/>
                  <a:gd name="T11" fmla="*/ 10 h 16"/>
                  <a:gd name="T12" fmla="*/ 3 w 9"/>
                  <a:gd name="T13" fmla="*/ 13 h 16"/>
                  <a:gd name="T14" fmla="*/ 0 w 9"/>
                  <a:gd name="T15" fmla="*/ 13 h 16"/>
                  <a:gd name="T16" fmla="*/ 0 w 9"/>
                  <a:gd name="T17" fmla="*/ 10 h 16"/>
                  <a:gd name="T18" fmla="*/ 0 w 9"/>
                  <a:gd name="T19" fmla="*/ 16 h 16"/>
                  <a:gd name="T20" fmla="*/ 0 w 9"/>
                  <a:gd name="T21" fmla="*/ 16 h 16"/>
                  <a:gd name="T22" fmla="*/ 0 w 9"/>
                  <a:gd name="T23" fmla="*/ 16 h 16"/>
                  <a:gd name="T24" fmla="*/ 3 w 9"/>
                  <a:gd name="T25" fmla="*/ 13 h 16"/>
                  <a:gd name="T26" fmla="*/ 6 w 9"/>
                  <a:gd name="T27" fmla="*/ 13 h 16"/>
                  <a:gd name="T28" fmla="*/ 6 w 9"/>
                  <a:gd name="T29" fmla="*/ 10 h 16"/>
                  <a:gd name="T30" fmla="*/ 6 w 9"/>
                  <a:gd name="T31" fmla="*/ 10 h 16"/>
                  <a:gd name="T32" fmla="*/ 6 w 9"/>
                  <a:gd name="T33" fmla="*/ 10 h 16"/>
                  <a:gd name="T34" fmla="*/ 6 w 9"/>
                  <a:gd name="T35" fmla="*/ 7 h 16"/>
                  <a:gd name="T36" fmla="*/ 9 w 9"/>
                  <a:gd name="T37" fmla="*/ 0 h 16"/>
                  <a:gd name="T38" fmla="*/ 6 w 9"/>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6"/>
                  <a:gd name="T62" fmla="*/ 9 w 9"/>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6">
                    <a:moveTo>
                      <a:pt x="6" y="0"/>
                    </a:moveTo>
                    <a:lnTo>
                      <a:pt x="6" y="3"/>
                    </a:lnTo>
                    <a:lnTo>
                      <a:pt x="3" y="3"/>
                    </a:lnTo>
                    <a:lnTo>
                      <a:pt x="6" y="7"/>
                    </a:lnTo>
                    <a:lnTo>
                      <a:pt x="3" y="7"/>
                    </a:lnTo>
                    <a:lnTo>
                      <a:pt x="3" y="10"/>
                    </a:lnTo>
                    <a:lnTo>
                      <a:pt x="3" y="13"/>
                    </a:lnTo>
                    <a:lnTo>
                      <a:pt x="0" y="13"/>
                    </a:lnTo>
                    <a:lnTo>
                      <a:pt x="0" y="10"/>
                    </a:lnTo>
                    <a:lnTo>
                      <a:pt x="0" y="16"/>
                    </a:lnTo>
                    <a:lnTo>
                      <a:pt x="3" y="13"/>
                    </a:lnTo>
                    <a:lnTo>
                      <a:pt x="6" y="13"/>
                    </a:lnTo>
                    <a:lnTo>
                      <a:pt x="6" y="10"/>
                    </a:lnTo>
                    <a:lnTo>
                      <a:pt x="6" y="7"/>
                    </a:lnTo>
                    <a:lnTo>
                      <a:pt x="9" y="0"/>
                    </a:lnTo>
                    <a:lnTo>
                      <a:pt x="6" y="0"/>
                    </a:lnTo>
                    <a:close/>
                  </a:path>
                </a:pathLst>
              </a:custGeom>
              <a:solidFill>
                <a:srgbClr val="D1F2EB"/>
              </a:solidFill>
              <a:ln w="9525">
                <a:noFill/>
                <a:round/>
                <a:headEnd/>
                <a:tailEnd/>
              </a:ln>
            </p:spPr>
            <p:txBody>
              <a:bodyPr/>
              <a:lstStyle/>
              <a:p>
                <a:endParaRPr lang="en-US"/>
              </a:p>
            </p:txBody>
          </p:sp>
          <p:sp>
            <p:nvSpPr>
              <p:cNvPr id="33126" name="Freeform 209"/>
              <p:cNvSpPr>
                <a:spLocks/>
              </p:cNvSpPr>
              <p:nvPr/>
            </p:nvSpPr>
            <p:spPr bwMode="auto">
              <a:xfrm>
                <a:off x="3096" y="1585"/>
                <a:ext cx="9" cy="16"/>
              </a:xfrm>
              <a:custGeom>
                <a:avLst/>
                <a:gdLst>
                  <a:gd name="T0" fmla="*/ 6 w 9"/>
                  <a:gd name="T1" fmla="*/ 0 h 16"/>
                  <a:gd name="T2" fmla="*/ 6 w 9"/>
                  <a:gd name="T3" fmla="*/ 3 h 16"/>
                  <a:gd name="T4" fmla="*/ 3 w 9"/>
                  <a:gd name="T5" fmla="*/ 3 h 16"/>
                  <a:gd name="T6" fmla="*/ 6 w 9"/>
                  <a:gd name="T7" fmla="*/ 7 h 16"/>
                  <a:gd name="T8" fmla="*/ 3 w 9"/>
                  <a:gd name="T9" fmla="*/ 7 h 16"/>
                  <a:gd name="T10" fmla="*/ 3 w 9"/>
                  <a:gd name="T11" fmla="*/ 10 h 16"/>
                  <a:gd name="T12" fmla="*/ 3 w 9"/>
                  <a:gd name="T13" fmla="*/ 13 h 16"/>
                  <a:gd name="T14" fmla="*/ 0 w 9"/>
                  <a:gd name="T15" fmla="*/ 13 h 16"/>
                  <a:gd name="T16" fmla="*/ 0 w 9"/>
                  <a:gd name="T17" fmla="*/ 10 h 16"/>
                  <a:gd name="T18" fmla="*/ 0 w 9"/>
                  <a:gd name="T19" fmla="*/ 16 h 16"/>
                  <a:gd name="T20" fmla="*/ 0 w 9"/>
                  <a:gd name="T21" fmla="*/ 16 h 16"/>
                  <a:gd name="T22" fmla="*/ 0 w 9"/>
                  <a:gd name="T23" fmla="*/ 16 h 16"/>
                  <a:gd name="T24" fmla="*/ 3 w 9"/>
                  <a:gd name="T25" fmla="*/ 13 h 16"/>
                  <a:gd name="T26" fmla="*/ 6 w 9"/>
                  <a:gd name="T27" fmla="*/ 13 h 16"/>
                  <a:gd name="T28" fmla="*/ 6 w 9"/>
                  <a:gd name="T29" fmla="*/ 10 h 16"/>
                  <a:gd name="T30" fmla="*/ 6 w 9"/>
                  <a:gd name="T31" fmla="*/ 10 h 16"/>
                  <a:gd name="T32" fmla="*/ 6 w 9"/>
                  <a:gd name="T33" fmla="*/ 10 h 16"/>
                  <a:gd name="T34" fmla="*/ 6 w 9"/>
                  <a:gd name="T35" fmla="*/ 7 h 16"/>
                  <a:gd name="T36" fmla="*/ 9 w 9"/>
                  <a:gd name="T37" fmla="*/ 0 h 16"/>
                  <a:gd name="T38" fmla="*/ 6 w 9"/>
                  <a:gd name="T39" fmla="*/ 0 h 16"/>
                  <a:gd name="T40" fmla="*/ 6 w 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16"/>
                  <a:gd name="T65" fmla="*/ 9 w 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16">
                    <a:moveTo>
                      <a:pt x="6" y="0"/>
                    </a:moveTo>
                    <a:lnTo>
                      <a:pt x="6" y="3"/>
                    </a:lnTo>
                    <a:lnTo>
                      <a:pt x="3" y="3"/>
                    </a:lnTo>
                    <a:lnTo>
                      <a:pt x="6" y="7"/>
                    </a:lnTo>
                    <a:lnTo>
                      <a:pt x="3" y="7"/>
                    </a:lnTo>
                    <a:lnTo>
                      <a:pt x="3" y="10"/>
                    </a:lnTo>
                    <a:lnTo>
                      <a:pt x="3" y="13"/>
                    </a:lnTo>
                    <a:lnTo>
                      <a:pt x="0" y="13"/>
                    </a:lnTo>
                    <a:lnTo>
                      <a:pt x="0" y="10"/>
                    </a:lnTo>
                    <a:lnTo>
                      <a:pt x="0" y="16"/>
                    </a:lnTo>
                    <a:lnTo>
                      <a:pt x="3" y="13"/>
                    </a:lnTo>
                    <a:lnTo>
                      <a:pt x="6" y="13"/>
                    </a:lnTo>
                    <a:lnTo>
                      <a:pt x="6" y="10"/>
                    </a:lnTo>
                    <a:lnTo>
                      <a:pt x="6" y="7"/>
                    </a:lnTo>
                    <a:lnTo>
                      <a:pt x="9" y="0"/>
                    </a:lnTo>
                    <a:lnTo>
                      <a:pt x="6" y="0"/>
                    </a:lnTo>
                  </a:path>
                </a:pathLst>
              </a:custGeom>
              <a:noFill/>
              <a:ln w="0">
                <a:solidFill>
                  <a:srgbClr val="7F7F7F"/>
                </a:solidFill>
                <a:round/>
                <a:headEnd/>
                <a:tailEnd/>
              </a:ln>
            </p:spPr>
            <p:txBody>
              <a:bodyPr/>
              <a:lstStyle/>
              <a:p>
                <a:endParaRPr lang="en-US"/>
              </a:p>
            </p:txBody>
          </p:sp>
          <p:sp>
            <p:nvSpPr>
              <p:cNvPr id="33127" name="Freeform 210"/>
              <p:cNvSpPr>
                <a:spLocks/>
              </p:cNvSpPr>
              <p:nvPr/>
            </p:nvSpPr>
            <p:spPr bwMode="auto">
              <a:xfrm>
                <a:off x="3076" y="1476"/>
                <a:ext cx="7" cy="13"/>
              </a:xfrm>
              <a:custGeom>
                <a:avLst/>
                <a:gdLst>
                  <a:gd name="T0" fmla="*/ 4 w 7"/>
                  <a:gd name="T1" fmla="*/ 13 h 13"/>
                  <a:gd name="T2" fmla="*/ 4 w 7"/>
                  <a:gd name="T3" fmla="*/ 9 h 13"/>
                  <a:gd name="T4" fmla="*/ 4 w 7"/>
                  <a:gd name="T5" fmla="*/ 6 h 13"/>
                  <a:gd name="T6" fmla="*/ 0 w 7"/>
                  <a:gd name="T7" fmla="*/ 6 h 13"/>
                  <a:gd name="T8" fmla="*/ 0 w 7"/>
                  <a:gd name="T9" fmla="*/ 3 h 13"/>
                  <a:gd name="T10" fmla="*/ 0 w 7"/>
                  <a:gd name="T11" fmla="*/ 0 h 13"/>
                  <a:gd name="T12" fmla="*/ 0 w 7"/>
                  <a:gd name="T13" fmla="*/ 3 h 13"/>
                  <a:gd name="T14" fmla="*/ 4 w 7"/>
                  <a:gd name="T15" fmla="*/ 0 h 13"/>
                  <a:gd name="T16" fmla="*/ 4 w 7"/>
                  <a:gd name="T17" fmla="*/ 3 h 13"/>
                  <a:gd name="T18" fmla="*/ 0 w 7"/>
                  <a:gd name="T19" fmla="*/ 6 h 13"/>
                  <a:gd name="T20" fmla="*/ 4 w 7"/>
                  <a:gd name="T21" fmla="*/ 9 h 13"/>
                  <a:gd name="T22" fmla="*/ 7 w 7"/>
                  <a:gd name="T23" fmla="*/ 13 h 13"/>
                  <a:gd name="T24" fmla="*/ 4 w 7"/>
                  <a:gd name="T25" fmla="*/ 1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13"/>
                  <a:gd name="T41" fmla="*/ 7 w 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13">
                    <a:moveTo>
                      <a:pt x="4" y="13"/>
                    </a:moveTo>
                    <a:lnTo>
                      <a:pt x="4" y="9"/>
                    </a:lnTo>
                    <a:lnTo>
                      <a:pt x="4" y="6"/>
                    </a:lnTo>
                    <a:lnTo>
                      <a:pt x="0" y="6"/>
                    </a:lnTo>
                    <a:lnTo>
                      <a:pt x="0" y="3"/>
                    </a:lnTo>
                    <a:lnTo>
                      <a:pt x="0" y="0"/>
                    </a:lnTo>
                    <a:lnTo>
                      <a:pt x="0" y="3"/>
                    </a:lnTo>
                    <a:lnTo>
                      <a:pt x="4" y="0"/>
                    </a:lnTo>
                    <a:lnTo>
                      <a:pt x="4" y="3"/>
                    </a:lnTo>
                    <a:lnTo>
                      <a:pt x="0" y="6"/>
                    </a:lnTo>
                    <a:lnTo>
                      <a:pt x="4" y="9"/>
                    </a:lnTo>
                    <a:lnTo>
                      <a:pt x="7" y="13"/>
                    </a:lnTo>
                    <a:lnTo>
                      <a:pt x="4" y="13"/>
                    </a:lnTo>
                    <a:close/>
                  </a:path>
                </a:pathLst>
              </a:custGeom>
              <a:solidFill>
                <a:srgbClr val="D1F2EB"/>
              </a:solidFill>
              <a:ln w="9525">
                <a:noFill/>
                <a:round/>
                <a:headEnd/>
                <a:tailEnd/>
              </a:ln>
            </p:spPr>
            <p:txBody>
              <a:bodyPr/>
              <a:lstStyle/>
              <a:p>
                <a:endParaRPr lang="en-US"/>
              </a:p>
            </p:txBody>
          </p:sp>
          <p:sp>
            <p:nvSpPr>
              <p:cNvPr id="33128" name="Freeform 211"/>
              <p:cNvSpPr>
                <a:spLocks/>
              </p:cNvSpPr>
              <p:nvPr/>
            </p:nvSpPr>
            <p:spPr bwMode="auto">
              <a:xfrm>
                <a:off x="3076" y="1476"/>
                <a:ext cx="7" cy="13"/>
              </a:xfrm>
              <a:custGeom>
                <a:avLst/>
                <a:gdLst>
                  <a:gd name="T0" fmla="*/ 4 w 7"/>
                  <a:gd name="T1" fmla="*/ 13 h 13"/>
                  <a:gd name="T2" fmla="*/ 4 w 7"/>
                  <a:gd name="T3" fmla="*/ 9 h 13"/>
                  <a:gd name="T4" fmla="*/ 4 w 7"/>
                  <a:gd name="T5" fmla="*/ 6 h 13"/>
                  <a:gd name="T6" fmla="*/ 0 w 7"/>
                  <a:gd name="T7" fmla="*/ 6 h 13"/>
                  <a:gd name="T8" fmla="*/ 0 w 7"/>
                  <a:gd name="T9" fmla="*/ 3 h 13"/>
                  <a:gd name="T10" fmla="*/ 0 w 7"/>
                  <a:gd name="T11" fmla="*/ 0 h 13"/>
                  <a:gd name="T12" fmla="*/ 0 w 7"/>
                  <a:gd name="T13" fmla="*/ 3 h 13"/>
                  <a:gd name="T14" fmla="*/ 4 w 7"/>
                  <a:gd name="T15" fmla="*/ 0 h 13"/>
                  <a:gd name="T16" fmla="*/ 4 w 7"/>
                  <a:gd name="T17" fmla="*/ 3 h 13"/>
                  <a:gd name="T18" fmla="*/ 0 w 7"/>
                  <a:gd name="T19" fmla="*/ 6 h 13"/>
                  <a:gd name="T20" fmla="*/ 4 w 7"/>
                  <a:gd name="T21" fmla="*/ 9 h 13"/>
                  <a:gd name="T22" fmla="*/ 7 w 7"/>
                  <a:gd name="T23" fmla="*/ 13 h 13"/>
                  <a:gd name="T24" fmla="*/ 4 w 7"/>
                  <a:gd name="T25" fmla="*/ 13 h 13"/>
                  <a:gd name="T26" fmla="*/ 4 w 7"/>
                  <a:gd name="T27" fmla="*/ 13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13"/>
                  <a:gd name="T44" fmla="*/ 7 w 7"/>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13">
                    <a:moveTo>
                      <a:pt x="4" y="13"/>
                    </a:moveTo>
                    <a:lnTo>
                      <a:pt x="4" y="9"/>
                    </a:lnTo>
                    <a:lnTo>
                      <a:pt x="4" y="6"/>
                    </a:lnTo>
                    <a:lnTo>
                      <a:pt x="0" y="6"/>
                    </a:lnTo>
                    <a:lnTo>
                      <a:pt x="0" y="3"/>
                    </a:lnTo>
                    <a:lnTo>
                      <a:pt x="0" y="0"/>
                    </a:lnTo>
                    <a:lnTo>
                      <a:pt x="0" y="3"/>
                    </a:lnTo>
                    <a:lnTo>
                      <a:pt x="4" y="0"/>
                    </a:lnTo>
                    <a:lnTo>
                      <a:pt x="4" y="3"/>
                    </a:lnTo>
                    <a:lnTo>
                      <a:pt x="0" y="6"/>
                    </a:lnTo>
                    <a:lnTo>
                      <a:pt x="4" y="9"/>
                    </a:lnTo>
                    <a:lnTo>
                      <a:pt x="7" y="13"/>
                    </a:lnTo>
                    <a:lnTo>
                      <a:pt x="4" y="13"/>
                    </a:lnTo>
                  </a:path>
                </a:pathLst>
              </a:custGeom>
              <a:noFill/>
              <a:ln w="0">
                <a:solidFill>
                  <a:srgbClr val="7F7F7F"/>
                </a:solidFill>
                <a:round/>
                <a:headEnd/>
                <a:tailEnd/>
              </a:ln>
            </p:spPr>
            <p:txBody>
              <a:bodyPr/>
              <a:lstStyle/>
              <a:p>
                <a:endParaRPr lang="en-US"/>
              </a:p>
            </p:txBody>
          </p:sp>
          <p:sp>
            <p:nvSpPr>
              <p:cNvPr id="33129" name="Freeform 212"/>
              <p:cNvSpPr>
                <a:spLocks/>
              </p:cNvSpPr>
              <p:nvPr/>
            </p:nvSpPr>
            <p:spPr bwMode="auto">
              <a:xfrm>
                <a:off x="2021" y="1862"/>
                <a:ext cx="6" cy="6"/>
              </a:xfrm>
              <a:custGeom>
                <a:avLst/>
                <a:gdLst>
                  <a:gd name="T0" fmla="*/ 0 w 6"/>
                  <a:gd name="T1" fmla="*/ 6 h 6"/>
                  <a:gd name="T2" fmla="*/ 3 w 6"/>
                  <a:gd name="T3" fmla="*/ 6 h 6"/>
                  <a:gd name="T4" fmla="*/ 6 w 6"/>
                  <a:gd name="T5" fmla="*/ 6 h 6"/>
                  <a:gd name="T6" fmla="*/ 6 w 6"/>
                  <a:gd name="T7" fmla="*/ 3 h 6"/>
                  <a:gd name="T8" fmla="*/ 3 w 6"/>
                  <a:gd name="T9" fmla="*/ 0 h 6"/>
                  <a:gd name="T10" fmla="*/ 0 w 6"/>
                  <a:gd name="T11" fmla="*/ 3 h 6"/>
                  <a:gd name="T12" fmla="*/ 0 w 6"/>
                  <a:gd name="T13" fmla="*/ 6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0" y="6"/>
                    </a:moveTo>
                    <a:lnTo>
                      <a:pt x="3" y="6"/>
                    </a:lnTo>
                    <a:lnTo>
                      <a:pt x="6" y="6"/>
                    </a:lnTo>
                    <a:lnTo>
                      <a:pt x="6" y="3"/>
                    </a:lnTo>
                    <a:lnTo>
                      <a:pt x="3" y="0"/>
                    </a:lnTo>
                    <a:lnTo>
                      <a:pt x="0" y="3"/>
                    </a:lnTo>
                    <a:lnTo>
                      <a:pt x="0" y="6"/>
                    </a:lnTo>
                    <a:close/>
                  </a:path>
                </a:pathLst>
              </a:custGeom>
              <a:solidFill>
                <a:srgbClr val="D1F2EB"/>
              </a:solidFill>
              <a:ln w="9525">
                <a:noFill/>
                <a:round/>
                <a:headEnd/>
                <a:tailEnd/>
              </a:ln>
            </p:spPr>
            <p:txBody>
              <a:bodyPr/>
              <a:lstStyle/>
              <a:p>
                <a:endParaRPr lang="en-US"/>
              </a:p>
            </p:txBody>
          </p:sp>
          <p:sp>
            <p:nvSpPr>
              <p:cNvPr id="33130" name="Freeform 213"/>
              <p:cNvSpPr>
                <a:spLocks/>
              </p:cNvSpPr>
              <p:nvPr/>
            </p:nvSpPr>
            <p:spPr bwMode="auto">
              <a:xfrm>
                <a:off x="2021" y="1862"/>
                <a:ext cx="6" cy="6"/>
              </a:xfrm>
              <a:custGeom>
                <a:avLst/>
                <a:gdLst>
                  <a:gd name="T0" fmla="*/ 0 w 6"/>
                  <a:gd name="T1" fmla="*/ 6 h 6"/>
                  <a:gd name="T2" fmla="*/ 3 w 6"/>
                  <a:gd name="T3" fmla="*/ 6 h 6"/>
                  <a:gd name="T4" fmla="*/ 6 w 6"/>
                  <a:gd name="T5" fmla="*/ 6 h 6"/>
                  <a:gd name="T6" fmla="*/ 6 w 6"/>
                  <a:gd name="T7" fmla="*/ 3 h 6"/>
                  <a:gd name="T8" fmla="*/ 3 w 6"/>
                  <a:gd name="T9" fmla="*/ 0 h 6"/>
                  <a:gd name="T10" fmla="*/ 0 w 6"/>
                  <a:gd name="T11" fmla="*/ 3 h 6"/>
                  <a:gd name="T12" fmla="*/ 0 w 6"/>
                  <a:gd name="T13" fmla="*/ 6 h 6"/>
                  <a:gd name="T14" fmla="*/ 0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6"/>
                    </a:moveTo>
                    <a:lnTo>
                      <a:pt x="3" y="6"/>
                    </a:lnTo>
                    <a:lnTo>
                      <a:pt x="6" y="6"/>
                    </a:lnTo>
                    <a:lnTo>
                      <a:pt x="6" y="3"/>
                    </a:lnTo>
                    <a:lnTo>
                      <a:pt x="3" y="0"/>
                    </a:lnTo>
                    <a:lnTo>
                      <a:pt x="0" y="3"/>
                    </a:lnTo>
                    <a:lnTo>
                      <a:pt x="0" y="6"/>
                    </a:lnTo>
                  </a:path>
                </a:pathLst>
              </a:custGeom>
              <a:noFill/>
              <a:ln w="0">
                <a:solidFill>
                  <a:srgbClr val="7F7F7F"/>
                </a:solidFill>
                <a:round/>
                <a:headEnd/>
                <a:tailEnd/>
              </a:ln>
            </p:spPr>
            <p:txBody>
              <a:bodyPr/>
              <a:lstStyle/>
              <a:p>
                <a:endParaRPr lang="en-US"/>
              </a:p>
            </p:txBody>
          </p:sp>
          <p:sp>
            <p:nvSpPr>
              <p:cNvPr id="33131" name="Freeform 214"/>
              <p:cNvSpPr>
                <a:spLocks/>
              </p:cNvSpPr>
              <p:nvPr/>
            </p:nvSpPr>
            <p:spPr bwMode="auto">
              <a:xfrm>
                <a:off x="1590" y="1450"/>
                <a:ext cx="19" cy="3"/>
              </a:xfrm>
              <a:custGeom>
                <a:avLst/>
                <a:gdLst>
                  <a:gd name="T0" fmla="*/ 0 w 19"/>
                  <a:gd name="T1" fmla="*/ 3 h 3"/>
                  <a:gd name="T2" fmla="*/ 0 w 19"/>
                  <a:gd name="T3" fmla="*/ 3 h 3"/>
                  <a:gd name="T4" fmla="*/ 0 w 19"/>
                  <a:gd name="T5" fmla="*/ 3 h 3"/>
                  <a:gd name="T6" fmla="*/ 9 w 19"/>
                  <a:gd name="T7" fmla="*/ 3 h 3"/>
                  <a:gd name="T8" fmla="*/ 9 w 19"/>
                  <a:gd name="T9" fmla="*/ 3 h 3"/>
                  <a:gd name="T10" fmla="*/ 9 w 19"/>
                  <a:gd name="T11" fmla="*/ 0 h 3"/>
                  <a:gd name="T12" fmla="*/ 16 w 19"/>
                  <a:gd name="T13" fmla="*/ 0 h 3"/>
                  <a:gd name="T14" fmla="*/ 19 w 19"/>
                  <a:gd name="T15" fmla="*/ 0 h 3"/>
                  <a:gd name="T16" fmla="*/ 3 w 19"/>
                  <a:gd name="T17" fmla="*/ 0 h 3"/>
                  <a:gd name="T18" fmla="*/ 0 w 19"/>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
                  <a:gd name="T32" fmla="*/ 19 w 19"/>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
                    <a:moveTo>
                      <a:pt x="0" y="3"/>
                    </a:moveTo>
                    <a:lnTo>
                      <a:pt x="0" y="3"/>
                    </a:lnTo>
                    <a:lnTo>
                      <a:pt x="9" y="3"/>
                    </a:lnTo>
                    <a:lnTo>
                      <a:pt x="9" y="0"/>
                    </a:lnTo>
                    <a:lnTo>
                      <a:pt x="16" y="0"/>
                    </a:lnTo>
                    <a:lnTo>
                      <a:pt x="19" y="0"/>
                    </a:lnTo>
                    <a:lnTo>
                      <a:pt x="3" y="0"/>
                    </a:lnTo>
                    <a:lnTo>
                      <a:pt x="0" y="3"/>
                    </a:lnTo>
                    <a:close/>
                  </a:path>
                </a:pathLst>
              </a:custGeom>
              <a:solidFill>
                <a:srgbClr val="D1F2EB"/>
              </a:solidFill>
              <a:ln w="9525">
                <a:noFill/>
                <a:round/>
                <a:headEnd/>
                <a:tailEnd/>
              </a:ln>
            </p:spPr>
            <p:txBody>
              <a:bodyPr/>
              <a:lstStyle/>
              <a:p>
                <a:endParaRPr lang="en-US"/>
              </a:p>
            </p:txBody>
          </p:sp>
          <p:sp>
            <p:nvSpPr>
              <p:cNvPr id="33132" name="Freeform 215"/>
              <p:cNvSpPr>
                <a:spLocks/>
              </p:cNvSpPr>
              <p:nvPr/>
            </p:nvSpPr>
            <p:spPr bwMode="auto">
              <a:xfrm>
                <a:off x="1590" y="1450"/>
                <a:ext cx="19" cy="3"/>
              </a:xfrm>
              <a:custGeom>
                <a:avLst/>
                <a:gdLst>
                  <a:gd name="T0" fmla="*/ 0 w 19"/>
                  <a:gd name="T1" fmla="*/ 3 h 3"/>
                  <a:gd name="T2" fmla="*/ 0 w 19"/>
                  <a:gd name="T3" fmla="*/ 3 h 3"/>
                  <a:gd name="T4" fmla="*/ 0 w 19"/>
                  <a:gd name="T5" fmla="*/ 3 h 3"/>
                  <a:gd name="T6" fmla="*/ 9 w 19"/>
                  <a:gd name="T7" fmla="*/ 3 h 3"/>
                  <a:gd name="T8" fmla="*/ 9 w 19"/>
                  <a:gd name="T9" fmla="*/ 3 h 3"/>
                  <a:gd name="T10" fmla="*/ 9 w 19"/>
                  <a:gd name="T11" fmla="*/ 0 h 3"/>
                  <a:gd name="T12" fmla="*/ 16 w 19"/>
                  <a:gd name="T13" fmla="*/ 0 h 3"/>
                  <a:gd name="T14" fmla="*/ 19 w 19"/>
                  <a:gd name="T15" fmla="*/ 0 h 3"/>
                  <a:gd name="T16" fmla="*/ 3 w 19"/>
                  <a:gd name="T17" fmla="*/ 0 h 3"/>
                  <a:gd name="T18" fmla="*/ 0 w 19"/>
                  <a:gd name="T19" fmla="*/ 3 h 3"/>
                  <a:gd name="T20" fmla="*/ 0 w 19"/>
                  <a:gd name="T21" fmla="*/ 3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
                  <a:gd name="T35" fmla="*/ 19 w 1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
                    <a:moveTo>
                      <a:pt x="0" y="3"/>
                    </a:moveTo>
                    <a:lnTo>
                      <a:pt x="0" y="3"/>
                    </a:lnTo>
                    <a:lnTo>
                      <a:pt x="9" y="3"/>
                    </a:lnTo>
                    <a:lnTo>
                      <a:pt x="9" y="0"/>
                    </a:lnTo>
                    <a:lnTo>
                      <a:pt x="16" y="0"/>
                    </a:lnTo>
                    <a:lnTo>
                      <a:pt x="19" y="0"/>
                    </a:lnTo>
                    <a:lnTo>
                      <a:pt x="3" y="0"/>
                    </a:lnTo>
                    <a:lnTo>
                      <a:pt x="0" y="3"/>
                    </a:lnTo>
                  </a:path>
                </a:pathLst>
              </a:custGeom>
              <a:noFill/>
              <a:ln w="0">
                <a:solidFill>
                  <a:srgbClr val="7F7F7F"/>
                </a:solidFill>
                <a:round/>
                <a:headEnd/>
                <a:tailEnd/>
              </a:ln>
            </p:spPr>
            <p:txBody>
              <a:bodyPr/>
              <a:lstStyle/>
              <a:p>
                <a:endParaRPr lang="en-US"/>
              </a:p>
            </p:txBody>
          </p:sp>
          <p:sp>
            <p:nvSpPr>
              <p:cNvPr id="33133" name="Freeform 216"/>
              <p:cNvSpPr>
                <a:spLocks/>
              </p:cNvSpPr>
              <p:nvPr/>
            </p:nvSpPr>
            <p:spPr bwMode="auto">
              <a:xfrm>
                <a:off x="1976" y="1569"/>
                <a:ext cx="13" cy="16"/>
              </a:xfrm>
              <a:custGeom>
                <a:avLst/>
                <a:gdLst>
                  <a:gd name="T0" fmla="*/ 3 w 13"/>
                  <a:gd name="T1" fmla="*/ 10 h 16"/>
                  <a:gd name="T2" fmla="*/ 3 w 13"/>
                  <a:gd name="T3" fmla="*/ 13 h 16"/>
                  <a:gd name="T4" fmla="*/ 0 w 13"/>
                  <a:gd name="T5" fmla="*/ 13 h 16"/>
                  <a:gd name="T6" fmla="*/ 3 w 13"/>
                  <a:gd name="T7" fmla="*/ 13 h 16"/>
                  <a:gd name="T8" fmla="*/ 6 w 13"/>
                  <a:gd name="T9" fmla="*/ 16 h 16"/>
                  <a:gd name="T10" fmla="*/ 9 w 13"/>
                  <a:gd name="T11" fmla="*/ 13 h 16"/>
                  <a:gd name="T12" fmla="*/ 13 w 13"/>
                  <a:gd name="T13" fmla="*/ 10 h 16"/>
                  <a:gd name="T14" fmla="*/ 9 w 13"/>
                  <a:gd name="T15" fmla="*/ 10 h 16"/>
                  <a:gd name="T16" fmla="*/ 9 w 13"/>
                  <a:gd name="T17" fmla="*/ 10 h 16"/>
                  <a:gd name="T18" fmla="*/ 9 w 13"/>
                  <a:gd name="T19" fmla="*/ 10 h 16"/>
                  <a:gd name="T20" fmla="*/ 9 w 13"/>
                  <a:gd name="T21" fmla="*/ 6 h 16"/>
                  <a:gd name="T22" fmla="*/ 13 w 13"/>
                  <a:gd name="T23" fmla="*/ 6 h 16"/>
                  <a:gd name="T24" fmla="*/ 13 w 13"/>
                  <a:gd name="T25" fmla="*/ 10 h 16"/>
                  <a:gd name="T26" fmla="*/ 13 w 13"/>
                  <a:gd name="T27" fmla="*/ 3 h 16"/>
                  <a:gd name="T28" fmla="*/ 13 w 13"/>
                  <a:gd name="T29" fmla="*/ 3 h 16"/>
                  <a:gd name="T30" fmla="*/ 13 w 13"/>
                  <a:gd name="T31" fmla="*/ 0 h 16"/>
                  <a:gd name="T32" fmla="*/ 13 w 13"/>
                  <a:gd name="T33" fmla="*/ 0 h 16"/>
                  <a:gd name="T34" fmla="*/ 13 w 13"/>
                  <a:gd name="T35" fmla="*/ 3 h 16"/>
                  <a:gd name="T36" fmla="*/ 6 w 13"/>
                  <a:gd name="T37" fmla="*/ 6 h 16"/>
                  <a:gd name="T38" fmla="*/ 6 w 13"/>
                  <a:gd name="T39" fmla="*/ 6 h 16"/>
                  <a:gd name="T40" fmla="*/ 6 w 13"/>
                  <a:gd name="T41" fmla="*/ 6 h 16"/>
                  <a:gd name="T42" fmla="*/ 9 w 13"/>
                  <a:gd name="T43" fmla="*/ 6 h 16"/>
                  <a:gd name="T44" fmla="*/ 9 w 13"/>
                  <a:gd name="T45" fmla="*/ 6 h 16"/>
                  <a:gd name="T46" fmla="*/ 6 w 13"/>
                  <a:gd name="T47" fmla="*/ 6 h 16"/>
                  <a:gd name="T48" fmla="*/ 6 w 13"/>
                  <a:gd name="T49" fmla="*/ 10 h 16"/>
                  <a:gd name="T50" fmla="*/ 3 w 13"/>
                  <a:gd name="T51" fmla="*/ 1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6"/>
                  <a:gd name="T80" fmla="*/ 13 w 13"/>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6">
                    <a:moveTo>
                      <a:pt x="3" y="10"/>
                    </a:moveTo>
                    <a:lnTo>
                      <a:pt x="3" y="13"/>
                    </a:lnTo>
                    <a:lnTo>
                      <a:pt x="0" y="13"/>
                    </a:lnTo>
                    <a:lnTo>
                      <a:pt x="3" y="13"/>
                    </a:lnTo>
                    <a:lnTo>
                      <a:pt x="6" y="16"/>
                    </a:lnTo>
                    <a:lnTo>
                      <a:pt x="9" y="13"/>
                    </a:lnTo>
                    <a:lnTo>
                      <a:pt x="13" y="10"/>
                    </a:lnTo>
                    <a:lnTo>
                      <a:pt x="9" y="10"/>
                    </a:lnTo>
                    <a:lnTo>
                      <a:pt x="9" y="6"/>
                    </a:lnTo>
                    <a:lnTo>
                      <a:pt x="13" y="6"/>
                    </a:lnTo>
                    <a:lnTo>
                      <a:pt x="13" y="10"/>
                    </a:lnTo>
                    <a:lnTo>
                      <a:pt x="13" y="3"/>
                    </a:lnTo>
                    <a:lnTo>
                      <a:pt x="13" y="0"/>
                    </a:lnTo>
                    <a:lnTo>
                      <a:pt x="13" y="3"/>
                    </a:lnTo>
                    <a:lnTo>
                      <a:pt x="6" y="6"/>
                    </a:lnTo>
                    <a:lnTo>
                      <a:pt x="9" y="6"/>
                    </a:lnTo>
                    <a:lnTo>
                      <a:pt x="6" y="6"/>
                    </a:lnTo>
                    <a:lnTo>
                      <a:pt x="6" y="10"/>
                    </a:lnTo>
                    <a:lnTo>
                      <a:pt x="3" y="10"/>
                    </a:lnTo>
                    <a:close/>
                  </a:path>
                </a:pathLst>
              </a:custGeom>
              <a:solidFill>
                <a:srgbClr val="D1F2EB"/>
              </a:solidFill>
              <a:ln w="9525">
                <a:noFill/>
                <a:round/>
                <a:headEnd/>
                <a:tailEnd/>
              </a:ln>
            </p:spPr>
            <p:txBody>
              <a:bodyPr/>
              <a:lstStyle/>
              <a:p>
                <a:endParaRPr lang="en-US"/>
              </a:p>
            </p:txBody>
          </p:sp>
          <p:sp>
            <p:nvSpPr>
              <p:cNvPr id="33134" name="Freeform 217"/>
              <p:cNvSpPr>
                <a:spLocks/>
              </p:cNvSpPr>
              <p:nvPr/>
            </p:nvSpPr>
            <p:spPr bwMode="auto">
              <a:xfrm>
                <a:off x="1976" y="1569"/>
                <a:ext cx="13" cy="16"/>
              </a:xfrm>
              <a:custGeom>
                <a:avLst/>
                <a:gdLst>
                  <a:gd name="T0" fmla="*/ 3 w 13"/>
                  <a:gd name="T1" fmla="*/ 10 h 16"/>
                  <a:gd name="T2" fmla="*/ 3 w 13"/>
                  <a:gd name="T3" fmla="*/ 13 h 16"/>
                  <a:gd name="T4" fmla="*/ 0 w 13"/>
                  <a:gd name="T5" fmla="*/ 13 h 16"/>
                  <a:gd name="T6" fmla="*/ 3 w 13"/>
                  <a:gd name="T7" fmla="*/ 13 h 16"/>
                  <a:gd name="T8" fmla="*/ 6 w 13"/>
                  <a:gd name="T9" fmla="*/ 16 h 16"/>
                  <a:gd name="T10" fmla="*/ 9 w 13"/>
                  <a:gd name="T11" fmla="*/ 13 h 16"/>
                  <a:gd name="T12" fmla="*/ 13 w 13"/>
                  <a:gd name="T13" fmla="*/ 10 h 16"/>
                  <a:gd name="T14" fmla="*/ 9 w 13"/>
                  <a:gd name="T15" fmla="*/ 10 h 16"/>
                  <a:gd name="T16" fmla="*/ 9 w 13"/>
                  <a:gd name="T17" fmla="*/ 10 h 16"/>
                  <a:gd name="T18" fmla="*/ 9 w 13"/>
                  <a:gd name="T19" fmla="*/ 10 h 16"/>
                  <a:gd name="T20" fmla="*/ 9 w 13"/>
                  <a:gd name="T21" fmla="*/ 6 h 16"/>
                  <a:gd name="T22" fmla="*/ 13 w 13"/>
                  <a:gd name="T23" fmla="*/ 6 h 16"/>
                  <a:gd name="T24" fmla="*/ 13 w 13"/>
                  <a:gd name="T25" fmla="*/ 10 h 16"/>
                  <a:gd name="T26" fmla="*/ 13 w 13"/>
                  <a:gd name="T27" fmla="*/ 3 h 16"/>
                  <a:gd name="T28" fmla="*/ 13 w 13"/>
                  <a:gd name="T29" fmla="*/ 3 h 16"/>
                  <a:gd name="T30" fmla="*/ 13 w 13"/>
                  <a:gd name="T31" fmla="*/ 0 h 16"/>
                  <a:gd name="T32" fmla="*/ 13 w 13"/>
                  <a:gd name="T33" fmla="*/ 0 h 16"/>
                  <a:gd name="T34" fmla="*/ 13 w 13"/>
                  <a:gd name="T35" fmla="*/ 3 h 16"/>
                  <a:gd name="T36" fmla="*/ 6 w 13"/>
                  <a:gd name="T37" fmla="*/ 6 h 16"/>
                  <a:gd name="T38" fmla="*/ 6 w 13"/>
                  <a:gd name="T39" fmla="*/ 6 h 16"/>
                  <a:gd name="T40" fmla="*/ 6 w 13"/>
                  <a:gd name="T41" fmla="*/ 6 h 16"/>
                  <a:gd name="T42" fmla="*/ 9 w 13"/>
                  <a:gd name="T43" fmla="*/ 6 h 16"/>
                  <a:gd name="T44" fmla="*/ 9 w 13"/>
                  <a:gd name="T45" fmla="*/ 6 h 16"/>
                  <a:gd name="T46" fmla="*/ 6 w 13"/>
                  <a:gd name="T47" fmla="*/ 6 h 16"/>
                  <a:gd name="T48" fmla="*/ 6 w 13"/>
                  <a:gd name="T49" fmla="*/ 10 h 16"/>
                  <a:gd name="T50" fmla="*/ 3 w 13"/>
                  <a:gd name="T51" fmla="*/ 10 h 16"/>
                  <a:gd name="T52" fmla="*/ 3 w 13"/>
                  <a:gd name="T53" fmla="*/ 1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
                  <a:gd name="T82" fmla="*/ 0 h 16"/>
                  <a:gd name="T83" fmla="*/ 13 w 13"/>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 h="16">
                    <a:moveTo>
                      <a:pt x="3" y="10"/>
                    </a:moveTo>
                    <a:lnTo>
                      <a:pt x="3" y="13"/>
                    </a:lnTo>
                    <a:lnTo>
                      <a:pt x="0" y="13"/>
                    </a:lnTo>
                    <a:lnTo>
                      <a:pt x="3" y="13"/>
                    </a:lnTo>
                    <a:lnTo>
                      <a:pt x="6" y="16"/>
                    </a:lnTo>
                    <a:lnTo>
                      <a:pt x="9" y="13"/>
                    </a:lnTo>
                    <a:lnTo>
                      <a:pt x="13" y="10"/>
                    </a:lnTo>
                    <a:lnTo>
                      <a:pt x="9" y="10"/>
                    </a:lnTo>
                    <a:lnTo>
                      <a:pt x="9" y="6"/>
                    </a:lnTo>
                    <a:lnTo>
                      <a:pt x="13" y="6"/>
                    </a:lnTo>
                    <a:lnTo>
                      <a:pt x="13" y="10"/>
                    </a:lnTo>
                    <a:lnTo>
                      <a:pt x="13" y="3"/>
                    </a:lnTo>
                    <a:lnTo>
                      <a:pt x="13" y="0"/>
                    </a:lnTo>
                    <a:lnTo>
                      <a:pt x="13" y="3"/>
                    </a:lnTo>
                    <a:lnTo>
                      <a:pt x="6" y="6"/>
                    </a:lnTo>
                    <a:lnTo>
                      <a:pt x="9" y="6"/>
                    </a:lnTo>
                    <a:lnTo>
                      <a:pt x="6" y="6"/>
                    </a:lnTo>
                    <a:lnTo>
                      <a:pt x="6" y="10"/>
                    </a:lnTo>
                    <a:lnTo>
                      <a:pt x="3" y="10"/>
                    </a:lnTo>
                  </a:path>
                </a:pathLst>
              </a:custGeom>
              <a:noFill/>
              <a:ln w="0">
                <a:solidFill>
                  <a:srgbClr val="7F7F7F"/>
                </a:solidFill>
                <a:round/>
                <a:headEnd/>
                <a:tailEnd/>
              </a:ln>
            </p:spPr>
            <p:txBody>
              <a:bodyPr/>
              <a:lstStyle/>
              <a:p>
                <a:endParaRPr lang="en-US"/>
              </a:p>
            </p:txBody>
          </p:sp>
          <p:sp>
            <p:nvSpPr>
              <p:cNvPr id="33135" name="Freeform 218"/>
              <p:cNvSpPr>
                <a:spLocks/>
              </p:cNvSpPr>
              <p:nvPr/>
            </p:nvSpPr>
            <p:spPr bwMode="auto">
              <a:xfrm>
                <a:off x="1992" y="1582"/>
                <a:ext cx="64" cy="32"/>
              </a:xfrm>
              <a:custGeom>
                <a:avLst/>
                <a:gdLst>
                  <a:gd name="T0" fmla="*/ 26 w 64"/>
                  <a:gd name="T1" fmla="*/ 13 h 32"/>
                  <a:gd name="T2" fmla="*/ 29 w 64"/>
                  <a:gd name="T3" fmla="*/ 13 h 32"/>
                  <a:gd name="T4" fmla="*/ 35 w 64"/>
                  <a:gd name="T5" fmla="*/ 6 h 32"/>
                  <a:gd name="T6" fmla="*/ 35 w 64"/>
                  <a:gd name="T7" fmla="*/ 10 h 32"/>
                  <a:gd name="T8" fmla="*/ 35 w 64"/>
                  <a:gd name="T9" fmla="*/ 6 h 32"/>
                  <a:gd name="T10" fmla="*/ 42 w 64"/>
                  <a:gd name="T11" fmla="*/ 3 h 32"/>
                  <a:gd name="T12" fmla="*/ 38 w 64"/>
                  <a:gd name="T13" fmla="*/ 6 h 32"/>
                  <a:gd name="T14" fmla="*/ 38 w 64"/>
                  <a:gd name="T15" fmla="*/ 6 h 32"/>
                  <a:gd name="T16" fmla="*/ 42 w 64"/>
                  <a:gd name="T17" fmla="*/ 3 h 32"/>
                  <a:gd name="T18" fmla="*/ 42 w 64"/>
                  <a:gd name="T19" fmla="*/ 0 h 32"/>
                  <a:gd name="T20" fmla="*/ 45 w 64"/>
                  <a:gd name="T21" fmla="*/ 0 h 32"/>
                  <a:gd name="T22" fmla="*/ 48 w 64"/>
                  <a:gd name="T23" fmla="*/ 3 h 32"/>
                  <a:gd name="T24" fmla="*/ 48 w 64"/>
                  <a:gd name="T25" fmla="*/ 10 h 32"/>
                  <a:gd name="T26" fmla="*/ 51 w 64"/>
                  <a:gd name="T27" fmla="*/ 3 h 32"/>
                  <a:gd name="T28" fmla="*/ 58 w 64"/>
                  <a:gd name="T29" fmla="*/ 3 h 32"/>
                  <a:gd name="T30" fmla="*/ 58 w 64"/>
                  <a:gd name="T31" fmla="*/ 13 h 32"/>
                  <a:gd name="T32" fmla="*/ 58 w 64"/>
                  <a:gd name="T33" fmla="*/ 13 h 32"/>
                  <a:gd name="T34" fmla="*/ 64 w 64"/>
                  <a:gd name="T35" fmla="*/ 13 h 32"/>
                  <a:gd name="T36" fmla="*/ 64 w 64"/>
                  <a:gd name="T37" fmla="*/ 16 h 32"/>
                  <a:gd name="T38" fmla="*/ 64 w 64"/>
                  <a:gd name="T39" fmla="*/ 22 h 32"/>
                  <a:gd name="T40" fmla="*/ 61 w 64"/>
                  <a:gd name="T41" fmla="*/ 22 h 32"/>
                  <a:gd name="T42" fmla="*/ 61 w 64"/>
                  <a:gd name="T43" fmla="*/ 26 h 32"/>
                  <a:gd name="T44" fmla="*/ 64 w 64"/>
                  <a:gd name="T45" fmla="*/ 26 h 32"/>
                  <a:gd name="T46" fmla="*/ 64 w 64"/>
                  <a:gd name="T47" fmla="*/ 29 h 32"/>
                  <a:gd name="T48" fmla="*/ 64 w 64"/>
                  <a:gd name="T49" fmla="*/ 29 h 32"/>
                  <a:gd name="T50" fmla="*/ 61 w 64"/>
                  <a:gd name="T51" fmla="*/ 32 h 32"/>
                  <a:gd name="T52" fmla="*/ 58 w 64"/>
                  <a:gd name="T53" fmla="*/ 32 h 32"/>
                  <a:gd name="T54" fmla="*/ 58 w 64"/>
                  <a:gd name="T55" fmla="*/ 32 h 32"/>
                  <a:gd name="T56" fmla="*/ 58 w 64"/>
                  <a:gd name="T57" fmla="*/ 29 h 32"/>
                  <a:gd name="T58" fmla="*/ 48 w 64"/>
                  <a:gd name="T59" fmla="*/ 29 h 32"/>
                  <a:gd name="T60" fmla="*/ 45 w 64"/>
                  <a:gd name="T61" fmla="*/ 32 h 32"/>
                  <a:gd name="T62" fmla="*/ 38 w 64"/>
                  <a:gd name="T63" fmla="*/ 32 h 32"/>
                  <a:gd name="T64" fmla="*/ 38 w 64"/>
                  <a:gd name="T65" fmla="*/ 29 h 32"/>
                  <a:gd name="T66" fmla="*/ 35 w 64"/>
                  <a:gd name="T67" fmla="*/ 26 h 32"/>
                  <a:gd name="T68" fmla="*/ 32 w 64"/>
                  <a:gd name="T69" fmla="*/ 26 h 32"/>
                  <a:gd name="T70" fmla="*/ 29 w 64"/>
                  <a:gd name="T71" fmla="*/ 29 h 32"/>
                  <a:gd name="T72" fmla="*/ 32 w 64"/>
                  <a:gd name="T73" fmla="*/ 26 h 32"/>
                  <a:gd name="T74" fmla="*/ 38 w 64"/>
                  <a:gd name="T75" fmla="*/ 19 h 32"/>
                  <a:gd name="T76" fmla="*/ 38 w 64"/>
                  <a:gd name="T77" fmla="*/ 19 h 32"/>
                  <a:gd name="T78" fmla="*/ 32 w 64"/>
                  <a:gd name="T79" fmla="*/ 22 h 32"/>
                  <a:gd name="T80" fmla="*/ 22 w 64"/>
                  <a:gd name="T81" fmla="*/ 26 h 32"/>
                  <a:gd name="T82" fmla="*/ 13 w 64"/>
                  <a:gd name="T83" fmla="*/ 32 h 32"/>
                  <a:gd name="T84" fmla="*/ 9 w 64"/>
                  <a:gd name="T85" fmla="*/ 32 h 32"/>
                  <a:gd name="T86" fmla="*/ 13 w 64"/>
                  <a:gd name="T87" fmla="*/ 26 h 32"/>
                  <a:gd name="T88" fmla="*/ 9 w 64"/>
                  <a:gd name="T89" fmla="*/ 26 h 32"/>
                  <a:gd name="T90" fmla="*/ 3 w 64"/>
                  <a:gd name="T91" fmla="*/ 29 h 32"/>
                  <a:gd name="T92" fmla="*/ 0 w 64"/>
                  <a:gd name="T93" fmla="*/ 29 h 32"/>
                  <a:gd name="T94" fmla="*/ 0 w 64"/>
                  <a:gd name="T95" fmla="*/ 29 h 32"/>
                  <a:gd name="T96" fmla="*/ 9 w 64"/>
                  <a:gd name="T97" fmla="*/ 22 h 32"/>
                  <a:gd name="T98" fmla="*/ 26 w 64"/>
                  <a:gd name="T99" fmla="*/ 13 h 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32"/>
                  <a:gd name="T152" fmla="*/ 64 w 64"/>
                  <a:gd name="T153" fmla="*/ 32 h 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32">
                    <a:moveTo>
                      <a:pt x="26" y="13"/>
                    </a:moveTo>
                    <a:lnTo>
                      <a:pt x="29" y="13"/>
                    </a:lnTo>
                    <a:lnTo>
                      <a:pt x="35" y="6"/>
                    </a:lnTo>
                    <a:lnTo>
                      <a:pt x="35" y="10"/>
                    </a:lnTo>
                    <a:lnTo>
                      <a:pt x="35" y="6"/>
                    </a:lnTo>
                    <a:lnTo>
                      <a:pt x="42" y="3"/>
                    </a:lnTo>
                    <a:lnTo>
                      <a:pt x="38" y="6"/>
                    </a:lnTo>
                    <a:lnTo>
                      <a:pt x="42" y="3"/>
                    </a:lnTo>
                    <a:lnTo>
                      <a:pt x="42" y="0"/>
                    </a:lnTo>
                    <a:lnTo>
                      <a:pt x="45" y="0"/>
                    </a:lnTo>
                    <a:lnTo>
                      <a:pt x="48" y="3"/>
                    </a:lnTo>
                    <a:lnTo>
                      <a:pt x="48" y="10"/>
                    </a:lnTo>
                    <a:lnTo>
                      <a:pt x="51" y="3"/>
                    </a:lnTo>
                    <a:lnTo>
                      <a:pt x="58" y="3"/>
                    </a:lnTo>
                    <a:lnTo>
                      <a:pt x="58" y="13"/>
                    </a:lnTo>
                    <a:lnTo>
                      <a:pt x="64" y="13"/>
                    </a:lnTo>
                    <a:lnTo>
                      <a:pt x="64" y="16"/>
                    </a:lnTo>
                    <a:lnTo>
                      <a:pt x="64" y="22"/>
                    </a:lnTo>
                    <a:lnTo>
                      <a:pt x="61" y="22"/>
                    </a:lnTo>
                    <a:lnTo>
                      <a:pt x="61" y="26"/>
                    </a:lnTo>
                    <a:lnTo>
                      <a:pt x="64" y="26"/>
                    </a:lnTo>
                    <a:lnTo>
                      <a:pt x="64" y="29"/>
                    </a:lnTo>
                    <a:lnTo>
                      <a:pt x="61" y="32"/>
                    </a:lnTo>
                    <a:lnTo>
                      <a:pt x="58" y="32"/>
                    </a:lnTo>
                    <a:lnTo>
                      <a:pt x="58" y="29"/>
                    </a:lnTo>
                    <a:lnTo>
                      <a:pt x="48" y="29"/>
                    </a:lnTo>
                    <a:lnTo>
                      <a:pt x="45" y="32"/>
                    </a:lnTo>
                    <a:lnTo>
                      <a:pt x="38" y="32"/>
                    </a:lnTo>
                    <a:lnTo>
                      <a:pt x="38" y="29"/>
                    </a:lnTo>
                    <a:lnTo>
                      <a:pt x="35" y="26"/>
                    </a:lnTo>
                    <a:lnTo>
                      <a:pt x="32" y="26"/>
                    </a:lnTo>
                    <a:lnTo>
                      <a:pt x="29" y="29"/>
                    </a:lnTo>
                    <a:lnTo>
                      <a:pt x="32" y="26"/>
                    </a:lnTo>
                    <a:lnTo>
                      <a:pt x="38" y="19"/>
                    </a:lnTo>
                    <a:lnTo>
                      <a:pt x="32" y="22"/>
                    </a:lnTo>
                    <a:lnTo>
                      <a:pt x="22" y="26"/>
                    </a:lnTo>
                    <a:lnTo>
                      <a:pt x="13" y="32"/>
                    </a:lnTo>
                    <a:lnTo>
                      <a:pt x="9" y="32"/>
                    </a:lnTo>
                    <a:lnTo>
                      <a:pt x="13" y="26"/>
                    </a:lnTo>
                    <a:lnTo>
                      <a:pt x="9" y="26"/>
                    </a:lnTo>
                    <a:lnTo>
                      <a:pt x="3" y="29"/>
                    </a:lnTo>
                    <a:lnTo>
                      <a:pt x="0" y="29"/>
                    </a:lnTo>
                    <a:lnTo>
                      <a:pt x="9" y="22"/>
                    </a:lnTo>
                    <a:lnTo>
                      <a:pt x="26" y="13"/>
                    </a:lnTo>
                    <a:close/>
                  </a:path>
                </a:pathLst>
              </a:custGeom>
              <a:solidFill>
                <a:srgbClr val="D1F2EB"/>
              </a:solidFill>
              <a:ln w="9525">
                <a:noFill/>
                <a:round/>
                <a:headEnd/>
                <a:tailEnd/>
              </a:ln>
            </p:spPr>
            <p:txBody>
              <a:bodyPr/>
              <a:lstStyle/>
              <a:p>
                <a:endParaRPr lang="en-US"/>
              </a:p>
            </p:txBody>
          </p:sp>
          <p:sp>
            <p:nvSpPr>
              <p:cNvPr id="33136" name="Freeform 219"/>
              <p:cNvSpPr>
                <a:spLocks/>
              </p:cNvSpPr>
              <p:nvPr/>
            </p:nvSpPr>
            <p:spPr bwMode="auto">
              <a:xfrm>
                <a:off x="1992" y="1582"/>
                <a:ext cx="64" cy="32"/>
              </a:xfrm>
              <a:custGeom>
                <a:avLst/>
                <a:gdLst>
                  <a:gd name="T0" fmla="*/ 26 w 64"/>
                  <a:gd name="T1" fmla="*/ 13 h 32"/>
                  <a:gd name="T2" fmla="*/ 29 w 64"/>
                  <a:gd name="T3" fmla="*/ 13 h 32"/>
                  <a:gd name="T4" fmla="*/ 35 w 64"/>
                  <a:gd name="T5" fmla="*/ 6 h 32"/>
                  <a:gd name="T6" fmla="*/ 35 w 64"/>
                  <a:gd name="T7" fmla="*/ 10 h 32"/>
                  <a:gd name="T8" fmla="*/ 35 w 64"/>
                  <a:gd name="T9" fmla="*/ 6 h 32"/>
                  <a:gd name="T10" fmla="*/ 42 w 64"/>
                  <a:gd name="T11" fmla="*/ 3 h 32"/>
                  <a:gd name="T12" fmla="*/ 38 w 64"/>
                  <a:gd name="T13" fmla="*/ 6 h 32"/>
                  <a:gd name="T14" fmla="*/ 38 w 64"/>
                  <a:gd name="T15" fmla="*/ 6 h 32"/>
                  <a:gd name="T16" fmla="*/ 42 w 64"/>
                  <a:gd name="T17" fmla="*/ 3 h 32"/>
                  <a:gd name="T18" fmla="*/ 42 w 64"/>
                  <a:gd name="T19" fmla="*/ 0 h 32"/>
                  <a:gd name="T20" fmla="*/ 45 w 64"/>
                  <a:gd name="T21" fmla="*/ 0 h 32"/>
                  <a:gd name="T22" fmla="*/ 48 w 64"/>
                  <a:gd name="T23" fmla="*/ 3 h 32"/>
                  <a:gd name="T24" fmla="*/ 48 w 64"/>
                  <a:gd name="T25" fmla="*/ 10 h 32"/>
                  <a:gd name="T26" fmla="*/ 51 w 64"/>
                  <a:gd name="T27" fmla="*/ 3 h 32"/>
                  <a:gd name="T28" fmla="*/ 58 w 64"/>
                  <a:gd name="T29" fmla="*/ 3 h 32"/>
                  <a:gd name="T30" fmla="*/ 58 w 64"/>
                  <a:gd name="T31" fmla="*/ 13 h 32"/>
                  <a:gd name="T32" fmla="*/ 58 w 64"/>
                  <a:gd name="T33" fmla="*/ 13 h 32"/>
                  <a:gd name="T34" fmla="*/ 64 w 64"/>
                  <a:gd name="T35" fmla="*/ 13 h 32"/>
                  <a:gd name="T36" fmla="*/ 64 w 64"/>
                  <a:gd name="T37" fmla="*/ 16 h 32"/>
                  <a:gd name="T38" fmla="*/ 64 w 64"/>
                  <a:gd name="T39" fmla="*/ 22 h 32"/>
                  <a:gd name="T40" fmla="*/ 61 w 64"/>
                  <a:gd name="T41" fmla="*/ 22 h 32"/>
                  <a:gd name="T42" fmla="*/ 61 w 64"/>
                  <a:gd name="T43" fmla="*/ 26 h 32"/>
                  <a:gd name="T44" fmla="*/ 64 w 64"/>
                  <a:gd name="T45" fmla="*/ 26 h 32"/>
                  <a:gd name="T46" fmla="*/ 64 w 64"/>
                  <a:gd name="T47" fmla="*/ 29 h 32"/>
                  <a:gd name="T48" fmla="*/ 64 w 64"/>
                  <a:gd name="T49" fmla="*/ 29 h 32"/>
                  <a:gd name="T50" fmla="*/ 61 w 64"/>
                  <a:gd name="T51" fmla="*/ 32 h 32"/>
                  <a:gd name="T52" fmla="*/ 58 w 64"/>
                  <a:gd name="T53" fmla="*/ 32 h 32"/>
                  <a:gd name="T54" fmla="*/ 58 w 64"/>
                  <a:gd name="T55" fmla="*/ 32 h 32"/>
                  <a:gd name="T56" fmla="*/ 58 w 64"/>
                  <a:gd name="T57" fmla="*/ 29 h 32"/>
                  <a:gd name="T58" fmla="*/ 48 w 64"/>
                  <a:gd name="T59" fmla="*/ 29 h 32"/>
                  <a:gd name="T60" fmla="*/ 45 w 64"/>
                  <a:gd name="T61" fmla="*/ 32 h 32"/>
                  <a:gd name="T62" fmla="*/ 38 w 64"/>
                  <a:gd name="T63" fmla="*/ 32 h 32"/>
                  <a:gd name="T64" fmla="*/ 38 w 64"/>
                  <a:gd name="T65" fmla="*/ 29 h 32"/>
                  <a:gd name="T66" fmla="*/ 35 w 64"/>
                  <a:gd name="T67" fmla="*/ 26 h 32"/>
                  <a:gd name="T68" fmla="*/ 32 w 64"/>
                  <a:gd name="T69" fmla="*/ 26 h 32"/>
                  <a:gd name="T70" fmla="*/ 29 w 64"/>
                  <a:gd name="T71" fmla="*/ 29 h 32"/>
                  <a:gd name="T72" fmla="*/ 32 w 64"/>
                  <a:gd name="T73" fmla="*/ 26 h 32"/>
                  <a:gd name="T74" fmla="*/ 38 w 64"/>
                  <a:gd name="T75" fmla="*/ 19 h 32"/>
                  <a:gd name="T76" fmla="*/ 38 w 64"/>
                  <a:gd name="T77" fmla="*/ 19 h 32"/>
                  <a:gd name="T78" fmla="*/ 32 w 64"/>
                  <a:gd name="T79" fmla="*/ 22 h 32"/>
                  <a:gd name="T80" fmla="*/ 22 w 64"/>
                  <a:gd name="T81" fmla="*/ 26 h 32"/>
                  <a:gd name="T82" fmla="*/ 13 w 64"/>
                  <a:gd name="T83" fmla="*/ 32 h 32"/>
                  <a:gd name="T84" fmla="*/ 9 w 64"/>
                  <a:gd name="T85" fmla="*/ 32 h 32"/>
                  <a:gd name="T86" fmla="*/ 13 w 64"/>
                  <a:gd name="T87" fmla="*/ 26 h 32"/>
                  <a:gd name="T88" fmla="*/ 9 w 64"/>
                  <a:gd name="T89" fmla="*/ 26 h 32"/>
                  <a:gd name="T90" fmla="*/ 3 w 64"/>
                  <a:gd name="T91" fmla="*/ 29 h 32"/>
                  <a:gd name="T92" fmla="*/ 0 w 64"/>
                  <a:gd name="T93" fmla="*/ 29 h 32"/>
                  <a:gd name="T94" fmla="*/ 0 w 64"/>
                  <a:gd name="T95" fmla="*/ 29 h 32"/>
                  <a:gd name="T96" fmla="*/ 9 w 64"/>
                  <a:gd name="T97" fmla="*/ 22 h 32"/>
                  <a:gd name="T98" fmla="*/ 26 w 64"/>
                  <a:gd name="T99" fmla="*/ 13 h 32"/>
                  <a:gd name="T100" fmla="*/ 26 w 64"/>
                  <a:gd name="T101" fmla="*/ 13 h 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32"/>
                  <a:gd name="T155" fmla="*/ 64 w 64"/>
                  <a:gd name="T156" fmla="*/ 32 h 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32">
                    <a:moveTo>
                      <a:pt x="26" y="13"/>
                    </a:moveTo>
                    <a:lnTo>
                      <a:pt x="29" y="13"/>
                    </a:lnTo>
                    <a:lnTo>
                      <a:pt x="35" y="6"/>
                    </a:lnTo>
                    <a:lnTo>
                      <a:pt x="35" y="10"/>
                    </a:lnTo>
                    <a:lnTo>
                      <a:pt x="35" y="6"/>
                    </a:lnTo>
                    <a:lnTo>
                      <a:pt x="42" y="3"/>
                    </a:lnTo>
                    <a:lnTo>
                      <a:pt x="38" y="6"/>
                    </a:lnTo>
                    <a:lnTo>
                      <a:pt x="42" y="3"/>
                    </a:lnTo>
                    <a:lnTo>
                      <a:pt x="42" y="0"/>
                    </a:lnTo>
                    <a:lnTo>
                      <a:pt x="45" y="0"/>
                    </a:lnTo>
                    <a:lnTo>
                      <a:pt x="48" y="3"/>
                    </a:lnTo>
                    <a:lnTo>
                      <a:pt x="48" y="10"/>
                    </a:lnTo>
                    <a:lnTo>
                      <a:pt x="51" y="3"/>
                    </a:lnTo>
                    <a:lnTo>
                      <a:pt x="58" y="3"/>
                    </a:lnTo>
                    <a:lnTo>
                      <a:pt x="58" y="13"/>
                    </a:lnTo>
                    <a:lnTo>
                      <a:pt x="64" y="13"/>
                    </a:lnTo>
                    <a:lnTo>
                      <a:pt x="64" y="16"/>
                    </a:lnTo>
                    <a:lnTo>
                      <a:pt x="64" y="22"/>
                    </a:lnTo>
                    <a:lnTo>
                      <a:pt x="61" y="22"/>
                    </a:lnTo>
                    <a:lnTo>
                      <a:pt x="61" y="26"/>
                    </a:lnTo>
                    <a:lnTo>
                      <a:pt x="64" y="26"/>
                    </a:lnTo>
                    <a:lnTo>
                      <a:pt x="64" y="29"/>
                    </a:lnTo>
                    <a:lnTo>
                      <a:pt x="61" y="32"/>
                    </a:lnTo>
                    <a:lnTo>
                      <a:pt x="58" y="32"/>
                    </a:lnTo>
                    <a:lnTo>
                      <a:pt x="58" y="29"/>
                    </a:lnTo>
                    <a:lnTo>
                      <a:pt x="48" y="29"/>
                    </a:lnTo>
                    <a:lnTo>
                      <a:pt x="45" y="32"/>
                    </a:lnTo>
                    <a:lnTo>
                      <a:pt x="38" y="32"/>
                    </a:lnTo>
                    <a:lnTo>
                      <a:pt x="38" y="29"/>
                    </a:lnTo>
                    <a:lnTo>
                      <a:pt x="35" y="26"/>
                    </a:lnTo>
                    <a:lnTo>
                      <a:pt x="32" y="26"/>
                    </a:lnTo>
                    <a:lnTo>
                      <a:pt x="29" y="29"/>
                    </a:lnTo>
                    <a:lnTo>
                      <a:pt x="32" y="26"/>
                    </a:lnTo>
                    <a:lnTo>
                      <a:pt x="38" y="19"/>
                    </a:lnTo>
                    <a:lnTo>
                      <a:pt x="32" y="22"/>
                    </a:lnTo>
                    <a:lnTo>
                      <a:pt x="22" y="26"/>
                    </a:lnTo>
                    <a:lnTo>
                      <a:pt x="13" y="32"/>
                    </a:lnTo>
                    <a:lnTo>
                      <a:pt x="9" y="32"/>
                    </a:lnTo>
                    <a:lnTo>
                      <a:pt x="13" y="26"/>
                    </a:lnTo>
                    <a:lnTo>
                      <a:pt x="9" y="26"/>
                    </a:lnTo>
                    <a:lnTo>
                      <a:pt x="3" y="29"/>
                    </a:lnTo>
                    <a:lnTo>
                      <a:pt x="0" y="29"/>
                    </a:lnTo>
                    <a:lnTo>
                      <a:pt x="9" y="22"/>
                    </a:lnTo>
                    <a:lnTo>
                      <a:pt x="26" y="13"/>
                    </a:lnTo>
                  </a:path>
                </a:pathLst>
              </a:custGeom>
              <a:noFill/>
              <a:ln w="0">
                <a:solidFill>
                  <a:srgbClr val="7F7F7F"/>
                </a:solidFill>
                <a:round/>
                <a:headEnd/>
                <a:tailEnd/>
              </a:ln>
            </p:spPr>
            <p:txBody>
              <a:bodyPr/>
              <a:lstStyle/>
              <a:p>
                <a:endParaRPr lang="en-US"/>
              </a:p>
            </p:txBody>
          </p:sp>
          <p:sp>
            <p:nvSpPr>
              <p:cNvPr id="33137" name="Freeform 220"/>
              <p:cNvSpPr>
                <a:spLocks/>
              </p:cNvSpPr>
              <p:nvPr/>
            </p:nvSpPr>
            <p:spPr bwMode="auto">
              <a:xfrm>
                <a:off x="2008" y="1611"/>
                <a:ext cx="80" cy="64"/>
              </a:xfrm>
              <a:custGeom>
                <a:avLst/>
                <a:gdLst>
                  <a:gd name="T0" fmla="*/ 3 w 80"/>
                  <a:gd name="T1" fmla="*/ 45 h 64"/>
                  <a:gd name="T2" fmla="*/ 13 w 80"/>
                  <a:gd name="T3" fmla="*/ 29 h 64"/>
                  <a:gd name="T4" fmla="*/ 19 w 80"/>
                  <a:gd name="T5" fmla="*/ 19 h 64"/>
                  <a:gd name="T6" fmla="*/ 13 w 80"/>
                  <a:gd name="T7" fmla="*/ 22 h 64"/>
                  <a:gd name="T8" fmla="*/ 13 w 80"/>
                  <a:gd name="T9" fmla="*/ 22 h 64"/>
                  <a:gd name="T10" fmla="*/ 22 w 80"/>
                  <a:gd name="T11" fmla="*/ 13 h 64"/>
                  <a:gd name="T12" fmla="*/ 26 w 80"/>
                  <a:gd name="T13" fmla="*/ 13 h 64"/>
                  <a:gd name="T14" fmla="*/ 39 w 80"/>
                  <a:gd name="T15" fmla="*/ 10 h 64"/>
                  <a:gd name="T16" fmla="*/ 42 w 80"/>
                  <a:gd name="T17" fmla="*/ 10 h 64"/>
                  <a:gd name="T18" fmla="*/ 45 w 80"/>
                  <a:gd name="T19" fmla="*/ 10 h 64"/>
                  <a:gd name="T20" fmla="*/ 45 w 80"/>
                  <a:gd name="T21" fmla="*/ 6 h 64"/>
                  <a:gd name="T22" fmla="*/ 48 w 80"/>
                  <a:gd name="T23" fmla="*/ 0 h 64"/>
                  <a:gd name="T24" fmla="*/ 51 w 80"/>
                  <a:gd name="T25" fmla="*/ 6 h 64"/>
                  <a:gd name="T26" fmla="*/ 58 w 80"/>
                  <a:gd name="T27" fmla="*/ 6 h 64"/>
                  <a:gd name="T28" fmla="*/ 67 w 80"/>
                  <a:gd name="T29" fmla="*/ 10 h 64"/>
                  <a:gd name="T30" fmla="*/ 74 w 80"/>
                  <a:gd name="T31" fmla="*/ 10 h 64"/>
                  <a:gd name="T32" fmla="*/ 77 w 80"/>
                  <a:gd name="T33" fmla="*/ 16 h 64"/>
                  <a:gd name="T34" fmla="*/ 77 w 80"/>
                  <a:gd name="T35" fmla="*/ 19 h 64"/>
                  <a:gd name="T36" fmla="*/ 77 w 80"/>
                  <a:gd name="T37" fmla="*/ 22 h 64"/>
                  <a:gd name="T38" fmla="*/ 74 w 80"/>
                  <a:gd name="T39" fmla="*/ 26 h 64"/>
                  <a:gd name="T40" fmla="*/ 71 w 80"/>
                  <a:gd name="T41" fmla="*/ 26 h 64"/>
                  <a:gd name="T42" fmla="*/ 67 w 80"/>
                  <a:gd name="T43" fmla="*/ 26 h 64"/>
                  <a:gd name="T44" fmla="*/ 67 w 80"/>
                  <a:gd name="T45" fmla="*/ 26 h 64"/>
                  <a:gd name="T46" fmla="*/ 67 w 80"/>
                  <a:gd name="T47" fmla="*/ 22 h 64"/>
                  <a:gd name="T48" fmla="*/ 64 w 80"/>
                  <a:gd name="T49" fmla="*/ 19 h 64"/>
                  <a:gd name="T50" fmla="*/ 64 w 80"/>
                  <a:gd name="T51" fmla="*/ 26 h 64"/>
                  <a:gd name="T52" fmla="*/ 58 w 80"/>
                  <a:gd name="T53" fmla="*/ 38 h 64"/>
                  <a:gd name="T54" fmla="*/ 51 w 80"/>
                  <a:gd name="T55" fmla="*/ 45 h 64"/>
                  <a:gd name="T56" fmla="*/ 48 w 80"/>
                  <a:gd name="T57" fmla="*/ 45 h 64"/>
                  <a:gd name="T58" fmla="*/ 48 w 80"/>
                  <a:gd name="T59" fmla="*/ 32 h 64"/>
                  <a:gd name="T60" fmla="*/ 42 w 80"/>
                  <a:gd name="T61" fmla="*/ 38 h 64"/>
                  <a:gd name="T62" fmla="*/ 39 w 80"/>
                  <a:gd name="T63" fmla="*/ 38 h 64"/>
                  <a:gd name="T64" fmla="*/ 45 w 80"/>
                  <a:gd name="T65" fmla="*/ 32 h 64"/>
                  <a:gd name="T66" fmla="*/ 48 w 80"/>
                  <a:gd name="T67" fmla="*/ 22 h 64"/>
                  <a:gd name="T68" fmla="*/ 48 w 80"/>
                  <a:gd name="T69" fmla="*/ 19 h 64"/>
                  <a:gd name="T70" fmla="*/ 39 w 80"/>
                  <a:gd name="T71" fmla="*/ 13 h 64"/>
                  <a:gd name="T72" fmla="*/ 39 w 80"/>
                  <a:gd name="T73" fmla="*/ 16 h 64"/>
                  <a:gd name="T74" fmla="*/ 32 w 80"/>
                  <a:gd name="T75" fmla="*/ 22 h 64"/>
                  <a:gd name="T76" fmla="*/ 29 w 80"/>
                  <a:gd name="T77" fmla="*/ 19 h 64"/>
                  <a:gd name="T78" fmla="*/ 22 w 80"/>
                  <a:gd name="T79" fmla="*/ 26 h 64"/>
                  <a:gd name="T80" fmla="*/ 19 w 80"/>
                  <a:gd name="T81" fmla="*/ 32 h 64"/>
                  <a:gd name="T82" fmla="*/ 16 w 80"/>
                  <a:gd name="T83" fmla="*/ 45 h 64"/>
                  <a:gd name="T84" fmla="*/ 16 w 80"/>
                  <a:gd name="T85" fmla="*/ 51 h 64"/>
                  <a:gd name="T86" fmla="*/ 6 w 80"/>
                  <a:gd name="T87" fmla="*/ 64 h 64"/>
                  <a:gd name="T88" fmla="*/ 0 w 80"/>
                  <a:gd name="T89" fmla="*/ 64 h 64"/>
                  <a:gd name="T90" fmla="*/ 0 w 80"/>
                  <a:gd name="T91" fmla="*/ 58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64"/>
                  <a:gd name="T140" fmla="*/ 80 w 8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64">
                    <a:moveTo>
                      <a:pt x="0" y="55"/>
                    </a:moveTo>
                    <a:lnTo>
                      <a:pt x="3" y="45"/>
                    </a:lnTo>
                    <a:lnTo>
                      <a:pt x="6" y="38"/>
                    </a:lnTo>
                    <a:lnTo>
                      <a:pt x="13" y="29"/>
                    </a:lnTo>
                    <a:lnTo>
                      <a:pt x="19" y="19"/>
                    </a:lnTo>
                    <a:lnTo>
                      <a:pt x="16" y="22"/>
                    </a:lnTo>
                    <a:lnTo>
                      <a:pt x="13" y="22"/>
                    </a:lnTo>
                    <a:lnTo>
                      <a:pt x="10" y="29"/>
                    </a:lnTo>
                    <a:lnTo>
                      <a:pt x="13" y="22"/>
                    </a:lnTo>
                    <a:lnTo>
                      <a:pt x="13" y="19"/>
                    </a:lnTo>
                    <a:lnTo>
                      <a:pt x="22" y="13"/>
                    </a:lnTo>
                    <a:lnTo>
                      <a:pt x="26" y="10"/>
                    </a:lnTo>
                    <a:lnTo>
                      <a:pt x="26" y="13"/>
                    </a:lnTo>
                    <a:lnTo>
                      <a:pt x="29" y="10"/>
                    </a:lnTo>
                    <a:lnTo>
                      <a:pt x="39" y="10"/>
                    </a:lnTo>
                    <a:lnTo>
                      <a:pt x="42" y="10"/>
                    </a:lnTo>
                    <a:lnTo>
                      <a:pt x="45" y="10"/>
                    </a:lnTo>
                    <a:lnTo>
                      <a:pt x="48" y="10"/>
                    </a:lnTo>
                    <a:lnTo>
                      <a:pt x="45" y="6"/>
                    </a:lnTo>
                    <a:lnTo>
                      <a:pt x="48" y="3"/>
                    </a:lnTo>
                    <a:lnTo>
                      <a:pt x="48" y="0"/>
                    </a:lnTo>
                    <a:lnTo>
                      <a:pt x="48" y="6"/>
                    </a:lnTo>
                    <a:lnTo>
                      <a:pt x="51" y="6"/>
                    </a:lnTo>
                    <a:lnTo>
                      <a:pt x="55" y="6"/>
                    </a:lnTo>
                    <a:lnTo>
                      <a:pt x="58" y="6"/>
                    </a:lnTo>
                    <a:lnTo>
                      <a:pt x="67" y="10"/>
                    </a:lnTo>
                    <a:lnTo>
                      <a:pt x="74" y="10"/>
                    </a:lnTo>
                    <a:lnTo>
                      <a:pt x="74" y="13"/>
                    </a:lnTo>
                    <a:lnTo>
                      <a:pt x="77" y="16"/>
                    </a:lnTo>
                    <a:lnTo>
                      <a:pt x="77" y="19"/>
                    </a:lnTo>
                    <a:lnTo>
                      <a:pt x="80" y="22"/>
                    </a:lnTo>
                    <a:lnTo>
                      <a:pt x="77" y="22"/>
                    </a:lnTo>
                    <a:lnTo>
                      <a:pt x="74" y="26"/>
                    </a:lnTo>
                    <a:lnTo>
                      <a:pt x="74" y="29"/>
                    </a:lnTo>
                    <a:lnTo>
                      <a:pt x="71" y="26"/>
                    </a:lnTo>
                    <a:lnTo>
                      <a:pt x="67" y="26"/>
                    </a:lnTo>
                    <a:lnTo>
                      <a:pt x="67" y="22"/>
                    </a:lnTo>
                    <a:lnTo>
                      <a:pt x="67" y="19"/>
                    </a:lnTo>
                    <a:lnTo>
                      <a:pt x="64" y="19"/>
                    </a:lnTo>
                    <a:lnTo>
                      <a:pt x="64" y="22"/>
                    </a:lnTo>
                    <a:lnTo>
                      <a:pt x="64" y="26"/>
                    </a:lnTo>
                    <a:lnTo>
                      <a:pt x="58" y="32"/>
                    </a:lnTo>
                    <a:lnTo>
                      <a:pt x="58" y="38"/>
                    </a:lnTo>
                    <a:lnTo>
                      <a:pt x="55" y="42"/>
                    </a:lnTo>
                    <a:lnTo>
                      <a:pt x="51" y="45"/>
                    </a:lnTo>
                    <a:lnTo>
                      <a:pt x="48" y="45"/>
                    </a:lnTo>
                    <a:lnTo>
                      <a:pt x="48" y="35"/>
                    </a:lnTo>
                    <a:lnTo>
                      <a:pt x="48" y="32"/>
                    </a:lnTo>
                    <a:lnTo>
                      <a:pt x="45" y="35"/>
                    </a:lnTo>
                    <a:lnTo>
                      <a:pt x="42" y="38"/>
                    </a:lnTo>
                    <a:lnTo>
                      <a:pt x="39" y="38"/>
                    </a:lnTo>
                    <a:lnTo>
                      <a:pt x="42" y="35"/>
                    </a:lnTo>
                    <a:lnTo>
                      <a:pt x="45" y="32"/>
                    </a:lnTo>
                    <a:lnTo>
                      <a:pt x="48" y="29"/>
                    </a:lnTo>
                    <a:lnTo>
                      <a:pt x="48" y="22"/>
                    </a:lnTo>
                    <a:lnTo>
                      <a:pt x="48" y="19"/>
                    </a:lnTo>
                    <a:lnTo>
                      <a:pt x="45" y="13"/>
                    </a:lnTo>
                    <a:lnTo>
                      <a:pt x="39" y="13"/>
                    </a:lnTo>
                    <a:lnTo>
                      <a:pt x="35" y="16"/>
                    </a:lnTo>
                    <a:lnTo>
                      <a:pt x="39" y="16"/>
                    </a:lnTo>
                    <a:lnTo>
                      <a:pt x="32" y="19"/>
                    </a:lnTo>
                    <a:lnTo>
                      <a:pt x="32" y="22"/>
                    </a:lnTo>
                    <a:lnTo>
                      <a:pt x="29" y="22"/>
                    </a:lnTo>
                    <a:lnTo>
                      <a:pt x="29" y="19"/>
                    </a:lnTo>
                    <a:lnTo>
                      <a:pt x="26" y="22"/>
                    </a:lnTo>
                    <a:lnTo>
                      <a:pt x="22" y="26"/>
                    </a:lnTo>
                    <a:lnTo>
                      <a:pt x="22" y="32"/>
                    </a:lnTo>
                    <a:lnTo>
                      <a:pt x="19" y="32"/>
                    </a:lnTo>
                    <a:lnTo>
                      <a:pt x="16" y="38"/>
                    </a:lnTo>
                    <a:lnTo>
                      <a:pt x="16" y="45"/>
                    </a:lnTo>
                    <a:lnTo>
                      <a:pt x="16" y="51"/>
                    </a:lnTo>
                    <a:lnTo>
                      <a:pt x="10" y="61"/>
                    </a:lnTo>
                    <a:lnTo>
                      <a:pt x="6" y="64"/>
                    </a:lnTo>
                    <a:lnTo>
                      <a:pt x="3" y="64"/>
                    </a:lnTo>
                    <a:lnTo>
                      <a:pt x="0" y="64"/>
                    </a:lnTo>
                    <a:lnTo>
                      <a:pt x="0" y="58"/>
                    </a:lnTo>
                    <a:lnTo>
                      <a:pt x="0" y="55"/>
                    </a:lnTo>
                    <a:close/>
                  </a:path>
                </a:pathLst>
              </a:custGeom>
              <a:solidFill>
                <a:srgbClr val="D1F2EB"/>
              </a:solidFill>
              <a:ln w="9525">
                <a:noFill/>
                <a:round/>
                <a:headEnd/>
                <a:tailEnd/>
              </a:ln>
            </p:spPr>
            <p:txBody>
              <a:bodyPr/>
              <a:lstStyle/>
              <a:p>
                <a:endParaRPr lang="en-US"/>
              </a:p>
            </p:txBody>
          </p:sp>
          <p:sp>
            <p:nvSpPr>
              <p:cNvPr id="33138" name="Freeform 221"/>
              <p:cNvSpPr>
                <a:spLocks/>
              </p:cNvSpPr>
              <p:nvPr/>
            </p:nvSpPr>
            <p:spPr bwMode="auto">
              <a:xfrm>
                <a:off x="2008" y="1611"/>
                <a:ext cx="80" cy="64"/>
              </a:xfrm>
              <a:custGeom>
                <a:avLst/>
                <a:gdLst>
                  <a:gd name="T0" fmla="*/ 3 w 80"/>
                  <a:gd name="T1" fmla="*/ 45 h 64"/>
                  <a:gd name="T2" fmla="*/ 13 w 80"/>
                  <a:gd name="T3" fmla="*/ 29 h 64"/>
                  <a:gd name="T4" fmla="*/ 19 w 80"/>
                  <a:gd name="T5" fmla="*/ 19 h 64"/>
                  <a:gd name="T6" fmla="*/ 13 w 80"/>
                  <a:gd name="T7" fmla="*/ 22 h 64"/>
                  <a:gd name="T8" fmla="*/ 13 w 80"/>
                  <a:gd name="T9" fmla="*/ 22 h 64"/>
                  <a:gd name="T10" fmla="*/ 22 w 80"/>
                  <a:gd name="T11" fmla="*/ 13 h 64"/>
                  <a:gd name="T12" fmla="*/ 26 w 80"/>
                  <a:gd name="T13" fmla="*/ 13 h 64"/>
                  <a:gd name="T14" fmla="*/ 39 w 80"/>
                  <a:gd name="T15" fmla="*/ 10 h 64"/>
                  <a:gd name="T16" fmla="*/ 42 w 80"/>
                  <a:gd name="T17" fmla="*/ 10 h 64"/>
                  <a:gd name="T18" fmla="*/ 45 w 80"/>
                  <a:gd name="T19" fmla="*/ 10 h 64"/>
                  <a:gd name="T20" fmla="*/ 45 w 80"/>
                  <a:gd name="T21" fmla="*/ 6 h 64"/>
                  <a:gd name="T22" fmla="*/ 48 w 80"/>
                  <a:gd name="T23" fmla="*/ 0 h 64"/>
                  <a:gd name="T24" fmla="*/ 51 w 80"/>
                  <a:gd name="T25" fmla="*/ 6 h 64"/>
                  <a:gd name="T26" fmla="*/ 58 w 80"/>
                  <a:gd name="T27" fmla="*/ 6 h 64"/>
                  <a:gd name="T28" fmla="*/ 67 w 80"/>
                  <a:gd name="T29" fmla="*/ 10 h 64"/>
                  <a:gd name="T30" fmla="*/ 74 w 80"/>
                  <a:gd name="T31" fmla="*/ 10 h 64"/>
                  <a:gd name="T32" fmla="*/ 77 w 80"/>
                  <a:gd name="T33" fmla="*/ 16 h 64"/>
                  <a:gd name="T34" fmla="*/ 77 w 80"/>
                  <a:gd name="T35" fmla="*/ 19 h 64"/>
                  <a:gd name="T36" fmla="*/ 77 w 80"/>
                  <a:gd name="T37" fmla="*/ 22 h 64"/>
                  <a:gd name="T38" fmla="*/ 74 w 80"/>
                  <a:gd name="T39" fmla="*/ 26 h 64"/>
                  <a:gd name="T40" fmla="*/ 71 w 80"/>
                  <a:gd name="T41" fmla="*/ 26 h 64"/>
                  <a:gd name="T42" fmla="*/ 67 w 80"/>
                  <a:gd name="T43" fmla="*/ 26 h 64"/>
                  <a:gd name="T44" fmla="*/ 67 w 80"/>
                  <a:gd name="T45" fmla="*/ 26 h 64"/>
                  <a:gd name="T46" fmla="*/ 67 w 80"/>
                  <a:gd name="T47" fmla="*/ 22 h 64"/>
                  <a:gd name="T48" fmla="*/ 64 w 80"/>
                  <a:gd name="T49" fmla="*/ 19 h 64"/>
                  <a:gd name="T50" fmla="*/ 64 w 80"/>
                  <a:gd name="T51" fmla="*/ 26 h 64"/>
                  <a:gd name="T52" fmla="*/ 58 w 80"/>
                  <a:gd name="T53" fmla="*/ 38 h 64"/>
                  <a:gd name="T54" fmla="*/ 51 w 80"/>
                  <a:gd name="T55" fmla="*/ 45 h 64"/>
                  <a:gd name="T56" fmla="*/ 48 w 80"/>
                  <a:gd name="T57" fmla="*/ 45 h 64"/>
                  <a:gd name="T58" fmla="*/ 48 w 80"/>
                  <a:gd name="T59" fmla="*/ 32 h 64"/>
                  <a:gd name="T60" fmla="*/ 42 w 80"/>
                  <a:gd name="T61" fmla="*/ 38 h 64"/>
                  <a:gd name="T62" fmla="*/ 39 w 80"/>
                  <a:gd name="T63" fmla="*/ 38 h 64"/>
                  <a:gd name="T64" fmla="*/ 45 w 80"/>
                  <a:gd name="T65" fmla="*/ 32 h 64"/>
                  <a:gd name="T66" fmla="*/ 48 w 80"/>
                  <a:gd name="T67" fmla="*/ 22 h 64"/>
                  <a:gd name="T68" fmla="*/ 48 w 80"/>
                  <a:gd name="T69" fmla="*/ 19 h 64"/>
                  <a:gd name="T70" fmla="*/ 39 w 80"/>
                  <a:gd name="T71" fmla="*/ 13 h 64"/>
                  <a:gd name="T72" fmla="*/ 39 w 80"/>
                  <a:gd name="T73" fmla="*/ 16 h 64"/>
                  <a:gd name="T74" fmla="*/ 32 w 80"/>
                  <a:gd name="T75" fmla="*/ 22 h 64"/>
                  <a:gd name="T76" fmla="*/ 29 w 80"/>
                  <a:gd name="T77" fmla="*/ 19 h 64"/>
                  <a:gd name="T78" fmla="*/ 22 w 80"/>
                  <a:gd name="T79" fmla="*/ 26 h 64"/>
                  <a:gd name="T80" fmla="*/ 19 w 80"/>
                  <a:gd name="T81" fmla="*/ 32 h 64"/>
                  <a:gd name="T82" fmla="*/ 16 w 80"/>
                  <a:gd name="T83" fmla="*/ 45 h 64"/>
                  <a:gd name="T84" fmla="*/ 16 w 80"/>
                  <a:gd name="T85" fmla="*/ 51 h 64"/>
                  <a:gd name="T86" fmla="*/ 6 w 80"/>
                  <a:gd name="T87" fmla="*/ 64 h 64"/>
                  <a:gd name="T88" fmla="*/ 0 w 80"/>
                  <a:gd name="T89" fmla="*/ 64 h 64"/>
                  <a:gd name="T90" fmla="*/ 0 w 80"/>
                  <a:gd name="T91" fmla="*/ 58 h 64"/>
                  <a:gd name="T92" fmla="*/ 0 w 80"/>
                  <a:gd name="T93" fmla="*/ 55 h 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
                  <a:gd name="T142" fmla="*/ 0 h 64"/>
                  <a:gd name="T143" fmla="*/ 80 w 80"/>
                  <a:gd name="T144" fmla="*/ 64 h 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 h="64">
                    <a:moveTo>
                      <a:pt x="0" y="55"/>
                    </a:moveTo>
                    <a:lnTo>
                      <a:pt x="3" y="45"/>
                    </a:lnTo>
                    <a:lnTo>
                      <a:pt x="6" y="38"/>
                    </a:lnTo>
                    <a:lnTo>
                      <a:pt x="13" y="29"/>
                    </a:lnTo>
                    <a:lnTo>
                      <a:pt x="19" y="19"/>
                    </a:lnTo>
                    <a:lnTo>
                      <a:pt x="16" y="22"/>
                    </a:lnTo>
                    <a:lnTo>
                      <a:pt x="13" y="22"/>
                    </a:lnTo>
                    <a:lnTo>
                      <a:pt x="10" y="29"/>
                    </a:lnTo>
                    <a:lnTo>
                      <a:pt x="13" y="22"/>
                    </a:lnTo>
                    <a:lnTo>
                      <a:pt x="13" y="19"/>
                    </a:lnTo>
                    <a:lnTo>
                      <a:pt x="22" y="13"/>
                    </a:lnTo>
                    <a:lnTo>
                      <a:pt x="26" y="10"/>
                    </a:lnTo>
                    <a:lnTo>
                      <a:pt x="26" y="13"/>
                    </a:lnTo>
                    <a:lnTo>
                      <a:pt x="29" y="10"/>
                    </a:lnTo>
                    <a:lnTo>
                      <a:pt x="39" y="10"/>
                    </a:lnTo>
                    <a:lnTo>
                      <a:pt x="42" y="10"/>
                    </a:lnTo>
                    <a:lnTo>
                      <a:pt x="45" y="10"/>
                    </a:lnTo>
                    <a:lnTo>
                      <a:pt x="48" y="10"/>
                    </a:lnTo>
                    <a:lnTo>
                      <a:pt x="45" y="6"/>
                    </a:lnTo>
                    <a:lnTo>
                      <a:pt x="48" y="3"/>
                    </a:lnTo>
                    <a:lnTo>
                      <a:pt x="48" y="0"/>
                    </a:lnTo>
                    <a:lnTo>
                      <a:pt x="48" y="6"/>
                    </a:lnTo>
                    <a:lnTo>
                      <a:pt x="51" y="6"/>
                    </a:lnTo>
                    <a:lnTo>
                      <a:pt x="55" y="6"/>
                    </a:lnTo>
                    <a:lnTo>
                      <a:pt x="58" y="6"/>
                    </a:lnTo>
                    <a:lnTo>
                      <a:pt x="67" y="10"/>
                    </a:lnTo>
                    <a:lnTo>
                      <a:pt x="74" y="10"/>
                    </a:lnTo>
                    <a:lnTo>
                      <a:pt x="74" y="13"/>
                    </a:lnTo>
                    <a:lnTo>
                      <a:pt x="77" y="16"/>
                    </a:lnTo>
                    <a:lnTo>
                      <a:pt x="77" y="19"/>
                    </a:lnTo>
                    <a:lnTo>
                      <a:pt x="80" y="22"/>
                    </a:lnTo>
                    <a:lnTo>
                      <a:pt x="77" y="22"/>
                    </a:lnTo>
                    <a:lnTo>
                      <a:pt x="74" y="26"/>
                    </a:lnTo>
                    <a:lnTo>
                      <a:pt x="74" y="29"/>
                    </a:lnTo>
                    <a:lnTo>
                      <a:pt x="71" y="26"/>
                    </a:lnTo>
                    <a:lnTo>
                      <a:pt x="67" y="26"/>
                    </a:lnTo>
                    <a:lnTo>
                      <a:pt x="67" y="22"/>
                    </a:lnTo>
                    <a:lnTo>
                      <a:pt x="67" y="19"/>
                    </a:lnTo>
                    <a:lnTo>
                      <a:pt x="64" y="19"/>
                    </a:lnTo>
                    <a:lnTo>
                      <a:pt x="64" y="22"/>
                    </a:lnTo>
                    <a:lnTo>
                      <a:pt x="64" y="26"/>
                    </a:lnTo>
                    <a:lnTo>
                      <a:pt x="58" y="32"/>
                    </a:lnTo>
                    <a:lnTo>
                      <a:pt x="58" y="38"/>
                    </a:lnTo>
                    <a:lnTo>
                      <a:pt x="55" y="42"/>
                    </a:lnTo>
                    <a:lnTo>
                      <a:pt x="51" y="45"/>
                    </a:lnTo>
                    <a:lnTo>
                      <a:pt x="48" y="45"/>
                    </a:lnTo>
                    <a:lnTo>
                      <a:pt x="48" y="35"/>
                    </a:lnTo>
                    <a:lnTo>
                      <a:pt x="48" y="32"/>
                    </a:lnTo>
                    <a:lnTo>
                      <a:pt x="45" y="35"/>
                    </a:lnTo>
                    <a:lnTo>
                      <a:pt x="42" y="38"/>
                    </a:lnTo>
                    <a:lnTo>
                      <a:pt x="39" y="38"/>
                    </a:lnTo>
                    <a:lnTo>
                      <a:pt x="42" y="35"/>
                    </a:lnTo>
                    <a:lnTo>
                      <a:pt x="45" y="32"/>
                    </a:lnTo>
                    <a:lnTo>
                      <a:pt x="48" y="29"/>
                    </a:lnTo>
                    <a:lnTo>
                      <a:pt x="48" y="22"/>
                    </a:lnTo>
                    <a:lnTo>
                      <a:pt x="48" y="19"/>
                    </a:lnTo>
                    <a:lnTo>
                      <a:pt x="45" y="13"/>
                    </a:lnTo>
                    <a:lnTo>
                      <a:pt x="39" y="13"/>
                    </a:lnTo>
                    <a:lnTo>
                      <a:pt x="35" y="16"/>
                    </a:lnTo>
                    <a:lnTo>
                      <a:pt x="39" y="16"/>
                    </a:lnTo>
                    <a:lnTo>
                      <a:pt x="32" y="19"/>
                    </a:lnTo>
                    <a:lnTo>
                      <a:pt x="32" y="22"/>
                    </a:lnTo>
                    <a:lnTo>
                      <a:pt x="29" y="22"/>
                    </a:lnTo>
                    <a:lnTo>
                      <a:pt x="29" y="19"/>
                    </a:lnTo>
                    <a:lnTo>
                      <a:pt x="26" y="22"/>
                    </a:lnTo>
                    <a:lnTo>
                      <a:pt x="22" y="26"/>
                    </a:lnTo>
                    <a:lnTo>
                      <a:pt x="22" y="32"/>
                    </a:lnTo>
                    <a:lnTo>
                      <a:pt x="19" y="32"/>
                    </a:lnTo>
                    <a:lnTo>
                      <a:pt x="16" y="38"/>
                    </a:lnTo>
                    <a:lnTo>
                      <a:pt x="16" y="45"/>
                    </a:lnTo>
                    <a:lnTo>
                      <a:pt x="16" y="51"/>
                    </a:lnTo>
                    <a:lnTo>
                      <a:pt x="10" y="61"/>
                    </a:lnTo>
                    <a:lnTo>
                      <a:pt x="6" y="64"/>
                    </a:lnTo>
                    <a:lnTo>
                      <a:pt x="3" y="64"/>
                    </a:lnTo>
                    <a:lnTo>
                      <a:pt x="0" y="64"/>
                    </a:lnTo>
                    <a:lnTo>
                      <a:pt x="0" y="58"/>
                    </a:lnTo>
                    <a:lnTo>
                      <a:pt x="0" y="55"/>
                    </a:lnTo>
                  </a:path>
                </a:pathLst>
              </a:custGeom>
              <a:noFill/>
              <a:ln w="0">
                <a:solidFill>
                  <a:srgbClr val="7F7F7F"/>
                </a:solidFill>
                <a:round/>
                <a:headEnd/>
                <a:tailEnd/>
              </a:ln>
            </p:spPr>
            <p:txBody>
              <a:bodyPr/>
              <a:lstStyle/>
              <a:p>
                <a:endParaRPr lang="en-US"/>
              </a:p>
            </p:txBody>
          </p:sp>
          <p:sp>
            <p:nvSpPr>
              <p:cNvPr id="33139" name="Freeform 222"/>
              <p:cNvSpPr>
                <a:spLocks/>
              </p:cNvSpPr>
              <p:nvPr/>
            </p:nvSpPr>
            <p:spPr bwMode="auto">
              <a:xfrm>
                <a:off x="2050" y="1662"/>
                <a:ext cx="3" cy="7"/>
              </a:xfrm>
              <a:custGeom>
                <a:avLst/>
                <a:gdLst>
                  <a:gd name="T0" fmla="*/ 0 w 3"/>
                  <a:gd name="T1" fmla="*/ 4 h 7"/>
                  <a:gd name="T2" fmla="*/ 3 w 3"/>
                  <a:gd name="T3" fmla="*/ 7 h 7"/>
                  <a:gd name="T4" fmla="*/ 3 w 3"/>
                  <a:gd name="T5" fmla="*/ 4 h 7"/>
                  <a:gd name="T6" fmla="*/ 3 w 3"/>
                  <a:gd name="T7" fmla="*/ 4 h 7"/>
                  <a:gd name="T8" fmla="*/ 3 w 3"/>
                  <a:gd name="T9" fmla="*/ 0 h 7"/>
                  <a:gd name="T10" fmla="*/ 3 w 3"/>
                  <a:gd name="T11" fmla="*/ 0 h 7"/>
                  <a:gd name="T12" fmla="*/ 0 w 3"/>
                  <a:gd name="T13" fmla="*/ 4 h 7"/>
                  <a:gd name="T14" fmla="*/ 0 w 3"/>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
                  <a:gd name="T26" fmla="*/ 3 w 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
                    <a:moveTo>
                      <a:pt x="0" y="4"/>
                    </a:moveTo>
                    <a:lnTo>
                      <a:pt x="3" y="7"/>
                    </a:lnTo>
                    <a:lnTo>
                      <a:pt x="3" y="4"/>
                    </a:lnTo>
                    <a:lnTo>
                      <a:pt x="3" y="0"/>
                    </a:lnTo>
                    <a:lnTo>
                      <a:pt x="0" y="4"/>
                    </a:lnTo>
                    <a:close/>
                  </a:path>
                </a:pathLst>
              </a:custGeom>
              <a:solidFill>
                <a:srgbClr val="D1F2EB"/>
              </a:solidFill>
              <a:ln w="9525">
                <a:noFill/>
                <a:round/>
                <a:headEnd/>
                <a:tailEnd/>
              </a:ln>
            </p:spPr>
            <p:txBody>
              <a:bodyPr/>
              <a:lstStyle/>
              <a:p>
                <a:endParaRPr lang="en-US"/>
              </a:p>
            </p:txBody>
          </p:sp>
          <p:sp>
            <p:nvSpPr>
              <p:cNvPr id="33140" name="Freeform 223"/>
              <p:cNvSpPr>
                <a:spLocks/>
              </p:cNvSpPr>
              <p:nvPr/>
            </p:nvSpPr>
            <p:spPr bwMode="auto">
              <a:xfrm>
                <a:off x="2050" y="1662"/>
                <a:ext cx="3" cy="7"/>
              </a:xfrm>
              <a:custGeom>
                <a:avLst/>
                <a:gdLst>
                  <a:gd name="T0" fmla="*/ 0 w 3"/>
                  <a:gd name="T1" fmla="*/ 4 h 7"/>
                  <a:gd name="T2" fmla="*/ 3 w 3"/>
                  <a:gd name="T3" fmla="*/ 7 h 7"/>
                  <a:gd name="T4" fmla="*/ 3 w 3"/>
                  <a:gd name="T5" fmla="*/ 4 h 7"/>
                  <a:gd name="T6" fmla="*/ 3 w 3"/>
                  <a:gd name="T7" fmla="*/ 4 h 7"/>
                  <a:gd name="T8" fmla="*/ 3 w 3"/>
                  <a:gd name="T9" fmla="*/ 0 h 7"/>
                  <a:gd name="T10" fmla="*/ 3 w 3"/>
                  <a:gd name="T11" fmla="*/ 0 h 7"/>
                  <a:gd name="T12" fmla="*/ 0 w 3"/>
                  <a:gd name="T13" fmla="*/ 4 h 7"/>
                  <a:gd name="T14" fmla="*/ 0 w 3"/>
                  <a:gd name="T15" fmla="*/ 4 h 7"/>
                  <a:gd name="T16" fmla="*/ 0 w 3"/>
                  <a:gd name="T17" fmla="*/ 4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0" y="4"/>
                    </a:moveTo>
                    <a:lnTo>
                      <a:pt x="3" y="7"/>
                    </a:lnTo>
                    <a:lnTo>
                      <a:pt x="3" y="4"/>
                    </a:lnTo>
                    <a:lnTo>
                      <a:pt x="3" y="0"/>
                    </a:lnTo>
                    <a:lnTo>
                      <a:pt x="0" y="4"/>
                    </a:lnTo>
                  </a:path>
                </a:pathLst>
              </a:custGeom>
              <a:noFill/>
              <a:ln w="0">
                <a:solidFill>
                  <a:srgbClr val="7F7F7F"/>
                </a:solidFill>
                <a:round/>
                <a:headEnd/>
                <a:tailEnd/>
              </a:ln>
            </p:spPr>
            <p:txBody>
              <a:bodyPr/>
              <a:lstStyle/>
              <a:p>
                <a:endParaRPr lang="en-US"/>
              </a:p>
            </p:txBody>
          </p:sp>
          <p:sp>
            <p:nvSpPr>
              <p:cNvPr id="33141" name="Freeform 224"/>
              <p:cNvSpPr>
                <a:spLocks/>
              </p:cNvSpPr>
              <p:nvPr/>
            </p:nvSpPr>
            <p:spPr bwMode="auto">
              <a:xfrm>
                <a:off x="2043" y="1659"/>
                <a:ext cx="42" cy="19"/>
              </a:xfrm>
              <a:custGeom>
                <a:avLst/>
                <a:gdLst>
                  <a:gd name="T0" fmla="*/ 42 w 42"/>
                  <a:gd name="T1" fmla="*/ 0 h 19"/>
                  <a:gd name="T2" fmla="*/ 39 w 42"/>
                  <a:gd name="T3" fmla="*/ 0 h 19"/>
                  <a:gd name="T4" fmla="*/ 36 w 42"/>
                  <a:gd name="T5" fmla="*/ 0 h 19"/>
                  <a:gd name="T6" fmla="*/ 32 w 42"/>
                  <a:gd name="T7" fmla="*/ 3 h 19"/>
                  <a:gd name="T8" fmla="*/ 29 w 42"/>
                  <a:gd name="T9" fmla="*/ 3 h 19"/>
                  <a:gd name="T10" fmla="*/ 23 w 42"/>
                  <a:gd name="T11" fmla="*/ 3 h 19"/>
                  <a:gd name="T12" fmla="*/ 20 w 42"/>
                  <a:gd name="T13" fmla="*/ 7 h 19"/>
                  <a:gd name="T14" fmla="*/ 16 w 42"/>
                  <a:gd name="T15" fmla="*/ 10 h 19"/>
                  <a:gd name="T16" fmla="*/ 13 w 42"/>
                  <a:gd name="T17" fmla="*/ 10 h 19"/>
                  <a:gd name="T18" fmla="*/ 10 w 42"/>
                  <a:gd name="T19" fmla="*/ 13 h 19"/>
                  <a:gd name="T20" fmla="*/ 4 w 42"/>
                  <a:gd name="T21" fmla="*/ 13 h 19"/>
                  <a:gd name="T22" fmla="*/ 0 w 42"/>
                  <a:gd name="T23" fmla="*/ 16 h 19"/>
                  <a:gd name="T24" fmla="*/ 7 w 42"/>
                  <a:gd name="T25" fmla="*/ 19 h 19"/>
                  <a:gd name="T26" fmla="*/ 13 w 42"/>
                  <a:gd name="T27" fmla="*/ 19 h 19"/>
                  <a:gd name="T28" fmla="*/ 20 w 42"/>
                  <a:gd name="T29" fmla="*/ 13 h 19"/>
                  <a:gd name="T30" fmla="*/ 26 w 42"/>
                  <a:gd name="T31" fmla="*/ 13 h 19"/>
                  <a:gd name="T32" fmla="*/ 32 w 42"/>
                  <a:gd name="T33" fmla="*/ 10 h 19"/>
                  <a:gd name="T34" fmla="*/ 42 w 42"/>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9"/>
                  <a:gd name="T56" fmla="*/ 42 w 4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9">
                    <a:moveTo>
                      <a:pt x="42" y="0"/>
                    </a:moveTo>
                    <a:lnTo>
                      <a:pt x="39" y="0"/>
                    </a:lnTo>
                    <a:lnTo>
                      <a:pt x="36" y="0"/>
                    </a:lnTo>
                    <a:lnTo>
                      <a:pt x="32" y="3"/>
                    </a:lnTo>
                    <a:lnTo>
                      <a:pt x="29" y="3"/>
                    </a:lnTo>
                    <a:lnTo>
                      <a:pt x="23" y="3"/>
                    </a:lnTo>
                    <a:lnTo>
                      <a:pt x="20" y="7"/>
                    </a:lnTo>
                    <a:lnTo>
                      <a:pt x="16" y="10"/>
                    </a:lnTo>
                    <a:lnTo>
                      <a:pt x="13" y="10"/>
                    </a:lnTo>
                    <a:lnTo>
                      <a:pt x="10" y="13"/>
                    </a:lnTo>
                    <a:lnTo>
                      <a:pt x="4" y="13"/>
                    </a:lnTo>
                    <a:lnTo>
                      <a:pt x="0" y="16"/>
                    </a:lnTo>
                    <a:lnTo>
                      <a:pt x="7" y="19"/>
                    </a:lnTo>
                    <a:lnTo>
                      <a:pt x="13" y="19"/>
                    </a:lnTo>
                    <a:lnTo>
                      <a:pt x="20" y="13"/>
                    </a:lnTo>
                    <a:lnTo>
                      <a:pt x="26" y="13"/>
                    </a:lnTo>
                    <a:lnTo>
                      <a:pt x="32" y="10"/>
                    </a:lnTo>
                    <a:lnTo>
                      <a:pt x="42" y="0"/>
                    </a:lnTo>
                    <a:close/>
                  </a:path>
                </a:pathLst>
              </a:custGeom>
              <a:solidFill>
                <a:srgbClr val="D1F2EB"/>
              </a:solidFill>
              <a:ln w="9525">
                <a:noFill/>
                <a:round/>
                <a:headEnd/>
                <a:tailEnd/>
              </a:ln>
            </p:spPr>
            <p:txBody>
              <a:bodyPr/>
              <a:lstStyle/>
              <a:p>
                <a:endParaRPr lang="en-US"/>
              </a:p>
            </p:txBody>
          </p:sp>
          <p:sp>
            <p:nvSpPr>
              <p:cNvPr id="33142" name="Freeform 225"/>
              <p:cNvSpPr>
                <a:spLocks/>
              </p:cNvSpPr>
              <p:nvPr/>
            </p:nvSpPr>
            <p:spPr bwMode="auto">
              <a:xfrm>
                <a:off x="2043" y="1659"/>
                <a:ext cx="42" cy="19"/>
              </a:xfrm>
              <a:custGeom>
                <a:avLst/>
                <a:gdLst>
                  <a:gd name="T0" fmla="*/ 42 w 42"/>
                  <a:gd name="T1" fmla="*/ 0 h 19"/>
                  <a:gd name="T2" fmla="*/ 39 w 42"/>
                  <a:gd name="T3" fmla="*/ 0 h 19"/>
                  <a:gd name="T4" fmla="*/ 36 w 42"/>
                  <a:gd name="T5" fmla="*/ 0 h 19"/>
                  <a:gd name="T6" fmla="*/ 32 w 42"/>
                  <a:gd name="T7" fmla="*/ 3 h 19"/>
                  <a:gd name="T8" fmla="*/ 29 w 42"/>
                  <a:gd name="T9" fmla="*/ 3 h 19"/>
                  <a:gd name="T10" fmla="*/ 23 w 42"/>
                  <a:gd name="T11" fmla="*/ 3 h 19"/>
                  <a:gd name="T12" fmla="*/ 20 w 42"/>
                  <a:gd name="T13" fmla="*/ 7 h 19"/>
                  <a:gd name="T14" fmla="*/ 16 w 42"/>
                  <a:gd name="T15" fmla="*/ 10 h 19"/>
                  <a:gd name="T16" fmla="*/ 13 w 42"/>
                  <a:gd name="T17" fmla="*/ 10 h 19"/>
                  <a:gd name="T18" fmla="*/ 10 w 42"/>
                  <a:gd name="T19" fmla="*/ 13 h 19"/>
                  <a:gd name="T20" fmla="*/ 4 w 42"/>
                  <a:gd name="T21" fmla="*/ 13 h 19"/>
                  <a:gd name="T22" fmla="*/ 0 w 42"/>
                  <a:gd name="T23" fmla="*/ 16 h 19"/>
                  <a:gd name="T24" fmla="*/ 7 w 42"/>
                  <a:gd name="T25" fmla="*/ 19 h 19"/>
                  <a:gd name="T26" fmla="*/ 13 w 42"/>
                  <a:gd name="T27" fmla="*/ 19 h 19"/>
                  <a:gd name="T28" fmla="*/ 20 w 42"/>
                  <a:gd name="T29" fmla="*/ 13 h 19"/>
                  <a:gd name="T30" fmla="*/ 26 w 42"/>
                  <a:gd name="T31" fmla="*/ 13 h 19"/>
                  <a:gd name="T32" fmla="*/ 32 w 42"/>
                  <a:gd name="T33" fmla="*/ 10 h 19"/>
                  <a:gd name="T34" fmla="*/ 42 w 42"/>
                  <a:gd name="T35" fmla="*/ 0 h 19"/>
                  <a:gd name="T36" fmla="*/ 42 w 42"/>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9"/>
                  <a:gd name="T59" fmla="*/ 42 w 42"/>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9">
                    <a:moveTo>
                      <a:pt x="42" y="0"/>
                    </a:moveTo>
                    <a:lnTo>
                      <a:pt x="39" y="0"/>
                    </a:lnTo>
                    <a:lnTo>
                      <a:pt x="36" y="0"/>
                    </a:lnTo>
                    <a:lnTo>
                      <a:pt x="32" y="3"/>
                    </a:lnTo>
                    <a:lnTo>
                      <a:pt x="29" y="3"/>
                    </a:lnTo>
                    <a:lnTo>
                      <a:pt x="23" y="3"/>
                    </a:lnTo>
                    <a:lnTo>
                      <a:pt x="20" y="7"/>
                    </a:lnTo>
                    <a:lnTo>
                      <a:pt x="16" y="10"/>
                    </a:lnTo>
                    <a:lnTo>
                      <a:pt x="13" y="10"/>
                    </a:lnTo>
                    <a:lnTo>
                      <a:pt x="10" y="13"/>
                    </a:lnTo>
                    <a:lnTo>
                      <a:pt x="4" y="13"/>
                    </a:lnTo>
                    <a:lnTo>
                      <a:pt x="0" y="16"/>
                    </a:lnTo>
                    <a:lnTo>
                      <a:pt x="7" y="19"/>
                    </a:lnTo>
                    <a:lnTo>
                      <a:pt x="13" y="19"/>
                    </a:lnTo>
                    <a:lnTo>
                      <a:pt x="20" y="13"/>
                    </a:lnTo>
                    <a:lnTo>
                      <a:pt x="26" y="13"/>
                    </a:lnTo>
                    <a:lnTo>
                      <a:pt x="32" y="10"/>
                    </a:lnTo>
                    <a:lnTo>
                      <a:pt x="42" y="0"/>
                    </a:lnTo>
                  </a:path>
                </a:pathLst>
              </a:custGeom>
              <a:noFill/>
              <a:ln w="0">
                <a:solidFill>
                  <a:srgbClr val="7F7F7F"/>
                </a:solidFill>
                <a:round/>
                <a:headEnd/>
                <a:tailEnd/>
              </a:ln>
            </p:spPr>
            <p:txBody>
              <a:bodyPr/>
              <a:lstStyle/>
              <a:p>
                <a:endParaRPr lang="en-US"/>
              </a:p>
            </p:txBody>
          </p:sp>
          <p:sp>
            <p:nvSpPr>
              <p:cNvPr id="33143" name="Freeform 226"/>
              <p:cNvSpPr>
                <a:spLocks/>
              </p:cNvSpPr>
              <p:nvPr/>
            </p:nvSpPr>
            <p:spPr bwMode="auto">
              <a:xfrm>
                <a:off x="2079" y="1637"/>
                <a:ext cx="42" cy="19"/>
              </a:xfrm>
              <a:custGeom>
                <a:avLst/>
                <a:gdLst>
                  <a:gd name="T0" fmla="*/ 42 w 42"/>
                  <a:gd name="T1" fmla="*/ 0 h 19"/>
                  <a:gd name="T2" fmla="*/ 38 w 42"/>
                  <a:gd name="T3" fmla="*/ 3 h 19"/>
                  <a:gd name="T4" fmla="*/ 29 w 42"/>
                  <a:gd name="T5" fmla="*/ 6 h 19"/>
                  <a:gd name="T6" fmla="*/ 29 w 42"/>
                  <a:gd name="T7" fmla="*/ 6 h 19"/>
                  <a:gd name="T8" fmla="*/ 25 w 42"/>
                  <a:gd name="T9" fmla="*/ 6 h 19"/>
                  <a:gd name="T10" fmla="*/ 25 w 42"/>
                  <a:gd name="T11" fmla="*/ 9 h 19"/>
                  <a:gd name="T12" fmla="*/ 22 w 42"/>
                  <a:gd name="T13" fmla="*/ 9 h 19"/>
                  <a:gd name="T14" fmla="*/ 19 w 42"/>
                  <a:gd name="T15" fmla="*/ 9 h 19"/>
                  <a:gd name="T16" fmla="*/ 9 w 42"/>
                  <a:gd name="T17" fmla="*/ 12 h 19"/>
                  <a:gd name="T18" fmla="*/ 0 w 42"/>
                  <a:gd name="T19" fmla="*/ 19 h 19"/>
                  <a:gd name="T20" fmla="*/ 3 w 42"/>
                  <a:gd name="T21" fmla="*/ 19 h 19"/>
                  <a:gd name="T22" fmla="*/ 6 w 42"/>
                  <a:gd name="T23" fmla="*/ 19 h 19"/>
                  <a:gd name="T24" fmla="*/ 6 w 42"/>
                  <a:gd name="T25" fmla="*/ 19 h 19"/>
                  <a:gd name="T26" fmla="*/ 16 w 42"/>
                  <a:gd name="T27" fmla="*/ 16 h 19"/>
                  <a:gd name="T28" fmla="*/ 19 w 42"/>
                  <a:gd name="T29" fmla="*/ 19 h 19"/>
                  <a:gd name="T30" fmla="*/ 25 w 42"/>
                  <a:gd name="T31" fmla="*/ 19 h 19"/>
                  <a:gd name="T32" fmla="*/ 32 w 42"/>
                  <a:gd name="T33" fmla="*/ 16 h 19"/>
                  <a:gd name="T34" fmla="*/ 32 w 42"/>
                  <a:gd name="T35" fmla="*/ 12 h 19"/>
                  <a:gd name="T36" fmla="*/ 32 w 42"/>
                  <a:gd name="T37" fmla="*/ 9 h 19"/>
                  <a:gd name="T38" fmla="*/ 35 w 42"/>
                  <a:gd name="T39" fmla="*/ 9 h 19"/>
                  <a:gd name="T40" fmla="*/ 32 w 42"/>
                  <a:gd name="T41" fmla="*/ 6 h 19"/>
                  <a:gd name="T42" fmla="*/ 38 w 42"/>
                  <a:gd name="T43" fmla="*/ 3 h 19"/>
                  <a:gd name="T44" fmla="*/ 42 w 42"/>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
                  <a:gd name="T70" fmla="*/ 0 h 19"/>
                  <a:gd name="T71" fmla="*/ 42 w 42"/>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 h="19">
                    <a:moveTo>
                      <a:pt x="42" y="0"/>
                    </a:moveTo>
                    <a:lnTo>
                      <a:pt x="38" y="3"/>
                    </a:lnTo>
                    <a:lnTo>
                      <a:pt x="29" y="6"/>
                    </a:lnTo>
                    <a:lnTo>
                      <a:pt x="25" y="6"/>
                    </a:lnTo>
                    <a:lnTo>
                      <a:pt x="25" y="9"/>
                    </a:lnTo>
                    <a:lnTo>
                      <a:pt x="22" y="9"/>
                    </a:lnTo>
                    <a:lnTo>
                      <a:pt x="19" y="9"/>
                    </a:lnTo>
                    <a:lnTo>
                      <a:pt x="9" y="12"/>
                    </a:lnTo>
                    <a:lnTo>
                      <a:pt x="0" y="19"/>
                    </a:lnTo>
                    <a:lnTo>
                      <a:pt x="3" y="19"/>
                    </a:lnTo>
                    <a:lnTo>
                      <a:pt x="6" y="19"/>
                    </a:lnTo>
                    <a:lnTo>
                      <a:pt x="16" y="16"/>
                    </a:lnTo>
                    <a:lnTo>
                      <a:pt x="19" y="19"/>
                    </a:lnTo>
                    <a:lnTo>
                      <a:pt x="25" y="19"/>
                    </a:lnTo>
                    <a:lnTo>
                      <a:pt x="32" y="16"/>
                    </a:lnTo>
                    <a:lnTo>
                      <a:pt x="32" y="12"/>
                    </a:lnTo>
                    <a:lnTo>
                      <a:pt x="32" y="9"/>
                    </a:lnTo>
                    <a:lnTo>
                      <a:pt x="35" y="9"/>
                    </a:lnTo>
                    <a:lnTo>
                      <a:pt x="32" y="6"/>
                    </a:lnTo>
                    <a:lnTo>
                      <a:pt x="38" y="3"/>
                    </a:lnTo>
                    <a:lnTo>
                      <a:pt x="42" y="0"/>
                    </a:lnTo>
                    <a:close/>
                  </a:path>
                </a:pathLst>
              </a:custGeom>
              <a:solidFill>
                <a:srgbClr val="D1F2EB"/>
              </a:solidFill>
              <a:ln w="9525">
                <a:noFill/>
                <a:round/>
                <a:headEnd/>
                <a:tailEnd/>
              </a:ln>
            </p:spPr>
            <p:txBody>
              <a:bodyPr/>
              <a:lstStyle/>
              <a:p>
                <a:endParaRPr lang="en-US"/>
              </a:p>
            </p:txBody>
          </p:sp>
          <p:sp>
            <p:nvSpPr>
              <p:cNvPr id="33144" name="Freeform 227"/>
              <p:cNvSpPr>
                <a:spLocks/>
              </p:cNvSpPr>
              <p:nvPr/>
            </p:nvSpPr>
            <p:spPr bwMode="auto">
              <a:xfrm>
                <a:off x="2079" y="1637"/>
                <a:ext cx="42" cy="19"/>
              </a:xfrm>
              <a:custGeom>
                <a:avLst/>
                <a:gdLst>
                  <a:gd name="T0" fmla="*/ 42 w 42"/>
                  <a:gd name="T1" fmla="*/ 0 h 19"/>
                  <a:gd name="T2" fmla="*/ 38 w 42"/>
                  <a:gd name="T3" fmla="*/ 3 h 19"/>
                  <a:gd name="T4" fmla="*/ 29 w 42"/>
                  <a:gd name="T5" fmla="*/ 6 h 19"/>
                  <a:gd name="T6" fmla="*/ 29 w 42"/>
                  <a:gd name="T7" fmla="*/ 6 h 19"/>
                  <a:gd name="T8" fmla="*/ 25 w 42"/>
                  <a:gd name="T9" fmla="*/ 6 h 19"/>
                  <a:gd name="T10" fmla="*/ 25 w 42"/>
                  <a:gd name="T11" fmla="*/ 9 h 19"/>
                  <a:gd name="T12" fmla="*/ 22 w 42"/>
                  <a:gd name="T13" fmla="*/ 9 h 19"/>
                  <a:gd name="T14" fmla="*/ 19 w 42"/>
                  <a:gd name="T15" fmla="*/ 9 h 19"/>
                  <a:gd name="T16" fmla="*/ 9 w 42"/>
                  <a:gd name="T17" fmla="*/ 12 h 19"/>
                  <a:gd name="T18" fmla="*/ 0 w 42"/>
                  <a:gd name="T19" fmla="*/ 19 h 19"/>
                  <a:gd name="T20" fmla="*/ 3 w 42"/>
                  <a:gd name="T21" fmla="*/ 19 h 19"/>
                  <a:gd name="T22" fmla="*/ 6 w 42"/>
                  <a:gd name="T23" fmla="*/ 19 h 19"/>
                  <a:gd name="T24" fmla="*/ 6 w 42"/>
                  <a:gd name="T25" fmla="*/ 19 h 19"/>
                  <a:gd name="T26" fmla="*/ 16 w 42"/>
                  <a:gd name="T27" fmla="*/ 16 h 19"/>
                  <a:gd name="T28" fmla="*/ 19 w 42"/>
                  <a:gd name="T29" fmla="*/ 19 h 19"/>
                  <a:gd name="T30" fmla="*/ 25 w 42"/>
                  <a:gd name="T31" fmla="*/ 19 h 19"/>
                  <a:gd name="T32" fmla="*/ 32 w 42"/>
                  <a:gd name="T33" fmla="*/ 16 h 19"/>
                  <a:gd name="T34" fmla="*/ 32 w 42"/>
                  <a:gd name="T35" fmla="*/ 12 h 19"/>
                  <a:gd name="T36" fmla="*/ 32 w 42"/>
                  <a:gd name="T37" fmla="*/ 9 h 19"/>
                  <a:gd name="T38" fmla="*/ 35 w 42"/>
                  <a:gd name="T39" fmla="*/ 9 h 19"/>
                  <a:gd name="T40" fmla="*/ 32 w 42"/>
                  <a:gd name="T41" fmla="*/ 6 h 19"/>
                  <a:gd name="T42" fmla="*/ 38 w 42"/>
                  <a:gd name="T43" fmla="*/ 3 h 19"/>
                  <a:gd name="T44" fmla="*/ 42 w 42"/>
                  <a:gd name="T45" fmla="*/ 0 h 19"/>
                  <a:gd name="T46" fmla="*/ 42 w 42"/>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19"/>
                  <a:gd name="T74" fmla="*/ 42 w 42"/>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19">
                    <a:moveTo>
                      <a:pt x="42" y="0"/>
                    </a:moveTo>
                    <a:lnTo>
                      <a:pt x="38" y="3"/>
                    </a:lnTo>
                    <a:lnTo>
                      <a:pt x="29" y="6"/>
                    </a:lnTo>
                    <a:lnTo>
                      <a:pt x="25" y="6"/>
                    </a:lnTo>
                    <a:lnTo>
                      <a:pt x="25" y="9"/>
                    </a:lnTo>
                    <a:lnTo>
                      <a:pt x="22" y="9"/>
                    </a:lnTo>
                    <a:lnTo>
                      <a:pt x="19" y="9"/>
                    </a:lnTo>
                    <a:lnTo>
                      <a:pt x="9" y="12"/>
                    </a:lnTo>
                    <a:lnTo>
                      <a:pt x="0" y="19"/>
                    </a:lnTo>
                    <a:lnTo>
                      <a:pt x="3" y="19"/>
                    </a:lnTo>
                    <a:lnTo>
                      <a:pt x="6" y="19"/>
                    </a:lnTo>
                    <a:lnTo>
                      <a:pt x="16" y="16"/>
                    </a:lnTo>
                    <a:lnTo>
                      <a:pt x="19" y="19"/>
                    </a:lnTo>
                    <a:lnTo>
                      <a:pt x="25" y="19"/>
                    </a:lnTo>
                    <a:lnTo>
                      <a:pt x="32" y="16"/>
                    </a:lnTo>
                    <a:lnTo>
                      <a:pt x="32" y="12"/>
                    </a:lnTo>
                    <a:lnTo>
                      <a:pt x="32" y="9"/>
                    </a:lnTo>
                    <a:lnTo>
                      <a:pt x="35" y="9"/>
                    </a:lnTo>
                    <a:lnTo>
                      <a:pt x="32" y="6"/>
                    </a:lnTo>
                    <a:lnTo>
                      <a:pt x="38" y="3"/>
                    </a:lnTo>
                    <a:lnTo>
                      <a:pt x="42" y="0"/>
                    </a:lnTo>
                  </a:path>
                </a:pathLst>
              </a:custGeom>
              <a:noFill/>
              <a:ln w="0">
                <a:solidFill>
                  <a:srgbClr val="7F7F7F"/>
                </a:solidFill>
                <a:round/>
                <a:headEnd/>
                <a:tailEnd/>
              </a:ln>
            </p:spPr>
            <p:txBody>
              <a:bodyPr/>
              <a:lstStyle/>
              <a:p>
                <a:endParaRPr lang="en-US"/>
              </a:p>
            </p:txBody>
          </p:sp>
          <p:sp>
            <p:nvSpPr>
              <p:cNvPr id="33145" name="Freeform 228"/>
              <p:cNvSpPr>
                <a:spLocks/>
              </p:cNvSpPr>
              <p:nvPr/>
            </p:nvSpPr>
            <p:spPr bwMode="auto">
              <a:xfrm>
                <a:off x="1960" y="1524"/>
                <a:ext cx="9" cy="6"/>
              </a:xfrm>
              <a:custGeom>
                <a:avLst/>
                <a:gdLst>
                  <a:gd name="T0" fmla="*/ 3 w 9"/>
                  <a:gd name="T1" fmla="*/ 0 h 6"/>
                  <a:gd name="T2" fmla="*/ 0 w 9"/>
                  <a:gd name="T3" fmla="*/ 3 h 6"/>
                  <a:gd name="T4" fmla="*/ 0 w 9"/>
                  <a:gd name="T5" fmla="*/ 3 h 6"/>
                  <a:gd name="T6" fmla="*/ 0 w 9"/>
                  <a:gd name="T7" fmla="*/ 3 h 6"/>
                  <a:gd name="T8" fmla="*/ 3 w 9"/>
                  <a:gd name="T9" fmla="*/ 6 h 6"/>
                  <a:gd name="T10" fmla="*/ 3 w 9"/>
                  <a:gd name="T11" fmla="*/ 6 h 6"/>
                  <a:gd name="T12" fmla="*/ 6 w 9"/>
                  <a:gd name="T13" fmla="*/ 6 h 6"/>
                  <a:gd name="T14" fmla="*/ 6 w 9"/>
                  <a:gd name="T15" fmla="*/ 6 h 6"/>
                  <a:gd name="T16" fmla="*/ 9 w 9"/>
                  <a:gd name="T17" fmla="*/ 6 h 6"/>
                  <a:gd name="T18" fmla="*/ 9 w 9"/>
                  <a:gd name="T19" fmla="*/ 6 h 6"/>
                  <a:gd name="T20" fmla="*/ 9 w 9"/>
                  <a:gd name="T21" fmla="*/ 3 h 6"/>
                  <a:gd name="T22" fmla="*/ 6 w 9"/>
                  <a:gd name="T23" fmla="*/ 3 h 6"/>
                  <a:gd name="T24" fmla="*/ 6 w 9"/>
                  <a:gd name="T25" fmla="*/ 3 h 6"/>
                  <a:gd name="T26" fmla="*/ 6 w 9"/>
                  <a:gd name="T27" fmla="*/ 0 h 6"/>
                  <a:gd name="T28" fmla="*/ 3 w 9"/>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6"/>
                  <a:gd name="T47" fmla="*/ 9 w 9"/>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6">
                    <a:moveTo>
                      <a:pt x="3" y="0"/>
                    </a:moveTo>
                    <a:lnTo>
                      <a:pt x="0" y="3"/>
                    </a:lnTo>
                    <a:lnTo>
                      <a:pt x="3" y="6"/>
                    </a:lnTo>
                    <a:lnTo>
                      <a:pt x="6" y="6"/>
                    </a:lnTo>
                    <a:lnTo>
                      <a:pt x="9" y="6"/>
                    </a:lnTo>
                    <a:lnTo>
                      <a:pt x="9" y="3"/>
                    </a:lnTo>
                    <a:lnTo>
                      <a:pt x="6" y="3"/>
                    </a:lnTo>
                    <a:lnTo>
                      <a:pt x="6" y="0"/>
                    </a:lnTo>
                    <a:lnTo>
                      <a:pt x="3" y="0"/>
                    </a:lnTo>
                    <a:close/>
                  </a:path>
                </a:pathLst>
              </a:custGeom>
              <a:solidFill>
                <a:srgbClr val="D1F2EB"/>
              </a:solidFill>
              <a:ln w="9525">
                <a:noFill/>
                <a:round/>
                <a:headEnd/>
                <a:tailEnd/>
              </a:ln>
            </p:spPr>
            <p:txBody>
              <a:bodyPr/>
              <a:lstStyle/>
              <a:p>
                <a:endParaRPr lang="en-US"/>
              </a:p>
            </p:txBody>
          </p:sp>
          <p:sp>
            <p:nvSpPr>
              <p:cNvPr id="33146" name="Freeform 229"/>
              <p:cNvSpPr>
                <a:spLocks/>
              </p:cNvSpPr>
              <p:nvPr/>
            </p:nvSpPr>
            <p:spPr bwMode="auto">
              <a:xfrm>
                <a:off x="1960" y="1524"/>
                <a:ext cx="9" cy="6"/>
              </a:xfrm>
              <a:custGeom>
                <a:avLst/>
                <a:gdLst>
                  <a:gd name="T0" fmla="*/ 3 w 9"/>
                  <a:gd name="T1" fmla="*/ 0 h 6"/>
                  <a:gd name="T2" fmla="*/ 0 w 9"/>
                  <a:gd name="T3" fmla="*/ 3 h 6"/>
                  <a:gd name="T4" fmla="*/ 0 w 9"/>
                  <a:gd name="T5" fmla="*/ 3 h 6"/>
                  <a:gd name="T6" fmla="*/ 0 w 9"/>
                  <a:gd name="T7" fmla="*/ 3 h 6"/>
                  <a:gd name="T8" fmla="*/ 3 w 9"/>
                  <a:gd name="T9" fmla="*/ 6 h 6"/>
                  <a:gd name="T10" fmla="*/ 3 w 9"/>
                  <a:gd name="T11" fmla="*/ 6 h 6"/>
                  <a:gd name="T12" fmla="*/ 6 w 9"/>
                  <a:gd name="T13" fmla="*/ 6 h 6"/>
                  <a:gd name="T14" fmla="*/ 6 w 9"/>
                  <a:gd name="T15" fmla="*/ 6 h 6"/>
                  <a:gd name="T16" fmla="*/ 9 w 9"/>
                  <a:gd name="T17" fmla="*/ 6 h 6"/>
                  <a:gd name="T18" fmla="*/ 9 w 9"/>
                  <a:gd name="T19" fmla="*/ 6 h 6"/>
                  <a:gd name="T20" fmla="*/ 9 w 9"/>
                  <a:gd name="T21" fmla="*/ 3 h 6"/>
                  <a:gd name="T22" fmla="*/ 6 w 9"/>
                  <a:gd name="T23" fmla="*/ 3 h 6"/>
                  <a:gd name="T24" fmla="*/ 6 w 9"/>
                  <a:gd name="T25" fmla="*/ 3 h 6"/>
                  <a:gd name="T26" fmla="*/ 6 w 9"/>
                  <a:gd name="T27" fmla="*/ 0 h 6"/>
                  <a:gd name="T28" fmla="*/ 3 w 9"/>
                  <a:gd name="T29" fmla="*/ 0 h 6"/>
                  <a:gd name="T30" fmla="*/ 3 w 9"/>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6"/>
                  <a:gd name="T50" fmla="*/ 9 w 9"/>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6">
                    <a:moveTo>
                      <a:pt x="3" y="0"/>
                    </a:moveTo>
                    <a:lnTo>
                      <a:pt x="0" y="3"/>
                    </a:lnTo>
                    <a:lnTo>
                      <a:pt x="3" y="6"/>
                    </a:lnTo>
                    <a:lnTo>
                      <a:pt x="6" y="6"/>
                    </a:lnTo>
                    <a:lnTo>
                      <a:pt x="9" y="6"/>
                    </a:lnTo>
                    <a:lnTo>
                      <a:pt x="9" y="3"/>
                    </a:lnTo>
                    <a:lnTo>
                      <a:pt x="6" y="3"/>
                    </a:lnTo>
                    <a:lnTo>
                      <a:pt x="6" y="0"/>
                    </a:lnTo>
                    <a:lnTo>
                      <a:pt x="3" y="0"/>
                    </a:lnTo>
                  </a:path>
                </a:pathLst>
              </a:custGeom>
              <a:noFill/>
              <a:ln w="0">
                <a:solidFill>
                  <a:srgbClr val="7F7F7F"/>
                </a:solidFill>
                <a:round/>
                <a:headEnd/>
                <a:tailEnd/>
              </a:ln>
            </p:spPr>
            <p:txBody>
              <a:bodyPr/>
              <a:lstStyle/>
              <a:p>
                <a:endParaRPr lang="en-US"/>
              </a:p>
            </p:txBody>
          </p:sp>
          <p:sp>
            <p:nvSpPr>
              <p:cNvPr id="33147" name="Freeform 230"/>
              <p:cNvSpPr>
                <a:spLocks/>
              </p:cNvSpPr>
              <p:nvPr/>
            </p:nvSpPr>
            <p:spPr bwMode="auto">
              <a:xfrm>
                <a:off x="1953" y="1530"/>
                <a:ext cx="13" cy="20"/>
              </a:xfrm>
              <a:custGeom>
                <a:avLst/>
                <a:gdLst>
                  <a:gd name="T0" fmla="*/ 3 w 13"/>
                  <a:gd name="T1" fmla="*/ 20 h 20"/>
                  <a:gd name="T2" fmla="*/ 7 w 13"/>
                  <a:gd name="T3" fmla="*/ 17 h 20"/>
                  <a:gd name="T4" fmla="*/ 7 w 13"/>
                  <a:gd name="T5" fmla="*/ 17 h 20"/>
                  <a:gd name="T6" fmla="*/ 7 w 13"/>
                  <a:gd name="T7" fmla="*/ 10 h 20"/>
                  <a:gd name="T8" fmla="*/ 10 w 13"/>
                  <a:gd name="T9" fmla="*/ 7 h 20"/>
                  <a:gd name="T10" fmla="*/ 13 w 13"/>
                  <a:gd name="T11" fmla="*/ 4 h 20"/>
                  <a:gd name="T12" fmla="*/ 7 w 13"/>
                  <a:gd name="T13" fmla="*/ 0 h 20"/>
                  <a:gd name="T14" fmla="*/ 0 w 13"/>
                  <a:gd name="T15" fmla="*/ 0 h 20"/>
                  <a:gd name="T16" fmla="*/ 3 w 13"/>
                  <a:gd name="T17" fmla="*/ 0 h 20"/>
                  <a:gd name="T18" fmla="*/ 0 w 13"/>
                  <a:gd name="T19" fmla="*/ 4 h 20"/>
                  <a:gd name="T20" fmla="*/ 3 w 13"/>
                  <a:gd name="T21" fmla="*/ 4 h 20"/>
                  <a:gd name="T22" fmla="*/ 3 w 13"/>
                  <a:gd name="T23" fmla="*/ 4 h 20"/>
                  <a:gd name="T24" fmla="*/ 3 w 13"/>
                  <a:gd name="T25" fmla="*/ 4 h 20"/>
                  <a:gd name="T26" fmla="*/ 3 w 13"/>
                  <a:gd name="T27" fmla="*/ 4 h 20"/>
                  <a:gd name="T28" fmla="*/ 7 w 13"/>
                  <a:gd name="T29" fmla="*/ 0 h 20"/>
                  <a:gd name="T30" fmla="*/ 7 w 13"/>
                  <a:gd name="T31" fmla="*/ 4 h 20"/>
                  <a:gd name="T32" fmla="*/ 3 w 13"/>
                  <a:gd name="T33" fmla="*/ 7 h 20"/>
                  <a:gd name="T34" fmla="*/ 7 w 13"/>
                  <a:gd name="T35" fmla="*/ 7 h 20"/>
                  <a:gd name="T36" fmla="*/ 7 w 13"/>
                  <a:gd name="T37" fmla="*/ 4 h 20"/>
                  <a:gd name="T38" fmla="*/ 7 w 13"/>
                  <a:gd name="T39" fmla="*/ 4 h 20"/>
                  <a:gd name="T40" fmla="*/ 7 w 13"/>
                  <a:gd name="T41" fmla="*/ 7 h 20"/>
                  <a:gd name="T42" fmla="*/ 3 w 13"/>
                  <a:gd name="T43" fmla="*/ 10 h 20"/>
                  <a:gd name="T44" fmla="*/ 0 w 13"/>
                  <a:gd name="T45" fmla="*/ 17 h 20"/>
                  <a:gd name="T46" fmla="*/ 3 w 13"/>
                  <a:gd name="T47" fmla="*/ 17 h 20"/>
                  <a:gd name="T48" fmla="*/ 3 w 13"/>
                  <a:gd name="T49" fmla="*/ 20 h 20"/>
                  <a:gd name="T50" fmla="*/ 3 w 13"/>
                  <a:gd name="T51" fmla="*/ 2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20"/>
                  <a:gd name="T80" fmla="*/ 13 w 13"/>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20">
                    <a:moveTo>
                      <a:pt x="3" y="20"/>
                    </a:moveTo>
                    <a:lnTo>
                      <a:pt x="7" y="17"/>
                    </a:lnTo>
                    <a:lnTo>
                      <a:pt x="7" y="10"/>
                    </a:lnTo>
                    <a:lnTo>
                      <a:pt x="10" y="7"/>
                    </a:lnTo>
                    <a:lnTo>
                      <a:pt x="13" y="4"/>
                    </a:lnTo>
                    <a:lnTo>
                      <a:pt x="7" y="0"/>
                    </a:lnTo>
                    <a:lnTo>
                      <a:pt x="0" y="0"/>
                    </a:lnTo>
                    <a:lnTo>
                      <a:pt x="3" y="0"/>
                    </a:lnTo>
                    <a:lnTo>
                      <a:pt x="0" y="4"/>
                    </a:lnTo>
                    <a:lnTo>
                      <a:pt x="3" y="4"/>
                    </a:lnTo>
                    <a:lnTo>
                      <a:pt x="7" y="0"/>
                    </a:lnTo>
                    <a:lnTo>
                      <a:pt x="7" y="4"/>
                    </a:lnTo>
                    <a:lnTo>
                      <a:pt x="3" y="7"/>
                    </a:lnTo>
                    <a:lnTo>
                      <a:pt x="7" y="7"/>
                    </a:lnTo>
                    <a:lnTo>
                      <a:pt x="7" y="4"/>
                    </a:lnTo>
                    <a:lnTo>
                      <a:pt x="7" y="7"/>
                    </a:lnTo>
                    <a:lnTo>
                      <a:pt x="3" y="10"/>
                    </a:lnTo>
                    <a:lnTo>
                      <a:pt x="0" y="17"/>
                    </a:lnTo>
                    <a:lnTo>
                      <a:pt x="3" y="17"/>
                    </a:lnTo>
                    <a:lnTo>
                      <a:pt x="3" y="20"/>
                    </a:lnTo>
                    <a:close/>
                  </a:path>
                </a:pathLst>
              </a:custGeom>
              <a:solidFill>
                <a:srgbClr val="D1F2EB"/>
              </a:solidFill>
              <a:ln w="9525">
                <a:noFill/>
                <a:round/>
                <a:headEnd/>
                <a:tailEnd/>
              </a:ln>
            </p:spPr>
            <p:txBody>
              <a:bodyPr/>
              <a:lstStyle/>
              <a:p>
                <a:endParaRPr lang="en-US"/>
              </a:p>
            </p:txBody>
          </p:sp>
          <p:sp>
            <p:nvSpPr>
              <p:cNvPr id="33148" name="Freeform 231"/>
              <p:cNvSpPr>
                <a:spLocks/>
              </p:cNvSpPr>
              <p:nvPr/>
            </p:nvSpPr>
            <p:spPr bwMode="auto">
              <a:xfrm>
                <a:off x="1953" y="1530"/>
                <a:ext cx="13" cy="20"/>
              </a:xfrm>
              <a:custGeom>
                <a:avLst/>
                <a:gdLst>
                  <a:gd name="T0" fmla="*/ 3 w 13"/>
                  <a:gd name="T1" fmla="*/ 20 h 20"/>
                  <a:gd name="T2" fmla="*/ 7 w 13"/>
                  <a:gd name="T3" fmla="*/ 17 h 20"/>
                  <a:gd name="T4" fmla="*/ 7 w 13"/>
                  <a:gd name="T5" fmla="*/ 17 h 20"/>
                  <a:gd name="T6" fmla="*/ 7 w 13"/>
                  <a:gd name="T7" fmla="*/ 10 h 20"/>
                  <a:gd name="T8" fmla="*/ 10 w 13"/>
                  <a:gd name="T9" fmla="*/ 7 h 20"/>
                  <a:gd name="T10" fmla="*/ 13 w 13"/>
                  <a:gd name="T11" fmla="*/ 4 h 20"/>
                  <a:gd name="T12" fmla="*/ 7 w 13"/>
                  <a:gd name="T13" fmla="*/ 0 h 20"/>
                  <a:gd name="T14" fmla="*/ 0 w 13"/>
                  <a:gd name="T15" fmla="*/ 0 h 20"/>
                  <a:gd name="T16" fmla="*/ 3 w 13"/>
                  <a:gd name="T17" fmla="*/ 0 h 20"/>
                  <a:gd name="T18" fmla="*/ 0 w 13"/>
                  <a:gd name="T19" fmla="*/ 4 h 20"/>
                  <a:gd name="T20" fmla="*/ 3 w 13"/>
                  <a:gd name="T21" fmla="*/ 4 h 20"/>
                  <a:gd name="T22" fmla="*/ 3 w 13"/>
                  <a:gd name="T23" fmla="*/ 4 h 20"/>
                  <a:gd name="T24" fmla="*/ 3 w 13"/>
                  <a:gd name="T25" fmla="*/ 4 h 20"/>
                  <a:gd name="T26" fmla="*/ 3 w 13"/>
                  <a:gd name="T27" fmla="*/ 4 h 20"/>
                  <a:gd name="T28" fmla="*/ 7 w 13"/>
                  <a:gd name="T29" fmla="*/ 0 h 20"/>
                  <a:gd name="T30" fmla="*/ 7 w 13"/>
                  <a:gd name="T31" fmla="*/ 4 h 20"/>
                  <a:gd name="T32" fmla="*/ 3 w 13"/>
                  <a:gd name="T33" fmla="*/ 7 h 20"/>
                  <a:gd name="T34" fmla="*/ 7 w 13"/>
                  <a:gd name="T35" fmla="*/ 7 h 20"/>
                  <a:gd name="T36" fmla="*/ 7 w 13"/>
                  <a:gd name="T37" fmla="*/ 4 h 20"/>
                  <a:gd name="T38" fmla="*/ 7 w 13"/>
                  <a:gd name="T39" fmla="*/ 4 h 20"/>
                  <a:gd name="T40" fmla="*/ 7 w 13"/>
                  <a:gd name="T41" fmla="*/ 7 h 20"/>
                  <a:gd name="T42" fmla="*/ 3 w 13"/>
                  <a:gd name="T43" fmla="*/ 10 h 20"/>
                  <a:gd name="T44" fmla="*/ 0 w 13"/>
                  <a:gd name="T45" fmla="*/ 17 h 20"/>
                  <a:gd name="T46" fmla="*/ 3 w 13"/>
                  <a:gd name="T47" fmla="*/ 17 h 20"/>
                  <a:gd name="T48" fmla="*/ 3 w 13"/>
                  <a:gd name="T49" fmla="*/ 20 h 20"/>
                  <a:gd name="T50" fmla="*/ 3 w 13"/>
                  <a:gd name="T51" fmla="*/ 20 h 20"/>
                  <a:gd name="T52" fmla="*/ 3 w 13"/>
                  <a:gd name="T53" fmla="*/ 20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
                  <a:gd name="T82" fmla="*/ 0 h 20"/>
                  <a:gd name="T83" fmla="*/ 13 w 13"/>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 h="20">
                    <a:moveTo>
                      <a:pt x="3" y="20"/>
                    </a:moveTo>
                    <a:lnTo>
                      <a:pt x="7" y="17"/>
                    </a:lnTo>
                    <a:lnTo>
                      <a:pt x="7" y="10"/>
                    </a:lnTo>
                    <a:lnTo>
                      <a:pt x="10" y="7"/>
                    </a:lnTo>
                    <a:lnTo>
                      <a:pt x="13" y="4"/>
                    </a:lnTo>
                    <a:lnTo>
                      <a:pt x="7" y="0"/>
                    </a:lnTo>
                    <a:lnTo>
                      <a:pt x="0" y="0"/>
                    </a:lnTo>
                    <a:lnTo>
                      <a:pt x="3" y="0"/>
                    </a:lnTo>
                    <a:lnTo>
                      <a:pt x="0" y="4"/>
                    </a:lnTo>
                    <a:lnTo>
                      <a:pt x="3" y="4"/>
                    </a:lnTo>
                    <a:lnTo>
                      <a:pt x="7" y="0"/>
                    </a:lnTo>
                    <a:lnTo>
                      <a:pt x="7" y="4"/>
                    </a:lnTo>
                    <a:lnTo>
                      <a:pt x="3" y="7"/>
                    </a:lnTo>
                    <a:lnTo>
                      <a:pt x="7" y="7"/>
                    </a:lnTo>
                    <a:lnTo>
                      <a:pt x="7" y="4"/>
                    </a:lnTo>
                    <a:lnTo>
                      <a:pt x="7" y="7"/>
                    </a:lnTo>
                    <a:lnTo>
                      <a:pt x="3" y="10"/>
                    </a:lnTo>
                    <a:lnTo>
                      <a:pt x="0" y="17"/>
                    </a:lnTo>
                    <a:lnTo>
                      <a:pt x="3" y="17"/>
                    </a:lnTo>
                    <a:lnTo>
                      <a:pt x="3" y="20"/>
                    </a:lnTo>
                  </a:path>
                </a:pathLst>
              </a:custGeom>
              <a:noFill/>
              <a:ln w="0">
                <a:solidFill>
                  <a:srgbClr val="7F7F7F"/>
                </a:solidFill>
                <a:round/>
                <a:headEnd/>
                <a:tailEnd/>
              </a:ln>
            </p:spPr>
            <p:txBody>
              <a:bodyPr/>
              <a:lstStyle/>
              <a:p>
                <a:endParaRPr lang="en-US"/>
              </a:p>
            </p:txBody>
          </p:sp>
          <p:sp>
            <p:nvSpPr>
              <p:cNvPr id="33149" name="Freeform 232"/>
              <p:cNvSpPr>
                <a:spLocks/>
              </p:cNvSpPr>
              <p:nvPr/>
            </p:nvSpPr>
            <p:spPr bwMode="auto">
              <a:xfrm>
                <a:off x="1956" y="1547"/>
                <a:ext cx="7" cy="19"/>
              </a:xfrm>
              <a:custGeom>
                <a:avLst/>
                <a:gdLst>
                  <a:gd name="T0" fmla="*/ 0 w 7"/>
                  <a:gd name="T1" fmla="*/ 3 h 19"/>
                  <a:gd name="T2" fmla="*/ 0 w 7"/>
                  <a:gd name="T3" fmla="*/ 3 h 19"/>
                  <a:gd name="T4" fmla="*/ 4 w 7"/>
                  <a:gd name="T5" fmla="*/ 3 h 19"/>
                  <a:gd name="T6" fmla="*/ 4 w 7"/>
                  <a:gd name="T7" fmla="*/ 3 h 19"/>
                  <a:gd name="T8" fmla="*/ 4 w 7"/>
                  <a:gd name="T9" fmla="*/ 3 h 19"/>
                  <a:gd name="T10" fmla="*/ 4 w 7"/>
                  <a:gd name="T11" fmla="*/ 3 h 19"/>
                  <a:gd name="T12" fmla="*/ 4 w 7"/>
                  <a:gd name="T13" fmla="*/ 6 h 19"/>
                  <a:gd name="T14" fmla="*/ 4 w 7"/>
                  <a:gd name="T15" fmla="*/ 6 h 19"/>
                  <a:gd name="T16" fmla="*/ 4 w 7"/>
                  <a:gd name="T17" fmla="*/ 9 h 19"/>
                  <a:gd name="T18" fmla="*/ 4 w 7"/>
                  <a:gd name="T19" fmla="*/ 12 h 19"/>
                  <a:gd name="T20" fmla="*/ 4 w 7"/>
                  <a:gd name="T21" fmla="*/ 19 h 19"/>
                  <a:gd name="T22" fmla="*/ 7 w 7"/>
                  <a:gd name="T23" fmla="*/ 19 h 19"/>
                  <a:gd name="T24" fmla="*/ 7 w 7"/>
                  <a:gd name="T25" fmla="*/ 16 h 19"/>
                  <a:gd name="T26" fmla="*/ 7 w 7"/>
                  <a:gd name="T27" fmla="*/ 12 h 19"/>
                  <a:gd name="T28" fmla="*/ 4 w 7"/>
                  <a:gd name="T29" fmla="*/ 12 h 19"/>
                  <a:gd name="T30" fmla="*/ 4 w 7"/>
                  <a:gd name="T31" fmla="*/ 9 h 19"/>
                  <a:gd name="T32" fmla="*/ 7 w 7"/>
                  <a:gd name="T33" fmla="*/ 6 h 19"/>
                  <a:gd name="T34" fmla="*/ 7 w 7"/>
                  <a:gd name="T35" fmla="*/ 6 h 19"/>
                  <a:gd name="T36" fmla="*/ 7 w 7"/>
                  <a:gd name="T37" fmla="*/ 3 h 19"/>
                  <a:gd name="T38" fmla="*/ 7 w 7"/>
                  <a:gd name="T39" fmla="*/ 0 h 19"/>
                  <a:gd name="T40" fmla="*/ 7 w 7"/>
                  <a:gd name="T41" fmla="*/ 0 h 19"/>
                  <a:gd name="T42" fmla="*/ 7 w 7"/>
                  <a:gd name="T43" fmla="*/ 6 h 19"/>
                  <a:gd name="T44" fmla="*/ 7 w 7"/>
                  <a:gd name="T45" fmla="*/ 0 h 19"/>
                  <a:gd name="T46" fmla="*/ 7 w 7"/>
                  <a:gd name="T47" fmla="*/ 3 h 19"/>
                  <a:gd name="T48" fmla="*/ 4 w 7"/>
                  <a:gd name="T49" fmla="*/ 3 h 19"/>
                  <a:gd name="T50" fmla="*/ 4 w 7"/>
                  <a:gd name="T51" fmla="*/ 0 h 19"/>
                  <a:gd name="T52" fmla="*/ 0 w 7"/>
                  <a:gd name="T53" fmla="*/ 3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
                  <a:gd name="T82" fmla="*/ 0 h 19"/>
                  <a:gd name="T83" fmla="*/ 7 w 7"/>
                  <a:gd name="T84" fmla="*/ 19 h 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 h="19">
                    <a:moveTo>
                      <a:pt x="0" y="3"/>
                    </a:moveTo>
                    <a:lnTo>
                      <a:pt x="0" y="3"/>
                    </a:lnTo>
                    <a:lnTo>
                      <a:pt x="4" y="3"/>
                    </a:lnTo>
                    <a:lnTo>
                      <a:pt x="4" y="6"/>
                    </a:lnTo>
                    <a:lnTo>
                      <a:pt x="4" y="9"/>
                    </a:lnTo>
                    <a:lnTo>
                      <a:pt x="4" y="12"/>
                    </a:lnTo>
                    <a:lnTo>
                      <a:pt x="4" y="19"/>
                    </a:lnTo>
                    <a:lnTo>
                      <a:pt x="7" y="19"/>
                    </a:lnTo>
                    <a:lnTo>
                      <a:pt x="7" y="16"/>
                    </a:lnTo>
                    <a:lnTo>
                      <a:pt x="7" y="12"/>
                    </a:lnTo>
                    <a:lnTo>
                      <a:pt x="4" y="12"/>
                    </a:lnTo>
                    <a:lnTo>
                      <a:pt x="4" y="9"/>
                    </a:lnTo>
                    <a:lnTo>
                      <a:pt x="7" y="6"/>
                    </a:lnTo>
                    <a:lnTo>
                      <a:pt x="7" y="3"/>
                    </a:lnTo>
                    <a:lnTo>
                      <a:pt x="7" y="0"/>
                    </a:lnTo>
                    <a:lnTo>
                      <a:pt x="7" y="6"/>
                    </a:lnTo>
                    <a:lnTo>
                      <a:pt x="7" y="0"/>
                    </a:lnTo>
                    <a:lnTo>
                      <a:pt x="7" y="3"/>
                    </a:lnTo>
                    <a:lnTo>
                      <a:pt x="4" y="3"/>
                    </a:lnTo>
                    <a:lnTo>
                      <a:pt x="4" y="0"/>
                    </a:lnTo>
                    <a:lnTo>
                      <a:pt x="0" y="3"/>
                    </a:lnTo>
                    <a:close/>
                  </a:path>
                </a:pathLst>
              </a:custGeom>
              <a:solidFill>
                <a:srgbClr val="D1F2EB"/>
              </a:solidFill>
              <a:ln w="9525">
                <a:noFill/>
                <a:round/>
                <a:headEnd/>
                <a:tailEnd/>
              </a:ln>
            </p:spPr>
            <p:txBody>
              <a:bodyPr/>
              <a:lstStyle/>
              <a:p>
                <a:endParaRPr lang="en-US"/>
              </a:p>
            </p:txBody>
          </p:sp>
          <p:sp>
            <p:nvSpPr>
              <p:cNvPr id="33150" name="Freeform 233"/>
              <p:cNvSpPr>
                <a:spLocks/>
              </p:cNvSpPr>
              <p:nvPr/>
            </p:nvSpPr>
            <p:spPr bwMode="auto">
              <a:xfrm>
                <a:off x="1956" y="1547"/>
                <a:ext cx="7" cy="19"/>
              </a:xfrm>
              <a:custGeom>
                <a:avLst/>
                <a:gdLst>
                  <a:gd name="T0" fmla="*/ 0 w 7"/>
                  <a:gd name="T1" fmla="*/ 3 h 19"/>
                  <a:gd name="T2" fmla="*/ 0 w 7"/>
                  <a:gd name="T3" fmla="*/ 3 h 19"/>
                  <a:gd name="T4" fmla="*/ 4 w 7"/>
                  <a:gd name="T5" fmla="*/ 3 h 19"/>
                  <a:gd name="T6" fmla="*/ 4 w 7"/>
                  <a:gd name="T7" fmla="*/ 3 h 19"/>
                  <a:gd name="T8" fmla="*/ 4 w 7"/>
                  <a:gd name="T9" fmla="*/ 3 h 19"/>
                  <a:gd name="T10" fmla="*/ 4 w 7"/>
                  <a:gd name="T11" fmla="*/ 3 h 19"/>
                  <a:gd name="T12" fmla="*/ 4 w 7"/>
                  <a:gd name="T13" fmla="*/ 6 h 19"/>
                  <a:gd name="T14" fmla="*/ 4 w 7"/>
                  <a:gd name="T15" fmla="*/ 6 h 19"/>
                  <a:gd name="T16" fmla="*/ 4 w 7"/>
                  <a:gd name="T17" fmla="*/ 9 h 19"/>
                  <a:gd name="T18" fmla="*/ 4 w 7"/>
                  <a:gd name="T19" fmla="*/ 12 h 19"/>
                  <a:gd name="T20" fmla="*/ 4 w 7"/>
                  <a:gd name="T21" fmla="*/ 19 h 19"/>
                  <a:gd name="T22" fmla="*/ 7 w 7"/>
                  <a:gd name="T23" fmla="*/ 19 h 19"/>
                  <a:gd name="T24" fmla="*/ 7 w 7"/>
                  <a:gd name="T25" fmla="*/ 16 h 19"/>
                  <a:gd name="T26" fmla="*/ 7 w 7"/>
                  <a:gd name="T27" fmla="*/ 12 h 19"/>
                  <a:gd name="T28" fmla="*/ 4 w 7"/>
                  <a:gd name="T29" fmla="*/ 12 h 19"/>
                  <a:gd name="T30" fmla="*/ 4 w 7"/>
                  <a:gd name="T31" fmla="*/ 9 h 19"/>
                  <a:gd name="T32" fmla="*/ 7 w 7"/>
                  <a:gd name="T33" fmla="*/ 6 h 19"/>
                  <a:gd name="T34" fmla="*/ 7 w 7"/>
                  <a:gd name="T35" fmla="*/ 6 h 19"/>
                  <a:gd name="T36" fmla="*/ 7 w 7"/>
                  <a:gd name="T37" fmla="*/ 3 h 19"/>
                  <a:gd name="T38" fmla="*/ 7 w 7"/>
                  <a:gd name="T39" fmla="*/ 0 h 19"/>
                  <a:gd name="T40" fmla="*/ 7 w 7"/>
                  <a:gd name="T41" fmla="*/ 0 h 19"/>
                  <a:gd name="T42" fmla="*/ 7 w 7"/>
                  <a:gd name="T43" fmla="*/ 6 h 19"/>
                  <a:gd name="T44" fmla="*/ 7 w 7"/>
                  <a:gd name="T45" fmla="*/ 0 h 19"/>
                  <a:gd name="T46" fmla="*/ 7 w 7"/>
                  <a:gd name="T47" fmla="*/ 3 h 19"/>
                  <a:gd name="T48" fmla="*/ 4 w 7"/>
                  <a:gd name="T49" fmla="*/ 3 h 19"/>
                  <a:gd name="T50" fmla="*/ 4 w 7"/>
                  <a:gd name="T51" fmla="*/ 0 h 19"/>
                  <a:gd name="T52" fmla="*/ 0 w 7"/>
                  <a:gd name="T53" fmla="*/ 3 h 19"/>
                  <a:gd name="T54" fmla="*/ 0 w 7"/>
                  <a:gd name="T55" fmla="*/ 3 h 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
                  <a:gd name="T85" fmla="*/ 0 h 19"/>
                  <a:gd name="T86" fmla="*/ 7 w 7"/>
                  <a:gd name="T87" fmla="*/ 19 h 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 h="19">
                    <a:moveTo>
                      <a:pt x="0" y="3"/>
                    </a:moveTo>
                    <a:lnTo>
                      <a:pt x="0" y="3"/>
                    </a:lnTo>
                    <a:lnTo>
                      <a:pt x="4" y="3"/>
                    </a:lnTo>
                    <a:lnTo>
                      <a:pt x="4" y="6"/>
                    </a:lnTo>
                    <a:lnTo>
                      <a:pt x="4" y="9"/>
                    </a:lnTo>
                    <a:lnTo>
                      <a:pt x="4" y="12"/>
                    </a:lnTo>
                    <a:lnTo>
                      <a:pt x="4" y="19"/>
                    </a:lnTo>
                    <a:lnTo>
                      <a:pt x="7" y="19"/>
                    </a:lnTo>
                    <a:lnTo>
                      <a:pt x="7" y="16"/>
                    </a:lnTo>
                    <a:lnTo>
                      <a:pt x="7" y="12"/>
                    </a:lnTo>
                    <a:lnTo>
                      <a:pt x="4" y="12"/>
                    </a:lnTo>
                    <a:lnTo>
                      <a:pt x="4" y="9"/>
                    </a:lnTo>
                    <a:lnTo>
                      <a:pt x="7" y="6"/>
                    </a:lnTo>
                    <a:lnTo>
                      <a:pt x="7" y="3"/>
                    </a:lnTo>
                    <a:lnTo>
                      <a:pt x="7" y="0"/>
                    </a:lnTo>
                    <a:lnTo>
                      <a:pt x="7" y="6"/>
                    </a:lnTo>
                    <a:lnTo>
                      <a:pt x="7" y="0"/>
                    </a:lnTo>
                    <a:lnTo>
                      <a:pt x="7" y="3"/>
                    </a:lnTo>
                    <a:lnTo>
                      <a:pt x="4" y="3"/>
                    </a:lnTo>
                    <a:lnTo>
                      <a:pt x="4" y="0"/>
                    </a:lnTo>
                    <a:lnTo>
                      <a:pt x="0" y="3"/>
                    </a:lnTo>
                  </a:path>
                </a:pathLst>
              </a:custGeom>
              <a:noFill/>
              <a:ln w="0">
                <a:solidFill>
                  <a:srgbClr val="7F7F7F"/>
                </a:solidFill>
                <a:round/>
                <a:headEnd/>
                <a:tailEnd/>
              </a:ln>
            </p:spPr>
            <p:txBody>
              <a:bodyPr/>
              <a:lstStyle/>
              <a:p>
                <a:endParaRPr lang="en-US"/>
              </a:p>
            </p:txBody>
          </p:sp>
          <p:sp>
            <p:nvSpPr>
              <p:cNvPr id="33151" name="Freeform 234"/>
              <p:cNvSpPr>
                <a:spLocks/>
              </p:cNvSpPr>
              <p:nvPr/>
            </p:nvSpPr>
            <p:spPr bwMode="auto">
              <a:xfrm>
                <a:off x="1953" y="1550"/>
                <a:ext cx="3" cy="6"/>
              </a:xfrm>
              <a:custGeom>
                <a:avLst/>
                <a:gdLst>
                  <a:gd name="T0" fmla="*/ 0 w 3"/>
                  <a:gd name="T1" fmla="*/ 0 h 6"/>
                  <a:gd name="T2" fmla="*/ 3 w 3"/>
                  <a:gd name="T3" fmla="*/ 6 h 6"/>
                  <a:gd name="T4" fmla="*/ 0 w 3"/>
                  <a:gd name="T5" fmla="*/ 6 h 6"/>
                  <a:gd name="T6" fmla="*/ 0 w 3"/>
                  <a:gd name="T7" fmla="*/ 0 h 6"/>
                  <a:gd name="T8" fmla="*/ 0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0" y="0"/>
                    </a:moveTo>
                    <a:lnTo>
                      <a:pt x="3" y="6"/>
                    </a:lnTo>
                    <a:lnTo>
                      <a:pt x="0" y="6"/>
                    </a:lnTo>
                    <a:lnTo>
                      <a:pt x="0" y="0"/>
                    </a:lnTo>
                    <a:close/>
                  </a:path>
                </a:pathLst>
              </a:custGeom>
              <a:solidFill>
                <a:srgbClr val="D1F2EB"/>
              </a:solidFill>
              <a:ln w="9525">
                <a:noFill/>
                <a:round/>
                <a:headEnd/>
                <a:tailEnd/>
              </a:ln>
            </p:spPr>
            <p:txBody>
              <a:bodyPr/>
              <a:lstStyle/>
              <a:p>
                <a:endParaRPr lang="en-US"/>
              </a:p>
            </p:txBody>
          </p:sp>
          <p:sp>
            <p:nvSpPr>
              <p:cNvPr id="33152" name="Freeform 235"/>
              <p:cNvSpPr>
                <a:spLocks/>
              </p:cNvSpPr>
              <p:nvPr/>
            </p:nvSpPr>
            <p:spPr bwMode="auto">
              <a:xfrm>
                <a:off x="1953" y="1550"/>
                <a:ext cx="3" cy="6"/>
              </a:xfrm>
              <a:custGeom>
                <a:avLst/>
                <a:gdLst>
                  <a:gd name="T0" fmla="*/ 0 w 3"/>
                  <a:gd name="T1" fmla="*/ 0 h 6"/>
                  <a:gd name="T2" fmla="*/ 3 w 3"/>
                  <a:gd name="T3" fmla="*/ 6 h 6"/>
                  <a:gd name="T4" fmla="*/ 0 w 3"/>
                  <a:gd name="T5" fmla="*/ 6 h 6"/>
                  <a:gd name="T6" fmla="*/ 0 w 3"/>
                  <a:gd name="T7" fmla="*/ 0 h 6"/>
                  <a:gd name="T8" fmla="*/ 0 w 3"/>
                  <a:gd name="T9" fmla="*/ 0 h 6"/>
                  <a:gd name="T10" fmla="*/ 0 w 3"/>
                  <a:gd name="T11" fmla="*/ 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0"/>
                    </a:moveTo>
                    <a:lnTo>
                      <a:pt x="3" y="6"/>
                    </a:lnTo>
                    <a:lnTo>
                      <a:pt x="0" y="6"/>
                    </a:lnTo>
                    <a:lnTo>
                      <a:pt x="0" y="0"/>
                    </a:lnTo>
                  </a:path>
                </a:pathLst>
              </a:custGeom>
              <a:noFill/>
              <a:ln w="0">
                <a:solidFill>
                  <a:srgbClr val="7F7F7F"/>
                </a:solidFill>
                <a:round/>
                <a:headEnd/>
                <a:tailEnd/>
              </a:ln>
            </p:spPr>
            <p:txBody>
              <a:bodyPr/>
              <a:lstStyle/>
              <a:p>
                <a:endParaRPr lang="en-US"/>
              </a:p>
            </p:txBody>
          </p:sp>
          <p:sp>
            <p:nvSpPr>
              <p:cNvPr id="33153" name="Freeform 236"/>
              <p:cNvSpPr>
                <a:spLocks/>
              </p:cNvSpPr>
              <p:nvPr/>
            </p:nvSpPr>
            <p:spPr bwMode="auto">
              <a:xfrm>
                <a:off x="2030" y="1566"/>
                <a:ext cx="10" cy="13"/>
              </a:xfrm>
              <a:custGeom>
                <a:avLst/>
                <a:gdLst>
                  <a:gd name="T0" fmla="*/ 10 w 10"/>
                  <a:gd name="T1" fmla="*/ 9 h 13"/>
                  <a:gd name="T2" fmla="*/ 10 w 10"/>
                  <a:gd name="T3" fmla="*/ 3 h 13"/>
                  <a:gd name="T4" fmla="*/ 10 w 10"/>
                  <a:gd name="T5" fmla="*/ 0 h 13"/>
                  <a:gd name="T6" fmla="*/ 7 w 10"/>
                  <a:gd name="T7" fmla="*/ 0 h 13"/>
                  <a:gd name="T8" fmla="*/ 4 w 10"/>
                  <a:gd name="T9" fmla="*/ 3 h 13"/>
                  <a:gd name="T10" fmla="*/ 4 w 10"/>
                  <a:gd name="T11" fmla="*/ 3 h 13"/>
                  <a:gd name="T12" fmla="*/ 4 w 10"/>
                  <a:gd name="T13" fmla="*/ 6 h 13"/>
                  <a:gd name="T14" fmla="*/ 0 w 10"/>
                  <a:gd name="T15" fmla="*/ 6 h 13"/>
                  <a:gd name="T16" fmla="*/ 4 w 10"/>
                  <a:gd name="T17" fmla="*/ 6 h 13"/>
                  <a:gd name="T18" fmla="*/ 4 w 10"/>
                  <a:gd name="T19" fmla="*/ 9 h 13"/>
                  <a:gd name="T20" fmla="*/ 0 w 10"/>
                  <a:gd name="T21" fmla="*/ 9 h 13"/>
                  <a:gd name="T22" fmla="*/ 0 w 10"/>
                  <a:gd name="T23" fmla="*/ 9 h 13"/>
                  <a:gd name="T24" fmla="*/ 4 w 10"/>
                  <a:gd name="T25" fmla="*/ 9 h 13"/>
                  <a:gd name="T26" fmla="*/ 4 w 10"/>
                  <a:gd name="T27" fmla="*/ 9 h 13"/>
                  <a:gd name="T28" fmla="*/ 4 w 10"/>
                  <a:gd name="T29" fmla="*/ 9 h 13"/>
                  <a:gd name="T30" fmla="*/ 4 w 10"/>
                  <a:gd name="T31" fmla="*/ 13 h 13"/>
                  <a:gd name="T32" fmla="*/ 7 w 10"/>
                  <a:gd name="T33" fmla="*/ 9 h 13"/>
                  <a:gd name="T34" fmla="*/ 7 w 10"/>
                  <a:gd name="T35" fmla="*/ 9 h 13"/>
                  <a:gd name="T36" fmla="*/ 10 w 10"/>
                  <a:gd name="T37" fmla="*/ 9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3"/>
                  <a:gd name="T59" fmla="*/ 10 w 10"/>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3">
                    <a:moveTo>
                      <a:pt x="10" y="9"/>
                    </a:moveTo>
                    <a:lnTo>
                      <a:pt x="10" y="3"/>
                    </a:lnTo>
                    <a:lnTo>
                      <a:pt x="10" y="0"/>
                    </a:lnTo>
                    <a:lnTo>
                      <a:pt x="7" y="0"/>
                    </a:lnTo>
                    <a:lnTo>
                      <a:pt x="4" y="3"/>
                    </a:lnTo>
                    <a:lnTo>
                      <a:pt x="4" y="6"/>
                    </a:lnTo>
                    <a:lnTo>
                      <a:pt x="0" y="6"/>
                    </a:lnTo>
                    <a:lnTo>
                      <a:pt x="4" y="6"/>
                    </a:lnTo>
                    <a:lnTo>
                      <a:pt x="4" y="9"/>
                    </a:lnTo>
                    <a:lnTo>
                      <a:pt x="0" y="9"/>
                    </a:lnTo>
                    <a:lnTo>
                      <a:pt x="4" y="9"/>
                    </a:lnTo>
                    <a:lnTo>
                      <a:pt x="4" y="13"/>
                    </a:lnTo>
                    <a:lnTo>
                      <a:pt x="7" y="9"/>
                    </a:lnTo>
                    <a:lnTo>
                      <a:pt x="10" y="9"/>
                    </a:lnTo>
                    <a:close/>
                  </a:path>
                </a:pathLst>
              </a:custGeom>
              <a:solidFill>
                <a:srgbClr val="D1F2EB"/>
              </a:solidFill>
              <a:ln w="9525">
                <a:noFill/>
                <a:round/>
                <a:headEnd/>
                <a:tailEnd/>
              </a:ln>
            </p:spPr>
            <p:txBody>
              <a:bodyPr/>
              <a:lstStyle/>
              <a:p>
                <a:endParaRPr lang="en-US"/>
              </a:p>
            </p:txBody>
          </p:sp>
          <p:sp>
            <p:nvSpPr>
              <p:cNvPr id="33154" name="Freeform 237"/>
              <p:cNvSpPr>
                <a:spLocks/>
              </p:cNvSpPr>
              <p:nvPr/>
            </p:nvSpPr>
            <p:spPr bwMode="auto">
              <a:xfrm>
                <a:off x="2030" y="1566"/>
                <a:ext cx="10" cy="13"/>
              </a:xfrm>
              <a:custGeom>
                <a:avLst/>
                <a:gdLst>
                  <a:gd name="T0" fmla="*/ 10 w 10"/>
                  <a:gd name="T1" fmla="*/ 9 h 13"/>
                  <a:gd name="T2" fmla="*/ 10 w 10"/>
                  <a:gd name="T3" fmla="*/ 3 h 13"/>
                  <a:gd name="T4" fmla="*/ 10 w 10"/>
                  <a:gd name="T5" fmla="*/ 0 h 13"/>
                  <a:gd name="T6" fmla="*/ 7 w 10"/>
                  <a:gd name="T7" fmla="*/ 0 h 13"/>
                  <a:gd name="T8" fmla="*/ 4 w 10"/>
                  <a:gd name="T9" fmla="*/ 3 h 13"/>
                  <a:gd name="T10" fmla="*/ 4 w 10"/>
                  <a:gd name="T11" fmla="*/ 3 h 13"/>
                  <a:gd name="T12" fmla="*/ 4 w 10"/>
                  <a:gd name="T13" fmla="*/ 6 h 13"/>
                  <a:gd name="T14" fmla="*/ 0 w 10"/>
                  <a:gd name="T15" fmla="*/ 6 h 13"/>
                  <a:gd name="T16" fmla="*/ 4 w 10"/>
                  <a:gd name="T17" fmla="*/ 6 h 13"/>
                  <a:gd name="T18" fmla="*/ 4 w 10"/>
                  <a:gd name="T19" fmla="*/ 9 h 13"/>
                  <a:gd name="T20" fmla="*/ 0 w 10"/>
                  <a:gd name="T21" fmla="*/ 9 h 13"/>
                  <a:gd name="T22" fmla="*/ 0 w 10"/>
                  <a:gd name="T23" fmla="*/ 9 h 13"/>
                  <a:gd name="T24" fmla="*/ 4 w 10"/>
                  <a:gd name="T25" fmla="*/ 9 h 13"/>
                  <a:gd name="T26" fmla="*/ 4 w 10"/>
                  <a:gd name="T27" fmla="*/ 9 h 13"/>
                  <a:gd name="T28" fmla="*/ 4 w 10"/>
                  <a:gd name="T29" fmla="*/ 9 h 13"/>
                  <a:gd name="T30" fmla="*/ 4 w 10"/>
                  <a:gd name="T31" fmla="*/ 13 h 13"/>
                  <a:gd name="T32" fmla="*/ 7 w 10"/>
                  <a:gd name="T33" fmla="*/ 9 h 13"/>
                  <a:gd name="T34" fmla="*/ 7 w 10"/>
                  <a:gd name="T35" fmla="*/ 9 h 13"/>
                  <a:gd name="T36" fmla="*/ 10 w 10"/>
                  <a:gd name="T37" fmla="*/ 9 h 13"/>
                  <a:gd name="T38" fmla="*/ 10 w 10"/>
                  <a:gd name="T39" fmla="*/ 9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3"/>
                  <a:gd name="T62" fmla="*/ 10 w 10"/>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3">
                    <a:moveTo>
                      <a:pt x="10" y="9"/>
                    </a:moveTo>
                    <a:lnTo>
                      <a:pt x="10" y="3"/>
                    </a:lnTo>
                    <a:lnTo>
                      <a:pt x="10" y="0"/>
                    </a:lnTo>
                    <a:lnTo>
                      <a:pt x="7" y="0"/>
                    </a:lnTo>
                    <a:lnTo>
                      <a:pt x="4" y="3"/>
                    </a:lnTo>
                    <a:lnTo>
                      <a:pt x="4" y="6"/>
                    </a:lnTo>
                    <a:lnTo>
                      <a:pt x="0" y="6"/>
                    </a:lnTo>
                    <a:lnTo>
                      <a:pt x="4" y="6"/>
                    </a:lnTo>
                    <a:lnTo>
                      <a:pt x="4" y="9"/>
                    </a:lnTo>
                    <a:lnTo>
                      <a:pt x="0" y="9"/>
                    </a:lnTo>
                    <a:lnTo>
                      <a:pt x="4" y="9"/>
                    </a:lnTo>
                    <a:lnTo>
                      <a:pt x="4" y="13"/>
                    </a:lnTo>
                    <a:lnTo>
                      <a:pt x="7" y="9"/>
                    </a:lnTo>
                    <a:lnTo>
                      <a:pt x="10" y="9"/>
                    </a:lnTo>
                  </a:path>
                </a:pathLst>
              </a:custGeom>
              <a:noFill/>
              <a:ln w="0">
                <a:solidFill>
                  <a:srgbClr val="7F7F7F"/>
                </a:solidFill>
                <a:round/>
                <a:headEnd/>
                <a:tailEnd/>
              </a:ln>
            </p:spPr>
            <p:txBody>
              <a:bodyPr/>
              <a:lstStyle/>
              <a:p>
                <a:endParaRPr lang="en-US"/>
              </a:p>
            </p:txBody>
          </p:sp>
          <p:sp>
            <p:nvSpPr>
              <p:cNvPr id="33155" name="Freeform 238"/>
              <p:cNvSpPr>
                <a:spLocks/>
              </p:cNvSpPr>
              <p:nvPr/>
            </p:nvSpPr>
            <p:spPr bwMode="auto">
              <a:xfrm>
                <a:off x="2243" y="1382"/>
                <a:ext cx="9" cy="10"/>
              </a:xfrm>
              <a:custGeom>
                <a:avLst/>
                <a:gdLst>
                  <a:gd name="T0" fmla="*/ 3 w 9"/>
                  <a:gd name="T1" fmla="*/ 0 h 10"/>
                  <a:gd name="T2" fmla="*/ 3 w 9"/>
                  <a:gd name="T3" fmla="*/ 4 h 10"/>
                  <a:gd name="T4" fmla="*/ 3 w 9"/>
                  <a:gd name="T5" fmla="*/ 4 h 10"/>
                  <a:gd name="T6" fmla="*/ 3 w 9"/>
                  <a:gd name="T7" fmla="*/ 4 h 10"/>
                  <a:gd name="T8" fmla="*/ 3 w 9"/>
                  <a:gd name="T9" fmla="*/ 4 h 10"/>
                  <a:gd name="T10" fmla="*/ 3 w 9"/>
                  <a:gd name="T11" fmla="*/ 7 h 10"/>
                  <a:gd name="T12" fmla="*/ 3 w 9"/>
                  <a:gd name="T13" fmla="*/ 7 h 10"/>
                  <a:gd name="T14" fmla="*/ 3 w 9"/>
                  <a:gd name="T15" fmla="*/ 7 h 10"/>
                  <a:gd name="T16" fmla="*/ 0 w 9"/>
                  <a:gd name="T17" fmla="*/ 10 h 10"/>
                  <a:gd name="T18" fmla="*/ 0 w 9"/>
                  <a:gd name="T19" fmla="*/ 7 h 10"/>
                  <a:gd name="T20" fmla="*/ 0 w 9"/>
                  <a:gd name="T21" fmla="*/ 7 h 10"/>
                  <a:gd name="T22" fmla="*/ 0 w 9"/>
                  <a:gd name="T23" fmla="*/ 10 h 10"/>
                  <a:gd name="T24" fmla="*/ 0 w 9"/>
                  <a:gd name="T25" fmla="*/ 10 h 10"/>
                  <a:gd name="T26" fmla="*/ 3 w 9"/>
                  <a:gd name="T27" fmla="*/ 10 h 10"/>
                  <a:gd name="T28" fmla="*/ 6 w 9"/>
                  <a:gd name="T29" fmla="*/ 10 h 10"/>
                  <a:gd name="T30" fmla="*/ 6 w 9"/>
                  <a:gd name="T31" fmla="*/ 10 h 10"/>
                  <a:gd name="T32" fmla="*/ 6 w 9"/>
                  <a:gd name="T33" fmla="*/ 10 h 10"/>
                  <a:gd name="T34" fmla="*/ 6 w 9"/>
                  <a:gd name="T35" fmla="*/ 10 h 10"/>
                  <a:gd name="T36" fmla="*/ 9 w 9"/>
                  <a:gd name="T37" fmla="*/ 10 h 10"/>
                  <a:gd name="T38" fmla="*/ 9 w 9"/>
                  <a:gd name="T39" fmla="*/ 10 h 10"/>
                  <a:gd name="T40" fmla="*/ 9 w 9"/>
                  <a:gd name="T41" fmla="*/ 10 h 10"/>
                  <a:gd name="T42" fmla="*/ 9 w 9"/>
                  <a:gd name="T43" fmla="*/ 7 h 10"/>
                  <a:gd name="T44" fmla="*/ 3 w 9"/>
                  <a:gd name="T45" fmla="*/ 0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10"/>
                  <a:gd name="T71" fmla="*/ 9 w 9"/>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10">
                    <a:moveTo>
                      <a:pt x="3" y="0"/>
                    </a:moveTo>
                    <a:lnTo>
                      <a:pt x="3" y="4"/>
                    </a:lnTo>
                    <a:lnTo>
                      <a:pt x="3" y="7"/>
                    </a:lnTo>
                    <a:lnTo>
                      <a:pt x="0" y="10"/>
                    </a:lnTo>
                    <a:lnTo>
                      <a:pt x="0" y="7"/>
                    </a:lnTo>
                    <a:lnTo>
                      <a:pt x="0" y="10"/>
                    </a:lnTo>
                    <a:lnTo>
                      <a:pt x="3" y="10"/>
                    </a:lnTo>
                    <a:lnTo>
                      <a:pt x="6" y="10"/>
                    </a:lnTo>
                    <a:lnTo>
                      <a:pt x="9" y="10"/>
                    </a:lnTo>
                    <a:lnTo>
                      <a:pt x="9" y="7"/>
                    </a:lnTo>
                    <a:lnTo>
                      <a:pt x="3" y="0"/>
                    </a:lnTo>
                    <a:close/>
                  </a:path>
                </a:pathLst>
              </a:custGeom>
              <a:solidFill>
                <a:srgbClr val="D1F2EB"/>
              </a:solidFill>
              <a:ln w="9525">
                <a:noFill/>
                <a:round/>
                <a:headEnd/>
                <a:tailEnd/>
              </a:ln>
            </p:spPr>
            <p:txBody>
              <a:bodyPr/>
              <a:lstStyle/>
              <a:p>
                <a:endParaRPr lang="en-US"/>
              </a:p>
            </p:txBody>
          </p:sp>
          <p:sp>
            <p:nvSpPr>
              <p:cNvPr id="33156" name="Freeform 239"/>
              <p:cNvSpPr>
                <a:spLocks/>
              </p:cNvSpPr>
              <p:nvPr/>
            </p:nvSpPr>
            <p:spPr bwMode="auto">
              <a:xfrm>
                <a:off x="2243" y="1382"/>
                <a:ext cx="9" cy="10"/>
              </a:xfrm>
              <a:custGeom>
                <a:avLst/>
                <a:gdLst>
                  <a:gd name="T0" fmla="*/ 3 w 9"/>
                  <a:gd name="T1" fmla="*/ 0 h 10"/>
                  <a:gd name="T2" fmla="*/ 3 w 9"/>
                  <a:gd name="T3" fmla="*/ 4 h 10"/>
                  <a:gd name="T4" fmla="*/ 3 w 9"/>
                  <a:gd name="T5" fmla="*/ 4 h 10"/>
                  <a:gd name="T6" fmla="*/ 3 w 9"/>
                  <a:gd name="T7" fmla="*/ 4 h 10"/>
                  <a:gd name="T8" fmla="*/ 3 w 9"/>
                  <a:gd name="T9" fmla="*/ 4 h 10"/>
                  <a:gd name="T10" fmla="*/ 3 w 9"/>
                  <a:gd name="T11" fmla="*/ 7 h 10"/>
                  <a:gd name="T12" fmla="*/ 3 w 9"/>
                  <a:gd name="T13" fmla="*/ 7 h 10"/>
                  <a:gd name="T14" fmla="*/ 3 w 9"/>
                  <a:gd name="T15" fmla="*/ 7 h 10"/>
                  <a:gd name="T16" fmla="*/ 0 w 9"/>
                  <a:gd name="T17" fmla="*/ 10 h 10"/>
                  <a:gd name="T18" fmla="*/ 0 w 9"/>
                  <a:gd name="T19" fmla="*/ 7 h 10"/>
                  <a:gd name="T20" fmla="*/ 0 w 9"/>
                  <a:gd name="T21" fmla="*/ 7 h 10"/>
                  <a:gd name="T22" fmla="*/ 0 w 9"/>
                  <a:gd name="T23" fmla="*/ 10 h 10"/>
                  <a:gd name="T24" fmla="*/ 0 w 9"/>
                  <a:gd name="T25" fmla="*/ 10 h 10"/>
                  <a:gd name="T26" fmla="*/ 3 w 9"/>
                  <a:gd name="T27" fmla="*/ 10 h 10"/>
                  <a:gd name="T28" fmla="*/ 6 w 9"/>
                  <a:gd name="T29" fmla="*/ 10 h 10"/>
                  <a:gd name="T30" fmla="*/ 6 w 9"/>
                  <a:gd name="T31" fmla="*/ 10 h 10"/>
                  <a:gd name="T32" fmla="*/ 6 w 9"/>
                  <a:gd name="T33" fmla="*/ 10 h 10"/>
                  <a:gd name="T34" fmla="*/ 6 w 9"/>
                  <a:gd name="T35" fmla="*/ 10 h 10"/>
                  <a:gd name="T36" fmla="*/ 9 w 9"/>
                  <a:gd name="T37" fmla="*/ 10 h 10"/>
                  <a:gd name="T38" fmla="*/ 9 w 9"/>
                  <a:gd name="T39" fmla="*/ 10 h 10"/>
                  <a:gd name="T40" fmla="*/ 9 w 9"/>
                  <a:gd name="T41" fmla="*/ 10 h 10"/>
                  <a:gd name="T42" fmla="*/ 9 w 9"/>
                  <a:gd name="T43" fmla="*/ 7 h 10"/>
                  <a:gd name="T44" fmla="*/ 3 w 9"/>
                  <a:gd name="T45" fmla="*/ 0 h 10"/>
                  <a:gd name="T46" fmla="*/ 3 w 9"/>
                  <a:gd name="T47" fmla="*/ 0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10"/>
                  <a:gd name="T74" fmla="*/ 9 w 9"/>
                  <a:gd name="T75" fmla="*/ 10 h 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10">
                    <a:moveTo>
                      <a:pt x="3" y="0"/>
                    </a:moveTo>
                    <a:lnTo>
                      <a:pt x="3" y="4"/>
                    </a:lnTo>
                    <a:lnTo>
                      <a:pt x="3" y="7"/>
                    </a:lnTo>
                    <a:lnTo>
                      <a:pt x="0" y="10"/>
                    </a:lnTo>
                    <a:lnTo>
                      <a:pt x="0" y="7"/>
                    </a:lnTo>
                    <a:lnTo>
                      <a:pt x="0" y="10"/>
                    </a:lnTo>
                    <a:lnTo>
                      <a:pt x="3" y="10"/>
                    </a:lnTo>
                    <a:lnTo>
                      <a:pt x="6" y="10"/>
                    </a:lnTo>
                    <a:lnTo>
                      <a:pt x="9" y="10"/>
                    </a:lnTo>
                    <a:lnTo>
                      <a:pt x="9" y="7"/>
                    </a:lnTo>
                    <a:lnTo>
                      <a:pt x="3" y="0"/>
                    </a:lnTo>
                  </a:path>
                </a:pathLst>
              </a:custGeom>
              <a:noFill/>
              <a:ln w="0">
                <a:solidFill>
                  <a:srgbClr val="7F7F7F"/>
                </a:solidFill>
                <a:round/>
                <a:headEnd/>
                <a:tailEnd/>
              </a:ln>
            </p:spPr>
            <p:txBody>
              <a:bodyPr/>
              <a:lstStyle/>
              <a:p>
                <a:endParaRPr lang="en-US"/>
              </a:p>
            </p:txBody>
          </p:sp>
          <p:sp>
            <p:nvSpPr>
              <p:cNvPr id="33157" name="Freeform 240"/>
              <p:cNvSpPr>
                <a:spLocks/>
              </p:cNvSpPr>
              <p:nvPr/>
            </p:nvSpPr>
            <p:spPr bwMode="auto">
              <a:xfrm>
                <a:off x="3044" y="2212"/>
                <a:ext cx="29" cy="42"/>
              </a:xfrm>
              <a:custGeom>
                <a:avLst/>
                <a:gdLst>
                  <a:gd name="T0" fmla="*/ 0 w 29"/>
                  <a:gd name="T1" fmla="*/ 17 h 42"/>
                  <a:gd name="T2" fmla="*/ 3 w 29"/>
                  <a:gd name="T3" fmla="*/ 7 h 42"/>
                  <a:gd name="T4" fmla="*/ 3 w 29"/>
                  <a:gd name="T5" fmla="*/ 7 h 42"/>
                  <a:gd name="T6" fmla="*/ 7 w 29"/>
                  <a:gd name="T7" fmla="*/ 4 h 42"/>
                  <a:gd name="T8" fmla="*/ 10 w 29"/>
                  <a:gd name="T9" fmla="*/ 4 h 42"/>
                  <a:gd name="T10" fmla="*/ 10 w 29"/>
                  <a:gd name="T11" fmla="*/ 4 h 42"/>
                  <a:gd name="T12" fmla="*/ 13 w 29"/>
                  <a:gd name="T13" fmla="*/ 4 h 42"/>
                  <a:gd name="T14" fmla="*/ 16 w 29"/>
                  <a:gd name="T15" fmla="*/ 0 h 42"/>
                  <a:gd name="T16" fmla="*/ 19 w 29"/>
                  <a:gd name="T17" fmla="*/ 0 h 42"/>
                  <a:gd name="T18" fmla="*/ 23 w 29"/>
                  <a:gd name="T19" fmla="*/ 0 h 42"/>
                  <a:gd name="T20" fmla="*/ 23 w 29"/>
                  <a:gd name="T21" fmla="*/ 7 h 42"/>
                  <a:gd name="T22" fmla="*/ 23 w 29"/>
                  <a:gd name="T23" fmla="*/ 7 h 42"/>
                  <a:gd name="T24" fmla="*/ 26 w 29"/>
                  <a:gd name="T25" fmla="*/ 7 h 42"/>
                  <a:gd name="T26" fmla="*/ 29 w 29"/>
                  <a:gd name="T27" fmla="*/ 10 h 42"/>
                  <a:gd name="T28" fmla="*/ 26 w 29"/>
                  <a:gd name="T29" fmla="*/ 10 h 42"/>
                  <a:gd name="T30" fmla="*/ 23 w 29"/>
                  <a:gd name="T31" fmla="*/ 13 h 42"/>
                  <a:gd name="T32" fmla="*/ 23 w 29"/>
                  <a:gd name="T33" fmla="*/ 17 h 42"/>
                  <a:gd name="T34" fmla="*/ 23 w 29"/>
                  <a:gd name="T35" fmla="*/ 20 h 42"/>
                  <a:gd name="T36" fmla="*/ 19 w 29"/>
                  <a:gd name="T37" fmla="*/ 20 h 42"/>
                  <a:gd name="T38" fmla="*/ 19 w 29"/>
                  <a:gd name="T39" fmla="*/ 23 h 42"/>
                  <a:gd name="T40" fmla="*/ 19 w 29"/>
                  <a:gd name="T41" fmla="*/ 26 h 42"/>
                  <a:gd name="T42" fmla="*/ 16 w 29"/>
                  <a:gd name="T43" fmla="*/ 26 h 42"/>
                  <a:gd name="T44" fmla="*/ 16 w 29"/>
                  <a:gd name="T45" fmla="*/ 29 h 42"/>
                  <a:gd name="T46" fmla="*/ 16 w 29"/>
                  <a:gd name="T47" fmla="*/ 29 h 42"/>
                  <a:gd name="T48" fmla="*/ 19 w 29"/>
                  <a:gd name="T49" fmla="*/ 33 h 42"/>
                  <a:gd name="T50" fmla="*/ 19 w 29"/>
                  <a:gd name="T51" fmla="*/ 33 h 42"/>
                  <a:gd name="T52" fmla="*/ 16 w 29"/>
                  <a:gd name="T53" fmla="*/ 36 h 42"/>
                  <a:gd name="T54" fmla="*/ 13 w 29"/>
                  <a:gd name="T55" fmla="*/ 36 h 42"/>
                  <a:gd name="T56" fmla="*/ 13 w 29"/>
                  <a:gd name="T57" fmla="*/ 39 h 42"/>
                  <a:gd name="T58" fmla="*/ 10 w 29"/>
                  <a:gd name="T59" fmla="*/ 42 h 42"/>
                  <a:gd name="T60" fmla="*/ 10 w 29"/>
                  <a:gd name="T61" fmla="*/ 36 h 42"/>
                  <a:gd name="T62" fmla="*/ 7 w 29"/>
                  <a:gd name="T63" fmla="*/ 36 h 42"/>
                  <a:gd name="T64" fmla="*/ 7 w 29"/>
                  <a:gd name="T65" fmla="*/ 33 h 42"/>
                  <a:gd name="T66" fmla="*/ 3 w 29"/>
                  <a:gd name="T67" fmla="*/ 36 h 42"/>
                  <a:gd name="T68" fmla="*/ 3 w 29"/>
                  <a:gd name="T69" fmla="*/ 39 h 42"/>
                  <a:gd name="T70" fmla="*/ 0 w 29"/>
                  <a:gd name="T71" fmla="*/ 39 h 42"/>
                  <a:gd name="T72" fmla="*/ 0 w 29"/>
                  <a:gd name="T73" fmla="*/ 29 h 42"/>
                  <a:gd name="T74" fmla="*/ 0 w 29"/>
                  <a:gd name="T75" fmla="*/ 23 h 42"/>
                  <a:gd name="T76" fmla="*/ 0 w 29"/>
                  <a:gd name="T77" fmla="*/ 17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
                  <a:gd name="T118" fmla="*/ 0 h 42"/>
                  <a:gd name="T119" fmla="*/ 29 w 29"/>
                  <a:gd name="T120" fmla="*/ 42 h 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 h="42">
                    <a:moveTo>
                      <a:pt x="0" y="17"/>
                    </a:moveTo>
                    <a:lnTo>
                      <a:pt x="0" y="17"/>
                    </a:lnTo>
                    <a:lnTo>
                      <a:pt x="3" y="10"/>
                    </a:lnTo>
                    <a:lnTo>
                      <a:pt x="3" y="7"/>
                    </a:lnTo>
                    <a:lnTo>
                      <a:pt x="7" y="4"/>
                    </a:lnTo>
                    <a:lnTo>
                      <a:pt x="10" y="4"/>
                    </a:lnTo>
                    <a:lnTo>
                      <a:pt x="10" y="0"/>
                    </a:lnTo>
                    <a:lnTo>
                      <a:pt x="10" y="4"/>
                    </a:lnTo>
                    <a:lnTo>
                      <a:pt x="13" y="4"/>
                    </a:lnTo>
                    <a:lnTo>
                      <a:pt x="16" y="0"/>
                    </a:lnTo>
                    <a:lnTo>
                      <a:pt x="19" y="0"/>
                    </a:lnTo>
                    <a:lnTo>
                      <a:pt x="23" y="0"/>
                    </a:lnTo>
                    <a:lnTo>
                      <a:pt x="23" y="4"/>
                    </a:lnTo>
                    <a:lnTo>
                      <a:pt x="23" y="7"/>
                    </a:lnTo>
                    <a:lnTo>
                      <a:pt x="23" y="10"/>
                    </a:lnTo>
                    <a:lnTo>
                      <a:pt x="23" y="7"/>
                    </a:lnTo>
                    <a:lnTo>
                      <a:pt x="26" y="7"/>
                    </a:lnTo>
                    <a:lnTo>
                      <a:pt x="29" y="7"/>
                    </a:lnTo>
                    <a:lnTo>
                      <a:pt x="29" y="10"/>
                    </a:lnTo>
                    <a:lnTo>
                      <a:pt x="26" y="10"/>
                    </a:lnTo>
                    <a:lnTo>
                      <a:pt x="23" y="10"/>
                    </a:lnTo>
                    <a:lnTo>
                      <a:pt x="23" y="13"/>
                    </a:lnTo>
                    <a:lnTo>
                      <a:pt x="23" y="17"/>
                    </a:lnTo>
                    <a:lnTo>
                      <a:pt x="23" y="20"/>
                    </a:lnTo>
                    <a:lnTo>
                      <a:pt x="23" y="23"/>
                    </a:lnTo>
                    <a:lnTo>
                      <a:pt x="19" y="20"/>
                    </a:lnTo>
                    <a:lnTo>
                      <a:pt x="19" y="23"/>
                    </a:lnTo>
                    <a:lnTo>
                      <a:pt x="19" y="26"/>
                    </a:lnTo>
                    <a:lnTo>
                      <a:pt x="16" y="26"/>
                    </a:lnTo>
                    <a:lnTo>
                      <a:pt x="16" y="29"/>
                    </a:lnTo>
                    <a:lnTo>
                      <a:pt x="16" y="33"/>
                    </a:lnTo>
                    <a:lnTo>
                      <a:pt x="19" y="33"/>
                    </a:lnTo>
                    <a:lnTo>
                      <a:pt x="16" y="36"/>
                    </a:lnTo>
                    <a:lnTo>
                      <a:pt x="13" y="36"/>
                    </a:lnTo>
                    <a:lnTo>
                      <a:pt x="13" y="39"/>
                    </a:lnTo>
                    <a:lnTo>
                      <a:pt x="10" y="42"/>
                    </a:lnTo>
                    <a:lnTo>
                      <a:pt x="10" y="36"/>
                    </a:lnTo>
                    <a:lnTo>
                      <a:pt x="10" y="39"/>
                    </a:lnTo>
                    <a:lnTo>
                      <a:pt x="7" y="36"/>
                    </a:lnTo>
                    <a:lnTo>
                      <a:pt x="7" y="33"/>
                    </a:lnTo>
                    <a:lnTo>
                      <a:pt x="3" y="36"/>
                    </a:lnTo>
                    <a:lnTo>
                      <a:pt x="3" y="39"/>
                    </a:lnTo>
                    <a:lnTo>
                      <a:pt x="0" y="39"/>
                    </a:lnTo>
                    <a:lnTo>
                      <a:pt x="0" y="36"/>
                    </a:lnTo>
                    <a:lnTo>
                      <a:pt x="0" y="29"/>
                    </a:lnTo>
                    <a:lnTo>
                      <a:pt x="0" y="26"/>
                    </a:lnTo>
                    <a:lnTo>
                      <a:pt x="0" y="23"/>
                    </a:lnTo>
                    <a:lnTo>
                      <a:pt x="0" y="17"/>
                    </a:lnTo>
                    <a:close/>
                  </a:path>
                </a:pathLst>
              </a:custGeom>
              <a:solidFill>
                <a:srgbClr val="D1F2EB"/>
              </a:solidFill>
              <a:ln w="9525">
                <a:noFill/>
                <a:round/>
                <a:headEnd/>
                <a:tailEnd/>
              </a:ln>
            </p:spPr>
            <p:txBody>
              <a:bodyPr/>
              <a:lstStyle/>
              <a:p>
                <a:endParaRPr lang="en-US"/>
              </a:p>
            </p:txBody>
          </p:sp>
          <p:sp>
            <p:nvSpPr>
              <p:cNvPr id="33158" name="Freeform 241"/>
              <p:cNvSpPr>
                <a:spLocks/>
              </p:cNvSpPr>
              <p:nvPr/>
            </p:nvSpPr>
            <p:spPr bwMode="auto">
              <a:xfrm>
                <a:off x="3044" y="2212"/>
                <a:ext cx="29" cy="42"/>
              </a:xfrm>
              <a:custGeom>
                <a:avLst/>
                <a:gdLst>
                  <a:gd name="T0" fmla="*/ 0 w 29"/>
                  <a:gd name="T1" fmla="*/ 17 h 42"/>
                  <a:gd name="T2" fmla="*/ 3 w 29"/>
                  <a:gd name="T3" fmla="*/ 7 h 42"/>
                  <a:gd name="T4" fmla="*/ 3 w 29"/>
                  <a:gd name="T5" fmla="*/ 7 h 42"/>
                  <a:gd name="T6" fmla="*/ 7 w 29"/>
                  <a:gd name="T7" fmla="*/ 4 h 42"/>
                  <a:gd name="T8" fmla="*/ 10 w 29"/>
                  <a:gd name="T9" fmla="*/ 4 h 42"/>
                  <a:gd name="T10" fmla="*/ 10 w 29"/>
                  <a:gd name="T11" fmla="*/ 4 h 42"/>
                  <a:gd name="T12" fmla="*/ 13 w 29"/>
                  <a:gd name="T13" fmla="*/ 4 h 42"/>
                  <a:gd name="T14" fmla="*/ 16 w 29"/>
                  <a:gd name="T15" fmla="*/ 0 h 42"/>
                  <a:gd name="T16" fmla="*/ 19 w 29"/>
                  <a:gd name="T17" fmla="*/ 0 h 42"/>
                  <a:gd name="T18" fmla="*/ 23 w 29"/>
                  <a:gd name="T19" fmla="*/ 0 h 42"/>
                  <a:gd name="T20" fmla="*/ 23 w 29"/>
                  <a:gd name="T21" fmla="*/ 0 h 42"/>
                  <a:gd name="T22" fmla="*/ 23 w 29"/>
                  <a:gd name="T23" fmla="*/ 7 h 42"/>
                  <a:gd name="T24" fmla="*/ 23 w 29"/>
                  <a:gd name="T25" fmla="*/ 7 h 42"/>
                  <a:gd name="T26" fmla="*/ 26 w 29"/>
                  <a:gd name="T27" fmla="*/ 7 h 42"/>
                  <a:gd name="T28" fmla="*/ 29 w 29"/>
                  <a:gd name="T29" fmla="*/ 10 h 42"/>
                  <a:gd name="T30" fmla="*/ 26 w 29"/>
                  <a:gd name="T31" fmla="*/ 10 h 42"/>
                  <a:gd name="T32" fmla="*/ 23 w 29"/>
                  <a:gd name="T33" fmla="*/ 13 h 42"/>
                  <a:gd name="T34" fmla="*/ 23 w 29"/>
                  <a:gd name="T35" fmla="*/ 17 h 42"/>
                  <a:gd name="T36" fmla="*/ 23 w 29"/>
                  <a:gd name="T37" fmla="*/ 17 h 42"/>
                  <a:gd name="T38" fmla="*/ 23 w 29"/>
                  <a:gd name="T39" fmla="*/ 20 h 42"/>
                  <a:gd name="T40" fmla="*/ 19 w 29"/>
                  <a:gd name="T41" fmla="*/ 20 h 42"/>
                  <a:gd name="T42" fmla="*/ 19 w 29"/>
                  <a:gd name="T43" fmla="*/ 23 h 42"/>
                  <a:gd name="T44" fmla="*/ 19 w 29"/>
                  <a:gd name="T45" fmla="*/ 26 h 42"/>
                  <a:gd name="T46" fmla="*/ 16 w 29"/>
                  <a:gd name="T47" fmla="*/ 26 h 42"/>
                  <a:gd name="T48" fmla="*/ 16 w 29"/>
                  <a:gd name="T49" fmla="*/ 29 h 42"/>
                  <a:gd name="T50" fmla="*/ 16 w 29"/>
                  <a:gd name="T51" fmla="*/ 29 h 42"/>
                  <a:gd name="T52" fmla="*/ 19 w 29"/>
                  <a:gd name="T53" fmla="*/ 33 h 42"/>
                  <a:gd name="T54" fmla="*/ 19 w 29"/>
                  <a:gd name="T55" fmla="*/ 33 h 42"/>
                  <a:gd name="T56" fmla="*/ 16 w 29"/>
                  <a:gd name="T57" fmla="*/ 36 h 42"/>
                  <a:gd name="T58" fmla="*/ 13 w 29"/>
                  <a:gd name="T59" fmla="*/ 36 h 42"/>
                  <a:gd name="T60" fmla="*/ 13 w 29"/>
                  <a:gd name="T61" fmla="*/ 39 h 42"/>
                  <a:gd name="T62" fmla="*/ 10 w 29"/>
                  <a:gd name="T63" fmla="*/ 42 h 42"/>
                  <a:gd name="T64" fmla="*/ 10 w 29"/>
                  <a:gd name="T65" fmla="*/ 36 h 42"/>
                  <a:gd name="T66" fmla="*/ 7 w 29"/>
                  <a:gd name="T67" fmla="*/ 36 h 42"/>
                  <a:gd name="T68" fmla="*/ 7 w 29"/>
                  <a:gd name="T69" fmla="*/ 33 h 42"/>
                  <a:gd name="T70" fmla="*/ 3 w 29"/>
                  <a:gd name="T71" fmla="*/ 36 h 42"/>
                  <a:gd name="T72" fmla="*/ 3 w 29"/>
                  <a:gd name="T73" fmla="*/ 39 h 42"/>
                  <a:gd name="T74" fmla="*/ 0 w 29"/>
                  <a:gd name="T75" fmla="*/ 39 h 42"/>
                  <a:gd name="T76" fmla="*/ 0 w 29"/>
                  <a:gd name="T77" fmla="*/ 29 h 42"/>
                  <a:gd name="T78" fmla="*/ 0 w 29"/>
                  <a:gd name="T79" fmla="*/ 23 h 42"/>
                  <a:gd name="T80" fmla="*/ 0 w 29"/>
                  <a:gd name="T81" fmla="*/ 17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42"/>
                  <a:gd name="T125" fmla="*/ 29 w 29"/>
                  <a:gd name="T126" fmla="*/ 42 h 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42">
                    <a:moveTo>
                      <a:pt x="0" y="17"/>
                    </a:moveTo>
                    <a:lnTo>
                      <a:pt x="0" y="17"/>
                    </a:lnTo>
                    <a:lnTo>
                      <a:pt x="3" y="10"/>
                    </a:lnTo>
                    <a:lnTo>
                      <a:pt x="3" y="7"/>
                    </a:lnTo>
                    <a:lnTo>
                      <a:pt x="7" y="4"/>
                    </a:lnTo>
                    <a:lnTo>
                      <a:pt x="10" y="4"/>
                    </a:lnTo>
                    <a:lnTo>
                      <a:pt x="10" y="0"/>
                    </a:lnTo>
                    <a:lnTo>
                      <a:pt x="10" y="4"/>
                    </a:lnTo>
                    <a:lnTo>
                      <a:pt x="13" y="4"/>
                    </a:lnTo>
                    <a:lnTo>
                      <a:pt x="16" y="0"/>
                    </a:lnTo>
                    <a:lnTo>
                      <a:pt x="19" y="0"/>
                    </a:lnTo>
                    <a:lnTo>
                      <a:pt x="23" y="0"/>
                    </a:lnTo>
                    <a:lnTo>
                      <a:pt x="23" y="4"/>
                    </a:lnTo>
                    <a:lnTo>
                      <a:pt x="23" y="7"/>
                    </a:lnTo>
                    <a:lnTo>
                      <a:pt x="23" y="10"/>
                    </a:lnTo>
                    <a:lnTo>
                      <a:pt x="23" y="7"/>
                    </a:lnTo>
                    <a:lnTo>
                      <a:pt x="26" y="7"/>
                    </a:lnTo>
                    <a:lnTo>
                      <a:pt x="29" y="7"/>
                    </a:lnTo>
                    <a:lnTo>
                      <a:pt x="29" y="10"/>
                    </a:lnTo>
                    <a:lnTo>
                      <a:pt x="26" y="10"/>
                    </a:lnTo>
                    <a:lnTo>
                      <a:pt x="23" y="10"/>
                    </a:lnTo>
                    <a:lnTo>
                      <a:pt x="23" y="13"/>
                    </a:lnTo>
                    <a:lnTo>
                      <a:pt x="23" y="17"/>
                    </a:lnTo>
                    <a:lnTo>
                      <a:pt x="23" y="20"/>
                    </a:lnTo>
                    <a:lnTo>
                      <a:pt x="23" y="23"/>
                    </a:lnTo>
                    <a:lnTo>
                      <a:pt x="19" y="20"/>
                    </a:lnTo>
                    <a:lnTo>
                      <a:pt x="19" y="23"/>
                    </a:lnTo>
                    <a:lnTo>
                      <a:pt x="19" y="26"/>
                    </a:lnTo>
                    <a:lnTo>
                      <a:pt x="16" y="26"/>
                    </a:lnTo>
                    <a:lnTo>
                      <a:pt x="16" y="29"/>
                    </a:lnTo>
                    <a:lnTo>
                      <a:pt x="16" y="33"/>
                    </a:lnTo>
                    <a:lnTo>
                      <a:pt x="19" y="33"/>
                    </a:lnTo>
                    <a:lnTo>
                      <a:pt x="16" y="36"/>
                    </a:lnTo>
                    <a:lnTo>
                      <a:pt x="13" y="36"/>
                    </a:lnTo>
                    <a:lnTo>
                      <a:pt x="13" y="39"/>
                    </a:lnTo>
                    <a:lnTo>
                      <a:pt x="10" y="42"/>
                    </a:lnTo>
                    <a:lnTo>
                      <a:pt x="10" y="36"/>
                    </a:lnTo>
                    <a:lnTo>
                      <a:pt x="10" y="39"/>
                    </a:lnTo>
                    <a:lnTo>
                      <a:pt x="7" y="36"/>
                    </a:lnTo>
                    <a:lnTo>
                      <a:pt x="7" y="33"/>
                    </a:lnTo>
                    <a:lnTo>
                      <a:pt x="3" y="36"/>
                    </a:lnTo>
                    <a:lnTo>
                      <a:pt x="3" y="39"/>
                    </a:lnTo>
                    <a:lnTo>
                      <a:pt x="0" y="39"/>
                    </a:lnTo>
                    <a:lnTo>
                      <a:pt x="0" y="36"/>
                    </a:lnTo>
                    <a:lnTo>
                      <a:pt x="0" y="29"/>
                    </a:lnTo>
                    <a:lnTo>
                      <a:pt x="0" y="26"/>
                    </a:lnTo>
                    <a:lnTo>
                      <a:pt x="0" y="23"/>
                    </a:lnTo>
                    <a:lnTo>
                      <a:pt x="0" y="17"/>
                    </a:lnTo>
                  </a:path>
                </a:pathLst>
              </a:custGeom>
              <a:noFill/>
              <a:ln w="0">
                <a:solidFill>
                  <a:srgbClr val="7F7F7F"/>
                </a:solidFill>
                <a:round/>
                <a:headEnd/>
                <a:tailEnd/>
              </a:ln>
            </p:spPr>
            <p:txBody>
              <a:bodyPr/>
              <a:lstStyle/>
              <a:p>
                <a:endParaRPr lang="en-US"/>
              </a:p>
            </p:txBody>
          </p:sp>
          <p:sp>
            <p:nvSpPr>
              <p:cNvPr id="33159" name="Freeform 242"/>
              <p:cNvSpPr>
                <a:spLocks/>
              </p:cNvSpPr>
              <p:nvPr/>
            </p:nvSpPr>
            <p:spPr bwMode="auto">
              <a:xfrm>
                <a:off x="3063" y="1804"/>
                <a:ext cx="1" cy="10"/>
              </a:xfrm>
              <a:custGeom>
                <a:avLst/>
                <a:gdLst>
                  <a:gd name="T0" fmla="*/ 0 w 1"/>
                  <a:gd name="T1" fmla="*/ 10 h 10"/>
                  <a:gd name="T2" fmla="*/ 0 w 1"/>
                  <a:gd name="T3" fmla="*/ 10 h 10"/>
                  <a:gd name="T4" fmla="*/ 0 w 1"/>
                  <a:gd name="T5" fmla="*/ 6 h 10"/>
                  <a:gd name="T6" fmla="*/ 0 w 1"/>
                  <a:gd name="T7" fmla="*/ 6 h 10"/>
                  <a:gd name="T8" fmla="*/ 0 w 1"/>
                  <a:gd name="T9" fmla="*/ 6 h 10"/>
                  <a:gd name="T10" fmla="*/ 0 w 1"/>
                  <a:gd name="T11" fmla="*/ 6 h 10"/>
                  <a:gd name="T12" fmla="*/ 0 w 1"/>
                  <a:gd name="T13" fmla="*/ 3 h 10"/>
                  <a:gd name="T14" fmla="*/ 0 w 1"/>
                  <a:gd name="T15" fmla="*/ 3 h 10"/>
                  <a:gd name="T16" fmla="*/ 0 w 1"/>
                  <a:gd name="T17" fmla="*/ 0 h 10"/>
                  <a:gd name="T18" fmla="*/ 0 w 1"/>
                  <a:gd name="T19" fmla="*/ 0 h 10"/>
                  <a:gd name="T20" fmla="*/ 0 w 1"/>
                  <a:gd name="T21" fmla="*/ 0 h 10"/>
                  <a:gd name="T22" fmla="*/ 0 w 1"/>
                  <a:gd name="T23" fmla="*/ 3 h 10"/>
                  <a:gd name="T24" fmla="*/ 0 w 1"/>
                  <a:gd name="T25" fmla="*/ 3 h 10"/>
                  <a:gd name="T26" fmla="*/ 0 w 1"/>
                  <a:gd name="T27" fmla="*/ 6 h 10"/>
                  <a:gd name="T28" fmla="*/ 0 w 1"/>
                  <a:gd name="T29" fmla="*/ 6 h 10"/>
                  <a:gd name="T30" fmla="*/ 0 w 1"/>
                  <a:gd name="T31" fmla="*/ 10 h 10"/>
                  <a:gd name="T32" fmla="*/ 0 w 1"/>
                  <a:gd name="T33" fmla="*/ 1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10"/>
                  <a:gd name="T53" fmla="*/ 1 w 1"/>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10">
                    <a:moveTo>
                      <a:pt x="0" y="10"/>
                    </a:moveTo>
                    <a:lnTo>
                      <a:pt x="0" y="10"/>
                    </a:lnTo>
                    <a:lnTo>
                      <a:pt x="0" y="6"/>
                    </a:lnTo>
                    <a:lnTo>
                      <a:pt x="0" y="3"/>
                    </a:lnTo>
                    <a:lnTo>
                      <a:pt x="0" y="0"/>
                    </a:lnTo>
                    <a:lnTo>
                      <a:pt x="0" y="3"/>
                    </a:lnTo>
                    <a:lnTo>
                      <a:pt x="0" y="6"/>
                    </a:lnTo>
                    <a:lnTo>
                      <a:pt x="0" y="10"/>
                    </a:lnTo>
                    <a:close/>
                  </a:path>
                </a:pathLst>
              </a:custGeom>
              <a:solidFill>
                <a:srgbClr val="D1F2EB"/>
              </a:solidFill>
              <a:ln w="9525">
                <a:noFill/>
                <a:round/>
                <a:headEnd/>
                <a:tailEnd/>
              </a:ln>
            </p:spPr>
            <p:txBody>
              <a:bodyPr/>
              <a:lstStyle/>
              <a:p>
                <a:endParaRPr lang="en-US"/>
              </a:p>
            </p:txBody>
          </p:sp>
          <p:sp>
            <p:nvSpPr>
              <p:cNvPr id="33160" name="Freeform 243"/>
              <p:cNvSpPr>
                <a:spLocks/>
              </p:cNvSpPr>
              <p:nvPr/>
            </p:nvSpPr>
            <p:spPr bwMode="auto">
              <a:xfrm>
                <a:off x="3063" y="1804"/>
                <a:ext cx="1" cy="10"/>
              </a:xfrm>
              <a:custGeom>
                <a:avLst/>
                <a:gdLst>
                  <a:gd name="T0" fmla="*/ 0 w 1"/>
                  <a:gd name="T1" fmla="*/ 10 h 10"/>
                  <a:gd name="T2" fmla="*/ 0 w 1"/>
                  <a:gd name="T3" fmla="*/ 10 h 10"/>
                  <a:gd name="T4" fmla="*/ 0 w 1"/>
                  <a:gd name="T5" fmla="*/ 6 h 10"/>
                  <a:gd name="T6" fmla="*/ 0 w 1"/>
                  <a:gd name="T7" fmla="*/ 6 h 10"/>
                  <a:gd name="T8" fmla="*/ 0 w 1"/>
                  <a:gd name="T9" fmla="*/ 6 h 10"/>
                  <a:gd name="T10" fmla="*/ 0 w 1"/>
                  <a:gd name="T11" fmla="*/ 6 h 10"/>
                  <a:gd name="T12" fmla="*/ 0 w 1"/>
                  <a:gd name="T13" fmla="*/ 3 h 10"/>
                  <a:gd name="T14" fmla="*/ 0 w 1"/>
                  <a:gd name="T15" fmla="*/ 3 h 10"/>
                  <a:gd name="T16" fmla="*/ 0 w 1"/>
                  <a:gd name="T17" fmla="*/ 0 h 10"/>
                  <a:gd name="T18" fmla="*/ 0 w 1"/>
                  <a:gd name="T19" fmla="*/ 0 h 10"/>
                  <a:gd name="T20" fmla="*/ 0 w 1"/>
                  <a:gd name="T21" fmla="*/ 0 h 10"/>
                  <a:gd name="T22" fmla="*/ 0 w 1"/>
                  <a:gd name="T23" fmla="*/ 3 h 10"/>
                  <a:gd name="T24" fmla="*/ 0 w 1"/>
                  <a:gd name="T25" fmla="*/ 3 h 10"/>
                  <a:gd name="T26" fmla="*/ 0 w 1"/>
                  <a:gd name="T27" fmla="*/ 6 h 10"/>
                  <a:gd name="T28" fmla="*/ 0 w 1"/>
                  <a:gd name="T29" fmla="*/ 6 h 10"/>
                  <a:gd name="T30" fmla="*/ 0 w 1"/>
                  <a:gd name="T31" fmla="*/ 10 h 10"/>
                  <a:gd name="T32" fmla="*/ 0 w 1"/>
                  <a:gd name="T33" fmla="*/ 10 h 10"/>
                  <a:gd name="T34" fmla="*/ 0 w 1"/>
                  <a:gd name="T35" fmla="*/ 1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
                  <a:gd name="T55" fmla="*/ 0 h 10"/>
                  <a:gd name="T56" fmla="*/ 1 w 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 h="10">
                    <a:moveTo>
                      <a:pt x="0" y="10"/>
                    </a:moveTo>
                    <a:lnTo>
                      <a:pt x="0" y="10"/>
                    </a:lnTo>
                    <a:lnTo>
                      <a:pt x="0" y="6"/>
                    </a:lnTo>
                    <a:lnTo>
                      <a:pt x="0" y="3"/>
                    </a:lnTo>
                    <a:lnTo>
                      <a:pt x="0" y="0"/>
                    </a:lnTo>
                    <a:lnTo>
                      <a:pt x="0" y="3"/>
                    </a:lnTo>
                    <a:lnTo>
                      <a:pt x="0" y="6"/>
                    </a:lnTo>
                    <a:lnTo>
                      <a:pt x="0" y="10"/>
                    </a:lnTo>
                  </a:path>
                </a:pathLst>
              </a:custGeom>
              <a:noFill/>
              <a:ln w="0">
                <a:solidFill>
                  <a:srgbClr val="7F7F7F"/>
                </a:solidFill>
                <a:round/>
                <a:headEnd/>
                <a:tailEnd/>
              </a:ln>
            </p:spPr>
            <p:txBody>
              <a:bodyPr/>
              <a:lstStyle/>
              <a:p>
                <a:endParaRPr lang="en-US"/>
              </a:p>
            </p:txBody>
          </p:sp>
          <p:sp>
            <p:nvSpPr>
              <p:cNvPr id="33161" name="Freeform 244"/>
              <p:cNvSpPr>
                <a:spLocks/>
              </p:cNvSpPr>
              <p:nvPr/>
            </p:nvSpPr>
            <p:spPr bwMode="auto">
              <a:xfrm>
                <a:off x="3015" y="2328"/>
                <a:ext cx="7" cy="7"/>
              </a:xfrm>
              <a:custGeom>
                <a:avLst/>
                <a:gdLst>
                  <a:gd name="T0" fmla="*/ 0 w 7"/>
                  <a:gd name="T1" fmla="*/ 3 h 7"/>
                  <a:gd name="T2" fmla="*/ 0 w 7"/>
                  <a:gd name="T3" fmla="*/ 7 h 7"/>
                  <a:gd name="T4" fmla="*/ 0 w 7"/>
                  <a:gd name="T5" fmla="*/ 7 h 7"/>
                  <a:gd name="T6" fmla="*/ 0 w 7"/>
                  <a:gd name="T7" fmla="*/ 7 h 7"/>
                  <a:gd name="T8" fmla="*/ 3 w 7"/>
                  <a:gd name="T9" fmla="*/ 7 h 7"/>
                  <a:gd name="T10" fmla="*/ 3 w 7"/>
                  <a:gd name="T11" fmla="*/ 7 h 7"/>
                  <a:gd name="T12" fmla="*/ 3 w 7"/>
                  <a:gd name="T13" fmla="*/ 7 h 7"/>
                  <a:gd name="T14" fmla="*/ 3 w 7"/>
                  <a:gd name="T15" fmla="*/ 7 h 7"/>
                  <a:gd name="T16" fmla="*/ 3 w 7"/>
                  <a:gd name="T17" fmla="*/ 7 h 7"/>
                  <a:gd name="T18" fmla="*/ 3 w 7"/>
                  <a:gd name="T19" fmla="*/ 7 h 7"/>
                  <a:gd name="T20" fmla="*/ 3 w 7"/>
                  <a:gd name="T21" fmla="*/ 3 h 7"/>
                  <a:gd name="T22" fmla="*/ 3 w 7"/>
                  <a:gd name="T23" fmla="*/ 3 h 7"/>
                  <a:gd name="T24" fmla="*/ 7 w 7"/>
                  <a:gd name="T25" fmla="*/ 3 h 7"/>
                  <a:gd name="T26" fmla="*/ 7 w 7"/>
                  <a:gd name="T27" fmla="*/ 3 h 7"/>
                  <a:gd name="T28" fmla="*/ 7 w 7"/>
                  <a:gd name="T29" fmla="*/ 0 h 7"/>
                  <a:gd name="T30" fmla="*/ 3 w 7"/>
                  <a:gd name="T31" fmla="*/ 0 h 7"/>
                  <a:gd name="T32" fmla="*/ 3 w 7"/>
                  <a:gd name="T33" fmla="*/ 0 h 7"/>
                  <a:gd name="T34" fmla="*/ 3 w 7"/>
                  <a:gd name="T35" fmla="*/ 0 h 7"/>
                  <a:gd name="T36" fmla="*/ 3 w 7"/>
                  <a:gd name="T37" fmla="*/ 0 h 7"/>
                  <a:gd name="T38" fmla="*/ 3 w 7"/>
                  <a:gd name="T39" fmla="*/ 0 h 7"/>
                  <a:gd name="T40" fmla="*/ 3 w 7"/>
                  <a:gd name="T41" fmla="*/ 0 h 7"/>
                  <a:gd name="T42" fmla="*/ 3 w 7"/>
                  <a:gd name="T43" fmla="*/ 3 h 7"/>
                  <a:gd name="T44" fmla="*/ 0 w 7"/>
                  <a:gd name="T45" fmla="*/ 3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7"/>
                  <a:gd name="T71" fmla="*/ 7 w 7"/>
                  <a:gd name="T72" fmla="*/ 7 h 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7">
                    <a:moveTo>
                      <a:pt x="0" y="3"/>
                    </a:moveTo>
                    <a:lnTo>
                      <a:pt x="0" y="7"/>
                    </a:lnTo>
                    <a:lnTo>
                      <a:pt x="3" y="7"/>
                    </a:lnTo>
                    <a:lnTo>
                      <a:pt x="3" y="3"/>
                    </a:lnTo>
                    <a:lnTo>
                      <a:pt x="7" y="3"/>
                    </a:lnTo>
                    <a:lnTo>
                      <a:pt x="7" y="0"/>
                    </a:lnTo>
                    <a:lnTo>
                      <a:pt x="3" y="0"/>
                    </a:lnTo>
                    <a:lnTo>
                      <a:pt x="3" y="3"/>
                    </a:lnTo>
                    <a:lnTo>
                      <a:pt x="0" y="3"/>
                    </a:lnTo>
                    <a:close/>
                  </a:path>
                </a:pathLst>
              </a:custGeom>
              <a:solidFill>
                <a:srgbClr val="D1F2EB"/>
              </a:solidFill>
              <a:ln w="9525">
                <a:noFill/>
                <a:round/>
                <a:headEnd/>
                <a:tailEnd/>
              </a:ln>
            </p:spPr>
            <p:txBody>
              <a:bodyPr/>
              <a:lstStyle/>
              <a:p>
                <a:endParaRPr lang="en-US"/>
              </a:p>
            </p:txBody>
          </p:sp>
          <p:sp>
            <p:nvSpPr>
              <p:cNvPr id="33162" name="Freeform 245"/>
              <p:cNvSpPr>
                <a:spLocks/>
              </p:cNvSpPr>
              <p:nvPr/>
            </p:nvSpPr>
            <p:spPr bwMode="auto">
              <a:xfrm>
                <a:off x="3015" y="2328"/>
                <a:ext cx="7" cy="7"/>
              </a:xfrm>
              <a:custGeom>
                <a:avLst/>
                <a:gdLst>
                  <a:gd name="T0" fmla="*/ 0 w 7"/>
                  <a:gd name="T1" fmla="*/ 3 h 7"/>
                  <a:gd name="T2" fmla="*/ 0 w 7"/>
                  <a:gd name="T3" fmla="*/ 7 h 7"/>
                  <a:gd name="T4" fmla="*/ 0 w 7"/>
                  <a:gd name="T5" fmla="*/ 7 h 7"/>
                  <a:gd name="T6" fmla="*/ 0 w 7"/>
                  <a:gd name="T7" fmla="*/ 7 h 7"/>
                  <a:gd name="T8" fmla="*/ 3 w 7"/>
                  <a:gd name="T9" fmla="*/ 7 h 7"/>
                  <a:gd name="T10" fmla="*/ 3 w 7"/>
                  <a:gd name="T11" fmla="*/ 7 h 7"/>
                  <a:gd name="T12" fmla="*/ 3 w 7"/>
                  <a:gd name="T13" fmla="*/ 7 h 7"/>
                  <a:gd name="T14" fmla="*/ 3 w 7"/>
                  <a:gd name="T15" fmla="*/ 7 h 7"/>
                  <a:gd name="T16" fmla="*/ 3 w 7"/>
                  <a:gd name="T17" fmla="*/ 7 h 7"/>
                  <a:gd name="T18" fmla="*/ 3 w 7"/>
                  <a:gd name="T19" fmla="*/ 7 h 7"/>
                  <a:gd name="T20" fmla="*/ 3 w 7"/>
                  <a:gd name="T21" fmla="*/ 3 h 7"/>
                  <a:gd name="T22" fmla="*/ 3 w 7"/>
                  <a:gd name="T23" fmla="*/ 3 h 7"/>
                  <a:gd name="T24" fmla="*/ 7 w 7"/>
                  <a:gd name="T25" fmla="*/ 3 h 7"/>
                  <a:gd name="T26" fmla="*/ 7 w 7"/>
                  <a:gd name="T27" fmla="*/ 3 h 7"/>
                  <a:gd name="T28" fmla="*/ 7 w 7"/>
                  <a:gd name="T29" fmla="*/ 0 h 7"/>
                  <a:gd name="T30" fmla="*/ 3 w 7"/>
                  <a:gd name="T31" fmla="*/ 0 h 7"/>
                  <a:gd name="T32" fmla="*/ 3 w 7"/>
                  <a:gd name="T33" fmla="*/ 0 h 7"/>
                  <a:gd name="T34" fmla="*/ 3 w 7"/>
                  <a:gd name="T35" fmla="*/ 0 h 7"/>
                  <a:gd name="T36" fmla="*/ 3 w 7"/>
                  <a:gd name="T37" fmla="*/ 0 h 7"/>
                  <a:gd name="T38" fmla="*/ 3 w 7"/>
                  <a:gd name="T39" fmla="*/ 0 h 7"/>
                  <a:gd name="T40" fmla="*/ 3 w 7"/>
                  <a:gd name="T41" fmla="*/ 0 h 7"/>
                  <a:gd name="T42" fmla="*/ 3 w 7"/>
                  <a:gd name="T43" fmla="*/ 3 h 7"/>
                  <a:gd name="T44" fmla="*/ 0 w 7"/>
                  <a:gd name="T45" fmla="*/ 3 h 7"/>
                  <a:gd name="T46" fmla="*/ 0 w 7"/>
                  <a:gd name="T47" fmla="*/ 3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7"/>
                  <a:gd name="T74" fmla="*/ 7 w 7"/>
                  <a:gd name="T75" fmla="*/ 7 h 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7">
                    <a:moveTo>
                      <a:pt x="0" y="3"/>
                    </a:moveTo>
                    <a:lnTo>
                      <a:pt x="0" y="7"/>
                    </a:lnTo>
                    <a:lnTo>
                      <a:pt x="3" y="7"/>
                    </a:lnTo>
                    <a:lnTo>
                      <a:pt x="3" y="3"/>
                    </a:lnTo>
                    <a:lnTo>
                      <a:pt x="7" y="3"/>
                    </a:lnTo>
                    <a:lnTo>
                      <a:pt x="7" y="0"/>
                    </a:lnTo>
                    <a:lnTo>
                      <a:pt x="3" y="0"/>
                    </a:lnTo>
                    <a:lnTo>
                      <a:pt x="3" y="3"/>
                    </a:lnTo>
                    <a:lnTo>
                      <a:pt x="0" y="3"/>
                    </a:lnTo>
                  </a:path>
                </a:pathLst>
              </a:custGeom>
              <a:noFill/>
              <a:ln w="0">
                <a:solidFill>
                  <a:srgbClr val="7F7F7F"/>
                </a:solidFill>
                <a:round/>
                <a:headEnd/>
                <a:tailEnd/>
              </a:ln>
            </p:spPr>
            <p:txBody>
              <a:bodyPr/>
              <a:lstStyle/>
              <a:p>
                <a:endParaRPr lang="en-US"/>
              </a:p>
            </p:txBody>
          </p:sp>
          <p:sp>
            <p:nvSpPr>
              <p:cNvPr id="33163" name="Freeform 246"/>
              <p:cNvSpPr>
                <a:spLocks/>
              </p:cNvSpPr>
              <p:nvPr/>
            </p:nvSpPr>
            <p:spPr bwMode="auto">
              <a:xfrm>
                <a:off x="2925" y="1666"/>
                <a:ext cx="19" cy="19"/>
              </a:xfrm>
              <a:custGeom>
                <a:avLst/>
                <a:gdLst>
                  <a:gd name="T0" fmla="*/ 0 w 19"/>
                  <a:gd name="T1" fmla="*/ 3 h 19"/>
                  <a:gd name="T2" fmla="*/ 0 w 19"/>
                  <a:gd name="T3" fmla="*/ 3 h 19"/>
                  <a:gd name="T4" fmla="*/ 3 w 19"/>
                  <a:gd name="T5" fmla="*/ 0 h 19"/>
                  <a:gd name="T6" fmla="*/ 3 w 19"/>
                  <a:gd name="T7" fmla="*/ 3 h 19"/>
                  <a:gd name="T8" fmla="*/ 7 w 19"/>
                  <a:gd name="T9" fmla="*/ 0 h 19"/>
                  <a:gd name="T10" fmla="*/ 13 w 19"/>
                  <a:gd name="T11" fmla="*/ 3 h 19"/>
                  <a:gd name="T12" fmla="*/ 19 w 19"/>
                  <a:gd name="T13" fmla="*/ 6 h 19"/>
                  <a:gd name="T14" fmla="*/ 19 w 19"/>
                  <a:gd name="T15" fmla="*/ 12 h 19"/>
                  <a:gd name="T16" fmla="*/ 16 w 19"/>
                  <a:gd name="T17" fmla="*/ 16 h 19"/>
                  <a:gd name="T18" fmla="*/ 13 w 19"/>
                  <a:gd name="T19" fmla="*/ 16 h 19"/>
                  <a:gd name="T20" fmla="*/ 10 w 19"/>
                  <a:gd name="T21" fmla="*/ 19 h 19"/>
                  <a:gd name="T22" fmla="*/ 3 w 19"/>
                  <a:gd name="T23" fmla="*/ 19 h 19"/>
                  <a:gd name="T24" fmla="*/ 0 w 19"/>
                  <a:gd name="T25" fmla="*/ 16 h 19"/>
                  <a:gd name="T26" fmla="*/ 0 w 19"/>
                  <a:gd name="T27" fmla="*/ 12 h 19"/>
                  <a:gd name="T28" fmla="*/ 0 w 19"/>
                  <a:gd name="T29" fmla="*/ 3 h 19"/>
                  <a:gd name="T30" fmla="*/ 0 w 19"/>
                  <a:gd name="T31" fmla="*/ 3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9"/>
                  <a:gd name="T50" fmla="*/ 19 w 1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9">
                    <a:moveTo>
                      <a:pt x="0" y="3"/>
                    </a:moveTo>
                    <a:lnTo>
                      <a:pt x="0" y="3"/>
                    </a:lnTo>
                    <a:lnTo>
                      <a:pt x="3" y="0"/>
                    </a:lnTo>
                    <a:lnTo>
                      <a:pt x="3" y="3"/>
                    </a:lnTo>
                    <a:lnTo>
                      <a:pt x="7" y="0"/>
                    </a:lnTo>
                    <a:lnTo>
                      <a:pt x="13" y="3"/>
                    </a:lnTo>
                    <a:lnTo>
                      <a:pt x="19" y="6"/>
                    </a:lnTo>
                    <a:lnTo>
                      <a:pt x="19" y="12"/>
                    </a:lnTo>
                    <a:lnTo>
                      <a:pt x="16" y="16"/>
                    </a:lnTo>
                    <a:lnTo>
                      <a:pt x="13" y="16"/>
                    </a:lnTo>
                    <a:lnTo>
                      <a:pt x="10" y="19"/>
                    </a:lnTo>
                    <a:lnTo>
                      <a:pt x="3" y="19"/>
                    </a:lnTo>
                    <a:lnTo>
                      <a:pt x="0" y="16"/>
                    </a:lnTo>
                    <a:lnTo>
                      <a:pt x="0" y="12"/>
                    </a:lnTo>
                    <a:lnTo>
                      <a:pt x="0" y="3"/>
                    </a:lnTo>
                    <a:close/>
                  </a:path>
                </a:pathLst>
              </a:custGeom>
              <a:solidFill>
                <a:srgbClr val="CCCCCC"/>
              </a:solidFill>
              <a:ln w="9525">
                <a:noFill/>
                <a:round/>
                <a:headEnd/>
                <a:tailEnd/>
              </a:ln>
            </p:spPr>
            <p:txBody>
              <a:bodyPr/>
              <a:lstStyle/>
              <a:p>
                <a:endParaRPr lang="en-US"/>
              </a:p>
            </p:txBody>
          </p:sp>
          <p:sp>
            <p:nvSpPr>
              <p:cNvPr id="33164" name="Freeform 247"/>
              <p:cNvSpPr>
                <a:spLocks/>
              </p:cNvSpPr>
              <p:nvPr/>
            </p:nvSpPr>
            <p:spPr bwMode="auto">
              <a:xfrm>
                <a:off x="2925" y="1666"/>
                <a:ext cx="19" cy="19"/>
              </a:xfrm>
              <a:custGeom>
                <a:avLst/>
                <a:gdLst>
                  <a:gd name="T0" fmla="*/ 0 w 19"/>
                  <a:gd name="T1" fmla="*/ 3 h 19"/>
                  <a:gd name="T2" fmla="*/ 0 w 19"/>
                  <a:gd name="T3" fmla="*/ 3 h 19"/>
                  <a:gd name="T4" fmla="*/ 3 w 19"/>
                  <a:gd name="T5" fmla="*/ 0 h 19"/>
                  <a:gd name="T6" fmla="*/ 3 w 19"/>
                  <a:gd name="T7" fmla="*/ 3 h 19"/>
                  <a:gd name="T8" fmla="*/ 7 w 19"/>
                  <a:gd name="T9" fmla="*/ 0 h 19"/>
                  <a:gd name="T10" fmla="*/ 13 w 19"/>
                  <a:gd name="T11" fmla="*/ 3 h 19"/>
                  <a:gd name="T12" fmla="*/ 19 w 19"/>
                  <a:gd name="T13" fmla="*/ 6 h 19"/>
                  <a:gd name="T14" fmla="*/ 19 w 19"/>
                  <a:gd name="T15" fmla="*/ 12 h 19"/>
                  <a:gd name="T16" fmla="*/ 16 w 19"/>
                  <a:gd name="T17" fmla="*/ 16 h 19"/>
                  <a:gd name="T18" fmla="*/ 13 w 19"/>
                  <a:gd name="T19" fmla="*/ 16 h 19"/>
                  <a:gd name="T20" fmla="*/ 10 w 19"/>
                  <a:gd name="T21" fmla="*/ 19 h 19"/>
                  <a:gd name="T22" fmla="*/ 3 w 19"/>
                  <a:gd name="T23" fmla="*/ 19 h 19"/>
                  <a:gd name="T24" fmla="*/ 0 w 19"/>
                  <a:gd name="T25" fmla="*/ 16 h 19"/>
                  <a:gd name="T26" fmla="*/ 0 w 19"/>
                  <a:gd name="T27" fmla="*/ 12 h 19"/>
                  <a:gd name="T28" fmla="*/ 0 w 19"/>
                  <a:gd name="T29" fmla="*/ 3 h 19"/>
                  <a:gd name="T30" fmla="*/ 0 w 19"/>
                  <a:gd name="T31" fmla="*/ 3 h 19"/>
                  <a:gd name="T32" fmla="*/ 0 w 19"/>
                  <a:gd name="T33" fmla="*/ 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0" y="3"/>
                    </a:moveTo>
                    <a:lnTo>
                      <a:pt x="0" y="3"/>
                    </a:lnTo>
                    <a:lnTo>
                      <a:pt x="3" y="0"/>
                    </a:lnTo>
                    <a:lnTo>
                      <a:pt x="3" y="3"/>
                    </a:lnTo>
                    <a:lnTo>
                      <a:pt x="7" y="0"/>
                    </a:lnTo>
                    <a:lnTo>
                      <a:pt x="13" y="3"/>
                    </a:lnTo>
                    <a:lnTo>
                      <a:pt x="19" y="6"/>
                    </a:lnTo>
                    <a:lnTo>
                      <a:pt x="19" y="12"/>
                    </a:lnTo>
                    <a:lnTo>
                      <a:pt x="16" y="16"/>
                    </a:lnTo>
                    <a:lnTo>
                      <a:pt x="13" y="16"/>
                    </a:lnTo>
                    <a:lnTo>
                      <a:pt x="10" y="19"/>
                    </a:lnTo>
                    <a:lnTo>
                      <a:pt x="3" y="19"/>
                    </a:lnTo>
                    <a:lnTo>
                      <a:pt x="0" y="16"/>
                    </a:lnTo>
                    <a:lnTo>
                      <a:pt x="0" y="12"/>
                    </a:lnTo>
                    <a:lnTo>
                      <a:pt x="0" y="3"/>
                    </a:lnTo>
                  </a:path>
                </a:pathLst>
              </a:custGeom>
              <a:noFill/>
              <a:ln w="0">
                <a:solidFill>
                  <a:srgbClr val="7F7F7F"/>
                </a:solidFill>
                <a:round/>
                <a:headEnd/>
                <a:tailEnd/>
              </a:ln>
            </p:spPr>
            <p:txBody>
              <a:bodyPr/>
              <a:lstStyle/>
              <a:p>
                <a:endParaRPr lang="en-US"/>
              </a:p>
            </p:txBody>
          </p:sp>
          <p:sp>
            <p:nvSpPr>
              <p:cNvPr id="33165" name="Freeform 248"/>
              <p:cNvSpPr>
                <a:spLocks/>
              </p:cNvSpPr>
              <p:nvPr/>
            </p:nvSpPr>
            <p:spPr bwMode="auto">
              <a:xfrm>
                <a:off x="2912" y="1662"/>
                <a:ext cx="16" cy="39"/>
              </a:xfrm>
              <a:custGeom>
                <a:avLst/>
                <a:gdLst>
                  <a:gd name="T0" fmla="*/ 10 w 16"/>
                  <a:gd name="T1" fmla="*/ 39 h 39"/>
                  <a:gd name="T2" fmla="*/ 16 w 16"/>
                  <a:gd name="T3" fmla="*/ 29 h 39"/>
                  <a:gd name="T4" fmla="*/ 16 w 16"/>
                  <a:gd name="T5" fmla="*/ 23 h 39"/>
                  <a:gd name="T6" fmla="*/ 13 w 16"/>
                  <a:gd name="T7" fmla="*/ 20 h 39"/>
                  <a:gd name="T8" fmla="*/ 13 w 16"/>
                  <a:gd name="T9" fmla="*/ 16 h 39"/>
                  <a:gd name="T10" fmla="*/ 13 w 16"/>
                  <a:gd name="T11" fmla="*/ 7 h 39"/>
                  <a:gd name="T12" fmla="*/ 7 w 16"/>
                  <a:gd name="T13" fmla="*/ 4 h 39"/>
                  <a:gd name="T14" fmla="*/ 3 w 16"/>
                  <a:gd name="T15" fmla="*/ 0 h 39"/>
                  <a:gd name="T16" fmla="*/ 3 w 16"/>
                  <a:gd name="T17" fmla="*/ 4 h 39"/>
                  <a:gd name="T18" fmla="*/ 0 w 16"/>
                  <a:gd name="T19" fmla="*/ 10 h 39"/>
                  <a:gd name="T20" fmla="*/ 3 w 16"/>
                  <a:gd name="T21" fmla="*/ 13 h 39"/>
                  <a:gd name="T22" fmla="*/ 3 w 16"/>
                  <a:gd name="T23" fmla="*/ 16 h 39"/>
                  <a:gd name="T24" fmla="*/ 3 w 16"/>
                  <a:gd name="T25" fmla="*/ 20 h 39"/>
                  <a:gd name="T26" fmla="*/ 3 w 16"/>
                  <a:gd name="T27" fmla="*/ 26 h 39"/>
                  <a:gd name="T28" fmla="*/ 3 w 16"/>
                  <a:gd name="T29" fmla="*/ 29 h 39"/>
                  <a:gd name="T30" fmla="*/ 3 w 16"/>
                  <a:gd name="T31" fmla="*/ 29 h 39"/>
                  <a:gd name="T32" fmla="*/ 3 w 16"/>
                  <a:gd name="T33" fmla="*/ 33 h 39"/>
                  <a:gd name="T34" fmla="*/ 7 w 16"/>
                  <a:gd name="T35" fmla="*/ 36 h 39"/>
                  <a:gd name="T36" fmla="*/ 10 w 16"/>
                  <a:gd name="T37" fmla="*/ 39 h 39"/>
                  <a:gd name="T38" fmla="*/ 10 w 16"/>
                  <a:gd name="T39" fmla="*/ 3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39"/>
                  <a:gd name="T62" fmla="*/ 16 w 16"/>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39">
                    <a:moveTo>
                      <a:pt x="10" y="39"/>
                    </a:moveTo>
                    <a:lnTo>
                      <a:pt x="16" y="29"/>
                    </a:lnTo>
                    <a:lnTo>
                      <a:pt x="16" y="23"/>
                    </a:lnTo>
                    <a:lnTo>
                      <a:pt x="13" y="20"/>
                    </a:lnTo>
                    <a:lnTo>
                      <a:pt x="13" y="16"/>
                    </a:lnTo>
                    <a:lnTo>
                      <a:pt x="13" y="7"/>
                    </a:lnTo>
                    <a:lnTo>
                      <a:pt x="7" y="4"/>
                    </a:lnTo>
                    <a:lnTo>
                      <a:pt x="3" y="0"/>
                    </a:lnTo>
                    <a:lnTo>
                      <a:pt x="3" y="4"/>
                    </a:lnTo>
                    <a:lnTo>
                      <a:pt x="0" y="10"/>
                    </a:lnTo>
                    <a:lnTo>
                      <a:pt x="3" y="13"/>
                    </a:lnTo>
                    <a:lnTo>
                      <a:pt x="3" y="16"/>
                    </a:lnTo>
                    <a:lnTo>
                      <a:pt x="3" y="20"/>
                    </a:lnTo>
                    <a:lnTo>
                      <a:pt x="3" y="26"/>
                    </a:lnTo>
                    <a:lnTo>
                      <a:pt x="3" y="29"/>
                    </a:lnTo>
                    <a:lnTo>
                      <a:pt x="3" y="33"/>
                    </a:lnTo>
                    <a:lnTo>
                      <a:pt x="7" y="36"/>
                    </a:lnTo>
                    <a:lnTo>
                      <a:pt x="10" y="39"/>
                    </a:lnTo>
                    <a:close/>
                  </a:path>
                </a:pathLst>
              </a:custGeom>
              <a:solidFill>
                <a:srgbClr val="CCCCCC"/>
              </a:solidFill>
              <a:ln w="9525">
                <a:noFill/>
                <a:round/>
                <a:headEnd/>
                <a:tailEnd/>
              </a:ln>
            </p:spPr>
            <p:txBody>
              <a:bodyPr/>
              <a:lstStyle/>
              <a:p>
                <a:endParaRPr lang="en-US"/>
              </a:p>
            </p:txBody>
          </p:sp>
          <p:sp>
            <p:nvSpPr>
              <p:cNvPr id="33166" name="Freeform 249"/>
              <p:cNvSpPr>
                <a:spLocks/>
              </p:cNvSpPr>
              <p:nvPr/>
            </p:nvSpPr>
            <p:spPr bwMode="auto">
              <a:xfrm>
                <a:off x="2912" y="1662"/>
                <a:ext cx="16" cy="39"/>
              </a:xfrm>
              <a:custGeom>
                <a:avLst/>
                <a:gdLst>
                  <a:gd name="T0" fmla="*/ 10 w 16"/>
                  <a:gd name="T1" fmla="*/ 39 h 39"/>
                  <a:gd name="T2" fmla="*/ 16 w 16"/>
                  <a:gd name="T3" fmla="*/ 29 h 39"/>
                  <a:gd name="T4" fmla="*/ 16 w 16"/>
                  <a:gd name="T5" fmla="*/ 23 h 39"/>
                  <a:gd name="T6" fmla="*/ 13 w 16"/>
                  <a:gd name="T7" fmla="*/ 20 h 39"/>
                  <a:gd name="T8" fmla="*/ 13 w 16"/>
                  <a:gd name="T9" fmla="*/ 16 h 39"/>
                  <a:gd name="T10" fmla="*/ 13 w 16"/>
                  <a:gd name="T11" fmla="*/ 7 h 39"/>
                  <a:gd name="T12" fmla="*/ 7 w 16"/>
                  <a:gd name="T13" fmla="*/ 4 h 39"/>
                  <a:gd name="T14" fmla="*/ 3 w 16"/>
                  <a:gd name="T15" fmla="*/ 0 h 39"/>
                  <a:gd name="T16" fmla="*/ 3 w 16"/>
                  <a:gd name="T17" fmla="*/ 4 h 39"/>
                  <a:gd name="T18" fmla="*/ 0 w 16"/>
                  <a:gd name="T19" fmla="*/ 10 h 39"/>
                  <a:gd name="T20" fmla="*/ 3 w 16"/>
                  <a:gd name="T21" fmla="*/ 13 h 39"/>
                  <a:gd name="T22" fmla="*/ 3 w 16"/>
                  <a:gd name="T23" fmla="*/ 16 h 39"/>
                  <a:gd name="T24" fmla="*/ 3 w 16"/>
                  <a:gd name="T25" fmla="*/ 20 h 39"/>
                  <a:gd name="T26" fmla="*/ 3 w 16"/>
                  <a:gd name="T27" fmla="*/ 26 h 39"/>
                  <a:gd name="T28" fmla="*/ 3 w 16"/>
                  <a:gd name="T29" fmla="*/ 29 h 39"/>
                  <a:gd name="T30" fmla="*/ 3 w 16"/>
                  <a:gd name="T31" fmla="*/ 29 h 39"/>
                  <a:gd name="T32" fmla="*/ 3 w 16"/>
                  <a:gd name="T33" fmla="*/ 33 h 39"/>
                  <a:gd name="T34" fmla="*/ 7 w 16"/>
                  <a:gd name="T35" fmla="*/ 36 h 39"/>
                  <a:gd name="T36" fmla="*/ 10 w 16"/>
                  <a:gd name="T37" fmla="*/ 39 h 39"/>
                  <a:gd name="T38" fmla="*/ 10 w 16"/>
                  <a:gd name="T39" fmla="*/ 39 h 39"/>
                  <a:gd name="T40" fmla="*/ 10 w 16"/>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10" y="39"/>
                    </a:moveTo>
                    <a:lnTo>
                      <a:pt x="16" y="29"/>
                    </a:lnTo>
                    <a:lnTo>
                      <a:pt x="16" y="23"/>
                    </a:lnTo>
                    <a:lnTo>
                      <a:pt x="13" y="20"/>
                    </a:lnTo>
                    <a:lnTo>
                      <a:pt x="13" y="16"/>
                    </a:lnTo>
                    <a:lnTo>
                      <a:pt x="13" y="7"/>
                    </a:lnTo>
                    <a:lnTo>
                      <a:pt x="7" y="4"/>
                    </a:lnTo>
                    <a:lnTo>
                      <a:pt x="3" y="0"/>
                    </a:lnTo>
                    <a:lnTo>
                      <a:pt x="3" y="4"/>
                    </a:lnTo>
                    <a:lnTo>
                      <a:pt x="0" y="10"/>
                    </a:lnTo>
                    <a:lnTo>
                      <a:pt x="3" y="13"/>
                    </a:lnTo>
                    <a:lnTo>
                      <a:pt x="3" y="16"/>
                    </a:lnTo>
                    <a:lnTo>
                      <a:pt x="3" y="20"/>
                    </a:lnTo>
                    <a:lnTo>
                      <a:pt x="3" y="26"/>
                    </a:lnTo>
                    <a:lnTo>
                      <a:pt x="3" y="29"/>
                    </a:lnTo>
                    <a:lnTo>
                      <a:pt x="3" y="33"/>
                    </a:lnTo>
                    <a:lnTo>
                      <a:pt x="7" y="36"/>
                    </a:lnTo>
                    <a:lnTo>
                      <a:pt x="10" y="39"/>
                    </a:lnTo>
                  </a:path>
                </a:pathLst>
              </a:custGeom>
              <a:noFill/>
              <a:ln w="0">
                <a:solidFill>
                  <a:srgbClr val="7F7F7F"/>
                </a:solidFill>
                <a:round/>
                <a:headEnd/>
                <a:tailEnd/>
              </a:ln>
            </p:spPr>
            <p:txBody>
              <a:bodyPr/>
              <a:lstStyle/>
              <a:p>
                <a:endParaRPr lang="en-US"/>
              </a:p>
            </p:txBody>
          </p:sp>
          <p:sp>
            <p:nvSpPr>
              <p:cNvPr id="33167" name="Freeform 250"/>
              <p:cNvSpPr>
                <a:spLocks/>
              </p:cNvSpPr>
              <p:nvPr/>
            </p:nvSpPr>
            <p:spPr bwMode="auto">
              <a:xfrm>
                <a:off x="2906" y="1617"/>
                <a:ext cx="35" cy="55"/>
              </a:xfrm>
              <a:custGeom>
                <a:avLst/>
                <a:gdLst>
                  <a:gd name="T0" fmla="*/ 32 w 35"/>
                  <a:gd name="T1" fmla="*/ 45 h 55"/>
                  <a:gd name="T2" fmla="*/ 32 w 35"/>
                  <a:gd name="T3" fmla="*/ 36 h 55"/>
                  <a:gd name="T4" fmla="*/ 32 w 35"/>
                  <a:gd name="T5" fmla="*/ 26 h 55"/>
                  <a:gd name="T6" fmla="*/ 32 w 35"/>
                  <a:gd name="T7" fmla="*/ 26 h 55"/>
                  <a:gd name="T8" fmla="*/ 32 w 35"/>
                  <a:gd name="T9" fmla="*/ 20 h 55"/>
                  <a:gd name="T10" fmla="*/ 29 w 35"/>
                  <a:gd name="T11" fmla="*/ 20 h 55"/>
                  <a:gd name="T12" fmla="*/ 22 w 35"/>
                  <a:gd name="T13" fmla="*/ 13 h 55"/>
                  <a:gd name="T14" fmla="*/ 16 w 35"/>
                  <a:gd name="T15" fmla="*/ 4 h 55"/>
                  <a:gd name="T16" fmla="*/ 9 w 35"/>
                  <a:gd name="T17" fmla="*/ 0 h 55"/>
                  <a:gd name="T18" fmla="*/ 0 w 35"/>
                  <a:gd name="T19" fmla="*/ 4 h 55"/>
                  <a:gd name="T20" fmla="*/ 0 w 35"/>
                  <a:gd name="T21" fmla="*/ 7 h 55"/>
                  <a:gd name="T22" fmla="*/ 0 w 35"/>
                  <a:gd name="T23" fmla="*/ 10 h 55"/>
                  <a:gd name="T24" fmla="*/ 3 w 35"/>
                  <a:gd name="T25" fmla="*/ 13 h 55"/>
                  <a:gd name="T26" fmla="*/ 3 w 35"/>
                  <a:gd name="T27" fmla="*/ 16 h 55"/>
                  <a:gd name="T28" fmla="*/ 3 w 35"/>
                  <a:gd name="T29" fmla="*/ 23 h 55"/>
                  <a:gd name="T30" fmla="*/ 9 w 35"/>
                  <a:gd name="T31" fmla="*/ 26 h 55"/>
                  <a:gd name="T32" fmla="*/ 6 w 35"/>
                  <a:gd name="T33" fmla="*/ 26 h 55"/>
                  <a:gd name="T34" fmla="*/ 6 w 35"/>
                  <a:gd name="T35" fmla="*/ 29 h 55"/>
                  <a:gd name="T36" fmla="*/ 3 w 35"/>
                  <a:gd name="T37" fmla="*/ 32 h 55"/>
                  <a:gd name="T38" fmla="*/ 3 w 35"/>
                  <a:gd name="T39" fmla="*/ 36 h 55"/>
                  <a:gd name="T40" fmla="*/ 3 w 35"/>
                  <a:gd name="T41" fmla="*/ 36 h 55"/>
                  <a:gd name="T42" fmla="*/ 3 w 35"/>
                  <a:gd name="T43" fmla="*/ 36 h 55"/>
                  <a:gd name="T44" fmla="*/ 0 w 35"/>
                  <a:gd name="T45" fmla="*/ 39 h 55"/>
                  <a:gd name="T46" fmla="*/ 0 w 35"/>
                  <a:gd name="T47" fmla="*/ 42 h 55"/>
                  <a:gd name="T48" fmla="*/ 0 w 35"/>
                  <a:gd name="T49" fmla="*/ 45 h 55"/>
                  <a:gd name="T50" fmla="*/ 0 w 35"/>
                  <a:gd name="T51" fmla="*/ 49 h 55"/>
                  <a:gd name="T52" fmla="*/ 3 w 35"/>
                  <a:gd name="T53" fmla="*/ 52 h 55"/>
                  <a:gd name="T54" fmla="*/ 6 w 35"/>
                  <a:gd name="T55" fmla="*/ 55 h 55"/>
                  <a:gd name="T56" fmla="*/ 9 w 35"/>
                  <a:gd name="T57" fmla="*/ 49 h 55"/>
                  <a:gd name="T58" fmla="*/ 13 w 35"/>
                  <a:gd name="T59" fmla="*/ 49 h 55"/>
                  <a:gd name="T60" fmla="*/ 19 w 35"/>
                  <a:gd name="T61" fmla="*/ 52 h 55"/>
                  <a:gd name="T62" fmla="*/ 22 w 35"/>
                  <a:gd name="T63" fmla="*/ 49 h 55"/>
                  <a:gd name="T64" fmla="*/ 26 w 35"/>
                  <a:gd name="T65" fmla="*/ 49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55"/>
                  <a:gd name="T101" fmla="*/ 35 w 35"/>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55">
                    <a:moveTo>
                      <a:pt x="32" y="52"/>
                    </a:moveTo>
                    <a:lnTo>
                      <a:pt x="32" y="45"/>
                    </a:lnTo>
                    <a:lnTo>
                      <a:pt x="35" y="39"/>
                    </a:lnTo>
                    <a:lnTo>
                      <a:pt x="32" y="36"/>
                    </a:lnTo>
                    <a:lnTo>
                      <a:pt x="32" y="32"/>
                    </a:lnTo>
                    <a:lnTo>
                      <a:pt x="32" y="26"/>
                    </a:lnTo>
                    <a:lnTo>
                      <a:pt x="35" y="26"/>
                    </a:lnTo>
                    <a:lnTo>
                      <a:pt x="32" y="26"/>
                    </a:lnTo>
                    <a:lnTo>
                      <a:pt x="32" y="23"/>
                    </a:lnTo>
                    <a:lnTo>
                      <a:pt x="32" y="20"/>
                    </a:lnTo>
                    <a:lnTo>
                      <a:pt x="29" y="20"/>
                    </a:lnTo>
                    <a:lnTo>
                      <a:pt x="22" y="16"/>
                    </a:lnTo>
                    <a:lnTo>
                      <a:pt x="22" y="13"/>
                    </a:lnTo>
                    <a:lnTo>
                      <a:pt x="19" y="13"/>
                    </a:lnTo>
                    <a:lnTo>
                      <a:pt x="16" y="4"/>
                    </a:lnTo>
                    <a:lnTo>
                      <a:pt x="9" y="0"/>
                    </a:lnTo>
                    <a:lnTo>
                      <a:pt x="6" y="0"/>
                    </a:lnTo>
                    <a:lnTo>
                      <a:pt x="0" y="4"/>
                    </a:lnTo>
                    <a:lnTo>
                      <a:pt x="0" y="7"/>
                    </a:lnTo>
                    <a:lnTo>
                      <a:pt x="0" y="10"/>
                    </a:lnTo>
                    <a:lnTo>
                      <a:pt x="6" y="10"/>
                    </a:lnTo>
                    <a:lnTo>
                      <a:pt x="3" y="13"/>
                    </a:lnTo>
                    <a:lnTo>
                      <a:pt x="3" y="16"/>
                    </a:lnTo>
                    <a:lnTo>
                      <a:pt x="6" y="16"/>
                    </a:lnTo>
                    <a:lnTo>
                      <a:pt x="3" y="23"/>
                    </a:lnTo>
                    <a:lnTo>
                      <a:pt x="9" y="26"/>
                    </a:lnTo>
                    <a:lnTo>
                      <a:pt x="6" y="29"/>
                    </a:lnTo>
                    <a:lnTo>
                      <a:pt x="6" y="26"/>
                    </a:lnTo>
                    <a:lnTo>
                      <a:pt x="6" y="29"/>
                    </a:lnTo>
                    <a:lnTo>
                      <a:pt x="6" y="32"/>
                    </a:lnTo>
                    <a:lnTo>
                      <a:pt x="3" y="32"/>
                    </a:lnTo>
                    <a:lnTo>
                      <a:pt x="3" y="36"/>
                    </a:lnTo>
                    <a:lnTo>
                      <a:pt x="0" y="39"/>
                    </a:lnTo>
                    <a:lnTo>
                      <a:pt x="0" y="42"/>
                    </a:lnTo>
                    <a:lnTo>
                      <a:pt x="0" y="45"/>
                    </a:lnTo>
                    <a:lnTo>
                      <a:pt x="0" y="49"/>
                    </a:lnTo>
                    <a:lnTo>
                      <a:pt x="3" y="49"/>
                    </a:lnTo>
                    <a:lnTo>
                      <a:pt x="3" y="52"/>
                    </a:lnTo>
                    <a:lnTo>
                      <a:pt x="6" y="52"/>
                    </a:lnTo>
                    <a:lnTo>
                      <a:pt x="6" y="55"/>
                    </a:lnTo>
                    <a:lnTo>
                      <a:pt x="9" y="49"/>
                    </a:lnTo>
                    <a:lnTo>
                      <a:pt x="9" y="45"/>
                    </a:lnTo>
                    <a:lnTo>
                      <a:pt x="13" y="49"/>
                    </a:lnTo>
                    <a:lnTo>
                      <a:pt x="19" y="52"/>
                    </a:lnTo>
                    <a:lnTo>
                      <a:pt x="22" y="49"/>
                    </a:lnTo>
                    <a:lnTo>
                      <a:pt x="22" y="52"/>
                    </a:lnTo>
                    <a:lnTo>
                      <a:pt x="26" y="49"/>
                    </a:lnTo>
                    <a:lnTo>
                      <a:pt x="32" y="52"/>
                    </a:lnTo>
                    <a:close/>
                  </a:path>
                </a:pathLst>
              </a:custGeom>
              <a:solidFill>
                <a:srgbClr val="CCCCCC"/>
              </a:solidFill>
              <a:ln w="9525">
                <a:noFill/>
                <a:round/>
                <a:headEnd/>
                <a:tailEnd/>
              </a:ln>
            </p:spPr>
            <p:txBody>
              <a:bodyPr/>
              <a:lstStyle/>
              <a:p>
                <a:endParaRPr lang="en-US"/>
              </a:p>
            </p:txBody>
          </p:sp>
          <p:sp>
            <p:nvSpPr>
              <p:cNvPr id="33168" name="Freeform 251"/>
              <p:cNvSpPr>
                <a:spLocks/>
              </p:cNvSpPr>
              <p:nvPr/>
            </p:nvSpPr>
            <p:spPr bwMode="auto">
              <a:xfrm>
                <a:off x="2906" y="1617"/>
                <a:ext cx="35" cy="55"/>
              </a:xfrm>
              <a:custGeom>
                <a:avLst/>
                <a:gdLst>
                  <a:gd name="T0" fmla="*/ 32 w 35"/>
                  <a:gd name="T1" fmla="*/ 45 h 55"/>
                  <a:gd name="T2" fmla="*/ 32 w 35"/>
                  <a:gd name="T3" fmla="*/ 36 h 55"/>
                  <a:gd name="T4" fmla="*/ 32 w 35"/>
                  <a:gd name="T5" fmla="*/ 26 h 55"/>
                  <a:gd name="T6" fmla="*/ 32 w 35"/>
                  <a:gd name="T7" fmla="*/ 26 h 55"/>
                  <a:gd name="T8" fmla="*/ 32 w 35"/>
                  <a:gd name="T9" fmla="*/ 20 h 55"/>
                  <a:gd name="T10" fmla="*/ 29 w 35"/>
                  <a:gd name="T11" fmla="*/ 20 h 55"/>
                  <a:gd name="T12" fmla="*/ 22 w 35"/>
                  <a:gd name="T13" fmla="*/ 13 h 55"/>
                  <a:gd name="T14" fmla="*/ 16 w 35"/>
                  <a:gd name="T15" fmla="*/ 4 h 55"/>
                  <a:gd name="T16" fmla="*/ 9 w 35"/>
                  <a:gd name="T17" fmla="*/ 0 h 55"/>
                  <a:gd name="T18" fmla="*/ 0 w 35"/>
                  <a:gd name="T19" fmla="*/ 4 h 55"/>
                  <a:gd name="T20" fmla="*/ 0 w 35"/>
                  <a:gd name="T21" fmla="*/ 7 h 55"/>
                  <a:gd name="T22" fmla="*/ 0 w 35"/>
                  <a:gd name="T23" fmla="*/ 10 h 55"/>
                  <a:gd name="T24" fmla="*/ 3 w 35"/>
                  <a:gd name="T25" fmla="*/ 13 h 55"/>
                  <a:gd name="T26" fmla="*/ 3 w 35"/>
                  <a:gd name="T27" fmla="*/ 16 h 55"/>
                  <a:gd name="T28" fmla="*/ 3 w 35"/>
                  <a:gd name="T29" fmla="*/ 23 h 55"/>
                  <a:gd name="T30" fmla="*/ 9 w 35"/>
                  <a:gd name="T31" fmla="*/ 26 h 55"/>
                  <a:gd name="T32" fmla="*/ 6 w 35"/>
                  <a:gd name="T33" fmla="*/ 26 h 55"/>
                  <a:gd name="T34" fmla="*/ 6 w 35"/>
                  <a:gd name="T35" fmla="*/ 29 h 55"/>
                  <a:gd name="T36" fmla="*/ 3 w 35"/>
                  <a:gd name="T37" fmla="*/ 32 h 55"/>
                  <a:gd name="T38" fmla="*/ 3 w 35"/>
                  <a:gd name="T39" fmla="*/ 36 h 55"/>
                  <a:gd name="T40" fmla="*/ 3 w 35"/>
                  <a:gd name="T41" fmla="*/ 36 h 55"/>
                  <a:gd name="T42" fmla="*/ 3 w 35"/>
                  <a:gd name="T43" fmla="*/ 36 h 55"/>
                  <a:gd name="T44" fmla="*/ 0 w 35"/>
                  <a:gd name="T45" fmla="*/ 39 h 55"/>
                  <a:gd name="T46" fmla="*/ 0 w 35"/>
                  <a:gd name="T47" fmla="*/ 42 h 55"/>
                  <a:gd name="T48" fmla="*/ 0 w 35"/>
                  <a:gd name="T49" fmla="*/ 45 h 55"/>
                  <a:gd name="T50" fmla="*/ 0 w 35"/>
                  <a:gd name="T51" fmla="*/ 49 h 55"/>
                  <a:gd name="T52" fmla="*/ 3 w 35"/>
                  <a:gd name="T53" fmla="*/ 52 h 55"/>
                  <a:gd name="T54" fmla="*/ 6 w 35"/>
                  <a:gd name="T55" fmla="*/ 55 h 55"/>
                  <a:gd name="T56" fmla="*/ 9 w 35"/>
                  <a:gd name="T57" fmla="*/ 49 h 55"/>
                  <a:gd name="T58" fmla="*/ 13 w 35"/>
                  <a:gd name="T59" fmla="*/ 49 h 55"/>
                  <a:gd name="T60" fmla="*/ 19 w 35"/>
                  <a:gd name="T61" fmla="*/ 52 h 55"/>
                  <a:gd name="T62" fmla="*/ 22 w 35"/>
                  <a:gd name="T63" fmla="*/ 49 h 55"/>
                  <a:gd name="T64" fmla="*/ 26 w 35"/>
                  <a:gd name="T65" fmla="*/ 49 h 55"/>
                  <a:gd name="T66" fmla="*/ 32 w 35"/>
                  <a:gd name="T67" fmla="*/ 52 h 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55"/>
                  <a:gd name="T104" fmla="*/ 35 w 35"/>
                  <a:gd name="T105" fmla="*/ 55 h 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55">
                    <a:moveTo>
                      <a:pt x="32" y="52"/>
                    </a:moveTo>
                    <a:lnTo>
                      <a:pt x="32" y="45"/>
                    </a:lnTo>
                    <a:lnTo>
                      <a:pt x="35" y="39"/>
                    </a:lnTo>
                    <a:lnTo>
                      <a:pt x="32" y="36"/>
                    </a:lnTo>
                    <a:lnTo>
                      <a:pt x="32" y="32"/>
                    </a:lnTo>
                    <a:lnTo>
                      <a:pt x="32" y="26"/>
                    </a:lnTo>
                    <a:lnTo>
                      <a:pt x="35" y="26"/>
                    </a:lnTo>
                    <a:lnTo>
                      <a:pt x="32" y="26"/>
                    </a:lnTo>
                    <a:lnTo>
                      <a:pt x="32" y="23"/>
                    </a:lnTo>
                    <a:lnTo>
                      <a:pt x="32" y="20"/>
                    </a:lnTo>
                    <a:lnTo>
                      <a:pt x="29" y="20"/>
                    </a:lnTo>
                    <a:lnTo>
                      <a:pt x="22" y="16"/>
                    </a:lnTo>
                    <a:lnTo>
                      <a:pt x="22" y="13"/>
                    </a:lnTo>
                    <a:lnTo>
                      <a:pt x="19" y="13"/>
                    </a:lnTo>
                    <a:lnTo>
                      <a:pt x="16" y="4"/>
                    </a:lnTo>
                    <a:lnTo>
                      <a:pt x="9" y="0"/>
                    </a:lnTo>
                    <a:lnTo>
                      <a:pt x="6" y="0"/>
                    </a:lnTo>
                    <a:lnTo>
                      <a:pt x="0" y="4"/>
                    </a:lnTo>
                    <a:lnTo>
                      <a:pt x="0" y="7"/>
                    </a:lnTo>
                    <a:lnTo>
                      <a:pt x="0" y="10"/>
                    </a:lnTo>
                    <a:lnTo>
                      <a:pt x="6" y="10"/>
                    </a:lnTo>
                    <a:lnTo>
                      <a:pt x="3" y="13"/>
                    </a:lnTo>
                    <a:lnTo>
                      <a:pt x="3" y="16"/>
                    </a:lnTo>
                    <a:lnTo>
                      <a:pt x="6" y="16"/>
                    </a:lnTo>
                    <a:lnTo>
                      <a:pt x="3" y="23"/>
                    </a:lnTo>
                    <a:lnTo>
                      <a:pt x="9" y="26"/>
                    </a:lnTo>
                    <a:lnTo>
                      <a:pt x="6" y="29"/>
                    </a:lnTo>
                    <a:lnTo>
                      <a:pt x="6" y="26"/>
                    </a:lnTo>
                    <a:lnTo>
                      <a:pt x="6" y="29"/>
                    </a:lnTo>
                    <a:lnTo>
                      <a:pt x="6" y="32"/>
                    </a:lnTo>
                    <a:lnTo>
                      <a:pt x="3" y="32"/>
                    </a:lnTo>
                    <a:lnTo>
                      <a:pt x="3" y="36"/>
                    </a:lnTo>
                    <a:lnTo>
                      <a:pt x="0" y="39"/>
                    </a:lnTo>
                    <a:lnTo>
                      <a:pt x="0" y="42"/>
                    </a:lnTo>
                    <a:lnTo>
                      <a:pt x="0" y="45"/>
                    </a:lnTo>
                    <a:lnTo>
                      <a:pt x="0" y="49"/>
                    </a:lnTo>
                    <a:lnTo>
                      <a:pt x="3" y="49"/>
                    </a:lnTo>
                    <a:lnTo>
                      <a:pt x="3" y="52"/>
                    </a:lnTo>
                    <a:lnTo>
                      <a:pt x="6" y="52"/>
                    </a:lnTo>
                    <a:lnTo>
                      <a:pt x="6" y="55"/>
                    </a:lnTo>
                    <a:lnTo>
                      <a:pt x="9" y="49"/>
                    </a:lnTo>
                    <a:lnTo>
                      <a:pt x="9" y="45"/>
                    </a:lnTo>
                    <a:lnTo>
                      <a:pt x="13" y="49"/>
                    </a:lnTo>
                    <a:lnTo>
                      <a:pt x="19" y="52"/>
                    </a:lnTo>
                    <a:lnTo>
                      <a:pt x="22" y="49"/>
                    </a:lnTo>
                    <a:lnTo>
                      <a:pt x="22" y="52"/>
                    </a:lnTo>
                    <a:lnTo>
                      <a:pt x="26" y="49"/>
                    </a:lnTo>
                    <a:lnTo>
                      <a:pt x="32" y="52"/>
                    </a:lnTo>
                  </a:path>
                </a:pathLst>
              </a:custGeom>
              <a:noFill/>
              <a:ln w="0">
                <a:solidFill>
                  <a:srgbClr val="7F7F7F"/>
                </a:solidFill>
                <a:round/>
                <a:headEnd/>
                <a:tailEnd/>
              </a:ln>
            </p:spPr>
            <p:txBody>
              <a:bodyPr/>
              <a:lstStyle/>
              <a:p>
                <a:endParaRPr lang="en-US"/>
              </a:p>
            </p:txBody>
          </p:sp>
          <p:sp>
            <p:nvSpPr>
              <p:cNvPr id="33169" name="Freeform 252"/>
              <p:cNvSpPr>
                <a:spLocks/>
              </p:cNvSpPr>
              <p:nvPr/>
            </p:nvSpPr>
            <p:spPr bwMode="auto">
              <a:xfrm>
                <a:off x="1715" y="1791"/>
                <a:ext cx="245" cy="235"/>
              </a:xfrm>
              <a:custGeom>
                <a:avLst/>
                <a:gdLst>
                  <a:gd name="T0" fmla="*/ 29 w 245"/>
                  <a:gd name="T1" fmla="*/ 19 h 235"/>
                  <a:gd name="T2" fmla="*/ 32 w 245"/>
                  <a:gd name="T3" fmla="*/ 39 h 235"/>
                  <a:gd name="T4" fmla="*/ 42 w 245"/>
                  <a:gd name="T5" fmla="*/ 61 h 235"/>
                  <a:gd name="T6" fmla="*/ 48 w 245"/>
                  <a:gd name="T7" fmla="*/ 74 h 235"/>
                  <a:gd name="T8" fmla="*/ 52 w 245"/>
                  <a:gd name="T9" fmla="*/ 90 h 235"/>
                  <a:gd name="T10" fmla="*/ 58 w 245"/>
                  <a:gd name="T11" fmla="*/ 100 h 235"/>
                  <a:gd name="T12" fmla="*/ 68 w 245"/>
                  <a:gd name="T13" fmla="*/ 116 h 235"/>
                  <a:gd name="T14" fmla="*/ 77 w 245"/>
                  <a:gd name="T15" fmla="*/ 132 h 235"/>
                  <a:gd name="T16" fmla="*/ 80 w 245"/>
                  <a:gd name="T17" fmla="*/ 154 h 235"/>
                  <a:gd name="T18" fmla="*/ 74 w 245"/>
                  <a:gd name="T19" fmla="*/ 167 h 235"/>
                  <a:gd name="T20" fmla="*/ 90 w 245"/>
                  <a:gd name="T21" fmla="*/ 187 h 235"/>
                  <a:gd name="T22" fmla="*/ 129 w 245"/>
                  <a:gd name="T23" fmla="*/ 212 h 235"/>
                  <a:gd name="T24" fmla="*/ 145 w 245"/>
                  <a:gd name="T25" fmla="*/ 219 h 235"/>
                  <a:gd name="T26" fmla="*/ 171 w 245"/>
                  <a:gd name="T27" fmla="*/ 216 h 235"/>
                  <a:gd name="T28" fmla="*/ 190 w 245"/>
                  <a:gd name="T29" fmla="*/ 228 h 235"/>
                  <a:gd name="T30" fmla="*/ 203 w 245"/>
                  <a:gd name="T31" fmla="*/ 206 h 235"/>
                  <a:gd name="T32" fmla="*/ 212 w 245"/>
                  <a:gd name="T33" fmla="*/ 193 h 235"/>
                  <a:gd name="T34" fmla="*/ 229 w 245"/>
                  <a:gd name="T35" fmla="*/ 187 h 235"/>
                  <a:gd name="T36" fmla="*/ 232 w 245"/>
                  <a:gd name="T37" fmla="*/ 187 h 235"/>
                  <a:gd name="T38" fmla="*/ 235 w 245"/>
                  <a:gd name="T39" fmla="*/ 174 h 235"/>
                  <a:gd name="T40" fmla="*/ 241 w 245"/>
                  <a:gd name="T41" fmla="*/ 158 h 235"/>
                  <a:gd name="T42" fmla="*/ 238 w 245"/>
                  <a:gd name="T43" fmla="*/ 145 h 235"/>
                  <a:gd name="T44" fmla="*/ 229 w 245"/>
                  <a:gd name="T45" fmla="*/ 148 h 235"/>
                  <a:gd name="T46" fmla="*/ 206 w 245"/>
                  <a:gd name="T47" fmla="*/ 174 h 235"/>
                  <a:gd name="T48" fmla="*/ 196 w 245"/>
                  <a:gd name="T49" fmla="*/ 183 h 235"/>
                  <a:gd name="T50" fmla="*/ 187 w 245"/>
                  <a:gd name="T51" fmla="*/ 183 h 235"/>
                  <a:gd name="T52" fmla="*/ 167 w 245"/>
                  <a:gd name="T53" fmla="*/ 183 h 235"/>
                  <a:gd name="T54" fmla="*/ 158 w 245"/>
                  <a:gd name="T55" fmla="*/ 164 h 235"/>
                  <a:gd name="T56" fmla="*/ 151 w 245"/>
                  <a:gd name="T57" fmla="*/ 148 h 235"/>
                  <a:gd name="T58" fmla="*/ 151 w 245"/>
                  <a:gd name="T59" fmla="*/ 122 h 235"/>
                  <a:gd name="T60" fmla="*/ 158 w 245"/>
                  <a:gd name="T61" fmla="*/ 97 h 235"/>
                  <a:gd name="T62" fmla="*/ 161 w 245"/>
                  <a:gd name="T63" fmla="*/ 90 h 235"/>
                  <a:gd name="T64" fmla="*/ 151 w 245"/>
                  <a:gd name="T65" fmla="*/ 87 h 235"/>
                  <a:gd name="T66" fmla="*/ 142 w 245"/>
                  <a:gd name="T67" fmla="*/ 68 h 235"/>
                  <a:gd name="T68" fmla="*/ 135 w 245"/>
                  <a:gd name="T69" fmla="*/ 48 h 235"/>
                  <a:gd name="T70" fmla="*/ 119 w 245"/>
                  <a:gd name="T71" fmla="*/ 39 h 235"/>
                  <a:gd name="T72" fmla="*/ 103 w 245"/>
                  <a:gd name="T73" fmla="*/ 39 h 235"/>
                  <a:gd name="T74" fmla="*/ 93 w 245"/>
                  <a:gd name="T75" fmla="*/ 16 h 235"/>
                  <a:gd name="T76" fmla="*/ 77 w 245"/>
                  <a:gd name="T77" fmla="*/ 13 h 235"/>
                  <a:gd name="T78" fmla="*/ 39 w 245"/>
                  <a:gd name="T79" fmla="*/ 13 h 235"/>
                  <a:gd name="T80" fmla="*/ 16 w 245"/>
                  <a:gd name="T81" fmla="*/ 3 h 235"/>
                  <a:gd name="T82" fmla="*/ 3 w 245"/>
                  <a:gd name="T83" fmla="*/ 16 h 235"/>
                  <a:gd name="T84" fmla="*/ 6 w 245"/>
                  <a:gd name="T85" fmla="*/ 39 h 235"/>
                  <a:gd name="T86" fmla="*/ 16 w 245"/>
                  <a:gd name="T87" fmla="*/ 61 h 235"/>
                  <a:gd name="T88" fmla="*/ 10 w 245"/>
                  <a:gd name="T89" fmla="*/ 64 h 235"/>
                  <a:gd name="T90" fmla="*/ 10 w 245"/>
                  <a:gd name="T91" fmla="*/ 68 h 235"/>
                  <a:gd name="T92" fmla="*/ 16 w 245"/>
                  <a:gd name="T93" fmla="*/ 77 h 235"/>
                  <a:gd name="T94" fmla="*/ 26 w 245"/>
                  <a:gd name="T95" fmla="*/ 87 h 235"/>
                  <a:gd name="T96" fmla="*/ 23 w 245"/>
                  <a:gd name="T97" fmla="*/ 103 h 235"/>
                  <a:gd name="T98" fmla="*/ 29 w 245"/>
                  <a:gd name="T99" fmla="*/ 106 h 235"/>
                  <a:gd name="T100" fmla="*/ 39 w 245"/>
                  <a:gd name="T101" fmla="*/ 129 h 235"/>
                  <a:gd name="T102" fmla="*/ 42 w 245"/>
                  <a:gd name="T103" fmla="*/ 113 h 235"/>
                  <a:gd name="T104" fmla="*/ 35 w 245"/>
                  <a:gd name="T105" fmla="*/ 106 h 235"/>
                  <a:gd name="T106" fmla="*/ 32 w 245"/>
                  <a:gd name="T107" fmla="*/ 90 h 235"/>
                  <a:gd name="T108" fmla="*/ 32 w 245"/>
                  <a:gd name="T109" fmla="*/ 80 h 235"/>
                  <a:gd name="T110" fmla="*/ 29 w 245"/>
                  <a:gd name="T111" fmla="*/ 68 h 235"/>
                  <a:gd name="T112" fmla="*/ 26 w 245"/>
                  <a:gd name="T113" fmla="*/ 51 h 235"/>
                  <a:gd name="T114" fmla="*/ 16 w 245"/>
                  <a:gd name="T115" fmla="*/ 39 h 235"/>
                  <a:gd name="T116" fmla="*/ 19 w 245"/>
                  <a:gd name="T117" fmla="*/ 13 h 2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5"/>
                  <a:gd name="T178" fmla="*/ 0 h 235"/>
                  <a:gd name="T179" fmla="*/ 245 w 245"/>
                  <a:gd name="T180" fmla="*/ 235 h 2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5" h="235">
                    <a:moveTo>
                      <a:pt x="19" y="13"/>
                    </a:moveTo>
                    <a:lnTo>
                      <a:pt x="23" y="16"/>
                    </a:lnTo>
                    <a:lnTo>
                      <a:pt x="26" y="16"/>
                    </a:lnTo>
                    <a:lnTo>
                      <a:pt x="29" y="19"/>
                    </a:lnTo>
                    <a:lnTo>
                      <a:pt x="32" y="23"/>
                    </a:lnTo>
                    <a:lnTo>
                      <a:pt x="32" y="29"/>
                    </a:lnTo>
                    <a:lnTo>
                      <a:pt x="32" y="35"/>
                    </a:lnTo>
                    <a:lnTo>
                      <a:pt x="32" y="39"/>
                    </a:lnTo>
                    <a:lnTo>
                      <a:pt x="32" y="45"/>
                    </a:lnTo>
                    <a:lnTo>
                      <a:pt x="35" y="45"/>
                    </a:lnTo>
                    <a:lnTo>
                      <a:pt x="35" y="55"/>
                    </a:lnTo>
                    <a:lnTo>
                      <a:pt x="42" y="61"/>
                    </a:lnTo>
                    <a:lnTo>
                      <a:pt x="45" y="64"/>
                    </a:lnTo>
                    <a:lnTo>
                      <a:pt x="45" y="68"/>
                    </a:lnTo>
                    <a:lnTo>
                      <a:pt x="45" y="71"/>
                    </a:lnTo>
                    <a:lnTo>
                      <a:pt x="48" y="74"/>
                    </a:lnTo>
                    <a:lnTo>
                      <a:pt x="48" y="80"/>
                    </a:lnTo>
                    <a:lnTo>
                      <a:pt x="52" y="80"/>
                    </a:lnTo>
                    <a:lnTo>
                      <a:pt x="55" y="84"/>
                    </a:lnTo>
                    <a:lnTo>
                      <a:pt x="52" y="90"/>
                    </a:lnTo>
                    <a:lnTo>
                      <a:pt x="52" y="93"/>
                    </a:lnTo>
                    <a:lnTo>
                      <a:pt x="55" y="93"/>
                    </a:lnTo>
                    <a:lnTo>
                      <a:pt x="55" y="97"/>
                    </a:lnTo>
                    <a:lnTo>
                      <a:pt x="58" y="100"/>
                    </a:lnTo>
                    <a:lnTo>
                      <a:pt x="58" y="97"/>
                    </a:lnTo>
                    <a:lnTo>
                      <a:pt x="61" y="103"/>
                    </a:lnTo>
                    <a:lnTo>
                      <a:pt x="61" y="106"/>
                    </a:lnTo>
                    <a:lnTo>
                      <a:pt x="68" y="116"/>
                    </a:lnTo>
                    <a:lnTo>
                      <a:pt x="68" y="119"/>
                    </a:lnTo>
                    <a:lnTo>
                      <a:pt x="71" y="119"/>
                    </a:lnTo>
                    <a:lnTo>
                      <a:pt x="71" y="125"/>
                    </a:lnTo>
                    <a:lnTo>
                      <a:pt x="77" y="132"/>
                    </a:lnTo>
                    <a:lnTo>
                      <a:pt x="77" y="142"/>
                    </a:lnTo>
                    <a:lnTo>
                      <a:pt x="80" y="151"/>
                    </a:lnTo>
                    <a:lnTo>
                      <a:pt x="80" y="154"/>
                    </a:lnTo>
                    <a:lnTo>
                      <a:pt x="77" y="154"/>
                    </a:lnTo>
                    <a:lnTo>
                      <a:pt x="77" y="158"/>
                    </a:lnTo>
                    <a:lnTo>
                      <a:pt x="74" y="161"/>
                    </a:lnTo>
                    <a:lnTo>
                      <a:pt x="74" y="167"/>
                    </a:lnTo>
                    <a:lnTo>
                      <a:pt x="80" y="177"/>
                    </a:lnTo>
                    <a:lnTo>
                      <a:pt x="84" y="177"/>
                    </a:lnTo>
                    <a:lnTo>
                      <a:pt x="87" y="180"/>
                    </a:lnTo>
                    <a:lnTo>
                      <a:pt x="90" y="187"/>
                    </a:lnTo>
                    <a:lnTo>
                      <a:pt x="100" y="193"/>
                    </a:lnTo>
                    <a:lnTo>
                      <a:pt x="103" y="193"/>
                    </a:lnTo>
                    <a:lnTo>
                      <a:pt x="113" y="203"/>
                    </a:lnTo>
                    <a:lnTo>
                      <a:pt x="129" y="212"/>
                    </a:lnTo>
                    <a:lnTo>
                      <a:pt x="132" y="212"/>
                    </a:lnTo>
                    <a:lnTo>
                      <a:pt x="135" y="216"/>
                    </a:lnTo>
                    <a:lnTo>
                      <a:pt x="142" y="219"/>
                    </a:lnTo>
                    <a:lnTo>
                      <a:pt x="145" y="219"/>
                    </a:lnTo>
                    <a:lnTo>
                      <a:pt x="151" y="222"/>
                    </a:lnTo>
                    <a:lnTo>
                      <a:pt x="155" y="222"/>
                    </a:lnTo>
                    <a:lnTo>
                      <a:pt x="164" y="216"/>
                    </a:lnTo>
                    <a:lnTo>
                      <a:pt x="171" y="216"/>
                    </a:lnTo>
                    <a:lnTo>
                      <a:pt x="177" y="219"/>
                    </a:lnTo>
                    <a:lnTo>
                      <a:pt x="187" y="235"/>
                    </a:lnTo>
                    <a:lnTo>
                      <a:pt x="190" y="232"/>
                    </a:lnTo>
                    <a:lnTo>
                      <a:pt x="190" y="228"/>
                    </a:lnTo>
                    <a:lnTo>
                      <a:pt x="196" y="216"/>
                    </a:lnTo>
                    <a:lnTo>
                      <a:pt x="206" y="216"/>
                    </a:lnTo>
                    <a:lnTo>
                      <a:pt x="206" y="212"/>
                    </a:lnTo>
                    <a:lnTo>
                      <a:pt x="203" y="206"/>
                    </a:lnTo>
                    <a:lnTo>
                      <a:pt x="196" y="199"/>
                    </a:lnTo>
                    <a:lnTo>
                      <a:pt x="203" y="199"/>
                    </a:lnTo>
                    <a:lnTo>
                      <a:pt x="203" y="193"/>
                    </a:lnTo>
                    <a:lnTo>
                      <a:pt x="212" y="193"/>
                    </a:lnTo>
                    <a:lnTo>
                      <a:pt x="219" y="193"/>
                    </a:lnTo>
                    <a:lnTo>
                      <a:pt x="222" y="193"/>
                    </a:lnTo>
                    <a:lnTo>
                      <a:pt x="225" y="187"/>
                    </a:lnTo>
                    <a:lnTo>
                      <a:pt x="229" y="187"/>
                    </a:lnTo>
                    <a:lnTo>
                      <a:pt x="229" y="180"/>
                    </a:lnTo>
                    <a:lnTo>
                      <a:pt x="232" y="180"/>
                    </a:lnTo>
                    <a:lnTo>
                      <a:pt x="232" y="183"/>
                    </a:lnTo>
                    <a:lnTo>
                      <a:pt x="232" y="187"/>
                    </a:lnTo>
                    <a:lnTo>
                      <a:pt x="232" y="190"/>
                    </a:lnTo>
                    <a:lnTo>
                      <a:pt x="235" y="174"/>
                    </a:lnTo>
                    <a:lnTo>
                      <a:pt x="238" y="171"/>
                    </a:lnTo>
                    <a:lnTo>
                      <a:pt x="235" y="171"/>
                    </a:lnTo>
                    <a:lnTo>
                      <a:pt x="241" y="158"/>
                    </a:lnTo>
                    <a:lnTo>
                      <a:pt x="245" y="154"/>
                    </a:lnTo>
                    <a:lnTo>
                      <a:pt x="245" y="151"/>
                    </a:lnTo>
                    <a:lnTo>
                      <a:pt x="245" y="145"/>
                    </a:lnTo>
                    <a:lnTo>
                      <a:pt x="238" y="145"/>
                    </a:lnTo>
                    <a:lnTo>
                      <a:pt x="238" y="148"/>
                    </a:lnTo>
                    <a:lnTo>
                      <a:pt x="238" y="145"/>
                    </a:lnTo>
                    <a:lnTo>
                      <a:pt x="235" y="145"/>
                    </a:lnTo>
                    <a:lnTo>
                      <a:pt x="229" y="148"/>
                    </a:lnTo>
                    <a:lnTo>
                      <a:pt x="219" y="148"/>
                    </a:lnTo>
                    <a:lnTo>
                      <a:pt x="212" y="151"/>
                    </a:lnTo>
                    <a:lnTo>
                      <a:pt x="209" y="164"/>
                    </a:lnTo>
                    <a:lnTo>
                      <a:pt x="206" y="174"/>
                    </a:lnTo>
                    <a:lnTo>
                      <a:pt x="203" y="177"/>
                    </a:lnTo>
                    <a:lnTo>
                      <a:pt x="203" y="183"/>
                    </a:lnTo>
                    <a:lnTo>
                      <a:pt x="200" y="183"/>
                    </a:lnTo>
                    <a:lnTo>
                      <a:pt x="196" y="183"/>
                    </a:lnTo>
                    <a:lnTo>
                      <a:pt x="190" y="180"/>
                    </a:lnTo>
                    <a:lnTo>
                      <a:pt x="190" y="183"/>
                    </a:lnTo>
                    <a:lnTo>
                      <a:pt x="187" y="183"/>
                    </a:lnTo>
                    <a:lnTo>
                      <a:pt x="177" y="187"/>
                    </a:lnTo>
                    <a:lnTo>
                      <a:pt x="174" y="190"/>
                    </a:lnTo>
                    <a:lnTo>
                      <a:pt x="171" y="190"/>
                    </a:lnTo>
                    <a:lnTo>
                      <a:pt x="167" y="183"/>
                    </a:lnTo>
                    <a:lnTo>
                      <a:pt x="164" y="183"/>
                    </a:lnTo>
                    <a:lnTo>
                      <a:pt x="161" y="180"/>
                    </a:lnTo>
                    <a:lnTo>
                      <a:pt x="158" y="177"/>
                    </a:lnTo>
                    <a:lnTo>
                      <a:pt x="158" y="164"/>
                    </a:lnTo>
                    <a:lnTo>
                      <a:pt x="151" y="158"/>
                    </a:lnTo>
                    <a:lnTo>
                      <a:pt x="151" y="151"/>
                    </a:lnTo>
                    <a:lnTo>
                      <a:pt x="151" y="148"/>
                    </a:lnTo>
                    <a:lnTo>
                      <a:pt x="151" y="145"/>
                    </a:lnTo>
                    <a:lnTo>
                      <a:pt x="148" y="142"/>
                    </a:lnTo>
                    <a:lnTo>
                      <a:pt x="148" y="138"/>
                    </a:lnTo>
                    <a:lnTo>
                      <a:pt x="151" y="122"/>
                    </a:lnTo>
                    <a:lnTo>
                      <a:pt x="151" y="106"/>
                    </a:lnTo>
                    <a:lnTo>
                      <a:pt x="155" y="100"/>
                    </a:lnTo>
                    <a:lnTo>
                      <a:pt x="155" y="97"/>
                    </a:lnTo>
                    <a:lnTo>
                      <a:pt x="158" y="97"/>
                    </a:lnTo>
                    <a:lnTo>
                      <a:pt x="161" y="93"/>
                    </a:lnTo>
                    <a:lnTo>
                      <a:pt x="161" y="90"/>
                    </a:lnTo>
                    <a:lnTo>
                      <a:pt x="158" y="93"/>
                    </a:lnTo>
                    <a:lnTo>
                      <a:pt x="161" y="90"/>
                    </a:lnTo>
                    <a:lnTo>
                      <a:pt x="158" y="90"/>
                    </a:lnTo>
                    <a:lnTo>
                      <a:pt x="155" y="87"/>
                    </a:lnTo>
                    <a:lnTo>
                      <a:pt x="151" y="87"/>
                    </a:lnTo>
                    <a:lnTo>
                      <a:pt x="145" y="84"/>
                    </a:lnTo>
                    <a:lnTo>
                      <a:pt x="142" y="77"/>
                    </a:lnTo>
                    <a:lnTo>
                      <a:pt x="142" y="68"/>
                    </a:lnTo>
                    <a:lnTo>
                      <a:pt x="138" y="64"/>
                    </a:lnTo>
                    <a:lnTo>
                      <a:pt x="138" y="61"/>
                    </a:lnTo>
                    <a:lnTo>
                      <a:pt x="135" y="58"/>
                    </a:lnTo>
                    <a:lnTo>
                      <a:pt x="135" y="48"/>
                    </a:lnTo>
                    <a:lnTo>
                      <a:pt x="132" y="39"/>
                    </a:lnTo>
                    <a:lnTo>
                      <a:pt x="122" y="39"/>
                    </a:lnTo>
                    <a:lnTo>
                      <a:pt x="119" y="39"/>
                    </a:lnTo>
                    <a:lnTo>
                      <a:pt x="113" y="48"/>
                    </a:lnTo>
                    <a:lnTo>
                      <a:pt x="109" y="48"/>
                    </a:lnTo>
                    <a:lnTo>
                      <a:pt x="103" y="42"/>
                    </a:lnTo>
                    <a:lnTo>
                      <a:pt x="103" y="39"/>
                    </a:lnTo>
                    <a:lnTo>
                      <a:pt x="103" y="26"/>
                    </a:lnTo>
                    <a:lnTo>
                      <a:pt x="100" y="23"/>
                    </a:lnTo>
                    <a:lnTo>
                      <a:pt x="97" y="16"/>
                    </a:lnTo>
                    <a:lnTo>
                      <a:pt x="93" y="16"/>
                    </a:lnTo>
                    <a:lnTo>
                      <a:pt x="93" y="13"/>
                    </a:lnTo>
                    <a:lnTo>
                      <a:pt x="90" y="13"/>
                    </a:lnTo>
                    <a:lnTo>
                      <a:pt x="84" y="13"/>
                    </a:lnTo>
                    <a:lnTo>
                      <a:pt x="77" y="13"/>
                    </a:lnTo>
                    <a:lnTo>
                      <a:pt x="74" y="19"/>
                    </a:lnTo>
                    <a:lnTo>
                      <a:pt x="61" y="19"/>
                    </a:lnTo>
                    <a:lnTo>
                      <a:pt x="52" y="19"/>
                    </a:lnTo>
                    <a:lnTo>
                      <a:pt x="39" y="13"/>
                    </a:lnTo>
                    <a:lnTo>
                      <a:pt x="29" y="6"/>
                    </a:lnTo>
                    <a:lnTo>
                      <a:pt x="23" y="3"/>
                    </a:lnTo>
                    <a:lnTo>
                      <a:pt x="23" y="0"/>
                    </a:lnTo>
                    <a:lnTo>
                      <a:pt x="16" y="3"/>
                    </a:lnTo>
                    <a:lnTo>
                      <a:pt x="10" y="3"/>
                    </a:lnTo>
                    <a:lnTo>
                      <a:pt x="0" y="3"/>
                    </a:lnTo>
                    <a:lnTo>
                      <a:pt x="3" y="13"/>
                    </a:lnTo>
                    <a:lnTo>
                      <a:pt x="3" y="16"/>
                    </a:lnTo>
                    <a:lnTo>
                      <a:pt x="3" y="26"/>
                    </a:lnTo>
                    <a:lnTo>
                      <a:pt x="3" y="32"/>
                    </a:lnTo>
                    <a:lnTo>
                      <a:pt x="6" y="32"/>
                    </a:lnTo>
                    <a:lnTo>
                      <a:pt x="6" y="39"/>
                    </a:lnTo>
                    <a:lnTo>
                      <a:pt x="10" y="45"/>
                    </a:lnTo>
                    <a:lnTo>
                      <a:pt x="16" y="55"/>
                    </a:lnTo>
                    <a:lnTo>
                      <a:pt x="16" y="61"/>
                    </a:lnTo>
                    <a:lnTo>
                      <a:pt x="13" y="61"/>
                    </a:lnTo>
                    <a:lnTo>
                      <a:pt x="13" y="64"/>
                    </a:lnTo>
                    <a:lnTo>
                      <a:pt x="10" y="64"/>
                    </a:lnTo>
                    <a:lnTo>
                      <a:pt x="6" y="64"/>
                    </a:lnTo>
                    <a:lnTo>
                      <a:pt x="6" y="68"/>
                    </a:lnTo>
                    <a:lnTo>
                      <a:pt x="6" y="64"/>
                    </a:lnTo>
                    <a:lnTo>
                      <a:pt x="10" y="68"/>
                    </a:lnTo>
                    <a:lnTo>
                      <a:pt x="10" y="71"/>
                    </a:lnTo>
                    <a:lnTo>
                      <a:pt x="13" y="74"/>
                    </a:lnTo>
                    <a:lnTo>
                      <a:pt x="16" y="77"/>
                    </a:lnTo>
                    <a:lnTo>
                      <a:pt x="19" y="77"/>
                    </a:lnTo>
                    <a:lnTo>
                      <a:pt x="19" y="80"/>
                    </a:lnTo>
                    <a:lnTo>
                      <a:pt x="23" y="84"/>
                    </a:lnTo>
                    <a:lnTo>
                      <a:pt x="26" y="87"/>
                    </a:lnTo>
                    <a:lnTo>
                      <a:pt x="26" y="90"/>
                    </a:lnTo>
                    <a:lnTo>
                      <a:pt x="26" y="97"/>
                    </a:lnTo>
                    <a:lnTo>
                      <a:pt x="23" y="103"/>
                    </a:lnTo>
                    <a:lnTo>
                      <a:pt x="26" y="106"/>
                    </a:lnTo>
                    <a:lnTo>
                      <a:pt x="29" y="106"/>
                    </a:lnTo>
                    <a:lnTo>
                      <a:pt x="29" y="109"/>
                    </a:lnTo>
                    <a:lnTo>
                      <a:pt x="35" y="119"/>
                    </a:lnTo>
                    <a:lnTo>
                      <a:pt x="39" y="122"/>
                    </a:lnTo>
                    <a:lnTo>
                      <a:pt x="39" y="129"/>
                    </a:lnTo>
                    <a:lnTo>
                      <a:pt x="45" y="125"/>
                    </a:lnTo>
                    <a:lnTo>
                      <a:pt x="45" y="122"/>
                    </a:lnTo>
                    <a:lnTo>
                      <a:pt x="45" y="119"/>
                    </a:lnTo>
                    <a:lnTo>
                      <a:pt x="42" y="113"/>
                    </a:lnTo>
                    <a:lnTo>
                      <a:pt x="39" y="109"/>
                    </a:lnTo>
                    <a:lnTo>
                      <a:pt x="39" y="113"/>
                    </a:lnTo>
                    <a:lnTo>
                      <a:pt x="35" y="109"/>
                    </a:lnTo>
                    <a:lnTo>
                      <a:pt x="35" y="106"/>
                    </a:lnTo>
                    <a:lnTo>
                      <a:pt x="35" y="103"/>
                    </a:lnTo>
                    <a:lnTo>
                      <a:pt x="35" y="100"/>
                    </a:lnTo>
                    <a:lnTo>
                      <a:pt x="35" y="93"/>
                    </a:lnTo>
                    <a:lnTo>
                      <a:pt x="32" y="90"/>
                    </a:lnTo>
                    <a:lnTo>
                      <a:pt x="35" y="84"/>
                    </a:lnTo>
                    <a:lnTo>
                      <a:pt x="32" y="80"/>
                    </a:lnTo>
                    <a:lnTo>
                      <a:pt x="32" y="77"/>
                    </a:lnTo>
                    <a:lnTo>
                      <a:pt x="32" y="80"/>
                    </a:lnTo>
                    <a:lnTo>
                      <a:pt x="29" y="80"/>
                    </a:lnTo>
                    <a:lnTo>
                      <a:pt x="29" y="74"/>
                    </a:lnTo>
                    <a:lnTo>
                      <a:pt x="29" y="68"/>
                    </a:lnTo>
                    <a:lnTo>
                      <a:pt x="26" y="64"/>
                    </a:lnTo>
                    <a:lnTo>
                      <a:pt x="26" y="58"/>
                    </a:lnTo>
                    <a:lnTo>
                      <a:pt x="26" y="55"/>
                    </a:lnTo>
                    <a:lnTo>
                      <a:pt x="26" y="51"/>
                    </a:lnTo>
                    <a:lnTo>
                      <a:pt x="23" y="51"/>
                    </a:lnTo>
                    <a:lnTo>
                      <a:pt x="23" y="45"/>
                    </a:lnTo>
                    <a:lnTo>
                      <a:pt x="19" y="39"/>
                    </a:lnTo>
                    <a:lnTo>
                      <a:pt x="16" y="39"/>
                    </a:lnTo>
                    <a:lnTo>
                      <a:pt x="16" y="35"/>
                    </a:lnTo>
                    <a:lnTo>
                      <a:pt x="19" y="26"/>
                    </a:lnTo>
                    <a:lnTo>
                      <a:pt x="16" y="23"/>
                    </a:lnTo>
                    <a:lnTo>
                      <a:pt x="19" y="13"/>
                    </a:lnTo>
                    <a:close/>
                  </a:path>
                </a:pathLst>
              </a:custGeom>
              <a:solidFill>
                <a:srgbClr val="CCCCCC"/>
              </a:solidFill>
              <a:ln w="9525">
                <a:noFill/>
                <a:round/>
                <a:headEnd/>
                <a:tailEnd/>
              </a:ln>
            </p:spPr>
            <p:txBody>
              <a:bodyPr/>
              <a:lstStyle/>
              <a:p>
                <a:endParaRPr lang="en-US"/>
              </a:p>
            </p:txBody>
          </p:sp>
          <p:sp>
            <p:nvSpPr>
              <p:cNvPr id="33170" name="Freeform 253"/>
              <p:cNvSpPr>
                <a:spLocks/>
              </p:cNvSpPr>
              <p:nvPr/>
            </p:nvSpPr>
            <p:spPr bwMode="auto">
              <a:xfrm>
                <a:off x="1715" y="1791"/>
                <a:ext cx="245" cy="235"/>
              </a:xfrm>
              <a:custGeom>
                <a:avLst/>
                <a:gdLst>
                  <a:gd name="T0" fmla="*/ 29 w 245"/>
                  <a:gd name="T1" fmla="*/ 19 h 235"/>
                  <a:gd name="T2" fmla="*/ 32 w 245"/>
                  <a:gd name="T3" fmla="*/ 39 h 235"/>
                  <a:gd name="T4" fmla="*/ 42 w 245"/>
                  <a:gd name="T5" fmla="*/ 61 h 235"/>
                  <a:gd name="T6" fmla="*/ 48 w 245"/>
                  <a:gd name="T7" fmla="*/ 74 h 235"/>
                  <a:gd name="T8" fmla="*/ 52 w 245"/>
                  <a:gd name="T9" fmla="*/ 90 h 235"/>
                  <a:gd name="T10" fmla="*/ 58 w 245"/>
                  <a:gd name="T11" fmla="*/ 100 h 235"/>
                  <a:gd name="T12" fmla="*/ 68 w 245"/>
                  <a:gd name="T13" fmla="*/ 116 h 235"/>
                  <a:gd name="T14" fmla="*/ 77 w 245"/>
                  <a:gd name="T15" fmla="*/ 132 h 235"/>
                  <a:gd name="T16" fmla="*/ 80 w 245"/>
                  <a:gd name="T17" fmla="*/ 154 h 235"/>
                  <a:gd name="T18" fmla="*/ 74 w 245"/>
                  <a:gd name="T19" fmla="*/ 167 h 235"/>
                  <a:gd name="T20" fmla="*/ 90 w 245"/>
                  <a:gd name="T21" fmla="*/ 187 h 235"/>
                  <a:gd name="T22" fmla="*/ 129 w 245"/>
                  <a:gd name="T23" fmla="*/ 212 h 235"/>
                  <a:gd name="T24" fmla="*/ 145 w 245"/>
                  <a:gd name="T25" fmla="*/ 219 h 235"/>
                  <a:gd name="T26" fmla="*/ 171 w 245"/>
                  <a:gd name="T27" fmla="*/ 216 h 235"/>
                  <a:gd name="T28" fmla="*/ 190 w 245"/>
                  <a:gd name="T29" fmla="*/ 228 h 235"/>
                  <a:gd name="T30" fmla="*/ 203 w 245"/>
                  <a:gd name="T31" fmla="*/ 206 h 235"/>
                  <a:gd name="T32" fmla="*/ 212 w 245"/>
                  <a:gd name="T33" fmla="*/ 193 h 235"/>
                  <a:gd name="T34" fmla="*/ 229 w 245"/>
                  <a:gd name="T35" fmla="*/ 187 h 235"/>
                  <a:gd name="T36" fmla="*/ 232 w 245"/>
                  <a:gd name="T37" fmla="*/ 187 h 235"/>
                  <a:gd name="T38" fmla="*/ 235 w 245"/>
                  <a:gd name="T39" fmla="*/ 174 h 235"/>
                  <a:gd name="T40" fmla="*/ 241 w 245"/>
                  <a:gd name="T41" fmla="*/ 158 h 235"/>
                  <a:gd name="T42" fmla="*/ 238 w 245"/>
                  <a:gd name="T43" fmla="*/ 145 h 235"/>
                  <a:gd name="T44" fmla="*/ 229 w 245"/>
                  <a:gd name="T45" fmla="*/ 148 h 235"/>
                  <a:gd name="T46" fmla="*/ 206 w 245"/>
                  <a:gd name="T47" fmla="*/ 174 h 235"/>
                  <a:gd name="T48" fmla="*/ 196 w 245"/>
                  <a:gd name="T49" fmla="*/ 183 h 235"/>
                  <a:gd name="T50" fmla="*/ 187 w 245"/>
                  <a:gd name="T51" fmla="*/ 183 h 235"/>
                  <a:gd name="T52" fmla="*/ 167 w 245"/>
                  <a:gd name="T53" fmla="*/ 183 h 235"/>
                  <a:gd name="T54" fmla="*/ 158 w 245"/>
                  <a:gd name="T55" fmla="*/ 164 h 235"/>
                  <a:gd name="T56" fmla="*/ 151 w 245"/>
                  <a:gd name="T57" fmla="*/ 148 h 235"/>
                  <a:gd name="T58" fmla="*/ 151 w 245"/>
                  <a:gd name="T59" fmla="*/ 122 h 235"/>
                  <a:gd name="T60" fmla="*/ 158 w 245"/>
                  <a:gd name="T61" fmla="*/ 97 h 235"/>
                  <a:gd name="T62" fmla="*/ 161 w 245"/>
                  <a:gd name="T63" fmla="*/ 90 h 235"/>
                  <a:gd name="T64" fmla="*/ 151 w 245"/>
                  <a:gd name="T65" fmla="*/ 87 h 235"/>
                  <a:gd name="T66" fmla="*/ 142 w 245"/>
                  <a:gd name="T67" fmla="*/ 68 h 235"/>
                  <a:gd name="T68" fmla="*/ 135 w 245"/>
                  <a:gd name="T69" fmla="*/ 48 h 235"/>
                  <a:gd name="T70" fmla="*/ 119 w 245"/>
                  <a:gd name="T71" fmla="*/ 39 h 235"/>
                  <a:gd name="T72" fmla="*/ 103 w 245"/>
                  <a:gd name="T73" fmla="*/ 39 h 235"/>
                  <a:gd name="T74" fmla="*/ 93 w 245"/>
                  <a:gd name="T75" fmla="*/ 16 h 235"/>
                  <a:gd name="T76" fmla="*/ 77 w 245"/>
                  <a:gd name="T77" fmla="*/ 13 h 235"/>
                  <a:gd name="T78" fmla="*/ 39 w 245"/>
                  <a:gd name="T79" fmla="*/ 13 h 235"/>
                  <a:gd name="T80" fmla="*/ 16 w 245"/>
                  <a:gd name="T81" fmla="*/ 3 h 235"/>
                  <a:gd name="T82" fmla="*/ 3 w 245"/>
                  <a:gd name="T83" fmla="*/ 16 h 235"/>
                  <a:gd name="T84" fmla="*/ 6 w 245"/>
                  <a:gd name="T85" fmla="*/ 39 h 235"/>
                  <a:gd name="T86" fmla="*/ 16 w 245"/>
                  <a:gd name="T87" fmla="*/ 61 h 235"/>
                  <a:gd name="T88" fmla="*/ 10 w 245"/>
                  <a:gd name="T89" fmla="*/ 64 h 235"/>
                  <a:gd name="T90" fmla="*/ 10 w 245"/>
                  <a:gd name="T91" fmla="*/ 68 h 235"/>
                  <a:gd name="T92" fmla="*/ 16 w 245"/>
                  <a:gd name="T93" fmla="*/ 77 h 235"/>
                  <a:gd name="T94" fmla="*/ 26 w 245"/>
                  <a:gd name="T95" fmla="*/ 87 h 235"/>
                  <a:gd name="T96" fmla="*/ 23 w 245"/>
                  <a:gd name="T97" fmla="*/ 103 h 235"/>
                  <a:gd name="T98" fmla="*/ 29 w 245"/>
                  <a:gd name="T99" fmla="*/ 106 h 235"/>
                  <a:gd name="T100" fmla="*/ 39 w 245"/>
                  <a:gd name="T101" fmla="*/ 129 h 235"/>
                  <a:gd name="T102" fmla="*/ 42 w 245"/>
                  <a:gd name="T103" fmla="*/ 113 h 235"/>
                  <a:gd name="T104" fmla="*/ 35 w 245"/>
                  <a:gd name="T105" fmla="*/ 106 h 235"/>
                  <a:gd name="T106" fmla="*/ 32 w 245"/>
                  <a:gd name="T107" fmla="*/ 90 h 235"/>
                  <a:gd name="T108" fmla="*/ 32 w 245"/>
                  <a:gd name="T109" fmla="*/ 80 h 235"/>
                  <a:gd name="T110" fmla="*/ 29 w 245"/>
                  <a:gd name="T111" fmla="*/ 68 h 235"/>
                  <a:gd name="T112" fmla="*/ 26 w 245"/>
                  <a:gd name="T113" fmla="*/ 51 h 235"/>
                  <a:gd name="T114" fmla="*/ 16 w 245"/>
                  <a:gd name="T115" fmla="*/ 39 h 235"/>
                  <a:gd name="T116" fmla="*/ 19 w 245"/>
                  <a:gd name="T117" fmla="*/ 13 h 2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5"/>
                  <a:gd name="T178" fmla="*/ 0 h 235"/>
                  <a:gd name="T179" fmla="*/ 245 w 245"/>
                  <a:gd name="T180" fmla="*/ 235 h 2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5" h="235">
                    <a:moveTo>
                      <a:pt x="19" y="13"/>
                    </a:moveTo>
                    <a:lnTo>
                      <a:pt x="23" y="16"/>
                    </a:lnTo>
                    <a:lnTo>
                      <a:pt x="26" y="16"/>
                    </a:lnTo>
                    <a:lnTo>
                      <a:pt x="29" y="19"/>
                    </a:lnTo>
                    <a:lnTo>
                      <a:pt x="32" y="23"/>
                    </a:lnTo>
                    <a:lnTo>
                      <a:pt x="32" y="29"/>
                    </a:lnTo>
                    <a:lnTo>
                      <a:pt x="32" y="35"/>
                    </a:lnTo>
                    <a:lnTo>
                      <a:pt x="32" y="39"/>
                    </a:lnTo>
                    <a:lnTo>
                      <a:pt x="32" y="45"/>
                    </a:lnTo>
                    <a:lnTo>
                      <a:pt x="35" y="45"/>
                    </a:lnTo>
                    <a:lnTo>
                      <a:pt x="35" y="55"/>
                    </a:lnTo>
                    <a:lnTo>
                      <a:pt x="42" y="61"/>
                    </a:lnTo>
                    <a:lnTo>
                      <a:pt x="45" y="64"/>
                    </a:lnTo>
                    <a:lnTo>
                      <a:pt x="45" y="68"/>
                    </a:lnTo>
                    <a:lnTo>
                      <a:pt x="45" y="71"/>
                    </a:lnTo>
                    <a:lnTo>
                      <a:pt x="48" y="74"/>
                    </a:lnTo>
                    <a:lnTo>
                      <a:pt x="48" y="80"/>
                    </a:lnTo>
                    <a:lnTo>
                      <a:pt x="52" y="80"/>
                    </a:lnTo>
                    <a:lnTo>
                      <a:pt x="55" y="84"/>
                    </a:lnTo>
                    <a:lnTo>
                      <a:pt x="52" y="90"/>
                    </a:lnTo>
                    <a:lnTo>
                      <a:pt x="52" y="93"/>
                    </a:lnTo>
                    <a:lnTo>
                      <a:pt x="55" y="93"/>
                    </a:lnTo>
                    <a:lnTo>
                      <a:pt x="55" y="97"/>
                    </a:lnTo>
                    <a:lnTo>
                      <a:pt x="58" y="100"/>
                    </a:lnTo>
                    <a:lnTo>
                      <a:pt x="58" y="97"/>
                    </a:lnTo>
                    <a:lnTo>
                      <a:pt x="61" y="103"/>
                    </a:lnTo>
                    <a:lnTo>
                      <a:pt x="61" y="106"/>
                    </a:lnTo>
                    <a:lnTo>
                      <a:pt x="68" y="116"/>
                    </a:lnTo>
                    <a:lnTo>
                      <a:pt x="68" y="119"/>
                    </a:lnTo>
                    <a:lnTo>
                      <a:pt x="71" y="119"/>
                    </a:lnTo>
                    <a:lnTo>
                      <a:pt x="71" y="125"/>
                    </a:lnTo>
                    <a:lnTo>
                      <a:pt x="77" y="132"/>
                    </a:lnTo>
                    <a:lnTo>
                      <a:pt x="77" y="142"/>
                    </a:lnTo>
                    <a:lnTo>
                      <a:pt x="80" y="151"/>
                    </a:lnTo>
                    <a:lnTo>
                      <a:pt x="80" y="154"/>
                    </a:lnTo>
                    <a:lnTo>
                      <a:pt x="77" y="154"/>
                    </a:lnTo>
                    <a:lnTo>
                      <a:pt x="77" y="158"/>
                    </a:lnTo>
                    <a:lnTo>
                      <a:pt x="74" y="161"/>
                    </a:lnTo>
                    <a:lnTo>
                      <a:pt x="74" y="167"/>
                    </a:lnTo>
                    <a:lnTo>
                      <a:pt x="80" y="177"/>
                    </a:lnTo>
                    <a:lnTo>
                      <a:pt x="84" y="177"/>
                    </a:lnTo>
                    <a:lnTo>
                      <a:pt x="87" y="180"/>
                    </a:lnTo>
                    <a:lnTo>
                      <a:pt x="90" y="187"/>
                    </a:lnTo>
                    <a:lnTo>
                      <a:pt x="100" y="193"/>
                    </a:lnTo>
                    <a:lnTo>
                      <a:pt x="103" y="193"/>
                    </a:lnTo>
                    <a:lnTo>
                      <a:pt x="113" y="203"/>
                    </a:lnTo>
                    <a:lnTo>
                      <a:pt x="129" y="212"/>
                    </a:lnTo>
                    <a:lnTo>
                      <a:pt x="132" y="212"/>
                    </a:lnTo>
                    <a:lnTo>
                      <a:pt x="135" y="216"/>
                    </a:lnTo>
                    <a:lnTo>
                      <a:pt x="142" y="219"/>
                    </a:lnTo>
                    <a:lnTo>
                      <a:pt x="145" y="219"/>
                    </a:lnTo>
                    <a:lnTo>
                      <a:pt x="151" y="222"/>
                    </a:lnTo>
                    <a:lnTo>
                      <a:pt x="155" y="222"/>
                    </a:lnTo>
                    <a:lnTo>
                      <a:pt x="164" y="216"/>
                    </a:lnTo>
                    <a:lnTo>
                      <a:pt x="171" y="216"/>
                    </a:lnTo>
                    <a:lnTo>
                      <a:pt x="177" y="219"/>
                    </a:lnTo>
                    <a:lnTo>
                      <a:pt x="187" y="235"/>
                    </a:lnTo>
                    <a:lnTo>
                      <a:pt x="190" y="232"/>
                    </a:lnTo>
                    <a:lnTo>
                      <a:pt x="190" y="228"/>
                    </a:lnTo>
                    <a:lnTo>
                      <a:pt x="196" y="216"/>
                    </a:lnTo>
                    <a:lnTo>
                      <a:pt x="206" y="216"/>
                    </a:lnTo>
                    <a:lnTo>
                      <a:pt x="206" y="212"/>
                    </a:lnTo>
                    <a:lnTo>
                      <a:pt x="203" y="206"/>
                    </a:lnTo>
                    <a:lnTo>
                      <a:pt x="196" y="199"/>
                    </a:lnTo>
                    <a:lnTo>
                      <a:pt x="203" y="199"/>
                    </a:lnTo>
                    <a:lnTo>
                      <a:pt x="203" y="193"/>
                    </a:lnTo>
                    <a:lnTo>
                      <a:pt x="212" y="193"/>
                    </a:lnTo>
                    <a:lnTo>
                      <a:pt x="219" y="193"/>
                    </a:lnTo>
                    <a:lnTo>
                      <a:pt x="222" y="193"/>
                    </a:lnTo>
                    <a:lnTo>
                      <a:pt x="225" y="187"/>
                    </a:lnTo>
                    <a:lnTo>
                      <a:pt x="229" y="187"/>
                    </a:lnTo>
                    <a:lnTo>
                      <a:pt x="229" y="180"/>
                    </a:lnTo>
                    <a:lnTo>
                      <a:pt x="232" y="180"/>
                    </a:lnTo>
                    <a:lnTo>
                      <a:pt x="232" y="183"/>
                    </a:lnTo>
                    <a:lnTo>
                      <a:pt x="232" y="187"/>
                    </a:lnTo>
                    <a:lnTo>
                      <a:pt x="232" y="190"/>
                    </a:lnTo>
                    <a:lnTo>
                      <a:pt x="235" y="174"/>
                    </a:lnTo>
                    <a:lnTo>
                      <a:pt x="238" y="171"/>
                    </a:lnTo>
                    <a:lnTo>
                      <a:pt x="235" y="171"/>
                    </a:lnTo>
                    <a:lnTo>
                      <a:pt x="241" y="158"/>
                    </a:lnTo>
                    <a:lnTo>
                      <a:pt x="245" y="154"/>
                    </a:lnTo>
                    <a:lnTo>
                      <a:pt x="245" y="151"/>
                    </a:lnTo>
                    <a:lnTo>
                      <a:pt x="245" y="145"/>
                    </a:lnTo>
                    <a:lnTo>
                      <a:pt x="238" y="145"/>
                    </a:lnTo>
                    <a:lnTo>
                      <a:pt x="238" y="148"/>
                    </a:lnTo>
                    <a:lnTo>
                      <a:pt x="238" y="145"/>
                    </a:lnTo>
                    <a:lnTo>
                      <a:pt x="235" y="145"/>
                    </a:lnTo>
                    <a:lnTo>
                      <a:pt x="229" y="148"/>
                    </a:lnTo>
                    <a:lnTo>
                      <a:pt x="219" y="148"/>
                    </a:lnTo>
                    <a:lnTo>
                      <a:pt x="212" y="151"/>
                    </a:lnTo>
                    <a:lnTo>
                      <a:pt x="209" y="164"/>
                    </a:lnTo>
                    <a:lnTo>
                      <a:pt x="206" y="174"/>
                    </a:lnTo>
                    <a:lnTo>
                      <a:pt x="203" y="177"/>
                    </a:lnTo>
                    <a:lnTo>
                      <a:pt x="203" y="183"/>
                    </a:lnTo>
                    <a:lnTo>
                      <a:pt x="200" y="183"/>
                    </a:lnTo>
                    <a:lnTo>
                      <a:pt x="196" y="183"/>
                    </a:lnTo>
                    <a:lnTo>
                      <a:pt x="190" y="180"/>
                    </a:lnTo>
                    <a:lnTo>
                      <a:pt x="190" y="183"/>
                    </a:lnTo>
                    <a:lnTo>
                      <a:pt x="187" y="183"/>
                    </a:lnTo>
                    <a:lnTo>
                      <a:pt x="177" y="187"/>
                    </a:lnTo>
                    <a:lnTo>
                      <a:pt x="174" y="190"/>
                    </a:lnTo>
                    <a:lnTo>
                      <a:pt x="171" y="190"/>
                    </a:lnTo>
                    <a:lnTo>
                      <a:pt x="167" y="183"/>
                    </a:lnTo>
                    <a:lnTo>
                      <a:pt x="164" y="183"/>
                    </a:lnTo>
                    <a:lnTo>
                      <a:pt x="161" y="180"/>
                    </a:lnTo>
                    <a:lnTo>
                      <a:pt x="158" y="177"/>
                    </a:lnTo>
                    <a:lnTo>
                      <a:pt x="158" y="164"/>
                    </a:lnTo>
                    <a:lnTo>
                      <a:pt x="151" y="158"/>
                    </a:lnTo>
                    <a:lnTo>
                      <a:pt x="151" y="151"/>
                    </a:lnTo>
                    <a:lnTo>
                      <a:pt x="151" y="148"/>
                    </a:lnTo>
                    <a:lnTo>
                      <a:pt x="151" y="145"/>
                    </a:lnTo>
                    <a:lnTo>
                      <a:pt x="148" y="142"/>
                    </a:lnTo>
                    <a:lnTo>
                      <a:pt x="148" y="138"/>
                    </a:lnTo>
                    <a:lnTo>
                      <a:pt x="151" y="122"/>
                    </a:lnTo>
                    <a:lnTo>
                      <a:pt x="151" y="106"/>
                    </a:lnTo>
                    <a:lnTo>
                      <a:pt x="155" y="100"/>
                    </a:lnTo>
                    <a:lnTo>
                      <a:pt x="155" y="97"/>
                    </a:lnTo>
                    <a:lnTo>
                      <a:pt x="158" y="97"/>
                    </a:lnTo>
                    <a:lnTo>
                      <a:pt x="161" y="93"/>
                    </a:lnTo>
                    <a:lnTo>
                      <a:pt x="161" y="90"/>
                    </a:lnTo>
                    <a:lnTo>
                      <a:pt x="158" y="93"/>
                    </a:lnTo>
                    <a:lnTo>
                      <a:pt x="161" y="90"/>
                    </a:lnTo>
                    <a:lnTo>
                      <a:pt x="158" y="90"/>
                    </a:lnTo>
                    <a:lnTo>
                      <a:pt x="155" y="87"/>
                    </a:lnTo>
                    <a:lnTo>
                      <a:pt x="151" y="87"/>
                    </a:lnTo>
                    <a:lnTo>
                      <a:pt x="145" y="84"/>
                    </a:lnTo>
                    <a:lnTo>
                      <a:pt x="142" y="77"/>
                    </a:lnTo>
                    <a:lnTo>
                      <a:pt x="142" y="68"/>
                    </a:lnTo>
                    <a:lnTo>
                      <a:pt x="138" y="64"/>
                    </a:lnTo>
                    <a:lnTo>
                      <a:pt x="138" y="61"/>
                    </a:lnTo>
                    <a:lnTo>
                      <a:pt x="135" y="58"/>
                    </a:lnTo>
                    <a:lnTo>
                      <a:pt x="135" y="48"/>
                    </a:lnTo>
                    <a:lnTo>
                      <a:pt x="132" y="39"/>
                    </a:lnTo>
                    <a:lnTo>
                      <a:pt x="122" y="39"/>
                    </a:lnTo>
                    <a:lnTo>
                      <a:pt x="119" y="39"/>
                    </a:lnTo>
                    <a:lnTo>
                      <a:pt x="113" y="48"/>
                    </a:lnTo>
                    <a:lnTo>
                      <a:pt x="109" y="48"/>
                    </a:lnTo>
                    <a:lnTo>
                      <a:pt x="103" y="42"/>
                    </a:lnTo>
                    <a:lnTo>
                      <a:pt x="103" y="39"/>
                    </a:lnTo>
                    <a:lnTo>
                      <a:pt x="103" y="26"/>
                    </a:lnTo>
                    <a:lnTo>
                      <a:pt x="100" y="23"/>
                    </a:lnTo>
                    <a:lnTo>
                      <a:pt x="97" y="16"/>
                    </a:lnTo>
                    <a:lnTo>
                      <a:pt x="93" y="16"/>
                    </a:lnTo>
                    <a:lnTo>
                      <a:pt x="93" y="13"/>
                    </a:lnTo>
                    <a:lnTo>
                      <a:pt x="90" y="13"/>
                    </a:lnTo>
                    <a:lnTo>
                      <a:pt x="84" y="13"/>
                    </a:lnTo>
                    <a:lnTo>
                      <a:pt x="77" y="13"/>
                    </a:lnTo>
                    <a:lnTo>
                      <a:pt x="74" y="19"/>
                    </a:lnTo>
                    <a:lnTo>
                      <a:pt x="61" y="19"/>
                    </a:lnTo>
                    <a:lnTo>
                      <a:pt x="52" y="19"/>
                    </a:lnTo>
                    <a:lnTo>
                      <a:pt x="39" y="13"/>
                    </a:lnTo>
                    <a:lnTo>
                      <a:pt x="29" y="6"/>
                    </a:lnTo>
                    <a:lnTo>
                      <a:pt x="23" y="3"/>
                    </a:lnTo>
                    <a:lnTo>
                      <a:pt x="23" y="0"/>
                    </a:lnTo>
                    <a:lnTo>
                      <a:pt x="16" y="3"/>
                    </a:lnTo>
                    <a:lnTo>
                      <a:pt x="10" y="3"/>
                    </a:lnTo>
                    <a:lnTo>
                      <a:pt x="0" y="3"/>
                    </a:lnTo>
                    <a:lnTo>
                      <a:pt x="3" y="13"/>
                    </a:lnTo>
                    <a:lnTo>
                      <a:pt x="3" y="16"/>
                    </a:lnTo>
                    <a:lnTo>
                      <a:pt x="3" y="26"/>
                    </a:lnTo>
                    <a:lnTo>
                      <a:pt x="3" y="32"/>
                    </a:lnTo>
                    <a:lnTo>
                      <a:pt x="6" y="32"/>
                    </a:lnTo>
                    <a:lnTo>
                      <a:pt x="6" y="39"/>
                    </a:lnTo>
                    <a:lnTo>
                      <a:pt x="10" y="45"/>
                    </a:lnTo>
                    <a:lnTo>
                      <a:pt x="16" y="55"/>
                    </a:lnTo>
                    <a:lnTo>
                      <a:pt x="16" y="61"/>
                    </a:lnTo>
                    <a:lnTo>
                      <a:pt x="13" y="61"/>
                    </a:lnTo>
                    <a:lnTo>
                      <a:pt x="13" y="64"/>
                    </a:lnTo>
                    <a:lnTo>
                      <a:pt x="10" y="64"/>
                    </a:lnTo>
                    <a:lnTo>
                      <a:pt x="6" y="64"/>
                    </a:lnTo>
                    <a:lnTo>
                      <a:pt x="6" y="68"/>
                    </a:lnTo>
                    <a:lnTo>
                      <a:pt x="6" y="64"/>
                    </a:lnTo>
                    <a:lnTo>
                      <a:pt x="10" y="68"/>
                    </a:lnTo>
                    <a:lnTo>
                      <a:pt x="10" y="71"/>
                    </a:lnTo>
                    <a:lnTo>
                      <a:pt x="13" y="74"/>
                    </a:lnTo>
                    <a:lnTo>
                      <a:pt x="16" y="77"/>
                    </a:lnTo>
                    <a:lnTo>
                      <a:pt x="19" y="77"/>
                    </a:lnTo>
                    <a:lnTo>
                      <a:pt x="19" y="80"/>
                    </a:lnTo>
                    <a:lnTo>
                      <a:pt x="23" y="84"/>
                    </a:lnTo>
                    <a:lnTo>
                      <a:pt x="26" y="87"/>
                    </a:lnTo>
                    <a:lnTo>
                      <a:pt x="26" y="90"/>
                    </a:lnTo>
                    <a:lnTo>
                      <a:pt x="26" y="97"/>
                    </a:lnTo>
                    <a:lnTo>
                      <a:pt x="23" y="103"/>
                    </a:lnTo>
                    <a:lnTo>
                      <a:pt x="26" y="106"/>
                    </a:lnTo>
                    <a:lnTo>
                      <a:pt x="29" y="106"/>
                    </a:lnTo>
                    <a:lnTo>
                      <a:pt x="29" y="109"/>
                    </a:lnTo>
                    <a:lnTo>
                      <a:pt x="35" y="119"/>
                    </a:lnTo>
                    <a:lnTo>
                      <a:pt x="39" y="122"/>
                    </a:lnTo>
                    <a:lnTo>
                      <a:pt x="39" y="129"/>
                    </a:lnTo>
                    <a:lnTo>
                      <a:pt x="45" y="125"/>
                    </a:lnTo>
                    <a:lnTo>
                      <a:pt x="45" y="122"/>
                    </a:lnTo>
                    <a:lnTo>
                      <a:pt x="45" y="119"/>
                    </a:lnTo>
                    <a:lnTo>
                      <a:pt x="42" y="113"/>
                    </a:lnTo>
                    <a:lnTo>
                      <a:pt x="39" y="109"/>
                    </a:lnTo>
                    <a:lnTo>
                      <a:pt x="39" y="113"/>
                    </a:lnTo>
                    <a:lnTo>
                      <a:pt x="35" y="109"/>
                    </a:lnTo>
                    <a:lnTo>
                      <a:pt x="35" y="106"/>
                    </a:lnTo>
                    <a:lnTo>
                      <a:pt x="35" y="103"/>
                    </a:lnTo>
                    <a:lnTo>
                      <a:pt x="35" y="100"/>
                    </a:lnTo>
                    <a:lnTo>
                      <a:pt x="35" y="93"/>
                    </a:lnTo>
                    <a:lnTo>
                      <a:pt x="32" y="90"/>
                    </a:lnTo>
                    <a:lnTo>
                      <a:pt x="35" y="84"/>
                    </a:lnTo>
                    <a:lnTo>
                      <a:pt x="32" y="80"/>
                    </a:lnTo>
                    <a:lnTo>
                      <a:pt x="32" y="77"/>
                    </a:lnTo>
                    <a:lnTo>
                      <a:pt x="32" y="80"/>
                    </a:lnTo>
                    <a:lnTo>
                      <a:pt x="29" y="80"/>
                    </a:lnTo>
                    <a:lnTo>
                      <a:pt x="29" y="74"/>
                    </a:lnTo>
                    <a:lnTo>
                      <a:pt x="29" y="68"/>
                    </a:lnTo>
                    <a:lnTo>
                      <a:pt x="26" y="64"/>
                    </a:lnTo>
                    <a:lnTo>
                      <a:pt x="26" y="58"/>
                    </a:lnTo>
                    <a:lnTo>
                      <a:pt x="26" y="55"/>
                    </a:lnTo>
                    <a:lnTo>
                      <a:pt x="26" y="51"/>
                    </a:lnTo>
                    <a:lnTo>
                      <a:pt x="23" y="51"/>
                    </a:lnTo>
                    <a:lnTo>
                      <a:pt x="23" y="45"/>
                    </a:lnTo>
                    <a:lnTo>
                      <a:pt x="19" y="39"/>
                    </a:lnTo>
                    <a:lnTo>
                      <a:pt x="16" y="39"/>
                    </a:lnTo>
                    <a:lnTo>
                      <a:pt x="16" y="35"/>
                    </a:lnTo>
                    <a:lnTo>
                      <a:pt x="19" y="26"/>
                    </a:lnTo>
                    <a:lnTo>
                      <a:pt x="16" y="23"/>
                    </a:lnTo>
                    <a:lnTo>
                      <a:pt x="19" y="13"/>
                    </a:lnTo>
                  </a:path>
                </a:pathLst>
              </a:custGeom>
              <a:noFill/>
              <a:ln w="0">
                <a:solidFill>
                  <a:srgbClr val="7F7F7F"/>
                </a:solidFill>
                <a:round/>
                <a:headEnd/>
                <a:tailEnd/>
              </a:ln>
            </p:spPr>
            <p:txBody>
              <a:bodyPr/>
              <a:lstStyle/>
              <a:p>
                <a:endParaRPr lang="en-US"/>
              </a:p>
            </p:txBody>
          </p:sp>
          <p:sp>
            <p:nvSpPr>
              <p:cNvPr id="33171" name="Freeform 254"/>
              <p:cNvSpPr>
                <a:spLocks/>
              </p:cNvSpPr>
              <p:nvPr/>
            </p:nvSpPr>
            <p:spPr bwMode="auto">
              <a:xfrm>
                <a:off x="3051" y="1807"/>
                <a:ext cx="3" cy="3"/>
              </a:xfrm>
              <a:custGeom>
                <a:avLst/>
                <a:gdLst>
                  <a:gd name="T0" fmla="*/ 3 w 3"/>
                  <a:gd name="T1" fmla="*/ 3 h 3"/>
                  <a:gd name="T2" fmla="*/ 3 w 3"/>
                  <a:gd name="T3" fmla="*/ 3 h 3"/>
                  <a:gd name="T4" fmla="*/ 3 w 3"/>
                  <a:gd name="T5" fmla="*/ 3 h 3"/>
                  <a:gd name="T6" fmla="*/ 3 w 3"/>
                  <a:gd name="T7" fmla="*/ 0 h 3"/>
                  <a:gd name="T8" fmla="*/ 3 w 3"/>
                  <a:gd name="T9" fmla="*/ 0 h 3"/>
                  <a:gd name="T10" fmla="*/ 0 w 3"/>
                  <a:gd name="T11" fmla="*/ 3 h 3"/>
                  <a:gd name="T12" fmla="*/ 3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3"/>
                    </a:moveTo>
                    <a:lnTo>
                      <a:pt x="3" y="3"/>
                    </a:lnTo>
                    <a:lnTo>
                      <a:pt x="3" y="0"/>
                    </a:lnTo>
                    <a:lnTo>
                      <a:pt x="0" y="3"/>
                    </a:lnTo>
                    <a:lnTo>
                      <a:pt x="3" y="3"/>
                    </a:lnTo>
                    <a:close/>
                  </a:path>
                </a:pathLst>
              </a:custGeom>
              <a:solidFill>
                <a:srgbClr val="CCCCCC"/>
              </a:solidFill>
              <a:ln w="9525">
                <a:noFill/>
                <a:round/>
                <a:headEnd/>
                <a:tailEnd/>
              </a:ln>
            </p:spPr>
            <p:txBody>
              <a:bodyPr/>
              <a:lstStyle/>
              <a:p>
                <a:endParaRPr lang="en-US"/>
              </a:p>
            </p:txBody>
          </p:sp>
          <p:sp>
            <p:nvSpPr>
              <p:cNvPr id="33172" name="Freeform 255"/>
              <p:cNvSpPr>
                <a:spLocks/>
              </p:cNvSpPr>
              <p:nvPr/>
            </p:nvSpPr>
            <p:spPr bwMode="auto">
              <a:xfrm>
                <a:off x="3051" y="1807"/>
                <a:ext cx="3" cy="3"/>
              </a:xfrm>
              <a:custGeom>
                <a:avLst/>
                <a:gdLst>
                  <a:gd name="T0" fmla="*/ 3 w 3"/>
                  <a:gd name="T1" fmla="*/ 3 h 3"/>
                  <a:gd name="T2" fmla="*/ 3 w 3"/>
                  <a:gd name="T3" fmla="*/ 3 h 3"/>
                  <a:gd name="T4" fmla="*/ 3 w 3"/>
                  <a:gd name="T5" fmla="*/ 3 h 3"/>
                  <a:gd name="T6" fmla="*/ 3 w 3"/>
                  <a:gd name="T7" fmla="*/ 0 h 3"/>
                  <a:gd name="T8" fmla="*/ 3 w 3"/>
                  <a:gd name="T9" fmla="*/ 0 h 3"/>
                  <a:gd name="T10" fmla="*/ 0 w 3"/>
                  <a:gd name="T11" fmla="*/ 3 h 3"/>
                  <a:gd name="T12" fmla="*/ 3 w 3"/>
                  <a:gd name="T13" fmla="*/ 3 h 3"/>
                  <a:gd name="T14" fmla="*/ 3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3"/>
                    </a:lnTo>
                    <a:lnTo>
                      <a:pt x="3" y="0"/>
                    </a:lnTo>
                    <a:lnTo>
                      <a:pt x="0" y="3"/>
                    </a:lnTo>
                    <a:lnTo>
                      <a:pt x="3" y="3"/>
                    </a:lnTo>
                  </a:path>
                </a:pathLst>
              </a:custGeom>
              <a:noFill/>
              <a:ln w="0">
                <a:solidFill>
                  <a:srgbClr val="7F7F7F"/>
                </a:solidFill>
                <a:round/>
                <a:headEnd/>
                <a:tailEnd/>
              </a:ln>
            </p:spPr>
            <p:txBody>
              <a:bodyPr/>
              <a:lstStyle/>
              <a:p>
                <a:endParaRPr lang="en-US"/>
              </a:p>
            </p:txBody>
          </p:sp>
          <p:sp>
            <p:nvSpPr>
              <p:cNvPr id="33173" name="Freeform 256"/>
              <p:cNvSpPr>
                <a:spLocks/>
              </p:cNvSpPr>
              <p:nvPr/>
            </p:nvSpPr>
            <p:spPr bwMode="auto">
              <a:xfrm>
                <a:off x="3054" y="1785"/>
                <a:ext cx="9" cy="51"/>
              </a:xfrm>
              <a:custGeom>
                <a:avLst/>
                <a:gdLst>
                  <a:gd name="T0" fmla="*/ 0 w 9"/>
                  <a:gd name="T1" fmla="*/ 25 h 51"/>
                  <a:gd name="T2" fmla="*/ 0 w 9"/>
                  <a:gd name="T3" fmla="*/ 25 h 51"/>
                  <a:gd name="T4" fmla="*/ 0 w 9"/>
                  <a:gd name="T5" fmla="*/ 25 h 51"/>
                  <a:gd name="T6" fmla="*/ 0 w 9"/>
                  <a:gd name="T7" fmla="*/ 22 h 51"/>
                  <a:gd name="T8" fmla="*/ 0 w 9"/>
                  <a:gd name="T9" fmla="*/ 22 h 51"/>
                  <a:gd name="T10" fmla="*/ 0 w 9"/>
                  <a:gd name="T11" fmla="*/ 19 h 51"/>
                  <a:gd name="T12" fmla="*/ 3 w 9"/>
                  <a:gd name="T13" fmla="*/ 16 h 51"/>
                  <a:gd name="T14" fmla="*/ 3 w 9"/>
                  <a:gd name="T15" fmla="*/ 0 h 51"/>
                  <a:gd name="T16" fmla="*/ 9 w 9"/>
                  <a:gd name="T17" fmla="*/ 3 h 51"/>
                  <a:gd name="T18" fmla="*/ 9 w 9"/>
                  <a:gd name="T19" fmla="*/ 0 h 51"/>
                  <a:gd name="T20" fmla="*/ 9 w 9"/>
                  <a:gd name="T21" fmla="*/ 0 h 51"/>
                  <a:gd name="T22" fmla="*/ 9 w 9"/>
                  <a:gd name="T23" fmla="*/ 6 h 51"/>
                  <a:gd name="T24" fmla="*/ 9 w 9"/>
                  <a:gd name="T25" fmla="*/ 9 h 51"/>
                  <a:gd name="T26" fmla="*/ 6 w 9"/>
                  <a:gd name="T27" fmla="*/ 9 h 51"/>
                  <a:gd name="T28" fmla="*/ 6 w 9"/>
                  <a:gd name="T29" fmla="*/ 9 h 51"/>
                  <a:gd name="T30" fmla="*/ 3 w 9"/>
                  <a:gd name="T31" fmla="*/ 12 h 51"/>
                  <a:gd name="T32" fmla="*/ 3 w 9"/>
                  <a:gd name="T33" fmla="*/ 19 h 51"/>
                  <a:gd name="T34" fmla="*/ 6 w 9"/>
                  <a:gd name="T35" fmla="*/ 19 h 51"/>
                  <a:gd name="T36" fmla="*/ 6 w 9"/>
                  <a:gd name="T37" fmla="*/ 19 h 51"/>
                  <a:gd name="T38" fmla="*/ 3 w 9"/>
                  <a:gd name="T39" fmla="*/ 22 h 51"/>
                  <a:gd name="T40" fmla="*/ 6 w 9"/>
                  <a:gd name="T41" fmla="*/ 25 h 51"/>
                  <a:gd name="T42" fmla="*/ 9 w 9"/>
                  <a:gd name="T43" fmla="*/ 22 h 51"/>
                  <a:gd name="T44" fmla="*/ 9 w 9"/>
                  <a:gd name="T45" fmla="*/ 22 h 51"/>
                  <a:gd name="T46" fmla="*/ 9 w 9"/>
                  <a:gd name="T47" fmla="*/ 29 h 51"/>
                  <a:gd name="T48" fmla="*/ 6 w 9"/>
                  <a:gd name="T49" fmla="*/ 35 h 51"/>
                  <a:gd name="T50" fmla="*/ 6 w 9"/>
                  <a:gd name="T51" fmla="*/ 48 h 51"/>
                  <a:gd name="T52" fmla="*/ 6 w 9"/>
                  <a:gd name="T53" fmla="*/ 51 h 51"/>
                  <a:gd name="T54" fmla="*/ 3 w 9"/>
                  <a:gd name="T55" fmla="*/ 45 h 51"/>
                  <a:gd name="T56" fmla="*/ 3 w 9"/>
                  <a:gd name="T57" fmla="*/ 38 h 51"/>
                  <a:gd name="T58" fmla="*/ 0 w 9"/>
                  <a:gd name="T59" fmla="*/ 32 h 51"/>
                  <a:gd name="T60" fmla="*/ 0 w 9"/>
                  <a:gd name="T61" fmla="*/ 25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
                  <a:gd name="T94" fmla="*/ 0 h 51"/>
                  <a:gd name="T95" fmla="*/ 9 w 9"/>
                  <a:gd name="T96" fmla="*/ 51 h 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 h="51">
                    <a:moveTo>
                      <a:pt x="0" y="25"/>
                    </a:moveTo>
                    <a:lnTo>
                      <a:pt x="0" y="25"/>
                    </a:lnTo>
                    <a:lnTo>
                      <a:pt x="0" y="22"/>
                    </a:lnTo>
                    <a:lnTo>
                      <a:pt x="0" y="19"/>
                    </a:lnTo>
                    <a:lnTo>
                      <a:pt x="3" y="16"/>
                    </a:lnTo>
                    <a:lnTo>
                      <a:pt x="3" y="0"/>
                    </a:lnTo>
                    <a:lnTo>
                      <a:pt x="9" y="3"/>
                    </a:lnTo>
                    <a:lnTo>
                      <a:pt x="9" y="0"/>
                    </a:lnTo>
                    <a:lnTo>
                      <a:pt x="9" y="6"/>
                    </a:lnTo>
                    <a:lnTo>
                      <a:pt x="9" y="9"/>
                    </a:lnTo>
                    <a:lnTo>
                      <a:pt x="6" y="9"/>
                    </a:lnTo>
                    <a:lnTo>
                      <a:pt x="3" y="12"/>
                    </a:lnTo>
                    <a:lnTo>
                      <a:pt x="3" y="19"/>
                    </a:lnTo>
                    <a:lnTo>
                      <a:pt x="6" y="19"/>
                    </a:lnTo>
                    <a:lnTo>
                      <a:pt x="3" y="22"/>
                    </a:lnTo>
                    <a:lnTo>
                      <a:pt x="6" y="25"/>
                    </a:lnTo>
                    <a:lnTo>
                      <a:pt x="9" y="22"/>
                    </a:lnTo>
                    <a:lnTo>
                      <a:pt x="9" y="29"/>
                    </a:lnTo>
                    <a:lnTo>
                      <a:pt x="6" y="35"/>
                    </a:lnTo>
                    <a:lnTo>
                      <a:pt x="6" y="48"/>
                    </a:lnTo>
                    <a:lnTo>
                      <a:pt x="6" y="51"/>
                    </a:lnTo>
                    <a:lnTo>
                      <a:pt x="3" y="45"/>
                    </a:lnTo>
                    <a:lnTo>
                      <a:pt x="3" y="38"/>
                    </a:lnTo>
                    <a:lnTo>
                      <a:pt x="0" y="32"/>
                    </a:lnTo>
                    <a:lnTo>
                      <a:pt x="0" y="25"/>
                    </a:lnTo>
                    <a:close/>
                  </a:path>
                </a:pathLst>
              </a:custGeom>
              <a:solidFill>
                <a:srgbClr val="CCCCCC"/>
              </a:solidFill>
              <a:ln w="9525">
                <a:noFill/>
                <a:round/>
                <a:headEnd/>
                <a:tailEnd/>
              </a:ln>
            </p:spPr>
            <p:txBody>
              <a:bodyPr/>
              <a:lstStyle/>
              <a:p>
                <a:endParaRPr lang="en-US"/>
              </a:p>
            </p:txBody>
          </p:sp>
          <p:sp>
            <p:nvSpPr>
              <p:cNvPr id="33174" name="Freeform 257"/>
              <p:cNvSpPr>
                <a:spLocks/>
              </p:cNvSpPr>
              <p:nvPr/>
            </p:nvSpPr>
            <p:spPr bwMode="auto">
              <a:xfrm>
                <a:off x="3054" y="1785"/>
                <a:ext cx="9" cy="51"/>
              </a:xfrm>
              <a:custGeom>
                <a:avLst/>
                <a:gdLst>
                  <a:gd name="T0" fmla="*/ 0 w 9"/>
                  <a:gd name="T1" fmla="*/ 25 h 51"/>
                  <a:gd name="T2" fmla="*/ 0 w 9"/>
                  <a:gd name="T3" fmla="*/ 25 h 51"/>
                  <a:gd name="T4" fmla="*/ 0 w 9"/>
                  <a:gd name="T5" fmla="*/ 25 h 51"/>
                  <a:gd name="T6" fmla="*/ 0 w 9"/>
                  <a:gd name="T7" fmla="*/ 22 h 51"/>
                  <a:gd name="T8" fmla="*/ 0 w 9"/>
                  <a:gd name="T9" fmla="*/ 22 h 51"/>
                  <a:gd name="T10" fmla="*/ 0 w 9"/>
                  <a:gd name="T11" fmla="*/ 19 h 51"/>
                  <a:gd name="T12" fmla="*/ 3 w 9"/>
                  <a:gd name="T13" fmla="*/ 16 h 51"/>
                  <a:gd name="T14" fmla="*/ 3 w 9"/>
                  <a:gd name="T15" fmla="*/ 0 h 51"/>
                  <a:gd name="T16" fmla="*/ 9 w 9"/>
                  <a:gd name="T17" fmla="*/ 3 h 51"/>
                  <a:gd name="T18" fmla="*/ 9 w 9"/>
                  <a:gd name="T19" fmla="*/ 0 h 51"/>
                  <a:gd name="T20" fmla="*/ 9 w 9"/>
                  <a:gd name="T21" fmla="*/ 0 h 51"/>
                  <a:gd name="T22" fmla="*/ 9 w 9"/>
                  <a:gd name="T23" fmla="*/ 6 h 51"/>
                  <a:gd name="T24" fmla="*/ 9 w 9"/>
                  <a:gd name="T25" fmla="*/ 9 h 51"/>
                  <a:gd name="T26" fmla="*/ 6 w 9"/>
                  <a:gd name="T27" fmla="*/ 9 h 51"/>
                  <a:gd name="T28" fmla="*/ 6 w 9"/>
                  <a:gd name="T29" fmla="*/ 9 h 51"/>
                  <a:gd name="T30" fmla="*/ 3 w 9"/>
                  <a:gd name="T31" fmla="*/ 12 h 51"/>
                  <a:gd name="T32" fmla="*/ 3 w 9"/>
                  <a:gd name="T33" fmla="*/ 19 h 51"/>
                  <a:gd name="T34" fmla="*/ 6 w 9"/>
                  <a:gd name="T35" fmla="*/ 19 h 51"/>
                  <a:gd name="T36" fmla="*/ 6 w 9"/>
                  <a:gd name="T37" fmla="*/ 19 h 51"/>
                  <a:gd name="T38" fmla="*/ 3 w 9"/>
                  <a:gd name="T39" fmla="*/ 22 h 51"/>
                  <a:gd name="T40" fmla="*/ 6 w 9"/>
                  <a:gd name="T41" fmla="*/ 25 h 51"/>
                  <a:gd name="T42" fmla="*/ 9 w 9"/>
                  <a:gd name="T43" fmla="*/ 22 h 51"/>
                  <a:gd name="T44" fmla="*/ 9 w 9"/>
                  <a:gd name="T45" fmla="*/ 22 h 51"/>
                  <a:gd name="T46" fmla="*/ 9 w 9"/>
                  <a:gd name="T47" fmla="*/ 29 h 51"/>
                  <a:gd name="T48" fmla="*/ 6 w 9"/>
                  <a:gd name="T49" fmla="*/ 35 h 51"/>
                  <a:gd name="T50" fmla="*/ 6 w 9"/>
                  <a:gd name="T51" fmla="*/ 48 h 51"/>
                  <a:gd name="T52" fmla="*/ 6 w 9"/>
                  <a:gd name="T53" fmla="*/ 51 h 51"/>
                  <a:gd name="T54" fmla="*/ 3 w 9"/>
                  <a:gd name="T55" fmla="*/ 45 h 51"/>
                  <a:gd name="T56" fmla="*/ 3 w 9"/>
                  <a:gd name="T57" fmla="*/ 38 h 51"/>
                  <a:gd name="T58" fmla="*/ 0 w 9"/>
                  <a:gd name="T59" fmla="*/ 32 h 51"/>
                  <a:gd name="T60" fmla="*/ 0 w 9"/>
                  <a:gd name="T61" fmla="*/ 25 h 51"/>
                  <a:gd name="T62" fmla="*/ 0 w 9"/>
                  <a:gd name="T63" fmla="*/ 25 h 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51"/>
                  <a:gd name="T98" fmla="*/ 9 w 9"/>
                  <a:gd name="T99" fmla="*/ 51 h 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51">
                    <a:moveTo>
                      <a:pt x="0" y="25"/>
                    </a:moveTo>
                    <a:lnTo>
                      <a:pt x="0" y="25"/>
                    </a:lnTo>
                    <a:lnTo>
                      <a:pt x="0" y="22"/>
                    </a:lnTo>
                    <a:lnTo>
                      <a:pt x="0" y="19"/>
                    </a:lnTo>
                    <a:lnTo>
                      <a:pt x="3" y="16"/>
                    </a:lnTo>
                    <a:lnTo>
                      <a:pt x="3" y="0"/>
                    </a:lnTo>
                    <a:lnTo>
                      <a:pt x="9" y="3"/>
                    </a:lnTo>
                    <a:lnTo>
                      <a:pt x="9" y="0"/>
                    </a:lnTo>
                    <a:lnTo>
                      <a:pt x="9" y="6"/>
                    </a:lnTo>
                    <a:lnTo>
                      <a:pt x="9" y="9"/>
                    </a:lnTo>
                    <a:lnTo>
                      <a:pt x="6" y="9"/>
                    </a:lnTo>
                    <a:lnTo>
                      <a:pt x="3" y="12"/>
                    </a:lnTo>
                    <a:lnTo>
                      <a:pt x="3" y="19"/>
                    </a:lnTo>
                    <a:lnTo>
                      <a:pt x="6" y="19"/>
                    </a:lnTo>
                    <a:lnTo>
                      <a:pt x="3" y="22"/>
                    </a:lnTo>
                    <a:lnTo>
                      <a:pt x="6" y="25"/>
                    </a:lnTo>
                    <a:lnTo>
                      <a:pt x="9" y="22"/>
                    </a:lnTo>
                    <a:lnTo>
                      <a:pt x="9" y="29"/>
                    </a:lnTo>
                    <a:lnTo>
                      <a:pt x="6" y="35"/>
                    </a:lnTo>
                    <a:lnTo>
                      <a:pt x="6" y="48"/>
                    </a:lnTo>
                    <a:lnTo>
                      <a:pt x="6" y="51"/>
                    </a:lnTo>
                    <a:lnTo>
                      <a:pt x="3" y="45"/>
                    </a:lnTo>
                    <a:lnTo>
                      <a:pt x="3" y="38"/>
                    </a:lnTo>
                    <a:lnTo>
                      <a:pt x="0" y="32"/>
                    </a:lnTo>
                    <a:lnTo>
                      <a:pt x="0" y="25"/>
                    </a:lnTo>
                  </a:path>
                </a:pathLst>
              </a:custGeom>
              <a:noFill/>
              <a:ln w="0">
                <a:solidFill>
                  <a:srgbClr val="7F7F7F"/>
                </a:solidFill>
                <a:round/>
                <a:headEnd/>
                <a:tailEnd/>
              </a:ln>
            </p:spPr>
            <p:txBody>
              <a:bodyPr/>
              <a:lstStyle/>
              <a:p>
                <a:endParaRPr lang="en-US"/>
              </a:p>
            </p:txBody>
          </p:sp>
          <p:sp>
            <p:nvSpPr>
              <p:cNvPr id="33175" name="Freeform 258"/>
              <p:cNvSpPr>
                <a:spLocks/>
              </p:cNvSpPr>
              <p:nvPr/>
            </p:nvSpPr>
            <p:spPr bwMode="auto">
              <a:xfrm>
                <a:off x="2932" y="1492"/>
                <a:ext cx="74" cy="61"/>
              </a:xfrm>
              <a:custGeom>
                <a:avLst/>
                <a:gdLst>
                  <a:gd name="T0" fmla="*/ 3 w 74"/>
                  <a:gd name="T1" fmla="*/ 58 h 61"/>
                  <a:gd name="T2" fmla="*/ 3 w 74"/>
                  <a:gd name="T3" fmla="*/ 51 h 61"/>
                  <a:gd name="T4" fmla="*/ 0 w 74"/>
                  <a:gd name="T5" fmla="*/ 48 h 61"/>
                  <a:gd name="T6" fmla="*/ 6 w 74"/>
                  <a:gd name="T7" fmla="*/ 42 h 61"/>
                  <a:gd name="T8" fmla="*/ 6 w 74"/>
                  <a:gd name="T9" fmla="*/ 38 h 61"/>
                  <a:gd name="T10" fmla="*/ 0 w 74"/>
                  <a:gd name="T11" fmla="*/ 26 h 61"/>
                  <a:gd name="T12" fmla="*/ 12 w 74"/>
                  <a:gd name="T13" fmla="*/ 26 h 61"/>
                  <a:gd name="T14" fmla="*/ 9 w 74"/>
                  <a:gd name="T15" fmla="*/ 26 h 61"/>
                  <a:gd name="T16" fmla="*/ 16 w 74"/>
                  <a:gd name="T17" fmla="*/ 22 h 61"/>
                  <a:gd name="T18" fmla="*/ 19 w 74"/>
                  <a:gd name="T19" fmla="*/ 26 h 61"/>
                  <a:gd name="T20" fmla="*/ 16 w 74"/>
                  <a:gd name="T21" fmla="*/ 22 h 61"/>
                  <a:gd name="T22" fmla="*/ 19 w 74"/>
                  <a:gd name="T23" fmla="*/ 19 h 61"/>
                  <a:gd name="T24" fmla="*/ 19 w 74"/>
                  <a:gd name="T25" fmla="*/ 16 h 61"/>
                  <a:gd name="T26" fmla="*/ 22 w 74"/>
                  <a:gd name="T27" fmla="*/ 13 h 61"/>
                  <a:gd name="T28" fmla="*/ 25 w 74"/>
                  <a:gd name="T29" fmla="*/ 9 h 61"/>
                  <a:gd name="T30" fmla="*/ 22 w 74"/>
                  <a:gd name="T31" fmla="*/ 9 h 61"/>
                  <a:gd name="T32" fmla="*/ 22 w 74"/>
                  <a:gd name="T33" fmla="*/ 6 h 61"/>
                  <a:gd name="T34" fmla="*/ 22 w 74"/>
                  <a:gd name="T35" fmla="*/ 6 h 61"/>
                  <a:gd name="T36" fmla="*/ 22 w 74"/>
                  <a:gd name="T37" fmla="*/ 6 h 61"/>
                  <a:gd name="T38" fmla="*/ 25 w 74"/>
                  <a:gd name="T39" fmla="*/ 3 h 61"/>
                  <a:gd name="T40" fmla="*/ 28 w 74"/>
                  <a:gd name="T41" fmla="*/ 6 h 61"/>
                  <a:gd name="T42" fmla="*/ 32 w 74"/>
                  <a:gd name="T43" fmla="*/ 0 h 61"/>
                  <a:gd name="T44" fmla="*/ 35 w 74"/>
                  <a:gd name="T45" fmla="*/ 0 h 61"/>
                  <a:gd name="T46" fmla="*/ 41 w 74"/>
                  <a:gd name="T47" fmla="*/ 3 h 61"/>
                  <a:gd name="T48" fmla="*/ 45 w 74"/>
                  <a:gd name="T49" fmla="*/ 3 h 61"/>
                  <a:gd name="T50" fmla="*/ 45 w 74"/>
                  <a:gd name="T51" fmla="*/ 6 h 61"/>
                  <a:gd name="T52" fmla="*/ 51 w 74"/>
                  <a:gd name="T53" fmla="*/ 3 h 61"/>
                  <a:gd name="T54" fmla="*/ 57 w 74"/>
                  <a:gd name="T55" fmla="*/ 6 h 61"/>
                  <a:gd name="T56" fmla="*/ 57 w 74"/>
                  <a:gd name="T57" fmla="*/ 13 h 61"/>
                  <a:gd name="T58" fmla="*/ 57 w 74"/>
                  <a:gd name="T59" fmla="*/ 16 h 61"/>
                  <a:gd name="T60" fmla="*/ 67 w 74"/>
                  <a:gd name="T61" fmla="*/ 26 h 61"/>
                  <a:gd name="T62" fmla="*/ 67 w 74"/>
                  <a:gd name="T63" fmla="*/ 29 h 61"/>
                  <a:gd name="T64" fmla="*/ 70 w 74"/>
                  <a:gd name="T65" fmla="*/ 29 h 61"/>
                  <a:gd name="T66" fmla="*/ 74 w 74"/>
                  <a:gd name="T67" fmla="*/ 32 h 61"/>
                  <a:gd name="T68" fmla="*/ 74 w 74"/>
                  <a:gd name="T69" fmla="*/ 32 h 61"/>
                  <a:gd name="T70" fmla="*/ 70 w 74"/>
                  <a:gd name="T71" fmla="*/ 38 h 61"/>
                  <a:gd name="T72" fmla="*/ 64 w 74"/>
                  <a:gd name="T73" fmla="*/ 35 h 61"/>
                  <a:gd name="T74" fmla="*/ 64 w 74"/>
                  <a:gd name="T75" fmla="*/ 38 h 61"/>
                  <a:gd name="T76" fmla="*/ 70 w 74"/>
                  <a:gd name="T77" fmla="*/ 51 h 61"/>
                  <a:gd name="T78" fmla="*/ 64 w 74"/>
                  <a:gd name="T79" fmla="*/ 51 h 61"/>
                  <a:gd name="T80" fmla="*/ 61 w 74"/>
                  <a:gd name="T81" fmla="*/ 55 h 61"/>
                  <a:gd name="T82" fmla="*/ 61 w 74"/>
                  <a:gd name="T83" fmla="*/ 58 h 61"/>
                  <a:gd name="T84" fmla="*/ 61 w 74"/>
                  <a:gd name="T85" fmla="*/ 61 h 61"/>
                  <a:gd name="T86" fmla="*/ 57 w 74"/>
                  <a:gd name="T87" fmla="*/ 58 h 61"/>
                  <a:gd name="T88" fmla="*/ 51 w 74"/>
                  <a:gd name="T89" fmla="*/ 61 h 61"/>
                  <a:gd name="T90" fmla="*/ 48 w 74"/>
                  <a:gd name="T91" fmla="*/ 58 h 61"/>
                  <a:gd name="T92" fmla="*/ 48 w 74"/>
                  <a:gd name="T93" fmla="*/ 58 h 61"/>
                  <a:gd name="T94" fmla="*/ 41 w 74"/>
                  <a:gd name="T95" fmla="*/ 58 h 61"/>
                  <a:gd name="T96" fmla="*/ 38 w 74"/>
                  <a:gd name="T97" fmla="*/ 58 h 61"/>
                  <a:gd name="T98" fmla="*/ 35 w 74"/>
                  <a:gd name="T99" fmla="*/ 58 h 61"/>
                  <a:gd name="T100" fmla="*/ 35 w 74"/>
                  <a:gd name="T101" fmla="*/ 58 h 61"/>
                  <a:gd name="T102" fmla="*/ 32 w 74"/>
                  <a:gd name="T103" fmla="*/ 55 h 61"/>
                  <a:gd name="T104" fmla="*/ 22 w 74"/>
                  <a:gd name="T105" fmla="*/ 51 h 61"/>
                  <a:gd name="T106" fmla="*/ 19 w 74"/>
                  <a:gd name="T107" fmla="*/ 51 h 61"/>
                  <a:gd name="T108" fmla="*/ 12 w 74"/>
                  <a:gd name="T109" fmla="*/ 51 h 61"/>
                  <a:gd name="T110" fmla="*/ 9 w 74"/>
                  <a:gd name="T111" fmla="*/ 55 h 61"/>
                  <a:gd name="T112" fmla="*/ 3 w 74"/>
                  <a:gd name="T113" fmla="*/ 58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
                  <a:gd name="T172" fmla="*/ 0 h 61"/>
                  <a:gd name="T173" fmla="*/ 74 w 74"/>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 h="61">
                    <a:moveTo>
                      <a:pt x="3" y="58"/>
                    </a:moveTo>
                    <a:lnTo>
                      <a:pt x="3" y="51"/>
                    </a:lnTo>
                    <a:lnTo>
                      <a:pt x="0" y="48"/>
                    </a:lnTo>
                    <a:lnTo>
                      <a:pt x="6" y="42"/>
                    </a:lnTo>
                    <a:lnTo>
                      <a:pt x="6" y="38"/>
                    </a:lnTo>
                    <a:lnTo>
                      <a:pt x="0" y="26"/>
                    </a:lnTo>
                    <a:lnTo>
                      <a:pt x="12" y="26"/>
                    </a:lnTo>
                    <a:lnTo>
                      <a:pt x="9" y="26"/>
                    </a:lnTo>
                    <a:lnTo>
                      <a:pt x="16" y="22"/>
                    </a:lnTo>
                    <a:lnTo>
                      <a:pt x="19" y="26"/>
                    </a:lnTo>
                    <a:lnTo>
                      <a:pt x="16" y="22"/>
                    </a:lnTo>
                    <a:lnTo>
                      <a:pt x="19" y="19"/>
                    </a:lnTo>
                    <a:lnTo>
                      <a:pt x="19" y="16"/>
                    </a:lnTo>
                    <a:lnTo>
                      <a:pt x="22" y="13"/>
                    </a:lnTo>
                    <a:lnTo>
                      <a:pt x="25" y="9"/>
                    </a:lnTo>
                    <a:lnTo>
                      <a:pt x="22" y="9"/>
                    </a:lnTo>
                    <a:lnTo>
                      <a:pt x="22" y="6"/>
                    </a:lnTo>
                    <a:lnTo>
                      <a:pt x="25" y="3"/>
                    </a:lnTo>
                    <a:lnTo>
                      <a:pt x="28" y="6"/>
                    </a:lnTo>
                    <a:lnTo>
                      <a:pt x="32" y="0"/>
                    </a:lnTo>
                    <a:lnTo>
                      <a:pt x="35" y="0"/>
                    </a:lnTo>
                    <a:lnTo>
                      <a:pt x="41" y="3"/>
                    </a:lnTo>
                    <a:lnTo>
                      <a:pt x="45" y="3"/>
                    </a:lnTo>
                    <a:lnTo>
                      <a:pt x="45" y="6"/>
                    </a:lnTo>
                    <a:lnTo>
                      <a:pt x="51" y="3"/>
                    </a:lnTo>
                    <a:lnTo>
                      <a:pt x="57" y="6"/>
                    </a:lnTo>
                    <a:lnTo>
                      <a:pt x="57" y="13"/>
                    </a:lnTo>
                    <a:lnTo>
                      <a:pt x="57" y="16"/>
                    </a:lnTo>
                    <a:lnTo>
                      <a:pt x="67" y="26"/>
                    </a:lnTo>
                    <a:lnTo>
                      <a:pt x="67" y="29"/>
                    </a:lnTo>
                    <a:lnTo>
                      <a:pt x="70" y="29"/>
                    </a:lnTo>
                    <a:lnTo>
                      <a:pt x="74" y="32"/>
                    </a:lnTo>
                    <a:lnTo>
                      <a:pt x="70" y="38"/>
                    </a:lnTo>
                    <a:lnTo>
                      <a:pt x="64" y="35"/>
                    </a:lnTo>
                    <a:lnTo>
                      <a:pt x="64" y="38"/>
                    </a:lnTo>
                    <a:lnTo>
                      <a:pt x="70" y="51"/>
                    </a:lnTo>
                    <a:lnTo>
                      <a:pt x="64" y="51"/>
                    </a:lnTo>
                    <a:lnTo>
                      <a:pt x="61" y="55"/>
                    </a:lnTo>
                    <a:lnTo>
                      <a:pt x="61" y="58"/>
                    </a:lnTo>
                    <a:lnTo>
                      <a:pt x="61" y="61"/>
                    </a:lnTo>
                    <a:lnTo>
                      <a:pt x="57" y="58"/>
                    </a:lnTo>
                    <a:lnTo>
                      <a:pt x="51" y="61"/>
                    </a:lnTo>
                    <a:lnTo>
                      <a:pt x="48" y="58"/>
                    </a:lnTo>
                    <a:lnTo>
                      <a:pt x="41" y="58"/>
                    </a:lnTo>
                    <a:lnTo>
                      <a:pt x="38" y="58"/>
                    </a:lnTo>
                    <a:lnTo>
                      <a:pt x="35" y="58"/>
                    </a:lnTo>
                    <a:lnTo>
                      <a:pt x="32" y="55"/>
                    </a:lnTo>
                    <a:lnTo>
                      <a:pt x="22" y="51"/>
                    </a:lnTo>
                    <a:lnTo>
                      <a:pt x="19" y="51"/>
                    </a:lnTo>
                    <a:lnTo>
                      <a:pt x="12" y="51"/>
                    </a:lnTo>
                    <a:lnTo>
                      <a:pt x="9" y="55"/>
                    </a:lnTo>
                    <a:lnTo>
                      <a:pt x="3" y="58"/>
                    </a:lnTo>
                    <a:close/>
                  </a:path>
                </a:pathLst>
              </a:custGeom>
              <a:solidFill>
                <a:srgbClr val="CCCCCC"/>
              </a:solidFill>
              <a:ln w="9525">
                <a:noFill/>
                <a:round/>
                <a:headEnd/>
                <a:tailEnd/>
              </a:ln>
            </p:spPr>
            <p:txBody>
              <a:bodyPr/>
              <a:lstStyle/>
              <a:p>
                <a:endParaRPr lang="en-US"/>
              </a:p>
            </p:txBody>
          </p:sp>
          <p:sp>
            <p:nvSpPr>
              <p:cNvPr id="33176" name="Freeform 259"/>
              <p:cNvSpPr>
                <a:spLocks/>
              </p:cNvSpPr>
              <p:nvPr/>
            </p:nvSpPr>
            <p:spPr bwMode="auto">
              <a:xfrm>
                <a:off x="2932" y="1492"/>
                <a:ext cx="74" cy="61"/>
              </a:xfrm>
              <a:custGeom>
                <a:avLst/>
                <a:gdLst>
                  <a:gd name="T0" fmla="*/ 3 w 74"/>
                  <a:gd name="T1" fmla="*/ 58 h 61"/>
                  <a:gd name="T2" fmla="*/ 3 w 74"/>
                  <a:gd name="T3" fmla="*/ 51 h 61"/>
                  <a:gd name="T4" fmla="*/ 0 w 74"/>
                  <a:gd name="T5" fmla="*/ 48 h 61"/>
                  <a:gd name="T6" fmla="*/ 6 w 74"/>
                  <a:gd name="T7" fmla="*/ 42 h 61"/>
                  <a:gd name="T8" fmla="*/ 6 w 74"/>
                  <a:gd name="T9" fmla="*/ 38 h 61"/>
                  <a:gd name="T10" fmla="*/ 0 w 74"/>
                  <a:gd name="T11" fmla="*/ 26 h 61"/>
                  <a:gd name="T12" fmla="*/ 12 w 74"/>
                  <a:gd name="T13" fmla="*/ 26 h 61"/>
                  <a:gd name="T14" fmla="*/ 9 w 74"/>
                  <a:gd name="T15" fmla="*/ 26 h 61"/>
                  <a:gd name="T16" fmla="*/ 16 w 74"/>
                  <a:gd name="T17" fmla="*/ 22 h 61"/>
                  <a:gd name="T18" fmla="*/ 19 w 74"/>
                  <a:gd name="T19" fmla="*/ 26 h 61"/>
                  <a:gd name="T20" fmla="*/ 16 w 74"/>
                  <a:gd name="T21" fmla="*/ 22 h 61"/>
                  <a:gd name="T22" fmla="*/ 19 w 74"/>
                  <a:gd name="T23" fmla="*/ 19 h 61"/>
                  <a:gd name="T24" fmla="*/ 19 w 74"/>
                  <a:gd name="T25" fmla="*/ 16 h 61"/>
                  <a:gd name="T26" fmla="*/ 22 w 74"/>
                  <a:gd name="T27" fmla="*/ 13 h 61"/>
                  <a:gd name="T28" fmla="*/ 25 w 74"/>
                  <a:gd name="T29" fmla="*/ 9 h 61"/>
                  <a:gd name="T30" fmla="*/ 22 w 74"/>
                  <a:gd name="T31" fmla="*/ 9 h 61"/>
                  <a:gd name="T32" fmla="*/ 22 w 74"/>
                  <a:gd name="T33" fmla="*/ 6 h 61"/>
                  <a:gd name="T34" fmla="*/ 22 w 74"/>
                  <a:gd name="T35" fmla="*/ 6 h 61"/>
                  <a:gd name="T36" fmla="*/ 22 w 74"/>
                  <a:gd name="T37" fmla="*/ 6 h 61"/>
                  <a:gd name="T38" fmla="*/ 25 w 74"/>
                  <a:gd name="T39" fmla="*/ 3 h 61"/>
                  <a:gd name="T40" fmla="*/ 28 w 74"/>
                  <a:gd name="T41" fmla="*/ 6 h 61"/>
                  <a:gd name="T42" fmla="*/ 32 w 74"/>
                  <a:gd name="T43" fmla="*/ 0 h 61"/>
                  <a:gd name="T44" fmla="*/ 35 w 74"/>
                  <a:gd name="T45" fmla="*/ 0 h 61"/>
                  <a:gd name="T46" fmla="*/ 41 w 74"/>
                  <a:gd name="T47" fmla="*/ 3 h 61"/>
                  <a:gd name="T48" fmla="*/ 45 w 74"/>
                  <a:gd name="T49" fmla="*/ 3 h 61"/>
                  <a:gd name="T50" fmla="*/ 45 w 74"/>
                  <a:gd name="T51" fmla="*/ 6 h 61"/>
                  <a:gd name="T52" fmla="*/ 51 w 74"/>
                  <a:gd name="T53" fmla="*/ 3 h 61"/>
                  <a:gd name="T54" fmla="*/ 57 w 74"/>
                  <a:gd name="T55" fmla="*/ 6 h 61"/>
                  <a:gd name="T56" fmla="*/ 57 w 74"/>
                  <a:gd name="T57" fmla="*/ 13 h 61"/>
                  <a:gd name="T58" fmla="*/ 57 w 74"/>
                  <a:gd name="T59" fmla="*/ 16 h 61"/>
                  <a:gd name="T60" fmla="*/ 67 w 74"/>
                  <a:gd name="T61" fmla="*/ 26 h 61"/>
                  <a:gd name="T62" fmla="*/ 67 w 74"/>
                  <a:gd name="T63" fmla="*/ 29 h 61"/>
                  <a:gd name="T64" fmla="*/ 70 w 74"/>
                  <a:gd name="T65" fmla="*/ 29 h 61"/>
                  <a:gd name="T66" fmla="*/ 74 w 74"/>
                  <a:gd name="T67" fmla="*/ 32 h 61"/>
                  <a:gd name="T68" fmla="*/ 74 w 74"/>
                  <a:gd name="T69" fmla="*/ 32 h 61"/>
                  <a:gd name="T70" fmla="*/ 70 w 74"/>
                  <a:gd name="T71" fmla="*/ 38 h 61"/>
                  <a:gd name="T72" fmla="*/ 64 w 74"/>
                  <a:gd name="T73" fmla="*/ 35 h 61"/>
                  <a:gd name="T74" fmla="*/ 64 w 74"/>
                  <a:gd name="T75" fmla="*/ 38 h 61"/>
                  <a:gd name="T76" fmla="*/ 70 w 74"/>
                  <a:gd name="T77" fmla="*/ 51 h 61"/>
                  <a:gd name="T78" fmla="*/ 64 w 74"/>
                  <a:gd name="T79" fmla="*/ 51 h 61"/>
                  <a:gd name="T80" fmla="*/ 61 w 74"/>
                  <a:gd name="T81" fmla="*/ 55 h 61"/>
                  <a:gd name="T82" fmla="*/ 61 w 74"/>
                  <a:gd name="T83" fmla="*/ 58 h 61"/>
                  <a:gd name="T84" fmla="*/ 61 w 74"/>
                  <a:gd name="T85" fmla="*/ 61 h 61"/>
                  <a:gd name="T86" fmla="*/ 57 w 74"/>
                  <a:gd name="T87" fmla="*/ 58 h 61"/>
                  <a:gd name="T88" fmla="*/ 51 w 74"/>
                  <a:gd name="T89" fmla="*/ 61 h 61"/>
                  <a:gd name="T90" fmla="*/ 48 w 74"/>
                  <a:gd name="T91" fmla="*/ 58 h 61"/>
                  <a:gd name="T92" fmla="*/ 48 w 74"/>
                  <a:gd name="T93" fmla="*/ 58 h 61"/>
                  <a:gd name="T94" fmla="*/ 41 w 74"/>
                  <a:gd name="T95" fmla="*/ 58 h 61"/>
                  <a:gd name="T96" fmla="*/ 38 w 74"/>
                  <a:gd name="T97" fmla="*/ 58 h 61"/>
                  <a:gd name="T98" fmla="*/ 35 w 74"/>
                  <a:gd name="T99" fmla="*/ 58 h 61"/>
                  <a:gd name="T100" fmla="*/ 35 w 74"/>
                  <a:gd name="T101" fmla="*/ 58 h 61"/>
                  <a:gd name="T102" fmla="*/ 32 w 74"/>
                  <a:gd name="T103" fmla="*/ 55 h 61"/>
                  <a:gd name="T104" fmla="*/ 22 w 74"/>
                  <a:gd name="T105" fmla="*/ 51 h 61"/>
                  <a:gd name="T106" fmla="*/ 19 w 74"/>
                  <a:gd name="T107" fmla="*/ 51 h 61"/>
                  <a:gd name="T108" fmla="*/ 12 w 74"/>
                  <a:gd name="T109" fmla="*/ 51 h 61"/>
                  <a:gd name="T110" fmla="*/ 9 w 74"/>
                  <a:gd name="T111" fmla="*/ 55 h 61"/>
                  <a:gd name="T112" fmla="*/ 3 w 74"/>
                  <a:gd name="T113" fmla="*/ 58 h 61"/>
                  <a:gd name="T114" fmla="*/ 3 w 74"/>
                  <a:gd name="T115" fmla="*/ 58 h 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61"/>
                  <a:gd name="T176" fmla="*/ 74 w 74"/>
                  <a:gd name="T177" fmla="*/ 61 h 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61">
                    <a:moveTo>
                      <a:pt x="3" y="58"/>
                    </a:moveTo>
                    <a:lnTo>
                      <a:pt x="3" y="51"/>
                    </a:lnTo>
                    <a:lnTo>
                      <a:pt x="0" y="48"/>
                    </a:lnTo>
                    <a:lnTo>
                      <a:pt x="6" y="42"/>
                    </a:lnTo>
                    <a:lnTo>
                      <a:pt x="6" y="38"/>
                    </a:lnTo>
                    <a:lnTo>
                      <a:pt x="0" y="26"/>
                    </a:lnTo>
                    <a:lnTo>
                      <a:pt x="12" y="26"/>
                    </a:lnTo>
                    <a:lnTo>
                      <a:pt x="9" y="26"/>
                    </a:lnTo>
                    <a:lnTo>
                      <a:pt x="16" y="22"/>
                    </a:lnTo>
                    <a:lnTo>
                      <a:pt x="19" y="26"/>
                    </a:lnTo>
                    <a:lnTo>
                      <a:pt x="16" y="22"/>
                    </a:lnTo>
                    <a:lnTo>
                      <a:pt x="19" y="19"/>
                    </a:lnTo>
                    <a:lnTo>
                      <a:pt x="19" y="16"/>
                    </a:lnTo>
                    <a:lnTo>
                      <a:pt x="22" y="13"/>
                    </a:lnTo>
                    <a:lnTo>
                      <a:pt x="25" y="9"/>
                    </a:lnTo>
                    <a:lnTo>
                      <a:pt x="22" y="9"/>
                    </a:lnTo>
                    <a:lnTo>
                      <a:pt x="22" y="6"/>
                    </a:lnTo>
                    <a:lnTo>
                      <a:pt x="25" y="3"/>
                    </a:lnTo>
                    <a:lnTo>
                      <a:pt x="28" y="6"/>
                    </a:lnTo>
                    <a:lnTo>
                      <a:pt x="32" y="0"/>
                    </a:lnTo>
                    <a:lnTo>
                      <a:pt x="35" y="0"/>
                    </a:lnTo>
                    <a:lnTo>
                      <a:pt x="41" y="3"/>
                    </a:lnTo>
                    <a:lnTo>
                      <a:pt x="45" y="3"/>
                    </a:lnTo>
                    <a:lnTo>
                      <a:pt x="45" y="6"/>
                    </a:lnTo>
                    <a:lnTo>
                      <a:pt x="51" y="3"/>
                    </a:lnTo>
                    <a:lnTo>
                      <a:pt x="57" y="6"/>
                    </a:lnTo>
                    <a:lnTo>
                      <a:pt x="57" y="13"/>
                    </a:lnTo>
                    <a:lnTo>
                      <a:pt x="57" y="16"/>
                    </a:lnTo>
                    <a:lnTo>
                      <a:pt x="67" y="26"/>
                    </a:lnTo>
                    <a:lnTo>
                      <a:pt x="67" y="29"/>
                    </a:lnTo>
                    <a:lnTo>
                      <a:pt x="70" y="29"/>
                    </a:lnTo>
                    <a:lnTo>
                      <a:pt x="74" y="32"/>
                    </a:lnTo>
                    <a:lnTo>
                      <a:pt x="70" y="38"/>
                    </a:lnTo>
                    <a:lnTo>
                      <a:pt x="64" y="35"/>
                    </a:lnTo>
                    <a:lnTo>
                      <a:pt x="64" y="38"/>
                    </a:lnTo>
                    <a:lnTo>
                      <a:pt x="70" y="51"/>
                    </a:lnTo>
                    <a:lnTo>
                      <a:pt x="64" y="51"/>
                    </a:lnTo>
                    <a:lnTo>
                      <a:pt x="61" y="55"/>
                    </a:lnTo>
                    <a:lnTo>
                      <a:pt x="61" y="58"/>
                    </a:lnTo>
                    <a:lnTo>
                      <a:pt x="61" y="61"/>
                    </a:lnTo>
                    <a:lnTo>
                      <a:pt x="57" y="58"/>
                    </a:lnTo>
                    <a:lnTo>
                      <a:pt x="51" y="61"/>
                    </a:lnTo>
                    <a:lnTo>
                      <a:pt x="48" y="58"/>
                    </a:lnTo>
                    <a:lnTo>
                      <a:pt x="41" y="58"/>
                    </a:lnTo>
                    <a:lnTo>
                      <a:pt x="38" y="58"/>
                    </a:lnTo>
                    <a:lnTo>
                      <a:pt x="35" y="58"/>
                    </a:lnTo>
                    <a:lnTo>
                      <a:pt x="32" y="55"/>
                    </a:lnTo>
                    <a:lnTo>
                      <a:pt x="22" y="51"/>
                    </a:lnTo>
                    <a:lnTo>
                      <a:pt x="19" y="51"/>
                    </a:lnTo>
                    <a:lnTo>
                      <a:pt x="12" y="51"/>
                    </a:lnTo>
                    <a:lnTo>
                      <a:pt x="9" y="55"/>
                    </a:lnTo>
                    <a:lnTo>
                      <a:pt x="3" y="58"/>
                    </a:lnTo>
                  </a:path>
                </a:pathLst>
              </a:custGeom>
              <a:noFill/>
              <a:ln w="0">
                <a:solidFill>
                  <a:srgbClr val="7F7F7F"/>
                </a:solidFill>
                <a:round/>
                <a:headEnd/>
                <a:tailEnd/>
              </a:ln>
            </p:spPr>
            <p:txBody>
              <a:bodyPr/>
              <a:lstStyle/>
              <a:p>
                <a:endParaRPr lang="en-US"/>
              </a:p>
            </p:txBody>
          </p:sp>
          <p:sp>
            <p:nvSpPr>
              <p:cNvPr id="33177" name="Freeform 260"/>
              <p:cNvSpPr>
                <a:spLocks/>
              </p:cNvSpPr>
              <p:nvPr/>
            </p:nvSpPr>
            <p:spPr bwMode="auto">
              <a:xfrm>
                <a:off x="2967" y="1804"/>
                <a:ext cx="106" cy="129"/>
              </a:xfrm>
              <a:custGeom>
                <a:avLst/>
                <a:gdLst>
                  <a:gd name="T0" fmla="*/ 84 w 106"/>
                  <a:gd name="T1" fmla="*/ 6 h 129"/>
                  <a:gd name="T2" fmla="*/ 77 w 106"/>
                  <a:gd name="T3" fmla="*/ 10 h 129"/>
                  <a:gd name="T4" fmla="*/ 71 w 106"/>
                  <a:gd name="T5" fmla="*/ 10 h 129"/>
                  <a:gd name="T6" fmla="*/ 67 w 106"/>
                  <a:gd name="T7" fmla="*/ 6 h 129"/>
                  <a:gd name="T8" fmla="*/ 64 w 106"/>
                  <a:gd name="T9" fmla="*/ 3 h 129"/>
                  <a:gd name="T10" fmla="*/ 58 w 106"/>
                  <a:gd name="T11" fmla="*/ 3 h 129"/>
                  <a:gd name="T12" fmla="*/ 55 w 106"/>
                  <a:gd name="T13" fmla="*/ 6 h 129"/>
                  <a:gd name="T14" fmla="*/ 51 w 106"/>
                  <a:gd name="T15" fmla="*/ 3 h 129"/>
                  <a:gd name="T16" fmla="*/ 19 w 106"/>
                  <a:gd name="T17" fmla="*/ 3 h 129"/>
                  <a:gd name="T18" fmla="*/ 6 w 106"/>
                  <a:gd name="T19" fmla="*/ 3 h 129"/>
                  <a:gd name="T20" fmla="*/ 3 w 106"/>
                  <a:gd name="T21" fmla="*/ 3 h 129"/>
                  <a:gd name="T22" fmla="*/ 3 w 106"/>
                  <a:gd name="T23" fmla="*/ 19 h 129"/>
                  <a:gd name="T24" fmla="*/ 3 w 106"/>
                  <a:gd name="T25" fmla="*/ 26 h 129"/>
                  <a:gd name="T26" fmla="*/ 3 w 106"/>
                  <a:gd name="T27" fmla="*/ 32 h 129"/>
                  <a:gd name="T28" fmla="*/ 6 w 106"/>
                  <a:gd name="T29" fmla="*/ 45 h 129"/>
                  <a:gd name="T30" fmla="*/ 6 w 106"/>
                  <a:gd name="T31" fmla="*/ 71 h 129"/>
                  <a:gd name="T32" fmla="*/ 10 w 106"/>
                  <a:gd name="T33" fmla="*/ 93 h 129"/>
                  <a:gd name="T34" fmla="*/ 10 w 106"/>
                  <a:gd name="T35" fmla="*/ 116 h 129"/>
                  <a:gd name="T36" fmla="*/ 16 w 106"/>
                  <a:gd name="T37" fmla="*/ 125 h 129"/>
                  <a:gd name="T38" fmla="*/ 32 w 106"/>
                  <a:gd name="T39" fmla="*/ 125 h 129"/>
                  <a:gd name="T40" fmla="*/ 45 w 106"/>
                  <a:gd name="T41" fmla="*/ 125 h 129"/>
                  <a:gd name="T42" fmla="*/ 58 w 106"/>
                  <a:gd name="T43" fmla="*/ 125 h 129"/>
                  <a:gd name="T44" fmla="*/ 67 w 106"/>
                  <a:gd name="T45" fmla="*/ 122 h 129"/>
                  <a:gd name="T46" fmla="*/ 67 w 106"/>
                  <a:gd name="T47" fmla="*/ 125 h 129"/>
                  <a:gd name="T48" fmla="*/ 84 w 106"/>
                  <a:gd name="T49" fmla="*/ 125 h 129"/>
                  <a:gd name="T50" fmla="*/ 93 w 106"/>
                  <a:gd name="T51" fmla="*/ 129 h 129"/>
                  <a:gd name="T52" fmla="*/ 96 w 106"/>
                  <a:gd name="T53" fmla="*/ 122 h 129"/>
                  <a:gd name="T54" fmla="*/ 103 w 106"/>
                  <a:gd name="T55" fmla="*/ 116 h 129"/>
                  <a:gd name="T56" fmla="*/ 103 w 106"/>
                  <a:gd name="T57" fmla="*/ 103 h 129"/>
                  <a:gd name="T58" fmla="*/ 100 w 106"/>
                  <a:gd name="T59" fmla="*/ 93 h 129"/>
                  <a:gd name="T60" fmla="*/ 87 w 106"/>
                  <a:gd name="T61" fmla="*/ 58 h 129"/>
                  <a:gd name="T62" fmla="*/ 84 w 106"/>
                  <a:gd name="T63" fmla="*/ 48 h 129"/>
                  <a:gd name="T64" fmla="*/ 74 w 106"/>
                  <a:gd name="T65" fmla="*/ 38 h 129"/>
                  <a:gd name="T66" fmla="*/ 71 w 106"/>
                  <a:gd name="T67" fmla="*/ 29 h 129"/>
                  <a:gd name="T68" fmla="*/ 74 w 106"/>
                  <a:gd name="T69" fmla="*/ 22 h 129"/>
                  <a:gd name="T70" fmla="*/ 80 w 106"/>
                  <a:gd name="T71" fmla="*/ 38 h 129"/>
                  <a:gd name="T72" fmla="*/ 87 w 106"/>
                  <a:gd name="T73" fmla="*/ 51 h 129"/>
                  <a:gd name="T74" fmla="*/ 90 w 106"/>
                  <a:gd name="T75" fmla="*/ 45 h 129"/>
                  <a:gd name="T76" fmla="*/ 90 w 106"/>
                  <a:gd name="T77" fmla="*/ 26 h 129"/>
                  <a:gd name="T78" fmla="*/ 87 w 106"/>
                  <a:gd name="T79" fmla="*/ 13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
                  <a:gd name="T121" fmla="*/ 0 h 129"/>
                  <a:gd name="T122" fmla="*/ 106 w 106"/>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 h="129">
                    <a:moveTo>
                      <a:pt x="87" y="6"/>
                    </a:moveTo>
                    <a:lnTo>
                      <a:pt x="84" y="6"/>
                    </a:lnTo>
                    <a:lnTo>
                      <a:pt x="80" y="10"/>
                    </a:lnTo>
                    <a:lnTo>
                      <a:pt x="77" y="10"/>
                    </a:lnTo>
                    <a:lnTo>
                      <a:pt x="71" y="10"/>
                    </a:lnTo>
                    <a:lnTo>
                      <a:pt x="71" y="6"/>
                    </a:lnTo>
                    <a:lnTo>
                      <a:pt x="67" y="6"/>
                    </a:lnTo>
                    <a:lnTo>
                      <a:pt x="64" y="3"/>
                    </a:lnTo>
                    <a:lnTo>
                      <a:pt x="58" y="3"/>
                    </a:lnTo>
                    <a:lnTo>
                      <a:pt x="55" y="6"/>
                    </a:lnTo>
                    <a:lnTo>
                      <a:pt x="55" y="3"/>
                    </a:lnTo>
                    <a:lnTo>
                      <a:pt x="51" y="3"/>
                    </a:lnTo>
                    <a:lnTo>
                      <a:pt x="39" y="13"/>
                    </a:lnTo>
                    <a:lnTo>
                      <a:pt x="19" y="3"/>
                    </a:lnTo>
                    <a:lnTo>
                      <a:pt x="13" y="3"/>
                    </a:lnTo>
                    <a:lnTo>
                      <a:pt x="6" y="3"/>
                    </a:lnTo>
                    <a:lnTo>
                      <a:pt x="3" y="0"/>
                    </a:lnTo>
                    <a:lnTo>
                      <a:pt x="3" y="3"/>
                    </a:lnTo>
                    <a:lnTo>
                      <a:pt x="3" y="6"/>
                    </a:lnTo>
                    <a:lnTo>
                      <a:pt x="3" y="19"/>
                    </a:lnTo>
                    <a:lnTo>
                      <a:pt x="0" y="22"/>
                    </a:lnTo>
                    <a:lnTo>
                      <a:pt x="3" y="26"/>
                    </a:lnTo>
                    <a:lnTo>
                      <a:pt x="3" y="29"/>
                    </a:lnTo>
                    <a:lnTo>
                      <a:pt x="3" y="32"/>
                    </a:lnTo>
                    <a:lnTo>
                      <a:pt x="6" y="35"/>
                    </a:lnTo>
                    <a:lnTo>
                      <a:pt x="6" y="45"/>
                    </a:lnTo>
                    <a:lnTo>
                      <a:pt x="6" y="58"/>
                    </a:lnTo>
                    <a:lnTo>
                      <a:pt x="6" y="71"/>
                    </a:lnTo>
                    <a:lnTo>
                      <a:pt x="10" y="80"/>
                    </a:lnTo>
                    <a:lnTo>
                      <a:pt x="10" y="93"/>
                    </a:lnTo>
                    <a:lnTo>
                      <a:pt x="10" y="103"/>
                    </a:lnTo>
                    <a:lnTo>
                      <a:pt x="10" y="116"/>
                    </a:lnTo>
                    <a:lnTo>
                      <a:pt x="10" y="125"/>
                    </a:lnTo>
                    <a:lnTo>
                      <a:pt x="16" y="125"/>
                    </a:lnTo>
                    <a:lnTo>
                      <a:pt x="26" y="125"/>
                    </a:lnTo>
                    <a:lnTo>
                      <a:pt x="32" y="125"/>
                    </a:lnTo>
                    <a:lnTo>
                      <a:pt x="39" y="125"/>
                    </a:lnTo>
                    <a:lnTo>
                      <a:pt x="45" y="125"/>
                    </a:lnTo>
                    <a:lnTo>
                      <a:pt x="51" y="125"/>
                    </a:lnTo>
                    <a:lnTo>
                      <a:pt x="58" y="125"/>
                    </a:lnTo>
                    <a:lnTo>
                      <a:pt x="67" y="125"/>
                    </a:lnTo>
                    <a:lnTo>
                      <a:pt x="67" y="122"/>
                    </a:lnTo>
                    <a:lnTo>
                      <a:pt x="67" y="125"/>
                    </a:lnTo>
                    <a:lnTo>
                      <a:pt x="77" y="125"/>
                    </a:lnTo>
                    <a:lnTo>
                      <a:pt x="84" y="125"/>
                    </a:lnTo>
                    <a:lnTo>
                      <a:pt x="87" y="129"/>
                    </a:lnTo>
                    <a:lnTo>
                      <a:pt x="93" y="129"/>
                    </a:lnTo>
                    <a:lnTo>
                      <a:pt x="93" y="122"/>
                    </a:lnTo>
                    <a:lnTo>
                      <a:pt x="96" y="122"/>
                    </a:lnTo>
                    <a:lnTo>
                      <a:pt x="100" y="116"/>
                    </a:lnTo>
                    <a:lnTo>
                      <a:pt x="103" y="116"/>
                    </a:lnTo>
                    <a:lnTo>
                      <a:pt x="106" y="112"/>
                    </a:lnTo>
                    <a:lnTo>
                      <a:pt x="103" y="103"/>
                    </a:lnTo>
                    <a:lnTo>
                      <a:pt x="106" y="103"/>
                    </a:lnTo>
                    <a:lnTo>
                      <a:pt x="100" y="93"/>
                    </a:lnTo>
                    <a:lnTo>
                      <a:pt x="90" y="67"/>
                    </a:lnTo>
                    <a:lnTo>
                      <a:pt x="87" y="58"/>
                    </a:lnTo>
                    <a:lnTo>
                      <a:pt x="84" y="55"/>
                    </a:lnTo>
                    <a:lnTo>
                      <a:pt x="84" y="48"/>
                    </a:lnTo>
                    <a:lnTo>
                      <a:pt x="77" y="42"/>
                    </a:lnTo>
                    <a:lnTo>
                      <a:pt x="74" y="38"/>
                    </a:lnTo>
                    <a:lnTo>
                      <a:pt x="74" y="32"/>
                    </a:lnTo>
                    <a:lnTo>
                      <a:pt x="71" y="29"/>
                    </a:lnTo>
                    <a:lnTo>
                      <a:pt x="74" y="22"/>
                    </a:lnTo>
                    <a:lnTo>
                      <a:pt x="74" y="29"/>
                    </a:lnTo>
                    <a:lnTo>
                      <a:pt x="80" y="38"/>
                    </a:lnTo>
                    <a:lnTo>
                      <a:pt x="80" y="42"/>
                    </a:lnTo>
                    <a:lnTo>
                      <a:pt x="87" y="51"/>
                    </a:lnTo>
                    <a:lnTo>
                      <a:pt x="90" y="48"/>
                    </a:lnTo>
                    <a:lnTo>
                      <a:pt x="90" y="45"/>
                    </a:lnTo>
                    <a:lnTo>
                      <a:pt x="93" y="32"/>
                    </a:lnTo>
                    <a:lnTo>
                      <a:pt x="90" y="26"/>
                    </a:lnTo>
                    <a:lnTo>
                      <a:pt x="90" y="19"/>
                    </a:lnTo>
                    <a:lnTo>
                      <a:pt x="87" y="13"/>
                    </a:lnTo>
                    <a:lnTo>
                      <a:pt x="87" y="6"/>
                    </a:lnTo>
                    <a:close/>
                  </a:path>
                </a:pathLst>
              </a:custGeom>
              <a:solidFill>
                <a:srgbClr val="CCCCCC"/>
              </a:solidFill>
              <a:ln w="9525">
                <a:noFill/>
                <a:round/>
                <a:headEnd/>
                <a:tailEnd/>
              </a:ln>
            </p:spPr>
            <p:txBody>
              <a:bodyPr/>
              <a:lstStyle/>
              <a:p>
                <a:endParaRPr lang="en-US"/>
              </a:p>
            </p:txBody>
          </p:sp>
          <p:sp>
            <p:nvSpPr>
              <p:cNvPr id="33178" name="Freeform 261"/>
              <p:cNvSpPr>
                <a:spLocks/>
              </p:cNvSpPr>
              <p:nvPr/>
            </p:nvSpPr>
            <p:spPr bwMode="auto">
              <a:xfrm>
                <a:off x="2967" y="1804"/>
                <a:ext cx="106" cy="129"/>
              </a:xfrm>
              <a:custGeom>
                <a:avLst/>
                <a:gdLst>
                  <a:gd name="T0" fmla="*/ 84 w 106"/>
                  <a:gd name="T1" fmla="*/ 6 h 129"/>
                  <a:gd name="T2" fmla="*/ 77 w 106"/>
                  <a:gd name="T3" fmla="*/ 10 h 129"/>
                  <a:gd name="T4" fmla="*/ 71 w 106"/>
                  <a:gd name="T5" fmla="*/ 10 h 129"/>
                  <a:gd name="T6" fmla="*/ 67 w 106"/>
                  <a:gd name="T7" fmla="*/ 6 h 129"/>
                  <a:gd name="T8" fmla="*/ 64 w 106"/>
                  <a:gd name="T9" fmla="*/ 3 h 129"/>
                  <a:gd name="T10" fmla="*/ 58 w 106"/>
                  <a:gd name="T11" fmla="*/ 3 h 129"/>
                  <a:gd name="T12" fmla="*/ 55 w 106"/>
                  <a:gd name="T13" fmla="*/ 6 h 129"/>
                  <a:gd name="T14" fmla="*/ 51 w 106"/>
                  <a:gd name="T15" fmla="*/ 3 h 129"/>
                  <a:gd name="T16" fmla="*/ 19 w 106"/>
                  <a:gd name="T17" fmla="*/ 3 h 129"/>
                  <a:gd name="T18" fmla="*/ 6 w 106"/>
                  <a:gd name="T19" fmla="*/ 3 h 129"/>
                  <a:gd name="T20" fmla="*/ 3 w 106"/>
                  <a:gd name="T21" fmla="*/ 3 h 129"/>
                  <a:gd name="T22" fmla="*/ 3 w 106"/>
                  <a:gd name="T23" fmla="*/ 19 h 129"/>
                  <a:gd name="T24" fmla="*/ 3 w 106"/>
                  <a:gd name="T25" fmla="*/ 26 h 129"/>
                  <a:gd name="T26" fmla="*/ 3 w 106"/>
                  <a:gd name="T27" fmla="*/ 32 h 129"/>
                  <a:gd name="T28" fmla="*/ 6 w 106"/>
                  <a:gd name="T29" fmla="*/ 45 h 129"/>
                  <a:gd name="T30" fmla="*/ 6 w 106"/>
                  <a:gd name="T31" fmla="*/ 71 h 129"/>
                  <a:gd name="T32" fmla="*/ 10 w 106"/>
                  <a:gd name="T33" fmla="*/ 93 h 129"/>
                  <a:gd name="T34" fmla="*/ 10 w 106"/>
                  <a:gd name="T35" fmla="*/ 116 h 129"/>
                  <a:gd name="T36" fmla="*/ 16 w 106"/>
                  <a:gd name="T37" fmla="*/ 125 h 129"/>
                  <a:gd name="T38" fmla="*/ 32 w 106"/>
                  <a:gd name="T39" fmla="*/ 125 h 129"/>
                  <a:gd name="T40" fmla="*/ 45 w 106"/>
                  <a:gd name="T41" fmla="*/ 125 h 129"/>
                  <a:gd name="T42" fmla="*/ 58 w 106"/>
                  <a:gd name="T43" fmla="*/ 125 h 129"/>
                  <a:gd name="T44" fmla="*/ 67 w 106"/>
                  <a:gd name="T45" fmla="*/ 122 h 129"/>
                  <a:gd name="T46" fmla="*/ 67 w 106"/>
                  <a:gd name="T47" fmla="*/ 125 h 129"/>
                  <a:gd name="T48" fmla="*/ 84 w 106"/>
                  <a:gd name="T49" fmla="*/ 125 h 129"/>
                  <a:gd name="T50" fmla="*/ 93 w 106"/>
                  <a:gd name="T51" fmla="*/ 129 h 129"/>
                  <a:gd name="T52" fmla="*/ 96 w 106"/>
                  <a:gd name="T53" fmla="*/ 122 h 129"/>
                  <a:gd name="T54" fmla="*/ 103 w 106"/>
                  <a:gd name="T55" fmla="*/ 116 h 129"/>
                  <a:gd name="T56" fmla="*/ 103 w 106"/>
                  <a:gd name="T57" fmla="*/ 103 h 129"/>
                  <a:gd name="T58" fmla="*/ 100 w 106"/>
                  <a:gd name="T59" fmla="*/ 93 h 129"/>
                  <a:gd name="T60" fmla="*/ 87 w 106"/>
                  <a:gd name="T61" fmla="*/ 58 h 129"/>
                  <a:gd name="T62" fmla="*/ 84 w 106"/>
                  <a:gd name="T63" fmla="*/ 48 h 129"/>
                  <a:gd name="T64" fmla="*/ 74 w 106"/>
                  <a:gd name="T65" fmla="*/ 38 h 129"/>
                  <a:gd name="T66" fmla="*/ 71 w 106"/>
                  <a:gd name="T67" fmla="*/ 29 h 129"/>
                  <a:gd name="T68" fmla="*/ 74 w 106"/>
                  <a:gd name="T69" fmla="*/ 22 h 129"/>
                  <a:gd name="T70" fmla="*/ 80 w 106"/>
                  <a:gd name="T71" fmla="*/ 38 h 129"/>
                  <a:gd name="T72" fmla="*/ 87 w 106"/>
                  <a:gd name="T73" fmla="*/ 51 h 129"/>
                  <a:gd name="T74" fmla="*/ 90 w 106"/>
                  <a:gd name="T75" fmla="*/ 45 h 129"/>
                  <a:gd name="T76" fmla="*/ 90 w 106"/>
                  <a:gd name="T77" fmla="*/ 26 h 129"/>
                  <a:gd name="T78" fmla="*/ 87 w 106"/>
                  <a:gd name="T79" fmla="*/ 13 h 129"/>
                  <a:gd name="T80" fmla="*/ 87 w 106"/>
                  <a:gd name="T81" fmla="*/ 6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29"/>
                  <a:gd name="T125" fmla="*/ 106 w 106"/>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29">
                    <a:moveTo>
                      <a:pt x="87" y="6"/>
                    </a:moveTo>
                    <a:lnTo>
                      <a:pt x="84" y="6"/>
                    </a:lnTo>
                    <a:lnTo>
                      <a:pt x="80" y="10"/>
                    </a:lnTo>
                    <a:lnTo>
                      <a:pt x="77" y="10"/>
                    </a:lnTo>
                    <a:lnTo>
                      <a:pt x="71" y="10"/>
                    </a:lnTo>
                    <a:lnTo>
                      <a:pt x="71" y="6"/>
                    </a:lnTo>
                    <a:lnTo>
                      <a:pt x="67" y="6"/>
                    </a:lnTo>
                    <a:lnTo>
                      <a:pt x="64" y="3"/>
                    </a:lnTo>
                    <a:lnTo>
                      <a:pt x="58" y="3"/>
                    </a:lnTo>
                    <a:lnTo>
                      <a:pt x="55" y="6"/>
                    </a:lnTo>
                    <a:lnTo>
                      <a:pt x="55" y="3"/>
                    </a:lnTo>
                    <a:lnTo>
                      <a:pt x="51" y="3"/>
                    </a:lnTo>
                    <a:lnTo>
                      <a:pt x="39" y="13"/>
                    </a:lnTo>
                    <a:lnTo>
                      <a:pt x="19" y="3"/>
                    </a:lnTo>
                    <a:lnTo>
                      <a:pt x="13" y="3"/>
                    </a:lnTo>
                    <a:lnTo>
                      <a:pt x="6" y="3"/>
                    </a:lnTo>
                    <a:lnTo>
                      <a:pt x="3" y="0"/>
                    </a:lnTo>
                    <a:lnTo>
                      <a:pt x="3" y="3"/>
                    </a:lnTo>
                    <a:lnTo>
                      <a:pt x="3" y="6"/>
                    </a:lnTo>
                    <a:lnTo>
                      <a:pt x="3" y="19"/>
                    </a:lnTo>
                    <a:lnTo>
                      <a:pt x="0" y="22"/>
                    </a:lnTo>
                    <a:lnTo>
                      <a:pt x="3" y="26"/>
                    </a:lnTo>
                    <a:lnTo>
                      <a:pt x="3" y="29"/>
                    </a:lnTo>
                    <a:lnTo>
                      <a:pt x="3" y="32"/>
                    </a:lnTo>
                    <a:lnTo>
                      <a:pt x="6" y="35"/>
                    </a:lnTo>
                    <a:lnTo>
                      <a:pt x="6" y="45"/>
                    </a:lnTo>
                    <a:lnTo>
                      <a:pt x="6" y="58"/>
                    </a:lnTo>
                    <a:lnTo>
                      <a:pt x="6" y="71"/>
                    </a:lnTo>
                    <a:lnTo>
                      <a:pt x="10" y="80"/>
                    </a:lnTo>
                    <a:lnTo>
                      <a:pt x="10" y="93"/>
                    </a:lnTo>
                    <a:lnTo>
                      <a:pt x="10" y="103"/>
                    </a:lnTo>
                    <a:lnTo>
                      <a:pt x="10" y="116"/>
                    </a:lnTo>
                    <a:lnTo>
                      <a:pt x="10" y="125"/>
                    </a:lnTo>
                    <a:lnTo>
                      <a:pt x="16" y="125"/>
                    </a:lnTo>
                    <a:lnTo>
                      <a:pt x="26" y="125"/>
                    </a:lnTo>
                    <a:lnTo>
                      <a:pt x="32" y="125"/>
                    </a:lnTo>
                    <a:lnTo>
                      <a:pt x="39" y="125"/>
                    </a:lnTo>
                    <a:lnTo>
                      <a:pt x="45" y="125"/>
                    </a:lnTo>
                    <a:lnTo>
                      <a:pt x="51" y="125"/>
                    </a:lnTo>
                    <a:lnTo>
                      <a:pt x="58" y="125"/>
                    </a:lnTo>
                    <a:lnTo>
                      <a:pt x="67" y="125"/>
                    </a:lnTo>
                    <a:lnTo>
                      <a:pt x="67" y="122"/>
                    </a:lnTo>
                    <a:lnTo>
                      <a:pt x="67" y="125"/>
                    </a:lnTo>
                    <a:lnTo>
                      <a:pt x="77" y="125"/>
                    </a:lnTo>
                    <a:lnTo>
                      <a:pt x="84" y="125"/>
                    </a:lnTo>
                    <a:lnTo>
                      <a:pt x="87" y="129"/>
                    </a:lnTo>
                    <a:lnTo>
                      <a:pt x="93" y="129"/>
                    </a:lnTo>
                    <a:lnTo>
                      <a:pt x="93" y="122"/>
                    </a:lnTo>
                    <a:lnTo>
                      <a:pt x="96" y="122"/>
                    </a:lnTo>
                    <a:lnTo>
                      <a:pt x="100" y="116"/>
                    </a:lnTo>
                    <a:lnTo>
                      <a:pt x="103" y="116"/>
                    </a:lnTo>
                    <a:lnTo>
                      <a:pt x="106" y="112"/>
                    </a:lnTo>
                    <a:lnTo>
                      <a:pt x="103" y="103"/>
                    </a:lnTo>
                    <a:lnTo>
                      <a:pt x="106" y="103"/>
                    </a:lnTo>
                    <a:lnTo>
                      <a:pt x="100" y="93"/>
                    </a:lnTo>
                    <a:lnTo>
                      <a:pt x="90" y="67"/>
                    </a:lnTo>
                    <a:lnTo>
                      <a:pt x="87" y="58"/>
                    </a:lnTo>
                    <a:lnTo>
                      <a:pt x="84" y="55"/>
                    </a:lnTo>
                    <a:lnTo>
                      <a:pt x="84" y="48"/>
                    </a:lnTo>
                    <a:lnTo>
                      <a:pt x="77" y="42"/>
                    </a:lnTo>
                    <a:lnTo>
                      <a:pt x="74" y="38"/>
                    </a:lnTo>
                    <a:lnTo>
                      <a:pt x="74" y="32"/>
                    </a:lnTo>
                    <a:lnTo>
                      <a:pt x="71" y="29"/>
                    </a:lnTo>
                    <a:lnTo>
                      <a:pt x="74" y="22"/>
                    </a:lnTo>
                    <a:lnTo>
                      <a:pt x="74" y="29"/>
                    </a:lnTo>
                    <a:lnTo>
                      <a:pt x="80" y="38"/>
                    </a:lnTo>
                    <a:lnTo>
                      <a:pt x="80" y="42"/>
                    </a:lnTo>
                    <a:lnTo>
                      <a:pt x="87" y="51"/>
                    </a:lnTo>
                    <a:lnTo>
                      <a:pt x="90" y="48"/>
                    </a:lnTo>
                    <a:lnTo>
                      <a:pt x="90" y="45"/>
                    </a:lnTo>
                    <a:lnTo>
                      <a:pt x="93" y="32"/>
                    </a:lnTo>
                    <a:lnTo>
                      <a:pt x="90" y="26"/>
                    </a:lnTo>
                    <a:lnTo>
                      <a:pt x="90" y="19"/>
                    </a:lnTo>
                    <a:lnTo>
                      <a:pt x="87" y="13"/>
                    </a:lnTo>
                    <a:lnTo>
                      <a:pt x="87" y="6"/>
                    </a:lnTo>
                  </a:path>
                </a:pathLst>
              </a:custGeom>
              <a:noFill/>
              <a:ln w="0">
                <a:solidFill>
                  <a:srgbClr val="7F7F7F"/>
                </a:solidFill>
                <a:round/>
                <a:headEnd/>
                <a:tailEnd/>
              </a:ln>
            </p:spPr>
            <p:txBody>
              <a:bodyPr/>
              <a:lstStyle/>
              <a:p>
                <a:endParaRPr lang="en-US"/>
              </a:p>
            </p:txBody>
          </p:sp>
          <p:sp>
            <p:nvSpPr>
              <p:cNvPr id="33179" name="Freeform 262"/>
              <p:cNvSpPr>
                <a:spLocks/>
              </p:cNvSpPr>
              <p:nvPr/>
            </p:nvSpPr>
            <p:spPr bwMode="auto">
              <a:xfrm>
                <a:off x="3643" y="1949"/>
                <a:ext cx="77" cy="193"/>
              </a:xfrm>
              <a:custGeom>
                <a:avLst/>
                <a:gdLst>
                  <a:gd name="T0" fmla="*/ 54 w 77"/>
                  <a:gd name="T1" fmla="*/ 109 h 193"/>
                  <a:gd name="T2" fmla="*/ 45 w 77"/>
                  <a:gd name="T3" fmla="*/ 103 h 193"/>
                  <a:gd name="T4" fmla="*/ 35 w 77"/>
                  <a:gd name="T5" fmla="*/ 93 h 193"/>
                  <a:gd name="T6" fmla="*/ 25 w 77"/>
                  <a:gd name="T7" fmla="*/ 93 h 193"/>
                  <a:gd name="T8" fmla="*/ 29 w 77"/>
                  <a:gd name="T9" fmla="*/ 109 h 193"/>
                  <a:gd name="T10" fmla="*/ 25 w 77"/>
                  <a:gd name="T11" fmla="*/ 125 h 193"/>
                  <a:gd name="T12" fmla="*/ 25 w 77"/>
                  <a:gd name="T13" fmla="*/ 148 h 193"/>
                  <a:gd name="T14" fmla="*/ 32 w 77"/>
                  <a:gd name="T15" fmla="*/ 157 h 193"/>
                  <a:gd name="T16" fmla="*/ 38 w 77"/>
                  <a:gd name="T17" fmla="*/ 173 h 193"/>
                  <a:gd name="T18" fmla="*/ 48 w 77"/>
                  <a:gd name="T19" fmla="*/ 177 h 193"/>
                  <a:gd name="T20" fmla="*/ 51 w 77"/>
                  <a:gd name="T21" fmla="*/ 189 h 193"/>
                  <a:gd name="T22" fmla="*/ 45 w 77"/>
                  <a:gd name="T23" fmla="*/ 193 h 193"/>
                  <a:gd name="T24" fmla="*/ 42 w 77"/>
                  <a:gd name="T25" fmla="*/ 183 h 193"/>
                  <a:gd name="T26" fmla="*/ 35 w 77"/>
                  <a:gd name="T27" fmla="*/ 183 h 193"/>
                  <a:gd name="T28" fmla="*/ 19 w 77"/>
                  <a:gd name="T29" fmla="*/ 160 h 193"/>
                  <a:gd name="T30" fmla="*/ 16 w 77"/>
                  <a:gd name="T31" fmla="*/ 151 h 193"/>
                  <a:gd name="T32" fmla="*/ 19 w 77"/>
                  <a:gd name="T33" fmla="*/ 125 h 193"/>
                  <a:gd name="T34" fmla="*/ 25 w 77"/>
                  <a:gd name="T35" fmla="*/ 112 h 193"/>
                  <a:gd name="T36" fmla="*/ 16 w 77"/>
                  <a:gd name="T37" fmla="*/ 86 h 193"/>
                  <a:gd name="T38" fmla="*/ 9 w 77"/>
                  <a:gd name="T39" fmla="*/ 74 h 193"/>
                  <a:gd name="T40" fmla="*/ 13 w 77"/>
                  <a:gd name="T41" fmla="*/ 67 h 193"/>
                  <a:gd name="T42" fmla="*/ 13 w 77"/>
                  <a:gd name="T43" fmla="*/ 58 h 193"/>
                  <a:gd name="T44" fmla="*/ 9 w 77"/>
                  <a:gd name="T45" fmla="*/ 54 h 193"/>
                  <a:gd name="T46" fmla="*/ 3 w 77"/>
                  <a:gd name="T47" fmla="*/ 38 h 193"/>
                  <a:gd name="T48" fmla="*/ 0 w 77"/>
                  <a:gd name="T49" fmla="*/ 25 h 193"/>
                  <a:gd name="T50" fmla="*/ 0 w 77"/>
                  <a:gd name="T51" fmla="*/ 13 h 193"/>
                  <a:gd name="T52" fmla="*/ 13 w 77"/>
                  <a:gd name="T53" fmla="*/ 6 h 193"/>
                  <a:gd name="T54" fmla="*/ 19 w 77"/>
                  <a:gd name="T55" fmla="*/ 0 h 193"/>
                  <a:gd name="T56" fmla="*/ 19 w 77"/>
                  <a:gd name="T57" fmla="*/ 0 h 193"/>
                  <a:gd name="T58" fmla="*/ 22 w 77"/>
                  <a:gd name="T59" fmla="*/ 9 h 193"/>
                  <a:gd name="T60" fmla="*/ 29 w 77"/>
                  <a:gd name="T61" fmla="*/ 13 h 193"/>
                  <a:gd name="T62" fmla="*/ 29 w 77"/>
                  <a:gd name="T63" fmla="*/ 35 h 193"/>
                  <a:gd name="T64" fmla="*/ 38 w 77"/>
                  <a:gd name="T65" fmla="*/ 32 h 193"/>
                  <a:gd name="T66" fmla="*/ 42 w 77"/>
                  <a:gd name="T67" fmla="*/ 32 h 193"/>
                  <a:gd name="T68" fmla="*/ 48 w 77"/>
                  <a:gd name="T69" fmla="*/ 32 h 193"/>
                  <a:gd name="T70" fmla="*/ 51 w 77"/>
                  <a:gd name="T71" fmla="*/ 29 h 193"/>
                  <a:gd name="T72" fmla="*/ 64 w 77"/>
                  <a:gd name="T73" fmla="*/ 38 h 193"/>
                  <a:gd name="T74" fmla="*/ 67 w 77"/>
                  <a:gd name="T75" fmla="*/ 54 h 193"/>
                  <a:gd name="T76" fmla="*/ 71 w 77"/>
                  <a:gd name="T77" fmla="*/ 58 h 193"/>
                  <a:gd name="T78" fmla="*/ 74 w 77"/>
                  <a:gd name="T79" fmla="*/ 67 h 193"/>
                  <a:gd name="T80" fmla="*/ 74 w 77"/>
                  <a:gd name="T81" fmla="*/ 83 h 193"/>
                  <a:gd name="T82" fmla="*/ 71 w 77"/>
                  <a:gd name="T83" fmla="*/ 80 h 193"/>
                  <a:gd name="T84" fmla="*/ 54 w 77"/>
                  <a:gd name="T85" fmla="*/ 80 h 193"/>
                  <a:gd name="T86" fmla="*/ 48 w 77"/>
                  <a:gd name="T87" fmla="*/ 93 h 193"/>
                  <a:gd name="T88" fmla="*/ 51 w 77"/>
                  <a:gd name="T89" fmla="*/ 103 h 193"/>
                  <a:gd name="T90" fmla="*/ 54 w 77"/>
                  <a:gd name="T91" fmla="*/ 115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193"/>
                  <a:gd name="T140" fmla="*/ 77 w 77"/>
                  <a:gd name="T141" fmla="*/ 193 h 1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193">
                    <a:moveTo>
                      <a:pt x="54" y="115"/>
                    </a:moveTo>
                    <a:lnTo>
                      <a:pt x="54" y="109"/>
                    </a:lnTo>
                    <a:lnTo>
                      <a:pt x="48" y="109"/>
                    </a:lnTo>
                    <a:lnTo>
                      <a:pt x="45" y="103"/>
                    </a:lnTo>
                    <a:lnTo>
                      <a:pt x="35" y="103"/>
                    </a:lnTo>
                    <a:lnTo>
                      <a:pt x="35" y="93"/>
                    </a:lnTo>
                    <a:lnTo>
                      <a:pt x="29" y="93"/>
                    </a:lnTo>
                    <a:lnTo>
                      <a:pt x="25" y="93"/>
                    </a:lnTo>
                    <a:lnTo>
                      <a:pt x="29" y="99"/>
                    </a:lnTo>
                    <a:lnTo>
                      <a:pt x="29" y="109"/>
                    </a:lnTo>
                    <a:lnTo>
                      <a:pt x="25" y="115"/>
                    </a:lnTo>
                    <a:lnTo>
                      <a:pt x="25" y="125"/>
                    </a:lnTo>
                    <a:lnTo>
                      <a:pt x="22" y="135"/>
                    </a:lnTo>
                    <a:lnTo>
                      <a:pt x="25" y="148"/>
                    </a:lnTo>
                    <a:lnTo>
                      <a:pt x="29" y="148"/>
                    </a:lnTo>
                    <a:lnTo>
                      <a:pt x="32" y="157"/>
                    </a:lnTo>
                    <a:lnTo>
                      <a:pt x="35" y="160"/>
                    </a:lnTo>
                    <a:lnTo>
                      <a:pt x="38" y="173"/>
                    </a:lnTo>
                    <a:lnTo>
                      <a:pt x="42" y="177"/>
                    </a:lnTo>
                    <a:lnTo>
                      <a:pt x="48" y="177"/>
                    </a:lnTo>
                    <a:lnTo>
                      <a:pt x="54" y="186"/>
                    </a:lnTo>
                    <a:lnTo>
                      <a:pt x="51" y="189"/>
                    </a:lnTo>
                    <a:lnTo>
                      <a:pt x="48" y="189"/>
                    </a:lnTo>
                    <a:lnTo>
                      <a:pt x="45" y="193"/>
                    </a:lnTo>
                    <a:lnTo>
                      <a:pt x="45" y="186"/>
                    </a:lnTo>
                    <a:lnTo>
                      <a:pt x="42" y="183"/>
                    </a:lnTo>
                    <a:lnTo>
                      <a:pt x="35" y="180"/>
                    </a:lnTo>
                    <a:lnTo>
                      <a:pt x="35" y="183"/>
                    </a:lnTo>
                    <a:lnTo>
                      <a:pt x="25" y="167"/>
                    </a:lnTo>
                    <a:lnTo>
                      <a:pt x="19" y="160"/>
                    </a:lnTo>
                    <a:lnTo>
                      <a:pt x="16" y="160"/>
                    </a:lnTo>
                    <a:lnTo>
                      <a:pt x="16" y="151"/>
                    </a:lnTo>
                    <a:lnTo>
                      <a:pt x="19" y="135"/>
                    </a:lnTo>
                    <a:lnTo>
                      <a:pt x="19" y="125"/>
                    </a:lnTo>
                    <a:lnTo>
                      <a:pt x="22" y="122"/>
                    </a:lnTo>
                    <a:lnTo>
                      <a:pt x="25" y="112"/>
                    </a:lnTo>
                    <a:lnTo>
                      <a:pt x="19" y="96"/>
                    </a:lnTo>
                    <a:lnTo>
                      <a:pt x="16" y="86"/>
                    </a:lnTo>
                    <a:lnTo>
                      <a:pt x="9" y="77"/>
                    </a:lnTo>
                    <a:lnTo>
                      <a:pt x="9" y="74"/>
                    </a:lnTo>
                    <a:lnTo>
                      <a:pt x="9" y="70"/>
                    </a:lnTo>
                    <a:lnTo>
                      <a:pt x="13" y="67"/>
                    </a:lnTo>
                    <a:lnTo>
                      <a:pt x="13" y="61"/>
                    </a:lnTo>
                    <a:lnTo>
                      <a:pt x="13" y="58"/>
                    </a:lnTo>
                    <a:lnTo>
                      <a:pt x="13" y="54"/>
                    </a:lnTo>
                    <a:lnTo>
                      <a:pt x="9" y="54"/>
                    </a:lnTo>
                    <a:lnTo>
                      <a:pt x="9" y="45"/>
                    </a:lnTo>
                    <a:lnTo>
                      <a:pt x="3" y="38"/>
                    </a:lnTo>
                    <a:lnTo>
                      <a:pt x="0" y="29"/>
                    </a:lnTo>
                    <a:lnTo>
                      <a:pt x="0" y="25"/>
                    </a:lnTo>
                    <a:lnTo>
                      <a:pt x="0" y="22"/>
                    </a:lnTo>
                    <a:lnTo>
                      <a:pt x="0" y="13"/>
                    </a:lnTo>
                    <a:lnTo>
                      <a:pt x="9" y="13"/>
                    </a:lnTo>
                    <a:lnTo>
                      <a:pt x="13" y="6"/>
                    </a:lnTo>
                    <a:lnTo>
                      <a:pt x="16" y="3"/>
                    </a:lnTo>
                    <a:lnTo>
                      <a:pt x="19" y="0"/>
                    </a:lnTo>
                    <a:lnTo>
                      <a:pt x="22" y="3"/>
                    </a:lnTo>
                    <a:lnTo>
                      <a:pt x="22" y="9"/>
                    </a:lnTo>
                    <a:lnTo>
                      <a:pt x="22" y="13"/>
                    </a:lnTo>
                    <a:lnTo>
                      <a:pt x="29" y="13"/>
                    </a:lnTo>
                    <a:lnTo>
                      <a:pt x="29" y="22"/>
                    </a:lnTo>
                    <a:lnTo>
                      <a:pt x="29" y="35"/>
                    </a:lnTo>
                    <a:lnTo>
                      <a:pt x="32" y="38"/>
                    </a:lnTo>
                    <a:lnTo>
                      <a:pt x="38" y="32"/>
                    </a:lnTo>
                    <a:lnTo>
                      <a:pt x="42" y="32"/>
                    </a:lnTo>
                    <a:lnTo>
                      <a:pt x="45" y="35"/>
                    </a:lnTo>
                    <a:lnTo>
                      <a:pt x="48" y="32"/>
                    </a:lnTo>
                    <a:lnTo>
                      <a:pt x="48" y="29"/>
                    </a:lnTo>
                    <a:lnTo>
                      <a:pt x="51" y="29"/>
                    </a:lnTo>
                    <a:lnTo>
                      <a:pt x="54" y="29"/>
                    </a:lnTo>
                    <a:lnTo>
                      <a:pt x="64" y="38"/>
                    </a:lnTo>
                    <a:lnTo>
                      <a:pt x="64" y="45"/>
                    </a:lnTo>
                    <a:lnTo>
                      <a:pt x="67" y="54"/>
                    </a:lnTo>
                    <a:lnTo>
                      <a:pt x="71" y="58"/>
                    </a:lnTo>
                    <a:lnTo>
                      <a:pt x="74" y="64"/>
                    </a:lnTo>
                    <a:lnTo>
                      <a:pt x="74" y="67"/>
                    </a:lnTo>
                    <a:lnTo>
                      <a:pt x="77" y="77"/>
                    </a:lnTo>
                    <a:lnTo>
                      <a:pt x="74" y="83"/>
                    </a:lnTo>
                    <a:lnTo>
                      <a:pt x="71" y="80"/>
                    </a:lnTo>
                    <a:lnTo>
                      <a:pt x="64" y="80"/>
                    </a:lnTo>
                    <a:lnTo>
                      <a:pt x="54" y="80"/>
                    </a:lnTo>
                    <a:lnTo>
                      <a:pt x="51" y="86"/>
                    </a:lnTo>
                    <a:lnTo>
                      <a:pt x="48" y="93"/>
                    </a:lnTo>
                    <a:lnTo>
                      <a:pt x="48" y="96"/>
                    </a:lnTo>
                    <a:lnTo>
                      <a:pt x="51" y="103"/>
                    </a:lnTo>
                    <a:lnTo>
                      <a:pt x="54" y="109"/>
                    </a:lnTo>
                    <a:lnTo>
                      <a:pt x="54" y="115"/>
                    </a:lnTo>
                    <a:close/>
                  </a:path>
                </a:pathLst>
              </a:custGeom>
              <a:solidFill>
                <a:srgbClr val="CCCCCC"/>
              </a:solidFill>
              <a:ln w="9525">
                <a:noFill/>
                <a:round/>
                <a:headEnd/>
                <a:tailEnd/>
              </a:ln>
            </p:spPr>
            <p:txBody>
              <a:bodyPr/>
              <a:lstStyle/>
              <a:p>
                <a:endParaRPr lang="en-US"/>
              </a:p>
            </p:txBody>
          </p:sp>
          <p:sp>
            <p:nvSpPr>
              <p:cNvPr id="33180" name="Freeform 263"/>
              <p:cNvSpPr>
                <a:spLocks/>
              </p:cNvSpPr>
              <p:nvPr/>
            </p:nvSpPr>
            <p:spPr bwMode="auto">
              <a:xfrm>
                <a:off x="3643" y="1949"/>
                <a:ext cx="77" cy="193"/>
              </a:xfrm>
              <a:custGeom>
                <a:avLst/>
                <a:gdLst>
                  <a:gd name="T0" fmla="*/ 54 w 77"/>
                  <a:gd name="T1" fmla="*/ 109 h 193"/>
                  <a:gd name="T2" fmla="*/ 45 w 77"/>
                  <a:gd name="T3" fmla="*/ 103 h 193"/>
                  <a:gd name="T4" fmla="*/ 35 w 77"/>
                  <a:gd name="T5" fmla="*/ 93 h 193"/>
                  <a:gd name="T6" fmla="*/ 25 w 77"/>
                  <a:gd name="T7" fmla="*/ 93 h 193"/>
                  <a:gd name="T8" fmla="*/ 29 w 77"/>
                  <a:gd name="T9" fmla="*/ 109 h 193"/>
                  <a:gd name="T10" fmla="*/ 25 w 77"/>
                  <a:gd name="T11" fmla="*/ 125 h 193"/>
                  <a:gd name="T12" fmla="*/ 25 w 77"/>
                  <a:gd name="T13" fmla="*/ 148 h 193"/>
                  <a:gd name="T14" fmla="*/ 32 w 77"/>
                  <a:gd name="T15" fmla="*/ 157 h 193"/>
                  <a:gd name="T16" fmla="*/ 38 w 77"/>
                  <a:gd name="T17" fmla="*/ 173 h 193"/>
                  <a:gd name="T18" fmla="*/ 48 w 77"/>
                  <a:gd name="T19" fmla="*/ 177 h 193"/>
                  <a:gd name="T20" fmla="*/ 51 w 77"/>
                  <a:gd name="T21" fmla="*/ 189 h 193"/>
                  <a:gd name="T22" fmla="*/ 45 w 77"/>
                  <a:gd name="T23" fmla="*/ 193 h 193"/>
                  <a:gd name="T24" fmla="*/ 42 w 77"/>
                  <a:gd name="T25" fmla="*/ 183 h 193"/>
                  <a:gd name="T26" fmla="*/ 35 w 77"/>
                  <a:gd name="T27" fmla="*/ 183 h 193"/>
                  <a:gd name="T28" fmla="*/ 19 w 77"/>
                  <a:gd name="T29" fmla="*/ 160 h 193"/>
                  <a:gd name="T30" fmla="*/ 16 w 77"/>
                  <a:gd name="T31" fmla="*/ 151 h 193"/>
                  <a:gd name="T32" fmla="*/ 19 w 77"/>
                  <a:gd name="T33" fmla="*/ 125 h 193"/>
                  <a:gd name="T34" fmla="*/ 25 w 77"/>
                  <a:gd name="T35" fmla="*/ 112 h 193"/>
                  <a:gd name="T36" fmla="*/ 16 w 77"/>
                  <a:gd name="T37" fmla="*/ 86 h 193"/>
                  <a:gd name="T38" fmla="*/ 9 w 77"/>
                  <a:gd name="T39" fmla="*/ 74 h 193"/>
                  <a:gd name="T40" fmla="*/ 13 w 77"/>
                  <a:gd name="T41" fmla="*/ 67 h 193"/>
                  <a:gd name="T42" fmla="*/ 13 w 77"/>
                  <a:gd name="T43" fmla="*/ 58 h 193"/>
                  <a:gd name="T44" fmla="*/ 9 w 77"/>
                  <a:gd name="T45" fmla="*/ 54 h 193"/>
                  <a:gd name="T46" fmla="*/ 3 w 77"/>
                  <a:gd name="T47" fmla="*/ 38 h 193"/>
                  <a:gd name="T48" fmla="*/ 0 w 77"/>
                  <a:gd name="T49" fmla="*/ 25 h 193"/>
                  <a:gd name="T50" fmla="*/ 0 w 77"/>
                  <a:gd name="T51" fmla="*/ 13 h 193"/>
                  <a:gd name="T52" fmla="*/ 13 w 77"/>
                  <a:gd name="T53" fmla="*/ 6 h 193"/>
                  <a:gd name="T54" fmla="*/ 19 w 77"/>
                  <a:gd name="T55" fmla="*/ 0 h 193"/>
                  <a:gd name="T56" fmla="*/ 19 w 77"/>
                  <a:gd name="T57" fmla="*/ 0 h 193"/>
                  <a:gd name="T58" fmla="*/ 22 w 77"/>
                  <a:gd name="T59" fmla="*/ 9 h 193"/>
                  <a:gd name="T60" fmla="*/ 29 w 77"/>
                  <a:gd name="T61" fmla="*/ 13 h 193"/>
                  <a:gd name="T62" fmla="*/ 29 w 77"/>
                  <a:gd name="T63" fmla="*/ 35 h 193"/>
                  <a:gd name="T64" fmla="*/ 38 w 77"/>
                  <a:gd name="T65" fmla="*/ 32 h 193"/>
                  <a:gd name="T66" fmla="*/ 42 w 77"/>
                  <a:gd name="T67" fmla="*/ 32 h 193"/>
                  <a:gd name="T68" fmla="*/ 48 w 77"/>
                  <a:gd name="T69" fmla="*/ 32 h 193"/>
                  <a:gd name="T70" fmla="*/ 51 w 77"/>
                  <a:gd name="T71" fmla="*/ 29 h 193"/>
                  <a:gd name="T72" fmla="*/ 64 w 77"/>
                  <a:gd name="T73" fmla="*/ 38 h 193"/>
                  <a:gd name="T74" fmla="*/ 67 w 77"/>
                  <a:gd name="T75" fmla="*/ 54 h 193"/>
                  <a:gd name="T76" fmla="*/ 71 w 77"/>
                  <a:gd name="T77" fmla="*/ 58 h 193"/>
                  <a:gd name="T78" fmla="*/ 74 w 77"/>
                  <a:gd name="T79" fmla="*/ 67 h 193"/>
                  <a:gd name="T80" fmla="*/ 74 w 77"/>
                  <a:gd name="T81" fmla="*/ 83 h 193"/>
                  <a:gd name="T82" fmla="*/ 71 w 77"/>
                  <a:gd name="T83" fmla="*/ 80 h 193"/>
                  <a:gd name="T84" fmla="*/ 54 w 77"/>
                  <a:gd name="T85" fmla="*/ 80 h 193"/>
                  <a:gd name="T86" fmla="*/ 48 w 77"/>
                  <a:gd name="T87" fmla="*/ 93 h 193"/>
                  <a:gd name="T88" fmla="*/ 51 w 77"/>
                  <a:gd name="T89" fmla="*/ 103 h 193"/>
                  <a:gd name="T90" fmla="*/ 54 w 77"/>
                  <a:gd name="T91" fmla="*/ 115 h 1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193"/>
                  <a:gd name="T140" fmla="*/ 77 w 77"/>
                  <a:gd name="T141" fmla="*/ 193 h 1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193">
                    <a:moveTo>
                      <a:pt x="54" y="115"/>
                    </a:moveTo>
                    <a:lnTo>
                      <a:pt x="54" y="109"/>
                    </a:lnTo>
                    <a:lnTo>
                      <a:pt x="48" y="109"/>
                    </a:lnTo>
                    <a:lnTo>
                      <a:pt x="45" y="103"/>
                    </a:lnTo>
                    <a:lnTo>
                      <a:pt x="35" y="103"/>
                    </a:lnTo>
                    <a:lnTo>
                      <a:pt x="35" y="93"/>
                    </a:lnTo>
                    <a:lnTo>
                      <a:pt x="29" y="93"/>
                    </a:lnTo>
                    <a:lnTo>
                      <a:pt x="25" y="93"/>
                    </a:lnTo>
                    <a:lnTo>
                      <a:pt x="29" y="99"/>
                    </a:lnTo>
                    <a:lnTo>
                      <a:pt x="29" y="109"/>
                    </a:lnTo>
                    <a:lnTo>
                      <a:pt x="25" y="115"/>
                    </a:lnTo>
                    <a:lnTo>
                      <a:pt x="25" y="125"/>
                    </a:lnTo>
                    <a:lnTo>
                      <a:pt x="22" y="135"/>
                    </a:lnTo>
                    <a:lnTo>
                      <a:pt x="25" y="148"/>
                    </a:lnTo>
                    <a:lnTo>
                      <a:pt x="29" y="148"/>
                    </a:lnTo>
                    <a:lnTo>
                      <a:pt x="32" y="157"/>
                    </a:lnTo>
                    <a:lnTo>
                      <a:pt x="35" y="160"/>
                    </a:lnTo>
                    <a:lnTo>
                      <a:pt x="38" y="173"/>
                    </a:lnTo>
                    <a:lnTo>
                      <a:pt x="42" y="177"/>
                    </a:lnTo>
                    <a:lnTo>
                      <a:pt x="48" y="177"/>
                    </a:lnTo>
                    <a:lnTo>
                      <a:pt x="54" y="186"/>
                    </a:lnTo>
                    <a:lnTo>
                      <a:pt x="51" y="189"/>
                    </a:lnTo>
                    <a:lnTo>
                      <a:pt x="48" y="189"/>
                    </a:lnTo>
                    <a:lnTo>
                      <a:pt x="45" y="193"/>
                    </a:lnTo>
                    <a:lnTo>
                      <a:pt x="45" y="186"/>
                    </a:lnTo>
                    <a:lnTo>
                      <a:pt x="42" y="183"/>
                    </a:lnTo>
                    <a:lnTo>
                      <a:pt x="35" y="180"/>
                    </a:lnTo>
                    <a:lnTo>
                      <a:pt x="35" y="183"/>
                    </a:lnTo>
                    <a:lnTo>
                      <a:pt x="25" y="167"/>
                    </a:lnTo>
                    <a:lnTo>
                      <a:pt x="19" y="160"/>
                    </a:lnTo>
                    <a:lnTo>
                      <a:pt x="16" y="160"/>
                    </a:lnTo>
                    <a:lnTo>
                      <a:pt x="16" y="151"/>
                    </a:lnTo>
                    <a:lnTo>
                      <a:pt x="19" y="135"/>
                    </a:lnTo>
                    <a:lnTo>
                      <a:pt x="19" y="125"/>
                    </a:lnTo>
                    <a:lnTo>
                      <a:pt x="22" y="122"/>
                    </a:lnTo>
                    <a:lnTo>
                      <a:pt x="25" y="112"/>
                    </a:lnTo>
                    <a:lnTo>
                      <a:pt x="19" y="96"/>
                    </a:lnTo>
                    <a:lnTo>
                      <a:pt x="16" y="86"/>
                    </a:lnTo>
                    <a:lnTo>
                      <a:pt x="9" y="77"/>
                    </a:lnTo>
                    <a:lnTo>
                      <a:pt x="9" y="74"/>
                    </a:lnTo>
                    <a:lnTo>
                      <a:pt x="9" y="70"/>
                    </a:lnTo>
                    <a:lnTo>
                      <a:pt x="13" y="67"/>
                    </a:lnTo>
                    <a:lnTo>
                      <a:pt x="13" y="61"/>
                    </a:lnTo>
                    <a:lnTo>
                      <a:pt x="13" y="58"/>
                    </a:lnTo>
                    <a:lnTo>
                      <a:pt x="13" y="54"/>
                    </a:lnTo>
                    <a:lnTo>
                      <a:pt x="9" y="54"/>
                    </a:lnTo>
                    <a:lnTo>
                      <a:pt x="9" y="45"/>
                    </a:lnTo>
                    <a:lnTo>
                      <a:pt x="3" y="38"/>
                    </a:lnTo>
                    <a:lnTo>
                      <a:pt x="0" y="29"/>
                    </a:lnTo>
                    <a:lnTo>
                      <a:pt x="0" y="25"/>
                    </a:lnTo>
                    <a:lnTo>
                      <a:pt x="0" y="22"/>
                    </a:lnTo>
                    <a:lnTo>
                      <a:pt x="0" y="13"/>
                    </a:lnTo>
                    <a:lnTo>
                      <a:pt x="9" y="13"/>
                    </a:lnTo>
                    <a:lnTo>
                      <a:pt x="13" y="6"/>
                    </a:lnTo>
                    <a:lnTo>
                      <a:pt x="16" y="3"/>
                    </a:lnTo>
                    <a:lnTo>
                      <a:pt x="19" y="0"/>
                    </a:lnTo>
                    <a:lnTo>
                      <a:pt x="22" y="3"/>
                    </a:lnTo>
                    <a:lnTo>
                      <a:pt x="22" y="9"/>
                    </a:lnTo>
                    <a:lnTo>
                      <a:pt x="22" y="13"/>
                    </a:lnTo>
                    <a:lnTo>
                      <a:pt x="29" y="13"/>
                    </a:lnTo>
                    <a:lnTo>
                      <a:pt x="29" y="22"/>
                    </a:lnTo>
                    <a:lnTo>
                      <a:pt x="29" y="35"/>
                    </a:lnTo>
                    <a:lnTo>
                      <a:pt x="32" y="38"/>
                    </a:lnTo>
                    <a:lnTo>
                      <a:pt x="38" y="32"/>
                    </a:lnTo>
                    <a:lnTo>
                      <a:pt x="42" y="32"/>
                    </a:lnTo>
                    <a:lnTo>
                      <a:pt x="45" y="35"/>
                    </a:lnTo>
                    <a:lnTo>
                      <a:pt x="48" y="32"/>
                    </a:lnTo>
                    <a:lnTo>
                      <a:pt x="48" y="29"/>
                    </a:lnTo>
                    <a:lnTo>
                      <a:pt x="51" y="29"/>
                    </a:lnTo>
                    <a:lnTo>
                      <a:pt x="54" y="29"/>
                    </a:lnTo>
                    <a:lnTo>
                      <a:pt x="64" y="38"/>
                    </a:lnTo>
                    <a:lnTo>
                      <a:pt x="64" y="45"/>
                    </a:lnTo>
                    <a:lnTo>
                      <a:pt x="67" y="54"/>
                    </a:lnTo>
                    <a:lnTo>
                      <a:pt x="71" y="58"/>
                    </a:lnTo>
                    <a:lnTo>
                      <a:pt x="74" y="64"/>
                    </a:lnTo>
                    <a:lnTo>
                      <a:pt x="74" y="67"/>
                    </a:lnTo>
                    <a:lnTo>
                      <a:pt x="77" y="77"/>
                    </a:lnTo>
                    <a:lnTo>
                      <a:pt x="74" y="83"/>
                    </a:lnTo>
                    <a:lnTo>
                      <a:pt x="71" y="80"/>
                    </a:lnTo>
                    <a:lnTo>
                      <a:pt x="64" y="80"/>
                    </a:lnTo>
                    <a:lnTo>
                      <a:pt x="54" y="80"/>
                    </a:lnTo>
                    <a:lnTo>
                      <a:pt x="51" y="86"/>
                    </a:lnTo>
                    <a:lnTo>
                      <a:pt x="48" y="93"/>
                    </a:lnTo>
                    <a:lnTo>
                      <a:pt x="48" y="96"/>
                    </a:lnTo>
                    <a:lnTo>
                      <a:pt x="51" y="103"/>
                    </a:lnTo>
                    <a:lnTo>
                      <a:pt x="54" y="109"/>
                    </a:lnTo>
                    <a:lnTo>
                      <a:pt x="54" y="115"/>
                    </a:lnTo>
                  </a:path>
                </a:pathLst>
              </a:custGeom>
              <a:noFill/>
              <a:ln w="0">
                <a:solidFill>
                  <a:srgbClr val="7F7F7F"/>
                </a:solidFill>
                <a:round/>
                <a:headEnd/>
                <a:tailEnd/>
              </a:ln>
            </p:spPr>
            <p:txBody>
              <a:bodyPr/>
              <a:lstStyle/>
              <a:p>
                <a:endParaRPr lang="en-US"/>
              </a:p>
            </p:txBody>
          </p:sp>
          <p:sp>
            <p:nvSpPr>
              <p:cNvPr id="33181" name="Freeform 264"/>
              <p:cNvSpPr>
                <a:spLocks/>
              </p:cNvSpPr>
              <p:nvPr/>
            </p:nvSpPr>
            <p:spPr bwMode="auto">
              <a:xfrm>
                <a:off x="3662" y="1923"/>
                <a:ext cx="74" cy="112"/>
              </a:xfrm>
              <a:custGeom>
                <a:avLst/>
                <a:gdLst>
                  <a:gd name="T0" fmla="*/ 23 w 74"/>
                  <a:gd name="T1" fmla="*/ 58 h 112"/>
                  <a:gd name="T2" fmla="*/ 26 w 74"/>
                  <a:gd name="T3" fmla="*/ 61 h 112"/>
                  <a:gd name="T4" fmla="*/ 29 w 74"/>
                  <a:gd name="T5" fmla="*/ 55 h 112"/>
                  <a:gd name="T6" fmla="*/ 35 w 74"/>
                  <a:gd name="T7" fmla="*/ 55 h 112"/>
                  <a:gd name="T8" fmla="*/ 45 w 74"/>
                  <a:gd name="T9" fmla="*/ 71 h 112"/>
                  <a:gd name="T10" fmla="*/ 52 w 74"/>
                  <a:gd name="T11" fmla="*/ 84 h 112"/>
                  <a:gd name="T12" fmla="*/ 55 w 74"/>
                  <a:gd name="T13" fmla="*/ 90 h 112"/>
                  <a:gd name="T14" fmla="*/ 58 w 74"/>
                  <a:gd name="T15" fmla="*/ 103 h 112"/>
                  <a:gd name="T16" fmla="*/ 58 w 74"/>
                  <a:gd name="T17" fmla="*/ 109 h 112"/>
                  <a:gd name="T18" fmla="*/ 64 w 74"/>
                  <a:gd name="T19" fmla="*/ 112 h 112"/>
                  <a:gd name="T20" fmla="*/ 64 w 74"/>
                  <a:gd name="T21" fmla="*/ 106 h 112"/>
                  <a:gd name="T22" fmla="*/ 71 w 74"/>
                  <a:gd name="T23" fmla="*/ 106 h 112"/>
                  <a:gd name="T24" fmla="*/ 74 w 74"/>
                  <a:gd name="T25" fmla="*/ 93 h 112"/>
                  <a:gd name="T26" fmla="*/ 64 w 74"/>
                  <a:gd name="T27" fmla="*/ 77 h 112"/>
                  <a:gd name="T28" fmla="*/ 64 w 74"/>
                  <a:gd name="T29" fmla="*/ 74 h 112"/>
                  <a:gd name="T30" fmla="*/ 58 w 74"/>
                  <a:gd name="T31" fmla="*/ 64 h 112"/>
                  <a:gd name="T32" fmla="*/ 48 w 74"/>
                  <a:gd name="T33" fmla="*/ 51 h 112"/>
                  <a:gd name="T34" fmla="*/ 35 w 74"/>
                  <a:gd name="T35" fmla="*/ 39 h 112"/>
                  <a:gd name="T36" fmla="*/ 42 w 74"/>
                  <a:gd name="T37" fmla="*/ 35 h 112"/>
                  <a:gd name="T38" fmla="*/ 39 w 74"/>
                  <a:gd name="T39" fmla="*/ 22 h 112"/>
                  <a:gd name="T40" fmla="*/ 26 w 74"/>
                  <a:gd name="T41" fmla="*/ 22 h 112"/>
                  <a:gd name="T42" fmla="*/ 23 w 74"/>
                  <a:gd name="T43" fmla="*/ 13 h 112"/>
                  <a:gd name="T44" fmla="*/ 16 w 74"/>
                  <a:gd name="T45" fmla="*/ 3 h 112"/>
                  <a:gd name="T46" fmla="*/ 10 w 74"/>
                  <a:gd name="T47" fmla="*/ 3 h 112"/>
                  <a:gd name="T48" fmla="*/ 13 w 74"/>
                  <a:gd name="T49" fmla="*/ 13 h 112"/>
                  <a:gd name="T50" fmla="*/ 10 w 74"/>
                  <a:gd name="T51" fmla="*/ 16 h 112"/>
                  <a:gd name="T52" fmla="*/ 6 w 74"/>
                  <a:gd name="T53" fmla="*/ 13 h 112"/>
                  <a:gd name="T54" fmla="*/ 3 w 74"/>
                  <a:gd name="T55" fmla="*/ 22 h 112"/>
                  <a:gd name="T56" fmla="*/ 0 w 74"/>
                  <a:gd name="T57" fmla="*/ 26 h 112"/>
                  <a:gd name="T58" fmla="*/ 0 w 74"/>
                  <a:gd name="T59" fmla="*/ 26 h 112"/>
                  <a:gd name="T60" fmla="*/ 3 w 74"/>
                  <a:gd name="T61" fmla="*/ 35 h 112"/>
                  <a:gd name="T62" fmla="*/ 10 w 74"/>
                  <a:gd name="T63" fmla="*/ 39 h 112"/>
                  <a:gd name="T64" fmla="*/ 10 w 74"/>
                  <a:gd name="T65" fmla="*/ 61 h 112"/>
                  <a:gd name="T66" fmla="*/ 19 w 74"/>
                  <a:gd name="T67" fmla="*/ 58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2"/>
                  <a:gd name="T104" fmla="*/ 74 w 74"/>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2">
                    <a:moveTo>
                      <a:pt x="19" y="58"/>
                    </a:moveTo>
                    <a:lnTo>
                      <a:pt x="23" y="58"/>
                    </a:lnTo>
                    <a:lnTo>
                      <a:pt x="26" y="61"/>
                    </a:lnTo>
                    <a:lnTo>
                      <a:pt x="29" y="58"/>
                    </a:lnTo>
                    <a:lnTo>
                      <a:pt x="29" y="55"/>
                    </a:lnTo>
                    <a:lnTo>
                      <a:pt x="32" y="55"/>
                    </a:lnTo>
                    <a:lnTo>
                      <a:pt x="35" y="55"/>
                    </a:lnTo>
                    <a:lnTo>
                      <a:pt x="45" y="64"/>
                    </a:lnTo>
                    <a:lnTo>
                      <a:pt x="45" y="71"/>
                    </a:lnTo>
                    <a:lnTo>
                      <a:pt x="48" y="80"/>
                    </a:lnTo>
                    <a:lnTo>
                      <a:pt x="52" y="84"/>
                    </a:lnTo>
                    <a:lnTo>
                      <a:pt x="55" y="90"/>
                    </a:lnTo>
                    <a:lnTo>
                      <a:pt x="55" y="93"/>
                    </a:lnTo>
                    <a:lnTo>
                      <a:pt x="58" y="103"/>
                    </a:lnTo>
                    <a:lnTo>
                      <a:pt x="55" y="109"/>
                    </a:lnTo>
                    <a:lnTo>
                      <a:pt x="58" y="109"/>
                    </a:lnTo>
                    <a:lnTo>
                      <a:pt x="61" y="112"/>
                    </a:lnTo>
                    <a:lnTo>
                      <a:pt x="64" y="112"/>
                    </a:lnTo>
                    <a:lnTo>
                      <a:pt x="61" y="106"/>
                    </a:lnTo>
                    <a:lnTo>
                      <a:pt x="64" y="106"/>
                    </a:lnTo>
                    <a:lnTo>
                      <a:pt x="68" y="106"/>
                    </a:lnTo>
                    <a:lnTo>
                      <a:pt x="71" y="106"/>
                    </a:lnTo>
                    <a:lnTo>
                      <a:pt x="74" y="103"/>
                    </a:lnTo>
                    <a:lnTo>
                      <a:pt x="74" y="93"/>
                    </a:lnTo>
                    <a:lnTo>
                      <a:pt x="71" y="84"/>
                    </a:lnTo>
                    <a:lnTo>
                      <a:pt x="64" y="77"/>
                    </a:lnTo>
                    <a:lnTo>
                      <a:pt x="64" y="74"/>
                    </a:lnTo>
                    <a:lnTo>
                      <a:pt x="61" y="67"/>
                    </a:lnTo>
                    <a:lnTo>
                      <a:pt x="58" y="64"/>
                    </a:lnTo>
                    <a:lnTo>
                      <a:pt x="48" y="55"/>
                    </a:lnTo>
                    <a:lnTo>
                      <a:pt x="48" y="51"/>
                    </a:lnTo>
                    <a:lnTo>
                      <a:pt x="35" y="42"/>
                    </a:lnTo>
                    <a:lnTo>
                      <a:pt x="35" y="39"/>
                    </a:lnTo>
                    <a:lnTo>
                      <a:pt x="42" y="39"/>
                    </a:lnTo>
                    <a:lnTo>
                      <a:pt x="42" y="35"/>
                    </a:lnTo>
                    <a:lnTo>
                      <a:pt x="42" y="32"/>
                    </a:lnTo>
                    <a:lnTo>
                      <a:pt x="39" y="22"/>
                    </a:lnTo>
                    <a:lnTo>
                      <a:pt x="35" y="22"/>
                    </a:lnTo>
                    <a:lnTo>
                      <a:pt x="26" y="22"/>
                    </a:lnTo>
                    <a:lnTo>
                      <a:pt x="23" y="19"/>
                    </a:lnTo>
                    <a:lnTo>
                      <a:pt x="23" y="13"/>
                    </a:lnTo>
                    <a:lnTo>
                      <a:pt x="16" y="3"/>
                    </a:lnTo>
                    <a:lnTo>
                      <a:pt x="10" y="0"/>
                    </a:lnTo>
                    <a:lnTo>
                      <a:pt x="10" y="3"/>
                    </a:lnTo>
                    <a:lnTo>
                      <a:pt x="10" y="10"/>
                    </a:lnTo>
                    <a:lnTo>
                      <a:pt x="13" y="13"/>
                    </a:lnTo>
                    <a:lnTo>
                      <a:pt x="13" y="16"/>
                    </a:lnTo>
                    <a:lnTo>
                      <a:pt x="10" y="16"/>
                    </a:lnTo>
                    <a:lnTo>
                      <a:pt x="6" y="13"/>
                    </a:lnTo>
                    <a:lnTo>
                      <a:pt x="3" y="19"/>
                    </a:lnTo>
                    <a:lnTo>
                      <a:pt x="3" y="22"/>
                    </a:lnTo>
                    <a:lnTo>
                      <a:pt x="0" y="22"/>
                    </a:lnTo>
                    <a:lnTo>
                      <a:pt x="0" y="26"/>
                    </a:lnTo>
                    <a:lnTo>
                      <a:pt x="3" y="29"/>
                    </a:lnTo>
                    <a:lnTo>
                      <a:pt x="3" y="35"/>
                    </a:lnTo>
                    <a:lnTo>
                      <a:pt x="3" y="39"/>
                    </a:lnTo>
                    <a:lnTo>
                      <a:pt x="10" y="39"/>
                    </a:lnTo>
                    <a:lnTo>
                      <a:pt x="10" y="48"/>
                    </a:lnTo>
                    <a:lnTo>
                      <a:pt x="10" y="61"/>
                    </a:lnTo>
                    <a:lnTo>
                      <a:pt x="13" y="64"/>
                    </a:lnTo>
                    <a:lnTo>
                      <a:pt x="19" y="58"/>
                    </a:lnTo>
                    <a:close/>
                  </a:path>
                </a:pathLst>
              </a:custGeom>
              <a:solidFill>
                <a:srgbClr val="CCCCCC"/>
              </a:solidFill>
              <a:ln w="9525">
                <a:noFill/>
                <a:round/>
                <a:headEnd/>
                <a:tailEnd/>
              </a:ln>
            </p:spPr>
            <p:txBody>
              <a:bodyPr/>
              <a:lstStyle/>
              <a:p>
                <a:endParaRPr lang="en-US"/>
              </a:p>
            </p:txBody>
          </p:sp>
          <p:sp>
            <p:nvSpPr>
              <p:cNvPr id="33182" name="Freeform 265"/>
              <p:cNvSpPr>
                <a:spLocks/>
              </p:cNvSpPr>
              <p:nvPr/>
            </p:nvSpPr>
            <p:spPr bwMode="auto">
              <a:xfrm>
                <a:off x="3662" y="1923"/>
                <a:ext cx="74" cy="112"/>
              </a:xfrm>
              <a:custGeom>
                <a:avLst/>
                <a:gdLst>
                  <a:gd name="T0" fmla="*/ 23 w 74"/>
                  <a:gd name="T1" fmla="*/ 58 h 112"/>
                  <a:gd name="T2" fmla="*/ 26 w 74"/>
                  <a:gd name="T3" fmla="*/ 61 h 112"/>
                  <a:gd name="T4" fmla="*/ 29 w 74"/>
                  <a:gd name="T5" fmla="*/ 55 h 112"/>
                  <a:gd name="T6" fmla="*/ 35 w 74"/>
                  <a:gd name="T7" fmla="*/ 55 h 112"/>
                  <a:gd name="T8" fmla="*/ 45 w 74"/>
                  <a:gd name="T9" fmla="*/ 71 h 112"/>
                  <a:gd name="T10" fmla="*/ 52 w 74"/>
                  <a:gd name="T11" fmla="*/ 84 h 112"/>
                  <a:gd name="T12" fmla="*/ 55 w 74"/>
                  <a:gd name="T13" fmla="*/ 90 h 112"/>
                  <a:gd name="T14" fmla="*/ 58 w 74"/>
                  <a:gd name="T15" fmla="*/ 103 h 112"/>
                  <a:gd name="T16" fmla="*/ 58 w 74"/>
                  <a:gd name="T17" fmla="*/ 109 h 112"/>
                  <a:gd name="T18" fmla="*/ 64 w 74"/>
                  <a:gd name="T19" fmla="*/ 112 h 112"/>
                  <a:gd name="T20" fmla="*/ 64 w 74"/>
                  <a:gd name="T21" fmla="*/ 106 h 112"/>
                  <a:gd name="T22" fmla="*/ 71 w 74"/>
                  <a:gd name="T23" fmla="*/ 106 h 112"/>
                  <a:gd name="T24" fmla="*/ 74 w 74"/>
                  <a:gd name="T25" fmla="*/ 93 h 112"/>
                  <a:gd name="T26" fmla="*/ 64 w 74"/>
                  <a:gd name="T27" fmla="*/ 77 h 112"/>
                  <a:gd name="T28" fmla="*/ 64 w 74"/>
                  <a:gd name="T29" fmla="*/ 74 h 112"/>
                  <a:gd name="T30" fmla="*/ 58 w 74"/>
                  <a:gd name="T31" fmla="*/ 64 h 112"/>
                  <a:gd name="T32" fmla="*/ 48 w 74"/>
                  <a:gd name="T33" fmla="*/ 51 h 112"/>
                  <a:gd name="T34" fmla="*/ 35 w 74"/>
                  <a:gd name="T35" fmla="*/ 39 h 112"/>
                  <a:gd name="T36" fmla="*/ 42 w 74"/>
                  <a:gd name="T37" fmla="*/ 35 h 112"/>
                  <a:gd name="T38" fmla="*/ 39 w 74"/>
                  <a:gd name="T39" fmla="*/ 22 h 112"/>
                  <a:gd name="T40" fmla="*/ 26 w 74"/>
                  <a:gd name="T41" fmla="*/ 22 h 112"/>
                  <a:gd name="T42" fmla="*/ 23 w 74"/>
                  <a:gd name="T43" fmla="*/ 13 h 112"/>
                  <a:gd name="T44" fmla="*/ 16 w 74"/>
                  <a:gd name="T45" fmla="*/ 3 h 112"/>
                  <a:gd name="T46" fmla="*/ 10 w 74"/>
                  <a:gd name="T47" fmla="*/ 3 h 112"/>
                  <a:gd name="T48" fmla="*/ 13 w 74"/>
                  <a:gd name="T49" fmla="*/ 13 h 112"/>
                  <a:gd name="T50" fmla="*/ 10 w 74"/>
                  <a:gd name="T51" fmla="*/ 16 h 112"/>
                  <a:gd name="T52" fmla="*/ 6 w 74"/>
                  <a:gd name="T53" fmla="*/ 13 h 112"/>
                  <a:gd name="T54" fmla="*/ 3 w 74"/>
                  <a:gd name="T55" fmla="*/ 22 h 112"/>
                  <a:gd name="T56" fmla="*/ 0 w 74"/>
                  <a:gd name="T57" fmla="*/ 26 h 112"/>
                  <a:gd name="T58" fmla="*/ 0 w 74"/>
                  <a:gd name="T59" fmla="*/ 26 h 112"/>
                  <a:gd name="T60" fmla="*/ 3 w 74"/>
                  <a:gd name="T61" fmla="*/ 35 h 112"/>
                  <a:gd name="T62" fmla="*/ 10 w 74"/>
                  <a:gd name="T63" fmla="*/ 39 h 112"/>
                  <a:gd name="T64" fmla="*/ 10 w 74"/>
                  <a:gd name="T65" fmla="*/ 61 h 112"/>
                  <a:gd name="T66" fmla="*/ 19 w 74"/>
                  <a:gd name="T67" fmla="*/ 58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2"/>
                  <a:gd name="T104" fmla="*/ 74 w 74"/>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2">
                    <a:moveTo>
                      <a:pt x="19" y="58"/>
                    </a:moveTo>
                    <a:lnTo>
                      <a:pt x="23" y="58"/>
                    </a:lnTo>
                    <a:lnTo>
                      <a:pt x="26" y="61"/>
                    </a:lnTo>
                    <a:lnTo>
                      <a:pt x="29" y="58"/>
                    </a:lnTo>
                    <a:lnTo>
                      <a:pt x="29" y="55"/>
                    </a:lnTo>
                    <a:lnTo>
                      <a:pt x="32" y="55"/>
                    </a:lnTo>
                    <a:lnTo>
                      <a:pt x="35" y="55"/>
                    </a:lnTo>
                    <a:lnTo>
                      <a:pt x="45" y="64"/>
                    </a:lnTo>
                    <a:lnTo>
                      <a:pt x="45" y="71"/>
                    </a:lnTo>
                    <a:lnTo>
                      <a:pt x="48" y="80"/>
                    </a:lnTo>
                    <a:lnTo>
                      <a:pt x="52" y="84"/>
                    </a:lnTo>
                    <a:lnTo>
                      <a:pt x="55" y="90"/>
                    </a:lnTo>
                    <a:lnTo>
                      <a:pt x="55" y="93"/>
                    </a:lnTo>
                    <a:lnTo>
                      <a:pt x="58" y="103"/>
                    </a:lnTo>
                    <a:lnTo>
                      <a:pt x="55" y="109"/>
                    </a:lnTo>
                    <a:lnTo>
                      <a:pt x="58" y="109"/>
                    </a:lnTo>
                    <a:lnTo>
                      <a:pt x="61" y="112"/>
                    </a:lnTo>
                    <a:lnTo>
                      <a:pt x="64" y="112"/>
                    </a:lnTo>
                    <a:lnTo>
                      <a:pt x="61" y="106"/>
                    </a:lnTo>
                    <a:lnTo>
                      <a:pt x="64" y="106"/>
                    </a:lnTo>
                    <a:lnTo>
                      <a:pt x="68" y="106"/>
                    </a:lnTo>
                    <a:lnTo>
                      <a:pt x="71" y="106"/>
                    </a:lnTo>
                    <a:lnTo>
                      <a:pt x="74" y="103"/>
                    </a:lnTo>
                    <a:lnTo>
                      <a:pt x="74" y="93"/>
                    </a:lnTo>
                    <a:lnTo>
                      <a:pt x="71" y="84"/>
                    </a:lnTo>
                    <a:lnTo>
                      <a:pt x="64" y="77"/>
                    </a:lnTo>
                    <a:lnTo>
                      <a:pt x="64" y="74"/>
                    </a:lnTo>
                    <a:lnTo>
                      <a:pt x="61" y="67"/>
                    </a:lnTo>
                    <a:lnTo>
                      <a:pt x="58" y="64"/>
                    </a:lnTo>
                    <a:lnTo>
                      <a:pt x="48" y="55"/>
                    </a:lnTo>
                    <a:lnTo>
                      <a:pt x="48" y="51"/>
                    </a:lnTo>
                    <a:lnTo>
                      <a:pt x="35" y="42"/>
                    </a:lnTo>
                    <a:lnTo>
                      <a:pt x="35" y="39"/>
                    </a:lnTo>
                    <a:lnTo>
                      <a:pt x="42" y="39"/>
                    </a:lnTo>
                    <a:lnTo>
                      <a:pt x="42" y="35"/>
                    </a:lnTo>
                    <a:lnTo>
                      <a:pt x="42" y="32"/>
                    </a:lnTo>
                    <a:lnTo>
                      <a:pt x="39" y="22"/>
                    </a:lnTo>
                    <a:lnTo>
                      <a:pt x="35" y="22"/>
                    </a:lnTo>
                    <a:lnTo>
                      <a:pt x="26" y="22"/>
                    </a:lnTo>
                    <a:lnTo>
                      <a:pt x="23" y="19"/>
                    </a:lnTo>
                    <a:lnTo>
                      <a:pt x="23" y="13"/>
                    </a:lnTo>
                    <a:lnTo>
                      <a:pt x="16" y="3"/>
                    </a:lnTo>
                    <a:lnTo>
                      <a:pt x="10" y="0"/>
                    </a:lnTo>
                    <a:lnTo>
                      <a:pt x="10" y="3"/>
                    </a:lnTo>
                    <a:lnTo>
                      <a:pt x="10" y="10"/>
                    </a:lnTo>
                    <a:lnTo>
                      <a:pt x="13" y="13"/>
                    </a:lnTo>
                    <a:lnTo>
                      <a:pt x="13" y="16"/>
                    </a:lnTo>
                    <a:lnTo>
                      <a:pt x="10" y="16"/>
                    </a:lnTo>
                    <a:lnTo>
                      <a:pt x="6" y="13"/>
                    </a:lnTo>
                    <a:lnTo>
                      <a:pt x="3" y="19"/>
                    </a:lnTo>
                    <a:lnTo>
                      <a:pt x="3" y="22"/>
                    </a:lnTo>
                    <a:lnTo>
                      <a:pt x="0" y="22"/>
                    </a:lnTo>
                    <a:lnTo>
                      <a:pt x="0" y="26"/>
                    </a:lnTo>
                    <a:lnTo>
                      <a:pt x="3" y="29"/>
                    </a:lnTo>
                    <a:lnTo>
                      <a:pt x="3" y="35"/>
                    </a:lnTo>
                    <a:lnTo>
                      <a:pt x="3" y="39"/>
                    </a:lnTo>
                    <a:lnTo>
                      <a:pt x="10" y="39"/>
                    </a:lnTo>
                    <a:lnTo>
                      <a:pt x="10" y="48"/>
                    </a:lnTo>
                    <a:lnTo>
                      <a:pt x="10" y="61"/>
                    </a:lnTo>
                    <a:lnTo>
                      <a:pt x="13" y="64"/>
                    </a:lnTo>
                    <a:lnTo>
                      <a:pt x="19" y="58"/>
                    </a:lnTo>
                  </a:path>
                </a:pathLst>
              </a:custGeom>
              <a:noFill/>
              <a:ln w="0">
                <a:solidFill>
                  <a:srgbClr val="7F7F7F"/>
                </a:solidFill>
                <a:round/>
                <a:headEnd/>
                <a:tailEnd/>
              </a:ln>
            </p:spPr>
            <p:txBody>
              <a:bodyPr/>
              <a:lstStyle/>
              <a:p>
                <a:endParaRPr lang="en-US"/>
              </a:p>
            </p:txBody>
          </p:sp>
          <p:sp>
            <p:nvSpPr>
              <p:cNvPr id="33183" name="Freeform 266"/>
              <p:cNvSpPr>
                <a:spLocks/>
              </p:cNvSpPr>
              <p:nvPr/>
            </p:nvSpPr>
            <p:spPr bwMode="auto">
              <a:xfrm>
                <a:off x="3128" y="1501"/>
                <a:ext cx="328" cy="181"/>
              </a:xfrm>
              <a:custGeom>
                <a:avLst/>
                <a:gdLst>
                  <a:gd name="T0" fmla="*/ 170 w 328"/>
                  <a:gd name="T1" fmla="*/ 4 h 181"/>
                  <a:gd name="T2" fmla="*/ 177 w 328"/>
                  <a:gd name="T3" fmla="*/ 17 h 181"/>
                  <a:gd name="T4" fmla="*/ 186 w 328"/>
                  <a:gd name="T5" fmla="*/ 17 h 181"/>
                  <a:gd name="T6" fmla="*/ 193 w 328"/>
                  <a:gd name="T7" fmla="*/ 20 h 181"/>
                  <a:gd name="T8" fmla="*/ 196 w 328"/>
                  <a:gd name="T9" fmla="*/ 23 h 181"/>
                  <a:gd name="T10" fmla="*/ 219 w 328"/>
                  <a:gd name="T11" fmla="*/ 13 h 181"/>
                  <a:gd name="T12" fmla="*/ 264 w 328"/>
                  <a:gd name="T13" fmla="*/ 58 h 181"/>
                  <a:gd name="T14" fmla="*/ 283 w 328"/>
                  <a:gd name="T15" fmla="*/ 58 h 181"/>
                  <a:gd name="T16" fmla="*/ 322 w 328"/>
                  <a:gd name="T17" fmla="*/ 71 h 181"/>
                  <a:gd name="T18" fmla="*/ 322 w 328"/>
                  <a:gd name="T19" fmla="*/ 87 h 181"/>
                  <a:gd name="T20" fmla="*/ 315 w 328"/>
                  <a:gd name="T21" fmla="*/ 107 h 181"/>
                  <a:gd name="T22" fmla="*/ 302 w 328"/>
                  <a:gd name="T23" fmla="*/ 110 h 181"/>
                  <a:gd name="T24" fmla="*/ 296 w 328"/>
                  <a:gd name="T25" fmla="*/ 129 h 181"/>
                  <a:gd name="T26" fmla="*/ 293 w 328"/>
                  <a:gd name="T27" fmla="*/ 142 h 181"/>
                  <a:gd name="T28" fmla="*/ 299 w 328"/>
                  <a:gd name="T29" fmla="*/ 165 h 181"/>
                  <a:gd name="T30" fmla="*/ 254 w 328"/>
                  <a:gd name="T31" fmla="*/ 158 h 181"/>
                  <a:gd name="T32" fmla="*/ 238 w 328"/>
                  <a:gd name="T33" fmla="*/ 165 h 181"/>
                  <a:gd name="T34" fmla="*/ 219 w 328"/>
                  <a:gd name="T35" fmla="*/ 165 h 181"/>
                  <a:gd name="T36" fmla="*/ 209 w 328"/>
                  <a:gd name="T37" fmla="*/ 174 h 181"/>
                  <a:gd name="T38" fmla="*/ 186 w 328"/>
                  <a:gd name="T39" fmla="*/ 171 h 181"/>
                  <a:gd name="T40" fmla="*/ 177 w 328"/>
                  <a:gd name="T41" fmla="*/ 158 h 181"/>
                  <a:gd name="T42" fmla="*/ 161 w 328"/>
                  <a:gd name="T43" fmla="*/ 148 h 181"/>
                  <a:gd name="T44" fmla="*/ 135 w 328"/>
                  <a:gd name="T45" fmla="*/ 145 h 181"/>
                  <a:gd name="T46" fmla="*/ 112 w 328"/>
                  <a:gd name="T47" fmla="*/ 126 h 181"/>
                  <a:gd name="T48" fmla="*/ 90 w 328"/>
                  <a:gd name="T49" fmla="*/ 129 h 181"/>
                  <a:gd name="T50" fmla="*/ 93 w 328"/>
                  <a:gd name="T51" fmla="*/ 165 h 181"/>
                  <a:gd name="T52" fmla="*/ 83 w 328"/>
                  <a:gd name="T53" fmla="*/ 168 h 181"/>
                  <a:gd name="T54" fmla="*/ 64 w 328"/>
                  <a:gd name="T55" fmla="*/ 165 h 181"/>
                  <a:gd name="T56" fmla="*/ 55 w 328"/>
                  <a:gd name="T57" fmla="*/ 155 h 181"/>
                  <a:gd name="T58" fmla="*/ 45 w 328"/>
                  <a:gd name="T59" fmla="*/ 142 h 181"/>
                  <a:gd name="T60" fmla="*/ 51 w 328"/>
                  <a:gd name="T61" fmla="*/ 139 h 181"/>
                  <a:gd name="T62" fmla="*/ 55 w 328"/>
                  <a:gd name="T63" fmla="*/ 126 h 181"/>
                  <a:gd name="T64" fmla="*/ 74 w 328"/>
                  <a:gd name="T65" fmla="*/ 129 h 181"/>
                  <a:gd name="T66" fmla="*/ 77 w 328"/>
                  <a:gd name="T67" fmla="*/ 126 h 181"/>
                  <a:gd name="T68" fmla="*/ 64 w 328"/>
                  <a:gd name="T69" fmla="*/ 116 h 181"/>
                  <a:gd name="T70" fmla="*/ 55 w 328"/>
                  <a:gd name="T71" fmla="*/ 103 h 181"/>
                  <a:gd name="T72" fmla="*/ 35 w 328"/>
                  <a:gd name="T73" fmla="*/ 107 h 181"/>
                  <a:gd name="T74" fmla="*/ 16 w 328"/>
                  <a:gd name="T75" fmla="*/ 110 h 181"/>
                  <a:gd name="T76" fmla="*/ 13 w 328"/>
                  <a:gd name="T77" fmla="*/ 94 h 181"/>
                  <a:gd name="T78" fmla="*/ 0 w 328"/>
                  <a:gd name="T79" fmla="*/ 81 h 181"/>
                  <a:gd name="T80" fmla="*/ 3 w 328"/>
                  <a:gd name="T81" fmla="*/ 68 h 181"/>
                  <a:gd name="T82" fmla="*/ 9 w 328"/>
                  <a:gd name="T83" fmla="*/ 58 h 181"/>
                  <a:gd name="T84" fmla="*/ 26 w 328"/>
                  <a:gd name="T85" fmla="*/ 46 h 181"/>
                  <a:gd name="T86" fmla="*/ 38 w 328"/>
                  <a:gd name="T87" fmla="*/ 46 h 181"/>
                  <a:gd name="T88" fmla="*/ 58 w 328"/>
                  <a:gd name="T89" fmla="*/ 62 h 181"/>
                  <a:gd name="T90" fmla="*/ 67 w 328"/>
                  <a:gd name="T91" fmla="*/ 62 h 181"/>
                  <a:gd name="T92" fmla="*/ 87 w 328"/>
                  <a:gd name="T93" fmla="*/ 52 h 181"/>
                  <a:gd name="T94" fmla="*/ 109 w 328"/>
                  <a:gd name="T95" fmla="*/ 58 h 181"/>
                  <a:gd name="T96" fmla="*/ 109 w 328"/>
                  <a:gd name="T97" fmla="*/ 49 h 181"/>
                  <a:gd name="T98" fmla="*/ 103 w 328"/>
                  <a:gd name="T99" fmla="*/ 36 h 181"/>
                  <a:gd name="T100" fmla="*/ 103 w 328"/>
                  <a:gd name="T101" fmla="*/ 26 h 181"/>
                  <a:gd name="T102" fmla="*/ 100 w 328"/>
                  <a:gd name="T103" fmla="*/ 20 h 181"/>
                  <a:gd name="T104" fmla="*/ 122 w 328"/>
                  <a:gd name="T105" fmla="*/ 17 h 1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
                  <a:gd name="T160" fmla="*/ 0 h 181"/>
                  <a:gd name="T161" fmla="*/ 328 w 328"/>
                  <a:gd name="T162" fmla="*/ 181 h 1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 h="181">
                    <a:moveTo>
                      <a:pt x="148" y="7"/>
                    </a:moveTo>
                    <a:lnTo>
                      <a:pt x="148" y="4"/>
                    </a:lnTo>
                    <a:lnTo>
                      <a:pt x="154" y="0"/>
                    </a:lnTo>
                    <a:lnTo>
                      <a:pt x="170" y="4"/>
                    </a:lnTo>
                    <a:lnTo>
                      <a:pt x="174" y="7"/>
                    </a:lnTo>
                    <a:lnTo>
                      <a:pt x="174" y="10"/>
                    </a:lnTo>
                    <a:lnTo>
                      <a:pt x="174" y="13"/>
                    </a:lnTo>
                    <a:lnTo>
                      <a:pt x="177" y="17"/>
                    </a:lnTo>
                    <a:lnTo>
                      <a:pt x="183" y="17"/>
                    </a:lnTo>
                    <a:lnTo>
                      <a:pt x="183" y="13"/>
                    </a:lnTo>
                    <a:lnTo>
                      <a:pt x="186" y="17"/>
                    </a:lnTo>
                    <a:lnTo>
                      <a:pt x="190" y="20"/>
                    </a:lnTo>
                    <a:lnTo>
                      <a:pt x="186" y="17"/>
                    </a:lnTo>
                    <a:lnTo>
                      <a:pt x="193" y="20"/>
                    </a:lnTo>
                    <a:lnTo>
                      <a:pt x="196" y="17"/>
                    </a:lnTo>
                    <a:lnTo>
                      <a:pt x="196" y="20"/>
                    </a:lnTo>
                    <a:lnTo>
                      <a:pt x="196" y="23"/>
                    </a:lnTo>
                    <a:lnTo>
                      <a:pt x="206" y="23"/>
                    </a:lnTo>
                    <a:lnTo>
                      <a:pt x="209" y="17"/>
                    </a:lnTo>
                    <a:lnTo>
                      <a:pt x="219" y="13"/>
                    </a:lnTo>
                    <a:lnTo>
                      <a:pt x="219" y="17"/>
                    </a:lnTo>
                    <a:lnTo>
                      <a:pt x="235" y="26"/>
                    </a:lnTo>
                    <a:lnTo>
                      <a:pt x="264" y="58"/>
                    </a:lnTo>
                    <a:lnTo>
                      <a:pt x="264" y="52"/>
                    </a:lnTo>
                    <a:lnTo>
                      <a:pt x="270" y="55"/>
                    </a:lnTo>
                    <a:lnTo>
                      <a:pt x="273" y="58"/>
                    </a:lnTo>
                    <a:lnTo>
                      <a:pt x="283" y="58"/>
                    </a:lnTo>
                    <a:lnTo>
                      <a:pt x="289" y="55"/>
                    </a:lnTo>
                    <a:lnTo>
                      <a:pt x="309" y="71"/>
                    </a:lnTo>
                    <a:lnTo>
                      <a:pt x="318" y="74"/>
                    </a:lnTo>
                    <a:lnTo>
                      <a:pt x="322" y="71"/>
                    </a:lnTo>
                    <a:lnTo>
                      <a:pt x="328" y="78"/>
                    </a:lnTo>
                    <a:lnTo>
                      <a:pt x="328" y="81"/>
                    </a:lnTo>
                    <a:lnTo>
                      <a:pt x="325" y="87"/>
                    </a:lnTo>
                    <a:lnTo>
                      <a:pt x="322" y="87"/>
                    </a:lnTo>
                    <a:lnTo>
                      <a:pt x="322" y="97"/>
                    </a:lnTo>
                    <a:lnTo>
                      <a:pt x="325" y="103"/>
                    </a:lnTo>
                    <a:lnTo>
                      <a:pt x="318" y="107"/>
                    </a:lnTo>
                    <a:lnTo>
                      <a:pt x="315" y="107"/>
                    </a:lnTo>
                    <a:lnTo>
                      <a:pt x="312" y="107"/>
                    </a:lnTo>
                    <a:lnTo>
                      <a:pt x="306" y="103"/>
                    </a:lnTo>
                    <a:lnTo>
                      <a:pt x="302" y="103"/>
                    </a:lnTo>
                    <a:lnTo>
                      <a:pt x="302" y="110"/>
                    </a:lnTo>
                    <a:lnTo>
                      <a:pt x="302" y="120"/>
                    </a:lnTo>
                    <a:lnTo>
                      <a:pt x="302" y="123"/>
                    </a:lnTo>
                    <a:lnTo>
                      <a:pt x="306" y="129"/>
                    </a:lnTo>
                    <a:lnTo>
                      <a:pt x="296" y="129"/>
                    </a:lnTo>
                    <a:lnTo>
                      <a:pt x="293" y="132"/>
                    </a:lnTo>
                    <a:lnTo>
                      <a:pt x="286" y="132"/>
                    </a:lnTo>
                    <a:lnTo>
                      <a:pt x="289" y="139"/>
                    </a:lnTo>
                    <a:lnTo>
                      <a:pt x="293" y="142"/>
                    </a:lnTo>
                    <a:lnTo>
                      <a:pt x="299" y="152"/>
                    </a:lnTo>
                    <a:lnTo>
                      <a:pt x="299" y="155"/>
                    </a:lnTo>
                    <a:lnTo>
                      <a:pt x="299" y="158"/>
                    </a:lnTo>
                    <a:lnTo>
                      <a:pt x="299" y="165"/>
                    </a:lnTo>
                    <a:lnTo>
                      <a:pt x="293" y="161"/>
                    </a:lnTo>
                    <a:lnTo>
                      <a:pt x="289" y="158"/>
                    </a:lnTo>
                    <a:lnTo>
                      <a:pt x="270" y="155"/>
                    </a:lnTo>
                    <a:lnTo>
                      <a:pt x="254" y="158"/>
                    </a:lnTo>
                    <a:lnTo>
                      <a:pt x="248" y="155"/>
                    </a:lnTo>
                    <a:lnTo>
                      <a:pt x="244" y="155"/>
                    </a:lnTo>
                    <a:lnTo>
                      <a:pt x="238" y="155"/>
                    </a:lnTo>
                    <a:lnTo>
                      <a:pt x="238" y="165"/>
                    </a:lnTo>
                    <a:lnTo>
                      <a:pt x="232" y="158"/>
                    </a:lnTo>
                    <a:lnTo>
                      <a:pt x="222" y="158"/>
                    </a:lnTo>
                    <a:lnTo>
                      <a:pt x="219" y="158"/>
                    </a:lnTo>
                    <a:lnTo>
                      <a:pt x="219" y="165"/>
                    </a:lnTo>
                    <a:lnTo>
                      <a:pt x="219" y="168"/>
                    </a:lnTo>
                    <a:lnTo>
                      <a:pt x="215" y="168"/>
                    </a:lnTo>
                    <a:lnTo>
                      <a:pt x="215" y="171"/>
                    </a:lnTo>
                    <a:lnTo>
                      <a:pt x="209" y="174"/>
                    </a:lnTo>
                    <a:lnTo>
                      <a:pt x="206" y="181"/>
                    </a:lnTo>
                    <a:lnTo>
                      <a:pt x="199" y="177"/>
                    </a:lnTo>
                    <a:lnTo>
                      <a:pt x="190" y="181"/>
                    </a:lnTo>
                    <a:lnTo>
                      <a:pt x="186" y="171"/>
                    </a:lnTo>
                    <a:lnTo>
                      <a:pt x="180" y="171"/>
                    </a:lnTo>
                    <a:lnTo>
                      <a:pt x="180" y="165"/>
                    </a:lnTo>
                    <a:lnTo>
                      <a:pt x="177" y="158"/>
                    </a:lnTo>
                    <a:lnTo>
                      <a:pt x="174" y="152"/>
                    </a:lnTo>
                    <a:lnTo>
                      <a:pt x="164" y="145"/>
                    </a:lnTo>
                    <a:lnTo>
                      <a:pt x="161" y="148"/>
                    </a:lnTo>
                    <a:lnTo>
                      <a:pt x="154" y="148"/>
                    </a:lnTo>
                    <a:lnTo>
                      <a:pt x="148" y="148"/>
                    </a:lnTo>
                    <a:lnTo>
                      <a:pt x="141" y="148"/>
                    </a:lnTo>
                    <a:lnTo>
                      <a:pt x="135" y="145"/>
                    </a:lnTo>
                    <a:lnTo>
                      <a:pt x="132" y="142"/>
                    </a:lnTo>
                    <a:lnTo>
                      <a:pt x="125" y="136"/>
                    </a:lnTo>
                    <a:lnTo>
                      <a:pt x="122" y="132"/>
                    </a:lnTo>
                    <a:lnTo>
                      <a:pt x="112" y="126"/>
                    </a:lnTo>
                    <a:lnTo>
                      <a:pt x="106" y="123"/>
                    </a:lnTo>
                    <a:lnTo>
                      <a:pt x="103" y="126"/>
                    </a:lnTo>
                    <a:lnTo>
                      <a:pt x="96" y="126"/>
                    </a:lnTo>
                    <a:lnTo>
                      <a:pt x="90" y="129"/>
                    </a:lnTo>
                    <a:lnTo>
                      <a:pt x="87" y="132"/>
                    </a:lnTo>
                    <a:lnTo>
                      <a:pt x="90" y="142"/>
                    </a:lnTo>
                    <a:lnTo>
                      <a:pt x="93" y="155"/>
                    </a:lnTo>
                    <a:lnTo>
                      <a:pt x="93" y="165"/>
                    </a:lnTo>
                    <a:lnTo>
                      <a:pt x="96" y="177"/>
                    </a:lnTo>
                    <a:lnTo>
                      <a:pt x="90" y="177"/>
                    </a:lnTo>
                    <a:lnTo>
                      <a:pt x="83" y="168"/>
                    </a:lnTo>
                    <a:lnTo>
                      <a:pt x="77" y="165"/>
                    </a:lnTo>
                    <a:lnTo>
                      <a:pt x="71" y="168"/>
                    </a:lnTo>
                    <a:lnTo>
                      <a:pt x="64" y="171"/>
                    </a:lnTo>
                    <a:lnTo>
                      <a:pt x="64" y="165"/>
                    </a:lnTo>
                    <a:lnTo>
                      <a:pt x="64" y="161"/>
                    </a:lnTo>
                    <a:lnTo>
                      <a:pt x="58" y="158"/>
                    </a:lnTo>
                    <a:lnTo>
                      <a:pt x="55" y="155"/>
                    </a:lnTo>
                    <a:lnTo>
                      <a:pt x="51" y="148"/>
                    </a:lnTo>
                    <a:lnTo>
                      <a:pt x="48" y="145"/>
                    </a:lnTo>
                    <a:lnTo>
                      <a:pt x="45" y="142"/>
                    </a:lnTo>
                    <a:lnTo>
                      <a:pt x="42" y="139"/>
                    </a:lnTo>
                    <a:lnTo>
                      <a:pt x="38" y="136"/>
                    </a:lnTo>
                    <a:lnTo>
                      <a:pt x="45" y="136"/>
                    </a:lnTo>
                    <a:lnTo>
                      <a:pt x="51" y="139"/>
                    </a:lnTo>
                    <a:lnTo>
                      <a:pt x="48" y="132"/>
                    </a:lnTo>
                    <a:lnTo>
                      <a:pt x="48" y="129"/>
                    </a:lnTo>
                    <a:lnTo>
                      <a:pt x="55" y="129"/>
                    </a:lnTo>
                    <a:lnTo>
                      <a:pt x="55" y="126"/>
                    </a:lnTo>
                    <a:lnTo>
                      <a:pt x="58" y="126"/>
                    </a:lnTo>
                    <a:lnTo>
                      <a:pt x="61" y="129"/>
                    </a:lnTo>
                    <a:lnTo>
                      <a:pt x="67" y="126"/>
                    </a:lnTo>
                    <a:lnTo>
                      <a:pt x="74" y="129"/>
                    </a:lnTo>
                    <a:lnTo>
                      <a:pt x="77" y="129"/>
                    </a:lnTo>
                    <a:lnTo>
                      <a:pt x="74" y="126"/>
                    </a:lnTo>
                    <a:lnTo>
                      <a:pt x="77" y="126"/>
                    </a:lnTo>
                    <a:lnTo>
                      <a:pt x="74" y="126"/>
                    </a:lnTo>
                    <a:lnTo>
                      <a:pt x="71" y="120"/>
                    </a:lnTo>
                    <a:lnTo>
                      <a:pt x="67" y="120"/>
                    </a:lnTo>
                    <a:lnTo>
                      <a:pt x="64" y="116"/>
                    </a:lnTo>
                    <a:lnTo>
                      <a:pt x="64" y="113"/>
                    </a:lnTo>
                    <a:lnTo>
                      <a:pt x="61" y="110"/>
                    </a:lnTo>
                    <a:lnTo>
                      <a:pt x="58" y="107"/>
                    </a:lnTo>
                    <a:lnTo>
                      <a:pt x="55" y="103"/>
                    </a:lnTo>
                    <a:lnTo>
                      <a:pt x="48" y="107"/>
                    </a:lnTo>
                    <a:lnTo>
                      <a:pt x="48" y="103"/>
                    </a:lnTo>
                    <a:lnTo>
                      <a:pt x="38" y="103"/>
                    </a:lnTo>
                    <a:lnTo>
                      <a:pt x="35" y="107"/>
                    </a:lnTo>
                    <a:lnTo>
                      <a:pt x="22" y="110"/>
                    </a:lnTo>
                    <a:lnTo>
                      <a:pt x="26" y="113"/>
                    </a:lnTo>
                    <a:lnTo>
                      <a:pt x="22" y="113"/>
                    </a:lnTo>
                    <a:lnTo>
                      <a:pt x="16" y="110"/>
                    </a:lnTo>
                    <a:lnTo>
                      <a:pt x="19" y="110"/>
                    </a:lnTo>
                    <a:lnTo>
                      <a:pt x="22" y="110"/>
                    </a:lnTo>
                    <a:lnTo>
                      <a:pt x="19" y="100"/>
                    </a:lnTo>
                    <a:lnTo>
                      <a:pt x="13" y="94"/>
                    </a:lnTo>
                    <a:lnTo>
                      <a:pt x="9" y="97"/>
                    </a:lnTo>
                    <a:lnTo>
                      <a:pt x="3" y="87"/>
                    </a:lnTo>
                    <a:lnTo>
                      <a:pt x="0" y="87"/>
                    </a:lnTo>
                    <a:lnTo>
                      <a:pt x="0" y="81"/>
                    </a:lnTo>
                    <a:lnTo>
                      <a:pt x="3" y="78"/>
                    </a:lnTo>
                    <a:lnTo>
                      <a:pt x="0" y="74"/>
                    </a:lnTo>
                    <a:lnTo>
                      <a:pt x="0" y="68"/>
                    </a:lnTo>
                    <a:lnTo>
                      <a:pt x="3" y="68"/>
                    </a:lnTo>
                    <a:lnTo>
                      <a:pt x="3" y="62"/>
                    </a:lnTo>
                    <a:lnTo>
                      <a:pt x="13" y="71"/>
                    </a:lnTo>
                    <a:lnTo>
                      <a:pt x="16" y="68"/>
                    </a:lnTo>
                    <a:lnTo>
                      <a:pt x="9" y="58"/>
                    </a:lnTo>
                    <a:lnTo>
                      <a:pt x="16" y="55"/>
                    </a:lnTo>
                    <a:lnTo>
                      <a:pt x="16" y="52"/>
                    </a:lnTo>
                    <a:lnTo>
                      <a:pt x="22" y="52"/>
                    </a:lnTo>
                    <a:lnTo>
                      <a:pt x="26" y="46"/>
                    </a:lnTo>
                    <a:lnTo>
                      <a:pt x="29" y="46"/>
                    </a:lnTo>
                    <a:lnTo>
                      <a:pt x="32" y="49"/>
                    </a:lnTo>
                    <a:lnTo>
                      <a:pt x="35" y="46"/>
                    </a:lnTo>
                    <a:lnTo>
                      <a:pt x="38" y="46"/>
                    </a:lnTo>
                    <a:lnTo>
                      <a:pt x="38" y="49"/>
                    </a:lnTo>
                    <a:lnTo>
                      <a:pt x="48" y="49"/>
                    </a:lnTo>
                    <a:lnTo>
                      <a:pt x="55" y="55"/>
                    </a:lnTo>
                    <a:lnTo>
                      <a:pt x="58" y="62"/>
                    </a:lnTo>
                    <a:lnTo>
                      <a:pt x="61" y="58"/>
                    </a:lnTo>
                    <a:lnTo>
                      <a:pt x="58" y="55"/>
                    </a:lnTo>
                    <a:lnTo>
                      <a:pt x="61" y="55"/>
                    </a:lnTo>
                    <a:lnTo>
                      <a:pt x="67" y="62"/>
                    </a:lnTo>
                    <a:lnTo>
                      <a:pt x="74" y="55"/>
                    </a:lnTo>
                    <a:lnTo>
                      <a:pt x="80" y="55"/>
                    </a:lnTo>
                    <a:lnTo>
                      <a:pt x="83" y="55"/>
                    </a:lnTo>
                    <a:lnTo>
                      <a:pt x="87" y="52"/>
                    </a:lnTo>
                    <a:lnTo>
                      <a:pt x="93" y="58"/>
                    </a:lnTo>
                    <a:lnTo>
                      <a:pt x="100" y="62"/>
                    </a:lnTo>
                    <a:lnTo>
                      <a:pt x="103" y="58"/>
                    </a:lnTo>
                    <a:lnTo>
                      <a:pt x="109" y="58"/>
                    </a:lnTo>
                    <a:lnTo>
                      <a:pt x="112" y="58"/>
                    </a:lnTo>
                    <a:lnTo>
                      <a:pt x="112" y="52"/>
                    </a:lnTo>
                    <a:lnTo>
                      <a:pt x="112" y="49"/>
                    </a:lnTo>
                    <a:lnTo>
                      <a:pt x="109" y="49"/>
                    </a:lnTo>
                    <a:lnTo>
                      <a:pt x="103" y="46"/>
                    </a:lnTo>
                    <a:lnTo>
                      <a:pt x="96" y="42"/>
                    </a:lnTo>
                    <a:lnTo>
                      <a:pt x="103" y="39"/>
                    </a:lnTo>
                    <a:lnTo>
                      <a:pt x="103" y="36"/>
                    </a:lnTo>
                    <a:lnTo>
                      <a:pt x="100" y="33"/>
                    </a:lnTo>
                    <a:lnTo>
                      <a:pt x="103" y="29"/>
                    </a:lnTo>
                    <a:lnTo>
                      <a:pt x="109" y="29"/>
                    </a:lnTo>
                    <a:lnTo>
                      <a:pt x="103" y="26"/>
                    </a:lnTo>
                    <a:lnTo>
                      <a:pt x="103" y="23"/>
                    </a:lnTo>
                    <a:lnTo>
                      <a:pt x="100" y="23"/>
                    </a:lnTo>
                    <a:lnTo>
                      <a:pt x="100" y="20"/>
                    </a:lnTo>
                    <a:lnTo>
                      <a:pt x="96" y="20"/>
                    </a:lnTo>
                    <a:lnTo>
                      <a:pt x="109" y="20"/>
                    </a:lnTo>
                    <a:lnTo>
                      <a:pt x="119" y="13"/>
                    </a:lnTo>
                    <a:lnTo>
                      <a:pt x="122" y="17"/>
                    </a:lnTo>
                    <a:lnTo>
                      <a:pt x="125" y="13"/>
                    </a:lnTo>
                    <a:lnTo>
                      <a:pt x="129" y="10"/>
                    </a:lnTo>
                    <a:lnTo>
                      <a:pt x="148" y="7"/>
                    </a:lnTo>
                    <a:close/>
                  </a:path>
                </a:pathLst>
              </a:custGeom>
              <a:solidFill>
                <a:srgbClr val="CCCCCC"/>
              </a:solidFill>
              <a:ln w="9525">
                <a:noFill/>
                <a:round/>
                <a:headEnd/>
                <a:tailEnd/>
              </a:ln>
            </p:spPr>
            <p:txBody>
              <a:bodyPr/>
              <a:lstStyle/>
              <a:p>
                <a:endParaRPr lang="en-US"/>
              </a:p>
            </p:txBody>
          </p:sp>
          <p:sp>
            <p:nvSpPr>
              <p:cNvPr id="33184" name="Freeform 267"/>
              <p:cNvSpPr>
                <a:spLocks/>
              </p:cNvSpPr>
              <p:nvPr/>
            </p:nvSpPr>
            <p:spPr bwMode="auto">
              <a:xfrm>
                <a:off x="3128" y="1501"/>
                <a:ext cx="328" cy="181"/>
              </a:xfrm>
              <a:custGeom>
                <a:avLst/>
                <a:gdLst>
                  <a:gd name="T0" fmla="*/ 170 w 328"/>
                  <a:gd name="T1" fmla="*/ 4 h 181"/>
                  <a:gd name="T2" fmla="*/ 177 w 328"/>
                  <a:gd name="T3" fmla="*/ 17 h 181"/>
                  <a:gd name="T4" fmla="*/ 186 w 328"/>
                  <a:gd name="T5" fmla="*/ 17 h 181"/>
                  <a:gd name="T6" fmla="*/ 193 w 328"/>
                  <a:gd name="T7" fmla="*/ 20 h 181"/>
                  <a:gd name="T8" fmla="*/ 196 w 328"/>
                  <a:gd name="T9" fmla="*/ 23 h 181"/>
                  <a:gd name="T10" fmla="*/ 219 w 328"/>
                  <a:gd name="T11" fmla="*/ 13 h 181"/>
                  <a:gd name="T12" fmla="*/ 264 w 328"/>
                  <a:gd name="T13" fmla="*/ 58 h 181"/>
                  <a:gd name="T14" fmla="*/ 283 w 328"/>
                  <a:gd name="T15" fmla="*/ 58 h 181"/>
                  <a:gd name="T16" fmla="*/ 322 w 328"/>
                  <a:gd name="T17" fmla="*/ 71 h 181"/>
                  <a:gd name="T18" fmla="*/ 322 w 328"/>
                  <a:gd name="T19" fmla="*/ 87 h 181"/>
                  <a:gd name="T20" fmla="*/ 315 w 328"/>
                  <a:gd name="T21" fmla="*/ 107 h 181"/>
                  <a:gd name="T22" fmla="*/ 302 w 328"/>
                  <a:gd name="T23" fmla="*/ 110 h 181"/>
                  <a:gd name="T24" fmla="*/ 296 w 328"/>
                  <a:gd name="T25" fmla="*/ 129 h 181"/>
                  <a:gd name="T26" fmla="*/ 293 w 328"/>
                  <a:gd name="T27" fmla="*/ 142 h 181"/>
                  <a:gd name="T28" fmla="*/ 299 w 328"/>
                  <a:gd name="T29" fmla="*/ 165 h 181"/>
                  <a:gd name="T30" fmla="*/ 254 w 328"/>
                  <a:gd name="T31" fmla="*/ 158 h 181"/>
                  <a:gd name="T32" fmla="*/ 238 w 328"/>
                  <a:gd name="T33" fmla="*/ 165 h 181"/>
                  <a:gd name="T34" fmla="*/ 219 w 328"/>
                  <a:gd name="T35" fmla="*/ 165 h 181"/>
                  <a:gd name="T36" fmla="*/ 209 w 328"/>
                  <a:gd name="T37" fmla="*/ 174 h 181"/>
                  <a:gd name="T38" fmla="*/ 186 w 328"/>
                  <a:gd name="T39" fmla="*/ 171 h 181"/>
                  <a:gd name="T40" fmla="*/ 177 w 328"/>
                  <a:gd name="T41" fmla="*/ 158 h 181"/>
                  <a:gd name="T42" fmla="*/ 161 w 328"/>
                  <a:gd name="T43" fmla="*/ 148 h 181"/>
                  <a:gd name="T44" fmla="*/ 135 w 328"/>
                  <a:gd name="T45" fmla="*/ 145 h 181"/>
                  <a:gd name="T46" fmla="*/ 112 w 328"/>
                  <a:gd name="T47" fmla="*/ 126 h 181"/>
                  <a:gd name="T48" fmla="*/ 90 w 328"/>
                  <a:gd name="T49" fmla="*/ 129 h 181"/>
                  <a:gd name="T50" fmla="*/ 93 w 328"/>
                  <a:gd name="T51" fmla="*/ 165 h 181"/>
                  <a:gd name="T52" fmla="*/ 83 w 328"/>
                  <a:gd name="T53" fmla="*/ 168 h 181"/>
                  <a:gd name="T54" fmla="*/ 64 w 328"/>
                  <a:gd name="T55" fmla="*/ 171 h 181"/>
                  <a:gd name="T56" fmla="*/ 58 w 328"/>
                  <a:gd name="T57" fmla="*/ 158 h 181"/>
                  <a:gd name="T58" fmla="*/ 48 w 328"/>
                  <a:gd name="T59" fmla="*/ 145 h 181"/>
                  <a:gd name="T60" fmla="*/ 45 w 328"/>
                  <a:gd name="T61" fmla="*/ 136 h 181"/>
                  <a:gd name="T62" fmla="*/ 55 w 328"/>
                  <a:gd name="T63" fmla="*/ 129 h 181"/>
                  <a:gd name="T64" fmla="*/ 67 w 328"/>
                  <a:gd name="T65" fmla="*/ 126 h 181"/>
                  <a:gd name="T66" fmla="*/ 74 w 328"/>
                  <a:gd name="T67" fmla="*/ 126 h 181"/>
                  <a:gd name="T68" fmla="*/ 67 w 328"/>
                  <a:gd name="T69" fmla="*/ 120 h 181"/>
                  <a:gd name="T70" fmla="*/ 58 w 328"/>
                  <a:gd name="T71" fmla="*/ 107 h 181"/>
                  <a:gd name="T72" fmla="*/ 38 w 328"/>
                  <a:gd name="T73" fmla="*/ 103 h 181"/>
                  <a:gd name="T74" fmla="*/ 22 w 328"/>
                  <a:gd name="T75" fmla="*/ 113 h 181"/>
                  <a:gd name="T76" fmla="*/ 19 w 328"/>
                  <a:gd name="T77" fmla="*/ 100 h 181"/>
                  <a:gd name="T78" fmla="*/ 0 w 328"/>
                  <a:gd name="T79" fmla="*/ 87 h 181"/>
                  <a:gd name="T80" fmla="*/ 0 w 328"/>
                  <a:gd name="T81" fmla="*/ 68 h 181"/>
                  <a:gd name="T82" fmla="*/ 16 w 328"/>
                  <a:gd name="T83" fmla="*/ 68 h 181"/>
                  <a:gd name="T84" fmla="*/ 22 w 328"/>
                  <a:gd name="T85" fmla="*/ 52 h 181"/>
                  <a:gd name="T86" fmla="*/ 35 w 328"/>
                  <a:gd name="T87" fmla="*/ 46 h 181"/>
                  <a:gd name="T88" fmla="*/ 55 w 328"/>
                  <a:gd name="T89" fmla="*/ 55 h 181"/>
                  <a:gd name="T90" fmla="*/ 61 w 328"/>
                  <a:gd name="T91" fmla="*/ 55 h 181"/>
                  <a:gd name="T92" fmla="*/ 83 w 328"/>
                  <a:gd name="T93" fmla="*/ 55 h 181"/>
                  <a:gd name="T94" fmla="*/ 103 w 328"/>
                  <a:gd name="T95" fmla="*/ 58 h 181"/>
                  <a:gd name="T96" fmla="*/ 112 w 328"/>
                  <a:gd name="T97" fmla="*/ 49 h 181"/>
                  <a:gd name="T98" fmla="*/ 103 w 328"/>
                  <a:gd name="T99" fmla="*/ 39 h 181"/>
                  <a:gd name="T100" fmla="*/ 109 w 328"/>
                  <a:gd name="T101" fmla="*/ 29 h 181"/>
                  <a:gd name="T102" fmla="*/ 100 w 328"/>
                  <a:gd name="T103" fmla="*/ 23 h 181"/>
                  <a:gd name="T104" fmla="*/ 119 w 328"/>
                  <a:gd name="T105" fmla="*/ 13 h 181"/>
                  <a:gd name="T106" fmla="*/ 148 w 328"/>
                  <a:gd name="T107" fmla="*/ 7 h 1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8"/>
                  <a:gd name="T163" fmla="*/ 0 h 181"/>
                  <a:gd name="T164" fmla="*/ 328 w 328"/>
                  <a:gd name="T165" fmla="*/ 181 h 1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8" h="181">
                    <a:moveTo>
                      <a:pt x="148" y="7"/>
                    </a:moveTo>
                    <a:lnTo>
                      <a:pt x="148" y="4"/>
                    </a:lnTo>
                    <a:lnTo>
                      <a:pt x="154" y="0"/>
                    </a:lnTo>
                    <a:lnTo>
                      <a:pt x="170" y="4"/>
                    </a:lnTo>
                    <a:lnTo>
                      <a:pt x="174" y="7"/>
                    </a:lnTo>
                    <a:lnTo>
                      <a:pt x="174" y="10"/>
                    </a:lnTo>
                    <a:lnTo>
                      <a:pt x="174" y="13"/>
                    </a:lnTo>
                    <a:lnTo>
                      <a:pt x="177" y="17"/>
                    </a:lnTo>
                    <a:lnTo>
                      <a:pt x="183" y="17"/>
                    </a:lnTo>
                    <a:lnTo>
                      <a:pt x="183" y="13"/>
                    </a:lnTo>
                    <a:lnTo>
                      <a:pt x="186" y="17"/>
                    </a:lnTo>
                    <a:lnTo>
                      <a:pt x="190" y="20"/>
                    </a:lnTo>
                    <a:lnTo>
                      <a:pt x="186" y="17"/>
                    </a:lnTo>
                    <a:lnTo>
                      <a:pt x="193" y="20"/>
                    </a:lnTo>
                    <a:lnTo>
                      <a:pt x="196" y="17"/>
                    </a:lnTo>
                    <a:lnTo>
                      <a:pt x="196" y="20"/>
                    </a:lnTo>
                    <a:lnTo>
                      <a:pt x="196" y="23"/>
                    </a:lnTo>
                    <a:lnTo>
                      <a:pt x="206" y="23"/>
                    </a:lnTo>
                    <a:lnTo>
                      <a:pt x="209" y="17"/>
                    </a:lnTo>
                    <a:lnTo>
                      <a:pt x="219" y="13"/>
                    </a:lnTo>
                    <a:lnTo>
                      <a:pt x="219" y="17"/>
                    </a:lnTo>
                    <a:lnTo>
                      <a:pt x="235" y="26"/>
                    </a:lnTo>
                    <a:lnTo>
                      <a:pt x="264" y="58"/>
                    </a:lnTo>
                    <a:lnTo>
                      <a:pt x="264" y="52"/>
                    </a:lnTo>
                    <a:lnTo>
                      <a:pt x="270" y="55"/>
                    </a:lnTo>
                    <a:lnTo>
                      <a:pt x="273" y="58"/>
                    </a:lnTo>
                    <a:lnTo>
                      <a:pt x="283" y="58"/>
                    </a:lnTo>
                    <a:lnTo>
                      <a:pt x="289" y="55"/>
                    </a:lnTo>
                    <a:lnTo>
                      <a:pt x="309" y="71"/>
                    </a:lnTo>
                    <a:lnTo>
                      <a:pt x="318" y="74"/>
                    </a:lnTo>
                    <a:lnTo>
                      <a:pt x="322" y="71"/>
                    </a:lnTo>
                    <a:lnTo>
                      <a:pt x="328" y="78"/>
                    </a:lnTo>
                    <a:lnTo>
                      <a:pt x="328" y="81"/>
                    </a:lnTo>
                    <a:lnTo>
                      <a:pt x="325" y="87"/>
                    </a:lnTo>
                    <a:lnTo>
                      <a:pt x="322" y="87"/>
                    </a:lnTo>
                    <a:lnTo>
                      <a:pt x="322" y="97"/>
                    </a:lnTo>
                    <a:lnTo>
                      <a:pt x="325" y="103"/>
                    </a:lnTo>
                    <a:lnTo>
                      <a:pt x="318" y="107"/>
                    </a:lnTo>
                    <a:lnTo>
                      <a:pt x="315" y="107"/>
                    </a:lnTo>
                    <a:lnTo>
                      <a:pt x="312" y="107"/>
                    </a:lnTo>
                    <a:lnTo>
                      <a:pt x="306" y="103"/>
                    </a:lnTo>
                    <a:lnTo>
                      <a:pt x="302" y="103"/>
                    </a:lnTo>
                    <a:lnTo>
                      <a:pt x="302" y="110"/>
                    </a:lnTo>
                    <a:lnTo>
                      <a:pt x="302" y="120"/>
                    </a:lnTo>
                    <a:lnTo>
                      <a:pt x="302" y="123"/>
                    </a:lnTo>
                    <a:lnTo>
                      <a:pt x="306" y="129"/>
                    </a:lnTo>
                    <a:lnTo>
                      <a:pt x="296" y="129"/>
                    </a:lnTo>
                    <a:lnTo>
                      <a:pt x="293" y="132"/>
                    </a:lnTo>
                    <a:lnTo>
                      <a:pt x="286" y="132"/>
                    </a:lnTo>
                    <a:lnTo>
                      <a:pt x="289" y="139"/>
                    </a:lnTo>
                    <a:lnTo>
                      <a:pt x="293" y="142"/>
                    </a:lnTo>
                    <a:lnTo>
                      <a:pt x="299" y="152"/>
                    </a:lnTo>
                    <a:lnTo>
                      <a:pt x="299" y="155"/>
                    </a:lnTo>
                    <a:lnTo>
                      <a:pt x="299" y="158"/>
                    </a:lnTo>
                    <a:lnTo>
                      <a:pt x="299" y="165"/>
                    </a:lnTo>
                    <a:lnTo>
                      <a:pt x="293" y="161"/>
                    </a:lnTo>
                    <a:lnTo>
                      <a:pt x="289" y="158"/>
                    </a:lnTo>
                    <a:lnTo>
                      <a:pt x="270" y="155"/>
                    </a:lnTo>
                    <a:lnTo>
                      <a:pt x="254" y="158"/>
                    </a:lnTo>
                    <a:lnTo>
                      <a:pt x="248" y="155"/>
                    </a:lnTo>
                    <a:lnTo>
                      <a:pt x="244" y="155"/>
                    </a:lnTo>
                    <a:lnTo>
                      <a:pt x="238" y="155"/>
                    </a:lnTo>
                    <a:lnTo>
                      <a:pt x="238" y="165"/>
                    </a:lnTo>
                    <a:lnTo>
                      <a:pt x="232" y="158"/>
                    </a:lnTo>
                    <a:lnTo>
                      <a:pt x="222" y="158"/>
                    </a:lnTo>
                    <a:lnTo>
                      <a:pt x="219" y="158"/>
                    </a:lnTo>
                    <a:lnTo>
                      <a:pt x="219" y="165"/>
                    </a:lnTo>
                    <a:lnTo>
                      <a:pt x="219" y="168"/>
                    </a:lnTo>
                    <a:lnTo>
                      <a:pt x="215" y="168"/>
                    </a:lnTo>
                    <a:lnTo>
                      <a:pt x="215" y="171"/>
                    </a:lnTo>
                    <a:lnTo>
                      <a:pt x="209" y="174"/>
                    </a:lnTo>
                    <a:lnTo>
                      <a:pt x="206" y="181"/>
                    </a:lnTo>
                    <a:lnTo>
                      <a:pt x="199" y="177"/>
                    </a:lnTo>
                    <a:lnTo>
                      <a:pt x="190" y="181"/>
                    </a:lnTo>
                    <a:lnTo>
                      <a:pt x="186" y="171"/>
                    </a:lnTo>
                    <a:lnTo>
                      <a:pt x="180" y="171"/>
                    </a:lnTo>
                    <a:lnTo>
                      <a:pt x="180" y="165"/>
                    </a:lnTo>
                    <a:lnTo>
                      <a:pt x="177" y="158"/>
                    </a:lnTo>
                    <a:lnTo>
                      <a:pt x="174" y="152"/>
                    </a:lnTo>
                    <a:lnTo>
                      <a:pt x="164" y="145"/>
                    </a:lnTo>
                    <a:lnTo>
                      <a:pt x="161" y="148"/>
                    </a:lnTo>
                    <a:lnTo>
                      <a:pt x="154" y="148"/>
                    </a:lnTo>
                    <a:lnTo>
                      <a:pt x="148" y="148"/>
                    </a:lnTo>
                    <a:lnTo>
                      <a:pt x="141" y="148"/>
                    </a:lnTo>
                    <a:lnTo>
                      <a:pt x="135" y="145"/>
                    </a:lnTo>
                    <a:lnTo>
                      <a:pt x="132" y="142"/>
                    </a:lnTo>
                    <a:lnTo>
                      <a:pt x="125" y="136"/>
                    </a:lnTo>
                    <a:lnTo>
                      <a:pt x="122" y="132"/>
                    </a:lnTo>
                    <a:lnTo>
                      <a:pt x="112" y="126"/>
                    </a:lnTo>
                    <a:lnTo>
                      <a:pt x="106" y="123"/>
                    </a:lnTo>
                    <a:lnTo>
                      <a:pt x="103" y="126"/>
                    </a:lnTo>
                    <a:lnTo>
                      <a:pt x="96" y="126"/>
                    </a:lnTo>
                    <a:lnTo>
                      <a:pt x="90" y="129"/>
                    </a:lnTo>
                    <a:lnTo>
                      <a:pt x="87" y="132"/>
                    </a:lnTo>
                    <a:lnTo>
                      <a:pt x="90" y="142"/>
                    </a:lnTo>
                    <a:lnTo>
                      <a:pt x="93" y="155"/>
                    </a:lnTo>
                    <a:lnTo>
                      <a:pt x="93" y="165"/>
                    </a:lnTo>
                    <a:lnTo>
                      <a:pt x="96" y="177"/>
                    </a:lnTo>
                    <a:lnTo>
                      <a:pt x="90" y="177"/>
                    </a:lnTo>
                    <a:lnTo>
                      <a:pt x="83" y="168"/>
                    </a:lnTo>
                    <a:lnTo>
                      <a:pt x="77" y="165"/>
                    </a:lnTo>
                    <a:lnTo>
                      <a:pt x="71" y="168"/>
                    </a:lnTo>
                    <a:lnTo>
                      <a:pt x="64" y="171"/>
                    </a:lnTo>
                    <a:lnTo>
                      <a:pt x="64" y="165"/>
                    </a:lnTo>
                    <a:lnTo>
                      <a:pt x="64" y="161"/>
                    </a:lnTo>
                    <a:lnTo>
                      <a:pt x="58" y="158"/>
                    </a:lnTo>
                    <a:lnTo>
                      <a:pt x="55" y="155"/>
                    </a:lnTo>
                    <a:lnTo>
                      <a:pt x="51" y="148"/>
                    </a:lnTo>
                    <a:lnTo>
                      <a:pt x="48" y="145"/>
                    </a:lnTo>
                    <a:lnTo>
                      <a:pt x="45" y="142"/>
                    </a:lnTo>
                    <a:lnTo>
                      <a:pt x="42" y="139"/>
                    </a:lnTo>
                    <a:lnTo>
                      <a:pt x="38" y="136"/>
                    </a:lnTo>
                    <a:lnTo>
                      <a:pt x="45" y="136"/>
                    </a:lnTo>
                    <a:lnTo>
                      <a:pt x="51" y="139"/>
                    </a:lnTo>
                    <a:lnTo>
                      <a:pt x="48" y="132"/>
                    </a:lnTo>
                    <a:lnTo>
                      <a:pt x="48" y="129"/>
                    </a:lnTo>
                    <a:lnTo>
                      <a:pt x="55" y="129"/>
                    </a:lnTo>
                    <a:lnTo>
                      <a:pt x="55" y="126"/>
                    </a:lnTo>
                    <a:lnTo>
                      <a:pt x="58" y="126"/>
                    </a:lnTo>
                    <a:lnTo>
                      <a:pt x="61" y="129"/>
                    </a:lnTo>
                    <a:lnTo>
                      <a:pt x="67" y="126"/>
                    </a:lnTo>
                    <a:lnTo>
                      <a:pt x="74" y="129"/>
                    </a:lnTo>
                    <a:lnTo>
                      <a:pt x="77" y="129"/>
                    </a:lnTo>
                    <a:lnTo>
                      <a:pt x="74" y="126"/>
                    </a:lnTo>
                    <a:lnTo>
                      <a:pt x="77" y="126"/>
                    </a:lnTo>
                    <a:lnTo>
                      <a:pt x="74" y="126"/>
                    </a:lnTo>
                    <a:lnTo>
                      <a:pt x="71" y="120"/>
                    </a:lnTo>
                    <a:lnTo>
                      <a:pt x="67" y="120"/>
                    </a:lnTo>
                    <a:lnTo>
                      <a:pt x="64" y="116"/>
                    </a:lnTo>
                    <a:lnTo>
                      <a:pt x="64" y="113"/>
                    </a:lnTo>
                    <a:lnTo>
                      <a:pt x="61" y="110"/>
                    </a:lnTo>
                    <a:lnTo>
                      <a:pt x="58" y="107"/>
                    </a:lnTo>
                    <a:lnTo>
                      <a:pt x="55" y="103"/>
                    </a:lnTo>
                    <a:lnTo>
                      <a:pt x="48" y="107"/>
                    </a:lnTo>
                    <a:lnTo>
                      <a:pt x="48" y="103"/>
                    </a:lnTo>
                    <a:lnTo>
                      <a:pt x="38" y="103"/>
                    </a:lnTo>
                    <a:lnTo>
                      <a:pt x="35" y="107"/>
                    </a:lnTo>
                    <a:lnTo>
                      <a:pt x="22" y="110"/>
                    </a:lnTo>
                    <a:lnTo>
                      <a:pt x="26" y="113"/>
                    </a:lnTo>
                    <a:lnTo>
                      <a:pt x="22" y="113"/>
                    </a:lnTo>
                    <a:lnTo>
                      <a:pt x="16" y="110"/>
                    </a:lnTo>
                    <a:lnTo>
                      <a:pt x="19" y="110"/>
                    </a:lnTo>
                    <a:lnTo>
                      <a:pt x="22" y="110"/>
                    </a:lnTo>
                    <a:lnTo>
                      <a:pt x="19" y="100"/>
                    </a:lnTo>
                    <a:lnTo>
                      <a:pt x="13" y="94"/>
                    </a:lnTo>
                    <a:lnTo>
                      <a:pt x="9" y="97"/>
                    </a:lnTo>
                    <a:lnTo>
                      <a:pt x="3" y="87"/>
                    </a:lnTo>
                    <a:lnTo>
                      <a:pt x="0" y="87"/>
                    </a:lnTo>
                    <a:lnTo>
                      <a:pt x="0" y="81"/>
                    </a:lnTo>
                    <a:lnTo>
                      <a:pt x="3" y="78"/>
                    </a:lnTo>
                    <a:lnTo>
                      <a:pt x="0" y="74"/>
                    </a:lnTo>
                    <a:lnTo>
                      <a:pt x="0" y="68"/>
                    </a:lnTo>
                    <a:lnTo>
                      <a:pt x="3" y="68"/>
                    </a:lnTo>
                    <a:lnTo>
                      <a:pt x="3" y="62"/>
                    </a:lnTo>
                    <a:lnTo>
                      <a:pt x="13" y="71"/>
                    </a:lnTo>
                    <a:lnTo>
                      <a:pt x="16" y="68"/>
                    </a:lnTo>
                    <a:lnTo>
                      <a:pt x="9" y="58"/>
                    </a:lnTo>
                    <a:lnTo>
                      <a:pt x="16" y="55"/>
                    </a:lnTo>
                    <a:lnTo>
                      <a:pt x="16" y="52"/>
                    </a:lnTo>
                    <a:lnTo>
                      <a:pt x="22" y="52"/>
                    </a:lnTo>
                    <a:lnTo>
                      <a:pt x="26" y="46"/>
                    </a:lnTo>
                    <a:lnTo>
                      <a:pt x="29" y="46"/>
                    </a:lnTo>
                    <a:lnTo>
                      <a:pt x="32" y="49"/>
                    </a:lnTo>
                    <a:lnTo>
                      <a:pt x="35" y="46"/>
                    </a:lnTo>
                    <a:lnTo>
                      <a:pt x="38" y="46"/>
                    </a:lnTo>
                    <a:lnTo>
                      <a:pt x="38" y="49"/>
                    </a:lnTo>
                    <a:lnTo>
                      <a:pt x="48" y="49"/>
                    </a:lnTo>
                    <a:lnTo>
                      <a:pt x="55" y="55"/>
                    </a:lnTo>
                    <a:lnTo>
                      <a:pt x="58" y="62"/>
                    </a:lnTo>
                    <a:lnTo>
                      <a:pt x="61" y="58"/>
                    </a:lnTo>
                    <a:lnTo>
                      <a:pt x="58" y="55"/>
                    </a:lnTo>
                    <a:lnTo>
                      <a:pt x="61" y="55"/>
                    </a:lnTo>
                    <a:lnTo>
                      <a:pt x="67" y="62"/>
                    </a:lnTo>
                    <a:lnTo>
                      <a:pt x="74" y="55"/>
                    </a:lnTo>
                    <a:lnTo>
                      <a:pt x="80" y="55"/>
                    </a:lnTo>
                    <a:lnTo>
                      <a:pt x="83" y="55"/>
                    </a:lnTo>
                    <a:lnTo>
                      <a:pt x="87" y="52"/>
                    </a:lnTo>
                    <a:lnTo>
                      <a:pt x="93" y="58"/>
                    </a:lnTo>
                    <a:lnTo>
                      <a:pt x="100" y="62"/>
                    </a:lnTo>
                    <a:lnTo>
                      <a:pt x="103" y="58"/>
                    </a:lnTo>
                    <a:lnTo>
                      <a:pt x="109" y="58"/>
                    </a:lnTo>
                    <a:lnTo>
                      <a:pt x="112" y="58"/>
                    </a:lnTo>
                    <a:lnTo>
                      <a:pt x="112" y="52"/>
                    </a:lnTo>
                    <a:lnTo>
                      <a:pt x="112" y="49"/>
                    </a:lnTo>
                    <a:lnTo>
                      <a:pt x="109" y="49"/>
                    </a:lnTo>
                    <a:lnTo>
                      <a:pt x="103" y="46"/>
                    </a:lnTo>
                    <a:lnTo>
                      <a:pt x="96" y="42"/>
                    </a:lnTo>
                    <a:lnTo>
                      <a:pt x="103" y="39"/>
                    </a:lnTo>
                    <a:lnTo>
                      <a:pt x="103" y="36"/>
                    </a:lnTo>
                    <a:lnTo>
                      <a:pt x="100" y="33"/>
                    </a:lnTo>
                    <a:lnTo>
                      <a:pt x="103" y="29"/>
                    </a:lnTo>
                    <a:lnTo>
                      <a:pt x="109" y="29"/>
                    </a:lnTo>
                    <a:lnTo>
                      <a:pt x="103" y="26"/>
                    </a:lnTo>
                    <a:lnTo>
                      <a:pt x="103" y="23"/>
                    </a:lnTo>
                    <a:lnTo>
                      <a:pt x="100" y="23"/>
                    </a:lnTo>
                    <a:lnTo>
                      <a:pt x="100" y="20"/>
                    </a:lnTo>
                    <a:lnTo>
                      <a:pt x="96" y="20"/>
                    </a:lnTo>
                    <a:lnTo>
                      <a:pt x="109" y="20"/>
                    </a:lnTo>
                    <a:lnTo>
                      <a:pt x="119" y="13"/>
                    </a:lnTo>
                    <a:lnTo>
                      <a:pt x="122" y="17"/>
                    </a:lnTo>
                    <a:lnTo>
                      <a:pt x="125" y="13"/>
                    </a:lnTo>
                    <a:lnTo>
                      <a:pt x="129" y="10"/>
                    </a:lnTo>
                    <a:lnTo>
                      <a:pt x="148" y="7"/>
                    </a:lnTo>
                  </a:path>
                </a:pathLst>
              </a:custGeom>
              <a:noFill/>
              <a:ln w="0">
                <a:solidFill>
                  <a:srgbClr val="7F7F7F"/>
                </a:solidFill>
                <a:round/>
                <a:headEnd/>
                <a:tailEnd/>
              </a:ln>
            </p:spPr>
            <p:txBody>
              <a:bodyPr/>
              <a:lstStyle/>
              <a:p>
                <a:endParaRPr lang="en-US"/>
              </a:p>
            </p:txBody>
          </p:sp>
          <p:sp>
            <p:nvSpPr>
              <p:cNvPr id="33185" name="Freeform 268"/>
              <p:cNvSpPr>
                <a:spLocks/>
              </p:cNvSpPr>
              <p:nvPr/>
            </p:nvSpPr>
            <p:spPr bwMode="auto">
              <a:xfrm>
                <a:off x="3382" y="1527"/>
                <a:ext cx="473" cy="425"/>
              </a:xfrm>
              <a:custGeom>
                <a:avLst/>
                <a:gdLst>
                  <a:gd name="T0" fmla="*/ 396 w 473"/>
                  <a:gd name="T1" fmla="*/ 393 h 425"/>
                  <a:gd name="T2" fmla="*/ 383 w 473"/>
                  <a:gd name="T3" fmla="*/ 409 h 425"/>
                  <a:gd name="T4" fmla="*/ 370 w 473"/>
                  <a:gd name="T5" fmla="*/ 425 h 425"/>
                  <a:gd name="T6" fmla="*/ 354 w 473"/>
                  <a:gd name="T7" fmla="*/ 406 h 425"/>
                  <a:gd name="T8" fmla="*/ 335 w 473"/>
                  <a:gd name="T9" fmla="*/ 399 h 425"/>
                  <a:gd name="T10" fmla="*/ 309 w 473"/>
                  <a:gd name="T11" fmla="*/ 396 h 425"/>
                  <a:gd name="T12" fmla="*/ 290 w 473"/>
                  <a:gd name="T13" fmla="*/ 396 h 425"/>
                  <a:gd name="T14" fmla="*/ 286 w 473"/>
                  <a:gd name="T15" fmla="*/ 406 h 425"/>
                  <a:gd name="T16" fmla="*/ 270 w 473"/>
                  <a:gd name="T17" fmla="*/ 389 h 425"/>
                  <a:gd name="T18" fmla="*/ 251 w 473"/>
                  <a:gd name="T19" fmla="*/ 370 h 425"/>
                  <a:gd name="T20" fmla="*/ 248 w 473"/>
                  <a:gd name="T21" fmla="*/ 325 h 425"/>
                  <a:gd name="T22" fmla="*/ 229 w 473"/>
                  <a:gd name="T23" fmla="*/ 312 h 425"/>
                  <a:gd name="T24" fmla="*/ 190 w 473"/>
                  <a:gd name="T25" fmla="*/ 328 h 425"/>
                  <a:gd name="T26" fmla="*/ 164 w 473"/>
                  <a:gd name="T27" fmla="*/ 335 h 425"/>
                  <a:gd name="T28" fmla="*/ 151 w 473"/>
                  <a:gd name="T29" fmla="*/ 328 h 425"/>
                  <a:gd name="T30" fmla="*/ 129 w 473"/>
                  <a:gd name="T31" fmla="*/ 322 h 425"/>
                  <a:gd name="T32" fmla="*/ 116 w 473"/>
                  <a:gd name="T33" fmla="*/ 309 h 425"/>
                  <a:gd name="T34" fmla="*/ 90 w 473"/>
                  <a:gd name="T35" fmla="*/ 296 h 425"/>
                  <a:gd name="T36" fmla="*/ 64 w 473"/>
                  <a:gd name="T37" fmla="*/ 280 h 425"/>
                  <a:gd name="T38" fmla="*/ 68 w 473"/>
                  <a:gd name="T39" fmla="*/ 267 h 425"/>
                  <a:gd name="T40" fmla="*/ 61 w 473"/>
                  <a:gd name="T41" fmla="*/ 251 h 425"/>
                  <a:gd name="T42" fmla="*/ 68 w 473"/>
                  <a:gd name="T43" fmla="*/ 238 h 425"/>
                  <a:gd name="T44" fmla="*/ 61 w 473"/>
                  <a:gd name="T45" fmla="*/ 225 h 425"/>
                  <a:gd name="T46" fmla="*/ 35 w 473"/>
                  <a:gd name="T47" fmla="*/ 222 h 425"/>
                  <a:gd name="T48" fmla="*/ 23 w 473"/>
                  <a:gd name="T49" fmla="*/ 213 h 425"/>
                  <a:gd name="T50" fmla="*/ 13 w 473"/>
                  <a:gd name="T51" fmla="*/ 193 h 425"/>
                  <a:gd name="T52" fmla="*/ 0 w 473"/>
                  <a:gd name="T53" fmla="*/ 174 h 425"/>
                  <a:gd name="T54" fmla="*/ 19 w 473"/>
                  <a:gd name="T55" fmla="*/ 164 h 425"/>
                  <a:gd name="T56" fmla="*/ 45 w 473"/>
                  <a:gd name="T57" fmla="*/ 132 h 425"/>
                  <a:gd name="T58" fmla="*/ 42 w 473"/>
                  <a:gd name="T59" fmla="*/ 103 h 425"/>
                  <a:gd name="T60" fmla="*/ 58 w 473"/>
                  <a:gd name="T61" fmla="*/ 81 h 425"/>
                  <a:gd name="T62" fmla="*/ 74 w 473"/>
                  <a:gd name="T63" fmla="*/ 55 h 425"/>
                  <a:gd name="T64" fmla="*/ 97 w 473"/>
                  <a:gd name="T65" fmla="*/ 68 h 425"/>
                  <a:gd name="T66" fmla="*/ 138 w 473"/>
                  <a:gd name="T67" fmla="*/ 106 h 425"/>
                  <a:gd name="T68" fmla="*/ 232 w 473"/>
                  <a:gd name="T69" fmla="*/ 142 h 425"/>
                  <a:gd name="T70" fmla="*/ 283 w 473"/>
                  <a:gd name="T71" fmla="*/ 139 h 425"/>
                  <a:gd name="T72" fmla="*/ 303 w 473"/>
                  <a:gd name="T73" fmla="*/ 106 h 425"/>
                  <a:gd name="T74" fmla="*/ 328 w 473"/>
                  <a:gd name="T75" fmla="*/ 84 h 425"/>
                  <a:gd name="T76" fmla="*/ 338 w 473"/>
                  <a:gd name="T77" fmla="*/ 71 h 425"/>
                  <a:gd name="T78" fmla="*/ 306 w 473"/>
                  <a:gd name="T79" fmla="*/ 58 h 425"/>
                  <a:gd name="T80" fmla="*/ 322 w 473"/>
                  <a:gd name="T81" fmla="*/ 13 h 425"/>
                  <a:gd name="T82" fmla="*/ 357 w 473"/>
                  <a:gd name="T83" fmla="*/ 7 h 425"/>
                  <a:gd name="T84" fmla="*/ 425 w 473"/>
                  <a:gd name="T85" fmla="*/ 55 h 425"/>
                  <a:gd name="T86" fmla="*/ 473 w 473"/>
                  <a:gd name="T87" fmla="*/ 90 h 425"/>
                  <a:gd name="T88" fmla="*/ 470 w 473"/>
                  <a:gd name="T89" fmla="*/ 126 h 425"/>
                  <a:gd name="T90" fmla="*/ 460 w 473"/>
                  <a:gd name="T91" fmla="*/ 145 h 425"/>
                  <a:gd name="T92" fmla="*/ 434 w 473"/>
                  <a:gd name="T93" fmla="*/ 164 h 425"/>
                  <a:gd name="T94" fmla="*/ 409 w 473"/>
                  <a:gd name="T95" fmla="*/ 187 h 425"/>
                  <a:gd name="T96" fmla="*/ 412 w 473"/>
                  <a:gd name="T97" fmla="*/ 164 h 425"/>
                  <a:gd name="T98" fmla="*/ 386 w 473"/>
                  <a:gd name="T99" fmla="*/ 184 h 425"/>
                  <a:gd name="T100" fmla="*/ 399 w 473"/>
                  <a:gd name="T101" fmla="*/ 206 h 425"/>
                  <a:gd name="T102" fmla="*/ 428 w 473"/>
                  <a:gd name="T103" fmla="*/ 206 h 425"/>
                  <a:gd name="T104" fmla="*/ 418 w 473"/>
                  <a:gd name="T105" fmla="*/ 216 h 425"/>
                  <a:gd name="T106" fmla="*/ 415 w 473"/>
                  <a:gd name="T107" fmla="*/ 225 h 425"/>
                  <a:gd name="T108" fmla="*/ 441 w 473"/>
                  <a:gd name="T109" fmla="*/ 270 h 425"/>
                  <a:gd name="T110" fmla="*/ 438 w 473"/>
                  <a:gd name="T111" fmla="*/ 277 h 425"/>
                  <a:gd name="T112" fmla="*/ 438 w 473"/>
                  <a:gd name="T113" fmla="*/ 296 h 425"/>
                  <a:gd name="T114" fmla="*/ 454 w 473"/>
                  <a:gd name="T115" fmla="*/ 309 h 425"/>
                  <a:gd name="T116" fmla="*/ 451 w 473"/>
                  <a:gd name="T117" fmla="*/ 328 h 425"/>
                  <a:gd name="T118" fmla="*/ 444 w 473"/>
                  <a:gd name="T119" fmla="*/ 354 h 425"/>
                  <a:gd name="T120" fmla="*/ 434 w 473"/>
                  <a:gd name="T121" fmla="*/ 370 h 425"/>
                  <a:gd name="T122" fmla="*/ 425 w 473"/>
                  <a:gd name="T123" fmla="*/ 383 h 425"/>
                  <a:gd name="T124" fmla="*/ 409 w 473"/>
                  <a:gd name="T125" fmla="*/ 393 h 4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3"/>
                  <a:gd name="T190" fmla="*/ 0 h 425"/>
                  <a:gd name="T191" fmla="*/ 473 w 473"/>
                  <a:gd name="T192" fmla="*/ 425 h 4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3" h="425">
                    <a:moveTo>
                      <a:pt x="406" y="399"/>
                    </a:moveTo>
                    <a:lnTo>
                      <a:pt x="406" y="396"/>
                    </a:lnTo>
                    <a:lnTo>
                      <a:pt x="402" y="396"/>
                    </a:lnTo>
                    <a:lnTo>
                      <a:pt x="406" y="399"/>
                    </a:lnTo>
                    <a:lnTo>
                      <a:pt x="402" y="399"/>
                    </a:lnTo>
                    <a:lnTo>
                      <a:pt x="402" y="396"/>
                    </a:lnTo>
                    <a:lnTo>
                      <a:pt x="396" y="393"/>
                    </a:lnTo>
                    <a:lnTo>
                      <a:pt x="399" y="399"/>
                    </a:lnTo>
                    <a:lnTo>
                      <a:pt x="396" y="399"/>
                    </a:lnTo>
                    <a:lnTo>
                      <a:pt x="393" y="396"/>
                    </a:lnTo>
                    <a:lnTo>
                      <a:pt x="393" y="406"/>
                    </a:lnTo>
                    <a:lnTo>
                      <a:pt x="386" y="406"/>
                    </a:lnTo>
                    <a:lnTo>
                      <a:pt x="383" y="406"/>
                    </a:lnTo>
                    <a:lnTo>
                      <a:pt x="383" y="409"/>
                    </a:lnTo>
                    <a:lnTo>
                      <a:pt x="377" y="409"/>
                    </a:lnTo>
                    <a:lnTo>
                      <a:pt x="373" y="412"/>
                    </a:lnTo>
                    <a:lnTo>
                      <a:pt x="370" y="412"/>
                    </a:lnTo>
                    <a:lnTo>
                      <a:pt x="370" y="418"/>
                    </a:lnTo>
                    <a:lnTo>
                      <a:pt x="373" y="422"/>
                    </a:lnTo>
                    <a:lnTo>
                      <a:pt x="373" y="425"/>
                    </a:lnTo>
                    <a:lnTo>
                      <a:pt x="370" y="425"/>
                    </a:lnTo>
                    <a:lnTo>
                      <a:pt x="367" y="425"/>
                    </a:lnTo>
                    <a:lnTo>
                      <a:pt x="364" y="418"/>
                    </a:lnTo>
                    <a:lnTo>
                      <a:pt x="364" y="412"/>
                    </a:lnTo>
                    <a:lnTo>
                      <a:pt x="364" y="409"/>
                    </a:lnTo>
                    <a:lnTo>
                      <a:pt x="360" y="412"/>
                    </a:lnTo>
                    <a:lnTo>
                      <a:pt x="357" y="409"/>
                    </a:lnTo>
                    <a:lnTo>
                      <a:pt x="354" y="406"/>
                    </a:lnTo>
                    <a:lnTo>
                      <a:pt x="351" y="409"/>
                    </a:lnTo>
                    <a:lnTo>
                      <a:pt x="351" y="412"/>
                    </a:lnTo>
                    <a:lnTo>
                      <a:pt x="351" y="409"/>
                    </a:lnTo>
                    <a:lnTo>
                      <a:pt x="348" y="409"/>
                    </a:lnTo>
                    <a:lnTo>
                      <a:pt x="341" y="409"/>
                    </a:lnTo>
                    <a:lnTo>
                      <a:pt x="338" y="406"/>
                    </a:lnTo>
                    <a:lnTo>
                      <a:pt x="335" y="399"/>
                    </a:lnTo>
                    <a:lnTo>
                      <a:pt x="335" y="396"/>
                    </a:lnTo>
                    <a:lnTo>
                      <a:pt x="335" y="393"/>
                    </a:lnTo>
                    <a:lnTo>
                      <a:pt x="328" y="393"/>
                    </a:lnTo>
                    <a:lnTo>
                      <a:pt x="322" y="386"/>
                    </a:lnTo>
                    <a:lnTo>
                      <a:pt x="315" y="393"/>
                    </a:lnTo>
                    <a:lnTo>
                      <a:pt x="312" y="393"/>
                    </a:lnTo>
                    <a:lnTo>
                      <a:pt x="309" y="396"/>
                    </a:lnTo>
                    <a:lnTo>
                      <a:pt x="306" y="396"/>
                    </a:lnTo>
                    <a:lnTo>
                      <a:pt x="303" y="396"/>
                    </a:lnTo>
                    <a:lnTo>
                      <a:pt x="296" y="393"/>
                    </a:lnTo>
                    <a:lnTo>
                      <a:pt x="296" y="399"/>
                    </a:lnTo>
                    <a:lnTo>
                      <a:pt x="290" y="396"/>
                    </a:lnTo>
                    <a:lnTo>
                      <a:pt x="290" y="399"/>
                    </a:lnTo>
                    <a:lnTo>
                      <a:pt x="290" y="406"/>
                    </a:lnTo>
                    <a:lnTo>
                      <a:pt x="293" y="409"/>
                    </a:lnTo>
                    <a:lnTo>
                      <a:pt x="293" y="412"/>
                    </a:lnTo>
                    <a:lnTo>
                      <a:pt x="290" y="412"/>
                    </a:lnTo>
                    <a:lnTo>
                      <a:pt x="286" y="409"/>
                    </a:lnTo>
                    <a:lnTo>
                      <a:pt x="286" y="406"/>
                    </a:lnTo>
                    <a:lnTo>
                      <a:pt x="283" y="406"/>
                    </a:lnTo>
                    <a:lnTo>
                      <a:pt x="283" y="409"/>
                    </a:lnTo>
                    <a:lnTo>
                      <a:pt x="280" y="409"/>
                    </a:lnTo>
                    <a:lnTo>
                      <a:pt x="277" y="406"/>
                    </a:lnTo>
                    <a:lnTo>
                      <a:pt x="274" y="402"/>
                    </a:lnTo>
                    <a:lnTo>
                      <a:pt x="270" y="399"/>
                    </a:lnTo>
                    <a:lnTo>
                      <a:pt x="270" y="389"/>
                    </a:lnTo>
                    <a:lnTo>
                      <a:pt x="264" y="386"/>
                    </a:lnTo>
                    <a:lnTo>
                      <a:pt x="261" y="377"/>
                    </a:lnTo>
                    <a:lnTo>
                      <a:pt x="257" y="377"/>
                    </a:lnTo>
                    <a:lnTo>
                      <a:pt x="251" y="380"/>
                    </a:lnTo>
                    <a:lnTo>
                      <a:pt x="251" y="377"/>
                    </a:lnTo>
                    <a:lnTo>
                      <a:pt x="251" y="370"/>
                    </a:lnTo>
                    <a:lnTo>
                      <a:pt x="251" y="364"/>
                    </a:lnTo>
                    <a:lnTo>
                      <a:pt x="254" y="357"/>
                    </a:lnTo>
                    <a:lnTo>
                      <a:pt x="257" y="351"/>
                    </a:lnTo>
                    <a:lnTo>
                      <a:pt x="254" y="344"/>
                    </a:lnTo>
                    <a:lnTo>
                      <a:pt x="251" y="332"/>
                    </a:lnTo>
                    <a:lnTo>
                      <a:pt x="248" y="332"/>
                    </a:lnTo>
                    <a:lnTo>
                      <a:pt x="248" y="325"/>
                    </a:lnTo>
                    <a:lnTo>
                      <a:pt x="245" y="322"/>
                    </a:lnTo>
                    <a:lnTo>
                      <a:pt x="241" y="322"/>
                    </a:lnTo>
                    <a:lnTo>
                      <a:pt x="238" y="325"/>
                    </a:lnTo>
                    <a:lnTo>
                      <a:pt x="238" y="322"/>
                    </a:lnTo>
                    <a:lnTo>
                      <a:pt x="229" y="319"/>
                    </a:lnTo>
                    <a:lnTo>
                      <a:pt x="229" y="312"/>
                    </a:lnTo>
                    <a:lnTo>
                      <a:pt x="225" y="309"/>
                    </a:lnTo>
                    <a:lnTo>
                      <a:pt x="225" y="306"/>
                    </a:lnTo>
                    <a:lnTo>
                      <a:pt x="219" y="309"/>
                    </a:lnTo>
                    <a:lnTo>
                      <a:pt x="212" y="309"/>
                    </a:lnTo>
                    <a:lnTo>
                      <a:pt x="200" y="322"/>
                    </a:lnTo>
                    <a:lnTo>
                      <a:pt x="190" y="328"/>
                    </a:lnTo>
                    <a:lnTo>
                      <a:pt x="187" y="325"/>
                    </a:lnTo>
                    <a:lnTo>
                      <a:pt x="183" y="325"/>
                    </a:lnTo>
                    <a:lnTo>
                      <a:pt x="177" y="325"/>
                    </a:lnTo>
                    <a:lnTo>
                      <a:pt x="177" y="322"/>
                    </a:lnTo>
                    <a:lnTo>
                      <a:pt x="174" y="322"/>
                    </a:lnTo>
                    <a:lnTo>
                      <a:pt x="171" y="325"/>
                    </a:lnTo>
                    <a:lnTo>
                      <a:pt x="164" y="335"/>
                    </a:lnTo>
                    <a:lnTo>
                      <a:pt x="164" y="328"/>
                    </a:lnTo>
                    <a:lnTo>
                      <a:pt x="161" y="325"/>
                    </a:lnTo>
                    <a:lnTo>
                      <a:pt x="158" y="328"/>
                    </a:lnTo>
                    <a:lnTo>
                      <a:pt x="155" y="328"/>
                    </a:lnTo>
                    <a:lnTo>
                      <a:pt x="151" y="328"/>
                    </a:lnTo>
                    <a:lnTo>
                      <a:pt x="145" y="325"/>
                    </a:lnTo>
                    <a:lnTo>
                      <a:pt x="142" y="328"/>
                    </a:lnTo>
                    <a:lnTo>
                      <a:pt x="138" y="325"/>
                    </a:lnTo>
                    <a:lnTo>
                      <a:pt x="138" y="328"/>
                    </a:lnTo>
                    <a:lnTo>
                      <a:pt x="135" y="322"/>
                    </a:lnTo>
                    <a:lnTo>
                      <a:pt x="132" y="322"/>
                    </a:lnTo>
                    <a:lnTo>
                      <a:pt x="129" y="322"/>
                    </a:lnTo>
                    <a:lnTo>
                      <a:pt x="129" y="319"/>
                    </a:lnTo>
                    <a:lnTo>
                      <a:pt x="126" y="319"/>
                    </a:lnTo>
                    <a:lnTo>
                      <a:pt x="122" y="315"/>
                    </a:lnTo>
                    <a:lnTo>
                      <a:pt x="119" y="315"/>
                    </a:lnTo>
                    <a:lnTo>
                      <a:pt x="119" y="309"/>
                    </a:lnTo>
                    <a:lnTo>
                      <a:pt x="116" y="309"/>
                    </a:lnTo>
                    <a:lnTo>
                      <a:pt x="113" y="312"/>
                    </a:lnTo>
                    <a:lnTo>
                      <a:pt x="109" y="306"/>
                    </a:lnTo>
                    <a:lnTo>
                      <a:pt x="103" y="299"/>
                    </a:lnTo>
                    <a:lnTo>
                      <a:pt x="93" y="296"/>
                    </a:lnTo>
                    <a:lnTo>
                      <a:pt x="90" y="299"/>
                    </a:lnTo>
                    <a:lnTo>
                      <a:pt x="90" y="296"/>
                    </a:lnTo>
                    <a:lnTo>
                      <a:pt x="77" y="290"/>
                    </a:lnTo>
                    <a:lnTo>
                      <a:pt x="74" y="290"/>
                    </a:lnTo>
                    <a:lnTo>
                      <a:pt x="74" y="287"/>
                    </a:lnTo>
                    <a:lnTo>
                      <a:pt x="68" y="287"/>
                    </a:lnTo>
                    <a:lnTo>
                      <a:pt x="68" y="283"/>
                    </a:lnTo>
                    <a:lnTo>
                      <a:pt x="64" y="280"/>
                    </a:lnTo>
                    <a:lnTo>
                      <a:pt x="64" y="274"/>
                    </a:lnTo>
                    <a:lnTo>
                      <a:pt x="61" y="270"/>
                    </a:lnTo>
                    <a:lnTo>
                      <a:pt x="61" y="267"/>
                    </a:lnTo>
                    <a:lnTo>
                      <a:pt x="61" y="264"/>
                    </a:lnTo>
                    <a:lnTo>
                      <a:pt x="64" y="270"/>
                    </a:lnTo>
                    <a:lnTo>
                      <a:pt x="68" y="267"/>
                    </a:lnTo>
                    <a:lnTo>
                      <a:pt x="71" y="264"/>
                    </a:lnTo>
                    <a:lnTo>
                      <a:pt x="68" y="261"/>
                    </a:lnTo>
                    <a:lnTo>
                      <a:pt x="68" y="258"/>
                    </a:lnTo>
                    <a:lnTo>
                      <a:pt x="64" y="258"/>
                    </a:lnTo>
                    <a:lnTo>
                      <a:pt x="61" y="254"/>
                    </a:lnTo>
                    <a:lnTo>
                      <a:pt x="61" y="251"/>
                    </a:lnTo>
                    <a:lnTo>
                      <a:pt x="61" y="248"/>
                    </a:lnTo>
                    <a:lnTo>
                      <a:pt x="64" y="248"/>
                    </a:lnTo>
                    <a:lnTo>
                      <a:pt x="64" y="241"/>
                    </a:lnTo>
                    <a:lnTo>
                      <a:pt x="68" y="241"/>
                    </a:lnTo>
                    <a:lnTo>
                      <a:pt x="68" y="238"/>
                    </a:lnTo>
                    <a:lnTo>
                      <a:pt x="68" y="229"/>
                    </a:lnTo>
                    <a:lnTo>
                      <a:pt x="64" y="225"/>
                    </a:lnTo>
                    <a:lnTo>
                      <a:pt x="61" y="225"/>
                    </a:lnTo>
                    <a:lnTo>
                      <a:pt x="58" y="222"/>
                    </a:lnTo>
                    <a:lnTo>
                      <a:pt x="55" y="222"/>
                    </a:lnTo>
                    <a:lnTo>
                      <a:pt x="48" y="229"/>
                    </a:lnTo>
                    <a:lnTo>
                      <a:pt x="45" y="229"/>
                    </a:lnTo>
                    <a:lnTo>
                      <a:pt x="35" y="225"/>
                    </a:lnTo>
                    <a:lnTo>
                      <a:pt x="35" y="222"/>
                    </a:lnTo>
                    <a:lnTo>
                      <a:pt x="32" y="222"/>
                    </a:lnTo>
                    <a:lnTo>
                      <a:pt x="29" y="219"/>
                    </a:lnTo>
                    <a:lnTo>
                      <a:pt x="29" y="216"/>
                    </a:lnTo>
                    <a:lnTo>
                      <a:pt x="26" y="213"/>
                    </a:lnTo>
                    <a:lnTo>
                      <a:pt x="23" y="213"/>
                    </a:lnTo>
                    <a:lnTo>
                      <a:pt x="23" y="209"/>
                    </a:lnTo>
                    <a:lnTo>
                      <a:pt x="16" y="209"/>
                    </a:lnTo>
                    <a:lnTo>
                      <a:pt x="13" y="206"/>
                    </a:lnTo>
                    <a:lnTo>
                      <a:pt x="16" y="206"/>
                    </a:lnTo>
                    <a:lnTo>
                      <a:pt x="16" y="200"/>
                    </a:lnTo>
                    <a:lnTo>
                      <a:pt x="13" y="193"/>
                    </a:lnTo>
                    <a:lnTo>
                      <a:pt x="13" y="190"/>
                    </a:lnTo>
                    <a:lnTo>
                      <a:pt x="10" y="190"/>
                    </a:lnTo>
                    <a:lnTo>
                      <a:pt x="3" y="190"/>
                    </a:lnTo>
                    <a:lnTo>
                      <a:pt x="3" y="187"/>
                    </a:lnTo>
                    <a:lnTo>
                      <a:pt x="0" y="184"/>
                    </a:lnTo>
                    <a:lnTo>
                      <a:pt x="0" y="174"/>
                    </a:lnTo>
                    <a:lnTo>
                      <a:pt x="0" y="171"/>
                    </a:lnTo>
                    <a:lnTo>
                      <a:pt x="6" y="168"/>
                    </a:lnTo>
                    <a:lnTo>
                      <a:pt x="6" y="164"/>
                    </a:lnTo>
                    <a:lnTo>
                      <a:pt x="10" y="164"/>
                    </a:lnTo>
                    <a:lnTo>
                      <a:pt x="13" y="164"/>
                    </a:lnTo>
                    <a:lnTo>
                      <a:pt x="19" y="164"/>
                    </a:lnTo>
                    <a:lnTo>
                      <a:pt x="23" y="158"/>
                    </a:lnTo>
                    <a:lnTo>
                      <a:pt x="32" y="155"/>
                    </a:lnTo>
                    <a:lnTo>
                      <a:pt x="35" y="151"/>
                    </a:lnTo>
                    <a:lnTo>
                      <a:pt x="45" y="145"/>
                    </a:lnTo>
                    <a:lnTo>
                      <a:pt x="45" y="139"/>
                    </a:lnTo>
                    <a:lnTo>
                      <a:pt x="45" y="132"/>
                    </a:lnTo>
                    <a:lnTo>
                      <a:pt x="45" y="129"/>
                    </a:lnTo>
                    <a:lnTo>
                      <a:pt x="45" y="126"/>
                    </a:lnTo>
                    <a:lnTo>
                      <a:pt x="39" y="116"/>
                    </a:lnTo>
                    <a:lnTo>
                      <a:pt x="35" y="113"/>
                    </a:lnTo>
                    <a:lnTo>
                      <a:pt x="32" y="106"/>
                    </a:lnTo>
                    <a:lnTo>
                      <a:pt x="39" y="106"/>
                    </a:lnTo>
                    <a:lnTo>
                      <a:pt x="42" y="103"/>
                    </a:lnTo>
                    <a:lnTo>
                      <a:pt x="52" y="103"/>
                    </a:lnTo>
                    <a:lnTo>
                      <a:pt x="48" y="97"/>
                    </a:lnTo>
                    <a:lnTo>
                      <a:pt x="48" y="94"/>
                    </a:lnTo>
                    <a:lnTo>
                      <a:pt x="48" y="84"/>
                    </a:lnTo>
                    <a:lnTo>
                      <a:pt x="48" y="77"/>
                    </a:lnTo>
                    <a:lnTo>
                      <a:pt x="52" y="77"/>
                    </a:lnTo>
                    <a:lnTo>
                      <a:pt x="58" y="81"/>
                    </a:lnTo>
                    <a:lnTo>
                      <a:pt x="61" y="81"/>
                    </a:lnTo>
                    <a:lnTo>
                      <a:pt x="64" y="81"/>
                    </a:lnTo>
                    <a:lnTo>
                      <a:pt x="71" y="77"/>
                    </a:lnTo>
                    <a:lnTo>
                      <a:pt x="68" y="71"/>
                    </a:lnTo>
                    <a:lnTo>
                      <a:pt x="68" y="61"/>
                    </a:lnTo>
                    <a:lnTo>
                      <a:pt x="71" y="61"/>
                    </a:lnTo>
                    <a:lnTo>
                      <a:pt x="74" y="55"/>
                    </a:lnTo>
                    <a:lnTo>
                      <a:pt x="77" y="58"/>
                    </a:lnTo>
                    <a:lnTo>
                      <a:pt x="80" y="55"/>
                    </a:lnTo>
                    <a:lnTo>
                      <a:pt x="84" y="61"/>
                    </a:lnTo>
                    <a:lnTo>
                      <a:pt x="90" y="65"/>
                    </a:lnTo>
                    <a:lnTo>
                      <a:pt x="93" y="68"/>
                    </a:lnTo>
                    <a:lnTo>
                      <a:pt x="97" y="71"/>
                    </a:lnTo>
                    <a:lnTo>
                      <a:pt x="97" y="68"/>
                    </a:lnTo>
                    <a:lnTo>
                      <a:pt x="103" y="71"/>
                    </a:lnTo>
                    <a:lnTo>
                      <a:pt x="106" y="74"/>
                    </a:lnTo>
                    <a:lnTo>
                      <a:pt x="116" y="87"/>
                    </a:lnTo>
                    <a:lnTo>
                      <a:pt x="119" y="97"/>
                    </a:lnTo>
                    <a:lnTo>
                      <a:pt x="119" y="100"/>
                    </a:lnTo>
                    <a:lnTo>
                      <a:pt x="135" y="106"/>
                    </a:lnTo>
                    <a:lnTo>
                      <a:pt x="138" y="106"/>
                    </a:lnTo>
                    <a:lnTo>
                      <a:pt x="164" y="113"/>
                    </a:lnTo>
                    <a:lnTo>
                      <a:pt x="174" y="126"/>
                    </a:lnTo>
                    <a:lnTo>
                      <a:pt x="183" y="135"/>
                    </a:lnTo>
                    <a:lnTo>
                      <a:pt x="187" y="135"/>
                    </a:lnTo>
                    <a:lnTo>
                      <a:pt x="216" y="132"/>
                    </a:lnTo>
                    <a:lnTo>
                      <a:pt x="225" y="135"/>
                    </a:lnTo>
                    <a:lnTo>
                      <a:pt x="232" y="142"/>
                    </a:lnTo>
                    <a:lnTo>
                      <a:pt x="248" y="145"/>
                    </a:lnTo>
                    <a:lnTo>
                      <a:pt x="251" y="148"/>
                    </a:lnTo>
                    <a:lnTo>
                      <a:pt x="257" y="148"/>
                    </a:lnTo>
                    <a:lnTo>
                      <a:pt x="267" y="142"/>
                    </a:lnTo>
                    <a:lnTo>
                      <a:pt x="277" y="139"/>
                    </a:lnTo>
                    <a:lnTo>
                      <a:pt x="283" y="139"/>
                    </a:lnTo>
                    <a:lnTo>
                      <a:pt x="286" y="139"/>
                    </a:lnTo>
                    <a:lnTo>
                      <a:pt x="296" y="135"/>
                    </a:lnTo>
                    <a:lnTo>
                      <a:pt x="306" y="122"/>
                    </a:lnTo>
                    <a:lnTo>
                      <a:pt x="303" y="119"/>
                    </a:lnTo>
                    <a:lnTo>
                      <a:pt x="299" y="116"/>
                    </a:lnTo>
                    <a:lnTo>
                      <a:pt x="299" y="106"/>
                    </a:lnTo>
                    <a:lnTo>
                      <a:pt x="303" y="106"/>
                    </a:lnTo>
                    <a:lnTo>
                      <a:pt x="306" y="106"/>
                    </a:lnTo>
                    <a:lnTo>
                      <a:pt x="312" y="110"/>
                    </a:lnTo>
                    <a:lnTo>
                      <a:pt x="315" y="106"/>
                    </a:lnTo>
                    <a:lnTo>
                      <a:pt x="319" y="100"/>
                    </a:lnTo>
                    <a:lnTo>
                      <a:pt x="322" y="100"/>
                    </a:lnTo>
                    <a:lnTo>
                      <a:pt x="325" y="97"/>
                    </a:lnTo>
                    <a:lnTo>
                      <a:pt x="328" y="84"/>
                    </a:lnTo>
                    <a:lnTo>
                      <a:pt x="341" y="84"/>
                    </a:lnTo>
                    <a:lnTo>
                      <a:pt x="351" y="84"/>
                    </a:lnTo>
                    <a:lnTo>
                      <a:pt x="348" y="81"/>
                    </a:lnTo>
                    <a:lnTo>
                      <a:pt x="344" y="77"/>
                    </a:lnTo>
                    <a:lnTo>
                      <a:pt x="344" y="74"/>
                    </a:lnTo>
                    <a:lnTo>
                      <a:pt x="338" y="71"/>
                    </a:lnTo>
                    <a:lnTo>
                      <a:pt x="332" y="68"/>
                    </a:lnTo>
                    <a:lnTo>
                      <a:pt x="328" y="71"/>
                    </a:lnTo>
                    <a:lnTo>
                      <a:pt x="325" y="74"/>
                    </a:lnTo>
                    <a:lnTo>
                      <a:pt x="312" y="71"/>
                    </a:lnTo>
                    <a:lnTo>
                      <a:pt x="309" y="68"/>
                    </a:lnTo>
                    <a:lnTo>
                      <a:pt x="309" y="65"/>
                    </a:lnTo>
                    <a:lnTo>
                      <a:pt x="306" y="58"/>
                    </a:lnTo>
                    <a:lnTo>
                      <a:pt x="303" y="52"/>
                    </a:lnTo>
                    <a:lnTo>
                      <a:pt x="306" y="42"/>
                    </a:lnTo>
                    <a:lnTo>
                      <a:pt x="319" y="48"/>
                    </a:lnTo>
                    <a:lnTo>
                      <a:pt x="328" y="42"/>
                    </a:lnTo>
                    <a:lnTo>
                      <a:pt x="322" y="23"/>
                    </a:lnTo>
                    <a:lnTo>
                      <a:pt x="325" y="16"/>
                    </a:lnTo>
                    <a:lnTo>
                      <a:pt x="322" y="13"/>
                    </a:lnTo>
                    <a:lnTo>
                      <a:pt x="315" y="13"/>
                    </a:lnTo>
                    <a:lnTo>
                      <a:pt x="315" y="10"/>
                    </a:lnTo>
                    <a:lnTo>
                      <a:pt x="319" y="3"/>
                    </a:lnTo>
                    <a:lnTo>
                      <a:pt x="322" y="3"/>
                    </a:lnTo>
                    <a:lnTo>
                      <a:pt x="338" y="0"/>
                    </a:lnTo>
                    <a:lnTo>
                      <a:pt x="348" y="3"/>
                    </a:lnTo>
                    <a:lnTo>
                      <a:pt x="357" y="7"/>
                    </a:lnTo>
                    <a:lnTo>
                      <a:pt x="367" y="13"/>
                    </a:lnTo>
                    <a:lnTo>
                      <a:pt x="386" y="32"/>
                    </a:lnTo>
                    <a:lnTo>
                      <a:pt x="396" y="45"/>
                    </a:lnTo>
                    <a:lnTo>
                      <a:pt x="396" y="48"/>
                    </a:lnTo>
                    <a:lnTo>
                      <a:pt x="412" y="48"/>
                    </a:lnTo>
                    <a:lnTo>
                      <a:pt x="415" y="52"/>
                    </a:lnTo>
                    <a:lnTo>
                      <a:pt x="425" y="55"/>
                    </a:lnTo>
                    <a:lnTo>
                      <a:pt x="441" y="71"/>
                    </a:lnTo>
                    <a:lnTo>
                      <a:pt x="447" y="71"/>
                    </a:lnTo>
                    <a:lnTo>
                      <a:pt x="451" y="71"/>
                    </a:lnTo>
                    <a:lnTo>
                      <a:pt x="463" y="61"/>
                    </a:lnTo>
                    <a:lnTo>
                      <a:pt x="470" y="74"/>
                    </a:lnTo>
                    <a:lnTo>
                      <a:pt x="467" y="77"/>
                    </a:lnTo>
                    <a:lnTo>
                      <a:pt x="473" y="90"/>
                    </a:lnTo>
                    <a:lnTo>
                      <a:pt x="473" y="103"/>
                    </a:lnTo>
                    <a:lnTo>
                      <a:pt x="473" y="106"/>
                    </a:lnTo>
                    <a:lnTo>
                      <a:pt x="463" y="103"/>
                    </a:lnTo>
                    <a:lnTo>
                      <a:pt x="460" y="110"/>
                    </a:lnTo>
                    <a:lnTo>
                      <a:pt x="463" y="116"/>
                    </a:lnTo>
                    <a:lnTo>
                      <a:pt x="470" y="126"/>
                    </a:lnTo>
                    <a:lnTo>
                      <a:pt x="467" y="135"/>
                    </a:lnTo>
                    <a:lnTo>
                      <a:pt x="470" y="139"/>
                    </a:lnTo>
                    <a:lnTo>
                      <a:pt x="467" y="135"/>
                    </a:lnTo>
                    <a:lnTo>
                      <a:pt x="463" y="132"/>
                    </a:lnTo>
                    <a:lnTo>
                      <a:pt x="460" y="132"/>
                    </a:lnTo>
                    <a:lnTo>
                      <a:pt x="463" y="139"/>
                    </a:lnTo>
                    <a:lnTo>
                      <a:pt x="460" y="145"/>
                    </a:lnTo>
                    <a:lnTo>
                      <a:pt x="454" y="145"/>
                    </a:lnTo>
                    <a:lnTo>
                      <a:pt x="457" y="151"/>
                    </a:lnTo>
                    <a:lnTo>
                      <a:pt x="451" y="151"/>
                    </a:lnTo>
                    <a:lnTo>
                      <a:pt x="444" y="151"/>
                    </a:lnTo>
                    <a:lnTo>
                      <a:pt x="441" y="161"/>
                    </a:lnTo>
                    <a:lnTo>
                      <a:pt x="434" y="164"/>
                    </a:lnTo>
                    <a:lnTo>
                      <a:pt x="431" y="171"/>
                    </a:lnTo>
                    <a:lnTo>
                      <a:pt x="425" y="174"/>
                    </a:lnTo>
                    <a:lnTo>
                      <a:pt x="418" y="177"/>
                    </a:lnTo>
                    <a:lnTo>
                      <a:pt x="415" y="184"/>
                    </a:lnTo>
                    <a:lnTo>
                      <a:pt x="412" y="187"/>
                    </a:lnTo>
                    <a:lnTo>
                      <a:pt x="409" y="187"/>
                    </a:lnTo>
                    <a:lnTo>
                      <a:pt x="412" y="184"/>
                    </a:lnTo>
                    <a:lnTo>
                      <a:pt x="412" y="180"/>
                    </a:lnTo>
                    <a:lnTo>
                      <a:pt x="409" y="177"/>
                    </a:lnTo>
                    <a:lnTo>
                      <a:pt x="409" y="174"/>
                    </a:lnTo>
                    <a:lnTo>
                      <a:pt x="412" y="164"/>
                    </a:lnTo>
                    <a:lnTo>
                      <a:pt x="406" y="158"/>
                    </a:lnTo>
                    <a:lnTo>
                      <a:pt x="402" y="158"/>
                    </a:lnTo>
                    <a:lnTo>
                      <a:pt x="399" y="158"/>
                    </a:lnTo>
                    <a:lnTo>
                      <a:pt x="396" y="168"/>
                    </a:lnTo>
                    <a:lnTo>
                      <a:pt x="389" y="174"/>
                    </a:lnTo>
                    <a:lnTo>
                      <a:pt x="389" y="180"/>
                    </a:lnTo>
                    <a:lnTo>
                      <a:pt x="386" y="184"/>
                    </a:lnTo>
                    <a:lnTo>
                      <a:pt x="380" y="180"/>
                    </a:lnTo>
                    <a:lnTo>
                      <a:pt x="380" y="184"/>
                    </a:lnTo>
                    <a:lnTo>
                      <a:pt x="380" y="187"/>
                    </a:lnTo>
                    <a:lnTo>
                      <a:pt x="380" y="190"/>
                    </a:lnTo>
                    <a:lnTo>
                      <a:pt x="386" y="196"/>
                    </a:lnTo>
                    <a:lnTo>
                      <a:pt x="393" y="200"/>
                    </a:lnTo>
                    <a:lnTo>
                      <a:pt x="399" y="206"/>
                    </a:lnTo>
                    <a:lnTo>
                      <a:pt x="406" y="209"/>
                    </a:lnTo>
                    <a:lnTo>
                      <a:pt x="409" y="200"/>
                    </a:lnTo>
                    <a:lnTo>
                      <a:pt x="412" y="200"/>
                    </a:lnTo>
                    <a:lnTo>
                      <a:pt x="422" y="203"/>
                    </a:lnTo>
                    <a:lnTo>
                      <a:pt x="425" y="203"/>
                    </a:lnTo>
                    <a:lnTo>
                      <a:pt x="428" y="206"/>
                    </a:lnTo>
                    <a:lnTo>
                      <a:pt x="431" y="209"/>
                    </a:lnTo>
                    <a:lnTo>
                      <a:pt x="428" y="213"/>
                    </a:lnTo>
                    <a:lnTo>
                      <a:pt x="428" y="209"/>
                    </a:lnTo>
                    <a:lnTo>
                      <a:pt x="425" y="209"/>
                    </a:lnTo>
                    <a:lnTo>
                      <a:pt x="425" y="213"/>
                    </a:lnTo>
                    <a:lnTo>
                      <a:pt x="418" y="216"/>
                    </a:lnTo>
                    <a:lnTo>
                      <a:pt x="418" y="222"/>
                    </a:lnTo>
                    <a:lnTo>
                      <a:pt x="415" y="222"/>
                    </a:lnTo>
                    <a:lnTo>
                      <a:pt x="415" y="219"/>
                    </a:lnTo>
                    <a:lnTo>
                      <a:pt x="412" y="222"/>
                    </a:lnTo>
                    <a:lnTo>
                      <a:pt x="415" y="222"/>
                    </a:lnTo>
                    <a:lnTo>
                      <a:pt x="415" y="225"/>
                    </a:lnTo>
                    <a:lnTo>
                      <a:pt x="412" y="229"/>
                    </a:lnTo>
                    <a:lnTo>
                      <a:pt x="412" y="238"/>
                    </a:lnTo>
                    <a:lnTo>
                      <a:pt x="422" y="245"/>
                    </a:lnTo>
                    <a:lnTo>
                      <a:pt x="428" y="251"/>
                    </a:lnTo>
                    <a:lnTo>
                      <a:pt x="434" y="264"/>
                    </a:lnTo>
                    <a:lnTo>
                      <a:pt x="441" y="270"/>
                    </a:lnTo>
                    <a:lnTo>
                      <a:pt x="447" y="277"/>
                    </a:lnTo>
                    <a:lnTo>
                      <a:pt x="434" y="274"/>
                    </a:lnTo>
                    <a:lnTo>
                      <a:pt x="431" y="274"/>
                    </a:lnTo>
                    <a:lnTo>
                      <a:pt x="431" y="277"/>
                    </a:lnTo>
                    <a:lnTo>
                      <a:pt x="434" y="274"/>
                    </a:lnTo>
                    <a:lnTo>
                      <a:pt x="438" y="277"/>
                    </a:lnTo>
                    <a:lnTo>
                      <a:pt x="441" y="280"/>
                    </a:lnTo>
                    <a:lnTo>
                      <a:pt x="444" y="283"/>
                    </a:lnTo>
                    <a:lnTo>
                      <a:pt x="447" y="283"/>
                    </a:lnTo>
                    <a:lnTo>
                      <a:pt x="451" y="287"/>
                    </a:lnTo>
                    <a:lnTo>
                      <a:pt x="444" y="296"/>
                    </a:lnTo>
                    <a:lnTo>
                      <a:pt x="438" y="296"/>
                    </a:lnTo>
                    <a:lnTo>
                      <a:pt x="444" y="299"/>
                    </a:lnTo>
                    <a:lnTo>
                      <a:pt x="447" y="296"/>
                    </a:lnTo>
                    <a:lnTo>
                      <a:pt x="451" y="299"/>
                    </a:lnTo>
                    <a:lnTo>
                      <a:pt x="454" y="303"/>
                    </a:lnTo>
                    <a:lnTo>
                      <a:pt x="451" y="306"/>
                    </a:lnTo>
                    <a:lnTo>
                      <a:pt x="454" y="306"/>
                    </a:lnTo>
                    <a:lnTo>
                      <a:pt x="454" y="309"/>
                    </a:lnTo>
                    <a:lnTo>
                      <a:pt x="454" y="312"/>
                    </a:lnTo>
                    <a:lnTo>
                      <a:pt x="454" y="325"/>
                    </a:lnTo>
                    <a:lnTo>
                      <a:pt x="454" y="322"/>
                    </a:lnTo>
                    <a:lnTo>
                      <a:pt x="451" y="322"/>
                    </a:lnTo>
                    <a:lnTo>
                      <a:pt x="451" y="328"/>
                    </a:lnTo>
                    <a:lnTo>
                      <a:pt x="451" y="332"/>
                    </a:lnTo>
                    <a:lnTo>
                      <a:pt x="447" y="338"/>
                    </a:lnTo>
                    <a:lnTo>
                      <a:pt x="447" y="344"/>
                    </a:lnTo>
                    <a:lnTo>
                      <a:pt x="444" y="341"/>
                    </a:lnTo>
                    <a:lnTo>
                      <a:pt x="441" y="344"/>
                    </a:lnTo>
                    <a:lnTo>
                      <a:pt x="444" y="348"/>
                    </a:lnTo>
                    <a:lnTo>
                      <a:pt x="444" y="354"/>
                    </a:lnTo>
                    <a:lnTo>
                      <a:pt x="444" y="361"/>
                    </a:lnTo>
                    <a:lnTo>
                      <a:pt x="444" y="357"/>
                    </a:lnTo>
                    <a:lnTo>
                      <a:pt x="444" y="361"/>
                    </a:lnTo>
                    <a:lnTo>
                      <a:pt x="441" y="361"/>
                    </a:lnTo>
                    <a:lnTo>
                      <a:pt x="438" y="370"/>
                    </a:lnTo>
                    <a:lnTo>
                      <a:pt x="434" y="370"/>
                    </a:lnTo>
                    <a:lnTo>
                      <a:pt x="434" y="373"/>
                    </a:lnTo>
                    <a:lnTo>
                      <a:pt x="434" y="377"/>
                    </a:lnTo>
                    <a:lnTo>
                      <a:pt x="431" y="377"/>
                    </a:lnTo>
                    <a:lnTo>
                      <a:pt x="431" y="380"/>
                    </a:lnTo>
                    <a:lnTo>
                      <a:pt x="431" y="383"/>
                    </a:lnTo>
                    <a:lnTo>
                      <a:pt x="425" y="383"/>
                    </a:lnTo>
                    <a:lnTo>
                      <a:pt x="422" y="389"/>
                    </a:lnTo>
                    <a:lnTo>
                      <a:pt x="418" y="393"/>
                    </a:lnTo>
                    <a:lnTo>
                      <a:pt x="415" y="393"/>
                    </a:lnTo>
                    <a:lnTo>
                      <a:pt x="415" y="396"/>
                    </a:lnTo>
                    <a:lnTo>
                      <a:pt x="412" y="393"/>
                    </a:lnTo>
                    <a:lnTo>
                      <a:pt x="409" y="396"/>
                    </a:lnTo>
                    <a:lnTo>
                      <a:pt x="409" y="393"/>
                    </a:lnTo>
                    <a:lnTo>
                      <a:pt x="406" y="393"/>
                    </a:lnTo>
                    <a:lnTo>
                      <a:pt x="406" y="396"/>
                    </a:lnTo>
                    <a:lnTo>
                      <a:pt x="406" y="399"/>
                    </a:lnTo>
                    <a:close/>
                  </a:path>
                </a:pathLst>
              </a:custGeom>
              <a:solidFill>
                <a:srgbClr val="CCCCCC"/>
              </a:solidFill>
              <a:ln w="9525">
                <a:noFill/>
                <a:round/>
                <a:headEnd/>
                <a:tailEnd/>
              </a:ln>
            </p:spPr>
            <p:txBody>
              <a:bodyPr/>
              <a:lstStyle/>
              <a:p>
                <a:endParaRPr lang="en-US"/>
              </a:p>
            </p:txBody>
          </p:sp>
          <p:sp>
            <p:nvSpPr>
              <p:cNvPr id="33186" name="Freeform 269"/>
              <p:cNvSpPr>
                <a:spLocks/>
              </p:cNvSpPr>
              <p:nvPr/>
            </p:nvSpPr>
            <p:spPr bwMode="auto">
              <a:xfrm>
                <a:off x="3382" y="1527"/>
                <a:ext cx="473" cy="425"/>
              </a:xfrm>
              <a:custGeom>
                <a:avLst/>
                <a:gdLst>
                  <a:gd name="T0" fmla="*/ 396 w 473"/>
                  <a:gd name="T1" fmla="*/ 393 h 425"/>
                  <a:gd name="T2" fmla="*/ 383 w 473"/>
                  <a:gd name="T3" fmla="*/ 409 h 425"/>
                  <a:gd name="T4" fmla="*/ 370 w 473"/>
                  <a:gd name="T5" fmla="*/ 425 h 425"/>
                  <a:gd name="T6" fmla="*/ 354 w 473"/>
                  <a:gd name="T7" fmla="*/ 406 h 425"/>
                  <a:gd name="T8" fmla="*/ 335 w 473"/>
                  <a:gd name="T9" fmla="*/ 399 h 425"/>
                  <a:gd name="T10" fmla="*/ 309 w 473"/>
                  <a:gd name="T11" fmla="*/ 396 h 425"/>
                  <a:gd name="T12" fmla="*/ 290 w 473"/>
                  <a:gd name="T13" fmla="*/ 396 h 425"/>
                  <a:gd name="T14" fmla="*/ 286 w 473"/>
                  <a:gd name="T15" fmla="*/ 406 h 425"/>
                  <a:gd name="T16" fmla="*/ 270 w 473"/>
                  <a:gd name="T17" fmla="*/ 389 h 425"/>
                  <a:gd name="T18" fmla="*/ 251 w 473"/>
                  <a:gd name="T19" fmla="*/ 370 h 425"/>
                  <a:gd name="T20" fmla="*/ 248 w 473"/>
                  <a:gd name="T21" fmla="*/ 325 h 425"/>
                  <a:gd name="T22" fmla="*/ 229 w 473"/>
                  <a:gd name="T23" fmla="*/ 312 h 425"/>
                  <a:gd name="T24" fmla="*/ 190 w 473"/>
                  <a:gd name="T25" fmla="*/ 328 h 425"/>
                  <a:gd name="T26" fmla="*/ 164 w 473"/>
                  <a:gd name="T27" fmla="*/ 335 h 425"/>
                  <a:gd name="T28" fmla="*/ 151 w 473"/>
                  <a:gd name="T29" fmla="*/ 328 h 425"/>
                  <a:gd name="T30" fmla="*/ 129 w 473"/>
                  <a:gd name="T31" fmla="*/ 322 h 425"/>
                  <a:gd name="T32" fmla="*/ 116 w 473"/>
                  <a:gd name="T33" fmla="*/ 309 h 425"/>
                  <a:gd name="T34" fmla="*/ 90 w 473"/>
                  <a:gd name="T35" fmla="*/ 296 h 425"/>
                  <a:gd name="T36" fmla="*/ 64 w 473"/>
                  <a:gd name="T37" fmla="*/ 280 h 425"/>
                  <a:gd name="T38" fmla="*/ 68 w 473"/>
                  <a:gd name="T39" fmla="*/ 267 h 425"/>
                  <a:gd name="T40" fmla="*/ 61 w 473"/>
                  <a:gd name="T41" fmla="*/ 251 h 425"/>
                  <a:gd name="T42" fmla="*/ 68 w 473"/>
                  <a:gd name="T43" fmla="*/ 238 h 425"/>
                  <a:gd name="T44" fmla="*/ 61 w 473"/>
                  <a:gd name="T45" fmla="*/ 225 h 425"/>
                  <a:gd name="T46" fmla="*/ 35 w 473"/>
                  <a:gd name="T47" fmla="*/ 222 h 425"/>
                  <a:gd name="T48" fmla="*/ 23 w 473"/>
                  <a:gd name="T49" fmla="*/ 213 h 425"/>
                  <a:gd name="T50" fmla="*/ 13 w 473"/>
                  <a:gd name="T51" fmla="*/ 193 h 425"/>
                  <a:gd name="T52" fmla="*/ 0 w 473"/>
                  <a:gd name="T53" fmla="*/ 174 h 425"/>
                  <a:gd name="T54" fmla="*/ 19 w 473"/>
                  <a:gd name="T55" fmla="*/ 164 h 425"/>
                  <a:gd name="T56" fmla="*/ 45 w 473"/>
                  <a:gd name="T57" fmla="*/ 132 h 425"/>
                  <a:gd name="T58" fmla="*/ 42 w 473"/>
                  <a:gd name="T59" fmla="*/ 103 h 425"/>
                  <a:gd name="T60" fmla="*/ 58 w 473"/>
                  <a:gd name="T61" fmla="*/ 81 h 425"/>
                  <a:gd name="T62" fmla="*/ 74 w 473"/>
                  <a:gd name="T63" fmla="*/ 55 h 425"/>
                  <a:gd name="T64" fmla="*/ 97 w 473"/>
                  <a:gd name="T65" fmla="*/ 68 h 425"/>
                  <a:gd name="T66" fmla="*/ 138 w 473"/>
                  <a:gd name="T67" fmla="*/ 106 h 425"/>
                  <a:gd name="T68" fmla="*/ 232 w 473"/>
                  <a:gd name="T69" fmla="*/ 142 h 425"/>
                  <a:gd name="T70" fmla="*/ 283 w 473"/>
                  <a:gd name="T71" fmla="*/ 139 h 425"/>
                  <a:gd name="T72" fmla="*/ 303 w 473"/>
                  <a:gd name="T73" fmla="*/ 106 h 425"/>
                  <a:gd name="T74" fmla="*/ 328 w 473"/>
                  <a:gd name="T75" fmla="*/ 84 h 425"/>
                  <a:gd name="T76" fmla="*/ 338 w 473"/>
                  <a:gd name="T77" fmla="*/ 71 h 425"/>
                  <a:gd name="T78" fmla="*/ 306 w 473"/>
                  <a:gd name="T79" fmla="*/ 58 h 425"/>
                  <a:gd name="T80" fmla="*/ 322 w 473"/>
                  <a:gd name="T81" fmla="*/ 13 h 425"/>
                  <a:gd name="T82" fmla="*/ 357 w 473"/>
                  <a:gd name="T83" fmla="*/ 7 h 425"/>
                  <a:gd name="T84" fmla="*/ 425 w 473"/>
                  <a:gd name="T85" fmla="*/ 55 h 425"/>
                  <a:gd name="T86" fmla="*/ 473 w 473"/>
                  <a:gd name="T87" fmla="*/ 90 h 425"/>
                  <a:gd name="T88" fmla="*/ 470 w 473"/>
                  <a:gd name="T89" fmla="*/ 126 h 425"/>
                  <a:gd name="T90" fmla="*/ 460 w 473"/>
                  <a:gd name="T91" fmla="*/ 145 h 425"/>
                  <a:gd name="T92" fmla="*/ 434 w 473"/>
                  <a:gd name="T93" fmla="*/ 164 h 425"/>
                  <a:gd name="T94" fmla="*/ 409 w 473"/>
                  <a:gd name="T95" fmla="*/ 187 h 425"/>
                  <a:gd name="T96" fmla="*/ 412 w 473"/>
                  <a:gd name="T97" fmla="*/ 164 h 425"/>
                  <a:gd name="T98" fmla="*/ 386 w 473"/>
                  <a:gd name="T99" fmla="*/ 184 h 425"/>
                  <a:gd name="T100" fmla="*/ 399 w 473"/>
                  <a:gd name="T101" fmla="*/ 206 h 425"/>
                  <a:gd name="T102" fmla="*/ 428 w 473"/>
                  <a:gd name="T103" fmla="*/ 206 h 425"/>
                  <a:gd name="T104" fmla="*/ 418 w 473"/>
                  <a:gd name="T105" fmla="*/ 216 h 425"/>
                  <a:gd name="T106" fmla="*/ 415 w 473"/>
                  <a:gd name="T107" fmla="*/ 225 h 425"/>
                  <a:gd name="T108" fmla="*/ 441 w 473"/>
                  <a:gd name="T109" fmla="*/ 270 h 425"/>
                  <a:gd name="T110" fmla="*/ 438 w 473"/>
                  <a:gd name="T111" fmla="*/ 277 h 425"/>
                  <a:gd name="T112" fmla="*/ 438 w 473"/>
                  <a:gd name="T113" fmla="*/ 296 h 425"/>
                  <a:gd name="T114" fmla="*/ 454 w 473"/>
                  <a:gd name="T115" fmla="*/ 309 h 425"/>
                  <a:gd name="T116" fmla="*/ 451 w 473"/>
                  <a:gd name="T117" fmla="*/ 328 h 425"/>
                  <a:gd name="T118" fmla="*/ 444 w 473"/>
                  <a:gd name="T119" fmla="*/ 354 h 425"/>
                  <a:gd name="T120" fmla="*/ 434 w 473"/>
                  <a:gd name="T121" fmla="*/ 370 h 425"/>
                  <a:gd name="T122" fmla="*/ 425 w 473"/>
                  <a:gd name="T123" fmla="*/ 383 h 425"/>
                  <a:gd name="T124" fmla="*/ 409 w 473"/>
                  <a:gd name="T125" fmla="*/ 393 h 4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3"/>
                  <a:gd name="T190" fmla="*/ 0 h 425"/>
                  <a:gd name="T191" fmla="*/ 473 w 473"/>
                  <a:gd name="T192" fmla="*/ 425 h 4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3" h="425">
                    <a:moveTo>
                      <a:pt x="406" y="399"/>
                    </a:moveTo>
                    <a:lnTo>
                      <a:pt x="406" y="396"/>
                    </a:lnTo>
                    <a:lnTo>
                      <a:pt x="402" y="396"/>
                    </a:lnTo>
                    <a:lnTo>
                      <a:pt x="406" y="399"/>
                    </a:lnTo>
                    <a:lnTo>
                      <a:pt x="402" y="399"/>
                    </a:lnTo>
                    <a:lnTo>
                      <a:pt x="402" y="396"/>
                    </a:lnTo>
                    <a:lnTo>
                      <a:pt x="396" y="393"/>
                    </a:lnTo>
                    <a:lnTo>
                      <a:pt x="399" y="399"/>
                    </a:lnTo>
                    <a:lnTo>
                      <a:pt x="396" y="399"/>
                    </a:lnTo>
                    <a:lnTo>
                      <a:pt x="393" y="396"/>
                    </a:lnTo>
                    <a:lnTo>
                      <a:pt x="393" y="406"/>
                    </a:lnTo>
                    <a:lnTo>
                      <a:pt x="386" y="406"/>
                    </a:lnTo>
                    <a:lnTo>
                      <a:pt x="383" y="406"/>
                    </a:lnTo>
                    <a:lnTo>
                      <a:pt x="383" y="409"/>
                    </a:lnTo>
                    <a:lnTo>
                      <a:pt x="377" y="409"/>
                    </a:lnTo>
                    <a:lnTo>
                      <a:pt x="373" y="412"/>
                    </a:lnTo>
                    <a:lnTo>
                      <a:pt x="370" y="412"/>
                    </a:lnTo>
                    <a:lnTo>
                      <a:pt x="370" y="418"/>
                    </a:lnTo>
                    <a:lnTo>
                      <a:pt x="373" y="422"/>
                    </a:lnTo>
                    <a:lnTo>
                      <a:pt x="373" y="425"/>
                    </a:lnTo>
                    <a:lnTo>
                      <a:pt x="370" y="425"/>
                    </a:lnTo>
                    <a:lnTo>
                      <a:pt x="367" y="425"/>
                    </a:lnTo>
                    <a:lnTo>
                      <a:pt x="364" y="418"/>
                    </a:lnTo>
                    <a:lnTo>
                      <a:pt x="364" y="412"/>
                    </a:lnTo>
                    <a:lnTo>
                      <a:pt x="364" y="409"/>
                    </a:lnTo>
                    <a:lnTo>
                      <a:pt x="360" y="412"/>
                    </a:lnTo>
                    <a:lnTo>
                      <a:pt x="357" y="409"/>
                    </a:lnTo>
                    <a:lnTo>
                      <a:pt x="354" y="406"/>
                    </a:lnTo>
                    <a:lnTo>
                      <a:pt x="351" y="409"/>
                    </a:lnTo>
                    <a:lnTo>
                      <a:pt x="351" y="412"/>
                    </a:lnTo>
                    <a:lnTo>
                      <a:pt x="351" y="409"/>
                    </a:lnTo>
                    <a:lnTo>
                      <a:pt x="348" y="409"/>
                    </a:lnTo>
                    <a:lnTo>
                      <a:pt x="341" y="409"/>
                    </a:lnTo>
                    <a:lnTo>
                      <a:pt x="338" y="406"/>
                    </a:lnTo>
                    <a:lnTo>
                      <a:pt x="335" y="399"/>
                    </a:lnTo>
                    <a:lnTo>
                      <a:pt x="335" y="396"/>
                    </a:lnTo>
                    <a:lnTo>
                      <a:pt x="335" y="393"/>
                    </a:lnTo>
                    <a:lnTo>
                      <a:pt x="328" y="393"/>
                    </a:lnTo>
                    <a:lnTo>
                      <a:pt x="322" y="386"/>
                    </a:lnTo>
                    <a:lnTo>
                      <a:pt x="315" y="393"/>
                    </a:lnTo>
                    <a:lnTo>
                      <a:pt x="312" y="393"/>
                    </a:lnTo>
                    <a:lnTo>
                      <a:pt x="309" y="396"/>
                    </a:lnTo>
                    <a:lnTo>
                      <a:pt x="306" y="396"/>
                    </a:lnTo>
                    <a:lnTo>
                      <a:pt x="303" y="396"/>
                    </a:lnTo>
                    <a:lnTo>
                      <a:pt x="296" y="393"/>
                    </a:lnTo>
                    <a:lnTo>
                      <a:pt x="296" y="399"/>
                    </a:lnTo>
                    <a:lnTo>
                      <a:pt x="290" y="396"/>
                    </a:lnTo>
                    <a:lnTo>
                      <a:pt x="290" y="399"/>
                    </a:lnTo>
                    <a:lnTo>
                      <a:pt x="290" y="406"/>
                    </a:lnTo>
                    <a:lnTo>
                      <a:pt x="293" y="409"/>
                    </a:lnTo>
                    <a:lnTo>
                      <a:pt x="293" y="412"/>
                    </a:lnTo>
                    <a:lnTo>
                      <a:pt x="290" y="412"/>
                    </a:lnTo>
                    <a:lnTo>
                      <a:pt x="286" y="409"/>
                    </a:lnTo>
                    <a:lnTo>
                      <a:pt x="286" y="406"/>
                    </a:lnTo>
                    <a:lnTo>
                      <a:pt x="283" y="406"/>
                    </a:lnTo>
                    <a:lnTo>
                      <a:pt x="283" y="409"/>
                    </a:lnTo>
                    <a:lnTo>
                      <a:pt x="280" y="409"/>
                    </a:lnTo>
                    <a:lnTo>
                      <a:pt x="277" y="406"/>
                    </a:lnTo>
                    <a:lnTo>
                      <a:pt x="274" y="402"/>
                    </a:lnTo>
                    <a:lnTo>
                      <a:pt x="270" y="399"/>
                    </a:lnTo>
                    <a:lnTo>
                      <a:pt x="270" y="389"/>
                    </a:lnTo>
                    <a:lnTo>
                      <a:pt x="264" y="386"/>
                    </a:lnTo>
                    <a:lnTo>
                      <a:pt x="261" y="377"/>
                    </a:lnTo>
                    <a:lnTo>
                      <a:pt x="257" y="377"/>
                    </a:lnTo>
                    <a:lnTo>
                      <a:pt x="251" y="380"/>
                    </a:lnTo>
                    <a:lnTo>
                      <a:pt x="251" y="377"/>
                    </a:lnTo>
                    <a:lnTo>
                      <a:pt x="251" y="370"/>
                    </a:lnTo>
                    <a:lnTo>
                      <a:pt x="251" y="364"/>
                    </a:lnTo>
                    <a:lnTo>
                      <a:pt x="254" y="357"/>
                    </a:lnTo>
                    <a:lnTo>
                      <a:pt x="257" y="351"/>
                    </a:lnTo>
                    <a:lnTo>
                      <a:pt x="254" y="344"/>
                    </a:lnTo>
                    <a:lnTo>
                      <a:pt x="251" y="332"/>
                    </a:lnTo>
                    <a:lnTo>
                      <a:pt x="248" y="332"/>
                    </a:lnTo>
                    <a:lnTo>
                      <a:pt x="248" y="325"/>
                    </a:lnTo>
                    <a:lnTo>
                      <a:pt x="245" y="322"/>
                    </a:lnTo>
                    <a:lnTo>
                      <a:pt x="241" y="322"/>
                    </a:lnTo>
                    <a:lnTo>
                      <a:pt x="238" y="325"/>
                    </a:lnTo>
                    <a:lnTo>
                      <a:pt x="238" y="322"/>
                    </a:lnTo>
                    <a:lnTo>
                      <a:pt x="229" y="319"/>
                    </a:lnTo>
                    <a:lnTo>
                      <a:pt x="229" y="312"/>
                    </a:lnTo>
                    <a:lnTo>
                      <a:pt x="225" y="309"/>
                    </a:lnTo>
                    <a:lnTo>
                      <a:pt x="225" y="306"/>
                    </a:lnTo>
                    <a:lnTo>
                      <a:pt x="219" y="309"/>
                    </a:lnTo>
                    <a:lnTo>
                      <a:pt x="212" y="309"/>
                    </a:lnTo>
                    <a:lnTo>
                      <a:pt x="200" y="322"/>
                    </a:lnTo>
                    <a:lnTo>
                      <a:pt x="190" y="328"/>
                    </a:lnTo>
                    <a:lnTo>
                      <a:pt x="187" y="325"/>
                    </a:lnTo>
                    <a:lnTo>
                      <a:pt x="183" y="325"/>
                    </a:lnTo>
                    <a:lnTo>
                      <a:pt x="177" y="325"/>
                    </a:lnTo>
                    <a:lnTo>
                      <a:pt x="177" y="322"/>
                    </a:lnTo>
                    <a:lnTo>
                      <a:pt x="174" y="322"/>
                    </a:lnTo>
                    <a:lnTo>
                      <a:pt x="171" y="325"/>
                    </a:lnTo>
                    <a:lnTo>
                      <a:pt x="164" y="335"/>
                    </a:lnTo>
                    <a:lnTo>
                      <a:pt x="164" y="328"/>
                    </a:lnTo>
                    <a:lnTo>
                      <a:pt x="161" y="325"/>
                    </a:lnTo>
                    <a:lnTo>
                      <a:pt x="158" y="328"/>
                    </a:lnTo>
                    <a:lnTo>
                      <a:pt x="155" y="328"/>
                    </a:lnTo>
                    <a:lnTo>
                      <a:pt x="151" y="328"/>
                    </a:lnTo>
                    <a:lnTo>
                      <a:pt x="145" y="325"/>
                    </a:lnTo>
                    <a:lnTo>
                      <a:pt x="142" y="328"/>
                    </a:lnTo>
                    <a:lnTo>
                      <a:pt x="138" y="325"/>
                    </a:lnTo>
                    <a:lnTo>
                      <a:pt x="138" y="328"/>
                    </a:lnTo>
                    <a:lnTo>
                      <a:pt x="135" y="322"/>
                    </a:lnTo>
                    <a:lnTo>
                      <a:pt x="132" y="322"/>
                    </a:lnTo>
                    <a:lnTo>
                      <a:pt x="129" y="322"/>
                    </a:lnTo>
                    <a:lnTo>
                      <a:pt x="129" y="319"/>
                    </a:lnTo>
                    <a:lnTo>
                      <a:pt x="126" y="319"/>
                    </a:lnTo>
                    <a:lnTo>
                      <a:pt x="122" y="315"/>
                    </a:lnTo>
                    <a:lnTo>
                      <a:pt x="119" y="315"/>
                    </a:lnTo>
                    <a:lnTo>
                      <a:pt x="119" y="309"/>
                    </a:lnTo>
                    <a:lnTo>
                      <a:pt x="116" y="309"/>
                    </a:lnTo>
                    <a:lnTo>
                      <a:pt x="113" y="312"/>
                    </a:lnTo>
                    <a:lnTo>
                      <a:pt x="109" y="306"/>
                    </a:lnTo>
                    <a:lnTo>
                      <a:pt x="103" y="299"/>
                    </a:lnTo>
                    <a:lnTo>
                      <a:pt x="93" y="296"/>
                    </a:lnTo>
                    <a:lnTo>
                      <a:pt x="90" y="299"/>
                    </a:lnTo>
                    <a:lnTo>
                      <a:pt x="90" y="296"/>
                    </a:lnTo>
                    <a:lnTo>
                      <a:pt x="77" y="290"/>
                    </a:lnTo>
                    <a:lnTo>
                      <a:pt x="74" y="290"/>
                    </a:lnTo>
                    <a:lnTo>
                      <a:pt x="74" y="287"/>
                    </a:lnTo>
                    <a:lnTo>
                      <a:pt x="68" y="287"/>
                    </a:lnTo>
                    <a:lnTo>
                      <a:pt x="68" y="283"/>
                    </a:lnTo>
                    <a:lnTo>
                      <a:pt x="64" y="280"/>
                    </a:lnTo>
                    <a:lnTo>
                      <a:pt x="64" y="274"/>
                    </a:lnTo>
                    <a:lnTo>
                      <a:pt x="61" y="270"/>
                    </a:lnTo>
                    <a:lnTo>
                      <a:pt x="61" y="267"/>
                    </a:lnTo>
                    <a:lnTo>
                      <a:pt x="61" y="264"/>
                    </a:lnTo>
                    <a:lnTo>
                      <a:pt x="64" y="270"/>
                    </a:lnTo>
                    <a:lnTo>
                      <a:pt x="68" y="267"/>
                    </a:lnTo>
                    <a:lnTo>
                      <a:pt x="71" y="264"/>
                    </a:lnTo>
                    <a:lnTo>
                      <a:pt x="68" y="261"/>
                    </a:lnTo>
                    <a:lnTo>
                      <a:pt x="68" y="258"/>
                    </a:lnTo>
                    <a:lnTo>
                      <a:pt x="64" y="258"/>
                    </a:lnTo>
                    <a:lnTo>
                      <a:pt x="61" y="254"/>
                    </a:lnTo>
                    <a:lnTo>
                      <a:pt x="61" y="251"/>
                    </a:lnTo>
                    <a:lnTo>
                      <a:pt x="61" y="248"/>
                    </a:lnTo>
                    <a:lnTo>
                      <a:pt x="64" y="248"/>
                    </a:lnTo>
                    <a:lnTo>
                      <a:pt x="64" y="241"/>
                    </a:lnTo>
                    <a:lnTo>
                      <a:pt x="68" y="241"/>
                    </a:lnTo>
                    <a:lnTo>
                      <a:pt x="68" y="238"/>
                    </a:lnTo>
                    <a:lnTo>
                      <a:pt x="68" y="229"/>
                    </a:lnTo>
                    <a:lnTo>
                      <a:pt x="64" y="225"/>
                    </a:lnTo>
                    <a:lnTo>
                      <a:pt x="61" y="225"/>
                    </a:lnTo>
                    <a:lnTo>
                      <a:pt x="58" y="222"/>
                    </a:lnTo>
                    <a:lnTo>
                      <a:pt x="55" y="222"/>
                    </a:lnTo>
                    <a:lnTo>
                      <a:pt x="48" y="229"/>
                    </a:lnTo>
                    <a:lnTo>
                      <a:pt x="45" y="229"/>
                    </a:lnTo>
                    <a:lnTo>
                      <a:pt x="35" y="225"/>
                    </a:lnTo>
                    <a:lnTo>
                      <a:pt x="35" y="222"/>
                    </a:lnTo>
                    <a:lnTo>
                      <a:pt x="32" y="222"/>
                    </a:lnTo>
                    <a:lnTo>
                      <a:pt x="29" y="219"/>
                    </a:lnTo>
                    <a:lnTo>
                      <a:pt x="29" y="216"/>
                    </a:lnTo>
                    <a:lnTo>
                      <a:pt x="26" y="213"/>
                    </a:lnTo>
                    <a:lnTo>
                      <a:pt x="23" y="213"/>
                    </a:lnTo>
                    <a:lnTo>
                      <a:pt x="23" y="209"/>
                    </a:lnTo>
                    <a:lnTo>
                      <a:pt x="16" y="209"/>
                    </a:lnTo>
                    <a:lnTo>
                      <a:pt x="13" y="206"/>
                    </a:lnTo>
                    <a:lnTo>
                      <a:pt x="16" y="206"/>
                    </a:lnTo>
                    <a:lnTo>
                      <a:pt x="16" y="200"/>
                    </a:lnTo>
                    <a:lnTo>
                      <a:pt x="13" y="193"/>
                    </a:lnTo>
                    <a:lnTo>
                      <a:pt x="13" y="190"/>
                    </a:lnTo>
                    <a:lnTo>
                      <a:pt x="10" y="190"/>
                    </a:lnTo>
                    <a:lnTo>
                      <a:pt x="3" y="190"/>
                    </a:lnTo>
                    <a:lnTo>
                      <a:pt x="3" y="187"/>
                    </a:lnTo>
                    <a:lnTo>
                      <a:pt x="0" y="184"/>
                    </a:lnTo>
                    <a:lnTo>
                      <a:pt x="0" y="174"/>
                    </a:lnTo>
                    <a:lnTo>
                      <a:pt x="0" y="171"/>
                    </a:lnTo>
                    <a:lnTo>
                      <a:pt x="6" y="168"/>
                    </a:lnTo>
                    <a:lnTo>
                      <a:pt x="6" y="164"/>
                    </a:lnTo>
                    <a:lnTo>
                      <a:pt x="10" y="164"/>
                    </a:lnTo>
                    <a:lnTo>
                      <a:pt x="13" y="164"/>
                    </a:lnTo>
                    <a:lnTo>
                      <a:pt x="19" y="164"/>
                    </a:lnTo>
                    <a:lnTo>
                      <a:pt x="23" y="158"/>
                    </a:lnTo>
                    <a:lnTo>
                      <a:pt x="32" y="155"/>
                    </a:lnTo>
                    <a:lnTo>
                      <a:pt x="35" y="151"/>
                    </a:lnTo>
                    <a:lnTo>
                      <a:pt x="45" y="145"/>
                    </a:lnTo>
                    <a:lnTo>
                      <a:pt x="45" y="139"/>
                    </a:lnTo>
                    <a:lnTo>
                      <a:pt x="45" y="132"/>
                    </a:lnTo>
                    <a:lnTo>
                      <a:pt x="45" y="129"/>
                    </a:lnTo>
                    <a:lnTo>
                      <a:pt x="45" y="126"/>
                    </a:lnTo>
                    <a:lnTo>
                      <a:pt x="39" y="116"/>
                    </a:lnTo>
                    <a:lnTo>
                      <a:pt x="35" y="113"/>
                    </a:lnTo>
                    <a:lnTo>
                      <a:pt x="32" y="106"/>
                    </a:lnTo>
                    <a:lnTo>
                      <a:pt x="39" y="106"/>
                    </a:lnTo>
                    <a:lnTo>
                      <a:pt x="42" y="103"/>
                    </a:lnTo>
                    <a:lnTo>
                      <a:pt x="52" y="103"/>
                    </a:lnTo>
                    <a:lnTo>
                      <a:pt x="48" y="97"/>
                    </a:lnTo>
                    <a:lnTo>
                      <a:pt x="48" y="94"/>
                    </a:lnTo>
                    <a:lnTo>
                      <a:pt x="48" y="84"/>
                    </a:lnTo>
                    <a:lnTo>
                      <a:pt x="48" y="77"/>
                    </a:lnTo>
                    <a:lnTo>
                      <a:pt x="52" y="77"/>
                    </a:lnTo>
                    <a:lnTo>
                      <a:pt x="58" y="81"/>
                    </a:lnTo>
                    <a:lnTo>
                      <a:pt x="61" y="81"/>
                    </a:lnTo>
                    <a:lnTo>
                      <a:pt x="64" y="81"/>
                    </a:lnTo>
                    <a:lnTo>
                      <a:pt x="71" y="77"/>
                    </a:lnTo>
                    <a:lnTo>
                      <a:pt x="68" y="71"/>
                    </a:lnTo>
                    <a:lnTo>
                      <a:pt x="68" y="61"/>
                    </a:lnTo>
                    <a:lnTo>
                      <a:pt x="71" y="61"/>
                    </a:lnTo>
                    <a:lnTo>
                      <a:pt x="74" y="55"/>
                    </a:lnTo>
                    <a:lnTo>
                      <a:pt x="77" y="58"/>
                    </a:lnTo>
                    <a:lnTo>
                      <a:pt x="80" y="55"/>
                    </a:lnTo>
                    <a:lnTo>
                      <a:pt x="84" y="61"/>
                    </a:lnTo>
                    <a:lnTo>
                      <a:pt x="90" y="65"/>
                    </a:lnTo>
                    <a:lnTo>
                      <a:pt x="93" y="68"/>
                    </a:lnTo>
                    <a:lnTo>
                      <a:pt x="97" y="71"/>
                    </a:lnTo>
                    <a:lnTo>
                      <a:pt x="97" y="68"/>
                    </a:lnTo>
                    <a:lnTo>
                      <a:pt x="103" y="71"/>
                    </a:lnTo>
                    <a:lnTo>
                      <a:pt x="106" y="74"/>
                    </a:lnTo>
                    <a:lnTo>
                      <a:pt x="116" y="87"/>
                    </a:lnTo>
                    <a:lnTo>
                      <a:pt x="119" y="97"/>
                    </a:lnTo>
                    <a:lnTo>
                      <a:pt x="119" y="100"/>
                    </a:lnTo>
                    <a:lnTo>
                      <a:pt x="135" y="106"/>
                    </a:lnTo>
                    <a:lnTo>
                      <a:pt x="138" y="106"/>
                    </a:lnTo>
                    <a:lnTo>
                      <a:pt x="164" y="113"/>
                    </a:lnTo>
                    <a:lnTo>
                      <a:pt x="174" y="126"/>
                    </a:lnTo>
                    <a:lnTo>
                      <a:pt x="183" y="135"/>
                    </a:lnTo>
                    <a:lnTo>
                      <a:pt x="187" y="135"/>
                    </a:lnTo>
                    <a:lnTo>
                      <a:pt x="216" y="132"/>
                    </a:lnTo>
                    <a:lnTo>
                      <a:pt x="225" y="135"/>
                    </a:lnTo>
                    <a:lnTo>
                      <a:pt x="232" y="142"/>
                    </a:lnTo>
                    <a:lnTo>
                      <a:pt x="248" y="145"/>
                    </a:lnTo>
                    <a:lnTo>
                      <a:pt x="251" y="148"/>
                    </a:lnTo>
                    <a:lnTo>
                      <a:pt x="257" y="148"/>
                    </a:lnTo>
                    <a:lnTo>
                      <a:pt x="267" y="142"/>
                    </a:lnTo>
                    <a:lnTo>
                      <a:pt x="277" y="139"/>
                    </a:lnTo>
                    <a:lnTo>
                      <a:pt x="283" y="139"/>
                    </a:lnTo>
                    <a:lnTo>
                      <a:pt x="286" y="139"/>
                    </a:lnTo>
                    <a:lnTo>
                      <a:pt x="296" y="135"/>
                    </a:lnTo>
                    <a:lnTo>
                      <a:pt x="306" y="122"/>
                    </a:lnTo>
                    <a:lnTo>
                      <a:pt x="303" y="119"/>
                    </a:lnTo>
                    <a:lnTo>
                      <a:pt x="299" y="116"/>
                    </a:lnTo>
                    <a:lnTo>
                      <a:pt x="299" y="106"/>
                    </a:lnTo>
                    <a:lnTo>
                      <a:pt x="303" y="106"/>
                    </a:lnTo>
                    <a:lnTo>
                      <a:pt x="306" y="106"/>
                    </a:lnTo>
                    <a:lnTo>
                      <a:pt x="312" y="110"/>
                    </a:lnTo>
                    <a:lnTo>
                      <a:pt x="315" y="106"/>
                    </a:lnTo>
                    <a:lnTo>
                      <a:pt x="319" y="100"/>
                    </a:lnTo>
                    <a:lnTo>
                      <a:pt x="322" y="100"/>
                    </a:lnTo>
                    <a:lnTo>
                      <a:pt x="325" y="97"/>
                    </a:lnTo>
                    <a:lnTo>
                      <a:pt x="328" y="84"/>
                    </a:lnTo>
                    <a:lnTo>
                      <a:pt x="341" y="84"/>
                    </a:lnTo>
                    <a:lnTo>
                      <a:pt x="351" y="84"/>
                    </a:lnTo>
                    <a:lnTo>
                      <a:pt x="348" y="81"/>
                    </a:lnTo>
                    <a:lnTo>
                      <a:pt x="344" y="77"/>
                    </a:lnTo>
                    <a:lnTo>
                      <a:pt x="344" y="74"/>
                    </a:lnTo>
                    <a:lnTo>
                      <a:pt x="338" y="71"/>
                    </a:lnTo>
                    <a:lnTo>
                      <a:pt x="332" y="68"/>
                    </a:lnTo>
                    <a:lnTo>
                      <a:pt x="328" y="71"/>
                    </a:lnTo>
                    <a:lnTo>
                      <a:pt x="325" y="74"/>
                    </a:lnTo>
                    <a:lnTo>
                      <a:pt x="312" y="71"/>
                    </a:lnTo>
                    <a:lnTo>
                      <a:pt x="309" y="68"/>
                    </a:lnTo>
                    <a:lnTo>
                      <a:pt x="309" y="65"/>
                    </a:lnTo>
                    <a:lnTo>
                      <a:pt x="306" y="58"/>
                    </a:lnTo>
                    <a:lnTo>
                      <a:pt x="303" y="52"/>
                    </a:lnTo>
                    <a:lnTo>
                      <a:pt x="306" y="42"/>
                    </a:lnTo>
                    <a:lnTo>
                      <a:pt x="319" y="48"/>
                    </a:lnTo>
                    <a:lnTo>
                      <a:pt x="328" y="42"/>
                    </a:lnTo>
                    <a:lnTo>
                      <a:pt x="322" y="23"/>
                    </a:lnTo>
                    <a:lnTo>
                      <a:pt x="325" y="16"/>
                    </a:lnTo>
                    <a:lnTo>
                      <a:pt x="322" y="13"/>
                    </a:lnTo>
                    <a:lnTo>
                      <a:pt x="315" y="13"/>
                    </a:lnTo>
                    <a:lnTo>
                      <a:pt x="315" y="10"/>
                    </a:lnTo>
                    <a:lnTo>
                      <a:pt x="319" y="3"/>
                    </a:lnTo>
                    <a:lnTo>
                      <a:pt x="322" y="3"/>
                    </a:lnTo>
                    <a:lnTo>
                      <a:pt x="338" y="0"/>
                    </a:lnTo>
                    <a:lnTo>
                      <a:pt x="348" y="3"/>
                    </a:lnTo>
                    <a:lnTo>
                      <a:pt x="357" y="7"/>
                    </a:lnTo>
                    <a:lnTo>
                      <a:pt x="367" y="13"/>
                    </a:lnTo>
                    <a:lnTo>
                      <a:pt x="386" y="32"/>
                    </a:lnTo>
                    <a:lnTo>
                      <a:pt x="396" y="45"/>
                    </a:lnTo>
                    <a:lnTo>
                      <a:pt x="396" y="48"/>
                    </a:lnTo>
                    <a:lnTo>
                      <a:pt x="412" y="48"/>
                    </a:lnTo>
                    <a:lnTo>
                      <a:pt x="415" y="52"/>
                    </a:lnTo>
                    <a:lnTo>
                      <a:pt x="425" y="55"/>
                    </a:lnTo>
                    <a:lnTo>
                      <a:pt x="441" y="71"/>
                    </a:lnTo>
                    <a:lnTo>
                      <a:pt x="447" y="71"/>
                    </a:lnTo>
                    <a:lnTo>
                      <a:pt x="451" y="71"/>
                    </a:lnTo>
                    <a:lnTo>
                      <a:pt x="463" y="61"/>
                    </a:lnTo>
                    <a:lnTo>
                      <a:pt x="470" y="74"/>
                    </a:lnTo>
                    <a:lnTo>
                      <a:pt x="467" y="77"/>
                    </a:lnTo>
                    <a:lnTo>
                      <a:pt x="473" y="90"/>
                    </a:lnTo>
                    <a:lnTo>
                      <a:pt x="473" y="103"/>
                    </a:lnTo>
                    <a:lnTo>
                      <a:pt x="473" y="106"/>
                    </a:lnTo>
                    <a:lnTo>
                      <a:pt x="463" y="103"/>
                    </a:lnTo>
                    <a:lnTo>
                      <a:pt x="460" y="110"/>
                    </a:lnTo>
                    <a:lnTo>
                      <a:pt x="463" y="116"/>
                    </a:lnTo>
                    <a:lnTo>
                      <a:pt x="470" y="126"/>
                    </a:lnTo>
                    <a:lnTo>
                      <a:pt x="467" y="135"/>
                    </a:lnTo>
                    <a:lnTo>
                      <a:pt x="470" y="139"/>
                    </a:lnTo>
                    <a:lnTo>
                      <a:pt x="467" y="135"/>
                    </a:lnTo>
                    <a:lnTo>
                      <a:pt x="463" y="132"/>
                    </a:lnTo>
                    <a:lnTo>
                      <a:pt x="460" y="132"/>
                    </a:lnTo>
                    <a:lnTo>
                      <a:pt x="463" y="139"/>
                    </a:lnTo>
                    <a:lnTo>
                      <a:pt x="460" y="145"/>
                    </a:lnTo>
                    <a:lnTo>
                      <a:pt x="454" y="145"/>
                    </a:lnTo>
                    <a:lnTo>
                      <a:pt x="457" y="151"/>
                    </a:lnTo>
                    <a:lnTo>
                      <a:pt x="451" y="151"/>
                    </a:lnTo>
                    <a:lnTo>
                      <a:pt x="444" y="151"/>
                    </a:lnTo>
                    <a:lnTo>
                      <a:pt x="441" y="161"/>
                    </a:lnTo>
                    <a:lnTo>
                      <a:pt x="434" y="164"/>
                    </a:lnTo>
                    <a:lnTo>
                      <a:pt x="431" y="171"/>
                    </a:lnTo>
                    <a:lnTo>
                      <a:pt x="425" y="174"/>
                    </a:lnTo>
                    <a:lnTo>
                      <a:pt x="418" y="177"/>
                    </a:lnTo>
                    <a:lnTo>
                      <a:pt x="415" y="184"/>
                    </a:lnTo>
                    <a:lnTo>
                      <a:pt x="412" y="187"/>
                    </a:lnTo>
                    <a:lnTo>
                      <a:pt x="409" y="187"/>
                    </a:lnTo>
                    <a:lnTo>
                      <a:pt x="412" y="184"/>
                    </a:lnTo>
                    <a:lnTo>
                      <a:pt x="412" y="180"/>
                    </a:lnTo>
                    <a:lnTo>
                      <a:pt x="409" y="177"/>
                    </a:lnTo>
                    <a:lnTo>
                      <a:pt x="409" y="174"/>
                    </a:lnTo>
                    <a:lnTo>
                      <a:pt x="412" y="164"/>
                    </a:lnTo>
                    <a:lnTo>
                      <a:pt x="406" y="158"/>
                    </a:lnTo>
                    <a:lnTo>
                      <a:pt x="402" y="158"/>
                    </a:lnTo>
                    <a:lnTo>
                      <a:pt x="399" y="158"/>
                    </a:lnTo>
                    <a:lnTo>
                      <a:pt x="396" y="168"/>
                    </a:lnTo>
                    <a:lnTo>
                      <a:pt x="389" y="174"/>
                    </a:lnTo>
                    <a:lnTo>
                      <a:pt x="389" y="180"/>
                    </a:lnTo>
                    <a:lnTo>
                      <a:pt x="386" y="184"/>
                    </a:lnTo>
                    <a:lnTo>
                      <a:pt x="380" y="180"/>
                    </a:lnTo>
                    <a:lnTo>
                      <a:pt x="380" y="184"/>
                    </a:lnTo>
                    <a:lnTo>
                      <a:pt x="380" y="187"/>
                    </a:lnTo>
                    <a:lnTo>
                      <a:pt x="380" y="190"/>
                    </a:lnTo>
                    <a:lnTo>
                      <a:pt x="386" y="196"/>
                    </a:lnTo>
                    <a:lnTo>
                      <a:pt x="393" y="200"/>
                    </a:lnTo>
                    <a:lnTo>
                      <a:pt x="399" y="206"/>
                    </a:lnTo>
                    <a:lnTo>
                      <a:pt x="406" y="209"/>
                    </a:lnTo>
                    <a:lnTo>
                      <a:pt x="409" y="200"/>
                    </a:lnTo>
                    <a:lnTo>
                      <a:pt x="412" y="200"/>
                    </a:lnTo>
                    <a:lnTo>
                      <a:pt x="422" y="203"/>
                    </a:lnTo>
                    <a:lnTo>
                      <a:pt x="425" y="203"/>
                    </a:lnTo>
                    <a:lnTo>
                      <a:pt x="428" y="206"/>
                    </a:lnTo>
                    <a:lnTo>
                      <a:pt x="431" y="209"/>
                    </a:lnTo>
                    <a:lnTo>
                      <a:pt x="428" y="213"/>
                    </a:lnTo>
                    <a:lnTo>
                      <a:pt x="428" y="209"/>
                    </a:lnTo>
                    <a:lnTo>
                      <a:pt x="425" y="209"/>
                    </a:lnTo>
                    <a:lnTo>
                      <a:pt x="425" y="213"/>
                    </a:lnTo>
                    <a:lnTo>
                      <a:pt x="418" y="216"/>
                    </a:lnTo>
                    <a:lnTo>
                      <a:pt x="418" y="222"/>
                    </a:lnTo>
                    <a:lnTo>
                      <a:pt x="415" y="222"/>
                    </a:lnTo>
                    <a:lnTo>
                      <a:pt x="415" y="219"/>
                    </a:lnTo>
                    <a:lnTo>
                      <a:pt x="412" y="222"/>
                    </a:lnTo>
                    <a:lnTo>
                      <a:pt x="415" y="222"/>
                    </a:lnTo>
                    <a:lnTo>
                      <a:pt x="415" y="225"/>
                    </a:lnTo>
                    <a:lnTo>
                      <a:pt x="412" y="229"/>
                    </a:lnTo>
                    <a:lnTo>
                      <a:pt x="412" y="238"/>
                    </a:lnTo>
                    <a:lnTo>
                      <a:pt x="422" y="245"/>
                    </a:lnTo>
                    <a:lnTo>
                      <a:pt x="428" y="251"/>
                    </a:lnTo>
                    <a:lnTo>
                      <a:pt x="434" y="264"/>
                    </a:lnTo>
                    <a:lnTo>
                      <a:pt x="441" y="270"/>
                    </a:lnTo>
                    <a:lnTo>
                      <a:pt x="447" y="277"/>
                    </a:lnTo>
                    <a:lnTo>
                      <a:pt x="434" y="274"/>
                    </a:lnTo>
                    <a:lnTo>
                      <a:pt x="431" y="274"/>
                    </a:lnTo>
                    <a:lnTo>
                      <a:pt x="431" y="277"/>
                    </a:lnTo>
                    <a:lnTo>
                      <a:pt x="434" y="274"/>
                    </a:lnTo>
                    <a:lnTo>
                      <a:pt x="438" y="277"/>
                    </a:lnTo>
                    <a:lnTo>
                      <a:pt x="441" y="280"/>
                    </a:lnTo>
                    <a:lnTo>
                      <a:pt x="444" y="283"/>
                    </a:lnTo>
                    <a:lnTo>
                      <a:pt x="447" y="283"/>
                    </a:lnTo>
                    <a:lnTo>
                      <a:pt x="451" y="287"/>
                    </a:lnTo>
                    <a:lnTo>
                      <a:pt x="444" y="296"/>
                    </a:lnTo>
                    <a:lnTo>
                      <a:pt x="438" y="296"/>
                    </a:lnTo>
                    <a:lnTo>
                      <a:pt x="444" y="299"/>
                    </a:lnTo>
                    <a:lnTo>
                      <a:pt x="447" y="296"/>
                    </a:lnTo>
                    <a:lnTo>
                      <a:pt x="451" y="299"/>
                    </a:lnTo>
                    <a:lnTo>
                      <a:pt x="454" y="303"/>
                    </a:lnTo>
                    <a:lnTo>
                      <a:pt x="451" y="306"/>
                    </a:lnTo>
                    <a:lnTo>
                      <a:pt x="454" y="306"/>
                    </a:lnTo>
                    <a:lnTo>
                      <a:pt x="454" y="309"/>
                    </a:lnTo>
                    <a:lnTo>
                      <a:pt x="454" y="312"/>
                    </a:lnTo>
                    <a:lnTo>
                      <a:pt x="454" y="325"/>
                    </a:lnTo>
                    <a:lnTo>
                      <a:pt x="454" y="322"/>
                    </a:lnTo>
                    <a:lnTo>
                      <a:pt x="451" y="322"/>
                    </a:lnTo>
                    <a:lnTo>
                      <a:pt x="451" y="328"/>
                    </a:lnTo>
                    <a:lnTo>
                      <a:pt x="451" y="332"/>
                    </a:lnTo>
                    <a:lnTo>
                      <a:pt x="447" y="338"/>
                    </a:lnTo>
                    <a:lnTo>
                      <a:pt x="447" y="344"/>
                    </a:lnTo>
                    <a:lnTo>
                      <a:pt x="444" y="341"/>
                    </a:lnTo>
                    <a:lnTo>
                      <a:pt x="441" y="344"/>
                    </a:lnTo>
                    <a:lnTo>
                      <a:pt x="444" y="348"/>
                    </a:lnTo>
                    <a:lnTo>
                      <a:pt x="444" y="354"/>
                    </a:lnTo>
                    <a:lnTo>
                      <a:pt x="444" y="361"/>
                    </a:lnTo>
                    <a:lnTo>
                      <a:pt x="444" y="357"/>
                    </a:lnTo>
                    <a:lnTo>
                      <a:pt x="444" y="361"/>
                    </a:lnTo>
                    <a:lnTo>
                      <a:pt x="441" y="361"/>
                    </a:lnTo>
                    <a:lnTo>
                      <a:pt x="438" y="370"/>
                    </a:lnTo>
                    <a:lnTo>
                      <a:pt x="434" y="370"/>
                    </a:lnTo>
                    <a:lnTo>
                      <a:pt x="434" y="373"/>
                    </a:lnTo>
                    <a:lnTo>
                      <a:pt x="434" y="377"/>
                    </a:lnTo>
                    <a:lnTo>
                      <a:pt x="431" y="377"/>
                    </a:lnTo>
                    <a:lnTo>
                      <a:pt x="431" y="380"/>
                    </a:lnTo>
                    <a:lnTo>
                      <a:pt x="431" y="383"/>
                    </a:lnTo>
                    <a:lnTo>
                      <a:pt x="425" y="383"/>
                    </a:lnTo>
                    <a:lnTo>
                      <a:pt x="422" y="389"/>
                    </a:lnTo>
                    <a:lnTo>
                      <a:pt x="418" y="393"/>
                    </a:lnTo>
                    <a:lnTo>
                      <a:pt x="415" y="393"/>
                    </a:lnTo>
                    <a:lnTo>
                      <a:pt x="415" y="396"/>
                    </a:lnTo>
                    <a:lnTo>
                      <a:pt x="412" y="393"/>
                    </a:lnTo>
                    <a:lnTo>
                      <a:pt x="409" y="396"/>
                    </a:lnTo>
                    <a:lnTo>
                      <a:pt x="409" y="393"/>
                    </a:lnTo>
                    <a:lnTo>
                      <a:pt x="406" y="393"/>
                    </a:lnTo>
                    <a:lnTo>
                      <a:pt x="406" y="396"/>
                    </a:lnTo>
                    <a:lnTo>
                      <a:pt x="406" y="399"/>
                    </a:lnTo>
                  </a:path>
                </a:pathLst>
              </a:custGeom>
              <a:noFill/>
              <a:ln w="0">
                <a:solidFill>
                  <a:srgbClr val="7F7F7F"/>
                </a:solidFill>
                <a:round/>
                <a:headEnd/>
                <a:tailEnd/>
              </a:ln>
            </p:spPr>
            <p:txBody>
              <a:bodyPr/>
              <a:lstStyle/>
              <a:p>
                <a:endParaRPr lang="en-US"/>
              </a:p>
            </p:txBody>
          </p:sp>
          <p:sp>
            <p:nvSpPr>
              <p:cNvPr id="33187" name="Freeform 270"/>
              <p:cNvSpPr>
                <a:spLocks/>
              </p:cNvSpPr>
              <p:nvPr/>
            </p:nvSpPr>
            <p:spPr bwMode="auto">
              <a:xfrm>
                <a:off x="2944" y="1254"/>
                <a:ext cx="1101" cy="428"/>
              </a:xfrm>
              <a:custGeom>
                <a:avLst/>
                <a:gdLst>
                  <a:gd name="T0" fmla="*/ 927 w 1101"/>
                  <a:gd name="T1" fmla="*/ 80 h 428"/>
                  <a:gd name="T2" fmla="*/ 808 w 1101"/>
                  <a:gd name="T3" fmla="*/ 67 h 428"/>
                  <a:gd name="T4" fmla="*/ 718 w 1101"/>
                  <a:gd name="T5" fmla="*/ 61 h 428"/>
                  <a:gd name="T6" fmla="*/ 644 w 1101"/>
                  <a:gd name="T7" fmla="*/ 58 h 428"/>
                  <a:gd name="T8" fmla="*/ 576 w 1101"/>
                  <a:gd name="T9" fmla="*/ 48 h 428"/>
                  <a:gd name="T10" fmla="*/ 512 w 1101"/>
                  <a:gd name="T11" fmla="*/ 35 h 428"/>
                  <a:gd name="T12" fmla="*/ 483 w 1101"/>
                  <a:gd name="T13" fmla="*/ 48 h 428"/>
                  <a:gd name="T14" fmla="*/ 496 w 1101"/>
                  <a:gd name="T15" fmla="*/ 13 h 428"/>
                  <a:gd name="T16" fmla="*/ 425 w 1101"/>
                  <a:gd name="T17" fmla="*/ 0 h 428"/>
                  <a:gd name="T18" fmla="*/ 396 w 1101"/>
                  <a:gd name="T19" fmla="*/ 16 h 428"/>
                  <a:gd name="T20" fmla="*/ 351 w 1101"/>
                  <a:gd name="T21" fmla="*/ 35 h 428"/>
                  <a:gd name="T22" fmla="*/ 342 w 1101"/>
                  <a:gd name="T23" fmla="*/ 54 h 428"/>
                  <a:gd name="T24" fmla="*/ 348 w 1101"/>
                  <a:gd name="T25" fmla="*/ 67 h 428"/>
                  <a:gd name="T26" fmla="*/ 319 w 1101"/>
                  <a:gd name="T27" fmla="*/ 64 h 428"/>
                  <a:gd name="T28" fmla="*/ 296 w 1101"/>
                  <a:gd name="T29" fmla="*/ 80 h 428"/>
                  <a:gd name="T30" fmla="*/ 332 w 1101"/>
                  <a:gd name="T31" fmla="*/ 100 h 428"/>
                  <a:gd name="T32" fmla="*/ 287 w 1101"/>
                  <a:gd name="T33" fmla="*/ 116 h 428"/>
                  <a:gd name="T34" fmla="*/ 274 w 1101"/>
                  <a:gd name="T35" fmla="*/ 64 h 428"/>
                  <a:gd name="T36" fmla="*/ 255 w 1101"/>
                  <a:gd name="T37" fmla="*/ 77 h 428"/>
                  <a:gd name="T38" fmla="*/ 210 w 1101"/>
                  <a:gd name="T39" fmla="*/ 93 h 428"/>
                  <a:gd name="T40" fmla="*/ 171 w 1101"/>
                  <a:gd name="T41" fmla="*/ 93 h 428"/>
                  <a:gd name="T42" fmla="*/ 129 w 1101"/>
                  <a:gd name="T43" fmla="*/ 116 h 428"/>
                  <a:gd name="T44" fmla="*/ 113 w 1101"/>
                  <a:gd name="T45" fmla="*/ 125 h 428"/>
                  <a:gd name="T46" fmla="*/ 74 w 1101"/>
                  <a:gd name="T47" fmla="*/ 141 h 428"/>
                  <a:gd name="T48" fmla="*/ 45 w 1101"/>
                  <a:gd name="T49" fmla="*/ 116 h 428"/>
                  <a:gd name="T50" fmla="*/ 26 w 1101"/>
                  <a:gd name="T51" fmla="*/ 83 h 428"/>
                  <a:gd name="T52" fmla="*/ 10 w 1101"/>
                  <a:gd name="T53" fmla="*/ 103 h 428"/>
                  <a:gd name="T54" fmla="*/ 10 w 1101"/>
                  <a:gd name="T55" fmla="*/ 186 h 428"/>
                  <a:gd name="T56" fmla="*/ 13 w 1101"/>
                  <a:gd name="T57" fmla="*/ 222 h 428"/>
                  <a:gd name="T58" fmla="*/ 55 w 1101"/>
                  <a:gd name="T59" fmla="*/ 267 h 428"/>
                  <a:gd name="T60" fmla="*/ 90 w 1101"/>
                  <a:gd name="T61" fmla="*/ 309 h 428"/>
                  <a:gd name="T62" fmla="*/ 129 w 1101"/>
                  <a:gd name="T63" fmla="*/ 341 h 428"/>
                  <a:gd name="T64" fmla="*/ 113 w 1101"/>
                  <a:gd name="T65" fmla="*/ 373 h 428"/>
                  <a:gd name="T66" fmla="*/ 206 w 1101"/>
                  <a:gd name="T67" fmla="*/ 421 h 428"/>
                  <a:gd name="T68" fmla="*/ 200 w 1101"/>
                  <a:gd name="T69" fmla="*/ 363 h 428"/>
                  <a:gd name="T70" fmla="*/ 187 w 1101"/>
                  <a:gd name="T71" fmla="*/ 325 h 428"/>
                  <a:gd name="T72" fmla="*/ 216 w 1101"/>
                  <a:gd name="T73" fmla="*/ 296 h 428"/>
                  <a:gd name="T74" fmla="*/ 267 w 1101"/>
                  <a:gd name="T75" fmla="*/ 302 h 428"/>
                  <a:gd name="T76" fmla="*/ 287 w 1101"/>
                  <a:gd name="T77" fmla="*/ 283 h 428"/>
                  <a:gd name="T78" fmla="*/ 309 w 1101"/>
                  <a:gd name="T79" fmla="*/ 260 h 428"/>
                  <a:gd name="T80" fmla="*/ 370 w 1101"/>
                  <a:gd name="T81" fmla="*/ 264 h 428"/>
                  <a:gd name="T82" fmla="*/ 403 w 1101"/>
                  <a:gd name="T83" fmla="*/ 264 h 428"/>
                  <a:gd name="T84" fmla="*/ 512 w 1101"/>
                  <a:gd name="T85" fmla="*/ 328 h 428"/>
                  <a:gd name="T86" fmla="*/ 618 w 1101"/>
                  <a:gd name="T87" fmla="*/ 296 h 428"/>
                  <a:gd name="T88" fmla="*/ 757 w 1101"/>
                  <a:gd name="T89" fmla="*/ 321 h 428"/>
                  <a:gd name="T90" fmla="*/ 824 w 1101"/>
                  <a:gd name="T91" fmla="*/ 305 h 428"/>
                  <a:gd name="T92" fmla="*/ 911 w 1101"/>
                  <a:gd name="T93" fmla="*/ 376 h 428"/>
                  <a:gd name="T94" fmla="*/ 911 w 1101"/>
                  <a:gd name="T95" fmla="*/ 399 h 428"/>
                  <a:gd name="T96" fmla="*/ 921 w 1101"/>
                  <a:gd name="T97" fmla="*/ 286 h 428"/>
                  <a:gd name="T98" fmla="*/ 882 w 1101"/>
                  <a:gd name="T99" fmla="*/ 270 h 428"/>
                  <a:gd name="T100" fmla="*/ 866 w 1101"/>
                  <a:gd name="T101" fmla="*/ 219 h 428"/>
                  <a:gd name="T102" fmla="*/ 914 w 1101"/>
                  <a:gd name="T103" fmla="*/ 196 h 428"/>
                  <a:gd name="T104" fmla="*/ 953 w 1101"/>
                  <a:gd name="T105" fmla="*/ 199 h 428"/>
                  <a:gd name="T106" fmla="*/ 992 w 1101"/>
                  <a:gd name="T107" fmla="*/ 173 h 428"/>
                  <a:gd name="T108" fmla="*/ 998 w 1101"/>
                  <a:gd name="T109" fmla="*/ 199 h 428"/>
                  <a:gd name="T110" fmla="*/ 1059 w 1101"/>
                  <a:gd name="T111" fmla="*/ 276 h 428"/>
                  <a:gd name="T112" fmla="*/ 1056 w 1101"/>
                  <a:gd name="T113" fmla="*/ 241 h 428"/>
                  <a:gd name="T114" fmla="*/ 1024 w 1101"/>
                  <a:gd name="T115" fmla="*/ 193 h 428"/>
                  <a:gd name="T116" fmla="*/ 1069 w 1101"/>
                  <a:gd name="T117" fmla="*/ 173 h 428"/>
                  <a:gd name="T118" fmla="*/ 1072 w 1101"/>
                  <a:gd name="T119" fmla="*/ 141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1"/>
                  <a:gd name="T181" fmla="*/ 0 h 428"/>
                  <a:gd name="T182" fmla="*/ 1101 w 1101"/>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1" h="428">
                    <a:moveTo>
                      <a:pt x="1021" y="90"/>
                    </a:moveTo>
                    <a:lnTo>
                      <a:pt x="1001" y="87"/>
                    </a:lnTo>
                    <a:lnTo>
                      <a:pt x="979" y="80"/>
                    </a:lnTo>
                    <a:lnTo>
                      <a:pt x="943" y="77"/>
                    </a:lnTo>
                    <a:lnTo>
                      <a:pt x="940" y="80"/>
                    </a:lnTo>
                    <a:lnTo>
                      <a:pt x="947" y="80"/>
                    </a:lnTo>
                    <a:lnTo>
                      <a:pt x="943" y="83"/>
                    </a:lnTo>
                    <a:lnTo>
                      <a:pt x="950" y="83"/>
                    </a:lnTo>
                    <a:lnTo>
                      <a:pt x="956" y="90"/>
                    </a:lnTo>
                    <a:lnTo>
                      <a:pt x="956" y="93"/>
                    </a:lnTo>
                    <a:lnTo>
                      <a:pt x="937" y="87"/>
                    </a:lnTo>
                    <a:lnTo>
                      <a:pt x="934" y="83"/>
                    </a:lnTo>
                    <a:lnTo>
                      <a:pt x="927" y="80"/>
                    </a:lnTo>
                    <a:lnTo>
                      <a:pt x="924" y="83"/>
                    </a:lnTo>
                    <a:lnTo>
                      <a:pt x="905" y="83"/>
                    </a:lnTo>
                    <a:lnTo>
                      <a:pt x="901" y="80"/>
                    </a:lnTo>
                    <a:lnTo>
                      <a:pt x="889" y="87"/>
                    </a:lnTo>
                    <a:lnTo>
                      <a:pt x="885" y="83"/>
                    </a:lnTo>
                    <a:lnTo>
                      <a:pt x="879" y="83"/>
                    </a:lnTo>
                    <a:lnTo>
                      <a:pt x="872" y="80"/>
                    </a:lnTo>
                    <a:lnTo>
                      <a:pt x="866" y="74"/>
                    </a:lnTo>
                    <a:lnTo>
                      <a:pt x="853" y="67"/>
                    </a:lnTo>
                    <a:lnTo>
                      <a:pt x="824" y="67"/>
                    </a:lnTo>
                    <a:lnTo>
                      <a:pt x="811" y="71"/>
                    </a:lnTo>
                    <a:lnTo>
                      <a:pt x="805" y="67"/>
                    </a:lnTo>
                    <a:lnTo>
                      <a:pt x="808" y="67"/>
                    </a:lnTo>
                    <a:lnTo>
                      <a:pt x="798" y="64"/>
                    </a:lnTo>
                    <a:lnTo>
                      <a:pt x="792" y="64"/>
                    </a:lnTo>
                    <a:lnTo>
                      <a:pt x="786" y="61"/>
                    </a:lnTo>
                    <a:lnTo>
                      <a:pt x="779" y="61"/>
                    </a:lnTo>
                    <a:lnTo>
                      <a:pt x="779" y="58"/>
                    </a:lnTo>
                    <a:lnTo>
                      <a:pt x="782" y="58"/>
                    </a:lnTo>
                    <a:lnTo>
                      <a:pt x="779" y="54"/>
                    </a:lnTo>
                    <a:lnTo>
                      <a:pt x="715" y="48"/>
                    </a:lnTo>
                    <a:lnTo>
                      <a:pt x="712" y="51"/>
                    </a:lnTo>
                    <a:lnTo>
                      <a:pt x="718" y="51"/>
                    </a:lnTo>
                    <a:lnTo>
                      <a:pt x="715" y="58"/>
                    </a:lnTo>
                    <a:lnTo>
                      <a:pt x="718" y="58"/>
                    </a:lnTo>
                    <a:lnTo>
                      <a:pt x="718" y="61"/>
                    </a:lnTo>
                    <a:lnTo>
                      <a:pt x="721" y="64"/>
                    </a:lnTo>
                    <a:lnTo>
                      <a:pt x="718" y="64"/>
                    </a:lnTo>
                    <a:lnTo>
                      <a:pt x="712" y="67"/>
                    </a:lnTo>
                    <a:lnTo>
                      <a:pt x="699" y="64"/>
                    </a:lnTo>
                    <a:lnTo>
                      <a:pt x="692" y="61"/>
                    </a:lnTo>
                    <a:lnTo>
                      <a:pt x="683" y="64"/>
                    </a:lnTo>
                    <a:lnTo>
                      <a:pt x="670" y="58"/>
                    </a:lnTo>
                    <a:lnTo>
                      <a:pt x="673" y="71"/>
                    </a:lnTo>
                    <a:lnTo>
                      <a:pt x="670" y="71"/>
                    </a:lnTo>
                    <a:lnTo>
                      <a:pt x="660" y="67"/>
                    </a:lnTo>
                    <a:lnTo>
                      <a:pt x="650" y="61"/>
                    </a:lnTo>
                    <a:lnTo>
                      <a:pt x="647" y="61"/>
                    </a:lnTo>
                    <a:lnTo>
                      <a:pt x="644" y="58"/>
                    </a:lnTo>
                    <a:lnTo>
                      <a:pt x="647" y="54"/>
                    </a:lnTo>
                    <a:lnTo>
                      <a:pt x="644" y="54"/>
                    </a:lnTo>
                    <a:lnTo>
                      <a:pt x="641" y="51"/>
                    </a:lnTo>
                    <a:lnTo>
                      <a:pt x="638" y="48"/>
                    </a:lnTo>
                    <a:lnTo>
                      <a:pt x="621" y="42"/>
                    </a:lnTo>
                    <a:lnTo>
                      <a:pt x="615" y="42"/>
                    </a:lnTo>
                    <a:lnTo>
                      <a:pt x="593" y="38"/>
                    </a:lnTo>
                    <a:lnTo>
                      <a:pt x="589" y="38"/>
                    </a:lnTo>
                    <a:lnTo>
                      <a:pt x="593" y="42"/>
                    </a:lnTo>
                    <a:lnTo>
                      <a:pt x="596" y="45"/>
                    </a:lnTo>
                    <a:lnTo>
                      <a:pt x="596" y="48"/>
                    </a:lnTo>
                    <a:lnTo>
                      <a:pt x="576" y="48"/>
                    </a:lnTo>
                    <a:lnTo>
                      <a:pt x="564" y="45"/>
                    </a:lnTo>
                    <a:lnTo>
                      <a:pt x="564" y="42"/>
                    </a:lnTo>
                    <a:lnTo>
                      <a:pt x="541" y="38"/>
                    </a:lnTo>
                    <a:lnTo>
                      <a:pt x="528" y="42"/>
                    </a:lnTo>
                    <a:lnTo>
                      <a:pt x="541" y="45"/>
                    </a:lnTo>
                    <a:lnTo>
                      <a:pt x="535" y="45"/>
                    </a:lnTo>
                    <a:lnTo>
                      <a:pt x="528" y="42"/>
                    </a:lnTo>
                    <a:lnTo>
                      <a:pt x="518" y="35"/>
                    </a:lnTo>
                    <a:lnTo>
                      <a:pt x="522" y="38"/>
                    </a:lnTo>
                    <a:lnTo>
                      <a:pt x="512" y="38"/>
                    </a:lnTo>
                    <a:lnTo>
                      <a:pt x="512" y="35"/>
                    </a:lnTo>
                    <a:lnTo>
                      <a:pt x="509" y="38"/>
                    </a:lnTo>
                    <a:lnTo>
                      <a:pt x="502" y="35"/>
                    </a:lnTo>
                    <a:lnTo>
                      <a:pt x="499" y="38"/>
                    </a:lnTo>
                    <a:lnTo>
                      <a:pt x="502" y="42"/>
                    </a:lnTo>
                    <a:lnTo>
                      <a:pt x="512" y="42"/>
                    </a:lnTo>
                    <a:lnTo>
                      <a:pt x="506" y="42"/>
                    </a:lnTo>
                    <a:lnTo>
                      <a:pt x="502" y="42"/>
                    </a:lnTo>
                    <a:lnTo>
                      <a:pt x="502" y="45"/>
                    </a:lnTo>
                    <a:lnTo>
                      <a:pt x="496" y="45"/>
                    </a:lnTo>
                    <a:lnTo>
                      <a:pt x="486" y="45"/>
                    </a:lnTo>
                    <a:lnTo>
                      <a:pt x="490" y="48"/>
                    </a:lnTo>
                    <a:lnTo>
                      <a:pt x="483" y="48"/>
                    </a:lnTo>
                    <a:lnTo>
                      <a:pt x="483" y="45"/>
                    </a:lnTo>
                    <a:lnTo>
                      <a:pt x="486" y="42"/>
                    </a:lnTo>
                    <a:lnTo>
                      <a:pt x="493" y="42"/>
                    </a:lnTo>
                    <a:lnTo>
                      <a:pt x="499" y="32"/>
                    </a:lnTo>
                    <a:lnTo>
                      <a:pt x="512" y="26"/>
                    </a:lnTo>
                    <a:lnTo>
                      <a:pt x="512" y="22"/>
                    </a:lnTo>
                    <a:lnTo>
                      <a:pt x="509" y="22"/>
                    </a:lnTo>
                    <a:lnTo>
                      <a:pt x="509" y="19"/>
                    </a:lnTo>
                    <a:lnTo>
                      <a:pt x="499" y="16"/>
                    </a:lnTo>
                    <a:lnTo>
                      <a:pt x="496" y="16"/>
                    </a:lnTo>
                    <a:lnTo>
                      <a:pt x="496" y="13"/>
                    </a:lnTo>
                    <a:lnTo>
                      <a:pt x="483" y="9"/>
                    </a:lnTo>
                    <a:lnTo>
                      <a:pt x="464" y="9"/>
                    </a:lnTo>
                    <a:lnTo>
                      <a:pt x="461" y="13"/>
                    </a:lnTo>
                    <a:lnTo>
                      <a:pt x="454" y="13"/>
                    </a:lnTo>
                    <a:lnTo>
                      <a:pt x="457" y="9"/>
                    </a:lnTo>
                    <a:lnTo>
                      <a:pt x="457" y="6"/>
                    </a:lnTo>
                    <a:lnTo>
                      <a:pt x="444" y="6"/>
                    </a:lnTo>
                    <a:lnTo>
                      <a:pt x="438" y="6"/>
                    </a:lnTo>
                    <a:lnTo>
                      <a:pt x="444" y="3"/>
                    </a:lnTo>
                    <a:lnTo>
                      <a:pt x="441" y="3"/>
                    </a:lnTo>
                    <a:lnTo>
                      <a:pt x="428" y="0"/>
                    </a:lnTo>
                    <a:lnTo>
                      <a:pt x="425" y="0"/>
                    </a:lnTo>
                    <a:lnTo>
                      <a:pt x="419" y="6"/>
                    </a:lnTo>
                    <a:lnTo>
                      <a:pt x="419" y="9"/>
                    </a:lnTo>
                    <a:lnTo>
                      <a:pt x="422" y="9"/>
                    </a:lnTo>
                    <a:lnTo>
                      <a:pt x="422" y="13"/>
                    </a:lnTo>
                    <a:lnTo>
                      <a:pt x="409" y="13"/>
                    </a:lnTo>
                    <a:lnTo>
                      <a:pt x="419" y="13"/>
                    </a:lnTo>
                    <a:lnTo>
                      <a:pt x="419" y="16"/>
                    </a:lnTo>
                    <a:lnTo>
                      <a:pt x="409" y="13"/>
                    </a:lnTo>
                    <a:lnTo>
                      <a:pt x="399" y="19"/>
                    </a:lnTo>
                    <a:lnTo>
                      <a:pt x="399" y="16"/>
                    </a:lnTo>
                    <a:lnTo>
                      <a:pt x="396" y="19"/>
                    </a:lnTo>
                    <a:lnTo>
                      <a:pt x="396" y="16"/>
                    </a:lnTo>
                    <a:lnTo>
                      <a:pt x="393" y="16"/>
                    </a:lnTo>
                    <a:lnTo>
                      <a:pt x="377" y="16"/>
                    </a:lnTo>
                    <a:lnTo>
                      <a:pt x="380" y="19"/>
                    </a:lnTo>
                    <a:lnTo>
                      <a:pt x="358" y="22"/>
                    </a:lnTo>
                    <a:lnTo>
                      <a:pt x="354" y="26"/>
                    </a:lnTo>
                    <a:lnTo>
                      <a:pt x="348" y="26"/>
                    </a:lnTo>
                    <a:lnTo>
                      <a:pt x="351" y="26"/>
                    </a:lnTo>
                    <a:lnTo>
                      <a:pt x="351" y="29"/>
                    </a:lnTo>
                    <a:lnTo>
                      <a:pt x="345" y="29"/>
                    </a:lnTo>
                    <a:lnTo>
                      <a:pt x="351" y="32"/>
                    </a:lnTo>
                    <a:lnTo>
                      <a:pt x="348" y="32"/>
                    </a:lnTo>
                    <a:lnTo>
                      <a:pt x="351" y="35"/>
                    </a:lnTo>
                    <a:lnTo>
                      <a:pt x="354" y="35"/>
                    </a:lnTo>
                    <a:lnTo>
                      <a:pt x="354" y="38"/>
                    </a:lnTo>
                    <a:lnTo>
                      <a:pt x="319" y="42"/>
                    </a:lnTo>
                    <a:lnTo>
                      <a:pt x="322" y="42"/>
                    </a:lnTo>
                    <a:lnTo>
                      <a:pt x="319" y="45"/>
                    </a:lnTo>
                    <a:lnTo>
                      <a:pt x="322" y="45"/>
                    </a:lnTo>
                    <a:lnTo>
                      <a:pt x="319" y="45"/>
                    </a:lnTo>
                    <a:lnTo>
                      <a:pt x="325" y="48"/>
                    </a:lnTo>
                    <a:lnTo>
                      <a:pt x="325" y="51"/>
                    </a:lnTo>
                    <a:lnTo>
                      <a:pt x="329" y="54"/>
                    </a:lnTo>
                    <a:lnTo>
                      <a:pt x="338" y="54"/>
                    </a:lnTo>
                    <a:lnTo>
                      <a:pt x="342" y="54"/>
                    </a:lnTo>
                    <a:lnTo>
                      <a:pt x="342" y="58"/>
                    </a:lnTo>
                    <a:lnTo>
                      <a:pt x="351" y="58"/>
                    </a:lnTo>
                    <a:lnTo>
                      <a:pt x="354" y="61"/>
                    </a:lnTo>
                    <a:lnTo>
                      <a:pt x="351" y="64"/>
                    </a:lnTo>
                    <a:lnTo>
                      <a:pt x="361" y="71"/>
                    </a:lnTo>
                    <a:lnTo>
                      <a:pt x="361" y="74"/>
                    </a:lnTo>
                    <a:lnTo>
                      <a:pt x="358" y="77"/>
                    </a:lnTo>
                    <a:lnTo>
                      <a:pt x="361" y="77"/>
                    </a:lnTo>
                    <a:lnTo>
                      <a:pt x="354" y="77"/>
                    </a:lnTo>
                    <a:lnTo>
                      <a:pt x="351" y="77"/>
                    </a:lnTo>
                    <a:lnTo>
                      <a:pt x="351" y="74"/>
                    </a:lnTo>
                    <a:lnTo>
                      <a:pt x="351" y="71"/>
                    </a:lnTo>
                    <a:lnTo>
                      <a:pt x="348" y="67"/>
                    </a:lnTo>
                    <a:lnTo>
                      <a:pt x="351" y="64"/>
                    </a:lnTo>
                    <a:lnTo>
                      <a:pt x="351" y="61"/>
                    </a:lnTo>
                    <a:lnTo>
                      <a:pt x="338" y="61"/>
                    </a:lnTo>
                    <a:lnTo>
                      <a:pt x="319" y="54"/>
                    </a:lnTo>
                    <a:lnTo>
                      <a:pt x="313" y="54"/>
                    </a:lnTo>
                    <a:lnTo>
                      <a:pt x="309" y="58"/>
                    </a:lnTo>
                    <a:lnTo>
                      <a:pt x="313" y="58"/>
                    </a:lnTo>
                    <a:lnTo>
                      <a:pt x="313" y="61"/>
                    </a:lnTo>
                    <a:lnTo>
                      <a:pt x="306" y="61"/>
                    </a:lnTo>
                    <a:lnTo>
                      <a:pt x="303" y="58"/>
                    </a:lnTo>
                    <a:lnTo>
                      <a:pt x="300" y="58"/>
                    </a:lnTo>
                    <a:lnTo>
                      <a:pt x="306" y="61"/>
                    </a:lnTo>
                    <a:lnTo>
                      <a:pt x="319" y="64"/>
                    </a:lnTo>
                    <a:lnTo>
                      <a:pt x="319" y="67"/>
                    </a:lnTo>
                    <a:lnTo>
                      <a:pt x="300" y="64"/>
                    </a:lnTo>
                    <a:lnTo>
                      <a:pt x="300" y="61"/>
                    </a:lnTo>
                    <a:lnTo>
                      <a:pt x="293" y="58"/>
                    </a:lnTo>
                    <a:lnTo>
                      <a:pt x="296" y="54"/>
                    </a:lnTo>
                    <a:lnTo>
                      <a:pt x="293" y="51"/>
                    </a:lnTo>
                    <a:lnTo>
                      <a:pt x="287" y="48"/>
                    </a:lnTo>
                    <a:lnTo>
                      <a:pt x="293" y="54"/>
                    </a:lnTo>
                    <a:lnTo>
                      <a:pt x="284" y="58"/>
                    </a:lnTo>
                    <a:lnTo>
                      <a:pt x="284" y="61"/>
                    </a:lnTo>
                    <a:lnTo>
                      <a:pt x="296" y="71"/>
                    </a:lnTo>
                    <a:lnTo>
                      <a:pt x="296" y="80"/>
                    </a:lnTo>
                    <a:lnTo>
                      <a:pt x="303" y="83"/>
                    </a:lnTo>
                    <a:lnTo>
                      <a:pt x="303" y="87"/>
                    </a:lnTo>
                    <a:lnTo>
                      <a:pt x="313" y="90"/>
                    </a:lnTo>
                    <a:lnTo>
                      <a:pt x="316" y="87"/>
                    </a:lnTo>
                    <a:lnTo>
                      <a:pt x="332" y="90"/>
                    </a:lnTo>
                    <a:lnTo>
                      <a:pt x="338" y="100"/>
                    </a:lnTo>
                    <a:lnTo>
                      <a:pt x="335" y="100"/>
                    </a:lnTo>
                    <a:lnTo>
                      <a:pt x="335" y="103"/>
                    </a:lnTo>
                    <a:lnTo>
                      <a:pt x="345" y="106"/>
                    </a:lnTo>
                    <a:lnTo>
                      <a:pt x="338" y="106"/>
                    </a:lnTo>
                    <a:lnTo>
                      <a:pt x="335" y="103"/>
                    </a:lnTo>
                    <a:lnTo>
                      <a:pt x="332" y="100"/>
                    </a:lnTo>
                    <a:lnTo>
                      <a:pt x="332" y="96"/>
                    </a:lnTo>
                    <a:lnTo>
                      <a:pt x="322" y="90"/>
                    </a:lnTo>
                    <a:lnTo>
                      <a:pt x="309" y="93"/>
                    </a:lnTo>
                    <a:lnTo>
                      <a:pt x="309" y="96"/>
                    </a:lnTo>
                    <a:lnTo>
                      <a:pt x="316" y="100"/>
                    </a:lnTo>
                    <a:lnTo>
                      <a:pt x="316" y="106"/>
                    </a:lnTo>
                    <a:lnTo>
                      <a:pt x="313" y="109"/>
                    </a:lnTo>
                    <a:lnTo>
                      <a:pt x="313" y="112"/>
                    </a:lnTo>
                    <a:lnTo>
                      <a:pt x="306" y="116"/>
                    </a:lnTo>
                    <a:lnTo>
                      <a:pt x="309" y="119"/>
                    </a:lnTo>
                    <a:lnTo>
                      <a:pt x="306" y="122"/>
                    </a:lnTo>
                    <a:lnTo>
                      <a:pt x="293" y="119"/>
                    </a:lnTo>
                    <a:lnTo>
                      <a:pt x="287" y="116"/>
                    </a:lnTo>
                    <a:lnTo>
                      <a:pt x="303" y="112"/>
                    </a:lnTo>
                    <a:lnTo>
                      <a:pt x="303" y="106"/>
                    </a:lnTo>
                    <a:lnTo>
                      <a:pt x="306" y="103"/>
                    </a:lnTo>
                    <a:lnTo>
                      <a:pt x="303" y="100"/>
                    </a:lnTo>
                    <a:lnTo>
                      <a:pt x="303" y="96"/>
                    </a:lnTo>
                    <a:lnTo>
                      <a:pt x="303" y="93"/>
                    </a:lnTo>
                    <a:lnTo>
                      <a:pt x="293" y="90"/>
                    </a:lnTo>
                    <a:lnTo>
                      <a:pt x="290" y="80"/>
                    </a:lnTo>
                    <a:lnTo>
                      <a:pt x="287" y="77"/>
                    </a:lnTo>
                    <a:lnTo>
                      <a:pt x="287" y="74"/>
                    </a:lnTo>
                    <a:lnTo>
                      <a:pt x="287" y="71"/>
                    </a:lnTo>
                    <a:lnTo>
                      <a:pt x="284" y="67"/>
                    </a:lnTo>
                    <a:lnTo>
                      <a:pt x="274" y="64"/>
                    </a:lnTo>
                    <a:lnTo>
                      <a:pt x="277" y="54"/>
                    </a:lnTo>
                    <a:lnTo>
                      <a:pt x="274" y="51"/>
                    </a:lnTo>
                    <a:lnTo>
                      <a:pt x="264" y="48"/>
                    </a:lnTo>
                    <a:lnTo>
                      <a:pt x="251" y="48"/>
                    </a:lnTo>
                    <a:lnTo>
                      <a:pt x="251" y="51"/>
                    </a:lnTo>
                    <a:lnTo>
                      <a:pt x="251" y="61"/>
                    </a:lnTo>
                    <a:lnTo>
                      <a:pt x="245" y="64"/>
                    </a:lnTo>
                    <a:lnTo>
                      <a:pt x="245" y="67"/>
                    </a:lnTo>
                    <a:lnTo>
                      <a:pt x="248" y="67"/>
                    </a:lnTo>
                    <a:lnTo>
                      <a:pt x="245" y="71"/>
                    </a:lnTo>
                    <a:lnTo>
                      <a:pt x="251" y="71"/>
                    </a:lnTo>
                    <a:lnTo>
                      <a:pt x="251" y="77"/>
                    </a:lnTo>
                    <a:lnTo>
                      <a:pt x="255" y="77"/>
                    </a:lnTo>
                    <a:lnTo>
                      <a:pt x="251" y="77"/>
                    </a:lnTo>
                    <a:lnTo>
                      <a:pt x="255" y="83"/>
                    </a:lnTo>
                    <a:lnTo>
                      <a:pt x="261" y="83"/>
                    </a:lnTo>
                    <a:lnTo>
                      <a:pt x="267" y="90"/>
                    </a:lnTo>
                    <a:lnTo>
                      <a:pt x="274" y="93"/>
                    </a:lnTo>
                    <a:lnTo>
                      <a:pt x="271" y="100"/>
                    </a:lnTo>
                    <a:lnTo>
                      <a:pt x="258" y="93"/>
                    </a:lnTo>
                    <a:lnTo>
                      <a:pt x="235" y="83"/>
                    </a:lnTo>
                    <a:lnTo>
                      <a:pt x="213" y="80"/>
                    </a:lnTo>
                    <a:lnTo>
                      <a:pt x="210" y="83"/>
                    </a:lnTo>
                    <a:lnTo>
                      <a:pt x="216" y="90"/>
                    </a:lnTo>
                    <a:lnTo>
                      <a:pt x="210" y="93"/>
                    </a:lnTo>
                    <a:lnTo>
                      <a:pt x="213" y="96"/>
                    </a:lnTo>
                    <a:lnTo>
                      <a:pt x="210" y="96"/>
                    </a:lnTo>
                    <a:lnTo>
                      <a:pt x="206" y="96"/>
                    </a:lnTo>
                    <a:lnTo>
                      <a:pt x="210" y="93"/>
                    </a:lnTo>
                    <a:lnTo>
                      <a:pt x="203" y="90"/>
                    </a:lnTo>
                    <a:lnTo>
                      <a:pt x="200" y="90"/>
                    </a:lnTo>
                    <a:lnTo>
                      <a:pt x="193" y="96"/>
                    </a:lnTo>
                    <a:lnTo>
                      <a:pt x="181" y="96"/>
                    </a:lnTo>
                    <a:lnTo>
                      <a:pt x="181" y="100"/>
                    </a:lnTo>
                    <a:lnTo>
                      <a:pt x="174" y="100"/>
                    </a:lnTo>
                    <a:lnTo>
                      <a:pt x="174" y="96"/>
                    </a:lnTo>
                    <a:lnTo>
                      <a:pt x="171" y="93"/>
                    </a:lnTo>
                    <a:lnTo>
                      <a:pt x="174" y="90"/>
                    </a:lnTo>
                    <a:lnTo>
                      <a:pt x="168" y="90"/>
                    </a:lnTo>
                    <a:lnTo>
                      <a:pt x="165" y="93"/>
                    </a:lnTo>
                    <a:lnTo>
                      <a:pt x="168" y="93"/>
                    </a:lnTo>
                    <a:lnTo>
                      <a:pt x="165" y="93"/>
                    </a:lnTo>
                    <a:lnTo>
                      <a:pt x="161" y="93"/>
                    </a:lnTo>
                    <a:lnTo>
                      <a:pt x="161" y="96"/>
                    </a:lnTo>
                    <a:lnTo>
                      <a:pt x="155" y="96"/>
                    </a:lnTo>
                    <a:lnTo>
                      <a:pt x="136" y="106"/>
                    </a:lnTo>
                    <a:lnTo>
                      <a:pt x="136" y="112"/>
                    </a:lnTo>
                    <a:lnTo>
                      <a:pt x="129" y="116"/>
                    </a:lnTo>
                    <a:lnTo>
                      <a:pt x="126" y="112"/>
                    </a:lnTo>
                    <a:lnTo>
                      <a:pt x="123" y="112"/>
                    </a:lnTo>
                    <a:lnTo>
                      <a:pt x="113" y="106"/>
                    </a:lnTo>
                    <a:lnTo>
                      <a:pt x="126" y="103"/>
                    </a:lnTo>
                    <a:lnTo>
                      <a:pt x="123" y="100"/>
                    </a:lnTo>
                    <a:lnTo>
                      <a:pt x="116" y="96"/>
                    </a:lnTo>
                    <a:lnTo>
                      <a:pt x="100" y="93"/>
                    </a:lnTo>
                    <a:lnTo>
                      <a:pt x="107" y="96"/>
                    </a:lnTo>
                    <a:lnTo>
                      <a:pt x="107" y="103"/>
                    </a:lnTo>
                    <a:lnTo>
                      <a:pt x="107" y="109"/>
                    </a:lnTo>
                    <a:lnTo>
                      <a:pt x="113" y="112"/>
                    </a:lnTo>
                    <a:lnTo>
                      <a:pt x="113" y="119"/>
                    </a:lnTo>
                    <a:lnTo>
                      <a:pt x="113" y="125"/>
                    </a:lnTo>
                    <a:lnTo>
                      <a:pt x="110" y="122"/>
                    </a:lnTo>
                    <a:lnTo>
                      <a:pt x="110" y="119"/>
                    </a:lnTo>
                    <a:lnTo>
                      <a:pt x="100" y="119"/>
                    </a:lnTo>
                    <a:lnTo>
                      <a:pt x="94" y="122"/>
                    </a:lnTo>
                    <a:lnTo>
                      <a:pt x="84" y="128"/>
                    </a:lnTo>
                    <a:lnTo>
                      <a:pt x="87" y="132"/>
                    </a:lnTo>
                    <a:lnTo>
                      <a:pt x="97" y="141"/>
                    </a:lnTo>
                    <a:lnTo>
                      <a:pt x="65" y="132"/>
                    </a:lnTo>
                    <a:lnTo>
                      <a:pt x="65" y="135"/>
                    </a:lnTo>
                    <a:lnTo>
                      <a:pt x="65" y="138"/>
                    </a:lnTo>
                    <a:lnTo>
                      <a:pt x="71" y="141"/>
                    </a:lnTo>
                    <a:lnTo>
                      <a:pt x="74" y="141"/>
                    </a:lnTo>
                    <a:lnTo>
                      <a:pt x="78" y="148"/>
                    </a:lnTo>
                    <a:lnTo>
                      <a:pt x="74" y="148"/>
                    </a:lnTo>
                    <a:lnTo>
                      <a:pt x="52" y="141"/>
                    </a:lnTo>
                    <a:lnTo>
                      <a:pt x="52" y="135"/>
                    </a:lnTo>
                    <a:lnTo>
                      <a:pt x="49" y="132"/>
                    </a:lnTo>
                    <a:lnTo>
                      <a:pt x="49" y="128"/>
                    </a:lnTo>
                    <a:lnTo>
                      <a:pt x="49" y="125"/>
                    </a:lnTo>
                    <a:lnTo>
                      <a:pt x="33" y="116"/>
                    </a:lnTo>
                    <a:lnTo>
                      <a:pt x="29" y="112"/>
                    </a:lnTo>
                    <a:lnTo>
                      <a:pt x="29" y="109"/>
                    </a:lnTo>
                    <a:lnTo>
                      <a:pt x="39" y="116"/>
                    </a:lnTo>
                    <a:lnTo>
                      <a:pt x="42" y="116"/>
                    </a:lnTo>
                    <a:lnTo>
                      <a:pt x="45" y="116"/>
                    </a:lnTo>
                    <a:lnTo>
                      <a:pt x="78" y="122"/>
                    </a:lnTo>
                    <a:lnTo>
                      <a:pt x="84" y="119"/>
                    </a:lnTo>
                    <a:lnTo>
                      <a:pt x="90" y="116"/>
                    </a:lnTo>
                    <a:lnTo>
                      <a:pt x="90" y="109"/>
                    </a:lnTo>
                    <a:lnTo>
                      <a:pt x="87" y="106"/>
                    </a:lnTo>
                    <a:lnTo>
                      <a:pt x="49" y="87"/>
                    </a:lnTo>
                    <a:lnTo>
                      <a:pt x="26" y="87"/>
                    </a:lnTo>
                    <a:lnTo>
                      <a:pt x="20" y="83"/>
                    </a:lnTo>
                    <a:lnTo>
                      <a:pt x="26" y="83"/>
                    </a:lnTo>
                    <a:lnTo>
                      <a:pt x="20" y="80"/>
                    </a:lnTo>
                    <a:lnTo>
                      <a:pt x="16" y="83"/>
                    </a:lnTo>
                    <a:lnTo>
                      <a:pt x="13" y="80"/>
                    </a:lnTo>
                    <a:lnTo>
                      <a:pt x="13" y="83"/>
                    </a:lnTo>
                    <a:lnTo>
                      <a:pt x="7" y="83"/>
                    </a:lnTo>
                    <a:lnTo>
                      <a:pt x="7" y="87"/>
                    </a:lnTo>
                    <a:lnTo>
                      <a:pt x="4" y="87"/>
                    </a:lnTo>
                    <a:lnTo>
                      <a:pt x="0" y="90"/>
                    </a:lnTo>
                    <a:lnTo>
                      <a:pt x="0" y="93"/>
                    </a:lnTo>
                    <a:lnTo>
                      <a:pt x="0" y="100"/>
                    </a:lnTo>
                    <a:lnTo>
                      <a:pt x="7" y="100"/>
                    </a:lnTo>
                    <a:lnTo>
                      <a:pt x="10" y="103"/>
                    </a:lnTo>
                    <a:lnTo>
                      <a:pt x="10" y="106"/>
                    </a:lnTo>
                    <a:lnTo>
                      <a:pt x="7" y="112"/>
                    </a:lnTo>
                    <a:lnTo>
                      <a:pt x="16" y="125"/>
                    </a:lnTo>
                    <a:lnTo>
                      <a:pt x="16" y="132"/>
                    </a:lnTo>
                    <a:lnTo>
                      <a:pt x="16" y="135"/>
                    </a:lnTo>
                    <a:lnTo>
                      <a:pt x="16" y="138"/>
                    </a:lnTo>
                    <a:lnTo>
                      <a:pt x="20" y="141"/>
                    </a:lnTo>
                    <a:lnTo>
                      <a:pt x="23" y="145"/>
                    </a:lnTo>
                    <a:lnTo>
                      <a:pt x="23" y="148"/>
                    </a:lnTo>
                    <a:lnTo>
                      <a:pt x="33" y="157"/>
                    </a:lnTo>
                    <a:lnTo>
                      <a:pt x="33" y="161"/>
                    </a:lnTo>
                    <a:lnTo>
                      <a:pt x="23" y="173"/>
                    </a:lnTo>
                    <a:lnTo>
                      <a:pt x="10" y="186"/>
                    </a:lnTo>
                    <a:lnTo>
                      <a:pt x="16" y="183"/>
                    </a:lnTo>
                    <a:lnTo>
                      <a:pt x="16" y="186"/>
                    </a:lnTo>
                    <a:lnTo>
                      <a:pt x="16" y="190"/>
                    </a:lnTo>
                    <a:lnTo>
                      <a:pt x="26" y="190"/>
                    </a:lnTo>
                    <a:lnTo>
                      <a:pt x="29" y="193"/>
                    </a:lnTo>
                    <a:lnTo>
                      <a:pt x="13" y="196"/>
                    </a:lnTo>
                    <a:lnTo>
                      <a:pt x="13" y="199"/>
                    </a:lnTo>
                    <a:lnTo>
                      <a:pt x="16" y="199"/>
                    </a:lnTo>
                    <a:lnTo>
                      <a:pt x="13" y="202"/>
                    </a:lnTo>
                    <a:lnTo>
                      <a:pt x="7" y="206"/>
                    </a:lnTo>
                    <a:lnTo>
                      <a:pt x="16" y="219"/>
                    </a:lnTo>
                    <a:lnTo>
                      <a:pt x="13" y="222"/>
                    </a:lnTo>
                    <a:lnTo>
                      <a:pt x="16" y="225"/>
                    </a:lnTo>
                    <a:lnTo>
                      <a:pt x="16" y="228"/>
                    </a:lnTo>
                    <a:lnTo>
                      <a:pt x="20" y="235"/>
                    </a:lnTo>
                    <a:lnTo>
                      <a:pt x="23" y="238"/>
                    </a:lnTo>
                    <a:lnTo>
                      <a:pt x="29" y="241"/>
                    </a:lnTo>
                    <a:lnTo>
                      <a:pt x="33" y="241"/>
                    </a:lnTo>
                    <a:lnTo>
                      <a:pt x="33" y="244"/>
                    </a:lnTo>
                    <a:lnTo>
                      <a:pt x="39" y="241"/>
                    </a:lnTo>
                    <a:lnTo>
                      <a:pt x="45" y="244"/>
                    </a:lnTo>
                    <a:lnTo>
                      <a:pt x="45" y="251"/>
                    </a:lnTo>
                    <a:lnTo>
                      <a:pt x="45" y="254"/>
                    </a:lnTo>
                    <a:lnTo>
                      <a:pt x="55" y="264"/>
                    </a:lnTo>
                    <a:lnTo>
                      <a:pt x="55" y="267"/>
                    </a:lnTo>
                    <a:lnTo>
                      <a:pt x="58" y="267"/>
                    </a:lnTo>
                    <a:lnTo>
                      <a:pt x="62" y="270"/>
                    </a:lnTo>
                    <a:lnTo>
                      <a:pt x="58" y="276"/>
                    </a:lnTo>
                    <a:lnTo>
                      <a:pt x="52" y="273"/>
                    </a:lnTo>
                    <a:lnTo>
                      <a:pt x="52" y="276"/>
                    </a:lnTo>
                    <a:lnTo>
                      <a:pt x="58" y="289"/>
                    </a:lnTo>
                    <a:lnTo>
                      <a:pt x="74" y="286"/>
                    </a:lnTo>
                    <a:lnTo>
                      <a:pt x="78" y="293"/>
                    </a:lnTo>
                    <a:lnTo>
                      <a:pt x="78" y="296"/>
                    </a:lnTo>
                    <a:lnTo>
                      <a:pt x="84" y="299"/>
                    </a:lnTo>
                    <a:lnTo>
                      <a:pt x="90" y="309"/>
                    </a:lnTo>
                    <a:lnTo>
                      <a:pt x="100" y="312"/>
                    </a:lnTo>
                    <a:lnTo>
                      <a:pt x="107" y="309"/>
                    </a:lnTo>
                    <a:lnTo>
                      <a:pt x="110" y="315"/>
                    </a:lnTo>
                    <a:lnTo>
                      <a:pt x="113" y="312"/>
                    </a:lnTo>
                    <a:lnTo>
                      <a:pt x="129" y="318"/>
                    </a:lnTo>
                    <a:lnTo>
                      <a:pt x="129" y="321"/>
                    </a:lnTo>
                    <a:lnTo>
                      <a:pt x="129" y="325"/>
                    </a:lnTo>
                    <a:lnTo>
                      <a:pt x="126" y="328"/>
                    </a:lnTo>
                    <a:lnTo>
                      <a:pt x="129" y="328"/>
                    </a:lnTo>
                    <a:lnTo>
                      <a:pt x="129" y="331"/>
                    </a:lnTo>
                    <a:lnTo>
                      <a:pt x="129" y="334"/>
                    </a:lnTo>
                    <a:lnTo>
                      <a:pt x="129" y="341"/>
                    </a:lnTo>
                    <a:lnTo>
                      <a:pt x="123" y="341"/>
                    </a:lnTo>
                    <a:lnTo>
                      <a:pt x="119" y="347"/>
                    </a:lnTo>
                    <a:lnTo>
                      <a:pt x="119" y="350"/>
                    </a:lnTo>
                    <a:lnTo>
                      <a:pt x="126" y="350"/>
                    </a:lnTo>
                    <a:lnTo>
                      <a:pt x="129" y="350"/>
                    </a:lnTo>
                    <a:lnTo>
                      <a:pt x="123" y="354"/>
                    </a:lnTo>
                    <a:lnTo>
                      <a:pt x="123" y="357"/>
                    </a:lnTo>
                    <a:lnTo>
                      <a:pt x="116" y="357"/>
                    </a:lnTo>
                    <a:lnTo>
                      <a:pt x="116" y="360"/>
                    </a:lnTo>
                    <a:lnTo>
                      <a:pt x="123" y="363"/>
                    </a:lnTo>
                    <a:lnTo>
                      <a:pt x="119" y="367"/>
                    </a:lnTo>
                    <a:lnTo>
                      <a:pt x="116" y="373"/>
                    </a:lnTo>
                    <a:lnTo>
                      <a:pt x="113" y="373"/>
                    </a:lnTo>
                    <a:lnTo>
                      <a:pt x="110" y="376"/>
                    </a:lnTo>
                    <a:lnTo>
                      <a:pt x="116" y="383"/>
                    </a:lnTo>
                    <a:lnTo>
                      <a:pt x="129" y="389"/>
                    </a:lnTo>
                    <a:lnTo>
                      <a:pt x="139" y="395"/>
                    </a:lnTo>
                    <a:lnTo>
                      <a:pt x="145" y="395"/>
                    </a:lnTo>
                    <a:lnTo>
                      <a:pt x="155" y="399"/>
                    </a:lnTo>
                    <a:lnTo>
                      <a:pt x="165" y="402"/>
                    </a:lnTo>
                    <a:lnTo>
                      <a:pt x="177" y="408"/>
                    </a:lnTo>
                    <a:lnTo>
                      <a:pt x="187" y="408"/>
                    </a:lnTo>
                    <a:lnTo>
                      <a:pt x="190" y="408"/>
                    </a:lnTo>
                    <a:lnTo>
                      <a:pt x="190" y="415"/>
                    </a:lnTo>
                    <a:lnTo>
                      <a:pt x="197" y="418"/>
                    </a:lnTo>
                    <a:lnTo>
                      <a:pt x="206" y="421"/>
                    </a:lnTo>
                    <a:lnTo>
                      <a:pt x="206" y="424"/>
                    </a:lnTo>
                    <a:lnTo>
                      <a:pt x="210" y="428"/>
                    </a:lnTo>
                    <a:lnTo>
                      <a:pt x="216" y="418"/>
                    </a:lnTo>
                    <a:lnTo>
                      <a:pt x="206" y="402"/>
                    </a:lnTo>
                    <a:lnTo>
                      <a:pt x="203" y="392"/>
                    </a:lnTo>
                    <a:lnTo>
                      <a:pt x="203" y="395"/>
                    </a:lnTo>
                    <a:lnTo>
                      <a:pt x="193" y="383"/>
                    </a:lnTo>
                    <a:lnTo>
                      <a:pt x="197" y="373"/>
                    </a:lnTo>
                    <a:lnTo>
                      <a:pt x="197" y="370"/>
                    </a:lnTo>
                    <a:lnTo>
                      <a:pt x="200" y="370"/>
                    </a:lnTo>
                    <a:lnTo>
                      <a:pt x="200" y="363"/>
                    </a:lnTo>
                    <a:lnTo>
                      <a:pt x="197" y="360"/>
                    </a:lnTo>
                    <a:lnTo>
                      <a:pt x="200" y="363"/>
                    </a:lnTo>
                    <a:lnTo>
                      <a:pt x="203" y="367"/>
                    </a:lnTo>
                    <a:lnTo>
                      <a:pt x="206" y="367"/>
                    </a:lnTo>
                    <a:lnTo>
                      <a:pt x="206" y="360"/>
                    </a:lnTo>
                    <a:lnTo>
                      <a:pt x="200" y="357"/>
                    </a:lnTo>
                    <a:lnTo>
                      <a:pt x="203" y="357"/>
                    </a:lnTo>
                    <a:lnTo>
                      <a:pt x="206" y="357"/>
                    </a:lnTo>
                    <a:lnTo>
                      <a:pt x="203" y="347"/>
                    </a:lnTo>
                    <a:lnTo>
                      <a:pt x="197" y="341"/>
                    </a:lnTo>
                    <a:lnTo>
                      <a:pt x="193" y="344"/>
                    </a:lnTo>
                    <a:lnTo>
                      <a:pt x="187" y="334"/>
                    </a:lnTo>
                    <a:lnTo>
                      <a:pt x="184" y="334"/>
                    </a:lnTo>
                    <a:lnTo>
                      <a:pt x="184" y="328"/>
                    </a:lnTo>
                    <a:lnTo>
                      <a:pt x="187" y="325"/>
                    </a:lnTo>
                    <a:lnTo>
                      <a:pt x="184" y="321"/>
                    </a:lnTo>
                    <a:lnTo>
                      <a:pt x="184" y="315"/>
                    </a:lnTo>
                    <a:lnTo>
                      <a:pt x="187" y="315"/>
                    </a:lnTo>
                    <a:lnTo>
                      <a:pt x="187" y="309"/>
                    </a:lnTo>
                    <a:lnTo>
                      <a:pt x="197" y="318"/>
                    </a:lnTo>
                    <a:lnTo>
                      <a:pt x="200" y="315"/>
                    </a:lnTo>
                    <a:lnTo>
                      <a:pt x="193" y="305"/>
                    </a:lnTo>
                    <a:lnTo>
                      <a:pt x="200" y="302"/>
                    </a:lnTo>
                    <a:lnTo>
                      <a:pt x="200" y="299"/>
                    </a:lnTo>
                    <a:lnTo>
                      <a:pt x="206" y="299"/>
                    </a:lnTo>
                    <a:lnTo>
                      <a:pt x="210" y="293"/>
                    </a:lnTo>
                    <a:lnTo>
                      <a:pt x="213" y="293"/>
                    </a:lnTo>
                    <a:lnTo>
                      <a:pt x="216" y="296"/>
                    </a:lnTo>
                    <a:lnTo>
                      <a:pt x="219" y="293"/>
                    </a:lnTo>
                    <a:lnTo>
                      <a:pt x="222" y="293"/>
                    </a:lnTo>
                    <a:lnTo>
                      <a:pt x="222" y="296"/>
                    </a:lnTo>
                    <a:lnTo>
                      <a:pt x="232" y="296"/>
                    </a:lnTo>
                    <a:lnTo>
                      <a:pt x="239" y="302"/>
                    </a:lnTo>
                    <a:lnTo>
                      <a:pt x="242" y="309"/>
                    </a:lnTo>
                    <a:lnTo>
                      <a:pt x="245" y="305"/>
                    </a:lnTo>
                    <a:lnTo>
                      <a:pt x="242" y="302"/>
                    </a:lnTo>
                    <a:lnTo>
                      <a:pt x="245" y="302"/>
                    </a:lnTo>
                    <a:lnTo>
                      <a:pt x="251" y="309"/>
                    </a:lnTo>
                    <a:lnTo>
                      <a:pt x="258" y="302"/>
                    </a:lnTo>
                    <a:lnTo>
                      <a:pt x="264" y="302"/>
                    </a:lnTo>
                    <a:lnTo>
                      <a:pt x="267" y="302"/>
                    </a:lnTo>
                    <a:lnTo>
                      <a:pt x="271" y="299"/>
                    </a:lnTo>
                    <a:lnTo>
                      <a:pt x="277" y="305"/>
                    </a:lnTo>
                    <a:lnTo>
                      <a:pt x="284" y="309"/>
                    </a:lnTo>
                    <a:lnTo>
                      <a:pt x="287" y="305"/>
                    </a:lnTo>
                    <a:lnTo>
                      <a:pt x="293" y="305"/>
                    </a:lnTo>
                    <a:lnTo>
                      <a:pt x="296" y="305"/>
                    </a:lnTo>
                    <a:lnTo>
                      <a:pt x="296" y="299"/>
                    </a:lnTo>
                    <a:lnTo>
                      <a:pt x="296" y="296"/>
                    </a:lnTo>
                    <a:lnTo>
                      <a:pt x="293" y="296"/>
                    </a:lnTo>
                    <a:lnTo>
                      <a:pt x="287" y="293"/>
                    </a:lnTo>
                    <a:lnTo>
                      <a:pt x="280" y="289"/>
                    </a:lnTo>
                    <a:lnTo>
                      <a:pt x="287" y="286"/>
                    </a:lnTo>
                    <a:lnTo>
                      <a:pt x="287" y="283"/>
                    </a:lnTo>
                    <a:lnTo>
                      <a:pt x="284" y="280"/>
                    </a:lnTo>
                    <a:lnTo>
                      <a:pt x="287" y="276"/>
                    </a:lnTo>
                    <a:lnTo>
                      <a:pt x="293" y="276"/>
                    </a:lnTo>
                    <a:lnTo>
                      <a:pt x="287" y="273"/>
                    </a:lnTo>
                    <a:lnTo>
                      <a:pt x="287" y="270"/>
                    </a:lnTo>
                    <a:lnTo>
                      <a:pt x="284" y="270"/>
                    </a:lnTo>
                    <a:lnTo>
                      <a:pt x="284" y="267"/>
                    </a:lnTo>
                    <a:lnTo>
                      <a:pt x="280" y="267"/>
                    </a:lnTo>
                    <a:lnTo>
                      <a:pt x="293" y="267"/>
                    </a:lnTo>
                    <a:lnTo>
                      <a:pt x="303" y="260"/>
                    </a:lnTo>
                    <a:lnTo>
                      <a:pt x="306" y="264"/>
                    </a:lnTo>
                    <a:lnTo>
                      <a:pt x="309" y="260"/>
                    </a:lnTo>
                    <a:lnTo>
                      <a:pt x="313" y="257"/>
                    </a:lnTo>
                    <a:lnTo>
                      <a:pt x="332" y="254"/>
                    </a:lnTo>
                    <a:lnTo>
                      <a:pt x="332" y="251"/>
                    </a:lnTo>
                    <a:lnTo>
                      <a:pt x="338" y="247"/>
                    </a:lnTo>
                    <a:lnTo>
                      <a:pt x="354" y="251"/>
                    </a:lnTo>
                    <a:lnTo>
                      <a:pt x="358" y="254"/>
                    </a:lnTo>
                    <a:lnTo>
                      <a:pt x="358" y="257"/>
                    </a:lnTo>
                    <a:lnTo>
                      <a:pt x="358" y="260"/>
                    </a:lnTo>
                    <a:lnTo>
                      <a:pt x="361" y="264"/>
                    </a:lnTo>
                    <a:lnTo>
                      <a:pt x="367" y="264"/>
                    </a:lnTo>
                    <a:lnTo>
                      <a:pt x="367" y="260"/>
                    </a:lnTo>
                    <a:lnTo>
                      <a:pt x="370" y="264"/>
                    </a:lnTo>
                    <a:lnTo>
                      <a:pt x="374" y="267"/>
                    </a:lnTo>
                    <a:lnTo>
                      <a:pt x="370" y="264"/>
                    </a:lnTo>
                    <a:lnTo>
                      <a:pt x="377" y="267"/>
                    </a:lnTo>
                    <a:lnTo>
                      <a:pt x="380" y="264"/>
                    </a:lnTo>
                    <a:lnTo>
                      <a:pt x="380" y="267"/>
                    </a:lnTo>
                    <a:lnTo>
                      <a:pt x="380" y="270"/>
                    </a:lnTo>
                    <a:lnTo>
                      <a:pt x="390" y="270"/>
                    </a:lnTo>
                    <a:lnTo>
                      <a:pt x="393" y="264"/>
                    </a:lnTo>
                    <a:lnTo>
                      <a:pt x="403" y="260"/>
                    </a:lnTo>
                    <a:lnTo>
                      <a:pt x="403" y="264"/>
                    </a:lnTo>
                    <a:lnTo>
                      <a:pt x="419" y="273"/>
                    </a:lnTo>
                    <a:lnTo>
                      <a:pt x="448" y="305"/>
                    </a:lnTo>
                    <a:lnTo>
                      <a:pt x="448" y="299"/>
                    </a:lnTo>
                    <a:lnTo>
                      <a:pt x="454" y="302"/>
                    </a:lnTo>
                    <a:lnTo>
                      <a:pt x="457" y="305"/>
                    </a:lnTo>
                    <a:lnTo>
                      <a:pt x="467" y="305"/>
                    </a:lnTo>
                    <a:lnTo>
                      <a:pt x="473" y="302"/>
                    </a:lnTo>
                    <a:lnTo>
                      <a:pt x="493" y="318"/>
                    </a:lnTo>
                    <a:lnTo>
                      <a:pt x="502" y="321"/>
                    </a:lnTo>
                    <a:lnTo>
                      <a:pt x="506" y="318"/>
                    </a:lnTo>
                    <a:lnTo>
                      <a:pt x="512" y="325"/>
                    </a:lnTo>
                    <a:lnTo>
                      <a:pt x="512" y="328"/>
                    </a:lnTo>
                    <a:lnTo>
                      <a:pt x="515" y="331"/>
                    </a:lnTo>
                    <a:lnTo>
                      <a:pt x="518" y="328"/>
                    </a:lnTo>
                    <a:lnTo>
                      <a:pt x="518" y="321"/>
                    </a:lnTo>
                    <a:lnTo>
                      <a:pt x="541" y="309"/>
                    </a:lnTo>
                    <a:lnTo>
                      <a:pt x="560" y="309"/>
                    </a:lnTo>
                    <a:lnTo>
                      <a:pt x="570" y="315"/>
                    </a:lnTo>
                    <a:lnTo>
                      <a:pt x="593" y="315"/>
                    </a:lnTo>
                    <a:lnTo>
                      <a:pt x="593" y="309"/>
                    </a:lnTo>
                    <a:lnTo>
                      <a:pt x="593" y="305"/>
                    </a:lnTo>
                    <a:lnTo>
                      <a:pt x="586" y="296"/>
                    </a:lnTo>
                    <a:lnTo>
                      <a:pt x="593" y="289"/>
                    </a:lnTo>
                    <a:lnTo>
                      <a:pt x="618" y="296"/>
                    </a:lnTo>
                    <a:lnTo>
                      <a:pt x="625" y="305"/>
                    </a:lnTo>
                    <a:lnTo>
                      <a:pt x="631" y="312"/>
                    </a:lnTo>
                    <a:lnTo>
                      <a:pt x="638" y="312"/>
                    </a:lnTo>
                    <a:lnTo>
                      <a:pt x="647" y="309"/>
                    </a:lnTo>
                    <a:lnTo>
                      <a:pt x="654" y="309"/>
                    </a:lnTo>
                    <a:lnTo>
                      <a:pt x="676" y="318"/>
                    </a:lnTo>
                    <a:lnTo>
                      <a:pt x="683" y="321"/>
                    </a:lnTo>
                    <a:lnTo>
                      <a:pt x="702" y="325"/>
                    </a:lnTo>
                    <a:lnTo>
                      <a:pt x="718" y="321"/>
                    </a:lnTo>
                    <a:lnTo>
                      <a:pt x="728" y="312"/>
                    </a:lnTo>
                    <a:lnTo>
                      <a:pt x="737" y="318"/>
                    </a:lnTo>
                    <a:lnTo>
                      <a:pt x="744" y="315"/>
                    </a:lnTo>
                    <a:lnTo>
                      <a:pt x="757" y="321"/>
                    </a:lnTo>
                    <a:lnTo>
                      <a:pt x="766" y="315"/>
                    </a:lnTo>
                    <a:lnTo>
                      <a:pt x="760" y="296"/>
                    </a:lnTo>
                    <a:lnTo>
                      <a:pt x="763" y="289"/>
                    </a:lnTo>
                    <a:lnTo>
                      <a:pt x="760" y="286"/>
                    </a:lnTo>
                    <a:lnTo>
                      <a:pt x="753" y="286"/>
                    </a:lnTo>
                    <a:lnTo>
                      <a:pt x="753" y="283"/>
                    </a:lnTo>
                    <a:lnTo>
                      <a:pt x="757" y="276"/>
                    </a:lnTo>
                    <a:lnTo>
                      <a:pt x="760" y="276"/>
                    </a:lnTo>
                    <a:lnTo>
                      <a:pt x="776" y="273"/>
                    </a:lnTo>
                    <a:lnTo>
                      <a:pt x="786" y="276"/>
                    </a:lnTo>
                    <a:lnTo>
                      <a:pt x="795" y="280"/>
                    </a:lnTo>
                    <a:lnTo>
                      <a:pt x="805" y="286"/>
                    </a:lnTo>
                    <a:lnTo>
                      <a:pt x="824" y="305"/>
                    </a:lnTo>
                    <a:lnTo>
                      <a:pt x="834" y="318"/>
                    </a:lnTo>
                    <a:lnTo>
                      <a:pt x="834" y="321"/>
                    </a:lnTo>
                    <a:lnTo>
                      <a:pt x="850" y="321"/>
                    </a:lnTo>
                    <a:lnTo>
                      <a:pt x="853" y="325"/>
                    </a:lnTo>
                    <a:lnTo>
                      <a:pt x="863" y="328"/>
                    </a:lnTo>
                    <a:lnTo>
                      <a:pt x="879" y="344"/>
                    </a:lnTo>
                    <a:lnTo>
                      <a:pt x="885" y="344"/>
                    </a:lnTo>
                    <a:lnTo>
                      <a:pt x="889" y="344"/>
                    </a:lnTo>
                    <a:lnTo>
                      <a:pt x="901" y="334"/>
                    </a:lnTo>
                    <a:lnTo>
                      <a:pt x="908" y="347"/>
                    </a:lnTo>
                    <a:lnTo>
                      <a:pt x="905" y="350"/>
                    </a:lnTo>
                    <a:lnTo>
                      <a:pt x="911" y="363"/>
                    </a:lnTo>
                    <a:lnTo>
                      <a:pt x="911" y="376"/>
                    </a:lnTo>
                    <a:lnTo>
                      <a:pt x="911" y="379"/>
                    </a:lnTo>
                    <a:lnTo>
                      <a:pt x="901" y="376"/>
                    </a:lnTo>
                    <a:lnTo>
                      <a:pt x="898" y="383"/>
                    </a:lnTo>
                    <a:lnTo>
                      <a:pt x="901" y="389"/>
                    </a:lnTo>
                    <a:lnTo>
                      <a:pt x="908" y="399"/>
                    </a:lnTo>
                    <a:lnTo>
                      <a:pt x="905" y="408"/>
                    </a:lnTo>
                    <a:lnTo>
                      <a:pt x="908" y="412"/>
                    </a:lnTo>
                    <a:lnTo>
                      <a:pt x="911" y="412"/>
                    </a:lnTo>
                    <a:lnTo>
                      <a:pt x="908" y="408"/>
                    </a:lnTo>
                    <a:lnTo>
                      <a:pt x="911" y="408"/>
                    </a:lnTo>
                    <a:lnTo>
                      <a:pt x="911" y="399"/>
                    </a:lnTo>
                    <a:lnTo>
                      <a:pt x="918" y="402"/>
                    </a:lnTo>
                    <a:lnTo>
                      <a:pt x="921" y="405"/>
                    </a:lnTo>
                    <a:lnTo>
                      <a:pt x="930" y="408"/>
                    </a:lnTo>
                    <a:lnTo>
                      <a:pt x="940" y="399"/>
                    </a:lnTo>
                    <a:lnTo>
                      <a:pt x="947" y="370"/>
                    </a:lnTo>
                    <a:lnTo>
                      <a:pt x="943" y="354"/>
                    </a:lnTo>
                    <a:lnTo>
                      <a:pt x="947" y="334"/>
                    </a:lnTo>
                    <a:lnTo>
                      <a:pt x="937" y="315"/>
                    </a:lnTo>
                    <a:lnTo>
                      <a:pt x="930" y="305"/>
                    </a:lnTo>
                    <a:lnTo>
                      <a:pt x="927" y="299"/>
                    </a:lnTo>
                    <a:lnTo>
                      <a:pt x="927" y="289"/>
                    </a:lnTo>
                    <a:lnTo>
                      <a:pt x="921" y="286"/>
                    </a:lnTo>
                    <a:lnTo>
                      <a:pt x="921" y="283"/>
                    </a:lnTo>
                    <a:lnTo>
                      <a:pt x="918" y="280"/>
                    </a:lnTo>
                    <a:lnTo>
                      <a:pt x="905" y="276"/>
                    </a:lnTo>
                    <a:lnTo>
                      <a:pt x="918" y="276"/>
                    </a:lnTo>
                    <a:lnTo>
                      <a:pt x="918" y="273"/>
                    </a:lnTo>
                    <a:lnTo>
                      <a:pt x="905" y="270"/>
                    </a:lnTo>
                    <a:lnTo>
                      <a:pt x="895" y="264"/>
                    </a:lnTo>
                    <a:lnTo>
                      <a:pt x="885" y="264"/>
                    </a:lnTo>
                    <a:lnTo>
                      <a:pt x="892" y="267"/>
                    </a:lnTo>
                    <a:lnTo>
                      <a:pt x="892" y="273"/>
                    </a:lnTo>
                    <a:lnTo>
                      <a:pt x="889" y="267"/>
                    </a:lnTo>
                    <a:lnTo>
                      <a:pt x="889" y="270"/>
                    </a:lnTo>
                    <a:lnTo>
                      <a:pt x="882" y="270"/>
                    </a:lnTo>
                    <a:lnTo>
                      <a:pt x="882" y="267"/>
                    </a:lnTo>
                    <a:lnTo>
                      <a:pt x="879" y="264"/>
                    </a:lnTo>
                    <a:lnTo>
                      <a:pt x="876" y="264"/>
                    </a:lnTo>
                    <a:lnTo>
                      <a:pt x="879" y="267"/>
                    </a:lnTo>
                    <a:lnTo>
                      <a:pt x="876" y="270"/>
                    </a:lnTo>
                    <a:lnTo>
                      <a:pt x="869" y="257"/>
                    </a:lnTo>
                    <a:lnTo>
                      <a:pt x="860" y="260"/>
                    </a:lnTo>
                    <a:lnTo>
                      <a:pt x="856" y="257"/>
                    </a:lnTo>
                    <a:lnTo>
                      <a:pt x="853" y="254"/>
                    </a:lnTo>
                    <a:lnTo>
                      <a:pt x="863" y="238"/>
                    </a:lnTo>
                    <a:lnTo>
                      <a:pt x="863" y="231"/>
                    </a:lnTo>
                    <a:lnTo>
                      <a:pt x="866" y="219"/>
                    </a:lnTo>
                    <a:lnTo>
                      <a:pt x="866" y="212"/>
                    </a:lnTo>
                    <a:lnTo>
                      <a:pt x="869" y="202"/>
                    </a:lnTo>
                    <a:lnTo>
                      <a:pt x="872" y="202"/>
                    </a:lnTo>
                    <a:lnTo>
                      <a:pt x="889" y="199"/>
                    </a:lnTo>
                    <a:lnTo>
                      <a:pt x="898" y="202"/>
                    </a:lnTo>
                    <a:lnTo>
                      <a:pt x="895" y="199"/>
                    </a:lnTo>
                    <a:lnTo>
                      <a:pt x="908" y="202"/>
                    </a:lnTo>
                    <a:lnTo>
                      <a:pt x="911" y="199"/>
                    </a:lnTo>
                    <a:lnTo>
                      <a:pt x="914" y="202"/>
                    </a:lnTo>
                    <a:lnTo>
                      <a:pt x="918" y="202"/>
                    </a:lnTo>
                    <a:lnTo>
                      <a:pt x="914" y="199"/>
                    </a:lnTo>
                    <a:lnTo>
                      <a:pt x="918" y="199"/>
                    </a:lnTo>
                    <a:lnTo>
                      <a:pt x="914" y="196"/>
                    </a:lnTo>
                    <a:lnTo>
                      <a:pt x="930" y="199"/>
                    </a:lnTo>
                    <a:lnTo>
                      <a:pt x="934" y="199"/>
                    </a:lnTo>
                    <a:lnTo>
                      <a:pt x="940" y="202"/>
                    </a:lnTo>
                    <a:lnTo>
                      <a:pt x="934" y="202"/>
                    </a:lnTo>
                    <a:lnTo>
                      <a:pt x="940" y="206"/>
                    </a:lnTo>
                    <a:lnTo>
                      <a:pt x="947" y="206"/>
                    </a:lnTo>
                    <a:lnTo>
                      <a:pt x="950" y="206"/>
                    </a:lnTo>
                    <a:lnTo>
                      <a:pt x="953" y="202"/>
                    </a:lnTo>
                    <a:lnTo>
                      <a:pt x="963" y="202"/>
                    </a:lnTo>
                    <a:lnTo>
                      <a:pt x="953" y="199"/>
                    </a:lnTo>
                    <a:lnTo>
                      <a:pt x="953" y="196"/>
                    </a:lnTo>
                    <a:lnTo>
                      <a:pt x="950" y="196"/>
                    </a:lnTo>
                    <a:lnTo>
                      <a:pt x="953" y="173"/>
                    </a:lnTo>
                    <a:lnTo>
                      <a:pt x="963" y="170"/>
                    </a:lnTo>
                    <a:lnTo>
                      <a:pt x="969" y="173"/>
                    </a:lnTo>
                    <a:lnTo>
                      <a:pt x="972" y="170"/>
                    </a:lnTo>
                    <a:lnTo>
                      <a:pt x="975" y="177"/>
                    </a:lnTo>
                    <a:lnTo>
                      <a:pt x="979" y="180"/>
                    </a:lnTo>
                    <a:lnTo>
                      <a:pt x="982" y="180"/>
                    </a:lnTo>
                    <a:lnTo>
                      <a:pt x="985" y="186"/>
                    </a:lnTo>
                    <a:lnTo>
                      <a:pt x="992" y="173"/>
                    </a:lnTo>
                    <a:lnTo>
                      <a:pt x="995" y="173"/>
                    </a:lnTo>
                    <a:lnTo>
                      <a:pt x="992" y="170"/>
                    </a:lnTo>
                    <a:lnTo>
                      <a:pt x="988" y="164"/>
                    </a:lnTo>
                    <a:lnTo>
                      <a:pt x="992" y="161"/>
                    </a:lnTo>
                    <a:lnTo>
                      <a:pt x="998" y="164"/>
                    </a:lnTo>
                    <a:lnTo>
                      <a:pt x="995" y="167"/>
                    </a:lnTo>
                    <a:lnTo>
                      <a:pt x="1004" y="177"/>
                    </a:lnTo>
                    <a:lnTo>
                      <a:pt x="1004" y="180"/>
                    </a:lnTo>
                    <a:lnTo>
                      <a:pt x="1008" y="183"/>
                    </a:lnTo>
                    <a:lnTo>
                      <a:pt x="1001" y="186"/>
                    </a:lnTo>
                    <a:lnTo>
                      <a:pt x="1001" y="190"/>
                    </a:lnTo>
                    <a:lnTo>
                      <a:pt x="998" y="199"/>
                    </a:lnTo>
                    <a:lnTo>
                      <a:pt x="1001" y="215"/>
                    </a:lnTo>
                    <a:lnTo>
                      <a:pt x="995" y="219"/>
                    </a:lnTo>
                    <a:lnTo>
                      <a:pt x="992" y="219"/>
                    </a:lnTo>
                    <a:lnTo>
                      <a:pt x="995" y="222"/>
                    </a:lnTo>
                    <a:lnTo>
                      <a:pt x="998" y="228"/>
                    </a:lnTo>
                    <a:lnTo>
                      <a:pt x="995" y="231"/>
                    </a:lnTo>
                    <a:lnTo>
                      <a:pt x="1001" y="241"/>
                    </a:lnTo>
                    <a:lnTo>
                      <a:pt x="1014" y="257"/>
                    </a:lnTo>
                    <a:lnTo>
                      <a:pt x="1059" y="305"/>
                    </a:lnTo>
                    <a:lnTo>
                      <a:pt x="1062" y="293"/>
                    </a:lnTo>
                    <a:lnTo>
                      <a:pt x="1056" y="283"/>
                    </a:lnTo>
                    <a:lnTo>
                      <a:pt x="1056" y="280"/>
                    </a:lnTo>
                    <a:lnTo>
                      <a:pt x="1059" y="276"/>
                    </a:lnTo>
                    <a:lnTo>
                      <a:pt x="1062" y="276"/>
                    </a:lnTo>
                    <a:lnTo>
                      <a:pt x="1053" y="267"/>
                    </a:lnTo>
                    <a:lnTo>
                      <a:pt x="1056" y="260"/>
                    </a:lnTo>
                    <a:lnTo>
                      <a:pt x="1062" y="260"/>
                    </a:lnTo>
                    <a:lnTo>
                      <a:pt x="1066" y="257"/>
                    </a:lnTo>
                    <a:lnTo>
                      <a:pt x="1053" y="247"/>
                    </a:lnTo>
                    <a:lnTo>
                      <a:pt x="1049" y="241"/>
                    </a:lnTo>
                    <a:lnTo>
                      <a:pt x="1049" y="238"/>
                    </a:lnTo>
                    <a:lnTo>
                      <a:pt x="1046" y="238"/>
                    </a:lnTo>
                    <a:lnTo>
                      <a:pt x="1053" y="235"/>
                    </a:lnTo>
                    <a:lnTo>
                      <a:pt x="1053" y="238"/>
                    </a:lnTo>
                    <a:lnTo>
                      <a:pt x="1056" y="241"/>
                    </a:lnTo>
                    <a:lnTo>
                      <a:pt x="1056" y="238"/>
                    </a:lnTo>
                    <a:lnTo>
                      <a:pt x="1053" y="235"/>
                    </a:lnTo>
                    <a:lnTo>
                      <a:pt x="1046" y="231"/>
                    </a:lnTo>
                    <a:lnTo>
                      <a:pt x="1043" y="228"/>
                    </a:lnTo>
                    <a:lnTo>
                      <a:pt x="1040" y="219"/>
                    </a:lnTo>
                    <a:lnTo>
                      <a:pt x="1033" y="219"/>
                    </a:lnTo>
                    <a:lnTo>
                      <a:pt x="1033" y="222"/>
                    </a:lnTo>
                    <a:lnTo>
                      <a:pt x="1030" y="219"/>
                    </a:lnTo>
                    <a:lnTo>
                      <a:pt x="1024" y="212"/>
                    </a:lnTo>
                    <a:lnTo>
                      <a:pt x="1024" y="202"/>
                    </a:lnTo>
                    <a:lnTo>
                      <a:pt x="1017" y="196"/>
                    </a:lnTo>
                    <a:lnTo>
                      <a:pt x="1024" y="193"/>
                    </a:lnTo>
                    <a:lnTo>
                      <a:pt x="1030" y="196"/>
                    </a:lnTo>
                    <a:lnTo>
                      <a:pt x="1027" y="193"/>
                    </a:lnTo>
                    <a:lnTo>
                      <a:pt x="1030" y="186"/>
                    </a:lnTo>
                    <a:lnTo>
                      <a:pt x="1040" y="196"/>
                    </a:lnTo>
                    <a:lnTo>
                      <a:pt x="1037" y="190"/>
                    </a:lnTo>
                    <a:lnTo>
                      <a:pt x="1043" y="186"/>
                    </a:lnTo>
                    <a:lnTo>
                      <a:pt x="1056" y="186"/>
                    </a:lnTo>
                    <a:lnTo>
                      <a:pt x="1069" y="193"/>
                    </a:lnTo>
                    <a:lnTo>
                      <a:pt x="1062" y="186"/>
                    </a:lnTo>
                    <a:lnTo>
                      <a:pt x="1069" y="180"/>
                    </a:lnTo>
                    <a:lnTo>
                      <a:pt x="1072" y="177"/>
                    </a:lnTo>
                    <a:lnTo>
                      <a:pt x="1069" y="173"/>
                    </a:lnTo>
                    <a:lnTo>
                      <a:pt x="1072" y="173"/>
                    </a:lnTo>
                    <a:lnTo>
                      <a:pt x="1078" y="170"/>
                    </a:lnTo>
                    <a:lnTo>
                      <a:pt x="1075" y="167"/>
                    </a:lnTo>
                    <a:lnTo>
                      <a:pt x="1085" y="164"/>
                    </a:lnTo>
                    <a:lnTo>
                      <a:pt x="1088" y="164"/>
                    </a:lnTo>
                    <a:lnTo>
                      <a:pt x="1101" y="164"/>
                    </a:lnTo>
                    <a:lnTo>
                      <a:pt x="1101" y="161"/>
                    </a:lnTo>
                    <a:lnTo>
                      <a:pt x="1091" y="157"/>
                    </a:lnTo>
                    <a:lnTo>
                      <a:pt x="1095" y="157"/>
                    </a:lnTo>
                    <a:lnTo>
                      <a:pt x="1088" y="154"/>
                    </a:lnTo>
                    <a:lnTo>
                      <a:pt x="1078" y="148"/>
                    </a:lnTo>
                    <a:lnTo>
                      <a:pt x="1075" y="145"/>
                    </a:lnTo>
                    <a:lnTo>
                      <a:pt x="1072" y="141"/>
                    </a:lnTo>
                    <a:lnTo>
                      <a:pt x="1072" y="145"/>
                    </a:lnTo>
                    <a:lnTo>
                      <a:pt x="1066" y="141"/>
                    </a:lnTo>
                    <a:lnTo>
                      <a:pt x="1059" y="138"/>
                    </a:lnTo>
                    <a:lnTo>
                      <a:pt x="1069" y="138"/>
                    </a:lnTo>
                    <a:lnTo>
                      <a:pt x="1072" y="135"/>
                    </a:lnTo>
                    <a:lnTo>
                      <a:pt x="1021" y="90"/>
                    </a:lnTo>
                    <a:close/>
                  </a:path>
                </a:pathLst>
              </a:custGeom>
              <a:solidFill>
                <a:srgbClr val="CCCCCC"/>
              </a:solidFill>
              <a:ln w="9525">
                <a:noFill/>
                <a:round/>
                <a:headEnd/>
                <a:tailEnd/>
              </a:ln>
            </p:spPr>
            <p:txBody>
              <a:bodyPr/>
              <a:lstStyle/>
              <a:p>
                <a:endParaRPr lang="en-US"/>
              </a:p>
            </p:txBody>
          </p:sp>
          <p:sp>
            <p:nvSpPr>
              <p:cNvPr id="33188" name="Freeform 271"/>
              <p:cNvSpPr>
                <a:spLocks/>
              </p:cNvSpPr>
              <p:nvPr/>
            </p:nvSpPr>
            <p:spPr bwMode="auto">
              <a:xfrm>
                <a:off x="2944" y="1254"/>
                <a:ext cx="1101" cy="428"/>
              </a:xfrm>
              <a:custGeom>
                <a:avLst/>
                <a:gdLst>
                  <a:gd name="T0" fmla="*/ 927 w 1101"/>
                  <a:gd name="T1" fmla="*/ 80 h 428"/>
                  <a:gd name="T2" fmla="*/ 808 w 1101"/>
                  <a:gd name="T3" fmla="*/ 67 h 428"/>
                  <a:gd name="T4" fmla="*/ 718 w 1101"/>
                  <a:gd name="T5" fmla="*/ 61 h 428"/>
                  <a:gd name="T6" fmla="*/ 644 w 1101"/>
                  <a:gd name="T7" fmla="*/ 58 h 428"/>
                  <a:gd name="T8" fmla="*/ 576 w 1101"/>
                  <a:gd name="T9" fmla="*/ 48 h 428"/>
                  <a:gd name="T10" fmla="*/ 512 w 1101"/>
                  <a:gd name="T11" fmla="*/ 35 h 428"/>
                  <a:gd name="T12" fmla="*/ 483 w 1101"/>
                  <a:gd name="T13" fmla="*/ 48 h 428"/>
                  <a:gd name="T14" fmla="*/ 496 w 1101"/>
                  <a:gd name="T15" fmla="*/ 13 h 428"/>
                  <a:gd name="T16" fmla="*/ 425 w 1101"/>
                  <a:gd name="T17" fmla="*/ 0 h 428"/>
                  <a:gd name="T18" fmla="*/ 396 w 1101"/>
                  <a:gd name="T19" fmla="*/ 16 h 428"/>
                  <a:gd name="T20" fmla="*/ 351 w 1101"/>
                  <a:gd name="T21" fmla="*/ 35 h 428"/>
                  <a:gd name="T22" fmla="*/ 342 w 1101"/>
                  <a:gd name="T23" fmla="*/ 54 h 428"/>
                  <a:gd name="T24" fmla="*/ 348 w 1101"/>
                  <a:gd name="T25" fmla="*/ 67 h 428"/>
                  <a:gd name="T26" fmla="*/ 319 w 1101"/>
                  <a:gd name="T27" fmla="*/ 64 h 428"/>
                  <a:gd name="T28" fmla="*/ 296 w 1101"/>
                  <a:gd name="T29" fmla="*/ 80 h 428"/>
                  <a:gd name="T30" fmla="*/ 332 w 1101"/>
                  <a:gd name="T31" fmla="*/ 100 h 428"/>
                  <a:gd name="T32" fmla="*/ 287 w 1101"/>
                  <a:gd name="T33" fmla="*/ 116 h 428"/>
                  <a:gd name="T34" fmla="*/ 274 w 1101"/>
                  <a:gd name="T35" fmla="*/ 64 h 428"/>
                  <a:gd name="T36" fmla="*/ 255 w 1101"/>
                  <a:gd name="T37" fmla="*/ 77 h 428"/>
                  <a:gd name="T38" fmla="*/ 210 w 1101"/>
                  <a:gd name="T39" fmla="*/ 93 h 428"/>
                  <a:gd name="T40" fmla="*/ 171 w 1101"/>
                  <a:gd name="T41" fmla="*/ 93 h 428"/>
                  <a:gd name="T42" fmla="*/ 129 w 1101"/>
                  <a:gd name="T43" fmla="*/ 116 h 428"/>
                  <a:gd name="T44" fmla="*/ 113 w 1101"/>
                  <a:gd name="T45" fmla="*/ 125 h 428"/>
                  <a:gd name="T46" fmla="*/ 74 w 1101"/>
                  <a:gd name="T47" fmla="*/ 141 h 428"/>
                  <a:gd name="T48" fmla="*/ 45 w 1101"/>
                  <a:gd name="T49" fmla="*/ 116 h 428"/>
                  <a:gd name="T50" fmla="*/ 26 w 1101"/>
                  <a:gd name="T51" fmla="*/ 83 h 428"/>
                  <a:gd name="T52" fmla="*/ 10 w 1101"/>
                  <a:gd name="T53" fmla="*/ 103 h 428"/>
                  <a:gd name="T54" fmla="*/ 10 w 1101"/>
                  <a:gd name="T55" fmla="*/ 186 h 428"/>
                  <a:gd name="T56" fmla="*/ 13 w 1101"/>
                  <a:gd name="T57" fmla="*/ 222 h 428"/>
                  <a:gd name="T58" fmla="*/ 55 w 1101"/>
                  <a:gd name="T59" fmla="*/ 267 h 428"/>
                  <a:gd name="T60" fmla="*/ 90 w 1101"/>
                  <a:gd name="T61" fmla="*/ 309 h 428"/>
                  <a:gd name="T62" fmla="*/ 129 w 1101"/>
                  <a:gd name="T63" fmla="*/ 341 h 428"/>
                  <a:gd name="T64" fmla="*/ 113 w 1101"/>
                  <a:gd name="T65" fmla="*/ 373 h 428"/>
                  <a:gd name="T66" fmla="*/ 206 w 1101"/>
                  <a:gd name="T67" fmla="*/ 421 h 428"/>
                  <a:gd name="T68" fmla="*/ 200 w 1101"/>
                  <a:gd name="T69" fmla="*/ 363 h 428"/>
                  <a:gd name="T70" fmla="*/ 187 w 1101"/>
                  <a:gd name="T71" fmla="*/ 325 h 428"/>
                  <a:gd name="T72" fmla="*/ 216 w 1101"/>
                  <a:gd name="T73" fmla="*/ 296 h 428"/>
                  <a:gd name="T74" fmla="*/ 267 w 1101"/>
                  <a:gd name="T75" fmla="*/ 302 h 428"/>
                  <a:gd name="T76" fmla="*/ 287 w 1101"/>
                  <a:gd name="T77" fmla="*/ 283 h 428"/>
                  <a:gd name="T78" fmla="*/ 309 w 1101"/>
                  <a:gd name="T79" fmla="*/ 260 h 428"/>
                  <a:gd name="T80" fmla="*/ 370 w 1101"/>
                  <a:gd name="T81" fmla="*/ 264 h 428"/>
                  <a:gd name="T82" fmla="*/ 403 w 1101"/>
                  <a:gd name="T83" fmla="*/ 264 h 428"/>
                  <a:gd name="T84" fmla="*/ 512 w 1101"/>
                  <a:gd name="T85" fmla="*/ 328 h 428"/>
                  <a:gd name="T86" fmla="*/ 618 w 1101"/>
                  <a:gd name="T87" fmla="*/ 296 h 428"/>
                  <a:gd name="T88" fmla="*/ 757 w 1101"/>
                  <a:gd name="T89" fmla="*/ 321 h 428"/>
                  <a:gd name="T90" fmla="*/ 824 w 1101"/>
                  <a:gd name="T91" fmla="*/ 305 h 428"/>
                  <a:gd name="T92" fmla="*/ 911 w 1101"/>
                  <a:gd name="T93" fmla="*/ 376 h 428"/>
                  <a:gd name="T94" fmla="*/ 911 w 1101"/>
                  <a:gd name="T95" fmla="*/ 399 h 428"/>
                  <a:gd name="T96" fmla="*/ 921 w 1101"/>
                  <a:gd name="T97" fmla="*/ 286 h 428"/>
                  <a:gd name="T98" fmla="*/ 882 w 1101"/>
                  <a:gd name="T99" fmla="*/ 270 h 428"/>
                  <a:gd name="T100" fmla="*/ 866 w 1101"/>
                  <a:gd name="T101" fmla="*/ 219 h 428"/>
                  <a:gd name="T102" fmla="*/ 914 w 1101"/>
                  <a:gd name="T103" fmla="*/ 196 h 428"/>
                  <a:gd name="T104" fmla="*/ 953 w 1101"/>
                  <a:gd name="T105" fmla="*/ 199 h 428"/>
                  <a:gd name="T106" fmla="*/ 992 w 1101"/>
                  <a:gd name="T107" fmla="*/ 173 h 428"/>
                  <a:gd name="T108" fmla="*/ 998 w 1101"/>
                  <a:gd name="T109" fmla="*/ 199 h 428"/>
                  <a:gd name="T110" fmla="*/ 1059 w 1101"/>
                  <a:gd name="T111" fmla="*/ 276 h 428"/>
                  <a:gd name="T112" fmla="*/ 1056 w 1101"/>
                  <a:gd name="T113" fmla="*/ 241 h 428"/>
                  <a:gd name="T114" fmla="*/ 1024 w 1101"/>
                  <a:gd name="T115" fmla="*/ 193 h 428"/>
                  <a:gd name="T116" fmla="*/ 1069 w 1101"/>
                  <a:gd name="T117" fmla="*/ 173 h 428"/>
                  <a:gd name="T118" fmla="*/ 1072 w 1101"/>
                  <a:gd name="T119" fmla="*/ 141 h 4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1"/>
                  <a:gd name="T181" fmla="*/ 0 h 428"/>
                  <a:gd name="T182" fmla="*/ 1101 w 1101"/>
                  <a:gd name="T183" fmla="*/ 428 h 4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1" h="428">
                    <a:moveTo>
                      <a:pt x="1021" y="90"/>
                    </a:moveTo>
                    <a:lnTo>
                      <a:pt x="1001" y="87"/>
                    </a:lnTo>
                    <a:lnTo>
                      <a:pt x="979" y="80"/>
                    </a:lnTo>
                    <a:lnTo>
                      <a:pt x="943" y="77"/>
                    </a:lnTo>
                    <a:lnTo>
                      <a:pt x="940" y="80"/>
                    </a:lnTo>
                    <a:lnTo>
                      <a:pt x="947" y="80"/>
                    </a:lnTo>
                    <a:lnTo>
                      <a:pt x="943" y="83"/>
                    </a:lnTo>
                    <a:lnTo>
                      <a:pt x="950" y="83"/>
                    </a:lnTo>
                    <a:lnTo>
                      <a:pt x="956" y="90"/>
                    </a:lnTo>
                    <a:lnTo>
                      <a:pt x="956" y="93"/>
                    </a:lnTo>
                    <a:lnTo>
                      <a:pt x="937" y="87"/>
                    </a:lnTo>
                    <a:lnTo>
                      <a:pt x="934" y="83"/>
                    </a:lnTo>
                    <a:lnTo>
                      <a:pt x="927" y="80"/>
                    </a:lnTo>
                    <a:lnTo>
                      <a:pt x="924" y="83"/>
                    </a:lnTo>
                    <a:lnTo>
                      <a:pt x="905" y="83"/>
                    </a:lnTo>
                    <a:lnTo>
                      <a:pt x="901" y="80"/>
                    </a:lnTo>
                    <a:lnTo>
                      <a:pt x="889" y="87"/>
                    </a:lnTo>
                    <a:lnTo>
                      <a:pt x="885" y="83"/>
                    </a:lnTo>
                    <a:lnTo>
                      <a:pt x="879" y="83"/>
                    </a:lnTo>
                    <a:lnTo>
                      <a:pt x="872" y="80"/>
                    </a:lnTo>
                    <a:lnTo>
                      <a:pt x="866" y="74"/>
                    </a:lnTo>
                    <a:lnTo>
                      <a:pt x="853" y="67"/>
                    </a:lnTo>
                    <a:lnTo>
                      <a:pt x="824" y="67"/>
                    </a:lnTo>
                    <a:lnTo>
                      <a:pt x="811" y="71"/>
                    </a:lnTo>
                    <a:lnTo>
                      <a:pt x="805" y="67"/>
                    </a:lnTo>
                    <a:lnTo>
                      <a:pt x="808" y="67"/>
                    </a:lnTo>
                    <a:lnTo>
                      <a:pt x="798" y="64"/>
                    </a:lnTo>
                    <a:lnTo>
                      <a:pt x="792" y="64"/>
                    </a:lnTo>
                    <a:lnTo>
                      <a:pt x="786" y="61"/>
                    </a:lnTo>
                    <a:lnTo>
                      <a:pt x="779" y="61"/>
                    </a:lnTo>
                    <a:lnTo>
                      <a:pt x="779" y="58"/>
                    </a:lnTo>
                    <a:lnTo>
                      <a:pt x="782" y="58"/>
                    </a:lnTo>
                    <a:lnTo>
                      <a:pt x="779" y="54"/>
                    </a:lnTo>
                    <a:lnTo>
                      <a:pt x="715" y="48"/>
                    </a:lnTo>
                    <a:lnTo>
                      <a:pt x="712" y="51"/>
                    </a:lnTo>
                    <a:lnTo>
                      <a:pt x="718" y="51"/>
                    </a:lnTo>
                    <a:lnTo>
                      <a:pt x="715" y="58"/>
                    </a:lnTo>
                    <a:lnTo>
                      <a:pt x="718" y="58"/>
                    </a:lnTo>
                    <a:lnTo>
                      <a:pt x="718" y="61"/>
                    </a:lnTo>
                    <a:lnTo>
                      <a:pt x="721" y="64"/>
                    </a:lnTo>
                    <a:lnTo>
                      <a:pt x="718" y="64"/>
                    </a:lnTo>
                    <a:lnTo>
                      <a:pt x="712" y="67"/>
                    </a:lnTo>
                    <a:lnTo>
                      <a:pt x="699" y="64"/>
                    </a:lnTo>
                    <a:lnTo>
                      <a:pt x="692" y="61"/>
                    </a:lnTo>
                    <a:lnTo>
                      <a:pt x="683" y="64"/>
                    </a:lnTo>
                    <a:lnTo>
                      <a:pt x="670" y="58"/>
                    </a:lnTo>
                    <a:lnTo>
                      <a:pt x="673" y="71"/>
                    </a:lnTo>
                    <a:lnTo>
                      <a:pt x="670" y="71"/>
                    </a:lnTo>
                    <a:lnTo>
                      <a:pt x="660" y="67"/>
                    </a:lnTo>
                    <a:lnTo>
                      <a:pt x="650" y="61"/>
                    </a:lnTo>
                    <a:lnTo>
                      <a:pt x="647" y="61"/>
                    </a:lnTo>
                    <a:lnTo>
                      <a:pt x="644" y="58"/>
                    </a:lnTo>
                    <a:lnTo>
                      <a:pt x="647" y="54"/>
                    </a:lnTo>
                    <a:lnTo>
                      <a:pt x="644" y="54"/>
                    </a:lnTo>
                    <a:lnTo>
                      <a:pt x="641" y="51"/>
                    </a:lnTo>
                    <a:lnTo>
                      <a:pt x="638" y="48"/>
                    </a:lnTo>
                    <a:lnTo>
                      <a:pt x="621" y="42"/>
                    </a:lnTo>
                    <a:lnTo>
                      <a:pt x="615" y="42"/>
                    </a:lnTo>
                    <a:lnTo>
                      <a:pt x="593" y="38"/>
                    </a:lnTo>
                    <a:lnTo>
                      <a:pt x="589" y="38"/>
                    </a:lnTo>
                    <a:lnTo>
                      <a:pt x="593" y="42"/>
                    </a:lnTo>
                    <a:lnTo>
                      <a:pt x="596" y="45"/>
                    </a:lnTo>
                    <a:lnTo>
                      <a:pt x="596" y="48"/>
                    </a:lnTo>
                    <a:lnTo>
                      <a:pt x="576" y="48"/>
                    </a:lnTo>
                    <a:lnTo>
                      <a:pt x="564" y="45"/>
                    </a:lnTo>
                    <a:lnTo>
                      <a:pt x="564" y="42"/>
                    </a:lnTo>
                    <a:lnTo>
                      <a:pt x="541" y="38"/>
                    </a:lnTo>
                    <a:lnTo>
                      <a:pt x="528" y="42"/>
                    </a:lnTo>
                    <a:lnTo>
                      <a:pt x="541" y="45"/>
                    </a:lnTo>
                    <a:lnTo>
                      <a:pt x="535" y="45"/>
                    </a:lnTo>
                    <a:lnTo>
                      <a:pt x="528" y="42"/>
                    </a:lnTo>
                    <a:lnTo>
                      <a:pt x="518" y="35"/>
                    </a:lnTo>
                    <a:lnTo>
                      <a:pt x="522" y="38"/>
                    </a:lnTo>
                    <a:lnTo>
                      <a:pt x="512" y="38"/>
                    </a:lnTo>
                    <a:lnTo>
                      <a:pt x="512" y="35"/>
                    </a:lnTo>
                    <a:lnTo>
                      <a:pt x="509" y="38"/>
                    </a:lnTo>
                    <a:lnTo>
                      <a:pt x="502" y="35"/>
                    </a:lnTo>
                    <a:lnTo>
                      <a:pt x="499" y="38"/>
                    </a:lnTo>
                    <a:lnTo>
                      <a:pt x="502" y="42"/>
                    </a:lnTo>
                    <a:lnTo>
                      <a:pt x="512" y="42"/>
                    </a:lnTo>
                    <a:lnTo>
                      <a:pt x="506" y="42"/>
                    </a:lnTo>
                    <a:lnTo>
                      <a:pt x="502" y="42"/>
                    </a:lnTo>
                    <a:lnTo>
                      <a:pt x="502" y="45"/>
                    </a:lnTo>
                    <a:lnTo>
                      <a:pt x="496" y="45"/>
                    </a:lnTo>
                    <a:lnTo>
                      <a:pt x="486" y="45"/>
                    </a:lnTo>
                    <a:lnTo>
                      <a:pt x="490" y="48"/>
                    </a:lnTo>
                    <a:lnTo>
                      <a:pt x="483" y="48"/>
                    </a:lnTo>
                    <a:lnTo>
                      <a:pt x="483" y="45"/>
                    </a:lnTo>
                    <a:lnTo>
                      <a:pt x="486" y="42"/>
                    </a:lnTo>
                    <a:lnTo>
                      <a:pt x="493" y="42"/>
                    </a:lnTo>
                    <a:lnTo>
                      <a:pt x="499" y="32"/>
                    </a:lnTo>
                    <a:lnTo>
                      <a:pt x="512" y="26"/>
                    </a:lnTo>
                    <a:lnTo>
                      <a:pt x="512" y="22"/>
                    </a:lnTo>
                    <a:lnTo>
                      <a:pt x="509" y="22"/>
                    </a:lnTo>
                    <a:lnTo>
                      <a:pt x="509" y="19"/>
                    </a:lnTo>
                    <a:lnTo>
                      <a:pt x="499" y="16"/>
                    </a:lnTo>
                    <a:lnTo>
                      <a:pt x="496" y="16"/>
                    </a:lnTo>
                    <a:lnTo>
                      <a:pt x="496" y="13"/>
                    </a:lnTo>
                    <a:lnTo>
                      <a:pt x="483" y="9"/>
                    </a:lnTo>
                    <a:lnTo>
                      <a:pt x="464" y="9"/>
                    </a:lnTo>
                    <a:lnTo>
                      <a:pt x="461" y="13"/>
                    </a:lnTo>
                    <a:lnTo>
                      <a:pt x="454" y="13"/>
                    </a:lnTo>
                    <a:lnTo>
                      <a:pt x="457" y="9"/>
                    </a:lnTo>
                    <a:lnTo>
                      <a:pt x="457" y="6"/>
                    </a:lnTo>
                    <a:lnTo>
                      <a:pt x="444" y="6"/>
                    </a:lnTo>
                    <a:lnTo>
                      <a:pt x="438" y="6"/>
                    </a:lnTo>
                    <a:lnTo>
                      <a:pt x="444" y="3"/>
                    </a:lnTo>
                    <a:lnTo>
                      <a:pt x="441" y="3"/>
                    </a:lnTo>
                    <a:lnTo>
                      <a:pt x="428" y="0"/>
                    </a:lnTo>
                    <a:lnTo>
                      <a:pt x="425" y="0"/>
                    </a:lnTo>
                    <a:lnTo>
                      <a:pt x="419" y="6"/>
                    </a:lnTo>
                    <a:lnTo>
                      <a:pt x="419" y="9"/>
                    </a:lnTo>
                    <a:lnTo>
                      <a:pt x="422" y="9"/>
                    </a:lnTo>
                    <a:lnTo>
                      <a:pt x="422" y="13"/>
                    </a:lnTo>
                    <a:lnTo>
                      <a:pt x="409" y="13"/>
                    </a:lnTo>
                    <a:lnTo>
                      <a:pt x="419" y="13"/>
                    </a:lnTo>
                    <a:lnTo>
                      <a:pt x="419" y="16"/>
                    </a:lnTo>
                    <a:lnTo>
                      <a:pt x="409" y="13"/>
                    </a:lnTo>
                    <a:lnTo>
                      <a:pt x="399" y="19"/>
                    </a:lnTo>
                    <a:lnTo>
                      <a:pt x="399" y="16"/>
                    </a:lnTo>
                    <a:lnTo>
                      <a:pt x="396" y="19"/>
                    </a:lnTo>
                    <a:lnTo>
                      <a:pt x="396" y="16"/>
                    </a:lnTo>
                    <a:lnTo>
                      <a:pt x="393" y="16"/>
                    </a:lnTo>
                    <a:lnTo>
                      <a:pt x="377" y="16"/>
                    </a:lnTo>
                    <a:lnTo>
                      <a:pt x="380" y="19"/>
                    </a:lnTo>
                    <a:lnTo>
                      <a:pt x="358" y="22"/>
                    </a:lnTo>
                    <a:lnTo>
                      <a:pt x="354" y="26"/>
                    </a:lnTo>
                    <a:lnTo>
                      <a:pt x="348" y="26"/>
                    </a:lnTo>
                    <a:lnTo>
                      <a:pt x="351" y="26"/>
                    </a:lnTo>
                    <a:lnTo>
                      <a:pt x="351" y="29"/>
                    </a:lnTo>
                    <a:lnTo>
                      <a:pt x="345" y="29"/>
                    </a:lnTo>
                    <a:lnTo>
                      <a:pt x="351" y="32"/>
                    </a:lnTo>
                    <a:lnTo>
                      <a:pt x="348" y="32"/>
                    </a:lnTo>
                    <a:lnTo>
                      <a:pt x="351" y="35"/>
                    </a:lnTo>
                    <a:lnTo>
                      <a:pt x="354" y="35"/>
                    </a:lnTo>
                    <a:lnTo>
                      <a:pt x="354" y="38"/>
                    </a:lnTo>
                    <a:lnTo>
                      <a:pt x="319" y="42"/>
                    </a:lnTo>
                    <a:lnTo>
                      <a:pt x="322" y="42"/>
                    </a:lnTo>
                    <a:lnTo>
                      <a:pt x="319" y="45"/>
                    </a:lnTo>
                    <a:lnTo>
                      <a:pt x="322" y="45"/>
                    </a:lnTo>
                    <a:lnTo>
                      <a:pt x="319" y="45"/>
                    </a:lnTo>
                    <a:lnTo>
                      <a:pt x="325" y="48"/>
                    </a:lnTo>
                    <a:lnTo>
                      <a:pt x="325" y="51"/>
                    </a:lnTo>
                    <a:lnTo>
                      <a:pt x="329" y="54"/>
                    </a:lnTo>
                    <a:lnTo>
                      <a:pt x="338" y="54"/>
                    </a:lnTo>
                    <a:lnTo>
                      <a:pt x="342" y="54"/>
                    </a:lnTo>
                    <a:lnTo>
                      <a:pt x="342" y="58"/>
                    </a:lnTo>
                    <a:lnTo>
                      <a:pt x="351" y="58"/>
                    </a:lnTo>
                    <a:lnTo>
                      <a:pt x="354" y="61"/>
                    </a:lnTo>
                    <a:lnTo>
                      <a:pt x="351" y="64"/>
                    </a:lnTo>
                    <a:lnTo>
                      <a:pt x="361" y="71"/>
                    </a:lnTo>
                    <a:lnTo>
                      <a:pt x="361" y="74"/>
                    </a:lnTo>
                    <a:lnTo>
                      <a:pt x="358" y="77"/>
                    </a:lnTo>
                    <a:lnTo>
                      <a:pt x="361" y="77"/>
                    </a:lnTo>
                    <a:lnTo>
                      <a:pt x="354" y="77"/>
                    </a:lnTo>
                    <a:lnTo>
                      <a:pt x="351" y="77"/>
                    </a:lnTo>
                    <a:lnTo>
                      <a:pt x="351" y="74"/>
                    </a:lnTo>
                    <a:lnTo>
                      <a:pt x="351" y="71"/>
                    </a:lnTo>
                    <a:lnTo>
                      <a:pt x="348" y="67"/>
                    </a:lnTo>
                    <a:lnTo>
                      <a:pt x="351" y="64"/>
                    </a:lnTo>
                    <a:lnTo>
                      <a:pt x="351" y="61"/>
                    </a:lnTo>
                    <a:lnTo>
                      <a:pt x="338" y="61"/>
                    </a:lnTo>
                    <a:lnTo>
                      <a:pt x="319" y="54"/>
                    </a:lnTo>
                    <a:lnTo>
                      <a:pt x="313" y="54"/>
                    </a:lnTo>
                    <a:lnTo>
                      <a:pt x="309" y="58"/>
                    </a:lnTo>
                    <a:lnTo>
                      <a:pt x="313" y="58"/>
                    </a:lnTo>
                    <a:lnTo>
                      <a:pt x="313" y="61"/>
                    </a:lnTo>
                    <a:lnTo>
                      <a:pt x="306" y="61"/>
                    </a:lnTo>
                    <a:lnTo>
                      <a:pt x="303" y="58"/>
                    </a:lnTo>
                    <a:lnTo>
                      <a:pt x="300" y="58"/>
                    </a:lnTo>
                    <a:lnTo>
                      <a:pt x="306" y="61"/>
                    </a:lnTo>
                    <a:lnTo>
                      <a:pt x="319" y="64"/>
                    </a:lnTo>
                    <a:lnTo>
                      <a:pt x="319" y="67"/>
                    </a:lnTo>
                    <a:lnTo>
                      <a:pt x="300" y="64"/>
                    </a:lnTo>
                    <a:lnTo>
                      <a:pt x="300" y="61"/>
                    </a:lnTo>
                    <a:lnTo>
                      <a:pt x="293" y="58"/>
                    </a:lnTo>
                    <a:lnTo>
                      <a:pt x="296" y="54"/>
                    </a:lnTo>
                    <a:lnTo>
                      <a:pt x="293" y="51"/>
                    </a:lnTo>
                    <a:lnTo>
                      <a:pt x="287" y="48"/>
                    </a:lnTo>
                    <a:lnTo>
                      <a:pt x="293" y="54"/>
                    </a:lnTo>
                    <a:lnTo>
                      <a:pt x="284" y="58"/>
                    </a:lnTo>
                    <a:lnTo>
                      <a:pt x="284" y="61"/>
                    </a:lnTo>
                    <a:lnTo>
                      <a:pt x="296" y="71"/>
                    </a:lnTo>
                    <a:lnTo>
                      <a:pt x="296" y="80"/>
                    </a:lnTo>
                    <a:lnTo>
                      <a:pt x="303" y="83"/>
                    </a:lnTo>
                    <a:lnTo>
                      <a:pt x="303" y="87"/>
                    </a:lnTo>
                    <a:lnTo>
                      <a:pt x="313" y="90"/>
                    </a:lnTo>
                    <a:lnTo>
                      <a:pt x="316" y="87"/>
                    </a:lnTo>
                    <a:lnTo>
                      <a:pt x="332" y="90"/>
                    </a:lnTo>
                    <a:lnTo>
                      <a:pt x="338" y="100"/>
                    </a:lnTo>
                    <a:lnTo>
                      <a:pt x="335" y="100"/>
                    </a:lnTo>
                    <a:lnTo>
                      <a:pt x="335" y="103"/>
                    </a:lnTo>
                    <a:lnTo>
                      <a:pt x="345" y="106"/>
                    </a:lnTo>
                    <a:lnTo>
                      <a:pt x="338" y="106"/>
                    </a:lnTo>
                    <a:lnTo>
                      <a:pt x="335" y="103"/>
                    </a:lnTo>
                    <a:lnTo>
                      <a:pt x="332" y="100"/>
                    </a:lnTo>
                    <a:lnTo>
                      <a:pt x="332" y="96"/>
                    </a:lnTo>
                    <a:lnTo>
                      <a:pt x="322" y="90"/>
                    </a:lnTo>
                    <a:lnTo>
                      <a:pt x="309" y="93"/>
                    </a:lnTo>
                    <a:lnTo>
                      <a:pt x="309" y="96"/>
                    </a:lnTo>
                    <a:lnTo>
                      <a:pt x="316" y="100"/>
                    </a:lnTo>
                    <a:lnTo>
                      <a:pt x="316" y="106"/>
                    </a:lnTo>
                    <a:lnTo>
                      <a:pt x="313" y="109"/>
                    </a:lnTo>
                    <a:lnTo>
                      <a:pt x="313" y="112"/>
                    </a:lnTo>
                    <a:lnTo>
                      <a:pt x="306" y="116"/>
                    </a:lnTo>
                    <a:lnTo>
                      <a:pt x="309" y="119"/>
                    </a:lnTo>
                    <a:lnTo>
                      <a:pt x="306" y="122"/>
                    </a:lnTo>
                    <a:lnTo>
                      <a:pt x="293" y="119"/>
                    </a:lnTo>
                    <a:lnTo>
                      <a:pt x="287" y="116"/>
                    </a:lnTo>
                    <a:lnTo>
                      <a:pt x="303" y="112"/>
                    </a:lnTo>
                    <a:lnTo>
                      <a:pt x="303" y="106"/>
                    </a:lnTo>
                    <a:lnTo>
                      <a:pt x="306" y="103"/>
                    </a:lnTo>
                    <a:lnTo>
                      <a:pt x="303" y="100"/>
                    </a:lnTo>
                    <a:lnTo>
                      <a:pt x="303" y="96"/>
                    </a:lnTo>
                    <a:lnTo>
                      <a:pt x="303" y="93"/>
                    </a:lnTo>
                    <a:lnTo>
                      <a:pt x="293" y="90"/>
                    </a:lnTo>
                    <a:lnTo>
                      <a:pt x="290" y="80"/>
                    </a:lnTo>
                    <a:lnTo>
                      <a:pt x="287" y="77"/>
                    </a:lnTo>
                    <a:lnTo>
                      <a:pt x="287" y="74"/>
                    </a:lnTo>
                    <a:lnTo>
                      <a:pt x="287" y="71"/>
                    </a:lnTo>
                    <a:lnTo>
                      <a:pt x="284" y="67"/>
                    </a:lnTo>
                    <a:lnTo>
                      <a:pt x="274" y="64"/>
                    </a:lnTo>
                    <a:lnTo>
                      <a:pt x="277" y="54"/>
                    </a:lnTo>
                    <a:lnTo>
                      <a:pt x="274" y="51"/>
                    </a:lnTo>
                    <a:lnTo>
                      <a:pt x="264" y="48"/>
                    </a:lnTo>
                    <a:lnTo>
                      <a:pt x="251" y="48"/>
                    </a:lnTo>
                    <a:lnTo>
                      <a:pt x="251" y="51"/>
                    </a:lnTo>
                    <a:lnTo>
                      <a:pt x="251" y="61"/>
                    </a:lnTo>
                    <a:lnTo>
                      <a:pt x="245" y="64"/>
                    </a:lnTo>
                    <a:lnTo>
                      <a:pt x="245" y="67"/>
                    </a:lnTo>
                    <a:lnTo>
                      <a:pt x="248" y="67"/>
                    </a:lnTo>
                    <a:lnTo>
                      <a:pt x="245" y="71"/>
                    </a:lnTo>
                    <a:lnTo>
                      <a:pt x="251" y="71"/>
                    </a:lnTo>
                    <a:lnTo>
                      <a:pt x="251" y="77"/>
                    </a:lnTo>
                    <a:lnTo>
                      <a:pt x="255" y="77"/>
                    </a:lnTo>
                    <a:lnTo>
                      <a:pt x="251" y="77"/>
                    </a:lnTo>
                    <a:lnTo>
                      <a:pt x="255" y="83"/>
                    </a:lnTo>
                    <a:lnTo>
                      <a:pt x="261" y="83"/>
                    </a:lnTo>
                    <a:lnTo>
                      <a:pt x="267" y="90"/>
                    </a:lnTo>
                    <a:lnTo>
                      <a:pt x="274" y="93"/>
                    </a:lnTo>
                    <a:lnTo>
                      <a:pt x="271" y="100"/>
                    </a:lnTo>
                    <a:lnTo>
                      <a:pt x="258" y="93"/>
                    </a:lnTo>
                    <a:lnTo>
                      <a:pt x="235" y="83"/>
                    </a:lnTo>
                    <a:lnTo>
                      <a:pt x="213" y="80"/>
                    </a:lnTo>
                    <a:lnTo>
                      <a:pt x="210" y="83"/>
                    </a:lnTo>
                    <a:lnTo>
                      <a:pt x="216" y="90"/>
                    </a:lnTo>
                    <a:lnTo>
                      <a:pt x="210" y="93"/>
                    </a:lnTo>
                    <a:lnTo>
                      <a:pt x="213" y="96"/>
                    </a:lnTo>
                    <a:lnTo>
                      <a:pt x="210" y="96"/>
                    </a:lnTo>
                    <a:lnTo>
                      <a:pt x="206" y="96"/>
                    </a:lnTo>
                    <a:lnTo>
                      <a:pt x="210" y="93"/>
                    </a:lnTo>
                    <a:lnTo>
                      <a:pt x="203" y="90"/>
                    </a:lnTo>
                    <a:lnTo>
                      <a:pt x="200" y="90"/>
                    </a:lnTo>
                    <a:lnTo>
                      <a:pt x="193" y="96"/>
                    </a:lnTo>
                    <a:lnTo>
                      <a:pt x="181" y="96"/>
                    </a:lnTo>
                    <a:lnTo>
                      <a:pt x="181" y="100"/>
                    </a:lnTo>
                    <a:lnTo>
                      <a:pt x="174" y="100"/>
                    </a:lnTo>
                    <a:lnTo>
                      <a:pt x="174" y="96"/>
                    </a:lnTo>
                    <a:lnTo>
                      <a:pt x="171" y="93"/>
                    </a:lnTo>
                    <a:lnTo>
                      <a:pt x="174" y="90"/>
                    </a:lnTo>
                    <a:lnTo>
                      <a:pt x="168" y="90"/>
                    </a:lnTo>
                    <a:lnTo>
                      <a:pt x="165" y="93"/>
                    </a:lnTo>
                    <a:lnTo>
                      <a:pt x="168" y="93"/>
                    </a:lnTo>
                    <a:lnTo>
                      <a:pt x="165" y="93"/>
                    </a:lnTo>
                    <a:lnTo>
                      <a:pt x="161" y="93"/>
                    </a:lnTo>
                    <a:lnTo>
                      <a:pt x="161" y="96"/>
                    </a:lnTo>
                    <a:lnTo>
                      <a:pt x="155" y="96"/>
                    </a:lnTo>
                    <a:lnTo>
                      <a:pt x="136" y="106"/>
                    </a:lnTo>
                    <a:lnTo>
                      <a:pt x="136" y="112"/>
                    </a:lnTo>
                    <a:lnTo>
                      <a:pt x="129" y="116"/>
                    </a:lnTo>
                    <a:lnTo>
                      <a:pt x="126" y="112"/>
                    </a:lnTo>
                    <a:lnTo>
                      <a:pt x="123" y="112"/>
                    </a:lnTo>
                    <a:lnTo>
                      <a:pt x="113" y="106"/>
                    </a:lnTo>
                    <a:lnTo>
                      <a:pt x="126" y="103"/>
                    </a:lnTo>
                    <a:lnTo>
                      <a:pt x="123" y="100"/>
                    </a:lnTo>
                    <a:lnTo>
                      <a:pt x="116" y="96"/>
                    </a:lnTo>
                    <a:lnTo>
                      <a:pt x="100" y="93"/>
                    </a:lnTo>
                    <a:lnTo>
                      <a:pt x="107" y="96"/>
                    </a:lnTo>
                    <a:lnTo>
                      <a:pt x="107" y="103"/>
                    </a:lnTo>
                    <a:lnTo>
                      <a:pt x="107" y="109"/>
                    </a:lnTo>
                    <a:lnTo>
                      <a:pt x="113" y="112"/>
                    </a:lnTo>
                    <a:lnTo>
                      <a:pt x="113" y="119"/>
                    </a:lnTo>
                    <a:lnTo>
                      <a:pt x="113" y="125"/>
                    </a:lnTo>
                    <a:lnTo>
                      <a:pt x="110" y="122"/>
                    </a:lnTo>
                    <a:lnTo>
                      <a:pt x="110" y="119"/>
                    </a:lnTo>
                    <a:lnTo>
                      <a:pt x="100" y="119"/>
                    </a:lnTo>
                    <a:lnTo>
                      <a:pt x="94" y="122"/>
                    </a:lnTo>
                    <a:lnTo>
                      <a:pt x="84" y="128"/>
                    </a:lnTo>
                    <a:lnTo>
                      <a:pt x="87" y="132"/>
                    </a:lnTo>
                    <a:lnTo>
                      <a:pt x="97" y="141"/>
                    </a:lnTo>
                    <a:lnTo>
                      <a:pt x="65" y="132"/>
                    </a:lnTo>
                    <a:lnTo>
                      <a:pt x="65" y="135"/>
                    </a:lnTo>
                    <a:lnTo>
                      <a:pt x="65" y="138"/>
                    </a:lnTo>
                    <a:lnTo>
                      <a:pt x="71" y="141"/>
                    </a:lnTo>
                    <a:lnTo>
                      <a:pt x="74" y="141"/>
                    </a:lnTo>
                    <a:lnTo>
                      <a:pt x="78" y="148"/>
                    </a:lnTo>
                    <a:lnTo>
                      <a:pt x="74" y="148"/>
                    </a:lnTo>
                    <a:lnTo>
                      <a:pt x="52" y="141"/>
                    </a:lnTo>
                    <a:lnTo>
                      <a:pt x="52" y="135"/>
                    </a:lnTo>
                    <a:lnTo>
                      <a:pt x="49" y="132"/>
                    </a:lnTo>
                    <a:lnTo>
                      <a:pt x="49" y="128"/>
                    </a:lnTo>
                    <a:lnTo>
                      <a:pt x="49" y="125"/>
                    </a:lnTo>
                    <a:lnTo>
                      <a:pt x="33" y="116"/>
                    </a:lnTo>
                    <a:lnTo>
                      <a:pt x="29" y="112"/>
                    </a:lnTo>
                    <a:lnTo>
                      <a:pt x="29" y="109"/>
                    </a:lnTo>
                    <a:lnTo>
                      <a:pt x="39" y="116"/>
                    </a:lnTo>
                    <a:lnTo>
                      <a:pt x="42" y="116"/>
                    </a:lnTo>
                    <a:lnTo>
                      <a:pt x="45" y="116"/>
                    </a:lnTo>
                    <a:lnTo>
                      <a:pt x="78" y="122"/>
                    </a:lnTo>
                    <a:lnTo>
                      <a:pt x="84" y="119"/>
                    </a:lnTo>
                    <a:lnTo>
                      <a:pt x="90" y="116"/>
                    </a:lnTo>
                    <a:lnTo>
                      <a:pt x="90" y="109"/>
                    </a:lnTo>
                    <a:lnTo>
                      <a:pt x="87" y="106"/>
                    </a:lnTo>
                    <a:lnTo>
                      <a:pt x="49" y="87"/>
                    </a:lnTo>
                    <a:lnTo>
                      <a:pt x="26" y="87"/>
                    </a:lnTo>
                    <a:lnTo>
                      <a:pt x="20" y="83"/>
                    </a:lnTo>
                    <a:lnTo>
                      <a:pt x="26" y="83"/>
                    </a:lnTo>
                    <a:lnTo>
                      <a:pt x="20" y="80"/>
                    </a:lnTo>
                    <a:lnTo>
                      <a:pt x="16" y="83"/>
                    </a:lnTo>
                    <a:lnTo>
                      <a:pt x="13" y="80"/>
                    </a:lnTo>
                    <a:lnTo>
                      <a:pt x="13" y="83"/>
                    </a:lnTo>
                    <a:lnTo>
                      <a:pt x="7" y="83"/>
                    </a:lnTo>
                    <a:lnTo>
                      <a:pt x="7" y="87"/>
                    </a:lnTo>
                    <a:lnTo>
                      <a:pt x="4" y="87"/>
                    </a:lnTo>
                    <a:lnTo>
                      <a:pt x="0" y="90"/>
                    </a:lnTo>
                    <a:lnTo>
                      <a:pt x="0" y="93"/>
                    </a:lnTo>
                    <a:lnTo>
                      <a:pt x="0" y="100"/>
                    </a:lnTo>
                    <a:lnTo>
                      <a:pt x="7" y="100"/>
                    </a:lnTo>
                    <a:lnTo>
                      <a:pt x="10" y="103"/>
                    </a:lnTo>
                    <a:lnTo>
                      <a:pt x="10" y="106"/>
                    </a:lnTo>
                    <a:lnTo>
                      <a:pt x="7" y="112"/>
                    </a:lnTo>
                    <a:lnTo>
                      <a:pt x="16" y="125"/>
                    </a:lnTo>
                    <a:lnTo>
                      <a:pt x="16" y="132"/>
                    </a:lnTo>
                    <a:lnTo>
                      <a:pt x="16" y="135"/>
                    </a:lnTo>
                    <a:lnTo>
                      <a:pt x="16" y="138"/>
                    </a:lnTo>
                    <a:lnTo>
                      <a:pt x="20" y="141"/>
                    </a:lnTo>
                    <a:lnTo>
                      <a:pt x="23" y="145"/>
                    </a:lnTo>
                    <a:lnTo>
                      <a:pt x="23" y="148"/>
                    </a:lnTo>
                    <a:lnTo>
                      <a:pt x="33" y="157"/>
                    </a:lnTo>
                    <a:lnTo>
                      <a:pt x="33" y="161"/>
                    </a:lnTo>
                    <a:lnTo>
                      <a:pt x="23" y="173"/>
                    </a:lnTo>
                    <a:lnTo>
                      <a:pt x="10" y="186"/>
                    </a:lnTo>
                    <a:lnTo>
                      <a:pt x="16" y="183"/>
                    </a:lnTo>
                    <a:lnTo>
                      <a:pt x="16" y="186"/>
                    </a:lnTo>
                    <a:lnTo>
                      <a:pt x="16" y="190"/>
                    </a:lnTo>
                    <a:lnTo>
                      <a:pt x="26" y="190"/>
                    </a:lnTo>
                    <a:lnTo>
                      <a:pt x="29" y="193"/>
                    </a:lnTo>
                    <a:lnTo>
                      <a:pt x="13" y="196"/>
                    </a:lnTo>
                    <a:lnTo>
                      <a:pt x="13" y="199"/>
                    </a:lnTo>
                    <a:lnTo>
                      <a:pt x="16" y="199"/>
                    </a:lnTo>
                    <a:lnTo>
                      <a:pt x="13" y="202"/>
                    </a:lnTo>
                    <a:lnTo>
                      <a:pt x="7" y="206"/>
                    </a:lnTo>
                    <a:lnTo>
                      <a:pt x="16" y="219"/>
                    </a:lnTo>
                    <a:lnTo>
                      <a:pt x="13" y="222"/>
                    </a:lnTo>
                    <a:lnTo>
                      <a:pt x="16" y="225"/>
                    </a:lnTo>
                    <a:lnTo>
                      <a:pt x="16" y="228"/>
                    </a:lnTo>
                    <a:lnTo>
                      <a:pt x="20" y="235"/>
                    </a:lnTo>
                    <a:lnTo>
                      <a:pt x="23" y="238"/>
                    </a:lnTo>
                    <a:lnTo>
                      <a:pt x="29" y="241"/>
                    </a:lnTo>
                    <a:lnTo>
                      <a:pt x="33" y="241"/>
                    </a:lnTo>
                    <a:lnTo>
                      <a:pt x="33" y="244"/>
                    </a:lnTo>
                    <a:lnTo>
                      <a:pt x="39" y="241"/>
                    </a:lnTo>
                    <a:lnTo>
                      <a:pt x="45" y="244"/>
                    </a:lnTo>
                    <a:lnTo>
                      <a:pt x="45" y="251"/>
                    </a:lnTo>
                    <a:lnTo>
                      <a:pt x="45" y="254"/>
                    </a:lnTo>
                    <a:lnTo>
                      <a:pt x="55" y="264"/>
                    </a:lnTo>
                    <a:lnTo>
                      <a:pt x="55" y="267"/>
                    </a:lnTo>
                    <a:lnTo>
                      <a:pt x="58" y="267"/>
                    </a:lnTo>
                    <a:lnTo>
                      <a:pt x="62" y="270"/>
                    </a:lnTo>
                    <a:lnTo>
                      <a:pt x="58" y="276"/>
                    </a:lnTo>
                    <a:lnTo>
                      <a:pt x="52" y="273"/>
                    </a:lnTo>
                    <a:lnTo>
                      <a:pt x="52" y="276"/>
                    </a:lnTo>
                    <a:lnTo>
                      <a:pt x="58" y="289"/>
                    </a:lnTo>
                    <a:lnTo>
                      <a:pt x="74" y="286"/>
                    </a:lnTo>
                    <a:lnTo>
                      <a:pt x="78" y="293"/>
                    </a:lnTo>
                    <a:lnTo>
                      <a:pt x="78" y="296"/>
                    </a:lnTo>
                    <a:lnTo>
                      <a:pt x="84" y="299"/>
                    </a:lnTo>
                    <a:lnTo>
                      <a:pt x="90" y="309"/>
                    </a:lnTo>
                    <a:lnTo>
                      <a:pt x="100" y="312"/>
                    </a:lnTo>
                    <a:lnTo>
                      <a:pt x="107" y="309"/>
                    </a:lnTo>
                    <a:lnTo>
                      <a:pt x="110" y="315"/>
                    </a:lnTo>
                    <a:lnTo>
                      <a:pt x="113" y="312"/>
                    </a:lnTo>
                    <a:lnTo>
                      <a:pt x="129" y="318"/>
                    </a:lnTo>
                    <a:lnTo>
                      <a:pt x="129" y="321"/>
                    </a:lnTo>
                    <a:lnTo>
                      <a:pt x="129" y="325"/>
                    </a:lnTo>
                    <a:lnTo>
                      <a:pt x="126" y="328"/>
                    </a:lnTo>
                    <a:lnTo>
                      <a:pt x="129" y="328"/>
                    </a:lnTo>
                    <a:lnTo>
                      <a:pt x="129" y="331"/>
                    </a:lnTo>
                    <a:lnTo>
                      <a:pt x="129" y="334"/>
                    </a:lnTo>
                    <a:lnTo>
                      <a:pt x="129" y="341"/>
                    </a:lnTo>
                    <a:lnTo>
                      <a:pt x="123" y="341"/>
                    </a:lnTo>
                    <a:lnTo>
                      <a:pt x="119" y="347"/>
                    </a:lnTo>
                    <a:lnTo>
                      <a:pt x="119" y="350"/>
                    </a:lnTo>
                    <a:lnTo>
                      <a:pt x="126" y="350"/>
                    </a:lnTo>
                    <a:lnTo>
                      <a:pt x="129" y="350"/>
                    </a:lnTo>
                    <a:lnTo>
                      <a:pt x="123" y="354"/>
                    </a:lnTo>
                    <a:lnTo>
                      <a:pt x="123" y="357"/>
                    </a:lnTo>
                    <a:lnTo>
                      <a:pt x="116" y="357"/>
                    </a:lnTo>
                    <a:lnTo>
                      <a:pt x="116" y="360"/>
                    </a:lnTo>
                    <a:lnTo>
                      <a:pt x="123" y="363"/>
                    </a:lnTo>
                    <a:lnTo>
                      <a:pt x="119" y="367"/>
                    </a:lnTo>
                    <a:lnTo>
                      <a:pt x="116" y="373"/>
                    </a:lnTo>
                    <a:lnTo>
                      <a:pt x="113" y="373"/>
                    </a:lnTo>
                    <a:lnTo>
                      <a:pt x="110" y="376"/>
                    </a:lnTo>
                    <a:lnTo>
                      <a:pt x="116" y="383"/>
                    </a:lnTo>
                    <a:lnTo>
                      <a:pt x="129" y="389"/>
                    </a:lnTo>
                    <a:lnTo>
                      <a:pt x="139" y="395"/>
                    </a:lnTo>
                    <a:lnTo>
                      <a:pt x="145" y="395"/>
                    </a:lnTo>
                    <a:lnTo>
                      <a:pt x="155" y="399"/>
                    </a:lnTo>
                    <a:lnTo>
                      <a:pt x="165" y="402"/>
                    </a:lnTo>
                    <a:lnTo>
                      <a:pt x="177" y="408"/>
                    </a:lnTo>
                    <a:lnTo>
                      <a:pt x="187" y="408"/>
                    </a:lnTo>
                    <a:lnTo>
                      <a:pt x="190" y="408"/>
                    </a:lnTo>
                    <a:lnTo>
                      <a:pt x="190" y="415"/>
                    </a:lnTo>
                    <a:lnTo>
                      <a:pt x="197" y="418"/>
                    </a:lnTo>
                    <a:lnTo>
                      <a:pt x="206" y="421"/>
                    </a:lnTo>
                    <a:lnTo>
                      <a:pt x="206" y="424"/>
                    </a:lnTo>
                    <a:lnTo>
                      <a:pt x="210" y="428"/>
                    </a:lnTo>
                    <a:lnTo>
                      <a:pt x="216" y="418"/>
                    </a:lnTo>
                    <a:lnTo>
                      <a:pt x="206" y="402"/>
                    </a:lnTo>
                    <a:lnTo>
                      <a:pt x="203" y="392"/>
                    </a:lnTo>
                    <a:lnTo>
                      <a:pt x="203" y="395"/>
                    </a:lnTo>
                    <a:lnTo>
                      <a:pt x="193" y="383"/>
                    </a:lnTo>
                    <a:lnTo>
                      <a:pt x="197" y="373"/>
                    </a:lnTo>
                    <a:lnTo>
                      <a:pt x="197" y="370"/>
                    </a:lnTo>
                    <a:lnTo>
                      <a:pt x="200" y="370"/>
                    </a:lnTo>
                    <a:lnTo>
                      <a:pt x="200" y="363"/>
                    </a:lnTo>
                    <a:lnTo>
                      <a:pt x="197" y="360"/>
                    </a:lnTo>
                    <a:lnTo>
                      <a:pt x="200" y="363"/>
                    </a:lnTo>
                    <a:lnTo>
                      <a:pt x="203" y="367"/>
                    </a:lnTo>
                    <a:lnTo>
                      <a:pt x="206" y="367"/>
                    </a:lnTo>
                    <a:lnTo>
                      <a:pt x="206" y="360"/>
                    </a:lnTo>
                    <a:lnTo>
                      <a:pt x="200" y="357"/>
                    </a:lnTo>
                    <a:lnTo>
                      <a:pt x="203" y="357"/>
                    </a:lnTo>
                    <a:lnTo>
                      <a:pt x="206" y="357"/>
                    </a:lnTo>
                    <a:lnTo>
                      <a:pt x="203" y="347"/>
                    </a:lnTo>
                    <a:lnTo>
                      <a:pt x="197" y="341"/>
                    </a:lnTo>
                    <a:lnTo>
                      <a:pt x="193" y="344"/>
                    </a:lnTo>
                    <a:lnTo>
                      <a:pt x="187" y="334"/>
                    </a:lnTo>
                    <a:lnTo>
                      <a:pt x="184" y="334"/>
                    </a:lnTo>
                    <a:lnTo>
                      <a:pt x="184" y="328"/>
                    </a:lnTo>
                    <a:lnTo>
                      <a:pt x="187" y="325"/>
                    </a:lnTo>
                    <a:lnTo>
                      <a:pt x="184" y="321"/>
                    </a:lnTo>
                    <a:lnTo>
                      <a:pt x="184" y="315"/>
                    </a:lnTo>
                    <a:lnTo>
                      <a:pt x="187" y="315"/>
                    </a:lnTo>
                    <a:lnTo>
                      <a:pt x="187" y="309"/>
                    </a:lnTo>
                    <a:lnTo>
                      <a:pt x="197" y="318"/>
                    </a:lnTo>
                    <a:lnTo>
                      <a:pt x="200" y="315"/>
                    </a:lnTo>
                    <a:lnTo>
                      <a:pt x="193" y="305"/>
                    </a:lnTo>
                    <a:lnTo>
                      <a:pt x="200" y="302"/>
                    </a:lnTo>
                    <a:lnTo>
                      <a:pt x="200" y="299"/>
                    </a:lnTo>
                    <a:lnTo>
                      <a:pt x="206" y="299"/>
                    </a:lnTo>
                    <a:lnTo>
                      <a:pt x="210" y="293"/>
                    </a:lnTo>
                    <a:lnTo>
                      <a:pt x="213" y="293"/>
                    </a:lnTo>
                    <a:lnTo>
                      <a:pt x="216" y="296"/>
                    </a:lnTo>
                    <a:lnTo>
                      <a:pt x="219" y="293"/>
                    </a:lnTo>
                    <a:lnTo>
                      <a:pt x="222" y="293"/>
                    </a:lnTo>
                    <a:lnTo>
                      <a:pt x="222" y="296"/>
                    </a:lnTo>
                    <a:lnTo>
                      <a:pt x="232" y="296"/>
                    </a:lnTo>
                    <a:lnTo>
                      <a:pt x="239" y="302"/>
                    </a:lnTo>
                    <a:lnTo>
                      <a:pt x="242" y="309"/>
                    </a:lnTo>
                    <a:lnTo>
                      <a:pt x="245" y="305"/>
                    </a:lnTo>
                    <a:lnTo>
                      <a:pt x="242" y="302"/>
                    </a:lnTo>
                    <a:lnTo>
                      <a:pt x="245" y="302"/>
                    </a:lnTo>
                    <a:lnTo>
                      <a:pt x="251" y="309"/>
                    </a:lnTo>
                    <a:lnTo>
                      <a:pt x="258" y="302"/>
                    </a:lnTo>
                    <a:lnTo>
                      <a:pt x="264" y="302"/>
                    </a:lnTo>
                    <a:lnTo>
                      <a:pt x="267" y="302"/>
                    </a:lnTo>
                    <a:lnTo>
                      <a:pt x="271" y="299"/>
                    </a:lnTo>
                    <a:lnTo>
                      <a:pt x="277" y="305"/>
                    </a:lnTo>
                    <a:lnTo>
                      <a:pt x="284" y="309"/>
                    </a:lnTo>
                    <a:lnTo>
                      <a:pt x="287" y="305"/>
                    </a:lnTo>
                    <a:lnTo>
                      <a:pt x="293" y="305"/>
                    </a:lnTo>
                    <a:lnTo>
                      <a:pt x="296" y="305"/>
                    </a:lnTo>
                    <a:lnTo>
                      <a:pt x="296" y="299"/>
                    </a:lnTo>
                    <a:lnTo>
                      <a:pt x="296" y="296"/>
                    </a:lnTo>
                    <a:lnTo>
                      <a:pt x="293" y="296"/>
                    </a:lnTo>
                    <a:lnTo>
                      <a:pt x="287" y="293"/>
                    </a:lnTo>
                    <a:lnTo>
                      <a:pt x="280" y="289"/>
                    </a:lnTo>
                    <a:lnTo>
                      <a:pt x="287" y="286"/>
                    </a:lnTo>
                    <a:lnTo>
                      <a:pt x="287" y="283"/>
                    </a:lnTo>
                    <a:lnTo>
                      <a:pt x="284" y="280"/>
                    </a:lnTo>
                    <a:lnTo>
                      <a:pt x="287" y="276"/>
                    </a:lnTo>
                    <a:lnTo>
                      <a:pt x="293" y="276"/>
                    </a:lnTo>
                    <a:lnTo>
                      <a:pt x="287" y="273"/>
                    </a:lnTo>
                    <a:lnTo>
                      <a:pt x="287" y="270"/>
                    </a:lnTo>
                    <a:lnTo>
                      <a:pt x="284" y="270"/>
                    </a:lnTo>
                    <a:lnTo>
                      <a:pt x="284" y="267"/>
                    </a:lnTo>
                    <a:lnTo>
                      <a:pt x="280" y="267"/>
                    </a:lnTo>
                    <a:lnTo>
                      <a:pt x="293" y="267"/>
                    </a:lnTo>
                    <a:lnTo>
                      <a:pt x="303" y="260"/>
                    </a:lnTo>
                    <a:lnTo>
                      <a:pt x="306" y="264"/>
                    </a:lnTo>
                    <a:lnTo>
                      <a:pt x="309" y="260"/>
                    </a:lnTo>
                    <a:lnTo>
                      <a:pt x="313" y="257"/>
                    </a:lnTo>
                    <a:lnTo>
                      <a:pt x="332" y="254"/>
                    </a:lnTo>
                    <a:lnTo>
                      <a:pt x="332" y="251"/>
                    </a:lnTo>
                    <a:lnTo>
                      <a:pt x="338" y="247"/>
                    </a:lnTo>
                    <a:lnTo>
                      <a:pt x="354" y="251"/>
                    </a:lnTo>
                    <a:lnTo>
                      <a:pt x="358" y="254"/>
                    </a:lnTo>
                    <a:lnTo>
                      <a:pt x="358" y="257"/>
                    </a:lnTo>
                    <a:lnTo>
                      <a:pt x="358" y="260"/>
                    </a:lnTo>
                    <a:lnTo>
                      <a:pt x="361" y="264"/>
                    </a:lnTo>
                    <a:lnTo>
                      <a:pt x="367" y="264"/>
                    </a:lnTo>
                    <a:lnTo>
                      <a:pt x="367" y="260"/>
                    </a:lnTo>
                    <a:lnTo>
                      <a:pt x="370" y="264"/>
                    </a:lnTo>
                    <a:lnTo>
                      <a:pt x="374" y="267"/>
                    </a:lnTo>
                    <a:lnTo>
                      <a:pt x="370" y="264"/>
                    </a:lnTo>
                    <a:lnTo>
                      <a:pt x="377" y="267"/>
                    </a:lnTo>
                    <a:lnTo>
                      <a:pt x="380" y="264"/>
                    </a:lnTo>
                    <a:lnTo>
                      <a:pt x="380" y="267"/>
                    </a:lnTo>
                    <a:lnTo>
                      <a:pt x="380" y="270"/>
                    </a:lnTo>
                    <a:lnTo>
                      <a:pt x="390" y="270"/>
                    </a:lnTo>
                    <a:lnTo>
                      <a:pt x="393" y="264"/>
                    </a:lnTo>
                    <a:lnTo>
                      <a:pt x="403" y="260"/>
                    </a:lnTo>
                    <a:lnTo>
                      <a:pt x="403" y="264"/>
                    </a:lnTo>
                    <a:lnTo>
                      <a:pt x="419" y="273"/>
                    </a:lnTo>
                    <a:lnTo>
                      <a:pt x="448" y="305"/>
                    </a:lnTo>
                    <a:lnTo>
                      <a:pt x="448" y="299"/>
                    </a:lnTo>
                    <a:lnTo>
                      <a:pt x="454" y="302"/>
                    </a:lnTo>
                    <a:lnTo>
                      <a:pt x="457" y="305"/>
                    </a:lnTo>
                    <a:lnTo>
                      <a:pt x="467" y="305"/>
                    </a:lnTo>
                    <a:lnTo>
                      <a:pt x="473" y="302"/>
                    </a:lnTo>
                    <a:lnTo>
                      <a:pt x="493" y="318"/>
                    </a:lnTo>
                    <a:lnTo>
                      <a:pt x="502" y="321"/>
                    </a:lnTo>
                    <a:lnTo>
                      <a:pt x="506" y="318"/>
                    </a:lnTo>
                    <a:lnTo>
                      <a:pt x="512" y="325"/>
                    </a:lnTo>
                    <a:lnTo>
                      <a:pt x="512" y="328"/>
                    </a:lnTo>
                    <a:lnTo>
                      <a:pt x="515" y="331"/>
                    </a:lnTo>
                    <a:lnTo>
                      <a:pt x="518" y="328"/>
                    </a:lnTo>
                    <a:lnTo>
                      <a:pt x="518" y="321"/>
                    </a:lnTo>
                    <a:lnTo>
                      <a:pt x="541" y="309"/>
                    </a:lnTo>
                    <a:lnTo>
                      <a:pt x="560" y="309"/>
                    </a:lnTo>
                    <a:lnTo>
                      <a:pt x="570" y="315"/>
                    </a:lnTo>
                    <a:lnTo>
                      <a:pt x="593" y="315"/>
                    </a:lnTo>
                    <a:lnTo>
                      <a:pt x="593" y="309"/>
                    </a:lnTo>
                    <a:lnTo>
                      <a:pt x="593" y="305"/>
                    </a:lnTo>
                    <a:lnTo>
                      <a:pt x="586" y="296"/>
                    </a:lnTo>
                    <a:lnTo>
                      <a:pt x="593" y="289"/>
                    </a:lnTo>
                    <a:lnTo>
                      <a:pt x="618" y="296"/>
                    </a:lnTo>
                    <a:lnTo>
                      <a:pt x="625" y="305"/>
                    </a:lnTo>
                    <a:lnTo>
                      <a:pt x="631" y="312"/>
                    </a:lnTo>
                    <a:lnTo>
                      <a:pt x="638" y="312"/>
                    </a:lnTo>
                    <a:lnTo>
                      <a:pt x="647" y="309"/>
                    </a:lnTo>
                    <a:lnTo>
                      <a:pt x="654" y="309"/>
                    </a:lnTo>
                    <a:lnTo>
                      <a:pt x="676" y="318"/>
                    </a:lnTo>
                    <a:lnTo>
                      <a:pt x="683" y="321"/>
                    </a:lnTo>
                    <a:lnTo>
                      <a:pt x="702" y="325"/>
                    </a:lnTo>
                    <a:lnTo>
                      <a:pt x="718" y="321"/>
                    </a:lnTo>
                    <a:lnTo>
                      <a:pt x="728" y="312"/>
                    </a:lnTo>
                    <a:lnTo>
                      <a:pt x="737" y="318"/>
                    </a:lnTo>
                    <a:lnTo>
                      <a:pt x="744" y="315"/>
                    </a:lnTo>
                    <a:lnTo>
                      <a:pt x="757" y="321"/>
                    </a:lnTo>
                    <a:lnTo>
                      <a:pt x="766" y="315"/>
                    </a:lnTo>
                    <a:lnTo>
                      <a:pt x="760" y="296"/>
                    </a:lnTo>
                    <a:lnTo>
                      <a:pt x="763" y="289"/>
                    </a:lnTo>
                    <a:lnTo>
                      <a:pt x="760" y="286"/>
                    </a:lnTo>
                    <a:lnTo>
                      <a:pt x="753" y="286"/>
                    </a:lnTo>
                    <a:lnTo>
                      <a:pt x="753" y="283"/>
                    </a:lnTo>
                    <a:lnTo>
                      <a:pt x="757" y="276"/>
                    </a:lnTo>
                    <a:lnTo>
                      <a:pt x="760" y="276"/>
                    </a:lnTo>
                    <a:lnTo>
                      <a:pt x="776" y="273"/>
                    </a:lnTo>
                    <a:lnTo>
                      <a:pt x="786" y="276"/>
                    </a:lnTo>
                    <a:lnTo>
                      <a:pt x="795" y="280"/>
                    </a:lnTo>
                    <a:lnTo>
                      <a:pt x="805" y="286"/>
                    </a:lnTo>
                    <a:lnTo>
                      <a:pt x="824" y="305"/>
                    </a:lnTo>
                    <a:lnTo>
                      <a:pt x="834" y="318"/>
                    </a:lnTo>
                    <a:lnTo>
                      <a:pt x="834" y="321"/>
                    </a:lnTo>
                    <a:lnTo>
                      <a:pt x="850" y="321"/>
                    </a:lnTo>
                    <a:lnTo>
                      <a:pt x="853" y="325"/>
                    </a:lnTo>
                    <a:lnTo>
                      <a:pt x="863" y="328"/>
                    </a:lnTo>
                    <a:lnTo>
                      <a:pt x="879" y="344"/>
                    </a:lnTo>
                    <a:lnTo>
                      <a:pt x="885" y="344"/>
                    </a:lnTo>
                    <a:lnTo>
                      <a:pt x="889" y="344"/>
                    </a:lnTo>
                    <a:lnTo>
                      <a:pt x="901" y="334"/>
                    </a:lnTo>
                    <a:lnTo>
                      <a:pt x="908" y="347"/>
                    </a:lnTo>
                    <a:lnTo>
                      <a:pt x="905" y="350"/>
                    </a:lnTo>
                    <a:lnTo>
                      <a:pt x="911" y="363"/>
                    </a:lnTo>
                    <a:lnTo>
                      <a:pt x="911" y="376"/>
                    </a:lnTo>
                    <a:lnTo>
                      <a:pt x="911" y="379"/>
                    </a:lnTo>
                    <a:lnTo>
                      <a:pt x="901" y="376"/>
                    </a:lnTo>
                    <a:lnTo>
                      <a:pt x="898" y="383"/>
                    </a:lnTo>
                    <a:lnTo>
                      <a:pt x="901" y="389"/>
                    </a:lnTo>
                    <a:lnTo>
                      <a:pt x="908" y="399"/>
                    </a:lnTo>
                    <a:lnTo>
                      <a:pt x="905" y="408"/>
                    </a:lnTo>
                    <a:lnTo>
                      <a:pt x="908" y="412"/>
                    </a:lnTo>
                    <a:lnTo>
                      <a:pt x="911" y="412"/>
                    </a:lnTo>
                    <a:lnTo>
                      <a:pt x="908" y="408"/>
                    </a:lnTo>
                    <a:lnTo>
                      <a:pt x="911" y="408"/>
                    </a:lnTo>
                    <a:lnTo>
                      <a:pt x="911" y="399"/>
                    </a:lnTo>
                    <a:lnTo>
                      <a:pt x="918" y="402"/>
                    </a:lnTo>
                    <a:lnTo>
                      <a:pt x="921" y="405"/>
                    </a:lnTo>
                    <a:lnTo>
                      <a:pt x="930" y="408"/>
                    </a:lnTo>
                    <a:lnTo>
                      <a:pt x="940" y="399"/>
                    </a:lnTo>
                    <a:lnTo>
                      <a:pt x="947" y="370"/>
                    </a:lnTo>
                    <a:lnTo>
                      <a:pt x="943" y="354"/>
                    </a:lnTo>
                    <a:lnTo>
                      <a:pt x="947" y="334"/>
                    </a:lnTo>
                    <a:lnTo>
                      <a:pt x="937" y="315"/>
                    </a:lnTo>
                    <a:lnTo>
                      <a:pt x="930" y="305"/>
                    </a:lnTo>
                    <a:lnTo>
                      <a:pt x="927" y="299"/>
                    </a:lnTo>
                    <a:lnTo>
                      <a:pt x="927" y="289"/>
                    </a:lnTo>
                    <a:lnTo>
                      <a:pt x="921" y="286"/>
                    </a:lnTo>
                    <a:lnTo>
                      <a:pt x="921" y="283"/>
                    </a:lnTo>
                    <a:lnTo>
                      <a:pt x="918" y="280"/>
                    </a:lnTo>
                    <a:lnTo>
                      <a:pt x="905" y="276"/>
                    </a:lnTo>
                    <a:lnTo>
                      <a:pt x="918" y="276"/>
                    </a:lnTo>
                    <a:lnTo>
                      <a:pt x="918" y="273"/>
                    </a:lnTo>
                    <a:lnTo>
                      <a:pt x="905" y="270"/>
                    </a:lnTo>
                    <a:lnTo>
                      <a:pt x="895" y="264"/>
                    </a:lnTo>
                    <a:lnTo>
                      <a:pt x="885" y="264"/>
                    </a:lnTo>
                    <a:lnTo>
                      <a:pt x="892" y="267"/>
                    </a:lnTo>
                    <a:lnTo>
                      <a:pt x="892" y="273"/>
                    </a:lnTo>
                    <a:lnTo>
                      <a:pt x="889" y="267"/>
                    </a:lnTo>
                    <a:lnTo>
                      <a:pt x="889" y="270"/>
                    </a:lnTo>
                    <a:lnTo>
                      <a:pt x="882" y="270"/>
                    </a:lnTo>
                    <a:lnTo>
                      <a:pt x="882" y="267"/>
                    </a:lnTo>
                    <a:lnTo>
                      <a:pt x="879" y="264"/>
                    </a:lnTo>
                    <a:lnTo>
                      <a:pt x="876" y="264"/>
                    </a:lnTo>
                    <a:lnTo>
                      <a:pt x="879" y="267"/>
                    </a:lnTo>
                    <a:lnTo>
                      <a:pt x="876" y="270"/>
                    </a:lnTo>
                    <a:lnTo>
                      <a:pt x="869" y="257"/>
                    </a:lnTo>
                    <a:lnTo>
                      <a:pt x="860" y="260"/>
                    </a:lnTo>
                    <a:lnTo>
                      <a:pt x="856" y="257"/>
                    </a:lnTo>
                    <a:lnTo>
                      <a:pt x="853" y="254"/>
                    </a:lnTo>
                    <a:lnTo>
                      <a:pt x="863" y="238"/>
                    </a:lnTo>
                    <a:lnTo>
                      <a:pt x="863" y="231"/>
                    </a:lnTo>
                    <a:lnTo>
                      <a:pt x="866" y="219"/>
                    </a:lnTo>
                    <a:lnTo>
                      <a:pt x="866" y="212"/>
                    </a:lnTo>
                    <a:lnTo>
                      <a:pt x="869" y="202"/>
                    </a:lnTo>
                    <a:lnTo>
                      <a:pt x="872" y="202"/>
                    </a:lnTo>
                    <a:lnTo>
                      <a:pt x="889" y="199"/>
                    </a:lnTo>
                    <a:lnTo>
                      <a:pt x="898" y="202"/>
                    </a:lnTo>
                    <a:lnTo>
                      <a:pt x="895" y="199"/>
                    </a:lnTo>
                    <a:lnTo>
                      <a:pt x="908" y="202"/>
                    </a:lnTo>
                    <a:lnTo>
                      <a:pt x="911" y="199"/>
                    </a:lnTo>
                    <a:lnTo>
                      <a:pt x="914" y="202"/>
                    </a:lnTo>
                    <a:lnTo>
                      <a:pt x="918" y="202"/>
                    </a:lnTo>
                    <a:lnTo>
                      <a:pt x="914" y="199"/>
                    </a:lnTo>
                    <a:lnTo>
                      <a:pt x="918" y="199"/>
                    </a:lnTo>
                    <a:lnTo>
                      <a:pt x="914" y="196"/>
                    </a:lnTo>
                    <a:lnTo>
                      <a:pt x="930" y="199"/>
                    </a:lnTo>
                    <a:lnTo>
                      <a:pt x="934" y="199"/>
                    </a:lnTo>
                    <a:lnTo>
                      <a:pt x="940" y="202"/>
                    </a:lnTo>
                    <a:lnTo>
                      <a:pt x="934" y="202"/>
                    </a:lnTo>
                    <a:lnTo>
                      <a:pt x="940" y="206"/>
                    </a:lnTo>
                    <a:lnTo>
                      <a:pt x="947" y="206"/>
                    </a:lnTo>
                    <a:lnTo>
                      <a:pt x="950" y="206"/>
                    </a:lnTo>
                    <a:lnTo>
                      <a:pt x="953" y="202"/>
                    </a:lnTo>
                    <a:lnTo>
                      <a:pt x="963" y="202"/>
                    </a:lnTo>
                    <a:lnTo>
                      <a:pt x="953" y="199"/>
                    </a:lnTo>
                    <a:lnTo>
                      <a:pt x="953" y="196"/>
                    </a:lnTo>
                    <a:lnTo>
                      <a:pt x="950" y="196"/>
                    </a:lnTo>
                    <a:lnTo>
                      <a:pt x="953" y="173"/>
                    </a:lnTo>
                    <a:lnTo>
                      <a:pt x="963" y="170"/>
                    </a:lnTo>
                    <a:lnTo>
                      <a:pt x="969" y="173"/>
                    </a:lnTo>
                    <a:lnTo>
                      <a:pt x="972" y="170"/>
                    </a:lnTo>
                    <a:lnTo>
                      <a:pt x="975" y="177"/>
                    </a:lnTo>
                    <a:lnTo>
                      <a:pt x="979" y="180"/>
                    </a:lnTo>
                    <a:lnTo>
                      <a:pt x="982" y="180"/>
                    </a:lnTo>
                    <a:lnTo>
                      <a:pt x="985" y="186"/>
                    </a:lnTo>
                    <a:lnTo>
                      <a:pt x="992" y="173"/>
                    </a:lnTo>
                    <a:lnTo>
                      <a:pt x="995" y="173"/>
                    </a:lnTo>
                    <a:lnTo>
                      <a:pt x="992" y="170"/>
                    </a:lnTo>
                    <a:lnTo>
                      <a:pt x="988" y="164"/>
                    </a:lnTo>
                    <a:lnTo>
                      <a:pt x="992" y="161"/>
                    </a:lnTo>
                    <a:lnTo>
                      <a:pt x="998" y="164"/>
                    </a:lnTo>
                    <a:lnTo>
                      <a:pt x="995" y="167"/>
                    </a:lnTo>
                    <a:lnTo>
                      <a:pt x="1004" y="177"/>
                    </a:lnTo>
                    <a:lnTo>
                      <a:pt x="1004" y="180"/>
                    </a:lnTo>
                    <a:lnTo>
                      <a:pt x="1008" y="183"/>
                    </a:lnTo>
                    <a:lnTo>
                      <a:pt x="1001" y="186"/>
                    </a:lnTo>
                    <a:lnTo>
                      <a:pt x="1001" y="190"/>
                    </a:lnTo>
                    <a:lnTo>
                      <a:pt x="998" y="199"/>
                    </a:lnTo>
                    <a:lnTo>
                      <a:pt x="1001" y="215"/>
                    </a:lnTo>
                    <a:lnTo>
                      <a:pt x="995" y="219"/>
                    </a:lnTo>
                    <a:lnTo>
                      <a:pt x="992" y="219"/>
                    </a:lnTo>
                    <a:lnTo>
                      <a:pt x="995" y="222"/>
                    </a:lnTo>
                    <a:lnTo>
                      <a:pt x="998" y="228"/>
                    </a:lnTo>
                    <a:lnTo>
                      <a:pt x="995" y="231"/>
                    </a:lnTo>
                    <a:lnTo>
                      <a:pt x="1001" y="241"/>
                    </a:lnTo>
                    <a:lnTo>
                      <a:pt x="1014" y="257"/>
                    </a:lnTo>
                    <a:lnTo>
                      <a:pt x="1059" y="305"/>
                    </a:lnTo>
                    <a:lnTo>
                      <a:pt x="1062" y="293"/>
                    </a:lnTo>
                    <a:lnTo>
                      <a:pt x="1056" y="283"/>
                    </a:lnTo>
                    <a:lnTo>
                      <a:pt x="1056" y="280"/>
                    </a:lnTo>
                    <a:lnTo>
                      <a:pt x="1059" y="276"/>
                    </a:lnTo>
                    <a:lnTo>
                      <a:pt x="1062" y="276"/>
                    </a:lnTo>
                    <a:lnTo>
                      <a:pt x="1053" y="267"/>
                    </a:lnTo>
                    <a:lnTo>
                      <a:pt x="1056" y="260"/>
                    </a:lnTo>
                    <a:lnTo>
                      <a:pt x="1062" y="260"/>
                    </a:lnTo>
                    <a:lnTo>
                      <a:pt x="1066" y="257"/>
                    </a:lnTo>
                    <a:lnTo>
                      <a:pt x="1053" y="247"/>
                    </a:lnTo>
                    <a:lnTo>
                      <a:pt x="1049" y="241"/>
                    </a:lnTo>
                    <a:lnTo>
                      <a:pt x="1049" y="238"/>
                    </a:lnTo>
                    <a:lnTo>
                      <a:pt x="1046" y="238"/>
                    </a:lnTo>
                    <a:lnTo>
                      <a:pt x="1053" y="235"/>
                    </a:lnTo>
                    <a:lnTo>
                      <a:pt x="1053" y="238"/>
                    </a:lnTo>
                    <a:lnTo>
                      <a:pt x="1056" y="241"/>
                    </a:lnTo>
                    <a:lnTo>
                      <a:pt x="1056" y="238"/>
                    </a:lnTo>
                    <a:lnTo>
                      <a:pt x="1053" y="235"/>
                    </a:lnTo>
                    <a:lnTo>
                      <a:pt x="1046" y="231"/>
                    </a:lnTo>
                    <a:lnTo>
                      <a:pt x="1043" y="228"/>
                    </a:lnTo>
                    <a:lnTo>
                      <a:pt x="1040" y="219"/>
                    </a:lnTo>
                    <a:lnTo>
                      <a:pt x="1033" y="219"/>
                    </a:lnTo>
                    <a:lnTo>
                      <a:pt x="1033" y="222"/>
                    </a:lnTo>
                    <a:lnTo>
                      <a:pt x="1030" y="219"/>
                    </a:lnTo>
                    <a:lnTo>
                      <a:pt x="1024" y="212"/>
                    </a:lnTo>
                    <a:lnTo>
                      <a:pt x="1024" y="202"/>
                    </a:lnTo>
                    <a:lnTo>
                      <a:pt x="1017" y="196"/>
                    </a:lnTo>
                    <a:lnTo>
                      <a:pt x="1024" y="193"/>
                    </a:lnTo>
                    <a:lnTo>
                      <a:pt x="1030" y="196"/>
                    </a:lnTo>
                    <a:lnTo>
                      <a:pt x="1027" y="193"/>
                    </a:lnTo>
                    <a:lnTo>
                      <a:pt x="1030" y="186"/>
                    </a:lnTo>
                    <a:lnTo>
                      <a:pt x="1040" y="196"/>
                    </a:lnTo>
                    <a:lnTo>
                      <a:pt x="1037" y="190"/>
                    </a:lnTo>
                    <a:lnTo>
                      <a:pt x="1043" y="186"/>
                    </a:lnTo>
                    <a:lnTo>
                      <a:pt x="1056" y="186"/>
                    </a:lnTo>
                    <a:lnTo>
                      <a:pt x="1069" y="193"/>
                    </a:lnTo>
                    <a:lnTo>
                      <a:pt x="1062" y="186"/>
                    </a:lnTo>
                    <a:lnTo>
                      <a:pt x="1069" y="180"/>
                    </a:lnTo>
                    <a:lnTo>
                      <a:pt x="1072" y="177"/>
                    </a:lnTo>
                    <a:lnTo>
                      <a:pt x="1069" y="173"/>
                    </a:lnTo>
                    <a:lnTo>
                      <a:pt x="1072" y="173"/>
                    </a:lnTo>
                    <a:lnTo>
                      <a:pt x="1078" y="170"/>
                    </a:lnTo>
                    <a:lnTo>
                      <a:pt x="1075" y="167"/>
                    </a:lnTo>
                    <a:lnTo>
                      <a:pt x="1085" y="164"/>
                    </a:lnTo>
                    <a:lnTo>
                      <a:pt x="1088" y="164"/>
                    </a:lnTo>
                    <a:lnTo>
                      <a:pt x="1101" y="164"/>
                    </a:lnTo>
                    <a:lnTo>
                      <a:pt x="1101" y="161"/>
                    </a:lnTo>
                    <a:lnTo>
                      <a:pt x="1091" y="157"/>
                    </a:lnTo>
                    <a:lnTo>
                      <a:pt x="1095" y="157"/>
                    </a:lnTo>
                    <a:lnTo>
                      <a:pt x="1088" y="154"/>
                    </a:lnTo>
                    <a:lnTo>
                      <a:pt x="1078" y="148"/>
                    </a:lnTo>
                    <a:lnTo>
                      <a:pt x="1075" y="145"/>
                    </a:lnTo>
                    <a:lnTo>
                      <a:pt x="1072" y="141"/>
                    </a:lnTo>
                    <a:lnTo>
                      <a:pt x="1072" y="145"/>
                    </a:lnTo>
                    <a:lnTo>
                      <a:pt x="1066" y="141"/>
                    </a:lnTo>
                    <a:lnTo>
                      <a:pt x="1059" y="138"/>
                    </a:lnTo>
                    <a:lnTo>
                      <a:pt x="1069" y="138"/>
                    </a:lnTo>
                    <a:lnTo>
                      <a:pt x="1072" y="135"/>
                    </a:lnTo>
                    <a:lnTo>
                      <a:pt x="1021" y="90"/>
                    </a:lnTo>
                  </a:path>
                </a:pathLst>
              </a:custGeom>
              <a:noFill/>
              <a:ln w="0">
                <a:solidFill>
                  <a:srgbClr val="7F7F7F"/>
                </a:solidFill>
                <a:round/>
                <a:headEnd/>
                <a:tailEnd/>
              </a:ln>
            </p:spPr>
            <p:txBody>
              <a:bodyPr/>
              <a:lstStyle/>
              <a:p>
                <a:endParaRPr lang="en-US"/>
              </a:p>
            </p:txBody>
          </p:sp>
          <p:sp>
            <p:nvSpPr>
              <p:cNvPr id="33189" name="Freeform 272"/>
              <p:cNvSpPr>
                <a:spLocks/>
              </p:cNvSpPr>
              <p:nvPr/>
            </p:nvSpPr>
            <p:spPr bwMode="auto">
              <a:xfrm>
                <a:off x="2928" y="1540"/>
                <a:ext cx="145" cy="100"/>
              </a:xfrm>
              <a:custGeom>
                <a:avLst/>
                <a:gdLst>
                  <a:gd name="T0" fmla="*/ 7 w 145"/>
                  <a:gd name="T1" fmla="*/ 52 h 100"/>
                  <a:gd name="T2" fmla="*/ 26 w 145"/>
                  <a:gd name="T3" fmla="*/ 58 h 100"/>
                  <a:gd name="T4" fmla="*/ 45 w 145"/>
                  <a:gd name="T5" fmla="*/ 48 h 100"/>
                  <a:gd name="T6" fmla="*/ 58 w 145"/>
                  <a:gd name="T7" fmla="*/ 55 h 100"/>
                  <a:gd name="T8" fmla="*/ 65 w 145"/>
                  <a:gd name="T9" fmla="*/ 68 h 100"/>
                  <a:gd name="T10" fmla="*/ 61 w 145"/>
                  <a:gd name="T11" fmla="*/ 74 h 100"/>
                  <a:gd name="T12" fmla="*/ 58 w 145"/>
                  <a:gd name="T13" fmla="*/ 84 h 100"/>
                  <a:gd name="T14" fmla="*/ 55 w 145"/>
                  <a:gd name="T15" fmla="*/ 87 h 100"/>
                  <a:gd name="T16" fmla="*/ 68 w 145"/>
                  <a:gd name="T17" fmla="*/ 87 h 100"/>
                  <a:gd name="T18" fmla="*/ 68 w 145"/>
                  <a:gd name="T19" fmla="*/ 84 h 100"/>
                  <a:gd name="T20" fmla="*/ 74 w 145"/>
                  <a:gd name="T21" fmla="*/ 81 h 100"/>
                  <a:gd name="T22" fmla="*/ 74 w 145"/>
                  <a:gd name="T23" fmla="*/ 74 h 100"/>
                  <a:gd name="T24" fmla="*/ 84 w 145"/>
                  <a:gd name="T25" fmla="*/ 71 h 100"/>
                  <a:gd name="T26" fmla="*/ 84 w 145"/>
                  <a:gd name="T27" fmla="*/ 74 h 100"/>
                  <a:gd name="T28" fmla="*/ 90 w 145"/>
                  <a:gd name="T29" fmla="*/ 81 h 100"/>
                  <a:gd name="T30" fmla="*/ 100 w 145"/>
                  <a:gd name="T31" fmla="*/ 81 h 100"/>
                  <a:gd name="T32" fmla="*/ 100 w 145"/>
                  <a:gd name="T33" fmla="*/ 90 h 100"/>
                  <a:gd name="T34" fmla="*/ 106 w 145"/>
                  <a:gd name="T35" fmla="*/ 100 h 100"/>
                  <a:gd name="T36" fmla="*/ 113 w 145"/>
                  <a:gd name="T37" fmla="*/ 97 h 100"/>
                  <a:gd name="T38" fmla="*/ 126 w 145"/>
                  <a:gd name="T39" fmla="*/ 90 h 100"/>
                  <a:gd name="T40" fmla="*/ 119 w 145"/>
                  <a:gd name="T41" fmla="*/ 90 h 100"/>
                  <a:gd name="T42" fmla="*/ 113 w 145"/>
                  <a:gd name="T43" fmla="*/ 87 h 100"/>
                  <a:gd name="T44" fmla="*/ 110 w 145"/>
                  <a:gd name="T45" fmla="*/ 84 h 100"/>
                  <a:gd name="T46" fmla="*/ 106 w 145"/>
                  <a:gd name="T47" fmla="*/ 81 h 100"/>
                  <a:gd name="T48" fmla="*/ 100 w 145"/>
                  <a:gd name="T49" fmla="*/ 77 h 100"/>
                  <a:gd name="T50" fmla="*/ 103 w 145"/>
                  <a:gd name="T51" fmla="*/ 77 h 100"/>
                  <a:gd name="T52" fmla="*/ 110 w 145"/>
                  <a:gd name="T53" fmla="*/ 77 h 100"/>
                  <a:gd name="T54" fmla="*/ 110 w 145"/>
                  <a:gd name="T55" fmla="*/ 77 h 100"/>
                  <a:gd name="T56" fmla="*/ 116 w 145"/>
                  <a:gd name="T57" fmla="*/ 71 h 100"/>
                  <a:gd name="T58" fmla="*/ 126 w 145"/>
                  <a:gd name="T59" fmla="*/ 71 h 100"/>
                  <a:gd name="T60" fmla="*/ 135 w 145"/>
                  <a:gd name="T61" fmla="*/ 64 h 100"/>
                  <a:gd name="T62" fmla="*/ 145 w 145"/>
                  <a:gd name="T63" fmla="*/ 55 h 100"/>
                  <a:gd name="T64" fmla="*/ 145 w 145"/>
                  <a:gd name="T65" fmla="*/ 45 h 100"/>
                  <a:gd name="T66" fmla="*/ 145 w 145"/>
                  <a:gd name="T67" fmla="*/ 39 h 100"/>
                  <a:gd name="T68" fmla="*/ 129 w 145"/>
                  <a:gd name="T69" fmla="*/ 26 h 100"/>
                  <a:gd name="T70" fmla="*/ 116 w 145"/>
                  <a:gd name="T71" fmla="*/ 26 h 100"/>
                  <a:gd name="T72" fmla="*/ 94 w 145"/>
                  <a:gd name="T73" fmla="*/ 10 h 100"/>
                  <a:gd name="T74" fmla="*/ 90 w 145"/>
                  <a:gd name="T75" fmla="*/ 0 h 100"/>
                  <a:gd name="T76" fmla="*/ 65 w 145"/>
                  <a:gd name="T77" fmla="*/ 7 h 100"/>
                  <a:gd name="T78" fmla="*/ 61 w 145"/>
                  <a:gd name="T79" fmla="*/ 10 h 100"/>
                  <a:gd name="T80" fmla="*/ 52 w 145"/>
                  <a:gd name="T81" fmla="*/ 10 h 100"/>
                  <a:gd name="T82" fmla="*/ 39 w 145"/>
                  <a:gd name="T83" fmla="*/ 10 h 100"/>
                  <a:gd name="T84" fmla="*/ 26 w 145"/>
                  <a:gd name="T85" fmla="*/ 3 h 100"/>
                  <a:gd name="T86" fmla="*/ 13 w 145"/>
                  <a:gd name="T87" fmla="*/ 7 h 100"/>
                  <a:gd name="T88" fmla="*/ 13 w 145"/>
                  <a:gd name="T89" fmla="*/ 16 h 100"/>
                  <a:gd name="T90" fmla="*/ 7 w 145"/>
                  <a:gd name="T91" fmla="*/ 29 h 100"/>
                  <a:gd name="T92" fmla="*/ 4 w 145"/>
                  <a:gd name="T93" fmla="*/ 39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5"/>
                  <a:gd name="T142" fmla="*/ 0 h 100"/>
                  <a:gd name="T143" fmla="*/ 145 w 145"/>
                  <a:gd name="T144" fmla="*/ 100 h 1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5" h="100">
                    <a:moveTo>
                      <a:pt x="4" y="39"/>
                    </a:moveTo>
                    <a:lnTo>
                      <a:pt x="0" y="48"/>
                    </a:lnTo>
                    <a:lnTo>
                      <a:pt x="7" y="52"/>
                    </a:lnTo>
                    <a:lnTo>
                      <a:pt x="7" y="55"/>
                    </a:lnTo>
                    <a:lnTo>
                      <a:pt x="23" y="55"/>
                    </a:lnTo>
                    <a:lnTo>
                      <a:pt x="26" y="58"/>
                    </a:lnTo>
                    <a:lnTo>
                      <a:pt x="39" y="52"/>
                    </a:lnTo>
                    <a:lnTo>
                      <a:pt x="39" y="48"/>
                    </a:lnTo>
                    <a:lnTo>
                      <a:pt x="45" y="48"/>
                    </a:lnTo>
                    <a:lnTo>
                      <a:pt x="52" y="52"/>
                    </a:lnTo>
                    <a:lnTo>
                      <a:pt x="58" y="55"/>
                    </a:lnTo>
                    <a:lnTo>
                      <a:pt x="58" y="58"/>
                    </a:lnTo>
                    <a:lnTo>
                      <a:pt x="61" y="61"/>
                    </a:lnTo>
                    <a:lnTo>
                      <a:pt x="65" y="68"/>
                    </a:lnTo>
                    <a:lnTo>
                      <a:pt x="68" y="68"/>
                    </a:lnTo>
                    <a:lnTo>
                      <a:pt x="68" y="74"/>
                    </a:lnTo>
                    <a:lnTo>
                      <a:pt x="61" y="74"/>
                    </a:lnTo>
                    <a:lnTo>
                      <a:pt x="61" y="77"/>
                    </a:lnTo>
                    <a:lnTo>
                      <a:pt x="58" y="81"/>
                    </a:lnTo>
                    <a:lnTo>
                      <a:pt x="58" y="84"/>
                    </a:lnTo>
                    <a:lnTo>
                      <a:pt x="55" y="84"/>
                    </a:lnTo>
                    <a:lnTo>
                      <a:pt x="55" y="87"/>
                    </a:lnTo>
                    <a:lnTo>
                      <a:pt x="58" y="90"/>
                    </a:lnTo>
                    <a:lnTo>
                      <a:pt x="65" y="87"/>
                    </a:lnTo>
                    <a:lnTo>
                      <a:pt x="68" y="87"/>
                    </a:lnTo>
                    <a:lnTo>
                      <a:pt x="68" y="81"/>
                    </a:lnTo>
                    <a:lnTo>
                      <a:pt x="68" y="84"/>
                    </a:lnTo>
                    <a:lnTo>
                      <a:pt x="71" y="81"/>
                    </a:lnTo>
                    <a:lnTo>
                      <a:pt x="74" y="81"/>
                    </a:lnTo>
                    <a:lnTo>
                      <a:pt x="71" y="74"/>
                    </a:lnTo>
                    <a:lnTo>
                      <a:pt x="74" y="77"/>
                    </a:lnTo>
                    <a:lnTo>
                      <a:pt x="74" y="74"/>
                    </a:lnTo>
                    <a:lnTo>
                      <a:pt x="81" y="71"/>
                    </a:lnTo>
                    <a:lnTo>
                      <a:pt x="84" y="71"/>
                    </a:lnTo>
                    <a:lnTo>
                      <a:pt x="87" y="74"/>
                    </a:lnTo>
                    <a:lnTo>
                      <a:pt x="84" y="74"/>
                    </a:lnTo>
                    <a:lnTo>
                      <a:pt x="87" y="74"/>
                    </a:lnTo>
                    <a:lnTo>
                      <a:pt x="84" y="77"/>
                    </a:lnTo>
                    <a:lnTo>
                      <a:pt x="90" y="81"/>
                    </a:lnTo>
                    <a:lnTo>
                      <a:pt x="97" y="77"/>
                    </a:lnTo>
                    <a:lnTo>
                      <a:pt x="100" y="77"/>
                    </a:lnTo>
                    <a:lnTo>
                      <a:pt x="100" y="81"/>
                    </a:lnTo>
                    <a:lnTo>
                      <a:pt x="97" y="84"/>
                    </a:lnTo>
                    <a:lnTo>
                      <a:pt x="94" y="87"/>
                    </a:lnTo>
                    <a:lnTo>
                      <a:pt x="100" y="90"/>
                    </a:lnTo>
                    <a:lnTo>
                      <a:pt x="100" y="93"/>
                    </a:lnTo>
                    <a:lnTo>
                      <a:pt x="100" y="97"/>
                    </a:lnTo>
                    <a:lnTo>
                      <a:pt x="106" y="100"/>
                    </a:lnTo>
                    <a:lnTo>
                      <a:pt x="110" y="100"/>
                    </a:lnTo>
                    <a:lnTo>
                      <a:pt x="110" y="97"/>
                    </a:lnTo>
                    <a:lnTo>
                      <a:pt x="113" y="97"/>
                    </a:lnTo>
                    <a:lnTo>
                      <a:pt x="116" y="90"/>
                    </a:lnTo>
                    <a:lnTo>
                      <a:pt x="123" y="93"/>
                    </a:lnTo>
                    <a:lnTo>
                      <a:pt x="126" y="90"/>
                    </a:lnTo>
                    <a:lnTo>
                      <a:pt x="126" y="87"/>
                    </a:lnTo>
                    <a:lnTo>
                      <a:pt x="119" y="87"/>
                    </a:lnTo>
                    <a:lnTo>
                      <a:pt x="119" y="90"/>
                    </a:lnTo>
                    <a:lnTo>
                      <a:pt x="116" y="87"/>
                    </a:lnTo>
                    <a:lnTo>
                      <a:pt x="113" y="87"/>
                    </a:lnTo>
                    <a:lnTo>
                      <a:pt x="110" y="84"/>
                    </a:lnTo>
                    <a:lnTo>
                      <a:pt x="106" y="84"/>
                    </a:lnTo>
                    <a:lnTo>
                      <a:pt x="106" y="81"/>
                    </a:lnTo>
                    <a:lnTo>
                      <a:pt x="103" y="81"/>
                    </a:lnTo>
                    <a:lnTo>
                      <a:pt x="103" y="77"/>
                    </a:lnTo>
                    <a:lnTo>
                      <a:pt x="100" y="77"/>
                    </a:lnTo>
                    <a:lnTo>
                      <a:pt x="103" y="77"/>
                    </a:lnTo>
                    <a:lnTo>
                      <a:pt x="103" y="74"/>
                    </a:lnTo>
                    <a:lnTo>
                      <a:pt x="103" y="77"/>
                    </a:lnTo>
                    <a:lnTo>
                      <a:pt x="106" y="77"/>
                    </a:lnTo>
                    <a:lnTo>
                      <a:pt x="106" y="81"/>
                    </a:lnTo>
                    <a:lnTo>
                      <a:pt x="110" y="77"/>
                    </a:lnTo>
                    <a:lnTo>
                      <a:pt x="110" y="81"/>
                    </a:lnTo>
                    <a:lnTo>
                      <a:pt x="110" y="77"/>
                    </a:lnTo>
                    <a:lnTo>
                      <a:pt x="113" y="74"/>
                    </a:lnTo>
                    <a:lnTo>
                      <a:pt x="113" y="77"/>
                    </a:lnTo>
                    <a:lnTo>
                      <a:pt x="116" y="71"/>
                    </a:lnTo>
                    <a:lnTo>
                      <a:pt x="119" y="71"/>
                    </a:lnTo>
                    <a:lnTo>
                      <a:pt x="123" y="71"/>
                    </a:lnTo>
                    <a:lnTo>
                      <a:pt x="126" y="71"/>
                    </a:lnTo>
                    <a:lnTo>
                      <a:pt x="126" y="68"/>
                    </a:lnTo>
                    <a:lnTo>
                      <a:pt x="129" y="64"/>
                    </a:lnTo>
                    <a:lnTo>
                      <a:pt x="135" y="64"/>
                    </a:lnTo>
                    <a:lnTo>
                      <a:pt x="135" y="61"/>
                    </a:lnTo>
                    <a:lnTo>
                      <a:pt x="139" y="55"/>
                    </a:lnTo>
                    <a:lnTo>
                      <a:pt x="145" y="55"/>
                    </a:lnTo>
                    <a:lnTo>
                      <a:pt x="145" y="48"/>
                    </a:lnTo>
                    <a:lnTo>
                      <a:pt x="145" y="45"/>
                    </a:lnTo>
                    <a:lnTo>
                      <a:pt x="145" y="42"/>
                    </a:lnTo>
                    <a:lnTo>
                      <a:pt x="142" y="42"/>
                    </a:lnTo>
                    <a:lnTo>
                      <a:pt x="145" y="39"/>
                    </a:lnTo>
                    <a:lnTo>
                      <a:pt x="145" y="35"/>
                    </a:lnTo>
                    <a:lnTo>
                      <a:pt x="145" y="32"/>
                    </a:lnTo>
                    <a:lnTo>
                      <a:pt x="129" y="26"/>
                    </a:lnTo>
                    <a:lnTo>
                      <a:pt x="126" y="29"/>
                    </a:lnTo>
                    <a:lnTo>
                      <a:pt x="123" y="23"/>
                    </a:lnTo>
                    <a:lnTo>
                      <a:pt x="116" y="26"/>
                    </a:lnTo>
                    <a:lnTo>
                      <a:pt x="106" y="23"/>
                    </a:lnTo>
                    <a:lnTo>
                      <a:pt x="100" y="13"/>
                    </a:lnTo>
                    <a:lnTo>
                      <a:pt x="94" y="10"/>
                    </a:lnTo>
                    <a:lnTo>
                      <a:pt x="94" y="7"/>
                    </a:lnTo>
                    <a:lnTo>
                      <a:pt x="90" y="0"/>
                    </a:lnTo>
                    <a:lnTo>
                      <a:pt x="74" y="3"/>
                    </a:lnTo>
                    <a:lnTo>
                      <a:pt x="68" y="3"/>
                    </a:lnTo>
                    <a:lnTo>
                      <a:pt x="65" y="7"/>
                    </a:lnTo>
                    <a:lnTo>
                      <a:pt x="65" y="10"/>
                    </a:lnTo>
                    <a:lnTo>
                      <a:pt x="65" y="13"/>
                    </a:lnTo>
                    <a:lnTo>
                      <a:pt x="61" y="10"/>
                    </a:lnTo>
                    <a:lnTo>
                      <a:pt x="55" y="13"/>
                    </a:lnTo>
                    <a:lnTo>
                      <a:pt x="52" y="10"/>
                    </a:lnTo>
                    <a:lnTo>
                      <a:pt x="45" y="10"/>
                    </a:lnTo>
                    <a:lnTo>
                      <a:pt x="42" y="10"/>
                    </a:lnTo>
                    <a:lnTo>
                      <a:pt x="39" y="10"/>
                    </a:lnTo>
                    <a:lnTo>
                      <a:pt x="36" y="7"/>
                    </a:lnTo>
                    <a:lnTo>
                      <a:pt x="26" y="3"/>
                    </a:lnTo>
                    <a:lnTo>
                      <a:pt x="23" y="3"/>
                    </a:lnTo>
                    <a:lnTo>
                      <a:pt x="16" y="3"/>
                    </a:lnTo>
                    <a:lnTo>
                      <a:pt x="13" y="7"/>
                    </a:lnTo>
                    <a:lnTo>
                      <a:pt x="7" y="10"/>
                    </a:lnTo>
                    <a:lnTo>
                      <a:pt x="10" y="16"/>
                    </a:lnTo>
                    <a:lnTo>
                      <a:pt x="13" y="16"/>
                    </a:lnTo>
                    <a:lnTo>
                      <a:pt x="13" y="23"/>
                    </a:lnTo>
                    <a:lnTo>
                      <a:pt x="7" y="29"/>
                    </a:lnTo>
                    <a:lnTo>
                      <a:pt x="4" y="35"/>
                    </a:lnTo>
                    <a:lnTo>
                      <a:pt x="7" y="39"/>
                    </a:lnTo>
                    <a:lnTo>
                      <a:pt x="4" y="39"/>
                    </a:lnTo>
                    <a:close/>
                  </a:path>
                </a:pathLst>
              </a:custGeom>
              <a:solidFill>
                <a:srgbClr val="CCCCCC"/>
              </a:solidFill>
              <a:ln w="9525">
                <a:noFill/>
                <a:round/>
                <a:headEnd/>
                <a:tailEnd/>
              </a:ln>
            </p:spPr>
            <p:txBody>
              <a:bodyPr/>
              <a:lstStyle/>
              <a:p>
                <a:endParaRPr lang="en-US"/>
              </a:p>
            </p:txBody>
          </p:sp>
          <p:sp>
            <p:nvSpPr>
              <p:cNvPr id="33190" name="Freeform 273"/>
              <p:cNvSpPr>
                <a:spLocks/>
              </p:cNvSpPr>
              <p:nvPr/>
            </p:nvSpPr>
            <p:spPr bwMode="auto">
              <a:xfrm>
                <a:off x="2928" y="1540"/>
                <a:ext cx="145" cy="100"/>
              </a:xfrm>
              <a:custGeom>
                <a:avLst/>
                <a:gdLst>
                  <a:gd name="T0" fmla="*/ 7 w 145"/>
                  <a:gd name="T1" fmla="*/ 52 h 100"/>
                  <a:gd name="T2" fmla="*/ 26 w 145"/>
                  <a:gd name="T3" fmla="*/ 58 h 100"/>
                  <a:gd name="T4" fmla="*/ 39 w 145"/>
                  <a:gd name="T5" fmla="*/ 48 h 100"/>
                  <a:gd name="T6" fmla="*/ 58 w 145"/>
                  <a:gd name="T7" fmla="*/ 55 h 100"/>
                  <a:gd name="T8" fmla="*/ 61 w 145"/>
                  <a:gd name="T9" fmla="*/ 61 h 100"/>
                  <a:gd name="T10" fmla="*/ 68 w 145"/>
                  <a:gd name="T11" fmla="*/ 74 h 100"/>
                  <a:gd name="T12" fmla="*/ 58 w 145"/>
                  <a:gd name="T13" fmla="*/ 81 h 100"/>
                  <a:gd name="T14" fmla="*/ 55 w 145"/>
                  <a:gd name="T15" fmla="*/ 87 h 100"/>
                  <a:gd name="T16" fmla="*/ 65 w 145"/>
                  <a:gd name="T17" fmla="*/ 87 h 100"/>
                  <a:gd name="T18" fmla="*/ 68 w 145"/>
                  <a:gd name="T19" fmla="*/ 81 h 100"/>
                  <a:gd name="T20" fmla="*/ 71 w 145"/>
                  <a:gd name="T21" fmla="*/ 81 h 100"/>
                  <a:gd name="T22" fmla="*/ 74 w 145"/>
                  <a:gd name="T23" fmla="*/ 77 h 100"/>
                  <a:gd name="T24" fmla="*/ 81 w 145"/>
                  <a:gd name="T25" fmla="*/ 71 h 100"/>
                  <a:gd name="T26" fmla="*/ 87 w 145"/>
                  <a:gd name="T27" fmla="*/ 74 h 100"/>
                  <a:gd name="T28" fmla="*/ 84 w 145"/>
                  <a:gd name="T29" fmla="*/ 77 h 100"/>
                  <a:gd name="T30" fmla="*/ 100 w 145"/>
                  <a:gd name="T31" fmla="*/ 77 h 100"/>
                  <a:gd name="T32" fmla="*/ 94 w 145"/>
                  <a:gd name="T33" fmla="*/ 87 h 100"/>
                  <a:gd name="T34" fmla="*/ 100 w 145"/>
                  <a:gd name="T35" fmla="*/ 97 h 100"/>
                  <a:gd name="T36" fmla="*/ 110 w 145"/>
                  <a:gd name="T37" fmla="*/ 97 h 100"/>
                  <a:gd name="T38" fmla="*/ 123 w 145"/>
                  <a:gd name="T39" fmla="*/ 93 h 100"/>
                  <a:gd name="T40" fmla="*/ 119 w 145"/>
                  <a:gd name="T41" fmla="*/ 87 h 100"/>
                  <a:gd name="T42" fmla="*/ 116 w 145"/>
                  <a:gd name="T43" fmla="*/ 87 h 100"/>
                  <a:gd name="T44" fmla="*/ 110 w 145"/>
                  <a:gd name="T45" fmla="*/ 84 h 100"/>
                  <a:gd name="T46" fmla="*/ 106 w 145"/>
                  <a:gd name="T47" fmla="*/ 81 h 100"/>
                  <a:gd name="T48" fmla="*/ 103 w 145"/>
                  <a:gd name="T49" fmla="*/ 77 h 100"/>
                  <a:gd name="T50" fmla="*/ 103 w 145"/>
                  <a:gd name="T51" fmla="*/ 74 h 100"/>
                  <a:gd name="T52" fmla="*/ 106 w 145"/>
                  <a:gd name="T53" fmla="*/ 81 h 100"/>
                  <a:gd name="T54" fmla="*/ 110 w 145"/>
                  <a:gd name="T55" fmla="*/ 81 h 100"/>
                  <a:gd name="T56" fmla="*/ 113 w 145"/>
                  <a:gd name="T57" fmla="*/ 77 h 100"/>
                  <a:gd name="T58" fmla="*/ 123 w 145"/>
                  <a:gd name="T59" fmla="*/ 71 h 100"/>
                  <a:gd name="T60" fmla="*/ 129 w 145"/>
                  <a:gd name="T61" fmla="*/ 64 h 100"/>
                  <a:gd name="T62" fmla="*/ 139 w 145"/>
                  <a:gd name="T63" fmla="*/ 55 h 100"/>
                  <a:gd name="T64" fmla="*/ 145 w 145"/>
                  <a:gd name="T65" fmla="*/ 48 h 100"/>
                  <a:gd name="T66" fmla="*/ 142 w 145"/>
                  <a:gd name="T67" fmla="*/ 42 h 100"/>
                  <a:gd name="T68" fmla="*/ 145 w 145"/>
                  <a:gd name="T69" fmla="*/ 32 h 100"/>
                  <a:gd name="T70" fmla="*/ 123 w 145"/>
                  <a:gd name="T71" fmla="*/ 23 h 100"/>
                  <a:gd name="T72" fmla="*/ 100 w 145"/>
                  <a:gd name="T73" fmla="*/ 13 h 100"/>
                  <a:gd name="T74" fmla="*/ 94 w 145"/>
                  <a:gd name="T75" fmla="*/ 7 h 100"/>
                  <a:gd name="T76" fmla="*/ 68 w 145"/>
                  <a:gd name="T77" fmla="*/ 3 h 100"/>
                  <a:gd name="T78" fmla="*/ 65 w 145"/>
                  <a:gd name="T79" fmla="*/ 13 h 100"/>
                  <a:gd name="T80" fmla="*/ 52 w 145"/>
                  <a:gd name="T81" fmla="*/ 10 h 100"/>
                  <a:gd name="T82" fmla="*/ 42 w 145"/>
                  <a:gd name="T83" fmla="*/ 10 h 100"/>
                  <a:gd name="T84" fmla="*/ 36 w 145"/>
                  <a:gd name="T85" fmla="*/ 7 h 100"/>
                  <a:gd name="T86" fmla="*/ 16 w 145"/>
                  <a:gd name="T87" fmla="*/ 3 h 100"/>
                  <a:gd name="T88" fmla="*/ 10 w 145"/>
                  <a:gd name="T89" fmla="*/ 16 h 100"/>
                  <a:gd name="T90" fmla="*/ 13 w 145"/>
                  <a:gd name="T91" fmla="*/ 23 h 100"/>
                  <a:gd name="T92" fmla="*/ 7 w 145"/>
                  <a:gd name="T93" fmla="*/ 39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5"/>
                  <a:gd name="T142" fmla="*/ 0 h 100"/>
                  <a:gd name="T143" fmla="*/ 145 w 145"/>
                  <a:gd name="T144" fmla="*/ 100 h 1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5" h="100">
                    <a:moveTo>
                      <a:pt x="4" y="39"/>
                    </a:moveTo>
                    <a:lnTo>
                      <a:pt x="0" y="48"/>
                    </a:lnTo>
                    <a:lnTo>
                      <a:pt x="7" y="52"/>
                    </a:lnTo>
                    <a:lnTo>
                      <a:pt x="7" y="55"/>
                    </a:lnTo>
                    <a:lnTo>
                      <a:pt x="23" y="55"/>
                    </a:lnTo>
                    <a:lnTo>
                      <a:pt x="26" y="58"/>
                    </a:lnTo>
                    <a:lnTo>
                      <a:pt x="39" y="52"/>
                    </a:lnTo>
                    <a:lnTo>
                      <a:pt x="39" y="48"/>
                    </a:lnTo>
                    <a:lnTo>
                      <a:pt x="45" y="48"/>
                    </a:lnTo>
                    <a:lnTo>
                      <a:pt x="52" y="52"/>
                    </a:lnTo>
                    <a:lnTo>
                      <a:pt x="58" y="55"/>
                    </a:lnTo>
                    <a:lnTo>
                      <a:pt x="58" y="58"/>
                    </a:lnTo>
                    <a:lnTo>
                      <a:pt x="61" y="61"/>
                    </a:lnTo>
                    <a:lnTo>
                      <a:pt x="65" y="68"/>
                    </a:lnTo>
                    <a:lnTo>
                      <a:pt x="68" y="68"/>
                    </a:lnTo>
                    <a:lnTo>
                      <a:pt x="68" y="74"/>
                    </a:lnTo>
                    <a:lnTo>
                      <a:pt x="61" y="74"/>
                    </a:lnTo>
                    <a:lnTo>
                      <a:pt x="61" y="77"/>
                    </a:lnTo>
                    <a:lnTo>
                      <a:pt x="58" y="81"/>
                    </a:lnTo>
                    <a:lnTo>
                      <a:pt x="58" y="84"/>
                    </a:lnTo>
                    <a:lnTo>
                      <a:pt x="55" y="84"/>
                    </a:lnTo>
                    <a:lnTo>
                      <a:pt x="55" y="87"/>
                    </a:lnTo>
                    <a:lnTo>
                      <a:pt x="58" y="90"/>
                    </a:lnTo>
                    <a:lnTo>
                      <a:pt x="65" y="87"/>
                    </a:lnTo>
                    <a:lnTo>
                      <a:pt x="68" y="87"/>
                    </a:lnTo>
                    <a:lnTo>
                      <a:pt x="68" y="81"/>
                    </a:lnTo>
                    <a:lnTo>
                      <a:pt x="68" y="84"/>
                    </a:lnTo>
                    <a:lnTo>
                      <a:pt x="71" y="81"/>
                    </a:lnTo>
                    <a:lnTo>
                      <a:pt x="74" y="81"/>
                    </a:lnTo>
                    <a:lnTo>
                      <a:pt x="71" y="74"/>
                    </a:lnTo>
                    <a:lnTo>
                      <a:pt x="74" y="77"/>
                    </a:lnTo>
                    <a:lnTo>
                      <a:pt x="74" y="74"/>
                    </a:lnTo>
                    <a:lnTo>
                      <a:pt x="81" y="71"/>
                    </a:lnTo>
                    <a:lnTo>
                      <a:pt x="84" y="71"/>
                    </a:lnTo>
                    <a:lnTo>
                      <a:pt x="87" y="74"/>
                    </a:lnTo>
                    <a:lnTo>
                      <a:pt x="84" y="74"/>
                    </a:lnTo>
                    <a:lnTo>
                      <a:pt x="87" y="74"/>
                    </a:lnTo>
                    <a:lnTo>
                      <a:pt x="84" y="77"/>
                    </a:lnTo>
                    <a:lnTo>
                      <a:pt x="90" y="81"/>
                    </a:lnTo>
                    <a:lnTo>
                      <a:pt x="97" y="77"/>
                    </a:lnTo>
                    <a:lnTo>
                      <a:pt x="100" y="77"/>
                    </a:lnTo>
                    <a:lnTo>
                      <a:pt x="100" y="81"/>
                    </a:lnTo>
                    <a:lnTo>
                      <a:pt x="97" y="84"/>
                    </a:lnTo>
                    <a:lnTo>
                      <a:pt x="94" y="87"/>
                    </a:lnTo>
                    <a:lnTo>
                      <a:pt x="100" y="90"/>
                    </a:lnTo>
                    <a:lnTo>
                      <a:pt x="100" y="93"/>
                    </a:lnTo>
                    <a:lnTo>
                      <a:pt x="100" y="97"/>
                    </a:lnTo>
                    <a:lnTo>
                      <a:pt x="106" y="100"/>
                    </a:lnTo>
                    <a:lnTo>
                      <a:pt x="110" y="100"/>
                    </a:lnTo>
                    <a:lnTo>
                      <a:pt x="110" y="97"/>
                    </a:lnTo>
                    <a:lnTo>
                      <a:pt x="113" y="97"/>
                    </a:lnTo>
                    <a:lnTo>
                      <a:pt x="116" y="90"/>
                    </a:lnTo>
                    <a:lnTo>
                      <a:pt x="123" y="93"/>
                    </a:lnTo>
                    <a:lnTo>
                      <a:pt x="126" y="90"/>
                    </a:lnTo>
                    <a:lnTo>
                      <a:pt x="126" y="87"/>
                    </a:lnTo>
                    <a:lnTo>
                      <a:pt x="119" y="87"/>
                    </a:lnTo>
                    <a:lnTo>
                      <a:pt x="119" y="90"/>
                    </a:lnTo>
                    <a:lnTo>
                      <a:pt x="116" y="87"/>
                    </a:lnTo>
                    <a:lnTo>
                      <a:pt x="113" y="87"/>
                    </a:lnTo>
                    <a:lnTo>
                      <a:pt x="110" y="84"/>
                    </a:lnTo>
                    <a:lnTo>
                      <a:pt x="106" y="84"/>
                    </a:lnTo>
                    <a:lnTo>
                      <a:pt x="106" y="81"/>
                    </a:lnTo>
                    <a:lnTo>
                      <a:pt x="103" y="81"/>
                    </a:lnTo>
                    <a:lnTo>
                      <a:pt x="103" y="77"/>
                    </a:lnTo>
                    <a:lnTo>
                      <a:pt x="100" y="77"/>
                    </a:lnTo>
                    <a:lnTo>
                      <a:pt x="103" y="77"/>
                    </a:lnTo>
                    <a:lnTo>
                      <a:pt x="103" y="74"/>
                    </a:lnTo>
                    <a:lnTo>
                      <a:pt x="103" y="77"/>
                    </a:lnTo>
                    <a:lnTo>
                      <a:pt x="106" y="77"/>
                    </a:lnTo>
                    <a:lnTo>
                      <a:pt x="106" y="81"/>
                    </a:lnTo>
                    <a:lnTo>
                      <a:pt x="110" y="77"/>
                    </a:lnTo>
                    <a:lnTo>
                      <a:pt x="110" y="81"/>
                    </a:lnTo>
                    <a:lnTo>
                      <a:pt x="110" y="77"/>
                    </a:lnTo>
                    <a:lnTo>
                      <a:pt x="113" y="74"/>
                    </a:lnTo>
                    <a:lnTo>
                      <a:pt x="113" y="77"/>
                    </a:lnTo>
                    <a:lnTo>
                      <a:pt x="116" y="71"/>
                    </a:lnTo>
                    <a:lnTo>
                      <a:pt x="119" y="71"/>
                    </a:lnTo>
                    <a:lnTo>
                      <a:pt x="123" y="71"/>
                    </a:lnTo>
                    <a:lnTo>
                      <a:pt x="126" y="71"/>
                    </a:lnTo>
                    <a:lnTo>
                      <a:pt x="126" y="68"/>
                    </a:lnTo>
                    <a:lnTo>
                      <a:pt x="129" y="64"/>
                    </a:lnTo>
                    <a:lnTo>
                      <a:pt x="135" y="64"/>
                    </a:lnTo>
                    <a:lnTo>
                      <a:pt x="135" y="61"/>
                    </a:lnTo>
                    <a:lnTo>
                      <a:pt x="139" y="55"/>
                    </a:lnTo>
                    <a:lnTo>
                      <a:pt x="145" y="55"/>
                    </a:lnTo>
                    <a:lnTo>
                      <a:pt x="145" y="48"/>
                    </a:lnTo>
                    <a:lnTo>
                      <a:pt x="145" y="45"/>
                    </a:lnTo>
                    <a:lnTo>
                      <a:pt x="145" y="42"/>
                    </a:lnTo>
                    <a:lnTo>
                      <a:pt x="142" y="42"/>
                    </a:lnTo>
                    <a:lnTo>
                      <a:pt x="145" y="39"/>
                    </a:lnTo>
                    <a:lnTo>
                      <a:pt x="145" y="35"/>
                    </a:lnTo>
                    <a:lnTo>
                      <a:pt x="145" y="32"/>
                    </a:lnTo>
                    <a:lnTo>
                      <a:pt x="129" y="26"/>
                    </a:lnTo>
                    <a:lnTo>
                      <a:pt x="126" y="29"/>
                    </a:lnTo>
                    <a:lnTo>
                      <a:pt x="123" y="23"/>
                    </a:lnTo>
                    <a:lnTo>
                      <a:pt x="116" y="26"/>
                    </a:lnTo>
                    <a:lnTo>
                      <a:pt x="106" y="23"/>
                    </a:lnTo>
                    <a:lnTo>
                      <a:pt x="100" y="13"/>
                    </a:lnTo>
                    <a:lnTo>
                      <a:pt x="94" y="10"/>
                    </a:lnTo>
                    <a:lnTo>
                      <a:pt x="94" y="7"/>
                    </a:lnTo>
                    <a:lnTo>
                      <a:pt x="90" y="0"/>
                    </a:lnTo>
                    <a:lnTo>
                      <a:pt x="74" y="3"/>
                    </a:lnTo>
                    <a:lnTo>
                      <a:pt x="68" y="3"/>
                    </a:lnTo>
                    <a:lnTo>
                      <a:pt x="65" y="7"/>
                    </a:lnTo>
                    <a:lnTo>
                      <a:pt x="65" y="10"/>
                    </a:lnTo>
                    <a:lnTo>
                      <a:pt x="65" y="13"/>
                    </a:lnTo>
                    <a:lnTo>
                      <a:pt x="61" y="10"/>
                    </a:lnTo>
                    <a:lnTo>
                      <a:pt x="55" y="13"/>
                    </a:lnTo>
                    <a:lnTo>
                      <a:pt x="52" y="10"/>
                    </a:lnTo>
                    <a:lnTo>
                      <a:pt x="45" y="10"/>
                    </a:lnTo>
                    <a:lnTo>
                      <a:pt x="42" y="10"/>
                    </a:lnTo>
                    <a:lnTo>
                      <a:pt x="39" y="10"/>
                    </a:lnTo>
                    <a:lnTo>
                      <a:pt x="36" y="7"/>
                    </a:lnTo>
                    <a:lnTo>
                      <a:pt x="26" y="3"/>
                    </a:lnTo>
                    <a:lnTo>
                      <a:pt x="23" y="3"/>
                    </a:lnTo>
                    <a:lnTo>
                      <a:pt x="16" y="3"/>
                    </a:lnTo>
                    <a:lnTo>
                      <a:pt x="13" y="7"/>
                    </a:lnTo>
                    <a:lnTo>
                      <a:pt x="7" y="10"/>
                    </a:lnTo>
                    <a:lnTo>
                      <a:pt x="10" y="16"/>
                    </a:lnTo>
                    <a:lnTo>
                      <a:pt x="13" y="16"/>
                    </a:lnTo>
                    <a:lnTo>
                      <a:pt x="13" y="23"/>
                    </a:lnTo>
                    <a:lnTo>
                      <a:pt x="7" y="29"/>
                    </a:lnTo>
                    <a:lnTo>
                      <a:pt x="4" y="35"/>
                    </a:lnTo>
                    <a:lnTo>
                      <a:pt x="7" y="39"/>
                    </a:lnTo>
                    <a:lnTo>
                      <a:pt x="4" y="39"/>
                    </a:lnTo>
                  </a:path>
                </a:pathLst>
              </a:custGeom>
              <a:noFill/>
              <a:ln w="0">
                <a:solidFill>
                  <a:srgbClr val="7F7F7F"/>
                </a:solidFill>
                <a:round/>
                <a:headEnd/>
                <a:tailEnd/>
              </a:ln>
            </p:spPr>
            <p:txBody>
              <a:bodyPr/>
              <a:lstStyle/>
              <a:p>
                <a:endParaRPr lang="en-US"/>
              </a:p>
            </p:txBody>
          </p:sp>
          <p:sp>
            <p:nvSpPr>
              <p:cNvPr id="33191" name="Freeform 274"/>
              <p:cNvSpPr>
                <a:spLocks/>
              </p:cNvSpPr>
              <p:nvPr/>
            </p:nvSpPr>
            <p:spPr bwMode="auto">
              <a:xfrm>
                <a:off x="2880" y="1627"/>
                <a:ext cx="35" cy="35"/>
              </a:xfrm>
              <a:custGeom>
                <a:avLst/>
                <a:gdLst>
                  <a:gd name="T0" fmla="*/ 29 w 35"/>
                  <a:gd name="T1" fmla="*/ 6 h 35"/>
                  <a:gd name="T2" fmla="*/ 29 w 35"/>
                  <a:gd name="T3" fmla="*/ 6 h 35"/>
                  <a:gd name="T4" fmla="*/ 32 w 35"/>
                  <a:gd name="T5" fmla="*/ 6 h 35"/>
                  <a:gd name="T6" fmla="*/ 29 w 35"/>
                  <a:gd name="T7" fmla="*/ 13 h 35"/>
                  <a:gd name="T8" fmla="*/ 29 w 35"/>
                  <a:gd name="T9" fmla="*/ 13 h 35"/>
                  <a:gd name="T10" fmla="*/ 35 w 35"/>
                  <a:gd name="T11" fmla="*/ 16 h 35"/>
                  <a:gd name="T12" fmla="*/ 32 w 35"/>
                  <a:gd name="T13" fmla="*/ 19 h 35"/>
                  <a:gd name="T14" fmla="*/ 32 w 35"/>
                  <a:gd name="T15" fmla="*/ 16 h 35"/>
                  <a:gd name="T16" fmla="*/ 32 w 35"/>
                  <a:gd name="T17" fmla="*/ 19 h 35"/>
                  <a:gd name="T18" fmla="*/ 32 w 35"/>
                  <a:gd name="T19" fmla="*/ 19 h 35"/>
                  <a:gd name="T20" fmla="*/ 32 w 35"/>
                  <a:gd name="T21" fmla="*/ 22 h 35"/>
                  <a:gd name="T22" fmla="*/ 29 w 35"/>
                  <a:gd name="T23" fmla="*/ 22 h 35"/>
                  <a:gd name="T24" fmla="*/ 29 w 35"/>
                  <a:gd name="T25" fmla="*/ 22 h 35"/>
                  <a:gd name="T26" fmla="*/ 29 w 35"/>
                  <a:gd name="T27" fmla="*/ 26 h 35"/>
                  <a:gd name="T28" fmla="*/ 29 w 35"/>
                  <a:gd name="T29" fmla="*/ 26 h 35"/>
                  <a:gd name="T30" fmla="*/ 29 w 35"/>
                  <a:gd name="T31" fmla="*/ 26 h 35"/>
                  <a:gd name="T32" fmla="*/ 29 w 35"/>
                  <a:gd name="T33" fmla="*/ 26 h 35"/>
                  <a:gd name="T34" fmla="*/ 29 w 35"/>
                  <a:gd name="T35" fmla="*/ 26 h 35"/>
                  <a:gd name="T36" fmla="*/ 26 w 35"/>
                  <a:gd name="T37" fmla="*/ 29 h 35"/>
                  <a:gd name="T38" fmla="*/ 26 w 35"/>
                  <a:gd name="T39" fmla="*/ 29 h 35"/>
                  <a:gd name="T40" fmla="*/ 26 w 35"/>
                  <a:gd name="T41" fmla="*/ 29 h 35"/>
                  <a:gd name="T42" fmla="*/ 26 w 35"/>
                  <a:gd name="T43" fmla="*/ 32 h 35"/>
                  <a:gd name="T44" fmla="*/ 26 w 35"/>
                  <a:gd name="T45" fmla="*/ 35 h 35"/>
                  <a:gd name="T46" fmla="*/ 26 w 35"/>
                  <a:gd name="T47" fmla="*/ 35 h 35"/>
                  <a:gd name="T48" fmla="*/ 26 w 35"/>
                  <a:gd name="T49" fmla="*/ 35 h 35"/>
                  <a:gd name="T50" fmla="*/ 26 w 35"/>
                  <a:gd name="T51" fmla="*/ 35 h 35"/>
                  <a:gd name="T52" fmla="*/ 26 w 35"/>
                  <a:gd name="T53" fmla="*/ 35 h 35"/>
                  <a:gd name="T54" fmla="*/ 23 w 35"/>
                  <a:gd name="T55" fmla="*/ 35 h 35"/>
                  <a:gd name="T56" fmla="*/ 23 w 35"/>
                  <a:gd name="T57" fmla="*/ 32 h 35"/>
                  <a:gd name="T58" fmla="*/ 19 w 35"/>
                  <a:gd name="T59" fmla="*/ 32 h 35"/>
                  <a:gd name="T60" fmla="*/ 19 w 35"/>
                  <a:gd name="T61" fmla="*/ 32 h 35"/>
                  <a:gd name="T62" fmla="*/ 19 w 35"/>
                  <a:gd name="T63" fmla="*/ 32 h 35"/>
                  <a:gd name="T64" fmla="*/ 19 w 35"/>
                  <a:gd name="T65" fmla="*/ 32 h 35"/>
                  <a:gd name="T66" fmla="*/ 16 w 35"/>
                  <a:gd name="T67" fmla="*/ 32 h 35"/>
                  <a:gd name="T68" fmla="*/ 16 w 35"/>
                  <a:gd name="T69" fmla="*/ 32 h 35"/>
                  <a:gd name="T70" fmla="*/ 16 w 35"/>
                  <a:gd name="T71" fmla="*/ 32 h 35"/>
                  <a:gd name="T72" fmla="*/ 19 w 35"/>
                  <a:gd name="T73" fmla="*/ 29 h 35"/>
                  <a:gd name="T74" fmla="*/ 13 w 35"/>
                  <a:gd name="T75" fmla="*/ 26 h 35"/>
                  <a:gd name="T76" fmla="*/ 13 w 35"/>
                  <a:gd name="T77" fmla="*/ 26 h 35"/>
                  <a:gd name="T78" fmla="*/ 3 w 35"/>
                  <a:gd name="T79" fmla="*/ 13 h 35"/>
                  <a:gd name="T80" fmla="*/ 3 w 35"/>
                  <a:gd name="T81" fmla="*/ 10 h 35"/>
                  <a:gd name="T82" fmla="*/ 3 w 35"/>
                  <a:gd name="T83" fmla="*/ 6 h 35"/>
                  <a:gd name="T84" fmla="*/ 0 w 35"/>
                  <a:gd name="T85" fmla="*/ 6 h 35"/>
                  <a:gd name="T86" fmla="*/ 0 w 35"/>
                  <a:gd name="T87" fmla="*/ 3 h 35"/>
                  <a:gd name="T88" fmla="*/ 3 w 35"/>
                  <a:gd name="T89" fmla="*/ 0 h 35"/>
                  <a:gd name="T90" fmla="*/ 6 w 35"/>
                  <a:gd name="T91" fmla="*/ 3 h 35"/>
                  <a:gd name="T92" fmla="*/ 6 w 35"/>
                  <a:gd name="T93" fmla="*/ 0 h 35"/>
                  <a:gd name="T94" fmla="*/ 10 w 35"/>
                  <a:gd name="T95" fmla="*/ 0 h 35"/>
                  <a:gd name="T96" fmla="*/ 10 w 35"/>
                  <a:gd name="T97" fmla="*/ 0 h 35"/>
                  <a:gd name="T98" fmla="*/ 19 w 35"/>
                  <a:gd name="T99" fmla="*/ 3 h 35"/>
                  <a:gd name="T100" fmla="*/ 19 w 35"/>
                  <a:gd name="T101" fmla="*/ 3 h 35"/>
                  <a:gd name="T102" fmla="*/ 26 w 35"/>
                  <a:gd name="T103" fmla="*/ 3 h 35"/>
                  <a:gd name="T104" fmla="*/ 26 w 35"/>
                  <a:gd name="T105" fmla="*/ 6 h 35"/>
                  <a:gd name="T106" fmla="*/ 29 w 35"/>
                  <a:gd name="T107" fmla="*/ 6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
                  <a:gd name="T163" fmla="*/ 0 h 35"/>
                  <a:gd name="T164" fmla="*/ 35 w 35"/>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 h="35">
                    <a:moveTo>
                      <a:pt x="29" y="6"/>
                    </a:moveTo>
                    <a:lnTo>
                      <a:pt x="29" y="6"/>
                    </a:lnTo>
                    <a:lnTo>
                      <a:pt x="32" y="6"/>
                    </a:lnTo>
                    <a:lnTo>
                      <a:pt x="29" y="13"/>
                    </a:lnTo>
                    <a:lnTo>
                      <a:pt x="35" y="16"/>
                    </a:lnTo>
                    <a:lnTo>
                      <a:pt x="32" y="19"/>
                    </a:lnTo>
                    <a:lnTo>
                      <a:pt x="32" y="16"/>
                    </a:lnTo>
                    <a:lnTo>
                      <a:pt x="32" y="19"/>
                    </a:lnTo>
                    <a:lnTo>
                      <a:pt x="32" y="22"/>
                    </a:lnTo>
                    <a:lnTo>
                      <a:pt x="29" y="22"/>
                    </a:lnTo>
                    <a:lnTo>
                      <a:pt x="29" y="26"/>
                    </a:lnTo>
                    <a:lnTo>
                      <a:pt x="26" y="29"/>
                    </a:lnTo>
                    <a:lnTo>
                      <a:pt x="26" y="32"/>
                    </a:lnTo>
                    <a:lnTo>
                      <a:pt x="26" y="35"/>
                    </a:lnTo>
                    <a:lnTo>
                      <a:pt x="23" y="35"/>
                    </a:lnTo>
                    <a:lnTo>
                      <a:pt x="23" y="32"/>
                    </a:lnTo>
                    <a:lnTo>
                      <a:pt x="19" y="32"/>
                    </a:lnTo>
                    <a:lnTo>
                      <a:pt x="16" y="32"/>
                    </a:lnTo>
                    <a:lnTo>
                      <a:pt x="19" y="29"/>
                    </a:lnTo>
                    <a:lnTo>
                      <a:pt x="13" y="26"/>
                    </a:lnTo>
                    <a:lnTo>
                      <a:pt x="3" y="13"/>
                    </a:lnTo>
                    <a:lnTo>
                      <a:pt x="3" y="10"/>
                    </a:lnTo>
                    <a:lnTo>
                      <a:pt x="3" y="6"/>
                    </a:lnTo>
                    <a:lnTo>
                      <a:pt x="0" y="6"/>
                    </a:lnTo>
                    <a:lnTo>
                      <a:pt x="0" y="3"/>
                    </a:lnTo>
                    <a:lnTo>
                      <a:pt x="3" y="0"/>
                    </a:lnTo>
                    <a:lnTo>
                      <a:pt x="6" y="3"/>
                    </a:lnTo>
                    <a:lnTo>
                      <a:pt x="6" y="0"/>
                    </a:lnTo>
                    <a:lnTo>
                      <a:pt x="10" y="0"/>
                    </a:lnTo>
                    <a:lnTo>
                      <a:pt x="19" y="3"/>
                    </a:lnTo>
                    <a:lnTo>
                      <a:pt x="26" y="3"/>
                    </a:lnTo>
                    <a:lnTo>
                      <a:pt x="26" y="6"/>
                    </a:lnTo>
                    <a:lnTo>
                      <a:pt x="29" y="6"/>
                    </a:lnTo>
                    <a:close/>
                  </a:path>
                </a:pathLst>
              </a:custGeom>
              <a:solidFill>
                <a:srgbClr val="CCCCCC"/>
              </a:solidFill>
              <a:ln w="9525">
                <a:noFill/>
                <a:round/>
                <a:headEnd/>
                <a:tailEnd/>
              </a:ln>
            </p:spPr>
            <p:txBody>
              <a:bodyPr/>
              <a:lstStyle/>
              <a:p>
                <a:endParaRPr lang="en-US"/>
              </a:p>
            </p:txBody>
          </p:sp>
          <p:sp>
            <p:nvSpPr>
              <p:cNvPr id="33192" name="Freeform 275"/>
              <p:cNvSpPr>
                <a:spLocks/>
              </p:cNvSpPr>
              <p:nvPr/>
            </p:nvSpPr>
            <p:spPr bwMode="auto">
              <a:xfrm>
                <a:off x="2880" y="1627"/>
                <a:ext cx="35" cy="35"/>
              </a:xfrm>
              <a:custGeom>
                <a:avLst/>
                <a:gdLst>
                  <a:gd name="T0" fmla="*/ 29 w 35"/>
                  <a:gd name="T1" fmla="*/ 6 h 35"/>
                  <a:gd name="T2" fmla="*/ 29 w 35"/>
                  <a:gd name="T3" fmla="*/ 6 h 35"/>
                  <a:gd name="T4" fmla="*/ 32 w 35"/>
                  <a:gd name="T5" fmla="*/ 6 h 35"/>
                  <a:gd name="T6" fmla="*/ 29 w 35"/>
                  <a:gd name="T7" fmla="*/ 13 h 35"/>
                  <a:gd name="T8" fmla="*/ 29 w 35"/>
                  <a:gd name="T9" fmla="*/ 13 h 35"/>
                  <a:gd name="T10" fmla="*/ 35 w 35"/>
                  <a:gd name="T11" fmla="*/ 16 h 35"/>
                  <a:gd name="T12" fmla="*/ 32 w 35"/>
                  <a:gd name="T13" fmla="*/ 19 h 35"/>
                  <a:gd name="T14" fmla="*/ 32 w 35"/>
                  <a:gd name="T15" fmla="*/ 16 h 35"/>
                  <a:gd name="T16" fmla="*/ 32 w 35"/>
                  <a:gd name="T17" fmla="*/ 19 h 35"/>
                  <a:gd name="T18" fmla="*/ 32 w 35"/>
                  <a:gd name="T19" fmla="*/ 19 h 35"/>
                  <a:gd name="T20" fmla="*/ 32 w 35"/>
                  <a:gd name="T21" fmla="*/ 22 h 35"/>
                  <a:gd name="T22" fmla="*/ 29 w 35"/>
                  <a:gd name="T23" fmla="*/ 22 h 35"/>
                  <a:gd name="T24" fmla="*/ 29 w 35"/>
                  <a:gd name="T25" fmla="*/ 22 h 35"/>
                  <a:gd name="T26" fmla="*/ 29 w 35"/>
                  <a:gd name="T27" fmla="*/ 26 h 35"/>
                  <a:gd name="T28" fmla="*/ 29 w 35"/>
                  <a:gd name="T29" fmla="*/ 26 h 35"/>
                  <a:gd name="T30" fmla="*/ 29 w 35"/>
                  <a:gd name="T31" fmla="*/ 26 h 35"/>
                  <a:gd name="T32" fmla="*/ 29 w 35"/>
                  <a:gd name="T33" fmla="*/ 26 h 35"/>
                  <a:gd name="T34" fmla="*/ 29 w 35"/>
                  <a:gd name="T35" fmla="*/ 26 h 35"/>
                  <a:gd name="T36" fmla="*/ 26 w 35"/>
                  <a:gd name="T37" fmla="*/ 29 h 35"/>
                  <a:gd name="T38" fmla="*/ 26 w 35"/>
                  <a:gd name="T39" fmla="*/ 29 h 35"/>
                  <a:gd name="T40" fmla="*/ 26 w 35"/>
                  <a:gd name="T41" fmla="*/ 29 h 35"/>
                  <a:gd name="T42" fmla="*/ 26 w 35"/>
                  <a:gd name="T43" fmla="*/ 32 h 35"/>
                  <a:gd name="T44" fmla="*/ 26 w 35"/>
                  <a:gd name="T45" fmla="*/ 35 h 35"/>
                  <a:gd name="T46" fmla="*/ 26 w 35"/>
                  <a:gd name="T47" fmla="*/ 35 h 35"/>
                  <a:gd name="T48" fmla="*/ 26 w 35"/>
                  <a:gd name="T49" fmla="*/ 35 h 35"/>
                  <a:gd name="T50" fmla="*/ 26 w 35"/>
                  <a:gd name="T51" fmla="*/ 35 h 35"/>
                  <a:gd name="T52" fmla="*/ 26 w 35"/>
                  <a:gd name="T53" fmla="*/ 35 h 35"/>
                  <a:gd name="T54" fmla="*/ 23 w 35"/>
                  <a:gd name="T55" fmla="*/ 35 h 35"/>
                  <a:gd name="T56" fmla="*/ 23 w 35"/>
                  <a:gd name="T57" fmla="*/ 32 h 35"/>
                  <a:gd name="T58" fmla="*/ 19 w 35"/>
                  <a:gd name="T59" fmla="*/ 32 h 35"/>
                  <a:gd name="T60" fmla="*/ 19 w 35"/>
                  <a:gd name="T61" fmla="*/ 32 h 35"/>
                  <a:gd name="T62" fmla="*/ 19 w 35"/>
                  <a:gd name="T63" fmla="*/ 32 h 35"/>
                  <a:gd name="T64" fmla="*/ 19 w 35"/>
                  <a:gd name="T65" fmla="*/ 32 h 35"/>
                  <a:gd name="T66" fmla="*/ 16 w 35"/>
                  <a:gd name="T67" fmla="*/ 32 h 35"/>
                  <a:gd name="T68" fmla="*/ 16 w 35"/>
                  <a:gd name="T69" fmla="*/ 32 h 35"/>
                  <a:gd name="T70" fmla="*/ 16 w 35"/>
                  <a:gd name="T71" fmla="*/ 32 h 35"/>
                  <a:gd name="T72" fmla="*/ 19 w 35"/>
                  <a:gd name="T73" fmla="*/ 29 h 35"/>
                  <a:gd name="T74" fmla="*/ 13 w 35"/>
                  <a:gd name="T75" fmla="*/ 26 h 35"/>
                  <a:gd name="T76" fmla="*/ 13 w 35"/>
                  <a:gd name="T77" fmla="*/ 26 h 35"/>
                  <a:gd name="T78" fmla="*/ 3 w 35"/>
                  <a:gd name="T79" fmla="*/ 13 h 35"/>
                  <a:gd name="T80" fmla="*/ 3 w 35"/>
                  <a:gd name="T81" fmla="*/ 10 h 35"/>
                  <a:gd name="T82" fmla="*/ 3 w 35"/>
                  <a:gd name="T83" fmla="*/ 6 h 35"/>
                  <a:gd name="T84" fmla="*/ 0 w 35"/>
                  <a:gd name="T85" fmla="*/ 6 h 35"/>
                  <a:gd name="T86" fmla="*/ 0 w 35"/>
                  <a:gd name="T87" fmla="*/ 3 h 35"/>
                  <a:gd name="T88" fmla="*/ 3 w 35"/>
                  <a:gd name="T89" fmla="*/ 0 h 35"/>
                  <a:gd name="T90" fmla="*/ 6 w 35"/>
                  <a:gd name="T91" fmla="*/ 3 h 35"/>
                  <a:gd name="T92" fmla="*/ 6 w 35"/>
                  <a:gd name="T93" fmla="*/ 0 h 35"/>
                  <a:gd name="T94" fmla="*/ 10 w 35"/>
                  <a:gd name="T95" fmla="*/ 0 h 35"/>
                  <a:gd name="T96" fmla="*/ 10 w 35"/>
                  <a:gd name="T97" fmla="*/ 0 h 35"/>
                  <a:gd name="T98" fmla="*/ 19 w 35"/>
                  <a:gd name="T99" fmla="*/ 3 h 35"/>
                  <a:gd name="T100" fmla="*/ 19 w 35"/>
                  <a:gd name="T101" fmla="*/ 3 h 35"/>
                  <a:gd name="T102" fmla="*/ 26 w 35"/>
                  <a:gd name="T103" fmla="*/ 3 h 35"/>
                  <a:gd name="T104" fmla="*/ 26 w 35"/>
                  <a:gd name="T105" fmla="*/ 6 h 35"/>
                  <a:gd name="T106" fmla="*/ 29 w 35"/>
                  <a:gd name="T107" fmla="*/ 6 h 35"/>
                  <a:gd name="T108" fmla="*/ 29 w 35"/>
                  <a:gd name="T109" fmla="*/ 6 h 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
                  <a:gd name="T166" fmla="*/ 0 h 35"/>
                  <a:gd name="T167" fmla="*/ 35 w 35"/>
                  <a:gd name="T168" fmla="*/ 35 h 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 h="35">
                    <a:moveTo>
                      <a:pt x="29" y="6"/>
                    </a:moveTo>
                    <a:lnTo>
                      <a:pt x="29" y="6"/>
                    </a:lnTo>
                    <a:lnTo>
                      <a:pt x="32" y="6"/>
                    </a:lnTo>
                    <a:lnTo>
                      <a:pt x="29" y="13"/>
                    </a:lnTo>
                    <a:lnTo>
                      <a:pt x="35" y="16"/>
                    </a:lnTo>
                    <a:lnTo>
                      <a:pt x="32" y="19"/>
                    </a:lnTo>
                    <a:lnTo>
                      <a:pt x="32" y="16"/>
                    </a:lnTo>
                    <a:lnTo>
                      <a:pt x="32" y="19"/>
                    </a:lnTo>
                    <a:lnTo>
                      <a:pt x="32" y="22"/>
                    </a:lnTo>
                    <a:lnTo>
                      <a:pt x="29" y="22"/>
                    </a:lnTo>
                    <a:lnTo>
                      <a:pt x="29" y="26"/>
                    </a:lnTo>
                    <a:lnTo>
                      <a:pt x="26" y="29"/>
                    </a:lnTo>
                    <a:lnTo>
                      <a:pt x="26" y="32"/>
                    </a:lnTo>
                    <a:lnTo>
                      <a:pt x="26" y="35"/>
                    </a:lnTo>
                    <a:lnTo>
                      <a:pt x="23" y="35"/>
                    </a:lnTo>
                    <a:lnTo>
                      <a:pt x="23" y="32"/>
                    </a:lnTo>
                    <a:lnTo>
                      <a:pt x="19" y="32"/>
                    </a:lnTo>
                    <a:lnTo>
                      <a:pt x="16" y="32"/>
                    </a:lnTo>
                    <a:lnTo>
                      <a:pt x="19" y="29"/>
                    </a:lnTo>
                    <a:lnTo>
                      <a:pt x="13" y="26"/>
                    </a:lnTo>
                    <a:lnTo>
                      <a:pt x="3" y="13"/>
                    </a:lnTo>
                    <a:lnTo>
                      <a:pt x="3" y="10"/>
                    </a:lnTo>
                    <a:lnTo>
                      <a:pt x="3" y="6"/>
                    </a:lnTo>
                    <a:lnTo>
                      <a:pt x="0" y="6"/>
                    </a:lnTo>
                    <a:lnTo>
                      <a:pt x="0" y="3"/>
                    </a:lnTo>
                    <a:lnTo>
                      <a:pt x="3" y="0"/>
                    </a:lnTo>
                    <a:lnTo>
                      <a:pt x="6" y="3"/>
                    </a:lnTo>
                    <a:lnTo>
                      <a:pt x="6" y="0"/>
                    </a:lnTo>
                    <a:lnTo>
                      <a:pt x="10" y="0"/>
                    </a:lnTo>
                    <a:lnTo>
                      <a:pt x="19" y="3"/>
                    </a:lnTo>
                    <a:lnTo>
                      <a:pt x="26" y="3"/>
                    </a:lnTo>
                    <a:lnTo>
                      <a:pt x="26" y="6"/>
                    </a:lnTo>
                    <a:lnTo>
                      <a:pt x="29" y="6"/>
                    </a:lnTo>
                  </a:path>
                </a:pathLst>
              </a:custGeom>
              <a:noFill/>
              <a:ln w="0">
                <a:solidFill>
                  <a:srgbClr val="7F7F7F"/>
                </a:solidFill>
                <a:round/>
                <a:headEnd/>
                <a:tailEnd/>
              </a:ln>
            </p:spPr>
            <p:txBody>
              <a:bodyPr/>
              <a:lstStyle/>
              <a:p>
                <a:endParaRPr lang="en-US"/>
              </a:p>
            </p:txBody>
          </p:sp>
          <p:sp>
            <p:nvSpPr>
              <p:cNvPr id="33193" name="Freeform 276"/>
              <p:cNvSpPr>
                <a:spLocks/>
              </p:cNvSpPr>
              <p:nvPr/>
            </p:nvSpPr>
            <p:spPr bwMode="auto">
              <a:xfrm>
                <a:off x="2864" y="2148"/>
                <a:ext cx="177" cy="241"/>
              </a:xfrm>
              <a:custGeom>
                <a:avLst/>
                <a:gdLst>
                  <a:gd name="T0" fmla="*/ 170 w 177"/>
                  <a:gd name="T1" fmla="*/ 48 h 241"/>
                  <a:gd name="T2" fmla="*/ 174 w 177"/>
                  <a:gd name="T3" fmla="*/ 35 h 241"/>
                  <a:gd name="T4" fmla="*/ 174 w 177"/>
                  <a:gd name="T5" fmla="*/ 19 h 241"/>
                  <a:gd name="T6" fmla="*/ 161 w 177"/>
                  <a:gd name="T7" fmla="*/ 7 h 241"/>
                  <a:gd name="T8" fmla="*/ 151 w 177"/>
                  <a:gd name="T9" fmla="*/ 10 h 241"/>
                  <a:gd name="T10" fmla="*/ 145 w 177"/>
                  <a:gd name="T11" fmla="*/ 10 h 241"/>
                  <a:gd name="T12" fmla="*/ 135 w 177"/>
                  <a:gd name="T13" fmla="*/ 0 h 241"/>
                  <a:gd name="T14" fmla="*/ 132 w 177"/>
                  <a:gd name="T15" fmla="*/ 0 h 241"/>
                  <a:gd name="T16" fmla="*/ 129 w 177"/>
                  <a:gd name="T17" fmla="*/ 0 h 241"/>
                  <a:gd name="T18" fmla="*/ 119 w 177"/>
                  <a:gd name="T19" fmla="*/ 0 h 241"/>
                  <a:gd name="T20" fmla="*/ 116 w 177"/>
                  <a:gd name="T21" fmla="*/ 3 h 241"/>
                  <a:gd name="T22" fmla="*/ 103 w 177"/>
                  <a:gd name="T23" fmla="*/ 7 h 241"/>
                  <a:gd name="T24" fmla="*/ 96 w 177"/>
                  <a:gd name="T25" fmla="*/ 7 h 241"/>
                  <a:gd name="T26" fmla="*/ 93 w 177"/>
                  <a:gd name="T27" fmla="*/ 13 h 241"/>
                  <a:gd name="T28" fmla="*/ 80 w 177"/>
                  <a:gd name="T29" fmla="*/ 10 h 241"/>
                  <a:gd name="T30" fmla="*/ 77 w 177"/>
                  <a:gd name="T31" fmla="*/ 10 h 241"/>
                  <a:gd name="T32" fmla="*/ 68 w 177"/>
                  <a:gd name="T33" fmla="*/ 0 h 241"/>
                  <a:gd name="T34" fmla="*/ 61 w 177"/>
                  <a:gd name="T35" fmla="*/ 19 h 241"/>
                  <a:gd name="T36" fmla="*/ 58 w 177"/>
                  <a:gd name="T37" fmla="*/ 29 h 241"/>
                  <a:gd name="T38" fmla="*/ 51 w 177"/>
                  <a:gd name="T39" fmla="*/ 77 h 241"/>
                  <a:gd name="T40" fmla="*/ 39 w 177"/>
                  <a:gd name="T41" fmla="*/ 97 h 241"/>
                  <a:gd name="T42" fmla="*/ 35 w 177"/>
                  <a:gd name="T43" fmla="*/ 109 h 241"/>
                  <a:gd name="T44" fmla="*/ 22 w 177"/>
                  <a:gd name="T45" fmla="*/ 129 h 241"/>
                  <a:gd name="T46" fmla="*/ 19 w 177"/>
                  <a:gd name="T47" fmla="*/ 129 h 241"/>
                  <a:gd name="T48" fmla="*/ 13 w 177"/>
                  <a:gd name="T49" fmla="*/ 126 h 241"/>
                  <a:gd name="T50" fmla="*/ 10 w 177"/>
                  <a:gd name="T51" fmla="*/ 132 h 241"/>
                  <a:gd name="T52" fmla="*/ 3 w 177"/>
                  <a:gd name="T53" fmla="*/ 132 h 241"/>
                  <a:gd name="T54" fmla="*/ 0 w 177"/>
                  <a:gd name="T55" fmla="*/ 145 h 241"/>
                  <a:gd name="T56" fmla="*/ 10 w 177"/>
                  <a:gd name="T57" fmla="*/ 145 h 241"/>
                  <a:gd name="T58" fmla="*/ 22 w 177"/>
                  <a:gd name="T59" fmla="*/ 145 h 241"/>
                  <a:gd name="T60" fmla="*/ 35 w 177"/>
                  <a:gd name="T61" fmla="*/ 145 h 241"/>
                  <a:gd name="T62" fmla="*/ 42 w 177"/>
                  <a:gd name="T63" fmla="*/ 164 h 241"/>
                  <a:gd name="T64" fmla="*/ 51 w 177"/>
                  <a:gd name="T65" fmla="*/ 174 h 241"/>
                  <a:gd name="T66" fmla="*/ 64 w 177"/>
                  <a:gd name="T67" fmla="*/ 171 h 241"/>
                  <a:gd name="T68" fmla="*/ 77 w 177"/>
                  <a:gd name="T69" fmla="*/ 158 h 241"/>
                  <a:gd name="T70" fmla="*/ 87 w 177"/>
                  <a:gd name="T71" fmla="*/ 164 h 241"/>
                  <a:gd name="T72" fmla="*/ 87 w 177"/>
                  <a:gd name="T73" fmla="*/ 183 h 241"/>
                  <a:gd name="T74" fmla="*/ 90 w 177"/>
                  <a:gd name="T75" fmla="*/ 206 h 241"/>
                  <a:gd name="T76" fmla="*/ 90 w 177"/>
                  <a:gd name="T77" fmla="*/ 216 h 241"/>
                  <a:gd name="T78" fmla="*/ 100 w 177"/>
                  <a:gd name="T79" fmla="*/ 209 h 241"/>
                  <a:gd name="T80" fmla="*/ 106 w 177"/>
                  <a:gd name="T81" fmla="*/ 209 h 241"/>
                  <a:gd name="T82" fmla="*/ 113 w 177"/>
                  <a:gd name="T83" fmla="*/ 216 h 241"/>
                  <a:gd name="T84" fmla="*/ 119 w 177"/>
                  <a:gd name="T85" fmla="*/ 219 h 241"/>
                  <a:gd name="T86" fmla="*/ 135 w 177"/>
                  <a:gd name="T87" fmla="*/ 219 h 241"/>
                  <a:gd name="T88" fmla="*/ 145 w 177"/>
                  <a:gd name="T89" fmla="*/ 228 h 241"/>
                  <a:gd name="T90" fmla="*/ 151 w 177"/>
                  <a:gd name="T91" fmla="*/ 238 h 241"/>
                  <a:gd name="T92" fmla="*/ 158 w 177"/>
                  <a:gd name="T93" fmla="*/ 238 h 241"/>
                  <a:gd name="T94" fmla="*/ 161 w 177"/>
                  <a:gd name="T95" fmla="*/ 225 h 241"/>
                  <a:gd name="T96" fmla="*/ 148 w 177"/>
                  <a:gd name="T97" fmla="*/ 222 h 241"/>
                  <a:gd name="T98" fmla="*/ 154 w 177"/>
                  <a:gd name="T99" fmla="*/ 196 h 241"/>
                  <a:gd name="T100" fmla="*/ 151 w 177"/>
                  <a:gd name="T101" fmla="*/ 187 h 241"/>
                  <a:gd name="T102" fmla="*/ 154 w 177"/>
                  <a:gd name="T103" fmla="*/ 180 h 241"/>
                  <a:gd name="T104" fmla="*/ 167 w 177"/>
                  <a:gd name="T105" fmla="*/ 174 h 241"/>
                  <a:gd name="T106" fmla="*/ 161 w 177"/>
                  <a:gd name="T107" fmla="*/ 158 h 241"/>
                  <a:gd name="T108" fmla="*/ 158 w 177"/>
                  <a:gd name="T109" fmla="*/ 142 h 241"/>
                  <a:gd name="T110" fmla="*/ 154 w 177"/>
                  <a:gd name="T111" fmla="*/ 135 h 241"/>
                  <a:gd name="T112" fmla="*/ 158 w 177"/>
                  <a:gd name="T113" fmla="*/ 122 h 241"/>
                  <a:gd name="T114" fmla="*/ 158 w 177"/>
                  <a:gd name="T115" fmla="*/ 119 h 241"/>
                  <a:gd name="T116" fmla="*/ 158 w 177"/>
                  <a:gd name="T117" fmla="*/ 106 h 241"/>
                  <a:gd name="T118" fmla="*/ 154 w 177"/>
                  <a:gd name="T119" fmla="*/ 100 h 241"/>
                  <a:gd name="T120" fmla="*/ 161 w 177"/>
                  <a:gd name="T121" fmla="*/ 84 h 241"/>
                  <a:gd name="T122" fmla="*/ 161 w 177"/>
                  <a:gd name="T123" fmla="*/ 71 h 241"/>
                  <a:gd name="T124" fmla="*/ 170 w 177"/>
                  <a:gd name="T125" fmla="*/ 52 h 2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
                  <a:gd name="T190" fmla="*/ 0 h 241"/>
                  <a:gd name="T191" fmla="*/ 177 w 177"/>
                  <a:gd name="T192" fmla="*/ 241 h 2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 h="241">
                    <a:moveTo>
                      <a:pt x="170" y="52"/>
                    </a:moveTo>
                    <a:lnTo>
                      <a:pt x="170" y="48"/>
                    </a:lnTo>
                    <a:lnTo>
                      <a:pt x="177" y="39"/>
                    </a:lnTo>
                    <a:lnTo>
                      <a:pt x="174" y="35"/>
                    </a:lnTo>
                    <a:lnTo>
                      <a:pt x="170" y="32"/>
                    </a:lnTo>
                    <a:lnTo>
                      <a:pt x="174" y="19"/>
                    </a:lnTo>
                    <a:lnTo>
                      <a:pt x="170" y="19"/>
                    </a:lnTo>
                    <a:lnTo>
                      <a:pt x="161" y="7"/>
                    </a:lnTo>
                    <a:lnTo>
                      <a:pt x="158" y="10"/>
                    </a:lnTo>
                    <a:lnTo>
                      <a:pt x="151" y="10"/>
                    </a:lnTo>
                    <a:lnTo>
                      <a:pt x="151" y="13"/>
                    </a:lnTo>
                    <a:lnTo>
                      <a:pt x="145" y="10"/>
                    </a:lnTo>
                    <a:lnTo>
                      <a:pt x="142" y="0"/>
                    </a:lnTo>
                    <a:lnTo>
                      <a:pt x="135" y="0"/>
                    </a:lnTo>
                    <a:lnTo>
                      <a:pt x="135" y="3"/>
                    </a:lnTo>
                    <a:lnTo>
                      <a:pt x="132" y="0"/>
                    </a:lnTo>
                    <a:lnTo>
                      <a:pt x="132" y="3"/>
                    </a:lnTo>
                    <a:lnTo>
                      <a:pt x="129" y="0"/>
                    </a:lnTo>
                    <a:lnTo>
                      <a:pt x="122" y="0"/>
                    </a:lnTo>
                    <a:lnTo>
                      <a:pt x="119" y="0"/>
                    </a:lnTo>
                    <a:lnTo>
                      <a:pt x="119" y="3"/>
                    </a:lnTo>
                    <a:lnTo>
                      <a:pt x="116" y="3"/>
                    </a:lnTo>
                    <a:lnTo>
                      <a:pt x="113" y="3"/>
                    </a:lnTo>
                    <a:lnTo>
                      <a:pt x="103" y="7"/>
                    </a:lnTo>
                    <a:lnTo>
                      <a:pt x="96" y="7"/>
                    </a:lnTo>
                    <a:lnTo>
                      <a:pt x="96" y="10"/>
                    </a:lnTo>
                    <a:lnTo>
                      <a:pt x="93" y="13"/>
                    </a:lnTo>
                    <a:lnTo>
                      <a:pt x="87" y="13"/>
                    </a:lnTo>
                    <a:lnTo>
                      <a:pt x="80" y="10"/>
                    </a:lnTo>
                    <a:lnTo>
                      <a:pt x="77" y="10"/>
                    </a:lnTo>
                    <a:lnTo>
                      <a:pt x="71" y="0"/>
                    </a:lnTo>
                    <a:lnTo>
                      <a:pt x="68" y="0"/>
                    </a:lnTo>
                    <a:lnTo>
                      <a:pt x="61" y="10"/>
                    </a:lnTo>
                    <a:lnTo>
                      <a:pt x="61" y="19"/>
                    </a:lnTo>
                    <a:lnTo>
                      <a:pt x="58" y="19"/>
                    </a:lnTo>
                    <a:lnTo>
                      <a:pt x="58" y="29"/>
                    </a:lnTo>
                    <a:lnTo>
                      <a:pt x="51" y="42"/>
                    </a:lnTo>
                    <a:lnTo>
                      <a:pt x="51" y="77"/>
                    </a:lnTo>
                    <a:lnTo>
                      <a:pt x="42" y="87"/>
                    </a:lnTo>
                    <a:lnTo>
                      <a:pt x="39" y="97"/>
                    </a:lnTo>
                    <a:lnTo>
                      <a:pt x="35" y="100"/>
                    </a:lnTo>
                    <a:lnTo>
                      <a:pt x="35" y="109"/>
                    </a:lnTo>
                    <a:lnTo>
                      <a:pt x="32" y="119"/>
                    </a:lnTo>
                    <a:lnTo>
                      <a:pt x="22" y="129"/>
                    </a:lnTo>
                    <a:lnTo>
                      <a:pt x="19" y="132"/>
                    </a:lnTo>
                    <a:lnTo>
                      <a:pt x="19" y="129"/>
                    </a:lnTo>
                    <a:lnTo>
                      <a:pt x="19" y="126"/>
                    </a:lnTo>
                    <a:lnTo>
                      <a:pt x="13" y="126"/>
                    </a:lnTo>
                    <a:lnTo>
                      <a:pt x="10" y="132"/>
                    </a:lnTo>
                    <a:lnTo>
                      <a:pt x="6" y="129"/>
                    </a:lnTo>
                    <a:lnTo>
                      <a:pt x="3" y="132"/>
                    </a:lnTo>
                    <a:lnTo>
                      <a:pt x="0" y="142"/>
                    </a:lnTo>
                    <a:lnTo>
                      <a:pt x="0" y="145"/>
                    </a:lnTo>
                    <a:lnTo>
                      <a:pt x="0" y="148"/>
                    </a:lnTo>
                    <a:lnTo>
                      <a:pt x="10" y="145"/>
                    </a:lnTo>
                    <a:lnTo>
                      <a:pt x="16" y="145"/>
                    </a:lnTo>
                    <a:lnTo>
                      <a:pt x="22" y="145"/>
                    </a:lnTo>
                    <a:lnTo>
                      <a:pt x="29" y="145"/>
                    </a:lnTo>
                    <a:lnTo>
                      <a:pt x="35" y="145"/>
                    </a:lnTo>
                    <a:lnTo>
                      <a:pt x="39" y="148"/>
                    </a:lnTo>
                    <a:lnTo>
                      <a:pt x="42" y="164"/>
                    </a:lnTo>
                    <a:lnTo>
                      <a:pt x="48" y="174"/>
                    </a:lnTo>
                    <a:lnTo>
                      <a:pt x="51" y="174"/>
                    </a:lnTo>
                    <a:lnTo>
                      <a:pt x="58" y="171"/>
                    </a:lnTo>
                    <a:lnTo>
                      <a:pt x="64" y="171"/>
                    </a:lnTo>
                    <a:lnTo>
                      <a:pt x="68" y="158"/>
                    </a:lnTo>
                    <a:lnTo>
                      <a:pt x="77" y="158"/>
                    </a:lnTo>
                    <a:lnTo>
                      <a:pt x="77" y="161"/>
                    </a:lnTo>
                    <a:lnTo>
                      <a:pt x="87" y="164"/>
                    </a:lnTo>
                    <a:lnTo>
                      <a:pt x="87" y="183"/>
                    </a:lnTo>
                    <a:lnTo>
                      <a:pt x="87" y="190"/>
                    </a:lnTo>
                    <a:lnTo>
                      <a:pt x="90" y="206"/>
                    </a:lnTo>
                    <a:lnTo>
                      <a:pt x="87" y="212"/>
                    </a:lnTo>
                    <a:lnTo>
                      <a:pt x="90" y="216"/>
                    </a:lnTo>
                    <a:lnTo>
                      <a:pt x="93" y="209"/>
                    </a:lnTo>
                    <a:lnTo>
                      <a:pt x="100" y="209"/>
                    </a:lnTo>
                    <a:lnTo>
                      <a:pt x="106" y="209"/>
                    </a:lnTo>
                    <a:lnTo>
                      <a:pt x="109" y="209"/>
                    </a:lnTo>
                    <a:lnTo>
                      <a:pt x="113" y="216"/>
                    </a:lnTo>
                    <a:lnTo>
                      <a:pt x="119" y="212"/>
                    </a:lnTo>
                    <a:lnTo>
                      <a:pt x="119" y="219"/>
                    </a:lnTo>
                    <a:lnTo>
                      <a:pt x="129" y="222"/>
                    </a:lnTo>
                    <a:lnTo>
                      <a:pt x="135" y="219"/>
                    </a:lnTo>
                    <a:lnTo>
                      <a:pt x="138" y="225"/>
                    </a:lnTo>
                    <a:lnTo>
                      <a:pt x="145" y="228"/>
                    </a:lnTo>
                    <a:lnTo>
                      <a:pt x="148" y="232"/>
                    </a:lnTo>
                    <a:lnTo>
                      <a:pt x="151" y="238"/>
                    </a:lnTo>
                    <a:lnTo>
                      <a:pt x="154" y="238"/>
                    </a:lnTo>
                    <a:lnTo>
                      <a:pt x="158" y="238"/>
                    </a:lnTo>
                    <a:lnTo>
                      <a:pt x="161" y="241"/>
                    </a:lnTo>
                    <a:lnTo>
                      <a:pt x="161" y="225"/>
                    </a:lnTo>
                    <a:lnTo>
                      <a:pt x="154" y="225"/>
                    </a:lnTo>
                    <a:lnTo>
                      <a:pt x="148" y="222"/>
                    </a:lnTo>
                    <a:lnTo>
                      <a:pt x="151" y="203"/>
                    </a:lnTo>
                    <a:lnTo>
                      <a:pt x="154" y="196"/>
                    </a:lnTo>
                    <a:lnTo>
                      <a:pt x="151" y="190"/>
                    </a:lnTo>
                    <a:lnTo>
                      <a:pt x="151" y="187"/>
                    </a:lnTo>
                    <a:lnTo>
                      <a:pt x="154" y="183"/>
                    </a:lnTo>
                    <a:lnTo>
                      <a:pt x="154" y="180"/>
                    </a:lnTo>
                    <a:lnTo>
                      <a:pt x="154" y="177"/>
                    </a:lnTo>
                    <a:lnTo>
                      <a:pt x="167" y="174"/>
                    </a:lnTo>
                    <a:lnTo>
                      <a:pt x="167" y="167"/>
                    </a:lnTo>
                    <a:lnTo>
                      <a:pt x="161" y="158"/>
                    </a:lnTo>
                    <a:lnTo>
                      <a:pt x="158" y="151"/>
                    </a:lnTo>
                    <a:lnTo>
                      <a:pt x="158" y="142"/>
                    </a:lnTo>
                    <a:lnTo>
                      <a:pt x="158" y="138"/>
                    </a:lnTo>
                    <a:lnTo>
                      <a:pt x="154" y="135"/>
                    </a:lnTo>
                    <a:lnTo>
                      <a:pt x="158" y="126"/>
                    </a:lnTo>
                    <a:lnTo>
                      <a:pt x="158" y="122"/>
                    </a:lnTo>
                    <a:lnTo>
                      <a:pt x="158" y="119"/>
                    </a:lnTo>
                    <a:lnTo>
                      <a:pt x="158" y="113"/>
                    </a:lnTo>
                    <a:lnTo>
                      <a:pt x="158" y="106"/>
                    </a:lnTo>
                    <a:lnTo>
                      <a:pt x="158" y="103"/>
                    </a:lnTo>
                    <a:lnTo>
                      <a:pt x="154" y="100"/>
                    </a:lnTo>
                    <a:lnTo>
                      <a:pt x="158" y="93"/>
                    </a:lnTo>
                    <a:lnTo>
                      <a:pt x="161" y="84"/>
                    </a:lnTo>
                    <a:lnTo>
                      <a:pt x="161" y="74"/>
                    </a:lnTo>
                    <a:lnTo>
                      <a:pt x="161" y="71"/>
                    </a:lnTo>
                    <a:lnTo>
                      <a:pt x="164" y="61"/>
                    </a:lnTo>
                    <a:lnTo>
                      <a:pt x="170" y="52"/>
                    </a:lnTo>
                    <a:close/>
                  </a:path>
                </a:pathLst>
              </a:custGeom>
              <a:solidFill>
                <a:srgbClr val="CCCCCC"/>
              </a:solidFill>
              <a:ln w="9525">
                <a:noFill/>
                <a:round/>
                <a:headEnd/>
                <a:tailEnd/>
              </a:ln>
            </p:spPr>
            <p:txBody>
              <a:bodyPr/>
              <a:lstStyle/>
              <a:p>
                <a:endParaRPr lang="en-US"/>
              </a:p>
            </p:txBody>
          </p:sp>
          <p:sp>
            <p:nvSpPr>
              <p:cNvPr id="33194" name="Freeform 277"/>
              <p:cNvSpPr>
                <a:spLocks/>
              </p:cNvSpPr>
              <p:nvPr/>
            </p:nvSpPr>
            <p:spPr bwMode="auto">
              <a:xfrm>
                <a:off x="2864" y="2148"/>
                <a:ext cx="177" cy="241"/>
              </a:xfrm>
              <a:custGeom>
                <a:avLst/>
                <a:gdLst>
                  <a:gd name="T0" fmla="*/ 170 w 177"/>
                  <a:gd name="T1" fmla="*/ 48 h 241"/>
                  <a:gd name="T2" fmla="*/ 174 w 177"/>
                  <a:gd name="T3" fmla="*/ 35 h 241"/>
                  <a:gd name="T4" fmla="*/ 174 w 177"/>
                  <a:gd name="T5" fmla="*/ 19 h 241"/>
                  <a:gd name="T6" fmla="*/ 161 w 177"/>
                  <a:gd name="T7" fmla="*/ 7 h 241"/>
                  <a:gd name="T8" fmla="*/ 151 w 177"/>
                  <a:gd name="T9" fmla="*/ 10 h 241"/>
                  <a:gd name="T10" fmla="*/ 145 w 177"/>
                  <a:gd name="T11" fmla="*/ 10 h 241"/>
                  <a:gd name="T12" fmla="*/ 135 w 177"/>
                  <a:gd name="T13" fmla="*/ 0 h 241"/>
                  <a:gd name="T14" fmla="*/ 132 w 177"/>
                  <a:gd name="T15" fmla="*/ 0 h 241"/>
                  <a:gd name="T16" fmla="*/ 129 w 177"/>
                  <a:gd name="T17" fmla="*/ 0 h 241"/>
                  <a:gd name="T18" fmla="*/ 119 w 177"/>
                  <a:gd name="T19" fmla="*/ 0 h 241"/>
                  <a:gd name="T20" fmla="*/ 116 w 177"/>
                  <a:gd name="T21" fmla="*/ 3 h 241"/>
                  <a:gd name="T22" fmla="*/ 103 w 177"/>
                  <a:gd name="T23" fmla="*/ 7 h 241"/>
                  <a:gd name="T24" fmla="*/ 96 w 177"/>
                  <a:gd name="T25" fmla="*/ 7 h 241"/>
                  <a:gd name="T26" fmla="*/ 93 w 177"/>
                  <a:gd name="T27" fmla="*/ 13 h 241"/>
                  <a:gd name="T28" fmla="*/ 80 w 177"/>
                  <a:gd name="T29" fmla="*/ 10 h 241"/>
                  <a:gd name="T30" fmla="*/ 77 w 177"/>
                  <a:gd name="T31" fmla="*/ 10 h 241"/>
                  <a:gd name="T32" fmla="*/ 68 w 177"/>
                  <a:gd name="T33" fmla="*/ 0 h 241"/>
                  <a:gd name="T34" fmla="*/ 61 w 177"/>
                  <a:gd name="T35" fmla="*/ 19 h 241"/>
                  <a:gd name="T36" fmla="*/ 58 w 177"/>
                  <a:gd name="T37" fmla="*/ 29 h 241"/>
                  <a:gd name="T38" fmla="*/ 51 w 177"/>
                  <a:gd name="T39" fmla="*/ 77 h 241"/>
                  <a:gd name="T40" fmla="*/ 39 w 177"/>
                  <a:gd name="T41" fmla="*/ 97 h 241"/>
                  <a:gd name="T42" fmla="*/ 35 w 177"/>
                  <a:gd name="T43" fmla="*/ 109 h 241"/>
                  <a:gd name="T44" fmla="*/ 22 w 177"/>
                  <a:gd name="T45" fmla="*/ 129 h 241"/>
                  <a:gd name="T46" fmla="*/ 19 w 177"/>
                  <a:gd name="T47" fmla="*/ 129 h 241"/>
                  <a:gd name="T48" fmla="*/ 13 w 177"/>
                  <a:gd name="T49" fmla="*/ 126 h 241"/>
                  <a:gd name="T50" fmla="*/ 10 w 177"/>
                  <a:gd name="T51" fmla="*/ 132 h 241"/>
                  <a:gd name="T52" fmla="*/ 3 w 177"/>
                  <a:gd name="T53" fmla="*/ 132 h 241"/>
                  <a:gd name="T54" fmla="*/ 0 w 177"/>
                  <a:gd name="T55" fmla="*/ 145 h 241"/>
                  <a:gd name="T56" fmla="*/ 10 w 177"/>
                  <a:gd name="T57" fmla="*/ 145 h 241"/>
                  <a:gd name="T58" fmla="*/ 22 w 177"/>
                  <a:gd name="T59" fmla="*/ 145 h 241"/>
                  <a:gd name="T60" fmla="*/ 35 w 177"/>
                  <a:gd name="T61" fmla="*/ 145 h 241"/>
                  <a:gd name="T62" fmla="*/ 42 w 177"/>
                  <a:gd name="T63" fmla="*/ 164 h 241"/>
                  <a:gd name="T64" fmla="*/ 51 w 177"/>
                  <a:gd name="T65" fmla="*/ 174 h 241"/>
                  <a:gd name="T66" fmla="*/ 64 w 177"/>
                  <a:gd name="T67" fmla="*/ 171 h 241"/>
                  <a:gd name="T68" fmla="*/ 77 w 177"/>
                  <a:gd name="T69" fmla="*/ 158 h 241"/>
                  <a:gd name="T70" fmla="*/ 87 w 177"/>
                  <a:gd name="T71" fmla="*/ 164 h 241"/>
                  <a:gd name="T72" fmla="*/ 87 w 177"/>
                  <a:gd name="T73" fmla="*/ 183 h 241"/>
                  <a:gd name="T74" fmla="*/ 90 w 177"/>
                  <a:gd name="T75" fmla="*/ 206 h 241"/>
                  <a:gd name="T76" fmla="*/ 90 w 177"/>
                  <a:gd name="T77" fmla="*/ 216 h 241"/>
                  <a:gd name="T78" fmla="*/ 100 w 177"/>
                  <a:gd name="T79" fmla="*/ 209 h 241"/>
                  <a:gd name="T80" fmla="*/ 106 w 177"/>
                  <a:gd name="T81" fmla="*/ 209 h 241"/>
                  <a:gd name="T82" fmla="*/ 113 w 177"/>
                  <a:gd name="T83" fmla="*/ 216 h 241"/>
                  <a:gd name="T84" fmla="*/ 119 w 177"/>
                  <a:gd name="T85" fmla="*/ 219 h 241"/>
                  <a:gd name="T86" fmla="*/ 135 w 177"/>
                  <a:gd name="T87" fmla="*/ 219 h 241"/>
                  <a:gd name="T88" fmla="*/ 145 w 177"/>
                  <a:gd name="T89" fmla="*/ 228 h 241"/>
                  <a:gd name="T90" fmla="*/ 151 w 177"/>
                  <a:gd name="T91" fmla="*/ 238 h 241"/>
                  <a:gd name="T92" fmla="*/ 158 w 177"/>
                  <a:gd name="T93" fmla="*/ 238 h 241"/>
                  <a:gd name="T94" fmla="*/ 161 w 177"/>
                  <a:gd name="T95" fmla="*/ 225 h 241"/>
                  <a:gd name="T96" fmla="*/ 148 w 177"/>
                  <a:gd name="T97" fmla="*/ 222 h 241"/>
                  <a:gd name="T98" fmla="*/ 154 w 177"/>
                  <a:gd name="T99" fmla="*/ 196 h 241"/>
                  <a:gd name="T100" fmla="*/ 151 w 177"/>
                  <a:gd name="T101" fmla="*/ 187 h 241"/>
                  <a:gd name="T102" fmla="*/ 154 w 177"/>
                  <a:gd name="T103" fmla="*/ 180 h 241"/>
                  <a:gd name="T104" fmla="*/ 167 w 177"/>
                  <a:gd name="T105" fmla="*/ 174 h 241"/>
                  <a:gd name="T106" fmla="*/ 161 w 177"/>
                  <a:gd name="T107" fmla="*/ 158 h 241"/>
                  <a:gd name="T108" fmla="*/ 158 w 177"/>
                  <a:gd name="T109" fmla="*/ 142 h 241"/>
                  <a:gd name="T110" fmla="*/ 154 w 177"/>
                  <a:gd name="T111" fmla="*/ 135 h 241"/>
                  <a:gd name="T112" fmla="*/ 158 w 177"/>
                  <a:gd name="T113" fmla="*/ 122 h 241"/>
                  <a:gd name="T114" fmla="*/ 158 w 177"/>
                  <a:gd name="T115" fmla="*/ 119 h 241"/>
                  <a:gd name="T116" fmla="*/ 158 w 177"/>
                  <a:gd name="T117" fmla="*/ 106 h 241"/>
                  <a:gd name="T118" fmla="*/ 154 w 177"/>
                  <a:gd name="T119" fmla="*/ 100 h 241"/>
                  <a:gd name="T120" fmla="*/ 161 w 177"/>
                  <a:gd name="T121" fmla="*/ 84 h 241"/>
                  <a:gd name="T122" fmla="*/ 161 w 177"/>
                  <a:gd name="T123" fmla="*/ 71 h 241"/>
                  <a:gd name="T124" fmla="*/ 170 w 177"/>
                  <a:gd name="T125" fmla="*/ 52 h 2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
                  <a:gd name="T190" fmla="*/ 0 h 241"/>
                  <a:gd name="T191" fmla="*/ 177 w 177"/>
                  <a:gd name="T192" fmla="*/ 241 h 2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 h="241">
                    <a:moveTo>
                      <a:pt x="170" y="52"/>
                    </a:moveTo>
                    <a:lnTo>
                      <a:pt x="170" y="48"/>
                    </a:lnTo>
                    <a:lnTo>
                      <a:pt x="177" y="39"/>
                    </a:lnTo>
                    <a:lnTo>
                      <a:pt x="174" y="35"/>
                    </a:lnTo>
                    <a:lnTo>
                      <a:pt x="170" y="32"/>
                    </a:lnTo>
                    <a:lnTo>
                      <a:pt x="174" y="19"/>
                    </a:lnTo>
                    <a:lnTo>
                      <a:pt x="170" y="19"/>
                    </a:lnTo>
                    <a:lnTo>
                      <a:pt x="161" y="7"/>
                    </a:lnTo>
                    <a:lnTo>
                      <a:pt x="158" y="10"/>
                    </a:lnTo>
                    <a:lnTo>
                      <a:pt x="151" y="10"/>
                    </a:lnTo>
                    <a:lnTo>
                      <a:pt x="151" y="13"/>
                    </a:lnTo>
                    <a:lnTo>
                      <a:pt x="145" y="10"/>
                    </a:lnTo>
                    <a:lnTo>
                      <a:pt x="142" y="0"/>
                    </a:lnTo>
                    <a:lnTo>
                      <a:pt x="135" y="0"/>
                    </a:lnTo>
                    <a:lnTo>
                      <a:pt x="135" y="3"/>
                    </a:lnTo>
                    <a:lnTo>
                      <a:pt x="132" y="0"/>
                    </a:lnTo>
                    <a:lnTo>
                      <a:pt x="132" y="3"/>
                    </a:lnTo>
                    <a:lnTo>
                      <a:pt x="129" y="0"/>
                    </a:lnTo>
                    <a:lnTo>
                      <a:pt x="122" y="0"/>
                    </a:lnTo>
                    <a:lnTo>
                      <a:pt x="119" y="0"/>
                    </a:lnTo>
                    <a:lnTo>
                      <a:pt x="119" y="3"/>
                    </a:lnTo>
                    <a:lnTo>
                      <a:pt x="116" y="3"/>
                    </a:lnTo>
                    <a:lnTo>
                      <a:pt x="113" y="3"/>
                    </a:lnTo>
                    <a:lnTo>
                      <a:pt x="103" y="7"/>
                    </a:lnTo>
                    <a:lnTo>
                      <a:pt x="96" y="7"/>
                    </a:lnTo>
                    <a:lnTo>
                      <a:pt x="96" y="10"/>
                    </a:lnTo>
                    <a:lnTo>
                      <a:pt x="93" y="13"/>
                    </a:lnTo>
                    <a:lnTo>
                      <a:pt x="87" y="13"/>
                    </a:lnTo>
                    <a:lnTo>
                      <a:pt x="80" y="10"/>
                    </a:lnTo>
                    <a:lnTo>
                      <a:pt x="77" y="10"/>
                    </a:lnTo>
                    <a:lnTo>
                      <a:pt x="71" y="0"/>
                    </a:lnTo>
                    <a:lnTo>
                      <a:pt x="68" y="0"/>
                    </a:lnTo>
                    <a:lnTo>
                      <a:pt x="61" y="10"/>
                    </a:lnTo>
                    <a:lnTo>
                      <a:pt x="61" y="19"/>
                    </a:lnTo>
                    <a:lnTo>
                      <a:pt x="58" y="19"/>
                    </a:lnTo>
                    <a:lnTo>
                      <a:pt x="58" y="29"/>
                    </a:lnTo>
                    <a:lnTo>
                      <a:pt x="51" y="42"/>
                    </a:lnTo>
                    <a:lnTo>
                      <a:pt x="51" y="77"/>
                    </a:lnTo>
                    <a:lnTo>
                      <a:pt x="42" y="87"/>
                    </a:lnTo>
                    <a:lnTo>
                      <a:pt x="39" y="97"/>
                    </a:lnTo>
                    <a:lnTo>
                      <a:pt x="35" y="100"/>
                    </a:lnTo>
                    <a:lnTo>
                      <a:pt x="35" y="109"/>
                    </a:lnTo>
                    <a:lnTo>
                      <a:pt x="32" y="119"/>
                    </a:lnTo>
                    <a:lnTo>
                      <a:pt x="22" y="129"/>
                    </a:lnTo>
                    <a:lnTo>
                      <a:pt x="19" y="132"/>
                    </a:lnTo>
                    <a:lnTo>
                      <a:pt x="19" y="129"/>
                    </a:lnTo>
                    <a:lnTo>
                      <a:pt x="19" y="126"/>
                    </a:lnTo>
                    <a:lnTo>
                      <a:pt x="13" y="126"/>
                    </a:lnTo>
                    <a:lnTo>
                      <a:pt x="10" y="132"/>
                    </a:lnTo>
                    <a:lnTo>
                      <a:pt x="6" y="129"/>
                    </a:lnTo>
                    <a:lnTo>
                      <a:pt x="3" y="132"/>
                    </a:lnTo>
                    <a:lnTo>
                      <a:pt x="0" y="142"/>
                    </a:lnTo>
                    <a:lnTo>
                      <a:pt x="0" y="145"/>
                    </a:lnTo>
                    <a:lnTo>
                      <a:pt x="0" y="148"/>
                    </a:lnTo>
                    <a:lnTo>
                      <a:pt x="10" y="145"/>
                    </a:lnTo>
                    <a:lnTo>
                      <a:pt x="16" y="145"/>
                    </a:lnTo>
                    <a:lnTo>
                      <a:pt x="22" y="145"/>
                    </a:lnTo>
                    <a:lnTo>
                      <a:pt x="29" y="145"/>
                    </a:lnTo>
                    <a:lnTo>
                      <a:pt x="35" y="145"/>
                    </a:lnTo>
                    <a:lnTo>
                      <a:pt x="39" y="148"/>
                    </a:lnTo>
                    <a:lnTo>
                      <a:pt x="42" y="164"/>
                    </a:lnTo>
                    <a:lnTo>
                      <a:pt x="48" y="174"/>
                    </a:lnTo>
                    <a:lnTo>
                      <a:pt x="51" y="174"/>
                    </a:lnTo>
                    <a:lnTo>
                      <a:pt x="58" y="171"/>
                    </a:lnTo>
                    <a:lnTo>
                      <a:pt x="64" y="171"/>
                    </a:lnTo>
                    <a:lnTo>
                      <a:pt x="68" y="158"/>
                    </a:lnTo>
                    <a:lnTo>
                      <a:pt x="77" y="158"/>
                    </a:lnTo>
                    <a:lnTo>
                      <a:pt x="77" y="161"/>
                    </a:lnTo>
                    <a:lnTo>
                      <a:pt x="87" y="164"/>
                    </a:lnTo>
                    <a:lnTo>
                      <a:pt x="87" y="183"/>
                    </a:lnTo>
                    <a:lnTo>
                      <a:pt x="87" y="190"/>
                    </a:lnTo>
                    <a:lnTo>
                      <a:pt x="90" y="206"/>
                    </a:lnTo>
                    <a:lnTo>
                      <a:pt x="87" y="212"/>
                    </a:lnTo>
                    <a:lnTo>
                      <a:pt x="90" y="216"/>
                    </a:lnTo>
                    <a:lnTo>
                      <a:pt x="93" y="209"/>
                    </a:lnTo>
                    <a:lnTo>
                      <a:pt x="100" y="209"/>
                    </a:lnTo>
                    <a:lnTo>
                      <a:pt x="106" y="209"/>
                    </a:lnTo>
                    <a:lnTo>
                      <a:pt x="109" y="209"/>
                    </a:lnTo>
                    <a:lnTo>
                      <a:pt x="113" y="216"/>
                    </a:lnTo>
                    <a:lnTo>
                      <a:pt x="119" y="212"/>
                    </a:lnTo>
                    <a:lnTo>
                      <a:pt x="119" y="219"/>
                    </a:lnTo>
                    <a:lnTo>
                      <a:pt x="129" y="222"/>
                    </a:lnTo>
                    <a:lnTo>
                      <a:pt x="135" y="219"/>
                    </a:lnTo>
                    <a:lnTo>
                      <a:pt x="138" y="225"/>
                    </a:lnTo>
                    <a:lnTo>
                      <a:pt x="145" y="228"/>
                    </a:lnTo>
                    <a:lnTo>
                      <a:pt x="148" y="232"/>
                    </a:lnTo>
                    <a:lnTo>
                      <a:pt x="151" y="238"/>
                    </a:lnTo>
                    <a:lnTo>
                      <a:pt x="154" y="238"/>
                    </a:lnTo>
                    <a:lnTo>
                      <a:pt x="158" y="238"/>
                    </a:lnTo>
                    <a:lnTo>
                      <a:pt x="161" y="241"/>
                    </a:lnTo>
                    <a:lnTo>
                      <a:pt x="161" y="225"/>
                    </a:lnTo>
                    <a:lnTo>
                      <a:pt x="154" y="225"/>
                    </a:lnTo>
                    <a:lnTo>
                      <a:pt x="148" y="222"/>
                    </a:lnTo>
                    <a:lnTo>
                      <a:pt x="151" y="203"/>
                    </a:lnTo>
                    <a:lnTo>
                      <a:pt x="154" y="196"/>
                    </a:lnTo>
                    <a:lnTo>
                      <a:pt x="151" y="190"/>
                    </a:lnTo>
                    <a:lnTo>
                      <a:pt x="151" y="187"/>
                    </a:lnTo>
                    <a:lnTo>
                      <a:pt x="154" y="183"/>
                    </a:lnTo>
                    <a:lnTo>
                      <a:pt x="154" y="180"/>
                    </a:lnTo>
                    <a:lnTo>
                      <a:pt x="154" y="177"/>
                    </a:lnTo>
                    <a:lnTo>
                      <a:pt x="167" y="174"/>
                    </a:lnTo>
                    <a:lnTo>
                      <a:pt x="167" y="167"/>
                    </a:lnTo>
                    <a:lnTo>
                      <a:pt x="161" y="158"/>
                    </a:lnTo>
                    <a:lnTo>
                      <a:pt x="158" y="151"/>
                    </a:lnTo>
                    <a:lnTo>
                      <a:pt x="158" y="142"/>
                    </a:lnTo>
                    <a:lnTo>
                      <a:pt x="158" y="138"/>
                    </a:lnTo>
                    <a:lnTo>
                      <a:pt x="154" y="135"/>
                    </a:lnTo>
                    <a:lnTo>
                      <a:pt x="158" y="126"/>
                    </a:lnTo>
                    <a:lnTo>
                      <a:pt x="158" y="122"/>
                    </a:lnTo>
                    <a:lnTo>
                      <a:pt x="158" y="119"/>
                    </a:lnTo>
                    <a:lnTo>
                      <a:pt x="158" y="113"/>
                    </a:lnTo>
                    <a:lnTo>
                      <a:pt x="158" y="106"/>
                    </a:lnTo>
                    <a:lnTo>
                      <a:pt x="158" y="103"/>
                    </a:lnTo>
                    <a:lnTo>
                      <a:pt x="154" y="100"/>
                    </a:lnTo>
                    <a:lnTo>
                      <a:pt x="158" y="93"/>
                    </a:lnTo>
                    <a:lnTo>
                      <a:pt x="161" y="84"/>
                    </a:lnTo>
                    <a:lnTo>
                      <a:pt x="161" y="74"/>
                    </a:lnTo>
                    <a:lnTo>
                      <a:pt x="161" y="71"/>
                    </a:lnTo>
                    <a:lnTo>
                      <a:pt x="164" y="61"/>
                    </a:lnTo>
                    <a:lnTo>
                      <a:pt x="170" y="52"/>
                    </a:lnTo>
                  </a:path>
                </a:pathLst>
              </a:custGeom>
              <a:noFill/>
              <a:ln w="0">
                <a:solidFill>
                  <a:srgbClr val="7F7F7F"/>
                </a:solidFill>
                <a:round/>
                <a:headEnd/>
                <a:tailEnd/>
              </a:ln>
            </p:spPr>
            <p:txBody>
              <a:bodyPr/>
              <a:lstStyle/>
              <a:p>
                <a:endParaRPr lang="en-US"/>
              </a:p>
            </p:txBody>
          </p:sp>
          <p:sp>
            <p:nvSpPr>
              <p:cNvPr id="33195" name="Freeform 278"/>
              <p:cNvSpPr>
                <a:spLocks/>
              </p:cNvSpPr>
              <p:nvPr/>
            </p:nvSpPr>
            <p:spPr bwMode="auto">
              <a:xfrm>
                <a:off x="2896" y="2502"/>
                <a:ext cx="148" cy="164"/>
              </a:xfrm>
              <a:custGeom>
                <a:avLst/>
                <a:gdLst>
                  <a:gd name="T0" fmla="*/ 13 w 148"/>
                  <a:gd name="T1" fmla="*/ 90 h 164"/>
                  <a:gd name="T2" fmla="*/ 10 w 148"/>
                  <a:gd name="T3" fmla="*/ 87 h 164"/>
                  <a:gd name="T4" fmla="*/ 3 w 148"/>
                  <a:gd name="T5" fmla="*/ 80 h 164"/>
                  <a:gd name="T6" fmla="*/ 0 w 148"/>
                  <a:gd name="T7" fmla="*/ 87 h 164"/>
                  <a:gd name="T8" fmla="*/ 16 w 148"/>
                  <a:gd name="T9" fmla="*/ 129 h 164"/>
                  <a:gd name="T10" fmla="*/ 13 w 148"/>
                  <a:gd name="T11" fmla="*/ 141 h 164"/>
                  <a:gd name="T12" fmla="*/ 10 w 148"/>
                  <a:gd name="T13" fmla="*/ 141 h 164"/>
                  <a:gd name="T14" fmla="*/ 13 w 148"/>
                  <a:gd name="T15" fmla="*/ 145 h 164"/>
                  <a:gd name="T16" fmla="*/ 13 w 148"/>
                  <a:gd name="T17" fmla="*/ 158 h 164"/>
                  <a:gd name="T18" fmla="*/ 16 w 148"/>
                  <a:gd name="T19" fmla="*/ 158 h 164"/>
                  <a:gd name="T20" fmla="*/ 19 w 148"/>
                  <a:gd name="T21" fmla="*/ 161 h 164"/>
                  <a:gd name="T22" fmla="*/ 23 w 148"/>
                  <a:gd name="T23" fmla="*/ 164 h 164"/>
                  <a:gd name="T24" fmla="*/ 29 w 148"/>
                  <a:gd name="T25" fmla="*/ 164 h 164"/>
                  <a:gd name="T26" fmla="*/ 45 w 148"/>
                  <a:gd name="T27" fmla="*/ 161 h 164"/>
                  <a:gd name="T28" fmla="*/ 48 w 148"/>
                  <a:gd name="T29" fmla="*/ 158 h 164"/>
                  <a:gd name="T30" fmla="*/ 55 w 148"/>
                  <a:gd name="T31" fmla="*/ 158 h 164"/>
                  <a:gd name="T32" fmla="*/ 71 w 148"/>
                  <a:gd name="T33" fmla="*/ 158 h 164"/>
                  <a:gd name="T34" fmla="*/ 81 w 148"/>
                  <a:gd name="T35" fmla="*/ 158 h 164"/>
                  <a:gd name="T36" fmla="*/ 81 w 148"/>
                  <a:gd name="T37" fmla="*/ 154 h 164"/>
                  <a:gd name="T38" fmla="*/ 93 w 148"/>
                  <a:gd name="T39" fmla="*/ 151 h 164"/>
                  <a:gd name="T40" fmla="*/ 116 w 148"/>
                  <a:gd name="T41" fmla="*/ 125 h 164"/>
                  <a:gd name="T42" fmla="*/ 135 w 148"/>
                  <a:gd name="T43" fmla="*/ 93 h 164"/>
                  <a:gd name="T44" fmla="*/ 148 w 148"/>
                  <a:gd name="T45" fmla="*/ 61 h 164"/>
                  <a:gd name="T46" fmla="*/ 142 w 148"/>
                  <a:gd name="T47" fmla="*/ 48 h 164"/>
                  <a:gd name="T48" fmla="*/ 138 w 148"/>
                  <a:gd name="T49" fmla="*/ 6 h 164"/>
                  <a:gd name="T50" fmla="*/ 132 w 148"/>
                  <a:gd name="T51" fmla="*/ 3 h 164"/>
                  <a:gd name="T52" fmla="*/ 122 w 148"/>
                  <a:gd name="T53" fmla="*/ 0 h 164"/>
                  <a:gd name="T54" fmla="*/ 110 w 148"/>
                  <a:gd name="T55" fmla="*/ 10 h 164"/>
                  <a:gd name="T56" fmla="*/ 97 w 148"/>
                  <a:gd name="T57" fmla="*/ 22 h 164"/>
                  <a:gd name="T58" fmla="*/ 87 w 148"/>
                  <a:gd name="T59" fmla="*/ 35 h 164"/>
                  <a:gd name="T60" fmla="*/ 77 w 148"/>
                  <a:gd name="T61" fmla="*/ 48 h 164"/>
                  <a:gd name="T62" fmla="*/ 64 w 148"/>
                  <a:gd name="T63" fmla="*/ 45 h 164"/>
                  <a:gd name="T64" fmla="*/ 48 w 148"/>
                  <a:gd name="T65" fmla="*/ 61 h 164"/>
                  <a:gd name="T66" fmla="*/ 39 w 148"/>
                  <a:gd name="T67" fmla="*/ 58 h 164"/>
                  <a:gd name="T68" fmla="*/ 42 w 148"/>
                  <a:gd name="T69" fmla="*/ 48 h 164"/>
                  <a:gd name="T70" fmla="*/ 32 w 148"/>
                  <a:gd name="T71" fmla="*/ 48 h 164"/>
                  <a:gd name="T72" fmla="*/ 32 w 148"/>
                  <a:gd name="T73" fmla="*/ 84 h 1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164"/>
                  <a:gd name="T113" fmla="*/ 148 w 148"/>
                  <a:gd name="T114" fmla="*/ 164 h 1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164">
                    <a:moveTo>
                      <a:pt x="23" y="90"/>
                    </a:moveTo>
                    <a:lnTo>
                      <a:pt x="13" y="90"/>
                    </a:lnTo>
                    <a:lnTo>
                      <a:pt x="10" y="87"/>
                    </a:lnTo>
                    <a:lnTo>
                      <a:pt x="7" y="80"/>
                    </a:lnTo>
                    <a:lnTo>
                      <a:pt x="3" y="80"/>
                    </a:lnTo>
                    <a:lnTo>
                      <a:pt x="3" y="87"/>
                    </a:lnTo>
                    <a:lnTo>
                      <a:pt x="0" y="87"/>
                    </a:lnTo>
                    <a:lnTo>
                      <a:pt x="10" y="113"/>
                    </a:lnTo>
                    <a:lnTo>
                      <a:pt x="16" y="129"/>
                    </a:lnTo>
                    <a:lnTo>
                      <a:pt x="16" y="138"/>
                    </a:lnTo>
                    <a:lnTo>
                      <a:pt x="13" y="141"/>
                    </a:lnTo>
                    <a:lnTo>
                      <a:pt x="13" y="138"/>
                    </a:lnTo>
                    <a:lnTo>
                      <a:pt x="10" y="141"/>
                    </a:lnTo>
                    <a:lnTo>
                      <a:pt x="13" y="145"/>
                    </a:lnTo>
                    <a:lnTo>
                      <a:pt x="16" y="151"/>
                    </a:lnTo>
                    <a:lnTo>
                      <a:pt x="13" y="158"/>
                    </a:lnTo>
                    <a:lnTo>
                      <a:pt x="16" y="161"/>
                    </a:lnTo>
                    <a:lnTo>
                      <a:pt x="16" y="158"/>
                    </a:lnTo>
                    <a:lnTo>
                      <a:pt x="19" y="158"/>
                    </a:lnTo>
                    <a:lnTo>
                      <a:pt x="19" y="161"/>
                    </a:lnTo>
                    <a:lnTo>
                      <a:pt x="23" y="161"/>
                    </a:lnTo>
                    <a:lnTo>
                      <a:pt x="23" y="164"/>
                    </a:lnTo>
                    <a:lnTo>
                      <a:pt x="29" y="164"/>
                    </a:lnTo>
                    <a:lnTo>
                      <a:pt x="32" y="161"/>
                    </a:lnTo>
                    <a:lnTo>
                      <a:pt x="45" y="161"/>
                    </a:lnTo>
                    <a:lnTo>
                      <a:pt x="48" y="158"/>
                    </a:lnTo>
                    <a:lnTo>
                      <a:pt x="52" y="158"/>
                    </a:lnTo>
                    <a:lnTo>
                      <a:pt x="55" y="158"/>
                    </a:lnTo>
                    <a:lnTo>
                      <a:pt x="61" y="158"/>
                    </a:lnTo>
                    <a:lnTo>
                      <a:pt x="71" y="158"/>
                    </a:lnTo>
                    <a:lnTo>
                      <a:pt x="74" y="158"/>
                    </a:lnTo>
                    <a:lnTo>
                      <a:pt x="81" y="158"/>
                    </a:lnTo>
                    <a:lnTo>
                      <a:pt x="77" y="154"/>
                    </a:lnTo>
                    <a:lnTo>
                      <a:pt x="81" y="154"/>
                    </a:lnTo>
                    <a:lnTo>
                      <a:pt x="90" y="151"/>
                    </a:lnTo>
                    <a:lnTo>
                      <a:pt x="93" y="151"/>
                    </a:lnTo>
                    <a:lnTo>
                      <a:pt x="106" y="138"/>
                    </a:lnTo>
                    <a:lnTo>
                      <a:pt x="116" y="125"/>
                    </a:lnTo>
                    <a:lnTo>
                      <a:pt x="119" y="119"/>
                    </a:lnTo>
                    <a:lnTo>
                      <a:pt x="135" y="93"/>
                    </a:lnTo>
                    <a:lnTo>
                      <a:pt x="145" y="84"/>
                    </a:lnTo>
                    <a:lnTo>
                      <a:pt x="148" y="61"/>
                    </a:lnTo>
                    <a:lnTo>
                      <a:pt x="142" y="61"/>
                    </a:lnTo>
                    <a:lnTo>
                      <a:pt x="142" y="48"/>
                    </a:lnTo>
                    <a:lnTo>
                      <a:pt x="142" y="29"/>
                    </a:lnTo>
                    <a:lnTo>
                      <a:pt x="138" y="6"/>
                    </a:lnTo>
                    <a:lnTo>
                      <a:pt x="135" y="3"/>
                    </a:lnTo>
                    <a:lnTo>
                      <a:pt x="132" y="3"/>
                    </a:lnTo>
                    <a:lnTo>
                      <a:pt x="126" y="3"/>
                    </a:lnTo>
                    <a:lnTo>
                      <a:pt x="122" y="0"/>
                    </a:lnTo>
                    <a:lnTo>
                      <a:pt x="119" y="0"/>
                    </a:lnTo>
                    <a:lnTo>
                      <a:pt x="110" y="10"/>
                    </a:lnTo>
                    <a:lnTo>
                      <a:pt x="103" y="16"/>
                    </a:lnTo>
                    <a:lnTo>
                      <a:pt x="97" y="22"/>
                    </a:lnTo>
                    <a:lnTo>
                      <a:pt x="93" y="29"/>
                    </a:lnTo>
                    <a:lnTo>
                      <a:pt x="87" y="35"/>
                    </a:lnTo>
                    <a:lnTo>
                      <a:pt x="84" y="45"/>
                    </a:lnTo>
                    <a:lnTo>
                      <a:pt x="77" y="48"/>
                    </a:lnTo>
                    <a:lnTo>
                      <a:pt x="68" y="45"/>
                    </a:lnTo>
                    <a:lnTo>
                      <a:pt x="64" y="45"/>
                    </a:lnTo>
                    <a:lnTo>
                      <a:pt x="52" y="61"/>
                    </a:lnTo>
                    <a:lnTo>
                      <a:pt x="48" y="61"/>
                    </a:lnTo>
                    <a:lnTo>
                      <a:pt x="39" y="61"/>
                    </a:lnTo>
                    <a:lnTo>
                      <a:pt x="39" y="58"/>
                    </a:lnTo>
                    <a:lnTo>
                      <a:pt x="42" y="51"/>
                    </a:lnTo>
                    <a:lnTo>
                      <a:pt x="42" y="48"/>
                    </a:lnTo>
                    <a:lnTo>
                      <a:pt x="32" y="35"/>
                    </a:lnTo>
                    <a:lnTo>
                      <a:pt x="32" y="48"/>
                    </a:lnTo>
                    <a:lnTo>
                      <a:pt x="32" y="64"/>
                    </a:lnTo>
                    <a:lnTo>
                      <a:pt x="32" y="84"/>
                    </a:lnTo>
                    <a:lnTo>
                      <a:pt x="23" y="90"/>
                    </a:lnTo>
                    <a:close/>
                  </a:path>
                </a:pathLst>
              </a:custGeom>
              <a:solidFill>
                <a:srgbClr val="CCCCCC"/>
              </a:solidFill>
              <a:ln w="9525">
                <a:noFill/>
                <a:round/>
                <a:headEnd/>
                <a:tailEnd/>
              </a:ln>
            </p:spPr>
            <p:txBody>
              <a:bodyPr/>
              <a:lstStyle/>
              <a:p>
                <a:endParaRPr lang="en-US"/>
              </a:p>
            </p:txBody>
          </p:sp>
          <p:sp>
            <p:nvSpPr>
              <p:cNvPr id="33196" name="Freeform 279"/>
              <p:cNvSpPr>
                <a:spLocks/>
              </p:cNvSpPr>
              <p:nvPr/>
            </p:nvSpPr>
            <p:spPr bwMode="auto">
              <a:xfrm>
                <a:off x="2896" y="2502"/>
                <a:ext cx="148" cy="164"/>
              </a:xfrm>
              <a:custGeom>
                <a:avLst/>
                <a:gdLst>
                  <a:gd name="T0" fmla="*/ 13 w 148"/>
                  <a:gd name="T1" fmla="*/ 90 h 164"/>
                  <a:gd name="T2" fmla="*/ 10 w 148"/>
                  <a:gd name="T3" fmla="*/ 87 h 164"/>
                  <a:gd name="T4" fmla="*/ 3 w 148"/>
                  <a:gd name="T5" fmla="*/ 80 h 164"/>
                  <a:gd name="T6" fmla="*/ 0 w 148"/>
                  <a:gd name="T7" fmla="*/ 87 h 164"/>
                  <a:gd name="T8" fmla="*/ 16 w 148"/>
                  <a:gd name="T9" fmla="*/ 129 h 164"/>
                  <a:gd name="T10" fmla="*/ 13 w 148"/>
                  <a:gd name="T11" fmla="*/ 141 h 164"/>
                  <a:gd name="T12" fmla="*/ 10 w 148"/>
                  <a:gd name="T13" fmla="*/ 141 h 164"/>
                  <a:gd name="T14" fmla="*/ 13 w 148"/>
                  <a:gd name="T15" fmla="*/ 145 h 164"/>
                  <a:gd name="T16" fmla="*/ 13 w 148"/>
                  <a:gd name="T17" fmla="*/ 158 h 164"/>
                  <a:gd name="T18" fmla="*/ 16 w 148"/>
                  <a:gd name="T19" fmla="*/ 158 h 164"/>
                  <a:gd name="T20" fmla="*/ 19 w 148"/>
                  <a:gd name="T21" fmla="*/ 161 h 164"/>
                  <a:gd name="T22" fmla="*/ 23 w 148"/>
                  <a:gd name="T23" fmla="*/ 164 h 164"/>
                  <a:gd name="T24" fmla="*/ 29 w 148"/>
                  <a:gd name="T25" fmla="*/ 164 h 164"/>
                  <a:gd name="T26" fmla="*/ 45 w 148"/>
                  <a:gd name="T27" fmla="*/ 161 h 164"/>
                  <a:gd name="T28" fmla="*/ 48 w 148"/>
                  <a:gd name="T29" fmla="*/ 158 h 164"/>
                  <a:gd name="T30" fmla="*/ 55 w 148"/>
                  <a:gd name="T31" fmla="*/ 158 h 164"/>
                  <a:gd name="T32" fmla="*/ 71 w 148"/>
                  <a:gd name="T33" fmla="*/ 158 h 164"/>
                  <a:gd name="T34" fmla="*/ 81 w 148"/>
                  <a:gd name="T35" fmla="*/ 158 h 164"/>
                  <a:gd name="T36" fmla="*/ 81 w 148"/>
                  <a:gd name="T37" fmla="*/ 154 h 164"/>
                  <a:gd name="T38" fmla="*/ 93 w 148"/>
                  <a:gd name="T39" fmla="*/ 151 h 164"/>
                  <a:gd name="T40" fmla="*/ 116 w 148"/>
                  <a:gd name="T41" fmla="*/ 125 h 164"/>
                  <a:gd name="T42" fmla="*/ 135 w 148"/>
                  <a:gd name="T43" fmla="*/ 93 h 164"/>
                  <a:gd name="T44" fmla="*/ 148 w 148"/>
                  <a:gd name="T45" fmla="*/ 61 h 164"/>
                  <a:gd name="T46" fmla="*/ 142 w 148"/>
                  <a:gd name="T47" fmla="*/ 48 h 164"/>
                  <a:gd name="T48" fmla="*/ 138 w 148"/>
                  <a:gd name="T49" fmla="*/ 6 h 164"/>
                  <a:gd name="T50" fmla="*/ 132 w 148"/>
                  <a:gd name="T51" fmla="*/ 3 h 164"/>
                  <a:gd name="T52" fmla="*/ 122 w 148"/>
                  <a:gd name="T53" fmla="*/ 0 h 164"/>
                  <a:gd name="T54" fmla="*/ 110 w 148"/>
                  <a:gd name="T55" fmla="*/ 10 h 164"/>
                  <a:gd name="T56" fmla="*/ 97 w 148"/>
                  <a:gd name="T57" fmla="*/ 22 h 164"/>
                  <a:gd name="T58" fmla="*/ 87 w 148"/>
                  <a:gd name="T59" fmla="*/ 35 h 164"/>
                  <a:gd name="T60" fmla="*/ 77 w 148"/>
                  <a:gd name="T61" fmla="*/ 48 h 164"/>
                  <a:gd name="T62" fmla="*/ 64 w 148"/>
                  <a:gd name="T63" fmla="*/ 45 h 164"/>
                  <a:gd name="T64" fmla="*/ 48 w 148"/>
                  <a:gd name="T65" fmla="*/ 61 h 164"/>
                  <a:gd name="T66" fmla="*/ 39 w 148"/>
                  <a:gd name="T67" fmla="*/ 58 h 164"/>
                  <a:gd name="T68" fmla="*/ 42 w 148"/>
                  <a:gd name="T69" fmla="*/ 48 h 164"/>
                  <a:gd name="T70" fmla="*/ 32 w 148"/>
                  <a:gd name="T71" fmla="*/ 48 h 164"/>
                  <a:gd name="T72" fmla="*/ 32 w 148"/>
                  <a:gd name="T73" fmla="*/ 84 h 164"/>
                  <a:gd name="T74" fmla="*/ 23 w 148"/>
                  <a:gd name="T75" fmla="*/ 90 h 1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164"/>
                  <a:gd name="T116" fmla="*/ 148 w 148"/>
                  <a:gd name="T117" fmla="*/ 164 h 1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164">
                    <a:moveTo>
                      <a:pt x="23" y="90"/>
                    </a:moveTo>
                    <a:lnTo>
                      <a:pt x="13" y="90"/>
                    </a:lnTo>
                    <a:lnTo>
                      <a:pt x="10" y="87"/>
                    </a:lnTo>
                    <a:lnTo>
                      <a:pt x="7" y="80"/>
                    </a:lnTo>
                    <a:lnTo>
                      <a:pt x="3" y="80"/>
                    </a:lnTo>
                    <a:lnTo>
                      <a:pt x="3" y="87"/>
                    </a:lnTo>
                    <a:lnTo>
                      <a:pt x="0" y="87"/>
                    </a:lnTo>
                    <a:lnTo>
                      <a:pt x="10" y="113"/>
                    </a:lnTo>
                    <a:lnTo>
                      <a:pt x="16" y="129"/>
                    </a:lnTo>
                    <a:lnTo>
                      <a:pt x="16" y="138"/>
                    </a:lnTo>
                    <a:lnTo>
                      <a:pt x="13" y="141"/>
                    </a:lnTo>
                    <a:lnTo>
                      <a:pt x="13" y="138"/>
                    </a:lnTo>
                    <a:lnTo>
                      <a:pt x="10" y="141"/>
                    </a:lnTo>
                    <a:lnTo>
                      <a:pt x="13" y="145"/>
                    </a:lnTo>
                    <a:lnTo>
                      <a:pt x="16" y="151"/>
                    </a:lnTo>
                    <a:lnTo>
                      <a:pt x="13" y="158"/>
                    </a:lnTo>
                    <a:lnTo>
                      <a:pt x="16" y="161"/>
                    </a:lnTo>
                    <a:lnTo>
                      <a:pt x="16" y="158"/>
                    </a:lnTo>
                    <a:lnTo>
                      <a:pt x="19" y="158"/>
                    </a:lnTo>
                    <a:lnTo>
                      <a:pt x="19" y="161"/>
                    </a:lnTo>
                    <a:lnTo>
                      <a:pt x="23" y="161"/>
                    </a:lnTo>
                    <a:lnTo>
                      <a:pt x="23" y="164"/>
                    </a:lnTo>
                    <a:lnTo>
                      <a:pt x="29" y="164"/>
                    </a:lnTo>
                    <a:lnTo>
                      <a:pt x="32" y="161"/>
                    </a:lnTo>
                    <a:lnTo>
                      <a:pt x="45" y="161"/>
                    </a:lnTo>
                    <a:lnTo>
                      <a:pt x="48" y="158"/>
                    </a:lnTo>
                    <a:lnTo>
                      <a:pt x="52" y="158"/>
                    </a:lnTo>
                    <a:lnTo>
                      <a:pt x="55" y="158"/>
                    </a:lnTo>
                    <a:lnTo>
                      <a:pt x="61" y="158"/>
                    </a:lnTo>
                    <a:lnTo>
                      <a:pt x="71" y="158"/>
                    </a:lnTo>
                    <a:lnTo>
                      <a:pt x="74" y="158"/>
                    </a:lnTo>
                    <a:lnTo>
                      <a:pt x="81" y="158"/>
                    </a:lnTo>
                    <a:lnTo>
                      <a:pt x="77" y="154"/>
                    </a:lnTo>
                    <a:lnTo>
                      <a:pt x="81" y="154"/>
                    </a:lnTo>
                    <a:lnTo>
                      <a:pt x="90" y="151"/>
                    </a:lnTo>
                    <a:lnTo>
                      <a:pt x="93" y="151"/>
                    </a:lnTo>
                    <a:lnTo>
                      <a:pt x="106" y="138"/>
                    </a:lnTo>
                    <a:lnTo>
                      <a:pt x="116" y="125"/>
                    </a:lnTo>
                    <a:lnTo>
                      <a:pt x="119" y="119"/>
                    </a:lnTo>
                    <a:lnTo>
                      <a:pt x="135" y="93"/>
                    </a:lnTo>
                    <a:lnTo>
                      <a:pt x="145" y="84"/>
                    </a:lnTo>
                    <a:lnTo>
                      <a:pt x="148" y="61"/>
                    </a:lnTo>
                    <a:lnTo>
                      <a:pt x="142" y="61"/>
                    </a:lnTo>
                    <a:lnTo>
                      <a:pt x="142" y="48"/>
                    </a:lnTo>
                    <a:lnTo>
                      <a:pt x="142" y="29"/>
                    </a:lnTo>
                    <a:lnTo>
                      <a:pt x="138" y="6"/>
                    </a:lnTo>
                    <a:lnTo>
                      <a:pt x="135" y="3"/>
                    </a:lnTo>
                    <a:lnTo>
                      <a:pt x="132" y="3"/>
                    </a:lnTo>
                    <a:lnTo>
                      <a:pt x="126" y="3"/>
                    </a:lnTo>
                    <a:lnTo>
                      <a:pt x="122" y="0"/>
                    </a:lnTo>
                    <a:lnTo>
                      <a:pt x="119" y="0"/>
                    </a:lnTo>
                    <a:lnTo>
                      <a:pt x="110" y="10"/>
                    </a:lnTo>
                    <a:lnTo>
                      <a:pt x="103" y="16"/>
                    </a:lnTo>
                    <a:lnTo>
                      <a:pt x="97" y="22"/>
                    </a:lnTo>
                    <a:lnTo>
                      <a:pt x="93" y="29"/>
                    </a:lnTo>
                    <a:lnTo>
                      <a:pt x="87" y="35"/>
                    </a:lnTo>
                    <a:lnTo>
                      <a:pt x="84" y="45"/>
                    </a:lnTo>
                    <a:lnTo>
                      <a:pt x="77" y="48"/>
                    </a:lnTo>
                    <a:lnTo>
                      <a:pt x="68" y="45"/>
                    </a:lnTo>
                    <a:lnTo>
                      <a:pt x="64" y="45"/>
                    </a:lnTo>
                    <a:lnTo>
                      <a:pt x="52" y="61"/>
                    </a:lnTo>
                    <a:lnTo>
                      <a:pt x="48" y="61"/>
                    </a:lnTo>
                    <a:lnTo>
                      <a:pt x="39" y="61"/>
                    </a:lnTo>
                    <a:lnTo>
                      <a:pt x="39" y="58"/>
                    </a:lnTo>
                    <a:lnTo>
                      <a:pt x="42" y="51"/>
                    </a:lnTo>
                    <a:lnTo>
                      <a:pt x="42" y="48"/>
                    </a:lnTo>
                    <a:lnTo>
                      <a:pt x="32" y="35"/>
                    </a:lnTo>
                    <a:lnTo>
                      <a:pt x="32" y="48"/>
                    </a:lnTo>
                    <a:lnTo>
                      <a:pt x="32" y="64"/>
                    </a:lnTo>
                    <a:lnTo>
                      <a:pt x="32" y="84"/>
                    </a:lnTo>
                    <a:lnTo>
                      <a:pt x="23" y="90"/>
                    </a:lnTo>
                  </a:path>
                </a:pathLst>
              </a:custGeom>
              <a:noFill/>
              <a:ln w="0">
                <a:solidFill>
                  <a:srgbClr val="7F7F7F"/>
                </a:solidFill>
                <a:round/>
                <a:headEnd/>
                <a:tailEnd/>
              </a:ln>
            </p:spPr>
            <p:txBody>
              <a:bodyPr/>
              <a:lstStyle/>
              <a:p>
                <a:endParaRPr lang="en-US"/>
              </a:p>
            </p:txBody>
          </p:sp>
          <p:sp>
            <p:nvSpPr>
              <p:cNvPr id="33197" name="Freeform 280"/>
              <p:cNvSpPr>
                <a:spLocks/>
              </p:cNvSpPr>
              <p:nvPr/>
            </p:nvSpPr>
            <p:spPr bwMode="auto">
              <a:xfrm>
                <a:off x="2124" y="2499"/>
                <a:ext cx="145" cy="392"/>
              </a:xfrm>
              <a:custGeom>
                <a:avLst/>
                <a:gdLst>
                  <a:gd name="T0" fmla="*/ 54 w 145"/>
                  <a:gd name="T1" fmla="*/ 389 h 392"/>
                  <a:gd name="T2" fmla="*/ 42 w 145"/>
                  <a:gd name="T3" fmla="*/ 373 h 392"/>
                  <a:gd name="T4" fmla="*/ 35 w 145"/>
                  <a:gd name="T5" fmla="*/ 360 h 392"/>
                  <a:gd name="T6" fmla="*/ 35 w 145"/>
                  <a:gd name="T7" fmla="*/ 334 h 392"/>
                  <a:gd name="T8" fmla="*/ 32 w 145"/>
                  <a:gd name="T9" fmla="*/ 309 h 392"/>
                  <a:gd name="T10" fmla="*/ 25 w 145"/>
                  <a:gd name="T11" fmla="*/ 299 h 392"/>
                  <a:gd name="T12" fmla="*/ 29 w 145"/>
                  <a:gd name="T13" fmla="*/ 292 h 392"/>
                  <a:gd name="T14" fmla="*/ 22 w 145"/>
                  <a:gd name="T15" fmla="*/ 283 h 392"/>
                  <a:gd name="T16" fmla="*/ 19 w 145"/>
                  <a:gd name="T17" fmla="*/ 270 h 392"/>
                  <a:gd name="T18" fmla="*/ 16 w 145"/>
                  <a:gd name="T19" fmla="*/ 254 h 392"/>
                  <a:gd name="T20" fmla="*/ 16 w 145"/>
                  <a:gd name="T21" fmla="*/ 218 h 392"/>
                  <a:gd name="T22" fmla="*/ 9 w 145"/>
                  <a:gd name="T23" fmla="*/ 193 h 392"/>
                  <a:gd name="T24" fmla="*/ 13 w 145"/>
                  <a:gd name="T25" fmla="*/ 173 h 392"/>
                  <a:gd name="T26" fmla="*/ 9 w 145"/>
                  <a:gd name="T27" fmla="*/ 151 h 392"/>
                  <a:gd name="T28" fmla="*/ 3 w 145"/>
                  <a:gd name="T29" fmla="*/ 138 h 392"/>
                  <a:gd name="T30" fmla="*/ 0 w 145"/>
                  <a:gd name="T31" fmla="*/ 122 h 392"/>
                  <a:gd name="T32" fmla="*/ 3 w 145"/>
                  <a:gd name="T33" fmla="*/ 83 h 392"/>
                  <a:gd name="T34" fmla="*/ 13 w 145"/>
                  <a:gd name="T35" fmla="*/ 67 h 392"/>
                  <a:gd name="T36" fmla="*/ 9 w 145"/>
                  <a:gd name="T37" fmla="*/ 42 h 392"/>
                  <a:gd name="T38" fmla="*/ 19 w 145"/>
                  <a:gd name="T39" fmla="*/ 19 h 392"/>
                  <a:gd name="T40" fmla="*/ 29 w 145"/>
                  <a:gd name="T41" fmla="*/ 3 h 392"/>
                  <a:gd name="T42" fmla="*/ 45 w 145"/>
                  <a:gd name="T43" fmla="*/ 3 h 392"/>
                  <a:gd name="T44" fmla="*/ 61 w 145"/>
                  <a:gd name="T45" fmla="*/ 9 h 392"/>
                  <a:gd name="T46" fmla="*/ 77 w 145"/>
                  <a:gd name="T47" fmla="*/ 29 h 392"/>
                  <a:gd name="T48" fmla="*/ 106 w 145"/>
                  <a:gd name="T49" fmla="*/ 45 h 392"/>
                  <a:gd name="T50" fmla="*/ 103 w 145"/>
                  <a:gd name="T51" fmla="*/ 67 h 392"/>
                  <a:gd name="T52" fmla="*/ 116 w 145"/>
                  <a:gd name="T53" fmla="*/ 74 h 392"/>
                  <a:gd name="T54" fmla="*/ 135 w 145"/>
                  <a:gd name="T55" fmla="*/ 48 h 392"/>
                  <a:gd name="T56" fmla="*/ 145 w 145"/>
                  <a:gd name="T57" fmla="*/ 58 h 392"/>
                  <a:gd name="T58" fmla="*/ 135 w 145"/>
                  <a:gd name="T59" fmla="*/ 74 h 392"/>
                  <a:gd name="T60" fmla="*/ 112 w 145"/>
                  <a:gd name="T61" fmla="*/ 109 h 392"/>
                  <a:gd name="T62" fmla="*/ 112 w 145"/>
                  <a:gd name="T63" fmla="*/ 132 h 392"/>
                  <a:gd name="T64" fmla="*/ 112 w 145"/>
                  <a:gd name="T65" fmla="*/ 157 h 392"/>
                  <a:gd name="T66" fmla="*/ 122 w 145"/>
                  <a:gd name="T67" fmla="*/ 170 h 392"/>
                  <a:gd name="T68" fmla="*/ 128 w 145"/>
                  <a:gd name="T69" fmla="*/ 186 h 392"/>
                  <a:gd name="T70" fmla="*/ 135 w 145"/>
                  <a:gd name="T71" fmla="*/ 199 h 392"/>
                  <a:gd name="T72" fmla="*/ 125 w 145"/>
                  <a:gd name="T73" fmla="*/ 215 h 392"/>
                  <a:gd name="T74" fmla="*/ 93 w 145"/>
                  <a:gd name="T75" fmla="*/ 222 h 392"/>
                  <a:gd name="T76" fmla="*/ 93 w 145"/>
                  <a:gd name="T77" fmla="*/ 228 h 392"/>
                  <a:gd name="T78" fmla="*/ 93 w 145"/>
                  <a:gd name="T79" fmla="*/ 238 h 392"/>
                  <a:gd name="T80" fmla="*/ 93 w 145"/>
                  <a:gd name="T81" fmla="*/ 251 h 392"/>
                  <a:gd name="T82" fmla="*/ 74 w 145"/>
                  <a:gd name="T83" fmla="*/ 247 h 392"/>
                  <a:gd name="T84" fmla="*/ 77 w 145"/>
                  <a:gd name="T85" fmla="*/ 264 h 392"/>
                  <a:gd name="T86" fmla="*/ 83 w 145"/>
                  <a:gd name="T87" fmla="*/ 267 h 392"/>
                  <a:gd name="T88" fmla="*/ 87 w 145"/>
                  <a:gd name="T89" fmla="*/ 264 h 392"/>
                  <a:gd name="T90" fmla="*/ 90 w 145"/>
                  <a:gd name="T91" fmla="*/ 273 h 392"/>
                  <a:gd name="T92" fmla="*/ 80 w 145"/>
                  <a:gd name="T93" fmla="*/ 270 h 392"/>
                  <a:gd name="T94" fmla="*/ 87 w 145"/>
                  <a:gd name="T95" fmla="*/ 276 h 392"/>
                  <a:gd name="T96" fmla="*/ 80 w 145"/>
                  <a:gd name="T97" fmla="*/ 283 h 392"/>
                  <a:gd name="T98" fmla="*/ 80 w 145"/>
                  <a:gd name="T99" fmla="*/ 302 h 392"/>
                  <a:gd name="T100" fmla="*/ 71 w 145"/>
                  <a:gd name="T101" fmla="*/ 305 h 392"/>
                  <a:gd name="T102" fmla="*/ 71 w 145"/>
                  <a:gd name="T103" fmla="*/ 321 h 392"/>
                  <a:gd name="T104" fmla="*/ 87 w 145"/>
                  <a:gd name="T105" fmla="*/ 328 h 392"/>
                  <a:gd name="T106" fmla="*/ 90 w 145"/>
                  <a:gd name="T107" fmla="*/ 338 h 392"/>
                  <a:gd name="T108" fmla="*/ 87 w 145"/>
                  <a:gd name="T109" fmla="*/ 341 h 392"/>
                  <a:gd name="T110" fmla="*/ 77 w 145"/>
                  <a:gd name="T111" fmla="*/ 357 h 392"/>
                  <a:gd name="T112" fmla="*/ 77 w 145"/>
                  <a:gd name="T113" fmla="*/ 366 h 392"/>
                  <a:gd name="T114" fmla="*/ 77 w 145"/>
                  <a:gd name="T115" fmla="*/ 366 h 392"/>
                  <a:gd name="T116" fmla="*/ 74 w 145"/>
                  <a:gd name="T117" fmla="*/ 376 h 392"/>
                  <a:gd name="T118" fmla="*/ 77 w 145"/>
                  <a:gd name="T119" fmla="*/ 386 h 3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5"/>
                  <a:gd name="T181" fmla="*/ 0 h 392"/>
                  <a:gd name="T182" fmla="*/ 145 w 145"/>
                  <a:gd name="T183" fmla="*/ 392 h 3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5" h="392">
                    <a:moveTo>
                      <a:pt x="83" y="392"/>
                    </a:moveTo>
                    <a:lnTo>
                      <a:pt x="74" y="389"/>
                    </a:lnTo>
                    <a:lnTo>
                      <a:pt x="54" y="389"/>
                    </a:lnTo>
                    <a:lnTo>
                      <a:pt x="51" y="386"/>
                    </a:lnTo>
                    <a:lnTo>
                      <a:pt x="45" y="373"/>
                    </a:lnTo>
                    <a:lnTo>
                      <a:pt x="42" y="373"/>
                    </a:lnTo>
                    <a:lnTo>
                      <a:pt x="38" y="376"/>
                    </a:lnTo>
                    <a:lnTo>
                      <a:pt x="35" y="366"/>
                    </a:lnTo>
                    <a:lnTo>
                      <a:pt x="35" y="360"/>
                    </a:lnTo>
                    <a:lnTo>
                      <a:pt x="38" y="350"/>
                    </a:lnTo>
                    <a:lnTo>
                      <a:pt x="38" y="344"/>
                    </a:lnTo>
                    <a:lnTo>
                      <a:pt x="35" y="334"/>
                    </a:lnTo>
                    <a:lnTo>
                      <a:pt x="35" y="328"/>
                    </a:lnTo>
                    <a:lnTo>
                      <a:pt x="35" y="321"/>
                    </a:lnTo>
                    <a:lnTo>
                      <a:pt x="32" y="309"/>
                    </a:lnTo>
                    <a:lnTo>
                      <a:pt x="32" y="302"/>
                    </a:lnTo>
                    <a:lnTo>
                      <a:pt x="29" y="299"/>
                    </a:lnTo>
                    <a:lnTo>
                      <a:pt x="25" y="299"/>
                    </a:lnTo>
                    <a:lnTo>
                      <a:pt x="32" y="299"/>
                    </a:lnTo>
                    <a:lnTo>
                      <a:pt x="32" y="296"/>
                    </a:lnTo>
                    <a:lnTo>
                      <a:pt x="29" y="292"/>
                    </a:lnTo>
                    <a:lnTo>
                      <a:pt x="25" y="292"/>
                    </a:lnTo>
                    <a:lnTo>
                      <a:pt x="25" y="286"/>
                    </a:lnTo>
                    <a:lnTo>
                      <a:pt x="22" y="283"/>
                    </a:lnTo>
                    <a:lnTo>
                      <a:pt x="22" y="276"/>
                    </a:lnTo>
                    <a:lnTo>
                      <a:pt x="19" y="276"/>
                    </a:lnTo>
                    <a:lnTo>
                      <a:pt x="19" y="270"/>
                    </a:lnTo>
                    <a:lnTo>
                      <a:pt x="19" y="260"/>
                    </a:lnTo>
                    <a:lnTo>
                      <a:pt x="19" y="257"/>
                    </a:lnTo>
                    <a:lnTo>
                      <a:pt x="16" y="254"/>
                    </a:lnTo>
                    <a:lnTo>
                      <a:pt x="13" y="238"/>
                    </a:lnTo>
                    <a:lnTo>
                      <a:pt x="13" y="225"/>
                    </a:lnTo>
                    <a:lnTo>
                      <a:pt x="16" y="218"/>
                    </a:lnTo>
                    <a:lnTo>
                      <a:pt x="9" y="209"/>
                    </a:lnTo>
                    <a:lnTo>
                      <a:pt x="9" y="193"/>
                    </a:lnTo>
                    <a:lnTo>
                      <a:pt x="13" y="186"/>
                    </a:lnTo>
                    <a:lnTo>
                      <a:pt x="9" y="177"/>
                    </a:lnTo>
                    <a:lnTo>
                      <a:pt x="13" y="173"/>
                    </a:lnTo>
                    <a:lnTo>
                      <a:pt x="9" y="167"/>
                    </a:lnTo>
                    <a:lnTo>
                      <a:pt x="13" y="161"/>
                    </a:lnTo>
                    <a:lnTo>
                      <a:pt x="9" y="151"/>
                    </a:lnTo>
                    <a:lnTo>
                      <a:pt x="9" y="148"/>
                    </a:lnTo>
                    <a:lnTo>
                      <a:pt x="6" y="144"/>
                    </a:lnTo>
                    <a:lnTo>
                      <a:pt x="3" y="138"/>
                    </a:lnTo>
                    <a:lnTo>
                      <a:pt x="3" y="132"/>
                    </a:lnTo>
                    <a:lnTo>
                      <a:pt x="0" y="128"/>
                    </a:lnTo>
                    <a:lnTo>
                      <a:pt x="0" y="122"/>
                    </a:lnTo>
                    <a:lnTo>
                      <a:pt x="3" y="109"/>
                    </a:lnTo>
                    <a:lnTo>
                      <a:pt x="3" y="99"/>
                    </a:lnTo>
                    <a:lnTo>
                      <a:pt x="3" y="83"/>
                    </a:lnTo>
                    <a:lnTo>
                      <a:pt x="6" y="77"/>
                    </a:lnTo>
                    <a:lnTo>
                      <a:pt x="6" y="71"/>
                    </a:lnTo>
                    <a:lnTo>
                      <a:pt x="13" y="67"/>
                    </a:lnTo>
                    <a:lnTo>
                      <a:pt x="6" y="48"/>
                    </a:lnTo>
                    <a:lnTo>
                      <a:pt x="6" y="45"/>
                    </a:lnTo>
                    <a:lnTo>
                      <a:pt x="9" y="42"/>
                    </a:lnTo>
                    <a:lnTo>
                      <a:pt x="6" y="35"/>
                    </a:lnTo>
                    <a:lnTo>
                      <a:pt x="19" y="29"/>
                    </a:lnTo>
                    <a:lnTo>
                      <a:pt x="19" y="19"/>
                    </a:lnTo>
                    <a:lnTo>
                      <a:pt x="16" y="13"/>
                    </a:lnTo>
                    <a:lnTo>
                      <a:pt x="25" y="0"/>
                    </a:lnTo>
                    <a:lnTo>
                      <a:pt x="29" y="3"/>
                    </a:lnTo>
                    <a:lnTo>
                      <a:pt x="38" y="6"/>
                    </a:lnTo>
                    <a:lnTo>
                      <a:pt x="42" y="13"/>
                    </a:lnTo>
                    <a:lnTo>
                      <a:pt x="45" y="3"/>
                    </a:lnTo>
                    <a:lnTo>
                      <a:pt x="51" y="3"/>
                    </a:lnTo>
                    <a:lnTo>
                      <a:pt x="58" y="6"/>
                    </a:lnTo>
                    <a:lnTo>
                      <a:pt x="61" y="9"/>
                    </a:lnTo>
                    <a:lnTo>
                      <a:pt x="67" y="19"/>
                    </a:lnTo>
                    <a:lnTo>
                      <a:pt x="74" y="25"/>
                    </a:lnTo>
                    <a:lnTo>
                      <a:pt x="77" y="29"/>
                    </a:lnTo>
                    <a:lnTo>
                      <a:pt x="87" y="32"/>
                    </a:lnTo>
                    <a:lnTo>
                      <a:pt x="96" y="38"/>
                    </a:lnTo>
                    <a:lnTo>
                      <a:pt x="106" y="45"/>
                    </a:lnTo>
                    <a:lnTo>
                      <a:pt x="106" y="51"/>
                    </a:lnTo>
                    <a:lnTo>
                      <a:pt x="103" y="64"/>
                    </a:lnTo>
                    <a:lnTo>
                      <a:pt x="103" y="67"/>
                    </a:lnTo>
                    <a:lnTo>
                      <a:pt x="103" y="71"/>
                    </a:lnTo>
                    <a:lnTo>
                      <a:pt x="109" y="71"/>
                    </a:lnTo>
                    <a:lnTo>
                      <a:pt x="116" y="74"/>
                    </a:lnTo>
                    <a:lnTo>
                      <a:pt x="125" y="71"/>
                    </a:lnTo>
                    <a:lnTo>
                      <a:pt x="135" y="61"/>
                    </a:lnTo>
                    <a:lnTo>
                      <a:pt x="135" y="48"/>
                    </a:lnTo>
                    <a:lnTo>
                      <a:pt x="138" y="48"/>
                    </a:lnTo>
                    <a:lnTo>
                      <a:pt x="141" y="51"/>
                    </a:lnTo>
                    <a:lnTo>
                      <a:pt x="145" y="58"/>
                    </a:lnTo>
                    <a:lnTo>
                      <a:pt x="145" y="67"/>
                    </a:lnTo>
                    <a:lnTo>
                      <a:pt x="138" y="74"/>
                    </a:lnTo>
                    <a:lnTo>
                      <a:pt x="135" y="74"/>
                    </a:lnTo>
                    <a:lnTo>
                      <a:pt x="125" y="87"/>
                    </a:lnTo>
                    <a:lnTo>
                      <a:pt x="119" y="99"/>
                    </a:lnTo>
                    <a:lnTo>
                      <a:pt x="112" y="109"/>
                    </a:lnTo>
                    <a:lnTo>
                      <a:pt x="112" y="112"/>
                    </a:lnTo>
                    <a:lnTo>
                      <a:pt x="112" y="125"/>
                    </a:lnTo>
                    <a:lnTo>
                      <a:pt x="112" y="132"/>
                    </a:lnTo>
                    <a:lnTo>
                      <a:pt x="112" y="144"/>
                    </a:lnTo>
                    <a:lnTo>
                      <a:pt x="112" y="151"/>
                    </a:lnTo>
                    <a:lnTo>
                      <a:pt x="112" y="157"/>
                    </a:lnTo>
                    <a:lnTo>
                      <a:pt x="112" y="164"/>
                    </a:lnTo>
                    <a:lnTo>
                      <a:pt x="116" y="167"/>
                    </a:lnTo>
                    <a:lnTo>
                      <a:pt x="122" y="170"/>
                    </a:lnTo>
                    <a:lnTo>
                      <a:pt x="125" y="177"/>
                    </a:lnTo>
                    <a:lnTo>
                      <a:pt x="125" y="183"/>
                    </a:lnTo>
                    <a:lnTo>
                      <a:pt x="128" y="186"/>
                    </a:lnTo>
                    <a:lnTo>
                      <a:pt x="132" y="190"/>
                    </a:lnTo>
                    <a:lnTo>
                      <a:pt x="135" y="196"/>
                    </a:lnTo>
                    <a:lnTo>
                      <a:pt x="135" y="199"/>
                    </a:lnTo>
                    <a:lnTo>
                      <a:pt x="128" y="209"/>
                    </a:lnTo>
                    <a:lnTo>
                      <a:pt x="128" y="212"/>
                    </a:lnTo>
                    <a:lnTo>
                      <a:pt x="125" y="215"/>
                    </a:lnTo>
                    <a:lnTo>
                      <a:pt x="116" y="222"/>
                    </a:lnTo>
                    <a:lnTo>
                      <a:pt x="103" y="222"/>
                    </a:lnTo>
                    <a:lnTo>
                      <a:pt x="93" y="222"/>
                    </a:lnTo>
                    <a:lnTo>
                      <a:pt x="90" y="222"/>
                    </a:lnTo>
                    <a:lnTo>
                      <a:pt x="90" y="228"/>
                    </a:lnTo>
                    <a:lnTo>
                      <a:pt x="93" y="228"/>
                    </a:lnTo>
                    <a:lnTo>
                      <a:pt x="93" y="231"/>
                    </a:lnTo>
                    <a:lnTo>
                      <a:pt x="93" y="235"/>
                    </a:lnTo>
                    <a:lnTo>
                      <a:pt x="93" y="238"/>
                    </a:lnTo>
                    <a:lnTo>
                      <a:pt x="96" y="247"/>
                    </a:lnTo>
                    <a:lnTo>
                      <a:pt x="93" y="247"/>
                    </a:lnTo>
                    <a:lnTo>
                      <a:pt x="93" y="251"/>
                    </a:lnTo>
                    <a:lnTo>
                      <a:pt x="90" y="251"/>
                    </a:lnTo>
                    <a:lnTo>
                      <a:pt x="83" y="251"/>
                    </a:lnTo>
                    <a:lnTo>
                      <a:pt x="74" y="247"/>
                    </a:lnTo>
                    <a:lnTo>
                      <a:pt x="74" y="244"/>
                    </a:lnTo>
                    <a:lnTo>
                      <a:pt x="71" y="247"/>
                    </a:lnTo>
                    <a:lnTo>
                      <a:pt x="77" y="264"/>
                    </a:lnTo>
                    <a:lnTo>
                      <a:pt x="80" y="267"/>
                    </a:lnTo>
                    <a:lnTo>
                      <a:pt x="83" y="267"/>
                    </a:lnTo>
                    <a:lnTo>
                      <a:pt x="83" y="264"/>
                    </a:lnTo>
                    <a:lnTo>
                      <a:pt x="87" y="264"/>
                    </a:lnTo>
                    <a:lnTo>
                      <a:pt x="90" y="267"/>
                    </a:lnTo>
                    <a:lnTo>
                      <a:pt x="90" y="270"/>
                    </a:lnTo>
                    <a:lnTo>
                      <a:pt x="90" y="273"/>
                    </a:lnTo>
                    <a:lnTo>
                      <a:pt x="83" y="273"/>
                    </a:lnTo>
                    <a:lnTo>
                      <a:pt x="83" y="270"/>
                    </a:lnTo>
                    <a:lnTo>
                      <a:pt x="80" y="270"/>
                    </a:lnTo>
                    <a:lnTo>
                      <a:pt x="77" y="270"/>
                    </a:lnTo>
                    <a:lnTo>
                      <a:pt x="77" y="273"/>
                    </a:lnTo>
                    <a:lnTo>
                      <a:pt x="87" y="276"/>
                    </a:lnTo>
                    <a:lnTo>
                      <a:pt x="80" y="280"/>
                    </a:lnTo>
                    <a:lnTo>
                      <a:pt x="80" y="283"/>
                    </a:lnTo>
                    <a:lnTo>
                      <a:pt x="83" y="292"/>
                    </a:lnTo>
                    <a:lnTo>
                      <a:pt x="80" y="299"/>
                    </a:lnTo>
                    <a:lnTo>
                      <a:pt x="80" y="302"/>
                    </a:lnTo>
                    <a:lnTo>
                      <a:pt x="77" y="302"/>
                    </a:lnTo>
                    <a:lnTo>
                      <a:pt x="74" y="302"/>
                    </a:lnTo>
                    <a:lnTo>
                      <a:pt x="71" y="305"/>
                    </a:lnTo>
                    <a:lnTo>
                      <a:pt x="67" y="312"/>
                    </a:lnTo>
                    <a:lnTo>
                      <a:pt x="67" y="315"/>
                    </a:lnTo>
                    <a:lnTo>
                      <a:pt x="71" y="321"/>
                    </a:lnTo>
                    <a:lnTo>
                      <a:pt x="77" y="325"/>
                    </a:lnTo>
                    <a:lnTo>
                      <a:pt x="87" y="328"/>
                    </a:lnTo>
                    <a:lnTo>
                      <a:pt x="90" y="334"/>
                    </a:lnTo>
                    <a:lnTo>
                      <a:pt x="87" y="334"/>
                    </a:lnTo>
                    <a:lnTo>
                      <a:pt x="90" y="338"/>
                    </a:lnTo>
                    <a:lnTo>
                      <a:pt x="90" y="341"/>
                    </a:lnTo>
                    <a:lnTo>
                      <a:pt x="87" y="341"/>
                    </a:lnTo>
                    <a:lnTo>
                      <a:pt x="80" y="350"/>
                    </a:lnTo>
                    <a:lnTo>
                      <a:pt x="77" y="354"/>
                    </a:lnTo>
                    <a:lnTo>
                      <a:pt x="77" y="357"/>
                    </a:lnTo>
                    <a:lnTo>
                      <a:pt x="80" y="357"/>
                    </a:lnTo>
                    <a:lnTo>
                      <a:pt x="80" y="363"/>
                    </a:lnTo>
                    <a:lnTo>
                      <a:pt x="77" y="366"/>
                    </a:lnTo>
                    <a:lnTo>
                      <a:pt x="74" y="360"/>
                    </a:lnTo>
                    <a:lnTo>
                      <a:pt x="74" y="363"/>
                    </a:lnTo>
                    <a:lnTo>
                      <a:pt x="77" y="366"/>
                    </a:lnTo>
                    <a:lnTo>
                      <a:pt x="71" y="370"/>
                    </a:lnTo>
                    <a:lnTo>
                      <a:pt x="71" y="376"/>
                    </a:lnTo>
                    <a:lnTo>
                      <a:pt x="74" y="376"/>
                    </a:lnTo>
                    <a:lnTo>
                      <a:pt x="77" y="383"/>
                    </a:lnTo>
                    <a:lnTo>
                      <a:pt x="74" y="383"/>
                    </a:lnTo>
                    <a:lnTo>
                      <a:pt x="77" y="386"/>
                    </a:lnTo>
                    <a:lnTo>
                      <a:pt x="83" y="392"/>
                    </a:lnTo>
                    <a:close/>
                  </a:path>
                </a:pathLst>
              </a:custGeom>
              <a:solidFill>
                <a:srgbClr val="CCCCCC"/>
              </a:solidFill>
              <a:ln w="9525">
                <a:noFill/>
                <a:round/>
                <a:headEnd/>
                <a:tailEnd/>
              </a:ln>
            </p:spPr>
            <p:txBody>
              <a:bodyPr/>
              <a:lstStyle/>
              <a:p>
                <a:endParaRPr lang="en-US"/>
              </a:p>
            </p:txBody>
          </p:sp>
          <p:sp>
            <p:nvSpPr>
              <p:cNvPr id="33198" name="Freeform 281"/>
              <p:cNvSpPr>
                <a:spLocks/>
              </p:cNvSpPr>
              <p:nvPr/>
            </p:nvSpPr>
            <p:spPr bwMode="auto">
              <a:xfrm>
                <a:off x="2124" y="2499"/>
                <a:ext cx="145" cy="392"/>
              </a:xfrm>
              <a:custGeom>
                <a:avLst/>
                <a:gdLst>
                  <a:gd name="T0" fmla="*/ 54 w 145"/>
                  <a:gd name="T1" fmla="*/ 389 h 392"/>
                  <a:gd name="T2" fmla="*/ 42 w 145"/>
                  <a:gd name="T3" fmla="*/ 373 h 392"/>
                  <a:gd name="T4" fmla="*/ 35 w 145"/>
                  <a:gd name="T5" fmla="*/ 360 h 392"/>
                  <a:gd name="T6" fmla="*/ 35 w 145"/>
                  <a:gd name="T7" fmla="*/ 334 h 392"/>
                  <a:gd name="T8" fmla="*/ 32 w 145"/>
                  <a:gd name="T9" fmla="*/ 309 h 392"/>
                  <a:gd name="T10" fmla="*/ 25 w 145"/>
                  <a:gd name="T11" fmla="*/ 299 h 392"/>
                  <a:gd name="T12" fmla="*/ 29 w 145"/>
                  <a:gd name="T13" fmla="*/ 292 h 392"/>
                  <a:gd name="T14" fmla="*/ 22 w 145"/>
                  <a:gd name="T15" fmla="*/ 283 h 392"/>
                  <a:gd name="T16" fmla="*/ 19 w 145"/>
                  <a:gd name="T17" fmla="*/ 270 h 392"/>
                  <a:gd name="T18" fmla="*/ 16 w 145"/>
                  <a:gd name="T19" fmla="*/ 254 h 392"/>
                  <a:gd name="T20" fmla="*/ 16 w 145"/>
                  <a:gd name="T21" fmla="*/ 218 h 392"/>
                  <a:gd name="T22" fmla="*/ 9 w 145"/>
                  <a:gd name="T23" fmla="*/ 193 h 392"/>
                  <a:gd name="T24" fmla="*/ 13 w 145"/>
                  <a:gd name="T25" fmla="*/ 173 h 392"/>
                  <a:gd name="T26" fmla="*/ 9 w 145"/>
                  <a:gd name="T27" fmla="*/ 151 h 392"/>
                  <a:gd name="T28" fmla="*/ 3 w 145"/>
                  <a:gd name="T29" fmla="*/ 138 h 392"/>
                  <a:gd name="T30" fmla="*/ 0 w 145"/>
                  <a:gd name="T31" fmla="*/ 122 h 392"/>
                  <a:gd name="T32" fmla="*/ 3 w 145"/>
                  <a:gd name="T33" fmla="*/ 83 h 392"/>
                  <a:gd name="T34" fmla="*/ 13 w 145"/>
                  <a:gd name="T35" fmla="*/ 67 h 392"/>
                  <a:gd name="T36" fmla="*/ 9 w 145"/>
                  <a:gd name="T37" fmla="*/ 42 h 392"/>
                  <a:gd name="T38" fmla="*/ 19 w 145"/>
                  <a:gd name="T39" fmla="*/ 19 h 392"/>
                  <a:gd name="T40" fmla="*/ 29 w 145"/>
                  <a:gd name="T41" fmla="*/ 3 h 392"/>
                  <a:gd name="T42" fmla="*/ 45 w 145"/>
                  <a:gd name="T43" fmla="*/ 3 h 392"/>
                  <a:gd name="T44" fmla="*/ 61 w 145"/>
                  <a:gd name="T45" fmla="*/ 9 h 392"/>
                  <a:gd name="T46" fmla="*/ 77 w 145"/>
                  <a:gd name="T47" fmla="*/ 29 h 392"/>
                  <a:gd name="T48" fmla="*/ 106 w 145"/>
                  <a:gd name="T49" fmla="*/ 45 h 392"/>
                  <a:gd name="T50" fmla="*/ 103 w 145"/>
                  <a:gd name="T51" fmla="*/ 67 h 392"/>
                  <a:gd name="T52" fmla="*/ 116 w 145"/>
                  <a:gd name="T53" fmla="*/ 74 h 392"/>
                  <a:gd name="T54" fmla="*/ 135 w 145"/>
                  <a:gd name="T55" fmla="*/ 48 h 392"/>
                  <a:gd name="T56" fmla="*/ 145 w 145"/>
                  <a:gd name="T57" fmla="*/ 58 h 392"/>
                  <a:gd name="T58" fmla="*/ 135 w 145"/>
                  <a:gd name="T59" fmla="*/ 74 h 392"/>
                  <a:gd name="T60" fmla="*/ 112 w 145"/>
                  <a:gd name="T61" fmla="*/ 109 h 392"/>
                  <a:gd name="T62" fmla="*/ 112 w 145"/>
                  <a:gd name="T63" fmla="*/ 132 h 392"/>
                  <a:gd name="T64" fmla="*/ 112 w 145"/>
                  <a:gd name="T65" fmla="*/ 157 h 392"/>
                  <a:gd name="T66" fmla="*/ 122 w 145"/>
                  <a:gd name="T67" fmla="*/ 170 h 392"/>
                  <a:gd name="T68" fmla="*/ 128 w 145"/>
                  <a:gd name="T69" fmla="*/ 186 h 392"/>
                  <a:gd name="T70" fmla="*/ 135 w 145"/>
                  <a:gd name="T71" fmla="*/ 199 h 392"/>
                  <a:gd name="T72" fmla="*/ 125 w 145"/>
                  <a:gd name="T73" fmla="*/ 215 h 392"/>
                  <a:gd name="T74" fmla="*/ 93 w 145"/>
                  <a:gd name="T75" fmla="*/ 222 h 392"/>
                  <a:gd name="T76" fmla="*/ 93 w 145"/>
                  <a:gd name="T77" fmla="*/ 228 h 392"/>
                  <a:gd name="T78" fmla="*/ 93 w 145"/>
                  <a:gd name="T79" fmla="*/ 238 h 392"/>
                  <a:gd name="T80" fmla="*/ 93 w 145"/>
                  <a:gd name="T81" fmla="*/ 251 h 392"/>
                  <a:gd name="T82" fmla="*/ 74 w 145"/>
                  <a:gd name="T83" fmla="*/ 247 h 392"/>
                  <a:gd name="T84" fmla="*/ 77 w 145"/>
                  <a:gd name="T85" fmla="*/ 264 h 392"/>
                  <a:gd name="T86" fmla="*/ 83 w 145"/>
                  <a:gd name="T87" fmla="*/ 267 h 392"/>
                  <a:gd name="T88" fmla="*/ 87 w 145"/>
                  <a:gd name="T89" fmla="*/ 264 h 392"/>
                  <a:gd name="T90" fmla="*/ 90 w 145"/>
                  <a:gd name="T91" fmla="*/ 273 h 392"/>
                  <a:gd name="T92" fmla="*/ 80 w 145"/>
                  <a:gd name="T93" fmla="*/ 270 h 392"/>
                  <a:gd name="T94" fmla="*/ 87 w 145"/>
                  <a:gd name="T95" fmla="*/ 276 h 392"/>
                  <a:gd name="T96" fmla="*/ 80 w 145"/>
                  <a:gd name="T97" fmla="*/ 283 h 392"/>
                  <a:gd name="T98" fmla="*/ 80 w 145"/>
                  <a:gd name="T99" fmla="*/ 302 h 392"/>
                  <a:gd name="T100" fmla="*/ 71 w 145"/>
                  <a:gd name="T101" fmla="*/ 305 h 392"/>
                  <a:gd name="T102" fmla="*/ 71 w 145"/>
                  <a:gd name="T103" fmla="*/ 321 h 392"/>
                  <a:gd name="T104" fmla="*/ 87 w 145"/>
                  <a:gd name="T105" fmla="*/ 328 h 392"/>
                  <a:gd name="T106" fmla="*/ 90 w 145"/>
                  <a:gd name="T107" fmla="*/ 338 h 392"/>
                  <a:gd name="T108" fmla="*/ 87 w 145"/>
                  <a:gd name="T109" fmla="*/ 341 h 392"/>
                  <a:gd name="T110" fmla="*/ 77 w 145"/>
                  <a:gd name="T111" fmla="*/ 357 h 392"/>
                  <a:gd name="T112" fmla="*/ 77 w 145"/>
                  <a:gd name="T113" fmla="*/ 366 h 392"/>
                  <a:gd name="T114" fmla="*/ 77 w 145"/>
                  <a:gd name="T115" fmla="*/ 366 h 392"/>
                  <a:gd name="T116" fmla="*/ 74 w 145"/>
                  <a:gd name="T117" fmla="*/ 376 h 392"/>
                  <a:gd name="T118" fmla="*/ 77 w 145"/>
                  <a:gd name="T119" fmla="*/ 386 h 3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5"/>
                  <a:gd name="T181" fmla="*/ 0 h 392"/>
                  <a:gd name="T182" fmla="*/ 145 w 145"/>
                  <a:gd name="T183" fmla="*/ 392 h 3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5" h="392">
                    <a:moveTo>
                      <a:pt x="83" y="392"/>
                    </a:moveTo>
                    <a:lnTo>
                      <a:pt x="74" y="389"/>
                    </a:lnTo>
                    <a:lnTo>
                      <a:pt x="54" y="389"/>
                    </a:lnTo>
                    <a:lnTo>
                      <a:pt x="51" y="386"/>
                    </a:lnTo>
                    <a:lnTo>
                      <a:pt x="45" y="373"/>
                    </a:lnTo>
                    <a:lnTo>
                      <a:pt x="42" y="373"/>
                    </a:lnTo>
                    <a:lnTo>
                      <a:pt x="38" y="376"/>
                    </a:lnTo>
                    <a:lnTo>
                      <a:pt x="35" y="366"/>
                    </a:lnTo>
                    <a:lnTo>
                      <a:pt x="35" y="360"/>
                    </a:lnTo>
                    <a:lnTo>
                      <a:pt x="38" y="350"/>
                    </a:lnTo>
                    <a:lnTo>
                      <a:pt x="38" y="344"/>
                    </a:lnTo>
                    <a:lnTo>
                      <a:pt x="35" y="334"/>
                    </a:lnTo>
                    <a:lnTo>
                      <a:pt x="35" y="328"/>
                    </a:lnTo>
                    <a:lnTo>
                      <a:pt x="35" y="321"/>
                    </a:lnTo>
                    <a:lnTo>
                      <a:pt x="32" y="309"/>
                    </a:lnTo>
                    <a:lnTo>
                      <a:pt x="32" y="302"/>
                    </a:lnTo>
                    <a:lnTo>
                      <a:pt x="29" y="299"/>
                    </a:lnTo>
                    <a:lnTo>
                      <a:pt x="25" y="299"/>
                    </a:lnTo>
                    <a:lnTo>
                      <a:pt x="32" y="299"/>
                    </a:lnTo>
                    <a:lnTo>
                      <a:pt x="32" y="296"/>
                    </a:lnTo>
                    <a:lnTo>
                      <a:pt x="29" y="292"/>
                    </a:lnTo>
                    <a:lnTo>
                      <a:pt x="25" y="292"/>
                    </a:lnTo>
                    <a:lnTo>
                      <a:pt x="25" y="286"/>
                    </a:lnTo>
                    <a:lnTo>
                      <a:pt x="22" y="283"/>
                    </a:lnTo>
                    <a:lnTo>
                      <a:pt x="22" y="276"/>
                    </a:lnTo>
                    <a:lnTo>
                      <a:pt x="19" y="276"/>
                    </a:lnTo>
                    <a:lnTo>
                      <a:pt x="19" y="270"/>
                    </a:lnTo>
                    <a:lnTo>
                      <a:pt x="19" y="260"/>
                    </a:lnTo>
                    <a:lnTo>
                      <a:pt x="19" y="257"/>
                    </a:lnTo>
                    <a:lnTo>
                      <a:pt x="16" y="254"/>
                    </a:lnTo>
                    <a:lnTo>
                      <a:pt x="13" y="238"/>
                    </a:lnTo>
                    <a:lnTo>
                      <a:pt x="13" y="225"/>
                    </a:lnTo>
                    <a:lnTo>
                      <a:pt x="16" y="218"/>
                    </a:lnTo>
                    <a:lnTo>
                      <a:pt x="9" y="209"/>
                    </a:lnTo>
                    <a:lnTo>
                      <a:pt x="9" y="193"/>
                    </a:lnTo>
                    <a:lnTo>
                      <a:pt x="13" y="186"/>
                    </a:lnTo>
                    <a:lnTo>
                      <a:pt x="9" y="177"/>
                    </a:lnTo>
                    <a:lnTo>
                      <a:pt x="13" y="173"/>
                    </a:lnTo>
                    <a:lnTo>
                      <a:pt x="9" y="167"/>
                    </a:lnTo>
                    <a:lnTo>
                      <a:pt x="13" y="161"/>
                    </a:lnTo>
                    <a:lnTo>
                      <a:pt x="9" y="151"/>
                    </a:lnTo>
                    <a:lnTo>
                      <a:pt x="9" y="148"/>
                    </a:lnTo>
                    <a:lnTo>
                      <a:pt x="6" y="144"/>
                    </a:lnTo>
                    <a:lnTo>
                      <a:pt x="3" y="138"/>
                    </a:lnTo>
                    <a:lnTo>
                      <a:pt x="3" y="132"/>
                    </a:lnTo>
                    <a:lnTo>
                      <a:pt x="0" y="128"/>
                    </a:lnTo>
                    <a:lnTo>
                      <a:pt x="0" y="122"/>
                    </a:lnTo>
                    <a:lnTo>
                      <a:pt x="3" y="109"/>
                    </a:lnTo>
                    <a:lnTo>
                      <a:pt x="3" y="99"/>
                    </a:lnTo>
                    <a:lnTo>
                      <a:pt x="3" y="83"/>
                    </a:lnTo>
                    <a:lnTo>
                      <a:pt x="6" y="77"/>
                    </a:lnTo>
                    <a:lnTo>
                      <a:pt x="6" y="71"/>
                    </a:lnTo>
                    <a:lnTo>
                      <a:pt x="13" y="67"/>
                    </a:lnTo>
                    <a:lnTo>
                      <a:pt x="6" y="48"/>
                    </a:lnTo>
                    <a:lnTo>
                      <a:pt x="6" y="45"/>
                    </a:lnTo>
                    <a:lnTo>
                      <a:pt x="9" y="42"/>
                    </a:lnTo>
                    <a:lnTo>
                      <a:pt x="6" y="35"/>
                    </a:lnTo>
                    <a:lnTo>
                      <a:pt x="19" y="29"/>
                    </a:lnTo>
                    <a:lnTo>
                      <a:pt x="19" y="19"/>
                    </a:lnTo>
                    <a:lnTo>
                      <a:pt x="16" y="13"/>
                    </a:lnTo>
                    <a:lnTo>
                      <a:pt x="25" y="0"/>
                    </a:lnTo>
                    <a:lnTo>
                      <a:pt x="29" y="3"/>
                    </a:lnTo>
                    <a:lnTo>
                      <a:pt x="38" y="6"/>
                    </a:lnTo>
                    <a:lnTo>
                      <a:pt x="42" y="13"/>
                    </a:lnTo>
                    <a:lnTo>
                      <a:pt x="45" y="3"/>
                    </a:lnTo>
                    <a:lnTo>
                      <a:pt x="51" y="3"/>
                    </a:lnTo>
                    <a:lnTo>
                      <a:pt x="58" y="6"/>
                    </a:lnTo>
                    <a:lnTo>
                      <a:pt x="61" y="9"/>
                    </a:lnTo>
                    <a:lnTo>
                      <a:pt x="67" y="19"/>
                    </a:lnTo>
                    <a:lnTo>
                      <a:pt x="74" y="25"/>
                    </a:lnTo>
                    <a:lnTo>
                      <a:pt x="77" y="29"/>
                    </a:lnTo>
                    <a:lnTo>
                      <a:pt x="87" y="32"/>
                    </a:lnTo>
                    <a:lnTo>
                      <a:pt x="96" y="38"/>
                    </a:lnTo>
                    <a:lnTo>
                      <a:pt x="106" y="45"/>
                    </a:lnTo>
                    <a:lnTo>
                      <a:pt x="106" y="51"/>
                    </a:lnTo>
                    <a:lnTo>
                      <a:pt x="103" y="64"/>
                    </a:lnTo>
                    <a:lnTo>
                      <a:pt x="103" y="67"/>
                    </a:lnTo>
                    <a:lnTo>
                      <a:pt x="103" y="71"/>
                    </a:lnTo>
                    <a:lnTo>
                      <a:pt x="109" y="71"/>
                    </a:lnTo>
                    <a:lnTo>
                      <a:pt x="116" y="74"/>
                    </a:lnTo>
                    <a:lnTo>
                      <a:pt x="125" y="71"/>
                    </a:lnTo>
                    <a:lnTo>
                      <a:pt x="135" y="61"/>
                    </a:lnTo>
                    <a:lnTo>
                      <a:pt x="135" y="48"/>
                    </a:lnTo>
                    <a:lnTo>
                      <a:pt x="138" y="48"/>
                    </a:lnTo>
                    <a:lnTo>
                      <a:pt x="141" y="51"/>
                    </a:lnTo>
                    <a:lnTo>
                      <a:pt x="145" y="58"/>
                    </a:lnTo>
                    <a:lnTo>
                      <a:pt x="145" y="67"/>
                    </a:lnTo>
                    <a:lnTo>
                      <a:pt x="138" y="74"/>
                    </a:lnTo>
                    <a:lnTo>
                      <a:pt x="135" y="74"/>
                    </a:lnTo>
                    <a:lnTo>
                      <a:pt x="125" y="87"/>
                    </a:lnTo>
                    <a:lnTo>
                      <a:pt x="119" y="99"/>
                    </a:lnTo>
                    <a:lnTo>
                      <a:pt x="112" y="109"/>
                    </a:lnTo>
                    <a:lnTo>
                      <a:pt x="112" y="112"/>
                    </a:lnTo>
                    <a:lnTo>
                      <a:pt x="112" y="125"/>
                    </a:lnTo>
                    <a:lnTo>
                      <a:pt x="112" y="132"/>
                    </a:lnTo>
                    <a:lnTo>
                      <a:pt x="112" y="144"/>
                    </a:lnTo>
                    <a:lnTo>
                      <a:pt x="112" y="151"/>
                    </a:lnTo>
                    <a:lnTo>
                      <a:pt x="112" y="157"/>
                    </a:lnTo>
                    <a:lnTo>
                      <a:pt x="112" y="164"/>
                    </a:lnTo>
                    <a:lnTo>
                      <a:pt x="116" y="167"/>
                    </a:lnTo>
                    <a:lnTo>
                      <a:pt x="122" y="170"/>
                    </a:lnTo>
                    <a:lnTo>
                      <a:pt x="125" y="177"/>
                    </a:lnTo>
                    <a:lnTo>
                      <a:pt x="125" y="183"/>
                    </a:lnTo>
                    <a:lnTo>
                      <a:pt x="128" y="186"/>
                    </a:lnTo>
                    <a:lnTo>
                      <a:pt x="132" y="190"/>
                    </a:lnTo>
                    <a:lnTo>
                      <a:pt x="135" y="196"/>
                    </a:lnTo>
                    <a:lnTo>
                      <a:pt x="135" y="199"/>
                    </a:lnTo>
                    <a:lnTo>
                      <a:pt x="128" y="209"/>
                    </a:lnTo>
                    <a:lnTo>
                      <a:pt x="128" y="212"/>
                    </a:lnTo>
                    <a:lnTo>
                      <a:pt x="125" y="215"/>
                    </a:lnTo>
                    <a:lnTo>
                      <a:pt x="116" y="222"/>
                    </a:lnTo>
                    <a:lnTo>
                      <a:pt x="103" y="222"/>
                    </a:lnTo>
                    <a:lnTo>
                      <a:pt x="93" y="222"/>
                    </a:lnTo>
                    <a:lnTo>
                      <a:pt x="90" y="222"/>
                    </a:lnTo>
                    <a:lnTo>
                      <a:pt x="90" y="228"/>
                    </a:lnTo>
                    <a:lnTo>
                      <a:pt x="93" y="228"/>
                    </a:lnTo>
                    <a:lnTo>
                      <a:pt x="93" y="231"/>
                    </a:lnTo>
                    <a:lnTo>
                      <a:pt x="93" y="235"/>
                    </a:lnTo>
                    <a:lnTo>
                      <a:pt x="93" y="238"/>
                    </a:lnTo>
                    <a:lnTo>
                      <a:pt x="96" y="247"/>
                    </a:lnTo>
                    <a:lnTo>
                      <a:pt x="93" y="247"/>
                    </a:lnTo>
                    <a:lnTo>
                      <a:pt x="93" y="251"/>
                    </a:lnTo>
                    <a:lnTo>
                      <a:pt x="90" y="251"/>
                    </a:lnTo>
                    <a:lnTo>
                      <a:pt x="83" y="251"/>
                    </a:lnTo>
                    <a:lnTo>
                      <a:pt x="74" y="247"/>
                    </a:lnTo>
                    <a:lnTo>
                      <a:pt x="74" y="244"/>
                    </a:lnTo>
                    <a:lnTo>
                      <a:pt x="71" y="247"/>
                    </a:lnTo>
                    <a:lnTo>
                      <a:pt x="77" y="264"/>
                    </a:lnTo>
                    <a:lnTo>
                      <a:pt x="80" y="267"/>
                    </a:lnTo>
                    <a:lnTo>
                      <a:pt x="83" y="267"/>
                    </a:lnTo>
                    <a:lnTo>
                      <a:pt x="83" y="264"/>
                    </a:lnTo>
                    <a:lnTo>
                      <a:pt x="87" y="264"/>
                    </a:lnTo>
                    <a:lnTo>
                      <a:pt x="90" y="267"/>
                    </a:lnTo>
                    <a:lnTo>
                      <a:pt x="90" y="270"/>
                    </a:lnTo>
                    <a:lnTo>
                      <a:pt x="90" y="273"/>
                    </a:lnTo>
                    <a:lnTo>
                      <a:pt x="83" y="273"/>
                    </a:lnTo>
                    <a:lnTo>
                      <a:pt x="83" y="270"/>
                    </a:lnTo>
                    <a:lnTo>
                      <a:pt x="80" y="270"/>
                    </a:lnTo>
                    <a:lnTo>
                      <a:pt x="77" y="270"/>
                    </a:lnTo>
                    <a:lnTo>
                      <a:pt x="77" y="273"/>
                    </a:lnTo>
                    <a:lnTo>
                      <a:pt x="87" y="276"/>
                    </a:lnTo>
                    <a:lnTo>
                      <a:pt x="80" y="280"/>
                    </a:lnTo>
                    <a:lnTo>
                      <a:pt x="80" y="283"/>
                    </a:lnTo>
                    <a:lnTo>
                      <a:pt x="83" y="292"/>
                    </a:lnTo>
                    <a:lnTo>
                      <a:pt x="80" y="299"/>
                    </a:lnTo>
                    <a:lnTo>
                      <a:pt x="80" y="302"/>
                    </a:lnTo>
                    <a:lnTo>
                      <a:pt x="77" y="302"/>
                    </a:lnTo>
                    <a:lnTo>
                      <a:pt x="74" y="302"/>
                    </a:lnTo>
                    <a:lnTo>
                      <a:pt x="71" y="305"/>
                    </a:lnTo>
                    <a:lnTo>
                      <a:pt x="67" y="312"/>
                    </a:lnTo>
                    <a:lnTo>
                      <a:pt x="67" y="315"/>
                    </a:lnTo>
                    <a:lnTo>
                      <a:pt x="71" y="321"/>
                    </a:lnTo>
                    <a:lnTo>
                      <a:pt x="77" y="325"/>
                    </a:lnTo>
                    <a:lnTo>
                      <a:pt x="87" y="328"/>
                    </a:lnTo>
                    <a:lnTo>
                      <a:pt x="90" y="334"/>
                    </a:lnTo>
                    <a:lnTo>
                      <a:pt x="87" y="334"/>
                    </a:lnTo>
                    <a:lnTo>
                      <a:pt x="90" y="338"/>
                    </a:lnTo>
                    <a:lnTo>
                      <a:pt x="90" y="341"/>
                    </a:lnTo>
                    <a:lnTo>
                      <a:pt x="87" y="341"/>
                    </a:lnTo>
                    <a:lnTo>
                      <a:pt x="80" y="350"/>
                    </a:lnTo>
                    <a:lnTo>
                      <a:pt x="77" y="354"/>
                    </a:lnTo>
                    <a:lnTo>
                      <a:pt x="77" y="357"/>
                    </a:lnTo>
                    <a:lnTo>
                      <a:pt x="80" y="357"/>
                    </a:lnTo>
                    <a:lnTo>
                      <a:pt x="80" y="363"/>
                    </a:lnTo>
                    <a:lnTo>
                      <a:pt x="77" y="366"/>
                    </a:lnTo>
                    <a:lnTo>
                      <a:pt x="74" y="360"/>
                    </a:lnTo>
                    <a:lnTo>
                      <a:pt x="74" y="363"/>
                    </a:lnTo>
                    <a:lnTo>
                      <a:pt x="77" y="366"/>
                    </a:lnTo>
                    <a:lnTo>
                      <a:pt x="71" y="370"/>
                    </a:lnTo>
                    <a:lnTo>
                      <a:pt x="71" y="376"/>
                    </a:lnTo>
                    <a:lnTo>
                      <a:pt x="74" y="376"/>
                    </a:lnTo>
                    <a:lnTo>
                      <a:pt x="77" y="383"/>
                    </a:lnTo>
                    <a:lnTo>
                      <a:pt x="74" y="383"/>
                    </a:lnTo>
                    <a:lnTo>
                      <a:pt x="77" y="386"/>
                    </a:lnTo>
                    <a:lnTo>
                      <a:pt x="83" y="392"/>
                    </a:lnTo>
                  </a:path>
                </a:pathLst>
              </a:custGeom>
              <a:noFill/>
              <a:ln w="0">
                <a:solidFill>
                  <a:srgbClr val="7F7F7F"/>
                </a:solidFill>
                <a:round/>
                <a:headEnd/>
                <a:tailEnd/>
              </a:ln>
            </p:spPr>
            <p:txBody>
              <a:bodyPr/>
              <a:lstStyle/>
              <a:p>
                <a:endParaRPr lang="en-US"/>
              </a:p>
            </p:txBody>
          </p:sp>
          <p:sp>
            <p:nvSpPr>
              <p:cNvPr id="33199" name="Freeform 282"/>
              <p:cNvSpPr>
                <a:spLocks/>
              </p:cNvSpPr>
              <p:nvPr/>
            </p:nvSpPr>
            <p:spPr bwMode="auto">
              <a:xfrm>
                <a:off x="1902" y="1984"/>
                <a:ext cx="38" cy="55"/>
              </a:xfrm>
              <a:custGeom>
                <a:avLst/>
                <a:gdLst>
                  <a:gd name="T0" fmla="*/ 32 w 38"/>
                  <a:gd name="T1" fmla="*/ 0 h 55"/>
                  <a:gd name="T2" fmla="*/ 25 w 38"/>
                  <a:gd name="T3" fmla="*/ 0 h 55"/>
                  <a:gd name="T4" fmla="*/ 16 w 38"/>
                  <a:gd name="T5" fmla="*/ 0 h 55"/>
                  <a:gd name="T6" fmla="*/ 16 w 38"/>
                  <a:gd name="T7" fmla="*/ 6 h 55"/>
                  <a:gd name="T8" fmla="*/ 9 w 38"/>
                  <a:gd name="T9" fmla="*/ 6 h 55"/>
                  <a:gd name="T10" fmla="*/ 16 w 38"/>
                  <a:gd name="T11" fmla="*/ 13 h 55"/>
                  <a:gd name="T12" fmla="*/ 19 w 38"/>
                  <a:gd name="T13" fmla="*/ 19 h 55"/>
                  <a:gd name="T14" fmla="*/ 19 w 38"/>
                  <a:gd name="T15" fmla="*/ 23 h 55"/>
                  <a:gd name="T16" fmla="*/ 9 w 38"/>
                  <a:gd name="T17" fmla="*/ 23 h 55"/>
                  <a:gd name="T18" fmla="*/ 3 w 38"/>
                  <a:gd name="T19" fmla="*/ 35 h 55"/>
                  <a:gd name="T20" fmla="*/ 3 w 38"/>
                  <a:gd name="T21" fmla="*/ 39 h 55"/>
                  <a:gd name="T22" fmla="*/ 0 w 38"/>
                  <a:gd name="T23" fmla="*/ 42 h 55"/>
                  <a:gd name="T24" fmla="*/ 6 w 38"/>
                  <a:gd name="T25" fmla="*/ 51 h 55"/>
                  <a:gd name="T26" fmla="*/ 19 w 38"/>
                  <a:gd name="T27" fmla="*/ 55 h 55"/>
                  <a:gd name="T28" fmla="*/ 22 w 38"/>
                  <a:gd name="T29" fmla="*/ 51 h 55"/>
                  <a:gd name="T30" fmla="*/ 25 w 38"/>
                  <a:gd name="T31" fmla="*/ 48 h 55"/>
                  <a:gd name="T32" fmla="*/ 25 w 38"/>
                  <a:gd name="T33" fmla="*/ 45 h 55"/>
                  <a:gd name="T34" fmla="*/ 29 w 38"/>
                  <a:gd name="T35" fmla="*/ 42 h 55"/>
                  <a:gd name="T36" fmla="*/ 29 w 38"/>
                  <a:gd name="T37" fmla="*/ 39 h 55"/>
                  <a:gd name="T38" fmla="*/ 35 w 38"/>
                  <a:gd name="T39" fmla="*/ 29 h 55"/>
                  <a:gd name="T40" fmla="*/ 38 w 38"/>
                  <a:gd name="T41" fmla="*/ 29 h 55"/>
                  <a:gd name="T42" fmla="*/ 35 w 38"/>
                  <a:gd name="T43" fmla="*/ 26 h 55"/>
                  <a:gd name="T44" fmla="*/ 35 w 38"/>
                  <a:gd name="T45" fmla="*/ 29 h 55"/>
                  <a:gd name="T46" fmla="*/ 32 w 38"/>
                  <a:gd name="T47" fmla="*/ 26 h 55"/>
                  <a:gd name="T48" fmla="*/ 29 w 38"/>
                  <a:gd name="T49" fmla="*/ 26 h 55"/>
                  <a:gd name="T50" fmla="*/ 32 w 38"/>
                  <a:gd name="T51" fmla="*/ 0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55"/>
                  <a:gd name="T80" fmla="*/ 38 w 38"/>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55">
                    <a:moveTo>
                      <a:pt x="32" y="0"/>
                    </a:moveTo>
                    <a:lnTo>
                      <a:pt x="25" y="0"/>
                    </a:lnTo>
                    <a:lnTo>
                      <a:pt x="16" y="0"/>
                    </a:lnTo>
                    <a:lnTo>
                      <a:pt x="16" y="6"/>
                    </a:lnTo>
                    <a:lnTo>
                      <a:pt x="9" y="6"/>
                    </a:lnTo>
                    <a:lnTo>
                      <a:pt x="16" y="13"/>
                    </a:lnTo>
                    <a:lnTo>
                      <a:pt x="19" y="19"/>
                    </a:lnTo>
                    <a:lnTo>
                      <a:pt x="19" y="23"/>
                    </a:lnTo>
                    <a:lnTo>
                      <a:pt x="9" y="23"/>
                    </a:lnTo>
                    <a:lnTo>
                      <a:pt x="3" y="35"/>
                    </a:lnTo>
                    <a:lnTo>
                      <a:pt x="3" y="39"/>
                    </a:lnTo>
                    <a:lnTo>
                      <a:pt x="0" y="42"/>
                    </a:lnTo>
                    <a:lnTo>
                      <a:pt x="6" y="51"/>
                    </a:lnTo>
                    <a:lnTo>
                      <a:pt x="19" y="55"/>
                    </a:lnTo>
                    <a:lnTo>
                      <a:pt x="22" y="51"/>
                    </a:lnTo>
                    <a:lnTo>
                      <a:pt x="25" y="48"/>
                    </a:lnTo>
                    <a:lnTo>
                      <a:pt x="25" y="45"/>
                    </a:lnTo>
                    <a:lnTo>
                      <a:pt x="29" y="42"/>
                    </a:lnTo>
                    <a:lnTo>
                      <a:pt x="29" y="39"/>
                    </a:lnTo>
                    <a:lnTo>
                      <a:pt x="35" y="29"/>
                    </a:lnTo>
                    <a:lnTo>
                      <a:pt x="38" y="29"/>
                    </a:lnTo>
                    <a:lnTo>
                      <a:pt x="35" y="26"/>
                    </a:lnTo>
                    <a:lnTo>
                      <a:pt x="35" y="29"/>
                    </a:lnTo>
                    <a:lnTo>
                      <a:pt x="32" y="26"/>
                    </a:lnTo>
                    <a:lnTo>
                      <a:pt x="29" y="26"/>
                    </a:lnTo>
                    <a:lnTo>
                      <a:pt x="32" y="0"/>
                    </a:lnTo>
                    <a:close/>
                  </a:path>
                </a:pathLst>
              </a:custGeom>
              <a:solidFill>
                <a:srgbClr val="CCCCCC"/>
              </a:solidFill>
              <a:ln w="9525">
                <a:noFill/>
                <a:round/>
                <a:headEnd/>
                <a:tailEnd/>
              </a:ln>
            </p:spPr>
            <p:txBody>
              <a:bodyPr/>
              <a:lstStyle/>
              <a:p>
                <a:endParaRPr lang="en-US"/>
              </a:p>
            </p:txBody>
          </p:sp>
          <p:sp>
            <p:nvSpPr>
              <p:cNvPr id="33200" name="Freeform 283"/>
              <p:cNvSpPr>
                <a:spLocks/>
              </p:cNvSpPr>
              <p:nvPr/>
            </p:nvSpPr>
            <p:spPr bwMode="auto">
              <a:xfrm>
                <a:off x="1902" y="1984"/>
                <a:ext cx="38" cy="55"/>
              </a:xfrm>
              <a:custGeom>
                <a:avLst/>
                <a:gdLst>
                  <a:gd name="T0" fmla="*/ 32 w 38"/>
                  <a:gd name="T1" fmla="*/ 0 h 55"/>
                  <a:gd name="T2" fmla="*/ 25 w 38"/>
                  <a:gd name="T3" fmla="*/ 0 h 55"/>
                  <a:gd name="T4" fmla="*/ 16 w 38"/>
                  <a:gd name="T5" fmla="*/ 0 h 55"/>
                  <a:gd name="T6" fmla="*/ 16 w 38"/>
                  <a:gd name="T7" fmla="*/ 6 h 55"/>
                  <a:gd name="T8" fmla="*/ 9 w 38"/>
                  <a:gd name="T9" fmla="*/ 6 h 55"/>
                  <a:gd name="T10" fmla="*/ 16 w 38"/>
                  <a:gd name="T11" fmla="*/ 13 h 55"/>
                  <a:gd name="T12" fmla="*/ 19 w 38"/>
                  <a:gd name="T13" fmla="*/ 19 h 55"/>
                  <a:gd name="T14" fmla="*/ 19 w 38"/>
                  <a:gd name="T15" fmla="*/ 23 h 55"/>
                  <a:gd name="T16" fmla="*/ 9 w 38"/>
                  <a:gd name="T17" fmla="*/ 23 h 55"/>
                  <a:gd name="T18" fmla="*/ 3 w 38"/>
                  <a:gd name="T19" fmla="*/ 35 h 55"/>
                  <a:gd name="T20" fmla="*/ 3 w 38"/>
                  <a:gd name="T21" fmla="*/ 39 h 55"/>
                  <a:gd name="T22" fmla="*/ 0 w 38"/>
                  <a:gd name="T23" fmla="*/ 42 h 55"/>
                  <a:gd name="T24" fmla="*/ 6 w 38"/>
                  <a:gd name="T25" fmla="*/ 51 h 55"/>
                  <a:gd name="T26" fmla="*/ 19 w 38"/>
                  <a:gd name="T27" fmla="*/ 55 h 55"/>
                  <a:gd name="T28" fmla="*/ 22 w 38"/>
                  <a:gd name="T29" fmla="*/ 51 h 55"/>
                  <a:gd name="T30" fmla="*/ 25 w 38"/>
                  <a:gd name="T31" fmla="*/ 48 h 55"/>
                  <a:gd name="T32" fmla="*/ 25 w 38"/>
                  <a:gd name="T33" fmla="*/ 45 h 55"/>
                  <a:gd name="T34" fmla="*/ 29 w 38"/>
                  <a:gd name="T35" fmla="*/ 42 h 55"/>
                  <a:gd name="T36" fmla="*/ 29 w 38"/>
                  <a:gd name="T37" fmla="*/ 39 h 55"/>
                  <a:gd name="T38" fmla="*/ 35 w 38"/>
                  <a:gd name="T39" fmla="*/ 29 h 55"/>
                  <a:gd name="T40" fmla="*/ 38 w 38"/>
                  <a:gd name="T41" fmla="*/ 29 h 55"/>
                  <a:gd name="T42" fmla="*/ 35 w 38"/>
                  <a:gd name="T43" fmla="*/ 26 h 55"/>
                  <a:gd name="T44" fmla="*/ 35 w 38"/>
                  <a:gd name="T45" fmla="*/ 29 h 55"/>
                  <a:gd name="T46" fmla="*/ 32 w 38"/>
                  <a:gd name="T47" fmla="*/ 26 h 55"/>
                  <a:gd name="T48" fmla="*/ 29 w 38"/>
                  <a:gd name="T49" fmla="*/ 26 h 55"/>
                  <a:gd name="T50" fmla="*/ 32 w 38"/>
                  <a:gd name="T51" fmla="*/ 0 h 55"/>
                  <a:gd name="T52" fmla="*/ 32 w 38"/>
                  <a:gd name="T53" fmla="*/ 0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55"/>
                  <a:gd name="T83" fmla="*/ 38 w 38"/>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55">
                    <a:moveTo>
                      <a:pt x="32" y="0"/>
                    </a:moveTo>
                    <a:lnTo>
                      <a:pt x="25" y="0"/>
                    </a:lnTo>
                    <a:lnTo>
                      <a:pt x="16" y="0"/>
                    </a:lnTo>
                    <a:lnTo>
                      <a:pt x="16" y="6"/>
                    </a:lnTo>
                    <a:lnTo>
                      <a:pt x="9" y="6"/>
                    </a:lnTo>
                    <a:lnTo>
                      <a:pt x="16" y="13"/>
                    </a:lnTo>
                    <a:lnTo>
                      <a:pt x="19" y="19"/>
                    </a:lnTo>
                    <a:lnTo>
                      <a:pt x="19" y="23"/>
                    </a:lnTo>
                    <a:lnTo>
                      <a:pt x="9" y="23"/>
                    </a:lnTo>
                    <a:lnTo>
                      <a:pt x="3" y="35"/>
                    </a:lnTo>
                    <a:lnTo>
                      <a:pt x="3" y="39"/>
                    </a:lnTo>
                    <a:lnTo>
                      <a:pt x="0" y="42"/>
                    </a:lnTo>
                    <a:lnTo>
                      <a:pt x="6" y="51"/>
                    </a:lnTo>
                    <a:lnTo>
                      <a:pt x="19" y="55"/>
                    </a:lnTo>
                    <a:lnTo>
                      <a:pt x="22" y="51"/>
                    </a:lnTo>
                    <a:lnTo>
                      <a:pt x="25" y="48"/>
                    </a:lnTo>
                    <a:lnTo>
                      <a:pt x="25" y="45"/>
                    </a:lnTo>
                    <a:lnTo>
                      <a:pt x="29" y="42"/>
                    </a:lnTo>
                    <a:lnTo>
                      <a:pt x="29" y="39"/>
                    </a:lnTo>
                    <a:lnTo>
                      <a:pt x="35" y="29"/>
                    </a:lnTo>
                    <a:lnTo>
                      <a:pt x="38" y="29"/>
                    </a:lnTo>
                    <a:lnTo>
                      <a:pt x="35" y="26"/>
                    </a:lnTo>
                    <a:lnTo>
                      <a:pt x="35" y="29"/>
                    </a:lnTo>
                    <a:lnTo>
                      <a:pt x="32" y="26"/>
                    </a:lnTo>
                    <a:lnTo>
                      <a:pt x="29" y="26"/>
                    </a:lnTo>
                    <a:lnTo>
                      <a:pt x="32" y="0"/>
                    </a:lnTo>
                  </a:path>
                </a:pathLst>
              </a:custGeom>
              <a:noFill/>
              <a:ln w="0">
                <a:solidFill>
                  <a:srgbClr val="7F7F7F"/>
                </a:solidFill>
                <a:round/>
                <a:headEnd/>
                <a:tailEnd/>
              </a:ln>
            </p:spPr>
            <p:txBody>
              <a:bodyPr/>
              <a:lstStyle/>
              <a:p>
                <a:endParaRPr lang="en-US"/>
              </a:p>
            </p:txBody>
          </p:sp>
          <p:sp>
            <p:nvSpPr>
              <p:cNvPr id="33201" name="Freeform 284"/>
              <p:cNvSpPr>
                <a:spLocks/>
              </p:cNvSpPr>
              <p:nvPr/>
            </p:nvSpPr>
            <p:spPr bwMode="auto">
              <a:xfrm>
                <a:off x="2951" y="2322"/>
                <a:ext cx="109" cy="128"/>
              </a:xfrm>
              <a:custGeom>
                <a:avLst/>
                <a:gdLst>
                  <a:gd name="T0" fmla="*/ 51 w 109"/>
                  <a:gd name="T1" fmla="*/ 112 h 128"/>
                  <a:gd name="T2" fmla="*/ 58 w 109"/>
                  <a:gd name="T3" fmla="*/ 109 h 128"/>
                  <a:gd name="T4" fmla="*/ 61 w 109"/>
                  <a:gd name="T5" fmla="*/ 106 h 128"/>
                  <a:gd name="T6" fmla="*/ 71 w 109"/>
                  <a:gd name="T7" fmla="*/ 96 h 128"/>
                  <a:gd name="T8" fmla="*/ 77 w 109"/>
                  <a:gd name="T9" fmla="*/ 96 h 128"/>
                  <a:gd name="T10" fmla="*/ 80 w 109"/>
                  <a:gd name="T11" fmla="*/ 87 h 128"/>
                  <a:gd name="T12" fmla="*/ 96 w 109"/>
                  <a:gd name="T13" fmla="*/ 80 h 128"/>
                  <a:gd name="T14" fmla="*/ 103 w 109"/>
                  <a:gd name="T15" fmla="*/ 77 h 128"/>
                  <a:gd name="T16" fmla="*/ 103 w 109"/>
                  <a:gd name="T17" fmla="*/ 64 h 128"/>
                  <a:gd name="T18" fmla="*/ 106 w 109"/>
                  <a:gd name="T19" fmla="*/ 58 h 128"/>
                  <a:gd name="T20" fmla="*/ 106 w 109"/>
                  <a:gd name="T21" fmla="*/ 45 h 128"/>
                  <a:gd name="T22" fmla="*/ 109 w 109"/>
                  <a:gd name="T23" fmla="*/ 32 h 128"/>
                  <a:gd name="T24" fmla="*/ 106 w 109"/>
                  <a:gd name="T25" fmla="*/ 19 h 128"/>
                  <a:gd name="T26" fmla="*/ 103 w 109"/>
                  <a:gd name="T27" fmla="*/ 16 h 128"/>
                  <a:gd name="T28" fmla="*/ 90 w 109"/>
                  <a:gd name="T29" fmla="*/ 6 h 128"/>
                  <a:gd name="T30" fmla="*/ 87 w 109"/>
                  <a:gd name="T31" fmla="*/ 9 h 128"/>
                  <a:gd name="T32" fmla="*/ 80 w 109"/>
                  <a:gd name="T33" fmla="*/ 0 h 128"/>
                  <a:gd name="T34" fmla="*/ 67 w 109"/>
                  <a:gd name="T35" fmla="*/ 6 h 128"/>
                  <a:gd name="T36" fmla="*/ 64 w 109"/>
                  <a:gd name="T37" fmla="*/ 13 h 128"/>
                  <a:gd name="T38" fmla="*/ 67 w 109"/>
                  <a:gd name="T39" fmla="*/ 22 h 128"/>
                  <a:gd name="T40" fmla="*/ 61 w 109"/>
                  <a:gd name="T41" fmla="*/ 48 h 128"/>
                  <a:gd name="T42" fmla="*/ 74 w 109"/>
                  <a:gd name="T43" fmla="*/ 51 h 128"/>
                  <a:gd name="T44" fmla="*/ 71 w 109"/>
                  <a:gd name="T45" fmla="*/ 64 h 128"/>
                  <a:gd name="T46" fmla="*/ 64 w 109"/>
                  <a:gd name="T47" fmla="*/ 64 h 128"/>
                  <a:gd name="T48" fmla="*/ 58 w 109"/>
                  <a:gd name="T49" fmla="*/ 54 h 128"/>
                  <a:gd name="T50" fmla="*/ 48 w 109"/>
                  <a:gd name="T51" fmla="*/ 45 h 128"/>
                  <a:gd name="T52" fmla="*/ 32 w 109"/>
                  <a:gd name="T53" fmla="*/ 45 h 128"/>
                  <a:gd name="T54" fmla="*/ 26 w 109"/>
                  <a:gd name="T55" fmla="*/ 42 h 128"/>
                  <a:gd name="T56" fmla="*/ 19 w 109"/>
                  <a:gd name="T57" fmla="*/ 35 h 128"/>
                  <a:gd name="T58" fmla="*/ 19 w 109"/>
                  <a:gd name="T59" fmla="*/ 61 h 128"/>
                  <a:gd name="T60" fmla="*/ 16 w 109"/>
                  <a:gd name="T61" fmla="*/ 61 h 128"/>
                  <a:gd name="T62" fmla="*/ 3 w 109"/>
                  <a:gd name="T63" fmla="*/ 61 h 128"/>
                  <a:gd name="T64" fmla="*/ 0 w 109"/>
                  <a:gd name="T65" fmla="*/ 80 h 128"/>
                  <a:gd name="T66" fmla="*/ 0 w 109"/>
                  <a:gd name="T67" fmla="*/ 109 h 128"/>
                  <a:gd name="T68" fmla="*/ 19 w 109"/>
                  <a:gd name="T69" fmla="*/ 119 h 128"/>
                  <a:gd name="T70" fmla="*/ 29 w 109"/>
                  <a:gd name="T71" fmla="*/ 125 h 128"/>
                  <a:gd name="T72" fmla="*/ 42 w 109"/>
                  <a:gd name="T73" fmla="*/ 125 h 128"/>
                  <a:gd name="T74" fmla="*/ 45 w 109"/>
                  <a:gd name="T75" fmla="*/ 128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28"/>
                  <a:gd name="T116" fmla="*/ 109 w 109"/>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28">
                    <a:moveTo>
                      <a:pt x="45" y="125"/>
                    </a:moveTo>
                    <a:lnTo>
                      <a:pt x="51" y="112"/>
                    </a:lnTo>
                    <a:lnTo>
                      <a:pt x="55" y="112"/>
                    </a:lnTo>
                    <a:lnTo>
                      <a:pt x="58" y="109"/>
                    </a:lnTo>
                    <a:lnTo>
                      <a:pt x="61" y="109"/>
                    </a:lnTo>
                    <a:lnTo>
                      <a:pt x="61" y="106"/>
                    </a:lnTo>
                    <a:lnTo>
                      <a:pt x="61" y="103"/>
                    </a:lnTo>
                    <a:lnTo>
                      <a:pt x="71" y="96"/>
                    </a:lnTo>
                    <a:lnTo>
                      <a:pt x="74" y="96"/>
                    </a:lnTo>
                    <a:lnTo>
                      <a:pt x="77" y="96"/>
                    </a:lnTo>
                    <a:lnTo>
                      <a:pt x="74" y="90"/>
                    </a:lnTo>
                    <a:lnTo>
                      <a:pt x="80" y="87"/>
                    </a:lnTo>
                    <a:lnTo>
                      <a:pt x="90" y="83"/>
                    </a:lnTo>
                    <a:lnTo>
                      <a:pt x="96" y="80"/>
                    </a:lnTo>
                    <a:lnTo>
                      <a:pt x="103" y="77"/>
                    </a:lnTo>
                    <a:lnTo>
                      <a:pt x="100" y="71"/>
                    </a:lnTo>
                    <a:lnTo>
                      <a:pt x="103" y="64"/>
                    </a:lnTo>
                    <a:lnTo>
                      <a:pt x="103" y="58"/>
                    </a:lnTo>
                    <a:lnTo>
                      <a:pt x="106" y="58"/>
                    </a:lnTo>
                    <a:lnTo>
                      <a:pt x="106" y="51"/>
                    </a:lnTo>
                    <a:lnTo>
                      <a:pt x="106" y="45"/>
                    </a:lnTo>
                    <a:lnTo>
                      <a:pt x="106" y="35"/>
                    </a:lnTo>
                    <a:lnTo>
                      <a:pt x="109" y="32"/>
                    </a:lnTo>
                    <a:lnTo>
                      <a:pt x="106" y="22"/>
                    </a:lnTo>
                    <a:lnTo>
                      <a:pt x="106" y="19"/>
                    </a:lnTo>
                    <a:lnTo>
                      <a:pt x="103" y="19"/>
                    </a:lnTo>
                    <a:lnTo>
                      <a:pt x="103" y="16"/>
                    </a:lnTo>
                    <a:lnTo>
                      <a:pt x="93" y="9"/>
                    </a:lnTo>
                    <a:lnTo>
                      <a:pt x="90" y="6"/>
                    </a:lnTo>
                    <a:lnTo>
                      <a:pt x="87" y="6"/>
                    </a:lnTo>
                    <a:lnTo>
                      <a:pt x="87" y="9"/>
                    </a:lnTo>
                    <a:lnTo>
                      <a:pt x="80" y="6"/>
                    </a:lnTo>
                    <a:lnTo>
                      <a:pt x="80" y="0"/>
                    </a:lnTo>
                    <a:lnTo>
                      <a:pt x="67" y="3"/>
                    </a:lnTo>
                    <a:lnTo>
                      <a:pt x="67" y="6"/>
                    </a:lnTo>
                    <a:lnTo>
                      <a:pt x="67" y="9"/>
                    </a:lnTo>
                    <a:lnTo>
                      <a:pt x="64" y="13"/>
                    </a:lnTo>
                    <a:lnTo>
                      <a:pt x="64" y="16"/>
                    </a:lnTo>
                    <a:lnTo>
                      <a:pt x="67" y="22"/>
                    </a:lnTo>
                    <a:lnTo>
                      <a:pt x="64" y="29"/>
                    </a:lnTo>
                    <a:lnTo>
                      <a:pt x="61" y="48"/>
                    </a:lnTo>
                    <a:lnTo>
                      <a:pt x="67" y="51"/>
                    </a:lnTo>
                    <a:lnTo>
                      <a:pt x="74" y="51"/>
                    </a:lnTo>
                    <a:lnTo>
                      <a:pt x="74" y="67"/>
                    </a:lnTo>
                    <a:lnTo>
                      <a:pt x="71" y="64"/>
                    </a:lnTo>
                    <a:lnTo>
                      <a:pt x="67" y="64"/>
                    </a:lnTo>
                    <a:lnTo>
                      <a:pt x="64" y="64"/>
                    </a:lnTo>
                    <a:lnTo>
                      <a:pt x="61" y="58"/>
                    </a:lnTo>
                    <a:lnTo>
                      <a:pt x="58" y="54"/>
                    </a:lnTo>
                    <a:lnTo>
                      <a:pt x="51" y="51"/>
                    </a:lnTo>
                    <a:lnTo>
                      <a:pt x="48" y="45"/>
                    </a:lnTo>
                    <a:lnTo>
                      <a:pt x="42" y="48"/>
                    </a:lnTo>
                    <a:lnTo>
                      <a:pt x="32" y="45"/>
                    </a:lnTo>
                    <a:lnTo>
                      <a:pt x="32" y="38"/>
                    </a:lnTo>
                    <a:lnTo>
                      <a:pt x="26" y="42"/>
                    </a:lnTo>
                    <a:lnTo>
                      <a:pt x="22" y="35"/>
                    </a:lnTo>
                    <a:lnTo>
                      <a:pt x="19" y="35"/>
                    </a:lnTo>
                    <a:lnTo>
                      <a:pt x="22" y="35"/>
                    </a:lnTo>
                    <a:lnTo>
                      <a:pt x="19" y="61"/>
                    </a:lnTo>
                    <a:lnTo>
                      <a:pt x="22" y="61"/>
                    </a:lnTo>
                    <a:lnTo>
                      <a:pt x="16" y="61"/>
                    </a:lnTo>
                    <a:lnTo>
                      <a:pt x="9" y="61"/>
                    </a:lnTo>
                    <a:lnTo>
                      <a:pt x="3" y="61"/>
                    </a:lnTo>
                    <a:lnTo>
                      <a:pt x="0" y="71"/>
                    </a:lnTo>
                    <a:lnTo>
                      <a:pt x="0" y="80"/>
                    </a:lnTo>
                    <a:lnTo>
                      <a:pt x="0" y="93"/>
                    </a:lnTo>
                    <a:lnTo>
                      <a:pt x="0" y="109"/>
                    </a:lnTo>
                    <a:lnTo>
                      <a:pt x="9" y="122"/>
                    </a:lnTo>
                    <a:lnTo>
                      <a:pt x="19" y="119"/>
                    </a:lnTo>
                    <a:lnTo>
                      <a:pt x="26" y="122"/>
                    </a:lnTo>
                    <a:lnTo>
                      <a:pt x="29" y="125"/>
                    </a:lnTo>
                    <a:lnTo>
                      <a:pt x="35" y="128"/>
                    </a:lnTo>
                    <a:lnTo>
                      <a:pt x="42" y="125"/>
                    </a:lnTo>
                    <a:lnTo>
                      <a:pt x="42" y="128"/>
                    </a:lnTo>
                    <a:lnTo>
                      <a:pt x="45" y="128"/>
                    </a:lnTo>
                    <a:lnTo>
                      <a:pt x="45" y="125"/>
                    </a:lnTo>
                    <a:close/>
                  </a:path>
                </a:pathLst>
              </a:custGeom>
              <a:solidFill>
                <a:srgbClr val="CCCCCC"/>
              </a:solidFill>
              <a:ln w="9525">
                <a:noFill/>
                <a:round/>
                <a:headEnd/>
                <a:tailEnd/>
              </a:ln>
            </p:spPr>
            <p:txBody>
              <a:bodyPr/>
              <a:lstStyle/>
              <a:p>
                <a:endParaRPr lang="en-US"/>
              </a:p>
            </p:txBody>
          </p:sp>
          <p:sp>
            <p:nvSpPr>
              <p:cNvPr id="33202" name="Freeform 285"/>
              <p:cNvSpPr>
                <a:spLocks/>
              </p:cNvSpPr>
              <p:nvPr/>
            </p:nvSpPr>
            <p:spPr bwMode="auto">
              <a:xfrm>
                <a:off x="2951" y="2322"/>
                <a:ext cx="109" cy="128"/>
              </a:xfrm>
              <a:custGeom>
                <a:avLst/>
                <a:gdLst>
                  <a:gd name="T0" fmla="*/ 51 w 109"/>
                  <a:gd name="T1" fmla="*/ 112 h 128"/>
                  <a:gd name="T2" fmla="*/ 58 w 109"/>
                  <a:gd name="T3" fmla="*/ 109 h 128"/>
                  <a:gd name="T4" fmla="*/ 61 w 109"/>
                  <a:gd name="T5" fmla="*/ 106 h 128"/>
                  <a:gd name="T6" fmla="*/ 71 w 109"/>
                  <a:gd name="T7" fmla="*/ 96 h 128"/>
                  <a:gd name="T8" fmla="*/ 77 w 109"/>
                  <a:gd name="T9" fmla="*/ 96 h 128"/>
                  <a:gd name="T10" fmla="*/ 80 w 109"/>
                  <a:gd name="T11" fmla="*/ 87 h 128"/>
                  <a:gd name="T12" fmla="*/ 96 w 109"/>
                  <a:gd name="T13" fmla="*/ 80 h 128"/>
                  <a:gd name="T14" fmla="*/ 103 w 109"/>
                  <a:gd name="T15" fmla="*/ 77 h 128"/>
                  <a:gd name="T16" fmla="*/ 103 w 109"/>
                  <a:gd name="T17" fmla="*/ 64 h 128"/>
                  <a:gd name="T18" fmla="*/ 106 w 109"/>
                  <a:gd name="T19" fmla="*/ 58 h 128"/>
                  <a:gd name="T20" fmla="*/ 106 w 109"/>
                  <a:gd name="T21" fmla="*/ 45 h 128"/>
                  <a:gd name="T22" fmla="*/ 109 w 109"/>
                  <a:gd name="T23" fmla="*/ 32 h 128"/>
                  <a:gd name="T24" fmla="*/ 106 w 109"/>
                  <a:gd name="T25" fmla="*/ 19 h 128"/>
                  <a:gd name="T26" fmla="*/ 103 w 109"/>
                  <a:gd name="T27" fmla="*/ 16 h 128"/>
                  <a:gd name="T28" fmla="*/ 90 w 109"/>
                  <a:gd name="T29" fmla="*/ 6 h 128"/>
                  <a:gd name="T30" fmla="*/ 87 w 109"/>
                  <a:gd name="T31" fmla="*/ 9 h 128"/>
                  <a:gd name="T32" fmla="*/ 80 w 109"/>
                  <a:gd name="T33" fmla="*/ 0 h 128"/>
                  <a:gd name="T34" fmla="*/ 67 w 109"/>
                  <a:gd name="T35" fmla="*/ 6 h 128"/>
                  <a:gd name="T36" fmla="*/ 64 w 109"/>
                  <a:gd name="T37" fmla="*/ 13 h 128"/>
                  <a:gd name="T38" fmla="*/ 67 w 109"/>
                  <a:gd name="T39" fmla="*/ 22 h 128"/>
                  <a:gd name="T40" fmla="*/ 61 w 109"/>
                  <a:gd name="T41" fmla="*/ 48 h 128"/>
                  <a:gd name="T42" fmla="*/ 74 w 109"/>
                  <a:gd name="T43" fmla="*/ 51 h 128"/>
                  <a:gd name="T44" fmla="*/ 71 w 109"/>
                  <a:gd name="T45" fmla="*/ 64 h 128"/>
                  <a:gd name="T46" fmla="*/ 64 w 109"/>
                  <a:gd name="T47" fmla="*/ 64 h 128"/>
                  <a:gd name="T48" fmla="*/ 58 w 109"/>
                  <a:gd name="T49" fmla="*/ 54 h 128"/>
                  <a:gd name="T50" fmla="*/ 48 w 109"/>
                  <a:gd name="T51" fmla="*/ 45 h 128"/>
                  <a:gd name="T52" fmla="*/ 32 w 109"/>
                  <a:gd name="T53" fmla="*/ 45 h 128"/>
                  <a:gd name="T54" fmla="*/ 26 w 109"/>
                  <a:gd name="T55" fmla="*/ 42 h 128"/>
                  <a:gd name="T56" fmla="*/ 19 w 109"/>
                  <a:gd name="T57" fmla="*/ 35 h 128"/>
                  <a:gd name="T58" fmla="*/ 19 w 109"/>
                  <a:gd name="T59" fmla="*/ 61 h 128"/>
                  <a:gd name="T60" fmla="*/ 16 w 109"/>
                  <a:gd name="T61" fmla="*/ 61 h 128"/>
                  <a:gd name="T62" fmla="*/ 3 w 109"/>
                  <a:gd name="T63" fmla="*/ 61 h 128"/>
                  <a:gd name="T64" fmla="*/ 0 w 109"/>
                  <a:gd name="T65" fmla="*/ 80 h 128"/>
                  <a:gd name="T66" fmla="*/ 0 w 109"/>
                  <a:gd name="T67" fmla="*/ 109 h 128"/>
                  <a:gd name="T68" fmla="*/ 19 w 109"/>
                  <a:gd name="T69" fmla="*/ 119 h 128"/>
                  <a:gd name="T70" fmla="*/ 29 w 109"/>
                  <a:gd name="T71" fmla="*/ 125 h 128"/>
                  <a:gd name="T72" fmla="*/ 42 w 109"/>
                  <a:gd name="T73" fmla="*/ 125 h 128"/>
                  <a:gd name="T74" fmla="*/ 45 w 109"/>
                  <a:gd name="T75" fmla="*/ 128 h 128"/>
                  <a:gd name="T76" fmla="*/ 45 w 109"/>
                  <a:gd name="T77" fmla="*/ 125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128"/>
                  <a:gd name="T119" fmla="*/ 109 w 109"/>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9" h="128">
                    <a:moveTo>
                      <a:pt x="45" y="125"/>
                    </a:moveTo>
                    <a:lnTo>
                      <a:pt x="51" y="112"/>
                    </a:lnTo>
                    <a:lnTo>
                      <a:pt x="55" y="112"/>
                    </a:lnTo>
                    <a:lnTo>
                      <a:pt x="58" y="109"/>
                    </a:lnTo>
                    <a:lnTo>
                      <a:pt x="61" y="109"/>
                    </a:lnTo>
                    <a:lnTo>
                      <a:pt x="61" y="106"/>
                    </a:lnTo>
                    <a:lnTo>
                      <a:pt x="61" y="103"/>
                    </a:lnTo>
                    <a:lnTo>
                      <a:pt x="71" y="96"/>
                    </a:lnTo>
                    <a:lnTo>
                      <a:pt x="74" y="96"/>
                    </a:lnTo>
                    <a:lnTo>
                      <a:pt x="77" y="96"/>
                    </a:lnTo>
                    <a:lnTo>
                      <a:pt x="74" y="90"/>
                    </a:lnTo>
                    <a:lnTo>
                      <a:pt x="80" y="87"/>
                    </a:lnTo>
                    <a:lnTo>
                      <a:pt x="90" y="83"/>
                    </a:lnTo>
                    <a:lnTo>
                      <a:pt x="96" y="80"/>
                    </a:lnTo>
                    <a:lnTo>
                      <a:pt x="103" y="77"/>
                    </a:lnTo>
                    <a:lnTo>
                      <a:pt x="100" y="71"/>
                    </a:lnTo>
                    <a:lnTo>
                      <a:pt x="103" y="64"/>
                    </a:lnTo>
                    <a:lnTo>
                      <a:pt x="103" y="58"/>
                    </a:lnTo>
                    <a:lnTo>
                      <a:pt x="106" y="58"/>
                    </a:lnTo>
                    <a:lnTo>
                      <a:pt x="106" y="51"/>
                    </a:lnTo>
                    <a:lnTo>
                      <a:pt x="106" y="45"/>
                    </a:lnTo>
                    <a:lnTo>
                      <a:pt x="106" y="35"/>
                    </a:lnTo>
                    <a:lnTo>
                      <a:pt x="109" y="32"/>
                    </a:lnTo>
                    <a:lnTo>
                      <a:pt x="106" y="22"/>
                    </a:lnTo>
                    <a:lnTo>
                      <a:pt x="106" y="19"/>
                    </a:lnTo>
                    <a:lnTo>
                      <a:pt x="103" y="19"/>
                    </a:lnTo>
                    <a:lnTo>
                      <a:pt x="103" y="16"/>
                    </a:lnTo>
                    <a:lnTo>
                      <a:pt x="93" y="9"/>
                    </a:lnTo>
                    <a:lnTo>
                      <a:pt x="90" y="6"/>
                    </a:lnTo>
                    <a:lnTo>
                      <a:pt x="87" y="6"/>
                    </a:lnTo>
                    <a:lnTo>
                      <a:pt x="87" y="9"/>
                    </a:lnTo>
                    <a:lnTo>
                      <a:pt x="80" y="6"/>
                    </a:lnTo>
                    <a:lnTo>
                      <a:pt x="80" y="0"/>
                    </a:lnTo>
                    <a:lnTo>
                      <a:pt x="67" y="3"/>
                    </a:lnTo>
                    <a:lnTo>
                      <a:pt x="67" y="6"/>
                    </a:lnTo>
                    <a:lnTo>
                      <a:pt x="67" y="9"/>
                    </a:lnTo>
                    <a:lnTo>
                      <a:pt x="64" y="13"/>
                    </a:lnTo>
                    <a:lnTo>
                      <a:pt x="64" y="16"/>
                    </a:lnTo>
                    <a:lnTo>
                      <a:pt x="67" y="22"/>
                    </a:lnTo>
                    <a:lnTo>
                      <a:pt x="64" y="29"/>
                    </a:lnTo>
                    <a:lnTo>
                      <a:pt x="61" y="48"/>
                    </a:lnTo>
                    <a:lnTo>
                      <a:pt x="67" y="51"/>
                    </a:lnTo>
                    <a:lnTo>
                      <a:pt x="74" y="51"/>
                    </a:lnTo>
                    <a:lnTo>
                      <a:pt x="74" y="67"/>
                    </a:lnTo>
                    <a:lnTo>
                      <a:pt x="71" y="64"/>
                    </a:lnTo>
                    <a:lnTo>
                      <a:pt x="67" y="64"/>
                    </a:lnTo>
                    <a:lnTo>
                      <a:pt x="64" y="64"/>
                    </a:lnTo>
                    <a:lnTo>
                      <a:pt x="61" y="58"/>
                    </a:lnTo>
                    <a:lnTo>
                      <a:pt x="58" y="54"/>
                    </a:lnTo>
                    <a:lnTo>
                      <a:pt x="51" y="51"/>
                    </a:lnTo>
                    <a:lnTo>
                      <a:pt x="48" y="45"/>
                    </a:lnTo>
                    <a:lnTo>
                      <a:pt x="42" y="48"/>
                    </a:lnTo>
                    <a:lnTo>
                      <a:pt x="32" y="45"/>
                    </a:lnTo>
                    <a:lnTo>
                      <a:pt x="32" y="38"/>
                    </a:lnTo>
                    <a:lnTo>
                      <a:pt x="26" y="42"/>
                    </a:lnTo>
                    <a:lnTo>
                      <a:pt x="22" y="35"/>
                    </a:lnTo>
                    <a:lnTo>
                      <a:pt x="19" y="35"/>
                    </a:lnTo>
                    <a:lnTo>
                      <a:pt x="22" y="35"/>
                    </a:lnTo>
                    <a:lnTo>
                      <a:pt x="19" y="61"/>
                    </a:lnTo>
                    <a:lnTo>
                      <a:pt x="22" y="61"/>
                    </a:lnTo>
                    <a:lnTo>
                      <a:pt x="16" y="61"/>
                    </a:lnTo>
                    <a:lnTo>
                      <a:pt x="9" y="61"/>
                    </a:lnTo>
                    <a:lnTo>
                      <a:pt x="3" y="61"/>
                    </a:lnTo>
                    <a:lnTo>
                      <a:pt x="0" y="71"/>
                    </a:lnTo>
                    <a:lnTo>
                      <a:pt x="0" y="80"/>
                    </a:lnTo>
                    <a:lnTo>
                      <a:pt x="0" y="93"/>
                    </a:lnTo>
                    <a:lnTo>
                      <a:pt x="0" y="109"/>
                    </a:lnTo>
                    <a:lnTo>
                      <a:pt x="9" y="122"/>
                    </a:lnTo>
                    <a:lnTo>
                      <a:pt x="19" y="119"/>
                    </a:lnTo>
                    <a:lnTo>
                      <a:pt x="26" y="122"/>
                    </a:lnTo>
                    <a:lnTo>
                      <a:pt x="29" y="125"/>
                    </a:lnTo>
                    <a:lnTo>
                      <a:pt x="35" y="128"/>
                    </a:lnTo>
                    <a:lnTo>
                      <a:pt x="42" y="125"/>
                    </a:lnTo>
                    <a:lnTo>
                      <a:pt x="42" y="128"/>
                    </a:lnTo>
                    <a:lnTo>
                      <a:pt x="45" y="128"/>
                    </a:lnTo>
                    <a:lnTo>
                      <a:pt x="45" y="125"/>
                    </a:lnTo>
                  </a:path>
                </a:pathLst>
              </a:custGeom>
              <a:noFill/>
              <a:ln w="0">
                <a:solidFill>
                  <a:srgbClr val="7F7F7F"/>
                </a:solidFill>
                <a:round/>
                <a:headEnd/>
                <a:tailEnd/>
              </a:ln>
            </p:spPr>
            <p:txBody>
              <a:bodyPr/>
              <a:lstStyle/>
              <a:p>
                <a:endParaRPr lang="en-US"/>
              </a:p>
            </p:txBody>
          </p:sp>
          <p:sp>
            <p:nvSpPr>
              <p:cNvPr id="33203" name="Freeform 286"/>
              <p:cNvSpPr>
                <a:spLocks/>
              </p:cNvSpPr>
              <p:nvPr/>
            </p:nvSpPr>
            <p:spPr bwMode="auto">
              <a:xfrm>
                <a:off x="3131" y="1672"/>
                <a:ext cx="48" cy="45"/>
              </a:xfrm>
              <a:custGeom>
                <a:avLst/>
                <a:gdLst>
                  <a:gd name="T0" fmla="*/ 39 w 48"/>
                  <a:gd name="T1" fmla="*/ 45 h 45"/>
                  <a:gd name="T2" fmla="*/ 39 w 48"/>
                  <a:gd name="T3" fmla="*/ 35 h 45"/>
                  <a:gd name="T4" fmla="*/ 39 w 48"/>
                  <a:gd name="T5" fmla="*/ 35 h 45"/>
                  <a:gd name="T6" fmla="*/ 42 w 48"/>
                  <a:gd name="T7" fmla="*/ 35 h 45"/>
                  <a:gd name="T8" fmla="*/ 42 w 48"/>
                  <a:gd name="T9" fmla="*/ 35 h 45"/>
                  <a:gd name="T10" fmla="*/ 42 w 48"/>
                  <a:gd name="T11" fmla="*/ 23 h 45"/>
                  <a:gd name="T12" fmla="*/ 45 w 48"/>
                  <a:gd name="T13" fmla="*/ 19 h 45"/>
                  <a:gd name="T14" fmla="*/ 45 w 48"/>
                  <a:gd name="T15" fmla="*/ 19 h 45"/>
                  <a:gd name="T16" fmla="*/ 48 w 48"/>
                  <a:gd name="T17" fmla="*/ 19 h 45"/>
                  <a:gd name="T18" fmla="*/ 45 w 48"/>
                  <a:gd name="T19" fmla="*/ 16 h 45"/>
                  <a:gd name="T20" fmla="*/ 45 w 48"/>
                  <a:gd name="T21" fmla="*/ 16 h 45"/>
                  <a:gd name="T22" fmla="*/ 42 w 48"/>
                  <a:gd name="T23" fmla="*/ 16 h 45"/>
                  <a:gd name="T24" fmla="*/ 35 w 48"/>
                  <a:gd name="T25" fmla="*/ 6 h 45"/>
                  <a:gd name="T26" fmla="*/ 29 w 48"/>
                  <a:gd name="T27" fmla="*/ 0 h 45"/>
                  <a:gd name="T28" fmla="*/ 23 w 48"/>
                  <a:gd name="T29" fmla="*/ 10 h 45"/>
                  <a:gd name="T30" fmla="*/ 19 w 48"/>
                  <a:gd name="T31" fmla="*/ 6 h 45"/>
                  <a:gd name="T32" fmla="*/ 19 w 48"/>
                  <a:gd name="T33" fmla="*/ 3 h 45"/>
                  <a:gd name="T34" fmla="*/ 10 w 48"/>
                  <a:gd name="T35" fmla="*/ 0 h 45"/>
                  <a:gd name="T36" fmla="*/ 10 w 48"/>
                  <a:gd name="T37" fmla="*/ 3 h 45"/>
                  <a:gd name="T38" fmla="*/ 13 w 48"/>
                  <a:gd name="T39" fmla="*/ 6 h 45"/>
                  <a:gd name="T40" fmla="*/ 13 w 48"/>
                  <a:gd name="T41" fmla="*/ 6 h 45"/>
                  <a:gd name="T42" fmla="*/ 13 w 48"/>
                  <a:gd name="T43" fmla="*/ 10 h 45"/>
                  <a:gd name="T44" fmla="*/ 10 w 48"/>
                  <a:gd name="T45" fmla="*/ 6 h 45"/>
                  <a:gd name="T46" fmla="*/ 3 w 48"/>
                  <a:gd name="T47" fmla="*/ 6 h 45"/>
                  <a:gd name="T48" fmla="*/ 0 w 48"/>
                  <a:gd name="T49" fmla="*/ 6 h 45"/>
                  <a:gd name="T50" fmla="*/ 0 w 48"/>
                  <a:gd name="T51" fmla="*/ 6 h 45"/>
                  <a:gd name="T52" fmla="*/ 3 w 48"/>
                  <a:gd name="T53" fmla="*/ 10 h 45"/>
                  <a:gd name="T54" fmla="*/ 6 w 48"/>
                  <a:gd name="T55" fmla="*/ 13 h 45"/>
                  <a:gd name="T56" fmla="*/ 6 w 48"/>
                  <a:gd name="T57" fmla="*/ 16 h 45"/>
                  <a:gd name="T58" fmla="*/ 10 w 48"/>
                  <a:gd name="T59" fmla="*/ 19 h 45"/>
                  <a:gd name="T60" fmla="*/ 10 w 48"/>
                  <a:gd name="T61" fmla="*/ 23 h 45"/>
                  <a:gd name="T62" fmla="*/ 10 w 48"/>
                  <a:gd name="T63" fmla="*/ 23 h 45"/>
                  <a:gd name="T64" fmla="*/ 10 w 48"/>
                  <a:gd name="T65" fmla="*/ 26 h 45"/>
                  <a:gd name="T66" fmla="*/ 13 w 48"/>
                  <a:gd name="T67" fmla="*/ 29 h 45"/>
                  <a:gd name="T68" fmla="*/ 16 w 48"/>
                  <a:gd name="T69" fmla="*/ 29 h 45"/>
                  <a:gd name="T70" fmla="*/ 16 w 48"/>
                  <a:gd name="T71" fmla="*/ 32 h 45"/>
                  <a:gd name="T72" fmla="*/ 16 w 48"/>
                  <a:gd name="T73" fmla="*/ 32 h 45"/>
                  <a:gd name="T74" fmla="*/ 16 w 48"/>
                  <a:gd name="T75" fmla="*/ 35 h 45"/>
                  <a:gd name="T76" fmla="*/ 16 w 48"/>
                  <a:gd name="T77" fmla="*/ 35 h 45"/>
                  <a:gd name="T78" fmla="*/ 19 w 48"/>
                  <a:gd name="T79" fmla="*/ 39 h 45"/>
                  <a:gd name="T80" fmla="*/ 19 w 48"/>
                  <a:gd name="T81" fmla="*/ 39 h 45"/>
                  <a:gd name="T82" fmla="*/ 23 w 48"/>
                  <a:gd name="T83" fmla="*/ 32 h 45"/>
                  <a:gd name="T84" fmla="*/ 29 w 48"/>
                  <a:gd name="T85" fmla="*/ 29 h 45"/>
                  <a:gd name="T86" fmla="*/ 32 w 48"/>
                  <a:gd name="T87" fmla="*/ 29 h 45"/>
                  <a:gd name="T88" fmla="*/ 32 w 48"/>
                  <a:gd name="T89" fmla="*/ 35 h 45"/>
                  <a:gd name="T90" fmla="*/ 32 w 48"/>
                  <a:gd name="T91" fmla="*/ 39 h 45"/>
                  <a:gd name="T92" fmla="*/ 35 w 48"/>
                  <a:gd name="T93" fmla="*/ 42 h 45"/>
                  <a:gd name="T94" fmla="*/ 39 w 48"/>
                  <a:gd name="T95" fmla="*/ 45 h 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45"/>
                  <a:gd name="T146" fmla="*/ 48 w 48"/>
                  <a:gd name="T147" fmla="*/ 45 h 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45">
                    <a:moveTo>
                      <a:pt x="39" y="45"/>
                    </a:moveTo>
                    <a:lnTo>
                      <a:pt x="39" y="35"/>
                    </a:lnTo>
                    <a:lnTo>
                      <a:pt x="42" y="35"/>
                    </a:lnTo>
                    <a:lnTo>
                      <a:pt x="42" y="23"/>
                    </a:lnTo>
                    <a:lnTo>
                      <a:pt x="45" y="19"/>
                    </a:lnTo>
                    <a:lnTo>
                      <a:pt x="48" y="19"/>
                    </a:lnTo>
                    <a:lnTo>
                      <a:pt x="45" y="16"/>
                    </a:lnTo>
                    <a:lnTo>
                      <a:pt x="42" y="16"/>
                    </a:lnTo>
                    <a:lnTo>
                      <a:pt x="35" y="6"/>
                    </a:lnTo>
                    <a:lnTo>
                      <a:pt x="29" y="0"/>
                    </a:lnTo>
                    <a:lnTo>
                      <a:pt x="23" y="10"/>
                    </a:lnTo>
                    <a:lnTo>
                      <a:pt x="19" y="6"/>
                    </a:lnTo>
                    <a:lnTo>
                      <a:pt x="19" y="3"/>
                    </a:lnTo>
                    <a:lnTo>
                      <a:pt x="10" y="0"/>
                    </a:lnTo>
                    <a:lnTo>
                      <a:pt x="10" y="3"/>
                    </a:lnTo>
                    <a:lnTo>
                      <a:pt x="13" y="6"/>
                    </a:lnTo>
                    <a:lnTo>
                      <a:pt x="13" y="10"/>
                    </a:lnTo>
                    <a:lnTo>
                      <a:pt x="10" y="6"/>
                    </a:lnTo>
                    <a:lnTo>
                      <a:pt x="3" y="6"/>
                    </a:lnTo>
                    <a:lnTo>
                      <a:pt x="0" y="6"/>
                    </a:lnTo>
                    <a:lnTo>
                      <a:pt x="3" y="10"/>
                    </a:lnTo>
                    <a:lnTo>
                      <a:pt x="6" y="13"/>
                    </a:lnTo>
                    <a:lnTo>
                      <a:pt x="6" y="16"/>
                    </a:lnTo>
                    <a:lnTo>
                      <a:pt x="10" y="19"/>
                    </a:lnTo>
                    <a:lnTo>
                      <a:pt x="10" y="23"/>
                    </a:lnTo>
                    <a:lnTo>
                      <a:pt x="10" y="26"/>
                    </a:lnTo>
                    <a:lnTo>
                      <a:pt x="13" y="29"/>
                    </a:lnTo>
                    <a:lnTo>
                      <a:pt x="16" y="29"/>
                    </a:lnTo>
                    <a:lnTo>
                      <a:pt x="16" y="32"/>
                    </a:lnTo>
                    <a:lnTo>
                      <a:pt x="16" y="35"/>
                    </a:lnTo>
                    <a:lnTo>
                      <a:pt x="19" y="39"/>
                    </a:lnTo>
                    <a:lnTo>
                      <a:pt x="23" y="32"/>
                    </a:lnTo>
                    <a:lnTo>
                      <a:pt x="29" y="29"/>
                    </a:lnTo>
                    <a:lnTo>
                      <a:pt x="32" y="29"/>
                    </a:lnTo>
                    <a:lnTo>
                      <a:pt x="32" y="35"/>
                    </a:lnTo>
                    <a:lnTo>
                      <a:pt x="32" y="39"/>
                    </a:lnTo>
                    <a:lnTo>
                      <a:pt x="35" y="42"/>
                    </a:lnTo>
                    <a:lnTo>
                      <a:pt x="39" y="45"/>
                    </a:lnTo>
                    <a:close/>
                  </a:path>
                </a:pathLst>
              </a:custGeom>
              <a:solidFill>
                <a:srgbClr val="CCCCCC"/>
              </a:solidFill>
              <a:ln w="9525">
                <a:noFill/>
                <a:round/>
                <a:headEnd/>
                <a:tailEnd/>
              </a:ln>
            </p:spPr>
            <p:txBody>
              <a:bodyPr/>
              <a:lstStyle/>
              <a:p>
                <a:endParaRPr lang="en-US"/>
              </a:p>
            </p:txBody>
          </p:sp>
          <p:sp>
            <p:nvSpPr>
              <p:cNvPr id="33204" name="Freeform 287"/>
              <p:cNvSpPr>
                <a:spLocks/>
              </p:cNvSpPr>
              <p:nvPr/>
            </p:nvSpPr>
            <p:spPr bwMode="auto">
              <a:xfrm>
                <a:off x="3131" y="1672"/>
                <a:ext cx="48" cy="45"/>
              </a:xfrm>
              <a:custGeom>
                <a:avLst/>
                <a:gdLst>
                  <a:gd name="T0" fmla="*/ 39 w 48"/>
                  <a:gd name="T1" fmla="*/ 45 h 45"/>
                  <a:gd name="T2" fmla="*/ 39 w 48"/>
                  <a:gd name="T3" fmla="*/ 35 h 45"/>
                  <a:gd name="T4" fmla="*/ 39 w 48"/>
                  <a:gd name="T5" fmla="*/ 35 h 45"/>
                  <a:gd name="T6" fmla="*/ 42 w 48"/>
                  <a:gd name="T7" fmla="*/ 35 h 45"/>
                  <a:gd name="T8" fmla="*/ 42 w 48"/>
                  <a:gd name="T9" fmla="*/ 35 h 45"/>
                  <a:gd name="T10" fmla="*/ 42 w 48"/>
                  <a:gd name="T11" fmla="*/ 23 h 45"/>
                  <a:gd name="T12" fmla="*/ 45 w 48"/>
                  <a:gd name="T13" fmla="*/ 19 h 45"/>
                  <a:gd name="T14" fmla="*/ 45 w 48"/>
                  <a:gd name="T15" fmla="*/ 19 h 45"/>
                  <a:gd name="T16" fmla="*/ 48 w 48"/>
                  <a:gd name="T17" fmla="*/ 19 h 45"/>
                  <a:gd name="T18" fmla="*/ 45 w 48"/>
                  <a:gd name="T19" fmla="*/ 16 h 45"/>
                  <a:gd name="T20" fmla="*/ 45 w 48"/>
                  <a:gd name="T21" fmla="*/ 16 h 45"/>
                  <a:gd name="T22" fmla="*/ 42 w 48"/>
                  <a:gd name="T23" fmla="*/ 16 h 45"/>
                  <a:gd name="T24" fmla="*/ 35 w 48"/>
                  <a:gd name="T25" fmla="*/ 6 h 45"/>
                  <a:gd name="T26" fmla="*/ 29 w 48"/>
                  <a:gd name="T27" fmla="*/ 0 h 45"/>
                  <a:gd name="T28" fmla="*/ 23 w 48"/>
                  <a:gd name="T29" fmla="*/ 10 h 45"/>
                  <a:gd name="T30" fmla="*/ 19 w 48"/>
                  <a:gd name="T31" fmla="*/ 6 h 45"/>
                  <a:gd name="T32" fmla="*/ 19 w 48"/>
                  <a:gd name="T33" fmla="*/ 3 h 45"/>
                  <a:gd name="T34" fmla="*/ 10 w 48"/>
                  <a:gd name="T35" fmla="*/ 0 h 45"/>
                  <a:gd name="T36" fmla="*/ 10 w 48"/>
                  <a:gd name="T37" fmla="*/ 3 h 45"/>
                  <a:gd name="T38" fmla="*/ 13 w 48"/>
                  <a:gd name="T39" fmla="*/ 6 h 45"/>
                  <a:gd name="T40" fmla="*/ 13 w 48"/>
                  <a:gd name="T41" fmla="*/ 6 h 45"/>
                  <a:gd name="T42" fmla="*/ 13 w 48"/>
                  <a:gd name="T43" fmla="*/ 10 h 45"/>
                  <a:gd name="T44" fmla="*/ 10 w 48"/>
                  <a:gd name="T45" fmla="*/ 6 h 45"/>
                  <a:gd name="T46" fmla="*/ 3 w 48"/>
                  <a:gd name="T47" fmla="*/ 6 h 45"/>
                  <a:gd name="T48" fmla="*/ 0 w 48"/>
                  <a:gd name="T49" fmla="*/ 6 h 45"/>
                  <a:gd name="T50" fmla="*/ 0 w 48"/>
                  <a:gd name="T51" fmla="*/ 6 h 45"/>
                  <a:gd name="T52" fmla="*/ 3 w 48"/>
                  <a:gd name="T53" fmla="*/ 10 h 45"/>
                  <a:gd name="T54" fmla="*/ 6 w 48"/>
                  <a:gd name="T55" fmla="*/ 13 h 45"/>
                  <a:gd name="T56" fmla="*/ 6 w 48"/>
                  <a:gd name="T57" fmla="*/ 16 h 45"/>
                  <a:gd name="T58" fmla="*/ 10 w 48"/>
                  <a:gd name="T59" fmla="*/ 19 h 45"/>
                  <a:gd name="T60" fmla="*/ 10 w 48"/>
                  <a:gd name="T61" fmla="*/ 23 h 45"/>
                  <a:gd name="T62" fmla="*/ 10 w 48"/>
                  <a:gd name="T63" fmla="*/ 23 h 45"/>
                  <a:gd name="T64" fmla="*/ 10 w 48"/>
                  <a:gd name="T65" fmla="*/ 26 h 45"/>
                  <a:gd name="T66" fmla="*/ 13 w 48"/>
                  <a:gd name="T67" fmla="*/ 29 h 45"/>
                  <a:gd name="T68" fmla="*/ 16 w 48"/>
                  <a:gd name="T69" fmla="*/ 29 h 45"/>
                  <a:gd name="T70" fmla="*/ 16 w 48"/>
                  <a:gd name="T71" fmla="*/ 32 h 45"/>
                  <a:gd name="T72" fmla="*/ 16 w 48"/>
                  <a:gd name="T73" fmla="*/ 32 h 45"/>
                  <a:gd name="T74" fmla="*/ 16 w 48"/>
                  <a:gd name="T75" fmla="*/ 35 h 45"/>
                  <a:gd name="T76" fmla="*/ 16 w 48"/>
                  <a:gd name="T77" fmla="*/ 35 h 45"/>
                  <a:gd name="T78" fmla="*/ 19 w 48"/>
                  <a:gd name="T79" fmla="*/ 39 h 45"/>
                  <a:gd name="T80" fmla="*/ 19 w 48"/>
                  <a:gd name="T81" fmla="*/ 39 h 45"/>
                  <a:gd name="T82" fmla="*/ 23 w 48"/>
                  <a:gd name="T83" fmla="*/ 32 h 45"/>
                  <a:gd name="T84" fmla="*/ 29 w 48"/>
                  <a:gd name="T85" fmla="*/ 29 h 45"/>
                  <a:gd name="T86" fmla="*/ 32 w 48"/>
                  <a:gd name="T87" fmla="*/ 29 h 45"/>
                  <a:gd name="T88" fmla="*/ 32 w 48"/>
                  <a:gd name="T89" fmla="*/ 35 h 45"/>
                  <a:gd name="T90" fmla="*/ 32 w 48"/>
                  <a:gd name="T91" fmla="*/ 39 h 45"/>
                  <a:gd name="T92" fmla="*/ 35 w 48"/>
                  <a:gd name="T93" fmla="*/ 42 h 45"/>
                  <a:gd name="T94" fmla="*/ 39 w 48"/>
                  <a:gd name="T95" fmla="*/ 45 h 45"/>
                  <a:gd name="T96" fmla="*/ 39 w 48"/>
                  <a:gd name="T97" fmla="*/ 45 h 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45"/>
                  <a:gd name="T149" fmla="*/ 48 w 48"/>
                  <a:gd name="T150" fmla="*/ 45 h 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45">
                    <a:moveTo>
                      <a:pt x="39" y="45"/>
                    </a:moveTo>
                    <a:lnTo>
                      <a:pt x="39" y="35"/>
                    </a:lnTo>
                    <a:lnTo>
                      <a:pt x="42" y="35"/>
                    </a:lnTo>
                    <a:lnTo>
                      <a:pt x="42" y="23"/>
                    </a:lnTo>
                    <a:lnTo>
                      <a:pt x="45" y="19"/>
                    </a:lnTo>
                    <a:lnTo>
                      <a:pt x="48" y="19"/>
                    </a:lnTo>
                    <a:lnTo>
                      <a:pt x="45" y="16"/>
                    </a:lnTo>
                    <a:lnTo>
                      <a:pt x="42" y="16"/>
                    </a:lnTo>
                    <a:lnTo>
                      <a:pt x="35" y="6"/>
                    </a:lnTo>
                    <a:lnTo>
                      <a:pt x="29" y="0"/>
                    </a:lnTo>
                    <a:lnTo>
                      <a:pt x="23" y="10"/>
                    </a:lnTo>
                    <a:lnTo>
                      <a:pt x="19" y="6"/>
                    </a:lnTo>
                    <a:lnTo>
                      <a:pt x="19" y="3"/>
                    </a:lnTo>
                    <a:lnTo>
                      <a:pt x="10" y="0"/>
                    </a:lnTo>
                    <a:lnTo>
                      <a:pt x="10" y="3"/>
                    </a:lnTo>
                    <a:lnTo>
                      <a:pt x="13" y="6"/>
                    </a:lnTo>
                    <a:lnTo>
                      <a:pt x="13" y="10"/>
                    </a:lnTo>
                    <a:lnTo>
                      <a:pt x="10" y="6"/>
                    </a:lnTo>
                    <a:lnTo>
                      <a:pt x="3" y="6"/>
                    </a:lnTo>
                    <a:lnTo>
                      <a:pt x="0" y="6"/>
                    </a:lnTo>
                    <a:lnTo>
                      <a:pt x="3" y="10"/>
                    </a:lnTo>
                    <a:lnTo>
                      <a:pt x="6" y="13"/>
                    </a:lnTo>
                    <a:lnTo>
                      <a:pt x="6" y="16"/>
                    </a:lnTo>
                    <a:lnTo>
                      <a:pt x="10" y="19"/>
                    </a:lnTo>
                    <a:lnTo>
                      <a:pt x="10" y="23"/>
                    </a:lnTo>
                    <a:lnTo>
                      <a:pt x="10" y="26"/>
                    </a:lnTo>
                    <a:lnTo>
                      <a:pt x="13" y="29"/>
                    </a:lnTo>
                    <a:lnTo>
                      <a:pt x="16" y="29"/>
                    </a:lnTo>
                    <a:lnTo>
                      <a:pt x="16" y="32"/>
                    </a:lnTo>
                    <a:lnTo>
                      <a:pt x="16" y="35"/>
                    </a:lnTo>
                    <a:lnTo>
                      <a:pt x="19" y="39"/>
                    </a:lnTo>
                    <a:lnTo>
                      <a:pt x="23" y="32"/>
                    </a:lnTo>
                    <a:lnTo>
                      <a:pt x="29" y="29"/>
                    </a:lnTo>
                    <a:lnTo>
                      <a:pt x="32" y="29"/>
                    </a:lnTo>
                    <a:lnTo>
                      <a:pt x="32" y="35"/>
                    </a:lnTo>
                    <a:lnTo>
                      <a:pt x="32" y="39"/>
                    </a:lnTo>
                    <a:lnTo>
                      <a:pt x="35" y="42"/>
                    </a:lnTo>
                    <a:lnTo>
                      <a:pt x="39" y="45"/>
                    </a:lnTo>
                  </a:path>
                </a:pathLst>
              </a:custGeom>
              <a:noFill/>
              <a:ln w="0">
                <a:solidFill>
                  <a:srgbClr val="7F7F7F"/>
                </a:solidFill>
                <a:round/>
                <a:headEnd/>
                <a:tailEnd/>
              </a:ln>
            </p:spPr>
            <p:txBody>
              <a:bodyPr/>
              <a:lstStyle/>
              <a:p>
                <a:endParaRPr lang="en-US"/>
              </a:p>
            </p:txBody>
          </p:sp>
          <p:sp>
            <p:nvSpPr>
              <p:cNvPr id="33205" name="Freeform 288"/>
              <p:cNvSpPr>
                <a:spLocks/>
              </p:cNvSpPr>
              <p:nvPr/>
            </p:nvSpPr>
            <p:spPr bwMode="auto">
              <a:xfrm>
                <a:off x="3462" y="1543"/>
                <a:ext cx="271" cy="132"/>
              </a:xfrm>
              <a:custGeom>
                <a:avLst/>
                <a:gdLst>
                  <a:gd name="T0" fmla="*/ 223 w 271"/>
                  <a:gd name="T1" fmla="*/ 36 h 132"/>
                  <a:gd name="T2" fmla="*/ 229 w 271"/>
                  <a:gd name="T3" fmla="*/ 49 h 132"/>
                  <a:gd name="T4" fmla="*/ 232 w 271"/>
                  <a:gd name="T5" fmla="*/ 55 h 132"/>
                  <a:gd name="T6" fmla="*/ 248 w 271"/>
                  <a:gd name="T7" fmla="*/ 55 h 132"/>
                  <a:gd name="T8" fmla="*/ 258 w 271"/>
                  <a:gd name="T9" fmla="*/ 55 h 132"/>
                  <a:gd name="T10" fmla="*/ 264 w 271"/>
                  <a:gd name="T11" fmla="*/ 61 h 132"/>
                  <a:gd name="T12" fmla="*/ 268 w 271"/>
                  <a:gd name="T13" fmla="*/ 65 h 132"/>
                  <a:gd name="T14" fmla="*/ 261 w 271"/>
                  <a:gd name="T15" fmla="*/ 68 h 132"/>
                  <a:gd name="T16" fmla="*/ 245 w 271"/>
                  <a:gd name="T17" fmla="*/ 81 h 132"/>
                  <a:gd name="T18" fmla="*/ 239 w 271"/>
                  <a:gd name="T19" fmla="*/ 84 h 132"/>
                  <a:gd name="T20" fmla="*/ 232 w 271"/>
                  <a:gd name="T21" fmla="*/ 94 h 132"/>
                  <a:gd name="T22" fmla="*/ 223 w 271"/>
                  <a:gd name="T23" fmla="*/ 90 h 132"/>
                  <a:gd name="T24" fmla="*/ 219 w 271"/>
                  <a:gd name="T25" fmla="*/ 100 h 132"/>
                  <a:gd name="T26" fmla="*/ 226 w 271"/>
                  <a:gd name="T27" fmla="*/ 106 h 132"/>
                  <a:gd name="T28" fmla="*/ 206 w 271"/>
                  <a:gd name="T29" fmla="*/ 123 h 132"/>
                  <a:gd name="T30" fmla="*/ 197 w 271"/>
                  <a:gd name="T31" fmla="*/ 123 h 132"/>
                  <a:gd name="T32" fmla="*/ 187 w 271"/>
                  <a:gd name="T33" fmla="*/ 126 h 132"/>
                  <a:gd name="T34" fmla="*/ 171 w 271"/>
                  <a:gd name="T35" fmla="*/ 132 h 132"/>
                  <a:gd name="T36" fmla="*/ 152 w 271"/>
                  <a:gd name="T37" fmla="*/ 126 h 132"/>
                  <a:gd name="T38" fmla="*/ 136 w 271"/>
                  <a:gd name="T39" fmla="*/ 116 h 132"/>
                  <a:gd name="T40" fmla="*/ 103 w 271"/>
                  <a:gd name="T41" fmla="*/ 119 h 132"/>
                  <a:gd name="T42" fmla="*/ 84 w 271"/>
                  <a:gd name="T43" fmla="*/ 97 h 132"/>
                  <a:gd name="T44" fmla="*/ 55 w 271"/>
                  <a:gd name="T45" fmla="*/ 90 h 132"/>
                  <a:gd name="T46" fmla="*/ 39 w 271"/>
                  <a:gd name="T47" fmla="*/ 81 h 132"/>
                  <a:gd name="T48" fmla="*/ 26 w 271"/>
                  <a:gd name="T49" fmla="*/ 58 h 132"/>
                  <a:gd name="T50" fmla="*/ 17 w 271"/>
                  <a:gd name="T51" fmla="*/ 52 h 132"/>
                  <a:gd name="T52" fmla="*/ 13 w 271"/>
                  <a:gd name="T53" fmla="*/ 52 h 132"/>
                  <a:gd name="T54" fmla="*/ 4 w 271"/>
                  <a:gd name="T55" fmla="*/ 45 h 132"/>
                  <a:gd name="T56" fmla="*/ 0 w 271"/>
                  <a:gd name="T57" fmla="*/ 32 h 132"/>
                  <a:gd name="T58" fmla="*/ 42 w 271"/>
                  <a:gd name="T59" fmla="*/ 20 h 132"/>
                  <a:gd name="T60" fmla="*/ 75 w 271"/>
                  <a:gd name="T61" fmla="*/ 26 h 132"/>
                  <a:gd name="T62" fmla="*/ 75 w 271"/>
                  <a:gd name="T63" fmla="*/ 20 h 132"/>
                  <a:gd name="T64" fmla="*/ 68 w 271"/>
                  <a:gd name="T65" fmla="*/ 7 h 132"/>
                  <a:gd name="T66" fmla="*/ 100 w 271"/>
                  <a:gd name="T67" fmla="*/ 7 h 132"/>
                  <a:gd name="T68" fmla="*/ 113 w 271"/>
                  <a:gd name="T69" fmla="*/ 23 h 132"/>
                  <a:gd name="T70" fmla="*/ 129 w 271"/>
                  <a:gd name="T71" fmla="*/ 20 h 132"/>
                  <a:gd name="T72" fmla="*/ 158 w 271"/>
                  <a:gd name="T73" fmla="*/ 29 h 132"/>
                  <a:gd name="T74" fmla="*/ 184 w 271"/>
                  <a:gd name="T75" fmla="*/ 36 h 132"/>
                  <a:gd name="T76" fmla="*/ 210 w 271"/>
                  <a:gd name="T77" fmla="*/ 23 h 132"/>
                  <a:gd name="T78" fmla="*/ 226 w 271"/>
                  <a:gd name="T79" fmla="*/ 26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1"/>
                  <a:gd name="T121" fmla="*/ 0 h 132"/>
                  <a:gd name="T122" fmla="*/ 271 w 271"/>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1" h="132">
                    <a:moveTo>
                      <a:pt x="226" y="26"/>
                    </a:moveTo>
                    <a:lnTo>
                      <a:pt x="223" y="36"/>
                    </a:lnTo>
                    <a:lnTo>
                      <a:pt x="226" y="42"/>
                    </a:lnTo>
                    <a:lnTo>
                      <a:pt x="229" y="49"/>
                    </a:lnTo>
                    <a:lnTo>
                      <a:pt x="229" y="52"/>
                    </a:lnTo>
                    <a:lnTo>
                      <a:pt x="232" y="55"/>
                    </a:lnTo>
                    <a:lnTo>
                      <a:pt x="245" y="58"/>
                    </a:lnTo>
                    <a:lnTo>
                      <a:pt x="248" y="55"/>
                    </a:lnTo>
                    <a:lnTo>
                      <a:pt x="252" y="52"/>
                    </a:lnTo>
                    <a:lnTo>
                      <a:pt x="258" y="55"/>
                    </a:lnTo>
                    <a:lnTo>
                      <a:pt x="264" y="58"/>
                    </a:lnTo>
                    <a:lnTo>
                      <a:pt x="264" y="61"/>
                    </a:lnTo>
                    <a:lnTo>
                      <a:pt x="268" y="65"/>
                    </a:lnTo>
                    <a:lnTo>
                      <a:pt x="271" y="68"/>
                    </a:lnTo>
                    <a:lnTo>
                      <a:pt x="261" y="68"/>
                    </a:lnTo>
                    <a:lnTo>
                      <a:pt x="248" y="68"/>
                    </a:lnTo>
                    <a:lnTo>
                      <a:pt x="245" y="81"/>
                    </a:lnTo>
                    <a:lnTo>
                      <a:pt x="242" y="84"/>
                    </a:lnTo>
                    <a:lnTo>
                      <a:pt x="239" y="84"/>
                    </a:lnTo>
                    <a:lnTo>
                      <a:pt x="235" y="90"/>
                    </a:lnTo>
                    <a:lnTo>
                      <a:pt x="232" y="94"/>
                    </a:lnTo>
                    <a:lnTo>
                      <a:pt x="226" y="90"/>
                    </a:lnTo>
                    <a:lnTo>
                      <a:pt x="223" y="90"/>
                    </a:lnTo>
                    <a:lnTo>
                      <a:pt x="219" y="90"/>
                    </a:lnTo>
                    <a:lnTo>
                      <a:pt x="219" y="100"/>
                    </a:lnTo>
                    <a:lnTo>
                      <a:pt x="223" y="103"/>
                    </a:lnTo>
                    <a:lnTo>
                      <a:pt x="226" y="106"/>
                    </a:lnTo>
                    <a:lnTo>
                      <a:pt x="216" y="119"/>
                    </a:lnTo>
                    <a:lnTo>
                      <a:pt x="206" y="123"/>
                    </a:lnTo>
                    <a:lnTo>
                      <a:pt x="203" y="123"/>
                    </a:lnTo>
                    <a:lnTo>
                      <a:pt x="197" y="123"/>
                    </a:lnTo>
                    <a:lnTo>
                      <a:pt x="187" y="126"/>
                    </a:lnTo>
                    <a:lnTo>
                      <a:pt x="177" y="132"/>
                    </a:lnTo>
                    <a:lnTo>
                      <a:pt x="171" y="132"/>
                    </a:lnTo>
                    <a:lnTo>
                      <a:pt x="168" y="129"/>
                    </a:lnTo>
                    <a:lnTo>
                      <a:pt x="152" y="126"/>
                    </a:lnTo>
                    <a:lnTo>
                      <a:pt x="145" y="119"/>
                    </a:lnTo>
                    <a:lnTo>
                      <a:pt x="136" y="116"/>
                    </a:lnTo>
                    <a:lnTo>
                      <a:pt x="107" y="119"/>
                    </a:lnTo>
                    <a:lnTo>
                      <a:pt x="103" y="119"/>
                    </a:lnTo>
                    <a:lnTo>
                      <a:pt x="94" y="110"/>
                    </a:lnTo>
                    <a:lnTo>
                      <a:pt x="84" y="97"/>
                    </a:lnTo>
                    <a:lnTo>
                      <a:pt x="58" y="90"/>
                    </a:lnTo>
                    <a:lnTo>
                      <a:pt x="55" y="90"/>
                    </a:lnTo>
                    <a:lnTo>
                      <a:pt x="39" y="84"/>
                    </a:lnTo>
                    <a:lnTo>
                      <a:pt x="39" y="81"/>
                    </a:lnTo>
                    <a:lnTo>
                      <a:pt x="36" y="71"/>
                    </a:lnTo>
                    <a:lnTo>
                      <a:pt x="26" y="58"/>
                    </a:lnTo>
                    <a:lnTo>
                      <a:pt x="23" y="55"/>
                    </a:lnTo>
                    <a:lnTo>
                      <a:pt x="17" y="52"/>
                    </a:lnTo>
                    <a:lnTo>
                      <a:pt x="17" y="55"/>
                    </a:lnTo>
                    <a:lnTo>
                      <a:pt x="13" y="52"/>
                    </a:lnTo>
                    <a:lnTo>
                      <a:pt x="10" y="49"/>
                    </a:lnTo>
                    <a:lnTo>
                      <a:pt x="4" y="45"/>
                    </a:lnTo>
                    <a:lnTo>
                      <a:pt x="0" y="39"/>
                    </a:lnTo>
                    <a:lnTo>
                      <a:pt x="0" y="32"/>
                    </a:lnTo>
                    <a:lnTo>
                      <a:pt x="23" y="20"/>
                    </a:lnTo>
                    <a:lnTo>
                      <a:pt x="42" y="20"/>
                    </a:lnTo>
                    <a:lnTo>
                      <a:pt x="52" y="26"/>
                    </a:lnTo>
                    <a:lnTo>
                      <a:pt x="75" y="26"/>
                    </a:lnTo>
                    <a:lnTo>
                      <a:pt x="75" y="20"/>
                    </a:lnTo>
                    <a:lnTo>
                      <a:pt x="75" y="16"/>
                    </a:lnTo>
                    <a:lnTo>
                      <a:pt x="68" y="7"/>
                    </a:lnTo>
                    <a:lnTo>
                      <a:pt x="75" y="0"/>
                    </a:lnTo>
                    <a:lnTo>
                      <a:pt x="100" y="7"/>
                    </a:lnTo>
                    <a:lnTo>
                      <a:pt x="107" y="16"/>
                    </a:lnTo>
                    <a:lnTo>
                      <a:pt x="113" y="23"/>
                    </a:lnTo>
                    <a:lnTo>
                      <a:pt x="120" y="23"/>
                    </a:lnTo>
                    <a:lnTo>
                      <a:pt x="129" y="20"/>
                    </a:lnTo>
                    <a:lnTo>
                      <a:pt x="136" y="20"/>
                    </a:lnTo>
                    <a:lnTo>
                      <a:pt x="158" y="29"/>
                    </a:lnTo>
                    <a:lnTo>
                      <a:pt x="165" y="32"/>
                    </a:lnTo>
                    <a:lnTo>
                      <a:pt x="184" y="36"/>
                    </a:lnTo>
                    <a:lnTo>
                      <a:pt x="200" y="32"/>
                    </a:lnTo>
                    <a:lnTo>
                      <a:pt x="210" y="23"/>
                    </a:lnTo>
                    <a:lnTo>
                      <a:pt x="219" y="29"/>
                    </a:lnTo>
                    <a:lnTo>
                      <a:pt x="226" y="26"/>
                    </a:lnTo>
                    <a:close/>
                  </a:path>
                </a:pathLst>
              </a:custGeom>
              <a:solidFill>
                <a:srgbClr val="CCCCCC"/>
              </a:solidFill>
              <a:ln w="9525">
                <a:noFill/>
                <a:round/>
                <a:headEnd/>
                <a:tailEnd/>
              </a:ln>
            </p:spPr>
            <p:txBody>
              <a:bodyPr/>
              <a:lstStyle/>
              <a:p>
                <a:endParaRPr lang="en-US"/>
              </a:p>
            </p:txBody>
          </p:sp>
          <p:sp>
            <p:nvSpPr>
              <p:cNvPr id="33206" name="Freeform 289"/>
              <p:cNvSpPr>
                <a:spLocks/>
              </p:cNvSpPr>
              <p:nvPr/>
            </p:nvSpPr>
            <p:spPr bwMode="auto">
              <a:xfrm>
                <a:off x="3462" y="1543"/>
                <a:ext cx="271" cy="132"/>
              </a:xfrm>
              <a:custGeom>
                <a:avLst/>
                <a:gdLst>
                  <a:gd name="T0" fmla="*/ 223 w 271"/>
                  <a:gd name="T1" fmla="*/ 36 h 132"/>
                  <a:gd name="T2" fmla="*/ 229 w 271"/>
                  <a:gd name="T3" fmla="*/ 49 h 132"/>
                  <a:gd name="T4" fmla="*/ 232 w 271"/>
                  <a:gd name="T5" fmla="*/ 55 h 132"/>
                  <a:gd name="T6" fmla="*/ 248 w 271"/>
                  <a:gd name="T7" fmla="*/ 55 h 132"/>
                  <a:gd name="T8" fmla="*/ 258 w 271"/>
                  <a:gd name="T9" fmla="*/ 55 h 132"/>
                  <a:gd name="T10" fmla="*/ 264 w 271"/>
                  <a:gd name="T11" fmla="*/ 61 h 132"/>
                  <a:gd name="T12" fmla="*/ 268 w 271"/>
                  <a:gd name="T13" fmla="*/ 65 h 132"/>
                  <a:gd name="T14" fmla="*/ 261 w 271"/>
                  <a:gd name="T15" fmla="*/ 68 h 132"/>
                  <a:gd name="T16" fmla="*/ 245 w 271"/>
                  <a:gd name="T17" fmla="*/ 81 h 132"/>
                  <a:gd name="T18" fmla="*/ 239 w 271"/>
                  <a:gd name="T19" fmla="*/ 84 h 132"/>
                  <a:gd name="T20" fmla="*/ 232 w 271"/>
                  <a:gd name="T21" fmla="*/ 94 h 132"/>
                  <a:gd name="T22" fmla="*/ 223 w 271"/>
                  <a:gd name="T23" fmla="*/ 90 h 132"/>
                  <a:gd name="T24" fmla="*/ 219 w 271"/>
                  <a:gd name="T25" fmla="*/ 100 h 132"/>
                  <a:gd name="T26" fmla="*/ 226 w 271"/>
                  <a:gd name="T27" fmla="*/ 106 h 132"/>
                  <a:gd name="T28" fmla="*/ 206 w 271"/>
                  <a:gd name="T29" fmla="*/ 123 h 132"/>
                  <a:gd name="T30" fmla="*/ 197 w 271"/>
                  <a:gd name="T31" fmla="*/ 123 h 132"/>
                  <a:gd name="T32" fmla="*/ 187 w 271"/>
                  <a:gd name="T33" fmla="*/ 126 h 132"/>
                  <a:gd name="T34" fmla="*/ 171 w 271"/>
                  <a:gd name="T35" fmla="*/ 132 h 132"/>
                  <a:gd name="T36" fmla="*/ 152 w 271"/>
                  <a:gd name="T37" fmla="*/ 126 h 132"/>
                  <a:gd name="T38" fmla="*/ 136 w 271"/>
                  <a:gd name="T39" fmla="*/ 116 h 132"/>
                  <a:gd name="T40" fmla="*/ 103 w 271"/>
                  <a:gd name="T41" fmla="*/ 119 h 132"/>
                  <a:gd name="T42" fmla="*/ 84 w 271"/>
                  <a:gd name="T43" fmla="*/ 97 h 132"/>
                  <a:gd name="T44" fmla="*/ 55 w 271"/>
                  <a:gd name="T45" fmla="*/ 90 h 132"/>
                  <a:gd name="T46" fmla="*/ 39 w 271"/>
                  <a:gd name="T47" fmla="*/ 81 h 132"/>
                  <a:gd name="T48" fmla="*/ 26 w 271"/>
                  <a:gd name="T49" fmla="*/ 58 h 132"/>
                  <a:gd name="T50" fmla="*/ 17 w 271"/>
                  <a:gd name="T51" fmla="*/ 52 h 132"/>
                  <a:gd name="T52" fmla="*/ 13 w 271"/>
                  <a:gd name="T53" fmla="*/ 52 h 132"/>
                  <a:gd name="T54" fmla="*/ 4 w 271"/>
                  <a:gd name="T55" fmla="*/ 45 h 132"/>
                  <a:gd name="T56" fmla="*/ 0 w 271"/>
                  <a:gd name="T57" fmla="*/ 32 h 132"/>
                  <a:gd name="T58" fmla="*/ 42 w 271"/>
                  <a:gd name="T59" fmla="*/ 20 h 132"/>
                  <a:gd name="T60" fmla="*/ 75 w 271"/>
                  <a:gd name="T61" fmla="*/ 26 h 132"/>
                  <a:gd name="T62" fmla="*/ 75 w 271"/>
                  <a:gd name="T63" fmla="*/ 20 h 132"/>
                  <a:gd name="T64" fmla="*/ 68 w 271"/>
                  <a:gd name="T65" fmla="*/ 7 h 132"/>
                  <a:gd name="T66" fmla="*/ 100 w 271"/>
                  <a:gd name="T67" fmla="*/ 7 h 132"/>
                  <a:gd name="T68" fmla="*/ 113 w 271"/>
                  <a:gd name="T69" fmla="*/ 23 h 132"/>
                  <a:gd name="T70" fmla="*/ 129 w 271"/>
                  <a:gd name="T71" fmla="*/ 20 h 132"/>
                  <a:gd name="T72" fmla="*/ 158 w 271"/>
                  <a:gd name="T73" fmla="*/ 29 h 132"/>
                  <a:gd name="T74" fmla="*/ 184 w 271"/>
                  <a:gd name="T75" fmla="*/ 36 h 132"/>
                  <a:gd name="T76" fmla="*/ 210 w 271"/>
                  <a:gd name="T77" fmla="*/ 23 h 132"/>
                  <a:gd name="T78" fmla="*/ 226 w 271"/>
                  <a:gd name="T79" fmla="*/ 26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1"/>
                  <a:gd name="T121" fmla="*/ 0 h 132"/>
                  <a:gd name="T122" fmla="*/ 271 w 271"/>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1" h="132">
                    <a:moveTo>
                      <a:pt x="226" y="26"/>
                    </a:moveTo>
                    <a:lnTo>
                      <a:pt x="223" y="36"/>
                    </a:lnTo>
                    <a:lnTo>
                      <a:pt x="226" y="42"/>
                    </a:lnTo>
                    <a:lnTo>
                      <a:pt x="229" y="49"/>
                    </a:lnTo>
                    <a:lnTo>
                      <a:pt x="229" y="52"/>
                    </a:lnTo>
                    <a:lnTo>
                      <a:pt x="232" y="55"/>
                    </a:lnTo>
                    <a:lnTo>
                      <a:pt x="245" y="58"/>
                    </a:lnTo>
                    <a:lnTo>
                      <a:pt x="248" y="55"/>
                    </a:lnTo>
                    <a:lnTo>
                      <a:pt x="252" y="52"/>
                    </a:lnTo>
                    <a:lnTo>
                      <a:pt x="258" y="55"/>
                    </a:lnTo>
                    <a:lnTo>
                      <a:pt x="264" y="58"/>
                    </a:lnTo>
                    <a:lnTo>
                      <a:pt x="264" y="61"/>
                    </a:lnTo>
                    <a:lnTo>
                      <a:pt x="268" y="65"/>
                    </a:lnTo>
                    <a:lnTo>
                      <a:pt x="271" y="68"/>
                    </a:lnTo>
                    <a:lnTo>
                      <a:pt x="261" y="68"/>
                    </a:lnTo>
                    <a:lnTo>
                      <a:pt x="248" y="68"/>
                    </a:lnTo>
                    <a:lnTo>
                      <a:pt x="245" y="81"/>
                    </a:lnTo>
                    <a:lnTo>
                      <a:pt x="242" y="84"/>
                    </a:lnTo>
                    <a:lnTo>
                      <a:pt x="239" y="84"/>
                    </a:lnTo>
                    <a:lnTo>
                      <a:pt x="235" y="90"/>
                    </a:lnTo>
                    <a:lnTo>
                      <a:pt x="232" y="94"/>
                    </a:lnTo>
                    <a:lnTo>
                      <a:pt x="226" y="90"/>
                    </a:lnTo>
                    <a:lnTo>
                      <a:pt x="223" y="90"/>
                    </a:lnTo>
                    <a:lnTo>
                      <a:pt x="219" y="90"/>
                    </a:lnTo>
                    <a:lnTo>
                      <a:pt x="219" y="100"/>
                    </a:lnTo>
                    <a:lnTo>
                      <a:pt x="223" y="103"/>
                    </a:lnTo>
                    <a:lnTo>
                      <a:pt x="226" y="106"/>
                    </a:lnTo>
                    <a:lnTo>
                      <a:pt x="216" y="119"/>
                    </a:lnTo>
                    <a:lnTo>
                      <a:pt x="206" y="123"/>
                    </a:lnTo>
                    <a:lnTo>
                      <a:pt x="203" y="123"/>
                    </a:lnTo>
                    <a:lnTo>
                      <a:pt x="197" y="123"/>
                    </a:lnTo>
                    <a:lnTo>
                      <a:pt x="187" y="126"/>
                    </a:lnTo>
                    <a:lnTo>
                      <a:pt x="177" y="132"/>
                    </a:lnTo>
                    <a:lnTo>
                      <a:pt x="171" y="132"/>
                    </a:lnTo>
                    <a:lnTo>
                      <a:pt x="168" y="129"/>
                    </a:lnTo>
                    <a:lnTo>
                      <a:pt x="152" y="126"/>
                    </a:lnTo>
                    <a:lnTo>
                      <a:pt x="145" y="119"/>
                    </a:lnTo>
                    <a:lnTo>
                      <a:pt x="136" y="116"/>
                    </a:lnTo>
                    <a:lnTo>
                      <a:pt x="107" y="119"/>
                    </a:lnTo>
                    <a:lnTo>
                      <a:pt x="103" y="119"/>
                    </a:lnTo>
                    <a:lnTo>
                      <a:pt x="94" y="110"/>
                    </a:lnTo>
                    <a:lnTo>
                      <a:pt x="84" y="97"/>
                    </a:lnTo>
                    <a:lnTo>
                      <a:pt x="58" y="90"/>
                    </a:lnTo>
                    <a:lnTo>
                      <a:pt x="55" y="90"/>
                    </a:lnTo>
                    <a:lnTo>
                      <a:pt x="39" y="84"/>
                    </a:lnTo>
                    <a:lnTo>
                      <a:pt x="39" y="81"/>
                    </a:lnTo>
                    <a:lnTo>
                      <a:pt x="36" y="71"/>
                    </a:lnTo>
                    <a:lnTo>
                      <a:pt x="26" y="58"/>
                    </a:lnTo>
                    <a:lnTo>
                      <a:pt x="23" y="55"/>
                    </a:lnTo>
                    <a:lnTo>
                      <a:pt x="17" y="52"/>
                    </a:lnTo>
                    <a:lnTo>
                      <a:pt x="17" y="55"/>
                    </a:lnTo>
                    <a:lnTo>
                      <a:pt x="13" y="52"/>
                    </a:lnTo>
                    <a:lnTo>
                      <a:pt x="10" y="49"/>
                    </a:lnTo>
                    <a:lnTo>
                      <a:pt x="4" y="45"/>
                    </a:lnTo>
                    <a:lnTo>
                      <a:pt x="0" y="39"/>
                    </a:lnTo>
                    <a:lnTo>
                      <a:pt x="0" y="32"/>
                    </a:lnTo>
                    <a:lnTo>
                      <a:pt x="23" y="20"/>
                    </a:lnTo>
                    <a:lnTo>
                      <a:pt x="42" y="20"/>
                    </a:lnTo>
                    <a:lnTo>
                      <a:pt x="52" y="26"/>
                    </a:lnTo>
                    <a:lnTo>
                      <a:pt x="75" y="26"/>
                    </a:lnTo>
                    <a:lnTo>
                      <a:pt x="75" y="20"/>
                    </a:lnTo>
                    <a:lnTo>
                      <a:pt x="75" y="16"/>
                    </a:lnTo>
                    <a:lnTo>
                      <a:pt x="68" y="7"/>
                    </a:lnTo>
                    <a:lnTo>
                      <a:pt x="75" y="0"/>
                    </a:lnTo>
                    <a:lnTo>
                      <a:pt x="100" y="7"/>
                    </a:lnTo>
                    <a:lnTo>
                      <a:pt x="107" y="16"/>
                    </a:lnTo>
                    <a:lnTo>
                      <a:pt x="113" y="23"/>
                    </a:lnTo>
                    <a:lnTo>
                      <a:pt x="120" y="23"/>
                    </a:lnTo>
                    <a:lnTo>
                      <a:pt x="129" y="20"/>
                    </a:lnTo>
                    <a:lnTo>
                      <a:pt x="136" y="20"/>
                    </a:lnTo>
                    <a:lnTo>
                      <a:pt x="158" y="29"/>
                    </a:lnTo>
                    <a:lnTo>
                      <a:pt x="165" y="32"/>
                    </a:lnTo>
                    <a:lnTo>
                      <a:pt x="184" y="36"/>
                    </a:lnTo>
                    <a:lnTo>
                      <a:pt x="200" y="32"/>
                    </a:lnTo>
                    <a:lnTo>
                      <a:pt x="210" y="23"/>
                    </a:lnTo>
                    <a:lnTo>
                      <a:pt x="219" y="29"/>
                    </a:lnTo>
                    <a:lnTo>
                      <a:pt x="226" y="26"/>
                    </a:lnTo>
                  </a:path>
                </a:pathLst>
              </a:custGeom>
              <a:noFill/>
              <a:ln w="0">
                <a:solidFill>
                  <a:srgbClr val="7F7F7F"/>
                </a:solidFill>
                <a:round/>
                <a:headEnd/>
                <a:tailEnd/>
              </a:ln>
            </p:spPr>
            <p:txBody>
              <a:bodyPr/>
              <a:lstStyle/>
              <a:p>
                <a:endParaRPr lang="en-US"/>
              </a:p>
            </p:txBody>
          </p:sp>
          <p:sp>
            <p:nvSpPr>
              <p:cNvPr id="33207" name="Freeform 290"/>
              <p:cNvSpPr>
                <a:spLocks/>
              </p:cNvSpPr>
              <p:nvPr/>
            </p:nvSpPr>
            <p:spPr bwMode="auto">
              <a:xfrm>
                <a:off x="2001" y="2200"/>
                <a:ext cx="52" cy="80"/>
              </a:xfrm>
              <a:custGeom>
                <a:avLst/>
                <a:gdLst>
                  <a:gd name="T0" fmla="*/ 52 w 52"/>
                  <a:gd name="T1" fmla="*/ 19 h 80"/>
                  <a:gd name="T2" fmla="*/ 42 w 52"/>
                  <a:gd name="T3" fmla="*/ 12 h 80"/>
                  <a:gd name="T4" fmla="*/ 42 w 52"/>
                  <a:gd name="T5" fmla="*/ 12 h 80"/>
                  <a:gd name="T6" fmla="*/ 33 w 52"/>
                  <a:gd name="T7" fmla="*/ 12 h 80"/>
                  <a:gd name="T8" fmla="*/ 29 w 52"/>
                  <a:gd name="T9" fmla="*/ 9 h 80"/>
                  <a:gd name="T10" fmla="*/ 29 w 52"/>
                  <a:gd name="T11" fmla="*/ 6 h 80"/>
                  <a:gd name="T12" fmla="*/ 23 w 52"/>
                  <a:gd name="T13" fmla="*/ 3 h 80"/>
                  <a:gd name="T14" fmla="*/ 17 w 52"/>
                  <a:gd name="T15" fmla="*/ 0 h 80"/>
                  <a:gd name="T16" fmla="*/ 10 w 52"/>
                  <a:gd name="T17" fmla="*/ 6 h 80"/>
                  <a:gd name="T18" fmla="*/ 7 w 52"/>
                  <a:gd name="T19" fmla="*/ 6 h 80"/>
                  <a:gd name="T20" fmla="*/ 7 w 52"/>
                  <a:gd name="T21" fmla="*/ 6 h 80"/>
                  <a:gd name="T22" fmla="*/ 7 w 52"/>
                  <a:gd name="T23" fmla="*/ 16 h 80"/>
                  <a:gd name="T24" fmla="*/ 4 w 52"/>
                  <a:gd name="T25" fmla="*/ 19 h 80"/>
                  <a:gd name="T26" fmla="*/ 4 w 52"/>
                  <a:gd name="T27" fmla="*/ 25 h 80"/>
                  <a:gd name="T28" fmla="*/ 0 w 52"/>
                  <a:gd name="T29" fmla="*/ 32 h 80"/>
                  <a:gd name="T30" fmla="*/ 0 w 52"/>
                  <a:gd name="T31" fmla="*/ 48 h 80"/>
                  <a:gd name="T32" fmla="*/ 4 w 52"/>
                  <a:gd name="T33" fmla="*/ 51 h 80"/>
                  <a:gd name="T34" fmla="*/ 7 w 52"/>
                  <a:gd name="T35" fmla="*/ 45 h 80"/>
                  <a:gd name="T36" fmla="*/ 10 w 52"/>
                  <a:gd name="T37" fmla="*/ 51 h 80"/>
                  <a:gd name="T38" fmla="*/ 7 w 52"/>
                  <a:gd name="T39" fmla="*/ 57 h 80"/>
                  <a:gd name="T40" fmla="*/ 4 w 52"/>
                  <a:gd name="T41" fmla="*/ 61 h 80"/>
                  <a:gd name="T42" fmla="*/ 4 w 52"/>
                  <a:gd name="T43" fmla="*/ 67 h 80"/>
                  <a:gd name="T44" fmla="*/ 4 w 52"/>
                  <a:gd name="T45" fmla="*/ 70 h 80"/>
                  <a:gd name="T46" fmla="*/ 4 w 52"/>
                  <a:gd name="T47" fmla="*/ 77 h 80"/>
                  <a:gd name="T48" fmla="*/ 7 w 52"/>
                  <a:gd name="T49" fmla="*/ 74 h 80"/>
                  <a:gd name="T50" fmla="*/ 7 w 52"/>
                  <a:gd name="T51" fmla="*/ 77 h 80"/>
                  <a:gd name="T52" fmla="*/ 10 w 52"/>
                  <a:gd name="T53" fmla="*/ 77 h 80"/>
                  <a:gd name="T54" fmla="*/ 13 w 52"/>
                  <a:gd name="T55" fmla="*/ 80 h 80"/>
                  <a:gd name="T56" fmla="*/ 17 w 52"/>
                  <a:gd name="T57" fmla="*/ 80 h 80"/>
                  <a:gd name="T58" fmla="*/ 20 w 52"/>
                  <a:gd name="T59" fmla="*/ 77 h 80"/>
                  <a:gd name="T60" fmla="*/ 20 w 52"/>
                  <a:gd name="T61" fmla="*/ 67 h 80"/>
                  <a:gd name="T62" fmla="*/ 23 w 52"/>
                  <a:gd name="T63" fmla="*/ 64 h 80"/>
                  <a:gd name="T64" fmla="*/ 23 w 52"/>
                  <a:gd name="T65" fmla="*/ 64 h 80"/>
                  <a:gd name="T66" fmla="*/ 26 w 52"/>
                  <a:gd name="T67" fmla="*/ 57 h 80"/>
                  <a:gd name="T68" fmla="*/ 39 w 52"/>
                  <a:gd name="T69" fmla="*/ 51 h 80"/>
                  <a:gd name="T70" fmla="*/ 46 w 52"/>
                  <a:gd name="T71" fmla="*/ 38 h 80"/>
                  <a:gd name="T72" fmla="*/ 49 w 52"/>
                  <a:gd name="T73" fmla="*/ 29 h 80"/>
                  <a:gd name="T74" fmla="*/ 52 w 52"/>
                  <a:gd name="T75" fmla="*/ 29 h 80"/>
                  <a:gd name="T76" fmla="*/ 49 w 52"/>
                  <a:gd name="T77" fmla="*/ 19 h 80"/>
                  <a:gd name="T78" fmla="*/ 49 w 52"/>
                  <a:gd name="T79" fmla="*/ 19 h 80"/>
                  <a:gd name="T80" fmla="*/ 52 w 52"/>
                  <a:gd name="T81" fmla="*/ 19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0"/>
                  <a:gd name="T125" fmla="*/ 52 w 52"/>
                  <a:gd name="T126" fmla="*/ 80 h 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0">
                    <a:moveTo>
                      <a:pt x="52" y="19"/>
                    </a:moveTo>
                    <a:lnTo>
                      <a:pt x="42" y="12"/>
                    </a:lnTo>
                    <a:lnTo>
                      <a:pt x="33" y="12"/>
                    </a:lnTo>
                    <a:lnTo>
                      <a:pt x="29" y="9"/>
                    </a:lnTo>
                    <a:lnTo>
                      <a:pt x="29" y="6"/>
                    </a:lnTo>
                    <a:lnTo>
                      <a:pt x="23" y="3"/>
                    </a:lnTo>
                    <a:lnTo>
                      <a:pt x="17" y="0"/>
                    </a:lnTo>
                    <a:lnTo>
                      <a:pt x="10" y="6"/>
                    </a:lnTo>
                    <a:lnTo>
                      <a:pt x="7" y="6"/>
                    </a:lnTo>
                    <a:lnTo>
                      <a:pt x="7" y="16"/>
                    </a:lnTo>
                    <a:lnTo>
                      <a:pt x="4" y="19"/>
                    </a:lnTo>
                    <a:lnTo>
                      <a:pt x="4" y="25"/>
                    </a:lnTo>
                    <a:lnTo>
                      <a:pt x="0" y="32"/>
                    </a:lnTo>
                    <a:lnTo>
                      <a:pt x="0" y="48"/>
                    </a:lnTo>
                    <a:lnTo>
                      <a:pt x="4" y="51"/>
                    </a:lnTo>
                    <a:lnTo>
                      <a:pt x="7" y="45"/>
                    </a:lnTo>
                    <a:lnTo>
                      <a:pt x="10" y="51"/>
                    </a:lnTo>
                    <a:lnTo>
                      <a:pt x="7" y="57"/>
                    </a:lnTo>
                    <a:lnTo>
                      <a:pt x="4" y="61"/>
                    </a:lnTo>
                    <a:lnTo>
                      <a:pt x="4" y="67"/>
                    </a:lnTo>
                    <a:lnTo>
                      <a:pt x="4" y="70"/>
                    </a:lnTo>
                    <a:lnTo>
                      <a:pt x="4" y="77"/>
                    </a:lnTo>
                    <a:lnTo>
                      <a:pt x="7" y="74"/>
                    </a:lnTo>
                    <a:lnTo>
                      <a:pt x="7" y="77"/>
                    </a:lnTo>
                    <a:lnTo>
                      <a:pt x="10" y="77"/>
                    </a:lnTo>
                    <a:lnTo>
                      <a:pt x="13" y="80"/>
                    </a:lnTo>
                    <a:lnTo>
                      <a:pt x="17" y="80"/>
                    </a:lnTo>
                    <a:lnTo>
                      <a:pt x="20" y="77"/>
                    </a:lnTo>
                    <a:lnTo>
                      <a:pt x="20" y="67"/>
                    </a:lnTo>
                    <a:lnTo>
                      <a:pt x="23" y="64"/>
                    </a:lnTo>
                    <a:lnTo>
                      <a:pt x="26" y="57"/>
                    </a:lnTo>
                    <a:lnTo>
                      <a:pt x="39" y="51"/>
                    </a:lnTo>
                    <a:lnTo>
                      <a:pt x="46" y="38"/>
                    </a:lnTo>
                    <a:lnTo>
                      <a:pt x="49" y="29"/>
                    </a:lnTo>
                    <a:lnTo>
                      <a:pt x="52" y="29"/>
                    </a:lnTo>
                    <a:lnTo>
                      <a:pt x="49" y="19"/>
                    </a:lnTo>
                    <a:lnTo>
                      <a:pt x="52" y="19"/>
                    </a:lnTo>
                    <a:close/>
                  </a:path>
                </a:pathLst>
              </a:custGeom>
              <a:solidFill>
                <a:srgbClr val="CCCCCC"/>
              </a:solidFill>
              <a:ln w="9525">
                <a:noFill/>
                <a:round/>
                <a:headEnd/>
                <a:tailEnd/>
              </a:ln>
            </p:spPr>
            <p:txBody>
              <a:bodyPr/>
              <a:lstStyle/>
              <a:p>
                <a:endParaRPr lang="en-US"/>
              </a:p>
            </p:txBody>
          </p:sp>
          <p:sp>
            <p:nvSpPr>
              <p:cNvPr id="33208" name="Freeform 291"/>
              <p:cNvSpPr>
                <a:spLocks/>
              </p:cNvSpPr>
              <p:nvPr/>
            </p:nvSpPr>
            <p:spPr bwMode="auto">
              <a:xfrm>
                <a:off x="2001" y="2200"/>
                <a:ext cx="52" cy="80"/>
              </a:xfrm>
              <a:custGeom>
                <a:avLst/>
                <a:gdLst>
                  <a:gd name="T0" fmla="*/ 52 w 52"/>
                  <a:gd name="T1" fmla="*/ 19 h 80"/>
                  <a:gd name="T2" fmla="*/ 42 w 52"/>
                  <a:gd name="T3" fmla="*/ 12 h 80"/>
                  <a:gd name="T4" fmla="*/ 42 w 52"/>
                  <a:gd name="T5" fmla="*/ 12 h 80"/>
                  <a:gd name="T6" fmla="*/ 33 w 52"/>
                  <a:gd name="T7" fmla="*/ 12 h 80"/>
                  <a:gd name="T8" fmla="*/ 29 w 52"/>
                  <a:gd name="T9" fmla="*/ 9 h 80"/>
                  <a:gd name="T10" fmla="*/ 29 w 52"/>
                  <a:gd name="T11" fmla="*/ 6 h 80"/>
                  <a:gd name="T12" fmla="*/ 23 w 52"/>
                  <a:gd name="T13" fmla="*/ 3 h 80"/>
                  <a:gd name="T14" fmla="*/ 17 w 52"/>
                  <a:gd name="T15" fmla="*/ 0 h 80"/>
                  <a:gd name="T16" fmla="*/ 10 w 52"/>
                  <a:gd name="T17" fmla="*/ 6 h 80"/>
                  <a:gd name="T18" fmla="*/ 7 w 52"/>
                  <a:gd name="T19" fmla="*/ 6 h 80"/>
                  <a:gd name="T20" fmla="*/ 7 w 52"/>
                  <a:gd name="T21" fmla="*/ 6 h 80"/>
                  <a:gd name="T22" fmla="*/ 7 w 52"/>
                  <a:gd name="T23" fmla="*/ 16 h 80"/>
                  <a:gd name="T24" fmla="*/ 4 w 52"/>
                  <a:gd name="T25" fmla="*/ 19 h 80"/>
                  <a:gd name="T26" fmla="*/ 4 w 52"/>
                  <a:gd name="T27" fmla="*/ 25 h 80"/>
                  <a:gd name="T28" fmla="*/ 0 w 52"/>
                  <a:gd name="T29" fmla="*/ 32 h 80"/>
                  <a:gd name="T30" fmla="*/ 0 w 52"/>
                  <a:gd name="T31" fmla="*/ 48 h 80"/>
                  <a:gd name="T32" fmla="*/ 4 w 52"/>
                  <a:gd name="T33" fmla="*/ 51 h 80"/>
                  <a:gd name="T34" fmla="*/ 7 w 52"/>
                  <a:gd name="T35" fmla="*/ 45 h 80"/>
                  <a:gd name="T36" fmla="*/ 10 w 52"/>
                  <a:gd name="T37" fmla="*/ 51 h 80"/>
                  <a:gd name="T38" fmla="*/ 7 w 52"/>
                  <a:gd name="T39" fmla="*/ 57 h 80"/>
                  <a:gd name="T40" fmla="*/ 4 w 52"/>
                  <a:gd name="T41" fmla="*/ 61 h 80"/>
                  <a:gd name="T42" fmla="*/ 4 w 52"/>
                  <a:gd name="T43" fmla="*/ 67 h 80"/>
                  <a:gd name="T44" fmla="*/ 4 w 52"/>
                  <a:gd name="T45" fmla="*/ 70 h 80"/>
                  <a:gd name="T46" fmla="*/ 4 w 52"/>
                  <a:gd name="T47" fmla="*/ 77 h 80"/>
                  <a:gd name="T48" fmla="*/ 7 w 52"/>
                  <a:gd name="T49" fmla="*/ 74 h 80"/>
                  <a:gd name="T50" fmla="*/ 7 w 52"/>
                  <a:gd name="T51" fmla="*/ 77 h 80"/>
                  <a:gd name="T52" fmla="*/ 10 w 52"/>
                  <a:gd name="T53" fmla="*/ 77 h 80"/>
                  <a:gd name="T54" fmla="*/ 13 w 52"/>
                  <a:gd name="T55" fmla="*/ 80 h 80"/>
                  <a:gd name="T56" fmla="*/ 17 w 52"/>
                  <a:gd name="T57" fmla="*/ 80 h 80"/>
                  <a:gd name="T58" fmla="*/ 20 w 52"/>
                  <a:gd name="T59" fmla="*/ 77 h 80"/>
                  <a:gd name="T60" fmla="*/ 20 w 52"/>
                  <a:gd name="T61" fmla="*/ 67 h 80"/>
                  <a:gd name="T62" fmla="*/ 23 w 52"/>
                  <a:gd name="T63" fmla="*/ 64 h 80"/>
                  <a:gd name="T64" fmla="*/ 23 w 52"/>
                  <a:gd name="T65" fmla="*/ 64 h 80"/>
                  <a:gd name="T66" fmla="*/ 26 w 52"/>
                  <a:gd name="T67" fmla="*/ 57 h 80"/>
                  <a:gd name="T68" fmla="*/ 39 w 52"/>
                  <a:gd name="T69" fmla="*/ 51 h 80"/>
                  <a:gd name="T70" fmla="*/ 46 w 52"/>
                  <a:gd name="T71" fmla="*/ 38 h 80"/>
                  <a:gd name="T72" fmla="*/ 49 w 52"/>
                  <a:gd name="T73" fmla="*/ 29 h 80"/>
                  <a:gd name="T74" fmla="*/ 52 w 52"/>
                  <a:gd name="T75" fmla="*/ 29 h 80"/>
                  <a:gd name="T76" fmla="*/ 49 w 52"/>
                  <a:gd name="T77" fmla="*/ 19 h 80"/>
                  <a:gd name="T78" fmla="*/ 49 w 52"/>
                  <a:gd name="T79" fmla="*/ 19 h 80"/>
                  <a:gd name="T80" fmla="*/ 52 w 52"/>
                  <a:gd name="T81" fmla="*/ 19 h 80"/>
                  <a:gd name="T82" fmla="*/ 52 w 52"/>
                  <a:gd name="T83" fmla="*/ 1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80"/>
                  <a:gd name="T128" fmla="*/ 52 w 52"/>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80">
                    <a:moveTo>
                      <a:pt x="52" y="19"/>
                    </a:moveTo>
                    <a:lnTo>
                      <a:pt x="42" y="12"/>
                    </a:lnTo>
                    <a:lnTo>
                      <a:pt x="33" y="12"/>
                    </a:lnTo>
                    <a:lnTo>
                      <a:pt x="29" y="9"/>
                    </a:lnTo>
                    <a:lnTo>
                      <a:pt x="29" y="6"/>
                    </a:lnTo>
                    <a:lnTo>
                      <a:pt x="23" y="3"/>
                    </a:lnTo>
                    <a:lnTo>
                      <a:pt x="17" y="0"/>
                    </a:lnTo>
                    <a:lnTo>
                      <a:pt x="10" y="6"/>
                    </a:lnTo>
                    <a:lnTo>
                      <a:pt x="7" y="6"/>
                    </a:lnTo>
                    <a:lnTo>
                      <a:pt x="7" y="16"/>
                    </a:lnTo>
                    <a:lnTo>
                      <a:pt x="4" y="19"/>
                    </a:lnTo>
                    <a:lnTo>
                      <a:pt x="4" y="25"/>
                    </a:lnTo>
                    <a:lnTo>
                      <a:pt x="0" y="32"/>
                    </a:lnTo>
                    <a:lnTo>
                      <a:pt x="0" y="48"/>
                    </a:lnTo>
                    <a:lnTo>
                      <a:pt x="4" y="51"/>
                    </a:lnTo>
                    <a:lnTo>
                      <a:pt x="7" y="45"/>
                    </a:lnTo>
                    <a:lnTo>
                      <a:pt x="10" y="51"/>
                    </a:lnTo>
                    <a:lnTo>
                      <a:pt x="7" y="57"/>
                    </a:lnTo>
                    <a:lnTo>
                      <a:pt x="4" y="61"/>
                    </a:lnTo>
                    <a:lnTo>
                      <a:pt x="4" y="67"/>
                    </a:lnTo>
                    <a:lnTo>
                      <a:pt x="4" y="70"/>
                    </a:lnTo>
                    <a:lnTo>
                      <a:pt x="4" y="77"/>
                    </a:lnTo>
                    <a:lnTo>
                      <a:pt x="7" y="74"/>
                    </a:lnTo>
                    <a:lnTo>
                      <a:pt x="7" y="77"/>
                    </a:lnTo>
                    <a:lnTo>
                      <a:pt x="10" y="77"/>
                    </a:lnTo>
                    <a:lnTo>
                      <a:pt x="13" y="80"/>
                    </a:lnTo>
                    <a:lnTo>
                      <a:pt x="17" y="80"/>
                    </a:lnTo>
                    <a:lnTo>
                      <a:pt x="20" y="77"/>
                    </a:lnTo>
                    <a:lnTo>
                      <a:pt x="20" y="67"/>
                    </a:lnTo>
                    <a:lnTo>
                      <a:pt x="23" y="64"/>
                    </a:lnTo>
                    <a:lnTo>
                      <a:pt x="26" y="57"/>
                    </a:lnTo>
                    <a:lnTo>
                      <a:pt x="39" y="51"/>
                    </a:lnTo>
                    <a:lnTo>
                      <a:pt x="46" y="38"/>
                    </a:lnTo>
                    <a:lnTo>
                      <a:pt x="49" y="29"/>
                    </a:lnTo>
                    <a:lnTo>
                      <a:pt x="52" y="29"/>
                    </a:lnTo>
                    <a:lnTo>
                      <a:pt x="49" y="19"/>
                    </a:lnTo>
                    <a:lnTo>
                      <a:pt x="52" y="19"/>
                    </a:lnTo>
                  </a:path>
                </a:pathLst>
              </a:custGeom>
              <a:noFill/>
              <a:ln w="0">
                <a:solidFill>
                  <a:srgbClr val="7F7F7F"/>
                </a:solidFill>
                <a:round/>
                <a:headEnd/>
                <a:tailEnd/>
              </a:ln>
            </p:spPr>
            <p:txBody>
              <a:bodyPr/>
              <a:lstStyle/>
              <a:p>
                <a:endParaRPr lang="en-US"/>
              </a:p>
            </p:txBody>
          </p:sp>
          <p:sp>
            <p:nvSpPr>
              <p:cNvPr id="33209" name="Freeform 292"/>
              <p:cNvSpPr>
                <a:spLocks/>
              </p:cNvSpPr>
              <p:nvPr/>
            </p:nvSpPr>
            <p:spPr bwMode="auto">
              <a:xfrm>
                <a:off x="2018" y="2055"/>
                <a:ext cx="112" cy="215"/>
              </a:xfrm>
              <a:custGeom>
                <a:avLst/>
                <a:gdLst>
                  <a:gd name="T0" fmla="*/ 86 w 112"/>
                  <a:gd name="T1" fmla="*/ 202 h 215"/>
                  <a:gd name="T2" fmla="*/ 80 w 112"/>
                  <a:gd name="T3" fmla="*/ 212 h 215"/>
                  <a:gd name="T4" fmla="*/ 77 w 112"/>
                  <a:gd name="T5" fmla="*/ 209 h 215"/>
                  <a:gd name="T6" fmla="*/ 80 w 112"/>
                  <a:gd name="T7" fmla="*/ 196 h 215"/>
                  <a:gd name="T8" fmla="*/ 70 w 112"/>
                  <a:gd name="T9" fmla="*/ 193 h 215"/>
                  <a:gd name="T10" fmla="*/ 61 w 112"/>
                  <a:gd name="T11" fmla="*/ 193 h 215"/>
                  <a:gd name="T12" fmla="*/ 54 w 112"/>
                  <a:gd name="T13" fmla="*/ 190 h 215"/>
                  <a:gd name="T14" fmla="*/ 51 w 112"/>
                  <a:gd name="T15" fmla="*/ 183 h 215"/>
                  <a:gd name="T16" fmla="*/ 45 w 112"/>
                  <a:gd name="T17" fmla="*/ 177 h 215"/>
                  <a:gd name="T18" fmla="*/ 38 w 112"/>
                  <a:gd name="T19" fmla="*/ 164 h 215"/>
                  <a:gd name="T20" fmla="*/ 25 w 112"/>
                  <a:gd name="T21" fmla="*/ 157 h 215"/>
                  <a:gd name="T22" fmla="*/ 16 w 112"/>
                  <a:gd name="T23" fmla="*/ 157 h 215"/>
                  <a:gd name="T24" fmla="*/ 12 w 112"/>
                  <a:gd name="T25" fmla="*/ 151 h 215"/>
                  <a:gd name="T26" fmla="*/ 0 w 112"/>
                  <a:gd name="T27" fmla="*/ 145 h 215"/>
                  <a:gd name="T28" fmla="*/ 0 w 112"/>
                  <a:gd name="T29" fmla="*/ 138 h 215"/>
                  <a:gd name="T30" fmla="*/ 3 w 112"/>
                  <a:gd name="T31" fmla="*/ 128 h 215"/>
                  <a:gd name="T32" fmla="*/ 12 w 112"/>
                  <a:gd name="T33" fmla="*/ 119 h 215"/>
                  <a:gd name="T34" fmla="*/ 19 w 112"/>
                  <a:gd name="T35" fmla="*/ 109 h 215"/>
                  <a:gd name="T36" fmla="*/ 16 w 112"/>
                  <a:gd name="T37" fmla="*/ 109 h 215"/>
                  <a:gd name="T38" fmla="*/ 16 w 112"/>
                  <a:gd name="T39" fmla="*/ 90 h 215"/>
                  <a:gd name="T40" fmla="*/ 16 w 112"/>
                  <a:gd name="T41" fmla="*/ 77 h 215"/>
                  <a:gd name="T42" fmla="*/ 12 w 112"/>
                  <a:gd name="T43" fmla="*/ 67 h 215"/>
                  <a:gd name="T44" fmla="*/ 16 w 112"/>
                  <a:gd name="T45" fmla="*/ 61 h 215"/>
                  <a:gd name="T46" fmla="*/ 16 w 112"/>
                  <a:gd name="T47" fmla="*/ 51 h 215"/>
                  <a:gd name="T48" fmla="*/ 22 w 112"/>
                  <a:gd name="T49" fmla="*/ 58 h 215"/>
                  <a:gd name="T50" fmla="*/ 25 w 112"/>
                  <a:gd name="T51" fmla="*/ 45 h 215"/>
                  <a:gd name="T52" fmla="*/ 32 w 112"/>
                  <a:gd name="T53" fmla="*/ 38 h 215"/>
                  <a:gd name="T54" fmla="*/ 41 w 112"/>
                  <a:gd name="T55" fmla="*/ 19 h 215"/>
                  <a:gd name="T56" fmla="*/ 45 w 112"/>
                  <a:gd name="T57" fmla="*/ 19 h 215"/>
                  <a:gd name="T58" fmla="*/ 48 w 112"/>
                  <a:gd name="T59" fmla="*/ 16 h 215"/>
                  <a:gd name="T60" fmla="*/ 57 w 112"/>
                  <a:gd name="T61" fmla="*/ 13 h 215"/>
                  <a:gd name="T62" fmla="*/ 67 w 112"/>
                  <a:gd name="T63" fmla="*/ 3 h 215"/>
                  <a:gd name="T64" fmla="*/ 70 w 112"/>
                  <a:gd name="T65" fmla="*/ 0 h 215"/>
                  <a:gd name="T66" fmla="*/ 77 w 112"/>
                  <a:gd name="T67" fmla="*/ 3 h 215"/>
                  <a:gd name="T68" fmla="*/ 74 w 112"/>
                  <a:gd name="T69" fmla="*/ 6 h 215"/>
                  <a:gd name="T70" fmla="*/ 61 w 112"/>
                  <a:gd name="T71" fmla="*/ 19 h 215"/>
                  <a:gd name="T72" fmla="*/ 57 w 112"/>
                  <a:gd name="T73" fmla="*/ 35 h 215"/>
                  <a:gd name="T74" fmla="*/ 57 w 112"/>
                  <a:gd name="T75" fmla="*/ 42 h 215"/>
                  <a:gd name="T76" fmla="*/ 64 w 112"/>
                  <a:gd name="T77" fmla="*/ 54 h 215"/>
                  <a:gd name="T78" fmla="*/ 67 w 112"/>
                  <a:gd name="T79" fmla="*/ 67 h 215"/>
                  <a:gd name="T80" fmla="*/ 80 w 112"/>
                  <a:gd name="T81" fmla="*/ 67 h 215"/>
                  <a:gd name="T82" fmla="*/ 90 w 112"/>
                  <a:gd name="T83" fmla="*/ 83 h 215"/>
                  <a:gd name="T84" fmla="*/ 99 w 112"/>
                  <a:gd name="T85" fmla="*/ 83 h 215"/>
                  <a:gd name="T86" fmla="*/ 106 w 112"/>
                  <a:gd name="T87" fmla="*/ 80 h 215"/>
                  <a:gd name="T88" fmla="*/ 106 w 112"/>
                  <a:gd name="T89" fmla="*/ 93 h 215"/>
                  <a:gd name="T90" fmla="*/ 106 w 112"/>
                  <a:gd name="T91" fmla="*/ 109 h 215"/>
                  <a:gd name="T92" fmla="*/ 109 w 112"/>
                  <a:gd name="T93" fmla="*/ 119 h 215"/>
                  <a:gd name="T94" fmla="*/ 109 w 112"/>
                  <a:gd name="T95" fmla="*/ 132 h 215"/>
                  <a:gd name="T96" fmla="*/ 109 w 112"/>
                  <a:gd name="T97" fmla="*/ 145 h 215"/>
                  <a:gd name="T98" fmla="*/ 106 w 112"/>
                  <a:gd name="T99" fmla="*/ 135 h 215"/>
                  <a:gd name="T100" fmla="*/ 99 w 112"/>
                  <a:gd name="T101" fmla="*/ 135 h 215"/>
                  <a:gd name="T102" fmla="*/ 83 w 112"/>
                  <a:gd name="T103" fmla="*/ 138 h 215"/>
                  <a:gd name="T104" fmla="*/ 86 w 112"/>
                  <a:gd name="T105" fmla="*/ 148 h 215"/>
                  <a:gd name="T106" fmla="*/ 90 w 112"/>
                  <a:gd name="T107" fmla="*/ 154 h 215"/>
                  <a:gd name="T108" fmla="*/ 83 w 112"/>
                  <a:gd name="T109" fmla="*/ 154 h 215"/>
                  <a:gd name="T110" fmla="*/ 86 w 112"/>
                  <a:gd name="T111" fmla="*/ 170 h 215"/>
                  <a:gd name="T112" fmla="*/ 86 w 112"/>
                  <a:gd name="T113" fmla="*/ 190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
                  <a:gd name="T172" fmla="*/ 0 h 215"/>
                  <a:gd name="T173" fmla="*/ 112 w 112"/>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 h="215">
                    <a:moveTo>
                      <a:pt x="86" y="190"/>
                    </a:moveTo>
                    <a:lnTo>
                      <a:pt x="86" y="202"/>
                    </a:lnTo>
                    <a:lnTo>
                      <a:pt x="83" y="215"/>
                    </a:lnTo>
                    <a:lnTo>
                      <a:pt x="80" y="212"/>
                    </a:lnTo>
                    <a:lnTo>
                      <a:pt x="77" y="212"/>
                    </a:lnTo>
                    <a:lnTo>
                      <a:pt x="77" y="209"/>
                    </a:lnTo>
                    <a:lnTo>
                      <a:pt x="83" y="199"/>
                    </a:lnTo>
                    <a:lnTo>
                      <a:pt x="80" y="196"/>
                    </a:lnTo>
                    <a:lnTo>
                      <a:pt x="74" y="190"/>
                    </a:lnTo>
                    <a:lnTo>
                      <a:pt x="70" y="193"/>
                    </a:lnTo>
                    <a:lnTo>
                      <a:pt x="64" y="190"/>
                    </a:lnTo>
                    <a:lnTo>
                      <a:pt x="61" y="193"/>
                    </a:lnTo>
                    <a:lnTo>
                      <a:pt x="54" y="193"/>
                    </a:lnTo>
                    <a:lnTo>
                      <a:pt x="54" y="190"/>
                    </a:lnTo>
                    <a:lnTo>
                      <a:pt x="54" y="186"/>
                    </a:lnTo>
                    <a:lnTo>
                      <a:pt x="51" y="183"/>
                    </a:lnTo>
                    <a:lnTo>
                      <a:pt x="48" y="177"/>
                    </a:lnTo>
                    <a:lnTo>
                      <a:pt x="45" y="177"/>
                    </a:lnTo>
                    <a:lnTo>
                      <a:pt x="41" y="167"/>
                    </a:lnTo>
                    <a:lnTo>
                      <a:pt x="38" y="164"/>
                    </a:lnTo>
                    <a:lnTo>
                      <a:pt x="35" y="164"/>
                    </a:lnTo>
                    <a:lnTo>
                      <a:pt x="25" y="157"/>
                    </a:lnTo>
                    <a:lnTo>
                      <a:pt x="16" y="157"/>
                    </a:lnTo>
                    <a:lnTo>
                      <a:pt x="12" y="154"/>
                    </a:lnTo>
                    <a:lnTo>
                      <a:pt x="12" y="151"/>
                    </a:lnTo>
                    <a:lnTo>
                      <a:pt x="6" y="148"/>
                    </a:lnTo>
                    <a:lnTo>
                      <a:pt x="0" y="145"/>
                    </a:lnTo>
                    <a:lnTo>
                      <a:pt x="0" y="141"/>
                    </a:lnTo>
                    <a:lnTo>
                      <a:pt x="0" y="138"/>
                    </a:lnTo>
                    <a:lnTo>
                      <a:pt x="3" y="138"/>
                    </a:lnTo>
                    <a:lnTo>
                      <a:pt x="3" y="128"/>
                    </a:lnTo>
                    <a:lnTo>
                      <a:pt x="12" y="125"/>
                    </a:lnTo>
                    <a:lnTo>
                      <a:pt x="12" y="119"/>
                    </a:lnTo>
                    <a:lnTo>
                      <a:pt x="19" y="112"/>
                    </a:lnTo>
                    <a:lnTo>
                      <a:pt x="19" y="109"/>
                    </a:lnTo>
                    <a:lnTo>
                      <a:pt x="16" y="112"/>
                    </a:lnTo>
                    <a:lnTo>
                      <a:pt x="16" y="109"/>
                    </a:lnTo>
                    <a:lnTo>
                      <a:pt x="16" y="103"/>
                    </a:lnTo>
                    <a:lnTo>
                      <a:pt x="16" y="90"/>
                    </a:lnTo>
                    <a:lnTo>
                      <a:pt x="16" y="87"/>
                    </a:lnTo>
                    <a:lnTo>
                      <a:pt x="16" y="77"/>
                    </a:lnTo>
                    <a:lnTo>
                      <a:pt x="12" y="74"/>
                    </a:lnTo>
                    <a:lnTo>
                      <a:pt x="12" y="67"/>
                    </a:lnTo>
                    <a:lnTo>
                      <a:pt x="12" y="61"/>
                    </a:lnTo>
                    <a:lnTo>
                      <a:pt x="16" y="61"/>
                    </a:lnTo>
                    <a:lnTo>
                      <a:pt x="19" y="58"/>
                    </a:lnTo>
                    <a:lnTo>
                      <a:pt x="16" y="51"/>
                    </a:lnTo>
                    <a:lnTo>
                      <a:pt x="16" y="48"/>
                    </a:lnTo>
                    <a:lnTo>
                      <a:pt x="22" y="58"/>
                    </a:lnTo>
                    <a:lnTo>
                      <a:pt x="22" y="48"/>
                    </a:lnTo>
                    <a:lnTo>
                      <a:pt x="25" y="45"/>
                    </a:lnTo>
                    <a:lnTo>
                      <a:pt x="29" y="38"/>
                    </a:lnTo>
                    <a:lnTo>
                      <a:pt x="32" y="38"/>
                    </a:lnTo>
                    <a:lnTo>
                      <a:pt x="35" y="26"/>
                    </a:lnTo>
                    <a:lnTo>
                      <a:pt x="41" y="19"/>
                    </a:lnTo>
                    <a:lnTo>
                      <a:pt x="45" y="19"/>
                    </a:lnTo>
                    <a:lnTo>
                      <a:pt x="45" y="22"/>
                    </a:lnTo>
                    <a:lnTo>
                      <a:pt x="48" y="16"/>
                    </a:lnTo>
                    <a:lnTo>
                      <a:pt x="51" y="16"/>
                    </a:lnTo>
                    <a:lnTo>
                      <a:pt x="57" y="13"/>
                    </a:lnTo>
                    <a:lnTo>
                      <a:pt x="64" y="9"/>
                    </a:lnTo>
                    <a:lnTo>
                      <a:pt x="67" y="3"/>
                    </a:lnTo>
                    <a:lnTo>
                      <a:pt x="70" y="3"/>
                    </a:lnTo>
                    <a:lnTo>
                      <a:pt x="70" y="0"/>
                    </a:lnTo>
                    <a:lnTo>
                      <a:pt x="74" y="0"/>
                    </a:lnTo>
                    <a:lnTo>
                      <a:pt x="77" y="3"/>
                    </a:lnTo>
                    <a:lnTo>
                      <a:pt x="77" y="6"/>
                    </a:lnTo>
                    <a:lnTo>
                      <a:pt x="74" y="6"/>
                    </a:lnTo>
                    <a:lnTo>
                      <a:pt x="70" y="9"/>
                    </a:lnTo>
                    <a:lnTo>
                      <a:pt x="61" y="19"/>
                    </a:lnTo>
                    <a:lnTo>
                      <a:pt x="61" y="26"/>
                    </a:lnTo>
                    <a:lnTo>
                      <a:pt x="57" y="35"/>
                    </a:lnTo>
                    <a:lnTo>
                      <a:pt x="54" y="42"/>
                    </a:lnTo>
                    <a:lnTo>
                      <a:pt x="57" y="42"/>
                    </a:lnTo>
                    <a:lnTo>
                      <a:pt x="61" y="48"/>
                    </a:lnTo>
                    <a:lnTo>
                      <a:pt x="64" y="54"/>
                    </a:lnTo>
                    <a:lnTo>
                      <a:pt x="64" y="64"/>
                    </a:lnTo>
                    <a:lnTo>
                      <a:pt x="67" y="67"/>
                    </a:lnTo>
                    <a:lnTo>
                      <a:pt x="70" y="71"/>
                    </a:lnTo>
                    <a:lnTo>
                      <a:pt x="80" y="67"/>
                    </a:lnTo>
                    <a:lnTo>
                      <a:pt x="83" y="71"/>
                    </a:lnTo>
                    <a:lnTo>
                      <a:pt x="90" y="83"/>
                    </a:lnTo>
                    <a:lnTo>
                      <a:pt x="93" y="80"/>
                    </a:lnTo>
                    <a:lnTo>
                      <a:pt x="99" y="83"/>
                    </a:lnTo>
                    <a:lnTo>
                      <a:pt x="106" y="80"/>
                    </a:lnTo>
                    <a:lnTo>
                      <a:pt x="109" y="83"/>
                    </a:lnTo>
                    <a:lnTo>
                      <a:pt x="106" y="93"/>
                    </a:lnTo>
                    <a:lnTo>
                      <a:pt x="103" y="103"/>
                    </a:lnTo>
                    <a:lnTo>
                      <a:pt x="106" y="109"/>
                    </a:lnTo>
                    <a:lnTo>
                      <a:pt x="106" y="112"/>
                    </a:lnTo>
                    <a:lnTo>
                      <a:pt x="109" y="119"/>
                    </a:lnTo>
                    <a:lnTo>
                      <a:pt x="103" y="125"/>
                    </a:lnTo>
                    <a:lnTo>
                      <a:pt x="109" y="132"/>
                    </a:lnTo>
                    <a:lnTo>
                      <a:pt x="112" y="145"/>
                    </a:lnTo>
                    <a:lnTo>
                      <a:pt x="109" y="145"/>
                    </a:lnTo>
                    <a:lnTo>
                      <a:pt x="109" y="138"/>
                    </a:lnTo>
                    <a:lnTo>
                      <a:pt x="106" y="135"/>
                    </a:lnTo>
                    <a:lnTo>
                      <a:pt x="103" y="138"/>
                    </a:lnTo>
                    <a:lnTo>
                      <a:pt x="99" y="135"/>
                    </a:lnTo>
                    <a:lnTo>
                      <a:pt x="99" y="138"/>
                    </a:lnTo>
                    <a:lnTo>
                      <a:pt x="83" y="138"/>
                    </a:lnTo>
                    <a:lnTo>
                      <a:pt x="83" y="148"/>
                    </a:lnTo>
                    <a:lnTo>
                      <a:pt x="86" y="148"/>
                    </a:lnTo>
                    <a:lnTo>
                      <a:pt x="90" y="148"/>
                    </a:lnTo>
                    <a:lnTo>
                      <a:pt x="90" y="154"/>
                    </a:lnTo>
                    <a:lnTo>
                      <a:pt x="86" y="154"/>
                    </a:lnTo>
                    <a:lnTo>
                      <a:pt x="83" y="154"/>
                    </a:lnTo>
                    <a:lnTo>
                      <a:pt x="83" y="164"/>
                    </a:lnTo>
                    <a:lnTo>
                      <a:pt x="86" y="170"/>
                    </a:lnTo>
                    <a:lnTo>
                      <a:pt x="86" y="177"/>
                    </a:lnTo>
                    <a:lnTo>
                      <a:pt x="86" y="190"/>
                    </a:lnTo>
                    <a:close/>
                  </a:path>
                </a:pathLst>
              </a:custGeom>
              <a:solidFill>
                <a:srgbClr val="CCCCCC"/>
              </a:solidFill>
              <a:ln w="9525">
                <a:noFill/>
                <a:round/>
                <a:headEnd/>
                <a:tailEnd/>
              </a:ln>
            </p:spPr>
            <p:txBody>
              <a:bodyPr/>
              <a:lstStyle/>
              <a:p>
                <a:endParaRPr lang="en-US"/>
              </a:p>
            </p:txBody>
          </p:sp>
          <p:sp>
            <p:nvSpPr>
              <p:cNvPr id="33210" name="Freeform 293"/>
              <p:cNvSpPr>
                <a:spLocks/>
              </p:cNvSpPr>
              <p:nvPr/>
            </p:nvSpPr>
            <p:spPr bwMode="auto">
              <a:xfrm>
                <a:off x="2018" y="2055"/>
                <a:ext cx="112" cy="215"/>
              </a:xfrm>
              <a:custGeom>
                <a:avLst/>
                <a:gdLst>
                  <a:gd name="T0" fmla="*/ 86 w 112"/>
                  <a:gd name="T1" fmla="*/ 202 h 215"/>
                  <a:gd name="T2" fmla="*/ 80 w 112"/>
                  <a:gd name="T3" fmla="*/ 212 h 215"/>
                  <a:gd name="T4" fmla="*/ 77 w 112"/>
                  <a:gd name="T5" fmla="*/ 209 h 215"/>
                  <a:gd name="T6" fmla="*/ 80 w 112"/>
                  <a:gd name="T7" fmla="*/ 196 h 215"/>
                  <a:gd name="T8" fmla="*/ 70 w 112"/>
                  <a:gd name="T9" fmla="*/ 193 h 215"/>
                  <a:gd name="T10" fmla="*/ 61 w 112"/>
                  <a:gd name="T11" fmla="*/ 193 h 215"/>
                  <a:gd name="T12" fmla="*/ 54 w 112"/>
                  <a:gd name="T13" fmla="*/ 190 h 215"/>
                  <a:gd name="T14" fmla="*/ 51 w 112"/>
                  <a:gd name="T15" fmla="*/ 183 h 215"/>
                  <a:gd name="T16" fmla="*/ 45 w 112"/>
                  <a:gd name="T17" fmla="*/ 177 h 215"/>
                  <a:gd name="T18" fmla="*/ 38 w 112"/>
                  <a:gd name="T19" fmla="*/ 164 h 215"/>
                  <a:gd name="T20" fmla="*/ 25 w 112"/>
                  <a:gd name="T21" fmla="*/ 157 h 215"/>
                  <a:gd name="T22" fmla="*/ 16 w 112"/>
                  <a:gd name="T23" fmla="*/ 157 h 215"/>
                  <a:gd name="T24" fmla="*/ 12 w 112"/>
                  <a:gd name="T25" fmla="*/ 151 h 215"/>
                  <a:gd name="T26" fmla="*/ 0 w 112"/>
                  <a:gd name="T27" fmla="*/ 145 h 215"/>
                  <a:gd name="T28" fmla="*/ 0 w 112"/>
                  <a:gd name="T29" fmla="*/ 138 h 215"/>
                  <a:gd name="T30" fmla="*/ 3 w 112"/>
                  <a:gd name="T31" fmla="*/ 128 h 215"/>
                  <a:gd name="T32" fmla="*/ 12 w 112"/>
                  <a:gd name="T33" fmla="*/ 119 h 215"/>
                  <a:gd name="T34" fmla="*/ 19 w 112"/>
                  <a:gd name="T35" fmla="*/ 109 h 215"/>
                  <a:gd name="T36" fmla="*/ 16 w 112"/>
                  <a:gd name="T37" fmla="*/ 109 h 215"/>
                  <a:gd name="T38" fmla="*/ 16 w 112"/>
                  <a:gd name="T39" fmla="*/ 90 h 215"/>
                  <a:gd name="T40" fmla="*/ 16 w 112"/>
                  <a:gd name="T41" fmla="*/ 77 h 215"/>
                  <a:gd name="T42" fmla="*/ 12 w 112"/>
                  <a:gd name="T43" fmla="*/ 67 h 215"/>
                  <a:gd name="T44" fmla="*/ 16 w 112"/>
                  <a:gd name="T45" fmla="*/ 61 h 215"/>
                  <a:gd name="T46" fmla="*/ 16 w 112"/>
                  <a:gd name="T47" fmla="*/ 51 h 215"/>
                  <a:gd name="T48" fmla="*/ 22 w 112"/>
                  <a:gd name="T49" fmla="*/ 58 h 215"/>
                  <a:gd name="T50" fmla="*/ 25 w 112"/>
                  <a:gd name="T51" fmla="*/ 45 h 215"/>
                  <a:gd name="T52" fmla="*/ 32 w 112"/>
                  <a:gd name="T53" fmla="*/ 38 h 215"/>
                  <a:gd name="T54" fmla="*/ 41 w 112"/>
                  <a:gd name="T55" fmla="*/ 19 h 215"/>
                  <a:gd name="T56" fmla="*/ 45 w 112"/>
                  <a:gd name="T57" fmla="*/ 19 h 215"/>
                  <a:gd name="T58" fmla="*/ 48 w 112"/>
                  <a:gd name="T59" fmla="*/ 16 h 215"/>
                  <a:gd name="T60" fmla="*/ 57 w 112"/>
                  <a:gd name="T61" fmla="*/ 13 h 215"/>
                  <a:gd name="T62" fmla="*/ 67 w 112"/>
                  <a:gd name="T63" fmla="*/ 3 h 215"/>
                  <a:gd name="T64" fmla="*/ 70 w 112"/>
                  <a:gd name="T65" fmla="*/ 0 h 215"/>
                  <a:gd name="T66" fmla="*/ 77 w 112"/>
                  <a:gd name="T67" fmla="*/ 3 h 215"/>
                  <a:gd name="T68" fmla="*/ 74 w 112"/>
                  <a:gd name="T69" fmla="*/ 6 h 215"/>
                  <a:gd name="T70" fmla="*/ 61 w 112"/>
                  <a:gd name="T71" fmla="*/ 19 h 215"/>
                  <a:gd name="T72" fmla="*/ 57 w 112"/>
                  <a:gd name="T73" fmla="*/ 35 h 215"/>
                  <a:gd name="T74" fmla="*/ 57 w 112"/>
                  <a:gd name="T75" fmla="*/ 42 h 215"/>
                  <a:gd name="T76" fmla="*/ 64 w 112"/>
                  <a:gd name="T77" fmla="*/ 54 h 215"/>
                  <a:gd name="T78" fmla="*/ 67 w 112"/>
                  <a:gd name="T79" fmla="*/ 67 h 215"/>
                  <a:gd name="T80" fmla="*/ 80 w 112"/>
                  <a:gd name="T81" fmla="*/ 67 h 215"/>
                  <a:gd name="T82" fmla="*/ 90 w 112"/>
                  <a:gd name="T83" fmla="*/ 83 h 215"/>
                  <a:gd name="T84" fmla="*/ 99 w 112"/>
                  <a:gd name="T85" fmla="*/ 83 h 215"/>
                  <a:gd name="T86" fmla="*/ 106 w 112"/>
                  <a:gd name="T87" fmla="*/ 80 h 215"/>
                  <a:gd name="T88" fmla="*/ 106 w 112"/>
                  <a:gd name="T89" fmla="*/ 93 h 215"/>
                  <a:gd name="T90" fmla="*/ 106 w 112"/>
                  <a:gd name="T91" fmla="*/ 109 h 215"/>
                  <a:gd name="T92" fmla="*/ 109 w 112"/>
                  <a:gd name="T93" fmla="*/ 119 h 215"/>
                  <a:gd name="T94" fmla="*/ 109 w 112"/>
                  <a:gd name="T95" fmla="*/ 132 h 215"/>
                  <a:gd name="T96" fmla="*/ 109 w 112"/>
                  <a:gd name="T97" fmla="*/ 145 h 215"/>
                  <a:gd name="T98" fmla="*/ 106 w 112"/>
                  <a:gd name="T99" fmla="*/ 135 h 215"/>
                  <a:gd name="T100" fmla="*/ 99 w 112"/>
                  <a:gd name="T101" fmla="*/ 135 h 215"/>
                  <a:gd name="T102" fmla="*/ 83 w 112"/>
                  <a:gd name="T103" fmla="*/ 138 h 215"/>
                  <a:gd name="T104" fmla="*/ 86 w 112"/>
                  <a:gd name="T105" fmla="*/ 148 h 215"/>
                  <a:gd name="T106" fmla="*/ 90 w 112"/>
                  <a:gd name="T107" fmla="*/ 154 h 215"/>
                  <a:gd name="T108" fmla="*/ 83 w 112"/>
                  <a:gd name="T109" fmla="*/ 154 h 215"/>
                  <a:gd name="T110" fmla="*/ 86 w 112"/>
                  <a:gd name="T111" fmla="*/ 170 h 215"/>
                  <a:gd name="T112" fmla="*/ 86 w 112"/>
                  <a:gd name="T113" fmla="*/ 190 h 2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2"/>
                  <a:gd name="T172" fmla="*/ 0 h 215"/>
                  <a:gd name="T173" fmla="*/ 112 w 112"/>
                  <a:gd name="T174" fmla="*/ 215 h 2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2" h="215">
                    <a:moveTo>
                      <a:pt x="86" y="190"/>
                    </a:moveTo>
                    <a:lnTo>
                      <a:pt x="86" y="202"/>
                    </a:lnTo>
                    <a:lnTo>
                      <a:pt x="83" y="215"/>
                    </a:lnTo>
                    <a:lnTo>
                      <a:pt x="80" y="212"/>
                    </a:lnTo>
                    <a:lnTo>
                      <a:pt x="77" y="212"/>
                    </a:lnTo>
                    <a:lnTo>
                      <a:pt x="77" y="209"/>
                    </a:lnTo>
                    <a:lnTo>
                      <a:pt x="83" y="199"/>
                    </a:lnTo>
                    <a:lnTo>
                      <a:pt x="80" y="196"/>
                    </a:lnTo>
                    <a:lnTo>
                      <a:pt x="74" y="190"/>
                    </a:lnTo>
                    <a:lnTo>
                      <a:pt x="70" y="193"/>
                    </a:lnTo>
                    <a:lnTo>
                      <a:pt x="64" y="190"/>
                    </a:lnTo>
                    <a:lnTo>
                      <a:pt x="61" y="193"/>
                    </a:lnTo>
                    <a:lnTo>
                      <a:pt x="54" y="193"/>
                    </a:lnTo>
                    <a:lnTo>
                      <a:pt x="54" y="190"/>
                    </a:lnTo>
                    <a:lnTo>
                      <a:pt x="54" y="186"/>
                    </a:lnTo>
                    <a:lnTo>
                      <a:pt x="51" y="183"/>
                    </a:lnTo>
                    <a:lnTo>
                      <a:pt x="48" y="177"/>
                    </a:lnTo>
                    <a:lnTo>
                      <a:pt x="45" y="177"/>
                    </a:lnTo>
                    <a:lnTo>
                      <a:pt x="41" y="167"/>
                    </a:lnTo>
                    <a:lnTo>
                      <a:pt x="38" y="164"/>
                    </a:lnTo>
                    <a:lnTo>
                      <a:pt x="35" y="164"/>
                    </a:lnTo>
                    <a:lnTo>
                      <a:pt x="25" y="157"/>
                    </a:lnTo>
                    <a:lnTo>
                      <a:pt x="16" y="157"/>
                    </a:lnTo>
                    <a:lnTo>
                      <a:pt x="12" y="154"/>
                    </a:lnTo>
                    <a:lnTo>
                      <a:pt x="12" y="151"/>
                    </a:lnTo>
                    <a:lnTo>
                      <a:pt x="6" y="148"/>
                    </a:lnTo>
                    <a:lnTo>
                      <a:pt x="0" y="145"/>
                    </a:lnTo>
                    <a:lnTo>
                      <a:pt x="0" y="141"/>
                    </a:lnTo>
                    <a:lnTo>
                      <a:pt x="0" y="138"/>
                    </a:lnTo>
                    <a:lnTo>
                      <a:pt x="3" y="138"/>
                    </a:lnTo>
                    <a:lnTo>
                      <a:pt x="3" y="128"/>
                    </a:lnTo>
                    <a:lnTo>
                      <a:pt x="12" y="125"/>
                    </a:lnTo>
                    <a:lnTo>
                      <a:pt x="12" y="119"/>
                    </a:lnTo>
                    <a:lnTo>
                      <a:pt x="19" y="112"/>
                    </a:lnTo>
                    <a:lnTo>
                      <a:pt x="19" y="109"/>
                    </a:lnTo>
                    <a:lnTo>
                      <a:pt x="16" y="112"/>
                    </a:lnTo>
                    <a:lnTo>
                      <a:pt x="16" y="109"/>
                    </a:lnTo>
                    <a:lnTo>
                      <a:pt x="16" y="103"/>
                    </a:lnTo>
                    <a:lnTo>
                      <a:pt x="16" y="90"/>
                    </a:lnTo>
                    <a:lnTo>
                      <a:pt x="16" y="87"/>
                    </a:lnTo>
                    <a:lnTo>
                      <a:pt x="16" y="77"/>
                    </a:lnTo>
                    <a:lnTo>
                      <a:pt x="12" y="74"/>
                    </a:lnTo>
                    <a:lnTo>
                      <a:pt x="12" y="67"/>
                    </a:lnTo>
                    <a:lnTo>
                      <a:pt x="12" y="61"/>
                    </a:lnTo>
                    <a:lnTo>
                      <a:pt x="16" y="61"/>
                    </a:lnTo>
                    <a:lnTo>
                      <a:pt x="19" y="58"/>
                    </a:lnTo>
                    <a:lnTo>
                      <a:pt x="16" y="51"/>
                    </a:lnTo>
                    <a:lnTo>
                      <a:pt x="16" y="48"/>
                    </a:lnTo>
                    <a:lnTo>
                      <a:pt x="22" y="58"/>
                    </a:lnTo>
                    <a:lnTo>
                      <a:pt x="22" y="48"/>
                    </a:lnTo>
                    <a:lnTo>
                      <a:pt x="25" y="45"/>
                    </a:lnTo>
                    <a:lnTo>
                      <a:pt x="29" y="38"/>
                    </a:lnTo>
                    <a:lnTo>
                      <a:pt x="32" y="38"/>
                    </a:lnTo>
                    <a:lnTo>
                      <a:pt x="35" y="26"/>
                    </a:lnTo>
                    <a:lnTo>
                      <a:pt x="41" y="19"/>
                    </a:lnTo>
                    <a:lnTo>
                      <a:pt x="45" y="19"/>
                    </a:lnTo>
                    <a:lnTo>
                      <a:pt x="45" y="22"/>
                    </a:lnTo>
                    <a:lnTo>
                      <a:pt x="48" y="16"/>
                    </a:lnTo>
                    <a:lnTo>
                      <a:pt x="51" y="16"/>
                    </a:lnTo>
                    <a:lnTo>
                      <a:pt x="57" y="13"/>
                    </a:lnTo>
                    <a:lnTo>
                      <a:pt x="64" y="9"/>
                    </a:lnTo>
                    <a:lnTo>
                      <a:pt x="67" y="3"/>
                    </a:lnTo>
                    <a:lnTo>
                      <a:pt x="70" y="3"/>
                    </a:lnTo>
                    <a:lnTo>
                      <a:pt x="70" y="0"/>
                    </a:lnTo>
                    <a:lnTo>
                      <a:pt x="74" y="0"/>
                    </a:lnTo>
                    <a:lnTo>
                      <a:pt x="77" y="3"/>
                    </a:lnTo>
                    <a:lnTo>
                      <a:pt x="77" y="6"/>
                    </a:lnTo>
                    <a:lnTo>
                      <a:pt x="74" y="6"/>
                    </a:lnTo>
                    <a:lnTo>
                      <a:pt x="70" y="9"/>
                    </a:lnTo>
                    <a:lnTo>
                      <a:pt x="61" y="19"/>
                    </a:lnTo>
                    <a:lnTo>
                      <a:pt x="61" y="26"/>
                    </a:lnTo>
                    <a:lnTo>
                      <a:pt x="57" y="35"/>
                    </a:lnTo>
                    <a:lnTo>
                      <a:pt x="54" y="42"/>
                    </a:lnTo>
                    <a:lnTo>
                      <a:pt x="57" y="42"/>
                    </a:lnTo>
                    <a:lnTo>
                      <a:pt x="61" y="48"/>
                    </a:lnTo>
                    <a:lnTo>
                      <a:pt x="64" y="54"/>
                    </a:lnTo>
                    <a:lnTo>
                      <a:pt x="64" y="64"/>
                    </a:lnTo>
                    <a:lnTo>
                      <a:pt x="67" y="67"/>
                    </a:lnTo>
                    <a:lnTo>
                      <a:pt x="70" y="71"/>
                    </a:lnTo>
                    <a:lnTo>
                      <a:pt x="80" y="67"/>
                    </a:lnTo>
                    <a:lnTo>
                      <a:pt x="83" y="71"/>
                    </a:lnTo>
                    <a:lnTo>
                      <a:pt x="90" y="83"/>
                    </a:lnTo>
                    <a:lnTo>
                      <a:pt x="93" y="80"/>
                    </a:lnTo>
                    <a:lnTo>
                      <a:pt x="99" y="83"/>
                    </a:lnTo>
                    <a:lnTo>
                      <a:pt x="106" y="80"/>
                    </a:lnTo>
                    <a:lnTo>
                      <a:pt x="109" y="83"/>
                    </a:lnTo>
                    <a:lnTo>
                      <a:pt x="106" y="93"/>
                    </a:lnTo>
                    <a:lnTo>
                      <a:pt x="103" y="103"/>
                    </a:lnTo>
                    <a:lnTo>
                      <a:pt x="106" y="109"/>
                    </a:lnTo>
                    <a:lnTo>
                      <a:pt x="106" y="112"/>
                    </a:lnTo>
                    <a:lnTo>
                      <a:pt x="109" y="119"/>
                    </a:lnTo>
                    <a:lnTo>
                      <a:pt x="103" y="125"/>
                    </a:lnTo>
                    <a:lnTo>
                      <a:pt x="109" y="132"/>
                    </a:lnTo>
                    <a:lnTo>
                      <a:pt x="112" y="145"/>
                    </a:lnTo>
                    <a:lnTo>
                      <a:pt x="109" y="145"/>
                    </a:lnTo>
                    <a:lnTo>
                      <a:pt x="109" y="138"/>
                    </a:lnTo>
                    <a:lnTo>
                      <a:pt x="106" y="135"/>
                    </a:lnTo>
                    <a:lnTo>
                      <a:pt x="103" y="138"/>
                    </a:lnTo>
                    <a:lnTo>
                      <a:pt x="99" y="135"/>
                    </a:lnTo>
                    <a:lnTo>
                      <a:pt x="99" y="138"/>
                    </a:lnTo>
                    <a:lnTo>
                      <a:pt x="83" y="138"/>
                    </a:lnTo>
                    <a:lnTo>
                      <a:pt x="83" y="148"/>
                    </a:lnTo>
                    <a:lnTo>
                      <a:pt x="86" y="148"/>
                    </a:lnTo>
                    <a:lnTo>
                      <a:pt x="90" y="148"/>
                    </a:lnTo>
                    <a:lnTo>
                      <a:pt x="90" y="154"/>
                    </a:lnTo>
                    <a:lnTo>
                      <a:pt x="86" y="154"/>
                    </a:lnTo>
                    <a:lnTo>
                      <a:pt x="83" y="154"/>
                    </a:lnTo>
                    <a:lnTo>
                      <a:pt x="83" y="164"/>
                    </a:lnTo>
                    <a:lnTo>
                      <a:pt x="86" y="170"/>
                    </a:lnTo>
                    <a:lnTo>
                      <a:pt x="86" y="177"/>
                    </a:lnTo>
                    <a:lnTo>
                      <a:pt x="86" y="190"/>
                    </a:lnTo>
                  </a:path>
                </a:pathLst>
              </a:custGeom>
              <a:noFill/>
              <a:ln w="0">
                <a:solidFill>
                  <a:srgbClr val="7F7F7F"/>
                </a:solidFill>
                <a:round/>
                <a:headEnd/>
                <a:tailEnd/>
              </a:ln>
            </p:spPr>
            <p:txBody>
              <a:bodyPr/>
              <a:lstStyle/>
              <a:p>
                <a:endParaRPr lang="en-US"/>
              </a:p>
            </p:txBody>
          </p:sp>
          <p:sp>
            <p:nvSpPr>
              <p:cNvPr id="33211" name="Freeform 294"/>
              <p:cNvSpPr>
                <a:spLocks/>
              </p:cNvSpPr>
              <p:nvPr/>
            </p:nvSpPr>
            <p:spPr bwMode="auto">
              <a:xfrm>
                <a:off x="2066" y="2148"/>
                <a:ext cx="360" cy="505"/>
              </a:xfrm>
              <a:custGeom>
                <a:avLst/>
                <a:gdLst>
                  <a:gd name="T0" fmla="*/ 222 w 360"/>
                  <a:gd name="T1" fmla="*/ 489 h 505"/>
                  <a:gd name="T2" fmla="*/ 238 w 360"/>
                  <a:gd name="T3" fmla="*/ 450 h 505"/>
                  <a:gd name="T4" fmla="*/ 248 w 360"/>
                  <a:gd name="T5" fmla="*/ 425 h 505"/>
                  <a:gd name="T6" fmla="*/ 248 w 360"/>
                  <a:gd name="T7" fmla="*/ 399 h 505"/>
                  <a:gd name="T8" fmla="*/ 277 w 360"/>
                  <a:gd name="T9" fmla="*/ 370 h 505"/>
                  <a:gd name="T10" fmla="*/ 283 w 360"/>
                  <a:gd name="T11" fmla="*/ 367 h 505"/>
                  <a:gd name="T12" fmla="*/ 302 w 360"/>
                  <a:gd name="T13" fmla="*/ 364 h 505"/>
                  <a:gd name="T14" fmla="*/ 315 w 360"/>
                  <a:gd name="T15" fmla="*/ 335 h 505"/>
                  <a:gd name="T16" fmla="*/ 325 w 360"/>
                  <a:gd name="T17" fmla="*/ 296 h 505"/>
                  <a:gd name="T18" fmla="*/ 328 w 360"/>
                  <a:gd name="T19" fmla="*/ 235 h 505"/>
                  <a:gd name="T20" fmla="*/ 347 w 360"/>
                  <a:gd name="T21" fmla="*/ 206 h 505"/>
                  <a:gd name="T22" fmla="*/ 360 w 360"/>
                  <a:gd name="T23" fmla="*/ 161 h 505"/>
                  <a:gd name="T24" fmla="*/ 341 w 360"/>
                  <a:gd name="T25" fmla="*/ 132 h 505"/>
                  <a:gd name="T26" fmla="*/ 296 w 360"/>
                  <a:gd name="T27" fmla="*/ 106 h 505"/>
                  <a:gd name="T28" fmla="*/ 273 w 360"/>
                  <a:gd name="T29" fmla="*/ 100 h 505"/>
                  <a:gd name="T30" fmla="*/ 267 w 360"/>
                  <a:gd name="T31" fmla="*/ 87 h 505"/>
                  <a:gd name="T32" fmla="*/ 254 w 360"/>
                  <a:gd name="T33" fmla="*/ 81 h 505"/>
                  <a:gd name="T34" fmla="*/ 235 w 360"/>
                  <a:gd name="T35" fmla="*/ 87 h 505"/>
                  <a:gd name="T36" fmla="*/ 215 w 360"/>
                  <a:gd name="T37" fmla="*/ 93 h 505"/>
                  <a:gd name="T38" fmla="*/ 209 w 360"/>
                  <a:gd name="T39" fmla="*/ 90 h 505"/>
                  <a:gd name="T40" fmla="*/ 212 w 360"/>
                  <a:gd name="T41" fmla="*/ 84 h 505"/>
                  <a:gd name="T42" fmla="*/ 209 w 360"/>
                  <a:gd name="T43" fmla="*/ 84 h 505"/>
                  <a:gd name="T44" fmla="*/ 215 w 360"/>
                  <a:gd name="T45" fmla="*/ 45 h 505"/>
                  <a:gd name="T46" fmla="*/ 206 w 360"/>
                  <a:gd name="T47" fmla="*/ 16 h 505"/>
                  <a:gd name="T48" fmla="*/ 186 w 360"/>
                  <a:gd name="T49" fmla="*/ 42 h 505"/>
                  <a:gd name="T50" fmla="*/ 170 w 360"/>
                  <a:gd name="T51" fmla="*/ 39 h 505"/>
                  <a:gd name="T52" fmla="*/ 161 w 360"/>
                  <a:gd name="T53" fmla="*/ 42 h 505"/>
                  <a:gd name="T54" fmla="*/ 141 w 360"/>
                  <a:gd name="T55" fmla="*/ 48 h 505"/>
                  <a:gd name="T56" fmla="*/ 132 w 360"/>
                  <a:gd name="T57" fmla="*/ 45 h 505"/>
                  <a:gd name="T58" fmla="*/ 132 w 360"/>
                  <a:gd name="T59" fmla="*/ 16 h 505"/>
                  <a:gd name="T60" fmla="*/ 129 w 360"/>
                  <a:gd name="T61" fmla="*/ 0 h 505"/>
                  <a:gd name="T62" fmla="*/ 116 w 360"/>
                  <a:gd name="T63" fmla="*/ 10 h 505"/>
                  <a:gd name="T64" fmla="*/ 96 w 360"/>
                  <a:gd name="T65" fmla="*/ 19 h 505"/>
                  <a:gd name="T66" fmla="*/ 90 w 360"/>
                  <a:gd name="T67" fmla="*/ 19 h 505"/>
                  <a:gd name="T68" fmla="*/ 96 w 360"/>
                  <a:gd name="T69" fmla="*/ 39 h 505"/>
                  <a:gd name="T70" fmla="*/ 74 w 360"/>
                  <a:gd name="T71" fmla="*/ 58 h 505"/>
                  <a:gd name="T72" fmla="*/ 61 w 360"/>
                  <a:gd name="T73" fmla="*/ 45 h 505"/>
                  <a:gd name="T74" fmla="*/ 51 w 360"/>
                  <a:gd name="T75" fmla="*/ 45 h 505"/>
                  <a:gd name="T76" fmla="*/ 42 w 360"/>
                  <a:gd name="T77" fmla="*/ 55 h 505"/>
                  <a:gd name="T78" fmla="*/ 35 w 360"/>
                  <a:gd name="T79" fmla="*/ 71 h 505"/>
                  <a:gd name="T80" fmla="*/ 38 w 360"/>
                  <a:gd name="T81" fmla="*/ 109 h 505"/>
                  <a:gd name="T82" fmla="*/ 19 w 360"/>
                  <a:gd name="T83" fmla="*/ 129 h 505"/>
                  <a:gd name="T84" fmla="*/ 3 w 360"/>
                  <a:gd name="T85" fmla="*/ 154 h 505"/>
                  <a:gd name="T86" fmla="*/ 9 w 360"/>
                  <a:gd name="T87" fmla="*/ 190 h 505"/>
                  <a:gd name="T88" fmla="*/ 26 w 360"/>
                  <a:gd name="T89" fmla="*/ 196 h 505"/>
                  <a:gd name="T90" fmla="*/ 42 w 360"/>
                  <a:gd name="T91" fmla="*/ 209 h 505"/>
                  <a:gd name="T92" fmla="*/ 80 w 360"/>
                  <a:gd name="T93" fmla="*/ 193 h 505"/>
                  <a:gd name="T94" fmla="*/ 80 w 360"/>
                  <a:gd name="T95" fmla="*/ 216 h 505"/>
                  <a:gd name="T96" fmla="*/ 103 w 360"/>
                  <a:gd name="T97" fmla="*/ 235 h 505"/>
                  <a:gd name="T98" fmla="*/ 125 w 360"/>
                  <a:gd name="T99" fmla="*/ 245 h 505"/>
                  <a:gd name="T100" fmla="*/ 129 w 360"/>
                  <a:gd name="T101" fmla="*/ 267 h 505"/>
                  <a:gd name="T102" fmla="*/ 151 w 360"/>
                  <a:gd name="T103" fmla="*/ 293 h 505"/>
                  <a:gd name="T104" fmla="*/ 154 w 360"/>
                  <a:gd name="T105" fmla="*/ 322 h 505"/>
                  <a:gd name="T106" fmla="*/ 158 w 360"/>
                  <a:gd name="T107" fmla="*/ 335 h 505"/>
                  <a:gd name="T108" fmla="*/ 174 w 360"/>
                  <a:gd name="T109" fmla="*/ 354 h 505"/>
                  <a:gd name="T110" fmla="*/ 183 w 360"/>
                  <a:gd name="T111" fmla="*/ 376 h 505"/>
                  <a:gd name="T112" fmla="*/ 193 w 360"/>
                  <a:gd name="T113" fmla="*/ 386 h 505"/>
                  <a:gd name="T114" fmla="*/ 203 w 360"/>
                  <a:gd name="T115" fmla="*/ 409 h 505"/>
                  <a:gd name="T116" fmla="*/ 183 w 360"/>
                  <a:gd name="T117" fmla="*/ 438 h 505"/>
                  <a:gd name="T118" fmla="*/ 177 w 360"/>
                  <a:gd name="T119" fmla="*/ 460 h 505"/>
                  <a:gd name="T120" fmla="*/ 190 w 360"/>
                  <a:gd name="T121" fmla="*/ 470 h 505"/>
                  <a:gd name="T122" fmla="*/ 203 w 360"/>
                  <a:gd name="T123" fmla="*/ 479 h 505"/>
                  <a:gd name="T124" fmla="*/ 212 w 360"/>
                  <a:gd name="T125" fmla="*/ 499 h 5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505"/>
                  <a:gd name="T191" fmla="*/ 360 w 360"/>
                  <a:gd name="T192" fmla="*/ 505 h 5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505">
                    <a:moveTo>
                      <a:pt x="215" y="505"/>
                    </a:moveTo>
                    <a:lnTo>
                      <a:pt x="219" y="502"/>
                    </a:lnTo>
                    <a:lnTo>
                      <a:pt x="222" y="495"/>
                    </a:lnTo>
                    <a:lnTo>
                      <a:pt x="222" y="489"/>
                    </a:lnTo>
                    <a:lnTo>
                      <a:pt x="232" y="476"/>
                    </a:lnTo>
                    <a:lnTo>
                      <a:pt x="235" y="463"/>
                    </a:lnTo>
                    <a:lnTo>
                      <a:pt x="238" y="460"/>
                    </a:lnTo>
                    <a:lnTo>
                      <a:pt x="238" y="450"/>
                    </a:lnTo>
                    <a:lnTo>
                      <a:pt x="241" y="444"/>
                    </a:lnTo>
                    <a:lnTo>
                      <a:pt x="248" y="441"/>
                    </a:lnTo>
                    <a:lnTo>
                      <a:pt x="248" y="434"/>
                    </a:lnTo>
                    <a:lnTo>
                      <a:pt x="248" y="425"/>
                    </a:lnTo>
                    <a:lnTo>
                      <a:pt x="248" y="422"/>
                    </a:lnTo>
                    <a:lnTo>
                      <a:pt x="248" y="418"/>
                    </a:lnTo>
                    <a:lnTo>
                      <a:pt x="244" y="409"/>
                    </a:lnTo>
                    <a:lnTo>
                      <a:pt x="248" y="399"/>
                    </a:lnTo>
                    <a:lnTo>
                      <a:pt x="260" y="380"/>
                    </a:lnTo>
                    <a:lnTo>
                      <a:pt x="267" y="376"/>
                    </a:lnTo>
                    <a:lnTo>
                      <a:pt x="273" y="376"/>
                    </a:lnTo>
                    <a:lnTo>
                      <a:pt x="277" y="370"/>
                    </a:lnTo>
                    <a:lnTo>
                      <a:pt x="280" y="370"/>
                    </a:lnTo>
                    <a:lnTo>
                      <a:pt x="280" y="367"/>
                    </a:lnTo>
                    <a:lnTo>
                      <a:pt x="283" y="367"/>
                    </a:lnTo>
                    <a:lnTo>
                      <a:pt x="286" y="367"/>
                    </a:lnTo>
                    <a:lnTo>
                      <a:pt x="289" y="367"/>
                    </a:lnTo>
                    <a:lnTo>
                      <a:pt x="293" y="364"/>
                    </a:lnTo>
                    <a:lnTo>
                      <a:pt x="302" y="364"/>
                    </a:lnTo>
                    <a:lnTo>
                      <a:pt x="302" y="360"/>
                    </a:lnTo>
                    <a:lnTo>
                      <a:pt x="309" y="354"/>
                    </a:lnTo>
                    <a:lnTo>
                      <a:pt x="312" y="344"/>
                    </a:lnTo>
                    <a:lnTo>
                      <a:pt x="315" y="335"/>
                    </a:lnTo>
                    <a:lnTo>
                      <a:pt x="318" y="325"/>
                    </a:lnTo>
                    <a:lnTo>
                      <a:pt x="322" y="322"/>
                    </a:lnTo>
                    <a:lnTo>
                      <a:pt x="322" y="306"/>
                    </a:lnTo>
                    <a:lnTo>
                      <a:pt x="325" y="296"/>
                    </a:lnTo>
                    <a:lnTo>
                      <a:pt x="325" y="274"/>
                    </a:lnTo>
                    <a:lnTo>
                      <a:pt x="325" y="254"/>
                    </a:lnTo>
                    <a:lnTo>
                      <a:pt x="325" y="238"/>
                    </a:lnTo>
                    <a:lnTo>
                      <a:pt x="328" y="235"/>
                    </a:lnTo>
                    <a:lnTo>
                      <a:pt x="328" y="238"/>
                    </a:lnTo>
                    <a:lnTo>
                      <a:pt x="331" y="235"/>
                    </a:lnTo>
                    <a:lnTo>
                      <a:pt x="338" y="216"/>
                    </a:lnTo>
                    <a:lnTo>
                      <a:pt x="347" y="206"/>
                    </a:lnTo>
                    <a:lnTo>
                      <a:pt x="347" y="203"/>
                    </a:lnTo>
                    <a:lnTo>
                      <a:pt x="357" y="183"/>
                    </a:lnTo>
                    <a:lnTo>
                      <a:pt x="360" y="174"/>
                    </a:lnTo>
                    <a:lnTo>
                      <a:pt x="360" y="161"/>
                    </a:lnTo>
                    <a:lnTo>
                      <a:pt x="360" y="154"/>
                    </a:lnTo>
                    <a:lnTo>
                      <a:pt x="357" y="142"/>
                    </a:lnTo>
                    <a:lnTo>
                      <a:pt x="354" y="135"/>
                    </a:lnTo>
                    <a:lnTo>
                      <a:pt x="341" y="132"/>
                    </a:lnTo>
                    <a:lnTo>
                      <a:pt x="325" y="116"/>
                    </a:lnTo>
                    <a:lnTo>
                      <a:pt x="318" y="109"/>
                    </a:lnTo>
                    <a:lnTo>
                      <a:pt x="315" y="106"/>
                    </a:lnTo>
                    <a:lnTo>
                      <a:pt x="296" y="106"/>
                    </a:lnTo>
                    <a:lnTo>
                      <a:pt x="280" y="100"/>
                    </a:lnTo>
                    <a:lnTo>
                      <a:pt x="273" y="103"/>
                    </a:lnTo>
                    <a:lnTo>
                      <a:pt x="273" y="100"/>
                    </a:lnTo>
                    <a:lnTo>
                      <a:pt x="273" y="97"/>
                    </a:lnTo>
                    <a:lnTo>
                      <a:pt x="270" y="97"/>
                    </a:lnTo>
                    <a:lnTo>
                      <a:pt x="270" y="93"/>
                    </a:lnTo>
                    <a:lnTo>
                      <a:pt x="267" y="87"/>
                    </a:lnTo>
                    <a:lnTo>
                      <a:pt x="264" y="90"/>
                    </a:lnTo>
                    <a:lnTo>
                      <a:pt x="264" y="84"/>
                    </a:lnTo>
                    <a:lnTo>
                      <a:pt x="257" y="81"/>
                    </a:lnTo>
                    <a:lnTo>
                      <a:pt x="254" y="81"/>
                    </a:lnTo>
                    <a:lnTo>
                      <a:pt x="248" y="77"/>
                    </a:lnTo>
                    <a:lnTo>
                      <a:pt x="241" y="77"/>
                    </a:lnTo>
                    <a:lnTo>
                      <a:pt x="238" y="77"/>
                    </a:lnTo>
                    <a:lnTo>
                      <a:pt x="235" y="87"/>
                    </a:lnTo>
                    <a:lnTo>
                      <a:pt x="232" y="90"/>
                    </a:lnTo>
                    <a:lnTo>
                      <a:pt x="228" y="100"/>
                    </a:lnTo>
                    <a:lnTo>
                      <a:pt x="225" y="93"/>
                    </a:lnTo>
                    <a:lnTo>
                      <a:pt x="215" y="93"/>
                    </a:lnTo>
                    <a:lnTo>
                      <a:pt x="212" y="93"/>
                    </a:lnTo>
                    <a:lnTo>
                      <a:pt x="209" y="93"/>
                    </a:lnTo>
                    <a:lnTo>
                      <a:pt x="206" y="97"/>
                    </a:lnTo>
                    <a:lnTo>
                      <a:pt x="209" y="90"/>
                    </a:lnTo>
                    <a:lnTo>
                      <a:pt x="212" y="93"/>
                    </a:lnTo>
                    <a:lnTo>
                      <a:pt x="215" y="90"/>
                    </a:lnTo>
                    <a:lnTo>
                      <a:pt x="215" y="84"/>
                    </a:lnTo>
                    <a:lnTo>
                      <a:pt x="212" y="84"/>
                    </a:lnTo>
                    <a:lnTo>
                      <a:pt x="212" y="81"/>
                    </a:lnTo>
                    <a:lnTo>
                      <a:pt x="209" y="84"/>
                    </a:lnTo>
                    <a:lnTo>
                      <a:pt x="209" y="74"/>
                    </a:lnTo>
                    <a:lnTo>
                      <a:pt x="219" y="55"/>
                    </a:lnTo>
                    <a:lnTo>
                      <a:pt x="222" y="48"/>
                    </a:lnTo>
                    <a:lnTo>
                      <a:pt x="215" y="45"/>
                    </a:lnTo>
                    <a:lnTo>
                      <a:pt x="212" y="32"/>
                    </a:lnTo>
                    <a:lnTo>
                      <a:pt x="212" y="16"/>
                    </a:lnTo>
                    <a:lnTo>
                      <a:pt x="209" y="13"/>
                    </a:lnTo>
                    <a:lnTo>
                      <a:pt x="206" y="16"/>
                    </a:lnTo>
                    <a:lnTo>
                      <a:pt x="199" y="29"/>
                    </a:lnTo>
                    <a:lnTo>
                      <a:pt x="196" y="35"/>
                    </a:lnTo>
                    <a:lnTo>
                      <a:pt x="193" y="42"/>
                    </a:lnTo>
                    <a:lnTo>
                      <a:pt x="186" y="42"/>
                    </a:lnTo>
                    <a:lnTo>
                      <a:pt x="183" y="42"/>
                    </a:lnTo>
                    <a:lnTo>
                      <a:pt x="180" y="39"/>
                    </a:lnTo>
                    <a:lnTo>
                      <a:pt x="174" y="35"/>
                    </a:lnTo>
                    <a:lnTo>
                      <a:pt x="170" y="39"/>
                    </a:lnTo>
                    <a:lnTo>
                      <a:pt x="167" y="35"/>
                    </a:lnTo>
                    <a:lnTo>
                      <a:pt x="167" y="39"/>
                    </a:lnTo>
                    <a:lnTo>
                      <a:pt x="167" y="45"/>
                    </a:lnTo>
                    <a:lnTo>
                      <a:pt x="161" y="42"/>
                    </a:lnTo>
                    <a:lnTo>
                      <a:pt x="158" y="42"/>
                    </a:lnTo>
                    <a:lnTo>
                      <a:pt x="154" y="42"/>
                    </a:lnTo>
                    <a:lnTo>
                      <a:pt x="151" y="45"/>
                    </a:lnTo>
                    <a:lnTo>
                      <a:pt x="141" y="48"/>
                    </a:lnTo>
                    <a:lnTo>
                      <a:pt x="141" y="52"/>
                    </a:lnTo>
                    <a:lnTo>
                      <a:pt x="138" y="52"/>
                    </a:lnTo>
                    <a:lnTo>
                      <a:pt x="135" y="48"/>
                    </a:lnTo>
                    <a:lnTo>
                      <a:pt x="132" y="45"/>
                    </a:lnTo>
                    <a:lnTo>
                      <a:pt x="132" y="39"/>
                    </a:lnTo>
                    <a:lnTo>
                      <a:pt x="129" y="35"/>
                    </a:lnTo>
                    <a:lnTo>
                      <a:pt x="132" y="19"/>
                    </a:lnTo>
                    <a:lnTo>
                      <a:pt x="132" y="16"/>
                    </a:lnTo>
                    <a:lnTo>
                      <a:pt x="132" y="10"/>
                    </a:lnTo>
                    <a:lnTo>
                      <a:pt x="129" y="10"/>
                    </a:lnTo>
                    <a:lnTo>
                      <a:pt x="129" y="3"/>
                    </a:lnTo>
                    <a:lnTo>
                      <a:pt x="129" y="0"/>
                    </a:lnTo>
                    <a:lnTo>
                      <a:pt x="122" y="0"/>
                    </a:lnTo>
                    <a:lnTo>
                      <a:pt x="122" y="3"/>
                    </a:lnTo>
                    <a:lnTo>
                      <a:pt x="119" y="10"/>
                    </a:lnTo>
                    <a:lnTo>
                      <a:pt x="116" y="10"/>
                    </a:lnTo>
                    <a:lnTo>
                      <a:pt x="112" y="13"/>
                    </a:lnTo>
                    <a:lnTo>
                      <a:pt x="103" y="16"/>
                    </a:lnTo>
                    <a:lnTo>
                      <a:pt x="100" y="19"/>
                    </a:lnTo>
                    <a:lnTo>
                      <a:pt x="96" y="19"/>
                    </a:lnTo>
                    <a:lnTo>
                      <a:pt x="90" y="13"/>
                    </a:lnTo>
                    <a:lnTo>
                      <a:pt x="83" y="13"/>
                    </a:lnTo>
                    <a:lnTo>
                      <a:pt x="83" y="16"/>
                    </a:lnTo>
                    <a:lnTo>
                      <a:pt x="90" y="19"/>
                    </a:lnTo>
                    <a:lnTo>
                      <a:pt x="87" y="29"/>
                    </a:lnTo>
                    <a:lnTo>
                      <a:pt x="90" y="35"/>
                    </a:lnTo>
                    <a:lnTo>
                      <a:pt x="96" y="39"/>
                    </a:lnTo>
                    <a:lnTo>
                      <a:pt x="90" y="42"/>
                    </a:lnTo>
                    <a:lnTo>
                      <a:pt x="87" y="48"/>
                    </a:lnTo>
                    <a:lnTo>
                      <a:pt x="77" y="55"/>
                    </a:lnTo>
                    <a:lnTo>
                      <a:pt x="74" y="58"/>
                    </a:lnTo>
                    <a:lnTo>
                      <a:pt x="67" y="58"/>
                    </a:lnTo>
                    <a:lnTo>
                      <a:pt x="64" y="52"/>
                    </a:lnTo>
                    <a:lnTo>
                      <a:pt x="61" y="52"/>
                    </a:lnTo>
                    <a:lnTo>
                      <a:pt x="61" y="45"/>
                    </a:lnTo>
                    <a:lnTo>
                      <a:pt x="58" y="42"/>
                    </a:lnTo>
                    <a:lnTo>
                      <a:pt x="55" y="45"/>
                    </a:lnTo>
                    <a:lnTo>
                      <a:pt x="51" y="42"/>
                    </a:lnTo>
                    <a:lnTo>
                      <a:pt x="51" y="45"/>
                    </a:lnTo>
                    <a:lnTo>
                      <a:pt x="35" y="45"/>
                    </a:lnTo>
                    <a:lnTo>
                      <a:pt x="35" y="55"/>
                    </a:lnTo>
                    <a:lnTo>
                      <a:pt x="38" y="55"/>
                    </a:lnTo>
                    <a:lnTo>
                      <a:pt x="42" y="55"/>
                    </a:lnTo>
                    <a:lnTo>
                      <a:pt x="42" y="61"/>
                    </a:lnTo>
                    <a:lnTo>
                      <a:pt x="38" y="61"/>
                    </a:lnTo>
                    <a:lnTo>
                      <a:pt x="35" y="61"/>
                    </a:lnTo>
                    <a:lnTo>
                      <a:pt x="35" y="71"/>
                    </a:lnTo>
                    <a:lnTo>
                      <a:pt x="38" y="77"/>
                    </a:lnTo>
                    <a:lnTo>
                      <a:pt x="38" y="84"/>
                    </a:lnTo>
                    <a:lnTo>
                      <a:pt x="38" y="97"/>
                    </a:lnTo>
                    <a:lnTo>
                      <a:pt x="38" y="109"/>
                    </a:lnTo>
                    <a:lnTo>
                      <a:pt x="35" y="122"/>
                    </a:lnTo>
                    <a:lnTo>
                      <a:pt x="32" y="122"/>
                    </a:lnTo>
                    <a:lnTo>
                      <a:pt x="19" y="129"/>
                    </a:lnTo>
                    <a:lnTo>
                      <a:pt x="13" y="135"/>
                    </a:lnTo>
                    <a:lnTo>
                      <a:pt x="6" y="145"/>
                    </a:lnTo>
                    <a:lnTo>
                      <a:pt x="6" y="154"/>
                    </a:lnTo>
                    <a:lnTo>
                      <a:pt x="3" y="154"/>
                    </a:lnTo>
                    <a:lnTo>
                      <a:pt x="0" y="167"/>
                    </a:lnTo>
                    <a:lnTo>
                      <a:pt x="3" y="177"/>
                    </a:lnTo>
                    <a:lnTo>
                      <a:pt x="9" y="183"/>
                    </a:lnTo>
                    <a:lnTo>
                      <a:pt x="9" y="190"/>
                    </a:lnTo>
                    <a:lnTo>
                      <a:pt x="16" y="190"/>
                    </a:lnTo>
                    <a:lnTo>
                      <a:pt x="19" y="196"/>
                    </a:lnTo>
                    <a:lnTo>
                      <a:pt x="22" y="196"/>
                    </a:lnTo>
                    <a:lnTo>
                      <a:pt x="26" y="196"/>
                    </a:lnTo>
                    <a:lnTo>
                      <a:pt x="32" y="190"/>
                    </a:lnTo>
                    <a:lnTo>
                      <a:pt x="32" y="209"/>
                    </a:lnTo>
                    <a:lnTo>
                      <a:pt x="35" y="212"/>
                    </a:lnTo>
                    <a:lnTo>
                      <a:pt x="42" y="209"/>
                    </a:lnTo>
                    <a:lnTo>
                      <a:pt x="51" y="212"/>
                    </a:lnTo>
                    <a:lnTo>
                      <a:pt x="61" y="206"/>
                    </a:lnTo>
                    <a:lnTo>
                      <a:pt x="67" y="196"/>
                    </a:lnTo>
                    <a:lnTo>
                      <a:pt x="80" y="193"/>
                    </a:lnTo>
                    <a:lnTo>
                      <a:pt x="80" y="196"/>
                    </a:lnTo>
                    <a:lnTo>
                      <a:pt x="80" y="200"/>
                    </a:lnTo>
                    <a:lnTo>
                      <a:pt x="80" y="206"/>
                    </a:lnTo>
                    <a:lnTo>
                      <a:pt x="80" y="216"/>
                    </a:lnTo>
                    <a:lnTo>
                      <a:pt x="83" y="222"/>
                    </a:lnTo>
                    <a:lnTo>
                      <a:pt x="90" y="228"/>
                    </a:lnTo>
                    <a:lnTo>
                      <a:pt x="100" y="232"/>
                    </a:lnTo>
                    <a:lnTo>
                      <a:pt x="103" y="235"/>
                    </a:lnTo>
                    <a:lnTo>
                      <a:pt x="112" y="238"/>
                    </a:lnTo>
                    <a:lnTo>
                      <a:pt x="116" y="241"/>
                    </a:lnTo>
                    <a:lnTo>
                      <a:pt x="122" y="241"/>
                    </a:lnTo>
                    <a:lnTo>
                      <a:pt x="125" y="245"/>
                    </a:lnTo>
                    <a:lnTo>
                      <a:pt x="129" y="248"/>
                    </a:lnTo>
                    <a:lnTo>
                      <a:pt x="129" y="257"/>
                    </a:lnTo>
                    <a:lnTo>
                      <a:pt x="129" y="264"/>
                    </a:lnTo>
                    <a:lnTo>
                      <a:pt x="129" y="267"/>
                    </a:lnTo>
                    <a:lnTo>
                      <a:pt x="132" y="280"/>
                    </a:lnTo>
                    <a:lnTo>
                      <a:pt x="148" y="280"/>
                    </a:lnTo>
                    <a:lnTo>
                      <a:pt x="148" y="286"/>
                    </a:lnTo>
                    <a:lnTo>
                      <a:pt x="151" y="293"/>
                    </a:lnTo>
                    <a:lnTo>
                      <a:pt x="154" y="293"/>
                    </a:lnTo>
                    <a:lnTo>
                      <a:pt x="158" y="302"/>
                    </a:lnTo>
                    <a:lnTo>
                      <a:pt x="158" y="315"/>
                    </a:lnTo>
                    <a:lnTo>
                      <a:pt x="154" y="322"/>
                    </a:lnTo>
                    <a:lnTo>
                      <a:pt x="158" y="328"/>
                    </a:lnTo>
                    <a:lnTo>
                      <a:pt x="154" y="328"/>
                    </a:lnTo>
                    <a:lnTo>
                      <a:pt x="154" y="331"/>
                    </a:lnTo>
                    <a:lnTo>
                      <a:pt x="158" y="335"/>
                    </a:lnTo>
                    <a:lnTo>
                      <a:pt x="158" y="354"/>
                    </a:lnTo>
                    <a:lnTo>
                      <a:pt x="167" y="357"/>
                    </a:lnTo>
                    <a:lnTo>
                      <a:pt x="174" y="354"/>
                    </a:lnTo>
                    <a:lnTo>
                      <a:pt x="177" y="357"/>
                    </a:lnTo>
                    <a:lnTo>
                      <a:pt x="180" y="360"/>
                    </a:lnTo>
                    <a:lnTo>
                      <a:pt x="180" y="373"/>
                    </a:lnTo>
                    <a:lnTo>
                      <a:pt x="183" y="376"/>
                    </a:lnTo>
                    <a:lnTo>
                      <a:pt x="183" y="380"/>
                    </a:lnTo>
                    <a:lnTo>
                      <a:pt x="190" y="376"/>
                    </a:lnTo>
                    <a:lnTo>
                      <a:pt x="193" y="380"/>
                    </a:lnTo>
                    <a:lnTo>
                      <a:pt x="193" y="386"/>
                    </a:lnTo>
                    <a:lnTo>
                      <a:pt x="193" y="399"/>
                    </a:lnTo>
                    <a:lnTo>
                      <a:pt x="196" y="399"/>
                    </a:lnTo>
                    <a:lnTo>
                      <a:pt x="199" y="402"/>
                    </a:lnTo>
                    <a:lnTo>
                      <a:pt x="203" y="409"/>
                    </a:lnTo>
                    <a:lnTo>
                      <a:pt x="203" y="418"/>
                    </a:lnTo>
                    <a:lnTo>
                      <a:pt x="196" y="425"/>
                    </a:lnTo>
                    <a:lnTo>
                      <a:pt x="193" y="425"/>
                    </a:lnTo>
                    <a:lnTo>
                      <a:pt x="183" y="438"/>
                    </a:lnTo>
                    <a:lnTo>
                      <a:pt x="177" y="450"/>
                    </a:lnTo>
                    <a:lnTo>
                      <a:pt x="170" y="460"/>
                    </a:lnTo>
                    <a:lnTo>
                      <a:pt x="174" y="460"/>
                    </a:lnTo>
                    <a:lnTo>
                      <a:pt x="177" y="460"/>
                    </a:lnTo>
                    <a:lnTo>
                      <a:pt x="186" y="467"/>
                    </a:lnTo>
                    <a:lnTo>
                      <a:pt x="186" y="470"/>
                    </a:lnTo>
                    <a:lnTo>
                      <a:pt x="190" y="470"/>
                    </a:lnTo>
                    <a:lnTo>
                      <a:pt x="196" y="473"/>
                    </a:lnTo>
                    <a:lnTo>
                      <a:pt x="199" y="476"/>
                    </a:lnTo>
                    <a:lnTo>
                      <a:pt x="203" y="479"/>
                    </a:lnTo>
                    <a:lnTo>
                      <a:pt x="209" y="483"/>
                    </a:lnTo>
                    <a:lnTo>
                      <a:pt x="209" y="489"/>
                    </a:lnTo>
                    <a:lnTo>
                      <a:pt x="215" y="492"/>
                    </a:lnTo>
                    <a:lnTo>
                      <a:pt x="212" y="499"/>
                    </a:lnTo>
                    <a:lnTo>
                      <a:pt x="212" y="505"/>
                    </a:lnTo>
                    <a:lnTo>
                      <a:pt x="215" y="505"/>
                    </a:lnTo>
                    <a:close/>
                  </a:path>
                </a:pathLst>
              </a:custGeom>
              <a:solidFill>
                <a:srgbClr val="CCCCCC"/>
              </a:solidFill>
              <a:ln w="9525">
                <a:noFill/>
                <a:round/>
                <a:headEnd/>
                <a:tailEnd/>
              </a:ln>
            </p:spPr>
            <p:txBody>
              <a:bodyPr/>
              <a:lstStyle/>
              <a:p>
                <a:endParaRPr lang="en-US"/>
              </a:p>
            </p:txBody>
          </p:sp>
          <p:sp>
            <p:nvSpPr>
              <p:cNvPr id="33212" name="Freeform 295"/>
              <p:cNvSpPr>
                <a:spLocks/>
              </p:cNvSpPr>
              <p:nvPr/>
            </p:nvSpPr>
            <p:spPr bwMode="auto">
              <a:xfrm>
                <a:off x="2066" y="2148"/>
                <a:ext cx="360" cy="505"/>
              </a:xfrm>
              <a:custGeom>
                <a:avLst/>
                <a:gdLst>
                  <a:gd name="T0" fmla="*/ 222 w 360"/>
                  <a:gd name="T1" fmla="*/ 489 h 505"/>
                  <a:gd name="T2" fmla="*/ 238 w 360"/>
                  <a:gd name="T3" fmla="*/ 450 h 505"/>
                  <a:gd name="T4" fmla="*/ 248 w 360"/>
                  <a:gd name="T5" fmla="*/ 425 h 505"/>
                  <a:gd name="T6" fmla="*/ 248 w 360"/>
                  <a:gd name="T7" fmla="*/ 399 h 505"/>
                  <a:gd name="T8" fmla="*/ 277 w 360"/>
                  <a:gd name="T9" fmla="*/ 370 h 505"/>
                  <a:gd name="T10" fmla="*/ 283 w 360"/>
                  <a:gd name="T11" fmla="*/ 367 h 505"/>
                  <a:gd name="T12" fmla="*/ 302 w 360"/>
                  <a:gd name="T13" fmla="*/ 364 h 505"/>
                  <a:gd name="T14" fmla="*/ 315 w 360"/>
                  <a:gd name="T15" fmla="*/ 335 h 505"/>
                  <a:gd name="T16" fmla="*/ 325 w 360"/>
                  <a:gd name="T17" fmla="*/ 296 h 505"/>
                  <a:gd name="T18" fmla="*/ 328 w 360"/>
                  <a:gd name="T19" fmla="*/ 235 h 505"/>
                  <a:gd name="T20" fmla="*/ 347 w 360"/>
                  <a:gd name="T21" fmla="*/ 206 h 505"/>
                  <a:gd name="T22" fmla="*/ 360 w 360"/>
                  <a:gd name="T23" fmla="*/ 161 h 505"/>
                  <a:gd name="T24" fmla="*/ 341 w 360"/>
                  <a:gd name="T25" fmla="*/ 132 h 505"/>
                  <a:gd name="T26" fmla="*/ 296 w 360"/>
                  <a:gd name="T27" fmla="*/ 106 h 505"/>
                  <a:gd name="T28" fmla="*/ 273 w 360"/>
                  <a:gd name="T29" fmla="*/ 100 h 505"/>
                  <a:gd name="T30" fmla="*/ 267 w 360"/>
                  <a:gd name="T31" fmla="*/ 87 h 505"/>
                  <a:gd name="T32" fmla="*/ 254 w 360"/>
                  <a:gd name="T33" fmla="*/ 81 h 505"/>
                  <a:gd name="T34" fmla="*/ 235 w 360"/>
                  <a:gd name="T35" fmla="*/ 87 h 505"/>
                  <a:gd name="T36" fmla="*/ 215 w 360"/>
                  <a:gd name="T37" fmla="*/ 93 h 505"/>
                  <a:gd name="T38" fmla="*/ 209 w 360"/>
                  <a:gd name="T39" fmla="*/ 90 h 505"/>
                  <a:gd name="T40" fmla="*/ 212 w 360"/>
                  <a:gd name="T41" fmla="*/ 84 h 505"/>
                  <a:gd name="T42" fmla="*/ 209 w 360"/>
                  <a:gd name="T43" fmla="*/ 84 h 505"/>
                  <a:gd name="T44" fmla="*/ 215 w 360"/>
                  <a:gd name="T45" fmla="*/ 45 h 505"/>
                  <a:gd name="T46" fmla="*/ 206 w 360"/>
                  <a:gd name="T47" fmla="*/ 16 h 505"/>
                  <a:gd name="T48" fmla="*/ 186 w 360"/>
                  <a:gd name="T49" fmla="*/ 42 h 505"/>
                  <a:gd name="T50" fmla="*/ 170 w 360"/>
                  <a:gd name="T51" fmla="*/ 39 h 505"/>
                  <a:gd name="T52" fmla="*/ 161 w 360"/>
                  <a:gd name="T53" fmla="*/ 42 h 505"/>
                  <a:gd name="T54" fmla="*/ 141 w 360"/>
                  <a:gd name="T55" fmla="*/ 48 h 505"/>
                  <a:gd name="T56" fmla="*/ 132 w 360"/>
                  <a:gd name="T57" fmla="*/ 45 h 505"/>
                  <a:gd name="T58" fmla="*/ 132 w 360"/>
                  <a:gd name="T59" fmla="*/ 16 h 505"/>
                  <a:gd name="T60" fmla="*/ 129 w 360"/>
                  <a:gd name="T61" fmla="*/ 0 h 505"/>
                  <a:gd name="T62" fmla="*/ 116 w 360"/>
                  <a:gd name="T63" fmla="*/ 10 h 505"/>
                  <a:gd name="T64" fmla="*/ 96 w 360"/>
                  <a:gd name="T65" fmla="*/ 19 h 505"/>
                  <a:gd name="T66" fmla="*/ 90 w 360"/>
                  <a:gd name="T67" fmla="*/ 19 h 505"/>
                  <a:gd name="T68" fmla="*/ 96 w 360"/>
                  <a:gd name="T69" fmla="*/ 39 h 505"/>
                  <a:gd name="T70" fmla="*/ 74 w 360"/>
                  <a:gd name="T71" fmla="*/ 58 h 505"/>
                  <a:gd name="T72" fmla="*/ 61 w 360"/>
                  <a:gd name="T73" fmla="*/ 45 h 505"/>
                  <a:gd name="T74" fmla="*/ 51 w 360"/>
                  <a:gd name="T75" fmla="*/ 45 h 505"/>
                  <a:gd name="T76" fmla="*/ 42 w 360"/>
                  <a:gd name="T77" fmla="*/ 55 h 505"/>
                  <a:gd name="T78" fmla="*/ 35 w 360"/>
                  <a:gd name="T79" fmla="*/ 71 h 505"/>
                  <a:gd name="T80" fmla="*/ 38 w 360"/>
                  <a:gd name="T81" fmla="*/ 109 h 505"/>
                  <a:gd name="T82" fmla="*/ 19 w 360"/>
                  <a:gd name="T83" fmla="*/ 129 h 505"/>
                  <a:gd name="T84" fmla="*/ 3 w 360"/>
                  <a:gd name="T85" fmla="*/ 154 h 505"/>
                  <a:gd name="T86" fmla="*/ 9 w 360"/>
                  <a:gd name="T87" fmla="*/ 190 h 505"/>
                  <a:gd name="T88" fmla="*/ 26 w 360"/>
                  <a:gd name="T89" fmla="*/ 196 h 505"/>
                  <a:gd name="T90" fmla="*/ 42 w 360"/>
                  <a:gd name="T91" fmla="*/ 209 h 505"/>
                  <a:gd name="T92" fmla="*/ 80 w 360"/>
                  <a:gd name="T93" fmla="*/ 193 h 505"/>
                  <a:gd name="T94" fmla="*/ 80 w 360"/>
                  <a:gd name="T95" fmla="*/ 216 h 505"/>
                  <a:gd name="T96" fmla="*/ 103 w 360"/>
                  <a:gd name="T97" fmla="*/ 235 h 505"/>
                  <a:gd name="T98" fmla="*/ 125 w 360"/>
                  <a:gd name="T99" fmla="*/ 245 h 505"/>
                  <a:gd name="T100" fmla="*/ 129 w 360"/>
                  <a:gd name="T101" fmla="*/ 267 h 505"/>
                  <a:gd name="T102" fmla="*/ 151 w 360"/>
                  <a:gd name="T103" fmla="*/ 293 h 505"/>
                  <a:gd name="T104" fmla="*/ 154 w 360"/>
                  <a:gd name="T105" fmla="*/ 322 h 505"/>
                  <a:gd name="T106" fmla="*/ 158 w 360"/>
                  <a:gd name="T107" fmla="*/ 335 h 505"/>
                  <a:gd name="T108" fmla="*/ 174 w 360"/>
                  <a:gd name="T109" fmla="*/ 354 h 505"/>
                  <a:gd name="T110" fmla="*/ 183 w 360"/>
                  <a:gd name="T111" fmla="*/ 376 h 505"/>
                  <a:gd name="T112" fmla="*/ 193 w 360"/>
                  <a:gd name="T113" fmla="*/ 386 h 505"/>
                  <a:gd name="T114" fmla="*/ 203 w 360"/>
                  <a:gd name="T115" fmla="*/ 409 h 505"/>
                  <a:gd name="T116" fmla="*/ 183 w 360"/>
                  <a:gd name="T117" fmla="*/ 438 h 505"/>
                  <a:gd name="T118" fmla="*/ 177 w 360"/>
                  <a:gd name="T119" fmla="*/ 460 h 505"/>
                  <a:gd name="T120" fmla="*/ 190 w 360"/>
                  <a:gd name="T121" fmla="*/ 470 h 505"/>
                  <a:gd name="T122" fmla="*/ 203 w 360"/>
                  <a:gd name="T123" fmla="*/ 479 h 505"/>
                  <a:gd name="T124" fmla="*/ 212 w 360"/>
                  <a:gd name="T125" fmla="*/ 499 h 5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0"/>
                  <a:gd name="T190" fmla="*/ 0 h 505"/>
                  <a:gd name="T191" fmla="*/ 360 w 360"/>
                  <a:gd name="T192" fmla="*/ 505 h 5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0" h="505">
                    <a:moveTo>
                      <a:pt x="215" y="505"/>
                    </a:moveTo>
                    <a:lnTo>
                      <a:pt x="219" y="502"/>
                    </a:lnTo>
                    <a:lnTo>
                      <a:pt x="222" y="495"/>
                    </a:lnTo>
                    <a:lnTo>
                      <a:pt x="222" y="489"/>
                    </a:lnTo>
                    <a:lnTo>
                      <a:pt x="232" y="476"/>
                    </a:lnTo>
                    <a:lnTo>
                      <a:pt x="235" y="463"/>
                    </a:lnTo>
                    <a:lnTo>
                      <a:pt x="238" y="460"/>
                    </a:lnTo>
                    <a:lnTo>
                      <a:pt x="238" y="450"/>
                    </a:lnTo>
                    <a:lnTo>
                      <a:pt x="241" y="444"/>
                    </a:lnTo>
                    <a:lnTo>
                      <a:pt x="248" y="441"/>
                    </a:lnTo>
                    <a:lnTo>
                      <a:pt x="248" y="434"/>
                    </a:lnTo>
                    <a:lnTo>
                      <a:pt x="248" y="425"/>
                    </a:lnTo>
                    <a:lnTo>
                      <a:pt x="248" y="422"/>
                    </a:lnTo>
                    <a:lnTo>
                      <a:pt x="248" y="418"/>
                    </a:lnTo>
                    <a:lnTo>
                      <a:pt x="244" y="409"/>
                    </a:lnTo>
                    <a:lnTo>
                      <a:pt x="248" y="399"/>
                    </a:lnTo>
                    <a:lnTo>
                      <a:pt x="260" y="380"/>
                    </a:lnTo>
                    <a:lnTo>
                      <a:pt x="267" y="376"/>
                    </a:lnTo>
                    <a:lnTo>
                      <a:pt x="273" y="376"/>
                    </a:lnTo>
                    <a:lnTo>
                      <a:pt x="277" y="370"/>
                    </a:lnTo>
                    <a:lnTo>
                      <a:pt x="280" y="370"/>
                    </a:lnTo>
                    <a:lnTo>
                      <a:pt x="280" y="367"/>
                    </a:lnTo>
                    <a:lnTo>
                      <a:pt x="283" y="367"/>
                    </a:lnTo>
                    <a:lnTo>
                      <a:pt x="286" y="367"/>
                    </a:lnTo>
                    <a:lnTo>
                      <a:pt x="289" y="367"/>
                    </a:lnTo>
                    <a:lnTo>
                      <a:pt x="293" y="364"/>
                    </a:lnTo>
                    <a:lnTo>
                      <a:pt x="302" y="364"/>
                    </a:lnTo>
                    <a:lnTo>
                      <a:pt x="302" y="360"/>
                    </a:lnTo>
                    <a:lnTo>
                      <a:pt x="309" y="354"/>
                    </a:lnTo>
                    <a:lnTo>
                      <a:pt x="312" y="344"/>
                    </a:lnTo>
                    <a:lnTo>
                      <a:pt x="315" y="335"/>
                    </a:lnTo>
                    <a:lnTo>
                      <a:pt x="318" y="325"/>
                    </a:lnTo>
                    <a:lnTo>
                      <a:pt x="322" y="322"/>
                    </a:lnTo>
                    <a:lnTo>
                      <a:pt x="322" y="306"/>
                    </a:lnTo>
                    <a:lnTo>
                      <a:pt x="325" y="296"/>
                    </a:lnTo>
                    <a:lnTo>
                      <a:pt x="325" y="274"/>
                    </a:lnTo>
                    <a:lnTo>
                      <a:pt x="325" y="254"/>
                    </a:lnTo>
                    <a:lnTo>
                      <a:pt x="325" y="238"/>
                    </a:lnTo>
                    <a:lnTo>
                      <a:pt x="328" y="235"/>
                    </a:lnTo>
                    <a:lnTo>
                      <a:pt x="328" y="238"/>
                    </a:lnTo>
                    <a:lnTo>
                      <a:pt x="331" y="235"/>
                    </a:lnTo>
                    <a:lnTo>
                      <a:pt x="338" y="216"/>
                    </a:lnTo>
                    <a:lnTo>
                      <a:pt x="347" y="206"/>
                    </a:lnTo>
                    <a:lnTo>
                      <a:pt x="347" y="203"/>
                    </a:lnTo>
                    <a:lnTo>
                      <a:pt x="357" y="183"/>
                    </a:lnTo>
                    <a:lnTo>
                      <a:pt x="360" y="174"/>
                    </a:lnTo>
                    <a:lnTo>
                      <a:pt x="360" y="161"/>
                    </a:lnTo>
                    <a:lnTo>
                      <a:pt x="360" y="154"/>
                    </a:lnTo>
                    <a:lnTo>
                      <a:pt x="357" y="142"/>
                    </a:lnTo>
                    <a:lnTo>
                      <a:pt x="354" y="135"/>
                    </a:lnTo>
                    <a:lnTo>
                      <a:pt x="341" y="132"/>
                    </a:lnTo>
                    <a:lnTo>
                      <a:pt x="325" y="116"/>
                    </a:lnTo>
                    <a:lnTo>
                      <a:pt x="318" y="109"/>
                    </a:lnTo>
                    <a:lnTo>
                      <a:pt x="315" y="106"/>
                    </a:lnTo>
                    <a:lnTo>
                      <a:pt x="296" y="106"/>
                    </a:lnTo>
                    <a:lnTo>
                      <a:pt x="280" y="100"/>
                    </a:lnTo>
                    <a:lnTo>
                      <a:pt x="273" y="103"/>
                    </a:lnTo>
                    <a:lnTo>
                      <a:pt x="273" y="100"/>
                    </a:lnTo>
                    <a:lnTo>
                      <a:pt x="273" y="97"/>
                    </a:lnTo>
                    <a:lnTo>
                      <a:pt x="270" y="97"/>
                    </a:lnTo>
                    <a:lnTo>
                      <a:pt x="270" y="93"/>
                    </a:lnTo>
                    <a:lnTo>
                      <a:pt x="267" y="87"/>
                    </a:lnTo>
                    <a:lnTo>
                      <a:pt x="264" y="90"/>
                    </a:lnTo>
                    <a:lnTo>
                      <a:pt x="264" y="84"/>
                    </a:lnTo>
                    <a:lnTo>
                      <a:pt x="257" y="81"/>
                    </a:lnTo>
                    <a:lnTo>
                      <a:pt x="254" y="81"/>
                    </a:lnTo>
                    <a:lnTo>
                      <a:pt x="248" y="77"/>
                    </a:lnTo>
                    <a:lnTo>
                      <a:pt x="241" y="77"/>
                    </a:lnTo>
                    <a:lnTo>
                      <a:pt x="238" y="77"/>
                    </a:lnTo>
                    <a:lnTo>
                      <a:pt x="235" y="87"/>
                    </a:lnTo>
                    <a:lnTo>
                      <a:pt x="232" y="90"/>
                    </a:lnTo>
                    <a:lnTo>
                      <a:pt x="228" y="100"/>
                    </a:lnTo>
                    <a:lnTo>
                      <a:pt x="225" y="93"/>
                    </a:lnTo>
                    <a:lnTo>
                      <a:pt x="215" y="93"/>
                    </a:lnTo>
                    <a:lnTo>
                      <a:pt x="212" y="93"/>
                    </a:lnTo>
                    <a:lnTo>
                      <a:pt x="209" y="93"/>
                    </a:lnTo>
                    <a:lnTo>
                      <a:pt x="206" y="97"/>
                    </a:lnTo>
                    <a:lnTo>
                      <a:pt x="209" y="90"/>
                    </a:lnTo>
                    <a:lnTo>
                      <a:pt x="212" y="93"/>
                    </a:lnTo>
                    <a:lnTo>
                      <a:pt x="215" y="90"/>
                    </a:lnTo>
                    <a:lnTo>
                      <a:pt x="215" y="84"/>
                    </a:lnTo>
                    <a:lnTo>
                      <a:pt x="212" y="84"/>
                    </a:lnTo>
                    <a:lnTo>
                      <a:pt x="212" y="81"/>
                    </a:lnTo>
                    <a:lnTo>
                      <a:pt x="209" y="84"/>
                    </a:lnTo>
                    <a:lnTo>
                      <a:pt x="209" y="74"/>
                    </a:lnTo>
                    <a:lnTo>
                      <a:pt x="219" y="55"/>
                    </a:lnTo>
                    <a:lnTo>
                      <a:pt x="222" y="48"/>
                    </a:lnTo>
                    <a:lnTo>
                      <a:pt x="215" y="45"/>
                    </a:lnTo>
                    <a:lnTo>
                      <a:pt x="212" y="32"/>
                    </a:lnTo>
                    <a:lnTo>
                      <a:pt x="212" y="16"/>
                    </a:lnTo>
                    <a:lnTo>
                      <a:pt x="209" y="13"/>
                    </a:lnTo>
                    <a:lnTo>
                      <a:pt x="206" y="16"/>
                    </a:lnTo>
                    <a:lnTo>
                      <a:pt x="199" y="29"/>
                    </a:lnTo>
                    <a:lnTo>
                      <a:pt x="196" y="35"/>
                    </a:lnTo>
                    <a:lnTo>
                      <a:pt x="193" y="42"/>
                    </a:lnTo>
                    <a:lnTo>
                      <a:pt x="186" y="42"/>
                    </a:lnTo>
                    <a:lnTo>
                      <a:pt x="183" y="42"/>
                    </a:lnTo>
                    <a:lnTo>
                      <a:pt x="180" y="39"/>
                    </a:lnTo>
                    <a:lnTo>
                      <a:pt x="174" y="35"/>
                    </a:lnTo>
                    <a:lnTo>
                      <a:pt x="170" y="39"/>
                    </a:lnTo>
                    <a:lnTo>
                      <a:pt x="167" y="35"/>
                    </a:lnTo>
                    <a:lnTo>
                      <a:pt x="167" y="39"/>
                    </a:lnTo>
                    <a:lnTo>
                      <a:pt x="167" y="45"/>
                    </a:lnTo>
                    <a:lnTo>
                      <a:pt x="161" y="42"/>
                    </a:lnTo>
                    <a:lnTo>
                      <a:pt x="158" y="42"/>
                    </a:lnTo>
                    <a:lnTo>
                      <a:pt x="154" y="42"/>
                    </a:lnTo>
                    <a:lnTo>
                      <a:pt x="151" y="45"/>
                    </a:lnTo>
                    <a:lnTo>
                      <a:pt x="141" y="48"/>
                    </a:lnTo>
                    <a:lnTo>
                      <a:pt x="141" y="52"/>
                    </a:lnTo>
                    <a:lnTo>
                      <a:pt x="138" y="52"/>
                    </a:lnTo>
                    <a:lnTo>
                      <a:pt x="135" y="48"/>
                    </a:lnTo>
                    <a:lnTo>
                      <a:pt x="132" y="45"/>
                    </a:lnTo>
                    <a:lnTo>
                      <a:pt x="132" y="39"/>
                    </a:lnTo>
                    <a:lnTo>
                      <a:pt x="129" y="35"/>
                    </a:lnTo>
                    <a:lnTo>
                      <a:pt x="132" y="19"/>
                    </a:lnTo>
                    <a:lnTo>
                      <a:pt x="132" y="16"/>
                    </a:lnTo>
                    <a:lnTo>
                      <a:pt x="132" y="10"/>
                    </a:lnTo>
                    <a:lnTo>
                      <a:pt x="129" y="10"/>
                    </a:lnTo>
                    <a:lnTo>
                      <a:pt x="129" y="3"/>
                    </a:lnTo>
                    <a:lnTo>
                      <a:pt x="129" y="0"/>
                    </a:lnTo>
                    <a:lnTo>
                      <a:pt x="122" y="0"/>
                    </a:lnTo>
                    <a:lnTo>
                      <a:pt x="122" y="3"/>
                    </a:lnTo>
                    <a:lnTo>
                      <a:pt x="119" y="10"/>
                    </a:lnTo>
                    <a:lnTo>
                      <a:pt x="116" y="10"/>
                    </a:lnTo>
                    <a:lnTo>
                      <a:pt x="112" y="13"/>
                    </a:lnTo>
                    <a:lnTo>
                      <a:pt x="103" y="16"/>
                    </a:lnTo>
                    <a:lnTo>
                      <a:pt x="100" y="19"/>
                    </a:lnTo>
                    <a:lnTo>
                      <a:pt x="96" y="19"/>
                    </a:lnTo>
                    <a:lnTo>
                      <a:pt x="90" y="13"/>
                    </a:lnTo>
                    <a:lnTo>
                      <a:pt x="83" y="13"/>
                    </a:lnTo>
                    <a:lnTo>
                      <a:pt x="83" y="16"/>
                    </a:lnTo>
                    <a:lnTo>
                      <a:pt x="90" y="19"/>
                    </a:lnTo>
                    <a:lnTo>
                      <a:pt x="87" y="29"/>
                    </a:lnTo>
                    <a:lnTo>
                      <a:pt x="90" y="35"/>
                    </a:lnTo>
                    <a:lnTo>
                      <a:pt x="96" y="39"/>
                    </a:lnTo>
                    <a:lnTo>
                      <a:pt x="90" y="42"/>
                    </a:lnTo>
                    <a:lnTo>
                      <a:pt x="87" y="48"/>
                    </a:lnTo>
                    <a:lnTo>
                      <a:pt x="77" y="55"/>
                    </a:lnTo>
                    <a:lnTo>
                      <a:pt x="74" y="58"/>
                    </a:lnTo>
                    <a:lnTo>
                      <a:pt x="67" y="58"/>
                    </a:lnTo>
                    <a:lnTo>
                      <a:pt x="64" y="52"/>
                    </a:lnTo>
                    <a:lnTo>
                      <a:pt x="61" y="52"/>
                    </a:lnTo>
                    <a:lnTo>
                      <a:pt x="61" y="45"/>
                    </a:lnTo>
                    <a:lnTo>
                      <a:pt x="58" y="42"/>
                    </a:lnTo>
                    <a:lnTo>
                      <a:pt x="55" y="45"/>
                    </a:lnTo>
                    <a:lnTo>
                      <a:pt x="51" y="42"/>
                    </a:lnTo>
                    <a:lnTo>
                      <a:pt x="51" y="45"/>
                    </a:lnTo>
                    <a:lnTo>
                      <a:pt x="35" y="45"/>
                    </a:lnTo>
                    <a:lnTo>
                      <a:pt x="35" y="55"/>
                    </a:lnTo>
                    <a:lnTo>
                      <a:pt x="38" y="55"/>
                    </a:lnTo>
                    <a:lnTo>
                      <a:pt x="42" y="55"/>
                    </a:lnTo>
                    <a:lnTo>
                      <a:pt x="42" y="61"/>
                    </a:lnTo>
                    <a:lnTo>
                      <a:pt x="38" y="61"/>
                    </a:lnTo>
                    <a:lnTo>
                      <a:pt x="35" y="61"/>
                    </a:lnTo>
                    <a:lnTo>
                      <a:pt x="35" y="71"/>
                    </a:lnTo>
                    <a:lnTo>
                      <a:pt x="38" y="77"/>
                    </a:lnTo>
                    <a:lnTo>
                      <a:pt x="38" y="84"/>
                    </a:lnTo>
                    <a:lnTo>
                      <a:pt x="38" y="97"/>
                    </a:lnTo>
                    <a:lnTo>
                      <a:pt x="38" y="109"/>
                    </a:lnTo>
                    <a:lnTo>
                      <a:pt x="35" y="122"/>
                    </a:lnTo>
                    <a:lnTo>
                      <a:pt x="32" y="122"/>
                    </a:lnTo>
                    <a:lnTo>
                      <a:pt x="19" y="129"/>
                    </a:lnTo>
                    <a:lnTo>
                      <a:pt x="13" y="135"/>
                    </a:lnTo>
                    <a:lnTo>
                      <a:pt x="6" y="145"/>
                    </a:lnTo>
                    <a:lnTo>
                      <a:pt x="6" y="154"/>
                    </a:lnTo>
                    <a:lnTo>
                      <a:pt x="3" y="154"/>
                    </a:lnTo>
                    <a:lnTo>
                      <a:pt x="0" y="167"/>
                    </a:lnTo>
                    <a:lnTo>
                      <a:pt x="3" y="177"/>
                    </a:lnTo>
                    <a:lnTo>
                      <a:pt x="9" y="183"/>
                    </a:lnTo>
                    <a:lnTo>
                      <a:pt x="9" y="190"/>
                    </a:lnTo>
                    <a:lnTo>
                      <a:pt x="16" y="190"/>
                    </a:lnTo>
                    <a:lnTo>
                      <a:pt x="19" y="196"/>
                    </a:lnTo>
                    <a:lnTo>
                      <a:pt x="22" y="196"/>
                    </a:lnTo>
                    <a:lnTo>
                      <a:pt x="26" y="196"/>
                    </a:lnTo>
                    <a:lnTo>
                      <a:pt x="32" y="190"/>
                    </a:lnTo>
                    <a:lnTo>
                      <a:pt x="32" y="209"/>
                    </a:lnTo>
                    <a:lnTo>
                      <a:pt x="35" y="212"/>
                    </a:lnTo>
                    <a:lnTo>
                      <a:pt x="42" y="209"/>
                    </a:lnTo>
                    <a:lnTo>
                      <a:pt x="51" y="212"/>
                    </a:lnTo>
                    <a:lnTo>
                      <a:pt x="61" y="206"/>
                    </a:lnTo>
                    <a:lnTo>
                      <a:pt x="67" y="196"/>
                    </a:lnTo>
                    <a:lnTo>
                      <a:pt x="80" y="193"/>
                    </a:lnTo>
                    <a:lnTo>
                      <a:pt x="80" y="196"/>
                    </a:lnTo>
                    <a:lnTo>
                      <a:pt x="80" y="200"/>
                    </a:lnTo>
                    <a:lnTo>
                      <a:pt x="80" y="206"/>
                    </a:lnTo>
                    <a:lnTo>
                      <a:pt x="80" y="216"/>
                    </a:lnTo>
                    <a:lnTo>
                      <a:pt x="83" y="222"/>
                    </a:lnTo>
                    <a:lnTo>
                      <a:pt x="90" y="228"/>
                    </a:lnTo>
                    <a:lnTo>
                      <a:pt x="100" y="232"/>
                    </a:lnTo>
                    <a:lnTo>
                      <a:pt x="103" y="235"/>
                    </a:lnTo>
                    <a:lnTo>
                      <a:pt x="112" y="238"/>
                    </a:lnTo>
                    <a:lnTo>
                      <a:pt x="116" y="241"/>
                    </a:lnTo>
                    <a:lnTo>
                      <a:pt x="122" y="241"/>
                    </a:lnTo>
                    <a:lnTo>
                      <a:pt x="125" y="245"/>
                    </a:lnTo>
                    <a:lnTo>
                      <a:pt x="129" y="248"/>
                    </a:lnTo>
                    <a:lnTo>
                      <a:pt x="129" y="257"/>
                    </a:lnTo>
                    <a:lnTo>
                      <a:pt x="129" y="264"/>
                    </a:lnTo>
                    <a:lnTo>
                      <a:pt x="129" y="267"/>
                    </a:lnTo>
                    <a:lnTo>
                      <a:pt x="132" y="280"/>
                    </a:lnTo>
                    <a:lnTo>
                      <a:pt x="148" y="280"/>
                    </a:lnTo>
                    <a:lnTo>
                      <a:pt x="148" y="286"/>
                    </a:lnTo>
                    <a:lnTo>
                      <a:pt x="151" y="293"/>
                    </a:lnTo>
                    <a:lnTo>
                      <a:pt x="154" y="293"/>
                    </a:lnTo>
                    <a:lnTo>
                      <a:pt x="158" y="302"/>
                    </a:lnTo>
                    <a:lnTo>
                      <a:pt x="158" y="315"/>
                    </a:lnTo>
                    <a:lnTo>
                      <a:pt x="154" y="322"/>
                    </a:lnTo>
                    <a:lnTo>
                      <a:pt x="158" y="328"/>
                    </a:lnTo>
                    <a:lnTo>
                      <a:pt x="154" y="328"/>
                    </a:lnTo>
                    <a:lnTo>
                      <a:pt x="154" y="331"/>
                    </a:lnTo>
                    <a:lnTo>
                      <a:pt x="158" y="335"/>
                    </a:lnTo>
                    <a:lnTo>
                      <a:pt x="158" y="354"/>
                    </a:lnTo>
                    <a:lnTo>
                      <a:pt x="167" y="357"/>
                    </a:lnTo>
                    <a:lnTo>
                      <a:pt x="174" y="354"/>
                    </a:lnTo>
                    <a:lnTo>
                      <a:pt x="177" y="357"/>
                    </a:lnTo>
                    <a:lnTo>
                      <a:pt x="180" y="360"/>
                    </a:lnTo>
                    <a:lnTo>
                      <a:pt x="180" y="373"/>
                    </a:lnTo>
                    <a:lnTo>
                      <a:pt x="183" y="376"/>
                    </a:lnTo>
                    <a:lnTo>
                      <a:pt x="183" y="380"/>
                    </a:lnTo>
                    <a:lnTo>
                      <a:pt x="190" y="376"/>
                    </a:lnTo>
                    <a:lnTo>
                      <a:pt x="193" y="380"/>
                    </a:lnTo>
                    <a:lnTo>
                      <a:pt x="193" y="386"/>
                    </a:lnTo>
                    <a:lnTo>
                      <a:pt x="193" y="399"/>
                    </a:lnTo>
                    <a:lnTo>
                      <a:pt x="196" y="399"/>
                    </a:lnTo>
                    <a:lnTo>
                      <a:pt x="199" y="402"/>
                    </a:lnTo>
                    <a:lnTo>
                      <a:pt x="203" y="409"/>
                    </a:lnTo>
                    <a:lnTo>
                      <a:pt x="203" y="418"/>
                    </a:lnTo>
                    <a:lnTo>
                      <a:pt x="196" y="425"/>
                    </a:lnTo>
                    <a:lnTo>
                      <a:pt x="193" y="425"/>
                    </a:lnTo>
                    <a:lnTo>
                      <a:pt x="183" y="438"/>
                    </a:lnTo>
                    <a:lnTo>
                      <a:pt x="177" y="450"/>
                    </a:lnTo>
                    <a:lnTo>
                      <a:pt x="170" y="460"/>
                    </a:lnTo>
                    <a:lnTo>
                      <a:pt x="174" y="460"/>
                    </a:lnTo>
                    <a:lnTo>
                      <a:pt x="177" y="460"/>
                    </a:lnTo>
                    <a:lnTo>
                      <a:pt x="186" y="467"/>
                    </a:lnTo>
                    <a:lnTo>
                      <a:pt x="186" y="470"/>
                    </a:lnTo>
                    <a:lnTo>
                      <a:pt x="190" y="470"/>
                    </a:lnTo>
                    <a:lnTo>
                      <a:pt x="196" y="473"/>
                    </a:lnTo>
                    <a:lnTo>
                      <a:pt x="199" y="476"/>
                    </a:lnTo>
                    <a:lnTo>
                      <a:pt x="203" y="479"/>
                    </a:lnTo>
                    <a:lnTo>
                      <a:pt x="209" y="483"/>
                    </a:lnTo>
                    <a:lnTo>
                      <a:pt x="209" y="489"/>
                    </a:lnTo>
                    <a:lnTo>
                      <a:pt x="215" y="492"/>
                    </a:lnTo>
                    <a:lnTo>
                      <a:pt x="212" y="499"/>
                    </a:lnTo>
                    <a:lnTo>
                      <a:pt x="212" y="505"/>
                    </a:lnTo>
                    <a:lnTo>
                      <a:pt x="215" y="505"/>
                    </a:lnTo>
                  </a:path>
                </a:pathLst>
              </a:custGeom>
              <a:noFill/>
              <a:ln w="0">
                <a:solidFill>
                  <a:srgbClr val="7F7F7F"/>
                </a:solidFill>
                <a:round/>
                <a:headEnd/>
                <a:tailEnd/>
              </a:ln>
            </p:spPr>
            <p:txBody>
              <a:bodyPr/>
              <a:lstStyle/>
              <a:p>
                <a:endParaRPr lang="en-US"/>
              </a:p>
            </p:txBody>
          </p:sp>
          <p:sp>
            <p:nvSpPr>
              <p:cNvPr id="33213" name="Freeform 296"/>
              <p:cNvSpPr>
                <a:spLocks/>
              </p:cNvSpPr>
              <p:nvPr/>
            </p:nvSpPr>
            <p:spPr bwMode="auto">
              <a:xfrm>
                <a:off x="2890" y="1331"/>
                <a:ext cx="87" cy="119"/>
              </a:xfrm>
              <a:custGeom>
                <a:avLst/>
                <a:gdLst>
                  <a:gd name="T0" fmla="*/ 9 w 87"/>
                  <a:gd name="T1" fmla="*/ 19 h 119"/>
                  <a:gd name="T2" fmla="*/ 19 w 87"/>
                  <a:gd name="T3" fmla="*/ 26 h 119"/>
                  <a:gd name="T4" fmla="*/ 22 w 87"/>
                  <a:gd name="T5" fmla="*/ 32 h 119"/>
                  <a:gd name="T6" fmla="*/ 25 w 87"/>
                  <a:gd name="T7" fmla="*/ 39 h 119"/>
                  <a:gd name="T8" fmla="*/ 25 w 87"/>
                  <a:gd name="T9" fmla="*/ 42 h 119"/>
                  <a:gd name="T10" fmla="*/ 32 w 87"/>
                  <a:gd name="T11" fmla="*/ 48 h 119"/>
                  <a:gd name="T12" fmla="*/ 38 w 87"/>
                  <a:gd name="T13" fmla="*/ 51 h 119"/>
                  <a:gd name="T14" fmla="*/ 38 w 87"/>
                  <a:gd name="T15" fmla="*/ 58 h 119"/>
                  <a:gd name="T16" fmla="*/ 38 w 87"/>
                  <a:gd name="T17" fmla="*/ 58 h 119"/>
                  <a:gd name="T18" fmla="*/ 35 w 87"/>
                  <a:gd name="T19" fmla="*/ 61 h 119"/>
                  <a:gd name="T20" fmla="*/ 25 w 87"/>
                  <a:gd name="T21" fmla="*/ 68 h 119"/>
                  <a:gd name="T22" fmla="*/ 19 w 87"/>
                  <a:gd name="T23" fmla="*/ 77 h 119"/>
                  <a:gd name="T24" fmla="*/ 16 w 87"/>
                  <a:gd name="T25" fmla="*/ 80 h 119"/>
                  <a:gd name="T26" fmla="*/ 16 w 87"/>
                  <a:gd name="T27" fmla="*/ 80 h 119"/>
                  <a:gd name="T28" fmla="*/ 13 w 87"/>
                  <a:gd name="T29" fmla="*/ 84 h 119"/>
                  <a:gd name="T30" fmla="*/ 13 w 87"/>
                  <a:gd name="T31" fmla="*/ 90 h 119"/>
                  <a:gd name="T32" fmla="*/ 16 w 87"/>
                  <a:gd name="T33" fmla="*/ 96 h 119"/>
                  <a:gd name="T34" fmla="*/ 16 w 87"/>
                  <a:gd name="T35" fmla="*/ 103 h 119"/>
                  <a:gd name="T36" fmla="*/ 16 w 87"/>
                  <a:gd name="T37" fmla="*/ 106 h 119"/>
                  <a:gd name="T38" fmla="*/ 25 w 87"/>
                  <a:gd name="T39" fmla="*/ 109 h 119"/>
                  <a:gd name="T40" fmla="*/ 25 w 87"/>
                  <a:gd name="T41" fmla="*/ 113 h 119"/>
                  <a:gd name="T42" fmla="*/ 29 w 87"/>
                  <a:gd name="T43" fmla="*/ 113 h 119"/>
                  <a:gd name="T44" fmla="*/ 29 w 87"/>
                  <a:gd name="T45" fmla="*/ 119 h 119"/>
                  <a:gd name="T46" fmla="*/ 32 w 87"/>
                  <a:gd name="T47" fmla="*/ 116 h 119"/>
                  <a:gd name="T48" fmla="*/ 38 w 87"/>
                  <a:gd name="T49" fmla="*/ 116 h 119"/>
                  <a:gd name="T50" fmla="*/ 48 w 87"/>
                  <a:gd name="T51" fmla="*/ 113 h 119"/>
                  <a:gd name="T52" fmla="*/ 48 w 87"/>
                  <a:gd name="T53" fmla="*/ 113 h 119"/>
                  <a:gd name="T54" fmla="*/ 51 w 87"/>
                  <a:gd name="T55" fmla="*/ 109 h 119"/>
                  <a:gd name="T56" fmla="*/ 77 w 87"/>
                  <a:gd name="T57" fmla="*/ 96 h 119"/>
                  <a:gd name="T58" fmla="*/ 87 w 87"/>
                  <a:gd name="T59" fmla="*/ 80 h 119"/>
                  <a:gd name="T60" fmla="*/ 77 w 87"/>
                  <a:gd name="T61" fmla="*/ 68 h 119"/>
                  <a:gd name="T62" fmla="*/ 70 w 87"/>
                  <a:gd name="T63" fmla="*/ 61 h 119"/>
                  <a:gd name="T64" fmla="*/ 70 w 87"/>
                  <a:gd name="T65" fmla="*/ 55 h 119"/>
                  <a:gd name="T66" fmla="*/ 61 w 87"/>
                  <a:gd name="T67" fmla="*/ 35 h 119"/>
                  <a:gd name="T68" fmla="*/ 64 w 87"/>
                  <a:gd name="T69" fmla="*/ 26 h 119"/>
                  <a:gd name="T70" fmla="*/ 54 w 87"/>
                  <a:gd name="T71" fmla="*/ 23 h 119"/>
                  <a:gd name="T72" fmla="*/ 54 w 87"/>
                  <a:gd name="T73" fmla="*/ 13 h 119"/>
                  <a:gd name="T74" fmla="*/ 58 w 87"/>
                  <a:gd name="T75" fmla="*/ 10 h 119"/>
                  <a:gd name="T76" fmla="*/ 48 w 87"/>
                  <a:gd name="T77" fmla="*/ 0 h 119"/>
                  <a:gd name="T78" fmla="*/ 35 w 87"/>
                  <a:gd name="T79" fmla="*/ 3 h 119"/>
                  <a:gd name="T80" fmla="*/ 32 w 87"/>
                  <a:gd name="T81" fmla="*/ 13 h 119"/>
                  <a:gd name="T82" fmla="*/ 22 w 87"/>
                  <a:gd name="T83" fmla="*/ 13 h 119"/>
                  <a:gd name="T84" fmla="*/ 13 w 87"/>
                  <a:gd name="T85" fmla="*/ 16 h 119"/>
                  <a:gd name="T86" fmla="*/ 3 w 87"/>
                  <a:gd name="T87" fmla="*/ 10 h 119"/>
                  <a:gd name="T88" fmla="*/ 3 w 87"/>
                  <a:gd name="T89" fmla="*/ 13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
                  <a:gd name="T136" fmla="*/ 0 h 119"/>
                  <a:gd name="T137" fmla="*/ 87 w 87"/>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 h="119">
                    <a:moveTo>
                      <a:pt x="0" y="13"/>
                    </a:moveTo>
                    <a:lnTo>
                      <a:pt x="9" y="19"/>
                    </a:lnTo>
                    <a:lnTo>
                      <a:pt x="16" y="19"/>
                    </a:lnTo>
                    <a:lnTo>
                      <a:pt x="19" y="26"/>
                    </a:lnTo>
                    <a:lnTo>
                      <a:pt x="22" y="29"/>
                    </a:lnTo>
                    <a:lnTo>
                      <a:pt x="22" y="32"/>
                    </a:lnTo>
                    <a:lnTo>
                      <a:pt x="25" y="39"/>
                    </a:lnTo>
                    <a:lnTo>
                      <a:pt x="25" y="42"/>
                    </a:lnTo>
                    <a:lnTo>
                      <a:pt x="29" y="48"/>
                    </a:lnTo>
                    <a:lnTo>
                      <a:pt x="32" y="48"/>
                    </a:lnTo>
                    <a:lnTo>
                      <a:pt x="38" y="51"/>
                    </a:lnTo>
                    <a:lnTo>
                      <a:pt x="38" y="55"/>
                    </a:lnTo>
                    <a:lnTo>
                      <a:pt x="38" y="58"/>
                    </a:lnTo>
                    <a:lnTo>
                      <a:pt x="35" y="61"/>
                    </a:lnTo>
                    <a:lnTo>
                      <a:pt x="32" y="64"/>
                    </a:lnTo>
                    <a:lnTo>
                      <a:pt x="25" y="68"/>
                    </a:lnTo>
                    <a:lnTo>
                      <a:pt x="22" y="74"/>
                    </a:lnTo>
                    <a:lnTo>
                      <a:pt x="19" y="77"/>
                    </a:lnTo>
                    <a:lnTo>
                      <a:pt x="16" y="77"/>
                    </a:lnTo>
                    <a:lnTo>
                      <a:pt x="16" y="80"/>
                    </a:lnTo>
                    <a:lnTo>
                      <a:pt x="13" y="80"/>
                    </a:lnTo>
                    <a:lnTo>
                      <a:pt x="13" y="84"/>
                    </a:lnTo>
                    <a:lnTo>
                      <a:pt x="13" y="90"/>
                    </a:lnTo>
                    <a:lnTo>
                      <a:pt x="19" y="96"/>
                    </a:lnTo>
                    <a:lnTo>
                      <a:pt x="16" y="96"/>
                    </a:lnTo>
                    <a:lnTo>
                      <a:pt x="16" y="103"/>
                    </a:lnTo>
                    <a:lnTo>
                      <a:pt x="16" y="106"/>
                    </a:lnTo>
                    <a:lnTo>
                      <a:pt x="16" y="109"/>
                    </a:lnTo>
                    <a:lnTo>
                      <a:pt x="25" y="109"/>
                    </a:lnTo>
                    <a:lnTo>
                      <a:pt x="25" y="113"/>
                    </a:lnTo>
                    <a:lnTo>
                      <a:pt x="29" y="113"/>
                    </a:lnTo>
                    <a:lnTo>
                      <a:pt x="32" y="116"/>
                    </a:lnTo>
                    <a:lnTo>
                      <a:pt x="29" y="119"/>
                    </a:lnTo>
                    <a:lnTo>
                      <a:pt x="32" y="116"/>
                    </a:lnTo>
                    <a:lnTo>
                      <a:pt x="35" y="116"/>
                    </a:lnTo>
                    <a:lnTo>
                      <a:pt x="38" y="116"/>
                    </a:lnTo>
                    <a:lnTo>
                      <a:pt x="42" y="113"/>
                    </a:lnTo>
                    <a:lnTo>
                      <a:pt x="48" y="113"/>
                    </a:lnTo>
                    <a:lnTo>
                      <a:pt x="48" y="109"/>
                    </a:lnTo>
                    <a:lnTo>
                      <a:pt x="48" y="113"/>
                    </a:lnTo>
                    <a:lnTo>
                      <a:pt x="51" y="113"/>
                    </a:lnTo>
                    <a:lnTo>
                      <a:pt x="51" y="109"/>
                    </a:lnTo>
                    <a:lnTo>
                      <a:pt x="64" y="109"/>
                    </a:lnTo>
                    <a:lnTo>
                      <a:pt x="77" y="96"/>
                    </a:lnTo>
                    <a:lnTo>
                      <a:pt x="87" y="84"/>
                    </a:lnTo>
                    <a:lnTo>
                      <a:pt x="87" y="80"/>
                    </a:lnTo>
                    <a:lnTo>
                      <a:pt x="77" y="71"/>
                    </a:lnTo>
                    <a:lnTo>
                      <a:pt x="77" y="68"/>
                    </a:lnTo>
                    <a:lnTo>
                      <a:pt x="74" y="64"/>
                    </a:lnTo>
                    <a:lnTo>
                      <a:pt x="70" y="61"/>
                    </a:lnTo>
                    <a:lnTo>
                      <a:pt x="70" y="58"/>
                    </a:lnTo>
                    <a:lnTo>
                      <a:pt x="70" y="55"/>
                    </a:lnTo>
                    <a:lnTo>
                      <a:pt x="70" y="48"/>
                    </a:lnTo>
                    <a:lnTo>
                      <a:pt x="61" y="35"/>
                    </a:lnTo>
                    <a:lnTo>
                      <a:pt x="64" y="29"/>
                    </a:lnTo>
                    <a:lnTo>
                      <a:pt x="64" y="26"/>
                    </a:lnTo>
                    <a:lnTo>
                      <a:pt x="61" y="23"/>
                    </a:lnTo>
                    <a:lnTo>
                      <a:pt x="54" y="23"/>
                    </a:lnTo>
                    <a:lnTo>
                      <a:pt x="54" y="16"/>
                    </a:lnTo>
                    <a:lnTo>
                      <a:pt x="54" y="13"/>
                    </a:lnTo>
                    <a:lnTo>
                      <a:pt x="54" y="10"/>
                    </a:lnTo>
                    <a:lnTo>
                      <a:pt x="58" y="10"/>
                    </a:lnTo>
                    <a:lnTo>
                      <a:pt x="54" y="6"/>
                    </a:lnTo>
                    <a:lnTo>
                      <a:pt x="48" y="0"/>
                    </a:lnTo>
                    <a:lnTo>
                      <a:pt x="42" y="3"/>
                    </a:lnTo>
                    <a:lnTo>
                      <a:pt x="35" y="3"/>
                    </a:lnTo>
                    <a:lnTo>
                      <a:pt x="32" y="6"/>
                    </a:lnTo>
                    <a:lnTo>
                      <a:pt x="32" y="13"/>
                    </a:lnTo>
                    <a:lnTo>
                      <a:pt x="25" y="16"/>
                    </a:lnTo>
                    <a:lnTo>
                      <a:pt x="22" y="13"/>
                    </a:lnTo>
                    <a:lnTo>
                      <a:pt x="19" y="16"/>
                    </a:lnTo>
                    <a:lnTo>
                      <a:pt x="13" y="16"/>
                    </a:lnTo>
                    <a:lnTo>
                      <a:pt x="6" y="10"/>
                    </a:lnTo>
                    <a:lnTo>
                      <a:pt x="3" y="10"/>
                    </a:lnTo>
                    <a:lnTo>
                      <a:pt x="0" y="10"/>
                    </a:lnTo>
                    <a:lnTo>
                      <a:pt x="3" y="13"/>
                    </a:lnTo>
                    <a:lnTo>
                      <a:pt x="0" y="13"/>
                    </a:lnTo>
                    <a:close/>
                  </a:path>
                </a:pathLst>
              </a:custGeom>
              <a:solidFill>
                <a:srgbClr val="CCCCCC"/>
              </a:solidFill>
              <a:ln w="9525">
                <a:noFill/>
                <a:round/>
                <a:headEnd/>
                <a:tailEnd/>
              </a:ln>
            </p:spPr>
            <p:txBody>
              <a:bodyPr/>
              <a:lstStyle/>
              <a:p>
                <a:endParaRPr lang="en-US"/>
              </a:p>
            </p:txBody>
          </p:sp>
          <p:sp>
            <p:nvSpPr>
              <p:cNvPr id="33214" name="Freeform 297"/>
              <p:cNvSpPr>
                <a:spLocks/>
              </p:cNvSpPr>
              <p:nvPr/>
            </p:nvSpPr>
            <p:spPr bwMode="auto">
              <a:xfrm>
                <a:off x="2890" y="1331"/>
                <a:ext cx="87" cy="119"/>
              </a:xfrm>
              <a:custGeom>
                <a:avLst/>
                <a:gdLst>
                  <a:gd name="T0" fmla="*/ 9 w 87"/>
                  <a:gd name="T1" fmla="*/ 19 h 119"/>
                  <a:gd name="T2" fmla="*/ 19 w 87"/>
                  <a:gd name="T3" fmla="*/ 26 h 119"/>
                  <a:gd name="T4" fmla="*/ 22 w 87"/>
                  <a:gd name="T5" fmla="*/ 32 h 119"/>
                  <a:gd name="T6" fmla="*/ 25 w 87"/>
                  <a:gd name="T7" fmla="*/ 39 h 119"/>
                  <a:gd name="T8" fmla="*/ 25 w 87"/>
                  <a:gd name="T9" fmla="*/ 42 h 119"/>
                  <a:gd name="T10" fmla="*/ 32 w 87"/>
                  <a:gd name="T11" fmla="*/ 48 h 119"/>
                  <a:gd name="T12" fmla="*/ 38 w 87"/>
                  <a:gd name="T13" fmla="*/ 51 h 119"/>
                  <a:gd name="T14" fmla="*/ 38 w 87"/>
                  <a:gd name="T15" fmla="*/ 58 h 119"/>
                  <a:gd name="T16" fmla="*/ 38 w 87"/>
                  <a:gd name="T17" fmla="*/ 58 h 119"/>
                  <a:gd name="T18" fmla="*/ 35 w 87"/>
                  <a:gd name="T19" fmla="*/ 61 h 119"/>
                  <a:gd name="T20" fmla="*/ 25 w 87"/>
                  <a:gd name="T21" fmla="*/ 68 h 119"/>
                  <a:gd name="T22" fmla="*/ 19 w 87"/>
                  <a:gd name="T23" fmla="*/ 77 h 119"/>
                  <a:gd name="T24" fmla="*/ 16 w 87"/>
                  <a:gd name="T25" fmla="*/ 80 h 119"/>
                  <a:gd name="T26" fmla="*/ 16 w 87"/>
                  <a:gd name="T27" fmla="*/ 80 h 119"/>
                  <a:gd name="T28" fmla="*/ 13 w 87"/>
                  <a:gd name="T29" fmla="*/ 84 h 119"/>
                  <a:gd name="T30" fmla="*/ 13 w 87"/>
                  <a:gd name="T31" fmla="*/ 90 h 119"/>
                  <a:gd name="T32" fmla="*/ 16 w 87"/>
                  <a:gd name="T33" fmla="*/ 96 h 119"/>
                  <a:gd name="T34" fmla="*/ 16 w 87"/>
                  <a:gd name="T35" fmla="*/ 103 h 119"/>
                  <a:gd name="T36" fmla="*/ 16 w 87"/>
                  <a:gd name="T37" fmla="*/ 106 h 119"/>
                  <a:gd name="T38" fmla="*/ 25 w 87"/>
                  <a:gd name="T39" fmla="*/ 109 h 119"/>
                  <a:gd name="T40" fmla="*/ 25 w 87"/>
                  <a:gd name="T41" fmla="*/ 113 h 119"/>
                  <a:gd name="T42" fmla="*/ 29 w 87"/>
                  <a:gd name="T43" fmla="*/ 113 h 119"/>
                  <a:gd name="T44" fmla="*/ 29 w 87"/>
                  <a:gd name="T45" fmla="*/ 119 h 119"/>
                  <a:gd name="T46" fmla="*/ 32 w 87"/>
                  <a:gd name="T47" fmla="*/ 116 h 119"/>
                  <a:gd name="T48" fmla="*/ 38 w 87"/>
                  <a:gd name="T49" fmla="*/ 116 h 119"/>
                  <a:gd name="T50" fmla="*/ 48 w 87"/>
                  <a:gd name="T51" fmla="*/ 113 h 119"/>
                  <a:gd name="T52" fmla="*/ 48 w 87"/>
                  <a:gd name="T53" fmla="*/ 113 h 119"/>
                  <a:gd name="T54" fmla="*/ 51 w 87"/>
                  <a:gd name="T55" fmla="*/ 109 h 119"/>
                  <a:gd name="T56" fmla="*/ 77 w 87"/>
                  <a:gd name="T57" fmla="*/ 96 h 119"/>
                  <a:gd name="T58" fmla="*/ 87 w 87"/>
                  <a:gd name="T59" fmla="*/ 80 h 119"/>
                  <a:gd name="T60" fmla="*/ 77 w 87"/>
                  <a:gd name="T61" fmla="*/ 68 h 119"/>
                  <a:gd name="T62" fmla="*/ 70 w 87"/>
                  <a:gd name="T63" fmla="*/ 61 h 119"/>
                  <a:gd name="T64" fmla="*/ 70 w 87"/>
                  <a:gd name="T65" fmla="*/ 55 h 119"/>
                  <a:gd name="T66" fmla="*/ 61 w 87"/>
                  <a:gd name="T67" fmla="*/ 35 h 119"/>
                  <a:gd name="T68" fmla="*/ 64 w 87"/>
                  <a:gd name="T69" fmla="*/ 26 h 119"/>
                  <a:gd name="T70" fmla="*/ 54 w 87"/>
                  <a:gd name="T71" fmla="*/ 23 h 119"/>
                  <a:gd name="T72" fmla="*/ 54 w 87"/>
                  <a:gd name="T73" fmla="*/ 13 h 119"/>
                  <a:gd name="T74" fmla="*/ 58 w 87"/>
                  <a:gd name="T75" fmla="*/ 10 h 119"/>
                  <a:gd name="T76" fmla="*/ 48 w 87"/>
                  <a:gd name="T77" fmla="*/ 0 h 119"/>
                  <a:gd name="T78" fmla="*/ 35 w 87"/>
                  <a:gd name="T79" fmla="*/ 3 h 119"/>
                  <a:gd name="T80" fmla="*/ 32 w 87"/>
                  <a:gd name="T81" fmla="*/ 13 h 119"/>
                  <a:gd name="T82" fmla="*/ 22 w 87"/>
                  <a:gd name="T83" fmla="*/ 13 h 119"/>
                  <a:gd name="T84" fmla="*/ 13 w 87"/>
                  <a:gd name="T85" fmla="*/ 16 h 119"/>
                  <a:gd name="T86" fmla="*/ 3 w 87"/>
                  <a:gd name="T87" fmla="*/ 10 h 119"/>
                  <a:gd name="T88" fmla="*/ 3 w 87"/>
                  <a:gd name="T89" fmla="*/ 13 h 119"/>
                  <a:gd name="T90" fmla="*/ 0 w 87"/>
                  <a:gd name="T91" fmla="*/ 13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
                  <a:gd name="T139" fmla="*/ 0 h 119"/>
                  <a:gd name="T140" fmla="*/ 87 w 87"/>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 h="119">
                    <a:moveTo>
                      <a:pt x="0" y="13"/>
                    </a:moveTo>
                    <a:lnTo>
                      <a:pt x="9" y="19"/>
                    </a:lnTo>
                    <a:lnTo>
                      <a:pt x="16" y="19"/>
                    </a:lnTo>
                    <a:lnTo>
                      <a:pt x="19" y="26"/>
                    </a:lnTo>
                    <a:lnTo>
                      <a:pt x="22" y="29"/>
                    </a:lnTo>
                    <a:lnTo>
                      <a:pt x="22" y="32"/>
                    </a:lnTo>
                    <a:lnTo>
                      <a:pt x="25" y="39"/>
                    </a:lnTo>
                    <a:lnTo>
                      <a:pt x="25" y="42"/>
                    </a:lnTo>
                    <a:lnTo>
                      <a:pt x="29" y="48"/>
                    </a:lnTo>
                    <a:lnTo>
                      <a:pt x="32" y="48"/>
                    </a:lnTo>
                    <a:lnTo>
                      <a:pt x="38" y="51"/>
                    </a:lnTo>
                    <a:lnTo>
                      <a:pt x="38" y="55"/>
                    </a:lnTo>
                    <a:lnTo>
                      <a:pt x="38" y="58"/>
                    </a:lnTo>
                    <a:lnTo>
                      <a:pt x="35" y="61"/>
                    </a:lnTo>
                    <a:lnTo>
                      <a:pt x="32" y="64"/>
                    </a:lnTo>
                    <a:lnTo>
                      <a:pt x="25" y="68"/>
                    </a:lnTo>
                    <a:lnTo>
                      <a:pt x="22" y="74"/>
                    </a:lnTo>
                    <a:lnTo>
                      <a:pt x="19" y="77"/>
                    </a:lnTo>
                    <a:lnTo>
                      <a:pt x="16" y="77"/>
                    </a:lnTo>
                    <a:lnTo>
                      <a:pt x="16" y="80"/>
                    </a:lnTo>
                    <a:lnTo>
                      <a:pt x="13" y="80"/>
                    </a:lnTo>
                    <a:lnTo>
                      <a:pt x="13" y="84"/>
                    </a:lnTo>
                    <a:lnTo>
                      <a:pt x="13" y="90"/>
                    </a:lnTo>
                    <a:lnTo>
                      <a:pt x="19" y="96"/>
                    </a:lnTo>
                    <a:lnTo>
                      <a:pt x="16" y="96"/>
                    </a:lnTo>
                    <a:lnTo>
                      <a:pt x="16" y="103"/>
                    </a:lnTo>
                    <a:lnTo>
                      <a:pt x="16" y="106"/>
                    </a:lnTo>
                    <a:lnTo>
                      <a:pt x="16" y="109"/>
                    </a:lnTo>
                    <a:lnTo>
                      <a:pt x="25" y="109"/>
                    </a:lnTo>
                    <a:lnTo>
                      <a:pt x="25" y="113"/>
                    </a:lnTo>
                    <a:lnTo>
                      <a:pt x="29" y="113"/>
                    </a:lnTo>
                    <a:lnTo>
                      <a:pt x="32" y="116"/>
                    </a:lnTo>
                    <a:lnTo>
                      <a:pt x="29" y="119"/>
                    </a:lnTo>
                    <a:lnTo>
                      <a:pt x="32" y="116"/>
                    </a:lnTo>
                    <a:lnTo>
                      <a:pt x="35" y="116"/>
                    </a:lnTo>
                    <a:lnTo>
                      <a:pt x="38" y="116"/>
                    </a:lnTo>
                    <a:lnTo>
                      <a:pt x="42" y="113"/>
                    </a:lnTo>
                    <a:lnTo>
                      <a:pt x="48" y="113"/>
                    </a:lnTo>
                    <a:lnTo>
                      <a:pt x="48" y="109"/>
                    </a:lnTo>
                    <a:lnTo>
                      <a:pt x="48" y="113"/>
                    </a:lnTo>
                    <a:lnTo>
                      <a:pt x="51" y="113"/>
                    </a:lnTo>
                    <a:lnTo>
                      <a:pt x="51" y="109"/>
                    </a:lnTo>
                    <a:lnTo>
                      <a:pt x="64" y="109"/>
                    </a:lnTo>
                    <a:lnTo>
                      <a:pt x="77" y="96"/>
                    </a:lnTo>
                    <a:lnTo>
                      <a:pt x="87" y="84"/>
                    </a:lnTo>
                    <a:lnTo>
                      <a:pt x="87" y="80"/>
                    </a:lnTo>
                    <a:lnTo>
                      <a:pt x="77" y="71"/>
                    </a:lnTo>
                    <a:lnTo>
                      <a:pt x="77" y="68"/>
                    </a:lnTo>
                    <a:lnTo>
                      <a:pt x="74" y="64"/>
                    </a:lnTo>
                    <a:lnTo>
                      <a:pt x="70" y="61"/>
                    </a:lnTo>
                    <a:lnTo>
                      <a:pt x="70" y="58"/>
                    </a:lnTo>
                    <a:lnTo>
                      <a:pt x="70" y="55"/>
                    </a:lnTo>
                    <a:lnTo>
                      <a:pt x="70" y="48"/>
                    </a:lnTo>
                    <a:lnTo>
                      <a:pt x="61" y="35"/>
                    </a:lnTo>
                    <a:lnTo>
                      <a:pt x="64" y="29"/>
                    </a:lnTo>
                    <a:lnTo>
                      <a:pt x="64" y="26"/>
                    </a:lnTo>
                    <a:lnTo>
                      <a:pt x="61" y="23"/>
                    </a:lnTo>
                    <a:lnTo>
                      <a:pt x="54" y="23"/>
                    </a:lnTo>
                    <a:lnTo>
                      <a:pt x="54" y="16"/>
                    </a:lnTo>
                    <a:lnTo>
                      <a:pt x="54" y="13"/>
                    </a:lnTo>
                    <a:lnTo>
                      <a:pt x="54" y="10"/>
                    </a:lnTo>
                    <a:lnTo>
                      <a:pt x="58" y="10"/>
                    </a:lnTo>
                    <a:lnTo>
                      <a:pt x="54" y="6"/>
                    </a:lnTo>
                    <a:lnTo>
                      <a:pt x="48" y="0"/>
                    </a:lnTo>
                    <a:lnTo>
                      <a:pt x="42" y="3"/>
                    </a:lnTo>
                    <a:lnTo>
                      <a:pt x="35" y="3"/>
                    </a:lnTo>
                    <a:lnTo>
                      <a:pt x="32" y="6"/>
                    </a:lnTo>
                    <a:lnTo>
                      <a:pt x="32" y="13"/>
                    </a:lnTo>
                    <a:lnTo>
                      <a:pt x="25" y="16"/>
                    </a:lnTo>
                    <a:lnTo>
                      <a:pt x="22" y="13"/>
                    </a:lnTo>
                    <a:lnTo>
                      <a:pt x="19" y="16"/>
                    </a:lnTo>
                    <a:lnTo>
                      <a:pt x="13" y="16"/>
                    </a:lnTo>
                    <a:lnTo>
                      <a:pt x="6" y="10"/>
                    </a:lnTo>
                    <a:lnTo>
                      <a:pt x="3" y="10"/>
                    </a:lnTo>
                    <a:lnTo>
                      <a:pt x="0" y="10"/>
                    </a:lnTo>
                    <a:lnTo>
                      <a:pt x="3" y="13"/>
                    </a:lnTo>
                    <a:lnTo>
                      <a:pt x="0" y="13"/>
                    </a:lnTo>
                  </a:path>
                </a:pathLst>
              </a:custGeom>
              <a:noFill/>
              <a:ln w="0">
                <a:solidFill>
                  <a:srgbClr val="7F7F7F"/>
                </a:solidFill>
                <a:round/>
                <a:headEnd/>
                <a:tailEnd/>
              </a:ln>
            </p:spPr>
            <p:txBody>
              <a:bodyPr/>
              <a:lstStyle/>
              <a:p>
                <a:endParaRPr lang="en-US"/>
              </a:p>
            </p:txBody>
          </p:sp>
          <p:sp>
            <p:nvSpPr>
              <p:cNvPr id="33215" name="Freeform 298"/>
              <p:cNvSpPr>
                <a:spLocks/>
              </p:cNvSpPr>
              <p:nvPr/>
            </p:nvSpPr>
            <p:spPr bwMode="auto">
              <a:xfrm>
                <a:off x="2787" y="1321"/>
                <a:ext cx="170" cy="148"/>
              </a:xfrm>
              <a:custGeom>
                <a:avLst/>
                <a:gdLst>
                  <a:gd name="T0" fmla="*/ 0 w 170"/>
                  <a:gd name="T1" fmla="*/ 119 h 148"/>
                  <a:gd name="T2" fmla="*/ 0 w 170"/>
                  <a:gd name="T3" fmla="*/ 113 h 148"/>
                  <a:gd name="T4" fmla="*/ 16 w 170"/>
                  <a:gd name="T5" fmla="*/ 113 h 148"/>
                  <a:gd name="T6" fmla="*/ 16 w 170"/>
                  <a:gd name="T7" fmla="*/ 110 h 148"/>
                  <a:gd name="T8" fmla="*/ 0 w 170"/>
                  <a:gd name="T9" fmla="*/ 110 h 148"/>
                  <a:gd name="T10" fmla="*/ 9 w 170"/>
                  <a:gd name="T11" fmla="*/ 103 h 148"/>
                  <a:gd name="T12" fmla="*/ 6 w 170"/>
                  <a:gd name="T13" fmla="*/ 100 h 148"/>
                  <a:gd name="T14" fmla="*/ 9 w 170"/>
                  <a:gd name="T15" fmla="*/ 97 h 148"/>
                  <a:gd name="T16" fmla="*/ 16 w 170"/>
                  <a:gd name="T17" fmla="*/ 94 h 148"/>
                  <a:gd name="T18" fmla="*/ 19 w 170"/>
                  <a:gd name="T19" fmla="*/ 87 h 148"/>
                  <a:gd name="T20" fmla="*/ 29 w 170"/>
                  <a:gd name="T21" fmla="*/ 87 h 148"/>
                  <a:gd name="T22" fmla="*/ 35 w 170"/>
                  <a:gd name="T23" fmla="*/ 84 h 148"/>
                  <a:gd name="T24" fmla="*/ 35 w 170"/>
                  <a:gd name="T25" fmla="*/ 84 h 148"/>
                  <a:gd name="T26" fmla="*/ 35 w 170"/>
                  <a:gd name="T27" fmla="*/ 78 h 148"/>
                  <a:gd name="T28" fmla="*/ 45 w 170"/>
                  <a:gd name="T29" fmla="*/ 65 h 148"/>
                  <a:gd name="T30" fmla="*/ 51 w 170"/>
                  <a:gd name="T31" fmla="*/ 65 h 148"/>
                  <a:gd name="T32" fmla="*/ 51 w 170"/>
                  <a:gd name="T33" fmla="*/ 58 h 148"/>
                  <a:gd name="T34" fmla="*/ 58 w 170"/>
                  <a:gd name="T35" fmla="*/ 49 h 148"/>
                  <a:gd name="T36" fmla="*/ 61 w 170"/>
                  <a:gd name="T37" fmla="*/ 45 h 148"/>
                  <a:gd name="T38" fmla="*/ 70 w 170"/>
                  <a:gd name="T39" fmla="*/ 39 h 148"/>
                  <a:gd name="T40" fmla="*/ 70 w 170"/>
                  <a:gd name="T41" fmla="*/ 33 h 148"/>
                  <a:gd name="T42" fmla="*/ 74 w 170"/>
                  <a:gd name="T43" fmla="*/ 33 h 148"/>
                  <a:gd name="T44" fmla="*/ 80 w 170"/>
                  <a:gd name="T45" fmla="*/ 29 h 148"/>
                  <a:gd name="T46" fmla="*/ 83 w 170"/>
                  <a:gd name="T47" fmla="*/ 26 h 148"/>
                  <a:gd name="T48" fmla="*/ 83 w 170"/>
                  <a:gd name="T49" fmla="*/ 16 h 148"/>
                  <a:gd name="T50" fmla="*/ 87 w 170"/>
                  <a:gd name="T51" fmla="*/ 16 h 148"/>
                  <a:gd name="T52" fmla="*/ 93 w 170"/>
                  <a:gd name="T53" fmla="*/ 13 h 148"/>
                  <a:gd name="T54" fmla="*/ 99 w 170"/>
                  <a:gd name="T55" fmla="*/ 16 h 148"/>
                  <a:gd name="T56" fmla="*/ 106 w 170"/>
                  <a:gd name="T57" fmla="*/ 13 h 148"/>
                  <a:gd name="T58" fmla="*/ 109 w 170"/>
                  <a:gd name="T59" fmla="*/ 10 h 148"/>
                  <a:gd name="T60" fmla="*/ 116 w 170"/>
                  <a:gd name="T61" fmla="*/ 10 h 148"/>
                  <a:gd name="T62" fmla="*/ 125 w 170"/>
                  <a:gd name="T63" fmla="*/ 4 h 148"/>
                  <a:gd name="T64" fmla="*/ 132 w 170"/>
                  <a:gd name="T65" fmla="*/ 4 h 148"/>
                  <a:gd name="T66" fmla="*/ 138 w 170"/>
                  <a:gd name="T67" fmla="*/ 4 h 148"/>
                  <a:gd name="T68" fmla="*/ 141 w 170"/>
                  <a:gd name="T69" fmla="*/ 7 h 148"/>
                  <a:gd name="T70" fmla="*/ 148 w 170"/>
                  <a:gd name="T71" fmla="*/ 4 h 148"/>
                  <a:gd name="T72" fmla="*/ 154 w 170"/>
                  <a:gd name="T73" fmla="*/ 4 h 148"/>
                  <a:gd name="T74" fmla="*/ 170 w 170"/>
                  <a:gd name="T75" fmla="*/ 10 h 148"/>
                  <a:gd name="T76" fmla="*/ 170 w 170"/>
                  <a:gd name="T77" fmla="*/ 13 h 148"/>
                  <a:gd name="T78" fmla="*/ 157 w 170"/>
                  <a:gd name="T79" fmla="*/ 20 h 148"/>
                  <a:gd name="T80" fmla="*/ 135 w 170"/>
                  <a:gd name="T81" fmla="*/ 16 h 148"/>
                  <a:gd name="T82" fmla="*/ 109 w 170"/>
                  <a:gd name="T83" fmla="*/ 20 h 148"/>
                  <a:gd name="T84" fmla="*/ 99 w 170"/>
                  <a:gd name="T85" fmla="*/ 23 h 148"/>
                  <a:gd name="T86" fmla="*/ 87 w 170"/>
                  <a:gd name="T87" fmla="*/ 33 h 148"/>
                  <a:gd name="T88" fmla="*/ 77 w 170"/>
                  <a:gd name="T89" fmla="*/ 42 h 148"/>
                  <a:gd name="T90" fmla="*/ 64 w 170"/>
                  <a:gd name="T91" fmla="*/ 65 h 148"/>
                  <a:gd name="T92" fmla="*/ 51 w 170"/>
                  <a:gd name="T93" fmla="*/ 84 h 148"/>
                  <a:gd name="T94" fmla="*/ 54 w 170"/>
                  <a:gd name="T95" fmla="*/ 106 h 148"/>
                  <a:gd name="T96" fmla="*/ 54 w 170"/>
                  <a:gd name="T97" fmla="*/ 123 h 148"/>
                  <a:gd name="T98" fmla="*/ 48 w 170"/>
                  <a:gd name="T99" fmla="*/ 139 h 148"/>
                  <a:gd name="T100" fmla="*/ 42 w 170"/>
                  <a:gd name="T101" fmla="*/ 135 h 148"/>
                  <a:gd name="T102" fmla="*/ 38 w 170"/>
                  <a:gd name="T103" fmla="*/ 132 h 148"/>
                  <a:gd name="T104" fmla="*/ 35 w 170"/>
                  <a:gd name="T105" fmla="*/ 139 h 148"/>
                  <a:gd name="T106" fmla="*/ 16 w 170"/>
                  <a:gd name="T107" fmla="*/ 148 h 148"/>
                  <a:gd name="T108" fmla="*/ 13 w 170"/>
                  <a:gd name="T109" fmla="*/ 148 h 148"/>
                  <a:gd name="T110" fmla="*/ 9 w 170"/>
                  <a:gd name="T111" fmla="*/ 135 h 148"/>
                  <a:gd name="T112" fmla="*/ 3 w 170"/>
                  <a:gd name="T113" fmla="*/ 129 h 148"/>
                  <a:gd name="T114" fmla="*/ 9 w 170"/>
                  <a:gd name="T115" fmla="*/ 119 h 148"/>
                  <a:gd name="T116" fmla="*/ 6 w 170"/>
                  <a:gd name="T117" fmla="*/ 126 h 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
                  <a:gd name="T178" fmla="*/ 0 h 148"/>
                  <a:gd name="T179" fmla="*/ 170 w 170"/>
                  <a:gd name="T180" fmla="*/ 148 h 1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 h="148">
                    <a:moveTo>
                      <a:pt x="6" y="126"/>
                    </a:moveTo>
                    <a:lnTo>
                      <a:pt x="3" y="123"/>
                    </a:lnTo>
                    <a:lnTo>
                      <a:pt x="0" y="123"/>
                    </a:lnTo>
                    <a:lnTo>
                      <a:pt x="6" y="119"/>
                    </a:lnTo>
                    <a:lnTo>
                      <a:pt x="0" y="119"/>
                    </a:lnTo>
                    <a:lnTo>
                      <a:pt x="0" y="116"/>
                    </a:lnTo>
                    <a:lnTo>
                      <a:pt x="3" y="116"/>
                    </a:lnTo>
                    <a:lnTo>
                      <a:pt x="0" y="116"/>
                    </a:lnTo>
                    <a:lnTo>
                      <a:pt x="0" y="113"/>
                    </a:lnTo>
                    <a:lnTo>
                      <a:pt x="13" y="113"/>
                    </a:lnTo>
                    <a:lnTo>
                      <a:pt x="13" y="116"/>
                    </a:lnTo>
                    <a:lnTo>
                      <a:pt x="16" y="116"/>
                    </a:lnTo>
                    <a:lnTo>
                      <a:pt x="16" y="113"/>
                    </a:lnTo>
                    <a:lnTo>
                      <a:pt x="19" y="113"/>
                    </a:lnTo>
                    <a:lnTo>
                      <a:pt x="19" y="110"/>
                    </a:lnTo>
                    <a:lnTo>
                      <a:pt x="16" y="113"/>
                    </a:lnTo>
                    <a:lnTo>
                      <a:pt x="19" y="106"/>
                    </a:lnTo>
                    <a:lnTo>
                      <a:pt x="16" y="110"/>
                    </a:lnTo>
                    <a:lnTo>
                      <a:pt x="16" y="113"/>
                    </a:lnTo>
                    <a:lnTo>
                      <a:pt x="9" y="113"/>
                    </a:lnTo>
                    <a:lnTo>
                      <a:pt x="9" y="110"/>
                    </a:lnTo>
                    <a:lnTo>
                      <a:pt x="9" y="113"/>
                    </a:lnTo>
                    <a:lnTo>
                      <a:pt x="0" y="113"/>
                    </a:lnTo>
                    <a:lnTo>
                      <a:pt x="0" y="110"/>
                    </a:lnTo>
                    <a:lnTo>
                      <a:pt x="3" y="110"/>
                    </a:lnTo>
                    <a:lnTo>
                      <a:pt x="3" y="106"/>
                    </a:lnTo>
                    <a:lnTo>
                      <a:pt x="0" y="106"/>
                    </a:lnTo>
                    <a:lnTo>
                      <a:pt x="3" y="103"/>
                    </a:lnTo>
                    <a:lnTo>
                      <a:pt x="6" y="103"/>
                    </a:lnTo>
                    <a:lnTo>
                      <a:pt x="9" y="103"/>
                    </a:lnTo>
                    <a:lnTo>
                      <a:pt x="0" y="103"/>
                    </a:lnTo>
                    <a:lnTo>
                      <a:pt x="0" y="100"/>
                    </a:lnTo>
                    <a:lnTo>
                      <a:pt x="3" y="103"/>
                    </a:lnTo>
                    <a:lnTo>
                      <a:pt x="3" y="100"/>
                    </a:lnTo>
                    <a:lnTo>
                      <a:pt x="6" y="100"/>
                    </a:lnTo>
                    <a:lnTo>
                      <a:pt x="9" y="97"/>
                    </a:lnTo>
                    <a:lnTo>
                      <a:pt x="9" y="100"/>
                    </a:lnTo>
                    <a:lnTo>
                      <a:pt x="9" y="97"/>
                    </a:lnTo>
                    <a:lnTo>
                      <a:pt x="16" y="97"/>
                    </a:lnTo>
                    <a:lnTo>
                      <a:pt x="16" y="94"/>
                    </a:lnTo>
                    <a:lnTo>
                      <a:pt x="19" y="94"/>
                    </a:lnTo>
                    <a:lnTo>
                      <a:pt x="13" y="94"/>
                    </a:lnTo>
                    <a:lnTo>
                      <a:pt x="16" y="94"/>
                    </a:lnTo>
                    <a:lnTo>
                      <a:pt x="13" y="94"/>
                    </a:lnTo>
                    <a:lnTo>
                      <a:pt x="16" y="90"/>
                    </a:lnTo>
                    <a:lnTo>
                      <a:pt x="19" y="87"/>
                    </a:lnTo>
                    <a:lnTo>
                      <a:pt x="22" y="87"/>
                    </a:lnTo>
                    <a:lnTo>
                      <a:pt x="25" y="87"/>
                    </a:lnTo>
                    <a:lnTo>
                      <a:pt x="29" y="84"/>
                    </a:lnTo>
                    <a:lnTo>
                      <a:pt x="29" y="87"/>
                    </a:lnTo>
                    <a:lnTo>
                      <a:pt x="32" y="87"/>
                    </a:lnTo>
                    <a:lnTo>
                      <a:pt x="29" y="84"/>
                    </a:lnTo>
                    <a:lnTo>
                      <a:pt x="32" y="84"/>
                    </a:lnTo>
                    <a:lnTo>
                      <a:pt x="35" y="87"/>
                    </a:lnTo>
                    <a:lnTo>
                      <a:pt x="35" y="84"/>
                    </a:lnTo>
                    <a:lnTo>
                      <a:pt x="38" y="84"/>
                    </a:lnTo>
                    <a:lnTo>
                      <a:pt x="45" y="81"/>
                    </a:lnTo>
                    <a:lnTo>
                      <a:pt x="35" y="84"/>
                    </a:lnTo>
                    <a:lnTo>
                      <a:pt x="35" y="81"/>
                    </a:lnTo>
                    <a:lnTo>
                      <a:pt x="32" y="81"/>
                    </a:lnTo>
                    <a:lnTo>
                      <a:pt x="35" y="81"/>
                    </a:lnTo>
                    <a:lnTo>
                      <a:pt x="35" y="78"/>
                    </a:lnTo>
                    <a:lnTo>
                      <a:pt x="42" y="71"/>
                    </a:lnTo>
                    <a:lnTo>
                      <a:pt x="45" y="74"/>
                    </a:lnTo>
                    <a:lnTo>
                      <a:pt x="45" y="71"/>
                    </a:lnTo>
                    <a:lnTo>
                      <a:pt x="42" y="71"/>
                    </a:lnTo>
                    <a:lnTo>
                      <a:pt x="45" y="68"/>
                    </a:lnTo>
                    <a:lnTo>
                      <a:pt x="45" y="65"/>
                    </a:lnTo>
                    <a:lnTo>
                      <a:pt x="51" y="65"/>
                    </a:lnTo>
                    <a:lnTo>
                      <a:pt x="48" y="65"/>
                    </a:lnTo>
                    <a:lnTo>
                      <a:pt x="48" y="61"/>
                    </a:lnTo>
                    <a:lnTo>
                      <a:pt x="51" y="65"/>
                    </a:lnTo>
                    <a:lnTo>
                      <a:pt x="51" y="61"/>
                    </a:lnTo>
                    <a:lnTo>
                      <a:pt x="51" y="58"/>
                    </a:lnTo>
                    <a:lnTo>
                      <a:pt x="54" y="58"/>
                    </a:lnTo>
                    <a:lnTo>
                      <a:pt x="54" y="55"/>
                    </a:lnTo>
                    <a:lnTo>
                      <a:pt x="51" y="58"/>
                    </a:lnTo>
                    <a:lnTo>
                      <a:pt x="54" y="52"/>
                    </a:lnTo>
                    <a:lnTo>
                      <a:pt x="58" y="52"/>
                    </a:lnTo>
                    <a:lnTo>
                      <a:pt x="54" y="52"/>
                    </a:lnTo>
                    <a:lnTo>
                      <a:pt x="58" y="49"/>
                    </a:lnTo>
                    <a:lnTo>
                      <a:pt x="54" y="49"/>
                    </a:lnTo>
                    <a:lnTo>
                      <a:pt x="58" y="45"/>
                    </a:lnTo>
                    <a:lnTo>
                      <a:pt x="61" y="45"/>
                    </a:lnTo>
                    <a:lnTo>
                      <a:pt x="61" y="42"/>
                    </a:lnTo>
                    <a:lnTo>
                      <a:pt x="64" y="39"/>
                    </a:lnTo>
                    <a:lnTo>
                      <a:pt x="67" y="39"/>
                    </a:lnTo>
                    <a:lnTo>
                      <a:pt x="70" y="39"/>
                    </a:lnTo>
                    <a:lnTo>
                      <a:pt x="67" y="39"/>
                    </a:lnTo>
                    <a:lnTo>
                      <a:pt x="70" y="36"/>
                    </a:lnTo>
                    <a:lnTo>
                      <a:pt x="67" y="36"/>
                    </a:lnTo>
                    <a:lnTo>
                      <a:pt x="70" y="36"/>
                    </a:lnTo>
                    <a:lnTo>
                      <a:pt x="67" y="36"/>
                    </a:lnTo>
                    <a:lnTo>
                      <a:pt x="70" y="33"/>
                    </a:lnTo>
                    <a:lnTo>
                      <a:pt x="74" y="36"/>
                    </a:lnTo>
                    <a:lnTo>
                      <a:pt x="74" y="33"/>
                    </a:lnTo>
                    <a:lnTo>
                      <a:pt x="74" y="29"/>
                    </a:lnTo>
                    <a:lnTo>
                      <a:pt x="80" y="29"/>
                    </a:lnTo>
                    <a:lnTo>
                      <a:pt x="74" y="29"/>
                    </a:lnTo>
                    <a:lnTo>
                      <a:pt x="77" y="26"/>
                    </a:lnTo>
                    <a:lnTo>
                      <a:pt x="80" y="26"/>
                    </a:lnTo>
                    <a:lnTo>
                      <a:pt x="83" y="26"/>
                    </a:lnTo>
                    <a:lnTo>
                      <a:pt x="83" y="23"/>
                    </a:lnTo>
                    <a:lnTo>
                      <a:pt x="80" y="23"/>
                    </a:lnTo>
                    <a:lnTo>
                      <a:pt x="83" y="20"/>
                    </a:lnTo>
                    <a:lnTo>
                      <a:pt x="83" y="16"/>
                    </a:lnTo>
                    <a:lnTo>
                      <a:pt x="87" y="16"/>
                    </a:lnTo>
                    <a:lnTo>
                      <a:pt x="87" y="20"/>
                    </a:lnTo>
                    <a:lnTo>
                      <a:pt x="90" y="20"/>
                    </a:lnTo>
                    <a:lnTo>
                      <a:pt x="87" y="16"/>
                    </a:lnTo>
                    <a:lnTo>
                      <a:pt x="93" y="20"/>
                    </a:lnTo>
                    <a:lnTo>
                      <a:pt x="90" y="16"/>
                    </a:lnTo>
                    <a:lnTo>
                      <a:pt x="90" y="13"/>
                    </a:lnTo>
                    <a:lnTo>
                      <a:pt x="93" y="13"/>
                    </a:lnTo>
                    <a:lnTo>
                      <a:pt x="96" y="16"/>
                    </a:lnTo>
                    <a:lnTo>
                      <a:pt x="99" y="13"/>
                    </a:lnTo>
                    <a:lnTo>
                      <a:pt x="99" y="16"/>
                    </a:lnTo>
                    <a:lnTo>
                      <a:pt x="96" y="20"/>
                    </a:lnTo>
                    <a:lnTo>
                      <a:pt x="99" y="16"/>
                    </a:lnTo>
                    <a:lnTo>
                      <a:pt x="99" y="13"/>
                    </a:lnTo>
                    <a:lnTo>
                      <a:pt x="103" y="13"/>
                    </a:lnTo>
                    <a:lnTo>
                      <a:pt x="106" y="13"/>
                    </a:lnTo>
                    <a:lnTo>
                      <a:pt x="109" y="16"/>
                    </a:lnTo>
                    <a:lnTo>
                      <a:pt x="109" y="10"/>
                    </a:lnTo>
                    <a:lnTo>
                      <a:pt x="106" y="10"/>
                    </a:lnTo>
                    <a:lnTo>
                      <a:pt x="109" y="10"/>
                    </a:lnTo>
                    <a:lnTo>
                      <a:pt x="112" y="10"/>
                    </a:lnTo>
                    <a:lnTo>
                      <a:pt x="116" y="10"/>
                    </a:lnTo>
                    <a:lnTo>
                      <a:pt x="119" y="13"/>
                    </a:lnTo>
                    <a:lnTo>
                      <a:pt x="119" y="10"/>
                    </a:lnTo>
                    <a:lnTo>
                      <a:pt x="122" y="7"/>
                    </a:lnTo>
                    <a:lnTo>
                      <a:pt x="125" y="7"/>
                    </a:lnTo>
                    <a:lnTo>
                      <a:pt x="122" y="7"/>
                    </a:lnTo>
                    <a:lnTo>
                      <a:pt x="125" y="4"/>
                    </a:lnTo>
                    <a:lnTo>
                      <a:pt x="122" y="4"/>
                    </a:lnTo>
                    <a:lnTo>
                      <a:pt x="125" y="4"/>
                    </a:lnTo>
                    <a:lnTo>
                      <a:pt x="128" y="0"/>
                    </a:lnTo>
                    <a:lnTo>
                      <a:pt x="128" y="4"/>
                    </a:lnTo>
                    <a:lnTo>
                      <a:pt x="132" y="4"/>
                    </a:lnTo>
                    <a:lnTo>
                      <a:pt x="128" y="7"/>
                    </a:lnTo>
                    <a:lnTo>
                      <a:pt x="128" y="10"/>
                    </a:lnTo>
                    <a:lnTo>
                      <a:pt x="138" y="4"/>
                    </a:lnTo>
                    <a:lnTo>
                      <a:pt x="138" y="7"/>
                    </a:lnTo>
                    <a:lnTo>
                      <a:pt x="141" y="7"/>
                    </a:lnTo>
                    <a:lnTo>
                      <a:pt x="145" y="7"/>
                    </a:lnTo>
                    <a:lnTo>
                      <a:pt x="145" y="0"/>
                    </a:lnTo>
                    <a:lnTo>
                      <a:pt x="151" y="0"/>
                    </a:lnTo>
                    <a:lnTo>
                      <a:pt x="151" y="4"/>
                    </a:lnTo>
                    <a:lnTo>
                      <a:pt x="148" y="4"/>
                    </a:lnTo>
                    <a:lnTo>
                      <a:pt x="148" y="7"/>
                    </a:lnTo>
                    <a:lnTo>
                      <a:pt x="151" y="7"/>
                    </a:lnTo>
                    <a:lnTo>
                      <a:pt x="148" y="7"/>
                    </a:lnTo>
                    <a:lnTo>
                      <a:pt x="151" y="7"/>
                    </a:lnTo>
                    <a:lnTo>
                      <a:pt x="151" y="4"/>
                    </a:lnTo>
                    <a:lnTo>
                      <a:pt x="154" y="4"/>
                    </a:lnTo>
                    <a:lnTo>
                      <a:pt x="157" y="4"/>
                    </a:lnTo>
                    <a:lnTo>
                      <a:pt x="161" y="4"/>
                    </a:lnTo>
                    <a:lnTo>
                      <a:pt x="164" y="7"/>
                    </a:lnTo>
                    <a:lnTo>
                      <a:pt x="167" y="7"/>
                    </a:lnTo>
                    <a:lnTo>
                      <a:pt x="170" y="10"/>
                    </a:lnTo>
                    <a:lnTo>
                      <a:pt x="164" y="10"/>
                    </a:lnTo>
                    <a:lnTo>
                      <a:pt x="154" y="10"/>
                    </a:lnTo>
                    <a:lnTo>
                      <a:pt x="164" y="13"/>
                    </a:lnTo>
                    <a:lnTo>
                      <a:pt x="161" y="16"/>
                    </a:lnTo>
                    <a:lnTo>
                      <a:pt x="164" y="16"/>
                    </a:lnTo>
                    <a:lnTo>
                      <a:pt x="170" y="13"/>
                    </a:lnTo>
                    <a:lnTo>
                      <a:pt x="170" y="16"/>
                    </a:lnTo>
                    <a:lnTo>
                      <a:pt x="164" y="16"/>
                    </a:lnTo>
                    <a:lnTo>
                      <a:pt x="164" y="20"/>
                    </a:lnTo>
                    <a:lnTo>
                      <a:pt x="161" y="20"/>
                    </a:lnTo>
                    <a:lnTo>
                      <a:pt x="157" y="23"/>
                    </a:lnTo>
                    <a:lnTo>
                      <a:pt x="157" y="20"/>
                    </a:lnTo>
                    <a:lnTo>
                      <a:pt x="161" y="20"/>
                    </a:lnTo>
                    <a:lnTo>
                      <a:pt x="157" y="16"/>
                    </a:lnTo>
                    <a:lnTo>
                      <a:pt x="151" y="10"/>
                    </a:lnTo>
                    <a:lnTo>
                      <a:pt x="145" y="13"/>
                    </a:lnTo>
                    <a:lnTo>
                      <a:pt x="138" y="13"/>
                    </a:lnTo>
                    <a:lnTo>
                      <a:pt x="135" y="16"/>
                    </a:lnTo>
                    <a:lnTo>
                      <a:pt x="135" y="23"/>
                    </a:lnTo>
                    <a:lnTo>
                      <a:pt x="128" y="26"/>
                    </a:lnTo>
                    <a:lnTo>
                      <a:pt x="125" y="23"/>
                    </a:lnTo>
                    <a:lnTo>
                      <a:pt x="122" y="26"/>
                    </a:lnTo>
                    <a:lnTo>
                      <a:pt x="116" y="26"/>
                    </a:lnTo>
                    <a:lnTo>
                      <a:pt x="109" y="20"/>
                    </a:lnTo>
                    <a:lnTo>
                      <a:pt x="106" y="20"/>
                    </a:lnTo>
                    <a:lnTo>
                      <a:pt x="103" y="20"/>
                    </a:lnTo>
                    <a:lnTo>
                      <a:pt x="106" y="23"/>
                    </a:lnTo>
                    <a:lnTo>
                      <a:pt x="103" y="23"/>
                    </a:lnTo>
                    <a:lnTo>
                      <a:pt x="99" y="23"/>
                    </a:lnTo>
                    <a:lnTo>
                      <a:pt x="96" y="26"/>
                    </a:lnTo>
                    <a:lnTo>
                      <a:pt x="99" y="29"/>
                    </a:lnTo>
                    <a:lnTo>
                      <a:pt x="87" y="29"/>
                    </a:lnTo>
                    <a:lnTo>
                      <a:pt x="87" y="33"/>
                    </a:lnTo>
                    <a:lnTo>
                      <a:pt x="83" y="36"/>
                    </a:lnTo>
                    <a:lnTo>
                      <a:pt x="80" y="33"/>
                    </a:lnTo>
                    <a:lnTo>
                      <a:pt x="77" y="36"/>
                    </a:lnTo>
                    <a:lnTo>
                      <a:pt x="77" y="39"/>
                    </a:lnTo>
                    <a:lnTo>
                      <a:pt x="74" y="42"/>
                    </a:lnTo>
                    <a:lnTo>
                      <a:pt x="77" y="42"/>
                    </a:lnTo>
                    <a:lnTo>
                      <a:pt x="77" y="45"/>
                    </a:lnTo>
                    <a:lnTo>
                      <a:pt x="70" y="49"/>
                    </a:lnTo>
                    <a:lnTo>
                      <a:pt x="67" y="55"/>
                    </a:lnTo>
                    <a:lnTo>
                      <a:pt x="64" y="55"/>
                    </a:lnTo>
                    <a:lnTo>
                      <a:pt x="64" y="61"/>
                    </a:lnTo>
                    <a:lnTo>
                      <a:pt x="64" y="65"/>
                    </a:lnTo>
                    <a:lnTo>
                      <a:pt x="61" y="71"/>
                    </a:lnTo>
                    <a:lnTo>
                      <a:pt x="64" y="74"/>
                    </a:lnTo>
                    <a:lnTo>
                      <a:pt x="64" y="78"/>
                    </a:lnTo>
                    <a:lnTo>
                      <a:pt x="61" y="78"/>
                    </a:lnTo>
                    <a:lnTo>
                      <a:pt x="54" y="78"/>
                    </a:lnTo>
                    <a:lnTo>
                      <a:pt x="51" y="84"/>
                    </a:lnTo>
                    <a:lnTo>
                      <a:pt x="48" y="87"/>
                    </a:lnTo>
                    <a:lnTo>
                      <a:pt x="51" y="90"/>
                    </a:lnTo>
                    <a:lnTo>
                      <a:pt x="48" y="97"/>
                    </a:lnTo>
                    <a:lnTo>
                      <a:pt x="51" y="97"/>
                    </a:lnTo>
                    <a:lnTo>
                      <a:pt x="51" y="103"/>
                    </a:lnTo>
                    <a:lnTo>
                      <a:pt x="54" y="106"/>
                    </a:lnTo>
                    <a:lnTo>
                      <a:pt x="54" y="110"/>
                    </a:lnTo>
                    <a:lnTo>
                      <a:pt x="54" y="113"/>
                    </a:lnTo>
                    <a:lnTo>
                      <a:pt x="51" y="113"/>
                    </a:lnTo>
                    <a:lnTo>
                      <a:pt x="54" y="116"/>
                    </a:lnTo>
                    <a:lnTo>
                      <a:pt x="54" y="119"/>
                    </a:lnTo>
                    <a:lnTo>
                      <a:pt x="54" y="123"/>
                    </a:lnTo>
                    <a:lnTo>
                      <a:pt x="54" y="126"/>
                    </a:lnTo>
                    <a:lnTo>
                      <a:pt x="51" y="126"/>
                    </a:lnTo>
                    <a:lnTo>
                      <a:pt x="51" y="129"/>
                    </a:lnTo>
                    <a:lnTo>
                      <a:pt x="48" y="132"/>
                    </a:lnTo>
                    <a:lnTo>
                      <a:pt x="48" y="135"/>
                    </a:lnTo>
                    <a:lnTo>
                      <a:pt x="48" y="139"/>
                    </a:lnTo>
                    <a:lnTo>
                      <a:pt x="45" y="135"/>
                    </a:lnTo>
                    <a:lnTo>
                      <a:pt x="42" y="135"/>
                    </a:lnTo>
                    <a:lnTo>
                      <a:pt x="42" y="129"/>
                    </a:lnTo>
                    <a:lnTo>
                      <a:pt x="42" y="126"/>
                    </a:lnTo>
                    <a:lnTo>
                      <a:pt x="38" y="129"/>
                    </a:lnTo>
                    <a:lnTo>
                      <a:pt x="42" y="132"/>
                    </a:lnTo>
                    <a:lnTo>
                      <a:pt x="38" y="132"/>
                    </a:lnTo>
                    <a:lnTo>
                      <a:pt x="38" y="129"/>
                    </a:lnTo>
                    <a:lnTo>
                      <a:pt x="38" y="132"/>
                    </a:lnTo>
                    <a:lnTo>
                      <a:pt x="42" y="135"/>
                    </a:lnTo>
                    <a:lnTo>
                      <a:pt x="38" y="139"/>
                    </a:lnTo>
                    <a:lnTo>
                      <a:pt x="35" y="135"/>
                    </a:lnTo>
                    <a:lnTo>
                      <a:pt x="35" y="139"/>
                    </a:lnTo>
                    <a:lnTo>
                      <a:pt x="32" y="142"/>
                    </a:lnTo>
                    <a:lnTo>
                      <a:pt x="25" y="148"/>
                    </a:lnTo>
                    <a:lnTo>
                      <a:pt x="22" y="145"/>
                    </a:lnTo>
                    <a:lnTo>
                      <a:pt x="19" y="148"/>
                    </a:lnTo>
                    <a:lnTo>
                      <a:pt x="16" y="148"/>
                    </a:lnTo>
                    <a:lnTo>
                      <a:pt x="19" y="148"/>
                    </a:lnTo>
                    <a:lnTo>
                      <a:pt x="16" y="148"/>
                    </a:lnTo>
                    <a:lnTo>
                      <a:pt x="13" y="148"/>
                    </a:lnTo>
                    <a:lnTo>
                      <a:pt x="13" y="145"/>
                    </a:lnTo>
                    <a:lnTo>
                      <a:pt x="13" y="148"/>
                    </a:lnTo>
                    <a:lnTo>
                      <a:pt x="9" y="145"/>
                    </a:lnTo>
                    <a:lnTo>
                      <a:pt x="3" y="142"/>
                    </a:lnTo>
                    <a:lnTo>
                      <a:pt x="6" y="139"/>
                    </a:lnTo>
                    <a:lnTo>
                      <a:pt x="9" y="135"/>
                    </a:lnTo>
                    <a:lnTo>
                      <a:pt x="9" y="132"/>
                    </a:lnTo>
                    <a:lnTo>
                      <a:pt x="3" y="135"/>
                    </a:lnTo>
                    <a:lnTo>
                      <a:pt x="3" y="132"/>
                    </a:lnTo>
                    <a:lnTo>
                      <a:pt x="3" y="129"/>
                    </a:lnTo>
                    <a:lnTo>
                      <a:pt x="6" y="129"/>
                    </a:lnTo>
                    <a:lnTo>
                      <a:pt x="9" y="129"/>
                    </a:lnTo>
                    <a:lnTo>
                      <a:pt x="6" y="129"/>
                    </a:lnTo>
                    <a:lnTo>
                      <a:pt x="9" y="126"/>
                    </a:lnTo>
                    <a:lnTo>
                      <a:pt x="9" y="123"/>
                    </a:lnTo>
                    <a:lnTo>
                      <a:pt x="9" y="119"/>
                    </a:lnTo>
                    <a:lnTo>
                      <a:pt x="13" y="123"/>
                    </a:lnTo>
                    <a:lnTo>
                      <a:pt x="13" y="119"/>
                    </a:lnTo>
                    <a:lnTo>
                      <a:pt x="16" y="119"/>
                    </a:lnTo>
                    <a:lnTo>
                      <a:pt x="9" y="119"/>
                    </a:lnTo>
                    <a:lnTo>
                      <a:pt x="6" y="126"/>
                    </a:lnTo>
                    <a:close/>
                  </a:path>
                </a:pathLst>
              </a:custGeom>
              <a:solidFill>
                <a:srgbClr val="CCCCCC"/>
              </a:solidFill>
              <a:ln w="9525">
                <a:noFill/>
                <a:round/>
                <a:headEnd/>
                <a:tailEnd/>
              </a:ln>
            </p:spPr>
            <p:txBody>
              <a:bodyPr/>
              <a:lstStyle/>
              <a:p>
                <a:endParaRPr lang="en-US"/>
              </a:p>
            </p:txBody>
          </p:sp>
          <p:sp>
            <p:nvSpPr>
              <p:cNvPr id="33216" name="Freeform 299"/>
              <p:cNvSpPr>
                <a:spLocks/>
              </p:cNvSpPr>
              <p:nvPr/>
            </p:nvSpPr>
            <p:spPr bwMode="auto">
              <a:xfrm>
                <a:off x="2787" y="1321"/>
                <a:ext cx="170" cy="148"/>
              </a:xfrm>
              <a:custGeom>
                <a:avLst/>
                <a:gdLst>
                  <a:gd name="T0" fmla="*/ 0 w 170"/>
                  <a:gd name="T1" fmla="*/ 119 h 148"/>
                  <a:gd name="T2" fmla="*/ 0 w 170"/>
                  <a:gd name="T3" fmla="*/ 113 h 148"/>
                  <a:gd name="T4" fmla="*/ 16 w 170"/>
                  <a:gd name="T5" fmla="*/ 113 h 148"/>
                  <a:gd name="T6" fmla="*/ 16 w 170"/>
                  <a:gd name="T7" fmla="*/ 110 h 148"/>
                  <a:gd name="T8" fmla="*/ 0 w 170"/>
                  <a:gd name="T9" fmla="*/ 110 h 148"/>
                  <a:gd name="T10" fmla="*/ 9 w 170"/>
                  <a:gd name="T11" fmla="*/ 103 h 148"/>
                  <a:gd name="T12" fmla="*/ 6 w 170"/>
                  <a:gd name="T13" fmla="*/ 100 h 148"/>
                  <a:gd name="T14" fmla="*/ 9 w 170"/>
                  <a:gd name="T15" fmla="*/ 97 h 148"/>
                  <a:gd name="T16" fmla="*/ 16 w 170"/>
                  <a:gd name="T17" fmla="*/ 94 h 148"/>
                  <a:gd name="T18" fmla="*/ 19 w 170"/>
                  <a:gd name="T19" fmla="*/ 87 h 148"/>
                  <a:gd name="T20" fmla="*/ 29 w 170"/>
                  <a:gd name="T21" fmla="*/ 87 h 148"/>
                  <a:gd name="T22" fmla="*/ 35 w 170"/>
                  <a:gd name="T23" fmla="*/ 84 h 148"/>
                  <a:gd name="T24" fmla="*/ 35 w 170"/>
                  <a:gd name="T25" fmla="*/ 84 h 148"/>
                  <a:gd name="T26" fmla="*/ 35 w 170"/>
                  <a:gd name="T27" fmla="*/ 78 h 148"/>
                  <a:gd name="T28" fmla="*/ 45 w 170"/>
                  <a:gd name="T29" fmla="*/ 65 h 148"/>
                  <a:gd name="T30" fmla="*/ 51 w 170"/>
                  <a:gd name="T31" fmla="*/ 65 h 148"/>
                  <a:gd name="T32" fmla="*/ 51 w 170"/>
                  <a:gd name="T33" fmla="*/ 58 h 148"/>
                  <a:gd name="T34" fmla="*/ 58 w 170"/>
                  <a:gd name="T35" fmla="*/ 49 h 148"/>
                  <a:gd name="T36" fmla="*/ 61 w 170"/>
                  <a:gd name="T37" fmla="*/ 45 h 148"/>
                  <a:gd name="T38" fmla="*/ 70 w 170"/>
                  <a:gd name="T39" fmla="*/ 39 h 148"/>
                  <a:gd name="T40" fmla="*/ 70 w 170"/>
                  <a:gd name="T41" fmla="*/ 33 h 148"/>
                  <a:gd name="T42" fmla="*/ 74 w 170"/>
                  <a:gd name="T43" fmla="*/ 33 h 148"/>
                  <a:gd name="T44" fmla="*/ 80 w 170"/>
                  <a:gd name="T45" fmla="*/ 29 h 148"/>
                  <a:gd name="T46" fmla="*/ 83 w 170"/>
                  <a:gd name="T47" fmla="*/ 26 h 148"/>
                  <a:gd name="T48" fmla="*/ 83 w 170"/>
                  <a:gd name="T49" fmla="*/ 16 h 148"/>
                  <a:gd name="T50" fmla="*/ 87 w 170"/>
                  <a:gd name="T51" fmla="*/ 16 h 148"/>
                  <a:gd name="T52" fmla="*/ 93 w 170"/>
                  <a:gd name="T53" fmla="*/ 13 h 148"/>
                  <a:gd name="T54" fmla="*/ 99 w 170"/>
                  <a:gd name="T55" fmla="*/ 16 h 148"/>
                  <a:gd name="T56" fmla="*/ 106 w 170"/>
                  <a:gd name="T57" fmla="*/ 13 h 148"/>
                  <a:gd name="T58" fmla="*/ 109 w 170"/>
                  <a:gd name="T59" fmla="*/ 10 h 148"/>
                  <a:gd name="T60" fmla="*/ 116 w 170"/>
                  <a:gd name="T61" fmla="*/ 10 h 148"/>
                  <a:gd name="T62" fmla="*/ 125 w 170"/>
                  <a:gd name="T63" fmla="*/ 4 h 148"/>
                  <a:gd name="T64" fmla="*/ 132 w 170"/>
                  <a:gd name="T65" fmla="*/ 4 h 148"/>
                  <a:gd name="T66" fmla="*/ 138 w 170"/>
                  <a:gd name="T67" fmla="*/ 4 h 148"/>
                  <a:gd name="T68" fmla="*/ 141 w 170"/>
                  <a:gd name="T69" fmla="*/ 7 h 148"/>
                  <a:gd name="T70" fmla="*/ 148 w 170"/>
                  <a:gd name="T71" fmla="*/ 4 h 148"/>
                  <a:gd name="T72" fmla="*/ 154 w 170"/>
                  <a:gd name="T73" fmla="*/ 4 h 148"/>
                  <a:gd name="T74" fmla="*/ 170 w 170"/>
                  <a:gd name="T75" fmla="*/ 10 h 148"/>
                  <a:gd name="T76" fmla="*/ 170 w 170"/>
                  <a:gd name="T77" fmla="*/ 13 h 148"/>
                  <a:gd name="T78" fmla="*/ 157 w 170"/>
                  <a:gd name="T79" fmla="*/ 20 h 148"/>
                  <a:gd name="T80" fmla="*/ 135 w 170"/>
                  <a:gd name="T81" fmla="*/ 16 h 148"/>
                  <a:gd name="T82" fmla="*/ 109 w 170"/>
                  <a:gd name="T83" fmla="*/ 20 h 148"/>
                  <a:gd name="T84" fmla="*/ 99 w 170"/>
                  <a:gd name="T85" fmla="*/ 23 h 148"/>
                  <a:gd name="T86" fmla="*/ 87 w 170"/>
                  <a:gd name="T87" fmla="*/ 33 h 148"/>
                  <a:gd name="T88" fmla="*/ 77 w 170"/>
                  <a:gd name="T89" fmla="*/ 42 h 148"/>
                  <a:gd name="T90" fmla="*/ 64 w 170"/>
                  <a:gd name="T91" fmla="*/ 65 h 148"/>
                  <a:gd name="T92" fmla="*/ 51 w 170"/>
                  <a:gd name="T93" fmla="*/ 84 h 148"/>
                  <a:gd name="T94" fmla="*/ 54 w 170"/>
                  <a:gd name="T95" fmla="*/ 106 h 148"/>
                  <a:gd name="T96" fmla="*/ 54 w 170"/>
                  <a:gd name="T97" fmla="*/ 123 h 148"/>
                  <a:gd name="T98" fmla="*/ 48 w 170"/>
                  <a:gd name="T99" fmla="*/ 139 h 148"/>
                  <a:gd name="T100" fmla="*/ 42 w 170"/>
                  <a:gd name="T101" fmla="*/ 135 h 148"/>
                  <a:gd name="T102" fmla="*/ 38 w 170"/>
                  <a:gd name="T103" fmla="*/ 132 h 148"/>
                  <a:gd name="T104" fmla="*/ 35 w 170"/>
                  <a:gd name="T105" fmla="*/ 139 h 148"/>
                  <a:gd name="T106" fmla="*/ 16 w 170"/>
                  <a:gd name="T107" fmla="*/ 148 h 148"/>
                  <a:gd name="T108" fmla="*/ 13 w 170"/>
                  <a:gd name="T109" fmla="*/ 148 h 148"/>
                  <a:gd name="T110" fmla="*/ 9 w 170"/>
                  <a:gd name="T111" fmla="*/ 135 h 148"/>
                  <a:gd name="T112" fmla="*/ 3 w 170"/>
                  <a:gd name="T113" fmla="*/ 129 h 148"/>
                  <a:gd name="T114" fmla="*/ 9 w 170"/>
                  <a:gd name="T115" fmla="*/ 119 h 148"/>
                  <a:gd name="T116" fmla="*/ 6 w 170"/>
                  <a:gd name="T117" fmla="*/ 126 h 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
                  <a:gd name="T178" fmla="*/ 0 h 148"/>
                  <a:gd name="T179" fmla="*/ 170 w 170"/>
                  <a:gd name="T180" fmla="*/ 148 h 1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 h="148">
                    <a:moveTo>
                      <a:pt x="6" y="126"/>
                    </a:moveTo>
                    <a:lnTo>
                      <a:pt x="3" y="123"/>
                    </a:lnTo>
                    <a:lnTo>
                      <a:pt x="0" y="123"/>
                    </a:lnTo>
                    <a:lnTo>
                      <a:pt x="6" y="119"/>
                    </a:lnTo>
                    <a:lnTo>
                      <a:pt x="0" y="119"/>
                    </a:lnTo>
                    <a:lnTo>
                      <a:pt x="0" y="116"/>
                    </a:lnTo>
                    <a:lnTo>
                      <a:pt x="3" y="116"/>
                    </a:lnTo>
                    <a:lnTo>
                      <a:pt x="0" y="116"/>
                    </a:lnTo>
                    <a:lnTo>
                      <a:pt x="0" y="113"/>
                    </a:lnTo>
                    <a:lnTo>
                      <a:pt x="13" y="113"/>
                    </a:lnTo>
                    <a:lnTo>
                      <a:pt x="13" y="116"/>
                    </a:lnTo>
                    <a:lnTo>
                      <a:pt x="16" y="116"/>
                    </a:lnTo>
                    <a:lnTo>
                      <a:pt x="16" y="113"/>
                    </a:lnTo>
                    <a:lnTo>
                      <a:pt x="19" y="113"/>
                    </a:lnTo>
                    <a:lnTo>
                      <a:pt x="19" y="110"/>
                    </a:lnTo>
                    <a:lnTo>
                      <a:pt x="16" y="113"/>
                    </a:lnTo>
                    <a:lnTo>
                      <a:pt x="19" y="106"/>
                    </a:lnTo>
                    <a:lnTo>
                      <a:pt x="16" y="110"/>
                    </a:lnTo>
                    <a:lnTo>
                      <a:pt x="16" y="113"/>
                    </a:lnTo>
                    <a:lnTo>
                      <a:pt x="9" y="113"/>
                    </a:lnTo>
                    <a:lnTo>
                      <a:pt x="9" y="110"/>
                    </a:lnTo>
                    <a:lnTo>
                      <a:pt x="9" y="113"/>
                    </a:lnTo>
                    <a:lnTo>
                      <a:pt x="0" y="113"/>
                    </a:lnTo>
                    <a:lnTo>
                      <a:pt x="0" y="110"/>
                    </a:lnTo>
                    <a:lnTo>
                      <a:pt x="3" y="110"/>
                    </a:lnTo>
                    <a:lnTo>
                      <a:pt x="3" y="106"/>
                    </a:lnTo>
                    <a:lnTo>
                      <a:pt x="0" y="106"/>
                    </a:lnTo>
                    <a:lnTo>
                      <a:pt x="3" y="103"/>
                    </a:lnTo>
                    <a:lnTo>
                      <a:pt x="6" y="103"/>
                    </a:lnTo>
                    <a:lnTo>
                      <a:pt x="9" y="103"/>
                    </a:lnTo>
                    <a:lnTo>
                      <a:pt x="0" y="103"/>
                    </a:lnTo>
                    <a:lnTo>
                      <a:pt x="0" y="100"/>
                    </a:lnTo>
                    <a:lnTo>
                      <a:pt x="3" y="103"/>
                    </a:lnTo>
                    <a:lnTo>
                      <a:pt x="3" y="100"/>
                    </a:lnTo>
                    <a:lnTo>
                      <a:pt x="6" y="100"/>
                    </a:lnTo>
                    <a:lnTo>
                      <a:pt x="9" y="97"/>
                    </a:lnTo>
                    <a:lnTo>
                      <a:pt x="9" y="100"/>
                    </a:lnTo>
                    <a:lnTo>
                      <a:pt x="9" y="97"/>
                    </a:lnTo>
                    <a:lnTo>
                      <a:pt x="16" y="97"/>
                    </a:lnTo>
                    <a:lnTo>
                      <a:pt x="16" y="94"/>
                    </a:lnTo>
                    <a:lnTo>
                      <a:pt x="19" y="94"/>
                    </a:lnTo>
                    <a:lnTo>
                      <a:pt x="13" y="94"/>
                    </a:lnTo>
                    <a:lnTo>
                      <a:pt x="16" y="94"/>
                    </a:lnTo>
                    <a:lnTo>
                      <a:pt x="13" y="94"/>
                    </a:lnTo>
                    <a:lnTo>
                      <a:pt x="16" y="90"/>
                    </a:lnTo>
                    <a:lnTo>
                      <a:pt x="19" y="87"/>
                    </a:lnTo>
                    <a:lnTo>
                      <a:pt x="22" y="87"/>
                    </a:lnTo>
                    <a:lnTo>
                      <a:pt x="25" y="87"/>
                    </a:lnTo>
                    <a:lnTo>
                      <a:pt x="29" y="84"/>
                    </a:lnTo>
                    <a:lnTo>
                      <a:pt x="29" y="87"/>
                    </a:lnTo>
                    <a:lnTo>
                      <a:pt x="32" y="87"/>
                    </a:lnTo>
                    <a:lnTo>
                      <a:pt x="29" y="84"/>
                    </a:lnTo>
                    <a:lnTo>
                      <a:pt x="32" y="84"/>
                    </a:lnTo>
                    <a:lnTo>
                      <a:pt x="35" y="87"/>
                    </a:lnTo>
                    <a:lnTo>
                      <a:pt x="35" y="84"/>
                    </a:lnTo>
                    <a:lnTo>
                      <a:pt x="38" y="84"/>
                    </a:lnTo>
                    <a:lnTo>
                      <a:pt x="45" y="81"/>
                    </a:lnTo>
                    <a:lnTo>
                      <a:pt x="35" y="84"/>
                    </a:lnTo>
                    <a:lnTo>
                      <a:pt x="35" y="81"/>
                    </a:lnTo>
                    <a:lnTo>
                      <a:pt x="32" y="81"/>
                    </a:lnTo>
                    <a:lnTo>
                      <a:pt x="35" y="81"/>
                    </a:lnTo>
                    <a:lnTo>
                      <a:pt x="35" y="78"/>
                    </a:lnTo>
                    <a:lnTo>
                      <a:pt x="42" y="71"/>
                    </a:lnTo>
                    <a:lnTo>
                      <a:pt x="45" y="74"/>
                    </a:lnTo>
                    <a:lnTo>
                      <a:pt x="45" y="71"/>
                    </a:lnTo>
                    <a:lnTo>
                      <a:pt x="42" y="71"/>
                    </a:lnTo>
                    <a:lnTo>
                      <a:pt x="45" y="68"/>
                    </a:lnTo>
                    <a:lnTo>
                      <a:pt x="45" y="65"/>
                    </a:lnTo>
                    <a:lnTo>
                      <a:pt x="51" y="65"/>
                    </a:lnTo>
                    <a:lnTo>
                      <a:pt x="48" y="65"/>
                    </a:lnTo>
                    <a:lnTo>
                      <a:pt x="48" y="61"/>
                    </a:lnTo>
                    <a:lnTo>
                      <a:pt x="51" y="65"/>
                    </a:lnTo>
                    <a:lnTo>
                      <a:pt x="51" y="61"/>
                    </a:lnTo>
                    <a:lnTo>
                      <a:pt x="51" y="58"/>
                    </a:lnTo>
                    <a:lnTo>
                      <a:pt x="54" y="58"/>
                    </a:lnTo>
                    <a:lnTo>
                      <a:pt x="54" y="55"/>
                    </a:lnTo>
                    <a:lnTo>
                      <a:pt x="51" y="58"/>
                    </a:lnTo>
                    <a:lnTo>
                      <a:pt x="54" y="52"/>
                    </a:lnTo>
                    <a:lnTo>
                      <a:pt x="58" y="52"/>
                    </a:lnTo>
                    <a:lnTo>
                      <a:pt x="54" y="52"/>
                    </a:lnTo>
                    <a:lnTo>
                      <a:pt x="58" y="49"/>
                    </a:lnTo>
                    <a:lnTo>
                      <a:pt x="54" y="49"/>
                    </a:lnTo>
                    <a:lnTo>
                      <a:pt x="58" y="45"/>
                    </a:lnTo>
                    <a:lnTo>
                      <a:pt x="61" y="45"/>
                    </a:lnTo>
                    <a:lnTo>
                      <a:pt x="61" y="42"/>
                    </a:lnTo>
                    <a:lnTo>
                      <a:pt x="64" y="39"/>
                    </a:lnTo>
                    <a:lnTo>
                      <a:pt x="67" y="39"/>
                    </a:lnTo>
                    <a:lnTo>
                      <a:pt x="70" y="39"/>
                    </a:lnTo>
                    <a:lnTo>
                      <a:pt x="67" y="39"/>
                    </a:lnTo>
                    <a:lnTo>
                      <a:pt x="70" y="36"/>
                    </a:lnTo>
                    <a:lnTo>
                      <a:pt x="67" y="36"/>
                    </a:lnTo>
                    <a:lnTo>
                      <a:pt x="70" y="36"/>
                    </a:lnTo>
                    <a:lnTo>
                      <a:pt x="67" y="36"/>
                    </a:lnTo>
                    <a:lnTo>
                      <a:pt x="70" y="33"/>
                    </a:lnTo>
                    <a:lnTo>
                      <a:pt x="74" y="36"/>
                    </a:lnTo>
                    <a:lnTo>
                      <a:pt x="74" y="33"/>
                    </a:lnTo>
                    <a:lnTo>
                      <a:pt x="74" y="29"/>
                    </a:lnTo>
                    <a:lnTo>
                      <a:pt x="80" y="29"/>
                    </a:lnTo>
                    <a:lnTo>
                      <a:pt x="74" y="29"/>
                    </a:lnTo>
                    <a:lnTo>
                      <a:pt x="77" y="26"/>
                    </a:lnTo>
                    <a:lnTo>
                      <a:pt x="80" y="26"/>
                    </a:lnTo>
                    <a:lnTo>
                      <a:pt x="83" y="26"/>
                    </a:lnTo>
                    <a:lnTo>
                      <a:pt x="83" y="23"/>
                    </a:lnTo>
                    <a:lnTo>
                      <a:pt x="80" y="23"/>
                    </a:lnTo>
                    <a:lnTo>
                      <a:pt x="83" y="20"/>
                    </a:lnTo>
                    <a:lnTo>
                      <a:pt x="83" y="16"/>
                    </a:lnTo>
                    <a:lnTo>
                      <a:pt x="87" y="16"/>
                    </a:lnTo>
                    <a:lnTo>
                      <a:pt x="87" y="20"/>
                    </a:lnTo>
                    <a:lnTo>
                      <a:pt x="90" y="20"/>
                    </a:lnTo>
                    <a:lnTo>
                      <a:pt x="87" y="16"/>
                    </a:lnTo>
                    <a:lnTo>
                      <a:pt x="93" y="20"/>
                    </a:lnTo>
                    <a:lnTo>
                      <a:pt x="90" y="16"/>
                    </a:lnTo>
                    <a:lnTo>
                      <a:pt x="90" y="13"/>
                    </a:lnTo>
                    <a:lnTo>
                      <a:pt x="93" y="13"/>
                    </a:lnTo>
                    <a:lnTo>
                      <a:pt x="96" y="16"/>
                    </a:lnTo>
                    <a:lnTo>
                      <a:pt x="99" y="13"/>
                    </a:lnTo>
                    <a:lnTo>
                      <a:pt x="99" y="16"/>
                    </a:lnTo>
                    <a:lnTo>
                      <a:pt x="96" y="20"/>
                    </a:lnTo>
                    <a:lnTo>
                      <a:pt x="99" y="16"/>
                    </a:lnTo>
                    <a:lnTo>
                      <a:pt x="99" y="13"/>
                    </a:lnTo>
                    <a:lnTo>
                      <a:pt x="103" y="13"/>
                    </a:lnTo>
                    <a:lnTo>
                      <a:pt x="106" y="13"/>
                    </a:lnTo>
                    <a:lnTo>
                      <a:pt x="109" y="16"/>
                    </a:lnTo>
                    <a:lnTo>
                      <a:pt x="109" y="10"/>
                    </a:lnTo>
                    <a:lnTo>
                      <a:pt x="106" y="10"/>
                    </a:lnTo>
                    <a:lnTo>
                      <a:pt x="109" y="10"/>
                    </a:lnTo>
                    <a:lnTo>
                      <a:pt x="112" y="10"/>
                    </a:lnTo>
                    <a:lnTo>
                      <a:pt x="116" y="10"/>
                    </a:lnTo>
                    <a:lnTo>
                      <a:pt x="119" y="13"/>
                    </a:lnTo>
                    <a:lnTo>
                      <a:pt x="119" y="10"/>
                    </a:lnTo>
                    <a:lnTo>
                      <a:pt x="122" y="7"/>
                    </a:lnTo>
                    <a:lnTo>
                      <a:pt x="125" y="7"/>
                    </a:lnTo>
                    <a:lnTo>
                      <a:pt x="122" y="7"/>
                    </a:lnTo>
                    <a:lnTo>
                      <a:pt x="125" y="4"/>
                    </a:lnTo>
                    <a:lnTo>
                      <a:pt x="122" y="4"/>
                    </a:lnTo>
                    <a:lnTo>
                      <a:pt x="125" y="4"/>
                    </a:lnTo>
                    <a:lnTo>
                      <a:pt x="128" y="0"/>
                    </a:lnTo>
                    <a:lnTo>
                      <a:pt x="128" y="4"/>
                    </a:lnTo>
                    <a:lnTo>
                      <a:pt x="132" y="4"/>
                    </a:lnTo>
                    <a:lnTo>
                      <a:pt x="128" y="7"/>
                    </a:lnTo>
                    <a:lnTo>
                      <a:pt x="128" y="10"/>
                    </a:lnTo>
                    <a:lnTo>
                      <a:pt x="138" y="4"/>
                    </a:lnTo>
                    <a:lnTo>
                      <a:pt x="138" y="7"/>
                    </a:lnTo>
                    <a:lnTo>
                      <a:pt x="141" y="7"/>
                    </a:lnTo>
                    <a:lnTo>
                      <a:pt x="145" y="7"/>
                    </a:lnTo>
                    <a:lnTo>
                      <a:pt x="145" y="0"/>
                    </a:lnTo>
                    <a:lnTo>
                      <a:pt x="151" y="0"/>
                    </a:lnTo>
                    <a:lnTo>
                      <a:pt x="151" y="4"/>
                    </a:lnTo>
                    <a:lnTo>
                      <a:pt x="148" y="4"/>
                    </a:lnTo>
                    <a:lnTo>
                      <a:pt x="148" y="7"/>
                    </a:lnTo>
                    <a:lnTo>
                      <a:pt x="151" y="7"/>
                    </a:lnTo>
                    <a:lnTo>
                      <a:pt x="148" y="7"/>
                    </a:lnTo>
                    <a:lnTo>
                      <a:pt x="151" y="7"/>
                    </a:lnTo>
                    <a:lnTo>
                      <a:pt x="151" y="4"/>
                    </a:lnTo>
                    <a:lnTo>
                      <a:pt x="154" y="4"/>
                    </a:lnTo>
                    <a:lnTo>
                      <a:pt x="157" y="4"/>
                    </a:lnTo>
                    <a:lnTo>
                      <a:pt x="161" y="4"/>
                    </a:lnTo>
                    <a:lnTo>
                      <a:pt x="164" y="7"/>
                    </a:lnTo>
                    <a:lnTo>
                      <a:pt x="167" y="7"/>
                    </a:lnTo>
                    <a:lnTo>
                      <a:pt x="170" y="10"/>
                    </a:lnTo>
                    <a:lnTo>
                      <a:pt x="164" y="10"/>
                    </a:lnTo>
                    <a:lnTo>
                      <a:pt x="154" y="10"/>
                    </a:lnTo>
                    <a:lnTo>
                      <a:pt x="164" y="13"/>
                    </a:lnTo>
                    <a:lnTo>
                      <a:pt x="161" y="16"/>
                    </a:lnTo>
                    <a:lnTo>
                      <a:pt x="164" y="16"/>
                    </a:lnTo>
                    <a:lnTo>
                      <a:pt x="170" y="13"/>
                    </a:lnTo>
                    <a:lnTo>
                      <a:pt x="170" y="16"/>
                    </a:lnTo>
                    <a:lnTo>
                      <a:pt x="164" y="16"/>
                    </a:lnTo>
                    <a:lnTo>
                      <a:pt x="164" y="20"/>
                    </a:lnTo>
                    <a:lnTo>
                      <a:pt x="161" y="20"/>
                    </a:lnTo>
                    <a:lnTo>
                      <a:pt x="157" y="23"/>
                    </a:lnTo>
                    <a:lnTo>
                      <a:pt x="157" y="20"/>
                    </a:lnTo>
                    <a:lnTo>
                      <a:pt x="161" y="20"/>
                    </a:lnTo>
                    <a:lnTo>
                      <a:pt x="157" y="16"/>
                    </a:lnTo>
                    <a:lnTo>
                      <a:pt x="151" y="10"/>
                    </a:lnTo>
                    <a:lnTo>
                      <a:pt x="145" y="13"/>
                    </a:lnTo>
                    <a:lnTo>
                      <a:pt x="138" y="13"/>
                    </a:lnTo>
                    <a:lnTo>
                      <a:pt x="135" y="16"/>
                    </a:lnTo>
                    <a:lnTo>
                      <a:pt x="135" y="23"/>
                    </a:lnTo>
                    <a:lnTo>
                      <a:pt x="128" y="26"/>
                    </a:lnTo>
                    <a:lnTo>
                      <a:pt x="125" y="23"/>
                    </a:lnTo>
                    <a:lnTo>
                      <a:pt x="122" y="26"/>
                    </a:lnTo>
                    <a:lnTo>
                      <a:pt x="116" y="26"/>
                    </a:lnTo>
                    <a:lnTo>
                      <a:pt x="109" y="20"/>
                    </a:lnTo>
                    <a:lnTo>
                      <a:pt x="106" y="20"/>
                    </a:lnTo>
                    <a:lnTo>
                      <a:pt x="103" y="20"/>
                    </a:lnTo>
                    <a:lnTo>
                      <a:pt x="106" y="23"/>
                    </a:lnTo>
                    <a:lnTo>
                      <a:pt x="103" y="23"/>
                    </a:lnTo>
                    <a:lnTo>
                      <a:pt x="99" y="23"/>
                    </a:lnTo>
                    <a:lnTo>
                      <a:pt x="96" y="26"/>
                    </a:lnTo>
                    <a:lnTo>
                      <a:pt x="99" y="29"/>
                    </a:lnTo>
                    <a:lnTo>
                      <a:pt x="87" y="29"/>
                    </a:lnTo>
                    <a:lnTo>
                      <a:pt x="87" y="33"/>
                    </a:lnTo>
                    <a:lnTo>
                      <a:pt x="83" y="36"/>
                    </a:lnTo>
                    <a:lnTo>
                      <a:pt x="80" y="33"/>
                    </a:lnTo>
                    <a:lnTo>
                      <a:pt x="77" y="36"/>
                    </a:lnTo>
                    <a:lnTo>
                      <a:pt x="77" y="39"/>
                    </a:lnTo>
                    <a:lnTo>
                      <a:pt x="74" y="42"/>
                    </a:lnTo>
                    <a:lnTo>
                      <a:pt x="77" y="42"/>
                    </a:lnTo>
                    <a:lnTo>
                      <a:pt x="77" y="45"/>
                    </a:lnTo>
                    <a:lnTo>
                      <a:pt x="70" y="49"/>
                    </a:lnTo>
                    <a:lnTo>
                      <a:pt x="67" y="55"/>
                    </a:lnTo>
                    <a:lnTo>
                      <a:pt x="64" y="55"/>
                    </a:lnTo>
                    <a:lnTo>
                      <a:pt x="64" y="61"/>
                    </a:lnTo>
                    <a:lnTo>
                      <a:pt x="64" y="65"/>
                    </a:lnTo>
                    <a:lnTo>
                      <a:pt x="61" y="71"/>
                    </a:lnTo>
                    <a:lnTo>
                      <a:pt x="64" y="74"/>
                    </a:lnTo>
                    <a:lnTo>
                      <a:pt x="64" y="78"/>
                    </a:lnTo>
                    <a:lnTo>
                      <a:pt x="61" y="78"/>
                    </a:lnTo>
                    <a:lnTo>
                      <a:pt x="54" y="78"/>
                    </a:lnTo>
                    <a:lnTo>
                      <a:pt x="51" y="84"/>
                    </a:lnTo>
                    <a:lnTo>
                      <a:pt x="48" y="87"/>
                    </a:lnTo>
                    <a:lnTo>
                      <a:pt x="51" y="90"/>
                    </a:lnTo>
                    <a:lnTo>
                      <a:pt x="48" y="97"/>
                    </a:lnTo>
                    <a:lnTo>
                      <a:pt x="51" y="97"/>
                    </a:lnTo>
                    <a:lnTo>
                      <a:pt x="51" y="103"/>
                    </a:lnTo>
                    <a:lnTo>
                      <a:pt x="54" y="106"/>
                    </a:lnTo>
                    <a:lnTo>
                      <a:pt x="54" y="110"/>
                    </a:lnTo>
                    <a:lnTo>
                      <a:pt x="54" y="113"/>
                    </a:lnTo>
                    <a:lnTo>
                      <a:pt x="51" y="113"/>
                    </a:lnTo>
                    <a:lnTo>
                      <a:pt x="54" y="116"/>
                    </a:lnTo>
                    <a:lnTo>
                      <a:pt x="54" y="119"/>
                    </a:lnTo>
                    <a:lnTo>
                      <a:pt x="54" y="123"/>
                    </a:lnTo>
                    <a:lnTo>
                      <a:pt x="54" y="126"/>
                    </a:lnTo>
                    <a:lnTo>
                      <a:pt x="51" y="126"/>
                    </a:lnTo>
                    <a:lnTo>
                      <a:pt x="51" y="129"/>
                    </a:lnTo>
                    <a:lnTo>
                      <a:pt x="48" y="132"/>
                    </a:lnTo>
                    <a:lnTo>
                      <a:pt x="48" y="135"/>
                    </a:lnTo>
                    <a:lnTo>
                      <a:pt x="48" y="139"/>
                    </a:lnTo>
                    <a:lnTo>
                      <a:pt x="45" y="135"/>
                    </a:lnTo>
                    <a:lnTo>
                      <a:pt x="42" y="135"/>
                    </a:lnTo>
                    <a:lnTo>
                      <a:pt x="42" y="129"/>
                    </a:lnTo>
                    <a:lnTo>
                      <a:pt x="42" y="126"/>
                    </a:lnTo>
                    <a:lnTo>
                      <a:pt x="38" y="129"/>
                    </a:lnTo>
                    <a:lnTo>
                      <a:pt x="42" y="132"/>
                    </a:lnTo>
                    <a:lnTo>
                      <a:pt x="38" y="132"/>
                    </a:lnTo>
                    <a:lnTo>
                      <a:pt x="38" y="129"/>
                    </a:lnTo>
                    <a:lnTo>
                      <a:pt x="38" y="132"/>
                    </a:lnTo>
                    <a:lnTo>
                      <a:pt x="42" y="135"/>
                    </a:lnTo>
                    <a:lnTo>
                      <a:pt x="38" y="139"/>
                    </a:lnTo>
                    <a:lnTo>
                      <a:pt x="35" y="135"/>
                    </a:lnTo>
                    <a:lnTo>
                      <a:pt x="35" y="139"/>
                    </a:lnTo>
                    <a:lnTo>
                      <a:pt x="32" y="142"/>
                    </a:lnTo>
                    <a:lnTo>
                      <a:pt x="25" y="148"/>
                    </a:lnTo>
                    <a:lnTo>
                      <a:pt x="22" y="145"/>
                    </a:lnTo>
                    <a:lnTo>
                      <a:pt x="19" y="148"/>
                    </a:lnTo>
                    <a:lnTo>
                      <a:pt x="16" y="148"/>
                    </a:lnTo>
                    <a:lnTo>
                      <a:pt x="19" y="148"/>
                    </a:lnTo>
                    <a:lnTo>
                      <a:pt x="16" y="148"/>
                    </a:lnTo>
                    <a:lnTo>
                      <a:pt x="13" y="148"/>
                    </a:lnTo>
                    <a:lnTo>
                      <a:pt x="13" y="145"/>
                    </a:lnTo>
                    <a:lnTo>
                      <a:pt x="13" y="148"/>
                    </a:lnTo>
                    <a:lnTo>
                      <a:pt x="9" y="145"/>
                    </a:lnTo>
                    <a:lnTo>
                      <a:pt x="3" y="142"/>
                    </a:lnTo>
                    <a:lnTo>
                      <a:pt x="6" y="139"/>
                    </a:lnTo>
                    <a:lnTo>
                      <a:pt x="9" y="135"/>
                    </a:lnTo>
                    <a:lnTo>
                      <a:pt x="9" y="132"/>
                    </a:lnTo>
                    <a:lnTo>
                      <a:pt x="3" y="135"/>
                    </a:lnTo>
                    <a:lnTo>
                      <a:pt x="3" y="132"/>
                    </a:lnTo>
                    <a:lnTo>
                      <a:pt x="3" y="129"/>
                    </a:lnTo>
                    <a:lnTo>
                      <a:pt x="6" y="129"/>
                    </a:lnTo>
                    <a:lnTo>
                      <a:pt x="9" y="129"/>
                    </a:lnTo>
                    <a:lnTo>
                      <a:pt x="6" y="129"/>
                    </a:lnTo>
                    <a:lnTo>
                      <a:pt x="9" y="126"/>
                    </a:lnTo>
                    <a:lnTo>
                      <a:pt x="9" y="123"/>
                    </a:lnTo>
                    <a:lnTo>
                      <a:pt x="9" y="119"/>
                    </a:lnTo>
                    <a:lnTo>
                      <a:pt x="13" y="123"/>
                    </a:lnTo>
                    <a:lnTo>
                      <a:pt x="13" y="119"/>
                    </a:lnTo>
                    <a:lnTo>
                      <a:pt x="16" y="119"/>
                    </a:lnTo>
                    <a:lnTo>
                      <a:pt x="9" y="119"/>
                    </a:lnTo>
                    <a:lnTo>
                      <a:pt x="6" y="126"/>
                    </a:lnTo>
                  </a:path>
                </a:pathLst>
              </a:custGeom>
              <a:noFill/>
              <a:ln w="0">
                <a:solidFill>
                  <a:srgbClr val="7F7F7F"/>
                </a:solidFill>
                <a:round/>
                <a:headEnd/>
                <a:tailEnd/>
              </a:ln>
            </p:spPr>
            <p:txBody>
              <a:bodyPr/>
              <a:lstStyle/>
              <a:p>
                <a:endParaRPr lang="en-US"/>
              </a:p>
            </p:txBody>
          </p:sp>
          <p:sp>
            <p:nvSpPr>
              <p:cNvPr id="33217" name="Freeform 300"/>
              <p:cNvSpPr>
                <a:spLocks/>
              </p:cNvSpPr>
              <p:nvPr/>
            </p:nvSpPr>
            <p:spPr bwMode="auto">
              <a:xfrm>
                <a:off x="3211" y="1878"/>
                <a:ext cx="46" cy="45"/>
              </a:xfrm>
              <a:custGeom>
                <a:avLst/>
                <a:gdLst>
                  <a:gd name="T0" fmla="*/ 39 w 46"/>
                  <a:gd name="T1" fmla="*/ 45 h 45"/>
                  <a:gd name="T2" fmla="*/ 29 w 46"/>
                  <a:gd name="T3" fmla="*/ 45 h 45"/>
                  <a:gd name="T4" fmla="*/ 23 w 46"/>
                  <a:gd name="T5" fmla="*/ 42 h 45"/>
                  <a:gd name="T6" fmla="*/ 17 w 46"/>
                  <a:gd name="T7" fmla="*/ 42 h 45"/>
                  <a:gd name="T8" fmla="*/ 10 w 46"/>
                  <a:gd name="T9" fmla="*/ 38 h 45"/>
                  <a:gd name="T10" fmla="*/ 7 w 46"/>
                  <a:gd name="T11" fmla="*/ 29 h 45"/>
                  <a:gd name="T12" fmla="*/ 0 w 46"/>
                  <a:gd name="T13" fmla="*/ 22 h 45"/>
                  <a:gd name="T14" fmla="*/ 0 w 46"/>
                  <a:gd name="T15" fmla="*/ 19 h 45"/>
                  <a:gd name="T16" fmla="*/ 4 w 46"/>
                  <a:gd name="T17" fmla="*/ 19 h 45"/>
                  <a:gd name="T18" fmla="*/ 4 w 46"/>
                  <a:gd name="T19" fmla="*/ 22 h 45"/>
                  <a:gd name="T20" fmla="*/ 7 w 46"/>
                  <a:gd name="T21" fmla="*/ 22 h 45"/>
                  <a:gd name="T22" fmla="*/ 7 w 46"/>
                  <a:gd name="T23" fmla="*/ 26 h 45"/>
                  <a:gd name="T24" fmla="*/ 13 w 46"/>
                  <a:gd name="T25" fmla="*/ 26 h 45"/>
                  <a:gd name="T26" fmla="*/ 13 w 46"/>
                  <a:gd name="T27" fmla="*/ 22 h 45"/>
                  <a:gd name="T28" fmla="*/ 26 w 46"/>
                  <a:gd name="T29" fmla="*/ 26 h 45"/>
                  <a:gd name="T30" fmla="*/ 29 w 46"/>
                  <a:gd name="T31" fmla="*/ 22 h 45"/>
                  <a:gd name="T32" fmla="*/ 29 w 46"/>
                  <a:gd name="T33" fmla="*/ 19 h 45"/>
                  <a:gd name="T34" fmla="*/ 33 w 46"/>
                  <a:gd name="T35" fmla="*/ 19 h 45"/>
                  <a:gd name="T36" fmla="*/ 33 w 46"/>
                  <a:gd name="T37" fmla="*/ 16 h 45"/>
                  <a:gd name="T38" fmla="*/ 39 w 46"/>
                  <a:gd name="T39" fmla="*/ 10 h 45"/>
                  <a:gd name="T40" fmla="*/ 42 w 46"/>
                  <a:gd name="T41" fmla="*/ 0 h 45"/>
                  <a:gd name="T42" fmla="*/ 42 w 46"/>
                  <a:gd name="T43" fmla="*/ 3 h 45"/>
                  <a:gd name="T44" fmla="*/ 46 w 46"/>
                  <a:gd name="T45" fmla="*/ 6 h 45"/>
                  <a:gd name="T46" fmla="*/ 46 w 46"/>
                  <a:gd name="T47" fmla="*/ 16 h 45"/>
                  <a:gd name="T48" fmla="*/ 46 w 46"/>
                  <a:gd name="T49" fmla="*/ 16 h 45"/>
                  <a:gd name="T50" fmla="*/ 42 w 46"/>
                  <a:gd name="T51" fmla="*/ 16 h 45"/>
                  <a:gd name="T52" fmla="*/ 42 w 46"/>
                  <a:gd name="T53" fmla="*/ 19 h 45"/>
                  <a:gd name="T54" fmla="*/ 46 w 46"/>
                  <a:gd name="T55" fmla="*/ 26 h 45"/>
                  <a:gd name="T56" fmla="*/ 39 w 46"/>
                  <a:gd name="T57" fmla="*/ 29 h 45"/>
                  <a:gd name="T58" fmla="*/ 39 w 46"/>
                  <a:gd name="T59" fmla="*/ 35 h 45"/>
                  <a:gd name="T60" fmla="*/ 39 w 46"/>
                  <a:gd name="T61" fmla="*/ 45 h 45"/>
                  <a:gd name="T62" fmla="*/ 39 w 46"/>
                  <a:gd name="T63" fmla="*/ 45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5"/>
                  <a:gd name="T98" fmla="*/ 46 w 46"/>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5">
                    <a:moveTo>
                      <a:pt x="39" y="45"/>
                    </a:moveTo>
                    <a:lnTo>
                      <a:pt x="29" y="45"/>
                    </a:lnTo>
                    <a:lnTo>
                      <a:pt x="23" y="42"/>
                    </a:lnTo>
                    <a:lnTo>
                      <a:pt x="17" y="42"/>
                    </a:lnTo>
                    <a:lnTo>
                      <a:pt x="10" y="38"/>
                    </a:lnTo>
                    <a:lnTo>
                      <a:pt x="7" y="29"/>
                    </a:lnTo>
                    <a:lnTo>
                      <a:pt x="0" y="22"/>
                    </a:lnTo>
                    <a:lnTo>
                      <a:pt x="0" y="19"/>
                    </a:lnTo>
                    <a:lnTo>
                      <a:pt x="4" y="19"/>
                    </a:lnTo>
                    <a:lnTo>
                      <a:pt x="4" y="22"/>
                    </a:lnTo>
                    <a:lnTo>
                      <a:pt x="7" y="22"/>
                    </a:lnTo>
                    <a:lnTo>
                      <a:pt x="7" y="26"/>
                    </a:lnTo>
                    <a:lnTo>
                      <a:pt x="13" y="26"/>
                    </a:lnTo>
                    <a:lnTo>
                      <a:pt x="13" y="22"/>
                    </a:lnTo>
                    <a:lnTo>
                      <a:pt x="26" y="26"/>
                    </a:lnTo>
                    <a:lnTo>
                      <a:pt x="29" y="22"/>
                    </a:lnTo>
                    <a:lnTo>
                      <a:pt x="29" y="19"/>
                    </a:lnTo>
                    <a:lnTo>
                      <a:pt x="33" y="19"/>
                    </a:lnTo>
                    <a:lnTo>
                      <a:pt x="33" y="16"/>
                    </a:lnTo>
                    <a:lnTo>
                      <a:pt x="39" y="10"/>
                    </a:lnTo>
                    <a:lnTo>
                      <a:pt x="42" y="0"/>
                    </a:lnTo>
                    <a:lnTo>
                      <a:pt x="42" y="3"/>
                    </a:lnTo>
                    <a:lnTo>
                      <a:pt x="46" y="6"/>
                    </a:lnTo>
                    <a:lnTo>
                      <a:pt x="46" y="16"/>
                    </a:lnTo>
                    <a:lnTo>
                      <a:pt x="42" y="16"/>
                    </a:lnTo>
                    <a:lnTo>
                      <a:pt x="42" y="19"/>
                    </a:lnTo>
                    <a:lnTo>
                      <a:pt x="46" y="26"/>
                    </a:lnTo>
                    <a:lnTo>
                      <a:pt x="39" y="29"/>
                    </a:lnTo>
                    <a:lnTo>
                      <a:pt x="39" y="35"/>
                    </a:lnTo>
                    <a:lnTo>
                      <a:pt x="39" y="45"/>
                    </a:lnTo>
                    <a:close/>
                  </a:path>
                </a:pathLst>
              </a:custGeom>
              <a:solidFill>
                <a:srgbClr val="CCCCCC"/>
              </a:solidFill>
              <a:ln w="9525">
                <a:noFill/>
                <a:round/>
                <a:headEnd/>
                <a:tailEnd/>
              </a:ln>
            </p:spPr>
            <p:txBody>
              <a:bodyPr/>
              <a:lstStyle/>
              <a:p>
                <a:endParaRPr lang="en-US"/>
              </a:p>
            </p:txBody>
          </p:sp>
          <p:sp>
            <p:nvSpPr>
              <p:cNvPr id="33218" name="Freeform 301"/>
              <p:cNvSpPr>
                <a:spLocks/>
              </p:cNvSpPr>
              <p:nvPr/>
            </p:nvSpPr>
            <p:spPr bwMode="auto">
              <a:xfrm>
                <a:off x="3211" y="1878"/>
                <a:ext cx="46" cy="45"/>
              </a:xfrm>
              <a:custGeom>
                <a:avLst/>
                <a:gdLst>
                  <a:gd name="T0" fmla="*/ 39 w 46"/>
                  <a:gd name="T1" fmla="*/ 45 h 45"/>
                  <a:gd name="T2" fmla="*/ 29 w 46"/>
                  <a:gd name="T3" fmla="*/ 45 h 45"/>
                  <a:gd name="T4" fmla="*/ 23 w 46"/>
                  <a:gd name="T5" fmla="*/ 42 h 45"/>
                  <a:gd name="T6" fmla="*/ 17 w 46"/>
                  <a:gd name="T7" fmla="*/ 42 h 45"/>
                  <a:gd name="T8" fmla="*/ 10 w 46"/>
                  <a:gd name="T9" fmla="*/ 38 h 45"/>
                  <a:gd name="T10" fmla="*/ 7 w 46"/>
                  <a:gd name="T11" fmla="*/ 29 h 45"/>
                  <a:gd name="T12" fmla="*/ 0 w 46"/>
                  <a:gd name="T13" fmla="*/ 22 h 45"/>
                  <a:gd name="T14" fmla="*/ 0 w 46"/>
                  <a:gd name="T15" fmla="*/ 19 h 45"/>
                  <a:gd name="T16" fmla="*/ 4 w 46"/>
                  <a:gd name="T17" fmla="*/ 19 h 45"/>
                  <a:gd name="T18" fmla="*/ 4 w 46"/>
                  <a:gd name="T19" fmla="*/ 22 h 45"/>
                  <a:gd name="T20" fmla="*/ 7 w 46"/>
                  <a:gd name="T21" fmla="*/ 22 h 45"/>
                  <a:gd name="T22" fmla="*/ 7 w 46"/>
                  <a:gd name="T23" fmla="*/ 26 h 45"/>
                  <a:gd name="T24" fmla="*/ 13 w 46"/>
                  <a:gd name="T25" fmla="*/ 26 h 45"/>
                  <a:gd name="T26" fmla="*/ 13 w 46"/>
                  <a:gd name="T27" fmla="*/ 22 h 45"/>
                  <a:gd name="T28" fmla="*/ 26 w 46"/>
                  <a:gd name="T29" fmla="*/ 26 h 45"/>
                  <a:gd name="T30" fmla="*/ 29 w 46"/>
                  <a:gd name="T31" fmla="*/ 22 h 45"/>
                  <a:gd name="T32" fmla="*/ 29 w 46"/>
                  <a:gd name="T33" fmla="*/ 19 h 45"/>
                  <a:gd name="T34" fmla="*/ 33 w 46"/>
                  <a:gd name="T35" fmla="*/ 19 h 45"/>
                  <a:gd name="T36" fmla="*/ 33 w 46"/>
                  <a:gd name="T37" fmla="*/ 16 h 45"/>
                  <a:gd name="T38" fmla="*/ 39 w 46"/>
                  <a:gd name="T39" fmla="*/ 10 h 45"/>
                  <a:gd name="T40" fmla="*/ 42 w 46"/>
                  <a:gd name="T41" fmla="*/ 0 h 45"/>
                  <a:gd name="T42" fmla="*/ 42 w 46"/>
                  <a:gd name="T43" fmla="*/ 3 h 45"/>
                  <a:gd name="T44" fmla="*/ 46 w 46"/>
                  <a:gd name="T45" fmla="*/ 6 h 45"/>
                  <a:gd name="T46" fmla="*/ 46 w 46"/>
                  <a:gd name="T47" fmla="*/ 16 h 45"/>
                  <a:gd name="T48" fmla="*/ 46 w 46"/>
                  <a:gd name="T49" fmla="*/ 16 h 45"/>
                  <a:gd name="T50" fmla="*/ 42 w 46"/>
                  <a:gd name="T51" fmla="*/ 16 h 45"/>
                  <a:gd name="T52" fmla="*/ 42 w 46"/>
                  <a:gd name="T53" fmla="*/ 19 h 45"/>
                  <a:gd name="T54" fmla="*/ 46 w 46"/>
                  <a:gd name="T55" fmla="*/ 26 h 45"/>
                  <a:gd name="T56" fmla="*/ 39 w 46"/>
                  <a:gd name="T57" fmla="*/ 29 h 45"/>
                  <a:gd name="T58" fmla="*/ 39 w 46"/>
                  <a:gd name="T59" fmla="*/ 35 h 45"/>
                  <a:gd name="T60" fmla="*/ 39 w 46"/>
                  <a:gd name="T61" fmla="*/ 45 h 45"/>
                  <a:gd name="T62" fmla="*/ 39 w 46"/>
                  <a:gd name="T63" fmla="*/ 45 h 45"/>
                  <a:gd name="T64" fmla="*/ 39 w 46"/>
                  <a:gd name="T65" fmla="*/ 45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39" y="45"/>
                    </a:moveTo>
                    <a:lnTo>
                      <a:pt x="29" y="45"/>
                    </a:lnTo>
                    <a:lnTo>
                      <a:pt x="23" y="42"/>
                    </a:lnTo>
                    <a:lnTo>
                      <a:pt x="17" y="42"/>
                    </a:lnTo>
                    <a:lnTo>
                      <a:pt x="10" y="38"/>
                    </a:lnTo>
                    <a:lnTo>
                      <a:pt x="7" y="29"/>
                    </a:lnTo>
                    <a:lnTo>
                      <a:pt x="0" y="22"/>
                    </a:lnTo>
                    <a:lnTo>
                      <a:pt x="0" y="19"/>
                    </a:lnTo>
                    <a:lnTo>
                      <a:pt x="4" y="19"/>
                    </a:lnTo>
                    <a:lnTo>
                      <a:pt x="4" y="22"/>
                    </a:lnTo>
                    <a:lnTo>
                      <a:pt x="7" y="22"/>
                    </a:lnTo>
                    <a:lnTo>
                      <a:pt x="7" y="26"/>
                    </a:lnTo>
                    <a:lnTo>
                      <a:pt x="13" y="26"/>
                    </a:lnTo>
                    <a:lnTo>
                      <a:pt x="13" y="22"/>
                    </a:lnTo>
                    <a:lnTo>
                      <a:pt x="26" y="26"/>
                    </a:lnTo>
                    <a:lnTo>
                      <a:pt x="29" y="22"/>
                    </a:lnTo>
                    <a:lnTo>
                      <a:pt x="29" y="19"/>
                    </a:lnTo>
                    <a:lnTo>
                      <a:pt x="33" y="19"/>
                    </a:lnTo>
                    <a:lnTo>
                      <a:pt x="33" y="16"/>
                    </a:lnTo>
                    <a:lnTo>
                      <a:pt x="39" y="10"/>
                    </a:lnTo>
                    <a:lnTo>
                      <a:pt x="42" y="0"/>
                    </a:lnTo>
                    <a:lnTo>
                      <a:pt x="42" y="3"/>
                    </a:lnTo>
                    <a:lnTo>
                      <a:pt x="46" y="6"/>
                    </a:lnTo>
                    <a:lnTo>
                      <a:pt x="46" y="16"/>
                    </a:lnTo>
                    <a:lnTo>
                      <a:pt x="42" y="16"/>
                    </a:lnTo>
                    <a:lnTo>
                      <a:pt x="42" y="19"/>
                    </a:lnTo>
                    <a:lnTo>
                      <a:pt x="46" y="26"/>
                    </a:lnTo>
                    <a:lnTo>
                      <a:pt x="39" y="29"/>
                    </a:lnTo>
                    <a:lnTo>
                      <a:pt x="39" y="35"/>
                    </a:lnTo>
                    <a:lnTo>
                      <a:pt x="39" y="45"/>
                    </a:lnTo>
                  </a:path>
                </a:pathLst>
              </a:custGeom>
              <a:noFill/>
              <a:ln w="0">
                <a:solidFill>
                  <a:srgbClr val="7F7F7F"/>
                </a:solidFill>
                <a:round/>
                <a:headEnd/>
                <a:tailEnd/>
              </a:ln>
            </p:spPr>
            <p:txBody>
              <a:bodyPr/>
              <a:lstStyle/>
              <a:p>
                <a:endParaRPr lang="en-US"/>
              </a:p>
            </p:txBody>
          </p:sp>
          <p:sp>
            <p:nvSpPr>
              <p:cNvPr id="33219" name="Freeform 302"/>
              <p:cNvSpPr>
                <a:spLocks/>
              </p:cNvSpPr>
              <p:nvPr/>
            </p:nvSpPr>
            <p:spPr bwMode="auto">
              <a:xfrm>
                <a:off x="3224" y="1894"/>
                <a:ext cx="68" cy="106"/>
              </a:xfrm>
              <a:custGeom>
                <a:avLst/>
                <a:gdLst>
                  <a:gd name="T0" fmla="*/ 33 w 68"/>
                  <a:gd name="T1" fmla="*/ 35 h 106"/>
                  <a:gd name="T2" fmla="*/ 29 w 68"/>
                  <a:gd name="T3" fmla="*/ 42 h 106"/>
                  <a:gd name="T4" fmla="*/ 29 w 68"/>
                  <a:gd name="T5" fmla="*/ 48 h 106"/>
                  <a:gd name="T6" fmla="*/ 29 w 68"/>
                  <a:gd name="T7" fmla="*/ 55 h 106"/>
                  <a:gd name="T8" fmla="*/ 26 w 68"/>
                  <a:gd name="T9" fmla="*/ 61 h 106"/>
                  <a:gd name="T10" fmla="*/ 20 w 68"/>
                  <a:gd name="T11" fmla="*/ 64 h 106"/>
                  <a:gd name="T12" fmla="*/ 13 w 68"/>
                  <a:gd name="T13" fmla="*/ 68 h 106"/>
                  <a:gd name="T14" fmla="*/ 7 w 68"/>
                  <a:gd name="T15" fmla="*/ 71 h 106"/>
                  <a:gd name="T16" fmla="*/ 0 w 68"/>
                  <a:gd name="T17" fmla="*/ 74 h 106"/>
                  <a:gd name="T18" fmla="*/ 7 w 68"/>
                  <a:gd name="T19" fmla="*/ 90 h 106"/>
                  <a:gd name="T20" fmla="*/ 10 w 68"/>
                  <a:gd name="T21" fmla="*/ 106 h 106"/>
                  <a:gd name="T22" fmla="*/ 20 w 68"/>
                  <a:gd name="T23" fmla="*/ 103 h 106"/>
                  <a:gd name="T24" fmla="*/ 29 w 68"/>
                  <a:gd name="T25" fmla="*/ 103 h 106"/>
                  <a:gd name="T26" fmla="*/ 33 w 68"/>
                  <a:gd name="T27" fmla="*/ 100 h 106"/>
                  <a:gd name="T28" fmla="*/ 33 w 68"/>
                  <a:gd name="T29" fmla="*/ 93 h 106"/>
                  <a:gd name="T30" fmla="*/ 33 w 68"/>
                  <a:gd name="T31" fmla="*/ 90 h 106"/>
                  <a:gd name="T32" fmla="*/ 42 w 68"/>
                  <a:gd name="T33" fmla="*/ 90 h 106"/>
                  <a:gd name="T34" fmla="*/ 45 w 68"/>
                  <a:gd name="T35" fmla="*/ 80 h 106"/>
                  <a:gd name="T36" fmla="*/ 49 w 68"/>
                  <a:gd name="T37" fmla="*/ 77 h 106"/>
                  <a:gd name="T38" fmla="*/ 52 w 68"/>
                  <a:gd name="T39" fmla="*/ 74 h 106"/>
                  <a:gd name="T40" fmla="*/ 52 w 68"/>
                  <a:gd name="T41" fmla="*/ 61 h 106"/>
                  <a:gd name="T42" fmla="*/ 52 w 68"/>
                  <a:gd name="T43" fmla="*/ 58 h 106"/>
                  <a:gd name="T44" fmla="*/ 55 w 68"/>
                  <a:gd name="T45" fmla="*/ 55 h 106"/>
                  <a:gd name="T46" fmla="*/ 55 w 68"/>
                  <a:gd name="T47" fmla="*/ 58 h 106"/>
                  <a:gd name="T48" fmla="*/ 58 w 68"/>
                  <a:gd name="T49" fmla="*/ 58 h 106"/>
                  <a:gd name="T50" fmla="*/ 62 w 68"/>
                  <a:gd name="T51" fmla="*/ 48 h 106"/>
                  <a:gd name="T52" fmla="*/ 68 w 68"/>
                  <a:gd name="T53" fmla="*/ 39 h 106"/>
                  <a:gd name="T54" fmla="*/ 68 w 68"/>
                  <a:gd name="T55" fmla="*/ 32 h 106"/>
                  <a:gd name="T56" fmla="*/ 62 w 68"/>
                  <a:gd name="T57" fmla="*/ 26 h 106"/>
                  <a:gd name="T58" fmla="*/ 55 w 68"/>
                  <a:gd name="T59" fmla="*/ 16 h 106"/>
                  <a:gd name="T60" fmla="*/ 45 w 68"/>
                  <a:gd name="T61" fmla="*/ 13 h 106"/>
                  <a:gd name="T62" fmla="*/ 39 w 68"/>
                  <a:gd name="T63" fmla="*/ 6 h 106"/>
                  <a:gd name="T64" fmla="*/ 36 w 68"/>
                  <a:gd name="T65" fmla="*/ 3 h 106"/>
                  <a:gd name="T66" fmla="*/ 33 w 68"/>
                  <a:gd name="T67" fmla="*/ 0 h 106"/>
                  <a:gd name="T68" fmla="*/ 33 w 68"/>
                  <a:gd name="T69" fmla="*/ 0 h 106"/>
                  <a:gd name="T70" fmla="*/ 29 w 68"/>
                  <a:gd name="T71" fmla="*/ 0 h 106"/>
                  <a:gd name="T72" fmla="*/ 29 w 68"/>
                  <a:gd name="T73" fmla="*/ 3 h 106"/>
                  <a:gd name="T74" fmla="*/ 33 w 68"/>
                  <a:gd name="T75" fmla="*/ 10 h 106"/>
                  <a:gd name="T76" fmla="*/ 26 w 68"/>
                  <a:gd name="T77" fmla="*/ 13 h 106"/>
                  <a:gd name="T78" fmla="*/ 26 w 68"/>
                  <a:gd name="T79" fmla="*/ 19 h 106"/>
                  <a:gd name="T80" fmla="*/ 26 w 68"/>
                  <a:gd name="T81" fmla="*/ 29 h 106"/>
                  <a:gd name="T82" fmla="*/ 33 w 68"/>
                  <a:gd name="T83" fmla="*/ 35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106"/>
                  <a:gd name="T128" fmla="*/ 68 w 68"/>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106">
                    <a:moveTo>
                      <a:pt x="33" y="35"/>
                    </a:moveTo>
                    <a:lnTo>
                      <a:pt x="29" y="42"/>
                    </a:lnTo>
                    <a:lnTo>
                      <a:pt x="29" y="48"/>
                    </a:lnTo>
                    <a:lnTo>
                      <a:pt x="29" y="55"/>
                    </a:lnTo>
                    <a:lnTo>
                      <a:pt x="26" y="61"/>
                    </a:lnTo>
                    <a:lnTo>
                      <a:pt x="20" y="64"/>
                    </a:lnTo>
                    <a:lnTo>
                      <a:pt x="13" y="68"/>
                    </a:lnTo>
                    <a:lnTo>
                      <a:pt x="7" y="71"/>
                    </a:lnTo>
                    <a:lnTo>
                      <a:pt x="0" y="74"/>
                    </a:lnTo>
                    <a:lnTo>
                      <a:pt x="7" y="90"/>
                    </a:lnTo>
                    <a:lnTo>
                      <a:pt x="10" y="106"/>
                    </a:lnTo>
                    <a:lnTo>
                      <a:pt x="20" y="103"/>
                    </a:lnTo>
                    <a:lnTo>
                      <a:pt x="29" y="103"/>
                    </a:lnTo>
                    <a:lnTo>
                      <a:pt x="33" y="100"/>
                    </a:lnTo>
                    <a:lnTo>
                      <a:pt x="33" y="93"/>
                    </a:lnTo>
                    <a:lnTo>
                      <a:pt x="33" y="90"/>
                    </a:lnTo>
                    <a:lnTo>
                      <a:pt x="42" y="90"/>
                    </a:lnTo>
                    <a:lnTo>
                      <a:pt x="45" y="80"/>
                    </a:lnTo>
                    <a:lnTo>
                      <a:pt x="49" y="77"/>
                    </a:lnTo>
                    <a:lnTo>
                      <a:pt x="52" y="74"/>
                    </a:lnTo>
                    <a:lnTo>
                      <a:pt x="52" y="61"/>
                    </a:lnTo>
                    <a:lnTo>
                      <a:pt x="52" y="58"/>
                    </a:lnTo>
                    <a:lnTo>
                      <a:pt x="55" y="55"/>
                    </a:lnTo>
                    <a:lnTo>
                      <a:pt x="55" y="58"/>
                    </a:lnTo>
                    <a:lnTo>
                      <a:pt x="58" y="58"/>
                    </a:lnTo>
                    <a:lnTo>
                      <a:pt x="62" y="48"/>
                    </a:lnTo>
                    <a:lnTo>
                      <a:pt x="68" y="39"/>
                    </a:lnTo>
                    <a:lnTo>
                      <a:pt x="68" y="32"/>
                    </a:lnTo>
                    <a:lnTo>
                      <a:pt x="62" y="26"/>
                    </a:lnTo>
                    <a:lnTo>
                      <a:pt x="55" y="16"/>
                    </a:lnTo>
                    <a:lnTo>
                      <a:pt x="45" y="13"/>
                    </a:lnTo>
                    <a:lnTo>
                      <a:pt x="39" y="6"/>
                    </a:lnTo>
                    <a:lnTo>
                      <a:pt x="36" y="3"/>
                    </a:lnTo>
                    <a:lnTo>
                      <a:pt x="33" y="0"/>
                    </a:lnTo>
                    <a:lnTo>
                      <a:pt x="29" y="0"/>
                    </a:lnTo>
                    <a:lnTo>
                      <a:pt x="29" y="3"/>
                    </a:lnTo>
                    <a:lnTo>
                      <a:pt x="33" y="10"/>
                    </a:lnTo>
                    <a:lnTo>
                      <a:pt x="26" y="13"/>
                    </a:lnTo>
                    <a:lnTo>
                      <a:pt x="26" y="19"/>
                    </a:lnTo>
                    <a:lnTo>
                      <a:pt x="26" y="29"/>
                    </a:lnTo>
                    <a:lnTo>
                      <a:pt x="33" y="35"/>
                    </a:lnTo>
                    <a:close/>
                  </a:path>
                </a:pathLst>
              </a:custGeom>
              <a:solidFill>
                <a:srgbClr val="CCCCCC"/>
              </a:solidFill>
              <a:ln w="9525">
                <a:noFill/>
                <a:round/>
                <a:headEnd/>
                <a:tailEnd/>
              </a:ln>
            </p:spPr>
            <p:txBody>
              <a:bodyPr/>
              <a:lstStyle/>
              <a:p>
                <a:endParaRPr lang="en-US"/>
              </a:p>
            </p:txBody>
          </p:sp>
          <p:sp>
            <p:nvSpPr>
              <p:cNvPr id="33220" name="Freeform 303"/>
              <p:cNvSpPr>
                <a:spLocks/>
              </p:cNvSpPr>
              <p:nvPr/>
            </p:nvSpPr>
            <p:spPr bwMode="auto">
              <a:xfrm>
                <a:off x="3224" y="1894"/>
                <a:ext cx="68" cy="106"/>
              </a:xfrm>
              <a:custGeom>
                <a:avLst/>
                <a:gdLst>
                  <a:gd name="T0" fmla="*/ 33 w 68"/>
                  <a:gd name="T1" fmla="*/ 35 h 106"/>
                  <a:gd name="T2" fmla="*/ 29 w 68"/>
                  <a:gd name="T3" fmla="*/ 42 h 106"/>
                  <a:gd name="T4" fmla="*/ 29 w 68"/>
                  <a:gd name="T5" fmla="*/ 48 h 106"/>
                  <a:gd name="T6" fmla="*/ 29 w 68"/>
                  <a:gd name="T7" fmla="*/ 55 h 106"/>
                  <a:gd name="T8" fmla="*/ 26 w 68"/>
                  <a:gd name="T9" fmla="*/ 61 h 106"/>
                  <a:gd name="T10" fmla="*/ 20 w 68"/>
                  <a:gd name="T11" fmla="*/ 64 h 106"/>
                  <a:gd name="T12" fmla="*/ 13 w 68"/>
                  <a:gd name="T13" fmla="*/ 68 h 106"/>
                  <a:gd name="T14" fmla="*/ 7 w 68"/>
                  <a:gd name="T15" fmla="*/ 71 h 106"/>
                  <a:gd name="T16" fmla="*/ 0 w 68"/>
                  <a:gd name="T17" fmla="*/ 74 h 106"/>
                  <a:gd name="T18" fmla="*/ 7 w 68"/>
                  <a:gd name="T19" fmla="*/ 90 h 106"/>
                  <a:gd name="T20" fmla="*/ 10 w 68"/>
                  <a:gd name="T21" fmla="*/ 106 h 106"/>
                  <a:gd name="T22" fmla="*/ 20 w 68"/>
                  <a:gd name="T23" fmla="*/ 103 h 106"/>
                  <a:gd name="T24" fmla="*/ 29 w 68"/>
                  <a:gd name="T25" fmla="*/ 103 h 106"/>
                  <a:gd name="T26" fmla="*/ 33 w 68"/>
                  <a:gd name="T27" fmla="*/ 100 h 106"/>
                  <a:gd name="T28" fmla="*/ 33 w 68"/>
                  <a:gd name="T29" fmla="*/ 93 h 106"/>
                  <a:gd name="T30" fmla="*/ 33 w 68"/>
                  <a:gd name="T31" fmla="*/ 90 h 106"/>
                  <a:gd name="T32" fmla="*/ 42 w 68"/>
                  <a:gd name="T33" fmla="*/ 90 h 106"/>
                  <a:gd name="T34" fmla="*/ 45 w 68"/>
                  <a:gd name="T35" fmla="*/ 80 h 106"/>
                  <a:gd name="T36" fmla="*/ 49 w 68"/>
                  <a:gd name="T37" fmla="*/ 77 h 106"/>
                  <a:gd name="T38" fmla="*/ 52 w 68"/>
                  <a:gd name="T39" fmla="*/ 74 h 106"/>
                  <a:gd name="T40" fmla="*/ 52 w 68"/>
                  <a:gd name="T41" fmla="*/ 61 h 106"/>
                  <a:gd name="T42" fmla="*/ 52 w 68"/>
                  <a:gd name="T43" fmla="*/ 58 h 106"/>
                  <a:gd name="T44" fmla="*/ 55 w 68"/>
                  <a:gd name="T45" fmla="*/ 55 h 106"/>
                  <a:gd name="T46" fmla="*/ 55 w 68"/>
                  <a:gd name="T47" fmla="*/ 58 h 106"/>
                  <a:gd name="T48" fmla="*/ 58 w 68"/>
                  <a:gd name="T49" fmla="*/ 58 h 106"/>
                  <a:gd name="T50" fmla="*/ 62 w 68"/>
                  <a:gd name="T51" fmla="*/ 48 h 106"/>
                  <a:gd name="T52" fmla="*/ 68 w 68"/>
                  <a:gd name="T53" fmla="*/ 39 h 106"/>
                  <a:gd name="T54" fmla="*/ 68 w 68"/>
                  <a:gd name="T55" fmla="*/ 32 h 106"/>
                  <a:gd name="T56" fmla="*/ 62 w 68"/>
                  <a:gd name="T57" fmla="*/ 26 h 106"/>
                  <a:gd name="T58" fmla="*/ 55 w 68"/>
                  <a:gd name="T59" fmla="*/ 16 h 106"/>
                  <a:gd name="T60" fmla="*/ 45 w 68"/>
                  <a:gd name="T61" fmla="*/ 13 h 106"/>
                  <a:gd name="T62" fmla="*/ 39 w 68"/>
                  <a:gd name="T63" fmla="*/ 6 h 106"/>
                  <a:gd name="T64" fmla="*/ 36 w 68"/>
                  <a:gd name="T65" fmla="*/ 3 h 106"/>
                  <a:gd name="T66" fmla="*/ 33 w 68"/>
                  <a:gd name="T67" fmla="*/ 0 h 106"/>
                  <a:gd name="T68" fmla="*/ 33 w 68"/>
                  <a:gd name="T69" fmla="*/ 0 h 106"/>
                  <a:gd name="T70" fmla="*/ 29 w 68"/>
                  <a:gd name="T71" fmla="*/ 0 h 106"/>
                  <a:gd name="T72" fmla="*/ 29 w 68"/>
                  <a:gd name="T73" fmla="*/ 3 h 106"/>
                  <a:gd name="T74" fmla="*/ 33 w 68"/>
                  <a:gd name="T75" fmla="*/ 10 h 106"/>
                  <a:gd name="T76" fmla="*/ 26 w 68"/>
                  <a:gd name="T77" fmla="*/ 13 h 106"/>
                  <a:gd name="T78" fmla="*/ 26 w 68"/>
                  <a:gd name="T79" fmla="*/ 19 h 106"/>
                  <a:gd name="T80" fmla="*/ 26 w 68"/>
                  <a:gd name="T81" fmla="*/ 29 h 106"/>
                  <a:gd name="T82" fmla="*/ 33 w 68"/>
                  <a:gd name="T83" fmla="*/ 35 h 106"/>
                  <a:gd name="T84" fmla="*/ 33 w 68"/>
                  <a:gd name="T85" fmla="*/ 35 h 1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106"/>
                  <a:gd name="T131" fmla="*/ 68 w 68"/>
                  <a:gd name="T132" fmla="*/ 106 h 1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106">
                    <a:moveTo>
                      <a:pt x="33" y="35"/>
                    </a:moveTo>
                    <a:lnTo>
                      <a:pt x="29" y="42"/>
                    </a:lnTo>
                    <a:lnTo>
                      <a:pt x="29" y="48"/>
                    </a:lnTo>
                    <a:lnTo>
                      <a:pt x="29" y="55"/>
                    </a:lnTo>
                    <a:lnTo>
                      <a:pt x="26" y="61"/>
                    </a:lnTo>
                    <a:lnTo>
                      <a:pt x="20" y="64"/>
                    </a:lnTo>
                    <a:lnTo>
                      <a:pt x="13" y="68"/>
                    </a:lnTo>
                    <a:lnTo>
                      <a:pt x="7" y="71"/>
                    </a:lnTo>
                    <a:lnTo>
                      <a:pt x="0" y="74"/>
                    </a:lnTo>
                    <a:lnTo>
                      <a:pt x="7" y="90"/>
                    </a:lnTo>
                    <a:lnTo>
                      <a:pt x="10" y="106"/>
                    </a:lnTo>
                    <a:lnTo>
                      <a:pt x="20" y="103"/>
                    </a:lnTo>
                    <a:lnTo>
                      <a:pt x="29" y="103"/>
                    </a:lnTo>
                    <a:lnTo>
                      <a:pt x="33" y="100"/>
                    </a:lnTo>
                    <a:lnTo>
                      <a:pt x="33" y="93"/>
                    </a:lnTo>
                    <a:lnTo>
                      <a:pt x="33" y="90"/>
                    </a:lnTo>
                    <a:lnTo>
                      <a:pt x="42" y="90"/>
                    </a:lnTo>
                    <a:lnTo>
                      <a:pt x="45" y="80"/>
                    </a:lnTo>
                    <a:lnTo>
                      <a:pt x="49" y="77"/>
                    </a:lnTo>
                    <a:lnTo>
                      <a:pt x="52" y="74"/>
                    </a:lnTo>
                    <a:lnTo>
                      <a:pt x="52" y="61"/>
                    </a:lnTo>
                    <a:lnTo>
                      <a:pt x="52" y="58"/>
                    </a:lnTo>
                    <a:lnTo>
                      <a:pt x="55" y="55"/>
                    </a:lnTo>
                    <a:lnTo>
                      <a:pt x="55" y="58"/>
                    </a:lnTo>
                    <a:lnTo>
                      <a:pt x="58" y="58"/>
                    </a:lnTo>
                    <a:lnTo>
                      <a:pt x="62" y="48"/>
                    </a:lnTo>
                    <a:lnTo>
                      <a:pt x="68" y="39"/>
                    </a:lnTo>
                    <a:lnTo>
                      <a:pt x="68" y="32"/>
                    </a:lnTo>
                    <a:lnTo>
                      <a:pt x="62" y="26"/>
                    </a:lnTo>
                    <a:lnTo>
                      <a:pt x="55" y="16"/>
                    </a:lnTo>
                    <a:lnTo>
                      <a:pt x="45" y="13"/>
                    </a:lnTo>
                    <a:lnTo>
                      <a:pt x="39" y="6"/>
                    </a:lnTo>
                    <a:lnTo>
                      <a:pt x="36" y="3"/>
                    </a:lnTo>
                    <a:lnTo>
                      <a:pt x="33" y="0"/>
                    </a:lnTo>
                    <a:lnTo>
                      <a:pt x="29" y="0"/>
                    </a:lnTo>
                    <a:lnTo>
                      <a:pt x="29" y="3"/>
                    </a:lnTo>
                    <a:lnTo>
                      <a:pt x="33" y="10"/>
                    </a:lnTo>
                    <a:lnTo>
                      <a:pt x="26" y="13"/>
                    </a:lnTo>
                    <a:lnTo>
                      <a:pt x="26" y="19"/>
                    </a:lnTo>
                    <a:lnTo>
                      <a:pt x="26" y="29"/>
                    </a:lnTo>
                    <a:lnTo>
                      <a:pt x="33" y="35"/>
                    </a:lnTo>
                  </a:path>
                </a:pathLst>
              </a:custGeom>
              <a:noFill/>
              <a:ln w="0">
                <a:solidFill>
                  <a:srgbClr val="7F7F7F"/>
                </a:solidFill>
                <a:round/>
                <a:headEnd/>
                <a:tailEnd/>
              </a:ln>
            </p:spPr>
            <p:txBody>
              <a:bodyPr/>
              <a:lstStyle/>
              <a:p>
                <a:endParaRPr lang="en-US"/>
              </a:p>
            </p:txBody>
          </p:sp>
          <p:sp>
            <p:nvSpPr>
              <p:cNvPr id="33221" name="Freeform 304"/>
              <p:cNvSpPr>
                <a:spLocks/>
              </p:cNvSpPr>
              <p:nvPr/>
            </p:nvSpPr>
            <p:spPr bwMode="auto">
              <a:xfrm>
                <a:off x="3141" y="1968"/>
                <a:ext cx="93" cy="84"/>
              </a:xfrm>
              <a:custGeom>
                <a:avLst/>
                <a:gdLst>
                  <a:gd name="T0" fmla="*/ 83 w 93"/>
                  <a:gd name="T1" fmla="*/ 0 h 84"/>
                  <a:gd name="T2" fmla="*/ 77 w 93"/>
                  <a:gd name="T3" fmla="*/ 3 h 84"/>
                  <a:gd name="T4" fmla="*/ 70 w 93"/>
                  <a:gd name="T5" fmla="*/ 6 h 84"/>
                  <a:gd name="T6" fmla="*/ 61 w 93"/>
                  <a:gd name="T7" fmla="*/ 10 h 84"/>
                  <a:gd name="T8" fmla="*/ 54 w 93"/>
                  <a:gd name="T9" fmla="*/ 10 h 84"/>
                  <a:gd name="T10" fmla="*/ 48 w 93"/>
                  <a:gd name="T11" fmla="*/ 19 h 84"/>
                  <a:gd name="T12" fmla="*/ 45 w 93"/>
                  <a:gd name="T13" fmla="*/ 29 h 84"/>
                  <a:gd name="T14" fmla="*/ 38 w 93"/>
                  <a:gd name="T15" fmla="*/ 35 h 84"/>
                  <a:gd name="T16" fmla="*/ 32 w 93"/>
                  <a:gd name="T17" fmla="*/ 45 h 84"/>
                  <a:gd name="T18" fmla="*/ 32 w 93"/>
                  <a:gd name="T19" fmla="*/ 32 h 84"/>
                  <a:gd name="T20" fmla="*/ 25 w 93"/>
                  <a:gd name="T21" fmla="*/ 29 h 84"/>
                  <a:gd name="T22" fmla="*/ 16 w 93"/>
                  <a:gd name="T23" fmla="*/ 22 h 84"/>
                  <a:gd name="T24" fmla="*/ 6 w 93"/>
                  <a:gd name="T25" fmla="*/ 26 h 84"/>
                  <a:gd name="T26" fmla="*/ 3 w 93"/>
                  <a:gd name="T27" fmla="*/ 32 h 84"/>
                  <a:gd name="T28" fmla="*/ 3 w 93"/>
                  <a:gd name="T29" fmla="*/ 35 h 84"/>
                  <a:gd name="T30" fmla="*/ 0 w 93"/>
                  <a:gd name="T31" fmla="*/ 35 h 84"/>
                  <a:gd name="T32" fmla="*/ 0 w 93"/>
                  <a:gd name="T33" fmla="*/ 42 h 84"/>
                  <a:gd name="T34" fmla="*/ 0 w 93"/>
                  <a:gd name="T35" fmla="*/ 45 h 84"/>
                  <a:gd name="T36" fmla="*/ 0 w 93"/>
                  <a:gd name="T37" fmla="*/ 48 h 84"/>
                  <a:gd name="T38" fmla="*/ 0 w 93"/>
                  <a:gd name="T39" fmla="*/ 48 h 84"/>
                  <a:gd name="T40" fmla="*/ 3 w 93"/>
                  <a:gd name="T41" fmla="*/ 51 h 84"/>
                  <a:gd name="T42" fmla="*/ 3 w 93"/>
                  <a:gd name="T43" fmla="*/ 64 h 84"/>
                  <a:gd name="T44" fmla="*/ 6 w 93"/>
                  <a:gd name="T45" fmla="*/ 67 h 84"/>
                  <a:gd name="T46" fmla="*/ 6 w 93"/>
                  <a:gd name="T47" fmla="*/ 77 h 84"/>
                  <a:gd name="T48" fmla="*/ 9 w 93"/>
                  <a:gd name="T49" fmla="*/ 84 h 84"/>
                  <a:gd name="T50" fmla="*/ 13 w 93"/>
                  <a:gd name="T51" fmla="*/ 84 h 84"/>
                  <a:gd name="T52" fmla="*/ 22 w 93"/>
                  <a:gd name="T53" fmla="*/ 84 h 84"/>
                  <a:gd name="T54" fmla="*/ 29 w 93"/>
                  <a:gd name="T55" fmla="*/ 80 h 84"/>
                  <a:gd name="T56" fmla="*/ 29 w 93"/>
                  <a:gd name="T57" fmla="*/ 74 h 84"/>
                  <a:gd name="T58" fmla="*/ 38 w 93"/>
                  <a:gd name="T59" fmla="*/ 74 h 84"/>
                  <a:gd name="T60" fmla="*/ 45 w 93"/>
                  <a:gd name="T61" fmla="*/ 74 h 84"/>
                  <a:gd name="T62" fmla="*/ 48 w 93"/>
                  <a:gd name="T63" fmla="*/ 67 h 84"/>
                  <a:gd name="T64" fmla="*/ 54 w 93"/>
                  <a:gd name="T65" fmla="*/ 67 h 84"/>
                  <a:gd name="T66" fmla="*/ 58 w 93"/>
                  <a:gd name="T67" fmla="*/ 64 h 84"/>
                  <a:gd name="T68" fmla="*/ 61 w 93"/>
                  <a:gd name="T69" fmla="*/ 61 h 84"/>
                  <a:gd name="T70" fmla="*/ 64 w 93"/>
                  <a:gd name="T71" fmla="*/ 58 h 84"/>
                  <a:gd name="T72" fmla="*/ 80 w 93"/>
                  <a:gd name="T73" fmla="*/ 51 h 84"/>
                  <a:gd name="T74" fmla="*/ 83 w 93"/>
                  <a:gd name="T75" fmla="*/ 48 h 84"/>
                  <a:gd name="T76" fmla="*/ 87 w 93"/>
                  <a:gd name="T77" fmla="*/ 45 h 84"/>
                  <a:gd name="T78" fmla="*/ 87 w 93"/>
                  <a:gd name="T79" fmla="*/ 42 h 84"/>
                  <a:gd name="T80" fmla="*/ 90 w 93"/>
                  <a:gd name="T81" fmla="*/ 39 h 84"/>
                  <a:gd name="T82" fmla="*/ 93 w 93"/>
                  <a:gd name="T83" fmla="*/ 32 h 84"/>
                  <a:gd name="T84" fmla="*/ 90 w 93"/>
                  <a:gd name="T85" fmla="*/ 16 h 84"/>
                  <a:gd name="T86" fmla="*/ 83 w 93"/>
                  <a:gd name="T87" fmla="*/ 0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84"/>
                  <a:gd name="T134" fmla="*/ 93 w 93"/>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84">
                    <a:moveTo>
                      <a:pt x="83" y="0"/>
                    </a:moveTo>
                    <a:lnTo>
                      <a:pt x="77" y="3"/>
                    </a:lnTo>
                    <a:lnTo>
                      <a:pt x="70" y="6"/>
                    </a:lnTo>
                    <a:lnTo>
                      <a:pt x="61" y="10"/>
                    </a:lnTo>
                    <a:lnTo>
                      <a:pt x="54" y="10"/>
                    </a:lnTo>
                    <a:lnTo>
                      <a:pt x="48" y="19"/>
                    </a:lnTo>
                    <a:lnTo>
                      <a:pt x="45" y="29"/>
                    </a:lnTo>
                    <a:lnTo>
                      <a:pt x="38" y="35"/>
                    </a:lnTo>
                    <a:lnTo>
                      <a:pt x="32" y="45"/>
                    </a:lnTo>
                    <a:lnTo>
                      <a:pt x="32" y="32"/>
                    </a:lnTo>
                    <a:lnTo>
                      <a:pt x="25" y="29"/>
                    </a:lnTo>
                    <a:lnTo>
                      <a:pt x="16" y="22"/>
                    </a:lnTo>
                    <a:lnTo>
                      <a:pt x="6" y="26"/>
                    </a:lnTo>
                    <a:lnTo>
                      <a:pt x="3" y="32"/>
                    </a:lnTo>
                    <a:lnTo>
                      <a:pt x="3" y="35"/>
                    </a:lnTo>
                    <a:lnTo>
                      <a:pt x="0" y="35"/>
                    </a:lnTo>
                    <a:lnTo>
                      <a:pt x="0" y="42"/>
                    </a:lnTo>
                    <a:lnTo>
                      <a:pt x="0" y="45"/>
                    </a:lnTo>
                    <a:lnTo>
                      <a:pt x="0" y="48"/>
                    </a:lnTo>
                    <a:lnTo>
                      <a:pt x="3" y="51"/>
                    </a:lnTo>
                    <a:lnTo>
                      <a:pt x="3" y="64"/>
                    </a:lnTo>
                    <a:lnTo>
                      <a:pt x="6" y="67"/>
                    </a:lnTo>
                    <a:lnTo>
                      <a:pt x="6" y="77"/>
                    </a:lnTo>
                    <a:lnTo>
                      <a:pt x="9" y="84"/>
                    </a:lnTo>
                    <a:lnTo>
                      <a:pt x="13" y="84"/>
                    </a:lnTo>
                    <a:lnTo>
                      <a:pt x="22" y="84"/>
                    </a:lnTo>
                    <a:lnTo>
                      <a:pt x="29" y="80"/>
                    </a:lnTo>
                    <a:lnTo>
                      <a:pt x="29" y="74"/>
                    </a:lnTo>
                    <a:lnTo>
                      <a:pt x="38" y="74"/>
                    </a:lnTo>
                    <a:lnTo>
                      <a:pt x="45" y="74"/>
                    </a:lnTo>
                    <a:lnTo>
                      <a:pt x="48" y="67"/>
                    </a:lnTo>
                    <a:lnTo>
                      <a:pt x="54" y="67"/>
                    </a:lnTo>
                    <a:lnTo>
                      <a:pt x="58" y="64"/>
                    </a:lnTo>
                    <a:lnTo>
                      <a:pt x="61" y="61"/>
                    </a:lnTo>
                    <a:lnTo>
                      <a:pt x="64" y="58"/>
                    </a:lnTo>
                    <a:lnTo>
                      <a:pt x="80" y="51"/>
                    </a:lnTo>
                    <a:lnTo>
                      <a:pt x="83" y="48"/>
                    </a:lnTo>
                    <a:lnTo>
                      <a:pt x="87" y="45"/>
                    </a:lnTo>
                    <a:lnTo>
                      <a:pt x="87" y="42"/>
                    </a:lnTo>
                    <a:lnTo>
                      <a:pt x="90" y="39"/>
                    </a:lnTo>
                    <a:lnTo>
                      <a:pt x="93" y="32"/>
                    </a:lnTo>
                    <a:lnTo>
                      <a:pt x="90" y="16"/>
                    </a:lnTo>
                    <a:lnTo>
                      <a:pt x="83" y="0"/>
                    </a:lnTo>
                    <a:close/>
                  </a:path>
                </a:pathLst>
              </a:custGeom>
              <a:solidFill>
                <a:srgbClr val="CCCCCC"/>
              </a:solidFill>
              <a:ln w="9525">
                <a:noFill/>
                <a:round/>
                <a:headEnd/>
                <a:tailEnd/>
              </a:ln>
            </p:spPr>
            <p:txBody>
              <a:bodyPr/>
              <a:lstStyle/>
              <a:p>
                <a:endParaRPr lang="en-US"/>
              </a:p>
            </p:txBody>
          </p:sp>
          <p:sp>
            <p:nvSpPr>
              <p:cNvPr id="33222" name="Freeform 305"/>
              <p:cNvSpPr>
                <a:spLocks/>
              </p:cNvSpPr>
              <p:nvPr/>
            </p:nvSpPr>
            <p:spPr bwMode="auto">
              <a:xfrm>
                <a:off x="3141" y="1968"/>
                <a:ext cx="93" cy="84"/>
              </a:xfrm>
              <a:custGeom>
                <a:avLst/>
                <a:gdLst>
                  <a:gd name="T0" fmla="*/ 83 w 93"/>
                  <a:gd name="T1" fmla="*/ 0 h 84"/>
                  <a:gd name="T2" fmla="*/ 77 w 93"/>
                  <a:gd name="T3" fmla="*/ 3 h 84"/>
                  <a:gd name="T4" fmla="*/ 70 w 93"/>
                  <a:gd name="T5" fmla="*/ 6 h 84"/>
                  <a:gd name="T6" fmla="*/ 61 w 93"/>
                  <a:gd name="T7" fmla="*/ 10 h 84"/>
                  <a:gd name="T8" fmla="*/ 54 w 93"/>
                  <a:gd name="T9" fmla="*/ 10 h 84"/>
                  <a:gd name="T10" fmla="*/ 48 w 93"/>
                  <a:gd name="T11" fmla="*/ 19 h 84"/>
                  <a:gd name="T12" fmla="*/ 45 w 93"/>
                  <a:gd name="T13" fmla="*/ 29 h 84"/>
                  <a:gd name="T14" fmla="*/ 38 w 93"/>
                  <a:gd name="T15" fmla="*/ 35 h 84"/>
                  <a:gd name="T16" fmla="*/ 32 w 93"/>
                  <a:gd name="T17" fmla="*/ 45 h 84"/>
                  <a:gd name="T18" fmla="*/ 32 w 93"/>
                  <a:gd name="T19" fmla="*/ 32 h 84"/>
                  <a:gd name="T20" fmla="*/ 25 w 93"/>
                  <a:gd name="T21" fmla="*/ 29 h 84"/>
                  <a:gd name="T22" fmla="*/ 16 w 93"/>
                  <a:gd name="T23" fmla="*/ 22 h 84"/>
                  <a:gd name="T24" fmla="*/ 6 w 93"/>
                  <a:gd name="T25" fmla="*/ 26 h 84"/>
                  <a:gd name="T26" fmla="*/ 3 w 93"/>
                  <a:gd name="T27" fmla="*/ 32 h 84"/>
                  <a:gd name="T28" fmla="*/ 3 w 93"/>
                  <a:gd name="T29" fmla="*/ 35 h 84"/>
                  <a:gd name="T30" fmla="*/ 0 w 93"/>
                  <a:gd name="T31" fmla="*/ 35 h 84"/>
                  <a:gd name="T32" fmla="*/ 0 w 93"/>
                  <a:gd name="T33" fmla="*/ 42 h 84"/>
                  <a:gd name="T34" fmla="*/ 0 w 93"/>
                  <a:gd name="T35" fmla="*/ 45 h 84"/>
                  <a:gd name="T36" fmla="*/ 0 w 93"/>
                  <a:gd name="T37" fmla="*/ 48 h 84"/>
                  <a:gd name="T38" fmla="*/ 0 w 93"/>
                  <a:gd name="T39" fmla="*/ 48 h 84"/>
                  <a:gd name="T40" fmla="*/ 3 w 93"/>
                  <a:gd name="T41" fmla="*/ 51 h 84"/>
                  <a:gd name="T42" fmla="*/ 3 w 93"/>
                  <a:gd name="T43" fmla="*/ 64 h 84"/>
                  <a:gd name="T44" fmla="*/ 6 w 93"/>
                  <a:gd name="T45" fmla="*/ 67 h 84"/>
                  <a:gd name="T46" fmla="*/ 6 w 93"/>
                  <a:gd name="T47" fmla="*/ 77 h 84"/>
                  <a:gd name="T48" fmla="*/ 9 w 93"/>
                  <a:gd name="T49" fmla="*/ 84 h 84"/>
                  <a:gd name="T50" fmla="*/ 13 w 93"/>
                  <a:gd name="T51" fmla="*/ 84 h 84"/>
                  <a:gd name="T52" fmla="*/ 22 w 93"/>
                  <a:gd name="T53" fmla="*/ 84 h 84"/>
                  <a:gd name="T54" fmla="*/ 29 w 93"/>
                  <a:gd name="T55" fmla="*/ 80 h 84"/>
                  <a:gd name="T56" fmla="*/ 29 w 93"/>
                  <a:gd name="T57" fmla="*/ 74 h 84"/>
                  <a:gd name="T58" fmla="*/ 38 w 93"/>
                  <a:gd name="T59" fmla="*/ 74 h 84"/>
                  <a:gd name="T60" fmla="*/ 45 w 93"/>
                  <a:gd name="T61" fmla="*/ 74 h 84"/>
                  <a:gd name="T62" fmla="*/ 48 w 93"/>
                  <a:gd name="T63" fmla="*/ 67 h 84"/>
                  <a:gd name="T64" fmla="*/ 54 w 93"/>
                  <a:gd name="T65" fmla="*/ 67 h 84"/>
                  <a:gd name="T66" fmla="*/ 58 w 93"/>
                  <a:gd name="T67" fmla="*/ 64 h 84"/>
                  <a:gd name="T68" fmla="*/ 61 w 93"/>
                  <a:gd name="T69" fmla="*/ 61 h 84"/>
                  <a:gd name="T70" fmla="*/ 64 w 93"/>
                  <a:gd name="T71" fmla="*/ 58 h 84"/>
                  <a:gd name="T72" fmla="*/ 80 w 93"/>
                  <a:gd name="T73" fmla="*/ 51 h 84"/>
                  <a:gd name="T74" fmla="*/ 83 w 93"/>
                  <a:gd name="T75" fmla="*/ 48 h 84"/>
                  <a:gd name="T76" fmla="*/ 87 w 93"/>
                  <a:gd name="T77" fmla="*/ 45 h 84"/>
                  <a:gd name="T78" fmla="*/ 87 w 93"/>
                  <a:gd name="T79" fmla="*/ 42 h 84"/>
                  <a:gd name="T80" fmla="*/ 90 w 93"/>
                  <a:gd name="T81" fmla="*/ 39 h 84"/>
                  <a:gd name="T82" fmla="*/ 93 w 93"/>
                  <a:gd name="T83" fmla="*/ 32 h 84"/>
                  <a:gd name="T84" fmla="*/ 90 w 93"/>
                  <a:gd name="T85" fmla="*/ 16 h 84"/>
                  <a:gd name="T86" fmla="*/ 83 w 93"/>
                  <a:gd name="T87" fmla="*/ 0 h 84"/>
                  <a:gd name="T88" fmla="*/ 83 w 93"/>
                  <a:gd name="T89" fmla="*/ 0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
                  <a:gd name="T136" fmla="*/ 0 h 84"/>
                  <a:gd name="T137" fmla="*/ 93 w 93"/>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 h="84">
                    <a:moveTo>
                      <a:pt x="83" y="0"/>
                    </a:moveTo>
                    <a:lnTo>
                      <a:pt x="77" y="3"/>
                    </a:lnTo>
                    <a:lnTo>
                      <a:pt x="70" y="6"/>
                    </a:lnTo>
                    <a:lnTo>
                      <a:pt x="61" y="10"/>
                    </a:lnTo>
                    <a:lnTo>
                      <a:pt x="54" y="10"/>
                    </a:lnTo>
                    <a:lnTo>
                      <a:pt x="48" y="19"/>
                    </a:lnTo>
                    <a:lnTo>
                      <a:pt x="45" y="29"/>
                    </a:lnTo>
                    <a:lnTo>
                      <a:pt x="38" y="35"/>
                    </a:lnTo>
                    <a:lnTo>
                      <a:pt x="32" y="45"/>
                    </a:lnTo>
                    <a:lnTo>
                      <a:pt x="32" y="32"/>
                    </a:lnTo>
                    <a:lnTo>
                      <a:pt x="25" y="29"/>
                    </a:lnTo>
                    <a:lnTo>
                      <a:pt x="16" y="22"/>
                    </a:lnTo>
                    <a:lnTo>
                      <a:pt x="6" y="26"/>
                    </a:lnTo>
                    <a:lnTo>
                      <a:pt x="3" y="32"/>
                    </a:lnTo>
                    <a:lnTo>
                      <a:pt x="3" y="35"/>
                    </a:lnTo>
                    <a:lnTo>
                      <a:pt x="0" y="35"/>
                    </a:lnTo>
                    <a:lnTo>
                      <a:pt x="0" y="42"/>
                    </a:lnTo>
                    <a:lnTo>
                      <a:pt x="0" y="45"/>
                    </a:lnTo>
                    <a:lnTo>
                      <a:pt x="0" y="48"/>
                    </a:lnTo>
                    <a:lnTo>
                      <a:pt x="3" y="51"/>
                    </a:lnTo>
                    <a:lnTo>
                      <a:pt x="3" y="64"/>
                    </a:lnTo>
                    <a:lnTo>
                      <a:pt x="6" y="67"/>
                    </a:lnTo>
                    <a:lnTo>
                      <a:pt x="6" y="77"/>
                    </a:lnTo>
                    <a:lnTo>
                      <a:pt x="9" y="84"/>
                    </a:lnTo>
                    <a:lnTo>
                      <a:pt x="13" y="84"/>
                    </a:lnTo>
                    <a:lnTo>
                      <a:pt x="22" y="84"/>
                    </a:lnTo>
                    <a:lnTo>
                      <a:pt x="29" y="80"/>
                    </a:lnTo>
                    <a:lnTo>
                      <a:pt x="29" y="74"/>
                    </a:lnTo>
                    <a:lnTo>
                      <a:pt x="38" y="74"/>
                    </a:lnTo>
                    <a:lnTo>
                      <a:pt x="45" y="74"/>
                    </a:lnTo>
                    <a:lnTo>
                      <a:pt x="48" y="67"/>
                    </a:lnTo>
                    <a:lnTo>
                      <a:pt x="54" y="67"/>
                    </a:lnTo>
                    <a:lnTo>
                      <a:pt x="58" y="64"/>
                    </a:lnTo>
                    <a:lnTo>
                      <a:pt x="61" y="61"/>
                    </a:lnTo>
                    <a:lnTo>
                      <a:pt x="64" y="58"/>
                    </a:lnTo>
                    <a:lnTo>
                      <a:pt x="80" y="51"/>
                    </a:lnTo>
                    <a:lnTo>
                      <a:pt x="83" y="48"/>
                    </a:lnTo>
                    <a:lnTo>
                      <a:pt x="87" y="45"/>
                    </a:lnTo>
                    <a:lnTo>
                      <a:pt x="87" y="42"/>
                    </a:lnTo>
                    <a:lnTo>
                      <a:pt x="90" y="39"/>
                    </a:lnTo>
                    <a:lnTo>
                      <a:pt x="93" y="32"/>
                    </a:lnTo>
                    <a:lnTo>
                      <a:pt x="90" y="16"/>
                    </a:lnTo>
                    <a:lnTo>
                      <a:pt x="83" y="0"/>
                    </a:lnTo>
                  </a:path>
                </a:pathLst>
              </a:custGeom>
              <a:noFill/>
              <a:ln w="0">
                <a:solidFill>
                  <a:srgbClr val="7F7F7F"/>
                </a:solidFill>
                <a:round/>
                <a:headEnd/>
                <a:tailEnd/>
              </a:ln>
            </p:spPr>
            <p:txBody>
              <a:bodyPr/>
              <a:lstStyle/>
              <a:p>
                <a:endParaRPr lang="en-US"/>
              </a:p>
            </p:txBody>
          </p:sp>
          <p:sp>
            <p:nvSpPr>
              <p:cNvPr id="33223" name="Freeform 306"/>
              <p:cNvSpPr>
                <a:spLocks/>
              </p:cNvSpPr>
              <p:nvPr/>
            </p:nvSpPr>
            <p:spPr bwMode="auto">
              <a:xfrm>
                <a:off x="3025" y="2351"/>
                <a:ext cx="100" cy="212"/>
              </a:xfrm>
              <a:custGeom>
                <a:avLst/>
                <a:gdLst>
                  <a:gd name="T0" fmla="*/ 45 w 100"/>
                  <a:gd name="T1" fmla="*/ 25 h 212"/>
                  <a:gd name="T2" fmla="*/ 55 w 100"/>
                  <a:gd name="T3" fmla="*/ 16 h 212"/>
                  <a:gd name="T4" fmla="*/ 61 w 100"/>
                  <a:gd name="T5" fmla="*/ 16 h 212"/>
                  <a:gd name="T6" fmla="*/ 71 w 100"/>
                  <a:gd name="T7" fmla="*/ 16 h 212"/>
                  <a:gd name="T8" fmla="*/ 80 w 100"/>
                  <a:gd name="T9" fmla="*/ 9 h 212"/>
                  <a:gd name="T10" fmla="*/ 84 w 100"/>
                  <a:gd name="T11" fmla="*/ 13 h 212"/>
                  <a:gd name="T12" fmla="*/ 100 w 100"/>
                  <a:gd name="T13" fmla="*/ 3 h 212"/>
                  <a:gd name="T14" fmla="*/ 100 w 100"/>
                  <a:gd name="T15" fmla="*/ 3 h 212"/>
                  <a:gd name="T16" fmla="*/ 100 w 100"/>
                  <a:gd name="T17" fmla="*/ 9 h 212"/>
                  <a:gd name="T18" fmla="*/ 96 w 100"/>
                  <a:gd name="T19" fmla="*/ 32 h 212"/>
                  <a:gd name="T20" fmla="*/ 96 w 100"/>
                  <a:gd name="T21" fmla="*/ 35 h 212"/>
                  <a:gd name="T22" fmla="*/ 96 w 100"/>
                  <a:gd name="T23" fmla="*/ 48 h 212"/>
                  <a:gd name="T24" fmla="*/ 96 w 100"/>
                  <a:gd name="T25" fmla="*/ 51 h 212"/>
                  <a:gd name="T26" fmla="*/ 100 w 100"/>
                  <a:gd name="T27" fmla="*/ 54 h 212"/>
                  <a:gd name="T28" fmla="*/ 96 w 100"/>
                  <a:gd name="T29" fmla="*/ 64 h 212"/>
                  <a:gd name="T30" fmla="*/ 90 w 100"/>
                  <a:gd name="T31" fmla="*/ 74 h 212"/>
                  <a:gd name="T32" fmla="*/ 90 w 100"/>
                  <a:gd name="T33" fmla="*/ 77 h 212"/>
                  <a:gd name="T34" fmla="*/ 84 w 100"/>
                  <a:gd name="T35" fmla="*/ 83 h 212"/>
                  <a:gd name="T36" fmla="*/ 74 w 100"/>
                  <a:gd name="T37" fmla="*/ 90 h 212"/>
                  <a:gd name="T38" fmla="*/ 61 w 100"/>
                  <a:gd name="T39" fmla="*/ 99 h 212"/>
                  <a:gd name="T40" fmla="*/ 58 w 100"/>
                  <a:gd name="T41" fmla="*/ 103 h 212"/>
                  <a:gd name="T42" fmla="*/ 55 w 100"/>
                  <a:gd name="T43" fmla="*/ 109 h 212"/>
                  <a:gd name="T44" fmla="*/ 55 w 100"/>
                  <a:gd name="T45" fmla="*/ 109 h 212"/>
                  <a:gd name="T46" fmla="*/ 42 w 100"/>
                  <a:gd name="T47" fmla="*/ 122 h 212"/>
                  <a:gd name="T48" fmla="*/ 38 w 100"/>
                  <a:gd name="T49" fmla="*/ 132 h 212"/>
                  <a:gd name="T50" fmla="*/ 42 w 100"/>
                  <a:gd name="T51" fmla="*/ 138 h 212"/>
                  <a:gd name="T52" fmla="*/ 45 w 100"/>
                  <a:gd name="T53" fmla="*/ 154 h 212"/>
                  <a:gd name="T54" fmla="*/ 45 w 100"/>
                  <a:gd name="T55" fmla="*/ 167 h 212"/>
                  <a:gd name="T56" fmla="*/ 42 w 100"/>
                  <a:gd name="T57" fmla="*/ 180 h 212"/>
                  <a:gd name="T58" fmla="*/ 45 w 100"/>
                  <a:gd name="T59" fmla="*/ 180 h 212"/>
                  <a:gd name="T60" fmla="*/ 38 w 100"/>
                  <a:gd name="T61" fmla="*/ 186 h 212"/>
                  <a:gd name="T62" fmla="*/ 19 w 100"/>
                  <a:gd name="T63" fmla="*/ 196 h 212"/>
                  <a:gd name="T64" fmla="*/ 19 w 100"/>
                  <a:gd name="T65" fmla="*/ 206 h 212"/>
                  <a:gd name="T66" fmla="*/ 19 w 100"/>
                  <a:gd name="T67" fmla="*/ 212 h 212"/>
                  <a:gd name="T68" fmla="*/ 13 w 100"/>
                  <a:gd name="T69" fmla="*/ 199 h 212"/>
                  <a:gd name="T70" fmla="*/ 9 w 100"/>
                  <a:gd name="T71" fmla="*/ 157 h 212"/>
                  <a:gd name="T72" fmla="*/ 16 w 100"/>
                  <a:gd name="T73" fmla="*/ 148 h 212"/>
                  <a:gd name="T74" fmla="*/ 22 w 100"/>
                  <a:gd name="T75" fmla="*/ 112 h 212"/>
                  <a:gd name="T76" fmla="*/ 26 w 100"/>
                  <a:gd name="T77" fmla="*/ 93 h 212"/>
                  <a:gd name="T78" fmla="*/ 22 w 100"/>
                  <a:gd name="T79" fmla="*/ 80 h 212"/>
                  <a:gd name="T80" fmla="*/ 3 w 100"/>
                  <a:gd name="T81" fmla="*/ 71 h 212"/>
                  <a:gd name="T82" fmla="*/ 0 w 100"/>
                  <a:gd name="T83" fmla="*/ 61 h 212"/>
                  <a:gd name="T84" fmla="*/ 16 w 100"/>
                  <a:gd name="T85" fmla="*/ 54 h 212"/>
                  <a:gd name="T86" fmla="*/ 29 w 100"/>
                  <a:gd name="T87" fmla="*/ 48 h 212"/>
                  <a:gd name="T88" fmla="*/ 42 w 100"/>
                  <a:gd name="T89" fmla="*/ 51 h 212"/>
                  <a:gd name="T90" fmla="*/ 42 w 100"/>
                  <a:gd name="T91" fmla="*/ 64 h 212"/>
                  <a:gd name="T92" fmla="*/ 42 w 100"/>
                  <a:gd name="T93" fmla="*/ 77 h 212"/>
                  <a:gd name="T94" fmla="*/ 45 w 100"/>
                  <a:gd name="T95" fmla="*/ 87 h 212"/>
                  <a:gd name="T96" fmla="*/ 48 w 100"/>
                  <a:gd name="T97" fmla="*/ 83 h 212"/>
                  <a:gd name="T98" fmla="*/ 48 w 100"/>
                  <a:gd name="T99" fmla="*/ 77 h 212"/>
                  <a:gd name="T100" fmla="*/ 55 w 100"/>
                  <a:gd name="T101" fmla="*/ 67 h 212"/>
                  <a:gd name="T102" fmla="*/ 55 w 100"/>
                  <a:gd name="T103" fmla="*/ 58 h 212"/>
                  <a:gd name="T104" fmla="*/ 45 w 100"/>
                  <a:gd name="T105" fmla="*/ 42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212"/>
                  <a:gd name="T161" fmla="*/ 100 w 100"/>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212">
                    <a:moveTo>
                      <a:pt x="45" y="42"/>
                    </a:moveTo>
                    <a:lnTo>
                      <a:pt x="45" y="25"/>
                    </a:lnTo>
                    <a:lnTo>
                      <a:pt x="48" y="16"/>
                    </a:lnTo>
                    <a:lnTo>
                      <a:pt x="55" y="16"/>
                    </a:lnTo>
                    <a:lnTo>
                      <a:pt x="58" y="13"/>
                    </a:lnTo>
                    <a:lnTo>
                      <a:pt x="61" y="16"/>
                    </a:lnTo>
                    <a:lnTo>
                      <a:pt x="64" y="16"/>
                    </a:lnTo>
                    <a:lnTo>
                      <a:pt x="71" y="16"/>
                    </a:lnTo>
                    <a:lnTo>
                      <a:pt x="74" y="13"/>
                    </a:lnTo>
                    <a:lnTo>
                      <a:pt x="80" y="9"/>
                    </a:lnTo>
                    <a:lnTo>
                      <a:pt x="80" y="13"/>
                    </a:lnTo>
                    <a:lnTo>
                      <a:pt x="84" y="13"/>
                    </a:lnTo>
                    <a:lnTo>
                      <a:pt x="93" y="6"/>
                    </a:lnTo>
                    <a:lnTo>
                      <a:pt x="100" y="3"/>
                    </a:lnTo>
                    <a:lnTo>
                      <a:pt x="100" y="0"/>
                    </a:lnTo>
                    <a:lnTo>
                      <a:pt x="100" y="3"/>
                    </a:lnTo>
                    <a:lnTo>
                      <a:pt x="100" y="9"/>
                    </a:lnTo>
                    <a:lnTo>
                      <a:pt x="96" y="19"/>
                    </a:lnTo>
                    <a:lnTo>
                      <a:pt x="96" y="32"/>
                    </a:lnTo>
                    <a:lnTo>
                      <a:pt x="96" y="35"/>
                    </a:lnTo>
                    <a:lnTo>
                      <a:pt x="96" y="48"/>
                    </a:lnTo>
                    <a:lnTo>
                      <a:pt x="96" y="51"/>
                    </a:lnTo>
                    <a:lnTo>
                      <a:pt x="100" y="54"/>
                    </a:lnTo>
                    <a:lnTo>
                      <a:pt x="96" y="64"/>
                    </a:lnTo>
                    <a:lnTo>
                      <a:pt x="96" y="67"/>
                    </a:lnTo>
                    <a:lnTo>
                      <a:pt x="90" y="74"/>
                    </a:lnTo>
                    <a:lnTo>
                      <a:pt x="87" y="77"/>
                    </a:lnTo>
                    <a:lnTo>
                      <a:pt x="90" y="77"/>
                    </a:lnTo>
                    <a:lnTo>
                      <a:pt x="87" y="80"/>
                    </a:lnTo>
                    <a:lnTo>
                      <a:pt x="84" y="83"/>
                    </a:lnTo>
                    <a:lnTo>
                      <a:pt x="80" y="87"/>
                    </a:lnTo>
                    <a:lnTo>
                      <a:pt x="74" y="90"/>
                    </a:lnTo>
                    <a:lnTo>
                      <a:pt x="67" y="93"/>
                    </a:lnTo>
                    <a:lnTo>
                      <a:pt x="61" y="99"/>
                    </a:lnTo>
                    <a:lnTo>
                      <a:pt x="58" y="103"/>
                    </a:lnTo>
                    <a:lnTo>
                      <a:pt x="55" y="109"/>
                    </a:lnTo>
                    <a:lnTo>
                      <a:pt x="51" y="112"/>
                    </a:lnTo>
                    <a:lnTo>
                      <a:pt x="42" y="122"/>
                    </a:lnTo>
                    <a:lnTo>
                      <a:pt x="42" y="125"/>
                    </a:lnTo>
                    <a:lnTo>
                      <a:pt x="38" y="132"/>
                    </a:lnTo>
                    <a:lnTo>
                      <a:pt x="42" y="135"/>
                    </a:lnTo>
                    <a:lnTo>
                      <a:pt x="42" y="138"/>
                    </a:lnTo>
                    <a:lnTo>
                      <a:pt x="45" y="154"/>
                    </a:lnTo>
                    <a:lnTo>
                      <a:pt x="48" y="154"/>
                    </a:lnTo>
                    <a:lnTo>
                      <a:pt x="45" y="167"/>
                    </a:lnTo>
                    <a:lnTo>
                      <a:pt x="42" y="177"/>
                    </a:lnTo>
                    <a:lnTo>
                      <a:pt x="42" y="180"/>
                    </a:lnTo>
                    <a:lnTo>
                      <a:pt x="45" y="177"/>
                    </a:lnTo>
                    <a:lnTo>
                      <a:pt x="45" y="180"/>
                    </a:lnTo>
                    <a:lnTo>
                      <a:pt x="42" y="186"/>
                    </a:lnTo>
                    <a:lnTo>
                      <a:pt x="38" y="186"/>
                    </a:lnTo>
                    <a:lnTo>
                      <a:pt x="29" y="193"/>
                    </a:lnTo>
                    <a:lnTo>
                      <a:pt x="19" y="196"/>
                    </a:lnTo>
                    <a:lnTo>
                      <a:pt x="16" y="202"/>
                    </a:lnTo>
                    <a:lnTo>
                      <a:pt x="19" y="206"/>
                    </a:lnTo>
                    <a:lnTo>
                      <a:pt x="19" y="212"/>
                    </a:lnTo>
                    <a:lnTo>
                      <a:pt x="13" y="212"/>
                    </a:lnTo>
                    <a:lnTo>
                      <a:pt x="13" y="199"/>
                    </a:lnTo>
                    <a:lnTo>
                      <a:pt x="13" y="180"/>
                    </a:lnTo>
                    <a:lnTo>
                      <a:pt x="9" y="157"/>
                    </a:lnTo>
                    <a:lnTo>
                      <a:pt x="13" y="151"/>
                    </a:lnTo>
                    <a:lnTo>
                      <a:pt x="16" y="148"/>
                    </a:lnTo>
                    <a:lnTo>
                      <a:pt x="26" y="125"/>
                    </a:lnTo>
                    <a:lnTo>
                      <a:pt x="22" y="112"/>
                    </a:lnTo>
                    <a:lnTo>
                      <a:pt x="26" y="103"/>
                    </a:lnTo>
                    <a:lnTo>
                      <a:pt x="26" y="93"/>
                    </a:lnTo>
                    <a:lnTo>
                      <a:pt x="26" y="80"/>
                    </a:lnTo>
                    <a:lnTo>
                      <a:pt x="22" y="80"/>
                    </a:lnTo>
                    <a:lnTo>
                      <a:pt x="13" y="74"/>
                    </a:lnTo>
                    <a:lnTo>
                      <a:pt x="3" y="71"/>
                    </a:lnTo>
                    <a:lnTo>
                      <a:pt x="3" y="67"/>
                    </a:lnTo>
                    <a:lnTo>
                      <a:pt x="0" y="61"/>
                    </a:lnTo>
                    <a:lnTo>
                      <a:pt x="6" y="58"/>
                    </a:lnTo>
                    <a:lnTo>
                      <a:pt x="16" y="54"/>
                    </a:lnTo>
                    <a:lnTo>
                      <a:pt x="22" y="51"/>
                    </a:lnTo>
                    <a:lnTo>
                      <a:pt x="29" y="48"/>
                    </a:lnTo>
                    <a:lnTo>
                      <a:pt x="35" y="54"/>
                    </a:lnTo>
                    <a:lnTo>
                      <a:pt x="42" y="51"/>
                    </a:lnTo>
                    <a:lnTo>
                      <a:pt x="42" y="54"/>
                    </a:lnTo>
                    <a:lnTo>
                      <a:pt x="42" y="64"/>
                    </a:lnTo>
                    <a:lnTo>
                      <a:pt x="38" y="71"/>
                    </a:lnTo>
                    <a:lnTo>
                      <a:pt x="42" y="77"/>
                    </a:lnTo>
                    <a:lnTo>
                      <a:pt x="48" y="83"/>
                    </a:lnTo>
                    <a:lnTo>
                      <a:pt x="45" y="87"/>
                    </a:lnTo>
                    <a:lnTo>
                      <a:pt x="48" y="87"/>
                    </a:lnTo>
                    <a:lnTo>
                      <a:pt x="48" y="83"/>
                    </a:lnTo>
                    <a:lnTo>
                      <a:pt x="48" y="80"/>
                    </a:lnTo>
                    <a:lnTo>
                      <a:pt x="48" y="77"/>
                    </a:lnTo>
                    <a:lnTo>
                      <a:pt x="55" y="74"/>
                    </a:lnTo>
                    <a:lnTo>
                      <a:pt x="55" y="67"/>
                    </a:lnTo>
                    <a:lnTo>
                      <a:pt x="55" y="64"/>
                    </a:lnTo>
                    <a:lnTo>
                      <a:pt x="55" y="58"/>
                    </a:lnTo>
                    <a:lnTo>
                      <a:pt x="55" y="54"/>
                    </a:lnTo>
                    <a:lnTo>
                      <a:pt x="45" y="42"/>
                    </a:lnTo>
                    <a:close/>
                  </a:path>
                </a:pathLst>
              </a:custGeom>
              <a:solidFill>
                <a:srgbClr val="CCCCCC"/>
              </a:solidFill>
              <a:ln w="9525">
                <a:noFill/>
                <a:round/>
                <a:headEnd/>
                <a:tailEnd/>
              </a:ln>
            </p:spPr>
            <p:txBody>
              <a:bodyPr/>
              <a:lstStyle/>
              <a:p>
                <a:endParaRPr lang="en-US"/>
              </a:p>
            </p:txBody>
          </p:sp>
          <p:sp>
            <p:nvSpPr>
              <p:cNvPr id="33224" name="Freeform 307"/>
              <p:cNvSpPr>
                <a:spLocks/>
              </p:cNvSpPr>
              <p:nvPr/>
            </p:nvSpPr>
            <p:spPr bwMode="auto">
              <a:xfrm>
                <a:off x="3025" y="2351"/>
                <a:ext cx="100" cy="212"/>
              </a:xfrm>
              <a:custGeom>
                <a:avLst/>
                <a:gdLst>
                  <a:gd name="T0" fmla="*/ 45 w 100"/>
                  <a:gd name="T1" fmla="*/ 25 h 212"/>
                  <a:gd name="T2" fmla="*/ 55 w 100"/>
                  <a:gd name="T3" fmla="*/ 16 h 212"/>
                  <a:gd name="T4" fmla="*/ 61 w 100"/>
                  <a:gd name="T5" fmla="*/ 16 h 212"/>
                  <a:gd name="T6" fmla="*/ 71 w 100"/>
                  <a:gd name="T7" fmla="*/ 16 h 212"/>
                  <a:gd name="T8" fmla="*/ 80 w 100"/>
                  <a:gd name="T9" fmla="*/ 9 h 212"/>
                  <a:gd name="T10" fmla="*/ 84 w 100"/>
                  <a:gd name="T11" fmla="*/ 13 h 212"/>
                  <a:gd name="T12" fmla="*/ 100 w 100"/>
                  <a:gd name="T13" fmla="*/ 3 h 212"/>
                  <a:gd name="T14" fmla="*/ 100 w 100"/>
                  <a:gd name="T15" fmla="*/ 3 h 212"/>
                  <a:gd name="T16" fmla="*/ 100 w 100"/>
                  <a:gd name="T17" fmla="*/ 9 h 212"/>
                  <a:gd name="T18" fmla="*/ 96 w 100"/>
                  <a:gd name="T19" fmla="*/ 32 h 212"/>
                  <a:gd name="T20" fmla="*/ 96 w 100"/>
                  <a:gd name="T21" fmla="*/ 35 h 212"/>
                  <a:gd name="T22" fmla="*/ 96 w 100"/>
                  <a:gd name="T23" fmla="*/ 48 h 212"/>
                  <a:gd name="T24" fmla="*/ 96 w 100"/>
                  <a:gd name="T25" fmla="*/ 51 h 212"/>
                  <a:gd name="T26" fmla="*/ 100 w 100"/>
                  <a:gd name="T27" fmla="*/ 54 h 212"/>
                  <a:gd name="T28" fmla="*/ 96 w 100"/>
                  <a:gd name="T29" fmla="*/ 64 h 212"/>
                  <a:gd name="T30" fmla="*/ 90 w 100"/>
                  <a:gd name="T31" fmla="*/ 74 h 212"/>
                  <a:gd name="T32" fmla="*/ 90 w 100"/>
                  <a:gd name="T33" fmla="*/ 77 h 212"/>
                  <a:gd name="T34" fmla="*/ 84 w 100"/>
                  <a:gd name="T35" fmla="*/ 83 h 212"/>
                  <a:gd name="T36" fmla="*/ 74 w 100"/>
                  <a:gd name="T37" fmla="*/ 90 h 212"/>
                  <a:gd name="T38" fmla="*/ 61 w 100"/>
                  <a:gd name="T39" fmla="*/ 99 h 212"/>
                  <a:gd name="T40" fmla="*/ 58 w 100"/>
                  <a:gd name="T41" fmla="*/ 103 h 212"/>
                  <a:gd name="T42" fmla="*/ 55 w 100"/>
                  <a:gd name="T43" fmla="*/ 109 h 212"/>
                  <a:gd name="T44" fmla="*/ 55 w 100"/>
                  <a:gd name="T45" fmla="*/ 109 h 212"/>
                  <a:gd name="T46" fmla="*/ 42 w 100"/>
                  <a:gd name="T47" fmla="*/ 122 h 212"/>
                  <a:gd name="T48" fmla="*/ 38 w 100"/>
                  <a:gd name="T49" fmla="*/ 132 h 212"/>
                  <a:gd name="T50" fmla="*/ 42 w 100"/>
                  <a:gd name="T51" fmla="*/ 138 h 212"/>
                  <a:gd name="T52" fmla="*/ 45 w 100"/>
                  <a:gd name="T53" fmla="*/ 154 h 212"/>
                  <a:gd name="T54" fmla="*/ 45 w 100"/>
                  <a:gd name="T55" fmla="*/ 167 h 212"/>
                  <a:gd name="T56" fmla="*/ 42 w 100"/>
                  <a:gd name="T57" fmla="*/ 180 h 212"/>
                  <a:gd name="T58" fmla="*/ 45 w 100"/>
                  <a:gd name="T59" fmla="*/ 180 h 212"/>
                  <a:gd name="T60" fmla="*/ 38 w 100"/>
                  <a:gd name="T61" fmla="*/ 186 h 212"/>
                  <a:gd name="T62" fmla="*/ 19 w 100"/>
                  <a:gd name="T63" fmla="*/ 196 h 212"/>
                  <a:gd name="T64" fmla="*/ 19 w 100"/>
                  <a:gd name="T65" fmla="*/ 206 h 212"/>
                  <a:gd name="T66" fmla="*/ 19 w 100"/>
                  <a:gd name="T67" fmla="*/ 212 h 212"/>
                  <a:gd name="T68" fmla="*/ 13 w 100"/>
                  <a:gd name="T69" fmla="*/ 199 h 212"/>
                  <a:gd name="T70" fmla="*/ 9 w 100"/>
                  <a:gd name="T71" fmla="*/ 157 h 212"/>
                  <a:gd name="T72" fmla="*/ 16 w 100"/>
                  <a:gd name="T73" fmla="*/ 148 h 212"/>
                  <a:gd name="T74" fmla="*/ 22 w 100"/>
                  <a:gd name="T75" fmla="*/ 112 h 212"/>
                  <a:gd name="T76" fmla="*/ 26 w 100"/>
                  <a:gd name="T77" fmla="*/ 93 h 212"/>
                  <a:gd name="T78" fmla="*/ 22 w 100"/>
                  <a:gd name="T79" fmla="*/ 80 h 212"/>
                  <a:gd name="T80" fmla="*/ 3 w 100"/>
                  <a:gd name="T81" fmla="*/ 71 h 212"/>
                  <a:gd name="T82" fmla="*/ 0 w 100"/>
                  <a:gd name="T83" fmla="*/ 61 h 212"/>
                  <a:gd name="T84" fmla="*/ 16 w 100"/>
                  <a:gd name="T85" fmla="*/ 54 h 212"/>
                  <a:gd name="T86" fmla="*/ 29 w 100"/>
                  <a:gd name="T87" fmla="*/ 48 h 212"/>
                  <a:gd name="T88" fmla="*/ 42 w 100"/>
                  <a:gd name="T89" fmla="*/ 51 h 212"/>
                  <a:gd name="T90" fmla="*/ 42 w 100"/>
                  <a:gd name="T91" fmla="*/ 64 h 212"/>
                  <a:gd name="T92" fmla="*/ 42 w 100"/>
                  <a:gd name="T93" fmla="*/ 77 h 212"/>
                  <a:gd name="T94" fmla="*/ 45 w 100"/>
                  <a:gd name="T95" fmla="*/ 87 h 212"/>
                  <a:gd name="T96" fmla="*/ 48 w 100"/>
                  <a:gd name="T97" fmla="*/ 83 h 212"/>
                  <a:gd name="T98" fmla="*/ 48 w 100"/>
                  <a:gd name="T99" fmla="*/ 77 h 212"/>
                  <a:gd name="T100" fmla="*/ 55 w 100"/>
                  <a:gd name="T101" fmla="*/ 67 h 212"/>
                  <a:gd name="T102" fmla="*/ 55 w 100"/>
                  <a:gd name="T103" fmla="*/ 58 h 212"/>
                  <a:gd name="T104" fmla="*/ 45 w 100"/>
                  <a:gd name="T105" fmla="*/ 42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212"/>
                  <a:gd name="T161" fmla="*/ 100 w 100"/>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212">
                    <a:moveTo>
                      <a:pt x="45" y="42"/>
                    </a:moveTo>
                    <a:lnTo>
                      <a:pt x="45" y="25"/>
                    </a:lnTo>
                    <a:lnTo>
                      <a:pt x="48" y="16"/>
                    </a:lnTo>
                    <a:lnTo>
                      <a:pt x="55" y="16"/>
                    </a:lnTo>
                    <a:lnTo>
                      <a:pt x="58" y="13"/>
                    </a:lnTo>
                    <a:lnTo>
                      <a:pt x="61" y="16"/>
                    </a:lnTo>
                    <a:lnTo>
                      <a:pt x="64" y="16"/>
                    </a:lnTo>
                    <a:lnTo>
                      <a:pt x="71" y="16"/>
                    </a:lnTo>
                    <a:lnTo>
                      <a:pt x="74" y="13"/>
                    </a:lnTo>
                    <a:lnTo>
                      <a:pt x="80" y="9"/>
                    </a:lnTo>
                    <a:lnTo>
                      <a:pt x="80" y="13"/>
                    </a:lnTo>
                    <a:lnTo>
                      <a:pt x="84" y="13"/>
                    </a:lnTo>
                    <a:lnTo>
                      <a:pt x="93" y="6"/>
                    </a:lnTo>
                    <a:lnTo>
                      <a:pt x="100" y="3"/>
                    </a:lnTo>
                    <a:lnTo>
                      <a:pt x="100" y="0"/>
                    </a:lnTo>
                    <a:lnTo>
                      <a:pt x="100" y="3"/>
                    </a:lnTo>
                    <a:lnTo>
                      <a:pt x="100" y="9"/>
                    </a:lnTo>
                    <a:lnTo>
                      <a:pt x="96" y="19"/>
                    </a:lnTo>
                    <a:lnTo>
                      <a:pt x="96" y="32"/>
                    </a:lnTo>
                    <a:lnTo>
                      <a:pt x="96" y="35"/>
                    </a:lnTo>
                    <a:lnTo>
                      <a:pt x="96" y="48"/>
                    </a:lnTo>
                    <a:lnTo>
                      <a:pt x="96" y="51"/>
                    </a:lnTo>
                    <a:lnTo>
                      <a:pt x="100" y="54"/>
                    </a:lnTo>
                    <a:lnTo>
                      <a:pt x="96" y="64"/>
                    </a:lnTo>
                    <a:lnTo>
                      <a:pt x="96" y="67"/>
                    </a:lnTo>
                    <a:lnTo>
                      <a:pt x="90" y="74"/>
                    </a:lnTo>
                    <a:lnTo>
                      <a:pt x="87" y="77"/>
                    </a:lnTo>
                    <a:lnTo>
                      <a:pt x="90" y="77"/>
                    </a:lnTo>
                    <a:lnTo>
                      <a:pt x="87" y="80"/>
                    </a:lnTo>
                    <a:lnTo>
                      <a:pt x="84" y="83"/>
                    </a:lnTo>
                    <a:lnTo>
                      <a:pt x="80" y="87"/>
                    </a:lnTo>
                    <a:lnTo>
                      <a:pt x="74" y="90"/>
                    </a:lnTo>
                    <a:lnTo>
                      <a:pt x="67" y="93"/>
                    </a:lnTo>
                    <a:lnTo>
                      <a:pt x="61" y="99"/>
                    </a:lnTo>
                    <a:lnTo>
                      <a:pt x="58" y="103"/>
                    </a:lnTo>
                    <a:lnTo>
                      <a:pt x="55" y="109"/>
                    </a:lnTo>
                    <a:lnTo>
                      <a:pt x="51" y="112"/>
                    </a:lnTo>
                    <a:lnTo>
                      <a:pt x="42" y="122"/>
                    </a:lnTo>
                    <a:lnTo>
                      <a:pt x="42" y="125"/>
                    </a:lnTo>
                    <a:lnTo>
                      <a:pt x="38" y="132"/>
                    </a:lnTo>
                    <a:lnTo>
                      <a:pt x="42" y="135"/>
                    </a:lnTo>
                    <a:lnTo>
                      <a:pt x="42" y="138"/>
                    </a:lnTo>
                    <a:lnTo>
                      <a:pt x="45" y="154"/>
                    </a:lnTo>
                    <a:lnTo>
                      <a:pt x="48" y="154"/>
                    </a:lnTo>
                    <a:lnTo>
                      <a:pt x="45" y="167"/>
                    </a:lnTo>
                    <a:lnTo>
                      <a:pt x="42" y="177"/>
                    </a:lnTo>
                    <a:lnTo>
                      <a:pt x="42" y="180"/>
                    </a:lnTo>
                    <a:lnTo>
                      <a:pt x="45" y="177"/>
                    </a:lnTo>
                    <a:lnTo>
                      <a:pt x="45" y="180"/>
                    </a:lnTo>
                    <a:lnTo>
                      <a:pt x="42" y="186"/>
                    </a:lnTo>
                    <a:lnTo>
                      <a:pt x="38" y="186"/>
                    </a:lnTo>
                    <a:lnTo>
                      <a:pt x="29" y="193"/>
                    </a:lnTo>
                    <a:lnTo>
                      <a:pt x="19" y="196"/>
                    </a:lnTo>
                    <a:lnTo>
                      <a:pt x="16" y="202"/>
                    </a:lnTo>
                    <a:lnTo>
                      <a:pt x="19" y="206"/>
                    </a:lnTo>
                    <a:lnTo>
                      <a:pt x="19" y="212"/>
                    </a:lnTo>
                    <a:lnTo>
                      <a:pt x="13" y="212"/>
                    </a:lnTo>
                    <a:lnTo>
                      <a:pt x="13" y="199"/>
                    </a:lnTo>
                    <a:lnTo>
                      <a:pt x="13" y="180"/>
                    </a:lnTo>
                    <a:lnTo>
                      <a:pt x="9" y="157"/>
                    </a:lnTo>
                    <a:lnTo>
                      <a:pt x="13" y="151"/>
                    </a:lnTo>
                    <a:lnTo>
                      <a:pt x="16" y="148"/>
                    </a:lnTo>
                    <a:lnTo>
                      <a:pt x="26" y="125"/>
                    </a:lnTo>
                    <a:lnTo>
                      <a:pt x="22" y="112"/>
                    </a:lnTo>
                    <a:lnTo>
                      <a:pt x="26" y="103"/>
                    </a:lnTo>
                    <a:lnTo>
                      <a:pt x="26" y="93"/>
                    </a:lnTo>
                    <a:lnTo>
                      <a:pt x="26" y="80"/>
                    </a:lnTo>
                    <a:lnTo>
                      <a:pt x="22" y="80"/>
                    </a:lnTo>
                    <a:lnTo>
                      <a:pt x="13" y="74"/>
                    </a:lnTo>
                    <a:lnTo>
                      <a:pt x="3" y="71"/>
                    </a:lnTo>
                    <a:lnTo>
                      <a:pt x="3" y="67"/>
                    </a:lnTo>
                    <a:lnTo>
                      <a:pt x="0" y="61"/>
                    </a:lnTo>
                    <a:lnTo>
                      <a:pt x="6" y="58"/>
                    </a:lnTo>
                    <a:lnTo>
                      <a:pt x="16" y="54"/>
                    </a:lnTo>
                    <a:lnTo>
                      <a:pt x="22" y="51"/>
                    </a:lnTo>
                    <a:lnTo>
                      <a:pt x="29" y="48"/>
                    </a:lnTo>
                    <a:lnTo>
                      <a:pt x="35" y="54"/>
                    </a:lnTo>
                    <a:lnTo>
                      <a:pt x="42" y="51"/>
                    </a:lnTo>
                    <a:lnTo>
                      <a:pt x="42" y="54"/>
                    </a:lnTo>
                    <a:lnTo>
                      <a:pt x="42" y="64"/>
                    </a:lnTo>
                    <a:lnTo>
                      <a:pt x="38" y="71"/>
                    </a:lnTo>
                    <a:lnTo>
                      <a:pt x="42" y="77"/>
                    </a:lnTo>
                    <a:lnTo>
                      <a:pt x="48" y="83"/>
                    </a:lnTo>
                    <a:lnTo>
                      <a:pt x="45" y="87"/>
                    </a:lnTo>
                    <a:lnTo>
                      <a:pt x="48" y="87"/>
                    </a:lnTo>
                    <a:lnTo>
                      <a:pt x="48" y="83"/>
                    </a:lnTo>
                    <a:lnTo>
                      <a:pt x="48" y="80"/>
                    </a:lnTo>
                    <a:lnTo>
                      <a:pt x="48" y="77"/>
                    </a:lnTo>
                    <a:lnTo>
                      <a:pt x="55" y="74"/>
                    </a:lnTo>
                    <a:lnTo>
                      <a:pt x="55" y="67"/>
                    </a:lnTo>
                    <a:lnTo>
                      <a:pt x="55" y="64"/>
                    </a:lnTo>
                    <a:lnTo>
                      <a:pt x="55" y="58"/>
                    </a:lnTo>
                    <a:lnTo>
                      <a:pt x="55" y="54"/>
                    </a:lnTo>
                    <a:lnTo>
                      <a:pt x="45" y="42"/>
                    </a:lnTo>
                  </a:path>
                </a:pathLst>
              </a:custGeom>
              <a:noFill/>
              <a:ln w="0">
                <a:solidFill>
                  <a:srgbClr val="7F7F7F"/>
                </a:solidFill>
                <a:round/>
                <a:headEnd/>
                <a:tailEnd/>
              </a:ln>
            </p:spPr>
            <p:txBody>
              <a:bodyPr/>
              <a:lstStyle/>
              <a:p>
                <a:endParaRPr lang="en-US"/>
              </a:p>
            </p:txBody>
          </p:sp>
          <p:sp>
            <p:nvSpPr>
              <p:cNvPr id="33225" name="Freeform 308"/>
              <p:cNvSpPr>
                <a:spLocks/>
              </p:cNvSpPr>
              <p:nvPr/>
            </p:nvSpPr>
            <p:spPr bwMode="auto">
              <a:xfrm>
                <a:off x="3051" y="2338"/>
                <a:ext cx="29" cy="100"/>
              </a:xfrm>
              <a:custGeom>
                <a:avLst/>
                <a:gdLst>
                  <a:gd name="T0" fmla="*/ 19 w 29"/>
                  <a:gd name="T1" fmla="*/ 55 h 100"/>
                  <a:gd name="T2" fmla="*/ 19 w 29"/>
                  <a:gd name="T3" fmla="*/ 58 h 100"/>
                  <a:gd name="T4" fmla="*/ 22 w 29"/>
                  <a:gd name="T5" fmla="*/ 58 h 100"/>
                  <a:gd name="T6" fmla="*/ 22 w 29"/>
                  <a:gd name="T7" fmla="*/ 64 h 100"/>
                  <a:gd name="T8" fmla="*/ 19 w 29"/>
                  <a:gd name="T9" fmla="*/ 61 h 100"/>
                  <a:gd name="T10" fmla="*/ 19 w 29"/>
                  <a:gd name="T11" fmla="*/ 64 h 100"/>
                  <a:gd name="T12" fmla="*/ 16 w 29"/>
                  <a:gd name="T13" fmla="*/ 61 h 100"/>
                  <a:gd name="T14" fmla="*/ 16 w 29"/>
                  <a:gd name="T15" fmla="*/ 58 h 100"/>
                  <a:gd name="T16" fmla="*/ 16 w 29"/>
                  <a:gd name="T17" fmla="*/ 55 h 100"/>
                  <a:gd name="T18" fmla="*/ 12 w 29"/>
                  <a:gd name="T19" fmla="*/ 45 h 100"/>
                  <a:gd name="T20" fmla="*/ 12 w 29"/>
                  <a:gd name="T21" fmla="*/ 38 h 100"/>
                  <a:gd name="T22" fmla="*/ 16 w 29"/>
                  <a:gd name="T23" fmla="*/ 29 h 100"/>
                  <a:gd name="T24" fmla="*/ 16 w 29"/>
                  <a:gd name="T25" fmla="*/ 13 h 100"/>
                  <a:gd name="T26" fmla="*/ 12 w 29"/>
                  <a:gd name="T27" fmla="*/ 6 h 100"/>
                  <a:gd name="T28" fmla="*/ 12 w 29"/>
                  <a:gd name="T29" fmla="*/ 3 h 100"/>
                  <a:gd name="T30" fmla="*/ 12 w 29"/>
                  <a:gd name="T31" fmla="*/ 3 h 100"/>
                  <a:gd name="T32" fmla="*/ 9 w 29"/>
                  <a:gd name="T33" fmla="*/ 3 h 100"/>
                  <a:gd name="T34" fmla="*/ 3 w 29"/>
                  <a:gd name="T35" fmla="*/ 0 h 100"/>
                  <a:gd name="T36" fmla="*/ 3 w 29"/>
                  <a:gd name="T37" fmla="*/ 3 h 100"/>
                  <a:gd name="T38" fmla="*/ 6 w 29"/>
                  <a:gd name="T39" fmla="*/ 3 h 100"/>
                  <a:gd name="T40" fmla="*/ 6 w 29"/>
                  <a:gd name="T41" fmla="*/ 6 h 100"/>
                  <a:gd name="T42" fmla="*/ 9 w 29"/>
                  <a:gd name="T43" fmla="*/ 16 h 100"/>
                  <a:gd name="T44" fmla="*/ 6 w 29"/>
                  <a:gd name="T45" fmla="*/ 19 h 100"/>
                  <a:gd name="T46" fmla="*/ 6 w 29"/>
                  <a:gd name="T47" fmla="*/ 29 h 100"/>
                  <a:gd name="T48" fmla="*/ 6 w 29"/>
                  <a:gd name="T49" fmla="*/ 35 h 100"/>
                  <a:gd name="T50" fmla="*/ 6 w 29"/>
                  <a:gd name="T51" fmla="*/ 42 h 100"/>
                  <a:gd name="T52" fmla="*/ 3 w 29"/>
                  <a:gd name="T53" fmla="*/ 42 h 100"/>
                  <a:gd name="T54" fmla="*/ 3 w 29"/>
                  <a:gd name="T55" fmla="*/ 48 h 100"/>
                  <a:gd name="T56" fmla="*/ 0 w 29"/>
                  <a:gd name="T57" fmla="*/ 55 h 100"/>
                  <a:gd name="T58" fmla="*/ 3 w 29"/>
                  <a:gd name="T59" fmla="*/ 61 h 100"/>
                  <a:gd name="T60" fmla="*/ 3 w 29"/>
                  <a:gd name="T61" fmla="*/ 61 h 100"/>
                  <a:gd name="T62" fmla="*/ 9 w 29"/>
                  <a:gd name="T63" fmla="*/ 67 h 100"/>
                  <a:gd name="T64" fmla="*/ 16 w 29"/>
                  <a:gd name="T65" fmla="*/ 64 h 100"/>
                  <a:gd name="T66" fmla="*/ 16 w 29"/>
                  <a:gd name="T67" fmla="*/ 67 h 100"/>
                  <a:gd name="T68" fmla="*/ 16 w 29"/>
                  <a:gd name="T69" fmla="*/ 77 h 100"/>
                  <a:gd name="T70" fmla="*/ 12 w 29"/>
                  <a:gd name="T71" fmla="*/ 84 h 100"/>
                  <a:gd name="T72" fmla="*/ 16 w 29"/>
                  <a:gd name="T73" fmla="*/ 90 h 100"/>
                  <a:gd name="T74" fmla="*/ 22 w 29"/>
                  <a:gd name="T75" fmla="*/ 96 h 100"/>
                  <a:gd name="T76" fmla="*/ 19 w 29"/>
                  <a:gd name="T77" fmla="*/ 100 h 100"/>
                  <a:gd name="T78" fmla="*/ 22 w 29"/>
                  <a:gd name="T79" fmla="*/ 100 h 100"/>
                  <a:gd name="T80" fmla="*/ 22 w 29"/>
                  <a:gd name="T81" fmla="*/ 96 h 100"/>
                  <a:gd name="T82" fmla="*/ 22 w 29"/>
                  <a:gd name="T83" fmla="*/ 93 h 100"/>
                  <a:gd name="T84" fmla="*/ 22 w 29"/>
                  <a:gd name="T85" fmla="*/ 90 h 100"/>
                  <a:gd name="T86" fmla="*/ 29 w 29"/>
                  <a:gd name="T87" fmla="*/ 87 h 100"/>
                  <a:gd name="T88" fmla="*/ 29 w 29"/>
                  <a:gd name="T89" fmla="*/ 80 h 100"/>
                  <a:gd name="T90" fmla="*/ 29 w 29"/>
                  <a:gd name="T91" fmla="*/ 77 h 100"/>
                  <a:gd name="T92" fmla="*/ 29 w 29"/>
                  <a:gd name="T93" fmla="*/ 71 h 100"/>
                  <a:gd name="T94" fmla="*/ 29 w 29"/>
                  <a:gd name="T95" fmla="*/ 67 h 100"/>
                  <a:gd name="T96" fmla="*/ 19 w 29"/>
                  <a:gd name="T97" fmla="*/ 55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
                  <a:gd name="T148" fmla="*/ 0 h 100"/>
                  <a:gd name="T149" fmla="*/ 29 w 29"/>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 h="100">
                    <a:moveTo>
                      <a:pt x="19" y="55"/>
                    </a:moveTo>
                    <a:lnTo>
                      <a:pt x="19" y="58"/>
                    </a:lnTo>
                    <a:lnTo>
                      <a:pt x="22" y="58"/>
                    </a:lnTo>
                    <a:lnTo>
                      <a:pt x="22" y="64"/>
                    </a:lnTo>
                    <a:lnTo>
                      <a:pt x="19" y="61"/>
                    </a:lnTo>
                    <a:lnTo>
                      <a:pt x="19" y="64"/>
                    </a:lnTo>
                    <a:lnTo>
                      <a:pt x="16" y="61"/>
                    </a:lnTo>
                    <a:lnTo>
                      <a:pt x="16" y="58"/>
                    </a:lnTo>
                    <a:lnTo>
                      <a:pt x="16" y="55"/>
                    </a:lnTo>
                    <a:lnTo>
                      <a:pt x="12" y="45"/>
                    </a:lnTo>
                    <a:lnTo>
                      <a:pt x="12" y="38"/>
                    </a:lnTo>
                    <a:lnTo>
                      <a:pt x="16" y="29"/>
                    </a:lnTo>
                    <a:lnTo>
                      <a:pt x="16" y="13"/>
                    </a:lnTo>
                    <a:lnTo>
                      <a:pt x="12" y="6"/>
                    </a:lnTo>
                    <a:lnTo>
                      <a:pt x="12" y="3"/>
                    </a:lnTo>
                    <a:lnTo>
                      <a:pt x="9" y="3"/>
                    </a:lnTo>
                    <a:lnTo>
                      <a:pt x="3" y="0"/>
                    </a:lnTo>
                    <a:lnTo>
                      <a:pt x="3" y="3"/>
                    </a:lnTo>
                    <a:lnTo>
                      <a:pt x="6" y="3"/>
                    </a:lnTo>
                    <a:lnTo>
                      <a:pt x="6" y="6"/>
                    </a:lnTo>
                    <a:lnTo>
                      <a:pt x="9" y="16"/>
                    </a:lnTo>
                    <a:lnTo>
                      <a:pt x="6" y="19"/>
                    </a:lnTo>
                    <a:lnTo>
                      <a:pt x="6" y="29"/>
                    </a:lnTo>
                    <a:lnTo>
                      <a:pt x="6" y="35"/>
                    </a:lnTo>
                    <a:lnTo>
                      <a:pt x="6" y="42"/>
                    </a:lnTo>
                    <a:lnTo>
                      <a:pt x="3" y="42"/>
                    </a:lnTo>
                    <a:lnTo>
                      <a:pt x="3" y="48"/>
                    </a:lnTo>
                    <a:lnTo>
                      <a:pt x="0" y="55"/>
                    </a:lnTo>
                    <a:lnTo>
                      <a:pt x="3" y="61"/>
                    </a:lnTo>
                    <a:lnTo>
                      <a:pt x="9" y="67"/>
                    </a:lnTo>
                    <a:lnTo>
                      <a:pt x="16" y="64"/>
                    </a:lnTo>
                    <a:lnTo>
                      <a:pt x="16" y="67"/>
                    </a:lnTo>
                    <a:lnTo>
                      <a:pt x="16" y="77"/>
                    </a:lnTo>
                    <a:lnTo>
                      <a:pt x="12" y="84"/>
                    </a:lnTo>
                    <a:lnTo>
                      <a:pt x="16" y="90"/>
                    </a:lnTo>
                    <a:lnTo>
                      <a:pt x="22" y="96"/>
                    </a:lnTo>
                    <a:lnTo>
                      <a:pt x="19" y="100"/>
                    </a:lnTo>
                    <a:lnTo>
                      <a:pt x="22" y="100"/>
                    </a:lnTo>
                    <a:lnTo>
                      <a:pt x="22" y="96"/>
                    </a:lnTo>
                    <a:lnTo>
                      <a:pt x="22" y="93"/>
                    </a:lnTo>
                    <a:lnTo>
                      <a:pt x="22" y="90"/>
                    </a:lnTo>
                    <a:lnTo>
                      <a:pt x="29" y="87"/>
                    </a:lnTo>
                    <a:lnTo>
                      <a:pt x="29" y="80"/>
                    </a:lnTo>
                    <a:lnTo>
                      <a:pt x="29" y="77"/>
                    </a:lnTo>
                    <a:lnTo>
                      <a:pt x="29" y="71"/>
                    </a:lnTo>
                    <a:lnTo>
                      <a:pt x="29" y="67"/>
                    </a:lnTo>
                    <a:lnTo>
                      <a:pt x="19" y="55"/>
                    </a:lnTo>
                    <a:close/>
                  </a:path>
                </a:pathLst>
              </a:custGeom>
              <a:solidFill>
                <a:srgbClr val="CCCCCC"/>
              </a:solidFill>
              <a:ln w="9525">
                <a:noFill/>
                <a:round/>
                <a:headEnd/>
                <a:tailEnd/>
              </a:ln>
            </p:spPr>
            <p:txBody>
              <a:bodyPr/>
              <a:lstStyle/>
              <a:p>
                <a:endParaRPr lang="en-US"/>
              </a:p>
            </p:txBody>
          </p:sp>
          <p:sp>
            <p:nvSpPr>
              <p:cNvPr id="33226" name="Freeform 309"/>
              <p:cNvSpPr>
                <a:spLocks/>
              </p:cNvSpPr>
              <p:nvPr/>
            </p:nvSpPr>
            <p:spPr bwMode="auto">
              <a:xfrm>
                <a:off x="3051" y="2338"/>
                <a:ext cx="29" cy="100"/>
              </a:xfrm>
              <a:custGeom>
                <a:avLst/>
                <a:gdLst>
                  <a:gd name="T0" fmla="*/ 19 w 29"/>
                  <a:gd name="T1" fmla="*/ 55 h 100"/>
                  <a:gd name="T2" fmla="*/ 19 w 29"/>
                  <a:gd name="T3" fmla="*/ 58 h 100"/>
                  <a:gd name="T4" fmla="*/ 22 w 29"/>
                  <a:gd name="T5" fmla="*/ 58 h 100"/>
                  <a:gd name="T6" fmla="*/ 22 w 29"/>
                  <a:gd name="T7" fmla="*/ 64 h 100"/>
                  <a:gd name="T8" fmla="*/ 19 w 29"/>
                  <a:gd name="T9" fmla="*/ 61 h 100"/>
                  <a:gd name="T10" fmla="*/ 19 w 29"/>
                  <a:gd name="T11" fmla="*/ 64 h 100"/>
                  <a:gd name="T12" fmla="*/ 16 w 29"/>
                  <a:gd name="T13" fmla="*/ 61 h 100"/>
                  <a:gd name="T14" fmla="*/ 16 w 29"/>
                  <a:gd name="T15" fmla="*/ 58 h 100"/>
                  <a:gd name="T16" fmla="*/ 16 w 29"/>
                  <a:gd name="T17" fmla="*/ 55 h 100"/>
                  <a:gd name="T18" fmla="*/ 12 w 29"/>
                  <a:gd name="T19" fmla="*/ 45 h 100"/>
                  <a:gd name="T20" fmla="*/ 12 w 29"/>
                  <a:gd name="T21" fmla="*/ 38 h 100"/>
                  <a:gd name="T22" fmla="*/ 16 w 29"/>
                  <a:gd name="T23" fmla="*/ 29 h 100"/>
                  <a:gd name="T24" fmla="*/ 16 w 29"/>
                  <a:gd name="T25" fmla="*/ 13 h 100"/>
                  <a:gd name="T26" fmla="*/ 12 w 29"/>
                  <a:gd name="T27" fmla="*/ 6 h 100"/>
                  <a:gd name="T28" fmla="*/ 12 w 29"/>
                  <a:gd name="T29" fmla="*/ 3 h 100"/>
                  <a:gd name="T30" fmla="*/ 12 w 29"/>
                  <a:gd name="T31" fmla="*/ 3 h 100"/>
                  <a:gd name="T32" fmla="*/ 9 w 29"/>
                  <a:gd name="T33" fmla="*/ 3 h 100"/>
                  <a:gd name="T34" fmla="*/ 3 w 29"/>
                  <a:gd name="T35" fmla="*/ 0 h 100"/>
                  <a:gd name="T36" fmla="*/ 3 w 29"/>
                  <a:gd name="T37" fmla="*/ 3 h 100"/>
                  <a:gd name="T38" fmla="*/ 6 w 29"/>
                  <a:gd name="T39" fmla="*/ 3 h 100"/>
                  <a:gd name="T40" fmla="*/ 6 w 29"/>
                  <a:gd name="T41" fmla="*/ 6 h 100"/>
                  <a:gd name="T42" fmla="*/ 9 w 29"/>
                  <a:gd name="T43" fmla="*/ 16 h 100"/>
                  <a:gd name="T44" fmla="*/ 6 w 29"/>
                  <a:gd name="T45" fmla="*/ 19 h 100"/>
                  <a:gd name="T46" fmla="*/ 6 w 29"/>
                  <a:gd name="T47" fmla="*/ 29 h 100"/>
                  <a:gd name="T48" fmla="*/ 6 w 29"/>
                  <a:gd name="T49" fmla="*/ 35 h 100"/>
                  <a:gd name="T50" fmla="*/ 6 w 29"/>
                  <a:gd name="T51" fmla="*/ 42 h 100"/>
                  <a:gd name="T52" fmla="*/ 3 w 29"/>
                  <a:gd name="T53" fmla="*/ 42 h 100"/>
                  <a:gd name="T54" fmla="*/ 3 w 29"/>
                  <a:gd name="T55" fmla="*/ 48 h 100"/>
                  <a:gd name="T56" fmla="*/ 0 w 29"/>
                  <a:gd name="T57" fmla="*/ 55 h 100"/>
                  <a:gd name="T58" fmla="*/ 3 w 29"/>
                  <a:gd name="T59" fmla="*/ 61 h 100"/>
                  <a:gd name="T60" fmla="*/ 3 w 29"/>
                  <a:gd name="T61" fmla="*/ 61 h 100"/>
                  <a:gd name="T62" fmla="*/ 9 w 29"/>
                  <a:gd name="T63" fmla="*/ 67 h 100"/>
                  <a:gd name="T64" fmla="*/ 16 w 29"/>
                  <a:gd name="T65" fmla="*/ 64 h 100"/>
                  <a:gd name="T66" fmla="*/ 16 w 29"/>
                  <a:gd name="T67" fmla="*/ 67 h 100"/>
                  <a:gd name="T68" fmla="*/ 16 w 29"/>
                  <a:gd name="T69" fmla="*/ 77 h 100"/>
                  <a:gd name="T70" fmla="*/ 12 w 29"/>
                  <a:gd name="T71" fmla="*/ 84 h 100"/>
                  <a:gd name="T72" fmla="*/ 16 w 29"/>
                  <a:gd name="T73" fmla="*/ 90 h 100"/>
                  <a:gd name="T74" fmla="*/ 22 w 29"/>
                  <a:gd name="T75" fmla="*/ 96 h 100"/>
                  <a:gd name="T76" fmla="*/ 19 w 29"/>
                  <a:gd name="T77" fmla="*/ 100 h 100"/>
                  <a:gd name="T78" fmla="*/ 22 w 29"/>
                  <a:gd name="T79" fmla="*/ 100 h 100"/>
                  <a:gd name="T80" fmla="*/ 22 w 29"/>
                  <a:gd name="T81" fmla="*/ 96 h 100"/>
                  <a:gd name="T82" fmla="*/ 22 w 29"/>
                  <a:gd name="T83" fmla="*/ 93 h 100"/>
                  <a:gd name="T84" fmla="*/ 22 w 29"/>
                  <a:gd name="T85" fmla="*/ 90 h 100"/>
                  <a:gd name="T86" fmla="*/ 29 w 29"/>
                  <a:gd name="T87" fmla="*/ 87 h 100"/>
                  <a:gd name="T88" fmla="*/ 29 w 29"/>
                  <a:gd name="T89" fmla="*/ 80 h 100"/>
                  <a:gd name="T90" fmla="*/ 29 w 29"/>
                  <a:gd name="T91" fmla="*/ 77 h 100"/>
                  <a:gd name="T92" fmla="*/ 29 w 29"/>
                  <a:gd name="T93" fmla="*/ 71 h 100"/>
                  <a:gd name="T94" fmla="*/ 29 w 29"/>
                  <a:gd name="T95" fmla="*/ 67 h 100"/>
                  <a:gd name="T96" fmla="*/ 19 w 29"/>
                  <a:gd name="T97" fmla="*/ 55 h 100"/>
                  <a:gd name="T98" fmla="*/ 19 w 29"/>
                  <a:gd name="T99" fmla="*/ 55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
                  <a:gd name="T151" fmla="*/ 0 h 100"/>
                  <a:gd name="T152" fmla="*/ 29 w 29"/>
                  <a:gd name="T153" fmla="*/ 100 h 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 h="100">
                    <a:moveTo>
                      <a:pt x="19" y="55"/>
                    </a:moveTo>
                    <a:lnTo>
                      <a:pt x="19" y="58"/>
                    </a:lnTo>
                    <a:lnTo>
                      <a:pt x="22" y="58"/>
                    </a:lnTo>
                    <a:lnTo>
                      <a:pt x="22" y="64"/>
                    </a:lnTo>
                    <a:lnTo>
                      <a:pt x="19" y="61"/>
                    </a:lnTo>
                    <a:lnTo>
                      <a:pt x="19" y="64"/>
                    </a:lnTo>
                    <a:lnTo>
                      <a:pt x="16" y="61"/>
                    </a:lnTo>
                    <a:lnTo>
                      <a:pt x="16" y="58"/>
                    </a:lnTo>
                    <a:lnTo>
                      <a:pt x="16" y="55"/>
                    </a:lnTo>
                    <a:lnTo>
                      <a:pt x="12" y="45"/>
                    </a:lnTo>
                    <a:lnTo>
                      <a:pt x="12" y="38"/>
                    </a:lnTo>
                    <a:lnTo>
                      <a:pt x="16" y="29"/>
                    </a:lnTo>
                    <a:lnTo>
                      <a:pt x="16" y="13"/>
                    </a:lnTo>
                    <a:lnTo>
                      <a:pt x="12" y="6"/>
                    </a:lnTo>
                    <a:lnTo>
                      <a:pt x="12" y="3"/>
                    </a:lnTo>
                    <a:lnTo>
                      <a:pt x="9" y="3"/>
                    </a:lnTo>
                    <a:lnTo>
                      <a:pt x="3" y="0"/>
                    </a:lnTo>
                    <a:lnTo>
                      <a:pt x="3" y="3"/>
                    </a:lnTo>
                    <a:lnTo>
                      <a:pt x="6" y="3"/>
                    </a:lnTo>
                    <a:lnTo>
                      <a:pt x="6" y="6"/>
                    </a:lnTo>
                    <a:lnTo>
                      <a:pt x="9" y="16"/>
                    </a:lnTo>
                    <a:lnTo>
                      <a:pt x="6" y="19"/>
                    </a:lnTo>
                    <a:lnTo>
                      <a:pt x="6" y="29"/>
                    </a:lnTo>
                    <a:lnTo>
                      <a:pt x="6" y="35"/>
                    </a:lnTo>
                    <a:lnTo>
                      <a:pt x="6" y="42"/>
                    </a:lnTo>
                    <a:lnTo>
                      <a:pt x="3" y="42"/>
                    </a:lnTo>
                    <a:lnTo>
                      <a:pt x="3" y="48"/>
                    </a:lnTo>
                    <a:lnTo>
                      <a:pt x="0" y="55"/>
                    </a:lnTo>
                    <a:lnTo>
                      <a:pt x="3" y="61"/>
                    </a:lnTo>
                    <a:lnTo>
                      <a:pt x="9" y="67"/>
                    </a:lnTo>
                    <a:lnTo>
                      <a:pt x="16" y="64"/>
                    </a:lnTo>
                    <a:lnTo>
                      <a:pt x="16" y="67"/>
                    </a:lnTo>
                    <a:lnTo>
                      <a:pt x="16" y="77"/>
                    </a:lnTo>
                    <a:lnTo>
                      <a:pt x="12" y="84"/>
                    </a:lnTo>
                    <a:lnTo>
                      <a:pt x="16" y="90"/>
                    </a:lnTo>
                    <a:lnTo>
                      <a:pt x="22" y="96"/>
                    </a:lnTo>
                    <a:lnTo>
                      <a:pt x="19" y="100"/>
                    </a:lnTo>
                    <a:lnTo>
                      <a:pt x="22" y="100"/>
                    </a:lnTo>
                    <a:lnTo>
                      <a:pt x="22" y="96"/>
                    </a:lnTo>
                    <a:lnTo>
                      <a:pt x="22" y="93"/>
                    </a:lnTo>
                    <a:lnTo>
                      <a:pt x="22" y="90"/>
                    </a:lnTo>
                    <a:lnTo>
                      <a:pt x="29" y="87"/>
                    </a:lnTo>
                    <a:lnTo>
                      <a:pt x="29" y="80"/>
                    </a:lnTo>
                    <a:lnTo>
                      <a:pt x="29" y="77"/>
                    </a:lnTo>
                    <a:lnTo>
                      <a:pt x="29" y="71"/>
                    </a:lnTo>
                    <a:lnTo>
                      <a:pt x="29" y="67"/>
                    </a:lnTo>
                    <a:lnTo>
                      <a:pt x="19" y="55"/>
                    </a:lnTo>
                  </a:path>
                </a:pathLst>
              </a:custGeom>
              <a:noFill/>
              <a:ln w="0">
                <a:solidFill>
                  <a:srgbClr val="7F7F7F"/>
                </a:solidFill>
                <a:round/>
                <a:headEnd/>
                <a:tailEnd/>
              </a:ln>
            </p:spPr>
            <p:txBody>
              <a:bodyPr/>
              <a:lstStyle/>
              <a:p>
                <a:endParaRPr lang="en-US"/>
              </a:p>
            </p:txBody>
          </p:sp>
          <p:sp>
            <p:nvSpPr>
              <p:cNvPr id="33227" name="Freeform 310"/>
              <p:cNvSpPr>
                <a:spLocks/>
              </p:cNvSpPr>
              <p:nvPr/>
            </p:nvSpPr>
            <p:spPr bwMode="auto">
              <a:xfrm>
                <a:off x="3063" y="2158"/>
                <a:ext cx="74" cy="119"/>
              </a:xfrm>
              <a:custGeom>
                <a:avLst/>
                <a:gdLst>
                  <a:gd name="T0" fmla="*/ 4 w 74"/>
                  <a:gd name="T1" fmla="*/ 71 h 119"/>
                  <a:gd name="T2" fmla="*/ 4 w 74"/>
                  <a:gd name="T3" fmla="*/ 67 h 119"/>
                  <a:gd name="T4" fmla="*/ 4 w 74"/>
                  <a:gd name="T5" fmla="*/ 64 h 119"/>
                  <a:gd name="T6" fmla="*/ 7 w 74"/>
                  <a:gd name="T7" fmla="*/ 64 h 119"/>
                  <a:gd name="T8" fmla="*/ 7 w 74"/>
                  <a:gd name="T9" fmla="*/ 64 h 119"/>
                  <a:gd name="T10" fmla="*/ 10 w 74"/>
                  <a:gd name="T11" fmla="*/ 64 h 119"/>
                  <a:gd name="T12" fmla="*/ 10 w 74"/>
                  <a:gd name="T13" fmla="*/ 61 h 119"/>
                  <a:gd name="T14" fmla="*/ 7 w 74"/>
                  <a:gd name="T15" fmla="*/ 61 h 119"/>
                  <a:gd name="T16" fmla="*/ 7 w 74"/>
                  <a:gd name="T17" fmla="*/ 61 h 119"/>
                  <a:gd name="T18" fmla="*/ 4 w 74"/>
                  <a:gd name="T19" fmla="*/ 61 h 119"/>
                  <a:gd name="T20" fmla="*/ 4 w 74"/>
                  <a:gd name="T21" fmla="*/ 64 h 119"/>
                  <a:gd name="T22" fmla="*/ 4 w 74"/>
                  <a:gd name="T23" fmla="*/ 61 h 119"/>
                  <a:gd name="T24" fmla="*/ 4 w 74"/>
                  <a:gd name="T25" fmla="*/ 58 h 119"/>
                  <a:gd name="T26" fmla="*/ 4 w 74"/>
                  <a:gd name="T27" fmla="*/ 54 h 119"/>
                  <a:gd name="T28" fmla="*/ 10 w 74"/>
                  <a:gd name="T29" fmla="*/ 38 h 119"/>
                  <a:gd name="T30" fmla="*/ 10 w 74"/>
                  <a:gd name="T31" fmla="*/ 32 h 119"/>
                  <a:gd name="T32" fmla="*/ 10 w 74"/>
                  <a:gd name="T33" fmla="*/ 22 h 119"/>
                  <a:gd name="T34" fmla="*/ 7 w 74"/>
                  <a:gd name="T35" fmla="*/ 19 h 119"/>
                  <a:gd name="T36" fmla="*/ 4 w 74"/>
                  <a:gd name="T37" fmla="*/ 6 h 119"/>
                  <a:gd name="T38" fmla="*/ 0 w 74"/>
                  <a:gd name="T39" fmla="*/ 6 h 119"/>
                  <a:gd name="T40" fmla="*/ 7 w 74"/>
                  <a:gd name="T41" fmla="*/ 0 h 119"/>
                  <a:gd name="T42" fmla="*/ 20 w 74"/>
                  <a:gd name="T43" fmla="*/ 0 h 119"/>
                  <a:gd name="T44" fmla="*/ 26 w 74"/>
                  <a:gd name="T45" fmla="*/ 0 h 119"/>
                  <a:gd name="T46" fmla="*/ 39 w 74"/>
                  <a:gd name="T47" fmla="*/ 9 h 119"/>
                  <a:gd name="T48" fmla="*/ 49 w 74"/>
                  <a:gd name="T49" fmla="*/ 13 h 119"/>
                  <a:gd name="T50" fmla="*/ 52 w 74"/>
                  <a:gd name="T51" fmla="*/ 13 h 119"/>
                  <a:gd name="T52" fmla="*/ 55 w 74"/>
                  <a:gd name="T53" fmla="*/ 9 h 119"/>
                  <a:gd name="T54" fmla="*/ 58 w 74"/>
                  <a:gd name="T55" fmla="*/ 6 h 119"/>
                  <a:gd name="T56" fmla="*/ 65 w 74"/>
                  <a:gd name="T57" fmla="*/ 3 h 119"/>
                  <a:gd name="T58" fmla="*/ 71 w 74"/>
                  <a:gd name="T59" fmla="*/ 6 h 119"/>
                  <a:gd name="T60" fmla="*/ 74 w 74"/>
                  <a:gd name="T61" fmla="*/ 6 h 119"/>
                  <a:gd name="T62" fmla="*/ 71 w 74"/>
                  <a:gd name="T63" fmla="*/ 16 h 119"/>
                  <a:gd name="T64" fmla="*/ 68 w 74"/>
                  <a:gd name="T65" fmla="*/ 22 h 119"/>
                  <a:gd name="T66" fmla="*/ 68 w 74"/>
                  <a:gd name="T67" fmla="*/ 35 h 119"/>
                  <a:gd name="T68" fmla="*/ 68 w 74"/>
                  <a:gd name="T69" fmla="*/ 45 h 119"/>
                  <a:gd name="T70" fmla="*/ 68 w 74"/>
                  <a:gd name="T71" fmla="*/ 58 h 119"/>
                  <a:gd name="T72" fmla="*/ 68 w 74"/>
                  <a:gd name="T73" fmla="*/ 71 h 119"/>
                  <a:gd name="T74" fmla="*/ 71 w 74"/>
                  <a:gd name="T75" fmla="*/ 80 h 119"/>
                  <a:gd name="T76" fmla="*/ 71 w 74"/>
                  <a:gd name="T77" fmla="*/ 83 h 119"/>
                  <a:gd name="T78" fmla="*/ 68 w 74"/>
                  <a:gd name="T79" fmla="*/ 83 h 119"/>
                  <a:gd name="T80" fmla="*/ 65 w 74"/>
                  <a:gd name="T81" fmla="*/ 90 h 119"/>
                  <a:gd name="T82" fmla="*/ 62 w 74"/>
                  <a:gd name="T83" fmla="*/ 93 h 119"/>
                  <a:gd name="T84" fmla="*/ 62 w 74"/>
                  <a:gd name="T85" fmla="*/ 93 h 119"/>
                  <a:gd name="T86" fmla="*/ 55 w 74"/>
                  <a:gd name="T87" fmla="*/ 116 h 119"/>
                  <a:gd name="T88" fmla="*/ 52 w 74"/>
                  <a:gd name="T89" fmla="*/ 119 h 119"/>
                  <a:gd name="T90" fmla="*/ 39 w 74"/>
                  <a:gd name="T91" fmla="*/ 106 h 119"/>
                  <a:gd name="T92" fmla="*/ 36 w 74"/>
                  <a:gd name="T93" fmla="*/ 96 h 119"/>
                  <a:gd name="T94" fmla="*/ 4 w 74"/>
                  <a:gd name="T95" fmla="*/ 71 h 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119"/>
                  <a:gd name="T146" fmla="*/ 74 w 74"/>
                  <a:gd name="T147" fmla="*/ 119 h 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119">
                    <a:moveTo>
                      <a:pt x="4" y="71"/>
                    </a:moveTo>
                    <a:lnTo>
                      <a:pt x="4" y="67"/>
                    </a:lnTo>
                    <a:lnTo>
                      <a:pt x="4" y="64"/>
                    </a:lnTo>
                    <a:lnTo>
                      <a:pt x="7" y="64"/>
                    </a:lnTo>
                    <a:lnTo>
                      <a:pt x="10" y="64"/>
                    </a:lnTo>
                    <a:lnTo>
                      <a:pt x="10" y="61"/>
                    </a:lnTo>
                    <a:lnTo>
                      <a:pt x="7" y="61"/>
                    </a:lnTo>
                    <a:lnTo>
                      <a:pt x="4" y="61"/>
                    </a:lnTo>
                    <a:lnTo>
                      <a:pt x="4" y="64"/>
                    </a:lnTo>
                    <a:lnTo>
                      <a:pt x="4" y="61"/>
                    </a:lnTo>
                    <a:lnTo>
                      <a:pt x="4" y="58"/>
                    </a:lnTo>
                    <a:lnTo>
                      <a:pt x="4" y="54"/>
                    </a:lnTo>
                    <a:lnTo>
                      <a:pt x="10" y="38"/>
                    </a:lnTo>
                    <a:lnTo>
                      <a:pt x="10" y="32"/>
                    </a:lnTo>
                    <a:lnTo>
                      <a:pt x="10" y="22"/>
                    </a:lnTo>
                    <a:lnTo>
                      <a:pt x="7" y="19"/>
                    </a:lnTo>
                    <a:lnTo>
                      <a:pt x="4" y="6"/>
                    </a:lnTo>
                    <a:lnTo>
                      <a:pt x="0" y="6"/>
                    </a:lnTo>
                    <a:lnTo>
                      <a:pt x="7" y="0"/>
                    </a:lnTo>
                    <a:lnTo>
                      <a:pt x="20" y="0"/>
                    </a:lnTo>
                    <a:lnTo>
                      <a:pt x="26" y="0"/>
                    </a:lnTo>
                    <a:lnTo>
                      <a:pt x="39" y="9"/>
                    </a:lnTo>
                    <a:lnTo>
                      <a:pt x="49" y="13"/>
                    </a:lnTo>
                    <a:lnTo>
                      <a:pt x="52" y="13"/>
                    </a:lnTo>
                    <a:lnTo>
                      <a:pt x="55" y="9"/>
                    </a:lnTo>
                    <a:lnTo>
                      <a:pt x="58" y="6"/>
                    </a:lnTo>
                    <a:lnTo>
                      <a:pt x="65" y="3"/>
                    </a:lnTo>
                    <a:lnTo>
                      <a:pt x="71" y="6"/>
                    </a:lnTo>
                    <a:lnTo>
                      <a:pt x="74" y="6"/>
                    </a:lnTo>
                    <a:lnTo>
                      <a:pt x="71" y="16"/>
                    </a:lnTo>
                    <a:lnTo>
                      <a:pt x="68" y="22"/>
                    </a:lnTo>
                    <a:lnTo>
                      <a:pt x="68" y="35"/>
                    </a:lnTo>
                    <a:lnTo>
                      <a:pt x="68" y="45"/>
                    </a:lnTo>
                    <a:lnTo>
                      <a:pt x="68" y="58"/>
                    </a:lnTo>
                    <a:lnTo>
                      <a:pt x="68" y="71"/>
                    </a:lnTo>
                    <a:lnTo>
                      <a:pt x="71" y="80"/>
                    </a:lnTo>
                    <a:lnTo>
                      <a:pt x="71" y="83"/>
                    </a:lnTo>
                    <a:lnTo>
                      <a:pt x="68" y="83"/>
                    </a:lnTo>
                    <a:lnTo>
                      <a:pt x="65" y="90"/>
                    </a:lnTo>
                    <a:lnTo>
                      <a:pt x="62" y="93"/>
                    </a:lnTo>
                    <a:lnTo>
                      <a:pt x="55" y="116"/>
                    </a:lnTo>
                    <a:lnTo>
                      <a:pt x="52" y="119"/>
                    </a:lnTo>
                    <a:lnTo>
                      <a:pt x="39" y="106"/>
                    </a:lnTo>
                    <a:lnTo>
                      <a:pt x="36" y="96"/>
                    </a:lnTo>
                    <a:lnTo>
                      <a:pt x="4" y="71"/>
                    </a:lnTo>
                    <a:close/>
                  </a:path>
                </a:pathLst>
              </a:custGeom>
              <a:solidFill>
                <a:srgbClr val="CCCCCC"/>
              </a:solidFill>
              <a:ln w="9525">
                <a:noFill/>
                <a:round/>
                <a:headEnd/>
                <a:tailEnd/>
              </a:ln>
            </p:spPr>
            <p:txBody>
              <a:bodyPr/>
              <a:lstStyle/>
              <a:p>
                <a:endParaRPr lang="en-US"/>
              </a:p>
            </p:txBody>
          </p:sp>
          <p:sp>
            <p:nvSpPr>
              <p:cNvPr id="33228" name="Freeform 311"/>
              <p:cNvSpPr>
                <a:spLocks/>
              </p:cNvSpPr>
              <p:nvPr/>
            </p:nvSpPr>
            <p:spPr bwMode="auto">
              <a:xfrm>
                <a:off x="3063" y="2158"/>
                <a:ext cx="74" cy="119"/>
              </a:xfrm>
              <a:custGeom>
                <a:avLst/>
                <a:gdLst>
                  <a:gd name="T0" fmla="*/ 4 w 74"/>
                  <a:gd name="T1" fmla="*/ 71 h 119"/>
                  <a:gd name="T2" fmla="*/ 4 w 74"/>
                  <a:gd name="T3" fmla="*/ 67 h 119"/>
                  <a:gd name="T4" fmla="*/ 4 w 74"/>
                  <a:gd name="T5" fmla="*/ 64 h 119"/>
                  <a:gd name="T6" fmla="*/ 7 w 74"/>
                  <a:gd name="T7" fmla="*/ 64 h 119"/>
                  <a:gd name="T8" fmla="*/ 7 w 74"/>
                  <a:gd name="T9" fmla="*/ 64 h 119"/>
                  <a:gd name="T10" fmla="*/ 10 w 74"/>
                  <a:gd name="T11" fmla="*/ 64 h 119"/>
                  <a:gd name="T12" fmla="*/ 10 w 74"/>
                  <a:gd name="T13" fmla="*/ 61 h 119"/>
                  <a:gd name="T14" fmla="*/ 7 w 74"/>
                  <a:gd name="T15" fmla="*/ 61 h 119"/>
                  <a:gd name="T16" fmla="*/ 7 w 74"/>
                  <a:gd name="T17" fmla="*/ 61 h 119"/>
                  <a:gd name="T18" fmla="*/ 4 w 74"/>
                  <a:gd name="T19" fmla="*/ 61 h 119"/>
                  <a:gd name="T20" fmla="*/ 4 w 74"/>
                  <a:gd name="T21" fmla="*/ 64 h 119"/>
                  <a:gd name="T22" fmla="*/ 4 w 74"/>
                  <a:gd name="T23" fmla="*/ 61 h 119"/>
                  <a:gd name="T24" fmla="*/ 4 w 74"/>
                  <a:gd name="T25" fmla="*/ 58 h 119"/>
                  <a:gd name="T26" fmla="*/ 4 w 74"/>
                  <a:gd name="T27" fmla="*/ 54 h 119"/>
                  <a:gd name="T28" fmla="*/ 4 w 74"/>
                  <a:gd name="T29" fmla="*/ 54 h 119"/>
                  <a:gd name="T30" fmla="*/ 10 w 74"/>
                  <a:gd name="T31" fmla="*/ 38 h 119"/>
                  <a:gd name="T32" fmla="*/ 10 w 74"/>
                  <a:gd name="T33" fmla="*/ 32 h 119"/>
                  <a:gd name="T34" fmla="*/ 10 w 74"/>
                  <a:gd name="T35" fmla="*/ 22 h 119"/>
                  <a:gd name="T36" fmla="*/ 7 w 74"/>
                  <a:gd name="T37" fmla="*/ 19 h 119"/>
                  <a:gd name="T38" fmla="*/ 4 w 74"/>
                  <a:gd name="T39" fmla="*/ 6 h 119"/>
                  <a:gd name="T40" fmla="*/ 0 w 74"/>
                  <a:gd name="T41" fmla="*/ 6 h 119"/>
                  <a:gd name="T42" fmla="*/ 7 w 74"/>
                  <a:gd name="T43" fmla="*/ 0 h 119"/>
                  <a:gd name="T44" fmla="*/ 20 w 74"/>
                  <a:gd name="T45" fmla="*/ 0 h 119"/>
                  <a:gd name="T46" fmla="*/ 26 w 74"/>
                  <a:gd name="T47" fmla="*/ 0 h 119"/>
                  <a:gd name="T48" fmla="*/ 39 w 74"/>
                  <a:gd name="T49" fmla="*/ 9 h 119"/>
                  <a:gd name="T50" fmla="*/ 49 w 74"/>
                  <a:gd name="T51" fmla="*/ 13 h 119"/>
                  <a:gd name="T52" fmla="*/ 52 w 74"/>
                  <a:gd name="T53" fmla="*/ 13 h 119"/>
                  <a:gd name="T54" fmla="*/ 55 w 74"/>
                  <a:gd name="T55" fmla="*/ 9 h 119"/>
                  <a:gd name="T56" fmla="*/ 58 w 74"/>
                  <a:gd name="T57" fmla="*/ 6 h 119"/>
                  <a:gd name="T58" fmla="*/ 65 w 74"/>
                  <a:gd name="T59" fmla="*/ 3 h 119"/>
                  <a:gd name="T60" fmla="*/ 71 w 74"/>
                  <a:gd name="T61" fmla="*/ 6 h 119"/>
                  <a:gd name="T62" fmla="*/ 74 w 74"/>
                  <a:gd name="T63" fmla="*/ 6 h 119"/>
                  <a:gd name="T64" fmla="*/ 71 w 74"/>
                  <a:gd name="T65" fmla="*/ 16 h 119"/>
                  <a:gd name="T66" fmla="*/ 68 w 74"/>
                  <a:gd name="T67" fmla="*/ 22 h 119"/>
                  <a:gd name="T68" fmla="*/ 68 w 74"/>
                  <a:gd name="T69" fmla="*/ 35 h 119"/>
                  <a:gd name="T70" fmla="*/ 68 w 74"/>
                  <a:gd name="T71" fmla="*/ 45 h 119"/>
                  <a:gd name="T72" fmla="*/ 68 w 74"/>
                  <a:gd name="T73" fmla="*/ 58 h 119"/>
                  <a:gd name="T74" fmla="*/ 68 w 74"/>
                  <a:gd name="T75" fmla="*/ 71 h 119"/>
                  <a:gd name="T76" fmla="*/ 71 w 74"/>
                  <a:gd name="T77" fmla="*/ 80 h 119"/>
                  <a:gd name="T78" fmla="*/ 71 w 74"/>
                  <a:gd name="T79" fmla="*/ 83 h 119"/>
                  <a:gd name="T80" fmla="*/ 68 w 74"/>
                  <a:gd name="T81" fmla="*/ 83 h 119"/>
                  <a:gd name="T82" fmla="*/ 65 w 74"/>
                  <a:gd name="T83" fmla="*/ 90 h 119"/>
                  <a:gd name="T84" fmla="*/ 62 w 74"/>
                  <a:gd name="T85" fmla="*/ 93 h 119"/>
                  <a:gd name="T86" fmla="*/ 62 w 74"/>
                  <a:gd name="T87" fmla="*/ 93 h 119"/>
                  <a:gd name="T88" fmla="*/ 55 w 74"/>
                  <a:gd name="T89" fmla="*/ 116 h 119"/>
                  <a:gd name="T90" fmla="*/ 52 w 74"/>
                  <a:gd name="T91" fmla="*/ 119 h 119"/>
                  <a:gd name="T92" fmla="*/ 39 w 74"/>
                  <a:gd name="T93" fmla="*/ 106 h 119"/>
                  <a:gd name="T94" fmla="*/ 36 w 74"/>
                  <a:gd name="T95" fmla="*/ 96 h 119"/>
                  <a:gd name="T96" fmla="*/ 4 w 74"/>
                  <a:gd name="T97" fmla="*/ 71 h 119"/>
                  <a:gd name="T98" fmla="*/ 4 w 74"/>
                  <a:gd name="T99" fmla="*/ 71 h 119"/>
                  <a:gd name="T100" fmla="*/ 4 w 74"/>
                  <a:gd name="T101" fmla="*/ 71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
                  <a:gd name="T154" fmla="*/ 0 h 119"/>
                  <a:gd name="T155" fmla="*/ 74 w 74"/>
                  <a:gd name="T156" fmla="*/ 119 h 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 h="119">
                    <a:moveTo>
                      <a:pt x="4" y="71"/>
                    </a:moveTo>
                    <a:lnTo>
                      <a:pt x="4" y="67"/>
                    </a:lnTo>
                    <a:lnTo>
                      <a:pt x="4" y="64"/>
                    </a:lnTo>
                    <a:lnTo>
                      <a:pt x="7" y="64"/>
                    </a:lnTo>
                    <a:lnTo>
                      <a:pt x="10" y="64"/>
                    </a:lnTo>
                    <a:lnTo>
                      <a:pt x="10" y="61"/>
                    </a:lnTo>
                    <a:lnTo>
                      <a:pt x="7" y="61"/>
                    </a:lnTo>
                    <a:lnTo>
                      <a:pt x="4" y="61"/>
                    </a:lnTo>
                    <a:lnTo>
                      <a:pt x="4" y="64"/>
                    </a:lnTo>
                    <a:lnTo>
                      <a:pt x="4" y="61"/>
                    </a:lnTo>
                    <a:lnTo>
                      <a:pt x="4" y="58"/>
                    </a:lnTo>
                    <a:lnTo>
                      <a:pt x="4" y="54"/>
                    </a:lnTo>
                    <a:lnTo>
                      <a:pt x="10" y="38"/>
                    </a:lnTo>
                    <a:lnTo>
                      <a:pt x="10" y="32"/>
                    </a:lnTo>
                    <a:lnTo>
                      <a:pt x="10" y="22"/>
                    </a:lnTo>
                    <a:lnTo>
                      <a:pt x="7" y="19"/>
                    </a:lnTo>
                    <a:lnTo>
                      <a:pt x="4" y="6"/>
                    </a:lnTo>
                    <a:lnTo>
                      <a:pt x="0" y="6"/>
                    </a:lnTo>
                    <a:lnTo>
                      <a:pt x="7" y="0"/>
                    </a:lnTo>
                    <a:lnTo>
                      <a:pt x="20" y="0"/>
                    </a:lnTo>
                    <a:lnTo>
                      <a:pt x="26" y="0"/>
                    </a:lnTo>
                    <a:lnTo>
                      <a:pt x="39" y="9"/>
                    </a:lnTo>
                    <a:lnTo>
                      <a:pt x="49" y="13"/>
                    </a:lnTo>
                    <a:lnTo>
                      <a:pt x="52" y="13"/>
                    </a:lnTo>
                    <a:lnTo>
                      <a:pt x="55" y="9"/>
                    </a:lnTo>
                    <a:lnTo>
                      <a:pt x="58" y="6"/>
                    </a:lnTo>
                    <a:lnTo>
                      <a:pt x="65" y="3"/>
                    </a:lnTo>
                    <a:lnTo>
                      <a:pt x="71" y="6"/>
                    </a:lnTo>
                    <a:lnTo>
                      <a:pt x="74" y="6"/>
                    </a:lnTo>
                    <a:lnTo>
                      <a:pt x="71" y="16"/>
                    </a:lnTo>
                    <a:lnTo>
                      <a:pt x="68" y="22"/>
                    </a:lnTo>
                    <a:lnTo>
                      <a:pt x="68" y="35"/>
                    </a:lnTo>
                    <a:lnTo>
                      <a:pt x="68" y="45"/>
                    </a:lnTo>
                    <a:lnTo>
                      <a:pt x="68" y="58"/>
                    </a:lnTo>
                    <a:lnTo>
                      <a:pt x="68" y="71"/>
                    </a:lnTo>
                    <a:lnTo>
                      <a:pt x="71" y="80"/>
                    </a:lnTo>
                    <a:lnTo>
                      <a:pt x="71" y="83"/>
                    </a:lnTo>
                    <a:lnTo>
                      <a:pt x="68" y="83"/>
                    </a:lnTo>
                    <a:lnTo>
                      <a:pt x="65" y="90"/>
                    </a:lnTo>
                    <a:lnTo>
                      <a:pt x="62" y="93"/>
                    </a:lnTo>
                    <a:lnTo>
                      <a:pt x="55" y="116"/>
                    </a:lnTo>
                    <a:lnTo>
                      <a:pt x="52" y="119"/>
                    </a:lnTo>
                    <a:lnTo>
                      <a:pt x="39" y="106"/>
                    </a:lnTo>
                    <a:lnTo>
                      <a:pt x="36" y="96"/>
                    </a:lnTo>
                    <a:lnTo>
                      <a:pt x="4" y="71"/>
                    </a:lnTo>
                  </a:path>
                </a:pathLst>
              </a:custGeom>
              <a:noFill/>
              <a:ln w="0">
                <a:solidFill>
                  <a:srgbClr val="7F7F7F"/>
                </a:solidFill>
                <a:round/>
                <a:headEnd/>
                <a:tailEnd/>
              </a:ln>
            </p:spPr>
            <p:txBody>
              <a:bodyPr/>
              <a:lstStyle/>
              <a:p>
                <a:endParaRPr lang="en-US"/>
              </a:p>
            </p:txBody>
          </p:sp>
          <p:sp>
            <p:nvSpPr>
              <p:cNvPr id="33229" name="Freeform 312"/>
              <p:cNvSpPr>
                <a:spLocks/>
              </p:cNvSpPr>
              <p:nvPr/>
            </p:nvSpPr>
            <p:spPr bwMode="auto">
              <a:xfrm>
                <a:off x="3025" y="2229"/>
                <a:ext cx="100" cy="138"/>
              </a:xfrm>
              <a:custGeom>
                <a:avLst/>
                <a:gdLst>
                  <a:gd name="T0" fmla="*/ 6 w 100"/>
                  <a:gd name="T1" fmla="*/ 83 h 138"/>
                  <a:gd name="T2" fmla="*/ 6 w 100"/>
                  <a:gd name="T3" fmla="*/ 73 h 138"/>
                  <a:gd name="T4" fmla="*/ 0 w 100"/>
                  <a:gd name="T5" fmla="*/ 67 h 138"/>
                  <a:gd name="T6" fmla="*/ 0 w 100"/>
                  <a:gd name="T7" fmla="*/ 54 h 138"/>
                  <a:gd name="T8" fmla="*/ 0 w 100"/>
                  <a:gd name="T9" fmla="*/ 45 h 138"/>
                  <a:gd name="T10" fmla="*/ 9 w 100"/>
                  <a:gd name="T11" fmla="*/ 28 h 138"/>
                  <a:gd name="T12" fmla="*/ 9 w 100"/>
                  <a:gd name="T13" fmla="*/ 22 h 138"/>
                  <a:gd name="T14" fmla="*/ 13 w 100"/>
                  <a:gd name="T15" fmla="*/ 12 h 138"/>
                  <a:gd name="T16" fmla="*/ 19 w 100"/>
                  <a:gd name="T17" fmla="*/ 0 h 138"/>
                  <a:gd name="T18" fmla="*/ 19 w 100"/>
                  <a:gd name="T19" fmla="*/ 6 h 138"/>
                  <a:gd name="T20" fmla="*/ 19 w 100"/>
                  <a:gd name="T21" fmla="*/ 12 h 138"/>
                  <a:gd name="T22" fmla="*/ 19 w 100"/>
                  <a:gd name="T23" fmla="*/ 22 h 138"/>
                  <a:gd name="T24" fmla="*/ 22 w 100"/>
                  <a:gd name="T25" fmla="*/ 22 h 138"/>
                  <a:gd name="T26" fmla="*/ 22 w 100"/>
                  <a:gd name="T27" fmla="*/ 19 h 138"/>
                  <a:gd name="T28" fmla="*/ 26 w 100"/>
                  <a:gd name="T29" fmla="*/ 16 h 138"/>
                  <a:gd name="T30" fmla="*/ 26 w 100"/>
                  <a:gd name="T31" fmla="*/ 19 h 138"/>
                  <a:gd name="T32" fmla="*/ 29 w 100"/>
                  <a:gd name="T33" fmla="*/ 19 h 138"/>
                  <a:gd name="T34" fmla="*/ 29 w 100"/>
                  <a:gd name="T35" fmla="*/ 25 h 138"/>
                  <a:gd name="T36" fmla="*/ 32 w 100"/>
                  <a:gd name="T37" fmla="*/ 22 h 138"/>
                  <a:gd name="T38" fmla="*/ 32 w 100"/>
                  <a:gd name="T39" fmla="*/ 19 h 138"/>
                  <a:gd name="T40" fmla="*/ 35 w 100"/>
                  <a:gd name="T41" fmla="*/ 19 h 138"/>
                  <a:gd name="T42" fmla="*/ 38 w 100"/>
                  <a:gd name="T43" fmla="*/ 16 h 138"/>
                  <a:gd name="T44" fmla="*/ 38 w 100"/>
                  <a:gd name="T45" fmla="*/ 16 h 138"/>
                  <a:gd name="T46" fmla="*/ 35 w 100"/>
                  <a:gd name="T47" fmla="*/ 12 h 138"/>
                  <a:gd name="T48" fmla="*/ 35 w 100"/>
                  <a:gd name="T49" fmla="*/ 12 h 138"/>
                  <a:gd name="T50" fmla="*/ 35 w 100"/>
                  <a:gd name="T51" fmla="*/ 9 h 138"/>
                  <a:gd name="T52" fmla="*/ 38 w 100"/>
                  <a:gd name="T53" fmla="*/ 9 h 138"/>
                  <a:gd name="T54" fmla="*/ 38 w 100"/>
                  <a:gd name="T55" fmla="*/ 6 h 138"/>
                  <a:gd name="T56" fmla="*/ 38 w 100"/>
                  <a:gd name="T57" fmla="*/ 3 h 138"/>
                  <a:gd name="T58" fmla="*/ 42 w 100"/>
                  <a:gd name="T59" fmla="*/ 3 h 138"/>
                  <a:gd name="T60" fmla="*/ 42 w 100"/>
                  <a:gd name="T61" fmla="*/ 0 h 138"/>
                  <a:gd name="T62" fmla="*/ 74 w 100"/>
                  <a:gd name="T63" fmla="*/ 25 h 138"/>
                  <a:gd name="T64" fmla="*/ 90 w 100"/>
                  <a:gd name="T65" fmla="*/ 48 h 138"/>
                  <a:gd name="T66" fmla="*/ 84 w 100"/>
                  <a:gd name="T67" fmla="*/ 67 h 138"/>
                  <a:gd name="T68" fmla="*/ 90 w 100"/>
                  <a:gd name="T69" fmla="*/ 86 h 138"/>
                  <a:gd name="T70" fmla="*/ 90 w 100"/>
                  <a:gd name="T71" fmla="*/ 93 h 138"/>
                  <a:gd name="T72" fmla="*/ 90 w 100"/>
                  <a:gd name="T73" fmla="*/ 96 h 138"/>
                  <a:gd name="T74" fmla="*/ 90 w 100"/>
                  <a:gd name="T75" fmla="*/ 102 h 138"/>
                  <a:gd name="T76" fmla="*/ 93 w 100"/>
                  <a:gd name="T77" fmla="*/ 119 h 138"/>
                  <a:gd name="T78" fmla="*/ 100 w 100"/>
                  <a:gd name="T79" fmla="*/ 125 h 138"/>
                  <a:gd name="T80" fmla="*/ 84 w 100"/>
                  <a:gd name="T81" fmla="*/ 135 h 138"/>
                  <a:gd name="T82" fmla="*/ 80 w 100"/>
                  <a:gd name="T83" fmla="*/ 131 h 138"/>
                  <a:gd name="T84" fmla="*/ 71 w 100"/>
                  <a:gd name="T85" fmla="*/ 138 h 138"/>
                  <a:gd name="T86" fmla="*/ 61 w 100"/>
                  <a:gd name="T87" fmla="*/ 138 h 138"/>
                  <a:gd name="T88" fmla="*/ 55 w 100"/>
                  <a:gd name="T89" fmla="*/ 138 h 138"/>
                  <a:gd name="T90" fmla="*/ 45 w 100"/>
                  <a:gd name="T91" fmla="*/ 131 h 138"/>
                  <a:gd name="T92" fmla="*/ 42 w 100"/>
                  <a:gd name="T93" fmla="*/ 112 h 138"/>
                  <a:gd name="T94" fmla="*/ 38 w 100"/>
                  <a:gd name="T95" fmla="*/ 112 h 138"/>
                  <a:gd name="T96" fmla="*/ 35 w 100"/>
                  <a:gd name="T97" fmla="*/ 112 h 138"/>
                  <a:gd name="T98" fmla="*/ 19 w 100"/>
                  <a:gd name="T99" fmla="*/ 102 h 138"/>
                  <a:gd name="T100" fmla="*/ 13 w 100"/>
                  <a:gd name="T101" fmla="*/ 99 h 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0"/>
                  <a:gd name="T154" fmla="*/ 0 h 138"/>
                  <a:gd name="T155" fmla="*/ 100 w 100"/>
                  <a:gd name="T156" fmla="*/ 138 h 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0" h="138">
                    <a:moveTo>
                      <a:pt x="13" y="99"/>
                    </a:moveTo>
                    <a:lnTo>
                      <a:pt x="6" y="83"/>
                    </a:lnTo>
                    <a:lnTo>
                      <a:pt x="6" y="77"/>
                    </a:lnTo>
                    <a:lnTo>
                      <a:pt x="6" y="73"/>
                    </a:lnTo>
                    <a:lnTo>
                      <a:pt x="0" y="70"/>
                    </a:lnTo>
                    <a:lnTo>
                      <a:pt x="0" y="67"/>
                    </a:lnTo>
                    <a:lnTo>
                      <a:pt x="3" y="64"/>
                    </a:lnTo>
                    <a:lnTo>
                      <a:pt x="0" y="54"/>
                    </a:lnTo>
                    <a:lnTo>
                      <a:pt x="0" y="51"/>
                    </a:lnTo>
                    <a:lnTo>
                      <a:pt x="0" y="45"/>
                    </a:lnTo>
                    <a:lnTo>
                      <a:pt x="3" y="41"/>
                    </a:lnTo>
                    <a:lnTo>
                      <a:pt x="9" y="28"/>
                    </a:lnTo>
                    <a:lnTo>
                      <a:pt x="9" y="25"/>
                    </a:lnTo>
                    <a:lnTo>
                      <a:pt x="9" y="22"/>
                    </a:lnTo>
                    <a:lnTo>
                      <a:pt x="9" y="19"/>
                    </a:lnTo>
                    <a:lnTo>
                      <a:pt x="13" y="12"/>
                    </a:lnTo>
                    <a:lnTo>
                      <a:pt x="6" y="0"/>
                    </a:lnTo>
                    <a:lnTo>
                      <a:pt x="19" y="0"/>
                    </a:lnTo>
                    <a:lnTo>
                      <a:pt x="19" y="6"/>
                    </a:lnTo>
                    <a:lnTo>
                      <a:pt x="19" y="9"/>
                    </a:lnTo>
                    <a:lnTo>
                      <a:pt x="19" y="12"/>
                    </a:lnTo>
                    <a:lnTo>
                      <a:pt x="19" y="19"/>
                    </a:lnTo>
                    <a:lnTo>
                      <a:pt x="19" y="22"/>
                    </a:lnTo>
                    <a:lnTo>
                      <a:pt x="22" y="22"/>
                    </a:lnTo>
                    <a:lnTo>
                      <a:pt x="22" y="19"/>
                    </a:lnTo>
                    <a:lnTo>
                      <a:pt x="26" y="16"/>
                    </a:lnTo>
                    <a:lnTo>
                      <a:pt x="26" y="19"/>
                    </a:lnTo>
                    <a:lnTo>
                      <a:pt x="29" y="22"/>
                    </a:lnTo>
                    <a:lnTo>
                      <a:pt x="29" y="19"/>
                    </a:lnTo>
                    <a:lnTo>
                      <a:pt x="29" y="25"/>
                    </a:lnTo>
                    <a:lnTo>
                      <a:pt x="32" y="22"/>
                    </a:lnTo>
                    <a:lnTo>
                      <a:pt x="32" y="19"/>
                    </a:lnTo>
                    <a:lnTo>
                      <a:pt x="35" y="19"/>
                    </a:lnTo>
                    <a:lnTo>
                      <a:pt x="38" y="16"/>
                    </a:lnTo>
                    <a:lnTo>
                      <a:pt x="35" y="16"/>
                    </a:lnTo>
                    <a:lnTo>
                      <a:pt x="35" y="12"/>
                    </a:lnTo>
                    <a:lnTo>
                      <a:pt x="35" y="9"/>
                    </a:lnTo>
                    <a:lnTo>
                      <a:pt x="38" y="9"/>
                    </a:lnTo>
                    <a:lnTo>
                      <a:pt x="38" y="6"/>
                    </a:lnTo>
                    <a:lnTo>
                      <a:pt x="38" y="3"/>
                    </a:lnTo>
                    <a:lnTo>
                      <a:pt x="42" y="6"/>
                    </a:lnTo>
                    <a:lnTo>
                      <a:pt x="42" y="3"/>
                    </a:lnTo>
                    <a:lnTo>
                      <a:pt x="42" y="0"/>
                    </a:lnTo>
                    <a:lnTo>
                      <a:pt x="74" y="25"/>
                    </a:lnTo>
                    <a:lnTo>
                      <a:pt x="77" y="35"/>
                    </a:lnTo>
                    <a:lnTo>
                      <a:pt x="90" y="48"/>
                    </a:lnTo>
                    <a:lnTo>
                      <a:pt x="84" y="67"/>
                    </a:lnTo>
                    <a:lnTo>
                      <a:pt x="90" y="80"/>
                    </a:lnTo>
                    <a:lnTo>
                      <a:pt x="90" y="86"/>
                    </a:lnTo>
                    <a:lnTo>
                      <a:pt x="90" y="90"/>
                    </a:lnTo>
                    <a:lnTo>
                      <a:pt x="90" y="93"/>
                    </a:lnTo>
                    <a:lnTo>
                      <a:pt x="90" y="96"/>
                    </a:lnTo>
                    <a:lnTo>
                      <a:pt x="90" y="102"/>
                    </a:lnTo>
                    <a:lnTo>
                      <a:pt x="93" y="106"/>
                    </a:lnTo>
                    <a:lnTo>
                      <a:pt x="93" y="119"/>
                    </a:lnTo>
                    <a:lnTo>
                      <a:pt x="100" y="122"/>
                    </a:lnTo>
                    <a:lnTo>
                      <a:pt x="100" y="125"/>
                    </a:lnTo>
                    <a:lnTo>
                      <a:pt x="93" y="128"/>
                    </a:lnTo>
                    <a:lnTo>
                      <a:pt x="84" y="135"/>
                    </a:lnTo>
                    <a:lnTo>
                      <a:pt x="80" y="135"/>
                    </a:lnTo>
                    <a:lnTo>
                      <a:pt x="80" y="131"/>
                    </a:lnTo>
                    <a:lnTo>
                      <a:pt x="74" y="135"/>
                    </a:lnTo>
                    <a:lnTo>
                      <a:pt x="71" y="138"/>
                    </a:lnTo>
                    <a:lnTo>
                      <a:pt x="64" y="138"/>
                    </a:lnTo>
                    <a:lnTo>
                      <a:pt x="61" y="138"/>
                    </a:lnTo>
                    <a:lnTo>
                      <a:pt x="58" y="135"/>
                    </a:lnTo>
                    <a:lnTo>
                      <a:pt x="55" y="138"/>
                    </a:lnTo>
                    <a:lnTo>
                      <a:pt x="48" y="138"/>
                    </a:lnTo>
                    <a:lnTo>
                      <a:pt x="45" y="131"/>
                    </a:lnTo>
                    <a:lnTo>
                      <a:pt x="45" y="115"/>
                    </a:lnTo>
                    <a:lnTo>
                      <a:pt x="42" y="112"/>
                    </a:lnTo>
                    <a:lnTo>
                      <a:pt x="38" y="112"/>
                    </a:lnTo>
                    <a:lnTo>
                      <a:pt x="35" y="112"/>
                    </a:lnTo>
                    <a:lnTo>
                      <a:pt x="29" y="109"/>
                    </a:lnTo>
                    <a:lnTo>
                      <a:pt x="19" y="102"/>
                    </a:lnTo>
                    <a:lnTo>
                      <a:pt x="16" y="99"/>
                    </a:lnTo>
                    <a:lnTo>
                      <a:pt x="13" y="99"/>
                    </a:lnTo>
                    <a:close/>
                  </a:path>
                </a:pathLst>
              </a:custGeom>
              <a:solidFill>
                <a:srgbClr val="CCCCCC"/>
              </a:solidFill>
              <a:ln w="9525">
                <a:noFill/>
                <a:round/>
                <a:headEnd/>
                <a:tailEnd/>
              </a:ln>
            </p:spPr>
            <p:txBody>
              <a:bodyPr/>
              <a:lstStyle/>
              <a:p>
                <a:endParaRPr lang="en-US"/>
              </a:p>
            </p:txBody>
          </p:sp>
          <p:sp>
            <p:nvSpPr>
              <p:cNvPr id="33230" name="Freeform 313"/>
              <p:cNvSpPr>
                <a:spLocks/>
              </p:cNvSpPr>
              <p:nvPr/>
            </p:nvSpPr>
            <p:spPr bwMode="auto">
              <a:xfrm>
                <a:off x="3025" y="2229"/>
                <a:ext cx="100" cy="138"/>
              </a:xfrm>
              <a:custGeom>
                <a:avLst/>
                <a:gdLst>
                  <a:gd name="T0" fmla="*/ 6 w 100"/>
                  <a:gd name="T1" fmla="*/ 83 h 138"/>
                  <a:gd name="T2" fmla="*/ 6 w 100"/>
                  <a:gd name="T3" fmla="*/ 73 h 138"/>
                  <a:gd name="T4" fmla="*/ 0 w 100"/>
                  <a:gd name="T5" fmla="*/ 67 h 138"/>
                  <a:gd name="T6" fmla="*/ 0 w 100"/>
                  <a:gd name="T7" fmla="*/ 54 h 138"/>
                  <a:gd name="T8" fmla="*/ 0 w 100"/>
                  <a:gd name="T9" fmla="*/ 45 h 138"/>
                  <a:gd name="T10" fmla="*/ 9 w 100"/>
                  <a:gd name="T11" fmla="*/ 28 h 138"/>
                  <a:gd name="T12" fmla="*/ 9 w 100"/>
                  <a:gd name="T13" fmla="*/ 22 h 138"/>
                  <a:gd name="T14" fmla="*/ 13 w 100"/>
                  <a:gd name="T15" fmla="*/ 12 h 138"/>
                  <a:gd name="T16" fmla="*/ 19 w 100"/>
                  <a:gd name="T17" fmla="*/ 0 h 138"/>
                  <a:gd name="T18" fmla="*/ 19 w 100"/>
                  <a:gd name="T19" fmla="*/ 6 h 138"/>
                  <a:gd name="T20" fmla="*/ 19 w 100"/>
                  <a:gd name="T21" fmla="*/ 12 h 138"/>
                  <a:gd name="T22" fmla="*/ 19 w 100"/>
                  <a:gd name="T23" fmla="*/ 22 h 138"/>
                  <a:gd name="T24" fmla="*/ 22 w 100"/>
                  <a:gd name="T25" fmla="*/ 22 h 138"/>
                  <a:gd name="T26" fmla="*/ 22 w 100"/>
                  <a:gd name="T27" fmla="*/ 19 h 138"/>
                  <a:gd name="T28" fmla="*/ 26 w 100"/>
                  <a:gd name="T29" fmla="*/ 16 h 138"/>
                  <a:gd name="T30" fmla="*/ 26 w 100"/>
                  <a:gd name="T31" fmla="*/ 19 h 138"/>
                  <a:gd name="T32" fmla="*/ 29 w 100"/>
                  <a:gd name="T33" fmla="*/ 19 h 138"/>
                  <a:gd name="T34" fmla="*/ 29 w 100"/>
                  <a:gd name="T35" fmla="*/ 25 h 138"/>
                  <a:gd name="T36" fmla="*/ 32 w 100"/>
                  <a:gd name="T37" fmla="*/ 22 h 138"/>
                  <a:gd name="T38" fmla="*/ 32 w 100"/>
                  <a:gd name="T39" fmla="*/ 19 h 138"/>
                  <a:gd name="T40" fmla="*/ 35 w 100"/>
                  <a:gd name="T41" fmla="*/ 19 h 138"/>
                  <a:gd name="T42" fmla="*/ 38 w 100"/>
                  <a:gd name="T43" fmla="*/ 16 h 138"/>
                  <a:gd name="T44" fmla="*/ 38 w 100"/>
                  <a:gd name="T45" fmla="*/ 16 h 138"/>
                  <a:gd name="T46" fmla="*/ 35 w 100"/>
                  <a:gd name="T47" fmla="*/ 12 h 138"/>
                  <a:gd name="T48" fmla="*/ 35 w 100"/>
                  <a:gd name="T49" fmla="*/ 12 h 138"/>
                  <a:gd name="T50" fmla="*/ 35 w 100"/>
                  <a:gd name="T51" fmla="*/ 9 h 138"/>
                  <a:gd name="T52" fmla="*/ 38 w 100"/>
                  <a:gd name="T53" fmla="*/ 9 h 138"/>
                  <a:gd name="T54" fmla="*/ 38 w 100"/>
                  <a:gd name="T55" fmla="*/ 6 h 138"/>
                  <a:gd name="T56" fmla="*/ 38 w 100"/>
                  <a:gd name="T57" fmla="*/ 3 h 138"/>
                  <a:gd name="T58" fmla="*/ 42 w 100"/>
                  <a:gd name="T59" fmla="*/ 3 h 138"/>
                  <a:gd name="T60" fmla="*/ 42 w 100"/>
                  <a:gd name="T61" fmla="*/ 0 h 138"/>
                  <a:gd name="T62" fmla="*/ 42 w 100"/>
                  <a:gd name="T63" fmla="*/ 0 h 138"/>
                  <a:gd name="T64" fmla="*/ 77 w 100"/>
                  <a:gd name="T65" fmla="*/ 35 h 138"/>
                  <a:gd name="T66" fmla="*/ 84 w 100"/>
                  <a:gd name="T67" fmla="*/ 67 h 138"/>
                  <a:gd name="T68" fmla="*/ 90 w 100"/>
                  <a:gd name="T69" fmla="*/ 80 h 138"/>
                  <a:gd name="T70" fmla="*/ 90 w 100"/>
                  <a:gd name="T71" fmla="*/ 90 h 138"/>
                  <a:gd name="T72" fmla="*/ 90 w 100"/>
                  <a:gd name="T73" fmla="*/ 93 h 138"/>
                  <a:gd name="T74" fmla="*/ 90 w 100"/>
                  <a:gd name="T75" fmla="*/ 102 h 138"/>
                  <a:gd name="T76" fmla="*/ 93 w 100"/>
                  <a:gd name="T77" fmla="*/ 106 h 138"/>
                  <a:gd name="T78" fmla="*/ 100 w 100"/>
                  <a:gd name="T79" fmla="*/ 122 h 138"/>
                  <a:gd name="T80" fmla="*/ 93 w 100"/>
                  <a:gd name="T81" fmla="*/ 128 h 138"/>
                  <a:gd name="T82" fmla="*/ 80 w 100"/>
                  <a:gd name="T83" fmla="*/ 135 h 138"/>
                  <a:gd name="T84" fmla="*/ 74 w 100"/>
                  <a:gd name="T85" fmla="*/ 135 h 138"/>
                  <a:gd name="T86" fmla="*/ 64 w 100"/>
                  <a:gd name="T87" fmla="*/ 138 h 138"/>
                  <a:gd name="T88" fmla="*/ 58 w 100"/>
                  <a:gd name="T89" fmla="*/ 135 h 138"/>
                  <a:gd name="T90" fmla="*/ 48 w 100"/>
                  <a:gd name="T91" fmla="*/ 138 h 138"/>
                  <a:gd name="T92" fmla="*/ 45 w 100"/>
                  <a:gd name="T93" fmla="*/ 115 h 138"/>
                  <a:gd name="T94" fmla="*/ 38 w 100"/>
                  <a:gd name="T95" fmla="*/ 112 h 138"/>
                  <a:gd name="T96" fmla="*/ 38 w 100"/>
                  <a:gd name="T97" fmla="*/ 112 h 138"/>
                  <a:gd name="T98" fmla="*/ 29 w 100"/>
                  <a:gd name="T99" fmla="*/ 109 h 138"/>
                  <a:gd name="T100" fmla="*/ 16 w 100"/>
                  <a:gd name="T101" fmla="*/ 99 h 138"/>
                  <a:gd name="T102" fmla="*/ 13 w 100"/>
                  <a:gd name="T103" fmla="*/ 99 h 1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0"/>
                  <a:gd name="T157" fmla="*/ 0 h 138"/>
                  <a:gd name="T158" fmla="*/ 100 w 100"/>
                  <a:gd name="T159" fmla="*/ 138 h 1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0" h="138">
                    <a:moveTo>
                      <a:pt x="13" y="99"/>
                    </a:moveTo>
                    <a:lnTo>
                      <a:pt x="6" y="83"/>
                    </a:lnTo>
                    <a:lnTo>
                      <a:pt x="6" y="77"/>
                    </a:lnTo>
                    <a:lnTo>
                      <a:pt x="6" y="73"/>
                    </a:lnTo>
                    <a:lnTo>
                      <a:pt x="0" y="70"/>
                    </a:lnTo>
                    <a:lnTo>
                      <a:pt x="0" y="67"/>
                    </a:lnTo>
                    <a:lnTo>
                      <a:pt x="3" y="64"/>
                    </a:lnTo>
                    <a:lnTo>
                      <a:pt x="0" y="54"/>
                    </a:lnTo>
                    <a:lnTo>
                      <a:pt x="0" y="51"/>
                    </a:lnTo>
                    <a:lnTo>
                      <a:pt x="0" y="45"/>
                    </a:lnTo>
                    <a:lnTo>
                      <a:pt x="3" y="41"/>
                    </a:lnTo>
                    <a:lnTo>
                      <a:pt x="9" y="28"/>
                    </a:lnTo>
                    <a:lnTo>
                      <a:pt x="9" y="25"/>
                    </a:lnTo>
                    <a:lnTo>
                      <a:pt x="9" y="22"/>
                    </a:lnTo>
                    <a:lnTo>
                      <a:pt x="9" y="19"/>
                    </a:lnTo>
                    <a:lnTo>
                      <a:pt x="13" y="12"/>
                    </a:lnTo>
                    <a:lnTo>
                      <a:pt x="6" y="0"/>
                    </a:lnTo>
                    <a:lnTo>
                      <a:pt x="19" y="0"/>
                    </a:lnTo>
                    <a:lnTo>
                      <a:pt x="19" y="6"/>
                    </a:lnTo>
                    <a:lnTo>
                      <a:pt x="19" y="9"/>
                    </a:lnTo>
                    <a:lnTo>
                      <a:pt x="19" y="12"/>
                    </a:lnTo>
                    <a:lnTo>
                      <a:pt x="19" y="19"/>
                    </a:lnTo>
                    <a:lnTo>
                      <a:pt x="19" y="22"/>
                    </a:lnTo>
                    <a:lnTo>
                      <a:pt x="22" y="22"/>
                    </a:lnTo>
                    <a:lnTo>
                      <a:pt x="22" y="19"/>
                    </a:lnTo>
                    <a:lnTo>
                      <a:pt x="26" y="16"/>
                    </a:lnTo>
                    <a:lnTo>
                      <a:pt x="26" y="19"/>
                    </a:lnTo>
                    <a:lnTo>
                      <a:pt x="29" y="22"/>
                    </a:lnTo>
                    <a:lnTo>
                      <a:pt x="29" y="19"/>
                    </a:lnTo>
                    <a:lnTo>
                      <a:pt x="29" y="25"/>
                    </a:lnTo>
                    <a:lnTo>
                      <a:pt x="32" y="22"/>
                    </a:lnTo>
                    <a:lnTo>
                      <a:pt x="32" y="19"/>
                    </a:lnTo>
                    <a:lnTo>
                      <a:pt x="35" y="19"/>
                    </a:lnTo>
                    <a:lnTo>
                      <a:pt x="38" y="16"/>
                    </a:lnTo>
                    <a:lnTo>
                      <a:pt x="35" y="16"/>
                    </a:lnTo>
                    <a:lnTo>
                      <a:pt x="35" y="12"/>
                    </a:lnTo>
                    <a:lnTo>
                      <a:pt x="35" y="9"/>
                    </a:lnTo>
                    <a:lnTo>
                      <a:pt x="38" y="9"/>
                    </a:lnTo>
                    <a:lnTo>
                      <a:pt x="38" y="6"/>
                    </a:lnTo>
                    <a:lnTo>
                      <a:pt x="38" y="3"/>
                    </a:lnTo>
                    <a:lnTo>
                      <a:pt x="42" y="6"/>
                    </a:lnTo>
                    <a:lnTo>
                      <a:pt x="42" y="3"/>
                    </a:lnTo>
                    <a:lnTo>
                      <a:pt x="42" y="0"/>
                    </a:lnTo>
                    <a:lnTo>
                      <a:pt x="74" y="25"/>
                    </a:lnTo>
                    <a:lnTo>
                      <a:pt x="77" y="35"/>
                    </a:lnTo>
                    <a:lnTo>
                      <a:pt x="90" y="48"/>
                    </a:lnTo>
                    <a:lnTo>
                      <a:pt x="84" y="67"/>
                    </a:lnTo>
                    <a:lnTo>
                      <a:pt x="90" y="80"/>
                    </a:lnTo>
                    <a:lnTo>
                      <a:pt x="90" y="86"/>
                    </a:lnTo>
                    <a:lnTo>
                      <a:pt x="90" y="90"/>
                    </a:lnTo>
                    <a:lnTo>
                      <a:pt x="90" y="93"/>
                    </a:lnTo>
                    <a:lnTo>
                      <a:pt x="90" y="96"/>
                    </a:lnTo>
                    <a:lnTo>
                      <a:pt x="90" y="102"/>
                    </a:lnTo>
                    <a:lnTo>
                      <a:pt x="93" y="106"/>
                    </a:lnTo>
                    <a:lnTo>
                      <a:pt x="93" y="119"/>
                    </a:lnTo>
                    <a:lnTo>
                      <a:pt x="100" y="122"/>
                    </a:lnTo>
                    <a:lnTo>
                      <a:pt x="100" y="125"/>
                    </a:lnTo>
                    <a:lnTo>
                      <a:pt x="93" y="128"/>
                    </a:lnTo>
                    <a:lnTo>
                      <a:pt x="84" y="135"/>
                    </a:lnTo>
                    <a:lnTo>
                      <a:pt x="80" y="135"/>
                    </a:lnTo>
                    <a:lnTo>
                      <a:pt x="80" y="131"/>
                    </a:lnTo>
                    <a:lnTo>
                      <a:pt x="74" y="135"/>
                    </a:lnTo>
                    <a:lnTo>
                      <a:pt x="71" y="138"/>
                    </a:lnTo>
                    <a:lnTo>
                      <a:pt x="64" y="138"/>
                    </a:lnTo>
                    <a:lnTo>
                      <a:pt x="61" y="138"/>
                    </a:lnTo>
                    <a:lnTo>
                      <a:pt x="58" y="135"/>
                    </a:lnTo>
                    <a:lnTo>
                      <a:pt x="55" y="138"/>
                    </a:lnTo>
                    <a:lnTo>
                      <a:pt x="48" y="138"/>
                    </a:lnTo>
                    <a:lnTo>
                      <a:pt x="45" y="131"/>
                    </a:lnTo>
                    <a:lnTo>
                      <a:pt x="45" y="115"/>
                    </a:lnTo>
                    <a:lnTo>
                      <a:pt x="42" y="112"/>
                    </a:lnTo>
                    <a:lnTo>
                      <a:pt x="38" y="112"/>
                    </a:lnTo>
                    <a:lnTo>
                      <a:pt x="35" y="112"/>
                    </a:lnTo>
                    <a:lnTo>
                      <a:pt x="29" y="109"/>
                    </a:lnTo>
                    <a:lnTo>
                      <a:pt x="19" y="102"/>
                    </a:lnTo>
                    <a:lnTo>
                      <a:pt x="16" y="99"/>
                    </a:lnTo>
                    <a:lnTo>
                      <a:pt x="13" y="99"/>
                    </a:lnTo>
                  </a:path>
                </a:pathLst>
              </a:custGeom>
              <a:noFill/>
              <a:ln w="0">
                <a:solidFill>
                  <a:srgbClr val="7F7F7F"/>
                </a:solidFill>
                <a:round/>
                <a:headEnd/>
                <a:tailEnd/>
              </a:ln>
            </p:spPr>
            <p:txBody>
              <a:bodyPr/>
              <a:lstStyle/>
              <a:p>
                <a:endParaRPr lang="en-US"/>
              </a:p>
            </p:txBody>
          </p:sp>
          <p:sp>
            <p:nvSpPr>
              <p:cNvPr id="33231" name="Freeform 314"/>
              <p:cNvSpPr>
                <a:spLocks/>
              </p:cNvSpPr>
              <p:nvPr/>
            </p:nvSpPr>
            <p:spPr bwMode="auto">
              <a:xfrm>
                <a:off x="2854" y="2293"/>
                <a:ext cx="119" cy="157"/>
              </a:xfrm>
              <a:custGeom>
                <a:avLst/>
                <a:gdLst>
                  <a:gd name="T0" fmla="*/ 52 w 119"/>
                  <a:gd name="T1" fmla="*/ 148 h 157"/>
                  <a:gd name="T2" fmla="*/ 32 w 119"/>
                  <a:gd name="T3" fmla="*/ 148 h 157"/>
                  <a:gd name="T4" fmla="*/ 16 w 119"/>
                  <a:gd name="T5" fmla="*/ 141 h 157"/>
                  <a:gd name="T6" fmla="*/ 13 w 119"/>
                  <a:gd name="T7" fmla="*/ 141 h 157"/>
                  <a:gd name="T8" fmla="*/ 7 w 119"/>
                  <a:gd name="T9" fmla="*/ 145 h 157"/>
                  <a:gd name="T10" fmla="*/ 0 w 119"/>
                  <a:gd name="T11" fmla="*/ 138 h 157"/>
                  <a:gd name="T12" fmla="*/ 3 w 119"/>
                  <a:gd name="T13" fmla="*/ 129 h 157"/>
                  <a:gd name="T14" fmla="*/ 7 w 119"/>
                  <a:gd name="T15" fmla="*/ 119 h 157"/>
                  <a:gd name="T16" fmla="*/ 10 w 119"/>
                  <a:gd name="T17" fmla="*/ 96 h 157"/>
                  <a:gd name="T18" fmla="*/ 13 w 119"/>
                  <a:gd name="T19" fmla="*/ 90 h 157"/>
                  <a:gd name="T20" fmla="*/ 20 w 119"/>
                  <a:gd name="T21" fmla="*/ 83 h 157"/>
                  <a:gd name="T22" fmla="*/ 23 w 119"/>
                  <a:gd name="T23" fmla="*/ 67 h 157"/>
                  <a:gd name="T24" fmla="*/ 23 w 119"/>
                  <a:gd name="T25" fmla="*/ 61 h 157"/>
                  <a:gd name="T26" fmla="*/ 16 w 119"/>
                  <a:gd name="T27" fmla="*/ 42 h 157"/>
                  <a:gd name="T28" fmla="*/ 20 w 119"/>
                  <a:gd name="T29" fmla="*/ 29 h 157"/>
                  <a:gd name="T30" fmla="*/ 10 w 119"/>
                  <a:gd name="T31" fmla="*/ 3 h 157"/>
                  <a:gd name="T32" fmla="*/ 26 w 119"/>
                  <a:gd name="T33" fmla="*/ 0 h 157"/>
                  <a:gd name="T34" fmla="*/ 39 w 119"/>
                  <a:gd name="T35" fmla="*/ 0 h 157"/>
                  <a:gd name="T36" fmla="*/ 49 w 119"/>
                  <a:gd name="T37" fmla="*/ 3 h 157"/>
                  <a:gd name="T38" fmla="*/ 58 w 119"/>
                  <a:gd name="T39" fmla="*/ 29 h 157"/>
                  <a:gd name="T40" fmla="*/ 68 w 119"/>
                  <a:gd name="T41" fmla="*/ 26 h 157"/>
                  <a:gd name="T42" fmla="*/ 78 w 119"/>
                  <a:gd name="T43" fmla="*/ 13 h 157"/>
                  <a:gd name="T44" fmla="*/ 87 w 119"/>
                  <a:gd name="T45" fmla="*/ 16 h 157"/>
                  <a:gd name="T46" fmla="*/ 97 w 119"/>
                  <a:gd name="T47" fmla="*/ 19 h 157"/>
                  <a:gd name="T48" fmla="*/ 97 w 119"/>
                  <a:gd name="T49" fmla="*/ 45 h 157"/>
                  <a:gd name="T50" fmla="*/ 97 w 119"/>
                  <a:gd name="T51" fmla="*/ 67 h 157"/>
                  <a:gd name="T52" fmla="*/ 103 w 119"/>
                  <a:gd name="T53" fmla="*/ 64 h 157"/>
                  <a:gd name="T54" fmla="*/ 116 w 119"/>
                  <a:gd name="T55" fmla="*/ 64 h 157"/>
                  <a:gd name="T56" fmla="*/ 119 w 119"/>
                  <a:gd name="T57" fmla="*/ 64 h 157"/>
                  <a:gd name="T58" fmla="*/ 119 w 119"/>
                  <a:gd name="T59" fmla="*/ 90 h 157"/>
                  <a:gd name="T60" fmla="*/ 106 w 119"/>
                  <a:gd name="T61" fmla="*/ 90 h 157"/>
                  <a:gd name="T62" fmla="*/ 97 w 119"/>
                  <a:gd name="T63" fmla="*/ 103 h 157"/>
                  <a:gd name="T64" fmla="*/ 97 w 119"/>
                  <a:gd name="T65" fmla="*/ 122 h 157"/>
                  <a:gd name="T66" fmla="*/ 106 w 119"/>
                  <a:gd name="T67" fmla="*/ 151 h 157"/>
                  <a:gd name="T68" fmla="*/ 78 w 119"/>
                  <a:gd name="T69" fmla="*/ 154 h 157"/>
                  <a:gd name="T70" fmla="*/ 68 w 119"/>
                  <a:gd name="T71" fmla="*/ 154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157"/>
                  <a:gd name="T110" fmla="*/ 119 w 119"/>
                  <a:gd name="T111" fmla="*/ 157 h 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157">
                    <a:moveTo>
                      <a:pt x="65" y="148"/>
                    </a:moveTo>
                    <a:lnTo>
                      <a:pt x="52" y="148"/>
                    </a:lnTo>
                    <a:lnTo>
                      <a:pt x="42" y="148"/>
                    </a:lnTo>
                    <a:lnTo>
                      <a:pt x="32" y="148"/>
                    </a:lnTo>
                    <a:lnTo>
                      <a:pt x="23" y="148"/>
                    </a:lnTo>
                    <a:lnTo>
                      <a:pt x="16" y="141"/>
                    </a:lnTo>
                    <a:lnTo>
                      <a:pt x="13" y="141"/>
                    </a:lnTo>
                    <a:lnTo>
                      <a:pt x="7" y="145"/>
                    </a:lnTo>
                    <a:lnTo>
                      <a:pt x="3" y="148"/>
                    </a:lnTo>
                    <a:lnTo>
                      <a:pt x="0" y="138"/>
                    </a:lnTo>
                    <a:lnTo>
                      <a:pt x="3" y="141"/>
                    </a:lnTo>
                    <a:lnTo>
                      <a:pt x="3" y="129"/>
                    </a:lnTo>
                    <a:lnTo>
                      <a:pt x="7" y="119"/>
                    </a:lnTo>
                    <a:lnTo>
                      <a:pt x="10" y="103"/>
                    </a:lnTo>
                    <a:lnTo>
                      <a:pt x="10" y="96"/>
                    </a:lnTo>
                    <a:lnTo>
                      <a:pt x="13" y="93"/>
                    </a:lnTo>
                    <a:lnTo>
                      <a:pt x="13" y="90"/>
                    </a:lnTo>
                    <a:lnTo>
                      <a:pt x="16" y="87"/>
                    </a:lnTo>
                    <a:lnTo>
                      <a:pt x="20" y="83"/>
                    </a:lnTo>
                    <a:lnTo>
                      <a:pt x="23" y="77"/>
                    </a:lnTo>
                    <a:lnTo>
                      <a:pt x="23" y="67"/>
                    </a:lnTo>
                    <a:lnTo>
                      <a:pt x="23" y="64"/>
                    </a:lnTo>
                    <a:lnTo>
                      <a:pt x="23" y="61"/>
                    </a:lnTo>
                    <a:lnTo>
                      <a:pt x="20" y="55"/>
                    </a:lnTo>
                    <a:lnTo>
                      <a:pt x="16" y="42"/>
                    </a:lnTo>
                    <a:lnTo>
                      <a:pt x="20" y="38"/>
                    </a:lnTo>
                    <a:lnTo>
                      <a:pt x="20" y="29"/>
                    </a:lnTo>
                    <a:lnTo>
                      <a:pt x="13" y="16"/>
                    </a:lnTo>
                    <a:lnTo>
                      <a:pt x="10" y="3"/>
                    </a:lnTo>
                    <a:lnTo>
                      <a:pt x="20" y="0"/>
                    </a:lnTo>
                    <a:lnTo>
                      <a:pt x="26" y="0"/>
                    </a:lnTo>
                    <a:lnTo>
                      <a:pt x="32" y="0"/>
                    </a:lnTo>
                    <a:lnTo>
                      <a:pt x="39" y="0"/>
                    </a:lnTo>
                    <a:lnTo>
                      <a:pt x="45" y="0"/>
                    </a:lnTo>
                    <a:lnTo>
                      <a:pt x="49" y="3"/>
                    </a:lnTo>
                    <a:lnTo>
                      <a:pt x="52" y="19"/>
                    </a:lnTo>
                    <a:lnTo>
                      <a:pt x="58" y="29"/>
                    </a:lnTo>
                    <a:lnTo>
                      <a:pt x="61" y="29"/>
                    </a:lnTo>
                    <a:lnTo>
                      <a:pt x="68" y="26"/>
                    </a:lnTo>
                    <a:lnTo>
                      <a:pt x="74" y="26"/>
                    </a:lnTo>
                    <a:lnTo>
                      <a:pt x="78" y="13"/>
                    </a:lnTo>
                    <a:lnTo>
                      <a:pt x="87" y="13"/>
                    </a:lnTo>
                    <a:lnTo>
                      <a:pt x="87" y="16"/>
                    </a:lnTo>
                    <a:lnTo>
                      <a:pt x="97" y="19"/>
                    </a:lnTo>
                    <a:lnTo>
                      <a:pt x="97" y="38"/>
                    </a:lnTo>
                    <a:lnTo>
                      <a:pt x="97" y="45"/>
                    </a:lnTo>
                    <a:lnTo>
                      <a:pt x="100" y="61"/>
                    </a:lnTo>
                    <a:lnTo>
                      <a:pt x="97" y="67"/>
                    </a:lnTo>
                    <a:lnTo>
                      <a:pt x="100" y="71"/>
                    </a:lnTo>
                    <a:lnTo>
                      <a:pt x="103" y="64"/>
                    </a:lnTo>
                    <a:lnTo>
                      <a:pt x="110" y="64"/>
                    </a:lnTo>
                    <a:lnTo>
                      <a:pt x="116" y="64"/>
                    </a:lnTo>
                    <a:lnTo>
                      <a:pt x="119" y="64"/>
                    </a:lnTo>
                    <a:lnTo>
                      <a:pt x="116" y="90"/>
                    </a:lnTo>
                    <a:lnTo>
                      <a:pt x="119" y="90"/>
                    </a:lnTo>
                    <a:lnTo>
                      <a:pt x="113" y="90"/>
                    </a:lnTo>
                    <a:lnTo>
                      <a:pt x="106" y="90"/>
                    </a:lnTo>
                    <a:lnTo>
                      <a:pt x="100" y="90"/>
                    </a:lnTo>
                    <a:lnTo>
                      <a:pt x="97" y="103"/>
                    </a:lnTo>
                    <a:lnTo>
                      <a:pt x="97" y="109"/>
                    </a:lnTo>
                    <a:lnTo>
                      <a:pt x="97" y="122"/>
                    </a:lnTo>
                    <a:lnTo>
                      <a:pt x="97" y="138"/>
                    </a:lnTo>
                    <a:lnTo>
                      <a:pt x="106" y="151"/>
                    </a:lnTo>
                    <a:lnTo>
                      <a:pt x="90" y="157"/>
                    </a:lnTo>
                    <a:lnTo>
                      <a:pt x="78" y="154"/>
                    </a:lnTo>
                    <a:lnTo>
                      <a:pt x="71" y="154"/>
                    </a:lnTo>
                    <a:lnTo>
                      <a:pt x="68" y="154"/>
                    </a:lnTo>
                    <a:lnTo>
                      <a:pt x="65" y="148"/>
                    </a:lnTo>
                    <a:close/>
                  </a:path>
                </a:pathLst>
              </a:custGeom>
              <a:solidFill>
                <a:srgbClr val="CCCCCC"/>
              </a:solidFill>
              <a:ln w="9525">
                <a:noFill/>
                <a:round/>
                <a:headEnd/>
                <a:tailEnd/>
              </a:ln>
            </p:spPr>
            <p:txBody>
              <a:bodyPr/>
              <a:lstStyle/>
              <a:p>
                <a:endParaRPr lang="en-US"/>
              </a:p>
            </p:txBody>
          </p:sp>
          <p:sp>
            <p:nvSpPr>
              <p:cNvPr id="33232" name="Freeform 315"/>
              <p:cNvSpPr>
                <a:spLocks/>
              </p:cNvSpPr>
              <p:nvPr/>
            </p:nvSpPr>
            <p:spPr bwMode="auto">
              <a:xfrm>
                <a:off x="2854" y="2293"/>
                <a:ext cx="119" cy="157"/>
              </a:xfrm>
              <a:custGeom>
                <a:avLst/>
                <a:gdLst>
                  <a:gd name="T0" fmla="*/ 52 w 119"/>
                  <a:gd name="T1" fmla="*/ 148 h 157"/>
                  <a:gd name="T2" fmla="*/ 32 w 119"/>
                  <a:gd name="T3" fmla="*/ 148 h 157"/>
                  <a:gd name="T4" fmla="*/ 16 w 119"/>
                  <a:gd name="T5" fmla="*/ 141 h 157"/>
                  <a:gd name="T6" fmla="*/ 13 w 119"/>
                  <a:gd name="T7" fmla="*/ 141 h 157"/>
                  <a:gd name="T8" fmla="*/ 7 w 119"/>
                  <a:gd name="T9" fmla="*/ 145 h 157"/>
                  <a:gd name="T10" fmla="*/ 0 w 119"/>
                  <a:gd name="T11" fmla="*/ 138 h 157"/>
                  <a:gd name="T12" fmla="*/ 3 w 119"/>
                  <a:gd name="T13" fmla="*/ 129 h 157"/>
                  <a:gd name="T14" fmla="*/ 7 w 119"/>
                  <a:gd name="T15" fmla="*/ 119 h 157"/>
                  <a:gd name="T16" fmla="*/ 10 w 119"/>
                  <a:gd name="T17" fmla="*/ 96 h 157"/>
                  <a:gd name="T18" fmla="*/ 13 w 119"/>
                  <a:gd name="T19" fmla="*/ 90 h 157"/>
                  <a:gd name="T20" fmla="*/ 20 w 119"/>
                  <a:gd name="T21" fmla="*/ 83 h 157"/>
                  <a:gd name="T22" fmla="*/ 23 w 119"/>
                  <a:gd name="T23" fmla="*/ 67 h 157"/>
                  <a:gd name="T24" fmla="*/ 23 w 119"/>
                  <a:gd name="T25" fmla="*/ 61 h 157"/>
                  <a:gd name="T26" fmla="*/ 16 w 119"/>
                  <a:gd name="T27" fmla="*/ 42 h 157"/>
                  <a:gd name="T28" fmla="*/ 20 w 119"/>
                  <a:gd name="T29" fmla="*/ 29 h 157"/>
                  <a:gd name="T30" fmla="*/ 10 w 119"/>
                  <a:gd name="T31" fmla="*/ 3 h 157"/>
                  <a:gd name="T32" fmla="*/ 26 w 119"/>
                  <a:gd name="T33" fmla="*/ 0 h 157"/>
                  <a:gd name="T34" fmla="*/ 39 w 119"/>
                  <a:gd name="T35" fmla="*/ 0 h 157"/>
                  <a:gd name="T36" fmla="*/ 49 w 119"/>
                  <a:gd name="T37" fmla="*/ 3 h 157"/>
                  <a:gd name="T38" fmla="*/ 58 w 119"/>
                  <a:gd name="T39" fmla="*/ 29 h 157"/>
                  <a:gd name="T40" fmla="*/ 68 w 119"/>
                  <a:gd name="T41" fmla="*/ 26 h 157"/>
                  <a:gd name="T42" fmla="*/ 78 w 119"/>
                  <a:gd name="T43" fmla="*/ 13 h 157"/>
                  <a:gd name="T44" fmla="*/ 87 w 119"/>
                  <a:gd name="T45" fmla="*/ 16 h 157"/>
                  <a:gd name="T46" fmla="*/ 97 w 119"/>
                  <a:gd name="T47" fmla="*/ 19 h 157"/>
                  <a:gd name="T48" fmla="*/ 97 w 119"/>
                  <a:gd name="T49" fmla="*/ 45 h 157"/>
                  <a:gd name="T50" fmla="*/ 97 w 119"/>
                  <a:gd name="T51" fmla="*/ 67 h 157"/>
                  <a:gd name="T52" fmla="*/ 103 w 119"/>
                  <a:gd name="T53" fmla="*/ 64 h 157"/>
                  <a:gd name="T54" fmla="*/ 116 w 119"/>
                  <a:gd name="T55" fmla="*/ 64 h 157"/>
                  <a:gd name="T56" fmla="*/ 119 w 119"/>
                  <a:gd name="T57" fmla="*/ 64 h 157"/>
                  <a:gd name="T58" fmla="*/ 119 w 119"/>
                  <a:gd name="T59" fmla="*/ 90 h 157"/>
                  <a:gd name="T60" fmla="*/ 106 w 119"/>
                  <a:gd name="T61" fmla="*/ 90 h 157"/>
                  <a:gd name="T62" fmla="*/ 97 w 119"/>
                  <a:gd name="T63" fmla="*/ 103 h 157"/>
                  <a:gd name="T64" fmla="*/ 97 w 119"/>
                  <a:gd name="T65" fmla="*/ 122 h 157"/>
                  <a:gd name="T66" fmla="*/ 106 w 119"/>
                  <a:gd name="T67" fmla="*/ 151 h 157"/>
                  <a:gd name="T68" fmla="*/ 78 w 119"/>
                  <a:gd name="T69" fmla="*/ 154 h 157"/>
                  <a:gd name="T70" fmla="*/ 68 w 119"/>
                  <a:gd name="T71" fmla="*/ 154 h 157"/>
                  <a:gd name="T72" fmla="*/ 65 w 119"/>
                  <a:gd name="T73" fmla="*/ 148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
                  <a:gd name="T112" fmla="*/ 0 h 157"/>
                  <a:gd name="T113" fmla="*/ 119 w 119"/>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 h="157">
                    <a:moveTo>
                      <a:pt x="65" y="148"/>
                    </a:moveTo>
                    <a:lnTo>
                      <a:pt x="52" y="148"/>
                    </a:lnTo>
                    <a:lnTo>
                      <a:pt x="42" y="148"/>
                    </a:lnTo>
                    <a:lnTo>
                      <a:pt x="32" y="148"/>
                    </a:lnTo>
                    <a:lnTo>
                      <a:pt x="23" y="148"/>
                    </a:lnTo>
                    <a:lnTo>
                      <a:pt x="16" y="141"/>
                    </a:lnTo>
                    <a:lnTo>
                      <a:pt x="13" y="141"/>
                    </a:lnTo>
                    <a:lnTo>
                      <a:pt x="7" y="145"/>
                    </a:lnTo>
                    <a:lnTo>
                      <a:pt x="3" y="148"/>
                    </a:lnTo>
                    <a:lnTo>
                      <a:pt x="0" y="138"/>
                    </a:lnTo>
                    <a:lnTo>
                      <a:pt x="3" y="141"/>
                    </a:lnTo>
                    <a:lnTo>
                      <a:pt x="3" y="129"/>
                    </a:lnTo>
                    <a:lnTo>
                      <a:pt x="7" y="119"/>
                    </a:lnTo>
                    <a:lnTo>
                      <a:pt x="10" y="103"/>
                    </a:lnTo>
                    <a:lnTo>
                      <a:pt x="10" y="96"/>
                    </a:lnTo>
                    <a:lnTo>
                      <a:pt x="13" y="93"/>
                    </a:lnTo>
                    <a:lnTo>
                      <a:pt x="13" y="90"/>
                    </a:lnTo>
                    <a:lnTo>
                      <a:pt x="16" y="87"/>
                    </a:lnTo>
                    <a:lnTo>
                      <a:pt x="20" y="83"/>
                    </a:lnTo>
                    <a:lnTo>
                      <a:pt x="23" y="77"/>
                    </a:lnTo>
                    <a:lnTo>
                      <a:pt x="23" y="67"/>
                    </a:lnTo>
                    <a:lnTo>
                      <a:pt x="23" y="64"/>
                    </a:lnTo>
                    <a:lnTo>
                      <a:pt x="23" y="61"/>
                    </a:lnTo>
                    <a:lnTo>
                      <a:pt x="20" y="55"/>
                    </a:lnTo>
                    <a:lnTo>
                      <a:pt x="16" y="42"/>
                    </a:lnTo>
                    <a:lnTo>
                      <a:pt x="20" y="38"/>
                    </a:lnTo>
                    <a:lnTo>
                      <a:pt x="20" y="29"/>
                    </a:lnTo>
                    <a:lnTo>
                      <a:pt x="13" y="16"/>
                    </a:lnTo>
                    <a:lnTo>
                      <a:pt x="10" y="3"/>
                    </a:lnTo>
                    <a:lnTo>
                      <a:pt x="20" y="0"/>
                    </a:lnTo>
                    <a:lnTo>
                      <a:pt x="26" y="0"/>
                    </a:lnTo>
                    <a:lnTo>
                      <a:pt x="32" y="0"/>
                    </a:lnTo>
                    <a:lnTo>
                      <a:pt x="39" y="0"/>
                    </a:lnTo>
                    <a:lnTo>
                      <a:pt x="45" y="0"/>
                    </a:lnTo>
                    <a:lnTo>
                      <a:pt x="49" y="3"/>
                    </a:lnTo>
                    <a:lnTo>
                      <a:pt x="52" y="19"/>
                    </a:lnTo>
                    <a:lnTo>
                      <a:pt x="58" y="29"/>
                    </a:lnTo>
                    <a:lnTo>
                      <a:pt x="61" y="29"/>
                    </a:lnTo>
                    <a:lnTo>
                      <a:pt x="68" y="26"/>
                    </a:lnTo>
                    <a:lnTo>
                      <a:pt x="74" y="26"/>
                    </a:lnTo>
                    <a:lnTo>
                      <a:pt x="78" y="13"/>
                    </a:lnTo>
                    <a:lnTo>
                      <a:pt x="87" y="13"/>
                    </a:lnTo>
                    <a:lnTo>
                      <a:pt x="87" y="16"/>
                    </a:lnTo>
                    <a:lnTo>
                      <a:pt x="97" y="19"/>
                    </a:lnTo>
                    <a:lnTo>
                      <a:pt x="97" y="38"/>
                    </a:lnTo>
                    <a:lnTo>
                      <a:pt x="97" y="45"/>
                    </a:lnTo>
                    <a:lnTo>
                      <a:pt x="100" y="61"/>
                    </a:lnTo>
                    <a:lnTo>
                      <a:pt x="97" y="67"/>
                    </a:lnTo>
                    <a:lnTo>
                      <a:pt x="100" y="71"/>
                    </a:lnTo>
                    <a:lnTo>
                      <a:pt x="103" y="64"/>
                    </a:lnTo>
                    <a:lnTo>
                      <a:pt x="110" y="64"/>
                    </a:lnTo>
                    <a:lnTo>
                      <a:pt x="116" y="64"/>
                    </a:lnTo>
                    <a:lnTo>
                      <a:pt x="119" y="64"/>
                    </a:lnTo>
                    <a:lnTo>
                      <a:pt x="116" y="90"/>
                    </a:lnTo>
                    <a:lnTo>
                      <a:pt x="119" y="90"/>
                    </a:lnTo>
                    <a:lnTo>
                      <a:pt x="113" y="90"/>
                    </a:lnTo>
                    <a:lnTo>
                      <a:pt x="106" y="90"/>
                    </a:lnTo>
                    <a:lnTo>
                      <a:pt x="100" y="90"/>
                    </a:lnTo>
                    <a:lnTo>
                      <a:pt x="97" y="103"/>
                    </a:lnTo>
                    <a:lnTo>
                      <a:pt x="97" y="109"/>
                    </a:lnTo>
                    <a:lnTo>
                      <a:pt x="97" y="122"/>
                    </a:lnTo>
                    <a:lnTo>
                      <a:pt x="97" y="138"/>
                    </a:lnTo>
                    <a:lnTo>
                      <a:pt x="106" y="151"/>
                    </a:lnTo>
                    <a:lnTo>
                      <a:pt x="90" y="157"/>
                    </a:lnTo>
                    <a:lnTo>
                      <a:pt x="78" y="154"/>
                    </a:lnTo>
                    <a:lnTo>
                      <a:pt x="71" y="154"/>
                    </a:lnTo>
                    <a:lnTo>
                      <a:pt x="68" y="154"/>
                    </a:lnTo>
                    <a:lnTo>
                      <a:pt x="65" y="148"/>
                    </a:lnTo>
                  </a:path>
                </a:pathLst>
              </a:custGeom>
              <a:noFill/>
              <a:ln w="0">
                <a:solidFill>
                  <a:srgbClr val="7F7F7F"/>
                </a:solidFill>
                <a:round/>
                <a:headEnd/>
                <a:tailEnd/>
              </a:ln>
            </p:spPr>
            <p:txBody>
              <a:bodyPr/>
              <a:lstStyle/>
              <a:p>
                <a:endParaRPr lang="en-US"/>
              </a:p>
            </p:txBody>
          </p:sp>
          <p:sp>
            <p:nvSpPr>
              <p:cNvPr id="33233" name="Freeform 316"/>
              <p:cNvSpPr>
                <a:spLocks/>
              </p:cNvSpPr>
              <p:nvPr/>
            </p:nvSpPr>
            <p:spPr bwMode="auto">
              <a:xfrm>
                <a:off x="2980" y="2418"/>
                <a:ext cx="71" cy="90"/>
              </a:xfrm>
              <a:custGeom>
                <a:avLst/>
                <a:gdLst>
                  <a:gd name="T0" fmla="*/ 16 w 71"/>
                  <a:gd name="T1" fmla="*/ 29 h 90"/>
                  <a:gd name="T2" fmla="*/ 19 w 71"/>
                  <a:gd name="T3" fmla="*/ 29 h 90"/>
                  <a:gd name="T4" fmla="*/ 22 w 71"/>
                  <a:gd name="T5" fmla="*/ 23 h 90"/>
                  <a:gd name="T6" fmla="*/ 26 w 71"/>
                  <a:gd name="T7" fmla="*/ 20 h 90"/>
                  <a:gd name="T8" fmla="*/ 26 w 71"/>
                  <a:gd name="T9" fmla="*/ 16 h 90"/>
                  <a:gd name="T10" fmla="*/ 29 w 71"/>
                  <a:gd name="T11" fmla="*/ 16 h 90"/>
                  <a:gd name="T12" fmla="*/ 32 w 71"/>
                  <a:gd name="T13" fmla="*/ 16 h 90"/>
                  <a:gd name="T14" fmla="*/ 35 w 71"/>
                  <a:gd name="T15" fmla="*/ 13 h 90"/>
                  <a:gd name="T16" fmla="*/ 32 w 71"/>
                  <a:gd name="T17" fmla="*/ 13 h 90"/>
                  <a:gd name="T18" fmla="*/ 32 w 71"/>
                  <a:gd name="T19" fmla="*/ 10 h 90"/>
                  <a:gd name="T20" fmla="*/ 32 w 71"/>
                  <a:gd name="T21" fmla="*/ 7 h 90"/>
                  <a:gd name="T22" fmla="*/ 42 w 71"/>
                  <a:gd name="T23" fmla="*/ 0 h 90"/>
                  <a:gd name="T24" fmla="*/ 45 w 71"/>
                  <a:gd name="T25" fmla="*/ 0 h 90"/>
                  <a:gd name="T26" fmla="*/ 48 w 71"/>
                  <a:gd name="T27" fmla="*/ 0 h 90"/>
                  <a:gd name="T28" fmla="*/ 48 w 71"/>
                  <a:gd name="T29" fmla="*/ 4 h 90"/>
                  <a:gd name="T30" fmla="*/ 58 w 71"/>
                  <a:gd name="T31" fmla="*/ 7 h 90"/>
                  <a:gd name="T32" fmla="*/ 67 w 71"/>
                  <a:gd name="T33" fmla="*/ 13 h 90"/>
                  <a:gd name="T34" fmla="*/ 71 w 71"/>
                  <a:gd name="T35" fmla="*/ 13 h 90"/>
                  <a:gd name="T36" fmla="*/ 71 w 71"/>
                  <a:gd name="T37" fmla="*/ 26 h 90"/>
                  <a:gd name="T38" fmla="*/ 71 w 71"/>
                  <a:gd name="T39" fmla="*/ 36 h 90"/>
                  <a:gd name="T40" fmla="*/ 67 w 71"/>
                  <a:gd name="T41" fmla="*/ 45 h 90"/>
                  <a:gd name="T42" fmla="*/ 71 w 71"/>
                  <a:gd name="T43" fmla="*/ 58 h 90"/>
                  <a:gd name="T44" fmla="*/ 61 w 71"/>
                  <a:gd name="T45" fmla="*/ 81 h 90"/>
                  <a:gd name="T46" fmla="*/ 58 w 71"/>
                  <a:gd name="T47" fmla="*/ 84 h 90"/>
                  <a:gd name="T48" fmla="*/ 54 w 71"/>
                  <a:gd name="T49" fmla="*/ 90 h 90"/>
                  <a:gd name="T50" fmla="*/ 51 w 71"/>
                  <a:gd name="T51" fmla="*/ 87 h 90"/>
                  <a:gd name="T52" fmla="*/ 48 w 71"/>
                  <a:gd name="T53" fmla="*/ 87 h 90"/>
                  <a:gd name="T54" fmla="*/ 42 w 71"/>
                  <a:gd name="T55" fmla="*/ 87 h 90"/>
                  <a:gd name="T56" fmla="*/ 38 w 71"/>
                  <a:gd name="T57" fmla="*/ 84 h 90"/>
                  <a:gd name="T58" fmla="*/ 35 w 71"/>
                  <a:gd name="T59" fmla="*/ 84 h 90"/>
                  <a:gd name="T60" fmla="*/ 29 w 71"/>
                  <a:gd name="T61" fmla="*/ 81 h 90"/>
                  <a:gd name="T62" fmla="*/ 26 w 71"/>
                  <a:gd name="T63" fmla="*/ 81 h 90"/>
                  <a:gd name="T64" fmla="*/ 22 w 71"/>
                  <a:gd name="T65" fmla="*/ 78 h 90"/>
                  <a:gd name="T66" fmla="*/ 22 w 71"/>
                  <a:gd name="T67" fmla="*/ 65 h 90"/>
                  <a:gd name="T68" fmla="*/ 16 w 71"/>
                  <a:gd name="T69" fmla="*/ 58 h 90"/>
                  <a:gd name="T70" fmla="*/ 13 w 71"/>
                  <a:gd name="T71" fmla="*/ 55 h 90"/>
                  <a:gd name="T72" fmla="*/ 6 w 71"/>
                  <a:gd name="T73" fmla="*/ 49 h 90"/>
                  <a:gd name="T74" fmla="*/ 3 w 71"/>
                  <a:gd name="T75" fmla="*/ 39 h 90"/>
                  <a:gd name="T76" fmla="*/ 0 w 71"/>
                  <a:gd name="T77" fmla="*/ 32 h 90"/>
                  <a:gd name="T78" fmla="*/ 0 w 71"/>
                  <a:gd name="T79" fmla="*/ 29 h 90"/>
                  <a:gd name="T80" fmla="*/ 6 w 71"/>
                  <a:gd name="T81" fmla="*/ 32 h 90"/>
                  <a:gd name="T82" fmla="*/ 13 w 71"/>
                  <a:gd name="T83" fmla="*/ 29 h 90"/>
                  <a:gd name="T84" fmla="*/ 13 w 71"/>
                  <a:gd name="T85" fmla="*/ 32 h 90"/>
                  <a:gd name="T86" fmla="*/ 16 w 71"/>
                  <a:gd name="T87" fmla="*/ 32 h 90"/>
                  <a:gd name="T88" fmla="*/ 16 w 71"/>
                  <a:gd name="T89" fmla="*/ 29 h 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
                  <a:gd name="T136" fmla="*/ 0 h 90"/>
                  <a:gd name="T137" fmla="*/ 71 w 71"/>
                  <a:gd name="T138" fmla="*/ 90 h 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 h="90">
                    <a:moveTo>
                      <a:pt x="16" y="29"/>
                    </a:moveTo>
                    <a:lnTo>
                      <a:pt x="19" y="29"/>
                    </a:lnTo>
                    <a:lnTo>
                      <a:pt x="22" y="23"/>
                    </a:lnTo>
                    <a:lnTo>
                      <a:pt x="26" y="20"/>
                    </a:lnTo>
                    <a:lnTo>
                      <a:pt x="26" y="16"/>
                    </a:lnTo>
                    <a:lnTo>
                      <a:pt x="29" y="16"/>
                    </a:lnTo>
                    <a:lnTo>
                      <a:pt x="32" y="16"/>
                    </a:lnTo>
                    <a:lnTo>
                      <a:pt x="35" y="13"/>
                    </a:lnTo>
                    <a:lnTo>
                      <a:pt x="32" y="13"/>
                    </a:lnTo>
                    <a:lnTo>
                      <a:pt x="32" y="10"/>
                    </a:lnTo>
                    <a:lnTo>
                      <a:pt x="32" y="7"/>
                    </a:lnTo>
                    <a:lnTo>
                      <a:pt x="42" y="0"/>
                    </a:lnTo>
                    <a:lnTo>
                      <a:pt x="45" y="0"/>
                    </a:lnTo>
                    <a:lnTo>
                      <a:pt x="48" y="0"/>
                    </a:lnTo>
                    <a:lnTo>
                      <a:pt x="48" y="4"/>
                    </a:lnTo>
                    <a:lnTo>
                      <a:pt x="58" y="7"/>
                    </a:lnTo>
                    <a:lnTo>
                      <a:pt x="67" y="13"/>
                    </a:lnTo>
                    <a:lnTo>
                      <a:pt x="71" y="13"/>
                    </a:lnTo>
                    <a:lnTo>
                      <a:pt x="71" y="26"/>
                    </a:lnTo>
                    <a:lnTo>
                      <a:pt x="71" y="36"/>
                    </a:lnTo>
                    <a:lnTo>
                      <a:pt x="67" y="45"/>
                    </a:lnTo>
                    <a:lnTo>
                      <a:pt x="71" y="58"/>
                    </a:lnTo>
                    <a:lnTo>
                      <a:pt x="61" y="81"/>
                    </a:lnTo>
                    <a:lnTo>
                      <a:pt x="58" y="84"/>
                    </a:lnTo>
                    <a:lnTo>
                      <a:pt x="54" y="90"/>
                    </a:lnTo>
                    <a:lnTo>
                      <a:pt x="51" y="87"/>
                    </a:lnTo>
                    <a:lnTo>
                      <a:pt x="48" y="87"/>
                    </a:lnTo>
                    <a:lnTo>
                      <a:pt x="42" y="87"/>
                    </a:lnTo>
                    <a:lnTo>
                      <a:pt x="38" y="84"/>
                    </a:lnTo>
                    <a:lnTo>
                      <a:pt x="35" y="84"/>
                    </a:lnTo>
                    <a:lnTo>
                      <a:pt x="29" y="81"/>
                    </a:lnTo>
                    <a:lnTo>
                      <a:pt x="26" y="81"/>
                    </a:lnTo>
                    <a:lnTo>
                      <a:pt x="22" y="78"/>
                    </a:lnTo>
                    <a:lnTo>
                      <a:pt x="22" y="65"/>
                    </a:lnTo>
                    <a:lnTo>
                      <a:pt x="16" y="58"/>
                    </a:lnTo>
                    <a:lnTo>
                      <a:pt x="13" y="55"/>
                    </a:lnTo>
                    <a:lnTo>
                      <a:pt x="6" y="49"/>
                    </a:lnTo>
                    <a:lnTo>
                      <a:pt x="3" y="39"/>
                    </a:lnTo>
                    <a:lnTo>
                      <a:pt x="0" y="32"/>
                    </a:lnTo>
                    <a:lnTo>
                      <a:pt x="0" y="29"/>
                    </a:lnTo>
                    <a:lnTo>
                      <a:pt x="6" y="32"/>
                    </a:lnTo>
                    <a:lnTo>
                      <a:pt x="13" y="29"/>
                    </a:lnTo>
                    <a:lnTo>
                      <a:pt x="13" y="32"/>
                    </a:lnTo>
                    <a:lnTo>
                      <a:pt x="16" y="32"/>
                    </a:lnTo>
                    <a:lnTo>
                      <a:pt x="16" y="29"/>
                    </a:lnTo>
                    <a:close/>
                  </a:path>
                </a:pathLst>
              </a:custGeom>
              <a:solidFill>
                <a:srgbClr val="CCCCCC"/>
              </a:solidFill>
              <a:ln w="9525">
                <a:noFill/>
                <a:round/>
                <a:headEnd/>
                <a:tailEnd/>
              </a:ln>
            </p:spPr>
            <p:txBody>
              <a:bodyPr/>
              <a:lstStyle/>
              <a:p>
                <a:endParaRPr lang="en-US"/>
              </a:p>
            </p:txBody>
          </p:sp>
          <p:sp>
            <p:nvSpPr>
              <p:cNvPr id="33234" name="Freeform 317"/>
              <p:cNvSpPr>
                <a:spLocks/>
              </p:cNvSpPr>
              <p:nvPr/>
            </p:nvSpPr>
            <p:spPr bwMode="auto">
              <a:xfrm>
                <a:off x="2980" y="2418"/>
                <a:ext cx="71" cy="90"/>
              </a:xfrm>
              <a:custGeom>
                <a:avLst/>
                <a:gdLst>
                  <a:gd name="T0" fmla="*/ 16 w 71"/>
                  <a:gd name="T1" fmla="*/ 29 h 90"/>
                  <a:gd name="T2" fmla="*/ 19 w 71"/>
                  <a:gd name="T3" fmla="*/ 29 h 90"/>
                  <a:gd name="T4" fmla="*/ 22 w 71"/>
                  <a:gd name="T5" fmla="*/ 23 h 90"/>
                  <a:gd name="T6" fmla="*/ 26 w 71"/>
                  <a:gd name="T7" fmla="*/ 20 h 90"/>
                  <a:gd name="T8" fmla="*/ 26 w 71"/>
                  <a:gd name="T9" fmla="*/ 16 h 90"/>
                  <a:gd name="T10" fmla="*/ 29 w 71"/>
                  <a:gd name="T11" fmla="*/ 16 h 90"/>
                  <a:gd name="T12" fmla="*/ 32 w 71"/>
                  <a:gd name="T13" fmla="*/ 16 h 90"/>
                  <a:gd name="T14" fmla="*/ 35 w 71"/>
                  <a:gd name="T15" fmla="*/ 13 h 90"/>
                  <a:gd name="T16" fmla="*/ 32 w 71"/>
                  <a:gd name="T17" fmla="*/ 13 h 90"/>
                  <a:gd name="T18" fmla="*/ 32 w 71"/>
                  <a:gd name="T19" fmla="*/ 10 h 90"/>
                  <a:gd name="T20" fmla="*/ 32 w 71"/>
                  <a:gd name="T21" fmla="*/ 7 h 90"/>
                  <a:gd name="T22" fmla="*/ 42 w 71"/>
                  <a:gd name="T23" fmla="*/ 0 h 90"/>
                  <a:gd name="T24" fmla="*/ 45 w 71"/>
                  <a:gd name="T25" fmla="*/ 0 h 90"/>
                  <a:gd name="T26" fmla="*/ 48 w 71"/>
                  <a:gd name="T27" fmla="*/ 0 h 90"/>
                  <a:gd name="T28" fmla="*/ 48 w 71"/>
                  <a:gd name="T29" fmla="*/ 4 h 90"/>
                  <a:gd name="T30" fmla="*/ 58 w 71"/>
                  <a:gd name="T31" fmla="*/ 7 h 90"/>
                  <a:gd name="T32" fmla="*/ 67 w 71"/>
                  <a:gd name="T33" fmla="*/ 13 h 90"/>
                  <a:gd name="T34" fmla="*/ 71 w 71"/>
                  <a:gd name="T35" fmla="*/ 13 h 90"/>
                  <a:gd name="T36" fmla="*/ 71 w 71"/>
                  <a:gd name="T37" fmla="*/ 26 h 90"/>
                  <a:gd name="T38" fmla="*/ 71 w 71"/>
                  <a:gd name="T39" fmla="*/ 36 h 90"/>
                  <a:gd name="T40" fmla="*/ 67 w 71"/>
                  <a:gd name="T41" fmla="*/ 45 h 90"/>
                  <a:gd name="T42" fmla="*/ 71 w 71"/>
                  <a:gd name="T43" fmla="*/ 58 h 90"/>
                  <a:gd name="T44" fmla="*/ 61 w 71"/>
                  <a:gd name="T45" fmla="*/ 81 h 90"/>
                  <a:gd name="T46" fmla="*/ 58 w 71"/>
                  <a:gd name="T47" fmla="*/ 84 h 90"/>
                  <a:gd name="T48" fmla="*/ 54 w 71"/>
                  <a:gd name="T49" fmla="*/ 90 h 90"/>
                  <a:gd name="T50" fmla="*/ 51 w 71"/>
                  <a:gd name="T51" fmla="*/ 87 h 90"/>
                  <a:gd name="T52" fmla="*/ 48 w 71"/>
                  <a:gd name="T53" fmla="*/ 87 h 90"/>
                  <a:gd name="T54" fmla="*/ 42 w 71"/>
                  <a:gd name="T55" fmla="*/ 87 h 90"/>
                  <a:gd name="T56" fmla="*/ 38 w 71"/>
                  <a:gd name="T57" fmla="*/ 84 h 90"/>
                  <a:gd name="T58" fmla="*/ 35 w 71"/>
                  <a:gd name="T59" fmla="*/ 84 h 90"/>
                  <a:gd name="T60" fmla="*/ 29 w 71"/>
                  <a:gd name="T61" fmla="*/ 81 h 90"/>
                  <a:gd name="T62" fmla="*/ 26 w 71"/>
                  <a:gd name="T63" fmla="*/ 81 h 90"/>
                  <a:gd name="T64" fmla="*/ 22 w 71"/>
                  <a:gd name="T65" fmla="*/ 78 h 90"/>
                  <a:gd name="T66" fmla="*/ 22 w 71"/>
                  <a:gd name="T67" fmla="*/ 65 h 90"/>
                  <a:gd name="T68" fmla="*/ 16 w 71"/>
                  <a:gd name="T69" fmla="*/ 58 h 90"/>
                  <a:gd name="T70" fmla="*/ 13 w 71"/>
                  <a:gd name="T71" fmla="*/ 55 h 90"/>
                  <a:gd name="T72" fmla="*/ 6 w 71"/>
                  <a:gd name="T73" fmla="*/ 49 h 90"/>
                  <a:gd name="T74" fmla="*/ 3 w 71"/>
                  <a:gd name="T75" fmla="*/ 39 h 90"/>
                  <a:gd name="T76" fmla="*/ 0 w 71"/>
                  <a:gd name="T77" fmla="*/ 32 h 90"/>
                  <a:gd name="T78" fmla="*/ 0 w 71"/>
                  <a:gd name="T79" fmla="*/ 29 h 90"/>
                  <a:gd name="T80" fmla="*/ 6 w 71"/>
                  <a:gd name="T81" fmla="*/ 32 h 90"/>
                  <a:gd name="T82" fmla="*/ 13 w 71"/>
                  <a:gd name="T83" fmla="*/ 29 h 90"/>
                  <a:gd name="T84" fmla="*/ 13 w 71"/>
                  <a:gd name="T85" fmla="*/ 32 h 90"/>
                  <a:gd name="T86" fmla="*/ 16 w 71"/>
                  <a:gd name="T87" fmla="*/ 32 h 90"/>
                  <a:gd name="T88" fmla="*/ 16 w 71"/>
                  <a:gd name="T89" fmla="*/ 29 h 90"/>
                  <a:gd name="T90" fmla="*/ 16 w 71"/>
                  <a:gd name="T91" fmla="*/ 29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90"/>
                  <a:gd name="T140" fmla="*/ 71 w 71"/>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90">
                    <a:moveTo>
                      <a:pt x="16" y="29"/>
                    </a:moveTo>
                    <a:lnTo>
                      <a:pt x="19" y="29"/>
                    </a:lnTo>
                    <a:lnTo>
                      <a:pt x="22" y="23"/>
                    </a:lnTo>
                    <a:lnTo>
                      <a:pt x="26" y="20"/>
                    </a:lnTo>
                    <a:lnTo>
                      <a:pt x="26" y="16"/>
                    </a:lnTo>
                    <a:lnTo>
                      <a:pt x="29" y="16"/>
                    </a:lnTo>
                    <a:lnTo>
                      <a:pt x="32" y="16"/>
                    </a:lnTo>
                    <a:lnTo>
                      <a:pt x="35" y="13"/>
                    </a:lnTo>
                    <a:lnTo>
                      <a:pt x="32" y="13"/>
                    </a:lnTo>
                    <a:lnTo>
                      <a:pt x="32" y="10"/>
                    </a:lnTo>
                    <a:lnTo>
                      <a:pt x="32" y="7"/>
                    </a:lnTo>
                    <a:lnTo>
                      <a:pt x="42" y="0"/>
                    </a:lnTo>
                    <a:lnTo>
                      <a:pt x="45" y="0"/>
                    </a:lnTo>
                    <a:lnTo>
                      <a:pt x="48" y="0"/>
                    </a:lnTo>
                    <a:lnTo>
                      <a:pt x="48" y="4"/>
                    </a:lnTo>
                    <a:lnTo>
                      <a:pt x="58" y="7"/>
                    </a:lnTo>
                    <a:lnTo>
                      <a:pt x="67" y="13"/>
                    </a:lnTo>
                    <a:lnTo>
                      <a:pt x="71" y="13"/>
                    </a:lnTo>
                    <a:lnTo>
                      <a:pt x="71" y="26"/>
                    </a:lnTo>
                    <a:lnTo>
                      <a:pt x="71" y="36"/>
                    </a:lnTo>
                    <a:lnTo>
                      <a:pt x="67" y="45"/>
                    </a:lnTo>
                    <a:lnTo>
                      <a:pt x="71" y="58"/>
                    </a:lnTo>
                    <a:lnTo>
                      <a:pt x="61" y="81"/>
                    </a:lnTo>
                    <a:lnTo>
                      <a:pt x="58" y="84"/>
                    </a:lnTo>
                    <a:lnTo>
                      <a:pt x="54" y="90"/>
                    </a:lnTo>
                    <a:lnTo>
                      <a:pt x="51" y="87"/>
                    </a:lnTo>
                    <a:lnTo>
                      <a:pt x="48" y="87"/>
                    </a:lnTo>
                    <a:lnTo>
                      <a:pt x="42" y="87"/>
                    </a:lnTo>
                    <a:lnTo>
                      <a:pt x="38" y="84"/>
                    </a:lnTo>
                    <a:lnTo>
                      <a:pt x="35" y="84"/>
                    </a:lnTo>
                    <a:lnTo>
                      <a:pt x="29" y="81"/>
                    </a:lnTo>
                    <a:lnTo>
                      <a:pt x="26" y="81"/>
                    </a:lnTo>
                    <a:lnTo>
                      <a:pt x="22" y="78"/>
                    </a:lnTo>
                    <a:lnTo>
                      <a:pt x="22" y="65"/>
                    </a:lnTo>
                    <a:lnTo>
                      <a:pt x="16" y="58"/>
                    </a:lnTo>
                    <a:lnTo>
                      <a:pt x="13" y="55"/>
                    </a:lnTo>
                    <a:lnTo>
                      <a:pt x="6" y="49"/>
                    </a:lnTo>
                    <a:lnTo>
                      <a:pt x="3" y="39"/>
                    </a:lnTo>
                    <a:lnTo>
                      <a:pt x="0" y="32"/>
                    </a:lnTo>
                    <a:lnTo>
                      <a:pt x="0" y="29"/>
                    </a:lnTo>
                    <a:lnTo>
                      <a:pt x="6" y="32"/>
                    </a:lnTo>
                    <a:lnTo>
                      <a:pt x="13" y="29"/>
                    </a:lnTo>
                    <a:lnTo>
                      <a:pt x="13" y="32"/>
                    </a:lnTo>
                    <a:lnTo>
                      <a:pt x="16" y="32"/>
                    </a:lnTo>
                    <a:lnTo>
                      <a:pt x="16" y="29"/>
                    </a:lnTo>
                  </a:path>
                </a:pathLst>
              </a:custGeom>
              <a:noFill/>
              <a:ln w="0">
                <a:solidFill>
                  <a:srgbClr val="7F7F7F"/>
                </a:solidFill>
                <a:round/>
                <a:headEnd/>
                <a:tailEnd/>
              </a:ln>
            </p:spPr>
            <p:txBody>
              <a:bodyPr/>
              <a:lstStyle/>
              <a:p>
                <a:endParaRPr lang="en-US"/>
              </a:p>
            </p:txBody>
          </p:sp>
          <p:sp>
            <p:nvSpPr>
              <p:cNvPr id="33235" name="Freeform 318"/>
              <p:cNvSpPr>
                <a:spLocks/>
              </p:cNvSpPr>
              <p:nvPr/>
            </p:nvSpPr>
            <p:spPr bwMode="auto">
              <a:xfrm>
                <a:off x="2928" y="2447"/>
                <a:ext cx="87" cy="116"/>
              </a:xfrm>
              <a:custGeom>
                <a:avLst/>
                <a:gdLst>
                  <a:gd name="T0" fmla="*/ 87 w 87"/>
                  <a:gd name="T1" fmla="*/ 55 h 116"/>
                  <a:gd name="T2" fmla="*/ 81 w 87"/>
                  <a:gd name="T3" fmla="*/ 52 h 116"/>
                  <a:gd name="T4" fmla="*/ 78 w 87"/>
                  <a:gd name="T5" fmla="*/ 52 h 116"/>
                  <a:gd name="T6" fmla="*/ 74 w 87"/>
                  <a:gd name="T7" fmla="*/ 49 h 116"/>
                  <a:gd name="T8" fmla="*/ 74 w 87"/>
                  <a:gd name="T9" fmla="*/ 36 h 116"/>
                  <a:gd name="T10" fmla="*/ 68 w 87"/>
                  <a:gd name="T11" fmla="*/ 29 h 116"/>
                  <a:gd name="T12" fmla="*/ 65 w 87"/>
                  <a:gd name="T13" fmla="*/ 26 h 116"/>
                  <a:gd name="T14" fmla="*/ 58 w 87"/>
                  <a:gd name="T15" fmla="*/ 20 h 116"/>
                  <a:gd name="T16" fmla="*/ 55 w 87"/>
                  <a:gd name="T17" fmla="*/ 10 h 116"/>
                  <a:gd name="T18" fmla="*/ 52 w 87"/>
                  <a:gd name="T19" fmla="*/ 3 h 116"/>
                  <a:gd name="T20" fmla="*/ 52 w 87"/>
                  <a:gd name="T21" fmla="*/ 0 h 116"/>
                  <a:gd name="T22" fmla="*/ 49 w 87"/>
                  <a:gd name="T23" fmla="*/ 0 h 116"/>
                  <a:gd name="T24" fmla="*/ 45 w 87"/>
                  <a:gd name="T25" fmla="*/ 3 h 116"/>
                  <a:gd name="T26" fmla="*/ 42 w 87"/>
                  <a:gd name="T27" fmla="*/ 3 h 116"/>
                  <a:gd name="T28" fmla="*/ 36 w 87"/>
                  <a:gd name="T29" fmla="*/ 10 h 116"/>
                  <a:gd name="T30" fmla="*/ 36 w 87"/>
                  <a:gd name="T31" fmla="*/ 3 h 116"/>
                  <a:gd name="T32" fmla="*/ 29 w 87"/>
                  <a:gd name="T33" fmla="*/ 3 h 116"/>
                  <a:gd name="T34" fmla="*/ 13 w 87"/>
                  <a:gd name="T35" fmla="*/ 10 h 116"/>
                  <a:gd name="T36" fmla="*/ 13 w 87"/>
                  <a:gd name="T37" fmla="*/ 20 h 116"/>
                  <a:gd name="T38" fmla="*/ 13 w 87"/>
                  <a:gd name="T39" fmla="*/ 29 h 116"/>
                  <a:gd name="T40" fmla="*/ 13 w 87"/>
                  <a:gd name="T41" fmla="*/ 42 h 116"/>
                  <a:gd name="T42" fmla="*/ 10 w 87"/>
                  <a:gd name="T43" fmla="*/ 55 h 116"/>
                  <a:gd name="T44" fmla="*/ 4 w 87"/>
                  <a:gd name="T45" fmla="*/ 55 h 116"/>
                  <a:gd name="T46" fmla="*/ 4 w 87"/>
                  <a:gd name="T47" fmla="*/ 55 h 116"/>
                  <a:gd name="T48" fmla="*/ 0 w 87"/>
                  <a:gd name="T49" fmla="*/ 74 h 116"/>
                  <a:gd name="T50" fmla="*/ 0 w 87"/>
                  <a:gd name="T51" fmla="*/ 90 h 116"/>
                  <a:gd name="T52" fmla="*/ 10 w 87"/>
                  <a:gd name="T53" fmla="*/ 103 h 116"/>
                  <a:gd name="T54" fmla="*/ 10 w 87"/>
                  <a:gd name="T55" fmla="*/ 106 h 116"/>
                  <a:gd name="T56" fmla="*/ 7 w 87"/>
                  <a:gd name="T57" fmla="*/ 113 h 116"/>
                  <a:gd name="T58" fmla="*/ 7 w 87"/>
                  <a:gd name="T59" fmla="*/ 116 h 116"/>
                  <a:gd name="T60" fmla="*/ 16 w 87"/>
                  <a:gd name="T61" fmla="*/ 116 h 116"/>
                  <a:gd name="T62" fmla="*/ 20 w 87"/>
                  <a:gd name="T63" fmla="*/ 116 h 116"/>
                  <a:gd name="T64" fmla="*/ 32 w 87"/>
                  <a:gd name="T65" fmla="*/ 100 h 116"/>
                  <a:gd name="T66" fmla="*/ 36 w 87"/>
                  <a:gd name="T67" fmla="*/ 100 h 116"/>
                  <a:gd name="T68" fmla="*/ 45 w 87"/>
                  <a:gd name="T69" fmla="*/ 103 h 116"/>
                  <a:gd name="T70" fmla="*/ 52 w 87"/>
                  <a:gd name="T71" fmla="*/ 100 h 116"/>
                  <a:gd name="T72" fmla="*/ 55 w 87"/>
                  <a:gd name="T73" fmla="*/ 90 h 116"/>
                  <a:gd name="T74" fmla="*/ 61 w 87"/>
                  <a:gd name="T75" fmla="*/ 84 h 116"/>
                  <a:gd name="T76" fmla="*/ 65 w 87"/>
                  <a:gd name="T77" fmla="*/ 77 h 116"/>
                  <a:gd name="T78" fmla="*/ 71 w 87"/>
                  <a:gd name="T79" fmla="*/ 71 h 116"/>
                  <a:gd name="T80" fmla="*/ 78 w 87"/>
                  <a:gd name="T81" fmla="*/ 65 h 116"/>
                  <a:gd name="T82" fmla="*/ 87 w 87"/>
                  <a:gd name="T83" fmla="*/ 55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7"/>
                  <a:gd name="T127" fmla="*/ 0 h 116"/>
                  <a:gd name="T128" fmla="*/ 87 w 87"/>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7" h="116">
                    <a:moveTo>
                      <a:pt x="87" y="55"/>
                    </a:moveTo>
                    <a:lnTo>
                      <a:pt x="81" y="52"/>
                    </a:lnTo>
                    <a:lnTo>
                      <a:pt x="78" y="52"/>
                    </a:lnTo>
                    <a:lnTo>
                      <a:pt x="74" y="49"/>
                    </a:lnTo>
                    <a:lnTo>
                      <a:pt x="74" y="36"/>
                    </a:lnTo>
                    <a:lnTo>
                      <a:pt x="68" y="29"/>
                    </a:lnTo>
                    <a:lnTo>
                      <a:pt x="65" y="26"/>
                    </a:lnTo>
                    <a:lnTo>
                      <a:pt x="58" y="20"/>
                    </a:lnTo>
                    <a:lnTo>
                      <a:pt x="55" y="10"/>
                    </a:lnTo>
                    <a:lnTo>
                      <a:pt x="52" y="3"/>
                    </a:lnTo>
                    <a:lnTo>
                      <a:pt x="52" y="0"/>
                    </a:lnTo>
                    <a:lnTo>
                      <a:pt x="49" y="0"/>
                    </a:lnTo>
                    <a:lnTo>
                      <a:pt x="45" y="3"/>
                    </a:lnTo>
                    <a:lnTo>
                      <a:pt x="42" y="3"/>
                    </a:lnTo>
                    <a:lnTo>
                      <a:pt x="36" y="10"/>
                    </a:lnTo>
                    <a:lnTo>
                      <a:pt x="36" y="3"/>
                    </a:lnTo>
                    <a:lnTo>
                      <a:pt x="29" y="3"/>
                    </a:lnTo>
                    <a:lnTo>
                      <a:pt x="13" y="10"/>
                    </a:lnTo>
                    <a:lnTo>
                      <a:pt x="13" y="20"/>
                    </a:lnTo>
                    <a:lnTo>
                      <a:pt x="13" y="29"/>
                    </a:lnTo>
                    <a:lnTo>
                      <a:pt x="13" y="42"/>
                    </a:lnTo>
                    <a:lnTo>
                      <a:pt x="10" y="55"/>
                    </a:lnTo>
                    <a:lnTo>
                      <a:pt x="4" y="55"/>
                    </a:lnTo>
                    <a:lnTo>
                      <a:pt x="0" y="74"/>
                    </a:lnTo>
                    <a:lnTo>
                      <a:pt x="0" y="90"/>
                    </a:lnTo>
                    <a:lnTo>
                      <a:pt x="10" y="103"/>
                    </a:lnTo>
                    <a:lnTo>
                      <a:pt x="10" y="106"/>
                    </a:lnTo>
                    <a:lnTo>
                      <a:pt x="7" y="113"/>
                    </a:lnTo>
                    <a:lnTo>
                      <a:pt x="7" y="116"/>
                    </a:lnTo>
                    <a:lnTo>
                      <a:pt x="16" y="116"/>
                    </a:lnTo>
                    <a:lnTo>
                      <a:pt x="20" y="116"/>
                    </a:lnTo>
                    <a:lnTo>
                      <a:pt x="32" y="100"/>
                    </a:lnTo>
                    <a:lnTo>
                      <a:pt x="36" y="100"/>
                    </a:lnTo>
                    <a:lnTo>
                      <a:pt x="45" y="103"/>
                    </a:lnTo>
                    <a:lnTo>
                      <a:pt x="52" y="100"/>
                    </a:lnTo>
                    <a:lnTo>
                      <a:pt x="55" y="90"/>
                    </a:lnTo>
                    <a:lnTo>
                      <a:pt x="61" y="84"/>
                    </a:lnTo>
                    <a:lnTo>
                      <a:pt x="65" y="77"/>
                    </a:lnTo>
                    <a:lnTo>
                      <a:pt x="71" y="71"/>
                    </a:lnTo>
                    <a:lnTo>
                      <a:pt x="78" y="65"/>
                    </a:lnTo>
                    <a:lnTo>
                      <a:pt x="87" y="55"/>
                    </a:lnTo>
                    <a:close/>
                  </a:path>
                </a:pathLst>
              </a:custGeom>
              <a:solidFill>
                <a:srgbClr val="CCCCCC"/>
              </a:solidFill>
              <a:ln w="9525">
                <a:noFill/>
                <a:round/>
                <a:headEnd/>
                <a:tailEnd/>
              </a:ln>
            </p:spPr>
            <p:txBody>
              <a:bodyPr/>
              <a:lstStyle/>
              <a:p>
                <a:endParaRPr lang="en-US"/>
              </a:p>
            </p:txBody>
          </p:sp>
          <p:sp>
            <p:nvSpPr>
              <p:cNvPr id="33236" name="Freeform 319"/>
              <p:cNvSpPr>
                <a:spLocks/>
              </p:cNvSpPr>
              <p:nvPr/>
            </p:nvSpPr>
            <p:spPr bwMode="auto">
              <a:xfrm>
                <a:off x="2928" y="2447"/>
                <a:ext cx="87" cy="116"/>
              </a:xfrm>
              <a:custGeom>
                <a:avLst/>
                <a:gdLst>
                  <a:gd name="T0" fmla="*/ 87 w 87"/>
                  <a:gd name="T1" fmla="*/ 55 h 116"/>
                  <a:gd name="T2" fmla="*/ 81 w 87"/>
                  <a:gd name="T3" fmla="*/ 52 h 116"/>
                  <a:gd name="T4" fmla="*/ 78 w 87"/>
                  <a:gd name="T5" fmla="*/ 52 h 116"/>
                  <a:gd name="T6" fmla="*/ 74 w 87"/>
                  <a:gd name="T7" fmla="*/ 49 h 116"/>
                  <a:gd name="T8" fmla="*/ 74 w 87"/>
                  <a:gd name="T9" fmla="*/ 36 h 116"/>
                  <a:gd name="T10" fmla="*/ 68 w 87"/>
                  <a:gd name="T11" fmla="*/ 29 h 116"/>
                  <a:gd name="T12" fmla="*/ 65 w 87"/>
                  <a:gd name="T13" fmla="*/ 26 h 116"/>
                  <a:gd name="T14" fmla="*/ 58 w 87"/>
                  <a:gd name="T15" fmla="*/ 20 h 116"/>
                  <a:gd name="T16" fmla="*/ 55 w 87"/>
                  <a:gd name="T17" fmla="*/ 10 h 116"/>
                  <a:gd name="T18" fmla="*/ 52 w 87"/>
                  <a:gd name="T19" fmla="*/ 3 h 116"/>
                  <a:gd name="T20" fmla="*/ 52 w 87"/>
                  <a:gd name="T21" fmla="*/ 0 h 116"/>
                  <a:gd name="T22" fmla="*/ 49 w 87"/>
                  <a:gd name="T23" fmla="*/ 0 h 116"/>
                  <a:gd name="T24" fmla="*/ 45 w 87"/>
                  <a:gd name="T25" fmla="*/ 3 h 116"/>
                  <a:gd name="T26" fmla="*/ 42 w 87"/>
                  <a:gd name="T27" fmla="*/ 3 h 116"/>
                  <a:gd name="T28" fmla="*/ 36 w 87"/>
                  <a:gd name="T29" fmla="*/ 10 h 116"/>
                  <a:gd name="T30" fmla="*/ 36 w 87"/>
                  <a:gd name="T31" fmla="*/ 3 h 116"/>
                  <a:gd name="T32" fmla="*/ 29 w 87"/>
                  <a:gd name="T33" fmla="*/ 3 h 116"/>
                  <a:gd name="T34" fmla="*/ 13 w 87"/>
                  <a:gd name="T35" fmla="*/ 10 h 116"/>
                  <a:gd name="T36" fmla="*/ 13 w 87"/>
                  <a:gd name="T37" fmla="*/ 20 h 116"/>
                  <a:gd name="T38" fmla="*/ 13 w 87"/>
                  <a:gd name="T39" fmla="*/ 29 h 116"/>
                  <a:gd name="T40" fmla="*/ 13 w 87"/>
                  <a:gd name="T41" fmla="*/ 42 h 116"/>
                  <a:gd name="T42" fmla="*/ 10 w 87"/>
                  <a:gd name="T43" fmla="*/ 55 h 116"/>
                  <a:gd name="T44" fmla="*/ 4 w 87"/>
                  <a:gd name="T45" fmla="*/ 55 h 116"/>
                  <a:gd name="T46" fmla="*/ 4 w 87"/>
                  <a:gd name="T47" fmla="*/ 55 h 116"/>
                  <a:gd name="T48" fmla="*/ 0 w 87"/>
                  <a:gd name="T49" fmla="*/ 74 h 116"/>
                  <a:gd name="T50" fmla="*/ 0 w 87"/>
                  <a:gd name="T51" fmla="*/ 90 h 116"/>
                  <a:gd name="T52" fmla="*/ 10 w 87"/>
                  <a:gd name="T53" fmla="*/ 103 h 116"/>
                  <a:gd name="T54" fmla="*/ 10 w 87"/>
                  <a:gd name="T55" fmla="*/ 106 h 116"/>
                  <a:gd name="T56" fmla="*/ 7 w 87"/>
                  <a:gd name="T57" fmla="*/ 113 h 116"/>
                  <a:gd name="T58" fmla="*/ 7 w 87"/>
                  <a:gd name="T59" fmla="*/ 116 h 116"/>
                  <a:gd name="T60" fmla="*/ 16 w 87"/>
                  <a:gd name="T61" fmla="*/ 116 h 116"/>
                  <a:gd name="T62" fmla="*/ 20 w 87"/>
                  <a:gd name="T63" fmla="*/ 116 h 116"/>
                  <a:gd name="T64" fmla="*/ 32 w 87"/>
                  <a:gd name="T65" fmla="*/ 100 h 116"/>
                  <a:gd name="T66" fmla="*/ 36 w 87"/>
                  <a:gd name="T67" fmla="*/ 100 h 116"/>
                  <a:gd name="T68" fmla="*/ 45 w 87"/>
                  <a:gd name="T69" fmla="*/ 103 h 116"/>
                  <a:gd name="T70" fmla="*/ 52 w 87"/>
                  <a:gd name="T71" fmla="*/ 100 h 116"/>
                  <a:gd name="T72" fmla="*/ 55 w 87"/>
                  <a:gd name="T73" fmla="*/ 90 h 116"/>
                  <a:gd name="T74" fmla="*/ 61 w 87"/>
                  <a:gd name="T75" fmla="*/ 84 h 116"/>
                  <a:gd name="T76" fmla="*/ 65 w 87"/>
                  <a:gd name="T77" fmla="*/ 77 h 116"/>
                  <a:gd name="T78" fmla="*/ 71 w 87"/>
                  <a:gd name="T79" fmla="*/ 71 h 116"/>
                  <a:gd name="T80" fmla="*/ 78 w 87"/>
                  <a:gd name="T81" fmla="*/ 65 h 116"/>
                  <a:gd name="T82" fmla="*/ 87 w 87"/>
                  <a:gd name="T83" fmla="*/ 55 h 116"/>
                  <a:gd name="T84" fmla="*/ 87 w 87"/>
                  <a:gd name="T85" fmla="*/ 55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7"/>
                  <a:gd name="T130" fmla="*/ 0 h 116"/>
                  <a:gd name="T131" fmla="*/ 87 w 87"/>
                  <a:gd name="T132" fmla="*/ 116 h 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7" h="116">
                    <a:moveTo>
                      <a:pt x="87" y="55"/>
                    </a:moveTo>
                    <a:lnTo>
                      <a:pt x="81" y="52"/>
                    </a:lnTo>
                    <a:lnTo>
                      <a:pt x="78" y="52"/>
                    </a:lnTo>
                    <a:lnTo>
                      <a:pt x="74" y="49"/>
                    </a:lnTo>
                    <a:lnTo>
                      <a:pt x="74" y="36"/>
                    </a:lnTo>
                    <a:lnTo>
                      <a:pt x="68" y="29"/>
                    </a:lnTo>
                    <a:lnTo>
                      <a:pt x="65" y="26"/>
                    </a:lnTo>
                    <a:lnTo>
                      <a:pt x="58" y="20"/>
                    </a:lnTo>
                    <a:lnTo>
                      <a:pt x="55" y="10"/>
                    </a:lnTo>
                    <a:lnTo>
                      <a:pt x="52" y="3"/>
                    </a:lnTo>
                    <a:lnTo>
                      <a:pt x="52" y="0"/>
                    </a:lnTo>
                    <a:lnTo>
                      <a:pt x="49" y="0"/>
                    </a:lnTo>
                    <a:lnTo>
                      <a:pt x="45" y="3"/>
                    </a:lnTo>
                    <a:lnTo>
                      <a:pt x="42" y="3"/>
                    </a:lnTo>
                    <a:lnTo>
                      <a:pt x="36" y="10"/>
                    </a:lnTo>
                    <a:lnTo>
                      <a:pt x="36" y="3"/>
                    </a:lnTo>
                    <a:lnTo>
                      <a:pt x="29" y="3"/>
                    </a:lnTo>
                    <a:lnTo>
                      <a:pt x="13" y="10"/>
                    </a:lnTo>
                    <a:lnTo>
                      <a:pt x="13" y="20"/>
                    </a:lnTo>
                    <a:lnTo>
                      <a:pt x="13" y="29"/>
                    </a:lnTo>
                    <a:lnTo>
                      <a:pt x="13" y="42"/>
                    </a:lnTo>
                    <a:lnTo>
                      <a:pt x="10" y="55"/>
                    </a:lnTo>
                    <a:lnTo>
                      <a:pt x="4" y="55"/>
                    </a:lnTo>
                    <a:lnTo>
                      <a:pt x="0" y="74"/>
                    </a:lnTo>
                    <a:lnTo>
                      <a:pt x="0" y="90"/>
                    </a:lnTo>
                    <a:lnTo>
                      <a:pt x="10" y="103"/>
                    </a:lnTo>
                    <a:lnTo>
                      <a:pt x="10" y="106"/>
                    </a:lnTo>
                    <a:lnTo>
                      <a:pt x="7" y="113"/>
                    </a:lnTo>
                    <a:lnTo>
                      <a:pt x="7" y="116"/>
                    </a:lnTo>
                    <a:lnTo>
                      <a:pt x="16" y="116"/>
                    </a:lnTo>
                    <a:lnTo>
                      <a:pt x="20" y="116"/>
                    </a:lnTo>
                    <a:lnTo>
                      <a:pt x="32" y="100"/>
                    </a:lnTo>
                    <a:lnTo>
                      <a:pt x="36" y="100"/>
                    </a:lnTo>
                    <a:lnTo>
                      <a:pt x="45" y="103"/>
                    </a:lnTo>
                    <a:lnTo>
                      <a:pt x="52" y="100"/>
                    </a:lnTo>
                    <a:lnTo>
                      <a:pt x="55" y="90"/>
                    </a:lnTo>
                    <a:lnTo>
                      <a:pt x="61" y="84"/>
                    </a:lnTo>
                    <a:lnTo>
                      <a:pt x="65" y="77"/>
                    </a:lnTo>
                    <a:lnTo>
                      <a:pt x="71" y="71"/>
                    </a:lnTo>
                    <a:lnTo>
                      <a:pt x="78" y="65"/>
                    </a:lnTo>
                    <a:lnTo>
                      <a:pt x="87" y="55"/>
                    </a:lnTo>
                  </a:path>
                </a:pathLst>
              </a:custGeom>
              <a:noFill/>
              <a:ln w="0">
                <a:solidFill>
                  <a:srgbClr val="7F7F7F"/>
                </a:solidFill>
                <a:round/>
                <a:headEnd/>
                <a:tailEnd/>
              </a:ln>
            </p:spPr>
            <p:txBody>
              <a:bodyPr/>
              <a:lstStyle/>
              <a:p>
                <a:endParaRPr lang="en-US"/>
              </a:p>
            </p:txBody>
          </p:sp>
          <p:sp>
            <p:nvSpPr>
              <p:cNvPr id="33237" name="Freeform 320"/>
              <p:cNvSpPr>
                <a:spLocks/>
              </p:cNvSpPr>
              <p:nvPr/>
            </p:nvSpPr>
            <p:spPr bwMode="auto">
              <a:xfrm>
                <a:off x="2857" y="2434"/>
                <a:ext cx="123" cy="158"/>
              </a:xfrm>
              <a:custGeom>
                <a:avLst/>
                <a:gdLst>
                  <a:gd name="T0" fmla="*/ 62 w 123"/>
                  <a:gd name="T1" fmla="*/ 7 h 158"/>
                  <a:gd name="T2" fmla="*/ 49 w 123"/>
                  <a:gd name="T3" fmla="*/ 7 h 158"/>
                  <a:gd name="T4" fmla="*/ 39 w 123"/>
                  <a:gd name="T5" fmla="*/ 7 h 158"/>
                  <a:gd name="T6" fmla="*/ 29 w 123"/>
                  <a:gd name="T7" fmla="*/ 7 h 158"/>
                  <a:gd name="T8" fmla="*/ 20 w 123"/>
                  <a:gd name="T9" fmla="*/ 7 h 158"/>
                  <a:gd name="T10" fmla="*/ 13 w 123"/>
                  <a:gd name="T11" fmla="*/ 0 h 158"/>
                  <a:gd name="T12" fmla="*/ 13 w 123"/>
                  <a:gd name="T13" fmla="*/ 0 h 158"/>
                  <a:gd name="T14" fmla="*/ 10 w 123"/>
                  <a:gd name="T15" fmla="*/ 0 h 158"/>
                  <a:gd name="T16" fmla="*/ 4 w 123"/>
                  <a:gd name="T17" fmla="*/ 4 h 158"/>
                  <a:gd name="T18" fmla="*/ 4 w 123"/>
                  <a:gd name="T19" fmla="*/ 4 h 158"/>
                  <a:gd name="T20" fmla="*/ 0 w 123"/>
                  <a:gd name="T21" fmla="*/ 7 h 158"/>
                  <a:gd name="T22" fmla="*/ 0 w 123"/>
                  <a:gd name="T23" fmla="*/ 16 h 158"/>
                  <a:gd name="T24" fmla="*/ 7 w 123"/>
                  <a:gd name="T25" fmla="*/ 36 h 158"/>
                  <a:gd name="T26" fmla="*/ 13 w 123"/>
                  <a:gd name="T27" fmla="*/ 55 h 158"/>
                  <a:gd name="T28" fmla="*/ 23 w 123"/>
                  <a:gd name="T29" fmla="*/ 74 h 158"/>
                  <a:gd name="T30" fmla="*/ 23 w 123"/>
                  <a:gd name="T31" fmla="*/ 97 h 158"/>
                  <a:gd name="T32" fmla="*/ 26 w 123"/>
                  <a:gd name="T33" fmla="*/ 107 h 158"/>
                  <a:gd name="T34" fmla="*/ 26 w 123"/>
                  <a:gd name="T35" fmla="*/ 116 h 158"/>
                  <a:gd name="T36" fmla="*/ 29 w 123"/>
                  <a:gd name="T37" fmla="*/ 139 h 158"/>
                  <a:gd name="T38" fmla="*/ 33 w 123"/>
                  <a:gd name="T39" fmla="*/ 148 h 158"/>
                  <a:gd name="T40" fmla="*/ 39 w 123"/>
                  <a:gd name="T41" fmla="*/ 155 h 158"/>
                  <a:gd name="T42" fmla="*/ 42 w 123"/>
                  <a:gd name="T43" fmla="*/ 155 h 158"/>
                  <a:gd name="T44" fmla="*/ 42 w 123"/>
                  <a:gd name="T45" fmla="*/ 148 h 158"/>
                  <a:gd name="T46" fmla="*/ 46 w 123"/>
                  <a:gd name="T47" fmla="*/ 148 h 158"/>
                  <a:gd name="T48" fmla="*/ 49 w 123"/>
                  <a:gd name="T49" fmla="*/ 155 h 158"/>
                  <a:gd name="T50" fmla="*/ 49 w 123"/>
                  <a:gd name="T51" fmla="*/ 155 h 158"/>
                  <a:gd name="T52" fmla="*/ 52 w 123"/>
                  <a:gd name="T53" fmla="*/ 158 h 158"/>
                  <a:gd name="T54" fmla="*/ 62 w 123"/>
                  <a:gd name="T55" fmla="*/ 158 h 158"/>
                  <a:gd name="T56" fmla="*/ 71 w 123"/>
                  <a:gd name="T57" fmla="*/ 152 h 158"/>
                  <a:gd name="T58" fmla="*/ 71 w 123"/>
                  <a:gd name="T59" fmla="*/ 132 h 158"/>
                  <a:gd name="T60" fmla="*/ 71 w 123"/>
                  <a:gd name="T61" fmla="*/ 116 h 158"/>
                  <a:gd name="T62" fmla="*/ 71 w 123"/>
                  <a:gd name="T63" fmla="*/ 103 h 158"/>
                  <a:gd name="T64" fmla="*/ 71 w 123"/>
                  <a:gd name="T65" fmla="*/ 87 h 158"/>
                  <a:gd name="T66" fmla="*/ 75 w 123"/>
                  <a:gd name="T67" fmla="*/ 68 h 158"/>
                  <a:gd name="T68" fmla="*/ 75 w 123"/>
                  <a:gd name="T69" fmla="*/ 68 h 158"/>
                  <a:gd name="T70" fmla="*/ 81 w 123"/>
                  <a:gd name="T71" fmla="*/ 68 h 158"/>
                  <a:gd name="T72" fmla="*/ 84 w 123"/>
                  <a:gd name="T73" fmla="*/ 55 h 158"/>
                  <a:gd name="T74" fmla="*/ 84 w 123"/>
                  <a:gd name="T75" fmla="*/ 42 h 158"/>
                  <a:gd name="T76" fmla="*/ 84 w 123"/>
                  <a:gd name="T77" fmla="*/ 36 h 158"/>
                  <a:gd name="T78" fmla="*/ 84 w 123"/>
                  <a:gd name="T79" fmla="*/ 23 h 158"/>
                  <a:gd name="T80" fmla="*/ 100 w 123"/>
                  <a:gd name="T81" fmla="*/ 16 h 158"/>
                  <a:gd name="T82" fmla="*/ 107 w 123"/>
                  <a:gd name="T83" fmla="*/ 16 h 158"/>
                  <a:gd name="T84" fmla="*/ 107 w 123"/>
                  <a:gd name="T85" fmla="*/ 23 h 158"/>
                  <a:gd name="T86" fmla="*/ 113 w 123"/>
                  <a:gd name="T87" fmla="*/ 16 h 158"/>
                  <a:gd name="T88" fmla="*/ 116 w 123"/>
                  <a:gd name="T89" fmla="*/ 16 h 158"/>
                  <a:gd name="T90" fmla="*/ 120 w 123"/>
                  <a:gd name="T91" fmla="*/ 13 h 158"/>
                  <a:gd name="T92" fmla="*/ 123 w 123"/>
                  <a:gd name="T93" fmla="*/ 13 h 158"/>
                  <a:gd name="T94" fmla="*/ 120 w 123"/>
                  <a:gd name="T95" fmla="*/ 10 h 158"/>
                  <a:gd name="T96" fmla="*/ 113 w 123"/>
                  <a:gd name="T97" fmla="*/ 7 h 158"/>
                  <a:gd name="T98" fmla="*/ 103 w 123"/>
                  <a:gd name="T99" fmla="*/ 10 h 158"/>
                  <a:gd name="T100" fmla="*/ 87 w 123"/>
                  <a:gd name="T101" fmla="*/ 16 h 158"/>
                  <a:gd name="T102" fmla="*/ 75 w 123"/>
                  <a:gd name="T103" fmla="*/ 13 h 158"/>
                  <a:gd name="T104" fmla="*/ 68 w 123"/>
                  <a:gd name="T105" fmla="*/ 13 h 158"/>
                  <a:gd name="T106" fmla="*/ 65 w 123"/>
                  <a:gd name="T107" fmla="*/ 13 h 158"/>
                  <a:gd name="T108" fmla="*/ 62 w 123"/>
                  <a:gd name="T109" fmla="*/ 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
                  <a:gd name="T166" fmla="*/ 0 h 158"/>
                  <a:gd name="T167" fmla="*/ 123 w 123"/>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 h="158">
                    <a:moveTo>
                      <a:pt x="62" y="7"/>
                    </a:moveTo>
                    <a:lnTo>
                      <a:pt x="49" y="7"/>
                    </a:lnTo>
                    <a:lnTo>
                      <a:pt x="39" y="7"/>
                    </a:lnTo>
                    <a:lnTo>
                      <a:pt x="29" y="7"/>
                    </a:lnTo>
                    <a:lnTo>
                      <a:pt x="20" y="7"/>
                    </a:lnTo>
                    <a:lnTo>
                      <a:pt x="13" y="0"/>
                    </a:lnTo>
                    <a:lnTo>
                      <a:pt x="10" y="0"/>
                    </a:lnTo>
                    <a:lnTo>
                      <a:pt x="4" y="4"/>
                    </a:lnTo>
                    <a:lnTo>
                      <a:pt x="0" y="7"/>
                    </a:lnTo>
                    <a:lnTo>
                      <a:pt x="0" y="16"/>
                    </a:lnTo>
                    <a:lnTo>
                      <a:pt x="7" y="36"/>
                    </a:lnTo>
                    <a:lnTo>
                      <a:pt x="13" y="55"/>
                    </a:lnTo>
                    <a:lnTo>
                      <a:pt x="23" y="74"/>
                    </a:lnTo>
                    <a:lnTo>
                      <a:pt x="23" y="97"/>
                    </a:lnTo>
                    <a:lnTo>
                      <a:pt x="26" y="107"/>
                    </a:lnTo>
                    <a:lnTo>
                      <a:pt x="26" y="116"/>
                    </a:lnTo>
                    <a:lnTo>
                      <a:pt x="29" y="139"/>
                    </a:lnTo>
                    <a:lnTo>
                      <a:pt x="33" y="148"/>
                    </a:lnTo>
                    <a:lnTo>
                      <a:pt x="39" y="155"/>
                    </a:lnTo>
                    <a:lnTo>
                      <a:pt x="42" y="155"/>
                    </a:lnTo>
                    <a:lnTo>
                      <a:pt x="42" y="148"/>
                    </a:lnTo>
                    <a:lnTo>
                      <a:pt x="46" y="148"/>
                    </a:lnTo>
                    <a:lnTo>
                      <a:pt x="49" y="155"/>
                    </a:lnTo>
                    <a:lnTo>
                      <a:pt x="52" y="158"/>
                    </a:lnTo>
                    <a:lnTo>
                      <a:pt x="62" y="158"/>
                    </a:lnTo>
                    <a:lnTo>
                      <a:pt x="71" y="152"/>
                    </a:lnTo>
                    <a:lnTo>
                      <a:pt x="71" y="132"/>
                    </a:lnTo>
                    <a:lnTo>
                      <a:pt x="71" y="116"/>
                    </a:lnTo>
                    <a:lnTo>
                      <a:pt x="71" y="103"/>
                    </a:lnTo>
                    <a:lnTo>
                      <a:pt x="71" y="87"/>
                    </a:lnTo>
                    <a:lnTo>
                      <a:pt x="75" y="68"/>
                    </a:lnTo>
                    <a:lnTo>
                      <a:pt x="81" y="68"/>
                    </a:lnTo>
                    <a:lnTo>
                      <a:pt x="84" y="55"/>
                    </a:lnTo>
                    <a:lnTo>
                      <a:pt x="84" y="42"/>
                    </a:lnTo>
                    <a:lnTo>
                      <a:pt x="84" y="36"/>
                    </a:lnTo>
                    <a:lnTo>
                      <a:pt x="84" y="23"/>
                    </a:lnTo>
                    <a:lnTo>
                      <a:pt x="100" y="16"/>
                    </a:lnTo>
                    <a:lnTo>
                      <a:pt x="107" y="16"/>
                    </a:lnTo>
                    <a:lnTo>
                      <a:pt x="107" y="23"/>
                    </a:lnTo>
                    <a:lnTo>
                      <a:pt x="113" y="16"/>
                    </a:lnTo>
                    <a:lnTo>
                      <a:pt x="116" y="16"/>
                    </a:lnTo>
                    <a:lnTo>
                      <a:pt x="120" y="13"/>
                    </a:lnTo>
                    <a:lnTo>
                      <a:pt x="123" y="13"/>
                    </a:lnTo>
                    <a:lnTo>
                      <a:pt x="120" y="10"/>
                    </a:lnTo>
                    <a:lnTo>
                      <a:pt x="113" y="7"/>
                    </a:lnTo>
                    <a:lnTo>
                      <a:pt x="103" y="10"/>
                    </a:lnTo>
                    <a:lnTo>
                      <a:pt x="87" y="16"/>
                    </a:lnTo>
                    <a:lnTo>
                      <a:pt x="75" y="13"/>
                    </a:lnTo>
                    <a:lnTo>
                      <a:pt x="68" y="13"/>
                    </a:lnTo>
                    <a:lnTo>
                      <a:pt x="65" y="13"/>
                    </a:lnTo>
                    <a:lnTo>
                      <a:pt x="62" y="7"/>
                    </a:lnTo>
                    <a:close/>
                  </a:path>
                </a:pathLst>
              </a:custGeom>
              <a:solidFill>
                <a:srgbClr val="CCCCCC"/>
              </a:solidFill>
              <a:ln w="9525">
                <a:noFill/>
                <a:round/>
                <a:headEnd/>
                <a:tailEnd/>
              </a:ln>
            </p:spPr>
            <p:txBody>
              <a:bodyPr/>
              <a:lstStyle/>
              <a:p>
                <a:endParaRPr lang="en-US"/>
              </a:p>
            </p:txBody>
          </p:sp>
          <p:sp>
            <p:nvSpPr>
              <p:cNvPr id="33238" name="Freeform 321"/>
              <p:cNvSpPr>
                <a:spLocks/>
              </p:cNvSpPr>
              <p:nvPr/>
            </p:nvSpPr>
            <p:spPr bwMode="auto">
              <a:xfrm>
                <a:off x="2857" y="2434"/>
                <a:ext cx="123" cy="158"/>
              </a:xfrm>
              <a:custGeom>
                <a:avLst/>
                <a:gdLst>
                  <a:gd name="T0" fmla="*/ 62 w 123"/>
                  <a:gd name="T1" fmla="*/ 7 h 158"/>
                  <a:gd name="T2" fmla="*/ 49 w 123"/>
                  <a:gd name="T3" fmla="*/ 7 h 158"/>
                  <a:gd name="T4" fmla="*/ 39 w 123"/>
                  <a:gd name="T5" fmla="*/ 7 h 158"/>
                  <a:gd name="T6" fmla="*/ 29 w 123"/>
                  <a:gd name="T7" fmla="*/ 7 h 158"/>
                  <a:gd name="T8" fmla="*/ 20 w 123"/>
                  <a:gd name="T9" fmla="*/ 7 h 158"/>
                  <a:gd name="T10" fmla="*/ 13 w 123"/>
                  <a:gd name="T11" fmla="*/ 0 h 158"/>
                  <a:gd name="T12" fmla="*/ 13 w 123"/>
                  <a:gd name="T13" fmla="*/ 0 h 158"/>
                  <a:gd name="T14" fmla="*/ 10 w 123"/>
                  <a:gd name="T15" fmla="*/ 0 h 158"/>
                  <a:gd name="T16" fmla="*/ 4 w 123"/>
                  <a:gd name="T17" fmla="*/ 4 h 158"/>
                  <a:gd name="T18" fmla="*/ 4 w 123"/>
                  <a:gd name="T19" fmla="*/ 4 h 158"/>
                  <a:gd name="T20" fmla="*/ 0 w 123"/>
                  <a:gd name="T21" fmla="*/ 7 h 158"/>
                  <a:gd name="T22" fmla="*/ 0 w 123"/>
                  <a:gd name="T23" fmla="*/ 16 h 158"/>
                  <a:gd name="T24" fmla="*/ 7 w 123"/>
                  <a:gd name="T25" fmla="*/ 36 h 158"/>
                  <a:gd name="T26" fmla="*/ 13 w 123"/>
                  <a:gd name="T27" fmla="*/ 55 h 158"/>
                  <a:gd name="T28" fmla="*/ 23 w 123"/>
                  <a:gd name="T29" fmla="*/ 74 h 158"/>
                  <a:gd name="T30" fmla="*/ 23 w 123"/>
                  <a:gd name="T31" fmla="*/ 97 h 158"/>
                  <a:gd name="T32" fmla="*/ 26 w 123"/>
                  <a:gd name="T33" fmla="*/ 107 h 158"/>
                  <a:gd name="T34" fmla="*/ 26 w 123"/>
                  <a:gd name="T35" fmla="*/ 116 h 158"/>
                  <a:gd name="T36" fmla="*/ 29 w 123"/>
                  <a:gd name="T37" fmla="*/ 139 h 158"/>
                  <a:gd name="T38" fmla="*/ 33 w 123"/>
                  <a:gd name="T39" fmla="*/ 148 h 158"/>
                  <a:gd name="T40" fmla="*/ 39 w 123"/>
                  <a:gd name="T41" fmla="*/ 155 h 158"/>
                  <a:gd name="T42" fmla="*/ 42 w 123"/>
                  <a:gd name="T43" fmla="*/ 155 h 158"/>
                  <a:gd name="T44" fmla="*/ 42 w 123"/>
                  <a:gd name="T45" fmla="*/ 148 h 158"/>
                  <a:gd name="T46" fmla="*/ 46 w 123"/>
                  <a:gd name="T47" fmla="*/ 148 h 158"/>
                  <a:gd name="T48" fmla="*/ 49 w 123"/>
                  <a:gd name="T49" fmla="*/ 155 h 158"/>
                  <a:gd name="T50" fmla="*/ 49 w 123"/>
                  <a:gd name="T51" fmla="*/ 155 h 158"/>
                  <a:gd name="T52" fmla="*/ 52 w 123"/>
                  <a:gd name="T53" fmla="*/ 158 h 158"/>
                  <a:gd name="T54" fmla="*/ 62 w 123"/>
                  <a:gd name="T55" fmla="*/ 158 h 158"/>
                  <a:gd name="T56" fmla="*/ 71 w 123"/>
                  <a:gd name="T57" fmla="*/ 152 h 158"/>
                  <a:gd name="T58" fmla="*/ 71 w 123"/>
                  <a:gd name="T59" fmla="*/ 132 h 158"/>
                  <a:gd name="T60" fmla="*/ 71 w 123"/>
                  <a:gd name="T61" fmla="*/ 116 h 158"/>
                  <a:gd name="T62" fmla="*/ 71 w 123"/>
                  <a:gd name="T63" fmla="*/ 103 h 158"/>
                  <a:gd name="T64" fmla="*/ 71 w 123"/>
                  <a:gd name="T65" fmla="*/ 87 h 158"/>
                  <a:gd name="T66" fmla="*/ 75 w 123"/>
                  <a:gd name="T67" fmla="*/ 68 h 158"/>
                  <a:gd name="T68" fmla="*/ 75 w 123"/>
                  <a:gd name="T69" fmla="*/ 68 h 158"/>
                  <a:gd name="T70" fmla="*/ 81 w 123"/>
                  <a:gd name="T71" fmla="*/ 68 h 158"/>
                  <a:gd name="T72" fmla="*/ 84 w 123"/>
                  <a:gd name="T73" fmla="*/ 55 h 158"/>
                  <a:gd name="T74" fmla="*/ 84 w 123"/>
                  <a:gd name="T75" fmla="*/ 42 h 158"/>
                  <a:gd name="T76" fmla="*/ 84 w 123"/>
                  <a:gd name="T77" fmla="*/ 36 h 158"/>
                  <a:gd name="T78" fmla="*/ 84 w 123"/>
                  <a:gd name="T79" fmla="*/ 23 h 158"/>
                  <a:gd name="T80" fmla="*/ 100 w 123"/>
                  <a:gd name="T81" fmla="*/ 16 h 158"/>
                  <a:gd name="T82" fmla="*/ 107 w 123"/>
                  <a:gd name="T83" fmla="*/ 16 h 158"/>
                  <a:gd name="T84" fmla="*/ 107 w 123"/>
                  <a:gd name="T85" fmla="*/ 23 h 158"/>
                  <a:gd name="T86" fmla="*/ 113 w 123"/>
                  <a:gd name="T87" fmla="*/ 16 h 158"/>
                  <a:gd name="T88" fmla="*/ 116 w 123"/>
                  <a:gd name="T89" fmla="*/ 16 h 158"/>
                  <a:gd name="T90" fmla="*/ 120 w 123"/>
                  <a:gd name="T91" fmla="*/ 13 h 158"/>
                  <a:gd name="T92" fmla="*/ 123 w 123"/>
                  <a:gd name="T93" fmla="*/ 13 h 158"/>
                  <a:gd name="T94" fmla="*/ 120 w 123"/>
                  <a:gd name="T95" fmla="*/ 10 h 158"/>
                  <a:gd name="T96" fmla="*/ 113 w 123"/>
                  <a:gd name="T97" fmla="*/ 7 h 158"/>
                  <a:gd name="T98" fmla="*/ 103 w 123"/>
                  <a:gd name="T99" fmla="*/ 10 h 158"/>
                  <a:gd name="T100" fmla="*/ 87 w 123"/>
                  <a:gd name="T101" fmla="*/ 16 h 158"/>
                  <a:gd name="T102" fmla="*/ 75 w 123"/>
                  <a:gd name="T103" fmla="*/ 13 h 158"/>
                  <a:gd name="T104" fmla="*/ 68 w 123"/>
                  <a:gd name="T105" fmla="*/ 13 h 158"/>
                  <a:gd name="T106" fmla="*/ 65 w 123"/>
                  <a:gd name="T107" fmla="*/ 13 h 158"/>
                  <a:gd name="T108" fmla="*/ 62 w 123"/>
                  <a:gd name="T109" fmla="*/ 7 h 158"/>
                  <a:gd name="T110" fmla="*/ 62 w 123"/>
                  <a:gd name="T111" fmla="*/ 7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3"/>
                  <a:gd name="T169" fmla="*/ 0 h 158"/>
                  <a:gd name="T170" fmla="*/ 123 w 123"/>
                  <a:gd name="T171" fmla="*/ 158 h 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3" h="158">
                    <a:moveTo>
                      <a:pt x="62" y="7"/>
                    </a:moveTo>
                    <a:lnTo>
                      <a:pt x="49" y="7"/>
                    </a:lnTo>
                    <a:lnTo>
                      <a:pt x="39" y="7"/>
                    </a:lnTo>
                    <a:lnTo>
                      <a:pt x="29" y="7"/>
                    </a:lnTo>
                    <a:lnTo>
                      <a:pt x="20" y="7"/>
                    </a:lnTo>
                    <a:lnTo>
                      <a:pt x="13" y="0"/>
                    </a:lnTo>
                    <a:lnTo>
                      <a:pt x="10" y="0"/>
                    </a:lnTo>
                    <a:lnTo>
                      <a:pt x="4" y="4"/>
                    </a:lnTo>
                    <a:lnTo>
                      <a:pt x="0" y="7"/>
                    </a:lnTo>
                    <a:lnTo>
                      <a:pt x="0" y="16"/>
                    </a:lnTo>
                    <a:lnTo>
                      <a:pt x="7" y="36"/>
                    </a:lnTo>
                    <a:lnTo>
                      <a:pt x="13" y="55"/>
                    </a:lnTo>
                    <a:lnTo>
                      <a:pt x="23" y="74"/>
                    </a:lnTo>
                    <a:lnTo>
                      <a:pt x="23" y="97"/>
                    </a:lnTo>
                    <a:lnTo>
                      <a:pt x="26" y="107"/>
                    </a:lnTo>
                    <a:lnTo>
                      <a:pt x="26" y="116"/>
                    </a:lnTo>
                    <a:lnTo>
                      <a:pt x="29" y="139"/>
                    </a:lnTo>
                    <a:lnTo>
                      <a:pt x="33" y="148"/>
                    </a:lnTo>
                    <a:lnTo>
                      <a:pt x="39" y="155"/>
                    </a:lnTo>
                    <a:lnTo>
                      <a:pt x="42" y="155"/>
                    </a:lnTo>
                    <a:lnTo>
                      <a:pt x="42" y="148"/>
                    </a:lnTo>
                    <a:lnTo>
                      <a:pt x="46" y="148"/>
                    </a:lnTo>
                    <a:lnTo>
                      <a:pt x="49" y="155"/>
                    </a:lnTo>
                    <a:lnTo>
                      <a:pt x="52" y="158"/>
                    </a:lnTo>
                    <a:lnTo>
                      <a:pt x="62" y="158"/>
                    </a:lnTo>
                    <a:lnTo>
                      <a:pt x="71" y="152"/>
                    </a:lnTo>
                    <a:lnTo>
                      <a:pt x="71" y="132"/>
                    </a:lnTo>
                    <a:lnTo>
                      <a:pt x="71" y="116"/>
                    </a:lnTo>
                    <a:lnTo>
                      <a:pt x="71" y="103"/>
                    </a:lnTo>
                    <a:lnTo>
                      <a:pt x="71" y="87"/>
                    </a:lnTo>
                    <a:lnTo>
                      <a:pt x="75" y="68"/>
                    </a:lnTo>
                    <a:lnTo>
                      <a:pt x="81" y="68"/>
                    </a:lnTo>
                    <a:lnTo>
                      <a:pt x="84" y="55"/>
                    </a:lnTo>
                    <a:lnTo>
                      <a:pt x="84" y="42"/>
                    </a:lnTo>
                    <a:lnTo>
                      <a:pt x="84" y="36"/>
                    </a:lnTo>
                    <a:lnTo>
                      <a:pt x="84" y="23"/>
                    </a:lnTo>
                    <a:lnTo>
                      <a:pt x="100" y="16"/>
                    </a:lnTo>
                    <a:lnTo>
                      <a:pt x="107" y="16"/>
                    </a:lnTo>
                    <a:lnTo>
                      <a:pt x="107" y="23"/>
                    </a:lnTo>
                    <a:lnTo>
                      <a:pt x="113" y="16"/>
                    </a:lnTo>
                    <a:lnTo>
                      <a:pt x="116" y="16"/>
                    </a:lnTo>
                    <a:lnTo>
                      <a:pt x="120" y="13"/>
                    </a:lnTo>
                    <a:lnTo>
                      <a:pt x="123" y="13"/>
                    </a:lnTo>
                    <a:lnTo>
                      <a:pt x="120" y="10"/>
                    </a:lnTo>
                    <a:lnTo>
                      <a:pt x="113" y="7"/>
                    </a:lnTo>
                    <a:lnTo>
                      <a:pt x="103" y="10"/>
                    </a:lnTo>
                    <a:lnTo>
                      <a:pt x="87" y="16"/>
                    </a:lnTo>
                    <a:lnTo>
                      <a:pt x="75" y="13"/>
                    </a:lnTo>
                    <a:lnTo>
                      <a:pt x="68" y="13"/>
                    </a:lnTo>
                    <a:lnTo>
                      <a:pt x="65" y="13"/>
                    </a:lnTo>
                    <a:lnTo>
                      <a:pt x="62" y="7"/>
                    </a:lnTo>
                  </a:path>
                </a:pathLst>
              </a:custGeom>
              <a:noFill/>
              <a:ln w="0">
                <a:solidFill>
                  <a:srgbClr val="7F7F7F"/>
                </a:solidFill>
                <a:round/>
                <a:headEnd/>
                <a:tailEnd/>
              </a:ln>
            </p:spPr>
            <p:txBody>
              <a:bodyPr/>
              <a:lstStyle/>
              <a:p>
                <a:endParaRPr lang="en-US"/>
              </a:p>
            </p:txBody>
          </p:sp>
          <p:sp>
            <p:nvSpPr>
              <p:cNvPr id="33239" name="Freeform 322"/>
              <p:cNvSpPr>
                <a:spLocks/>
              </p:cNvSpPr>
              <p:nvPr/>
            </p:nvSpPr>
            <p:spPr bwMode="auto">
              <a:xfrm>
                <a:off x="2751" y="1910"/>
                <a:ext cx="145" cy="154"/>
              </a:xfrm>
              <a:custGeom>
                <a:avLst/>
                <a:gdLst>
                  <a:gd name="T0" fmla="*/ 36 w 145"/>
                  <a:gd name="T1" fmla="*/ 68 h 154"/>
                  <a:gd name="T2" fmla="*/ 36 w 145"/>
                  <a:gd name="T3" fmla="*/ 87 h 154"/>
                  <a:gd name="T4" fmla="*/ 36 w 145"/>
                  <a:gd name="T5" fmla="*/ 100 h 154"/>
                  <a:gd name="T6" fmla="*/ 20 w 145"/>
                  <a:gd name="T7" fmla="*/ 106 h 154"/>
                  <a:gd name="T8" fmla="*/ 7 w 145"/>
                  <a:gd name="T9" fmla="*/ 113 h 154"/>
                  <a:gd name="T10" fmla="*/ 0 w 145"/>
                  <a:gd name="T11" fmla="*/ 116 h 154"/>
                  <a:gd name="T12" fmla="*/ 4 w 145"/>
                  <a:gd name="T13" fmla="*/ 125 h 154"/>
                  <a:gd name="T14" fmla="*/ 10 w 145"/>
                  <a:gd name="T15" fmla="*/ 142 h 154"/>
                  <a:gd name="T16" fmla="*/ 16 w 145"/>
                  <a:gd name="T17" fmla="*/ 142 h 154"/>
                  <a:gd name="T18" fmla="*/ 20 w 145"/>
                  <a:gd name="T19" fmla="*/ 145 h 154"/>
                  <a:gd name="T20" fmla="*/ 16 w 145"/>
                  <a:gd name="T21" fmla="*/ 148 h 154"/>
                  <a:gd name="T22" fmla="*/ 23 w 145"/>
                  <a:gd name="T23" fmla="*/ 151 h 154"/>
                  <a:gd name="T24" fmla="*/ 26 w 145"/>
                  <a:gd name="T25" fmla="*/ 145 h 154"/>
                  <a:gd name="T26" fmla="*/ 32 w 145"/>
                  <a:gd name="T27" fmla="*/ 145 h 154"/>
                  <a:gd name="T28" fmla="*/ 36 w 145"/>
                  <a:gd name="T29" fmla="*/ 132 h 154"/>
                  <a:gd name="T30" fmla="*/ 52 w 145"/>
                  <a:gd name="T31" fmla="*/ 125 h 154"/>
                  <a:gd name="T32" fmla="*/ 61 w 145"/>
                  <a:gd name="T33" fmla="*/ 138 h 154"/>
                  <a:gd name="T34" fmla="*/ 68 w 145"/>
                  <a:gd name="T35" fmla="*/ 132 h 154"/>
                  <a:gd name="T36" fmla="*/ 78 w 145"/>
                  <a:gd name="T37" fmla="*/ 138 h 154"/>
                  <a:gd name="T38" fmla="*/ 87 w 145"/>
                  <a:gd name="T39" fmla="*/ 138 h 154"/>
                  <a:gd name="T40" fmla="*/ 106 w 145"/>
                  <a:gd name="T41" fmla="*/ 132 h 154"/>
                  <a:gd name="T42" fmla="*/ 116 w 145"/>
                  <a:gd name="T43" fmla="*/ 129 h 154"/>
                  <a:gd name="T44" fmla="*/ 119 w 145"/>
                  <a:gd name="T45" fmla="*/ 125 h 154"/>
                  <a:gd name="T46" fmla="*/ 123 w 145"/>
                  <a:gd name="T47" fmla="*/ 119 h 154"/>
                  <a:gd name="T48" fmla="*/ 123 w 145"/>
                  <a:gd name="T49" fmla="*/ 116 h 154"/>
                  <a:gd name="T50" fmla="*/ 139 w 145"/>
                  <a:gd name="T51" fmla="*/ 87 h 154"/>
                  <a:gd name="T52" fmla="*/ 142 w 145"/>
                  <a:gd name="T53" fmla="*/ 45 h 154"/>
                  <a:gd name="T54" fmla="*/ 139 w 145"/>
                  <a:gd name="T55" fmla="*/ 35 h 154"/>
                  <a:gd name="T56" fmla="*/ 135 w 145"/>
                  <a:gd name="T57" fmla="*/ 6 h 154"/>
                  <a:gd name="T58" fmla="*/ 129 w 145"/>
                  <a:gd name="T59" fmla="*/ 6 h 154"/>
                  <a:gd name="T60" fmla="*/ 103 w 145"/>
                  <a:gd name="T61" fmla="*/ 0 h 154"/>
                  <a:gd name="T62" fmla="*/ 97 w 145"/>
                  <a:gd name="T63" fmla="*/ 10 h 154"/>
                  <a:gd name="T64" fmla="*/ 87 w 145"/>
                  <a:gd name="T65" fmla="*/ 16 h 154"/>
                  <a:gd name="T66" fmla="*/ 81 w 145"/>
                  <a:gd name="T67" fmla="*/ 23 h 154"/>
                  <a:gd name="T68" fmla="*/ 71 w 145"/>
                  <a:gd name="T69" fmla="*/ 32 h 154"/>
                  <a:gd name="T70" fmla="*/ 61 w 145"/>
                  <a:gd name="T71" fmla="*/ 42 h 154"/>
                  <a:gd name="T72" fmla="*/ 52 w 145"/>
                  <a:gd name="T73" fmla="*/ 52 h 154"/>
                  <a:gd name="T74" fmla="*/ 36 w 145"/>
                  <a:gd name="T75" fmla="*/ 58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54"/>
                  <a:gd name="T116" fmla="*/ 145 w 145"/>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54">
                    <a:moveTo>
                      <a:pt x="36" y="58"/>
                    </a:moveTo>
                    <a:lnTo>
                      <a:pt x="36" y="68"/>
                    </a:lnTo>
                    <a:lnTo>
                      <a:pt x="36" y="77"/>
                    </a:lnTo>
                    <a:lnTo>
                      <a:pt x="36" y="87"/>
                    </a:lnTo>
                    <a:lnTo>
                      <a:pt x="36" y="97"/>
                    </a:lnTo>
                    <a:lnTo>
                      <a:pt x="36" y="100"/>
                    </a:lnTo>
                    <a:lnTo>
                      <a:pt x="29" y="106"/>
                    </a:lnTo>
                    <a:lnTo>
                      <a:pt x="20" y="106"/>
                    </a:lnTo>
                    <a:lnTo>
                      <a:pt x="10" y="106"/>
                    </a:lnTo>
                    <a:lnTo>
                      <a:pt x="7" y="113"/>
                    </a:lnTo>
                    <a:lnTo>
                      <a:pt x="0" y="113"/>
                    </a:lnTo>
                    <a:lnTo>
                      <a:pt x="0" y="116"/>
                    </a:lnTo>
                    <a:lnTo>
                      <a:pt x="0" y="119"/>
                    </a:lnTo>
                    <a:lnTo>
                      <a:pt x="4" y="125"/>
                    </a:lnTo>
                    <a:lnTo>
                      <a:pt x="7" y="132"/>
                    </a:lnTo>
                    <a:lnTo>
                      <a:pt x="10" y="142"/>
                    </a:lnTo>
                    <a:lnTo>
                      <a:pt x="13" y="142"/>
                    </a:lnTo>
                    <a:lnTo>
                      <a:pt x="16" y="142"/>
                    </a:lnTo>
                    <a:lnTo>
                      <a:pt x="20" y="142"/>
                    </a:lnTo>
                    <a:lnTo>
                      <a:pt x="20" y="145"/>
                    </a:lnTo>
                    <a:lnTo>
                      <a:pt x="16" y="145"/>
                    </a:lnTo>
                    <a:lnTo>
                      <a:pt x="16" y="148"/>
                    </a:lnTo>
                    <a:lnTo>
                      <a:pt x="20" y="151"/>
                    </a:lnTo>
                    <a:lnTo>
                      <a:pt x="23" y="151"/>
                    </a:lnTo>
                    <a:lnTo>
                      <a:pt x="20" y="148"/>
                    </a:lnTo>
                    <a:lnTo>
                      <a:pt x="26" y="145"/>
                    </a:lnTo>
                    <a:lnTo>
                      <a:pt x="32" y="154"/>
                    </a:lnTo>
                    <a:lnTo>
                      <a:pt x="32" y="145"/>
                    </a:lnTo>
                    <a:lnTo>
                      <a:pt x="36" y="138"/>
                    </a:lnTo>
                    <a:lnTo>
                      <a:pt x="36" y="132"/>
                    </a:lnTo>
                    <a:lnTo>
                      <a:pt x="42" y="129"/>
                    </a:lnTo>
                    <a:lnTo>
                      <a:pt x="52" y="125"/>
                    </a:lnTo>
                    <a:lnTo>
                      <a:pt x="58" y="132"/>
                    </a:lnTo>
                    <a:lnTo>
                      <a:pt x="61" y="138"/>
                    </a:lnTo>
                    <a:lnTo>
                      <a:pt x="65" y="138"/>
                    </a:lnTo>
                    <a:lnTo>
                      <a:pt x="68" y="132"/>
                    </a:lnTo>
                    <a:lnTo>
                      <a:pt x="71" y="132"/>
                    </a:lnTo>
                    <a:lnTo>
                      <a:pt x="78" y="138"/>
                    </a:lnTo>
                    <a:lnTo>
                      <a:pt x="84" y="138"/>
                    </a:lnTo>
                    <a:lnTo>
                      <a:pt x="87" y="138"/>
                    </a:lnTo>
                    <a:lnTo>
                      <a:pt x="94" y="132"/>
                    </a:lnTo>
                    <a:lnTo>
                      <a:pt x="106" y="132"/>
                    </a:lnTo>
                    <a:lnTo>
                      <a:pt x="113" y="135"/>
                    </a:lnTo>
                    <a:lnTo>
                      <a:pt x="116" y="129"/>
                    </a:lnTo>
                    <a:lnTo>
                      <a:pt x="119" y="129"/>
                    </a:lnTo>
                    <a:lnTo>
                      <a:pt x="119" y="125"/>
                    </a:lnTo>
                    <a:lnTo>
                      <a:pt x="123" y="125"/>
                    </a:lnTo>
                    <a:lnTo>
                      <a:pt x="123" y="119"/>
                    </a:lnTo>
                    <a:lnTo>
                      <a:pt x="123" y="116"/>
                    </a:lnTo>
                    <a:lnTo>
                      <a:pt x="126" y="109"/>
                    </a:lnTo>
                    <a:lnTo>
                      <a:pt x="139" y="87"/>
                    </a:lnTo>
                    <a:lnTo>
                      <a:pt x="139" y="64"/>
                    </a:lnTo>
                    <a:lnTo>
                      <a:pt x="142" y="45"/>
                    </a:lnTo>
                    <a:lnTo>
                      <a:pt x="145" y="42"/>
                    </a:lnTo>
                    <a:lnTo>
                      <a:pt x="139" y="35"/>
                    </a:lnTo>
                    <a:lnTo>
                      <a:pt x="135" y="26"/>
                    </a:lnTo>
                    <a:lnTo>
                      <a:pt x="135" y="6"/>
                    </a:lnTo>
                    <a:lnTo>
                      <a:pt x="132" y="6"/>
                    </a:lnTo>
                    <a:lnTo>
                      <a:pt x="129" y="6"/>
                    </a:lnTo>
                    <a:lnTo>
                      <a:pt x="126" y="0"/>
                    </a:lnTo>
                    <a:lnTo>
                      <a:pt x="103" y="0"/>
                    </a:lnTo>
                    <a:lnTo>
                      <a:pt x="100" y="3"/>
                    </a:lnTo>
                    <a:lnTo>
                      <a:pt x="97" y="10"/>
                    </a:lnTo>
                    <a:lnTo>
                      <a:pt x="94" y="13"/>
                    </a:lnTo>
                    <a:lnTo>
                      <a:pt x="87" y="16"/>
                    </a:lnTo>
                    <a:lnTo>
                      <a:pt x="84" y="19"/>
                    </a:lnTo>
                    <a:lnTo>
                      <a:pt x="81" y="23"/>
                    </a:lnTo>
                    <a:lnTo>
                      <a:pt x="74" y="29"/>
                    </a:lnTo>
                    <a:lnTo>
                      <a:pt x="71" y="32"/>
                    </a:lnTo>
                    <a:lnTo>
                      <a:pt x="65" y="35"/>
                    </a:lnTo>
                    <a:lnTo>
                      <a:pt x="61" y="42"/>
                    </a:lnTo>
                    <a:lnTo>
                      <a:pt x="55" y="48"/>
                    </a:lnTo>
                    <a:lnTo>
                      <a:pt x="52" y="52"/>
                    </a:lnTo>
                    <a:lnTo>
                      <a:pt x="42" y="55"/>
                    </a:lnTo>
                    <a:lnTo>
                      <a:pt x="36" y="58"/>
                    </a:lnTo>
                    <a:close/>
                  </a:path>
                </a:pathLst>
              </a:custGeom>
              <a:solidFill>
                <a:srgbClr val="CCCCCC"/>
              </a:solidFill>
              <a:ln w="9525">
                <a:noFill/>
                <a:round/>
                <a:headEnd/>
                <a:tailEnd/>
              </a:ln>
            </p:spPr>
            <p:txBody>
              <a:bodyPr/>
              <a:lstStyle/>
              <a:p>
                <a:endParaRPr lang="en-US"/>
              </a:p>
            </p:txBody>
          </p:sp>
          <p:sp>
            <p:nvSpPr>
              <p:cNvPr id="33240" name="Freeform 323"/>
              <p:cNvSpPr>
                <a:spLocks/>
              </p:cNvSpPr>
              <p:nvPr/>
            </p:nvSpPr>
            <p:spPr bwMode="auto">
              <a:xfrm>
                <a:off x="2751" y="1910"/>
                <a:ext cx="145" cy="154"/>
              </a:xfrm>
              <a:custGeom>
                <a:avLst/>
                <a:gdLst>
                  <a:gd name="T0" fmla="*/ 36 w 145"/>
                  <a:gd name="T1" fmla="*/ 68 h 154"/>
                  <a:gd name="T2" fmla="*/ 36 w 145"/>
                  <a:gd name="T3" fmla="*/ 87 h 154"/>
                  <a:gd name="T4" fmla="*/ 36 w 145"/>
                  <a:gd name="T5" fmla="*/ 100 h 154"/>
                  <a:gd name="T6" fmla="*/ 20 w 145"/>
                  <a:gd name="T7" fmla="*/ 106 h 154"/>
                  <a:gd name="T8" fmla="*/ 7 w 145"/>
                  <a:gd name="T9" fmla="*/ 113 h 154"/>
                  <a:gd name="T10" fmla="*/ 0 w 145"/>
                  <a:gd name="T11" fmla="*/ 116 h 154"/>
                  <a:gd name="T12" fmla="*/ 4 w 145"/>
                  <a:gd name="T13" fmla="*/ 125 h 154"/>
                  <a:gd name="T14" fmla="*/ 10 w 145"/>
                  <a:gd name="T15" fmla="*/ 142 h 154"/>
                  <a:gd name="T16" fmla="*/ 16 w 145"/>
                  <a:gd name="T17" fmla="*/ 142 h 154"/>
                  <a:gd name="T18" fmla="*/ 20 w 145"/>
                  <a:gd name="T19" fmla="*/ 145 h 154"/>
                  <a:gd name="T20" fmla="*/ 16 w 145"/>
                  <a:gd name="T21" fmla="*/ 148 h 154"/>
                  <a:gd name="T22" fmla="*/ 23 w 145"/>
                  <a:gd name="T23" fmla="*/ 151 h 154"/>
                  <a:gd name="T24" fmla="*/ 26 w 145"/>
                  <a:gd name="T25" fmla="*/ 145 h 154"/>
                  <a:gd name="T26" fmla="*/ 32 w 145"/>
                  <a:gd name="T27" fmla="*/ 145 h 154"/>
                  <a:gd name="T28" fmla="*/ 36 w 145"/>
                  <a:gd name="T29" fmla="*/ 132 h 154"/>
                  <a:gd name="T30" fmla="*/ 52 w 145"/>
                  <a:gd name="T31" fmla="*/ 125 h 154"/>
                  <a:gd name="T32" fmla="*/ 61 w 145"/>
                  <a:gd name="T33" fmla="*/ 138 h 154"/>
                  <a:gd name="T34" fmla="*/ 68 w 145"/>
                  <a:gd name="T35" fmla="*/ 132 h 154"/>
                  <a:gd name="T36" fmla="*/ 78 w 145"/>
                  <a:gd name="T37" fmla="*/ 138 h 154"/>
                  <a:gd name="T38" fmla="*/ 87 w 145"/>
                  <a:gd name="T39" fmla="*/ 138 h 154"/>
                  <a:gd name="T40" fmla="*/ 106 w 145"/>
                  <a:gd name="T41" fmla="*/ 132 h 154"/>
                  <a:gd name="T42" fmla="*/ 116 w 145"/>
                  <a:gd name="T43" fmla="*/ 129 h 154"/>
                  <a:gd name="T44" fmla="*/ 119 w 145"/>
                  <a:gd name="T45" fmla="*/ 125 h 154"/>
                  <a:gd name="T46" fmla="*/ 123 w 145"/>
                  <a:gd name="T47" fmla="*/ 119 h 154"/>
                  <a:gd name="T48" fmla="*/ 123 w 145"/>
                  <a:gd name="T49" fmla="*/ 116 h 154"/>
                  <a:gd name="T50" fmla="*/ 139 w 145"/>
                  <a:gd name="T51" fmla="*/ 87 h 154"/>
                  <a:gd name="T52" fmla="*/ 142 w 145"/>
                  <a:gd name="T53" fmla="*/ 45 h 154"/>
                  <a:gd name="T54" fmla="*/ 139 w 145"/>
                  <a:gd name="T55" fmla="*/ 35 h 154"/>
                  <a:gd name="T56" fmla="*/ 135 w 145"/>
                  <a:gd name="T57" fmla="*/ 6 h 154"/>
                  <a:gd name="T58" fmla="*/ 129 w 145"/>
                  <a:gd name="T59" fmla="*/ 6 h 154"/>
                  <a:gd name="T60" fmla="*/ 103 w 145"/>
                  <a:gd name="T61" fmla="*/ 0 h 154"/>
                  <a:gd name="T62" fmla="*/ 97 w 145"/>
                  <a:gd name="T63" fmla="*/ 10 h 154"/>
                  <a:gd name="T64" fmla="*/ 87 w 145"/>
                  <a:gd name="T65" fmla="*/ 16 h 154"/>
                  <a:gd name="T66" fmla="*/ 81 w 145"/>
                  <a:gd name="T67" fmla="*/ 23 h 154"/>
                  <a:gd name="T68" fmla="*/ 71 w 145"/>
                  <a:gd name="T69" fmla="*/ 32 h 154"/>
                  <a:gd name="T70" fmla="*/ 61 w 145"/>
                  <a:gd name="T71" fmla="*/ 42 h 154"/>
                  <a:gd name="T72" fmla="*/ 52 w 145"/>
                  <a:gd name="T73" fmla="*/ 52 h 154"/>
                  <a:gd name="T74" fmla="*/ 36 w 145"/>
                  <a:gd name="T75" fmla="*/ 58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154"/>
                  <a:gd name="T116" fmla="*/ 145 w 145"/>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154">
                    <a:moveTo>
                      <a:pt x="36" y="58"/>
                    </a:moveTo>
                    <a:lnTo>
                      <a:pt x="36" y="68"/>
                    </a:lnTo>
                    <a:lnTo>
                      <a:pt x="36" y="77"/>
                    </a:lnTo>
                    <a:lnTo>
                      <a:pt x="36" y="87"/>
                    </a:lnTo>
                    <a:lnTo>
                      <a:pt x="36" y="97"/>
                    </a:lnTo>
                    <a:lnTo>
                      <a:pt x="36" y="100"/>
                    </a:lnTo>
                    <a:lnTo>
                      <a:pt x="29" y="106"/>
                    </a:lnTo>
                    <a:lnTo>
                      <a:pt x="20" y="106"/>
                    </a:lnTo>
                    <a:lnTo>
                      <a:pt x="10" y="106"/>
                    </a:lnTo>
                    <a:lnTo>
                      <a:pt x="7" y="113"/>
                    </a:lnTo>
                    <a:lnTo>
                      <a:pt x="0" y="113"/>
                    </a:lnTo>
                    <a:lnTo>
                      <a:pt x="0" y="116"/>
                    </a:lnTo>
                    <a:lnTo>
                      <a:pt x="0" y="119"/>
                    </a:lnTo>
                    <a:lnTo>
                      <a:pt x="4" y="125"/>
                    </a:lnTo>
                    <a:lnTo>
                      <a:pt x="7" y="132"/>
                    </a:lnTo>
                    <a:lnTo>
                      <a:pt x="10" y="142"/>
                    </a:lnTo>
                    <a:lnTo>
                      <a:pt x="13" y="142"/>
                    </a:lnTo>
                    <a:lnTo>
                      <a:pt x="16" y="142"/>
                    </a:lnTo>
                    <a:lnTo>
                      <a:pt x="20" y="142"/>
                    </a:lnTo>
                    <a:lnTo>
                      <a:pt x="20" y="145"/>
                    </a:lnTo>
                    <a:lnTo>
                      <a:pt x="16" y="145"/>
                    </a:lnTo>
                    <a:lnTo>
                      <a:pt x="16" y="148"/>
                    </a:lnTo>
                    <a:lnTo>
                      <a:pt x="20" y="151"/>
                    </a:lnTo>
                    <a:lnTo>
                      <a:pt x="23" y="151"/>
                    </a:lnTo>
                    <a:lnTo>
                      <a:pt x="20" y="148"/>
                    </a:lnTo>
                    <a:lnTo>
                      <a:pt x="26" y="145"/>
                    </a:lnTo>
                    <a:lnTo>
                      <a:pt x="32" y="154"/>
                    </a:lnTo>
                    <a:lnTo>
                      <a:pt x="32" y="145"/>
                    </a:lnTo>
                    <a:lnTo>
                      <a:pt x="36" y="138"/>
                    </a:lnTo>
                    <a:lnTo>
                      <a:pt x="36" y="132"/>
                    </a:lnTo>
                    <a:lnTo>
                      <a:pt x="42" y="129"/>
                    </a:lnTo>
                    <a:lnTo>
                      <a:pt x="52" y="125"/>
                    </a:lnTo>
                    <a:lnTo>
                      <a:pt x="58" y="132"/>
                    </a:lnTo>
                    <a:lnTo>
                      <a:pt x="61" y="138"/>
                    </a:lnTo>
                    <a:lnTo>
                      <a:pt x="65" y="138"/>
                    </a:lnTo>
                    <a:lnTo>
                      <a:pt x="68" y="132"/>
                    </a:lnTo>
                    <a:lnTo>
                      <a:pt x="71" y="132"/>
                    </a:lnTo>
                    <a:lnTo>
                      <a:pt x="78" y="138"/>
                    </a:lnTo>
                    <a:lnTo>
                      <a:pt x="84" y="138"/>
                    </a:lnTo>
                    <a:lnTo>
                      <a:pt x="87" y="138"/>
                    </a:lnTo>
                    <a:lnTo>
                      <a:pt x="94" y="132"/>
                    </a:lnTo>
                    <a:lnTo>
                      <a:pt x="106" y="132"/>
                    </a:lnTo>
                    <a:lnTo>
                      <a:pt x="113" y="135"/>
                    </a:lnTo>
                    <a:lnTo>
                      <a:pt x="116" y="129"/>
                    </a:lnTo>
                    <a:lnTo>
                      <a:pt x="119" y="129"/>
                    </a:lnTo>
                    <a:lnTo>
                      <a:pt x="119" y="125"/>
                    </a:lnTo>
                    <a:lnTo>
                      <a:pt x="123" y="125"/>
                    </a:lnTo>
                    <a:lnTo>
                      <a:pt x="123" y="119"/>
                    </a:lnTo>
                    <a:lnTo>
                      <a:pt x="123" y="116"/>
                    </a:lnTo>
                    <a:lnTo>
                      <a:pt x="126" y="109"/>
                    </a:lnTo>
                    <a:lnTo>
                      <a:pt x="139" y="87"/>
                    </a:lnTo>
                    <a:lnTo>
                      <a:pt x="139" y="64"/>
                    </a:lnTo>
                    <a:lnTo>
                      <a:pt x="142" y="45"/>
                    </a:lnTo>
                    <a:lnTo>
                      <a:pt x="145" y="42"/>
                    </a:lnTo>
                    <a:lnTo>
                      <a:pt x="139" y="35"/>
                    </a:lnTo>
                    <a:lnTo>
                      <a:pt x="135" y="26"/>
                    </a:lnTo>
                    <a:lnTo>
                      <a:pt x="135" y="6"/>
                    </a:lnTo>
                    <a:lnTo>
                      <a:pt x="132" y="6"/>
                    </a:lnTo>
                    <a:lnTo>
                      <a:pt x="129" y="6"/>
                    </a:lnTo>
                    <a:lnTo>
                      <a:pt x="126" y="0"/>
                    </a:lnTo>
                    <a:lnTo>
                      <a:pt x="103" y="0"/>
                    </a:lnTo>
                    <a:lnTo>
                      <a:pt x="100" y="3"/>
                    </a:lnTo>
                    <a:lnTo>
                      <a:pt x="97" y="10"/>
                    </a:lnTo>
                    <a:lnTo>
                      <a:pt x="94" y="13"/>
                    </a:lnTo>
                    <a:lnTo>
                      <a:pt x="87" y="16"/>
                    </a:lnTo>
                    <a:lnTo>
                      <a:pt x="84" y="19"/>
                    </a:lnTo>
                    <a:lnTo>
                      <a:pt x="81" y="23"/>
                    </a:lnTo>
                    <a:lnTo>
                      <a:pt x="74" y="29"/>
                    </a:lnTo>
                    <a:lnTo>
                      <a:pt x="71" y="32"/>
                    </a:lnTo>
                    <a:lnTo>
                      <a:pt x="65" y="35"/>
                    </a:lnTo>
                    <a:lnTo>
                      <a:pt x="61" y="42"/>
                    </a:lnTo>
                    <a:lnTo>
                      <a:pt x="55" y="48"/>
                    </a:lnTo>
                    <a:lnTo>
                      <a:pt x="52" y="52"/>
                    </a:lnTo>
                    <a:lnTo>
                      <a:pt x="42" y="55"/>
                    </a:lnTo>
                    <a:lnTo>
                      <a:pt x="36" y="58"/>
                    </a:lnTo>
                  </a:path>
                </a:pathLst>
              </a:custGeom>
              <a:noFill/>
              <a:ln w="0">
                <a:solidFill>
                  <a:srgbClr val="7F7F7F"/>
                </a:solidFill>
                <a:round/>
                <a:headEnd/>
                <a:tailEnd/>
              </a:ln>
            </p:spPr>
            <p:txBody>
              <a:bodyPr/>
              <a:lstStyle/>
              <a:p>
                <a:endParaRPr lang="en-US"/>
              </a:p>
            </p:txBody>
          </p:sp>
          <p:sp>
            <p:nvSpPr>
              <p:cNvPr id="33241" name="Freeform 324"/>
              <p:cNvSpPr>
                <a:spLocks/>
              </p:cNvSpPr>
              <p:nvPr/>
            </p:nvSpPr>
            <p:spPr bwMode="auto">
              <a:xfrm>
                <a:off x="3965" y="2222"/>
                <a:ext cx="93" cy="113"/>
              </a:xfrm>
              <a:custGeom>
                <a:avLst/>
                <a:gdLst>
                  <a:gd name="T0" fmla="*/ 93 w 93"/>
                  <a:gd name="T1" fmla="*/ 58 h 113"/>
                  <a:gd name="T2" fmla="*/ 90 w 93"/>
                  <a:gd name="T3" fmla="*/ 84 h 113"/>
                  <a:gd name="T4" fmla="*/ 90 w 93"/>
                  <a:gd name="T5" fmla="*/ 113 h 113"/>
                  <a:gd name="T6" fmla="*/ 80 w 93"/>
                  <a:gd name="T7" fmla="*/ 100 h 113"/>
                  <a:gd name="T8" fmla="*/ 74 w 93"/>
                  <a:gd name="T9" fmla="*/ 100 h 113"/>
                  <a:gd name="T10" fmla="*/ 70 w 93"/>
                  <a:gd name="T11" fmla="*/ 100 h 113"/>
                  <a:gd name="T12" fmla="*/ 67 w 93"/>
                  <a:gd name="T13" fmla="*/ 103 h 113"/>
                  <a:gd name="T14" fmla="*/ 61 w 93"/>
                  <a:gd name="T15" fmla="*/ 97 h 113"/>
                  <a:gd name="T16" fmla="*/ 67 w 93"/>
                  <a:gd name="T17" fmla="*/ 90 h 113"/>
                  <a:gd name="T18" fmla="*/ 70 w 93"/>
                  <a:gd name="T19" fmla="*/ 90 h 113"/>
                  <a:gd name="T20" fmla="*/ 70 w 93"/>
                  <a:gd name="T21" fmla="*/ 87 h 113"/>
                  <a:gd name="T22" fmla="*/ 67 w 93"/>
                  <a:gd name="T23" fmla="*/ 84 h 113"/>
                  <a:gd name="T24" fmla="*/ 67 w 93"/>
                  <a:gd name="T25" fmla="*/ 74 h 113"/>
                  <a:gd name="T26" fmla="*/ 64 w 93"/>
                  <a:gd name="T27" fmla="*/ 64 h 113"/>
                  <a:gd name="T28" fmla="*/ 61 w 93"/>
                  <a:gd name="T29" fmla="*/ 61 h 113"/>
                  <a:gd name="T30" fmla="*/ 38 w 93"/>
                  <a:gd name="T31" fmla="*/ 52 h 113"/>
                  <a:gd name="T32" fmla="*/ 32 w 93"/>
                  <a:gd name="T33" fmla="*/ 45 h 113"/>
                  <a:gd name="T34" fmla="*/ 28 w 93"/>
                  <a:gd name="T35" fmla="*/ 48 h 113"/>
                  <a:gd name="T36" fmla="*/ 25 w 93"/>
                  <a:gd name="T37" fmla="*/ 32 h 113"/>
                  <a:gd name="T38" fmla="*/ 19 w 93"/>
                  <a:gd name="T39" fmla="*/ 48 h 113"/>
                  <a:gd name="T40" fmla="*/ 16 w 93"/>
                  <a:gd name="T41" fmla="*/ 39 h 113"/>
                  <a:gd name="T42" fmla="*/ 12 w 93"/>
                  <a:gd name="T43" fmla="*/ 32 h 113"/>
                  <a:gd name="T44" fmla="*/ 9 w 93"/>
                  <a:gd name="T45" fmla="*/ 29 h 113"/>
                  <a:gd name="T46" fmla="*/ 16 w 93"/>
                  <a:gd name="T47" fmla="*/ 29 h 113"/>
                  <a:gd name="T48" fmla="*/ 22 w 93"/>
                  <a:gd name="T49" fmla="*/ 29 h 113"/>
                  <a:gd name="T50" fmla="*/ 25 w 93"/>
                  <a:gd name="T51" fmla="*/ 19 h 113"/>
                  <a:gd name="T52" fmla="*/ 12 w 93"/>
                  <a:gd name="T53" fmla="*/ 26 h 113"/>
                  <a:gd name="T54" fmla="*/ 6 w 93"/>
                  <a:gd name="T55" fmla="*/ 16 h 113"/>
                  <a:gd name="T56" fmla="*/ 3 w 93"/>
                  <a:gd name="T57" fmla="*/ 16 h 113"/>
                  <a:gd name="T58" fmla="*/ 3 w 93"/>
                  <a:gd name="T59" fmla="*/ 7 h 113"/>
                  <a:gd name="T60" fmla="*/ 9 w 93"/>
                  <a:gd name="T61" fmla="*/ 0 h 113"/>
                  <a:gd name="T62" fmla="*/ 19 w 93"/>
                  <a:gd name="T63" fmla="*/ 0 h 113"/>
                  <a:gd name="T64" fmla="*/ 28 w 93"/>
                  <a:gd name="T65" fmla="*/ 3 h 113"/>
                  <a:gd name="T66" fmla="*/ 28 w 93"/>
                  <a:gd name="T67" fmla="*/ 19 h 113"/>
                  <a:gd name="T68" fmla="*/ 32 w 93"/>
                  <a:gd name="T69" fmla="*/ 29 h 113"/>
                  <a:gd name="T70" fmla="*/ 35 w 93"/>
                  <a:gd name="T71" fmla="*/ 29 h 113"/>
                  <a:gd name="T72" fmla="*/ 38 w 93"/>
                  <a:gd name="T73" fmla="*/ 39 h 113"/>
                  <a:gd name="T74" fmla="*/ 41 w 93"/>
                  <a:gd name="T75" fmla="*/ 35 h 113"/>
                  <a:gd name="T76" fmla="*/ 51 w 93"/>
                  <a:gd name="T77" fmla="*/ 23 h 113"/>
                  <a:gd name="T78" fmla="*/ 57 w 93"/>
                  <a:gd name="T79" fmla="*/ 19 h 113"/>
                  <a:gd name="T80" fmla="*/ 64 w 93"/>
                  <a:gd name="T81" fmla="*/ 13 h 113"/>
                  <a:gd name="T82" fmla="*/ 86 w 93"/>
                  <a:gd name="T83" fmla="*/ 26 h 113"/>
                  <a:gd name="T84" fmla="*/ 93 w 93"/>
                  <a:gd name="T85" fmla="*/ 29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
                  <a:gd name="T130" fmla="*/ 0 h 113"/>
                  <a:gd name="T131" fmla="*/ 93 w 93"/>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 h="113">
                    <a:moveTo>
                      <a:pt x="93" y="29"/>
                    </a:moveTo>
                    <a:lnTo>
                      <a:pt x="93" y="58"/>
                    </a:lnTo>
                    <a:lnTo>
                      <a:pt x="93" y="77"/>
                    </a:lnTo>
                    <a:lnTo>
                      <a:pt x="90" y="84"/>
                    </a:lnTo>
                    <a:lnTo>
                      <a:pt x="90" y="87"/>
                    </a:lnTo>
                    <a:lnTo>
                      <a:pt x="90" y="113"/>
                    </a:lnTo>
                    <a:lnTo>
                      <a:pt x="86" y="109"/>
                    </a:lnTo>
                    <a:lnTo>
                      <a:pt x="80" y="100"/>
                    </a:lnTo>
                    <a:lnTo>
                      <a:pt x="77" y="100"/>
                    </a:lnTo>
                    <a:lnTo>
                      <a:pt x="74" y="100"/>
                    </a:lnTo>
                    <a:lnTo>
                      <a:pt x="70" y="100"/>
                    </a:lnTo>
                    <a:lnTo>
                      <a:pt x="70" y="103"/>
                    </a:lnTo>
                    <a:lnTo>
                      <a:pt x="67" y="103"/>
                    </a:lnTo>
                    <a:lnTo>
                      <a:pt x="57" y="103"/>
                    </a:lnTo>
                    <a:lnTo>
                      <a:pt x="61" y="97"/>
                    </a:lnTo>
                    <a:lnTo>
                      <a:pt x="64" y="90"/>
                    </a:lnTo>
                    <a:lnTo>
                      <a:pt x="67" y="90"/>
                    </a:lnTo>
                    <a:lnTo>
                      <a:pt x="70" y="93"/>
                    </a:lnTo>
                    <a:lnTo>
                      <a:pt x="70" y="90"/>
                    </a:lnTo>
                    <a:lnTo>
                      <a:pt x="70" y="87"/>
                    </a:lnTo>
                    <a:lnTo>
                      <a:pt x="67" y="84"/>
                    </a:lnTo>
                    <a:lnTo>
                      <a:pt x="70" y="80"/>
                    </a:lnTo>
                    <a:lnTo>
                      <a:pt x="67" y="74"/>
                    </a:lnTo>
                    <a:lnTo>
                      <a:pt x="67" y="71"/>
                    </a:lnTo>
                    <a:lnTo>
                      <a:pt x="64" y="64"/>
                    </a:lnTo>
                    <a:lnTo>
                      <a:pt x="61" y="64"/>
                    </a:lnTo>
                    <a:lnTo>
                      <a:pt x="61" y="61"/>
                    </a:lnTo>
                    <a:lnTo>
                      <a:pt x="51" y="55"/>
                    </a:lnTo>
                    <a:lnTo>
                      <a:pt x="38" y="52"/>
                    </a:lnTo>
                    <a:lnTo>
                      <a:pt x="35" y="48"/>
                    </a:lnTo>
                    <a:lnTo>
                      <a:pt x="32" y="45"/>
                    </a:lnTo>
                    <a:lnTo>
                      <a:pt x="28" y="48"/>
                    </a:lnTo>
                    <a:lnTo>
                      <a:pt x="25" y="42"/>
                    </a:lnTo>
                    <a:lnTo>
                      <a:pt x="25" y="32"/>
                    </a:lnTo>
                    <a:lnTo>
                      <a:pt x="22" y="45"/>
                    </a:lnTo>
                    <a:lnTo>
                      <a:pt x="19" y="48"/>
                    </a:lnTo>
                    <a:lnTo>
                      <a:pt x="16" y="48"/>
                    </a:lnTo>
                    <a:lnTo>
                      <a:pt x="16" y="39"/>
                    </a:lnTo>
                    <a:lnTo>
                      <a:pt x="12" y="32"/>
                    </a:lnTo>
                    <a:lnTo>
                      <a:pt x="9" y="32"/>
                    </a:lnTo>
                    <a:lnTo>
                      <a:pt x="9" y="29"/>
                    </a:lnTo>
                    <a:lnTo>
                      <a:pt x="16" y="29"/>
                    </a:lnTo>
                    <a:lnTo>
                      <a:pt x="19" y="26"/>
                    </a:lnTo>
                    <a:lnTo>
                      <a:pt x="22" y="29"/>
                    </a:lnTo>
                    <a:lnTo>
                      <a:pt x="25" y="26"/>
                    </a:lnTo>
                    <a:lnTo>
                      <a:pt x="25" y="19"/>
                    </a:lnTo>
                    <a:lnTo>
                      <a:pt x="19" y="26"/>
                    </a:lnTo>
                    <a:lnTo>
                      <a:pt x="12" y="26"/>
                    </a:lnTo>
                    <a:lnTo>
                      <a:pt x="9" y="23"/>
                    </a:lnTo>
                    <a:lnTo>
                      <a:pt x="6" y="16"/>
                    </a:lnTo>
                    <a:lnTo>
                      <a:pt x="3" y="13"/>
                    </a:lnTo>
                    <a:lnTo>
                      <a:pt x="3" y="16"/>
                    </a:lnTo>
                    <a:lnTo>
                      <a:pt x="0" y="13"/>
                    </a:lnTo>
                    <a:lnTo>
                      <a:pt x="3" y="7"/>
                    </a:lnTo>
                    <a:lnTo>
                      <a:pt x="6" y="3"/>
                    </a:lnTo>
                    <a:lnTo>
                      <a:pt x="9" y="0"/>
                    </a:lnTo>
                    <a:lnTo>
                      <a:pt x="12" y="0"/>
                    </a:lnTo>
                    <a:lnTo>
                      <a:pt x="19" y="0"/>
                    </a:lnTo>
                    <a:lnTo>
                      <a:pt x="22" y="3"/>
                    </a:lnTo>
                    <a:lnTo>
                      <a:pt x="28" y="3"/>
                    </a:lnTo>
                    <a:lnTo>
                      <a:pt x="28" y="10"/>
                    </a:lnTo>
                    <a:lnTo>
                      <a:pt x="28" y="19"/>
                    </a:lnTo>
                    <a:lnTo>
                      <a:pt x="28" y="26"/>
                    </a:lnTo>
                    <a:lnTo>
                      <a:pt x="32" y="29"/>
                    </a:lnTo>
                    <a:lnTo>
                      <a:pt x="32" y="26"/>
                    </a:lnTo>
                    <a:lnTo>
                      <a:pt x="35" y="29"/>
                    </a:lnTo>
                    <a:lnTo>
                      <a:pt x="35" y="35"/>
                    </a:lnTo>
                    <a:lnTo>
                      <a:pt x="38" y="39"/>
                    </a:lnTo>
                    <a:lnTo>
                      <a:pt x="41" y="39"/>
                    </a:lnTo>
                    <a:lnTo>
                      <a:pt x="41" y="35"/>
                    </a:lnTo>
                    <a:lnTo>
                      <a:pt x="48" y="29"/>
                    </a:lnTo>
                    <a:lnTo>
                      <a:pt x="51" y="23"/>
                    </a:lnTo>
                    <a:lnTo>
                      <a:pt x="54" y="23"/>
                    </a:lnTo>
                    <a:lnTo>
                      <a:pt x="57" y="19"/>
                    </a:lnTo>
                    <a:lnTo>
                      <a:pt x="57" y="16"/>
                    </a:lnTo>
                    <a:lnTo>
                      <a:pt x="64" y="13"/>
                    </a:lnTo>
                    <a:lnTo>
                      <a:pt x="80" y="23"/>
                    </a:lnTo>
                    <a:lnTo>
                      <a:pt x="86" y="26"/>
                    </a:lnTo>
                    <a:lnTo>
                      <a:pt x="90" y="29"/>
                    </a:lnTo>
                    <a:lnTo>
                      <a:pt x="93" y="29"/>
                    </a:lnTo>
                    <a:close/>
                  </a:path>
                </a:pathLst>
              </a:custGeom>
              <a:solidFill>
                <a:srgbClr val="CCCCCC"/>
              </a:solidFill>
              <a:ln w="9525">
                <a:noFill/>
                <a:round/>
                <a:headEnd/>
                <a:tailEnd/>
              </a:ln>
            </p:spPr>
            <p:txBody>
              <a:bodyPr/>
              <a:lstStyle/>
              <a:p>
                <a:endParaRPr lang="en-US"/>
              </a:p>
            </p:txBody>
          </p:sp>
          <p:sp>
            <p:nvSpPr>
              <p:cNvPr id="33242" name="Freeform 325"/>
              <p:cNvSpPr>
                <a:spLocks/>
              </p:cNvSpPr>
              <p:nvPr/>
            </p:nvSpPr>
            <p:spPr bwMode="auto">
              <a:xfrm>
                <a:off x="3965" y="2222"/>
                <a:ext cx="93" cy="113"/>
              </a:xfrm>
              <a:custGeom>
                <a:avLst/>
                <a:gdLst>
                  <a:gd name="T0" fmla="*/ 93 w 93"/>
                  <a:gd name="T1" fmla="*/ 58 h 113"/>
                  <a:gd name="T2" fmla="*/ 90 w 93"/>
                  <a:gd name="T3" fmla="*/ 84 h 113"/>
                  <a:gd name="T4" fmla="*/ 90 w 93"/>
                  <a:gd name="T5" fmla="*/ 113 h 113"/>
                  <a:gd name="T6" fmla="*/ 80 w 93"/>
                  <a:gd name="T7" fmla="*/ 100 h 113"/>
                  <a:gd name="T8" fmla="*/ 74 w 93"/>
                  <a:gd name="T9" fmla="*/ 100 h 113"/>
                  <a:gd name="T10" fmla="*/ 70 w 93"/>
                  <a:gd name="T11" fmla="*/ 100 h 113"/>
                  <a:gd name="T12" fmla="*/ 67 w 93"/>
                  <a:gd name="T13" fmla="*/ 103 h 113"/>
                  <a:gd name="T14" fmla="*/ 61 w 93"/>
                  <a:gd name="T15" fmla="*/ 97 h 113"/>
                  <a:gd name="T16" fmla="*/ 67 w 93"/>
                  <a:gd name="T17" fmla="*/ 90 h 113"/>
                  <a:gd name="T18" fmla="*/ 70 w 93"/>
                  <a:gd name="T19" fmla="*/ 90 h 113"/>
                  <a:gd name="T20" fmla="*/ 70 w 93"/>
                  <a:gd name="T21" fmla="*/ 87 h 113"/>
                  <a:gd name="T22" fmla="*/ 67 w 93"/>
                  <a:gd name="T23" fmla="*/ 84 h 113"/>
                  <a:gd name="T24" fmla="*/ 67 w 93"/>
                  <a:gd name="T25" fmla="*/ 74 h 113"/>
                  <a:gd name="T26" fmla="*/ 64 w 93"/>
                  <a:gd name="T27" fmla="*/ 64 h 113"/>
                  <a:gd name="T28" fmla="*/ 61 w 93"/>
                  <a:gd name="T29" fmla="*/ 61 h 113"/>
                  <a:gd name="T30" fmla="*/ 38 w 93"/>
                  <a:gd name="T31" fmla="*/ 52 h 113"/>
                  <a:gd name="T32" fmla="*/ 32 w 93"/>
                  <a:gd name="T33" fmla="*/ 45 h 113"/>
                  <a:gd name="T34" fmla="*/ 28 w 93"/>
                  <a:gd name="T35" fmla="*/ 48 h 113"/>
                  <a:gd name="T36" fmla="*/ 25 w 93"/>
                  <a:gd name="T37" fmla="*/ 32 h 113"/>
                  <a:gd name="T38" fmla="*/ 19 w 93"/>
                  <a:gd name="T39" fmla="*/ 48 h 113"/>
                  <a:gd name="T40" fmla="*/ 16 w 93"/>
                  <a:gd name="T41" fmla="*/ 39 h 113"/>
                  <a:gd name="T42" fmla="*/ 12 w 93"/>
                  <a:gd name="T43" fmla="*/ 32 h 113"/>
                  <a:gd name="T44" fmla="*/ 9 w 93"/>
                  <a:gd name="T45" fmla="*/ 29 h 113"/>
                  <a:gd name="T46" fmla="*/ 16 w 93"/>
                  <a:gd name="T47" fmla="*/ 29 h 113"/>
                  <a:gd name="T48" fmla="*/ 22 w 93"/>
                  <a:gd name="T49" fmla="*/ 29 h 113"/>
                  <a:gd name="T50" fmla="*/ 25 w 93"/>
                  <a:gd name="T51" fmla="*/ 19 h 113"/>
                  <a:gd name="T52" fmla="*/ 12 w 93"/>
                  <a:gd name="T53" fmla="*/ 26 h 113"/>
                  <a:gd name="T54" fmla="*/ 6 w 93"/>
                  <a:gd name="T55" fmla="*/ 16 h 113"/>
                  <a:gd name="T56" fmla="*/ 3 w 93"/>
                  <a:gd name="T57" fmla="*/ 16 h 113"/>
                  <a:gd name="T58" fmla="*/ 3 w 93"/>
                  <a:gd name="T59" fmla="*/ 7 h 113"/>
                  <a:gd name="T60" fmla="*/ 9 w 93"/>
                  <a:gd name="T61" fmla="*/ 0 h 113"/>
                  <a:gd name="T62" fmla="*/ 19 w 93"/>
                  <a:gd name="T63" fmla="*/ 0 h 113"/>
                  <a:gd name="T64" fmla="*/ 28 w 93"/>
                  <a:gd name="T65" fmla="*/ 3 h 113"/>
                  <a:gd name="T66" fmla="*/ 28 w 93"/>
                  <a:gd name="T67" fmla="*/ 19 h 113"/>
                  <a:gd name="T68" fmla="*/ 32 w 93"/>
                  <a:gd name="T69" fmla="*/ 29 h 113"/>
                  <a:gd name="T70" fmla="*/ 35 w 93"/>
                  <a:gd name="T71" fmla="*/ 29 h 113"/>
                  <a:gd name="T72" fmla="*/ 38 w 93"/>
                  <a:gd name="T73" fmla="*/ 39 h 113"/>
                  <a:gd name="T74" fmla="*/ 41 w 93"/>
                  <a:gd name="T75" fmla="*/ 35 h 113"/>
                  <a:gd name="T76" fmla="*/ 51 w 93"/>
                  <a:gd name="T77" fmla="*/ 23 h 113"/>
                  <a:gd name="T78" fmla="*/ 57 w 93"/>
                  <a:gd name="T79" fmla="*/ 19 h 113"/>
                  <a:gd name="T80" fmla="*/ 64 w 93"/>
                  <a:gd name="T81" fmla="*/ 13 h 113"/>
                  <a:gd name="T82" fmla="*/ 86 w 93"/>
                  <a:gd name="T83" fmla="*/ 26 h 113"/>
                  <a:gd name="T84" fmla="*/ 93 w 93"/>
                  <a:gd name="T85" fmla="*/ 29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3"/>
                  <a:gd name="T130" fmla="*/ 0 h 113"/>
                  <a:gd name="T131" fmla="*/ 93 w 93"/>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3" h="113">
                    <a:moveTo>
                      <a:pt x="93" y="29"/>
                    </a:moveTo>
                    <a:lnTo>
                      <a:pt x="93" y="58"/>
                    </a:lnTo>
                    <a:lnTo>
                      <a:pt x="93" y="77"/>
                    </a:lnTo>
                    <a:lnTo>
                      <a:pt x="90" y="84"/>
                    </a:lnTo>
                    <a:lnTo>
                      <a:pt x="90" y="87"/>
                    </a:lnTo>
                    <a:lnTo>
                      <a:pt x="90" y="113"/>
                    </a:lnTo>
                    <a:lnTo>
                      <a:pt x="86" y="109"/>
                    </a:lnTo>
                    <a:lnTo>
                      <a:pt x="80" y="100"/>
                    </a:lnTo>
                    <a:lnTo>
                      <a:pt x="77" y="100"/>
                    </a:lnTo>
                    <a:lnTo>
                      <a:pt x="74" y="100"/>
                    </a:lnTo>
                    <a:lnTo>
                      <a:pt x="70" y="100"/>
                    </a:lnTo>
                    <a:lnTo>
                      <a:pt x="70" y="103"/>
                    </a:lnTo>
                    <a:lnTo>
                      <a:pt x="67" y="103"/>
                    </a:lnTo>
                    <a:lnTo>
                      <a:pt x="57" y="103"/>
                    </a:lnTo>
                    <a:lnTo>
                      <a:pt x="61" y="97"/>
                    </a:lnTo>
                    <a:lnTo>
                      <a:pt x="64" y="90"/>
                    </a:lnTo>
                    <a:lnTo>
                      <a:pt x="67" y="90"/>
                    </a:lnTo>
                    <a:lnTo>
                      <a:pt x="70" y="93"/>
                    </a:lnTo>
                    <a:lnTo>
                      <a:pt x="70" y="90"/>
                    </a:lnTo>
                    <a:lnTo>
                      <a:pt x="70" y="87"/>
                    </a:lnTo>
                    <a:lnTo>
                      <a:pt x="67" y="84"/>
                    </a:lnTo>
                    <a:lnTo>
                      <a:pt x="70" y="80"/>
                    </a:lnTo>
                    <a:lnTo>
                      <a:pt x="67" y="74"/>
                    </a:lnTo>
                    <a:lnTo>
                      <a:pt x="67" y="71"/>
                    </a:lnTo>
                    <a:lnTo>
                      <a:pt x="64" y="64"/>
                    </a:lnTo>
                    <a:lnTo>
                      <a:pt x="61" y="64"/>
                    </a:lnTo>
                    <a:lnTo>
                      <a:pt x="61" y="61"/>
                    </a:lnTo>
                    <a:lnTo>
                      <a:pt x="51" y="55"/>
                    </a:lnTo>
                    <a:lnTo>
                      <a:pt x="38" y="52"/>
                    </a:lnTo>
                    <a:lnTo>
                      <a:pt x="35" y="48"/>
                    </a:lnTo>
                    <a:lnTo>
                      <a:pt x="32" y="45"/>
                    </a:lnTo>
                    <a:lnTo>
                      <a:pt x="28" y="48"/>
                    </a:lnTo>
                    <a:lnTo>
                      <a:pt x="25" y="42"/>
                    </a:lnTo>
                    <a:lnTo>
                      <a:pt x="25" y="32"/>
                    </a:lnTo>
                    <a:lnTo>
                      <a:pt x="22" y="45"/>
                    </a:lnTo>
                    <a:lnTo>
                      <a:pt x="19" y="48"/>
                    </a:lnTo>
                    <a:lnTo>
                      <a:pt x="16" y="48"/>
                    </a:lnTo>
                    <a:lnTo>
                      <a:pt x="16" y="39"/>
                    </a:lnTo>
                    <a:lnTo>
                      <a:pt x="12" y="32"/>
                    </a:lnTo>
                    <a:lnTo>
                      <a:pt x="9" y="32"/>
                    </a:lnTo>
                    <a:lnTo>
                      <a:pt x="9" y="29"/>
                    </a:lnTo>
                    <a:lnTo>
                      <a:pt x="16" y="29"/>
                    </a:lnTo>
                    <a:lnTo>
                      <a:pt x="19" y="26"/>
                    </a:lnTo>
                    <a:lnTo>
                      <a:pt x="22" y="29"/>
                    </a:lnTo>
                    <a:lnTo>
                      <a:pt x="25" y="26"/>
                    </a:lnTo>
                    <a:lnTo>
                      <a:pt x="25" y="19"/>
                    </a:lnTo>
                    <a:lnTo>
                      <a:pt x="19" y="26"/>
                    </a:lnTo>
                    <a:lnTo>
                      <a:pt x="12" y="26"/>
                    </a:lnTo>
                    <a:lnTo>
                      <a:pt x="9" y="23"/>
                    </a:lnTo>
                    <a:lnTo>
                      <a:pt x="6" y="16"/>
                    </a:lnTo>
                    <a:lnTo>
                      <a:pt x="3" y="13"/>
                    </a:lnTo>
                    <a:lnTo>
                      <a:pt x="3" y="16"/>
                    </a:lnTo>
                    <a:lnTo>
                      <a:pt x="0" y="13"/>
                    </a:lnTo>
                    <a:lnTo>
                      <a:pt x="3" y="7"/>
                    </a:lnTo>
                    <a:lnTo>
                      <a:pt x="6" y="3"/>
                    </a:lnTo>
                    <a:lnTo>
                      <a:pt x="9" y="0"/>
                    </a:lnTo>
                    <a:lnTo>
                      <a:pt x="12" y="0"/>
                    </a:lnTo>
                    <a:lnTo>
                      <a:pt x="19" y="0"/>
                    </a:lnTo>
                    <a:lnTo>
                      <a:pt x="22" y="3"/>
                    </a:lnTo>
                    <a:lnTo>
                      <a:pt x="28" y="3"/>
                    </a:lnTo>
                    <a:lnTo>
                      <a:pt x="28" y="10"/>
                    </a:lnTo>
                    <a:lnTo>
                      <a:pt x="28" y="19"/>
                    </a:lnTo>
                    <a:lnTo>
                      <a:pt x="28" y="26"/>
                    </a:lnTo>
                    <a:lnTo>
                      <a:pt x="32" y="29"/>
                    </a:lnTo>
                    <a:lnTo>
                      <a:pt x="32" y="26"/>
                    </a:lnTo>
                    <a:lnTo>
                      <a:pt x="35" y="29"/>
                    </a:lnTo>
                    <a:lnTo>
                      <a:pt x="35" y="35"/>
                    </a:lnTo>
                    <a:lnTo>
                      <a:pt x="38" y="39"/>
                    </a:lnTo>
                    <a:lnTo>
                      <a:pt x="41" y="39"/>
                    </a:lnTo>
                    <a:lnTo>
                      <a:pt x="41" y="35"/>
                    </a:lnTo>
                    <a:lnTo>
                      <a:pt x="48" y="29"/>
                    </a:lnTo>
                    <a:lnTo>
                      <a:pt x="51" y="23"/>
                    </a:lnTo>
                    <a:lnTo>
                      <a:pt x="54" y="23"/>
                    </a:lnTo>
                    <a:lnTo>
                      <a:pt x="57" y="19"/>
                    </a:lnTo>
                    <a:lnTo>
                      <a:pt x="57" y="16"/>
                    </a:lnTo>
                    <a:lnTo>
                      <a:pt x="64" y="13"/>
                    </a:lnTo>
                    <a:lnTo>
                      <a:pt x="80" y="23"/>
                    </a:lnTo>
                    <a:lnTo>
                      <a:pt x="86" y="26"/>
                    </a:lnTo>
                    <a:lnTo>
                      <a:pt x="90" y="29"/>
                    </a:lnTo>
                    <a:lnTo>
                      <a:pt x="93" y="29"/>
                    </a:lnTo>
                  </a:path>
                </a:pathLst>
              </a:custGeom>
              <a:noFill/>
              <a:ln w="0">
                <a:solidFill>
                  <a:srgbClr val="7F7F7F"/>
                </a:solidFill>
                <a:round/>
                <a:headEnd/>
                <a:tailEnd/>
              </a:ln>
            </p:spPr>
            <p:txBody>
              <a:bodyPr/>
              <a:lstStyle/>
              <a:p>
                <a:endParaRPr lang="en-US"/>
              </a:p>
            </p:txBody>
          </p:sp>
          <p:sp>
            <p:nvSpPr>
              <p:cNvPr id="33243" name="Freeform 326"/>
              <p:cNvSpPr>
                <a:spLocks/>
              </p:cNvSpPr>
              <p:nvPr/>
            </p:nvSpPr>
            <p:spPr bwMode="auto">
              <a:xfrm>
                <a:off x="4055" y="2251"/>
                <a:ext cx="90" cy="103"/>
              </a:xfrm>
              <a:custGeom>
                <a:avLst/>
                <a:gdLst>
                  <a:gd name="T0" fmla="*/ 3 w 90"/>
                  <a:gd name="T1" fmla="*/ 0 h 103"/>
                  <a:gd name="T2" fmla="*/ 3 w 90"/>
                  <a:gd name="T3" fmla="*/ 29 h 103"/>
                  <a:gd name="T4" fmla="*/ 3 w 90"/>
                  <a:gd name="T5" fmla="*/ 48 h 103"/>
                  <a:gd name="T6" fmla="*/ 0 w 90"/>
                  <a:gd name="T7" fmla="*/ 55 h 103"/>
                  <a:gd name="T8" fmla="*/ 0 w 90"/>
                  <a:gd name="T9" fmla="*/ 58 h 103"/>
                  <a:gd name="T10" fmla="*/ 0 w 90"/>
                  <a:gd name="T11" fmla="*/ 84 h 103"/>
                  <a:gd name="T12" fmla="*/ 16 w 90"/>
                  <a:gd name="T13" fmla="*/ 87 h 103"/>
                  <a:gd name="T14" fmla="*/ 19 w 90"/>
                  <a:gd name="T15" fmla="*/ 80 h 103"/>
                  <a:gd name="T16" fmla="*/ 19 w 90"/>
                  <a:gd name="T17" fmla="*/ 74 h 103"/>
                  <a:gd name="T18" fmla="*/ 22 w 90"/>
                  <a:gd name="T19" fmla="*/ 71 h 103"/>
                  <a:gd name="T20" fmla="*/ 22 w 90"/>
                  <a:gd name="T21" fmla="*/ 68 h 103"/>
                  <a:gd name="T22" fmla="*/ 25 w 90"/>
                  <a:gd name="T23" fmla="*/ 68 h 103"/>
                  <a:gd name="T24" fmla="*/ 25 w 90"/>
                  <a:gd name="T25" fmla="*/ 64 h 103"/>
                  <a:gd name="T26" fmla="*/ 29 w 90"/>
                  <a:gd name="T27" fmla="*/ 64 h 103"/>
                  <a:gd name="T28" fmla="*/ 32 w 90"/>
                  <a:gd name="T29" fmla="*/ 61 h 103"/>
                  <a:gd name="T30" fmla="*/ 48 w 90"/>
                  <a:gd name="T31" fmla="*/ 71 h 103"/>
                  <a:gd name="T32" fmla="*/ 51 w 90"/>
                  <a:gd name="T33" fmla="*/ 84 h 103"/>
                  <a:gd name="T34" fmla="*/ 54 w 90"/>
                  <a:gd name="T35" fmla="*/ 84 h 103"/>
                  <a:gd name="T36" fmla="*/ 54 w 90"/>
                  <a:gd name="T37" fmla="*/ 87 h 103"/>
                  <a:gd name="T38" fmla="*/ 61 w 90"/>
                  <a:gd name="T39" fmla="*/ 97 h 103"/>
                  <a:gd name="T40" fmla="*/ 80 w 90"/>
                  <a:gd name="T41" fmla="*/ 100 h 103"/>
                  <a:gd name="T42" fmla="*/ 80 w 90"/>
                  <a:gd name="T43" fmla="*/ 103 h 103"/>
                  <a:gd name="T44" fmla="*/ 83 w 90"/>
                  <a:gd name="T45" fmla="*/ 103 h 103"/>
                  <a:gd name="T46" fmla="*/ 87 w 90"/>
                  <a:gd name="T47" fmla="*/ 103 h 103"/>
                  <a:gd name="T48" fmla="*/ 83 w 90"/>
                  <a:gd name="T49" fmla="*/ 100 h 103"/>
                  <a:gd name="T50" fmla="*/ 87 w 90"/>
                  <a:gd name="T51" fmla="*/ 100 h 103"/>
                  <a:gd name="T52" fmla="*/ 90 w 90"/>
                  <a:gd name="T53" fmla="*/ 100 h 103"/>
                  <a:gd name="T54" fmla="*/ 90 w 90"/>
                  <a:gd name="T55" fmla="*/ 97 h 103"/>
                  <a:gd name="T56" fmla="*/ 83 w 90"/>
                  <a:gd name="T57" fmla="*/ 97 h 103"/>
                  <a:gd name="T58" fmla="*/ 80 w 90"/>
                  <a:gd name="T59" fmla="*/ 93 h 103"/>
                  <a:gd name="T60" fmla="*/ 80 w 90"/>
                  <a:gd name="T61" fmla="*/ 90 h 103"/>
                  <a:gd name="T62" fmla="*/ 74 w 90"/>
                  <a:gd name="T63" fmla="*/ 87 h 103"/>
                  <a:gd name="T64" fmla="*/ 74 w 90"/>
                  <a:gd name="T65" fmla="*/ 84 h 103"/>
                  <a:gd name="T66" fmla="*/ 74 w 90"/>
                  <a:gd name="T67" fmla="*/ 84 h 103"/>
                  <a:gd name="T68" fmla="*/ 70 w 90"/>
                  <a:gd name="T69" fmla="*/ 84 h 103"/>
                  <a:gd name="T70" fmla="*/ 70 w 90"/>
                  <a:gd name="T71" fmla="*/ 80 h 103"/>
                  <a:gd name="T72" fmla="*/ 67 w 90"/>
                  <a:gd name="T73" fmla="*/ 74 h 103"/>
                  <a:gd name="T74" fmla="*/ 67 w 90"/>
                  <a:gd name="T75" fmla="*/ 71 h 103"/>
                  <a:gd name="T76" fmla="*/ 64 w 90"/>
                  <a:gd name="T77" fmla="*/ 71 h 103"/>
                  <a:gd name="T78" fmla="*/ 58 w 90"/>
                  <a:gd name="T79" fmla="*/ 61 h 103"/>
                  <a:gd name="T80" fmla="*/ 58 w 90"/>
                  <a:gd name="T81" fmla="*/ 55 h 103"/>
                  <a:gd name="T82" fmla="*/ 58 w 90"/>
                  <a:gd name="T83" fmla="*/ 55 h 103"/>
                  <a:gd name="T84" fmla="*/ 64 w 90"/>
                  <a:gd name="T85" fmla="*/ 51 h 103"/>
                  <a:gd name="T86" fmla="*/ 64 w 90"/>
                  <a:gd name="T87" fmla="*/ 48 h 103"/>
                  <a:gd name="T88" fmla="*/ 64 w 90"/>
                  <a:gd name="T89" fmla="*/ 45 h 103"/>
                  <a:gd name="T90" fmla="*/ 48 w 90"/>
                  <a:gd name="T91" fmla="*/ 35 h 103"/>
                  <a:gd name="T92" fmla="*/ 48 w 90"/>
                  <a:gd name="T93" fmla="*/ 32 h 103"/>
                  <a:gd name="T94" fmla="*/ 45 w 90"/>
                  <a:gd name="T95" fmla="*/ 26 h 103"/>
                  <a:gd name="T96" fmla="*/ 35 w 90"/>
                  <a:gd name="T97" fmla="*/ 19 h 103"/>
                  <a:gd name="T98" fmla="*/ 35 w 90"/>
                  <a:gd name="T99" fmla="*/ 13 h 103"/>
                  <a:gd name="T100" fmla="*/ 16 w 90"/>
                  <a:gd name="T101" fmla="*/ 6 h 103"/>
                  <a:gd name="T102" fmla="*/ 3 w 90"/>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
                  <a:gd name="T157" fmla="*/ 0 h 103"/>
                  <a:gd name="T158" fmla="*/ 90 w 90"/>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 h="103">
                    <a:moveTo>
                      <a:pt x="3" y="0"/>
                    </a:moveTo>
                    <a:lnTo>
                      <a:pt x="3" y="29"/>
                    </a:lnTo>
                    <a:lnTo>
                      <a:pt x="3" y="48"/>
                    </a:lnTo>
                    <a:lnTo>
                      <a:pt x="0" y="55"/>
                    </a:lnTo>
                    <a:lnTo>
                      <a:pt x="0" y="58"/>
                    </a:lnTo>
                    <a:lnTo>
                      <a:pt x="0" y="84"/>
                    </a:lnTo>
                    <a:lnTo>
                      <a:pt x="16" y="87"/>
                    </a:lnTo>
                    <a:lnTo>
                      <a:pt x="19" y="80"/>
                    </a:lnTo>
                    <a:lnTo>
                      <a:pt x="19" y="74"/>
                    </a:lnTo>
                    <a:lnTo>
                      <a:pt x="22" y="71"/>
                    </a:lnTo>
                    <a:lnTo>
                      <a:pt x="22" y="68"/>
                    </a:lnTo>
                    <a:lnTo>
                      <a:pt x="25" y="68"/>
                    </a:lnTo>
                    <a:lnTo>
                      <a:pt x="25" y="64"/>
                    </a:lnTo>
                    <a:lnTo>
                      <a:pt x="29" y="64"/>
                    </a:lnTo>
                    <a:lnTo>
                      <a:pt x="32" y="61"/>
                    </a:lnTo>
                    <a:lnTo>
                      <a:pt x="48" y="71"/>
                    </a:lnTo>
                    <a:lnTo>
                      <a:pt x="51" y="84"/>
                    </a:lnTo>
                    <a:lnTo>
                      <a:pt x="54" y="84"/>
                    </a:lnTo>
                    <a:lnTo>
                      <a:pt x="54" y="87"/>
                    </a:lnTo>
                    <a:lnTo>
                      <a:pt x="61" y="97"/>
                    </a:lnTo>
                    <a:lnTo>
                      <a:pt x="80" y="100"/>
                    </a:lnTo>
                    <a:lnTo>
                      <a:pt x="80" y="103"/>
                    </a:lnTo>
                    <a:lnTo>
                      <a:pt x="83" y="103"/>
                    </a:lnTo>
                    <a:lnTo>
                      <a:pt x="87" y="103"/>
                    </a:lnTo>
                    <a:lnTo>
                      <a:pt x="83" y="100"/>
                    </a:lnTo>
                    <a:lnTo>
                      <a:pt x="87" y="100"/>
                    </a:lnTo>
                    <a:lnTo>
                      <a:pt x="90" y="100"/>
                    </a:lnTo>
                    <a:lnTo>
                      <a:pt x="90" y="97"/>
                    </a:lnTo>
                    <a:lnTo>
                      <a:pt x="83" y="97"/>
                    </a:lnTo>
                    <a:lnTo>
                      <a:pt x="80" y="93"/>
                    </a:lnTo>
                    <a:lnTo>
                      <a:pt x="80" y="90"/>
                    </a:lnTo>
                    <a:lnTo>
                      <a:pt x="74" y="87"/>
                    </a:lnTo>
                    <a:lnTo>
                      <a:pt x="74" y="84"/>
                    </a:lnTo>
                    <a:lnTo>
                      <a:pt x="70" y="84"/>
                    </a:lnTo>
                    <a:lnTo>
                      <a:pt x="70" y="80"/>
                    </a:lnTo>
                    <a:lnTo>
                      <a:pt x="67" y="74"/>
                    </a:lnTo>
                    <a:lnTo>
                      <a:pt x="67" y="71"/>
                    </a:lnTo>
                    <a:lnTo>
                      <a:pt x="64" y="71"/>
                    </a:lnTo>
                    <a:lnTo>
                      <a:pt x="58" y="61"/>
                    </a:lnTo>
                    <a:lnTo>
                      <a:pt x="58" y="55"/>
                    </a:lnTo>
                    <a:lnTo>
                      <a:pt x="64" y="51"/>
                    </a:lnTo>
                    <a:lnTo>
                      <a:pt x="64" y="48"/>
                    </a:lnTo>
                    <a:lnTo>
                      <a:pt x="64" y="45"/>
                    </a:lnTo>
                    <a:lnTo>
                      <a:pt x="48" y="35"/>
                    </a:lnTo>
                    <a:lnTo>
                      <a:pt x="48" y="32"/>
                    </a:lnTo>
                    <a:lnTo>
                      <a:pt x="45" y="26"/>
                    </a:lnTo>
                    <a:lnTo>
                      <a:pt x="35" y="19"/>
                    </a:lnTo>
                    <a:lnTo>
                      <a:pt x="35" y="13"/>
                    </a:lnTo>
                    <a:lnTo>
                      <a:pt x="16" y="6"/>
                    </a:lnTo>
                    <a:lnTo>
                      <a:pt x="3" y="0"/>
                    </a:lnTo>
                    <a:close/>
                  </a:path>
                </a:pathLst>
              </a:custGeom>
              <a:solidFill>
                <a:srgbClr val="CCCCCC"/>
              </a:solidFill>
              <a:ln w="9525">
                <a:noFill/>
                <a:round/>
                <a:headEnd/>
                <a:tailEnd/>
              </a:ln>
            </p:spPr>
            <p:txBody>
              <a:bodyPr/>
              <a:lstStyle/>
              <a:p>
                <a:endParaRPr lang="en-US"/>
              </a:p>
            </p:txBody>
          </p:sp>
          <p:sp>
            <p:nvSpPr>
              <p:cNvPr id="33244" name="Freeform 327"/>
              <p:cNvSpPr>
                <a:spLocks/>
              </p:cNvSpPr>
              <p:nvPr/>
            </p:nvSpPr>
            <p:spPr bwMode="auto">
              <a:xfrm>
                <a:off x="4055" y="2251"/>
                <a:ext cx="90" cy="103"/>
              </a:xfrm>
              <a:custGeom>
                <a:avLst/>
                <a:gdLst>
                  <a:gd name="T0" fmla="*/ 3 w 90"/>
                  <a:gd name="T1" fmla="*/ 0 h 103"/>
                  <a:gd name="T2" fmla="*/ 3 w 90"/>
                  <a:gd name="T3" fmla="*/ 29 h 103"/>
                  <a:gd name="T4" fmla="*/ 3 w 90"/>
                  <a:gd name="T5" fmla="*/ 48 h 103"/>
                  <a:gd name="T6" fmla="*/ 0 w 90"/>
                  <a:gd name="T7" fmla="*/ 55 h 103"/>
                  <a:gd name="T8" fmla="*/ 0 w 90"/>
                  <a:gd name="T9" fmla="*/ 58 h 103"/>
                  <a:gd name="T10" fmla="*/ 0 w 90"/>
                  <a:gd name="T11" fmla="*/ 84 h 103"/>
                  <a:gd name="T12" fmla="*/ 16 w 90"/>
                  <a:gd name="T13" fmla="*/ 87 h 103"/>
                  <a:gd name="T14" fmla="*/ 19 w 90"/>
                  <a:gd name="T15" fmla="*/ 80 h 103"/>
                  <a:gd name="T16" fmla="*/ 19 w 90"/>
                  <a:gd name="T17" fmla="*/ 74 h 103"/>
                  <a:gd name="T18" fmla="*/ 22 w 90"/>
                  <a:gd name="T19" fmla="*/ 71 h 103"/>
                  <a:gd name="T20" fmla="*/ 22 w 90"/>
                  <a:gd name="T21" fmla="*/ 68 h 103"/>
                  <a:gd name="T22" fmla="*/ 25 w 90"/>
                  <a:gd name="T23" fmla="*/ 68 h 103"/>
                  <a:gd name="T24" fmla="*/ 25 w 90"/>
                  <a:gd name="T25" fmla="*/ 64 h 103"/>
                  <a:gd name="T26" fmla="*/ 29 w 90"/>
                  <a:gd name="T27" fmla="*/ 64 h 103"/>
                  <a:gd name="T28" fmla="*/ 32 w 90"/>
                  <a:gd name="T29" fmla="*/ 61 h 103"/>
                  <a:gd name="T30" fmla="*/ 48 w 90"/>
                  <a:gd name="T31" fmla="*/ 71 h 103"/>
                  <a:gd name="T32" fmla="*/ 51 w 90"/>
                  <a:gd name="T33" fmla="*/ 84 h 103"/>
                  <a:gd name="T34" fmla="*/ 54 w 90"/>
                  <a:gd name="T35" fmla="*/ 84 h 103"/>
                  <a:gd name="T36" fmla="*/ 54 w 90"/>
                  <a:gd name="T37" fmla="*/ 87 h 103"/>
                  <a:gd name="T38" fmla="*/ 61 w 90"/>
                  <a:gd name="T39" fmla="*/ 97 h 103"/>
                  <a:gd name="T40" fmla="*/ 80 w 90"/>
                  <a:gd name="T41" fmla="*/ 100 h 103"/>
                  <a:gd name="T42" fmla="*/ 80 w 90"/>
                  <a:gd name="T43" fmla="*/ 103 h 103"/>
                  <a:gd name="T44" fmla="*/ 83 w 90"/>
                  <a:gd name="T45" fmla="*/ 103 h 103"/>
                  <a:gd name="T46" fmla="*/ 87 w 90"/>
                  <a:gd name="T47" fmla="*/ 103 h 103"/>
                  <a:gd name="T48" fmla="*/ 83 w 90"/>
                  <a:gd name="T49" fmla="*/ 100 h 103"/>
                  <a:gd name="T50" fmla="*/ 87 w 90"/>
                  <a:gd name="T51" fmla="*/ 100 h 103"/>
                  <a:gd name="T52" fmla="*/ 90 w 90"/>
                  <a:gd name="T53" fmla="*/ 100 h 103"/>
                  <a:gd name="T54" fmla="*/ 90 w 90"/>
                  <a:gd name="T55" fmla="*/ 97 h 103"/>
                  <a:gd name="T56" fmla="*/ 83 w 90"/>
                  <a:gd name="T57" fmla="*/ 97 h 103"/>
                  <a:gd name="T58" fmla="*/ 80 w 90"/>
                  <a:gd name="T59" fmla="*/ 93 h 103"/>
                  <a:gd name="T60" fmla="*/ 80 w 90"/>
                  <a:gd name="T61" fmla="*/ 90 h 103"/>
                  <a:gd name="T62" fmla="*/ 74 w 90"/>
                  <a:gd name="T63" fmla="*/ 87 h 103"/>
                  <a:gd name="T64" fmla="*/ 74 w 90"/>
                  <a:gd name="T65" fmla="*/ 84 h 103"/>
                  <a:gd name="T66" fmla="*/ 74 w 90"/>
                  <a:gd name="T67" fmla="*/ 84 h 103"/>
                  <a:gd name="T68" fmla="*/ 70 w 90"/>
                  <a:gd name="T69" fmla="*/ 84 h 103"/>
                  <a:gd name="T70" fmla="*/ 70 w 90"/>
                  <a:gd name="T71" fmla="*/ 80 h 103"/>
                  <a:gd name="T72" fmla="*/ 67 w 90"/>
                  <a:gd name="T73" fmla="*/ 74 h 103"/>
                  <a:gd name="T74" fmla="*/ 67 w 90"/>
                  <a:gd name="T75" fmla="*/ 71 h 103"/>
                  <a:gd name="T76" fmla="*/ 64 w 90"/>
                  <a:gd name="T77" fmla="*/ 71 h 103"/>
                  <a:gd name="T78" fmla="*/ 58 w 90"/>
                  <a:gd name="T79" fmla="*/ 61 h 103"/>
                  <a:gd name="T80" fmla="*/ 58 w 90"/>
                  <a:gd name="T81" fmla="*/ 55 h 103"/>
                  <a:gd name="T82" fmla="*/ 58 w 90"/>
                  <a:gd name="T83" fmla="*/ 55 h 103"/>
                  <a:gd name="T84" fmla="*/ 64 w 90"/>
                  <a:gd name="T85" fmla="*/ 51 h 103"/>
                  <a:gd name="T86" fmla="*/ 64 w 90"/>
                  <a:gd name="T87" fmla="*/ 48 h 103"/>
                  <a:gd name="T88" fmla="*/ 64 w 90"/>
                  <a:gd name="T89" fmla="*/ 45 h 103"/>
                  <a:gd name="T90" fmla="*/ 48 w 90"/>
                  <a:gd name="T91" fmla="*/ 35 h 103"/>
                  <a:gd name="T92" fmla="*/ 48 w 90"/>
                  <a:gd name="T93" fmla="*/ 32 h 103"/>
                  <a:gd name="T94" fmla="*/ 45 w 90"/>
                  <a:gd name="T95" fmla="*/ 26 h 103"/>
                  <a:gd name="T96" fmla="*/ 35 w 90"/>
                  <a:gd name="T97" fmla="*/ 19 h 103"/>
                  <a:gd name="T98" fmla="*/ 35 w 90"/>
                  <a:gd name="T99" fmla="*/ 13 h 103"/>
                  <a:gd name="T100" fmla="*/ 16 w 90"/>
                  <a:gd name="T101" fmla="*/ 6 h 103"/>
                  <a:gd name="T102" fmla="*/ 3 w 90"/>
                  <a:gd name="T103" fmla="*/ 0 h 103"/>
                  <a:gd name="T104" fmla="*/ 3 w 90"/>
                  <a:gd name="T105" fmla="*/ 0 h 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
                  <a:gd name="T160" fmla="*/ 0 h 103"/>
                  <a:gd name="T161" fmla="*/ 90 w 90"/>
                  <a:gd name="T162" fmla="*/ 103 h 1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 h="103">
                    <a:moveTo>
                      <a:pt x="3" y="0"/>
                    </a:moveTo>
                    <a:lnTo>
                      <a:pt x="3" y="29"/>
                    </a:lnTo>
                    <a:lnTo>
                      <a:pt x="3" y="48"/>
                    </a:lnTo>
                    <a:lnTo>
                      <a:pt x="0" y="55"/>
                    </a:lnTo>
                    <a:lnTo>
                      <a:pt x="0" y="58"/>
                    </a:lnTo>
                    <a:lnTo>
                      <a:pt x="0" y="84"/>
                    </a:lnTo>
                    <a:lnTo>
                      <a:pt x="16" y="87"/>
                    </a:lnTo>
                    <a:lnTo>
                      <a:pt x="19" y="80"/>
                    </a:lnTo>
                    <a:lnTo>
                      <a:pt x="19" y="74"/>
                    </a:lnTo>
                    <a:lnTo>
                      <a:pt x="22" y="71"/>
                    </a:lnTo>
                    <a:lnTo>
                      <a:pt x="22" y="68"/>
                    </a:lnTo>
                    <a:lnTo>
                      <a:pt x="25" y="68"/>
                    </a:lnTo>
                    <a:lnTo>
                      <a:pt x="25" y="64"/>
                    </a:lnTo>
                    <a:lnTo>
                      <a:pt x="29" y="64"/>
                    </a:lnTo>
                    <a:lnTo>
                      <a:pt x="32" y="61"/>
                    </a:lnTo>
                    <a:lnTo>
                      <a:pt x="48" y="71"/>
                    </a:lnTo>
                    <a:lnTo>
                      <a:pt x="51" y="84"/>
                    </a:lnTo>
                    <a:lnTo>
                      <a:pt x="54" y="84"/>
                    </a:lnTo>
                    <a:lnTo>
                      <a:pt x="54" y="87"/>
                    </a:lnTo>
                    <a:lnTo>
                      <a:pt x="61" y="97"/>
                    </a:lnTo>
                    <a:lnTo>
                      <a:pt x="80" y="100"/>
                    </a:lnTo>
                    <a:lnTo>
                      <a:pt x="80" y="103"/>
                    </a:lnTo>
                    <a:lnTo>
                      <a:pt x="83" y="103"/>
                    </a:lnTo>
                    <a:lnTo>
                      <a:pt x="87" y="103"/>
                    </a:lnTo>
                    <a:lnTo>
                      <a:pt x="83" y="100"/>
                    </a:lnTo>
                    <a:lnTo>
                      <a:pt x="87" y="100"/>
                    </a:lnTo>
                    <a:lnTo>
                      <a:pt x="90" y="100"/>
                    </a:lnTo>
                    <a:lnTo>
                      <a:pt x="90" y="97"/>
                    </a:lnTo>
                    <a:lnTo>
                      <a:pt x="83" y="97"/>
                    </a:lnTo>
                    <a:lnTo>
                      <a:pt x="80" y="93"/>
                    </a:lnTo>
                    <a:lnTo>
                      <a:pt x="80" y="90"/>
                    </a:lnTo>
                    <a:lnTo>
                      <a:pt x="74" y="87"/>
                    </a:lnTo>
                    <a:lnTo>
                      <a:pt x="74" y="84"/>
                    </a:lnTo>
                    <a:lnTo>
                      <a:pt x="70" y="84"/>
                    </a:lnTo>
                    <a:lnTo>
                      <a:pt x="70" y="80"/>
                    </a:lnTo>
                    <a:lnTo>
                      <a:pt x="67" y="74"/>
                    </a:lnTo>
                    <a:lnTo>
                      <a:pt x="67" y="71"/>
                    </a:lnTo>
                    <a:lnTo>
                      <a:pt x="64" y="71"/>
                    </a:lnTo>
                    <a:lnTo>
                      <a:pt x="58" y="61"/>
                    </a:lnTo>
                    <a:lnTo>
                      <a:pt x="58" y="55"/>
                    </a:lnTo>
                    <a:lnTo>
                      <a:pt x="64" y="51"/>
                    </a:lnTo>
                    <a:lnTo>
                      <a:pt x="64" y="48"/>
                    </a:lnTo>
                    <a:lnTo>
                      <a:pt x="64" y="45"/>
                    </a:lnTo>
                    <a:lnTo>
                      <a:pt x="48" y="35"/>
                    </a:lnTo>
                    <a:lnTo>
                      <a:pt x="48" y="32"/>
                    </a:lnTo>
                    <a:lnTo>
                      <a:pt x="45" y="26"/>
                    </a:lnTo>
                    <a:lnTo>
                      <a:pt x="35" y="19"/>
                    </a:lnTo>
                    <a:lnTo>
                      <a:pt x="35" y="13"/>
                    </a:lnTo>
                    <a:lnTo>
                      <a:pt x="16" y="6"/>
                    </a:lnTo>
                    <a:lnTo>
                      <a:pt x="3" y="0"/>
                    </a:lnTo>
                  </a:path>
                </a:pathLst>
              </a:custGeom>
              <a:noFill/>
              <a:ln w="0">
                <a:solidFill>
                  <a:srgbClr val="7F7F7F"/>
                </a:solidFill>
                <a:round/>
                <a:headEnd/>
                <a:tailEnd/>
              </a:ln>
            </p:spPr>
            <p:txBody>
              <a:bodyPr/>
              <a:lstStyle/>
              <a:p>
                <a:endParaRPr lang="en-US"/>
              </a:p>
            </p:txBody>
          </p:sp>
          <p:sp>
            <p:nvSpPr>
              <p:cNvPr id="33245" name="Freeform 328"/>
              <p:cNvSpPr>
                <a:spLocks/>
              </p:cNvSpPr>
              <p:nvPr/>
            </p:nvSpPr>
            <p:spPr bwMode="auto">
              <a:xfrm>
                <a:off x="3678" y="2129"/>
                <a:ext cx="39" cy="67"/>
              </a:xfrm>
              <a:custGeom>
                <a:avLst/>
                <a:gdLst>
                  <a:gd name="T0" fmla="*/ 19 w 39"/>
                  <a:gd name="T1" fmla="*/ 6 h 67"/>
                  <a:gd name="T2" fmla="*/ 19 w 39"/>
                  <a:gd name="T3" fmla="*/ 6 h 67"/>
                  <a:gd name="T4" fmla="*/ 26 w 39"/>
                  <a:gd name="T5" fmla="*/ 13 h 67"/>
                  <a:gd name="T6" fmla="*/ 29 w 39"/>
                  <a:gd name="T7" fmla="*/ 22 h 67"/>
                  <a:gd name="T8" fmla="*/ 32 w 39"/>
                  <a:gd name="T9" fmla="*/ 45 h 67"/>
                  <a:gd name="T10" fmla="*/ 32 w 39"/>
                  <a:gd name="T11" fmla="*/ 48 h 67"/>
                  <a:gd name="T12" fmla="*/ 36 w 39"/>
                  <a:gd name="T13" fmla="*/ 51 h 67"/>
                  <a:gd name="T14" fmla="*/ 39 w 39"/>
                  <a:gd name="T15" fmla="*/ 64 h 67"/>
                  <a:gd name="T16" fmla="*/ 39 w 39"/>
                  <a:gd name="T17" fmla="*/ 67 h 67"/>
                  <a:gd name="T18" fmla="*/ 36 w 39"/>
                  <a:gd name="T19" fmla="*/ 64 h 67"/>
                  <a:gd name="T20" fmla="*/ 32 w 39"/>
                  <a:gd name="T21" fmla="*/ 67 h 67"/>
                  <a:gd name="T22" fmla="*/ 19 w 39"/>
                  <a:gd name="T23" fmla="*/ 58 h 67"/>
                  <a:gd name="T24" fmla="*/ 13 w 39"/>
                  <a:gd name="T25" fmla="*/ 48 h 67"/>
                  <a:gd name="T26" fmla="*/ 10 w 39"/>
                  <a:gd name="T27" fmla="*/ 45 h 67"/>
                  <a:gd name="T28" fmla="*/ 7 w 39"/>
                  <a:gd name="T29" fmla="*/ 35 h 67"/>
                  <a:gd name="T30" fmla="*/ 3 w 39"/>
                  <a:gd name="T31" fmla="*/ 32 h 67"/>
                  <a:gd name="T32" fmla="*/ 3 w 39"/>
                  <a:gd name="T33" fmla="*/ 26 h 67"/>
                  <a:gd name="T34" fmla="*/ 3 w 39"/>
                  <a:gd name="T35" fmla="*/ 19 h 67"/>
                  <a:gd name="T36" fmla="*/ 0 w 39"/>
                  <a:gd name="T37" fmla="*/ 3 h 67"/>
                  <a:gd name="T38" fmla="*/ 0 w 39"/>
                  <a:gd name="T39" fmla="*/ 0 h 67"/>
                  <a:gd name="T40" fmla="*/ 7 w 39"/>
                  <a:gd name="T41" fmla="*/ 3 h 67"/>
                  <a:gd name="T42" fmla="*/ 10 w 39"/>
                  <a:gd name="T43" fmla="*/ 6 h 67"/>
                  <a:gd name="T44" fmla="*/ 10 w 39"/>
                  <a:gd name="T45" fmla="*/ 13 h 67"/>
                  <a:gd name="T46" fmla="*/ 13 w 39"/>
                  <a:gd name="T47" fmla="*/ 9 h 67"/>
                  <a:gd name="T48" fmla="*/ 16 w 39"/>
                  <a:gd name="T49" fmla="*/ 9 h 67"/>
                  <a:gd name="T50" fmla="*/ 19 w 39"/>
                  <a:gd name="T51" fmla="*/ 6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
                  <a:gd name="T79" fmla="*/ 0 h 67"/>
                  <a:gd name="T80" fmla="*/ 39 w 39"/>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 h="67">
                    <a:moveTo>
                      <a:pt x="19" y="6"/>
                    </a:moveTo>
                    <a:lnTo>
                      <a:pt x="19" y="6"/>
                    </a:lnTo>
                    <a:lnTo>
                      <a:pt x="26" y="13"/>
                    </a:lnTo>
                    <a:lnTo>
                      <a:pt x="29" y="22"/>
                    </a:lnTo>
                    <a:lnTo>
                      <a:pt x="32" y="45"/>
                    </a:lnTo>
                    <a:lnTo>
                      <a:pt x="32" y="48"/>
                    </a:lnTo>
                    <a:lnTo>
                      <a:pt x="36" y="51"/>
                    </a:lnTo>
                    <a:lnTo>
                      <a:pt x="39" y="64"/>
                    </a:lnTo>
                    <a:lnTo>
                      <a:pt x="39" y="67"/>
                    </a:lnTo>
                    <a:lnTo>
                      <a:pt x="36" y="64"/>
                    </a:lnTo>
                    <a:lnTo>
                      <a:pt x="32" y="67"/>
                    </a:lnTo>
                    <a:lnTo>
                      <a:pt x="19" y="58"/>
                    </a:lnTo>
                    <a:lnTo>
                      <a:pt x="13" y="48"/>
                    </a:lnTo>
                    <a:lnTo>
                      <a:pt x="10" y="45"/>
                    </a:lnTo>
                    <a:lnTo>
                      <a:pt x="7" y="35"/>
                    </a:lnTo>
                    <a:lnTo>
                      <a:pt x="3" y="32"/>
                    </a:lnTo>
                    <a:lnTo>
                      <a:pt x="3" y="26"/>
                    </a:lnTo>
                    <a:lnTo>
                      <a:pt x="3" y="19"/>
                    </a:lnTo>
                    <a:lnTo>
                      <a:pt x="0" y="3"/>
                    </a:lnTo>
                    <a:lnTo>
                      <a:pt x="0" y="0"/>
                    </a:lnTo>
                    <a:lnTo>
                      <a:pt x="7" y="3"/>
                    </a:lnTo>
                    <a:lnTo>
                      <a:pt x="10" y="6"/>
                    </a:lnTo>
                    <a:lnTo>
                      <a:pt x="10" y="13"/>
                    </a:lnTo>
                    <a:lnTo>
                      <a:pt x="13" y="9"/>
                    </a:lnTo>
                    <a:lnTo>
                      <a:pt x="16" y="9"/>
                    </a:lnTo>
                    <a:lnTo>
                      <a:pt x="19" y="6"/>
                    </a:lnTo>
                    <a:close/>
                  </a:path>
                </a:pathLst>
              </a:custGeom>
              <a:solidFill>
                <a:srgbClr val="CCCCCC"/>
              </a:solidFill>
              <a:ln w="9525">
                <a:noFill/>
                <a:round/>
                <a:headEnd/>
                <a:tailEnd/>
              </a:ln>
            </p:spPr>
            <p:txBody>
              <a:bodyPr/>
              <a:lstStyle/>
              <a:p>
                <a:endParaRPr lang="en-US"/>
              </a:p>
            </p:txBody>
          </p:sp>
          <p:sp>
            <p:nvSpPr>
              <p:cNvPr id="33246" name="Freeform 329"/>
              <p:cNvSpPr>
                <a:spLocks/>
              </p:cNvSpPr>
              <p:nvPr/>
            </p:nvSpPr>
            <p:spPr bwMode="auto">
              <a:xfrm>
                <a:off x="3678" y="2129"/>
                <a:ext cx="39" cy="67"/>
              </a:xfrm>
              <a:custGeom>
                <a:avLst/>
                <a:gdLst>
                  <a:gd name="T0" fmla="*/ 19 w 39"/>
                  <a:gd name="T1" fmla="*/ 6 h 67"/>
                  <a:gd name="T2" fmla="*/ 19 w 39"/>
                  <a:gd name="T3" fmla="*/ 6 h 67"/>
                  <a:gd name="T4" fmla="*/ 26 w 39"/>
                  <a:gd name="T5" fmla="*/ 13 h 67"/>
                  <a:gd name="T6" fmla="*/ 29 w 39"/>
                  <a:gd name="T7" fmla="*/ 22 h 67"/>
                  <a:gd name="T8" fmla="*/ 32 w 39"/>
                  <a:gd name="T9" fmla="*/ 45 h 67"/>
                  <a:gd name="T10" fmla="*/ 32 w 39"/>
                  <a:gd name="T11" fmla="*/ 48 h 67"/>
                  <a:gd name="T12" fmla="*/ 36 w 39"/>
                  <a:gd name="T13" fmla="*/ 51 h 67"/>
                  <a:gd name="T14" fmla="*/ 39 w 39"/>
                  <a:gd name="T15" fmla="*/ 64 h 67"/>
                  <a:gd name="T16" fmla="*/ 39 w 39"/>
                  <a:gd name="T17" fmla="*/ 67 h 67"/>
                  <a:gd name="T18" fmla="*/ 36 w 39"/>
                  <a:gd name="T19" fmla="*/ 64 h 67"/>
                  <a:gd name="T20" fmla="*/ 32 w 39"/>
                  <a:gd name="T21" fmla="*/ 67 h 67"/>
                  <a:gd name="T22" fmla="*/ 19 w 39"/>
                  <a:gd name="T23" fmla="*/ 58 h 67"/>
                  <a:gd name="T24" fmla="*/ 13 w 39"/>
                  <a:gd name="T25" fmla="*/ 48 h 67"/>
                  <a:gd name="T26" fmla="*/ 10 w 39"/>
                  <a:gd name="T27" fmla="*/ 45 h 67"/>
                  <a:gd name="T28" fmla="*/ 7 w 39"/>
                  <a:gd name="T29" fmla="*/ 35 h 67"/>
                  <a:gd name="T30" fmla="*/ 3 w 39"/>
                  <a:gd name="T31" fmla="*/ 32 h 67"/>
                  <a:gd name="T32" fmla="*/ 3 w 39"/>
                  <a:gd name="T33" fmla="*/ 26 h 67"/>
                  <a:gd name="T34" fmla="*/ 3 w 39"/>
                  <a:gd name="T35" fmla="*/ 19 h 67"/>
                  <a:gd name="T36" fmla="*/ 0 w 39"/>
                  <a:gd name="T37" fmla="*/ 3 h 67"/>
                  <a:gd name="T38" fmla="*/ 0 w 39"/>
                  <a:gd name="T39" fmla="*/ 0 h 67"/>
                  <a:gd name="T40" fmla="*/ 7 w 39"/>
                  <a:gd name="T41" fmla="*/ 3 h 67"/>
                  <a:gd name="T42" fmla="*/ 10 w 39"/>
                  <a:gd name="T43" fmla="*/ 6 h 67"/>
                  <a:gd name="T44" fmla="*/ 10 w 39"/>
                  <a:gd name="T45" fmla="*/ 13 h 67"/>
                  <a:gd name="T46" fmla="*/ 13 w 39"/>
                  <a:gd name="T47" fmla="*/ 9 h 67"/>
                  <a:gd name="T48" fmla="*/ 16 w 39"/>
                  <a:gd name="T49" fmla="*/ 9 h 67"/>
                  <a:gd name="T50" fmla="*/ 19 w 39"/>
                  <a:gd name="T51" fmla="*/ 6 h 67"/>
                  <a:gd name="T52" fmla="*/ 19 w 39"/>
                  <a:gd name="T53" fmla="*/ 6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
                  <a:gd name="T82" fmla="*/ 0 h 67"/>
                  <a:gd name="T83" fmla="*/ 39 w 39"/>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 h="67">
                    <a:moveTo>
                      <a:pt x="19" y="6"/>
                    </a:moveTo>
                    <a:lnTo>
                      <a:pt x="19" y="6"/>
                    </a:lnTo>
                    <a:lnTo>
                      <a:pt x="26" y="13"/>
                    </a:lnTo>
                    <a:lnTo>
                      <a:pt x="29" y="22"/>
                    </a:lnTo>
                    <a:lnTo>
                      <a:pt x="32" y="45"/>
                    </a:lnTo>
                    <a:lnTo>
                      <a:pt x="32" y="48"/>
                    </a:lnTo>
                    <a:lnTo>
                      <a:pt x="36" y="51"/>
                    </a:lnTo>
                    <a:lnTo>
                      <a:pt x="39" y="64"/>
                    </a:lnTo>
                    <a:lnTo>
                      <a:pt x="39" y="67"/>
                    </a:lnTo>
                    <a:lnTo>
                      <a:pt x="36" y="64"/>
                    </a:lnTo>
                    <a:lnTo>
                      <a:pt x="32" y="67"/>
                    </a:lnTo>
                    <a:lnTo>
                      <a:pt x="19" y="58"/>
                    </a:lnTo>
                    <a:lnTo>
                      <a:pt x="13" y="48"/>
                    </a:lnTo>
                    <a:lnTo>
                      <a:pt x="10" y="45"/>
                    </a:lnTo>
                    <a:lnTo>
                      <a:pt x="7" y="35"/>
                    </a:lnTo>
                    <a:lnTo>
                      <a:pt x="3" y="32"/>
                    </a:lnTo>
                    <a:lnTo>
                      <a:pt x="3" y="26"/>
                    </a:lnTo>
                    <a:lnTo>
                      <a:pt x="3" y="19"/>
                    </a:lnTo>
                    <a:lnTo>
                      <a:pt x="0" y="3"/>
                    </a:lnTo>
                    <a:lnTo>
                      <a:pt x="0" y="0"/>
                    </a:lnTo>
                    <a:lnTo>
                      <a:pt x="7" y="3"/>
                    </a:lnTo>
                    <a:lnTo>
                      <a:pt x="10" y="6"/>
                    </a:lnTo>
                    <a:lnTo>
                      <a:pt x="10" y="13"/>
                    </a:lnTo>
                    <a:lnTo>
                      <a:pt x="13" y="9"/>
                    </a:lnTo>
                    <a:lnTo>
                      <a:pt x="16" y="9"/>
                    </a:lnTo>
                    <a:lnTo>
                      <a:pt x="19" y="6"/>
                    </a:lnTo>
                  </a:path>
                </a:pathLst>
              </a:custGeom>
              <a:noFill/>
              <a:ln w="0">
                <a:solidFill>
                  <a:srgbClr val="7F7F7F"/>
                </a:solidFill>
                <a:round/>
                <a:headEnd/>
                <a:tailEnd/>
              </a:ln>
            </p:spPr>
            <p:txBody>
              <a:bodyPr/>
              <a:lstStyle/>
              <a:p>
                <a:endParaRPr lang="en-US"/>
              </a:p>
            </p:txBody>
          </p:sp>
          <p:sp>
            <p:nvSpPr>
              <p:cNvPr id="33247" name="Freeform 330"/>
              <p:cNvSpPr>
                <a:spLocks/>
              </p:cNvSpPr>
              <p:nvPr/>
            </p:nvSpPr>
            <p:spPr bwMode="auto">
              <a:xfrm>
                <a:off x="3765" y="2126"/>
                <a:ext cx="90" cy="77"/>
              </a:xfrm>
              <a:custGeom>
                <a:avLst/>
                <a:gdLst>
                  <a:gd name="T0" fmla="*/ 48 w 90"/>
                  <a:gd name="T1" fmla="*/ 38 h 77"/>
                  <a:gd name="T2" fmla="*/ 48 w 90"/>
                  <a:gd name="T3" fmla="*/ 29 h 77"/>
                  <a:gd name="T4" fmla="*/ 51 w 90"/>
                  <a:gd name="T5" fmla="*/ 32 h 77"/>
                  <a:gd name="T6" fmla="*/ 55 w 90"/>
                  <a:gd name="T7" fmla="*/ 29 h 77"/>
                  <a:gd name="T8" fmla="*/ 55 w 90"/>
                  <a:gd name="T9" fmla="*/ 22 h 77"/>
                  <a:gd name="T10" fmla="*/ 55 w 90"/>
                  <a:gd name="T11" fmla="*/ 19 h 77"/>
                  <a:gd name="T12" fmla="*/ 64 w 90"/>
                  <a:gd name="T13" fmla="*/ 0 h 77"/>
                  <a:gd name="T14" fmla="*/ 68 w 90"/>
                  <a:gd name="T15" fmla="*/ 0 h 77"/>
                  <a:gd name="T16" fmla="*/ 71 w 90"/>
                  <a:gd name="T17" fmla="*/ 3 h 77"/>
                  <a:gd name="T18" fmla="*/ 74 w 90"/>
                  <a:gd name="T19" fmla="*/ 12 h 77"/>
                  <a:gd name="T20" fmla="*/ 77 w 90"/>
                  <a:gd name="T21" fmla="*/ 16 h 77"/>
                  <a:gd name="T22" fmla="*/ 87 w 90"/>
                  <a:gd name="T23" fmla="*/ 19 h 77"/>
                  <a:gd name="T24" fmla="*/ 84 w 90"/>
                  <a:gd name="T25" fmla="*/ 25 h 77"/>
                  <a:gd name="T26" fmla="*/ 80 w 90"/>
                  <a:gd name="T27" fmla="*/ 29 h 77"/>
                  <a:gd name="T28" fmla="*/ 77 w 90"/>
                  <a:gd name="T29" fmla="*/ 35 h 77"/>
                  <a:gd name="T30" fmla="*/ 74 w 90"/>
                  <a:gd name="T31" fmla="*/ 35 h 77"/>
                  <a:gd name="T32" fmla="*/ 58 w 90"/>
                  <a:gd name="T33" fmla="*/ 35 h 77"/>
                  <a:gd name="T34" fmla="*/ 51 w 90"/>
                  <a:gd name="T35" fmla="*/ 54 h 77"/>
                  <a:gd name="T36" fmla="*/ 48 w 90"/>
                  <a:gd name="T37" fmla="*/ 70 h 77"/>
                  <a:gd name="T38" fmla="*/ 35 w 90"/>
                  <a:gd name="T39" fmla="*/ 74 h 77"/>
                  <a:gd name="T40" fmla="*/ 32 w 90"/>
                  <a:gd name="T41" fmla="*/ 70 h 77"/>
                  <a:gd name="T42" fmla="*/ 19 w 90"/>
                  <a:gd name="T43" fmla="*/ 77 h 77"/>
                  <a:gd name="T44" fmla="*/ 13 w 90"/>
                  <a:gd name="T45" fmla="*/ 77 h 77"/>
                  <a:gd name="T46" fmla="*/ 6 w 90"/>
                  <a:gd name="T47" fmla="*/ 77 h 77"/>
                  <a:gd name="T48" fmla="*/ 0 w 90"/>
                  <a:gd name="T49" fmla="*/ 67 h 77"/>
                  <a:gd name="T50" fmla="*/ 3 w 90"/>
                  <a:gd name="T51" fmla="*/ 64 h 77"/>
                  <a:gd name="T52" fmla="*/ 6 w 90"/>
                  <a:gd name="T53" fmla="*/ 67 h 77"/>
                  <a:gd name="T54" fmla="*/ 16 w 90"/>
                  <a:gd name="T55" fmla="*/ 70 h 77"/>
                  <a:gd name="T56" fmla="*/ 16 w 90"/>
                  <a:gd name="T57" fmla="*/ 61 h 77"/>
                  <a:gd name="T58" fmla="*/ 19 w 90"/>
                  <a:gd name="T59" fmla="*/ 57 h 77"/>
                  <a:gd name="T60" fmla="*/ 32 w 90"/>
                  <a:gd name="T61" fmla="*/ 51 h 77"/>
                  <a:gd name="T62" fmla="*/ 42 w 90"/>
                  <a:gd name="T63" fmla="*/ 32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77"/>
                  <a:gd name="T98" fmla="*/ 90 w 90"/>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77">
                    <a:moveTo>
                      <a:pt x="42" y="32"/>
                    </a:moveTo>
                    <a:lnTo>
                      <a:pt x="48" y="38"/>
                    </a:lnTo>
                    <a:lnTo>
                      <a:pt x="48" y="35"/>
                    </a:lnTo>
                    <a:lnTo>
                      <a:pt x="48" y="29"/>
                    </a:lnTo>
                    <a:lnTo>
                      <a:pt x="51" y="32"/>
                    </a:lnTo>
                    <a:lnTo>
                      <a:pt x="55" y="32"/>
                    </a:lnTo>
                    <a:lnTo>
                      <a:pt x="55" y="29"/>
                    </a:lnTo>
                    <a:lnTo>
                      <a:pt x="51" y="25"/>
                    </a:lnTo>
                    <a:lnTo>
                      <a:pt x="55" y="22"/>
                    </a:lnTo>
                    <a:lnTo>
                      <a:pt x="55" y="19"/>
                    </a:lnTo>
                    <a:lnTo>
                      <a:pt x="58" y="19"/>
                    </a:lnTo>
                    <a:lnTo>
                      <a:pt x="64" y="0"/>
                    </a:lnTo>
                    <a:lnTo>
                      <a:pt x="64" y="6"/>
                    </a:lnTo>
                    <a:lnTo>
                      <a:pt x="68" y="0"/>
                    </a:lnTo>
                    <a:lnTo>
                      <a:pt x="71" y="3"/>
                    </a:lnTo>
                    <a:lnTo>
                      <a:pt x="74" y="6"/>
                    </a:lnTo>
                    <a:lnTo>
                      <a:pt x="74" y="12"/>
                    </a:lnTo>
                    <a:lnTo>
                      <a:pt x="77" y="12"/>
                    </a:lnTo>
                    <a:lnTo>
                      <a:pt x="77" y="16"/>
                    </a:lnTo>
                    <a:lnTo>
                      <a:pt x="80" y="16"/>
                    </a:lnTo>
                    <a:lnTo>
                      <a:pt x="87" y="19"/>
                    </a:lnTo>
                    <a:lnTo>
                      <a:pt x="90" y="22"/>
                    </a:lnTo>
                    <a:lnTo>
                      <a:pt x="84" y="25"/>
                    </a:lnTo>
                    <a:lnTo>
                      <a:pt x="80" y="25"/>
                    </a:lnTo>
                    <a:lnTo>
                      <a:pt x="80" y="29"/>
                    </a:lnTo>
                    <a:lnTo>
                      <a:pt x="84" y="32"/>
                    </a:lnTo>
                    <a:lnTo>
                      <a:pt x="77" y="35"/>
                    </a:lnTo>
                    <a:lnTo>
                      <a:pt x="74" y="35"/>
                    </a:lnTo>
                    <a:lnTo>
                      <a:pt x="71" y="35"/>
                    </a:lnTo>
                    <a:lnTo>
                      <a:pt x="58" y="35"/>
                    </a:lnTo>
                    <a:lnTo>
                      <a:pt x="55" y="48"/>
                    </a:lnTo>
                    <a:lnTo>
                      <a:pt x="51" y="54"/>
                    </a:lnTo>
                    <a:lnTo>
                      <a:pt x="48" y="64"/>
                    </a:lnTo>
                    <a:lnTo>
                      <a:pt x="48" y="70"/>
                    </a:lnTo>
                    <a:lnTo>
                      <a:pt x="45" y="70"/>
                    </a:lnTo>
                    <a:lnTo>
                      <a:pt x="35" y="74"/>
                    </a:lnTo>
                    <a:lnTo>
                      <a:pt x="32" y="74"/>
                    </a:lnTo>
                    <a:lnTo>
                      <a:pt x="32" y="70"/>
                    </a:lnTo>
                    <a:lnTo>
                      <a:pt x="26" y="70"/>
                    </a:lnTo>
                    <a:lnTo>
                      <a:pt x="19" y="77"/>
                    </a:lnTo>
                    <a:lnTo>
                      <a:pt x="16" y="77"/>
                    </a:lnTo>
                    <a:lnTo>
                      <a:pt x="13" y="77"/>
                    </a:lnTo>
                    <a:lnTo>
                      <a:pt x="10" y="77"/>
                    </a:lnTo>
                    <a:lnTo>
                      <a:pt x="6" y="77"/>
                    </a:lnTo>
                    <a:lnTo>
                      <a:pt x="0" y="67"/>
                    </a:lnTo>
                    <a:lnTo>
                      <a:pt x="0" y="64"/>
                    </a:lnTo>
                    <a:lnTo>
                      <a:pt x="3" y="64"/>
                    </a:lnTo>
                    <a:lnTo>
                      <a:pt x="3" y="67"/>
                    </a:lnTo>
                    <a:lnTo>
                      <a:pt x="6" y="67"/>
                    </a:lnTo>
                    <a:lnTo>
                      <a:pt x="10" y="67"/>
                    </a:lnTo>
                    <a:lnTo>
                      <a:pt x="16" y="70"/>
                    </a:lnTo>
                    <a:lnTo>
                      <a:pt x="16" y="64"/>
                    </a:lnTo>
                    <a:lnTo>
                      <a:pt x="16" y="61"/>
                    </a:lnTo>
                    <a:lnTo>
                      <a:pt x="19" y="61"/>
                    </a:lnTo>
                    <a:lnTo>
                      <a:pt x="19" y="57"/>
                    </a:lnTo>
                    <a:lnTo>
                      <a:pt x="19" y="54"/>
                    </a:lnTo>
                    <a:lnTo>
                      <a:pt x="32" y="51"/>
                    </a:lnTo>
                    <a:lnTo>
                      <a:pt x="39" y="35"/>
                    </a:lnTo>
                    <a:lnTo>
                      <a:pt x="42" y="32"/>
                    </a:lnTo>
                    <a:close/>
                  </a:path>
                </a:pathLst>
              </a:custGeom>
              <a:solidFill>
                <a:srgbClr val="CCCCCC"/>
              </a:solidFill>
              <a:ln w="9525">
                <a:noFill/>
                <a:round/>
                <a:headEnd/>
                <a:tailEnd/>
              </a:ln>
            </p:spPr>
            <p:txBody>
              <a:bodyPr/>
              <a:lstStyle/>
              <a:p>
                <a:endParaRPr lang="en-US"/>
              </a:p>
            </p:txBody>
          </p:sp>
          <p:sp>
            <p:nvSpPr>
              <p:cNvPr id="33248" name="Freeform 331"/>
              <p:cNvSpPr>
                <a:spLocks/>
              </p:cNvSpPr>
              <p:nvPr/>
            </p:nvSpPr>
            <p:spPr bwMode="auto">
              <a:xfrm>
                <a:off x="3765" y="2126"/>
                <a:ext cx="90" cy="77"/>
              </a:xfrm>
              <a:custGeom>
                <a:avLst/>
                <a:gdLst>
                  <a:gd name="T0" fmla="*/ 48 w 90"/>
                  <a:gd name="T1" fmla="*/ 38 h 77"/>
                  <a:gd name="T2" fmla="*/ 48 w 90"/>
                  <a:gd name="T3" fmla="*/ 29 h 77"/>
                  <a:gd name="T4" fmla="*/ 51 w 90"/>
                  <a:gd name="T5" fmla="*/ 32 h 77"/>
                  <a:gd name="T6" fmla="*/ 55 w 90"/>
                  <a:gd name="T7" fmla="*/ 29 h 77"/>
                  <a:gd name="T8" fmla="*/ 55 w 90"/>
                  <a:gd name="T9" fmla="*/ 22 h 77"/>
                  <a:gd name="T10" fmla="*/ 55 w 90"/>
                  <a:gd name="T11" fmla="*/ 19 h 77"/>
                  <a:gd name="T12" fmla="*/ 64 w 90"/>
                  <a:gd name="T13" fmla="*/ 0 h 77"/>
                  <a:gd name="T14" fmla="*/ 68 w 90"/>
                  <a:gd name="T15" fmla="*/ 0 h 77"/>
                  <a:gd name="T16" fmla="*/ 71 w 90"/>
                  <a:gd name="T17" fmla="*/ 3 h 77"/>
                  <a:gd name="T18" fmla="*/ 74 w 90"/>
                  <a:gd name="T19" fmla="*/ 12 h 77"/>
                  <a:gd name="T20" fmla="*/ 77 w 90"/>
                  <a:gd name="T21" fmla="*/ 16 h 77"/>
                  <a:gd name="T22" fmla="*/ 87 w 90"/>
                  <a:gd name="T23" fmla="*/ 19 h 77"/>
                  <a:gd name="T24" fmla="*/ 84 w 90"/>
                  <a:gd name="T25" fmla="*/ 25 h 77"/>
                  <a:gd name="T26" fmla="*/ 80 w 90"/>
                  <a:gd name="T27" fmla="*/ 29 h 77"/>
                  <a:gd name="T28" fmla="*/ 77 w 90"/>
                  <a:gd name="T29" fmla="*/ 35 h 77"/>
                  <a:gd name="T30" fmla="*/ 74 w 90"/>
                  <a:gd name="T31" fmla="*/ 35 h 77"/>
                  <a:gd name="T32" fmla="*/ 58 w 90"/>
                  <a:gd name="T33" fmla="*/ 35 h 77"/>
                  <a:gd name="T34" fmla="*/ 51 w 90"/>
                  <a:gd name="T35" fmla="*/ 54 h 77"/>
                  <a:gd name="T36" fmla="*/ 48 w 90"/>
                  <a:gd name="T37" fmla="*/ 70 h 77"/>
                  <a:gd name="T38" fmla="*/ 35 w 90"/>
                  <a:gd name="T39" fmla="*/ 74 h 77"/>
                  <a:gd name="T40" fmla="*/ 32 w 90"/>
                  <a:gd name="T41" fmla="*/ 70 h 77"/>
                  <a:gd name="T42" fmla="*/ 19 w 90"/>
                  <a:gd name="T43" fmla="*/ 77 h 77"/>
                  <a:gd name="T44" fmla="*/ 13 w 90"/>
                  <a:gd name="T45" fmla="*/ 77 h 77"/>
                  <a:gd name="T46" fmla="*/ 6 w 90"/>
                  <a:gd name="T47" fmla="*/ 77 h 77"/>
                  <a:gd name="T48" fmla="*/ 0 w 90"/>
                  <a:gd name="T49" fmla="*/ 67 h 77"/>
                  <a:gd name="T50" fmla="*/ 3 w 90"/>
                  <a:gd name="T51" fmla="*/ 64 h 77"/>
                  <a:gd name="T52" fmla="*/ 6 w 90"/>
                  <a:gd name="T53" fmla="*/ 67 h 77"/>
                  <a:gd name="T54" fmla="*/ 16 w 90"/>
                  <a:gd name="T55" fmla="*/ 70 h 77"/>
                  <a:gd name="T56" fmla="*/ 16 w 90"/>
                  <a:gd name="T57" fmla="*/ 61 h 77"/>
                  <a:gd name="T58" fmla="*/ 19 w 90"/>
                  <a:gd name="T59" fmla="*/ 57 h 77"/>
                  <a:gd name="T60" fmla="*/ 32 w 90"/>
                  <a:gd name="T61" fmla="*/ 51 h 77"/>
                  <a:gd name="T62" fmla="*/ 42 w 90"/>
                  <a:gd name="T63" fmla="*/ 32 h 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77"/>
                  <a:gd name="T98" fmla="*/ 90 w 90"/>
                  <a:gd name="T99" fmla="*/ 77 h 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77">
                    <a:moveTo>
                      <a:pt x="42" y="32"/>
                    </a:moveTo>
                    <a:lnTo>
                      <a:pt x="48" y="38"/>
                    </a:lnTo>
                    <a:lnTo>
                      <a:pt x="48" y="35"/>
                    </a:lnTo>
                    <a:lnTo>
                      <a:pt x="48" y="29"/>
                    </a:lnTo>
                    <a:lnTo>
                      <a:pt x="51" y="32"/>
                    </a:lnTo>
                    <a:lnTo>
                      <a:pt x="55" y="32"/>
                    </a:lnTo>
                    <a:lnTo>
                      <a:pt x="55" y="29"/>
                    </a:lnTo>
                    <a:lnTo>
                      <a:pt x="51" y="25"/>
                    </a:lnTo>
                    <a:lnTo>
                      <a:pt x="55" y="22"/>
                    </a:lnTo>
                    <a:lnTo>
                      <a:pt x="55" y="19"/>
                    </a:lnTo>
                    <a:lnTo>
                      <a:pt x="58" y="19"/>
                    </a:lnTo>
                    <a:lnTo>
                      <a:pt x="64" y="0"/>
                    </a:lnTo>
                    <a:lnTo>
                      <a:pt x="64" y="6"/>
                    </a:lnTo>
                    <a:lnTo>
                      <a:pt x="68" y="0"/>
                    </a:lnTo>
                    <a:lnTo>
                      <a:pt x="71" y="3"/>
                    </a:lnTo>
                    <a:lnTo>
                      <a:pt x="74" y="6"/>
                    </a:lnTo>
                    <a:lnTo>
                      <a:pt x="74" y="12"/>
                    </a:lnTo>
                    <a:lnTo>
                      <a:pt x="77" y="12"/>
                    </a:lnTo>
                    <a:lnTo>
                      <a:pt x="77" y="16"/>
                    </a:lnTo>
                    <a:lnTo>
                      <a:pt x="80" y="16"/>
                    </a:lnTo>
                    <a:lnTo>
                      <a:pt x="87" y="19"/>
                    </a:lnTo>
                    <a:lnTo>
                      <a:pt x="90" y="22"/>
                    </a:lnTo>
                    <a:lnTo>
                      <a:pt x="84" y="25"/>
                    </a:lnTo>
                    <a:lnTo>
                      <a:pt x="80" y="25"/>
                    </a:lnTo>
                    <a:lnTo>
                      <a:pt x="80" y="29"/>
                    </a:lnTo>
                    <a:lnTo>
                      <a:pt x="84" y="32"/>
                    </a:lnTo>
                    <a:lnTo>
                      <a:pt x="77" y="35"/>
                    </a:lnTo>
                    <a:lnTo>
                      <a:pt x="74" y="35"/>
                    </a:lnTo>
                    <a:lnTo>
                      <a:pt x="71" y="35"/>
                    </a:lnTo>
                    <a:lnTo>
                      <a:pt x="58" y="35"/>
                    </a:lnTo>
                    <a:lnTo>
                      <a:pt x="55" y="48"/>
                    </a:lnTo>
                    <a:lnTo>
                      <a:pt x="51" y="54"/>
                    </a:lnTo>
                    <a:lnTo>
                      <a:pt x="48" y="64"/>
                    </a:lnTo>
                    <a:lnTo>
                      <a:pt x="48" y="70"/>
                    </a:lnTo>
                    <a:lnTo>
                      <a:pt x="45" y="70"/>
                    </a:lnTo>
                    <a:lnTo>
                      <a:pt x="35" y="74"/>
                    </a:lnTo>
                    <a:lnTo>
                      <a:pt x="32" y="74"/>
                    </a:lnTo>
                    <a:lnTo>
                      <a:pt x="32" y="70"/>
                    </a:lnTo>
                    <a:lnTo>
                      <a:pt x="26" y="70"/>
                    </a:lnTo>
                    <a:lnTo>
                      <a:pt x="19" y="77"/>
                    </a:lnTo>
                    <a:lnTo>
                      <a:pt x="16" y="77"/>
                    </a:lnTo>
                    <a:lnTo>
                      <a:pt x="13" y="77"/>
                    </a:lnTo>
                    <a:lnTo>
                      <a:pt x="10" y="77"/>
                    </a:lnTo>
                    <a:lnTo>
                      <a:pt x="6" y="77"/>
                    </a:lnTo>
                    <a:lnTo>
                      <a:pt x="0" y="67"/>
                    </a:lnTo>
                    <a:lnTo>
                      <a:pt x="0" y="64"/>
                    </a:lnTo>
                    <a:lnTo>
                      <a:pt x="3" y="64"/>
                    </a:lnTo>
                    <a:lnTo>
                      <a:pt x="3" y="67"/>
                    </a:lnTo>
                    <a:lnTo>
                      <a:pt x="6" y="67"/>
                    </a:lnTo>
                    <a:lnTo>
                      <a:pt x="10" y="67"/>
                    </a:lnTo>
                    <a:lnTo>
                      <a:pt x="16" y="70"/>
                    </a:lnTo>
                    <a:lnTo>
                      <a:pt x="16" y="64"/>
                    </a:lnTo>
                    <a:lnTo>
                      <a:pt x="16" y="61"/>
                    </a:lnTo>
                    <a:lnTo>
                      <a:pt x="19" y="61"/>
                    </a:lnTo>
                    <a:lnTo>
                      <a:pt x="19" y="57"/>
                    </a:lnTo>
                    <a:lnTo>
                      <a:pt x="19" y="54"/>
                    </a:lnTo>
                    <a:lnTo>
                      <a:pt x="32" y="51"/>
                    </a:lnTo>
                    <a:lnTo>
                      <a:pt x="39" y="35"/>
                    </a:lnTo>
                    <a:lnTo>
                      <a:pt x="42" y="32"/>
                    </a:lnTo>
                  </a:path>
                </a:pathLst>
              </a:custGeom>
              <a:noFill/>
              <a:ln w="0">
                <a:solidFill>
                  <a:srgbClr val="7F7F7F"/>
                </a:solidFill>
                <a:round/>
                <a:headEnd/>
                <a:tailEnd/>
              </a:ln>
            </p:spPr>
            <p:txBody>
              <a:bodyPr/>
              <a:lstStyle/>
              <a:p>
                <a:endParaRPr lang="en-US"/>
              </a:p>
            </p:txBody>
          </p:sp>
          <p:sp>
            <p:nvSpPr>
              <p:cNvPr id="33249" name="Freeform 332"/>
              <p:cNvSpPr>
                <a:spLocks/>
              </p:cNvSpPr>
              <p:nvPr/>
            </p:nvSpPr>
            <p:spPr bwMode="auto">
              <a:xfrm>
                <a:off x="3762" y="2161"/>
                <a:ext cx="90" cy="109"/>
              </a:xfrm>
              <a:custGeom>
                <a:avLst/>
                <a:gdLst>
                  <a:gd name="T0" fmla="*/ 77 w 90"/>
                  <a:gd name="T1" fmla="*/ 3 h 109"/>
                  <a:gd name="T2" fmla="*/ 80 w 90"/>
                  <a:gd name="T3" fmla="*/ 6 h 109"/>
                  <a:gd name="T4" fmla="*/ 77 w 90"/>
                  <a:gd name="T5" fmla="*/ 16 h 109"/>
                  <a:gd name="T6" fmla="*/ 80 w 90"/>
                  <a:gd name="T7" fmla="*/ 32 h 109"/>
                  <a:gd name="T8" fmla="*/ 87 w 90"/>
                  <a:gd name="T9" fmla="*/ 45 h 109"/>
                  <a:gd name="T10" fmla="*/ 83 w 90"/>
                  <a:gd name="T11" fmla="*/ 42 h 109"/>
                  <a:gd name="T12" fmla="*/ 80 w 90"/>
                  <a:gd name="T13" fmla="*/ 45 h 109"/>
                  <a:gd name="T14" fmla="*/ 77 w 90"/>
                  <a:gd name="T15" fmla="*/ 61 h 109"/>
                  <a:gd name="T16" fmla="*/ 71 w 90"/>
                  <a:gd name="T17" fmla="*/ 71 h 109"/>
                  <a:gd name="T18" fmla="*/ 67 w 90"/>
                  <a:gd name="T19" fmla="*/ 80 h 109"/>
                  <a:gd name="T20" fmla="*/ 71 w 90"/>
                  <a:gd name="T21" fmla="*/ 84 h 109"/>
                  <a:gd name="T22" fmla="*/ 67 w 90"/>
                  <a:gd name="T23" fmla="*/ 90 h 109"/>
                  <a:gd name="T24" fmla="*/ 51 w 90"/>
                  <a:gd name="T25" fmla="*/ 109 h 109"/>
                  <a:gd name="T26" fmla="*/ 51 w 90"/>
                  <a:gd name="T27" fmla="*/ 100 h 109"/>
                  <a:gd name="T28" fmla="*/ 48 w 90"/>
                  <a:gd name="T29" fmla="*/ 100 h 109"/>
                  <a:gd name="T30" fmla="*/ 42 w 90"/>
                  <a:gd name="T31" fmla="*/ 96 h 109"/>
                  <a:gd name="T32" fmla="*/ 35 w 90"/>
                  <a:gd name="T33" fmla="*/ 93 h 109"/>
                  <a:gd name="T34" fmla="*/ 32 w 90"/>
                  <a:gd name="T35" fmla="*/ 100 h 109"/>
                  <a:gd name="T36" fmla="*/ 26 w 90"/>
                  <a:gd name="T37" fmla="*/ 100 h 109"/>
                  <a:gd name="T38" fmla="*/ 22 w 90"/>
                  <a:gd name="T39" fmla="*/ 93 h 109"/>
                  <a:gd name="T40" fmla="*/ 19 w 90"/>
                  <a:gd name="T41" fmla="*/ 93 h 109"/>
                  <a:gd name="T42" fmla="*/ 13 w 90"/>
                  <a:gd name="T43" fmla="*/ 93 h 109"/>
                  <a:gd name="T44" fmla="*/ 9 w 90"/>
                  <a:gd name="T45" fmla="*/ 80 h 109"/>
                  <a:gd name="T46" fmla="*/ 6 w 90"/>
                  <a:gd name="T47" fmla="*/ 71 h 109"/>
                  <a:gd name="T48" fmla="*/ 0 w 90"/>
                  <a:gd name="T49" fmla="*/ 61 h 109"/>
                  <a:gd name="T50" fmla="*/ 0 w 90"/>
                  <a:gd name="T51" fmla="*/ 55 h 109"/>
                  <a:gd name="T52" fmla="*/ 0 w 90"/>
                  <a:gd name="T53" fmla="*/ 42 h 109"/>
                  <a:gd name="T54" fmla="*/ 3 w 90"/>
                  <a:gd name="T55" fmla="*/ 29 h 109"/>
                  <a:gd name="T56" fmla="*/ 9 w 90"/>
                  <a:gd name="T57" fmla="*/ 42 h 109"/>
                  <a:gd name="T58" fmla="*/ 13 w 90"/>
                  <a:gd name="T59" fmla="*/ 42 h 109"/>
                  <a:gd name="T60" fmla="*/ 19 w 90"/>
                  <a:gd name="T61" fmla="*/ 42 h 109"/>
                  <a:gd name="T62" fmla="*/ 29 w 90"/>
                  <a:gd name="T63" fmla="*/ 35 h 109"/>
                  <a:gd name="T64" fmla="*/ 35 w 90"/>
                  <a:gd name="T65" fmla="*/ 39 h 109"/>
                  <a:gd name="T66" fmla="*/ 48 w 90"/>
                  <a:gd name="T67" fmla="*/ 35 h 109"/>
                  <a:gd name="T68" fmla="*/ 51 w 90"/>
                  <a:gd name="T69" fmla="*/ 29 h 109"/>
                  <a:gd name="T70" fmla="*/ 58 w 90"/>
                  <a:gd name="T71" fmla="*/ 13 h 109"/>
                  <a:gd name="T72" fmla="*/ 74 w 90"/>
                  <a:gd name="T73" fmla="*/ 0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09"/>
                  <a:gd name="T113" fmla="*/ 90 w 90"/>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09">
                    <a:moveTo>
                      <a:pt x="77" y="0"/>
                    </a:moveTo>
                    <a:lnTo>
                      <a:pt x="77" y="3"/>
                    </a:lnTo>
                    <a:lnTo>
                      <a:pt x="80" y="6"/>
                    </a:lnTo>
                    <a:lnTo>
                      <a:pt x="74" y="10"/>
                    </a:lnTo>
                    <a:lnTo>
                      <a:pt x="77" y="16"/>
                    </a:lnTo>
                    <a:lnTo>
                      <a:pt x="83" y="26"/>
                    </a:lnTo>
                    <a:lnTo>
                      <a:pt x="80" y="32"/>
                    </a:lnTo>
                    <a:lnTo>
                      <a:pt x="90" y="42"/>
                    </a:lnTo>
                    <a:lnTo>
                      <a:pt x="87" y="45"/>
                    </a:lnTo>
                    <a:lnTo>
                      <a:pt x="83" y="45"/>
                    </a:lnTo>
                    <a:lnTo>
                      <a:pt x="83" y="42"/>
                    </a:lnTo>
                    <a:lnTo>
                      <a:pt x="83" y="45"/>
                    </a:lnTo>
                    <a:lnTo>
                      <a:pt x="80" y="45"/>
                    </a:lnTo>
                    <a:lnTo>
                      <a:pt x="80" y="51"/>
                    </a:lnTo>
                    <a:lnTo>
                      <a:pt x="77" y="61"/>
                    </a:lnTo>
                    <a:lnTo>
                      <a:pt x="74" y="71"/>
                    </a:lnTo>
                    <a:lnTo>
                      <a:pt x="71" y="71"/>
                    </a:lnTo>
                    <a:lnTo>
                      <a:pt x="67" y="77"/>
                    </a:lnTo>
                    <a:lnTo>
                      <a:pt x="67" y="80"/>
                    </a:lnTo>
                    <a:lnTo>
                      <a:pt x="67" y="84"/>
                    </a:lnTo>
                    <a:lnTo>
                      <a:pt x="71" y="84"/>
                    </a:lnTo>
                    <a:lnTo>
                      <a:pt x="67" y="90"/>
                    </a:lnTo>
                    <a:lnTo>
                      <a:pt x="64" y="100"/>
                    </a:lnTo>
                    <a:lnTo>
                      <a:pt x="51" y="109"/>
                    </a:lnTo>
                    <a:lnTo>
                      <a:pt x="51" y="100"/>
                    </a:lnTo>
                    <a:lnTo>
                      <a:pt x="48" y="100"/>
                    </a:lnTo>
                    <a:lnTo>
                      <a:pt x="42" y="100"/>
                    </a:lnTo>
                    <a:lnTo>
                      <a:pt x="42" y="96"/>
                    </a:lnTo>
                    <a:lnTo>
                      <a:pt x="38" y="96"/>
                    </a:lnTo>
                    <a:lnTo>
                      <a:pt x="35" y="93"/>
                    </a:lnTo>
                    <a:lnTo>
                      <a:pt x="35" y="96"/>
                    </a:lnTo>
                    <a:lnTo>
                      <a:pt x="32" y="100"/>
                    </a:lnTo>
                    <a:lnTo>
                      <a:pt x="26" y="100"/>
                    </a:lnTo>
                    <a:lnTo>
                      <a:pt x="22" y="90"/>
                    </a:lnTo>
                    <a:lnTo>
                      <a:pt x="22" y="93"/>
                    </a:lnTo>
                    <a:lnTo>
                      <a:pt x="19" y="93"/>
                    </a:lnTo>
                    <a:lnTo>
                      <a:pt x="13" y="93"/>
                    </a:lnTo>
                    <a:lnTo>
                      <a:pt x="9" y="93"/>
                    </a:lnTo>
                    <a:lnTo>
                      <a:pt x="9" y="80"/>
                    </a:lnTo>
                    <a:lnTo>
                      <a:pt x="9" y="74"/>
                    </a:lnTo>
                    <a:lnTo>
                      <a:pt x="6" y="71"/>
                    </a:lnTo>
                    <a:lnTo>
                      <a:pt x="6" y="64"/>
                    </a:lnTo>
                    <a:lnTo>
                      <a:pt x="0" y="61"/>
                    </a:lnTo>
                    <a:lnTo>
                      <a:pt x="0" y="58"/>
                    </a:lnTo>
                    <a:lnTo>
                      <a:pt x="0" y="55"/>
                    </a:lnTo>
                    <a:lnTo>
                      <a:pt x="0" y="48"/>
                    </a:lnTo>
                    <a:lnTo>
                      <a:pt x="0" y="42"/>
                    </a:lnTo>
                    <a:lnTo>
                      <a:pt x="0" y="35"/>
                    </a:lnTo>
                    <a:lnTo>
                      <a:pt x="3" y="29"/>
                    </a:lnTo>
                    <a:lnTo>
                      <a:pt x="3" y="32"/>
                    </a:lnTo>
                    <a:lnTo>
                      <a:pt x="9" y="42"/>
                    </a:lnTo>
                    <a:lnTo>
                      <a:pt x="13" y="42"/>
                    </a:lnTo>
                    <a:lnTo>
                      <a:pt x="16" y="42"/>
                    </a:lnTo>
                    <a:lnTo>
                      <a:pt x="19" y="42"/>
                    </a:lnTo>
                    <a:lnTo>
                      <a:pt x="22" y="42"/>
                    </a:lnTo>
                    <a:lnTo>
                      <a:pt x="29" y="35"/>
                    </a:lnTo>
                    <a:lnTo>
                      <a:pt x="35" y="35"/>
                    </a:lnTo>
                    <a:lnTo>
                      <a:pt x="35" y="39"/>
                    </a:lnTo>
                    <a:lnTo>
                      <a:pt x="38" y="39"/>
                    </a:lnTo>
                    <a:lnTo>
                      <a:pt x="48" y="35"/>
                    </a:lnTo>
                    <a:lnTo>
                      <a:pt x="51" y="35"/>
                    </a:lnTo>
                    <a:lnTo>
                      <a:pt x="51" y="29"/>
                    </a:lnTo>
                    <a:lnTo>
                      <a:pt x="54" y="19"/>
                    </a:lnTo>
                    <a:lnTo>
                      <a:pt x="58" y="13"/>
                    </a:lnTo>
                    <a:lnTo>
                      <a:pt x="61" y="0"/>
                    </a:lnTo>
                    <a:lnTo>
                      <a:pt x="74" y="0"/>
                    </a:lnTo>
                    <a:lnTo>
                      <a:pt x="77" y="0"/>
                    </a:lnTo>
                    <a:close/>
                  </a:path>
                </a:pathLst>
              </a:custGeom>
              <a:solidFill>
                <a:srgbClr val="CCCCCC"/>
              </a:solidFill>
              <a:ln w="9525">
                <a:noFill/>
                <a:round/>
                <a:headEnd/>
                <a:tailEnd/>
              </a:ln>
            </p:spPr>
            <p:txBody>
              <a:bodyPr/>
              <a:lstStyle/>
              <a:p>
                <a:endParaRPr lang="en-US"/>
              </a:p>
            </p:txBody>
          </p:sp>
          <p:sp>
            <p:nvSpPr>
              <p:cNvPr id="33250" name="Freeform 333"/>
              <p:cNvSpPr>
                <a:spLocks/>
              </p:cNvSpPr>
              <p:nvPr/>
            </p:nvSpPr>
            <p:spPr bwMode="auto">
              <a:xfrm>
                <a:off x="3762" y="2161"/>
                <a:ext cx="90" cy="109"/>
              </a:xfrm>
              <a:custGeom>
                <a:avLst/>
                <a:gdLst>
                  <a:gd name="T0" fmla="*/ 77 w 90"/>
                  <a:gd name="T1" fmla="*/ 3 h 109"/>
                  <a:gd name="T2" fmla="*/ 80 w 90"/>
                  <a:gd name="T3" fmla="*/ 6 h 109"/>
                  <a:gd name="T4" fmla="*/ 77 w 90"/>
                  <a:gd name="T5" fmla="*/ 16 h 109"/>
                  <a:gd name="T6" fmla="*/ 80 w 90"/>
                  <a:gd name="T7" fmla="*/ 32 h 109"/>
                  <a:gd name="T8" fmla="*/ 87 w 90"/>
                  <a:gd name="T9" fmla="*/ 45 h 109"/>
                  <a:gd name="T10" fmla="*/ 83 w 90"/>
                  <a:gd name="T11" fmla="*/ 42 h 109"/>
                  <a:gd name="T12" fmla="*/ 80 w 90"/>
                  <a:gd name="T13" fmla="*/ 45 h 109"/>
                  <a:gd name="T14" fmla="*/ 77 w 90"/>
                  <a:gd name="T15" fmla="*/ 61 h 109"/>
                  <a:gd name="T16" fmla="*/ 71 w 90"/>
                  <a:gd name="T17" fmla="*/ 71 h 109"/>
                  <a:gd name="T18" fmla="*/ 67 w 90"/>
                  <a:gd name="T19" fmla="*/ 80 h 109"/>
                  <a:gd name="T20" fmla="*/ 71 w 90"/>
                  <a:gd name="T21" fmla="*/ 84 h 109"/>
                  <a:gd name="T22" fmla="*/ 67 w 90"/>
                  <a:gd name="T23" fmla="*/ 90 h 109"/>
                  <a:gd name="T24" fmla="*/ 51 w 90"/>
                  <a:gd name="T25" fmla="*/ 109 h 109"/>
                  <a:gd name="T26" fmla="*/ 51 w 90"/>
                  <a:gd name="T27" fmla="*/ 100 h 109"/>
                  <a:gd name="T28" fmla="*/ 48 w 90"/>
                  <a:gd name="T29" fmla="*/ 100 h 109"/>
                  <a:gd name="T30" fmla="*/ 42 w 90"/>
                  <a:gd name="T31" fmla="*/ 96 h 109"/>
                  <a:gd name="T32" fmla="*/ 35 w 90"/>
                  <a:gd name="T33" fmla="*/ 93 h 109"/>
                  <a:gd name="T34" fmla="*/ 32 w 90"/>
                  <a:gd name="T35" fmla="*/ 100 h 109"/>
                  <a:gd name="T36" fmla="*/ 26 w 90"/>
                  <a:gd name="T37" fmla="*/ 100 h 109"/>
                  <a:gd name="T38" fmla="*/ 22 w 90"/>
                  <a:gd name="T39" fmla="*/ 93 h 109"/>
                  <a:gd name="T40" fmla="*/ 19 w 90"/>
                  <a:gd name="T41" fmla="*/ 93 h 109"/>
                  <a:gd name="T42" fmla="*/ 13 w 90"/>
                  <a:gd name="T43" fmla="*/ 93 h 109"/>
                  <a:gd name="T44" fmla="*/ 9 w 90"/>
                  <a:gd name="T45" fmla="*/ 80 h 109"/>
                  <a:gd name="T46" fmla="*/ 6 w 90"/>
                  <a:gd name="T47" fmla="*/ 71 h 109"/>
                  <a:gd name="T48" fmla="*/ 0 w 90"/>
                  <a:gd name="T49" fmla="*/ 61 h 109"/>
                  <a:gd name="T50" fmla="*/ 0 w 90"/>
                  <a:gd name="T51" fmla="*/ 55 h 109"/>
                  <a:gd name="T52" fmla="*/ 0 w 90"/>
                  <a:gd name="T53" fmla="*/ 42 h 109"/>
                  <a:gd name="T54" fmla="*/ 3 w 90"/>
                  <a:gd name="T55" fmla="*/ 29 h 109"/>
                  <a:gd name="T56" fmla="*/ 3 w 90"/>
                  <a:gd name="T57" fmla="*/ 32 h 109"/>
                  <a:gd name="T58" fmla="*/ 9 w 90"/>
                  <a:gd name="T59" fmla="*/ 42 h 109"/>
                  <a:gd name="T60" fmla="*/ 16 w 90"/>
                  <a:gd name="T61" fmla="*/ 42 h 109"/>
                  <a:gd name="T62" fmla="*/ 22 w 90"/>
                  <a:gd name="T63" fmla="*/ 42 h 109"/>
                  <a:gd name="T64" fmla="*/ 35 w 90"/>
                  <a:gd name="T65" fmla="*/ 35 h 109"/>
                  <a:gd name="T66" fmla="*/ 38 w 90"/>
                  <a:gd name="T67" fmla="*/ 39 h 109"/>
                  <a:gd name="T68" fmla="*/ 51 w 90"/>
                  <a:gd name="T69" fmla="*/ 35 h 109"/>
                  <a:gd name="T70" fmla="*/ 54 w 90"/>
                  <a:gd name="T71" fmla="*/ 19 h 109"/>
                  <a:gd name="T72" fmla="*/ 61 w 90"/>
                  <a:gd name="T73" fmla="*/ 0 h 109"/>
                  <a:gd name="T74" fmla="*/ 77 w 90"/>
                  <a:gd name="T75" fmla="*/ 0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109"/>
                  <a:gd name="T116" fmla="*/ 90 w 90"/>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109">
                    <a:moveTo>
                      <a:pt x="77" y="0"/>
                    </a:moveTo>
                    <a:lnTo>
                      <a:pt x="77" y="3"/>
                    </a:lnTo>
                    <a:lnTo>
                      <a:pt x="80" y="6"/>
                    </a:lnTo>
                    <a:lnTo>
                      <a:pt x="74" y="10"/>
                    </a:lnTo>
                    <a:lnTo>
                      <a:pt x="77" y="16"/>
                    </a:lnTo>
                    <a:lnTo>
                      <a:pt x="83" y="26"/>
                    </a:lnTo>
                    <a:lnTo>
                      <a:pt x="80" y="32"/>
                    </a:lnTo>
                    <a:lnTo>
                      <a:pt x="90" y="42"/>
                    </a:lnTo>
                    <a:lnTo>
                      <a:pt x="87" y="45"/>
                    </a:lnTo>
                    <a:lnTo>
                      <a:pt x="83" y="45"/>
                    </a:lnTo>
                    <a:lnTo>
                      <a:pt x="83" y="42"/>
                    </a:lnTo>
                    <a:lnTo>
                      <a:pt x="83" y="45"/>
                    </a:lnTo>
                    <a:lnTo>
                      <a:pt x="80" y="45"/>
                    </a:lnTo>
                    <a:lnTo>
                      <a:pt x="80" y="51"/>
                    </a:lnTo>
                    <a:lnTo>
                      <a:pt x="77" y="61"/>
                    </a:lnTo>
                    <a:lnTo>
                      <a:pt x="74" y="71"/>
                    </a:lnTo>
                    <a:lnTo>
                      <a:pt x="71" y="71"/>
                    </a:lnTo>
                    <a:lnTo>
                      <a:pt x="67" y="77"/>
                    </a:lnTo>
                    <a:lnTo>
                      <a:pt x="67" y="80"/>
                    </a:lnTo>
                    <a:lnTo>
                      <a:pt x="67" y="84"/>
                    </a:lnTo>
                    <a:lnTo>
                      <a:pt x="71" y="84"/>
                    </a:lnTo>
                    <a:lnTo>
                      <a:pt x="67" y="90"/>
                    </a:lnTo>
                    <a:lnTo>
                      <a:pt x="64" y="100"/>
                    </a:lnTo>
                    <a:lnTo>
                      <a:pt x="51" y="109"/>
                    </a:lnTo>
                    <a:lnTo>
                      <a:pt x="51" y="100"/>
                    </a:lnTo>
                    <a:lnTo>
                      <a:pt x="48" y="100"/>
                    </a:lnTo>
                    <a:lnTo>
                      <a:pt x="42" y="100"/>
                    </a:lnTo>
                    <a:lnTo>
                      <a:pt x="42" y="96"/>
                    </a:lnTo>
                    <a:lnTo>
                      <a:pt x="38" y="96"/>
                    </a:lnTo>
                    <a:lnTo>
                      <a:pt x="35" y="93"/>
                    </a:lnTo>
                    <a:lnTo>
                      <a:pt x="35" y="96"/>
                    </a:lnTo>
                    <a:lnTo>
                      <a:pt x="32" y="100"/>
                    </a:lnTo>
                    <a:lnTo>
                      <a:pt x="26" y="100"/>
                    </a:lnTo>
                    <a:lnTo>
                      <a:pt x="22" y="90"/>
                    </a:lnTo>
                    <a:lnTo>
                      <a:pt x="22" y="93"/>
                    </a:lnTo>
                    <a:lnTo>
                      <a:pt x="19" y="93"/>
                    </a:lnTo>
                    <a:lnTo>
                      <a:pt x="13" y="93"/>
                    </a:lnTo>
                    <a:lnTo>
                      <a:pt x="9" y="93"/>
                    </a:lnTo>
                    <a:lnTo>
                      <a:pt x="9" y="80"/>
                    </a:lnTo>
                    <a:lnTo>
                      <a:pt x="9" y="74"/>
                    </a:lnTo>
                    <a:lnTo>
                      <a:pt x="6" y="71"/>
                    </a:lnTo>
                    <a:lnTo>
                      <a:pt x="6" y="64"/>
                    </a:lnTo>
                    <a:lnTo>
                      <a:pt x="0" y="61"/>
                    </a:lnTo>
                    <a:lnTo>
                      <a:pt x="0" y="58"/>
                    </a:lnTo>
                    <a:lnTo>
                      <a:pt x="0" y="55"/>
                    </a:lnTo>
                    <a:lnTo>
                      <a:pt x="0" y="48"/>
                    </a:lnTo>
                    <a:lnTo>
                      <a:pt x="0" y="42"/>
                    </a:lnTo>
                    <a:lnTo>
                      <a:pt x="0" y="35"/>
                    </a:lnTo>
                    <a:lnTo>
                      <a:pt x="3" y="29"/>
                    </a:lnTo>
                    <a:lnTo>
                      <a:pt x="3" y="32"/>
                    </a:lnTo>
                    <a:lnTo>
                      <a:pt x="9" y="42"/>
                    </a:lnTo>
                    <a:lnTo>
                      <a:pt x="13" y="42"/>
                    </a:lnTo>
                    <a:lnTo>
                      <a:pt x="16" y="42"/>
                    </a:lnTo>
                    <a:lnTo>
                      <a:pt x="19" y="42"/>
                    </a:lnTo>
                    <a:lnTo>
                      <a:pt x="22" y="42"/>
                    </a:lnTo>
                    <a:lnTo>
                      <a:pt x="29" y="35"/>
                    </a:lnTo>
                    <a:lnTo>
                      <a:pt x="35" y="35"/>
                    </a:lnTo>
                    <a:lnTo>
                      <a:pt x="35" y="39"/>
                    </a:lnTo>
                    <a:lnTo>
                      <a:pt x="38" y="39"/>
                    </a:lnTo>
                    <a:lnTo>
                      <a:pt x="48" y="35"/>
                    </a:lnTo>
                    <a:lnTo>
                      <a:pt x="51" y="35"/>
                    </a:lnTo>
                    <a:lnTo>
                      <a:pt x="51" y="29"/>
                    </a:lnTo>
                    <a:lnTo>
                      <a:pt x="54" y="19"/>
                    </a:lnTo>
                    <a:lnTo>
                      <a:pt x="58" y="13"/>
                    </a:lnTo>
                    <a:lnTo>
                      <a:pt x="61" y="0"/>
                    </a:lnTo>
                    <a:lnTo>
                      <a:pt x="74" y="0"/>
                    </a:lnTo>
                    <a:lnTo>
                      <a:pt x="77" y="0"/>
                    </a:lnTo>
                  </a:path>
                </a:pathLst>
              </a:custGeom>
              <a:noFill/>
              <a:ln w="0">
                <a:solidFill>
                  <a:srgbClr val="7F7F7F"/>
                </a:solidFill>
                <a:round/>
                <a:headEnd/>
                <a:tailEnd/>
              </a:ln>
            </p:spPr>
            <p:txBody>
              <a:bodyPr/>
              <a:lstStyle/>
              <a:p>
                <a:endParaRPr lang="en-US"/>
              </a:p>
            </p:txBody>
          </p:sp>
          <p:sp>
            <p:nvSpPr>
              <p:cNvPr id="33251" name="Freeform 334"/>
              <p:cNvSpPr>
                <a:spLocks/>
              </p:cNvSpPr>
              <p:nvPr/>
            </p:nvSpPr>
            <p:spPr bwMode="auto">
              <a:xfrm>
                <a:off x="3807" y="2151"/>
                <a:ext cx="13" cy="13"/>
              </a:xfrm>
              <a:custGeom>
                <a:avLst/>
                <a:gdLst>
                  <a:gd name="T0" fmla="*/ 0 w 13"/>
                  <a:gd name="T1" fmla="*/ 7 h 13"/>
                  <a:gd name="T2" fmla="*/ 6 w 13"/>
                  <a:gd name="T3" fmla="*/ 13 h 13"/>
                  <a:gd name="T4" fmla="*/ 6 w 13"/>
                  <a:gd name="T5" fmla="*/ 10 h 13"/>
                  <a:gd name="T6" fmla="*/ 6 w 13"/>
                  <a:gd name="T7" fmla="*/ 4 h 13"/>
                  <a:gd name="T8" fmla="*/ 6 w 13"/>
                  <a:gd name="T9" fmla="*/ 4 h 13"/>
                  <a:gd name="T10" fmla="*/ 9 w 13"/>
                  <a:gd name="T11" fmla="*/ 7 h 13"/>
                  <a:gd name="T12" fmla="*/ 13 w 13"/>
                  <a:gd name="T13" fmla="*/ 7 h 13"/>
                  <a:gd name="T14" fmla="*/ 13 w 13"/>
                  <a:gd name="T15" fmla="*/ 4 h 13"/>
                  <a:gd name="T16" fmla="*/ 9 w 13"/>
                  <a:gd name="T17" fmla="*/ 0 h 13"/>
                  <a:gd name="T18" fmla="*/ 6 w 13"/>
                  <a:gd name="T19" fmla="*/ 0 h 13"/>
                  <a:gd name="T20" fmla="*/ 6 w 13"/>
                  <a:gd name="T21" fmla="*/ 0 h 13"/>
                  <a:gd name="T22" fmla="*/ 3 w 13"/>
                  <a:gd name="T23" fmla="*/ 4 h 13"/>
                  <a:gd name="T24" fmla="*/ 0 w 13"/>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3"/>
                  <a:gd name="T41" fmla="*/ 13 w 1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3">
                    <a:moveTo>
                      <a:pt x="0" y="7"/>
                    </a:moveTo>
                    <a:lnTo>
                      <a:pt x="6" y="13"/>
                    </a:lnTo>
                    <a:lnTo>
                      <a:pt x="6" y="10"/>
                    </a:lnTo>
                    <a:lnTo>
                      <a:pt x="6" y="4"/>
                    </a:lnTo>
                    <a:lnTo>
                      <a:pt x="9" y="7"/>
                    </a:lnTo>
                    <a:lnTo>
                      <a:pt x="13" y="7"/>
                    </a:lnTo>
                    <a:lnTo>
                      <a:pt x="13" y="4"/>
                    </a:lnTo>
                    <a:lnTo>
                      <a:pt x="9" y="0"/>
                    </a:lnTo>
                    <a:lnTo>
                      <a:pt x="6" y="0"/>
                    </a:lnTo>
                    <a:lnTo>
                      <a:pt x="3" y="4"/>
                    </a:lnTo>
                    <a:lnTo>
                      <a:pt x="0" y="7"/>
                    </a:lnTo>
                    <a:close/>
                  </a:path>
                </a:pathLst>
              </a:custGeom>
              <a:solidFill>
                <a:srgbClr val="CCCCCC"/>
              </a:solidFill>
              <a:ln w="9525">
                <a:noFill/>
                <a:round/>
                <a:headEnd/>
                <a:tailEnd/>
              </a:ln>
            </p:spPr>
            <p:txBody>
              <a:bodyPr/>
              <a:lstStyle/>
              <a:p>
                <a:endParaRPr lang="en-US"/>
              </a:p>
            </p:txBody>
          </p:sp>
          <p:sp>
            <p:nvSpPr>
              <p:cNvPr id="33252" name="Freeform 335"/>
              <p:cNvSpPr>
                <a:spLocks/>
              </p:cNvSpPr>
              <p:nvPr/>
            </p:nvSpPr>
            <p:spPr bwMode="auto">
              <a:xfrm>
                <a:off x="3807" y="2151"/>
                <a:ext cx="13" cy="13"/>
              </a:xfrm>
              <a:custGeom>
                <a:avLst/>
                <a:gdLst>
                  <a:gd name="T0" fmla="*/ 0 w 13"/>
                  <a:gd name="T1" fmla="*/ 7 h 13"/>
                  <a:gd name="T2" fmla="*/ 6 w 13"/>
                  <a:gd name="T3" fmla="*/ 13 h 13"/>
                  <a:gd name="T4" fmla="*/ 6 w 13"/>
                  <a:gd name="T5" fmla="*/ 10 h 13"/>
                  <a:gd name="T6" fmla="*/ 6 w 13"/>
                  <a:gd name="T7" fmla="*/ 4 h 13"/>
                  <a:gd name="T8" fmla="*/ 6 w 13"/>
                  <a:gd name="T9" fmla="*/ 4 h 13"/>
                  <a:gd name="T10" fmla="*/ 9 w 13"/>
                  <a:gd name="T11" fmla="*/ 7 h 13"/>
                  <a:gd name="T12" fmla="*/ 13 w 13"/>
                  <a:gd name="T13" fmla="*/ 7 h 13"/>
                  <a:gd name="T14" fmla="*/ 13 w 13"/>
                  <a:gd name="T15" fmla="*/ 4 h 13"/>
                  <a:gd name="T16" fmla="*/ 9 w 13"/>
                  <a:gd name="T17" fmla="*/ 0 h 13"/>
                  <a:gd name="T18" fmla="*/ 6 w 13"/>
                  <a:gd name="T19" fmla="*/ 0 h 13"/>
                  <a:gd name="T20" fmla="*/ 6 w 13"/>
                  <a:gd name="T21" fmla="*/ 0 h 13"/>
                  <a:gd name="T22" fmla="*/ 3 w 13"/>
                  <a:gd name="T23" fmla="*/ 4 h 13"/>
                  <a:gd name="T24" fmla="*/ 0 w 13"/>
                  <a:gd name="T25" fmla="*/ 7 h 13"/>
                  <a:gd name="T26" fmla="*/ 0 w 13"/>
                  <a:gd name="T27" fmla="*/ 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3"/>
                  <a:gd name="T44" fmla="*/ 13 w 1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3">
                    <a:moveTo>
                      <a:pt x="0" y="7"/>
                    </a:moveTo>
                    <a:lnTo>
                      <a:pt x="6" y="13"/>
                    </a:lnTo>
                    <a:lnTo>
                      <a:pt x="6" y="10"/>
                    </a:lnTo>
                    <a:lnTo>
                      <a:pt x="6" y="4"/>
                    </a:lnTo>
                    <a:lnTo>
                      <a:pt x="9" y="7"/>
                    </a:lnTo>
                    <a:lnTo>
                      <a:pt x="13" y="7"/>
                    </a:lnTo>
                    <a:lnTo>
                      <a:pt x="13" y="4"/>
                    </a:lnTo>
                    <a:lnTo>
                      <a:pt x="9" y="0"/>
                    </a:lnTo>
                    <a:lnTo>
                      <a:pt x="6" y="0"/>
                    </a:lnTo>
                    <a:lnTo>
                      <a:pt x="3" y="4"/>
                    </a:lnTo>
                    <a:lnTo>
                      <a:pt x="0" y="7"/>
                    </a:lnTo>
                  </a:path>
                </a:pathLst>
              </a:custGeom>
              <a:noFill/>
              <a:ln w="0">
                <a:solidFill>
                  <a:srgbClr val="7F7F7F"/>
                </a:solidFill>
                <a:round/>
                <a:headEnd/>
                <a:tailEnd/>
              </a:ln>
            </p:spPr>
            <p:txBody>
              <a:bodyPr/>
              <a:lstStyle/>
              <a:p>
                <a:endParaRPr lang="en-US"/>
              </a:p>
            </p:txBody>
          </p:sp>
          <p:sp>
            <p:nvSpPr>
              <p:cNvPr id="33253" name="Freeform 336"/>
              <p:cNvSpPr>
                <a:spLocks/>
              </p:cNvSpPr>
              <p:nvPr/>
            </p:nvSpPr>
            <p:spPr bwMode="auto">
              <a:xfrm>
                <a:off x="3710" y="2081"/>
                <a:ext cx="1" cy="3"/>
              </a:xfrm>
              <a:custGeom>
                <a:avLst/>
                <a:gdLst>
                  <a:gd name="T0" fmla="*/ 0 w 1"/>
                  <a:gd name="T1" fmla="*/ 0 h 3"/>
                  <a:gd name="T2" fmla="*/ 0 w 1"/>
                  <a:gd name="T3" fmla="*/ 3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0"/>
                    </a:moveTo>
                    <a:lnTo>
                      <a:pt x="0" y="3"/>
                    </a:lnTo>
                    <a:lnTo>
                      <a:pt x="0" y="0"/>
                    </a:lnTo>
                    <a:close/>
                  </a:path>
                </a:pathLst>
              </a:custGeom>
              <a:solidFill>
                <a:srgbClr val="CCCCCC"/>
              </a:solidFill>
              <a:ln w="9525">
                <a:noFill/>
                <a:round/>
                <a:headEnd/>
                <a:tailEnd/>
              </a:ln>
            </p:spPr>
            <p:txBody>
              <a:bodyPr/>
              <a:lstStyle/>
              <a:p>
                <a:endParaRPr lang="en-US"/>
              </a:p>
            </p:txBody>
          </p:sp>
          <p:sp>
            <p:nvSpPr>
              <p:cNvPr id="33254" name="Freeform 337"/>
              <p:cNvSpPr>
                <a:spLocks/>
              </p:cNvSpPr>
              <p:nvPr/>
            </p:nvSpPr>
            <p:spPr bwMode="auto">
              <a:xfrm>
                <a:off x="3710" y="2081"/>
                <a:ext cx="1" cy="3"/>
              </a:xfrm>
              <a:custGeom>
                <a:avLst/>
                <a:gdLst>
                  <a:gd name="T0" fmla="*/ 0 w 1"/>
                  <a:gd name="T1" fmla="*/ 0 h 3"/>
                  <a:gd name="T2" fmla="*/ 0 w 1"/>
                  <a:gd name="T3" fmla="*/ 3 h 3"/>
                  <a:gd name="T4" fmla="*/ 0 w 1"/>
                  <a:gd name="T5" fmla="*/ 0 h 3"/>
                  <a:gd name="T6" fmla="*/ 0 w 1"/>
                  <a:gd name="T7" fmla="*/ 0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3"/>
                    </a:lnTo>
                    <a:lnTo>
                      <a:pt x="0" y="0"/>
                    </a:lnTo>
                  </a:path>
                </a:pathLst>
              </a:custGeom>
              <a:noFill/>
              <a:ln w="0">
                <a:solidFill>
                  <a:srgbClr val="7F7F7F"/>
                </a:solidFill>
                <a:round/>
                <a:headEnd/>
                <a:tailEnd/>
              </a:ln>
            </p:spPr>
            <p:txBody>
              <a:bodyPr/>
              <a:lstStyle/>
              <a:p>
                <a:endParaRPr lang="en-US"/>
              </a:p>
            </p:txBody>
          </p:sp>
          <p:sp>
            <p:nvSpPr>
              <p:cNvPr id="33255" name="Freeform 338"/>
              <p:cNvSpPr>
                <a:spLocks/>
              </p:cNvSpPr>
              <p:nvPr/>
            </p:nvSpPr>
            <p:spPr bwMode="auto">
              <a:xfrm>
                <a:off x="3678" y="1913"/>
                <a:ext cx="77" cy="190"/>
              </a:xfrm>
              <a:custGeom>
                <a:avLst/>
                <a:gdLst>
                  <a:gd name="T0" fmla="*/ 48 w 77"/>
                  <a:gd name="T1" fmla="*/ 26 h 190"/>
                  <a:gd name="T2" fmla="*/ 42 w 77"/>
                  <a:gd name="T3" fmla="*/ 36 h 190"/>
                  <a:gd name="T4" fmla="*/ 39 w 77"/>
                  <a:gd name="T5" fmla="*/ 45 h 190"/>
                  <a:gd name="T6" fmla="*/ 39 w 77"/>
                  <a:gd name="T7" fmla="*/ 61 h 190"/>
                  <a:gd name="T8" fmla="*/ 45 w 77"/>
                  <a:gd name="T9" fmla="*/ 74 h 190"/>
                  <a:gd name="T10" fmla="*/ 58 w 77"/>
                  <a:gd name="T11" fmla="*/ 90 h 190"/>
                  <a:gd name="T12" fmla="*/ 64 w 77"/>
                  <a:gd name="T13" fmla="*/ 94 h 190"/>
                  <a:gd name="T14" fmla="*/ 64 w 77"/>
                  <a:gd name="T15" fmla="*/ 100 h 190"/>
                  <a:gd name="T16" fmla="*/ 74 w 77"/>
                  <a:gd name="T17" fmla="*/ 116 h 190"/>
                  <a:gd name="T18" fmla="*/ 77 w 77"/>
                  <a:gd name="T19" fmla="*/ 139 h 190"/>
                  <a:gd name="T20" fmla="*/ 77 w 77"/>
                  <a:gd name="T21" fmla="*/ 142 h 190"/>
                  <a:gd name="T22" fmla="*/ 77 w 77"/>
                  <a:gd name="T23" fmla="*/ 155 h 190"/>
                  <a:gd name="T24" fmla="*/ 68 w 77"/>
                  <a:gd name="T25" fmla="*/ 164 h 190"/>
                  <a:gd name="T26" fmla="*/ 58 w 77"/>
                  <a:gd name="T27" fmla="*/ 168 h 190"/>
                  <a:gd name="T28" fmla="*/ 55 w 77"/>
                  <a:gd name="T29" fmla="*/ 174 h 190"/>
                  <a:gd name="T30" fmla="*/ 55 w 77"/>
                  <a:gd name="T31" fmla="*/ 180 h 190"/>
                  <a:gd name="T32" fmla="*/ 52 w 77"/>
                  <a:gd name="T33" fmla="*/ 180 h 190"/>
                  <a:gd name="T34" fmla="*/ 48 w 77"/>
                  <a:gd name="T35" fmla="*/ 184 h 190"/>
                  <a:gd name="T36" fmla="*/ 42 w 77"/>
                  <a:gd name="T37" fmla="*/ 190 h 190"/>
                  <a:gd name="T38" fmla="*/ 42 w 77"/>
                  <a:gd name="T39" fmla="*/ 190 h 190"/>
                  <a:gd name="T40" fmla="*/ 39 w 77"/>
                  <a:gd name="T41" fmla="*/ 177 h 190"/>
                  <a:gd name="T42" fmla="*/ 39 w 77"/>
                  <a:gd name="T43" fmla="*/ 171 h 190"/>
                  <a:gd name="T44" fmla="*/ 39 w 77"/>
                  <a:gd name="T45" fmla="*/ 164 h 190"/>
                  <a:gd name="T46" fmla="*/ 42 w 77"/>
                  <a:gd name="T47" fmla="*/ 161 h 190"/>
                  <a:gd name="T48" fmla="*/ 48 w 77"/>
                  <a:gd name="T49" fmla="*/ 151 h 190"/>
                  <a:gd name="T50" fmla="*/ 52 w 77"/>
                  <a:gd name="T51" fmla="*/ 148 h 190"/>
                  <a:gd name="T52" fmla="*/ 61 w 77"/>
                  <a:gd name="T53" fmla="*/ 142 h 190"/>
                  <a:gd name="T54" fmla="*/ 61 w 77"/>
                  <a:gd name="T55" fmla="*/ 142 h 190"/>
                  <a:gd name="T56" fmla="*/ 58 w 77"/>
                  <a:gd name="T57" fmla="*/ 119 h 190"/>
                  <a:gd name="T58" fmla="*/ 58 w 77"/>
                  <a:gd name="T59" fmla="*/ 103 h 190"/>
                  <a:gd name="T60" fmla="*/ 48 w 77"/>
                  <a:gd name="T61" fmla="*/ 87 h 190"/>
                  <a:gd name="T62" fmla="*/ 48 w 77"/>
                  <a:gd name="T63" fmla="*/ 84 h 190"/>
                  <a:gd name="T64" fmla="*/ 42 w 77"/>
                  <a:gd name="T65" fmla="*/ 74 h 190"/>
                  <a:gd name="T66" fmla="*/ 32 w 77"/>
                  <a:gd name="T67" fmla="*/ 61 h 190"/>
                  <a:gd name="T68" fmla="*/ 19 w 77"/>
                  <a:gd name="T69" fmla="*/ 49 h 190"/>
                  <a:gd name="T70" fmla="*/ 26 w 77"/>
                  <a:gd name="T71" fmla="*/ 45 h 190"/>
                  <a:gd name="T72" fmla="*/ 23 w 77"/>
                  <a:gd name="T73" fmla="*/ 32 h 190"/>
                  <a:gd name="T74" fmla="*/ 10 w 77"/>
                  <a:gd name="T75" fmla="*/ 32 h 190"/>
                  <a:gd name="T76" fmla="*/ 7 w 77"/>
                  <a:gd name="T77" fmla="*/ 23 h 190"/>
                  <a:gd name="T78" fmla="*/ 0 w 77"/>
                  <a:gd name="T79" fmla="*/ 13 h 190"/>
                  <a:gd name="T80" fmla="*/ 7 w 77"/>
                  <a:gd name="T81" fmla="*/ 10 h 190"/>
                  <a:gd name="T82" fmla="*/ 10 w 77"/>
                  <a:gd name="T83" fmla="*/ 10 h 190"/>
                  <a:gd name="T84" fmla="*/ 13 w 77"/>
                  <a:gd name="T85" fmla="*/ 10 h 190"/>
                  <a:gd name="T86" fmla="*/ 19 w 77"/>
                  <a:gd name="T87" fmla="*/ 7 h 190"/>
                  <a:gd name="T88" fmla="*/ 32 w 77"/>
                  <a:gd name="T89" fmla="*/ 7 h 190"/>
                  <a:gd name="T90" fmla="*/ 39 w 77"/>
                  <a:gd name="T91" fmla="*/ 10 h 190"/>
                  <a:gd name="T92" fmla="*/ 42 w 77"/>
                  <a:gd name="T93" fmla="*/ 20 h 190"/>
                  <a:gd name="T94" fmla="*/ 52 w 77"/>
                  <a:gd name="T95" fmla="*/ 23 h 1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90"/>
                  <a:gd name="T146" fmla="*/ 77 w 77"/>
                  <a:gd name="T147" fmla="*/ 190 h 1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90">
                    <a:moveTo>
                      <a:pt x="52" y="23"/>
                    </a:moveTo>
                    <a:lnTo>
                      <a:pt x="48" y="26"/>
                    </a:lnTo>
                    <a:lnTo>
                      <a:pt x="48" y="29"/>
                    </a:lnTo>
                    <a:lnTo>
                      <a:pt x="42" y="36"/>
                    </a:lnTo>
                    <a:lnTo>
                      <a:pt x="42" y="39"/>
                    </a:lnTo>
                    <a:lnTo>
                      <a:pt x="39" y="45"/>
                    </a:lnTo>
                    <a:lnTo>
                      <a:pt x="36" y="55"/>
                    </a:lnTo>
                    <a:lnTo>
                      <a:pt x="39" y="61"/>
                    </a:lnTo>
                    <a:lnTo>
                      <a:pt x="42" y="68"/>
                    </a:lnTo>
                    <a:lnTo>
                      <a:pt x="45" y="74"/>
                    </a:lnTo>
                    <a:lnTo>
                      <a:pt x="52" y="81"/>
                    </a:lnTo>
                    <a:lnTo>
                      <a:pt x="58" y="90"/>
                    </a:lnTo>
                    <a:lnTo>
                      <a:pt x="61" y="90"/>
                    </a:lnTo>
                    <a:lnTo>
                      <a:pt x="64" y="94"/>
                    </a:lnTo>
                    <a:lnTo>
                      <a:pt x="64" y="100"/>
                    </a:lnTo>
                    <a:lnTo>
                      <a:pt x="71" y="103"/>
                    </a:lnTo>
                    <a:lnTo>
                      <a:pt x="74" y="116"/>
                    </a:lnTo>
                    <a:lnTo>
                      <a:pt x="77" y="135"/>
                    </a:lnTo>
                    <a:lnTo>
                      <a:pt x="77" y="139"/>
                    </a:lnTo>
                    <a:lnTo>
                      <a:pt x="77" y="142"/>
                    </a:lnTo>
                    <a:lnTo>
                      <a:pt x="77" y="151"/>
                    </a:lnTo>
                    <a:lnTo>
                      <a:pt x="77" y="155"/>
                    </a:lnTo>
                    <a:lnTo>
                      <a:pt x="68" y="161"/>
                    </a:lnTo>
                    <a:lnTo>
                      <a:pt x="68" y="164"/>
                    </a:lnTo>
                    <a:lnTo>
                      <a:pt x="61" y="168"/>
                    </a:lnTo>
                    <a:lnTo>
                      <a:pt x="58" y="168"/>
                    </a:lnTo>
                    <a:lnTo>
                      <a:pt x="58" y="171"/>
                    </a:lnTo>
                    <a:lnTo>
                      <a:pt x="55" y="174"/>
                    </a:lnTo>
                    <a:lnTo>
                      <a:pt x="55" y="177"/>
                    </a:lnTo>
                    <a:lnTo>
                      <a:pt x="55" y="180"/>
                    </a:lnTo>
                    <a:lnTo>
                      <a:pt x="52" y="174"/>
                    </a:lnTo>
                    <a:lnTo>
                      <a:pt x="52" y="180"/>
                    </a:lnTo>
                    <a:lnTo>
                      <a:pt x="48" y="184"/>
                    </a:lnTo>
                    <a:lnTo>
                      <a:pt x="42" y="190"/>
                    </a:lnTo>
                    <a:lnTo>
                      <a:pt x="39" y="180"/>
                    </a:lnTo>
                    <a:lnTo>
                      <a:pt x="39" y="177"/>
                    </a:lnTo>
                    <a:lnTo>
                      <a:pt x="42" y="174"/>
                    </a:lnTo>
                    <a:lnTo>
                      <a:pt x="39" y="171"/>
                    </a:lnTo>
                    <a:lnTo>
                      <a:pt x="36" y="168"/>
                    </a:lnTo>
                    <a:lnTo>
                      <a:pt x="39" y="164"/>
                    </a:lnTo>
                    <a:lnTo>
                      <a:pt x="42" y="161"/>
                    </a:lnTo>
                    <a:lnTo>
                      <a:pt x="48" y="158"/>
                    </a:lnTo>
                    <a:lnTo>
                      <a:pt x="48" y="151"/>
                    </a:lnTo>
                    <a:lnTo>
                      <a:pt x="52" y="151"/>
                    </a:lnTo>
                    <a:lnTo>
                      <a:pt x="52" y="148"/>
                    </a:lnTo>
                    <a:lnTo>
                      <a:pt x="58" y="145"/>
                    </a:lnTo>
                    <a:lnTo>
                      <a:pt x="61" y="142"/>
                    </a:lnTo>
                    <a:lnTo>
                      <a:pt x="61" y="145"/>
                    </a:lnTo>
                    <a:lnTo>
                      <a:pt x="61" y="142"/>
                    </a:lnTo>
                    <a:lnTo>
                      <a:pt x="61" y="129"/>
                    </a:lnTo>
                    <a:lnTo>
                      <a:pt x="58" y="119"/>
                    </a:lnTo>
                    <a:lnTo>
                      <a:pt x="58" y="113"/>
                    </a:lnTo>
                    <a:lnTo>
                      <a:pt x="58" y="103"/>
                    </a:lnTo>
                    <a:lnTo>
                      <a:pt x="55" y="94"/>
                    </a:lnTo>
                    <a:lnTo>
                      <a:pt x="48" y="87"/>
                    </a:lnTo>
                    <a:lnTo>
                      <a:pt x="48" y="84"/>
                    </a:lnTo>
                    <a:lnTo>
                      <a:pt x="45" y="77"/>
                    </a:lnTo>
                    <a:lnTo>
                      <a:pt x="42" y="74"/>
                    </a:lnTo>
                    <a:lnTo>
                      <a:pt x="32" y="65"/>
                    </a:lnTo>
                    <a:lnTo>
                      <a:pt x="32" y="61"/>
                    </a:lnTo>
                    <a:lnTo>
                      <a:pt x="19" y="52"/>
                    </a:lnTo>
                    <a:lnTo>
                      <a:pt x="19" y="49"/>
                    </a:lnTo>
                    <a:lnTo>
                      <a:pt x="26" y="49"/>
                    </a:lnTo>
                    <a:lnTo>
                      <a:pt x="26" y="45"/>
                    </a:lnTo>
                    <a:lnTo>
                      <a:pt x="26" y="42"/>
                    </a:lnTo>
                    <a:lnTo>
                      <a:pt x="23" y="32"/>
                    </a:lnTo>
                    <a:lnTo>
                      <a:pt x="19" y="32"/>
                    </a:lnTo>
                    <a:lnTo>
                      <a:pt x="10" y="32"/>
                    </a:lnTo>
                    <a:lnTo>
                      <a:pt x="7" y="29"/>
                    </a:lnTo>
                    <a:lnTo>
                      <a:pt x="7" y="23"/>
                    </a:lnTo>
                    <a:lnTo>
                      <a:pt x="0" y="13"/>
                    </a:lnTo>
                    <a:lnTo>
                      <a:pt x="0" y="7"/>
                    </a:lnTo>
                    <a:lnTo>
                      <a:pt x="7" y="10"/>
                    </a:lnTo>
                    <a:lnTo>
                      <a:pt x="10" y="10"/>
                    </a:lnTo>
                    <a:lnTo>
                      <a:pt x="13" y="10"/>
                    </a:lnTo>
                    <a:lnTo>
                      <a:pt x="16" y="7"/>
                    </a:lnTo>
                    <a:lnTo>
                      <a:pt x="19" y="7"/>
                    </a:lnTo>
                    <a:lnTo>
                      <a:pt x="26" y="0"/>
                    </a:lnTo>
                    <a:lnTo>
                      <a:pt x="32" y="7"/>
                    </a:lnTo>
                    <a:lnTo>
                      <a:pt x="39" y="7"/>
                    </a:lnTo>
                    <a:lnTo>
                      <a:pt x="39" y="10"/>
                    </a:lnTo>
                    <a:lnTo>
                      <a:pt x="39" y="13"/>
                    </a:lnTo>
                    <a:lnTo>
                      <a:pt x="42" y="20"/>
                    </a:lnTo>
                    <a:lnTo>
                      <a:pt x="45" y="23"/>
                    </a:lnTo>
                    <a:lnTo>
                      <a:pt x="52" y="23"/>
                    </a:lnTo>
                    <a:close/>
                  </a:path>
                </a:pathLst>
              </a:custGeom>
              <a:solidFill>
                <a:srgbClr val="CCCCCC"/>
              </a:solidFill>
              <a:ln w="9525">
                <a:noFill/>
                <a:round/>
                <a:headEnd/>
                <a:tailEnd/>
              </a:ln>
            </p:spPr>
            <p:txBody>
              <a:bodyPr/>
              <a:lstStyle/>
              <a:p>
                <a:endParaRPr lang="en-US"/>
              </a:p>
            </p:txBody>
          </p:sp>
          <p:sp>
            <p:nvSpPr>
              <p:cNvPr id="33256" name="Freeform 339"/>
              <p:cNvSpPr>
                <a:spLocks/>
              </p:cNvSpPr>
              <p:nvPr/>
            </p:nvSpPr>
            <p:spPr bwMode="auto">
              <a:xfrm>
                <a:off x="3678" y="1913"/>
                <a:ext cx="77" cy="190"/>
              </a:xfrm>
              <a:custGeom>
                <a:avLst/>
                <a:gdLst>
                  <a:gd name="T0" fmla="*/ 48 w 77"/>
                  <a:gd name="T1" fmla="*/ 26 h 190"/>
                  <a:gd name="T2" fmla="*/ 42 w 77"/>
                  <a:gd name="T3" fmla="*/ 36 h 190"/>
                  <a:gd name="T4" fmla="*/ 39 w 77"/>
                  <a:gd name="T5" fmla="*/ 45 h 190"/>
                  <a:gd name="T6" fmla="*/ 39 w 77"/>
                  <a:gd name="T7" fmla="*/ 61 h 190"/>
                  <a:gd name="T8" fmla="*/ 45 w 77"/>
                  <a:gd name="T9" fmla="*/ 74 h 190"/>
                  <a:gd name="T10" fmla="*/ 58 w 77"/>
                  <a:gd name="T11" fmla="*/ 90 h 190"/>
                  <a:gd name="T12" fmla="*/ 64 w 77"/>
                  <a:gd name="T13" fmla="*/ 94 h 190"/>
                  <a:gd name="T14" fmla="*/ 64 w 77"/>
                  <a:gd name="T15" fmla="*/ 100 h 190"/>
                  <a:gd name="T16" fmla="*/ 74 w 77"/>
                  <a:gd name="T17" fmla="*/ 116 h 190"/>
                  <a:gd name="T18" fmla="*/ 77 w 77"/>
                  <a:gd name="T19" fmla="*/ 139 h 190"/>
                  <a:gd name="T20" fmla="*/ 77 w 77"/>
                  <a:gd name="T21" fmla="*/ 142 h 190"/>
                  <a:gd name="T22" fmla="*/ 77 w 77"/>
                  <a:gd name="T23" fmla="*/ 155 h 190"/>
                  <a:gd name="T24" fmla="*/ 68 w 77"/>
                  <a:gd name="T25" fmla="*/ 164 h 190"/>
                  <a:gd name="T26" fmla="*/ 58 w 77"/>
                  <a:gd name="T27" fmla="*/ 168 h 190"/>
                  <a:gd name="T28" fmla="*/ 55 w 77"/>
                  <a:gd name="T29" fmla="*/ 174 h 190"/>
                  <a:gd name="T30" fmla="*/ 55 w 77"/>
                  <a:gd name="T31" fmla="*/ 180 h 190"/>
                  <a:gd name="T32" fmla="*/ 52 w 77"/>
                  <a:gd name="T33" fmla="*/ 180 h 190"/>
                  <a:gd name="T34" fmla="*/ 48 w 77"/>
                  <a:gd name="T35" fmla="*/ 184 h 190"/>
                  <a:gd name="T36" fmla="*/ 42 w 77"/>
                  <a:gd name="T37" fmla="*/ 190 h 190"/>
                  <a:gd name="T38" fmla="*/ 42 w 77"/>
                  <a:gd name="T39" fmla="*/ 190 h 190"/>
                  <a:gd name="T40" fmla="*/ 39 w 77"/>
                  <a:gd name="T41" fmla="*/ 177 h 190"/>
                  <a:gd name="T42" fmla="*/ 39 w 77"/>
                  <a:gd name="T43" fmla="*/ 171 h 190"/>
                  <a:gd name="T44" fmla="*/ 39 w 77"/>
                  <a:gd name="T45" fmla="*/ 164 h 190"/>
                  <a:gd name="T46" fmla="*/ 42 w 77"/>
                  <a:gd name="T47" fmla="*/ 161 h 190"/>
                  <a:gd name="T48" fmla="*/ 48 w 77"/>
                  <a:gd name="T49" fmla="*/ 151 h 190"/>
                  <a:gd name="T50" fmla="*/ 52 w 77"/>
                  <a:gd name="T51" fmla="*/ 148 h 190"/>
                  <a:gd name="T52" fmla="*/ 61 w 77"/>
                  <a:gd name="T53" fmla="*/ 142 h 190"/>
                  <a:gd name="T54" fmla="*/ 61 w 77"/>
                  <a:gd name="T55" fmla="*/ 142 h 190"/>
                  <a:gd name="T56" fmla="*/ 58 w 77"/>
                  <a:gd name="T57" fmla="*/ 119 h 190"/>
                  <a:gd name="T58" fmla="*/ 58 w 77"/>
                  <a:gd name="T59" fmla="*/ 103 h 190"/>
                  <a:gd name="T60" fmla="*/ 48 w 77"/>
                  <a:gd name="T61" fmla="*/ 87 h 190"/>
                  <a:gd name="T62" fmla="*/ 48 w 77"/>
                  <a:gd name="T63" fmla="*/ 84 h 190"/>
                  <a:gd name="T64" fmla="*/ 42 w 77"/>
                  <a:gd name="T65" fmla="*/ 74 h 190"/>
                  <a:gd name="T66" fmla="*/ 32 w 77"/>
                  <a:gd name="T67" fmla="*/ 61 h 190"/>
                  <a:gd name="T68" fmla="*/ 19 w 77"/>
                  <a:gd name="T69" fmla="*/ 49 h 190"/>
                  <a:gd name="T70" fmla="*/ 26 w 77"/>
                  <a:gd name="T71" fmla="*/ 45 h 190"/>
                  <a:gd name="T72" fmla="*/ 23 w 77"/>
                  <a:gd name="T73" fmla="*/ 32 h 190"/>
                  <a:gd name="T74" fmla="*/ 10 w 77"/>
                  <a:gd name="T75" fmla="*/ 32 h 190"/>
                  <a:gd name="T76" fmla="*/ 7 w 77"/>
                  <a:gd name="T77" fmla="*/ 23 h 190"/>
                  <a:gd name="T78" fmla="*/ 0 w 77"/>
                  <a:gd name="T79" fmla="*/ 13 h 190"/>
                  <a:gd name="T80" fmla="*/ 7 w 77"/>
                  <a:gd name="T81" fmla="*/ 10 h 190"/>
                  <a:gd name="T82" fmla="*/ 10 w 77"/>
                  <a:gd name="T83" fmla="*/ 10 h 190"/>
                  <a:gd name="T84" fmla="*/ 13 w 77"/>
                  <a:gd name="T85" fmla="*/ 10 h 190"/>
                  <a:gd name="T86" fmla="*/ 19 w 77"/>
                  <a:gd name="T87" fmla="*/ 7 h 190"/>
                  <a:gd name="T88" fmla="*/ 32 w 77"/>
                  <a:gd name="T89" fmla="*/ 7 h 190"/>
                  <a:gd name="T90" fmla="*/ 39 w 77"/>
                  <a:gd name="T91" fmla="*/ 10 h 190"/>
                  <a:gd name="T92" fmla="*/ 42 w 77"/>
                  <a:gd name="T93" fmla="*/ 20 h 190"/>
                  <a:gd name="T94" fmla="*/ 52 w 77"/>
                  <a:gd name="T95" fmla="*/ 23 h 1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190"/>
                  <a:gd name="T146" fmla="*/ 77 w 77"/>
                  <a:gd name="T147" fmla="*/ 190 h 1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190">
                    <a:moveTo>
                      <a:pt x="52" y="23"/>
                    </a:moveTo>
                    <a:lnTo>
                      <a:pt x="48" y="26"/>
                    </a:lnTo>
                    <a:lnTo>
                      <a:pt x="48" y="29"/>
                    </a:lnTo>
                    <a:lnTo>
                      <a:pt x="42" y="36"/>
                    </a:lnTo>
                    <a:lnTo>
                      <a:pt x="42" y="39"/>
                    </a:lnTo>
                    <a:lnTo>
                      <a:pt x="39" y="45"/>
                    </a:lnTo>
                    <a:lnTo>
                      <a:pt x="36" y="55"/>
                    </a:lnTo>
                    <a:lnTo>
                      <a:pt x="39" y="61"/>
                    </a:lnTo>
                    <a:lnTo>
                      <a:pt x="42" y="68"/>
                    </a:lnTo>
                    <a:lnTo>
                      <a:pt x="45" y="74"/>
                    </a:lnTo>
                    <a:lnTo>
                      <a:pt x="52" y="81"/>
                    </a:lnTo>
                    <a:lnTo>
                      <a:pt x="58" y="90"/>
                    </a:lnTo>
                    <a:lnTo>
                      <a:pt x="61" y="90"/>
                    </a:lnTo>
                    <a:lnTo>
                      <a:pt x="64" y="94"/>
                    </a:lnTo>
                    <a:lnTo>
                      <a:pt x="64" y="100"/>
                    </a:lnTo>
                    <a:lnTo>
                      <a:pt x="71" y="103"/>
                    </a:lnTo>
                    <a:lnTo>
                      <a:pt x="74" y="116"/>
                    </a:lnTo>
                    <a:lnTo>
                      <a:pt x="77" y="135"/>
                    </a:lnTo>
                    <a:lnTo>
                      <a:pt x="77" y="139"/>
                    </a:lnTo>
                    <a:lnTo>
                      <a:pt x="77" y="142"/>
                    </a:lnTo>
                    <a:lnTo>
                      <a:pt x="77" y="151"/>
                    </a:lnTo>
                    <a:lnTo>
                      <a:pt x="77" y="155"/>
                    </a:lnTo>
                    <a:lnTo>
                      <a:pt x="68" y="161"/>
                    </a:lnTo>
                    <a:lnTo>
                      <a:pt x="68" y="164"/>
                    </a:lnTo>
                    <a:lnTo>
                      <a:pt x="61" y="168"/>
                    </a:lnTo>
                    <a:lnTo>
                      <a:pt x="58" y="168"/>
                    </a:lnTo>
                    <a:lnTo>
                      <a:pt x="58" y="171"/>
                    </a:lnTo>
                    <a:lnTo>
                      <a:pt x="55" y="174"/>
                    </a:lnTo>
                    <a:lnTo>
                      <a:pt x="55" y="177"/>
                    </a:lnTo>
                    <a:lnTo>
                      <a:pt x="55" y="180"/>
                    </a:lnTo>
                    <a:lnTo>
                      <a:pt x="52" y="174"/>
                    </a:lnTo>
                    <a:lnTo>
                      <a:pt x="52" y="180"/>
                    </a:lnTo>
                    <a:lnTo>
                      <a:pt x="48" y="184"/>
                    </a:lnTo>
                    <a:lnTo>
                      <a:pt x="42" y="190"/>
                    </a:lnTo>
                    <a:lnTo>
                      <a:pt x="39" y="180"/>
                    </a:lnTo>
                    <a:lnTo>
                      <a:pt x="39" y="177"/>
                    </a:lnTo>
                    <a:lnTo>
                      <a:pt x="42" y="174"/>
                    </a:lnTo>
                    <a:lnTo>
                      <a:pt x="39" y="171"/>
                    </a:lnTo>
                    <a:lnTo>
                      <a:pt x="36" y="168"/>
                    </a:lnTo>
                    <a:lnTo>
                      <a:pt x="39" y="164"/>
                    </a:lnTo>
                    <a:lnTo>
                      <a:pt x="42" y="161"/>
                    </a:lnTo>
                    <a:lnTo>
                      <a:pt x="48" y="158"/>
                    </a:lnTo>
                    <a:lnTo>
                      <a:pt x="48" y="151"/>
                    </a:lnTo>
                    <a:lnTo>
                      <a:pt x="52" y="151"/>
                    </a:lnTo>
                    <a:lnTo>
                      <a:pt x="52" y="148"/>
                    </a:lnTo>
                    <a:lnTo>
                      <a:pt x="58" y="145"/>
                    </a:lnTo>
                    <a:lnTo>
                      <a:pt x="61" y="142"/>
                    </a:lnTo>
                    <a:lnTo>
                      <a:pt x="61" y="145"/>
                    </a:lnTo>
                    <a:lnTo>
                      <a:pt x="61" y="142"/>
                    </a:lnTo>
                    <a:lnTo>
                      <a:pt x="61" y="129"/>
                    </a:lnTo>
                    <a:lnTo>
                      <a:pt x="58" y="119"/>
                    </a:lnTo>
                    <a:lnTo>
                      <a:pt x="58" y="113"/>
                    </a:lnTo>
                    <a:lnTo>
                      <a:pt x="58" y="103"/>
                    </a:lnTo>
                    <a:lnTo>
                      <a:pt x="55" y="94"/>
                    </a:lnTo>
                    <a:lnTo>
                      <a:pt x="48" y="87"/>
                    </a:lnTo>
                    <a:lnTo>
                      <a:pt x="48" y="84"/>
                    </a:lnTo>
                    <a:lnTo>
                      <a:pt x="45" y="77"/>
                    </a:lnTo>
                    <a:lnTo>
                      <a:pt x="42" y="74"/>
                    </a:lnTo>
                    <a:lnTo>
                      <a:pt x="32" y="65"/>
                    </a:lnTo>
                    <a:lnTo>
                      <a:pt x="32" y="61"/>
                    </a:lnTo>
                    <a:lnTo>
                      <a:pt x="19" y="52"/>
                    </a:lnTo>
                    <a:lnTo>
                      <a:pt x="19" y="49"/>
                    </a:lnTo>
                    <a:lnTo>
                      <a:pt x="26" y="49"/>
                    </a:lnTo>
                    <a:lnTo>
                      <a:pt x="26" y="45"/>
                    </a:lnTo>
                    <a:lnTo>
                      <a:pt x="26" y="42"/>
                    </a:lnTo>
                    <a:lnTo>
                      <a:pt x="23" y="32"/>
                    </a:lnTo>
                    <a:lnTo>
                      <a:pt x="19" y="32"/>
                    </a:lnTo>
                    <a:lnTo>
                      <a:pt x="10" y="32"/>
                    </a:lnTo>
                    <a:lnTo>
                      <a:pt x="7" y="29"/>
                    </a:lnTo>
                    <a:lnTo>
                      <a:pt x="7" y="23"/>
                    </a:lnTo>
                    <a:lnTo>
                      <a:pt x="0" y="13"/>
                    </a:lnTo>
                    <a:lnTo>
                      <a:pt x="0" y="7"/>
                    </a:lnTo>
                    <a:lnTo>
                      <a:pt x="7" y="10"/>
                    </a:lnTo>
                    <a:lnTo>
                      <a:pt x="10" y="10"/>
                    </a:lnTo>
                    <a:lnTo>
                      <a:pt x="13" y="10"/>
                    </a:lnTo>
                    <a:lnTo>
                      <a:pt x="16" y="7"/>
                    </a:lnTo>
                    <a:lnTo>
                      <a:pt x="19" y="7"/>
                    </a:lnTo>
                    <a:lnTo>
                      <a:pt x="26" y="0"/>
                    </a:lnTo>
                    <a:lnTo>
                      <a:pt x="32" y="7"/>
                    </a:lnTo>
                    <a:lnTo>
                      <a:pt x="39" y="7"/>
                    </a:lnTo>
                    <a:lnTo>
                      <a:pt x="39" y="10"/>
                    </a:lnTo>
                    <a:lnTo>
                      <a:pt x="39" y="13"/>
                    </a:lnTo>
                    <a:lnTo>
                      <a:pt x="42" y="20"/>
                    </a:lnTo>
                    <a:lnTo>
                      <a:pt x="45" y="23"/>
                    </a:lnTo>
                    <a:lnTo>
                      <a:pt x="52" y="23"/>
                    </a:lnTo>
                  </a:path>
                </a:pathLst>
              </a:custGeom>
              <a:noFill/>
              <a:ln w="0">
                <a:solidFill>
                  <a:srgbClr val="7F7F7F"/>
                </a:solidFill>
                <a:round/>
                <a:headEnd/>
                <a:tailEnd/>
              </a:ln>
            </p:spPr>
            <p:txBody>
              <a:bodyPr/>
              <a:lstStyle/>
              <a:p>
                <a:endParaRPr lang="en-US"/>
              </a:p>
            </p:txBody>
          </p:sp>
          <p:sp>
            <p:nvSpPr>
              <p:cNvPr id="33257" name="Freeform 340"/>
              <p:cNvSpPr>
                <a:spLocks/>
              </p:cNvSpPr>
              <p:nvPr/>
            </p:nvSpPr>
            <p:spPr bwMode="auto">
              <a:xfrm>
                <a:off x="3588" y="1849"/>
                <a:ext cx="80" cy="235"/>
              </a:xfrm>
              <a:custGeom>
                <a:avLst/>
                <a:gdLst>
                  <a:gd name="T0" fmla="*/ 71 w 80"/>
                  <a:gd name="T1" fmla="*/ 235 h 235"/>
                  <a:gd name="T2" fmla="*/ 71 w 80"/>
                  <a:gd name="T3" fmla="*/ 212 h 235"/>
                  <a:gd name="T4" fmla="*/ 71 w 80"/>
                  <a:gd name="T5" fmla="*/ 212 h 235"/>
                  <a:gd name="T6" fmla="*/ 68 w 80"/>
                  <a:gd name="T7" fmla="*/ 190 h 235"/>
                  <a:gd name="T8" fmla="*/ 61 w 80"/>
                  <a:gd name="T9" fmla="*/ 174 h 235"/>
                  <a:gd name="T10" fmla="*/ 55 w 80"/>
                  <a:gd name="T11" fmla="*/ 151 h 235"/>
                  <a:gd name="T12" fmla="*/ 48 w 80"/>
                  <a:gd name="T13" fmla="*/ 148 h 235"/>
                  <a:gd name="T14" fmla="*/ 48 w 80"/>
                  <a:gd name="T15" fmla="*/ 151 h 235"/>
                  <a:gd name="T16" fmla="*/ 35 w 80"/>
                  <a:gd name="T17" fmla="*/ 164 h 235"/>
                  <a:gd name="T18" fmla="*/ 32 w 80"/>
                  <a:gd name="T19" fmla="*/ 164 h 235"/>
                  <a:gd name="T20" fmla="*/ 29 w 80"/>
                  <a:gd name="T21" fmla="*/ 161 h 235"/>
                  <a:gd name="T22" fmla="*/ 26 w 80"/>
                  <a:gd name="T23" fmla="*/ 158 h 235"/>
                  <a:gd name="T24" fmla="*/ 23 w 80"/>
                  <a:gd name="T25" fmla="*/ 129 h 235"/>
                  <a:gd name="T26" fmla="*/ 19 w 80"/>
                  <a:gd name="T27" fmla="*/ 122 h 235"/>
                  <a:gd name="T28" fmla="*/ 16 w 80"/>
                  <a:gd name="T29" fmla="*/ 116 h 235"/>
                  <a:gd name="T30" fmla="*/ 16 w 80"/>
                  <a:gd name="T31" fmla="*/ 116 h 235"/>
                  <a:gd name="T32" fmla="*/ 16 w 80"/>
                  <a:gd name="T33" fmla="*/ 113 h 235"/>
                  <a:gd name="T34" fmla="*/ 10 w 80"/>
                  <a:gd name="T35" fmla="*/ 103 h 235"/>
                  <a:gd name="T36" fmla="*/ 0 w 80"/>
                  <a:gd name="T37" fmla="*/ 96 h 235"/>
                  <a:gd name="T38" fmla="*/ 0 w 80"/>
                  <a:gd name="T39" fmla="*/ 90 h 235"/>
                  <a:gd name="T40" fmla="*/ 3 w 80"/>
                  <a:gd name="T41" fmla="*/ 84 h 235"/>
                  <a:gd name="T42" fmla="*/ 6 w 80"/>
                  <a:gd name="T43" fmla="*/ 74 h 235"/>
                  <a:gd name="T44" fmla="*/ 6 w 80"/>
                  <a:gd name="T45" fmla="*/ 71 h 235"/>
                  <a:gd name="T46" fmla="*/ 6 w 80"/>
                  <a:gd name="T47" fmla="*/ 58 h 235"/>
                  <a:gd name="T48" fmla="*/ 13 w 80"/>
                  <a:gd name="T49" fmla="*/ 55 h 235"/>
                  <a:gd name="T50" fmla="*/ 16 w 80"/>
                  <a:gd name="T51" fmla="*/ 39 h 235"/>
                  <a:gd name="T52" fmla="*/ 19 w 80"/>
                  <a:gd name="T53" fmla="*/ 26 h 235"/>
                  <a:gd name="T54" fmla="*/ 23 w 80"/>
                  <a:gd name="T55" fmla="*/ 19 h 235"/>
                  <a:gd name="T56" fmla="*/ 29 w 80"/>
                  <a:gd name="T57" fmla="*/ 13 h 235"/>
                  <a:gd name="T58" fmla="*/ 32 w 80"/>
                  <a:gd name="T59" fmla="*/ 6 h 235"/>
                  <a:gd name="T60" fmla="*/ 32 w 80"/>
                  <a:gd name="T61" fmla="*/ 3 h 235"/>
                  <a:gd name="T62" fmla="*/ 39 w 80"/>
                  <a:gd name="T63" fmla="*/ 0 h 235"/>
                  <a:gd name="T64" fmla="*/ 42 w 80"/>
                  <a:gd name="T65" fmla="*/ 10 h 235"/>
                  <a:gd name="T66" fmla="*/ 48 w 80"/>
                  <a:gd name="T67" fmla="*/ 22 h 235"/>
                  <a:gd name="T68" fmla="*/ 48 w 80"/>
                  <a:gd name="T69" fmla="*/ 35 h 235"/>
                  <a:gd name="T70" fmla="*/ 45 w 80"/>
                  <a:gd name="T71" fmla="*/ 48 h 235"/>
                  <a:gd name="T72" fmla="*/ 45 w 80"/>
                  <a:gd name="T73" fmla="*/ 58 h 235"/>
                  <a:gd name="T74" fmla="*/ 51 w 80"/>
                  <a:gd name="T75" fmla="*/ 55 h 235"/>
                  <a:gd name="T76" fmla="*/ 58 w 80"/>
                  <a:gd name="T77" fmla="*/ 64 h 235"/>
                  <a:gd name="T78" fmla="*/ 64 w 80"/>
                  <a:gd name="T79" fmla="*/ 77 h 235"/>
                  <a:gd name="T80" fmla="*/ 71 w 80"/>
                  <a:gd name="T81" fmla="*/ 84 h 235"/>
                  <a:gd name="T82" fmla="*/ 77 w 80"/>
                  <a:gd name="T83" fmla="*/ 87 h 235"/>
                  <a:gd name="T84" fmla="*/ 80 w 80"/>
                  <a:gd name="T85" fmla="*/ 84 h 235"/>
                  <a:gd name="T86" fmla="*/ 80 w 80"/>
                  <a:gd name="T87" fmla="*/ 87 h 235"/>
                  <a:gd name="T88" fmla="*/ 77 w 80"/>
                  <a:gd name="T89" fmla="*/ 96 h 235"/>
                  <a:gd name="T90" fmla="*/ 74 w 80"/>
                  <a:gd name="T91" fmla="*/ 100 h 235"/>
                  <a:gd name="T92" fmla="*/ 68 w 80"/>
                  <a:gd name="T93" fmla="*/ 106 h 235"/>
                  <a:gd name="T94" fmla="*/ 55 w 80"/>
                  <a:gd name="T95" fmla="*/ 113 h 235"/>
                  <a:gd name="T96" fmla="*/ 55 w 80"/>
                  <a:gd name="T97" fmla="*/ 125 h 235"/>
                  <a:gd name="T98" fmla="*/ 58 w 80"/>
                  <a:gd name="T99" fmla="*/ 138 h 235"/>
                  <a:gd name="T100" fmla="*/ 64 w 80"/>
                  <a:gd name="T101" fmla="*/ 154 h 235"/>
                  <a:gd name="T102" fmla="*/ 68 w 80"/>
                  <a:gd name="T103" fmla="*/ 158 h 235"/>
                  <a:gd name="T104" fmla="*/ 68 w 80"/>
                  <a:gd name="T105" fmla="*/ 167 h 235"/>
                  <a:gd name="T106" fmla="*/ 64 w 80"/>
                  <a:gd name="T107" fmla="*/ 174 h 235"/>
                  <a:gd name="T108" fmla="*/ 71 w 80"/>
                  <a:gd name="T109" fmla="*/ 186 h 235"/>
                  <a:gd name="T110" fmla="*/ 80 w 80"/>
                  <a:gd name="T111" fmla="*/ 212 h 235"/>
                  <a:gd name="T112" fmla="*/ 74 w 80"/>
                  <a:gd name="T113" fmla="*/ 225 h 2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
                  <a:gd name="T172" fmla="*/ 0 h 235"/>
                  <a:gd name="T173" fmla="*/ 80 w 80"/>
                  <a:gd name="T174" fmla="*/ 235 h 2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 h="235">
                    <a:moveTo>
                      <a:pt x="74" y="235"/>
                    </a:moveTo>
                    <a:lnTo>
                      <a:pt x="71" y="235"/>
                    </a:lnTo>
                    <a:lnTo>
                      <a:pt x="74" y="215"/>
                    </a:lnTo>
                    <a:lnTo>
                      <a:pt x="71" y="212"/>
                    </a:lnTo>
                    <a:lnTo>
                      <a:pt x="71" y="209"/>
                    </a:lnTo>
                    <a:lnTo>
                      <a:pt x="71" y="212"/>
                    </a:lnTo>
                    <a:lnTo>
                      <a:pt x="71" y="199"/>
                    </a:lnTo>
                    <a:lnTo>
                      <a:pt x="68" y="190"/>
                    </a:lnTo>
                    <a:lnTo>
                      <a:pt x="64" y="190"/>
                    </a:lnTo>
                    <a:lnTo>
                      <a:pt x="61" y="174"/>
                    </a:lnTo>
                    <a:lnTo>
                      <a:pt x="58" y="154"/>
                    </a:lnTo>
                    <a:lnTo>
                      <a:pt x="55" y="151"/>
                    </a:lnTo>
                    <a:lnTo>
                      <a:pt x="51" y="148"/>
                    </a:lnTo>
                    <a:lnTo>
                      <a:pt x="48" y="148"/>
                    </a:lnTo>
                    <a:lnTo>
                      <a:pt x="48" y="141"/>
                    </a:lnTo>
                    <a:lnTo>
                      <a:pt x="48" y="151"/>
                    </a:lnTo>
                    <a:lnTo>
                      <a:pt x="42" y="154"/>
                    </a:lnTo>
                    <a:lnTo>
                      <a:pt x="35" y="164"/>
                    </a:lnTo>
                    <a:lnTo>
                      <a:pt x="32" y="161"/>
                    </a:lnTo>
                    <a:lnTo>
                      <a:pt x="32" y="164"/>
                    </a:lnTo>
                    <a:lnTo>
                      <a:pt x="29" y="161"/>
                    </a:lnTo>
                    <a:lnTo>
                      <a:pt x="29" y="158"/>
                    </a:lnTo>
                    <a:lnTo>
                      <a:pt x="26" y="158"/>
                    </a:lnTo>
                    <a:lnTo>
                      <a:pt x="26" y="145"/>
                    </a:lnTo>
                    <a:lnTo>
                      <a:pt x="23" y="129"/>
                    </a:lnTo>
                    <a:lnTo>
                      <a:pt x="19" y="119"/>
                    </a:lnTo>
                    <a:lnTo>
                      <a:pt x="19" y="122"/>
                    </a:lnTo>
                    <a:lnTo>
                      <a:pt x="16" y="119"/>
                    </a:lnTo>
                    <a:lnTo>
                      <a:pt x="16" y="116"/>
                    </a:lnTo>
                    <a:lnTo>
                      <a:pt x="16" y="113"/>
                    </a:lnTo>
                    <a:lnTo>
                      <a:pt x="10" y="106"/>
                    </a:lnTo>
                    <a:lnTo>
                      <a:pt x="10" y="103"/>
                    </a:lnTo>
                    <a:lnTo>
                      <a:pt x="3" y="103"/>
                    </a:lnTo>
                    <a:lnTo>
                      <a:pt x="0" y="96"/>
                    </a:lnTo>
                    <a:lnTo>
                      <a:pt x="0" y="90"/>
                    </a:lnTo>
                    <a:lnTo>
                      <a:pt x="3" y="90"/>
                    </a:lnTo>
                    <a:lnTo>
                      <a:pt x="3" y="84"/>
                    </a:lnTo>
                    <a:lnTo>
                      <a:pt x="6" y="80"/>
                    </a:lnTo>
                    <a:lnTo>
                      <a:pt x="6" y="74"/>
                    </a:lnTo>
                    <a:lnTo>
                      <a:pt x="6" y="71"/>
                    </a:lnTo>
                    <a:lnTo>
                      <a:pt x="6" y="58"/>
                    </a:lnTo>
                    <a:lnTo>
                      <a:pt x="13" y="58"/>
                    </a:lnTo>
                    <a:lnTo>
                      <a:pt x="13" y="55"/>
                    </a:lnTo>
                    <a:lnTo>
                      <a:pt x="16" y="45"/>
                    </a:lnTo>
                    <a:lnTo>
                      <a:pt x="16" y="39"/>
                    </a:lnTo>
                    <a:lnTo>
                      <a:pt x="19" y="32"/>
                    </a:lnTo>
                    <a:lnTo>
                      <a:pt x="19" y="26"/>
                    </a:lnTo>
                    <a:lnTo>
                      <a:pt x="19" y="22"/>
                    </a:lnTo>
                    <a:lnTo>
                      <a:pt x="23" y="19"/>
                    </a:lnTo>
                    <a:lnTo>
                      <a:pt x="26" y="16"/>
                    </a:lnTo>
                    <a:lnTo>
                      <a:pt x="29" y="13"/>
                    </a:lnTo>
                    <a:lnTo>
                      <a:pt x="32" y="13"/>
                    </a:lnTo>
                    <a:lnTo>
                      <a:pt x="32" y="6"/>
                    </a:lnTo>
                    <a:lnTo>
                      <a:pt x="35" y="3"/>
                    </a:lnTo>
                    <a:lnTo>
                      <a:pt x="32" y="3"/>
                    </a:lnTo>
                    <a:lnTo>
                      <a:pt x="35" y="0"/>
                    </a:lnTo>
                    <a:lnTo>
                      <a:pt x="39" y="0"/>
                    </a:lnTo>
                    <a:lnTo>
                      <a:pt x="42" y="3"/>
                    </a:lnTo>
                    <a:lnTo>
                      <a:pt x="42" y="10"/>
                    </a:lnTo>
                    <a:lnTo>
                      <a:pt x="45" y="10"/>
                    </a:lnTo>
                    <a:lnTo>
                      <a:pt x="48" y="22"/>
                    </a:lnTo>
                    <a:lnTo>
                      <a:pt x="51" y="29"/>
                    </a:lnTo>
                    <a:lnTo>
                      <a:pt x="48" y="35"/>
                    </a:lnTo>
                    <a:lnTo>
                      <a:pt x="45" y="42"/>
                    </a:lnTo>
                    <a:lnTo>
                      <a:pt x="45" y="48"/>
                    </a:lnTo>
                    <a:lnTo>
                      <a:pt x="45" y="55"/>
                    </a:lnTo>
                    <a:lnTo>
                      <a:pt x="45" y="58"/>
                    </a:lnTo>
                    <a:lnTo>
                      <a:pt x="51" y="55"/>
                    </a:lnTo>
                    <a:lnTo>
                      <a:pt x="55" y="55"/>
                    </a:lnTo>
                    <a:lnTo>
                      <a:pt x="58" y="64"/>
                    </a:lnTo>
                    <a:lnTo>
                      <a:pt x="64" y="67"/>
                    </a:lnTo>
                    <a:lnTo>
                      <a:pt x="64" y="77"/>
                    </a:lnTo>
                    <a:lnTo>
                      <a:pt x="68" y="80"/>
                    </a:lnTo>
                    <a:lnTo>
                      <a:pt x="71" y="84"/>
                    </a:lnTo>
                    <a:lnTo>
                      <a:pt x="74" y="87"/>
                    </a:lnTo>
                    <a:lnTo>
                      <a:pt x="77" y="87"/>
                    </a:lnTo>
                    <a:lnTo>
                      <a:pt x="77" y="84"/>
                    </a:lnTo>
                    <a:lnTo>
                      <a:pt x="80" y="84"/>
                    </a:lnTo>
                    <a:lnTo>
                      <a:pt x="80" y="87"/>
                    </a:lnTo>
                    <a:lnTo>
                      <a:pt x="77" y="93"/>
                    </a:lnTo>
                    <a:lnTo>
                      <a:pt x="77" y="96"/>
                    </a:lnTo>
                    <a:lnTo>
                      <a:pt x="74" y="96"/>
                    </a:lnTo>
                    <a:lnTo>
                      <a:pt x="74" y="100"/>
                    </a:lnTo>
                    <a:lnTo>
                      <a:pt x="71" y="103"/>
                    </a:lnTo>
                    <a:lnTo>
                      <a:pt x="68" y="106"/>
                    </a:lnTo>
                    <a:lnTo>
                      <a:pt x="64" y="113"/>
                    </a:lnTo>
                    <a:lnTo>
                      <a:pt x="55" y="113"/>
                    </a:lnTo>
                    <a:lnTo>
                      <a:pt x="55" y="122"/>
                    </a:lnTo>
                    <a:lnTo>
                      <a:pt x="55" y="125"/>
                    </a:lnTo>
                    <a:lnTo>
                      <a:pt x="55" y="129"/>
                    </a:lnTo>
                    <a:lnTo>
                      <a:pt x="58" y="138"/>
                    </a:lnTo>
                    <a:lnTo>
                      <a:pt x="64" y="145"/>
                    </a:lnTo>
                    <a:lnTo>
                      <a:pt x="64" y="154"/>
                    </a:lnTo>
                    <a:lnTo>
                      <a:pt x="68" y="154"/>
                    </a:lnTo>
                    <a:lnTo>
                      <a:pt x="68" y="158"/>
                    </a:lnTo>
                    <a:lnTo>
                      <a:pt x="68" y="161"/>
                    </a:lnTo>
                    <a:lnTo>
                      <a:pt x="68" y="167"/>
                    </a:lnTo>
                    <a:lnTo>
                      <a:pt x="64" y="170"/>
                    </a:lnTo>
                    <a:lnTo>
                      <a:pt x="64" y="174"/>
                    </a:lnTo>
                    <a:lnTo>
                      <a:pt x="64" y="177"/>
                    </a:lnTo>
                    <a:lnTo>
                      <a:pt x="71" y="186"/>
                    </a:lnTo>
                    <a:lnTo>
                      <a:pt x="74" y="196"/>
                    </a:lnTo>
                    <a:lnTo>
                      <a:pt x="80" y="212"/>
                    </a:lnTo>
                    <a:lnTo>
                      <a:pt x="77" y="222"/>
                    </a:lnTo>
                    <a:lnTo>
                      <a:pt x="74" y="225"/>
                    </a:lnTo>
                    <a:lnTo>
                      <a:pt x="74" y="235"/>
                    </a:lnTo>
                    <a:close/>
                  </a:path>
                </a:pathLst>
              </a:custGeom>
              <a:solidFill>
                <a:srgbClr val="CCCCCC"/>
              </a:solidFill>
              <a:ln w="9525">
                <a:noFill/>
                <a:round/>
                <a:headEnd/>
                <a:tailEnd/>
              </a:ln>
            </p:spPr>
            <p:txBody>
              <a:bodyPr/>
              <a:lstStyle/>
              <a:p>
                <a:endParaRPr lang="en-US"/>
              </a:p>
            </p:txBody>
          </p:sp>
          <p:sp>
            <p:nvSpPr>
              <p:cNvPr id="33258" name="Freeform 341"/>
              <p:cNvSpPr>
                <a:spLocks/>
              </p:cNvSpPr>
              <p:nvPr/>
            </p:nvSpPr>
            <p:spPr bwMode="auto">
              <a:xfrm>
                <a:off x="3588" y="1849"/>
                <a:ext cx="80" cy="235"/>
              </a:xfrm>
              <a:custGeom>
                <a:avLst/>
                <a:gdLst>
                  <a:gd name="T0" fmla="*/ 71 w 80"/>
                  <a:gd name="T1" fmla="*/ 235 h 235"/>
                  <a:gd name="T2" fmla="*/ 71 w 80"/>
                  <a:gd name="T3" fmla="*/ 212 h 235"/>
                  <a:gd name="T4" fmla="*/ 71 w 80"/>
                  <a:gd name="T5" fmla="*/ 212 h 235"/>
                  <a:gd name="T6" fmla="*/ 68 w 80"/>
                  <a:gd name="T7" fmla="*/ 190 h 235"/>
                  <a:gd name="T8" fmla="*/ 61 w 80"/>
                  <a:gd name="T9" fmla="*/ 174 h 235"/>
                  <a:gd name="T10" fmla="*/ 55 w 80"/>
                  <a:gd name="T11" fmla="*/ 151 h 235"/>
                  <a:gd name="T12" fmla="*/ 48 w 80"/>
                  <a:gd name="T13" fmla="*/ 148 h 235"/>
                  <a:gd name="T14" fmla="*/ 48 w 80"/>
                  <a:gd name="T15" fmla="*/ 151 h 235"/>
                  <a:gd name="T16" fmla="*/ 35 w 80"/>
                  <a:gd name="T17" fmla="*/ 164 h 235"/>
                  <a:gd name="T18" fmla="*/ 32 w 80"/>
                  <a:gd name="T19" fmla="*/ 164 h 235"/>
                  <a:gd name="T20" fmla="*/ 29 w 80"/>
                  <a:gd name="T21" fmla="*/ 161 h 235"/>
                  <a:gd name="T22" fmla="*/ 26 w 80"/>
                  <a:gd name="T23" fmla="*/ 158 h 235"/>
                  <a:gd name="T24" fmla="*/ 23 w 80"/>
                  <a:gd name="T25" fmla="*/ 129 h 235"/>
                  <a:gd name="T26" fmla="*/ 19 w 80"/>
                  <a:gd name="T27" fmla="*/ 122 h 235"/>
                  <a:gd name="T28" fmla="*/ 16 w 80"/>
                  <a:gd name="T29" fmla="*/ 116 h 235"/>
                  <a:gd name="T30" fmla="*/ 16 w 80"/>
                  <a:gd name="T31" fmla="*/ 116 h 235"/>
                  <a:gd name="T32" fmla="*/ 16 w 80"/>
                  <a:gd name="T33" fmla="*/ 113 h 235"/>
                  <a:gd name="T34" fmla="*/ 10 w 80"/>
                  <a:gd name="T35" fmla="*/ 103 h 235"/>
                  <a:gd name="T36" fmla="*/ 0 w 80"/>
                  <a:gd name="T37" fmla="*/ 96 h 235"/>
                  <a:gd name="T38" fmla="*/ 0 w 80"/>
                  <a:gd name="T39" fmla="*/ 90 h 235"/>
                  <a:gd name="T40" fmla="*/ 3 w 80"/>
                  <a:gd name="T41" fmla="*/ 84 h 235"/>
                  <a:gd name="T42" fmla="*/ 6 w 80"/>
                  <a:gd name="T43" fmla="*/ 74 h 235"/>
                  <a:gd name="T44" fmla="*/ 6 w 80"/>
                  <a:gd name="T45" fmla="*/ 71 h 235"/>
                  <a:gd name="T46" fmla="*/ 6 w 80"/>
                  <a:gd name="T47" fmla="*/ 58 h 235"/>
                  <a:gd name="T48" fmla="*/ 13 w 80"/>
                  <a:gd name="T49" fmla="*/ 55 h 235"/>
                  <a:gd name="T50" fmla="*/ 16 w 80"/>
                  <a:gd name="T51" fmla="*/ 39 h 235"/>
                  <a:gd name="T52" fmla="*/ 19 w 80"/>
                  <a:gd name="T53" fmla="*/ 26 h 235"/>
                  <a:gd name="T54" fmla="*/ 23 w 80"/>
                  <a:gd name="T55" fmla="*/ 19 h 235"/>
                  <a:gd name="T56" fmla="*/ 29 w 80"/>
                  <a:gd name="T57" fmla="*/ 13 h 235"/>
                  <a:gd name="T58" fmla="*/ 32 w 80"/>
                  <a:gd name="T59" fmla="*/ 6 h 235"/>
                  <a:gd name="T60" fmla="*/ 32 w 80"/>
                  <a:gd name="T61" fmla="*/ 3 h 235"/>
                  <a:gd name="T62" fmla="*/ 39 w 80"/>
                  <a:gd name="T63" fmla="*/ 0 h 235"/>
                  <a:gd name="T64" fmla="*/ 42 w 80"/>
                  <a:gd name="T65" fmla="*/ 10 h 235"/>
                  <a:gd name="T66" fmla="*/ 48 w 80"/>
                  <a:gd name="T67" fmla="*/ 22 h 235"/>
                  <a:gd name="T68" fmla="*/ 48 w 80"/>
                  <a:gd name="T69" fmla="*/ 35 h 235"/>
                  <a:gd name="T70" fmla="*/ 45 w 80"/>
                  <a:gd name="T71" fmla="*/ 48 h 235"/>
                  <a:gd name="T72" fmla="*/ 45 w 80"/>
                  <a:gd name="T73" fmla="*/ 58 h 235"/>
                  <a:gd name="T74" fmla="*/ 51 w 80"/>
                  <a:gd name="T75" fmla="*/ 55 h 235"/>
                  <a:gd name="T76" fmla="*/ 58 w 80"/>
                  <a:gd name="T77" fmla="*/ 64 h 235"/>
                  <a:gd name="T78" fmla="*/ 64 w 80"/>
                  <a:gd name="T79" fmla="*/ 77 h 235"/>
                  <a:gd name="T80" fmla="*/ 71 w 80"/>
                  <a:gd name="T81" fmla="*/ 84 h 235"/>
                  <a:gd name="T82" fmla="*/ 77 w 80"/>
                  <a:gd name="T83" fmla="*/ 87 h 235"/>
                  <a:gd name="T84" fmla="*/ 80 w 80"/>
                  <a:gd name="T85" fmla="*/ 84 h 235"/>
                  <a:gd name="T86" fmla="*/ 80 w 80"/>
                  <a:gd name="T87" fmla="*/ 87 h 235"/>
                  <a:gd name="T88" fmla="*/ 77 w 80"/>
                  <a:gd name="T89" fmla="*/ 96 h 235"/>
                  <a:gd name="T90" fmla="*/ 74 w 80"/>
                  <a:gd name="T91" fmla="*/ 100 h 235"/>
                  <a:gd name="T92" fmla="*/ 68 w 80"/>
                  <a:gd name="T93" fmla="*/ 106 h 235"/>
                  <a:gd name="T94" fmla="*/ 55 w 80"/>
                  <a:gd name="T95" fmla="*/ 113 h 235"/>
                  <a:gd name="T96" fmla="*/ 55 w 80"/>
                  <a:gd name="T97" fmla="*/ 125 h 235"/>
                  <a:gd name="T98" fmla="*/ 58 w 80"/>
                  <a:gd name="T99" fmla="*/ 138 h 235"/>
                  <a:gd name="T100" fmla="*/ 64 w 80"/>
                  <a:gd name="T101" fmla="*/ 154 h 235"/>
                  <a:gd name="T102" fmla="*/ 68 w 80"/>
                  <a:gd name="T103" fmla="*/ 158 h 235"/>
                  <a:gd name="T104" fmla="*/ 68 w 80"/>
                  <a:gd name="T105" fmla="*/ 167 h 235"/>
                  <a:gd name="T106" fmla="*/ 64 w 80"/>
                  <a:gd name="T107" fmla="*/ 174 h 235"/>
                  <a:gd name="T108" fmla="*/ 71 w 80"/>
                  <a:gd name="T109" fmla="*/ 186 h 235"/>
                  <a:gd name="T110" fmla="*/ 80 w 80"/>
                  <a:gd name="T111" fmla="*/ 212 h 235"/>
                  <a:gd name="T112" fmla="*/ 74 w 80"/>
                  <a:gd name="T113" fmla="*/ 225 h 235"/>
                  <a:gd name="T114" fmla="*/ 74 w 80"/>
                  <a:gd name="T115" fmla="*/ 235 h 2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235"/>
                  <a:gd name="T176" fmla="*/ 80 w 80"/>
                  <a:gd name="T177" fmla="*/ 235 h 2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235">
                    <a:moveTo>
                      <a:pt x="74" y="235"/>
                    </a:moveTo>
                    <a:lnTo>
                      <a:pt x="71" y="235"/>
                    </a:lnTo>
                    <a:lnTo>
                      <a:pt x="74" y="215"/>
                    </a:lnTo>
                    <a:lnTo>
                      <a:pt x="71" y="212"/>
                    </a:lnTo>
                    <a:lnTo>
                      <a:pt x="71" y="209"/>
                    </a:lnTo>
                    <a:lnTo>
                      <a:pt x="71" y="212"/>
                    </a:lnTo>
                    <a:lnTo>
                      <a:pt x="71" y="199"/>
                    </a:lnTo>
                    <a:lnTo>
                      <a:pt x="68" y="190"/>
                    </a:lnTo>
                    <a:lnTo>
                      <a:pt x="64" y="190"/>
                    </a:lnTo>
                    <a:lnTo>
                      <a:pt x="61" y="174"/>
                    </a:lnTo>
                    <a:lnTo>
                      <a:pt x="58" y="154"/>
                    </a:lnTo>
                    <a:lnTo>
                      <a:pt x="55" y="151"/>
                    </a:lnTo>
                    <a:lnTo>
                      <a:pt x="51" y="148"/>
                    </a:lnTo>
                    <a:lnTo>
                      <a:pt x="48" y="148"/>
                    </a:lnTo>
                    <a:lnTo>
                      <a:pt x="48" y="141"/>
                    </a:lnTo>
                    <a:lnTo>
                      <a:pt x="48" y="151"/>
                    </a:lnTo>
                    <a:lnTo>
                      <a:pt x="42" y="154"/>
                    </a:lnTo>
                    <a:lnTo>
                      <a:pt x="35" y="164"/>
                    </a:lnTo>
                    <a:lnTo>
                      <a:pt x="32" y="161"/>
                    </a:lnTo>
                    <a:lnTo>
                      <a:pt x="32" y="164"/>
                    </a:lnTo>
                    <a:lnTo>
                      <a:pt x="29" y="161"/>
                    </a:lnTo>
                    <a:lnTo>
                      <a:pt x="29" y="158"/>
                    </a:lnTo>
                    <a:lnTo>
                      <a:pt x="26" y="158"/>
                    </a:lnTo>
                    <a:lnTo>
                      <a:pt x="26" y="145"/>
                    </a:lnTo>
                    <a:lnTo>
                      <a:pt x="23" y="129"/>
                    </a:lnTo>
                    <a:lnTo>
                      <a:pt x="19" y="119"/>
                    </a:lnTo>
                    <a:lnTo>
                      <a:pt x="19" y="122"/>
                    </a:lnTo>
                    <a:lnTo>
                      <a:pt x="16" y="119"/>
                    </a:lnTo>
                    <a:lnTo>
                      <a:pt x="16" y="116"/>
                    </a:lnTo>
                    <a:lnTo>
                      <a:pt x="16" y="113"/>
                    </a:lnTo>
                    <a:lnTo>
                      <a:pt x="10" y="106"/>
                    </a:lnTo>
                    <a:lnTo>
                      <a:pt x="10" y="103"/>
                    </a:lnTo>
                    <a:lnTo>
                      <a:pt x="3" y="103"/>
                    </a:lnTo>
                    <a:lnTo>
                      <a:pt x="0" y="96"/>
                    </a:lnTo>
                    <a:lnTo>
                      <a:pt x="0" y="90"/>
                    </a:lnTo>
                    <a:lnTo>
                      <a:pt x="3" y="90"/>
                    </a:lnTo>
                    <a:lnTo>
                      <a:pt x="3" y="84"/>
                    </a:lnTo>
                    <a:lnTo>
                      <a:pt x="6" y="80"/>
                    </a:lnTo>
                    <a:lnTo>
                      <a:pt x="6" y="74"/>
                    </a:lnTo>
                    <a:lnTo>
                      <a:pt x="6" y="71"/>
                    </a:lnTo>
                    <a:lnTo>
                      <a:pt x="6" y="58"/>
                    </a:lnTo>
                    <a:lnTo>
                      <a:pt x="13" y="58"/>
                    </a:lnTo>
                    <a:lnTo>
                      <a:pt x="13" y="55"/>
                    </a:lnTo>
                    <a:lnTo>
                      <a:pt x="16" y="45"/>
                    </a:lnTo>
                    <a:lnTo>
                      <a:pt x="16" y="39"/>
                    </a:lnTo>
                    <a:lnTo>
                      <a:pt x="19" y="32"/>
                    </a:lnTo>
                    <a:lnTo>
                      <a:pt x="19" y="26"/>
                    </a:lnTo>
                    <a:lnTo>
                      <a:pt x="19" y="22"/>
                    </a:lnTo>
                    <a:lnTo>
                      <a:pt x="23" y="19"/>
                    </a:lnTo>
                    <a:lnTo>
                      <a:pt x="26" y="16"/>
                    </a:lnTo>
                    <a:lnTo>
                      <a:pt x="29" y="13"/>
                    </a:lnTo>
                    <a:lnTo>
                      <a:pt x="32" y="13"/>
                    </a:lnTo>
                    <a:lnTo>
                      <a:pt x="32" y="6"/>
                    </a:lnTo>
                    <a:lnTo>
                      <a:pt x="35" y="3"/>
                    </a:lnTo>
                    <a:lnTo>
                      <a:pt x="32" y="3"/>
                    </a:lnTo>
                    <a:lnTo>
                      <a:pt x="35" y="0"/>
                    </a:lnTo>
                    <a:lnTo>
                      <a:pt x="39" y="0"/>
                    </a:lnTo>
                    <a:lnTo>
                      <a:pt x="42" y="3"/>
                    </a:lnTo>
                    <a:lnTo>
                      <a:pt x="42" y="10"/>
                    </a:lnTo>
                    <a:lnTo>
                      <a:pt x="45" y="10"/>
                    </a:lnTo>
                    <a:lnTo>
                      <a:pt x="48" y="22"/>
                    </a:lnTo>
                    <a:lnTo>
                      <a:pt x="51" y="29"/>
                    </a:lnTo>
                    <a:lnTo>
                      <a:pt x="48" y="35"/>
                    </a:lnTo>
                    <a:lnTo>
                      <a:pt x="45" y="42"/>
                    </a:lnTo>
                    <a:lnTo>
                      <a:pt x="45" y="48"/>
                    </a:lnTo>
                    <a:lnTo>
                      <a:pt x="45" y="55"/>
                    </a:lnTo>
                    <a:lnTo>
                      <a:pt x="45" y="58"/>
                    </a:lnTo>
                    <a:lnTo>
                      <a:pt x="51" y="55"/>
                    </a:lnTo>
                    <a:lnTo>
                      <a:pt x="55" y="55"/>
                    </a:lnTo>
                    <a:lnTo>
                      <a:pt x="58" y="64"/>
                    </a:lnTo>
                    <a:lnTo>
                      <a:pt x="64" y="67"/>
                    </a:lnTo>
                    <a:lnTo>
                      <a:pt x="64" y="77"/>
                    </a:lnTo>
                    <a:lnTo>
                      <a:pt x="68" y="80"/>
                    </a:lnTo>
                    <a:lnTo>
                      <a:pt x="71" y="84"/>
                    </a:lnTo>
                    <a:lnTo>
                      <a:pt x="74" y="87"/>
                    </a:lnTo>
                    <a:lnTo>
                      <a:pt x="77" y="87"/>
                    </a:lnTo>
                    <a:lnTo>
                      <a:pt x="77" y="84"/>
                    </a:lnTo>
                    <a:lnTo>
                      <a:pt x="80" y="84"/>
                    </a:lnTo>
                    <a:lnTo>
                      <a:pt x="80" y="87"/>
                    </a:lnTo>
                    <a:lnTo>
                      <a:pt x="77" y="93"/>
                    </a:lnTo>
                    <a:lnTo>
                      <a:pt x="77" y="96"/>
                    </a:lnTo>
                    <a:lnTo>
                      <a:pt x="74" y="96"/>
                    </a:lnTo>
                    <a:lnTo>
                      <a:pt x="74" y="100"/>
                    </a:lnTo>
                    <a:lnTo>
                      <a:pt x="71" y="103"/>
                    </a:lnTo>
                    <a:lnTo>
                      <a:pt x="68" y="106"/>
                    </a:lnTo>
                    <a:lnTo>
                      <a:pt x="64" y="113"/>
                    </a:lnTo>
                    <a:lnTo>
                      <a:pt x="55" y="113"/>
                    </a:lnTo>
                    <a:lnTo>
                      <a:pt x="55" y="122"/>
                    </a:lnTo>
                    <a:lnTo>
                      <a:pt x="55" y="125"/>
                    </a:lnTo>
                    <a:lnTo>
                      <a:pt x="55" y="129"/>
                    </a:lnTo>
                    <a:lnTo>
                      <a:pt x="58" y="138"/>
                    </a:lnTo>
                    <a:lnTo>
                      <a:pt x="64" y="145"/>
                    </a:lnTo>
                    <a:lnTo>
                      <a:pt x="64" y="154"/>
                    </a:lnTo>
                    <a:lnTo>
                      <a:pt x="68" y="154"/>
                    </a:lnTo>
                    <a:lnTo>
                      <a:pt x="68" y="158"/>
                    </a:lnTo>
                    <a:lnTo>
                      <a:pt x="68" y="161"/>
                    </a:lnTo>
                    <a:lnTo>
                      <a:pt x="68" y="167"/>
                    </a:lnTo>
                    <a:lnTo>
                      <a:pt x="64" y="170"/>
                    </a:lnTo>
                    <a:lnTo>
                      <a:pt x="64" y="174"/>
                    </a:lnTo>
                    <a:lnTo>
                      <a:pt x="64" y="177"/>
                    </a:lnTo>
                    <a:lnTo>
                      <a:pt x="71" y="186"/>
                    </a:lnTo>
                    <a:lnTo>
                      <a:pt x="74" y="196"/>
                    </a:lnTo>
                    <a:lnTo>
                      <a:pt x="80" y="212"/>
                    </a:lnTo>
                    <a:lnTo>
                      <a:pt x="77" y="222"/>
                    </a:lnTo>
                    <a:lnTo>
                      <a:pt x="74" y="225"/>
                    </a:lnTo>
                    <a:lnTo>
                      <a:pt x="74" y="235"/>
                    </a:lnTo>
                  </a:path>
                </a:pathLst>
              </a:custGeom>
              <a:noFill/>
              <a:ln w="0">
                <a:solidFill>
                  <a:srgbClr val="7F7F7F"/>
                </a:solidFill>
                <a:round/>
                <a:headEnd/>
                <a:tailEnd/>
              </a:ln>
            </p:spPr>
            <p:txBody>
              <a:bodyPr/>
              <a:lstStyle/>
              <a:p>
                <a:endParaRPr lang="en-US"/>
              </a:p>
            </p:txBody>
          </p:sp>
          <p:sp>
            <p:nvSpPr>
              <p:cNvPr id="33259" name="Freeform 342"/>
              <p:cNvSpPr>
                <a:spLocks/>
              </p:cNvSpPr>
              <p:nvPr/>
            </p:nvSpPr>
            <p:spPr bwMode="auto">
              <a:xfrm>
                <a:off x="3691" y="2026"/>
                <a:ext cx="48" cy="55"/>
              </a:xfrm>
              <a:custGeom>
                <a:avLst/>
                <a:gdLst>
                  <a:gd name="T0" fmla="*/ 45 w 48"/>
                  <a:gd name="T1" fmla="*/ 0 h 55"/>
                  <a:gd name="T2" fmla="*/ 45 w 48"/>
                  <a:gd name="T3" fmla="*/ 6 h 55"/>
                  <a:gd name="T4" fmla="*/ 48 w 48"/>
                  <a:gd name="T5" fmla="*/ 16 h 55"/>
                  <a:gd name="T6" fmla="*/ 48 w 48"/>
                  <a:gd name="T7" fmla="*/ 29 h 55"/>
                  <a:gd name="T8" fmla="*/ 48 w 48"/>
                  <a:gd name="T9" fmla="*/ 32 h 55"/>
                  <a:gd name="T10" fmla="*/ 48 w 48"/>
                  <a:gd name="T11" fmla="*/ 29 h 55"/>
                  <a:gd name="T12" fmla="*/ 45 w 48"/>
                  <a:gd name="T13" fmla="*/ 32 h 55"/>
                  <a:gd name="T14" fmla="*/ 39 w 48"/>
                  <a:gd name="T15" fmla="*/ 35 h 55"/>
                  <a:gd name="T16" fmla="*/ 39 w 48"/>
                  <a:gd name="T17" fmla="*/ 38 h 55"/>
                  <a:gd name="T18" fmla="*/ 35 w 48"/>
                  <a:gd name="T19" fmla="*/ 38 h 55"/>
                  <a:gd name="T20" fmla="*/ 35 w 48"/>
                  <a:gd name="T21" fmla="*/ 45 h 55"/>
                  <a:gd name="T22" fmla="*/ 29 w 48"/>
                  <a:gd name="T23" fmla="*/ 48 h 55"/>
                  <a:gd name="T24" fmla="*/ 29 w 48"/>
                  <a:gd name="T25" fmla="*/ 48 h 55"/>
                  <a:gd name="T26" fmla="*/ 26 w 48"/>
                  <a:gd name="T27" fmla="*/ 51 h 55"/>
                  <a:gd name="T28" fmla="*/ 23 w 48"/>
                  <a:gd name="T29" fmla="*/ 55 h 55"/>
                  <a:gd name="T30" fmla="*/ 19 w 48"/>
                  <a:gd name="T31" fmla="*/ 51 h 55"/>
                  <a:gd name="T32" fmla="*/ 16 w 48"/>
                  <a:gd name="T33" fmla="*/ 51 h 55"/>
                  <a:gd name="T34" fmla="*/ 16 w 48"/>
                  <a:gd name="T35" fmla="*/ 48 h 55"/>
                  <a:gd name="T36" fmla="*/ 13 w 48"/>
                  <a:gd name="T37" fmla="*/ 45 h 55"/>
                  <a:gd name="T38" fmla="*/ 10 w 48"/>
                  <a:gd name="T39" fmla="*/ 48 h 55"/>
                  <a:gd name="T40" fmla="*/ 10 w 48"/>
                  <a:gd name="T41" fmla="*/ 42 h 55"/>
                  <a:gd name="T42" fmla="*/ 6 w 48"/>
                  <a:gd name="T43" fmla="*/ 38 h 55"/>
                  <a:gd name="T44" fmla="*/ 6 w 48"/>
                  <a:gd name="T45" fmla="*/ 32 h 55"/>
                  <a:gd name="T46" fmla="*/ 3 w 48"/>
                  <a:gd name="T47" fmla="*/ 26 h 55"/>
                  <a:gd name="T48" fmla="*/ 0 w 48"/>
                  <a:gd name="T49" fmla="*/ 19 h 55"/>
                  <a:gd name="T50" fmla="*/ 0 w 48"/>
                  <a:gd name="T51" fmla="*/ 16 h 55"/>
                  <a:gd name="T52" fmla="*/ 3 w 48"/>
                  <a:gd name="T53" fmla="*/ 9 h 55"/>
                  <a:gd name="T54" fmla="*/ 6 w 48"/>
                  <a:gd name="T55" fmla="*/ 3 h 55"/>
                  <a:gd name="T56" fmla="*/ 16 w 48"/>
                  <a:gd name="T57" fmla="*/ 3 h 55"/>
                  <a:gd name="T58" fmla="*/ 23 w 48"/>
                  <a:gd name="T59" fmla="*/ 3 h 55"/>
                  <a:gd name="T60" fmla="*/ 26 w 48"/>
                  <a:gd name="T61" fmla="*/ 6 h 55"/>
                  <a:gd name="T62" fmla="*/ 26 w 48"/>
                  <a:gd name="T63" fmla="*/ 6 h 55"/>
                  <a:gd name="T64" fmla="*/ 29 w 48"/>
                  <a:gd name="T65" fmla="*/ 6 h 55"/>
                  <a:gd name="T66" fmla="*/ 32 w 48"/>
                  <a:gd name="T67" fmla="*/ 9 h 55"/>
                  <a:gd name="T68" fmla="*/ 35 w 48"/>
                  <a:gd name="T69" fmla="*/ 9 h 55"/>
                  <a:gd name="T70" fmla="*/ 32 w 48"/>
                  <a:gd name="T71" fmla="*/ 3 h 55"/>
                  <a:gd name="T72" fmla="*/ 35 w 48"/>
                  <a:gd name="T73" fmla="*/ 3 h 55"/>
                  <a:gd name="T74" fmla="*/ 39 w 48"/>
                  <a:gd name="T75" fmla="*/ 3 h 55"/>
                  <a:gd name="T76" fmla="*/ 42 w 48"/>
                  <a:gd name="T77" fmla="*/ 3 h 55"/>
                  <a:gd name="T78" fmla="*/ 45 w 48"/>
                  <a:gd name="T79" fmla="*/ 0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
                  <a:gd name="T121" fmla="*/ 0 h 55"/>
                  <a:gd name="T122" fmla="*/ 48 w 48"/>
                  <a:gd name="T123" fmla="*/ 55 h 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 h="55">
                    <a:moveTo>
                      <a:pt x="45" y="0"/>
                    </a:moveTo>
                    <a:lnTo>
                      <a:pt x="45" y="6"/>
                    </a:lnTo>
                    <a:lnTo>
                      <a:pt x="48" y="16"/>
                    </a:lnTo>
                    <a:lnTo>
                      <a:pt x="48" y="29"/>
                    </a:lnTo>
                    <a:lnTo>
                      <a:pt x="48" y="32"/>
                    </a:lnTo>
                    <a:lnTo>
                      <a:pt x="48" y="29"/>
                    </a:lnTo>
                    <a:lnTo>
                      <a:pt x="45" y="32"/>
                    </a:lnTo>
                    <a:lnTo>
                      <a:pt x="39" y="35"/>
                    </a:lnTo>
                    <a:lnTo>
                      <a:pt x="39" y="38"/>
                    </a:lnTo>
                    <a:lnTo>
                      <a:pt x="35" y="38"/>
                    </a:lnTo>
                    <a:lnTo>
                      <a:pt x="35" y="45"/>
                    </a:lnTo>
                    <a:lnTo>
                      <a:pt x="29" y="48"/>
                    </a:lnTo>
                    <a:lnTo>
                      <a:pt x="26" y="51"/>
                    </a:lnTo>
                    <a:lnTo>
                      <a:pt x="23" y="55"/>
                    </a:lnTo>
                    <a:lnTo>
                      <a:pt x="19" y="51"/>
                    </a:lnTo>
                    <a:lnTo>
                      <a:pt x="16" y="51"/>
                    </a:lnTo>
                    <a:lnTo>
                      <a:pt x="16" y="48"/>
                    </a:lnTo>
                    <a:lnTo>
                      <a:pt x="13" y="45"/>
                    </a:lnTo>
                    <a:lnTo>
                      <a:pt x="10" y="48"/>
                    </a:lnTo>
                    <a:lnTo>
                      <a:pt x="10" y="42"/>
                    </a:lnTo>
                    <a:lnTo>
                      <a:pt x="6" y="38"/>
                    </a:lnTo>
                    <a:lnTo>
                      <a:pt x="6" y="32"/>
                    </a:lnTo>
                    <a:lnTo>
                      <a:pt x="3" y="26"/>
                    </a:lnTo>
                    <a:lnTo>
                      <a:pt x="0" y="19"/>
                    </a:lnTo>
                    <a:lnTo>
                      <a:pt x="0" y="16"/>
                    </a:lnTo>
                    <a:lnTo>
                      <a:pt x="3" y="9"/>
                    </a:lnTo>
                    <a:lnTo>
                      <a:pt x="6" y="3"/>
                    </a:lnTo>
                    <a:lnTo>
                      <a:pt x="16" y="3"/>
                    </a:lnTo>
                    <a:lnTo>
                      <a:pt x="23" y="3"/>
                    </a:lnTo>
                    <a:lnTo>
                      <a:pt x="26" y="6"/>
                    </a:lnTo>
                    <a:lnTo>
                      <a:pt x="29" y="6"/>
                    </a:lnTo>
                    <a:lnTo>
                      <a:pt x="32" y="9"/>
                    </a:lnTo>
                    <a:lnTo>
                      <a:pt x="35" y="9"/>
                    </a:lnTo>
                    <a:lnTo>
                      <a:pt x="32" y="3"/>
                    </a:lnTo>
                    <a:lnTo>
                      <a:pt x="35" y="3"/>
                    </a:lnTo>
                    <a:lnTo>
                      <a:pt x="39" y="3"/>
                    </a:lnTo>
                    <a:lnTo>
                      <a:pt x="42" y="3"/>
                    </a:lnTo>
                    <a:lnTo>
                      <a:pt x="45" y="0"/>
                    </a:lnTo>
                    <a:close/>
                  </a:path>
                </a:pathLst>
              </a:custGeom>
              <a:solidFill>
                <a:srgbClr val="CCCCCC"/>
              </a:solidFill>
              <a:ln w="9525">
                <a:noFill/>
                <a:round/>
                <a:headEnd/>
                <a:tailEnd/>
              </a:ln>
            </p:spPr>
            <p:txBody>
              <a:bodyPr/>
              <a:lstStyle/>
              <a:p>
                <a:endParaRPr lang="en-US"/>
              </a:p>
            </p:txBody>
          </p:sp>
          <p:sp>
            <p:nvSpPr>
              <p:cNvPr id="33260" name="Freeform 343"/>
              <p:cNvSpPr>
                <a:spLocks/>
              </p:cNvSpPr>
              <p:nvPr/>
            </p:nvSpPr>
            <p:spPr bwMode="auto">
              <a:xfrm>
                <a:off x="3691" y="2026"/>
                <a:ext cx="48" cy="55"/>
              </a:xfrm>
              <a:custGeom>
                <a:avLst/>
                <a:gdLst>
                  <a:gd name="T0" fmla="*/ 45 w 48"/>
                  <a:gd name="T1" fmla="*/ 0 h 55"/>
                  <a:gd name="T2" fmla="*/ 45 w 48"/>
                  <a:gd name="T3" fmla="*/ 6 h 55"/>
                  <a:gd name="T4" fmla="*/ 48 w 48"/>
                  <a:gd name="T5" fmla="*/ 16 h 55"/>
                  <a:gd name="T6" fmla="*/ 48 w 48"/>
                  <a:gd name="T7" fmla="*/ 29 h 55"/>
                  <a:gd name="T8" fmla="*/ 48 w 48"/>
                  <a:gd name="T9" fmla="*/ 32 h 55"/>
                  <a:gd name="T10" fmla="*/ 48 w 48"/>
                  <a:gd name="T11" fmla="*/ 29 h 55"/>
                  <a:gd name="T12" fmla="*/ 45 w 48"/>
                  <a:gd name="T13" fmla="*/ 32 h 55"/>
                  <a:gd name="T14" fmla="*/ 39 w 48"/>
                  <a:gd name="T15" fmla="*/ 35 h 55"/>
                  <a:gd name="T16" fmla="*/ 39 w 48"/>
                  <a:gd name="T17" fmla="*/ 38 h 55"/>
                  <a:gd name="T18" fmla="*/ 35 w 48"/>
                  <a:gd name="T19" fmla="*/ 38 h 55"/>
                  <a:gd name="T20" fmla="*/ 35 w 48"/>
                  <a:gd name="T21" fmla="*/ 45 h 55"/>
                  <a:gd name="T22" fmla="*/ 29 w 48"/>
                  <a:gd name="T23" fmla="*/ 48 h 55"/>
                  <a:gd name="T24" fmla="*/ 29 w 48"/>
                  <a:gd name="T25" fmla="*/ 48 h 55"/>
                  <a:gd name="T26" fmla="*/ 26 w 48"/>
                  <a:gd name="T27" fmla="*/ 51 h 55"/>
                  <a:gd name="T28" fmla="*/ 23 w 48"/>
                  <a:gd name="T29" fmla="*/ 55 h 55"/>
                  <a:gd name="T30" fmla="*/ 19 w 48"/>
                  <a:gd name="T31" fmla="*/ 51 h 55"/>
                  <a:gd name="T32" fmla="*/ 16 w 48"/>
                  <a:gd name="T33" fmla="*/ 51 h 55"/>
                  <a:gd name="T34" fmla="*/ 16 w 48"/>
                  <a:gd name="T35" fmla="*/ 48 h 55"/>
                  <a:gd name="T36" fmla="*/ 13 w 48"/>
                  <a:gd name="T37" fmla="*/ 45 h 55"/>
                  <a:gd name="T38" fmla="*/ 10 w 48"/>
                  <a:gd name="T39" fmla="*/ 48 h 55"/>
                  <a:gd name="T40" fmla="*/ 10 w 48"/>
                  <a:gd name="T41" fmla="*/ 42 h 55"/>
                  <a:gd name="T42" fmla="*/ 6 w 48"/>
                  <a:gd name="T43" fmla="*/ 38 h 55"/>
                  <a:gd name="T44" fmla="*/ 6 w 48"/>
                  <a:gd name="T45" fmla="*/ 32 h 55"/>
                  <a:gd name="T46" fmla="*/ 3 w 48"/>
                  <a:gd name="T47" fmla="*/ 26 h 55"/>
                  <a:gd name="T48" fmla="*/ 0 w 48"/>
                  <a:gd name="T49" fmla="*/ 19 h 55"/>
                  <a:gd name="T50" fmla="*/ 0 w 48"/>
                  <a:gd name="T51" fmla="*/ 16 h 55"/>
                  <a:gd name="T52" fmla="*/ 3 w 48"/>
                  <a:gd name="T53" fmla="*/ 9 h 55"/>
                  <a:gd name="T54" fmla="*/ 6 w 48"/>
                  <a:gd name="T55" fmla="*/ 3 h 55"/>
                  <a:gd name="T56" fmla="*/ 16 w 48"/>
                  <a:gd name="T57" fmla="*/ 3 h 55"/>
                  <a:gd name="T58" fmla="*/ 23 w 48"/>
                  <a:gd name="T59" fmla="*/ 3 h 55"/>
                  <a:gd name="T60" fmla="*/ 26 w 48"/>
                  <a:gd name="T61" fmla="*/ 6 h 55"/>
                  <a:gd name="T62" fmla="*/ 26 w 48"/>
                  <a:gd name="T63" fmla="*/ 6 h 55"/>
                  <a:gd name="T64" fmla="*/ 29 w 48"/>
                  <a:gd name="T65" fmla="*/ 6 h 55"/>
                  <a:gd name="T66" fmla="*/ 32 w 48"/>
                  <a:gd name="T67" fmla="*/ 9 h 55"/>
                  <a:gd name="T68" fmla="*/ 35 w 48"/>
                  <a:gd name="T69" fmla="*/ 9 h 55"/>
                  <a:gd name="T70" fmla="*/ 32 w 48"/>
                  <a:gd name="T71" fmla="*/ 3 h 55"/>
                  <a:gd name="T72" fmla="*/ 35 w 48"/>
                  <a:gd name="T73" fmla="*/ 3 h 55"/>
                  <a:gd name="T74" fmla="*/ 39 w 48"/>
                  <a:gd name="T75" fmla="*/ 3 h 55"/>
                  <a:gd name="T76" fmla="*/ 42 w 48"/>
                  <a:gd name="T77" fmla="*/ 3 h 55"/>
                  <a:gd name="T78" fmla="*/ 45 w 48"/>
                  <a:gd name="T79" fmla="*/ 0 h 55"/>
                  <a:gd name="T80" fmla="*/ 45 w 48"/>
                  <a:gd name="T81" fmla="*/ 0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
                  <a:gd name="T124" fmla="*/ 0 h 55"/>
                  <a:gd name="T125" fmla="*/ 48 w 48"/>
                  <a:gd name="T126" fmla="*/ 55 h 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 h="55">
                    <a:moveTo>
                      <a:pt x="45" y="0"/>
                    </a:moveTo>
                    <a:lnTo>
                      <a:pt x="45" y="6"/>
                    </a:lnTo>
                    <a:lnTo>
                      <a:pt x="48" y="16"/>
                    </a:lnTo>
                    <a:lnTo>
                      <a:pt x="48" y="29"/>
                    </a:lnTo>
                    <a:lnTo>
                      <a:pt x="48" y="32"/>
                    </a:lnTo>
                    <a:lnTo>
                      <a:pt x="48" y="29"/>
                    </a:lnTo>
                    <a:lnTo>
                      <a:pt x="45" y="32"/>
                    </a:lnTo>
                    <a:lnTo>
                      <a:pt x="39" y="35"/>
                    </a:lnTo>
                    <a:lnTo>
                      <a:pt x="39" y="38"/>
                    </a:lnTo>
                    <a:lnTo>
                      <a:pt x="35" y="38"/>
                    </a:lnTo>
                    <a:lnTo>
                      <a:pt x="35" y="45"/>
                    </a:lnTo>
                    <a:lnTo>
                      <a:pt x="29" y="48"/>
                    </a:lnTo>
                    <a:lnTo>
                      <a:pt x="26" y="51"/>
                    </a:lnTo>
                    <a:lnTo>
                      <a:pt x="23" y="55"/>
                    </a:lnTo>
                    <a:lnTo>
                      <a:pt x="19" y="51"/>
                    </a:lnTo>
                    <a:lnTo>
                      <a:pt x="16" y="51"/>
                    </a:lnTo>
                    <a:lnTo>
                      <a:pt x="16" y="48"/>
                    </a:lnTo>
                    <a:lnTo>
                      <a:pt x="13" y="45"/>
                    </a:lnTo>
                    <a:lnTo>
                      <a:pt x="10" y="48"/>
                    </a:lnTo>
                    <a:lnTo>
                      <a:pt x="10" y="42"/>
                    </a:lnTo>
                    <a:lnTo>
                      <a:pt x="6" y="38"/>
                    </a:lnTo>
                    <a:lnTo>
                      <a:pt x="6" y="32"/>
                    </a:lnTo>
                    <a:lnTo>
                      <a:pt x="3" y="26"/>
                    </a:lnTo>
                    <a:lnTo>
                      <a:pt x="0" y="19"/>
                    </a:lnTo>
                    <a:lnTo>
                      <a:pt x="0" y="16"/>
                    </a:lnTo>
                    <a:lnTo>
                      <a:pt x="3" y="9"/>
                    </a:lnTo>
                    <a:lnTo>
                      <a:pt x="6" y="3"/>
                    </a:lnTo>
                    <a:lnTo>
                      <a:pt x="16" y="3"/>
                    </a:lnTo>
                    <a:lnTo>
                      <a:pt x="23" y="3"/>
                    </a:lnTo>
                    <a:lnTo>
                      <a:pt x="26" y="6"/>
                    </a:lnTo>
                    <a:lnTo>
                      <a:pt x="29" y="6"/>
                    </a:lnTo>
                    <a:lnTo>
                      <a:pt x="32" y="9"/>
                    </a:lnTo>
                    <a:lnTo>
                      <a:pt x="35" y="9"/>
                    </a:lnTo>
                    <a:lnTo>
                      <a:pt x="32" y="3"/>
                    </a:lnTo>
                    <a:lnTo>
                      <a:pt x="35" y="3"/>
                    </a:lnTo>
                    <a:lnTo>
                      <a:pt x="39" y="3"/>
                    </a:lnTo>
                    <a:lnTo>
                      <a:pt x="42" y="3"/>
                    </a:lnTo>
                    <a:lnTo>
                      <a:pt x="45" y="0"/>
                    </a:lnTo>
                  </a:path>
                </a:pathLst>
              </a:custGeom>
              <a:noFill/>
              <a:ln w="0">
                <a:solidFill>
                  <a:srgbClr val="7F7F7F"/>
                </a:solidFill>
                <a:round/>
                <a:headEnd/>
                <a:tailEnd/>
              </a:ln>
            </p:spPr>
            <p:txBody>
              <a:bodyPr/>
              <a:lstStyle/>
              <a:p>
                <a:endParaRPr lang="en-US"/>
              </a:p>
            </p:txBody>
          </p:sp>
          <p:sp>
            <p:nvSpPr>
              <p:cNvPr id="33261" name="Freeform 344"/>
              <p:cNvSpPr>
                <a:spLocks/>
              </p:cNvSpPr>
              <p:nvPr/>
            </p:nvSpPr>
            <p:spPr bwMode="auto">
              <a:xfrm>
                <a:off x="3466" y="1823"/>
                <a:ext cx="77" cy="52"/>
              </a:xfrm>
              <a:custGeom>
                <a:avLst/>
                <a:gdLst>
                  <a:gd name="T0" fmla="*/ 74 w 77"/>
                  <a:gd name="T1" fmla="*/ 42 h 52"/>
                  <a:gd name="T2" fmla="*/ 74 w 77"/>
                  <a:gd name="T3" fmla="*/ 36 h 52"/>
                  <a:gd name="T4" fmla="*/ 74 w 77"/>
                  <a:gd name="T5" fmla="*/ 32 h 52"/>
                  <a:gd name="T6" fmla="*/ 71 w 77"/>
                  <a:gd name="T7" fmla="*/ 32 h 52"/>
                  <a:gd name="T8" fmla="*/ 71 w 77"/>
                  <a:gd name="T9" fmla="*/ 32 h 52"/>
                  <a:gd name="T10" fmla="*/ 67 w 77"/>
                  <a:gd name="T11" fmla="*/ 32 h 52"/>
                  <a:gd name="T12" fmla="*/ 61 w 77"/>
                  <a:gd name="T13" fmla="*/ 29 h 52"/>
                  <a:gd name="T14" fmla="*/ 58 w 77"/>
                  <a:gd name="T15" fmla="*/ 32 h 52"/>
                  <a:gd name="T16" fmla="*/ 54 w 77"/>
                  <a:gd name="T17" fmla="*/ 29 h 52"/>
                  <a:gd name="T18" fmla="*/ 54 w 77"/>
                  <a:gd name="T19" fmla="*/ 32 h 52"/>
                  <a:gd name="T20" fmla="*/ 51 w 77"/>
                  <a:gd name="T21" fmla="*/ 26 h 52"/>
                  <a:gd name="T22" fmla="*/ 48 w 77"/>
                  <a:gd name="T23" fmla="*/ 26 h 52"/>
                  <a:gd name="T24" fmla="*/ 45 w 77"/>
                  <a:gd name="T25" fmla="*/ 26 h 52"/>
                  <a:gd name="T26" fmla="*/ 45 w 77"/>
                  <a:gd name="T27" fmla="*/ 23 h 52"/>
                  <a:gd name="T28" fmla="*/ 42 w 77"/>
                  <a:gd name="T29" fmla="*/ 23 h 52"/>
                  <a:gd name="T30" fmla="*/ 38 w 77"/>
                  <a:gd name="T31" fmla="*/ 19 h 52"/>
                  <a:gd name="T32" fmla="*/ 38 w 77"/>
                  <a:gd name="T33" fmla="*/ 19 h 52"/>
                  <a:gd name="T34" fmla="*/ 35 w 77"/>
                  <a:gd name="T35" fmla="*/ 19 h 52"/>
                  <a:gd name="T36" fmla="*/ 35 w 77"/>
                  <a:gd name="T37" fmla="*/ 13 h 52"/>
                  <a:gd name="T38" fmla="*/ 32 w 77"/>
                  <a:gd name="T39" fmla="*/ 13 h 52"/>
                  <a:gd name="T40" fmla="*/ 29 w 77"/>
                  <a:gd name="T41" fmla="*/ 16 h 52"/>
                  <a:gd name="T42" fmla="*/ 29 w 77"/>
                  <a:gd name="T43" fmla="*/ 16 h 52"/>
                  <a:gd name="T44" fmla="*/ 25 w 77"/>
                  <a:gd name="T45" fmla="*/ 10 h 52"/>
                  <a:gd name="T46" fmla="*/ 19 w 77"/>
                  <a:gd name="T47" fmla="*/ 3 h 52"/>
                  <a:gd name="T48" fmla="*/ 9 w 77"/>
                  <a:gd name="T49" fmla="*/ 0 h 52"/>
                  <a:gd name="T50" fmla="*/ 6 w 77"/>
                  <a:gd name="T51" fmla="*/ 3 h 52"/>
                  <a:gd name="T52" fmla="*/ 6 w 77"/>
                  <a:gd name="T53" fmla="*/ 0 h 52"/>
                  <a:gd name="T54" fmla="*/ 3 w 77"/>
                  <a:gd name="T55" fmla="*/ 0 h 52"/>
                  <a:gd name="T56" fmla="*/ 0 w 77"/>
                  <a:gd name="T57" fmla="*/ 7 h 52"/>
                  <a:gd name="T58" fmla="*/ 0 w 77"/>
                  <a:gd name="T59" fmla="*/ 13 h 52"/>
                  <a:gd name="T60" fmla="*/ 0 w 77"/>
                  <a:gd name="T61" fmla="*/ 16 h 52"/>
                  <a:gd name="T62" fmla="*/ 0 w 77"/>
                  <a:gd name="T63" fmla="*/ 19 h 52"/>
                  <a:gd name="T64" fmla="*/ 3 w 77"/>
                  <a:gd name="T65" fmla="*/ 19 h 52"/>
                  <a:gd name="T66" fmla="*/ 3 w 77"/>
                  <a:gd name="T67" fmla="*/ 23 h 52"/>
                  <a:gd name="T68" fmla="*/ 6 w 77"/>
                  <a:gd name="T69" fmla="*/ 23 h 52"/>
                  <a:gd name="T70" fmla="*/ 6 w 77"/>
                  <a:gd name="T71" fmla="*/ 23 h 52"/>
                  <a:gd name="T72" fmla="*/ 16 w 77"/>
                  <a:gd name="T73" fmla="*/ 29 h 52"/>
                  <a:gd name="T74" fmla="*/ 22 w 77"/>
                  <a:gd name="T75" fmla="*/ 36 h 52"/>
                  <a:gd name="T76" fmla="*/ 25 w 77"/>
                  <a:gd name="T77" fmla="*/ 39 h 52"/>
                  <a:gd name="T78" fmla="*/ 42 w 77"/>
                  <a:gd name="T79" fmla="*/ 39 h 52"/>
                  <a:gd name="T80" fmla="*/ 48 w 77"/>
                  <a:gd name="T81" fmla="*/ 45 h 52"/>
                  <a:gd name="T82" fmla="*/ 67 w 77"/>
                  <a:gd name="T83" fmla="*/ 52 h 52"/>
                  <a:gd name="T84" fmla="*/ 74 w 77"/>
                  <a:gd name="T85" fmla="*/ 52 h 52"/>
                  <a:gd name="T86" fmla="*/ 77 w 77"/>
                  <a:gd name="T87" fmla="*/ 45 h 52"/>
                  <a:gd name="T88" fmla="*/ 74 w 77"/>
                  <a:gd name="T89" fmla="*/ 42 h 52"/>
                  <a:gd name="T90" fmla="*/ 74 w 77"/>
                  <a:gd name="T91" fmla="*/ 42 h 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
                  <a:gd name="T139" fmla="*/ 0 h 52"/>
                  <a:gd name="T140" fmla="*/ 77 w 77"/>
                  <a:gd name="T141" fmla="*/ 52 h 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 h="52">
                    <a:moveTo>
                      <a:pt x="74" y="42"/>
                    </a:moveTo>
                    <a:lnTo>
                      <a:pt x="74" y="36"/>
                    </a:lnTo>
                    <a:lnTo>
                      <a:pt x="74" y="32"/>
                    </a:lnTo>
                    <a:lnTo>
                      <a:pt x="71" y="32"/>
                    </a:lnTo>
                    <a:lnTo>
                      <a:pt x="67" y="32"/>
                    </a:lnTo>
                    <a:lnTo>
                      <a:pt x="61" y="29"/>
                    </a:lnTo>
                    <a:lnTo>
                      <a:pt x="58" y="32"/>
                    </a:lnTo>
                    <a:lnTo>
                      <a:pt x="54" y="29"/>
                    </a:lnTo>
                    <a:lnTo>
                      <a:pt x="54" y="32"/>
                    </a:lnTo>
                    <a:lnTo>
                      <a:pt x="51" y="26"/>
                    </a:lnTo>
                    <a:lnTo>
                      <a:pt x="48" y="26"/>
                    </a:lnTo>
                    <a:lnTo>
                      <a:pt x="45" y="26"/>
                    </a:lnTo>
                    <a:lnTo>
                      <a:pt x="45" y="23"/>
                    </a:lnTo>
                    <a:lnTo>
                      <a:pt x="42" y="23"/>
                    </a:lnTo>
                    <a:lnTo>
                      <a:pt x="38" y="19"/>
                    </a:lnTo>
                    <a:lnTo>
                      <a:pt x="35" y="19"/>
                    </a:lnTo>
                    <a:lnTo>
                      <a:pt x="35" y="13"/>
                    </a:lnTo>
                    <a:lnTo>
                      <a:pt x="32" y="13"/>
                    </a:lnTo>
                    <a:lnTo>
                      <a:pt x="29" y="16"/>
                    </a:lnTo>
                    <a:lnTo>
                      <a:pt x="25" y="10"/>
                    </a:lnTo>
                    <a:lnTo>
                      <a:pt x="19" y="3"/>
                    </a:lnTo>
                    <a:lnTo>
                      <a:pt x="9" y="0"/>
                    </a:lnTo>
                    <a:lnTo>
                      <a:pt x="6" y="3"/>
                    </a:lnTo>
                    <a:lnTo>
                      <a:pt x="6" y="0"/>
                    </a:lnTo>
                    <a:lnTo>
                      <a:pt x="3" y="0"/>
                    </a:lnTo>
                    <a:lnTo>
                      <a:pt x="0" y="7"/>
                    </a:lnTo>
                    <a:lnTo>
                      <a:pt x="0" y="13"/>
                    </a:lnTo>
                    <a:lnTo>
                      <a:pt x="0" y="16"/>
                    </a:lnTo>
                    <a:lnTo>
                      <a:pt x="0" y="19"/>
                    </a:lnTo>
                    <a:lnTo>
                      <a:pt x="3" y="19"/>
                    </a:lnTo>
                    <a:lnTo>
                      <a:pt x="3" y="23"/>
                    </a:lnTo>
                    <a:lnTo>
                      <a:pt x="6" y="23"/>
                    </a:lnTo>
                    <a:lnTo>
                      <a:pt x="16" y="29"/>
                    </a:lnTo>
                    <a:lnTo>
                      <a:pt x="22" y="36"/>
                    </a:lnTo>
                    <a:lnTo>
                      <a:pt x="25" y="39"/>
                    </a:lnTo>
                    <a:lnTo>
                      <a:pt x="42" y="39"/>
                    </a:lnTo>
                    <a:lnTo>
                      <a:pt x="48" y="45"/>
                    </a:lnTo>
                    <a:lnTo>
                      <a:pt x="67" y="52"/>
                    </a:lnTo>
                    <a:lnTo>
                      <a:pt x="74" y="52"/>
                    </a:lnTo>
                    <a:lnTo>
                      <a:pt x="77" y="45"/>
                    </a:lnTo>
                    <a:lnTo>
                      <a:pt x="74" y="42"/>
                    </a:lnTo>
                    <a:close/>
                  </a:path>
                </a:pathLst>
              </a:custGeom>
              <a:solidFill>
                <a:srgbClr val="CCCCCC"/>
              </a:solidFill>
              <a:ln w="9525">
                <a:noFill/>
                <a:round/>
                <a:headEnd/>
                <a:tailEnd/>
              </a:ln>
            </p:spPr>
            <p:txBody>
              <a:bodyPr/>
              <a:lstStyle/>
              <a:p>
                <a:endParaRPr lang="en-US"/>
              </a:p>
            </p:txBody>
          </p:sp>
          <p:sp>
            <p:nvSpPr>
              <p:cNvPr id="33262" name="Freeform 345"/>
              <p:cNvSpPr>
                <a:spLocks/>
              </p:cNvSpPr>
              <p:nvPr/>
            </p:nvSpPr>
            <p:spPr bwMode="auto">
              <a:xfrm>
                <a:off x="3466" y="1823"/>
                <a:ext cx="77" cy="52"/>
              </a:xfrm>
              <a:custGeom>
                <a:avLst/>
                <a:gdLst>
                  <a:gd name="T0" fmla="*/ 74 w 77"/>
                  <a:gd name="T1" fmla="*/ 42 h 52"/>
                  <a:gd name="T2" fmla="*/ 74 w 77"/>
                  <a:gd name="T3" fmla="*/ 36 h 52"/>
                  <a:gd name="T4" fmla="*/ 74 w 77"/>
                  <a:gd name="T5" fmla="*/ 32 h 52"/>
                  <a:gd name="T6" fmla="*/ 71 w 77"/>
                  <a:gd name="T7" fmla="*/ 32 h 52"/>
                  <a:gd name="T8" fmla="*/ 71 w 77"/>
                  <a:gd name="T9" fmla="*/ 32 h 52"/>
                  <a:gd name="T10" fmla="*/ 67 w 77"/>
                  <a:gd name="T11" fmla="*/ 32 h 52"/>
                  <a:gd name="T12" fmla="*/ 61 w 77"/>
                  <a:gd name="T13" fmla="*/ 29 h 52"/>
                  <a:gd name="T14" fmla="*/ 58 w 77"/>
                  <a:gd name="T15" fmla="*/ 32 h 52"/>
                  <a:gd name="T16" fmla="*/ 54 w 77"/>
                  <a:gd name="T17" fmla="*/ 29 h 52"/>
                  <a:gd name="T18" fmla="*/ 54 w 77"/>
                  <a:gd name="T19" fmla="*/ 32 h 52"/>
                  <a:gd name="T20" fmla="*/ 51 w 77"/>
                  <a:gd name="T21" fmla="*/ 26 h 52"/>
                  <a:gd name="T22" fmla="*/ 48 w 77"/>
                  <a:gd name="T23" fmla="*/ 26 h 52"/>
                  <a:gd name="T24" fmla="*/ 45 w 77"/>
                  <a:gd name="T25" fmla="*/ 26 h 52"/>
                  <a:gd name="T26" fmla="*/ 45 w 77"/>
                  <a:gd name="T27" fmla="*/ 23 h 52"/>
                  <a:gd name="T28" fmla="*/ 42 w 77"/>
                  <a:gd name="T29" fmla="*/ 23 h 52"/>
                  <a:gd name="T30" fmla="*/ 38 w 77"/>
                  <a:gd name="T31" fmla="*/ 19 h 52"/>
                  <a:gd name="T32" fmla="*/ 38 w 77"/>
                  <a:gd name="T33" fmla="*/ 19 h 52"/>
                  <a:gd name="T34" fmla="*/ 35 w 77"/>
                  <a:gd name="T35" fmla="*/ 19 h 52"/>
                  <a:gd name="T36" fmla="*/ 35 w 77"/>
                  <a:gd name="T37" fmla="*/ 13 h 52"/>
                  <a:gd name="T38" fmla="*/ 32 w 77"/>
                  <a:gd name="T39" fmla="*/ 13 h 52"/>
                  <a:gd name="T40" fmla="*/ 29 w 77"/>
                  <a:gd name="T41" fmla="*/ 16 h 52"/>
                  <a:gd name="T42" fmla="*/ 29 w 77"/>
                  <a:gd name="T43" fmla="*/ 16 h 52"/>
                  <a:gd name="T44" fmla="*/ 25 w 77"/>
                  <a:gd name="T45" fmla="*/ 10 h 52"/>
                  <a:gd name="T46" fmla="*/ 19 w 77"/>
                  <a:gd name="T47" fmla="*/ 3 h 52"/>
                  <a:gd name="T48" fmla="*/ 9 w 77"/>
                  <a:gd name="T49" fmla="*/ 0 h 52"/>
                  <a:gd name="T50" fmla="*/ 6 w 77"/>
                  <a:gd name="T51" fmla="*/ 3 h 52"/>
                  <a:gd name="T52" fmla="*/ 6 w 77"/>
                  <a:gd name="T53" fmla="*/ 0 h 52"/>
                  <a:gd name="T54" fmla="*/ 3 w 77"/>
                  <a:gd name="T55" fmla="*/ 0 h 52"/>
                  <a:gd name="T56" fmla="*/ 0 w 77"/>
                  <a:gd name="T57" fmla="*/ 7 h 52"/>
                  <a:gd name="T58" fmla="*/ 0 w 77"/>
                  <a:gd name="T59" fmla="*/ 13 h 52"/>
                  <a:gd name="T60" fmla="*/ 0 w 77"/>
                  <a:gd name="T61" fmla="*/ 16 h 52"/>
                  <a:gd name="T62" fmla="*/ 0 w 77"/>
                  <a:gd name="T63" fmla="*/ 19 h 52"/>
                  <a:gd name="T64" fmla="*/ 3 w 77"/>
                  <a:gd name="T65" fmla="*/ 19 h 52"/>
                  <a:gd name="T66" fmla="*/ 3 w 77"/>
                  <a:gd name="T67" fmla="*/ 23 h 52"/>
                  <a:gd name="T68" fmla="*/ 6 w 77"/>
                  <a:gd name="T69" fmla="*/ 23 h 52"/>
                  <a:gd name="T70" fmla="*/ 6 w 77"/>
                  <a:gd name="T71" fmla="*/ 23 h 52"/>
                  <a:gd name="T72" fmla="*/ 16 w 77"/>
                  <a:gd name="T73" fmla="*/ 29 h 52"/>
                  <a:gd name="T74" fmla="*/ 22 w 77"/>
                  <a:gd name="T75" fmla="*/ 36 h 52"/>
                  <a:gd name="T76" fmla="*/ 25 w 77"/>
                  <a:gd name="T77" fmla="*/ 39 h 52"/>
                  <a:gd name="T78" fmla="*/ 42 w 77"/>
                  <a:gd name="T79" fmla="*/ 39 h 52"/>
                  <a:gd name="T80" fmla="*/ 48 w 77"/>
                  <a:gd name="T81" fmla="*/ 45 h 52"/>
                  <a:gd name="T82" fmla="*/ 67 w 77"/>
                  <a:gd name="T83" fmla="*/ 52 h 52"/>
                  <a:gd name="T84" fmla="*/ 74 w 77"/>
                  <a:gd name="T85" fmla="*/ 52 h 52"/>
                  <a:gd name="T86" fmla="*/ 77 w 77"/>
                  <a:gd name="T87" fmla="*/ 45 h 52"/>
                  <a:gd name="T88" fmla="*/ 74 w 77"/>
                  <a:gd name="T89" fmla="*/ 42 h 52"/>
                  <a:gd name="T90" fmla="*/ 74 w 77"/>
                  <a:gd name="T91" fmla="*/ 42 h 52"/>
                  <a:gd name="T92" fmla="*/ 74 w 77"/>
                  <a:gd name="T93" fmla="*/ 42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
                  <a:gd name="T142" fmla="*/ 0 h 52"/>
                  <a:gd name="T143" fmla="*/ 77 w 77"/>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 h="52">
                    <a:moveTo>
                      <a:pt x="74" y="42"/>
                    </a:moveTo>
                    <a:lnTo>
                      <a:pt x="74" y="36"/>
                    </a:lnTo>
                    <a:lnTo>
                      <a:pt x="74" y="32"/>
                    </a:lnTo>
                    <a:lnTo>
                      <a:pt x="71" y="32"/>
                    </a:lnTo>
                    <a:lnTo>
                      <a:pt x="67" y="32"/>
                    </a:lnTo>
                    <a:lnTo>
                      <a:pt x="61" y="29"/>
                    </a:lnTo>
                    <a:lnTo>
                      <a:pt x="58" y="32"/>
                    </a:lnTo>
                    <a:lnTo>
                      <a:pt x="54" y="29"/>
                    </a:lnTo>
                    <a:lnTo>
                      <a:pt x="54" y="32"/>
                    </a:lnTo>
                    <a:lnTo>
                      <a:pt x="51" y="26"/>
                    </a:lnTo>
                    <a:lnTo>
                      <a:pt x="48" y="26"/>
                    </a:lnTo>
                    <a:lnTo>
                      <a:pt x="45" y="26"/>
                    </a:lnTo>
                    <a:lnTo>
                      <a:pt x="45" y="23"/>
                    </a:lnTo>
                    <a:lnTo>
                      <a:pt x="42" y="23"/>
                    </a:lnTo>
                    <a:lnTo>
                      <a:pt x="38" y="19"/>
                    </a:lnTo>
                    <a:lnTo>
                      <a:pt x="35" y="19"/>
                    </a:lnTo>
                    <a:lnTo>
                      <a:pt x="35" y="13"/>
                    </a:lnTo>
                    <a:lnTo>
                      <a:pt x="32" y="13"/>
                    </a:lnTo>
                    <a:lnTo>
                      <a:pt x="29" y="16"/>
                    </a:lnTo>
                    <a:lnTo>
                      <a:pt x="25" y="10"/>
                    </a:lnTo>
                    <a:lnTo>
                      <a:pt x="19" y="3"/>
                    </a:lnTo>
                    <a:lnTo>
                      <a:pt x="9" y="0"/>
                    </a:lnTo>
                    <a:lnTo>
                      <a:pt x="6" y="3"/>
                    </a:lnTo>
                    <a:lnTo>
                      <a:pt x="6" y="0"/>
                    </a:lnTo>
                    <a:lnTo>
                      <a:pt x="3" y="0"/>
                    </a:lnTo>
                    <a:lnTo>
                      <a:pt x="0" y="7"/>
                    </a:lnTo>
                    <a:lnTo>
                      <a:pt x="0" y="13"/>
                    </a:lnTo>
                    <a:lnTo>
                      <a:pt x="0" y="16"/>
                    </a:lnTo>
                    <a:lnTo>
                      <a:pt x="0" y="19"/>
                    </a:lnTo>
                    <a:lnTo>
                      <a:pt x="3" y="19"/>
                    </a:lnTo>
                    <a:lnTo>
                      <a:pt x="3" y="23"/>
                    </a:lnTo>
                    <a:lnTo>
                      <a:pt x="6" y="23"/>
                    </a:lnTo>
                    <a:lnTo>
                      <a:pt x="16" y="29"/>
                    </a:lnTo>
                    <a:lnTo>
                      <a:pt x="22" y="36"/>
                    </a:lnTo>
                    <a:lnTo>
                      <a:pt x="25" y="39"/>
                    </a:lnTo>
                    <a:lnTo>
                      <a:pt x="42" y="39"/>
                    </a:lnTo>
                    <a:lnTo>
                      <a:pt x="48" y="45"/>
                    </a:lnTo>
                    <a:lnTo>
                      <a:pt x="67" y="52"/>
                    </a:lnTo>
                    <a:lnTo>
                      <a:pt x="74" y="52"/>
                    </a:lnTo>
                    <a:lnTo>
                      <a:pt x="77" y="45"/>
                    </a:lnTo>
                    <a:lnTo>
                      <a:pt x="74" y="42"/>
                    </a:lnTo>
                  </a:path>
                </a:pathLst>
              </a:custGeom>
              <a:noFill/>
              <a:ln w="0">
                <a:solidFill>
                  <a:srgbClr val="7F7F7F"/>
                </a:solidFill>
                <a:round/>
                <a:headEnd/>
                <a:tailEnd/>
              </a:ln>
            </p:spPr>
            <p:txBody>
              <a:bodyPr/>
              <a:lstStyle/>
              <a:p>
                <a:endParaRPr lang="en-US"/>
              </a:p>
            </p:txBody>
          </p:sp>
          <p:sp>
            <p:nvSpPr>
              <p:cNvPr id="33263" name="Freeform 346"/>
              <p:cNvSpPr>
                <a:spLocks/>
              </p:cNvSpPr>
              <p:nvPr/>
            </p:nvSpPr>
            <p:spPr bwMode="auto">
              <a:xfrm>
                <a:off x="3546" y="1849"/>
                <a:ext cx="32" cy="19"/>
              </a:xfrm>
              <a:custGeom>
                <a:avLst/>
                <a:gdLst>
                  <a:gd name="T0" fmla="*/ 26 w 32"/>
                  <a:gd name="T1" fmla="*/ 6 h 19"/>
                  <a:gd name="T2" fmla="*/ 23 w 32"/>
                  <a:gd name="T3" fmla="*/ 3 h 19"/>
                  <a:gd name="T4" fmla="*/ 19 w 32"/>
                  <a:gd name="T5" fmla="*/ 3 h 19"/>
                  <a:gd name="T6" fmla="*/ 13 w 32"/>
                  <a:gd name="T7" fmla="*/ 3 h 19"/>
                  <a:gd name="T8" fmla="*/ 13 w 32"/>
                  <a:gd name="T9" fmla="*/ 0 h 19"/>
                  <a:gd name="T10" fmla="*/ 10 w 32"/>
                  <a:gd name="T11" fmla="*/ 0 h 19"/>
                  <a:gd name="T12" fmla="*/ 7 w 32"/>
                  <a:gd name="T13" fmla="*/ 3 h 19"/>
                  <a:gd name="T14" fmla="*/ 0 w 32"/>
                  <a:gd name="T15" fmla="*/ 13 h 19"/>
                  <a:gd name="T16" fmla="*/ 0 w 32"/>
                  <a:gd name="T17" fmla="*/ 16 h 19"/>
                  <a:gd name="T18" fmla="*/ 3 w 32"/>
                  <a:gd name="T19" fmla="*/ 19 h 19"/>
                  <a:gd name="T20" fmla="*/ 10 w 32"/>
                  <a:gd name="T21" fmla="*/ 19 h 19"/>
                  <a:gd name="T22" fmla="*/ 29 w 32"/>
                  <a:gd name="T23" fmla="*/ 19 h 19"/>
                  <a:gd name="T24" fmla="*/ 32 w 32"/>
                  <a:gd name="T25" fmla="*/ 16 h 19"/>
                  <a:gd name="T26" fmla="*/ 29 w 32"/>
                  <a:gd name="T27" fmla="*/ 13 h 19"/>
                  <a:gd name="T28" fmla="*/ 26 w 32"/>
                  <a:gd name="T29" fmla="*/ 10 h 19"/>
                  <a:gd name="T30" fmla="*/ 26 w 32"/>
                  <a:gd name="T31" fmla="*/ 6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9"/>
                  <a:gd name="T50" fmla="*/ 32 w 32"/>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9">
                    <a:moveTo>
                      <a:pt x="26" y="6"/>
                    </a:moveTo>
                    <a:lnTo>
                      <a:pt x="23" y="3"/>
                    </a:lnTo>
                    <a:lnTo>
                      <a:pt x="19" y="3"/>
                    </a:lnTo>
                    <a:lnTo>
                      <a:pt x="13" y="3"/>
                    </a:lnTo>
                    <a:lnTo>
                      <a:pt x="13" y="0"/>
                    </a:lnTo>
                    <a:lnTo>
                      <a:pt x="10" y="0"/>
                    </a:lnTo>
                    <a:lnTo>
                      <a:pt x="7" y="3"/>
                    </a:lnTo>
                    <a:lnTo>
                      <a:pt x="0" y="13"/>
                    </a:lnTo>
                    <a:lnTo>
                      <a:pt x="0" y="16"/>
                    </a:lnTo>
                    <a:lnTo>
                      <a:pt x="3" y="19"/>
                    </a:lnTo>
                    <a:lnTo>
                      <a:pt x="10" y="19"/>
                    </a:lnTo>
                    <a:lnTo>
                      <a:pt x="29" y="19"/>
                    </a:lnTo>
                    <a:lnTo>
                      <a:pt x="32" y="16"/>
                    </a:lnTo>
                    <a:lnTo>
                      <a:pt x="29" y="13"/>
                    </a:lnTo>
                    <a:lnTo>
                      <a:pt x="26" y="10"/>
                    </a:lnTo>
                    <a:lnTo>
                      <a:pt x="26" y="6"/>
                    </a:lnTo>
                    <a:close/>
                  </a:path>
                </a:pathLst>
              </a:custGeom>
              <a:solidFill>
                <a:srgbClr val="CCCCCC"/>
              </a:solidFill>
              <a:ln w="9525">
                <a:noFill/>
                <a:round/>
                <a:headEnd/>
                <a:tailEnd/>
              </a:ln>
            </p:spPr>
            <p:txBody>
              <a:bodyPr/>
              <a:lstStyle/>
              <a:p>
                <a:endParaRPr lang="en-US"/>
              </a:p>
            </p:txBody>
          </p:sp>
          <p:sp>
            <p:nvSpPr>
              <p:cNvPr id="33264" name="Freeform 347"/>
              <p:cNvSpPr>
                <a:spLocks/>
              </p:cNvSpPr>
              <p:nvPr/>
            </p:nvSpPr>
            <p:spPr bwMode="auto">
              <a:xfrm>
                <a:off x="3546" y="1849"/>
                <a:ext cx="32" cy="19"/>
              </a:xfrm>
              <a:custGeom>
                <a:avLst/>
                <a:gdLst>
                  <a:gd name="T0" fmla="*/ 26 w 32"/>
                  <a:gd name="T1" fmla="*/ 6 h 19"/>
                  <a:gd name="T2" fmla="*/ 23 w 32"/>
                  <a:gd name="T3" fmla="*/ 3 h 19"/>
                  <a:gd name="T4" fmla="*/ 19 w 32"/>
                  <a:gd name="T5" fmla="*/ 3 h 19"/>
                  <a:gd name="T6" fmla="*/ 13 w 32"/>
                  <a:gd name="T7" fmla="*/ 3 h 19"/>
                  <a:gd name="T8" fmla="*/ 13 w 32"/>
                  <a:gd name="T9" fmla="*/ 0 h 19"/>
                  <a:gd name="T10" fmla="*/ 10 w 32"/>
                  <a:gd name="T11" fmla="*/ 0 h 19"/>
                  <a:gd name="T12" fmla="*/ 7 w 32"/>
                  <a:gd name="T13" fmla="*/ 3 h 19"/>
                  <a:gd name="T14" fmla="*/ 0 w 32"/>
                  <a:gd name="T15" fmla="*/ 13 h 19"/>
                  <a:gd name="T16" fmla="*/ 0 w 32"/>
                  <a:gd name="T17" fmla="*/ 16 h 19"/>
                  <a:gd name="T18" fmla="*/ 3 w 32"/>
                  <a:gd name="T19" fmla="*/ 19 h 19"/>
                  <a:gd name="T20" fmla="*/ 10 w 32"/>
                  <a:gd name="T21" fmla="*/ 19 h 19"/>
                  <a:gd name="T22" fmla="*/ 29 w 32"/>
                  <a:gd name="T23" fmla="*/ 19 h 19"/>
                  <a:gd name="T24" fmla="*/ 32 w 32"/>
                  <a:gd name="T25" fmla="*/ 16 h 19"/>
                  <a:gd name="T26" fmla="*/ 29 w 32"/>
                  <a:gd name="T27" fmla="*/ 13 h 19"/>
                  <a:gd name="T28" fmla="*/ 26 w 32"/>
                  <a:gd name="T29" fmla="*/ 10 h 19"/>
                  <a:gd name="T30" fmla="*/ 26 w 32"/>
                  <a:gd name="T31" fmla="*/ 6 h 19"/>
                  <a:gd name="T32" fmla="*/ 26 w 32"/>
                  <a:gd name="T33" fmla="*/ 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9"/>
                  <a:gd name="T53" fmla="*/ 32 w 32"/>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9">
                    <a:moveTo>
                      <a:pt x="26" y="6"/>
                    </a:moveTo>
                    <a:lnTo>
                      <a:pt x="23" y="3"/>
                    </a:lnTo>
                    <a:lnTo>
                      <a:pt x="19" y="3"/>
                    </a:lnTo>
                    <a:lnTo>
                      <a:pt x="13" y="3"/>
                    </a:lnTo>
                    <a:lnTo>
                      <a:pt x="13" y="0"/>
                    </a:lnTo>
                    <a:lnTo>
                      <a:pt x="10" y="0"/>
                    </a:lnTo>
                    <a:lnTo>
                      <a:pt x="7" y="3"/>
                    </a:lnTo>
                    <a:lnTo>
                      <a:pt x="0" y="13"/>
                    </a:lnTo>
                    <a:lnTo>
                      <a:pt x="0" y="16"/>
                    </a:lnTo>
                    <a:lnTo>
                      <a:pt x="3" y="19"/>
                    </a:lnTo>
                    <a:lnTo>
                      <a:pt x="10" y="19"/>
                    </a:lnTo>
                    <a:lnTo>
                      <a:pt x="29" y="19"/>
                    </a:lnTo>
                    <a:lnTo>
                      <a:pt x="32" y="16"/>
                    </a:lnTo>
                    <a:lnTo>
                      <a:pt x="29" y="13"/>
                    </a:lnTo>
                    <a:lnTo>
                      <a:pt x="26" y="10"/>
                    </a:lnTo>
                    <a:lnTo>
                      <a:pt x="26" y="6"/>
                    </a:lnTo>
                  </a:path>
                </a:pathLst>
              </a:custGeom>
              <a:noFill/>
              <a:ln w="0">
                <a:solidFill>
                  <a:srgbClr val="7F7F7F"/>
                </a:solidFill>
                <a:round/>
                <a:headEnd/>
                <a:tailEnd/>
              </a:ln>
            </p:spPr>
            <p:txBody>
              <a:bodyPr/>
              <a:lstStyle/>
              <a:p>
                <a:endParaRPr lang="en-US"/>
              </a:p>
            </p:txBody>
          </p:sp>
          <p:sp>
            <p:nvSpPr>
              <p:cNvPr id="33265" name="Freeform 348"/>
              <p:cNvSpPr>
                <a:spLocks/>
              </p:cNvSpPr>
              <p:nvPr/>
            </p:nvSpPr>
            <p:spPr bwMode="auto">
              <a:xfrm>
                <a:off x="3543" y="1871"/>
                <a:ext cx="48" cy="74"/>
              </a:xfrm>
              <a:custGeom>
                <a:avLst/>
                <a:gdLst>
                  <a:gd name="T0" fmla="*/ 45 w 48"/>
                  <a:gd name="T1" fmla="*/ 74 h 74"/>
                  <a:gd name="T2" fmla="*/ 45 w 48"/>
                  <a:gd name="T3" fmla="*/ 68 h 74"/>
                  <a:gd name="T4" fmla="*/ 45 w 48"/>
                  <a:gd name="T5" fmla="*/ 68 h 74"/>
                  <a:gd name="T6" fmla="*/ 48 w 48"/>
                  <a:gd name="T7" fmla="*/ 68 h 74"/>
                  <a:gd name="T8" fmla="*/ 48 w 48"/>
                  <a:gd name="T9" fmla="*/ 62 h 74"/>
                  <a:gd name="T10" fmla="*/ 45 w 48"/>
                  <a:gd name="T11" fmla="*/ 49 h 74"/>
                  <a:gd name="T12" fmla="*/ 39 w 48"/>
                  <a:gd name="T13" fmla="*/ 36 h 74"/>
                  <a:gd name="T14" fmla="*/ 39 w 48"/>
                  <a:gd name="T15" fmla="*/ 36 h 74"/>
                  <a:gd name="T16" fmla="*/ 39 w 48"/>
                  <a:gd name="T17" fmla="*/ 39 h 74"/>
                  <a:gd name="T18" fmla="*/ 35 w 48"/>
                  <a:gd name="T19" fmla="*/ 45 h 74"/>
                  <a:gd name="T20" fmla="*/ 35 w 48"/>
                  <a:gd name="T21" fmla="*/ 42 h 74"/>
                  <a:gd name="T22" fmla="*/ 32 w 48"/>
                  <a:gd name="T23" fmla="*/ 42 h 74"/>
                  <a:gd name="T24" fmla="*/ 29 w 48"/>
                  <a:gd name="T25" fmla="*/ 36 h 74"/>
                  <a:gd name="T26" fmla="*/ 29 w 48"/>
                  <a:gd name="T27" fmla="*/ 33 h 74"/>
                  <a:gd name="T28" fmla="*/ 35 w 48"/>
                  <a:gd name="T29" fmla="*/ 26 h 74"/>
                  <a:gd name="T30" fmla="*/ 39 w 48"/>
                  <a:gd name="T31" fmla="*/ 20 h 74"/>
                  <a:gd name="T32" fmla="*/ 32 w 48"/>
                  <a:gd name="T33" fmla="*/ 17 h 74"/>
                  <a:gd name="T34" fmla="*/ 19 w 48"/>
                  <a:gd name="T35" fmla="*/ 17 h 74"/>
                  <a:gd name="T36" fmla="*/ 16 w 48"/>
                  <a:gd name="T37" fmla="*/ 13 h 74"/>
                  <a:gd name="T38" fmla="*/ 13 w 48"/>
                  <a:gd name="T39" fmla="*/ 4 h 74"/>
                  <a:gd name="T40" fmla="*/ 10 w 48"/>
                  <a:gd name="T41" fmla="*/ 7 h 74"/>
                  <a:gd name="T42" fmla="*/ 10 w 48"/>
                  <a:gd name="T43" fmla="*/ 7 h 74"/>
                  <a:gd name="T44" fmla="*/ 10 w 48"/>
                  <a:gd name="T45" fmla="*/ 7 h 74"/>
                  <a:gd name="T46" fmla="*/ 6 w 48"/>
                  <a:gd name="T47" fmla="*/ 4 h 74"/>
                  <a:gd name="T48" fmla="*/ 6 w 48"/>
                  <a:gd name="T49" fmla="*/ 0 h 74"/>
                  <a:gd name="T50" fmla="*/ 6 w 48"/>
                  <a:gd name="T51" fmla="*/ 7 h 74"/>
                  <a:gd name="T52" fmla="*/ 3 w 48"/>
                  <a:gd name="T53" fmla="*/ 0 h 74"/>
                  <a:gd name="T54" fmla="*/ 0 w 48"/>
                  <a:gd name="T55" fmla="*/ 10 h 74"/>
                  <a:gd name="T56" fmla="*/ 0 w 48"/>
                  <a:gd name="T57" fmla="*/ 13 h 74"/>
                  <a:gd name="T58" fmla="*/ 6 w 48"/>
                  <a:gd name="T59" fmla="*/ 13 h 74"/>
                  <a:gd name="T60" fmla="*/ 6 w 48"/>
                  <a:gd name="T61" fmla="*/ 17 h 74"/>
                  <a:gd name="T62" fmla="*/ 3 w 48"/>
                  <a:gd name="T63" fmla="*/ 17 h 74"/>
                  <a:gd name="T64" fmla="*/ 3 w 48"/>
                  <a:gd name="T65" fmla="*/ 20 h 74"/>
                  <a:gd name="T66" fmla="*/ 0 w 48"/>
                  <a:gd name="T67" fmla="*/ 20 h 74"/>
                  <a:gd name="T68" fmla="*/ 0 w 48"/>
                  <a:gd name="T69" fmla="*/ 23 h 74"/>
                  <a:gd name="T70" fmla="*/ 6 w 48"/>
                  <a:gd name="T71" fmla="*/ 29 h 74"/>
                  <a:gd name="T72" fmla="*/ 6 w 48"/>
                  <a:gd name="T73" fmla="*/ 39 h 74"/>
                  <a:gd name="T74" fmla="*/ 10 w 48"/>
                  <a:gd name="T75" fmla="*/ 42 h 74"/>
                  <a:gd name="T76" fmla="*/ 10 w 48"/>
                  <a:gd name="T77" fmla="*/ 49 h 74"/>
                  <a:gd name="T78" fmla="*/ 13 w 48"/>
                  <a:gd name="T79" fmla="*/ 52 h 74"/>
                  <a:gd name="T80" fmla="*/ 13 w 48"/>
                  <a:gd name="T81" fmla="*/ 65 h 74"/>
                  <a:gd name="T82" fmla="*/ 19 w 48"/>
                  <a:gd name="T83" fmla="*/ 62 h 74"/>
                  <a:gd name="T84" fmla="*/ 19 w 48"/>
                  <a:gd name="T85" fmla="*/ 62 h 74"/>
                  <a:gd name="T86" fmla="*/ 22 w 48"/>
                  <a:gd name="T87" fmla="*/ 58 h 74"/>
                  <a:gd name="T88" fmla="*/ 26 w 48"/>
                  <a:gd name="T89" fmla="*/ 62 h 74"/>
                  <a:gd name="T90" fmla="*/ 29 w 48"/>
                  <a:gd name="T91" fmla="*/ 55 h 74"/>
                  <a:gd name="T92" fmla="*/ 26 w 48"/>
                  <a:gd name="T93" fmla="*/ 52 h 74"/>
                  <a:gd name="T94" fmla="*/ 29 w 48"/>
                  <a:gd name="T95" fmla="*/ 49 h 74"/>
                  <a:gd name="T96" fmla="*/ 32 w 48"/>
                  <a:gd name="T97" fmla="*/ 52 h 74"/>
                  <a:gd name="T98" fmla="*/ 35 w 48"/>
                  <a:gd name="T99" fmla="*/ 49 h 74"/>
                  <a:gd name="T100" fmla="*/ 35 w 48"/>
                  <a:gd name="T101" fmla="*/ 52 h 74"/>
                  <a:gd name="T102" fmla="*/ 42 w 48"/>
                  <a:gd name="T103" fmla="*/ 55 h 74"/>
                  <a:gd name="T104" fmla="*/ 45 w 48"/>
                  <a:gd name="T105" fmla="*/ 71 h 74"/>
                  <a:gd name="T106" fmla="*/ 45 w 48"/>
                  <a:gd name="T107" fmla="*/ 74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
                  <a:gd name="T163" fmla="*/ 0 h 74"/>
                  <a:gd name="T164" fmla="*/ 48 w 48"/>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 h="74">
                    <a:moveTo>
                      <a:pt x="45" y="74"/>
                    </a:moveTo>
                    <a:lnTo>
                      <a:pt x="45" y="68"/>
                    </a:lnTo>
                    <a:lnTo>
                      <a:pt x="48" y="68"/>
                    </a:lnTo>
                    <a:lnTo>
                      <a:pt x="48" y="62"/>
                    </a:lnTo>
                    <a:lnTo>
                      <a:pt x="45" y="49"/>
                    </a:lnTo>
                    <a:lnTo>
                      <a:pt x="39" y="36"/>
                    </a:lnTo>
                    <a:lnTo>
                      <a:pt x="39" y="39"/>
                    </a:lnTo>
                    <a:lnTo>
                      <a:pt x="35" y="45"/>
                    </a:lnTo>
                    <a:lnTo>
                      <a:pt x="35" y="42"/>
                    </a:lnTo>
                    <a:lnTo>
                      <a:pt x="32" y="42"/>
                    </a:lnTo>
                    <a:lnTo>
                      <a:pt x="29" y="36"/>
                    </a:lnTo>
                    <a:lnTo>
                      <a:pt x="29" y="33"/>
                    </a:lnTo>
                    <a:lnTo>
                      <a:pt x="35" y="26"/>
                    </a:lnTo>
                    <a:lnTo>
                      <a:pt x="39" y="20"/>
                    </a:lnTo>
                    <a:lnTo>
                      <a:pt x="32" y="17"/>
                    </a:lnTo>
                    <a:lnTo>
                      <a:pt x="19" y="17"/>
                    </a:lnTo>
                    <a:lnTo>
                      <a:pt x="16" y="13"/>
                    </a:lnTo>
                    <a:lnTo>
                      <a:pt x="13" y="4"/>
                    </a:lnTo>
                    <a:lnTo>
                      <a:pt x="10" y="7"/>
                    </a:lnTo>
                    <a:lnTo>
                      <a:pt x="6" y="4"/>
                    </a:lnTo>
                    <a:lnTo>
                      <a:pt x="6" y="0"/>
                    </a:lnTo>
                    <a:lnTo>
                      <a:pt x="6" y="7"/>
                    </a:lnTo>
                    <a:lnTo>
                      <a:pt x="3" y="0"/>
                    </a:lnTo>
                    <a:lnTo>
                      <a:pt x="0" y="10"/>
                    </a:lnTo>
                    <a:lnTo>
                      <a:pt x="0" y="13"/>
                    </a:lnTo>
                    <a:lnTo>
                      <a:pt x="6" y="13"/>
                    </a:lnTo>
                    <a:lnTo>
                      <a:pt x="6" y="17"/>
                    </a:lnTo>
                    <a:lnTo>
                      <a:pt x="3" y="17"/>
                    </a:lnTo>
                    <a:lnTo>
                      <a:pt x="3" y="20"/>
                    </a:lnTo>
                    <a:lnTo>
                      <a:pt x="0" y="20"/>
                    </a:lnTo>
                    <a:lnTo>
                      <a:pt x="0" y="23"/>
                    </a:lnTo>
                    <a:lnTo>
                      <a:pt x="6" y="29"/>
                    </a:lnTo>
                    <a:lnTo>
                      <a:pt x="6" y="39"/>
                    </a:lnTo>
                    <a:lnTo>
                      <a:pt x="10" y="42"/>
                    </a:lnTo>
                    <a:lnTo>
                      <a:pt x="10" y="49"/>
                    </a:lnTo>
                    <a:lnTo>
                      <a:pt x="13" y="52"/>
                    </a:lnTo>
                    <a:lnTo>
                      <a:pt x="13" y="65"/>
                    </a:lnTo>
                    <a:lnTo>
                      <a:pt x="19" y="62"/>
                    </a:lnTo>
                    <a:lnTo>
                      <a:pt x="22" y="58"/>
                    </a:lnTo>
                    <a:lnTo>
                      <a:pt x="26" y="62"/>
                    </a:lnTo>
                    <a:lnTo>
                      <a:pt x="29" y="55"/>
                    </a:lnTo>
                    <a:lnTo>
                      <a:pt x="26" y="52"/>
                    </a:lnTo>
                    <a:lnTo>
                      <a:pt x="29" y="49"/>
                    </a:lnTo>
                    <a:lnTo>
                      <a:pt x="32" y="52"/>
                    </a:lnTo>
                    <a:lnTo>
                      <a:pt x="35" y="49"/>
                    </a:lnTo>
                    <a:lnTo>
                      <a:pt x="35" y="52"/>
                    </a:lnTo>
                    <a:lnTo>
                      <a:pt x="42" y="55"/>
                    </a:lnTo>
                    <a:lnTo>
                      <a:pt x="45" y="71"/>
                    </a:lnTo>
                    <a:lnTo>
                      <a:pt x="45" y="74"/>
                    </a:lnTo>
                    <a:close/>
                  </a:path>
                </a:pathLst>
              </a:custGeom>
              <a:solidFill>
                <a:srgbClr val="CCCCCC"/>
              </a:solidFill>
              <a:ln w="9525">
                <a:noFill/>
                <a:round/>
                <a:headEnd/>
                <a:tailEnd/>
              </a:ln>
            </p:spPr>
            <p:txBody>
              <a:bodyPr/>
              <a:lstStyle/>
              <a:p>
                <a:endParaRPr lang="en-US"/>
              </a:p>
            </p:txBody>
          </p:sp>
          <p:sp>
            <p:nvSpPr>
              <p:cNvPr id="33266" name="Freeform 349"/>
              <p:cNvSpPr>
                <a:spLocks/>
              </p:cNvSpPr>
              <p:nvPr/>
            </p:nvSpPr>
            <p:spPr bwMode="auto">
              <a:xfrm>
                <a:off x="3543" y="1871"/>
                <a:ext cx="48" cy="74"/>
              </a:xfrm>
              <a:custGeom>
                <a:avLst/>
                <a:gdLst>
                  <a:gd name="T0" fmla="*/ 45 w 48"/>
                  <a:gd name="T1" fmla="*/ 74 h 74"/>
                  <a:gd name="T2" fmla="*/ 45 w 48"/>
                  <a:gd name="T3" fmla="*/ 68 h 74"/>
                  <a:gd name="T4" fmla="*/ 45 w 48"/>
                  <a:gd name="T5" fmla="*/ 68 h 74"/>
                  <a:gd name="T6" fmla="*/ 48 w 48"/>
                  <a:gd name="T7" fmla="*/ 68 h 74"/>
                  <a:gd name="T8" fmla="*/ 48 w 48"/>
                  <a:gd name="T9" fmla="*/ 62 h 74"/>
                  <a:gd name="T10" fmla="*/ 45 w 48"/>
                  <a:gd name="T11" fmla="*/ 49 h 74"/>
                  <a:gd name="T12" fmla="*/ 39 w 48"/>
                  <a:gd name="T13" fmla="*/ 36 h 74"/>
                  <a:gd name="T14" fmla="*/ 39 w 48"/>
                  <a:gd name="T15" fmla="*/ 36 h 74"/>
                  <a:gd name="T16" fmla="*/ 39 w 48"/>
                  <a:gd name="T17" fmla="*/ 39 h 74"/>
                  <a:gd name="T18" fmla="*/ 35 w 48"/>
                  <a:gd name="T19" fmla="*/ 45 h 74"/>
                  <a:gd name="T20" fmla="*/ 35 w 48"/>
                  <a:gd name="T21" fmla="*/ 42 h 74"/>
                  <a:gd name="T22" fmla="*/ 32 w 48"/>
                  <a:gd name="T23" fmla="*/ 42 h 74"/>
                  <a:gd name="T24" fmla="*/ 29 w 48"/>
                  <a:gd name="T25" fmla="*/ 36 h 74"/>
                  <a:gd name="T26" fmla="*/ 29 w 48"/>
                  <a:gd name="T27" fmla="*/ 33 h 74"/>
                  <a:gd name="T28" fmla="*/ 35 w 48"/>
                  <a:gd name="T29" fmla="*/ 26 h 74"/>
                  <a:gd name="T30" fmla="*/ 39 w 48"/>
                  <a:gd name="T31" fmla="*/ 20 h 74"/>
                  <a:gd name="T32" fmla="*/ 32 w 48"/>
                  <a:gd name="T33" fmla="*/ 17 h 74"/>
                  <a:gd name="T34" fmla="*/ 19 w 48"/>
                  <a:gd name="T35" fmla="*/ 17 h 74"/>
                  <a:gd name="T36" fmla="*/ 16 w 48"/>
                  <a:gd name="T37" fmla="*/ 13 h 74"/>
                  <a:gd name="T38" fmla="*/ 13 w 48"/>
                  <a:gd name="T39" fmla="*/ 4 h 74"/>
                  <a:gd name="T40" fmla="*/ 10 w 48"/>
                  <a:gd name="T41" fmla="*/ 7 h 74"/>
                  <a:gd name="T42" fmla="*/ 10 w 48"/>
                  <a:gd name="T43" fmla="*/ 7 h 74"/>
                  <a:gd name="T44" fmla="*/ 10 w 48"/>
                  <a:gd name="T45" fmla="*/ 7 h 74"/>
                  <a:gd name="T46" fmla="*/ 6 w 48"/>
                  <a:gd name="T47" fmla="*/ 4 h 74"/>
                  <a:gd name="T48" fmla="*/ 6 w 48"/>
                  <a:gd name="T49" fmla="*/ 0 h 74"/>
                  <a:gd name="T50" fmla="*/ 6 w 48"/>
                  <a:gd name="T51" fmla="*/ 7 h 74"/>
                  <a:gd name="T52" fmla="*/ 3 w 48"/>
                  <a:gd name="T53" fmla="*/ 0 h 74"/>
                  <a:gd name="T54" fmla="*/ 0 w 48"/>
                  <a:gd name="T55" fmla="*/ 10 h 74"/>
                  <a:gd name="T56" fmla="*/ 0 w 48"/>
                  <a:gd name="T57" fmla="*/ 13 h 74"/>
                  <a:gd name="T58" fmla="*/ 6 w 48"/>
                  <a:gd name="T59" fmla="*/ 13 h 74"/>
                  <a:gd name="T60" fmla="*/ 6 w 48"/>
                  <a:gd name="T61" fmla="*/ 17 h 74"/>
                  <a:gd name="T62" fmla="*/ 3 w 48"/>
                  <a:gd name="T63" fmla="*/ 17 h 74"/>
                  <a:gd name="T64" fmla="*/ 3 w 48"/>
                  <a:gd name="T65" fmla="*/ 20 h 74"/>
                  <a:gd name="T66" fmla="*/ 0 w 48"/>
                  <a:gd name="T67" fmla="*/ 20 h 74"/>
                  <a:gd name="T68" fmla="*/ 0 w 48"/>
                  <a:gd name="T69" fmla="*/ 23 h 74"/>
                  <a:gd name="T70" fmla="*/ 6 w 48"/>
                  <a:gd name="T71" fmla="*/ 29 h 74"/>
                  <a:gd name="T72" fmla="*/ 6 w 48"/>
                  <a:gd name="T73" fmla="*/ 39 h 74"/>
                  <a:gd name="T74" fmla="*/ 10 w 48"/>
                  <a:gd name="T75" fmla="*/ 42 h 74"/>
                  <a:gd name="T76" fmla="*/ 10 w 48"/>
                  <a:gd name="T77" fmla="*/ 49 h 74"/>
                  <a:gd name="T78" fmla="*/ 13 w 48"/>
                  <a:gd name="T79" fmla="*/ 52 h 74"/>
                  <a:gd name="T80" fmla="*/ 13 w 48"/>
                  <a:gd name="T81" fmla="*/ 65 h 74"/>
                  <a:gd name="T82" fmla="*/ 19 w 48"/>
                  <a:gd name="T83" fmla="*/ 62 h 74"/>
                  <a:gd name="T84" fmla="*/ 19 w 48"/>
                  <a:gd name="T85" fmla="*/ 62 h 74"/>
                  <a:gd name="T86" fmla="*/ 22 w 48"/>
                  <a:gd name="T87" fmla="*/ 58 h 74"/>
                  <a:gd name="T88" fmla="*/ 26 w 48"/>
                  <a:gd name="T89" fmla="*/ 62 h 74"/>
                  <a:gd name="T90" fmla="*/ 29 w 48"/>
                  <a:gd name="T91" fmla="*/ 55 h 74"/>
                  <a:gd name="T92" fmla="*/ 26 w 48"/>
                  <a:gd name="T93" fmla="*/ 52 h 74"/>
                  <a:gd name="T94" fmla="*/ 29 w 48"/>
                  <a:gd name="T95" fmla="*/ 49 h 74"/>
                  <a:gd name="T96" fmla="*/ 32 w 48"/>
                  <a:gd name="T97" fmla="*/ 52 h 74"/>
                  <a:gd name="T98" fmla="*/ 35 w 48"/>
                  <a:gd name="T99" fmla="*/ 49 h 74"/>
                  <a:gd name="T100" fmla="*/ 35 w 48"/>
                  <a:gd name="T101" fmla="*/ 52 h 74"/>
                  <a:gd name="T102" fmla="*/ 42 w 48"/>
                  <a:gd name="T103" fmla="*/ 55 h 74"/>
                  <a:gd name="T104" fmla="*/ 45 w 48"/>
                  <a:gd name="T105" fmla="*/ 71 h 74"/>
                  <a:gd name="T106" fmla="*/ 45 w 48"/>
                  <a:gd name="T107" fmla="*/ 74 h 74"/>
                  <a:gd name="T108" fmla="*/ 45 w 48"/>
                  <a:gd name="T109" fmla="*/ 74 h 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
                  <a:gd name="T166" fmla="*/ 0 h 74"/>
                  <a:gd name="T167" fmla="*/ 48 w 48"/>
                  <a:gd name="T168" fmla="*/ 74 h 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 h="74">
                    <a:moveTo>
                      <a:pt x="45" y="74"/>
                    </a:moveTo>
                    <a:lnTo>
                      <a:pt x="45" y="68"/>
                    </a:lnTo>
                    <a:lnTo>
                      <a:pt x="48" y="68"/>
                    </a:lnTo>
                    <a:lnTo>
                      <a:pt x="48" y="62"/>
                    </a:lnTo>
                    <a:lnTo>
                      <a:pt x="45" y="49"/>
                    </a:lnTo>
                    <a:lnTo>
                      <a:pt x="39" y="36"/>
                    </a:lnTo>
                    <a:lnTo>
                      <a:pt x="39" y="39"/>
                    </a:lnTo>
                    <a:lnTo>
                      <a:pt x="35" y="45"/>
                    </a:lnTo>
                    <a:lnTo>
                      <a:pt x="35" y="42"/>
                    </a:lnTo>
                    <a:lnTo>
                      <a:pt x="32" y="42"/>
                    </a:lnTo>
                    <a:lnTo>
                      <a:pt x="29" y="36"/>
                    </a:lnTo>
                    <a:lnTo>
                      <a:pt x="29" y="33"/>
                    </a:lnTo>
                    <a:lnTo>
                      <a:pt x="35" y="26"/>
                    </a:lnTo>
                    <a:lnTo>
                      <a:pt x="39" y="20"/>
                    </a:lnTo>
                    <a:lnTo>
                      <a:pt x="32" y="17"/>
                    </a:lnTo>
                    <a:lnTo>
                      <a:pt x="19" y="17"/>
                    </a:lnTo>
                    <a:lnTo>
                      <a:pt x="16" y="13"/>
                    </a:lnTo>
                    <a:lnTo>
                      <a:pt x="13" y="4"/>
                    </a:lnTo>
                    <a:lnTo>
                      <a:pt x="10" y="7"/>
                    </a:lnTo>
                    <a:lnTo>
                      <a:pt x="6" y="4"/>
                    </a:lnTo>
                    <a:lnTo>
                      <a:pt x="6" y="0"/>
                    </a:lnTo>
                    <a:lnTo>
                      <a:pt x="6" y="7"/>
                    </a:lnTo>
                    <a:lnTo>
                      <a:pt x="3" y="0"/>
                    </a:lnTo>
                    <a:lnTo>
                      <a:pt x="0" y="10"/>
                    </a:lnTo>
                    <a:lnTo>
                      <a:pt x="0" y="13"/>
                    </a:lnTo>
                    <a:lnTo>
                      <a:pt x="6" y="13"/>
                    </a:lnTo>
                    <a:lnTo>
                      <a:pt x="6" y="17"/>
                    </a:lnTo>
                    <a:lnTo>
                      <a:pt x="3" y="17"/>
                    </a:lnTo>
                    <a:lnTo>
                      <a:pt x="3" y="20"/>
                    </a:lnTo>
                    <a:lnTo>
                      <a:pt x="0" y="20"/>
                    </a:lnTo>
                    <a:lnTo>
                      <a:pt x="0" y="23"/>
                    </a:lnTo>
                    <a:lnTo>
                      <a:pt x="6" y="29"/>
                    </a:lnTo>
                    <a:lnTo>
                      <a:pt x="6" y="39"/>
                    </a:lnTo>
                    <a:lnTo>
                      <a:pt x="10" y="42"/>
                    </a:lnTo>
                    <a:lnTo>
                      <a:pt x="10" y="49"/>
                    </a:lnTo>
                    <a:lnTo>
                      <a:pt x="13" y="52"/>
                    </a:lnTo>
                    <a:lnTo>
                      <a:pt x="13" y="65"/>
                    </a:lnTo>
                    <a:lnTo>
                      <a:pt x="19" y="62"/>
                    </a:lnTo>
                    <a:lnTo>
                      <a:pt x="22" y="58"/>
                    </a:lnTo>
                    <a:lnTo>
                      <a:pt x="26" y="62"/>
                    </a:lnTo>
                    <a:lnTo>
                      <a:pt x="29" y="55"/>
                    </a:lnTo>
                    <a:lnTo>
                      <a:pt x="26" y="52"/>
                    </a:lnTo>
                    <a:lnTo>
                      <a:pt x="29" y="49"/>
                    </a:lnTo>
                    <a:lnTo>
                      <a:pt x="32" y="52"/>
                    </a:lnTo>
                    <a:lnTo>
                      <a:pt x="35" y="49"/>
                    </a:lnTo>
                    <a:lnTo>
                      <a:pt x="35" y="52"/>
                    </a:lnTo>
                    <a:lnTo>
                      <a:pt x="42" y="55"/>
                    </a:lnTo>
                    <a:lnTo>
                      <a:pt x="45" y="71"/>
                    </a:lnTo>
                    <a:lnTo>
                      <a:pt x="45" y="74"/>
                    </a:lnTo>
                  </a:path>
                </a:pathLst>
              </a:custGeom>
              <a:noFill/>
              <a:ln w="0">
                <a:solidFill>
                  <a:srgbClr val="7F7F7F"/>
                </a:solidFill>
                <a:round/>
                <a:headEnd/>
                <a:tailEnd/>
              </a:ln>
            </p:spPr>
            <p:txBody>
              <a:bodyPr/>
              <a:lstStyle/>
              <a:p>
                <a:endParaRPr lang="en-US"/>
              </a:p>
            </p:txBody>
          </p:sp>
          <p:sp>
            <p:nvSpPr>
              <p:cNvPr id="33267" name="Freeform 350"/>
              <p:cNvSpPr>
                <a:spLocks/>
              </p:cNvSpPr>
              <p:nvPr/>
            </p:nvSpPr>
            <p:spPr bwMode="auto">
              <a:xfrm>
                <a:off x="3366" y="1749"/>
                <a:ext cx="257" cy="360"/>
              </a:xfrm>
              <a:custGeom>
                <a:avLst/>
                <a:gdLst>
                  <a:gd name="T0" fmla="*/ 16 w 257"/>
                  <a:gd name="T1" fmla="*/ 171 h 360"/>
                  <a:gd name="T2" fmla="*/ 16 w 257"/>
                  <a:gd name="T3" fmla="*/ 177 h 360"/>
                  <a:gd name="T4" fmla="*/ 22 w 257"/>
                  <a:gd name="T5" fmla="*/ 196 h 360"/>
                  <a:gd name="T6" fmla="*/ 39 w 257"/>
                  <a:gd name="T7" fmla="*/ 177 h 360"/>
                  <a:gd name="T8" fmla="*/ 42 w 257"/>
                  <a:gd name="T9" fmla="*/ 184 h 360"/>
                  <a:gd name="T10" fmla="*/ 45 w 257"/>
                  <a:gd name="T11" fmla="*/ 213 h 360"/>
                  <a:gd name="T12" fmla="*/ 51 w 257"/>
                  <a:gd name="T13" fmla="*/ 241 h 360"/>
                  <a:gd name="T14" fmla="*/ 61 w 257"/>
                  <a:gd name="T15" fmla="*/ 267 h 360"/>
                  <a:gd name="T16" fmla="*/ 74 w 257"/>
                  <a:gd name="T17" fmla="*/ 309 h 360"/>
                  <a:gd name="T18" fmla="*/ 106 w 257"/>
                  <a:gd name="T19" fmla="*/ 357 h 360"/>
                  <a:gd name="T20" fmla="*/ 119 w 257"/>
                  <a:gd name="T21" fmla="*/ 335 h 360"/>
                  <a:gd name="T22" fmla="*/ 122 w 257"/>
                  <a:gd name="T23" fmla="*/ 290 h 360"/>
                  <a:gd name="T24" fmla="*/ 122 w 257"/>
                  <a:gd name="T25" fmla="*/ 261 h 360"/>
                  <a:gd name="T26" fmla="*/ 132 w 257"/>
                  <a:gd name="T27" fmla="*/ 254 h 360"/>
                  <a:gd name="T28" fmla="*/ 164 w 257"/>
                  <a:gd name="T29" fmla="*/ 209 h 360"/>
                  <a:gd name="T30" fmla="*/ 180 w 257"/>
                  <a:gd name="T31" fmla="*/ 184 h 360"/>
                  <a:gd name="T32" fmla="*/ 190 w 257"/>
                  <a:gd name="T33" fmla="*/ 184 h 360"/>
                  <a:gd name="T34" fmla="*/ 187 w 257"/>
                  <a:gd name="T35" fmla="*/ 164 h 360"/>
                  <a:gd name="T36" fmla="*/ 180 w 257"/>
                  <a:gd name="T37" fmla="*/ 142 h 360"/>
                  <a:gd name="T38" fmla="*/ 177 w 257"/>
                  <a:gd name="T39" fmla="*/ 132 h 360"/>
                  <a:gd name="T40" fmla="*/ 187 w 257"/>
                  <a:gd name="T41" fmla="*/ 129 h 360"/>
                  <a:gd name="T42" fmla="*/ 196 w 257"/>
                  <a:gd name="T43" fmla="*/ 139 h 360"/>
                  <a:gd name="T44" fmla="*/ 206 w 257"/>
                  <a:gd name="T45" fmla="*/ 158 h 360"/>
                  <a:gd name="T46" fmla="*/ 216 w 257"/>
                  <a:gd name="T47" fmla="*/ 158 h 360"/>
                  <a:gd name="T48" fmla="*/ 228 w 257"/>
                  <a:gd name="T49" fmla="*/ 174 h 360"/>
                  <a:gd name="T50" fmla="*/ 235 w 257"/>
                  <a:gd name="T51" fmla="*/ 158 h 360"/>
                  <a:gd name="T52" fmla="*/ 241 w 257"/>
                  <a:gd name="T53" fmla="*/ 126 h 360"/>
                  <a:gd name="T54" fmla="*/ 254 w 257"/>
                  <a:gd name="T55" fmla="*/ 113 h 360"/>
                  <a:gd name="T56" fmla="*/ 254 w 257"/>
                  <a:gd name="T57" fmla="*/ 100 h 360"/>
                  <a:gd name="T58" fmla="*/ 241 w 257"/>
                  <a:gd name="T59" fmla="*/ 84 h 360"/>
                  <a:gd name="T60" fmla="*/ 206 w 257"/>
                  <a:gd name="T61" fmla="*/ 110 h 360"/>
                  <a:gd name="T62" fmla="*/ 183 w 257"/>
                  <a:gd name="T63" fmla="*/ 119 h 360"/>
                  <a:gd name="T64" fmla="*/ 177 w 257"/>
                  <a:gd name="T65" fmla="*/ 103 h 360"/>
                  <a:gd name="T66" fmla="*/ 177 w 257"/>
                  <a:gd name="T67" fmla="*/ 119 h 360"/>
                  <a:gd name="T68" fmla="*/ 125 w 257"/>
                  <a:gd name="T69" fmla="*/ 113 h 360"/>
                  <a:gd name="T70" fmla="*/ 103 w 257"/>
                  <a:gd name="T71" fmla="*/ 97 h 360"/>
                  <a:gd name="T72" fmla="*/ 100 w 257"/>
                  <a:gd name="T73" fmla="*/ 81 h 360"/>
                  <a:gd name="T74" fmla="*/ 90 w 257"/>
                  <a:gd name="T75" fmla="*/ 68 h 360"/>
                  <a:gd name="T76" fmla="*/ 80 w 257"/>
                  <a:gd name="T77" fmla="*/ 52 h 360"/>
                  <a:gd name="T78" fmla="*/ 84 w 257"/>
                  <a:gd name="T79" fmla="*/ 45 h 360"/>
                  <a:gd name="T80" fmla="*/ 84 w 257"/>
                  <a:gd name="T81" fmla="*/ 36 h 360"/>
                  <a:gd name="T82" fmla="*/ 80 w 257"/>
                  <a:gd name="T83" fmla="*/ 26 h 360"/>
                  <a:gd name="T84" fmla="*/ 84 w 257"/>
                  <a:gd name="T85" fmla="*/ 16 h 360"/>
                  <a:gd name="T86" fmla="*/ 80 w 257"/>
                  <a:gd name="T87" fmla="*/ 3 h 360"/>
                  <a:gd name="T88" fmla="*/ 64 w 257"/>
                  <a:gd name="T89" fmla="*/ 7 h 360"/>
                  <a:gd name="T90" fmla="*/ 51 w 257"/>
                  <a:gd name="T91" fmla="*/ 16 h 360"/>
                  <a:gd name="T92" fmla="*/ 29 w 257"/>
                  <a:gd name="T93" fmla="*/ 19 h 360"/>
                  <a:gd name="T94" fmla="*/ 35 w 257"/>
                  <a:gd name="T95" fmla="*/ 32 h 360"/>
                  <a:gd name="T96" fmla="*/ 45 w 257"/>
                  <a:gd name="T97" fmla="*/ 45 h 360"/>
                  <a:gd name="T98" fmla="*/ 45 w 257"/>
                  <a:gd name="T99" fmla="*/ 55 h 360"/>
                  <a:gd name="T100" fmla="*/ 45 w 257"/>
                  <a:gd name="T101" fmla="*/ 68 h 360"/>
                  <a:gd name="T102" fmla="*/ 29 w 257"/>
                  <a:gd name="T103" fmla="*/ 97 h 360"/>
                  <a:gd name="T104" fmla="*/ 10 w 257"/>
                  <a:gd name="T105" fmla="*/ 116 h 360"/>
                  <a:gd name="T106" fmla="*/ 19 w 257"/>
                  <a:gd name="T107" fmla="*/ 135 h 360"/>
                  <a:gd name="T108" fmla="*/ 22 w 257"/>
                  <a:gd name="T109" fmla="*/ 151 h 360"/>
                  <a:gd name="T110" fmla="*/ 6 w 257"/>
                  <a:gd name="T111" fmla="*/ 151 h 360"/>
                  <a:gd name="T112" fmla="*/ 0 w 257"/>
                  <a:gd name="T113" fmla="*/ 161 h 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360"/>
                  <a:gd name="T173" fmla="*/ 257 w 257"/>
                  <a:gd name="T174" fmla="*/ 360 h 3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360">
                    <a:moveTo>
                      <a:pt x="0" y="161"/>
                    </a:moveTo>
                    <a:lnTo>
                      <a:pt x="0" y="161"/>
                    </a:lnTo>
                    <a:lnTo>
                      <a:pt x="6" y="167"/>
                    </a:lnTo>
                    <a:lnTo>
                      <a:pt x="10" y="171"/>
                    </a:lnTo>
                    <a:lnTo>
                      <a:pt x="16" y="171"/>
                    </a:lnTo>
                    <a:lnTo>
                      <a:pt x="19" y="167"/>
                    </a:lnTo>
                    <a:lnTo>
                      <a:pt x="22" y="167"/>
                    </a:lnTo>
                    <a:lnTo>
                      <a:pt x="19" y="174"/>
                    </a:lnTo>
                    <a:lnTo>
                      <a:pt x="16" y="177"/>
                    </a:lnTo>
                    <a:lnTo>
                      <a:pt x="10" y="177"/>
                    </a:lnTo>
                    <a:lnTo>
                      <a:pt x="10" y="180"/>
                    </a:lnTo>
                    <a:lnTo>
                      <a:pt x="22" y="196"/>
                    </a:lnTo>
                    <a:lnTo>
                      <a:pt x="32" y="196"/>
                    </a:lnTo>
                    <a:lnTo>
                      <a:pt x="35" y="193"/>
                    </a:lnTo>
                    <a:lnTo>
                      <a:pt x="39" y="187"/>
                    </a:lnTo>
                    <a:lnTo>
                      <a:pt x="39" y="177"/>
                    </a:lnTo>
                    <a:lnTo>
                      <a:pt x="45" y="177"/>
                    </a:lnTo>
                    <a:lnTo>
                      <a:pt x="45" y="180"/>
                    </a:lnTo>
                    <a:lnTo>
                      <a:pt x="42" y="180"/>
                    </a:lnTo>
                    <a:lnTo>
                      <a:pt x="42" y="184"/>
                    </a:lnTo>
                    <a:lnTo>
                      <a:pt x="42" y="187"/>
                    </a:lnTo>
                    <a:lnTo>
                      <a:pt x="42" y="193"/>
                    </a:lnTo>
                    <a:lnTo>
                      <a:pt x="45" y="193"/>
                    </a:lnTo>
                    <a:lnTo>
                      <a:pt x="45" y="200"/>
                    </a:lnTo>
                    <a:lnTo>
                      <a:pt x="45" y="213"/>
                    </a:lnTo>
                    <a:lnTo>
                      <a:pt x="48" y="219"/>
                    </a:lnTo>
                    <a:lnTo>
                      <a:pt x="48" y="229"/>
                    </a:lnTo>
                    <a:lnTo>
                      <a:pt x="51" y="241"/>
                    </a:lnTo>
                    <a:lnTo>
                      <a:pt x="55" y="254"/>
                    </a:lnTo>
                    <a:lnTo>
                      <a:pt x="58" y="264"/>
                    </a:lnTo>
                    <a:lnTo>
                      <a:pt x="61" y="267"/>
                    </a:lnTo>
                    <a:lnTo>
                      <a:pt x="64" y="274"/>
                    </a:lnTo>
                    <a:lnTo>
                      <a:pt x="64" y="277"/>
                    </a:lnTo>
                    <a:lnTo>
                      <a:pt x="71" y="290"/>
                    </a:lnTo>
                    <a:lnTo>
                      <a:pt x="74" y="309"/>
                    </a:lnTo>
                    <a:lnTo>
                      <a:pt x="80" y="319"/>
                    </a:lnTo>
                    <a:lnTo>
                      <a:pt x="90" y="351"/>
                    </a:lnTo>
                    <a:lnTo>
                      <a:pt x="100" y="360"/>
                    </a:lnTo>
                    <a:lnTo>
                      <a:pt x="103" y="360"/>
                    </a:lnTo>
                    <a:lnTo>
                      <a:pt x="106" y="357"/>
                    </a:lnTo>
                    <a:lnTo>
                      <a:pt x="106" y="351"/>
                    </a:lnTo>
                    <a:lnTo>
                      <a:pt x="113" y="348"/>
                    </a:lnTo>
                    <a:lnTo>
                      <a:pt x="113" y="341"/>
                    </a:lnTo>
                    <a:lnTo>
                      <a:pt x="116" y="335"/>
                    </a:lnTo>
                    <a:lnTo>
                      <a:pt x="119" y="335"/>
                    </a:lnTo>
                    <a:lnTo>
                      <a:pt x="119" y="315"/>
                    </a:lnTo>
                    <a:lnTo>
                      <a:pt x="122" y="296"/>
                    </a:lnTo>
                    <a:lnTo>
                      <a:pt x="122" y="293"/>
                    </a:lnTo>
                    <a:lnTo>
                      <a:pt x="119" y="290"/>
                    </a:lnTo>
                    <a:lnTo>
                      <a:pt x="122" y="290"/>
                    </a:lnTo>
                    <a:lnTo>
                      <a:pt x="119" y="283"/>
                    </a:lnTo>
                    <a:lnTo>
                      <a:pt x="119" y="277"/>
                    </a:lnTo>
                    <a:lnTo>
                      <a:pt x="119" y="267"/>
                    </a:lnTo>
                    <a:lnTo>
                      <a:pt x="119" y="264"/>
                    </a:lnTo>
                    <a:lnTo>
                      <a:pt x="122" y="261"/>
                    </a:lnTo>
                    <a:lnTo>
                      <a:pt x="125" y="264"/>
                    </a:lnTo>
                    <a:lnTo>
                      <a:pt x="125" y="261"/>
                    </a:lnTo>
                    <a:lnTo>
                      <a:pt x="129" y="261"/>
                    </a:lnTo>
                    <a:lnTo>
                      <a:pt x="129" y="258"/>
                    </a:lnTo>
                    <a:lnTo>
                      <a:pt x="132" y="254"/>
                    </a:lnTo>
                    <a:lnTo>
                      <a:pt x="135" y="254"/>
                    </a:lnTo>
                    <a:lnTo>
                      <a:pt x="138" y="245"/>
                    </a:lnTo>
                    <a:lnTo>
                      <a:pt x="151" y="229"/>
                    </a:lnTo>
                    <a:lnTo>
                      <a:pt x="158" y="216"/>
                    </a:lnTo>
                    <a:lnTo>
                      <a:pt x="164" y="209"/>
                    </a:lnTo>
                    <a:lnTo>
                      <a:pt x="171" y="209"/>
                    </a:lnTo>
                    <a:lnTo>
                      <a:pt x="174" y="200"/>
                    </a:lnTo>
                    <a:lnTo>
                      <a:pt x="174" y="193"/>
                    </a:lnTo>
                    <a:lnTo>
                      <a:pt x="174" y="190"/>
                    </a:lnTo>
                    <a:lnTo>
                      <a:pt x="180" y="184"/>
                    </a:lnTo>
                    <a:lnTo>
                      <a:pt x="183" y="180"/>
                    </a:lnTo>
                    <a:lnTo>
                      <a:pt x="183" y="187"/>
                    </a:lnTo>
                    <a:lnTo>
                      <a:pt x="187" y="187"/>
                    </a:lnTo>
                    <a:lnTo>
                      <a:pt x="190" y="187"/>
                    </a:lnTo>
                    <a:lnTo>
                      <a:pt x="190" y="184"/>
                    </a:lnTo>
                    <a:lnTo>
                      <a:pt x="190" y="187"/>
                    </a:lnTo>
                    <a:lnTo>
                      <a:pt x="190" y="174"/>
                    </a:lnTo>
                    <a:lnTo>
                      <a:pt x="187" y="171"/>
                    </a:lnTo>
                    <a:lnTo>
                      <a:pt x="187" y="164"/>
                    </a:lnTo>
                    <a:lnTo>
                      <a:pt x="183" y="161"/>
                    </a:lnTo>
                    <a:lnTo>
                      <a:pt x="183" y="151"/>
                    </a:lnTo>
                    <a:lnTo>
                      <a:pt x="177" y="145"/>
                    </a:lnTo>
                    <a:lnTo>
                      <a:pt x="177" y="142"/>
                    </a:lnTo>
                    <a:lnTo>
                      <a:pt x="180" y="142"/>
                    </a:lnTo>
                    <a:lnTo>
                      <a:pt x="180" y="139"/>
                    </a:lnTo>
                    <a:lnTo>
                      <a:pt x="183" y="139"/>
                    </a:lnTo>
                    <a:lnTo>
                      <a:pt x="183" y="135"/>
                    </a:lnTo>
                    <a:lnTo>
                      <a:pt x="177" y="135"/>
                    </a:lnTo>
                    <a:lnTo>
                      <a:pt x="177" y="132"/>
                    </a:lnTo>
                    <a:lnTo>
                      <a:pt x="180" y="122"/>
                    </a:lnTo>
                    <a:lnTo>
                      <a:pt x="183" y="129"/>
                    </a:lnTo>
                    <a:lnTo>
                      <a:pt x="183" y="122"/>
                    </a:lnTo>
                    <a:lnTo>
                      <a:pt x="183" y="126"/>
                    </a:lnTo>
                    <a:lnTo>
                      <a:pt x="187" y="129"/>
                    </a:lnTo>
                    <a:lnTo>
                      <a:pt x="190" y="126"/>
                    </a:lnTo>
                    <a:lnTo>
                      <a:pt x="193" y="135"/>
                    </a:lnTo>
                    <a:lnTo>
                      <a:pt x="196" y="139"/>
                    </a:lnTo>
                    <a:lnTo>
                      <a:pt x="209" y="139"/>
                    </a:lnTo>
                    <a:lnTo>
                      <a:pt x="216" y="142"/>
                    </a:lnTo>
                    <a:lnTo>
                      <a:pt x="212" y="148"/>
                    </a:lnTo>
                    <a:lnTo>
                      <a:pt x="206" y="155"/>
                    </a:lnTo>
                    <a:lnTo>
                      <a:pt x="206" y="158"/>
                    </a:lnTo>
                    <a:lnTo>
                      <a:pt x="209" y="164"/>
                    </a:lnTo>
                    <a:lnTo>
                      <a:pt x="212" y="164"/>
                    </a:lnTo>
                    <a:lnTo>
                      <a:pt x="212" y="167"/>
                    </a:lnTo>
                    <a:lnTo>
                      <a:pt x="216" y="161"/>
                    </a:lnTo>
                    <a:lnTo>
                      <a:pt x="216" y="158"/>
                    </a:lnTo>
                    <a:lnTo>
                      <a:pt x="222" y="171"/>
                    </a:lnTo>
                    <a:lnTo>
                      <a:pt x="225" y="184"/>
                    </a:lnTo>
                    <a:lnTo>
                      <a:pt x="228" y="180"/>
                    </a:lnTo>
                    <a:lnTo>
                      <a:pt x="228" y="174"/>
                    </a:lnTo>
                    <a:lnTo>
                      <a:pt x="228" y="171"/>
                    </a:lnTo>
                    <a:lnTo>
                      <a:pt x="228" y="158"/>
                    </a:lnTo>
                    <a:lnTo>
                      <a:pt x="235" y="158"/>
                    </a:lnTo>
                    <a:lnTo>
                      <a:pt x="235" y="155"/>
                    </a:lnTo>
                    <a:lnTo>
                      <a:pt x="238" y="145"/>
                    </a:lnTo>
                    <a:lnTo>
                      <a:pt x="238" y="139"/>
                    </a:lnTo>
                    <a:lnTo>
                      <a:pt x="241" y="132"/>
                    </a:lnTo>
                    <a:lnTo>
                      <a:pt x="241" y="126"/>
                    </a:lnTo>
                    <a:lnTo>
                      <a:pt x="241" y="122"/>
                    </a:lnTo>
                    <a:lnTo>
                      <a:pt x="245" y="119"/>
                    </a:lnTo>
                    <a:lnTo>
                      <a:pt x="248" y="116"/>
                    </a:lnTo>
                    <a:lnTo>
                      <a:pt x="251" y="113"/>
                    </a:lnTo>
                    <a:lnTo>
                      <a:pt x="254" y="113"/>
                    </a:lnTo>
                    <a:lnTo>
                      <a:pt x="254" y="106"/>
                    </a:lnTo>
                    <a:lnTo>
                      <a:pt x="257" y="103"/>
                    </a:lnTo>
                    <a:lnTo>
                      <a:pt x="254" y="103"/>
                    </a:lnTo>
                    <a:lnTo>
                      <a:pt x="254" y="100"/>
                    </a:lnTo>
                    <a:lnTo>
                      <a:pt x="245" y="97"/>
                    </a:lnTo>
                    <a:lnTo>
                      <a:pt x="245" y="90"/>
                    </a:lnTo>
                    <a:lnTo>
                      <a:pt x="241" y="87"/>
                    </a:lnTo>
                    <a:lnTo>
                      <a:pt x="241" y="84"/>
                    </a:lnTo>
                    <a:lnTo>
                      <a:pt x="235" y="87"/>
                    </a:lnTo>
                    <a:lnTo>
                      <a:pt x="228" y="87"/>
                    </a:lnTo>
                    <a:lnTo>
                      <a:pt x="216" y="100"/>
                    </a:lnTo>
                    <a:lnTo>
                      <a:pt x="206" y="106"/>
                    </a:lnTo>
                    <a:lnTo>
                      <a:pt x="206" y="110"/>
                    </a:lnTo>
                    <a:lnTo>
                      <a:pt x="209" y="113"/>
                    </a:lnTo>
                    <a:lnTo>
                      <a:pt x="212" y="116"/>
                    </a:lnTo>
                    <a:lnTo>
                      <a:pt x="209" y="119"/>
                    </a:lnTo>
                    <a:lnTo>
                      <a:pt x="190" y="119"/>
                    </a:lnTo>
                    <a:lnTo>
                      <a:pt x="183" y="119"/>
                    </a:lnTo>
                    <a:lnTo>
                      <a:pt x="180" y="116"/>
                    </a:lnTo>
                    <a:lnTo>
                      <a:pt x="180" y="113"/>
                    </a:lnTo>
                    <a:lnTo>
                      <a:pt x="180" y="106"/>
                    </a:lnTo>
                    <a:lnTo>
                      <a:pt x="177" y="103"/>
                    </a:lnTo>
                    <a:lnTo>
                      <a:pt x="174" y="106"/>
                    </a:lnTo>
                    <a:lnTo>
                      <a:pt x="174" y="110"/>
                    </a:lnTo>
                    <a:lnTo>
                      <a:pt x="174" y="116"/>
                    </a:lnTo>
                    <a:lnTo>
                      <a:pt x="177" y="119"/>
                    </a:lnTo>
                    <a:lnTo>
                      <a:pt x="174" y="126"/>
                    </a:lnTo>
                    <a:lnTo>
                      <a:pt x="167" y="126"/>
                    </a:lnTo>
                    <a:lnTo>
                      <a:pt x="148" y="119"/>
                    </a:lnTo>
                    <a:lnTo>
                      <a:pt x="142" y="113"/>
                    </a:lnTo>
                    <a:lnTo>
                      <a:pt x="125" y="113"/>
                    </a:lnTo>
                    <a:lnTo>
                      <a:pt x="122" y="110"/>
                    </a:lnTo>
                    <a:lnTo>
                      <a:pt x="116" y="103"/>
                    </a:lnTo>
                    <a:lnTo>
                      <a:pt x="106" y="97"/>
                    </a:lnTo>
                    <a:lnTo>
                      <a:pt x="103" y="97"/>
                    </a:lnTo>
                    <a:lnTo>
                      <a:pt x="103" y="93"/>
                    </a:lnTo>
                    <a:lnTo>
                      <a:pt x="100" y="93"/>
                    </a:lnTo>
                    <a:lnTo>
                      <a:pt x="100" y="90"/>
                    </a:lnTo>
                    <a:lnTo>
                      <a:pt x="100" y="87"/>
                    </a:lnTo>
                    <a:lnTo>
                      <a:pt x="100" y="81"/>
                    </a:lnTo>
                    <a:lnTo>
                      <a:pt x="103" y="74"/>
                    </a:lnTo>
                    <a:lnTo>
                      <a:pt x="106" y="74"/>
                    </a:lnTo>
                    <a:lnTo>
                      <a:pt x="93" y="68"/>
                    </a:lnTo>
                    <a:lnTo>
                      <a:pt x="90" y="68"/>
                    </a:lnTo>
                    <a:lnTo>
                      <a:pt x="90" y="65"/>
                    </a:lnTo>
                    <a:lnTo>
                      <a:pt x="84" y="65"/>
                    </a:lnTo>
                    <a:lnTo>
                      <a:pt x="84" y="61"/>
                    </a:lnTo>
                    <a:lnTo>
                      <a:pt x="80" y="58"/>
                    </a:lnTo>
                    <a:lnTo>
                      <a:pt x="80" y="52"/>
                    </a:lnTo>
                    <a:lnTo>
                      <a:pt x="77" y="48"/>
                    </a:lnTo>
                    <a:lnTo>
                      <a:pt x="77" y="45"/>
                    </a:lnTo>
                    <a:lnTo>
                      <a:pt x="77" y="42"/>
                    </a:lnTo>
                    <a:lnTo>
                      <a:pt x="80" y="48"/>
                    </a:lnTo>
                    <a:lnTo>
                      <a:pt x="84" y="45"/>
                    </a:lnTo>
                    <a:lnTo>
                      <a:pt x="87" y="42"/>
                    </a:lnTo>
                    <a:lnTo>
                      <a:pt x="84" y="39"/>
                    </a:lnTo>
                    <a:lnTo>
                      <a:pt x="84" y="36"/>
                    </a:lnTo>
                    <a:lnTo>
                      <a:pt x="80" y="36"/>
                    </a:lnTo>
                    <a:lnTo>
                      <a:pt x="77" y="32"/>
                    </a:lnTo>
                    <a:lnTo>
                      <a:pt x="77" y="29"/>
                    </a:lnTo>
                    <a:lnTo>
                      <a:pt x="77" y="26"/>
                    </a:lnTo>
                    <a:lnTo>
                      <a:pt x="80" y="26"/>
                    </a:lnTo>
                    <a:lnTo>
                      <a:pt x="80" y="19"/>
                    </a:lnTo>
                    <a:lnTo>
                      <a:pt x="84" y="19"/>
                    </a:lnTo>
                    <a:lnTo>
                      <a:pt x="84" y="16"/>
                    </a:lnTo>
                    <a:lnTo>
                      <a:pt x="84" y="7"/>
                    </a:lnTo>
                    <a:lnTo>
                      <a:pt x="80" y="3"/>
                    </a:lnTo>
                    <a:lnTo>
                      <a:pt x="77" y="3"/>
                    </a:lnTo>
                    <a:lnTo>
                      <a:pt x="74" y="0"/>
                    </a:lnTo>
                    <a:lnTo>
                      <a:pt x="71" y="0"/>
                    </a:lnTo>
                    <a:lnTo>
                      <a:pt x="64" y="7"/>
                    </a:lnTo>
                    <a:lnTo>
                      <a:pt x="61" y="7"/>
                    </a:lnTo>
                    <a:lnTo>
                      <a:pt x="58" y="13"/>
                    </a:lnTo>
                    <a:lnTo>
                      <a:pt x="58" y="16"/>
                    </a:lnTo>
                    <a:lnTo>
                      <a:pt x="51" y="16"/>
                    </a:lnTo>
                    <a:lnTo>
                      <a:pt x="48" y="16"/>
                    </a:lnTo>
                    <a:lnTo>
                      <a:pt x="45" y="19"/>
                    </a:lnTo>
                    <a:lnTo>
                      <a:pt x="35" y="13"/>
                    </a:lnTo>
                    <a:lnTo>
                      <a:pt x="32" y="16"/>
                    </a:lnTo>
                    <a:lnTo>
                      <a:pt x="29" y="19"/>
                    </a:lnTo>
                    <a:lnTo>
                      <a:pt x="32" y="23"/>
                    </a:lnTo>
                    <a:lnTo>
                      <a:pt x="35" y="26"/>
                    </a:lnTo>
                    <a:lnTo>
                      <a:pt x="35" y="29"/>
                    </a:lnTo>
                    <a:lnTo>
                      <a:pt x="35" y="32"/>
                    </a:lnTo>
                    <a:lnTo>
                      <a:pt x="35" y="36"/>
                    </a:lnTo>
                    <a:lnTo>
                      <a:pt x="39" y="39"/>
                    </a:lnTo>
                    <a:lnTo>
                      <a:pt x="39" y="42"/>
                    </a:lnTo>
                    <a:lnTo>
                      <a:pt x="42" y="42"/>
                    </a:lnTo>
                    <a:lnTo>
                      <a:pt x="45" y="45"/>
                    </a:lnTo>
                    <a:lnTo>
                      <a:pt x="48" y="45"/>
                    </a:lnTo>
                    <a:lnTo>
                      <a:pt x="51" y="48"/>
                    </a:lnTo>
                    <a:lnTo>
                      <a:pt x="48" y="52"/>
                    </a:lnTo>
                    <a:lnTo>
                      <a:pt x="45" y="52"/>
                    </a:lnTo>
                    <a:lnTo>
                      <a:pt x="45" y="55"/>
                    </a:lnTo>
                    <a:lnTo>
                      <a:pt x="45" y="58"/>
                    </a:lnTo>
                    <a:lnTo>
                      <a:pt x="45" y="61"/>
                    </a:lnTo>
                    <a:lnTo>
                      <a:pt x="48" y="65"/>
                    </a:lnTo>
                    <a:lnTo>
                      <a:pt x="45" y="65"/>
                    </a:lnTo>
                    <a:lnTo>
                      <a:pt x="45" y="68"/>
                    </a:lnTo>
                    <a:lnTo>
                      <a:pt x="42" y="74"/>
                    </a:lnTo>
                    <a:lnTo>
                      <a:pt x="42" y="77"/>
                    </a:lnTo>
                    <a:lnTo>
                      <a:pt x="39" y="81"/>
                    </a:lnTo>
                    <a:lnTo>
                      <a:pt x="35" y="90"/>
                    </a:lnTo>
                    <a:lnTo>
                      <a:pt x="29" y="97"/>
                    </a:lnTo>
                    <a:lnTo>
                      <a:pt x="26" y="103"/>
                    </a:lnTo>
                    <a:lnTo>
                      <a:pt x="22" y="106"/>
                    </a:lnTo>
                    <a:lnTo>
                      <a:pt x="19" y="106"/>
                    </a:lnTo>
                    <a:lnTo>
                      <a:pt x="16" y="103"/>
                    </a:lnTo>
                    <a:lnTo>
                      <a:pt x="10" y="116"/>
                    </a:lnTo>
                    <a:lnTo>
                      <a:pt x="10" y="122"/>
                    </a:lnTo>
                    <a:lnTo>
                      <a:pt x="16" y="122"/>
                    </a:lnTo>
                    <a:lnTo>
                      <a:pt x="16" y="132"/>
                    </a:lnTo>
                    <a:lnTo>
                      <a:pt x="16" y="135"/>
                    </a:lnTo>
                    <a:lnTo>
                      <a:pt x="19" y="135"/>
                    </a:lnTo>
                    <a:lnTo>
                      <a:pt x="22" y="139"/>
                    </a:lnTo>
                    <a:lnTo>
                      <a:pt x="26" y="145"/>
                    </a:lnTo>
                    <a:lnTo>
                      <a:pt x="26" y="151"/>
                    </a:lnTo>
                    <a:lnTo>
                      <a:pt x="22" y="151"/>
                    </a:lnTo>
                    <a:lnTo>
                      <a:pt x="19" y="151"/>
                    </a:lnTo>
                    <a:lnTo>
                      <a:pt x="16" y="155"/>
                    </a:lnTo>
                    <a:lnTo>
                      <a:pt x="13" y="155"/>
                    </a:lnTo>
                    <a:lnTo>
                      <a:pt x="13" y="151"/>
                    </a:lnTo>
                    <a:lnTo>
                      <a:pt x="6" y="151"/>
                    </a:lnTo>
                    <a:lnTo>
                      <a:pt x="6" y="155"/>
                    </a:lnTo>
                    <a:lnTo>
                      <a:pt x="0" y="155"/>
                    </a:lnTo>
                    <a:lnTo>
                      <a:pt x="0" y="158"/>
                    </a:lnTo>
                    <a:lnTo>
                      <a:pt x="0" y="161"/>
                    </a:lnTo>
                    <a:close/>
                  </a:path>
                </a:pathLst>
              </a:custGeom>
              <a:solidFill>
                <a:srgbClr val="CCCCCC"/>
              </a:solidFill>
              <a:ln w="9525">
                <a:noFill/>
                <a:round/>
                <a:headEnd/>
                <a:tailEnd/>
              </a:ln>
            </p:spPr>
            <p:txBody>
              <a:bodyPr/>
              <a:lstStyle/>
              <a:p>
                <a:endParaRPr lang="en-US"/>
              </a:p>
            </p:txBody>
          </p:sp>
          <p:sp>
            <p:nvSpPr>
              <p:cNvPr id="33268" name="Freeform 351"/>
              <p:cNvSpPr>
                <a:spLocks/>
              </p:cNvSpPr>
              <p:nvPr/>
            </p:nvSpPr>
            <p:spPr bwMode="auto">
              <a:xfrm>
                <a:off x="3366" y="1749"/>
                <a:ext cx="257" cy="360"/>
              </a:xfrm>
              <a:custGeom>
                <a:avLst/>
                <a:gdLst>
                  <a:gd name="T0" fmla="*/ 16 w 257"/>
                  <a:gd name="T1" fmla="*/ 171 h 360"/>
                  <a:gd name="T2" fmla="*/ 16 w 257"/>
                  <a:gd name="T3" fmla="*/ 177 h 360"/>
                  <a:gd name="T4" fmla="*/ 22 w 257"/>
                  <a:gd name="T5" fmla="*/ 196 h 360"/>
                  <a:gd name="T6" fmla="*/ 39 w 257"/>
                  <a:gd name="T7" fmla="*/ 177 h 360"/>
                  <a:gd name="T8" fmla="*/ 42 w 257"/>
                  <a:gd name="T9" fmla="*/ 184 h 360"/>
                  <a:gd name="T10" fmla="*/ 45 w 257"/>
                  <a:gd name="T11" fmla="*/ 213 h 360"/>
                  <a:gd name="T12" fmla="*/ 51 w 257"/>
                  <a:gd name="T13" fmla="*/ 241 h 360"/>
                  <a:gd name="T14" fmla="*/ 61 w 257"/>
                  <a:gd name="T15" fmla="*/ 267 h 360"/>
                  <a:gd name="T16" fmla="*/ 74 w 257"/>
                  <a:gd name="T17" fmla="*/ 309 h 360"/>
                  <a:gd name="T18" fmla="*/ 106 w 257"/>
                  <a:gd name="T19" fmla="*/ 357 h 360"/>
                  <a:gd name="T20" fmla="*/ 119 w 257"/>
                  <a:gd name="T21" fmla="*/ 335 h 360"/>
                  <a:gd name="T22" fmla="*/ 122 w 257"/>
                  <a:gd name="T23" fmla="*/ 290 h 360"/>
                  <a:gd name="T24" fmla="*/ 122 w 257"/>
                  <a:gd name="T25" fmla="*/ 261 h 360"/>
                  <a:gd name="T26" fmla="*/ 132 w 257"/>
                  <a:gd name="T27" fmla="*/ 254 h 360"/>
                  <a:gd name="T28" fmla="*/ 164 w 257"/>
                  <a:gd name="T29" fmla="*/ 209 h 360"/>
                  <a:gd name="T30" fmla="*/ 180 w 257"/>
                  <a:gd name="T31" fmla="*/ 184 h 360"/>
                  <a:gd name="T32" fmla="*/ 190 w 257"/>
                  <a:gd name="T33" fmla="*/ 184 h 360"/>
                  <a:gd name="T34" fmla="*/ 187 w 257"/>
                  <a:gd name="T35" fmla="*/ 164 h 360"/>
                  <a:gd name="T36" fmla="*/ 180 w 257"/>
                  <a:gd name="T37" fmla="*/ 142 h 360"/>
                  <a:gd name="T38" fmla="*/ 177 w 257"/>
                  <a:gd name="T39" fmla="*/ 132 h 360"/>
                  <a:gd name="T40" fmla="*/ 187 w 257"/>
                  <a:gd name="T41" fmla="*/ 129 h 360"/>
                  <a:gd name="T42" fmla="*/ 196 w 257"/>
                  <a:gd name="T43" fmla="*/ 139 h 360"/>
                  <a:gd name="T44" fmla="*/ 206 w 257"/>
                  <a:gd name="T45" fmla="*/ 158 h 360"/>
                  <a:gd name="T46" fmla="*/ 216 w 257"/>
                  <a:gd name="T47" fmla="*/ 158 h 360"/>
                  <a:gd name="T48" fmla="*/ 228 w 257"/>
                  <a:gd name="T49" fmla="*/ 174 h 360"/>
                  <a:gd name="T50" fmla="*/ 235 w 257"/>
                  <a:gd name="T51" fmla="*/ 158 h 360"/>
                  <a:gd name="T52" fmla="*/ 241 w 257"/>
                  <a:gd name="T53" fmla="*/ 126 h 360"/>
                  <a:gd name="T54" fmla="*/ 254 w 257"/>
                  <a:gd name="T55" fmla="*/ 113 h 360"/>
                  <a:gd name="T56" fmla="*/ 254 w 257"/>
                  <a:gd name="T57" fmla="*/ 100 h 360"/>
                  <a:gd name="T58" fmla="*/ 241 w 257"/>
                  <a:gd name="T59" fmla="*/ 84 h 360"/>
                  <a:gd name="T60" fmla="*/ 206 w 257"/>
                  <a:gd name="T61" fmla="*/ 110 h 360"/>
                  <a:gd name="T62" fmla="*/ 183 w 257"/>
                  <a:gd name="T63" fmla="*/ 119 h 360"/>
                  <a:gd name="T64" fmla="*/ 177 w 257"/>
                  <a:gd name="T65" fmla="*/ 103 h 360"/>
                  <a:gd name="T66" fmla="*/ 177 w 257"/>
                  <a:gd name="T67" fmla="*/ 119 h 360"/>
                  <a:gd name="T68" fmla="*/ 125 w 257"/>
                  <a:gd name="T69" fmla="*/ 113 h 360"/>
                  <a:gd name="T70" fmla="*/ 103 w 257"/>
                  <a:gd name="T71" fmla="*/ 97 h 360"/>
                  <a:gd name="T72" fmla="*/ 100 w 257"/>
                  <a:gd name="T73" fmla="*/ 81 h 360"/>
                  <a:gd name="T74" fmla="*/ 90 w 257"/>
                  <a:gd name="T75" fmla="*/ 68 h 360"/>
                  <a:gd name="T76" fmla="*/ 80 w 257"/>
                  <a:gd name="T77" fmla="*/ 52 h 360"/>
                  <a:gd name="T78" fmla="*/ 84 w 257"/>
                  <a:gd name="T79" fmla="*/ 45 h 360"/>
                  <a:gd name="T80" fmla="*/ 84 w 257"/>
                  <a:gd name="T81" fmla="*/ 36 h 360"/>
                  <a:gd name="T82" fmla="*/ 80 w 257"/>
                  <a:gd name="T83" fmla="*/ 26 h 360"/>
                  <a:gd name="T84" fmla="*/ 84 w 257"/>
                  <a:gd name="T85" fmla="*/ 16 h 360"/>
                  <a:gd name="T86" fmla="*/ 80 w 257"/>
                  <a:gd name="T87" fmla="*/ 3 h 360"/>
                  <a:gd name="T88" fmla="*/ 64 w 257"/>
                  <a:gd name="T89" fmla="*/ 7 h 360"/>
                  <a:gd name="T90" fmla="*/ 51 w 257"/>
                  <a:gd name="T91" fmla="*/ 16 h 360"/>
                  <a:gd name="T92" fmla="*/ 29 w 257"/>
                  <a:gd name="T93" fmla="*/ 19 h 360"/>
                  <a:gd name="T94" fmla="*/ 35 w 257"/>
                  <a:gd name="T95" fmla="*/ 32 h 360"/>
                  <a:gd name="T96" fmla="*/ 45 w 257"/>
                  <a:gd name="T97" fmla="*/ 45 h 360"/>
                  <a:gd name="T98" fmla="*/ 45 w 257"/>
                  <a:gd name="T99" fmla="*/ 55 h 360"/>
                  <a:gd name="T100" fmla="*/ 45 w 257"/>
                  <a:gd name="T101" fmla="*/ 68 h 360"/>
                  <a:gd name="T102" fmla="*/ 29 w 257"/>
                  <a:gd name="T103" fmla="*/ 97 h 360"/>
                  <a:gd name="T104" fmla="*/ 10 w 257"/>
                  <a:gd name="T105" fmla="*/ 116 h 360"/>
                  <a:gd name="T106" fmla="*/ 19 w 257"/>
                  <a:gd name="T107" fmla="*/ 135 h 360"/>
                  <a:gd name="T108" fmla="*/ 22 w 257"/>
                  <a:gd name="T109" fmla="*/ 151 h 360"/>
                  <a:gd name="T110" fmla="*/ 6 w 257"/>
                  <a:gd name="T111" fmla="*/ 151 h 360"/>
                  <a:gd name="T112" fmla="*/ 0 w 257"/>
                  <a:gd name="T113" fmla="*/ 161 h 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360"/>
                  <a:gd name="T173" fmla="*/ 257 w 257"/>
                  <a:gd name="T174" fmla="*/ 360 h 3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360">
                    <a:moveTo>
                      <a:pt x="0" y="161"/>
                    </a:moveTo>
                    <a:lnTo>
                      <a:pt x="0" y="161"/>
                    </a:lnTo>
                    <a:lnTo>
                      <a:pt x="6" y="167"/>
                    </a:lnTo>
                    <a:lnTo>
                      <a:pt x="10" y="171"/>
                    </a:lnTo>
                    <a:lnTo>
                      <a:pt x="16" y="171"/>
                    </a:lnTo>
                    <a:lnTo>
                      <a:pt x="19" y="167"/>
                    </a:lnTo>
                    <a:lnTo>
                      <a:pt x="22" y="167"/>
                    </a:lnTo>
                    <a:lnTo>
                      <a:pt x="19" y="174"/>
                    </a:lnTo>
                    <a:lnTo>
                      <a:pt x="16" y="177"/>
                    </a:lnTo>
                    <a:lnTo>
                      <a:pt x="10" y="177"/>
                    </a:lnTo>
                    <a:lnTo>
                      <a:pt x="10" y="180"/>
                    </a:lnTo>
                    <a:lnTo>
                      <a:pt x="22" y="196"/>
                    </a:lnTo>
                    <a:lnTo>
                      <a:pt x="32" y="196"/>
                    </a:lnTo>
                    <a:lnTo>
                      <a:pt x="35" y="193"/>
                    </a:lnTo>
                    <a:lnTo>
                      <a:pt x="39" y="187"/>
                    </a:lnTo>
                    <a:lnTo>
                      <a:pt x="39" y="177"/>
                    </a:lnTo>
                    <a:lnTo>
                      <a:pt x="45" y="177"/>
                    </a:lnTo>
                    <a:lnTo>
                      <a:pt x="45" y="180"/>
                    </a:lnTo>
                    <a:lnTo>
                      <a:pt x="42" y="180"/>
                    </a:lnTo>
                    <a:lnTo>
                      <a:pt x="42" y="184"/>
                    </a:lnTo>
                    <a:lnTo>
                      <a:pt x="42" y="187"/>
                    </a:lnTo>
                    <a:lnTo>
                      <a:pt x="42" y="193"/>
                    </a:lnTo>
                    <a:lnTo>
                      <a:pt x="45" y="193"/>
                    </a:lnTo>
                    <a:lnTo>
                      <a:pt x="45" y="200"/>
                    </a:lnTo>
                    <a:lnTo>
                      <a:pt x="45" y="213"/>
                    </a:lnTo>
                    <a:lnTo>
                      <a:pt x="48" y="219"/>
                    </a:lnTo>
                    <a:lnTo>
                      <a:pt x="48" y="229"/>
                    </a:lnTo>
                    <a:lnTo>
                      <a:pt x="51" y="241"/>
                    </a:lnTo>
                    <a:lnTo>
                      <a:pt x="55" y="254"/>
                    </a:lnTo>
                    <a:lnTo>
                      <a:pt x="58" y="264"/>
                    </a:lnTo>
                    <a:lnTo>
                      <a:pt x="61" y="267"/>
                    </a:lnTo>
                    <a:lnTo>
                      <a:pt x="64" y="274"/>
                    </a:lnTo>
                    <a:lnTo>
                      <a:pt x="64" y="277"/>
                    </a:lnTo>
                    <a:lnTo>
                      <a:pt x="71" y="290"/>
                    </a:lnTo>
                    <a:lnTo>
                      <a:pt x="74" y="309"/>
                    </a:lnTo>
                    <a:lnTo>
                      <a:pt x="80" y="319"/>
                    </a:lnTo>
                    <a:lnTo>
                      <a:pt x="90" y="351"/>
                    </a:lnTo>
                    <a:lnTo>
                      <a:pt x="100" y="360"/>
                    </a:lnTo>
                    <a:lnTo>
                      <a:pt x="103" y="360"/>
                    </a:lnTo>
                    <a:lnTo>
                      <a:pt x="106" y="357"/>
                    </a:lnTo>
                    <a:lnTo>
                      <a:pt x="106" y="351"/>
                    </a:lnTo>
                    <a:lnTo>
                      <a:pt x="113" y="348"/>
                    </a:lnTo>
                    <a:lnTo>
                      <a:pt x="113" y="341"/>
                    </a:lnTo>
                    <a:lnTo>
                      <a:pt x="116" y="335"/>
                    </a:lnTo>
                    <a:lnTo>
                      <a:pt x="119" y="335"/>
                    </a:lnTo>
                    <a:lnTo>
                      <a:pt x="119" y="315"/>
                    </a:lnTo>
                    <a:lnTo>
                      <a:pt x="122" y="296"/>
                    </a:lnTo>
                    <a:lnTo>
                      <a:pt x="122" y="293"/>
                    </a:lnTo>
                    <a:lnTo>
                      <a:pt x="119" y="290"/>
                    </a:lnTo>
                    <a:lnTo>
                      <a:pt x="122" y="290"/>
                    </a:lnTo>
                    <a:lnTo>
                      <a:pt x="119" y="283"/>
                    </a:lnTo>
                    <a:lnTo>
                      <a:pt x="119" y="277"/>
                    </a:lnTo>
                    <a:lnTo>
                      <a:pt x="119" y="267"/>
                    </a:lnTo>
                    <a:lnTo>
                      <a:pt x="119" y="264"/>
                    </a:lnTo>
                    <a:lnTo>
                      <a:pt x="122" y="261"/>
                    </a:lnTo>
                    <a:lnTo>
                      <a:pt x="125" y="264"/>
                    </a:lnTo>
                    <a:lnTo>
                      <a:pt x="125" y="261"/>
                    </a:lnTo>
                    <a:lnTo>
                      <a:pt x="129" y="261"/>
                    </a:lnTo>
                    <a:lnTo>
                      <a:pt x="129" y="258"/>
                    </a:lnTo>
                    <a:lnTo>
                      <a:pt x="132" y="254"/>
                    </a:lnTo>
                    <a:lnTo>
                      <a:pt x="135" y="254"/>
                    </a:lnTo>
                    <a:lnTo>
                      <a:pt x="138" y="245"/>
                    </a:lnTo>
                    <a:lnTo>
                      <a:pt x="151" y="229"/>
                    </a:lnTo>
                    <a:lnTo>
                      <a:pt x="158" y="216"/>
                    </a:lnTo>
                    <a:lnTo>
                      <a:pt x="164" y="209"/>
                    </a:lnTo>
                    <a:lnTo>
                      <a:pt x="171" y="209"/>
                    </a:lnTo>
                    <a:lnTo>
                      <a:pt x="174" y="200"/>
                    </a:lnTo>
                    <a:lnTo>
                      <a:pt x="174" y="193"/>
                    </a:lnTo>
                    <a:lnTo>
                      <a:pt x="174" y="190"/>
                    </a:lnTo>
                    <a:lnTo>
                      <a:pt x="180" y="184"/>
                    </a:lnTo>
                    <a:lnTo>
                      <a:pt x="183" y="180"/>
                    </a:lnTo>
                    <a:lnTo>
                      <a:pt x="183" y="187"/>
                    </a:lnTo>
                    <a:lnTo>
                      <a:pt x="187" y="187"/>
                    </a:lnTo>
                    <a:lnTo>
                      <a:pt x="190" y="187"/>
                    </a:lnTo>
                    <a:lnTo>
                      <a:pt x="190" y="184"/>
                    </a:lnTo>
                    <a:lnTo>
                      <a:pt x="190" y="187"/>
                    </a:lnTo>
                    <a:lnTo>
                      <a:pt x="190" y="174"/>
                    </a:lnTo>
                    <a:lnTo>
                      <a:pt x="187" y="171"/>
                    </a:lnTo>
                    <a:lnTo>
                      <a:pt x="187" y="164"/>
                    </a:lnTo>
                    <a:lnTo>
                      <a:pt x="183" y="161"/>
                    </a:lnTo>
                    <a:lnTo>
                      <a:pt x="183" y="151"/>
                    </a:lnTo>
                    <a:lnTo>
                      <a:pt x="177" y="145"/>
                    </a:lnTo>
                    <a:lnTo>
                      <a:pt x="177" y="142"/>
                    </a:lnTo>
                    <a:lnTo>
                      <a:pt x="180" y="142"/>
                    </a:lnTo>
                    <a:lnTo>
                      <a:pt x="180" y="139"/>
                    </a:lnTo>
                    <a:lnTo>
                      <a:pt x="183" y="139"/>
                    </a:lnTo>
                    <a:lnTo>
                      <a:pt x="183" y="135"/>
                    </a:lnTo>
                    <a:lnTo>
                      <a:pt x="177" y="135"/>
                    </a:lnTo>
                    <a:lnTo>
                      <a:pt x="177" y="132"/>
                    </a:lnTo>
                    <a:lnTo>
                      <a:pt x="180" y="122"/>
                    </a:lnTo>
                    <a:lnTo>
                      <a:pt x="183" y="129"/>
                    </a:lnTo>
                    <a:lnTo>
                      <a:pt x="183" y="122"/>
                    </a:lnTo>
                    <a:lnTo>
                      <a:pt x="183" y="126"/>
                    </a:lnTo>
                    <a:lnTo>
                      <a:pt x="187" y="129"/>
                    </a:lnTo>
                    <a:lnTo>
                      <a:pt x="190" y="126"/>
                    </a:lnTo>
                    <a:lnTo>
                      <a:pt x="193" y="135"/>
                    </a:lnTo>
                    <a:lnTo>
                      <a:pt x="196" y="139"/>
                    </a:lnTo>
                    <a:lnTo>
                      <a:pt x="209" y="139"/>
                    </a:lnTo>
                    <a:lnTo>
                      <a:pt x="216" y="142"/>
                    </a:lnTo>
                    <a:lnTo>
                      <a:pt x="212" y="148"/>
                    </a:lnTo>
                    <a:lnTo>
                      <a:pt x="206" y="155"/>
                    </a:lnTo>
                    <a:lnTo>
                      <a:pt x="206" y="158"/>
                    </a:lnTo>
                    <a:lnTo>
                      <a:pt x="209" y="164"/>
                    </a:lnTo>
                    <a:lnTo>
                      <a:pt x="212" y="164"/>
                    </a:lnTo>
                    <a:lnTo>
                      <a:pt x="212" y="167"/>
                    </a:lnTo>
                    <a:lnTo>
                      <a:pt x="216" y="161"/>
                    </a:lnTo>
                    <a:lnTo>
                      <a:pt x="216" y="158"/>
                    </a:lnTo>
                    <a:lnTo>
                      <a:pt x="222" y="171"/>
                    </a:lnTo>
                    <a:lnTo>
                      <a:pt x="225" y="184"/>
                    </a:lnTo>
                    <a:lnTo>
                      <a:pt x="228" y="180"/>
                    </a:lnTo>
                    <a:lnTo>
                      <a:pt x="228" y="174"/>
                    </a:lnTo>
                    <a:lnTo>
                      <a:pt x="228" y="171"/>
                    </a:lnTo>
                    <a:lnTo>
                      <a:pt x="228" y="158"/>
                    </a:lnTo>
                    <a:lnTo>
                      <a:pt x="235" y="158"/>
                    </a:lnTo>
                    <a:lnTo>
                      <a:pt x="235" y="155"/>
                    </a:lnTo>
                    <a:lnTo>
                      <a:pt x="238" y="145"/>
                    </a:lnTo>
                    <a:lnTo>
                      <a:pt x="238" y="139"/>
                    </a:lnTo>
                    <a:lnTo>
                      <a:pt x="241" y="132"/>
                    </a:lnTo>
                    <a:lnTo>
                      <a:pt x="241" y="126"/>
                    </a:lnTo>
                    <a:lnTo>
                      <a:pt x="241" y="122"/>
                    </a:lnTo>
                    <a:lnTo>
                      <a:pt x="245" y="119"/>
                    </a:lnTo>
                    <a:lnTo>
                      <a:pt x="248" y="116"/>
                    </a:lnTo>
                    <a:lnTo>
                      <a:pt x="251" y="113"/>
                    </a:lnTo>
                    <a:lnTo>
                      <a:pt x="254" y="113"/>
                    </a:lnTo>
                    <a:lnTo>
                      <a:pt x="254" y="106"/>
                    </a:lnTo>
                    <a:lnTo>
                      <a:pt x="257" y="103"/>
                    </a:lnTo>
                    <a:lnTo>
                      <a:pt x="254" y="103"/>
                    </a:lnTo>
                    <a:lnTo>
                      <a:pt x="254" y="100"/>
                    </a:lnTo>
                    <a:lnTo>
                      <a:pt x="245" y="97"/>
                    </a:lnTo>
                    <a:lnTo>
                      <a:pt x="245" y="90"/>
                    </a:lnTo>
                    <a:lnTo>
                      <a:pt x="241" y="87"/>
                    </a:lnTo>
                    <a:lnTo>
                      <a:pt x="241" y="84"/>
                    </a:lnTo>
                    <a:lnTo>
                      <a:pt x="235" y="87"/>
                    </a:lnTo>
                    <a:lnTo>
                      <a:pt x="228" y="87"/>
                    </a:lnTo>
                    <a:lnTo>
                      <a:pt x="216" y="100"/>
                    </a:lnTo>
                    <a:lnTo>
                      <a:pt x="206" y="106"/>
                    </a:lnTo>
                    <a:lnTo>
                      <a:pt x="206" y="110"/>
                    </a:lnTo>
                    <a:lnTo>
                      <a:pt x="209" y="113"/>
                    </a:lnTo>
                    <a:lnTo>
                      <a:pt x="212" y="116"/>
                    </a:lnTo>
                    <a:lnTo>
                      <a:pt x="209" y="119"/>
                    </a:lnTo>
                    <a:lnTo>
                      <a:pt x="190" y="119"/>
                    </a:lnTo>
                    <a:lnTo>
                      <a:pt x="183" y="119"/>
                    </a:lnTo>
                    <a:lnTo>
                      <a:pt x="180" y="116"/>
                    </a:lnTo>
                    <a:lnTo>
                      <a:pt x="180" y="113"/>
                    </a:lnTo>
                    <a:lnTo>
                      <a:pt x="180" y="106"/>
                    </a:lnTo>
                    <a:lnTo>
                      <a:pt x="177" y="103"/>
                    </a:lnTo>
                    <a:lnTo>
                      <a:pt x="174" y="106"/>
                    </a:lnTo>
                    <a:lnTo>
                      <a:pt x="174" y="110"/>
                    </a:lnTo>
                    <a:lnTo>
                      <a:pt x="174" y="116"/>
                    </a:lnTo>
                    <a:lnTo>
                      <a:pt x="177" y="119"/>
                    </a:lnTo>
                    <a:lnTo>
                      <a:pt x="174" y="126"/>
                    </a:lnTo>
                    <a:lnTo>
                      <a:pt x="167" y="126"/>
                    </a:lnTo>
                    <a:lnTo>
                      <a:pt x="148" y="119"/>
                    </a:lnTo>
                    <a:lnTo>
                      <a:pt x="142" y="113"/>
                    </a:lnTo>
                    <a:lnTo>
                      <a:pt x="125" y="113"/>
                    </a:lnTo>
                    <a:lnTo>
                      <a:pt x="122" y="110"/>
                    </a:lnTo>
                    <a:lnTo>
                      <a:pt x="116" y="103"/>
                    </a:lnTo>
                    <a:lnTo>
                      <a:pt x="106" y="97"/>
                    </a:lnTo>
                    <a:lnTo>
                      <a:pt x="103" y="97"/>
                    </a:lnTo>
                    <a:lnTo>
                      <a:pt x="103" y="93"/>
                    </a:lnTo>
                    <a:lnTo>
                      <a:pt x="100" y="93"/>
                    </a:lnTo>
                    <a:lnTo>
                      <a:pt x="100" y="90"/>
                    </a:lnTo>
                    <a:lnTo>
                      <a:pt x="100" y="87"/>
                    </a:lnTo>
                    <a:lnTo>
                      <a:pt x="100" y="81"/>
                    </a:lnTo>
                    <a:lnTo>
                      <a:pt x="103" y="74"/>
                    </a:lnTo>
                    <a:lnTo>
                      <a:pt x="106" y="74"/>
                    </a:lnTo>
                    <a:lnTo>
                      <a:pt x="93" y="68"/>
                    </a:lnTo>
                    <a:lnTo>
                      <a:pt x="90" y="68"/>
                    </a:lnTo>
                    <a:lnTo>
                      <a:pt x="90" y="65"/>
                    </a:lnTo>
                    <a:lnTo>
                      <a:pt x="84" y="65"/>
                    </a:lnTo>
                    <a:lnTo>
                      <a:pt x="84" y="61"/>
                    </a:lnTo>
                    <a:lnTo>
                      <a:pt x="80" y="58"/>
                    </a:lnTo>
                    <a:lnTo>
                      <a:pt x="80" y="52"/>
                    </a:lnTo>
                    <a:lnTo>
                      <a:pt x="77" y="48"/>
                    </a:lnTo>
                    <a:lnTo>
                      <a:pt x="77" y="45"/>
                    </a:lnTo>
                    <a:lnTo>
                      <a:pt x="77" y="42"/>
                    </a:lnTo>
                    <a:lnTo>
                      <a:pt x="80" y="48"/>
                    </a:lnTo>
                    <a:lnTo>
                      <a:pt x="84" y="45"/>
                    </a:lnTo>
                    <a:lnTo>
                      <a:pt x="87" y="42"/>
                    </a:lnTo>
                    <a:lnTo>
                      <a:pt x="84" y="39"/>
                    </a:lnTo>
                    <a:lnTo>
                      <a:pt x="84" y="36"/>
                    </a:lnTo>
                    <a:lnTo>
                      <a:pt x="80" y="36"/>
                    </a:lnTo>
                    <a:lnTo>
                      <a:pt x="77" y="32"/>
                    </a:lnTo>
                    <a:lnTo>
                      <a:pt x="77" y="29"/>
                    </a:lnTo>
                    <a:lnTo>
                      <a:pt x="77" y="26"/>
                    </a:lnTo>
                    <a:lnTo>
                      <a:pt x="80" y="26"/>
                    </a:lnTo>
                    <a:lnTo>
                      <a:pt x="80" y="19"/>
                    </a:lnTo>
                    <a:lnTo>
                      <a:pt x="84" y="19"/>
                    </a:lnTo>
                    <a:lnTo>
                      <a:pt x="84" y="16"/>
                    </a:lnTo>
                    <a:lnTo>
                      <a:pt x="84" y="7"/>
                    </a:lnTo>
                    <a:lnTo>
                      <a:pt x="80" y="3"/>
                    </a:lnTo>
                    <a:lnTo>
                      <a:pt x="77" y="3"/>
                    </a:lnTo>
                    <a:lnTo>
                      <a:pt x="74" y="0"/>
                    </a:lnTo>
                    <a:lnTo>
                      <a:pt x="71" y="0"/>
                    </a:lnTo>
                    <a:lnTo>
                      <a:pt x="64" y="7"/>
                    </a:lnTo>
                    <a:lnTo>
                      <a:pt x="61" y="7"/>
                    </a:lnTo>
                    <a:lnTo>
                      <a:pt x="58" y="13"/>
                    </a:lnTo>
                    <a:lnTo>
                      <a:pt x="58" y="16"/>
                    </a:lnTo>
                    <a:lnTo>
                      <a:pt x="51" y="16"/>
                    </a:lnTo>
                    <a:lnTo>
                      <a:pt x="48" y="16"/>
                    </a:lnTo>
                    <a:lnTo>
                      <a:pt x="45" y="19"/>
                    </a:lnTo>
                    <a:lnTo>
                      <a:pt x="35" y="13"/>
                    </a:lnTo>
                    <a:lnTo>
                      <a:pt x="32" y="16"/>
                    </a:lnTo>
                    <a:lnTo>
                      <a:pt x="29" y="19"/>
                    </a:lnTo>
                    <a:lnTo>
                      <a:pt x="32" y="23"/>
                    </a:lnTo>
                    <a:lnTo>
                      <a:pt x="35" y="26"/>
                    </a:lnTo>
                    <a:lnTo>
                      <a:pt x="35" y="29"/>
                    </a:lnTo>
                    <a:lnTo>
                      <a:pt x="35" y="32"/>
                    </a:lnTo>
                    <a:lnTo>
                      <a:pt x="35" y="36"/>
                    </a:lnTo>
                    <a:lnTo>
                      <a:pt x="39" y="39"/>
                    </a:lnTo>
                    <a:lnTo>
                      <a:pt x="39" y="42"/>
                    </a:lnTo>
                    <a:lnTo>
                      <a:pt x="42" y="42"/>
                    </a:lnTo>
                    <a:lnTo>
                      <a:pt x="45" y="45"/>
                    </a:lnTo>
                    <a:lnTo>
                      <a:pt x="48" y="45"/>
                    </a:lnTo>
                    <a:lnTo>
                      <a:pt x="51" y="48"/>
                    </a:lnTo>
                    <a:lnTo>
                      <a:pt x="48" y="52"/>
                    </a:lnTo>
                    <a:lnTo>
                      <a:pt x="45" y="52"/>
                    </a:lnTo>
                    <a:lnTo>
                      <a:pt x="45" y="55"/>
                    </a:lnTo>
                    <a:lnTo>
                      <a:pt x="45" y="58"/>
                    </a:lnTo>
                    <a:lnTo>
                      <a:pt x="45" y="61"/>
                    </a:lnTo>
                    <a:lnTo>
                      <a:pt x="48" y="65"/>
                    </a:lnTo>
                    <a:lnTo>
                      <a:pt x="45" y="65"/>
                    </a:lnTo>
                    <a:lnTo>
                      <a:pt x="45" y="68"/>
                    </a:lnTo>
                    <a:lnTo>
                      <a:pt x="42" y="74"/>
                    </a:lnTo>
                    <a:lnTo>
                      <a:pt x="42" y="77"/>
                    </a:lnTo>
                    <a:lnTo>
                      <a:pt x="39" y="81"/>
                    </a:lnTo>
                    <a:lnTo>
                      <a:pt x="35" y="90"/>
                    </a:lnTo>
                    <a:lnTo>
                      <a:pt x="29" y="97"/>
                    </a:lnTo>
                    <a:lnTo>
                      <a:pt x="26" y="103"/>
                    </a:lnTo>
                    <a:lnTo>
                      <a:pt x="22" y="106"/>
                    </a:lnTo>
                    <a:lnTo>
                      <a:pt x="19" y="106"/>
                    </a:lnTo>
                    <a:lnTo>
                      <a:pt x="16" y="103"/>
                    </a:lnTo>
                    <a:lnTo>
                      <a:pt x="10" y="116"/>
                    </a:lnTo>
                    <a:lnTo>
                      <a:pt x="10" y="122"/>
                    </a:lnTo>
                    <a:lnTo>
                      <a:pt x="16" y="122"/>
                    </a:lnTo>
                    <a:lnTo>
                      <a:pt x="16" y="132"/>
                    </a:lnTo>
                    <a:lnTo>
                      <a:pt x="16" y="135"/>
                    </a:lnTo>
                    <a:lnTo>
                      <a:pt x="19" y="135"/>
                    </a:lnTo>
                    <a:lnTo>
                      <a:pt x="22" y="139"/>
                    </a:lnTo>
                    <a:lnTo>
                      <a:pt x="26" y="145"/>
                    </a:lnTo>
                    <a:lnTo>
                      <a:pt x="26" y="151"/>
                    </a:lnTo>
                    <a:lnTo>
                      <a:pt x="22" y="151"/>
                    </a:lnTo>
                    <a:lnTo>
                      <a:pt x="19" y="151"/>
                    </a:lnTo>
                    <a:lnTo>
                      <a:pt x="16" y="155"/>
                    </a:lnTo>
                    <a:lnTo>
                      <a:pt x="13" y="155"/>
                    </a:lnTo>
                    <a:lnTo>
                      <a:pt x="13" y="151"/>
                    </a:lnTo>
                    <a:lnTo>
                      <a:pt x="6" y="151"/>
                    </a:lnTo>
                    <a:lnTo>
                      <a:pt x="6" y="155"/>
                    </a:lnTo>
                    <a:lnTo>
                      <a:pt x="0" y="155"/>
                    </a:lnTo>
                    <a:lnTo>
                      <a:pt x="0" y="158"/>
                    </a:lnTo>
                    <a:lnTo>
                      <a:pt x="0" y="161"/>
                    </a:lnTo>
                  </a:path>
                </a:pathLst>
              </a:custGeom>
              <a:noFill/>
              <a:ln w="0">
                <a:solidFill>
                  <a:srgbClr val="7F7F7F"/>
                </a:solidFill>
                <a:round/>
                <a:headEnd/>
                <a:tailEnd/>
              </a:ln>
            </p:spPr>
            <p:txBody>
              <a:bodyPr/>
              <a:lstStyle/>
              <a:p>
                <a:endParaRPr lang="en-US"/>
              </a:p>
            </p:txBody>
          </p:sp>
          <p:sp>
            <p:nvSpPr>
              <p:cNvPr id="33269" name="Freeform 352"/>
              <p:cNvSpPr>
                <a:spLocks/>
              </p:cNvSpPr>
              <p:nvPr/>
            </p:nvSpPr>
            <p:spPr bwMode="auto">
              <a:xfrm>
                <a:off x="3842" y="1717"/>
                <a:ext cx="36" cy="55"/>
              </a:xfrm>
              <a:custGeom>
                <a:avLst/>
                <a:gdLst>
                  <a:gd name="T0" fmla="*/ 0 w 36"/>
                  <a:gd name="T1" fmla="*/ 10 h 55"/>
                  <a:gd name="T2" fmla="*/ 0 w 36"/>
                  <a:gd name="T3" fmla="*/ 10 h 55"/>
                  <a:gd name="T4" fmla="*/ 3 w 36"/>
                  <a:gd name="T5" fmla="*/ 13 h 55"/>
                  <a:gd name="T6" fmla="*/ 7 w 36"/>
                  <a:gd name="T7" fmla="*/ 16 h 55"/>
                  <a:gd name="T8" fmla="*/ 7 w 36"/>
                  <a:gd name="T9" fmla="*/ 16 h 55"/>
                  <a:gd name="T10" fmla="*/ 10 w 36"/>
                  <a:gd name="T11" fmla="*/ 23 h 55"/>
                  <a:gd name="T12" fmla="*/ 7 w 36"/>
                  <a:gd name="T13" fmla="*/ 19 h 55"/>
                  <a:gd name="T14" fmla="*/ 3 w 36"/>
                  <a:gd name="T15" fmla="*/ 23 h 55"/>
                  <a:gd name="T16" fmla="*/ 3 w 36"/>
                  <a:gd name="T17" fmla="*/ 23 h 55"/>
                  <a:gd name="T18" fmla="*/ 7 w 36"/>
                  <a:gd name="T19" fmla="*/ 26 h 55"/>
                  <a:gd name="T20" fmla="*/ 7 w 36"/>
                  <a:gd name="T21" fmla="*/ 26 h 55"/>
                  <a:gd name="T22" fmla="*/ 3 w 36"/>
                  <a:gd name="T23" fmla="*/ 23 h 55"/>
                  <a:gd name="T24" fmla="*/ 7 w 36"/>
                  <a:gd name="T25" fmla="*/ 23 h 55"/>
                  <a:gd name="T26" fmla="*/ 10 w 36"/>
                  <a:gd name="T27" fmla="*/ 32 h 55"/>
                  <a:gd name="T28" fmla="*/ 13 w 36"/>
                  <a:gd name="T29" fmla="*/ 35 h 55"/>
                  <a:gd name="T30" fmla="*/ 13 w 36"/>
                  <a:gd name="T31" fmla="*/ 35 h 55"/>
                  <a:gd name="T32" fmla="*/ 13 w 36"/>
                  <a:gd name="T33" fmla="*/ 39 h 55"/>
                  <a:gd name="T34" fmla="*/ 13 w 36"/>
                  <a:gd name="T35" fmla="*/ 45 h 55"/>
                  <a:gd name="T36" fmla="*/ 13 w 36"/>
                  <a:gd name="T37" fmla="*/ 48 h 55"/>
                  <a:gd name="T38" fmla="*/ 13 w 36"/>
                  <a:gd name="T39" fmla="*/ 45 h 55"/>
                  <a:gd name="T40" fmla="*/ 16 w 36"/>
                  <a:gd name="T41" fmla="*/ 48 h 55"/>
                  <a:gd name="T42" fmla="*/ 16 w 36"/>
                  <a:gd name="T43" fmla="*/ 51 h 55"/>
                  <a:gd name="T44" fmla="*/ 13 w 36"/>
                  <a:gd name="T45" fmla="*/ 48 h 55"/>
                  <a:gd name="T46" fmla="*/ 13 w 36"/>
                  <a:gd name="T47" fmla="*/ 51 h 55"/>
                  <a:gd name="T48" fmla="*/ 16 w 36"/>
                  <a:gd name="T49" fmla="*/ 55 h 55"/>
                  <a:gd name="T50" fmla="*/ 16 w 36"/>
                  <a:gd name="T51" fmla="*/ 51 h 55"/>
                  <a:gd name="T52" fmla="*/ 16 w 36"/>
                  <a:gd name="T53" fmla="*/ 55 h 55"/>
                  <a:gd name="T54" fmla="*/ 20 w 36"/>
                  <a:gd name="T55" fmla="*/ 51 h 55"/>
                  <a:gd name="T56" fmla="*/ 20 w 36"/>
                  <a:gd name="T57" fmla="*/ 51 h 55"/>
                  <a:gd name="T58" fmla="*/ 23 w 36"/>
                  <a:gd name="T59" fmla="*/ 48 h 55"/>
                  <a:gd name="T60" fmla="*/ 23 w 36"/>
                  <a:gd name="T61" fmla="*/ 51 h 55"/>
                  <a:gd name="T62" fmla="*/ 23 w 36"/>
                  <a:gd name="T63" fmla="*/ 51 h 55"/>
                  <a:gd name="T64" fmla="*/ 23 w 36"/>
                  <a:gd name="T65" fmla="*/ 51 h 55"/>
                  <a:gd name="T66" fmla="*/ 23 w 36"/>
                  <a:gd name="T67" fmla="*/ 48 h 55"/>
                  <a:gd name="T68" fmla="*/ 26 w 36"/>
                  <a:gd name="T69" fmla="*/ 48 h 55"/>
                  <a:gd name="T70" fmla="*/ 26 w 36"/>
                  <a:gd name="T71" fmla="*/ 48 h 55"/>
                  <a:gd name="T72" fmla="*/ 26 w 36"/>
                  <a:gd name="T73" fmla="*/ 45 h 55"/>
                  <a:gd name="T74" fmla="*/ 26 w 36"/>
                  <a:gd name="T75" fmla="*/ 45 h 55"/>
                  <a:gd name="T76" fmla="*/ 29 w 36"/>
                  <a:gd name="T77" fmla="*/ 45 h 55"/>
                  <a:gd name="T78" fmla="*/ 29 w 36"/>
                  <a:gd name="T79" fmla="*/ 48 h 55"/>
                  <a:gd name="T80" fmla="*/ 32 w 36"/>
                  <a:gd name="T81" fmla="*/ 42 h 55"/>
                  <a:gd name="T82" fmla="*/ 36 w 36"/>
                  <a:gd name="T83" fmla="*/ 42 h 55"/>
                  <a:gd name="T84" fmla="*/ 36 w 36"/>
                  <a:gd name="T85" fmla="*/ 39 h 55"/>
                  <a:gd name="T86" fmla="*/ 36 w 36"/>
                  <a:gd name="T87" fmla="*/ 32 h 55"/>
                  <a:gd name="T88" fmla="*/ 36 w 36"/>
                  <a:gd name="T89" fmla="*/ 32 h 55"/>
                  <a:gd name="T90" fmla="*/ 32 w 36"/>
                  <a:gd name="T91" fmla="*/ 19 h 55"/>
                  <a:gd name="T92" fmla="*/ 26 w 36"/>
                  <a:gd name="T93" fmla="*/ 13 h 55"/>
                  <a:gd name="T94" fmla="*/ 13 w 36"/>
                  <a:gd name="T95" fmla="*/ 0 h 55"/>
                  <a:gd name="T96" fmla="*/ 10 w 36"/>
                  <a:gd name="T97" fmla="*/ 3 h 55"/>
                  <a:gd name="T98" fmla="*/ 3 w 36"/>
                  <a:gd name="T99" fmla="*/ 3 h 55"/>
                  <a:gd name="T100" fmla="*/ 0 w 36"/>
                  <a:gd name="T101" fmla="*/ 10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55"/>
                  <a:gd name="T155" fmla="*/ 36 w 36"/>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55">
                    <a:moveTo>
                      <a:pt x="0" y="10"/>
                    </a:moveTo>
                    <a:lnTo>
                      <a:pt x="0" y="10"/>
                    </a:lnTo>
                    <a:lnTo>
                      <a:pt x="3" y="13"/>
                    </a:lnTo>
                    <a:lnTo>
                      <a:pt x="7" y="16"/>
                    </a:lnTo>
                    <a:lnTo>
                      <a:pt x="10" y="23"/>
                    </a:lnTo>
                    <a:lnTo>
                      <a:pt x="7" y="19"/>
                    </a:lnTo>
                    <a:lnTo>
                      <a:pt x="3" y="23"/>
                    </a:lnTo>
                    <a:lnTo>
                      <a:pt x="7" y="26"/>
                    </a:lnTo>
                    <a:lnTo>
                      <a:pt x="3" y="23"/>
                    </a:lnTo>
                    <a:lnTo>
                      <a:pt x="7" y="23"/>
                    </a:lnTo>
                    <a:lnTo>
                      <a:pt x="10" y="32"/>
                    </a:lnTo>
                    <a:lnTo>
                      <a:pt x="13" y="35"/>
                    </a:lnTo>
                    <a:lnTo>
                      <a:pt x="13" y="39"/>
                    </a:lnTo>
                    <a:lnTo>
                      <a:pt x="13" y="45"/>
                    </a:lnTo>
                    <a:lnTo>
                      <a:pt x="13" y="48"/>
                    </a:lnTo>
                    <a:lnTo>
                      <a:pt x="13" y="45"/>
                    </a:lnTo>
                    <a:lnTo>
                      <a:pt x="16" y="48"/>
                    </a:lnTo>
                    <a:lnTo>
                      <a:pt x="16" y="51"/>
                    </a:lnTo>
                    <a:lnTo>
                      <a:pt x="13" y="48"/>
                    </a:lnTo>
                    <a:lnTo>
                      <a:pt x="13" y="51"/>
                    </a:lnTo>
                    <a:lnTo>
                      <a:pt x="16" y="55"/>
                    </a:lnTo>
                    <a:lnTo>
                      <a:pt x="16" y="51"/>
                    </a:lnTo>
                    <a:lnTo>
                      <a:pt x="16" y="55"/>
                    </a:lnTo>
                    <a:lnTo>
                      <a:pt x="20" y="51"/>
                    </a:lnTo>
                    <a:lnTo>
                      <a:pt x="23" y="48"/>
                    </a:lnTo>
                    <a:lnTo>
                      <a:pt x="23" y="51"/>
                    </a:lnTo>
                    <a:lnTo>
                      <a:pt x="23" y="48"/>
                    </a:lnTo>
                    <a:lnTo>
                      <a:pt x="26" y="48"/>
                    </a:lnTo>
                    <a:lnTo>
                      <a:pt x="26" y="45"/>
                    </a:lnTo>
                    <a:lnTo>
                      <a:pt x="29" y="45"/>
                    </a:lnTo>
                    <a:lnTo>
                      <a:pt x="29" y="48"/>
                    </a:lnTo>
                    <a:lnTo>
                      <a:pt x="32" y="42"/>
                    </a:lnTo>
                    <a:lnTo>
                      <a:pt x="36" y="42"/>
                    </a:lnTo>
                    <a:lnTo>
                      <a:pt x="36" y="39"/>
                    </a:lnTo>
                    <a:lnTo>
                      <a:pt x="36" y="32"/>
                    </a:lnTo>
                    <a:lnTo>
                      <a:pt x="32" y="19"/>
                    </a:lnTo>
                    <a:lnTo>
                      <a:pt x="26" y="13"/>
                    </a:lnTo>
                    <a:lnTo>
                      <a:pt x="13" y="0"/>
                    </a:lnTo>
                    <a:lnTo>
                      <a:pt x="10" y="3"/>
                    </a:lnTo>
                    <a:lnTo>
                      <a:pt x="3" y="3"/>
                    </a:lnTo>
                    <a:lnTo>
                      <a:pt x="0" y="10"/>
                    </a:lnTo>
                    <a:close/>
                  </a:path>
                </a:pathLst>
              </a:custGeom>
              <a:solidFill>
                <a:srgbClr val="CCCCCC"/>
              </a:solidFill>
              <a:ln w="9525">
                <a:noFill/>
                <a:round/>
                <a:headEnd/>
                <a:tailEnd/>
              </a:ln>
            </p:spPr>
            <p:txBody>
              <a:bodyPr/>
              <a:lstStyle/>
              <a:p>
                <a:endParaRPr lang="en-US"/>
              </a:p>
            </p:txBody>
          </p:sp>
          <p:sp>
            <p:nvSpPr>
              <p:cNvPr id="33270" name="Freeform 353"/>
              <p:cNvSpPr>
                <a:spLocks/>
              </p:cNvSpPr>
              <p:nvPr/>
            </p:nvSpPr>
            <p:spPr bwMode="auto">
              <a:xfrm>
                <a:off x="3842" y="1717"/>
                <a:ext cx="36" cy="55"/>
              </a:xfrm>
              <a:custGeom>
                <a:avLst/>
                <a:gdLst>
                  <a:gd name="T0" fmla="*/ 0 w 36"/>
                  <a:gd name="T1" fmla="*/ 10 h 55"/>
                  <a:gd name="T2" fmla="*/ 0 w 36"/>
                  <a:gd name="T3" fmla="*/ 10 h 55"/>
                  <a:gd name="T4" fmla="*/ 3 w 36"/>
                  <a:gd name="T5" fmla="*/ 13 h 55"/>
                  <a:gd name="T6" fmla="*/ 7 w 36"/>
                  <a:gd name="T7" fmla="*/ 16 h 55"/>
                  <a:gd name="T8" fmla="*/ 7 w 36"/>
                  <a:gd name="T9" fmla="*/ 16 h 55"/>
                  <a:gd name="T10" fmla="*/ 10 w 36"/>
                  <a:gd name="T11" fmla="*/ 23 h 55"/>
                  <a:gd name="T12" fmla="*/ 7 w 36"/>
                  <a:gd name="T13" fmla="*/ 19 h 55"/>
                  <a:gd name="T14" fmla="*/ 3 w 36"/>
                  <a:gd name="T15" fmla="*/ 23 h 55"/>
                  <a:gd name="T16" fmla="*/ 3 w 36"/>
                  <a:gd name="T17" fmla="*/ 23 h 55"/>
                  <a:gd name="T18" fmla="*/ 7 w 36"/>
                  <a:gd name="T19" fmla="*/ 26 h 55"/>
                  <a:gd name="T20" fmla="*/ 7 w 36"/>
                  <a:gd name="T21" fmla="*/ 26 h 55"/>
                  <a:gd name="T22" fmla="*/ 3 w 36"/>
                  <a:gd name="T23" fmla="*/ 23 h 55"/>
                  <a:gd name="T24" fmla="*/ 7 w 36"/>
                  <a:gd name="T25" fmla="*/ 23 h 55"/>
                  <a:gd name="T26" fmla="*/ 10 w 36"/>
                  <a:gd name="T27" fmla="*/ 32 h 55"/>
                  <a:gd name="T28" fmla="*/ 13 w 36"/>
                  <a:gd name="T29" fmla="*/ 35 h 55"/>
                  <a:gd name="T30" fmla="*/ 13 w 36"/>
                  <a:gd name="T31" fmla="*/ 35 h 55"/>
                  <a:gd name="T32" fmla="*/ 13 w 36"/>
                  <a:gd name="T33" fmla="*/ 39 h 55"/>
                  <a:gd name="T34" fmla="*/ 13 w 36"/>
                  <a:gd name="T35" fmla="*/ 45 h 55"/>
                  <a:gd name="T36" fmla="*/ 13 w 36"/>
                  <a:gd name="T37" fmla="*/ 48 h 55"/>
                  <a:gd name="T38" fmla="*/ 13 w 36"/>
                  <a:gd name="T39" fmla="*/ 45 h 55"/>
                  <a:gd name="T40" fmla="*/ 16 w 36"/>
                  <a:gd name="T41" fmla="*/ 48 h 55"/>
                  <a:gd name="T42" fmla="*/ 16 w 36"/>
                  <a:gd name="T43" fmla="*/ 51 h 55"/>
                  <a:gd name="T44" fmla="*/ 13 w 36"/>
                  <a:gd name="T45" fmla="*/ 48 h 55"/>
                  <a:gd name="T46" fmla="*/ 13 w 36"/>
                  <a:gd name="T47" fmla="*/ 51 h 55"/>
                  <a:gd name="T48" fmla="*/ 16 w 36"/>
                  <a:gd name="T49" fmla="*/ 55 h 55"/>
                  <a:gd name="T50" fmla="*/ 16 w 36"/>
                  <a:gd name="T51" fmla="*/ 51 h 55"/>
                  <a:gd name="T52" fmla="*/ 16 w 36"/>
                  <a:gd name="T53" fmla="*/ 55 h 55"/>
                  <a:gd name="T54" fmla="*/ 20 w 36"/>
                  <a:gd name="T55" fmla="*/ 51 h 55"/>
                  <a:gd name="T56" fmla="*/ 20 w 36"/>
                  <a:gd name="T57" fmla="*/ 51 h 55"/>
                  <a:gd name="T58" fmla="*/ 23 w 36"/>
                  <a:gd name="T59" fmla="*/ 48 h 55"/>
                  <a:gd name="T60" fmla="*/ 23 w 36"/>
                  <a:gd name="T61" fmla="*/ 51 h 55"/>
                  <a:gd name="T62" fmla="*/ 23 w 36"/>
                  <a:gd name="T63" fmla="*/ 51 h 55"/>
                  <a:gd name="T64" fmla="*/ 23 w 36"/>
                  <a:gd name="T65" fmla="*/ 51 h 55"/>
                  <a:gd name="T66" fmla="*/ 23 w 36"/>
                  <a:gd name="T67" fmla="*/ 48 h 55"/>
                  <a:gd name="T68" fmla="*/ 26 w 36"/>
                  <a:gd name="T69" fmla="*/ 48 h 55"/>
                  <a:gd name="T70" fmla="*/ 26 w 36"/>
                  <a:gd name="T71" fmla="*/ 48 h 55"/>
                  <a:gd name="T72" fmla="*/ 26 w 36"/>
                  <a:gd name="T73" fmla="*/ 45 h 55"/>
                  <a:gd name="T74" fmla="*/ 26 w 36"/>
                  <a:gd name="T75" fmla="*/ 45 h 55"/>
                  <a:gd name="T76" fmla="*/ 29 w 36"/>
                  <a:gd name="T77" fmla="*/ 45 h 55"/>
                  <a:gd name="T78" fmla="*/ 29 w 36"/>
                  <a:gd name="T79" fmla="*/ 48 h 55"/>
                  <a:gd name="T80" fmla="*/ 32 w 36"/>
                  <a:gd name="T81" fmla="*/ 42 h 55"/>
                  <a:gd name="T82" fmla="*/ 36 w 36"/>
                  <a:gd name="T83" fmla="*/ 42 h 55"/>
                  <a:gd name="T84" fmla="*/ 36 w 36"/>
                  <a:gd name="T85" fmla="*/ 39 h 55"/>
                  <a:gd name="T86" fmla="*/ 36 w 36"/>
                  <a:gd name="T87" fmla="*/ 32 h 55"/>
                  <a:gd name="T88" fmla="*/ 36 w 36"/>
                  <a:gd name="T89" fmla="*/ 32 h 55"/>
                  <a:gd name="T90" fmla="*/ 32 w 36"/>
                  <a:gd name="T91" fmla="*/ 19 h 55"/>
                  <a:gd name="T92" fmla="*/ 26 w 36"/>
                  <a:gd name="T93" fmla="*/ 13 h 55"/>
                  <a:gd name="T94" fmla="*/ 13 w 36"/>
                  <a:gd name="T95" fmla="*/ 0 h 55"/>
                  <a:gd name="T96" fmla="*/ 10 w 36"/>
                  <a:gd name="T97" fmla="*/ 3 h 55"/>
                  <a:gd name="T98" fmla="*/ 3 w 36"/>
                  <a:gd name="T99" fmla="*/ 3 h 55"/>
                  <a:gd name="T100" fmla="*/ 0 w 36"/>
                  <a:gd name="T101" fmla="*/ 10 h 55"/>
                  <a:gd name="T102" fmla="*/ 0 w 36"/>
                  <a:gd name="T103" fmla="*/ 10 h 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55"/>
                  <a:gd name="T158" fmla="*/ 36 w 36"/>
                  <a:gd name="T159" fmla="*/ 55 h 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55">
                    <a:moveTo>
                      <a:pt x="0" y="10"/>
                    </a:moveTo>
                    <a:lnTo>
                      <a:pt x="0" y="10"/>
                    </a:lnTo>
                    <a:lnTo>
                      <a:pt x="3" y="13"/>
                    </a:lnTo>
                    <a:lnTo>
                      <a:pt x="7" y="16"/>
                    </a:lnTo>
                    <a:lnTo>
                      <a:pt x="10" y="23"/>
                    </a:lnTo>
                    <a:lnTo>
                      <a:pt x="7" y="19"/>
                    </a:lnTo>
                    <a:lnTo>
                      <a:pt x="3" y="23"/>
                    </a:lnTo>
                    <a:lnTo>
                      <a:pt x="7" y="26"/>
                    </a:lnTo>
                    <a:lnTo>
                      <a:pt x="3" y="23"/>
                    </a:lnTo>
                    <a:lnTo>
                      <a:pt x="7" y="23"/>
                    </a:lnTo>
                    <a:lnTo>
                      <a:pt x="10" y="32"/>
                    </a:lnTo>
                    <a:lnTo>
                      <a:pt x="13" y="35"/>
                    </a:lnTo>
                    <a:lnTo>
                      <a:pt x="13" y="39"/>
                    </a:lnTo>
                    <a:lnTo>
                      <a:pt x="13" y="45"/>
                    </a:lnTo>
                    <a:lnTo>
                      <a:pt x="13" y="48"/>
                    </a:lnTo>
                    <a:lnTo>
                      <a:pt x="13" y="45"/>
                    </a:lnTo>
                    <a:lnTo>
                      <a:pt x="16" y="48"/>
                    </a:lnTo>
                    <a:lnTo>
                      <a:pt x="16" y="51"/>
                    </a:lnTo>
                    <a:lnTo>
                      <a:pt x="13" y="48"/>
                    </a:lnTo>
                    <a:lnTo>
                      <a:pt x="13" y="51"/>
                    </a:lnTo>
                    <a:lnTo>
                      <a:pt x="16" y="55"/>
                    </a:lnTo>
                    <a:lnTo>
                      <a:pt x="16" y="51"/>
                    </a:lnTo>
                    <a:lnTo>
                      <a:pt x="16" y="55"/>
                    </a:lnTo>
                    <a:lnTo>
                      <a:pt x="20" y="51"/>
                    </a:lnTo>
                    <a:lnTo>
                      <a:pt x="23" y="48"/>
                    </a:lnTo>
                    <a:lnTo>
                      <a:pt x="23" y="51"/>
                    </a:lnTo>
                    <a:lnTo>
                      <a:pt x="23" y="48"/>
                    </a:lnTo>
                    <a:lnTo>
                      <a:pt x="26" y="48"/>
                    </a:lnTo>
                    <a:lnTo>
                      <a:pt x="26" y="45"/>
                    </a:lnTo>
                    <a:lnTo>
                      <a:pt x="29" y="45"/>
                    </a:lnTo>
                    <a:lnTo>
                      <a:pt x="29" y="48"/>
                    </a:lnTo>
                    <a:lnTo>
                      <a:pt x="32" y="42"/>
                    </a:lnTo>
                    <a:lnTo>
                      <a:pt x="36" y="42"/>
                    </a:lnTo>
                    <a:lnTo>
                      <a:pt x="36" y="39"/>
                    </a:lnTo>
                    <a:lnTo>
                      <a:pt x="36" y="32"/>
                    </a:lnTo>
                    <a:lnTo>
                      <a:pt x="32" y="19"/>
                    </a:lnTo>
                    <a:lnTo>
                      <a:pt x="26" y="13"/>
                    </a:lnTo>
                    <a:lnTo>
                      <a:pt x="13" y="0"/>
                    </a:lnTo>
                    <a:lnTo>
                      <a:pt x="10" y="3"/>
                    </a:lnTo>
                    <a:lnTo>
                      <a:pt x="3" y="3"/>
                    </a:lnTo>
                    <a:lnTo>
                      <a:pt x="0" y="10"/>
                    </a:lnTo>
                  </a:path>
                </a:pathLst>
              </a:custGeom>
              <a:noFill/>
              <a:ln w="0">
                <a:solidFill>
                  <a:srgbClr val="7F7F7F"/>
                </a:solidFill>
                <a:round/>
                <a:headEnd/>
                <a:tailEnd/>
              </a:ln>
            </p:spPr>
            <p:txBody>
              <a:bodyPr/>
              <a:lstStyle/>
              <a:p>
                <a:endParaRPr lang="en-US"/>
              </a:p>
            </p:txBody>
          </p:sp>
          <p:sp>
            <p:nvSpPr>
              <p:cNvPr id="33271" name="Freeform 354"/>
              <p:cNvSpPr>
                <a:spLocks/>
              </p:cNvSpPr>
              <p:nvPr/>
            </p:nvSpPr>
            <p:spPr bwMode="auto">
              <a:xfrm>
                <a:off x="3813" y="1659"/>
                <a:ext cx="42" cy="68"/>
              </a:xfrm>
              <a:custGeom>
                <a:avLst/>
                <a:gdLst>
                  <a:gd name="T0" fmla="*/ 0 w 42"/>
                  <a:gd name="T1" fmla="*/ 39 h 68"/>
                  <a:gd name="T2" fmla="*/ 3 w 42"/>
                  <a:gd name="T3" fmla="*/ 45 h 68"/>
                  <a:gd name="T4" fmla="*/ 7 w 42"/>
                  <a:gd name="T5" fmla="*/ 42 h 68"/>
                  <a:gd name="T6" fmla="*/ 13 w 42"/>
                  <a:gd name="T7" fmla="*/ 45 h 68"/>
                  <a:gd name="T8" fmla="*/ 13 w 42"/>
                  <a:gd name="T9" fmla="*/ 55 h 68"/>
                  <a:gd name="T10" fmla="*/ 16 w 42"/>
                  <a:gd name="T11" fmla="*/ 55 h 68"/>
                  <a:gd name="T12" fmla="*/ 16 w 42"/>
                  <a:gd name="T13" fmla="*/ 55 h 68"/>
                  <a:gd name="T14" fmla="*/ 13 w 42"/>
                  <a:gd name="T15" fmla="*/ 58 h 68"/>
                  <a:gd name="T16" fmla="*/ 13 w 42"/>
                  <a:gd name="T17" fmla="*/ 64 h 68"/>
                  <a:gd name="T18" fmla="*/ 16 w 42"/>
                  <a:gd name="T19" fmla="*/ 64 h 68"/>
                  <a:gd name="T20" fmla="*/ 16 w 42"/>
                  <a:gd name="T21" fmla="*/ 64 h 68"/>
                  <a:gd name="T22" fmla="*/ 20 w 42"/>
                  <a:gd name="T23" fmla="*/ 68 h 68"/>
                  <a:gd name="T24" fmla="*/ 23 w 42"/>
                  <a:gd name="T25" fmla="*/ 68 h 68"/>
                  <a:gd name="T26" fmla="*/ 23 w 42"/>
                  <a:gd name="T27" fmla="*/ 64 h 68"/>
                  <a:gd name="T28" fmla="*/ 26 w 42"/>
                  <a:gd name="T29" fmla="*/ 68 h 68"/>
                  <a:gd name="T30" fmla="*/ 29 w 42"/>
                  <a:gd name="T31" fmla="*/ 64 h 68"/>
                  <a:gd name="T32" fmla="*/ 29 w 42"/>
                  <a:gd name="T33" fmla="*/ 68 h 68"/>
                  <a:gd name="T34" fmla="*/ 32 w 42"/>
                  <a:gd name="T35" fmla="*/ 61 h 68"/>
                  <a:gd name="T36" fmla="*/ 39 w 42"/>
                  <a:gd name="T37" fmla="*/ 61 h 68"/>
                  <a:gd name="T38" fmla="*/ 42 w 42"/>
                  <a:gd name="T39" fmla="*/ 58 h 68"/>
                  <a:gd name="T40" fmla="*/ 32 w 42"/>
                  <a:gd name="T41" fmla="*/ 48 h 68"/>
                  <a:gd name="T42" fmla="*/ 32 w 42"/>
                  <a:gd name="T43" fmla="*/ 48 h 68"/>
                  <a:gd name="T44" fmla="*/ 29 w 42"/>
                  <a:gd name="T45" fmla="*/ 42 h 68"/>
                  <a:gd name="T46" fmla="*/ 29 w 42"/>
                  <a:gd name="T47" fmla="*/ 39 h 68"/>
                  <a:gd name="T48" fmla="*/ 36 w 42"/>
                  <a:gd name="T49" fmla="*/ 39 h 68"/>
                  <a:gd name="T50" fmla="*/ 39 w 42"/>
                  <a:gd name="T51" fmla="*/ 32 h 68"/>
                  <a:gd name="T52" fmla="*/ 42 w 42"/>
                  <a:gd name="T53" fmla="*/ 26 h 68"/>
                  <a:gd name="T54" fmla="*/ 36 w 42"/>
                  <a:gd name="T55" fmla="*/ 19 h 68"/>
                  <a:gd name="T56" fmla="*/ 39 w 42"/>
                  <a:gd name="T57" fmla="*/ 13 h 68"/>
                  <a:gd name="T58" fmla="*/ 39 w 42"/>
                  <a:gd name="T59" fmla="*/ 10 h 68"/>
                  <a:gd name="T60" fmla="*/ 42 w 42"/>
                  <a:gd name="T61" fmla="*/ 10 h 68"/>
                  <a:gd name="T62" fmla="*/ 39 w 42"/>
                  <a:gd name="T63" fmla="*/ 7 h 68"/>
                  <a:gd name="T64" fmla="*/ 39 w 42"/>
                  <a:gd name="T65" fmla="*/ 7 h 68"/>
                  <a:gd name="T66" fmla="*/ 36 w 42"/>
                  <a:gd name="T67" fmla="*/ 3 h 68"/>
                  <a:gd name="T68" fmla="*/ 32 w 42"/>
                  <a:gd name="T69" fmla="*/ 0 h 68"/>
                  <a:gd name="T70" fmla="*/ 29 w 42"/>
                  <a:gd name="T71" fmla="*/ 0 h 68"/>
                  <a:gd name="T72" fmla="*/ 32 w 42"/>
                  <a:gd name="T73" fmla="*/ 7 h 68"/>
                  <a:gd name="T74" fmla="*/ 29 w 42"/>
                  <a:gd name="T75" fmla="*/ 13 h 68"/>
                  <a:gd name="T76" fmla="*/ 23 w 42"/>
                  <a:gd name="T77" fmla="*/ 13 h 68"/>
                  <a:gd name="T78" fmla="*/ 23 w 42"/>
                  <a:gd name="T79" fmla="*/ 13 h 68"/>
                  <a:gd name="T80" fmla="*/ 26 w 42"/>
                  <a:gd name="T81" fmla="*/ 19 h 68"/>
                  <a:gd name="T82" fmla="*/ 20 w 42"/>
                  <a:gd name="T83" fmla="*/ 19 h 68"/>
                  <a:gd name="T84" fmla="*/ 13 w 42"/>
                  <a:gd name="T85" fmla="*/ 19 h 68"/>
                  <a:gd name="T86" fmla="*/ 10 w 42"/>
                  <a:gd name="T87" fmla="*/ 29 h 68"/>
                  <a:gd name="T88" fmla="*/ 3 w 42"/>
                  <a:gd name="T89" fmla="*/ 32 h 68"/>
                  <a:gd name="T90" fmla="*/ 0 w 42"/>
                  <a:gd name="T91" fmla="*/ 39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
                  <a:gd name="T139" fmla="*/ 0 h 68"/>
                  <a:gd name="T140" fmla="*/ 42 w 42"/>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 h="68">
                    <a:moveTo>
                      <a:pt x="0" y="39"/>
                    </a:moveTo>
                    <a:lnTo>
                      <a:pt x="3" y="45"/>
                    </a:lnTo>
                    <a:lnTo>
                      <a:pt x="7" y="42"/>
                    </a:lnTo>
                    <a:lnTo>
                      <a:pt x="13" y="45"/>
                    </a:lnTo>
                    <a:lnTo>
                      <a:pt x="13" y="55"/>
                    </a:lnTo>
                    <a:lnTo>
                      <a:pt x="16" y="55"/>
                    </a:lnTo>
                    <a:lnTo>
                      <a:pt x="13" y="58"/>
                    </a:lnTo>
                    <a:lnTo>
                      <a:pt x="13" y="64"/>
                    </a:lnTo>
                    <a:lnTo>
                      <a:pt x="16" y="64"/>
                    </a:lnTo>
                    <a:lnTo>
                      <a:pt x="20" y="68"/>
                    </a:lnTo>
                    <a:lnTo>
                      <a:pt x="23" y="68"/>
                    </a:lnTo>
                    <a:lnTo>
                      <a:pt x="23" y="64"/>
                    </a:lnTo>
                    <a:lnTo>
                      <a:pt x="26" y="68"/>
                    </a:lnTo>
                    <a:lnTo>
                      <a:pt x="29" y="64"/>
                    </a:lnTo>
                    <a:lnTo>
                      <a:pt x="29" y="68"/>
                    </a:lnTo>
                    <a:lnTo>
                      <a:pt x="32" y="61"/>
                    </a:lnTo>
                    <a:lnTo>
                      <a:pt x="39" y="61"/>
                    </a:lnTo>
                    <a:lnTo>
                      <a:pt x="42" y="58"/>
                    </a:lnTo>
                    <a:lnTo>
                      <a:pt x="32" y="48"/>
                    </a:lnTo>
                    <a:lnTo>
                      <a:pt x="29" y="42"/>
                    </a:lnTo>
                    <a:lnTo>
                      <a:pt x="29" y="39"/>
                    </a:lnTo>
                    <a:lnTo>
                      <a:pt x="36" y="39"/>
                    </a:lnTo>
                    <a:lnTo>
                      <a:pt x="39" y="32"/>
                    </a:lnTo>
                    <a:lnTo>
                      <a:pt x="42" y="26"/>
                    </a:lnTo>
                    <a:lnTo>
                      <a:pt x="36" y="19"/>
                    </a:lnTo>
                    <a:lnTo>
                      <a:pt x="39" y="13"/>
                    </a:lnTo>
                    <a:lnTo>
                      <a:pt x="39" y="10"/>
                    </a:lnTo>
                    <a:lnTo>
                      <a:pt x="42" y="10"/>
                    </a:lnTo>
                    <a:lnTo>
                      <a:pt x="39" y="7"/>
                    </a:lnTo>
                    <a:lnTo>
                      <a:pt x="36" y="3"/>
                    </a:lnTo>
                    <a:lnTo>
                      <a:pt x="32" y="0"/>
                    </a:lnTo>
                    <a:lnTo>
                      <a:pt x="29" y="0"/>
                    </a:lnTo>
                    <a:lnTo>
                      <a:pt x="32" y="7"/>
                    </a:lnTo>
                    <a:lnTo>
                      <a:pt x="29" y="13"/>
                    </a:lnTo>
                    <a:lnTo>
                      <a:pt x="23" y="13"/>
                    </a:lnTo>
                    <a:lnTo>
                      <a:pt x="26" y="19"/>
                    </a:lnTo>
                    <a:lnTo>
                      <a:pt x="20" y="19"/>
                    </a:lnTo>
                    <a:lnTo>
                      <a:pt x="13" y="19"/>
                    </a:lnTo>
                    <a:lnTo>
                      <a:pt x="10" y="29"/>
                    </a:lnTo>
                    <a:lnTo>
                      <a:pt x="3" y="32"/>
                    </a:lnTo>
                    <a:lnTo>
                      <a:pt x="0" y="39"/>
                    </a:lnTo>
                    <a:close/>
                  </a:path>
                </a:pathLst>
              </a:custGeom>
              <a:solidFill>
                <a:srgbClr val="CCCCCC"/>
              </a:solidFill>
              <a:ln w="9525">
                <a:noFill/>
                <a:round/>
                <a:headEnd/>
                <a:tailEnd/>
              </a:ln>
            </p:spPr>
            <p:txBody>
              <a:bodyPr/>
              <a:lstStyle/>
              <a:p>
                <a:endParaRPr lang="en-US"/>
              </a:p>
            </p:txBody>
          </p:sp>
          <p:sp>
            <p:nvSpPr>
              <p:cNvPr id="33272" name="Freeform 355"/>
              <p:cNvSpPr>
                <a:spLocks/>
              </p:cNvSpPr>
              <p:nvPr/>
            </p:nvSpPr>
            <p:spPr bwMode="auto">
              <a:xfrm>
                <a:off x="3813" y="1659"/>
                <a:ext cx="42" cy="68"/>
              </a:xfrm>
              <a:custGeom>
                <a:avLst/>
                <a:gdLst>
                  <a:gd name="T0" fmla="*/ 0 w 42"/>
                  <a:gd name="T1" fmla="*/ 39 h 68"/>
                  <a:gd name="T2" fmla="*/ 3 w 42"/>
                  <a:gd name="T3" fmla="*/ 45 h 68"/>
                  <a:gd name="T4" fmla="*/ 7 w 42"/>
                  <a:gd name="T5" fmla="*/ 42 h 68"/>
                  <a:gd name="T6" fmla="*/ 13 w 42"/>
                  <a:gd name="T7" fmla="*/ 45 h 68"/>
                  <a:gd name="T8" fmla="*/ 13 w 42"/>
                  <a:gd name="T9" fmla="*/ 55 h 68"/>
                  <a:gd name="T10" fmla="*/ 16 w 42"/>
                  <a:gd name="T11" fmla="*/ 55 h 68"/>
                  <a:gd name="T12" fmla="*/ 16 w 42"/>
                  <a:gd name="T13" fmla="*/ 55 h 68"/>
                  <a:gd name="T14" fmla="*/ 13 w 42"/>
                  <a:gd name="T15" fmla="*/ 58 h 68"/>
                  <a:gd name="T16" fmla="*/ 13 w 42"/>
                  <a:gd name="T17" fmla="*/ 64 h 68"/>
                  <a:gd name="T18" fmla="*/ 16 w 42"/>
                  <a:gd name="T19" fmla="*/ 64 h 68"/>
                  <a:gd name="T20" fmla="*/ 16 w 42"/>
                  <a:gd name="T21" fmla="*/ 64 h 68"/>
                  <a:gd name="T22" fmla="*/ 20 w 42"/>
                  <a:gd name="T23" fmla="*/ 68 h 68"/>
                  <a:gd name="T24" fmla="*/ 23 w 42"/>
                  <a:gd name="T25" fmla="*/ 68 h 68"/>
                  <a:gd name="T26" fmla="*/ 23 w 42"/>
                  <a:gd name="T27" fmla="*/ 64 h 68"/>
                  <a:gd name="T28" fmla="*/ 26 w 42"/>
                  <a:gd name="T29" fmla="*/ 68 h 68"/>
                  <a:gd name="T30" fmla="*/ 29 w 42"/>
                  <a:gd name="T31" fmla="*/ 64 h 68"/>
                  <a:gd name="T32" fmla="*/ 29 w 42"/>
                  <a:gd name="T33" fmla="*/ 68 h 68"/>
                  <a:gd name="T34" fmla="*/ 32 w 42"/>
                  <a:gd name="T35" fmla="*/ 61 h 68"/>
                  <a:gd name="T36" fmla="*/ 39 w 42"/>
                  <a:gd name="T37" fmla="*/ 61 h 68"/>
                  <a:gd name="T38" fmla="*/ 42 w 42"/>
                  <a:gd name="T39" fmla="*/ 58 h 68"/>
                  <a:gd name="T40" fmla="*/ 32 w 42"/>
                  <a:gd name="T41" fmla="*/ 48 h 68"/>
                  <a:gd name="T42" fmla="*/ 32 w 42"/>
                  <a:gd name="T43" fmla="*/ 48 h 68"/>
                  <a:gd name="T44" fmla="*/ 29 w 42"/>
                  <a:gd name="T45" fmla="*/ 42 h 68"/>
                  <a:gd name="T46" fmla="*/ 29 w 42"/>
                  <a:gd name="T47" fmla="*/ 39 h 68"/>
                  <a:gd name="T48" fmla="*/ 36 w 42"/>
                  <a:gd name="T49" fmla="*/ 39 h 68"/>
                  <a:gd name="T50" fmla="*/ 39 w 42"/>
                  <a:gd name="T51" fmla="*/ 32 h 68"/>
                  <a:gd name="T52" fmla="*/ 42 w 42"/>
                  <a:gd name="T53" fmla="*/ 26 h 68"/>
                  <a:gd name="T54" fmla="*/ 36 w 42"/>
                  <a:gd name="T55" fmla="*/ 19 h 68"/>
                  <a:gd name="T56" fmla="*/ 39 w 42"/>
                  <a:gd name="T57" fmla="*/ 13 h 68"/>
                  <a:gd name="T58" fmla="*/ 39 w 42"/>
                  <a:gd name="T59" fmla="*/ 10 h 68"/>
                  <a:gd name="T60" fmla="*/ 42 w 42"/>
                  <a:gd name="T61" fmla="*/ 10 h 68"/>
                  <a:gd name="T62" fmla="*/ 39 w 42"/>
                  <a:gd name="T63" fmla="*/ 7 h 68"/>
                  <a:gd name="T64" fmla="*/ 39 w 42"/>
                  <a:gd name="T65" fmla="*/ 7 h 68"/>
                  <a:gd name="T66" fmla="*/ 36 w 42"/>
                  <a:gd name="T67" fmla="*/ 3 h 68"/>
                  <a:gd name="T68" fmla="*/ 32 w 42"/>
                  <a:gd name="T69" fmla="*/ 0 h 68"/>
                  <a:gd name="T70" fmla="*/ 29 w 42"/>
                  <a:gd name="T71" fmla="*/ 0 h 68"/>
                  <a:gd name="T72" fmla="*/ 32 w 42"/>
                  <a:gd name="T73" fmla="*/ 7 h 68"/>
                  <a:gd name="T74" fmla="*/ 29 w 42"/>
                  <a:gd name="T75" fmla="*/ 13 h 68"/>
                  <a:gd name="T76" fmla="*/ 23 w 42"/>
                  <a:gd name="T77" fmla="*/ 13 h 68"/>
                  <a:gd name="T78" fmla="*/ 23 w 42"/>
                  <a:gd name="T79" fmla="*/ 13 h 68"/>
                  <a:gd name="T80" fmla="*/ 26 w 42"/>
                  <a:gd name="T81" fmla="*/ 19 h 68"/>
                  <a:gd name="T82" fmla="*/ 20 w 42"/>
                  <a:gd name="T83" fmla="*/ 19 h 68"/>
                  <a:gd name="T84" fmla="*/ 13 w 42"/>
                  <a:gd name="T85" fmla="*/ 19 h 68"/>
                  <a:gd name="T86" fmla="*/ 10 w 42"/>
                  <a:gd name="T87" fmla="*/ 29 h 68"/>
                  <a:gd name="T88" fmla="*/ 3 w 42"/>
                  <a:gd name="T89" fmla="*/ 32 h 68"/>
                  <a:gd name="T90" fmla="*/ 0 w 42"/>
                  <a:gd name="T91" fmla="*/ 39 h 68"/>
                  <a:gd name="T92" fmla="*/ 0 w 42"/>
                  <a:gd name="T93" fmla="*/ 39 h 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
                  <a:gd name="T142" fmla="*/ 0 h 68"/>
                  <a:gd name="T143" fmla="*/ 42 w 42"/>
                  <a:gd name="T144" fmla="*/ 68 h 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 h="68">
                    <a:moveTo>
                      <a:pt x="0" y="39"/>
                    </a:moveTo>
                    <a:lnTo>
                      <a:pt x="3" y="45"/>
                    </a:lnTo>
                    <a:lnTo>
                      <a:pt x="7" y="42"/>
                    </a:lnTo>
                    <a:lnTo>
                      <a:pt x="13" y="45"/>
                    </a:lnTo>
                    <a:lnTo>
                      <a:pt x="13" y="55"/>
                    </a:lnTo>
                    <a:lnTo>
                      <a:pt x="16" y="55"/>
                    </a:lnTo>
                    <a:lnTo>
                      <a:pt x="13" y="58"/>
                    </a:lnTo>
                    <a:lnTo>
                      <a:pt x="13" y="64"/>
                    </a:lnTo>
                    <a:lnTo>
                      <a:pt x="16" y="64"/>
                    </a:lnTo>
                    <a:lnTo>
                      <a:pt x="20" y="68"/>
                    </a:lnTo>
                    <a:lnTo>
                      <a:pt x="23" y="68"/>
                    </a:lnTo>
                    <a:lnTo>
                      <a:pt x="23" y="64"/>
                    </a:lnTo>
                    <a:lnTo>
                      <a:pt x="26" y="68"/>
                    </a:lnTo>
                    <a:lnTo>
                      <a:pt x="29" y="64"/>
                    </a:lnTo>
                    <a:lnTo>
                      <a:pt x="29" y="68"/>
                    </a:lnTo>
                    <a:lnTo>
                      <a:pt x="32" y="61"/>
                    </a:lnTo>
                    <a:lnTo>
                      <a:pt x="39" y="61"/>
                    </a:lnTo>
                    <a:lnTo>
                      <a:pt x="42" y="58"/>
                    </a:lnTo>
                    <a:lnTo>
                      <a:pt x="32" y="48"/>
                    </a:lnTo>
                    <a:lnTo>
                      <a:pt x="29" y="42"/>
                    </a:lnTo>
                    <a:lnTo>
                      <a:pt x="29" y="39"/>
                    </a:lnTo>
                    <a:lnTo>
                      <a:pt x="36" y="39"/>
                    </a:lnTo>
                    <a:lnTo>
                      <a:pt x="39" y="32"/>
                    </a:lnTo>
                    <a:lnTo>
                      <a:pt x="42" y="26"/>
                    </a:lnTo>
                    <a:lnTo>
                      <a:pt x="36" y="19"/>
                    </a:lnTo>
                    <a:lnTo>
                      <a:pt x="39" y="13"/>
                    </a:lnTo>
                    <a:lnTo>
                      <a:pt x="39" y="10"/>
                    </a:lnTo>
                    <a:lnTo>
                      <a:pt x="42" y="10"/>
                    </a:lnTo>
                    <a:lnTo>
                      <a:pt x="39" y="7"/>
                    </a:lnTo>
                    <a:lnTo>
                      <a:pt x="36" y="3"/>
                    </a:lnTo>
                    <a:lnTo>
                      <a:pt x="32" y="0"/>
                    </a:lnTo>
                    <a:lnTo>
                      <a:pt x="29" y="0"/>
                    </a:lnTo>
                    <a:lnTo>
                      <a:pt x="32" y="7"/>
                    </a:lnTo>
                    <a:lnTo>
                      <a:pt x="29" y="13"/>
                    </a:lnTo>
                    <a:lnTo>
                      <a:pt x="23" y="13"/>
                    </a:lnTo>
                    <a:lnTo>
                      <a:pt x="26" y="19"/>
                    </a:lnTo>
                    <a:lnTo>
                      <a:pt x="20" y="19"/>
                    </a:lnTo>
                    <a:lnTo>
                      <a:pt x="13" y="19"/>
                    </a:lnTo>
                    <a:lnTo>
                      <a:pt x="10" y="29"/>
                    </a:lnTo>
                    <a:lnTo>
                      <a:pt x="3" y="32"/>
                    </a:lnTo>
                    <a:lnTo>
                      <a:pt x="0" y="39"/>
                    </a:lnTo>
                  </a:path>
                </a:pathLst>
              </a:custGeom>
              <a:noFill/>
              <a:ln w="0">
                <a:solidFill>
                  <a:srgbClr val="7F7F7F"/>
                </a:solidFill>
                <a:round/>
                <a:headEnd/>
                <a:tailEnd/>
              </a:ln>
            </p:spPr>
            <p:txBody>
              <a:bodyPr/>
              <a:lstStyle/>
              <a:p>
                <a:endParaRPr lang="en-US"/>
              </a:p>
            </p:txBody>
          </p:sp>
          <p:sp>
            <p:nvSpPr>
              <p:cNvPr id="33273" name="Rectangle 356"/>
              <p:cNvSpPr>
                <a:spLocks noChangeArrowheads="1"/>
              </p:cNvSpPr>
              <p:nvPr/>
            </p:nvSpPr>
            <p:spPr bwMode="auto">
              <a:xfrm>
                <a:off x="3353" y="1698"/>
                <a:ext cx="1" cy="1"/>
              </a:xfrm>
              <a:prstGeom prst="rect">
                <a:avLst/>
              </a:prstGeom>
              <a:solidFill>
                <a:srgbClr val="CCCCCC"/>
              </a:solidFill>
              <a:ln w="9525">
                <a:noFill/>
                <a:miter lim="800000"/>
                <a:headEnd/>
                <a:tailEnd/>
              </a:ln>
            </p:spPr>
            <p:txBody>
              <a:bodyPr/>
              <a:lstStyle/>
              <a:p>
                <a:endParaRPr lang="en-US"/>
              </a:p>
            </p:txBody>
          </p:sp>
          <p:sp>
            <p:nvSpPr>
              <p:cNvPr id="33274" name="Freeform 357"/>
              <p:cNvSpPr>
                <a:spLocks/>
              </p:cNvSpPr>
              <p:nvPr/>
            </p:nvSpPr>
            <p:spPr bwMode="auto">
              <a:xfrm>
                <a:off x="3356" y="1695"/>
                <a:ext cx="4" cy="3"/>
              </a:xfrm>
              <a:custGeom>
                <a:avLst/>
                <a:gdLst>
                  <a:gd name="T0" fmla="*/ 4 w 4"/>
                  <a:gd name="T1" fmla="*/ 3 h 3"/>
                  <a:gd name="T2" fmla="*/ 0 w 4"/>
                  <a:gd name="T3" fmla="*/ 0 h 3"/>
                  <a:gd name="T4" fmla="*/ 0 w 4"/>
                  <a:gd name="T5" fmla="*/ 0 h 3"/>
                  <a:gd name="T6" fmla="*/ 0 w 4"/>
                  <a:gd name="T7" fmla="*/ 3 h 3"/>
                  <a:gd name="T8" fmla="*/ 4 w 4"/>
                  <a:gd name="T9" fmla="*/ 3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3"/>
                    </a:moveTo>
                    <a:lnTo>
                      <a:pt x="0" y="0"/>
                    </a:lnTo>
                    <a:lnTo>
                      <a:pt x="0" y="3"/>
                    </a:lnTo>
                    <a:lnTo>
                      <a:pt x="4" y="3"/>
                    </a:lnTo>
                    <a:close/>
                  </a:path>
                </a:pathLst>
              </a:custGeom>
              <a:solidFill>
                <a:srgbClr val="CCCCCC"/>
              </a:solidFill>
              <a:ln w="9525">
                <a:noFill/>
                <a:round/>
                <a:headEnd/>
                <a:tailEnd/>
              </a:ln>
            </p:spPr>
            <p:txBody>
              <a:bodyPr/>
              <a:lstStyle/>
              <a:p>
                <a:endParaRPr lang="en-US"/>
              </a:p>
            </p:txBody>
          </p:sp>
          <p:sp>
            <p:nvSpPr>
              <p:cNvPr id="33275" name="Freeform 358"/>
              <p:cNvSpPr>
                <a:spLocks/>
              </p:cNvSpPr>
              <p:nvPr/>
            </p:nvSpPr>
            <p:spPr bwMode="auto">
              <a:xfrm>
                <a:off x="3356" y="1695"/>
                <a:ext cx="4" cy="3"/>
              </a:xfrm>
              <a:custGeom>
                <a:avLst/>
                <a:gdLst>
                  <a:gd name="T0" fmla="*/ 4 w 4"/>
                  <a:gd name="T1" fmla="*/ 3 h 3"/>
                  <a:gd name="T2" fmla="*/ 0 w 4"/>
                  <a:gd name="T3" fmla="*/ 0 h 3"/>
                  <a:gd name="T4" fmla="*/ 0 w 4"/>
                  <a:gd name="T5" fmla="*/ 0 h 3"/>
                  <a:gd name="T6" fmla="*/ 0 w 4"/>
                  <a:gd name="T7" fmla="*/ 3 h 3"/>
                  <a:gd name="T8" fmla="*/ 4 w 4"/>
                  <a:gd name="T9" fmla="*/ 3 h 3"/>
                  <a:gd name="T10" fmla="*/ 4 w 4"/>
                  <a:gd name="T11" fmla="*/ 3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3"/>
                    </a:moveTo>
                    <a:lnTo>
                      <a:pt x="0" y="0"/>
                    </a:lnTo>
                    <a:lnTo>
                      <a:pt x="0" y="3"/>
                    </a:lnTo>
                    <a:lnTo>
                      <a:pt x="4" y="3"/>
                    </a:lnTo>
                  </a:path>
                </a:pathLst>
              </a:custGeom>
              <a:noFill/>
              <a:ln w="0">
                <a:solidFill>
                  <a:srgbClr val="7F7F7F"/>
                </a:solidFill>
                <a:round/>
                <a:headEnd/>
                <a:tailEnd/>
              </a:ln>
            </p:spPr>
            <p:txBody>
              <a:bodyPr/>
              <a:lstStyle/>
              <a:p>
                <a:endParaRPr lang="en-US"/>
              </a:p>
            </p:txBody>
          </p:sp>
          <p:sp>
            <p:nvSpPr>
              <p:cNvPr id="33276" name="Freeform 359"/>
              <p:cNvSpPr>
                <a:spLocks/>
              </p:cNvSpPr>
              <p:nvPr/>
            </p:nvSpPr>
            <p:spPr bwMode="auto">
              <a:xfrm>
                <a:off x="3360" y="1698"/>
                <a:ext cx="3" cy="1"/>
              </a:xfrm>
              <a:custGeom>
                <a:avLst/>
                <a:gdLst>
                  <a:gd name="T0" fmla="*/ 3 w 3"/>
                  <a:gd name="T1" fmla="*/ 0 h 1"/>
                  <a:gd name="T2" fmla="*/ 0 w 3"/>
                  <a:gd name="T3" fmla="*/ 0 h 1"/>
                  <a:gd name="T4" fmla="*/ 3 w 3"/>
                  <a:gd name="T5" fmla="*/ 0 h 1"/>
                  <a:gd name="T6" fmla="*/ 3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0"/>
                    </a:moveTo>
                    <a:lnTo>
                      <a:pt x="0" y="0"/>
                    </a:lnTo>
                    <a:lnTo>
                      <a:pt x="3" y="0"/>
                    </a:lnTo>
                    <a:close/>
                  </a:path>
                </a:pathLst>
              </a:custGeom>
              <a:solidFill>
                <a:srgbClr val="CCCCCC"/>
              </a:solidFill>
              <a:ln w="9525">
                <a:noFill/>
                <a:round/>
                <a:headEnd/>
                <a:tailEnd/>
              </a:ln>
            </p:spPr>
            <p:txBody>
              <a:bodyPr/>
              <a:lstStyle/>
              <a:p>
                <a:endParaRPr lang="en-US"/>
              </a:p>
            </p:txBody>
          </p:sp>
          <p:sp>
            <p:nvSpPr>
              <p:cNvPr id="33277" name="Freeform 360"/>
              <p:cNvSpPr>
                <a:spLocks/>
              </p:cNvSpPr>
              <p:nvPr/>
            </p:nvSpPr>
            <p:spPr bwMode="auto">
              <a:xfrm>
                <a:off x="3360" y="1698"/>
                <a:ext cx="3" cy="1"/>
              </a:xfrm>
              <a:custGeom>
                <a:avLst/>
                <a:gdLst>
                  <a:gd name="T0" fmla="*/ 3 w 3"/>
                  <a:gd name="T1" fmla="*/ 0 h 1"/>
                  <a:gd name="T2" fmla="*/ 0 w 3"/>
                  <a:gd name="T3" fmla="*/ 0 h 1"/>
                  <a:gd name="T4" fmla="*/ 3 w 3"/>
                  <a:gd name="T5" fmla="*/ 0 h 1"/>
                  <a:gd name="T6" fmla="*/ 3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0" y="0"/>
                    </a:lnTo>
                    <a:lnTo>
                      <a:pt x="3" y="0"/>
                    </a:lnTo>
                  </a:path>
                </a:pathLst>
              </a:custGeom>
              <a:noFill/>
              <a:ln w="0">
                <a:solidFill>
                  <a:srgbClr val="7F7F7F"/>
                </a:solidFill>
                <a:round/>
                <a:headEnd/>
                <a:tailEnd/>
              </a:ln>
            </p:spPr>
            <p:txBody>
              <a:bodyPr/>
              <a:lstStyle/>
              <a:p>
                <a:endParaRPr lang="en-US"/>
              </a:p>
            </p:txBody>
          </p:sp>
          <p:sp>
            <p:nvSpPr>
              <p:cNvPr id="33278" name="Freeform 361"/>
              <p:cNvSpPr>
                <a:spLocks/>
              </p:cNvSpPr>
              <p:nvPr/>
            </p:nvSpPr>
            <p:spPr bwMode="auto">
              <a:xfrm>
                <a:off x="3340" y="1656"/>
                <a:ext cx="87" cy="48"/>
              </a:xfrm>
              <a:custGeom>
                <a:avLst/>
                <a:gdLst>
                  <a:gd name="T0" fmla="*/ 7 w 87"/>
                  <a:gd name="T1" fmla="*/ 10 h 48"/>
                  <a:gd name="T2" fmla="*/ 7 w 87"/>
                  <a:gd name="T3" fmla="*/ 3 h 48"/>
                  <a:gd name="T4" fmla="*/ 10 w 87"/>
                  <a:gd name="T5" fmla="*/ 3 h 48"/>
                  <a:gd name="T6" fmla="*/ 20 w 87"/>
                  <a:gd name="T7" fmla="*/ 3 h 48"/>
                  <a:gd name="T8" fmla="*/ 26 w 87"/>
                  <a:gd name="T9" fmla="*/ 10 h 48"/>
                  <a:gd name="T10" fmla="*/ 26 w 87"/>
                  <a:gd name="T11" fmla="*/ 0 h 48"/>
                  <a:gd name="T12" fmla="*/ 32 w 87"/>
                  <a:gd name="T13" fmla="*/ 0 h 48"/>
                  <a:gd name="T14" fmla="*/ 36 w 87"/>
                  <a:gd name="T15" fmla="*/ 0 h 48"/>
                  <a:gd name="T16" fmla="*/ 42 w 87"/>
                  <a:gd name="T17" fmla="*/ 3 h 48"/>
                  <a:gd name="T18" fmla="*/ 58 w 87"/>
                  <a:gd name="T19" fmla="*/ 0 h 48"/>
                  <a:gd name="T20" fmla="*/ 77 w 87"/>
                  <a:gd name="T21" fmla="*/ 3 h 48"/>
                  <a:gd name="T22" fmla="*/ 81 w 87"/>
                  <a:gd name="T23" fmla="*/ 6 h 48"/>
                  <a:gd name="T24" fmla="*/ 87 w 87"/>
                  <a:gd name="T25" fmla="*/ 10 h 48"/>
                  <a:gd name="T26" fmla="*/ 87 w 87"/>
                  <a:gd name="T27" fmla="*/ 16 h 48"/>
                  <a:gd name="T28" fmla="*/ 77 w 87"/>
                  <a:gd name="T29" fmla="*/ 22 h 48"/>
                  <a:gd name="T30" fmla="*/ 74 w 87"/>
                  <a:gd name="T31" fmla="*/ 26 h 48"/>
                  <a:gd name="T32" fmla="*/ 65 w 87"/>
                  <a:gd name="T33" fmla="*/ 29 h 48"/>
                  <a:gd name="T34" fmla="*/ 61 w 87"/>
                  <a:gd name="T35" fmla="*/ 35 h 48"/>
                  <a:gd name="T36" fmla="*/ 61 w 87"/>
                  <a:gd name="T37" fmla="*/ 35 h 48"/>
                  <a:gd name="T38" fmla="*/ 55 w 87"/>
                  <a:gd name="T39" fmla="*/ 35 h 48"/>
                  <a:gd name="T40" fmla="*/ 55 w 87"/>
                  <a:gd name="T41" fmla="*/ 35 h 48"/>
                  <a:gd name="T42" fmla="*/ 52 w 87"/>
                  <a:gd name="T43" fmla="*/ 35 h 48"/>
                  <a:gd name="T44" fmla="*/ 48 w 87"/>
                  <a:gd name="T45" fmla="*/ 35 h 48"/>
                  <a:gd name="T46" fmla="*/ 48 w 87"/>
                  <a:gd name="T47" fmla="*/ 39 h 48"/>
                  <a:gd name="T48" fmla="*/ 42 w 87"/>
                  <a:gd name="T49" fmla="*/ 42 h 48"/>
                  <a:gd name="T50" fmla="*/ 42 w 87"/>
                  <a:gd name="T51" fmla="*/ 45 h 48"/>
                  <a:gd name="T52" fmla="*/ 42 w 87"/>
                  <a:gd name="T53" fmla="*/ 45 h 48"/>
                  <a:gd name="T54" fmla="*/ 39 w 87"/>
                  <a:gd name="T55" fmla="*/ 45 h 48"/>
                  <a:gd name="T56" fmla="*/ 39 w 87"/>
                  <a:gd name="T57" fmla="*/ 48 h 48"/>
                  <a:gd name="T58" fmla="*/ 32 w 87"/>
                  <a:gd name="T59" fmla="*/ 48 h 48"/>
                  <a:gd name="T60" fmla="*/ 29 w 87"/>
                  <a:gd name="T61" fmla="*/ 48 h 48"/>
                  <a:gd name="T62" fmla="*/ 26 w 87"/>
                  <a:gd name="T63" fmla="*/ 48 h 48"/>
                  <a:gd name="T64" fmla="*/ 23 w 87"/>
                  <a:gd name="T65" fmla="*/ 45 h 48"/>
                  <a:gd name="T66" fmla="*/ 23 w 87"/>
                  <a:gd name="T67" fmla="*/ 45 h 48"/>
                  <a:gd name="T68" fmla="*/ 16 w 87"/>
                  <a:gd name="T69" fmla="*/ 48 h 48"/>
                  <a:gd name="T70" fmla="*/ 13 w 87"/>
                  <a:gd name="T71" fmla="*/ 45 h 48"/>
                  <a:gd name="T72" fmla="*/ 3 w 87"/>
                  <a:gd name="T73" fmla="*/ 45 h 48"/>
                  <a:gd name="T74" fmla="*/ 3 w 87"/>
                  <a:gd name="T75" fmla="*/ 45 h 48"/>
                  <a:gd name="T76" fmla="*/ 0 w 87"/>
                  <a:gd name="T77" fmla="*/ 39 h 48"/>
                  <a:gd name="T78" fmla="*/ 3 w 87"/>
                  <a:gd name="T79" fmla="*/ 39 h 48"/>
                  <a:gd name="T80" fmla="*/ 7 w 87"/>
                  <a:gd name="T81" fmla="*/ 39 h 48"/>
                  <a:gd name="T82" fmla="*/ 13 w 87"/>
                  <a:gd name="T83" fmla="*/ 39 h 48"/>
                  <a:gd name="T84" fmla="*/ 13 w 87"/>
                  <a:gd name="T85" fmla="*/ 35 h 48"/>
                  <a:gd name="T86" fmla="*/ 23 w 87"/>
                  <a:gd name="T87" fmla="*/ 35 h 48"/>
                  <a:gd name="T88" fmla="*/ 26 w 87"/>
                  <a:gd name="T89" fmla="*/ 35 h 48"/>
                  <a:gd name="T90" fmla="*/ 29 w 87"/>
                  <a:gd name="T91" fmla="*/ 32 h 48"/>
                  <a:gd name="T92" fmla="*/ 32 w 87"/>
                  <a:gd name="T93" fmla="*/ 29 h 48"/>
                  <a:gd name="T94" fmla="*/ 23 w 87"/>
                  <a:gd name="T95" fmla="*/ 26 h 48"/>
                  <a:gd name="T96" fmla="*/ 20 w 87"/>
                  <a:gd name="T97" fmla="*/ 22 h 48"/>
                  <a:gd name="T98" fmla="*/ 20 w 87"/>
                  <a:gd name="T99" fmla="*/ 22 h 48"/>
                  <a:gd name="T100" fmla="*/ 16 w 87"/>
                  <a:gd name="T101" fmla="*/ 19 h 48"/>
                  <a:gd name="T102" fmla="*/ 16 w 87"/>
                  <a:gd name="T103" fmla="*/ 26 h 48"/>
                  <a:gd name="T104" fmla="*/ 10 w 87"/>
                  <a:gd name="T105" fmla="*/ 22 h 48"/>
                  <a:gd name="T106" fmla="*/ 10 w 87"/>
                  <a:gd name="T107" fmla="*/ 22 h 48"/>
                  <a:gd name="T108" fmla="*/ 3 w 87"/>
                  <a:gd name="T109" fmla="*/ 19 h 48"/>
                  <a:gd name="T110" fmla="*/ 3 w 87"/>
                  <a:gd name="T111" fmla="*/ 19 h 48"/>
                  <a:gd name="T112" fmla="*/ 10 w 87"/>
                  <a:gd name="T113" fmla="*/ 13 h 48"/>
                  <a:gd name="T114" fmla="*/ 10 w 87"/>
                  <a:gd name="T115" fmla="*/ 10 h 48"/>
                  <a:gd name="T116" fmla="*/ 7 w 87"/>
                  <a:gd name="T117" fmla="*/ 10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48"/>
                  <a:gd name="T179" fmla="*/ 87 w 87"/>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48">
                    <a:moveTo>
                      <a:pt x="7" y="10"/>
                    </a:moveTo>
                    <a:lnTo>
                      <a:pt x="7" y="3"/>
                    </a:lnTo>
                    <a:lnTo>
                      <a:pt x="10" y="3"/>
                    </a:lnTo>
                    <a:lnTo>
                      <a:pt x="20" y="3"/>
                    </a:lnTo>
                    <a:lnTo>
                      <a:pt x="26" y="10"/>
                    </a:lnTo>
                    <a:lnTo>
                      <a:pt x="26" y="0"/>
                    </a:lnTo>
                    <a:lnTo>
                      <a:pt x="32" y="0"/>
                    </a:lnTo>
                    <a:lnTo>
                      <a:pt x="36" y="0"/>
                    </a:lnTo>
                    <a:lnTo>
                      <a:pt x="42" y="3"/>
                    </a:lnTo>
                    <a:lnTo>
                      <a:pt x="58" y="0"/>
                    </a:lnTo>
                    <a:lnTo>
                      <a:pt x="77" y="3"/>
                    </a:lnTo>
                    <a:lnTo>
                      <a:pt x="81" y="6"/>
                    </a:lnTo>
                    <a:lnTo>
                      <a:pt x="87" y="10"/>
                    </a:lnTo>
                    <a:lnTo>
                      <a:pt x="87" y="16"/>
                    </a:lnTo>
                    <a:lnTo>
                      <a:pt x="77" y="22"/>
                    </a:lnTo>
                    <a:lnTo>
                      <a:pt x="74" y="26"/>
                    </a:lnTo>
                    <a:lnTo>
                      <a:pt x="65" y="29"/>
                    </a:lnTo>
                    <a:lnTo>
                      <a:pt x="61" y="35"/>
                    </a:lnTo>
                    <a:lnTo>
                      <a:pt x="55" y="35"/>
                    </a:lnTo>
                    <a:lnTo>
                      <a:pt x="52" y="35"/>
                    </a:lnTo>
                    <a:lnTo>
                      <a:pt x="48" y="35"/>
                    </a:lnTo>
                    <a:lnTo>
                      <a:pt x="48" y="39"/>
                    </a:lnTo>
                    <a:lnTo>
                      <a:pt x="42" y="42"/>
                    </a:lnTo>
                    <a:lnTo>
                      <a:pt x="42" y="45"/>
                    </a:lnTo>
                    <a:lnTo>
                      <a:pt x="39" y="45"/>
                    </a:lnTo>
                    <a:lnTo>
                      <a:pt x="39" y="48"/>
                    </a:lnTo>
                    <a:lnTo>
                      <a:pt x="32" y="48"/>
                    </a:lnTo>
                    <a:lnTo>
                      <a:pt x="29" y="48"/>
                    </a:lnTo>
                    <a:lnTo>
                      <a:pt x="26" y="48"/>
                    </a:lnTo>
                    <a:lnTo>
                      <a:pt x="23" y="45"/>
                    </a:lnTo>
                    <a:lnTo>
                      <a:pt x="16" y="48"/>
                    </a:lnTo>
                    <a:lnTo>
                      <a:pt x="13" y="45"/>
                    </a:lnTo>
                    <a:lnTo>
                      <a:pt x="3" y="45"/>
                    </a:lnTo>
                    <a:lnTo>
                      <a:pt x="0" y="39"/>
                    </a:lnTo>
                    <a:lnTo>
                      <a:pt x="3" y="39"/>
                    </a:lnTo>
                    <a:lnTo>
                      <a:pt x="7" y="39"/>
                    </a:lnTo>
                    <a:lnTo>
                      <a:pt x="13" y="39"/>
                    </a:lnTo>
                    <a:lnTo>
                      <a:pt x="13" y="35"/>
                    </a:lnTo>
                    <a:lnTo>
                      <a:pt x="23" y="35"/>
                    </a:lnTo>
                    <a:lnTo>
                      <a:pt x="26" y="35"/>
                    </a:lnTo>
                    <a:lnTo>
                      <a:pt x="29" y="32"/>
                    </a:lnTo>
                    <a:lnTo>
                      <a:pt x="32" y="29"/>
                    </a:lnTo>
                    <a:lnTo>
                      <a:pt x="23" y="26"/>
                    </a:lnTo>
                    <a:lnTo>
                      <a:pt x="20" y="22"/>
                    </a:lnTo>
                    <a:lnTo>
                      <a:pt x="16" y="19"/>
                    </a:lnTo>
                    <a:lnTo>
                      <a:pt x="16" y="26"/>
                    </a:lnTo>
                    <a:lnTo>
                      <a:pt x="10" y="22"/>
                    </a:lnTo>
                    <a:lnTo>
                      <a:pt x="3" y="19"/>
                    </a:lnTo>
                    <a:lnTo>
                      <a:pt x="10" y="13"/>
                    </a:lnTo>
                    <a:lnTo>
                      <a:pt x="10" y="10"/>
                    </a:lnTo>
                    <a:lnTo>
                      <a:pt x="7" y="10"/>
                    </a:lnTo>
                    <a:close/>
                  </a:path>
                </a:pathLst>
              </a:custGeom>
              <a:solidFill>
                <a:srgbClr val="CCCCCC"/>
              </a:solidFill>
              <a:ln w="9525">
                <a:noFill/>
                <a:round/>
                <a:headEnd/>
                <a:tailEnd/>
              </a:ln>
            </p:spPr>
            <p:txBody>
              <a:bodyPr/>
              <a:lstStyle/>
              <a:p>
                <a:endParaRPr lang="en-US"/>
              </a:p>
            </p:txBody>
          </p:sp>
          <p:sp>
            <p:nvSpPr>
              <p:cNvPr id="33279" name="Freeform 362"/>
              <p:cNvSpPr>
                <a:spLocks/>
              </p:cNvSpPr>
              <p:nvPr/>
            </p:nvSpPr>
            <p:spPr bwMode="auto">
              <a:xfrm>
                <a:off x="3340" y="1656"/>
                <a:ext cx="87" cy="48"/>
              </a:xfrm>
              <a:custGeom>
                <a:avLst/>
                <a:gdLst>
                  <a:gd name="T0" fmla="*/ 7 w 87"/>
                  <a:gd name="T1" fmla="*/ 10 h 48"/>
                  <a:gd name="T2" fmla="*/ 7 w 87"/>
                  <a:gd name="T3" fmla="*/ 3 h 48"/>
                  <a:gd name="T4" fmla="*/ 10 w 87"/>
                  <a:gd name="T5" fmla="*/ 3 h 48"/>
                  <a:gd name="T6" fmla="*/ 20 w 87"/>
                  <a:gd name="T7" fmla="*/ 3 h 48"/>
                  <a:gd name="T8" fmla="*/ 26 w 87"/>
                  <a:gd name="T9" fmla="*/ 10 h 48"/>
                  <a:gd name="T10" fmla="*/ 26 w 87"/>
                  <a:gd name="T11" fmla="*/ 0 h 48"/>
                  <a:gd name="T12" fmla="*/ 32 w 87"/>
                  <a:gd name="T13" fmla="*/ 0 h 48"/>
                  <a:gd name="T14" fmla="*/ 36 w 87"/>
                  <a:gd name="T15" fmla="*/ 0 h 48"/>
                  <a:gd name="T16" fmla="*/ 42 w 87"/>
                  <a:gd name="T17" fmla="*/ 3 h 48"/>
                  <a:gd name="T18" fmla="*/ 58 w 87"/>
                  <a:gd name="T19" fmla="*/ 0 h 48"/>
                  <a:gd name="T20" fmla="*/ 77 w 87"/>
                  <a:gd name="T21" fmla="*/ 3 h 48"/>
                  <a:gd name="T22" fmla="*/ 81 w 87"/>
                  <a:gd name="T23" fmla="*/ 6 h 48"/>
                  <a:gd name="T24" fmla="*/ 87 w 87"/>
                  <a:gd name="T25" fmla="*/ 10 h 48"/>
                  <a:gd name="T26" fmla="*/ 87 w 87"/>
                  <a:gd name="T27" fmla="*/ 16 h 48"/>
                  <a:gd name="T28" fmla="*/ 77 w 87"/>
                  <a:gd name="T29" fmla="*/ 22 h 48"/>
                  <a:gd name="T30" fmla="*/ 74 w 87"/>
                  <a:gd name="T31" fmla="*/ 26 h 48"/>
                  <a:gd name="T32" fmla="*/ 65 w 87"/>
                  <a:gd name="T33" fmla="*/ 29 h 48"/>
                  <a:gd name="T34" fmla="*/ 61 w 87"/>
                  <a:gd name="T35" fmla="*/ 35 h 48"/>
                  <a:gd name="T36" fmla="*/ 61 w 87"/>
                  <a:gd name="T37" fmla="*/ 35 h 48"/>
                  <a:gd name="T38" fmla="*/ 55 w 87"/>
                  <a:gd name="T39" fmla="*/ 35 h 48"/>
                  <a:gd name="T40" fmla="*/ 55 w 87"/>
                  <a:gd name="T41" fmla="*/ 35 h 48"/>
                  <a:gd name="T42" fmla="*/ 52 w 87"/>
                  <a:gd name="T43" fmla="*/ 35 h 48"/>
                  <a:gd name="T44" fmla="*/ 48 w 87"/>
                  <a:gd name="T45" fmla="*/ 35 h 48"/>
                  <a:gd name="T46" fmla="*/ 48 w 87"/>
                  <a:gd name="T47" fmla="*/ 39 h 48"/>
                  <a:gd name="T48" fmla="*/ 42 w 87"/>
                  <a:gd name="T49" fmla="*/ 42 h 48"/>
                  <a:gd name="T50" fmla="*/ 42 w 87"/>
                  <a:gd name="T51" fmla="*/ 45 h 48"/>
                  <a:gd name="T52" fmla="*/ 42 w 87"/>
                  <a:gd name="T53" fmla="*/ 45 h 48"/>
                  <a:gd name="T54" fmla="*/ 39 w 87"/>
                  <a:gd name="T55" fmla="*/ 45 h 48"/>
                  <a:gd name="T56" fmla="*/ 39 w 87"/>
                  <a:gd name="T57" fmla="*/ 48 h 48"/>
                  <a:gd name="T58" fmla="*/ 32 w 87"/>
                  <a:gd name="T59" fmla="*/ 48 h 48"/>
                  <a:gd name="T60" fmla="*/ 29 w 87"/>
                  <a:gd name="T61" fmla="*/ 48 h 48"/>
                  <a:gd name="T62" fmla="*/ 26 w 87"/>
                  <a:gd name="T63" fmla="*/ 48 h 48"/>
                  <a:gd name="T64" fmla="*/ 23 w 87"/>
                  <a:gd name="T65" fmla="*/ 45 h 48"/>
                  <a:gd name="T66" fmla="*/ 23 w 87"/>
                  <a:gd name="T67" fmla="*/ 45 h 48"/>
                  <a:gd name="T68" fmla="*/ 16 w 87"/>
                  <a:gd name="T69" fmla="*/ 48 h 48"/>
                  <a:gd name="T70" fmla="*/ 13 w 87"/>
                  <a:gd name="T71" fmla="*/ 45 h 48"/>
                  <a:gd name="T72" fmla="*/ 3 w 87"/>
                  <a:gd name="T73" fmla="*/ 45 h 48"/>
                  <a:gd name="T74" fmla="*/ 3 w 87"/>
                  <a:gd name="T75" fmla="*/ 45 h 48"/>
                  <a:gd name="T76" fmla="*/ 0 w 87"/>
                  <a:gd name="T77" fmla="*/ 39 h 48"/>
                  <a:gd name="T78" fmla="*/ 3 w 87"/>
                  <a:gd name="T79" fmla="*/ 39 h 48"/>
                  <a:gd name="T80" fmla="*/ 7 w 87"/>
                  <a:gd name="T81" fmla="*/ 39 h 48"/>
                  <a:gd name="T82" fmla="*/ 13 w 87"/>
                  <a:gd name="T83" fmla="*/ 39 h 48"/>
                  <a:gd name="T84" fmla="*/ 13 w 87"/>
                  <a:gd name="T85" fmla="*/ 35 h 48"/>
                  <a:gd name="T86" fmla="*/ 23 w 87"/>
                  <a:gd name="T87" fmla="*/ 35 h 48"/>
                  <a:gd name="T88" fmla="*/ 26 w 87"/>
                  <a:gd name="T89" fmla="*/ 35 h 48"/>
                  <a:gd name="T90" fmla="*/ 29 w 87"/>
                  <a:gd name="T91" fmla="*/ 32 h 48"/>
                  <a:gd name="T92" fmla="*/ 32 w 87"/>
                  <a:gd name="T93" fmla="*/ 29 h 48"/>
                  <a:gd name="T94" fmla="*/ 23 w 87"/>
                  <a:gd name="T95" fmla="*/ 26 h 48"/>
                  <a:gd name="T96" fmla="*/ 20 w 87"/>
                  <a:gd name="T97" fmla="*/ 22 h 48"/>
                  <a:gd name="T98" fmla="*/ 20 w 87"/>
                  <a:gd name="T99" fmla="*/ 22 h 48"/>
                  <a:gd name="T100" fmla="*/ 16 w 87"/>
                  <a:gd name="T101" fmla="*/ 19 h 48"/>
                  <a:gd name="T102" fmla="*/ 16 w 87"/>
                  <a:gd name="T103" fmla="*/ 26 h 48"/>
                  <a:gd name="T104" fmla="*/ 10 w 87"/>
                  <a:gd name="T105" fmla="*/ 22 h 48"/>
                  <a:gd name="T106" fmla="*/ 10 w 87"/>
                  <a:gd name="T107" fmla="*/ 22 h 48"/>
                  <a:gd name="T108" fmla="*/ 3 w 87"/>
                  <a:gd name="T109" fmla="*/ 19 h 48"/>
                  <a:gd name="T110" fmla="*/ 3 w 87"/>
                  <a:gd name="T111" fmla="*/ 19 h 48"/>
                  <a:gd name="T112" fmla="*/ 10 w 87"/>
                  <a:gd name="T113" fmla="*/ 13 h 48"/>
                  <a:gd name="T114" fmla="*/ 10 w 87"/>
                  <a:gd name="T115" fmla="*/ 10 h 48"/>
                  <a:gd name="T116" fmla="*/ 7 w 87"/>
                  <a:gd name="T117" fmla="*/ 10 h 48"/>
                  <a:gd name="T118" fmla="*/ 7 w 87"/>
                  <a:gd name="T119" fmla="*/ 10 h 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
                  <a:gd name="T181" fmla="*/ 0 h 48"/>
                  <a:gd name="T182" fmla="*/ 87 w 87"/>
                  <a:gd name="T183" fmla="*/ 48 h 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 h="48">
                    <a:moveTo>
                      <a:pt x="7" y="10"/>
                    </a:moveTo>
                    <a:lnTo>
                      <a:pt x="7" y="3"/>
                    </a:lnTo>
                    <a:lnTo>
                      <a:pt x="10" y="3"/>
                    </a:lnTo>
                    <a:lnTo>
                      <a:pt x="20" y="3"/>
                    </a:lnTo>
                    <a:lnTo>
                      <a:pt x="26" y="10"/>
                    </a:lnTo>
                    <a:lnTo>
                      <a:pt x="26" y="0"/>
                    </a:lnTo>
                    <a:lnTo>
                      <a:pt x="32" y="0"/>
                    </a:lnTo>
                    <a:lnTo>
                      <a:pt x="36" y="0"/>
                    </a:lnTo>
                    <a:lnTo>
                      <a:pt x="42" y="3"/>
                    </a:lnTo>
                    <a:lnTo>
                      <a:pt x="58" y="0"/>
                    </a:lnTo>
                    <a:lnTo>
                      <a:pt x="77" y="3"/>
                    </a:lnTo>
                    <a:lnTo>
                      <a:pt x="81" y="6"/>
                    </a:lnTo>
                    <a:lnTo>
                      <a:pt x="87" y="10"/>
                    </a:lnTo>
                    <a:lnTo>
                      <a:pt x="87" y="16"/>
                    </a:lnTo>
                    <a:lnTo>
                      <a:pt x="77" y="22"/>
                    </a:lnTo>
                    <a:lnTo>
                      <a:pt x="74" y="26"/>
                    </a:lnTo>
                    <a:lnTo>
                      <a:pt x="65" y="29"/>
                    </a:lnTo>
                    <a:lnTo>
                      <a:pt x="61" y="35"/>
                    </a:lnTo>
                    <a:lnTo>
                      <a:pt x="55" y="35"/>
                    </a:lnTo>
                    <a:lnTo>
                      <a:pt x="52" y="35"/>
                    </a:lnTo>
                    <a:lnTo>
                      <a:pt x="48" y="35"/>
                    </a:lnTo>
                    <a:lnTo>
                      <a:pt x="48" y="39"/>
                    </a:lnTo>
                    <a:lnTo>
                      <a:pt x="42" y="42"/>
                    </a:lnTo>
                    <a:lnTo>
                      <a:pt x="42" y="45"/>
                    </a:lnTo>
                    <a:lnTo>
                      <a:pt x="39" y="45"/>
                    </a:lnTo>
                    <a:lnTo>
                      <a:pt x="39" y="48"/>
                    </a:lnTo>
                    <a:lnTo>
                      <a:pt x="32" y="48"/>
                    </a:lnTo>
                    <a:lnTo>
                      <a:pt x="29" y="48"/>
                    </a:lnTo>
                    <a:lnTo>
                      <a:pt x="26" y="48"/>
                    </a:lnTo>
                    <a:lnTo>
                      <a:pt x="23" y="45"/>
                    </a:lnTo>
                    <a:lnTo>
                      <a:pt x="16" y="48"/>
                    </a:lnTo>
                    <a:lnTo>
                      <a:pt x="13" y="45"/>
                    </a:lnTo>
                    <a:lnTo>
                      <a:pt x="3" y="45"/>
                    </a:lnTo>
                    <a:lnTo>
                      <a:pt x="0" y="39"/>
                    </a:lnTo>
                    <a:lnTo>
                      <a:pt x="3" y="39"/>
                    </a:lnTo>
                    <a:lnTo>
                      <a:pt x="7" y="39"/>
                    </a:lnTo>
                    <a:lnTo>
                      <a:pt x="13" y="39"/>
                    </a:lnTo>
                    <a:lnTo>
                      <a:pt x="13" y="35"/>
                    </a:lnTo>
                    <a:lnTo>
                      <a:pt x="23" y="35"/>
                    </a:lnTo>
                    <a:lnTo>
                      <a:pt x="26" y="35"/>
                    </a:lnTo>
                    <a:lnTo>
                      <a:pt x="29" y="32"/>
                    </a:lnTo>
                    <a:lnTo>
                      <a:pt x="32" y="29"/>
                    </a:lnTo>
                    <a:lnTo>
                      <a:pt x="23" y="26"/>
                    </a:lnTo>
                    <a:lnTo>
                      <a:pt x="20" y="22"/>
                    </a:lnTo>
                    <a:lnTo>
                      <a:pt x="16" y="19"/>
                    </a:lnTo>
                    <a:lnTo>
                      <a:pt x="16" y="26"/>
                    </a:lnTo>
                    <a:lnTo>
                      <a:pt x="10" y="22"/>
                    </a:lnTo>
                    <a:lnTo>
                      <a:pt x="3" y="19"/>
                    </a:lnTo>
                    <a:lnTo>
                      <a:pt x="10" y="13"/>
                    </a:lnTo>
                    <a:lnTo>
                      <a:pt x="10" y="10"/>
                    </a:lnTo>
                    <a:lnTo>
                      <a:pt x="7" y="10"/>
                    </a:lnTo>
                  </a:path>
                </a:pathLst>
              </a:custGeom>
              <a:noFill/>
              <a:ln w="0">
                <a:solidFill>
                  <a:srgbClr val="7F7F7F"/>
                </a:solidFill>
                <a:round/>
                <a:headEnd/>
                <a:tailEnd/>
              </a:ln>
            </p:spPr>
            <p:txBody>
              <a:bodyPr/>
              <a:lstStyle/>
              <a:p>
                <a:endParaRPr lang="en-US"/>
              </a:p>
            </p:txBody>
          </p:sp>
          <p:sp>
            <p:nvSpPr>
              <p:cNvPr id="33280" name="Freeform 363"/>
              <p:cNvSpPr>
                <a:spLocks/>
              </p:cNvSpPr>
              <p:nvPr/>
            </p:nvSpPr>
            <p:spPr bwMode="auto">
              <a:xfrm>
                <a:off x="3279" y="1717"/>
                <a:ext cx="119" cy="116"/>
              </a:xfrm>
              <a:custGeom>
                <a:avLst/>
                <a:gdLst>
                  <a:gd name="T0" fmla="*/ 7 w 119"/>
                  <a:gd name="T1" fmla="*/ 45 h 116"/>
                  <a:gd name="T2" fmla="*/ 3 w 119"/>
                  <a:gd name="T3" fmla="*/ 51 h 116"/>
                  <a:gd name="T4" fmla="*/ 3 w 119"/>
                  <a:gd name="T5" fmla="*/ 58 h 116"/>
                  <a:gd name="T6" fmla="*/ 3 w 119"/>
                  <a:gd name="T7" fmla="*/ 61 h 116"/>
                  <a:gd name="T8" fmla="*/ 3 w 119"/>
                  <a:gd name="T9" fmla="*/ 71 h 116"/>
                  <a:gd name="T10" fmla="*/ 10 w 119"/>
                  <a:gd name="T11" fmla="*/ 87 h 116"/>
                  <a:gd name="T12" fmla="*/ 13 w 119"/>
                  <a:gd name="T13" fmla="*/ 90 h 116"/>
                  <a:gd name="T14" fmla="*/ 19 w 119"/>
                  <a:gd name="T15" fmla="*/ 100 h 116"/>
                  <a:gd name="T16" fmla="*/ 13 w 119"/>
                  <a:gd name="T17" fmla="*/ 113 h 116"/>
                  <a:gd name="T18" fmla="*/ 35 w 119"/>
                  <a:gd name="T19" fmla="*/ 116 h 116"/>
                  <a:gd name="T20" fmla="*/ 45 w 119"/>
                  <a:gd name="T21" fmla="*/ 116 h 116"/>
                  <a:gd name="T22" fmla="*/ 61 w 119"/>
                  <a:gd name="T23" fmla="*/ 113 h 116"/>
                  <a:gd name="T24" fmla="*/ 61 w 119"/>
                  <a:gd name="T25" fmla="*/ 106 h 116"/>
                  <a:gd name="T26" fmla="*/ 64 w 119"/>
                  <a:gd name="T27" fmla="*/ 93 h 116"/>
                  <a:gd name="T28" fmla="*/ 71 w 119"/>
                  <a:gd name="T29" fmla="*/ 90 h 116"/>
                  <a:gd name="T30" fmla="*/ 74 w 119"/>
                  <a:gd name="T31" fmla="*/ 87 h 116"/>
                  <a:gd name="T32" fmla="*/ 77 w 119"/>
                  <a:gd name="T33" fmla="*/ 87 h 116"/>
                  <a:gd name="T34" fmla="*/ 81 w 119"/>
                  <a:gd name="T35" fmla="*/ 90 h 116"/>
                  <a:gd name="T36" fmla="*/ 84 w 119"/>
                  <a:gd name="T37" fmla="*/ 77 h 116"/>
                  <a:gd name="T38" fmla="*/ 84 w 119"/>
                  <a:gd name="T39" fmla="*/ 71 h 116"/>
                  <a:gd name="T40" fmla="*/ 90 w 119"/>
                  <a:gd name="T41" fmla="*/ 64 h 116"/>
                  <a:gd name="T42" fmla="*/ 84 w 119"/>
                  <a:gd name="T43" fmla="*/ 58 h 116"/>
                  <a:gd name="T44" fmla="*/ 90 w 119"/>
                  <a:gd name="T45" fmla="*/ 58 h 116"/>
                  <a:gd name="T46" fmla="*/ 93 w 119"/>
                  <a:gd name="T47" fmla="*/ 51 h 116"/>
                  <a:gd name="T48" fmla="*/ 97 w 119"/>
                  <a:gd name="T49" fmla="*/ 42 h 116"/>
                  <a:gd name="T50" fmla="*/ 93 w 119"/>
                  <a:gd name="T51" fmla="*/ 35 h 116"/>
                  <a:gd name="T52" fmla="*/ 90 w 119"/>
                  <a:gd name="T53" fmla="*/ 29 h 116"/>
                  <a:gd name="T54" fmla="*/ 97 w 119"/>
                  <a:gd name="T55" fmla="*/ 26 h 116"/>
                  <a:gd name="T56" fmla="*/ 100 w 119"/>
                  <a:gd name="T57" fmla="*/ 23 h 116"/>
                  <a:gd name="T58" fmla="*/ 116 w 119"/>
                  <a:gd name="T59" fmla="*/ 19 h 116"/>
                  <a:gd name="T60" fmla="*/ 116 w 119"/>
                  <a:gd name="T61" fmla="*/ 16 h 116"/>
                  <a:gd name="T62" fmla="*/ 119 w 119"/>
                  <a:gd name="T63" fmla="*/ 13 h 116"/>
                  <a:gd name="T64" fmla="*/ 109 w 119"/>
                  <a:gd name="T65" fmla="*/ 16 h 116"/>
                  <a:gd name="T66" fmla="*/ 106 w 119"/>
                  <a:gd name="T67" fmla="*/ 13 h 116"/>
                  <a:gd name="T68" fmla="*/ 93 w 119"/>
                  <a:gd name="T69" fmla="*/ 23 h 116"/>
                  <a:gd name="T70" fmla="*/ 87 w 119"/>
                  <a:gd name="T71" fmla="*/ 6 h 116"/>
                  <a:gd name="T72" fmla="*/ 87 w 119"/>
                  <a:gd name="T73" fmla="*/ 3 h 116"/>
                  <a:gd name="T74" fmla="*/ 81 w 119"/>
                  <a:gd name="T75" fmla="*/ 0 h 116"/>
                  <a:gd name="T76" fmla="*/ 77 w 119"/>
                  <a:gd name="T77" fmla="*/ 10 h 116"/>
                  <a:gd name="T78" fmla="*/ 71 w 119"/>
                  <a:gd name="T79" fmla="*/ 10 h 116"/>
                  <a:gd name="T80" fmla="*/ 71 w 119"/>
                  <a:gd name="T81" fmla="*/ 16 h 116"/>
                  <a:gd name="T82" fmla="*/ 68 w 119"/>
                  <a:gd name="T83" fmla="*/ 16 h 116"/>
                  <a:gd name="T84" fmla="*/ 58 w 119"/>
                  <a:gd name="T85" fmla="*/ 16 h 116"/>
                  <a:gd name="T86" fmla="*/ 45 w 119"/>
                  <a:gd name="T87" fmla="*/ 13 h 116"/>
                  <a:gd name="T88" fmla="*/ 39 w 119"/>
                  <a:gd name="T89" fmla="*/ 13 h 116"/>
                  <a:gd name="T90" fmla="*/ 32 w 119"/>
                  <a:gd name="T91" fmla="*/ 16 h 116"/>
                  <a:gd name="T92" fmla="*/ 32 w 119"/>
                  <a:gd name="T93" fmla="*/ 26 h 116"/>
                  <a:gd name="T94" fmla="*/ 23 w 119"/>
                  <a:gd name="T95" fmla="*/ 32 h 116"/>
                  <a:gd name="T96" fmla="*/ 23 w 119"/>
                  <a:gd name="T97" fmla="*/ 39 h 116"/>
                  <a:gd name="T98" fmla="*/ 16 w 119"/>
                  <a:gd name="T99" fmla="*/ 42 h 116"/>
                  <a:gd name="T100" fmla="*/ 7 w 119"/>
                  <a:gd name="T101" fmla="*/ 39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116"/>
                  <a:gd name="T155" fmla="*/ 119 w 119"/>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116">
                    <a:moveTo>
                      <a:pt x="3" y="35"/>
                    </a:moveTo>
                    <a:lnTo>
                      <a:pt x="7" y="45"/>
                    </a:lnTo>
                    <a:lnTo>
                      <a:pt x="3" y="51"/>
                    </a:lnTo>
                    <a:lnTo>
                      <a:pt x="0" y="55"/>
                    </a:lnTo>
                    <a:lnTo>
                      <a:pt x="3" y="58"/>
                    </a:lnTo>
                    <a:lnTo>
                      <a:pt x="3" y="61"/>
                    </a:lnTo>
                    <a:lnTo>
                      <a:pt x="7" y="64"/>
                    </a:lnTo>
                    <a:lnTo>
                      <a:pt x="3" y="71"/>
                    </a:lnTo>
                    <a:lnTo>
                      <a:pt x="7" y="77"/>
                    </a:lnTo>
                    <a:lnTo>
                      <a:pt x="10" y="87"/>
                    </a:lnTo>
                    <a:lnTo>
                      <a:pt x="13" y="90"/>
                    </a:lnTo>
                    <a:lnTo>
                      <a:pt x="19" y="93"/>
                    </a:lnTo>
                    <a:lnTo>
                      <a:pt x="19" y="100"/>
                    </a:lnTo>
                    <a:lnTo>
                      <a:pt x="16" y="106"/>
                    </a:lnTo>
                    <a:lnTo>
                      <a:pt x="13" y="113"/>
                    </a:lnTo>
                    <a:lnTo>
                      <a:pt x="29" y="116"/>
                    </a:lnTo>
                    <a:lnTo>
                      <a:pt x="35" y="116"/>
                    </a:lnTo>
                    <a:lnTo>
                      <a:pt x="42" y="116"/>
                    </a:lnTo>
                    <a:lnTo>
                      <a:pt x="45" y="116"/>
                    </a:lnTo>
                    <a:lnTo>
                      <a:pt x="52" y="116"/>
                    </a:lnTo>
                    <a:lnTo>
                      <a:pt x="61" y="113"/>
                    </a:lnTo>
                    <a:lnTo>
                      <a:pt x="61" y="109"/>
                    </a:lnTo>
                    <a:lnTo>
                      <a:pt x="61" y="106"/>
                    </a:lnTo>
                    <a:lnTo>
                      <a:pt x="61" y="100"/>
                    </a:lnTo>
                    <a:lnTo>
                      <a:pt x="64" y="93"/>
                    </a:lnTo>
                    <a:lnTo>
                      <a:pt x="71" y="93"/>
                    </a:lnTo>
                    <a:lnTo>
                      <a:pt x="71" y="90"/>
                    </a:lnTo>
                    <a:lnTo>
                      <a:pt x="74" y="87"/>
                    </a:lnTo>
                    <a:lnTo>
                      <a:pt x="77" y="87"/>
                    </a:lnTo>
                    <a:lnTo>
                      <a:pt x="81" y="90"/>
                    </a:lnTo>
                    <a:lnTo>
                      <a:pt x="84" y="84"/>
                    </a:lnTo>
                    <a:lnTo>
                      <a:pt x="84" y="77"/>
                    </a:lnTo>
                    <a:lnTo>
                      <a:pt x="84" y="74"/>
                    </a:lnTo>
                    <a:lnTo>
                      <a:pt x="84" y="71"/>
                    </a:lnTo>
                    <a:lnTo>
                      <a:pt x="87" y="68"/>
                    </a:lnTo>
                    <a:lnTo>
                      <a:pt x="90" y="64"/>
                    </a:lnTo>
                    <a:lnTo>
                      <a:pt x="87" y="61"/>
                    </a:lnTo>
                    <a:lnTo>
                      <a:pt x="84" y="58"/>
                    </a:lnTo>
                    <a:lnTo>
                      <a:pt x="90" y="58"/>
                    </a:lnTo>
                    <a:lnTo>
                      <a:pt x="93" y="58"/>
                    </a:lnTo>
                    <a:lnTo>
                      <a:pt x="93" y="51"/>
                    </a:lnTo>
                    <a:lnTo>
                      <a:pt x="97" y="42"/>
                    </a:lnTo>
                    <a:lnTo>
                      <a:pt x="97" y="39"/>
                    </a:lnTo>
                    <a:lnTo>
                      <a:pt x="93" y="35"/>
                    </a:lnTo>
                    <a:lnTo>
                      <a:pt x="90" y="32"/>
                    </a:lnTo>
                    <a:lnTo>
                      <a:pt x="90" y="29"/>
                    </a:lnTo>
                    <a:lnTo>
                      <a:pt x="93" y="26"/>
                    </a:lnTo>
                    <a:lnTo>
                      <a:pt x="97" y="26"/>
                    </a:lnTo>
                    <a:lnTo>
                      <a:pt x="97" y="23"/>
                    </a:lnTo>
                    <a:lnTo>
                      <a:pt x="100" y="23"/>
                    </a:lnTo>
                    <a:lnTo>
                      <a:pt x="109" y="19"/>
                    </a:lnTo>
                    <a:lnTo>
                      <a:pt x="116" y="19"/>
                    </a:lnTo>
                    <a:lnTo>
                      <a:pt x="119" y="19"/>
                    </a:lnTo>
                    <a:lnTo>
                      <a:pt x="116" y="16"/>
                    </a:lnTo>
                    <a:lnTo>
                      <a:pt x="119" y="16"/>
                    </a:lnTo>
                    <a:lnTo>
                      <a:pt x="119" y="13"/>
                    </a:lnTo>
                    <a:lnTo>
                      <a:pt x="116" y="13"/>
                    </a:lnTo>
                    <a:lnTo>
                      <a:pt x="109" y="16"/>
                    </a:lnTo>
                    <a:lnTo>
                      <a:pt x="109" y="13"/>
                    </a:lnTo>
                    <a:lnTo>
                      <a:pt x="106" y="13"/>
                    </a:lnTo>
                    <a:lnTo>
                      <a:pt x="100" y="19"/>
                    </a:lnTo>
                    <a:lnTo>
                      <a:pt x="93" y="23"/>
                    </a:lnTo>
                    <a:lnTo>
                      <a:pt x="90" y="16"/>
                    </a:lnTo>
                    <a:lnTo>
                      <a:pt x="87" y="6"/>
                    </a:lnTo>
                    <a:lnTo>
                      <a:pt x="87" y="3"/>
                    </a:lnTo>
                    <a:lnTo>
                      <a:pt x="81" y="0"/>
                    </a:lnTo>
                    <a:lnTo>
                      <a:pt x="77" y="6"/>
                    </a:lnTo>
                    <a:lnTo>
                      <a:pt x="77" y="10"/>
                    </a:lnTo>
                    <a:lnTo>
                      <a:pt x="77" y="13"/>
                    </a:lnTo>
                    <a:lnTo>
                      <a:pt x="71" y="10"/>
                    </a:lnTo>
                    <a:lnTo>
                      <a:pt x="71" y="13"/>
                    </a:lnTo>
                    <a:lnTo>
                      <a:pt x="71" y="16"/>
                    </a:lnTo>
                    <a:lnTo>
                      <a:pt x="68" y="16"/>
                    </a:lnTo>
                    <a:lnTo>
                      <a:pt x="61" y="19"/>
                    </a:lnTo>
                    <a:lnTo>
                      <a:pt x="58" y="16"/>
                    </a:lnTo>
                    <a:lnTo>
                      <a:pt x="45" y="13"/>
                    </a:lnTo>
                    <a:lnTo>
                      <a:pt x="39" y="13"/>
                    </a:lnTo>
                    <a:lnTo>
                      <a:pt x="39" y="16"/>
                    </a:lnTo>
                    <a:lnTo>
                      <a:pt x="32" y="16"/>
                    </a:lnTo>
                    <a:lnTo>
                      <a:pt x="32" y="26"/>
                    </a:lnTo>
                    <a:lnTo>
                      <a:pt x="26" y="32"/>
                    </a:lnTo>
                    <a:lnTo>
                      <a:pt x="23" y="32"/>
                    </a:lnTo>
                    <a:lnTo>
                      <a:pt x="23" y="35"/>
                    </a:lnTo>
                    <a:lnTo>
                      <a:pt x="23" y="39"/>
                    </a:lnTo>
                    <a:lnTo>
                      <a:pt x="19" y="42"/>
                    </a:lnTo>
                    <a:lnTo>
                      <a:pt x="16" y="42"/>
                    </a:lnTo>
                    <a:lnTo>
                      <a:pt x="13" y="39"/>
                    </a:lnTo>
                    <a:lnTo>
                      <a:pt x="7" y="39"/>
                    </a:lnTo>
                    <a:lnTo>
                      <a:pt x="3" y="35"/>
                    </a:lnTo>
                    <a:close/>
                  </a:path>
                </a:pathLst>
              </a:custGeom>
              <a:solidFill>
                <a:srgbClr val="CCCCCC"/>
              </a:solidFill>
              <a:ln w="9525">
                <a:noFill/>
                <a:round/>
                <a:headEnd/>
                <a:tailEnd/>
              </a:ln>
            </p:spPr>
            <p:txBody>
              <a:bodyPr/>
              <a:lstStyle/>
              <a:p>
                <a:endParaRPr lang="en-US"/>
              </a:p>
            </p:txBody>
          </p:sp>
          <p:sp>
            <p:nvSpPr>
              <p:cNvPr id="33281" name="Freeform 364"/>
              <p:cNvSpPr>
                <a:spLocks/>
              </p:cNvSpPr>
              <p:nvPr/>
            </p:nvSpPr>
            <p:spPr bwMode="auto">
              <a:xfrm>
                <a:off x="3279" y="1717"/>
                <a:ext cx="119" cy="116"/>
              </a:xfrm>
              <a:custGeom>
                <a:avLst/>
                <a:gdLst>
                  <a:gd name="T0" fmla="*/ 7 w 119"/>
                  <a:gd name="T1" fmla="*/ 45 h 116"/>
                  <a:gd name="T2" fmla="*/ 3 w 119"/>
                  <a:gd name="T3" fmla="*/ 51 h 116"/>
                  <a:gd name="T4" fmla="*/ 3 w 119"/>
                  <a:gd name="T5" fmla="*/ 58 h 116"/>
                  <a:gd name="T6" fmla="*/ 3 w 119"/>
                  <a:gd name="T7" fmla="*/ 61 h 116"/>
                  <a:gd name="T8" fmla="*/ 3 w 119"/>
                  <a:gd name="T9" fmla="*/ 71 h 116"/>
                  <a:gd name="T10" fmla="*/ 10 w 119"/>
                  <a:gd name="T11" fmla="*/ 87 h 116"/>
                  <a:gd name="T12" fmla="*/ 13 w 119"/>
                  <a:gd name="T13" fmla="*/ 90 h 116"/>
                  <a:gd name="T14" fmla="*/ 19 w 119"/>
                  <a:gd name="T15" fmla="*/ 100 h 116"/>
                  <a:gd name="T16" fmla="*/ 13 w 119"/>
                  <a:gd name="T17" fmla="*/ 113 h 116"/>
                  <a:gd name="T18" fmla="*/ 35 w 119"/>
                  <a:gd name="T19" fmla="*/ 116 h 116"/>
                  <a:gd name="T20" fmla="*/ 45 w 119"/>
                  <a:gd name="T21" fmla="*/ 116 h 116"/>
                  <a:gd name="T22" fmla="*/ 61 w 119"/>
                  <a:gd name="T23" fmla="*/ 113 h 116"/>
                  <a:gd name="T24" fmla="*/ 61 w 119"/>
                  <a:gd name="T25" fmla="*/ 106 h 116"/>
                  <a:gd name="T26" fmla="*/ 64 w 119"/>
                  <a:gd name="T27" fmla="*/ 93 h 116"/>
                  <a:gd name="T28" fmla="*/ 71 w 119"/>
                  <a:gd name="T29" fmla="*/ 90 h 116"/>
                  <a:gd name="T30" fmla="*/ 74 w 119"/>
                  <a:gd name="T31" fmla="*/ 87 h 116"/>
                  <a:gd name="T32" fmla="*/ 77 w 119"/>
                  <a:gd name="T33" fmla="*/ 87 h 116"/>
                  <a:gd name="T34" fmla="*/ 81 w 119"/>
                  <a:gd name="T35" fmla="*/ 90 h 116"/>
                  <a:gd name="T36" fmla="*/ 84 w 119"/>
                  <a:gd name="T37" fmla="*/ 77 h 116"/>
                  <a:gd name="T38" fmla="*/ 84 w 119"/>
                  <a:gd name="T39" fmla="*/ 71 h 116"/>
                  <a:gd name="T40" fmla="*/ 90 w 119"/>
                  <a:gd name="T41" fmla="*/ 64 h 116"/>
                  <a:gd name="T42" fmla="*/ 84 w 119"/>
                  <a:gd name="T43" fmla="*/ 58 h 116"/>
                  <a:gd name="T44" fmla="*/ 90 w 119"/>
                  <a:gd name="T45" fmla="*/ 58 h 116"/>
                  <a:gd name="T46" fmla="*/ 93 w 119"/>
                  <a:gd name="T47" fmla="*/ 51 h 116"/>
                  <a:gd name="T48" fmla="*/ 97 w 119"/>
                  <a:gd name="T49" fmla="*/ 42 h 116"/>
                  <a:gd name="T50" fmla="*/ 93 w 119"/>
                  <a:gd name="T51" fmla="*/ 35 h 116"/>
                  <a:gd name="T52" fmla="*/ 90 w 119"/>
                  <a:gd name="T53" fmla="*/ 29 h 116"/>
                  <a:gd name="T54" fmla="*/ 97 w 119"/>
                  <a:gd name="T55" fmla="*/ 26 h 116"/>
                  <a:gd name="T56" fmla="*/ 100 w 119"/>
                  <a:gd name="T57" fmla="*/ 23 h 116"/>
                  <a:gd name="T58" fmla="*/ 116 w 119"/>
                  <a:gd name="T59" fmla="*/ 19 h 116"/>
                  <a:gd name="T60" fmla="*/ 116 w 119"/>
                  <a:gd name="T61" fmla="*/ 16 h 116"/>
                  <a:gd name="T62" fmla="*/ 119 w 119"/>
                  <a:gd name="T63" fmla="*/ 13 h 116"/>
                  <a:gd name="T64" fmla="*/ 109 w 119"/>
                  <a:gd name="T65" fmla="*/ 16 h 116"/>
                  <a:gd name="T66" fmla="*/ 106 w 119"/>
                  <a:gd name="T67" fmla="*/ 13 h 116"/>
                  <a:gd name="T68" fmla="*/ 93 w 119"/>
                  <a:gd name="T69" fmla="*/ 23 h 116"/>
                  <a:gd name="T70" fmla="*/ 87 w 119"/>
                  <a:gd name="T71" fmla="*/ 6 h 116"/>
                  <a:gd name="T72" fmla="*/ 87 w 119"/>
                  <a:gd name="T73" fmla="*/ 3 h 116"/>
                  <a:gd name="T74" fmla="*/ 81 w 119"/>
                  <a:gd name="T75" fmla="*/ 0 h 116"/>
                  <a:gd name="T76" fmla="*/ 77 w 119"/>
                  <a:gd name="T77" fmla="*/ 10 h 116"/>
                  <a:gd name="T78" fmla="*/ 71 w 119"/>
                  <a:gd name="T79" fmla="*/ 10 h 116"/>
                  <a:gd name="T80" fmla="*/ 71 w 119"/>
                  <a:gd name="T81" fmla="*/ 16 h 116"/>
                  <a:gd name="T82" fmla="*/ 68 w 119"/>
                  <a:gd name="T83" fmla="*/ 16 h 116"/>
                  <a:gd name="T84" fmla="*/ 58 w 119"/>
                  <a:gd name="T85" fmla="*/ 16 h 116"/>
                  <a:gd name="T86" fmla="*/ 45 w 119"/>
                  <a:gd name="T87" fmla="*/ 13 h 116"/>
                  <a:gd name="T88" fmla="*/ 39 w 119"/>
                  <a:gd name="T89" fmla="*/ 13 h 116"/>
                  <a:gd name="T90" fmla="*/ 32 w 119"/>
                  <a:gd name="T91" fmla="*/ 16 h 116"/>
                  <a:gd name="T92" fmla="*/ 32 w 119"/>
                  <a:gd name="T93" fmla="*/ 26 h 116"/>
                  <a:gd name="T94" fmla="*/ 23 w 119"/>
                  <a:gd name="T95" fmla="*/ 32 h 116"/>
                  <a:gd name="T96" fmla="*/ 23 w 119"/>
                  <a:gd name="T97" fmla="*/ 39 h 116"/>
                  <a:gd name="T98" fmla="*/ 16 w 119"/>
                  <a:gd name="T99" fmla="*/ 42 h 116"/>
                  <a:gd name="T100" fmla="*/ 7 w 119"/>
                  <a:gd name="T101" fmla="*/ 39 h 116"/>
                  <a:gd name="T102" fmla="*/ 3 w 119"/>
                  <a:gd name="T103" fmla="*/ 35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9"/>
                  <a:gd name="T157" fmla="*/ 0 h 116"/>
                  <a:gd name="T158" fmla="*/ 119 w 11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9" h="116">
                    <a:moveTo>
                      <a:pt x="3" y="35"/>
                    </a:moveTo>
                    <a:lnTo>
                      <a:pt x="7" y="45"/>
                    </a:lnTo>
                    <a:lnTo>
                      <a:pt x="3" y="51"/>
                    </a:lnTo>
                    <a:lnTo>
                      <a:pt x="0" y="55"/>
                    </a:lnTo>
                    <a:lnTo>
                      <a:pt x="3" y="58"/>
                    </a:lnTo>
                    <a:lnTo>
                      <a:pt x="3" y="61"/>
                    </a:lnTo>
                    <a:lnTo>
                      <a:pt x="7" y="64"/>
                    </a:lnTo>
                    <a:lnTo>
                      <a:pt x="3" y="71"/>
                    </a:lnTo>
                    <a:lnTo>
                      <a:pt x="7" y="77"/>
                    </a:lnTo>
                    <a:lnTo>
                      <a:pt x="10" y="87"/>
                    </a:lnTo>
                    <a:lnTo>
                      <a:pt x="13" y="90"/>
                    </a:lnTo>
                    <a:lnTo>
                      <a:pt x="19" y="93"/>
                    </a:lnTo>
                    <a:lnTo>
                      <a:pt x="19" y="100"/>
                    </a:lnTo>
                    <a:lnTo>
                      <a:pt x="16" y="106"/>
                    </a:lnTo>
                    <a:lnTo>
                      <a:pt x="13" y="113"/>
                    </a:lnTo>
                    <a:lnTo>
                      <a:pt x="29" y="116"/>
                    </a:lnTo>
                    <a:lnTo>
                      <a:pt x="35" y="116"/>
                    </a:lnTo>
                    <a:lnTo>
                      <a:pt x="42" y="116"/>
                    </a:lnTo>
                    <a:lnTo>
                      <a:pt x="45" y="116"/>
                    </a:lnTo>
                    <a:lnTo>
                      <a:pt x="52" y="116"/>
                    </a:lnTo>
                    <a:lnTo>
                      <a:pt x="61" y="113"/>
                    </a:lnTo>
                    <a:lnTo>
                      <a:pt x="61" y="109"/>
                    </a:lnTo>
                    <a:lnTo>
                      <a:pt x="61" y="106"/>
                    </a:lnTo>
                    <a:lnTo>
                      <a:pt x="61" y="100"/>
                    </a:lnTo>
                    <a:lnTo>
                      <a:pt x="64" y="93"/>
                    </a:lnTo>
                    <a:lnTo>
                      <a:pt x="71" y="93"/>
                    </a:lnTo>
                    <a:lnTo>
                      <a:pt x="71" y="90"/>
                    </a:lnTo>
                    <a:lnTo>
                      <a:pt x="74" y="87"/>
                    </a:lnTo>
                    <a:lnTo>
                      <a:pt x="77" y="87"/>
                    </a:lnTo>
                    <a:lnTo>
                      <a:pt x="81" y="90"/>
                    </a:lnTo>
                    <a:lnTo>
                      <a:pt x="84" y="84"/>
                    </a:lnTo>
                    <a:lnTo>
                      <a:pt x="84" y="77"/>
                    </a:lnTo>
                    <a:lnTo>
                      <a:pt x="84" y="74"/>
                    </a:lnTo>
                    <a:lnTo>
                      <a:pt x="84" y="71"/>
                    </a:lnTo>
                    <a:lnTo>
                      <a:pt x="87" y="68"/>
                    </a:lnTo>
                    <a:lnTo>
                      <a:pt x="90" y="64"/>
                    </a:lnTo>
                    <a:lnTo>
                      <a:pt x="87" y="61"/>
                    </a:lnTo>
                    <a:lnTo>
                      <a:pt x="84" y="58"/>
                    </a:lnTo>
                    <a:lnTo>
                      <a:pt x="90" y="58"/>
                    </a:lnTo>
                    <a:lnTo>
                      <a:pt x="93" y="58"/>
                    </a:lnTo>
                    <a:lnTo>
                      <a:pt x="93" y="51"/>
                    </a:lnTo>
                    <a:lnTo>
                      <a:pt x="97" y="42"/>
                    </a:lnTo>
                    <a:lnTo>
                      <a:pt x="97" y="39"/>
                    </a:lnTo>
                    <a:lnTo>
                      <a:pt x="93" y="35"/>
                    </a:lnTo>
                    <a:lnTo>
                      <a:pt x="90" y="32"/>
                    </a:lnTo>
                    <a:lnTo>
                      <a:pt x="90" y="29"/>
                    </a:lnTo>
                    <a:lnTo>
                      <a:pt x="93" y="26"/>
                    </a:lnTo>
                    <a:lnTo>
                      <a:pt x="97" y="26"/>
                    </a:lnTo>
                    <a:lnTo>
                      <a:pt x="97" y="23"/>
                    </a:lnTo>
                    <a:lnTo>
                      <a:pt x="100" y="23"/>
                    </a:lnTo>
                    <a:lnTo>
                      <a:pt x="109" y="19"/>
                    </a:lnTo>
                    <a:lnTo>
                      <a:pt x="116" y="19"/>
                    </a:lnTo>
                    <a:lnTo>
                      <a:pt x="119" y="19"/>
                    </a:lnTo>
                    <a:lnTo>
                      <a:pt x="116" y="16"/>
                    </a:lnTo>
                    <a:lnTo>
                      <a:pt x="119" y="16"/>
                    </a:lnTo>
                    <a:lnTo>
                      <a:pt x="119" y="13"/>
                    </a:lnTo>
                    <a:lnTo>
                      <a:pt x="116" y="13"/>
                    </a:lnTo>
                    <a:lnTo>
                      <a:pt x="109" y="16"/>
                    </a:lnTo>
                    <a:lnTo>
                      <a:pt x="109" y="13"/>
                    </a:lnTo>
                    <a:lnTo>
                      <a:pt x="106" y="13"/>
                    </a:lnTo>
                    <a:lnTo>
                      <a:pt x="100" y="19"/>
                    </a:lnTo>
                    <a:lnTo>
                      <a:pt x="93" y="23"/>
                    </a:lnTo>
                    <a:lnTo>
                      <a:pt x="90" y="16"/>
                    </a:lnTo>
                    <a:lnTo>
                      <a:pt x="87" y="6"/>
                    </a:lnTo>
                    <a:lnTo>
                      <a:pt x="87" y="3"/>
                    </a:lnTo>
                    <a:lnTo>
                      <a:pt x="81" y="0"/>
                    </a:lnTo>
                    <a:lnTo>
                      <a:pt x="77" y="6"/>
                    </a:lnTo>
                    <a:lnTo>
                      <a:pt x="77" y="10"/>
                    </a:lnTo>
                    <a:lnTo>
                      <a:pt x="77" y="13"/>
                    </a:lnTo>
                    <a:lnTo>
                      <a:pt x="71" y="10"/>
                    </a:lnTo>
                    <a:lnTo>
                      <a:pt x="71" y="13"/>
                    </a:lnTo>
                    <a:lnTo>
                      <a:pt x="71" y="16"/>
                    </a:lnTo>
                    <a:lnTo>
                      <a:pt x="68" y="16"/>
                    </a:lnTo>
                    <a:lnTo>
                      <a:pt x="61" y="19"/>
                    </a:lnTo>
                    <a:lnTo>
                      <a:pt x="58" y="16"/>
                    </a:lnTo>
                    <a:lnTo>
                      <a:pt x="45" y="13"/>
                    </a:lnTo>
                    <a:lnTo>
                      <a:pt x="39" y="13"/>
                    </a:lnTo>
                    <a:lnTo>
                      <a:pt x="39" y="16"/>
                    </a:lnTo>
                    <a:lnTo>
                      <a:pt x="32" y="16"/>
                    </a:lnTo>
                    <a:lnTo>
                      <a:pt x="32" y="26"/>
                    </a:lnTo>
                    <a:lnTo>
                      <a:pt x="26" y="32"/>
                    </a:lnTo>
                    <a:lnTo>
                      <a:pt x="23" y="32"/>
                    </a:lnTo>
                    <a:lnTo>
                      <a:pt x="23" y="35"/>
                    </a:lnTo>
                    <a:lnTo>
                      <a:pt x="23" y="39"/>
                    </a:lnTo>
                    <a:lnTo>
                      <a:pt x="19" y="42"/>
                    </a:lnTo>
                    <a:lnTo>
                      <a:pt x="16" y="42"/>
                    </a:lnTo>
                    <a:lnTo>
                      <a:pt x="13" y="39"/>
                    </a:lnTo>
                    <a:lnTo>
                      <a:pt x="7" y="39"/>
                    </a:lnTo>
                    <a:lnTo>
                      <a:pt x="3" y="35"/>
                    </a:lnTo>
                  </a:path>
                </a:pathLst>
              </a:custGeom>
              <a:noFill/>
              <a:ln w="0">
                <a:solidFill>
                  <a:srgbClr val="7F7F7F"/>
                </a:solidFill>
                <a:round/>
                <a:headEnd/>
                <a:tailEnd/>
              </a:ln>
            </p:spPr>
            <p:txBody>
              <a:bodyPr/>
              <a:lstStyle/>
              <a:p>
                <a:endParaRPr lang="en-US"/>
              </a:p>
            </p:txBody>
          </p:sp>
          <p:sp>
            <p:nvSpPr>
              <p:cNvPr id="33282" name="Freeform 365"/>
              <p:cNvSpPr>
                <a:spLocks/>
              </p:cNvSpPr>
              <p:nvPr/>
            </p:nvSpPr>
            <p:spPr bwMode="auto">
              <a:xfrm>
                <a:off x="3327" y="1682"/>
                <a:ext cx="71" cy="58"/>
              </a:xfrm>
              <a:custGeom>
                <a:avLst/>
                <a:gdLst>
                  <a:gd name="T0" fmla="*/ 55 w 71"/>
                  <a:gd name="T1" fmla="*/ 29 h 58"/>
                  <a:gd name="T2" fmla="*/ 58 w 71"/>
                  <a:gd name="T3" fmla="*/ 35 h 58"/>
                  <a:gd name="T4" fmla="*/ 68 w 71"/>
                  <a:gd name="T5" fmla="*/ 35 h 58"/>
                  <a:gd name="T6" fmla="*/ 71 w 71"/>
                  <a:gd name="T7" fmla="*/ 45 h 58"/>
                  <a:gd name="T8" fmla="*/ 71 w 71"/>
                  <a:gd name="T9" fmla="*/ 51 h 58"/>
                  <a:gd name="T10" fmla="*/ 68 w 71"/>
                  <a:gd name="T11" fmla="*/ 48 h 58"/>
                  <a:gd name="T12" fmla="*/ 61 w 71"/>
                  <a:gd name="T13" fmla="*/ 48 h 58"/>
                  <a:gd name="T14" fmla="*/ 52 w 71"/>
                  <a:gd name="T15" fmla="*/ 54 h 58"/>
                  <a:gd name="T16" fmla="*/ 42 w 71"/>
                  <a:gd name="T17" fmla="*/ 51 h 58"/>
                  <a:gd name="T18" fmla="*/ 39 w 71"/>
                  <a:gd name="T19" fmla="*/ 41 h 58"/>
                  <a:gd name="T20" fmla="*/ 33 w 71"/>
                  <a:gd name="T21" fmla="*/ 35 h 58"/>
                  <a:gd name="T22" fmla="*/ 29 w 71"/>
                  <a:gd name="T23" fmla="*/ 41 h 58"/>
                  <a:gd name="T24" fmla="*/ 29 w 71"/>
                  <a:gd name="T25" fmla="*/ 48 h 58"/>
                  <a:gd name="T26" fmla="*/ 23 w 71"/>
                  <a:gd name="T27" fmla="*/ 48 h 58"/>
                  <a:gd name="T28" fmla="*/ 23 w 71"/>
                  <a:gd name="T29" fmla="*/ 51 h 58"/>
                  <a:gd name="T30" fmla="*/ 13 w 71"/>
                  <a:gd name="T31" fmla="*/ 54 h 58"/>
                  <a:gd name="T32" fmla="*/ 10 w 71"/>
                  <a:gd name="T33" fmla="*/ 48 h 58"/>
                  <a:gd name="T34" fmla="*/ 10 w 71"/>
                  <a:gd name="T35" fmla="*/ 45 h 58"/>
                  <a:gd name="T36" fmla="*/ 7 w 71"/>
                  <a:gd name="T37" fmla="*/ 32 h 58"/>
                  <a:gd name="T38" fmla="*/ 4 w 71"/>
                  <a:gd name="T39" fmla="*/ 25 h 58"/>
                  <a:gd name="T40" fmla="*/ 0 w 71"/>
                  <a:gd name="T41" fmla="*/ 22 h 58"/>
                  <a:gd name="T42" fmla="*/ 10 w 71"/>
                  <a:gd name="T43" fmla="*/ 19 h 58"/>
                  <a:gd name="T44" fmla="*/ 13 w 71"/>
                  <a:gd name="T45" fmla="*/ 13 h 58"/>
                  <a:gd name="T46" fmla="*/ 13 w 71"/>
                  <a:gd name="T47" fmla="*/ 6 h 58"/>
                  <a:gd name="T48" fmla="*/ 20 w 71"/>
                  <a:gd name="T49" fmla="*/ 0 h 58"/>
                  <a:gd name="T50" fmla="*/ 26 w 71"/>
                  <a:gd name="T51" fmla="*/ 3 h 58"/>
                  <a:gd name="T52" fmla="*/ 23 w 71"/>
                  <a:gd name="T53" fmla="*/ 9 h 58"/>
                  <a:gd name="T54" fmla="*/ 26 w 71"/>
                  <a:gd name="T55" fmla="*/ 9 h 58"/>
                  <a:gd name="T56" fmla="*/ 20 w 71"/>
                  <a:gd name="T57" fmla="*/ 13 h 58"/>
                  <a:gd name="T58" fmla="*/ 13 w 71"/>
                  <a:gd name="T59" fmla="*/ 13 h 58"/>
                  <a:gd name="T60" fmla="*/ 16 w 71"/>
                  <a:gd name="T61" fmla="*/ 19 h 58"/>
                  <a:gd name="T62" fmla="*/ 29 w 71"/>
                  <a:gd name="T63" fmla="*/ 22 h 58"/>
                  <a:gd name="T64" fmla="*/ 36 w 71"/>
                  <a:gd name="T65" fmla="*/ 19 h 58"/>
                  <a:gd name="T66" fmla="*/ 42 w 71"/>
                  <a:gd name="T67" fmla="*/ 22 h 58"/>
                  <a:gd name="T68" fmla="*/ 52 w 71"/>
                  <a:gd name="T69" fmla="*/ 22 h 58"/>
                  <a:gd name="T70" fmla="*/ 55 w 71"/>
                  <a:gd name="T71" fmla="*/ 1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58"/>
                  <a:gd name="T110" fmla="*/ 71 w 71"/>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58">
                    <a:moveTo>
                      <a:pt x="55" y="19"/>
                    </a:moveTo>
                    <a:lnTo>
                      <a:pt x="55" y="29"/>
                    </a:lnTo>
                    <a:lnTo>
                      <a:pt x="58" y="32"/>
                    </a:lnTo>
                    <a:lnTo>
                      <a:pt x="58" y="35"/>
                    </a:lnTo>
                    <a:lnTo>
                      <a:pt x="65" y="35"/>
                    </a:lnTo>
                    <a:lnTo>
                      <a:pt x="68" y="35"/>
                    </a:lnTo>
                    <a:lnTo>
                      <a:pt x="68" y="38"/>
                    </a:lnTo>
                    <a:lnTo>
                      <a:pt x="71" y="45"/>
                    </a:lnTo>
                    <a:lnTo>
                      <a:pt x="71" y="51"/>
                    </a:lnTo>
                    <a:lnTo>
                      <a:pt x="71" y="48"/>
                    </a:lnTo>
                    <a:lnTo>
                      <a:pt x="68" y="48"/>
                    </a:lnTo>
                    <a:lnTo>
                      <a:pt x="61" y="51"/>
                    </a:lnTo>
                    <a:lnTo>
                      <a:pt x="61" y="48"/>
                    </a:lnTo>
                    <a:lnTo>
                      <a:pt x="58" y="48"/>
                    </a:lnTo>
                    <a:lnTo>
                      <a:pt x="52" y="54"/>
                    </a:lnTo>
                    <a:lnTo>
                      <a:pt x="45" y="58"/>
                    </a:lnTo>
                    <a:lnTo>
                      <a:pt x="42" y="51"/>
                    </a:lnTo>
                    <a:lnTo>
                      <a:pt x="39" y="41"/>
                    </a:lnTo>
                    <a:lnTo>
                      <a:pt x="39" y="38"/>
                    </a:lnTo>
                    <a:lnTo>
                      <a:pt x="33" y="35"/>
                    </a:lnTo>
                    <a:lnTo>
                      <a:pt x="29" y="41"/>
                    </a:lnTo>
                    <a:lnTo>
                      <a:pt x="29" y="45"/>
                    </a:lnTo>
                    <a:lnTo>
                      <a:pt x="29" y="48"/>
                    </a:lnTo>
                    <a:lnTo>
                      <a:pt x="23" y="45"/>
                    </a:lnTo>
                    <a:lnTo>
                      <a:pt x="23" y="48"/>
                    </a:lnTo>
                    <a:lnTo>
                      <a:pt x="23" y="51"/>
                    </a:lnTo>
                    <a:lnTo>
                      <a:pt x="20" y="51"/>
                    </a:lnTo>
                    <a:lnTo>
                      <a:pt x="13" y="54"/>
                    </a:lnTo>
                    <a:lnTo>
                      <a:pt x="10" y="51"/>
                    </a:lnTo>
                    <a:lnTo>
                      <a:pt x="10" y="48"/>
                    </a:lnTo>
                    <a:lnTo>
                      <a:pt x="10" y="45"/>
                    </a:lnTo>
                    <a:lnTo>
                      <a:pt x="13" y="38"/>
                    </a:lnTo>
                    <a:lnTo>
                      <a:pt x="7" y="32"/>
                    </a:lnTo>
                    <a:lnTo>
                      <a:pt x="7" y="25"/>
                    </a:lnTo>
                    <a:lnTo>
                      <a:pt x="4" y="25"/>
                    </a:lnTo>
                    <a:lnTo>
                      <a:pt x="0" y="22"/>
                    </a:lnTo>
                    <a:lnTo>
                      <a:pt x="0" y="19"/>
                    </a:lnTo>
                    <a:lnTo>
                      <a:pt x="10" y="19"/>
                    </a:lnTo>
                    <a:lnTo>
                      <a:pt x="10" y="13"/>
                    </a:lnTo>
                    <a:lnTo>
                      <a:pt x="13" y="13"/>
                    </a:lnTo>
                    <a:lnTo>
                      <a:pt x="13" y="6"/>
                    </a:lnTo>
                    <a:lnTo>
                      <a:pt x="16" y="6"/>
                    </a:lnTo>
                    <a:lnTo>
                      <a:pt x="20" y="0"/>
                    </a:lnTo>
                    <a:lnTo>
                      <a:pt x="23" y="0"/>
                    </a:lnTo>
                    <a:lnTo>
                      <a:pt x="26" y="3"/>
                    </a:lnTo>
                    <a:lnTo>
                      <a:pt x="23" y="6"/>
                    </a:lnTo>
                    <a:lnTo>
                      <a:pt x="23" y="9"/>
                    </a:lnTo>
                    <a:lnTo>
                      <a:pt x="26" y="13"/>
                    </a:lnTo>
                    <a:lnTo>
                      <a:pt x="26" y="9"/>
                    </a:lnTo>
                    <a:lnTo>
                      <a:pt x="26" y="13"/>
                    </a:lnTo>
                    <a:lnTo>
                      <a:pt x="20" y="13"/>
                    </a:lnTo>
                    <a:lnTo>
                      <a:pt x="16" y="13"/>
                    </a:lnTo>
                    <a:lnTo>
                      <a:pt x="13" y="13"/>
                    </a:lnTo>
                    <a:lnTo>
                      <a:pt x="16" y="19"/>
                    </a:lnTo>
                    <a:lnTo>
                      <a:pt x="26" y="19"/>
                    </a:lnTo>
                    <a:lnTo>
                      <a:pt x="29" y="22"/>
                    </a:lnTo>
                    <a:lnTo>
                      <a:pt x="36" y="19"/>
                    </a:lnTo>
                    <a:lnTo>
                      <a:pt x="39" y="22"/>
                    </a:lnTo>
                    <a:lnTo>
                      <a:pt x="42" y="22"/>
                    </a:lnTo>
                    <a:lnTo>
                      <a:pt x="45" y="22"/>
                    </a:lnTo>
                    <a:lnTo>
                      <a:pt x="52" y="22"/>
                    </a:lnTo>
                    <a:lnTo>
                      <a:pt x="52" y="19"/>
                    </a:lnTo>
                    <a:lnTo>
                      <a:pt x="55" y="19"/>
                    </a:lnTo>
                    <a:close/>
                  </a:path>
                </a:pathLst>
              </a:custGeom>
              <a:solidFill>
                <a:srgbClr val="CCCCCC"/>
              </a:solidFill>
              <a:ln w="9525">
                <a:noFill/>
                <a:round/>
                <a:headEnd/>
                <a:tailEnd/>
              </a:ln>
            </p:spPr>
            <p:txBody>
              <a:bodyPr/>
              <a:lstStyle/>
              <a:p>
                <a:endParaRPr lang="en-US"/>
              </a:p>
            </p:txBody>
          </p:sp>
          <p:sp>
            <p:nvSpPr>
              <p:cNvPr id="33283" name="Freeform 366"/>
              <p:cNvSpPr>
                <a:spLocks/>
              </p:cNvSpPr>
              <p:nvPr/>
            </p:nvSpPr>
            <p:spPr bwMode="auto">
              <a:xfrm>
                <a:off x="3327" y="1682"/>
                <a:ext cx="71" cy="58"/>
              </a:xfrm>
              <a:custGeom>
                <a:avLst/>
                <a:gdLst>
                  <a:gd name="T0" fmla="*/ 55 w 71"/>
                  <a:gd name="T1" fmla="*/ 29 h 58"/>
                  <a:gd name="T2" fmla="*/ 58 w 71"/>
                  <a:gd name="T3" fmla="*/ 35 h 58"/>
                  <a:gd name="T4" fmla="*/ 68 w 71"/>
                  <a:gd name="T5" fmla="*/ 35 h 58"/>
                  <a:gd name="T6" fmla="*/ 71 w 71"/>
                  <a:gd name="T7" fmla="*/ 45 h 58"/>
                  <a:gd name="T8" fmla="*/ 71 w 71"/>
                  <a:gd name="T9" fmla="*/ 51 h 58"/>
                  <a:gd name="T10" fmla="*/ 68 w 71"/>
                  <a:gd name="T11" fmla="*/ 48 h 58"/>
                  <a:gd name="T12" fmla="*/ 61 w 71"/>
                  <a:gd name="T13" fmla="*/ 48 h 58"/>
                  <a:gd name="T14" fmla="*/ 52 w 71"/>
                  <a:gd name="T15" fmla="*/ 54 h 58"/>
                  <a:gd name="T16" fmla="*/ 42 w 71"/>
                  <a:gd name="T17" fmla="*/ 51 h 58"/>
                  <a:gd name="T18" fmla="*/ 39 w 71"/>
                  <a:gd name="T19" fmla="*/ 41 h 58"/>
                  <a:gd name="T20" fmla="*/ 33 w 71"/>
                  <a:gd name="T21" fmla="*/ 35 h 58"/>
                  <a:gd name="T22" fmla="*/ 29 w 71"/>
                  <a:gd name="T23" fmla="*/ 41 h 58"/>
                  <a:gd name="T24" fmla="*/ 29 w 71"/>
                  <a:gd name="T25" fmla="*/ 48 h 58"/>
                  <a:gd name="T26" fmla="*/ 23 w 71"/>
                  <a:gd name="T27" fmla="*/ 48 h 58"/>
                  <a:gd name="T28" fmla="*/ 23 w 71"/>
                  <a:gd name="T29" fmla="*/ 51 h 58"/>
                  <a:gd name="T30" fmla="*/ 13 w 71"/>
                  <a:gd name="T31" fmla="*/ 54 h 58"/>
                  <a:gd name="T32" fmla="*/ 10 w 71"/>
                  <a:gd name="T33" fmla="*/ 48 h 58"/>
                  <a:gd name="T34" fmla="*/ 10 w 71"/>
                  <a:gd name="T35" fmla="*/ 45 h 58"/>
                  <a:gd name="T36" fmla="*/ 7 w 71"/>
                  <a:gd name="T37" fmla="*/ 32 h 58"/>
                  <a:gd name="T38" fmla="*/ 4 w 71"/>
                  <a:gd name="T39" fmla="*/ 25 h 58"/>
                  <a:gd name="T40" fmla="*/ 0 w 71"/>
                  <a:gd name="T41" fmla="*/ 22 h 58"/>
                  <a:gd name="T42" fmla="*/ 10 w 71"/>
                  <a:gd name="T43" fmla="*/ 19 h 58"/>
                  <a:gd name="T44" fmla="*/ 13 w 71"/>
                  <a:gd name="T45" fmla="*/ 13 h 58"/>
                  <a:gd name="T46" fmla="*/ 13 w 71"/>
                  <a:gd name="T47" fmla="*/ 6 h 58"/>
                  <a:gd name="T48" fmla="*/ 20 w 71"/>
                  <a:gd name="T49" fmla="*/ 0 h 58"/>
                  <a:gd name="T50" fmla="*/ 26 w 71"/>
                  <a:gd name="T51" fmla="*/ 3 h 58"/>
                  <a:gd name="T52" fmla="*/ 23 w 71"/>
                  <a:gd name="T53" fmla="*/ 9 h 58"/>
                  <a:gd name="T54" fmla="*/ 26 w 71"/>
                  <a:gd name="T55" fmla="*/ 9 h 58"/>
                  <a:gd name="T56" fmla="*/ 20 w 71"/>
                  <a:gd name="T57" fmla="*/ 13 h 58"/>
                  <a:gd name="T58" fmla="*/ 13 w 71"/>
                  <a:gd name="T59" fmla="*/ 13 h 58"/>
                  <a:gd name="T60" fmla="*/ 16 w 71"/>
                  <a:gd name="T61" fmla="*/ 19 h 58"/>
                  <a:gd name="T62" fmla="*/ 29 w 71"/>
                  <a:gd name="T63" fmla="*/ 22 h 58"/>
                  <a:gd name="T64" fmla="*/ 36 w 71"/>
                  <a:gd name="T65" fmla="*/ 19 h 58"/>
                  <a:gd name="T66" fmla="*/ 42 w 71"/>
                  <a:gd name="T67" fmla="*/ 22 h 58"/>
                  <a:gd name="T68" fmla="*/ 52 w 71"/>
                  <a:gd name="T69" fmla="*/ 22 h 58"/>
                  <a:gd name="T70" fmla="*/ 55 w 71"/>
                  <a:gd name="T71" fmla="*/ 1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58"/>
                  <a:gd name="T110" fmla="*/ 71 w 71"/>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58">
                    <a:moveTo>
                      <a:pt x="55" y="19"/>
                    </a:moveTo>
                    <a:lnTo>
                      <a:pt x="55" y="29"/>
                    </a:lnTo>
                    <a:lnTo>
                      <a:pt x="58" y="32"/>
                    </a:lnTo>
                    <a:lnTo>
                      <a:pt x="58" y="35"/>
                    </a:lnTo>
                    <a:lnTo>
                      <a:pt x="65" y="35"/>
                    </a:lnTo>
                    <a:lnTo>
                      <a:pt x="68" y="35"/>
                    </a:lnTo>
                    <a:lnTo>
                      <a:pt x="68" y="38"/>
                    </a:lnTo>
                    <a:lnTo>
                      <a:pt x="71" y="45"/>
                    </a:lnTo>
                    <a:lnTo>
                      <a:pt x="71" y="51"/>
                    </a:lnTo>
                    <a:lnTo>
                      <a:pt x="71" y="48"/>
                    </a:lnTo>
                    <a:lnTo>
                      <a:pt x="68" y="48"/>
                    </a:lnTo>
                    <a:lnTo>
                      <a:pt x="61" y="51"/>
                    </a:lnTo>
                    <a:lnTo>
                      <a:pt x="61" y="48"/>
                    </a:lnTo>
                    <a:lnTo>
                      <a:pt x="58" y="48"/>
                    </a:lnTo>
                    <a:lnTo>
                      <a:pt x="52" y="54"/>
                    </a:lnTo>
                    <a:lnTo>
                      <a:pt x="45" y="58"/>
                    </a:lnTo>
                    <a:lnTo>
                      <a:pt x="42" y="51"/>
                    </a:lnTo>
                    <a:lnTo>
                      <a:pt x="39" y="41"/>
                    </a:lnTo>
                    <a:lnTo>
                      <a:pt x="39" y="38"/>
                    </a:lnTo>
                    <a:lnTo>
                      <a:pt x="33" y="35"/>
                    </a:lnTo>
                    <a:lnTo>
                      <a:pt x="29" y="41"/>
                    </a:lnTo>
                    <a:lnTo>
                      <a:pt x="29" y="45"/>
                    </a:lnTo>
                    <a:lnTo>
                      <a:pt x="29" y="48"/>
                    </a:lnTo>
                    <a:lnTo>
                      <a:pt x="23" y="45"/>
                    </a:lnTo>
                    <a:lnTo>
                      <a:pt x="23" y="48"/>
                    </a:lnTo>
                    <a:lnTo>
                      <a:pt x="23" y="51"/>
                    </a:lnTo>
                    <a:lnTo>
                      <a:pt x="20" y="51"/>
                    </a:lnTo>
                    <a:lnTo>
                      <a:pt x="13" y="54"/>
                    </a:lnTo>
                    <a:lnTo>
                      <a:pt x="10" y="51"/>
                    </a:lnTo>
                    <a:lnTo>
                      <a:pt x="10" y="48"/>
                    </a:lnTo>
                    <a:lnTo>
                      <a:pt x="10" y="45"/>
                    </a:lnTo>
                    <a:lnTo>
                      <a:pt x="13" y="38"/>
                    </a:lnTo>
                    <a:lnTo>
                      <a:pt x="7" y="32"/>
                    </a:lnTo>
                    <a:lnTo>
                      <a:pt x="7" y="25"/>
                    </a:lnTo>
                    <a:lnTo>
                      <a:pt x="4" y="25"/>
                    </a:lnTo>
                    <a:lnTo>
                      <a:pt x="0" y="22"/>
                    </a:lnTo>
                    <a:lnTo>
                      <a:pt x="0" y="19"/>
                    </a:lnTo>
                    <a:lnTo>
                      <a:pt x="10" y="19"/>
                    </a:lnTo>
                    <a:lnTo>
                      <a:pt x="10" y="13"/>
                    </a:lnTo>
                    <a:lnTo>
                      <a:pt x="13" y="13"/>
                    </a:lnTo>
                    <a:lnTo>
                      <a:pt x="13" y="6"/>
                    </a:lnTo>
                    <a:lnTo>
                      <a:pt x="16" y="6"/>
                    </a:lnTo>
                    <a:lnTo>
                      <a:pt x="20" y="0"/>
                    </a:lnTo>
                    <a:lnTo>
                      <a:pt x="23" y="0"/>
                    </a:lnTo>
                    <a:lnTo>
                      <a:pt x="26" y="3"/>
                    </a:lnTo>
                    <a:lnTo>
                      <a:pt x="23" y="6"/>
                    </a:lnTo>
                    <a:lnTo>
                      <a:pt x="23" y="9"/>
                    </a:lnTo>
                    <a:lnTo>
                      <a:pt x="26" y="13"/>
                    </a:lnTo>
                    <a:lnTo>
                      <a:pt x="26" y="9"/>
                    </a:lnTo>
                    <a:lnTo>
                      <a:pt x="26" y="13"/>
                    </a:lnTo>
                    <a:lnTo>
                      <a:pt x="20" y="13"/>
                    </a:lnTo>
                    <a:lnTo>
                      <a:pt x="16" y="13"/>
                    </a:lnTo>
                    <a:lnTo>
                      <a:pt x="13" y="13"/>
                    </a:lnTo>
                    <a:lnTo>
                      <a:pt x="16" y="19"/>
                    </a:lnTo>
                    <a:lnTo>
                      <a:pt x="26" y="19"/>
                    </a:lnTo>
                    <a:lnTo>
                      <a:pt x="29" y="22"/>
                    </a:lnTo>
                    <a:lnTo>
                      <a:pt x="36" y="19"/>
                    </a:lnTo>
                    <a:lnTo>
                      <a:pt x="39" y="22"/>
                    </a:lnTo>
                    <a:lnTo>
                      <a:pt x="42" y="22"/>
                    </a:lnTo>
                    <a:lnTo>
                      <a:pt x="45" y="22"/>
                    </a:lnTo>
                    <a:lnTo>
                      <a:pt x="52" y="22"/>
                    </a:lnTo>
                    <a:lnTo>
                      <a:pt x="52" y="19"/>
                    </a:lnTo>
                    <a:lnTo>
                      <a:pt x="55" y="19"/>
                    </a:lnTo>
                  </a:path>
                </a:pathLst>
              </a:custGeom>
              <a:noFill/>
              <a:ln w="0">
                <a:solidFill>
                  <a:srgbClr val="7F7F7F"/>
                </a:solidFill>
                <a:round/>
                <a:headEnd/>
                <a:tailEnd/>
              </a:ln>
            </p:spPr>
            <p:txBody>
              <a:bodyPr/>
              <a:lstStyle/>
              <a:p>
                <a:endParaRPr lang="en-US"/>
              </a:p>
            </p:txBody>
          </p:sp>
          <p:sp>
            <p:nvSpPr>
              <p:cNvPr id="33284" name="Freeform 367"/>
              <p:cNvSpPr>
                <a:spLocks/>
              </p:cNvSpPr>
              <p:nvPr/>
            </p:nvSpPr>
            <p:spPr bwMode="auto">
              <a:xfrm>
                <a:off x="3192" y="1659"/>
                <a:ext cx="132" cy="100"/>
              </a:xfrm>
              <a:custGeom>
                <a:avLst/>
                <a:gdLst>
                  <a:gd name="T0" fmla="*/ 29 w 132"/>
                  <a:gd name="T1" fmla="*/ 71 h 100"/>
                  <a:gd name="T2" fmla="*/ 42 w 132"/>
                  <a:gd name="T3" fmla="*/ 61 h 100"/>
                  <a:gd name="T4" fmla="*/ 48 w 132"/>
                  <a:gd name="T5" fmla="*/ 58 h 100"/>
                  <a:gd name="T6" fmla="*/ 61 w 132"/>
                  <a:gd name="T7" fmla="*/ 68 h 100"/>
                  <a:gd name="T8" fmla="*/ 74 w 132"/>
                  <a:gd name="T9" fmla="*/ 74 h 100"/>
                  <a:gd name="T10" fmla="*/ 90 w 132"/>
                  <a:gd name="T11" fmla="*/ 81 h 100"/>
                  <a:gd name="T12" fmla="*/ 90 w 132"/>
                  <a:gd name="T13" fmla="*/ 93 h 100"/>
                  <a:gd name="T14" fmla="*/ 100 w 132"/>
                  <a:gd name="T15" fmla="*/ 97 h 100"/>
                  <a:gd name="T16" fmla="*/ 106 w 132"/>
                  <a:gd name="T17" fmla="*/ 100 h 100"/>
                  <a:gd name="T18" fmla="*/ 110 w 132"/>
                  <a:gd name="T19" fmla="*/ 93 h 100"/>
                  <a:gd name="T20" fmla="*/ 113 w 132"/>
                  <a:gd name="T21" fmla="*/ 90 h 100"/>
                  <a:gd name="T22" fmla="*/ 119 w 132"/>
                  <a:gd name="T23" fmla="*/ 74 h 100"/>
                  <a:gd name="T24" fmla="*/ 126 w 132"/>
                  <a:gd name="T25" fmla="*/ 74 h 100"/>
                  <a:gd name="T26" fmla="*/ 126 w 132"/>
                  <a:gd name="T27" fmla="*/ 71 h 100"/>
                  <a:gd name="T28" fmla="*/ 132 w 132"/>
                  <a:gd name="T29" fmla="*/ 71 h 100"/>
                  <a:gd name="T30" fmla="*/ 132 w 132"/>
                  <a:gd name="T31" fmla="*/ 64 h 100"/>
                  <a:gd name="T32" fmla="*/ 126 w 132"/>
                  <a:gd name="T33" fmla="*/ 58 h 100"/>
                  <a:gd name="T34" fmla="*/ 113 w 132"/>
                  <a:gd name="T35" fmla="*/ 52 h 100"/>
                  <a:gd name="T36" fmla="*/ 103 w 132"/>
                  <a:gd name="T37" fmla="*/ 45 h 100"/>
                  <a:gd name="T38" fmla="*/ 90 w 132"/>
                  <a:gd name="T39" fmla="*/ 36 h 100"/>
                  <a:gd name="T40" fmla="*/ 87 w 132"/>
                  <a:gd name="T41" fmla="*/ 26 h 100"/>
                  <a:gd name="T42" fmla="*/ 81 w 132"/>
                  <a:gd name="T43" fmla="*/ 19 h 100"/>
                  <a:gd name="T44" fmla="*/ 68 w 132"/>
                  <a:gd name="T45" fmla="*/ 19 h 100"/>
                  <a:gd name="T46" fmla="*/ 65 w 132"/>
                  <a:gd name="T47" fmla="*/ 13 h 100"/>
                  <a:gd name="T48" fmla="*/ 65 w 132"/>
                  <a:gd name="T49" fmla="*/ 13 h 100"/>
                  <a:gd name="T50" fmla="*/ 58 w 132"/>
                  <a:gd name="T51" fmla="*/ 7 h 100"/>
                  <a:gd name="T52" fmla="*/ 48 w 132"/>
                  <a:gd name="T53" fmla="*/ 3 h 100"/>
                  <a:gd name="T54" fmla="*/ 52 w 132"/>
                  <a:gd name="T55" fmla="*/ 7 h 100"/>
                  <a:gd name="T56" fmla="*/ 45 w 132"/>
                  <a:gd name="T57" fmla="*/ 7 h 100"/>
                  <a:gd name="T58" fmla="*/ 42 w 132"/>
                  <a:gd name="T59" fmla="*/ 10 h 100"/>
                  <a:gd name="T60" fmla="*/ 39 w 132"/>
                  <a:gd name="T61" fmla="*/ 13 h 100"/>
                  <a:gd name="T62" fmla="*/ 42 w 132"/>
                  <a:gd name="T63" fmla="*/ 19 h 100"/>
                  <a:gd name="T64" fmla="*/ 32 w 132"/>
                  <a:gd name="T65" fmla="*/ 19 h 100"/>
                  <a:gd name="T66" fmla="*/ 19 w 132"/>
                  <a:gd name="T67" fmla="*/ 10 h 100"/>
                  <a:gd name="T68" fmla="*/ 7 w 132"/>
                  <a:gd name="T69" fmla="*/ 10 h 100"/>
                  <a:gd name="T70" fmla="*/ 3 w 132"/>
                  <a:gd name="T71" fmla="*/ 16 h 100"/>
                  <a:gd name="T72" fmla="*/ 3 w 132"/>
                  <a:gd name="T73" fmla="*/ 16 h 100"/>
                  <a:gd name="T74" fmla="*/ 10 w 132"/>
                  <a:gd name="T75" fmla="*/ 10 h 100"/>
                  <a:gd name="T76" fmla="*/ 16 w 132"/>
                  <a:gd name="T77" fmla="*/ 16 h 100"/>
                  <a:gd name="T78" fmla="*/ 23 w 132"/>
                  <a:gd name="T79" fmla="*/ 26 h 100"/>
                  <a:gd name="T80" fmla="*/ 23 w 132"/>
                  <a:gd name="T81" fmla="*/ 29 h 100"/>
                  <a:gd name="T82" fmla="*/ 10 w 132"/>
                  <a:gd name="T83" fmla="*/ 29 h 100"/>
                  <a:gd name="T84" fmla="*/ 7 w 132"/>
                  <a:gd name="T85" fmla="*/ 29 h 100"/>
                  <a:gd name="T86" fmla="*/ 10 w 132"/>
                  <a:gd name="T87" fmla="*/ 39 h 100"/>
                  <a:gd name="T88" fmla="*/ 16 w 132"/>
                  <a:gd name="T89" fmla="*/ 39 h 100"/>
                  <a:gd name="T90" fmla="*/ 16 w 132"/>
                  <a:gd name="T91" fmla="*/ 39 h 100"/>
                  <a:gd name="T92" fmla="*/ 19 w 132"/>
                  <a:gd name="T93" fmla="*/ 42 h 100"/>
                  <a:gd name="T94" fmla="*/ 23 w 132"/>
                  <a:gd name="T95" fmla="*/ 52 h 100"/>
                  <a:gd name="T96" fmla="*/ 23 w 132"/>
                  <a:gd name="T97" fmla="*/ 71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
                  <a:gd name="T148" fmla="*/ 0 h 100"/>
                  <a:gd name="T149" fmla="*/ 132 w 132"/>
                  <a:gd name="T150" fmla="*/ 100 h 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100">
                    <a:moveTo>
                      <a:pt x="23" y="71"/>
                    </a:moveTo>
                    <a:lnTo>
                      <a:pt x="29" y="71"/>
                    </a:lnTo>
                    <a:lnTo>
                      <a:pt x="36" y="61"/>
                    </a:lnTo>
                    <a:lnTo>
                      <a:pt x="42" y="61"/>
                    </a:lnTo>
                    <a:lnTo>
                      <a:pt x="45" y="58"/>
                    </a:lnTo>
                    <a:lnTo>
                      <a:pt x="48" y="58"/>
                    </a:lnTo>
                    <a:lnTo>
                      <a:pt x="55" y="64"/>
                    </a:lnTo>
                    <a:lnTo>
                      <a:pt x="61" y="68"/>
                    </a:lnTo>
                    <a:lnTo>
                      <a:pt x="71" y="68"/>
                    </a:lnTo>
                    <a:lnTo>
                      <a:pt x="74" y="74"/>
                    </a:lnTo>
                    <a:lnTo>
                      <a:pt x="84" y="81"/>
                    </a:lnTo>
                    <a:lnTo>
                      <a:pt x="90" y="81"/>
                    </a:lnTo>
                    <a:lnTo>
                      <a:pt x="90" y="90"/>
                    </a:lnTo>
                    <a:lnTo>
                      <a:pt x="90" y="93"/>
                    </a:lnTo>
                    <a:lnTo>
                      <a:pt x="94" y="97"/>
                    </a:lnTo>
                    <a:lnTo>
                      <a:pt x="100" y="97"/>
                    </a:lnTo>
                    <a:lnTo>
                      <a:pt x="103" y="100"/>
                    </a:lnTo>
                    <a:lnTo>
                      <a:pt x="106" y="100"/>
                    </a:lnTo>
                    <a:lnTo>
                      <a:pt x="110" y="97"/>
                    </a:lnTo>
                    <a:lnTo>
                      <a:pt x="110" y="93"/>
                    </a:lnTo>
                    <a:lnTo>
                      <a:pt x="110" y="90"/>
                    </a:lnTo>
                    <a:lnTo>
                      <a:pt x="113" y="90"/>
                    </a:lnTo>
                    <a:lnTo>
                      <a:pt x="119" y="84"/>
                    </a:lnTo>
                    <a:lnTo>
                      <a:pt x="119" y="74"/>
                    </a:lnTo>
                    <a:lnTo>
                      <a:pt x="126" y="74"/>
                    </a:lnTo>
                    <a:lnTo>
                      <a:pt x="126" y="71"/>
                    </a:lnTo>
                    <a:lnTo>
                      <a:pt x="132" y="71"/>
                    </a:lnTo>
                    <a:lnTo>
                      <a:pt x="132" y="64"/>
                    </a:lnTo>
                    <a:lnTo>
                      <a:pt x="132" y="61"/>
                    </a:lnTo>
                    <a:lnTo>
                      <a:pt x="126" y="58"/>
                    </a:lnTo>
                    <a:lnTo>
                      <a:pt x="122" y="58"/>
                    </a:lnTo>
                    <a:lnTo>
                      <a:pt x="113" y="52"/>
                    </a:lnTo>
                    <a:lnTo>
                      <a:pt x="106" y="48"/>
                    </a:lnTo>
                    <a:lnTo>
                      <a:pt x="103" y="45"/>
                    </a:lnTo>
                    <a:lnTo>
                      <a:pt x="94" y="39"/>
                    </a:lnTo>
                    <a:lnTo>
                      <a:pt x="90" y="36"/>
                    </a:lnTo>
                    <a:lnTo>
                      <a:pt x="90" y="29"/>
                    </a:lnTo>
                    <a:lnTo>
                      <a:pt x="87" y="26"/>
                    </a:lnTo>
                    <a:lnTo>
                      <a:pt x="84" y="23"/>
                    </a:lnTo>
                    <a:lnTo>
                      <a:pt x="81" y="19"/>
                    </a:lnTo>
                    <a:lnTo>
                      <a:pt x="77" y="23"/>
                    </a:lnTo>
                    <a:lnTo>
                      <a:pt x="68" y="19"/>
                    </a:lnTo>
                    <a:lnTo>
                      <a:pt x="65" y="13"/>
                    </a:lnTo>
                    <a:lnTo>
                      <a:pt x="68" y="13"/>
                    </a:lnTo>
                    <a:lnTo>
                      <a:pt x="65" y="13"/>
                    </a:lnTo>
                    <a:lnTo>
                      <a:pt x="65" y="7"/>
                    </a:lnTo>
                    <a:lnTo>
                      <a:pt x="58" y="7"/>
                    </a:lnTo>
                    <a:lnTo>
                      <a:pt x="52" y="0"/>
                    </a:lnTo>
                    <a:lnTo>
                      <a:pt x="48" y="3"/>
                    </a:lnTo>
                    <a:lnTo>
                      <a:pt x="52" y="7"/>
                    </a:lnTo>
                    <a:lnTo>
                      <a:pt x="48" y="3"/>
                    </a:lnTo>
                    <a:lnTo>
                      <a:pt x="45" y="7"/>
                    </a:lnTo>
                    <a:lnTo>
                      <a:pt x="42" y="10"/>
                    </a:lnTo>
                    <a:lnTo>
                      <a:pt x="39" y="13"/>
                    </a:lnTo>
                    <a:lnTo>
                      <a:pt x="42" y="19"/>
                    </a:lnTo>
                    <a:lnTo>
                      <a:pt x="32" y="19"/>
                    </a:lnTo>
                    <a:lnTo>
                      <a:pt x="26" y="19"/>
                    </a:lnTo>
                    <a:lnTo>
                      <a:pt x="19" y="10"/>
                    </a:lnTo>
                    <a:lnTo>
                      <a:pt x="13" y="7"/>
                    </a:lnTo>
                    <a:lnTo>
                      <a:pt x="7" y="10"/>
                    </a:lnTo>
                    <a:lnTo>
                      <a:pt x="0" y="13"/>
                    </a:lnTo>
                    <a:lnTo>
                      <a:pt x="3" y="16"/>
                    </a:lnTo>
                    <a:lnTo>
                      <a:pt x="7" y="23"/>
                    </a:lnTo>
                    <a:lnTo>
                      <a:pt x="3" y="16"/>
                    </a:lnTo>
                    <a:lnTo>
                      <a:pt x="7" y="13"/>
                    </a:lnTo>
                    <a:lnTo>
                      <a:pt x="10" y="10"/>
                    </a:lnTo>
                    <a:lnTo>
                      <a:pt x="13" y="13"/>
                    </a:lnTo>
                    <a:lnTo>
                      <a:pt x="16" y="16"/>
                    </a:lnTo>
                    <a:lnTo>
                      <a:pt x="23" y="23"/>
                    </a:lnTo>
                    <a:lnTo>
                      <a:pt x="23" y="26"/>
                    </a:lnTo>
                    <a:lnTo>
                      <a:pt x="19" y="26"/>
                    </a:lnTo>
                    <a:lnTo>
                      <a:pt x="23" y="29"/>
                    </a:lnTo>
                    <a:lnTo>
                      <a:pt x="19" y="29"/>
                    </a:lnTo>
                    <a:lnTo>
                      <a:pt x="10" y="29"/>
                    </a:lnTo>
                    <a:lnTo>
                      <a:pt x="7" y="23"/>
                    </a:lnTo>
                    <a:lnTo>
                      <a:pt x="7" y="29"/>
                    </a:lnTo>
                    <a:lnTo>
                      <a:pt x="7" y="32"/>
                    </a:lnTo>
                    <a:lnTo>
                      <a:pt x="10" y="39"/>
                    </a:lnTo>
                    <a:lnTo>
                      <a:pt x="13" y="36"/>
                    </a:lnTo>
                    <a:lnTo>
                      <a:pt x="16" y="39"/>
                    </a:lnTo>
                    <a:lnTo>
                      <a:pt x="19" y="39"/>
                    </a:lnTo>
                    <a:lnTo>
                      <a:pt x="16" y="39"/>
                    </a:lnTo>
                    <a:lnTo>
                      <a:pt x="13" y="39"/>
                    </a:lnTo>
                    <a:lnTo>
                      <a:pt x="19" y="42"/>
                    </a:lnTo>
                    <a:lnTo>
                      <a:pt x="16" y="45"/>
                    </a:lnTo>
                    <a:lnTo>
                      <a:pt x="23" y="52"/>
                    </a:lnTo>
                    <a:lnTo>
                      <a:pt x="19" y="58"/>
                    </a:lnTo>
                    <a:lnTo>
                      <a:pt x="23" y="71"/>
                    </a:lnTo>
                    <a:close/>
                  </a:path>
                </a:pathLst>
              </a:custGeom>
              <a:solidFill>
                <a:srgbClr val="CCCCCC"/>
              </a:solidFill>
              <a:ln w="9525">
                <a:noFill/>
                <a:round/>
                <a:headEnd/>
                <a:tailEnd/>
              </a:ln>
            </p:spPr>
            <p:txBody>
              <a:bodyPr/>
              <a:lstStyle/>
              <a:p>
                <a:endParaRPr lang="en-US"/>
              </a:p>
            </p:txBody>
          </p:sp>
          <p:sp>
            <p:nvSpPr>
              <p:cNvPr id="33285" name="Freeform 368"/>
              <p:cNvSpPr>
                <a:spLocks/>
              </p:cNvSpPr>
              <p:nvPr/>
            </p:nvSpPr>
            <p:spPr bwMode="auto">
              <a:xfrm>
                <a:off x="3192" y="1659"/>
                <a:ext cx="132" cy="100"/>
              </a:xfrm>
              <a:custGeom>
                <a:avLst/>
                <a:gdLst>
                  <a:gd name="T0" fmla="*/ 29 w 132"/>
                  <a:gd name="T1" fmla="*/ 71 h 100"/>
                  <a:gd name="T2" fmla="*/ 42 w 132"/>
                  <a:gd name="T3" fmla="*/ 61 h 100"/>
                  <a:gd name="T4" fmla="*/ 48 w 132"/>
                  <a:gd name="T5" fmla="*/ 58 h 100"/>
                  <a:gd name="T6" fmla="*/ 61 w 132"/>
                  <a:gd name="T7" fmla="*/ 68 h 100"/>
                  <a:gd name="T8" fmla="*/ 74 w 132"/>
                  <a:gd name="T9" fmla="*/ 74 h 100"/>
                  <a:gd name="T10" fmla="*/ 90 w 132"/>
                  <a:gd name="T11" fmla="*/ 81 h 100"/>
                  <a:gd name="T12" fmla="*/ 90 w 132"/>
                  <a:gd name="T13" fmla="*/ 93 h 100"/>
                  <a:gd name="T14" fmla="*/ 100 w 132"/>
                  <a:gd name="T15" fmla="*/ 97 h 100"/>
                  <a:gd name="T16" fmla="*/ 106 w 132"/>
                  <a:gd name="T17" fmla="*/ 100 h 100"/>
                  <a:gd name="T18" fmla="*/ 110 w 132"/>
                  <a:gd name="T19" fmla="*/ 93 h 100"/>
                  <a:gd name="T20" fmla="*/ 113 w 132"/>
                  <a:gd name="T21" fmla="*/ 90 h 100"/>
                  <a:gd name="T22" fmla="*/ 119 w 132"/>
                  <a:gd name="T23" fmla="*/ 74 h 100"/>
                  <a:gd name="T24" fmla="*/ 126 w 132"/>
                  <a:gd name="T25" fmla="*/ 74 h 100"/>
                  <a:gd name="T26" fmla="*/ 126 w 132"/>
                  <a:gd name="T27" fmla="*/ 71 h 100"/>
                  <a:gd name="T28" fmla="*/ 132 w 132"/>
                  <a:gd name="T29" fmla="*/ 71 h 100"/>
                  <a:gd name="T30" fmla="*/ 132 w 132"/>
                  <a:gd name="T31" fmla="*/ 64 h 100"/>
                  <a:gd name="T32" fmla="*/ 126 w 132"/>
                  <a:gd name="T33" fmla="*/ 58 h 100"/>
                  <a:gd name="T34" fmla="*/ 113 w 132"/>
                  <a:gd name="T35" fmla="*/ 52 h 100"/>
                  <a:gd name="T36" fmla="*/ 103 w 132"/>
                  <a:gd name="T37" fmla="*/ 45 h 100"/>
                  <a:gd name="T38" fmla="*/ 90 w 132"/>
                  <a:gd name="T39" fmla="*/ 36 h 100"/>
                  <a:gd name="T40" fmla="*/ 87 w 132"/>
                  <a:gd name="T41" fmla="*/ 26 h 100"/>
                  <a:gd name="T42" fmla="*/ 81 w 132"/>
                  <a:gd name="T43" fmla="*/ 19 h 100"/>
                  <a:gd name="T44" fmla="*/ 68 w 132"/>
                  <a:gd name="T45" fmla="*/ 19 h 100"/>
                  <a:gd name="T46" fmla="*/ 65 w 132"/>
                  <a:gd name="T47" fmla="*/ 13 h 100"/>
                  <a:gd name="T48" fmla="*/ 65 w 132"/>
                  <a:gd name="T49" fmla="*/ 13 h 100"/>
                  <a:gd name="T50" fmla="*/ 58 w 132"/>
                  <a:gd name="T51" fmla="*/ 7 h 100"/>
                  <a:gd name="T52" fmla="*/ 48 w 132"/>
                  <a:gd name="T53" fmla="*/ 3 h 100"/>
                  <a:gd name="T54" fmla="*/ 52 w 132"/>
                  <a:gd name="T55" fmla="*/ 7 h 100"/>
                  <a:gd name="T56" fmla="*/ 45 w 132"/>
                  <a:gd name="T57" fmla="*/ 7 h 100"/>
                  <a:gd name="T58" fmla="*/ 42 w 132"/>
                  <a:gd name="T59" fmla="*/ 10 h 100"/>
                  <a:gd name="T60" fmla="*/ 39 w 132"/>
                  <a:gd name="T61" fmla="*/ 13 h 100"/>
                  <a:gd name="T62" fmla="*/ 42 w 132"/>
                  <a:gd name="T63" fmla="*/ 19 h 100"/>
                  <a:gd name="T64" fmla="*/ 32 w 132"/>
                  <a:gd name="T65" fmla="*/ 19 h 100"/>
                  <a:gd name="T66" fmla="*/ 19 w 132"/>
                  <a:gd name="T67" fmla="*/ 10 h 100"/>
                  <a:gd name="T68" fmla="*/ 7 w 132"/>
                  <a:gd name="T69" fmla="*/ 10 h 100"/>
                  <a:gd name="T70" fmla="*/ 0 w 132"/>
                  <a:gd name="T71" fmla="*/ 13 h 100"/>
                  <a:gd name="T72" fmla="*/ 7 w 132"/>
                  <a:gd name="T73" fmla="*/ 23 h 100"/>
                  <a:gd name="T74" fmla="*/ 7 w 132"/>
                  <a:gd name="T75" fmla="*/ 13 h 100"/>
                  <a:gd name="T76" fmla="*/ 13 w 132"/>
                  <a:gd name="T77" fmla="*/ 13 h 100"/>
                  <a:gd name="T78" fmla="*/ 23 w 132"/>
                  <a:gd name="T79" fmla="*/ 23 h 100"/>
                  <a:gd name="T80" fmla="*/ 19 w 132"/>
                  <a:gd name="T81" fmla="*/ 26 h 100"/>
                  <a:gd name="T82" fmla="*/ 19 w 132"/>
                  <a:gd name="T83" fmla="*/ 29 h 100"/>
                  <a:gd name="T84" fmla="*/ 7 w 132"/>
                  <a:gd name="T85" fmla="*/ 23 h 100"/>
                  <a:gd name="T86" fmla="*/ 7 w 132"/>
                  <a:gd name="T87" fmla="*/ 32 h 100"/>
                  <a:gd name="T88" fmla="*/ 13 w 132"/>
                  <a:gd name="T89" fmla="*/ 36 h 100"/>
                  <a:gd name="T90" fmla="*/ 19 w 132"/>
                  <a:gd name="T91" fmla="*/ 39 h 100"/>
                  <a:gd name="T92" fmla="*/ 13 w 132"/>
                  <a:gd name="T93" fmla="*/ 39 h 100"/>
                  <a:gd name="T94" fmla="*/ 16 w 132"/>
                  <a:gd name="T95" fmla="*/ 45 h 100"/>
                  <a:gd name="T96" fmla="*/ 19 w 132"/>
                  <a:gd name="T97" fmla="*/ 58 h 100"/>
                  <a:gd name="T98" fmla="*/ 23 w 132"/>
                  <a:gd name="T99" fmla="*/ 71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2"/>
                  <a:gd name="T151" fmla="*/ 0 h 100"/>
                  <a:gd name="T152" fmla="*/ 132 w 132"/>
                  <a:gd name="T153" fmla="*/ 100 h 1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2" h="100">
                    <a:moveTo>
                      <a:pt x="23" y="71"/>
                    </a:moveTo>
                    <a:lnTo>
                      <a:pt x="29" y="71"/>
                    </a:lnTo>
                    <a:lnTo>
                      <a:pt x="36" y="61"/>
                    </a:lnTo>
                    <a:lnTo>
                      <a:pt x="42" y="61"/>
                    </a:lnTo>
                    <a:lnTo>
                      <a:pt x="45" y="58"/>
                    </a:lnTo>
                    <a:lnTo>
                      <a:pt x="48" y="58"/>
                    </a:lnTo>
                    <a:lnTo>
                      <a:pt x="55" y="64"/>
                    </a:lnTo>
                    <a:lnTo>
                      <a:pt x="61" y="68"/>
                    </a:lnTo>
                    <a:lnTo>
                      <a:pt x="71" y="68"/>
                    </a:lnTo>
                    <a:lnTo>
                      <a:pt x="74" y="74"/>
                    </a:lnTo>
                    <a:lnTo>
                      <a:pt x="84" y="81"/>
                    </a:lnTo>
                    <a:lnTo>
                      <a:pt x="90" y="81"/>
                    </a:lnTo>
                    <a:lnTo>
                      <a:pt x="90" y="90"/>
                    </a:lnTo>
                    <a:lnTo>
                      <a:pt x="90" y="93"/>
                    </a:lnTo>
                    <a:lnTo>
                      <a:pt x="94" y="97"/>
                    </a:lnTo>
                    <a:lnTo>
                      <a:pt x="100" y="97"/>
                    </a:lnTo>
                    <a:lnTo>
                      <a:pt x="103" y="100"/>
                    </a:lnTo>
                    <a:lnTo>
                      <a:pt x="106" y="100"/>
                    </a:lnTo>
                    <a:lnTo>
                      <a:pt x="110" y="97"/>
                    </a:lnTo>
                    <a:lnTo>
                      <a:pt x="110" y="93"/>
                    </a:lnTo>
                    <a:lnTo>
                      <a:pt x="110" y="90"/>
                    </a:lnTo>
                    <a:lnTo>
                      <a:pt x="113" y="90"/>
                    </a:lnTo>
                    <a:lnTo>
                      <a:pt x="119" y="84"/>
                    </a:lnTo>
                    <a:lnTo>
                      <a:pt x="119" y="74"/>
                    </a:lnTo>
                    <a:lnTo>
                      <a:pt x="126" y="74"/>
                    </a:lnTo>
                    <a:lnTo>
                      <a:pt x="126" y="71"/>
                    </a:lnTo>
                    <a:lnTo>
                      <a:pt x="132" y="71"/>
                    </a:lnTo>
                    <a:lnTo>
                      <a:pt x="132" y="64"/>
                    </a:lnTo>
                    <a:lnTo>
                      <a:pt x="132" y="61"/>
                    </a:lnTo>
                    <a:lnTo>
                      <a:pt x="126" y="58"/>
                    </a:lnTo>
                    <a:lnTo>
                      <a:pt x="122" y="58"/>
                    </a:lnTo>
                    <a:lnTo>
                      <a:pt x="113" y="52"/>
                    </a:lnTo>
                    <a:lnTo>
                      <a:pt x="106" y="48"/>
                    </a:lnTo>
                    <a:lnTo>
                      <a:pt x="103" y="45"/>
                    </a:lnTo>
                    <a:lnTo>
                      <a:pt x="94" y="39"/>
                    </a:lnTo>
                    <a:lnTo>
                      <a:pt x="90" y="36"/>
                    </a:lnTo>
                    <a:lnTo>
                      <a:pt x="90" y="29"/>
                    </a:lnTo>
                    <a:lnTo>
                      <a:pt x="87" y="26"/>
                    </a:lnTo>
                    <a:lnTo>
                      <a:pt x="84" y="23"/>
                    </a:lnTo>
                    <a:lnTo>
                      <a:pt x="81" y="19"/>
                    </a:lnTo>
                    <a:lnTo>
                      <a:pt x="77" y="23"/>
                    </a:lnTo>
                    <a:lnTo>
                      <a:pt x="68" y="19"/>
                    </a:lnTo>
                    <a:lnTo>
                      <a:pt x="65" y="13"/>
                    </a:lnTo>
                    <a:lnTo>
                      <a:pt x="68" y="13"/>
                    </a:lnTo>
                    <a:lnTo>
                      <a:pt x="65" y="13"/>
                    </a:lnTo>
                    <a:lnTo>
                      <a:pt x="65" y="7"/>
                    </a:lnTo>
                    <a:lnTo>
                      <a:pt x="58" y="7"/>
                    </a:lnTo>
                    <a:lnTo>
                      <a:pt x="52" y="0"/>
                    </a:lnTo>
                    <a:lnTo>
                      <a:pt x="48" y="3"/>
                    </a:lnTo>
                    <a:lnTo>
                      <a:pt x="52" y="7"/>
                    </a:lnTo>
                    <a:lnTo>
                      <a:pt x="48" y="3"/>
                    </a:lnTo>
                    <a:lnTo>
                      <a:pt x="45" y="7"/>
                    </a:lnTo>
                    <a:lnTo>
                      <a:pt x="42" y="10"/>
                    </a:lnTo>
                    <a:lnTo>
                      <a:pt x="39" y="13"/>
                    </a:lnTo>
                    <a:lnTo>
                      <a:pt x="42" y="19"/>
                    </a:lnTo>
                    <a:lnTo>
                      <a:pt x="32" y="19"/>
                    </a:lnTo>
                    <a:lnTo>
                      <a:pt x="26" y="19"/>
                    </a:lnTo>
                    <a:lnTo>
                      <a:pt x="19" y="10"/>
                    </a:lnTo>
                    <a:lnTo>
                      <a:pt x="13" y="7"/>
                    </a:lnTo>
                    <a:lnTo>
                      <a:pt x="7" y="10"/>
                    </a:lnTo>
                    <a:lnTo>
                      <a:pt x="0" y="13"/>
                    </a:lnTo>
                    <a:lnTo>
                      <a:pt x="3" y="16"/>
                    </a:lnTo>
                    <a:lnTo>
                      <a:pt x="7" y="23"/>
                    </a:lnTo>
                    <a:lnTo>
                      <a:pt x="3" y="16"/>
                    </a:lnTo>
                    <a:lnTo>
                      <a:pt x="7" y="13"/>
                    </a:lnTo>
                    <a:lnTo>
                      <a:pt x="10" y="10"/>
                    </a:lnTo>
                    <a:lnTo>
                      <a:pt x="13" y="13"/>
                    </a:lnTo>
                    <a:lnTo>
                      <a:pt x="16" y="16"/>
                    </a:lnTo>
                    <a:lnTo>
                      <a:pt x="23" y="23"/>
                    </a:lnTo>
                    <a:lnTo>
                      <a:pt x="23" y="26"/>
                    </a:lnTo>
                    <a:lnTo>
                      <a:pt x="19" y="26"/>
                    </a:lnTo>
                    <a:lnTo>
                      <a:pt x="23" y="29"/>
                    </a:lnTo>
                    <a:lnTo>
                      <a:pt x="19" y="29"/>
                    </a:lnTo>
                    <a:lnTo>
                      <a:pt x="10" y="29"/>
                    </a:lnTo>
                    <a:lnTo>
                      <a:pt x="7" y="23"/>
                    </a:lnTo>
                    <a:lnTo>
                      <a:pt x="7" y="29"/>
                    </a:lnTo>
                    <a:lnTo>
                      <a:pt x="7" y="32"/>
                    </a:lnTo>
                    <a:lnTo>
                      <a:pt x="10" y="39"/>
                    </a:lnTo>
                    <a:lnTo>
                      <a:pt x="13" y="36"/>
                    </a:lnTo>
                    <a:lnTo>
                      <a:pt x="16" y="39"/>
                    </a:lnTo>
                    <a:lnTo>
                      <a:pt x="19" y="39"/>
                    </a:lnTo>
                    <a:lnTo>
                      <a:pt x="16" y="39"/>
                    </a:lnTo>
                    <a:lnTo>
                      <a:pt x="13" y="39"/>
                    </a:lnTo>
                    <a:lnTo>
                      <a:pt x="19" y="42"/>
                    </a:lnTo>
                    <a:lnTo>
                      <a:pt x="16" y="45"/>
                    </a:lnTo>
                    <a:lnTo>
                      <a:pt x="23" y="52"/>
                    </a:lnTo>
                    <a:lnTo>
                      <a:pt x="19" y="58"/>
                    </a:lnTo>
                    <a:lnTo>
                      <a:pt x="23" y="71"/>
                    </a:lnTo>
                  </a:path>
                </a:pathLst>
              </a:custGeom>
              <a:noFill/>
              <a:ln w="0">
                <a:solidFill>
                  <a:srgbClr val="7F7F7F"/>
                </a:solidFill>
                <a:round/>
                <a:headEnd/>
                <a:tailEnd/>
              </a:ln>
            </p:spPr>
            <p:txBody>
              <a:bodyPr/>
              <a:lstStyle/>
              <a:p>
                <a:endParaRPr lang="en-US"/>
              </a:p>
            </p:txBody>
          </p:sp>
          <p:sp>
            <p:nvSpPr>
              <p:cNvPr id="33286" name="Freeform 369"/>
              <p:cNvSpPr>
                <a:spLocks/>
              </p:cNvSpPr>
              <p:nvPr/>
            </p:nvSpPr>
            <p:spPr bwMode="auto">
              <a:xfrm>
                <a:off x="3292" y="1736"/>
                <a:ext cx="135" cy="171"/>
              </a:xfrm>
              <a:custGeom>
                <a:avLst/>
                <a:gdLst>
                  <a:gd name="T0" fmla="*/ 22 w 135"/>
                  <a:gd name="T1" fmla="*/ 97 h 171"/>
                  <a:gd name="T2" fmla="*/ 39 w 135"/>
                  <a:gd name="T3" fmla="*/ 97 h 171"/>
                  <a:gd name="T4" fmla="*/ 48 w 135"/>
                  <a:gd name="T5" fmla="*/ 87 h 171"/>
                  <a:gd name="T6" fmla="*/ 58 w 135"/>
                  <a:gd name="T7" fmla="*/ 74 h 171"/>
                  <a:gd name="T8" fmla="*/ 61 w 135"/>
                  <a:gd name="T9" fmla="*/ 68 h 171"/>
                  <a:gd name="T10" fmla="*/ 64 w 135"/>
                  <a:gd name="T11" fmla="*/ 68 h 171"/>
                  <a:gd name="T12" fmla="*/ 71 w 135"/>
                  <a:gd name="T13" fmla="*/ 58 h 171"/>
                  <a:gd name="T14" fmla="*/ 74 w 135"/>
                  <a:gd name="T15" fmla="*/ 49 h 171"/>
                  <a:gd name="T16" fmla="*/ 71 w 135"/>
                  <a:gd name="T17" fmla="*/ 39 h 171"/>
                  <a:gd name="T18" fmla="*/ 80 w 135"/>
                  <a:gd name="T19" fmla="*/ 39 h 171"/>
                  <a:gd name="T20" fmla="*/ 84 w 135"/>
                  <a:gd name="T21" fmla="*/ 23 h 171"/>
                  <a:gd name="T22" fmla="*/ 77 w 135"/>
                  <a:gd name="T23" fmla="*/ 13 h 171"/>
                  <a:gd name="T24" fmla="*/ 84 w 135"/>
                  <a:gd name="T25" fmla="*/ 7 h 171"/>
                  <a:gd name="T26" fmla="*/ 96 w 135"/>
                  <a:gd name="T27" fmla="*/ 0 h 171"/>
                  <a:gd name="T28" fmla="*/ 113 w 135"/>
                  <a:gd name="T29" fmla="*/ 0 h 171"/>
                  <a:gd name="T30" fmla="*/ 116 w 135"/>
                  <a:gd name="T31" fmla="*/ 4 h 171"/>
                  <a:gd name="T32" fmla="*/ 119 w 135"/>
                  <a:gd name="T33" fmla="*/ 10 h 171"/>
                  <a:gd name="T34" fmla="*/ 125 w 135"/>
                  <a:gd name="T35" fmla="*/ 16 h 171"/>
                  <a:gd name="T36" fmla="*/ 132 w 135"/>
                  <a:gd name="T37" fmla="*/ 26 h 171"/>
                  <a:gd name="T38" fmla="*/ 125 w 135"/>
                  <a:gd name="T39" fmla="*/ 29 h 171"/>
                  <a:gd name="T40" fmla="*/ 109 w 135"/>
                  <a:gd name="T41" fmla="*/ 26 h 171"/>
                  <a:gd name="T42" fmla="*/ 106 w 135"/>
                  <a:gd name="T43" fmla="*/ 36 h 171"/>
                  <a:gd name="T44" fmla="*/ 109 w 135"/>
                  <a:gd name="T45" fmla="*/ 42 h 171"/>
                  <a:gd name="T46" fmla="*/ 113 w 135"/>
                  <a:gd name="T47" fmla="*/ 52 h 171"/>
                  <a:gd name="T48" fmla="*/ 119 w 135"/>
                  <a:gd name="T49" fmla="*/ 58 h 171"/>
                  <a:gd name="T50" fmla="*/ 122 w 135"/>
                  <a:gd name="T51" fmla="*/ 65 h 171"/>
                  <a:gd name="T52" fmla="*/ 119 w 135"/>
                  <a:gd name="T53" fmla="*/ 71 h 171"/>
                  <a:gd name="T54" fmla="*/ 119 w 135"/>
                  <a:gd name="T55" fmla="*/ 78 h 171"/>
                  <a:gd name="T56" fmla="*/ 116 w 135"/>
                  <a:gd name="T57" fmla="*/ 90 h 171"/>
                  <a:gd name="T58" fmla="*/ 103 w 135"/>
                  <a:gd name="T59" fmla="*/ 110 h 171"/>
                  <a:gd name="T60" fmla="*/ 93 w 135"/>
                  <a:gd name="T61" fmla="*/ 119 h 171"/>
                  <a:gd name="T62" fmla="*/ 84 w 135"/>
                  <a:gd name="T63" fmla="*/ 135 h 171"/>
                  <a:gd name="T64" fmla="*/ 90 w 135"/>
                  <a:gd name="T65" fmla="*/ 148 h 171"/>
                  <a:gd name="T66" fmla="*/ 100 w 135"/>
                  <a:gd name="T67" fmla="*/ 158 h 171"/>
                  <a:gd name="T68" fmla="*/ 96 w 135"/>
                  <a:gd name="T69" fmla="*/ 164 h 171"/>
                  <a:gd name="T70" fmla="*/ 87 w 135"/>
                  <a:gd name="T71" fmla="*/ 168 h 171"/>
                  <a:gd name="T72" fmla="*/ 80 w 135"/>
                  <a:gd name="T73" fmla="*/ 164 h 171"/>
                  <a:gd name="T74" fmla="*/ 74 w 135"/>
                  <a:gd name="T75" fmla="*/ 171 h 171"/>
                  <a:gd name="T76" fmla="*/ 68 w 135"/>
                  <a:gd name="T77" fmla="*/ 168 h 171"/>
                  <a:gd name="T78" fmla="*/ 58 w 135"/>
                  <a:gd name="T79" fmla="*/ 152 h 171"/>
                  <a:gd name="T80" fmla="*/ 45 w 135"/>
                  <a:gd name="T81" fmla="*/ 152 h 171"/>
                  <a:gd name="T82" fmla="*/ 35 w 135"/>
                  <a:gd name="T83" fmla="*/ 152 h 171"/>
                  <a:gd name="T84" fmla="*/ 22 w 135"/>
                  <a:gd name="T85" fmla="*/ 152 h 171"/>
                  <a:gd name="T86" fmla="*/ 16 w 135"/>
                  <a:gd name="T87" fmla="*/ 155 h 171"/>
                  <a:gd name="T88" fmla="*/ 19 w 135"/>
                  <a:gd name="T89" fmla="*/ 135 h 171"/>
                  <a:gd name="T90" fmla="*/ 26 w 135"/>
                  <a:gd name="T91" fmla="*/ 129 h 171"/>
                  <a:gd name="T92" fmla="*/ 10 w 135"/>
                  <a:gd name="T93" fmla="*/ 106 h 171"/>
                  <a:gd name="T94" fmla="*/ 0 w 135"/>
                  <a:gd name="T95" fmla="*/ 94 h 1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71"/>
                  <a:gd name="T146" fmla="*/ 135 w 135"/>
                  <a:gd name="T147" fmla="*/ 171 h 1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71">
                    <a:moveTo>
                      <a:pt x="0" y="94"/>
                    </a:moveTo>
                    <a:lnTo>
                      <a:pt x="16" y="97"/>
                    </a:lnTo>
                    <a:lnTo>
                      <a:pt x="22" y="97"/>
                    </a:lnTo>
                    <a:lnTo>
                      <a:pt x="29" y="97"/>
                    </a:lnTo>
                    <a:lnTo>
                      <a:pt x="32" y="97"/>
                    </a:lnTo>
                    <a:lnTo>
                      <a:pt x="39" y="97"/>
                    </a:lnTo>
                    <a:lnTo>
                      <a:pt x="48" y="94"/>
                    </a:lnTo>
                    <a:lnTo>
                      <a:pt x="48" y="90"/>
                    </a:lnTo>
                    <a:lnTo>
                      <a:pt x="48" y="87"/>
                    </a:lnTo>
                    <a:lnTo>
                      <a:pt x="48" y="81"/>
                    </a:lnTo>
                    <a:lnTo>
                      <a:pt x="51" y="74"/>
                    </a:lnTo>
                    <a:lnTo>
                      <a:pt x="58" y="74"/>
                    </a:lnTo>
                    <a:lnTo>
                      <a:pt x="58" y="71"/>
                    </a:lnTo>
                    <a:lnTo>
                      <a:pt x="61" y="68"/>
                    </a:lnTo>
                    <a:lnTo>
                      <a:pt x="64" y="68"/>
                    </a:lnTo>
                    <a:lnTo>
                      <a:pt x="68" y="71"/>
                    </a:lnTo>
                    <a:lnTo>
                      <a:pt x="71" y="65"/>
                    </a:lnTo>
                    <a:lnTo>
                      <a:pt x="71" y="58"/>
                    </a:lnTo>
                    <a:lnTo>
                      <a:pt x="71" y="55"/>
                    </a:lnTo>
                    <a:lnTo>
                      <a:pt x="71" y="52"/>
                    </a:lnTo>
                    <a:lnTo>
                      <a:pt x="74" y="49"/>
                    </a:lnTo>
                    <a:lnTo>
                      <a:pt x="77" y="45"/>
                    </a:lnTo>
                    <a:lnTo>
                      <a:pt x="74" y="42"/>
                    </a:lnTo>
                    <a:lnTo>
                      <a:pt x="71" y="39"/>
                    </a:lnTo>
                    <a:lnTo>
                      <a:pt x="77" y="39"/>
                    </a:lnTo>
                    <a:lnTo>
                      <a:pt x="80" y="39"/>
                    </a:lnTo>
                    <a:lnTo>
                      <a:pt x="80" y="32"/>
                    </a:lnTo>
                    <a:lnTo>
                      <a:pt x="84" y="23"/>
                    </a:lnTo>
                    <a:lnTo>
                      <a:pt x="84" y="20"/>
                    </a:lnTo>
                    <a:lnTo>
                      <a:pt x="80" y="16"/>
                    </a:lnTo>
                    <a:lnTo>
                      <a:pt x="77" y="13"/>
                    </a:lnTo>
                    <a:lnTo>
                      <a:pt x="77" y="10"/>
                    </a:lnTo>
                    <a:lnTo>
                      <a:pt x="80" y="7"/>
                    </a:lnTo>
                    <a:lnTo>
                      <a:pt x="84" y="7"/>
                    </a:lnTo>
                    <a:lnTo>
                      <a:pt x="84" y="4"/>
                    </a:lnTo>
                    <a:lnTo>
                      <a:pt x="87" y="4"/>
                    </a:lnTo>
                    <a:lnTo>
                      <a:pt x="96" y="0"/>
                    </a:lnTo>
                    <a:lnTo>
                      <a:pt x="103" y="0"/>
                    </a:lnTo>
                    <a:lnTo>
                      <a:pt x="106" y="0"/>
                    </a:lnTo>
                    <a:lnTo>
                      <a:pt x="113" y="0"/>
                    </a:lnTo>
                    <a:lnTo>
                      <a:pt x="113" y="4"/>
                    </a:lnTo>
                    <a:lnTo>
                      <a:pt x="116" y="4"/>
                    </a:lnTo>
                    <a:lnTo>
                      <a:pt x="119" y="7"/>
                    </a:lnTo>
                    <a:lnTo>
                      <a:pt x="119" y="10"/>
                    </a:lnTo>
                    <a:lnTo>
                      <a:pt x="122" y="13"/>
                    </a:lnTo>
                    <a:lnTo>
                      <a:pt x="125" y="13"/>
                    </a:lnTo>
                    <a:lnTo>
                      <a:pt x="125" y="16"/>
                    </a:lnTo>
                    <a:lnTo>
                      <a:pt x="135" y="20"/>
                    </a:lnTo>
                    <a:lnTo>
                      <a:pt x="132" y="26"/>
                    </a:lnTo>
                    <a:lnTo>
                      <a:pt x="132" y="29"/>
                    </a:lnTo>
                    <a:lnTo>
                      <a:pt x="125" y="29"/>
                    </a:lnTo>
                    <a:lnTo>
                      <a:pt x="122" y="29"/>
                    </a:lnTo>
                    <a:lnTo>
                      <a:pt x="119" y="32"/>
                    </a:lnTo>
                    <a:lnTo>
                      <a:pt x="109" y="26"/>
                    </a:lnTo>
                    <a:lnTo>
                      <a:pt x="106" y="29"/>
                    </a:lnTo>
                    <a:lnTo>
                      <a:pt x="103" y="32"/>
                    </a:lnTo>
                    <a:lnTo>
                      <a:pt x="106" y="36"/>
                    </a:lnTo>
                    <a:lnTo>
                      <a:pt x="109" y="39"/>
                    </a:lnTo>
                    <a:lnTo>
                      <a:pt x="109" y="42"/>
                    </a:lnTo>
                    <a:lnTo>
                      <a:pt x="109" y="45"/>
                    </a:lnTo>
                    <a:lnTo>
                      <a:pt x="109" y="49"/>
                    </a:lnTo>
                    <a:lnTo>
                      <a:pt x="113" y="52"/>
                    </a:lnTo>
                    <a:lnTo>
                      <a:pt x="113" y="55"/>
                    </a:lnTo>
                    <a:lnTo>
                      <a:pt x="116" y="55"/>
                    </a:lnTo>
                    <a:lnTo>
                      <a:pt x="119" y="58"/>
                    </a:lnTo>
                    <a:lnTo>
                      <a:pt x="122" y="58"/>
                    </a:lnTo>
                    <a:lnTo>
                      <a:pt x="125" y="61"/>
                    </a:lnTo>
                    <a:lnTo>
                      <a:pt x="122" y="65"/>
                    </a:lnTo>
                    <a:lnTo>
                      <a:pt x="119" y="65"/>
                    </a:lnTo>
                    <a:lnTo>
                      <a:pt x="119" y="68"/>
                    </a:lnTo>
                    <a:lnTo>
                      <a:pt x="119" y="71"/>
                    </a:lnTo>
                    <a:lnTo>
                      <a:pt x="119" y="74"/>
                    </a:lnTo>
                    <a:lnTo>
                      <a:pt x="122" y="78"/>
                    </a:lnTo>
                    <a:lnTo>
                      <a:pt x="119" y="78"/>
                    </a:lnTo>
                    <a:lnTo>
                      <a:pt x="119" y="81"/>
                    </a:lnTo>
                    <a:lnTo>
                      <a:pt x="116" y="87"/>
                    </a:lnTo>
                    <a:lnTo>
                      <a:pt x="116" y="90"/>
                    </a:lnTo>
                    <a:lnTo>
                      <a:pt x="113" y="94"/>
                    </a:lnTo>
                    <a:lnTo>
                      <a:pt x="109" y="103"/>
                    </a:lnTo>
                    <a:lnTo>
                      <a:pt x="103" y="110"/>
                    </a:lnTo>
                    <a:lnTo>
                      <a:pt x="100" y="116"/>
                    </a:lnTo>
                    <a:lnTo>
                      <a:pt x="96" y="119"/>
                    </a:lnTo>
                    <a:lnTo>
                      <a:pt x="93" y="119"/>
                    </a:lnTo>
                    <a:lnTo>
                      <a:pt x="90" y="116"/>
                    </a:lnTo>
                    <a:lnTo>
                      <a:pt x="84" y="129"/>
                    </a:lnTo>
                    <a:lnTo>
                      <a:pt x="84" y="135"/>
                    </a:lnTo>
                    <a:lnTo>
                      <a:pt x="90" y="135"/>
                    </a:lnTo>
                    <a:lnTo>
                      <a:pt x="90" y="145"/>
                    </a:lnTo>
                    <a:lnTo>
                      <a:pt x="90" y="148"/>
                    </a:lnTo>
                    <a:lnTo>
                      <a:pt x="93" y="148"/>
                    </a:lnTo>
                    <a:lnTo>
                      <a:pt x="96" y="152"/>
                    </a:lnTo>
                    <a:lnTo>
                      <a:pt x="100" y="158"/>
                    </a:lnTo>
                    <a:lnTo>
                      <a:pt x="100" y="164"/>
                    </a:lnTo>
                    <a:lnTo>
                      <a:pt x="96" y="164"/>
                    </a:lnTo>
                    <a:lnTo>
                      <a:pt x="93" y="164"/>
                    </a:lnTo>
                    <a:lnTo>
                      <a:pt x="90" y="168"/>
                    </a:lnTo>
                    <a:lnTo>
                      <a:pt x="87" y="168"/>
                    </a:lnTo>
                    <a:lnTo>
                      <a:pt x="87" y="164"/>
                    </a:lnTo>
                    <a:lnTo>
                      <a:pt x="80" y="164"/>
                    </a:lnTo>
                    <a:lnTo>
                      <a:pt x="80" y="168"/>
                    </a:lnTo>
                    <a:lnTo>
                      <a:pt x="74" y="168"/>
                    </a:lnTo>
                    <a:lnTo>
                      <a:pt x="74" y="171"/>
                    </a:lnTo>
                    <a:lnTo>
                      <a:pt x="68" y="171"/>
                    </a:lnTo>
                    <a:lnTo>
                      <a:pt x="68" y="168"/>
                    </a:lnTo>
                    <a:lnTo>
                      <a:pt x="64" y="158"/>
                    </a:lnTo>
                    <a:lnTo>
                      <a:pt x="61" y="158"/>
                    </a:lnTo>
                    <a:lnTo>
                      <a:pt x="58" y="152"/>
                    </a:lnTo>
                    <a:lnTo>
                      <a:pt x="55" y="148"/>
                    </a:lnTo>
                    <a:lnTo>
                      <a:pt x="45" y="152"/>
                    </a:lnTo>
                    <a:lnTo>
                      <a:pt x="42" y="152"/>
                    </a:lnTo>
                    <a:lnTo>
                      <a:pt x="42" y="155"/>
                    </a:lnTo>
                    <a:lnTo>
                      <a:pt x="35" y="152"/>
                    </a:lnTo>
                    <a:lnTo>
                      <a:pt x="32" y="152"/>
                    </a:lnTo>
                    <a:lnTo>
                      <a:pt x="29" y="152"/>
                    </a:lnTo>
                    <a:lnTo>
                      <a:pt x="22" y="152"/>
                    </a:lnTo>
                    <a:lnTo>
                      <a:pt x="19" y="155"/>
                    </a:lnTo>
                    <a:lnTo>
                      <a:pt x="19" y="152"/>
                    </a:lnTo>
                    <a:lnTo>
                      <a:pt x="16" y="155"/>
                    </a:lnTo>
                    <a:lnTo>
                      <a:pt x="13" y="155"/>
                    </a:lnTo>
                    <a:lnTo>
                      <a:pt x="16" y="142"/>
                    </a:lnTo>
                    <a:lnTo>
                      <a:pt x="19" y="135"/>
                    </a:lnTo>
                    <a:lnTo>
                      <a:pt x="22" y="132"/>
                    </a:lnTo>
                    <a:lnTo>
                      <a:pt x="26" y="132"/>
                    </a:lnTo>
                    <a:lnTo>
                      <a:pt x="26" y="129"/>
                    </a:lnTo>
                    <a:lnTo>
                      <a:pt x="22" y="126"/>
                    </a:lnTo>
                    <a:lnTo>
                      <a:pt x="19" y="113"/>
                    </a:lnTo>
                    <a:lnTo>
                      <a:pt x="10" y="106"/>
                    </a:lnTo>
                    <a:lnTo>
                      <a:pt x="3" y="97"/>
                    </a:lnTo>
                    <a:lnTo>
                      <a:pt x="0" y="94"/>
                    </a:lnTo>
                    <a:close/>
                  </a:path>
                </a:pathLst>
              </a:custGeom>
              <a:solidFill>
                <a:srgbClr val="CCCCCC"/>
              </a:solidFill>
              <a:ln w="9525">
                <a:noFill/>
                <a:round/>
                <a:headEnd/>
                <a:tailEnd/>
              </a:ln>
            </p:spPr>
            <p:txBody>
              <a:bodyPr/>
              <a:lstStyle/>
              <a:p>
                <a:endParaRPr lang="en-US"/>
              </a:p>
            </p:txBody>
          </p:sp>
          <p:sp>
            <p:nvSpPr>
              <p:cNvPr id="33287" name="Freeform 370"/>
              <p:cNvSpPr>
                <a:spLocks/>
              </p:cNvSpPr>
              <p:nvPr/>
            </p:nvSpPr>
            <p:spPr bwMode="auto">
              <a:xfrm>
                <a:off x="3292" y="1736"/>
                <a:ext cx="135" cy="171"/>
              </a:xfrm>
              <a:custGeom>
                <a:avLst/>
                <a:gdLst>
                  <a:gd name="T0" fmla="*/ 22 w 135"/>
                  <a:gd name="T1" fmla="*/ 97 h 171"/>
                  <a:gd name="T2" fmla="*/ 39 w 135"/>
                  <a:gd name="T3" fmla="*/ 97 h 171"/>
                  <a:gd name="T4" fmla="*/ 48 w 135"/>
                  <a:gd name="T5" fmla="*/ 87 h 171"/>
                  <a:gd name="T6" fmla="*/ 58 w 135"/>
                  <a:gd name="T7" fmla="*/ 74 h 171"/>
                  <a:gd name="T8" fmla="*/ 61 w 135"/>
                  <a:gd name="T9" fmla="*/ 68 h 171"/>
                  <a:gd name="T10" fmla="*/ 64 w 135"/>
                  <a:gd name="T11" fmla="*/ 68 h 171"/>
                  <a:gd name="T12" fmla="*/ 71 w 135"/>
                  <a:gd name="T13" fmla="*/ 58 h 171"/>
                  <a:gd name="T14" fmla="*/ 74 w 135"/>
                  <a:gd name="T15" fmla="*/ 49 h 171"/>
                  <a:gd name="T16" fmla="*/ 71 w 135"/>
                  <a:gd name="T17" fmla="*/ 39 h 171"/>
                  <a:gd name="T18" fmla="*/ 80 w 135"/>
                  <a:gd name="T19" fmla="*/ 39 h 171"/>
                  <a:gd name="T20" fmla="*/ 84 w 135"/>
                  <a:gd name="T21" fmla="*/ 23 h 171"/>
                  <a:gd name="T22" fmla="*/ 77 w 135"/>
                  <a:gd name="T23" fmla="*/ 13 h 171"/>
                  <a:gd name="T24" fmla="*/ 84 w 135"/>
                  <a:gd name="T25" fmla="*/ 7 h 171"/>
                  <a:gd name="T26" fmla="*/ 96 w 135"/>
                  <a:gd name="T27" fmla="*/ 0 h 171"/>
                  <a:gd name="T28" fmla="*/ 113 w 135"/>
                  <a:gd name="T29" fmla="*/ 0 h 171"/>
                  <a:gd name="T30" fmla="*/ 116 w 135"/>
                  <a:gd name="T31" fmla="*/ 4 h 171"/>
                  <a:gd name="T32" fmla="*/ 119 w 135"/>
                  <a:gd name="T33" fmla="*/ 10 h 171"/>
                  <a:gd name="T34" fmla="*/ 125 w 135"/>
                  <a:gd name="T35" fmla="*/ 16 h 171"/>
                  <a:gd name="T36" fmla="*/ 132 w 135"/>
                  <a:gd name="T37" fmla="*/ 26 h 171"/>
                  <a:gd name="T38" fmla="*/ 125 w 135"/>
                  <a:gd name="T39" fmla="*/ 29 h 171"/>
                  <a:gd name="T40" fmla="*/ 109 w 135"/>
                  <a:gd name="T41" fmla="*/ 26 h 171"/>
                  <a:gd name="T42" fmla="*/ 106 w 135"/>
                  <a:gd name="T43" fmla="*/ 36 h 171"/>
                  <a:gd name="T44" fmla="*/ 109 w 135"/>
                  <a:gd name="T45" fmla="*/ 42 h 171"/>
                  <a:gd name="T46" fmla="*/ 113 w 135"/>
                  <a:gd name="T47" fmla="*/ 52 h 171"/>
                  <a:gd name="T48" fmla="*/ 119 w 135"/>
                  <a:gd name="T49" fmla="*/ 58 h 171"/>
                  <a:gd name="T50" fmla="*/ 122 w 135"/>
                  <a:gd name="T51" fmla="*/ 65 h 171"/>
                  <a:gd name="T52" fmla="*/ 119 w 135"/>
                  <a:gd name="T53" fmla="*/ 71 h 171"/>
                  <a:gd name="T54" fmla="*/ 119 w 135"/>
                  <a:gd name="T55" fmla="*/ 78 h 171"/>
                  <a:gd name="T56" fmla="*/ 116 w 135"/>
                  <a:gd name="T57" fmla="*/ 90 h 171"/>
                  <a:gd name="T58" fmla="*/ 103 w 135"/>
                  <a:gd name="T59" fmla="*/ 110 h 171"/>
                  <a:gd name="T60" fmla="*/ 93 w 135"/>
                  <a:gd name="T61" fmla="*/ 119 h 171"/>
                  <a:gd name="T62" fmla="*/ 84 w 135"/>
                  <a:gd name="T63" fmla="*/ 135 h 171"/>
                  <a:gd name="T64" fmla="*/ 90 w 135"/>
                  <a:gd name="T65" fmla="*/ 148 h 171"/>
                  <a:gd name="T66" fmla="*/ 100 w 135"/>
                  <a:gd name="T67" fmla="*/ 158 h 171"/>
                  <a:gd name="T68" fmla="*/ 96 w 135"/>
                  <a:gd name="T69" fmla="*/ 164 h 171"/>
                  <a:gd name="T70" fmla="*/ 87 w 135"/>
                  <a:gd name="T71" fmla="*/ 168 h 171"/>
                  <a:gd name="T72" fmla="*/ 80 w 135"/>
                  <a:gd name="T73" fmla="*/ 164 h 171"/>
                  <a:gd name="T74" fmla="*/ 74 w 135"/>
                  <a:gd name="T75" fmla="*/ 171 h 171"/>
                  <a:gd name="T76" fmla="*/ 68 w 135"/>
                  <a:gd name="T77" fmla="*/ 168 h 171"/>
                  <a:gd name="T78" fmla="*/ 58 w 135"/>
                  <a:gd name="T79" fmla="*/ 152 h 171"/>
                  <a:gd name="T80" fmla="*/ 45 w 135"/>
                  <a:gd name="T81" fmla="*/ 152 h 171"/>
                  <a:gd name="T82" fmla="*/ 35 w 135"/>
                  <a:gd name="T83" fmla="*/ 152 h 171"/>
                  <a:gd name="T84" fmla="*/ 22 w 135"/>
                  <a:gd name="T85" fmla="*/ 152 h 171"/>
                  <a:gd name="T86" fmla="*/ 16 w 135"/>
                  <a:gd name="T87" fmla="*/ 155 h 171"/>
                  <a:gd name="T88" fmla="*/ 19 w 135"/>
                  <a:gd name="T89" fmla="*/ 135 h 171"/>
                  <a:gd name="T90" fmla="*/ 26 w 135"/>
                  <a:gd name="T91" fmla="*/ 129 h 171"/>
                  <a:gd name="T92" fmla="*/ 10 w 135"/>
                  <a:gd name="T93" fmla="*/ 106 h 171"/>
                  <a:gd name="T94" fmla="*/ 0 w 135"/>
                  <a:gd name="T95" fmla="*/ 94 h 1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71"/>
                  <a:gd name="T146" fmla="*/ 135 w 135"/>
                  <a:gd name="T147" fmla="*/ 171 h 1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71">
                    <a:moveTo>
                      <a:pt x="0" y="94"/>
                    </a:moveTo>
                    <a:lnTo>
                      <a:pt x="16" y="97"/>
                    </a:lnTo>
                    <a:lnTo>
                      <a:pt x="22" y="97"/>
                    </a:lnTo>
                    <a:lnTo>
                      <a:pt x="29" y="97"/>
                    </a:lnTo>
                    <a:lnTo>
                      <a:pt x="32" y="97"/>
                    </a:lnTo>
                    <a:lnTo>
                      <a:pt x="39" y="97"/>
                    </a:lnTo>
                    <a:lnTo>
                      <a:pt x="48" y="94"/>
                    </a:lnTo>
                    <a:lnTo>
                      <a:pt x="48" y="90"/>
                    </a:lnTo>
                    <a:lnTo>
                      <a:pt x="48" y="87"/>
                    </a:lnTo>
                    <a:lnTo>
                      <a:pt x="48" y="81"/>
                    </a:lnTo>
                    <a:lnTo>
                      <a:pt x="51" y="74"/>
                    </a:lnTo>
                    <a:lnTo>
                      <a:pt x="58" y="74"/>
                    </a:lnTo>
                    <a:lnTo>
                      <a:pt x="58" y="71"/>
                    </a:lnTo>
                    <a:lnTo>
                      <a:pt x="61" y="68"/>
                    </a:lnTo>
                    <a:lnTo>
                      <a:pt x="64" y="68"/>
                    </a:lnTo>
                    <a:lnTo>
                      <a:pt x="68" y="71"/>
                    </a:lnTo>
                    <a:lnTo>
                      <a:pt x="71" y="65"/>
                    </a:lnTo>
                    <a:lnTo>
                      <a:pt x="71" y="58"/>
                    </a:lnTo>
                    <a:lnTo>
                      <a:pt x="71" y="55"/>
                    </a:lnTo>
                    <a:lnTo>
                      <a:pt x="71" y="52"/>
                    </a:lnTo>
                    <a:lnTo>
                      <a:pt x="74" y="49"/>
                    </a:lnTo>
                    <a:lnTo>
                      <a:pt x="77" y="45"/>
                    </a:lnTo>
                    <a:lnTo>
                      <a:pt x="74" y="42"/>
                    </a:lnTo>
                    <a:lnTo>
                      <a:pt x="71" y="39"/>
                    </a:lnTo>
                    <a:lnTo>
                      <a:pt x="77" y="39"/>
                    </a:lnTo>
                    <a:lnTo>
                      <a:pt x="80" y="39"/>
                    </a:lnTo>
                    <a:lnTo>
                      <a:pt x="80" y="32"/>
                    </a:lnTo>
                    <a:lnTo>
                      <a:pt x="84" y="23"/>
                    </a:lnTo>
                    <a:lnTo>
                      <a:pt x="84" y="20"/>
                    </a:lnTo>
                    <a:lnTo>
                      <a:pt x="80" y="16"/>
                    </a:lnTo>
                    <a:lnTo>
                      <a:pt x="77" y="13"/>
                    </a:lnTo>
                    <a:lnTo>
                      <a:pt x="77" y="10"/>
                    </a:lnTo>
                    <a:lnTo>
                      <a:pt x="80" y="7"/>
                    </a:lnTo>
                    <a:lnTo>
                      <a:pt x="84" y="7"/>
                    </a:lnTo>
                    <a:lnTo>
                      <a:pt x="84" y="4"/>
                    </a:lnTo>
                    <a:lnTo>
                      <a:pt x="87" y="4"/>
                    </a:lnTo>
                    <a:lnTo>
                      <a:pt x="96" y="0"/>
                    </a:lnTo>
                    <a:lnTo>
                      <a:pt x="103" y="0"/>
                    </a:lnTo>
                    <a:lnTo>
                      <a:pt x="106" y="0"/>
                    </a:lnTo>
                    <a:lnTo>
                      <a:pt x="113" y="0"/>
                    </a:lnTo>
                    <a:lnTo>
                      <a:pt x="113" y="4"/>
                    </a:lnTo>
                    <a:lnTo>
                      <a:pt x="116" y="4"/>
                    </a:lnTo>
                    <a:lnTo>
                      <a:pt x="119" y="7"/>
                    </a:lnTo>
                    <a:lnTo>
                      <a:pt x="119" y="10"/>
                    </a:lnTo>
                    <a:lnTo>
                      <a:pt x="122" y="13"/>
                    </a:lnTo>
                    <a:lnTo>
                      <a:pt x="125" y="13"/>
                    </a:lnTo>
                    <a:lnTo>
                      <a:pt x="125" y="16"/>
                    </a:lnTo>
                    <a:lnTo>
                      <a:pt x="135" y="20"/>
                    </a:lnTo>
                    <a:lnTo>
                      <a:pt x="132" y="26"/>
                    </a:lnTo>
                    <a:lnTo>
                      <a:pt x="132" y="29"/>
                    </a:lnTo>
                    <a:lnTo>
                      <a:pt x="125" y="29"/>
                    </a:lnTo>
                    <a:lnTo>
                      <a:pt x="122" y="29"/>
                    </a:lnTo>
                    <a:lnTo>
                      <a:pt x="119" y="32"/>
                    </a:lnTo>
                    <a:lnTo>
                      <a:pt x="109" y="26"/>
                    </a:lnTo>
                    <a:lnTo>
                      <a:pt x="106" y="29"/>
                    </a:lnTo>
                    <a:lnTo>
                      <a:pt x="103" y="32"/>
                    </a:lnTo>
                    <a:lnTo>
                      <a:pt x="106" y="36"/>
                    </a:lnTo>
                    <a:lnTo>
                      <a:pt x="109" y="39"/>
                    </a:lnTo>
                    <a:lnTo>
                      <a:pt x="109" y="42"/>
                    </a:lnTo>
                    <a:lnTo>
                      <a:pt x="109" y="45"/>
                    </a:lnTo>
                    <a:lnTo>
                      <a:pt x="109" y="49"/>
                    </a:lnTo>
                    <a:lnTo>
                      <a:pt x="113" y="52"/>
                    </a:lnTo>
                    <a:lnTo>
                      <a:pt x="113" y="55"/>
                    </a:lnTo>
                    <a:lnTo>
                      <a:pt x="116" y="55"/>
                    </a:lnTo>
                    <a:lnTo>
                      <a:pt x="119" y="58"/>
                    </a:lnTo>
                    <a:lnTo>
                      <a:pt x="122" y="58"/>
                    </a:lnTo>
                    <a:lnTo>
                      <a:pt x="125" y="61"/>
                    </a:lnTo>
                    <a:lnTo>
                      <a:pt x="122" y="65"/>
                    </a:lnTo>
                    <a:lnTo>
                      <a:pt x="119" y="65"/>
                    </a:lnTo>
                    <a:lnTo>
                      <a:pt x="119" y="68"/>
                    </a:lnTo>
                    <a:lnTo>
                      <a:pt x="119" y="71"/>
                    </a:lnTo>
                    <a:lnTo>
                      <a:pt x="119" y="74"/>
                    </a:lnTo>
                    <a:lnTo>
                      <a:pt x="122" y="78"/>
                    </a:lnTo>
                    <a:lnTo>
                      <a:pt x="119" y="78"/>
                    </a:lnTo>
                    <a:lnTo>
                      <a:pt x="119" y="81"/>
                    </a:lnTo>
                    <a:lnTo>
                      <a:pt x="116" y="87"/>
                    </a:lnTo>
                    <a:lnTo>
                      <a:pt x="116" y="90"/>
                    </a:lnTo>
                    <a:lnTo>
                      <a:pt x="113" y="94"/>
                    </a:lnTo>
                    <a:lnTo>
                      <a:pt x="109" y="103"/>
                    </a:lnTo>
                    <a:lnTo>
                      <a:pt x="103" y="110"/>
                    </a:lnTo>
                    <a:lnTo>
                      <a:pt x="100" y="116"/>
                    </a:lnTo>
                    <a:lnTo>
                      <a:pt x="96" y="119"/>
                    </a:lnTo>
                    <a:lnTo>
                      <a:pt x="93" y="119"/>
                    </a:lnTo>
                    <a:lnTo>
                      <a:pt x="90" y="116"/>
                    </a:lnTo>
                    <a:lnTo>
                      <a:pt x="84" y="129"/>
                    </a:lnTo>
                    <a:lnTo>
                      <a:pt x="84" y="135"/>
                    </a:lnTo>
                    <a:lnTo>
                      <a:pt x="90" y="135"/>
                    </a:lnTo>
                    <a:lnTo>
                      <a:pt x="90" y="145"/>
                    </a:lnTo>
                    <a:lnTo>
                      <a:pt x="90" y="148"/>
                    </a:lnTo>
                    <a:lnTo>
                      <a:pt x="93" y="148"/>
                    </a:lnTo>
                    <a:lnTo>
                      <a:pt x="96" y="152"/>
                    </a:lnTo>
                    <a:lnTo>
                      <a:pt x="100" y="158"/>
                    </a:lnTo>
                    <a:lnTo>
                      <a:pt x="100" y="164"/>
                    </a:lnTo>
                    <a:lnTo>
                      <a:pt x="96" y="164"/>
                    </a:lnTo>
                    <a:lnTo>
                      <a:pt x="93" y="164"/>
                    </a:lnTo>
                    <a:lnTo>
                      <a:pt x="90" y="168"/>
                    </a:lnTo>
                    <a:lnTo>
                      <a:pt x="87" y="168"/>
                    </a:lnTo>
                    <a:lnTo>
                      <a:pt x="87" y="164"/>
                    </a:lnTo>
                    <a:lnTo>
                      <a:pt x="80" y="164"/>
                    </a:lnTo>
                    <a:lnTo>
                      <a:pt x="80" y="168"/>
                    </a:lnTo>
                    <a:lnTo>
                      <a:pt x="74" y="168"/>
                    </a:lnTo>
                    <a:lnTo>
                      <a:pt x="74" y="171"/>
                    </a:lnTo>
                    <a:lnTo>
                      <a:pt x="68" y="171"/>
                    </a:lnTo>
                    <a:lnTo>
                      <a:pt x="68" y="168"/>
                    </a:lnTo>
                    <a:lnTo>
                      <a:pt x="64" y="158"/>
                    </a:lnTo>
                    <a:lnTo>
                      <a:pt x="61" y="158"/>
                    </a:lnTo>
                    <a:lnTo>
                      <a:pt x="58" y="152"/>
                    </a:lnTo>
                    <a:lnTo>
                      <a:pt x="55" y="148"/>
                    </a:lnTo>
                    <a:lnTo>
                      <a:pt x="45" y="152"/>
                    </a:lnTo>
                    <a:lnTo>
                      <a:pt x="42" y="152"/>
                    </a:lnTo>
                    <a:lnTo>
                      <a:pt x="42" y="155"/>
                    </a:lnTo>
                    <a:lnTo>
                      <a:pt x="35" y="152"/>
                    </a:lnTo>
                    <a:lnTo>
                      <a:pt x="32" y="152"/>
                    </a:lnTo>
                    <a:lnTo>
                      <a:pt x="29" y="152"/>
                    </a:lnTo>
                    <a:lnTo>
                      <a:pt x="22" y="152"/>
                    </a:lnTo>
                    <a:lnTo>
                      <a:pt x="19" y="155"/>
                    </a:lnTo>
                    <a:lnTo>
                      <a:pt x="19" y="152"/>
                    </a:lnTo>
                    <a:lnTo>
                      <a:pt x="16" y="155"/>
                    </a:lnTo>
                    <a:lnTo>
                      <a:pt x="13" y="155"/>
                    </a:lnTo>
                    <a:lnTo>
                      <a:pt x="16" y="142"/>
                    </a:lnTo>
                    <a:lnTo>
                      <a:pt x="19" y="135"/>
                    </a:lnTo>
                    <a:lnTo>
                      <a:pt x="22" y="132"/>
                    </a:lnTo>
                    <a:lnTo>
                      <a:pt x="26" y="132"/>
                    </a:lnTo>
                    <a:lnTo>
                      <a:pt x="26" y="129"/>
                    </a:lnTo>
                    <a:lnTo>
                      <a:pt x="22" y="126"/>
                    </a:lnTo>
                    <a:lnTo>
                      <a:pt x="19" y="113"/>
                    </a:lnTo>
                    <a:lnTo>
                      <a:pt x="10" y="106"/>
                    </a:lnTo>
                    <a:lnTo>
                      <a:pt x="3" y="97"/>
                    </a:lnTo>
                    <a:lnTo>
                      <a:pt x="0" y="94"/>
                    </a:lnTo>
                  </a:path>
                </a:pathLst>
              </a:custGeom>
              <a:noFill/>
              <a:ln w="0">
                <a:solidFill>
                  <a:srgbClr val="7F7F7F"/>
                </a:solidFill>
                <a:round/>
                <a:headEnd/>
                <a:tailEnd/>
              </a:ln>
            </p:spPr>
            <p:txBody>
              <a:bodyPr/>
              <a:lstStyle/>
              <a:p>
                <a:endParaRPr lang="en-US"/>
              </a:p>
            </p:txBody>
          </p:sp>
          <p:sp>
            <p:nvSpPr>
              <p:cNvPr id="33288" name="Freeform 371"/>
              <p:cNvSpPr>
                <a:spLocks/>
              </p:cNvSpPr>
              <p:nvPr/>
            </p:nvSpPr>
            <p:spPr bwMode="auto">
              <a:xfrm>
                <a:off x="3128" y="1698"/>
                <a:ext cx="190" cy="193"/>
              </a:xfrm>
              <a:custGeom>
                <a:avLst/>
                <a:gdLst>
                  <a:gd name="T0" fmla="*/ 180 w 190"/>
                  <a:gd name="T1" fmla="*/ 180 h 193"/>
                  <a:gd name="T2" fmla="*/ 186 w 190"/>
                  <a:gd name="T3" fmla="*/ 170 h 193"/>
                  <a:gd name="T4" fmla="*/ 190 w 190"/>
                  <a:gd name="T5" fmla="*/ 167 h 193"/>
                  <a:gd name="T6" fmla="*/ 183 w 190"/>
                  <a:gd name="T7" fmla="*/ 151 h 193"/>
                  <a:gd name="T8" fmla="*/ 167 w 190"/>
                  <a:gd name="T9" fmla="*/ 135 h 193"/>
                  <a:gd name="T10" fmla="*/ 164 w 190"/>
                  <a:gd name="T11" fmla="*/ 132 h 193"/>
                  <a:gd name="T12" fmla="*/ 170 w 190"/>
                  <a:gd name="T13" fmla="*/ 119 h 193"/>
                  <a:gd name="T14" fmla="*/ 164 w 190"/>
                  <a:gd name="T15" fmla="*/ 109 h 193"/>
                  <a:gd name="T16" fmla="*/ 161 w 190"/>
                  <a:gd name="T17" fmla="*/ 106 h 193"/>
                  <a:gd name="T18" fmla="*/ 154 w 190"/>
                  <a:gd name="T19" fmla="*/ 90 h 193"/>
                  <a:gd name="T20" fmla="*/ 154 w 190"/>
                  <a:gd name="T21" fmla="*/ 80 h 193"/>
                  <a:gd name="T22" fmla="*/ 154 w 190"/>
                  <a:gd name="T23" fmla="*/ 77 h 193"/>
                  <a:gd name="T24" fmla="*/ 154 w 190"/>
                  <a:gd name="T25" fmla="*/ 70 h 193"/>
                  <a:gd name="T26" fmla="*/ 158 w 190"/>
                  <a:gd name="T27" fmla="*/ 64 h 193"/>
                  <a:gd name="T28" fmla="*/ 154 w 190"/>
                  <a:gd name="T29" fmla="*/ 51 h 193"/>
                  <a:gd name="T30" fmla="*/ 148 w 190"/>
                  <a:gd name="T31" fmla="*/ 42 h 193"/>
                  <a:gd name="T32" fmla="*/ 135 w 190"/>
                  <a:gd name="T33" fmla="*/ 29 h 193"/>
                  <a:gd name="T34" fmla="*/ 119 w 190"/>
                  <a:gd name="T35" fmla="*/ 25 h 193"/>
                  <a:gd name="T36" fmla="*/ 109 w 190"/>
                  <a:gd name="T37" fmla="*/ 19 h 193"/>
                  <a:gd name="T38" fmla="*/ 100 w 190"/>
                  <a:gd name="T39" fmla="*/ 22 h 193"/>
                  <a:gd name="T40" fmla="*/ 87 w 190"/>
                  <a:gd name="T41" fmla="*/ 32 h 193"/>
                  <a:gd name="T42" fmla="*/ 83 w 190"/>
                  <a:gd name="T43" fmla="*/ 38 h 193"/>
                  <a:gd name="T44" fmla="*/ 61 w 190"/>
                  <a:gd name="T45" fmla="*/ 38 h 193"/>
                  <a:gd name="T46" fmla="*/ 51 w 190"/>
                  <a:gd name="T47" fmla="*/ 32 h 193"/>
                  <a:gd name="T48" fmla="*/ 42 w 190"/>
                  <a:gd name="T49" fmla="*/ 19 h 193"/>
                  <a:gd name="T50" fmla="*/ 35 w 190"/>
                  <a:gd name="T51" fmla="*/ 13 h 193"/>
                  <a:gd name="T52" fmla="*/ 35 w 190"/>
                  <a:gd name="T53" fmla="*/ 3 h 193"/>
                  <a:gd name="T54" fmla="*/ 26 w 190"/>
                  <a:gd name="T55" fmla="*/ 6 h 193"/>
                  <a:gd name="T56" fmla="*/ 22 w 190"/>
                  <a:gd name="T57" fmla="*/ 13 h 193"/>
                  <a:gd name="T58" fmla="*/ 16 w 190"/>
                  <a:gd name="T59" fmla="*/ 13 h 193"/>
                  <a:gd name="T60" fmla="*/ 6 w 190"/>
                  <a:gd name="T61" fmla="*/ 3 h 193"/>
                  <a:gd name="T62" fmla="*/ 3 w 190"/>
                  <a:gd name="T63" fmla="*/ 6 h 193"/>
                  <a:gd name="T64" fmla="*/ 3 w 190"/>
                  <a:gd name="T65" fmla="*/ 9 h 193"/>
                  <a:gd name="T66" fmla="*/ 9 w 190"/>
                  <a:gd name="T67" fmla="*/ 32 h 193"/>
                  <a:gd name="T68" fmla="*/ 13 w 190"/>
                  <a:gd name="T69" fmla="*/ 38 h 193"/>
                  <a:gd name="T70" fmla="*/ 16 w 190"/>
                  <a:gd name="T71" fmla="*/ 48 h 193"/>
                  <a:gd name="T72" fmla="*/ 26 w 190"/>
                  <a:gd name="T73" fmla="*/ 51 h 193"/>
                  <a:gd name="T74" fmla="*/ 26 w 190"/>
                  <a:gd name="T75" fmla="*/ 61 h 193"/>
                  <a:gd name="T76" fmla="*/ 22 w 190"/>
                  <a:gd name="T77" fmla="*/ 67 h 193"/>
                  <a:gd name="T78" fmla="*/ 19 w 190"/>
                  <a:gd name="T79" fmla="*/ 77 h 193"/>
                  <a:gd name="T80" fmla="*/ 22 w 190"/>
                  <a:gd name="T81" fmla="*/ 80 h 193"/>
                  <a:gd name="T82" fmla="*/ 26 w 190"/>
                  <a:gd name="T83" fmla="*/ 87 h 193"/>
                  <a:gd name="T84" fmla="*/ 45 w 190"/>
                  <a:gd name="T85" fmla="*/ 106 h 193"/>
                  <a:gd name="T86" fmla="*/ 48 w 190"/>
                  <a:gd name="T87" fmla="*/ 116 h 193"/>
                  <a:gd name="T88" fmla="*/ 55 w 190"/>
                  <a:gd name="T89" fmla="*/ 128 h 193"/>
                  <a:gd name="T90" fmla="*/ 55 w 190"/>
                  <a:gd name="T91" fmla="*/ 125 h 193"/>
                  <a:gd name="T92" fmla="*/ 55 w 190"/>
                  <a:gd name="T93" fmla="*/ 122 h 193"/>
                  <a:gd name="T94" fmla="*/ 61 w 190"/>
                  <a:gd name="T95" fmla="*/ 125 h 193"/>
                  <a:gd name="T96" fmla="*/ 64 w 190"/>
                  <a:gd name="T97" fmla="*/ 125 h 193"/>
                  <a:gd name="T98" fmla="*/ 71 w 190"/>
                  <a:gd name="T99" fmla="*/ 135 h 193"/>
                  <a:gd name="T100" fmla="*/ 74 w 190"/>
                  <a:gd name="T101" fmla="*/ 138 h 193"/>
                  <a:gd name="T102" fmla="*/ 83 w 190"/>
                  <a:gd name="T103" fmla="*/ 157 h 193"/>
                  <a:gd name="T104" fmla="*/ 96 w 190"/>
                  <a:gd name="T105" fmla="*/ 167 h 193"/>
                  <a:gd name="T106" fmla="*/ 103 w 190"/>
                  <a:gd name="T107" fmla="*/ 170 h 193"/>
                  <a:gd name="T108" fmla="*/ 106 w 190"/>
                  <a:gd name="T109" fmla="*/ 170 h 193"/>
                  <a:gd name="T110" fmla="*/ 119 w 190"/>
                  <a:gd name="T111" fmla="*/ 170 h 193"/>
                  <a:gd name="T112" fmla="*/ 129 w 190"/>
                  <a:gd name="T113" fmla="*/ 167 h 193"/>
                  <a:gd name="T114" fmla="*/ 138 w 190"/>
                  <a:gd name="T115" fmla="*/ 183 h 193"/>
                  <a:gd name="T116" fmla="*/ 154 w 190"/>
                  <a:gd name="T117" fmla="*/ 190 h 193"/>
                  <a:gd name="T118" fmla="*/ 161 w 190"/>
                  <a:gd name="T119" fmla="*/ 190 h 193"/>
                  <a:gd name="T120" fmla="*/ 167 w 190"/>
                  <a:gd name="T121" fmla="*/ 190 h 193"/>
                  <a:gd name="T122" fmla="*/ 177 w 190"/>
                  <a:gd name="T123" fmla="*/ 193 h 1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193"/>
                  <a:gd name="T188" fmla="*/ 190 w 190"/>
                  <a:gd name="T189" fmla="*/ 193 h 1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193">
                    <a:moveTo>
                      <a:pt x="177" y="193"/>
                    </a:moveTo>
                    <a:lnTo>
                      <a:pt x="180" y="180"/>
                    </a:lnTo>
                    <a:lnTo>
                      <a:pt x="183" y="173"/>
                    </a:lnTo>
                    <a:lnTo>
                      <a:pt x="186" y="170"/>
                    </a:lnTo>
                    <a:lnTo>
                      <a:pt x="190" y="170"/>
                    </a:lnTo>
                    <a:lnTo>
                      <a:pt x="190" y="167"/>
                    </a:lnTo>
                    <a:lnTo>
                      <a:pt x="186" y="164"/>
                    </a:lnTo>
                    <a:lnTo>
                      <a:pt x="183" y="151"/>
                    </a:lnTo>
                    <a:lnTo>
                      <a:pt x="174" y="144"/>
                    </a:lnTo>
                    <a:lnTo>
                      <a:pt x="167" y="135"/>
                    </a:lnTo>
                    <a:lnTo>
                      <a:pt x="164" y="132"/>
                    </a:lnTo>
                    <a:lnTo>
                      <a:pt x="167" y="125"/>
                    </a:lnTo>
                    <a:lnTo>
                      <a:pt x="170" y="119"/>
                    </a:lnTo>
                    <a:lnTo>
                      <a:pt x="170" y="112"/>
                    </a:lnTo>
                    <a:lnTo>
                      <a:pt x="164" y="109"/>
                    </a:lnTo>
                    <a:lnTo>
                      <a:pt x="161" y="106"/>
                    </a:lnTo>
                    <a:lnTo>
                      <a:pt x="158" y="96"/>
                    </a:lnTo>
                    <a:lnTo>
                      <a:pt x="154" y="90"/>
                    </a:lnTo>
                    <a:lnTo>
                      <a:pt x="158" y="83"/>
                    </a:lnTo>
                    <a:lnTo>
                      <a:pt x="154" y="80"/>
                    </a:lnTo>
                    <a:lnTo>
                      <a:pt x="154" y="77"/>
                    </a:lnTo>
                    <a:lnTo>
                      <a:pt x="151" y="74"/>
                    </a:lnTo>
                    <a:lnTo>
                      <a:pt x="154" y="70"/>
                    </a:lnTo>
                    <a:lnTo>
                      <a:pt x="158" y="64"/>
                    </a:lnTo>
                    <a:lnTo>
                      <a:pt x="154" y="54"/>
                    </a:lnTo>
                    <a:lnTo>
                      <a:pt x="154" y="51"/>
                    </a:lnTo>
                    <a:lnTo>
                      <a:pt x="154" y="42"/>
                    </a:lnTo>
                    <a:lnTo>
                      <a:pt x="148" y="42"/>
                    </a:lnTo>
                    <a:lnTo>
                      <a:pt x="138" y="35"/>
                    </a:lnTo>
                    <a:lnTo>
                      <a:pt x="135" y="29"/>
                    </a:lnTo>
                    <a:lnTo>
                      <a:pt x="125" y="29"/>
                    </a:lnTo>
                    <a:lnTo>
                      <a:pt x="119" y="25"/>
                    </a:lnTo>
                    <a:lnTo>
                      <a:pt x="112" y="19"/>
                    </a:lnTo>
                    <a:lnTo>
                      <a:pt x="109" y="19"/>
                    </a:lnTo>
                    <a:lnTo>
                      <a:pt x="106" y="22"/>
                    </a:lnTo>
                    <a:lnTo>
                      <a:pt x="100" y="22"/>
                    </a:lnTo>
                    <a:lnTo>
                      <a:pt x="93" y="32"/>
                    </a:lnTo>
                    <a:lnTo>
                      <a:pt x="87" y="32"/>
                    </a:lnTo>
                    <a:lnTo>
                      <a:pt x="90" y="38"/>
                    </a:lnTo>
                    <a:lnTo>
                      <a:pt x="83" y="38"/>
                    </a:lnTo>
                    <a:lnTo>
                      <a:pt x="71" y="42"/>
                    </a:lnTo>
                    <a:lnTo>
                      <a:pt x="61" y="38"/>
                    </a:lnTo>
                    <a:lnTo>
                      <a:pt x="55" y="32"/>
                    </a:lnTo>
                    <a:lnTo>
                      <a:pt x="51" y="32"/>
                    </a:lnTo>
                    <a:lnTo>
                      <a:pt x="45" y="29"/>
                    </a:lnTo>
                    <a:lnTo>
                      <a:pt x="42" y="19"/>
                    </a:lnTo>
                    <a:lnTo>
                      <a:pt x="38" y="16"/>
                    </a:lnTo>
                    <a:lnTo>
                      <a:pt x="35" y="13"/>
                    </a:lnTo>
                    <a:lnTo>
                      <a:pt x="35" y="9"/>
                    </a:lnTo>
                    <a:lnTo>
                      <a:pt x="35" y="3"/>
                    </a:lnTo>
                    <a:lnTo>
                      <a:pt x="32" y="3"/>
                    </a:lnTo>
                    <a:lnTo>
                      <a:pt x="26" y="6"/>
                    </a:lnTo>
                    <a:lnTo>
                      <a:pt x="22" y="13"/>
                    </a:lnTo>
                    <a:lnTo>
                      <a:pt x="19" y="13"/>
                    </a:lnTo>
                    <a:lnTo>
                      <a:pt x="16" y="13"/>
                    </a:lnTo>
                    <a:lnTo>
                      <a:pt x="13" y="13"/>
                    </a:lnTo>
                    <a:lnTo>
                      <a:pt x="6" y="3"/>
                    </a:lnTo>
                    <a:lnTo>
                      <a:pt x="3" y="0"/>
                    </a:lnTo>
                    <a:lnTo>
                      <a:pt x="3" y="6"/>
                    </a:lnTo>
                    <a:lnTo>
                      <a:pt x="0" y="6"/>
                    </a:lnTo>
                    <a:lnTo>
                      <a:pt x="3" y="9"/>
                    </a:lnTo>
                    <a:lnTo>
                      <a:pt x="3" y="25"/>
                    </a:lnTo>
                    <a:lnTo>
                      <a:pt x="9" y="32"/>
                    </a:lnTo>
                    <a:lnTo>
                      <a:pt x="9" y="35"/>
                    </a:lnTo>
                    <a:lnTo>
                      <a:pt x="13" y="38"/>
                    </a:lnTo>
                    <a:lnTo>
                      <a:pt x="16" y="45"/>
                    </a:lnTo>
                    <a:lnTo>
                      <a:pt x="16" y="48"/>
                    </a:lnTo>
                    <a:lnTo>
                      <a:pt x="19" y="51"/>
                    </a:lnTo>
                    <a:lnTo>
                      <a:pt x="26" y="51"/>
                    </a:lnTo>
                    <a:lnTo>
                      <a:pt x="22" y="58"/>
                    </a:lnTo>
                    <a:lnTo>
                      <a:pt x="26" y="61"/>
                    </a:lnTo>
                    <a:lnTo>
                      <a:pt x="22" y="67"/>
                    </a:lnTo>
                    <a:lnTo>
                      <a:pt x="22" y="70"/>
                    </a:lnTo>
                    <a:lnTo>
                      <a:pt x="19" y="77"/>
                    </a:lnTo>
                    <a:lnTo>
                      <a:pt x="19" y="80"/>
                    </a:lnTo>
                    <a:lnTo>
                      <a:pt x="22" y="80"/>
                    </a:lnTo>
                    <a:lnTo>
                      <a:pt x="26" y="87"/>
                    </a:lnTo>
                    <a:lnTo>
                      <a:pt x="38" y="96"/>
                    </a:lnTo>
                    <a:lnTo>
                      <a:pt x="45" y="106"/>
                    </a:lnTo>
                    <a:lnTo>
                      <a:pt x="45" y="116"/>
                    </a:lnTo>
                    <a:lnTo>
                      <a:pt x="48" y="116"/>
                    </a:lnTo>
                    <a:lnTo>
                      <a:pt x="48" y="122"/>
                    </a:lnTo>
                    <a:lnTo>
                      <a:pt x="55" y="128"/>
                    </a:lnTo>
                    <a:lnTo>
                      <a:pt x="55" y="125"/>
                    </a:lnTo>
                    <a:lnTo>
                      <a:pt x="55" y="122"/>
                    </a:lnTo>
                    <a:lnTo>
                      <a:pt x="58" y="122"/>
                    </a:lnTo>
                    <a:lnTo>
                      <a:pt x="61" y="125"/>
                    </a:lnTo>
                    <a:lnTo>
                      <a:pt x="64" y="128"/>
                    </a:lnTo>
                    <a:lnTo>
                      <a:pt x="64" y="125"/>
                    </a:lnTo>
                    <a:lnTo>
                      <a:pt x="67" y="128"/>
                    </a:lnTo>
                    <a:lnTo>
                      <a:pt x="71" y="135"/>
                    </a:lnTo>
                    <a:lnTo>
                      <a:pt x="74" y="138"/>
                    </a:lnTo>
                    <a:lnTo>
                      <a:pt x="77" y="144"/>
                    </a:lnTo>
                    <a:lnTo>
                      <a:pt x="83" y="157"/>
                    </a:lnTo>
                    <a:lnTo>
                      <a:pt x="93" y="161"/>
                    </a:lnTo>
                    <a:lnTo>
                      <a:pt x="96" y="167"/>
                    </a:lnTo>
                    <a:lnTo>
                      <a:pt x="103" y="170"/>
                    </a:lnTo>
                    <a:lnTo>
                      <a:pt x="103" y="173"/>
                    </a:lnTo>
                    <a:lnTo>
                      <a:pt x="106" y="170"/>
                    </a:lnTo>
                    <a:lnTo>
                      <a:pt x="112" y="173"/>
                    </a:lnTo>
                    <a:lnTo>
                      <a:pt x="119" y="170"/>
                    </a:lnTo>
                    <a:lnTo>
                      <a:pt x="122" y="170"/>
                    </a:lnTo>
                    <a:lnTo>
                      <a:pt x="129" y="167"/>
                    </a:lnTo>
                    <a:lnTo>
                      <a:pt x="132" y="170"/>
                    </a:lnTo>
                    <a:lnTo>
                      <a:pt x="138" y="183"/>
                    </a:lnTo>
                    <a:lnTo>
                      <a:pt x="151" y="186"/>
                    </a:lnTo>
                    <a:lnTo>
                      <a:pt x="154" y="190"/>
                    </a:lnTo>
                    <a:lnTo>
                      <a:pt x="154" y="186"/>
                    </a:lnTo>
                    <a:lnTo>
                      <a:pt x="161" y="190"/>
                    </a:lnTo>
                    <a:lnTo>
                      <a:pt x="167" y="190"/>
                    </a:lnTo>
                    <a:lnTo>
                      <a:pt x="170" y="190"/>
                    </a:lnTo>
                    <a:lnTo>
                      <a:pt x="177" y="193"/>
                    </a:lnTo>
                    <a:close/>
                  </a:path>
                </a:pathLst>
              </a:custGeom>
              <a:solidFill>
                <a:srgbClr val="CCCCCC"/>
              </a:solidFill>
              <a:ln w="9525">
                <a:noFill/>
                <a:round/>
                <a:headEnd/>
                <a:tailEnd/>
              </a:ln>
            </p:spPr>
            <p:txBody>
              <a:bodyPr/>
              <a:lstStyle/>
              <a:p>
                <a:endParaRPr lang="en-US"/>
              </a:p>
            </p:txBody>
          </p:sp>
          <p:sp>
            <p:nvSpPr>
              <p:cNvPr id="33289" name="Freeform 372"/>
              <p:cNvSpPr>
                <a:spLocks/>
              </p:cNvSpPr>
              <p:nvPr/>
            </p:nvSpPr>
            <p:spPr bwMode="auto">
              <a:xfrm>
                <a:off x="3128" y="1698"/>
                <a:ext cx="190" cy="193"/>
              </a:xfrm>
              <a:custGeom>
                <a:avLst/>
                <a:gdLst>
                  <a:gd name="T0" fmla="*/ 180 w 190"/>
                  <a:gd name="T1" fmla="*/ 180 h 193"/>
                  <a:gd name="T2" fmla="*/ 186 w 190"/>
                  <a:gd name="T3" fmla="*/ 170 h 193"/>
                  <a:gd name="T4" fmla="*/ 190 w 190"/>
                  <a:gd name="T5" fmla="*/ 167 h 193"/>
                  <a:gd name="T6" fmla="*/ 183 w 190"/>
                  <a:gd name="T7" fmla="*/ 151 h 193"/>
                  <a:gd name="T8" fmla="*/ 167 w 190"/>
                  <a:gd name="T9" fmla="*/ 135 h 193"/>
                  <a:gd name="T10" fmla="*/ 164 w 190"/>
                  <a:gd name="T11" fmla="*/ 132 h 193"/>
                  <a:gd name="T12" fmla="*/ 170 w 190"/>
                  <a:gd name="T13" fmla="*/ 119 h 193"/>
                  <a:gd name="T14" fmla="*/ 164 w 190"/>
                  <a:gd name="T15" fmla="*/ 109 h 193"/>
                  <a:gd name="T16" fmla="*/ 161 w 190"/>
                  <a:gd name="T17" fmla="*/ 106 h 193"/>
                  <a:gd name="T18" fmla="*/ 154 w 190"/>
                  <a:gd name="T19" fmla="*/ 90 h 193"/>
                  <a:gd name="T20" fmla="*/ 154 w 190"/>
                  <a:gd name="T21" fmla="*/ 80 h 193"/>
                  <a:gd name="T22" fmla="*/ 154 w 190"/>
                  <a:gd name="T23" fmla="*/ 77 h 193"/>
                  <a:gd name="T24" fmla="*/ 154 w 190"/>
                  <a:gd name="T25" fmla="*/ 70 h 193"/>
                  <a:gd name="T26" fmla="*/ 158 w 190"/>
                  <a:gd name="T27" fmla="*/ 64 h 193"/>
                  <a:gd name="T28" fmla="*/ 154 w 190"/>
                  <a:gd name="T29" fmla="*/ 51 h 193"/>
                  <a:gd name="T30" fmla="*/ 148 w 190"/>
                  <a:gd name="T31" fmla="*/ 42 h 193"/>
                  <a:gd name="T32" fmla="*/ 135 w 190"/>
                  <a:gd name="T33" fmla="*/ 29 h 193"/>
                  <a:gd name="T34" fmla="*/ 119 w 190"/>
                  <a:gd name="T35" fmla="*/ 25 h 193"/>
                  <a:gd name="T36" fmla="*/ 109 w 190"/>
                  <a:gd name="T37" fmla="*/ 19 h 193"/>
                  <a:gd name="T38" fmla="*/ 100 w 190"/>
                  <a:gd name="T39" fmla="*/ 22 h 193"/>
                  <a:gd name="T40" fmla="*/ 87 w 190"/>
                  <a:gd name="T41" fmla="*/ 32 h 193"/>
                  <a:gd name="T42" fmla="*/ 83 w 190"/>
                  <a:gd name="T43" fmla="*/ 38 h 193"/>
                  <a:gd name="T44" fmla="*/ 61 w 190"/>
                  <a:gd name="T45" fmla="*/ 38 h 193"/>
                  <a:gd name="T46" fmla="*/ 51 w 190"/>
                  <a:gd name="T47" fmla="*/ 32 h 193"/>
                  <a:gd name="T48" fmla="*/ 42 w 190"/>
                  <a:gd name="T49" fmla="*/ 19 h 193"/>
                  <a:gd name="T50" fmla="*/ 35 w 190"/>
                  <a:gd name="T51" fmla="*/ 13 h 193"/>
                  <a:gd name="T52" fmla="*/ 35 w 190"/>
                  <a:gd name="T53" fmla="*/ 3 h 193"/>
                  <a:gd name="T54" fmla="*/ 26 w 190"/>
                  <a:gd name="T55" fmla="*/ 6 h 193"/>
                  <a:gd name="T56" fmla="*/ 22 w 190"/>
                  <a:gd name="T57" fmla="*/ 13 h 193"/>
                  <a:gd name="T58" fmla="*/ 16 w 190"/>
                  <a:gd name="T59" fmla="*/ 13 h 193"/>
                  <a:gd name="T60" fmla="*/ 6 w 190"/>
                  <a:gd name="T61" fmla="*/ 3 h 193"/>
                  <a:gd name="T62" fmla="*/ 3 w 190"/>
                  <a:gd name="T63" fmla="*/ 6 h 193"/>
                  <a:gd name="T64" fmla="*/ 3 w 190"/>
                  <a:gd name="T65" fmla="*/ 9 h 193"/>
                  <a:gd name="T66" fmla="*/ 9 w 190"/>
                  <a:gd name="T67" fmla="*/ 32 h 193"/>
                  <a:gd name="T68" fmla="*/ 13 w 190"/>
                  <a:gd name="T69" fmla="*/ 38 h 193"/>
                  <a:gd name="T70" fmla="*/ 16 w 190"/>
                  <a:gd name="T71" fmla="*/ 48 h 193"/>
                  <a:gd name="T72" fmla="*/ 26 w 190"/>
                  <a:gd name="T73" fmla="*/ 51 h 193"/>
                  <a:gd name="T74" fmla="*/ 26 w 190"/>
                  <a:gd name="T75" fmla="*/ 61 h 193"/>
                  <a:gd name="T76" fmla="*/ 22 w 190"/>
                  <a:gd name="T77" fmla="*/ 67 h 193"/>
                  <a:gd name="T78" fmla="*/ 19 w 190"/>
                  <a:gd name="T79" fmla="*/ 77 h 193"/>
                  <a:gd name="T80" fmla="*/ 22 w 190"/>
                  <a:gd name="T81" fmla="*/ 80 h 193"/>
                  <a:gd name="T82" fmla="*/ 26 w 190"/>
                  <a:gd name="T83" fmla="*/ 87 h 193"/>
                  <a:gd name="T84" fmla="*/ 45 w 190"/>
                  <a:gd name="T85" fmla="*/ 106 h 193"/>
                  <a:gd name="T86" fmla="*/ 48 w 190"/>
                  <a:gd name="T87" fmla="*/ 116 h 193"/>
                  <a:gd name="T88" fmla="*/ 55 w 190"/>
                  <a:gd name="T89" fmla="*/ 128 h 193"/>
                  <a:gd name="T90" fmla="*/ 55 w 190"/>
                  <a:gd name="T91" fmla="*/ 125 h 193"/>
                  <a:gd name="T92" fmla="*/ 55 w 190"/>
                  <a:gd name="T93" fmla="*/ 122 h 193"/>
                  <a:gd name="T94" fmla="*/ 61 w 190"/>
                  <a:gd name="T95" fmla="*/ 125 h 193"/>
                  <a:gd name="T96" fmla="*/ 64 w 190"/>
                  <a:gd name="T97" fmla="*/ 125 h 193"/>
                  <a:gd name="T98" fmla="*/ 71 w 190"/>
                  <a:gd name="T99" fmla="*/ 135 h 193"/>
                  <a:gd name="T100" fmla="*/ 74 w 190"/>
                  <a:gd name="T101" fmla="*/ 138 h 193"/>
                  <a:gd name="T102" fmla="*/ 83 w 190"/>
                  <a:gd name="T103" fmla="*/ 157 h 193"/>
                  <a:gd name="T104" fmla="*/ 96 w 190"/>
                  <a:gd name="T105" fmla="*/ 167 h 193"/>
                  <a:gd name="T106" fmla="*/ 103 w 190"/>
                  <a:gd name="T107" fmla="*/ 170 h 193"/>
                  <a:gd name="T108" fmla="*/ 106 w 190"/>
                  <a:gd name="T109" fmla="*/ 170 h 193"/>
                  <a:gd name="T110" fmla="*/ 119 w 190"/>
                  <a:gd name="T111" fmla="*/ 170 h 193"/>
                  <a:gd name="T112" fmla="*/ 129 w 190"/>
                  <a:gd name="T113" fmla="*/ 167 h 193"/>
                  <a:gd name="T114" fmla="*/ 138 w 190"/>
                  <a:gd name="T115" fmla="*/ 183 h 193"/>
                  <a:gd name="T116" fmla="*/ 154 w 190"/>
                  <a:gd name="T117" fmla="*/ 190 h 193"/>
                  <a:gd name="T118" fmla="*/ 161 w 190"/>
                  <a:gd name="T119" fmla="*/ 190 h 193"/>
                  <a:gd name="T120" fmla="*/ 167 w 190"/>
                  <a:gd name="T121" fmla="*/ 190 h 193"/>
                  <a:gd name="T122" fmla="*/ 177 w 190"/>
                  <a:gd name="T123" fmla="*/ 193 h 1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193"/>
                  <a:gd name="T188" fmla="*/ 190 w 190"/>
                  <a:gd name="T189" fmla="*/ 193 h 1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193">
                    <a:moveTo>
                      <a:pt x="177" y="193"/>
                    </a:moveTo>
                    <a:lnTo>
                      <a:pt x="180" y="180"/>
                    </a:lnTo>
                    <a:lnTo>
                      <a:pt x="183" y="173"/>
                    </a:lnTo>
                    <a:lnTo>
                      <a:pt x="186" y="170"/>
                    </a:lnTo>
                    <a:lnTo>
                      <a:pt x="190" y="170"/>
                    </a:lnTo>
                    <a:lnTo>
                      <a:pt x="190" y="167"/>
                    </a:lnTo>
                    <a:lnTo>
                      <a:pt x="186" y="164"/>
                    </a:lnTo>
                    <a:lnTo>
                      <a:pt x="183" y="151"/>
                    </a:lnTo>
                    <a:lnTo>
                      <a:pt x="174" y="144"/>
                    </a:lnTo>
                    <a:lnTo>
                      <a:pt x="167" y="135"/>
                    </a:lnTo>
                    <a:lnTo>
                      <a:pt x="164" y="132"/>
                    </a:lnTo>
                    <a:lnTo>
                      <a:pt x="167" y="125"/>
                    </a:lnTo>
                    <a:lnTo>
                      <a:pt x="170" y="119"/>
                    </a:lnTo>
                    <a:lnTo>
                      <a:pt x="170" y="112"/>
                    </a:lnTo>
                    <a:lnTo>
                      <a:pt x="164" y="109"/>
                    </a:lnTo>
                    <a:lnTo>
                      <a:pt x="161" y="106"/>
                    </a:lnTo>
                    <a:lnTo>
                      <a:pt x="158" y="96"/>
                    </a:lnTo>
                    <a:lnTo>
                      <a:pt x="154" y="90"/>
                    </a:lnTo>
                    <a:lnTo>
                      <a:pt x="158" y="83"/>
                    </a:lnTo>
                    <a:lnTo>
                      <a:pt x="154" y="80"/>
                    </a:lnTo>
                    <a:lnTo>
                      <a:pt x="154" y="77"/>
                    </a:lnTo>
                    <a:lnTo>
                      <a:pt x="151" y="74"/>
                    </a:lnTo>
                    <a:lnTo>
                      <a:pt x="154" y="70"/>
                    </a:lnTo>
                    <a:lnTo>
                      <a:pt x="158" y="64"/>
                    </a:lnTo>
                    <a:lnTo>
                      <a:pt x="154" y="54"/>
                    </a:lnTo>
                    <a:lnTo>
                      <a:pt x="154" y="51"/>
                    </a:lnTo>
                    <a:lnTo>
                      <a:pt x="154" y="42"/>
                    </a:lnTo>
                    <a:lnTo>
                      <a:pt x="148" y="42"/>
                    </a:lnTo>
                    <a:lnTo>
                      <a:pt x="138" y="35"/>
                    </a:lnTo>
                    <a:lnTo>
                      <a:pt x="135" y="29"/>
                    </a:lnTo>
                    <a:lnTo>
                      <a:pt x="125" y="29"/>
                    </a:lnTo>
                    <a:lnTo>
                      <a:pt x="119" y="25"/>
                    </a:lnTo>
                    <a:lnTo>
                      <a:pt x="112" y="19"/>
                    </a:lnTo>
                    <a:lnTo>
                      <a:pt x="109" y="19"/>
                    </a:lnTo>
                    <a:lnTo>
                      <a:pt x="106" y="22"/>
                    </a:lnTo>
                    <a:lnTo>
                      <a:pt x="100" y="22"/>
                    </a:lnTo>
                    <a:lnTo>
                      <a:pt x="93" y="32"/>
                    </a:lnTo>
                    <a:lnTo>
                      <a:pt x="87" y="32"/>
                    </a:lnTo>
                    <a:lnTo>
                      <a:pt x="90" y="38"/>
                    </a:lnTo>
                    <a:lnTo>
                      <a:pt x="83" y="38"/>
                    </a:lnTo>
                    <a:lnTo>
                      <a:pt x="71" y="42"/>
                    </a:lnTo>
                    <a:lnTo>
                      <a:pt x="61" y="38"/>
                    </a:lnTo>
                    <a:lnTo>
                      <a:pt x="55" y="32"/>
                    </a:lnTo>
                    <a:lnTo>
                      <a:pt x="51" y="32"/>
                    </a:lnTo>
                    <a:lnTo>
                      <a:pt x="45" y="29"/>
                    </a:lnTo>
                    <a:lnTo>
                      <a:pt x="42" y="19"/>
                    </a:lnTo>
                    <a:lnTo>
                      <a:pt x="38" y="16"/>
                    </a:lnTo>
                    <a:lnTo>
                      <a:pt x="35" y="13"/>
                    </a:lnTo>
                    <a:lnTo>
                      <a:pt x="35" y="9"/>
                    </a:lnTo>
                    <a:lnTo>
                      <a:pt x="35" y="3"/>
                    </a:lnTo>
                    <a:lnTo>
                      <a:pt x="32" y="3"/>
                    </a:lnTo>
                    <a:lnTo>
                      <a:pt x="26" y="6"/>
                    </a:lnTo>
                    <a:lnTo>
                      <a:pt x="22" y="13"/>
                    </a:lnTo>
                    <a:lnTo>
                      <a:pt x="19" y="13"/>
                    </a:lnTo>
                    <a:lnTo>
                      <a:pt x="16" y="13"/>
                    </a:lnTo>
                    <a:lnTo>
                      <a:pt x="13" y="13"/>
                    </a:lnTo>
                    <a:lnTo>
                      <a:pt x="6" y="3"/>
                    </a:lnTo>
                    <a:lnTo>
                      <a:pt x="3" y="0"/>
                    </a:lnTo>
                    <a:lnTo>
                      <a:pt x="3" y="6"/>
                    </a:lnTo>
                    <a:lnTo>
                      <a:pt x="0" y="6"/>
                    </a:lnTo>
                    <a:lnTo>
                      <a:pt x="3" y="9"/>
                    </a:lnTo>
                    <a:lnTo>
                      <a:pt x="3" y="25"/>
                    </a:lnTo>
                    <a:lnTo>
                      <a:pt x="9" y="32"/>
                    </a:lnTo>
                    <a:lnTo>
                      <a:pt x="9" y="35"/>
                    </a:lnTo>
                    <a:lnTo>
                      <a:pt x="13" y="38"/>
                    </a:lnTo>
                    <a:lnTo>
                      <a:pt x="16" y="45"/>
                    </a:lnTo>
                    <a:lnTo>
                      <a:pt x="16" y="48"/>
                    </a:lnTo>
                    <a:lnTo>
                      <a:pt x="19" y="51"/>
                    </a:lnTo>
                    <a:lnTo>
                      <a:pt x="26" y="51"/>
                    </a:lnTo>
                    <a:lnTo>
                      <a:pt x="22" y="58"/>
                    </a:lnTo>
                    <a:lnTo>
                      <a:pt x="26" y="61"/>
                    </a:lnTo>
                    <a:lnTo>
                      <a:pt x="22" y="67"/>
                    </a:lnTo>
                    <a:lnTo>
                      <a:pt x="22" y="70"/>
                    </a:lnTo>
                    <a:lnTo>
                      <a:pt x="19" y="77"/>
                    </a:lnTo>
                    <a:lnTo>
                      <a:pt x="19" y="80"/>
                    </a:lnTo>
                    <a:lnTo>
                      <a:pt x="22" y="80"/>
                    </a:lnTo>
                    <a:lnTo>
                      <a:pt x="26" y="87"/>
                    </a:lnTo>
                    <a:lnTo>
                      <a:pt x="38" y="96"/>
                    </a:lnTo>
                    <a:lnTo>
                      <a:pt x="45" y="106"/>
                    </a:lnTo>
                    <a:lnTo>
                      <a:pt x="45" y="116"/>
                    </a:lnTo>
                    <a:lnTo>
                      <a:pt x="48" y="116"/>
                    </a:lnTo>
                    <a:lnTo>
                      <a:pt x="48" y="122"/>
                    </a:lnTo>
                    <a:lnTo>
                      <a:pt x="55" y="128"/>
                    </a:lnTo>
                    <a:lnTo>
                      <a:pt x="55" y="125"/>
                    </a:lnTo>
                    <a:lnTo>
                      <a:pt x="55" y="122"/>
                    </a:lnTo>
                    <a:lnTo>
                      <a:pt x="58" y="122"/>
                    </a:lnTo>
                    <a:lnTo>
                      <a:pt x="61" y="125"/>
                    </a:lnTo>
                    <a:lnTo>
                      <a:pt x="64" y="128"/>
                    </a:lnTo>
                    <a:lnTo>
                      <a:pt x="64" y="125"/>
                    </a:lnTo>
                    <a:lnTo>
                      <a:pt x="67" y="128"/>
                    </a:lnTo>
                    <a:lnTo>
                      <a:pt x="71" y="135"/>
                    </a:lnTo>
                    <a:lnTo>
                      <a:pt x="74" y="138"/>
                    </a:lnTo>
                    <a:lnTo>
                      <a:pt x="77" y="144"/>
                    </a:lnTo>
                    <a:lnTo>
                      <a:pt x="83" y="157"/>
                    </a:lnTo>
                    <a:lnTo>
                      <a:pt x="93" y="161"/>
                    </a:lnTo>
                    <a:lnTo>
                      <a:pt x="96" y="167"/>
                    </a:lnTo>
                    <a:lnTo>
                      <a:pt x="103" y="170"/>
                    </a:lnTo>
                    <a:lnTo>
                      <a:pt x="103" y="173"/>
                    </a:lnTo>
                    <a:lnTo>
                      <a:pt x="106" y="170"/>
                    </a:lnTo>
                    <a:lnTo>
                      <a:pt x="112" y="173"/>
                    </a:lnTo>
                    <a:lnTo>
                      <a:pt x="119" y="170"/>
                    </a:lnTo>
                    <a:lnTo>
                      <a:pt x="122" y="170"/>
                    </a:lnTo>
                    <a:lnTo>
                      <a:pt x="129" y="167"/>
                    </a:lnTo>
                    <a:lnTo>
                      <a:pt x="132" y="170"/>
                    </a:lnTo>
                    <a:lnTo>
                      <a:pt x="138" y="183"/>
                    </a:lnTo>
                    <a:lnTo>
                      <a:pt x="151" y="186"/>
                    </a:lnTo>
                    <a:lnTo>
                      <a:pt x="154" y="190"/>
                    </a:lnTo>
                    <a:lnTo>
                      <a:pt x="154" y="186"/>
                    </a:lnTo>
                    <a:lnTo>
                      <a:pt x="161" y="190"/>
                    </a:lnTo>
                    <a:lnTo>
                      <a:pt x="167" y="190"/>
                    </a:lnTo>
                    <a:lnTo>
                      <a:pt x="170" y="190"/>
                    </a:lnTo>
                    <a:lnTo>
                      <a:pt x="177" y="193"/>
                    </a:lnTo>
                  </a:path>
                </a:pathLst>
              </a:custGeom>
              <a:noFill/>
              <a:ln w="0">
                <a:solidFill>
                  <a:srgbClr val="7F7F7F"/>
                </a:solidFill>
                <a:round/>
                <a:headEnd/>
                <a:tailEnd/>
              </a:ln>
            </p:spPr>
            <p:txBody>
              <a:bodyPr/>
              <a:lstStyle/>
              <a:p>
                <a:endParaRPr lang="en-US"/>
              </a:p>
            </p:txBody>
          </p:sp>
          <p:sp>
            <p:nvSpPr>
              <p:cNvPr id="33290" name="Freeform 373"/>
              <p:cNvSpPr>
                <a:spLocks/>
              </p:cNvSpPr>
              <p:nvPr/>
            </p:nvSpPr>
            <p:spPr bwMode="auto">
              <a:xfrm>
                <a:off x="3118" y="1678"/>
                <a:ext cx="32" cy="33"/>
              </a:xfrm>
              <a:custGeom>
                <a:avLst/>
                <a:gdLst>
                  <a:gd name="T0" fmla="*/ 16 w 32"/>
                  <a:gd name="T1" fmla="*/ 23 h 33"/>
                  <a:gd name="T2" fmla="*/ 16 w 32"/>
                  <a:gd name="T3" fmla="*/ 23 h 33"/>
                  <a:gd name="T4" fmla="*/ 19 w 32"/>
                  <a:gd name="T5" fmla="*/ 23 h 33"/>
                  <a:gd name="T6" fmla="*/ 23 w 32"/>
                  <a:gd name="T7" fmla="*/ 23 h 33"/>
                  <a:gd name="T8" fmla="*/ 26 w 32"/>
                  <a:gd name="T9" fmla="*/ 29 h 33"/>
                  <a:gd name="T10" fmla="*/ 26 w 32"/>
                  <a:gd name="T11" fmla="*/ 33 h 33"/>
                  <a:gd name="T12" fmla="*/ 29 w 32"/>
                  <a:gd name="T13" fmla="*/ 33 h 33"/>
                  <a:gd name="T14" fmla="*/ 32 w 32"/>
                  <a:gd name="T15" fmla="*/ 33 h 33"/>
                  <a:gd name="T16" fmla="*/ 29 w 32"/>
                  <a:gd name="T17" fmla="*/ 29 h 33"/>
                  <a:gd name="T18" fmla="*/ 29 w 32"/>
                  <a:gd name="T19" fmla="*/ 29 h 33"/>
                  <a:gd name="T20" fmla="*/ 29 w 32"/>
                  <a:gd name="T21" fmla="*/ 26 h 33"/>
                  <a:gd name="T22" fmla="*/ 29 w 32"/>
                  <a:gd name="T23" fmla="*/ 26 h 33"/>
                  <a:gd name="T24" fmla="*/ 29 w 32"/>
                  <a:gd name="T25" fmla="*/ 23 h 33"/>
                  <a:gd name="T26" fmla="*/ 26 w 32"/>
                  <a:gd name="T27" fmla="*/ 23 h 33"/>
                  <a:gd name="T28" fmla="*/ 23 w 32"/>
                  <a:gd name="T29" fmla="*/ 20 h 33"/>
                  <a:gd name="T30" fmla="*/ 23 w 32"/>
                  <a:gd name="T31" fmla="*/ 17 h 33"/>
                  <a:gd name="T32" fmla="*/ 23 w 32"/>
                  <a:gd name="T33" fmla="*/ 17 h 33"/>
                  <a:gd name="T34" fmla="*/ 23 w 32"/>
                  <a:gd name="T35" fmla="*/ 13 h 33"/>
                  <a:gd name="T36" fmla="*/ 19 w 32"/>
                  <a:gd name="T37" fmla="*/ 10 h 33"/>
                  <a:gd name="T38" fmla="*/ 19 w 32"/>
                  <a:gd name="T39" fmla="*/ 7 h 33"/>
                  <a:gd name="T40" fmla="*/ 16 w 32"/>
                  <a:gd name="T41" fmla="*/ 4 h 33"/>
                  <a:gd name="T42" fmla="*/ 13 w 32"/>
                  <a:gd name="T43" fmla="*/ 0 h 33"/>
                  <a:gd name="T44" fmla="*/ 13 w 32"/>
                  <a:gd name="T45" fmla="*/ 0 h 33"/>
                  <a:gd name="T46" fmla="*/ 0 w 32"/>
                  <a:gd name="T47" fmla="*/ 4 h 33"/>
                  <a:gd name="T48" fmla="*/ 0 w 32"/>
                  <a:gd name="T49" fmla="*/ 4 h 33"/>
                  <a:gd name="T50" fmla="*/ 3 w 32"/>
                  <a:gd name="T51" fmla="*/ 7 h 33"/>
                  <a:gd name="T52" fmla="*/ 3 w 32"/>
                  <a:gd name="T53" fmla="*/ 13 h 33"/>
                  <a:gd name="T54" fmla="*/ 7 w 32"/>
                  <a:gd name="T55" fmla="*/ 17 h 33"/>
                  <a:gd name="T56" fmla="*/ 13 w 32"/>
                  <a:gd name="T57" fmla="*/ 20 h 33"/>
                  <a:gd name="T58" fmla="*/ 16 w 32"/>
                  <a:gd name="T59" fmla="*/ 23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
                  <a:gd name="T91" fmla="*/ 0 h 33"/>
                  <a:gd name="T92" fmla="*/ 32 w 32"/>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 h="33">
                    <a:moveTo>
                      <a:pt x="16" y="23"/>
                    </a:moveTo>
                    <a:lnTo>
                      <a:pt x="16" y="23"/>
                    </a:lnTo>
                    <a:lnTo>
                      <a:pt x="19" y="23"/>
                    </a:lnTo>
                    <a:lnTo>
                      <a:pt x="23" y="23"/>
                    </a:lnTo>
                    <a:lnTo>
                      <a:pt x="26" y="29"/>
                    </a:lnTo>
                    <a:lnTo>
                      <a:pt x="26" y="33"/>
                    </a:lnTo>
                    <a:lnTo>
                      <a:pt x="29" y="33"/>
                    </a:lnTo>
                    <a:lnTo>
                      <a:pt x="32" y="33"/>
                    </a:lnTo>
                    <a:lnTo>
                      <a:pt x="29" y="29"/>
                    </a:lnTo>
                    <a:lnTo>
                      <a:pt x="29" y="26"/>
                    </a:lnTo>
                    <a:lnTo>
                      <a:pt x="29" y="23"/>
                    </a:lnTo>
                    <a:lnTo>
                      <a:pt x="26" y="23"/>
                    </a:lnTo>
                    <a:lnTo>
                      <a:pt x="23" y="20"/>
                    </a:lnTo>
                    <a:lnTo>
                      <a:pt x="23" y="17"/>
                    </a:lnTo>
                    <a:lnTo>
                      <a:pt x="23" y="13"/>
                    </a:lnTo>
                    <a:lnTo>
                      <a:pt x="19" y="10"/>
                    </a:lnTo>
                    <a:lnTo>
                      <a:pt x="19" y="7"/>
                    </a:lnTo>
                    <a:lnTo>
                      <a:pt x="16" y="4"/>
                    </a:lnTo>
                    <a:lnTo>
                      <a:pt x="13" y="0"/>
                    </a:lnTo>
                    <a:lnTo>
                      <a:pt x="0" y="4"/>
                    </a:lnTo>
                    <a:lnTo>
                      <a:pt x="3" y="7"/>
                    </a:lnTo>
                    <a:lnTo>
                      <a:pt x="3" y="13"/>
                    </a:lnTo>
                    <a:lnTo>
                      <a:pt x="7" y="17"/>
                    </a:lnTo>
                    <a:lnTo>
                      <a:pt x="13" y="20"/>
                    </a:lnTo>
                    <a:lnTo>
                      <a:pt x="16" y="23"/>
                    </a:lnTo>
                    <a:close/>
                  </a:path>
                </a:pathLst>
              </a:custGeom>
              <a:solidFill>
                <a:srgbClr val="CCCCCC"/>
              </a:solidFill>
              <a:ln w="9525">
                <a:noFill/>
                <a:round/>
                <a:headEnd/>
                <a:tailEnd/>
              </a:ln>
            </p:spPr>
            <p:txBody>
              <a:bodyPr/>
              <a:lstStyle/>
              <a:p>
                <a:endParaRPr lang="en-US"/>
              </a:p>
            </p:txBody>
          </p:sp>
          <p:sp>
            <p:nvSpPr>
              <p:cNvPr id="33291" name="Freeform 374"/>
              <p:cNvSpPr>
                <a:spLocks/>
              </p:cNvSpPr>
              <p:nvPr/>
            </p:nvSpPr>
            <p:spPr bwMode="auto">
              <a:xfrm>
                <a:off x="3118" y="1678"/>
                <a:ext cx="32" cy="33"/>
              </a:xfrm>
              <a:custGeom>
                <a:avLst/>
                <a:gdLst>
                  <a:gd name="T0" fmla="*/ 16 w 32"/>
                  <a:gd name="T1" fmla="*/ 23 h 33"/>
                  <a:gd name="T2" fmla="*/ 16 w 32"/>
                  <a:gd name="T3" fmla="*/ 23 h 33"/>
                  <a:gd name="T4" fmla="*/ 19 w 32"/>
                  <a:gd name="T5" fmla="*/ 23 h 33"/>
                  <a:gd name="T6" fmla="*/ 23 w 32"/>
                  <a:gd name="T7" fmla="*/ 23 h 33"/>
                  <a:gd name="T8" fmla="*/ 26 w 32"/>
                  <a:gd name="T9" fmla="*/ 29 h 33"/>
                  <a:gd name="T10" fmla="*/ 26 w 32"/>
                  <a:gd name="T11" fmla="*/ 33 h 33"/>
                  <a:gd name="T12" fmla="*/ 29 w 32"/>
                  <a:gd name="T13" fmla="*/ 33 h 33"/>
                  <a:gd name="T14" fmla="*/ 32 w 32"/>
                  <a:gd name="T15" fmla="*/ 33 h 33"/>
                  <a:gd name="T16" fmla="*/ 29 w 32"/>
                  <a:gd name="T17" fmla="*/ 29 h 33"/>
                  <a:gd name="T18" fmla="*/ 29 w 32"/>
                  <a:gd name="T19" fmla="*/ 29 h 33"/>
                  <a:gd name="T20" fmla="*/ 29 w 32"/>
                  <a:gd name="T21" fmla="*/ 26 h 33"/>
                  <a:gd name="T22" fmla="*/ 29 w 32"/>
                  <a:gd name="T23" fmla="*/ 26 h 33"/>
                  <a:gd name="T24" fmla="*/ 29 w 32"/>
                  <a:gd name="T25" fmla="*/ 23 h 33"/>
                  <a:gd name="T26" fmla="*/ 26 w 32"/>
                  <a:gd name="T27" fmla="*/ 23 h 33"/>
                  <a:gd name="T28" fmla="*/ 23 w 32"/>
                  <a:gd name="T29" fmla="*/ 20 h 33"/>
                  <a:gd name="T30" fmla="*/ 23 w 32"/>
                  <a:gd name="T31" fmla="*/ 17 h 33"/>
                  <a:gd name="T32" fmla="*/ 23 w 32"/>
                  <a:gd name="T33" fmla="*/ 17 h 33"/>
                  <a:gd name="T34" fmla="*/ 23 w 32"/>
                  <a:gd name="T35" fmla="*/ 13 h 33"/>
                  <a:gd name="T36" fmla="*/ 19 w 32"/>
                  <a:gd name="T37" fmla="*/ 10 h 33"/>
                  <a:gd name="T38" fmla="*/ 19 w 32"/>
                  <a:gd name="T39" fmla="*/ 7 h 33"/>
                  <a:gd name="T40" fmla="*/ 16 w 32"/>
                  <a:gd name="T41" fmla="*/ 4 h 33"/>
                  <a:gd name="T42" fmla="*/ 13 w 32"/>
                  <a:gd name="T43" fmla="*/ 0 h 33"/>
                  <a:gd name="T44" fmla="*/ 13 w 32"/>
                  <a:gd name="T45" fmla="*/ 0 h 33"/>
                  <a:gd name="T46" fmla="*/ 0 w 32"/>
                  <a:gd name="T47" fmla="*/ 4 h 33"/>
                  <a:gd name="T48" fmla="*/ 0 w 32"/>
                  <a:gd name="T49" fmla="*/ 4 h 33"/>
                  <a:gd name="T50" fmla="*/ 3 w 32"/>
                  <a:gd name="T51" fmla="*/ 7 h 33"/>
                  <a:gd name="T52" fmla="*/ 3 w 32"/>
                  <a:gd name="T53" fmla="*/ 13 h 33"/>
                  <a:gd name="T54" fmla="*/ 7 w 32"/>
                  <a:gd name="T55" fmla="*/ 17 h 33"/>
                  <a:gd name="T56" fmla="*/ 13 w 32"/>
                  <a:gd name="T57" fmla="*/ 20 h 33"/>
                  <a:gd name="T58" fmla="*/ 16 w 32"/>
                  <a:gd name="T59" fmla="*/ 23 h 33"/>
                  <a:gd name="T60" fmla="*/ 16 w 32"/>
                  <a:gd name="T61" fmla="*/ 23 h 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
                  <a:gd name="T94" fmla="*/ 0 h 33"/>
                  <a:gd name="T95" fmla="*/ 32 w 32"/>
                  <a:gd name="T96" fmla="*/ 33 h 3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 h="33">
                    <a:moveTo>
                      <a:pt x="16" y="23"/>
                    </a:moveTo>
                    <a:lnTo>
                      <a:pt x="16" y="23"/>
                    </a:lnTo>
                    <a:lnTo>
                      <a:pt x="19" y="23"/>
                    </a:lnTo>
                    <a:lnTo>
                      <a:pt x="23" y="23"/>
                    </a:lnTo>
                    <a:lnTo>
                      <a:pt x="26" y="29"/>
                    </a:lnTo>
                    <a:lnTo>
                      <a:pt x="26" y="33"/>
                    </a:lnTo>
                    <a:lnTo>
                      <a:pt x="29" y="33"/>
                    </a:lnTo>
                    <a:lnTo>
                      <a:pt x="32" y="33"/>
                    </a:lnTo>
                    <a:lnTo>
                      <a:pt x="29" y="29"/>
                    </a:lnTo>
                    <a:lnTo>
                      <a:pt x="29" y="26"/>
                    </a:lnTo>
                    <a:lnTo>
                      <a:pt x="29" y="23"/>
                    </a:lnTo>
                    <a:lnTo>
                      <a:pt x="26" y="23"/>
                    </a:lnTo>
                    <a:lnTo>
                      <a:pt x="23" y="20"/>
                    </a:lnTo>
                    <a:lnTo>
                      <a:pt x="23" y="17"/>
                    </a:lnTo>
                    <a:lnTo>
                      <a:pt x="23" y="13"/>
                    </a:lnTo>
                    <a:lnTo>
                      <a:pt x="19" y="10"/>
                    </a:lnTo>
                    <a:lnTo>
                      <a:pt x="19" y="7"/>
                    </a:lnTo>
                    <a:lnTo>
                      <a:pt x="16" y="4"/>
                    </a:lnTo>
                    <a:lnTo>
                      <a:pt x="13" y="0"/>
                    </a:lnTo>
                    <a:lnTo>
                      <a:pt x="0" y="4"/>
                    </a:lnTo>
                    <a:lnTo>
                      <a:pt x="3" y="7"/>
                    </a:lnTo>
                    <a:lnTo>
                      <a:pt x="3" y="13"/>
                    </a:lnTo>
                    <a:lnTo>
                      <a:pt x="7" y="17"/>
                    </a:lnTo>
                    <a:lnTo>
                      <a:pt x="13" y="20"/>
                    </a:lnTo>
                    <a:lnTo>
                      <a:pt x="16" y="23"/>
                    </a:lnTo>
                  </a:path>
                </a:pathLst>
              </a:custGeom>
              <a:noFill/>
              <a:ln w="0">
                <a:solidFill>
                  <a:srgbClr val="7F7F7F"/>
                </a:solidFill>
                <a:round/>
                <a:headEnd/>
                <a:tailEnd/>
              </a:ln>
            </p:spPr>
            <p:txBody>
              <a:bodyPr/>
              <a:lstStyle/>
              <a:p>
                <a:endParaRPr lang="en-US"/>
              </a:p>
            </p:txBody>
          </p:sp>
          <p:sp>
            <p:nvSpPr>
              <p:cNvPr id="33292" name="Freeform 375"/>
              <p:cNvSpPr>
                <a:spLocks/>
              </p:cNvSpPr>
              <p:nvPr/>
            </p:nvSpPr>
            <p:spPr bwMode="auto">
              <a:xfrm>
                <a:off x="3134" y="1701"/>
                <a:ext cx="10" cy="10"/>
              </a:xfrm>
              <a:custGeom>
                <a:avLst/>
                <a:gdLst>
                  <a:gd name="T0" fmla="*/ 0 w 10"/>
                  <a:gd name="T1" fmla="*/ 0 h 10"/>
                  <a:gd name="T2" fmla="*/ 0 w 10"/>
                  <a:gd name="T3" fmla="*/ 0 h 10"/>
                  <a:gd name="T4" fmla="*/ 3 w 10"/>
                  <a:gd name="T5" fmla="*/ 0 h 10"/>
                  <a:gd name="T6" fmla="*/ 7 w 10"/>
                  <a:gd name="T7" fmla="*/ 0 h 10"/>
                  <a:gd name="T8" fmla="*/ 10 w 10"/>
                  <a:gd name="T9" fmla="*/ 6 h 10"/>
                  <a:gd name="T10" fmla="*/ 10 w 10"/>
                  <a:gd name="T11" fmla="*/ 10 h 10"/>
                  <a:gd name="T12" fmla="*/ 7 w 10"/>
                  <a:gd name="T13" fmla="*/ 10 h 10"/>
                  <a:gd name="T14" fmla="*/ 0 w 10"/>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0" y="0"/>
                    </a:moveTo>
                    <a:lnTo>
                      <a:pt x="0" y="0"/>
                    </a:lnTo>
                    <a:lnTo>
                      <a:pt x="3" y="0"/>
                    </a:lnTo>
                    <a:lnTo>
                      <a:pt x="7" y="0"/>
                    </a:lnTo>
                    <a:lnTo>
                      <a:pt x="10" y="6"/>
                    </a:lnTo>
                    <a:lnTo>
                      <a:pt x="10" y="10"/>
                    </a:lnTo>
                    <a:lnTo>
                      <a:pt x="7" y="10"/>
                    </a:lnTo>
                    <a:lnTo>
                      <a:pt x="0" y="0"/>
                    </a:lnTo>
                    <a:close/>
                  </a:path>
                </a:pathLst>
              </a:custGeom>
              <a:solidFill>
                <a:srgbClr val="CCCCCC"/>
              </a:solidFill>
              <a:ln w="9525">
                <a:noFill/>
                <a:round/>
                <a:headEnd/>
                <a:tailEnd/>
              </a:ln>
            </p:spPr>
            <p:txBody>
              <a:bodyPr/>
              <a:lstStyle/>
              <a:p>
                <a:endParaRPr lang="en-US"/>
              </a:p>
            </p:txBody>
          </p:sp>
          <p:sp>
            <p:nvSpPr>
              <p:cNvPr id="33293" name="Freeform 376"/>
              <p:cNvSpPr>
                <a:spLocks/>
              </p:cNvSpPr>
              <p:nvPr/>
            </p:nvSpPr>
            <p:spPr bwMode="auto">
              <a:xfrm>
                <a:off x="3134" y="1701"/>
                <a:ext cx="10" cy="10"/>
              </a:xfrm>
              <a:custGeom>
                <a:avLst/>
                <a:gdLst>
                  <a:gd name="T0" fmla="*/ 0 w 10"/>
                  <a:gd name="T1" fmla="*/ 0 h 10"/>
                  <a:gd name="T2" fmla="*/ 0 w 10"/>
                  <a:gd name="T3" fmla="*/ 0 h 10"/>
                  <a:gd name="T4" fmla="*/ 3 w 10"/>
                  <a:gd name="T5" fmla="*/ 0 h 10"/>
                  <a:gd name="T6" fmla="*/ 7 w 10"/>
                  <a:gd name="T7" fmla="*/ 0 h 10"/>
                  <a:gd name="T8" fmla="*/ 10 w 10"/>
                  <a:gd name="T9" fmla="*/ 6 h 10"/>
                  <a:gd name="T10" fmla="*/ 10 w 10"/>
                  <a:gd name="T11" fmla="*/ 10 h 10"/>
                  <a:gd name="T12" fmla="*/ 7 w 10"/>
                  <a:gd name="T13" fmla="*/ 10 h 10"/>
                  <a:gd name="T14" fmla="*/ 0 w 10"/>
                  <a:gd name="T15" fmla="*/ 0 h 10"/>
                  <a:gd name="T16" fmla="*/ 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0"/>
                    </a:moveTo>
                    <a:lnTo>
                      <a:pt x="0" y="0"/>
                    </a:lnTo>
                    <a:lnTo>
                      <a:pt x="3" y="0"/>
                    </a:lnTo>
                    <a:lnTo>
                      <a:pt x="7" y="0"/>
                    </a:lnTo>
                    <a:lnTo>
                      <a:pt x="10" y="6"/>
                    </a:lnTo>
                    <a:lnTo>
                      <a:pt x="10" y="10"/>
                    </a:lnTo>
                    <a:lnTo>
                      <a:pt x="7" y="10"/>
                    </a:lnTo>
                    <a:lnTo>
                      <a:pt x="0" y="0"/>
                    </a:lnTo>
                  </a:path>
                </a:pathLst>
              </a:custGeom>
              <a:noFill/>
              <a:ln w="0">
                <a:solidFill>
                  <a:srgbClr val="7F7F7F"/>
                </a:solidFill>
                <a:round/>
                <a:headEnd/>
                <a:tailEnd/>
              </a:ln>
            </p:spPr>
            <p:txBody>
              <a:bodyPr/>
              <a:lstStyle/>
              <a:p>
                <a:endParaRPr lang="en-US"/>
              </a:p>
            </p:txBody>
          </p:sp>
          <p:sp>
            <p:nvSpPr>
              <p:cNvPr id="33294" name="Freeform 377"/>
              <p:cNvSpPr>
                <a:spLocks/>
              </p:cNvSpPr>
              <p:nvPr/>
            </p:nvSpPr>
            <p:spPr bwMode="auto">
              <a:xfrm>
                <a:off x="3089" y="1730"/>
                <a:ext cx="94" cy="109"/>
              </a:xfrm>
              <a:custGeom>
                <a:avLst/>
                <a:gdLst>
                  <a:gd name="T0" fmla="*/ 77 w 94"/>
                  <a:gd name="T1" fmla="*/ 109 h 109"/>
                  <a:gd name="T2" fmla="*/ 77 w 94"/>
                  <a:gd name="T3" fmla="*/ 103 h 109"/>
                  <a:gd name="T4" fmla="*/ 81 w 94"/>
                  <a:gd name="T5" fmla="*/ 96 h 109"/>
                  <a:gd name="T6" fmla="*/ 84 w 94"/>
                  <a:gd name="T7" fmla="*/ 96 h 109"/>
                  <a:gd name="T8" fmla="*/ 87 w 94"/>
                  <a:gd name="T9" fmla="*/ 96 h 109"/>
                  <a:gd name="T10" fmla="*/ 90 w 94"/>
                  <a:gd name="T11" fmla="*/ 96 h 109"/>
                  <a:gd name="T12" fmla="*/ 94 w 94"/>
                  <a:gd name="T13" fmla="*/ 96 h 109"/>
                  <a:gd name="T14" fmla="*/ 94 w 94"/>
                  <a:gd name="T15" fmla="*/ 96 h 109"/>
                  <a:gd name="T16" fmla="*/ 87 w 94"/>
                  <a:gd name="T17" fmla="*/ 90 h 109"/>
                  <a:gd name="T18" fmla="*/ 87 w 94"/>
                  <a:gd name="T19" fmla="*/ 84 h 109"/>
                  <a:gd name="T20" fmla="*/ 84 w 94"/>
                  <a:gd name="T21" fmla="*/ 84 h 109"/>
                  <a:gd name="T22" fmla="*/ 84 w 94"/>
                  <a:gd name="T23" fmla="*/ 74 h 109"/>
                  <a:gd name="T24" fmla="*/ 77 w 94"/>
                  <a:gd name="T25" fmla="*/ 64 h 109"/>
                  <a:gd name="T26" fmla="*/ 65 w 94"/>
                  <a:gd name="T27" fmla="*/ 55 h 109"/>
                  <a:gd name="T28" fmla="*/ 65 w 94"/>
                  <a:gd name="T29" fmla="*/ 55 h 109"/>
                  <a:gd name="T30" fmla="*/ 61 w 94"/>
                  <a:gd name="T31" fmla="*/ 48 h 109"/>
                  <a:gd name="T32" fmla="*/ 58 w 94"/>
                  <a:gd name="T33" fmla="*/ 48 h 109"/>
                  <a:gd name="T34" fmla="*/ 58 w 94"/>
                  <a:gd name="T35" fmla="*/ 45 h 109"/>
                  <a:gd name="T36" fmla="*/ 61 w 94"/>
                  <a:gd name="T37" fmla="*/ 38 h 109"/>
                  <a:gd name="T38" fmla="*/ 61 w 94"/>
                  <a:gd name="T39" fmla="*/ 35 h 109"/>
                  <a:gd name="T40" fmla="*/ 61 w 94"/>
                  <a:gd name="T41" fmla="*/ 35 h 109"/>
                  <a:gd name="T42" fmla="*/ 65 w 94"/>
                  <a:gd name="T43" fmla="*/ 29 h 109"/>
                  <a:gd name="T44" fmla="*/ 61 w 94"/>
                  <a:gd name="T45" fmla="*/ 26 h 109"/>
                  <a:gd name="T46" fmla="*/ 65 w 94"/>
                  <a:gd name="T47" fmla="*/ 19 h 109"/>
                  <a:gd name="T48" fmla="*/ 58 w 94"/>
                  <a:gd name="T49" fmla="*/ 19 h 109"/>
                  <a:gd name="T50" fmla="*/ 55 w 94"/>
                  <a:gd name="T51" fmla="*/ 16 h 109"/>
                  <a:gd name="T52" fmla="*/ 55 w 94"/>
                  <a:gd name="T53" fmla="*/ 13 h 109"/>
                  <a:gd name="T54" fmla="*/ 52 w 94"/>
                  <a:gd name="T55" fmla="*/ 6 h 109"/>
                  <a:gd name="T56" fmla="*/ 48 w 94"/>
                  <a:gd name="T57" fmla="*/ 3 h 109"/>
                  <a:gd name="T58" fmla="*/ 48 w 94"/>
                  <a:gd name="T59" fmla="*/ 3 h 109"/>
                  <a:gd name="T60" fmla="*/ 45 w 94"/>
                  <a:gd name="T61" fmla="*/ 3 h 109"/>
                  <a:gd name="T62" fmla="*/ 42 w 94"/>
                  <a:gd name="T63" fmla="*/ 0 h 109"/>
                  <a:gd name="T64" fmla="*/ 36 w 94"/>
                  <a:gd name="T65" fmla="*/ 0 h 109"/>
                  <a:gd name="T66" fmla="*/ 32 w 94"/>
                  <a:gd name="T67" fmla="*/ 0 h 109"/>
                  <a:gd name="T68" fmla="*/ 29 w 94"/>
                  <a:gd name="T69" fmla="*/ 3 h 109"/>
                  <a:gd name="T70" fmla="*/ 26 w 94"/>
                  <a:gd name="T71" fmla="*/ 6 h 109"/>
                  <a:gd name="T72" fmla="*/ 26 w 94"/>
                  <a:gd name="T73" fmla="*/ 10 h 109"/>
                  <a:gd name="T74" fmla="*/ 20 w 94"/>
                  <a:gd name="T75" fmla="*/ 13 h 109"/>
                  <a:gd name="T76" fmla="*/ 23 w 94"/>
                  <a:gd name="T77" fmla="*/ 32 h 109"/>
                  <a:gd name="T78" fmla="*/ 20 w 94"/>
                  <a:gd name="T79" fmla="*/ 38 h 109"/>
                  <a:gd name="T80" fmla="*/ 0 w 94"/>
                  <a:gd name="T81" fmla="*/ 55 h 109"/>
                  <a:gd name="T82" fmla="*/ 7 w 94"/>
                  <a:gd name="T83" fmla="*/ 67 h 109"/>
                  <a:gd name="T84" fmla="*/ 20 w 94"/>
                  <a:gd name="T85" fmla="*/ 74 h 109"/>
                  <a:gd name="T86" fmla="*/ 32 w 94"/>
                  <a:gd name="T87" fmla="*/ 80 h 109"/>
                  <a:gd name="T88" fmla="*/ 42 w 94"/>
                  <a:gd name="T89" fmla="*/ 87 h 109"/>
                  <a:gd name="T90" fmla="*/ 42 w 94"/>
                  <a:gd name="T91" fmla="*/ 90 h 109"/>
                  <a:gd name="T92" fmla="*/ 48 w 94"/>
                  <a:gd name="T93" fmla="*/ 90 h 109"/>
                  <a:gd name="T94" fmla="*/ 48 w 94"/>
                  <a:gd name="T95" fmla="*/ 100 h 109"/>
                  <a:gd name="T96" fmla="*/ 61 w 94"/>
                  <a:gd name="T97" fmla="*/ 106 h 109"/>
                  <a:gd name="T98" fmla="*/ 77 w 94"/>
                  <a:gd name="T99" fmla="*/ 109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109"/>
                  <a:gd name="T152" fmla="*/ 94 w 94"/>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109">
                    <a:moveTo>
                      <a:pt x="77" y="109"/>
                    </a:moveTo>
                    <a:lnTo>
                      <a:pt x="77" y="103"/>
                    </a:lnTo>
                    <a:lnTo>
                      <a:pt x="81" y="96"/>
                    </a:lnTo>
                    <a:lnTo>
                      <a:pt x="84" y="96"/>
                    </a:lnTo>
                    <a:lnTo>
                      <a:pt x="87" y="96"/>
                    </a:lnTo>
                    <a:lnTo>
                      <a:pt x="90" y="96"/>
                    </a:lnTo>
                    <a:lnTo>
                      <a:pt x="94" y="96"/>
                    </a:lnTo>
                    <a:lnTo>
                      <a:pt x="87" y="90"/>
                    </a:lnTo>
                    <a:lnTo>
                      <a:pt x="87" y="84"/>
                    </a:lnTo>
                    <a:lnTo>
                      <a:pt x="84" y="84"/>
                    </a:lnTo>
                    <a:lnTo>
                      <a:pt x="84" y="74"/>
                    </a:lnTo>
                    <a:lnTo>
                      <a:pt x="77" y="64"/>
                    </a:lnTo>
                    <a:lnTo>
                      <a:pt x="65" y="55"/>
                    </a:lnTo>
                    <a:lnTo>
                      <a:pt x="61" y="48"/>
                    </a:lnTo>
                    <a:lnTo>
                      <a:pt x="58" y="48"/>
                    </a:lnTo>
                    <a:lnTo>
                      <a:pt x="58" y="45"/>
                    </a:lnTo>
                    <a:lnTo>
                      <a:pt x="61" y="38"/>
                    </a:lnTo>
                    <a:lnTo>
                      <a:pt x="61" y="35"/>
                    </a:lnTo>
                    <a:lnTo>
                      <a:pt x="65" y="29"/>
                    </a:lnTo>
                    <a:lnTo>
                      <a:pt x="61" y="26"/>
                    </a:lnTo>
                    <a:lnTo>
                      <a:pt x="65" y="19"/>
                    </a:lnTo>
                    <a:lnTo>
                      <a:pt x="58" y="19"/>
                    </a:lnTo>
                    <a:lnTo>
                      <a:pt x="55" y="16"/>
                    </a:lnTo>
                    <a:lnTo>
                      <a:pt x="55" y="13"/>
                    </a:lnTo>
                    <a:lnTo>
                      <a:pt x="52" y="6"/>
                    </a:lnTo>
                    <a:lnTo>
                      <a:pt x="48" y="3"/>
                    </a:lnTo>
                    <a:lnTo>
                      <a:pt x="45" y="3"/>
                    </a:lnTo>
                    <a:lnTo>
                      <a:pt x="42" y="0"/>
                    </a:lnTo>
                    <a:lnTo>
                      <a:pt x="36" y="0"/>
                    </a:lnTo>
                    <a:lnTo>
                      <a:pt x="32" y="0"/>
                    </a:lnTo>
                    <a:lnTo>
                      <a:pt x="29" y="3"/>
                    </a:lnTo>
                    <a:lnTo>
                      <a:pt x="26" y="6"/>
                    </a:lnTo>
                    <a:lnTo>
                      <a:pt x="26" y="10"/>
                    </a:lnTo>
                    <a:lnTo>
                      <a:pt x="20" y="13"/>
                    </a:lnTo>
                    <a:lnTo>
                      <a:pt x="23" y="32"/>
                    </a:lnTo>
                    <a:lnTo>
                      <a:pt x="20" y="38"/>
                    </a:lnTo>
                    <a:lnTo>
                      <a:pt x="0" y="55"/>
                    </a:lnTo>
                    <a:lnTo>
                      <a:pt x="7" y="67"/>
                    </a:lnTo>
                    <a:lnTo>
                      <a:pt x="20" y="74"/>
                    </a:lnTo>
                    <a:lnTo>
                      <a:pt x="32" y="80"/>
                    </a:lnTo>
                    <a:lnTo>
                      <a:pt x="42" y="87"/>
                    </a:lnTo>
                    <a:lnTo>
                      <a:pt x="42" y="90"/>
                    </a:lnTo>
                    <a:lnTo>
                      <a:pt x="48" y="90"/>
                    </a:lnTo>
                    <a:lnTo>
                      <a:pt x="48" y="100"/>
                    </a:lnTo>
                    <a:lnTo>
                      <a:pt x="61" y="106"/>
                    </a:lnTo>
                    <a:lnTo>
                      <a:pt x="77" y="109"/>
                    </a:lnTo>
                    <a:close/>
                  </a:path>
                </a:pathLst>
              </a:custGeom>
              <a:solidFill>
                <a:srgbClr val="CCCCCC"/>
              </a:solidFill>
              <a:ln w="9525">
                <a:noFill/>
                <a:round/>
                <a:headEnd/>
                <a:tailEnd/>
              </a:ln>
            </p:spPr>
            <p:txBody>
              <a:bodyPr/>
              <a:lstStyle/>
              <a:p>
                <a:endParaRPr lang="en-US"/>
              </a:p>
            </p:txBody>
          </p:sp>
          <p:sp>
            <p:nvSpPr>
              <p:cNvPr id="33295" name="Freeform 378"/>
              <p:cNvSpPr>
                <a:spLocks/>
              </p:cNvSpPr>
              <p:nvPr/>
            </p:nvSpPr>
            <p:spPr bwMode="auto">
              <a:xfrm>
                <a:off x="3089" y="1730"/>
                <a:ext cx="94" cy="109"/>
              </a:xfrm>
              <a:custGeom>
                <a:avLst/>
                <a:gdLst>
                  <a:gd name="T0" fmla="*/ 77 w 94"/>
                  <a:gd name="T1" fmla="*/ 109 h 109"/>
                  <a:gd name="T2" fmla="*/ 77 w 94"/>
                  <a:gd name="T3" fmla="*/ 103 h 109"/>
                  <a:gd name="T4" fmla="*/ 81 w 94"/>
                  <a:gd name="T5" fmla="*/ 96 h 109"/>
                  <a:gd name="T6" fmla="*/ 84 w 94"/>
                  <a:gd name="T7" fmla="*/ 96 h 109"/>
                  <a:gd name="T8" fmla="*/ 87 w 94"/>
                  <a:gd name="T9" fmla="*/ 96 h 109"/>
                  <a:gd name="T10" fmla="*/ 90 w 94"/>
                  <a:gd name="T11" fmla="*/ 96 h 109"/>
                  <a:gd name="T12" fmla="*/ 94 w 94"/>
                  <a:gd name="T13" fmla="*/ 96 h 109"/>
                  <a:gd name="T14" fmla="*/ 94 w 94"/>
                  <a:gd name="T15" fmla="*/ 96 h 109"/>
                  <a:gd name="T16" fmla="*/ 87 w 94"/>
                  <a:gd name="T17" fmla="*/ 90 h 109"/>
                  <a:gd name="T18" fmla="*/ 87 w 94"/>
                  <a:gd name="T19" fmla="*/ 84 h 109"/>
                  <a:gd name="T20" fmla="*/ 84 w 94"/>
                  <a:gd name="T21" fmla="*/ 84 h 109"/>
                  <a:gd name="T22" fmla="*/ 84 w 94"/>
                  <a:gd name="T23" fmla="*/ 74 h 109"/>
                  <a:gd name="T24" fmla="*/ 77 w 94"/>
                  <a:gd name="T25" fmla="*/ 64 h 109"/>
                  <a:gd name="T26" fmla="*/ 65 w 94"/>
                  <a:gd name="T27" fmla="*/ 55 h 109"/>
                  <a:gd name="T28" fmla="*/ 65 w 94"/>
                  <a:gd name="T29" fmla="*/ 55 h 109"/>
                  <a:gd name="T30" fmla="*/ 61 w 94"/>
                  <a:gd name="T31" fmla="*/ 48 h 109"/>
                  <a:gd name="T32" fmla="*/ 58 w 94"/>
                  <a:gd name="T33" fmla="*/ 48 h 109"/>
                  <a:gd name="T34" fmla="*/ 58 w 94"/>
                  <a:gd name="T35" fmla="*/ 45 h 109"/>
                  <a:gd name="T36" fmla="*/ 61 w 94"/>
                  <a:gd name="T37" fmla="*/ 38 h 109"/>
                  <a:gd name="T38" fmla="*/ 61 w 94"/>
                  <a:gd name="T39" fmla="*/ 35 h 109"/>
                  <a:gd name="T40" fmla="*/ 61 w 94"/>
                  <a:gd name="T41" fmla="*/ 35 h 109"/>
                  <a:gd name="T42" fmla="*/ 65 w 94"/>
                  <a:gd name="T43" fmla="*/ 29 h 109"/>
                  <a:gd name="T44" fmla="*/ 61 w 94"/>
                  <a:gd name="T45" fmla="*/ 26 h 109"/>
                  <a:gd name="T46" fmla="*/ 65 w 94"/>
                  <a:gd name="T47" fmla="*/ 19 h 109"/>
                  <a:gd name="T48" fmla="*/ 58 w 94"/>
                  <a:gd name="T49" fmla="*/ 19 h 109"/>
                  <a:gd name="T50" fmla="*/ 55 w 94"/>
                  <a:gd name="T51" fmla="*/ 16 h 109"/>
                  <a:gd name="T52" fmla="*/ 55 w 94"/>
                  <a:gd name="T53" fmla="*/ 13 h 109"/>
                  <a:gd name="T54" fmla="*/ 52 w 94"/>
                  <a:gd name="T55" fmla="*/ 6 h 109"/>
                  <a:gd name="T56" fmla="*/ 48 w 94"/>
                  <a:gd name="T57" fmla="*/ 3 h 109"/>
                  <a:gd name="T58" fmla="*/ 48 w 94"/>
                  <a:gd name="T59" fmla="*/ 3 h 109"/>
                  <a:gd name="T60" fmla="*/ 45 w 94"/>
                  <a:gd name="T61" fmla="*/ 3 h 109"/>
                  <a:gd name="T62" fmla="*/ 42 w 94"/>
                  <a:gd name="T63" fmla="*/ 0 h 109"/>
                  <a:gd name="T64" fmla="*/ 36 w 94"/>
                  <a:gd name="T65" fmla="*/ 0 h 109"/>
                  <a:gd name="T66" fmla="*/ 32 w 94"/>
                  <a:gd name="T67" fmla="*/ 0 h 109"/>
                  <a:gd name="T68" fmla="*/ 29 w 94"/>
                  <a:gd name="T69" fmla="*/ 3 h 109"/>
                  <a:gd name="T70" fmla="*/ 26 w 94"/>
                  <a:gd name="T71" fmla="*/ 6 h 109"/>
                  <a:gd name="T72" fmla="*/ 26 w 94"/>
                  <a:gd name="T73" fmla="*/ 10 h 109"/>
                  <a:gd name="T74" fmla="*/ 20 w 94"/>
                  <a:gd name="T75" fmla="*/ 13 h 109"/>
                  <a:gd name="T76" fmla="*/ 23 w 94"/>
                  <a:gd name="T77" fmla="*/ 32 h 109"/>
                  <a:gd name="T78" fmla="*/ 20 w 94"/>
                  <a:gd name="T79" fmla="*/ 38 h 109"/>
                  <a:gd name="T80" fmla="*/ 0 w 94"/>
                  <a:gd name="T81" fmla="*/ 55 h 109"/>
                  <a:gd name="T82" fmla="*/ 7 w 94"/>
                  <a:gd name="T83" fmla="*/ 67 h 109"/>
                  <a:gd name="T84" fmla="*/ 20 w 94"/>
                  <a:gd name="T85" fmla="*/ 74 h 109"/>
                  <a:gd name="T86" fmla="*/ 32 w 94"/>
                  <a:gd name="T87" fmla="*/ 80 h 109"/>
                  <a:gd name="T88" fmla="*/ 42 w 94"/>
                  <a:gd name="T89" fmla="*/ 87 h 109"/>
                  <a:gd name="T90" fmla="*/ 42 w 94"/>
                  <a:gd name="T91" fmla="*/ 90 h 109"/>
                  <a:gd name="T92" fmla="*/ 48 w 94"/>
                  <a:gd name="T93" fmla="*/ 90 h 109"/>
                  <a:gd name="T94" fmla="*/ 48 w 94"/>
                  <a:gd name="T95" fmla="*/ 100 h 109"/>
                  <a:gd name="T96" fmla="*/ 61 w 94"/>
                  <a:gd name="T97" fmla="*/ 106 h 109"/>
                  <a:gd name="T98" fmla="*/ 77 w 94"/>
                  <a:gd name="T99" fmla="*/ 109 h 109"/>
                  <a:gd name="T100" fmla="*/ 77 w 94"/>
                  <a:gd name="T101" fmla="*/ 109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
                  <a:gd name="T154" fmla="*/ 0 h 109"/>
                  <a:gd name="T155" fmla="*/ 94 w 94"/>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 h="109">
                    <a:moveTo>
                      <a:pt x="77" y="109"/>
                    </a:moveTo>
                    <a:lnTo>
                      <a:pt x="77" y="103"/>
                    </a:lnTo>
                    <a:lnTo>
                      <a:pt x="81" y="96"/>
                    </a:lnTo>
                    <a:lnTo>
                      <a:pt x="84" y="96"/>
                    </a:lnTo>
                    <a:lnTo>
                      <a:pt x="87" y="96"/>
                    </a:lnTo>
                    <a:lnTo>
                      <a:pt x="90" y="96"/>
                    </a:lnTo>
                    <a:lnTo>
                      <a:pt x="94" y="96"/>
                    </a:lnTo>
                    <a:lnTo>
                      <a:pt x="87" y="90"/>
                    </a:lnTo>
                    <a:lnTo>
                      <a:pt x="87" y="84"/>
                    </a:lnTo>
                    <a:lnTo>
                      <a:pt x="84" y="84"/>
                    </a:lnTo>
                    <a:lnTo>
                      <a:pt x="84" y="74"/>
                    </a:lnTo>
                    <a:lnTo>
                      <a:pt x="77" y="64"/>
                    </a:lnTo>
                    <a:lnTo>
                      <a:pt x="65" y="55"/>
                    </a:lnTo>
                    <a:lnTo>
                      <a:pt x="61" y="48"/>
                    </a:lnTo>
                    <a:lnTo>
                      <a:pt x="58" y="48"/>
                    </a:lnTo>
                    <a:lnTo>
                      <a:pt x="58" y="45"/>
                    </a:lnTo>
                    <a:lnTo>
                      <a:pt x="61" y="38"/>
                    </a:lnTo>
                    <a:lnTo>
                      <a:pt x="61" y="35"/>
                    </a:lnTo>
                    <a:lnTo>
                      <a:pt x="65" y="29"/>
                    </a:lnTo>
                    <a:lnTo>
                      <a:pt x="61" y="26"/>
                    </a:lnTo>
                    <a:lnTo>
                      <a:pt x="65" y="19"/>
                    </a:lnTo>
                    <a:lnTo>
                      <a:pt x="58" y="19"/>
                    </a:lnTo>
                    <a:lnTo>
                      <a:pt x="55" y="16"/>
                    </a:lnTo>
                    <a:lnTo>
                      <a:pt x="55" y="13"/>
                    </a:lnTo>
                    <a:lnTo>
                      <a:pt x="52" y="6"/>
                    </a:lnTo>
                    <a:lnTo>
                      <a:pt x="48" y="3"/>
                    </a:lnTo>
                    <a:lnTo>
                      <a:pt x="45" y="3"/>
                    </a:lnTo>
                    <a:lnTo>
                      <a:pt x="42" y="0"/>
                    </a:lnTo>
                    <a:lnTo>
                      <a:pt x="36" y="0"/>
                    </a:lnTo>
                    <a:lnTo>
                      <a:pt x="32" y="0"/>
                    </a:lnTo>
                    <a:lnTo>
                      <a:pt x="29" y="3"/>
                    </a:lnTo>
                    <a:lnTo>
                      <a:pt x="26" y="6"/>
                    </a:lnTo>
                    <a:lnTo>
                      <a:pt x="26" y="10"/>
                    </a:lnTo>
                    <a:lnTo>
                      <a:pt x="20" y="13"/>
                    </a:lnTo>
                    <a:lnTo>
                      <a:pt x="23" y="32"/>
                    </a:lnTo>
                    <a:lnTo>
                      <a:pt x="20" y="38"/>
                    </a:lnTo>
                    <a:lnTo>
                      <a:pt x="0" y="55"/>
                    </a:lnTo>
                    <a:lnTo>
                      <a:pt x="7" y="67"/>
                    </a:lnTo>
                    <a:lnTo>
                      <a:pt x="20" y="74"/>
                    </a:lnTo>
                    <a:lnTo>
                      <a:pt x="32" y="80"/>
                    </a:lnTo>
                    <a:lnTo>
                      <a:pt x="42" y="87"/>
                    </a:lnTo>
                    <a:lnTo>
                      <a:pt x="42" y="90"/>
                    </a:lnTo>
                    <a:lnTo>
                      <a:pt x="48" y="90"/>
                    </a:lnTo>
                    <a:lnTo>
                      <a:pt x="48" y="100"/>
                    </a:lnTo>
                    <a:lnTo>
                      <a:pt x="61" y="106"/>
                    </a:lnTo>
                    <a:lnTo>
                      <a:pt x="77" y="109"/>
                    </a:lnTo>
                  </a:path>
                </a:pathLst>
              </a:custGeom>
              <a:noFill/>
              <a:ln w="0">
                <a:solidFill>
                  <a:srgbClr val="7F7F7F"/>
                </a:solidFill>
                <a:round/>
                <a:headEnd/>
                <a:tailEnd/>
              </a:ln>
            </p:spPr>
            <p:txBody>
              <a:bodyPr/>
              <a:lstStyle/>
              <a:p>
                <a:endParaRPr lang="en-US"/>
              </a:p>
            </p:txBody>
          </p:sp>
          <p:sp>
            <p:nvSpPr>
              <p:cNvPr id="33296" name="Freeform 379"/>
              <p:cNvSpPr>
                <a:spLocks/>
              </p:cNvSpPr>
              <p:nvPr/>
            </p:nvSpPr>
            <p:spPr bwMode="auto">
              <a:xfrm>
                <a:off x="3166" y="1826"/>
                <a:ext cx="17" cy="20"/>
              </a:xfrm>
              <a:custGeom>
                <a:avLst/>
                <a:gdLst>
                  <a:gd name="T0" fmla="*/ 17 w 17"/>
                  <a:gd name="T1" fmla="*/ 20 h 20"/>
                  <a:gd name="T2" fmla="*/ 13 w 17"/>
                  <a:gd name="T3" fmla="*/ 10 h 20"/>
                  <a:gd name="T4" fmla="*/ 10 w 17"/>
                  <a:gd name="T5" fmla="*/ 10 h 20"/>
                  <a:gd name="T6" fmla="*/ 13 w 17"/>
                  <a:gd name="T7" fmla="*/ 4 h 20"/>
                  <a:gd name="T8" fmla="*/ 10 w 17"/>
                  <a:gd name="T9" fmla="*/ 0 h 20"/>
                  <a:gd name="T10" fmla="*/ 7 w 17"/>
                  <a:gd name="T11" fmla="*/ 0 h 20"/>
                  <a:gd name="T12" fmla="*/ 4 w 17"/>
                  <a:gd name="T13" fmla="*/ 0 h 20"/>
                  <a:gd name="T14" fmla="*/ 0 w 17"/>
                  <a:gd name="T15" fmla="*/ 7 h 20"/>
                  <a:gd name="T16" fmla="*/ 0 w 17"/>
                  <a:gd name="T17" fmla="*/ 13 h 20"/>
                  <a:gd name="T18" fmla="*/ 7 w 17"/>
                  <a:gd name="T19" fmla="*/ 13 h 20"/>
                  <a:gd name="T20" fmla="*/ 10 w 17"/>
                  <a:gd name="T21" fmla="*/ 20 h 20"/>
                  <a:gd name="T22" fmla="*/ 17 w 17"/>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0"/>
                  <a:gd name="T38" fmla="*/ 17 w 17"/>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0">
                    <a:moveTo>
                      <a:pt x="17" y="20"/>
                    </a:moveTo>
                    <a:lnTo>
                      <a:pt x="13" y="10"/>
                    </a:lnTo>
                    <a:lnTo>
                      <a:pt x="10" y="10"/>
                    </a:lnTo>
                    <a:lnTo>
                      <a:pt x="13" y="4"/>
                    </a:lnTo>
                    <a:lnTo>
                      <a:pt x="10" y="0"/>
                    </a:lnTo>
                    <a:lnTo>
                      <a:pt x="7" y="0"/>
                    </a:lnTo>
                    <a:lnTo>
                      <a:pt x="4" y="0"/>
                    </a:lnTo>
                    <a:lnTo>
                      <a:pt x="0" y="7"/>
                    </a:lnTo>
                    <a:lnTo>
                      <a:pt x="0" y="13"/>
                    </a:lnTo>
                    <a:lnTo>
                      <a:pt x="7" y="13"/>
                    </a:lnTo>
                    <a:lnTo>
                      <a:pt x="10" y="20"/>
                    </a:lnTo>
                    <a:lnTo>
                      <a:pt x="17" y="20"/>
                    </a:lnTo>
                    <a:close/>
                  </a:path>
                </a:pathLst>
              </a:custGeom>
              <a:solidFill>
                <a:srgbClr val="CCCCCC"/>
              </a:solidFill>
              <a:ln w="9525">
                <a:noFill/>
                <a:round/>
                <a:headEnd/>
                <a:tailEnd/>
              </a:ln>
            </p:spPr>
            <p:txBody>
              <a:bodyPr/>
              <a:lstStyle/>
              <a:p>
                <a:endParaRPr lang="en-US"/>
              </a:p>
            </p:txBody>
          </p:sp>
          <p:sp>
            <p:nvSpPr>
              <p:cNvPr id="33297" name="Freeform 380"/>
              <p:cNvSpPr>
                <a:spLocks/>
              </p:cNvSpPr>
              <p:nvPr/>
            </p:nvSpPr>
            <p:spPr bwMode="auto">
              <a:xfrm>
                <a:off x="3166" y="1826"/>
                <a:ext cx="17" cy="20"/>
              </a:xfrm>
              <a:custGeom>
                <a:avLst/>
                <a:gdLst>
                  <a:gd name="T0" fmla="*/ 17 w 17"/>
                  <a:gd name="T1" fmla="*/ 20 h 20"/>
                  <a:gd name="T2" fmla="*/ 13 w 17"/>
                  <a:gd name="T3" fmla="*/ 10 h 20"/>
                  <a:gd name="T4" fmla="*/ 10 w 17"/>
                  <a:gd name="T5" fmla="*/ 10 h 20"/>
                  <a:gd name="T6" fmla="*/ 13 w 17"/>
                  <a:gd name="T7" fmla="*/ 4 h 20"/>
                  <a:gd name="T8" fmla="*/ 10 w 17"/>
                  <a:gd name="T9" fmla="*/ 0 h 20"/>
                  <a:gd name="T10" fmla="*/ 7 w 17"/>
                  <a:gd name="T11" fmla="*/ 0 h 20"/>
                  <a:gd name="T12" fmla="*/ 4 w 17"/>
                  <a:gd name="T13" fmla="*/ 0 h 20"/>
                  <a:gd name="T14" fmla="*/ 0 w 17"/>
                  <a:gd name="T15" fmla="*/ 7 h 20"/>
                  <a:gd name="T16" fmla="*/ 0 w 17"/>
                  <a:gd name="T17" fmla="*/ 13 h 20"/>
                  <a:gd name="T18" fmla="*/ 7 w 17"/>
                  <a:gd name="T19" fmla="*/ 13 h 20"/>
                  <a:gd name="T20" fmla="*/ 10 w 17"/>
                  <a:gd name="T21" fmla="*/ 20 h 20"/>
                  <a:gd name="T22" fmla="*/ 17 w 17"/>
                  <a:gd name="T23" fmla="*/ 20 h 20"/>
                  <a:gd name="T24" fmla="*/ 17 w 17"/>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0"/>
                  <a:gd name="T41" fmla="*/ 17 w 1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0">
                    <a:moveTo>
                      <a:pt x="17" y="20"/>
                    </a:moveTo>
                    <a:lnTo>
                      <a:pt x="13" y="10"/>
                    </a:lnTo>
                    <a:lnTo>
                      <a:pt x="10" y="10"/>
                    </a:lnTo>
                    <a:lnTo>
                      <a:pt x="13" y="4"/>
                    </a:lnTo>
                    <a:lnTo>
                      <a:pt x="10" y="0"/>
                    </a:lnTo>
                    <a:lnTo>
                      <a:pt x="7" y="0"/>
                    </a:lnTo>
                    <a:lnTo>
                      <a:pt x="4" y="0"/>
                    </a:lnTo>
                    <a:lnTo>
                      <a:pt x="0" y="7"/>
                    </a:lnTo>
                    <a:lnTo>
                      <a:pt x="0" y="13"/>
                    </a:lnTo>
                    <a:lnTo>
                      <a:pt x="7" y="13"/>
                    </a:lnTo>
                    <a:lnTo>
                      <a:pt x="10" y="20"/>
                    </a:lnTo>
                    <a:lnTo>
                      <a:pt x="17" y="20"/>
                    </a:lnTo>
                  </a:path>
                </a:pathLst>
              </a:custGeom>
              <a:noFill/>
              <a:ln w="0">
                <a:solidFill>
                  <a:srgbClr val="7F7F7F"/>
                </a:solidFill>
                <a:round/>
                <a:headEnd/>
                <a:tailEnd/>
              </a:ln>
            </p:spPr>
            <p:txBody>
              <a:bodyPr/>
              <a:lstStyle/>
              <a:p>
                <a:endParaRPr lang="en-US"/>
              </a:p>
            </p:txBody>
          </p:sp>
          <p:sp>
            <p:nvSpPr>
              <p:cNvPr id="33298" name="Freeform 381"/>
              <p:cNvSpPr>
                <a:spLocks/>
              </p:cNvSpPr>
              <p:nvPr/>
            </p:nvSpPr>
            <p:spPr bwMode="auto">
              <a:xfrm>
                <a:off x="3253" y="1875"/>
                <a:ext cx="4" cy="9"/>
              </a:xfrm>
              <a:custGeom>
                <a:avLst/>
                <a:gdLst>
                  <a:gd name="T0" fmla="*/ 4 w 4"/>
                  <a:gd name="T1" fmla="*/ 9 h 9"/>
                  <a:gd name="T2" fmla="*/ 0 w 4"/>
                  <a:gd name="T3" fmla="*/ 6 h 9"/>
                  <a:gd name="T4" fmla="*/ 0 w 4"/>
                  <a:gd name="T5" fmla="*/ 3 h 9"/>
                  <a:gd name="T6" fmla="*/ 0 w 4"/>
                  <a:gd name="T7" fmla="*/ 0 h 9"/>
                  <a:gd name="T8" fmla="*/ 4 w 4"/>
                  <a:gd name="T9" fmla="*/ 0 h 9"/>
                  <a:gd name="T10" fmla="*/ 4 w 4"/>
                  <a:gd name="T11" fmla="*/ 9 h 9"/>
                  <a:gd name="T12" fmla="*/ 0 60000 65536"/>
                  <a:gd name="T13" fmla="*/ 0 60000 65536"/>
                  <a:gd name="T14" fmla="*/ 0 60000 65536"/>
                  <a:gd name="T15" fmla="*/ 0 60000 65536"/>
                  <a:gd name="T16" fmla="*/ 0 60000 65536"/>
                  <a:gd name="T17" fmla="*/ 0 60000 65536"/>
                  <a:gd name="T18" fmla="*/ 0 w 4"/>
                  <a:gd name="T19" fmla="*/ 0 h 9"/>
                  <a:gd name="T20" fmla="*/ 4 w 4"/>
                  <a:gd name="T21" fmla="*/ 9 h 9"/>
                </a:gdLst>
                <a:ahLst/>
                <a:cxnLst>
                  <a:cxn ang="T12">
                    <a:pos x="T0" y="T1"/>
                  </a:cxn>
                  <a:cxn ang="T13">
                    <a:pos x="T2" y="T3"/>
                  </a:cxn>
                  <a:cxn ang="T14">
                    <a:pos x="T4" y="T5"/>
                  </a:cxn>
                  <a:cxn ang="T15">
                    <a:pos x="T6" y="T7"/>
                  </a:cxn>
                  <a:cxn ang="T16">
                    <a:pos x="T8" y="T9"/>
                  </a:cxn>
                  <a:cxn ang="T17">
                    <a:pos x="T10" y="T11"/>
                  </a:cxn>
                </a:cxnLst>
                <a:rect l="T18" t="T19" r="T20" b="T21"/>
                <a:pathLst>
                  <a:path w="4" h="9">
                    <a:moveTo>
                      <a:pt x="4" y="9"/>
                    </a:moveTo>
                    <a:lnTo>
                      <a:pt x="0" y="6"/>
                    </a:lnTo>
                    <a:lnTo>
                      <a:pt x="0" y="3"/>
                    </a:lnTo>
                    <a:lnTo>
                      <a:pt x="0" y="0"/>
                    </a:lnTo>
                    <a:lnTo>
                      <a:pt x="4" y="0"/>
                    </a:lnTo>
                    <a:lnTo>
                      <a:pt x="4" y="9"/>
                    </a:lnTo>
                    <a:close/>
                  </a:path>
                </a:pathLst>
              </a:custGeom>
              <a:solidFill>
                <a:srgbClr val="CCCCCC"/>
              </a:solidFill>
              <a:ln w="9525">
                <a:noFill/>
                <a:round/>
                <a:headEnd/>
                <a:tailEnd/>
              </a:ln>
            </p:spPr>
            <p:txBody>
              <a:bodyPr/>
              <a:lstStyle/>
              <a:p>
                <a:endParaRPr lang="en-US"/>
              </a:p>
            </p:txBody>
          </p:sp>
          <p:sp>
            <p:nvSpPr>
              <p:cNvPr id="33299" name="Freeform 382"/>
              <p:cNvSpPr>
                <a:spLocks/>
              </p:cNvSpPr>
              <p:nvPr/>
            </p:nvSpPr>
            <p:spPr bwMode="auto">
              <a:xfrm>
                <a:off x="3253" y="1875"/>
                <a:ext cx="4" cy="9"/>
              </a:xfrm>
              <a:custGeom>
                <a:avLst/>
                <a:gdLst>
                  <a:gd name="T0" fmla="*/ 4 w 4"/>
                  <a:gd name="T1" fmla="*/ 9 h 9"/>
                  <a:gd name="T2" fmla="*/ 0 w 4"/>
                  <a:gd name="T3" fmla="*/ 6 h 9"/>
                  <a:gd name="T4" fmla="*/ 0 w 4"/>
                  <a:gd name="T5" fmla="*/ 3 h 9"/>
                  <a:gd name="T6" fmla="*/ 0 w 4"/>
                  <a:gd name="T7" fmla="*/ 0 h 9"/>
                  <a:gd name="T8" fmla="*/ 4 w 4"/>
                  <a:gd name="T9" fmla="*/ 0 h 9"/>
                  <a:gd name="T10" fmla="*/ 4 w 4"/>
                  <a:gd name="T11" fmla="*/ 9 h 9"/>
                  <a:gd name="T12" fmla="*/ 4 w 4"/>
                  <a:gd name="T13" fmla="*/ 9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4" y="9"/>
                    </a:moveTo>
                    <a:lnTo>
                      <a:pt x="0" y="6"/>
                    </a:lnTo>
                    <a:lnTo>
                      <a:pt x="0" y="3"/>
                    </a:lnTo>
                    <a:lnTo>
                      <a:pt x="0" y="0"/>
                    </a:lnTo>
                    <a:lnTo>
                      <a:pt x="4" y="0"/>
                    </a:lnTo>
                    <a:lnTo>
                      <a:pt x="4" y="9"/>
                    </a:lnTo>
                  </a:path>
                </a:pathLst>
              </a:custGeom>
              <a:noFill/>
              <a:ln w="0">
                <a:solidFill>
                  <a:srgbClr val="7F7F7F"/>
                </a:solidFill>
                <a:round/>
                <a:headEnd/>
                <a:tailEnd/>
              </a:ln>
            </p:spPr>
            <p:txBody>
              <a:bodyPr/>
              <a:lstStyle/>
              <a:p>
                <a:endParaRPr lang="en-US"/>
              </a:p>
            </p:txBody>
          </p:sp>
          <p:sp>
            <p:nvSpPr>
              <p:cNvPr id="33300" name="Freeform 383"/>
              <p:cNvSpPr>
                <a:spLocks/>
              </p:cNvSpPr>
              <p:nvPr/>
            </p:nvSpPr>
            <p:spPr bwMode="auto">
              <a:xfrm>
                <a:off x="3208" y="1878"/>
                <a:ext cx="7" cy="19"/>
              </a:xfrm>
              <a:custGeom>
                <a:avLst/>
                <a:gdLst>
                  <a:gd name="T0" fmla="*/ 3 w 7"/>
                  <a:gd name="T1" fmla="*/ 19 h 19"/>
                  <a:gd name="T2" fmla="*/ 7 w 7"/>
                  <a:gd name="T3" fmla="*/ 19 h 19"/>
                  <a:gd name="T4" fmla="*/ 7 w 7"/>
                  <a:gd name="T5" fmla="*/ 13 h 19"/>
                  <a:gd name="T6" fmla="*/ 7 w 7"/>
                  <a:gd name="T7" fmla="*/ 6 h 19"/>
                  <a:gd name="T8" fmla="*/ 7 w 7"/>
                  <a:gd name="T9" fmla="*/ 3 h 19"/>
                  <a:gd name="T10" fmla="*/ 3 w 7"/>
                  <a:gd name="T11" fmla="*/ 0 h 19"/>
                  <a:gd name="T12" fmla="*/ 0 w 7"/>
                  <a:gd name="T13" fmla="*/ 6 h 19"/>
                  <a:gd name="T14" fmla="*/ 0 w 7"/>
                  <a:gd name="T15" fmla="*/ 16 h 19"/>
                  <a:gd name="T16" fmla="*/ 3 w 7"/>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9"/>
                  <a:gd name="T29" fmla="*/ 7 w 7"/>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9">
                    <a:moveTo>
                      <a:pt x="3" y="19"/>
                    </a:moveTo>
                    <a:lnTo>
                      <a:pt x="7" y="19"/>
                    </a:lnTo>
                    <a:lnTo>
                      <a:pt x="7" y="13"/>
                    </a:lnTo>
                    <a:lnTo>
                      <a:pt x="7" y="6"/>
                    </a:lnTo>
                    <a:lnTo>
                      <a:pt x="7" y="3"/>
                    </a:lnTo>
                    <a:lnTo>
                      <a:pt x="3" y="0"/>
                    </a:lnTo>
                    <a:lnTo>
                      <a:pt x="0" y="6"/>
                    </a:lnTo>
                    <a:lnTo>
                      <a:pt x="0" y="16"/>
                    </a:lnTo>
                    <a:lnTo>
                      <a:pt x="3" y="19"/>
                    </a:lnTo>
                    <a:close/>
                  </a:path>
                </a:pathLst>
              </a:custGeom>
              <a:solidFill>
                <a:srgbClr val="CCCCCC"/>
              </a:solidFill>
              <a:ln w="9525">
                <a:noFill/>
                <a:round/>
                <a:headEnd/>
                <a:tailEnd/>
              </a:ln>
            </p:spPr>
            <p:txBody>
              <a:bodyPr/>
              <a:lstStyle/>
              <a:p>
                <a:endParaRPr lang="en-US"/>
              </a:p>
            </p:txBody>
          </p:sp>
          <p:sp>
            <p:nvSpPr>
              <p:cNvPr id="33301" name="Freeform 384"/>
              <p:cNvSpPr>
                <a:spLocks/>
              </p:cNvSpPr>
              <p:nvPr/>
            </p:nvSpPr>
            <p:spPr bwMode="auto">
              <a:xfrm>
                <a:off x="3208" y="1878"/>
                <a:ext cx="7" cy="19"/>
              </a:xfrm>
              <a:custGeom>
                <a:avLst/>
                <a:gdLst>
                  <a:gd name="T0" fmla="*/ 3 w 7"/>
                  <a:gd name="T1" fmla="*/ 19 h 19"/>
                  <a:gd name="T2" fmla="*/ 7 w 7"/>
                  <a:gd name="T3" fmla="*/ 19 h 19"/>
                  <a:gd name="T4" fmla="*/ 7 w 7"/>
                  <a:gd name="T5" fmla="*/ 13 h 19"/>
                  <a:gd name="T6" fmla="*/ 7 w 7"/>
                  <a:gd name="T7" fmla="*/ 6 h 19"/>
                  <a:gd name="T8" fmla="*/ 7 w 7"/>
                  <a:gd name="T9" fmla="*/ 3 h 19"/>
                  <a:gd name="T10" fmla="*/ 3 w 7"/>
                  <a:gd name="T11" fmla="*/ 0 h 19"/>
                  <a:gd name="T12" fmla="*/ 0 w 7"/>
                  <a:gd name="T13" fmla="*/ 6 h 19"/>
                  <a:gd name="T14" fmla="*/ 0 w 7"/>
                  <a:gd name="T15" fmla="*/ 16 h 19"/>
                  <a:gd name="T16" fmla="*/ 3 w 7"/>
                  <a:gd name="T17" fmla="*/ 19 h 19"/>
                  <a:gd name="T18" fmla="*/ 3 w 7"/>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9"/>
                  <a:gd name="T32" fmla="*/ 7 w 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9">
                    <a:moveTo>
                      <a:pt x="3" y="19"/>
                    </a:moveTo>
                    <a:lnTo>
                      <a:pt x="7" y="19"/>
                    </a:lnTo>
                    <a:lnTo>
                      <a:pt x="7" y="13"/>
                    </a:lnTo>
                    <a:lnTo>
                      <a:pt x="7" y="6"/>
                    </a:lnTo>
                    <a:lnTo>
                      <a:pt x="7" y="3"/>
                    </a:lnTo>
                    <a:lnTo>
                      <a:pt x="3" y="0"/>
                    </a:lnTo>
                    <a:lnTo>
                      <a:pt x="0" y="6"/>
                    </a:lnTo>
                    <a:lnTo>
                      <a:pt x="0" y="16"/>
                    </a:lnTo>
                    <a:lnTo>
                      <a:pt x="3" y="19"/>
                    </a:lnTo>
                  </a:path>
                </a:pathLst>
              </a:custGeom>
              <a:noFill/>
              <a:ln w="0">
                <a:solidFill>
                  <a:srgbClr val="7F7F7F"/>
                </a:solidFill>
                <a:round/>
                <a:headEnd/>
                <a:tailEnd/>
              </a:ln>
            </p:spPr>
            <p:txBody>
              <a:bodyPr/>
              <a:lstStyle/>
              <a:p>
                <a:endParaRPr lang="en-US"/>
              </a:p>
            </p:txBody>
          </p:sp>
          <p:sp>
            <p:nvSpPr>
              <p:cNvPr id="33302" name="Freeform 385"/>
              <p:cNvSpPr>
                <a:spLocks/>
              </p:cNvSpPr>
              <p:nvPr/>
            </p:nvSpPr>
            <p:spPr bwMode="auto">
              <a:xfrm>
                <a:off x="3057" y="1785"/>
                <a:ext cx="39" cy="51"/>
              </a:xfrm>
              <a:custGeom>
                <a:avLst/>
                <a:gdLst>
                  <a:gd name="T0" fmla="*/ 3 w 39"/>
                  <a:gd name="T1" fmla="*/ 48 h 51"/>
                  <a:gd name="T2" fmla="*/ 3 w 39"/>
                  <a:gd name="T3" fmla="*/ 51 h 51"/>
                  <a:gd name="T4" fmla="*/ 16 w 39"/>
                  <a:gd name="T5" fmla="*/ 51 h 51"/>
                  <a:gd name="T6" fmla="*/ 16 w 39"/>
                  <a:gd name="T7" fmla="*/ 48 h 51"/>
                  <a:gd name="T8" fmla="*/ 19 w 39"/>
                  <a:gd name="T9" fmla="*/ 41 h 51"/>
                  <a:gd name="T10" fmla="*/ 26 w 39"/>
                  <a:gd name="T11" fmla="*/ 41 h 51"/>
                  <a:gd name="T12" fmla="*/ 26 w 39"/>
                  <a:gd name="T13" fmla="*/ 35 h 51"/>
                  <a:gd name="T14" fmla="*/ 29 w 39"/>
                  <a:gd name="T15" fmla="*/ 35 h 51"/>
                  <a:gd name="T16" fmla="*/ 19 w 39"/>
                  <a:gd name="T17" fmla="*/ 22 h 51"/>
                  <a:gd name="T18" fmla="*/ 35 w 39"/>
                  <a:gd name="T19" fmla="*/ 16 h 51"/>
                  <a:gd name="T20" fmla="*/ 39 w 39"/>
                  <a:gd name="T21" fmla="*/ 12 h 51"/>
                  <a:gd name="T22" fmla="*/ 32 w 39"/>
                  <a:gd name="T23" fmla="*/ 0 h 51"/>
                  <a:gd name="T24" fmla="*/ 16 w 39"/>
                  <a:gd name="T25" fmla="*/ 12 h 51"/>
                  <a:gd name="T26" fmla="*/ 13 w 39"/>
                  <a:gd name="T27" fmla="*/ 9 h 51"/>
                  <a:gd name="T28" fmla="*/ 10 w 39"/>
                  <a:gd name="T29" fmla="*/ 6 h 51"/>
                  <a:gd name="T30" fmla="*/ 6 w 39"/>
                  <a:gd name="T31" fmla="*/ 6 h 51"/>
                  <a:gd name="T32" fmla="*/ 6 w 39"/>
                  <a:gd name="T33" fmla="*/ 9 h 51"/>
                  <a:gd name="T34" fmla="*/ 3 w 39"/>
                  <a:gd name="T35" fmla="*/ 9 h 51"/>
                  <a:gd name="T36" fmla="*/ 3 w 39"/>
                  <a:gd name="T37" fmla="*/ 9 h 51"/>
                  <a:gd name="T38" fmla="*/ 0 w 39"/>
                  <a:gd name="T39" fmla="*/ 12 h 51"/>
                  <a:gd name="T40" fmla="*/ 0 w 39"/>
                  <a:gd name="T41" fmla="*/ 19 h 51"/>
                  <a:gd name="T42" fmla="*/ 3 w 39"/>
                  <a:gd name="T43" fmla="*/ 19 h 51"/>
                  <a:gd name="T44" fmla="*/ 3 w 39"/>
                  <a:gd name="T45" fmla="*/ 19 h 51"/>
                  <a:gd name="T46" fmla="*/ 0 w 39"/>
                  <a:gd name="T47" fmla="*/ 22 h 51"/>
                  <a:gd name="T48" fmla="*/ 3 w 39"/>
                  <a:gd name="T49" fmla="*/ 25 h 51"/>
                  <a:gd name="T50" fmla="*/ 6 w 39"/>
                  <a:gd name="T51" fmla="*/ 22 h 51"/>
                  <a:gd name="T52" fmla="*/ 6 w 39"/>
                  <a:gd name="T53" fmla="*/ 22 h 51"/>
                  <a:gd name="T54" fmla="*/ 6 w 39"/>
                  <a:gd name="T55" fmla="*/ 29 h 51"/>
                  <a:gd name="T56" fmla="*/ 3 w 39"/>
                  <a:gd name="T57" fmla="*/ 35 h 51"/>
                  <a:gd name="T58" fmla="*/ 3 w 39"/>
                  <a:gd name="T59" fmla="*/ 48 h 51"/>
                  <a:gd name="T60" fmla="*/ 3 w 39"/>
                  <a:gd name="T61" fmla="*/ 48 h 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
                  <a:gd name="T94" fmla="*/ 0 h 51"/>
                  <a:gd name="T95" fmla="*/ 39 w 39"/>
                  <a:gd name="T96" fmla="*/ 51 h 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 h="51">
                    <a:moveTo>
                      <a:pt x="3" y="48"/>
                    </a:moveTo>
                    <a:lnTo>
                      <a:pt x="3" y="51"/>
                    </a:lnTo>
                    <a:lnTo>
                      <a:pt x="16" y="51"/>
                    </a:lnTo>
                    <a:lnTo>
                      <a:pt x="16" y="48"/>
                    </a:lnTo>
                    <a:lnTo>
                      <a:pt x="19" y="41"/>
                    </a:lnTo>
                    <a:lnTo>
                      <a:pt x="26" y="41"/>
                    </a:lnTo>
                    <a:lnTo>
                      <a:pt x="26" y="35"/>
                    </a:lnTo>
                    <a:lnTo>
                      <a:pt x="29" y="35"/>
                    </a:lnTo>
                    <a:lnTo>
                      <a:pt x="19" y="22"/>
                    </a:lnTo>
                    <a:lnTo>
                      <a:pt x="35" y="16"/>
                    </a:lnTo>
                    <a:lnTo>
                      <a:pt x="39" y="12"/>
                    </a:lnTo>
                    <a:lnTo>
                      <a:pt x="32" y="0"/>
                    </a:lnTo>
                    <a:lnTo>
                      <a:pt x="16" y="12"/>
                    </a:lnTo>
                    <a:lnTo>
                      <a:pt x="13" y="9"/>
                    </a:lnTo>
                    <a:lnTo>
                      <a:pt x="10" y="6"/>
                    </a:lnTo>
                    <a:lnTo>
                      <a:pt x="6" y="6"/>
                    </a:lnTo>
                    <a:lnTo>
                      <a:pt x="6" y="9"/>
                    </a:lnTo>
                    <a:lnTo>
                      <a:pt x="3" y="9"/>
                    </a:lnTo>
                    <a:lnTo>
                      <a:pt x="0" y="12"/>
                    </a:lnTo>
                    <a:lnTo>
                      <a:pt x="0" y="19"/>
                    </a:lnTo>
                    <a:lnTo>
                      <a:pt x="3" y="19"/>
                    </a:lnTo>
                    <a:lnTo>
                      <a:pt x="0" y="22"/>
                    </a:lnTo>
                    <a:lnTo>
                      <a:pt x="3" y="25"/>
                    </a:lnTo>
                    <a:lnTo>
                      <a:pt x="6" y="22"/>
                    </a:lnTo>
                    <a:lnTo>
                      <a:pt x="6" y="29"/>
                    </a:lnTo>
                    <a:lnTo>
                      <a:pt x="3" y="35"/>
                    </a:lnTo>
                    <a:lnTo>
                      <a:pt x="3" y="48"/>
                    </a:lnTo>
                    <a:close/>
                  </a:path>
                </a:pathLst>
              </a:custGeom>
              <a:solidFill>
                <a:srgbClr val="CCCCCC"/>
              </a:solidFill>
              <a:ln w="9525">
                <a:noFill/>
                <a:round/>
                <a:headEnd/>
                <a:tailEnd/>
              </a:ln>
            </p:spPr>
            <p:txBody>
              <a:bodyPr/>
              <a:lstStyle/>
              <a:p>
                <a:endParaRPr lang="en-US"/>
              </a:p>
            </p:txBody>
          </p:sp>
          <p:sp>
            <p:nvSpPr>
              <p:cNvPr id="33303" name="Freeform 386"/>
              <p:cNvSpPr>
                <a:spLocks/>
              </p:cNvSpPr>
              <p:nvPr/>
            </p:nvSpPr>
            <p:spPr bwMode="auto">
              <a:xfrm>
                <a:off x="3057" y="1785"/>
                <a:ext cx="39" cy="51"/>
              </a:xfrm>
              <a:custGeom>
                <a:avLst/>
                <a:gdLst>
                  <a:gd name="T0" fmla="*/ 3 w 39"/>
                  <a:gd name="T1" fmla="*/ 48 h 51"/>
                  <a:gd name="T2" fmla="*/ 3 w 39"/>
                  <a:gd name="T3" fmla="*/ 51 h 51"/>
                  <a:gd name="T4" fmla="*/ 16 w 39"/>
                  <a:gd name="T5" fmla="*/ 51 h 51"/>
                  <a:gd name="T6" fmla="*/ 16 w 39"/>
                  <a:gd name="T7" fmla="*/ 48 h 51"/>
                  <a:gd name="T8" fmla="*/ 19 w 39"/>
                  <a:gd name="T9" fmla="*/ 41 h 51"/>
                  <a:gd name="T10" fmla="*/ 26 w 39"/>
                  <a:gd name="T11" fmla="*/ 41 h 51"/>
                  <a:gd name="T12" fmla="*/ 26 w 39"/>
                  <a:gd name="T13" fmla="*/ 35 h 51"/>
                  <a:gd name="T14" fmla="*/ 29 w 39"/>
                  <a:gd name="T15" fmla="*/ 35 h 51"/>
                  <a:gd name="T16" fmla="*/ 19 w 39"/>
                  <a:gd name="T17" fmla="*/ 22 h 51"/>
                  <a:gd name="T18" fmla="*/ 35 w 39"/>
                  <a:gd name="T19" fmla="*/ 16 h 51"/>
                  <a:gd name="T20" fmla="*/ 39 w 39"/>
                  <a:gd name="T21" fmla="*/ 12 h 51"/>
                  <a:gd name="T22" fmla="*/ 32 w 39"/>
                  <a:gd name="T23" fmla="*/ 0 h 51"/>
                  <a:gd name="T24" fmla="*/ 32 w 39"/>
                  <a:gd name="T25" fmla="*/ 0 h 51"/>
                  <a:gd name="T26" fmla="*/ 16 w 39"/>
                  <a:gd name="T27" fmla="*/ 12 h 51"/>
                  <a:gd name="T28" fmla="*/ 13 w 39"/>
                  <a:gd name="T29" fmla="*/ 9 h 51"/>
                  <a:gd name="T30" fmla="*/ 10 w 39"/>
                  <a:gd name="T31" fmla="*/ 6 h 51"/>
                  <a:gd name="T32" fmla="*/ 6 w 39"/>
                  <a:gd name="T33" fmla="*/ 6 h 51"/>
                  <a:gd name="T34" fmla="*/ 6 w 39"/>
                  <a:gd name="T35" fmla="*/ 9 h 51"/>
                  <a:gd name="T36" fmla="*/ 3 w 39"/>
                  <a:gd name="T37" fmla="*/ 9 h 51"/>
                  <a:gd name="T38" fmla="*/ 3 w 39"/>
                  <a:gd name="T39" fmla="*/ 9 h 51"/>
                  <a:gd name="T40" fmla="*/ 0 w 39"/>
                  <a:gd name="T41" fmla="*/ 12 h 51"/>
                  <a:gd name="T42" fmla="*/ 0 w 39"/>
                  <a:gd name="T43" fmla="*/ 19 h 51"/>
                  <a:gd name="T44" fmla="*/ 3 w 39"/>
                  <a:gd name="T45" fmla="*/ 19 h 51"/>
                  <a:gd name="T46" fmla="*/ 3 w 39"/>
                  <a:gd name="T47" fmla="*/ 19 h 51"/>
                  <a:gd name="T48" fmla="*/ 0 w 39"/>
                  <a:gd name="T49" fmla="*/ 22 h 51"/>
                  <a:gd name="T50" fmla="*/ 3 w 39"/>
                  <a:gd name="T51" fmla="*/ 25 h 51"/>
                  <a:gd name="T52" fmla="*/ 6 w 39"/>
                  <a:gd name="T53" fmla="*/ 22 h 51"/>
                  <a:gd name="T54" fmla="*/ 6 w 39"/>
                  <a:gd name="T55" fmla="*/ 22 h 51"/>
                  <a:gd name="T56" fmla="*/ 6 w 39"/>
                  <a:gd name="T57" fmla="*/ 29 h 51"/>
                  <a:gd name="T58" fmla="*/ 3 w 39"/>
                  <a:gd name="T59" fmla="*/ 35 h 51"/>
                  <a:gd name="T60" fmla="*/ 3 w 39"/>
                  <a:gd name="T61" fmla="*/ 48 h 51"/>
                  <a:gd name="T62" fmla="*/ 3 w 39"/>
                  <a:gd name="T63" fmla="*/ 48 h 51"/>
                  <a:gd name="T64" fmla="*/ 3 w 39"/>
                  <a:gd name="T65" fmla="*/ 48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51"/>
                  <a:gd name="T101" fmla="*/ 39 w 39"/>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51">
                    <a:moveTo>
                      <a:pt x="3" y="48"/>
                    </a:moveTo>
                    <a:lnTo>
                      <a:pt x="3" y="51"/>
                    </a:lnTo>
                    <a:lnTo>
                      <a:pt x="16" y="51"/>
                    </a:lnTo>
                    <a:lnTo>
                      <a:pt x="16" y="48"/>
                    </a:lnTo>
                    <a:lnTo>
                      <a:pt x="19" y="41"/>
                    </a:lnTo>
                    <a:lnTo>
                      <a:pt x="26" y="41"/>
                    </a:lnTo>
                    <a:lnTo>
                      <a:pt x="26" y="35"/>
                    </a:lnTo>
                    <a:lnTo>
                      <a:pt x="29" y="35"/>
                    </a:lnTo>
                    <a:lnTo>
                      <a:pt x="19" y="22"/>
                    </a:lnTo>
                    <a:lnTo>
                      <a:pt x="35" y="16"/>
                    </a:lnTo>
                    <a:lnTo>
                      <a:pt x="39" y="12"/>
                    </a:lnTo>
                    <a:lnTo>
                      <a:pt x="32" y="0"/>
                    </a:lnTo>
                    <a:lnTo>
                      <a:pt x="16" y="12"/>
                    </a:lnTo>
                    <a:lnTo>
                      <a:pt x="13" y="9"/>
                    </a:lnTo>
                    <a:lnTo>
                      <a:pt x="10" y="6"/>
                    </a:lnTo>
                    <a:lnTo>
                      <a:pt x="6" y="6"/>
                    </a:lnTo>
                    <a:lnTo>
                      <a:pt x="6" y="9"/>
                    </a:lnTo>
                    <a:lnTo>
                      <a:pt x="3" y="9"/>
                    </a:lnTo>
                    <a:lnTo>
                      <a:pt x="0" y="12"/>
                    </a:lnTo>
                    <a:lnTo>
                      <a:pt x="0" y="19"/>
                    </a:lnTo>
                    <a:lnTo>
                      <a:pt x="3" y="19"/>
                    </a:lnTo>
                    <a:lnTo>
                      <a:pt x="0" y="22"/>
                    </a:lnTo>
                    <a:lnTo>
                      <a:pt x="3" y="25"/>
                    </a:lnTo>
                    <a:lnTo>
                      <a:pt x="6" y="22"/>
                    </a:lnTo>
                    <a:lnTo>
                      <a:pt x="6" y="29"/>
                    </a:lnTo>
                    <a:lnTo>
                      <a:pt x="3" y="35"/>
                    </a:lnTo>
                    <a:lnTo>
                      <a:pt x="3" y="48"/>
                    </a:lnTo>
                  </a:path>
                </a:pathLst>
              </a:custGeom>
              <a:noFill/>
              <a:ln w="0">
                <a:solidFill>
                  <a:srgbClr val="7F7F7F"/>
                </a:solidFill>
                <a:round/>
                <a:headEnd/>
                <a:tailEnd/>
              </a:ln>
            </p:spPr>
            <p:txBody>
              <a:bodyPr/>
              <a:lstStyle/>
              <a:p>
                <a:endParaRPr lang="en-US"/>
              </a:p>
            </p:txBody>
          </p:sp>
          <p:sp>
            <p:nvSpPr>
              <p:cNvPr id="33304" name="Freeform 387"/>
              <p:cNvSpPr>
                <a:spLocks/>
              </p:cNvSpPr>
              <p:nvPr/>
            </p:nvSpPr>
            <p:spPr bwMode="auto">
              <a:xfrm>
                <a:off x="2973" y="1669"/>
                <a:ext cx="164" cy="83"/>
              </a:xfrm>
              <a:custGeom>
                <a:avLst/>
                <a:gdLst>
                  <a:gd name="T0" fmla="*/ 152 w 164"/>
                  <a:gd name="T1" fmla="*/ 26 h 83"/>
                  <a:gd name="T2" fmla="*/ 148 w 164"/>
                  <a:gd name="T3" fmla="*/ 16 h 83"/>
                  <a:gd name="T4" fmla="*/ 145 w 164"/>
                  <a:gd name="T5" fmla="*/ 13 h 83"/>
                  <a:gd name="T6" fmla="*/ 136 w 164"/>
                  <a:gd name="T7" fmla="*/ 9 h 83"/>
                  <a:gd name="T8" fmla="*/ 129 w 164"/>
                  <a:gd name="T9" fmla="*/ 6 h 83"/>
                  <a:gd name="T10" fmla="*/ 110 w 164"/>
                  <a:gd name="T11" fmla="*/ 13 h 83"/>
                  <a:gd name="T12" fmla="*/ 97 w 164"/>
                  <a:gd name="T13" fmla="*/ 13 h 83"/>
                  <a:gd name="T14" fmla="*/ 90 w 164"/>
                  <a:gd name="T15" fmla="*/ 13 h 83"/>
                  <a:gd name="T16" fmla="*/ 84 w 164"/>
                  <a:gd name="T17" fmla="*/ 6 h 83"/>
                  <a:gd name="T18" fmla="*/ 78 w 164"/>
                  <a:gd name="T19" fmla="*/ 6 h 83"/>
                  <a:gd name="T20" fmla="*/ 74 w 164"/>
                  <a:gd name="T21" fmla="*/ 0 h 83"/>
                  <a:gd name="T22" fmla="*/ 58 w 164"/>
                  <a:gd name="T23" fmla="*/ 3 h 83"/>
                  <a:gd name="T24" fmla="*/ 42 w 164"/>
                  <a:gd name="T25" fmla="*/ 13 h 83"/>
                  <a:gd name="T26" fmla="*/ 23 w 164"/>
                  <a:gd name="T27" fmla="*/ 16 h 83"/>
                  <a:gd name="T28" fmla="*/ 33 w 164"/>
                  <a:gd name="T29" fmla="*/ 19 h 83"/>
                  <a:gd name="T30" fmla="*/ 23 w 164"/>
                  <a:gd name="T31" fmla="*/ 19 h 83"/>
                  <a:gd name="T32" fmla="*/ 23 w 164"/>
                  <a:gd name="T33" fmla="*/ 22 h 83"/>
                  <a:gd name="T34" fmla="*/ 16 w 164"/>
                  <a:gd name="T35" fmla="*/ 22 h 83"/>
                  <a:gd name="T36" fmla="*/ 13 w 164"/>
                  <a:gd name="T37" fmla="*/ 22 h 83"/>
                  <a:gd name="T38" fmla="*/ 7 w 164"/>
                  <a:gd name="T39" fmla="*/ 22 h 83"/>
                  <a:gd name="T40" fmla="*/ 0 w 164"/>
                  <a:gd name="T41" fmla="*/ 29 h 83"/>
                  <a:gd name="T42" fmla="*/ 7 w 164"/>
                  <a:gd name="T43" fmla="*/ 32 h 83"/>
                  <a:gd name="T44" fmla="*/ 10 w 164"/>
                  <a:gd name="T45" fmla="*/ 42 h 83"/>
                  <a:gd name="T46" fmla="*/ 10 w 164"/>
                  <a:gd name="T47" fmla="*/ 48 h 83"/>
                  <a:gd name="T48" fmla="*/ 4 w 164"/>
                  <a:gd name="T49" fmla="*/ 45 h 83"/>
                  <a:gd name="T50" fmla="*/ 4 w 164"/>
                  <a:gd name="T51" fmla="*/ 48 h 83"/>
                  <a:gd name="T52" fmla="*/ 13 w 164"/>
                  <a:gd name="T53" fmla="*/ 54 h 83"/>
                  <a:gd name="T54" fmla="*/ 13 w 164"/>
                  <a:gd name="T55" fmla="*/ 58 h 83"/>
                  <a:gd name="T56" fmla="*/ 13 w 164"/>
                  <a:gd name="T57" fmla="*/ 61 h 83"/>
                  <a:gd name="T58" fmla="*/ 13 w 164"/>
                  <a:gd name="T59" fmla="*/ 64 h 83"/>
                  <a:gd name="T60" fmla="*/ 23 w 164"/>
                  <a:gd name="T61" fmla="*/ 64 h 83"/>
                  <a:gd name="T62" fmla="*/ 16 w 164"/>
                  <a:gd name="T63" fmla="*/ 71 h 83"/>
                  <a:gd name="T64" fmla="*/ 20 w 164"/>
                  <a:gd name="T65" fmla="*/ 71 h 83"/>
                  <a:gd name="T66" fmla="*/ 23 w 164"/>
                  <a:gd name="T67" fmla="*/ 71 h 83"/>
                  <a:gd name="T68" fmla="*/ 29 w 164"/>
                  <a:gd name="T69" fmla="*/ 71 h 83"/>
                  <a:gd name="T70" fmla="*/ 29 w 164"/>
                  <a:gd name="T71" fmla="*/ 71 h 83"/>
                  <a:gd name="T72" fmla="*/ 33 w 164"/>
                  <a:gd name="T73" fmla="*/ 77 h 83"/>
                  <a:gd name="T74" fmla="*/ 42 w 164"/>
                  <a:gd name="T75" fmla="*/ 74 h 83"/>
                  <a:gd name="T76" fmla="*/ 45 w 164"/>
                  <a:gd name="T77" fmla="*/ 67 h 83"/>
                  <a:gd name="T78" fmla="*/ 61 w 164"/>
                  <a:gd name="T79" fmla="*/ 77 h 83"/>
                  <a:gd name="T80" fmla="*/ 74 w 164"/>
                  <a:gd name="T81" fmla="*/ 74 h 83"/>
                  <a:gd name="T82" fmla="*/ 78 w 164"/>
                  <a:gd name="T83" fmla="*/ 67 h 83"/>
                  <a:gd name="T84" fmla="*/ 87 w 164"/>
                  <a:gd name="T85" fmla="*/ 71 h 83"/>
                  <a:gd name="T86" fmla="*/ 90 w 164"/>
                  <a:gd name="T87" fmla="*/ 67 h 83"/>
                  <a:gd name="T88" fmla="*/ 90 w 164"/>
                  <a:gd name="T89" fmla="*/ 74 h 83"/>
                  <a:gd name="T90" fmla="*/ 90 w 164"/>
                  <a:gd name="T91" fmla="*/ 83 h 83"/>
                  <a:gd name="T92" fmla="*/ 94 w 164"/>
                  <a:gd name="T93" fmla="*/ 80 h 83"/>
                  <a:gd name="T94" fmla="*/ 97 w 164"/>
                  <a:gd name="T95" fmla="*/ 77 h 83"/>
                  <a:gd name="T96" fmla="*/ 94 w 164"/>
                  <a:gd name="T97" fmla="*/ 67 h 83"/>
                  <a:gd name="T98" fmla="*/ 100 w 164"/>
                  <a:gd name="T99" fmla="*/ 71 h 83"/>
                  <a:gd name="T100" fmla="*/ 110 w 164"/>
                  <a:gd name="T101" fmla="*/ 67 h 83"/>
                  <a:gd name="T102" fmla="*/ 116 w 164"/>
                  <a:gd name="T103" fmla="*/ 71 h 83"/>
                  <a:gd name="T104" fmla="*/ 139 w 164"/>
                  <a:gd name="T105" fmla="*/ 64 h 83"/>
                  <a:gd name="T106" fmla="*/ 145 w 164"/>
                  <a:gd name="T107" fmla="*/ 64 h 83"/>
                  <a:gd name="T108" fmla="*/ 148 w 164"/>
                  <a:gd name="T109" fmla="*/ 61 h 83"/>
                  <a:gd name="T110" fmla="*/ 158 w 164"/>
                  <a:gd name="T111" fmla="*/ 61 h 83"/>
                  <a:gd name="T112" fmla="*/ 164 w 164"/>
                  <a:gd name="T113" fmla="*/ 64 h 83"/>
                  <a:gd name="T114" fmla="*/ 164 w 164"/>
                  <a:gd name="T115" fmla="*/ 61 h 83"/>
                  <a:gd name="T116" fmla="*/ 158 w 164"/>
                  <a:gd name="T117" fmla="*/ 38 h 83"/>
                  <a:gd name="T118" fmla="*/ 158 w 164"/>
                  <a:gd name="T119" fmla="*/ 35 h 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
                  <a:gd name="T181" fmla="*/ 0 h 83"/>
                  <a:gd name="T182" fmla="*/ 164 w 164"/>
                  <a:gd name="T183" fmla="*/ 83 h 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 h="83">
                    <a:moveTo>
                      <a:pt x="158" y="29"/>
                    </a:moveTo>
                    <a:lnTo>
                      <a:pt x="152" y="26"/>
                    </a:lnTo>
                    <a:lnTo>
                      <a:pt x="148" y="22"/>
                    </a:lnTo>
                    <a:lnTo>
                      <a:pt x="148" y="16"/>
                    </a:lnTo>
                    <a:lnTo>
                      <a:pt x="145" y="13"/>
                    </a:lnTo>
                    <a:lnTo>
                      <a:pt x="139" y="6"/>
                    </a:lnTo>
                    <a:lnTo>
                      <a:pt x="136" y="9"/>
                    </a:lnTo>
                    <a:lnTo>
                      <a:pt x="129" y="9"/>
                    </a:lnTo>
                    <a:lnTo>
                      <a:pt x="129" y="6"/>
                    </a:lnTo>
                    <a:lnTo>
                      <a:pt x="119" y="16"/>
                    </a:lnTo>
                    <a:lnTo>
                      <a:pt x="110" y="13"/>
                    </a:lnTo>
                    <a:lnTo>
                      <a:pt x="100" y="16"/>
                    </a:lnTo>
                    <a:lnTo>
                      <a:pt x="97" y="13"/>
                    </a:lnTo>
                    <a:lnTo>
                      <a:pt x="97" y="16"/>
                    </a:lnTo>
                    <a:lnTo>
                      <a:pt x="90" y="13"/>
                    </a:lnTo>
                    <a:lnTo>
                      <a:pt x="87" y="9"/>
                    </a:lnTo>
                    <a:lnTo>
                      <a:pt x="84" y="6"/>
                    </a:lnTo>
                    <a:lnTo>
                      <a:pt x="81" y="6"/>
                    </a:lnTo>
                    <a:lnTo>
                      <a:pt x="78" y="6"/>
                    </a:lnTo>
                    <a:lnTo>
                      <a:pt x="78" y="3"/>
                    </a:lnTo>
                    <a:lnTo>
                      <a:pt x="74" y="0"/>
                    </a:lnTo>
                    <a:lnTo>
                      <a:pt x="71" y="3"/>
                    </a:lnTo>
                    <a:lnTo>
                      <a:pt x="58" y="3"/>
                    </a:lnTo>
                    <a:lnTo>
                      <a:pt x="52" y="6"/>
                    </a:lnTo>
                    <a:lnTo>
                      <a:pt x="42" y="13"/>
                    </a:lnTo>
                    <a:lnTo>
                      <a:pt x="26" y="13"/>
                    </a:lnTo>
                    <a:lnTo>
                      <a:pt x="23" y="16"/>
                    </a:lnTo>
                    <a:lnTo>
                      <a:pt x="26" y="16"/>
                    </a:lnTo>
                    <a:lnTo>
                      <a:pt x="33" y="19"/>
                    </a:lnTo>
                    <a:lnTo>
                      <a:pt x="26" y="19"/>
                    </a:lnTo>
                    <a:lnTo>
                      <a:pt x="23" y="19"/>
                    </a:lnTo>
                    <a:lnTo>
                      <a:pt x="26" y="22"/>
                    </a:lnTo>
                    <a:lnTo>
                      <a:pt x="23" y="22"/>
                    </a:lnTo>
                    <a:lnTo>
                      <a:pt x="16" y="22"/>
                    </a:lnTo>
                    <a:lnTo>
                      <a:pt x="13" y="19"/>
                    </a:lnTo>
                    <a:lnTo>
                      <a:pt x="13" y="22"/>
                    </a:lnTo>
                    <a:lnTo>
                      <a:pt x="10" y="22"/>
                    </a:lnTo>
                    <a:lnTo>
                      <a:pt x="7" y="22"/>
                    </a:lnTo>
                    <a:lnTo>
                      <a:pt x="4" y="26"/>
                    </a:lnTo>
                    <a:lnTo>
                      <a:pt x="0" y="29"/>
                    </a:lnTo>
                    <a:lnTo>
                      <a:pt x="0" y="35"/>
                    </a:lnTo>
                    <a:lnTo>
                      <a:pt x="7" y="32"/>
                    </a:lnTo>
                    <a:lnTo>
                      <a:pt x="7" y="38"/>
                    </a:lnTo>
                    <a:lnTo>
                      <a:pt x="10" y="42"/>
                    </a:lnTo>
                    <a:lnTo>
                      <a:pt x="7" y="45"/>
                    </a:lnTo>
                    <a:lnTo>
                      <a:pt x="10" y="48"/>
                    </a:lnTo>
                    <a:lnTo>
                      <a:pt x="7" y="48"/>
                    </a:lnTo>
                    <a:lnTo>
                      <a:pt x="4" y="45"/>
                    </a:lnTo>
                    <a:lnTo>
                      <a:pt x="4" y="48"/>
                    </a:lnTo>
                    <a:lnTo>
                      <a:pt x="10" y="54"/>
                    </a:lnTo>
                    <a:lnTo>
                      <a:pt x="13" y="54"/>
                    </a:lnTo>
                    <a:lnTo>
                      <a:pt x="10" y="58"/>
                    </a:lnTo>
                    <a:lnTo>
                      <a:pt x="13" y="58"/>
                    </a:lnTo>
                    <a:lnTo>
                      <a:pt x="13" y="61"/>
                    </a:lnTo>
                    <a:lnTo>
                      <a:pt x="16" y="64"/>
                    </a:lnTo>
                    <a:lnTo>
                      <a:pt x="13" y="64"/>
                    </a:lnTo>
                    <a:lnTo>
                      <a:pt x="13" y="67"/>
                    </a:lnTo>
                    <a:lnTo>
                      <a:pt x="23" y="64"/>
                    </a:lnTo>
                    <a:lnTo>
                      <a:pt x="16" y="71"/>
                    </a:lnTo>
                    <a:lnTo>
                      <a:pt x="20" y="71"/>
                    </a:lnTo>
                    <a:lnTo>
                      <a:pt x="23" y="71"/>
                    </a:lnTo>
                    <a:lnTo>
                      <a:pt x="26" y="67"/>
                    </a:lnTo>
                    <a:lnTo>
                      <a:pt x="29" y="71"/>
                    </a:lnTo>
                    <a:lnTo>
                      <a:pt x="29" y="74"/>
                    </a:lnTo>
                    <a:lnTo>
                      <a:pt x="33" y="77"/>
                    </a:lnTo>
                    <a:lnTo>
                      <a:pt x="36" y="77"/>
                    </a:lnTo>
                    <a:lnTo>
                      <a:pt x="42" y="74"/>
                    </a:lnTo>
                    <a:lnTo>
                      <a:pt x="42" y="67"/>
                    </a:lnTo>
                    <a:lnTo>
                      <a:pt x="45" y="67"/>
                    </a:lnTo>
                    <a:lnTo>
                      <a:pt x="55" y="71"/>
                    </a:lnTo>
                    <a:lnTo>
                      <a:pt x="61" y="77"/>
                    </a:lnTo>
                    <a:lnTo>
                      <a:pt x="65" y="80"/>
                    </a:lnTo>
                    <a:lnTo>
                      <a:pt x="74" y="74"/>
                    </a:lnTo>
                    <a:lnTo>
                      <a:pt x="78" y="71"/>
                    </a:lnTo>
                    <a:lnTo>
                      <a:pt x="78" y="67"/>
                    </a:lnTo>
                    <a:lnTo>
                      <a:pt x="87" y="74"/>
                    </a:lnTo>
                    <a:lnTo>
                      <a:pt x="87" y="71"/>
                    </a:lnTo>
                    <a:lnTo>
                      <a:pt x="90" y="67"/>
                    </a:lnTo>
                    <a:lnTo>
                      <a:pt x="90" y="71"/>
                    </a:lnTo>
                    <a:lnTo>
                      <a:pt x="90" y="74"/>
                    </a:lnTo>
                    <a:lnTo>
                      <a:pt x="90" y="83"/>
                    </a:lnTo>
                    <a:lnTo>
                      <a:pt x="90" y="80"/>
                    </a:lnTo>
                    <a:lnTo>
                      <a:pt x="94" y="80"/>
                    </a:lnTo>
                    <a:lnTo>
                      <a:pt x="94" y="77"/>
                    </a:lnTo>
                    <a:lnTo>
                      <a:pt x="97" y="77"/>
                    </a:lnTo>
                    <a:lnTo>
                      <a:pt x="94" y="74"/>
                    </a:lnTo>
                    <a:lnTo>
                      <a:pt x="94" y="67"/>
                    </a:lnTo>
                    <a:lnTo>
                      <a:pt x="97" y="71"/>
                    </a:lnTo>
                    <a:lnTo>
                      <a:pt x="100" y="71"/>
                    </a:lnTo>
                    <a:lnTo>
                      <a:pt x="103" y="71"/>
                    </a:lnTo>
                    <a:lnTo>
                      <a:pt x="110" y="67"/>
                    </a:lnTo>
                    <a:lnTo>
                      <a:pt x="113" y="71"/>
                    </a:lnTo>
                    <a:lnTo>
                      <a:pt x="116" y="71"/>
                    </a:lnTo>
                    <a:lnTo>
                      <a:pt x="129" y="64"/>
                    </a:lnTo>
                    <a:lnTo>
                      <a:pt x="139" y="64"/>
                    </a:lnTo>
                    <a:lnTo>
                      <a:pt x="142" y="61"/>
                    </a:lnTo>
                    <a:lnTo>
                      <a:pt x="145" y="64"/>
                    </a:lnTo>
                    <a:lnTo>
                      <a:pt x="148" y="61"/>
                    </a:lnTo>
                    <a:lnTo>
                      <a:pt x="152" y="61"/>
                    </a:lnTo>
                    <a:lnTo>
                      <a:pt x="158" y="61"/>
                    </a:lnTo>
                    <a:lnTo>
                      <a:pt x="161" y="64"/>
                    </a:lnTo>
                    <a:lnTo>
                      <a:pt x="164" y="64"/>
                    </a:lnTo>
                    <a:lnTo>
                      <a:pt x="164" y="61"/>
                    </a:lnTo>
                    <a:lnTo>
                      <a:pt x="158" y="54"/>
                    </a:lnTo>
                    <a:lnTo>
                      <a:pt x="158" y="38"/>
                    </a:lnTo>
                    <a:lnTo>
                      <a:pt x="155" y="35"/>
                    </a:lnTo>
                    <a:lnTo>
                      <a:pt x="158" y="35"/>
                    </a:lnTo>
                    <a:lnTo>
                      <a:pt x="158" y="29"/>
                    </a:lnTo>
                    <a:close/>
                  </a:path>
                </a:pathLst>
              </a:custGeom>
              <a:solidFill>
                <a:srgbClr val="CCCCCC"/>
              </a:solidFill>
              <a:ln w="9525">
                <a:noFill/>
                <a:round/>
                <a:headEnd/>
                <a:tailEnd/>
              </a:ln>
            </p:spPr>
            <p:txBody>
              <a:bodyPr/>
              <a:lstStyle/>
              <a:p>
                <a:endParaRPr lang="en-US"/>
              </a:p>
            </p:txBody>
          </p:sp>
          <p:sp>
            <p:nvSpPr>
              <p:cNvPr id="33305" name="Freeform 388"/>
              <p:cNvSpPr>
                <a:spLocks/>
              </p:cNvSpPr>
              <p:nvPr/>
            </p:nvSpPr>
            <p:spPr bwMode="auto">
              <a:xfrm>
                <a:off x="2973" y="1669"/>
                <a:ext cx="164" cy="83"/>
              </a:xfrm>
              <a:custGeom>
                <a:avLst/>
                <a:gdLst>
                  <a:gd name="T0" fmla="*/ 152 w 164"/>
                  <a:gd name="T1" fmla="*/ 26 h 83"/>
                  <a:gd name="T2" fmla="*/ 148 w 164"/>
                  <a:gd name="T3" fmla="*/ 16 h 83"/>
                  <a:gd name="T4" fmla="*/ 145 w 164"/>
                  <a:gd name="T5" fmla="*/ 13 h 83"/>
                  <a:gd name="T6" fmla="*/ 136 w 164"/>
                  <a:gd name="T7" fmla="*/ 9 h 83"/>
                  <a:gd name="T8" fmla="*/ 129 w 164"/>
                  <a:gd name="T9" fmla="*/ 6 h 83"/>
                  <a:gd name="T10" fmla="*/ 110 w 164"/>
                  <a:gd name="T11" fmla="*/ 13 h 83"/>
                  <a:gd name="T12" fmla="*/ 97 w 164"/>
                  <a:gd name="T13" fmla="*/ 13 h 83"/>
                  <a:gd name="T14" fmla="*/ 90 w 164"/>
                  <a:gd name="T15" fmla="*/ 13 h 83"/>
                  <a:gd name="T16" fmla="*/ 84 w 164"/>
                  <a:gd name="T17" fmla="*/ 6 h 83"/>
                  <a:gd name="T18" fmla="*/ 78 w 164"/>
                  <a:gd name="T19" fmla="*/ 6 h 83"/>
                  <a:gd name="T20" fmla="*/ 74 w 164"/>
                  <a:gd name="T21" fmla="*/ 0 h 83"/>
                  <a:gd name="T22" fmla="*/ 58 w 164"/>
                  <a:gd name="T23" fmla="*/ 3 h 83"/>
                  <a:gd name="T24" fmla="*/ 42 w 164"/>
                  <a:gd name="T25" fmla="*/ 13 h 83"/>
                  <a:gd name="T26" fmla="*/ 23 w 164"/>
                  <a:gd name="T27" fmla="*/ 16 h 83"/>
                  <a:gd name="T28" fmla="*/ 33 w 164"/>
                  <a:gd name="T29" fmla="*/ 19 h 83"/>
                  <a:gd name="T30" fmla="*/ 23 w 164"/>
                  <a:gd name="T31" fmla="*/ 19 h 83"/>
                  <a:gd name="T32" fmla="*/ 23 w 164"/>
                  <a:gd name="T33" fmla="*/ 22 h 83"/>
                  <a:gd name="T34" fmla="*/ 16 w 164"/>
                  <a:gd name="T35" fmla="*/ 22 h 83"/>
                  <a:gd name="T36" fmla="*/ 13 w 164"/>
                  <a:gd name="T37" fmla="*/ 22 h 83"/>
                  <a:gd name="T38" fmla="*/ 7 w 164"/>
                  <a:gd name="T39" fmla="*/ 22 h 83"/>
                  <a:gd name="T40" fmla="*/ 0 w 164"/>
                  <a:gd name="T41" fmla="*/ 29 h 83"/>
                  <a:gd name="T42" fmla="*/ 7 w 164"/>
                  <a:gd name="T43" fmla="*/ 32 h 83"/>
                  <a:gd name="T44" fmla="*/ 10 w 164"/>
                  <a:gd name="T45" fmla="*/ 42 h 83"/>
                  <a:gd name="T46" fmla="*/ 10 w 164"/>
                  <a:gd name="T47" fmla="*/ 48 h 83"/>
                  <a:gd name="T48" fmla="*/ 4 w 164"/>
                  <a:gd name="T49" fmla="*/ 45 h 83"/>
                  <a:gd name="T50" fmla="*/ 4 w 164"/>
                  <a:gd name="T51" fmla="*/ 48 h 83"/>
                  <a:gd name="T52" fmla="*/ 13 w 164"/>
                  <a:gd name="T53" fmla="*/ 54 h 83"/>
                  <a:gd name="T54" fmla="*/ 13 w 164"/>
                  <a:gd name="T55" fmla="*/ 58 h 83"/>
                  <a:gd name="T56" fmla="*/ 13 w 164"/>
                  <a:gd name="T57" fmla="*/ 61 h 83"/>
                  <a:gd name="T58" fmla="*/ 13 w 164"/>
                  <a:gd name="T59" fmla="*/ 64 h 83"/>
                  <a:gd name="T60" fmla="*/ 23 w 164"/>
                  <a:gd name="T61" fmla="*/ 64 h 83"/>
                  <a:gd name="T62" fmla="*/ 16 w 164"/>
                  <a:gd name="T63" fmla="*/ 71 h 83"/>
                  <a:gd name="T64" fmla="*/ 20 w 164"/>
                  <a:gd name="T65" fmla="*/ 71 h 83"/>
                  <a:gd name="T66" fmla="*/ 23 w 164"/>
                  <a:gd name="T67" fmla="*/ 71 h 83"/>
                  <a:gd name="T68" fmla="*/ 29 w 164"/>
                  <a:gd name="T69" fmla="*/ 71 h 83"/>
                  <a:gd name="T70" fmla="*/ 29 w 164"/>
                  <a:gd name="T71" fmla="*/ 71 h 83"/>
                  <a:gd name="T72" fmla="*/ 33 w 164"/>
                  <a:gd name="T73" fmla="*/ 77 h 83"/>
                  <a:gd name="T74" fmla="*/ 42 w 164"/>
                  <a:gd name="T75" fmla="*/ 74 h 83"/>
                  <a:gd name="T76" fmla="*/ 45 w 164"/>
                  <a:gd name="T77" fmla="*/ 67 h 83"/>
                  <a:gd name="T78" fmla="*/ 61 w 164"/>
                  <a:gd name="T79" fmla="*/ 77 h 83"/>
                  <a:gd name="T80" fmla="*/ 74 w 164"/>
                  <a:gd name="T81" fmla="*/ 74 h 83"/>
                  <a:gd name="T82" fmla="*/ 78 w 164"/>
                  <a:gd name="T83" fmla="*/ 67 h 83"/>
                  <a:gd name="T84" fmla="*/ 87 w 164"/>
                  <a:gd name="T85" fmla="*/ 71 h 83"/>
                  <a:gd name="T86" fmla="*/ 90 w 164"/>
                  <a:gd name="T87" fmla="*/ 67 h 83"/>
                  <a:gd name="T88" fmla="*/ 90 w 164"/>
                  <a:gd name="T89" fmla="*/ 74 h 83"/>
                  <a:gd name="T90" fmla="*/ 90 w 164"/>
                  <a:gd name="T91" fmla="*/ 83 h 83"/>
                  <a:gd name="T92" fmla="*/ 94 w 164"/>
                  <a:gd name="T93" fmla="*/ 80 h 83"/>
                  <a:gd name="T94" fmla="*/ 97 w 164"/>
                  <a:gd name="T95" fmla="*/ 77 h 83"/>
                  <a:gd name="T96" fmla="*/ 94 w 164"/>
                  <a:gd name="T97" fmla="*/ 67 h 83"/>
                  <a:gd name="T98" fmla="*/ 100 w 164"/>
                  <a:gd name="T99" fmla="*/ 71 h 83"/>
                  <a:gd name="T100" fmla="*/ 110 w 164"/>
                  <a:gd name="T101" fmla="*/ 67 h 83"/>
                  <a:gd name="T102" fmla="*/ 116 w 164"/>
                  <a:gd name="T103" fmla="*/ 71 h 83"/>
                  <a:gd name="T104" fmla="*/ 139 w 164"/>
                  <a:gd name="T105" fmla="*/ 64 h 83"/>
                  <a:gd name="T106" fmla="*/ 145 w 164"/>
                  <a:gd name="T107" fmla="*/ 64 h 83"/>
                  <a:gd name="T108" fmla="*/ 148 w 164"/>
                  <a:gd name="T109" fmla="*/ 61 h 83"/>
                  <a:gd name="T110" fmla="*/ 158 w 164"/>
                  <a:gd name="T111" fmla="*/ 61 h 83"/>
                  <a:gd name="T112" fmla="*/ 164 w 164"/>
                  <a:gd name="T113" fmla="*/ 64 h 83"/>
                  <a:gd name="T114" fmla="*/ 164 w 164"/>
                  <a:gd name="T115" fmla="*/ 61 h 83"/>
                  <a:gd name="T116" fmla="*/ 158 w 164"/>
                  <a:gd name="T117" fmla="*/ 38 h 83"/>
                  <a:gd name="T118" fmla="*/ 158 w 164"/>
                  <a:gd name="T119" fmla="*/ 35 h 83"/>
                  <a:gd name="T120" fmla="*/ 158 w 164"/>
                  <a:gd name="T121" fmla="*/ 29 h 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4"/>
                  <a:gd name="T184" fmla="*/ 0 h 83"/>
                  <a:gd name="T185" fmla="*/ 164 w 164"/>
                  <a:gd name="T186" fmla="*/ 83 h 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4" h="83">
                    <a:moveTo>
                      <a:pt x="158" y="29"/>
                    </a:moveTo>
                    <a:lnTo>
                      <a:pt x="152" y="26"/>
                    </a:lnTo>
                    <a:lnTo>
                      <a:pt x="148" y="22"/>
                    </a:lnTo>
                    <a:lnTo>
                      <a:pt x="148" y="16"/>
                    </a:lnTo>
                    <a:lnTo>
                      <a:pt x="145" y="13"/>
                    </a:lnTo>
                    <a:lnTo>
                      <a:pt x="139" y="6"/>
                    </a:lnTo>
                    <a:lnTo>
                      <a:pt x="136" y="9"/>
                    </a:lnTo>
                    <a:lnTo>
                      <a:pt x="129" y="9"/>
                    </a:lnTo>
                    <a:lnTo>
                      <a:pt x="129" y="6"/>
                    </a:lnTo>
                    <a:lnTo>
                      <a:pt x="119" y="16"/>
                    </a:lnTo>
                    <a:lnTo>
                      <a:pt x="110" y="13"/>
                    </a:lnTo>
                    <a:lnTo>
                      <a:pt x="100" y="16"/>
                    </a:lnTo>
                    <a:lnTo>
                      <a:pt x="97" y="13"/>
                    </a:lnTo>
                    <a:lnTo>
                      <a:pt x="97" y="16"/>
                    </a:lnTo>
                    <a:lnTo>
                      <a:pt x="90" y="13"/>
                    </a:lnTo>
                    <a:lnTo>
                      <a:pt x="87" y="9"/>
                    </a:lnTo>
                    <a:lnTo>
                      <a:pt x="84" y="6"/>
                    </a:lnTo>
                    <a:lnTo>
                      <a:pt x="81" y="6"/>
                    </a:lnTo>
                    <a:lnTo>
                      <a:pt x="78" y="6"/>
                    </a:lnTo>
                    <a:lnTo>
                      <a:pt x="78" y="3"/>
                    </a:lnTo>
                    <a:lnTo>
                      <a:pt x="74" y="0"/>
                    </a:lnTo>
                    <a:lnTo>
                      <a:pt x="71" y="3"/>
                    </a:lnTo>
                    <a:lnTo>
                      <a:pt x="58" y="3"/>
                    </a:lnTo>
                    <a:lnTo>
                      <a:pt x="52" y="6"/>
                    </a:lnTo>
                    <a:lnTo>
                      <a:pt x="42" y="13"/>
                    </a:lnTo>
                    <a:lnTo>
                      <a:pt x="26" y="13"/>
                    </a:lnTo>
                    <a:lnTo>
                      <a:pt x="23" y="16"/>
                    </a:lnTo>
                    <a:lnTo>
                      <a:pt x="26" y="16"/>
                    </a:lnTo>
                    <a:lnTo>
                      <a:pt x="33" y="19"/>
                    </a:lnTo>
                    <a:lnTo>
                      <a:pt x="26" y="19"/>
                    </a:lnTo>
                    <a:lnTo>
                      <a:pt x="23" y="19"/>
                    </a:lnTo>
                    <a:lnTo>
                      <a:pt x="26" y="22"/>
                    </a:lnTo>
                    <a:lnTo>
                      <a:pt x="23" y="22"/>
                    </a:lnTo>
                    <a:lnTo>
                      <a:pt x="16" y="22"/>
                    </a:lnTo>
                    <a:lnTo>
                      <a:pt x="13" y="19"/>
                    </a:lnTo>
                    <a:lnTo>
                      <a:pt x="13" y="22"/>
                    </a:lnTo>
                    <a:lnTo>
                      <a:pt x="10" y="22"/>
                    </a:lnTo>
                    <a:lnTo>
                      <a:pt x="7" y="22"/>
                    </a:lnTo>
                    <a:lnTo>
                      <a:pt x="4" y="26"/>
                    </a:lnTo>
                    <a:lnTo>
                      <a:pt x="0" y="29"/>
                    </a:lnTo>
                    <a:lnTo>
                      <a:pt x="0" y="35"/>
                    </a:lnTo>
                    <a:lnTo>
                      <a:pt x="7" y="32"/>
                    </a:lnTo>
                    <a:lnTo>
                      <a:pt x="7" y="38"/>
                    </a:lnTo>
                    <a:lnTo>
                      <a:pt x="10" y="42"/>
                    </a:lnTo>
                    <a:lnTo>
                      <a:pt x="7" y="45"/>
                    </a:lnTo>
                    <a:lnTo>
                      <a:pt x="10" y="48"/>
                    </a:lnTo>
                    <a:lnTo>
                      <a:pt x="7" y="48"/>
                    </a:lnTo>
                    <a:lnTo>
                      <a:pt x="4" y="45"/>
                    </a:lnTo>
                    <a:lnTo>
                      <a:pt x="4" y="48"/>
                    </a:lnTo>
                    <a:lnTo>
                      <a:pt x="10" y="54"/>
                    </a:lnTo>
                    <a:lnTo>
                      <a:pt x="13" y="54"/>
                    </a:lnTo>
                    <a:lnTo>
                      <a:pt x="10" y="58"/>
                    </a:lnTo>
                    <a:lnTo>
                      <a:pt x="13" y="58"/>
                    </a:lnTo>
                    <a:lnTo>
                      <a:pt x="13" y="61"/>
                    </a:lnTo>
                    <a:lnTo>
                      <a:pt x="16" y="64"/>
                    </a:lnTo>
                    <a:lnTo>
                      <a:pt x="13" y="64"/>
                    </a:lnTo>
                    <a:lnTo>
                      <a:pt x="13" y="67"/>
                    </a:lnTo>
                    <a:lnTo>
                      <a:pt x="23" y="64"/>
                    </a:lnTo>
                    <a:lnTo>
                      <a:pt x="16" y="71"/>
                    </a:lnTo>
                    <a:lnTo>
                      <a:pt x="20" y="71"/>
                    </a:lnTo>
                    <a:lnTo>
                      <a:pt x="23" y="71"/>
                    </a:lnTo>
                    <a:lnTo>
                      <a:pt x="26" y="67"/>
                    </a:lnTo>
                    <a:lnTo>
                      <a:pt x="29" y="71"/>
                    </a:lnTo>
                    <a:lnTo>
                      <a:pt x="29" y="74"/>
                    </a:lnTo>
                    <a:lnTo>
                      <a:pt x="33" y="77"/>
                    </a:lnTo>
                    <a:lnTo>
                      <a:pt x="36" y="77"/>
                    </a:lnTo>
                    <a:lnTo>
                      <a:pt x="42" y="74"/>
                    </a:lnTo>
                    <a:lnTo>
                      <a:pt x="42" y="67"/>
                    </a:lnTo>
                    <a:lnTo>
                      <a:pt x="45" y="67"/>
                    </a:lnTo>
                    <a:lnTo>
                      <a:pt x="55" y="71"/>
                    </a:lnTo>
                    <a:lnTo>
                      <a:pt x="61" y="77"/>
                    </a:lnTo>
                    <a:lnTo>
                      <a:pt x="65" y="80"/>
                    </a:lnTo>
                    <a:lnTo>
                      <a:pt x="74" y="74"/>
                    </a:lnTo>
                    <a:lnTo>
                      <a:pt x="78" y="71"/>
                    </a:lnTo>
                    <a:lnTo>
                      <a:pt x="78" y="67"/>
                    </a:lnTo>
                    <a:lnTo>
                      <a:pt x="87" y="74"/>
                    </a:lnTo>
                    <a:lnTo>
                      <a:pt x="87" y="71"/>
                    </a:lnTo>
                    <a:lnTo>
                      <a:pt x="90" y="67"/>
                    </a:lnTo>
                    <a:lnTo>
                      <a:pt x="90" y="71"/>
                    </a:lnTo>
                    <a:lnTo>
                      <a:pt x="90" y="74"/>
                    </a:lnTo>
                    <a:lnTo>
                      <a:pt x="90" y="83"/>
                    </a:lnTo>
                    <a:lnTo>
                      <a:pt x="90" y="80"/>
                    </a:lnTo>
                    <a:lnTo>
                      <a:pt x="94" y="80"/>
                    </a:lnTo>
                    <a:lnTo>
                      <a:pt x="94" y="77"/>
                    </a:lnTo>
                    <a:lnTo>
                      <a:pt x="97" y="77"/>
                    </a:lnTo>
                    <a:lnTo>
                      <a:pt x="94" y="74"/>
                    </a:lnTo>
                    <a:lnTo>
                      <a:pt x="94" y="67"/>
                    </a:lnTo>
                    <a:lnTo>
                      <a:pt x="97" y="71"/>
                    </a:lnTo>
                    <a:lnTo>
                      <a:pt x="100" y="71"/>
                    </a:lnTo>
                    <a:lnTo>
                      <a:pt x="103" y="71"/>
                    </a:lnTo>
                    <a:lnTo>
                      <a:pt x="110" y="67"/>
                    </a:lnTo>
                    <a:lnTo>
                      <a:pt x="113" y="71"/>
                    </a:lnTo>
                    <a:lnTo>
                      <a:pt x="116" y="71"/>
                    </a:lnTo>
                    <a:lnTo>
                      <a:pt x="129" y="64"/>
                    </a:lnTo>
                    <a:lnTo>
                      <a:pt x="139" y="64"/>
                    </a:lnTo>
                    <a:lnTo>
                      <a:pt x="142" y="61"/>
                    </a:lnTo>
                    <a:lnTo>
                      <a:pt x="145" y="64"/>
                    </a:lnTo>
                    <a:lnTo>
                      <a:pt x="148" y="61"/>
                    </a:lnTo>
                    <a:lnTo>
                      <a:pt x="152" y="61"/>
                    </a:lnTo>
                    <a:lnTo>
                      <a:pt x="158" y="61"/>
                    </a:lnTo>
                    <a:lnTo>
                      <a:pt x="161" y="64"/>
                    </a:lnTo>
                    <a:lnTo>
                      <a:pt x="164" y="64"/>
                    </a:lnTo>
                    <a:lnTo>
                      <a:pt x="164" y="61"/>
                    </a:lnTo>
                    <a:lnTo>
                      <a:pt x="158" y="54"/>
                    </a:lnTo>
                    <a:lnTo>
                      <a:pt x="158" y="38"/>
                    </a:lnTo>
                    <a:lnTo>
                      <a:pt x="155" y="35"/>
                    </a:lnTo>
                    <a:lnTo>
                      <a:pt x="158" y="35"/>
                    </a:lnTo>
                    <a:lnTo>
                      <a:pt x="158" y="29"/>
                    </a:lnTo>
                  </a:path>
                </a:pathLst>
              </a:custGeom>
              <a:noFill/>
              <a:ln w="0">
                <a:solidFill>
                  <a:srgbClr val="7F7F7F"/>
                </a:solidFill>
                <a:round/>
                <a:headEnd/>
                <a:tailEnd/>
              </a:ln>
            </p:spPr>
            <p:txBody>
              <a:bodyPr/>
              <a:lstStyle/>
              <a:p>
                <a:endParaRPr lang="en-US"/>
              </a:p>
            </p:txBody>
          </p:sp>
          <p:sp>
            <p:nvSpPr>
              <p:cNvPr id="33306" name="Freeform 389"/>
              <p:cNvSpPr>
                <a:spLocks/>
              </p:cNvSpPr>
              <p:nvPr/>
            </p:nvSpPr>
            <p:spPr bwMode="auto">
              <a:xfrm>
                <a:off x="3063" y="1730"/>
                <a:ext cx="55" cy="67"/>
              </a:xfrm>
              <a:custGeom>
                <a:avLst/>
                <a:gdLst>
                  <a:gd name="T0" fmla="*/ 55 w 55"/>
                  <a:gd name="T1" fmla="*/ 3 h 67"/>
                  <a:gd name="T2" fmla="*/ 55 w 55"/>
                  <a:gd name="T3" fmla="*/ 3 h 67"/>
                  <a:gd name="T4" fmla="*/ 52 w 55"/>
                  <a:gd name="T5" fmla="*/ 0 h 67"/>
                  <a:gd name="T6" fmla="*/ 49 w 55"/>
                  <a:gd name="T7" fmla="*/ 3 h 67"/>
                  <a:gd name="T8" fmla="*/ 39 w 55"/>
                  <a:gd name="T9" fmla="*/ 3 h 67"/>
                  <a:gd name="T10" fmla="*/ 26 w 55"/>
                  <a:gd name="T11" fmla="*/ 10 h 67"/>
                  <a:gd name="T12" fmla="*/ 23 w 55"/>
                  <a:gd name="T13" fmla="*/ 10 h 67"/>
                  <a:gd name="T14" fmla="*/ 20 w 55"/>
                  <a:gd name="T15" fmla="*/ 6 h 67"/>
                  <a:gd name="T16" fmla="*/ 13 w 55"/>
                  <a:gd name="T17" fmla="*/ 10 h 67"/>
                  <a:gd name="T18" fmla="*/ 10 w 55"/>
                  <a:gd name="T19" fmla="*/ 10 h 67"/>
                  <a:gd name="T20" fmla="*/ 7 w 55"/>
                  <a:gd name="T21" fmla="*/ 10 h 67"/>
                  <a:gd name="T22" fmla="*/ 4 w 55"/>
                  <a:gd name="T23" fmla="*/ 6 h 67"/>
                  <a:gd name="T24" fmla="*/ 4 w 55"/>
                  <a:gd name="T25" fmla="*/ 13 h 67"/>
                  <a:gd name="T26" fmla="*/ 7 w 55"/>
                  <a:gd name="T27" fmla="*/ 16 h 67"/>
                  <a:gd name="T28" fmla="*/ 4 w 55"/>
                  <a:gd name="T29" fmla="*/ 16 h 67"/>
                  <a:gd name="T30" fmla="*/ 4 w 55"/>
                  <a:gd name="T31" fmla="*/ 19 h 67"/>
                  <a:gd name="T32" fmla="*/ 0 w 55"/>
                  <a:gd name="T33" fmla="*/ 19 h 67"/>
                  <a:gd name="T34" fmla="*/ 0 w 55"/>
                  <a:gd name="T35" fmla="*/ 22 h 67"/>
                  <a:gd name="T36" fmla="*/ 0 w 55"/>
                  <a:gd name="T37" fmla="*/ 22 h 67"/>
                  <a:gd name="T38" fmla="*/ 0 w 55"/>
                  <a:gd name="T39" fmla="*/ 22 h 67"/>
                  <a:gd name="T40" fmla="*/ 0 w 55"/>
                  <a:gd name="T41" fmla="*/ 26 h 67"/>
                  <a:gd name="T42" fmla="*/ 0 w 55"/>
                  <a:gd name="T43" fmla="*/ 35 h 67"/>
                  <a:gd name="T44" fmla="*/ 7 w 55"/>
                  <a:gd name="T45" fmla="*/ 35 h 67"/>
                  <a:gd name="T46" fmla="*/ 7 w 55"/>
                  <a:gd name="T47" fmla="*/ 38 h 67"/>
                  <a:gd name="T48" fmla="*/ 7 w 55"/>
                  <a:gd name="T49" fmla="*/ 38 h 67"/>
                  <a:gd name="T50" fmla="*/ 10 w 55"/>
                  <a:gd name="T51" fmla="*/ 42 h 67"/>
                  <a:gd name="T52" fmla="*/ 7 w 55"/>
                  <a:gd name="T53" fmla="*/ 45 h 67"/>
                  <a:gd name="T54" fmla="*/ 7 w 55"/>
                  <a:gd name="T55" fmla="*/ 45 h 67"/>
                  <a:gd name="T56" fmla="*/ 4 w 55"/>
                  <a:gd name="T57" fmla="*/ 48 h 67"/>
                  <a:gd name="T58" fmla="*/ 4 w 55"/>
                  <a:gd name="T59" fmla="*/ 48 h 67"/>
                  <a:gd name="T60" fmla="*/ 4 w 55"/>
                  <a:gd name="T61" fmla="*/ 51 h 67"/>
                  <a:gd name="T62" fmla="*/ 0 w 55"/>
                  <a:gd name="T63" fmla="*/ 55 h 67"/>
                  <a:gd name="T64" fmla="*/ 0 w 55"/>
                  <a:gd name="T65" fmla="*/ 61 h 67"/>
                  <a:gd name="T66" fmla="*/ 4 w 55"/>
                  <a:gd name="T67" fmla="*/ 61 h 67"/>
                  <a:gd name="T68" fmla="*/ 7 w 55"/>
                  <a:gd name="T69" fmla="*/ 64 h 67"/>
                  <a:gd name="T70" fmla="*/ 10 w 55"/>
                  <a:gd name="T71" fmla="*/ 67 h 67"/>
                  <a:gd name="T72" fmla="*/ 26 w 55"/>
                  <a:gd name="T73" fmla="*/ 55 h 67"/>
                  <a:gd name="T74" fmla="*/ 46 w 55"/>
                  <a:gd name="T75" fmla="*/ 38 h 67"/>
                  <a:gd name="T76" fmla="*/ 49 w 55"/>
                  <a:gd name="T77" fmla="*/ 32 h 67"/>
                  <a:gd name="T78" fmla="*/ 46 w 55"/>
                  <a:gd name="T79" fmla="*/ 13 h 67"/>
                  <a:gd name="T80" fmla="*/ 52 w 55"/>
                  <a:gd name="T81" fmla="*/ 10 h 67"/>
                  <a:gd name="T82" fmla="*/ 52 w 55"/>
                  <a:gd name="T83" fmla="*/ 6 h 67"/>
                  <a:gd name="T84" fmla="*/ 55 w 55"/>
                  <a:gd name="T85" fmla="*/ 3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
                  <a:gd name="T130" fmla="*/ 0 h 67"/>
                  <a:gd name="T131" fmla="*/ 55 w 55"/>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 h="67">
                    <a:moveTo>
                      <a:pt x="55" y="3"/>
                    </a:moveTo>
                    <a:lnTo>
                      <a:pt x="55" y="3"/>
                    </a:lnTo>
                    <a:lnTo>
                      <a:pt x="52" y="0"/>
                    </a:lnTo>
                    <a:lnTo>
                      <a:pt x="49" y="3"/>
                    </a:lnTo>
                    <a:lnTo>
                      <a:pt x="39" y="3"/>
                    </a:lnTo>
                    <a:lnTo>
                      <a:pt x="26" y="10"/>
                    </a:lnTo>
                    <a:lnTo>
                      <a:pt x="23" y="10"/>
                    </a:lnTo>
                    <a:lnTo>
                      <a:pt x="20" y="6"/>
                    </a:lnTo>
                    <a:lnTo>
                      <a:pt x="13" y="10"/>
                    </a:lnTo>
                    <a:lnTo>
                      <a:pt x="10" y="10"/>
                    </a:lnTo>
                    <a:lnTo>
                      <a:pt x="7" y="10"/>
                    </a:lnTo>
                    <a:lnTo>
                      <a:pt x="4" y="6"/>
                    </a:lnTo>
                    <a:lnTo>
                      <a:pt x="4" y="13"/>
                    </a:lnTo>
                    <a:lnTo>
                      <a:pt x="7" y="16"/>
                    </a:lnTo>
                    <a:lnTo>
                      <a:pt x="4" y="16"/>
                    </a:lnTo>
                    <a:lnTo>
                      <a:pt x="4" y="19"/>
                    </a:lnTo>
                    <a:lnTo>
                      <a:pt x="0" y="19"/>
                    </a:lnTo>
                    <a:lnTo>
                      <a:pt x="0" y="22"/>
                    </a:lnTo>
                    <a:lnTo>
                      <a:pt x="0" y="26"/>
                    </a:lnTo>
                    <a:lnTo>
                      <a:pt x="0" y="35"/>
                    </a:lnTo>
                    <a:lnTo>
                      <a:pt x="7" y="35"/>
                    </a:lnTo>
                    <a:lnTo>
                      <a:pt x="7" y="38"/>
                    </a:lnTo>
                    <a:lnTo>
                      <a:pt x="10" y="42"/>
                    </a:lnTo>
                    <a:lnTo>
                      <a:pt x="7" y="45"/>
                    </a:lnTo>
                    <a:lnTo>
                      <a:pt x="4" y="48"/>
                    </a:lnTo>
                    <a:lnTo>
                      <a:pt x="4" y="51"/>
                    </a:lnTo>
                    <a:lnTo>
                      <a:pt x="0" y="55"/>
                    </a:lnTo>
                    <a:lnTo>
                      <a:pt x="0" y="61"/>
                    </a:lnTo>
                    <a:lnTo>
                      <a:pt x="4" y="61"/>
                    </a:lnTo>
                    <a:lnTo>
                      <a:pt x="7" y="64"/>
                    </a:lnTo>
                    <a:lnTo>
                      <a:pt x="10" y="67"/>
                    </a:lnTo>
                    <a:lnTo>
                      <a:pt x="26" y="55"/>
                    </a:lnTo>
                    <a:lnTo>
                      <a:pt x="46" y="38"/>
                    </a:lnTo>
                    <a:lnTo>
                      <a:pt x="49" y="32"/>
                    </a:lnTo>
                    <a:lnTo>
                      <a:pt x="46" y="13"/>
                    </a:lnTo>
                    <a:lnTo>
                      <a:pt x="52" y="10"/>
                    </a:lnTo>
                    <a:lnTo>
                      <a:pt x="52" y="6"/>
                    </a:lnTo>
                    <a:lnTo>
                      <a:pt x="55" y="3"/>
                    </a:lnTo>
                    <a:close/>
                  </a:path>
                </a:pathLst>
              </a:custGeom>
              <a:solidFill>
                <a:srgbClr val="CCCCCC"/>
              </a:solidFill>
              <a:ln w="9525">
                <a:noFill/>
                <a:round/>
                <a:headEnd/>
                <a:tailEnd/>
              </a:ln>
            </p:spPr>
            <p:txBody>
              <a:bodyPr/>
              <a:lstStyle/>
              <a:p>
                <a:endParaRPr lang="en-US"/>
              </a:p>
            </p:txBody>
          </p:sp>
          <p:sp>
            <p:nvSpPr>
              <p:cNvPr id="33307" name="Freeform 390"/>
              <p:cNvSpPr>
                <a:spLocks/>
              </p:cNvSpPr>
              <p:nvPr/>
            </p:nvSpPr>
            <p:spPr bwMode="auto">
              <a:xfrm>
                <a:off x="3063" y="1730"/>
                <a:ext cx="55" cy="67"/>
              </a:xfrm>
              <a:custGeom>
                <a:avLst/>
                <a:gdLst>
                  <a:gd name="T0" fmla="*/ 55 w 55"/>
                  <a:gd name="T1" fmla="*/ 3 h 67"/>
                  <a:gd name="T2" fmla="*/ 55 w 55"/>
                  <a:gd name="T3" fmla="*/ 3 h 67"/>
                  <a:gd name="T4" fmla="*/ 52 w 55"/>
                  <a:gd name="T5" fmla="*/ 0 h 67"/>
                  <a:gd name="T6" fmla="*/ 49 w 55"/>
                  <a:gd name="T7" fmla="*/ 3 h 67"/>
                  <a:gd name="T8" fmla="*/ 39 w 55"/>
                  <a:gd name="T9" fmla="*/ 3 h 67"/>
                  <a:gd name="T10" fmla="*/ 26 w 55"/>
                  <a:gd name="T11" fmla="*/ 10 h 67"/>
                  <a:gd name="T12" fmla="*/ 23 w 55"/>
                  <a:gd name="T13" fmla="*/ 10 h 67"/>
                  <a:gd name="T14" fmla="*/ 20 w 55"/>
                  <a:gd name="T15" fmla="*/ 6 h 67"/>
                  <a:gd name="T16" fmla="*/ 13 w 55"/>
                  <a:gd name="T17" fmla="*/ 10 h 67"/>
                  <a:gd name="T18" fmla="*/ 10 w 55"/>
                  <a:gd name="T19" fmla="*/ 10 h 67"/>
                  <a:gd name="T20" fmla="*/ 7 w 55"/>
                  <a:gd name="T21" fmla="*/ 10 h 67"/>
                  <a:gd name="T22" fmla="*/ 4 w 55"/>
                  <a:gd name="T23" fmla="*/ 6 h 67"/>
                  <a:gd name="T24" fmla="*/ 4 w 55"/>
                  <a:gd name="T25" fmla="*/ 13 h 67"/>
                  <a:gd name="T26" fmla="*/ 7 w 55"/>
                  <a:gd name="T27" fmla="*/ 16 h 67"/>
                  <a:gd name="T28" fmla="*/ 4 w 55"/>
                  <a:gd name="T29" fmla="*/ 16 h 67"/>
                  <a:gd name="T30" fmla="*/ 4 w 55"/>
                  <a:gd name="T31" fmla="*/ 19 h 67"/>
                  <a:gd name="T32" fmla="*/ 0 w 55"/>
                  <a:gd name="T33" fmla="*/ 19 h 67"/>
                  <a:gd name="T34" fmla="*/ 0 w 55"/>
                  <a:gd name="T35" fmla="*/ 22 h 67"/>
                  <a:gd name="T36" fmla="*/ 0 w 55"/>
                  <a:gd name="T37" fmla="*/ 22 h 67"/>
                  <a:gd name="T38" fmla="*/ 0 w 55"/>
                  <a:gd name="T39" fmla="*/ 22 h 67"/>
                  <a:gd name="T40" fmla="*/ 0 w 55"/>
                  <a:gd name="T41" fmla="*/ 26 h 67"/>
                  <a:gd name="T42" fmla="*/ 0 w 55"/>
                  <a:gd name="T43" fmla="*/ 35 h 67"/>
                  <a:gd name="T44" fmla="*/ 7 w 55"/>
                  <a:gd name="T45" fmla="*/ 35 h 67"/>
                  <a:gd name="T46" fmla="*/ 7 w 55"/>
                  <a:gd name="T47" fmla="*/ 38 h 67"/>
                  <a:gd name="T48" fmla="*/ 7 w 55"/>
                  <a:gd name="T49" fmla="*/ 38 h 67"/>
                  <a:gd name="T50" fmla="*/ 10 w 55"/>
                  <a:gd name="T51" fmla="*/ 42 h 67"/>
                  <a:gd name="T52" fmla="*/ 7 w 55"/>
                  <a:gd name="T53" fmla="*/ 45 h 67"/>
                  <a:gd name="T54" fmla="*/ 7 w 55"/>
                  <a:gd name="T55" fmla="*/ 45 h 67"/>
                  <a:gd name="T56" fmla="*/ 4 w 55"/>
                  <a:gd name="T57" fmla="*/ 48 h 67"/>
                  <a:gd name="T58" fmla="*/ 4 w 55"/>
                  <a:gd name="T59" fmla="*/ 48 h 67"/>
                  <a:gd name="T60" fmla="*/ 4 w 55"/>
                  <a:gd name="T61" fmla="*/ 51 h 67"/>
                  <a:gd name="T62" fmla="*/ 0 w 55"/>
                  <a:gd name="T63" fmla="*/ 55 h 67"/>
                  <a:gd name="T64" fmla="*/ 0 w 55"/>
                  <a:gd name="T65" fmla="*/ 61 h 67"/>
                  <a:gd name="T66" fmla="*/ 4 w 55"/>
                  <a:gd name="T67" fmla="*/ 61 h 67"/>
                  <a:gd name="T68" fmla="*/ 7 w 55"/>
                  <a:gd name="T69" fmla="*/ 64 h 67"/>
                  <a:gd name="T70" fmla="*/ 10 w 55"/>
                  <a:gd name="T71" fmla="*/ 67 h 67"/>
                  <a:gd name="T72" fmla="*/ 26 w 55"/>
                  <a:gd name="T73" fmla="*/ 55 h 67"/>
                  <a:gd name="T74" fmla="*/ 46 w 55"/>
                  <a:gd name="T75" fmla="*/ 38 h 67"/>
                  <a:gd name="T76" fmla="*/ 49 w 55"/>
                  <a:gd name="T77" fmla="*/ 32 h 67"/>
                  <a:gd name="T78" fmla="*/ 46 w 55"/>
                  <a:gd name="T79" fmla="*/ 13 h 67"/>
                  <a:gd name="T80" fmla="*/ 52 w 55"/>
                  <a:gd name="T81" fmla="*/ 10 h 67"/>
                  <a:gd name="T82" fmla="*/ 52 w 55"/>
                  <a:gd name="T83" fmla="*/ 6 h 67"/>
                  <a:gd name="T84" fmla="*/ 55 w 55"/>
                  <a:gd name="T85" fmla="*/ 3 h 67"/>
                  <a:gd name="T86" fmla="*/ 55 w 55"/>
                  <a:gd name="T87" fmla="*/ 3 h 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
                  <a:gd name="T133" fmla="*/ 0 h 67"/>
                  <a:gd name="T134" fmla="*/ 55 w 55"/>
                  <a:gd name="T135" fmla="*/ 67 h 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 h="67">
                    <a:moveTo>
                      <a:pt x="55" y="3"/>
                    </a:moveTo>
                    <a:lnTo>
                      <a:pt x="55" y="3"/>
                    </a:lnTo>
                    <a:lnTo>
                      <a:pt x="52" y="0"/>
                    </a:lnTo>
                    <a:lnTo>
                      <a:pt x="49" y="3"/>
                    </a:lnTo>
                    <a:lnTo>
                      <a:pt x="39" y="3"/>
                    </a:lnTo>
                    <a:lnTo>
                      <a:pt x="26" y="10"/>
                    </a:lnTo>
                    <a:lnTo>
                      <a:pt x="23" y="10"/>
                    </a:lnTo>
                    <a:lnTo>
                      <a:pt x="20" y="6"/>
                    </a:lnTo>
                    <a:lnTo>
                      <a:pt x="13" y="10"/>
                    </a:lnTo>
                    <a:lnTo>
                      <a:pt x="10" y="10"/>
                    </a:lnTo>
                    <a:lnTo>
                      <a:pt x="7" y="10"/>
                    </a:lnTo>
                    <a:lnTo>
                      <a:pt x="4" y="6"/>
                    </a:lnTo>
                    <a:lnTo>
                      <a:pt x="4" y="13"/>
                    </a:lnTo>
                    <a:lnTo>
                      <a:pt x="7" y="16"/>
                    </a:lnTo>
                    <a:lnTo>
                      <a:pt x="4" y="16"/>
                    </a:lnTo>
                    <a:lnTo>
                      <a:pt x="4" y="19"/>
                    </a:lnTo>
                    <a:lnTo>
                      <a:pt x="0" y="19"/>
                    </a:lnTo>
                    <a:lnTo>
                      <a:pt x="0" y="22"/>
                    </a:lnTo>
                    <a:lnTo>
                      <a:pt x="0" y="26"/>
                    </a:lnTo>
                    <a:lnTo>
                      <a:pt x="0" y="35"/>
                    </a:lnTo>
                    <a:lnTo>
                      <a:pt x="7" y="35"/>
                    </a:lnTo>
                    <a:lnTo>
                      <a:pt x="7" y="38"/>
                    </a:lnTo>
                    <a:lnTo>
                      <a:pt x="10" y="42"/>
                    </a:lnTo>
                    <a:lnTo>
                      <a:pt x="7" y="45"/>
                    </a:lnTo>
                    <a:lnTo>
                      <a:pt x="4" y="48"/>
                    </a:lnTo>
                    <a:lnTo>
                      <a:pt x="4" y="51"/>
                    </a:lnTo>
                    <a:lnTo>
                      <a:pt x="0" y="55"/>
                    </a:lnTo>
                    <a:lnTo>
                      <a:pt x="0" y="61"/>
                    </a:lnTo>
                    <a:lnTo>
                      <a:pt x="4" y="61"/>
                    </a:lnTo>
                    <a:lnTo>
                      <a:pt x="7" y="64"/>
                    </a:lnTo>
                    <a:lnTo>
                      <a:pt x="10" y="67"/>
                    </a:lnTo>
                    <a:lnTo>
                      <a:pt x="26" y="55"/>
                    </a:lnTo>
                    <a:lnTo>
                      <a:pt x="46" y="38"/>
                    </a:lnTo>
                    <a:lnTo>
                      <a:pt x="49" y="32"/>
                    </a:lnTo>
                    <a:lnTo>
                      <a:pt x="46" y="13"/>
                    </a:lnTo>
                    <a:lnTo>
                      <a:pt x="52" y="10"/>
                    </a:lnTo>
                    <a:lnTo>
                      <a:pt x="52" y="6"/>
                    </a:lnTo>
                    <a:lnTo>
                      <a:pt x="55" y="3"/>
                    </a:lnTo>
                  </a:path>
                </a:pathLst>
              </a:custGeom>
              <a:noFill/>
              <a:ln w="0">
                <a:solidFill>
                  <a:srgbClr val="7F7F7F"/>
                </a:solidFill>
                <a:round/>
                <a:headEnd/>
                <a:tailEnd/>
              </a:ln>
            </p:spPr>
            <p:txBody>
              <a:bodyPr/>
              <a:lstStyle/>
              <a:p>
                <a:endParaRPr lang="en-US"/>
              </a:p>
            </p:txBody>
          </p:sp>
          <p:sp>
            <p:nvSpPr>
              <p:cNvPr id="33308" name="Freeform 391"/>
              <p:cNvSpPr>
                <a:spLocks/>
              </p:cNvSpPr>
              <p:nvPr/>
            </p:nvSpPr>
            <p:spPr bwMode="auto">
              <a:xfrm>
                <a:off x="3057" y="1765"/>
                <a:ext cx="16" cy="23"/>
              </a:xfrm>
              <a:custGeom>
                <a:avLst/>
                <a:gdLst>
                  <a:gd name="T0" fmla="*/ 0 w 16"/>
                  <a:gd name="T1" fmla="*/ 20 h 23"/>
                  <a:gd name="T2" fmla="*/ 6 w 16"/>
                  <a:gd name="T3" fmla="*/ 3 h 23"/>
                  <a:gd name="T4" fmla="*/ 10 w 16"/>
                  <a:gd name="T5" fmla="*/ 3 h 23"/>
                  <a:gd name="T6" fmla="*/ 6 w 16"/>
                  <a:gd name="T7" fmla="*/ 0 h 23"/>
                  <a:gd name="T8" fmla="*/ 13 w 16"/>
                  <a:gd name="T9" fmla="*/ 0 h 23"/>
                  <a:gd name="T10" fmla="*/ 13 w 16"/>
                  <a:gd name="T11" fmla="*/ 3 h 23"/>
                  <a:gd name="T12" fmla="*/ 13 w 16"/>
                  <a:gd name="T13" fmla="*/ 3 h 23"/>
                  <a:gd name="T14" fmla="*/ 16 w 16"/>
                  <a:gd name="T15" fmla="*/ 7 h 23"/>
                  <a:gd name="T16" fmla="*/ 13 w 16"/>
                  <a:gd name="T17" fmla="*/ 10 h 23"/>
                  <a:gd name="T18" fmla="*/ 13 w 16"/>
                  <a:gd name="T19" fmla="*/ 10 h 23"/>
                  <a:gd name="T20" fmla="*/ 10 w 16"/>
                  <a:gd name="T21" fmla="*/ 13 h 23"/>
                  <a:gd name="T22" fmla="*/ 10 w 16"/>
                  <a:gd name="T23" fmla="*/ 13 h 23"/>
                  <a:gd name="T24" fmla="*/ 10 w 16"/>
                  <a:gd name="T25" fmla="*/ 16 h 23"/>
                  <a:gd name="T26" fmla="*/ 6 w 16"/>
                  <a:gd name="T27" fmla="*/ 20 h 23"/>
                  <a:gd name="T28" fmla="*/ 6 w 16"/>
                  <a:gd name="T29" fmla="*/ 20 h 23"/>
                  <a:gd name="T30" fmla="*/ 6 w 16"/>
                  <a:gd name="T31" fmla="*/ 23 h 23"/>
                  <a:gd name="T32" fmla="*/ 0 w 16"/>
                  <a:gd name="T33" fmla="*/ 2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3"/>
                  <a:gd name="T53" fmla="*/ 16 w 1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3">
                    <a:moveTo>
                      <a:pt x="0" y="20"/>
                    </a:moveTo>
                    <a:lnTo>
                      <a:pt x="6" y="3"/>
                    </a:lnTo>
                    <a:lnTo>
                      <a:pt x="10" y="3"/>
                    </a:lnTo>
                    <a:lnTo>
                      <a:pt x="6" y="0"/>
                    </a:lnTo>
                    <a:lnTo>
                      <a:pt x="13" y="0"/>
                    </a:lnTo>
                    <a:lnTo>
                      <a:pt x="13" y="3"/>
                    </a:lnTo>
                    <a:lnTo>
                      <a:pt x="16" y="7"/>
                    </a:lnTo>
                    <a:lnTo>
                      <a:pt x="13" y="10"/>
                    </a:lnTo>
                    <a:lnTo>
                      <a:pt x="10" y="13"/>
                    </a:lnTo>
                    <a:lnTo>
                      <a:pt x="10" y="16"/>
                    </a:lnTo>
                    <a:lnTo>
                      <a:pt x="6" y="20"/>
                    </a:lnTo>
                    <a:lnTo>
                      <a:pt x="6" y="23"/>
                    </a:lnTo>
                    <a:lnTo>
                      <a:pt x="0" y="20"/>
                    </a:lnTo>
                    <a:close/>
                  </a:path>
                </a:pathLst>
              </a:custGeom>
              <a:solidFill>
                <a:srgbClr val="CCCCCC"/>
              </a:solidFill>
              <a:ln w="9525">
                <a:noFill/>
                <a:round/>
                <a:headEnd/>
                <a:tailEnd/>
              </a:ln>
            </p:spPr>
            <p:txBody>
              <a:bodyPr/>
              <a:lstStyle/>
              <a:p>
                <a:endParaRPr lang="en-US"/>
              </a:p>
            </p:txBody>
          </p:sp>
          <p:sp>
            <p:nvSpPr>
              <p:cNvPr id="33309" name="Freeform 392"/>
              <p:cNvSpPr>
                <a:spLocks/>
              </p:cNvSpPr>
              <p:nvPr/>
            </p:nvSpPr>
            <p:spPr bwMode="auto">
              <a:xfrm>
                <a:off x="3057" y="1765"/>
                <a:ext cx="16" cy="23"/>
              </a:xfrm>
              <a:custGeom>
                <a:avLst/>
                <a:gdLst>
                  <a:gd name="T0" fmla="*/ 0 w 16"/>
                  <a:gd name="T1" fmla="*/ 20 h 23"/>
                  <a:gd name="T2" fmla="*/ 6 w 16"/>
                  <a:gd name="T3" fmla="*/ 3 h 23"/>
                  <a:gd name="T4" fmla="*/ 10 w 16"/>
                  <a:gd name="T5" fmla="*/ 3 h 23"/>
                  <a:gd name="T6" fmla="*/ 6 w 16"/>
                  <a:gd name="T7" fmla="*/ 0 h 23"/>
                  <a:gd name="T8" fmla="*/ 13 w 16"/>
                  <a:gd name="T9" fmla="*/ 0 h 23"/>
                  <a:gd name="T10" fmla="*/ 13 w 16"/>
                  <a:gd name="T11" fmla="*/ 3 h 23"/>
                  <a:gd name="T12" fmla="*/ 13 w 16"/>
                  <a:gd name="T13" fmla="*/ 3 h 23"/>
                  <a:gd name="T14" fmla="*/ 16 w 16"/>
                  <a:gd name="T15" fmla="*/ 7 h 23"/>
                  <a:gd name="T16" fmla="*/ 13 w 16"/>
                  <a:gd name="T17" fmla="*/ 10 h 23"/>
                  <a:gd name="T18" fmla="*/ 13 w 16"/>
                  <a:gd name="T19" fmla="*/ 10 h 23"/>
                  <a:gd name="T20" fmla="*/ 10 w 16"/>
                  <a:gd name="T21" fmla="*/ 13 h 23"/>
                  <a:gd name="T22" fmla="*/ 10 w 16"/>
                  <a:gd name="T23" fmla="*/ 13 h 23"/>
                  <a:gd name="T24" fmla="*/ 10 w 16"/>
                  <a:gd name="T25" fmla="*/ 16 h 23"/>
                  <a:gd name="T26" fmla="*/ 6 w 16"/>
                  <a:gd name="T27" fmla="*/ 20 h 23"/>
                  <a:gd name="T28" fmla="*/ 6 w 16"/>
                  <a:gd name="T29" fmla="*/ 20 h 23"/>
                  <a:gd name="T30" fmla="*/ 6 w 16"/>
                  <a:gd name="T31" fmla="*/ 23 h 23"/>
                  <a:gd name="T32" fmla="*/ 0 w 16"/>
                  <a:gd name="T33" fmla="*/ 20 h 23"/>
                  <a:gd name="T34" fmla="*/ 0 w 16"/>
                  <a:gd name="T35" fmla="*/ 2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23"/>
                  <a:gd name="T56" fmla="*/ 16 w 16"/>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23">
                    <a:moveTo>
                      <a:pt x="0" y="20"/>
                    </a:moveTo>
                    <a:lnTo>
                      <a:pt x="6" y="3"/>
                    </a:lnTo>
                    <a:lnTo>
                      <a:pt x="10" y="3"/>
                    </a:lnTo>
                    <a:lnTo>
                      <a:pt x="6" y="0"/>
                    </a:lnTo>
                    <a:lnTo>
                      <a:pt x="13" y="0"/>
                    </a:lnTo>
                    <a:lnTo>
                      <a:pt x="13" y="3"/>
                    </a:lnTo>
                    <a:lnTo>
                      <a:pt x="16" y="7"/>
                    </a:lnTo>
                    <a:lnTo>
                      <a:pt x="13" y="10"/>
                    </a:lnTo>
                    <a:lnTo>
                      <a:pt x="10" y="13"/>
                    </a:lnTo>
                    <a:lnTo>
                      <a:pt x="10" y="16"/>
                    </a:lnTo>
                    <a:lnTo>
                      <a:pt x="6" y="20"/>
                    </a:lnTo>
                    <a:lnTo>
                      <a:pt x="6" y="23"/>
                    </a:lnTo>
                    <a:lnTo>
                      <a:pt x="0" y="20"/>
                    </a:lnTo>
                  </a:path>
                </a:pathLst>
              </a:custGeom>
              <a:noFill/>
              <a:ln w="0">
                <a:solidFill>
                  <a:srgbClr val="7F7F7F"/>
                </a:solidFill>
                <a:round/>
                <a:headEnd/>
                <a:tailEnd/>
              </a:ln>
            </p:spPr>
            <p:txBody>
              <a:bodyPr/>
              <a:lstStyle/>
              <a:p>
                <a:endParaRPr lang="en-US"/>
              </a:p>
            </p:txBody>
          </p:sp>
          <p:sp>
            <p:nvSpPr>
              <p:cNvPr id="33310" name="Freeform 393"/>
              <p:cNvSpPr>
                <a:spLocks/>
              </p:cNvSpPr>
              <p:nvPr/>
            </p:nvSpPr>
            <p:spPr bwMode="auto">
              <a:xfrm>
                <a:off x="3083" y="1649"/>
                <a:ext cx="61" cy="33"/>
              </a:xfrm>
              <a:custGeom>
                <a:avLst/>
                <a:gdLst>
                  <a:gd name="T0" fmla="*/ 0 w 61"/>
                  <a:gd name="T1" fmla="*/ 0 h 33"/>
                  <a:gd name="T2" fmla="*/ 6 w 61"/>
                  <a:gd name="T3" fmla="*/ 0 h 33"/>
                  <a:gd name="T4" fmla="*/ 16 w 61"/>
                  <a:gd name="T5" fmla="*/ 4 h 33"/>
                  <a:gd name="T6" fmla="*/ 26 w 61"/>
                  <a:gd name="T7" fmla="*/ 7 h 33"/>
                  <a:gd name="T8" fmla="*/ 38 w 61"/>
                  <a:gd name="T9" fmla="*/ 13 h 33"/>
                  <a:gd name="T10" fmla="*/ 48 w 61"/>
                  <a:gd name="T11" fmla="*/ 13 h 33"/>
                  <a:gd name="T12" fmla="*/ 51 w 61"/>
                  <a:gd name="T13" fmla="*/ 13 h 33"/>
                  <a:gd name="T14" fmla="*/ 51 w 61"/>
                  <a:gd name="T15" fmla="*/ 20 h 33"/>
                  <a:gd name="T16" fmla="*/ 58 w 61"/>
                  <a:gd name="T17" fmla="*/ 23 h 33"/>
                  <a:gd name="T18" fmla="*/ 58 w 61"/>
                  <a:gd name="T19" fmla="*/ 26 h 33"/>
                  <a:gd name="T20" fmla="*/ 61 w 61"/>
                  <a:gd name="T21" fmla="*/ 29 h 33"/>
                  <a:gd name="T22" fmla="*/ 61 w 61"/>
                  <a:gd name="T23" fmla="*/ 29 h 33"/>
                  <a:gd name="T24" fmla="*/ 61 w 61"/>
                  <a:gd name="T25" fmla="*/ 33 h 33"/>
                  <a:gd name="T26" fmla="*/ 58 w 61"/>
                  <a:gd name="T27" fmla="*/ 29 h 33"/>
                  <a:gd name="T28" fmla="*/ 51 w 61"/>
                  <a:gd name="T29" fmla="*/ 29 h 33"/>
                  <a:gd name="T30" fmla="*/ 48 w 61"/>
                  <a:gd name="T31" fmla="*/ 29 h 33"/>
                  <a:gd name="T32" fmla="*/ 35 w 61"/>
                  <a:gd name="T33" fmla="*/ 33 h 33"/>
                  <a:gd name="T34" fmla="*/ 29 w 61"/>
                  <a:gd name="T35" fmla="*/ 26 h 33"/>
                  <a:gd name="T36" fmla="*/ 26 w 61"/>
                  <a:gd name="T37" fmla="*/ 29 h 33"/>
                  <a:gd name="T38" fmla="*/ 19 w 61"/>
                  <a:gd name="T39" fmla="*/ 29 h 33"/>
                  <a:gd name="T40" fmla="*/ 19 w 61"/>
                  <a:gd name="T41" fmla="*/ 26 h 33"/>
                  <a:gd name="T42" fmla="*/ 19 w 61"/>
                  <a:gd name="T43" fmla="*/ 26 h 33"/>
                  <a:gd name="T44" fmla="*/ 19 w 61"/>
                  <a:gd name="T45" fmla="*/ 20 h 33"/>
                  <a:gd name="T46" fmla="*/ 16 w 61"/>
                  <a:gd name="T47" fmla="*/ 10 h 33"/>
                  <a:gd name="T48" fmla="*/ 9 w 61"/>
                  <a:gd name="T49" fmla="*/ 7 h 33"/>
                  <a:gd name="T50" fmla="*/ 6 w 61"/>
                  <a:gd name="T51" fmla="*/ 7 h 33"/>
                  <a:gd name="T52" fmla="*/ 0 w 61"/>
                  <a:gd name="T53" fmla="*/ 0 h 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3"/>
                  <a:gd name="T83" fmla="*/ 61 w 61"/>
                  <a:gd name="T84" fmla="*/ 33 h 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3">
                    <a:moveTo>
                      <a:pt x="0" y="0"/>
                    </a:moveTo>
                    <a:lnTo>
                      <a:pt x="6" y="0"/>
                    </a:lnTo>
                    <a:lnTo>
                      <a:pt x="16" y="4"/>
                    </a:lnTo>
                    <a:lnTo>
                      <a:pt x="26" y="7"/>
                    </a:lnTo>
                    <a:lnTo>
                      <a:pt x="38" y="13"/>
                    </a:lnTo>
                    <a:lnTo>
                      <a:pt x="48" y="13"/>
                    </a:lnTo>
                    <a:lnTo>
                      <a:pt x="51" y="13"/>
                    </a:lnTo>
                    <a:lnTo>
                      <a:pt x="51" y="20"/>
                    </a:lnTo>
                    <a:lnTo>
                      <a:pt x="58" y="23"/>
                    </a:lnTo>
                    <a:lnTo>
                      <a:pt x="58" y="26"/>
                    </a:lnTo>
                    <a:lnTo>
                      <a:pt x="61" y="29"/>
                    </a:lnTo>
                    <a:lnTo>
                      <a:pt x="61" y="33"/>
                    </a:lnTo>
                    <a:lnTo>
                      <a:pt x="58" y="29"/>
                    </a:lnTo>
                    <a:lnTo>
                      <a:pt x="51" y="29"/>
                    </a:lnTo>
                    <a:lnTo>
                      <a:pt x="48" y="29"/>
                    </a:lnTo>
                    <a:lnTo>
                      <a:pt x="35" y="33"/>
                    </a:lnTo>
                    <a:lnTo>
                      <a:pt x="29" y="26"/>
                    </a:lnTo>
                    <a:lnTo>
                      <a:pt x="26" y="29"/>
                    </a:lnTo>
                    <a:lnTo>
                      <a:pt x="19" y="29"/>
                    </a:lnTo>
                    <a:lnTo>
                      <a:pt x="19" y="26"/>
                    </a:lnTo>
                    <a:lnTo>
                      <a:pt x="19" y="20"/>
                    </a:lnTo>
                    <a:lnTo>
                      <a:pt x="16" y="10"/>
                    </a:lnTo>
                    <a:lnTo>
                      <a:pt x="9" y="7"/>
                    </a:lnTo>
                    <a:lnTo>
                      <a:pt x="6" y="7"/>
                    </a:lnTo>
                    <a:lnTo>
                      <a:pt x="0" y="0"/>
                    </a:lnTo>
                    <a:close/>
                  </a:path>
                </a:pathLst>
              </a:custGeom>
              <a:solidFill>
                <a:srgbClr val="CCCCCC"/>
              </a:solidFill>
              <a:ln w="9525">
                <a:noFill/>
                <a:round/>
                <a:headEnd/>
                <a:tailEnd/>
              </a:ln>
            </p:spPr>
            <p:txBody>
              <a:bodyPr/>
              <a:lstStyle/>
              <a:p>
                <a:endParaRPr lang="en-US"/>
              </a:p>
            </p:txBody>
          </p:sp>
          <p:sp>
            <p:nvSpPr>
              <p:cNvPr id="33311" name="Freeform 394"/>
              <p:cNvSpPr>
                <a:spLocks/>
              </p:cNvSpPr>
              <p:nvPr/>
            </p:nvSpPr>
            <p:spPr bwMode="auto">
              <a:xfrm>
                <a:off x="3083" y="1649"/>
                <a:ext cx="61" cy="33"/>
              </a:xfrm>
              <a:custGeom>
                <a:avLst/>
                <a:gdLst>
                  <a:gd name="T0" fmla="*/ 0 w 61"/>
                  <a:gd name="T1" fmla="*/ 0 h 33"/>
                  <a:gd name="T2" fmla="*/ 6 w 61"/>
                  <a:gd name="T3" fmla="*/ 0 h 33"/>
                  <a:gd name="T4" fmla="*/ 16 w 61"/>
                  <a:gd name="T5" fmla="*/ 4 h 33"/>
                  <a:gd name="T6" fmla="*/ 26 w 61"/>
                  <a:gd name="T7" fmla="*/ 7 h 33"/>
                  <a:gd name="T8" fmla="*/ 38 w 61"/>
                  <a:gd name="T9" fmla="*/ 13 h 33"/>
                  <a:gd name="T10" fmla="*/ 48 w 61"/>
                  <a:gd name="T11" fmla="*/ 13 h 33"/>
                  <a:gd name="T12" fmla="*/ 51 w 61"/>
                  <a:gd name="T13" fmla="*/ 13 h 33"/>
                  <a:gd name="T14" fmla="*/ 51 w 61"/>
                  <a:gd name="T15" fmla="*/ 20 h 33"/>
                  <a:gd name="T16" fmla="*/ 58 w 61"/>
                  <a:gd name="T17" fmla="*/ 23 h 33"/>
                  <a:gd name="T18" fmla="*/ 58 w 61"/>
                  <a:gd name="T19" fmla="*/ 26 h 33"/>
                  <a:gd name="T20" fmla="*/ 61 w 61"/>
                  <a:gd name="T21" fmla="*/ 29 h 33"/>
                  <a:gd name="T22" fmla="*/ 61 w 61"/>
                  <a:gd name="T23" fmla="*/ 29 h 33"/>
                  <a:gd name="T24" fmla="*/ 61 w 61"/>
                  <a:gd name="T25" fmla="*/ 33 h 33"/>
                  <a:gd name="T26" fmla="*/ 58 w 61"/>
                  <a:gd name="T27" fmla="*/ 29 h 33"/>
                  <a:gd name="T28" fmla="*/ 51 w 61"/>
                  <a:gd name="T29" fmla="*/ 29 h 33"/>
                  <a:gd name="T30" fmla="*/ 48 w 61"/>
                  <a:gd name="T31" fmla="*/ 29 h 33"/>
                  <a:gd name="T32" fmla="*/ 35 w 61"/>
                  <a:gd name="T33" fmla="*/ 33 h 33"/>
                  <a:gd name="T34" fmla="*/ 29 w 61"/>
                  <a:gd name="T35" fmla="*/ 26 h 33"/>
                  <a:gd name="T36" fmla="*/ 26 w 61"/>
                  <a:gd name="T37" fmla="*/ 29 h 33"/>
                  <a:gd name="T38" fmla="*/ 19 w 61"/>
                  <a:gd name="T39" fmla="*/ 29 h 33"/>
                  <a:gd name="T40" fmla="*/ 19 w 61"/>
                  <a:gd name="T41" fmla="*/ 26 h 33"/>
                  <a:gd name="T42" fmla="*/ 19 w 61"/>
                  <a:gd name="T43" fmla="*/ 26 h 33"/>
                  <a:gd name="T44" fmla="*/ 19 w 61"/>
                  <a:gd name="T45" fmla="*/ 20 h 33"/>
                  <a:gd name="T46" fmla="*/ 16 w 61"/>
                  <a:gd name="T47" fmla="*/ 10 h 33"/>
                  <a:gd name="T48" fmla="*/ 9 w 61"/>
                  <a:gd name="T49" fmla="*/ 7 h 33"/>
                  <a:gd name="T50" fmla="*/ 6 w 61"/>
                  <a:gd name="T51" fmla="*/ 7 h 33"/>
                  <a:gd name="T52" fmla="*/ 0 w 61"/>
                  <a:gd name="T53" fmla="*/ 0 h 33"/>
                  <a:gd name="T54" fmla="*/ 0 w 61"/>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33"/>
                  <a:gd name="T86" fmla="*/ 61 w 61"/>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33">
                    <a:moveTo>
                      <a:pt x="0" y="0"/>
                    </a:moveTo>
                    <a:lnTo>
                      <a:pt x="6" y="0"/>
                    </a:lnTo>
                    <a:lnTo>
                      <a:pt x="16" y="4"/>
                    </a:lnTo>
                    <a:lnTo>
                      <a:pt x="26" y="7"/>
                    </a:lnTo>
                    <a:lnTo>
                      <a:pt x="38" y="13"/>
                    </a:lnTo>
                    <a:lnTo>
                      <a:pt x="48" y="13"/>
                    </a:lnTo>
                    <a:lnTo>
                      <a:pt x="51" y="13"/>
                    </a:lnTo>
                    <a:lnTo>
                      <a:pt x="51" y="20"/>
                    </a:lnTo>
                    <a:lnTo>
                      <a:pt x="58" y="23"/>
                    </a:lnTo>
                    <a:lnTo>
                      <a:pt x="58" y="26"/>
                    </a:lnTo>
                    <a:lnTo>
                      <a:pt x="61" y="29"/>
                    </a:lnTo>
                    <a:lnTo>
                      <a:pt x="61" y="33"/>
                    </a:lnTo>
                    <a:lnTo>
                      <a:pt x="58" y="29"/>
                    </a:lnTo>
                    <a:lnTo>
                      <a:pt x="51" y="29"/>
                    </a:lnTo>
                    <a:lnTo>
                      <a:pt x="48" y="29"/>
                    </a:lnTo>
                    <a:lnTo>
                      <a:pt x="35" y="33"/>
                    </a:lnTo>
                    <a:lnTo>
                      <a:pt x="29" y="26"/>
                    </a:lnTo>
                    <a:lnTo>
                      <a:pt x="26" y="29"/>
                    </a:lnTo>
                    <a:lnTo>
                      <a:pt x="19" y="29"/>
                    </a:lnTo>
                    <a:lnTo>
                      <a:pt x="19" y="26"/>
                    </a:lnTo>
                    <a:lnTo>
                      <a:pt x="19" y="20"/>
                    </a:lnTo>
                    <a:lnTo>
                      <a:pt x="16" y="10"/>
                    </a:lnTo>
                    <a:lnTo>
                      <a:pt x="9" y="7"/>
                    </a:lnTo>
                    <a:lnTo>
                      <a:pt x="6" y="7"/>
                    </a:lnTo>
                    <a:lnTo>
                      <a:pt x="0" y="0"/>
                    </a:lnTo>
                  </a:path>
                </a:pathLst>
              </a:custGeom>
              <a:noFill/>
              <a:ln w="0">
                <a:solidFill>
                  <a:srgbClr val="7F7F7F"/>
                </a:solidFill>
                <a:round/>
                <a:headEnd/>
                <a:tailEnd/>
              </a:ln>
            </p:spPr>
            <p:txBody>
              <a:bodyPr/>
              <a:lstStyle/>
              <a:p>
                <a:endParaRPr lang="en-US"/>
              </a:p>
            </p:txBody>
          </p:sp>
          <p:sp>
            <p:nvSpPr>
              <p:cNvPr id="33312" name="Freeform 395"/>
              <p:cNvSpPr>
                <a:spLocks/>
              </p:cNvSpPr>
              <p:nvPr/>
            </p:nvSpPr>
            <p:spPr bwMode="auto">
              <a:xfrm>
                <a:off x="2970" y="1672"/>
                <a:ext cx="26" cy="23"/>
              </a:xfrm>
              <a:custGeom>
                <a:avLst/>
                <a:gdLst>
                  <a:gd name="T0" fmla="*/ 16 w 26"/>
                  <a:gd name="T1" fmla="*/ 0 h 23"/>
                  <a:gd name="T2" fmla="*/ 13 w 26"/>
                  <a:gd name="T3" fmla="*/ 0 h 23"/>
                  <a:gd name="T4" fmla="*/ 10 w 26"/>
                  <a:gd name="T5" fmla="*/ 0 h 23"/>
                  <a:gd name="T6" fmla="*/ 3 w 26"/>
                  <a:gd name="T7" fmla="*/ 3 h 23"/>
                  <a:gd name="T8" fmla="*/ 7 w 26"/>
                  <a:gd name="T9" fmla="*/ 3 h 23"/>
                  <a:gd name="T10" fmla="*/ 7 w 26"/>
                  <a:gd name="T11" fmla="*/ 6 h 23"/>
                  <a:gd name="T12" fmla="*/ 3 w 26"/>
                  <a:gd name="T13" fmla="*/ 6 h 23"/>
                  <a:gd name="T14" fmla="*/ 3 w 26"/>
                  <a:gd name="T15" fmla="*/ 13 h 23"/>
                  <a:gd name="T16" fmla="*/ 0 w 26"/>
                  <a:gd name="T17" fmla="*/ 16 h 23"/>
                  <a:gd name="T18" fmla="*/ 3 w 26"/>
                  <a:gd name="T19" fmla="*/ 16 h 23"/>
                  <a:gd name="T20" fmla="*/ 10 w 26"/>
                  <a:gd name="T21" fmla="*/ 16 h 23"/>
                  <a:gd name="T22" fmla="*/ 3 w 26"/>
                  <a:gd name="T23" fmla="*/ 19 h 23"/>
                  <a:gd name="T24" fmla="*/ 3 w 26"/>
                  <a:gd name="T25" fmla="*/ 23 h 23"/>
                  <a:gd name="T26" fmla="*/ 16 w 26"/>
                  <a:gd name="T27" fmla="*/ 13 h 23"/>
                  <a:gd name="T28" fmla="*/ 26 w 26"/>
                  <a:gd name="T29" fmla="*/ 13 h 23"/>
                  <a:gd name="T30" fmla="*/ 26 w 26"/>
                  <a:gd name="T31" fmla="*/ 10 h 23"/>
                  <a:gd name="T32" fmla="*/ 19 w 26"/>
                  <a:gd name="T33" fmla="*/ 6 h 23"/>
                  <a:gd name="T34" fmla="*/ 16 w 26"/>
                  <a:gd name="T35" fmla="*/ 3 h 23"/>
                  <a:gd name="T36" fmla="*/ 16 w 26"/>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23"/>
                  <a:gd name="T59" fmla="*/ 26 w 2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23">
                    <a:moveTo>
                      <a:pt x="16" y="0"/>
                    </a:moveTo>
                    <a:lnTo>
                      <a:pt x="13" y="0"/>
                    </a:lnTo>
                    <a:lnTo>
                      <a:pt x="10" y="0"/>
                    </a:lnTo>
                    <a:lnTo>
                      <a:pt x="3" y="3"/>
                    </a:lnTo>
                    <a:lnTo>
                      <a:pt x="7" y="3"/>
                    </a:lnTo>
                    <a:lnTo>
                      <a:pt x="7" y="6"/>
                    </a:lnTo>
                    <a:lnTo>
                      <a:pt x="3" y="6"/>
                    </a:lnTo>
                    <a:lnTo>
                      <a:pt x="3" y="13"/>
                    </a:lnTo>
                    <a:lnTo>
                      <a:pt x="0" y="16"/>
                    </a:lnTo>
                    <a:lnTo>
                      <a:pt x="3" y="16"/>
                    </a:lnTo>
                    <a:lnTo>
                      <a:pt x="10" y="16"/>
                    </a:lnTo>
                    <a:lnTo>
                      <a:pt x="3" y="19"/>
                    </a:lnTo>
                    <a:lnTo>
                      <a:pt x="3" y="23"/>
                    </a:lnTo>
                    <a:lnTo>
                      <a:pt x="16" y="13"/>
                    </a:lnTo>
                    <a:lnTo>
                      <a:pt x="26" y="13"/>
                    </a:lnTo>
                    <a:lnTo>
                      <a:pt x="26" y="10"/>
                    </a:lnTo>
                    <a:lnTo>
                      <a:pt x="19" y="6"/>
                    </a:lnTo>
                    <a:lnTo>
                      <a:pt x="16" y="3"/>
                    </a:lnTo>
                    <a:lnTo>
                      <a:pt x="16" y="0"/>
                    </a:lnTo>
                    <a:close/>
                  </a:path>
                </a:pathLst>
              </a:custGeom>
              <a:solidFill>
                <a:srgbClr val="CCCCCC"/>
              </a:solidFill>
              <a:ln w="9525">
                <a:noFill/>
                <a:round/>
                <a:headEnd/>
                <a:tailEnd/>
              </a:ln>
            </p:spPr>
            <p:txBody>
              <a:bodyPr/>
              <a:lstStyle/>
              <a:p>
                <a:endParaRPr lang="en-US"/>
              </a:p>
            </p:txBody>
          </p:sp>
        </p:grpSp>
        <p:sp>
          <p:nvSpPr>
            <p:cNvPr id="31964" name="Freeform 396"/>
            <p:cNvSpPr>
              <a:spLocks/>
            </p:cNvSpPr>
            <p:nvPr/>
          </p:nvSpPr>
          <p:spPr bwMode="auto">
            <a:xfrm>
              <a:off x="2613" y="1954"/>
              <a:ext cx="141" cy="140"/>
            </a:xfrm>
            <a:custGeom>
              <a:avLst/>
              <a:gdLst>
                <a:gd name="T0" fmla="*/ 13 w 103"/>
                <a:gd name="T1" fmla="*/ 78 h 100"/>
                <a:gd name="T2" fmla="*/ 16 w 103"/>
                <a:gd name="T3" fmla="*/ 68 h 100"/>
                <a:gd name="T4" fmla="*/ 13 w 103"/>
                <a:gd name="T5" fmla="*/ 52 h 100"/>
                <a:gd name="T6" fmla="*/ 19 w 103"/>
                <a:gd name="T7" fmla="*/ 46 h 100"/>
                <a:gd name="T8" fmla="*/ 23 w 103"/>
                <a:gd name="T9" fmla="*/ 29 h 100"/>
                <a:gd name="T10" fmla="*/ 23 w 103"/>
                <a:gd name="T11" fmla="*/ 23 h 100"/>
                <a:gd name="T12" fmla="*/ 10 w 103"/>
                <a:gd name="T13" fmla="*/ 23 h 100"/>
                <a:gd name="T14" fmla="*/ 3 w 103"/>
                <a:gd name="T15" fmla="*/ 23 h 100"/>
                <a:gd name="T16" fmla="*/ 3 w 103"/>
                <a:gd name="T17" fmla="*/ 23 h 100"/>
                <a:gd name="T18" fmla="*/ 3 w 103"/>
                <a:gd name="T19" fmla="*/ 20 h 100"/>
                <a:gd name="T20" fmla="*/ 3 w 103"/>
                <a:gd name="T21" fmla="*/ 17 h 100"/>
                <a:gd name="T22" fmla="*/ 0 w 103"/>
                <a:gd name="T23" fmla="*/ 13 h 100"/>
                <a:gd name="T24" fmla="*/ 0 w 103"/>
                <a:gd name="T25" fmla="*/ 10 h 100"/>
                <a:gd name="T26" fmla="*/ 6 w 103"/>
                <a:gd name="T27" fmla="*/ 4 h 100"/>
                <a:gd name="T28" fmla="*/ 13 w 103"/>
                <a:gd name="T29" fmla="*/ 0 h 100"/>
                <a:gd name="T30" fmla="*/ 26 w 103"/>
                <a:gd name="T31" fmla="*/ 0 h 100"/>
                <a:gd name="T32" fmla="*/ 45 w 103"/>
                <a:gd name="T33" fmla="*/ 4 h 100"/>
                <a:gd name="T34" fmla="*/ 64 w 103"/>
                <a:gd name="T35" fmla="*/ 7 h 100"/>
                <a:gd name="T36" fmla="*/ 81 w 103"/>
                <a:gd name="T37" fmla="*/ 13 h 100"/>
                <a:gd name="T38" fmla="*/ 87 w 103"/>
                <a:gd name="T39" fmla="*/ 13 h 100"/>
                <a:gd name="T40" fmla="*/ 90 w 103"/>
                <a:gd name="T41" fmla="*/ 17 h 100"/>
                <a:gd name="T42" fmla="*/ 103 w 103"/>
                <a:gd name="T43" fmla="*/ 17 h 100"/>
                <a:gd name="T44" fmla="*/ 103 w 103"/>
                <a:gd name="T45" fmla="*/ 20 h 100"/>
                <a:gd name="T46" fmla="*/ 103 w 103"/>
                <a:gd name="T47" fmla="*/ 26 h 100"/>
                <a:gd name="T48" fmla="*/ 87 w 103"/>
                <a:gd name="T49" fmla="*/ 36 h 100"/>
                <a:gd name="T50" fmla="*/ 74 w 103"/>
                <a:gd name="T51" fmla="*/ 52 h 100"/>
                <a:gd name="T52" fmla="*/ 74 w 103"/>
                <a:gd name="T53" fmla="*/ 62 h 100"/>
                <a:gd name="T54" fmla="*/ 77 w 103"/>
                <a:gd name="T55" fmla="*/ 65 h 100"/>
                <a:gd name="T56" fmla="*/ 71 w 103"/>
                <a:gd name="T57" fmla="*/ 74 h 100"/>
                <a:gd name="T58" fmla="*/ 64 w 103"/>
                <a:gd name="T59" fmla="*/ 81 h 100"/>
                <a:gd name="T60" fmla="*/ 61 w 103"/>
                <a:gd name="T61" fmla="*/ 91 h 100"/>
                <a:gd name="T62" fmla="*/ 39 w 103"/>
                <a:gd name="T63" fmla="*/ 94 h 100"/>
                <a:gd name="T64" fmla="*/ 29 w 103"/>
                <a:gd name="T65" fmla="*/ 100 h 100"/>
                <a:gd name="T66" fmla="*/ 23 w 103"/>
                <a:gd name="T67" fmla="*/ 87 h 100"/>
                <a:gd name="T68" fmla="*/ 16 w 103"/>
                <a:gd name="T69" fmla="*/ 84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00"/>
                <a:gd name="T107" fmla="*/ 103 w 103"/>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00">
                  <a:moveTo>
                    <a:pt x="13" y="84"/>
                  </a:moveTo>
                  <a:lnTo>
                    <a:pt x="13" y="78"/>
                  </a:lnTo>
                  <a:lnTo>
                    <a:pt x="16" y="74"/>
                  </a:lnTo>
                  <a:lnTo>
                    <a:pt x="16" y="68"/>
                  </a:lnTo>
                  <a:lnTo>
                    <a:pt x="16" y="62"/>
                  </a:lnTo>
                  <a:lnTo>
                    <a:pt x="13" y="52"/>
                  </a:lnTo>
                  <a:lnTo>
                    <a:pt x="19" y="49"/>
                  </a:lnTo>
                  <a:lnTo>
                    <a:pt x="19" y="46"/>
                  </a:lnTo>
                  <a:lnTo>
                    <a:pt x="19" y="36"/>
                  </a:lnTo>
                  <a:lnTo>
                    <a:pt x="23" y="29"/>
                  </a:lnTo>
                  <a:lnTo>
                    <a:pt x="26" y="26"/>
                  </a:lnTo>
                  <a:lnTo>
                    <a:pt x="23" y="23"/>
                  </a:lnTo>
                  <a:lnTo>
                    <a:pt x="10" y="23"/>
                  </a:lnTo>
                  <a:lnTo>
                    <a:pt x="10" y="20"/>
                  </a:lnTo>
                  <a:lnTo>
                    <a:pt x="3" y="23"/>
                  </a:lnTo>
                  <a:lnTo>
                    <a:pt x="3" y="20"/>
                  </a:lnTo>
                  <a:lnTo>
                    <a:pt x="3" y="17"/>
                  </a:lnTo>
                  <a:lnTo>
                    <a:pt x="3" y="13"/>
                  </a:lnTo>
                  <a:lnTo>
                    <a:pt x="0" y="13"/>
                  </a:lnTo>
                  <a:lnTo>
                    <a:pt x="0" y="10"/>
                  </a:lnTo>
                  <a:lnTo>
                    <a:pt x="3" y="7"/>
                  </a:lnTo>
                  <a:lnTo>
                    <a:pt x="6" y="4"/>
                  </a:lnTo>
                  <a:lnTo>
                    <a:pt x="10" y="0"/>
                  </a:lnTo>
                  <a:lnTo>
                    <a:pt x="13" y="0"/>
                  </a:lnTo>
                  <a:lnTo>
                    <a:pt x="19" y="4"/>
                  </a:lnTo>
                  <a:lnTo>
                    <a:pt x="26" y="0"/>
                  </a:lnTo>
                  <a:lnTo>
                    <a:pt x="39" y="4"/>
                  </a:lnTo>
                  <a:lnTo>
                    <a:pt x="45" y="4"/>
                  </a:lnTo>
                  <a:lnTo>
                    <a:pt x="61" y="4"/>
                  </a:lnTo>
                  <a:lnTo>
                    <a:pt x="64" y="7"/>
                  </a:lnTo>
                  <a:lnTo>
                    <a:pt x="71" y="13"/>
                  </a:lnTo>
                  <a:lnTo>
                    <a:pt x="81" y="13"/>
                  </a:lnTo>
                  <a:lnTo>
                    <a:pt x="84" y="13"/>
                  </a:lnTo>
                  <a:lnTo>
                    <a:pt x="87" y="13"/>
                  </a:lnTo>
                  <a:lnTo>
                    <a:pt x="90" y="17"/>
                  </a:lnTo>
                  <a:lnTo>
                    <a:pt x="93" y="17"/>
                  </a:lnTo>
                  <a:lnTo>
                    <a:pt x="103" y="17"/>
                  </a:lnTo>
                  <a:lnTo>
                    <a:pt x="103" y="20"/>
                  </a:lnTo>
                  <a:lnTo>
                    <a:pt x="103" y="23"/>
                  </a:lnTo>
                  <a:lnTo>
                    <a:pt x="103" y="26"/>
                  </a:lnTo>
                  <a:lnTo>
                    <a:pt x="93" y="33"/>
                  </a:lnTo>
                  <a:lnTo>
                    <a:pt x="87" y="36"/>
                  </a:lnTo>
                  <a:lnTo>
                    <a:pt x="84" y="39"/>
                  </a:lnTo>
                  <a:lnTo>
                    <a:pt x="74" y="52"/>
                  </a:lnTo>
                  <a:lnTo>
                    <a:pt x="74" y="55"/>
                  </a:lnTo>
                  <a:lnTo>
                    <a:pt x="74" y="62"/>
                  </a:lnTo>
                  <a:lnTo>
                    <a:pt x="77" y="65"/>
                  </a:lnTo>
                  <a:lnTo>
                    <a:pt x="74" y="71"/>
                  </a:lnTo>
                  <a:lnTo>
                    <a:pt x="71" y="74"/>
                  </a:lnTo>
                  <a:lnTo>
                    <a:pt x="71" y="78"/>
                  </a:lnTo>
                  <a:lnTo>
                    <a:pt x="64" y="81"/>
                  </a:lnTo>
                  <a:lnTo>
                    <a:pt x="61" y="84"/>
                  </a:lnTo>
                  <a:lnTo>
                    <a:pt x="61" y="91"/>
                  </a:lnTo>
                  <a:lnTo>
                    <a:pt x="39" y="91"/>
                  </a:lnTo>
                  <a:lnTo>
                    <a:pt x="39" y="94"/>
                  </a:lnTo>
                  <a:lnTo>
                    <a:pt x="32" y="94"/>
                  </a:lnTo>
                  <a:lnTo>
                    <a:pt x="29" y="100"/>
                  </a:lnTo>
                  <a:lnTo>
                    <a:pt x="26" y="97"/>
                  </a:lnTo>
                  <a:lnTo>
                    <a:pt x="23" y="87"/>
                  </a:lnTo>
                  <a:lnTo>
                    <a:pt x="19" y="84"/>
                  </a:lnTo>
                  <a:lnTo>
                    <a:pt x="16" y="84"/>
                  </a:lnTo>
                  <a:lnTo>
                    <a:pt x="13" y="84"/>
                  </a:lnTo>
                  <a:close/>
                </a:path>
              </a:pathLst>
            </a:custGeom>
            <a:solidFill>
              <a:srgbClr val="CCCCCC"/>
            </a:solidFill>
            <a:ln w="9525">
              <a:noFill/>
              <a:round/>
              <a:headEnd/>
              <a:tailEnd/>
            </a:ln>
          </p:spPr>
          <p:txBody>
            <a:bodyPr/>
            <a:lstStyle/>
            <a:p>
              <a:endParaRPr lang="en-US"/>
            </a:p>
          </p:txBody>
        </p:sp>
        <p:sp>
          <p:nvSpPr>
            <p:cNvPr id="31965" name="Freeform 397"/>
            <p:cNvSpPr>
              <a:spLocks/>
            </p:cNvSpPr>
            <p:nvPr/>
          </p:nvSpPr>
          <p:spPr bwMode="auto">
            <a:xfrm>
              <a:off x="2613" y="1954"/>
              <a:ext cx="141" cy="140"/>
            </a:xfrm>
            <a:custGeom>
              <a:avLst/>
              <a:gdLst>
                <a:gd name="T0" fmla="*/ 13 w 103"/>
                <a:gd name="T1" fmla="*/ 78 h 100"/>
                <a:gd name="T2" fmla="*/ 16 w 103"/>
                <a:gd name="T3" fmla="*/ 68 h 100"/>
                <a:gd name="T4" fmla="*/ 13 w 103"/>
                <a:gd name="T5" fmla="*/ 52 h 100"/>
                <a:gd name="T6" fmla="*/ 19 w 103"/>
                <a:gd name="T7" fmla="*/ 46 h 100"/>
                <a:gd name="T8" fmla="*/ 23 w 103"/>
                <a:gd name="T9" fmla="*/ 29 h 100"/>
                <a:gd name="T10" fmla="*/ 23 w 103"/>
                <a:gd name="T11" fmla="*/ 23 h 100"/>
                <a:gd name="T12" fmla="*/ 10 w 103"/>
                <a:gd name="T13" fmla="*/ 23 h 100"/>
                <a:gd name="T14" fmla="*/ 3 w 103"/>
                <a:gd name="T15" fmla="*/ 23 h 100"/>
                <a:gd name="T16" fmla="*/ 3 w 103"/>
                <a:gd name="T17" fmla="*/ 23 h 100"/>
                <a:gd name="T18" fmla="*/ 3 w 103"/>
                <a:gd name="T19" fmla="*/ 20 h 100"/>
                <a:gd name="T20" fmla="*/ 3 w 103"/>
                <a:gd name="T21" fmla="*/ 17 h 100"/>
                <a:gd name="T22" fmla="*/ 0 w 103"/>
                <a:gd name="T23" fmla="*/ 13 h 100"/>
                <a:gd name="T24" fmla="*/ 0 w 103"/>
                <a:gd name="T25" fmla="*/ 10 h 100"/>
                <a:gd name="T26" fmla="*/ 6 w 103"/>
                <a:gd name="T27" fmla="*/ 4 h 100"/>
                <a:gd name="T28" fmla="*/ 13 w 103"/>
                <a:gd name="T29" fmla="*/ 0 h 100"/>
                <a:gd name="T30" fmla="*/ 26 w 103"/>
                <a:gd name="T31" fmla="*/ 0 h 100"/>
                <a:gd name="T32" fmla="*/ 45 w 103"/>
                <a:gd name="T33" fmla="*/ 4 h 100"/>
                <a:gd name="T34" fmla="*/ 64 w 103"/>
                <a:gd name="T35" fmla="*/ 7 h 100"/>
                <a:gd name="T36" fmla="*/ 81 w 103"/>
                <a:gd name="T37" fmla="*/ 13 h 100"/>
                <a:gd name="T38" fmla="*/ 87 w 103"/>
                <a:gd name="T39" fmla="*/ 13 h 100"/>
                <a:gd name="T40" fmla="*/ 90 w 103"/>
                <a:gd name="T41" fmla="*/ 17 h 100"/>
                <a:gd name="T42" fmla="*/ 103 w 103"/>
                <a:gd name="T43" fmla="*/ 17 h 100"/>
                <a:gd name="T44" fmla="*/ 103 w 103"/>
                <a:gd name="T45" fmla="*/ 20 h 100"/>
                <a:gd name="T46" fmla="*/ 103 w 103"/>
                <a:gd name="T47" fmla="*/ 26 h 100"/>
                <a:gd name="T48" fmla="*/ 87 w 103"/>
                <a:gd name="T49" fmla="*/ 36 h 100"/>
                <a:gd name="T50" fmla="*/ 74 w 103"/>
                <a:gd name="T51" fmla="*/ 52 h 100"/>
                <a:gd name="T52" fmla="*/ 74 w 103"/>
                <a:gd name="T53" fmla="*/ 62 h 100"/>
                <a:gd name="T54" fmla="*/ 77 w 103"/>
                <a:gd name="T55" fmla="*/ 65 h 100"/>
                <a:gd name="T56" fmla="*/ 71 w 103"/>
                <a:gd name="T57" fmla="*/ 74 h 100"/>
                <a:gd name="T58" fmla="*/ 64 w 103"/>
                <a:gd name="T59" fmla="*/ 81 h 100"/>
                <a:gd name="T60" fmla="*/ 61 w 103"/>
                <a:gd name="T61" fmla="*/ 91 h 100"/>
                <a:gd name="T62" fmla="*/ 39 w 103"/>
                <a:gd name="T63" fmla="*/ 94 h 100"/>
                <a:gd name="T64" fmla="*/ 29 w 103"/>
                <a:gd name="T65" fmla="*/ 100 h 100"/>
                <a:gd name="T66" fmla="*/ 23 w 103"/>
                <a:gd name="T67" fmla="*/ 87 h 100"/>
                <a:gd name="T68" fmla="*/ 16 w 103"/>
                <a:gd name="T69" fmla="*/ 84 h 100"/>
                <a:gd name="T70" fmla="*/ 13 w 103"/>
                <a:gd name="T71" fmla="*/ 84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3"/>
                <a:gd name="T109" fmla="*/ 0 h 100"/>
                <a:gd name="T110" fmla="*/ 103 w 103"/>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3" h="100">
                  <a:moveTo>
                    <a:pt x="13" y="84"/>
                  </a:moveTo>
                  <a:lnTo>
                    <a:pt x="13" y="78"/>
                  </a:lnTo>
                  <a:lnTo>
                    <a:pt x="16" y="74"/>
                  </a:lnTo>
                  <a:lnTo>
                    <a:pt x="16" y="68"/>
                  </a:lnTo>
                  <a:lnTo>
                    <a:pt x="16" y="62"/>
                  </a:lnTo>
                  <a:lnTo>
                    <a:pt x="13" y="52"/>
                  </a:lnTo>
                  <a:lnTo>
                    <a:pt x="19" y="49"/>
                  </a:lnTo>
                  <a:lnTo>
                    <a:pt x="19" y="46"/>
                  </a:lnTo>
                  <a:lnTo>
                    <a:pt x="19" y="36"/>
                  </a:lnTo>
                  <a:lnTo>
                    <a:pt x="23" y="29"/>
                  </a:lnTo>
                  <a:lnTo>
                    <a:pt x="26" y="26"/>
                  </a:lnTo>
                  <a:lnTo>
                    <a:pt x="23" y="23"/>
                  </a:lnTo>
                  <a:lnTo>
                    <a:pt x="10" y="23"/>
                  </a:lnTo>
                  <a:lnTo>
                    <a:pt x="10" y="20"/>
                  </a:lnTo>
                  <a:lnTo>
                    <a:pt x="3" y="23"/>
                  </a:lnTo>
                  <a:lnTo>
                    <a:pt x="3" y="20"/>
                  </a:lnTo>
                  <a:lnTo>
                    <a:pt x="3" y="17"/>
                  </a:lnTo>
                  <a:lnTo>
                    <a:pt x="3" y="13"/>
                  </a:lnTo>
                  <a:lnTo>
                    <a:pt x="0" y="13"/>
                  </a:lnTo>
                  <a:lnTo>
                    <a:pt x="0" y="10"/>
                  </a:lnTo>
                  <a:lnTo>
                    <a:pt x="3" y="7"/>
                  </a:lnTo>
                  <a:lnTo>
                    <a:pt x="6" y="4"/>
                  </a:lnTo>
                  <a:lnTo>
                    <a:pt x="10" y="0"/>
                  </a:lnTo>
                  <a:lnTo>
                    <a:pt x="13" y="0"/>
                  </a:lnTo>
                  <a:lnTo>
                    <a:pt x="19" y="4"/>
                  </a:lnTo>
                  <a:lnTo>
                    <a:pt x="26" y="0"/>
                  </a:lnTo>
                  <a:lnTo>
                    <a:pt x="39" y="4"/>
                  </a:lnTo>
                  <a:lnTo>
                    <a:pt x="45" y="4"/>
                  </a:lnTo>
                  <a:lnTo>
                    <a:pt x="61" y="4"/>
                  </a:lnTo>
                  <a:lnTo>
                    <a:pt x="64" y="7"/>
                  </a:lnTo>
                  <a:lnTo>
                    <a:pt x="71" y="13"/>
                  </a:lnTo>
                  <a:lnTo>
                    <a:pt x="81" y="13"/>
                  </a:lnTo>
                  <a:lnTo>
                    <a:pt x="84" y="13"/>
                  </a:lnTo>
                  <a:lnTo>
                    <a:pt x="87" y="13"/>
                  </a:lnTo>
                  <a:lnTo>
                    <a:pt x="90" y="17"/>
                  </a:lnTo>
                  <a:lnTo>
                    <a:pt x="93" y="17"/>
                  </a:lnTo>
                  <a:lnTo>
                    <a:pt x="103" y="17"/>
                  </a:lnTo>
                  <a:lnTo>
                    <a:pt x="103" y="20"/>
                  </a:lnTo>
                  <a:lnTo>
                    <a:pt x="103" y="23"/>
                  </a:lnTo>
                  <a:lnTo>
                    <a:pt x="103" y="26"/>
                  </a:lnTo>
                  <a:lnTo>
                    <a:pt x="93" y="33"/>
                  </a:lnTo>
                  <a:lnTo>
                    <a:pt x="87" y="36"/>
                  </a:lnTo>
                  <a:lnTo>
                    <a:pt x="84" y="39"/>
                  </a:lnTo>
                  <a:lnTo>
                    <a:pt x="74" y="52"/>
                  </a:lnTo>
                  <a:lnTo>
                    <a:pt x="74" y="55"/>
                  </a:lnTo>
                  <a:lnTo>
                    <a:pt x="74" y="62"/>
                  </a:lnTo>
                  <a:lnTo>
                    <a:pt x="77" y="65"/>
                  </a:lnTo>
                  <a:lnTo>
                    <a:pt x="74" y="71"/>
                  </a:lnTo>
                  <a:lnTo>
                    <a:pt x="71" y="74"/>
                  </a:lnTo>
                  <a:lnTo>
                    <a:pt x="71" y="78"/>
                  </a:lnTo>
                  <a:lnTo>
                    <a:pt x="64" y="81"/>
                  </a:lnTo>
                  <a:lnTo>
                    <a:pt x="61" y="84"/>
                  </a:lnTo>
                  <a:lnTo>
                    <a:pt x="61" y="91"/>
                  </a:lnTo>
                  <a:lnTo>
                    <a:pt x="39" y="91"/>
                  </a:lnTo>
                  <a:lnTo>
                    <a:pt x="39" y="94"/>
                  </a:lnTo>
                  <a:lnTo>
                    <a:pt x="32" y="94"/>
                  </a:lnTo>
                  <a:lnTo>
                    <a:pt x="29" y="100"/>
                  </a:lnTo>
                  <a:lnTo>
                    <a:pt x="26" y="97"/>
                  </a:lnTo>
                  <a:lnTo>
                    <a:pt x="23" y="87"/>
                  </a:lnTo>
                  <a:lnTo>
                    <a:pt x="19" y="84"/>
                  </a:lnTo>
                  <a:lnTo>
                    <a:pt x="16" y="84"/>
                  </a:lnTo>
                  <a:lnTo>
                    <a:pt x="13" y="84"/>
                  </a:lnTo>
                </a:path>
              </a:pathLst>
            </a:custGeom>
            <a:noFill/>
            <a:ln w="0">
              <a:solidFill>
                <a:srgbClr val="7F7F7F"/>
              </a:solidFill>
              <a:round/>
              <a:headEnd/>
              <a:tailEnd/>
            </a:ln>
          </p:spPr>
          <p:txBody>
            <a:bodyPr/>
            <a:lstStyle/>
            <a:p>
              <a:endParaRPr lang="en-US"/>
            </a:p>
          </p:txBody>
        </p:sp>
        <p:sp>
          <p:nvSpPr>
            <p:cNvPr id="31966" name="Freeform 398"/>
            <p:cNvSpPr>
              <a:spLocks/>
            </p:cNvSpPr>
            <p:nvPr/>
          </p:nvSpPr>
          <p:spPr bwMode="auto">
            <a:xfrm>
              <a:off x="2807" y="2067"/>
              <a:ext cx="49" cy="130"/>
            </a:xfrm>
            <a:custGeom>
              <a:avLst/>
              <a:gdLst>
                <a:gd name="T0" fmla="*/ 9 w 35"/>
                <a:gd name="T1" fmla="*/ 6 h 93"/>
                <a:gd name="T2" fmla="*/ 6 w 35"/>
                <a:gd name="T3" fmla="*/ 13 h 93"/>
                <a:gd name="T4" fmla="*/ 6 w 35"/>
                <a:gd name="T5" fmla="*/ 13 h 93"/>
                <a:gd name="T6" fmla="*/ 6 w 35"/>
                <a:gd name="T7" fmla="*/ 19 h 93"/>
                <a:gd name="T8" fmla="*/ 6 w 35"/>
                <a:gd name="T9" fmla="*/ 29 h 93"/>
                <a:gd name="T10" fmla="*/ 6 w 35"/>
                <a:gd name="T11" fmla="*/ 35 h 93"/>
                <a:gd name="T12" fmla="*/ 0 w 35"/>
                <a:gd name="T13" fmla="*/ 45 h 93"/>
                <a:gd name="T14" fmla="*/ 0 w 35"/>
                <a:gd name="T15" fmla="*/ 55 h 93"/>
                <a:gd name="T16" fmla="*/ 6 w 35"/>
                <a:gd name="T17" fmla="*/ 58 h 93"/>
                <a:gd name="T18" fmla="*/ 6 w 35"/>
                <a:gd name="T19" fmla="*/ 61 h 93"/>
                <a:gd name="T20" fmla="*/ 6 w 35"/>
                <a:gd name="T21" fmla="*/ 64 h 93"/>
                <a:gd name="T22" fmla="*/ 13 w 35"/>
                <a:gd name="T23" fmla="*/ 71 h 93"/>
                <a:gd name="T24" fmla="*/ 16 w 35"/>
                <a:gd name="T25" fmla="*/ 93 h 93"/>
                <a:gd name="T26" fmla="*/ 22 w 35"/>
                <a:gd name="T27" fmla="*/ 90 h 93"/>
                <a:gd name="T28" fmla="*/ 22 w 35"/>
                <a:gd name="T29" fmla="*/ 87 h 93"/>
                <a:gd name="T30" fmla="*/ 22 w 35"/>
                <a:gd name="T31" fmla="*/ 80 h 93"/>
                <a:gd name="T32" fmla="*/ 22 w 35"/>
                <a:gd name="T33" fmla="*/ 74 h 93"/>
                <a:gd name="T34" fmla="*/ 32 w 35"/>
                <a:gd name="T35" fmla="*/ 64 h 93"/>
                <a:gd name="T36" fmla="*/ 35 w 35"/>
                <a:gd name="T37" fmla="*/ 64 h 93"/>
                <a:gd name="T38" fmla="*/ 35 w 35"/>
                <a:gd name="T39" fmla="*/ 55 h 93"/>
                <a:gd name="T40" fmla="*/ 32 w 35"/>
                <a:gd name="T41" fmla="*/ 55 h 93"/>
                <a:gd name="T42" fmla="*/ 29 w 35"/>
                <a:gd name="T43" fmla="*/ 51 h 93"/>
                <a:gd name="T44" fmla="*/ 25 w 35"/>
                <a:gd name="T45" fmla="*/ 51 h 93"/>
                <a:gd name="T46" fmla="*/ 25 w 35"/>
                <a:gd name="T47" fmla="*/ 48 h 93"/>
                <a:gd name="T48" fmla="*/ 22 w 35"/>
                <a:gd name="T49" fmla="*/ 48 h 93"/>
                <a:gd name="T50" fmla="*/ 22 w 35"/>
                <a:gd name="T51" fmla="*/ 48 h 93"/>
                <a:gd name="T52" fmla="*/ 19 w 35"/>
                <a:gd name="T53" fmla="*/ 45 h 93"/>
                <a:gd name="T54" fmla="*/ 19 w 35"/>
                <a:gd name="T55" fmla="*/ 42 h 93"/>
                <a:gd name="T56" fmla="*/ 22 w 35"/>
                <a:gd name="T57" fmla="*/ 45 h 93"/>
                <a:gd name="T58" fmla="*/ 22 w 35"/>
                <a:gd name="T59" fmla="*/ 42 h 93"/>
                <a:gd name="T60" fmla="*/ 29 w 35"/>
                <a:gd name="T61" fmla="*/ 35 h 93"/>
                <a:gd name="T62" fmla="*/ 32 w 35"/>
                <a:gd name="T63" fmla="*/ 29 h 93"/>
                <a:gd name="T64" fmla="*/ 29 w 35"/>
                <a:gd name="T65" fmla="*/ 22 h 93"/>
                <a:gd name="T66" fmla="*/ 25 w 35"/>
                <a:gd name="T67" fmla="*/ 19 h 93"/>
                <a:gd name="T68" fmla="*/ 25 w 35"/>
                <a:gd name="T69" fmla="*/ 16 h 93"/>
                <a:gd name="T70" fmla="*/ 25 w 35"/>
                <a:gd name="T71" fmla="*/ 13 h 93"/>
                <a:gd name="T72" fmla="*/ 29 w 35"/>
                <a:gd name="T73" fmla="*/ 13 h 93"/>
                <a:gd name="T74" fmla="*/ 32 w 35"/>
                <a:gd name="T75" fmla="*/ 6 h 93"/>
                <a:gd name="T76" fmla="*/ 29 w 35"/>
                <a:gd name="T77" fmla="*/ 6 h 93"/>
                <a:gd name="T78" fmla="*/ 25 w 35"/>
                <a:gd name="T79" fmla="*/ 10 h 93"/>
                <a:gd name="T80" fmla="*/ 22 w 35"/>
                <a:gd name="T81" fmla="*/ 6 h 93"/>
                <a:gd name="T82" fmla="*/ 22 w 35"/>
                <a:gd name="T83" fmla="*/ 3 h 93"/>
                <a:gd name="T84" fmla="*/ 22 w 35"/>
                <a:gd name="T85" fmla="*/ 3 h 93"/>
                <a:gd name="T86" fmla="*/ 19 w 35"/>
                <a:gd name="T87" fmla="*/ 0 h 93"/>
                <a:gd name="T88" fmla="*/ 13 w 35"/>
                <a:gd name="T89" fmla="*/ 3 h 93"/>
                <a:gd name="T90" fmla="*/ 9 w 35"/>
                <a:gd name="T91" fmla="*/ 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93"/>
                <a:gd name="T140" fmla="*/ 35 w 35"/>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93">
                  <a:moveTo>
                    <a:pt x="9" y="6"/>
                  </a:moveTo>
                  <a:lnTo>
                    <a:pt x="6" y="13"/>
                  </a:lnTo>
                  <a:lnTo>
                    <a:pt x="6" y="19"/>
                  </a:lnTo>
                  <a:lnTo>
                    <a:pt x="6" y="29"/>
                  </a:lnTo>
                  <a:lnTo>
                    <a:pt x="6" y="35"/>
                  </a:lnTo>
                  <a:lnTo>
                    <a:pt x="0" y="45"/>
                  </a:lnTo>
                  <a:lnTo>
                    <a:pt x="0" y="55"/>
                  </a:lnTo>
                  <a:lnTo>
                    <a:pt x="6" y="58"/>
                  </a:lnTo>
                  <a:lnTo>
                    <a:pt x="6" y="61"/>
                  </a:lnTo>
                  <a:lnTo>
                    <a:pt x="6" y="64"/>
                  </a:lnTo>
                  <a:lnTo>
                    <a:pt x="13" y="71"/>
                  </a:lnTo>
                  <a:lnTo>
                    <a:pt x="16" y="93"/>
                  </a:lnTo>
                  <a:lnTo>
                    <a:pt x="22" y="90"/>
                  </a:lnTo>
                  <a:lnTo>
                    <a:pt x="22" y="87"/>
                  </a:lnTo>
                  <a:lnTo>
                    <a:pt x="22" y="80"/>
                  </a:lnTo>
                  <a:lnTo>
                    <a:pt x="22" y="74"/>
                  </a:lnTo>
                  <a:lnTo>
                    <a:pt x="32" y="64"/>
                  </a:lnTo>
                  <a:lnTo>
                    <a:pt x="35" y="64"/>
                  </a:lnTo>
                  <a:lnTo>
                    <a:pt x="35" y="55"/>
                  </a:lnTo>
                  <a:lnTo>
                    <a:pt x="32" y="55"/>
                  </a:lnTo>
                  <a:lnTo>
                    <a:pt x="29" y="51"/>
                  </a:lnTo>
                  <a:lnTo>
                    <a:pt x="25" y="51"/>
                  </a:lnTo>
                  <a:lnTo>
                    <a:pt x="25" y="48"/>
                  </a:lnTo>
                  <a:lnTo>
                    <a:pt x="22" y="48"/>
                  </a:lnTo>
                  <a:lnTo>
                    <a:pt x="19" y="45"/>
                  </a:lnTo>
                  <a:lnTo>
                    <a:pt x="19" y="42"/>
                  </a:lnTo>
                  <a:lnTo>
                    <a:pt x="22" y="45"/>
                  </a:lnTo>
                  <a:lnTo>
                    <a:pt x="22" y="42"/>
                  </a:lnTo>
                  <a:lnTo>
                    <a:pt x="29" y="35"/>
                  </a:lnTo>
                  <a:lnTo>
                    <a:pt x="32" y="29"/>
                  </a:lnTo>
                  <a:lnTo>
                    <a:pt x="29" y="22"/>
                  </a:lnTo>
                  <a:lnTo>
                    <a:pt x="25" y="19"/>
                  </a:lnTo>
                  <a:lnTo>
                    <a:pt x="25" y="16"/>
                  </a:lnTo>
                  <a:lnTo>
                    <a:pt x="25" y="13"/>
                  </a:lnTo>
                  <a:lnTo>
                    <a:pt x="29" y="13"/>
                  </a:lnTo>
                  <a:lnTo>
                    <a:pt x="32" y="6"/>
                  </a:lnTo>
                  <a:lnTo>
                    <a:pt x="29" y="6"/>
                  </a:lnTo>
                  <a:lnTo>
                    <a:pt x="25" y="10"/>
                  </a:lnTo>
                  <a:lnTo>
                    <a:pt x="22" y="6"/>
                  </a:lnTo>
                  <a:lnTo>
                    <a:pt x="22" y="3"/>
                  </a:lnTo>
                  <a:lnTo>
                    <a:pt x="19" y="0"/>
                  </a:lnTo>
                  <a:lnTo>
                    <a:pt x="13" y="3"/>
                  </a:lnTo>
                  <a:lnTo>
                    <a:pt x="9" y="6"/>
                  </a:lnTo>
                  <a:close/>
                </a:path>
              </a:pathLst>
            </a:custGeom>
            <a:solidFill>
              <a:srgbClr val="CCCCCC"/>
            </a:solidFill>
            <a:ln w="9525">
              <a:noFill/>
              <a:round/>
              <a:headEnd/>
              <a:tailEnd/>
            </a:ln>
          </p:spPr>
          <p:txBody>
            <a:bodyPr/>
            <a:lstStyle/>
            <a:p>
              <a:endParaRPr lang="en-US"/>
            </a:p>
          </p:txBody>
        </p:sp>
        <p:sp>
          <p:nvSpPr>
            <p:cNvPr id="31967" name="Freeform 399"/>
            <p:cNvSpPr>
              <a:spLocks/>
            </p:cNvSpPr>
            <p:nvPr/>
          </p:nvSpPr>
          <p:spPr bwMode="auto">
            <a:xfrm>
              <a:off x="2807" y="2067"/>
              <a:ext cx="49" cy="130"/>
            </a:xfrm>
            <a:custGeom>
              <a:avLst/>
              <a:gdLst>
                <a:gd name="T0" fmla="*/ 9 w 35"/>
                <a:gd name="T1" fmla="*/ 6 h 93"/>
                <a:gd name="T2" fmla="*/ 6 w 35"/>
                <a:gd name="T3" fmla="*/ 13 h 93"/>
                <a:gd name="T4" fmla="*/ 6 w 35"/>
                <a:gd name="T5" fmla="*/ 13 h 93"/>
                <a:gd name="T6" fmla="*/ 6 w 35"/>
                <a:gd name="T7" fmla="*/ 19 h 93"/>
                <a:gd name="T8" fmla="*/ 6 w 35"/>
                <a:gd name="T9" fmla="*/ 29 h 93"/>
                <a:gd name="T10" fmla="*/ 6 w 35"/>
                <a:gd name="T11" fmla="*/ 35 h 93"/>
                <a:gd name="T12" fmla="*/ 0 w 35"/>
                <a:gd name="T13" fmla="*/ 45 h 93"/>
                <a:gd name="T14" fmla="*/ 0 w 35"/>
                <a:gd name="T15" fmla="*/ 55 h 93"/>
                <a:gd name="T16" fmla="*/ 6 w 35"/>
                <a:gd name="T17" fmla="*/ 58 h 93"/>
                <a:gd name="T18" fmla="*/ 6 w 35"/>
                <a:gd name="T19" fmla="*/ 61 h 93"/>
                <a:gd name="T20" fmla="*/ 6 w 35"/>
                <a:gd name="T21" fmla="*/ 64 h 93"/>
                <a:gd name="T22" fmla="*/ 13 w 35"/>
                <a:gd name="T23" fmla="*/ 71 h 93"/>
                <a:gd name="T24" fmla="*/ 16 w 35"/>
                <a:gd name="T25" fmla="*/ 93 h 93"/>
                <a:gd name="T26" fmla="*/ 22 w 35"/>
                <a:gd name="T27" fmla="*/ 90 h 93"/>
                <a:gd name="T28" fmla="*/ 22 w 35"/>
                <a:gd name="T29" fmla="*/ 87 h 93"/>
                <a:gd name="T30" fmla="*/ 22 w 35"/>
                <a:gd name="T31" fmla="*/ 80 h 93"/>
                <a:gd name="T32" fmla="*/ 22 w 35"/>
                <a:gd name="T33" fmla="*/ 74 h 93"/>
                <a:gd name="T34" fmla="*/ 32 w 35"/>
                <a:gd name="T35" fmla="*/ 64 h 93"/>
                <a:gd name="T36" fmla="*/ 35 w 35"/>
                <a:gd name="T37" fmla="*/ 64 h 93"/>
                <a:gd name="T38" fmla="*/ 35 w 35"/>
                <a:gd name="T39" fmla="*/ 55 h 93"/>
                <a:gd name="T40" fmla="*/ 32 w 35"/>
                <a:gd name="T41" fmla="*/ 55 h 93"/>
                <a:gd name="T42" fmla="*/ 29 w 35"/>
                <a:gd name="T43" fmla="*/ 51 h 93"/>
                <a:gd name="T44" fmla="*/ 25 w 35"/>
                <a:gd name="T45" fmla="*/ 51 h 93"/>
                <a:gd name="T46" fmla="*/ 25 w 35"/>
                <a:gd name="T47" fmla="*/ 48 h 93"/>
                <a:gd name="T48" fmla="*/ 22 w 35"/>
                <a:gd name="T49" fmla="*/ 48 h 93"/>
                <a:gd name="T50" fmla="*/ 22 w 35"/>
                <a:gd name="T51" fmla="*/ 48 h 93"/>
                <a:gd name="T52" fmla="*/ 19 w 35"/>
                <a:gd name="T53" fmla="*/ 45 h 93"/>
                <a:gd name="T54" fmla="*/ 19 w 35"/>
                <a:gd name="T55" fmla="*/ 42 h 93"/>
                <a:gd name="T56" fmla="*/ 22 w 35"/>
                <a:gd name="T57" fmla="*/ 45 h 93"/>
                <a:gd name="T58" fmla="*/ 22 w 35"/>
                <a:gd name="T59" fmla="*/ 42 h 93"/>
                <a:gd name="T60" fmla="*/ 29 w 35"/>
                <a:gd name="T61" fmla="*/ 35 h 93"/>
                <a:gd name="T62" fmla="*/ 32 w 35"/>
                <a:gd name="T63" fmla="*/ 29 h 93"/>
                <a:gd name="T64" fmla="*/ 29 w 35"/>
                <a:gd name="T65" fmla="*/ 22 h 93"/>
                <a:gd name="T66" fmla="*/ 25 w 35"/>
                <a:gd name="T67" fmla="*/ 19 h 93"/>
                <a:gd name="T68" fmla="*/ 25 w 35"/>
                <a:gd name="T69" fmla="*/ 16 h 93"/>
                <a:gd name="T70" fmla="*/ 25 w 35"/>
                <a:gd name="T71" fmla="*/ 13 h 93"/>
                <a:gd name="T72" fmla="*/ 29 w 35"/>
                <a:gd name="T73" fmla="*/ 13 h 93"/>
                <a:gd name="T74" fmla="*/ 32 w 35"/>
                <a:gd name="T75" fmla="*/ 6 h 93"/>
                <a:gd name="T76" fmla="*/ 29 w 35"/>
                <a:gd name="T77" fmla="*/ 6 h 93"/>
                <a:gd name="T78" fmla="*/ 25 w 35"/>
                <a:gd name="T79" fmla="*/ 10 h 93"/>
                <a:gd name="T80" fmla="*/ 22 w 35"/>
                <a:gd name="T81" fmla="*/ 6 h 93"/>
                <a:gd name="T82" fmla="*/ 22 w 35"/>
                <a:gd name="T83" fmla="*/ 3 h 93"/>
                <a:gd name="T84" fmla="*/ 22 w 35"/>
                <a:gd name="T85" fmla="*/ 3 h 93"/>
                <a:gd name="T86" fmla="*/ 19 w 35"/>
                <a:gd name="T87" fmla="*/ 0 h 93"/>
                <a:gd name="T88" fmla="*/ 13 w 35"/>
                <a:gd name="T89" fmla="*/ 3 h 93"/>
                <a:gd name="T90" fmla="*/ 9 w 35"/>
                <a:gd name="T91" fmla="*/ 6 h 93"/>
                <a:gd name="T92" fmla="*/ 9 w 35"/>
                <a:gd name="T93" fmla="*/ 6 h 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
                <a:gd name="T142" fmla="*/ 0 h 93"/>
                <a:gd name="T143" fmla="*/ 35 w 35"/>
                <a:gd name="T144" fmla="*/ 93 h 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 h="93">
                  <a:moveTo>
                    <a:pt x="9" y="6"/>
                  </a:moveTo>
                  <a:lnTo>
                    <a:pt x="6" y="13"/>
                  </a:lnTo>
                  <a:lnTo>
                    <a:pt x="6" y="19"/>
                  </a:lnTo>
                  <a:lnTo>
                    <a:pt x="6" y="29"/>
                  </a:lnTo>
                  <a:lnTo>
                    <a:pt x="6" y="35"/>
                  </a:lnTo>
                  <a:lnTo>
                    <a:pt x="0" y="45"/>
                  </a:lnTo>
                  <a:lnTo>
                    <a:pt x="0" y="55"/>
                  </a:lnTo>
                  <a:lnTo>
                    <a:pt x="6" y="58"/>
                  </a:lnTo>
                  <a:lnTo>
                    <a:pt x="6" y="61"/>
                  </a:lnTo>
                  <a:lnTo>
                    <a:pt x="6" y="64"/>
                  </a:lnTo>
                  <a:lnTo>
                    <a:pt x="13" y="71"/>
                  </a:lnTo>
                  <a:lnTo>
                    <a:pt x="16" y="93"/>
                  </a:lnTo>
                  <a:lnTo>
                    <a:pt x="22" y="90"/>
                  </a:lnTo>
                  <a:lnTo>
                    <a:pt x="22" y="87"/>
                  </a:lnTo>
                  <a:lnTo>
                    <a:pt x="22" y="80"/>
                  </a:lnTo>
                  <a:lnTo>
                    <a:pt x="22" y="74"/>
                  </a:lnTo>
                  <a:lnTo>
                    <a:pt x="32" y="64"/>
                  </a:lnTo>
                  <a:lnTo>
                    <a:pt x="35" y="64"/>
                  </a:lnTo>
                  <a:lnTo>
                    <a:pt x="35" y="55"/>
                  </a:lnTo>
                  <a:lnTo>
                    <a:pt x="32" y="55"/>
                  </a:lnTo>
                  <a:lnTo>
                    <a:pt x="29" y="51"/>
                  </a:lnTo>
                  <a:lnTo>
                    <a:pt x="25" y="51"/>
                  </a:lnTo>
                  <a:lnTo>
                    <a:pt x="25" y="48"/>
                  </a:lnTo>
                  <a:lnTo>
                    <a:pt x="22" y="48"/>
                  </a:lnTo>
                  <a:lnTo>
                    <a:pt x="19" y="45"/>
                  </a:lnTo>
                  <a:lnTo>
                    <a:pt x="19" y="42"/>
                  </a:lnTo>
                  <a:lnTo>
                    <a:pt x="22" y="45"/>
                  </a:lnTo>
                  <a:lnTo>
                    <a:pt x="22" y="42"/>
                  </a:lnTo>
                  <a:lnTo>
                    <a:pt x="29" y="35"/>
                  </a:lnTo>
                  <a:lnTo>
                    <a:pt x="32" y="29"/>
                  </a:lnTo>
                  <a:lnTo>
                    <a:pt x="29" y="22"/>
                  </a:lnTo>
                  <a:lnTo>
                    <a:pt x="25" y="19"/>
                  </a:lnTo>
                  <a:lnTo>
                    <a:pt x="25" y="16"/>
                  </a:lnTo>
                  <a:lnTo>
                    <a:pt x="25" y="13"/>
                  </a:lnTo>
                  <a:lnTo>
                    <a:pt x="29" y="13"/>
                  </a:lnTo>
                  <a:lnTo>
                    <a:pt x="32" y="6"/>
                  </a:lnTo>
                  <a:lnTo>
                    <a:pt x="29" y="6"/>
                  </a:lnTo>
                  <a:lnTo>
                    <a:pt x="25" y="10"/>
                  </a:lnTo>
                  <a:lnTo>
                    <a:pt x="22" y="6"/>
                  </a:lnTo>
                  <a:lnTo>
                    <a:pt x="22" y="3"/>
                  </a:lnTo>
                  <a:lnTo>
                    <a:pt x="19" y="0"/>
                  </a:lnTo>
                  <a:lnTo>
                    <a:pt x="13" y="3"/>
                  </a:lnTo>
                  <a:lnTo>
                    <a:pt x="9" y="6"/>
                  </a:lnTo>
                </a:path>
              </a:pathLst>
            </a:custGeom>
            <a:noFill/>
            <a:ln w="0">
              <a:solidFill>
                <a:srgbClr val="7F7F7F"/>
              </a:solidFill>
              <a:round/>
              <a:headEnd/>
              <a:tailEnd/>
            </a:ln>
          </p:spPr>
          <p:txBody>
            <a:bodyPr/>
            <a:lstStyle/>
            <a:p>
              <a:endParaRPr lang="en-US"/>
            </a:p>
          </p:txBody>
        </p:sp>
        <p:sp>
          <p:nvSpPr>
            <p:cNvPr id="31968" name="Freeform 400"/>
            <p:cNvSpPr>
              <a:spLocks/>
            </p:cNvSpPr>
            <p:nvPr/>
          </p:nvSpPr>
          <p:spPr bwMode="auto">
            <a:xfrm>
              <a:off x="3178" y="2418"/>
              <a:ext cx="84" cy="104"/>
            </a:xfrm>
            <a:custGeom>
              <a:avLst/>
              <a:gdLst>
                <a:gd name="T0" fmla="*/ 16 w 61"/>
                <a:gd name="T1" fmla="*/ 0 h 74"/>
                <a:gd name="T2" fmla="*/ 13 w 61"/>
                <a:gd name="T3" fmla="*/ 6 h 74"/>
                <a:gd name="T4" fmla="*/ 6 w 61"/>
                <a:gd name="T5" fmla="*/ 9 h 74"/>
                <a:gd name="T6" fmla="*/ 6 w 61"/>
                <a:gd name="T7" fmla="*/ 13 h 74"/>
                <a:gd name="T8" fmla="*/ 3 w 61"/>
                <a:gd name="T9" fmla="*/ 13 h 74"/>
                <a:gd name="T10" fmla="*/ 0 w 61"/>
                <a:gd name="T11" fmla="*/ 42 h 74"/>
                <a:gd name="T12" fmla="*/ 0 w 61"/>
                <a:gd name="T13" fmla="*/ 51 h 74"/>
                <a:gd name="T14" fmla="*/ 3 w 61"/>
                <a:gd name="T15" fmla="*/ 51 h 74"/>
                <a:gd name="T16" fmla="*/ 3 w 61"/>
                <a:gd name="T17" fmla="*/ 48 h 74"/>
                <a:gd name="T18" fmla="*/ 6 w 61"/>
                <a:gd name="T19" fmla="*/ 48 h 74"/>
                <a:gd name="T20" fmla="*/ 10 w 61"/>
                <a:gd name="T21" fmla="*/ 51 h 74"/>
                <a:gd name="T22" fmla="*/ 10 w 61"/>
                <a:gd name="T23" fmla="*/ 42 h 74"/>
                <a:gd name="T24" fmla="*/ 16 w 61"/>
                <a:gd name="T25" fmla="*/ 45 h 74"/>
                <a:gd name="T26" fmla="*/ 16 w 61"/>
                <a:gd name="T27" fmla="*/ 48 h 74"/>
                <a:gd name="T28" fmla="*/ 19 w 61"/>
                <a:gd name="T29" fmla="*/ 48 h 74"/>
                <a:gd name="T30" fmla="*/ 23 w 61"/>
                <a:gd name="T31" fmla="*/ 45 h 74"/>
                <a:gd name="T32" fmla="*/ 23 w 61"/>
                <a:gd name="T33" fmla="*/ 48 h 74"/>
                <a:gd name="T34" fmla="*/ 26 w 61"/>
                <a:gd name="T35" fmla="*/ 48 h 74"/>
                <a:gd name="T36" fmla="*/ 29 w 61"/>
                <a:gd name="T37" fmla="*/ 48 h 74"/>
                <a:gd name="T38" fmla="*/ 32 w 61"/>
                <a:gd name="T39" fmla="*/ 48 h 74"/>
                <a:gd name="T40" fmla="*/ 39 w 61"/>
                <a:gd name="T41" fmla="*/ 51 h 74"/>
                <a:gd name="T42" fmla="*/ 42 w 61"/>
                <a:gd name="T43" fmla="*/ 58 h 74"/>
                <a:gd name="T44" fmla="*/ 48 w 61"/>
                <a:gd name="T45" fmla="*/ 64 h 74"/>
                <a:gd name="T46" fmla="*/ 48 w 61"/>
                <a:gd name="T47" fmla="*/ 67 h 74"/>
                <a:gd name="T48" fmla="*/ 55 w 61"/>
                <a:gd name="T49" fmla="*/ 74 h 74"/>
                <a:gd name="T50" fmla="*/ 61 w 61"/>
                <a:gd name="T51" fmla="*/ 71 h 74"/>
                <a:gd name="T52" fmla="*/ 55 w 61"/>
                <a:gd name="T53" fmla="*/ 64 h 74"/>
                <a:gd name="T54" fmla="*/ 51 w 61"/>
                <a:gd name="T55" fmla="*/ 58 h 74"/>
                <a:gd name="T56" fmla="*/ 51 w 61"/>
                <a:gd name="T57" fmla="*/ 58 h 74"/>
                <a:gd name="T58" fmla="*/ 48 w 61"/>
                <a:gd name="T59" fmla="*/ 54 h 74"/>
                <a:gd name="T60" fmla="*/ 48 w 61"/>
                <a:gd name="T61" fmla="*/ 54 h 74"/>
                <a:gd name="T62" fmla="*/ 42 w 61"/>
                <a:gd name="T63" fmla="*/ 45 h 74"/>
                <a:gd name="T64" fmla="*/ 39 w 61"/>
                <a:gd name="T65" fmla="*/ 45 h 74"/>
                <a:gd name="T66" fmla="*/ 35 w 61"/>
                <a:gd name="T67" fmla="*/ 42 h 74"/>
                <a:gd name="T68" fmla="*/ 32 w 61"/>
                <a:gd name="T69" fmla="*/ 42 h 74"/>
                <a:gd name="T70" fmla="*/ 32 w 61"/>
                <a:gd name="T71" fmla="*/ 38 h 74"/>
                <a:gd name="T72" fmla="*/ 32 w 61"/>
                <a:gd name="T73" fmla="*/ 35 h 74"/>
                <a:gd name="T74" fmla="*/ 29 w 61"/>
                <a:gd name="T75" fmla="*/ 35 h 74"/>
                <a:gd name="T76" fmla="*/ 29 w 61"/>
                <a:gd name="T77" fmla="*/ 35 h 74"/>
                <a:gd name="T78" fmla="*/ 29 w 61"/>
                <a:gd name="T79" fmla="*/ 38 h 74"/>
                <a:gd name="T80" fmla="*/ 29 w 61"/>
                <a:gd name="T81" fmla="*/ 38 h 74"/>
                <a:gd name="T82" fmla="*/ 26 w 61"/>
                <a:gd name="T83" fmla="*/ 32 h 74"/>
                <a:gd name="T84" fmla="*/ 26 w 61"/>
                <a:gd name="T85" fmla="*/ 32 h 74"/>
                <a:gd name="T86" fmla="*/ 23 w 61"/>
                <a:gd name="T87" fmla="*/ 29 h 74"/>
                <a:gd name="T88" fmla="*/ 19 w 61"/>
                <a:gd name="T89" fmla="*/ 6 h 74"/>
                <a:gd name="T90" fmla="*/ 16 w 61"/>
                <a:gd name="T91" fmla="*/ 0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74"/>
                <a:gd name="T140" fmla="*/ 61 w 61"/>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74">
                  <a:moveTo>
                    <a:pt x="16" y="0"/>
                  </a:moveTo>
                  <a:lnTo>
                    <a:pt x="13" y="6"/>
                  </a:lnTo>
                  <a:lnTo>
                    <a:pt x="6" y="9"/>
                  </a:lnTo>
                  <a:lnTo>
                    <a:pt x="6" y="13"/>
                  </a:lnTo>
                  <a:lnTo>
                    <a:pt x="3" y="13"/>
                  </a:lnTo>
                  <a:lnTo>
                    <a:pt x="0" y="42"/>
                  </a:lnTo>
                  <a:lnTo>
                    <a:pt x="0" y="51"/>
                  </a:lnTo>
                  <a:lnTo>
                    <a:pt x="3" y="51"/>
                  </a:lnTo>
                  <a:lnTo>
                    <a:pt x="3" y="48"/>
                  </a:lnTo>
                  <a:lnTo>
                    <a:pt x="6" y="48"/>
                  </a:lnTo>
                  <a:lnTo>
                    <a:pt x="10" y="51"/>
                  </a:lnTo>
                  <a:lnTo>
                    <a:pt x="10" y="42"/>
                  </a:lnTo>
                  <a:lnTo>
                    <a:pt x="16" y="45"/>
                  </a:lnTo>
                  <a:lnTo>
                    <a:pt x="16" y="48"/>
                  </a:lnTo>
                  <a:lnTo>
                    <a:pt x="19" y="48"/>
                  </a:lnTo>
                  <a:lnTo>
                    <a:pt x="23" y="45"/>
                  </a:lnTo>
                  <a:lnTo>
                    <a:pt x="23" y="48"/>
                  </a:lnTo>
                  <a:lnTo>
                    <a:pt x="26" y="48"/>
                  </a:lnTo>
                  <a:lnTo>
                    <a:pt x="29" y="48"/>
                  </a:lnTo>
                  <a:lnTo>
                    <a:pt x="32" y="48"/>
                  </a:lnTo>
                  <a:lnTo>
                    <a:pt x="39" y="51"/>
                  </a:lnTo>
                  <a:lnTo>
                    <a:pt x="42" y="58"/>
                  </a:lnTo>
                  <a:lnTo>
                    <a:pt x="48" y="64"/>
                  </a:lnTo>
                  <a:lnTo>
                    <a:pt x="48" y="67"/>
                  </a:lnTo>
                  <a:lnTo>
                    <a:pt x="55" y="74"/>
                  </a:lnTo>
                  <a:lnTo>
                    <a:pt x="61" y="71"/>
                  </a:lnTo>
                  <a:lnTo>
                    <a:pt x="55" y="64"/>
                  </a:lnTo>
                  <a:lnTo>
                    <a:pt x="51" y="58"/>
                  </a:lnTo>
                  <a:lnTo>
                    <a:pt x="48" y="54"/>
                  </a:lnTo>
                  <a:lnTo>
                    <a:pt x="42" y="45"/>
                  </a:lnTo>
                  <a:lnTo>
                    <a:pt x="39" y="45"/>
                  </a:lnTo>
                  <a:lnTo>
                    <a:pt x="35" y="42"/>
                  </a:lnTo>
                  <a:lnTo>
                    <a:pt x="32" y="42"/>
                  </a:lnTo>
                  <a:lnTo>
                    <a:pt x="32" y="38"/>
                  </a:lnTo>
                  <a:lnTo>
                    <a:pt x="32" y="35"/>
                  </a:lnTo>
                  <a:lnTo>
                    <a:pt x="29" y="35"/>
                  </a:lnTo>
                  <a:lnTo>
                    <a:pt x="29" y="38"/>
                  </a:lnTo>
                  <a:lnTo>
                    <a:pt x="26" y="32"/>
                  </a:lnTo>
                  <a:lnTo>
                    <a:pt x="23" y="29"/>
                  </a:lnTo>
                  <a:lnTo>
                    <a:pt x="19" y="6"/>
                  </a:lnTo>
                  <a:lnTo>
                    <a:pt x="16" y="0"/>
                  </a:lnTo>
                  <a:close/>
                </a:path>
              </a:pathLst>
            </a:custGeom>
            <a:solidFill>
              <a:srgbClr val="CCCCCC"/>
            </a:solidFill>
            <a:ln w="9525">
              <a:noFill/>
              <a:round/>
              <a:headEnd/>
              <a:tailEnd/>
            </a:ln>
          </p:spPr>
          <p:txBody>
            <a:bodyPr/>
            <a:lstStyle/>
            <a:p>
              <a:endParaRPr lang="en-US"/>
            </a:p>
          </p:txBody>
        </p:sp>
        <p:sp>
          <p:nvSpPr>
            <p:cNvPr id="31969" name="Freeform 401"/>
            <p:cNvSpPr>
              <a:spLocks/>
            </p:cNvSpPr>
            <p:nvPr/>
          </p:nvSpPr>
          <p:spPr bwMode="auto">
            <a:xfrm>
              <a:off x="3178" y="2418"/>
              <a:ext cx="84" cy="104"/>
            </a:xfrm>
            <a:custGeom>
              <a:avLst/>
              <a:gdLst>
                <a:gd name="T0" fmla="*/ 16 w 61"/>
                <a:gd name="T1" fmla="*/ 0 h 74"/>
                <a:gd name="T2" fmla="*/ 13 w 61"/>
                <a:gd name="T3" fmla="*/ 6 h 74"/>
                <a:gd name="T4" fmla="*/ 6 w 61"/>
                <a:gd name="T5" fmla="*/ 9 h 74"/>
                <a:gd name="T6" fmla="*/ 6 w 61"/>
                <a:gd name="T7" fmla="*/ 13 h 74"/>
                <a:gd name="T8" fmla="*/ 3 w 61"/>
                <a:gd name="T9" fmla="*/ 13 h 74"/>
                <a:gd name="T10" fmla="*/ 0 w 61"/>
                <a:gd name="T11" fmla="*/ 42 h 74"/>
                <a:gd name="T12" fmla="*/ 0 w 61"/>
                <a:gd name="T13" fmla="*/ 51 h 74"/>
                <a:gd name="T14" fmla="*/ 3 w 61"/>
                <a:gd name="T15" fmla="*/ 51 h 74"/>
                <a:gd name="T16" fmla="*/ 3 w 61"/>
                <a:gd name="T17" fmla="*/ 48 h 74"/>
                <a:gd name="T18" fmla="*/ 6 w 61"/>
                <a:gd name="T19" fmla="*/ 48 h 74"/>
                <a:gd name="T20" fmla="*/ 10 w 61"/>
                <a:gd name="T21" fmla="*/ 51 h 74"/>
                <a:gd name="T22" fmla="*/ 10 w 61"/>
                <a:gd name="T23" fmla="*/ 42 h 74"/>
                <a:gd name="T24" fmla="*/ 16 w 61"/>
                <a:gd name="T25" fmla="*/ 45 h 74"/>
                <a:gd name="T26" fmla="*/ 16 w 61"/>
                <a:gd name="T27" fmla="*/ 48 h 74"/>
                <a:gd name="T28" fmla="*/ 19 w 61"/>
                <a:gd name="T29" fmla="*/ 48 h 74"/>
                <a:gd name="T30" fmla="*/ 23 w 61"/>
                <a:gd name="T31" fmla="*/ 45 h 74"/>
                <a:gd name="T32" fmla="*/ 23 w 61"/>
                <a:gd name="T33" fmla="*/ 48 h 74"/>
                <a:gd name="T34" fmla="*/ 26 w 61"/>
                <a:gd name="T35" fmla="*/ 48 h 74"/>
                <a:gd name="T36" fmla="*/ 29 w 61"/>
                <a:gd name="T37" fmla="*/ 48 h 74"/>
                <a:gd name="T38" fmla="*/ 32 w 61"/>
                <a:gd name="T39" fmla="*/ 48 h 74"/>
                <a:gd name="T40" fmla="*/ 39 w 61"/>
                <a:gd name="T41" fmla="*/ 51 h 74"/>
                <a:gd name="T42" fmla="*/ 42 w 61"/>
                <a:gd name="T43" fmla="*/ 58 h 74"/>
                <a:gd name="T44" fmla="*/ 48 w 61"/>
                <a:gd name="T45" fmla="*/ 64 h 74"/>
                <a:gd name="T46" fmla="*/ 48 w 61"/>
                <a:gd name="T47" fmla="*/ 67 h 74"/>
                <a:gd name="T48" fmla="*/ 55 w 61"/>
                <a:gd name="T49" fmla="*/ 74 h 74"/>
                <a:gd name="T50" fmla="*/ 61 w 61"/>
                <a:gd name="T51" fmla="*/ 71 h 74"/>
                <a:gd name="T52" fmla="*/ 55 w 61"/>
                <a:gd name="T53" fmla="*/ 64 h 74"/>
                <a:gd name="T54" fmla="*/ 51 w 61"/>
                <a:gd name="T55" fmla="*/ 58 h 74"/>
                <a:gd name="T56" fmla="*/ 51 w 61"/>
                <a:gd name="T57" fmla="*/ 58 h 74"/>
                <a:gd name="T58" fmla="*/ 48 w 61"/>
                <a:gd name="T59" fmla="*/ 54 h 74"/>
                <a:gd name="T60" fmla="*/ 48 w 61"/>
                <a:gd name="T61" fmla="*/ 54 h 74"/>
                <a:gd name="T62" fmla="*/ 42 w 61"/>
                <a:gd name="T63" fmla="*/ 45 h 74"/>
                <a:gd name="T64" fmla="*/ 39 w 61"/>
                <a:gd name="T65" fmla="*/ 45 h 74"/>
                <a:gd name="T66" fmla="*/ 35 w 61"/>
                <a:gd name="T67" fmla="*/ 42 h 74"/>
                <a:gd name="T68" fmla="*/ 32 w 61"/>
                <a:gd name="T69" fmla="*/ 42 h 74"/>
                <a:gd name="T70" fmla="*/ 32 w 61"/>
                <a:gd name="T71" fmla="*/ 38 h 74"/>
                <a:gd name="T72" fmla="*/ 32 w 61"/>
                <a:gd name="T73" fmla="*/ 35 h 74"/>
                <a:gd name="T74" fmla="*/ 29 w 61"/>
                <a:gd name="T75" fmla="*/ 35 h 74"/>
                <a:gd name="T76" fmla="*/ 29 w 61"/>
                <a:gd name="T77" fmla="*/ 35 h 74"/>
                <a:gd name="T78" fmla="*/ 29 w 61"/>
                <a:gd name="T79" fmla="*/ 38 h 74"/>
                <a:gd name="T80" fmla="*/ 29 w 61"/>
                <a:gd name="T81" fmla="*/ 38 h 74"/>
                <a:gd name="T82" fmla="*/ 26 w 61"/>
                <a:gd name="T83" fmla="*/ 32 h 74"/>
                <a:gd name="T84" fmla="*/ 26 w 61"/>
                <a:gd name="T85" fmla="*/ 32 h 74"/>
                <a:gd name="T86" fmla="*/ 23 w 61"/>
                <a:gd name="T87" fmla="*/ 29 h 74"/>
                <a:gd name="T88" fmla="*/ 19 w 61"/>
                <a:gd name="T89" fmla="*/ 6 h 74"/>
                <a:gd name="T90" fmla="*/ 16 w 61"/>
                <a:gd name="T91" fmla="*/ 0 h 74"/>
                <a:gd name="T92" fmla="*/ 16 w 61"/>
                <a:gd name="T93" fmla="*/ 0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
                <a:gd name="T142" fmla="*/ 0 h 74"/>
                <a:gd name="T143" fmla="*/ 61 w 61"/>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 h="74">
                  <a:moveTo>
                    <a:pt x="16" y="0"/>
                  </a:moveTo>
                  <a:lnTo>
                    <a:pt x="13" y="6"/>
                  </a:lnTo>
                  <a:lnTo>
                    <a:pt x="6" y="9"/>
                  </a:lnTo>
                  <a:lnTo>
                    <a:pt x="6" y="13"/>
                  </a:lnTo>
                  <a:lnTo>
                    <a:pt x="3" y="13"/>
                  </a:lnTo>
                  <a:lnTo>
                    <a:pt x="0" y="42"/>
                  </a:lnTo>
                  <a:lnTo>
                    <a:pt x="0" y="51"/>
                  </a:lnTo>
                  <a:lnTo>
                    <a:pt x="3" y="51"/>
                  </a:lnTo>
                  <a:lnTo>
                    <a:pt x="3" y="48"/>
                  </a:lnTo>
                  <a:lnTo>
                    <a:pt x="6" y="48"/>
                  </a:lnTo>
                  <a:lnTo>
                    <a:pt x="10" y="51"/>
                  </a:lnTo>
                  <a:lnTo>
                    <a:pt x="10" y="42"/>
                  </a:lnTo>
                  <a:lnTo>
                    <a:pt x="16" y="45"/>
                  </a:lnTo>
                  <a:lnTo>
                    <a:pt x="16" y="48"/>
                  </a:lnTo>
                  <a:lnTo>
                    <a:pt x="19" y="48"/>
                  </a:lnTo>
                  <a:lnTo>
                    <a:pt x="23" y="45"/>
                  </a:lnTo>
                  <a:lnTo>
                    <a:pt x="23" y="48"/>
                  </a:lnTo>
                  <a:lnTo>
                    <a:pt x="26" y="48"/>
                  </a:lnTo>
                  <a:lnTo>
                    <a:pt x="29" y="48"/>
                  </a:lnTo>
                  <a:lnTo>
                    <a:pt x="32" y="48"/>
                  </a:lnTo>
                  <a:lnTo>
                    <a:pt x="39" y="51"/>
                  </a:lnTo>
                  <a:lnTo>
                    <a:pt x="42" y="58"/>
                  </a:lnTo>
                  <a:lnTo>
                    <a:pt x="48" y="64"/>
                  </a:lnTo>
                  <a:lnTo>
                    <a:pt x="48" y="67"/>
                  </a:lnTo>
                  <a:lnTo>
                    <a:pt x="55" y="74"/>
                  </a:lnTo>
                  <a:lnTo>
                    <a:pt x="61" y="71"/>
                  </a:lnTo>
                  <a:lnTo>
                    <a:pt x="55" y="64"/>
                  </a:lnTo>
                  <a:lnTo>
                    <a:pt x="51" y="58"/>
                  </a:lnTo>
                  <a:lnTo>
                    <a:pt x="48" y="54"/>
                  </a:lnTo>
                  <a:lnTo>
                    <a:pt x="42" y="45"/>
                  </a:lnTo>
                  <a:lnTo>
                    <a:pt x="39" y="45"/>
                  </a:lnTo>
                  <a:lnTo>
                    <a:pt x="35" y="42"/>
                  </a:lnTo>
                  <a:lnTo>
                    <a:pt x="32" y="42"/>
                  </a:lnTo>
                  <a:lnTo>
                    <a:pt x="32" y="38"/>
                  </a:lnTo>
                  <a:lnTo>
                    <a:pt x="32" y="35"/>
                  </a:lnTo>
                  <a:lnTo>
                    <a:pt x="29" y="35"/>
                  </a:lnTo>
                  <a:lnTo>
                    <a:pt x="29" y="38"/>
                  </a:lnTo>
                  <a:lnTo>
                    <a:pt x="26" y="32"/>
                  </a:lnTo>
                  <a:lnTo>
                    <a:pt x="23" y="29"/>
                  </a:lnTo>
                  <a:lnTo>
                    <a:pt x="19" y="6"/>
                  </a:lnTo>
                  <a:lnTo>
                    <a:pt x="16" y="0"/>
                  </a:lnTo>
                </a:path>
              </a:pathLst>
            </a:custGeom>
            <a:noFill/>
            <a:ln w="0">
              <a:solidFill>
                <a:srgbClr val="7F7F7F"/>
              </a:solidFill>
              <a:round/>
              <a:headEnd/>
              <a:tailEnd/>
            </a:ln>
          </p:spPr>
          <p:txBody>
            <a:bodyPr/>
            <a:lstStyle/>
            <a:p>
              <a:endParaRPr lang="en-US"/>
            </a:p>
          </p:txBody>
        </p:sp>
        <p:sp>
          <p:nvSpPr>
            <p:cNvPr id="31970" name="Freeform 402"/>
            <p:cNvSpPr>
              <a:spLocks/>
            </p:cNvSpPr>
            <p:nvPr/>
          </p:nvSpPr>
          <p:spPr bwMode="auto">
            <a:xfrm>
              <a:off x="3244" y="2518"/>
              <a:ext cx="22" cy="31"/>
            </a:xfrm>
            <a:custGeom>
              <a:avLst/>
              <a:gdLst>
                <a:gd name="T0" fmla="*/ 13 w 16"/>
                <a:gd name="T1" fmla="*/ 0 h 22"/>
                <a:gd name="T2" fmla="*/ 7 w 16"/>
                <a:gd name="T3" fmla="*/ 3 h 22"/>
                <a:gd name="T4" fmla="*/ 3 w 16"/>
                <a:gd name="T5" fmla="*/ 6 h 22"/>
                <a:gd name="T6" fmla="*/ 3 w 16"/>
                <a:gd name="T7" fmla="*/ 12 h 22"/>
                <a:gd name="T8" fmla="*/ 0 w 16"/>
                <a:gd name="T9" fmla="*/ 19 h 22"/>
                <a:gd name="T10" fmla="*/ 3 w 16"/>
                <a:gd name="T11" fmla="*/ 22 h 22"/>
                <a:gd name="T12" fmla="*/ 7 w 16"/>
                <a:gd name="T13" fmla="*/ 22 h 22"/>
                <a:gd name="T14" fmla="*/ 10 w 16"/>
                <a:gd name="T15" fmla="*/ 19 h 22"/>
                <a:gd name="T16" fmla="*/ 13 w 16"/>
                <a:gd name="T17" fmla="*/ 22 h 22"/>
                <a:gd name="T18" fmla="*/ 13 w 16"/>
                <a:gd name="T19" fmla="*/ 16 h 22"/>
                <a:gd name="T20" fmla="*/ 13 w 16"/>
                <a:gd name="T21" fmla="*/ 12 h 22"/>
                <a:gd name="T22" fmla="*/ 10 w 16"/>
                <a:gd name="T23" fmla="*/ 16 h 22"/>
                <a:gd name="T24" fmla="*/ 7 w 16"/>
                <a:gd name="T25" fmla="*/ 16 h 22"/>
                <a:gd name="T26" fmla="*/ 10 w 16"/>
                <a:gd name="T27" fmla="*/ 16 h 22"/>
                <a:gd name="T28" fmla="*/ 10 w 16"/>
                <a:gd name="T29" fmla="*/ 12 h 22"/>
                <a:gd name="T30" fmla="*/ 16 w 16"/>
                <a:gd name="T31" fmla="*/ 9 h 22"/>
                <a:gd name="T32" fmla="*/ 16 w 16"/>
                <a:gd name="T33" fmla="*/ 3 h 22"/>
                <a:gd name="T34" fmla="*/ 13 w 16"/>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22"/>
                <a:gd name="T56" fmla="*/ 16 w 16"/>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22">
                  <a:moveTo>
                    <a:pt x="13" y="0"/>
                  </a:moveTo>
                  <a:lnTo>
                    <a:pt x="7" y="3"/>
                  </a:lnTo>
                  <a:lnTo>
                    <a:pt x="3" y="6"/>
                  </a:lnTo>
                  <a:lnTo>
                    <a:pt x="3" y="12"/>
                  </a:lnTo>
                  <a:lnTo>
                    <a:pt x="0" y="19"/>
                  </a:lnTo>
                  <a:lnTo>
                    <a:pt x="3" y="22"/>
                  </a:lnTo>
                  <a:lnTo>
                    <a:pt x="7" y="22"/>
                  </a:lnTo>
                  <a:lnTo>
                    <a:pt x="10" y="19"/>
                  </a:lnTo>
                  <a:lnTo>
                    <a:pt x="13" y="22"/>
                  </a:lnTo>
                  <a:lnTo>
                    <a:pt x="13" y="16"/>
                  </a:lnTo>
                  <a:lnTo>
                    <a:pt x="13" y="12"/>
                  </a:lnTo>
                  <a:lnTo>
                    <a:pt x="10" y="16"/>
                  </a:lnTo>
                  <a:lnTo>
                    <a:pt x="7" y="16"/>
                  </a:lnTo>
                  <a:lnTo>
                    <a:pt x="10" y="16"/>
                  </a:lnTo>
                  <a:lnTo>
                    <a:pt x="10" y="12"/>
                  </a:lnTo>
                  <a:lnTo>
                    <a:pt x="16" y="9"/>
                  </a:lnTo>
                  <a:lnTo>
                    <a:pt x="16" y="3"/>
                  </a:lnTo>
                  <a:lnTo>
                    <a:pt x="13" y="0"/>
                  </a:lnTo>
                  <a:close/>
                </a:path>
              </a:pathLst>
            </a:custGeom>
            <a:solidFill>
              <a:srgbClr val="CCCCCC"/>
            </a:solidFill>
            <a:ln w="9525">
              <a:noFill/>
              <a:round/>
              <a:headEnd/>
              <a:tailEnd/>
            </a:ln>
          </p:spPr>
          <p:txBody>
            <a:bodyPr/>
            <a:lstStyle/>
            <a:p>
              <a:endParaRPr lang="en-US"/>
            </a:p>
          </p:txBody>
        </p:sp>
        <p:sp>
          <p:nvSpPr>
            <p:cNvPr id="31971" name="Freeform 403"/>
            <p:cNvSpPr>
              <a:spLocks/>
            </p:cNvSpPr>
            <p:nvPr/>
          </p:nvSpPr>
          <p:spPr bwMode="auto">
            <a:xfrm>
              <a:off x="3244" y="2518"/>
              <a:ext cx="22" cy="31"/>
            </a:xfrm>
            <a:custGeom>
              <a:avLst/>
              <a:gdLst>
                <a:gd name="T0" fmla="*/ 13 w 16"/>
                <a:gd name="T1" fmla="*/ 0 h 22"/>
                <a:gd name="T2" fmla="*/ 7 w 16"/>
                <a:gd name="T3" fmla="*/ 3 h 22"/>
                <a:gd name="T4" fmla="*/ 3 w 16"/>
                <a:gd name="T5" fmla="*/ 6 h 22"/>
                <a:gd name="T6" fmla="*/ 3 w 16"/>
                <a:gd name="T7" fmla="*/ 12 h 22"/>
                <a:gd name="T8" fmla="*/ 0 w 16"/>
                <a:gd name="T9" fmla="*/ 19 h 22"/>
                <a:gd name="T10" fmla="*/ 3 w 16"/>
                <a:gd name="T11" fmla="*/ 22 h 22"/>
                <a:gd name="T12" fmla="*/ 7 w 16"/>
                <a:gd name="T13" fmla="*/ 22 h 22"/>
                <a:gd name="T14" fmla="*/ 10 w 16"/>
                <a:gd name="T15" fmla="*/ 19 h 22"/>
                <a:gd name="T16" fmla="*/ 13 w 16"/>
                <a:gd name="T17" fmla="*/ 22 h 22"/>
                <a:gd name="T18" fmla="*/ 13 w 16"/>
                <a:gd name="T19" fmla="*/ 16 h 22"/>
                <a:gd name="T20" fmla="*/ 13 w 16"/>
                <a:gd name="T21" fmla="*/ 12 h 22"/>
                <a:gd name="T22" fmla="*/ 10 w 16"/>
                <a:gd name="T23" fmla="*/ 16 h 22"/>
                <a:gd name="T24" fmla="*/ 7 w 16"/>
                <a:gd name="T25" fmla="*/ 16 h 22"/>
                <a:gd name="T26" fmla="*/ 10 w 16"/>
                <a:gd name="T27" fmla="*/ 16 h 22"/>
                <a:gd name="T28" fmla="*/ 10 w 16"/>
                <a:gd name="T29" fmla="*/ 12 h 22"/>
                <a:gd name="T30" fmla="*/ 16 w 16"/>
                <a:gd name="T31" fmla="*/ 9 h 22"/>
                <a:gd name="T32" fmla="*/ 16 w 16"/>
                <a:gd name="T33" fmla="*/ 3 h 22"/>
                <a:gd name="T34" fmla="*/ 13 w 16"/>
                <a:gd name="T35" fmla="*/ 0 h 22"/>
                <a:gd name="T36" fmla="*/ 13 w 16"/>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22"/>
                <a:gd name="T59" fmla="*/ 16 w 1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22">
                  <a:moveTo>
                    <a:pt x="13" y="0"/>
                  </a:moveTo>
                  <a:lnTo>
                    <a:pt x="7" y="3"/>
                  </a:lnTo>
                  <a:lnTo>
                    <a:pt x="3" y="6"/>
                  </a:lnTo>
                  <a:lnTo>
                    <a:pt x="3" y="12"/>
                  </a:lnTo>
                  <a:lnTo>
                    <a:pt x="0" y="19"/>
                  </a:lnTo>
                  <a:lnTo>
                    <a:pt x="3" y="22"/>
                  </a:lnTo>
                  <a:lnTo>
                    <a:pt x="7" y="22"/>
                  </a:lnTo>
                  <a:lnTo>
                    <a:pt x="10" y="19"/>
                  </a:lnTo>
                  <a:lnTo>
                    <a:pt x="13" y="22"/>
                  </a:lnTo>
                  <a:lnTo>
                    <a:pt x="13" y="16"/>
                  </a:lnTo>
                  <a:lnTo>
                    <a:pt x="13" y="12"/>
                  </a:lnTo>
                  <a:lnTo>
                    <a:pt x="10" y="16"/>
                  </a:lnTo>
                  <a:lnTo>
                    <a:pt x="7" y="16"/>
                  </a:lnTo>
                  <a:lnTo>
                    <a:pt x="10" y="16"/>
                  </a:lnTo>
                  <a:lnTo>
                    <a:pt x="10" y="12"/>
                  </a:lnTo>
                  <a:lnTo>
                    <a:pt x="16" y="9"/>
                  </a:lnTo>
                  <a:lnTo>
                    <a:pt x="16" y="3"/>
                  </a:lnTo>
                  <a:lnTo>
                    <a:pt x="13" y="0"/>
                  </a:lnTo>
                </a:path>
              </a:pathLst>
            </a:custGeom>
            <a:noFill/>
            <a:ln w="0">
              <a:solidFill>
                <a:srgbClr val="7F7F7F"/>
              </a:solidFill>
              <a:round/>
              <a:headEnd/>
              <a:tailEnd/>
            </a:ln>
          </p:spPr>
          <p:txBody>
            <a:bodyPr/>
            <a:lstStyle/>
            <a:p>
              <a:endParaRPr lang="en-US"/>
            </a:p>
          </p:txBody>
        </p:sp>
        <p:sp>
          <p:nvSpPr>
            <p:cNvPr id="31972" name="Freeform 404"/>
            <p:cNvSpPr>
              <a:spLocks/>
            </p:cNvSpPr>
            <p:nvPr/>
          </p:nvSpPr>
          <p:spPr bwMode="auto">
            <a:xfrm>
              <a:off x="2750" y="2494"/>
              <a:ext cx="150" cy="176"/>
            </a:xfrm>
            <a:custGeom>
              <a:avLst/>
              <a:gdLst>
                <a:gd name="T0" fmla="*/ 16 w 109"/>
                <a:gd name="T1" fmla="*/ 100 h 126"/>
                <a:gd name="T2" fmla="*/ 22 w 109"/>
                <a:gd name="T3" fmla="*/ 107 h 126"/>
                <a:gd name="T4" fmla="*/ 26 w 109"/>
                <a:gd name="T5" fmla="*/ 110 h 126"/>
                <a:gd name="T6" fmla="*/ 26 w 109"/>
                <a:gd name="T7" fmla="*/ 120 h 126"/>
                <a:gd name="T8" fmla="*/ 32 w 109"/>
                <a:gd name="T9" fmla="*/ 126 h 126"/>
                <a:gd name="T10" fmla="*/ 32 w 109"/>
                <a:gd name="T11" fmla="*/ 126 h 126"/>
                <a:gd name="T12" fmla="*/ 38 w 109"/>
                <a:gd name="T13" fmla="*/ 123 h 126"/>
                <a:gd name="T14" fmla="*/ 45 w 109"/>
                <a:gd name="T15" fmla="*/ 123 h 126"/>
                <a:gd name="T16" fmla="*/ 51 w 109"/>
                <a:gd name="T17" fmla="*/ 120 h 126"/>
                <a:gd name="T18" fmla="*/ 58 w 109"/>
                <a:gd name="T19" fmla="*/ 113 h 126"/>
                <a:gd name="T20" fmla="*/ 61 w 109"/>
                <a:gd name="T21" fmla="*/ 100 h 126"/>
                <a:gd name="T22" fmla="*/ 64 w 109"/>
                <a:gd name="T23" fmla="*/ 91 h 126"/>
                <a:gd name="T24" fmla="*/ 77 w 109"/>
                <a:gd name="T25" fmla="*/ 97 h 126"/>
                <a:gd name="T26" fmla="*/ 87 w 109"/>
                <a:gd name="T27" fmla="*/ 81 h 126"/>
                <a:gd name="T28" fmla="*/ 93 w 109"/>
                <a:gd name="T29" fmla="*/ 65 h 126"/>
                <a:gd name="T30" fmla="*/ 100 w 109"/>
                <a:gd name="T31" fmla="*/ 39 h 126"/>
                <a:gd name="T32" fmla="*/ 109 w 109"/>
                <a:gd name="T33" fmla="*/ 29 h 126"/>
                <a:gd name="T34" fmla="*/ 106 w 109"/>
                <a:gd name="T35" fmla="*/ 20 h 126"/>
                <a:gd name="T36" fmla="*/ 100 w 109"/>
                <a:gd name="T37" fmla="*/ 0 h 126"/>
                <a:gd name="T38" fmla="*/ 96 w 109"/>
                <a:gd name="T39" fmla="*/ 4 h 126"/>
                <a:gd name="T40" fmla="*/ 90 w 109"/>
                <a:gd name="T41" fmla="*/ 10 h 126"/>
                <a:gd name="T42" fmla="*/ 71 w 109"/>
                <a:gd name="T43" fmla="*/ 7 h 126"/>
                <a:gd name="T44" fmla="*/ 61 w 109"/>
                <a:gd name="T45" fmla="*/ 13 h 126"/>
                <a:gd name="T46" fmla="*/ 48 w 109"/>
                <a:gd name="T47" fmla="*/ 7 h 126"/>
                <a:gd name="T48" fmla="*/ 42 w 109"/>
                <a:gd name="T49" fmla="*/ 13 h 126"/>
                <a:gd name="T50" fmla="*/ 35 w 109"/>
                <a:gd name="T51" fmla="*/ 7 h 126"/>
                <a:gd name="T52" fmla="*/ 19 w 109"/>
                <a:gd name="T53" fmla="*/ 4 h 126"/>
                <a:gd name="T54" fmla="*/ 13 w 109"/>
                <a:gd name="T55" fmla="*/ 13 h 126"/>
                <a:gd name="T56" fmla="*/ 9 w 109"/>
                <a:gd name="T57" fmla="*/ 29 h 126"/>
                <a:gd name="T58" fmla="*/ 9 w 109"/>
                <a:gd name="T59" fmla="*/ 36 h 126"/>
                <a:gd name="T60" fmla="*/ 9 w 109"/>
                <a:gd name="T61" fmla="*/ 46 h 126"/>
                <a:gd name="T62" fmla="*/ 9 w 109"/>
                <a:gd name="T63" fmla="*/ 52 h 126"/>
                <a:gd name="T64" fmla="*/ 3 w 109"/>
                <a:gd name="T65" fmla="*/ 62 h 126"/>
                <a:gd name="T66" fmla="*/ 0 w 109"/>
                <a:gd name="T67" fmla="*/ 91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126"/>
                <a:gd name="T104" fmla="*/ 109 w 109"/>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126">
                  <a:moveTo>
                    <a:pt x="3" y="100"/>
                  </a:moveTo>
                  <a:lnTo>
                    <a:pt x="16" y="100"/>
                  </a:lnTo>
                  <a:lnTo>
                    <a:pt x="19" y="103"/>
                  </a:lnTo>
                  <a:lnTo>
                    <a:pt x="22" y="107"/>
                  </a:lnTo>
                  <a:lnTo>
                    <a:pt x="26" y="110"/>
                  </a:lnTo>
                  <a:lnTo>
                    <a:pt x="26" y="113"/>
                  </a:lnTo>
                  <a:lnTo>
                    <a:pt x="26" y="120"/>
                  </a:lnTo>
                  <a:lnTo>
                    <a:pt x="29" y="123"/>
                  </a:lnTo>
                  <a:lnTo>
                    <a:pt x="32" y="126"/>
                  </a:lnTo>
                  <a:lnTo>
                    <a:pt x="32" y="123"/>
                  </a:lnTo>
                  <a:lnTo>
                    <a:pt x="32" y="126"/>
                  </a:lnTo>
                  <a:lnTo>
                    <a:pt x="35" y="123"/>
                  </a:lnTo>
                  <a:lnTo>
                    <a:pt x="38" y="123"/>
                  </a:lnTo>
                  <a:lnTo>
                    <a:pt x="42" y="120"/>
                  </a:lnTo>
                  <a:lnTo>
                    <a:pt x="45" y="123"/>
                  </a:lnTo>
                  <a:lnTo>
                    <a:pt x="51" y="123"/>
                  </a:lnTo>
                  <a:lnTo>
                    <a:pt x="51" y="120"/>
                  </a:lnTo>
                  <a:lnTo>
                    <a:pt x="55" y="120"/>
                  </a:lnTo>
                  <a:lnTo>
                    <a:pt x="58" y="113"/>
                  </a:lnTo>
                  <a:lnTo>
                    <a:pt x="58" y="107"/>
                  </a:lnTo>
                  <a:lnTo>
                    <a:pt x="61" y="100"/>
                  </a:lnTo>
                  <a:lnTo>
                    <a:pt x="64" y="97"/>
                  </a:lnTo>
                  <a:lnTo>
                    <a:pt x="64" y="91"/>
                  </a:lnTo>
                  <a:lnTo>
                    <a:pt x="74" y="91"/>
                  </a:lnTo>
                  <a:lnTo>
                    <a:pt x="77" y="97"/>
                  </a:lnTo>
                  <a:lnTo>
                    <a:pt x="80" y="97"/>
                  </a:lnTo>
                  <a:lnTo>
                    <a:pt x="87" y="81"/>
                  </a:lnTo>
                  <a:lnTo>
                    <a:pt x="90" y="71"/>
                  </a:lnTo>
                  <a:lnTo>
                    <a:pt x="93" y="65"/>
                  </a:lnTo>
                  <a:lnTo>
                    <a:pt x="96" y="52"/>
                  </a:lnTo>
                  <a:lnTo>
                    <a:pt x="100" y="39"/>
                  </a:lnTo>
                  <a:lnTo>
                    <a:pt x="103" y="36"/>
                  </a:lnTo>
                  <a:lnTo>
                    <a:pt x="109" y="29"/>
                  </a:lnTo>
                  <a:lnTo>
                    <a:pt x="109" y="23"/>
                  </a:lnTo>
                  <a:lnTo>
                    <a:pt x="106" y="20"/>
                  </a:lnTo>
                  <a:lnTo>
                    <a:pt x="106" y="10"/>
                  </a:lnTo>
                  <a:lnTo>
                    <a:pt x="100" y="0"/>
                  </a:lnTo>
                  <a:lnTo>
                    <a:pt x="96" y="0"/>
                  </a:lnTo>
                  <a:lnTo>
                    <a:pt x="96" y="4"/>
                  </a:lnTo>
                  <a:lnTo>
                    <a:pt x="93" y="4"/>
                  </a:lnTo>
                  <a:lnTo>
                    <a:pt x="90" y="10"/>
                  </a:lnTo>
                  <a:lnTo>
                    <a:pt x="83" y="7"/>
                  </a:lnTo>
                  <a:lnTo>
                    <a:pt x="71" y="7"/>
                  </a:lnTo>
                  <a:lnTo>
                    <a:pt x="64" y="13"/>
                  </a:lnTo>
                  <a:lnTo>
                    <a:pt x="61" y="13"/>
                  </a:lnTo>
                  <a:lnTo>
                    <a:pt x="55" y="13"/>
                  </a:lnTo>
                  <a:lnTo>
                    <a:pt x="48" y="7"/>
                  </a:lnTo>
                  <a:lnTo>
                    <a:pt x="45" y="7"/>
                  </a:lnTo>
                  <a:lnTo>
                    <a:pt x="42" y="13"/>
                  </a:lnTo>
                  <a:lnTo>
                    <a:pt x="38" y="13"/>
                  </a:lnTo>
                  <a:lnTo>
                    <a:pt x="35" y="7"/>
                  </a:lnTo>
                  <a:lnTo>
                    <a:pt x="29" y="0"/>
                  </a:lnTo>
                  <a:lnTo>
                    <a:pt x="19" y="4"/>
                  </a:lnTo>
                  <a:lnTo>
                    <a:pt x="13" y="7"/>
                  </a:lnTo>
                  <a:lnTo>
                    <a:pt x="13" y="13"/>
                  </a:lnTo>
                  <a:lnTo>
                    <a:pt x="9" y="20"/>
                  </a:lnTo>
                  <a:lnTo>
                    <a:pt x="9" y="29"/>
                  </a:lnTo>
                  <a:lnTo>
                    <a:pt x="9" y="33"/>
                  </a:lnTo>
                  <a:lnTo>
                    <a:pt x="9" y="36"/>
                  </a:lnTo>
                  <a:lnTo>
                    <a:pt x="9" y="46"/>
                  </a:lnTo>
                  <a:lnTo>
                    <a:pt x="9" y="49"/>
                  </a:lnTo>
                  <a:lnTo>
                    <a:pt x="9" y="52"/>
                  </a:lnTo>
                  <a:lnTo>
                    <a:pt x="6" y="58"/>
                  </a:lnTo>
                  <a:lnTo>
                    <a:pt x="3" y="62"/>
                  </a:lnTo>
                  <a:lnTo>
                    <a:pt x="3" y="71"/>
                  </a:lnTo>
                  <a:lnTo>
                    <a:pt x="0" y="91"/>
                  </a:lnTo>
                  <a:lnTo>
                    <a:pt x="3" y="100"/>
                  </a:lnTo>
                  <a:close/>
                </a:path>
              </a:pathLst>
            </a:custGeom>
            <a:solidFill>
              <a:srgbClr val="CCCCCC"/>
            </a:solidFill>
            <a:ln w="9525">
              <a:noFill/>
              <a:round/>
              <a:headEnd/>
              <a:tailEnd/>
            </a:ln>
          </p:spPr>
          <p:txBody>
            <a:bodyPr/>
            <a:lstStyle/>
            <a:p>
              <a:endParaRPr lang="en-US"/>
            </a:p>
          </p:txBody>
        </p:sp>
        <p:sp>
          <p:nvSpPr>
            <p:cNvPr id="31973" name="Freeform 405"/>
            <p:cNvSpPr>
              <a:spLocks/>
            </p:cNvSpPr>
            <p:nvPr/>
          </p:nvSpPr>
          <p:spPr bwMode="auto">
            <a:xfrm>
              <a:off x="2750" y="2494"/>
              <a:ext cx="150" cy="176"/>
            </a:xfrm>
            <a:custGeom>
              <a:avLst/>
              <a:gdLst>
                <a:gd name="T0" fmla="*/ 16 w 109"/>
                <a:gd name="T1" fmla="*/ 100 h 126"/>
                <a:gd name="T2" fmla="*/ 22 w 109"/>
                <a:gd name="T3" fmla="*/ 107 h 126"/>
                <a:gd name="T4" fmla="*/ 26 w 109"/>
                <a:gd name="T5" fmla="*/ 110 h 126"/>
                <a:gd name="T6" fmla="*/ 26 w 109"/>
                <a:gd name="T7" fmla="*/ 120 h 126"/>
                <a:gd name="T8" fmla="*/ 32 w 109"/>
                <a:gd name="T9" fmla="*/ 126 h 126"/>
                <a:gd name="T10" fmla="*/ 32 w 109"/>
                <a:gd name="T11" fmla="*/ 126 h 126"/>
                <a:gd name="T12" fmla="*/ 38 w 109"/>
                <a:gd name="T13" fmla="*/ 123 h 126"/>
                <a:gd name="T14" fmla="*/ 45 w 109"/>
                <a:gd name="T15" fmla="*/ 123 h 126"/>
                <a:gd name="T16" fmla="*/ 51 w 109"/>
                <a:gd name="T17" fmla="*/ 120 h 126"/>
                <a:gd name="T18" fmla="*/ 58 w 109"/>
                <a:gd name="T19" fmla="*/ 113 h 126"/>
                <a:gd name="T20" fmla="*/ 61 w 109"/>
                <a:gd name="T21" fmla="*/ 100 h 126"/>
                <a:gd name="T22" fmla="*/ 64 w 109"/>
                <a:gd name="T23" fmla="*/ 91 h 126"/>
                <a:gd name="T24" fmla="*/ 77 w 109"/>
                <a:gd name="T25" fmla="*/ 97 h 126"/>
                <a:gd name="T26" fmla="*/ 87 w 109"/>
                <a:gd name="T27" fmla="*/ 81 h 126"/>
                <a:gd name="T28" fmla="*/ 93 w 109"/>
                <a:gd name="T29" fmla="*/ 65 h 126"/>
                <a:gd name="T30" fmla="*/ 100 w 109"/>
                <a:gd name="T31" fmla="*/ 39 h 126"/>
                <a:gd name="T32" fmla="*/ 109 w 109"/>
                <a:gd name="T33" fmla="*/ 29 h 126"/>
                <a:gd name="T34" fmla="*/ 106 w 109"/>
                <a:gd name="T35" fmla="*/ 20 h 126"/>
                <a:gd name="T36" fmla="*/ 100 w 109"/>
                <a:gd name="T37" fmla="*/ 0 h 126"/>
                <a:gd name="T38" fmla="*/ 96 w 109"/>
                <a:gd name="T39" fmla="*/ 4 h 126"/>
                <a:gd name="T40" fmla="*/ 90 w 109"/>
                <a:gd name="T41" fmla="*/ 10 h 126"/>
                <a:gd name="T42" fmla="*/ 71 w 109"/>
                <a:gd name="T43" fmla="*/ 7 h 126"/>
                <a:gd name="T44" fmla="*/ 61 w 109"/>
                <a:gd name="T45" fmla="*/ 13 h 126"/>
                <a:gd name="T46" fmla="*/ 48 w 109"/>
                <a:gd name="T47" fmla="*/ 7 h 126"/>
                <a:gd name="T48" fmla="*/ 42 w 109"/>
                <a:gd name="T49" fmla="*/ 13 h 126"/>
                <a:gd name="T50" fmla="*/ 35 w 109"/>
                <a:gd name="T51" fmla="*/ 7 h 126"/>
                <a:gd name="T52" fmla="*/ 19 w 109"/>
                <a:gd name="T53" fmla="*/ 4 h 126"/>
                <a:gd name="T54" fmla="*/ 13 w 109"/>
                <a:gd name="T55" fmla="*/ 13 h 126"/>
                <a:gd name="T56" fmla="*/ 9 w 109"/>
                <a:gd name="T57" fmla="*/ 29 h 126"/>
                <a:gd name="T58" fmla="*/ 9 w 109"/>
                <a:gd name="T59" fmla="*/ 36 h 126"/>
                <a:gd name="T60" fmla="*/ 9 w 109"/>
                <a:gd name="T61" fmla="*/ 46 h 126"/>
                <a:gd name="T62" fmla="*/ 9 w 109"/>
                <a:gd name="T63" fmla="*/ 52 h 126"/>
                <a:gd name="T64" fmla="*/ 3 w 109"/>
                <a:gd name="T65" fmla="*/ 62 h 126"/>
                <a:gd name="T66" fmla="*/ 0 w 109"/>
                <a:gd name="T67" fmla="*/ 91 h 126"/>
                <a:gd name="T68" fmla="*/ 3 w 109"/>
                <a:gd name="T69" fmla="*/ 100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
                <a:gd name="T106" fmla="*/ 0 h 126"/>
                <a:gd name="T107" fmla="*/ 109 w 109"/>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 h="126">
                  <a:moveTo>
                    <a:pt x="3" y="100"/>
                  </a:moveTo>
                  <a:lnTo>
                    <a:pt x="16" y="100"/>
                  </a:lnTo>
                  <a:lnTo>
                    <a:pt x="19" y="103"/>
                  </a:lnTo>
                  <a:lnTo>
                    <a:pt x="22" y="107"/>
                  </a:lnTo>
                  <a:lnTo>
                    <a:pt x="26" y="110"/>
                  </a:lnTo>
                  <a:lnTo>
                    <a:pt x="26" y="113"/>
                  </a:lnTo>
                  <a:lnTo>
                    <a:pt x="26" y="120"/>
                  </a:lnTo>
                  <a:lnTo>
                    <a:pt x="29" y="123"/>
                  </a:lnTo>
                  <a:lnTo>
                    <a:pt x="32" y="126"/>
                  </a:lnTo>
                  <a:lnTo>
                    <a:pt x="32" y="123"/>
                  </a:lnTo>
                  <a:lnTo>
                    <a:pt x="32" y="126"/>
                  </a:lnTo>
                  <a:lnTo>
                    <a:pt x="35" y="123"/>
                  </a:lnTo>
                  <a:lnTo>
                    <a:pt x="38" y="123"/>
                  </a:lnTo>
                  <a:lnTo>
                    <a:pt x="42" y="120"/>
                  </a:lnTo>
                  <a:lnTo>
                    <a:pt x="45" y="123"/>
                  </a:lnTo>
                  <a:lnTo>
                    <a:pt x="51" y="123"/>
                  </a:lnTo>
                  <a:lnTo>
                    <a:pt x="51" y="120"/>
                  </a:lnTo>
                  <a:lnTo>
                    <a:pt x="55" y="120"/>
                  </a:lnTo>
                  <a:lnTo>
                    <a:pt x="58" y="113"/>
                  </a:lnTo>
                  <a:lnTo>
                    <a:pt x="58" y="107"/>
                  </a:lnTo>
                  <a:lnTo>
                    <a:pt x="61" y="100"/>
                  </a:lnTo>
                  <a:lnTo>
                    <a:pt x="64" y="97"/>
                  </a:lnTo>
                  <a:lnTo>
                    <a:pt x="64" y="91"/>
                  </a:lnTo>
                  <a:lnTo>
                    <a:pt x="74" y="91"/>
                  </a:lnTo>
                  <a:lnTo>
                    <a:pt x="77" y="97"/>
                  </a:lnTo>
                  <a:lnTo>
                    <a:pt x="80" y="97"/>
                  </a:lnTo>
                  <a:lnTo>
                    <a:pt x="87" y="81"/>
                  </a:lnTo>
                  <a:lnTo>
                    <a:pt x="90" y="71"/>
                  </a:lnTo>
                  <a:lnTo>
                    <a:pt x="93" y="65"/>
                  </a:lnTo>
                  <a:lnTo>
                    <a:pt x="96" y="52"/>
                  </a:lnTo>
                  <a:lnTo>
                    <a:pt x="100" y="39"/>
                  </a:lnTo>
                  <a:lnTo>
                    <a:pt x="103" y="36"/>
                  </a:lnTo>
                  <a:lnTo>
                    <a:pt x="109" y="29"/>
                  </a:lnTo>
                  <a:lnTo>
                    <a:pt x="109" y="23"/>
                  </a:lnTo>
                  <a:lnTo>
                    <a:pt x="106" y="20"/>
                  </a:lnTo>
                  <a:lnTo>
                    <a:pt x="106" y="10"/>
                  </a:lnTo>
                  <a:lnTo>
                    <a:pt x="100" y="0"/>
                  </a:lnTo>
                  <a:lnTo>
                    <a:pt x="96" y="0"/>
                  </a:lnTo>
                  <a:lnTo>
                    <a:pt x="96" y="4"/>
                  </a:lnTo>
                  <a:lnTo>
                    <a:pt x="93" y="4"/>
                  </a:lnTo>
                  <a:lnTo>
                    <a:pt x="90" y="10"/>
                  </a:lnTo>
                  <a:lnTo>
                    <a:pt x="83" y="7"/>
                  </a:lnTo>
                  <a:lnTo>
                    <a:pt x="71" y="7"/>
                  </a:lnTo>
                  <a:lnTo>
                    <a:pt x="64" y="13"/>
                  </a:lnTo>
                  <a:lnTo>
                    <a:pt x="61" y="13"/>
                  </a:lnTo>
                  <a:lnTo>
                    <a:pt x="55" y="13"/>
                  </a:lnTo>
                  <a:lnTo>
                    <a:pt x="48" y="7"/>
                  </a:lnTo>
                  <a:lnTo>
                    <a:pt x="45" y="7"/>
                  </a:lnTo>
                  <a:lnTo>
                    <a:pt x="42" y="13"/>
                  </a:lnTo>
                  <a:lnTo>
                    <a:pt x="38" y="13"/>
                  </a:lnTo>
                  <a:lnTo>
                    <a:pt x="35" y="7"/>
                  </a:lnTo>
                  <a:lnTo>
                    <a:pt x="29" y="0"/>
                  </a:lnTo>
                  <a:lnTo>
                    <a:pt x="19" y="4"/>
                  </a:lnTo>
                  <a:lnTo>
                    <a:pt x="13" y="7"/>
                  </a:lnTo>
                  <a:lnTo>
                    <a:pt x="13" y="13"/>
                  </a:lnTo>
                  <a:lnTo>
                    <a:pt x="9" y="20"/>
                  </a:lnTo>
                  <a:lnTo>
                    <a:pt x="9" y="29"/>
                  </a:lnTo>
                  <a:lnTo>
                    <a:pt x="9" y="33"/>
                  </a:lnTo>
                  <a:lnTo>
                    <a:pt x="9" y="36"/>
                  </a:lnTo>
                  <a:lnTo>
                    <a:pt x="9" y="46"/>
                  </a:lnTo>
                  <a:lnTo>
                    <a:pt x="9" y="49"/>
                  </a:lnTo>
                  <a:lnTo>
                    <a:pt x="9" y="52"/>
                  </a:lnTo>
                  <a:lnTo>
                    <a:pt x="6" y="58"/>
                  </a:lnTo>
                  <a:lnTo>
                    <a:pt x="3" y="62"/>
                  </a:lnTo>
                  <a:lnTo>
                    <a:pt x="3" y="71"/>
                  </a:lnTo>
                  <a:lnTo>
                    <a:pt x="0" y="91"/>
                  </a:lnTo>
                  <a:lnTo>
                    <a:pt x="3" y="100"/>
                  </a:lnTo>
                </a:path>
              </a:pathLst>
            </a:custGeom>
            <a:noFill/>
            <a:ln w="0">
              <a:solidFill>
                <a:srgbClr val="7F7F7F"/>
              </a:solidFill>
              <a:round/>
              <a:headEnd/>
              <a:tailEnd/>
            </a:ln>
          </p:spPr>
          <p:txBody>
            <a:bodyPr/>
            <a:lstStyle/>
            <a:p>
              <a:endParaRPr lang="en-US"/>
            </a:p>
          </p:txBody>
        </p:sp>
        <p:sp>
          <p:nvSpPr>
            <p:cNvPr id="31974" name="Freeform 406"/>
            <p:cNvSpPr>
              <a:spLocks/>
            </p:cNvSpPr>
            <p:nvPr/>
          </p:nvSpPr>
          <p:spPr bwMode="auto">
            <a:xfrm>
              <a:off x="2825" y="2508"/>
              <a:ext cx="97" cy="211"/>
            </a:xfrm>
            <a:custGeom>
              <a:avLst/>
              <a:gdLst>
                <a:gd name="T0" fmla="*/ 25 w 70"/>
                <a:gd name="T1" fmla="*/ 142 h 151"/>
                <a:gd name="T2" fmla="*/ 35 w 70"/>
                <a:gd name="T3" fmla="*/ 142 h 151"/>
                <a:gd name="T4" fmla="*/ 45 w 70"/>
                <a:gd name="T5" fmla="*/ 142 h 151"/>
                <a:gd name="T6" fmla="*/ 57 w 70"/>
                <a:gd name="T7" fmla="*/ 142 h 151"/>
                <a:gd name="T8" fmla="*/ 64 w 70"/>
                <a:gd name="T9" fmla="*/ 145 h 151"/>
                <a:gd name="T10" fmla="*/ 67 w 70"/>
                <a:gd name="T11" fmla="*/ 151 h 151"/>
                <a:gd name="T12" fmla="*/ 70 w 70"/>
                <a:gd name="T13" fmla="*/ 148 h 151"/>
                <a:gd name="T14" fmla="*/ 70 w 70"/>
                <a:gd name="T15" fmla="*/ 135 h 151"/>
                <a:gd name="T16" fmla="*/ 67 w 70"/>
                <a:gd name="T17" fmla="*/ 135 h 151"/>
                <a:gd name="T18" fmla="*/ 64 w 70"/>
                <a:gd name="T19" fmla="*/ 126 h 151"/>
                <a:gd name="T20" fmla="*/ 54 w 70"/>
                <a:gd name="T21" fmla="*/ 110 h 151"/>
                <a:gd name="T22" fmla="*/ 54 w 70"/>
                <a:gd name="T23" fmla="*/ 93 h 151"/>
                <a:gd name="T24" fmla="*/ 57 w 70"/>
                <a:gd name="T25" fmla="*/ 87 h 151"/>
                <a:gd name="T26" fmla="*/ 64 w 70"/>
                <a:gd name="T27" fmla="*/ 74 h 151"/>
                <a:gd name="T28" fmla="*/ 61 w 70"/>
                <a:gd name="T29" fmla="*/ 58 h 151"/>
                <a:gd name="T30" fmla="*/ 57 w 70"/>
                <a:gd name="T31" fmla="*/ 55 h 151"/>
                <a:gd name="T32" fmla="*/ 54 w 70"/>
                <a:gd name="T33" fmla="*/ 52 h 151"/>
                <a:gd name="T34" fmla="*/ 51 w 70"/>
                <a:gd name="T35" fmla="*/ 48 h 151"/>
                <a:gd name="T36" fmla="*/ 51 w 70"/>
                <a:gd name="T37" fmla="*/ 42 h 151"/>
                <a:gd name="T38" fmla="*/ 51 w 70"/>
                <a:gd name="T39" fmla="*/ 42 h 151"/>
                <a:gd name="T40" fmla="*/ 61 w 70"/>
                <a:gd name="T41" fmla="*/ 42 h 151"/>
                <a:gd name="T42" fmla="*/ 61 w 70"/>
                <a:gd name="T43" fmla="*/ 42 h 151"/>
                <a:gd name="T44" fmla="*/ 61 w 70"/>
                <a:gd name="T45" fmla="*/ 39 h 151"/>
                <a:gd name="T46" fmla="*/ 57 w 70"/>
                <a:gd name="T47" fmla="*/ 29 h 151"/>
                <a:gd name="T48" fmla="*/ 57 w 70"/>
                <a:gd name="T49" fmla="*/ 16 h 151"/>
                <a:gd name="T50" fmla="*/ 54 w 70"/>
                <a:gd name="T51" fmla="*/ 3 h 151"/>
                <a:gd name="T52" fmla="*/ 54 w 70"/>
                <a:gd name="T53" fmla="*/ 3 h 151"/>
                <a:gd name="T54" fmla="*/ 51 w 70"/>
                <a:gd name="T55" fmla="*/ 0 h 151"/>
                <a:gd name="T56" fmla="*/ 51 w 70"/>
                <a:gd name="T57" fmla="*/ 0 h 151"/>
                <a:gd name="T58" fmla="*/ 51 w 70"/>
                <a:gd name="T59" fmla="*/ 10 h 151"/>
                <a:gd name="T60" fmla="*/ 54 w 70"/>
                <a:gd name="T61" fmla="*/ 13 h 151"/>
                <a:gd name="T62" fmla="*/ 54 w 70"/>
                <a:gd name="T63" fmla="*/ 19 h 151"/>
                <a:gd name="T64" fmla="*/ 48 w 70"/>
                <a:gd name="T65" fmla="*/ 26 h 151"/>
                <a:gd name="T66" fmla="*/ 45 w 70"/>
                <a:gd name="T67" fmla="*/ 29 h 151"/>
                <a:gd name="T68" fmla="*/ 41 w 70"/>
                <a:gd name="T69" fmla="*/ 42 h 151"/>
                <a:gd name="T70" fmla="*/ 38 w 70"/>
                <a:gd name="T71" fmla="*/ 55 h 151"/>
                <a:gd name="T72" fmla="*/ 35 w 70"/>
                <a:gd name="T73" fmla="*/ 61 h 151"/>
                <a:gd name="T74" fmla="*/ 32 w 70"/>
                <a:gd name="T75" fmla="*/ 71 h 151"/>
                <a:gd name="T76" fmla="*/ 25 w 70"/>
                <a:gd name="T77" fmla="*/ 87 h 151"/>
                <a:gd name="T78" fmla="*/ 22 w 70"/>
                <a:gd name="T79" fmla="*/ 87 h 151"/>
                <a:gd name="T80" fmla="*/ 19 w 70"/>
                <a:gd name="T81" fmla="*/ 81 h 151"/>
                <a:gd name="T82" fmla="*/ 9 w 70"/>
                <a:gd name="T83" fmla="*/ 81 h 151"/>
                <a:gd name="T84" fmla="*/ 9 w 70"/>
                <a:gd name="T85" fmla="*/ 87 h 151"/>
                <a:gd name="T86" fmla="*/ 6 w 70"/>
                <a:gd name="T87" fmla="*/ 90 h 151"/>
                <a:gd name="T88" fmla="*/ 3 w 70"/>
                <a:gd name="T89" fmla="*/ 97 h 151"/>
                <a:gd name="T90" fmla="*/ 3 w 70"/>
                <a:gd name="T91" fmla="*/ 103 h 151"/>
                <a:gd name="T92" fmla="*/ 0 w 70"/>
                <a:gd name="T93" fmla="*/ 110 h 151"/>
                <a:gd name="T94" fmla="*/ 0 w 70"/>
                <a:gd name="T95" fmla="*/ 113 h 151"/>
                <a:gd name="T96" fmla="*/ 3 w 70"/>
                <a:gd name="T97" fmla="*/ 113 h 151"/>
                <a:gd name="T98" fmla="*/ 3 w 70"/>
                <a:gd name="T99" fmla="*/ 119 h 151"/>
                <a:gd name="T100" fmla="*/ 6 w 70"/>
                <a:gd name="T101" fmla="*/ 119 h 151"/>
                <a:gd name="T102" fmla="*/ 9 w 70"/>
                <a:gd name="T103" fmla="*/ 119 h 151"/>
                <a:gd name="T104" fmla="*/ 9 w 70"/>
                <a:gd name="T105" fmla="*/ 122 h 151"/>
                <a:gd name="T106" fmla="*/ 9 w 70"/>
                <a:gd name="T107" fmla="*/ 126 h 151"/>
                <a:gd name="T108" fmla="*/ 12 w 70"/>
                <a:gd name="T109" fmla="*/ 129 h 151"/>
                <a:gd name="T110" fmla="*/ 9 w 70"/>
                <a:gd name="T111" fmla="*/ 142 h 151"/>
                <a:gd name="T112" fmla="*/ 25 w 70"/>
                <a:gd name="T113" fmla="*/ 142 h 1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151"/>
                <a:gd name="T173" fmla="*/ 70 w 70"/>
                <a:gd name="T174" fmla="*/ 151 h 1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151">
                  <a:moveTo>
                    <a:pt x="25" y="142"/>
                  </a:moveTo>
                  <a:lnTo>
                    <a:pt x="35" y="142"/>
                  </a:lnTo>
                  <a:lnTo>
                    <a:pt x="45" y="142"/>
                  </a:lnTo>
                  <a:lnTo>
                    <a:pt x="57" y="142"/>
                  </a:lnTo>
                  <a:lnTo>
                    <a:pt x="64" y="145"/>
                  </a:lnTo>
                  <a:lnTo>
                    <a:pt x="67" y="151"/>
                  </a:lnTo>
                  <a:lnTo>
                    <a:pt x="70" y="148"/>
                  </a:lnTo>
                  <a:lnTo>
                    <a:pt x="70" y="135"/>
                  </a:lnTo>
                  <a:lnTo>
                    <a:pt x="67" y="135"/>
                  </a:lnTo>
                  <a:lnTo>
                    <a:pt x="64" y="126"/>
                  </a:lnTo>
                  <a:lnTo>
                    <a:pt x="54" y="110"/>
                  </a:lnTo>
                  <a:lnTo>
                    <a:pt x="54" y="93"/>
                  </a:lnTo>
                  <a:lnTo>
                    <a:pt x="57" y="87"/>
                  </a:lnTo>
                  <a:lnTo>
                    <a:pt x="64" y="74"/>
                  </a:lnTo>
                  <a:lnTo>
                    <a:pt x="61" y="58"/>
                  </a:lnTo>
                  <a:lnTo>
                    <a:pt x="57" y="55"/>
                  </a:lnTo>
                  <a:lnTo>
                    <a:pt x="54" y="52"/>
                  </a:lnTo>
                  <a:lnTo>
                    <a:pt x="51" y="48"/>
                  </a:lnTo>
                  <a:lnTo>
                    <a:pt x="51" y="42"/>
                  </a:lnTo>
                  <a:lnTo>
                    <a:pt x="61" y="42"/>
                  </a:lnTo>
                  <a:lnTo>
                    <a:pt x="61" y="39"/>
                  </a:lnTo>
                  <a:lnTo>
                    <a:pt x="57" y="29"/>
                  </a:lnTo>
                  <a:lnTo>
                    <a:pt x="57" y="16"/>
                  </a:lnTo>
                  <a:lnTo>
                    <a:pt x="54" y="3"/>
                  </a:lnTo>
                  <a:lnTo>
                    <a:pt x="51" y="0"/>
                  </a:lnTo>
                  <a:lnTo>
                    <a:pt x="51" y="10"/>
                  </a:lnTo>
                  <a:lnTo>
                    <a:pt x="54" y="13"/>
                  </a:lnTo>
                  <a:lnTo>
                    <a:pt x="54" y="19"/>
                  </a:lnTo>
                  <a:lnTo>
                    <a:pt x="48" y="26"/>
                  </a:lnTo>
                  <a:lnTo>
                    <a:pt x="45" y="29"/>
                  </a:lnTo>
                  <a:lnTo>
                    <a:pt x="41" y="42"/>
                  </a:lnTo>
                  <a:lnTo>
                    <a:pt x="38" y="55"/>
                  </a:lnTo>
                  <a:lnTo>
                    <a:pt x="35" y="61"/>
                  </a:lnTo>
                  <a:lnTo>
                    <a:pt x="32" y="71"/>
                  </a:lnTo>
                  <a:lnTo>
                    <a:pt x="25" y="87"/>
                  </a:lnTo>
                  <a:lnTo>
                    <a:pt x="22" y="87"/>
                  </a:lnTo>
                  <a:lnTo>
                    <a:pt x="19" y="81"/>
                  </a:lnTo>
                  <a:lnTo>
                    <a:pt x="9" y="81"/>
                  </a:lnTo>
                  <a:lnTo>
                    <a:pt x="9" y="87"/>
                  </a:lnTo>
                  <a:lnTo>
                    <a:pt x="6" y="90"/>
                  </a:lnTo>
                  <a:lnTo>
                    <a:pt x="3" y="97"/>
                  </a:lnTo>
                  <a:lnTo>
                    <a:pt x="3" y="103"/>
                  </a:lnTo>
                  <a:lnTo>
                    <a:pt x="0" y="110"/>
                  </a:lnTo>
                  <a:lnTo>
                    <a:pt x="0" y="113"/>
                  </a:lnTo>
                  <a:lnTo>
                    <a:pt x="3" y="113"/>
                  </a:lnTo>
                  <a:lnTo>
                    <a:pt x="3" y="119"/>
                  </a:lnTo>
                  <a:lnTo>
                    <a:pt x="6" y="119"/>
                  </a:lnTo>
                  <a:lnTo>
                    <a:pt x="9" y="119"/>
                  </a:lnTo>
                  <a:lnTo>
                    <a:pt x="9" y="122"/>
                  </a:lnTo>
                  <a:lnTo>
                    <a:pt x="9" y="126"/>
                  </a:lnTo>
                  <a:lnTo>
                    <a:pt x="12" y="129"/>
                  </a:lnTo>
                  <a:lnTo>
                    <a:pt x="9" y="142"/>
                  </a:lnTo>
                  <a:lnTo>
                    <a:pt x="25" y="142"/>
                  </a:lnTo>
                  <a:close/>
                </a:path>
              </a:pathLst>
            </a:custGeom>
            <a:solidFill>
              <a:srgbClr val="CCCCCC"/>
            </a:solidFill>
            <a:ln w="9525">
              <a:noFill/>
              <a:round/>
              <a:headEnd/>
              <a:tailEnd/>
            </a:ln>
          </p:spPr>
          <p:txBody>
            <a:bodyPr/>
            <a:lstStyle/>
            <a:p>
              <a:endParaRPr lang="en-US"/>
            </a:p>
          </p:txBody>
        </p:sp>
        <p:sp>
          <p:nvSpPr>
            <p:cNvPr id="31975" name="Freeform 407"/>
            <p:cNvSpPr>
              <a:spLocks/>
            </p:cNvSpPr>
            <p:nvPr/>
          </p:nvSpPr>
          <p:spPr bwMode="auto">
            <a:xfrm>
              <a:off x="2825" y="2508"/>
              <a:ext cx="97" cy="211"/>
            </a:xfrm>
            <a:custGeom>
              <a:avLst/>
              <a:gdLst>
                <a:gd name="T0" fmla="*/ 25 w 70"/>
                <a:gd name="T1" fmla="*/ 142 h 151"/>
                <a:gd name="T2" fmla="*/ 35 w 70"/>
                <a:gd name="T3" fmla="*/ 142 h 151"/>
                <a:gd name="T4" fmla="*/ 45 w 70"/>
                <a:gd name="T5" fmla="*/ 142 h 151"/>
                <a:gd name="T6" fmla="*/ 57 w 70"/>
                <a:gd name="T7" fmla="*/ 142 h 151"/>
                <a:gd name="T8" fmla="*/ 64 w 70"/>
                <a:gd name="T9" fmla="*/ 145 h 151"/>
                <a:gd name="T10" fmla="*/ 67 w 70"/>
                <a:gd name="T11" fmla="*/ 151 h 151"/>
                <a:gd name="T12" fmla="*/ 70 w 70"/>
                <a:gd name="T13" fmla="*/ 148 h 151"/>
                <a:gd name="T14" fmla="*/ 70 w 70"/>
                <a:gd name="T15" fmla="*/ 135 h 151"/>
                <a:gd name="T16" fmla="*/ 67 w 70"/>
                <a:gd name="T17" fmla="*/ 135 h 151"/>
                <a:gd name="T18" fmla="*/ 64 w 70"/>
                <a:gd name="T19" fmla="*/ 126 h 151"/>
                <a:gd name="T20" fmla="*/ 54 w 70"/>
                <a:gd name="T21" fmla="*/ 110 h 151"/>
                <a:gd name="T22" fmla="*/ 54 w 70"/>
                <a:gd name="T23" fmla="*/ 93 h 151"/>
                <a:gd name="T24" fmla="*/ 57 w 70"/>
                <a:gd name="T25" fmla="*/ 87 h 151"/>
                <a:gd name="T26" fmla="*/ 64 w 70"/>
                <a:gd name="T27" fmla="*/ 74 h 151"/>
                <a:gd name="T28" fmla="*/ 61 w 70"/>
                <a:gd name="T29" fmla="*/ 58 h 151"/>
                <a:gd name="T30" fmla="*/ 57 w 70"/>
                <a:gd name="T31" fmla="*/ 55 h 151"/>
                <a:gd name="T32" fmla="*/ 54 w 70"/>
                <a:gd name="T33" fmla="*/ 52 h 151"/>
                <a:gd name="T34" fmla="*/ 51 w 70"/>
                <a:gd name="T35" fmla="*/ 48 h 151"/>
                <a:gd name="T36" fmla="*/ 51 w 70"/>
                <a:gd name="T37" fmla="*/ 42 h 151"/>
                <a:gd name="T38" fmla="*/ 51 w 70"/>
                <a:gd name="T39" fmla="*/ 42 h 151"/>
                <a:gd name="T40" fmla="*/ 61 w 70"/>
                <a:gd name="T41" fmla="*/ 42 h 151"/>
                <a:gd name="T42" fmla="*/ 61 w 70"/>
                <a:gd name="T43" fmla="*/ 42 h 151"/>
                <a:gd name="T44" fmla="*/ 61 w 70"/>
                <a:gd name="T45" fmla="*/ 39 h 151"/>
                <a:gd name="T46" fmla="*/ 57 w 70"/>
                <a:gd name="T47" fmla="*/ 29 h 151"/>
                <a:gd name="T48" fmla="*/ 57 w 70"/>
                <a:gd name="T49" fmla="*/ 16 h 151"/>
                <a:gd name="T50" fmla="*/ 54 w 70"/>
                <a:gd name="T51" fmla="*/ 3 h 151"/>
                <a:gd name="T52" fmla="*/ 54 w 70"/>
                <a:gd name="T53" fmla="*/ 3 h 151"/>
                <a:gd name="T54" fmla="*/ 51 w 70"/>
                <a:gd name="T55" fmla="*/ 0 h 151"/>
                <a:gd name="T56" fmla="*/ 51 w 70"/>
                <a:gd name="T57" fmla="*/ 0 h 151"/>
                <a:gd name="T58" fmla="*/ 51 w 70"/>
                <a:gd name="T59" fmla="*/ 10 h 151"/>
                <a:gd name="T60" fmla="*/ 54 w 70"/>
                <a:gd name="T61" fmla="*/ 13 h 151"/>
                <a:gd name="T62" fmla="*/ 54 w 70"/>
                <a:gd name="T63" fmla="*/ 19 h 151"/>
                <a:gd name="T64" fmla="*/ 48 w 70"/>
                <a:gd name="T65" fmla="*/ 26 h 151"/>
                <a:gd name="T66" fmla="*/ 45 w 70"/>
                <a:gd name="T67" fmla="*/ 29 h 151"/>
                <a:gd name="T68" fmla="*/ 41 w 70"/>
                <a:gd name="T69" fmla="*/ 42 h 151"/>
                <a:gd name="T70" fmla="*/ 38 w 70"/>
                <a:gd name="T71" fmla="*/ 55 h 151"/>
                <a:gd name="T72" fmla="*/ 35 w 70"/>
                <a:gd name="T73" fmla="*/ 61 h 151"/>
                <a:gd name="T74" fmla="*/ 32 w 70"/>
                <a:gd name="T75" fmla="*/ 71 h 151"/>
                <a:gd name="T76" fmla="*/ 25 w 70"/>
                <a:gd name="T77" fmla="*/ 87 h 151"/>
                <a:gd name="T78" fmla="*/ 22 w 70"/>
                <a:gd name="T79" fmla="*/ 87 h 151"/>
                <a:gd name="T80" fmla="*/ 19 w 70"/>
                <a:gd name="T81" fmla="*/ 81 h 151"/>
                <a:gd name="T82" fmla="*/ 9 w 70"/>
                <a:gd name="T83" fmla="*/ 81 h 151"/>
                <a:gd name="T84" fmla="*/ 9 w 70"/>
                <a:gd name="T85" fmla="*/ 87 h 151"/>
                <a:gd name="T86" fmla="*/ 6 w 70"/>
                <a:gd name="T87" fmla="*/ 90 h 151"/>
                <a:gd name="T88" fmla="*/ 3 w 70"/>
                <a:gd name="T89" fmla="*/ 97 h 151"/>
                <a:gd name="T90" fmla="*/ 3 w 70"/>
                <a:gd name="T91" fmla="*/ 103 h 151"/>
                <a:gd name="T92" fmla="*/ 0 w 70"/>
                <a:gd name="T93" fmla="*/ 110 h 151"/>
                <a:gd name="T94" fmla="*/ 0 w 70"/>
                <a:gd name="T95" fmla="*/ 113 h 151"/>
                <a:gd name="T96" fmla="*/ 3 w 70"/>
                <a:gd name="T97" fmla="*/ 113 h 151"/>
                <a:gd name="T98" fmla="*/ 3 w 70"/>
                <a:gd name="T99" fmla="*/ 119 h 151"/>
                <a:gd name="T100" fmla="*/ 6 w 70"/>
                <a:gd name="T101" fmla="*/ 119 h 151"/>
                <a:gd name="T102" fmla="*/ 9 w 70"/>
                <a:gd name="T103" fmla="*/ 119 h 151"/>
                <a:gd name="T104" fmla="*/ 9 w 70"/>
                <a:gd name="T105" fmla="*/ 122 h 151"/>
                <a:gd name="T106" fmla="*/ 9 w 70"/>
                <a:gd name="T107" fmla="*/ 126 h 151"/>
                <a:gd name="T108" fmla="*/ 12 w 70"/>
                <a:gd name="T109" fmla="*/ 129 h 151"/>
                <a:gd name="T110" fmla="*/ 9 w 70"/>
                <a:gd name="T111" fmla="*/ 142 h 151"/>
                <a:gd name="T112" fmla="*/ 25 w 70"/>
                <a:gd name="T113" fmla="*/ 142 h 151"/>
                <a:gd name="T114" fmla="*/ 25 w 70"/>
                <a:gd name="T115" fmla="*/ 142 h 1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
                <a:gd name="T175" fmla="*/ 0 h 151"/>
                <a:gd name="T176" fmla="*/ 70 w 70"/>
                <a:gd name="T177" fmla="*/ 151 h 1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 h="151">
                  <a:moveTo>
                    <a:pt x="25" y="142"/>
                  </a:moveTo>
                  <a:lnTo>
                    <a:pt x="35" y="142"/>
                  </a:lnTo>
                  <a:lnTo>
                    <a:pt x="45" y="142"/>
                  </a:lnTo>
                  <a:lnTo>
                    <a:pt x="57" y="142"/>
                  </a:lnTo>
                  <a:lnTo>
                    <a:pt x="64" y="145"/>
                  </a:lnTo>
                  <a:lnTo>
                    <a:pt x="67" y="151"/>
                  </a:lnTo>
                  <a:lnTo>
                    <a:pt x="70" y="148"/>
                  </a:lnTo>
                  <a:lnTo>
                    <a:pt x="70" y="135"/>
                  </a:lnTo>
                  <a:lnTo>
                    <a:pt x="67" y="135"/>
                  </a:lnTo>
                  <a:lnTo>
                    <a:pt x="64" y="126"/>
                  </a:lnTo>
                  <a:lnTo>
                    <a:pt x="54" y="110"/>
                  </a:lnTo>
                  <a:lnTo>
                    <a:pt x="54" y="93"/>
                  </a:lnTo>
                  <a:lnTo>
                    <a:pt x="57" y="87"/>
                  </a:lnTo>
                  <a:lnTo>
                    <a:pt x="64" y="74"/>
                  </a:lnTo>
                  <a:lnTo>
                    <a:pt x="61" y="58"/>
                  </a:lnTo>
                  <a:lnTo>
                    <a:pt x="57" y="55"/>
                  </a:lnTo>
                  <a:lnTo>
                    <a:pt x="54" y="52"/>
                  </a:lnTo>
                  <a:lnTo>
                    <a:pt x="51" y="48"/>
                  </a:lnTo>
                  <a:lnTo>
                    <a:pt x="51" y="42"/>
                  </a:lnTo>
                  <a:lnTo>
                    <a:pt x="61" y="42"/>
                  </a:lnTo>
                  <a:lnTo>
                    <a:pt x="61" y="39"/>
                  </a:lnTo>
                  <a:lnTo>
                    <a:pt x="57" y="29"/>
                  </a:lnTo>
                  <a:lnTo>
                    <a:pt x="57" y="16"/>
                  </a:lnTo>
                  <a:lnTo>
                    <a:pt x="54" y="3"/>
                  </a:lnTo>
                  <a:lnTo>
                    <a:pt x="51" y="0"/>
                  </a:lnTo>
                  <a:lnTo>
                    <a:pt x="51" y="10"/>
                  </a:lnTo>
                  <a:lnTo>
                    <a:pt x="54" y="13"/>
                  </a:lnTo>
                  <a:lnTo>
                    <a:pt x="54" y="19"/>
                  </a:lnTo>
                  <a:lnTo>
                    <a:pt x="48" y="26"/>
                  </a:lnTo>
                  <a:lnTo>
                    <a:pt x="45" y="29"/>
                  </a:lnTo>
                  <a:lnTo>
                    <a:pt x="41" y="42"/>
                  </a:lnTo>
                  <a:lnTo>
                    <a:pt x="38" y="55"/>
                  </a:lnTo>
                  <a:lnTo>
                    <a:pt x="35" y="61"/>
                  </a:lnTo>
                  <a:lnTo>
                    <a:pt x="32" y="71"/>
                  </a:lnTo>
                  <a:lnTo>
                    <a:pt x="25" y="87"/>
                  </a:lnTo>
                  <a:lnTo>
                    <a:pt x="22" y="87"/>
                  </a:lnTo>
                  <a:lnTo>
                    <a:pt x="19" y="81"/>
                  </a:lnTo>
                  <a:lnTo>
                    <a:pt x="9" y="81"/>
                  </a:lnTo>
                  <a:lnTo>
                    <a:pt x="9" y="87"/>
                  </a:lnTo>
                  <a:lnTo>
                    <a:pt x="6" y="90"/>
                  </a:lnTo>
                  <a:lnTo>
                    <a:pt x="3" y="97"/>
                  </a:lnTo>
                  <a:lnTo>
                    <a:pt x="3" y="103"/>
                  </a:lnTo>
                  <a:lnTo>
                    <a:pt x="0" y="110"/>
                  </a:lnTo>
                  <a:lnTo>
                    <a:pt x="0" y="113"/>
                  </a:lnTo>
                  <a:lnTo>
                    <a:pt x="3" y="113"/>
                  </a:lnTo>
                  <a:lnTo>
                    <a:pt x="3" y="119"/>
                  </a:lnTo>
                  <a:lnTo>
                    <a:pt x="6" y="119"/>
                  </a:lnTo>
                  <a:lnTo>
                    <a:pt x="9" y="119"/>
                  </a:lnTo>
                  <a:lnTo>
                    <a:pt x="9" y="122"/>
                  </a:lnTo>
                  <a:lnTo>
                    <a:pt x="9" y="126"/>
                  </a:lnTo>
                  <a:lnTo>
                    <a:pt x="12" y="129"/>
                  </a:lnTo>
                  <a:lnTo>
                    <a:pt x="9" y="142"/>
                  </a:lnTo>
                  <a:lnTo>
                    <a:pt x="25" y="142"/>
                  </a:lnTo>
                </a:path>
              </a:pathLst>
            </a:custGeom>
            <a:noFill/>
            <a:ln w="0">
              <a:solidFill>
                <a:srgbClr val="7F7F7F"/>
              </a:solidFill>
              <a:round/>
              <a:headEnd/>
              <a:tailEnd/>
            </a:ln>
          </p:spPr>
          <p:txBody>
            <a:bodyPr/>
            <a:lstStyle/>
            <a:p>
              <a:endParaRPr lang="en-US"/>
            </a:p>
          </p:txBody>
        </p:sp>
        <p:sp>
          <p:nvSpPr>
            <p:cNvPr id="31976" name="Freeform 408"/>
            <p:cNvSpPr>
              <a:spLocks/>
            </p:cNvSpPr>
            <p:nvPr/>
          </p:nvSpPr>
          <p:spPr bwMode="auto">
            <a:xfrm>
              <a:off x="3085" y="2766"/>
              <a:ext cx="27" cy="30"/>
            </a:xfrm>
            <a:custGeom>
              <a:avLst/>
              <a:gdLst>
                <a:gd name="T0" fmla="*/ 13 w 20"/>
                <a:gd name="T1" fmla="*/ 0 h 22"/>
                <a:gd name="T2" fmla="*/ 13 w 20"/>
                <a:gd name="T3" fmla="*/ 3 h 22"/>
                <a:gd name="T4" fmla="*/ 10 w 20"/>
                <a:gd name="T5" fmla="*/ 6 h 22"/>
                <a:gd name="T6" fmla="*/ 7 w 20"/>
                <a:gd name="T7" fmla="*/ 3 h 22"/>
                <a:gd name="T8" fmla="*/ 4 w 20"/>
                <a:gd name="T9" fmla="*/ 12 h 22"/>
                <a:gd name="T10" fmla="*/ 0 w 20"/>
                <a:gd name="T11" fmla="*/ 19 h 22"/>
                <a:gd name="T12" fmla="*/ 4 w 20"/>
                <a:gd name="T13" fmla="*/ 22 h 22"/>
                <a:gd name="T14" fmla="*/ 4 w 20"/>
                <a:gd name="T15" fmla="*/ 19 h 22"/>
                <a:gd name="T16" fmla="*/ 4 w 20"/>
                <a:gd name="T17" fmla="*/ 19 h 22"/>
                <a:gd name="T18" fmla="*/ 7 w 20"/>
                <a:gd name="T19" fmla="*/ 22 h 22"/>
                <a:gd name="T20" fmla="*/ 10 w 20"/>
                <a:gd name="T21" fmla="*/ 22 h 22"/>
                <a:gd name="T22" fmla="*/ 10 w 20"/>
                <a:gd name="T23" fmla="*/ 19 h 22"/>
                <a:gd name="T24" fmla="*/ 16 w 20"/>
                <a:gd name="T25" fmla="*/ 16 h 22"/>
                <a:gd name="T26" fmla="*/ 16 w 20"/>
                <a:gd name="T27" fmla="*/ 19 h 22"/>
                <a:gd name="T28" fmla="*/ 20 w 20"/>
                <a:gd name="T29" fmla="*/ 12 h 22"/>
                <a:gd name="T30" fmla="*/ 13 w 20"/>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2"/>
                <a:gd name="T50" fmla="*/ 20 w 2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2">
                  <a:moveTo>
                    <a:pt x="13" y="0"/>
                  </a:moveTo>
                  <a:lnTo>
                    <a:pt x="13" y="3"/>
                  </a:lnTo>
                  <a:lnTo>
                    <a:pt x="10" y="6"/>
                  </a:lnTo>
                  <a:lnTo>
                    <a:pt x="7" y="3"/>
                  </a:lnTo>
                  <a:lnTo>
                    <a:pt x="4" y="12"/>
                  </a:lnTo>
                  <a:lnTo>
                    <a:pt x="0" y="19"/>
                  </a:lnTo>
                  <a:lnTo>
                    <a:pt x="4" y="22"/>
                  </a:lnTo>
                  <a:lnTo>
                    <a:pt x="4" y="19"/>
                  </a:lnTo>
                  <a:lnTo>
                    <a:pt x="7" y="22"/>
                  </a:lnTo>
                  <a:lnTo>
                    <a:pt x="10" y="22"/>
                  </a:lnTo>
                  <a:lnTo>
                    <a:pt x="10" y="19"/>
                  </a:lnTo>
                  <a:lnTo>
                    <a:pt x="16" y="16"/>
                  </a:lnTo>
                  <a:lnTo>
                    <a:pt x="16" y="19"/>
                  </a:lnTo>
                  <a:lnTo>
                    <a:pt x="20" y="12"/>
                  </a:lnTo>
                  <a:lnTo>
                    <a:pt x="13" y="0"/>
                  </a:lnTo>
                  <a:close/>
                </a:path>
              </a:pathLst>
            </a:custGeom>
            <a:solidFill>
              <a:srgbClr val="CCCCCC"/>
            </a:solidFill>
            <a:ln w="9525">
              <a:noFill/>
              <a:round/>
              <a:headEnd/>
              <a:tailEnd/>
            </a:ln>
          </p:spPr>
          <p:txBody>
            <a:bodyPr/>
            <a:lstStyle/>
            <a:p>
              <a:endParaRPr lang="en-US"/>
            </a:p>
          </p:txBody>
        </p:sp>
        <p:sp>
          <p:nvSpPr>
            <p:cNvPr id="31977" name="Freeform 409"/>
            <p:cNvSpPr>
              <a:spLocks/>
            </p:cNvSpPr>
            <p:nvPr/>
          </p:nvSpPr>
          <p:spPr bwMode="auto">
            <a:xfrm>
              <a:off x="3085" y="2766"/>
              <a:ext cx="27" cy="30"/>
            </a:xfrm>
            <a:custGeom>
              <a:avLst/>
              <a:gdLst>
                <a:gd name="T0" fmla="*/ 13 w 20"/>
                <a:gd name="T1" fmla="*/ 0 h 22"/>
                <a:gd name="T2" fmla="*/ 13 w 20"/>
                <a:gd name="T3" fmla="*/ 3 h 22"/>
                <a:gd name="T4" fmla="*/ 10 w 20"/>
                <a:gd name="T5" fmla="*/ 6 h 22"/>
                <a:gd name="T6" fmla="*/ 7 w 20"/>
                <a:gd name="T7" fmla="*/ 3 h 22"/>
                <a:gd name="T8" fmla="*/ 4 w 20"/>
                <a:gd name="T9" fmla="*/ 12 h 22"/>
                <a:gd name="T10" fmla="*/ 0 w 20"/>
                <a:gd name="T11" fmla="*/ 19 h 22"/>
                <a:gd name="T12" fmla="*/ 4 w 20"/>
                <a:gd name="T13" fmla="*/ 22 h 22"/>
                <a:gd name="T14" fmla="*/ 4 w 20"/>
                <a:gd name="T15" fmla="*/ 19 h 22"/>
                <a:gd name="T16" fmla="*/ 4 w 20"/>
                <a:gd name="T17" fmla="*/ 19 h 22"/>
                <a:gd name="T18" fmla="*/ 7 w 20"/>
                <a:gd name="T19" fmla="*/ 22 h 22"/>
                <a:gd name="T20" fmla="*/ 10 w 20"/>
                <a:gd name="T21" fmla="*/ 22 h 22"/>
                <a:gd name="T22" fmla="*/ 10 w 20"/>
                <a:gd name="T23" fmla="*/ 19 h 22"/>
                <a:gd name="T24" fmla="*/ 16 w 20"/>
                <a:gd name="T25" fmla="*/ 16 h 22"/>
                <a:gd name="T26" fmla="*/ 16 w 20"/>
                <a:gd name="T27" fmla="*/ 19 h 22"/>
                <a:gd name="T28" fmla="*/ 20 w 20"/>
                <a:gd name="T29" fmla="*/ 12 h 22"/>
                <a:gd name="T30" fmla="*/ 13 w 20"/>
                <a:gd name="T31" fmla="*/ 0 h 22"/>
                <a:gd name="T32" fmla="*/ 13 w 20"/>
                <a:gd name="T33" fmla="*/ 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13" y="0"/>
                  </a:moveTo>
                  <a:lnTo>
                    <a:pt x="13" y="3"/>
                  </a:lnTo>
                  <a:lnTo>
                    <a:pt x="10" y="6"/>
                  </a:lnTo>
                  <a:lnTo>
                    <a:pt x="7" y="3"/>
                  </a:lnTo>
                  <a:lnTo>
                    <a:pt x="4" y="12"/>
                  </a:lnTo>
                  <a:lnTo>
                    <a:pt x="0" y="19"/>
                  </a:lnTo>
                  <a:lnTo>
                    <a:pt x="4" y="22"/>
                  </a:lnTo>
                  <a:lnTo>
                    <a:pt x="4" y="19"/>
                  </a:lnTo>
                  <a:lnTo>
                    <a:pt x="7" y="22"/>
                  </a:lnTo>
                  <a:lnTo>
                    <a:pt x="10" y="22"/>
                  </a:lnTo>
                  <a:lnTo>
                    <a:pt x="10" y="19"/>
                  </a:lnTo>
                  <a:lnTo>
                    <a:pt x="16" y="16"/>
                  </a:lnTo>
                  <a:lnTo>
                    <a:pt x="16" y="19"/>
                  </a:lnTo>
                  <a:lnTo>
                    <a:pt x="20" y="12"/>
                  </a:lnTo>
                  <a:lnTo>
                    <a:pt x="13" y="0"/>
                  </a:lnTo>
                </a:path>
              </a:pathLst>
            </a:custGeom>
            <a:noFill/>
            <a:ln w="0">
              <a:solidFill>
                <a:srgbClr val="7F7F7F"/>
              </a:solidFill>
              <a:round/>
              <a:headEnd/>
              <a:tailEnd/>
            </a:ln>
          </p:spPr>
          <p:txBody>
            <a:bodyPr/>
            <a:lstStyle/>
            <a:p>
              <a:endParaRPr lang="en-US"/>
            </a:p>
          </p:txBody>
        </p:sp>
        <p:sp>
          <p:nvSpPr>
            <p:cNvPr id="31978" name="Freeform 410"/>
            <p:cNvSpPr>
              <a:spLocks/>
            </p:cNvSpPr>
            <p:nvPr/>
          </p:nvSpPr>
          <p:spPr bwMode="auto">
            <a:xfrm>
              <a:off x="2900" y="2549"/>
              <a:ext cx="169" cy="148"/>
            </a:xfrm>
            <a:custGeom>
              <a:avLst/>
              <a:gdLst>
                <a:gd name="T0" fmla="*/ 116 w 123"/>
                <a:gd name="T1" fmla="*/ 74 h 106"/>
                <a:gd name="T2" fmla="*/ 113 w 123"/>
                <a:gd name="T3" fmla="*/ 74 h 106"/>
                <a:gd name="T4" fmla="*/ 110 w 123"/>
                <a:gd name="T5" fmla="*/ 74 h 106"/>
                <a:gd name="T6" fmla="*/ 100 w 123"/>
                <a:gd name="T7" fmla="*/ 74 h 106"/>
                <a:gd name="T8" fmla="*/ 97 w 123"/>
                <a:gd name="T9" fmla="*/ 77 h 106"/>
                <a:gd name="T10" fmla="*/ 84 w 123"/>
                <a:gd name="T11" fmla="*/ 81 h 106"/>
                <a:gd name="T12" fmla="*/ 77 w 123"/>
                <a:gd name="T13" fmla="*/ 81 h 106"/>
                <a:gd name="T14" fmla="*/ 74 w 123"/>
                <a:gd name="T15" fmla="*/ 87 h 106"/>
                <a:gd name="T16" fmla="*/ 61 w 123"/>
                <a:gd name="T17" fmla="*/ 84 h 106"/>
                <a:gd name="T18" fmla="*/ 58 w 123"/>
                <a:gd name="T19" fmla="*/ 84 h 106"/>
                <a:gd name="T20" fmla="*/ 49 w 123"/>
                <a:gd name="T21" fmla="*/ 74 h 106"/>
                <a:gd name="T22" fmla="*/ 42 w 123"/>
                <a:gd name="T23" fmla="*/ 93 h 106"/>
                <a:gd name="T24" fmla="*/ 32 w 123"/>
                <a:gd name="T25" fmla="*/ 97 h 106"/>
                <a:gd name="T26" fmla="*/ 23 w 123"/>
                <a:gd name="T27" fmla="*/ 93 h 106"/>
                <a:gd name="T28" fmla="*/ 16 w 123"/>
                <a:gd name="T29" fmla="*/ 106 h 106"/>
                <a:gd name="T30" fmla="*/ 10 w 123"/>
                <a:gd name="T31" fmla="*/ 97 h 106"/>
                <a:gd name="T32" fmla="*/ 0 w 123"/>
                <a:gd name="T33" fmla="*/ 64 h 106"/>
                <a:gd name="T34" fmla="*/ 10 w 123"/>
                <a:gd name="T35" fmla="*/ 45 h 106"/>
                <a:gd name="T36" fmla="*/ 20 w 123"/>
                <a:gd name="T37" fmla="*/ 42 h 106"/>
                <a:gd name="T38" fmla="*/ 23 w 123"/>
                <a:gd name="T39" fmla="*/ 45 h 106"/>
                <a:gd name="T40" fmla="*/ 39 w 123"/>
                <a:gd name="T41" fmla="*/ 39 h 106"/>
                <a:gd name="T42" fmla="*/ 42 w 123"/>
                <a:gd name="T43" fmla="*/ 29 h 106"/>
                <a:gd name="T44" fmla="*/ 55 w 123"/>
                <a:gd name="T45" fmla="*/ 23 h 106"/>
                <a:gd name="T46" fmla="*/ 61 w 123"/>
                <a:gd name="T47" fmla="*/ 19 h 106"/>
                <a:gd name="T48" fmla="*/ 68 w 123"/>
                <a:gd name="T49" fmla="*/ 10 h 106"/>
                <a:gd name="T50" fmla="*/ 68 w 123"/>
                <a:gd name="T51" fmla="*/ 0 h 106"/>
                <a:gd name="T52" fmla="*/ 84 w 123"/>
                <a:gd name="T53" fmla="*/ 10 h 106"/>
                <a:gd name="T54" fmla="*/ 84 w 123"/>
                <a:gd name="T55" fmla="*/ 26 h 106"/>
                <a:gd name="T56" fmla="*/ 90 w 123"/>
                <a:gd name="T57" fmla="*/ 29 h 106"/>
                <a:gd name="T58" fmla="*/ 97 w 123"/>
                <a:gd name="T59" fmla="*/ 35 h 106"/>
                <a:gd name="T60" fmla="*/ 100 w 123"/>
                <a:gd name="T61" fmla="*/ 42 h 106"/>
                <a:gd name="T62" fmla="*/ 113 w 123"/>
                <a:gd name="T63" fmla="*/ 61 h 106"/>
                <a:gd name="T64" fmla="*/ 123 w 123"/>
                <a:gd name="T65" fmla="*/ 74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06"/>
                <a:gd name="T101" fmla="*/ 123 w 12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06">
                  <a:moveTo>
                    <a:pt x="123" y="74"/>
                  </a:moveTo>
                  <a:lnTo>
                    <a:pt x="116" y="74"/>
                  </a:lnTo>
                  <a:lnTo>
                    <a:pt x="116" y="77"/>
                  </a:lnTo>
                  <a:lnTo>
                    <a:pt x="113" y="74"/>
                  </a:lnTo>
                  <a:lnTo>
                    <a:pt x="113" y="77"/>
                  </a:lnTo>
                  <a:lnTo>
                    <a:pt x="110" y="74"/>
                  </a:lnTo>
                  <a:lnTo>
                    <a:pt x="103" y="74"/>
                  </a:lnTo>
                  <a:lnTo>
                    <a:pt x="100" y="74"/>
                  </a:lnTo>
                  <a:lnTo>
                    <a:pt x="100" y="77"/>
                  </a:lnTo>
                  <a:lnTo>
                    <a:pt x="97" y="77"/>
                  </a:lnTo>
                  <a:lnTo>
                    <a:pt x="94" y="77"/>
                  </a:lnTo>
                  <a:lnTo>
                    <a:pt x="84" y="81"/>
                  </a:lnTo>
                  <a:lnTo>
                    <a:pt x="77" y="81"/>
                  </a:lnTo>
                  <a:lnTo>
                    <a:pt x="77" y="84"/>
                  </a:lnTo>
                  <a:lnTo>
                    <a:pt x="74" y="87"/>
                  </a:lnTo>
                  <a:lnTo>
                    <a:pt x="68" y="87"/>
                  </a:lnTo>
                  <a:lnTo>
                    <a:pt x="61" y="84"/>
                  </a:lnTo>
                  <a:lnTo>
                    <a:pt x="58" y="84"/>
                  </a:lnTo>
                  <a:lnTo>
                    <a:pt x="52" y="74"/>
                  </a:lnTo>
                  <a:lnTo>
                    <a:pt x="49" y="74"/>
                  </a:lnTo>
                  <a:lnTo>
                    <a:pt x="42" y="84"/>
                  </a:lnTo>
                  <a:lnTo>
                    <a:pt x="42" y="93"/>
                  </a:lnTo>
                  <a:lnTo>
                    <a:pt x="39" y="93"/>
                  </a:lnTo>
                  <a:lnTo>
                    <a:pt x="32" y="97"/>
                  </a:lnTo>
                  <a:lnTo>
                    <a:pt x="26" y="93"/>
                  </a:lnTo>
                  <a:lnTo>
                    <a:pt x="23" y="93"/>
                  </a:lnTo>
                  <a:lnTo>
                    <a:pt x="20" y="97"/>
                  </a:lnTo>
                  <a:lnTo>
                    <a:pt x="16" y="106"/>
                  </a:lnTo>
                  <a:lnTo>
                    <a:pt x="13" y="106"/>
                  </a:lnTo>
                  <a:lnTo>
                    <a:pt x="10" y="97"/>
                  </a:lnTo>
                  <a:lnTo>
                    <a:pt x="0" y="81"/>
                  </a:lnTo>
                  <a:lnTo>
                    <a:pt x="0" y="64"/>
                  </a:lnTo>
                  <a:lnTo>
                    <a:pt x="3" y="58"/>
                  </a:lnTo>
                  <a:lnTo>
                    <a:pt x="10" y="45"/>
                  </a:lnTo>
                  <a:lnTo>
                    <a:pt x="13" y="45"/>
                  </a:lnTo>
                  <a:lnTo>
                    <a:pt x="20" y="42"/>
                  </a:lnTo>
                  <a:lnTo>
                    <a:pt x="20" y="39"/>
                  </a:lnTo>
                  <a:lnTo>
                    <a:pt x="23" y="45"/>
                  </a:lnTo>
                  <a:lnTo>
                    <a:pt x="32" y="39"/>
                  </a:lnTo>
                  <a:lnTo>
                    <a:pt x="39" y="39"/>
                  </a:lnTo>
                  <a:lnTo>
                    <a:pt x="42" y="29"/>
                  </a:lnTo>
                  <a:lnTo>
                    <a:pt x="42" y="26"/>
                  </a:lnTo>
                  <a:lnTo>
                    <a:pt x="55" y="23"/>
                  </a:lnTo>
                  <a:lnTo>
                    <a:pt x="58" y="19"/>
                  </a:lnTo>
                  <a:lnTo>
                    <a:pt x="61" y="19"/>
                  </a:lnTo>
                  <a:lnTo>
                    <a:pt x="61" y="16"/>
                  </a:lnTo>
                  <a:lnTo>
                    <a:pt x="68" y="10"/>
                  </a:lnTo>
                  <a:lnTo>
                    <a:pt x="68" y="3"/>
                  </a:lnTo>
                  <a:lnTo>
                    <a:pt x="68" y="0"/>
                  </a:lnTo>
                  <a:lnTo>
                    <a:pt x="77" y="0"/>
                  </a:lnTo>
                  <a:lnTo>
                    <a:pt x="84" y="10"/>
                  </a:lnTo>
                  <a:lnTo>
                    <a:pt x="84" y="16"/>
                  </a:lnTo>
                  <a:lnTo>
                    <a:pt x="84" y="26"/>
                  </a:lnTo>
                  <a:lnTo>
                    <a:pt x="87" y="29"/>
                  </a:lnTo>
                  <a:lnTo>
                    <a:pt x="90" y="29"/>
                  </a:lnTo>
                  <a:lnTo>
                    <a:pt x="90" y="32"/>
                  </a:lnTo>
                  <a:lnTo>
                    <a:pt x="97" y="35"/>
                  </a:lnTo>
                  <a:lnTo>
                    <a:pt x="100" y="39"/>
                  </a:lnTo>
                  <a:lnTo>
                    <a:pt x="100" y="42"/>
                  </a:lnTo>
                  <a:lnTo>
                    <a:pt x="110" y="52"/>
                  </a:lnTo>
                  <a:lnTo>
                    <a:pt x="113" y="61"/>
                  </a:lnTo>
                  <a:lnTo>
                    <a:pt x="119" y="68"/>
                  </a:lnTo>
                  <a:lnTo>
                    <a:pt x="123" y="74"/>
                  </a:lnTo>
                  <a:close/>
                </a:path>
              </a:pathLst>
            </a:custGeom>
            <a:solidFill>
              <a:srgbClr val="CCCCCC"/>
            </a:solidFill>
            <a:ln w="9525">
              <a:noFill/>
              <a:round/>
              <a:headEnd/>
              <a:tailEnd/>
            </a:ln>
          </p:spPr>
          <p:txBody>
            <a:bodyPr/>
            <a:lstStyle/>
            <a:p>
              <a:endParaRPr lang="en-US"/>
            </a:p>
          </p:txBody>
        </p:sp>
        <p:sp>
          <p:nvSpPr>
            <p:cNvPr id="31979" name="Freeform 411"/>
            <p:cNvSpPr>
              <a:spLocks/>
            </p:cNvSpPr>
            <p:nvPr/>
          </p:nvSpPr>
          <p:spPr bwMode="auto">
            <a:xfrm>
              <a:off x="2900" y="2549"/>
              <a:ext cx="169" cy="148"/>
            </a:xfrm>
            <a:custGeom>
              <a:avLst/>
              <a:gdLst>
                <a:gd name="T0" fmla="*/ 116 w 123"/>
                <a:gd name="T1" fmla="*/ 74 h 106"/>
                <a:gd name="T2" fmla="*/ 113 w 123"/>
                <a:gd name="T3" fmla="*/ 74 h 106"/>
                <a:gd name="T4" fmla="*/ 110 w 123"/>
                <a:gd name="T5" fmla="*/ 74 h 106"/>
                <a:gd name="T6" fmla="*/ 100 w 123"/>
                <a:gd name="T7" fmla="*/ 74 h 106"/>
                <a:gd name="T8" fmla="*/ 97 w 123"/>
                <a:gd name="T9" fmla="*/ 77 h 106"/>
                <a:gd name="T10" fmla="*/ 84 w 123"/>
                <a:gd name="T11" fmla="*/ 81 h 106"/>
                <a:gd name="T12" fmla="*/ 77 w 123"/>
                <a:gd name="T13" fmla="*/ 81 h 106"/>
                <a:gd name="T14" fmla="*/ 74 w 123"/>
                <a:gd name="T15" fmla="*/ 87 h 106"/>
                <a:gd name="T16" fmla="*/ 61 w 123"/>
                <a:gd name="T17" fmla="*/ 84 h 106"/>
                <a:gd name="T18" fmla="*/ 58 w 123"/>
                <a:gd name="T19" fmla="*/ 84 h 106"/>
                <a:gd name="T20" fmla="*/ 49 w 123"/>
                <a:gd name="T21" fmla="*/ 74 h 106"/>
                <a:gd name="T22" fmla="*/ 42 w 123"/>
                <a:gd name="T23" fmla="*/ 93 h 106"/>
                <a:gd name="T24" fmla="*/ 32 w 123"/>
                <a:gd name="T25" fmla="*/ 97 h 106"/>
                <a:gd name="T26" fmla="*/ 23 w 123"/>
                <a:gd name="T27" fmla="*/ 93 h 106"/>
                <a:gd name="T28" fmla="*/ 16 w 123"/>
                <a:gd name="T29" fmla="*/ 106 h 106"/>
                <a:gd name="T30" fmla="*/ 10 w 123"/>
                <a:gd name="T31" fmla="*/ 97 h 106"/>
                <a:gd name="T32" fmla="*/ 0 w 123"/>
                <a:gd name="T33" fmla="*/ 64 h 106"/>
                <a:gd name="T34" fmla="*/ 10 w 123"/>
                <a:gd name="T35" fmla="*/ 45 h 106"/>
                <a:gd name="T36" fmla="*/ 20 w 123"/>
                <a:gd name="T37" fmla="*/ 42 h 106"/>
                <a:gd name="T38" fmla="*/ 23 w 123"/>
                <a:gd name="T39" fmla="*/ 45 h 106"/>
                <a:gd name="T40" fmla="*/ 39 w 123"/>
                <a:gd name="T41" fmla="*/ 39 h 106"/>
                <a:gd name="T42" fmla="*/ 42 w 123"/>
                <a:gd name="T43" fmla="*/ 29 h 106"/>
                <a:gd name="T44" fmla="*/ 55 w 123"/>
                <a:gd name="T45" fmla="*/ 23 h 106"/>
                <a:gd name="T46" fmla="*/ 61 w 123"/>
                <a:gd name="T47" fmla="*/ 19 h 106"/>
                <a:gd name="T48" fmla="*/ 68 w 123"/>
                <a:gd name="T49" fmla="*/ 10 h 106"/>
                <a:gd name="T50" fmla="*/ 68 w 123"/>
                <a:gd name="T51" fmla="*/ 0 h 106"/>
                <a:gd name="T52" fmla="*/ 84 w 123"/>
                <a:gd name="T53" fmla="*/ 10 h 106"/>
                <a:gd name="T54" fmla="*/ 84 w 123"/>
                <a:gd name="T55" fmla="*/ 26 h 106"/>
                <a:gd name="T56" fmla="*/ 90 w 123"/>
                <a:gd name="T57" fmla="*/ 29 h 106"/>
                <a:gd name="T58" fmla="*/ 97 w 123"/>
                <a:gd name="T59" fmla="*/ 35 h 106"/>
                <a:gd name="T60" fmla="*/ 100 w 123"/>
                <a:gd name="T61" fmla="*/ 42 h 106"/>
                <a:gd name="T62" fmla="*/ 113 w 123"/>
                <a:gd name="T63" fmla="*/ 61 h 106"/>
                <a:gd name="T64" fmla="*/ 123 w 123"/>
                <a:gd name="T65" fmla="*/ 74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06"/>
                <a:gd name="T101" fmla="*/ 123 w 123"/>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06">
                  <a:moveTo>
                    <a:pt x="123" y="74"/>
                  </a:moveTo>
                  <a:lnTo>
                    <a:pt x="116" y="74"/>
                  </a:lnTo>
                  <a:lnTo>
                    <a:pt x="116" y="77"/>
                  </a:lnTo>
                  <a:lnTo>
                    <a:pt x="113" y="74"/>
                  </a:lnTo>
                  <a:lnTo>
                    <a:pt x="113" y="77"/>
                  </a:lnTo>
                  <a:lnTo>
                    <a:pt x="110" y="74"/>
                  </a:lnTo>
                  <a:lnTo>
                    <a:pt x="103" y="74"/>
                  </a:lnTo>
                  <a:lnTo>
                    <a:pt x="100" y="74"/>
                  </a:lnTo>
                  <a:lnTo>
                    <a:pt x="100" y="77"/>
                  </a:lnTo>
                  <a:lnTo>
                    <a:pt x="97" y="77"/>
                  </a:lnTo>
                  <a:lnTo>
                    <a:pt x="94" y="77"/>
                  </a:lnTo>
                  <a:lnTo>
                    <a:pt x="84" y="81"/>
                  </a:lnTo>
                  <a:lnTo>
                    <a:pt x="77" y="81"/>
                  </a:lnTo>
                  <a:lnTo>
                    <a:pt x="77" y="84"/>
                  </a:lnTo>
                  <a:lnTo>
                    <a:pt x="74" y="87"/>
                  </a:lnTo>
                  <a:lnTo>
                    <a:pt x="68" y="87"/>
                  </a:lnTo>
                  <a:lnTo>
                    <a:pt x="61" y="84"/>
                  </a:lnTo>
                  <a:lnTo>
                    <a:pt x="58" y="84"/>
                  </a:lnTo>
                  <a:lnTo>
                    <a:pt x="52" y="74"/>
                  </a:lnTo>
                  <a:lnTo>
                    <a:pt x="49" y="74"/>
                  </a:lnTo>
                  <a:lnTo>
                    <a:pt x="42" y="84"/>
                  </a:lnTo>
                  <a:lnTo>
                    <a:pt x="42" y="93"/>
                  </a:lnTo>
                  <a:lnTo>
                    <a:pt x="39" y="93"/>
                  </a:lnTo>
                  <a:lnTo>
                    <a:pt x="32" y="97"/>
                  </a:lnTo>
                  <a:lnTo>
                    <a:pt x="26" y="93"/>
                  </a:lnTo>
                  <a:lnTo>
                    <a:pt x="23" y="93"/>
                  </a:lnTo>
                  <a:lnTo>
                    <a:pt x="20" y="97"/>
                  </a:lnTo>
                  <a:lnTo>
                    <a:pt x="16" y="106"/>
                  </a:lnTo>
                  <a:lnTo>
                    <a:pt x="13" y="106"/>
                  </a:lnTo>
                  <a:lnTo>
                    <a:pt x="10" y="97"/>
                  </a:lnTo>
                  <a:lnTo>
                    <a:pt x="0" y="81"/>
                  </a:lnTo>
                  <a:lnTo>
                    <a:pt x="0" y="64"/>
                  </a:lnTo>
                  <a:lnTo>
                    <a:pt x="3" y="58"/>
                  </a:lnTo>
                  <a:lnTo>
                    <a:pt x="10" y="45"/>
                  </a:lnTo>
                  <a:lnTo>
                    <a:pt x="13" y="45"/>
                  </a:lnTo>
                  <a:lnTo>
                    <a:pt x="20" y="42"/>
                  </a:lnTo>
                  <a:lnTo>
                    <a:pt x="20" y="39"/>
                  </a:lnTo>
                  <a:lnTo>
                    <a:pt x="23" y="45"/>
                  </a:lnTo>
                  <a:lnTo>
                    <a:pt x="32" y="39"/>
                  </a:lnTo>
                  <a:lnTo>
                    <a:pt x="39" y="39"/>
                  </a:lnTo>
                  <a:lnTo>
                    <a:pt x="42" y="29"/>
                  </a:lnTo>
                  <a:lnTo>
                    <a:pt x="42" y="26"/>
                  </a:lnTo>
                  <a:lnTo>
                    <a:pt x="55" y="23"/>
                  </a:lnTo>
                  <a:lnTo>
                    <a:pt x="58" y="19"/>
                  </a:lnTo>
                  <a:lnTo>
                    <a:pt x="61" y="19"/>
                  </a:lnTo>
                  <a:lnTo>
                    <a:pt x="61" y="16"/>
                  </a:lnTo>
                  <a:lnTo>
                    <a:pt x="68" y="10"/>
                  </a:lnTo>
                  <a:lnTo>
                    <a:pt x="68" y="3"/>
                  </a:lnTo>
                  <a:lnTo>
                    <a:pt x="68" y="0"/>
                  </a:lnTo>
                  <a:lnTo>
                    <a:pt x="77" y="0"/>
                  </a:lnTo>
                  <a:lnTo>
                    <a:pt x="84" y="10"/>
                  </a:lnTo>
                  <a:lnTo>
                    <a:pt x="84" y="16"/>
                  </a:lnTo>
                  <a:lnTo>
                    <a:pt x="84" y="26"/>
                  </a:lnTo>
                  <a:lnTo>
                    <a:pt x="87" y="29"/>
                  </a:lnTo>
                  <a:lnTo>
                    <a:pt x="90" y="29"/>
                  </a:lnTo>
                  <a:lnTo>
                    <a:pt x="90" y="32"/>
                  </a:lnTo>
                  <a:lnTo>
                    <a:pt x="97" y="35"/>
                  </a:lnTo>
                  <a:lnTo>
                    <a:pt x="100" y="39"/>
                  </a:lnTo>
                  <a:lnTo>
                    <a:pt x="100" y="42"/>
                  </a:lnTo>
                  <a:lnTo>
                    <a:pt x="110" y="52"/>
                  </a:lnTo>
                  <a:lnTo>
                    <a:pt x="113" y="61"/>
                  </a:lnTo>
                  <a:lnTo>
                    <a:pt x="119" y="68"/>
                  </a:lnTo>
                  <a:lnTo>
                    <a:pt x="123" y="74"/>
                  </a:lnTo>
                </a:path>
              </a:pathLst>
            </a:custGeom>
            <a:noFill/>
            <a:ln w="0">
              <a:solidFill>
                <a:srgbClr val="7F7F7F"/>
              </a:solidFill>
              <a:round/>
              <a:headEnd/>
              <a:tailEnd/>
            </a:ln>
          </p:spPr>
          <p:txBody>
            <a:bodyPr/>
            <a:lstStyle/>
            <a:p>
              <a:endParaRPr lang="en-US"/>
            </a:p>
          </p:txBody>
        </p:sp>
        <p:sp>
          <p:nvSpPr>
            <p:cNvPr id="31980" name="Freeform 412"/>
            <p:cNvSpPr>
              <a:spLocks/>
            </p:cNvSpPr>
            <p:nvPr/>
          </p:nvSpPr>
          <p:spPr bwMode="auto">
            <a:xfrm>
              <a:off x="2869" y="2829"/>
              <a:ext cx="13" cy="26"/>
            </a:xfrm>
            <a:custGeom>
              <a:avLst/>
              <a:gdLst>
                <a:gd name="T0" fmla="*/ 3 w 9"/>
                <a:gd name="T1" fmla="*/ 19 h 19"/>
                <a:gd name="T2" fmla="*/ 0 w 9"/>
                <a:gd name="T3" fmla="*/ 16 h 19"/>
                <a:gd name="T4" fmla="*/ 0 w 9"/>
                <a:gd name="T5" fmla="*/ 9 h 19"/>
                <a:gd name="T6" fmla="*/ 0 w 9"/>
                <a:gd name="T7" fmla="*/ 9 h 19"/>
                <a:gd name="T8" fmla="*/ 3 w 9"/>
                <a:gd name="T9" fmla="*/ 3 h 19"/>
                <a:gd name="T10" fmla="*/ 6 w 9"/>
                <a:gd name="T11" fmla="*/ 0 h 19"/>
                <a:gd name="T12" fmla="*/ 6 w 9"/>
                <a:gd name="T13" fmla="*/ 0 h 19"/>
                <a:gd name="T14" fmla="*/ 9 w 9"/>
                <a:gd name="T15" fmla="*/ 0 h 19"/>
                <a:gd name="T16" fmla="*/ 9 w 9"/>
                <a:gd name="T17" fmla="*/ 3 h 19"/>
                <a:gd name="T18" fmla="*/ 6 w 9"/>
                <a:gd name="T19" fmla="*/ 6 h 19"/>
                <a:gd name="T20" fmla="*/ 3 w 9"/>
                <a:gd name="T21" fmla="*/ 16 h 19"/>
                <a:gd name="T22" fmla="*/ 3 w 9"/>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9"/>
                <a:gd name="T38" fmla="*/ 9 w 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9">
                  <a:moveTo>
                    <a:pt x="3" y="19"/>
                  </a:moveTo>
                  <a:lnTo>
                    <a:pt x="0" y="16"/>
                  </a:lnTo>
                  <a:lnTo>
                    <a:pt x="0" y="9"/>
                  </a:lnTo>
                  <a:lnTo>
                    <a:pt x="3" y="3"/>
                  </a:lnTo>
                  <a:lnTo>
                    <a:pt x="6" y="0"/>
                  </a:lnTo>
                  <a:lnTo>
                    <a:pt x="9" y="0"/>
                  </a:lnTo>
                  <a:lnTo>
                    <a:pt x="9" y="3"/>
                  </a:lnTo>
                  <a:lnTo>
                    <a:pt x="6" y="6"/>
                  </a:lnTo>
                  <a:lnTo>
                    <a:pt x="3" y="16"/>
                  </a:lnTo>
                  <a:lnTo>
                    <a:pt x="3" y="19"/>
                  </a:lnTo>
                  <a:close/>
                </a:path>
              </a:pathLst>
            </a:custGeom>
            <a:solidFill>
              <a:srgbClr val="CCCCCC"/>
            </a:solidFill>
            <a:ln w="9525">
              <a:noFill/>
              <a:round/>
              <a:headEnd/>
              <a:tailEnd/>
            </a:ln>
          </p:spPr>
          <p:txBody>
            <a:bodyPr/>
            <a:lstStyle/>
            <a:p>
              <a:endParaRPr lang="en-US"/>
            </a:p>
          </p:txBody>
        </p:sp>
        <p:sp>
          <p:nvSpPr>
            <p:cNvPr id="31981" name="Freeform 413"/>
            <p:cNvSpPr>
              <a:spLocks/>
            </p:cNvSpPr>
            <p:nvPr/>
          </p:nvSpPr>
          <p:spPr bwMode="auto">
            <a:xfrm>
              <a:off x="2869" y="2829"/>
              <a:ext cx="13" cy="26"/>
            </a:xfrm>
            <a:custGeom>
              <a:avLst/>
              <a:gdLst>
                <a:gd name="T0" fmla="*/ 3 w 9"/>
                <a:gd name="T1" fmla="*/ 19 h 19"/>
                <a:gd name="T2" fmla="*/ 0 w 9"/>
                <a:gd name="T3" fmla="*/ 16 h 19"/>
                <a:gd name="T4" fmla="*/ 0 w 9"/>
                <a:gd name="T5" fmla="*/ 9 h 19"/>
                <a:gd name="T6" fmla="*/ 0 w 9"/>
                <a:gd name="T7" fmla="*/ 9 h 19"/>
                <a:gd name="T8" fmla="*/ 3 w 9"/>
                <a:gd name="T9" fmla="*/ 3 h 19"/>
                <a:gd name="T10" fmla="*/ 6 w 9"/>
                <a:gd name="T11" fmla="*/ 0 h 19"/>
                <a:gd name="T12" fmla="*/ 6 w 9"/>
                <a:gd name="T13" fmla="*/ 0 h 19"/>
                <a:gd name="T14" fmla="*/ 9 w 9"/>
                <a:gd name="T15" fmla="*/ 0 h 19"/>
                <a:gd name="T16" fmla="*/ 9 w 9"/>
                <a:gd name="T17" fmla="*/ 3 h 19"/>
                <a:gd name="T18" fmla="*/ 6 w 9"/>
                <a:gd name="T19" fmla="*/ 6 h 19"/>
                <a:gd name="T20" fmla="*/ 3 w 9"/>
                <a:gd name="T21" fmla="*/ 16 h 19"/>
                <a:gd name="T22" fmla="*/ 3 w 9"/>
                <a:gd name="T23" fmla="*/ 19 h 19"/>
                <a:gd name="T24" fmla="*/ 3 w 9"/>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9"/>
                <a:gd name="T41" fmla="*/ 9 w 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9">
                  <a:moveTo>
                    <a:pt x="3" y="19"/>
                  </a:moveTo>
                  <a:lnTo>
                    <a:pt x="0" y="16"/>
                  </a:lnTo>
                  <a:lnTo>
                    <a:pt x="0" y="9"/>
                  </a:lnTo>
                  <a:lnTo>
                    <a:pt x="3" y="3"/>
                  </a:lnTo>
                  <a:lnTo>
                    <a:pt x="6" y="0"/>
                  </a:lnTo>
                  <a:lnTo>
                    <a:pt x="9" y="0"/>
                  </a:lnTo>
                  <a:lnTo>
                    <a:pt x="9" y="3"/>
                  </a:lnTo>
                  <a:lnTo>
                    <a:pt x="6" y="6"/>
                  </a:lnTo>
                  <a:lnTo>
                    <a:pt x="3" y="16"/>
                  </a:lnTo>
                  <a:lnTo>
                    <a:pt x="3" y="19"/>
                  </a:lnTo>
                </a:path>
              </a:pathLst>
            </a:custGeom>
            <a:noFill/>
            <a:ln w="0">
              <a:solidFill>
                <a:srgbClr val="7F7F7F"/>
              </a:solidFill>
              <a:round/>
              <a:headEnd/>
              <a:tailEnd/>
            </a:ln>
          </p:spPr>
          <p:txBody>
            <a:bodyPr/>
            <a:lstStyle/>
            <a:p>
              <a:endParaRPr lang="en-US"/>
            </a:p>
          </p:txBody>
        </p:sp>
        <p:sp>
          <p:nvSpPr>
            <p:cNvPr id="31982" name="Freeform 414"/>
            <p:cNvSpPr>
              <a:spLocks/>
            </p:cNvSpPr>
            <p:nvPr/>
          </p:nvSpPr>
          <p:spPr bwMode="auto">
            <a:xfrm>
              <a:off x="2829" y="2707"/>
              <a:ext cx="71" cy="112"/>
            </a:xfrm>
            <a:custGeom>
              <a:avLst/>
              <a:gdLst>
                <a:gd name="T0" fmla="*/ 22 w 51"/>
                <a:gd name="T1" fmla="*/ 0 h 80"/>
                <a:gd name="T2" fmla="*/ 22 w 51"/>
                <a:gd name="T3" fmla="*/ 3 h 80"/>
                <a:gd name="T4" fmla="*/ 22 w 51"/>
                <a:gd name="T5" fmla="*/ 16 h 80"/>
                <a:gd name="T6" fmla="*/ 9 w 51"/>
                <a:gd name="T7" fmla="*/ 16 h 80"/>
                <a:gd name="T8" fmla="*/ 6 w 51"/>
                <a:gd name="T9" fmla="*/ 16 h 80"/>
                <a:gd name="T10" fmla="*/ 6 w 51"/>
                <a:gd name="T11" fmla="*/ 19 h 80"/>
                <a:gd name="T12" fmla="*/ 3 w 51"/>
                <a:gd name="T13" fmla="*/ 22 h 80"/>
                <a:gd name="T14" fmla="*/ 9 w 51"/>
                <a:gd name="T15" fmla="*/ 29 h 80"/>
                <a:gd name="T16" fmla="*/ 6 w 51"/>
                <a:gd name="T17" fmla="*/ 29 h 80"/>
                <a:gd name="T18" fmla="*/ 3 w 51"/>
                <a:gd name="T19" fmla="*/ 25 h 80"/>
                <a:gd name="T20" fmla="*/ 3 w 51"/>
                <a:gd name="T21" fmla="*/ 35 h 80"/>
                <a:gd name="T22" fmla="*/ 0 w 51"/>
                <a:gd name="T23" fmla="*/ 38 h 80"/>
                <a:gd name="T24" fmla="*/ 0 w 51"/>
                <a:gd name="T25" fmla="*/ 38 h 80"/>
                <a:gd name="T26" fmla="*/ 0 w 51"/>
                <a:gd name="T27" fmla="*/ 42 h 80"/>
                <a:gd name="T28" fmla="*/ 3 w 51"/>
                <a:gd name="T29" fmla="*/ 54 h 80"/>
                <a:gd name="T30" fmla="*/ 9 w 51"/>
                <a:gd name="T31" fmla="*/ 64 h 80"/>
                <a:gd name="T32" fmla="*/ 19 w 51"/>
                <a:gd name="T33" fmla="*/ 77 h 80"/>
                <a:gd name="T34" fmla="*/ 19 w 51"/>
                <a:gd name="T35" fmla="*/ 80 h 80"/>
                <a:gd name="T36" fmla="*/ 22 w 51"/>
                <a:gd name="T37" fmla="*/ 74 h 80"/>
                <a:gd name="T38" fmla="*/ 25 w 51"/>
                <a:gd name="T39" fmla="*/ 74 h 80"/>
                <a:gd name="T40" fmla="*/ 25 w 51"/>
                <a:gd name="T41" fmla="*/ 74 h 80"/>
                <a:gd name="T42" fmla="*/ 25 w 51"/>
                <a:gd name="T43" fmla="*/ 67 h 80"/>
                <a:gd name="T44" fmla="*/ 25 w 51"/>
                <a:gd name="T45" fmla="*/ 61 h 80"/>
                <a:gd name="T46" fmla="*/ 32 w 51"/>
                <a:gd name="T47" fmla="*/ 58 h 80"/>
                <a:gd name="T48" fmla="*/ 35 w 51"/>
                <a:gd name="T49" fmla="*/ 54 h 80"/>
                <a:gd name="T50" fmla="*/ 38 w 51"/>
                <a:gd name="T51" fmla="*/ 58 h 80"/>
                <a:gd name="T52" fmla="*/ 42 w 51"/>
                <a:gd name="T53" fmla="*/ 58 h 80"/>
                <a:gd name="T54" fmla="*/ 45 w 51"/>
                <a:gd name="T55" fmla="*/ 61 h 80"/>
                <a:gd name="T56" fmla="*/ 48 w 51"/>
                <a:gd name="T57" fmla="*/ 58 h 80"/>
                <a:gd name="T58" fmla="*/ 51 w 51"/>
                <a:gd name="T59" fmla="*/ 38 h 80"/>
                <a:gd name="T60" fmla="*/ 48 w 51"/>
                <a:gd name="T61" fmla="*/ 29 h 80"/>
                <a:gd name="T62" fmla="*/ 48 w 51"/>
                <a:gd name="T63" fmla="*/ 25 h 80"/>
                <a:gd name="T64" fmla="*/ 51 w 51"/>
                <a:gd name="T65" fmla="*/ 19 h 80"/>
                <a:gd name="T66" fmla="*/ 51 w 51"/>
                <a:gd name="T67" fmla="*/ 13 h 80"/>
                <a:gd name="T68" fmla="*/ 48 w 51"/>
                <a:gd name="T69" fmla="*/ 9 h 80"/>
                <a:gd name="T70" fmla="*/ 45 w 51"/>
                <a:gd name="T71" fmla="*/ 9 h 80"/>
                <a:gd name="T72" fmla="*/ 42 w 51"/>
                <a:gd name="T73" fmla="*/ 16 h 80"/>
                <a:gd name="T74" fmla="*/ 38 w 51"/>
                <a:gd name="T75" fmla="*/ 13 h 80"/>
                <a:gd name="T76" fmla="*/ 38 w 51"/>
                <a:gd name="T77" fmla="*/ 3 h 80"/>
                <a:gd name="T78" fmla="*/ 42 w 51"/>
                <a:gd name="T79" fmla="*/ 0 h 80"/>
                <a:gd name="T80" fmla="*/ 32 w 51"/>
                <a:gd name="T81" fmla="*/ 0 h 80"/>
                <a:gd name="T82" fmla="*/ 22 w 51"/>
                <a:gd name="T83" fmla="*/ 0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
                <a:gd name="T127" fmla="*/ 0 h 80"/>
                <a:gd name="T128" fmla="*/ 51 w 51"/>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 h="80">
                  <a:moveTo>
                    <a:pt x="22" y="0"/>
                  </a:moveTo>
                  <a:lnTo>
                    <a:pt x="22" y="3"/>
                  </a:lnTo>
                  <a:lnTo>
                    <a:pt x="22" y="16"/>
                  </a:lnTo>
                  <a:lnTo>
                    <a:pt x="9" y="16"/>
                  </a:lnTo>
                  <a:lnTo>
                    <a:pt x="6" y="16"/>
                  </a:lnTo>
                  <a:lnTo>
                    <a:pt x="6" y="19"/>
                  </a:lnTo>
                  <a:lnTo>
                    <a:pt x="3" y="22"/>
                  </a:lnTo>
                  <a:lnTo>
                    <a:pt x="9" y="29"/>
                  </a:lnTo>
                  <a:lnTo>
                    <a:pt x="6" y="29"/>
                  </a:lnTo>
                  <a:lnTo>
                    <a:pt x="3" y="25"/>
                  </a:lnTo>
                  <a:lnTo>
                    <a:pt x="3" y="35"/>
                  </a:lnTo>
                  <a:lnTo>
                    <a:pt x="0" y="38"/>
                  </a:lnTo>
                  <a:lnTo>
                    <a:pt x="0" y="42"/>
                  </a:lnTo>
                  <a:lnTo>
                    <a:pt x="3" y="54"/>
                  </a:lnTo>
                  <a:lnTo>
                    <a:pt x="9" y="64"/>
                  </a:lnTo>
                  <a:lnTo>
                    <a:pt x="19" y="77"/>
                  </a:lnTo>
                  <a:lnTo>
                    <a:pt x="19" y="80"/>
                  </a:lnTo>
                  <a:lnTo>
                    <a:pt x="22" y="74"/>
                  </a:lnTo>
                  <a:lnTo>
                    <a:pt x="25" y="74"/>
                  </a:lnTo>
                  <a:lnTo>
                    <a:pt x="25" y="67"/>
                  </a:lnTo>
                  <a:lnTo>
                    <a:pt x="25" y="61"/>
                  </a:lnTo>
                  <a:lnTo>
                    <a:pt x="32" y="58"/>
                  </a:lnTo>
                  <a:lnTo>
                    <a:pt x="35" y="54"/>
                  </a:lnTo>
                  <a:lnTo>
                    <a:pt x="38" y="58"/>
                  </a:lnTo>
                  <a:lnTo>
                    <a:pt x="42" y="58"/>
                  </a:lnTo>
                  <a:lnTo>
                    <a:pt x="45" y="61"/>
                  </a:lnTo>
                  <a:lnTo>
                    <a:pt x="48" y="58"/>
                  </a:lnTo>
                  <a:lnTo>
                    <a:pt x="51" y="38"/>
                  </a:lnTo>
                  <a:lnTo>
                    <a:pt x="48" y="29"/>
                  </a:lnTo>
                  <a:lnTo>
                    <a:pt x="48" y="25"/>
                  </a:lnTo>
                  <a:lnTo>
                    <a:pt x="51" y="19"/>
                  </a:lnTo>
                  <a:lnTo>
                    <a:pt x="51" y="13"/>
                  </a:lnTo>
                  <a:lnTo>
                    <a:pt x="48" y="9"/>
                  </a:lnTo>
                  <a:lnTo>
                    <a:pt x="45" y="9"/>
                  </a:lnTo>
                  <a:lnTo>
                    <a:pt x="42" y="16"/>
                  </a:lnTo>
                  <a:lnTo>
                    <a:pt x="38" y="13"/>
                  </a:lnTo>
                  <a:lnTo>
                    <a:pt x="38" y="3"/>
                  </a:lnTo>
                  <a:lnTo>
                    <a:pt x="42" y="0"/>
                  </a:lnTo>
                  <a:lnTo>
                    <a:pt x="32" y="0"/>
                  </a:lnTo>
                  <a:lnTo>
                    <a:pt x="22" y="0"/>
                  </a:lnTo>
                  <a:close/>
                </a:path>
              </a:pathLst>
            </a:custGeom>
            <a:solidFill>
              <a:srgbClr val="CCCCCC"/>
            </a:solidFill>
            <a:ln w="9525">
              <a:noFill/>
              <a:round/>
              <a:headEnd/>
              <a:tailEnd/>
            </a:ln>
          </p:spPr>
          <p:txBody>
            <a:bodyPr/>
            <a:lstStyle/>
            <a:p>
              <a:endParaRPr lang="en-US"/>
            </a:p>
          </p:txBody>
        </p:sp>
        <p:sp>
          <p:nvSpPr>
            <p:cNvPr id="31983" name="Freeform 415"/>
            <p:cNvSpPr>
              <a:spLocks/>
            </p:cNvSpPr>
            <p:nvPr/>
          </p:nvSpPr>
          <p:spPr bwMode="auto">
            <a:xfrm>
              <a:off x="2829" y="2707"/>
              <a:ext cx="71" cy="112"/>
            </a:xfrm>
            <a:custGeom>
              <a:avLst/>
              <a:gdLst>
                <a:gd name="T0" fmla="*/ 22 w 51"/>
                <a:gd name="T1" fmla="*/ 0 h 80"/>
                <a:gd name="T2" fmla="*/ 22 w 51"/>
                <a:gd name="T3" fmla="*/ 3 h 80"/>
                <a:gd name="T4" fmla="*/ 22 w 51"/>
                <a:gd name="T5" fmla="*/ 16 h 80"/>
                <a:gd name="T6" fmla="*/ 9 w 51"/>
                <a:gd name="T7" fmla="*/ 16 h 80"/>
                <a:gd name="T8" fmla="*/ 6 w 51"/>
                <a:gd name="T9" fmla="*/ 16 h 80"/>
                <a:gd name="T10" fmla="*/ 6 w 51"/>
                <a:gd name="T11" fmla="*/ 19 h 80"/>
                <a:gd name="T12" fmla="*/ 3 w 51"/>
                <a:gd name="T13" fmla="*/ 22 h 80"/>
                <a:gd name="T14" fmla="*/ 9 w 51"/>
                <a:gd name="T15" fmla="*/ 29 h 80"/>
                <a:gd name="T16" fmla="*/ 6 w 51"/>
                <a:gd name="T17" fmla="*/ 29 h 80"/>
                <a:gd name="T18" fmla="*/ 3 w 51"/>
                <a:gd name="T19" fmla="*/ 25 h 80"/>
                <a:gd name="T20" fmla="*/ 3 w 51"/>
                <a:gd name="T21" fmla="*/ 35 h 80"/>
                <a:gd name="T22" fmla="*/ 0 w 51"/>
                <a:gd name="T23" fmla="*/ 38 h 80"/>
                <a:gd name="T24" fmla="*/ 0 w 51"/>
                <a:gd name="T25" fmla="*/ 38 h 80"/>
                <a:gd name="T26" fmla="*/ 0 w 51"/>
                <a:gd name="T27" fmla="*/ 42 h 80"/>
                <a:gd name="T28" fmla="*/ 3 w 51"/>
                <a:gd name="T29" fmla="*/ 54 h 80"/>
                <a:gd name="T30" fmla="*/ 9 w 51"/>
                <a:gd name="T31" fmla="*/ 64 h 80"/>
                <a:gd name="T32" fmla="*/ 19 w 51"/>
                <a:gd name="T33" fmla="*/ 77 h 80"/>
                <a:gd name="T34" fmla="*/ 19 w 51"/>
                <a:gd name="T35" fmla="*/ 80 h 80"/>
                <a:gd name="T36" fmla="*/ 22 w 51"/>
                <a:gd name="T37" fmla="*/ 74 h 80"/>
                <a:gd name="T38" fmla="*/ 25 w 51"/>
                <a:gd name="T39" fmla="*/ 74 h 80"/>
                <a:gd name="T40" fmla="*/ 25 w 51"/>
                <a:gd name="T41" fmla="*/ 74 h 80"/>
                <a:gd name="T42" fmla="*/ 25 w 51"/>
                <a:gd name="T43" fmla="*/ 67 h 80"/>
                <a:gd name="T44" fmla="*/ 25 w 51"/>
                <a:gd name="T45" fmla="*/ 61 h 80"/>
                <a:gd name="T46" fmla="*/ 32 w 51"/>
                <a:gd name="T47" fmla="*/ 58 h 80"/>
                <a:gd name="T48" fmla="*/ 35 w 51"/>
                <a:gd name="T49" fmla="*/ 54 h 80"/>
                <a:gd name="T50" fmla="*/ 38 w 51"/>
                <a:gd name="T51" fmla="*/ 58 h 80"/>
                <a:gd name="T52" fmla="*/ 42 w 51"/>
                <a:gd name="T53" fmla="*/ 58 h 80"/>
                <a:gd name="T54" fmla="*/ 45 w 51"/>
                <a:gd name="T55" fmla="*/ 61 h 80"/>
                <a:gd name="T56" fmla="*/ 48 w 51"/>
                <a:gd name="T57" fmla="*/ 58 h 80"/>
                <a:gd name="T58" fmla="*/ 51 w 51"/>
                <a:gd name="T59" fmla="*/ 38 h 80"/>
                <a:gd name="T60" fmla="*/ 48 w 51"/>
                <a:gd name="T61" fmla="*/ 29 h 80"/>
                <a:gd name="T62" fmla="*/ 48 w 51"/>
                <a:gd name="T63" fmla="*/ 25 h 80"/>
                <a:gd name="T64" fmla="*/ 51 w 51"/>
                <a:gd name="T65" fmla="*/ 19 h 80"/>
                <a:gd name="T66" fmla="*/ 51 w 51"/>
                <a:gd name="T67" fmla="*/ 13 h 80"/>
                <a:gd name="T68" fmla="*/ 48 w 51"/>
                <a:gd name="T69" fmla="*/ 9 h 80"/>
                <a:gd name="T70" fmla="*/ 45 w 51"/>
                <a:gd name="T71" fmla="*/ 9 h 80"/>
                <a:gd name="T72" fmla="*/ 42 w 51"/>
                <a:gd name="T73" fmla="*/ 16 h 80"/>
                <a:gd name="T74" fmla="*/ 38 w 51"/>
                <a:gd name="T75" fmla="*/ 13 h 80"/>
                <a:gd name="T76" fmla="*/ 38 w 51"/>
                <a:gd name="T77" fmla="*/ 3 h 80"/>
                <a:gd name="T78" fmla="*/ 42 w 51"/>
                <a:gd name="T79" fmla="*/ 0 h 80"/>
                <a:gd name="T80" fmla="*/ 32 w 51"/>
                <a:gd name="T81" fmla="*/ 0 h 80"/>
                <a:gd name="T82" fmla="*/ 22 w 51"/>
                <a:gd name="T83" fmla="*/ 0 h 80"/>
                <a:gd name="T84" fmla="*/ 22 w 51"/>
                <a:gd name="T85" fmla="*/ 0 h 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80"/>
                <a:gd name="T131" fmla="*/ 51 w 51"/>
                <a:gd name="T132" fmla="*/ 80 h 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80">
                  <a:moveTo>
                    <a:pt x="22" y="0"/>
                  </a:moveTo>
                  <a:lnTo>
                    <a:pt x="22" y="3"/>
                  </a:lnTo>
                  <a:lnTo>
                    <a:pt x="22" y="16"/>
                  </a:lnTo>
                  <a:lnTo>
                    <a:pt x="9" y="16"/>
                  </a:lnTo>
                  <a:lnTo>
                    <a:pt x="6" y="16"/>
                  </a:lnTo>
                  <a:lnTo>
                    <a:pt x="6" y="19"/>
                  </a:lnTo>
                  <a:lnTo>
                    <a:pt x="3" y="22"/>
                  </a:lnTo>
                  <a:lnTo>
                    <a:pt x="9" y="29"/>
                  </a:lnTo>
                  <a:lnTo>
                    <a:pt x="6" y="29"/>
                  </a:lnTo>
                  <a:lnTo>
                    <a:pt x="3" y="25"/>
                  </a:lnTo>
                  <a:lnTo>
                    <a:pt x="3" y="35"/>
                  </a:lnTo>
                  <a:lnTo>
                    <a:pt x="0" y="38"/>
                  </a:lnTo>
                  <a:lnTo>
                    <a:pt x="0" y="42"/>
                  </a:lnTo>
                  <a:lnTo>
                    <a:pt x="3" y="54"/>
                  </a:lnTo>
                  <a:lnTo>
                    <a:pt x="9" y="64"/>
                  </a:lnTo>
                  <a:lnTo>
                    <a:pt x="19" y="77"/>
                  </a:lnTo>
                  <a:lnTo>
                    <a:pt x="19" y="80"/>
                  </a:lnTo>
                  <a:lnTo>
                    <a:pt x="22" y="74"/>
                  </a:lnTo>
                  <a:lnTo>
                    <a:pt x="25" y="74"/>
                  </a:lnTo>
                  <a:lnTo>
                    <a:pt x="25" y="67"/>
                  </a:lnTo>
                  <a:lnTo>
                    <a:pt x="25" y="61"/>
                  </a:lnTo>
                  <a:lnTo>
                    <a:pt x="32" y="58"/>
                  </a:lnTo>
                  <a:lnTo>
                    <a:pt x="35" y="54"/>
                  </a:lnTo>
                  <a:lnTo>
                    <a:pt x="38" y="58"/>
                  </a:lnTo>
                  <a:lnTo>
                    <a:pt x="42" y="58"/>
                  </a:lnTo>
                  <a:lnTo>
                    <a:pt x="45" y="61"/>
                  </a:lnTo>
                  <a:lnTo>
                    <a:pt x="48" y="58"/>
                  </a:lnTo>
                  <a:lnTo>
                    <a:pt x="51" y="38"/>
                  </a:lnTo>
                  <a:lnTo>
                    <a:pt x="48" y="29"/>
                  </a:lnTo>
                  <a:lnTo>
                    <a:pt x="48" y="25"/>
                  </a:lnTo>
                  <a:lnTo>
                    <a:pt x="51" y="19"/>
                  </a:lnTo>
                  <a:lnTo>
                    <a:pt x="51" y="13"/>
                  </a:lnTo>
                  <a:lnTo>
                    <a:pt x="48" y="9"/>
                  </a:lnTo>
                  <a:lnTo>
                    <a:pt x="45" y="9"/>
                  </a:lnTo>
                  <a:lnTo>
                    <a:pt x="42" y="16"/>
                  </a:lnTo>
                  <a:lnTo>
                    <a:pt x="38" y="13"/>
                  </a:lnTo>
                  <a:lnTo>
                    <a:pt x="38" y="3"/>
                  </a:lnTo>
                  <a:lnTo>
                    <a:pt x="42" y="0"/>
                  </a:lnTo>
                  <a:lnTo>
                    <a:pt x="32" y="0"/>
                  </a:lnTo>
                  <a:lnTo>
                    <a:pt x="22" y="0"/>
                  </a:lnTo>
                </a:path>
              </a:pathLst>
            </a:custGeom>
            <a:noFill/>
            <a:ln w="0">
              <a:solidFill>
                <a:srgbClr val="7F7F7F"/>
              </a:solidFill>
              <a:round/>
              <a:headEnd/>
              <a:tailEnd/>
            </a:ln>
          </p:spPr>
          <p:txBody>
            <a:bodyPr/>
            <a:lstStyle/>
            <a:p>
              <a:endParaRPr lang="en-US"/>
            </a:p>
          </p:txBody>
        </p:sp>
        <p:sp>
          <p:nvSpPr>
            <p:cNvPr id="31984" name="Freeform 416"/>
            <p:cNvSpPr>
              <a:spLocks/>
            </p:cNvSpPr>
            <p:nvPr/>
          </p:nvSpPr>
          <p:spPr bwMode="auto">
            <a:xfrm>
              <a:off x="2856" y="2679"/>
              <a:ext cx="97" cy="162"/>
            </a:xfrm>
            <a:custGeom>
              <a:avLst/>
              <a:gdLst>
                <a:gd name="T0" fmla="*/ 71 w 71"/>
                <a:gd name="T1" fmla="*/ 0 h 116"/>
                <a:gd name="T2" fmla="*/ 64 w 71"/>
                <a:gd name="T3" fmla="*/ 4 h 116"/>
                <a:gd name="T4" fmla="*/ 58 w 71"/>
                <a:gd name="T5" fmla="*/ 0 h 116"/>
                <a:gd name="T6" fmla="*/ 55 w 71"/>
                <a:gd name="T7" fmla="*/ 0 h 116"/>
                <a:gd name="T8" fmla="*/ 52 w 71"/>
                <a:gd name="T9" fmla="*/ 4 h 116"/>
                <a:gd name="T10" fmla="*/ 48 w 71"/>
                <a:gd name="T11" fmla="*/ 13 h 116"/>
                <a:gd name="T12" fmla="*/ 48 w 71"/>
                <a:gd name="T13" fmla="*/ 26 h 116"/>
                <a:gd name="T14" fmla="*/ 45 w 71"/>
                <a:gd name="T15" fmla="*/ 29 h 116"/>
                <a:gd name="T16" fmla="*/ 42 w 71"/>
                <a:gd name="T17" fmla="*/ 23 h 116"/>
                <a:gd name="T18" fmla="*/ 35 w 71"/>
                <a:gd name="T19" fmla="*/ 20 h 116"/>
                <a:gd name="T20" fmla="*/ 23 w 71"/>
                <a:gd name="T21" fmla="*/ 20 h 116"/>
                <a:gd name="T22" fmla="*/ 19 w 71"/>
                <a:gd name="T23" fmla="*/ 23 h 116"/>
                <a:gd name="T24" fmla="*/ 19 w 71"/>
                <a:gd name="T25" fmla="*/ 33 h 116"/>
                <a:gd name="T26" fmla="*/ 23 w 71"/>
                <a:gd name="T27" fmla="*/ 36 h 116"/>
                <a:gd name="T28" fmla="*/ 26 w 71"/>
                <a:gd name="T29" fmla="*/ 29 h 116"/>
                <a:gd name="T30" fmla="*/ 29 w 71"/>
                <a:gd name="T31" fmla="*/ 29 h 116"/>
                <a:gd name="T32" fmla="*/ 32 w 71"/>
                <a:gd name="T33" fmla="*/ 33 h 116"/>
                <a:gd name="T34" fmla="*/ 32 w 71"/>
                <a:gd name="T35" fmla="*/ 39 h 116"/>
                <a:gd name="T36" fmla="*/ 29 w 71"/>
                <a:gd name="T37" fmla="*/ 45 h 116"/>
                <a:gd name="T38" fmla="*/ 29 w 71"/>
                <a:gd name="T39" fmla="*/ 49 h 116"/>
                <a:gd name="T40" fmla="*/ 32 w 71"/>
                <a:gd name="T41" fmla="*/ 58 h 116"/>
                <a:gd name="T42" fmla="*/ 29 w 71"/>
                <a:gd name="T43" fmla="*/ 78 h 116"/>
                <a:gd name="T44" fmla="*/ 26 w 71"/>
                <a:gd name="T45" fmla="*/ 81 h 116"/>
                <a:gd name="T46" fmla="*/ 23 w 71"/>
                <a:gd name="T47" fmla="*/ 78 h 116"/>
                <a:gd name="T48" fmla="*/ 19 w 71"/>
                <a:gd name="T49" fmla="*/ 78 h 116"/>
                <a:gd name="T50" fmla="*/ 16 w 71"/>
                <a:gd name="T51" fmla="*/ 74 h 116"/>
                <a:gd name="T52" fmla="*/ 13 w 71"/>
                <a:gd name="T53" fmla="*/ 78 h 116"/>
                <a:gd name="T54" fmla="*/ 6 w 71"/>
                <a:gd name="T55" fmla="*/ 81 h 116"/>
                <a:gd name="T56" fmla="*/ 6 w 71"/>
                <a:gd name="T57" fmla="*/ 87 h 116"/>
                <a:gd name="T58" fmla="*/ 6 w 71"/>
                <a:gd name="T59" fmla="*/ 94 h 116"/>
                <a:gd name="T60" fmla="*/ 6 w 71"/>
                <a:gd name="T61" fmla="*/ 94 h 116"/>
                <a:gd name="T62" fmla="*/ 3 w 71"/>
                <a:gd name="T63" fmla="*/ 94 h 116"/>
                <a:gd name="T64" fmla="*/ 0 w 71"/>
                <a:gd name="T65" fmla="*/ 100 h 116"/>
                <a:gd name="T66" fmla="*/ 3 w 71"/>
                <a:gd name="T67" fmla="*/ 103 h 116"/>
                <a:gd name="T68" fmla="*/ 6 w 71"/>
                <a:gd name="T69" fmla="*/ 107 h 116"/>
                <a:gd name="T70" fmla="*/ 10 w 71"/>
                <a:gd name="T71" fmla="*/ 116 h 116"/>
                <a:gd name="T72" fmla="*/ 13 w 71"/>
                <a:gd name="T73" fmla="*/ 110 h 116"/>
                <a:gd name="T74" fmla="*/ 16 w 71"/>
                <a:gd name="T75" fmla="*/ 107 h 116"/>
                <a:gd name="T76" fmla="*/ 16 w 71"/>
                <a:gd name="T77" fmla="*/ 107 h 116"/>
                <a:gd name="T78" fmla="*/ 19 w 71"/>
                <a:gd name="T79" fmla="*/ 107 h 116"/>
                <a:gd name="T80" fmla="*/ 19 w 71"/>
                <a:gd name="T81" fmla="*/ 110 h 116"/>
                <a:gd name="T82" fmla="*/ 23 w 71"/>
                <a:gd name="T83" fmla="*/ 113 h 116"/>
                <a:gd name="T84" fmla="*/ 23 w 71"/>
                <a:gd name="T85" fmla="*/ 113 h 116"/>
                <a:gd name="T86" fmla="*/ 26 w 71"/>
                <a:gd name="T87" fmla="*/ 107 h 116"/>
                <a:gd name="T88" fmla="*/ 32 w 71"/>
                <a:gd name="T89" fmla="*/ 107 h 116"/>
                <a:gd name="T90" fmla="*/ 32 w 71"/>
                <a:gd name="T91" fmla="*/ 110 h 116"/>
                <a:gd name="T92" fmla="*/ 32 w 71"/>
                <a:gd name="T93" fmla="*/ 113 h 116"/>
                <a:gd name="T94" fmla="*/ 35 w 71"/>
                <a:gd name="T95" fmla="*/ 110 h 116"/>
                <a:gd name="T96" fmla="*/ 45 w 71"/>
                <a:gd name="T97" fmla="*/ 100 h 116"/>
                <a:gd name="T98" fmla="*/ 48 w 71"/>
                <a:gd name="T99" fmla="*/ 90 h 116"/>
                <a:gd name="T100" fmla="*/ 48 w 71"/>
                <a:gd name="T101" fmla="*/ 81 h 116"/>
                <a:gd name="T102" fmla="*/ 52 w 71"/>
                <a:gd name="T103" fmla="*/ 78 h 116"/>
                <a:gd name="T104" fmla="*/ 55 w 71"/>
                <a:gd name="T105" fmla="*/ 68 h 116"/>
                <a:gd name="T106" fmla="*/ 64 w 71"/>
                <a:gd name="T107" fmla="*/ 58 h 116"/>
                <a:gd name="T108" fmla="*/ 64 w 71"/>
                <a:gd name="T109" fmla="*/ 23 h 116"/>
                <a:gd name="T110" fmla="*/ 71 w 71"/>
                <a:gd name="T111" fmla="*/ 10 h 116"/>
                <a:gd name="T112" fmla="*/ 71 w 71"/>
                <a:gd name="T113" fmla="*/ 0 h 1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
                <a:gd name="T172" fmla="*/ 0 h 116"/>
                <a:gd name="T173" fmla="*/ 71 w 71"/>
                <a:gd name="T174" fmla="*/ 116 h 1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 h="116">
                  <a:moveTo>
                    <a:pt x="71" y="0"/>
                  </a:moveTo>
                  <a:lnTo>
                    <a:pt x="64" y="4"/>
                  </a:lnTo>
                  <a:lnTo>
                    <a:pt x="58" y="0"/>
                  </a:lnTo>
                  <a:lnTo>
                    <a:pt x="55" y="0"/>
                  </a:lnTo>
                  <a:lnTo>
                    <a:pt x="52" y="4"/>
                  </a:lnTo>
                  <a:lnTo>
                    <a:pt x="48" y="13"/>
                  </a:lnTo>
                  <a:lnTo>
                    <a:pt x="48" y="26"/>
                  </a:lnTo>
                  <a:lnTo>
                    <a:pt x="45" y="29"/>
                  </a:lnTo>
                  <a:lnTo>
                    <a:pt x="42" y="23"/>
                  </a:lnTo>
                  <a:lnTo>
                    <a:pt x="35" y="20"/>
                  </a:lnTo>
                  <a:lnTo>
                    <a:pt x="23" y="20"/>
                  </a:lnTo>
                  <a:lnTo>
                    <a:pt x="19" y="23"/>
                  </a:lnTo>
                  <a:lnTo>
                    <a:pt x="19" y="33"/>
                  </a:lnTo>
                  <a:lnTo>
                    <a:pt x="23" y="36"/>
                  </a:lnTo>
                  <a:lnTo>
                    <a:pt x="26" y="29"/>
                  </a:lnTo>
                  <a:lnTo>
                    <a:pt x="29" y="29"/>
                  </a:lnTo>
                  <a:lnTo>
                    <a:pt x="32" y="33"/>
                  </a:lnTo>
                  <a:lnTo>
                    <a:pt x="32" y="39"/>
                  </a:lnTo>
                  <a:lnTo>
                    <a:pt x="29" y="45"/>
                  </a:lnTo>
                  <a:lnTo>
                    <a:pt x="29" y="49"/>
                  </a:lnTo>
                  <a:lnTo>
                    <a:pt x="32" y="58"/>
                  </a:lnTo>
                  <a:lnTo>
                    <a:pt x="29" y="78"/>
                  </a:lnTo>
                  <a:lnTo>
                    <a:pt x="26" y="81"/>
                  </a:lnTo>
                  <a:lnTo>
                    <a:pt x="23" y="78"/>
                  </a:lnTo>
                  <a:lnTo>
                    <a:pt x="19" y="78"/>
                  </a:lnTo>
                  <a:lnTo>
                    <a:pt x="16" y="74"/>
                  </a:lnTo>
                  <a:lnTo>
                    <a:pt x="13" y="78"/>
                  </a:lnTo>
                  <a:lnTo>
                    <a:pt x="6" y="81"/>
                  </a:lnTo>
                  <a:lnTo>
                    <a:pt x="6" y="87"/>
                  </a:lnTo>
                  <a:lnTo>
                    <a:pt x="6" y="94"/>
                  </a:lnTo>
                  <a:lnTo>
                    <a:pt x="3" y="94"/>
                  </a:lnTo>
                  <a:lnTo>
                    <a:pt x="0" y="100"/>
                  </a:lnTo>
                  <a:lnTo>
                    <a:pt x="3" y="103"/>
                  </a:lnTo>
                  <a:lnTo>
                    <a:pt x="6" y="107"/>
                  </a:lnTo>
                  <a:lnTo>
                    <a:pt x="10" y="116"/>
                  </a:lnTo>
                  <a:lnTo>
                    <a:pt x="13" y="110"/>
                  </a:lnTo>
                  <a:lnTo>
                    <a:pt x="16" y="107"/>
                  </a:lnTo>
                  <a:lnTo>
                    <a:pt x="19" y="107"/>
                  </a:lnTo>
                  <a:lnTo>
                    <a:pt x="19" y="110"/>
                  </a:lnTo>
                  <a:lnTo>
                    <a:pt x="23" y="113"/>
                  </a:lnTo>
                  <a:lnTo>
                    <a:pt x="26" y="107"/>
                  </a:lnTo>
                  <a:lnTo>
                    <a:pt x="32" y="107"/>
                  </a:lnTo>
                  <a:lnTo>
                    <a:pt x="32" y="110"/>
                  </a:lnTo>
                  <a:lnTo>
                    <a:pt x="32" y="113"/>
                  </a:lnTo>
                  <a:lnTo>
                    <a:pt x="35" y="110"/>
                  </a:lnTo>
                  <a:lnTo>
                    <a:pt x="45" y="100"/>
                  </a:lnTo>
                  <a:lnTo>
                    <a:pt x="48" y="90"/>
                  </a:lnTo>
                  <a:lnTo>
                    <a:pt x="48" y="81"/>
                  </a:lnTo>
                  <a:lnTo>
                    <a:pt x="52" y="78"/>
                  </a:lnTo>
                  <a:lnTo>
                    <a:pt x="55" y="68"/>
                  </a:lnTo>
                  <a:lnTo>
                    <a:pt x="64" y="58"/>
                  </a:lnTo>
                  <a:lnTo>
                    <a:pt x="64" y="23"/>
                  </a:lnTo>
                  <a:lnTo>
                    <a:pt x="71" y="10"/>
                  </a:lnTo>
                  <a:lnTo>
                    <a:pt x="71" y="0"/>
                  </a:lnTo>
                  <a:close/>
                </a:path>
              </a:pathLst>
            </a:custGeom>
            <a:solidFill>
              <a:srgbClr val="CCCCCC"/>
            </a:solidFill>
            <a:ln w="9525">
              <a:noFill/>
              <a:round/>
              <a:headEnd/>
              <a:tailEnd/>
            </a:ln>
          </p:spPr>
          <p:txBody>
            <a:bodyPr/>
            <a:lstStyle/>
            <a:p>
              <a:endParaRPr lang="en-US"/>
            </a:p>
          </p:txBody>
        </p:sp>
        <p:sp>
          <p:nvSpPr>
            <p:cNvPr id="31985" name="Freeform 417"/>
            <p:cNvSpPr>
              <a:spLocks/>
            </p:cNvSpPr>
            <p:nvPr/>
          </p:nvSpPr>
          <p:spPr bwMode="auto">
            <a:xfrm>
              <a:off x="2856" y="2679"/>
              <a:ext cx="97" cy="162"/>
            </a:xfrm>
            <a:custGeom>
              <a:avLst/>
              <a:gdLst>
                <a:gd name="T0" fmla="*/ 71 w 71"/>
                <a:gd name="T1" fmla="*/ 0 h 116"/>
                <a:gd name="T2" fmla="*/ 64 w 71"/>
                <a:gd name="T3" fmla="*/ 4 h 116"/>
                <a:gd name="T4" fmla="*/ 58 w 71"/>
                <a:gd name="T5" fmla="*/ 0 h 116"/>
                <a:gd name="T6" fmla="*/ 55 w 71"/>
                <a:gd name="T7" fmla="*/ 0 h 116"/>
                <a:gd name="T8" fmla="*/ 52 w 71"/>
                <a:gd name="T9" fmla="*/ 4 h 116"/>
                <a:gd name="T10" fmla="*/ 48 w 71"/>
                <a:gd name="T11" fmla="*/ 13 h 116"/>
                <a:gd name="T12" fmla="*/ 48 w 71"/>
                <a:gd name="T13" fmla="*/ 26 h 116"/>
                <a:gd name="T14" fmla="*/ 45 w 71"/>
                <a:gd name="T15" fmla="*/ 29 h 116"/>
                <a:gd name="T16" fmla="*/ 42 w 71"/>
                <a:gd name="T17" fmla="*/ 23 h 116"/>
                <a:gd name="T18" fmla="*/ 35 w 71"/>
                <a:gd name="T19" fmla="*/ 20 h 116"/>
                <a:gd name="T20" fmla="*/ 23 w 71"/>
                <a:gd name="T21" fmla="*/ 20 h 116"/>
                <a:gd name="T22" fmla="*/ 19 w 71"/>
                <a:gd name="T23" fmla="*/ 23 h 116"/>
                <a:gd name="T24" fmla="*/ 19 w 71"/>
                <a:gd name="T25" fmla="*/ 33 h 116"/>
                <a:gd name="T26" fmla="*/ 23 w 71"/>
                <a:gd name="T27" fmla="*/ 36 h 116"/>
                <a:gd name="T28" fmla="*/ 26 w 71"/>
                <a:gd name="T29" fmla="*/ 29 h 116"/>
                <a:gd name="T30" fmla="*/ 29 w 71"/>
                <a:gd name="T31" fmla="*/ 29 h 116"/>
                <a:gd name="T32" fmla="*/ 32 w 71"/>
                <a:gd name="T33" fmla="*/ 33 h 116"/>
                <a:gd name="T34" fmla="*/ 32 w 71"/>
                <a:gd name="T35" fmla="*/ 39 h 116"/>
                <a:gd name="T36" fmla="*/ 29 w 71"/>
                <a:gd name="T37" fmla="*/ 45 h 116"/>
                <a:gd name="T38" fmla="*/ 29 w 71"/>
                <a:gd name="T39" fmla="*/ 49 h 116"/>
                <a:gd name="T40" fmla="*/ 32 w 71"/>
                <a:gd name="T41" fmla="*/ 58 h 116"/>
                <a:gd name="T42" fmla="*/ 29 w 71"/>
                <a:gd name="T43" fmla="*/ 78 h 116"/>
                <a:gd name="T44" fmla="*/ 26 w 71"/>
                <a:gd name="T45" fmla="*/ 81 h 116"/>
                <a:gd name="T46" fmla="*/ 23 w 71"/>
                <a:gd name="T47" fmla="*/ 78 h 116"/>
                <a:gd name="T48" fmla="*/ 19 w 71"/>
                <a:gd name="T49" fmla="*/ 78 h 116"/>
                <a:gd name="T50" fmla="*/ 16 w 71"/>
                <a:gd name="T51" fmla="*/ 74 h 116"/>
                <a:gd name="T52" fmla="*/ 13 w 71"/>
                <a:gd name="T53" fmla="*/ 78 h 116"/>
                <a:gd name="T54" fmla="*/ 6 w 71"/>
                <a:gd name="T55" fmla="*/ 81 h 116"/>
                <a:gd name="T56" fmla="*/ 6 w 71"/>
                <a:gd name="T57" fmla="*/ 87 h 116"/>
                <a:gd name="T58" fmla="*/ 6 w 71"/>
                <a:gd name="T59" fmla="*/ 94 h 116"/>
                <a:gd name="T60" fmla="*/ 6 w 71"/>
                <a:gd name="T61" fmla="*/ 94 h 116"/>
                <a:gd name="T62" fmla="*/ 3 w 71"/>
                <a:gd name="T63" fmla="*/ 94 h 116"/>
                <a:gd name="T64" fmla="*/ 0 w 71"/>
                <a:gd name="T65" fmla="*/ 100 h 116"/>
                <a:gd name="T66" fmla="*/ 3 w 71"/>
                <a:gd name="T67" fmla="*/ 103 h 116"/>
                <a:gd name="T68" fmla="*/ 6 w 71"/>
                <a:gd name="T69" fmla="*/ 107 h 116"/>
                <a:gd name="T70" fmla="*/ 10 w 71"/>
                <a:gd name="T71" fmla="*/ 116 h 116"/>
                <a:gd name="T72" fmla="*/ 13 w 71"/>
                <a:gd name="T73" fmla="*/ 110 h 116"/>
                <a:gd name="T74" fmla="*/ 16 w 71"/>
                <a:gd name="T75" fmla="*/ 107 h 116"/>
                <a:gd name="T76" fmla="*/ 16 w 71"/>
                <a:gd name="T77" fmla="*/ 107 h 116"/>
                <a:gd name="T78" fmla="*/ 19 w 71"/>
                <a:gd name="T79" fmla="*/ 107 h 116"/>
                <a:gd name="T80" fmla="*/ 19 w 71"/>
                <a:gd name="T81" fmla="*/ 110 h 116"/>
                <a:gd name="T82" fmla="*/ 23 w 71"/>
                <a:gd name="T83" fmla="*/ 113 h 116"/>
                <a:gd name="T84" fmla="*/ 23 w 71"/>
                <a:gd name="T85" fmla="*/ 113 h 116"/>
                <a:gd name="T86" fmla="*/ 26 w 71"/>
                <a:gd name="T87" fmla="*/ 107 h 116"/>
                <a:gd name="T88" fmla="*/ 32 w 71"/>
                <a:gd name="T89" fmla="*/ 107 h 116"/>
                <a:gd name="T90" fmla="*/ 32 w 71"/>
                <a:gd name="T91" fmla="*/ 110 h 116"/>
                <a:gd name="T92" fmla="*/ 32 w 71"/>
                <a:gd name="T93" fmla="*/ 113 h 116"/>
                <a:gd name="T94" fmla="*/ 35 w 71"/>
                <a:gd name="T95" fmla="*/ 110 h 116"/>
                <a:gd name="T96" fmla="*/ 45 w 71"/>
                <a:gd name="T97" fmla="*/ 100 h 116"/>
                <a:gd name="T98" fmla="*/ 48 w 71"/>
                <a:gd name="T99" fmla="*/ 90 h 116"/>
                <a:gd name="T100" fmla="*/ 48 w 71"/>
                <a:gd name="T101" fmla="*/ 81 h 116"/>
                <a:gd name="T102" fmla="*/ 52 w 71"/>
                <a:gd name="T103" fmla="*/ 78 h 116"/>
                <a:gd name="T104" fmla="*/ 55 w 71"/>
                <a:gd name="T105" fmla="*/ 68 h 116"/>
                <a:gd name="T106" fmla="*/ 64 w 71"/>
                <a:gd name="T107" fmla="*/ 58 h 116"/>
                <a:gd name="T108" fmla="*/ 64 w 71"/>
                <a:gd name="T109" fmla="*/ 23 h 116"/>
                <a:gd name="T110" fmla="*/ 71 w 71"/>
                <a:gd name="T111" fmla="*/ 10 h 116"/>
                <a:gd name="T112" fmla="*/ 71 w 71"/>
                <a:gd name="T113" fmla="*/ 0 h 116"/>
                <a:gd name="T114" fmla="*/ 71 w 71"/>
                <a:gd name="T115" fmla="*/ 0 h 1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116"/>
                <a:gd name="T176" fmla="*/ 71 w 71"/>
                <a:gd name="T177" fmla="*/ 116 h 1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116">
                  <a:moveTo>
                    <a:pt x="71" y="0"/>
                  </a:moveTo>
                  <a:lnTo>
                    <a:pt x="64" y="4"/>
                  </a:lnTo>
                  <a:lnTo>
                    <a:pt x="58" y="0"/>
                  </a:lnTo>
                  <a:lnTo>
                    <a:pt x="55" y="0"/>
                  </a:lnTo>
                  <a:lnTo>
                    <a:pt x="52" y="4"/>
                  </a:lnTo>
                  <a:lnTo>
                    <a:pt x="48" y="13"/>
                  </a:lnTo>
                  <a:lnTo>
                    <a:pt x="48" y="26"/>
                  </a:lnTo>
                  <a:lnTo>
                    <a:pt x="45" y="29"/>
                  </a:lnTo>
                  <a:lnTo>
                    <a:pt x="42" y="23"/>
                  </a:lnTo>
                  <a:lnTo>
                    <a:pt x="35" y="20"/>
                  </a:lnTo>
                  <a:lnTo>
                    <a:pt x="23" y="20"/>
                  </a:lnTo>
                  <a:lnTo>
                    <a:pt x="19" y="23"/>
                  </a:lnTo>
                  <a:lnTo>
                    <a:pt x="19" y="33"/>
                  </a:lnTo>
                  <a:lnTo>
                    <a:pt x="23" y="36"/>
                  </a:lnTo>
                  <a:lnTo>
                    <a:pt x="26" y="29"/>
                  </a:lnTo>
                  <a:lnTo>
                    <a:pt x="29" y="29"/>
                  </a:lnTo>
                  <a:lnTo>
                    <a:pt x="32" y="33"/>
                  </a:lnTo>
                  <a:lnTo>
                    <a:pt x="32" y="39"/>
                  </a:lnTo>
                  <a:lnTo>
                    <a:pt x="29" y="45"/>
                  </a:lnTo>
                  <a:lnTo>
                    <a:pt x="29" y="49"/>
                  </a:lnTo>
                  <a:lnTo>
                    <a:pt x="32" y="58"/>
                  </a:lnTo>
                  <a:lnTo>
                    <a:pt x="29" y="78"/>
                  </a:lnTo>
                  <a:lnTo>
                    <a:pt x="26" y="81"/>
                  </a:lnTo>
                  <a:lnTo>
                    <a:pt x="23" y="78"/>
                  </a:lnTo>
                  <a:lnTo>
                    <a:pt x="19" y="78"/>
                  </a:lnTo>
                  <a:lnTo>
                    <a:pt x="16" y="74"/>
                  </a:lnTo>
                  <a:lnTo>
                    <a:pt x="13" y="78"/>
                  </a:lnTo>
                  <a:lnTo>
                    <a:pt x="6" y="81"/>
                  </a:lnTo>
                  <a:lnTo>
                    <a:pt x="6" y="87"/>
                  </a:lnTo>
                  <a:lnTo>
                    <a:pt x="6" y="94"/>
                  </a:lnTo>
                  <a:lnTo>
                    <a:pt x="3" y="94"/>
                  </a:lnTo>
                  <a:lnTo>
                    <a:pt x="0" y="100"/>
                  </a:lnTo>
                  <a:lnTo>
                    <a:pt x="3" y="103"/>
                  </a:lnTo>
                  <a:lnTo>
                    <a:pt x="6" y="107"/>
                  </a:lnTo>
                  <a:lnTo>
                    <a:pt x="10" y="116"/>
                  </a:lnTo>
                  <a:lnTo>
                    <a:pt x="13" y="110"/>
                  </a:lnTo>
                  <a:lnTo>
                    <a:pt x="16" y="107"/>
                  </a:lnTo>
                  <a:lnTo>
                    <a:pt x="19" y="107"/>
                  </a:lnTo>
                  <a:lnTo>
                    <a:pt x="19" y="110"/>
                  </a:lnTo>
                  <a:lnTo>
                    <a:pt x="23" y="113"/>
                  </a:lnTo>
                  <a:lnTo>
                    <a:pt x="26" y="107"/>
                  </a:lnTo>
                  <a:lnTo>
                    <a:pt x="32" y="107"/>
                  </a:lnTo>
                  <a:lnTo>
                    <a:pt x="32" y="110"/>
                  </a:lnTo>
                  <a:lnTo>
                    <a:pt x="32" y="113"/>
                  </a:lnTo>
                  <a:lnTo>
                    <a:pt x="35" y="110"/>
                  </a:lnTo>
                  <a:lnTo>
                    <a:pt x="45" y="100"/>
                  </a:lnTo>
                  <a:lnTo>
                    <a:pt x="48" y="90"/>
                  </a:lnTo>
                  <a:lnTo>
                    <a:pt x="48" y="81"/>
                  </a:lnTo>
                  <a:lnTo>
                    <a:pt x="52" y="78"/>
                  </a:lnTo>
                  <a:lnTo>
                    <a:pt x="55" y="68"/>
                  </a:lnTo>
                  <a:lnTo>
                    <a:pt x="64" y="58"/>
                  </a:lnTo>
                  <a:lnTo>
                    <a:pt x="64" y="23"/>
                  </a:lnTo>
                  <a:lnTo>
                    <a:pt x="71" y="10"/>
                  </a:lnTo>
                  <a:lnTo>
                    <a:pt x="71" y="0"/>
                  </a:lnTo>
                </a:path>
              </a:pathLst>
            </a:custGeom>
            <a:noFill/>
            <a:ln w="0">
              <a:solidFill>
                <a:srgbClr val="7F7F7F"/>
              </a:solidFill>
              <a:round/>
              <a:headEnd/>
              <a:tailEnd/>
            </a:ln>
          </p:spPr>
          <p:txBody>
            <a:bodyPr/>
            <a:lstStyle/>
            <a:p>
              <a:endParaRPr lang="en-US"/>
            </a:p>
          </p:txBody>
        </p:sp>
        <p:sp>
          <p:nvSpPr>
            <p:cNvPr id="31986" name="Freeform 418"/>
            <p:cNvSpPr>
              <a:spLocks/>
            </p:cNvSpPr>
            <p:nvPr/>
          </p:nvSpPr>
          <p:spPr bwMode="auto">
            <a:xfrm>
              <a:off x="3090" y="2788"/>
              <a:ext cx="17" cy="41"/>
            </a:xfrm>
            <a:custGeom>
              <a:avLst/>
              <a:gdLst>
                <a:gd name="T0" fmla="*/ 3 w 12"/>
                <a:gd name="T1" fmla="*/ 29 h 29"/>
                <a:gd name="T2" fmla="*/ 0 w 12"/>
                <a:gd name="T3" fmla="*/ 22 h 29"/>
                <a:gd name="T4" fmla="*/ 0 w 12"/>
                <a:gd name="T5" fmla="*/ 16 h 29"/>
                <a:gd name="T6" fmla="*/ 0 w 12"/>
                <a:gd name="T7" fmla="*/ 9 h 29"/>
                <a:gd name="T8" fmla="*/ 0 w 12"/>
                <a:gd name="T9" fmla="*/ 6 h 29"/>
                <a:gd name="T10" fmla="*/ 0 w 12"/>
                <a:gd name="T11" fmla="*/ 3 h 29"/>
                <a:gd name="T12" fmla="*/ 0 w 12"/>
                <a:gd name="T13" fmla="*/ 3 h 29"/>
                <a:gd name="T14" fmla="*/ 3 w 12"/>
                <a:gd name="T15" fmla="*/ 6 h 29"/>
                <a:gd name="T16" fmla="*/ 6 w 12"/>
                <a:gd name="T17" fmla="*/ 6 h 29"/>
                <a:gd name="T18" fmla="*/ 6 w 12"/>
                <a:gd name="T19" fmla="*/ 3 h 29"/>
                <a:gd name="T20" fmla="*/ 12 w 12"/>
                <a:gd name="T21" fmla="*/ 0 h 29"/>
                <a:gd name="T22" fmla="*/ 12 w 12"/>
                <a:gd name="T23" fmla="*/ 3 h 29"/>
                <a:gd name="T24" fmla="*/ 12 w 12"/>
                <a:gd name="T25" fmla="*/ 6 h 29"/>
                <a:gd name="T26" fmla="*/ 12 w 12"/>
                <a:gd name="T27" fmla="*/ 9 h 29"/>
                <a:gd name="T28" fmla="*/ 12 w 12"/>
                <a:gd name="T29" fmla="*/ 12 h 29"/>
                <a:gd name="T30" fmla="*/ 6 w 12"/>
                <a:gd name="T31" fmla="*/ 25 h 29"/>
                <a:gd name="T32" fmla="*/ 3 w 12"/>
                <a:gd name="T33" fmla="*/ 29 h 29"/>
                <a:gd name="T34" fmla="*/ 3 w 12"/>
                <a:gd name="T35" fmla="*/ 29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9"/>
                <a:gd name="T56" fmla="*/ 12 w 1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9">
                  <a:moveTo>
                    <a:pt x="3" y="29"/>
                  </a:moveTo>
                  <a:lnTo>
                    <a:pt x="0" y="22"/>
                  </a:lnTo>
                  <a:lnTo>
                    <a:pt x="0" y="16"/>
                  </a:lnTo>
                  <a:lnTo>
                    <a:pt x="0" y="9"/>
                  </a:lnTo>
                  <a:lnTo>
                    <a:pt x="0" y="6"/>
                  </a:lnTo>
                  <a:lnTo>
                    <a:pt x="0" y="3"/>
                  </a:lnTo>
                  <a:lnTo>
                    <a:pt x="3" y="6"/>
                  </a:lnTo>
                  <a:lnTo>
                    <a:pt x="6" y="6"/>
                  </a:lnTo>
                  <a:lnTo>
                    <a:pt x="6" y="3"/>
                  </a:lnTo>
                  <a:lnTo>
                    <a:pt x="12" y="0"/>
                  </a:lnTo>
                  <a:lnTo>
                    <a:pt x="12" y="3"/>
                  </a:lnTo>
                  <a:lnTo>
                    <a:pt x="12" y="6"/>
                  </a:lnTo>
                  <a:lnTo>
                    <a:pt x="12" y="9"/>
                  </a:lnTo>
                  <a:lnTo>
                    <a:pt x="12" y="12"/>
                  </a:lnTo>
                  <a:lnTo>
                    <a:pt x="6" y="25"/>
                  </a:lnTo>
                  <a:lnTo>
                    <a:pt x="3" y="29"/>
                  </a:lnTo>
                  <a:close/>
                </a:path>
              </a:pathLst>
            </a:custGeom>
            <a:solidFill>
              <a:srgbClr val="CCCCCC"/>
            </a:solidFill>
            <a:ln w="9525">
              <a:noFill/>
              <a:round/>
              <a:headEnd/>
              <a:tailEnd/>
            </a:ln>
          </p:spPr>
          <p:txBody>
            <a:bodyPr/>
            <a:lstStyle/>
            <a:p>
              <a:endParaRPr lang="en-US"/>
            </a:p>
          </p:txBody>
        </p:sp>
        <p:sp>
          <p:nvSpPr>
            <p:cNvPr id="31987" name="Freeform 419"/>
            <p:cNvSpPr>
              <a:spLocks/>
            </p:cNvSpPr>
            <p:nvPr/>
          </p:nvSpPr>
          <p:spPr bwMode="auto">
            <a:xfrm>
              <a:off x="3090" y="2788"/>
              <a:ext cx="17" cy="41"/>
            </a:xfrm>
            <a:custGeom>
              <a:avLst/>
              <a:gdLst>
                <a:gd name="T0" fmla="*/ 3 w 12"/>
                <a:gd name="T1" fmla="*/ 29 h 29"/>
                <a:gd name="T2" fmla="*/ 0 w 12"/>
                <a:gd name="T3" fmla="*/ 22 h 29"/>
                <a:gd name="T4" fmla="*/ 0 w 12"/>
                <a:gd name="T5" fmla="*/ 16 h 29"/>
                <a:gd name="T6" fmla="*/ 0 w 12"/>
                <a:gd name="T7" fmla="*/ 9 h 29"/>
                <a:gd name="T8" fmla="*/ 0 w 12"/>
                <a:gd name="T9" fmla="*/ 6 h 29"/>
                <a:gd name="T10" fmla="*/ 0 w 12"/>
                <a:gd name="T11" fmla="*/ 3 h 29"/>
                <a:gd name="T12" fmla="*/ 0 w 12"/>
                <a:gd name="T13" fmla="*/ 3 h 29"/>
                <a:gd name="T14" fmla="*/ 3 w 12"/>
                <a:gd name="T15" fmla="*/ 6 h 29"/>
                <a:gd name="T16" fmla="*/ 6 w 12"/>
                <a:gd name="T17" fmla="*/ 6 h 29"/>
                <a:gd name="T18" fmla="*/ 6 w 12"/>
                <a:gd name="T19" fmla="*/ 3 h 29"/>
                <a:gd name="T20" fmla="*/ 12 w 12"/>
                <a:gd name="T21" fmla="*/ 0 h 29"/>
                <a:gd name="T22" fmla="*/ 12 w 12"/>
                <a:gd name="T23" fmla="*/ 3 h 29"/>
                <a:gd name="T24" fmla="*/ 12 w 12"/>
                <a:gd name="T25" fmla="*/ 6 h 29"/>
                <a:gd name="T26" fmla="*/ 12 w 12"/>
                <a:gd name="T27" fmla="*/ 9 h 29"/>
                <a:gd name="T28" fmla="*/ 12 w 12"/>
                <a:gd name="T29" fmla="*/ 12 h 29"/>
                <a:gd name="T30" fmla="*/ 6 w 12"/>
                <a:gd name="T31" fmla="*/ 25 h 29"/>
                <a:gd name="T32" fmla="*/ 3 w 12"/>
                <a:gd name="T33" fmla="*/ 29 h 29"/>
                <a:gd name="T34" fmla="*/ 3 w 12"/>
                <a:gd name="T35" fmla="*/ 29 h 29"/>
                <a:gd name="T36" fmla="*/ 3 w 12"/>
                <a:gd name="T37" fmla="*/ 29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29"/>
                <a:gd name="T59" fmla="*/ 12 w 1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29">
                  <a:moveTo>
                    <a:pt x="3" y="29"/>
                  </a:moveTo>
                  <a:lnTo>
                    <a:pt x="0" y="22"/>
                  </a:lnTo>
                  <a:lnTo>
                    <a:pt x="0" y="16"/>
                  </a:lnTo>
                  <a:lnTo>
                    <a:pt x="0" y="9"/>
                  </a:lnTo>
                  <a:lnTo>
                    <a:pt x="0" y="6"/>
                  </a:lnTo>
                  <a:lnTo>
                    <a:pt x="0" y="3"/>
                  </a:lnTo>
                  <a:lnTo>
                    <a:pt x="3" y="6"/>
                  </a:lnTo>
                  <a:lnTo>
                    <a:pt x="6" y="6"/>
                  </a:lnTo>
                  <a:lnTo>
                    <a:pt x="6" y="3"/>
                  </a:lnTo>
                  <a:lnTo>
                    <a:pt x="12" y="0"/>
                  </a:lnTo>
                  <a:lnTo>
                    <a:pt x="12" y="3"/>
                  </a:lnTo>
                  <a:lnTo>
                    <a:pt x="12" y="6"/>
                  </a:lnTo>
                  <a:lnTo>
                    <a:pt x="12" y="9"/>
                  </a:lnTo>
                  <a:lnTo>
                    <a:pt x="12" y="12"/>
                  </a:lnTo>
                  <a:lnTo>
                    <a:pt x="6" y="25"/>
                  </a:lnTo>
                  <a:lnTo>
                    <a:pt x="3" y="29"/>
                  </a:lnTo>
                </a:path>
              </a:pathLst>
            </a:custGeom>
            <a:noFill/>
            <a:ln w="0">
              <a:solidFill>
                <a:srgbClr val="7F7F7F"/>
              </a:solidFill>
              <a:round/>
              <a:headEnd/>
              <a:tailEnd/>
            </a:ln>
          </p:spPr>
          <p:txBody>
            <a:bodyPr/>
            <a:lstStyle/>
            <a:p>
              <a:endParaRPr lang="en-US"/>
            </a:p>
          </p:txBody>
        </p:sp>
        <p:sp>
          <p:nvSpPr>
            <p:cNvPr id="31988" name="Freeform 420"/>
            <p:cNvSpPr>
              <a:spLocks/>
            </p:cNvSpPr>
            <p:nvPr/>
          </p:nvSpPr>
          <p:spPr bwMode="auto">
            <a:xfrm>
              <a:off x="2869" y="2829"/>
              <a:ext cx="13" cy="26"/>
            </a:xfrm>
            <a:custGeom>
              <a:avLst/>
              <a:gdLst>
                <a:gd name="T0" fmla="*/ 3 w 9"/>
                <a:gd name="T1" fmla="*/ 19 h 19"/>
                <a:gd name="T2" fmla="*/ 0 w 9"/>
                <a:gd name="T3" fmla="*/ 16 h 19"/>
                <a:gd name="T4" fmla="*/ 0 w 9"/>
                <a:gd name="T5" fmla="*/ 9 h 19"/>
                <a:gd name="T6" fmla="*/ 0 w 9"/>
                <a:gd name="T7" fmla="*/ 9 h 19"/>
                <a:gd name="T8" fmla="*/ 3 w 9"/>
                <a:gd name="T9" fmla="*/ 3 h 19"/>
                <a:gd name="T10" fmla="*/ 6 w 9"/>
                <a:gd name="T11" fmla="*/ 0 h 19"/>
                <a:gd name="T12" fmla="*/ 6 w 9"/>
                <a:gd name="T13" fmla="*/ 0 h 19"/>
                <a:gd name="T14" fmla="*/ 9 w 9"/>
                <a:gd name="T15" fmla="*/ 0 h 19"/>
                <a:gd name="T16" fmla="*/ 9 w 9"/>
                <a:gd name="T17" fmla="*/ 3 h 19"/>
                <a:gd name="T18" fmla="*/ 6 w 9"/>
                <a:gd name="T19" fmla="*/ 6 h 19"/>
                <a:gd name="T20" fmla="*/ 3 w 9"/>
                <a:gd name="T21" fmla="*/ 16 h 19"/>
                <a:gd name="T22" fmla="*/ 3 w 9"/>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9"/>
                <a:gd name="T38" fmla="*/ 9 w 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9">
                  <a:moveTo>
                    <a:pt x="3" y="19"/>
                  </a:moveTo>
                  <a:lnTo>
                    <a:pt x="0" y="16"/>
                  </a:lnTo>
                  <a:lnTo>
                    <a:pt x="0" y="9"/>
                  </a:lnTo>
                  <a:lnTo>
                    <a:pt x="3" y="3"/>
                  </a:lnTo>
                  <a:lnTo>
                    <a:pt x="6" y="0"/>
                  </a:lnTo>
                  <a:lnTo>
                    <a:pt x="9" y="0"/>
                  </a:lnTo>
                  <a:lnTo>
                    <a:pt x="9" y="3"/>
                  </a:lnTo>
                  <a:lnTo>
                    <a:pt x="6" y="6"/>
                  </a:lnTo>
                  <a:lnTo>
                    <a:pt x="3" y="16"/>
                  </a:lnTo>
                  <a:lnTo>
                    <a:pt x="3" y="19"/>
                  </a:lnTo>
                  <a:close/>
                </a:path>
              </a:pathLst>
            </a:custGeom>
            <a:solidFill>
              <a:srgbClr val="CCCCCC"/>
            </a:solidFill>
            <a:ln w="9525">
              <a:noFill/>
              <a:round/>
              <a:headEnd/>
              <a:tailEnd/>
            </a:ln>
          </p:spPr>
          <p:txBody>
            <a:bodyPr/>
            <a:lstStyle/>
            <a:p>
              <a:endParaRPr lang="en-US"/>
            </a:p>
          </p:txBody>
        </p:sp>
        <p:sp>
          <p:nvSpPr>
            <p:cNvPr id="31989" name="Freeform 421"/>
            <p:cNvSpPr>
              <a:spLocks/>
            </p:cNvSpPr>
            <p:nvPr/>
          </p:nvSpPr>
          <p:spPr bwMode="auto">
            <a:xfrm>
              <a:off x="2869" y="2829"/>
              <a:ext cx="13" cy="26"/>
            </a:xfrm>
            <a:custGeom>
              <a:avLst/>
              <a:gdLst>
                <a:gd name="T0" fmla="*/ 3 w 9"/>
                <a:gd name="T1" fmla="*/ 19 h 19"/>
                <a:gd name="T2" fmla="*/ 0 w 9"/>
                <a:gd name="T3" fmla="*/ 16 h 19"/>
                <a:gd name="T4" fmla="*/ 0 w 9"/>
                <a:gd name="T5" fmla="*/ 9 h 19"/>
                <a:gd name="T6" fmla="*/ 0 w 9"/>
                <a:gd name="T7" fmla="*/ 9 h 19"/>
                <a:gd name="T8" fmla="*/ 3 w 9"/>
                <a:gd name="T9" fmla="*/ 3 h 19"/>
                <a:gd name="T10" fmla="*/ 6 w 9"/>
                <a:gd name="T11" fmla="*/ 0 h 19"/>
                <a:gd name="T12" fmla="*/ 6 w 9"/>
                <a:gd name="T13" fmla="*/ 0 h 19"/>
                <a:gd name="T14" fmla="*/ 9 w 9"/>
                <a:gd name="T15" fmla="*/ 0 h 19"/>
                <a:gd name="T16" fmla="*/ 9 w 9"/>
                <a:gd name="T17" fmla="*/ 3 h 19"/>
                <a:gd name="T18" fmla="*/ 6 w 9"/>
                <a:gd name="T19" fmla="*/ 6 h 19"/>
                <a:gd name="T20" fmla="*/ 3 w 9"/>
                <a:gd name="T21" fmla="*/ 16 h 19"/>
                <a:gd name="T22" fmla="*/ 3 w 9"/>
                <a:gd name="T23" fmla="*/ 19 h 19"/>
                <a:gd name="T24" fmla="*/ 3 w 9"/>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9"/>
                <a:gd name="T41" fmla="*/ 9 w 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9">
                  <a:moveTo>
                    <a:pt x="3" y="19"/>
                  </a:moveTo>
                  <a:lnTo>
                    <a:pt x="0" y="16"/>
                  </a:lnTo>
                  <a:lnTo>
                    <a:pt x="0" y="9"/>
                  </a:lnTo>
                  <a:lnTo>
                    <a:pt x="3" y="3"/>
                  </a:lnTo>
                  <a:lnTo>
                    <a:pt x="6" y="0"/>
                  </a:lnTo>
                  <a:lnTo>
                    <a:pt x="9" y="0"/>
                  </a:lnTo>
                  <a:lnTo>
                    <a:pt x="9" y="3"/>
                  </a:lnTo>
                  <a:lnTo>
                    <a:pt x="6" y="6"/>
                  </a:lnTo>
                  <a:lnTo>
                    <a:pt x="3" y="16"/>
                  </a:lnTo>
                  <a:lnTo>
                    <a:pt x="3" y="19"/>
                  </a:lnTo>
                </a:path>
              </a:pathLst>
            </a:custGeom>
            <a:noFill/>
            <a:ln w="0">
              <a:solidFill>
                <a:srgbClr val="7F7F7F"/>
              </a:solidFill>
              <a:round/>
              <a:headEnd/>
              <a:tailEnd/>
            </a:ln>
          </p:spPr>
          <p:txBody>
            <a:bodyPr/>
            <a:lstStyle/>
            <a:p>
              <a:endParaRPr lang="en-US"/>
            </a:p>
          </p:txBody>
        </p:sp>
        <p:sp>
          <p:nvSpPr>
            <p:cNvPr id="31990" name="Freeform 422"/>
            <p:cNvSpPr>
              <a:spLocks/>
            </p:cNvSpPr>
            <p:nvPr/>
          </p:nvSpPr>
          <p:spPr bwMode="auto">
            <a:xfrm>
              <a:off x="2834" y="2707"/>
              <a:ext cx="26" cy="22"/>
            </a:xfrm>
            <a:custGeom>
              <a:avLst/>
              <a:gdLst>
                <a:gd name="T0" fmla="*/ 19 w 19"/>
                <a:gd name="T1" fmla="*/ 0 h 16"/>
                <a:gd name="T2" fmla="*/ 3 w 19"/>
                <a:gd name="T3" fmla="*/ 0 h 16"/>
                <a:gd name="T4" fmla="*/ 3 w 19"/>
                <a:gd name="T5" fmla="*/ 9 h 16"/>
                <a:gd name="T6" fmla="*/ 0 w 19"/>
                <a:gd name="T7" fmla="*/ 13 h 16"/>
                <a:gd name="T8" fmla="*/ 3 w 19"/>
                <a:gd name="T9" fmla="*/ 16 h 16"/>
                <a:gd name="T10" fmla="*/ 3 w 19"/>
                <a:gd name="T11" fmla="*/ 16 h 16"/>
                <a:gd name="T12" fmla="*/ 6 w 19"/>
                <a:gd name="T13" fmla="*/ 16 h 16"/>
                <a:gd name="T14" fmla="*/ 19 w 19"/>
                <a:gd name="T15" fmla="*/ 16 h 16"/>
                <a:gd name="T16" fmla="*/ 19 w 19"/>
                <a:gd name="T17" fmla="*/ 3 h 16"/>
                <a:gd name="T18" fmla="*/ 19 w 19"/>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6"/>
                <a:gd name="T32" fmla="*/ 19 w 19"/>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6">
                  <a:moveTo>
                    <a:pt x="19" y="0"/>
                  </a:moveTo>
                  <a:lnTo>
                    <a:pt x="3" y="0"/>
                  </a:lnTo>
                  <a:lnTo>
                    <a:pt x="3" y="9"/>
                  </a:lnTo>
                  <a:lnTo>
                    <a:pt x="0" y="13"/>
                  </a:lnTo>
                  <a:lnTo>
                    <a:pt x="3" y="16"/>
                  </a:lnTo>
                  <a:lnTo>
                    <a:pt x="6" y="16"/>
                  </a:lnTo>
                  <a:lnTo>
                    <a:pt x="19" y="16"/>
                  </a:lnTo>
                  <a:lnTo>
                    <a:pt x="19" y="3"/>
                  </a:lnTo>
                  <a:lnTo>
                    <a:pt x="19" y="0"/>
                  </a:lnTo>
                  <a:close/>
                </a:path>
              </a:pathLst>
            </a:custGeom>
            <a:solidFill>
              <a:srgbClr val="CCCCCC"/>
            </a:solidFill>
            <a:ln w="9525">
              <a:noFill/>
              <a:round/>
              <a:headEnd/>
              <a:tailEnd/>
            </a:ln>
          </p:spPr>
          <p:txBody>
            <a:bodyPr/>
            <a:lstStyle/>
            <a:p>
              <a:endParaRPr lang="en-US"/>
            </a:p>
          </p:txBody>
        </p:sp>
        <p:sp>
          <p:nvSpPr>
            <p:cNvPr id="31991" name="Freeform 423"/>
            <p:cNvSpPr>
              <a:spLocks/>
            </p:cNvSpPr>
            <p:nvPr/>
          </p:nvSpPr>
          <p:spPr bwMode="auto">
            <a:xfrm>
              <a:off x="2834" y="2707"/>
              <a:ext cx="26" cy="22"/>
            </a:xfrm>
            <a:custGeom>
              <a:avLst/>
              <a:gdLst>
                <a:gd name="T0" fmla="*/ 19 w 19"/>
                <a:gd name="T1" fmla="*/ 0 h 16"/>
                <a:gd name="T2" fmla="*/ 3 w 19"/>
                <a:gd name="T3" fmla="*/ 0 h 16"/>
                <a:gd name="T4" fmla="*/ 3 w 19"/>
                <a:gd name="T5" fmla="*/ 9 h 16"/>
                <a:gd name="T6" fmla="*/ 0 w 19"/>
                <a:gd name="T7" fmla="*/ 13 h 16"/>
                <a:gd name="T8" fmla="*/ 3 w 19"/>
                <a:gd name="T9" fmla="*/ 16 h 16"/>
                <a:gd name="T10" fmla="*/ 3 w 19"/>
                <a:gd name="T11" fmla="*/ 16 h 16"/>
                <a:gd name="T12" fmla="*/ 6 w 19"/>
                <a:gd name="T13" fmla="*/ 16 h 16"/>
                <a:gd name="T14" fmla="*/ 19 w 19"/>
                <a:gd name="T15" fmla="*/ 16 h 16"/>
                <a:gd name="T16" fmla="*/ 19 w 19"/>
                <a:gd name="T17" fmla="*/ 3 h 16"/>
                <a:gd name="T18" fmla="*/ 19 w 19"/>
                <a:gd name="T19" fmla="*/ 0 h 16"/>
                <a:gd name="T20" fmla="*/ 19 w 1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6"/>
                <a:gd name="T35" fmla="*/ 19 w 19"/>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6">
                  <a:moveTo>
                    <a:pt x="19" y="0"/>
                  </a:moveTo>
                  <a:lnTo>
                    <a:pt x="3" y="0"/>
                  </a:lnTo>
                  <a:lnTo>
                    <a:pt x="3" y="9"/>
                  </a:lnTo>
                  <a:lnTo>
                    <a:pt x="0" y="13"/>
                  </a:lnTo>
                  <a:lnTo>
                    <a:pt x="3" y="16"/>
                  </a:lnTo>
                  <a:lnTo>
                    <a:pt x="6" y="16"/>
                  </a:lnTo>
                  <a:lnTo>
                    <a:pt x="19" y="16"/>
                  </a:lnTo>
                  <a:lnTo>
                    <a:pt x="19" y="3"/>
                  </a:lnTo>
                  <a:lnTo>
                    <a:pt x="19" y="0"/>
                  </a:lnTo>
                </a:path>
              </a:pathLst>
            </a:custGeom>
            <a:noFill/>
            <a:ln w="0">
              <a:solidFill>
                <a:srgbClr val="7F7F7F"/>
              </a:solidFill>
              <a:round/>
              <a:headEnd/>
              <a:tailEnd/>
            </a:ln>
          </p:spPr>
          <p:txBody>
            <a:bodyPr/>
            <a:lstStyle/>
            <a:p>
              <a:endParaRPr lang="en-US"/>
            </a:p>
          </p:txBody>
        </p:sp>
        <p:sp>
          <p:nvSpPr>
            <p:cNvPr id="31992" name="Freeform 424"/>
            <p:cNvSpPr>
              <a:spLocks/>
            </p:cNvSpPr>
            <p:nvPr/>
          </p:nvSpPr>
          <p:spPr bwMode="auto">
            <a:xfrm>
              <a:off x="3051" y="3266"/>
              <a:ext cx="25" cy="35"/>
            </a:xfrm>
            <a:custGeom>
              <a:avLst/>
              <a:gdLst>
                <a:gd name="T0" fmla="*/ 19 w 19"/>
                <a:gd name="T1" fmla="*/ 9 h 25"/>
                <a:gd name="T2" fmla="*/ 19 w 19"/>
                <a:gd name="T3" fmla="*/ 12 h 25"/>
                <a:gd name="T4" fmla="*/ 16 w 19"/>
                <a:gd name="T5" fmla="*/ 19 h 25"/>
                <a:gd name="T6" fmla="*/ 9 w 19"/>
                <a:gd name="T7" fmla="*/ 22 h 25"/>
                <a:gd name="T8" fmla="*/ 6 w 19"/>
                <a:gd name="T9" fmla="*/ 25 h 25"/>
                <a:gd name="T10" fmla="*/ 6 w 19"/>
                <a:gd name="T11" fmla="*/ 25 h 25"/>
                <a:gd name="T12" fmla="*/ 3 w 19"/>
                <a:gd name="T13" fmla="*/ 22 h 25"/>
                <a:gd name="T14" fmla="*/ 0 w 19"/>
                <a:gd name="T15" fmla="*/ 16 h 25"/>
                <a:gd name="T16" fmla="*/ 3 w 19"/>
                <a:gd name="T17" fmla="*/ 6 h 25"/>
                <a:gd name="T18" fmla="*/ 9 w 19"/>
                <a:gd name="T19" fmla="*/ 0 h 25"/>
                <a:gd name="T20" fmla="*/ 13 w 19"/>
                <a:gd name="T21" fmla="*/ 0 h 25"/>
                <a:gd name="T22" fmla="*/ 16 w 19"/>
                <a:gd name="T23" fmla="*/ 0 h 25"/>
                <a:gd name="T24" fmla="*/ 19 w 19"/>
                <a:gd name="T25" fmla="*/ 9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5"/>
                <a:gd name="T41" fmla="*/ 19 w 19"/>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5">
                  <a:moveTo>
                    <a:pt x="19" y="9"/>
                  </a:moveTo>
                  <a:lnTo>
                    <a:pt x="19" y="12"/>
                  </a:lnTo>
                  <a:lnTo>
                    <a:pt x="16" y="19"/>
                  </a:lnTo>
                  <a:lnTo>
                    <a:pt x="9" y="22"/>
                  </a:lnTo>
                  <a:lnTo>
                    <a:pt x="6" y="25"/>
                  </a:lnTo>
                  <a:lnTo>
                    <a:pt x="3" y="22"/>
                  </a:lnTo>
                  <a:lnTo>
                    <a:pt x="0" y="16"/>
                  </a:lnTo>
                  <a:lnTo>
                    <a:pt x="3" y="6"/>
                  </a:lnTo>
                  <a:lnTo>
                    <a:pt x="9" y="0"/>
                  </a:lnTo>
                  <a:lnTo>
                    <a:pt x="13" y="0"/>
                  </a:lnTo>
                  <a:lnTo>
                    <a:pt x="16" y="0"/>
                  </a:lnTo>
                  <a:lnTo>
                    <a:pt x="19" y="9"/>
                  </a:lnTo>
                  <a:close/>
                </a:path>
              </a:pathLst>
            </a:custGeom>
            <a:solidFill>
              <a:srgbClr val="CCCCCC"/>
            </a:solidFill>
            <a:ln w="9525">
              <a:noFill/>
              <a:round/>
              <a:headEnd/>
              <a:tailEnd/>
            </a:ln>
          </p:spPr>
          <p:txBody>
            <a:bodyPr/>
            <a:lstStyle/>
            <a:p>
              <a:endParaRPr lang="en-US"/>
            </a:p>
          </p:txBody>
        </p:sp>
        <p:sp>
          <p:nvSpPr>
            <p:cNvPr id="31993" name="Freeform 425"/>
            <p:cNvSpPr>
              <a:spLocks/>
            </p:cNvSpPr>
            <p:nvPr/>
          </p:nvSpPr>
          <p:spPr bwMode="auto">
            <a:xfrm>
              <a:off x="3051" y="3266"/>
              <a:ext cx="25" cy="35"/>
            </a:xfrm>
            <a:custGeom>
              <a:avLst/>
              <a:gdLst>
                <a:gd name="T0" fmla="*/ 19 w 19"/>
                <a:gd name="T1" fmla="*/ 9 h 25"/>
                <a:gd name="T2" fmla="*/ 19 w 19"/>
                <a:gd name="T3" fmla="*/ 12 h 25"/>
                <a:gd name="T4" fmla="*/ 16 w 19"/>
                <a:gd name="T5" fmla="*/ 19 h 25"/>
                <a:gd name="T6" fmla="*/ 9 w 19"/>
                <a:gd name="T7" fmla="*/ 22 h 25"/>
                <a:gd name="T8" fmla="*/ 6 w 19"/>
                <a:gd name="T9" fmla="*/ 25 h 25"/>
                <a:gd name="T10" fmla="*/ 6 w 19"/>
                <a:gd name="T11" fmla="*/ 25 h 25"/>
                <a:gd name="T12" fmla="*/ 3 w 19"/>
                <a:gd name="T13" fmla="*/ 22 h 25"/>
                <a:gd name="T14" fmla="*/ 0 w 19"/>
                <a:gd name="T15" fmla="*/ 16 h 25"/>
                <a:gd name="T16" fmla="*/ 3 w 19"/>
                <a:gd name="T17" fmla="*/ 6 h 25"/>
                <a:gd name="T18" fmla="*/ 9 w 19"/>
                <a:gd name="T19" fmla="*/ 0 h 25"/>
                <a:gd name="T20" fmla="*/ 13 w 19"/>
                <a:gd name="T21" fmla="*/ 0 h 25"/>
                <a:gd name="T22" fmla="*/ 16 w 19"/>
                <a:gd name="T23" fmla="*/ 0 h 25"/>
                <a:gd name="T24" fmla="*/ 19 w 19"/>
                <a:gd name="T25" fmla="*/ 9 h 25"/>
                <a:gd name="T26" fmla="*/ 19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9"/>
                  </a:moveTo>
                  <a:lnTo>
                    <a:pt x="19" y="12"/>
                  </a:lnTo>
                  <a:lnTo>
                    <a:pt x="16" y="19"/>
                  </a:lnTo>
                  <a:lnTo>
                    <a:pt x="9" y="22"/>
                  </a:lnTo>
                  <a:lnTo>
                    <a:pt x="6" y="25"/>
                  </a:lnTo>
                  <a:lnTo>
                    <a:pt x="3" y="22"/>
                  </a:lnTo>
                  <a:lnTo>
                    <a:pt x="0" y="16"/>
                  </a:lnTo>
                  <a:lnTo>
                    <a:pt x="3" y="6"/>
                  </a:lnTo>
                  <a:lnTo>
                    <a:pt x="9" y="0"/>
                  </a:lnTo>
                  <a:lnTo>
                    <a:pt x="13" y="0"/>
                  </a:lnTo>
                  <a:lnTo>
                    <a:pt x="16" y="0"/>
                  </a:lnTo>
                  <a:lnTo>
                    <a:pt x="19" y="9"/>
                  </a:lnTo>
                </a:path>
              </a:pathLst>
            </a:custGeom>
            <a:noFill/>
            <a:ln w="0">
              <a:solidFill>
                <a:srgbClr val="7F7F7F"/>
              </a:solidFill>
              <a:round/>
              <a:headEnd/>
              <a:tailEnd/>
            </a:ln>
          </p:spPr>
          <p:txBody>
            <a:bodyPr/>
            <a:lstStyle/>
            <a:p>
              <a:endParaRPr lang="en-US"/>
            </a:p>
          </p:txBody>
        </p:sp>
        <p:sp>
          <p:nvSpPr>
            <p:cNvPr id="31994" name="Freeform 426"/>
            <p:cNvSpPr>
              <a:spLocks/>
            </p:cNvSpPr>
            <p:nvPr/>
          </p:nvSpPr>
          <p:spPr bwMode="auto">
            <a:xfrm>
              <a:off x="3098" y="3215"/>
              <a:ext cx="14" cy="28"/>
            </a:xfrm>
            <a:custGeom>
              <a:avLst/>
              <a:gdLst>
                <a:gd name="T0" fmla="*/ 10 w 10"/>
                <a:gd name="T1" fmla="*/ 13 h 20"/>
                <a:gd name="T2" fmla="*/ 10 w 10"/>
                <a:gd name="T3" fmla="*/ 0 h 20"/>
                <a:gd name="T4" fmla="*/ 10 w 10"/>
                <a:gd name="T5" fmla="*/ 3 h 20"/>
                <a:gd name="T6" fmla="*/ 6 w 10"/>
                <a:gd name="T7" fmla="*/ 0 h 20"/>
                <a:gd name="T8" fmla="*/ 3 w 10"/>
                <a:gd name="T9" fmla="*/ 0 h 20"/>
                <a:gd name="T10" fmla="*/ 0 w 10"/>
                <a:gd name="T11" fmla="*/ 10 h 20"/>
                <a:gd name="T12" fmla="*/ 0 w 10"/>
                <a:gd name="T13" fmla="*/ 20 h 20"/>
                <a:gd name="T14" fmla="*/ 3 w 10"/>
                <a:gd name="T15" fmla="*/ 20 h 20"/>
                <a:gd name="T16" fmla="*/ 6 w 10"/>
                <a:gd name="T17" fmla="*/ 20 h 20"/>
                <a:gd name="T18" fmla="*/ 10 w 10"/>
                <a:gd name="T19" fmla="*/ 13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10" y="13"/>
                  </a:moveTo>
                  <a:lnTo>
                    <a:pt x="10" y="0"/>
                  </a:lnTo>
                  <a:lnTo>
                    <a:pt x="10" y="3"/>
                  </a:lnTo>
                  <a:lnTo>
                    <a:pt x="6" y="0"/>
                  </a:lnTo>
                  <a:lnTo>
                    <a:pt x="3" y="0"/>
                  </a:lnTo>
                  <a:lnTo>
                    <a:pt x="0" y="10"/>
                  </a:lnTo>
                  <a:lnTo>
                    <a:pt x="0" y="20"/>
                  </a:lnTo>
                  <a:lnTo>
                    <a:pt x="3" y="20"/>
                  </a:lnTo>
                  <a:lnTo>
                    <a:pt x="6" y="20"/>
                  </a:lnTo>
                  <a:lnTo>
                    <a:pt x="10" y="13"/>
                  </a:lnTo>
                  <a:close/>
                </a:path>
              </a:pathLst>
            </a:custGeom>
            <a:solidFill>
              <a:srgbClr val="CCCCCC"/>
            </a:solidFill>
            <a:ln w="9525">
              <a:noFill/>
              <a:round/>
              <a:headEnd/>
              <a:tailEnd/>
            </a:ln>
          </p:spPr>
          <p:txBody>
            <a:bodyPr/>
            <a:lstStyle/>
            <a:p>
              <a:endParaRPr lang="en-US"/>
            </a:p>
          </p:txBody>
        </p:sp>
        <p:sp>
          <p:nvSpPr>
            <p:cNvPr id="31995" name="Freeform 427"/>
            <p:cNvSpPr>
              <a:spLocks/>
            </p:cNvSpPr>
            <p:nvPr/>
          </p:nvSpPr>
          <p:spPr bwMode="auto">
            <a:xfrm>
              <a:off x="3098" y="3215"/>
              <a:ext cx="14" cy="28"/>
            </a:xfrm>
            <a:custGeom>
              <a:avLst/>
              <a:gdLst>
                <a:gd name="T0" fmla="*/ 10 w 10"/>
                <a:gd name="T1" fmla="*/ 13 h 20"/>
                <a:gd name="T2" fmla="*/ 10 w 10"/>
                <a:gd name="T3" fmla="*/ 0 h 20"/>
                <a:gd name="T4" fmla="*/ 10 w 10"/>
                <a:gd name="T5" fmla="*/ 3 h 20"/>
                <a:gd name="T6" fmla="*/ 6 w 10"/>
                <a:gd name="T7" fmla="*/ 0 h 20"/>
                <a:gd name="T8" fmla="*/ 3 w 10"/>
                <a:gd name="T9" fmla="*/ 0 h 20"/>
                <a:gd name="T10" fmla="*/ 0 w 10"/>
                <a:gd name="T11" fmla="*/ 10 h 20"/>
                <a:gd name="T12" fmla="*/ 0 w 10"/>
                <a:gd name="T13" fmla="*/ 20 h 20"/>
                <a:gd name="T14" fmla="*/ 3 w 10"/>
                <a:gd name="T15" fmla="*/ 20 h 20"/>
                <a:gd name="T16" fmla="*/ 6 w 10"/>
                <a:gd name="T17" fmla="*/ 20 h 20"/>
                <a:gd name="T18" fmla="*/ 10 w 10"/>
                <a:gd name="T19" fmla="*/ 13 h 20"/>
                <a:gd name="T20" fmla="*/ 10 w 10"/>
                <a:gd name="T21" fmla="*/ 13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0"/>
                <a:gd name="T35" fmla="*/ 10 w 1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0">
                  <a:moveTo>
                    <a:pt x="10" y="13"/>
                  </a:moveTo>
                  <a:lnTo>
                    <a:pt x="10" y="0"/>
                  </a:lnTo>
                  <a:lnTo>
                    <a:pt x="10" y="3"/>
                  </a:lnTo>
                  <a:lnTo>
                    <a:pt x="6" y="0"/>
                  </a:lnTo>
                  <a:lnTo>
                    <a:pt x="3" y="0"/>
                  </a:lnTo>
                  <a:lnTo>
                    <a:pt x="0" y="10"/>
                  </a:lnTo>
                  <a:lnTo>
                    <a:pt x="0" y="20"/>
                  </a:lnTo>
                  <a:lnTo>
                    <a:pt x="3" y="20"/>
                  </a:lnTo>
                  <a:lnTo>
                    <a:pt x="6" y="20"/>
                  </a:lnTo>
                  <a:lnTo>
                    <a:pt x="10" y="13"/>
                  </a:lnTo>
                </a:path>
              </a:pathLst>
            </a:custGeom>
            <a:noFill/>
            <a:ln w="0">
              <a:solidFill>
                <a:srgbClr val="7F7F7F"/>
              </a:solidFill>
              <a:round/>
              <a:headEnd/>
              <a:tailEnd/>
            </a:ln>
          </p:spPr>
          <p:txBody>
            <a:bodyPr/>
            <a:lstStyle/>
            <a:p>
              <a:endParaRPr lang="en-US"/>
            </a:p>
          </p:txBody>
        </p:sp>
        <p:sp>
          <p:nvSpPr>
            <p:cNvPr id="31996" name="Freeform 428"/>
            <p:cNvSpPr>
              <a:spLocks/>
            </p:cNvSpPr>
            <p:nvPr/>
          </p:nvSpPr>
          <p:spPr bwMode="auto">
            <a:xfrm>
              <a:off x="2609" y="2553"/>
              <a:ext cx="80" cy="117"/>
            </a:xfrm>
            <a:custGeom>
              <a:avLst/>
              <a:gdLst>
                <a:gd name="T0" fmla="*/ 3 w 58"/>
                <a:gd name="T1" fmla="*/ 10 h 84"/>
                <a:gd name="T2" fmla="*/ 6 w 58"/>
                <a:gd name="T3" fmla="*/ 16 h 84"/>
                <a:gd name="T4" fmla="*/ 6 w 58"/>
                <a:gd name="T5" fmla="*/ 23 h 84"/>
                <a:gd name="T6" fmla="*/ 6 w 58"/>
                <a:gd name="T7" fmla="*/ 26 h 84"/>
                <a:gd name="T8" fmla="*/ 6 w 58"/>
                <a:gd name="T9" fmla="*/ 29 h 84"/>
                <a:gd name="T10" fmla="*/ 3 w 58"/>
                <a:gd name="T11" fmla="*/ 32 h 84"/>
                <a:gd name="T12" fmla="*/ 6 w 58"/>
                <a:gd name="T13" fmla="*/ 36 h 84"/>
                <a:gd name="T14" fmla="*/ 0 w 58"/>
                <a:gd name="T15" fmla="*/ 42 h 84"/>
                <a:gd name="T16" fmla="*/ 3 w 58"/>
                <a:gd name="T17" fmla="*/ 45 h 84"/>
                <a:gd name="T18" fmla="*/ 0 w 58"/>
                <a:gd name="T19" fmla="*/ 55 h 84"/>
                <a:gd name="T20" fmla="*/ 6 w 58"/>
                <a:gd name="T21" fmla="*/ 61 h 84"/>
                <a:gd name="T22" fmla="*/ 9 w 58"/>
                <a:gd name="T23" fmla="*/ 71 h 84"/>
                <a:gd name="T24" fmla="*/ 9 w 58"/>
                <a:gd name="T25" fmla="*/ 81 h 84"/>
                <a:gd name="T26" fmla="*/ 22 w 58"/>
                <a:gd name="T27" fmla="*/ 74 h 84"/>
                <a:gd name="T28" fmla="*/ 42 w 58"/>
                <a:gd name="T29" fmla="*/ 71 h 84"/>
                <a:gd name="T30" fmla="*/ 51 w 58"/>
                <a:gd name="T31" fmla="*/ 71 h 84"/>
                <a:gd name="T32" fmla="*/ 55 w 58"/>
                <a:gd name="T33" fmla="*/ 65 h 84"/>
                <a:gd name="T34" fmla="*/ 48 w 58"/>
                <a:gd name="T35" fmla="*/ 52 h 84"/>
                <a:gd name="T36" fmla="*/ 51 w 58"/>
                <a:gd name="T37" fmla="*/ 45 h 84"/>
                <a:gd name="T38" fmla="*/ 58 w 58"/>
                <a:gd name="T39" fmla="*/ 32 h 84"/>
                <a:gd name="T40" fmla="*/ 55 w 58"/>
                <a:gd name="T41" fmla="*/ 20 h 84"/>
                <a:gd name="T42" fmla="*/ 55 w 58"/>
                <a:gd name="T43" fmla="*/ 16 h 84"/>
                <a:gd name="T44" fmla="*/ 51 w 58"/>
                <a:gd name="T45" fmla="*/ 10 h 84"/>
                <a:gd name="T46" fmla="*/ 45 w 58"/>
                <a:gd name="T47" fmla="*/ 10 h 84"/>
                <a:gd name="T48" fmla="*/ 38 w 58"/>
                <a:gd name="T49" fmla="*/ 13 h 84"/>
                <a:gd name="T50" fmla="*/ 35 w 58"/>
                <a:gd name="T51" fmla="*/ 13 h 84"/>
                <a:gd name="T52" fmla="*/ 32 w 58"/>
                <a:gd name="T53" fmla="*/ 4 h 84"/>
                <a:gd name="T54" fmla="*/ 29 w 58"/>
                <a:gd name="T55" fmla="*/ 4 h 84"/>
                <a:gd name="T56" fmla="*/ 22 w 58"/>
                <a:gd name="T57" fmla="*/ 7 h 84"/>
                <a:gd name="T58" fmla="*/ 22 w 58"/>
                <a:gd name="T59" fmla="*/ 0 h 84"/>
                <a:gd name="T60" fmla="*/ 19 w 58"/>
                <a:gd name="T61" fmla="*/ 0 h 84"/>
                <a:gd name="T62" fmla="*/ 16 w 58"/>
                <a:gd name="T63" fmla="*/ 4 h 84"/>
                <a:gd name="T64" fmla="*/ 13 w 58"/>
                <a:gd name="T65" fmla="*/ 7 h 84"/>
                <a:gd name="T66" fmla="*/ 9 w 58"/>
                <a:gd name="T67" fmla="*/ 7 h 84"/>
                <a:gd name="T68" fmla="*/ 6 w 58"/>
                <a:gd name="T69" fmla="*/ 7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84"/>
                <a:gd name="T107" fmla="*/ 58 w 58"/>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84">
                  <a:moveTo>
                    <a:pt x="6" y="7"/>
                  </a:moveTo>
                  <a:lnTo>
                    <a:pt x="3" y="10"/>
                  </a:lnTo>
                  <a:lnTo>
                    <a:pt x="3" y="16"/>
                  </a:lnTo>
                  <a:lnTo>
                    <a:pt x="6" y="16"/>
                  </a:lnTo>
                  <a:lnTo>
                    <a:pt x="6" y="20"/>
                  </a:lnTo>
                  <a:lnTo>
                    <a:pt x="6" y="23"/>
                  </a:lnTo>
                  <a:lnTo>
                    <a:pt x="6" y="26"/>
                  </a:lnTo>
                  <a:lnTo>
                    <a:pt x="9" y="29"/>
                  </a:lnTo>
                  <a:lnTo>
                    <a:pt x="6" y="29"/>
                  </a:lnTo>
                  <a:lnTo>
                    <a:pt x="3" y="29"/>
                  </a:lnTo>
                  <a:lnTo>
                    <a:pt x="3" y="32"/>
                  </a:lnTo>
                  <a:lnTo>
                    <a:pt x="6" y="32"/>
                  </a:lnTo>
                  <a:lnTo>
                    <a:pt x="6" y="36"/>
                  </a:lnTo>
                  <a:lnTo>
                    <a:pt x="3" y="42"/>
                  </a:lnTo>
                  <a:lnTo>
                    <a:pt x="0" y="42"/>
                  </a:lnTo>
                  <a:lnTo>
                    <a:pt x="0" y="45"/>
                  </a:lnTo>
                  <a:lnTo>
                    <a:pt x="3" y="45"/>
                  </a:lnTo>
                  <a:lnTo>
                    <a:pt x="3" y="52"/>
                  </a:lnTo>
                  <a:lnTo>
                    <a:pt x="0" y="55"/>
                  </a:lnTo>
                  <a:lnTo>
                    <a:pt x="6" y="58"/>
                  </a:lnTo>
                  <a:lnTo>
                    <a:pt x="6" y="61"/>
                  </a:lnTo>
                  <a:lnTo>
                    <a:pt x="9" y="61"/>
                  </a:lnTo>
                  <a:lnTo>
                    <a:pt x="9" y="71"/>
                  </a:lnTo>
                  <a:lnTo>
                    <a:pt x="9" y="74"/>
                  </a:lnTo>
                  <a:lnTo>
                    <a:pt x="9" y="81"/>
                  </a:lnTo>
                  <a:lnTo>
                    <a:pt x="13" y="84"/>
                  </a:lnTo>
                  <a:lnTo>
                    <a:pt x="22" y="74"/>
                  </a:lnTo>
                  <a:lnTo>
                    <a:pt x="35" y="71"/>
                  </a:lnTo>
                  <a:lnTo>
                    <a:pt x="42" y="71"/>
                  </a:lnTo>
                  <a:lnTo>
                    <a:pt x="51" y="74"/>
                  </a:lnTo>
                  <a:lnTo>
                    <a:pt x="51" y="71"/>
                  </a:lnTo>
                  <a:lnTo>
                    <a:pt x="55" y="71"/>
                  </a:lnTo>
                  <a:lnTo>
                    <a:pt x="55" y="65"/>
                  </a:lnTo>
                  <a:lnTo>
                    <a:pt x="51" y="65"/>
                  </a:lnTo>
                  <a:lnTo>
                    <a:pt x="48" y="52"/>
                  </a:lnTo>
                  <a:lnTo>
                    <a:pt x="51" y="49"/>
                  </a:lnTo>
                  <a:lnTo>
                    <a:pt x="51" y="45"/>
                  </a:lnTo>
                  <a:lnTo>
                    <a:pt x="55" y="36"/>
                  </a:lnTo>
                  <a:lnTo>
                    <a:pt x="58" y="32"/>
                  </a:lnTo>
                  <a:lnTo>
                    <a:pt x="55" y="23"/>
                  </a:lnTo>
                  <a:lnTo>
                    <a:pt x="55" y="20"/>
                  </a:lnTo>
                  <a:lnTo>
                    <a:pt x="55" y="16"/>
                  </a:lnTo>
                  <a:lnTo>
                    <a:pt x="51" y="16"/>
                  </a:lnTo>
                  <a:lnTo>
                    <a:pt x="51" y="10"/>
                  </a:lnTo>
                  <a:lnTo>
                    <a:pt x="48" y="10"/>
                  </a:lnTo>
                  <a:lnTo>
                    <a:pt x="45" y="10"/>
                  </a:lnTo>
                  <a:lnTo>
                    <a:pt x="38" y="10"/>
                  </a:lnTo>
                  <a:lnTo>
                    <a:pt x="38" y="13"/>
                  </a:lnTo>
                  <a:lnTo>
                    <a:pt x="35" y="13"/>
                  </a:lnTo>
                  <a:lnTo>
                    <a:pt x="32" y="10"/>
                  </a:lnTo>
                  <a:lnTo>
                    <a:pt x="32" y="4"/>
                  </a:lnTo>
                  <a:lnTo>
                    <a:pt x="29" y="4"/>
                  </a:lnTo>
                  <a:lnTo>
                    <a:pt x="26" y="4"/>
                  </a:lnTo>
                  <a:lnTo>
                    <a:pt x="22" y="7"/>
                  </a:lnTo>
                  <a:lnTo>
                    <a:pt x="22" y="0"/>
                  </a:lnTo>
                  <a:lnTo>
                    <a:pt x="19" y="0"/>
                  </a:lnTo>
                  <a:lnTo>
                    <a:pt x="16" y="4"/>
                  </a:lnTo>
                  <a:lnTo>
                    <a:pt x="13" y="7"/>
                  </a:lnTo>
                  <a:lnTo>
                    <a:pt x="13" y="4"/>
                  </a:lnTo>
                  <a:lnTo>
                    <a:pt x="9" y="7"/>
                  </a:lnTo>
                  <a:lnTo>
                    <a:pt x="9" y="4"/>
                  </a:lnTo>
                  <a:lnTo>
                    <a:pt x="6" y="7"/>
                  </a:lnTo>
                  <a:close/>
                </a:path>
              </a:pathLst>
            </a:custGeom>
            <a:solidFill>
              <a:srgbClr val="CCCCCC"/>
            </a:solidFill>
            <a:ln w="9525">
              <a:noFill/>
              <a:round/>
              <a:headEnd/>
              <a:tailEnd/>
            </a:ln>
          </p:spPr>
          <p:txBody>
            <a:bodyPr/>
            <a:lstStyle/>
            <a:p>
              <a:endParaRPr lang="en-US"/>
            </a:p>
          </p:txBody>
        </p:sp>
        <p:sp>
          <p:nvSpPr>
            <p:cNvPr id="31997" name="Freeform 429"/>
            <p:cNvSpPr>
              <a:spLocks/>
            </p:cNvSpPr>
            <p:nvPr/>
          </p:nvSpPr>
          <p:spPr bwMode="auto">
            <a:xfrm>
              <a:off x="2609" y="2553"/>
              <a:ext cx="80" cy="117"/>
            </a:xfrm>
            <a:custGeom>
              <a:avLst/>
              <a:gdLst>
                <a:gd name="T0" fmla="*/ 3 w 58"/>
                <a:gd name="T1" fmla="*/ 10 h 84"/>
                <a:gd name="T2" fmla="*/ 6 w 58"/>
                <a:gd name="T3" fmla="*/ 16 h 84"/>
                <a:gd name="T4" fmla="*/ 6 w 58"/>
                <a:gd name="T5" fmla="*/ 23 h 84"/>
                <a:gd name="T6" fmla="*/ 6 w 58"/>
                <a:gd name="T7" fmla="*/ 26 h 84"/>
                <a:gd name="T8" fmla="*/ 6 w 58"/>
                <a:gd name="T9" fmla="*/ 29 h 84"/>
                <a:gd name="T10" fmla="*/ 3 w 58"/>
                <a:gd name="T11" fmla="*/ 32 h 84"/>
                <a:gd name="T12" fmla="*/ 6 w 58"/>
                <a:gd name="T13" fmla="*/ 36 h 84"/>
                <a:gd name="T14" fmla="*/ 0 w 58"/>
                <a:gd name="T15" fmla="*/ 42 h 84"/>
                <a:gd name="T16" fmla="*/ 3 w 58"/>
                <a:gd name="T17" fmla="*/ 45 h 84"/>
                <a:gd name="T18" fmla="*/ 0 w 58"/>
                <a:gd name="T19" fmla="*/ 55 h 84"/>
                <a:gd name="T20" fmla="*/ 6 w 58"/>
                <a:gd name="T21" fmla="*/ 61 h 84"/>
                <a:gd name="T22" fmla="*/ 9 w 58"/>
                <a:gd name="T23" fmla="*/ 71 h 84"/>
                <a:gd name="T24" fmla="*/ 9 w 58"/>
                <a:gd name="T25" fmla="*/ 81 h 84"/>
                <a:gd name="T26" fmla="*/ 22 w 58"/>
                <a:gd name="T27" fmla="*/ 74 h 84"/>
                <a:gd name="T28" fmla="*/ 42 w 58"/>
                <a:gd name="T29" fmla="*/ 71 h 84"/>
                <a:gd name="T30" fmla="*/ 51 w 58"/>
                <a:gd name="T31" fmla="*/ 71 h 84"/>
                <a:gd name="T32" fmla="*/ 55 w 58"/>
                <a:gd name="T33" fmla="*/ 65 h 84"/>
                <a:gd name="T34" fmla="*/ 48 w 58"/>
                <a:gd name="T35" fmla="*/ 52 h 84"/>
                <a:gd name="T36" fmla="*/ 51 w 58"/>
                <a:gd name="T37" fmla="*/ 45 h 84"/>
                <a:gd name="T38" fmla="*/ 58 w 58"/>
                <a:gd name="T39" fmla="*/ 32 h 84"/>
                <a:gd name="T40" fmla="*/ 55 w 58"/>
                <a:gd name="T41" fmla="*/ 20 h 84"/>
                <a:gd name="T42" fmla="*/ 55 w 58"/>
                <a:gd name="T43" fmla="*/ 16 h 84"/>
                <a:gd name="T44" fmla="*/ 51 w 58"/>
                <a:gd name="T45" fmla="*/ 10 h 84"/>
                <a:gd name="T46" fmla="*/ 45 w 58"/>
                <a:gd name="T47" fmla="*/ 10 h 84"/>
                <a:gd name="T48" fmla="*/ 38 w 58"/>
                <a:gd name="T49" fmla="*/ 13 h 84"/>
                <a:gd name="T50" fmla="*/ 35 w 58"/>
                <a:gd name="T51" fmla="*/ 13 h 84"/>
                <a:gd name="T52" fmla="*/ 32 w 58"/>
                <a:gd name="T53" fmla="*/ 4 h 84"/>
                <a:gd name="T54" fmla="*/ 29 w 58"/>
                <a:gd name="T55" fmla="*/ 4 h 84"/>
                <a:gd name="T56" fmla="*/ 22 w 58"/>
                <a:gd name="T57" fmla="*/ 7 h 84"/>
                <a:gd name="T58" fmla="*/ 22 w 58"/>
                <a:gd name="T59" fmla="*/ 0 h 84"/>
                <a:gd name="T60" fmla="*/ 19 w 58"/>
                <a:gd name="T61" fmla="*/ 0 h 84"/>
                <a:gd name="T62" fmla="*/ 16 w 58"/>
                <a:gd name="T63" fmla="*/ 4 h 84"/>
                <a:gd name="T64" fmla="*/ 13 w 58"/>
                <a:gd name="T65" fmla="*/ 7 h 84"/>
                <a:gd name="T66" fmla="*/ 9 w 58"/>
                <a:gd name="T67" fmla="*/ 7 h 84"/>
                <a:gd name="T68" fmla="*/ 6 w 58"/>
                <a:gd name="T69" fmla="*/ 7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84"/>
                <a:gd name="T107" fmla="*/ 58 w 58"/>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84">
                  <a:moveTo>
                    <a:pt x="6" y="7"/>
                  </a:moveTo>
                  <a:lnTo>
                    <a:pt x="3" y="10"/>
                  </a:lnTo>
                  <a:lnTo>
                    <a:pt x="3" y="16"/>
                  </a:lnTo>
                  <a:lnTo>
                    <a:pt x="6" y="16"/>
                  </a:lnTo>
                  <a:lnTo>
                    <a:pt x="6" y="20"/>
                  </a:lnTo>
                  <a:lnTo>
                    <a:pt x="6" y="23"/>
                  </a:lnTo>
                  <a:lnTo>
                    <a:pt x="6" y="26"/>
                  </a:lnTo>
                  <a:lnTo>
                    <a:pt x="9" y="29"/>
                  </a:lnTo>
                  <a:lnTo>
                    <a:pt x="6" y="29"/>
                  </a:lnTo>
                  <a:lnTo>
                    <a:pt x="3" y="29"/>
                  </a:lnTo>
                  <a:lnTo>
                    <a:pt x="3" y="32"/>
                  </a:lnTo>
                  <a:lnTo>
                    <a:pt x="6" y="32"/>
                  </a:lnTo>
                  <a:lnTo>
                    <a:pt x="6" y="36"/>
                  </a:lnTo>
                  <a:lnTo>
                    <a:pt x="3" y="42"/>
                  </a:lnTo>
                  <a:lnTo>
                    <a:pt x="0" y="42"/>
                  </a:lnTo>
                  <a:lnTo>
                    <a:pt x="0" y="45"/>
                  </a:lnTo>
                  <a:lnTo>
                    <a:pt x="3" y="45"/>
                  </a:lnTo>
                  <a:lnTo>
                    <a:pt x="3" y="52"/>
                  </a:lnTo>
                  <a:lnTo>
                    <a:pt x="0" y="55"/>
                  </a:lnTo>
                  <a:lnTo>
                    <a:pt x="6" y="58"/>
                  </a:lnTo>
                  <a:lnTo>
                    <a:pt x="6" y="61"/>
                  </a:lnTo>
                  <a:lnTo>
                    <a:pt x="9" y="61"/>
                  </a:lnTo>
                  <a:lnTo>
                    <a:pt x="9" y="71"/>
                  </a:lnTo>
                  <a:lnTo>
                    <a:pt x="9" y="74"/>
                  </a:lnTo>
                  <a:lnTo>
                    <a:pt x="9" y="81"/>
                  </a:lnTo>
                  <a:lnTo>
                    <a:pt x="13" y="84"/>
                  </a:lnTo>
                  <a:lnTo>
                    <a:pt x="22" y="74"/>
                  </a:lnTo>
                  <a:lnTo>
                    <a:pt x="35" y="71"/>
                  </a:lnTo>
                  <a:lnTo>
                    <a:pt x="42" y="71"/>
                  </a:lnTo>
                  <a:lnTo>
                    <a:pt x="51" y="74"/>
                  </a:lnTo>
                  <a:lnTo>
                    <a:pt x="51" y="71"/>
                  </a:lnTo>
                  <a:lnTo>
                    <a:pt x="55" y="71"/>
                  </a:lnTo>
                  <a:lnTo>
                    <a:pt x="55" y="65"/>
                  </a:lnTo>
                  <a:lnTo>
                    <a:pt x="51" y="65"/>
                  </a:lnTo>
                  <a:lnTo>
                    <a:pt x="48" y="52"/>
                  </a:lnTo>
                  <a:lnTo>
                    <a:pt x="51" y="49"/>
                  </a:lnTo>
                  <a:lnTo>
                    <a:pt x="51" y="45"/>
                  </a:lnTo>
                  <a:lnTo>
                    <a:pt x="55" y="36"/>
                  </a:lnTo>
                  <a:lnTo>
                    <a:pt x="58" y="32"/>
                  </a:lnTo>
                  <a:lnTo>
                    <a:pt x="55" y="23"/>
                  </a:lnTo>
                  <a:lnTo>
                    <a:pt x="55" y="20"/>
                  </a:lnTo>
                  <a:lnTo>
                    <a:pt x="55" y="16"/>
                  </a:lnTo>
                  <a:lnTo>
                    <a:pt x="51" y="16"/>
                  </a:lnTo>
                  <a:lnTo>
                    <a:pt x="51" y="10"/>
                  </a:lnTo>
                  <a:lnTo>
                    <a:pt x="48" y="10"/>
                  </a:lnTo>
                  <a:lnTo>
                    <a:pt x="45" y="10"/>
                  </a:lnTo>
                  <a:lnTo>
                    <a:pt x="38" y="10"/>
                  </a:lnTo>
                  <a:lnTo>
                    <a:pt x="38" y="13"/>
                  </a:lnTo>
                  <a:lnTo>
                    <a:pt x="35" y="13"/>
                  </a:lnTo>
                  <a:lnTo>
                    <a:pt x="32" y="10"/>
                  </a:lnTo>
                  <a:lnTo>
                    <a:pt x="32" y="4"/>
                  </a:lnTo>
                  <a:lnTo>
                    <a:pt x="29" y="4"/>
                  </a:lnTo>
                  <a:lnTo>
                    <a:pt x="26" y="4"/>
                  </a:lnTo>
                  <a:lnTo>
                    <a:pt x="22" y="7"/>
                  </a:lnTo>
                  <a:lnTo>
                    <a:pt x="22" y="0"/>
                  </a:lnTo>
                  <a:lnTo>
                    <a:pt x="19" y="0"/>
                  </a:lnTo>
                  <a:lnTo>
                    <a:pt x="16" y="4"/>
                  </a:lnTo>
                  <a:lnTo>
                    <a:pt x="13" y="7"/>
                  </a:lnTo>
                  <a:lnTo>
                    <a:pt x="13" y="4"/>
                  </a:lnTo>
                  <a:lnTo>
                    <a:pt x="9" y="7"/>
                  </a:lnTo>
                  <a:lnTo>
                    <a:pt x="9" y="4"/>
                  </a:lnTo>
                  <a:lnTo>
                    <a:pt x="6" y="7"/>
                  </a:lnTo>
                </a:path>
              </a:pathLst>
            </a:custGeom>
            <a:noFill/>
            <a:ln w="0">
              <a:solidFill>
                <a:srgbClr val="7F7F7F"/>
              </a:solidFill>
              <a:round/>
              <a:headEnd/>
              <a:tailEnd/>
            </a:ln>
          </p:spPr>
          <p:txBody>
            <a:bodyPr/>
            <a:lstStyle/>
            <a:p>
              <a:endParaRPr lang="en-US"/>
            </a:p>
          </p:txBody>
        </p:sp>
        <p:sp>
          <p:nvSpPr>
            <p:cNvPr id="31998" name="Freeform 430"/>
            <p:cNvSpPr>
              <a:spLocks/>
            </p:cNvSpPr>
            <p:nvPr/>
          </p:nvSpPr>
          <p:spPr bwMode="auto">
            <a:xfrm>
              <a:off x="2727" y="2522"/>
              <a:ext cx="35" cy="112"/>
            </a:xfrm>
            <a:custGeom>
              <a:avLst/>
              <a:gdLst>
                <a:gd name="T0" fmla="*/ 9 w 25"/>
                <a:gd name="T1" fmla="*/ 80 h 80"/>
                <a:gd name="T2" fmla="*/ 9 w 25"/>
                <a:gd name="T3" fmla="*/ 80 h 80"/>
                <a:gd name="T4" fmla="*/ 9 w 25"/>
                <a:gd name="T5" fmla="*/ 74 h 80"/>
                <a:gd name="T6" fmla="*/ 9 w 25"/>
                <a:gd name="T7" fmla="*/ 67 h 80"/>
                <a:gd name="T8" fmla="*/ 9 w 25"/>
                <a:gd name="T9" fmla="*/ 48 h 80"/>
                <a:gd name="T10" fmla="*/ 3 w 25"/>
                <a:gd name="T11" fmla="*/ 32 h 80"/>
                <a:gd name="T12" fmla="*/ 3 w 25"/>
                <a:gd name="T13" fmla="*/ 29 h 80"/>
                <a:gd name="T14" fmla="*/ 0 w 25"/>
                <a:gd name="T15" fmla="*/ 26 h 80"/>
                <a:gd name="T16" fmla="*/ 0 w 25"/>
                <a:gd name="T17" fmla="*/ 19 h 80"/>
                <a:gd name="T18" fmla="*/ 6 w 25"/>
                <a:gd name="T19" fmla="*/ 13 h 80"/>
                <a:gd name="T20" fmla="*/ 9 w 25"/>
                <a:gd name="T21" fmla="*/ 13 h 80"/>
                <a:gd name="T22" fmla="*/ 13 w 25"/>
                <a:gd name="T23" fmla="*/ 6 h 80"/>
                <a:gd name="T24" fmla="*/ 16 w 25"/>
                <a:gd name="T25" fmla="*/ 6 h 80"/>
                <a:gd name="T26" fmla="*/ 13 w 25"/>
                <a:gd name="T27" fmla="*/ 3 h 80"/>
                <a:gd name="T28" fmla="*/ 19 w 25"/>
                <a:gd name="T29" fmla="*/ 0 h 80"/>
                <a:gd name="T30" fmla="*/ 25 w 25"/>
                <a:gd name="T31" fmla="*/ 9 h 80"/>
                <a:gd name="T32" fmla="*/ 25 w 25"/>
                <a:gd name="T33" fmla="*/ 13 h 80"/>
                <a:gd name="T34" fmla="*/ 25 w 25"/>
                <a:gd name="T35" fmla="*/ 16 h 80"/>
                <a:gd name="T36" fmla="*/ 25 w 25"/>
                <a:gd name="T37" fmla="*/ 26 h 80"/>
                <a:gd name="T38" fmla="*/ 25 w 25"/>
                <a:gd name="T39" fmla="*/ 26 h 80"/>
                <a:gd name="T40" fmla="*/ 25 w 25"/>
                <a:gd name="T41" fmla="*/ 29 h 80"/>
                <a:gd name="T42" fmla="*/ 25 w 25"/>
                <a:gd name="T43" fmla="*/ 32 h 80"/>
                <a:gd name="T44" fmla="*/ 22 w 25"/>
                <a:gd name="T45" fmla="*/ 38 h 80"/>
                <a:gd name="T46" fmla="*/ 19 w 25"/>
                <a:gd name="T47" fmla="*/ 42 h 80"/>
                <a:gd name="T48" fmla="*/ 19 w 25"/>
                <a:gd name="T49" fmla="*/ 51 h 80"/>
                <a:gd name="T50" fmla="*/ 16 w 25"/>
                <a:gd name="T51" fmla="*/ 71 h 80"/>
                <a:gd name="T52" fmla="*/ 19 w 25"/>
                <a:gd name="T53" fmla="*/ 80 h 80"/>
                <a:gd name="T54" fmla="*/ 9 w 25"/>
                <a:gd name="T55" fmla="*/ 80 h 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
                <a:gd name="T85" fmla="*/ 0 h 80"/>
                <a:gd name="T86" fmla="*/ 25 w 25"/>
                <a:gd name="T87" fmla="*/ 80 h 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 h="80">
                  <a:moveTo>
                    <a:pt x="9" y="80"/>
                  </a:moveTo>
                  <a:lnTo>
                    <a:pt x="9" y="80"/>
                  </a:lnTo>
                  <a:lnTo>
                    <a:pt x="9" y="74"/>
                  </a:lnTo>
                  <a:lnTo>
                    <a:pt x="9" y="67"/>
                  </a:lnTo>
                  <a:lnTo>
                    <a:pt x="9" y="48"/>
                  </a:lnTo>
                  <a:lnTo>
                    <a:pt x="3" y="32"/>
                  </a:lnTo>
                  <a:lnTo>
                    <a:pt x="3" y="29"/>
                  </a:lnTo>
                  <a:lnTo>
                    <a:pt x="0" y="26"/>
                  </a:lnTo>
                  <a:lnTo>
                    <a:pt x="0" y="19"/>
                  </a:lnTo>
                  <a:lnTo>
                    <a:pt x="6" y="13"/>
                  </a:lnTo>
                  <a:lnTo>
                    <a:pt x="9" y="13"/>
                  </a:lnTo>
                  <a:lnTo>
                    <a:pt x="13" y="6"/>
                  </a:lnTo>
                  <a:lnTo>
                    <a:pt x="16" y="6"/>
                  </a:lnTo>
                  <a:lnTo>
                    <a:pt x="13" y="3"/>
                  </a:lnTo>
                  <a:lnTo>
                    <a:pt x="19" y="0"/>
                  </a:lnTo>
                  <a:lnTo>
                    <a:pt x="25" y="9"/>
                  </a:lnTo>
                  <a:lnTo>
                    <a:pt x="25" y="13"/>
                  </a:lnTo>
                  <a:lnTo>
                    <a:pt x="25" y="16"/>
                  </a:lnTo>
                  <a:lnTo>
                    <a:pt x="25" y="26"/>
                  </a:lnTo>
                  <a:lnTo>
                    <a:pt x="25" y="29"/>
                  </a:lnTo>
                  <a:lnTo>
                    <a:pt x="25" y="32"/>
                  </a:lnTo>
                  <a:lnTo>
                    <a:pt x="22" y="38"/>
                  </a:lnTo>
                  <a:lnTo>
                    <a:pt x="19" y="42"/>
                  </a:lnTo>
                  <a:lnTo>
                    <a:pt x="19" y="51"/>
                  </a:lnTo>
                  <a:lnTo>
                    <a:pt x="16" y="71"/>
                  </a:lnTo>
                  <a:lnTo>
                    <a:pt x="19" y="80"/>
                  </a:lnTo>
                  <a:lnTo>
                    <a:pt x="9" y="80"/>
                  </a:lnTo>
                  <a:close/>
                </a:path>
              </a:pathLst>
            </a:custGeom>
            <a:solidFill>
              <a:srgbClr val="CCCCCC"/>
            </a:solidFill>
            <a:ln w="9525">
              <a:noFill/>
              <a:round/>
              <a:headEnd/>
              <a:tailEnd/>
            </a:ln>
          </p:spPr>
          <p:txBody>
            <a:bodyPr/>
            <a:lstStyle/>
            <a:p>
              <a:endParaRPr lang="en-US"/>
            </a:p>
          </p:txBody>
        </p:sp>
        <p:sp>
          <p:nvSpPr>
            <p:cNvPr id="31999" name="Freeform 431"/>
            <p:cNvSpPr>
              <a:spLocks/>
            </p:cNvSpPr>
            <p:nvPr/>
          </p:nvSpPr>
          <p:spPr bwMode="auto">
            <a:xfrm>
              <a:off x="2727" y="2522"/>
              <a:ext cx="35" cy="112"/>
            </a:xfrm>
            <a:custGeom>
              <a:avLst/>
              <a:gdLst>
                <a:gd name="T0" fmla="*/ 9 w 25"/>
                <a:gd name="T1" fmla="*/ 80 h 80"/>
                <a:gd name="T2" fmla="*/ 9 w 25"/>
                <a:gd name="T3" fmla="*/ 80 h 80"/>
                <a:gd name="T4" fmla="*/ 9 w 25"/>
                <a:gd name="T5" fmla="*/ 74 h 80"/>
                <a:gd name="T6" fmla="*/ 9 w 25"/>
                <a:gd name="T7" fmla="*/ 67 h 80"/>
                <a:gd name="T8" fmla="*/ 9 w 25"/>
                <a:gd name="T9" fmla="*/ 48 h 80"/>
                <a:gd name="T10" fmla="*/ 3 w 25"/>
                <a:gd name="T11" fmla="*/ 32 h 80"/>
                <a:gd name="T12" fmla="*/ 3 w 25"/>
                <a:gd name="T13" fmla="*/ 29 h 80"/>
                <a:gd name="T14" fmla="*/ 0 w 25"/>
                <a:gd name="T15" fmla="*/ 26 h 80"/>
                <a:gd name="T16" fmla="*/ 0 w 25"/>
                <a:gd name="T17" fmla="*/ 19 h 80"/>
                <a:gd name="T18" fmla="*/ 6 w 25"/>
                <a:gd name="T19" fmla="*/ 13 h 80"/>
                <a:gd name="T20" fmla="*/ 9 w 25"/>
                <a:gd name="T21" fmla="*/ 13 h 80"/>
                <a:gd name="T22" fmla="*/ 13 w 25"/>
                <a:gd name="T23" fmla="*/ 6 h 80"/>
                <a:gd name="T24" fmla="*/ 16 w 25"/>
                <a:gd name="T25" fmla="*/ 6 h 80"/>
                <a:gd name="T26" fmla="*/ 13 w 25"/>
                <a:gd name="T27" fmla="*/ 3 h 80"/>
                <a:gd name="T28" fmla="*/ 19 w 25"/>
                <a:gd name="T29" fmla="*/ 0 h 80"/>
                <a:gd name="T30" fmla="*/ 25 w 25"/>
                <a:gd name="T31" fmla="*/ 9 h 80"/>
                <a:gd name="T32" fmla="*/ 25 w 25"/>
                <a:gd name="T33" fmla="*/ 13 h 80"/>
                <a:gd name="T34" fmla="*/ 25 w 25"/>
                <a:gd name="T35" fmla="*/ 16 h 80"/>
                <a:gd name="T36" fmla="*/ 25 w 25"/>
                <a:gd name="T37" fmla="*/ 26 h 80"/>
                <a:gd name="T38" fmla="*/ 25 w 25"/>
                <a:gd name="T39" fmla="*/ 26 h 80"/>
                <a:gd name="T40" fmla="*/ 25 w 25"/>
                <a:gd name="T41" fmla="*/ 29 h 80"/>
                <a:gd name="T42" fmla="*/ 25 w 25"/>
                <a:gd name="T43" fmla="*/ 32 h 80"/>
                <a:gd name="T44" fmla="*/ 22 w 25"/>
                <a:gd name="T45" fmla="*/ 38 h 80"/>
                <a:gd name="T46" fmla="*/ 19 w 25"/>
                <a:gd name="T47" fmla="*/ 42 h 80"/>
                <a:gd name="T48" fmla="*/ 19 w 25"/>
                <a:gd name="T49" fmla="*/ 51 h 80"/>
                <a:gd name="T50" fmla="*/ 16 w 25"/>
                <a:gd name="T51" fmla="*/ 71 h 80"/>
                <a:gd name="T52" fmla="*/ 19 w 25"/>
                <a:gd name="T53" fmla="*/ 80 h 80"/>
                <a:gd name="T54" fmla="*/ 9 w 25"/>
                <a:gd name="T55" fmla="*/ 80 h 80"/>
                <a:gd name="T56" fmla="*/ 9 w 25"/>
                <a:gd name="T57" fmla="*/ 80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
                <a:gd name="T88" fmla="*/ 0 h 80"/>
                <a:gd name="T89" fmla="*/ 25 w 25"/>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 h="80">
                  <a:moveTo>
                    <a:pt x="9" y="80"/>
                  </a:moveTo>
                  <a:lnTo>
                    <a:pt x="9" y="80"/>
                  </a:lnTo>
                  <a:lnTo>
                    <a:pt x="9" y="74"/>
                  </a:lnTo>
                  <a:lnTo>
                    <a:pt x="9" y="67"/>
                  </a:lnTo>
                  <a:lnTo>
                    <a:pt x="9" y="48"/>
                  </a:lnTo>
                  <a:lnTo>
                    <a:pt x="3" y="32"/>
                  </a:lnTo>
                  <a:lnTo>
                    <a:pt x="3" y="29"/>
                  </a:lnTo>
                  <a:lnTo>
                    <a:pt x="0" y="26"/>
                  </a:lnTo>
                  <a:lnTo>
                    <a:pt x="0" y="19"/>
                  </a:lnTo>
                  <a:lnTo>
                    <a:pt x="6" y="13"/>
                  </a:lnTo>
                  <a:lnTo>
                    <a:pt x="9" y="13"/>
                  </a:lnTo>
                  <a:lnTo>
                    <a:pt x="13" y="6"/>
                  </a:lnTo>
                  <a:lnTo>
                    <a:pt x="16" y="6"/>
                  </a:lnTo>
                  <a:lnTo>
                    <a:pt x="13" y="3"/>
                  </a:lnTo>
                  <a:lnTo>
                    <a:pt x="19" y="0"/>
                  </a:lnTo>
                  <a:lnTo>
                    <a:pt x="25" y="9"/>
                  </a:lnTo>
                  <a:lnTo>
                    <a:pt x="25" y="13"/>
                  </a:lnTo>
                  <a:lnTo>
                    <a:pt x="25" y="16"/>
                  </a:lnTo>
                  <a:lnTo>
                    <a:pt x="25" y="26"/>
                  </a:lnTo>
                  <a:lnTo>
                    <a:pt x="25" y="29"/>
                  </a:lnTo>
                  <a:lnTo>
                    <a:pt x="25" y="32"/>
                  </a:lnTo>
                  <a:lnTo>
                    <a:pt x="22" y="38"/>
                  </a:lnTo>
                  <a:lnTo>
                    <a:pt x="19" y="42"/>
                  </a:lnTo>
                  <a:lnTo>
                    <a:pt x="19" y="51"/>
                  </a:lnTo>
                  <a:lnTo>
                    <a:pt x="16" y="71"/>
                  </a:lnTo>
                  <a:lnTo>
                    <a:pt x="19" y="80"/>
                  </a:lnTo>
                  <a:lnTo>
                    <a:pt x="9" y="80"/>
                  </a:lnTo>
                </a:path>
              </a:pathLst>
            </a:custGeom>
            <a:noFill/>
            <a:ln w="0">
              <a:solidFill>
                <a:srgbClr val="7F7F7F"/>
              </a:solidFill>
              <a:round/>
              <a:headEnd/>
              <a:tailEnd/>
            </a:ln>
          </p:spPr>
          <p:txBody>
            <a:bodyPr/>
            <a:lstStyle/>
            <a:p>
              <a:endParaRPr lang="en-US"/>
            </a:p>
          </p:txBody>
        </p:sp>
        <p:sp>
          <p:nvSpPr>
            <p:cNvPr id="32000" name="Freeform 432"/>
            <p:cNvSpPr>
              <a:spLocks/>
            </p:cNvSpPr>
            <p:nvPr/>
          </p:nvSpPr>
          <p:spPr bwMode="auto">
            <a:xfrm>
              <a:off x="2573" y="2593"/>
              <a:ext cx="48" cy="73"/>
            </a:xfrm>
            <a:custGeom>
              <a:avLst/>
              <a:gdLst>
                <a:gd name="T0" fmla="*/ 0 w 35"/>
                <a:gd name="T1" fmla="*/ 20 h 52"/>
                <a:gd name="T2" fmla="*/ 0 w 35"/>
                <a:gd name="T3" fmla="*/ 16 h 52"/>
                <a:gd name="T4" fmla="*/ 7 w 35"/>
                <a:gd name="T5" fmla="*/ 10 h 52"/>
                <a:gd name="T6" fmla="*/ 7 w 35"/>
                <a:gd name="T7" fmla="*/ 7 h 52"/>
                <a:gd name="T8" fmla="*/ 10 w 35"/>
                <a:gd name="T9" fmla="*/ 3 h 52"/>
                <a:gd name="T10" fmla="*/ 10 w 35"/>
                <a:gd name="T11" fmla="*/ 0 h 52"/>
                <a:gd name="T12" fmla="*/ 13 w 35"/>
                <a:gd name="T13" fmla="*/ 0 h 52"/>
                <a:gd name="T14" fmla="*/ 13 w 35"/>
                <a:gd name="T15" fmla="*/ 0 h 52"/>
                <a:gd name="T16" fmla="*/ 16 w 35"/>
                <a:gd name="T17" fmla="*/ 0 h 52"/>
                <a:gd name="T18" fmla="*/ 16 w 35"/>
                <a:gd name="T19" fmla="*/ 0 h 52"/>
                <a:gd name="T20" fmla="*/ 19 w 35"/>
                <a:gd name="T21" fmla="*/ 10 h 52"/>
                <a:gd name="T22" fmla="*/ 16 w 35"/>
                <a:gd name="T23" fmla="*/ 13 h 52"/>
                <a:gd name="T24" fmla="*/ 19 w 35"/>
                <a:gd name="T25" fmla="*/ 13 h 52"/>
                <a:gd name="T26" fmla="*/ 23 w 35"/>
                <a:gd name="T27" fmla="*/ 16 h 52"/>
                <a:gd name="T28" fmla="*/ 23 w 35"/>
                <a:gd name="T29" fmla="*/ 16 h 52"/>
                <a:gd name="T30" fmla="*/ 26 w 35"/>
                <a:gd name="T31" fmla="*/ 10 h 52"/>
                <a:gd name="T32" fmla="*/ 26 w 35"/>
                <a:gd name="T33" fmla="*/ 13 h 52"/>
                <a:gd name="T34" fmla="*/ 26 w 35"/>
                <a:gd name="T35" fmla="*/ 16 h 52"/>
                <a:gd name="T36" fmla="*/ 29 w 35"/>
                <a:gd name="T37" fmla="*/ 16 h 52"/>
                <a:gd name="T38" fmla="*/ 29 w 35"/>
                <a:gd name="T39" fmla="*/ 23 h 52"/>
                <a:gd name="T40" fmla="*/ 26 w 35"/>
                <a:gd name="T41" fmla="*/ 26 h 52"/>
                <a:gd name="T42" fmla="*/ 32 w 35"/>
                <a:gd name="T43" fmla="*/ 29 h 52"/>
                <a:gd name="T44" fmla="*/ 32 w 35"/>
                <a:gd name="T45" fmla="*/ 32 h 52"/>
                <a:gd name="T46" fmla="*/ 35 w 35"/>
                <a:gd name="T47" fmla="*/ 32 h 52"/>
                <a:gd name="T48" fmla="*/ 35 w 35"/>
                <a:gd name="T49" fmla="*/ 42 h 52"/>
                <a:gd name="T50" fmla="*/ 35 w 35"/>
                <a:gd name="T51" fmla="*/ 45 h 52"/>
                <a:gd name="T52" fmla="*/ 35 w 35"/>
                <a:gd name="T53" fmla="*/ 52 h 52"/>
                <a:gd name="T54" fmla="*/ 26 w 35"/>
                <a:gd name="T55" fmla="*/ 49 h 52"/>
                <a:gd name="T56" fmla="*/ 19 w 35"/>
                <a:gd name="T57" fmla="*/ 42 h 52"/>
                <a:gd name="T58" fmla="*/ 10 w 35"/>
                <a:gd name="T59" fmla="*/ 29 h 52"/>
                <a:gd name="T60" fmla="*/ 3 w 35"/>
                <a:gd name="T61" fmla="*/ 29 h 52"/>
                <a:gd name="T62" fmla="*/ 0 w 35"/>
                <a:gd name="T63" fmla="*/ 2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52"/>
                <a:gd name="T98" fmla="*/ 35 w 35"/>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52">
                  <a:moveTo>
                    <a:pt x="0" y="20"/>
                  </a:moveTo>
                  <a:lnTo>
                    <a:pt x="0" y="16"/>
                  </a:lnTo>
                  <a:lnTo>
                    <a:pt x="7" y="10"/>
                  </a:lnTo>
                  <a:lnTo>
                    <a:pt x="7" y="7"/>
                  </a:lnTo>
                  <a:lnTo>
                    <a:pt x="10" y="3"/>
                  </a:lnTo>
                  <a:lnTo>
                    <a:pt x="10" y="0"/>
                  </a:lnTo>
                  <a:lnTo>
                    <a:pt x="13" y="0"/>
                  </a:lnTo>
                  <a:lnTo>
                    <a:pt x="16" y="0"/>
                  </a:lnTo>
                  <a:lnTo>
                    <a:pt x="19" y="10"/>
                  </a:lnTo>
                  <a:lnTo>
                    <a:pt x="16" y="13"/>
                  </a:lnTo>
                  <a:lnTo>
                    <a:pt x="19" y="13"/>
                  </a:lnTo>
                  <a:lnTo>
                    <a:pt x="23" y="16"/>
                  </a:lnTo>
                  <a:lnTo>
                    <a:pt x="26" y="10"/>
                  </a:lnTo>
                  <a:lnTo>
                    <a:pt x="26" y="13"/>
                  </a:lnTo>
                  <a:lnTo>
                    <a:pt x="26" y="16"/>
                  </a:lnTo>
                  <a:lnTo>
                    <a:pt x="29" y="16"/>
                  </a:lnTo>
                  <a:lnTo>
                    <a:pt x="29" y="23"/>
                  </a:lnTo>
                  <a:lnTo>
                    <a:pt x="26" y="26"/>
                  </a:lnTo>
                  <a:lnTo>
                    <a:pt x="32" y="29"/>
                  </a:lnTo>
                  <a:lnTo>
                    <a:pt x="32" y="32"/>
                  </a:lnTo>
                  <a:lnTo>
                    <a:pt x="35" y="32"/>
                  </a:lnTo>
                  <a:lnTo>
                    <a:pt x="35" y="42"/>
                  </a:lnTo>
                  <a:lnTo>
                    <a:pt x="35" y="45"/>
                  </a:lnTo>
                  <a:lnTo>
                    <a:pt x="35" y="52"/>
                  </a:lnTo>
                  <a:lnTo>
                    <a:pt x="26" y="49"/>
                  </a:lnTo>
                  <a:lnTo>
                    <a:pt x="19" y="42"/>
                  </a:lnTo>
                  <a:lnTo>
                    <a:pt x="10" y="29"/>
                  </a:lnTo>
                  <a:lnTo>
                    <a:pt x="3" y="29"/>
                  </a:lnTo>
                  <a:lnTo>
                    <a:pt x="0" y="20"/>
                  </a:lnTo>
                  <a:close/>
                </a:path>
              </a:pathLst>
            </a:custGeom>
            <a:solidFill>
              <a:srgbClr val="CCCCCC"/>
            </a:solidFill>
            <a:ln w="9525">
              <a:noFill/>
              <a:round/>
              <a:headEnd/>
              <a:tailEnd/>
            </a:ln>
          </p:spPr>
          <p:txBody>
            <a:bodyPr/>
            <a:lstStyle/>
            <a:p>
              <a:endParaRPr lang="en-US"/>
            </a:p>
          </p:txBody>
        </p:sp>
        <p:sp>
          <p:nvSpPr>
            <p:cNvPr id="32001" name="Freeform 433"/>
            <p:cNvSpPr>
              <a:spLocks/>
            </p:cNvSpPr>
            <p:nvPr/>
          </p:nvSpPr>
          <p:spPr bwMode="auto">
            <a:xfrm>
              <a:off x="2573" y="2593"/>
              <a:ext cx="48" cy="73"/>
            </a:xfrm>
            <a:custGeom>
              <a:avLst/>
              <a:gdLst>
                <a:gd name="T0" fmla="*/ 0 w 35"/>
                <a:gd name="T1" fmla="*/ 20 h 52"/>
                <a:gd name="T2" fmla="*/ 0 w 35"/>
                <a:gd name="T3" fmla="*/ 16 h 52"/>
                <a:gd name="T4" fmla="*/ 7 w 35"/>
                <a:gd name="T5" fmla="*/ 10 h 52"/>
                <a:gd name="T6" fmla="*/ 7 w 35"/>
                <a:gd name="T7" fmla="*/ 7 h 52"/>
                <a:gd name="T8" fmla="*/ 10 w 35"/>
                <a:gd name="T9" fmla="*/ 3 h 52"/>
                <a:gd name="T10" fmla="*/ 10 w 35"/>
                <a:gd name="T11" fmla="*/ 0 h 52"/>
                <a:gd name="T12" fmla="*/ 13 w 35"/>
                <a:gd name="T13" fmla="*/ 0 h 52"/>
                <a:gd name="T14" fmla="*/ 13 w 35"/>
                <a:gd name="T15" fmla="*/ 0 h 52"/>
                <a:gd name="T16" fmla="*/ 16 w 35"/>
                <a:gd name="T17" fmla="*/ 0 h 52"/>
                <a:gd name="T18" fmla="*/ 16 w 35"/>
                <a:gd name="T19" fmla="*/ 0 h 52"/>
                <a:gd name="T20" fmla="*/ 19 w 35"/>
                <a:gd name="T21" fmla="*/ 10 h 52"/>
                <a:gd name="T22" fmla="*/ 16 w 35"/>
                <a:gd name="T23" fmla="*/ 13 h 52"/>
                <a:gd name="T24" fmla="*/ 19 w 35"/>
                <a:gd name="T25" fmla="*/ 13 h 52"/>
                <a:gd name="T26" fmla="*/ 23 w 35"/>
                <a:gd name="T27" fmla="*/ 16 h 52"/>
                <a:gd name="T28" fmla="*/ 23 w 35"/>
                <a:gd name="T29" fmla="*/ 16 h 52"/>
                <a:gd name="T30" fmla="*/ 26 w 35"/>
                <a:gd name="T31" fmla="*/ 10 h 52"/>
                <a:gd name="T32" fmla="*/ 26 w 35"/>
                <a:gd name="T33" fmla="*/ 13 h 52"/>
                <a:gd name="T34" fmla="*/ 26 w 35"/>
                <a:gd name="T35" fmla="*/ 16 h 52"/>
                <a:gd name="T36" fmla="*/ 29 w 35"/>
                <a:gd name="T37" fmla="*/ 16 h 52"/>
                <a:gd name="T38" fmla="*/ 29 w 35"/>
                <a:gd name="T39" fmla="*/ 23 h 52"/>
                <a:gd name="T40" fmla="*/ 26 w 35"/>
                <a:gd name="T41" fmla="*/ 26 h 52"/>
                <a:gd name="T42" fmla="*/ 32 w 35"/>
                <a:gd name="T43" fmla="*/ 29 h 52"/>
                <a:gd name="T44" fmla="*/ 32 w 35"/>
                <a:gd name="T45" fmla="*/ 32 h 52"/>
                <a:gd name="T46" fmla="*/ 35 w 35"/>
                <a:gd name="T47" fmla="*/ 32 h 52"/>
                <a:gd name="T48" fmla="*/ 35 w 35"/>
                <a:gd name="T49" fmla="*/ 42 h 52"/>
                <a:gd name="T50" fmla="*/ 35 w 35"/>
                <a:gd name="T51" fmla="*/ 45 h 52"/>
                <a:gd name="T52" fmla="*/ 35 w 35"/>
                <a:gd name="T53" fmla="*/ 52 h 52"/>
                <a:gd name="T54" fmla="*/ 26 w 35"/>
                <a:gd name="T55" fmla="*/ 49 h 52"/>
                <a:gd name="T56" fmla="*/ 19 w 35"/>
                <a:gd name="T57" fmla="*/ 42 h 52"/>
                <a:gd name="T58" fmla="*/ 10 w 35"/>
                <a:gd name="T59" fmla="*/ 29 h 52"/>
                <a:gd name="T60" fmla="*/ 3 w 35"/>
                <a:gd name="T61" fmla="*/ 29 h 52"/>
                <a:gd name="T62" fmla="*/ 0 w 35"/>
                <a:gd name="T63" fmla="*/ 20 h 52"/>
                <a:gd name="T64" fmla="*/ 0 w 35"/>
                <a:gd name="T65" fmla="*/ 2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52"/>
                <a:gd name="T101" fmla="*/ 35 w 35"/>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52">
                  <a:moveTo>
                    <a:pt x="0" y="20"/>
                  </a:moveTo>
                  <a:lnTo>
                    <a:pt x="0" y="16"/>
                  </a:lnTo>
                  <a:lnTo>
                    <a:pt x="7" y="10"/>
                  </a:lnTo>
                  <a:lnTo>
                    <a:pt x="7" y="7"/>
                  </a:lnTo>
                  <a:lnTo>
                    <a:pt x="10" y="3"/>
                  </a:lnTo>
                  <a:lnTo>
                    <a:pt x="10" y="0"/>
                  </a:lnTo>
                  <a:lnTo>
                    <a:pt x="13" y="0"/>
                  </a:lnTo>
                  <a:lnTo>
                    <a:pt x="16" y="0"/>
                  </a:lnTo>
                  <a:lnTo>
                    <a:pt x="19" y="10"/>
                  </a:lnTo>
                  <a:lnTo>
                    <a:pt x="16" y="13"/>
                  </a:lnTo>
                  <a:lnTo>
                    <a:pt x="19" y="13"/>
                  </a:lnTo>
                  <a:lnTo>
                    <a:pt x="23" y="16"/>
                  </a:lnTo>
                  <a:lnTo>
                    <a:pt x="26" y="10"/>
                  </a:lnTo>
                  <a:lnTo>
                    <a:pt x="26" y="13"/>
                  </a:lnTo>
                  <a:lnTo>
                    <a:pt x="26" y="16"/>
                  </a:lnTo>
                  <a:lnTo>
                    <a:pt x="29" y="16"/>
                  </a:lnTo>
                  <a:lnTo>
                    <a:pt x="29" y="23"/>
                  </a:lnTo>
                  <a:lnTo>
                    <a:pt x="26" y="26"/>
                  </a:lnTo>
                  <a:lnTo>
                    <a:pt x="32" y="29"/>
                  </a:lnTo>
                  <a:lnTo>
                    <a:pt x="32" y="32"/>
                  </a:lnTo>
                  <a:lnTo>
                    <a:pt x="35" y="32"/>
                  </a:lnTo>
                  <a:lnTo>
                    <a:pt x="35" y="42"/>
                  </a:lnTo>
                  <a:lnTo>
                    <a:pt x="35" y="45"/>
                  </a:lnTo>
                  <a:lnTo>
                    <a:pt x="35" y="52"/>
                  </a:lnTo>
                  <a:lnTo>
                    <a:pt x="26" y="49"/>
                  </a:lnTo>
                  <a:lnTo>
                    <a:pt x="19" y="42"/>
                  </a:lnTo>
                  <a:lnTo>
                    <a:pt x="10" y="29"/>
                  </a:lnTo>
                  <a:lnTo>
                    <a:pt x="3" y="29"/>
                  </a:lnTo>
                  <a:lnTo>
                    <a:pt x="0" y="20"/>
                  </a:lnTo>
                </a:path>
              </a:pathLst>
            </a:custGeom>
            <a:noFill/>
            <a:ln w="0">
              <a:solidFill>
                <a:srgbClr val="7F7F7F"/>
              </a:solidFill>
              <a:round/>
              <a:headEnd/>
              <a:tailEnd/>
            </a:ln>
          </p:spPr>
          <p:txBody>
            <a:bodyPr/>
            <a:lstStyle/>
            <a:p>
              <a:endParaRPr lang="en-US"/>
            </a:p>
          </p:txBody>
        </p:sp>
        <p:sp>
          <p:nvSpPr>
            <p:cNvPr id="32002" name="Freeform 434"/>
            <p:cNvSpPr>
              <a:spLocks/>
            </p:cNvSpPr>
            <p:nvPr/>
          </p:nvSpPr>
          <p:spPr bwMode="auto">
            <a:xfrm>
              <a:off x="2714" y="2549"/>
              <a:ext cx="26" cy="89"/>
            </a:xfrm>
            <a:custGeom>
              <a:avLst/>
              <a:gdLst>
                <a:gd name="T0" fmla="*/ 19 w 19"/>
                <a:gd name="T1" fmla="*/ 61 h 64"/>
                <a:gd name="T2" fmla="*/ 13 w 19"/>
                <a:gd name="T3" fmla="*/ 64 h 64"/>
                <a:gd name="T4" fmla="*/ 10 w 19"/>
                <a:gd name="T5" fmla="*/ 58 h 64"/>
                <a:gd name="T6" fmla="*/ 10 w 19"/>
                <a:gd name="T7" fmla="*/ 55 h 64"/>
                <a:gd name="T8" fmla="*/ 7 w 19"/>
                <a:gd name="T9" fmla="*/ 19 h 64"/>
                <a:gd name="T10" fmla="*/ 3 w 19"/>
                <a:gd name="T11" fmla="*/ 10 h 64"/>
                <a:gd name="T12" fmla="*/ 0 w 19"/>
                <a:gd name="T13" fmla="*/ 3 h 64"/>
                <a:gd name="T14" fmla="*/ 3 w 19"/>
                <a:gd name="T15" fmla="*/ 0 h 64"/>
                <a:gd name="T16" fmla="*/ 0 w 19"/>
                <a:gd name="T17" fmla="*/ 0 h 64"/>
                <a:gd name="T18" fmla="*/ 0 w 19"/>
                <a:gd name="T19" fmla="*/ 0 h 64"/>
                <a:gd name="T20" fmla="*/ 3 w 19"/>
                <a:gd name="T21" fmla="*/ 0 h 64"/>
                <a:gd name="T22" fmla="*/ 7 w 19"/>
                <a:gd name="T23" fmla="*/ 0 h 64"/>
                <a:gd name="T24" fmla="*/ 10 w 19"/>
                <a:gd name="T25" fmla="*/ 0 h 64"/>
                <a:gd name="T26" fmla="*/ 10 w 19"/>
                <a:gd name="T27" fmla="*/ 7 h 64"/>
                <a:gd name="T28" fmla="*/ 13 w 19"/>
                <a:gd name="T29" fmla="*/ 10 h 64"/>
                <a:gd name="T30" fmla="*/ 13 w 19"/>
                <a:gd name="T31" fmla="*/ 13 h 64"/>
                <a:gd name="T32" fmla="*/ 19 w 19"/>
                <a:gd name="T33" fmla="*/ 29 h 64"/>
                <a:gd name="T34" fmla="*/ 19 w 19"/>
                <a:gd name="T35" fmla="*/ 48 h 64"/>
                <a:gd name="T36" fmla="*/ 19 w 19"/>
                <a:gd name="T37" fmla="*/ 55 h 64"/>
                <a:gd name="T38" fmla="*/ 19 w 19"/>
                <a:gd name="T39" fmla="*/ 61 h 64"/>
                <a:gd name="T40" fmla="*/ 19 w 19"/>
                <a:gd name="T41" fmla="*/ 6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64"/>
                <a:gd name="T65" fmla="*/ 19 w 19"/>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64">
                  <a:moveTo>
                    <a:pt x="19" y="61"/>
                  </a:moveTo>
                  <a:lnTo>
                    <a:pt x="13" y="64"/>
                  </a:lnTo>
                  <a:lnTo>
                    <a:pt x="10" y="58"/>
                  </a:lnTo>
                  <a:lnTo>
                    <a:pt x="10" y="55"/>
                  </a:lnTo>
                  <a:lnTo>
                    <a:pt x="7" y="19"/>
                  </a:lnTo>
                  <a:lnTo>
                    <a:pt x="3" y="10"/>
                  </a:lnTo>
                  <a:lnTo>
                    <a:pt x="0" y="3"/>
                  </a:lnTo>
                  <a:lnTo>
                    <a:pt x="3" y="0"/>
                  </a:lnTo>
                  <a:lnTo>
                    <a:pt x="0" y="0"/>
                  </a:lnTo>
                  <a:lnTo>
                    <a:pt x="3" y="0"/>
                  </a:lnTo>
                  <a:lnTo>
                    <a:pt x="7" y="0"/>
                  </a:lnTo>
                  <a:lnTo>
                    <a:pt x="10" y="0"/>
                  </a:lnTo>
                  <a:lnTo>
                    <a:pt x="10" y="7"/>
                  </a:lnTo>
                  <a:lnTo>
                    <a:pt x="13" y="10"/>
                  </a:lnTo>
                  <a:lnTo>
                    <a:pt x="13" y="13"/>
                  </a:lnTo>
                  <a:lnTo>
                    <a:pt x="19" y="29"/>
                  </a:lnTo>
                  <a:lnTo>
                    <a:pt x="19" y="48"/>
                  </a:lnTo>
                  <a:lnTo>
                    <a:pt x="19" y="55"/>
                  </a:lnTo>
                  <a:lnTo>
                    <a:pt x="19" y="61"/>
                  </a:lnTo>
                  <a:close/>
                </a:path>
              </a:pathLst>
            </a:custGeom>
            <a:solidFill>
              <a:srgbClr val="CCCCCC"/>
            </a:solidFill>
            <a:ln w="9525">
              <a:noFill/>
              <a:round/>
              <a:headEnd/>
              <a:tailEnd/>
            </a:ln>
          </p:spPr>
          <p:txBody>
            <a:bodyPr/>
            <a:lstStyle/>
            <a:p>
              <a:endParaRPr lang="en-US"/>
            </a:p>
          </p:txBody>
        </p:sp>
        <p:sp>
          <p:nvSpPr>
            <p:cNvPr id="32003" name="Freeform 435"/>
            <p:cNvSpPr>
              <a:spLocks/>
            </p:cNvSpPr>
            <p:nvPr/>
          </p:nvSpPr>
          <p:spPr bwMode="auto">
            <a:xfrm>
              <a:off x="2714" y="2549"/>
              <a:ext cx="26" cy="89"/>
            </a:xfrm>
            <a:custGeom>
              <a:avLst/>
              <a:gdLst>
                <a:gd name="T0" fmla="*/ 19 w 19"/>
                <a:gd name="T1" fmla="*/ 61 h 64"/>
                <a:gd name="T2" fmla="*/ 13 w 19"/>
                <a:gd name="T3" fmla="*/ 64 h 64"/>
                <a:gd name="T4" fmla="*/ 10 w 19"/>
                <a:gd name="T5" fmla="*/ 58 h 64"/>
                <a:gd name="T6" fmla="*/ 10 w 19"/>
                <a:gd name="T7" fmla="*/ 55 h 64"/>
                <a:gd name="T8" fmla="*/ 7 w 19"/>
                <a:gd name="T9" fmla="*/ 19 h 64"/>
                <a:gd name="T10" fmla="*/ 3 w 19"/>
                <a:gd name="T11" fmla="*/ 10 h 64"/>
                <a:gd name="T12" fmla="*/ 0 w 19"/>
                <a:gd name="T13" fmla="*/ 3 h 64"/>
                <a:gd name="T14" fmla="*/ 3 w 19"/>
                <a:gd name="T15" fmla="*/ 0 h 64"/>
                <a:gd name="T16" fmla="*/ 0 w 19"/>
                <a:gd name="T17" fmla="*/ 0 h 64"/>
                <a:gd name="T18" fmla="*/ 0 w 19"/>
                <a:gd name="T19" fmla="*/ 0 h 64"/>
                <a:gd name="T20" fmla="*/ 3 w 19"/>
                <a:gd name="T21" fmla="*/ 0 h 64"/>
                <a:gd name="T22" fmla="*/ 7 w 19"/>
                <a:gd name="T23" fmla="*/ 0 h 64"/>
                <a:gd name="T24" fmla="*/ 10 w 19"/>
                <a:gd name="T25" fmla="*/ 0 h 64"/>
                <a:gd name="T26" fmla="*/ 10 w 19"/>
                <a:gd name="T27" fmla="*/ 7 h 64"/>
                <a:gd name="T28" fmla="*/ 13 w 19"/>
                <a:gd name="T29" fmla="*/ 10 h 64"/>
                <a:gd name="T30" fmla="*/ 13 w 19"/>
                <a:gd name="T31" fmla="*/ 13 h 64"/>
                <a:gd name="T32" fmla="*/ 19 w 19"/>
                <a:gd name="T33" fmla="*/ 29 h 64"/>
                <a:gd name="T34" fmla="*/ 19 w 19"/>
                <a:gd name="T35" fmla="*/ 48 h 64"/>
                <a:gd name="T36" fmla="*/ 19 w 19"/>
                <a:gd name="T37" fmla="*/ 55 h 64"/>
                <a:gd name="T38" fmla="*/ 19 w 19"/>
                <a:gd name="T39" fmla="*/ 61 h 64"/>
                <a:gd name="T40" fmla="*/ 19 w 19"/>
                <a:gd name="T41" fmla="*/ 61 h 64"/>
                <a:gd name="T42" fmla="*/ 19 w 19"/>
                <a:gd name="T43" fmla="*/ 61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64"/>
                <a:gd name="T68" fmla="*/ 19 w 19"/>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64">
                  <a:moveTo>
                    <a:pt x="19" y="61"/>
                  </a:moveTo>
                  <a:lnTo>
                    <a:pt x="13" y="64"/>
                  </a:lnTo>
                  <a:lnTo>
                    <a:pt x="10" y="58"/>
                  </a:lnTo>
                  <a:lnTo>
                    <a:pt x="10" y="55"/>
                  </a:lnTo>
                  <a:lnTo>
                    <a:pt x="7" y="19"/>
                  </a:lnTo>
                  <a:lnTo>
                    <a:pt x="3" y="10"/>
                  </a:lnTo>
                  <a:lnTo>
                    <a:pt x="0" y="3"/>
                  </a:lnTo>
                  <a:lnTo>
                    <a:pt x="3" y="0"/>
                  </a:lnTo>
                  <a:lnTo>
                    <a:pt x="0" y="0"/>
                  </a:lnTo>
                  <a:lnTo>
                    <a:pt x="3" y="0"/>
                  </a:lnTo>
                  <a:lnTo>
                    <a:pt x="7" y="0"/>
                  </a:lnTo>
                  <a:lnTo>
                    <a:pt x="10" y="0"/>
                  </a:lnTo>
                  <a:lnTo>
                    <a:pt x="10" y="7"/>
                  </a:lnTo>
                  <a:lnTo>
                    <a:pt x="13" y="10"/>
                  </a:lnTo>
                  <a:lnTo>
                    <a:pt x="13" y="13"/>
                  </a:lnTo>
                  <a:lnTo>
                    <a:pt x="19" y="29"/>
                  </a:lnTo>
                  <a:lnTo>
                    <a:pt x="19" y="48"/>
                  </a:lnTo>
                  <a:lnTo>
                    <a:pt x="19" y="55"/>
                  </a:lnTo>
                  <a:lnTo>
                    <a:pt x="19" y="61"/>
                  </a:lnTo>
                </a:path>
              </a:pathLst>
            </a:custGeom>
            <a:noFill/>
            <a:ln w="0">
              <a:solidFill>
                <a:srgbClr val="7F7F7F"/>
              </a:solidFill>
              <a:round/>
              <a:headEnd/>
              <a:tailEnd/>
            </a:ln>
          </p:spPr>
          <p:txBody>
            <a:bodyPr/>
            <a:lstStyle/>
            <a:p>
              <a:endParaRPr lang="en-US"/>
            </a:p>
          </p:txBody>
        </p:sp>
        <p:sp>
          <p:nvSpPr>
            <p:cNvPr id="32004" name="Freeform 436"/>
            <p:cNvSpPr>
              <a:spLocks/>
            </p:cNvSpPr>
            <p:nvPr/>
          </p:nvSpPr>
          <p:spPr bwMode="auto">
            <a:xfrm>
              <a:off x="2525" y="2518"/>
              <a:ext cx="96" cy="98"/>
            </a:xfrm>
            <a:custGeom>
              <a:avLst/>
              <a:gdLst>
                <a:gd name="T0" fmla="*/ 19 w 70"/>
                <a:gd name="T1" fmla="*/ 0 h 70"/>
                <a:gd name="T2" fmla="*/ 22 w 70"/>
                <a:gd name="T3" fmla="*/ 0 h 70"/>
                <a:gd name="T4" fmla="*/ 35 w 70"/>
                <a:gd name="T5" fmla="*/ 3 h 70"/>
                <a:gd name="T6" fmla="*/ 35 w 70"/>
                <a:gd name="T7" fmla="*/ 6 h 70"/>
                <a:gd name="T8" fmla="*/ 38 w 70"/>
                <a:gd name="T9" fmla="*/ 6 h 70"/>
                <a:gd name="T10" fmla="*/ 45 w 70"/>
                <a:gd name="T11" fmla="*/ 6 h 70"/>
                <a:gd name="T12" fmla="*/ 51 w 70"/>
                <a:gd name="T13" fmla="*/ 6 h 70"/>
                <a:gd name="T14" fmla="*/ 54 w 70"/>
                <a:gd name="T15" fmla="*/ 0 h 70"/>
                <a:gd name="T16" fmla="*/ 58 w 70"/>
                <a:gd name="T17" fmla="*/ 6 h 70"/>
                <a:gd name="T18" fmla="*/ 58 w 70"/>
                <a:gd name="T19" fmla="*/ 9 h 70"/>
                <a:gd name="T20" fmla="*/ 61 w 70"/>
                <a:gd name="T21" fmla="*/ 12 h 70"/>
                <a:gd name="T22" fmla="*/ 64 w 70"/>
                <a:gd name="T23" fmla="*/ 16 h 70"/>
                <a:gd name="T24" fmla="*/ 61 w 70"/>
                <a:gd name="T25" fmla="*/ 19 h 70"/>
                <a:gd name="T26" fmla="*/ 61 w 70"/>
                <a:gd name="T27" fmla="*/ 19 h 70"/>
                <a:gd name="T28" fmla="*/ 64 w 70"/>
                <a:gd name="T29" fmla="*/ 25 h 70"/>
                <a:gd name="T30" fmla="*/ 64 w 70"/>
                <a:gd name="T31" fmla="*/ 35 h 70"/>
                <a:gd name="T32" fmla="*/ 67 w 70"/>
                <a:gd name="T33" fmla="*/ 41 h 70"/>
                <a:gd name="T34" fmla="*/ 67 w 70"/>
                <a:gd name="T35" fmla="*/ 48 h 70"/>
                <a:gd name="T36" fmla="*/ 67 w 70"/>
                <a:gd name="T37" fmla="*/ 51 h 70"/>
                <a:gd name="T38" fmla="*/ 67 w 70"/>
                <a:gd name="T39" fmla="*/ 54 h 70"/>
                <a:gd name="T40" fmla="*/ 64 w 70"/>
                <a:gd name="T41" fmla="*/ 57 h 70"/>
                <a:gd name="T42" fmla="*/ 67 w 70"/>
                <a:gd name="T43" fmla="*/ 61 h 70"/>
                <a:gd name="T44" fmla="*/ 61 w 70"/>
                <a:gd name="T45" fmla="*/ 67 h 70"/>
                <a:gd name="T46" fmla="*/ 58 w 70"/>
                <a:gd name="T47" fmla="*/ 70 h 70"/>
                <a:gd name="T48" fmla="*/ 54 w 70"/>
                <a:gd name="T49" fmla="*/ 67 h 70"/>
                <a:gd name="T50" fmla="*/ 54 w 70"/>
                <a:gd name="T51" fmla="*/ 64 h 70"/>
                <a:gd name="T52" fmla="*/ 51 w 70"/>
                <a:gd name="T53" fmla="*/ 54 h 70"/>
                <a:gd name="T54" fmla="*/ 48 w 70"/>
                <a:gd name="T55" fmla="*/ 54 h 70"/>
                <a:gd name="T56" fmla="*/ 45 w 70"/>
                <a:gd name="T57" fmla="*/ 54 h 70"/>
                <a:gd name="T58" fmla="*/ 42 w 70"/>
                <a:gd name="T59" fmla="*/ 51 h 70"/>
                <a:gd name="T60" fmla="*/ 42 w 70"/>
                <a:gd name="T61" fmla="*/ 48 h 70"/>
                <a:gd name="T62" fmla="*/ 42 w 70"/>
                <a:gd name="T63" fmla="*/ 41 h 70"/>
                <a:gd name="T64" fmla="*/ 38 w 70"/>
                <a:gd name="T65" fmla="*/ 38 h 70"/>
                <a:gd name="T66" fmla="*/ 25 w 70"/>
                <a:gd name="T67" fmla="*/ 35 h 70"/>
                <a:gd name="T68" fmla="*/ 19 w 70"/>
                <a:gd name="T69" fmla="*/ 45 h 70"/>
                <a:gd name="T70" fmla="*/ 13 w 70"/>
                <a:gd name="T71" fmla="*/ 41 h 70"/>
                <a:gd name="T72" fmla="*/ 6 w 70"/>
                <a:gd name="T73" fmla="*/ 32 h 70"/>
                <a:gd name="T74" fmla="*/ 3 w 70"/>
                <a:gd name="T75" fmla="*/ 25 h 70"/>
                <a:gd name="T76" fmla="*/ 3 w 70"/>
                <a:gd name="T77" fmla="*/ 25 h 70"/>
                <a:gd name="T78" fmla="*/ 3 w 70"/>
                <a:gd name="T79" fmla="*/ 19 h 70"/>
                <a:gd name="T80" fmla="*/ 13 w 70"/>
                <a:gd name="T81" fmla="*/ 12 h 70"/>
                <a:gd name="T82" fmla="*/ 13 w 70"/>
                <a:gd name="T83" fmla="*/ 6 h 70"/>
                <a:gd name="T84" fmla="*/ 13 w 70"/>
                <a:gd name="T85" fmla="*/ 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
                <a:gd name="T130" fmla="*/ 0 h 70"/>
                <a:gd name="T131" fmla="*/ 70 w 70"/>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 h="70">
                  <a:moveTo>
                    <a:pt x="13" y="0"/>
                  </a:moveTo>
                  <a:lnTo>
                    <a:pt x="19" y="0"/>
                  </a:lnTo>
                  <a:lnTo>
                    <a:pt x="19" y="3"/>
                  </a:lnTo>
                  <a:lnTo>
                    <a:pt x="22" y="0"/>
                  </a:lnTo>
                  <a:lnTo>
                    <a:pt x="25" y="3"/>
                  </a:lnTo>
                  <a:lnTo>
                    <a:pt x="35" y="3"/>
                  </a:lnTo>
                  <a:lnTo>
                    <a:pt x="35" y="6"/>
                  </a:lnTo>
                  <a:lnTo>
                    <a:pt x="38" y="6"/>
                  </a:lnTo>
                  <a:lnTo>
                    <a:pt x="42" y="9"/>
                  </a:lnTo>
                  <a:lnTo>
                    <a:pt x="45" y="6"/>
                  </a:lnTo>
                  <a:lnTo>
                    <a:pt x="51" y="6"/>
                  </a:lnTo>
                  <a:lnTo>
                    <a:pt x="54" y="3"/>
                  </a:lnTo>
                  <a:lnTo>
                    <a:pt x="54" y="0"/>
                  </a:lnTo>
                  <a:lnTo>
                    <a:pt x="58" y="0"/>
                  </a:lnTo>
                  <a:lnTo>
                    <a:pt x="58" y="6"/>
                  </a:lnTo>
                  <a:lnTo>
                    <a:pt x="58" y="9"/>
                  </a:lnTo>
                  <a:lnTo>
                    <a:pt x="58" y="12"/>
                  </a:lnTo>
                  <a:lnTo>
                    <a:pt x="61" y="12"/>
                  </a:lnTo>
                  <a:lnTo>
                    <a:pt x="61" y="16"/>
                  </a:lnTo>
                  <a:lnTo>
                    <a:pt x="64" y="16"/>
                  </a:lnTo>
                  <a:lnTo>
                    <a:pt x="61" y="19"/>
                  </a:lnTo>
                  <a:lnTo>
                    <a:pt x="61" y="22"/>
                  </a:lnTo>
                  <a:lnTo>
                    <a:pt x="61" y="19"/>
                  </a:lnTo>
                  <a:lnTo>
                    <a:pt x="64" y="19"/>
                  </a:lnTo>
                  <a:lnTo>
                    <a:pt x="64" y="25"/>
                  </a:lnTo>
                  <a:lnTo>
                    <a:pt x="67" y="32"/>
                  </a:lnTo>
                  <a:lnTo>
                    <a:pt x="64" y="35"/>
                  </a:lnTo>
                  <a:lnTo>
                    <a:pt x="64" y="41"/>
                  </a:lnTo>
                  <a:lnTo>
                    <a:pt x="67" y="41"/>
                  </a:lnTo>
                  <a:lnTo>
                    <a:pt x="67" y="45"/>
                  </a:lnTo>
                  <a:lnTo>
                    <a:pt x="67" y="48"/>
                  </a:lnTo>
                  <a:lnTo>
                    <a:pt x="67" y="51"/>
                  </a:lnTo>
                  <a:lnTo>
                    <a:pt x="70" y="54"/>
                  </a:lnTo>
                  <a:lnTo>
                    <a:pt x="67" y="54"/>
                  </a:lnTo>
                  <a:lnTo>
                    <a:pt x="64" y="54"/>
                  </a:lnTo>
                  <a:lnTo>
                    <a:pt x="64" y="57"/>
                  </a:lnTo>
                  <a:lnTo>
                    <a:pt x="67" y="57"/>
                  </a:lnTo>
                  <a:lnTo>
                    <a:pt x="67" y="61"/>
                  </a:lnTo>
                  <a:lnTo>
                    <a:pt x="64" y="67"/>
                  </a:lnTo>
                  <a:lnTo>
                    <a:pt x="61" y="67"/>
                  </a:lnTo>
                  <a:lnTo>
                    <a:pt x="61" y="64"/>
                  </a:lnTo>
                  <a:lnTo>
                    <a:pt x="58" y="70"/>
                  </a:lnTo>
                  <a:lnTo>
                    <a:pt x="54" y="67"/>
                  </a:lnTo>
                  <a:lnTo>
                    <a:pt x="51" y="67"/>
                  </a:lnTo>
                  <a:lnTo>
                    <a:pt x="54" y="64"/>
                  </a:lnTo>
                  <a:lnTo>
                    <a:pt x="51" y="54"/>
                  </a:lnTo>
                  <a:lnTo>
                    <a:pt x="48" y="54"/>
                  </a:lnTo>
                  <a:lnTo>
                    <a:pt x="45" y="54"/>
                  </a:lnTo>
                  <a:lnTo>
                    <a:pt x="42" y="54"/>
                  </a:lnTo>
                  <a:lnTo>
                    <a:pt x="42" y="51"/>
                  </a:lnTo>
                  <a:lnTo>
                    <a:pt x="42" y="48"/>
                  </a:lnTo>
                  <a:lnTo>
                    <a:pt x="42" y="45"/>
                  </a:lnTo>
                  <a:lnTo>
                    <a:pt x="42" y="41"/>
                  </a:lnTo>
                  <a:lnTo>
                    <a:pt x="38" y="41"/>
                  </a:lnTo>
                  <a:lnTo>
                    <a:pt x="38" y="38"/>
                  </a:lnTo>
                  <a:lnTo>
                    <a:pt x="35" y="35"/>
                  </a:lnTo>
                  <a:lnTo>
                    <a:pt x="25" y="35"/>
                  </a:lnTo>
                  <a:lnTo>
                    <a:pt x="25" y="38"/>
                  </a:lnTo>
                  <a:lnTo>
                    <a:pt x="19" y="45"/>
                  </a:lnTo>
                  <a:lnTo>
                    <a:pt x="13" y="41"/>
                  </a:lnTo>
                  <a:lnTo>
                    <a:pt x="13" y="35"/>
                  </a:lnTo>
                  <a:lnTo>
                    <a:pt x="6" y="32"/>
                  </a:lnTo>
                  <a:lnTo>
                    <a:pt x="6" y="25"/>
                  </a:lnTo>
                  <a:lnTo>
                    <a:pt x="3" y="25"/>
                  </a:lnTo>
                  <a:lnTo>
                    <a:pt x="3" y="22"/>
                  </a:lnTo>
                  <a:lnTo>
                    <a:pt x="3" y="25"/>
                  </a:lnTo>
                  <a:lnTo>
                    <a:pt x="0" y="22"/>
                  </a:lnTo>
                  <a:lnTo>
                    <a:pt x="3" y="19"/>
                  </a:lnTo>
                  <a:lnTo>
                    <a:pt x="6" y="16"/>
                  </a:lnTo>
                  <a:lnTo>
                    <a:pt x="13" y="12"/>
                  </a:lnTo>
                  <a:lnTo>
                    <a:pt x="13" y="6"/>
                  </a:lnTo>
                  <a:lnTo>
                    <a:pt x="16" y="3"/>
                  </a:lnTo>
                  <a:lnTo>
                    <a:pt x="13" y="0"/>
                  </a:lnTo>
                  <a:close/>
                </a:path>
              </a:pathLst>
            </a:custGeom>
            <a:solidFill>
              <a:srgbClr val="CCCCCC"/>
            </a:solidFill>
            <a:ln w="9525">
              <a:noFill/>
              <a:round/>
              <a:headEnd/>
              <a:tailEnd/>
            </a:ln>
          </p:spPr>
          <p:txBody>
            <a:bodyPr/>
            <a:lstStyle/>
            <a:p>
              <a:endParaRPr lang="en-US"/>
            </a:p>
          </p:txBody>
        </p:sp>
        <p:sp>
          <p:nvSpPr>
            <p:cNvPr id="32005" name="Freeform 437"/>
            <p:cNvSpPr>
              <a:spLocks/>
            </p:cNvSpPr>
            <p:nvPr/>
          </p:nvSpPr>
          <p:spPr bwMode="auto">
            <a:xfrm>
              <a:off x="2525" y="2518"/>
              <a:ext cx="96" cy="98"/>
            </a:xfrm>
            <a:custGeom>
              <a:avLst/>
              <a:gdLst>
                <a:gd name="T0" fmla="*/ 19 w 70"/>
                <a:gd name="T1" fmla="*/ 0 h 70"/>
                <a:gd name="T2" fmla="*/ 22 w 70"/>
                <a:gd name="T3" fmla="*/ 0 h 70"/>
                <a:gd name="T4" fmla="*/ 35 w 70"/>
                <a:gd name="T5" fmla="*/ 3 h 70"/>
                <a:gd name="T6" fmla="*/ 35 w 70"/>
                <a:gd name="T7" fmla="*/ 6 h 70"/>
                <a:gd name="T8" fmla="*/ 38 w 70"/>
                <a:gd name="T9" fmla="*/ 6 h 70"/>
                <a:gd name="T10" fmla="*/ 45 w 70"/>
                <a:gd name="T11" fmla="*/ 6 h 70"/>
                <a:gd name="T12" fmla="*/ 51 w 70"/>
                <a:gd name="T13" fmla="*/ 6 h 70"/>
                <a:gd name="T14" fmla="*/ 54 w 70"/>
                <a:gd name="T15" fmla="*/ 0 h 70"/>
                <a:gd name="T16" fmla="*/ 58 w 70"/>
                <a:gd name="T17" fmla="*/ 6 h 70"/>
                <a:gd name="T18" fmla="*/ 58 w 70"/>
                <a:gd name="T19" fmla="*/ 9 h 70"/>
                <a:gd name="T20" fmla="*/ 61 w 70"/>
                <a:gd name="T21" fmla="*/ 12 h 70"/>
                <a:gd name="T22" fmla="*/ 64 w 70"/>
                <a:gd name="T23" fmla="*/ 16 h 70"/>
                <a:gd name="T24" fmla="*/ 61 w 70"/>
                <a:gd name="T25" fmla="*/ 19 h 70"/>
                <a:gd name="T26" fmla="*/ 61 w 70"/>
                <a:gd name="T27" fmla="*/ 19 h 70"/>
                <a:gd name="T28" fmla="*/ 64 w 70"/>
                <a:gd name="T29" fmla="*/ 25 h 70"/>
                <a:gd name="T30" fmla="*/ 64 w 70"/>
                <a:gd name="T31" fmla="*/ 35 h 70"/>
                <a:gd name="T32" fmla="*/ 67 w 70"/>
                <a:gd name="T33" fmla="*/ 41 h 70"/>
                <a:gd name="T34" fmla="*/ 67 w 70"/>
                <a:gd name="T35" fmla="*/ 48 h 70"/>
                <a:gd name="T36" fmla="*/ 67 w 70"/>
                <a:gd name="T37" fmla="*/ 51 h 70"/>
                <a:gd name="T38" fmla="*/ 67 w 70"/>
                <a:gd name="T39" fmla="*/ 54 h 70"/>
                <a:gd name="T40" fmla="*/ 64 w 70"/>
                <a:gd name="T41" fmla="*/ 57 h 70"/>
                <a:gd name="T42" fmla="*/ 67 w 70"/>
                <a:gd name="T43" fmla="*/ 61 h 70"/>
                <a:gd name="T44" fmla="*/ 61 w 70"/>
                <a:gd name="T45" fmla="*/ 67 h 70"/>
                <a:gd name="T46" fmla="*/ 58 w 70"/>
                <a:gd name="T47" fmla="*/ 70 h 70"/>
                <a:gd name="T48" fmla="*/ 54 w 70"/>
                <a:gd name="T49" fmla="*/ 67 h 70"/>
                <a:gd name="T50" fmla="*/ 54 w 70"/>
                <a:gd name="T51" fmla="*/ 64 h 70"/>
                <a:gd name="T52" fmla="*/ 51 w 70"/>
                <a:gd name="T53" fmla="*/ 54 h 70"/>
                <a:gd name="T54" fmla="*/ 48 w 70"/>
                <a:gd name="T55" fmla="*/ 54 h 70"/>
                <a:gd name="T56" fmla="*/ 45 w 70"/>
                <a:gd name="T57" fmla="*/ 54 h 70"/>
                <a:gd name="T58" fmla="*/ 42 w 70"/>
                <a:gd name="T59" fmla="*/ 51 h 70"/>
                <a:gd name="T60" fmla="*/ 42 w 70"/>
                <a:gd name="T61" fmla="*/ 48 h 70"/>
                <a:gd name="T62" fmla="*/ 42 w 70"/>
                <a:gd name="T63" fmla="*/ 41 h 70"/>
                <a:gd name="T64" fmla="*/ 38 w 70"/>
                <a:gd name="T65" fmla="*/ 38 h 70"/>
                <a:gd name="T66" fmla="*/ 25 w 70"/>
                <a:gd name="T67" fmla="*/ 35 h 70"/>
                <a:gd name="T68" fmla="*/ 19 w 70"/>
                <a:gd name="T69" fmla="*/ 45 h 70"/>
                <a:gd name="T70" fmla="*/ 13 w 70"/>
                <a:gd name="T71" fmla="*/ 41 h 70"/>
                <a:gd name="T72" fmla="*/ 6 w 70"/>
                <a:gd name="T73" fmla="*/ 32 h 70"/>
                <a:gd name="T74" fmla="*/ 3 w 70"/>
                <a:gd name="T75" fmla="*/ 25 h 70"/>
                <a:gd name="T76" fmla="*/ 3 w 70"/>
                <a:gd name="T77" fmla="*/ 25 h 70"/>
                <a:gd name="T78" fmla="*/ 3 w 70"/>
                <a:gd name="T79" fmla="*/ 19 h 70"/>
                <a:gd name="T80" fmla="*/ 13 w 70"/>
                <a:gd name="T81" fmla="*/ 12 h 70"/>
                <a:gd name="T82" fmla="*/ 13 w 70"/>
                <a:gd name="T83" fmla="*/ 6 h 70"/>
                <a:gd name="T84" fmla="*/ 13 w 70"/>
                <a:gd name="T85" fmla="*/ 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0"/>
                <a:gd name="T130" fmla="*/ 0 h 70"/>
                <a:gd name="T131" fmla="*/ 70 w 70"/>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0" h="70">
                  <a:moveTo>
                    <a:pt x="13" y="0"/>
                  </a:moveTo>
                  <a:lnTo>
                    <a:pt x="19" y="0"/>
                  </a:lnTo>
                  <a:lnTo>
                    <a:pt x="19" y="3"/>
                  </a:lnTo>
                  <a:lnTo>
                    <a:pt x="22" y="0"/>
                  </a:lnTo>
                  <a:lnTo>
                    <a:pt x="25" y="3"/>
                  </a:lnTo>
                  <a:lnTo>
                    <a:pt x="35" y="3"/>
                  </a:lnTo>
                  <a:lnTo>
                    <a:pt x="35" y="6"/>
                  </a:lnTo>
                  <a:lnTo>
                    <a:pt x="38" y="6"/>
                  </a:lnTo>
                  <a:lnTo>
                    <a:pt x="42" y="9"/>
                  </a:lnTo>
                  <a:lnTo>
                    <a:pt x="45" y="6"/>
                  </a:lnTo>
                  <a:lnTo>
                    <a:pt x="51" y="6"/>
                  </a:lnTo>
                  <a:lnTo>
                    <a:pt x="54" y="3"/>
                  </a:lnTo>
                  <a:lnTo>
                    <a:pt x="54" y="0"/>
                  </a:lnTo>
                  <a:lnTo>
                    <a:pt x="58" y="0"/>
                  </a:lnTo>
                  <a:lnTo>
                    <a:pt x="58" y="6"/>
                  </a:lnTo>
                  <a:lnTo>
                    <a:pt x="58" y="9"/>
                  </a:lnTo>
                  <a:lnTo>
                    <a:pt x="58" y="12"/>
                  </a:lnTo>
                  <a:lnTo>
                    <a:pt x="61" y="12"/>
                  </a:lnTo>
                  <a:lnTo>
                    <a:pt x="61" y="16"/>
                  </a:lnTo>
                  <a:lnTo>
                    <a:pt x="64" y="16"/>
                  </a:lnTo>
                  <a:lnTo>
                    <a:pt x="61" y="19"/>
                  </a:lnTo>
                  <a:lnTo>
                    <a:pt x="61" y="22"/>
                  </a:lnTo>
                  <a:lnTo>
                    <a:pt x="61" y="19"/>
                  </a:lnTo>
                  <a:lnTo>
                    <a:pt x="64" y="19"/>
                  </a:lnTo>
                  <a:lnTo>
                    <a:pt x="64" y="25"/>
                  </a:lnTo>
                  <a:lnTo>
                    <a:pt x="67" y="32"/>
                  </a:lnTo>
                  <a:lnTo>
                    <a:pt x="64" y="35"/>
                  </a:lnTo>
                  <a:lnTo>
                    <a:pt x="64" y="41"/>
                  </a:lnTo>
                  <a:lnTo>
                    <a:pt x="67" y="41"/>
                  </a:lnTo>
                  <a:lnTo>
                    <a:pt x="67" y="45"/>
                  </a:lnTo>
                  <a:lnTo>
                    <a:pt x="67" y="48"/>
                  </a:lnTo>
                  <a:lnTo>
                    <a:pt x="67" y="51"/>
                  </a:lnTo>
                  <a:lnTo>
                    <a:pt x="70" y="54"/>
                  </a:lnTo>
                  <a:lnTo>
                    <a:pt x="67" y="54"/>
                  </a:lnTo>
                  <a:lnTo>
                    <a:pt x="64" y="54"/>
                  </a:lnTo>
                  <a:lnTo>
                    <a:pt x="64" y="57"/>
                  </a:lnTo>
                  <a:lnTo>
                    <a:pt x="67" y="57"/>
                  </a:lnTo>
                  <a:lnTo>
                    <a:pt x="67" y="61"/>
                  </a:lnTo>
                  <a:lnTo>
                    <a:pt x="64" y="67"/>
                  </a:lnTo>
                  <a:lnTo>
                    <a:pt x="61" y="67"/>
                  </a:lnTo>
                  <a:lnTo>
                    <a:pt x="61" y="64"/>
                  </a:lnTo>
                  <a:lnTo>
                    <a:pt x="58" y="70"/>
                  </a:lnTo>
                  <a:lnTo>
                    <a:pt x="54" y="67"/>
                  </a:lnTo>
                  <a:lnTo>
                    <a:pt x="51" y="67"/>
                  </a:lnTo>
                  <a:lnTo>
                    <a:pt x="54" y="64"/>
                  </a:lnTo>
                  <a:lnTo>
                    <a:pt x="51" y="54"/>
                  </a:lnTo>
                  <a:lnTo>
                    <a:pt x="48" y="54"/>
                  </a:lnTo>
                  <a:lnTo>
                    <a:pt x="45" y="54"/>
                  </a:lnTo>
                  <a:lnTo>
                    <a:pt x="42" y="54"/>
                  </a:lnTo>
                  <a:lnTo>
                    <a:pt x="42" y="51"/>
                  </a:lnTo>
                  <a:lnTo>
                    <a:pt x="42" y="48"/>
                  </a:lnTo>
                  <a:lnTo>
                    <a:pt x="42" y="45"/>
                  </a:lnTo>
                  <a:lnTo>
                    <a:pt x="42" y="41"/>
                  </a:lnTo>
                  <a:lnTo>
                    <a:pt x="38" y="41"/>
                  </a:lnTo>
                  <a:lnTo>
                    <a:pt x="38" y="38"/>
                  </a:lnTo>
                  <a:lnTo>
                    <a:pt x="35" y="35"/>
                  </a:lnTo>
                  <a:lnTo>
                    <a:pt x="25" y="35"/>
                  </a:lnTo>
                  <a:lnTo>
                    <a:pt x="25" y="38"/>
                  </a:lnTo>
                  <a:lnTo>
                    <a:pt x="19" y="45"/>
                  </a:lnTo>
                  <a:lnTo>
                    <a:pt x="13" y="41"/>
                  </a:lnTo>
                  <a:lnTo>
                    <a:pt x="13" y="35"/>
                  </a:lnTo>
                  <a:lnTo>
                    <a:pt x="6" y="32"/>
                  </a:lnTo>
                  <a:lnTo>
                    <a:pt x="6" y="25"/>
                  </a:lnTo>
                  <a:lnTo>
                    <a:pt x="3" y="25"/>
                  </a:lnTo>
                  <a:lnTo>
                    <a:pt x="3" y="22"/>
                  </a:lnTo>
                  <a:lnTo>
                    <a:pt x="3" y="25"/>
                  </a:lnTo>
                  <a:lnTo>
                    <a:pt x="0" y="22"/>
                  </a:lnTo>
                  <a:lnTo>
                    <a:pt x="3" y="19"/>
                  </a:lnTo>
                  <a:lnTo>
                    <a:pt x="6" y="16"/>
                  </a:lnTo>
                  <a:lnTo>
                    <a:pt x="13" y="12"/>
                  </a:lnTo>
                  <a:lnTo>
                    <a:pt x="13" y="6"/>
                  </a:lnTo>
                  <a:lnTo>
                    <a:pt x="16" y="3"/>
                  </a:lnTo>
                  <a:lnTo>
                    <a:pt x="13" y="0"/>
                  </a:lnTo>
                </a:path>
              </a:pathLst>
            </a:custGeom>
            <a:noFill/>
            <a:ln w="0">
              <a:solidFill>
                <a:srgbClr val="7F7F7F"/>
              </a:solidFill>
              <a:round/>
              <a:headEnd/>
              <a:tailEnd/>
            </a:ln>
          </p:spPr>
          <p:txBody>
            <a:bodyPr/>
            <a:lstStyle/>
            <a:p>
              <a:endParaRPr lang="en-US"/>
            </a:p>
          </p:txBody>
        </p:sp>
        <p:sp>
          <p:nvSpPr>
            <p:cNvPr id="32006" name="Freeform 438"/>
            <p:cNvSpPr>
              <a:spLocks/>
            </p:cNvSpPr>
            <p:nvPr/>
          </p:nvSpPr>
          <p:spPr bwMode="auto">
            <a:xfrm>
              <a:off x="2675" y="2549"/>
              <a:ext cx="57" cy="113"/>
            </a:xfrm>
            <a:custGeom>
              <a:avLst/>
              <a:gdLst>
                <a:gd name="T0" fmla="*/ 42 w 42"/>
                <a:gd name="T1" fmla="*/ 64 h 81"/>
                <a:gd name="T2" fmla="*/ 39 w 42"/>
                <a:gd name="T3" fmla="*/ 58 h 81"/>
                <a:gd name="T4" fmla="*/ 39 w 42"/>
                <a:gd name="T5" fmla="*/ 55 h 81"/>
                <a:gd name="T6" fmla="*/ 36 w 42"/>
                <a:gd name="T7" fmla="*/ 19 h 81"/>
                <a:gd name="T8" fmla="*/ 32 w 42"/>
                <a:gd name="T9" fmla="*/ 10 h 81"/>
                <a:gd name="T10" fmla="*/ 29 w 42"/>
                <a:gd name="T11" fmla="*/ 3 h 81"/>
                <a:gd name="T12" fmla="*/ 32 w 42"/>
                <a:gd name="T13" fmla="*/ 0 h 81"/>
                <a:gd name="T14" fmla="*/ 29 w 42"/>
                <a:gd name="T15" fmla="*/ 0 h 81"/>
                <a:gd name="T16" fmla="*/ 29 w 42"/>
                <a:gd name="T17" fmla="*/ 0 h 81"/>
                <a:gd name="T18" fmla="*/ 23 w 42"/>
                <a:gd name="T19" fmla="*/ 0 h 81"/>
                <a:gd name="T20" fmla="*/ 3 w 42"/>
                <a:gd name="T21" fmla="*/ 0 h 81"/>
                <a:gd name="T22" fmla="*/ 3 w 42"/>
                <a:gd name="T23" fmla="*/ 3 h 81"/>
                <a:gd name="T24" fmla="*/ 7 w 42"/>
                <a:gd name="T25" fmla="*/ 7 h 81"/>
                <a:gd name="T26" fmla="*/ 7 w 42"/>
                <a:gd name="T27" fmla="*/ 19 h 81"/>
                <a:gd name="T28" fmla="*/ 7 w 42"/>
                <a:gd name="T29" fmla="*/ 23 h 81"/>
                <a:gd name="T30" fmla="*/ 7 w 42"/>
                <a:gd name="T31" fmla="*/ 23 h 81"/>
                <a:gd name="T32" fmla="*/ 7 w 42"/>
                <a:gd name="T33" fmla="*/ 26 h 81"/>
                <a:gd name="T34" fmla="*/ 10 w 42"/>
                <a:gd name="T35" fmla="*/ 35 h 81"/>
                <a:gd name="T36" fmla="*/ 7 w 42"/>
                <a:gd name="T37" fmla="*/ 39 h 81"/>
                <a:gd name="T38" fmla="*/ 3 w 42"/>
                <a:gd name="T39" fmla="*/ 48 h 81"/>
                <a:gd name="T40" fmla="*/ 3 w 42"/>
                <a:gd name="T41" fmla="*/ 52 h 81"/>
                <a:gd name="T42" fmla="*/ 0 w 42"/>
                <a:gd name="T43" fmla="*/ 55 h 81"/>
                <a:gd name="T44" fmla="*/ 3 w 42"/>
                <a:gd name="T45" fmla="*/ 68 h 81"/>
                <a:gd name="T46" fmla="*/ 7 w 42"/>
                <a:gd name="T47" fmla="*/ 68 h 81"/>
                <a:gd name="T48" fmla="*/ 7 w 42"/>
                <a:gd name="T49" fmla="*/ 74 h 81"/>
                <a:gd name="T50" fmla="*/ 3 w 42"/>
                <a:gd name="T51" fmla="*/ 74 h 81"/>
                <a:gd name="T52" fmla="*/ 3 w 42"/>
                <a:gd name="T53" fmla="*/ 77 h 81"/>
                <a:gd name="T54" fmla="*/ 13 w 42"/>
                <a:gd name="T55" fmla="*/ 81 h 81"/>
                <a:gd name="T56" fmla="*/ 16 w 42"/>
                <a:gd name="T57" fmla="*/ 77 h 81"/>
                <a:gd name="T58" fmla="*/ 26 w 42"/>
                <a:gd name="T59" fmla="*/ 74 h 81"/>
                <a:gd name="T60" fmla="*/ 32 w 42"/>
                <a:gd name="T61" fmla="*/ 68 h 81"/>
                <a:gd name="T62" fmla="*/ 32 w 42"/>
                <a:gd name="T63" fmla="*/ 68 h 81"/>
                <a:gd name="T64" fmla="*/ 39 w 42"/>
                <a:gd name="T65" fmla="*/ 68 h 81"/>
                <a:gd name="T66" fmla="*/ 42 w 42"/>
                <a:gd name="T67" fmla="*/ 64 h 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81"/>
                <a:gd name="T104" fmla="*/ 42 w 42"/>
                <a:gd name="T105" fmla="*/ 81 h 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81">
                  <a:moveTo>
                    <a:pt x="42" y="64"/>
                  </a:moveTo>
                  <a:lnTo>
                    <a:pt x="39" y="58"/>
                  </a:lnTo>
                  <a:lnTo>
                    <a:pt x="39" y="55"/>
                  </a:lnTo>
                  <a:lnTo>
                    <a:pt x="36" y="19"/>
                  </a:lnTo>
                  <a:lnTo>
                    <a:pt x="32" y="10"/>
                  </a:lnTo>
                  <a:lnTo>
                    <a:pt x="29" y="3"/>
                  </a:lnTo>
                  <a:lnTo>
                    <a:pt x="32" y="0"/>
                  </a:lnTo>
                  <a:lnTo>
                    <a:pt x="29" y="0"/>
                  </a:lnTo>
                  <a:lnTo>
                    <a:pt x="23" y="0"/>
                  </a:lnTo>
                  <a:lnTo>
                    <a:pt x="3" y="0"/>
                  </a:lnTo>
                  <a:lnTo>
                    <a:pt x="3" y="3"/>
                  </a:lnTo>
                  <a:lnTo>
                    <a:pt x="7" y="7"/>
                  </a:lnTo>
                  <a:lnTo>
                    <a:pt x="7" y="19"/>
                  </a:lnTo>
                  <a:lnTo>
                    <a:pt x="7" y="23"/>
                  </a:lnTo>
                  <a:lnTo>
                    <a:pt x="7" y="26"/>
                  </a:lnTo>
                  <a:lnTo>
                    <a:pt x="10" y="35"/>
                  </a:lnTo>
                  <a:lnTo>
                    <a:pt x="7" y="39"/>
                  </a:lnTo>
                  <a:lnTo>
                    <a:pt x="3" y="48"/>
                  </a:lnTo>
                  <a:lnTo>
                    <a:pt x="3" y="52"/>
                  </a:lnTo>
                  <a:lnTo>
                    <a:pt x="0" y="55"/>
                  </a:lnTo>
                  <a:lnTo>
                    <a:pt x="3" y="68"/>
                  </a:lnTo>
                  <a:lnTo>
                    <a:pt x="7" y="68"/>
                  </a:lnTo>
                  <a:lnTo>
                    <a:pt x="7" y="74"/>
                  </a:lnTo>
                  <a:lnTo>
                    <a:pt x="3" y="74"/>
                  </a:lnTo>
                  <a:lnTo>
                    <a:pt x="3" y="77"/>
                  </a:lnTo>
                  <a:lnTo>
                    <a:pt x="13" y="81"/>
                  </a:lnTo>
                  <a:lnTo>
                    <a:pt x="16" y="77"/>
                  </a:lnTo>
                  <a:lnTo>
                    <a:pt x="26" y="74"/>
                  </a:lnTo>
                  <a:lnTo>
                    <a:pt x="32" y="68"/>
                  </a:lnTo>
                  <a:lnTo>
                    <a:pt x="39" y="68"/>
                  </a:lnTo>
                  <a:lnTo>
                    <a:pt x="42" y="64"/>
                  </a:lnTo>
                  <a:close/>
                </a:path>
              </a:pathLst>
            </a:custGeom>
            <a:solidFill>
              <a:srgbClr val="CCCCCC"/>
            </a:solidFill>
            <a:ln w="9525">
              <a:noFill/>
              <a:round/>
              <a:headEnd/>
              <a:tailEnd/>
            </a:ln>
          </p:spPr>
          <p:txBody>
            <a:bodyPr/>
            <a:lstStyle/>
            <a:p>
              <a:endParaRPr lang="en-US"/>
            </a:p>
          </p:txBody>
        </p:sp>
        <p:sp>
          <p:nvSpPr>
            <p:cNvPr id="32007" name="Freeform 439"/>
            <p:cNvSpPr>
              <a:spLocks/>
            </p:cNvSpPr>
            <p:nvPr/>
          </p:nvSpPr>
          <p:spPr bwMode="auto">
            <a:xfrm>
              <a:off x="2675" y="2549"/>
              <a:ext cx="57" cy="113"/>
            </a:xfrm>
            <a:custGeom>
              <a:avLst/>
              <a:gdLst>
                <a:gd name="T0" fmla="*/ 42 w 42"/>
                <a:gd name="T1" fmla="*/ 64 h 81"/>
                <a:gd name="T2" fmla="*/ 39 w 42"/>
                <a:gd name="T3" fmla="*/ 58 h 81"/>
                <a:gd name="T4" fmla="*/ 39 w 42"/>
                <a:gd name="T5" fmla="*/ 55 h 81"/>
                <a:gd name="T6" fmla="*/ 36 w 42"/>
                <a:gd name="T7" fmla="*/ 19 h 81"/>
                <a:gd name="T8" fmla="*/ 32 w 42"/>
                <a:gd name="T9" fmla="*/ 10 h 81"/>
                <a:gd name="T10" fmla="*/ 29 w 42"/>
                <a:gd name="T11" fmla="*/ 3 h 81"/>
                <a:gd name="T12" fmla="*/ 32 w 42"/>
                <a:gd name="T13" fmla="*/ 0 h 81"/>
                <a:gd name="T14" fmla="*/ 29 w 42"/>
                <a:gd name="T15" fmla="*/ 0 h 81"/>
                <a:gd name="T16" fmla="*/ 29 w 42"/>
                <a:gd name="T17" fmla="*/ 0 h 81"/>
                <a:gd name="T18" fmla="*/ 23 w 42"/>
                <a:gd name="T19" fmla="*/ 0 h 81"/>
                <a:gd name="T20" fmla="*/ 3 w 42"/>
                <a:gd name="T21" fmla="*/ 0 h 81"/>
                <a:gd name="T22" fmla="*/ 3 w 42"/>
                <a:gd name="T23" fmla="*/ 3 h 81"/>
                <a:gd name="T24" fmla="*/ 7 w 42"/>
                <a:gd name="T25" fmla="*/ 7 h 81"/>
                <a:gd name="T26" fmla="*/ 7 w 42"/>
                <a:gd name="T27" fmla="*/ 19 h 81"/>
                <a:gd name="T28" fmla="*/ 7 w 42"/>
                <a:gd name="T29" fmla="*/ 23 h 81"/>
                <a:gd name="T30" fmla="*/ 7 w 42"/>
                <a:gd name="T31" fmla="*/ 23 h 81"/>
                <a:gd name="T32" fmla="*/ 7 w 42"/>
                <a:gd name="T33" fmla="*/ 26 h 81"/>
                <a:gd name="T34" fmla="*/ 10 w 42"/>
                <a:gd name="T35" fmla="*/ 35 h 81"/>
                <a:gd name="T36" fmla="*/ 7 w 42"/>
                <a:gd name="T37" fmla="*/ 39 h 81"/>
                <a:gd name="T38" fmla="*/ 3 w 42"/>
                <a:gd name="T39" fmla="*/ 48 h 81"/>
                <a:gd name="T40" fmla="*/ 3 w 42"/>
                <a:gd name="T41" fmla="*/ 52 h 81"/>
                <a:gd name="T42" fmla="*/ 0 w 42"/>
                <a:gd name="T43" fmla="*/ 55 h 81"/>
                <a:gd name="T44" fmla="*/ 3 w 42"/>
                <a:gd name="T45" fmla="*/ 68 h 81"/>
                <a:gd name="T46" fmla="*/ 7 w 42"/>
                <a:gd name="T47" fmla="*/ 68 h 81"/>
                <a:gd name="T48" fmla="*/ 7 w 42"/>
                <a:gd name="T49" fmla="*/ 74 h 81"/>
                <a:gd name="T50" fmla="*/ 3 w 42"/>
                <a:gd name="T51" fmla="*/ 74 h 81"/>
                <a:gd name="T52" fmla="*/ 3 w 42"/>
                <a:gd name="T53" fmla="*/ 77 h 81"/>
                <a:gd name="T54" fmla="*/ 13 w 42"/>
                <a:gd name="T55" fmla="*/ 81 h 81"/>
                <a:gd name="T56" fmla="*/ 16 w 42"/>
                <a:gd name="T57" fmla="*/ 77 h 81"/>
                <a:gd name="T58" fmla="*/ 26 w 42"/>
                <a:gd name="T59" fmla="*/ 74 h 81"/>
                <a:gd name="T60" fmla="*/ 32 w 42"/>
                <a:gd name="T61" fmla="*/ 68 h 81"/>
                <a:gd name="T62" fmla="*/ 32 w 42"/>
                <a:gd name="T63" fmla="*/ 68 h 81"/>
                <a:gd name="T64" fmla="*/ 39 w 42"/>
                <a:gd name="T65" fmla="*/ 68 h 81"/>
                <a:gd name="T66" fmla="*/ 42 w 42"/>
                <a:gd name="T67" fmla="*/ 64 h 81"/>
                <a:gd name="T68" fmla="*/ 42 w 42"/>
                <a:gd name="T69" fmla="*/ 64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81"/>
                <a:gd name="T107" fmla="*/ 42 w 42"/>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81">
                  <a:moveTo>
                    <a:pt x="42" y="64"/>
                  </a:moveTo>
                  <a:lnTo>
                    <a:pt x="39" y="58"/>
                  </a:lnTo>
                  <a:lnTo>
                    <a:pt x="39" y="55"/>
                  </a:lnTo>
                  <a:lnTo>
                    <a:pt x="36" y="19"/>
                  </a:lnTo>
                  <a:lnTo>
                    <a:pt x="32" y="10"/>
                  </a:lnTo>
                  <a:lnTo>
                    <a:pt x="29" y="3"/>
                  </a:lnTo>
                  <a:lnTo>
                    <a:pt x="32" y="0"/>
                  </a:lnTo>
                  <a:lnTo>
                    <a:pt x="29" y="0"/>
                  </a:lnTo>
                  <a:lnTo>
                    <a:pt x="23" y="0"/>
                  </a:lnTo>
                  <a:lnTo>
                    <a:pt x="3" y="0"/>
                  </a:lnTo>
                  <a:lnTo>
                    <a:pt x="3" y="3"/>
                  </a:lnTo>
                  <a:lnTo>
                    <a:pt x="7" y="7"/>
                  </a:lnTo>
                  <a:lnTo>
                    <a:pt x="7" y="19"/>
                  </a:lnTo>
                  <a:lnTo>
                    <a:pt x="7" y="23"/>
                  </a:lnTo>
                  <a:lnTo>
                    <a:pt x="7" y="26"/>
                  </a:lnTo>
                  <a:lnTo>
                    <a:pt x="10" y="35"/>
                  </a:lnTo>
                  <a:lnTo>
                    <a:pt x="7" y="39"/>
                  </a:lnTo>
                  <a:lnTo>
                    <a:pt x="3" y="48"/>
                  </a:lnTo>
                  <a:lnTo>
                    <a:pt x="3" y="52"/>
                  </a:lnTo>
                  <a:lnTo>
                    <a:pt x="0" y="55"/>
                  </a:lnTo>
                  <a:lnTo>
                    <a:pt x="3" y="68"/>
                  </a:lnTo>
                  <a:lnTo>
                    <a:pt x="7" y="68"/>
                  </a:lnTo>
                  <a:lnTo>
                    <a:pt x="7" y="74"/>
                  </a:lnTo>
                  <a:lnTo>
                    <a:pt x="3" y="74"/>
                  </a:lnTo>
                  <a:lnTo>
                    <a:pt x="3" y="77"/>
                  </a:lnTo>
                  <a:lnTo>
                    <a:pt x="13" y="81"/>
                  </a:lnTo>
                  <a:lnTo>
                    <a:pt x="16" y="77"/>
                  </a:lnTo>
                  <a:lnTo>
                    <a:pt x="26" y="74"/>
                  </a:lnTo>
                  <a:lnTo>
                    <a:pt x="32" y="68"/>
                  </a:lnTo>
                  <a:lnTo>
                    <a:pt x="39" y="68"/>
                  </a:lnTo>
                  <a:lnTo>
                    <a:pt x="42" y="64"/>
                  </a:lnTo>
                </a:path>
              </a:pathLst>
            </a:custGeom>
            <a:noFill/>
            <a:ln w="0">
              <a:solidFill>
                <a:srgbClr val="7F7F7F"/>
              </a:solidFill>
              <a:round/>
              <a:headEnd/>
              <a:tailEnd/>
            </a:ln>
          </p:spPr>
          <p:txBody>
            <a:bodyPr/>
            <a:lstStyle/>
            <a:p>
              <a:endParaRPr lang="en-US"/>
            </a:p>
          </p:txBody>
        </p:sp>
        <p:sp>
          <p:nvSpPr>
            <p:cNvPr id="32008" name="Freeform 440"/>
            <p:cNvSpPr>
              <a:spLocks/>
            </p:cNvSpPr>
            <p:nvPr/>
          </p:nvSpPr>
          <p:spPr bwMode="auto">
            <a:xfrm>
              <a:off x="2507" y="2494"/>
              <a:ext cx="35" cy="14"/>
            </a:xfrm>
            <a:custGeom>
              <a:avLst/>
              <a:gdLst>
                <a:gd name="T0" fmla="*/ 0 w 26"/>
                <a:gd name="T1" fmla="*/ 4 h 10"/>
                <a:gd name="T2" fmla="*/ 9 w 26"/>
                <a:gd name="T3" fmla="*/ 4 h 10"/>
                <a:gd name="T4" fmla="*/ 13 w 26"/>
                <a:gd name="T5" fmla="*/ 0 h 10"/>
                <a:gd name="T6" fmla="*/ 16 w 26"/>
                <a:gd name="T7" fmla="*/ 0 h 10"/>
                <a:gd name="T8" fmla="*/ 22 w 26"/>
                <a:gd name="T9" fmla="*/ 7 h 10"/>
                <a:gd name="T10" fmla="*/ 26 w 26"/>
                <a:gd name="T11" fmla="*/ 4 h 10"/>
                <a:gd name="T12" fmla="*/ 26 w 26"/>
                <a:gd name="T13" fmla="*/ 7 h 10"/>
                <a:gd name="T14" fmla="*/ 22 w 26"/>
                <a:gd name="T15" fmla="*/ 10 h 10"/>
                <a:gd name="T16" fmla="*/ 13 w 26"/>
                <a:gd name="T17" fmla="*/ 4 h 10"/>
                <a:gd name="T18" fmla="*/ 13 w 26"/>
                <a:gd name="T19" fmla="*/ 7 h 10"/>
                <a:gd name="T20" fmla="*/ 9 w 26"/>
                <a:gd name="T21" fmla="*/ 7 h 10"/>
                <a:gd name="T22" fmla="*/ 6 w 26"/>
                <a:gd name="T23" fmla="*/ 10 h 10"/>
                <a:gd name="T24" fmla="*/ 0 w 26"/>
                <a:gd name="T25" fmla="*/ 10 h 10"/>
                <a:gd name="T26" fmla="*/ 0 w 26"/>
                <a:gd name="T27" fmla="*/ 10 h 10"/>
                <a:gd name="T28" fmla="*/ 0 w 26"/>
                <a:gd name="T29" fmla="*/ 7 h 10"/>
                <a:gd name="T30" fmla="*/ 0 w 26"/>
                <a:gd name="T31" fmla="*/ 7 h 10"/>
                <a:gd name="T32" fmla="*/ 0 w 26"/>
                <a:gd name="T33" fmla="*/ 4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10"/>
                <a:gd name="T53" fmla="*/ 26 w 26"/>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10">
                  <a:moveTo>
                    <a:pt x="0" y="4"/>
                  </a:moveTo>
                  <a:lnTo>
                    <a:pt x="9" y="4"/>
                  </a:lnTo>
                  <a:lnTo>
                    <a:pt x="13" y="0"/>
                  </a:lnTo>
                  <a:lnTo>
                    <a:pt x="16" y="0"/>
                  </a:lnTo>
                  <a:lnTo>
                    <a:pt x="22" y="7"/>
                  </a:lnTo>
                  <a:lnTo>
                    <a:pt x="26" y="4"/>
                  </a:lnTo>
                  <a:lnTo>
                    <a:pt x="26" y="7"/>
                  </a:lnTo>
                  <a:lnTo>
                    <a:pt x="22" y="10"/>
                  </a:lnTo>
                  <a:lnTo>
                    <a:pt x="13" y="4"/>
                  </a:lnTo>
                  <a:lnTo>
                    <a:pt x="13" y="7"/>
                  </a:lnTo>
                  <a:lnTo>
                    <a:pt x="9" y="7"/>
                  </a:lnTo>
                  <a:lnTo>
                    <a:pt x="6" y="10"/>
                  </a:lnTo>
                  <a:lnTo>
                    <a:pt x="0" y="10"/>
                  </a:lnTo>
                  <a:lnTo>
                    <a:pt x="0" y="7"/>
                  </a:lnTo>
                  <a:lnTo>
                    <a:pt x="0" y="4"/>
                  </a:lnTo>
                  <a:close/>
                </a:path>
              </a:pathLst>
            </a:custGeom>
            <a:solidFill>
              <a:srgbClr val="CCCCCC"/>
            </a:solidFill>
            <a:ln w="9525">
              <a:noFill/>
              <a:round/>
              <a:headEnd/>
              <a:tailEnd/>
            </a:ln>
          </p:spPr>
          <p:txBody>
            <a:bodyPr/>
            <a:lstStyle/>
            <a:p>
              <a:endParaRPr lang="en-US"/>
            </a:p>
          </p:txBody>
        </p:sp>
        <p:sp>
          <p:nvSpPr>
            <p:cNvPr id="32009" name="Freeform 441"/>
            <p:cNvSpPr>
              <a:spLocks/>
            </p:cNvSpPr>
            <p:nvPr/>
          </p:nvSpPr>
          <p:spPr bwMode="auto">
            <a:xfrm>
              <a:off x="2507" y="2494"/>
              <a:ext cx="35" cy="14"/>
            </a:xfrm>
            <a:custGeom>
              <a:avLst/>
              <a:gdLst>
                <a:gd name="T0" fmla="*/ 0 w 26"/>
                <a:gd name="T1" fmla="*/ 4 h 10"/>
                <a:gd name="T2" fmla="*/ 9 w 26"/>
                <a:gd name="T3" fmla="*/ 4 h 10"/>
                <a:gd name="T4" fmla="*/ 13 w 26"/>
                <a:gd name="T5" fmla="*/ 0 h 10"/>
                <a:gd name="T6" fmla="*/ 16 w 26"/>
                <a:gd name="T7" fmla="*/ 0 h 10"/>
                <a:gd name="T8" fmla="*/ 22 w 26"/>
                <a:gd name="T9" fmla="*/ 7 h 10"/>
                <a:gd name="T10" fmla="*/ 26 w 26"/>
                <a:gd name="T11" fmla="*/ 4 h 10"/>
                <a:gd name="T12" fmla="*/ 26 w 26"/>
                <a:gd name="T13" fmla="*/ 7 h 10"/>
                <a:gd name="T14" fmla="*/ 22 w 26"/>
                <a:gd name="T15" fmla="*/ 10 h 10"/>
                <a:gd name="T16" fmla="*/ 13 w 26"/>
                <a:gd name="T17" fmla="*/ 4 h 10"/>
                <a:gd name="T18" fmla="*/ 13 w 26"/>
                <a:gd name="T19" fmla="*/ 7 h 10"/>
                <a:gd name="T20" fmla="*/ 9 w 26"/>
                <a:gd name="T21" fmla="*/ 7 h 10"/>
                <a:gd name="T22" fmla="*/ 6 w 26"/>
                <a:gd name="T23" fmla="*/ 10 h 10"/>
                <a:gd name="T24" fmla="*/ 0 w 26"/>
                <a:gd name="T25" fmla="*/ 10 h 10"/>
                <a:gd name="T26" fmla="*/ 0 w 26"/>
                <a:gd name="T27" fmla="*/ 10 h 10"/>
                <a:gd name="T28" fmla="*/ 0 w 26"/>
                <a:gd name="T29" fmla="*/ 7 h 10"/>
                <a:gd name="T30" fmla="*/ 0 w 26"/>
                <a:gd name="T31" fmla="*/ 7 h 10"/>
                <a:gd name="T32" fmla="*/ 0 w 26"/>
                <a:gd name="T33" fmla="*/ 4 h 10"/>
                <a:gd name="T34" fmla="*/ 0 w 26"/>
                <a:gd name="T35" fmla="*/ 4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0"/>
                <a:gd name="T56" fmla="*/ 26 w 26"/>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0">
                  <a:moveTo>
                    <a:pt x="0" y="4"/>
                  </a:moveTo>
                  <a:lnTo>
                    <a:pt x="9" y="4"/>
                  </a:lnTo>
                  <a:lnTo>
                    <a:pt x="13" y="0"/>
                  </a:lnTo>
                  <a:lnTo>
                    <a:pt x="16" y="0"/>
                  </a:lnTo>
                  <a:lnTo>
                    <a:pt x="22" y="7"/>
                  </a:lnTo>
                  <a:lnTo>
                    <a:pt x="26" y="4"/>
                  </a:lnTo>
                  <a:lnTo>
                    <a:pt x="26" y="7"/>
                  </a:lnTo>
                  <a:lnTo>
                    <a:pt x="22" y="10"/>
                  </a:lnTo>
                  <a:lnTo>
                    <a:pt x="13" y="4"/>
                  </a:lnTo>
                  <a:lnTo>
                    <a:pt x="13" y="7"/>
                  </a:lnTo>
                  <a:lnTo>
                    <a:pt x="9" y="7"/>
                  </a:lnTo>
                  <a:lnTo>
                    <a:pt x="6" y="10"/>
                  </a:lnTo>
                  <a:lnTo>
                    <a:pt x="0" y="10"/>
                  </a:lnTo>
                  <a:lnTo>
                    <a:pt x="0" y="7"/>
                  </a:lnTo>
                  <a:lnTo>
                    <a:pt x="0" y="4"/>
                  </a:lnTo>
                </a:path>
              </a:pathLst>
            </a:custGeom>
            <a:noFill/>
            <a:ln w="0">
              <a:solidFill>
                <a:srgbClr val="7F7F7F"/>
              </a:solidFill>
              <a:round/>
              <a:headEnd/>
              <a:tailEnd/>
            </a:ln>
          </p:spPr>
          <p:txBody>
            <a:bodyPr/>
            <a:lstStyle/>
            <a:p>
              <a:endParaRPr lang="en-US"/>
            </a:p>
          </p:txBody>
        </p:sp>
        <p:sp>
          <p:nvSpPr>
            <p:cNvPr id="32010" name="Freeform 442"/>
            <p:cNvSpPr>
              <a:spLocks/>
            </p:cNvSpPr>
            <p:nvPr/>
          </p:nvSpPr>
          <p:spPr bwMode="auto">
            <a:xfrm>
              <a:off x="2507" y="2518"/>
              <a:ext cx="40" cy="31"/>
            </a:xfrm>
            <a:custGeom>
              <a:avLst/>
              <a:gdLst>
                <a:gd name="T0" fmla="*/ 13 w 29"/>
                <a:gd name="T1" fmla="*/ 22 h 22"/>
                <a:gd name="T2" fmla="*/ 16 w 29"/>
                <a:gd name="T3" fmla="*/ 19 h 22"/>
                <a:gd name="T4" fmla="*/ 19 w 29"/>
                <a:gd name="T5" fmla="*/ 16 h 22"/>
                <a:gd name="T6" fmla="*/ 26 w 29"/>
                <a:gd name="T7" fmla="*/ 12 h 22"/>
                <a:gd name="T8" fmla="*/ 26 w 29"/>
                <a:gd name="T9" fmla="*/ 6 h 22"/>
                <a:gd name="T10" fmla="*/ 26 w 29"/>
                <a:gd name="T11" fmla="*/ 6 h 22"/>
                <a:gd name="T12" fmla="*/ 29 w 29"/>
                <a:gd name="T13" fmla="*/ 3 h 22"/>
                <a:gd name="T14" fmla="*/ 26 w 29"/>
                <a:gd name="T15" fmla="*/ 0 h 22"/>
                <a:gd name="T16" fmla="*/ 13 w 29"/>
                <a:gd name="T17" fmla="*/ 0 h 22"/>
                <a:gd name="T18" fmla="*/ 9 w 29"/>
                <a:gd name="T19" fmla="*/ 3 h 22"/>
                <a:gd name="T20" fmla="*/ 3 w 29"/>
                <a:gd name="T21" fmla="*/ 3 h 22"/>
                <a:gd name="T22" fmla="*/ 0 w 29"/>
                <a:gd name="T23" fmla="*/ 3 h 22"/>
                <a:gd name="T24" fmla="*/ 0 w 29"/>
                <a:gd name="T25" fmla="*/ 3 h 22"/>
                <a:gd name="T26" fmla="*/ 0 w 29"/>
                <a:gd name="T27" fmla="*/ 6 h 22"/>
                <a:gd name="T28" fmla="*/ 3 w 29"/>
                <a:gd name="T29" fmla="*/ 6 h 22"/>
                <a:gd name="T30" fmla="*/ 3 w 29"/>
                <a:gd name="T31" fmla="*/ 9 h 22"/>
                <a:gd name="T32" fmla="*/ 6 w 29"/>
                <a:gd name="T33" fmla="*/ 9 h 22"/>
                <a:gd name="T34" fmla="*/ 6 w 29"/>
                <a:gd name="T35" fmla="*/ 12 h 22"/>
                <a:gd name="T36" fmla="*/ 16 w 29"/>
                <a:gd name="T37" fmla="*/ 9 h 22"/>
                <a:gd name="T38" fmla="*/ 16 w 29"/>
                <a:gd name="T39" fmla="*/ 9 h 22"/>
                <a:gd name="T40" fmla="*/ 9 w 29"/>
                <a:gd name="T41" fmla="*/ 12 h 22"/>
                <a:gd name="T42" fmla="*/ 13 w 29"/>
                <a:gd name="T43" fmla="*/ 19 h 22"/>
                <a:gd name="T44" fmla="*/ 13 w 29"/>
                <a:gd name="T45" fmla="*/ 19 h 22"/>
                <a:gd name="T46" fmla="*/ 16 w 29"/>
                <a:gd name="T47" fmla="*/ 19 h 22"/>
                <a:gd name="T48" fmla="*/ 13 w 29"/>
                <a:gd name="T49" fmla="*/ 22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22"/>
                <a:gd name="T77" fmla="*/ 29 w 29"/>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22">
                  <a:moveTo>
                    <a:pt x="13" y="22"/>
                  </a:moveTo>
                  <a:lnTo>
                    <a:pt x="16" y="19"/>
                  </a:lnTo>
                  <a:lnTo>
                    <a:pt x="19" y="16"/>
                  </a:lnTo>
                  <a:lnTo>
                    <a:pt x="26" y="12"/>
                  </a:lnTo>
                  <a:lnTo>
                    <a:pt x="26" y="6"/>
                  </a:lnTo>
                  <a:lnTo>
                    <a:pt x="29" y="3"/>
                  </a:lnTo>
                  <a:lnTo>
                    <a:pt x="26" y="0"/>
                  </a:lnTo>
                  <a:lnTo>
                    <a:pt x="13" y="0"/>
                  </a:lnTo>
                  <a:lnTo>
                    <a:pt x="9" y="3"/>
                  </a:lnTo>
                  <a:lnTo>
                    <a:pt x="3" y="3"/>
                  </a:lnTo>
                  <a:lnTo>
                    <a:pt x="0" y="3"/>
                  </a:lnTo>
                  <a:lnTo>
                    <a:pt x="0" y="6"/>
                  </a:lnTo>
                  <a:lnTo>
                    <a:pt x="3" y="6"/>
                  </a:lnTo>
                  <a:lnTo>
                    <a:pt x="3" y="9"/>
                  </a:lnTo>
                  <a:lnTo>
                    <a:pt x="6" y="9"/>
                  </a:lnTo>
                  <a:lnTo>
                    <a:pt x="6" y="12"/>
                  </a:lnTo>
                  <a:lnTo>
                    <a:pt x="16" y="9"/>
                  </a:lnTo>
                  <a:lnTo>
                    <a:pt x="9" y="12"/>
                  </a:lnTo>
                  <a:lnTo>
                    <a:pt x="13" y="19"/>
                  </a:lnTo>
                  <a:lnTo>
                    <a:pt x="16" y="19"/>
                  </a:lnTo>
                  <a:lnTo>
                    <a:pt x="13" y="22"/>
                  </a:lnTo>
                  <a:close/>
                </a:path>
              </a:pathLst>
            </a:custGeom>
            <a:solidFill>
              <a:srgbClr val="CCCCCC"/>
            </a:solidFill>
            <a:ln w="9525">
              <a:noFill/>
              <a:round/>
              <a:headEnd/>
              <a:tailEnd/>
            </a:ln>
          </p:spPr>
          <p:txBody>
            <a:bodyPr/>
            <a:lstStyle/>
            <a:p>
              <a:endParaRPr lang="en-US"/>
            </a:p>
          </p:txBody>
        </p:sp>
        <p:sp>
          <p:nvSpPr>
            <p:cNvPr id="32011" name="Freeform 443"/>
            <p:cNvSpPr>
              <a:spLocks/>
            </p:cNvSpPr>
            <p:nvPr/>
          </p:nvSpPr>
          <p:spPr bwMode="auto">
            <a:xfrm>
              <a:off x="2507" y="2518"/>
              <a:ext cx="40" cy="31"/>
            </a:xfrm>
            <a:custGeom>
              <a:avLst/>
              <a:gdLst>
                <a:gd name="T0" fmla="*/ 13 w 29"/>
                <a:gd name="T1" fmla="*/ 22 h 22"/>
                <a:gd name="T2" fmla="*/ 16 w 29"/>
                <a:gd name="T3" fmla="*/ 19 h 22"/>
                <a:gd name="T4" fmla="*/ 19 w 29"/>
                <a:gd name="T5" fmla="*/ 16 h 22"/>
                <a:gd name="T6" fmla="*/ 26 w 29"/>
                <a:gd name="T7" fmla="*/ 12 h 22"/>
                <a:gd name="T8" fmla="*/ 26 w 29"/>
                <a:gd name="T9" fmla="*/ 6 h 22"/>
                <a:gd name="T10" fmla="*/ 26 w 29"/>
                <a:gd name="T11" fmla="*/ 6 h 22"/>
                <a:gd name="T12" fmla="*/ 29 w 29"/>
                <a:gd name="T13" fmla="*/ 3 h 22"/>
                <a:gd name="T14" fmla="*/ 26 w 29"/>
                <a:gd name="T15" fmla="*/ 0 h 22"/>
                <a:gd name="T16" fmla="*/ 13 w 29"/>
                <a:gd name="T17" fmla="*/ 0 h 22"/>
                <a:gd name="T18" fmla="*/ 9 w 29"/>
                <a:gd name="T19" fmla="*/ 3 h 22"/>
                <a:gd name="T20" fmla="*/ 3 w 29"/>
                <a:gd name="T21" fmla="*/ 3 h 22"/>
                <a:gd name="T22" fmla="*/ 0 w 29"/>
                <a:gd name="T23" fmla="*/ 3 h 22"/>
                <a:gd name="T24" fmla="*/ 0 w 29"/>
                <a:gd name="T25" fmla="*/ 3 h 22"/>
                <a:gd name="T26" fmla="*/ 0 w 29"/>
                <a:gd name="T27" fmla="*/ 6 h 22"/>
                <a:gd name="T28" fmla="*/ 3 w 29"/>
                <a:gd name="T29" fmla="*/ 6 h 22"/>
                <a:gd name="T30" fmla="*/ 3 w 29"/>
                <a:gd name="T31" fmla="*/ 9 h 22"/>
                <a:gd name="T32" fmla="*/ 6 w 29"/>
                <a:gd name="T33" fmla="*/ 9 h 22"/>
                <a:gd name="T34" fmla="*/ 6 w 29"/>
                <a:gd name="T35" fmla="*/ 12 h 22"/>
                <a:gd name="T36" fmla="*/ 16 w 29"/>
                <a:gd name="T37" fmla="*/ 9 h 22"/>
                <a:gd name="T38" fmla="*/ 16 w 29"/>
                <a:gd name="T39" fmla="*/ 9 h 22"/>
                <a:gd name="T40" fmla="*/ 9 w 29"/>
                <a:gd name="T41" fmla="*/ 12 h 22"/>
                <a:gd name="T42" fmla="*/ 13 w 29"/>
                <a:gd name="T43" fmla="*/ 19 h 22"/>
                <a:gd name="T44" fmla="*/ 13 w 29"/>
                <a:gd name="T45" fmla="*/ 19 h 22"/>
                <a:gd name="T46" fmla="*/ 16 w 29"/>
                <a:gd name="T47" fmla="*/ 19 h 22"/>
                <a:gd name="T48" fmla="*/ 13 w 29"/>
                <a:gd name="T49" fmla="*/ 22 h 22"/>
                <a:gd name="T50" fmla="*/ 13 w 29"/>
                <a:gd name="T51" fmla="*/ 22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
                <a:gd name="T79" fmla="*/ 0 h 22"/>
                <a:gd name="T80" fmla="*/ 29 w 29"/>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 h="22">
                  <a:moveTo>
                    <a:pt x="13" y="22"/>
                  </a:moveTo>
                  <a:lnTo>
                    <a:pt x="16" y="19"/>
                  </a:lnTo>
                  <a:lnTo>
                    <a:pt x="19" y="16"/>
                  </a:lnTo>
                  <a:lnTo>
                    <a:pt x="26" y="12"/>
                  </a:lnTo>
                  <a:lnTo>
                    <a:pt x="26" y="6"/>
                  </a:lnTo>
                  <a:lnTo>
                    <a:pt x="29" y="3"/>
                  </a:lnTo>
                  <a:lnTo>
                    <a:pt x="26" y="0"/>
                  </a:lnTo>
                  <a:lnTo>
                    <a:pt x="13" y="0"/>
                  </a:lnTo>
                  <a:lnTo>
                    <a:pt x="9" y="3"/>
                  </a:lnTo>
                  <a:lnTo>
                    <a:pt x="3" y="3"/>
                  </a:lnTo>
                  <a:lnTo>
                    <a:pt x="0" y="3"/>
                  </a:lnTo>
                  <a:lnTo>
                    <a:pt x="0" y="6"/>
                  </a:lnTo>
                  <a:lnTo>
                    <a:pt x="3" y="6"/>
                  </a:lnTo>
                  <a:lnTo>
                    <a:pt x="3" y="9"/>
                  </a:lnTo>
                  <a:lnTo>
                    <a:pt x="6" y="9"/>
                  </a:lnTo>
                  <a:lnTo>
                    <a:pt x="6" y="12"/>
                  </a:lnTo>
                  <a:lnTo>
                    <a:pt x="16" y="9"/>
                  </a:lnTo>
                  <a:lnTo>
                    <a:pt x="9" y="12"/>
                  </a:lnTo>
                  <a:lnTo>
                    <a:pt x="13" y="19"/>
                  </a:lnTo>
                  <a:lnTo>
                    <a:pt x="16" y="19"/>
                  </a:lnTo>
                  <a:lnTo>
                    <a:pt x="13" y="22"/>
                  </a:lnTo>
                </a:path>
              </a:pathLst>
            </a:custGeom>
            <a:noFill/>
            <a:ln w="0">
              <a:solidFill>
                <a:srgbClr val="7F7F7F"/>
              </a:solidFill>
              <a:round/>
              <a:headEnd/>
              <a:tailEnd/>
            </a:ln>
          </p:spPr>
          <p:txBody>
            <a:bodyPr/>
            <a:lstStyle/>
            <a:p>
              <a:endParaRPr lang="en-US"/>
            </a:p>
          </p:txBody>
        </p:sp>
        <p:sp>
          <p:nvSpPr>
            <p:cNvPr id="32012" name="Freeform 444"/>
            <p:cNvSpPr>
              <a:spLocks/>
            </p:cNvSpPr>
            <p:nvPr/>
          </p:nvSpPr>
          <p:spPr bwMode="auto">
            <a:xfrm>
              <a:off x="2551" y="2567"/>
              <a:ext cx="36" cy="54"/>
            </a:xfrm>
            <a:custGeom>
              <a:avLst/>
              <a:gdLst>
                <a:gd name="T0" fmla="*/ 16 w 26"/>
                <a:gd name="T1" fmla="*/ 39 h 39"/>
                <a:gd name="T2" fmla="*/ 16 w 26"/>
                <a:gd name="T3" fmla="*/ 35 h 39"/>
                <a:gd name="T4" fmla="*/ 23 w 26"/>
                <a:gd name="T5" fmla="*/ 29 h 39"/>
                <a:gd name="T6" fmla="*/ 23 w 26"/>
                <a:gd name="T7" fmla="*/ 26 h 39"/>
                <a:gd name="T8" fmla="*/ 26 w 26"/>
                <a:gd name="T9" fmla="*/ 22 h 39"/>
                <a:gd name="T10" fmla="*/ 26 w 26"/>
                <a:gd name="T11" fmla="*/ 19 h 39"/>
                <a:gd name="T12" fmla="*/ 26 w 26"/>
                <a:gd name="T13" fmla="*/ 19 h 39"/>
                <a:gd name="T14" fmla="*/ 23 w 26"/>
                <a:gd name="T15" fmla="*/ 19 h 39"/>
                <a:gd name="T16" fmla="*/ 23 w 26"/>
                <a:gd name="T17" fmla="*/ 16 h 39"/>
                <a:gd name="T18" fmla="*/ 23 w 26"/>
                <a:gd name="T19" fmla="*/ 16 h 39"/>
                <a:gd name="T20" fmla="*/ 23 w 26"/>
                <a:gd name="T21" fmla="*/ 13 h 39"/>
                <a:gd name="T22" fmla="*/ 23 w 26"/>
                <a:gd name="T23" fmla="*/ 10 h 39"/>
                <a:gd name="T24" fmla="*/ 23 w 26"/>
                <a:gd name="T25" fmla="*/ 6 h 39"/>
                <a:gd name="T26" fmla="*/ 19 w 26"/>
                <a:gd name="T27" fmla="*/ 6 h 39"/>
                <a:gd name="T28" fmla="*/ 19 w 26"/>
                <a:gd name="T29" fmla="*/ 3 h 39"/>
                <a:gd name="T30" fmla="*/ 16 w 26"/>
                <a:gd name="T31" fmla="*/ 0 h 39"/>
                <a:gd name="T32" fmla="*/ 6 w 26"/>
                <a:gd name="T33" fmla="*/ 0 h 39"/>
                <a:gd name="T34" fmla="*/ 6 w 26"/>
                <a:gd name="T35" fmla="*/ 3 h 39"/>
                <a:gd name="T36" fmla="*/ 0 w 26"/>
                <a:gd name="T37" fmla="*/ 10 h 39"/>
                <a:gd name="T38" fmla="*/ 0 w 26"/>
                <a:gd name="T39" fmla="*/ 10 h 39"/>
                <a:gd name="T40" fmla="*/ 0 w 26"/>
                <a:gd name="T41" fmla="*/ 16 h 39"/>
                <a:gd name="T42" fmla="*/ 0 w 26"/>
                <a:gd name="T43" fmla="*/ 19 h 39"/>
                <a:gd name="T44" fmla="*/ 0 w 26"/>
                <a:gd name="T45" fmla="*/ 19 h 39"/>
                <a:gd name="T46" fmla="*/ 0 w 26"/>
                <a:gd name="T47" fmla="*/ 19 h 39"/>
                <a:gd name="T48" fmla="*/ 0 w 26"/>
                <a:gd name="T49" fmla="*/ 22 h 39"/>
                <a:gd name="T50" fmla="*/ 3 w 26"/>
                <a:gd name="T51" fmla="*/ 26 h 39"/>
                <a:gd name="T52" fmla="*/ 6 w 26"/>
                <a:gd name="T53" fmla="*/ 32 h 39"/>
                <a:gd name="T54" fmla="*/ 6 w 26"/>
                <a:gd name="T55" fmla="*/ 32 h 39"/>
                <a:gd name="T56" fmla="*/ 16 w 26"/>
                <a:gd name="T57" fmla="*/ 39 h 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
                <a:gd name="T88" fmla="*/ 0 h 39"/>
                <a:gd name="T89" fmla="*/ 26 w 26"/>
                <a:gd name="T90" fmla="*/ 39 h 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 h="39">
                  <a:moveTo>
                    <a:pt x="16" y="39"/>
                  </a:moveTo>
                  <a:lnTo>
                    <a:pt x="16" y="35"/>
                  </a:lnTo>
                  <a:lnTo>
                    <a:pt x="23" y="29"/>
                  </a:lnTo>
                  <a:lnTo>
                    <a:pt x="23" y="26"/>
                  </a:lnTo>
                  <a:lnTo>
                    <a:pt x="26" y="22"/>
                  </a:lnTo>
                  <a:lnTo>
                    <a:pt x="26" y="19"/>
                  </a:lnTo>
                  <a:lnTo>
                    <a:pt x="23" y="19"/>
                  </a:lnTo>
                  <a:lnTo>
                    <a:pt x="23" y="16"/>
                  </a:lnTo>
                  <a:lnTo>
                    <a:pt x="23" y="13"/>
                  </a:lnTo>
                  <a:lnTo>
                    <a:pt x="23" y="10"/>
                  </a:lnTo>
                  <a:lnTo>
                    <a:pt x="23" y="6"/>
                  </a:lnTo>
                  <a:lnTo>
                    <a:pt x="19" y="6"/>
                  </a:lnTo>
                  <a:lnTo>
                    <a:pt x="19" y="3"/>
                  </a:lnTo>
                  <a:lnTo>
                    <a:pt x="16" y="0"/>
                  </a:lnTo>
                  <a:lnTo>
                    <a:pt x="6" y="0"/>
                  </a:lnTo>
                  <a:lnTo>
                    <a:pt x="6" y="3"/>
                  </a:lnTo>
                  <a:lnTo>
                    <a:pt x="0" y="10"/>
                  </a:lnTo>
                  <a:lnTo>
                    <a:pt x="0" y="16"/>
                  </a:lnTo>
                  <a:lnTo>
                    <a:pt x="0" y="19"/>
                  </a:lnTo>
                  <a:lnTo>
                    <a:pt x="0" y="22"/>
                  </a:lnTo>
                  <a:lnTo>
                    <a:pt x="3" y="26"/>
                  </a:lnTo>
                  <a:lnTo>
                    <a:pt x="6" y="32"/>
                  </a:lnTo>
                  <a:lnTo>
                    <a:pt x="16" y="39"/>
                  </a:lnTo>
                  <a:close/>
                </a:path>
              </a:pathLst>
            </a:custGeom>
            <a:solidFill>
              <a:srgbClr val="CCCCCC"/>
            </a:solidFill>
            <a:ln w="9525">
              <a:noFill/>
              <a:round/>
              <a:headEnd/>
              <a:tailEnd/>
            </a:ln>
          </p:spPr>
          <p:txBody>
            <a:bodyPr/>
            <a:lstStyle/>
            <a:p>
              <a:endParaRPr lang="en-US"/>
            </a:p>
          </p:txBody>
        </p:sp>
        <p:sp>
          <p:nvSpPr>
            <p:cNvPr id="32013" name="Freeform 445"/>
            <p:cNvSpPr>
              <a:spLocks/>
            </p:cNvSpPr>
            <p:nvPr/>
          </p:nvSpPr>
          <p:spPr bwMode="auto">
            <a:xfrm>
              <a:off x="2551" y="2567"/>
              <a:ext cx="36" cy="54"/>
            </a:xfrm>
            <a:custGeom>
              <a:avLst/>
              <a:gdLst>
                <a:gd name="T0" fmla="*/ 16 w 26"/>
                <a:gd name="T1" fmla="*/ 39 h 39"/>
                <a:gd name="T2" fmla="*/ 16 w 26"/>
                <a:gd name="T3" fmla="*/ 35 h 39"/>
                <a:gd name="T4" fmla="*/ 23 w 26"/>
                <a:gd name="T5" fmla="*/ 29 h 39"/>
                <a:gd name="T6" fmla="*/ 23 w 26"/>
                <a:gd name="T7" fmla="*/ 26 h 39"/>
                <a:gd name="T8" fmla="*/ 26 w 26"/>
                <a:gd name="T9" fmla="*/ 22 h 39"/>
                <a:gd name="T10" fmla="*/ 26 w 26"/>
                <a:gd name="T11" fmla="*/ 19 h 39"/>
                <a:gd name="T12" fmla="*/ 26 w 26"/>
                <a:gd name="T13" fmla="*/ 19 h 39"/>
                <a:gd name="T14" fmla="*/ 23 w 26"/>
                <a:gd name="T15" fmla="*/ 19 h 39"/>
                <a:gd name="T16" fmla="*/ 23 w 26"/>
                <a:gd name="T17" fmla="*/ 16 h 39"/>
                <a:gd name="T18" fmla="*/ 23 w 26"/>
                <a:gd name="T19" fmla="*/ 16 h 39"/>
                <a:gd name="T20" fmla="*/ 23 w 26"/>
                <a:gd name="T21" fmla="*/ 13 h 39"/>
                <a:gd name="T22" fmla="*/ 23 w 26"/>
                <a:gd name="T23" fmla="*/ 10 h 39"/>
                <a:gd name="T24" fmla="*/ 23 w 26"/>
                <a:gd name="T25" fmla="*/ 6 h 39"/>
                <a:gd name="T26" fmla="*/ 19 w 26"/>
                <a:gd name="T27" fmla="*/ 6 h 39"/>
                <a:gd name="T28" fmla="*/ 19 w 26"/>
                <a:gd name="T29" fmla="*/ 3 h 39"/>
                <a:gd name="T30" fmla="*/ 16 w 26"/>
                <a:gd name="T31" fmla="*/ 0 h 39"/>
                <a:gd name="T32" fmla="*/ 6 w 26"/>
                <a:gd name="T33" fmla="*/ 0 h 39"/>
                <a:gd name="T34" fmla="*/ 6 w 26"/>
                <a:gd name="T35" fmla="*/ 3 h 39"/>
                <a:gd name="T36" fmla="*/ 0 w 26"/>
                <a:gd name="T37" fmla="*/ 10 h 39"/>
                <a:gd name="T38" fmla="*/ 0 w 26"/>
                <a:gd name="T39" fmla="*/ 10 h 39"/>
                <a:gd name="T40" fmla="*/ 0 w 26"/>
                <a:gd name="T41" fmla="*/ 16 h 39"/>
                <a:gd name="T42" fmla="*/ 0 w 26"/>
                <a:gd name="T43" fmla="*/ 19 h 39"/>
                <a:gd name="T44" fmla="*/ 0 w 26"/>
                <a:gd name="T45" fmla="*/ 19 h 39"/>
                <a:gd name="T46" fmla="*/ 0 w 26"/>
                <a:gd name="T47" fmla="*/ 19 h 39"/>
                <a:gd name="T48" fmla="*/ 0 w 26"/>
                <a:gd name="T49" fmla="*/ 22 h 39"/>
                <a:gd name="T50" fmla="*/ 3 w 26"/>
                <a:gd name="T51" fmla="*/ 26 h 39"/>
                <a:gd name="T52" fmla="*/ 6 w 26"/>
                <a:gd name="T53" fmla="*/ 32 h 39"/>
                <a:gd name="T54" fmla="*/ 6 w 26"/>
                <a:gd name="T55" fmla="*/ 32 h 39"/>
                <a:gd name="T56" fmla="*/ 16 w 26"/>
                <a:gd name="T57" fmla="*/ 39 h 39"/>
                <a:gd name="T58" fmla="*/ 16 w 26"/>
                <a:gd name="T59" fmla="*/ 39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39"/>
                <a:gd name="T92" fmla="*/ 26 w 26"/>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39">
                  <a:moveTo>
                    <a:pt x="16" y="39"/>
                  </a:moveTo>
                  <a:lnTo>
                    <a:pt x="16" y="35"/>
                  </a:lnTo>
                  <a:lnTo>
                    <a:pt x="23" y="29"/>
                  </a:lnTo>
                  <a:lnTo>
                    <a:pt x="23" y="26"/>
                  </a:lnTo>
                  <a:lnTo>
                    <a:pt x="26" y="22"/>
                  </a:lnTo>
                  <a:lnTo>
                    <a:pt x="26" y="19"/>
                  </a:lnTo>
                  <a:lnTo>
                    <a:pt x="23" y="19"/>
                  </a:lnTo>
                  <a:lnTo>
                    <a:pt x="23" y="16"/>
                  </a:lnTo>
                  <a:lnTo>
                    <a:pt x="23" y="13"/>
                  </a:lnTo>
                  <a:lnTo>
                    <a:pt x="23" y="10"/>
                  </a:lnTo>
                  <a:lnTo>
                    <a:pt x="23" y="6"/>
                  </a:lnTo>
                  <a:lnTo>
                    <a:pt x="19" y="6"/>
                  </a:lnTo>
                  <a:lnTo>
                    <a:pt x="19" y="3"/>
                  </a:lnTo>
                  <a:lnTo>
                    <a:pt x="16" y="0"/>
                  </a:lnTo>
                  <a:lnTo>
                    <a:pt x="6" y="0"/>
                  </a:lnTo>
                  <a:lnTo>
                    <a:pt x="6" y="3"/>
                  </a:lnTo>
                  <a:lnTo>
                    <a:pt x="0" y="10"/>
                  </a:lnTo>
                  <a:lnTo>
                    <a:pt x="0" y="16"/>
                  </a:lnTo>
                  <a:lnTo>
                    <a:pt x="0" y="19"/>
                  </a:lnTo>
                  <a:lnTo>
                    <a:pt x="0" y="22"/>
                  </a:lnTo>
                  <a:lnTo>
                    <a:pt x="3" y="26"/>
                  </a:lnTo>
                  <a:lnTo>
                    <a:pt x="6" y="32"/>
                  </a:lnTo>
                  <a:lnTo>
                    <a:pt x="16" y="39"/>
                  </a:lnTo>
                </a:path>
              </a:pathLst>
            </a:custGeom>
            <a:noFill/>
            <a:ln w="0">
              <a:solidFill>
                <a:srgbClr val="7F7F7F"/>
              </a:solidFill>
              <a:round/>
              <a:headEnd/>
              <a:tailEnd/>
            </a:ln>
          </p:spPr>
          <p:txBody>
            <a:bodyPr/>
            <a:lstStyle/>
            <a:p>
              <a:endParaRPr lang="en-US"/>
            </a:p>
          </p:txBody>
        </p:sp>
        <p:sp>
          <p:nvSpPr>
            <p:cNvPr id="32014" name="Freeform 446"/>
            <p:cNvSpPr>
              <a:spLocks/>
            </p:cNvSpPr>
            <p:nvPr/>
          </p:nvSpPr>
          <p:spPr bwMode="auto">
            <a:xfrm>
              <a:off x="2497" y="2445"/>
              <a:ext cx="76" cy="77"/>
            </a:xfrm>
            <a:custGeom>
              <a:avLst/>
              <a:gdLst>
                <a:gd name="T0" fmla="*/ 7 w 55"/>
                <a:gd name="T1" fmla="*/ 55 h 55"/>
                <a:gd name="T2" fmla="*/ 7 w 55"/>
                <a:gd name="T3" fmla="*/ 45 h 55"/>
                <a:gd name="T4" fmla="*/ 7 w 55"/>
                <a:gd name="T5" fmla="*/ 45 h 55"/>
                <a:gd name="T6" fmla="*/ 13 w 55"/>
                <a:gd name="T7" fmla="*/ 45 h 55"/>
                <a:gd name="T8" fmla="*/ 16 w 55"/>
                <a:gd name="T9" fmla="*/ 42 h 55"/>
                <a:gd name="T10" fmla="*/ 20 w 55"/>
                <a:gd name="T11" fmla="*/ 42 h 55"/>
                <a:gd name="T12" fmla="*/ 20 w 55"/>
                <a:gd name="T13" fmla="*/ 39 h 55"/>
                <a:gd name="T14" fmla="*/ 29 w 55"/>
                <a:gd name="T15" fmla="*/ 45 h 55"/>
                <a:gd name="T16" fmla="*/ 33 w 55"/>
                <a:gd name="T17" fmla="*/ 42 h 55"/>
                <a:gd name="T18" fmla="*/ 33 w 55"/>
                <a:gd name="T19" fmla="*/ 39 h 55"/>
                <a:gd name="T20" fmla="*/ 29 w 55"/>
                <a:gd name="T21" fmla="*/ 42 h 55"/>
                <a:gd name="T22" fmla="*/ 23 w 55"/>
                <a:gd name="T23" fmla="*/ 35 h 55"/>
                <a:gd name="T24" fmla="*/ 20 w 55"/>
                <a:gd name="T25" fmla="*/ 35 h 55"/>
                <a:gd name="T26" fmla="*/ 16 w 55"/>
                <a:gd name="T27" fmla="*/ 39 h 55"/>
                <a:gd name="T28" fmla="*/ 7 w 55"/>
                <a:gd name="T29" fmla="*/ 39 h 55"/>
                <a:gd name="T30" fmla="*/ 0 w 55"/>
                <a:gd name="T31" fmla="*/ 26 h 55"/>
                <a:gd name="T32" fmla="*/ 0 w 55"/>
                <a:gd name="T33" fmla="*/ 26 h 55"/>
                <a:gd name="T34" fmla="*/ 0 w 55"/>
                <a:gd name="T35" fmla="*/ 23 h 55"/>
                <a:gd name="T36" fmla="*/ 0 w 55"/>
                <a:gd name="T37" fmla="*/ 23 h 55"/>
                <a:gd name="T38" fmla="*/ 4 w 55"/>
                <a:gd name="T39" fmla="*/ 19 h 55"/>
                <a:gd name="T40" fmla="*/ 7 w 55"/>
                <a:gd name="T41" fmla="*/ 13 h 55"/>
                <a:gd name="T42" fmla="*/ 10 w 55"/>
                <a:gd name="T43" fmla="*/ 7 h 55"/>
                <a:gd name="T44" fmla="*/ 10 w 55"/>
                <a:gd name="T45" fmla="*/ 0 h 55"/>
                <a:gd name="T46" fmla="*/ 16 w 55"/>
                <a:gd name="T47" fmla="*/ 0 h 55"/>
                <a:gd name="T48" fmla="*/ 23 w 55"/>
                <a:gd name="T49" fmla="*/ 0 h 55"/>
                <a:gd name="T50" fmla="*/ 29 w 55"/>
                <a:gd name="T51" fmla="*/ 0 h 55"/>
                <a:gd name="T52" fmla="*/ 33 w 55"/>
                <a:gd name="T53" fmla="*/ 7 h 55"/>
                <a:gd name="T54" fmla="*/ 36 w 55"/>
                <a:gd name="T55" fmla="*/ 7 h 55"/>
                <a:gd name="T56" fmla="*/ 39 w 55"/>
                <a:gd name="T57" fmla="*/ 13 h 55"/>
                <a:gd name="T58" fmla="*/ 42 w 55"/>
                <a:gd name="T59" fmla="*/ 13 h 55"/>
                <a:gd name="T60" fmla="*/ 42 w 55"/>
                <a:gd name="T61" fmla="*/ 16 h 55"/>
                <a:gd name="T62" fmla="*/ 42 w 55"/>
                <a:gd name="T63" fmla="*/ 16 h 55"/>
                <a:gd name="T64" fmla="*/ 49 w 55"/>
                <a:gd name="T65" fmla="*/ 23 h 55"/>
                <a:gd name="T66" fmla="*/ 49 w 55"/>
                <a:gd name="T67" fmla="*/ 29 h 55"/>
                <a:gd name="T68" fmla="*/ 49 w 55"/>
                <a:gd name="T69" fmla="*/ 29 h 55"/>
                <a:gd name="T70" fmla="*/ 52 w 55"/>
                <a:gd name="T71" fmla="*/ 35 h 55"/>
                <a:gd name="T72" fmla="*/ 49 w 55"/>
                <a:gd name="T73" fmla="*/ 39 h 55"/>
                <a:gd name="T74" fmla="*/ 52 w 55"/>
                <a:gd name="T75" fmla="*/ 42 h 55"/>
                <a:gd name="T76" fmla="*/ 55 w 55"/>
                <a:gd name="T77" fmla="*/ 42 h 55"/>
                <a:gd name="T78" fmla="*/ 55 w 55"/>
                <a:gd name="T79" fmla="*/ 48 h 55"/>
                <a:gd name="T80" fmla="*/ 55 w 55"/>
                <a:gd name="T81" fmla="*/ 55 h 55"/>
                <a:gd name="T82" fmla="*/ 45 w 55"/>
                <a:gd name="T83" fmla="*/ 55 h 55"/>
                <a:gd name="T84" fmla="*/ 42 w 55"/>
                <a:gd name="T85" fmla="*/ 52 h 55"/>
                <a:gd name="T86" fmla="*/ 39 w 55"/>
                <a:gd name="T87" fmla="*/ 55 h 55"/>
                <a:gd name="T88" fmla="*/ 39 w 55"/>
                <a:gd name="T89" fmla="*/ 52 h 55"/>
                <a:gd name="T90" fmla="*/ 33 w 55"/>
                <a:gd name="T91" fmla="*/ 52 h 55"/>
                <a:gd name="T92" fmla="*/ 20 w 55"/>
                <a:gd name="T93" fmla="*/ 52 h 55"/>
                <a:gd name="T94" fmla="*/ 16 w 55"/>
                <a:gd name="T95" fmla="*/ 55 h 55"/>
                <a:gd name="T96" fmla="*/ 10 w 55"/>
                <a:gd name="T97" fmla="*/ 55 h 55"/>
                <a:gd name="T98" fmla="*/ 7 w 55"/>
                <a:gd name="T99" fmla="*/ 55 h 55"/>
                <a:gd name="T100" fmla="*/ 7 w 55"/>
                <a:gd name="T101" fmla="*/ 55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
                <a:gd name="T154" fmla="*/ 0 h 55"/>
                <a:gd name="T155" fmla="*/ 55 w 55"/>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 h="55">
                  <a:moveTo>
                    <a:pt x="7" y="55"/>
                  </a:moveTo>
                  <a:lnTo>
                    <a:pt x="7" y="45"/>
                  </a:lnTo>
                  <a:lnTo>
                    <a:pt x="13" y="45"/>
                  </a:lnTo>
                  <a:lnTo>
                    <a:pt x="16" y="42"/>
                  </a:lnTo>
                  <a:lnTo>
                    <a:pt x="20" y="42"/>
                  </a:lnTo>
                  <a:lnTo>
                    <a:pt x="20" y="39"/>
                  </a:lnTo>
                  <a:lnTo>
                    <a:pt x="29" y="45"/>
                  </a:lnTo>
                  <a:lnTo>
                    <a:pt x="33" y="42"/>
                  </a:lnTo>
                  <a:lnTo>
                    <a:pt x="33" y="39"/>
                  </a:lnTo>
                  <a:lnTo>
                    <a:pt x="29" y="42"/>
                  </a:lnTo>
                  <a:lnTo>
                    <a:pt x="23" y="35"/>
                  </a:lnTo>
                  <a:lnTo>
                    <a:pt x="20" y="35"/>
                  </a:lnTo>
                  <a:lnTo>
                    <a:pt x="16" y="39"/>
                  </a:lnTo>
                  <a:lnTo>
                    <a:pt x="7" y="39"/>
                  </a:lnTo>
                  <a:lnTo>
                    <a:pt x="0" y="26"/>
                  </a:lnTo>
                  <a:lnTo>
                    <a:pt x="0" y="23"/>
                  </a:lnTo>
                  <a:lnTo>
                    <a:pt x="4" y="19"/>
                  </a:lnTo>
                  <a:lnTo>
                    <a:pt x="7" y="13"/>
                  </a:lnTo>
                  <a:lnTo>
                    <a:pt x="10" y="7"/>
                  </a:lnTo>
                  <a:lnTo>
                    <a:pt x="10" y="0"/>
                  </a:lnTo>
                  <a:lnTo>
                    <a:pt x="16" y="0"/>
                  </a:lnTo>
                  <a:lnTo>
                    <a:pt x="23" y="0"/>
                  </a:lnTo>
                  <a:lnTo>
                    <a:pt x="29" y="0"/>
                  </a:lnTo>
                  <a:lnTo>
                    <a:pt x="33" y="7"/>
                  </a:lnTo>
                  <a:lnTo>
                    <a:pt x="36" y="7"/>
                  </a:lnTo>
                  <a:lnTo>
                    <a:pt x="39" y="13"/>
                  </a:lnTo>
                  <a:lnTo>
                    <a:pt x="42" y="13"/>
                  </a:lnTo>
                  <a:lnTo>
                    <a:pt x="42" y="16"/>
                  </a:lnTo>
                  <a:lnTo>
                    <a:pt x="49" y="23"/>
                  </a:lnTo>
                  <a:lnTo>
                    <a:pt x="49" y="29"/>
                  </a:lnTo>
                  <a:lnTo>
                    <a:pt x="52" y="35"/>
                  </a:lnTo>
                  <a:lnTo>
                    <a:pt x="49" y="39"/>
                  </a:lnTo>
                  <a:lnTo>
                    <a:pt x="52" y="42"/>
                  </a:lnTo>
                  <a:lnTo>
                    <a:pt x="55" y="42"/>
                  </a:lnTo>
                  <a:lnTo>
                    <a:pt x="55" y="48"/>
                  </a:lnTo>
                  <a:lnTo>
                    <a:pt x="55" y="55"/>
                  </a:lnTo>
                  <a:lnTo>
                    <a:pt x="45" y="55"/>
                  </a:lnTo>
                  <a:lnTo>
                    <a:pt x="42" y="52"/>
                  </a:lnTo>
                  <a:lnTo>
                    <a:pt x="39" y="55"/>
                  </a:lnTo>
                  <a:lnTo>
                    <a:pt x="39" y="52"/>
                  </a:lnTo>
                  <a:lnTo>
                    <a:pt x="33" y="52"/>
                  </a:lnTo>
                  <a:lnTo>
                    <a:pt x="20" y="52"/>
                  </a:lnTo>
                  <a:lnTo>
                    <a:pt x="16" y="55"/>
                  </a:lnTo>
                  <a:lnTo>
                    <a:pt x="10" y="55"/>
                  </a:lnTo>
                  <a:lnTo>
                    <a:pt x="7" y="55"/>
                  </a:lnTo>
                  <a:close/>
                </a:path>
              </a:pathLst>
            </a:custGeom>
            <a:solidFill>
              <a:srgbClr val="CCCCCC"/>
            </a:solidFill>
            <a:ln w="9525">
              <a:noFill/>
              <a:round/>
              <a:headEnd/>
              <a:tailEnd/>
            </a:ln>
          </p:spPr>
          <p:txBody>
            <a:bodyPr/>
            <a:lstStyle/>
            <a:p>
              <a:endParaRPr lang="en-US"/>
            </a:p>
          </p:txBody>
        </p:sp>
        <p:sp>
          <p:nvSpPr>
            <p:cNvPr id="32015" name="Freeform 447"/>
            <p:cNvSpPr>
              <a:spLocks/>
            </p:cNvSpPr>
            <p:nvPr/>
          </p:nvSpPr>
          <p:spPr bwMode="auto">
            <a:xfrm>
              <a:off x="2497" y="2445"/>
              <a:ext cx="76" cy="77"/>
            </a:xfrm>
            <a:custGeom>
              <a:avLst/>
              <a:gdLst>
                <a:gd name="T0" fmla="*/ 7 w 55"/>
                <a:gd name="T1" fmla="*/ 55 h 55"/>
                <a:gd name="T2" fmla="*/ 7 w 55"/>
                <a:gd name="T3" fmla="*/ 45 h 55"/>
                <a:gd name="T4" fmla="*/ 7 w 55"/>
                <a:gd name="T5" fmla="*/ 45 h 55"/>
                <a:gd name="T6" fmla="*/ 13 w 55"/>
                <a:gd name="T7" fmla="*/ 45 h 55"/>
                <a:gd name="T8" fmla="*/ 16 w 55"/>
                <a:gd name="T9" fmla="*/ 42 h 55"/>
                <a:gd name="T10" fmla="*/ 20 w 55"/>
                <a:gd name="T11" fmla="*/ 42 h 55"/>
                <a:gd name="T12" fmla="*/ 20 w 55"/>
                <a:gd name="T13" fmla="*/ 39 h 55"/>
                <a:gd name="T14" fmla="*/ 29 w 55"/>
                <a:gd name="T15" fmla="*/ 45 h 55"/>
                <a:gd name="T16" fmla="*/ 33 w 55"/>
                <a:gd name="T17" fmla="*/ 42 h 55"/>
                <a:gd name="T18" fmla="*/ 33 w 55"/>
                <a:gd name="T19" fmla="*/ 39 h 55"/>
                <a:gd name="T20" fmla="*/ 29 w 55"/>
                <a:gd name="T21" fmla="*/ 42 h 55"/>
                <a:gd name="T22" fmla="*/ 23 w 55"/>
                <a:gd name="T23" fmla="*/ 35 h 55"/>
                <a:gd name="T24" fmla="*/ 20 w 55"/>
                <a:gd name="T25" fmla="*/ 35 h 55"/>
                <a:gd name="T26" fmla="*/ 16 w 55"/>
                <a:gd name="T27" fmla="*/ 39 h 55"/>
                <a:gd name="T28" fmla="*/ 7 w 55"/>
                <a:gd name="T29" fmla="*/ 39 h 55"/>
                <a:gd name="T30" fmla="*/ 0 w 55"/>
                <a:gd name="T31" fmla="*/ 26 h 55"/>
                <a:gd name="T32" fmla="*/ 0 w 55"/>
                <a:gd name="T33" fmla="*/ 26 h 55"/>
                <a:gd name="T34" fmla="*/ 0 w 55"/>
                <a:gd name="T35" fmla="*/ 23 h 55"/>
                <a:gd name="T36" fmla="*/ 0 w 55"/>
                <a:gd name="T37" fmla="*/ 23 h 55"/>
                <a:gd name="T38" fmla="*/ 4 w 55"/>
                <a:gd name="T39" fmla="*/ 19 h 55"/>
                <a:gd name="T40" fmla="*/ 7 w 55"/>
                <a:gd name="T41" fmla="*/ 13 h 55"/>
                <a:gd name="T42" fmla="*/ 10 w 55"/>
                <a:gd name="T43" fmla="*/ 7 h 55"/>
                <a:gd name="T44" fmla="*/ 10 w 55"/>
                <a:gd name="T45" fmla="*/ 0 h 55"/>
                <a:gd name="T46" fmla="*/ 16 w 55"/>
                <a:gd name="T47" fmla="*/ 0 h 55"/>
                <a:gd name="T48" fmla="*/ 23 w 55"/>
                <a:gd name="T49" fmla="*/ 0 h 55"/>
                <a:gd name="T50" fmla="*/ 29 w 55"/>
                <a:gd name="T51" fmla="*/ 0 h 55"/>
                <a:gd name="T52" fmla="*/ 33 w 55"/>
                <a:gd name="T53" fmla="*/ 7 h 55"/>
                <a:gd name="T54" fmla="*/ 36 w 55"/>
                <a:gd name="T55" fmla="*/ 7 h 55"/>
                <a:gd name="T56" fmla="*/ 39 w 55"/>
                <a:gd name="T57" fmla="*/ 13 h 55"/>
                <a:gd name="T58" fmla="*/ 42 w 55"/>
                <a:gd name="T59" fmla="*/ 13 h 55"/>
                <a:gd name="T60" fmla="*/ 42 w 55"/>
                <a:gd name="T61" fmla="*/ 16 h 55"/>
                <a:gd name="T62" fmla="*/ 42 w 55"/>
                <a:gd name="T63" fmla="*/ 16 h 55"/>
                <a:gd name="T64" fmla="*/ 49 w 55"/>
                <a:gd name="T65" fmla="*/ 23 h 55"/>
                <a:gd name="T66" fmla="*/ 49 w 55"/>
                <a:gd name="T67" fmla="*/ 29 h 55"/>
                <a:gd name="T68" fmla="*/ 49 w 55"/>
                <a:gd name="T69" fmla="*/ 29 h 55"/>
                <a:gd name="T70" fmla="*/ 52 w 55"/>
                <a:gd name="T71" fmla="*/ 35 h 55"/>
                <a:gd name="T72" fmla="*/ 49 w 55"/>
                <a:gd name="T73" fmla="*/ 39 h 55"/>
                <a:gd name="T74" fmla="*/ 52 w 55"/>
                <a:gd name="T75" fmla="*/ 42 h 55"/>
                <a:gd name="T76" fmla="*/ 55 w 55"/>
                <a:gd name="T77" fmla="*/ 42 h 55"/>
                <a:gd name="T78" fmla="*/ 55 w 55"/>
                <a:gd name="T79" fmla="*/ 48 h 55"/>
                <a:gd name="T80" fmla="*/ 55 w 55"/>
                <a:gd name="T81" fmla="*/ 55 h 55"/>
                <a:gd name="T82" fmla="*/ 45 w 55"/>
                <a:gd name="T83" fmla="*/ 55 h 55"/>
                <a:gd name="T84" fmla="*/ 42 w 55"/>
                <a:gd name="T85" fmla="*/ 52 h 55"/>
                <a:gd name="T86" fmla="*/ 39 w 55"/>
                <a:gd name="T87" fmla="*/ 55 h 55"/>
                <a:gd name="T88" fmla="*/ 39 w 55"/>
                <a:gd name="T89" fmla="*/ 52 h 55"/>
                <a:gd name="T90" fmla="*/ 33 w 55"/>
                <a:gd name="T91" fmla="*/ 52 h 55"/>
                <a:gd name="T92" fmla="*/ 20 w 55"/>
                <a:gd name="T93" fmla="*/ 52 h 55"/>
                <a:gd name="T94" fmla="*/ 16 w 55"/>
                <a:gd name="T95" fmla="*/ 55 h 55"/>
                <a:gd name="T96" fmla="*/ 10 w 55"/>
                <a:gd name="T97" fmla="*/ 55 h 55"/>
                <a:gd name="T98" fmla="*/ 7 w 55"/>
                <a:gd name="T99" fmla="*/ 55 h 55"/>
                <a:gd name="T100" fmla="*/ 7 w 55"/>
                <a:gd name="T101" fmla="*/ 55 h 55"/>
                <a:gd name="T102" fmla="*/ 7 w 55"/>
                <a:gd name="T103" fmla="*/ 55 h 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
                <a:gd name="T157" fmla="*/ 0 h 55"/>
                <a:gd name="T158" fmla="*/ 55 w 55"/>
                <a:gd name="T159" fmla="*/ 55 h 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 h="55">
                  <a:moveTo>
                    <a:pt x="7" y="55"/>
                  </a:moveTo>
                  <a:lnTo>
                    <a:pt x="7" y="45"/>
                  </a:lnTo>
                  <a:lnTo>
                    <a:pt x="13" y="45"/>
                  </a:lnTo>
                  <a:lnTo>
                    <a:pt x="16" y="42"/>
                  </a:lnTo>
                  <a:lnTo>
                    <a:pt x="20" y="42"/>
                  </a:lnTo>
                  <a:lnTo>
                    <a:pt x="20" y="39"/>
                  </a:lnTo>
                  <a:lnTo>
                    <a:pt x="29" y="45"/>
                  </a:lnTo>
                  <a:lnTo>
                    <a:pt x="33" y="42"/>
                  </a:lnTo>
                  <a:lnTo>
                    <a:pt x="33" y="39"/>
                  </a:lnTo>
                  <a:lnTo>
                    <a:pt x="29" y="42"/>
                  </a:lnTo>
                  <a:lnTo>
                    <a:pt x="23" y="35"/>
                  </a:lnTo>
                  <a:lnTo>
                    <a:pt x="20" y="35"/>
                  </a:lnTo>
                  <a:lnTo>
                    <a:pt x="16" y="39"/>
                  </a:lnTo>
                  <a:lnTo>
                    <a:pt x="7" y="39"/>
                  </a:lnTo>
                  <a:lnTo>
                    <a:pt x="0" y="26"/>
                  </a:lnTo>
                  <a:lnTo>
                    <a:pt x="0" y="23"/>
                  </a:lnTo>
                  <a:lnTo>
                    <a:pt x="4" y="19"/>
                  </a:lnTo>
                  <a:lnTo>
                    <a:pt x="7" y="13"/>
                  </a:lnTo>
                  <a:lnTo>
                    <a:pt x="10" y="7"/>
                  </a:lnTo>
                  <a:lnTo>
                    <a:pt x="10" y="0"/>
                  </a:lnTo>
                  <a:lnTo>
                    <a:pt x="16" y="0"/>
                  </a:lnTo>
                  <a:lnTo>
                    <a:pt x="23" y="0"/>
                  </a:lnTo>
                  <a:lnTo>
                    <a:pt x="29" y="0"/>
                  </a:lnTo>
                  <a:lnTo>
                    <a:pt x="33" y="7"/>
                  </a:lnTo>
                  <a:lnTo>
                    <a:pt x="36" y="7"/>
                  </a:lnTo>
                  <a:lnTo>
                    <a:pt x="39" y="13"/>
                  </a:lnTo>
                  <a:lnTo>
                    <a:pt x="42" y="13"/>
                  </a:lnTo>
                  <a:lnTo>
                    <a:pt x="42" y="16"/>
                  </a:lnTo>
                  <a:lnTo>
                    <a:pt x="49" y="23"/>
                  </a:lnTo>
                  <a:lnTo>
                    <a:pt x="49" y="29"/>
                  </a:lnTo>
                  <a:lnTo>
                    <a:pt x="52" y="35"/>
                  </a:lnTo>
                  <a:lnTo>
                    <a:pt x="49" y="39"/>
                  </a:lnTo>
                  <a:lnTo>
                    <a:pt x="52" y="42"/>
                  </a:lnTo>
                  <a:lnTo>
                    <a:pt x="55" y="42"/>
                  </a:lnTo>
                  <a:lnTo>
                    <a:pt x="55" y="48"/>
                  </a:lnTo>
                  <a:lnTo>
                    <a:pt x="55" y="55"/>
                  </a:lnTo>
                  <a:lnTo>
                    <a:pt x="45" y="55"/>
                  </a:lnTo>
                  <a:lnTo>
                    <a:pt x="42" y="52"/>
                  </a:lnTo>
                  <a:lnTo>
                    <a:pt x="39" y="55"/>
                  </a:lnTo>
                  <a:lnTo>
                    <a:pt x="39" y="52"/>
                  </a:lnTo>
                  <a:lnTo>
                    <a:pt x="33" y="52"/>
                  </a:lnTo>
                  <a:lnTo>
                    <a:pt x="20" y="52"/>
                  </a:lnTo>
                  <a:lnTo>
                    <a:pt x="16" y="55"/>
                  </a:lnTo>
                  <a:lnTo>
                    <a:pt x="10" y="55"/>
                  </a:lnTo>
                  <a:lnTo>
                    <a:pt x="7" y="55"/>
                  </a:lnTo>
                </a:path>
              </a:pathLst>
            </a:custGeom>
            <a:noFill/>
            <a:ln w="0">
              <a:solidFill>
                <a:srgbClr val="7F7F7F"/>
              </a:solidFill>
              <a:round/>
              <a:headEnd/>
              <a:tailEnd/>
            </a:ln>
          </p:spPr>
          <p:txBody>
            <a:bodyPr/>
            <a:lstStyle/>
            <a:p>
              <a:endParaRPr lang="en-US"/>
            </a:p>
          </p:txBody>
        </p:sp>
        <p:sp>
          <p:nvSpPr>
            <p:cNvPr id="32016" name="Freeform 448"/>
            <p:cNvSpPr>
              <a:spLocks/>
            </p:cNvSpPr>
            <p:nvPr/>
          </p:nvSpPr>
          <p:spPr bwMode="auto">
            <a:xfrm>
              <a:off x="1781" y="2386"/>
              <a:ext cx="40" cy="32"/>
            </a:xfrm>
            <a:custGeom>
              <a:avLst/>
              <a:gdLst>
                <a:gd name="T0" fmla="*/ 26 w 29"/>
                <a:gd name="T1" fmla="*/ 23 h 23"/>
                <a:gd name="T2" fmla="*/ 26 w 29"/>
                <a:gd name="T3" fmla="*/ 20 h 23"/>
                <a:gd name="T4" fmla="*/ 26 w 29"/>
                <a:gd name="T5" fmla="*/ 16 h 23"/>
                <a:gd name="T6" fmla="*/ 26 w 29"/>
                <a:gd name="T7" fmla="*/ 13 h 23"/>
                <a:gd name="T8" fmla="*/ 29 w 29"/>
                <a:gd name="T9" fmla="*/ 10 h 23"/>
                <a:gd name="T10" fmla="*/ 26 w 29"/>
                <a:gd name="T11" fmla="*/ 0 h 23"/>
                <a:gd name="T12" fmla="*/ 23 w 29"/>
                <a:gd name="T13" fmla="*/ 0 h 23"/>
                <a:gd name="T14" fmla="*/ 16 w 29"/>
                <a:gd name="T15" fmla="*/ 0 h 23"/>
                <a:gd name="T16" fmla="*/ 13 w 29"/>
                <a:gd name="T17" fmla="*/ 0 h 23"/>
                <a:gd name="T18" fmla="*/ 13 w 29"/>
                <a:gd name="T19" fmla="*/ 4 h 23"/>
                <a:gd name="T20" fmla="*/ 16 w 29"/>
                <a:gd name="T21" fmla="*/ 4 h 23"/>
                <a:gd name="T22" fmla="*/ 16 w 29"/>
                <a:gd name="T23" fmla="*/ 13 h 23"/>
                <a:gd name="T24" fmla="*/ 19 w 29"/>
                <a:gd name="T25" fmla="*/ 16 h 23"/>
                <a:gd name="T26" fmla="*/ 19 w 29"/>
                <a:gd name="T27" fmla="*/ 16 h 23"/>
                <a:gd name="T28" fmla="*/ 13 w 29"/>
                <a:gd name="T29" fmla="*/ 16 h 23"/>
                <a:gd name="T30" fmla="*/ 3 w 29"/>
                <a:gd name="T31" fmla="*/ 16 h 23"/>
                <a:gd name="T32" fmla="*/ 0 w 29"/>
                <a:gd name="T33" fmla="*/ 20 h 23"/>
                <a:gd name="T34" fmla="*/ 6 w 29"/>
                <a:gd name="T35" fmla="*/ 23 h 23"/>
                <a:gd name="T36" fmla="*/ 10 w 29"/>
                <a:gd name="T37" fmla="*/ 20 h 23"/>
                <a:gd name="T38" fmla="*/ 16 w 29"/>
                <a:gd name="T39" fmla="*/ 23 h 23"/>
                <a:gd name="T40" fmla="*/ 23 w 29"/>
                <a:gd name="T41" fmla="*/ 23 h 23"/>
                <a:gd name="T42" fmla="*/ 26 w 29"/>
                <a:gd name="T43" fmla="*/ 23 h 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23"/>
                <a:gd name="T68" fmla="*/ 29 w 29"/>
                <a:gd name="T69" fmla="*/ 23 h 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23">
                  <a:moveTo>
                    <a:pt x="26" y="23"/>
                  </a:moveTo>
                  <a:lnTo>
                    <a:pt x="26" y="20"/>
                  </a:lnTo>
                  <a:lnTo>
                    <a:pt x="26" y="16"/>
                  </a:lnTo>
                  <a:lnTo>
                    <a:pt x="26" y="13"/>
                  </a:lnTo>
                  <a:lnTo>
                    <a:pt x="29" y="10"/>
                  </a:lnTo>
                  <a:lnTo>
                    <a:pt x="26" y="0"/>
                  </a:lnTo>
                  <a:lnTo>
                    <a:pt x="23" y="0"/>
                  </a:lnTo>
                  <a:lnTo>
                    <a:pt x="16" y="0"/>
                  </a:lnTo>
                  <a:lnTo>
                    <a:pt x="13" y="0"/>
                  </a:lnTo>
                  <a:lnTo>
                    <a:pt x="13" y="4"/>
                  </a:lnTo>
                  <a:lnTo>
                    <a:pt x="16" y="4"/>
                  </a:lnTo>
                  <a:lnTo>
                    <a:pt x="16" y="13"/>
                  </a:lnTo>
                  <a:lnTo>
                    <a:pt x="19" y="16"/>
                  </a:lnTo>
                  <a:lnTo>
                    <a:pt x="13" y="16"/>
                  </a:lnTo>
                  <a:lnTo>
                    <a:pt x="3" y="16"/>
                  </a:lnTo>
                  <a:lnTo>
                    <a:pt x="0" y="20"/>
                  </a:lnTo>
                  <a:lnTo>
                    <a:pt x="6" y="23"/>
                  </a:lnTo>
                  <a:lnTo>
                    <a:pt x="10" y="20"/>
                  </a:lnTo>
                  <a:lnTo>
                    <a:pt x="16" y="23"/>
                  </a:lnTo>
                  <a:lnTo>
                    <a:pt x="23" y="23"/>
                  </a:lnTo>
                  <a:lnTo>
                    <a:pt x="26" y="23"/>
                  </a:lnTo>
                  <a:close/>
                </a:path>
              </a:pathLst>
            </a:custGeom>
            <a:solidFill>
              <a:srgbClr val="CCCCCC"/>
            </a:solidFill>
            <a:ln w="9525">
              <a:noFill/>
              <a:round/>
              <a:headEnd/>
              <a:tailEnd/>
            </a:ln>
          </p:spPr>
          <p:txBody>
            <a:bodyPr/>
            <a:lstStyle/>
            <a:p>
              <a:endParaRPr lang="en-US"/>
            </a:p>
          </p:txBody>
        </p:sp>
        <p:sp>
          <p:nvSpPr>
            <p:cNvPr id="32017" name="Freeform 449"/>
            <p:cNvSpPr>
              <a:spLocks/>
            </p:cNvSpPr>
            <p:nvPr/>
          </p:nvSpPr>
          <p:spPr bwMode="auto">
            <a:xfrm>
              <a:off x="1781" y="2386"/>
              <a:ext cx="40" cy="32"/>
            </a:xfrm>
            <a:custGeom>
              <a:avLst/>
              <a:gdLst>
                <a:gd name="T0" fmla="*/ 26 w 29"/>
                <a:gd name="T1" fmla="*/ 23 h 23"/>
                <a:gd name="T2" fmla="*/ 26 w 29"/>
                <a:gd name="T3" fmla="*/ 20 h 23"/>
                <a:gd name="T4" fmla="*/ 26 w 29"/>
                <a:gd name="T5" fmla="*/ 16 h 23"/>
                <a:gd name="T6" fmla="*/ 26 w 29"/>
                <a:gd name="T7" fmla="*/ 13 h 23"/>
                <a:gd name="T8" fmla="*/ 29 w 29"/>
                <a:gd name="T9" fmla="*/ 10 h 23"/>
                <a:gd name="T10" fmla="*/ 26 w 29"/>
                <a:gd name="T11" fmla="*/ 0 h 23"/>
                <a:gd name="T12" fmla="*/ 23 w 29"/>
                <a:gd name="T13" fmla="*/ 0 h 23"/>
                <a:gd name="T14" fmla="*/ 16 w 29"/>
                <a:gd name="T15" fmla="*/ 0 h 23"/>
                <a:gd name="T16" fmla="*/ 13 w 29"/>
                <a:gd name="T17" fmla="*/ 0 h 23"/>
                <a:gd name="T18" fmla="*/ 13 w 29"/>
                <a:gd name="T19" fmla="*/ 4 h 23"/>
                <a:gd name="T20" fmla="*/ 16 w 29"/>
                <a:gd name="T21" fmla="*/ 4 h 23"/>
                <a:gd name="T22" fmla="*/ 16 w 29"/>
                <a:gd name="T23" fmla="*/ 13 h 23"/>
                <a:gd name="T24" fmla="*/ 19 w 29"/>
                <a:gd name="T25" fmla="*/ 16 h 23"/>
                <a:gd name="T26" fmla="*/ 19 w 29"/>
                <a:gd name="T27" fmla="*/ 16 h 23"/>
                <a:gd name="T28" fmla="*/ 13 w 29"/>
                <a:gd name="T29" fmla="*/ 16 h 23"/>
                <a:gd name="T30" fmla="*/ 3 w 29"/>
                <a:gd name="T31" fmla="*/ 16 h 23"/>
                <a:gd name="T32" fmla="*/ 0 w 29"/>
                <a:gd name="T33" fmla="*/ 20 h 23"/>
                <a:gd name="T34" fmla="*/ 6 w 29"/>
                <a:gd name="T35" fmla="*/ 23 h 23"/>
                <a:gd name="T36" fmla="*/ 10 w 29"/>
                <a:gd name="T37" fmla="*/ 20 h 23"/>
                <a:gd name="T38" fmla="*/ 16 w 29"/>
                <a:gd name="T39" fmla="*/ 23 h 23"/>
                <a:gd name="T40" fmla="*/ 23 w 29"/>
                <a:gd name="T41" fmla="*/ 23 h 23"/>
                <a:gd name="T42" fmla="*/ 26 w 29"/>
                <a:gd name="T43" fmla="*/ 23 h 23"/>
                <a:gd name="T44" fmla="*/ 26 w 29"/>
                <a:gd name="T45" fmla="*/ 23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23"/>
                <a:gd name="T71" fmla="*/ 29 w 29"/>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23">
                  <a:moveTo>
                    <a:pt x="26" y="23"/>
                  </a:moveTo>
                  <a:lnTo>
                    <a:pt x="26" y="20"/>
                  </a:lnTo>
                  <a:lnTo>
                    <a:pt x="26" y="16"/>
                  </a:lnTo>
                  <a:lnTo>
                    <a:pt x="26" y="13"/>
                  </a:lnTo>
                  <a:lnTo>
                    <a:pt x="29" y="10"/>
                  </a:lnTo>
                  <a:lnTo>
                    <a:pt x="26" y="0"/>
                  </a:lnTo>
                  <a:lnTo>
                    <a:pt x="23" y="0"/>
                  </a:lnTo>
                  <a:lnTo>
                    <a:pt x="16" y="0"/>
                  </a:lnTo>
                  <a:lnTo>
                    <a:pt x="13" y="0"/>
                  </a:lnTo>
                  <a:lnTo>
                    <a:pt x="13" y="4"/>
                  </a:lnTo>
                  <a:lnTo>
                    <a:pt x="16" y="4"/>
                  </a:lnTo>
                  <a:lnTo>
                    <a:pt x="16" y="13"/>
                  </a:lnTo>
                  <a:lnTo>
                    <a:pt x="19" y="16"/>
                  </a:lnTo>
                  <a:lnTo>
                    <a:pt x="13" y="16"/>
                  </a:lnTo>
                  <a:lnTo>
                    <a:pt x="3" y="16"/>
                  </a:lnTo>
                  <a:lnTo>
                    <a:pt x="0" y="20"/>
                  </a:lnTo>
                  <a:lnTo>
                    <a:pt x="6" y="23"/>
                  </a:lnTo>
                  <a:lnTo>
                    <a:pt x="10" y="20"/>
                  </a:lnTo>
                  <a:lnTo>
                    <a:pt x="16" y="23"/>
                  </a:lnTo>
                  <a:lnTo>
                    <a:pt x="23" y="23"/>
                  </a:lnTo>
                  <a:lnTo>
                    <a:pt x="26" y="23"/>
                  </a:lnTo>
                </a:path>
              </a:pathLst>
            </a:custGeom>
            <a:noFill/>
            <a:ln w="0">
              <a:solidFill>
                <a:srgbClr val="7F7F7F"/>
              </a:solidFill>
              <a:round/>
              <a:headEnd/>
              <a:tailEnd/>
            </a:ln>
          </p:spPr>
          <p:txBody>
            <a:bodyPr/>
            <a:lstStyle/>
            <a:p>
              <a:endParaRPr lang="en-US"/>
            </a:p>
          </p:txBody>
        </p:sp>
        <p:sp>
          <p:nvSpPr>
            <p:cNvPr id="32018" name="Freeform 450"/>
            <p:cNvSpPr>
              <a:spLocks/>
            </p:cNvSpPr>
            <p:nvPr/>
          </p:nvSpPr>
          <p:spPr bwMode="auto">
            <a:xfrm>
              <a:off x="1817" y="2386"/>
              <a:ext cx="40" cy="41"/>
            </a:xfrm>
            <a:custGeom>
              <a:avLst/>
              <a:gdLst>
                <a:gd name="T0" fmla="*/ 0 w 29"/>
                <a:gd name="T1" fmla="*/ 23 h 29"/>
                <a:gd name="T2" fmla="*/ 0 w 29"/>
                <a:gd name="T3" fmla="*/ 26 h 29"/>
                <a:gd name="T4" fmla="*/ 0 w 29"/>
                <a:gd name="T5" fmla="*/ 29 h 29"/>
                <a:gd name="T6" fmla="*/ 9 w 29"/>
                <a:gd name="T7" fmla="*/ 20 h 29"/>
                <a:gd name="T8" fmla="*/ 9 w 29"/>
                <a:gd name="T9" fmla="*/ 20 h 29"/>
                <a:gd name="T10" fmla="*/ 9 w 29"/>
                <a:gd name="T11" fmla="*/ 23 h 29"/>
                <a:gd name="T12" fmla="*/ 16 w 29"/>
                <a:gd name="T13" fmla="*/ 20 h 29"/>
                <a:gd name="T14" fmla="*/ 19 w 29"/>
                <a:gd name="T15" fmla="*/ 20 h 29"/>
                <a:gd name="T16" fmla="*/ 29 w 29"/>
                <a:gd name="T17" fmla="*/ 20 h 29"/>
                <a:gd name="T18" fmla="*/ 29 w 29"/>
                <a:gd name="T19" fmla="*/ 16 h 29"/>
                <a:gd name="T20" fmla="*/ 26 w 29"/>
                <a:gd name="T21" fmla="*/ 10 h 29"/>
                <a:gd name="T22" fmla="*/ 19 w 29"/>
                <a:gd name="T23" fmla="*/ 10 h 29"/>
                <a:gd name="T24" fmla="*/ 22 w 29"/>
                <a:gd name="T25" fmla="*/ 10 h 29"/>
                <a:gd name="T26" fmla="*/ 22 w 29"/>
                <a:gd name="T27" fmla="*/ 7 h 29"/>
                <a:gd name="T28" fmla="*/ 19 w 29"/>
                <a:gd name="T29" fmla="*/ 7 h 29"/>
                <a:gd name="T30" fmla="*/ 16 w 29"/>
                <a:gd name="T31" fmla="*/ 4 h 29"/>
                <a:gd name="T32" fmla="*/ 9 w 29"/>
                <a:gd name="T33" fmla="*/ 0 h 29"/>
                <a:gd name="T34" fmla="*/ 3 w 29"/>
                <a:gd name="T35" fmla="*/ 0 h 29"/>
                <a:gd name="T36" fmla="*/ 0 w 29"/>
                <a:gd name="T37" fmla="*/ 0 h 29"/>
                <a:gd name="T38" fmla="*/ 3 w 29"/>
                <a:gd name="T39" fmla="*/ 10 h 29"/>
                <a:gd name="T40" fmla="*/ 0 w 29"/>
                <a:gd name="T41" fmla="*/ 13 h 29"/>
                <a:gd name="T42" fmla="*/ 0 w 29"/>
                <a:gd name="T43" fmla="*/ 16 h 29"/>
                <a:gd name="T44" fmla="*/ 0 w 29"/>
                <a:gd name="T45" fmla="*/ 20 h 29"/>
                <a:gd name="T46" fmla="*/ 0 w 29"/>
                <a:gd name="T47" fmla="*/ 23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29"/>
                <a:gd name="T74" fmla="*/ 29 w 29"/>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29">
                  <a:moveTo>
                    <a:pt x="0" y="23"/>
                  </a:moveTo>
                  <a:lnTo>
                    <a:pt x="0" y="26"/>
                  </a:lnTo>
                  <a:lnTo>
                    <a:pt x="0" y="29"/>
                  </a:lnTo>
                  <a:lnTo>
                    <a:pt x="9" y="20"/>
                  </a:lnTo>
                  <a:lnTo>
                    <a:pt x="9" y="23"/>
                  </a:lnTo>
                  <a:lnTo>
                    <a:pt x="16" y="20"/>
                  </a:lnTo>
                  <a:lnTo>
                    <a:pt x="19" y="20"/>
                  </a:lnTo>
                  <a:lnTo>
                    <a:pt x="29" y="20"/>
                  </a:lnTo>
                  <a:lnTo>
                    <a:pt x="29" y="16"/>
                  </a:lnTo>
                  <a:lnTo>
                    <a:pt x="26" y="10"/>
                  </a:lnTo>
                  <a:lnTo>
                    <a:pt x="19" y="10"/>
                  </a:lnTo>
                  <a:lnTo>
                    <a:pt x="22" y="10"/>
                  </a:lnTo>
                  <a:lnTo>
                    <a:pt x="22" y="7"/>
                  </a:lnTo>
                  <a:lnTo>
                    <a:pt x="19" y="7"/>
                  </a:lnTo>
                  <a:lnTo>
                    <a:pt x="16" y="4"/>
                  </a:lnTo>
                  <a:lnTo>
                    <a:pt x="9" y="0"/>
                  </a:lnTo>
                  <a:lnTo>
                    <a:pt x="3" y="0"/>
                  </a:lnTo>
                  <a:lnTo>
                    <a:pt x="0" y="0"/>
                  </a:lnTo>
                  <a:lnTo>
                    <a:pt x="3" y="10"/>
                  </a:lnTo>
                  <a:lnTo>
                    <a:pt x="0" y="13"/>
                  </a:lnTo>
                  <a:lnTo>
                    <a:pt x="0" y="16"/>
                  </a:lnTo>
                  <a:lnTo>
                    <a:pt x="0" y="20"/>
                  </a:lnTo>
                  <a:lnTo>
                    <a:pt x="0" y="23"/>
                  </a:lnTo>
                  <a:close/>
                </a:path>
              </a:pathLst>
            </a:custGeom>
            <a:solidFill>
              <a:srgbClr val="CCCCCC"/>
            </a:solidFill>
            <a:ln w="9525">
              <a:noFill/>
              <a:round/>
              <a:headEnd/>
              <a:tailEnd/>
            </a:ln>
          </p:spPr>
          <p:txBody>
            <a:bodyPr/>
            <a:lstStyle/>
            <a:p>
              <a:endParaRPr lang="en-US"/>
            </a:p>
          </p:txBody>
        </p:sp>
        <p:sp>
          <p:nvSpPr>
            <p:cNvPr id="32019" name="Freeform 451"/>
            <p:cNvSpPr>
              <a:spLocks/>
            </p:cNvSpPr>
            <p:nvPr/>
          </p:nvSpPr>
          <p:spPr bwMode="auto">
            <a:xfrm>
              <a:off x="1817" y="2386"/>
              <a:ext cx="40" cy="41"/>
            </a:xfrm>
            <a:custGeom>
              <a:avLst/>
              <a:gdLst>
                <a:gd name="T0" fmla="*/ 0 w 29"/>
                <a:gd name="T1" fmla="*/ 23 h 29"/>
                <a:gd name="T2" fmla="*/ 0 w 29"/>
                <a:gd name="T3" fmla="*/ 26 h 29"/>
                <a:gd name="T4" fmla="*/ 0 w 29"/>
                <a:gd name="T5" fmla="*/ 29 h 29"/>
                <a:gd name="T6" fmla="*/ 9 w 29"/>
                <a:gd name="T7" fmla="*/ 20 h 29"/>
                <a:gd name="T8" fmla="*/ 9 w 29"/>
                <a:gd name="T9" fmla="*/ 20 h 29"/>
                <a:gd name="T10" fmla="*/ 9 w 29"/>
                <a:gd name="T11" fmla="*/ 23 h 29"/>
                <a:gd name="T12" fmla="*/ 16 w 29"/>
                <a:gd name="T13" fmla="*/ 20 h 29"/>
                <a:gd name="T14" fmla="*/ 19 w 29"/>
                <a:gd name="T15" fmla="*/ 20 h 29"/>
                <a:gd name="T16" fmla="*/ 29 w 29"/>
                <a:gd name="T17" fmla="*/ 20 h 29"/>
                <a:gd name="T18" fmla="*/ 29 w 29"/>
                <a:gd name="T19" fmla="*/ 16 h 29"/>
                <a:gd name="T20" fmla="*/ 26 w 29"/>
                <a:gd name="T21" fmla="*/ 10 h 29"/>
                <a:gd name="T22" fmla="*/ 19 w 29"/>
                <a:gd name="T23" fmla="*/ 10 h 29"/>
                <a:gd name="T24" fmla="*/ 22 w 29"/>
                <a:gd name="T25" fmla="*/ 10 h 29"/>
                <a:gd name="T26" fmla="*/ 22 w 29"/>
                <a:gd name="T27" fmla="*/ 7 h 29"/>
                <a:gd name="T28" fmla="*/ 19 w 29"/>
                <a:gd name="T29" fmla="*/ 7 h 29"/>
                <a:gd name="T30" fmla="*/ 16 w 29"/>
                <a:gd name="T31" fmla="*/ 4 h 29"/>
                <a:gd name="T32" fmla="*/ 9 w 29"/>
                <a:gd name="T33" fmla="*/ 0 h 29"/>
                <a:gd name="T34" fmla="*/ 3 w 29"/>
                <a:gd name="T35" fmla="*/ 0 h 29"/>
                <a:gd name="T36" fmla="*/ 0 w 29"/>
                <a:gd name="T37" fmla="*/ 0 h 29"/>
                <a:gd name="T38" fmla="*/ 3 w 29"/>
                <a:gd name="T39" fmla="*/ 10 h 29"/>
                <a:gd name="T40" fmla="*/ 0 w 29"/>
                <a:gd name="T41" fmla="*/ 13 h 29"/>
                <a:gd name="T42" fmla="*/ 0 w 29"/>
                <a:gd name="T43" fmla="*/ 16 h 29"/>
                <a:gd name="T44" fmla="*/ 0 w 29"/>
                <a:gd name="T45" fmla="*/ 20 h 29"/>
                <a:gd name="T46" fmla="*/ 0 w 29"/>
                <a:gd name="T47" fmla="*/ 23 h 29"/>
                <a:gd name="T48" fmla="*/ 0 w 29"/>
                <a:gd name="T49" fmla="*/ 23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
                <a:gd name="T76" fmla="*/ 0 h 29"/>
                <a:gd name="T77" fmla="*/ 29 w 29"/>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 h="29">
                  <a:moveTo>
                    <a:pt x="0" y="23"/>
                  </a:moveTo>
                  <a:lnTo>
                    <a:pt x="0" y="26"/>
                  </a:lnTo>
                  <a:lnTo>
                    <a:pt x="0" y="29"/>
                  </a:lnTo>
                  <a:lnTo>
                    <a:pt x="9" y="20"/>
                  </a:lnTo>
                  <a:lnTo>
                    <a:pt x="9" y="23"/>
                  </a:lnTo>
                  <a:lnTo>
                    <a:pt x="16" y="20"/>
                  </a:lnTo>
                  <a:lnTo>
                    <a:pt x="19" y="20"/>
                  </a:lnTo>
                  <a:lnTo>
                    <a:pt x="29" y="20"/>
                  </a:lnTo>
                  <a:lnTo>
                    <a:pt x="29" y="16"/>
                  </a:lnTo>
                  <a:lnTo>
                    <a:pt x="26" y="10"/>
                  </a:lnTo>
                  <a:lnTo>
                    <a:pt x="19" y="10"/>
                  </a:lnTo>
                  <a:lnTo>
                    <a:pt x="22" y="10"/>
                  </a:lnTo>
                  <a:lnTo>
                    <a:pt x="22" y="7"/>
                  </a:lnTo>
                  <a:lnTo>
                    <a:pt x="19" y="7"/>
                  </a:lnTo>
                  <a:lnTo>
                    <a:pt x="16" y="4"/>
                  </a:lnTo>
                  <a:lnTo>
                    <a:pt x="9" y="0"/>
                  </a:lnTo>
                  <a:lnTo>
                    <a:pt x="3" y="0"/>
                  </a:lnTo>
                  <a:lnTo>
                    <a:pt x="0" y="0"/>
                  </a:lnTo>
                  <a:lnTo>
                    <a:pt x="3" y="10"/>
                  </a:lnTo>
                  <a:lnTo>
                    <a:pt x="0" y="13"/>
                  </a:lnTo>
                  <a:lnTo>
                    <a:pt x="0" y="16"/>
                  </a:lnTo>
                  <a:lnTo>
                    <a:pt x="0" y="20"/>
                  </a:lnTo>
                  <a:lnTo>
                    <a:pt x="0" y="23"/>
                  </a:lnTo>
                </a:path>
              </a:pathLst>
            </a:custGeom>
            <a:noFill/>
            <a:ln w="0">
              <a:solidFill>
                <a:srgbClr val="7F7F7F"/>
              </a:solidFill>
              <a:round/>
              <a:headEnd/>
              <a:tailEnd/>
            </a:ln>
          </p:spPr>
          <p:txBody>
            <a:bodyPr/>
            <a:lstStyle/>
            <a:p>
              <a:endParaRPr lang="en-US"/>
            </a:p>
          </p:txBody>
        </p:sp>
        <p:sp>
          <p:nvSpPr>
            <p:cNvPr id="32020" name="Freeform 452"/>
            <p:cNvSpPr>
              <a:spLocks/>
            </p:cNvSpPr>
            <p:nvPr/>
          </p:nvSpPr>
          <p:spPr bwMode="auto">
            <a:xfrm>
              <a:off x="1661" y="2571"/>
              <a:ext cx="76" cy="45"/>
            </a:xfrm>
            <a:custGeom>
              <a:avLst/>
              <a:gdLst>
                <a:gd name="T0" fmla="*/ 48 w 55"/>
                <a:gd name="T1" fmla="*/ 32 h 32"/>
                <a:gd name="T2" fmla="*/ 48 w 55"/>
                <a:gd name="T3" fmla="*/ 26 h 32"/>
                <a:gd name="T4" fmla="*/ 52 w 55"/>
                <a:gd name="T5" fmla="*/ 26 h 32"/>
                <a:gd name="T6" fmla="*/ 55 w 55"/>
                <a:gd name="T7" fmla="*/ 23 h 32"/>
                <a:gd name="T8" fmla="*/ 52 w 55"/>
                <a:gd name="T9" fmla="*/ 16 h 32"/>
                <a:gd name="T10" fmla="*/ 52 w 55"/>
                <a:gd name="T11" fmla="*/ 13 h 32"/>
                <a:gd name="T12" fmla="*/ 45 w 55"/>
                <a:gd name="T13" fmla="*/ 7 h 32"/>
                <a:gd name="T14" fmla="*/ 36 w 55"/>
                <a:gd name="T15" fmla="*/ 0 h 32"/>
                <a:gd name="T16" fmla="*/ 32 w 55"/>
                <a:gd name="T17" fmla="*/ 3 h 32"/>
                <a:gd name="T18" fmla="*/ 29 w 55"/>
                <a:gd name="T19" fmla="*/ 7 h 32"/>
                <a:gd name="T20" fmla="*/ 29 w 55"/>
                <a:gd name="T21" fmla="*/ 10 h 32"/>
                <a:gd name="T22" fmla="*/ 29 w 55"/>
                <a:gd name="T23" fmla="*/ 7 h 32"/>
                <a:gd name="T24" fmla="*/ 26 w 55"/>
                <a:gd name="T25" fmla="*/ 7 h 32"/>
                <a:gd name="T26" fmla="*/ 16 w 55"/>
                <a:gd name="T27" fmla="*/ 13 h 32"/>
                <a:gd name="T28" fmla="*/ 13 w 55"/>
                <a:gd name="T29" fmla="*/ 10 h 32"/>
                <a:gd name="T30" fmla="*/ 10 w 55"/>
                <a:gd name="T31" fmla="*/ 10 h 32"/>
                <a:gd name="T32" fmla="*/ 7 w 55"/>
                <a:gd name="T33" fmla="*/ 3 h 32"/>
                <a:gd name="T34" fmla="*/ 7 w 55"/>
                <a:gd name="T35" fmla="*/ 0 h 32"/>
                <a:gd name="T36" fmla="*/ 3 w 55"/>
                <a:gd name="T37" fmla="*/ 0 h 32"/>
                <a:gd name="T38" fmla="*/ 3 w 55"/>
                <a:gd name="T39" fmla="*/ 3 h 32"/>
                <a:gd name="T40" fmla="*/ 3 w 55"/>
                <a:gd name="T41" fmla="*/ 7 h 32"/>
                <a:gd name="T42" fmla="*/ 3 w 55"/>
                <a:gd name="T43" fmla="*/ 10 h 32"/>
                <a:gd name="T44" fmla="*/ 3 w 55"/>
                <a:gd name="T45" fmla="*/ 16 h 32"/>
                <a:gd name="T46" fmla="*/ 0 w 55"/>
                <a:gd name="T47" fmla="*/ 16 h 32"/>
                <a:gd name="T48" fmla="*/ 0 w 55"/>
                <a:gd name="T49" fmla="*/ 19 h 32"/>
                <a:gd name="T50" fmla="*/ 3 w 55"/>
                <a:gd name="T51" fmla="*/ 19 h 32"/>
                <a:gd name="T52" fmla="*/ 13 w 55"/>
                <a:gd name="T53" fmla="*/ 19 h 32"/>
                <a:gd name="T54" fmla="*/ 16 w 55"/>
                <a:gd name="T55" fmla="*/ 26 h 32"/>
                <a:gd name="T56" fmla="*/ 19 w 55"/>
                <a:gd name="T57" fmla="*/ 26 h 32"/>
                <a:gd name="T58" fmla="*/ 19 w 55"/>
                <a:gd name="T59" fmla="*/ 32 h 32"/>
                <a:gd name="T60" fmla="*/ 23 w 55"/>
                <a:gd name="T61" fmla="*/ 32 h 32"/>
                <a:gd name="T62" fmla="*/ 26 w 55"/>
                <a:gd name="T63" fmla="*/ 29 h 32"/>
                <a:gd name="T64" fmla="*/ 23 w 55"/>
                <a:gd name="T65" fmla="*/ 23 h 32"/>
                <a:gd name="T66" fmla="*/ 23 w 55"/>
                <a:gd name="T67" fmla="*/ 19 h 32"/>
                <a:gd name="T68" fmla="*/ 29 w 55"/>
                <a:gd name="T69" fmla="*/ 16 h 32"/>
                <a:gd name="T70" fmla="*/ 32 w 55"/>
                <a:gd name="T71" fmla="*/ 10 h 32"/>
                <a:gd name="T72" fmla="*/ 36 w 55"/>
                <a:gd name="T73" fmla="*/ 10 h 32"/>
                <a:gd name="T74" fmla="*/ 42 w 55"/>
                <a:gd name="T75" fmla="*/ 13 h 32"/>
                <a:gd name="T76" fmla="*/ 42 w 55"/>
                <a:gd name="T77" fmla="*/ 16 h 32"/>
                <a:gd name="T78" fmla="*/ 45 w 55"/>
                <a:gd name="T79" fmla="*/ 16 h 32"/>
                <a:gd name="T80" fmla="*/ 45 w 55"/>
                <a:gd name="T81" fmla="*/ 16 h 32"/>
                <a:gd name="T82" fmla="*/ 45 w 55"/>
                <a:gd name="T83" fmla="*/ 19 h 32"/>
                <a:gd name="T84" fmla="*/ 42 w 55"/>
                <a:gd name="T85" fmla="*/ 23 h 32"/>
                <a:gd name="T86" fmla="*/ 45 w 55"/>
                <a:gd name="T87" fmla="*/ 26 h 32"/>
                <a:gd name="T88" fmla="*/ 48 w 55"/>
                <a:gd name="T89" fmla="*/ 32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
                <a:gd name="T136" fmla="*/ 0 h 32"/>
                <a:gd name="T137" fmla="*/ 55 w 55"/>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 h="32">
                  <a:moveTo>
                    <a:pt x="48" y="32"/>
                  </a:moveTo>
                  <a:lnTo>
                    <a:pt x="48" y="26"/>
                  </a:lnTo>
                  <a:lnTo>
                    <a:pt x="52" y="26"/>
                  </a:lnTo>
                  <a:lnTo>
                    <a:pt x="55" y="23"/>
                  </a:lnTo>
                  <a:lnTo>
                    <a:pt x="52" y="16"/>
                  </a:lnTo>
                  <a:lnTo>
                    <a:pt x="52" y="13"/>
                  </a:lnTo>
                  <a:lnTo>
                    <a:pt x="45" y="7"/>
                  </a:lnTo>
                  <a:lnTo>
                    <a:pt x="36" y="0"/>
                  </a:lnTo>
                  <a:lnTo>
                    <a:pt x="32" y="3"/>
                  </a:lnTo>
                  <a:lnTo>
                    <a:pt x="29" y="7"/>
                  </a:lnTo>
                  <a:lnTo>
                    <a:pt x="29" y="10"/>
                  </a:lnTo>
                  <a:lnTo>
                    <a:pt x="29" y="7"/>
                  </a:lnTo>
                  <a:lnTo>
                    <a:pt x="26" y="7"/>
                  </a:lnTo>
                  <a:lnTo>
                    <a:pt x="16" y="13"/>
                  </a:lnTo>
                  <a:lnTo>
                    <a:pt x="13" y="10"/>
                  </a:lnTo>
                  <a:lnTo>
                    <a:pt x="10" y="10"/>
                  </a:lnTo>
                  <a:lnTo>
                    <a:pt x="7" y="3"/>
                  </a:lnTo>
                  <a:lnTo>
                    <a:pt x="7" y="0"/>
                  </a:lnTo>
                  <a:lnTo>
                    <a:pt x="3" y="0"/>
                  </a:lnTo>
                  <a:lnTo>
                    <a:pt x="3" y="3"/>
                  </a:lnTo>
                  <a:lnTo>
                    <a:pt x="3" y="7"/>
                  </a:lnTo>
                  <a:lnTo>
                    <a:pt x="3" y="10"/>
                  </a:lnTo>
                  <a:lnTo>
                    <a:pt x="3" y="16"/>
                  </a:lnTo>
                  <a:lnTo>
                    <a:pt x="0" y="16"/>
                  </a:lnTo>
                  <a:lnTo>
                    <a:pt x="0" y="19"/>
                  </a:lnTo>
                  <a:lnTo>
                    <a:pt x="3" y="19"/>
                  </a:lnTo>
                  <a:lnTo>
                    <a:pt x="13" y="19"/>
                  </a:lnTo>
                  <a:lnTo>
                    <a:pt x="16" y="26"/>
                  </a:lnTo>
                  <a:lnTo>
                    <a:pt x="19" y="26"/>
                  </a:lnTo>
                  <a:lnTo>
                    <a:pt x="19" y="32"/>
                  </a:lnTo>
                  <a:lnTo>
                    <a:pt x="23" y="32"/>
                  </a:lnTo>
                  <a:lnTo>
                    <a:pt x="26" y="29"/>
                  </a:lnTo>
                  <a:lnTo>
                    <a:pt x="23" y="23"/>
                  </a:lnTo>
                  <a:lnTo>
                    <a:pt x="23" y="19"/>
                  </a:lnTo>
                  <a:lnTo>
                    <a:pt x="29" y="16"/>
                  </a:lnTo>
                  <a:lnTo>
                    <a:pt x="32" y="10"/>
                  </a:lnTo>
                  <a:lnTo>
                    <a:pt x="36" y="10"/>
                  </a:lnTo>
                  <a:lnTo>
                    <a:pt x="42" y="13"/>
                  </a:lnTo>
                  <a:lnTo>
                    <a:pt x="42" y="16"/>
                  </a:lnTo>
                  <a:lnTo>
                    <a:pt x="45" y="16"/>
                  </a:lnTo>
                  <a:lnTo>
                    <a:pt x="45" y="19"/>
                  </a:lnTo>
                  <a:lnTo>
                    <a:pt x="42" y="23"/>
                  </a:lnTo>
                  <a:lnTo>
                    <a:pt x="45" y="26"/>
                  </a:lnTo>
                  <a:lnTo>
                    <a:pt x="48" y="32"/>
                  </a:lnTo>
                  <a:close/>
                </a:path>
              </a:pathLst>
            </a:custGeom>
            <a:solidFill>
              <a:srgbClr val="CCCCCC"/>
            </a:solidFill>
            <a:ln w="9525">
              <a:noFill/>
              <a:round/>
              <a:headEnd/>
              <a:tailEnd/>
            </a:ln>
          </p:spPr>
          <p:txBody>
            <a:bodyPr/>
            <a:lstStyle/>
            <a:p>
              <a:endParaRPr lang="en-US"/>
            </a:p>
          </p:txBody>
        </p:sp>
        <p:sp>
          <p:nvSpPr>
            <p:cNvPr id="32021" name="Freeform 453"/>
            <p:cNvSpPr>
              <a:spLocks/>
            </p:cNvSpPr>
            <p:nvPr/>
          </p:nvSpPr>
          <p:spPr bwMode="auto">
            <a:xfrm>
              <a:off x="1661" y="2571"/>
              <a:ext cx="76" cy="45"/>
            </a:xfrm>
            <a:custGeom>
              <a:avLst/>
              <a:gdLst>
                <a:gd name="T0" fmla="*/ 48 w 55"/>
                <a:gd name="T1" fmla="*/ 32 h 32"/>
                <a:gd name="T2" fmla="*/ 48 w 55"/>
                <a:gd name="T3" fmla="*/ 26 h 32"/>
                <a:gd name="T4" fmla="*/ 52 w 55"/>
                <a:gd name="T5" fmla="*/ 26 h 32"/>
                <a:gd name="T6" fmla="*/ 55 w 55"/>
                <a:gd name="T7" fmla="*/ 23 h 32"/>
                <a:gd name="T8" fmla="*/ 52 w 55"/>
                <a:gd name="T9" fmla="*/ 16 h 32"/>
                <a:gd name="T10" fmla="*/ 52 w 55"/>
                <a:gd name="T11" fmla="*/ 13 h 32"/>
                <a:gd name="T12" fmla="*/ 45 w 55"/>
                <a:gd name="T13" fmla="*/ 7 h 32"/>
                <a:gd name="T14" fmla="*/ 36 w 55"/>
                <a:gd name="T15" fmla="*/ 0 h 32"/>
                <a:gd name="T16" fmla="*/ 32 w 55"/>
                <a:gd name="T17" fmla="*/ 3 h 32"/>
                <a:gd name="T18" fmla="*/ 29 w 55"/>
                <a:gd name="T19" fmla="*/ 7 h 32"/>
                <a:gd name="T20" fmla="*/ 29 w 55"/>
                <a:gd name="T21" fmla="*/ 10 h 32"/>
                <a:gd name="T22" fmla="*/ 29 w 55"/>
                <a:gd name="T23" fmla="*/ 7 h 32"/>
                <a:gd name="T24" fmla="*/ 26 w 55"/>
                <a:gd name="T25" fmla="*/ 7 h 32"/>
                <a:gd name="T26" fmla="*/ 16 w 55"/>
                <a:gd name="T27" fmla="*/ 13 h 32"/>
                <a:gd name="T28" fmla="*/ 13 w 55"/>
                <a:gd name="T29" fmla="*/ 10 h 32"/>
                <a:gd name="T30" fmla="*/ 10 w 55"/>
                <a:gd name="T31" fmla="*/ 10 h 32"/>
                <a:gd name="T32" fmla="*/ 7 w 55"/>
                <a:gd name="T33" fmla="*/ 3 h 32"/>
                <a:gd name="T34" fmla="*/ 7 w 55"/>
                <a:gd name="T35" fmla="*/ 0 h 32"/>
                <a:gd name="T36" fmla="*/ 3 w 55"/>
                <a:gd name="T37" fmla="*/ 0 h 32"/>
                <a:gd name="T38" fmla="*/ 3 w 55"/>
                <a:gd name="T39" fmla="*/ 3 h 32"/>
                <a:gd name="T40" fmla="*/ 3 w 55"/>
                <a:gd name="T41" fmla="*/ 7 h 32"/>
                <a:gd name="T42" fmla="*/ 3 w 55"/>
                <a:gd name="T43" fmla="*/ 10 h 32"/>
                <a:gd name="T44" fmla="*/ 3 w 55"/>
                <a:gd name="T45" fmla="*/ 16 h 32"/>
                <a:gd name="T46" fmla="*/ 0 w 55"/>
                <a:gd name="T47" fmla="*/ 16 h 32"/>
                <a:gd name="T48" fmla="*/ 0 w 55"/>
                <a:gd name="T49" fmla="*/ 19 h 32"/>
                <a:gd name="T50" fmla="*/ 3 w 55"/>
                <a:gd name="T51" fmla="*/ 19 h 32"/>
                <a:gd name="T52" fmla="*/ 13 w 55"/>
                <a:gd name="T53" fmla="*/ 19 h 32"/>
                <a:gd name="T54" fmla="*/ 16 w 55"/>
                <a:gd name="T55" fmla="*/ 26 h 32"/>
                <a:gd name="T56" fmla="*/ 19 w 55"/>
                <a:gd name="T57" fmla="*/ 26 h 32"/>
                <a:gd name="T58" fmla="*/ 19 w 55"/>
                <a:gd name="T59" fmla="*/ 32 h 32"/>
                <a:gd name="T60" fmla="*/ 23 w 55"/>
                <a:gd name="T61" fmla="*/ 32 h 32"/>
                <a:gd name="T62" fmla="*/ 26 w 55"/>
                <a:gd name="T63" fmla="*/ 29 h 32"/>
                <a:gd name="T64" fmla="*/ 23 w 55"/>
                <a:gd name="T65" fmla="*/ 23 h 32"/>
                <a:gd name="T66" fmla="*/ 23 w 55"/>
                <a:gd name="T67" fmla="*/ 19 h 32"/>
                <a:gd name="T68" fmla="*/ 29 w 55"/>
                <a:gd name="T69" fmla="*/ 16 h 32"/>
                <a:gd name="T70" fmla="*/ 32 w 55"/>
                <a:gd name="T71" fmla="*/ 10 h 32"/>
                <a:gd name="T72" fmla="*/ 36 w 55"/>
                <a:gd name="T73" fmla="*/ 10 h 32"/>
                <a:gd name="T74" fmla="*/ 42 w 55"/>
                <a:gd name="T75" fmla="*/ 13 h 32"/>
                <a:gd name="T76" fmla="*/ 42 w 55"/>
                <a:gd name="T77" fmla="*/ 16 h 32"/>
                <a:gd name="T78" fmla="*/ 45 w 55"/>
                <a:gd name="T79" fmla="*/ 16 h 32"/>
                <a:gd name="T80" fmla="*/ 45 w 55"/>
                <a:gd name="T81" fmla="*/ 16 h 32"/>
                <a:gd name="T82" fmla="*/ 45 w 55"/>
                <a:gd name="T83" fmla="*/ 19 h 32"/>
                <a:gd name="T84" fmla="*/ 42 w 55"/>
                <a:gd name="T85" fmla="*/ 23 h 32"/>
                <a:gd name="T86" fmla="*/ 45 w 55"/>
                <a:gd name="T87" fmla="*/ 26 h 32"/>
                <a:gd name="T88" fmla="*/ 48 w 55"/>
                <a:gd name="T89" fmla="*/ 32 h 32"/>
                <a:gd name="T90" fmla="*/ 48 w 55"/>
                <a:gd name="T91" fmla="*/ 32 h 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
                <a:gd name="T139" fmla="*/ 0 h 32"/>
                <a:gd name="T140" fmla="*/ 55 w 55"/>
                <a:gd name="T141" fmla="*/ 32 h 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 h="32">
                  <a:moveTo>
                    <a:pt x="48" y="32"/>
                  </a:moveTo>
                  <a:lnTo>
                    <a:pt x="48" y="26"/>
                  </a:lnTo>
                  <a:lnTo>
                    <a:pt x="52" y="26"/>
                  </a:lnTo>
                  <a:lnTo>
                    <a:pt x="55" y="23"/>
                  </a:lnTo>
                  <a:lnTo>
                    <a:pt x="52" y="16"/>
                  </a:lnTo>
                  <a:lnTo>
                    <a:pt x="52" y="13"/>
                  </a:lnTo>
                  <a:lnTo>
                    <a:pt x="45" y="7"/>
                  </a:lnTo>
                  <a:lnTo>
                    <a:pt x="36" y="0"/>
                  </a:lnTo>
                  <a:lnTo>
                    <a:pt x="32" y="3"/>
                  </a:lnTo>
                  <a:lnTo>
                    <a:pt x="29" y="7"/>
                  </a:lnTo>
                  <a:lnTo>
                    <a:pt x="29" y="10"/>
                  </a:lnTo>
                  <a:lnTo>
                    <a:pt x="29" y="7"/>
                  </a:lnTo>
                  <a:lnTo>
                    <a:pt x="26" y="7"/>
                  </a:lnTo>
                  <a:lnTo>
                    <a:pt x="16" y="13"/>
                  </a:lnTo>
                  <a:lnTo>
                    <a:pt x="13" y="10"/>
                  </a:lnTo>
                  <a:lnTo>
                    <a:pt x="10" y="10"/>
                  </a:lnTo>
                  <a:lnTo>
                    <a:pt x="7" y="3"/>
                  </a:lnTo>
                  <a:lnTo>
                    <a:pt x="7" y="0"/>
                  </a:lnTo>
                  <a:lnTo>
                    <a:pt x="3" y="0"/>
                  </a:lnTo>
                  <a:lnTo>
                    <a:pt x="3" y="3"/>
                  </a:lnTo>
                  <a:lnTo>
                    <a:pt x="3" y="7"/>
                  </a:lnTo>
                  <a:lnTo>
                    <a:pt x="3" y="10"/>
                  </a:lnTo>
                  <a:lnTo>
                    <a:pt x="3" y="16"/>
                  </a:lnTo>
                  <a:lnTo>
                    <a:pt x="0" y="16"/>
                  </a:lnTo>
                  <a:lnTo>
                    <a:pt x="0" y="19"/>
                  </a:lnTo>
                  <a:lnTo>
                    <a:pt x="3" y="19"/>
                  </a:lnTo>
                  <a:lnTo>
                    <a:pt x="13" y="19"/>
                  </a:lnTo>
                  <a:lnTo>
                    <a:pt x="16" y="26"/>
                  </a:lnTo>
                  <a:lnTo>
                    <a:pt x="19" y="26"/>
                  </a:lnTo>
                  <a:lnTo>
                    <a:pt x="19" y="32"/>
                  </a:lnTo>
                  <a:lnTo>
                    <a:pt x="23" y="32"/>
                  </a:lnTo>
                  <a:lnTo>
                    <a:pt x="26" y="29"/>
                  </a:lnTo>
                  <a:lnTo>
                    <a:pt x="23" y="23"/>
                  </a:lnTo>
                  <a:lnTo>
                    <a:pt x="23" y="19"/>
                  </a:lnTo>
                  <a:lnTo>
                    <a:pt x="29" y="16"/>
                  </a:lnTo>
                  <a:lnTo>
                    <a:pt x="32" y="10"/>
                  </a:lnTo>
                  <a:lnTo>
                    <a:pt x="36" y="10"/>
                  </a:lnTo>
                  <a:lnTo>
                    <a:pt x="42" y="13"/>
                  </a:lnTo>
                  <a:lnTo>
                    <a:pt x="42" y="16"/>
                  </a:lnTo>
                  <a:lnTo>
                    <a:pt x="45" y="16"/>
                  </a:lnTo>
                  <a:lnTo>
                    <a:pt x="45" y="19"/>
                  </a:lnTo>
                  <a:lnTo>
                    <a:pt x="42" y="23"/>
                  </a:lnTo>
                  <a:lnTo>
                    <a:pt x="45" y="26"/>
                  </a:lnTo>
                  <a:lnTo>
                    <a:pt x="48" y="32"/>
                  </a:lnTo>
                </a:path>
              </a:pathLst>
            </a:custGeom>
            <a:noFill/>
            <a:ln w="0">
              <a:solidFill>
                <a:srgbClr val="7F7F7F"/>
              </a:solidFill>
              <a:round/>
              <a:headEnd/>
              <a:tailEnd/>
            </a:ln>
          </p:spPr>
          <p:txBody>
            <a:bodyPr/>
            <a:lstStyle/>
            <a:p>
              <a:endParaRPr lang="en-US"/>
            </a:p>
          </p:txBody>
        </p:sp>
        <p:sp>
          <p:nvSpPr>
            <p:cNvPr id="32022" name="Freeform 454"/>
            <p:cNvSpPr>
              <a:spLocks/>
            </p:cNvSpPr>
            <p:nvPr/>
          </p:nvSpPr>
          <p:spPr bwMode="auto">
            <a:xfrm>
              <a:off x="1578" y="2486"/>
              <a:ext cx="32" cy="22"/>
            </a:xfrm>
            <a:custGeom>
              <a:avLst/>
              <a:gdLst>
                <a:gd name="T0" fmla="*/ 0 w 23"/>
                <a:gd name="T1" fmla="*/ 10 h 16"/>
                <a:gd name="T2" fmla="*/ 3 w 23"/>
                <a:gd name="T3" fmla="*/ 6 h 16"/>
                <a:gd name="T4" fmla="*/ 6 w 23"/>
                <a:gd name="T5" fmla="*/ 3 h 16"/>
                <a:gd name="T6" fmla="*/ 6 w 23"/>
                <a:gd name="T7" fmla="*/ 0 h 16"/>
                <a:gd name="T8" fmla="*/ 10 w 23"/>
                <a:gd name="T9" fmla="*/ 0 h 16"/>
                <a:gd name="T10" fmla="*/ 16 w 23"/>
                <a:gd name="T11" fmla="*/ 6 h 16"/>
                <a:gd name="T12" fmla="*/ 19 w 23"/>
                <a:gd name="T13" fmla="*/ 6 h 16"/>
                <a:gd name="T14" fmla="*/ 19 w 23"/>
                <a:gd name="T15" fmla="*/ 6 h 16"/>
                <a:gd name="T16" fmla="*/ 23 w 23"/>
                <a:gd name="T17" fmla="*/ 10 h 16"/>
                <a:gd name="T18" fmla="*/ 23 w 23"/>
                <a:gd name="T19" fmla="*/ 13 h 16"/>
                <a:gd name="T20" fmla="*/ 16 w 23"/>
                <a:gd name="T21" fmla="*/ 16 h 16"/>
                <a:gd name="T22" fmla="*/ 13 w 23"/>
                <a:gd name="T23" fmla="*/ 16 h 16"/>
                <a:gd name="T24" fmla="*/ 3 w 23"/>
                <a:gd name="T25" fmla="*/ 13 h 16"/>
                <a:gd name="T26" fmla="*/ 0 w 23"/>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6"/>
                <a:gd name="T44" fmla="*/ 23 w 23"/>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6">
                  <a:moveTo>
                    <a:pt x="0" y="10"/>
                  </a:moveTo>
                  <a:lnTo>
                    <a:pt x="3" y="6"/>
                  </a:lnTo>
                  <a:lnTo>
                    <a:pt x="6" y="3"/>
                  </a:lnTo>
                  <a:lnTo>
                    <a:pt x="6" y="0"/>
                  </a:lnTo>
                  <a:lnTo>
                    <a:pt x="10" y="0"/>
                  </a:lnTo>
                  <a:lnTo>
                    <a:pt x="16" y="6"/>
                  </a:lnTo>
                  <a:lnTo>
                    <a:pt x="19" y="6"/>
                  </a:lnTo>
                  <a:lnTo>
                    <a:pt x="23" y="10"/>
                  </a:lnTo>
                  <a:lnTo>
                    <a:pt x="23" y="13"/>
                  </a:lnTo>
                  <a:lnTo>
                    <a:pt x="16" y="16"/>
                  </a:lnTo>
                  <a:lnTo>
                    <a:pt x="13" y="16"/>
                  </a:lnTo>
                  <a:lnTo>
                    <a:pt x="3" y="13"/>
                  </a:lnTo>
                  <a:lnTo>
                    <a:pt x="0" y="10"/>
                  </a:lnTo>
                  <a:close/>
                </a:path>
              </a:pathLst>
            </a:custGeom>
            <a:solidFill>
              <a:srgbClr val="CCCCCC"/>
            </a:solidFill>
            <a:ln w="9525">
              <a:noFill/>
              <a:round/>
              <a:headEnd/>
              <a:tailEnd/>
            </a:ln>
          </p:spPr>
          <p:txBody>
            <a:bodyPr/>
            <a:lstStyle/>
            <a:p>
              <a:endParaRPr lang="en-US"/>
            </a:p>
          </p:txBody>
        </p:sp>
        <p:sp>
          <p:nvSpPr>
            <p:cNvPr id="32023" name="Freeform 455"/>
            <p:cNvSpPr>
              <a:spLocks/>
            </p:cNvSpPr>
            <p:nvPr/>
          </p:nvSpPr>
          <p:spPr bwMode="auto">
            <a:xfrm>
              <a:off x="1578" y="2486"/>
              <a:ext cx="32" cy="22"/>
            </a:xfrm>
            <a:custGeom>
              <a:avLst/>
              <a:gdLst>
                <a:gd name="T0" fmla="*/ 0 w 23"/>
                <a:gd name="T1" fmla="*/ 10 h 16"/>
                <a:gd name="T2" fmla="*/ 3 w 23"/>
                <a:gd name="T3" fmla="*/ 6 h 16"/>
                <a:gd name="T4" fmla="*/ 6 w 23"/>
                <a:gd name="T5" fmla="*/ 3 h 16"/>
                <a:gd name="T6" fmla="*/ 6 w 23"/>
                <a:gd name="T7" fmla="*/ 0 h 16"/>
                <a:gd name="T8" fmla="*/ 10 w 23"/>
                <a:gd name="T9" fmla="*/ 0 h 16"/>
                <a:gd name="T10" fmla="*/ 16 w 23"/>
                <a:gd name="T11" fmla="*/ 6 h 16"/>
                <a:gd name="T12" fmla="*/ 19 w 23"/>
                <a:gd name="T13" fmla="*/ 6 h 16"/>
                <a:gd name="T14" fmla="*/ 19 w 23"/>
                <a:gd name="T15" fmla="*/ 6 h 16"/>
                <a:gd name="T16" fmla="*/ 23 w 23"/>
                <a:gd name="T17" fmla="*/ 10 h 16"/>
                <a:gd name="T18" fmla="*/ 23 w 23"/>
                <a:gd name="T19" fmla="*/ 13 h 16"/>
                <a:gd name="T20" fmla="*/ 16 w 23"/>
                <a:gd name="T21" fmla="*/ 16 h 16"/>
                <a:gd name="T22" fmla="*/ 13 w 23"/>
                <a:gd name="T23" fmla="*/ 16 h 16"/>
                <a:gd name="T24" fmla="*/ 3 w 23"/>
                <a:gd name="T25" fmla="*/ 13 h 16"/>
                <a:gd name="T26" fmla="*/ 0 w 23"/>
                <a:gd name="T27" fmla="*/ 10 h 16"/>
                <a:gd name="T28" fmla="*/ 0 w 23"/>
                <a:gd name="T29" fmla="*/ 1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6"/>
                <a:gd name="T47" fmla="*/ 23 w 23"/>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6">
                  <a:moveTo>
                    <a:pt x="0" y="10"/>
                  </a:moveTo>
                  <a:lnTo>
                    <a:pt x="3" y="6"/>
                  </a:lnTo>
                  <a:lnTo>
                    <a:pt x="6" y="3"/>
                  </a:lnTo>
                  <a:lnTo>
                    <a:pt x="6" y="0"/>
                  </a:lnTo>
                  <a:lnTo>
                    <a:pt x="10" y="0"/>
                  </a:lnTo>
                  <a:lnTo>
                    <a:pt x="16" y="6"/>
                  </a:lnTo>
                  <a:lnTo>
                    <a:pt x="19" y="6"/>
                  </a:lnTo>
                  <a:lnTo>
                    <a:pt x="23" y="10"/>
                  </a:lnTo>
                  <a:lnTo>
                    <a:pt x="23" y="13"/>
                  </a:lnTo>
                  <a:lnTo>
                    <a:pt x="16" y="16"/>
                  </a:lnTo>
                  <a:lnTo>
                    <a:pt x="13" y="16"/>
                  </a:lnTo>
                  <a:lnTo>
                    <a:pt x="3" y="13"/>
                  </a:lnTo>
                  <a:lnTo>
                    <a:pt x="0" y="10"/>
                  </a:lnTo>
                </a:path>
              </a:pathLst>
            </a:custGeom>
            <a:noFill/>
            <a:ln w="0">
              <a:solidFill>
                <a:srgbClr val="7F7F7F"/>
              </a:solidFill>
              <a:round/>
              <a:headEnd/>
              <a:tailEnd/>
            </a:ln>
          </p:spPr>
          <p:txBody>
            <a:bodyPr/>
            <a:lstStyle/>
            <a:p>
              <a:endParaRPr lang="en-US"/>
            </a:p>
          </p:txBody>
        </p:sp>
        <p:sp>
          <p:nvSpPr>
            <p:cNvPr id="32024" name="Freeform 456"/>
            <p:cNvSpPr>
              <a:spLocks/>
            </p:cNvSpPr>
            <p:nvPr/>
          </p:nvSpPr>
          <p:spPr bwMode="auto">
            <a:xfrm>
              <a:off x="1610" y="2477"/>
              <a:ext cx="56" cy="76"/>
            </a:xfrm>
            <a:custGeom>
              <a:avLst/>
              <a:gdLst>
                <a:gd name="T0" fmla="*/ 16 w 41"/>
                <a:gd name="T1" fmla="*/ 48 h 54"/>
                <a:gd name="T2" fmla="*/ 16 w 41"/>
                <a:gd name="T3" fmla="*/ 48 h 54"/>
                <a:gd name="T4" fmla="*/ 22 w 41"/>
                <a:gd name="T5" fmla="*/ 51 h 54"/>
                <a:gd name="T6" fmla="*/ 25 w 41"/>
                <a:gd name="T7" fmla="*/ 51 h 54"/>
                <a:gd name="T8" fmla="*/ 28 w 41"/>
                <a:gd name="T9" fmla="*/ 54 h 54"/>
                <a:gd name="T10" fmla="*/ 35 w 41"/>
                <a:gd name="T11" fmla="*/ 51 h 54"/>
                <a:gd name="T12" fmla="*/ 32 w 41"/>
                <a:gd name="T13" fmla="*/ 45 h 54"/>
                <a:gd name="T14" fmla="*/ 35 w 41"/>
                <a:gd name="T15" fmla="*/ 41 h 54"/>
                <a:gd name="T16" fmla="*/ 38 w 41"/>
                <a:gd name="T17" fmla="*/ 16 h 54"/>
                <a:gd name="T18" fmla="*/ 41 w 41"/>
                <a:gd name="T19" fmla="*/ 9 h 54"/>
                <a:gd name="T20" fmla="*/ 41 w 41"/>
                <a:gd name="T21" fmla="*/ 0 h 54"/>
                <a:gd name="T22" fmla="*/ 38 w 41"/>
                <a:gd name="T23" fmla="*/ 0 h 54"/>
                <a:gd name="T24" fmla="*/ 32 w 41"/>
                <a:gd name="T25" fmla="*/ 3 h 54"/>
                <a:gd name="T26" fmla="*/ 28 w 41"/>
                <a:gd name="T27" fmla="*/ 3 h 54"/>
                <a:gd name="T28" fmla="*/ 25 w 41"/>
                <a:gd name="T29" fmla="*/ 0 h 54"/>
                <a:gd name="T30" fmla="*/ 22 w 41"/>
                <a:gd name="T31" fmla="*/ 6 h 54"/>
                <a:gd name="T32" fmla="*/ 22 w 41"/>
                <a:gd name="T33" fmla="*/ 9 h 54"/>
                <a:gd name="T34" fmla="*/ 19 w 41"/>
                <a:gd name="T35" fmla="*/ 12 h 54"/>
                <a:gd name="T36" fmla="*/ 12 w 41"/>
                <a:gd name="T37" fmla="*/ 9 h 54"/>
                <a:gd name="T38" fmla="*/ 12 w 41"/>
                <a:gd name="T39" fmla="*/ 16 h 54"/>
                <a:gd name="T40" fmla="*/ 9 w 41"/>
                <a:gd name="T41" fmla="*/ 16 h 54"/>
                <a:gd name="T42" fmla="*/ 6 w 41"/>
                <a:gd name="T43" fmla="*/ 19 h 54"/>
                <a:gd name="T44" fmla="*/ 6 w 41"/>
                <a:gd name="T45" fmla="*/ 22 h 54"/>
                <a:gd name="T46" fmla="*/ 3 w 41"/>
                <a:gd name="T47" fmla="*/ 25 h 54"/>
                <a:gd name="T48" fmla="*/ 0 w 41"/>
                <a:gd name="T49" fmla="*/ 25 h 54"/>
                <a:gd name="T50" fmla="*/ 0 w 41"/>
                <a:gd name="T51" fmla="*/ 25 h 54"/>
                <a:gd name="T52" fmla="*/ 16 w 41"/>
                <a:gd name="T53" fmla="*/ 48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
                <a:gd name="T82" fmla="*/ 0 h 54"/>
                <a:gd name="T83" fmla="*/ 41 w 41"/>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 h="54">
                  <a:moveTo>
                    <a:pt x="16" y="48"/>
                  </a:moveTo>
                  <a:lnTo>
                    <a:pt x="16" y="48"/>
                  </a:lnTo>
                  <a:lnTo>
                    <a:pt x="22" y="51"/>
                  </a:lnTo>
                  <a:lnTo>
                    <a:pt x="25" y="51"/>
                  </a:lnTo>
                  <a:lnTo>
                    <a:pt x="28" y="54"/>
                  </a:lnTo>
                  <a:lnTo>
                    <a:pt x="35" y="51"/>
                  </a:lnTo>
                  <a:lnTo>
                    <a:pt x="32" y="45"/>
                  </a:lnTo>
                  <a:lnTo>
                    <a:pt x="35" y="41"/>
                  </a:lnTo>
                  <a:lnTo>
                    <a:pt x="38" y="16"/>
                  </a:lnTo>
                  <a:lnTo>
                    <a:pt x="41" y="9"/>
                  </a:lnTo>
                  <a:lnTo>
                    <a:pt x="41" y="0"/>
                  </a:lnTo>
                  <a:lnTo>
                    <a:pt x="38" y="0"/>
                  </a:lnTo>
                  <a:lnTo>
                    <a:pt x="32" y="3"/>
                  </a:lnTo>
                  <a:lnTo>
                    <a:pt x="28" y="3"/>
                  </a:lnTo>
                  <a:lnTo>
                    <a:pt x="25" y="0"/>
                  </a:lnTo>
                  <a:lnTo>
                    <a:pt x="22" y="6"/>
                  </a:lnTo>
                  <a:lnTo>
                    <a:pt x="22" y="9"/>
                  </a:lnTo>
                  <a:lnTo>
                    <a:pt x="19" y="12"/>
                  </a:lnTo>
                  <a:lnTo>
                    <a:pt x="12" y="9"/>
                  </a:lnTo>
                  <a:lnTo>
                    <a:pt x="12" y="16"/>
                  </a:lnTo>
                  <a:lnTo>
                    <a:pt x="9" y="16"/>
                  </a:lnTo>
                  <a:lnTo>
                    <a:pt x="6" y="19"/>
                  </a:lnTo>
                  <a:lnTo>
                    <a:pt x="6" y="22"/>
                  </a:lnTo>
                  <a:lnTo>
                    <a:pt x="3" y="25"/>
                  </a:lnTo>
                  <a:lnTo>
                    <a:pt x="0" y="25"/>
                  </a:lnTo>
                  <a:lnTo>
                    <a:pt x="16" y="48"/>
                  </a:lnTo>
                  <a:close/>
                </a:path>
              </a:pathLst>
            </a:custGeom>
            <a:solidFill>
              <a:srgbClr val="CCCCCC"/>
            </a:solidFill>
            <a:ln w="9525">
              <a:noFill/>
              <a:round/>
              <a:headEnd/>
              <a:tailEnd/>
            </a:ln>
          </p:spPr>
          <p:txBody>
            <a:bodyPr/>
            <a:lstStyle/>
            <a:p>
              <a:endParaRPr lang="en-US"/>
            </a:p>
          </p:txBody>
        </p:sp>
        <p:sp>
          <p:nvSpPr>
            <p:cNvPr id="32025" name="Freeform 457"/>
            <p:cNvSpPr>
              <a:spLocks/>
            </p:cNvSpPr>
            <p:nvPr/>
          </p:nvSpPr>
          <p:spPr bwMode="auto">
            <a:xfrm>
              <a:off x="1610" y="2477"/>
              <a:ext cx="56" cy="76"/>
            </a:xfrm>
            <a:custGeom>
              <a:avLst/>
              <a:gdLst>
                <a:gd name="T0" fmla="*/ 16 w 41"/>
                <a:gd name="T1" fmla="*/ 48 h 54"/>
                <a:gd name="T2" fmla="*/ 16 w 41"/>
                <a:gd name="T3" fmla="*/ 48 h 54"/>
                <a:gd name="T4" fmla="*/ 22 w 41"/>
                <a:gd name="T5" fmla="*/ 51 h 54"/>
                <a:gd name="T6" fmla="*/ 25 w 41"/>
                <a:gd name="T7" fmla="*/ 51 h 54"/>
                <a:gd name="T8" fmla="*/ 28 w 41"/>
                <a:gd name="T9" fmla="*/ 54 h 54"/>
                <a:gd name="T10" fmla="*/ 35 w 41"/>
                <a:gd name="T11" fmla="*/ 51 h 54"/>
                <a:gd name="T12" fmla="*/ 32 w 41"/>
                <a:gd name="T13" fmla="*/ 45 h 54"/>
                <a:gd name="T14" fmla="*/ 35 w 41"/>
                <a:gd name="T15" fmla="*/ 41 h 54"/>
                <a:gd name="T16" fmla="*/ 38 w 41"/>
                <a:gd name="T17" fmla="*/ 16 h 54"/>
                <a:gd name="T18" fmla="*/ 41 w 41"/>
                <a:gd name="T19" fmla="*/ 9 h 54"/>
                <a:gd name="T20" fmla="*/ 41 w 41"/>
                <a:gd name="T21" fmla="*/ 0 h 54"/>
                <a:gd name="T22" fmla="*/ 38 w 41"/>
                <a:gd name="T23" fmla="*/ 0 h 54"/>
                <a:gd name="T24" fmla="*/ 32 w 41"/>
                <a:gd name="T25" fmla="*/ 3 h 54"/>
                <a:gd name="T26" fmla="*/ 28 w 41"/>
                <a:gd name="T27" fmla="*/ 3 h 54"/>
                <a:gd name="T28" fmla="*/ 25 w 41"/>
                <a:gd name="T29" fmla="*/ 0 h 54"/>
                <a:gd name="T30" fmla="*/ 22 w 41"/>
                <a:gd name="T31" fmla="*/ 6 h 54"/>
                <a:gd name="T32" fmla="*/ 22 w 41"/>
                <a:gd name="T33" fmla="*/ 9 h 54"/>
                <a:gd name="T34" fmla="*/ 19 w 41"/>
                <a:gd name="T35" fmla="*/ 12 h 54"/>
                <a:gd name="T36" fmla="*/ 12 w 41"/>
                <a:gd name="T37" fmla="*/ 9 h 54"/>
                <a:gd name="T38" fmla="*/ 12 w 41"/>
                <a:gd name="T39" fmla="*/ 16 h 54"/>
                <a:gd name="T40" fmla="*/ 9 w 41"/>
                <a:gd name="T41" fmla="*/ 16 h 54"/>
                <a:gd name="T42" fmla="*/ 6 w 41"/>
                <a:gd name="T43" fmla="*/ 19 h 54"/>
                <a:gd name="T44" fmla="*/ 6 w 41"/>
                <a:gd name="T45" fmla="*/ 22 h 54"/>
                <a:gd name="T46" fmla="*/ 3 w 41"/>
                <a:gd name="T47" fmla="*/ 25 h 54"/>
                <a:gd name="T48" fmla="*/ 0 w 41"/>
                <a:gd name="T49" fmla="*/ 25 h 54"/>
                <a:gd name="T50" fmla="*/ 0 w 41"/>
                <a:gd name="T51" fmla="*/ 25 h 54"/>
                <a:gd name="T52" fmla="*/ 16 w 41"/>
                <a:gd name="T53" fmla="*/ 48 h 54"/>
                <a:gd name="T54" fmla="*/ 16 w 41"/>
                <a:gd name="T55" fmla="*/ 48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54"/>
                <a:gd name="T86" fmla="*/ 41 w 41"/>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54">
                  <a:moveTo>
                    <a:pt x="16" y="48"/>
                  </a:moveTo>
                  <a:lnTo>
                    <a:pt x="16" y="48"/>
                  </a:lnTo>
                  <a:lnTo>
                    <a:pt x="22" y="51"/>
                  </a:lnTo>
                  <a:lnTo>
                    <a:pt x="25" y="51"/>
                  </a:lnTo>
                  <a:lnTo>
                    <a:pt x="28" y="54"/>
                  </a:lnTo>
                  <a:lnTo>
                    <a:pt x="35" y="51"/>
                  </a:lnTo>
                  <a:lnTo>
                    <a:pt x="32" y="45"/>
                  </a:lnTo>
                  <a:lnTo>
                    <a:pt x="35" y="41"/>
                  </a:lnTo>
                  <a:lnTo>
                    <a:pt x="38" y="16"/>
                  </a:lnTo>
                  <a:lnTo>
                    <a:pt x="41" y="9"/>
                  </a:lnTo>
                  <a:lnTo>
                    <a:pt x="41" y="0"/>
                  </a:lnTo>
                  <a:lnTo>
                    <a:pt x="38" y="0"/>
                  </a:lnTo>
                  <a:lnTo>
                    <a:pt x="32" y="3"/>
                  </a:lnTo>
                  <a:lnTo>
                    <a:pt x="28" y="3"/>
                  </a:lnTo>
                  <a:lnTo>
                    <a:pt x="25" y="0"/>
                  </a:lnTo>
                  <a:lnTo>
                    <a:pt x="22" y="6"/>
                  </a:lnTo>
                  <a:lnTo>
                    <a:pt x="22" y="9"/>
                  </a:lnTo>
                  <a:lnTo>
                    <a:pt x="19" y="12"/>
                  </a:lnTo>
                  <a:lnTo>
                    <a:pt x="12" y="9"/>
                  </a:lnTo>
                  <a:lnTo>
                    <a:pt x="12" y="16"/>
                  </a:lnTo>
                  <a:lnTo>
                    <a:pt x="9" y="16"/>
                  </a:lnTo>
                  <a:lnTo>
                    <a:pt x="6" y="19"/>
                  </a:lnTo>
                  <a:lnTo>
                    <a:pt x="6" y="22"/>
                  </a:lnTo>
                  <a:lnTo>
                    <a:pt x="3" y="25"/>
                  </a:lnTo>
                  <a:lnTo>
                    <a:pt x="0" y="25"/>
                  </a:lnTo>
                  <a:lnTo>
                    <a:pt x="16" y="48"/>
                  </a:lnTo>
                </a:path>
              </a:pathLst>
            </a:custGeom>
            <a:noFill/>
            <a:ln w="0">
              <a:solidFill>
                <a:srgbClr val="7F7F7F"/>
              </a:solidFill>
              <a:round/>
              <a:headEnd/>
              <a:tailEnd/>
            </a:ln>
          </p:spPr>
          <p:txBody>
            <a:bodyPr/>
            <a:lstStyle/>
            <a:p>
              <a:endParaRPr lang="en-US"/>
            </a:p>
          </p:txBody>
        </p:sp>
        <p:sp>
          <p:nvSpPr>
            <p:cNvPr id="32026" name="Freeform 458"/>
            <p:cNvSpPr>
              <a:spLocks/>
            </p:cNvSpPr>
            <p:nvPr/>
          </p:nvSpPr>
          <p:spPr bwMode="auto">
            <a:xfrm>
              <a:off x="1587" y="2459"/>
              <a:ext cx="79" cy="53"/>
            </a:xfrm>
            <a:custGeom>
              <a:avLst/>
              <a:gdLst>
                <a:gd name="T0" fmla="*/ 58 w 58"/>
                <a:gd name="T1" fmla="*/ 13 h 38"/>
                <a:gd name="T2" fmla="*/ 55 w 58"/>
                <a:gd name="T3" fmla="*/ 13 h 38"/>
                <a:gd name="T4" fmla="*/ 49 w 58"/>
                <a:gd name="T5" fmla="*/ 16 h 38"/>
                <a:gd name="T6" fmla="*/ 45 w 58"/>
                <a:gd name="T7" fmla="*/ 16 h 38"/>
                <a:gd name="T8" fmla="*/ 42 w 58"/>
                <a:gd name="T9" fmla="*/ 13 h 38"/>
                <a:gd name="T10" fmla="*/ 39 w 58"/>
                <a:gd name="T11" fmla="*/ 19 h 38"/>
                <a:gd name="T12" fmla="*/ 39 w 58"/>
                <a:gd name="T13" fmla="*/ 22 h 38"/>
                <a:gd name="T14" fmla="*/ 36 w 58"/>
                <a:gd name="T15" fmla="*/ 25 h 38"/>
                <a:gd name="T16" fmla="*/ 29 w 58"/>
                <a:gd name="T17" fmla="*/ 22 h 38"/>
                <a:gd name="T18" fmla="*/ 29 w 58"/>
                <a:gd name="T19" fmla="*/ 29 h 38"/>
                <a:gd name="T20" fmla="*/ 26 w 58"/>
                <a:gd name="T21" fmla="*/ 29 h 38"/>
                <a:gd name="T22" fmla="*/ 23 w 58"/>
                <a:gd name="T23" fmla="*/ 32 h 38"/>
                <a:gd name="T24" fmla="*/ 23 w 58"/>
                <a:gd name="T25" fmla="*/ 35 h 38"/>
                <a:gd name="T26" fmla="*/ 20 w 58"/>
                <a:gd name="T27" fmla="*/ 38 h 38"/>
                <a:gd name="T28" fmla="*/ 17 w 58"/>
                <a:gd name="T29" fmla="*/ 32 h 38"/>
                <a:gd name="T30" fmla="*/ 17 w 58"/>
                <a:gd name="T31" fmla="*/ 32 h 38"/>
                <a:gd name="T32" fmla="*/ 17 w 58"/>
                <a:gd name="T33" fmla="*/ 29 h 38"/>
                <a:gd name="T34" fmla="*/ 13 w 58"/>
                <a:gd name="T35" fmla="*/ 25 h 38"/>
                <a:gd name="T36" fmla="*/ 13 w 58"/>
                <a:gd name="T37" fmla="*/ 25 h 38"/>
                <a:gd name="T38" fmla="*/ 10 w 58"/>
                <a:gd name="T39" fmla="*/ 25 h 38"/>
                <a:gd name="T40" fmla="*/ 4 w 58"/>
                <a:gd name="T41" fmla="*/ 19 h 38"/>
                <a:gd name="T42" fmla="*/ 0 w 58"/>
                <a:gd name="T43" fmla="*/ 19 h 38"/>
                <a:gd name="T44" fmla="*/ 4 w 58"/>
                <a:gd name="T45" fmla="*/ 16 h 38"/>
                <a:gd name="T46" fmla="*/ 4 w 58"/>
                <a:gd name="T47" fmla="*/ 13 h 38"/>
                <a:gd name="T48" fmla="*/ 10 w 58"/>
                <a:gd name="T49" fmla="*/ 3 h 38"/>
                <a:gd name="T50" fmla="*/ 13 w 58"/>
                <a:gd name="T51" fmla="*/ 3 h 38"/>
                <a:gd name="T52" fmla="*/ 17 w 58"/>
                <a:gd name="T53" fmla="*/ 0 h 38"/>
                <a:gd name="T54" fmla="*/ 26 w 58"/>
                <a:gd name="T55" fmla="*/ 0 h 38"/>
                <a:gd name="T56" fmla="*/ 36 w 58"/>
                <a:gd name="T57" fmla="*/ 0 h 38"/>
                <a:gd name="T58" fmla="*/ 39 w 58"/>
                <a:gd name="T59" fmla="*/ 0 h 38"/>
                <a:gd name="T60" fmla="*/ 42 w 58"/>
                <a:gd name="T61" fmla="*/ 0 h 38"/>
                <a:gd name="T62" fmla="*/ 52 w 58"/>
                <a:gd name="T63" fmla="*/ 3 h 38"/>
                <a:gd name="T64" fmla="*/ 55 w 58"/>
                <a:gd name="T65" fmla="*/ 6 h 38"/>
                <a:gd name="T66" fmla="*/ 58 w 58"/>
                <a:gd name="T67" fmla="*/ 13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38"/>
                <a:gd name="T104" fmla="*/ 58 w 58"/>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38">
                  <a:moveTo>
                    <a:pt x="58" y="13"/>
                  </a:moveTo>
                  <a:lnTo>
                    <a:pt x="55" y="13"/>
                  </a:lnTo>
                  <a:lnTo>
                    <a:pt x="49" y="16"/>
                  </a:lnTo>
                  <a:lnTo>
                    <a:pt x="45" y="16"/>
                  </a:lnTo>
                  <a:lnTo>
                    <a:pt x="42" y="13"/>
                  </a:lnTo>
                  <a:lnTo>
                    <a:pt x="39" y="19"/>
                  </a:lnTo>
                  <a:lnTo>
                    <a:pt x="39" y="22"/>
                  </a:lnTo>
                  <a:lnTo>
                    <a:pt x="36" y="25"/>
                  </a:lnTo>
                  <a:lnTo>
                    <a:pt x="29" y="22"/>
                  </a:lnTo>
                  <a:lnTo>
                    <a:pt x="29" y="29"/>
                  </a:lnTo>
                  <a:lnTo>
                    <a:pt x="26" y="29"/>
                  </a:lnTo>
                  <a:lnTo>
                    <a:pt x="23" y="32"/>
                  </a:lnTo>
                  <a:lnTo>
                    <a:pt x="23" y="35"/>
                  </a:lnTo>
                  <a:lnTo>
                    <a:pt x="20" y="38"/>
                  </a:lnTo>
                  <a:lnTo>
                    <a:pt x="17" y="32"/>
                  </a:lnTo>
                  <a:lnTo>
                    <a:pt x="17" y="29"/>
                  </a:lnTo>
                  <a:lnTo>
                    <a:pt x="13" y="25"/>
                  </a:lnTo>
                  <a:lnTo>
                    <a:pt x="10" y="25"/>
                  </a:lnTo>
                  <a:lnTo>
                    <a:pt x="4" y="19"/>
                  </a:lnTo>
                  <a:lnTo>
                    <a:pt x="0" y="19"/>
                  </a:lnTo>
                  <a:lnTo>
                    <a:pt x="4" y="16"/>
                  </a:lnTo>
                  <a:lnTo>
                    <a:pt x="4" y="13"/>
                  </a:lnTo>
                  <a:lnTo>
                    <a:pt x="10" y="3"/>
                  </a:lnTo>
                  <a:lnTo>
                    <a:pt x="13" y="3"/>
                  </a:lnTo>
                  <a:lnTo>
                    <a:pt x="17" y="0"/>
                  </a:lnTo>
                  <a:lnTo>
                    <a:pt x="26" y="0"/>
                  </a:lnTo>
                  <a:lnTo>
                    <a:pt x="36" y="0"/>
                  </a:lnTo>
                  <a:lnTo>
                    <a:pt x="39" y="0"/>
                  </a:lnTo>
                  <a:lnTo>
                    <a:pt x="42" y="0"/>
                  </a:lnTo>
                  <a:lnTo>
                    <a:pt x="52" y="3"/>
                  </a:lnTo>
                  <a:lnTo>
                    <a:pt x="55" y="6"/>
                  </a:lnTo>
                  <a:lnTo>
                    <a:pt x="58" y="13"/>
                  </a:lnTo>
                  <a:close/>
                </a:path>
              </a:pathLst>
            </a:custGeom>
            <a:solidFill>
              <a:srgbClr val="CCCCCC"/>
            </a:solidFill>
            <a:ln w="9525">
              <a:noFill/>
              <a:round/>
              <a:headEnd/>
              <a:tailEnd/>
            </a:ln>
          </p:spPr>
          <p:txBody>
            <a:bodyPr/>
            <a:lstStyle/>
            <a:p>
              <a:endParaRPr lang="en-US"/>
            </a:p>
          </p:txBody>
        </p:sp>
        <p:sp>
          <p:nvSpPr>
            <p:cNvPr id="32027" name="Freeform 459"/>
            <p:cNvSpPr>
              <a:spLocks/>
            </p:cNvSpPr>
            <p:nvPr/>
          </p:nvSpPr>
          <p:spPr bwMode="auto">
            <a:xfrm>
              <a:off x="1587" y="2459"/>
              <a:ext cx="79" cy="53"/>
            </a:xfrm>
            <a:custGeom>
              <a:avLst/>
              <a:gdLst>
                <a:gd name="T0" fmla="*/ 58 w 58"/>
                <a:gd name="T1" fmla="*/ 13 h 38"/>
                <a:gd name="T2" fmla="*/ 55 w 58"/>
                <a:gd name="T3" fmla="*/ 13 h 38"/>
                <a:gd name="T4" fmla="*/ 49 w 58"/>
                <a:gd name="T5" fmla="*/ 16 h 38"/>
                <a:gd name="T6" fmla="*/ 45 w 58"/>
                <a:gd name="T7" fmla="*/ 16 h 38"/>
                <a:gd name="T8" fmla="*/ 42 w 58"/>
                <a:gd name="T9" fmla="*/ 13 h 38"/>
                <a:gd name="T10" fmla="*/ 39 w 58"/>
                <a:gd name="T11" fmla="*/ 19 h 38"/>
                <a:gd name="T12" fmla="*/ 39 w 58"/>
                <a:gd name="T13" fmla="*/ 22 h 38"/>
                <a:gd name="T14" fmla="*/ 36 w 58"/>
                <a:gd name="T15" fmla="*/ 25 h 38"/>
                <a:gd name="T16" fmla="*/ 29 w 58"/>
                <a:gd name="T17" fmla="*/ 22 h 38"/>
                <a:gd name="T18" fmla="*/ 29 w 58"/>
                <a:gd name="T19" fmla="*/ 29 h 38"/>
                <a:gd name="T20" fmla="*/ 26 w 58"/>
                <a:gd name="T21" fmla="*/ 29 h 38"/>
                <a:gd name="T22" fmla="*/ 23 w 58"/>
                <a:gd name="T23" fmla="*/ 32 h 38"/>
                <a:gd name="T24" fmla="*/ 23 w 58"/>
                <a:gd name="T25" fmla="*/ 35 h 38"/>
                <a:gd name="T26" fmla="*/ 20 w 58"/>
                <a:gd name="T27" fmla="*/ 38 h 38"/>
                <a:gd name="T28" fmla="*/ 17 w 58"/>
                <a:gd name="T29" fmla="*/ 32 h 38"/>
                <a:gd name="T30" fmla="*/ 17 w 58"/>
                <a:gd name="T31" fmla="*/ 32 h 38"/>
                <a:gd name="T32" fmla="*/ 17 w 58"/>
                <a:gd name="T33" fmla="*/ 29 h 38"/>
                <a:gd name="T34" fmla="*/ 13 w 58"/>
                <a:gd name="T35" fmla="*/ 25 h 38"/>
                <a:gd name="T36" fmla="*/ 13 w 58"/>
                <a:gd name="T37" fmla="*/ 25 h 38"/>
                <a:gd name="T38" fmla="*/ 10 w 58"/>
                <a:gd name="T39" fmla="*/ 25 h 38"/>
                <a:gd name="T40" fmla="*/ 4 w 58"/>
                <a:gd name="T41" fmla="*/ 19 h 38"/>
                <a:gd name="T42" fmla="*/ 0 w 58"/>
                <a:gd name="T43" fmla="*/ 19 h 38"/>
                <a:gd name="T44" fmla="*/ 4 w 58"/>
                <a:gd name="T45" fmla="*/ 16 h 38"/>
                <a:gd name="T46" fmla="*/ 4 w 58"/>
                <a:gd name="T47" fmla="*/ 13 h 38"/>
                <a:gd name="T48" fmla="*/ 10 w 58"/>
                <a:gd name="T49" fmla="*/ 3 h 38"/>
                <a:gd name="T50" fmla="*/ 13 w 58"/>
                <a:gd name="T51" fmla="*/ 3 h 38"/>
                <a:gd name="T52" fmla="*/ 17 w 58"/>
                <a:gd name="T53" fmla="*/ 0 h 38"/>
                <a:gd name="T54" fmla="*/ 26 w 58"/>
                <a:gd name="T55" fmla="*/ 0 h 38"/>
                <a:gd name="T56" fmla="*/ 36 w 58"/>
                <a:gd name="T57" fmla="*/ 0 h 38"/>
                <a:gd name="T58" fmla="*/ 39 w 58"/>
                <a:gd name="T59" fmla="*/ 0 h 38"/>
                <a:gd name="T60" fmla="*/ 42 w 58"/>
                <a:gd name="T61" fmla="*/ 0 h 38"/>
                <a:gd name="T62" fmla="*/ 52 w 58"/>
                <a:gd name="T63" fmla="*/ 3 h 38"/>
                <a:gd name="T64" fmla="*/ 55 w 58"/>
                <a:gd name="T65" fmla="*/ 6 h 38"/>
                <a:gd name="T66" fmla="*/ 58 w 58"/>
                <a:gd name="T67" fmla="*/ 13 h 38"/>
                <a:gd name="T68" fmla="*/ 58 w 58"/>
                <a:gd name="T69" fmla="*/ 13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8"/>
                <a:gd name="T107" fmla="*/ 58 w 58"/>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8">
                  <a:moveTo>
                    <a:pt x="58" y="13"/>
                  </a:moveTo>
                  <a:lnTo>
                    <a:pt x="55" y="13"/>
                  </a:lnTo>
                  <a:lnTo>
                    <a:pt x="49" y="16"/>
                  </a:lnTo>
                  <a:lnTo>
                    <a:pt x="45" y="16"/>
                  </a:lnTo>
                  <a:lnTo>
                    <a:pt x="42" y="13"/>
                  </a:lnTo>
                  <a:lnTo>
                    <a:pt x="39" y="19"/>
                  </a:lnTo>
                  <a:lnTo>
                    <a:pt x="39" y="22"/>
                  </a:lnTo>
                  <a:lnTo>
                    <a:pt x="36" y="25"/>
                  </a:lnTo>
                  <a:lnTo>
                    <a:pt x="29" y="22"/>
                  </a:lnTo>
                  <a:lnTo>
                    <a:pt x="29" y="29"/>
                  </a:lnTo>
                  <a:lnTo>
                    <a:pt x="26" y="29"/>
                  </a:lnTo>
                  <a:lnTo>
                    <a:pt x="23" y="32"/>
                  </a:lnTo>
                  <a:lnTo>
                    <a:pt x="23" y="35"/>
                  </a:lnTo>
                  <a:lnTo>
                    <a:pt x="20" y="38"/>
                  </a:lnTo>
                  <a:lnTo>
                    <a:pt x="17" y="32"/>
                  </a:lnTo>
                  <a:lnTo>
                    <a:pt x="17" y="29"/>
                  </a:lnTo>
                  <a:lnTo>
                    <a:pt x="13" y="25"/>
                  </a:lnTo>
                  <a:lnTo>
                    <a:pt x="10" y="25"/>
                  </a:lnTo>
                  <a:lnTo>
                    <a:pt x="4" y="19"/>
                  </a:lnTo>
                  <a:lnTo>
                    <a:pt x="0" y="19"/>
                  </a:lnTo>
                  <a:lnTo>
                    <a:pt x="4" y="16"/>
                  </a:lnTo>
                  <a:lnTo>
                    <a:pt x="4" y="13"/>
                  </a:lnTo>
                  <a:lnTo>
                    <a:pt x="10" y="3"/>
                  </a:lnTo>
                  <a:lnTo>
                    <a:pt x="13" y="3"/>
                  </a:lnTo>
                  <a:lnTo>
                    <a:pt x="17" y="0"/>
                  </a:lnTo>
                  <a:lnTo>
                    <a:pt x="26" y="0"/>
                  </a:lnTo>
                  <a:lnTo>
                    <a:pt x="36" y="0"/>
                  </a:lnTo>
                  <a:lnTo>
                    <a:pt x="39" y="0"/>
                  </a:lnTo>
                  <a:lnTo>
                    <a:pt x="42" y="0"/>
                  </a:lnTo>
                  <a:lnTo>
                    <a:pt x="52" y="3"/>
                  </a:lnTo>
                  <a:lnTo>
                    <a:pt x="55" y="6"/>
                  </a:lnTo>
                  <a:lnTo>
                    <a:pt x="58" y="13"/>
                  </a:lnTo>
                </a:path>
              </a:pathLst>
            </a:custGeom>
            <a:noFill/>
            <a:ln w="0">
              <a:solidFill>
                <a:srgbClr val="7F7F7F"/>
              </a:solidFill>
              <a:round/>
              <a:headEnd/>
              <a:tailEnd/>
            </a:ln>
          </p:spPr>
          <p:txBody>
            <a:bodyPr/>
            <a:lstStyle/>
            <a:p>
              <a:endParaRPr lang="en-US"/>
            </a:p>
          </p:txBody>
        </p:sp>
        <p:sp>
          <p:nvSpPr>
            <p:cNvPr id="32028" name="Freeform 460"/>
            <p:cNvSpPr>
              <a:spLocks/>
            </p:cNvSpPr>
            <p:nvPr/>
          </p:nvSpPr>
          <p:spPr bwMode="auto">
            <a:xfrm>
              <a:off x="1626" y="2544"/>
              <a:ext cx="45" cy="49"/>
            </a:xfrm>
            <a:custGeom>
              <a:avLst/>
              <a:gdLst>
                <a:gd name="T0" fmla="*/ 26 w 33"/>
                <a:gd name="T1" fmla="*/ 35 h 35"/>
                <a:gd name="T2" fmla="*/ 29 w 33"/>
                <a:gd name="T3" fmla="*/ 35 h 35"/>
                <a:gd name="T4" fmla="*/ 29 w 33"/>
                <a:gd name="T5" fmla="*/ 29 h 35"/>
                <a:gd name="T6" fmla="*/ 29 w 33"/>
                <a:gd name="T7" fmla="*/ 26 h 35"/>
                <a:gd name="T8" fmla="*/ 29 w 33"/>
                <a:gd name="T9" fmla="*/ 22 h 35"/>
                <a:gd name="T10" fmla="*/ 29 w 33"/>
                <a:gd name="T11" fmla="*/ 19 h 35"/>
                <a:gd name="T12" fmla="*/ 33 w 33"/>
                <a:gd name="T13" fmla="*/ 19 h 35"/>
                <a:gd name="T14" fmla="*/ 26 w 33"/>
                <a:gd name="T15" fmla="*/ 13 h 35"/>
                <a:gd name="T16" fmla="*/ 23 w 33"/>
                <a:gd name="T17" fmla="*/ 3 h 35"/>
                <a:gd name="T18" fmla="*/ 16 w 33"/>
                <a:gd name="T19" fmla="*/ 6 h 35"/>
                <a:gd name="T20" fmla="*/ 13 w 33"/>
                <a:gd name="T21" fmla="*/ 3 h 35"/>
                <a:gd name="T22" fmla="*/ 10 w 33"/>
                <a:gd name="T23" fmla="*/ 3 h 35"/>
                <a:gd name="T24" fmla="*/ 4 w 33"/>
                <a:gd name="T25" fmla="*/ 0 h 35"/>
                <a:gd name="T26" fmla="*/ 4 w 33"/>
                <a:gd name="T27" fmla="*/ 0 h 35"/>
                <a:gd name="T28" fmla="*/ 0 w 33"/>
                <a:gd name="T29" fmla="*/ 10 h 35"/>
                <a:gd name="T30" fmla="*/ 4 w 33"/>
                <a:gd name="T31" fmla="*/ 16 h 35"/>
                <a:gd name="T32" fmla="*/ 10 w 33"/>
                <a:gd name="T33" fmla="*/ 19 h 35"/>
                <a:gd name="T34" fmla="*/ 10 w 33"/>
                <a:gd name="T35" fmla="*/ 16 h 35"/>
                <a:gd name="T36" fmla="*/ 7 w 33"/>
                <a:gd name="T37" fmla="*/ 16 h 35"/>
                <a:gd name="T38" fmla="*/ 10 w 33"/>
                <a:gd name="T39" fmla="*/ 13 h 35"/>
                <a:gd name="T40" fmla="*/ 13 w 33"/>
                <a:gd name="T41" fmla="*/ 22 h 35"/>
                <a:gd name="T42" fmla="*/ 20 w 33"/>
                <a:gd name="T43" fmla="*/ 26 h 35"/>
                <a:gd name="T44" fmla="*/ 20 w 33"/>
                <a:gd name="T45" fmla="*/ 35 h 35"/>
                <a:gd name="T46" fmla="*/ 23 w 33"/>
                <a:gd name="T47" fmla="*/ 35 h 35"/>
                <a:gd name="T48" fmla="*/ 23 w 33"/>
                <a:gd name="T49" fmla="*/ 32 h 35"/>
                <a:gd name="T50" fmla="*/ 23 w 33"/>
                <a:gd name="T51" fmla="*/ 32 h 35"/>
                <a:gd name="T52" fmla="*/ 26 w 33"/>
                <a:gd name="T53" fmla="*/ 35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5"/>
                <a:gd name="T83" fmla="*/ 33 w 33"/>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5">
                  <a:moveTo>
                    <a:pt x="26" y="35"/>
                  </a:moveTo>
                  <a:lnTo>
                    <a:pt x="29" y="35"/>
                  </a:lnTo>
                  <a:lnTo>
                    <a:pt x="29" y="29"/>
                  </a:lnTo>
                  <a:lnTo>
                    <a:pt x="29" y="26"/>
                  </a:lnTo>
                  <a:lnTo>
                    <a:pt x="29" y="22"/>
                  </a:lnTo>
                  <a:lnTo>
                    <a:pt x="29" y="19"/>
                  </a:lnTo>
                  <a:lnTo>
                    <a:pt x="33" y="19"/>
                  </a:lnTo>
                  <a:lnTo>
                    <a:pt x="26" y="13"/>
                  </a:lnTo>
                  <a:lnTo>
                    <a:pt x="23" y="3"/>
                  </a:lnTo>
                  <a:lnTo>
                    <a:pt x="16" y="6"/>
                  </a:lnTo>
                  <a:lnTo>
                    <a:pt x="13" y="3"/>
                  </a:lnTo>
                  <a:lnTo>
                    <a:pt x="10" y="3"/>
                  </a:lnTo>
                  <a:lnTo>
                    <a:pt x="4" y="0"/>
                  </a:lnTo>
                  <a:lnTo>
                    <a:pt x="0" y="10"/>
                  </a:lnTo>
                  <a:lnTo>
                    <a:pt x="4" y="16"/>
                  </a:lnTo>
                  <a:lnTo>
                    <a:pt x="10" y="19"/>
                  </a:lnTo>
                  <a:lnTo>
                    <a:pt x="10" y="16"/>
                  </a:lnTo>
                  <a:lnTo>
                    <a:pt x="7" y="16"/>
                  </a:lnTo>
                  <a:lnTo>
                    <a:pt x="10" y="13"/>
                  </a:lnTo>
                  <a:lnTo>
                    <a:pt x="13" y="22"/>
                  </a:lnTo>
                  <a:lnTo>
                    <a:pt x="20" y="26"/>
                  </a:lnTo>
                  <a:lnTo>
                    <a:pt x="20" y="35"/>
                  </a:lnTo>
                  <a:lnTo>
                    <a:pt x="23" y="35"/>
                  </a:lnTo>
                  <a:lnTo>
                    <a:pt x="23" y="32"/>
                  </a:lnTo>
                  <a:lnTo>
                    <a:pt x="26" y="35"/>
                  </a:lnTo>
                  <a:close/>
                </a:path>
              </a:pathLst>
            </a:custGeom>
            <a:solidFill>
              <a:srgbClr val="CCCCCC"/>
            </a:solidFill>
            <a:ln w="9525">
              <a:noFill/>
              <a:round/>
              <a:headEnd/>
              <a:tailEnd/>
            </a:ln>
          </p:spPr>
          <p:txBody>
            <a:bodyPr/>
            <a:lstStyle/>
            <a:p>
              <a:endParaRPr lang="en-US"/>
            </a:p>
          </p:txBody>
        </p:sp>
        <p:sp>
          <p:nvSpPr>
            <p:cNvPr id="32029" name="Freeform 461"/>
            <p:cNvSpPr>
              <a:spLocks/>
            </p:cNvSpPr>
            <p:nvPr/>
          </p:nvSpPr>
          <p:spPr bwMode="auto">
            <a:xfrm>
              <a:off x="1626" y="2544"/>
              <a:ext cx="45" cy="49"/>
            </a:xfrm>
            <a:custGeom>
              <a:avLst/>
              <a:gdLst>
                <a:gd name="T0" fmla="*/ 26 w 33"/>
                <a:gd name="T1" fmla="*/ 35 h 35"/>
                <a:gd name="T2" fmla="*/ 29 w 33"/>
                <a:gd name="T3" fmla="*/ 35 h 35"/>
                <a:gd name="T4" fmla="*/ 29 w 33"/>
                <a:gd name="T5" fmla="*/ 29 h 35"/>
                <a:gd name="T6" fmla="*/ 29 w 33"/>
                <a:gd name="T7" fmla="*/ 26 h 35"/>
                <a:gd name="T8" fmla="*/ 29 w 33"/>
                <a:gd name="T9" fmla="*/ 22 h 35"/>
                <a:gd name="T10" fmla="*/ 29 w 33"/>
                <a:gd name="T11" fmla="*/ 19 h 35"/>
                <a:gd name="T12" fmla="*/ 33 w 33"/>
                <a:gd name="T13" fmla="*/ 19 h 35"/>
                <a:gd name="T14" fmla="*/ 26 w 33"/>
                <a:gd name="T15" fmla="*/ 13 h 35"/>
                <a:gd name="T16" fmla="*/ 23 w 33"/>
                <a:gd name="T17" fmla="*/ 3 h 35"/>
                <a:gd name="T18" fmla="*/ 16 w 33"/>
                <a:gd name="T19" fmla="*/ 6 h 35"/>
                <a:gd name="T20" fmla="*/ 13 w 33"/>
                <a:gd name="T21" fmla="*/ 3 h 35"/>
                <a:gd name="T22" fmla="*/ 10 w 33"/>
                <a:gd name="T23" fmla="*/ 3 h 35"/>
                <a:gd name="T24" fmla="*/ 4 w 33"/>
                <a:gd name="T25" fmla="*/ 0 h 35"/>
                <a:gd name="T26" fmla="*/ 4 w 33"/>
                <a:gd name="T27" fmla="*/ 0 h 35"/>
                <a:gd name="T28" fmla="*/ 0 w 33"/>
                <a:gd name="T29" fmla="*/ 10 h 35"/>
                <a:gd name="T30" fmla="*/ 4 w 33"/>
                <a:gd name="T31" fmla="*/ 16 h 35"/>
                <a:gd name="T32" fmla="*/ 10 w 33"/>
                <a:gd name="T33" fmla="*/ 19 h 35"/>
                <a:gd name="T34" fmla="*/ 10 w 33"/>
                <a:gd name="T35" fmla="*/ 16 h 35"/>
                <a:gd name="T36" fmla="*/ 7 w 33"/>
                <a:gd name="T37" fmla="*/ 16 h 35"/>
                <a:gd name="T38" fmla="*/ 10 w 33"/>
                <a:gd name="T39" fmla="*/ 13 h 35"/>
                <a:gd name="T40" fmla="*/ 13 w 33"/>
                <a:gd name="T41" fmla="*/ 22 h 35"/>
                <a:gd name="T42" fmla="*/ 20 w 33"/>
                <a:gd name="T43" fmla="*/ 26 h 35"/>
                <a:gd name="T44" fmla="*/ 20 w 33"/>
                <a:gd name="T45" fmla="*/ 35 h 35"/>
                <a:gd name="T46" fmla="*/ 23 w 33"/>
                <a:gd name="T47" fmla="*/ 35 h 35"/>
                <a:gd name="T48" fmla="*/ 23 w 33"/>
                <a:gd name="T49" fmla="*/ 32 h 35"/>
                <a:gd name="T50" fmla="*/ 23 w 33"/>
                <a:gd name="T51" fmla="*/ 32 h 35"/>
                <a:gd name="T52" fmla="*/ 26 w 33"/>
                <a:gd name="T53" fmla="*/ 35 h 35"/>
                <a:gd name="T54" fmla="*/ 26 w 33"/>
                <a:gd name="T55" fmla="*/ 35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
                <a:gd name="T85" fmla="*/ 0 h 35"/>
                <a:gd name="T86" fmla="*/ 33 w 33"/>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 h="35">
                  <a:moveTo>
                    <a:pt x="26" y="35"/>
                  </a:moveTo>
                  <a:lnTo>
                    <a:pt x="29" y="35"/>
                  </a:lnTo>
                  <a:lnTo>
                    <a:pt x="29" y="29"/>
                  </a:lnTo>
                  <a:lnTo>
                    <a:pt x="29" y="26"/>
                  </a:lnTo>
                  <a:lnTo>
                    <a:pt x="29" y="22"/>
                  </a:lnTo>
                  <a:lnTo>
                    <a:pt x="29" y="19"/>
                  </a:lnTo>
                  <a:lnTo>
                    <a:pt x="33" y="19"/>
                  </a:lnTo>
                  <a:lnTo>
                    <a:pt x="26" y="13"/>
                  </a:lnTo>
                  <a:lnTo>
                    <a:pt x="23" y="3"/>
                  </a:lnTo>
                  <a:lnTo>
                    <a:pt x="16" y="6"/>
                  </a:lnTo>
                  <a:lnTo>
                    <a:pt x="13" y="3"/>
                  </a:lnTo>
                  <a:lnTo>
                    <a:pt x="10" y="3"/>
                  </a:lnTo>
                  <a:lnTo>
                    <a:pt x="4" y="0"/>
                  </a:lnTo>
                  <a:lnTo>
                    <a:pt x="0" y="10"/>
                  </a:lnTo>
                  <a:lnTo>
                    <a:pt x="4" y="16"/>
                  </a:lnTo>
                  <a:lnTo>
                    <a:pt x="10" y="19"/>
                  </a:lnTo>
                  <a:lnTo>
                    <a:pt x="10" y="16"/>
                  </a:lnTo>
                  <a:lnTo>
                    <a:pt x="7" y="16"/>
                  </a:lnTo>
                  <a:lnTo>
                    <a:pt x="10" y="13"/>
                  </a:lnTo>
                  <a:lnTo>
                    <a:pt x="13" y="22"/>
                  </a:lnTo>
                  <a:lnTo>
                    <a:pt x="20" y="26"/>
                  </a:lnTo>
                  <a:lnTo>
                    <a:pt x="20" y="35"/>
                  </a:lnTo>
                  <a:lnTo>
                    <a:pt x="23" y="35"/>
                  </a:lnTo>
                  <a:lnTo>
                    <a:pt x="23" y="32"/>
                  </a:lnTo>
                  <a:lnTo>
                    <a:pt x="26" y="35"/>
                  </a:lnTo>
                </a:path>
              </a:pathLst>
            </a:custGeom>
            <a:noFill/>
            <a:ln w="0">
              <a:solidFill>
                <a:srgbClr val="7F7F7F"/>
              </a:solidFill>
              <a:round/>
              <a:headEnd/>
              <a:tailEnd/>
            </a:ln>
          </p:spPr>
          <p:txBody>
            <a:bodyPr/>
            <a:lstStyle/>
            <a:p>
              <a:endParaRPr lang="en-US"/>
            </a:p>
          </p:txBody>
        </p:sp>
        <p:sp>
          <p:nvSpPr>
            <p:cNvPr id="32030" name="Freeform 462"/>
            <p:cNvSpPr>
              <a:spLocks/>
            </p:cNvSpPr>
            <p:nvPr/>
          </p:nvSpPr>
          <p:spPr bwMode="auto">
            <a:xfrm>
              <a:off x="1592" y="2414"/>
              <a:ext cx="18" cy="45"/>
            </a:xfrm>
            <a:custGeom>
              <a:avLst/>
              <a:gdLst>
                <a:gd name="T0" fmla="*/ 3 w 13"/>
                <a:gd name="T1" fmla="*/ 32 h 32"/>
                <a:gd name="T2" fmla="*/ 0 w 13"/>
                <a:gd name="T3" fmla="*/ 32 h 32"/>
                <a:gd name="T4" fmla="*/ 3 w 13"/>
                <a:gd name="T5" fmla="*/ 6 h 32"/>
                <a:gd name="T6" fmla="*/ 6 w 13"/>
                <a:gd name="T7" fmla="*/ 6 h 32"/>
                <a:gd name="T8" fmla="*/ 9 w 13"/>
                <a:gd name="T9" fmla="*/ 0 h 32"/>
                <a:gd name="T10" fmla="*/ 13 w 13"/>
                <a:gd name="T11" fmla="*/ 0 h 32"/>
                <a:gd name="T12" fmla="*/ 13 w 13"/>
                <a:gd name="T13" fmla="*/ 0 h 32"/>
                <a:gd name="T14" fmla="*/ 13 w 13"/>
                <a:gd name="T15" fmla="*/ 6 h 32"/>
                <a:gd name="T16" fmla="*/ 9 w 13"/>
                <a:gd name="T17" fmla="*/ 19 h 32"/>
                <a:gd name="T18" fmla="*/ 9 w 13"/>
                <a:gd name="T19" fmla="*/ 22 h 32"/>
                <a:gd name="T20" fmla="*/ 3 w 13"/>
                <a:gd name="T21" fmla="*/ 29 h 32"/>
                <a:gd name="T22" fmla="*/ 3 w 13"/>
                <a:gd name="T23" fmla="*/ 32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32"/>
                <a:gd name="T38" fmla="*/ 13 w 13"/>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32">
                  <a:moveTo>
                    <a:pt x="3" y="32"/>
                  </a:moveTo>
                  <a:lnTo>
                    <a:pt x="0" y="32"/>
                  </a:lnTo>
                  <a:lnTo>
                    <a:pt x="3" y="6"/>
                  </a:lnTo>
                  <a:lnTo>
                    <a:pt x="6" y="6"/>
                  </a:lnTo>
                  <a:lnTo>
                    <a:pt x="9" y="0"/>
                  </a:lnTo>
                  <a:lnTo>
                    <a:pt x="13" y="0"/>
                  </a:lnTo>
                  <a:lnTo>
                    <a:pt x="13" y="6"/>
                  </a:lnTo>
                  <a:lnTo>
                    <a:pt x="9" y="19"/>
                  </a:lnTo>
                  <a:lnTo>
                    <a:pt x="9" y="22"/>
                  </a:lnTo>
                  <a:lnTo>
                    <a:pt x="3" y="29"/>
                  </a:lnTo>
                  <a:lnTo>
                    <a:pt x="3" y="32"/>
                  </a:lnTo>
                  <a:close/>
                </a:path>
              </a:pathLst>
            </a:custGeom>
            <a:solidFill>
              <a:srgbClr val="CCCCCC"/>
            </a:solidFill>
            <a:ln w="9525">
              <a:noFill/>
              <a:round/>
              <a:headEnd/>
              <a:tailEnd/>
            </a:ln>
          </p:spPr>
          <p:txBody>
            <a:bodyPr/>
            <a:lstStyle/>
            <a:p>
              <a:endParaRPr lang="en-US"/>
            </a:p>
          </p:txBody>
        </p:sp>
        <p:sp>
          <p:nvSpPr>
            <p:cNvPr id="32031" name="Freeform 463"/>
            <p:cNvSpPr>
              <a:spLocks/>
            </p:cNvSpPr>
            <p:nvPr/>
          </p:nvSpPr>
          <p:spPr bwMode="auto">
            <a:xfrm>
              <a:off x="1592" y="2414"/>
              <a:ext cx="18" cy="45"/>
            </a:xfrm>
            <a:custGeom>
              <a:avLst/>
              <a:gdLst>
                <a:gd name="T0" fmla="*/ 3 w 13"/>
                <a:gd name="T1" fmla="*/ 32 h 32"/>
                <a:gd name="T2" fmla="*/ 0 w 13"/>
                <a:gd name="T3" fmla="*/ 32 h 32"/>
                <a:gd name="T4" fmla="*/ 3 w 13"/>
                <a:gd name="T5" fmla="*/ 6 h 32"/>
                <a:gd name="T6" fmla="*/ 6 w 13"/>
                <a:gd name="T7" fmla="*/ 6 h 32"/>
                <a:gd name="T8" fmla="*/ 9 w 13"/>
                <a:gd name="T9" fmla="*/ 0 h 32"/>
                <a:gd name="T10" fmla="*/ 13 w 13"/>
                <a:gd name="T11" fmla="*/ 0 h 32"/>
                <a:gd name="T12" fmla="*/ 13 w 13"/>
                <a:gd name="T13" fmla="*/ 0 h 32"/>
                <a:gd name="T14" fmla="*/ 13 w 13"/>
                <a:gd name="T15" fmla="*/ 6 h 32"/>
                <a:gd name="T16" fmla="*/ 9 w 13"/>
                <a:gd name="T17" fmla="*/ 19 h 32"/>
                <a:gd name="T18" fmla="*/ 9 w 13"/>
                <a:gd name="T19" fmla="*/ 22 h 32"/>
                <a:gd name="T20" fmla="*/ 3 w 13"/>
                <a:gd name="T21" fmla="*/ 29 h 32"/>
                <a:gd name="T22" fmla="*/ 3 w 13"/>
                <a:gd name="T23" fmla="*/ 32 h 32"/>
                <a:gd name="T24" fmla="*/ 3 w 13"/>
                <a:gd name="T25" fmla="*/ 3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32"/>
                <a:gd name="T41" fmla="*/ 13 w 1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32">
                  <a:moveTo>
                    <a:pt x="3" y="32"/>
                  </a:moveTo>
                  <a:lnTo>
                    <a:pt x="0" y="32"/>
                  </a:lnTo>
                  <a:lnTo>
                    <a:pt x="3" y="6"/>
                  </a:lnTo>
                  <a:lnTo>
                    <a:pt x="6" y="6"/>
                  </a:lnTo>
                  <a:lnTo>
                    <a:pt x="9" y="0"/>
                  </a:lnTo>
                  <a:lnTo>
                    <a:pt x="13" y="0"/>
                  </a:lnTo>
                  <a:lnTo>
                    <a:pt x="13" y="6"/>
                  </a:lnTo>
                  <a:lnTo>
                    <a:pt x="9" y="19"/>
                  </a:lnTo>
                  <a:lnTo>
                    <a:pt x="9" y="22"/>
                  </a:lnTo>
                  <a:lnTo>
                    <a:pt x="3" y="29"/>
                  </a:lnTo>
                  <a:lnTo>
                    <a:pt x="3" y="32"/>
                  </a:lnTo>
                </a:path>
              </a:pathLst>
            </a:custGeom>
            <a:noFill/>
            <a:ln w="0">
              <a:solidFill>
                <a:srgbClr val="7F7F7F"/>
              </a:solidFill>
              <a:round/>
              <a:headEnd/>
              <a:tailEnd/>
            </a:ln>
          </p:spPr>
          <p:txBody>
            <a:bodyPr/>
            <a:lstStyle/>
            <a:p>
              <a:endParaRPr lang="en-US"/>
            </a:p>
          </p:txBody>
        </p:sp>
        <p:sp>
          <p:nvSpPr>
            <p:cNvPr id="32032" name="Freeform 464"/>
            <p:cNvSpPr>
              <a:spLocks/>
            </p:cNvSpPr>
            <p:nvPr/>
          </p:nvSpPr>
          <p:spPr bwMode="auto">
            <a:xfrm>
              <a:off x="1785" y="2526"/>
              <a:ext cx="174" cy="207"/>
            </a:xfrm>
            <a:custGeom>
              <a:avLst/>
              <a:gdLst>
                <a:gd name="T0" fmla="*/ 16 w 126"/>
                <a:gd name="T1" fmla="*/ 6 h 148"/>
                <a:gd name="T2" fmla="*/ 16 w 126"/>
                <a:gd name="T3" fmla="*/ 23 h 148"/>
                <a:gd name="T4" fmla="*/ 13 w 126"/>
                <a:gd name="T5" fmla="*/ 32 h 148"/>
                <a:gd name="T6" fmla="*/ 16 w 126"/>
                <a:gd name="T7" fmla="*/ 42 h 148"/>
                <a:gd name="T8" fmla="*/ 23 w 126"/>
                <a:gd name="T9" fmla="*/ 35 h 148"/>
                <a:gd name="T10" fmla="*/ 20 w 126"/>
                <a:gd name="T11" fmla="*/ 23 h 148"/>
                <a:gd name="T12" fmla="*/ 26 w 126"/>
                <a:gd name="T13" fmla="*/ 13 h 148"/>
                <a:gd name="T14" fmla="*/ 36 w 126"/>
                <a:gd name="T15" fmla="*/ 6 h 148"/>
                <a:gd name="T16" fmla="*/ 32 w 126"/>
                <a:gd name="T17" fmla="*/ 0 h 148"/>
                <a:gd name="T18" fmla="*/ 36 w 126"/>
                <a:gd name="T19" fmla="*/ 0 h 148"/>
                <a:gd name="T20" fmla="*/ 49 w 126"/>
                <a:gd name="T21" fmla="*/ 13 h 148"/>
                <a:gd name="T22" fmla="*/ 52 w 126"/>
                <a:gd name="T23" fmla="*/ 23 h 148"/>
                <a:gd name="T24" fmla="*/ 71 w 126"/>
                <a:gd name="T25" fmla="*/ 26 h 148"/>
                <a:gd name="T26" fmla="*/ 81 w 126"/>
                <a:gd name="T27" fmla="*/ 26 h 148"/>
                <a:gd name="T28" fmla="*/ 90 w 126"/>
                <a:gd name="T29" fmla="*/ 23 h 148"/>
                <a:gd name="T30" fmla="*/ 84 w 126"/>
                <a:gd name="T31" fmla="*/ 19 h 148"/>
                <a:gd name="T32" fmla="*/ 106 w 126"/>
                <a:gd name="T33" fmla="*/ 19 h 148"/>
                <a:gd name="T34" fmla="*/ 97 w 126"/>
                <a:gd name="T35" fmla="*/ 23 h 148"/>
                <a:gd name="T36" fmla="*/ 100 w 126"/>
                <a:gd name="T37" fmla="*/ 26 h 148"/>
                <a:gd name="T38" fmla="*/ 110 w 126"/>
                <a:gd name="T39" fmla="*/ 32 h 148"/>
                <a:gd name="T40" fmla="*/ 116 w 126"/>
                <a:gd name="T41" fmla="*/ 45 h 148"/>
                <a:gd name="T42" fmla="*/ 116 w 126"/>
                <a:gd name="T43" fmla="*/ 48 h 148"/>
                <a:gd name="T44" fmla="*/ 123 w 126"/>
                <a:gd name="T45" fmla="*/ 48 h 148"/>
                <a:gd name="T46" fmla="*/ 126 w 126"/>
                <a:gd name="T47" fmla="*/ 55 h 148"/>
                <a:gd name="T48" fmla="*/ 116 w 126"/>
                <a:gd name="T49" fmla="*/ 64 h 148"/>
                <a:gd name="T50" fmla="*/ 113 w 126"/>
                <a:gd name="T51" fmla="*/ 71 h 148"/>
                <a:gd name="T52" fmla="*/ 110 w 126"/>
                <a:gd name="T53" fmla="*/ 77 h 148"/>
                <a:gd name="T54" fmla="*/ 116 w 126"/>
                <a:gd name="T55" fmla="*/ 90 h 148"/>
                <a:gd name="T56" fmla="*/ 113 w 126"/>
                <a:gd name="T57" fmla="*/ 100 h 148"/>
                <a:gd name="T58" fmla="*/ 106 w 126"/>
                <a:gd name="T59" fmla="*/ 103 h 148"/>
                <a:gd name="T60" fmla="*/ 94 w 126"/>
                <a:gd name="T61" fmla="*/ 109 h 148"/>
                <a:gd name="T62" fmla="*/ 84 w 126"/>
                <a:gd name="T63" fmla="*/ 103 h 148"/>
                <a:gd name="T64" fmla="*/ 77 w 126"/>
                <a:gd name="T65" fmla="*/ 106 h 148"/>
                <a:gd name="T66" fmla="*/ 81 w 126"/>
                <a:gd name="T67" fmla="*/ 119 h 148"/>
                <a:gd name="T68" fmla="*/ 90 w 126"/>
                <a:gd name="T69" fmla="*/ 129 h 148"/>
                <a:gd name="T70" fmla="*/ 84 w 126"/>
                <a:gd name="T71" fmla="*/ 132 h 148"/>
                <a:gd name="T72" fmla="*/ 71 w 126"/>
                <a:gd name="T73" fmla="*/ 145 h 148"/>
                <a:gd name="T74" fmla="*/ 61 w 126"/>
                <a:gd name="T75" fmla="*/ 148 h 148"/>
                <a:gd name="T76" fmla="*/ 55 w 126"/>
                <a:gd name="T77" fmla="*/ 129 h 148"/>
                <a:gd name="T78" fmla="*/ 55 w 126"/>
                <a:gd name="T79" fmla="*/ 116 h 148"/>
                <a:gd name="T80" fmla="*/ 52 w 126"/>
                <a:gd name="T81" fmla="*/ 106 h 148"/>
                <a:gd name="T82" fmla="*/ 52 w 126"/>
                <a:gd name="T83" fmla="*/ 90 h 148"/>
                <a:gd name="T84" fmla="*/ 52 w 126"/>
                <a:gd name="T85" fmla="*/ 77 h 148"/>
                <a:gd name="T86" fmla="*/ 45 w 126"/>
                <a:gd name="T87" fmla="*/ 80 h 148"/>
                <a:gd name="T88" fmla="*/ 36 w 126"/>
                <a:gd name="T89" fmla="*/ 80 h 148"/>
                <a:gd name="T90" fmla="*/ 26 w 126"/>
                <a:gd name="T91" fmla="*/ 64 h 148"/>
                <a:gd name="T92" fmla="*/ 13 w 126"/>
                <a:gd name="T93" fmla="*/ 64 h 148"/>
                <a:gd name="T94" fmla="*/ 10 w 126"/>
                <a:gd name="T95" fmla="*/ 51 h 148"/>
                <a:gd name="T96" fmla="*/ 3 w 126"/>
                <a:gd name="T97" fmla="*/ 39 h 148"/>
                <a:gd name="T98" fmla="*/ 3 w 126"/>
                <a:gd name="T99" fmla="*/ 32 h 148"/>
                <a:gd name="T100" fmla="*/ 7 w 126"/>
                <a:gd name="T101" fmla="*/ 16 h 148"/>
                <a:gd name="T102" fmla="*/ 20 w 126"/>
                <a:gd name="T103" fmla="*/ 3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148"/>
                <a:gd name="T158" fmla="*/ 126 w 126"/>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148">
                  <a:moveTo>
                    <a:pt x="20" y="3"/>
                  </a:moveTo>
                  <a:lnTo>
                    <a:pt x="16" y="6"/>
                  </a:lnTo>
                  <a:lnTo>
                    <a:pt x="16" y="19"/>
                  </a:lnTo>
                  <a:lnTo>
                    <a:pt x="16" y="23"/>
                  </a:lnTo>
                  <a:lnTo>
                    <a:pt x="13" y="29"/>
                  </a:lnTo>
                  <a:lnTo>
                    <a:pt x="13" y="32"/>
                  </a:lnTo>
                  <a:lnTo>
                    <a:pt x="16" y="35"/>
                  </a:lnTo>
                  <a:lnTo>
                    <a:pt x="16" y="42"/>
                  </a:lnTo>
                  <a:lnTo>
                    <a:pt x="20" y="42"/>
                  </a:lnTo>
                  <a:lnTo>
                    <a:pt x="23" y="35"/>
                  </a:lnTo>
                  <a:lnTo>
                    <a:pt x="23" y="32"/>
                  </a:lnTo>
                  <a:lnTo>
                    <a:pt x="20" y="23"/>
                  </a:lnTo>
                  <a:lnTo>
                    <a:pt x="20" y="16"/>
                  </a:lnTo>
                  <a:lnTo>
                    <a:pt x="26" y="13"/>
                  </a:lnTo>
                  <a:lnTo>
                    <a:pt x="36" y="10"/>
                  </a:lnTo>
                  <a:lnTo>
                    <a:pt x="36" y="6"/>
                  </a:lnTo>
                  <a:lnTo>
                    <a:pt x="29" y="6"/>
                  </a:lnTo>
                  <a:lnTo>
                    <a:pt x="32" y="0"/>
                  </a:lnTo>
                  <a:lnTo>
                    <a:pt x="36" y="0"/>
                  </a:lnTo>
                  <a:lnTo>
                    <a:pt x="36" y="10"/>
                  </a:lnTo>
                  <a:lnTo>
                    <a:pt x="49" y="13"/>
                  </a:lnTo>
                  <a:lnTo>
                    <a:pt x="49" y="19"/>
                  </a:lnTo>
                  <a:lnTo>
                    <a:pt x="52" y="23"/>
                  </a:lnTo>
                  <a:lnTo>
                    <a:pt x="68" y="19"/>
                  </a:lnTo>
                  <a:lnTo>
                    <a:pt x="71" y="26"/>
                  </a:lnTo>
                  <a:lnTo>
                    <a:pt x="77" y="26"/>
                  </a:lnTo>
                  <a:lnTo>
                    <a:pt x="81" y="26"/>
                  </a:lnTo>
                  <a:lnTo>
                    <a:pt x="84" y="23"/>
                  </a:lnTo>
                  <a:lnTo>
                    <a:pt x="90" y="23"/>
                  </a:lnTo>
                  <a:lnTo>
                    <a:pt x="84" y="19"/>
                  </a:lnTo>
                  <a:lnTo>
                    <a:pt x="87" y="19"/>
                  </a:lnTo>
                  <a:lnTo>
                    <a:pt x="106" y="19"/>
                  </a:lnTo>
                  <a:lnTo>
                    <a:pt x="103" y="23"/>
                  </a:lnTo>
                  <a:lnTo>
                    <a:pt x="97" y="23"/>
                  </a:lnTo>
                  <a:lnTo>
                    <a:pt x="100" y="26"/>
                  </a:lnTo>
                  <a:lnTo>
                    <a:pt x="103" y="32"/>
                  </a:lnTo>
                  <a:lnTo>
                    <a:pt x="110" y="32"/>
                  </a:lnTo>
                  <a:lnTo>
                    <a:pt x="116" y="35"/>
                  </a:lnTo>
                  <a:lnTo>
                    <a:pt x="116" y="45"/>
                  </a:lnTo>
                  <a:lnTo>
                    <a:pt x="113" y="48"/>
                  </a:lnTo>
                  <a:lnTo>
                    <a:pt x="116" y="48"/>
                  </a:lnTo>
                  <a:lnTo>
                    <a:pt x="119" y="48"/>
                  </a:lnTo>
                  <a:lnTo>
                    <a:pt x="123" y="48"/>
                  </a:lnTo>
                  <a:lnTo>
                    <a:pt x="126" y="51"/>
                  </a:lnTo>
                  <a:lnTo>
                    <a:pt x="126" y="55"/>
                  </a:lnTo>
                  <a:lnTo>
                    <a:pt x="116" y="58"/>
                  </a:lnTo>
                  <a:lnTo>
                    <a:pt x="116" y="64"/>
                  </a:lnTo>
                  <a:lnTo>
                    <a:pt x="119" y="68"/>
                  </a:lnTo>
                  <a:lnTo>
                    <a:pt x="113" y="71"/>
                  </a:lnTo>
                  <a:lnTo>
                    <a:pt x="113" y="74"/>
                  </a:lnTo>
                  <a:lnTo>
                    <a:pt x="110" y="77"/>
                  </a:lnTo>
                  <a:lnTo>
                    <a:pt x="110" y="80"/>
                  </a:lnTo>
                  <a:lnTo>
                    <a:pt x="116" y="90"/>
                  </a:lnTo>
                  <a:lnTo>
                    <a:pt x="116" y="93"/>
                  </a:lnTo>
                  <a:lnTo>
                    <a:pt x="113" y="100"/>
                  </a:lnTo>
                  <a:lnTo>
                    <a:pt x="110" y="100"/>
                  </a:lnTo>
                  <a:lnTo>
                    <a:pt x="106" y="103"/>
                  </a:lnTo>
                  <a:lnTo>
                    <a:pt x="97" y="106"/>
                  </a:lnTo>
                  <a:lnTo>
                    <a:pt x="94" y="109"/>
                  </a:lnTo>
                  <a:lnTo>
                    <a:pt x="90" y="109"/>
                  </a:lnTo>
                  <a:lnTo>
                    <a:pt x="84" y="103"/>
                  </a:lnTo>
                  <a:lnTo>
                    <a:pt x="77" y="103"/>
                  </a:lnTo>
                  <a:lnTo>
                    <a:pt x="77" y="106"/>
                  </a:lnTo>
                  <a:lnTo>
                    <a:pt x="84" y="109"/>
                  </a:lnTo>
                  <a:lnTo>
                    <a:pt x="81" y="119"/>
                  </a:lnTo>
                  <a:lnTo>
                    <a:pt x="84" y="125"/>
                  </a:lnTo>
                  <a:lnTo>
                    <a:pt x="90" y="129"/>
                  </a:lnTo>
                  <a:lnTo>
                    <a:pt x="84" y="132"/>
                  </a:lnTo>
                  <a:lnTo>
                    <a:pt x="81" y="138"/>
                  </a:lnTo>
                  <a:lnTo>
                    <a:pt x="71" y="145"/>
                  </a:lnTo>
                  <a:lnTo>
                    <a:pt x="68" y="148"/>
                  </a:lnTo>
                  <a:lnTo>
                    <a:pt x="61" y="148"/>
                  </a:lnTo>
                  <a:lnTo>
                    <a:pt x="58" y="142"/>
                  </a:lnTo>
                  <a:lnTo>
                    <a:pt x="55" y="129"/>
                  </a:lnTo>
                  <a:lnTo>
                    <a:pt x="49" y="122"/>
                  </a:lnTo>
                  <a:lnTo>
                    <a:pt x="55" y="116"/>
                  </a:lnTo>
                  <a:lnTo>
                    <a:pt x="52" y="109"/>
                  </a:lnTo>
                  <a:lnTo>
                    <a:pt x="52" y="106"/>
                  </a:lnTo>
                  <a:lnTo>
                    <a:pt x="49" y="100"/>
                  </a:lnTo>
                  <a:lnTo>
                    <a:pt x="52" y="90"/>
                  </a:lnTo>
                  <a:lnTo>
                    <a:pt x="55" y="80"/>
                  </a:lnTo>
                  <a:lnTo>
                    <a:pt x="52" y="77"/>
                  </a:lnTo>
                  <a:lnTo>
                    <a:pt x="45" y="80"/>
                  </a:lnTo>
                  <a:lnTo>
                    <a:pt x="39" y="77"/>
                  </a:lnTo>
                  <a:lnTo>
                    <a:pt x="36" y="80"/>
                  </a:lnTo>
                  <a:lnTo>
                    <a:pt x="29" y="68"/>
                  </a:lnTo>
                  <a:lnTo>
                    <a:pt x="26" y="64"/>
                  </a:lnTo>
                  <a:lnTo>
                    <a:pt x="16" y="68"/>
                  </a:lnTo>
                  <a:lnTo>
                    <a:pt x="13" y="64"/>
                  </a:lnTo>
                  <a:lnTo>
                    <a:pt x="10" y="61"/>
                  </a:lnTo>
                  <a:lnTo>
                    <a:pt x="10" y="51"/>
                  </a:lnTo>
                  <a:lnTo>
                    <a:pt x="7" y="45"/>
                  </a:lnTo>
                  <a:lnTo>
                    <a:pt x="3" y="39"/>
                  </a:lnTo>
                  <a:lnTo>
                    <a:pt x="0" y="39"/>
                  </a:lnTo>
                  <a:lnTo>
                    <a:pt x="3" y="32"/>
                  </a:lnTo>
                  <a:lnTo>
                    <a:pt x="7" y="23"/>
                  </a:lnTo>
                  <a:lnTo>
                    <a:pt x="7" y="16"/>
                  </a:lnTo>
                  <a:lnTo>
                    <a:pt x="16" y="6"/>
                  </a:lnTo>
                  <a:lnTo>
                    <a:pt x="20" y="3"/>
                  </a:lnTo>
                  <a:close/>
                </a:path>
              </a:pathLst>
            </a:custGeom>
            <a:solidFill>
              <a:srgbClr val="CCCCCC"/>
            </a:solidFill>
            <a:ln w="9525">
              <a:noFill/>
              <a:round/>
              <a:headEnd/>
              <a:tailEnd/>
            </a:ln>
          </p:spPr>
          <p:txBody>
            <a:bodyPr/>
            <a:lstStyle/>
            <a:p>
              <a:endParaRPr lang="en-US"/>
            </a:p>
          </p:txBody>
        </p:sp>
        <p:sp>
          <p:nvSpPr>
            <p:cNvPr id="32033" name="Freeform 465"/>
            <p:cNvSpPr>
              <a:spLocks/>
            </p:cNvSpPr>
            <p:nvPr/>
          </p:nvSpPr>
          <p:spPr bwMode="auto">
            <a:xfrm>
              <a:off x="1785" y="2526"/>
              <a:ext cx="174" cy="207"/>
            </a:xfrm>
            <a:custGeom>
              <a:avLst/>
              <a:gdLst>
                <a:gd name="T0" fmla="*/ 16 w 126"/>
                <a:gd name="T1" fmla="*/ 6 h 148"/>
                <a:gd name="T2" fmla="*/ 16 w 126"/>
                <a:gd name="T3" fmla="*/ 23 h 148"/>
                <a:gd name="T4" fmla="*/ 13 w 126"/>
                <a:gd name="T5" fmla="*/ 32 h 148"/>
                <a:gd name="T6" fmla="*/ 16 w 126"/>
                <a:gd name="T7" fmla="*/ 42 h 148"/>
                <a:gd name="T8" fmla="*/ 23 w 126"/>
                <a:gd name="T9" fmla="*/ 35 h 148"/>
                <a:gd name="T10" fmla="*/ 20 w 126"/>
                <a:gd name="T11" fmla="*/ 23 h 148"/>
                <a:gd name="T12" fmla="*/ 26 w 126"/>
                <a:gd name="T13" fmla="*/ 13 h 148"/>
                <a:gd name="T14" fmla="*/ 36 w 126"/>
                <a:gd name="T15" fmla="*/ 6 h 148"/>
                <a:gd name="T16" fmla="*/ 32 w 126"/>
                <a:gd name="T17" fmla="*/ 0 h 148"/>
                <a:gd name="T18" fmla="*/ 36 w 126"/>
                <a:gd name="T19" fmla="*/ 0 h 148"/>
                <a:gd name="T20" fmla="*/ 49 w 126"/>
                <a:gd name="T21" fmla="*/ 13 h 148"/>
                <a:gd name="T22" fmla="*/ 52 w 126"/>
                <a:gd name="T23" fmla="*/ 23 h 148"/>
                <a:gd name="T24" fmla="*/ 71 w 126"/>
                <a:gd name="T25" fmla="*/ 26 h 148"/>
                <a:gd name="T26" fmla="*/ 81 w 126"/>
                <a:gd name="T27" fmla="*/ 26 h 148"/>
                <a:gd name="T28" fmla="*/ 90 w 126"/>
                <a:gd name="T29" fmla="*/ 23 h 148"/>
                <a:gd name="T30" fmla="*/ 84 w 126"/>
                <a:gd name="T31" fmla="*/ 19 h 148"/>
                <a:gd name="T32" fmla="*/ 106 w 126"/>
                <a:gd name="T33" fmla="*/ 19 h 148"/>
                <a:gd name="T34" fmla="*/ 97 w 126"/>
                <a:gd name="T35" fmla="*/ 23 h 148"/>
                <a:gd name="T36" fmla="*/ 100 w 126"/>
                <a:gd name="T37" fmla="*/ 26 h 148"/>
                <a:gd name="T38" fmla="*/ 110 w 126"/>
                <a:gd name="T39" fmla="*/ 32 h 148"/>
                <a:gd name="T40" fmla="*/ 116 w 126"/>
                <a:gd name="T41" fmla="*/ 45 h 148"/>
                <a:gd name="T42" fmla="*/ 116 w 126"/>
                <a:gd name="T43" fmla="*/ 48 h 148"/>
                <a:gd name="T44" fmla="*/ 123 w 126"/>
                <a:gd name="T45" fmla="*/ 48 h 148"/>
                <a:gd name="T46" fmla="*/ 126 w 126"/>
                <a:gd name="T47" fmla="*/ 55 h 148"/>
                <a:gd name="T48" fmla="*/ 116 w 126"/>
                <a:gd name="T49" fmla="*/ 64 h 148"/>
                <a:gd name="T50" fmla="*/ 113 w 126"/>
                <a:gd name="T51" fmla="*/ 71 h 148"/>
                <a:gd name="T52" fmla="*/ 110 w 126"/>
                <a:gd name="T53" fmla="*/ 77 h 148"/>
                <a:gd name="T54" fmla="*/ 116 w 126"/>
                <a:gd name="T55" fmla="*/ 90 h 148"/>
                <a:gd name="T56" fmla="*/ 113 w 126"/>
                <a:gd name="T57" fmla="*/ 100 h 148"/>
                <a:gd name="T58" fmla="*/ 106 w 126"/>
                <a:gd name="T59" fmla="*/ 103 h 148"/>
                <a:gd name="T60" fmla="*/ 94 w 126"/>
                <a:gd name="T61" fmla="*/ 109 h 148"/>
                <a:gd name="T62" fmla="*/ 84 w 126"/>
                <a:gd name="T63" fmla="*/ 103 h 148"/>
                <a:gd name="T64" fmla="*/ 77 w 126"/>
                <a:gd name="T65" fmla="*/ 106 h 148"/>
                <a:gd name="T66" fmla="*/ 81 w 126"/>
                <a:gd name="T67" fmla="*/ 119 h 148"/>
                <a:gd name="T68" fmla="*/ 90 w 126"/>
                <a:gd name="T69" fmla="*/ 129 h 148"/>
                <a:gd name="T70" fmla="*/ 84 w 126"/>
                <a:gd name="T71" fmla="*/ 132 h 148"/>
                <a:gd name="T72" fmla="*/ 71 w 126"/>
                <a:gd name="T73" fmla="*/ 145 h 148"/>
                <a:gd name="T74" fmla="*/ 61 w 126"/>
                <a:gd name="T75" fmla="*/ 148 h 148"/>
                <a:gd name="T76" fmla="*/ 55 w 126"/>
                <a:gd name="T77" fmla="*/ 129 h 148"/>
                <a:gd name="T78" fmla="*/ 55 w 126"/>
                <a:gd name="T79" fmla="*/ 116 h 148"/>
                <a:gd name="T80" fmla="*/ 52 w 126"/>
                <a:gd name="T81" fmla="*/ 106 h 148"/>
                <a:gd name="T82" fmla="*/ 52 w 126"/>
                <a:gd name="T83" fmla="*/ 90 h 148"/>
                <a:gd name="T84" fmla="*/ 52 w 126"/>
                <a:gd name="T85" fmla="*/ 77 h 148"/>
                <a:gd name="T86" fmla="*/ 45 w 126"/>
                <a:gd name="T87" fmla="*/ 80 h 148"/>
                <a:gd name="T88" fmla="*/ 36 w 126"/>
                <a:gd name="T89" fmla="*/ 80 h 148"/>
                <a:gd name="T90" fmla="*/ 26 w 126"/>
                <a:gd name="T91" fmla="*/ 64 h 148"/>
                <a:gd name="T92" fmla="*/ 13 w 126"/>
                <a:gd name="T93" fmla="*/ 64 h 148"/>
                <a:gd name="T94" fmla="*/ 10 w 126"/>
                <a:gd name="T95" fmla="*/ 51 h 148"/>
                <a:gd name="T96" fmla="*/ 3 w 126"/>
                <a:gd name="T97" fmla="*/ 39 h 148"/>
                <a:gd name="T98" fmla="*/ 3 w 126"/>
                <a:gd name="T99" fmla="*/ 32 h 148"/>
                <a:gd name="T100" fmla="*/ 7 w 126"/>
                <a:gd name="T101" fmla="*/ 16 h 148"/>
                <a:gd name="T102" fmla="*/ 20 w 126"/>
                <a:gd name="T103" fmla="*/ 3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148"/>
                <a:gd name="T158" fmla="*/ 126 w 126"/>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148">
                  <a:moveTo>
                    <a:pt x="20" y="3"/>
                  </a:moveTo>
                  <a:lnTo>
                    <a:pt x="16" y="6"/>
                  </a:lnTo>
                  <a:lnTo>
                    <a:pt x="16" y="19"/>
                  </a:lnTo>
                  <a:lnTo>
                    <a:pt x="16" y="23"/>
                  </a:lnTo>
                  <a:lnTo>
                    <a:pt x="13" y="29"/>
                  </a:lnTo>
                  <a:lnTo>
                    <a:pt x="13" y="32"/>
                  </a:lnTo>
                  <a:lnTo>
                    <a:pt x="16" y="35"/>
                  </a:lnTo>
                  <a:lnTo>
                    <a:pt x="16" y="42"/>
                  </a:lnTo>
                  <a:lnTo>
                    <a:pt x="20" y="42"/>
                  </a:lnTo>
                  <a:lnTo>
                    <a:pt x="23" y="35"/>
                  </a:lnTo>
                  <a:lnTo>
                    <a:pt x="23" y="32"/>
                  </a:lnTo>
                  <a:lnTo>
                    <a:pt x="20" y="23"/>
                  </a:lnTo>
                  <a:lnTo>
                    <a:pt x="20" y="16"/>
                  </a:lnTo>
                  <a:lnTo>
                    <a:pt x="26" y="13"/>
                  </a:lnTo>
                  <a:lnTo>
                    <a:pt x="36" y="10"/>
                  </a:lnTo>
                  <a:lnTo>
                    <a:pt x="36" y="6"/>
                  </a:lnTo>
                  <a:lnTo>
                    <a:pt x="29" y="6"/>
                  </a:lnTo>
                  <a:lnTo>
                    <a:pt x="32" y="0"/>
                  </a:lnTo>
                  <a:lnTo>
                    <a:pt x="36" y="0"/>
                  </a:lnTo>
                  <a:lnTo>
                    <a:pt x="36" y="10"/>
                  </a:lnTo>
                  <a:lnTo>
                    <a:pt x="49" y="13"/>
                  </a:lnTo>
                  <a:lnTo>
                    <a:pt x="49" y="19"/>
                  </a:lnTo>
                  <a:lnTo>
                    <a:pt x="52" y="23"/>
                  </a:lnTo>
                  <a:lnTo>
                    <a:pt x="68" y="19"/>
                  </a:lnTo>
                  <a:lnTo>
                    <a:pt x="71" y="26"/>
                  </a:lnTo>
                  <a:lnTo>
                    <a:pt x="77" y="26"/>
                  </a:lnTo>
                  <a:lnTo>
                    <a:pt x="81" y="26"/>
                  </a:lnTo>
                  <a:lnTo>
                    <a:pt x="84" y="23"/>
                  </a:lnTo>
                  <a:lnTo>
                    <a:pt x="90" y="23"/>
                  </a:lnTo>
                  <a:lnTo>
                    <a:pt x="84" y="19"/>
                  </a:lnTo>
                  <a:lnTo>
                    <a:pt x="87" y="19"/>
                  </a:lnTo>
                  <a:lnTo>
                    <a:pt x="106" y="19"/>
                  </a:lnTo>
                  <a:lnTo>
                    <a:pt x="103" y="23"/>
                  </a:lnTo>
                  <a:lnTo>
                    <a:pt x="97" y="23"/>
                  </a:lnTo>
                  <a:lnTo>
                    <a:pt x="100" y="26"/>
                  </a:lnTo>
                  <a:lnTo>
                    <a:pt x="103" y="32"/>
                  </a:lnTo>
                  <a:lnTo>
                    <a:pt x="110" y="32"/>
                  </a:lnTo>
                  <a:lnTo>
                    <a:pt x="116" y="35"/>
                  </a:lnTo>
                  <a:lnTo>
                    <a:pt x="116" y="45"/>
                  </a:lnTo>
                  <a:lnTo>
                    <a:pt x="113" y="48"/>
                  </a:lnTo>
                  <a:lnTo>
                    <a:pt x="116" y="48"/>
                  </a:lnTo>
                  <a:lnTo>
                    <a:pt x="119" y="48"/>
                  </a:lnTo>
                  <a:lnTo>
                    <a:pt x="123" y="48"/>
                  </a:lnTo>
                  <a:lnTo>
                    <a:pt x="126" y="51"/>
                  </a:lnTo>
                  <a:lnTo>
                    <a:pt x="126" y="55"/>
                  </a:lnTo>
                  <a:lnTo>
                    <a:pt x="116" y="58"/>
                  </a:lnTo>
                  <a:lnTo>
                    <a:pt x="116" y="64"/>
                  </a:lnTo>
                  <a:lnTo>
                    <a:pt x="119" y="68"/>
                  </a:lnTo>
                  <a:lnTo>
                    <a:pt x="113" y="71"/>
                  </a:lnTo>
                  <a:lnTo>
                    <a:pt x="113" y="74"/>
                  </a:lnTo>
                  <a:lnTo>
                    <a:pt x="110" y="77"/>
                  </a:lnTo>
                  <a:lnTo>
                    <a:pt x="110" y="80"/>
                  </a:lnTo>
                  <a:lnTo>
                    <a:pt x="116" y="90"/>
                  </a:lnTo>
                  <a:lnTo>
                    <a:pt x="116" y="93"/>
                  </a:lnTo>
                  <a:lnTo>
                    <a:pt x="113" y="100"/>
                  </a:lnTo>
                  <a:lnTo>
                    <a:pt x="110" y="100"/>
                  </a:lnTo>
                  <a:lnTo>
                    <a:pt x="106" y="103"/>
                  </a:lnTo>
                  <a:lnTo>
                    <a:pt x="97" y="106"/>
                  </a:lnTo>
                  <a:lnTo>
                    <a:pt x="94" y="109"/>
                  </a:lnTo>
                  <a:lnTo>
                    <a:pt x="90" y="109"/>
                  </a:lnTo>
                  <a:lnTo>
                    <a:pt x="84" y="103"/>
                  </a:lnTo>
                  <a:lnTo>
                    <a:pt x="77" y="103"/>
                  </a:lnTo>
                  <a:lnTo>
                    <a:pt x="77" y="106"/>
                  </a:lnTo>
                  <a:lnTo>
                    <a:pt x="84" y="109"/>
                  </a:lnTo>
                  <a:lnTo>
                    <a:pt x="81" y="119"/>
                  </a:lnTo>
                  <a:lnTo>
                    <a:pt x="84" y="125"/>
                  </a:lnTo>
                  <a:lnTo>
                    <a:pt x="90" y="129"/>
                  </a:lnTo>
                  <a:lnTo>
                    <a:pt x="84" y="132"/>
                  </a:lnTo>
                  <a:lnTo>
                    <a:pt x="81" y="138"/>
                  </a:lnTo>
                  <a:lnTo>
                    <a:pt x="71" y="145"/>
                  </a:lnTo>
                  <a:lnTo>
                    <a:pt x="68" y="148"/>
                  </a:lnTo>
                  <a:lnTo>
                    <a:pt x="61" y="148"/>
                  </a:lnTo>
                  <a:lnTo>
                    <a:pt x="58" y="142"/>
                  </a:lnTo>
                  <a:lnTo>
                    <a:pt x="55" y="129"/>
                  </a:lnTo>
                  <a:lnTo>
                    <a:pt x="49" y="122"/>
                  </a:lnTo>
                  <a:lnTo>
                    <a:pt x="55" y="116"/>
                  </a:lnTo>
                  <a:lnTo>
                    <a:pt x="52" y="109"/>
                  </a:lnTo>
                  <a:lnTo>
                    <a:pt x="52" y="106"/>
                  </a:lnTo>
                  <a:lnTo>
                    <a:pt x="49" y="100"/>
                  </a:lnTo>
                  <a:lnTo>
                    <a:pt x="52" y="90"/>
                  </a:lnTo>
                  <a:lnTo>
                    <a:pt x="55" y="80"/>
                  </a:lnTo>
                  <a:lnTo>
                    <a:pt x="52" y="77"/>
                  </a:lnTo>
                  <a:lnTo>
                    <a:pt x="45" y="80"/>
                  </a:lnTo>
                  <a:lnTo>
                    <a:pt x="39" y="77"/>
                  </a:lnTo>
                  <a:lnTo>
                    <a:pt x="36" y="80"/>
                  </a:lnTo>
                  <a:lnTo>
                    <a:pt x="29" y="68"/>
                  </a:lnTo>
                  <a:lnTo>
                    <a:pt x="26" y="64"/>
                  </a:lnTo>
                  <a:lnTo>
                    <a:pt x="16" y="68"/>
                  </a:lnTo>
                  <a:lnTo>
                    <a:pt x="13" y="64"/>
                  </a:lnTo>
                  <a:lnTo>
                    <a:pt x="10" y="61"/>
                  </a:lnTo>
                  <a:lnTo>
                    <a:pt x="10" y="51"/>
                  </a:lnTo>
                  <a:lnTo>
                    <a:pt x="7" y="45"/>
                  </a:lnTo>
                  <a:lnTo>
                    <a:pt x="3" y="39"/>
                  </a:lnTo>
                  <a:lnTo>
                    <a:pt x="0" y="39"/>
                  </a:lnTo>
                  <a:lnTo>
                    <a:pt x="3" y="32"/>
                  </a:lnTo>
                  <a:lnTo>
                    <a:pt x="7" y="23"/>
                  </a:lnTo>
                  <a:lnTo>
                    <a:pt x="7" y="16"/>
                  </a:lnTo>
                  <a:lnTo>
                    <a:pt x="16" y="6"/>
                  </a:lnTo>
                  <a:lnTo>
                    <a:pt x="20" y="3"/>
                  </a:lnTo>
                </a:path>
              </a:pathLst>
            </a:custGeom>
            <a:noFill/>
            <a:ln w="0">
              <a:solidFill>
                <a:srgbClr val="7F7F7F"/>
              </a:solidFill>
              <a:round/>
              <a:headEnd/>
              <a:tailEnd/>
            </a:ln>
          </p:spPr>
          <p:txBody>
            <a:bodyPr/>
            <a:lstStyle/>
            <a:p>
              <a:endParaRPr lang="en-US"/>
            </a:p>
          </p:txBody>
        </p:sp>
        <p:sp>
          <p:nvSpPr>
            <p:cNvPr id="32034" name="Freeform 466"/>
            <p:cNvSpPr>
              <a:spLocks/>
            </p:cNvSpPr>
            <p:nvPr/>
          </p:nvSpPr>
          <p:spPr bwMode="auto">
            <a:xfrm>
              <a:off x="1977" y="2638"/>
              <a:ext cx="51" cy="77"/>
            </a:xfrm>
            <a:custGeom>
              <a:avLst/>
              <a:gdLst>
                <a:gd name="T0" fmla="*/ 35 w 38"/>
                <a:gd name="T1" fmla="*/ 49 h 55"/>
                <a:gd name="T2" fmla="*/ 29 w 38"/>
                <a:gd name="T3" fmla="*/ 45 h 55"/>
                <a:gd name="T4" fmla="*/ 25 w 38"/>
                <a:gd name="T5" fmla="*/ 49 h 55"/>
                <a:gd name="T6" fmla="*/ 22 w 38"/>
                <a:gd name="T7" fmla="*/ 45 h 55"/>
                <a:gd name="T8" fmla="*/ 22 w 38"/>
                <a:gd name="T9" fmla="*/ 49 h 55"/>
                <a:gd name="T10" fmla="*/ 22 w 38"/>
                <a:gd name="T11" fmla="*/ 55 h 55"/>
                <a:gd name="T12" fmla="*/ 16 w 38"/>
                <a:gd name="T13" fmla="*/ 52 h 55"/>
                <a:gd name="T14" fmla="*/ 13 w 38"/>
                <a:gd name="T15" fmla="*/ 45 h 55"/>
                <a:gd name="T16" fmla="*/ 9 w 38"/>
                <a:gd name="T17" fmla="*/ 36 h 55"/>
                <a:gd name="T18" fmla="*/ 6 w 38"/>
                <a:gd name="T19" fmla="*/ 36 h 55"/>
                <a:gd name="T20" fmla="*/ 0 w 38"/>
                <a:gd name="T21" fmla="*/ 26 h 55"/>
                <a:gd name="T22" fmla="*/ 3 w 38"/>
                <a:gd name="T23" fmla="*/ 17 h 55"/>
                <a:gd name="T24" fmla="*/ 6 w 38"/>
                <a:gd name="T25" fmla="*/ 13 h 55"/>
                <a:gd name="T26" fmla="*/ 9 w 38"/>
                <a:gd name="T27" fmla="*/ 10 h 55"/>
                <a:gd name="T28" fmla="*/ 9 w 38"/>
                <a:gd name="T29" fmla="*/ 7 h 55"/>
                <a:gd name="T30" fmla="*/ 13 w 38"/>
                <a:gd name="T31" fmla="*/ 4 h 55"/>
                <a:gd name="T32" fmla="*/ 13 w 38"/>
                <a:gd name="T33" fmla="*/ 0 h 55"/>
                <a:gd name="T34" fmla="*/ 16 w 38"/>
                <a:gd name="T35" fmla="*/ 4 h 55"/>
                <a:gd name="T36" fmla="*/ 32 w 38"/>
                <a:gd name="T37" fmla="*/ 0 h 55"/>
                <a:gd name="T38" fmla="*/ 38 w 38"/>
                <a:gd name="T39" fmla="*/ 4 h 55"/>
                <a:gd name="T40" fmla="*/ 38 w 38"/>
                <a:gd name="T41" fmla="*/ 7 h 55"/>
                <a:gd name="T42" fmla="*/ 35 w 38"/>
                <a:gd name="T43" fmla="*/ 13 h 55"/>
                <a:gd name="T44" fmla="*/ 35 w 38"/>
                <a:gd name="T45" fmla="*/ 23 h 55"/>
                <a:gd name="T46" fmla="*/ 38 w 38"/>
                <a:gd name="T47" fmla="*/ 33 h 55"/>
                <a:gd name="T48" fmla="*/ 38 w 38"/>
                <a:gd name="T49" fmla="*/ 45 h 55"/>
                <a:gd name="T50" fmla="*/ 35 w 38"/>
                <a:gd name="T51" fmla="*/ 49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55"/>
                <a:gd name="T80" fmla="*/ 38 w 38"/>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55">
                  <a:moveTo>
                    <a:pt x="35" y="49"/>
                  </a:moveTo>
                  <a:lnTo>
                    <a:pt x="29" y="45"/>
                  </a:lnTo>
                  <a:lnTo>
                    <a:pt x="25" y="49"/>
                  </a:lnTo>
                  <a:lnTo>
                    <a:pt x="22" y="45"/>
                  </a:lnTo>
                  <a:lnTo>
                    <a:pt x="22" y="49"/>
                  </a:lnTo>
                  <a:lnTo>
                    <a:pt x="22" y="55"/>
                  </a:lnTo>
                  <a:lnTo>
                    <a:pt x="16" y="52"/>
                  </a:lnTo>
                  <a:lnTo>
                    <a:pt x="13" y="45"/>
                  </a:lnTo>
                  <a:lnTo>
                    <a:pt x="9" y="36"/>
                  </a:lnTo>
                  <a:lnTo>
                    <a:pt x="6" y="36"/>
                  </a:lnTo>
                  <a:lnTo>
                    <a:pt x="0" y="26"/>
                  </a:lnTo>
                  <a:lnTo>
                    <a:pt x="3" y="17"/>
                  </a:lnTo>
                  <a:lnTo>
                    <a:pt x="6" y="13"/>
                  </a:lnTo>
                  <a:lnTo>
                    <a:pt x="9" y="10"/>
                  </a:lnTo>
                  <a:lnTo>
                    <a:pt x="9" y="7"/>
                  </a:lnTo>
                  <a:lnTo>
                    <a:pt x="13" y="4"/>
                  </a:lnTo>
                  <a:lnTo>
                    <a:pt x="13" y="0"/>
                  </a:lnTo>
                  <a:lnTo>
                    <a:pt x="16" y="4"/>
                  </a:lnTo>
                  <a:lnTo>
                    <a:pt x="32" y="0"/>
                  </a:lnTo>
                  <a:lnTo>
                    <a:pt x="38" y="4"/>
                  </a:lnTo>
                  <a:lnTo>
                    <a:pt x="38" y="7"/>
                  </a:lnTo>
                  <a:lnTo>
                    <a:pt x="35" y="13"/>
                  </a:lnTo>
                  <a:lnTo>
                    <a:pt x="35" y="23"/>
                  </a:lnTo>
                  <a:lnTo>
                    <a:pt x="38" y="33"/>
                  </a:lnTo>
                  <a:lnTo>
                    <a:pt x="38" y="45"/>
                  </a:lnTo>
                  <a:lnTo>
                    <a:pt x="35" y="49"/>
                  </a:lnTo>
                  <a:close/>
                </a:path>
              </a:pathLst>
            </a:custGeom>
            <a:solidFill>
              <a:srgbClr val="CCCCCC"/>
            </a:solidFill>
            <a:ln w="9525">
              <a:noFill/>
              <a:round/>
              <a:headEnd/>
              <a:tailEnd/>
            </a:ln>
          </p:spPr>
          <p:txBody>
            <a:bodyPr/>
            <a:lstStyle/>
            <a:p>
              <a:endParaRPr lang="en-US"/>
            </a:p>
          </p:txBody>
        </p:sp>
        <p:sp>
          <p:nvSpPr>
            <p:cNvPr id="32035" name="Freeform 467"/>
            <p:cNvSpPr>
              <a:spLocks/>
            </p:cNvSpPr>
            <p:nvPr/>
          </p:nvSpPr>
          <p:spPr bwMode="auto">
            <a:xfrm>
              <a:off x="1977" y="2638"/>
              <a:ext cx="51" cy="77"/>
            </a:xfrm>
            <a:custGeom>
              <a:avLst/>
              <a:gdLst>
                <a:gd name="T0" fmla="*/ 35 w 38"/>
                <a:gd name="T1" fmla="*/ 49 h 55"/>
                <a:gd name="T2" fmla="*/ 29 w 38"/>
                <a:gd name="T3" fmla="*/ 45 h 55"/>
                <a:gd name="T4" fmla="*/ 25 w 38"/>
                <a:gd name="T5" fmla="*/ 49 h 55"/>
                <a:gd name="T6" fmla="*/ 22 w 38"/>
                <a:gd name="T7" fmla="*/ 45 h 55"/>
                <a:gd name="T8" fmla="*/ 22 w 38"/>
                <a:gd name="T9" fmla="*/ 49 h 55"/>
                <a:gd name="T10" fmla="*/ 22 w 38"/>
                <a:gd name="T11" fmla="*/ 55 h 55"/>
                <a:gd name="T12" fmla="*/ 16 w 38"/>
                <a:gd name="T13" fmla="*/ 52 h 55"/>
                <a:gd name="T14" fmla="*/ 13 w 38"/>
                <a:gd name="T15" fmla="*/ 45 h 55"/>
                <a:gd name="T16" fmla="*/ 9 w 38"/>
                <a:gd name="T17" fmla="*/ 36 h 55"/>
                <a:gd name="T18" fmla="*/ 6 w 38"/>
                <a:gd name="T19" fmla="*/ 36 h 55"/>
                <a:gd name="T20" fmla="*/ 0 w 38"/>
                <a:gd name="T21" fmla="*/ 26 h 55"/>
                <a:gd name="T22" fmla="*/ 3 w 38"/>
                <a:gd name="T23" fmla="*/ 17 h 55"/>
                <a:gd name="T24" fmla="*/ 6 w 38"/>
                <a:gd name="T25" fmla="*/ 13 h 55"/>
                <a:gd name="T26" fmla="*/ 9 w 38"/>
                <a:gd name="T27" fmla="*/ 10 h 55"/>
                <a:gd name="T28" fmla="*/ 9 w 38"/>
                <a:gd name="T29" fmla="*/ 7 h 55"/>
                <a:gd name="T30" fmla="*/ 13 w 38"/>
                <a:gd name="T31" fmla="*/ 4 h 55"/>
                <a:gd name="T32" fmla="*/ 13 w 38"/>
                <a:gd name="T33" fmla="*/ 0 h 55"/>
                <a:gd name="T34" fmla="*/ 16 w 38"/>
                <a:gd name="T35" fmla="*/ 4 h 55"/>
                <a:gd name="T36" fmla="*/ 32 w 38"/>
                <a:gd name="T37" fmla="*/ 0 h 55"/>
                <a:gd name="T38" fmla="*/ 38 w 38"/>
                <a:gd name="T39" fmla="*/ 4 h 55"/>
                <a:gd name="T40" fmla="*/ 38 w 38"/>
                <a:gd name="T41" fmla="*/ 7 h 55"/>
                <a:gd name="T42" fmla="*/ 35 w 38"/>
                <a:gd name="T43" fmla="*/ 13 h 55"/>
                <a:gd name="T44" fmla="*/ 35 w 38"/>
                <a:gd name="T45" fmla="*/ 23 h 55"/>
                <a:gd name="T46" fmla="*/ 38 w 38"/>
                <a:gd name="T47" fmla="*/ 33 h 55"/>
                <a:gd name="T48" fmla="*/ 38 w 38"/>
                <a:gd name="T49" fmla="*/ 45 h 55"/>
                <a:gd name="T50" fmla="*/ 35 w 38"/>
                <a:gd name="T51" fmla="*/ 49 h 55"/>
                <a:gd name="T52" fmla="*/ 35 w 38"/>
                <a:gd name="T53" fmla="*/ 49 h 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55"/>
                <a:gd name="T83" fmla="*/ 38 w 38"/>
                <a:gd name="T84" fmla="*/ 55 h 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55">
                  <a:moveTo>
                    <a:pt x="35" y="49"/>
                  </a:moveTo>
                  <a:lnTo>
                    <a:pt x="29" y="45"/>
                  </a:lnTo>
                  <a:lnTo>
                    <a:pt x="25" y="49"/>
                  </a:lnTo>
                  <a:lnTo>
                    <a:pt x="22" y="45"/>
                  </a:lnTo>
                  <a:lnTo>
                    <a:pt x="22" y="49"/>
                  </a:lnTo>
                  <a:lnTo>
                    <a:pt x="22" y="55"/>
                  </a:lnTo>
                  <a:lnTo>
                    <a:pt x="16" y="52"/>
                  </a:lnTo>
                  <a:lnTo>
                    <a:pt x="13" y="45"/>
                  </a:lnTo>
                  <a:lnTo>
                    <a:pt x="9" y="36"/>
                  </a:lnTo>
                  <a:lnTo>
                    <a:pt x="6" y="36"/>
                  </a:lnTo>
                  <a:lnTo>
                    <a:pt x="0" y="26"/>
                  </a:lnTo>
                  <a:lnTo>
                    <a:pt x="3" y="17"/>
                  </a:lnTo>
                  <a:lnTo>
                    <a:pt x="6" y="13"/>
                  </a:lnTo>
                  <a:lnTo>
                    <a:pt x="9" y="10"/>
                  </a:lnTo>
                  <a:lnTo>
                    <a:pt x="9" y="7"/>
                  </a:lnTo>
                  <a:lnTo>
                    <a:pt x="13" y="4"/>
                  </a:lnTo>
                  <a:lnTo>
                    <a:pt x="13" y="0"/>
                  </a:lnTo>
                  <a:lnTo>
                    <a:pt x="16" y="4"/>
                  </a:lnTo>
                  <a:lnTo>
                    <a:pt x="32" y="0"/>
                  </a:lnTo>
                  <a:lnTo>
                    <a:pt x="38" y="4"/>
                  </a:lnTo>
                  <a:lnTo>
                    <a:pt x="38" y="7"/>
                  </a:lnTo>
                  <a:lnTo>
                    <a:pt x="35" y="13"/>
                  </a:lnTo>
                  <a:lnTo>
                    <a:pt x="35" y="23"/>
                  </a:lnTo>
                  <a:lnTo>
                    <a:pt x="38" y="33"/>
                  </a:lnTo>
                  <a:lnTo>
                    <a:pt x="38" y="45"/>
                  </a:lnTo>
                  <a:lnTo>
                    <a:pt x="35" y="49"/>
                  </a:lnTo>
                </a:path>
              </a:pathLst>
            </a:custGeom>
            <a:noFill/>
            <a:ln w="0">
              <a:solidFill>
                <a:srgbClr val="7F7F7F"/>
              </a:solidFill>
              <a:round/>
              <a:headEnd/>
              <a:tailEnd/>
            </a:ln>
          </p:spPr>
          <p:txBody>
            <a:bodyPr/>
            <a:lstStyle/>
            <a:p>
              <a:endParaRPr lang="en-US"/>
            </a:p>
          </p:txBody>
        </p:sp>
        <p:sp>
          <p:nvSpPr>
            <p:cNvPr id="32036" name="Freeform 468"/>
            <p:cNvSpPr>
              <a:spLocks/>
            </p:cNvSpPr>
            <p:nvPr/>
          </p:nvSpPr>
          <p:spPr bwMode="auto">
            <a:xfrm>
              <a:off x="1937" y="2598"/>
              <a:ext cx="61" cy="127"/>
            </a:xfrm>
            <a:custGeom>
              <a:avLst/>
              <a:gdLst>
                <a:gd name="T0" fmla="*/ 45 w 45"/>
                <a:gd name="T1" fmla="*/ 81 h 91"/>
                <a:gd name="T2" fmla="*/ 42 w 45"/>
                <a:gd name="T3" fmla="*/ 81 h 91"/>
                <a:gd name="T4" fmla="*/ 38 w 45"/>
                <a:gd name="T5" fmla="*/ 81 h 91"/>
                <a:gd name="T6" fmla="*/ 35 w 45"/>
                <a:gd name="T7" fmla="*/ 84 h 91"/>
                <a:gd name="T8" fmla="*/ 25 w 45"/>
                <a:gd name="T9" fmla="*/ 87 h 91"/>
                <a:gd name="T10" fmla="*/ 25 w 45"/>
                <a:gd name="T11" fmla="*/ 91 h 91"/>
                <a:gd name="T12" fmla="*/ 22 w 45"/>
                <a:gd name="T13" fmla="*/ 91 h 91"/>
                <a:gd name="T14" fmla="*/ 19 w 45"/>
                <a:gd name="T15" fmla="*/ 87 h 91"/>
                <a:gd name="T16" fmla="*/ 16 w 45"/>
                <a:gd name="T17" fmla="*/ 84 h 91"/>
                <a:gd name="T18" fmla="*/ 16 w 45"/>
                <a:gd name="T19" fmla="*/ 78 h 91"/>
                <a:gd name="T20" fmla="*/ 13 w 45"/>
                <a:gd name="T21" fmla="*/ 74 h 91"/>
                <a:gd name="T22" fmla="*/ 16 w 45"/>
                <a:gd name="T23" fmla="*/ 58 h 91"/>
                <a:gd name="T24" fmla="*/ 16 w 45"/>
                <a:gd name="T25" fmla="*/ 55 h 91"/>
                <a:gd name="T26" fmla="*/ 16 w 45"/>
                <a:gd name="T27" fmla="*/ 49 h 91"/>
                <a:gd name="T28" fmla="*/ 13 w 45"/>
                <a:gd name="T29" fmla="*/ 49 h 91"/>
                <a:gd name="T30" fmla="*/ 13 w 45"/>
                <a:gd name="T31" fmla="*/ 42 h 91"/>
                <a:gd name="T32" fmla="*/ 13 w 45"/>
                <a:gd name="T33" fmla="*/ 39 h 91"/>
                <a:gd name="T34" fmla="*/ 6 w 45"/>
                <a:gd name="T35" fmla="*/ 39 h 91"/>
                <a:gd name="T36" fmla="*/ 0 w 45"/>
                <a:gd name="T37" fmla="*/ 29 h 91"/>
                <a:gd name="T38" fmla="*/ 0 w 45"/>
                <a:gd name="T39" fmla="*/ 26 h 91"/>
                <a:gd name="T40" fmla="*/ 3 w 45"/>
                <a:gd name="T41" fmla="*/ 23 h 91"/>
                <a:gd name="T42" fmla="*/ 3 w 45"/>
                <a:gd name="T43" fmla="*/ 20 h 91"/>
                <a:gd name="T44" fmla="*/ 9 w 45"/>
                <a:gd name="T45" fmla="*/ 17 h 91"/>
                <a:gd name="T46" fmla="*/ 6 w 45"/>
                <a:gd name="T47" fmla="*/ 13 h 91"/>
                <a:gd name="T48" fmla="*/ 6 w 45"/>
                <a:gd name="T49" fmla="*/ 7 h 91"/>
                <a:gd name="T50" fmla="*/ 16 w 45"/>
                <a:gd name="T51" fmla="*/ 4 h 91"/>
                <a:gd name="T52" fmla="*/ 16 w 45"/>
                <a:gd name="T53" fmla="*/ 0 h 91"/>
                <a:gd name="T54" fmla="*/ 19 w 45"/>
                <a:gd name="T55" fmla="*/ 0 h 91"/>
                <a:gd name="T56" fmla="*/ 25 w 45"/>
                <a:gd name="T57" fmla="*/ 10 h 91"/>
                <a:gd name="T58" fmla="*/ 25 w 45"/>
                <a:gd name="T59" fmla="*/ 10 h 91"/>
                <a:gd name="T60" fmla="*/ 25 w 45"/>
                <a:gd name="T61" fmla="*/ 20 h 91"/>
                <a:gd name="T62" fmla="*/ 29 w 45"/>
                <a:gd name="T63" fmla="*/ 20 h 91"/>
                <a:gd name="T64" fmla="*/ 32 w 45"/>
                <a:gd name="T65" fmla="*/ 20 h 91"/>
                <a:gd name="T66" fmla="*/ 35 w 45"/>
                <a:gd name="T67" fmla="*/ 20 h 91"/>
                <a:gd name="T68" fmla="*/ 38 w 45"/>
                <a:gd name="T69" fmla="*/ 26 h 91"/>
                <a:gd name="T70" fmla="*/ 42 w 45"/>
                <a:gd name="T71" fmla="*/ 33 h 91"/>
                <a:gd name="T72" fmla="*/ 38 w 45"/>
                <a:gd name="T73" fmla="*/ 36 h 91"/>
                <a:gd name="T74" fmla="*/ 38 w 45"/>
                <a:gd name="T75" fmla="*/ 39 h 91"/>
                <a:gd name="T76" fmla="*/ 35 w 45"/>
                <a:gd name="T77" fmla="*/ 42 h 91"/>
                <a:gd name="T78" fmla="*/ 32 w 45"/>
                <a:gd name="T79" fmla="*/ 46 h 91"/>
                <a:gd name="T80" fmla="*/ 29 w 45"/>
                <a:gd name="T81" fmla="*/ 55 h 91"/>
                <a:gd name="T82" fmla="*/ 35 w 45"/>
                <a:gd name="T83" fmla="*/ 65 h 91"/>
                <a:gd name="T84" fmla="*/ 38 w 45"/>
                <a:gd name="T85" fmla="*/ 65 h 91"/>
                <a:gd name="T86" fmla="*/ 42 w 45"/>
                <a:gd name="T87" fmla="*/ 74 h 91"/>
                <a:gd name="T88" fmla="*/ 45 w 45"/>
                <a:gd name="T89" fmla="*/ 81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91"/>
                <a:gd name="T137" fmla="*/ 45 w 45"/>
                <a:gd name="T138" fmla="*/ 91 h 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91">
                  <a:moveTo>
                    <a:pt x="45" y="81"/>
                  </a:moveTo>
                  <a:lnTo>
                    <a:pt x="42" y="81"/>
                  </a:lnTo>
                  <a:lnTo>
                    <a:pt x="38" y="81"/>
                  </a:lnTo>
                  <a:lnTo>
                    <a:pt x="35" y="84"/>
                  </a:lnTo>
                  <a:lnTo>
                    <a:pt x="25" y="87"/>
                  </a:lnTo>
                  <a:lnTo>
                    <a:pt x="25" y="91"/>
                  </a:lnTo>
                  <a:lnTo>
                    <a:pt x="22" y="91"/>
                  </a:lnTo>
                  <a:lnTo>
                    <a:pt x="19" y="87"/>
                  </a:lnTo>
                  <a:lnTo>
                    <a:pt x="16" y="84"/>
                  </a:lnTo>
                  <a:lnTo>
                    <a:pt x="16" y="78"/>
                  </a:lnTo>
                  <a:lnTo>
                    <a:pt x="13" y="74"/>
                  </a:lnTo>
                  <a:lnTo>
                    <a:pt x="16" y="58"/>
                  </a:lnTo>
                  <a:lnTo>
                    <a:pt x="16" y="55"/>
                  </a:lnTo>
                  <a:lnTo>
                    <a:pt x="16" y="49"/>
                  </a:lnTo>
                  <a:lnTo>
                    <a:pt x="13" y="49"/>
                  </a:lnTo>
                  <a:lnTo>
                    <a:pt x="13" y="42"/>
                  </a:lnTo>
                  <a:lnTo>
                    <a:pt x="13" y="39"/>
                  </a:lnTo>
                  <a:lnTo>
                    <a:pt x="6" y="39"/>
                  </a:lnTo>
                  <a:lnTo>
                    <a:pt x="0" y="29"/>
                  </a:lnTo>
                  <a:lnTo>
                    <a:pt x="0" y="26"/>
                  </a:lnTo>
                  <a:lnTo>
                    <a:pt x="3" y="23"/>
                  </a:lnTo>
                  <a:lnTo>
                    <a:pt x="3" y="20"/>
                  </a:lnTo>
                  <a:lnTo>
                    <a:pt x="9" y="17"/>
                  </a:lnTo>
                  <a:lnTo>
                    <a:pt x="6" y="13"/>
                  </a:lnTo>
                  <a:lnTo>
                    <a:pt x="6" y="7"/>
                  </a:lnTo>
                  <a:lnTo>
                    <a:pt x="16" y="4"/>
                  </a:lnTo>
                  <a:lnTo>
                    <a:pt x="16" y="0"/>
                  </a:lnTo>
                  <a:lnTo>
                    <a:pt x="19" y="0"/>
                  </a:lnTo>
                  <a:lnTo>
                    <a:pt x="25" y="10"/>
                  </a:lnTo>
                  <a:lnTo>
                    <a:pt x="25" y="20"/>
                  </a:lnTo>
                  <a:lnTo>
                    <a:pt x="29" y="20"/>
                  </a:lnTo>
                  <a:lnTo>
                    <a:pt x="32" y="20"/>
                  </a:lnTo>
                  <a:lnTo>
                    <a:pt x="35" y="20"/>
                  </a:lnTo>
                  <a:lnTo>
                    <a:pt x="38" y="26"/>
                  </a:lnTo>
                  <a:lnTo>
                    <a:pt x="42" y="33"/>
                  </a:lnTo>
                  <a:lnTo>
                    <a:pt x="38" y="36"/>
                  </a:lnTo>
                  <a:lnTo>
                    <a:pt x="38" y="39"/>
                  </a:lnTo>
                  <a:lnTo>
                    <a:pt x="35" y="42"/>
                  </a:lnTo>
                  <a:lnTo>
                    <a:pt x="32" y="46"/>
                  </a:lnTo>
                  <a:lnTo>
                    <a:pt x="29" y="55"/>
                  </a:lnTo>
                  <a:lnTo>
                    <a:pt x="35" y="65"/>
                  </a:lnTo>
                  <a:lnTo>
                    <a:pt x="38" y="65"/>
                  </a:lnTo>
                  <a:lnTo>
                    <a:pt x="42" y="74"/>
                  </a:lnTo>
                  <a:lnTo>
                    <a:pt x="45" y="81"/>
                  </a:lnTo>
                  <a:close/>
                </a:path>
              </a:pathLst>
            </a:custGeom>
            <a:solidFill>
              <a:srgbClr val="CCCCCC"/>
            </a:solidFill>
            <a:ln w="9525">
              <a:noFill/>
              <a:round/>
              <a:headEnd/>
              <a:tailEnd/>
            </a:ln>
          </p:spPr>
          <p:txBody>
            <a:bodyPr/>
            <a:lstStyle/>
            <a:p>
              <a:endParaRPr lang="en-US"/>
            </a:p>
          </p:txBody>
        </p:sp>
        <p:sp>
          <p:nvSpPr>
            <p:cNvPr id="32037" name="Freeform 469"/>
            <p:cNvSpPr>
              <a:spLocks/>
            </p:cNvSpPr>
            <p:nvPr/>
          </p:nvSpPr>
          <p:spPr bwMode="auto">
            <a:xfrm>
              <a:off x="1937" y="2598"/>
              <a:ext cx="61" cy="127"/>
            </a:xfrm>
            <a:custGeom>
              <a:avLst/>
              <a:gdLst>
                <a:gd name="T0" fmla="*/ 45 w 45"/>
                <a:gd name="T1" fmla="*/ 81 h 91"/>
                <a:gd name="T2" fmla="*/ 42 w 45"/>
                <a:gd name="T3" fmla="*/ 81 h 91"/>
                <a:gd name="T4" fmla="*/ 38 w 45"/>
                <a:gd name="T5" fmla="*/ 81 h 91"/>
                <a:gd name="T6" fmla="*/ 35 w 45"/>
                <a:gd name="T7" fmla="*/ 84 h 91"/>
                <a:gd name="T8" fmla="*/ 25 w 45"/>
                <a:gd name="T9" fmla="*/ 87 h 91"/>
                <a:gd name="T10" fmla="*/ 25 w 45"/>
                <a:gd name="T11" fmla="*/ 91 h 91"/>
                <a:gd name="T12" fmla="*/ 22 w 45"/>
                <a:gd name="T13" fmla="*/ 91 h 91"/>
                <a:gd name="T14" fmla="*/ 19 w 45"/>
                <a:gd name="T15" fmla="*/ 87 h 91"/>
                <a:gd name="T16" fmla="*/ 16 w 45"/>
                <a:gd name="T17" fmla="*/ 84 h 91"/>
                <a:gd name="T18" fmla="*/ 16 w 45"/>
                <a:gd name="T19" fmla="*/ 78 h 91"/>
                <a:gd name="T20" fmla="*/ 13 w 45"/>
                <a:gd name="T21" fmla="*/ 74 h 91"/>
                <a:gd name="T22" fmla="*/ 16 w 45"/>
                <a:gd name="T23" fmla="*/ 58 h 91"/>
                <a:gd name="T24" fmla="*/ 16 w 45"/>
                <a:gd name="T25" fmla="*/ 55 h 91"/>
                <a:gd name="T26" fmla="*/ 16 w 45"/>
                <a:gd name="T27" fmla="*/ 49 h 91"/>
                <a:gd name="T28" fmla="*/ 13 w 45"/>
                <a:gd name="T29" fmla="*/ 49 h 91"/>
                <a:gd name="T30" fmla="*/ 13 w 45"/>
                <a:gd name="T31" fmla="*/ 42 h 91"/>
                <a:gd name="T32" fmla="*/ 13 w 45"/>
                <a:gd name="T33" fmla="*/ 39 h 91"/>
                <a:gd name="T34" fmla="*/ 6 w 45"/>
                <a:gd name="T35" fmla="*/ 39 h 91"/>
                <a:gd name="T36" fmla="*/ 0 w 45"/>
                <a:gd name="T37" fmla="*/ 29 h 91"/>
                <a:gd name="T38" fmla="*/ 0 w 45"/>
                <a:gd name="T39" fmla="*/ 26 h 91"/>
                <a:gd name="T40" fmla="*/ 3 w 45"/>
                <a:gd name="T41" fmla="*/ 23 h 91"/>
                <a:gd name="T42" fmla="*/ 3 w 45"/>
                <a:gd name="T43" fmla="*/ 20 h 91"/>
                <a:gd name="T44" fmla="*/ 9 w 45"/>
                <a:gd name="T45" fmla="*/ 17 h 91"/>
                <a:gd name="T46" fmla="*/ 6 w 45"/>
                <a:gd name="T47" fmla="*/ 13 h 91"/>
                <a:gd name="T48" fmla="*/ 6 w 45"/>
                <a:gd name="T49" fmla="*/ 7 h 91"/>
                <a:gd name="T50" fmla="*/ 16 w 45"/>
                <a:gd name="T51" fmla="*/ 4 h 91"/>
                <a:gd name="T52" fmla="*/ 16 w 45"/>
                <a:gd name="T53" fmla="*/ 0 h 91"/>
                <a:gd name="T54" fmla="*/ 19 w 45"/>
                <a:gd name="T55" fmla="*/ 0 h 91"/>
                <a:gd name="T56" fmla="*/ 25 w 45"/>
                <a:gd name="T57" fmla="*/ 10 h 91"/>
                <a:gd name="T58" fmla="*/ 25 w 45"/>
                <a:gd name="T59" fmla="*/ 10 h 91"/>
                <a:gd name="T60" fmla="*/ 25 w 45"/>
                <a:gd name="T61" fmla="*/ 20 h 91"/>
                <a:gd name="T62" fmla="*/ 29 w 45"/>
                <a:gd name="T63" fmla="*/ 20 h 91"/>
                <a:gd name="T64" fmla="*/ 32 w 45"/>
                <a:gd name="T65" fmla="*/ 20 h 91"/>
                <a:gd name="T66" fmla="*/ 35 w 45"/>
                <a:gd name="T67" fmla="*/ 20 h 91"/>
                <a:gd name="T68" fmla="*/ 38 w 45"/>
                <a:gd name="T69" fmla="*/ 26 h 91"/>
                <a:gd name="T70" fmla="*/ 42 w 45"/>
                <a:gd name="T71" fmla="*/ 33 h 91"/>
                <a:gd name="T72" fmla="*/ 38 w 45"/>
                <a:gd name="T73" fmla="*/ 36 h 91"/>
                <a:gd name="T74" fmla="*/ 38 w 45"/>
                <a:gd name="T75" fmla="*/ 39 h 91"/>
                <a:gd name="T76" fmla="*/ 35 w 45"/>
                <a:gd name="T77" fmla="*/ 42 h 91"/>
                <a:gd name="T78" fmla="*/ 32 w 45"/>
                <a:gd name="T79" fmla="*/ 46 h 91"/>
                <a:gd name="T80" fmla="*/ 29 w 45"/>
                <a:gd name="T81" fmla="*/ 55 h 91"/>
                <a:gd name="T82" fmla="*/ 35 w 45"/>
                <a:gd name="T83" fmla="*/ 65 h 91"/>
                <a:gd name="T84" fmla="*/ 38 w 45"/>
                <a:gd name="T85" fmla="*/ 65 h 91"/>
                <a:gd name="T86" fmla="*/ 42 w 45"/>
                <a:gd name="T87" fmla="*/ 74 h 91"/>
                <a:gd name="T88" fmla="*/ 45 w 45"/>
                <a:gd name="T89" fmla="*/ 81 h 91"/>
                <a:gd name="T90" fmla="*/ 45 w 45"/>
                <a:gd name="T91" fmla="*/ 81 h 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91"/>
                <a:gd name="T140" fmla="*/ 45 w 45"/>
                <a:gd name="T141" fmla="*/ 91 h 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91">
                  <a:moveTo>
                    <a:pt x="45" y="81"/>
                  </a:moveTo>
                  <a:lnTo>
                    <a:pt x="42" y="81"/>
                  </a:lnTo>
                  <a:lnTo>
                    <a:pt x="38" y="81"/>
                  </a:lnTo>
                  <a:lnTo>
                    <a:pt x="35" y="84"/>
                  </a:lnTo>
                  <a:lnTo>
                    <a:pt x="25" y="87"/>
                  </a:lnTo>
                  <a:lnTo>
                    <a:pt x="25" y="91"/>
                  </a:lnTo>
                  <a:lnTo>
                    <a:pt x="22" y="91"/>
                  </a:lnTo>
                  <a:lnTo>
                    <a:pt x="19" y="87"/>
                  </a:lnTo>
                  <a:lnTo>
                    <a:pt x="16" y="84"/>
                  </a:lnTo>
                  <a:lnTo>
                    <a:pt x="16" y="78"/>
                  </a:lnTo>
                  <a:lnTo>
                    <a:pt x="13" y="74"/>
                  </a:lnTo>
                  <a:lnTo>
                    <a:pt x="16" y="58"/>
                  </a:lnTo>
                  <a:lnTo>
                    <a:pt x="16" y="55"/>
                  </a:lnTo>
                  <a:lnTo>
                    <a:pt x="16" y="49"/>
                  </a:lnTo>
                  <a:lnTo>
                    <a:pt x="13" y="49"/>
                  </a:lnTo>
                  <a:lnTo>
                    <a:pt x="13" y="42"/>
                  </a:lnTo>
                  <a:lnTo>
                    <a:pt x="13" y="39"/>
                  </a:lnTo>
                  <a:lnTo>
                    <a:pt x="6" y="39"/>
                  </a:lnTo>
                  <a:lnTo>
                    <a:pt x="0" y="29"/>
                  </a:lnTo>
                  <a:lnTo>
                    <a:pt x="0" y="26"/>
                  </a:lnTo>
                  <a:lnTo>
                    <a:pt x="3" y="23"/>
                  </a:lnTo>
                  <a:lnTo>
                    <a:pt x="3" y="20"/>
                  </a:lnTo>
                  <a:lnTo>
                    <a:pt x="9" y="17"/>
                  </a:lnTo>
                  <a:lnTo>
                    <a:pt x="6" y="13"/>
                  </a:lnTo>
                  <a:lnTo>
                    <a:pt x="6" y="7"/>
                  </a:lnTo>
                  <a:lnTo>
                    <a:pt x="16" y="4"/>
                  </a:lnTo>
                  <a:lnTo>
                    <a:pt x="16" y="0"/>
                  </a:lnTo>
                  <a:lnTo>
                    <a:pt x="19" y="0"/>
                  </a:lnTo>
                  <a:lnTo>
                    <a:pt x="25" y="10"/>
                  </a:lnTo>
                  <a:lnTo>
                    <a:pt x="25" y="20"/>
                  </a:lnTo>
                  <a:lnTo>
                    <a:pt x="29" y="20"/>
                  </a:lnTo>
                  <a:lnTo>
                    <a:pt x="32" y="20"/>
                  </a:lnTo>
                  <a:lnTo>
                    <a:pt x="35" y="20"/>
                  </a:lnTo>
                  <a:lnTo>
                    <a:pt x="38" y="26"/>
                  </a:lnTo>
                  <a:lnTo>
                    <a:pt x="42" y="33"/>
                  </a:lnTo>
                  <a:lnTo>
                    <a:pt x="38" y="36"/>
                  </a:lnTo>
                  <a:lnTo>
                    <a:pt x="38" y="39"/>
                  </a:lnTo>
                  <a:lnTo>
                    <a:pt x="35" y="42"/>
                  </a:lnTo>
                  <a:lnTo>
                    <a:pt x="32" y="46"/>
                  </a:lnTo>
                  <a:lnTo>
                    <a:pt x="29" y="55"/>
                  </a:lnTo>
                  <a:lnTo>
                    <a:pt x="35" y="65"/>
                  </a:lnTo>
                  <a:lnTo>
                    <a:pt x="38" y="65"/>
                  </a:lnTo>
                  <a:lnTo>
                    <a:pt x="42" y="74"/>
                  </a:lnTo>
                  <a:lnTo>
                    <a:pt x="45" y="81"/>
                  </a:lnTo>
                </a:path>
              </a:pathLst>
            </a:custGeom>
            <a:noFill/>
            <a:ln w="0">
              <a:solidFill>
                <a:srgbClr val="7F7F7F"/>
              </a:solidFill>
              <a:round/>
              <a:headEnd/>
              <a:tailEnd/>
            </a:ln>
          </p:spPr>
          <p:txBody>
            <a:bodyPr/>
            <a:lstStyle/>
            <a:p>
              <a:endParaRPr lang="en-US"/>
            </a:p>
          </p:txBody>
        </p:sp>
        <p:sp>
          <p:nvSpPr>
            <p:cNvPr id="32038" name="Freeform 470"/>
            <p:cNvSpPr>
              <a:spLocks/>
            </p:cNvSpPr>
            <p:nvPr/>
          </p:nvSpPr>
          <p:spPr bwMode="auto">
            <a:xfrm>
              <a:off x="1683" y="2752"/>
              <a:ext cx="164" cy="329"/>
            </a:xfrm>
            <a:custGeom>
              <a:avLst/>
              <a:gdLst>
                <a:gd name="T0" fmla="*/ 110 w 119"/>
                <a:gd name="T1" fmla="*/ 231 h 235"/>
                <a:gd name="T2" fmla="*/ 116 w 119"/>
                <a:gd name="T3" fmla="*/ 225 h 235"/>
                <a:gd name="T4" fmla="*/ 119 w 119"/>
                <a:gd name="T5" fmla="*/ 212 h 235"/>
                <a:gd name="T6" fmla="*/ 116 w 119"/>
                <a:gd name="T7" fmla="*/ 203 h 235"/>
                <a:gd name="T8" fmla="*/ 116 w 119"/>
                <a:gd name="T9" fmla="*/ 193 h 235"/>
                <a:gd name="T10" fmla="*/ 116 w 119"/>
                <a:gd name="T11" fmla="*/ 183 h 235"/>
                <a:gd name="T12" fmla="*/ 119 w 119"/>
                <a:gd name="T13" fmla="*/ 157 h 235"/>
                <a:gd name="T14" fmla="*/ 103 w 119"/>
                <a:gd name="T15" fmla="*/ 141 h 235"/>
                <a:gd name="T16" fmla="*/ 100 w 119"/>
                <a:gd name="T17" fmla="*/ 119 h 235"/>
                <a:gd name="T18" fmla="*/ 90 w 119"/>
                <a:gd name="T19" fmla="*/ 125 h 235"/>
                <a:gd name="T20" fmla="*/ 84 w 119"/>
                <a:gd name="T21" fmla="*/ 119 h 235"/>
                <a:gd name="T22" fmla="*/ 77 w 119"/>
                <a:gd name="T23" fmla="*/ 112 h 235"/>
                <a:gd name="T24" fmla="*/ 68 w 119"/>
                <a:gd name="T25" fmla="*/ 96 h 235"/>
                <a:gd name="T26" fmla="*/ 74 w 119"/>
                <a:gd name="T27" fmla="*/ 83 h 235"/>
                <a:gd name="T28" fmla="*/ 81 w 119"/>
                <a:gd name="T29" fmla="*/ 64 h 235"/>
                <a:gd name="T30" fmla="*/ 100 w 119"/>
                <a:gd name="T31" fmla="*/ 51 h 235"/>
                <a:gd name="T32" fmla="*/ 103 w 119"/>
                <a:gd name="T33" fmla="*/ 51 h 235"/>
                <a:gd name="T34" fmla="*/ 97 w 119"/>
                <a:gd name="T35" fmla="*/ 48 h 235"/>
                <a:gd name="T36" fmla="*/ 103 w 119"/>
                <a:gd name="T37" fmla="*/ 35 h 235"/>
                <a:gd name="T38" fmla="*/ 94 w 119"/>
                <a:gd name="T39" fmla="*/ 26 h 235"/>
                <a:gd name="T40" fmla="*/ 84 w 119"/>
                <a:gd name="T41" fmla="*/ 26 h 235"/>
                <a:gd name="T42" fmla="*/ 74 w 119"/>
                <a:gd name="T43" fmla="*/ 29 h 235"/>
                <a:gd name="T44" fmla="*/ 74 w 119"/>
                <a:gd name="T45" fmla="*/ 22 h 235"/>
                <a:gd name="T46" fmla="*/ 68 w 119"/>
                <a:gd name="T47" fmla="*/ 13 h 235"/>
                <a:gd name="T48" fmla="*/ 61 w 119"/>
                <a:gd name="T49" fmla="*/ 3 h 235"/>
                <a:gd name="T50" fmla="*/ 55 w 119"/>
                <a:gd name="T51" fmla="*/ 0 h 235"/>
                <a:gd name="T52" fmla="*/ 52 w 119"/>
                <a:gd name="T53" fmla="*/ 0 h 235"/>
                <a:gd name="T54" fmla="*/ 52 w 119"/>
                <a:gd name="T55" fmla="*/ 10 h 235"/>
                <a:gd name="T56" fmla="*/ 42 w 119"/>
                <a:gd name="T57" fmla="*/ 32 h 235"/>
                <a:gd name="T58" fmla="*/ 26 w 119"/>
                <a:gd name="T59" fmla="*/ 45 h 235"/>
                <a:gd name="T60" fmla="*/ 23 w 119"/>
                <a:gd name="T61" fmla="*/ 48 h 235"/>
                <a:gd name="T62" fmla="*/ 20 w 119"/>
                <a:gd name="T63" fmla="*/ 61 h 235"/>
                <a:gd name="T64" fmla="*/ 13 w 119"/>
                <a:gd name="T65" fmla="*/ 58 h 235"/>
                <a:gd name="T66" fmla="*/ 10 w 119"/>
                <a:gd name="T67" fmla="*/ 55 h 235"/>
                <a:gd name="T68" fmla="*/ 7 w 119"/>
                <a:gd name="T69" fmla="*/ 51 h 235"/>
                <a:gd name="T70" fmla="*/ 7 w 119"/>
                <a:gd name="T71" fmla="*/ 42 h 235"/>
                <a:gd name="T72" fmla="*/ 0 w 119"/>
                <a:gd name="T73" fmla="*/ 67 h 235"/>
                <a:gd name="T74" fmla="*/ 0 w 119"/>
                <a:gd name="T75" fmla="*/ 74 h 235"/>
                <a:gd name="T76" fmla="*/ 13 w 119"/>
                <a:gd name="T77" fmla="*/ 90 h 235"/>
                <a:gd name="T78" fmla="*/ 23 w 119"/>
                <a:gd name="T79" fmla="*/ 106 h 235"/>
                <a:gd name="T80" fmla="*/ 32 w 119"/>
                <a:gd name="T81" fmla="*/ 135 h 235"/>
                <a:gd name="T82" fmla="*/ 39 w 119"/>
                <a:gd name="T83" fmla="*/ 151 h 235"/>
                <a:gd name="T84" fmla="*/ 49 w 119"/>
                <a:gd name="T85" fmla="*/ 170 h 235"/>
                <a:gd name="T86" fmla="*/ 49 w 119"/>
                <a:gd name="T87" fmla="*/ 180 h 235"/>
                <a:gd name="T88" fmla="*/ 61 w 119"/>
                <a:gd name="T89" fmla="*/ 196 h 235"/>
                <a:gd name="T90" fmla="*/ 90 w 119"/>
                <a:gd name="T91" fmla="*/ 215 h 235"/>
                <a:gd name="T92" fmla="*/ 103 w 119"/>
                <a:gd name="T93" fmla="*/ 231 h 2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9"/>
                <a:gd name="T142" fmla="*/ 0 h 235"/>
                <a:gd name="T143" fmla="*/ 119 w 119"/>
                <a:gd name="T144" fmla="*/ 235 h 23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9" h="235">
                  <a:moveTo>
                    <a:pt x="106" y="235"/>
                  </a:moveTo>
                  <a:lnTo>
                    <a:pt x="110" y="231"/>
                  </a:lnTo>
                  <a:lnTo>
                    <a:pt x="113" y="231"/>
                  </a:lnTo>
                  <a:lnTo>
                    <a:pt x="116" y="225"/>
                  </a:lnTo>
                  <a:lnTo>
                    <a:pt x="113" y="222"/>
                  </a:lnTo>
                  <a:lnTo>
                    <a:pt x="119" y="212"/>
                  </a:lnTo>
                  <a:lnTo>
                    <a:pt x="119" y="209"/>
                  </a:lnTo>
                  <a:lnTo>
                    <a:pt x="116" y="203"/>
                  </a:lnTo>
                  <a:lnTo>
                    <a:pt x="116" y="199"/>
                  </a:lnTo>
                  <a:lnTo>
                    <a:pt x="116" y="193"/>
                  </a:lnTo>
                  <a:lnTo>
                    <a:pt x="116" y="190"/>
                  </a:lnTo>
                  <a:lnTo>
                    <a:pt x="116" y="183"/>
                  </a:lnTo>
                  <a:lnTo>
                    <a:pt x="116" y="164"/>
                  </a:lnTo>
                  <a:lnTo>
                    <a:pt x="119" y="157"/>
                  </a:lnTo>
                  <a:lnTo>
                    <a:pt x="110" y="138"/>
                  </a:lnTo>
                  <a:lnTo>
                    <a:pt x="103" y="141"/>
                  </a:lnTo>
                  <a:lnTo>
                    <a:pt x="100" y="138"/>
                  </a:lnTo>
                  <a:lnTo>
                    <a:pt x="100" y="119"/>
                  </a:lnTo>
                  <a:lnTo>
                    <a:pt x="94" y="125"/>
                  </a:lnTo>
                  <a:lnTo>
                    <a:pt x="90" y="125"/>
                  </a:lnTo>
                  <a:lnTo>
                    <a:pt x="87" y="125"/>
                  </a:lnTo>
                  <a:lnTo>
                    <a:pt x="84" y="119"/>
                  </a:lnTo>
                  <a:lnTo>
                    <a:pt x="77" y="119"/>
                  </a:lnTo>
                  <a:lnTo>
                    <a:pt x="77" y="112"/>
                  </a:lnTo>
                  <a:lnTo>
                    <a:pt x="71" y="106"/>
                  </a:lnTo>
                  <a:lnTo>
                    <a:pt x="68" y="96"/>
                  </a:lnTo>
                  <a:lnTo>
                    <a:pt x="71" y="83"/>
                  </a:lnTo>
                  <a:lnTo>
                    <a:pt x="74" y="83"/>
                  </a:lnTo>
                  <a:lnTo>
                    <a:pt x="74" y="74"/>
                  </a:lnTo>
                  <a:lnTo>
                    <a:pt x="81" y="64"/>
                  </a:lnTo>
                  <a:lnTo>
                    <a:pt x="87" y="58"/>
                  </a:lnTo>
                  <a:lnTo>
                    <a:pt x="100" y="51"/>
                  </a:lnTo>
                  <a:lnTo>
                    <a:pt x="103" y="51"/>
                  </a:lnTo>
                  <a:lnTo>
                    <a:pt x="100" y="48"/>
                  </a:lnTo>
                  <a:lnTo>
                    <a:pt x="97" y="48"/>
                  </a:lnTo>
                  <a:lnTo>
                    <a:pt x="97" y="45"/>
                  </a:lnTo>
                  <a:lnTo>
                    <a:pt x="103" y="35"/>
                  </a:lnTo>
                  <a:lnTo>
                    <a:pt x="100" y="32"/>
                  </a:lnTo>
                  <a:lnTo>
                    <a:pt x="94" y="26"/>
                  </a:lnTo>
                  <a:lnTo>
                    <a:pt x="90" y="29"/>
                  </a:lnTo>
                  <a:lnTo>
                    <a:pt x="84" y="26"/>
                  </a:lnTo>
                  <a:lnTo>
                    <a:pt x="81" y="29"/>
                  </a:lnTo>
                  <a:lnTo>
                    <a:pt x="74" y="29"/>
                  </a:lnTo>
                  <a:lnTo>
                    <a:pt x="74" y="26"/>
                  </a:lnTo>
                  <a:lnTo>
                    <a:pt x="74" y="22"/>
                  </a:lnTo>
                  <a:lnTo>
                    <a:pt x="71" y="19"/>
                  </a:lnTo>
                  <a:lnTo>
                    <a:pt x="68" y="13"/>
                  </a:lnTo>
                  <a:lnTo>
                    <a:pt x="65" y="13"/>
                  </a:lnTo>
                  <a:lnTo>
                    <a:pt x="61" y="3"/>
                  </a:lnTo>
                  <a:lnTo>
                    <a:pt x="58" y="0"/>
                  </a:lnTo>
                  <a:lnTo>
                    <a:pt x="55" y="0"/>
                  </a:lnTo>
                  <a:lnTo>
                    <a:pt x="52" y="0"/>
                  </a:lnTo>
                  <a:lnTo>
                    <a:pt x="55" y="10"/>
                  </a:lnTo>
                  <a:lnTo>
                    <a:pt x="52" y="10"/>
                  </a:lnTo>
                  <a:lnTo>
                    <a:pt x="49" y="19"/>
                  </a:lnTo>
                  <a:lnTo>
                    <a:pt x="42" y="32"/>
                  </a:lnTo>
                  <a:lnTo>
                    <a:pt x="29" y="38"/>
                  </a:lnTo>
                  <a:lnTo>
                    <a:pt x="26" y="45"/>
                  </a:lnTo>
                  <a:lnTo>
                    <a:pt x="23" y="48"/>
                  </a:lnTo>
                  <a:lnTo>
                    <a:pt x="23" y="58"/>
                  </a:lnTo>
                  <a:lnTo>
                    <a:pt x="20" y="61"/>
                  </a:lnTo>
                  <a:lnTo>
                    <a:pt x="16" y="61"/>
                  </a:lnTo>
                  <a:lnTo>
                    <a:pt x="13" y="58"/>
                  </a:lnTo>
                  <a:lnTo>
                    <a:pt x="10" y="58"/>
                  </a:lnTo>
                  <a:lnTo>
                    <a:pt x="10" y="55"/>
                  </a:lnTo>
                  <a:lnTo>
                    <a:pt x="7" y="58"/>
                  </a:lnTo>
                  <a:lnTo>
                    <a:pt x="7" y="51"/>
                  </a:lnTo>
                  <a:lnTo>
                    <a:pt x="7" y="48"/>
                  </a:lnTo>
                  <a:lnTo>
                    <a:pt x="7" y="42"/>
                  </a:lnTo>
                  <a:lnTo>
                    <a:pt x="0" y="55"/>
                  </a:lnTo>
                  <a:lnTo>
                    <a:pt x="0" y="67"/>
                  </a:lnTo>
                  <a:lnTo>
                    <a:pt x="3" y="71"/>
                  </a:lnTo>
                  <a:lnTo>
                    <a:pt x="0" y="74"/>
                  </a:lnTo>
                  <a:lnTo>
                    <a:pt x="13" y="87"/>
                  </a:lnTo>
                  <a:lnTo>
                    <a:pt x="13" y="90"/>
                  </a:lnTo>
                  <a:lnTo>
                    <a:pt x="16" y="100"/>
                  </a:lnTo>
                  <a:lnTo>
                    <a:pt x="23" y="106"/>
                  </a:lnTo>
                  <a:lnTo>
                    <a:pt x="29" y="129"/>
                  </a:lnTo>
                  <a:lnTo>
                    <a:pt x="32" y="135"/>
                  </a:lnTo>
                  <a:lnTo>
                    <a:pt x="36" y="145"/>
                  </a:lnTo>
                  <a:lnTo>
                    <a:pt x="39" y="151"/>
                  </a:lnTo>
                  <a:lnTo>
                    <a:pt x="45" y="167"/>
                  </a:lnTo>
                  <a:lnTo>
                    <a:pt x="49" y="170"/>
                  </a:lnTo>
                  <a:lnTo>
                    <a:pt x="52" y="177"/>
                  </a:lnTo>
                  <a:lnTo>
                    <a:pt x="49" y="180"/>
                  </a:lnTo>
                  <a:lnTo>
                    <a:pt x="52" y="183"/>
                  </a:lnTo>
                  <a:lnTo>
                    <a:pt x="61" y="196"/>
                  </a:lnTo>
                  <a:lnTo>
                    <a:pt x="74" y="209"/>
                  </a:lnTo>
                  <a:lnTo>
                    <a:pt x="90" y="215"/>
                  </a:lnTo>
                  <a:lnTo>
                    <a:pt x="97" y="222"/>
                  </a:lnTo>
                  <a:lnTo>
                    <a:pt x="103" y="231"/>
                  </a:lnTo>
                  <a:lnTo>
                    <a:pt x="106" y="235"/>
                  </a:lnTo>
                  <a:close/>
                </a:path>
              </a:pathLst>
            </a:custGeom>
            <a:solidFill>
              <a:srgbClr val="CCCCCC"/>
            </a:solidFill>
            <a:ln w="9525">
              <a:noFill/>
              <a:round/>
              <a:headEnd/>
              <a:tailEnd/>
            </a:ln>
          </p:spPr>
          <p:txBody>
            <a:bodyPr/>
            <a:lstStyle/>
            <a:p>
              <a:endParaRPr lang="en-US"/>
            </a:p>
          </p:txBody>
        </p:sp>
        <p:sp>
          <p:nvSpPr>
            <p:cNvPr id="32039" name="Freeform 471"/>
            <p:cNvSpPr>
              <a:spLocks/>
            </p:cNvSpPr>
            <p:nvPr/>
          </p:nvSpPr>
          <p:spPr bwMode="auto">
            <a:xfrm>
              <a:off x="1683" y="2752"/>
              <a:ext cx="164" cy="329"/>
            </a:xfrm>
            <a:custGeom>
              <a:avLst/>
              <a:gdLst>
                <a:gd name="T0" fmla="*/ 110 w 119"/>
                <a:gd name="T1" fmla="*/ 231 h 235"/>
                <a:gd name="T2" fmla="*/ 116 w 119"/>
                <a:gd name="T3" fmla="*/ 225 h 235"/>
                <a:gd name="T4" fmla="*/ 119 w 119"/>
                <a:gd name="T5" fmla="*/ 212 h 235"/>
                <a:gd name="T6" fmla="*/ 116 w 119"/>
                <a:gd name="T7" fmla="*/ 203 h 235"/>
                <a:gd name="T8" fmla="*/ 116 w 119"/>
                <a:gd name="T9" fmla="*/ 193 h 235"/>
                <a:gd name="T10" fmla="*/ 116 w 119"/>
                <a:gd name="T11" fmla="*/ 183 h 235"/>
                <a:gd name="T12" fmla="*/ 119 w 119"/>
                <a:gd name="T13" fmla="*/ 157 h 235"/>
                <a:gd name="T14" fmla="*/ 103 w 119"/>
                <a:gd name="T15" fmla="*/ 141 h 235"/>
                <a:gd name="T16" fmla="*/ 100 w 119"/>
                <a:gd name="T17" fmla="*/ 119 h 235"/>
                <a:gd name="T18" fmla="*/ 90 w 119"/>
                <a:gd name="T19" fmla="*/ 125 h 235"/>
                <a:gd name="T20" fmla="*/ 84 w 119"/>
                <a:gd name="T21" fmla="*/ 119 h 235"/>
                <a:gd name="T22" fmla="*/ 77 w 119"/>
                <a:gd name="T23" fmla="*/ 112 h 235"/>
                <a:gd name="T24" fmla="*/ 68 w 119"/>
                <a:gd name="T25" fmla="*/ 96 h 235"/>
                <a:gd name="T26" fmla="*/ 74 w 119"/>
                <a:gd name="T27" fmla="*/ 83 h 235"/>
                <a:gd name="T28" fmla="*/ 81 w 119"/>
                <a:gd name="T29" fmla="*/ 64 h 235"/>
                <a:gd name="T30" fmla="*/ 100 w 119"/>
                <a:gd name="T31" fmla="*/ 51 h 235"/>
                <a:gd name="T32" fmla="*/ 103 w 119"/>
                <a:gd name="T33" fmla="*/ 51 h 235"/>
                <a:gd name="T34" fmla="*/ 97 w 119"/>
                <a:gd name="T35" fmla="*/ 48 h 235"/>
                <a:gd name="T36" fmla="*/ 103 w 119"/>
                <a:gd name="T37" fmla="*/ 35 h 235"/>
                <a:gd name="T38" fmla="*/ 94 w 119"/>
                <a:gd name="T39" fmla="*/ 26 h 235"/>
                <a:gd name="T40" fmla="*/ 84 w 119"/>
                <a:gd name="T41" fmla="*/ 26 h 235"/>
                <a:gd name="T42" fmla="*/ 74 w 119"/>
                <a:gd name="T43" fmla="*/ 29 h 235"/>
                <a:gd name="T44" fmla="*/ 74 w 119"/>
                <a:gd name="T45" fmla="*/ 22 h 235"/>
                <a:gd name="T46" fmla="*/ 68 w 119"/>
                <a:gd name="T47" fmla="*/ 13 h 235"/>
                <a:gd name="T48" fmla="*/ 61 w 119"/>
                <a:gd name="T49" fmla="*/ 3 h 235"/>
                <a:gd name="T50" fmla="*/ 55 w 119"/>
                <a:gd name="T51" fmla="*/ 0 h 235"/>
                <a:gd name="T52" fmla="*/ 52 w 119"/>
                <a:gd name="T53" fmla="*/ 0 h 235"/>
                <a:gd name="T54" fmla="*/ 52 w 119"/>
                <a:gd name="T55" fmla="*/ 10 h 235"/>
                <a:gd name="T56" fmla="*/ 42 w 119"/>
                <a:gd name="T57" fmla="*/ 32 h 235"/>
                <a:gd name="T58" fmla="*/ 26 w 119"/>
                <a:gd name="T59" fmla="*/ 45 h 235"/>
                <a:gd name="T60" fmla="*/ 23 w 119"/>
                <a:gd name="T61" fmla="*/ 48 h 235"/>
                <a:gd name="T62" fmla="*/ 20 w 119"/>
                <a:gd name="T63" fmla="*/ 61 h 235"/>
                <a:gd name="T64" fmla="*/ 13 w 119"/>
                <a:gd name="T65" fmla="*/ 58 h 235"/>
                <a:gd name="T66" fmla="*/ 10 w 119"/>
                <a:gd name="T67" fmla="*/ 55 h 235"/>
                <a:gd name="T68" fmla="*/ 7 w 119"/>
                <a:gd name="T69" fmla="*/ 51 h 235"/>
                <a:gd name="T70" fmla="*/ 7 w 119"/>
                <a:gd name="T71" fmla="*/ 42 h 235"/>
                <a:gd name="T72" fmla="*/ 0 w 119"/>
                <a:gd name="T73" fmla="*/ 67 h 235"/>
                <a:gd name="T74" fmla="*/ 0 w 119"/>
                <a:gd name="T75" fmla="*/ 74 h 235"/>
                <a:gd name="T76" fmla="*/ 13 w 119"/>
                <a:gd name="T77" fmla="*/ 90 h 235"/>
                <a:gd name="T78" fmla="*/ 23 w 119"/>
                <a:gd name="T79" fmla="*/ 106 h 235"/>
                <a:gd name="T80" fmla="*/ 32 w 119"/>
                <a:gd name="T81" fmla="*/ 135 h 235"/>
                <a:gd name="T82" fmla="*/ 39 w 119"/>
                <a:gd name="T83" fmla="*/ 151 h 235"/>
                <a:gd name="T84" fmla="*/ 49 w 119"/>
                <a:gd name="T85" fmla="*/ 170 h 235"/>
                <a:gd name="T86" fmla="*/ 49 w 119"/>
                <a:gd name="T87" fmla="*/ 180 h 235"/>
                <a:gd name="T88" fmla="*/ 61 w 119"/>
                <a:gd name="T89" fmla="*/ 196 h 235"/>
                <a:gd name="T90" fmla="*/ 90 w 119"/>
                <a:gd name="T91" fmla="*/ 215 h 235"/>
                <a:gd name="T92" fmla="*/ 103 w 119"/>
                <a:gd name="T93" fmla="*/ 231 h 235"/>
                <a:gd name="T94" fmla="*/ 106 w 119"/>
                <a:gd name="T95" fmla="*/ 235 h 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9"/>
                <a:gd name="T145" fmla="*/ 0 h 235"/>
                <a:gd name="T146" fmla="*/ 119 w 119"/>
                <a:gd name="T147" fmla="*/ 235 h 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9" h="235">
                  <a:moveTo>
                    <a:pt x="106" y="235"/>
                  </a:moveTo>
                  <a:lnTo>
                    <a:pt x="110" y="231"/>
                  </a:lnTo>
                  <a:lnTo>
                    <a:pt x="113" y="231"/>
                  </a:lnTo>
                  <a:lnTo>
                    <a:pt x="116" y="225"/>
                  </a:lnTo>
                  <a:lnTo>
                    <a:pt x="113" y="222"/>
                  </a:lnTo>
                  <a:lnTo>
                    <a:pt x="119" y="212"/>
                  </a:lnTo>
                  <a:lnTo>
                    <a:pt x="119" y="209"/>
                  </a:lnTo>
                  <a:lnTo>
                    <a:pt x="116" y="203"/>
                  </a:lnTo>
                  <a:lnTo>
                    <a:pt x="116" y="199"/>
                  </a:lnTo>
                  <a:lnTo>
                    <a:pt x="116" y="193"/>
                  </a:lnTo>
                  <a:lnTo>
                    <a:pt x="116" y="190"/>
                  </a:lnTo>
                  <a:lnTo>
                    <a:pt x="116" y="183"/>
                  </a:lnTo>
                  <a:lnTo>
                    <a:pt x="116" y="164"/>
                  </a:lnTo>
                  <a:lnTo>
                    <a:pt x="119" y="157"/>
                  </a:lnTo>
                  <a:lnTo>
                    <a:pt x="110" y="138"/>
                  </a:lnTo>
                  <a:lnTo>
                    <a:pt x="103" y="141"/>
                  </a:lnTo>
                  <a:lnTo>
                    <a:pt x="100" y="138"/>
                  </a:lnTo>
                  <a:lnTo>
                    <a:pt x="100" y="119"/>
                  </a:lnTo>
                  <a:lnTo>
                    <a:pt x="94" y="125"/>
                  </a:lnTo>
                  <a:lnTo>
                    <a:pt x="90" y="125"/>
                  </a:lnTo>
                  <a:lnTo>
                    <a:pt x="87" y="125"/>
                  </a:lnTo>
                  <a:lnTo>
                    <a:pt x="84" y="119"/>
                  </a:lnTo>
                  <a:lnTo>
                    <a:pt x="77" y="119"/>
                  </a:lnTo>
                  <a:lnTo>
                    <a:pt x="77" y="112"/>
                  </a:lnTo>
                  <a:lnTo>
                    <a:pt x="71" y="106"/>
                  </a:lnTo>
                  <a:lnTo>
                    <a:pt x="68" y="96"/>
                  </a:lnTo>
                  <a:lnTo>
                    <a:pt x="71" y="83"/>
                  </a:lnTo>
                  <a:lnTo>
                    <a:pt x="74" y="83"/>
                  </a:lnTo>
                  <a:lnTo>
                    <a:pt x="74" y="74"/>
                  </a:lnTo>
                  <a:lnTo>
                    <a:pt x="81" y="64"/>
                  </a:lnTo>
                  <a:lnTo>
                    <a:pt x="87" y="58"/>
                  </a:lnTo>
                  <a:lnTo>
                    <a:pt x="100" y="51"/>
                  </a:lnTo>
                  <a:lnTo>
                    <a:pt x="103" y="51"/>
                  </a:lnTo>
                  <a:lnTo>
                    <a:pt x="100" y="48"/>
                  </a:lnTo>
                  <a:lnTo>
                    <a:pt x="97" y="48"/>
                  </a:lnTo>
                  <a:lnTo>
                    <a:pt x="97" y="45"/>
                  </a:lnTo>
                  <a:lnTo>
                    <a:pt x="103" y="35"/>
                  </a:lnTo>
                  <a:lnTo>
                    <a:pt x="100" y="32"/>
                  </a:lnTo>
                  <a:lnTo>
                    <a:pt x="94" y="26"/>
                  </a:lnTo>
                  <a:lnTo>
                    <a:pt x="90" y="29"/>
                  </a:lnTo>
                  <a:lnTo>
                    <a:pt x="84" y="26"/>
                  </a:lnTo>
                  <a:lnTo>
                    <a:pt x="81" y="29"/>
                  </a:lnTo>
                  <a:lnTo>
                    <a:pt x="74" y="29"/>
                  </a:lnTo>
                  <a:lnTo>
                    <a:pt x="74" y="26"/>
                  </a:lnTo>
                  <a:lnTo>
                    <a:pt x="74" y="22"/>
                  </a:lnTo>
                  <a:lnTo>
                    <a:pt x="71" y="19"/>
                  </a:lnTo>
                  <a:lnTo>
                    <a:pt x="68" y="13"/>
                  </a:lnTo>
                  <a:lnTo>
                    <a:pt x="65" y="13"/>
                  </a:lnTo>
                  <a:lnTo>
                    <a:pt x="61" y="3"/>
                  </a:lnTo>
                  <a:lnTo>
                    <a:pt x="58" y="0"/>
                  </a:lnTo>
                  <a:lnTo>
                    <a:pt x="55" y="0"/>
                  </a:lnTo>
                  <a:lnTo>
                    <a:pt x="52" y="0"/>
                  </a:lnTo>
                  <a:lnTo>
                    <a:pt x="55" y="10"/>
                  </a:lnTo>
                  <a:lnTo>
                    <a:pt x="52" y="10"/>
                  </a:lnTo>
                  <a:lnTo>
                    <a:pt x="49" y="19"/>
                  </a:lnTo>
                  <a:lnTo>
                    <a:pt x="42" y="32"/>
                  </a:lnTo>
                  <a:lnTo>
                    <a:pt x="29" y="38"/>
                  </a:lnTo>
                  <a:lnTo>
                    <a:pt x="26" y="45"/>
                  </a:lnTo>
                  <a:lnTo>
                    <a:pt x="23" y="48"/>
                  </a:lnTo>
                  <a:lnTo>
                    <a:pt x="23" y="58"/>
                  </a:lnTo>
                  <a:lnTo>
                    <a:pt x="20" y="61"/>
                  </a:lnTo>
                  <a:lnTo>
                    <a:pt x="16" y="61"/>
                  </a:lnTo>
                  <a:lnTo>
                    <a:pt x="13" y="58"/>
                  </a:lnTo>
                  <a:lnTo>
                    <a:pt x="10" y="58"/>
                  </a:lnTo>
                  <a:lnTo>
                    <a:pt x="10" y="55"/>
                  </a:lnTo>
                  <a:lnTo>
                    <a:pt x="7" y="58"/>
                  </a:lnTo>
                  <a:lnTo>
                    <a:pt x="7" y="51"/>
                  </a:lnTo>
                  <a:lnTo>
                    <a:pt x="7" y="48"/>
                  </a:lnTo>
                  <a:lnTo>
                    <a:pt x="7" y="42"/>
                  </a:lnTo>
                  <a:lnTo>
                    <a:pt x="0" y="55"/>
                  </a:lnTo>
                  <a:lnTo>
                    <a:pt x="0" y="67"/>
                  </a:lnTo>
                  <a:lnTo>
                    <a:pt x="3" y="71"/>
                  </a:lnTo>
                  <a:lnTo>
                    <a:pt x="0" y="74"/>
                  </a:lnTo>
                  <a:lnTo>
                    <a:pt x="13" y="87"/>
                  </a:lnTo>
                  <a:lnTo>
                    <a:pt x="13" y="90"/>
                  </a:lnTo>
                  <a:lnTo>
                    <a:pt x="16" y="100"/>
                  </a:lnTo>
                  <a:lnTo>
                    <a:pt x="23" y="106"/>
                  </a:lnTo>
                  <a:lnTo>
                    <a:pt x="29" y="129"/>
                  </a:lnTo>
                  <a:lnTo>
                    <a:pt x="32" y="135"/>
                  </a:lnTo>
                  <a:lnTo>
                    <a:pt x="36" y="145"/>
                  </a:lnTo>
                  <a:lnTo>
                    <a:pt x="39" y="151"/>
                  </a:lnTo>
                  <a:lnTo>
                    <a:pt x="45" y="167"/>
                  </a:lnTo>
                  <a:lnTo>
                    <a:pt x="49" y="170"/>
                  </a:lnTo>
                  <a:lnTo>
                    <a:pt x="52" y="177"/>
                  </a:lnTo>
                  <a:lnTo>
                    <a:pt x="49" y="180"/>
                  </a:lnTo>
                  <a:lnTo>
                    <a:pt x="52" y="183"/>
                  </a:lnTo>
                  <a:lnTo>
                    <a:pt x="61" y="196"/>
                  </a:lnTo>
                  <a:lnTo>
                    <a:pt x="74" y="209"/>
                  </a:lnTo>
                  <a:lnTo>
                    <a:pt x="90" y="215"/>
                  </a:lnTo>
                  <a:lnTo>
                    <a:pt x="97" y="222"/>
                  </a:lnTo>
                  <a:lnTo>
                    <a:pt x="103" y="231"/>
                  </a:lnTo>
                  <a:lnTo>
                    <a:pt x="106" y="235"/>
                  </a:lnTo>
                </a:path>
              </a:pathLst>
            </a:custGeom>
            <a:noFill/>
            <a:ln w="0">
              <a:solidFill>
                <a:srgbClr val="7F7F7F"/>
              </a:solidFill>
              <a:round/>
              <a:headEnd/>
              <a:tailEnd/>
            </a:ln>
          </p:spPr>
          <p:txBody>
            <a:bodyPr/>
            <a:lstStyle/>
            <a:p>
              <a:endParaRPr lang="en-US"/>
            </a:p>
          </p:txBody>
        </p:sp>
        <p:sp>
          <p:nvSpPr>
            <p:cNvPr id="32040" name="Freeform 472"/>
            <p:cNvSpPr>
              <a:spLocks/>
            </p:cNvSpPr>
            <p:nvPr/>
          </p:nvSpPr>
          <p:spPr bwMode="auto">
            <a:xfrm>
              <a:off x="1937" y="3099"/>
              <a:ext cx="105" cy="148"/>
            </a:xfrm>
            <a:custGeom>
              <a:avLst/>
              <a:gdLst>
                <a:gd name="T0" fmla="*/ 0 w 77"/>
                <a:gd name="T1" fmla="*/ 38 h 106"/>
                <a:gd name="T2" fmla="*/ 0 w 77"/>
                <a:gd name="T3" fmla="*/ 25 h 106"/>
                <a:gd name="T4" fmla="*/ 0 w 77"/>
                <a:gd name="T5" fmla="*/ 19 h 106"/>
                <a:gd name="T6" fmla="*/ 3 w 77"/>
                <a:gd name="T7" fmla="*/ 9 h 106"/>
                <a:gd name="T8" fmla="*/ 3 w 77"/>
                <a:gd name="T9" fmla="*/ 6 h 106"/>
                <a:gd name="T10" fmla="*/ 22 w 77"/>
                <a:gd name="T11" fmla="*/ 0 h 106"/>
                <a:gd name="T12" fmla="*/ 29 w 77"/>
                <a:gd name="T13" fmla="*/ 0 h 106"/>
                <a:gd name="T14" fmla="*/ 32 w 77"/>
                <a:gd name="T15" fmla="*/ 3 h 106"/>
                <a:gd name="T16" fmla="*/ 38 w 77"/>
                <a:gd name="T17" fmla="*/ 9 h 106"/>
                <a:gd name="T18" fmla="*/ 38 w 77"/>
                <a:gd name="T19" fmla="*/ 12 h 106"/>
                <a:gd name="T20" fmla="*/ 42 w 77"/>
                <a:gd name="T21" fmla="*/ 16 h 106"/>
                <a:gd name="T22" fmla="*/ 42 w 77"/>
                <a:gd name="T23" fmla="*/ 35 h 106"/>
                <a:gd name="T24" fmla="*/ 42 w 77"/>
                <a:gd name="T25" fmla="*/ 35 h 106"/>
                <a:gd name="T26" fmla="*/ 51 w 77"/>
                <a:gd name="T27" fmla="*/ 38 h 106"/>
                <a:gd name="T28" fmla="*/ 58 w 77"/>
                <a:gd name="T29" fmla="*/ 35 h 106"/>
                <a:gd name="T30" fmla="*/ 61 w 77"/>
                <a:gd name="T31" fmla="*/ 38 h 106"/>
                <a:gd name="T32" fmla="*/ 64 w 77"/>
                <a:gd name="T33" fmla="*/ 41 h 106"/>
                <a:gd name="T34" fmla="*/ 64 w 77"/>
                <a:gd name="T35" fmla="*/ 54 h 106"/>
                <a:gd name="T36" fmla="*/ 67 w 77"/>
                <a:gd name="T37" fmla="*/ 57 h 106"/>
                <a:gd name="T38" fmla="*/ 67 w 77"/>
                <a:gd name="T39" fmla="*/ 61 h 106"/>
                <a:gd name="T40" fmla="*/ 74 w 77"/>
                <a:gd name="T41" fmla="*/ 57 h 106"/>
                <a:gd name="T42" fmla="*/ 77 w 77"/>
                <a:gd name="T43" fmla="*/ 61 h 106"/>
                <a:gd name="T44" fmla="*/ 77 w 77"/>
                <a:gd name="T45" fmla="*/ 67 h 106"/>
                <a:gd name="T46" fmla="*/ 77 w 77"/>
                <a:gd name="T47" fmla="*/ 80 h 106"/>
                <a:gd name="T48" fmla="*/ 77 w 77"/>
                <a:gd name="T49" fmla="*/ 93 h 106"/>
                <a:gd name="T50" fmla="*/ 67 w 77"/>
                <a:gd name="T51" fmla="*/ 103 h 106"/>
                <a:gd name="T52" fmla="*/ 58 w 77"/>
                <a:gd name="T53" fmla="*/ 106 h 106"/>
                <a:gd name="T54" fmla="*/ 51 w 77"/>
                <a:gd name="T55" fmla="*/ 103 h 106"/>
                <a:gd name="T56" fmla="*/ 45 w 77"/>
                <a:gd name="T57" fmla="*/ 103 h 106"/>
                <a:gd name="T58" fmla="*/ 45 w 77"/>
                <a:gd name="T59" fmla="*/ 99 h 106"/>
                <a:gd name="T60" fmla="*/ 45 w 77"/>
                <a:gd name="T61" fmla="*/ 96 h 106"/>
                <a:gd name="T62" fmla="*/ 48 w 77"/>
                <a:gd name="T63" fmla="*/ 83 h 106"/>
                <a:gd name="T64" fmla="*/ 48 w 77"/>
                <a:gd name="T65" fmla="*/ 77 h 106"/>
                <a:gd name="T66" fmla="*/ 38 w 77"/>
                <a:gd name="T67" fmla="*/ 70 h 106"/>
                <a:gd name="T68" fmla="*/ 29 w 77"/>
                <a:gd name="T69" fmla="*/ 64 h 106"/>
                <a:gd name="T70" fmla="*/ 19 w 77"/>
                <a:gd name="T71" fmla="*/ 61 h 106"/>
                <a:gd name="T72" fmla="*/ 16 w 77"/>
                <a:gd name="T73" fmla="*/ 57 h 106"/>
                <a:gd name="T74" fmla="*/ 9 w 77"/>
                <a:gd name="T75" fmla="*/ 51 h 106"/>
                <a:gd name="T76" fmla="*/ 3 w 77"/>
                <a:gd name="T77" fmla="*/ 41 h 106"/>
                <a:gd name="T78" fmla="*/ 0 w 77"/>
                <a:gd name="T79" fmla="*/ 38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106"/>
                <a:gd name="T122" fmla="*/ 77 w 77"/>
                <a:gd name="T123" fmla="*/ 106 h 1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106">
                  <a:moveTo>
                    <a:pt x="0" y="38"/>
                  </a:moveTo>
                  <a:lnTo>
                    <a:pt x="0" y="25"/>
                  </a:lnTo>
                  <a:lnTo>
                    <a:pt x="0" y="19"/>
                  </a:lnTo>
                  <a:lnTo>
                    <a:pt x="3" y="9"/>
                  </a:lnTo>
                  <a:lnTo>
                    <a:pt x="3" y="6"/>
                  </a:lnTo>
                  <a:lnTo>
                    <a:pt x="22" y="0"/>
                  </a:lnTo>
                  <a:lnTo>
                    <a:pt x="29" y="0"/>
                  </a:lnTo>
                  <a:lnTo>
                    <a:pt x="32" y="3"/>
                  </a:lnTo>
                  <a:lnTo>
                    <a:pt x="38" y="9"/>
                  </a:lnTo>
                  <a:lnTo>
                    <a:pt x="38" y="12"/>
                  </a:lnTo>
                  <a:lnTo>
                    <a:pt x="42" y="16"/>
                  </a:lnTo>
                  <a:lnTo>
                    <a:pt x="42" y="35"/>
                  </a:lnTo>
                  <a:lnTo>
                    <a:pt x="51" y="38"/>
                  </a:lnTo>
                  <a:lnTo>
                    <a:pt x="58" y="35"/>
                  </a:lnTo>
                  <a:lnTo>
                    <a:pt x="61" y="38"/>
                  </a:lnTo>
                  <a:lnTo>
                    <a:pt x="64" y="41"/>
                  </a:lnTo>
                  <a:lnTo>
                    <a:pt x="64" y="54"/>
                  </a:lnTo>
                  <a:lnTo>
                    <a:pt x="67" y="57"/>
                  </a:lnTo>
                  <a:lnTo>
                    <a:pt x="67" y="61"/>
                  </a:lnTo>
                  <a:lnTo>
                    <a:pt x="74" y="57"/>
                  </a:lnTo>
                  <a:lnTo>
                    <a:pt x="77" y="61"/>
                  </a:lnTo>
                  <a:lnTo>
                    <a:pt x="77" y="67"/>
                  </a:lnTo>
                  <a:lnTo>
                    <a:pt x="77" y="80"/>
                  </a:lnTo>
                  <a:lnTo>
                    <a:pt x="77" y="93"/>
                  </a:lnTo>
                  <a:lnTo>
                    <a:pt x="67" y="103"/>
                  </a:lnTo>
                  <a:lnTo>
                    <a:pt x="58" y="106"/>
                  </a:lnTo>
                  <a:lnTo>
                    <a:pt x="51" y="103"/>
                  </a:lnTo>
                  <a:lnTo>
                    <a:pt x="45" y="103"/>
                  </a:lnTo>
                  <a:lnTo>
                    <a:pt x="45" y="99"/>
                  </a:lnTo>
                  <a:lnTo>
                    <a:pt x="45" y="96"/>
                  </a:lnTo>
                  <a:lnTo>
                    <a:pt x="48" y="83"/>
                  </a:lnTo>
                  <a:lnTo>
                    <a:pt x="48" y="77"/>
                  </a:lnTo>
                  <a:lnTo>
                    <a:pt x="38" y="70"/>
                  </a:lnTo>
                  <a:lnTo>
                    <a:pt x="29" y="64"/>
                  </a:lnTo>
                  <a:lnTo>
                    <a:pt x="19" y="61"/>
                  </a:lnTo>
                  <a:lnTo>
                    <a:pt x="16" y="57"/>
                  </a:lnTo>
                  <a:lnTo>
                    <a:pt x="9" y="51"/>
                  </a:lnTo>
                  <a:lnTo>
                    <a:pt x="3" y="41"/>
                  </a:lnTo>
                  <a:lnTo>
                    <a:pt x="0" y="38"/>
                  </a:lnTo>
                  <a:close/>
                </a:path>
              </a:pathLst>
            </a:custGeom>
            <a:solidFill>
              <a:srgbClr val="CCCCCC"/>
            </a:solidFill>
            <a:ln w="9525">
              <a:noFill/>
              <a:round/>
              <a:headEnd/>
              <a:tailEnd/>
            </a:ln>
          </p:spPr>
          <p:txBody>
            <a:bodyPr/>
            <a:lstStyle/>
            <a:p>
              <a:endParaRPr lang="en-US"/>
            </a:p>
          </p:txBody>
        </p:sp>
        <p:sp>
          <p:nvSpPr>
            <p:cNvPr id="32041" name="Freeform 473"/>
            <p:cNvSpPr>
              <a:spLocks/>
            </p:cNvSpPr>
            <p:nvPr/>
          </p:nvSpPr>
          <p:spPr bwMode="auto">
            <a:xfrm>
              <a:off x="1937" y="3099"/>
              <a:ext cx="105" cy="148"/>
            </a:xfrm>
            <a:custGeom>
              <a:avLst/>
              <a:gdLst>
                <a:gd name="T0" fmla="*/ 0 w 77"/>
                <a:gd name="T1" fmla="*/ 38 h 106"/>
                <a:gd name="T2" fmla="*/ 0 w 77"/>
                <a:gd name="T3" fmla="*/ 25 h 106"/>
                <a:gd name="T4" fmla="*/ 0 w 77"/>
                <a:gd name="T5" fmla="*/ 19 h 106"/>
                <a:gd name="T6" fmla="*/ 3 w 77"/>
                <a:gd name="T7" fmla="*/ 9 h 106"/>
                <a:gd name="T8" fmla="*/ 3 w 77"/>
                <a:gd name="T9" fmla="*/ 6 h 106"/>
                <a:gd name="T10" fmla="*/ 22 w 77"/>
                <a:gd name="T11" fmla="*/ 0 h 106"/>
                <a:gd name="T12" fmla="*/ 29 w 77"/>
                <a:gd name="T13" fmla="*/ 0 h 106"/>
                <a:gd name="T14" fmla="*/ 32 w 77"/>
                <a:gd name="T15" fmla="*/ 3 h 106"/>
                <a:gd name="T16" fmla="*/ 38 w 77"/>
                <a:gd name="T17" fmla="*/ 9 h 106"/>
                <a:gd name="T18" fmla="*/ 38 w 77"/>
                <a:gd name="T19" fmla="*/ 12 h 106"/>
                <a:gd name="T20" fmla="*/ 42 w 77"/>
                <a:gd name="T21" fmla="*/ 16 h 106"/>
                <a:gd name="T22" fmla="*/ 42 w 77"/>
                <a:gd name="T23" fmla="*/ 35 h 106"/>
                <a:gd name="T24" fmla="*/ 42 w 77"/>
                <a:gd name="T25" fmla="*/ 35 h 106"/>
                <a:gd name="T26" fmla="*/ 51 w 77"/>
                <a:gd name="T27" fmla="*/ 38 h 106"/>
                <a:gd name="T28" fmla="*/ 58 w 77"/>
                <a:gd name="T29" fmla="*/ 35 h 106"/>
                <a:gd name="T30" fmla="*/ 61 w 77"/>
                <a:gd name="T31" fmla="*/ 38 h 106"/>
                <a:gd name="T32" fmla="*/ 64 w 77"/>
                <a:gd name="T33" fmla="*/ 41 h 106"/>
                <a:gd name="T34" fmla="*/ 64 w 77"/>
                <a:gd name="T35" fmla="*/ 54 h 106"/>
                <a:gd name="T36" fmla="*/ 67 w 77"/>
                <a:gd name="T37" fmla="*/ 57 h 106"/>
                <a:gd name="T38" fmla="*/ 67 w 77"/>
                <a:gd name="T39" fmla="*/ 61 h 106"/>
                <a:gd name="T40" fmla="*/ 74 w 77"/>
                <a:gd name="T41" fmla="*/ 57 h 106"/>
                <a:gd name="T42" fmla="*/ 77 w 77"/>
                <a:gd name="T43" fmla="*/ 61 h 106"/>
                <a:gd name="T44" fmla="*/ 77 w 77"/>
                <a:gd name="T45" fmla="*/ 67 h 106"/>
                <a:gd name="T46" fmla="*/ 77 w 77"/>
                <a:gd name="T47" fmla="*/ 80 h 106"/>
                <a:gd name="T48" fmla="*/ 77 w 77"/>
                <a:gd name="T49" fmla="*/ 93 h 106"/>
                <a:gd name="T50" fmla="*/ 67 w 77"/>
                <a:gd name="T51" fmla="*/ 103 h 106"/>
                <a:gd name="T52" fmla="*/ 58 w 77"/>
                <a:gd name="T53" fmla="*/ 106 h 106"/>
                <a:gd name="T54" fmla="*/ 51 w 77"/>
                <a:gd name="T55" fmla="*/ 103 h 106"/>
                <a:gd name="T56" fmla="*/ 45 w 77"/>
                <a:gd name="T57" fmla="*/ 103 h 106"/>
                <a:gd name="T58" fmla="*/ 45 w 77"/>
                <a:gd name="T59" fmla="*/ 99 h 106"/>
                <a:gd name="T60" fmla="*/ 45 w 77"/>
                <a:gd name="T61" fmla="*/ 96 h 106"/>
                <a:gd name="T62" fmla="*/ 48 w 77"/>
                <a:gd name="T63" fmla="*/ 83 h 106"/>
                <a:gd name="T64" fmla="*/ 48 w 77"/>
                <a:gd name="T65" fmla="*/ 77 h 106"/>
                <a:gd name="T66" fmla="*/ 38 w 77"/>
                <a:gd name="T67" fmla="*/ 70 h 106"/>
                <a:gd name="T68" fmla="*/ 29 w 77"/>
                <a:gd name="T69" fmla="*/ 64 h 106"/>
                <a:gd name="T70" fmla="*/ 19 w 77"/>
                <a:gd name="T71" fmla="*/ 61 h 106"/>
                <a:gd name="T72" fmla="*/ 16 w 77"/>
                <a:gd name="T73" fmla="*/ 57 h 106"/>
                <a:gd name="T74" fmla="*/ 9 w 77"/>
                <a:gd name="T75" fmla="*/ 51 h 106"/>
                <a:gd name="T76" fmla="*/ 3 w 77"/>
                <a:gd name="T77" fmla="*/ 41 h 106"/>
                <a:gd name="T78" fmla="*/ 0 w 77"/>
                <a:gd name="T79" fmla="*/ 38 h 106"/>
                <a:gd name="T80" fmla="*/ 0 w 77"/>
                <a:gd name="T81" fmla="*/ 38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06"/>
                <a:gd name="T125" fmla="*/ 77 w 77"/>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06">
                  <a:moveTo>
                    <a:pt x="0" y="38"/>
                  </a:moveTo>
                  <a:lnTo>
                    <a:pt x="0" y="25"/>
                  </a:lnTo>
                  <a:lnTo>
                    <a:pt x="0" y="19"/>
                  </a:lnTo>
                  <a:lnTo>
                    <a:pt x="3" y="9"/>
                  </a:lnTo>
                  <a:lnTo>
                    <a:pt x="3" y="6"/>
                  </a:lnTo>
                  <a:lnTo>
                    <a:pt x="22" y="0"/>
                  </a:lnTo>
                  <a:lnTo>
                    <a:pt x="29" y="0"/>
                  </a:lnTo>
                  <a:lnTo>
                    <a:pt x="32" y="3"/>
                  </a:lnTo>
                  <a:lnTo>
                    <a:pt x="38" y="9"/>
                  </a:lnTo>
                  <a:lnTo>
                    <a:pt x="38" y="12"/>
                  </a:lnTo>
                  <a:lnTo>
                    <a:pt x="42" y="16"/>
                  </a:lnTo>
                  <a:lnTo>
                    <a:pt x="42" y="35"/>
                  </a:lnTo>
                  <a:lnTo>
                    <a:pt x="51" y="38"/>
                  </a:lnTo>
                  <a:lnTo>
                    <a:pt x="58" y="35"/>
                  </a:lnTo>
                  <a:lnTo>
                    <a:pt x="61" y="38"/>
                  </a:lnTo>
                  <a:lnTo>
                    <a:pt x="64" y="41"/>
                  </a:lnTo>
                  <a:lnTo>
                    <a:pt x="64" y="54"/>
                  </a:lnTo>
                  <a:lnTo>
                    <a:pt x="67" y="57"/>
                  </a:lnTo>
                  <a:lnTo>
                    <a:pt x="67" y="61"/>
                  </a:lnTo>
                  <a:lnTo>
                    <a:pt x="74" y="57"/>
                  </a:lnTo>
                  <a:lnTo>
                    <a:pt x="77" y="61"/>
                  </a:lnTo>
                  <a:lnTo>
                    <a:pt x="77" y="67"/>
                  </a:lnTo>
                  <a:lnTo>
                    <a:pt x="77" y="80"/>
                  </a:lnTo>
                  <a:lnTo>
                    <a:pt x="77" y="93"/>
                  </a:lnTo>
                  <a:lnTo>
                    <a:pt x="67" y="103"/>
                  </a:lnTo>
                  <a:lnTo>
                    <a:pt x="58" y="106"/>
                  </a:lnTo>
                  <a:lnTo>
                    <a:pt x="51" y="103"/>
                  </a:lnTo>
                  <a:lnTo>
                    <a:pt x="45" y="103"/>
                  </a:lnTo>
                  <a:lnTo>
                    <a:pt x="45" y="99"/>
                  </a:lnTo>
                  <a:lnTo>
                    <a:pt x="45" y="96"/>
                  </a:lnTo>
                  <a:lnTo>
                    <a:pt x="48" y="83"/>
                  </a:lnTo>
                  <a:lnTo>
                    <a:pt x="48" y="77"/>
                  </a:lnTo>
                  <a:lnTo>
                    <a:pt x="38" y="70"/>
                  </a:lnTo>
                  <a:lnTo>
                    <a:pt x="29" y="64"/>
                  </a:lnTo>
                  <a:lnTo>
                    <a:pt x="19" y="61"/>
                  </a:lnTo>
                  <a:lnTo>
                    <a:pt x="16" y="57"/>
                  </a:lnTo>
                  <a:lnTo>
                    <a:pt x="9" y="51"/>
                  </a:lnTo>
                  <a:lnTo>
                    <a:pt x="3" y="41"/>
                  </a:lnTo>
                  <a:lnTo>
                    <a:pt x="0" y="38"/>
                  </a:lnTo>
                </a:path>
              </a:pathLst>
            </a:custGeom>
            <a:noFill/>
            <a:ln w="0">
              <a:solidFill>
                <a:srgbClr val="7F7F7F"/>
              </a:solidFill>
              <a:round/>
              <a:headEnd/>
              <a:tailEnd/>
            </a:ln>
          </p:spPr>
          <p:txBody>
            <a:bodyPr/>
            <a:lstStyle/>
            <a:p>
              <a:endParaRPr lang="en-US"/>
            </a:p>
          </p:txBody>
        </p:sp>
        <p:sp>
          <p:nvSpPr>
            <p:cNvPr id="32042" name="Freeform 474"/>
            <p:cNvSpPr>
              <a:spLocks/>
            </p:cNvSpPr>
            <p:nvPr/>
          </p:nvSpPr>
          <p:spPr bwMode="auto">
            <a:xfrm>
              <a:off x="2024" y="2644"/>
              <a:ext cx="36" cy="67"/>
            </a:xfrm>
            <a:custGeom>
              <a:avLst/>
              <a:gdLst>
                <a:gd name="T0" fmla="*/ 26 w 26"/>
                <a:gd name="T1" fmla="*/ 22 h 48"/>
                <a:gd name="T2" fmla="*/ 26 w 26"/>
                <a:gd name="T3" fmla="*/ 19 h 48"/>
                <a:gd name="T4" fmla="*/ 26 w 26"/>
                <a:gd name="T5" fmla="*/ 16 h 48"/>
                <a:gd name="T6" fmla="*/ 16 w 26"/>
                <a:gd name="T7" fmla="*/ 9 h 48"/>
                <a:gd name="T8" fmla="*/ 6 w 26"/>
                <a:gd name="T9" fmla="*/ 0 h 48"/>
                <a:gd name="T10" fmla="*/ 3 w 26"/>
                <a:gd name="T11" fmla="*/ 3 h 48"/>
                <a:gd name="T12" fmla="*/ 0 w 26"/>
                <a:gd name="T13" fmla="*/ 9 h 48"/>
                <a:gd name="T14" fmla="*/ 0 w 26"/>
                <a:gd name="T15" fmla="*/ 19 h 48"/>
                <a:gd name="T16" fmla="*/ 3 w 26"/>
                <a:gd name="T17" fmla="*/ 29 h 48"/>
                <a:gd name="T18" fmla="*/ 3 w 26"/>
                <a:gd name="T19" fmla="*/ 41 h 48"/>
                <a:gd name="T20" fmla="*/ 0 w 26"/>
                <a:gd name="T21" fmla="*/ 45 h 48"/>
                <a:gd name="T22" fmla="*/ 3 w 26"/>
                <a:gd name="T23" fmla="*/ 48 h 48"/>
                <a:gd name="T24" fmla="*/ 6 w 26"/>
                <a:gd name="T25" fmla="*/ 48 h 48"/>
                <a:gd name="T26" fmla="*/ 13 w 26"/>
                <a:gd name="T27" fmla="*/ 48 h 48"/>
                <a:gd name="T28" fmla="*/ 16 w 26"/>
                <a:gd name="T29" fmla="*/ 41 h 48"/>
                <a:gd name="T30" fmla="*/ 19 w 26"/>
                <a:gd name="T31" fmla="*/ 35 h 48"/>
                <a:gd name="T32" fmla="*/ 26 w 26"/>
                <a:gd name="T33" fmla="*/ 2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48"/>
                <a:gd name="T53" fmla="*/ 26 w 2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48">
                  <a:moveTo>
                    <a:pt x="26" y="22"/>
                  </a:moveTo>
                  <a:lnTo>
                    <a:pt x="26" y="19"/>
                  </a:lnTo>
                  <a:lnTo>
                    <a:pt x="26" y="16"/>
                  </a:lnTo>
                  <a:lnTo>
                    <a:pt x="16" y="9"/>
                  </a:lnTo>
                  <a:lnTo>
                    <a:pt x="6" y="0"/>
                  </a:lnTo>
                  <a:lnTo>
                    <a:pt x="3" y="3"/>
                  </a:lnTo>
                  <a:lnTo>
                    <a:pt x="0" y="9"/>
                  </a:lnTo>
                  <a:lnTo>
                    <a:pt x="0" y="19"/>
                  </a:lnTo>
                  <a:lnTo>
                    <a:pt x="3" y="29"/>
                  </a:lnTo>
                  <a:lnTo>
                    <a:pt x="3" y="41"/>
                  </a:lnTo>
                  <a:lnTo>
                    <a:pt x="0" y="45"/>
                  </a:lnTo>
                  <a:lnTo>
                    <a:pt x="3" y="48"/>
                  </a:lnTo>
                  <a:lnTo>
                    <a:pt x="6" y="48"/>
                  </a:lnTo>
                  <a:lnTo>
                    <a:pt x="13" y="48"/>
                  </a:lnTo>
                  <a:lnTo>
                    <a:pt x="16" y="41"/>
                  </a:lnTo>
                  <a:lnTo>
                    <a:pt x="19" y="35"/>
                  </a:lnTo>
                  <a:lnTo>
                    <a:pt x="26" y="22"/>
                  </a:lnTo>
                  <a:close/>
                </a:path>
              </a:pathLst>
            </a:custGeom>
            <a:solidFill>
              <a:srgbClr val="CCCCCC"/>
            </a:solidFill>
            <a:ln w="9525">
              <a:noFill/>
              <a:round/>
              <a:headEnd/>
              <a:tailEnd/>
            </a:ln>
          </p:spPr>
          <p:txBody>
            <a:bodyPr/>
            <a:lstStyle/>
            <a:p>
              <a:endParaRPr lang="en-US"/>
            </a:p>
          </p:txBody>
        </p:sp>
        <p:sp>
          <p:nvSpPr>
            <p:cNvPr id="32043" name="Freeform 475"/>
            <p:cNvSpPr>
              <a:spLocks/>
            </p:cNvSpPr>
            <p:nvPr/>
          </p:nvSpPr>
          <p:spPr bwMode="auto">
            <a:xfrm>
              <a:off x="2024" y="2644"/>
              <a:ext cx="36" cy="67"/>
            </a:xfrm>
            <a:custGeom>
              <a:avLst/>
              <a:gdLst>
                <a:gd name="T0" fmla="*/ 26 w 26"/>
                <a:gd name="T1" fmla="*/ 22 h 48"/>
                <a:gd name="T2" fmla="*/ 26 w 26"/>
                <a:gd name="T3" fmla="*/ 19 h 48"/>
                <a:gd name="T4" fmla="*/ 26 w 26"/>
                <a:gd name="T5" fmla="*/ 16 h 48"/>
                <a:gd name="T6" fmla="*/ 16 w 26"/>
                <a:gd name="T7" fmla="*/ 9 h 48"/>
                <a:gd name="T8" fmla="*/ 6 w 26"/>
                <a:gd name="T9" fmla="*/ 0 h 48"/>
                <a:gd name="T10" fmla="*/ 3 w 26"/>
                <a:gd name="T11" fmla="*/ 3 h 48"/>
                <a:gd name="T12" fmla="*/ 0 w 26"/>
                <a:gd name="T13" fmla="*/ 9 h 48"/>
                <a:gd name="T14" fmla="*/ 0 w 26"/>
                <a:gd name="T15" fmla="*/ 19 h 48"/>
                <a:gd name="T16" fmla="*/ 3 w 26"/>
                <a:gd name="T17" fmla="*/ 29 h 48"/>
                <a:gd name="T18" fmla="*/ 3 w 26"/>
                <a:gd name="T19" fmla="*/ 41 h 48"/>
                <a:gd name="T20" fmla="*/ 0 w 26"/>
                <a:gd name="T21" fmla="*/ 45 h 48"/>
                <a:gd name="T22" fmla="*/ 3 w 26"/>
                <a:gd name="T23" fmla="*/ 48 h 48"/>
                <a:gd name="T24" fmla="*/ 6 w 26"/>
                <a:gd name="T25" fmla="*/ 48 h 48"/>
                <a:gd name="T26" fmla="*/ 13 w 26"/>
                <a:gd name="T27" fmla="*/ 48 h 48"/>
                <a:gd name="T28" fmla="*/ 16 w 26"/>
                <a:gd name="T29" fmla="*/ 41 h 48"/>
                <a:gd name="T30" fmla="*/ 19 w 26"/>
                <a:gd name="T31" fmla="*/ 35 h 48"/>
                <a:gd name="T32" fmla="*/ 26 w 26"/>
                <a:gd name="T33" fmla="*/ 22 h 48"/>
                <a:gd name="T34" fmla="*/ 26 w 26"/>
                <a:gd name="T35" fmla="*/ 2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48"/>
                <a:gd name="T56" fmla="*/ 26 w 2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48">
                  <a:moveTo>
                    <a:pt x="26" y="22"/>
                  </a:moveTo>
                  <a:lnTo>
                    <a:pt x="26" y="19"/>
                  </a:lnTo>
                  <a:lnTo>
                    <a:pt x="26" y="16"/>
                  </a:lnTo>
                  <a:lnTo>
                    <a:pt x="16" y="9"/>
                  </a:lnTo>
                  <a:lnTo>
                    <a:pt x="6" y="0"/>
                  </a:lnTo>
                  <a:lnTo>
                    <a:pt x="3" y="3"/>
                  </a:lnTo>
                  <a:lnTo>
                    <a:pt x="0" y="9"/>
                  </a:lnTo>
                  <a:lnTo>
                    <a:pt x="0" y="19"/>
                  </a:lnTo>
                  <a:lnTo>
                    <a:pt x="3" y="29"/>
                  </a:lnTo>
                  <a:lnTo>
                    <a:pt x="3" y="41"/>
                  </a:lnTo>
                  <a:lnTo>
                    <a:pt x="0" y="45"/>
                  </a:lnTo>
                  <a:lnTo>
                    <a:pt x="3" y="48"/>
                  </a:lnTo>
                  <a:lnTo>
                    <a:pt x="6" y="48"/>
                  </a:lnTo>
                  <a:lnTo>
                    <a:pt x="13" y="48"/>
                  </a:lnTo>
                  <a:lnTo>
                    <a:pt x="16" y="41"/>
                  </a:lnTo>
                  <a:lnTo>
                    <a:pt x="19" y="35"/>
                  </a:lnTo>
                  <a:lnTo>
                    <a:pt x="26" y="22"/>
                  </a:lnTo>
                </a:path>
              </a:pathLst>
            </a:custGeom>
            <a:noFill/>
            <a:ln w="0">
              <a:solidFill>
                <a:srgbClr val="7F7F7F"/>
              </a:solidFill>
              <a:round/>
              <a:headEnd/>
              <a:tailEnd/>
            </a:ln>
          </p:spPr>
          <p:txBody>
            <a:bodyPr/>
            <a:lstStyle/>
            <a:p>
              <a:endParaRPr lang="en-US"/>
            </a:p>
          </p:txBody>
        </p:sp>
        <p:sp>
          <p:nvSpPr>
            <p:cNvPr id="32044" name="Freeform 476"/>
            <p:cNvSpPr>
              <a:spLocks/>
            </p:cNvSpPr>
            <p:nvPr/>
          </p:nvSpPr>
          <p:spPr bwMode="auto">
            <a:xfrm>
              <a:off x="2010" y="3296"/>
              <a:ext cx="62" cy="86"/>
            </a:xfrm>
            <a:custGeom>
              <a:avLst/>
              <a:gdLst>
                <a:gd name="T0" fmla="*/ 0 w 45"/>
                <a:gd name="T1" fmla="*/ 0 h 61"/>
                <a:gd name="T2" fmla="*/ 0 w 45"/>
                <a:gd name="T3" fmla="*/ 3 h 61"/>
                <a:gd name="T4" fmla="*/ 0 w 45"/>
                <a:gd name="T5" fmla="*/ 16 h 61"/>
                <a:gd name="T6" fmla="*/ 0 w 45"/>
                <a:gd name="T7" fmla="*/ 23 h 61"/>
                <a:gd name="T8" fmla="*/ 0 w 45"/>
                <a:gd name="T9" fmla="*/ 35 h 61"/>
                <a:gd name="T10" fmla="*/ 0 w 45"/>
                <a:gd name="T11" fmla="*/ 42 h 61"/>
                <a:gd name="T12" fmla="*/ 0 w 45"/>
                <a:gd name="T13" fmla="*/ 48 h 61"/>
                <a:gd name="T14" fmla="*/ 0 w 45"/>
                <a:gd name="T15" fmla="*/ 48 h 61"/>
                <a:gd name="T16" fmla="*/ 7 w 45"/>
                <a:gd name="T17" fmla="*/ 55 h 61"/>
                <a:gd name="T18" fmla="*/ 13 w 45"/>
                <a:gd name="T19" fmla="*/ 55 h 61"/>
                <a:gd name="T20" fmla="*/ 23 w 45"/>
                <a:gd name="T21" fmla="*/ 61 h 61"/>
                <a:gd name="T22" fmla="*/ 29 w 45"/>
                <a:gd name="T23" fmla="*/ 61 h 61"/>
                <a:gd name="T24" fmla="*/ 33 w 45"/>
                <a:gd name="T25" fmla="*/ 61 h 61"/>
                <a:gd name="T26" fmla="*/ 39 w 45"/>
                <a:gd name="T27" fmla="*/ 58 h 61"/>
                <a:gd name="T28" fmla="*/ 45 w 45"/>
                <a:gd name="T29" fmla="*/ 45 h 61"/>
                <a:gd name="T30" fmla="*/ 42 w 45"/>
                <a:gd name="T31" fmla="*/ 45 h 61"/>
                <a:gd name="T32" fmla="*/ 42 w 45"/>
                <a:gd name="T33" fmla="*/ 39 h 61"/>
                <a:gd name="T34" fmla="*/ 45 w 45"/>
                <a:gd name="T35" fmla="*/ 32 h 61"/>
                <a:gd name="T36" fmla="*/ 39 w 45"/>
                <a:gd name="T37" fmla="*/ 29 h 61"/>
                <a:gd name="T38" fmla="*/ 39 w 45"/>
                <a:gd name="T39" fmla="*/ 23 h 61"/>
                <a:gd name="T40" fmla="*/ 33 w 45"/>
                <a:gd name="T41" fmla="*/ 19 h 61"/>
                <a:gd name="T42" fmla="*/ 29 w 45"/>
                <a:gd name="T43" fmla="*/ 16 h 61"/>
                <a:gd name="T44" fmla="*/ 26 w 45"/>
                <a:gd name="T45" fmla="*/ 13 h 61"/>
                <a:gd name="T46" fmla="*/ 20 w 45"/>
                <a:gd name="T47" fmla="*/ 10 h 61"/>
                <a:gd name="T48" fmla="*/ 20 w 45"/>
                <a:gd name="T49" fmla="*/ 10 h 61"/>
                <a:gd name="T50" fmla="*/ 16 w 45"/>
                <a:gd name="T51" fmla="*/ 10 h 61"/>
                <a:gd name="T52" fmla="*/ 16 w 45"/>
                <a:gd name="T53" fmla="*/ 7 h 61"/>
                <a:gd name="T54" fmla="*/ 7 w 45"/>
                <a:gd name="T55" fmla="*/ 0 h 61"/>
                <a:gd name="T56" fmla="*/ 7 w 45"/>
                <a:gd name="T57" fmla="*/ 0 h 61"/>
                <a:gd name="T58" fmla="*/ 4 w 45"/>
                <a:gd name="T59" fmla="*/ 0 h 61"/>
                <a:gd name="T60" fmla="*/ 0 w 45"/>
                <a:gd name="T61" fmla="*/ 0 h 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61"/>
                <a:gd name="T95" fmla="*/ 45 w 45"/>
                <a:gd name="T96" fmla="*/ 61 h 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61">
                  <a:moveTo>
                    <a:pt x="0" y="0"/>
                  </a:moveTo>
                  <a:lnTo>
                    <a:pt x="0" y="3"/>
                  </a:lnTo>
                  <a:lnTo>
                    <a:pt x="0" y="16"/>
                  </a:lnTo>
                  <a:lnTo>
                    <a:pt x="0" y="23"/>
                  </a:lnTo>
                  <a:lnTo>
                    <a:pt x="0" y="35"/>
                  </a:lnTo>
                  <a:lnTo>
                    <a:pt x="0" y="42"/>
                  </a:lnTo>
                  <a:lnTo>
                    <a:pt x="0" y="48"/>
                  </a:lnTo>
                  <a:lnTo>
                    <a:pt x="7" y="55"/>
                  </a:lnTo>
                  <a:lnTo>
                    <a:pt x="13" y="55"/>
                  </a:lnTo>
                  <a:lnTo>
                    <a:pt x="23" y="61"/>
                  </a:lnTo>
                  <a:lnTo>
                    <a:pt x="29" y="61"/>
                  </a:lnTo>
                  <a:lnTo>
                    <a:pt x="33" y="61"/>
                  </a:lnTo>
                  <a:lnTo>
                    <a:pt x="39" y="58"/>
                  </a:lnTo>
                  <a:lnTo>
                    <a:pt x="45" y="45"/>
                  </a:lnTo>
                  <a:lnTo>
                    <a:pt x="42" y="45"/>
                  </a:lnTo>
                  <a:lnTo>
                    <a:pt x="42" y="39"/>
                  </a:lnTo>
                  <a:lnTo>
                    <a:pt x="45" y="32"/>
                  </a:lnTo>
                  <a:lnTo>
                    <a:pt x="39" y="29"/>
                  </a:lnTo>
                  <a:lnTo>
                    <a:pt x="39" y="23"/>
                  </a:lnTo>
                  <a:lnTo>
                    <a:pt x="33" y="19"/>
                  </a:lnTo>
                  <a:lnTo>
                    <a:pt x="29" y="16"/>
                  </a:lnTo>
                  <a:lnTo>
                    <a:pt x="26" y="13"/>
                  </a:lnTo>
                  <a:lnTo>
                    <a:pt x="20" y="10"/>
                  </a:lnTo>
                  <a:lnTo>
                    <a:pt x="16" y="10"/>
                  </a:lnTo>
                  <a:lnTo>
                    <a:pt x="16" y="7"/>
                  </a:lnTo>
                  <a:lnTo>
                    <a:pt x="7" y="0"/>
                  </a:lnTo>
                  <a:lnTo>
                    <a:pt x="4" y="0"/>
                  </a:lnTo>
                  <a:lnTo>
                    <a:pt x="0" y="0"/>
                  </a:lnTo>
                  <a:close/>
                </a:path>
              </a:pathLst>
            </a:custGeom>
            <a:solidFill>
              <a:srgbClr val="CCCCCC"/>
            </a:solidFill>
            <a:ln w="9525">
              <a:noFill/>
              <a:round/>
              <a:headEnd/>
              <a:tailEnd/>
            </a:ln>
          </p:spPr>
          <p:txBody>
            <a:bodyPr/>
            <a:lstStyle/>
            <a:p>
              <a:endParaRPr lang="en-US"/>
            </a:p>
          </p:txBody>
        </p:sp>
        <p:sp>
          <p:nvSpPr>
            <p:cNvPr id="32045" name="Freeform 477"/>
            <p:cNvSpPr>
              <a:spLocks/>
            </p:cNvSpPr>
            <p:nvPr/>
          </p:nvSpPr>
          <p:spPr bwMode="auto">
            <a:xfrm>
              <a:off x="2010" y="3296"/>
              <a:ext cx="62" cy="86"/>
            </a:xfrm>
            <a:custGeom>
              <a:avLst/>
              <a:gdLst>
                <a:gd name="T0" fmla="*/ 0 w 45"/>
                <a:gd name="T1" fmla="*/ 0 h 61"/>
                <a:gd name="T2" fmla="*/ 0 w 45"/>
                <a:gd name="T3" fmla="*/ 3 h 61"/>
                <a:gd name="T4" fmla="*/ 0 w 45"/>
                <a:gd name="T5" fmla="*/ 16 h 61"/>
                <a:gd name="T6" fmla="*/ 0 w 45"/>
                <a:gd name="T7" fmla="*/ 23 h 61"/>
                <a:gd name="T8" fmla="*/ 0 w 45"/>
                <a:gd name="T9" fmla="*/ 35 h 61"/>
                <a:gd name="T10" fmla="*/ 0 w 45"/>
                <a:gd name="T11" fmla="*/ 42 h 61"/>
                <a:gd name="T12" fmla="*/ 0 w 45"/>
                <a:gd name="T13" fmla="*/ 48 h 61"/>
                <a:gd name="T14" fmla="*/ 0 w 45"/>
                <a:gd name="T15" fmla="*/ 48 h 61"/>
                <a:gd name="T16" fmla="*/ 7 w 45"/>
                <a:gd name="T17" fmla="*/ 55 h 61"/>
                <a:gd name="T18" fmla="*/ 13 w 45"/>
                <a:gd name="T19" fmla="*/ 55 h 61"/>
                <a:gd name="T20" fmla="*/ 23 w 45"/>
                <a:gd name="T21" fmla="*/ 61 h 61"/>
                <a:gd name="T22" fmla="*/ 29 w 45"/>
                <a:gd name="T23" fmla="*/ 61 h 61"/>
                <a:gd name="T24" fmla="*/ 33 w 45"/>
                <a:gd name="T25" fmla="*/ 61 h 61"/>
                <a:gd name="T26" fmla="*/ 39 w 45"/>
                <a:gd name="T27" fmla="*/ 58 h 61"/>
                <a:gd name="T28" fmla="*/ 45 w 45"/>
                <a:gd name="T29" fmla="*/ 45 h 61"/>
                <a:gd name="T30" fmla="*/ 42 w 45"/>
                <a:gd name="T31" fmla="*/ 45 h 61"/>
                <a:gd name="T32" fmla="*/ 42 w 45"/>
                <a:gd name="T33" fmla="*/ 39 h 61"/>
                <a:gd name="T34" fmla="*/ 45 w 45"/>
                <a:gd name="T35" fmla="*/ 32 h 61"/>
                <a:gd name="T36" fmla="*/ 39 w 45"/>
                <a:gd name="T37" fmla="*/ 29 h 61"/>
                <a:gd name="T38" fmla="*/ 39 w 45"/>
                <a:gd name="T39" fmla="*/ 23 h 61"/>
                <a:gd name="T40" fmla="*/ 33 w 45"/>
                <a:gd name="T41" fmla="*/ 19 h 61"/>
                <a:gd name="T42" fmla="*/ 29 w 45"/>
                <a:gd name="T43" fmla="*/ 16 h 61"/>
                <a:gd name="T44" fmla="*/ 26 w 45"/>
                <a:gd name="T45" fmla="*/ 13 h 61"/>
                <a:gd name="T46" fmla="*/ 20 w 45"/>
                <a:gd name="T47" fmla="*/ 10 h 61"/>
                <a:gd name="T48" fmla="*/ 20 w 45"/>
                <a:gd name="T49" fmla="*/ 10 h 61"/>
                <a:gd name="T50" fmla="*/ 16 w 45"/>
                <a:gd name="T51" fmla="*/ 10 h 61"/>
                <a:gd name="T52" fmla="*/ 16 w 45"/>
                <a:gd name="T53" fmla="*/ 7 h 61"/>
                <a:gd name="T54" fmla="*/ 7 w 45"/>
                <a:gd name="T55" fmla="*/ 0 h 61"/>
                <a:gd name="T56" fmla="*/ 7 w 45"/>
                <a:gd name="T57" fmla="*/ 0 h 61"/>
                <a:gd name="T58" fmla="*/ 4 w 45"/>
                <a:gd name="T59" fmla="*/ 0 h 61"/>
                <a:gd name="T60" fmla="*/ 0 w 45"/>
                <a:gd name="T61" fmla="*/ 0 h 61"/>
                <a:gd name="T62" fmla="*/ 0 w 45"/>
                <a:gd name="T63" fmla="*/ 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
                <a:gd name="T97" fmla="*/ 0 h 61"/>
                <a:gd name="T98" fmla="*/ 45 w 45"/>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 h="61">
                  <a:moveTo>
                    <a:pt x="0" y="0"/>
                  </a:moveTo>
                  <a:lnTo>
                    <a:pt x="0" y="3"/>
                  </a:lnTo>
                  <a:lnTo>
                    <a:pt x="0" y="16"/>
                  </a:lnTo>
                  <a:lnTo>
                    <a:pt x="0" y="23"/>
                  </a:lnTo>
                  <a:lnTo>
                    <a:pt x="0" y="35"/>
                  </a:lnTo>
                  <a:lnTo>
                    <a:pt x="0" y="42"/>
                  </a:lnTo>
                  <a:lnTo>
                    <a:pt x="0" y="48"/>
                  </a:lnTo>
                  <a:lnTo>
                    <a:pt x="7" y="55"/>
                  </a:lnTo>
                  <a:lnTo>
                    <a:pt x="13" y="55"/>
                  </a:lnTo>
                  <a:lnTo>
                    <a:pt x="23" y="61"/>
                  </a:lnTo>
                  <a:lnTo>
                    <a:pt x="29" y="61"/>
                  </a:lnTo>
                  <a:lnTo>
                    <a:pt x="33" y="61"/>
                  </a:lnTo>
                  <a:lnTo>
                    <a:pt x="39" y="58"/>
                  </a:lnTo>
                  <a:lnTo>
                    <a:pt x="45" y="45"/>
                  </a:lnTo>
                  <a:lnTo>
                    <a:pt x="42" y="45"/>
                  </a:lnTo>
                  <a:lnTo>
                    <a:pt x="42" y="39"/>
                  </a:lnTo>
                  <a:lnTo>
                    <a:pt x="45" y="32"/>
                  </a:lnTo>
                  <a:lnTo>
                    <a:pt x="39" y="29"/>
                  </a:lnTo>
                  <a:lnTo>
                    <a:pt x="39" y="23"/>
                  </a:lnTo>
                  <a:lnTo>
                    <a:pt x="33" y="19"/>
                  </a:lnTo>
                  <a:lnTo>
                    <a:pt x="29" y="16"/>
                  </a:lnTo>
                  <a:lnTo>
                    <a:pt x="26" y="13"/>
                  </a:lnTo>
                  <a:lnTo>
                    <a:pt x="20" y="10"/>
                  </a:lnTo>
                  <a:lnTo>
                    <a:pt x="16" y="10"/>
                  </a:lnTo>
                  <a:lnTo>
                    <a:pt x="16" y="7"/>
                  </a:lnTo>
                  <a:lnTo>
                    <a:pt x="7" y="0"/>
                  </a:lnTo>
                  <a:lnTo>
                    <a:pt x="4" y="0"/>
                  </a:lnTo>
                  <a:lnTo>
                    <a:pt x="0" y="0"/>
                  </a:lnTo>
                </a:path>
              </a:pathLst>
            </a:custGeom>
            <a:noFill/>
            <a:ln w="0">
              <a:solidFill>
                <a:srgbClr val="7F7F7F"/>
              </a:solidFill>
              <a:round/>
              <a:headEnd/>
              <a:tailEnd/>
            </a:ln>
          </p:spPr>
          <p:txBody>
            <a:bodyPr/>
            <a:lstStyle/>
            <a:p>
              <a:endParaRPr lang="en-US"/>
            </a:p>
          </p:txBody>
        </p:sp>
        <p:sp>
          <p:nvSpPr>
            <p:cNvPr id="32046" name="Freeform 478"/>
            <p:cNvSpPr>
              <a:spLocks/>
            </p:cNvSpPr>
            <p:nvPr/>
          </p:nvSpPr>
          <p:spPr bwMode="auto">
            <a:xfrm>
              <a:off x="1835" y="2922"/>
              <a:ext cx="159" cy="244"/>
            </a:xfrm>
            <a:custGeom>
              <a:avLst/>
              <a:gdLst>
                <a:gd name="T0" fmla="*/ 9 w 116"/>
                <a:gd name="T1" fmla="*/ 19 h 174"/>
                <a:gd name="T2" fmla="*/ 25 w 116"/>
                <a:gd name="T3" fmla="*/ 3 h 174"/>
                <a:gd name="T4" fmla="*/ 38 w 116"/>
                <a:gd name="T5" fmla="*/ 3 h 174"/>
                <a:gd name="T6" fmla="*/ 38 w 116"/>
                <a:gd name="T7" fmla="*/ 13 h 174"/>
                <a:gd name="T8" fmla="*/ 41 w 116"/>
                <a:gd name="T9" fmla="*/ 29 h 174"/>
                <a:gd name="T10" fmla="*/ 58 w 116"/>
                <a:gd name="T11" fmla="*/ 39 h 174"/>
                <a:gd name="T12" fmla="*/ 70 w 116"/>
                <a:gd name="T13" fmla="*/ 45 h 174"/>
                <a:gd name="T14" fmla="*/ 80 w 116"/>
                <a:gd name="T15" fmla="*/ 48 h 174"/>
                <a:gd name="T16" fmla="*/ 87 w 116"/>
                <a:gd name="T17" fmla="*/ 55 h 174"/>
                <a:gd name="T18" fmla="*/ 87 w 116"/>
                <a:gd name="T19" fmla="*/ 71 h 174"/>
                <a:gd name="T20" fmla="*/ 90 w 116"/>
                <a:gd name="T21" fmla="*/ 87 h 174"/>
                <a:gd name="T22" fmla="*/ 106 w 116"/>
                <a:gd name="T23" fmla="*/ 93 h 174"/>
                <a:gd name="T24" fmla="*/ 112 w 116"/>
                <a:gd name="T25" fmla="*/ 100 h 174"/>
                <a:gd name="T26" fmla="*/ 116 w 116"/>
                <a:gd name="T27" fmla="*/ 122 h 174"/>
                <a:gd name="T28" fmla="*/ 116 w 116"/>
                <a:gd name="T29" fmla="*/ 135 h 174"/>
                <a:gd name="T30" fmla="*/ 106 w 116"/>
                <a:gd name="T31" fmla="*/ 129 h 174"/>
                <a:gd name="T32" fmla="*/ 96 w 116"/>
                <a:gd name="T33" fmla="*/ 126 h 174"/>
                <a:gd name="T34" fmla="*/ 77 w 116"/>
                <a:gd name="T35" fmla="*/ 135 h 174"/>
                <a:gd name="T36" fmla="*/ 74 w 116"/>
                <a:gd name="T37" fmla="*/ 151 h 174"/>
                <a:gd name="T38" fmla="*/ 67 w 116"/>
                <a:gd name="T39" fmla="*/ 161 h 174"/>
                <a:gd name="T40" fmla="*/ 58 w 116"/>
                <a:gd name="T41" fmla="*/ 171 h 174"/>
                <a:gd name="T42" fmla="*/ 45 w 116"/>
                <a:gd name="T43" fmla="*/ 161 h 174"/>
                <a:gd name="T44" fmla="*/ 32 w 116"/>
                <a:gd name="T45" fmla="*/ 171 h 174"/>
                <a:gd name="T46" fmla="*/ 25 w 116"/>
                <a:gd name="T47" fmla="*/ 171 h 174"/>
                <a:gd name="T48" fmla="*/ 16 w 116"/>
                <a:gd name="T49" fmla="*/ 145 h 174"/>
                <a:gd name="T50" fmla="*/ 16 w 116"/>
                <a:gd name="T51" fmla="*/ 138 h 174"/>
                <a:gd name="T52" fmla="*/ 16 w 116"/>
                <a:gd name="T53" fmla="*/ 132 h 174"/>
                <a:gd name="T54" fmla="*/ 13 w 116"/>
                <a:gd name="T55" fmla="*/ 119 h 174"/>
                <a:gd name="T56" fmla="*/ 6 w 116"/>
                <a:gd name="T57" fmla="*/ 103 h 174"/>
                <a:gd name="T58" fmla="*/ 9 w 116"/>
                <a:gd name="T59" fmla="*/ 90 h 174"/>
                <a:gd name="T60" fmla="*/ 6 w 116"/>
                <a:gd name="T61" fmla="*/ 81 h 174"/>
                <a:gd name="T62" fmla="*/ 6 w 116"/>
                <a:gd name="T63" fmla="*/ 71 h 174"/>
                <a:gd name="T64" fmla="*/ 6 w 116"/>
                <a:gd name="T65" fmla="*/ 61 h 174"/>
                <a:gd name="T66" fmla="*/ 9 w 116"/>
                <a:gd name="T67" fmla="*/ 35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174"/>
                <a:gd name="T104" fmla="*/ 116 w 116"/>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174">
                  <a:moveTo>
                    <a:pt x="0" y="16"/>
                  </a:moveTo>
                  <a:lnTo>
                    <a:pt x="9" y="19"/>
                  </a:lnTo>
                  <a:lnTo>
                    <a:pt x="19" y="13"/>
                  </a:lnTo>
                  <a:lnTo>
                    <a:pt x="25" y="3"/>
                  </a:lnTo>
                  <a:lnTo>
                    <a:pt x="38" y="0"/>
                  </a:lnTo>
                  <a:lnTo>
                    <a:pt x="38" y="3"/>
                  </a:lnTo>
                  <a:lnTo>
                    <a:pt x="38" y="7"/>
                  </a:lnTo>
                  <a:lnTo>
                    <a:pt x="38" y="13"/>
                  </a:lnTo>
                  <a:lnTo>
                    <a:pt x="38" y="23"/>
                  </a:lnTo>
                  <a:lnTo>
                    <a:pt x="41" y="29"/>
                  </a:lnTo>
                  <a:lnTo>
                    <a:pt x="48" y="35"/>
                  </a:lnTo>
                  <a:lnTo>
                    <a:pt x="58" y="39"/>
                  </a:lnTo>
                  <a:lnTo>
                    <a:pt x="61" y="42"/>
                  </a:lnTo>
                  <a:lnTo>
                    <a:pt x="70" y="45"/>
                  </a:lnTo>
                  <a:lnTo>
                    <a:pt x="74" y="48"/>
                  </a:lnTo>
                  <a:lnTo>
                    <a:pt x="80" y="48"/>
                  </a:lnTo>
                  <a:lnTo>
                    <a:pt x="83" y="52"/>
                  </a:lnTo>
                  <a:lnTo>
                    <a:pt x="87" y="55"/>
                  </a:lnTo>
                  <a:lnTo>
                    <a:pt x="87" y="64"/>
                  </a:lnTo>
                  <a:lnTo>
                    <a:pt x="87" y="71"/>
                  </a:lnTo>
                  <a:lnTo>
                    <a:pt x="87" y="74"/>
                  </a:lnTo>
                  <a:lnTo>
                    <a:pt x="90" y="87"/>
                  </a:lnTo>
                  <a:lnTo>
                    <a:pt x="106" y="87"/>
                  </a:lnTo>
                  <a:lnTo>
                    <a:pt x="106" y="93"/>
                  </a:lnTo>
                  <a:lnTo>
                    <a:pt x="109" y="100"/>
                  </a:lnTo>
                  <a:lnTo>
                    <a:pt x="112" y="100"/>
                  </a:lnTo>
                  <a:lnTo>
                    <a:pt x="116" y="109"/>
                  </a:lnTo>
                  <a:lnTo>
                    <a:pt x="116" y="122"/>
                  </a:lnTo>
                  <a:lnTo>
                    <a:pt x="112" y="129"/>
                  </a:lnTo>
                  <a:lnTo>
                    <a:pt x="116" y="135"/>
                  </a:lnTo>
                  <a:lnTo>
                    <a:pt x="112" y="135"/>
                  </a:lnTo>
                  <a:lnTo>
                    <a:pt x="106" y="129"/>
                  </a:lnTo>
                  <a:lnTo>
                    <a:pt x="103" y="126"/>
                  </a:lnTo>
                  <a:lnTo>
                    <a:pt x="96" y="126"/>
                  </a:lnTo>
                  <a:lnTo>
                    <a:pt x="77" y="132"/>
                  </a:lnTo>
                  <a:lnTo>
                    <a:pt x="77" y="135"/>
                  </a:lnTo>
                  <a:lnTo>
                    <a:pt x="74" y="145"/>
                  </a:lnTo>
                  <a:lnTo>
                    <a:pt x="74" y="151"/>
                  </a:lnTo>
                  <a:lnTo>
                    <a:pt x="74" y="164"/>
                  </a:lnTo>
                  <a:lnTo>
                    <a:pt x="67" y="161"/>
                  </a:lnTo>
                  <a:lnTo>
                    <a:pt x="61" y="161"/>
                  </a:lnTo>
                  <a:lnTo>
                    <a:pt x="58" y="171"/>
                  </a:lnTo>
                  <a:lnTo>
                    <a:pt x="54" y="164"/>
                  </a:lnTo>
                  <a:lnTo>
                    <a:pt x="45" y="161"/>
                  </a:lnTo>
                  <a:lnTo>
                    <a:pt x="41" y="158"/>
                  </a:lnTo>
                  <a:lnTo>
                    <a:pt x="32" y="171"/>
                  </a:lnTo>
                  <a:lnTo>
                    <a:pt x="29" y="174"/>
                  </a:lnTo>
                  <a:lnTo>
                    <a:pt x="25" y="171"/>
                  </a:lnTo>
                  <a:lnTo>
                    <a:pt x="19" y="148"/>
                  </a:lnTo>
                  <a:lnTo>
                    <a:pt x="16" y="145"/>
                  </a:lnTo>
                  <a:lnTo>
                    <a:pt x="16" y="138"/>
                  </a:lnTo>
                  <a:lnTo>
                    <a:pt x="16" y="135"/>
                  </a:lnTo>
                  <a:lnTo>
                    <a:pt x="16" y="132"/>
                  </a:lnTo>
                  <a:lnTo>
                    <a:pt x="16" y="126"/>
                  </a:lnTo>
                  <a:lnTo>
                    <a:pt x="13" y="119"/>
                  </a:lnTo>
                  <a:lnTo>
                    <a:pt x="9" y="109"/>
                  </a:lnTo>
                  <a:lnTo>
                    <a:pt x="6" y="103"/>
                  </a:lnTo>
                  <a:lnTo>
                    <a:pt x="3" y="100"/>
                  </a:lnTo>
                  <a:lnTo>
                    <a:pt x="9" y="90"/>
                  </a:lnTo>
                  <a:lnTo>
                    <a:pt x="9" y="87"/>
                  </a:lnTo>
                  <a:lnTo>
                    <a:pt x="6" y="81"/>
                  </a:lnTo>
                  <a:lnTo>
                    <a:pt x="6" y="77"/>
                  </a:lnTo>
                  <a:lnTo>
                    <a:pt x="6" y="71"/>
                  </a:lnTo>
                  <a:lnTo>
                    <a:pt x="6" y="68"/>
                  </a:lnTo>
                  <a:lnTo>
                    <a:pt x="6" y="61"/>
                  </a:lnTo>
                  <a:lnTo>
                    <a:pt x="6" y="42"/>
                  </a:lnTo>
                  <a:lnTo>
                    <a:pt x="9" y="35"/>
                  </a:lnTo>
                  <a:lnTo>
                    <a:pt x="0" y="16"/>
                  </a:lnTo>
                  <a:close/>
                </a:path>
              </a:pathLst>
            </a:custGeom>
            <a:solidFill>
              <a:srgbClr val="CCCCCC"/>
            </a:solidFill>
            <a:ln w="9525">
              <a:noFill/>
              <a:round/>
              <a:headEnd/>
              <a:tailEnd/>
            </a:ln>
          </p:spPr>
          <p:txBody>
            <a:bodyPr/>
            <a:lstStyle/>
            <a:p>
              <a:endParaRPr lang="en-US"/>
            </a:p>
          </p:txBody>
        </p:sp>
        <p:sp>
          <p:nvSpPr>
            <p:cNvPr id="32047" name="Freeform 479"/>
            <p:cNvSpPr>
              <a:spLocks/>
            </p:cNvSpPr>
            <p:nvPr/>
          </p:nvSpPr>
          <p:spPr bwMode="auto">
            <a:xfrm>
              <a:off x="1835" y="2922"/>
              <a:ext cx="159" cy="244"/>
            </a:xfrm>
            <a:custGeom>
              <a:avLst/>
              <a:gdLst>
                <a:gd name="T0" fmla="*/ 9 w 116"/>
                <a:gd name="T1" fmla="*/ 19 h 174"/>
                <a:gd name="T2" fmla="*/ 25 w 116"/>
                <a:gd name="T3" fmla="*/ 3 h 174"/>
                <a:gd name="T4" fmla="*/ 38 w 116"/>
                <a:gd name="T5" fmla="*/ 3 h 174"/>
                <a:gd name="T6" fmla="*/ 38 w 116"/>
                <a:gd name="T7" fmla="*/ 13 h 174"/>
                <a:gd name="T8" fmla="*/ 41 w 116"/>
                <a:gd name="T9" fmla="*/ 29 h 174"/>
                <a:gd name="T10" fmla="*/ 58 w 116"/>
                <a:gd name="T11" fmla="*/ 39 h 174"/>
                <a:gd name="T12" fmla="*/ 70 w 116"/>
                <a:gd name="T13" fmla="*/ 45 h 174"/>
                <a:gd name="T14" fmla="*/ 80 w 116"/>
                <a:gd name="T15" fmla="*/ 48 h 174"/>
                <a:gd name="T16" fmla="*/ 87 w 116"/>
                <a:gd name="T17" fmla="*/ 55 h 174"/>
                <a:gd name="T18" fmla="*/ 87 w 116"/>
                <a:gd name="T19" fmla="*/ 71 h 174"/>
                <a:gd name="T20" fmla="*/ 90 w 116"/>
                <a:gd name="T21" fmla="*/ 87 h 174"/>
                <a:gd name="T22" fmla="*/ 106 w 116"/>
                <a:gd name="T23" fmla="*/ 93 h 174"/>
                <a:gd name="T24" fmla="*/ 112 w 116"/>
                <a:gd name="T25" fmla="*/ 100 h 174"/>
                <a:gd name="T26" fmla="*/ 116 w 116"/>
                <a:gd name="T27" fmla="*/ 122 h 174"/>
                <a:gd name="T28" fmla="*/ 116 w 116"/>
                <a:gd name="T29" fmla="*/ 135 h 174"/>
                <a:gd name="T30" fmla="*/ 106 w 116"/>
                <a:gd name="T31" fmla="*/ 129 h 174"/>
                <a:gd name="T32" fmla="*/ 96 w 116"/>
                <a:gd name="T33" fmla="*/ 126 h 174"/>
                <a:gd name="T34" fmla="*/ 77 w 116"/>
                <a:gd name="T35" fmla="*/ 135 h 174"/>
                <a:gd name="T36" fmla="*/ 74 w 116"/>
                <a:gd name="T37" fmla="*/ 151 h 174"/>
                <a:gd name="T38" fmla="*/ 67 w 116"/>
                <a:gd name="T39" fmla="*/ 161 h 174"/>
                <a:gd name="T40" fmla="*/ 58 w 116"/>
                <a:gd name="T41" fmla="*/ 171 h 174"/>
                <a:gd name="T42" fmla="*/ 45 w 116"/>
                <a:gd name="T43" fmla="*/ 161 h 174"/>
                <a:gd name="T44" fmla="*/ 32 w 116"/>
                <a:gd name="T45" fmla="*/ 171 h 174"/>
                <a:gd name="T46" fmla="*/ 25 w 116"/>
                <a:gd name="T47" fmla="*/ 171 h 174"/>
                <a:gd name="T48" fmla="*/ 16 w 116"/>
                <a:gd name="T49" fmla="*/ 145 h 174"/>
                <a:gd name="T50" fmla="*/ 16 w 116"/>
                <a:gd name="T51" fmla="*/ 138 h 174"/>
                <a:gd name="T52" fmla="*/ 16 w 116"/>
                <a:gd name="T53" fmla="*/ 132 h 174"/>
                <a:gd name="T54" fmla="*/ 13 w 116"/>
                <a:gd name="T55" fmla="*/ 119 h 174"/>
                <a:gd name="T56" fmla="*/ 6 w 116"/>
                <a:gd name="T57" fmla="*/ 103 h 174"/>
                <a:gd name="T58" fmla="*/ 9 w 116"/>
                <a:gd name="T59" fmla="*/ 90 h 174"/>
                <a:gd name="T60" fmla="*/ 6 w 116"/>
                <a:gd name="T61" fmla="*/ 81 h 174"/>
                <a:gd name="T62" fmla="*/ 6 w 116"/>
                <a:gd name="T63" fmla="*/ 71 h 174"/>
                <a:gd name="T64" fmla="*/ 6 w 116"/>
                <a:gd name="T65" fmla="*/ 61 h 174"/>
                <a:gd name="T66" fmla="*/ 9 w 116"/>
                <a:gd name="T67" fmla="*/ 35 h 174"/>
                <a:gd name="T68" fmla="*/ 0 w 116"/>
                <a:gd name="T69" fmla="*/ 16 h 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174"/>
                <a:gd name="T107" fmla="*/ 116 w 116"/>
                <a:gd name="T108" fmla="*/ 174 h 1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174">
                  <a:moveTo>
                    <a:pt x="0" y="16"/>
                  </a:moveTo>
                  <a:lnTo>
                    <a:pt x="9" y="19"/>
                  </a:lnTo>
                  <a:lnTo>
                    <a:pt x="19" y="13"/>
                  </a:lnTo>
                  <a:lnTo>
                    <a:pt x="25" y="3"/>
                  </a:lnTo>
                  <a:lnTo>
                    <a:pt x="38" y="0"/>
                  </a:lnTo>
                  <a:lnTo>
                    <a:pt x="38" y="3"/>
                  </a:lnTo>
                  <a:lnTo>
                    <a:pt x="38" y="7"/>
                  </a:lnTo>
                  <a:lnTo>
                    <a:pt x="38" y="13"/>
                  </a:lnTo>
                  <a:lnTo>
                    <a:pt x="38" y="23"/>
                  </a:lnTo>
                  <a:lnTo>
                    <a:pt x="41" y="29"/>
                  </a:lnTo>
                  <a:lnTo>
                    <a:pt x="48" y="35"/>
                  </a:lnTo>
                  <a:lnTo>
                    <a:pt x="58" y="39"/>
                  </a:lnTo>
                  <a:lnTo>
                    <a:pt x="61" y="42"/>
                  </a:lnTo>
                  <a:lnTo>
                    <a:pt x="70" y="45"/>
                  </a:lnTo>
                  <a:lnTo>
                    <a:pt x="74" y="48"/>
                  </a:lnTo>
                  <a:lnTo>
                    <a:pt x="80" y="48"/>
                  </a:lnTo>
                  <a:lnTo>
                    <a:pt x="83" y="52"/>
                  </a:lnTo>
                  <a:lnTo>
                    <a:pt x="87" y="55"/>
                  </a:lnTo>
                  <a:lnTo>
                    <a:pt x="87" y="64"/>
                  </a:lnTo>
                  <a:lnTo>
                    <a:pt x="87" y="71"/>
                  </a:lnTo>
                  <a:lnTo>
                    <a:pt x="87" y="74"/>
                  </a:lnTo>
                  <a:lnTo>
                    <a:pt x="90" y="87"/>
                  </a:lnTo>
                  <a:lnTo>
                    <a:pt x="106" y="87"/>
                  </a:lnTo>
                  <a:lnTo>
                    <a:pt x="106" y="93"/>
                  </a:lnTo>
                  <a:lnTo>
                    <a:pt x="109" y="100"/>
                  </a:lnTo>
                  <a:lnTo>
                    <a:pt x="112" y="100"/>
                  </a:lnTo>
                  <a:lnTo>
                    <a:pt x="116" y="109"/>
                  </a:lnTo>
                  <a:lnTo>
                    <a:pt x="116" y="122"/>
                  </a:lnTo>
                  <a:lnTo>
                    <a:pt x="112" y="129"/>
                  </a:lnTo>
                  <a:lnTo>
                    <a:pt x="116" y="135"/>
                  </a:lnTo>
                  <a:lnTo>
                    <a:pt x="112" y="135"/>
                  </a:lnTo>
                  <a:lnTo>
                    <a:pt x="106" y="129"/>
                  </a:lnTo>
                  <a:lnTo>
                    <a:pt x="103" y="126"/>
                  </a:lnTo>
                  <a:lnTo>
                    <a:pt x="96" y="126"/>
                  </a:lnTo>
                  <a:lnTo>
                    <a:pt x="77" y="132"/>
                  </a:lnTo>
                  <a:lnTo>
                    <a:pt x="77" y="135"/>
                  </a:lnTo>
                  <a:lnTo>
                    <a:pt x="74" y="145"/>
                  </a:lnTo>
                  <a:lnTo>
                    <a:pt x="74" y="151"/>
                  </a:lnTo>
                  <a:lnTo>
                    <a:pt x="74" y="164"/>
                  </a:lnTo>
                  <a:lnTo>
                    <a:pt x="67" y="161"/>
                  </a:lnTo>
                  <a:lnTo>
                    <a:pt x="61" y="161"/>
                  </a:lnTo>
                  <a:lnTo>
                    <a:pt x="58" y="171"/>
                  </a:lnTo>
                  <a:lnTo>
                    <a:pt x="54" y="164"/>
                  </a:lnTo>
                  <a:lnTo>
                    <a:pt x="45" y="161"/>
                  </a:lnTo>
                  <a:lnTo>
                    <a:pt x="41" y="158"/>
                  </a:lnTo>
                  <a:lnTo>
                    <a:pt x="32" y="171"/>
                  </a:lnTo>
                  <a:lnTo>
                    <a:pt x="29" y="174"/>
                  </a:lnTo>
                  <a:lnTo>
                    <a:pt x="25" y="171"/>
                  </a:lnTo>
                  <a:lnTo>
                    <a:pt x="19" y="148"/>
                  </a:lnTo>
                  <a:lnTo>
                    <a:pt x="16" y="145"/>
                  </a:lnTo>
                  <a:lnTo>
                    <a:pt x="16" y="138"/>
                  </a:lnTo>
                  <a:lnTo>
                    <a:pt x="16" y="135"/>
                  </a:lnTo>
                  <a:lnTo>
                    <a:pt x="16" y="132"/>
                  </a:lnTo>
                  <a:lnTo>
                    <a:pt x="16" y="126"/>
                  </a:lnTo>
                  <a:lnTo>
                    <a:pt x="13" y="119"/>
                  </a:lnTo>
                  <a:lnTo>
                    <a:pt x="9" y="109"/>
                  </a:lnTo>
                  <a:lnTo>
                    <a:pt x="6" y="103"/>
                  </a:lnTo>
                  <a:lnTo>
                    <a:pt x="3" y="100"/>
                  </a:lnTo>
                  <a:lnTo>
                    <a:pt x="9" y="90"/>
                  </a:lnTo>
                  <a:lnTo>
                    <a:pt x="9" y="87"/>
                  </a:lnTo>
                  <a:lnTo>
                    <a:pt x="6" y="81"/>
                  </a:lnTo>
                  <a:lnTo>
                    <a:pt x="6" y="77"/>
                  </a:lnTo>
                  <a:lnTo>
                    <a:pt x="6" y="71"/>
                  </a:lnTo>
                  <a:lnTo>
                    <a:pt x="6" y="68"/>
                  </a:lnTo>
                  <a:lnTo>
                    <a:pt x="6" y="61"/>
                  </a:lnTo>
                  <a:lnTo>
                    <a:pt x="6" y="42"/>
                  </a:lnTo>
                  <a:lnTo>
                    <a:pt x="9" y="35"/>
                  </a:lnTo>
                  <a:lnTo>
                    <a:pt x="0" y="16"/>
                  </a:lnTo>
                </a:path>
              </a:pathLst>
            </a:custGeom>
            <a:noFill/>
            <a:ln w="0">
              <a:solidFill>
                <a:srgbClr val="7F7F7F"/>
              </a:solidFill>
              <a:round/>
              <a:headEnd/>
              <a:tailEnd/>
            </a:ln>
          </p:spPr>
          <p:txBody>
            <a:bodyPr/>
            <a:lstStyle/>
            <a:p>
              <a:endParaRPr lang="en-US"/>
            </a:p>
          </p:txBody>
        </p:sp>
        <p:sp>
          <p:nvSpPr>
            <p:cNvPr id="32048" name="Freeform 480"/>
            <p:cNvSpPr>
              <a:spLocks/>
            </p:cNvSpPr>
            <p:nvPr/>
          </p:nvSpPr>
          <p:spPr bwMode="auto">
            <a:xfrm>
              <a:off x="1937" y="3099"/>
              <a:ext cx="105" cy="148"/>
            </a:xfrm>
            <a:custGeom>
              <a:avLst/>
              <a:gdLst>
                <a:gd name="T0" fmla="*/ 38 w 77"/>
                <a:gd name="T1" fmla="*/ 9 h 106"/>
                <a:gd name="T2" fmla="*/ 38 w 77"/>
                <a:gd name="T3" fmla="*/ 12 h 106"/>
                <a:gd name="T4" fmla="*/ 42 w 77"/>
                <a:gd name="T5" fmla="*/ 16 h 106"/>
                <a:gd name="T6" fmla="*/ 42 w 77"/>
                <a:gd name="T7" fmla="*/ 35 h 106"/>
                <a:gd name="T8" fmla="*/ 42 w 77"/>
                <a:gd name="T9" fmla="*/ 35 h 106"/>
                <a:gd name="T10" fmla="*/ 51 w 77"/>
                <a:gd name="T11" fmla="*/ 38 h 106"/>
                <a:gd name="T12" fmla="*/ 58 w 77"/>
                <a:gd name="T13" fmla="*/ 35 h 106"/>
                <a:gd name="T14" fmla="*/ 61 w 77"/>
                <a:gd name="T15" fmla="*/ 38 h 106"/>
                <a:gd name="T16" fmla="*/ 64 w 77"/>
                <a:gd name="T17" fmla="*/ 41 h 106"/>
                <a:gd name="T18" fmla="*/ 64 w 77"/>
                <a:gd name="T19" fmla="*/ 54 h 106"/>
                <a:gd name="T20" fmla="*/ 67 w 77"/>
                <a:gd name="T21" fmla="*/ 57 h 106"/>
                <a:gd name="T22" fmla="*/ 67 w 77"/>
                <a:gd name="T23" fmla="*/ 61 h 106"/>
                <a:gd name="T24" fmla="*/ 74 w 77"/>
                <a:gd name="T25" fmla="*/ 57 h 106"/>
                <a:gd name="T26" fmla="*/ 77 w 77"/>
                <a:gd name="T27" fmla="*/ 61 h 106"/>
                <a:gd name="T28" fmla="*/ 77 w 77"/>
                <a:gd name="T29" fmla="*/ 67 h 106"/>
                <a:gd name="T30" fmla="*/ 77 w 77"/>
                <a:gd name="T31" fmla="*/ 80 h 106"/>
                <a:gd name="T32" fmla="*/ 77 w 77"/>
                <a:gd name="T33" fmla="*/ 93 h 106"/>
                <a:gd name="T34" fmla="*/ 67 w 77"/>
                <a:gd name="T35" fmla="*/ 103 h 106"/>
                <a:gd name="T36" fmla="*/ 58 w 77"/>
                <a:gd name="T37" fmla="*/ 106 h 106"/>
                <a:gd name="T38" fmla="*/ 51 w 77"/>
                <a:gd name="T39" fmla="*/ 103 h 106"/>
                <a:gd name="T40" fmla="*/ 45 w 77"/>
                <a:gd name="T41" fmla="*/ 103 h 106"/>
                <a:gd name="T42" fmla="*/ 45 w 77"/>
                <a:gd name="T43" fmla="*/ 99 h 106"/>
                <a:gd name="T44" fmla="*/ 45 w 77"/>
                <a:gd name="T45" fmla="*/ 96 h 106"/>
                <a:gd name="T46" fmla="*/ 48 w 77"/>
                <a:gd name="T47" fmla="*/ 83 h 106"/>
                <a:gd name="T48" fmla="*/ 48 w 77"/>
                <a:gd name="T49" fmla="*/ 77 h 106"/>
                <a:gd name="T50" fmla="*/ 38 w 77"/>
                <a:gd name="T51" fmla="*/ 70 h 106"/>
                <a:gd name="T52" fmla="*/ 29 w 77"/>
                <a:gd name="T53" fmla="*/ 64 h 106"/>
                <a:gd name="T54" fmla="*/ 19 w 77"/>
                <a:gd name="T55" fmla="*/ 61 h 106"/>
                <a:gd name="T56" fmla="*/ 16 w 77"/>
                <a:gd name="T57" fmla="*/ 57 h 106"/>
                <a:gd name="T58" fmla="*/ 9 w 77"/>
                <a:gd name="T59" fmla="*/ 51 h 106"/>
                <a:gd name="T60" fmla="*/ 3 w 77"/>
                <a:gd name="T61" fmla="*/ 41 h 106"/>
                <a:gd name="T62" fmla="*/ 0 w 77"/>
                <a:gd name="T63" fmla="*/ 38 h 106"/>
                <a:gd name="T64" fmla="*/ 0 w 77"/>
                <a:gd name="T65" fmla="*/ 25 h 106"/>
                <a:gd name="T66" fmla="*/ 0 w 77"/>
                <a:gd name="T67" fmla="*/ 19 h 106"/>
                <a:gd name="T68" fmla="*/ 3 w 77"/>
                <a:gd name="T69" fmla="*/ 9 h 106"/>
                <a:gd name="T70" fmla="*/ 3 w 77"/>
                <a:gd name="T71" fmla="*/ 6 h 106"/>
                <a:gd name="T72" fmla="*/ 22 w 77"/>
                <a:gd name="T73" fmla="*/ 0 h 106"/>
                <a:gd name="T74" fmla="*/ 29 w 77"/>
                <a:gd name="T75" fmla="*/ 0 h 106"/>
                <a:gd name="T76" fmla="*/ 32 w 77"/>
                <a:gd name="T77" fmla="*/ 3 h 106"/>
                <a:gd name="T78" fmla="*/ 38 w 77"/>
                <a:gd name="T79" fmla="*/ 9 h 1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106"/>
                <a:gd name="T122" fmla="*/ 77 w 77"/>
                <a:gd name="T123" fmla="*/ 106 h 1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106">
                  <a:moveTo>
                    <a:pt x="38" y="9"/>
                  </a:moveTo>
                  <a:lnTo>
                    <a:pt x="38" y="12"/>
                  </a:lnTo>
                  <a:lnTo>
                    <a:pt x="42" y="16"/>
                  </a:lnTo>
                  <a:lnTo>
                    <a:pt x="42" y="35"/>
                  </a:lnTo>
                  <a:lnTo>
                    <a:pt x="51" y="38"/>
                  </a:lnTo>
                  <a:lnTo>
                    <a:pt x="58" y="35"/>
                  </a:lnTo>
                  <a:lnTo>
                    <a:pt x="61" y="38"/>
                  </a:lnTo>
                  <a:lnTo>
                    <a:pt x="64" y="41"/>
                  </a:lnTo>
                  <a:lnTo>
                    <a:pt x="64" y="54"/>
                  </a:lnTo>
                  <a:lnTo>
                    <a:pt x="67" y="57"/>
                  </a:lnTo>
                  <a:lnTo>
                    <a:pt x="67" y="61"/>
                  </a:lnTo>
                  <a:lnTo>
                    <a:pt x="74" y="57"/>
                  </a:lnTo>
                  <a:lnTo>
                    <a:pt x="77" y="61"/>
                  </a:lnTo>
                  <a:lnTo>
                    <a:pt x="77" y="67"/>
                  </a:lnTo>
                  <a:lnTo>
                    <a:pt x="77" y="80"/>
                  </a:lnTo>
                  <a:lnTo>
                    <a:pt x="77" y="93"/>
                  </a:lnTo>
                  <a:lnTo>
                    <a:pt x="67" y="103"/>
                  </a:lnTo>
                  <a:lnTo>
                    <a:pt x="58" y="106"/>
                  </a:lnTo>
                  <a:lnTo>
                    <a:pt x="51" y="103"/>
                  </a:lnTo>
                  <a:lnTo>
                    <a:pt x="45" y="103"/>
                  </a:lnTo>
                  <a:lnTo>
                    <a:pt x="45" y="99"/>
                  </a:lnTo>
                  <a:lnTo>
                    <a:pt x="45" y="96"/>
                  </a:lnTo>
                  <a:lnTo>
                    <a:pt x="48" y="83"/>
                  </a:lnTo>
                  <a:lnTo>
                    <a:pt x="48" y="77"/>
                  </a:lnTo>
                  <a:lnTo>
                    <a:pt x="38" y="70"/>
                  </a:lnTo>
                  <a:lnTo>
                    <a:pt x="29" y="64"/>
                  </a:lnTo>
                  <a:lnTo>
                    <a:pt x="19" y="61"/>
                  </a:lnTo>
                  <a:lnTo>
                    <a:pt x="16" y="57"/>
                  </a:lnTo>
                  <a:lnTo>
                    <a:pt x="9" y="51"/>
                  </a:lnTo>
                  <a:lnTo>
                    <a:pt x="3" y="41"/>
                  </a:lnTo>
                  <a:lnTo>
                    <a:pt x="0" y="38"/>
                  </a:lnTo>
                  <a:lnTo>
                    <a:pt x="0" y="25"/>
                  </a:lnTo>
                  <a:lnTo>
                    <a:pt x="0" y="19"/>
                  </a:lnTo>
                  <a:lnTo>
                    <a:pt x="3" y="9"/>
                  </a:lnTo>
                  <a:lnTo>
                    <a:pt x="3" y="6"/>
                  </a:lnTo>
                  <a:lnTo>
                    <a:pt x="22" y="0"/>
                  </a:lnTo>
                  <a:lnTo>
                    <a:pt x="29" y="0"/>
                  </a:lnTo>
                  <a:lnTo>
                    <a:pt x="32" y="3"/>
                  </a:lnTo>
                  <a:lnTo>
                    <a:pt x="38" y="9"/>
                  </a:lnTo>
                  <a:close/>
                </a:path>
              </a:pathLst>
            </a:custGeom>
            <a:solidFill>
              <a:srgbClr val="CCCCCC"/>
            </a:solidFill>
            <a:ln w="9525">
              <a:noFill/>
              <a:round/>
              <a:headEnd/>
              <a:tailEnd/>
            </a:ln>
          </p:spPr>
          <p:txBody>
            <a:bodyPr/>
            <a:lstStyle/>
            <a:p>
              <a:endParaRPr lang="en-US"/>
            </a:p>
          </p:txBody>
        </p:sp>
        <p:sp>
          <p:nvSpPr>
            <p:cNvPr id="32049" name="Freeform 481"/>
            <p:cNvSpPr>
              <a:spLocks/>
            </p:cNvSpPr>
            <p:nvPr/>
          </p:nvSpPr>
          <p:spPr bwMode="auto">
            <a:xfrm>
              <a:off x="1937" y="3099"/>
              <a:ext cx="105" cy="148"/>
            </a:xfrm>
            <a:custGeom>
              <a:avLst/>
              <a:gdLst>
                <a:gd name="T0" fmla="*/ 38 w 77"/>
                <a:gd name="T1" fmla="*/ 9 h 106"/>
                <a:gd name="T2" fmla="*/ 38 w 77"/>
                <a:gd name="T3" fmla="*/ 12 h 106"/>
                <a:gd name="T4" fmla="*/ 42 w 77"/>
                <a:gd name="T5" fmla="*/ 16 h 106"/>
                <a:gd name="T6" fmla="*/ 42 w 77"/>
                <a:gd name="T7" fmla="*/ 35 h 106"/>
                <a:gd name="T8" fmla="*/ 42 w 77"/>
                <a:gd name="T9" fmla="*/ 35 h 106"/>
                <a:gd name="T10" fmla="*/ 51 w 77"/>
                <a:gd name="T11" fmla="*/ 38 h 106"/>
                <a:gd name="T12" fmla="*/ 58 w 77"/>
                <a:gd name="T13" fmla="*/ 35 h 106"/>
                <a:gd name="T14" fmla="*/ 61 w 77"/>
                <a:gd name="T15" fmla="*/ 38 h 106"/>
                <a:gd name="T16" fmla="*/ 64 w 77"/>
                <a:gd name="T17" fmla="*/ 41 h 106"/>
                <a:gd name="T18" fmla="*/ 64 w 77"/>
                <a:gd name="T19" fmla="*/ 54 h 106"/>
                <a:gd name="T20" fmla="*/ 67 w 77"/>
                <a:gd name="T21" fmla="*/ 57 h 106"/>
                <a:gd name="T22" fmla="*/ 67 w 77"/>
                <a:gd name="T23" fmla="*/ 61 h 106"/>
                <a:gd name="T24" fmla="*/ 74 w 77"/>
                <a:gd name="T25" fmla="*/ 57 h 106"/>
                <a:gd name="T26" fmla="*/ 77 w 77"/>
                <a:gd name="T27" fmla="*/ 61 h 106"/>
                <a:gd name="T28" fmla="*/ 77 w 77"/>
                <a:gd name="T29" fmla="*/ 67 h 106"/>
                <a:gd name="T30" fmla="*/ 77 w 77"/>
                <a:gd name="T31" fmla="*/ 80 h 106"/>
                <a:gd name="T32" fmla="*/ 77 w 77"/>
                <a:gd name="T33" fmla="*/ 93 h 106"/>
                <a:gd name="T34" fmla="*/ 67 w 77"/>
                <a:gd name="T35" fmla="*/ 103 h 106"/>
                <a:gd name="T36" fmla="*/ 58 w 77"/>
                <a:gd name="T37" fmla="*/ 106 h 106"/>
                <a:gd name="T38" fmla="*/ 51 w 77"/>
                <a:gd name="T39" fmla="*/ 103 h 106"/>
                <a:gd name="T40" fmla="*/ 45 w 77"/>
                <a:gd name="T41" fmla="*/ 103 h 106"/>
                <a:gd name="T42" fmla="*/ 45 w 77"/>
                <a:gd name="T43" fmla="*/ 99 h 106"/>
                <a:gd name="T44" fmla="*/ 45 w 77"/>
                <a:gd name="T45" fmla="*/ 96 h 106"/>
                <a:gd name="T46" fmla="*/ 48 w 77"/>
                <a:gd name="T47" fmla="*/ 83 h 106"/>
                <a:gd name="T48" fmla="*/ 48 w 77"/>
                <a:gd name="T49" fmla="*/ 77 h 106"/>
                <a:gd name="T50" fmla="*/ 38 w 77"/>
                <a:gd name="T51" fmla="*/ 70 h 106"/>
                <a:gd name="T52" fmla="*/ 29 w 77"/>
                <a:gd name="T53" fmla="*/ 64 h 106"/>
                <a:gd name="T54" fmla="*/ 19 w 77"/>
                <a:gd name="T55" fmla="*/ 61 h 106"/>
                <a:gd name="T56" fmla="*/ 16 w 77"/>
                <a:gd name="T57" fmla="*/ 57 h 106"/>
                <a:gd name="T58" fmla="*/ 9 w 77"/>
                <a:gd name="T59" fmla="*/ 51 h 106"/>
                <a:gd name="T60" fmla="*/ 3 w 77"/>
                <a:gd name="T61" fmla="*/ 41 h 106"/>
                <a:gd name="T62" fmla="*/ 0 w 77"/>
                <a:gd name="T63" fmla="*/ 38 h 106"/>
                <a:gd name="T64" fmla="*/ 0 w 77"/>
                <a:gd name="T65" fmla="*/ 25 h 106"/>
                <a:gd name="T66" fmla="*/ 0 w 77"/>
                <a:gd name="T67" fmla="*/ 19 h 106"/>
                <a:gd name="T68" fmla="*/ 3 w 77"/>
                <a:gd name="T69" fmla="*/ 9 h 106"/>
                <a:gd name="T70" fmla="*/ 3 w 77"/>
                <a:gd name="T71" fmla="*/ 6 h 106"/>
                <a:gd name="T72" fmla="*/ 22 w 77"/>
                <a:gd name="T73" fmla="*/ 0 h 106"/>
                <a:gd name="T74" fmla="*/ 29 w 77"/>
                <a:gd name="T75" fmla="*/ 0 h 106"/>
                <a:gd name="T76" fmla="*/ 32 w 77"/>
                <a:gd name="T77" fmla="*/ 3 h 106"/>
                <a:gd name="T78" fmla="*/ 38 w 77"/>
                <a:gd name="T79" fmla="*/ 9 h 106"/>
                <a:gd name="T80" fmla="*/ 38 w 77"/>
                <a:gd name="T81" fmla="*/ 9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106"/>
                <a:gd name="T125" fmla="*/ 77 w 77"/>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106">
                  <a:moveTo>
                    <a:pt x="38" y="9"/>
                  </a:moveTo>
                  <a:lnTo>
                    <a:pt x="38" y="12"/>
                  </a:lnTo>
                  <a:lnTo>
                    <a:pt x="42" y="16"/>
                  </a:lnTo>
                  <a:lnTo>
                    <a:pt x="42" y="35"/>
                  </a:lnTo>
                  <a:lnTo>
                    <a:pt x="51" y="38"/>
                  </a:lnTo>
                  <a:lnTo>
                    <a:pt x="58" y="35"/>
                  </a:lnTo>
                  <a:lnTo>
                    <a:pt x="61" y="38"/>
                  </a:lnTo>
                  <a:lnTo>
                    <a:pt x="64" y="41"/>
                  </a:lnTo>
                  <a:lnTo>
                    <a:pt x="64" y="54"/>
                  </a:lnTo>
                  <a:lnTo>
                    <a:pt x="67" y="57"/>
                  </a:lnTo>
                  <a:lnTo>
                    <a:pt x="67" y="61"/>
                  </a:lnTo>
                  <a:lnTo>
                    <a:pt x="74" y="57"/>
                  </a:lnTo>
                  <a:lnTo>
                    <a:pt x="77" y="61"/>
                  </a:lnTo>
                  <a:lnTo>
                    <a:pt x="77" y="67"/>
                  </a:lnTo>
                  <a:lnTo>
                    <a:pt x="77" y="80"/>
                  </a:lnTo>
                  <a:lnTo>
                    <a:pt x="77" y="93"/>
                  </a:lnTo>
                  <a:lnTo>
                    <a:pt x="67" y="103"/>
                  </a:lnTo>
                  <a:lnTo>
                    <a:pt x="58" y="106"/>
                  </a:lnTo>
                  <a:lnTo>
                    <a:pt x="51" y="103"/>
                  </a:lnTo>
                  <a:lnTo>
                    <a:pt x="45" y="103"/>
                  </a:lnTo>
                  <a:lnTo>
                    <a:pt x="45" y="99"/>
                  </a:lnTo>
                  <a:lnTo>
                    <a:pt x="45" y="96"/>
                  </a:lnTo>
                  <a:lnTo>
                    <a:pt x="48" y="83"/>
                  </a:lnTo>
                  <a:lnTo>
                    <a:pt x="48" y="77"/>
                  </a:lnTo>
                  <a:lnTo>
                    <a:pt x="38" y="70"/>
                  </a:lnTo>
                  <a:lnTo>
                    <a:pt x="29" y="64"/>
                  </a:lnTo>
                  <a:lnTo>
                    <a:pt x="19" y="61"/>
                  </a:lnTo>
                  <a:lnTo>
                    <a:pt x="16" y="57"/>
                  </a:lnTo>
                  <a:lnTo>
                    <a:pt x="9" y="51"/>
                  </a:lnTo>
                  <a:lnTo>
                    <a:pt x="3" y="41"/>
                  </a:lnTo>
                  <a:lnTo>
                    <a:pt x="0" y="38"/>
                  </a:lnTo>
                  <a:lnTo>
                    <a:pt x="0" y="25"/>
                  </a:lnTo>
                  <a:lnTo>
                    <a:pt x="0" y="19"/>
                  </a:lnTo>
                  <a:lnTo>
                    <a:pt x="3" y="9"/>
                  </a:lnTo>
                  <a:lnTo>
                    <a:pt x="3" y="6"/>
                  </a:lnTo>
                  <a:lnTo>
                    <a:pt x="22" y="0"/>
                  </a:lnTo>
                  <a:lnTo>
                    <a:pt x="29" y="0"/>
                  </a:lnTo>
                  <a:lnTo>
                    <a:pt x="32" y="3"/>
                  </a:lnTo>
                  <a:lnTo>
                    <a:pt x="38" y="9"/>
                  </a:lnTo>
                </a:path>
              </a:pathLst>
            </a:custGeom>
            <a:noFill/>
            <a:ln w="0">
              <a:solidFill>
                <a:srgbClr val="7F7F7F"/>
              </a:solidFill>
              <a:round/>
              <a:headEnd/>
              <a:tailEnd/>
            </a:ln>
          </p:spPr>
          <p:txBody>
            <a:bodyPr/>
            <a:lstStyle/>
            <a:p>
              <a:endParaRPr lang="en-US"/>
            </a:p>
          </p:txBody>
        </p:sp>
        <p:sp>
          <p:nvSpPr>
            <p:cNvPr id="32050" name="Freeform 482"/>
            <p:cNvSpPr>
              <a:spLocks/>
            </p:cNvSpPr>
            <p:nvPr/>
          </p:nvSpPr>
          <p:spPr bwMode="auto">
            <a:xfrm>
              <a:off x="1971" y="3697"/>
              <a:ext cx="49" cy="46"/>
            </a:xfrm>
            <a:custGeom>
              <a:avLst/>
              <a:gdLst>
                <a:gd name="T0" fmla="*/ 10 w 36"/>
                <a:gd name="T1" fmla="*/ 29 h 33"/>
                <a:gd name="T2" fmla="*/ 0 w 36"/>
                <a:gd name="T3" fmla="*/ 0 h 33"/>
                <a:gd name="T4" fmla="*/ 7 w 36"/>
                <a:gd name="T5" fmla="*/ 7 h 33"/>
                <a:gd name="T6" fmla="*/ 7 w 36"/>
                <a:gd name="T7" fmla="*/ 7 h 33"/>
                <a:gd name="T8" fmla="*/ 4 w 36"/>
                <a:gd name="T9" fmla="*/ 10 h 33"/>
                <a:gd name="T10" fmla="*/ 10 w 36"/>
                <a:gd name="T11" fmla="*/ 16 h 33"/>
                <a:gd name="T12" fmla="*/ 29 w 36"/>
                <a:gd name="T13" fmla="*/ 26 h 33"/>
                <a:gd name="T14" fmla="*/ 36 w 36"/>
                <a:gd name="T15" fmla="*/ 26 h 33"/>
                <a:gd name="T16" fmla="*/ 36 w 36"/>
                <a:gd name="T17" fmla="*/ 29 h 33"/>
                <a:gd name="T18" fmla="*/ 36 w 36"/>
                <a:gd name="T19" fmla="*/ 29 h 33"/>
                <a:gd name="T20" fmla="*/ 33 w 36"/>
                <a:gd name="T21" fmla="*/ 29 h 33"/>
                <a:gd name="T22" fmla="*/ 29 w 36"/>
                <a:gd name="T23" fmla="*/ 33 h 33"/>
                <a:gd name="T24" fmla="*/ 17 w 36"/>
                <a:gd name="T25" fmla="*/ 29 h 33"/>
                <a:gd name="T26" fmla="*/ 10 w 36"/>
                <a:gd name="T27" fmla="*/ 29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3"/>
                <a:gd name="T44" fmla="*/ 36 w 36"/>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3">
                  <a:moveTo>
                    <a:pt x="10" y="29"/>
                  </a:moveTo>
                  <a:lnTo>
                    <a:pt x="0" y="0"/>
                  </a:lnTo>
                  <a:lnTo>
                    <a:pt x="7" y="7"/>
                  </a:lnTo>
                  <a:lnTo>
                    <a:pt x="4" y="10"/>
                  </a:lnTo>
                  <a:lnTo>
                    <a:pt x="10" y="16"/>
                  </a:lnTo>
                  <a:lnTo>
                    <a:pt x="29" y="26"/>
                  </a:lnTo>
                  <a:lnTo>
                    <a:pt x="36" y="26"/>
                  </a:lnTo>
                  <a:lnTo>
                    <a:pt x="36" y="29"/>
                  </a:lnTo>
                  <a:lnTo>
                    <a:pt x="33" y="29"/>
                  </a:lnTo>
                  <a:lnTo>
                    <a:pt x="29" y="33"/>
                  </a:lnTo>
                  <a:lnTo>
                    <a:pt x="17" y="29"/>
                  </a:lnTo>
                  <a:lnTo>
                    <a:pt x="10" y="29"/>
                  </a:lnTo>
                  <a:close/>
                </a:path>
              </a:pathLst>
            </a:custGeom>
            <a:solidFill>
              <a:srgbClr val="CCCCCC"/>
            </a:solidFill>
            <a:ln w="9525">
              <a:noFill/>
              <a:round/>
              <a:headEnd/>
              <a:tailEnd/>
            </a:ln>
          </p:spPr>
          <p:txBody>
            <a:bodyPr/>
            <a:lstStyle/>
            <a:p>
              <a:endParaRPr lang="en-US"/>
            </a:p>
          </p:txBody>
        </p:sp>
        <p:sp>
          <p:nvSpPr>
            <p:cNvPr id="32051" name="Freeform 483"/>
            <p:cNvSpPr>
              <a:spLocks/>
            </p:cNvSpPr>
            <p:nvPr/>
          </p:nvSpPr>
          <p:spPr bwMode="auto">
            <a:xfrm>
              <a:off x="1971" y="3697"/>
              <a:ext cx="49" cy="46"/>
            </a:xfrm>
            <a:custGeom>
              <a:avLst/>
              <a:gdLst>
                <a:gd name="T0" fmla="*/ 10 w 36"/>
                <a:gd name="T1" fmla="*/ 29 h 33"/>
                <a:gd name="T2" fmla="*/ 0 w 36"/>
                <a:gd name="T3" fmla="*/ 0 h 33"/>
                <a:gd name="T4" fmla="*/ 7 w 36"/>
                <a:gd name="T5" fmla="*/ 7 h 33"/>
                <a:gd name="T6" fmla="*/ 7 w 36"/>
                <a:gd name="T7" fmla="*/ 7 h 33"/>
                <a:gd name="T8" fmla="*/ 4 w 36"/>
                <a:gd name="T9" fmla="*/ 10 h 33"/>
                <a:gd name="T10" fmla="*/ 10 w 36"/>
                <a:gd name="T11" fmla="*/ 16 h 33"/>
                <a:gd name="T12" fmla="*/ 29 w 36"/>
                <a:gd name="T13" fmla="*/ 26 h 33"/>
                <a:gd name="T14" fmla="*/ 36 w 36"/>
                <a:gd name="T15" fmla="*/ 26 h 33"/>
                <a:gd name="T16" fmla="*/ 36 w 36"/>
                <a:gd name="T17" fmla="*/ 29 h 33"/>
                <a:gd name="T18" fmla="*/ 36 w 36"/>
                <a:gd name="T19" fmla="*/ 29 h 33"/>
                <a:gd name="T20" fmla="*/ 33 w 36"/>
                <a:gd name="T21" fmla="*/ 29 h 33"/>
                <a:gd name="T22" fmla="*/ 29 w 36"/>
                <a:gd name="T23" fmla="*/ 33 h 33"/>
                <a:gd name="T24" fmla="*/ 17 w 36"/>
                <a:gd name="T25" fmla="*/ 29 h 33"/>
                <a:gd name="T26" fmla="*/ 10 w 36"/>
                <a:gd name="T27" fmla="*/ 29 h 33"/>
                <a:gd name="T28" fmla="*/ 10 w 36"/>
                <a:gd name="T29" fmla="*/ 29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3"/>
                <a:gd name="T47" fmla="*/ 36 w 36"/>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3">
                  <a:moveTo>
                    <a:pt x="10" y="29"/>
                  </a:moveTo>
                  <a:lnTo>
                    <a:pt x="0" y="0"/>
                  </a:lnTo>
                  <a:lnTo>
                    <a:pt x="7" y="7"/>
                  </a:lnTo>
                  <a:lnTo>
                    <a:pt x="4" y="10"/>
                  </a:lnTo>
                  <a:lnTo>
                    <a:pt x="10" y="16"/>
                  </a:lnTo>
                  <a:lnTo>
                    <a:pt x="29" y="26"/>
                  </a:lnTo>
                  <a:lnTo>
                    <a:pt x="36" y="26"/>
                  </a:lnTo>
                  <a:lnTo>
                    <a:pt x="36" y="29"/>
                  </a:lnTo>
                  <a:lnTo>
                    <a:pt x="33" y="29"/>
                  </a:lnTo>
                  <a:lnTo>
                    <a:pt x="29" y="33"/>
                  </a:lnTo>
                  <a:lnTo>
                    <a:pt x="17" y="29"/>
                  </a:lnTo>
                  <a:lnTo>
                    <a:pt x="10" y="29"/>
                  </a:lnTo>
                </a:path>
              </a:pathLst>
            </a:custGeom>
            <a:noFill/>
            <a:ln w="0">
              <a:solidFill>
                <a:srgbClr val="7F7F7F"/>
              </a:solidFill>
              <a:round/>
              <a:headEnd/>
              <a:tailEnd/>
            </a:ln>
          </p:spPr>
          <p:txBody>
            <a:bodyPr/>
            <a:lstStyle/>
            <a:p>
              <a:endParaRPr lang="en-US"/>
            </a:p>
          </p:txBody>
        </p:sp>
        <p:sp>
          <p:nvSpPr>
            <p:cNvPr id="32052" name="Freeform 484"/>
            <p:cNvSpPr>
              <a:spLocks/>
            </p:cNvSpPr>
            <p:nvPr/>
          </p:nvSpPr>
          <p:spPr bwMode="auto">
            <a:xfrm>
              <a:off x="1830" y="3067"/>
              <a:ext cx="141" cy="652"/>
            </a:xfrm>
            <a:custGeom>
              <a:avLst/>
              <a:gdLst>
                <a:gd name="T0" fmla="*/ 20 w 103"/>
                <a:gd name="T1" fmla="*/ 23 h 466"/>
                <a:gd name="T2" fmla="*/ 20 w 103"/>
                <a:gd name="T3" fmla="*/ 35 h 466"/>
                <a:gd name="T4" fmla="*/ 33 w 103"/>
                <a:gd name="T5" fmla="*/ 71 h 466"/>
                <a:gd name="T6" fmla="*/ 26 w 103"/>
                <a:gd name="T7" fmla="*/ 90 h 466"/>
                <a:gd name="T8" fmla="*/ 33 w 103"/>
                <a:gd name="T9" fmla="*/ 122 h 466"/>
                <a:gd name="T10" fmla="*/ 23 w 103"/>
                <a:gd name="T11" fmla="*/ 154 h 466"/>
                <a:gd name="T12" fmla="*/ 23 w 103"/>
                <a:gd name="T13" fmla="*/ 187 h 466"/>
                <a:gd name="T14" fmla="*/ 29 w 103"/>
                <a:gd name="T15" fmla="*/ 206 h 466"/>
                <a:gd name="T16" fmla="*/ 29 w 103"/>
                <a:gd name="T17" fmla="*/ 232 h 466"/>
                <a:gd name="T18" fmla="*/ 29 w 103"/>
                <a:gd name="T19" fmla="*/ 264 h 466"/>
                <a:gd name="T20" fmla="*/ 36 w 103"/>
                <a:gd name="T21" fmla="*/ 309 h 466"/>
                <a:gd name="T22" fmla="*/ 39 w 103"/>
                <a:gd name="T23" fmla="*/ 331 h 466"/>
                <a:gd name="T24" fmla="*/ 45 w 103"/>
                <a:gd name="T25" fmla="*/ 347 h 466"/>
                <a:gd name="T26" fmla="*/ 45 w 103"/>
                <a:gd name="T27" fmla="*/ 354 h 466"/>
                <a:gd name="T28" fmla="*/ 55 w 103"/>
                <a:gd name="T29" fmla="*/ 376 h 466"/>
                <a:gd name="T30" fmla="*/ 58 w 103"/>
                <a:gd name="T31" fmla="*/ 405 h 466"/>
                <a:gd name="T32" fmla="*/ 62 w 103"/>
                <a:gd name="T33" fmla="*/ 428 h 466"/>
                <a:gd name="T34" fmla="*/ 94 w 103"/>
                <a:gd name="T35" fmla="*/ 444 h 466"/>
                <a:gd name="T36" fmla="*/ 97 w 103"/>
                <a:gd name="T37" fmla="*/ 447 h 466"/>
                <a:gd name="T38" fmla="*/ 84 w 103"/>
                <a:gd name="T39" fmla="*/ 466 h 466"/>
                <a:gd name="T40" fmla="*/ 81 w 103"/>
                <a:gd name="T41" fmla="*/ 463 h 466"/>
                <a:gd name="T42" fmla="*/ 78 w 103"/>
                <a:gd name="T43" fmla="*/ 450 h 466"/>
                <a:gd name="T44" fmla="*/ 71 w 103"/>
                <a:gd name="T45" fmla="*/ 447 h 466"/>
                <a:gd name="T46" fmla="*/ 68 w 103"/>
                <a:gd name="T47" fmla="*/ 441 h 466"/>
                <a:gd name="T48" fmla="*/ 65 w 103"/>
                <a:gd name="T49" fmla="*/ 444 h 466"/>
                <a:gd name="T50" fmla="*/ 62 w 103"/>
                <a:gd name="T51" fmla="*/ 441 h 466"/>
                <a:gd name="T52" fmla="*/ 55 w 103"/>
                <a:gd name="T53" fmla="*/ 431 h 466"/>
                <a:gd name="T54" fmla="*/ 52 w 103"/>
                <a:gd name="T55" fmla="*/ 425 h 466"/>
                <a:gd name="T56" fmla="*/ 45 w 103"/>
                <a:gd name="T57" fmla="*/ 415 h 466"/>
                <a:gd name="T58" fmla="*/ 45 w 103"/>
                <a:gd name="T59" fmla="*/ 409 h 466"/>
                <a:gd name="T60" fmla="*/ 45 w 103"/>
                <a:gd name="T61" fmla="*/ 402 h 466"/>
                <a:gd name="T62" fmla="*/ 45 w 103"/>
                <a:gd name="T63" fmla="*/ 399 h 466"/>
                <a:gd name="T64" fmla="*/ 42 w 103"/>
                <a:gd name="T65" fmla="*/ 396 h 466"/>
                <a:gd name="T66" fmla="*/ 42 w 103"/>
                <a:gd name="T67" fmla="*/ 389 h 466"/>
                <a:gd name="T68" fmla="*/ 36 w 103"/>
                <a:gd name="T69" fmla="*/ 386 h 466"/>
                <a:gd name="T70" fmla="*/ 36 w 103"/>
                <a:gd name="T71" fmla="*/ 380 h 466"/>
                <a:gd name="T72" fmla="*/ 26 w 103"/>
                <a:gd name="T73" fmla="*/ 376 h 466"/>
                <a:gd name="T74" fmla="*/ 26 w 103"/>
                <a:gd name="T75" fmla="*/ 380 h 466"/>
                <a:gd name="T76" fmla="*/ 26 w 103"/>
                <a:gd name="T77" fmla="*/ 370 h 466"/>
                <a:gd name="T78" fmla="*/ 33 w 103"/>
                <a:gd name="T79" fmla="*/ 373 h 466"/>
                <a:gd name="T80" fmla="*/ 39 w 103"/>
                <a:gd name="T81" fmla="*/ 370 h 466"/>
                <a:gd name="T82" fmla="*/ 39 w 103"/>
                <a:gd name="T83" fmla="*/ 364 h 466"/>
                <a:gd name="T84" fmla="*/ 39 w 103"/>
                <a:gd name="T85" fmla="*/ 360 h 466"/>
                <a:gd name="T86" fmla="*/ 42 w 103"/>
                <a:gd name="T87" fmla="*/ 360 h 466"/>
                <a:gd name="T88" fmla="*/ 42 w 103"/>
                <a:gd name="T89" fmla="*/ 354 h 466"/>
                <a:gd name="T90" fmla="*/ 33 w 103"/>
                <a:gd name="T91" fmla="*/ 335 h 466"/>
                <a:gd name="T92" fmla="*/ 36 w 103"/>
                <a:gd name="T93" fmla="*/ 325 h 466"/>
                <a:gd name="T94" fmla="*/ 36 w 103"/>
                <a:gd name="T95" fmla="*/ 322 h 466"/>
                <a:gd name="T96" fmla="*/ 33 w 103"/>
                <a:gd name="T97" fmla="*/ 312 h 466"/>
                <a:gd name="T98" fmla="*/ 23 w 103"/>
                <a:gd name="T99" fmla="*/ 315 h 466"/>
                <a:gd name="T100" fmla="*/ 17 w 103"/>
                <a:gd name="T101" fmla="*/ 290 h 466"/>
                <a:gd name="T102" fmla="*/ 13 w 103"/>
                <a:gd name="T103" fmla="*/ 267 h 466"/>
                <a:gd name="T104" fmla="*/ 13 w 103"/>
                <a:gd name="T105" fmla="*/ 254 h 466"/>
                <a:gd name="T106" fmla="*/ 13 w 103"/>
                <a:gd name="T107" fmla="*/ 228 h 466"/>
                <a:gd name="T108" fmla="*/ 17 w 103"/>
                <a:gd name="T109" fmla="*/ 199 h 466"/>
                <a:gd name="T110" fmla="*/ 10 w 103"/>
                <a:gd name="T111" fmla="*/ 164 h 466"/>
                <a:gd name="T112" fmla="*/ 7 w 103"/>
                <a:gd name="T113" fmla="*/ 145 h 466"/>
                <a:gd name="T114" fmla="*/ 10 w 103"/>
                <a:gd name="T115" fmla="*/ 122 h 466"/>
                <a:gd name="T116" fmla="*/ 7 w 103"/>
                <a:gd name="T117" fmla="*/ 74 h 466"/>
                <a:gd name="T118" fmla="*/ 7 w 103"/>
                <a:gd name="T119" fmla="*/ 32 h 466"/>
                <a:gd name="T120" fmla="*/ 10 w 103"/>
                <a:gd name="T121" fmla="*/ 0 h 4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
                <a:gd name="T184" fmla="*/ 0 h 466"/>
                <a:gd name="T185" fmla="*/ 103 w 103"/>
                <a:gd name="T186" fmla="*/ 466 h 4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 h="466">
                  <a:moveTo>
                    <a:pt x="10" y="0"/>
                  </a:moveTo>
                  <a:lnTo>
                    <a:pt x="13" y="6"/>
                  </a:lnTo>
                  <a:lnTo>
                    <a:pt x="17" y="16"/>
                  </a:lnTo>
                  <a:lnTo>
                    <a:pt x="20" y="23"/>
                  </a:lnTo>
                  <a:lnTo>
                    <a:pt x="20" y="29"/>
                  </a:lnTo>
                  <a:lnTo>
                    <a:pt x="20" y="32"/>
                  </a:lnTo>
                  <a:lnTo>
                    <a:pt x="20" y="35"/>
                  </a:lnTo>
                  <a:lnTo>
                    <a:pt x="20" y="42"/>
                  </a:lnTo>
                  <a:lnTo>
                    <a:pt x="23" y="45"/>
                  </a:lnTo>
                  <a:lnTo>
                    <a:pt x="29" y="68"/>
                  </a:lnTo>
                  <a:lnTo>
                    <a:pt x="33" y="71"/>
                  </a:lnTo>
                  <a:lnTo>
                    <a:pt x="36" y="68"/>
                  </a:lnTo>
                  <a:lnTo>
                    <a:pt x="39" y="74"/>
                  </a:lnTo>
                  <a:lnTo>
                    <a:pt x="39" y="84"/>
                  </a:lnTo>
                  <a:lnTo>
                    <a:pt x="26" y="90"/>
                  </a:lnTo>
                  <a:lnTo>
                    <a:pt x="29" y="97"/>
                  </a:lnTo>
                  <a:lnTo>
                    <a:pt x="26" y="100"/>
                  </a:lnTo>
                  <a:lnTo>
                    <a:pt x="26" y="103"/>
                  </a:lnTo>
                  <a:lnTo>
                    <a:pt x="33" y="122"/>
                  </a:lnTo>
                  <a:lnTo>
                    <a:pt x="26" y="126"/>
                  </a:lnTo>
                  <a:lnTo>
                    <a:pt x="26" y="132"/>
                  </a:lnTo>
                  <a:lnTo>
                    <a:pt x="23" y="138"/>
                  </a:lnTo>
                  <a:lnTo>
                    <a:pt x="23" y="154"/>
                  </a:lnTo>
                  <a:lnTo>
                    <a:pt x="23" y="164"/>
                  </a:lnTo>
                  <a:lnTo>
                    <a:pt x="20" y="177"/>
                  </a:lnTo>
                  <a:lnTo>
                    <a:pt x="20" y="183"/>
                  </a:lnTo>
                  <a:lnTo>
                    <a:pt x="23" y="187"/>
                  </a:lnTo>
                  <a:lnTo>
                    <a:pt x="23" y="193"/>
                  </a:lnTo>
                  <a:lnTo>
                    <a:pt x="26" y="199"/>
                  </a:lnTo>
                  <a:lnTo>
                    <a:pt x="29" y="203"/>
                  </a:lnTo>
                  <a:lnTo>
                    <a:pt x="29" y="206"/>
                  </a:lnTo>
                  <a:lnTo>
                    <a:pt x="33" y="216"/>
                  </a:lnTo>
                  <a:lnTo>
                    <a:pt x="29" y="222"/>
                  </a:lnTo>
                  <a:lnTo>
                    <a:pt x="33" y="228"/>
                  </a:lnTo>
                  <a:lnTo>
                    <a:pt x="29" y="232"/>
                  </a:lnTo>
                  <a:lnTo>
                    <a:pt x="33" y="241"/>
                  </a:lnTo>
                  <a:lnTo>
                    <a:pt x="29" y="248"/>
                  </a:lnTo>
                  <a:lnTo>
                    <a:pt x="29" y="264"/>
                  </a:lnTo>
                  <a:lnTo>
                    <a:pt x="36" y="273"/>
                  </a:lnTo>
                  <a:lnTo>
                    <a:pt x="33" y="280"/>
                  </a:lnTo>
                  <a:lnTo>
                    <a:pt x="33" y="293"/>
                  </a:lnTo>
                  <a:lnTo>
                    <a:pt x="36" y="309"/>
                  </a:lnTo>
                  <a:lnTo>
                    <a:pt x="39" y="312"/>
                  </a:lnTo>
                  <a:lnTo>
                    <a:pt x="39" y="315"/>
                  </a:lnTo>
                  <a:lnTo>
                    <a:pt x="39" y="325"/>
                  </a:lnTo>
                  <a:lnTo>
                    <a:pt x="39" y="331"/>
                  </a:lnTo>
                  <a:lnTo>
                    <a:pt x="42" y="331"/>
                  </a:lnTo>
                  <a:lnTo>
                    <a:pt x="42" y="338"/>
                  </a:lnTo>
                  <a:lnTo>
                    <a:pt x="45" y="341"/>
                  </a:lnTo>
                  <a:lnTo>
                    <a:pt x="45" y="347"/>
                  </a:lnTo>
                  <a:lnTo>
                    <a:pt x="49" y="347"/>
                  </a:lnTo>
                  <a:lnTo>
                    <a:pt x="52" y="351"/>
                  </a:lnTo>
                  <a:lnTo>
                    <a:pt x="52" y="354"/>
                  </a:lnTo>
                  <a:lnTo>
                    <a:pt x="45" y="354"/>
                  </a:lnTo>
                  <a:lnTo>
                    <a:pt x="49" y="354"/>
                  </a:lnTo>
                  <a:lnTo>
                    <a:pt x="52" y="357"/>
                  </a:lnTo>
                  <a:lnTo>
                    <a:pt x="52" y="364"/>
                  </a:lnTo>
                  <a:lnTo>
                    <a:pt x="55" y="376"/>
                  </a:lnTo>
                  <a:lnTo>
                    <a:pt x="55" y="383"/>
                  </a:lnTo>
                  <a:lnTo>
                    <a:pt x="55" y="389"/>
                  </a:lnTo>
                  <a:lnTo>
                    <a:pt x="58" y="399"/>
                  </a:lnTo>
                  <a:lnTo>
                    <a:pt x="58" y="405"/>
                  </a:lnTo>
                  <a:lnTo>
                    <a:pt x="55" y="415"/>
                  </a:lnTo>
                  <a:lnTo>
                    <a:pt x="55" y="421"/>
                  </a:lnTo>
                  <a:lnTo>
                    <a:pt x="58" y="431"/>
                  </a:lnTo>
                  <a:lnTo>
                    <a:pt x="62" y="428"/>
                  </a:lnTo>
                  <a:lnTo>
                    <a:pt x="65" y="428"/>
                  </a:lnTo>
                  <a:lnTo>
                    <a:pt x="71" y="441"/>
                  </a:lnTo>
                  <a:lnTo>
                    <a:pt x="74" y="444"/>
                  </a:lnTo>
                  <a:lnTo>
                    <a:pt x="94" y="444"/>
                  </a:lnTo>
                  <a:lnTo>
                    <a:pt x="103" y="447"/>
                  </a:lnTo>
                  <a:lnTo>
                    <a:pt x="97" y="447"/>
                  </a:lnTo>
                  <a:lnTo>
                    <a:pt x="94" y="450"/>
                  </a:lnTo>
                  <a:lnTo>
                    <a:pt x="87" y="454"/>
                  </a:lnTo>
                  <a:lnTo>
                    <a:pt x="91" y="466"/>
                  </a:lnTo>
                  <a:lnTo>
                    <a:pt x="84" y="466"/>
                  </a:lnTo>
                  <a:lnTo>
                    <a:pt x="81" y="463"/>
                  </a:lnTo>
                  <a:lnTo>
                    <a:pt x="78" y="460"/>
                  </a:lnTo>
                  <a:lnTo>
                    <a:pt x="81" y="460"/>
                  </a:lnTo>
                  <a:lnTo>
                    <a:pt x="81" y="463"/>
                  </a:lnTo>
                  <a:lnTo>
                    <a:pt x="84" y="457"/>
                  </a:lnTo>
                  <a:lnTo>
                    <a:pt x="87" y="454"/>
                  </a:lnTo>
                  <a:lnTo>
                    <a:pt x="81" y="450"/>
                  </a:lnTo>
                  <a:lnTo>
                    <a:pt x="78" y="450"/>
                  </a:lnTo>
                  <a:lnTo>
                    <a:pt x="74" y="454"/>
                  </a:lnTo>
                  <a:lnTo>
                    <a:pt x="74" y="450"/>
                  </a:lnTo>
                  <a:lnTo>
                    <a:pt x="71" y="450"/>
                  </a:lnTo>
                  <a:lnTo>
                    <a:pt x="71" y="447"/>
                  </a:lnTo>
                  <a:lnTo>
                    <a:pt x="71" y="444"/>
                  </a:lnTo>
                  <a:lnTo>
                    <a:pt x="71" y="441"/>
                  </a:lnTo>
                  <a:lnTo>
                    <a:pt x="68" y="441"/>
                  </a:lnTo>
                  <a:lnTo>
                    <a:pt x="65" y="441"/>
                  </a:lnTo>
                  <a:lnTo>
                    <a:pt x="68" y="441"/>
                  </a:lnTo>
                  <a:lnTo>
                    <a:pt x="65" y="444"/>
                  </a:lnTo>
                  <a:lnTo>
                    <a:pt x="62" y="438"/>
                  </a:lnTo>
                  <a:lnTo>
                    <a:pt x="65" y="444"/>
                  </a:lnTo>
                  <a:lnTo>
                    <a:pt x="62" y="441"/>
                  </a:lnTo>
                  <a:lnTo>
                    <a:pt x="58" y="438"/>
                  </a:lnTo>
                  <a:lnTo>
                    <a:pt x="55" y="434"/>
                  </a:lnTo>
                  <a:lnTo>
                    <a:pt x="52" y="431"/>
                  </a:lnTo>
                  <a:lnTo>
                    <a:pt x="55" y="431"/>
                  </a:lnTo>
                  <a:lnTo>
                    <a:pt x="55" y="428"/>
                  </a:lnTo>
                  <a:lnTo>
                    <a:pt x="52" y="428"/>
                  </a:lnTo>
                  <a:lnTo>
                    <a:pt x="52" y="425"/>
                  </a:lnTo>
                  <a:lnTo>
                    <a:pt x="49" y="425"/>
                  </a:lnTo>
                  <a:lnTo>
                    <a:pt x="45" y="421"/>
                  </a:lnTo>
                  <a:lnTo>
                    <a:pt x="49" y="418"/>
                  </a:lnTo>
                  <a:lnTo>
                    <a:pt x="45" y="415"/>
                  </a:lnTo>
                  <a:lnTo>
                    <a:pt x="52" y="415"/>
                  </a:lnTo>
                  <a:lnTo>
                    <a:pt x="49" y="412"/>
                  </a:lnTo>
                  <a:lnTo>
                    <a:pt x="49" y="409"/>
                  </a:lnTo>
                  <a:lnTo>
                    <a:pt x="45" y="409"/>
                  </a:lnTo>
                  <a:lnTo>
                    <a:pt x="45" y="412"/>
                  </a:lnTo>
                  <a:lnTo>
                    <a:pt x="42" y="402"/>
                  </a:lnTo>
                  <a:lnTo>
                    <a:pt x="45" y="402"/>
                  </a:lnTo>
                  <a:lnTo>
                    <a:pt x="42" y="402"/>
                  </a:lnTo>
                  <a:lnTo>
                    <a:pt x="42" y="399"/>
                  </a:lnTo>
                  <a:lnTo>
                    <a:pt x="45" y="402"/>
                  </a:lnTo>
                  <a:lnTo>
                    <a:pt x="45" y="399"/>
                  </a:lnTo>
                  <a:lnTo>
                    <a:pt x="42" y="399"/>
                  </a:lnTo>
                  <a:lnTo>
                    <a:pt x="39" y="393"/>
                  </a:lnTo>
                  <a:lnTo>
                    <a:pt x="42" y="396"/>
                  </a:lnTo>
                  <a:lnTo>
                    <a:pt x="42" y="393"/>
                  </a:lnTo>
                  <a:lnTo>
                    <a:pt x="45" y="396"/>
                  </a:lnTo>
                  <a:lnTo>
                    <a:pt x="42" y="393"/>
                  </a:lnTo>
                  <a:lnTo>
                    <a:pt x="42" y="389"/>
                  </a:lnTo>
                  <a:lnTo>
                    <a:pt x="42" y="393"/>
                  </a:lnTo>
                  <a:lnTo>
                    <a:pt x="39" y="389"/>
                  </a:lnTo>
                  <a:lnTo>
                    <a:pt x="36" y="386"/>
                  </a:lnTo>
                  <a:lnTo>
                    <a:pt x="39" y="383"/>
                  </a:lnTo>
                  <a:lnTo>
                    <a:pt x="39" y="380"/>
                  </a:lnTo>
                  <a:lnTo>
                    <a:pt x="36" y="380"/>
                  </a:lnTo>
                  <a:lnTo>
                    <a:pt x="33" y="376"/>
                  </a:lnTo>
                  <a:lnTo>
                    <a:pt x="33" y="380"/>
                  </a:lnTo>
                  <a:lnTo>
                    <a:pt x="26" y="376"/>
                  </a:lnTo>
                  <a:lnTo>
                    <a:pt x="26" y="380"/>
                  </a:lnTo>
                  <a:lnTo>
                    <a:pt x="23" y="376"/>
                  </a:lnTo>
                  <a:lnTo>
                    <a:pt x="29" y="370"/>
                  </a:lnTo>
                  <a:lnTo>
                    <a:pt x="26" y="370"/>
                  </a:lnTo>
                  <a:lnTo>
                    <a:pt x="26" y="367"/>
                  </a:lnTo>
                  <a:lnTo>
                    <a:pt x="33" y="367"/>
                  </a:lnTo>
                  <a:lnTo>
                    <a:pt x="36" y="370"/>
                  </a:lnTo>
                  <a:lnTo>
                    <a:pt x="33" y="373"/>
                  </a:lnTo>
                  <a:lnTo>
                    <a:pt x="36" y="373"/>
                  </a:lnTo>
                  <a:lnTo>
                    <a:pt x="36" y="370"/>
                  </a:lnTo>
                  <a:lnTo>
                    <a:pt x="39" y="376"/>
                  </a:lnTo>
                  <a:lnTo>
                    <a:pt x="39" y="370"/>
                  </a:lnTo>
                  <a:lnTo>
                    <a:pt x="39" y="367"/>
                  </a:lnTo>
                  <a:lnTo>
                    <a:pt x="39" y="364"/>
                  </a:lnTo>
                  <a:lnTo>
                    <a:pt x="36" y="364"/>
                  </a:lnTo>
                  <a:lnTo>
                    <a:pt x="36" y="360"/>
                  </a:lnTo>
                  <a:lnTo>
                    <a:pt x="39" y="360"/>
                  </a:lnTo>
                  <a:lnTo>
                    <a:pt x="42" y="364"/>
                  </a:lnTo>
                  <a:lnTo>
                    <a:pt x="42" y="360"/>
                  </a:lnTo>
                  <a:lnTo>
                    <a:pt x="36" y="360"/>
                  </a:lnTo>
                  <a:lnTo>
                    <a:pt x="36" y="357"/>
                  </a:lnTo>
                  <a:lnTo>
                    <a:pt x="39" y="354"/>
                  </a:lnTo>
                  <a:lnTo>
                    <a:pt x="42" y="354"/>
                  </a:lnTo>
                  <a:lnTo>
                    <a:pt x="39" y="347"/>
                  </a:lnTo>
                  <a:lnTo>
                    <a:pt x="33" y="344"/>
                  </a:lnTo>
                  <a:lnTo>
                    <a:pt x="36" y="341"/>
                  </a:lnTo>
                  <a:lnTo>
                    <a:pt x="33" y="335"/>
                  </a:lnTo>
                  <a:lnTo>
                    <a:pt x="33" y="331"/>
                  </a:lnTo>
                  <a:lnTo>
                    <a:pt x="33" y="325"/>
                  </a:lnTo>
                  <a:lnTo>
                    <a:pt x="36" y="325"/>
                  </a:lnTo>
                  <a:lnTo>
                    <a:pt x="33" y="322"/>
                  </a:lnTo>
                  <a:lnTo>
                    <a:pt x="36" y="322"/>
                  </a:lnTo>
                  <a:lnTo>
                    <a:pt x="33" y="319"/>
                  </a:lnTo>
                  <a:lnTo>
                    <a:pt x="29" y="319"/>
                  </a:lnTo>
                  <a:lnTo>
                    <a:pt x="29" y="315"/>
                  </a:lnTo>
                  <a:lnTo>
                    <a:pt x="33" y="312"/>
                  </a:lnTo>
                  <a:lnTo>
                    <a:pt x="26" y="312"/>
                  </a:lnTo>
                  <a:lnTo>
                    <a:pt x="26" y="315"/>
                  </a:lnTo>
                  <a:lnTo>
                    <a:pt x="23" y="315"/>
                  </a:lnTo>
                  <a:lnTo>
                    <a:pt x="23" y="312"/>
                  </a:lnTo>
                  <a:lnTo>
                    <a:pt x="20" y="309"/>
                  </a:lnTo>
                  <a:lnTo>
                    <a:pt x="17" y="290"/>
                  </a:lnTo>
                  <a:lnTo>
                    <a:pt x="17" y="286"/>
                  </a:lnTo>
                  <a:lnTo>
                    <a:pt x="17" y="280"/>
                  </a:lnTo>
                  <a:lnTo>
                    <a:pt x="13" y="273"/>
                  </a:lnTo>
                  <a:lnTo>
                    <a:pt x="13" y="267"/>
                  </a:lnTo>
                  <a:lnTo>
                    <a:pt x="10" y="264"/>
                  </a:lnTo>
                  <a:lnTo>
                    <a:pt x="7" y="257"/>
                  </a:lnTo>
                  <a:lnTo>
                    <a:pt x="10" y="254"/>
                  </a:lnTo>
                  <a:lnTo>
                    <a:pt x="13" y="254"/>
                  </a:lnTo>
                  <a:lnTo>
                    <a:pt x="10" y="248"/>
                  </a:lnTo>
                  <a:lnTo>
                    <a:pt x="13" y="248"/>
                  </a:lnTo>
                  <a:lnTo>
                    <a:pt x="13" y="235"/>
                  </a:lnTo>
                  <a:lnTo>
                    <a:pt x="13" y="228"/>
                  </a:lnTo>
                  <a:lnTo>
                    <a:pt x="13" y="212"/>
                  </a:lnTo>
                  <a:lnTo>
                    <a:pt x="17" y="209"/>
                  </a:lnTo>
                  <a:lnTo>
                    <a:pt x="13" y="203"/>
                  </a:lnTo>
                  <a:lnTo>
                    <a:pt x="17" y="199"/>
                  </a:lnTo>
                  <a:lnTo>
                    <a:pt x="13" y="193"/>
                  </a:lnTo>
                  <a:lnTo>
                    <a:pt x="10" y="171"/>
                  </a:lnTo>
                  <a:lnTo>
                    <a:pt x="7" y="164"/>
                  </a:lnTo>
                  <a:lnTo>
                    <a:pt x="10" y="164"/>
                  </a:lnTo>
                  <a:lnTo>
                    <a:pt x="10" y="161"/>
                  </a:lnTo>
                  <a:lnTo>
                    <a:pt x="7" y="151"/>
                  </a:lnTo>
                  <a:lnTo>
                    <a:pt x="7" y="148"/>
                  </a:lnTo>
                  <a:lnTo>
                    <a:pt x="7" y="145"/>
                  </a:lnTo>
                  <a:lnTo>
                    <a:pt x="7" y="132"/>
                  </a:lnTo>
                  <a:lnTo>
                    <a:pt x="10" y="129"/>
                  </a:lnTo>
                  <a:lnTo>
                    <a:pt x="10" y="126"/>
                  </a:lnTo>
                  <a:lnTo>
                    <a:pt x="10" y="122"/>
                  </a:lnTo>
                  <a:lnTo>
                    <a:pt x="7" y="106"/>
                  </a:lnTo>
                  <a:lnTo>
                    <a:pt x="10" y="100"/>
                  </a:lnTo>
                  <a:lnTo>
                    <a:pt x="7" y="77"/>
                  </a:lnTo>
                  <a:lnTo>
                    <a:pt x="7" y="74"/>
                  </a:lnTo>
                  <a:lnTo>
                    <a:pt x="7" y="71"/>
                  </a:lnTo>
                  <a:lnTo>
                    <a:pt x="10" y="52"/>
                  </a:lnTo>
                  <a:lnTo>
                    <a:pt x="7" y="45"/>
                  </a:lnTo>
                  <a:lnTo>
                    <a:pt x="7" y="32"/>
                  </a:lnTo>
                  <a:lnTo>
                    <a:pt x="0" y="10"/>
                  </a:lnTo>
                  <a:lnTo>
                    <a:pt x="4" y="6"/>
                  </a:lnTo>
                  <a:lnTo>
                    <a:pt x="7" y="6"/>
                  </a:lnTo>
                  <a:lnTo>
                    <a:pt x="10" y="0"/>
                  </a:lnTo>
                  <a:close/>
                </a:path>
              </a:pathLst>
            </a:custGeom>
            <a:solidFill>
              <a:srgbClr val="CCCCCC"/>
            </a:solidFill>
            <a:ln w="9525">
              <a:noFill/>
              <a:round/>
              <a:headEnd/>
              <a:tailEnd/>
            </a:ln>
          </p:spPr>
          <p:txBody>
            <a:bodyPr/>
            <a:lstStyle/>
            <a:p>
              <a:endParaRPr lang="en-US"/>
            </a:p>
          </p:txBody>
        </p:sp>
        <p:sp>
          <p:nvSpPr>
            <p:cNvPr id="32053" name="Freeform 485"/>
            <p:cNvSpPr>
              <a:spLocks/>
            </p:cNvSpPr>
            <p:nvPr/>
          </p:nvSpPr>
          <p:spPr bwMode="auto">
            <a:xfrm>
              <a:off x="1830" y="3067"/>
              <a:ext cx="141" cy="652"/>
            </a:xfrm>
            <a:custGeom>
              <a:avLst/>
              <a:gdLst>
                <a:gd name="T0" fmla="*/ 20 w 103"/>
                <a:gd name="T1" fmla="*/ 23 h 466"/>
                <a:gd name="T2" fmla="*/ 20 w 103"/>
                <a:gd name="T3" fmla="*/ 35 h 466"/>
                <a:gd name="T4" fmla="*/ 33 w 103"/>
                <a:gd name="T5" fmla="*/ 71 h 466"/>
                <a:gd name="T6" fmla="*/ 26 w 103"/>
                <a:gd name="T7" fmla="*/ 90 h 466"/>
                <a:gd name="T8" fmla="*/ 33 w 103"/>
                <a:gd name="T9" fmla="*/ 122 h 466"/>
                <a:gd name="T10" fmla="*/ 23 w 103"/>
                <a:gd name="T11" fmla="*/ 154 h 466"/>
                <a:gd name="T12" fmla="*/ 23 w 103"/>
                <a:gd name="T13" fmla="*/ 187 h 466"/>
                <a:gd name="T14" fmla="*/ 29 w 103"/>
                <a:gd name="T15" fmla="*/ 206 h 466"/>
                <a:gd name="T16" fmla="*/ 29 w 103"/>
                <a:gd name="T17" fmla="*/ 232 h 466"/>
                <a:gd name="T18" fmla="*/ 29 w 103"/>
                <a:gd name="T19" fmla="*/ 264 h 466"/>
                <a:gd name="T20" fmla="*/ 36 w 103"/>
                <a:gd name="T21" fmla="*/ 309 h 466"/>
                <a:gd name="T22" fmla="*/ 39 w 103"/>
                <a:gd name="T23" fmla="*/ 331 h 466"/>
                <a:gd name="T24" fmla="*/ 45 w 103"/>
                <a:gd name="T25" fmla="*/ 347 h 466"/>
                <a:gd name="T26" fmla="*/ 45 w 103"/>
                <a:gd name="T27" fmla="*/ 354 h 466"/>
                <a:gd name="T28" fmla="*/ 55 w 103"/>
                <a:gd name="T29" fmla="*/ 376 h 466"/>
                <a:gd name="T30" fmla="*/ 58 w 103"/>
                <a:gd name="T31" fmla="*/ 405 h 466"/>
                <a:gd name="T32" fmla="*/ 62 w 103"/>
                <a:gd name="T33" fmla="*/ 428 h 466"/>
                <a:gd name="T34" fmla="*/ 94 w 103"/>
                <a:gd name="T35" fmla="*/ 444 h 466"/>
                <a:gd name="T36" fmla="*/ 97 w 103"/>
                <a:gd name="T37" fmla="*/ 447 h 466"/>
                <a:gd name="T38" fmla="*/ 84 w 103"/>
                <a:gd name="T39" fmla="*/ 466 h 466"/>
                <a:gd name="T40" fmla="*/ 81 w 103"/>
                <a:gd name="T41" fmla="*/ 463 h 466"/>
                <a:gd name="T42" fmla="*/ 78 w 103"/>
                <a:gd name="T43" fmla="*/ 450 h 466"/>
                <a:gd name="T44" fmla="*/ 71 w 103"/>
                <a:gd name="T45" fmla="*/ 447 h 466"/>
                <a:gd name="T46" fmla="*/ 68 w 103"/>
                <a:gd name="T47" fmla="*/ 441 h 466"/>
                <a:gd name="T48" fmla="*/ 65 w 103"/>
                <a:gd name="T49" fmla="*/ 444 h 466"/>
                <a:gd name="T50" fmla="*/ 62 w 103"/>
                <a:gd name="T51" fmla="*/ 441 h 466"/>
                <a:gd name="T52" fmla="*/ 55 w 103"/>
                <a:gd name="T53" fmla="*/ 431 h 466"/>
                <a:gd name="T54" fmla="*/ 52 w 103"/>
                <a:gd name="T55" fmla="*/ 425 h 466"/>
                <a:gd name="T56" fmla="*/ 45 w 103"/>
                <a:gd name="T57" fmla="*/ 415 h 466"/>
                <a:gd name="T58" fmla="*/ 45 w 103"/>
                <a:gd name="T59" fmla="*/ 409 h 466"/>
                <a:gd name="T60" fmla="*/ 45 w 103"/>
                <a:gd name="T61" fmla="*/ 402 h 466"/>
                <a:gd name="T62" fmla="*/ 45 w 103"/>
                <a:gd name="T63" fmla="*/ 399 h 466"/>
                <a:gd name="T64" fmla="*/ 42 w 103"/>
                <a:gd name="T65" fmla="*/ 396 h 466"/>
                <a:gd name="T66" fmla="*/ 42 w 103"/>
                <a:gd name="T67" fmla="*/ 389 h 466"/>
                <a:gd name="T68" fmla="*/ 36 w 103"/>
                <a:gd name="T69" fmla="*/ 386 h 466"/>
                <a:gd name="T70" fmla="*/ 36 w 103"/>
                <a:gd name="T71" fmla="*/ 380 h 466"/>
                <a:gd name="T72" fmla="*/ 26 w 103"/>
                <a:gd name="T73" fmla="*/ 376 h 466"/>
                <a:gd name="T74" fmla="*/ 26 w 103"/>
                <a:gd name="T75" fmla="*/ 380 h 466"/>
                <a:gd name="T76" fmla="*/ 26 w 103"/>
                <a:gd name="T77" fmla="*/ 370 h 466"/>
                <a:gd name="T78" fmla="*/ 33 w 103"/>
                <a:gd name="T79" fmla="*/ 373 h 466"/>
                <a:gd name="T80" fmla="*/ 39 w 103"/>
                <a:gd name="T81" fmla="*/ 370 h 466"/>
                <a:gd name="T82" fmla="*/ 39 w 103"/>
                <a:gd name="T83" fmla="*/ 364 h 466"/>
                <a:gd name="T84" fmla="*/ 39 w 103"/>
                <a:gd name="T85" fmla="*/ 360 h 466"/>
                <a:gd name="T86" fmla="*/ 42 w 103"/>
                <a:gd name="T87" fmla="*/ 360 h 466"/>
                <a:gd name="T88" fmla="*/ 42 w 103"/>
                <a:gd name="T89" fmla="*/ 354 h 466"/>
                <a:gd name="T90" fmla="*/ 33 w 103"/>
                <a:gd name="T91" fmla="*/ 335 h 466"/>
                <a:gd name="T92" fmla="*/ 36 w 103"/>
                <a:gd name="T93" fmla="*/ 325 h 466"/>
                <a:gd name="T94" fmla="*/ 36 w 103"/>
                <a:gd name="T95" fmla="*/ 322 h 466"/>
                <a:gd name="T96" fmla="*/ 33 w 103"/>
                <a:gd name="T97" fmla="*/ 312 h 466"/>
                <a:gd name="T98" fmla="*/ 23 w 103"/>
                <a:gd name="T99" fmla="*/ 315 h 466"/>
                <a:gd name="T100" fmla="*/ 17 w 103"/>
                <a:gd name="T101" fmla="*/ 290 h 466"/>
                <a:gd name="T102" fmla="*/ 13 w 103"/>
                <a:gd name="T103" fmla="*/ 267 h 466"/>
                <a:gd name="T104" fmla="*/ 13 w 103"/>
                <a:gd name="T105" fmla="*/ 254 h 466"/>
                <a:gd name="T106" fmla="*/ 13 w 103"/>
                <a:gd name="T107" fmla="*/ 228 h 466"/>
                <a:gd name="T108" fmla="*/ 17 w 103"/>
                <a:gd name="T109" fmla="*/ 199 h 466"/>
                <a:gd name="T110" fmla="*/ 10 w 103"/>
                <a:gd name="T111" fmla="*/ 164 h 466"/>
                <a:gd name="T112" fmla="*/ 7 w 103"/>
                <a:gd name="T113" fmla="*/ 145 h 466"/>
                <a:gd name="T114" fmla="*/ 10 w 103"/>
                <a:gd name="T115" fmla="*/ 122 h 466"/>
                <a:gd name="T116" fmla="*/ 7 w 103"/>
                <a:gd name="T117" fmla="*/ 74 h 466"/>
                <a:gd name="T118" fmla="*/ 7 w 103"/>
                <a:gd name="T119" fmla="*/ 32 h 466"/>
                <a:gd name="T120" fmla="*/ 10 w 103"/>
                <a:gd name="T121" fmla="*/ 0 h 4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
                <a:gd name="T184" fmla="*/ 0 h 466"/>
                <a:gd name="T185" fmla="*/ 103 w 103"/>
                <a:gd name="T186" fmla="*/ 466 h 4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 h="466">
                  <a:moveTo>
                    <a:pt x="10" y="0"/>
                  </a:moveTo>
                  <a:lnTo>
                    <a:pt x="13" y="6"/>
                  </a:lnTo>
                  <a:lnTo>
                    <a:pt x="17" y="16"/>
                  </a:lnTo>
                  <a:lnTo>
                    <a:pt x="20" y="23"/>
                  </a:lnTo>
                  <a:lnTo>
                    <a:pt x="20" y="29"/>
                  </a:lnTo>
                  <a:lnTo>
                    <a:pt x="20" y="32"/>
                  </a:lnTo>
                  <a:lnTo>
                    <a:pt x="20" y="35"/>
                  </a:lnTo>
                  <a:lnTo>
                    <a:pt x="20" y="42"/>
                  </a:lnTo>
                  <a:lnTo>
                    <a:pt x="23" y="45"/>
                  </a:lnTo>
                  <a:lnTo>
                    <a:pt x="29" y="68"/>
                  </a:lnTo>
                  <a:lnTo>
                    <a:pt x="33" y="71"/>
                  </a:lnTo>
                  <a:lnTo>
                    <a:pt x="36" y="68"/>
                  </a:lnTo>
                  <a:lnTo>
                    <a:pt x="39" y="74"/>
                  </a:lnTo>
                  <a:lnTo>
                    <a:pt x="39" y="84"/>
                  </a:lnTo>
                  <a:lnTo>
                    <a:pt x="26" y="90"/>
                  </a:lnTo>
                  <a:lnTo>
                    <a:pt x="29" y="97"/>
                  </a:lnTo>
                  <a:lnTo>
                    <a:pt x="26" y="100"/>
                  </a:lnTo>
                  <a:lnTo>
                    <a:pt x="26" y="103"/>
                  </a:lnTo>
                  <a:lnTo>
                    <a:pt x="33" y="122"/>
                  </a:lnTo>
                  <a:lnTo>
                    <a:pt x="26" y="126"/>
                  </a:lnTo>
                  <a:lnTo>
                    <a:pt x="26" y="132"/>
                  </a:lnTo>
                  <a:lnTo>
                    <a:pt x="23" y="138"/>
                  </a:lnTo>
                  <a:lnTo>
                    <a:pt x="23" y="154"/>
                  </a:lnTo>
                  <a:lnTo>
                    <a:pt x="23" y="164"/>
                  </a:lnTo>
                  <a:lnTo>
                    <a:pt x="20" y="177"/>
                  </a:lnTo>
                  <a:lnTo>
                    <a:pt x="20" y="183"/>
                  </a:lnTo>
                  <a:lnTo>
                    <a:pt x="23" y="187"/>
                  </a:lnTo>
                  <a:lnTo>
                    <a:pt x="23" y="193"/>
                  </a:lnTo>
                  <a:lnTo>
                    <a:pt x="26" y="199"/>
                  </a:lnTo>
                  <a:lnTo>
                    <a:pt x="29" y="203"/>
                  </a:lnTo>
                  <a:lnTo>
                    <a:pt x="29" y="206"/>
                  </a:lnTo>
                  <a:lnTo>
                    <a:pt x="33" y="216"/>
                  </a:lnTo>
                  <a:lnTo>
                    <a:pt x="29" y="222"/>
                  </a:lnTo>
                  <a:lnTo>
                    <a:pt x="33" y="228"/>
                  </a:lnTo>
                  <a:lnTo>
                    <a:pt x="29" y="232"/>
                  </a:lnTo>
                  <a:lnTo>
                    <a:pt x="33" y="241"/>
                  </a:lnTo>
                  <a:lnTo>
                    <a:pt x="29" y="248"/>
                  </a:lnTo>
                  <a:lnTo>
                    <a:pt x="29" y="264"/>
                  </a:lnTo>
                  <a:lnTo>
                    <a:pt x="36" y="273"/>
                  </a:lnTo>
                  <a:lnTo>
                    <a:pt x="33" y="280"/>
                  </a:lnTo>
                  <a:lnTo>
                    <a:pt x="33" y="293"/>
                  </a:lnTo>
                  <a:lnTo>
                    <a:pt x="36" y="309"/>
                  </a:lnTo>
                  <a:lnTo>
                    <a:pt x="39" y="312"/>
                  </a:lnTo>
                  <a:lnTo>
                    <a:pt x="39" y="315"/>
                  </a:lnTo>
                  <a:lnTo>
                    <a:pt x="39" y="325"/>
                  </a:lnTo>
                  <a:lnTo>
                    <a:pt x="39" y="331"/>
                  </a:lnTo>
                  <a:lnTo>
                    <a:pt x="42" y="331"/>
                  </a:lnTo>
                  <a:lnTo>
                    <a:pt x="42" y="338"/>
                  </a:lnTo>
                  <a:lnTo>
                    <a:pt x="45" y="341"/>
                  </a:lnTo>
                  <a:lnTo>
                    <a:pt x="45" y="347"/>
                  </a:lnTo>
                  <a:lnTo>
                    <a:pt x="49" y="347"/>
                  </a:lnTo>
                  <a:lnTo>
                    <a:pt x="52" y="351"/>
                  </a:lnTo>
                  <a:lnTo>
                    <a:pt x="52" y="354"/>
                  </a:lnTo>
                  <a:lnTo>
                    <a:pt x="45" y="354"/>
                  </a:lnTo>
                  <a:lnTo>
                    <a:pt x="49" y="354"/>
                  </a:lnTo>
                  <a:lnTo>
                    <a:pt x="52" y="357"/>
                  </a:lnTo>
                  <a:lnTo>
                    <a:pt x="52" y="364"/>
                  </a:lnTo>
                  <a:lnTo>
                    <a:pt x="55" y="376"/>
                  </a:lnTo>
                  <a:lnTo>
                    <a:pt x="55" y="383"/>
                  </a:lnTo>
                  <a:lnTo>
                    <a:pt x="55" y="389"/>
                  </a:lnTo>
                  <a:lnTo>
                    <a:pt x="58" y="399"/>
                  </a:lnTo>
                  <a:lnTo>
                    <a:pt x="58" y="405"/>
                  </a:lnTo>
                  <a:lnTo>
                    <a:pt x="55" y="415"/>
                  </a:lnTo>
                  <a:lnTo>
                    <a:pt x="55" y="421"/>
                  </a:lnTo>
                  <a:lnTo>
                    <a:pt x="58" y="431"/>
                  </a:lnTo>
                  <a:lnTo>
                    <a:pt x="62" y="428"/>
                  </a:lnTo>
                  <a:lnTo>
                    <a:pt x="65" y="428"/>
                  </a:lnTo>
                  <a:lnTo>
                    <a:pt x="71" y="441"/>
                  </a:lnTo>
                  <a:lnTo>
                    <a:pt x="74" y="444"/>
                  </a:lnTo>
                  <a:lnTo>
                    <a:pt x="94" y="444"/>
                  </a:lnTo>
                  <a:lnTo>
                    <a:pt x="103" y="447"/>
                  </a:lnTo>
                  <a:lnTo>
                    <a:pt x="97" y="447"/>
                  </a:lnTo>
                  <a:lnTo>
                    <a:pt x="94" y="450"/>
                  </a:lnTo>
                  <a:lnTo>
                    <a:pt x="87" y="454"/>
                  </a:lnTo>
                  <a:lnTo>
                    <a:pt x="91" y="466"/>
                  </a:lnTo>
                  <a:lnTo>
                    <a:pt x="84" y="466"/>
                  </a:lnTo>
                  <a:lnTo>
                    <a:pt x="81" y="463"/>
                  </a:lnTo>
                  <a:lnTo>
                    <a:pt x="78" y="460"/>
                  </a:lnTo>
                  <a:lnTo>
                    <a:pt x="81" y="460"/>
                  </a:lnTo>
                  <a:lnTo>
                    <a:pt x="81" y="463"/>
                  </a:lnTo>
                  <a:lnTo>
                    <a:pt x="84" y="457"/>
                  </a:lnTo>
                  <a:lnTo>
                    <a:pt x="87" y="454"/>
                  </a:lnTo>
                  <a:lnTo>
                    <a:pt x="81" y="450"/>
                  </a:lnTo>
                  <a:lnTo>
                    <a:pt x="78" y="450"/>
                  </a:lnTo>
                  <a:lnTo>
                    <a:pt x="74" y="454"/>
                  </a:lnTo>
                  <a:lnTo>
                    <a:pt x="74" y="450"/>
                  </a:lnTo>
                  <a:lnTo>
                    <a:pt x="71" y="450"/>
                  </a:lnTo>
                  <a:lnTo>
                    <a:pt x="71" y="447"/>
                  </a:lnTo>
                  <a:lnTo>
                    <a:pt x="71" y="444"/>
                  </a:lnTo>
                  <a:lnTo>
                    <a:pt x="71" y="441"/>
                  </a:lnTo>
                  <a:lnTo>
                    <a:pt x="68" y="441"/>
                  </a:lnTo>
                  <a:lnTo>
                    <a:pt x="65" y="441"/>
                  </a:lnTo>
                  <a:lnTo>
                    <a:pt x="68" y="441"/>
                  </a:lnTo>
                  <a:lnTo>
                    <a:pt x="65" y="444"/>
                  </a:lnTo>
                  <a:lnTo>
                    <a:pt x="62" y="438"/>
                  </a:lnTo>
                  <a:lnTo>
                    <a:pt x="65" y="444"/>
                  </a:lnTo>
                  <a:lnTo>
                    <a:pt x="62" y="441"/>
                  </a:lnTo>
                  <a:lnTo>
                    <a:pt x="58" y="438"/>
                  </a:lnTo>
                  <a:lnTo>
                    <a:pt x="55" y="434"/>
                  </a:lnTo>
                  <a:lnTo>
                    <a:pt x="52" y="431"/>
                  </a:lnTo>
                  <a:lnTo>
                    <a:pt x="55" y="431"/>
                  </a:lnTo>
                  <a:lnTo>
                    <a:pt x="55" y="428"/>
                  </a:lnTo>
                  <a:lnTo>
                    <a:pt x="52" y="428"/>
                  </a:lnTo>
                  <a:lnTo>
                    <a:pt x="52" y="425"/>
                  </a:lnTo>
                  <a:lnTo>
                    <a:pt x="49" y="425"/>
                  </a:lnTo>
                  <a:lnTo>
                    <a:pt x="45" y="421"/>
                  </a:lnTo>
                  <a:lnTo>
                    <a:pt x="49" y="418"/>
                  </a:lnTo>
                  <a:lnTo>
                    <a:pt x="45" y="415"/>
                  </a:lnTo>
                  <a:lnTo>
                    <a:pt x="52" y="415"/>
                  </a:lnTo>
                  <a:lnTo>
                    <a:pt x="49" y="412"/>
                  </a:lnTo>
                  <a:lnTo>
                    <a:pt x="49" y="409"/>
                  </a:lnTo>
                  <a:lnTo>
                    <a:pt x="45" y="409"/>
                  </a:lnTo>
                  <a:lnTo>
                    <a:pt x="45" y="412"/>
                  </a:lnTo>
                  <a:lnTo>
                    <a:pt x="42" y="402"/>
                  </a:lnTo>
                  <a:lnTo>
                    <a:pt x="45" y="402"/>
                  </a:lnTo>
                  <a:lnTo>
                    <a:pt x="42" y="402"/>
                  </a:lnTo>
                  <a:lnTo>
                    <a:pt x="42" y="399"/>
                  </a:lnTo>
                  <a:lnTo>
                    <a:pt x="45" y="402"/>
                  </a:lnTo>
                  <a:lnTo>
                    <a:pt x="45" y="399"/>
                  </a:lnTo>
                  <a:lnTo>
                    <a:pt x="42" y="399"/>
                  </a:lnTo>
                  <a:lnTo>
                    <a:pt x="39" y="393"/>
                  </a:lnTo>
                  <a:lnTo>
                    <a:pt x="42" y="396"/>
                  </a:lnTo>
                  <a:lnTo>
                    <a:pt x="42" y="393"/>
                  </a:lnTo>
                  <a:lnTo>
                    <a:pt x="45" y="396"/>
                  </a:lnTo>
                  <a:lnTo>
                    <a:pt x="42" y="393"/>
                  </a:lnTo>
                  <a:lnTo>
                    <a:pt x="42" y="389"/>
                  </a:lnTo>
                  <a:lnTo>
                    <a:pt x="42" y="393"/>
                  </a:lnTo>
                  <a:lnTo>
                    <a:pt x="39" y="389"/>
                  </a:lnTo>
                  <a:lnTo>
                    <a:pt x="36" y="386"/>
                  </a:lnTo>
                  <a:lnTo>
                    <a:pt x="39" y="383"/>
                  </a:lnTo>
                  <a:lnTo>
                    <a:pt x="39" y="380"/>
                  </a:lnTo>
                  <a:lnTo>
                    <a:pt x="36" y="380"/>
                  </a:lnTo>
                  <a:lnTo>
                    <a:pt x="33" y="376"/>
                  </a:lnTo>
                  <a:lnTo>
                    <a:pt x="33" y="380"/>
                  </a:lnTo>
                  <a:lnTo>
                    <a:pt x="26" y="376"/>
                  </a:lnTo>
                  <a:lnTo>
                    <a:pt x="26" y="380"/>
                  </a:lnTo>
                  <a:lnTo>
                    <a:pt x="23" y="376"/>
                  </a:lnTo>
                  <a:lnTo>
                    <a:pt x="29" y="370"/>
                  </a:lnTo>
                  <a:lnTo>
                    <a:pt x="26" y="370"/>
                  </a:lnTo>
                  <a:lnTo>
                    <a:pt x="26" y="367"/>
                  </a:lnTo>
                  <a:lnTo>
                    <a:pt x="33" y="367"/>
                  </a:lnTo>
                  <a:lnTo>
                    <a:pt x="36" y="370"/>
                  </a:lnTo>
                  <a:lnTo>
                    <a:pt x="33" y="373"/>
                  </a:lnTo>
                  <a:lnTo>
                    <a:pt x="36" y="373"/>
                  </a:lnTo>
                  <a:lnTo>
                    <a:pt x="36" y="370"/>
                  </a:lnTo>
                  <a:lnTo>
                    <a:pt x="39" y="376"/>
                  </a:lnTo>
                  <a:lnTo>
                    <a:pt x="39" y="370"/>
                  </a:lnTo>
                  <a:lnTo>
                    <a:pt x="39" y="367"/>
                  </a:lnTo>
                  <a:lnTo>
                    <a:pt x="39" y="364"/>
                  </a:lnTo>
                  <a:lnTo>
                    <a:pt x="36" y="364"/>
                  </a:lnTo>
                  <a:lnTo>
                    <a:pt x="36" y="360"/>
                  </a:lnTo>
                  <a:lnTo>
                    <a:pt x="39" y="360"/>
                  </a:lnTo>
                  <a:lnTo>
                    <a:pt x="42" y="364"/>
                  </a:lnTo>
                  <a:lnTo>
                    <a:pt x="42" y="360"/>
                  </a:lnTo>
                  <a:lnTo>
                    <a:pt x="36" y="360"/>
                  </a:lnTo>
                  <a:lnTo>
                    <a:pt x="36" y="357"/>
                  </a:lnTo>
                  <a:lnTo>
                    <a:pt x="39" y="354"/>
                  </a:lnTo>
                  <a:lnTo>
                    <a:pt x="42" y="354"/>
                  </a:lnTo>
                  <a:lnTo>
                    <a:pt x="39" y="347"/>
                  </a:lnTo>
                  <a:lnTo>
                    <a:pt x="33" y="344"/>
                  </a:lnTo>
                  <a:lnTo>
                    <a:pt x="36" y="341"/>
                  </a:lnTo>
                  <a:lnTo>
                    <a:pt x="33" y="335"/>
                  </a:lnTo>
                  <a:lnTo>
                    <a:pt x="33" y="331"/>
                  </a:lnTo>
                  <a:lnTo>
                    <a:pt x="33" y="325"/>
                  </a:lnTo>
                  <a:lnTo>
                    <a:pt x="36" y="325"/>
                  </a:lnTo>
                  <a:lnTo>
                    <a:pt x="33" y="322"/>
                  </a:lnTo>
                  <a:lnTo>
                    <a:pt x="36" y="322"/>
                  </a:lnTo>
                  <a:lnTo>
                    <a:pt x="33" y="319"/>
                  </a:lnTo>
                  <a:lnTo>
                    <a:pt x="29" y="319"/>
                  </a:lnTo>
                  <a:lnTo>
                    <a:pt x="29" y="315"/>
                  </a:lnTo>
                  <a:lnTo>
                    <a:pt x="33" y="312"/>
                  </a:lnTo>
                  <a:lnTo>
                    <a:pt x="26" y="312"/>
                  </a:lnTo>
                  <a:lnTo>
                    <a:pt x="26" y="315"/>
                  </a:lnTo>
                  <a:lnTo>
                    <a:pt x="23" y="315"/>
                  </a:lnTo>
                  <a:lnTo>
                    <a:pt x="23" y="312"/>
                  </a:lnTo>
                  <a:lnTo>
                    <a:pt x="20" y="309"/>
                  </a:lnTo>
                  <a:lnTo>
                    <a:pt x="17" y="290"/>
                  </a:lnTo>
                  <a:lnTo>
                    <a:pt x="17" y="286"/>
                  </a:lnTo>
                  <a:lnTo>
                    <a:pt x="17" y="280"/>
                  </a:lnTo>
                  <a:lnTo>
                    <a:pt x="13" y="273"/>
                  </a:lnTo>
                  <a:lnTo>
                    <a:pt x="13" y="267"/>
                  </a:lnTo>
                  <a:lnTo>
                    <a:pt x="10" y="264"/>
                  </a:lnTo>
                  <a:lnTo>
                    <a:pt x="7" y="257"/>
                  </a:lnTo>
                  <a:lnTo>
                    <a:pt x="10" y="254"/>
                  </a:lnTo>
                  <a:lnTo>
                    <a:pt x="13" y="254"/>
                  </a:lnTo>
                  <a:lnTo>
                    <a:pt x="10" y="248"/>
                  </a:lnTo>
                  <a:lnTo>
                    <a:pt x="13" y="248"/>
                  </a:lnTo>
                  <a:lnTo>
                    <a:pt x="13" y="235"/>
                  </a:lnTo>
                  <a:lnTo>
                    <a:pt x="13" y="228"/>
                  </a:lnTo>
                  <a:lnTo>
                    <a:pt x="13" y="212"/>
                  </a:lnTo>
                  <a:lnTo>
                    <a:pt x="17" y="209"/>
                  </a:lnTo>
                  <a:lnTo>
                    <a:pt x="13" y="203"/>
                  </a:lnTo>
                  <a:lnTo>
                    <a:pt x="17" y="199"/>
                  </a:lnTo>
                  <a:lnTo>
                    <a:pt x="13" y="193"/>
                  </a:lnTo>
                  <a:lnTo>
                    <a:pt x="10" y="171"/>
                  </a:lnTo>
                  <a:lnTo>
                    <a:pt x="7" y="164"/>
                  </a:lnTo>
                  <a:lnTo>
                    <a:pt x="10" y="164"/>
                  </a:lnTo>
                  <a:lnTo>
                    <a:pt x="10" y="161"/>
                  </a:lnTo>
                  <a:lnTo>
                    <a:pt x="7" y="151"/>
                  </a:lnTo>
                  <a:lnTo>
                    <a:pt x="7" y="148"/>
                  </a:lnTo>
                  <a:lnTo>
                    <a:pt x="7" y="145"/>
                  </a:lnTo>
                  <a:lnTo>
                    <a:pt x="7" y="132"/>
                  </a:lnTo>
                  <a:lnTo>
                    <a:pt x="10" y="129"/>
                  </a:lnTo>
                  <a:lnTo>
                    <a:pt x="10" y="126"/>
                  </a:lnTo>
                  <a:lnTo>
                    <a:pt x="10" y="122"/>
                  </a:lnTo>
                  <a:lnTo>
                    <a:pt x="7" y="106"/>
                  </a:lnTo>
                  <a:lnTo>
                    <a:pt x="10" y="100"/>
                  </a:lnTo>
                  <a:lnTo>
                    <a:pt x="7" y="77"/>
                  </a:lnTo>
                  <a:lnTo>
                    <a:pt x="7" y="74"/>
                  </a:lnTo>
                  <a:lnTo>
                    <a:pt x="7" y="71"/>
                  </a:lnTo>
                  <a:lnTo>
                    <a:pt x="10" y="52"/>
                  </a:lnTo>
                  <a:lnTo>
                    <a:pt x="7" y="45"/>
                  </a:lnTo>
                  <a:lnTo>
                    <a:pt x="7" y="32"/>
                  </a:lnTo>
                  <a:lnTo>
                    <a:pt x="0" y="10"/>
                  </a:lnTo>
                  <a:lnTo>
                    <a:pt x="4" y="6"/>
                  </a:lnTo>
                  <a:lnTo>
                    <a:pt x="7" y="6"/>
                  </a:lnTo>
                  <a:lnTo>
                    <a:pt x="10" y="0"/>
                  </a:lnTo>
                </a:path>
              </a:pathLst>
            </a:custGeom>
            <a:noFill/>
            <a:ln w="0">
              <a:solidFill>
                <a:srgbClr val="7F7F7F"/>
              </a:solidFill>
              <a:round/>
              <a:headEnd/>
              <a:tailEnd/>
            </a:ln>
          </p:spPr>
          <p:txBody>
            <a:bodyPr/>
            <a:lstStyle/>
            <a:p>
              <a:endParaRPr lang="en-US"/>
            </a:p>
          </p:txBody>
        </p:sp>
        <p:sp>
          <p:nvSpPr>
            <p:cNvPr id="32054" name="Freeform 486"/>
            <p:cNvSpPr>
              <a:spLocks/>
            </p:cNvSpPr>
            <p:nvPr/>
          </p:nvSpPr>
          <p:spPr bwMode="auto">
            <a:xfrm>
              <a:off x="1955" y="3697"/>
              <a:ext cx="29" cy="40"/>
            </a:xfrm>
            <a:custGeom>
              <a:avLst/>
              <a:gdLst>
                <a:gd name="T0" fmla="*/ 22 w 22"/>
                <a:gd name="T1" fmla="*/ 29 h 29"/>
                <a:gd name="T2" fmla="*/ 19 w 22"/>
                <a:gd name="T3" fmla="*/ 29 h 29"/>
                <a:gd name="T4" fmla="*/ 16 w 22"/>
                <a:gd name="T5" fmla="*/ 29 h 29"/>
                <a:gd name="T6" fmla="*/ 6 w 22"/>
                <a:gd name="T7" fmla="*/ 29 h 29"/>
                <a:gd name="T8" fmla="*/ 3 w 22"/>
                <a:gd name="T9" fmla="*/ 29 h 29"/>
                <a:gd name="T10" fmla="*/ 6 w 22"/>
                <a:gd name="T11" fmla="*/ 26 h 29"/>
                <a:gd name="T12" fmla="*/ 0 w 22"/>
                <a:gd name="T13" fmla="*/ 26 h 29"/>
                <a:gd name="T14" fmla="*/ 0 w 22"/>
                <a:gd name="T15" fmla="*/ 26 h 29"/>
                <a:gd name="T16" fmla="*/ 6 w 22"/>
                <a:gd name="T17" fmla="*/ 23 h 29"/>
                <a:gd name="T18" fmla="*/ 3 w 22"/>
                <a:gd name="T19" fmla="*/ 20 h 29"/>
                <a:gd name="T20" fmla="*/ 9 w 22"/>
                <a:gd name="T21" fmla="*/ 23 h 29"/>
                <a:gd name="T22" fmla="*/ 9 w 22"/>
                <a:gd name="T23" fmla="*/ 23 h 29"/>
                <a:gd name="T24" fmla="*/ 9 w 22"/>
                <a:gd name="T25" fmla="*/ 23 h 29"/>
                <a:gd name="T26" fmla="*/ 9 w 22"/>
                <a:gd name="T27" fmla="*/ 23 h 29"/>
                <a:gd name="T28" fmla="*/ 12 w 22"/>
                <a:gd name="T29" fmla="*/ 23 h 29"/>
                <a:gd name="T30" fmla="*/ 9 w 22"/>
                <a:gd name="T31" fmla="*/ 23 h 29"/>
                <a:gd name="T32" fmla="*/ 12 w 22"/>
                <a:gd name="T33" fmla="*/ 23 h 29"/>
                <a:gd name="T34" fmla="*/ 16 w 22"/>
                <a:gd name="T35" fmla="*/ 23 h 29"/>
                <a:gd name="T36" fmla="*/ 9 w 22"/>
                <a:gd name="T37" fmla="*/ 20 h 29"/>
                <a:gd name="T38" fmla="*/ 6 w 22"/>
                <a:gd name="T39" fmla="*/ 16 h 29"/>
                <a:gd name="T40" fmla="*/ 12 w 22"/>
                <a:gd name="T41" fmla="*/ 13 h 29"/>
                <a:gd name="T42" fmla="*/ 12 w 22"/>
                <a:gd name="T43" fmla="*/ 10 h 29"/>
                <a:gd name="T44" fmla="*/ 9 w 22"/>
                <a:gd name="T45" fmla="*/ 10 h 29"/>
                <a:gd name="T46" fmla="*/ 6 w 22"/>
                <a:gd name="T47" fmla="*/ 13 h 29"/>
                <a:gd name="T48" fmla="*/ 3 w 22"/>
                <a:gd name="T49" fmla="*/ 10 h 29"/>
                <a:gd name="T50" fmla="*/ 0 w 22"/>
                <a:gd name="T51" fmla="*/ 7 h 29"/>
                <a:gd name="T52" fmla="*/ 3 w 22"/>
                <a:gd name="T53" fmla="*/ 7 h 29"/>
                <a:gd name="T54" fmla="*/ 3 w 22"/>
                <a:gd name="T55" fmla="*/ 7 h 29"/>
                <a:gd name="T56" fmla="*/ 3 w 22"/>
                <a:gd name="T57" fmla="*/ 4 h 29"/>
                <a:gd name="T58" fmla="*/ 0 w 22"/>
                <a:gd name="T59" fmla="*/ 4 h 29"/>
                <a:gd name="T60" fmla="*/ 6 w 22"/>
                <a:gd name="T61" fmla="*/ 4 h 29"/>
                <a:gd name="T62" fmla="*/ 6 w 22"/>
                <a:gd name="T63" fmla="*/ 0 h 29"/>
                <a:gd name="T64" fmla="*/ 6 w 22"/>
                <a:gd name="T65" fmla="*/ 0 h 29"/>
                <a:gd name="T66" fmla="*/ 9 w 22"/>
                <a:gd name="T67" fmla="*/ 0 h 29"/>
                <a:gd name="T68" fmla="*/ 12 w 22"/>
                <a:gd name="T69" fmla="*/ 0 h 29"/>
                <a:gd name="T70" fmla="*/ 12 w 22"/>
                <a:gd name="T71" fmla="*/ 0 h 29"/>
                <a:gd name="T72" fmla="*/ 22 w 22"/>
                <a:gd name="T73" fmla="*/ 29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29"/>
                <a:gd name="T113" fmla="*/ 22 w 22"/>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29">
                  <a:moveTo>
                    <a:pt x="22" y="29"/>
                  </a:moveTo>
                  <a:lnTo>
                    <a:pt x="19" y="29"/>
                  </a:lnTo>
                  <a:lnTo>
                    <a:pt x="16" y="29"/>
                  </a:lnTo>
                  <a:lnTo>
                    <a:pt x="6" y="29"/>
                  </a:lnTo>
                  <a:lnTo>
                    <a:pt x="3" y="29"/>
                  </a:lnTo>
                  <a:lnTo>
                    <a:pt x="6" y="26"/>
                  </a:lnTo>
                  <a:lnTo>
                    <a:pt x="0" y="26"/>
                  </a:lnTo>
                  <a:lnTo>
                    <a:pt x="6" y="23"/>
                  </a:lnTo>
                  <a:lnTo>
                    <a:pt x="3" y="20"/>
                  </a:lnTo>
                  <a:lnTo>
                    <a:pt x="9" y="23"/>
                  </a:lnTo>
                  <a:lnTo>
                    <a:pt x="12" y="23"/>
                  </a:lnTo>
                  <a:lnTo>
                    <a:pt x="9" y="23"/>
                  </a:lnTo>
                  <a:lnTo>
                    <a:pt x="12" y="23"/>
                  </a:lnTo>
                  <a:lnTo>
                    <a:pt x="16" y="23"/>
                  </a:lnTo>
                  <a:lnTo>
                    <a:pt x="9" y="20"/>
                  </a:lnTo>
                  <a:lnTo>
                    <a:pt x="6" y="16"/>
                  </a:lnTo>
                  <a:lnTo>
                    <a:pt x="12" y="13"/>
                  </a:lnTo>
                  <a:lnTo>
                    <a:pt x="12" y="10"/>
                  </a:lnTo>
                  <a:lnTo>
                    <a:pt x="9" y="10"/>
                  </a:lnTo>
                  <a:lnTo>
                    <a:pt x="6" y="13"/>
                  </a:lnTo>
                  <a:lnTo>
                    <a:pt x="3" y="10"/>
                  </a:lnTo>
                  <a:lnTo>
                    <a:pt x="0" y="7"/>
                  </a:lnTo>
                  <a:lnTo>
                    <a:pt x="3" y="7"/>
                  </a:lnTo>
                  <a:lnTo>
                    <a:pt x="3" y="4"/>
                  </a:lnTo>
                  <a:lnTo>
                    <a:pt x="0" y="4"/>
                  </a:lnTo>
                  <a:lnTo>
                    <a:pt x="6" y="4"/>
                  </a:lnTo>
                  <a:lnTo>
                    <a:pt x="6" y="0"/>
                  </a:lnTo>
                  <a:lnTo>
                    <a:pt x="9" y="0"/>
                  </a:lnTo>
                  <a:lnTo>
                    <a:pt x="12" y="0"/>
                  </a:lnTo>
                  <a:lnTo>
                    <a:pt x="22" y="29"/>
                  </a:lnTo>
                  <a:close/>
                </a:path>
              </a:pathLst>
            </a:custGeom>
            <a:solidFill>
              <a:srgbClr val="CCCCCC"/>
            </a:solidFill>
            <a:ln w="9525">
              <a:noFill/>
              <a:round/>
              <a:headEnd/>
              <a:tailEnd/>
            </a:ln>
          </p:spPr>
          <p:txBody>
            <a:bodyPr/>
            <a:lstStyle/>
            <a:p>
              <a:endParaRPr lang="en-US"/>
            </a:p>
          </p:txBody>
        </p:sp>
        <p:sp>
          <p:nvSpPr>
            <p:cNvPr id="32055" name="Freeform 487"/>
            <p:cNvSpPr>
              <a:spLocks/>
            </p:cNvSpPr>
            <p:nvPr/>
          </p:nvSpPr>
          <p:spPr bwMode="auto">
            <a:xfrm>
              <a:off x="1955" y="3697"/>
              <a:ext cx="29" cy="40"/>
            </a:xfrm>
            <a:custGeom>
              <a:avLst/>
              <a:gdLst>
                <a:gd name="T0" fmla="*/ 22 w 22"/>
                <a:gd name="T1" fmla="*/ 29 h 29"/>
                <a:gd name="T2" fmla="*/ 19 w 22"/>
                <a:gd name="T3" fmla="*/ 29 h 29"/>
                <a:gd name="T4" fmla="*/ 16 w 22"/>
                <a:gd name="T5" fmla="*/ 29 h 29"/>
                <a:gd name="T6" fmla="*/ 6 w 22"/>
                <a:gd name="T7" fmla="*/ 29 h 29"/>
                <a:gd name="T8" fmla="*/ 3 w 22"/>
                <a:gd name="T9" fmla="*/ 29 h 29"/>
                <a:gd name="T10" fmla="*/ 6 w 22"/>
                <a:gd name="T11" fmla="*/ 26 h 29"/>
                <a:gd name="T12" fmla="*/ 0 w 22"/>
                <a:gd name="T13" fmla="*/ 26 h 29"/>
                <a:gd name="T14" fmla="*/ 0 w 22"/>
                <a:gd name="T15" fmla="*/ 26 h 29"/>
                <a:gd name="T16" fmla="*/ 6 w 22"/>
                <a:gd name="T17" fmla="*/ 23 h 29"/>
                <a:gd name="T18" fmla="*/ 3 w 22"/>
                <a:gd name="T19" fmla="*/ 20 h 29"/>
                <a:gd name="T20" fmla="*/ 9 w 22"/>
                <a:gd name="T21" fmla="*/ 23 h 29"/>
                <a:gd name="T22" fmla="*/ 9 w 22"/>
                <a:gd name="T23" fmla="*/ 23 h 29"/>
                <a:gd name="T24" fmla="*/ 9 w 22"/>
                <a:gd name="T25" fmla="*/ 23 h 29"/>
                <a:gd name="T26" fmla="*/ 9 w 22"/>
                <a:gd name="T27" fmla="*/ 23 h 29"/>
                <a:gd name="T28" fmla="*/ 12 w 22"/>
                <a:gd name="T29" fmla="*/ 23 h 29"/>
                <a:gd name="T30" fmla="*/ 9 w 22"/>
                <a:gd name="T31" fmla="*/ 23 h 29"/>
                <a:gd name="T32" fmla="*/ 12 w 22"/>
                <a:gd name="T33" fmla="*/ 23 h 29"/>
                <a:gd name="T34" fmla="*/ 16 w 22"/>
                <a:gd name="T35" fmla="*/ 23 h 29"/>
                <a:gd name="T36" fmla="*/ 9 w 22"/>
                <a:gd name="T37" fmla="*/ 20 h 29"/>
                <a:gd name="T38" fmla="*/ 6 w 22"/>
                <a:gd name="T39" fmla="*/ 16 h 29"/>
                <a:gd name="T40" fmla="*/ 12 w 22"/>
                <a:gd name="T41" fmla="*/ 13 h 29"/>
                <a:gd name="T42" fmla="*/ 12 w 22"/>
                <a:gd name="T43" fmla="*/ 10 h 29"/>
                <a:gd name="T44" fmla="*/ 9 w 22"/>
                <a:gd name="T45" fmla="*/ 10 h 29"/>
                <a:gd name="T46" fmla="*/ 6 w 22"/>
                <a:gd name="T47" fmla="*/ 13 h 29"/>
                <a:gd name="T48" fmla="*/ 3 w 22"/>
                <a:gd name="T49" fmla="*/ 10 h 29"/>
                <a:gd name="T50" fmla="*/ 0 w 22"/>
                <a:gd name="T51" fmla="*/ 7 h 29"/>
                <a:gd name="T52" fmla="*/ 3 w 22"/>
                <a:gd name="T53" fmla="*/ 7 h 29"/>
                <a:gd name="T54" fmla="*/ 3 w 22"/>
                <a:gd name="T55" fmla="*/ 7 h 29"/>
                <a:gd name="T56" fmla="*/ 3 w 22"/>
                <a:gd name="T57" fmla="*/ 4 h 29"/>
                <a:gd name="T58" fmla="*/ 0 w 22"/>
                <a:gd name="T59" fmla="*/ 4 h 29"/>
                <a:gd name="T60" fmla="*/ 6 w 22"/>
                <a:gd name="T61" fmla="*/ 4 h 29"/>
                <a:gd name="T62" fmla="*/ 6 w 22"/>
                <a:gd name="T63" fmla="*/ 0 h 29"/>
                <a:gd name="T64" fmla="*/ 6 w 22"/>
                <a:gd name="T65" fmla="*/ 0 h 29"/>
                <a:gd name="T66" fmla="*/ 9 w 22"/>
                <a:gd name="T67" fmla="*/ 0 h 29"/>
                <a:gd name="T68" fmla="*/ 12 w 22"/>
                <a:gd name="T69" fmla="*/ 0 h 29"/>
                <a:gd name="T70" fmla="*/ 12 w 22"/>
                <a:gd name="T71" fmla="*/ 0 h 29"/>
                <a:gd name="T72" fmla="*/ 22 w 22"/>
                <a:gd name="T73" fmla="*/ 29 h 29"/>
                <a:gd name="T74" fmla="*/ 22 w 22"/>
                <a:gd name="T75" fmla="*/ 29 h 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
                <a:gd name="T115" fmla="*/ 0 h 29"/>
                <a:gd name="T116" fmla="*/ 22 w 22"/>
                <a:gd name="T117" fmla="*/ 29 h 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 h="29">
                  <a:moveTo>
                    <a:pt x="22" y="29"/>
                  </a:moveTo>
                  <a:lnTo>
                    <a:pt x="19" y="29"/>
                  </a:lnTo>
                  <a:lnTo>
                    <a:pt x="16" y="29"/>
                  </a:lnTo>
                  <a:lnTo>
                    <a:pt x="6" y="29"/>
                  </a:lnTo>
                  <a:lnTo>
                    <a:pt x="3" y="29"/>
                  </a:lnTo>
                  <a:lnTo>
                    <a:pt x="6" y="26"/>
                  </a:lnTo>
                  <a:lnTo>
                    <a:pt x="0" y="26"/>
                  </a:lnTo>
                  <a:lnTo>
                    <a:pt x="6" y="23"/>
                  </a:lnTo>
                  <a:lnTo>
                    <a:pt x="3" y="20"/>
                  </a:lnTo>
                  <a:lnTo>
                    <a:pt x="9" y="23"/>
                  </a:lnTo>
                  <a:lnTo>
                    <a:pt x="12" y="23"/>
                  </a:lnTo>
                  <a:lnTo>
                    <a:pt x="9" y="23"/>
                  </a:lnTo>
                  <a:lnTo>
                    <a:pt x="12" y="23"/>
                  </a:lnTo>
                  <a:lnTo>
                    <a:pt x="16" y="23"/>
                  </a:lnTo>
                  <a:lnTo>
                    <a:pt x="9" y="20"/>
                  </a:lnTo>
                  <a:lnTo>
                    <a:pt x="6" y="16"/>
                  </a:lnTo>
                  <a:lnTo>
                    <a:pt x="12" y="13"/>
                  </a:lnTo>
                  <a:lnTo>
                    <a:pt x="12" y="10"/>
                  </a:lnTo>
                  <a:lnTo>
                    <a:pt x="9" y="10"/>
                  </a:lnTo>
                  <a:lnTo>
                    <a:pt x="6" y="13"/>
                  </a:lnTo>
                  <a:lnTo>
                    <a:pt x="3" y="10"/>
                  </a:lnTo>
                  <a:lnTo>
                    <a:pt x="0" y="7"/>
                  </a:lnTo>
                  <a:lnTo>
                    <a:pt x="3" y="7"/>
                  </a:lnTo>
                  <a:lnTo>
                    <a:pt x="3" y="4"/>
                  </a:lnTo>
                  <a:lnTo>
                    <a:pt x="0" y="4"/>
                  </a:lnTo>
                  <a:lnTo>
                    <a:pt x="6" y="4"/>
                  </a:lnTo>
                  <a:lnTo>
                    <a:pt x="6" y="0"/>
                  </a:lnTo>
                  <a:lnTo>
                    <a:pt x="9" y="0"/>
                  </a:lnTo>
                  <a:lnTo>
                    <a:pt x="12" y="0"/>
                  </a:lnTo>
                  <a:lnTo>
                    <a:pt x="22" y="29"/>
                  </a:lnTo>
                </a:path>
              </a:pathLst>
            </a:custGeom>
            <a:noFill/>
            <a:ln w="0">
              <a:solidFill>
                <a:srgbClr val="7F7F7F"/>
              </a:solidFill>
              <a:round/>
              <a:headEnd/>
              <a:tailEnd/>
            </a:ln>
          </p:spPr>
          <p:txBody>
            <a:bodyPr/>
            <a:lstStyle/>
            <a:p>
              <a:endParaRPr lang="en-US"/>
            </a:p>
          </p:txBody>
        </p:sp>
        <p:sp>
          <p:nvSpPr>
            <p:cNvPr id="32056" name="Freeform 488"/>
            <p:cNvSpPr>
              <a:spLocks/>
            </p:cNvSpPr>
            <p:nvPr/>
          </p:nvSpPr>
          <p:spPr bwMode="auto">
            <a:xfrm>
              <a:off x="2829" y="2144"/>
              <a:ext cx="200" cy="248"/>
            </a:xfrm>
            <a:custGeom>
              <a:avLst/>
              <a:gdLst>
                <a:gd name="T0" fmla="*/ 128 w 145"/>
                <a:gd name="T1" fmla="*/ 170 h 177"/>
                <a:gd name="T2" fmla="*/ 109 w 145"/>
                <a:gd name="T3" fmla="*/ 160 h 177"/>
                <a:gd name="T4" fmla="*/ 90 w 145"/>
                <a:gd name="T5" fmla="*/ 148 h 177"/>
                <a:gd name="T6" fmla="*/ 74 w 145"/>
                <a:gd name="T7" fmla="*/ 135 h 177"/>
                <a:gd name="T8" fmla="*/ 54 w 145"/>
                <a:gd name="T9" fmla="*/ 131 h 177"/>
                <a:gd name="T10" fmla="*/ 48 w 145"/>
                <a:gd name="T11" fmla="*/ 131 h 177"/>
                <a:gd name="T12" fmla="*/ 22 w 145"/>
                <a:gd name="T13" fmla="*/ 125 h 177"/>
                <a:gd name="T14" fmla="*/ 16 w 145"/>
                <a:gd name="T15" fmla="*/ 112 h 177"/>
                <a:gd name="T16" fmla="*/ 6 w 145"/>
                <a:gd name="T17" fmla="*/ 109 h 177"/>
                <a:gd name="T18" fmla="*/ 0 w 145"/>
                <a:gd name="T19" fmla="*/ 90 h 177"/>
                <a:gd name="T20" fmla="*/ 3 w 145"/>
                <a:gd name="T21" fmla="*/ 86 h 177"/>
                <a:gd name="T22" fmla="*/ 3 w 145"/>
                <a:gd name="T23" fmla="*/ 51 h 177"/>
                <a:gd name="T24" fmla="*/ 0 w 145"/>
                <a:gd name="T25" fmla="*/ 38 h 177"/>
                <a:gd name="T26" fmla="*/ 6 w 145"/>
                <a:gd name="T27" fmla="*/ 35 h 177"/>
                <a:gd name="T28" fmla="*/ 6 w 145"/>
                <a:gd name="T29" fmla="*/ 25 h 177"/>
                <a:gd name="T30" fmla="*/ 16 w 145"/>
                <a:gd name="T31" fmla="*/ 9 h 177"/>
                <a:gd name="T32" fmla="*/ 19 w 145"/>
                <a:gd name="T33" fmla="*/ 0 h 177"/>
                <a:gd name="T34" fmla="*/ 32 w 145"/>
                <a:gd name="T35" fmla="*/ 3 h 177"/>
                <a:gd name="T36" fmla="*/ 51 w 145"/>
                <a:gd name="T37" fmla="*/ 12 h 177"/>
                <a:gd name="T38" fmla="*/ 51 w 145"/>
                <a:gd name="T39" fmla="*/ 19 h 177"/>
                <a:gd name="T40" fmla="*/ 58 w 145"/>
                <a:gd name="T41" fmla="*/ 25 h 177"/>
                <a:gd name="T42" fmla="*/ 80 w 145"/>
                <a:gd name="T43" fmla="*/ 32 h 177"/>
                <a:gd name="T44" fmla="*/ 87 w 145"/>
                <a:gd name="T45" fmla="*/ 38 h 177"/>
                <a:gd name="T46" fmla="*/ 93 w 145"/>
                <a:gd name="T47" fmla="*/ 32 h 177"/>
                <a:gd name="T48" fmla="*/ 93 w 145"/>
                <a:gd name="T49" fmla="*/ 19 h 177"/>
                <a:gd name="T50" fmla="*/ 103 w 145"/>
                <a:gd name="T51" fmla="*/ 6 h 177"/>
                <a:gd name="T52" fmla="*/ 119 w 145"/>
                <a:gd name="T53" fmla="*/ 6 h 177"/>
                <a:gd name="T54" fmla="*/ 119 w 145"/>
                <a:gd name="T55" fmla="*/ 12 h 177"/>
                <a:gd name="T56" fmla="*/ 128 w 145"/>
                <a:gd name="T57" fmla="*/ 16 h 177"/>
                <a:gd name="T58" fmla="*/ 138 w 145"/>
                <a:gd name="T59" fmla="*/ 19 h 177"/>
                <a:gd name="T60" fmla="*/ 138 w 145"/>
                <a:gd name="T61" fmla="*/ 25 h 177"/>
                <a:gd name="T62" fmla="*/ 135 w 145"/>
                <a:gd name="T63" fmla="*/ 41 h 177"/>
                <a:gd name="T64" fmla="*/ 138 w 145"/>
                <a:gd name="T65" fmla="*/ 48 h 177"/>
                <a:gd name="T66" fmla="*/ 141 w 145"/>
                <a:gd name="T67" fmla="*/ 54 h 177"/>
                <a:gd name="T68" fmla="*/ 141 w 145"/>
                <a:gd name="T69" fmla="*/ 77 h 177"/>
                <a:gd name="T70" fmla="*/ 145 w 145"/>
                <a:gd name="T71" fmla="*/ 99 h 177"/>
                <a:gd name="T72" fmla="*/ 145 w 145"/>
                <a:gd name="T73" fmla="*/ 122 h 177"/>
                <a:gd name="T74" fmla="*/ 145 w 145"/>
                <a:gd name="T75" fmla="*/ 144 h 177"/>
                <a:gd name="T76" fmla="*/ 145 w 145"/>
                <a:gd name="T77" fmla="*/ 170 h 177"/>
                <a:gd name="T78" fmla="*/ 138 w 145"/>
                <a:gd name="T79" fmla="*/ 177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5"/>
                <a:gd name="T121" fmla="*/ 0 h 177"/>
                <a:gd name="T122" fmla="*/ 145 w 145"/>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5" h="177">
                  <a:moveTo>
                    <a:pt x="138" y="177"/>
                  </a:moveTo>
                  <a:lnTo>
                    <a:pt x="128" y="170"/>
                  </a:lnTo>
                  <a:lnTo>
                    <a:pt x="119" y="164"/>
                  </a:lnTo>
                  <a:lnTo>
                    <a:pt x="109" y="160"/>
                  </a:lnTo>
                  <a:lnTo>
                    <a:pt x="100" y="154"/>
                  </a:lnTo>
                  <a:lnTo>
                    <a:pt x="90" y="148"/>
                  </a:lnTo>
                  <a:lnTo>
                    <a:pt x="80" y="141"/>
                  </a:lnTo>
                  <a:lnTo>
                    <a:pt x="74" y="135"/>
                  </a:lnTo>
                  <a:lnTo>
                    <a:pt x="64" y="128"/>
                  </a:lnTo>
                  <a:lnTo>
                    <a:pt x="54" y="131"/>
                  </a:lnTo>
                  <a:lnTo>
                    <a:pt x="51" y="131"/>
                  </a:lnTo>
                  <a:lnTo>
                    <a:pt x="48" y="131"/>
                  </a:lnTo>
                  <a:lnTo>
                    <a:pt x="45" y="125"/>
                  </a:lnTo>
                  <a:lnTo>
                    <a:pt x="22" y="125"/>
                  </a:lnTo>
                  <a:lnTo>
                    <a:pt x="19" y="115"/>
                  </a:lnTo>
                  <a:lnTo>
                    <a:pt x="16" y="112"/>
                  </a:lnTo>
                  <a:lnTo>
                    <a:pt x="9" y="112"/>
                  </a:lnTo>
                  <a:lnTo>
                    <a:pt x="6" y="109"/>
                  </a:lnTo>
                  <a:lnTo>
                    <a:pt x="6" y="103"/>
                  </a:lnTo>
                  <a:lnTo>
                    <a:pt x="0" y="90"/>
                  </a:lnTo>
                  <a:lnTo>
                    <a:pt x="3" y="90"/>
                  </a:lnTo>
                  <a:lnTo>
                    <a:pt x="3" y="86"/>
                  </a:lnTo>
                  <a:lnTo>
                    <a:pt x="6" y="70"/>
                  </a:lnTo>
                  <a:lnTo>
                    <a:pt x="3" y="51"/>
                  </a:lnTo>
                  <a:lnTo>
                    <a:pt x="0" y="41"/>
                  </a:lnTo>
                  <a:lnTo>
                    <a:pt x="0" y="38"/>
                  </a:lnTo>
                  <a:lnTo>
                    <a:pt x="6" y="35"/>
                  </a:lnTo>
                  <a:lnTo>
                    <a:pt x="6" y="32"/>
                  </a:lnTo>
                  <a:lnTo>
                    <a:pt x="6" y="25"/>
                  </a:lnTo>
                  <a:lnTo>
                    <a:pt x="6" y="19"/>
                  </a:lnTo>
                  <a:lnTo>
                    <a:pt x="16" y="9"/>
                  </a:lnTo>
                  <a:lnTo>
                    <a:pt x="19" y="9"/>
                  </a:lnTo>
                  <a:lnTo>
                    <a:pt x="19" y="0"/>
                  </a:lnTo>
                  <a:lnTo>
                    <a:pt x="25" y="6"/>
                  </a:lnTo>
                  <a:lnTo>
                    <a:pt x="32" y="3"/>
                  </a:lnTo>
                  <a:lnTo>
                    <a:pt x="38" y="6"/>
                  </a:lnTo>
                  <a:lnTo>
                    <a:pt x="51" y="12"/>
                  </a:lnTo>
                  <a:lnTo>
                    <a:pt x="51" y="19"/>
                  </a:lnTo>
                  <a:lnTo>
                    <a:pt x="58" y="25"/>
                  </a:lnTo>
                  <a:lnTo>
                    <a:pt x="74" y="29"/>
                  </a:lnTo>
                  <a:lnTo>
                    <a:pt x="80" y="32"/>
                  </a:lnTo>
                  <a:lnTo>
                    <a:pt x="83" y="38"/>
                  </a:lnTo>
                  <a:lnTo>
                    <a:pt x="87" y="38"/>
                  </a:lnTo>
                  <a:lnTo>
                    <a:pt x="90" y="35"/>
                  </a:lnTo>
                  <a:lnTo>
                    <a:pt x="93" y="32"/>
                  </a:lnTo>
                  <a:lnTo>
                    <a:pt x="96" y="29"/>
                  </a:lnTo>
                  <a:lnTo>
                    <a:pt x="93" y="19"/>
                  </a:lnTo>
                  <a:lnTo>
                    <a:pt x="93" y="16"/>
                  </a:lnTo>
                  <a:lnTo>
                    <a:pt x="103" y="6"/>
                  </a:lnTo>
                  <a:lnTo>
                    <a:pt x="112" y="3"/>
                  </a:lnTo>
                  <a:lnTo>
                    <a:pt x="119" y="6"/>
                  </a:lnTo>
                  <a:lnTo>
                    <a:pt x="119" y="9"/>
                  </a:lnTo>
                  <a:lnTo>
                    <a:pt x="119" y="12"/>
                  </a:lnTo>
                  <a:lnTo>
                    <a:pt x="122" y="12"/>
                  </a:lnTo>
                  <a:lnTo>
                    <a:pt x="128" y="16"/>
                  </a:lnTo>
                  <a:lnTo>
                    <a:pt x="138" y="16"/>
                  </a:lnTo>
                  <a:lnTo>
                    <a:pt x="138" y="19"/>
                  </a:lnTo>
                  <a:lnTo>
                    <a:pt x="138" y="22"/>
                  </a:lnTo>
                  <a:lnTo>
                    <a:pt x="138" y="25"/>
                  </a:lnTo>
                  <a:lnTo>
                    <a:pt x="138" y="38"/>
                  </a:lnTo>
                  <a:lnTo>
                    <a:pt x="135" y="41"/>
                  </a:lnTo>
                  <a:lnTo>
                    <a:pt x="138" y="45"/>
                  </a:lnTo>
                  <a:lnTo>
                    <a:pt x="138" y="48"/>
                  </a:lnTo>
                  <a:lnTo>
                    <a:pt x="138" y="51"/>
                  </a:lnTo>
                  <a:lnTo>
                    <a:pt x="141" y="54"/>
                  </a:lnTo>
                  <a:lnTo>
                    <a:pt x="141" y="64"/>
                  </a:lnTo>
                  <a:lnTo>
                    <a:pt x="141" y="77"/>
                  </a:lnTo>
                  <a:lnTo>
                    <a:pt x="141" y="90"/>
                  </a:lnTo>
                  <a:lnTo>
                    <a:pt x="145" y="99"/>
                  </a:lnTo>
                  <a:lnTo>
                    <a:pt x="145" y="112"/>
                  </a:lnTo>
                  <a:lnTo>
                    <a:pt x="145" y="122"/>
                  </a:lnTo>
                  <a:lnTo>
                    <a:pt x="145" y="135"/>
                  </a:lnTo>
                  <a:lnTo>
                    <a:pt x="145" y="144"/>
                  </a:lnTo>
                  <a:lnTo>
                    <a:pt x="145" y="157"/>
                  </a:lnTo>
                  <a:lnTo>
                    <a:pt x="145" y="170"/>
                  </a:lnTo>
                  <a:lnTo>
                    <a:pt x="138" y="170"/>
                  </a:lnTo>
                  <a:lnTo>
                    <a:pt x="138" y="177"/>
                  </a:lnTo>
                  <a:close/>
                </a:path>
              </a:pathLst>
            </a:custGeom>
            <a:solidFill>
              <a:srgbClr val="CCCCCC"/>
            </a:solidFill>
            <a:ln w="9525">
              <a:noFill/>
              <a:round/>
              <a:headEnd/>
              <a:tailEnd/>
            </a:ln>
          </p:spPr>
          <p:txBody>
            <a:bodyPr/>
            <a:lstStyle/>
            <a:p>
              <a:endParaRPr lang="en-US"/>
            </a:p>
          </p:txBody>
        </p:sp>
        <p:sp>
          <p:nvSpPr>
            <p:cNvPr id="32057" name="Freeform 489"/>
            <p:cNvSpPr>
              <a:spLocks/>
            </p:cNvSpPr>
            <p:nvPr/>
          </p:nvSpPr>
          <p:spPr bwMode="auto">
            <a:xfrm>
              <a:off x="2829" y="2144"/>
              <a:ext cx="200" cy="248"/>
            </a:xfrm>
            <a:custGeom>
              <a:avLst/>
              <a:gdLst>
                <a:gd name="T0" fmla="*/ 128 w 145"/>
                <a:gd name="T1" fmla="*/ 170 h 177"/>
                <a:gd name="T2" fmla="*/ 109 w 145"/>
                <a:gd name="T3" fmla="*/ 160 h 177"/>
                <a:gd name="T4" fmla="*/ 90 w 145"/>
                <a:gd name="T5" fmla="*/ 148 h 177"/>
                <a:gd name="T6" fmla="*/ 74 w 145"/>
                <a:gd name="T7" fmla="*/ 135 h 177"/>
                <a:gd name="T8" fmla="*/ 54 w 145"/>
                <a:gd name="T9" fmla="*/ 131 h 177"/>
                <a:gd name="T10" fmla="*/ 48 w 145"/>
                <a:gd name="T11" fmla="*/ 131 h 177"/>
                <a:gd name="T12" fmla="*/ 22 w 145"/>
                <a:gd name="T13" fmla="*/ 125 h 177"/>
                <a:gd name="T14" fmla="*/ 16 w 145"/>
                <a:gd name="T15" fmla="*/ 112 h 177"/>
                <a:gd name="T16" fmla="*/ 6 w 145"/>
                <a:gd name="T17" fmla="*/ 109 h 177"/>
                <a:gd name="T18" fmla="*/ 0 w 145"/>
                <a:gd name="T19" fmla="*/ 90 h 177"/>
                <a:gd name="T20" fmla="*/ 3 w 145"/>
                <a:gd name="T21" fmla="*/ 86 h 177"/>
                <a:gd name="T22" fmla="*/ 3 w 145"/>
                <a:gd name="T23" fmla="*/ 51 h 177"/>
                <a:gd name="T24" fmla="*/ 0 w 145"/>
                <a:gd name="T25" fmla="*/ 38 h 177"/>
                <a:gd name="T26" fmla="*/ 6 w 145"/>
                <a:gd name="T27" fmla="*/ 35 h 177"/>
                <a:gd name="T28" fmla="*/ 6 w 145"/>
                <a:gd name="T29" fmla="*/ 25 h 177"/>
                <a:gd name="T30" fmla="*/ 16 w 145"/>
                <a:gd name="T31" fmla="*/ 9 h 177"/>
                <a:gd name="T32" fmla="*/ 19 w 145"/>
                <a:gd name="T33" fmla="*/ 0 h 177"/>
                <a:gd name="T34" fmla="*/ 32 w 145"/>
                <a:gd name="T35" fmla="*/ 3 h 177"/>
                <a:gd name="T36" fmla="*/ 51 w 145"/>
                <a:gd name="T37" fmla="*/ 12 h 177"/>
                <a:gd name="T38" fmla="*/ 51 w 145"/>
                <a:gd name="T39" fmla="*/ 19 h 177"/>
                <a:gd name="T40" fmla="*/ 58 w 145"/>
                <a:gd name="T41" fmla="*/ 25 h 177"/>
                <a:gd name="T42" fmla="*/ 80 w 145"/>
                <a:gd name="T43" fmla="*/ 32 h 177"/>
                <a:gd name="T44" fmla="*/ 87 w 145"/>
                <a:gd name="T45" fmla="*/ 38 h 177"/>
                <a:gd name="T46" fmla="*/ 93 w 145"/>
                <a:gd name="T47" fmla="*/ 32 h 177"/>
                <a:gd name="T48" fmla="*/ 93 w 145"/>
                <a:gd name="T49" fmla="*/ 19 h 177"/>
                <a:gd name="T50" fmla="*/ 103 w 145"/>
                <a:gd name="T51" fmla="*/ 6 h 177"/>
                <a:gd name="T52" fmla="*/ 119 w 145"/>
                <a:gd name="T53" fmla="*/ 6 h 177"/>
                <a:gd name="T54" fmla="*/ 119 w 145"/>
                <a:gd name="T55" fmla="*/ 12 h 177"/>
                <a:gd name="T56" fmla="*/ 128 w 145"/>
                <a:gd name="T57" fmla="*/ 16 h 177"/>
                <a:gd name="T58" fmla="*/ 138 w 145"/>
                <a:gd name="T59" fmla="*/ 19 h 177"/>
                <a:gd name="T60" fmla="*/ 138 w 145"/>
                <a:gd name="T61" fmla="*/ 25 h 177"/>
                <a:gd name="T62" fmla="*/ 135 w 145"/>
                <a:gd name="T63" fmla="*/ 41 h 177"/>
                <a:gd name="T64" fmla="*/ 138 w 145"/>
                <a:gd name="T65" fmla="*/ 48 h 177"/>
                <a:gd name="T66" fmla="*/ 141 w 145"/>
                <a:gd name="T67" fmla="*/ 54 h 177"/>
                <a:gd name="T68" fmla="*/ 141 w 145"/>
                <a:gd name="T69" fmla="*/ 77 h 177"/>
                <a:gd name="T70" fmla="*/ 145 w 145"/>
                <a:gd name="T71" fmla="*/ 99 h 177"/>
                <a:gd name="T72" fmla="*/ 145 w 145"/>
                <a:gd name="T73" fmla="*/ 122 h 177"/>
                <a:gd name="T74" fmla="*/ 145 w 145"/>
                <a:gd name="T75" fmla="*/ 144 h 177"/>
                <a:gd name="T76" fmla="*/ 145 w 145"/>
                <a:gd name="T77" fmla="*/ 170 h 177"/>
                <a:gd name="T78" fmla="*/ 138 w 145"/>
                <a:gd name="T79" fmla="*/ 177 h 1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5"/>
                <a:gd name="T121" fmla="*/ 0 h 177"/>
                <a:gd name="T122" fmla="*/ 145 w 145"/>
                <a:gd name="T123" fmla="*/ 177 h 1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5" h="177">
                  <a:moveTo>
                    <a:pt x="138" y="177"/>
                  </a:moveTo>
                  <a:lnTo>
                    <a:pt x="128" y="170"/>
                  </a:lnTo>
                  <a:lnTo>
                    <a:pt x="119" y="164"/>
                  </a:lnTo>
                  <a:lnTo>
                    <a:pt x="109" y="160"/>
                  </a:lnTo>
                  <a:lnTo>
                    <a:pt x="100" y="154"/>
                  </a:lnTo>
                  <a:lnTo>
                    <a:pt x="90" y="148"/>
                  </a:lnTo>
                  <a:lnTo>
                    <a:pt x="80" y="141"/>
                  </a:lnTo>
                  <a:lnTo>
                    <a:pt x="74" y="135"/>
                  </a:lnTo>
                  <a:lnTo>
                    <a:pt x="64" y="128"/>
                  </a:lnTo>
                  <a:lnTo>
                    <a:pt x="54" y="131"/>
                  </a:lnTo>
                  <a:lnTo>
                    <a:pt x="51" y="131"/>
                  </a:lnTo>
                  <a:lnTo>
                    <a:pt x="48" y="131"/>
                  </a:lnTo>
                  <a:lnTo>
                    <a:pt x="45" y="125"/>
                  </a:lnTo>
                  <a:lnTo>
                    <a:pt x="22" y="125"/>
                  </a:lnTo>
                  <a:lnTo>
                    <a:pt x="19" y="115"/>
                  </a:lnTo>
                  <a:lnTo>
                    <a:pt x="16" y="112"/>
                  </a:lnTo>
                  <a:lnTo>
                    <a:pt x="9" y="112"/>
                  </a:lnTo>
                  <a:lnTo>
                    <a:pt x="6" y="109"/>
                  </a:lnTo>
                  <a:lnTo>
                    <a:pt x="6" y="103"/>
                  </a:lnTo>
                  <a:lnTo>
                    <a:pt x="0" y="90"/>
                  </a:lnTo>
                  <a:lnTo>
                    <a:pt x="3" y="90"/>
                  </a:lnTo>
                  <a:lnTo>
                    <a:pt x="3" y="86"/>
                  </a:lnTo>
                  <a:lnTo>
                    <a:pt x="6" y="70"/>
                  </a:lnTo>
                  <a:lnTo>
                    <a:pt x="3" y="51"/>
                  </a:lnTo>
                  <a:lnTo>
                    <a:pt x="0" y="41"/>
                  </a:lnTo>
                  <a:lnTo>
                    <a:pt x="0" y="38"/>
                  </a:lnTo>
                  <a:lnTo>
                    <a:pt x="6" y="35"/>
                  </a:lnTo>
                  <a:lnTo>
                    <a:pt x="6" y="32"/>
                  </a:lnTo>
                  <a:lnTo>
                    <a:pt x="6" y="25"/>
                  </a:lnTo>
                  <a:lnTo>
                    <a:pt x="6" y="19"/>
                  </a:lnTo>
                  <a:lnTo>
                    <a:pt x="16" y="9"/>
                  </a:lnTo>
                  <a:lnTo>
                    <a:pt x="19" y="9"/>
                  </a:lnTo>
                  <a:lnTo>
                    <a:pt x="19" y="0"/>
                  </a:lnTo>
                  <a:lnTo>
                    <a:pt x="25" y="6"/>
                  </a:lnTo>
                  <a:lnTo>
                    <a:pt x="32" y="3"/>
                  </a:lnTo>
                  <a:lnTo>
                    <a:pt x="38" y="6"/>
                  </a:lnTo>
                  <a:lnTo>
                    <a:pt x="51" y="12"/>
                  </a:lnTo>
                  <a:lnTo>
                    <a:pt x="51" y="19"/>
                  </a:lnTo>
                  <a:lnTo>
                    <a:pt x="58" y="25"/>
                  </a:lnTo>
                  <a:lnTo>
                    <a:pt x="74" y="29"/>
                  </a:lnTo>
                  <a:lnTo>
                    <a:pt x="80" y="32"/>
                  </a:lnTo>
                  <a:lnTo>
                    <a:pt x="83" y="38"/>
                  </a:lnTo>
                  <a:lnTo>
                    <a:pt x="87" y="38"/>
                  </a:lnTo>
                  <a:lnTo>
                    <a:pt x="90" y="35"/>
                  </a:lnTo>
                  <a:lnTo>
                    <a:pt x="93" y="32"/>
                  </a:lnTo>
                  <a:lnTo>
                    <a:pt x="96" y="29"/>
                  </a:lnTo>
                  <a:lnTo>
                    <a:pt x="93" y="19"/>
                  </a:lnTo>
                  <a:lnTo>
                    <a:pt x="93" y="16"/>
                  </a:lnTo>
                  <a:lnTo>
                    <a:pt x="103" y="6"/>
                  </a:lnTo>
                  <a:lnTo>
                    <a:pt x="112" y="3"/>
                  </a:lnTo>
                  <a:lnTo>
                    <a:pt x="119" y="6"/>
                  </a:lnTo>
                  <a:lnTo>
                    <a:pt x="119" y="9"/>
                  </a:lnTo>
                  <a:lnTo>
                    <a:pt x="119" y="12"/>
                  </a:lnTo>
                  <a:lnTo>
                    <a:pt x="122" y="12"/>
                  </a:lnTo>
                  <a:lnTo>
                    <a:pt x="128" y="16"/>
                  </a:lnTo>
                  <a:lnTo>
                    <a:pt x="138" y="16"/>
                  </a:lnTo>
                  <a:lnTo>
                    <a:pt x="138" y="19"/>
                  </a:lnTo>
                  <a:lnTo>
                    <a:pt x="138" y="22"/>
                  </a:lnTo>
                  <a:lnTo>
                    <a:pt x="138" y="25"/>
                  </a:lnTo>
                  <a:lnTo>
                    <a:pt x="138" y="38"/>
                  </a:lnTo>
                  <a:lnTo>
                    <a:pt x="135" y="41"/>
                  </a:lnTo>
                  <a:lnTo>
                    <a:pt x="138" y="45"/>
                  </a:lnTo>
                  <a:lnTo>
                    <a:pt x="138" y="48"/>
                  </a:lnTo>
                  <a:lnTo>
                    <a:pt x="138" y="51"/>
                  </a:lnTo>
                  <a:lnTo>
                    <a:pt x="141" y="54"/>
                  </a:lnTo>
                  <a:lnTo>
                    <a:pt x="141" y="64"/>
                  </a:lnTo>
                  <a:lnTo>
                    <a:pt x="141" y="77"/>
                  </a:lnTo>
                  <a:lnTo>
                    <a:pt x="141" y="90"/>
                  </a:lnTo>
                  <a:lnTo>
                    <a:pt x="145" y="99"/>
                  </a:lnTo>
                  <a:lnTo>
                    <a:pt x="145" y="112"/>
                  </a:lnTo>
                  <a:lnTo>
                    <a:pt x="145" y="122"/>
                  </a:lnTo>
                  <a:lnTo>
                    <a:pt x="145" y="135"/>
                  </a:lnTo>
                  <a:lnTo>
                    <a:pt x="145" y="144"/>
                  </a:lnTo>
                  <a:lnTo>
                    <a:pt x="145" y="157"/>
                  </a:lnTo>
                  <a:lnTo>
                    <a:pt x="145" y="170"/>
                  </a:lnTo>
                  <a:lnTo>
                    <a:pt x="138" y="170"/>
                  </a:lnTo>
                  <a:lnTo>
                    <a:pt x="138" y="177"/>
                  </a:lnTo>
                </a:path>
              </a:pathLst>
            </a:custGeom>
            <a:noFill/>
            <a:ln w="0">
              <a:solidFill>
                <a:srgbClr val="7F7F7F"/>
              </a:solidFill>
              <a:round/>
              <a:headEnd/>
              <a:tailEnd/>
            </a:ln>
          </p:spPr>
          <p:txBody>
            <a:bodyPr/>
            <a:lstStyle/>
            <a:p>
              <a:endParaRPr lang="en-US"/>
            </a:p>
          </p:txBody>
        </p:sp>
        <p:sp>
          <p:nvSpPr>
            <p:cNvPr id="32058" name="Freeform 490"/>
            <p:cNvSpPr>
              <a:spLocks/>
            </p:cNvSpPr>
            <p:nvPr/>
          </p:nvSpPr>
          <p:spPr bwMode="auto">
            <a:xfrm>
              <a:off x="2887" y="2323"/>
              <a:ext cx="133" cy="289"/>
            </a:xfrm>
            <a:custGeom>
              <a:avLst/>
              <a:gdLst>
                <a:gd name="T0" fmla="*/ 96 w 96"/>
                <a:gd name="T1" fmla="*/ 61 h 206"/>
                <a:gd name="T2" fmla="*/ 96 w 96"/>
                <a:gd name="T3" fmla="*/ 87 h 206"/>
                <a:gd name="T4" fmla="*/ 86 w 96"/>
                <a:gd name="T5" fmla="*/ 100 h 206"/>
                <a:gd name="T6" fmla="*/ 80 w 96"/>
                <a:gd name="T7" fmla="*/ 116 h 206"/>
                <a:gd name="T8" fmla="*/ 80 w 96"/>
                <a:gd name="T9" fmla="*/ 122 h 206"/>
                <a:gd name="T10" fmla="*/ 77 w 96"/>
                <a:gd name="T11" fmla="*/ 135 h 206"/>
                <a:gd name="T12" fmla="*/ 80 w 96"/>
                <a:gd name="T13" fmla="*/ 135 h 206"/>
                <a:gd name="T14" fmla="*/ 86 w 96"/>
                <a:gd name="T15" fmla="*/ 158 h 206"/>
                <a:gd name="T16" fmla="*/ 86 w 96"/>
                <a:gd name="T17" fmla="*/ 161 h 206"/>
                <a:gd name="T18" fmla="*/ 77 w 96"/>
                <a:gd name="T19" fmla="*/ 164 h 206"/>
                <a:gd name="T20" fmla="*/ 70 w 96"/>
                <a:gd name="T21" fmla="*/ 177 h 206"/>
                <a:gd name="T22" fmla="*/ 67 w 96"/>
                <a:gd name="T23" fmla="*/ 180 h 206"/>
                <a:gd name="T24" fmla="*/ 51 w 96"/>
                <a:gd name="T25" fmla="*/ 187 h 206"/>
                <a:gd name="T26" fmla="*/ 51 w 96"/>
                <a:gd name="T27" fmla="*/ 190 h 206"/>
                <a:gd name="T28" fmla="*/ 41 w 96"/>
                <a:gd name="T29" fmla="*/ 200 h 206"/>
                <a:gd name="T30" fmla="*/ 29 w 96"/>
                <a:gd name="T31" fmla="*/ 200 h 206"/>
                <a:gd name="T32" fmla="*/ 22 w 96"/>
                <a:gd name="T33" fmla="*/ 206 h 206"/>
                <a:gd name="T34" fmla="*/ 16 w 96"/>
                <a:gd name="T35" fmla="*/ 190 h 206"/>
                <a:gd name="T36" fmla="*/ 9 w 96"/>
                <a:gd name="T37" fmla="*/ 184 h 206"/>
                <a:gd name="T38" fmla="*/ 6 w 96"/>
                <a:gd name="T39" fmla="*/ 174 h 206"/>
                <a:gd name="T40" fmla="*/ 16 w 96"/>
                <a:gd name="T41" fmla="*/ 174 h 206"/>
                <a:gd name="T42" fmla="*/ 16 w 96"/>
                <a:gd name="T43" fmla="*/ 171 h 206"/>
                <a:gd name="T44" fmla="*/ 12 w 96"/>
                <a:gd name="T45" fmla="*/ 148 h 206"/>
                <a:gd name="T46" fmla="*/ 9 w 96"/>
                <a:gd name="T47" fmla="*/ 135 h 206"/>
                <a:gd name="T48" fmla="*/ 6 w 96"/>
                <a:gd name="T49" fmla="*/ 132 h 206"/>
                <a:gd name="T50" fmla="*/ 0 w 96"/>
                <a:gd name="T51" fmla="*/ 116 h 206"/>
                <a:gd name="T52" fmla="*/ 0 w 96"/>
                <a:gd name="T53" fmla="*/ 113 h 206"/>
                <a:gd name="T54" fmla="*/ 16 w 96"/>
                <a:gd name="T55" fmla="*/ 84 h 206"/>
                <a:gd name="T56" fmla="*/ 19 w 96"/>
                <a:gd name="T57" fmla="*/ 42 h 206"/>
                <a:gd name="T58" fmla="*/ 16 w 96"/>
                <a:gd name="T59" fmla="*/ 32 h 206"/>
                <a:gd name="T60" fmla="*/ 12 w 96"/>
                <a:gd name="T61" fmla="*/ 3 h 206"/>
                <a:gd name="T62" fmla="*/ 32 w 96"/>
                <a:gd name="T63" fmla="*/ 7 h 206"/>
                <a:gd name="T64" fmla="*/ 48 w 96"/>
                <a:gd name="T65" fmla="*/ 20 h 206"/>
                <a:gd name="T66" fmla="*/ 67 w 96"/>
                <a:gd name="T67" fmla="*/ 32 h 206"/>
                <a:gd name="T68" fmla="*/ 86 w 96"/>
                <a:gd name="T69" fmla="*/ 42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
                <a:gd name="T106" fmla="*/ 0 h 206"/>
                <a:gd name="T107" fmla="*/ 96 w 96"/>
                <a:gd name="T108" fmla="*/ 206 h 2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 h="206">
                  <a:moveTo>
                    <a:pt x="96" y="49"/>
                  </a:moveTo>
                  <a:lnTo>
                    <a:pt x="96" y="61"/>
                  </a:lnTo>
                  <a:lnTo>
                    <a:pt x="96" y="74"/>
                  </a:lnTo>
                  <a:lnTo>
                    <a:pt x="96" y="87"/>
                  </a:lnTo>
                  <a:lnTo>
                    <a:pt x="96" y="97"/>
                  </a:lnTo>
                  <a:lnTo>
                    <a:pt x="86" y="100"/>
                  </a:lnTo>
                  <a:lnTo>
                    <a:pt x="86" y="106"/>
                  </a:lnTo>
                  <a:lnTo>
                    <a:pt x="80" y="116"/>
                  </a:lnTo>
                  <a:lnTo>
                    <a:pt x="80" y="119"/>
                  </a:lnTo>
                  <a:lnTo>
                    <a:pt x="80" y="122"/>
                  </a:lnTo>
                  <a:lnTo>
                    <a:pt x="80" y="129"/>
                  </a:lnTo>
                  <a:lnTo>
                    <a:pt x="77" y="135"/>
                  </a:lnTo>
                  <a:lnTo>
                    <a:pt x="77" y="139"/>
                  </a:lnTo>
                  <a:lnTo>
                    <a:pt x="80" y="135"/>
                  </a:lnTo>
                  <a:lnTo>
                    <a:pt x="83" y="145"/>
                  </a:lnTo>
                  <a:lnTo>
                    <a:pt x="86" y="158"/>
                  </a:lnTo>
                  <a:lnTo>
                    <a:pt x="86" y="161"/>
                  </a:lnTo>
                  <a:lnTo>
                    <a:pt x="77" y="161"/>
                  </a:lnTo>
                  <a:lnTo>
                    <a:pt x="77" y="164"/>
                  </a:lnTo>
                  <a:lnTo>
                    <a:pt x="77" y="171"/>
                  </a:lnTo>
                  <a:lnTo>
                    <a:pt x="70" y="177"/>
                  </a:lnTo>
                  <a:lnTo>
                    <a:pt x="70" y="180"/>
                  </a:lnTo>
                  <a:lnTo>
                    <a:pt x="67" y="180"/>
                  </a:lnTo>
                  <a:lnTo>
                    <a:pt x="64" y="184"/>
                  </a:lnTo>
                  <a:lnTo>
                    <a:pt x="51" y="187"/>
                  </a:lnTo>
                  <a:lnTo>
                    <a:pt x="51" y="190"/>
                  </a:lnTo>
                  <a:lnTo>
                    <a:pt x="48" y="200"/>
                  </a:lnTo>
                  <a:lnTo>
                    <a:pt x="41" y="200"/>
                  </a:lnTo>
                  <a:lnTo>
                    <a:pt x="32" y="206"/>
                  </a:lnTo>
                  <a:lnTo>
                    <a:pt x="29" y="200"/>
                  </a:lnTo>
                  <a:lnTo>
                    <a:pt x="29" y="203"/>
                  </a:lnTo>
                  <a:lnTo>
                    <a:pt x="22" y="206"/>
                  </a:lnTo>
                  <a:lnTo>
                    <a:pt x="19" y="206"/>
                  </a:lnTo>
                  <a:lnTo>
                    <a:pt x="16" y="190"/>
                  </a:lnTo>
                  <a:lnTo>
                    <a:pt x="12" y="187"/>
                  </a:lnTo>
                  <a:lnTo>
                    <a:pt x="9" y="184"/>
                  </a:lnTo>
                  <a:lnTo>
                    <a:pt x="6" y="180"/>
                  </a:lnTo>
                  <a:lnTo>
                    <a:pt x="6" y="174"/>
                  </a:lnTo>
                  <a:lnTo>
                    <a:pt x="16" y="174"/>
                  </a:lnTo>
                  <a:lnTo>
                    <a:pt x="16" y="171"/>
                  </a:lnTo>
                  <a:lnTo>
                    <a:pt x="12" y="161"/>
                  </a:lnTo>
                  <a:lnTo>
                    <a:pt x="12" y="148"/>
                  </a:lnTo>
                  <a:lnTo>
                    <a:pt x="9" y="135"/>
                  </a:lnTo>
                  <a:lnTo>
                    <a:pt x="6" y="132"/>
                  </a:lnTo>
                  <a:lnTo>
                    <a:pt x="0" y="122"/>
                  </a:lnTo>
                  <a:lnTo>
                    <a:pt x="0" y="116"/>
                  </a:lnTo>
                  <a:lnTo>
                    <a:pt x="0" y="113"/>
                  </a:lnTo>
                  <a:lnTo>
                    <a:pt x="3" y="106"/>
                  </a:lnTo>
                  <a:lnTo>
                    <a:pt x="16" y="84"/>
                  </a:lnTo>
                  <a:lnTo>
                    <a:pt x="16" y="61"/>
                  </a:lnTo>
                  <a:lnTo>
                    <a:pt x="19" y="42"/>
                  </a:lnTo>
                  <a:lnTo>
                    <a:pt x="22" y="39"/>
                  </a:lnTo>
                  <a:lnTo>
                    <a:pt x="16" y="32"/>
                  </a:lnTo>
                  <a:lnTo>
                    <a:pt x="12" y="23"/>
                  </a:lnTo>
                  <a:lnTo>
                    <a:pt x="12" y="3"/>
                  </a:lnTo>
                  <a:lnTo>
                    <a:pt x="22" y="0"/>
                  </a:lnTo>
                  <a:lnTo>
                    <a:pt x="32" y="7"/>
                  </a:lnTo>
                  <a:lnTo>
                    <a:pt x="38" y="13"/>
                  </a:lnTo>
                  <a:lnTo>
                    <a:pt x="48" y="20"/>
                  </a:lnTo>
                  <a:lnTo>
                    <a:pt x="58" y="26"/>
                  </a:lnTo>
                  <a:lnTo>
                    <a:pt x="67" y="32"/>
                  </a:lnTo>
                  <a:lnTo>
                    <a:pt x="77" y="36"/>
                  </a:lnTo>
                  <a:lnTo>
                    <a:pt x="86" y="42"/>
                  </a:lnTo>
                  <a:lnTo>
                    <a:pt x="96" y="49"/>
                  </a:lnTo>
                  <a:close/>
                </a:path>
              </a:pathLst>
            </a:custGeom>
            <a:solidFill>
              <a:srgbClr val="CCCCCC"/>
            </a:solidFill>
            <a:ln w="9525">
              <a:noFill/>
              <a:round/>
              <a:headEnd/>
              <a:tailEnd/>
            </a:ln>
          </p:spPr>
          <p:txBody>
            <a:bodyPr/>
            <a:lstStyle/>
            <a:p>
              <a:endParaRPr lang="en-US"/>
            </a:p>
          </p:txBody>
        </p:sp>
        <p:sp>
          <p:nvSpPr>
            <p:cNvPr id="32059" name="Freeform 491"/>
            <p:cNvSpPr>
              <a:spLocks/>
            </p:cNvSpPr>
            <p:nvPr/>
          </p:nvSpPr>
          <p:spPr bwMode="auto">
            <a:xfrm>
              <a:off x="2887" y="2323"/>
              <a:ext cx="133" cy="289"/>
            </a:xfrm>
            <a:custGeom>
              <a:avLst/>
              <a:gdLst>
                <a:gd name="T0" fmla="*/ 96 w 96"/>
                <a:gd name="T1" fmla="*/ 61 h 206"/>
                <a:gd name="T2" fmla="*/ 96 w 96"/>
                <a:gd name="T3" fmla="*/ 87 h 206"/>
                <a:gd name="T4" fmla="*/ 86 w 96"/>
                <a:gd name="T5" fmla="*/ 100 h 206"/>
                <a:gd name="T6" fmla="*/ 80 w 96"/>
                <a:gd name="T7" fmla="*/ 116 h 206"/>
                <a:gd name="T8" fmla="*/ 80 w 96"/>
                <a:gd name="T9" fmla="*/ 122 h 206"/>
                <a:gd name="T10" fmla="*/ 77 w 96"/>
                <a:gd name="T11" fmla="*/ 135 h 206"/>
                <a:gd name="T12" fmla="*/ 80 w 96"/>
                <a:gd name="T13" fmla="*/ 135 h 206"/>
                <a:gd name="T14" fmla="*/ 86 w 96"/>
                <a:gd name="T15" fmla="*/ 158 h 206"/>
                <a:gd name="T16" fmla="*/ 86 w 96"/>
                <a:gd name="T17" fmla="*/ 161 h 206"/>
                <a:gd name="T18" fmla="*/ 77 w 96"/>
                <a:gd name="T19" fmla="*/ 164 h 206"/>
                <a:gd name="T20" fmla="*/ 70 w 96"/>
                <a:gd name="T21" fmla="*/ 177 h 206"/>
                <a:gd name="T22" fmla="*/ 67 w 96"/>
                <a:gd name="T23" fmla="*/ 180 h 206"/>
                <a:gd name="T24" fmla="*/ 51 w 96"/>
                <a:gd name="T25" fmla="*/ 187 h 206"/>
                <a:gd name="T26" fmla="*/ 51 w 96"/>
                <a:gd name="T27" fmla="*/ 190 h 206"/>
                <a:gd name="T28" fmla="*/ 41 w 96"/>
                <a:gd name="T29" fmla="*/ 200 h 206"/>
                <a:gd name="T30" fmla="*/ 29 w 96"/>
                <a:gd name="T31" fmla="*/ 200 h 206"/>
                <a:gd name="T32" fmla="*/ 22 w 96"/>
                <a:gd name="T33" fmla="*/ 206 h 206"/>
                <a:gd name="T34" fmla="*/ 16 w 96"/>
                <a:gd name="T35" fmla="*/ 190 h 206"/>
                <a:gd name="T36" fmla="*/ 9 w 96"/>
                <a:gd name="T37" fmla="*/ 184 h 206"/>
                <a:gd name="T38" fmla="*/ 6 w 96"/>
                <a:gd name="T39" fmla="*/ 174 h 206"/>
                <a:gd name="T40" fmla="*/ 16 w 96"/>
                <a:gd name="T41" fmla="*/ 174 h 206"/>
                <a:gd name="T42" fmla="*/ 16 w 96"/>
                <a:gd name="T43" fmla="*/ 171 h 206"/>
                <a:gd name="T44" fmla="*/ 12 w 96"/>
                <a:gd name="T45" fmla="*/ 148 h 206"/>
                <a:gd name="T46" fmla="*/ 9 w 96"/>
                <a:gd name="T47" fmla="*/ 135 h 206"/>
                <a:gd name="T48" fmla="*/ 6 w 96"/>
                <a:gd name="T49" fmla="*/ 132 h 206"/>
                <a:gd name="T50" fmla="*/ 0 w 96"/>
                <a:gd name="T51" fmla="*/ 116 h 206"/>
                <a:gd name="T52" fmla="*/ 0 w 96"/>
                <a:gd name="T53" fmla="*/ 113 h 206"/>
                <a:gd name="T54" fmla="*/ 16 w 96"/>
                <a:gd name="T55" fmla="*/ 84 h 206"/>
                <a:gd name="T56" fmla="*/ 19 w 96"/>
                <a:gd name="T57" fmla="*/ 42 h 206"/>
                <a:gd name="T58" fmla="*/ 16 w 96"/>
                <a:gd name="T59" fmla="*/ 32 h 206"/>
                <a:gd name="T60" fmla="*/ 12 w 96"/>
                <a:gd name="T61" fmla="*/ 3 h 206"/>
                <a:gd name="T62" fmla="*/ 32 w 96"/>
                <a:gd name="T63" fmla="*/ 7 h 206"/>
                <a:gd name="T64" fmla="*/ 48 w 96"/>
                <a:gd name="T65" fmla="*/ 20 h 206"/>
                <a:gd name="T66" fmla="*/ 67 w 96"/>
                <a:gd name="T67" fmla="*/ 32 h 206"/>
                <a:gd name="T68" fmla="*/ 86 w 96"/>
                <a:gd name="T69" fmla="*/ 42 h 206"/>
                <a:gd name="T70" fmla="*/ 96 w 96"/>
                <a:gd name="T71" fmla="*/ 49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6"/>
                <a:gd name="T109" fmla="*/ 0 h 206"/>
                <a:gd name="T110" fmla="*/ 96 w 96"/>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6" h="206">
                  <a:moveTo>
                    <a:pt x="96" y="49"/>
                  </a:moveTo>
                  <a:lnTo>
                    <a:pt x="96" y="61"/>
                  </a:lnTo>
                  <a:lnTo>
                    <a:pt x="96" y="74"/>
                  </a:lnTo>
                  <a:lnTo>
                    <a:pt x="96" y="87"/>
                  </a:lnTo>
                  <a:lnTo>
                    <a:pt x="96" y="97"/>
                  </a:lnTo>
                  <a:lnTo>
                    <a:pt x="86" y="100"/>
                  </a:lnTo>
                  <a:lnTo>
                    <a:pt x="86" y="106"/>
                  </a:lnTo>
                  <a:lnTo>
                    <a:pt x="80" y="116"/>
                  </a:lnTo>
                  <a:lnTo>
                    <a:pt x="80" y="119"/>
                  </a:lnTo>
                  <a:lnTo>
                    <a:pt x="80" y="122"/>
                  </a:lnTo>
                  <a:lnTo>
                    <a:pt x="80" y="129"/>
                  </a:lnTo>
                  <a:lnTo>
                    <a:pt x="77" y="135"/>
                  </a:lnTo>
                  <a:lnTo>
                    <a:pt x="77" y="139"/>
                  </a:lnTo>
                  <a:lnTo>
                    <a:pt x="80" y="135"/>
                  </a:lnTo>
                  <a:lnTo>
                    <a:pt x="83" y="145"/>
                  </a:lnTo>
                  <a:lnTo>
                    <a:pt x="86" y="158"/>
                  </a:lnTo>
                  <a:lnTo>
                    <a:pt x="86" y="161"/>
                  </a:lnTo>
                  <a:lnTo>
                    <a:pt x="77" y="161"/>
                  </a:lnTo>
                  <a:lnTo>
                    <a:pt x="77" y="164"/>
                  </a:lnTo>
                  <a:lnTo>
                    <a:pt x="77" y="171"/>
                  </a:lnTo>
                  <a:lnTo>
                    <a:pt x="70" y="177"/>
                  </a:lnTo>
                  <a:lnTo>
                    <a:pt x="70" y="180"/>
                  </a:lnTo>
                  <a:lnTo>
                    <a:pt x="67" y="180"/>
                  </a:lnTo>
                  <a:lnTo>
                    <a:pt x="64" y="184"/>
                  </a:lnTo>
                  <a:lnTo>
                    <a:pt x="51" y="187"/>
                  </a:lnTo>
                  <a:lnTo>
                    <a:pt x="51" y="190"/>
                  </a:lnTo>
                  <a:lnTo>
                    <a:pt x="48" y="200"/>
                  </a:lnTo>
                  <a:lnTo>
                    <a:pt x="41" y="200"/>
                  </a:lnTo>
                  <a:lnTo>
                    <a:pt x="32" y="206"/>
                  </a:lnTo>
                  <a:lnTo>
                    <a:pt x="29" y="200"/>
                  </a:lnTo>
                  <a:lnTo>
                    <a:pt x="29" y="203"/>
                  </a:lnTo>
                  <a:lnTo>
                    <a:pt x="22" y="206"/>
                  </a:lnTo>
                  <a:lnTo>
                    <a:pt x="19" y="206"/>
                  </a:lnTo>
                  <a:lnTo>
                    <a:pt x="16" y="190"/>
                  </a:lnTo>
                  <a:lnTo>
                    <a:pt x="12" y="187"/>
                  </a:lnTo>
                  <a:lnTo>
                    <a:pt x="9" y="184"/>
                  </a:lnTo>
                  <a:lnTo>
                    <a:pt x="6" y="180"/>
                  </a:lnTo>
                  <a:lnTo>
                    <a:pt x="6" y="174"/>
                  </a:lnTo>
                  <a:lnTo>
                    <a:pt x="16" y="174"/>
                  </a:lnTo>
                  <a:lnTo>
                    <a:pt x="16" y="171"/>
                  </a:lnTo>
                  <a:lnTo>
                    <a:pt x="12" y="161"/>
                  </a:lnTo>
                  <a:lnTo>
                    <a:pt x="12" y="148"/>
                  </a:lnTo>
                  <a:lnTo>
                    <a:pt x="9" y="135"/>
                  </a:lnTo>
                  <a:lnTo>
                    <a:pt x="6" y="132"/>
                  </a:lnTo>
                  <a:lnTo>
                    <a:pt x="0" y="122"/>
                  </a:lnTo>
                  <a:lnTo>
                    <a:pt x="0" y="116"/>
                  </a:lnTo>
                  <a:lnTo>
                    <a:pt x="0" y="113"/>
                  </a:lnTo>
                  <a:lnTo>
                    <a:pt x="3" y="106"/>
                  </a:lnTo>
                  <a:lnTo>
                    <a:pt x="16" y="84"/>
                  </a:lnTo>
                  <a:lnTo>
                    <a:pt x="16" y="61"/>
                  </a:lnTo>
                  <a:lnTo>
                    <a:pt x="19" y="42"/>
                  </a:lnTo>
                  <a:lnTo>
                    <a:pt x="22" y="39"/>
                  </a:lnTo>
                  <a:lnTo>
                    <a:pt x="16" y="32"/>
                  </a:lnTo>
                  <a:lnTo>
                    <a:pt x="12" y="23"/>
                  </a:lnTo>
                  <a:lnTo>
                    <a:pt x="12" y="3"/>
                  </a:lnTo>
                  <a:lnTo>
                    <a:pt x="22" y="0"/>
                  </a:lnTo>
                  <a:lnTo>
                    <a:pt x="32" y="7"/>
                  </a:lnTo>
                  <a:lnTo>
                    <a:pt x="38" y="13"/>
                  </a:lnTo>
                  <a:lnTo>
                    <a:pt x="48" y="20"/>
                  </a:lnTo>
                  <a:lnTo>
                    <a:pt x="58" y="26"/>
                  </a:lnTo>
                  <a:lnTo>
                    <a:pt x="67" y="32"/>
                  </a:lnTo>
                  <a:lnTo>
                    <a:pt x="77" y="36"/>
                  </a:lnTo>
                  <a:lnTo>
                    <a:pt x="86" y="42"/>
                  </a:lnTo>
                  <a:lnTo>
                    <a:pt x="96" y="49"/>
                  </a:lnTo>
                </a:path>
              </a:pathLst>
            </a:custGeom>
            <a:noFill/>
            <a:ln w="0">
              <a:solidFill>
                <a:srgbClr val="7F7F7F"/>
              </a:solidFill>
              <a:round/>
              <a:headEnd/>
              <a:tailEnd/>
            </a:ln>
          </p:spPr>
          <p:txBody>
            <a:bodyPr/>
            <a:lstStyle/>
            <a:p>
              <a:endParaRPr lang="en-US"/>
            </a:p>
          </p:txBody>
        </p:sp>
        <p:sp>
          <p:nvSpPr>
            <p:cNvPr id="32060" name="Freeform 492"/>
            <p:cNvSpPr>
              <a:spLocks/>
            </p:cNvSpPr>
            <p:nvPr/>
          </p:nvSpPr>
          <p:spPr bwMode="auto">
            <a:xfrm>
              <a:off x="2559" y="2094"/>
              <a:ext cx="147" cy="148"/>
            </a:xfrm>
            <a:custGeom>
              <a:avLst/>
              <a:gdLst>
                <a:gd name="T0" fmla="*/ 39 w 107"/>
                <a:gd name="T1" fmla="*/ 106 h 106"/>
                <a:gd name="T2" fmla="*/ 29 w 107"/>
                <a:gd name="T3" fmla="*/ 106 h 106"/>
                <a:gd name="T4" fmla="*/ 20 w 107"/>
                <a:gd name="T5" fmla="*/ 106 h 106"/>
                <a:gd name="T6" fmla="*/ 10 w 107"/>
                <a:gd name="T7" fmla="*/ 106 h 106"/>
                <a:gd name="T8" fmla="*/ 0 w 107"/>
                <a:gd name="T9" fmla="*/ 106 h 106"/>
                <a:gd name="T10" fmla="*/ 0 w 107"/>
                <a:gd name="T11" fmla="*/ 103 h 106"/>
                <a:gd name="T12" fmla="*/ 10 w 107"/>
                <a:gd name="T13" fmla="*/ 100 h 106"/>
                <a:gd name="T14" fmla="*/ 17 w 107"/>
                <a:gd name="T15" fmla="*/ 97 h 106"/>
                <a:gd name="T16" fmla="*/ 23 w 107"/>
                <a:gd name="T17" fmla="*/ 87 h 106"/>
                <a:gd name="T18" fmla="*/ 26 w 107"/>
                <a:gd name="T19" fmla="*/ 84 h 106"/>
                <a:gd name="T20" fmla="*/ 29 w 107"/>
                <a:gd name="T21" fmla="*/ 77 h 106"/>
                <a:gd name="T22" fmla="*/ 29 w 107"/>
                <a:gd name="T23" fmla="*/ 74 h 106"/>
                <a:gd name="T24" fmla="*/ 26 w 107"/>
                <a:gd name="T25" fmla="*/ 68 h 106"/>
                <a:gd name="T26" fmla="*/ 29 w 107"/>
                <a:gd name="T27" fmla="*/ 58 h 106"/>
                <a:gd name="T28" fmla="*/ 33 w 107"/>
                <a:gd name="T29" fmla="*/ 52 h 106"/>
                <a:gd name="T30" fmla="*/ 33 w 107"/>
                <a:gd name="T31" fmla="*/ 52 h 106"/>
                <a:gd name="T32" fmla="*/ 36 w 107"/>
                <a:gd name="T33" fmla="*/ 45 h 106"/>
                <a:gd name="T34" fmla="*/ 42 w 107"/>
                <a:gd name="T35" fmla="*/ 36 h 106"/>
                <a:gd name="T36" fmla="*/ 52 w 107"/>
                <a:gd name="T37" fmla="*/ 29 h 106"/>
                <a:gd name="T38" fmla="*/ 58 w 107"/>
                <a:gd name="T39" fmla="*/ 23 h 106"/>
                <a:gd name="T40" fmla="*/ 58 w 107"/>
                <a:gd name="T41" fmla="*/ 16 h 106"/>
                <a:gd name="T42" fmla="*/ 65 w 107"/>
                <a:gd name="T43" fmla="*/ 3 h 106"/>
                <a:gd name="T44" fmla="*/ 68 w 107"/>
                <a:gd name="T45" fmla="*/ 0 h 106"/>
                <a:gd name="T46" fmla="*/ 71 w 107"/>
                <a:gd name="T47" fmla="*/ 7 h 106"/>
                <a:gd name="T48" fmla="*/ 78 w 107"/>
                <a:gd name="T49" fmla="*/ 10 h 106"/>
                <a:gd name="T50" fmla="*/ 91 w 107"/>
                <a:gd name="T51" fmla="*/ 10 h 106"/>
                <a:gd name="T52" fmla="*/ 94 w 107"/>
                <a:gd name="T53" fmla="*/ 10 h 106"/>
                <a:gd name="T54" fmla="*/ 94 w 107"/>
                <a:gd name="T55" fmla="*/ 10 h 106"/>
                <a:gd name="T56" fmla="*/ 97 w 107"/>
                <a:gd name="T57" fmla="*/ 10 h 106"/>
                <a:gd name="T58" fmla="*/ 97 w 107"/>
                <a:gd name="T59" fmla="*/ 13 h 106"/>
                <a:gd name="T60" fmla="*/ 97 w 107"/>
                <a:gd name="T61" fmla="*/ 13 h 106"/>
                <a:gd name="T62" fmla="*/ 100 w 107"/>
                <a:gd name="T63" fmla="*/ 16 h 106"/>
                <a:gd name="T64" fmla="*/ 100 w 107"/>
                <a:gd name="T65" fmla="*/ 16 h 106"/>
                <a:gd name="T66" fmla="*/ 100 w 107"/>
                <a:gd name="T67" fmla="*/ 19 h 106"/>
                <a:gd name="T68" fmla="*/ 100 w 107"/>
                <a:gd name="T69" fmla="*/ 19 h 106"/>
                <a:gd name="T70" fmla="*/ 100 w 107"/>
                <a:gd name="T71" fmla="*/ 23 h 106"/>
                <a:gd name="T72" fmla="*/ 100 w 107"/>
                <a:gd name="T73" fmla="*/ 29 h 106"/>
                <a:gd name="T74" fmla="*/ 100 w 107"/>
                <a:gd name="T75" fmla="*/ 29 h 106"/>
                <a:gd name="T76" fmla="*/ 100 w 107"/>
                <a:gd name="T77" fmla="*/ 32 h 106"/>
                <a:gd name="T78" fmla="*/ 100 w 107"/>
                <a:gd name="T79" fmla="*/ 39 h 106"/>
                <a:gd name="T80" fmla="*/ 103 w 107"/>
                <a:gd name="T81" fmla="*/ 42 h 106"/>
                <a:gd name="T82" fmla="*/ 107 w 107"/>
                <a:gd name="T83" fmla="*/ 45 h 106"/>
                <a:gd name="T84" fmla="*/ 103 w 107"/>
                <a:gd name="T85" fmla="*/ 45 h 106"/>
                <a:gd name="T86" fmla="*/ 103 w 107"/>
                <a:gd name="T87" fmla="*/ 48 h 106"/>
                <a:gd name="T88" fmla="*/ 91 w 107"/>
                <a:gd name="T89" fmla="*/ 48 h 106"/>
                <a:gd name="T90" fmla="*/ 87 w 107"/>
                <a:gd name="T91" fmla="*/ 52 h 106"/>
                <a:gd name="T92" fmla="*/ 81 w 107"/>
                <a:gd name="T93" fmla="*/ 55 h 106"/>
                <a:gd name="T94" fmla="*/ 81 w 107"/>
                <a:gd name="T95" fmla="*/ 58 h 106"/>
                <a:gd name="T96" fmla="*/ 81 w 107"/>
                <a:gd name="T97" fmla="*/ 58 h 106"/>
                <a:gd name="T98" fmla="*/ 81 w 107"/>
                <a:gd name="T99" fmla="*/ 61 h 106"/>
                <a:gd name="T100" fmla="*/ 84 w 107"/>
                <a:gd name="T101" fmla="*/ 65 h 106"/>
                <a:gd name="T102" fmla="*/ 84 w 107"/>
                <a:gd name="T103" fmla="*/ 65 h 106"/>
                <a:gd name="T104" fmla="*/ 71 w 107"/>
                <a:gd name="T105" fmla="*/ 71 h 106"/>
                <a:gd name="T106" fmla="*/ 68 w 107"/>
                <a:gd name="T107" fmla="*/ 74 h 106"/>
                <a:gd name="T108" fmla="*/ 65 w 107"/>
                <a:gd name="T109" fmla="*/ 77 h 106"/>
                <a:gd name="T110" fmla="*/ 58 w 107"/>
                <a:gd name="T111" fmla="*/ 77 h 106"/>
                <a:gd name="T112" fmla="*/ 55 w 107"/>
                <a:gd name="T113" fmla="*/ 81 h 106"/>
                <a:gd name="T114" fmla="*/ 52 w 107"/>
                <a:gd name="T115" fmla="*/ 81 h 106"/>
                <a:gd name="T116" fmla="*/ 49 w 107"/>
                <a:gd name="T117" fmla="*/ 84 h 106"/>
                <a:gd name="T118" fmla="*/ 45 w 107"/>
                <a:gd name="T119" fmla="*/ 84 h 106"/>
                <a:gd name="T120" fmla="*/ 42 w 107"/>
                <a:gd name="T121" fmla="*/ 87 h 106"/>
                <a:gd name="T122" fmla="*/ 39 w 107"/>
                <a:gd name="T123" fmla="*/ 93 h 106"/>
                <a:gd name="T124" fmla="*/ 39 w 107"/>
                <a:gd name="T125" fmla="*/ 106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
                <a:gd name="T190" fmla="*/ 0 h 106"/>
                <a:gd name="T191" fmla="*/ 107 w 107"/>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 h="106">
                  <a:moveTo>
                    <a:pt x="39" y="106"/>
                  </a:moveTo>
                  <a:lnTo>
                    <a:pt x="29" y="106"/>
                  </a:lnTo>
                  <a:lnTo>
                    <a:pt x="20" y="106"/>
                  </a:lnTo>
                  <a:lnTo>
                    <a:pt x="10" y="106"/>
                  </a:lnTo>
                  <a:lnTo>
                    <a:pt x="0" y="106"/>
                  </a:lnTo>
                  <a:lnTo>
                    <a:pt x="0" y="103"/>
                  </a:lnTo>
                  <a:lnTo>
                    <a:pt x="10" y="100"/>
                  </a:lnTo>
                  <a:lnTo>
                    <a:pt x="17" y="97"/>
                  </a:lnTo>
                  <a:lnTo>
                    <a:pt x="23" y="87"/>
                  </a:lnTo>
                  <a:lnTo>
                    <a:pt x="26" y="84"/>
                  </a:lnTo>
                  <a:lnTo>
                    <a:pt x="29" y="77"/>
                  </a:lnTo>
                  <a:lnTo>
                    <a:pt x="29" y="74"/>
                  </a:lnTo>
                  <a:lnTo>
                    <a:pt x="26" y="68"/>
                  </a:lnTo>
                  <a:lnTo>
                    <a:pt x="29" y="58"/>
                  </a:lnTo>
                  <a:lnTo>
                    <a:pt x="33" y="52"/>
                  </a:lnTo>
                  <a:lnTo>
                    <a:pt x="36" y="45"/>
                  </a:lnTo>
                  <a:lnTo>
                    <a:pt x="42" y="36"/>
                  </a:lnTo>
                  <a:lnTo>
                    <a:pt x="52" y="29"/>
                  </a:lnTo>
                  <a:lnTo>
                    <a:pt x="58" y="23"/>
                  </a:lnTo>
                  <a:lnTo>
                    <a:pt x="58" y="16"/>
                  </a:lnTo>
                  <a:lnTo>
                    <a:pt x="65" y="3"/>
                  </a:lnTo>
                  <a:lnTo>
                    <a:pt x="68" y="0"/>
                  </a:lnTo>
                  <a:lnTo>
                    <a:pt x="71" y="7"/>
                  </a:lnTo>
                  <a:lnTo>
                    <a:pt x="78" y="10"/>
                  </a:lnTo>
                  <a:lnTo>
                    <a:pt x="91" y="10"/>
                  </a:lnTo>
                  <a:lnTo>
                    <a:pt x="94" y="10"/>
                  </a:lnTo>
                  <a:lnTo>
                    <a:pt x="97" y="10"/>
                  </a:lnTo>
                  <a:lnTo>
                    <a:pt x="97" y="13"/>
                  </a:lnTo>
                  <a:lnTo>
                    <a:pt x="100" y="16"/>
                  </a:lnTo>
                  <a:lnTo>
                    <a:pt x="100" y="19"/>
                  </a:lnTo>
                  <a:lnTo>
                    <a:pt x="100" y="23"/>
                  </a:lnTo>
                  <a:lnTo>
                    <a:pt x="100" y="29"/>
                  </a:lnTo>
                  <a:lnTo>
                    <a:pt x="100" y="32"/>
                  </a:lnTo>
                  <a:lnTo>
                    <a:pt x="100" y="39"/>
                  </a:lnTo>
                  <a:lnTo>
                    <a:pt x="103" y="42"/>
                  </a:lnTo>
                  <a:lnTo>
                    <a:pt x="107" y="45"/>
                  </a:lnTo>
                  <a:lnTo>
                    <a:pt x="103" y="45"/>
                  </a:lnTo>
                  <a:lnTo>
                    <a:pt x="103" y="48"/>
                  </a:lnTo>
                  <a:lnTo>
                    <a:pt x="91" y="48"/>
                  </a:lnTo>
                  <a:lnTo>
                    <a:pt x="87" y="52"/>
                  </a:lnTo>
                  <a:lnTo>
                    <a:pt x="81" y="55"/>
                  </a:lnTo>
                  <a:lnTo>
                    <a:pt x="81" y="58"/>
                  </a:lnTo>
                  <a:lnTo>
                    <a:pt x="81" y="61"/>
                  </a:lnTo>
                  <a:lnTo>
                    <a:pt x="84" y="65"/>
                  </a:lnTo>
                  <a:lnTo>
                    <a:pt x="71" y="71"/>
                  </a:lnTo>
                  <a:lnTo>
                    <a:pt x="68" y="74"/>
                  </a:lnTo>
                  <a:lnTo>
                    <a:pt x="65" y="77"/>
                  </a:lnTo>
                  <a:lnTo>
                    <a:pt x="58" y="77"/>
                  </a:lnTo>
                  <a:lnTo>
                    <a:pt x="55" y="81"/>
                  </a:lnTo>
                  <a:lnTo>
                    <a:pt x="52" y="81"/>
                  </a:lnTo>
                  <a:lnTo>
                    <a:pt x="49" y="84"/>
                  </a:lnTo>
                  <a:lnTo>
                    <a:pt x="45" y="84"/>
                  </a:lnTo>
                  <a:lnTo>
                    <a:pt x="42" y="87"/>
                  </a:lnTo>
                  <a:lnTo>
                    <a:pt x="39" y="93"/>
                  </a:lnTo>
                  <a:lnTo>
                    <a:pt x="39" y="106"/>
                  </a:lnTo>
                  <a:close/>
                </a:path>
              </a:pathLst>
            </a:custGeom>
            <a:solidFill>
              <a:srgbClr val="CCCCCC"/>
            </a:solidFill>
            <a:ln w="9525">
              <a:noFill/>
              <a:round/>
              <a:headEnd/>
              <a:tailEnd/>
            </a:ln>
          </p:spPr>
          <p:txBody>
            <a:bodyPr/>
            <a:lstStyle/>
            <a:p>
              <a:endParaRPr lang="en-US"/>
            </a:p>
          </p:txBody>
        </p:sp>
        <p:sp>
          <p:nvSpPr>
            <p:cNvPr id="32061" name="Freeform 493"/>
            <p:cNvSpPr>
              <a:spLocks/>
            </p:cNvSpPr>
            <p:nvPr/>
          </p:nvSpPr>
          <p:spPr bwMode="auto">
            <a:xfrm>
              <a:off x="2559" y="2094"/>
              <a:ext cx="147" cy="148"/>
            </a:xfrm>
            <a:custGeom>
              <a:avLst/>
              <a:gdLst>
                <a:gd name="T0" fmla="*/ 29 w 107"/>
                <a:gd name="T1" fmla="*/ 106 h 106"/>
                <a:gd name="T2" fmla="*/ 10 w 107"/>
                <a:gd name="T3" fmla="*/ 106 h 106"/>
                <a:gd name="T4" fmla="*/ 0 w 107"/>
                <a:gd name="T5" fmla="*/ 103 h 106"/>
                <a:gd name="T6" fmla="*/ 17 w 107"/>
                <a:gd name="T7" fmla="*/ 97 h 106"/>
                <a:gd name="T8" fmla="*/ 26 w 107"/>
                <a:gd name="T9" fmla="*/ 84 h 106"/>
                <a:gd name="T10" fmla="*/ 29 w 107"/>
                <a:gd name="T11" fmla="*/ 74 h 106"/>
                <a:gd name="T12" fmla="*/ 29 w 107"/>
                <a:gd name="T13" fmla="*/ 58 h 106"/>
                <a:gd name="T14" fmla="*/ 33 w 107"/>
                <a:gd name="T15" fmla="*/ 52 h 106"/>
                <a:gd name="T16" fmla="*/ 42 w 107"/>
                <a:gd name="T17" fmla="*/ 36 h 106"/>
                <a:gd name="T18" fmla="*/ 58 w 107"/>
                <a:gd name="T19" fmla="*/ 23 h 106"/>
                <a:gd name="T20" fmla="*/ 65 w 107"/>
                <a:gd name="T21" fmla="*/ 3 h 106"/>
                <a:gd name="T22" fmla="*/ 71 w 107"/>
                <a:gd name="T23" fmla="*/ 7 h 106"/>
                <a:gd name="T24" fmla="*/ 91 w 107"/>
                <a:gd name="T25" fmla="*/ 10 h 106"/>
                <a:gd name="T26" fmla="*/ 94 w 107"/>
                <a:gd name="T27" fmla="*/ 10 h 106"/>
                <a:gd name="T28" fmla="*/ 97 w 107"/>
                <a:gd name="T29" fmla="*/ 13 h 106"/>
                <a:gd name="T30" fmla="*/ 100 w 107"/>
                <a:gd name="T31" fmla="*/ 16 h 106"/>
                <a:gd name="T32" fmla="*/ 100 w 107"/>
                <a:gd name="T33" fmla="*/ 19 h 106"/>
                <a:gd name="T34" fmla="*/ 100 w 107"/>
                <a:gd name="T35" fmla="*/ 23 h 106"/>
                <a:gd name="T36" fmla="*/ 100 w 107"/>
                <a:gd name="T37" fmla="*/ 29 h 106"/>
                <a:gd name="T38" fmla="*/ 100 w 107"/>
                <a:gd name="T39" fmla="*/ 39 h 106"/>
                <a:gd name="T40" fmla="*/ 107 w 107"/>
                <a:gd name="T41" fmla="*/ 45 h 106"/>
                <a:gd name="T42" fmla="*/ 103 w 107"/>
                <a:gd name="T43" fmla="*/ 48 h 106"/>
                <a:gd name="T44" fmla="*/ 87 w 107"/>
                <a:gd name="T45" fmla="*/ 52 h 106"/>
                <a:gd name="T46" fmla="*/ 81 w 107"/>
                <a:gd name="T47" fmla="*/ 58 h 106"/>
                <a:gd name="T48" fmla="*/ 81 w 107"/>
                <a:gd name="T49" fmla="*/ 61 h 106"/>
                <a:gd name="T50" fmla="*/ 84 w 107"/>
                <a:gd name="T51" fmla="*/ 65 h 106"/>
                <a:gd name="T52" fmla="*/ 68 w 107"/>
                <a:gd name="T53" fmla="*/ 74 h 106"/>
                <a:gd name="T54" fmla="*/ 58 w 107"/>
                <a:gd name="T55" fmla="*/ 77 h 106"/>
                <a:gd name="T56" fmla="*/ 52 w 107"/>
                <a:gd name="T57" fmla="*/ 81 h 106"/>
                <a:gd name="T58" fmla="*/ 45 w 107"/>
                <a:gd name="T59" fmla="*/ 84 h 106"/>
                <a:gd name="T60" fmla="*/ 39 w 107"/>
                <a:gd name="T61" fmla="*/ 93 h 106"/>
                <a:gd name="T62" fmla="*/ 39 w 107"/>
                <a:gd name="T63" fmla="*/ 106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106"/>
                <a:gd name="T98" fmla="*/ 107 w 107"/>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106">
                  <a:moveTo>
                    <a:pt x="39" y="106"/>
                  </a:moveTo>
                  <a:lnTo>
                    <a:pt x="29" y="106"/>
                  </a:lnTo>
                  <a:lnTo>
                    <a:pt x="20" y="106"/>
                  </a:lnTo>
                  <a:lnTo>
                    <a:pt x="10" y="106"/>
                  </a:lnTo>
                  <a:lnTo>
                    <a:pt x="0" y="106"/>
                  </a:lnTo>
                  <a:lnTo>
                    <a:pt x="0" y="103"/>
                  </a:lnTo>
                  <a:lnTo>
                    <a:pt x="10" y="100"/>
                  </a:lnTo>
                  <a:lnTo>
                    <a:pt x="17" y="97"/>
                  </a:lnTo>
                  <a:lnTo>
                    <a:pt x="23" y="87"/>
                  </a:lnTo>
                  <a:lnTo>
                    <a:pt x="26" y="84"/>
                  </a:lnTo>
                  <a:lnTo>
                    <a:pt x="29" y="77"/>
                  </a:lnTo>
                  <a:lnTo>
                    <a:pt x="29" y="74"/>
                  </a:lnTo>
                  <a:lnTo>
                    <a:pt x="26" y="68"/>
                  </a:lnTo>
                  <a:lnTo>
                    <a:pt x="29" y="58"/>
                  </a:lnTo>
                  <a:lnTo>
                    <a:pt x="33" y="52"/>
                  </a:lnTo>
                  <a:lnTo>
                    <a:pt x="36" y="45"/>
                  </a:lnTo>
                  <a:lnTo>
                    <a:pt x="42" y="36"/>
                  </a:lnTo>
                  <a:lnTo>
                    <a:pt x="52" y="29"/>
                  </a:lnTo>
                  <a:lnTo>
                    <a:pt x="58" y="23"/>
                  </a:lnTo>
                  <a:lnTo>
                    <a:pt x="58" y="16"/>
                  </a:lnTo>
                  <a:lnTo>
                    <a:pt x="65" y="3"/>
                  </a:lnTo>
                  <a:lnTo>
                    <a:pt x="68" y="0"/>
                  </a:lnTo>
                  <a:lnTo>
                    <a:pt x="71" y="7"/>
                  </a:lnTo>
                  <a:lnTo>
                    <a:pt x="78" y="10"/>
                  </a:lnTo>
                  <a:lnTo>
                    <a:pt x="91" y="10"/>
                  </a:lnTo>
                  <a:lnTo>
                    <a:pt x="94" y="10"/>
                  </a:lnTo>
                  <a:lnTo>
                    <a:pt x="97" y="10"/>
                  </a:lnTo>
                  <a:lnTo>
                    <a:pt x="97" y="13"/>
                  </a:lnTo>
                  <a:lnTo>
                    <a:pt x="100" y="16"/>
                  </a:lnTo>
                  <a:lnTo>
                    <a:pt x="100" y="19"/>
                  </a:lnTo>
                  <a:lnTo>
                    <a:pt x="100" y="23"/>
                  </a:lnTo>
                  <a:lnTo>
                    <a:pt x="100" y="29"/>
                  </a:lnTo>
                  <a:lnTo>
                    <a:pt x="100" y="32"/>
                  </a:lnTo>
                  <a:lnTo>
                    <a:pt x="100" y="39"/>
                  </a:lnTo>
                  <a:lnTo>
                    <a:pt x="103" y="42"/>
                  </a:lnTo>
                  <a:lnTo>
                    <a:pt x="107" y="45"/>
                  </a:lnTo>
                  <a:lnTo>
                    <a:pt x="103" y="45"/>
                  </a:lnTo>
                  <a:lnTo>
                    <a:pt x="103" y="48"/>
                  </a:lnTo>
                  <a:lnTo>
                    <a:pt x="91" y="48"/>
                  </a:lnTo>
                  <a:lnTo>
                    <a:pt x="87" y="52"/>
                  </a:lnTo>
                  <a:lnTo>
                    <a:pt x="81" y="55"/>
                  </a:lnTo>
                  <a:lnTo>
                    <a:pt x="81" y="58"/>
                  </a:lnTo>
                  <a:lnTo>
                    <a:pt x="81" y="61"/>
                  </a:lnTo>
                  <a:lnTo>
                    <a:pt x="84" y="65"/>
                  </a:lnTo>
                  <a:lnTo>
                    <a:pt x="71" y="71"/>
                  </a:lnTo>
                  <a:lnTo>
                    <a:pt x="68" y="74"/>
                  </a:lnTo>
                  <a:lnTo>
                    <a:pt x="65" y="77"/>
                  </a:lnTo>
                  <a:lnTo>
                    <a:pt x="58" y="77"/>
                  </a:lnTo>
                  <a:lnTo>
                    <a:pt x="55" y="81"/>
                  </a:lnTo>
                  <a:lnTo>
                    <a:pt x="52" y="81"/>
                  </a:lnTo>
                  <a:lnTo>
                    <a:pt x="49" y="84"/>
                  </a:lnTo>
                  <a:lnTo>
                    <a:pt x="45" y="84"/>
                  </a:lnTo>
                  <a:lnTo>
                    <a:pt x="42" y="87"/>
                  </a:lnTo>
                  <a:lnTo>
                    <a:pt x="39" y="93"/>
                  </a:lnTo>
                  <a:lnTo>
                    <a:pt x="39" y="106"/>
                  </a:lnTo>
                </a:path>
              </a:pathLst>
            </a:custGeom>
            <a:noFill/>
            <a:ln w="0">
              <a:solidFill>
                <a:srgbClr val="7F7F7F"/>
              </a:solidFill>
              <a:round/>
              <a:headEnd/>
              <a:tailEnd/>
            </a:ln>
          </p:spPr>
          <p:txBody>
            <a:bodyPr/>
            <a:lstStyle/>
            <a:p>
              <a:endParaRPr lang="en-US"/>
            </a:p>
          </p:txBody>
        </p:sp>
        <p:sp>
          <p:nvSpPr>
            <p:cNvPr id="32062" name="Freeform 494"/>
            <p:cNvSpPr>
              <a:spLocks/>
            </p:cNvSpPr>
            <p:nvPr/>
          </p:nvSpPr>
          <p:spPr bwMode="auto">
            <a:xfrm>
              <a:off x="2507" y="2252"/>
              <a:ext cx="150" cy="225"/>
            </a:xfrm>
            <a:custGeom>
              <a:avLst/>
              <a:gdLst>
                <a:gd name="T0" fmla="*/ 71 w 109"/>
                <a:gd name="T1" fmla="*/ 151 h 161"/>
                <a:gd name="T2" fmla="*/ 93 w 109"/>
                <a:gd name="T3" fmla="*/ 154 h 161"/>
                <a:gd name="T4" fmla="*/ 103 w 109"/>
                <a:gd name="T5" fmla="*/ 141 h 161"/>
                <a:gd name="T6" fmla="*/ 100 w 109"/>
                <a:gd name="T7" fmla="*/ 125 h 161"/>
                <a:gd name="T8" fmla="*/ 96 w 109"/>
                <a:gd name="T9" fmla="*/ 100 h 161"/>
                <a:gd name="T10" fmla="*/ 96 w 109"/>
                <a:gd name="T11" fmla="*/ 71 h 161"/>
                <a:gd name="T12" fmla="*/ 93 w 109"/>
                <a:gd name="T13" fmla="*/ 42 h 161"/>
                <a:gd name="T14" fmla="*/ 100 w 109"/>
                <a:gd name="T15" fmla="*/ 29 h 161"/>
                <a:gd name="T16" fmla="*/ 100 w 109"/>
                <a:gd name="T17" fmla="*/ 22 h 161"/>
                <a:gd name="T18" fmla="*/ 83 w 109"/>
                <a:gd name="T19" fmla="*/ 6 h 161"/>
                <a:gd name="T20" fmla="*/ 74 w 109"/>
                <a:gd name="T21" fmla="*/ 16 h 161"/>
                <a:gd name="T22" fmla="*/ 61 w 109"/>
                <a:gd name="T23" fmla="*/ 16 h 161"/>
                <a:gd name="T24" fmla="*/ 48 w 109"/>
                <a:gd name="T25" fmla="*/ 16 h 161"/>
                <a:gd name="T26" fmla="*/ 45 w 109"/>
                <a:gd name="T27" fmla="*/ 38 h 161"/>
                <a:gd name="T28" fmla="*/ 38 w 109"/>
                <a:gd name="T29" fmla="*/ 51 h 161"/>
                <a:gd name="T30" fmla="*/ 35 w 109"/>
                <a:gd name="T31" fmla="*/ 64 h 161"/>
                <a:gd name="T32" fmla="*/ 29 w 109"/>
                <a:gd name="T33" fmla="*/ 77 h 161"/>
                <a:gd name="T34" fmla="*/ 9 w 109"/>
                <a:gd name="T35" fmla="*/ 77 h 161"/>
                <a:gd name="T36" fmla="*/ 0 w 109"/>
                <a:gd name="T37" fmla="*/ 80 h 161"/>
                <a:gd name="T38" fmla="*/ 3 w 109"/>
                <a:gd name="T39" fmla="*/ 87 h 161"/>
                <a:gd name="T40" fmla="*/ 6 w 109"/>
                <a:gd name="T41" fmla="*/ 90 h 161"/>
                <a:gd name="T42" fmla="*/ 6 w 109"/>
                <a:gd name="T43" fmla="*/ 96 h 161"/>
                <a:gd name="T44" fmla="*/ 6 w 109"/>
                <a:gd name="T45" fmla="*/ 106 h 161"/>
                <a:gd name="T46" fmla="*/ 6 w 109"/>
                <a:gd name="T47" fmla="*/ 125 h 161"/>
                <a:gd name="T48" fmla="*/ 3 w 109"/>
                <a:gd name="T49" fmla="*/ 138 h 161"/>
                <a:gd name="T50" fmla="*/ 16 w 109"/>
                <a:gd name="T51" fmla="*/ 138 h 161"/>
                <a:gd name="T52" fmla="*/ 26 w 109"/>
                <a:gd name="T53" fmla="*/ 145 h 161"/>
                <a:gd name="T54" fmla="*/ 32 w 109"/>
                <a:gd name="T55" fmla="*/ 151 h 161"/>
                <a:gd name="T56" fmla="*/ 35 w 109"/>
                <a:gd name="T57" fmla="*/ 154 h 161"/>
                <a:gd name="T58" fmla="*/ 42 w 109"/>
                <a:gd name="T59" fmla="*/ 161 h 161"/>
                <a:gd name="T60" fmla="*/ 48 w 109"/>
                <a:gd name="T61" fmla="*/ 148 h 161"/>
                <a:gd name="T62" fmla="*/ 55 w 109"/>
                <a:gd name="T63" fmla="*/ 157 h 161"/>
                <a:gd name="T64" fmla="*/ 61 w 109"/>
                <a:gd name="T65" fmla="*/ 151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61"/>
                <a:gd name="T101" fmla="*/ 109 w 109"/>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61">
                  <a:moveTo>
                    <a:pt x="61" y="151"/>
                  </a:moveTo>
                  <a:lnTo>
                    <a:pt x="71" y="151"/>
                  </a:lnTo>
                  <a:lnTo>
                    <a:pt x="80" y="151"/>
                  </a:lnTo>
                  <a:lnTo>
                    <a:pt x="93" y="154"/>
                  </a:lnTo>
                  <a:lnTo>
                    <a:pt x="103" y="154"/>
                  </a:lnTo>
                  <a:lnTo>
                    <a:pt x="103" y="141"/>
                  </a:lnTo>
                  <a:lnTo>
                    <a:pt x="100" y="141"/>
                  </a:lnTo>
                  <a:lnTo>
                    <a:pt x="100" y="125"/>
                  </a:lnTo>
                  <a:lnTo>
                    <a:pt x="100" y="112"/>
                  </a:lnTo>
                  <a:lnTo>
                    <a:pt x="96" y="100"/>
                  </a:lnTo>
                  <a:lnTo>
                    <a:pt x="96" y="83"/>
                  </a:lnTo>
                  <a:lnTo>
                    <a:pt x="96" y="71"/>
                  </a:lnTo>
                  <a:lnTo>
                    <a:pt x="96" y="58"/>
                  </a:lnTo>
                  <a:lnTo>
                    <a:pt x="93" y="42"/>
                  </a:lnTo>
                  <a:lnTo>
                    <a:pt x="93" y="29"/>
                  </a:lnTo>
                  <a:lnTo>
                    <a:pt x="100" y="29"/>
                  </a:lnTo>
                  <a:lnTo>
                    <a:pt x="109" y="29"/>
                  </a:lnTo>
                  <a:lnTo>
                    <a:pt x="100" y="22"/>
                  </a:lnTo>
                  <a:lnTo>
                    <a:pt x="93" y="16"/>
                  </a:lnTo>
                  <a:lnTo>
                    <a:pt x="83" y="6"/>
                  </a:lnTo>
                  <a:lnTo>
                    <a:pt x="77" y="0"/>
                  </a:lnTo>
                  <a:lnTo>
                    <a:pt x="74" y="16"/>
                  </a:lnTo>
                  <a:lnTo>
                    <a:pt x="67" y="16"/>
                  </a:lnTo>
                  <a:lnTo>
                    <a:pt x="61" y="16"/>
                  </a:lnTo>
                  <a:lnTo>
                    <a:pt x="55" y="16"/>
                  </a:lnTo>
                  <a:lnTo>
                    <a:pt x="48" y="16"/>
                  </a:lnTo>
                  <a:lnTo>
                    <a:pt x="48" y="26"/>
                  </a:lnTo>
                  <a:lnTo>
                    <a:pt x="45" y="38"/>
                  </a:lnTo>
                  <a:lnTo>
                    <a:pt x="45" y="48"/>
                  </a:lnTo>
                  <a:lnTo>
                    <a:pt x="38" y="51"/>
                  </a:lnTo>
                  <a:lnTo>
                    <a:pt x="35" y="54"/>
                  </a:lnTo>
                  <a:lnTo>
                    <a:pt x="35" y="64"/>
                  </a:lnTo>
                  <a:lnTo>
                    <a:pt x="35" y="77"/>
                  </a:lnTo>
                  <a:lnTo>
                    <a:pt x="29" y="77"/>
                  </a:lnTo>
                  <a:lnTo>
                    <a:pt x="19" y="77"/>
                  </a:lnTo>
                  <a:lnTo>
                    <a:pt x="9" y="77"/>
                  </a:lnTo>
                  <a:lnTo>
                    <a:pt x="3" y="77"/>
                  </a:lnTo>
                  <a:lnTo>
                    <a:pt x="0" y="80"/>
                  </a:lnTo>
                  <a:lnTo>
                    <a:pt x="3" y="87"/>
                  </a:lnTo>
                  <a:lnTo>
                    <a:pt x="6" y="90"/>
                  </a:lnTo>
                  <a:lnTo>
                    <a:pt x="6" y="93"/>
                  </a:lnTo>
                  <a:lnTo>
                    <a:pt x="6" y="96"/>
                  </a:lnTo>
                  <a:lnTo>
                    <a:pt x="3" y="103"/>
                  </a:lnTo>
                  <a:lnTo>
                    <a:pt x="6" y="106"/>
                  </a:lnTo>
                  <a:lnTo>
                    <a:pt x="6" y="112"/>
                  </a:lnTo>
                  <a:lnTo>
                    <a:pt x="6" y="125"/>
                  </a:lnTo>
                  <a:lnTo>
                    <a:pt x="3" y="145"/>
                  </a:lnTo>
                  <a:lnTo>
                    <a:pt x="3" y="138"/>
                  </a:lnTo>
                  <a:lnTo>
                    <a:pt x="9" y="138"/>
                  </a:lnTo>
                  <a:lnTo>
                    <a:pt x="16" y="138"/>
                  </a:lnTo>
                  <a:lnTo>
                    <a:pt x="22" y="138"/>
                  </a:lnTo>
                  <a:lnTo>
                    <a:pt x="26" y="145"/>
                  </a:lnTo>
                  <a:lnTo>
                    <a:pt x="29" y="145"/>
                  </a:lnTo>
                  <a:lnTo>
                    <a:pt x="32" y="151"/>
                  </a:lnTo>
                  <a:lnTo>
                    <a:pt x="35" y="151"/>
                  </a:lnTo>
                  <a:lnTo>
                    <a:pt x="35" y="154"/>
                  </a:lnTo>
                  <a:lnTo>
                    <a:pt x="42" y="161"/>
                  </a:lnTo>
                  <a:lnTo>
                    <a:pt x="45" y="157"/>
                  </a:lnTo>
                  <a:lnTo>
                    <a:pt x="48" y="148"/>
                  </a:lnTo>
                  <a:lnTo>
                    <a:pt x="51" y="148"/>
                  </a:lnTo>
                  <a:lnTo>
                    <a:pt x="55" y="157"/>
                  </a:lnTo>
                  <a:lnTo>
                    <a:pt x="61" y="151"/>
                  </a:lnTo>
                  <a:close/>
                </a:path>
              </a:pathLst>
            </a:custGeom>
            <a:solidFill>
              <a:srgbClr val="CCCCCC"/>
            </a:solidFill>
            <a:ln w="9525">
              <a:noFill/>
              <a:round/>
              <a:headEnd/>
              <a:tailEnd/>
            </a:ln>
          </p:spPr>
          <p:txBody>
            <a:bodyPr/>
            <a:lstStyle/>
            <a:p>
              <a:endParaRPr lang="en-US"/>
            </a:p>
          </p:txBody>
        </p:sp>
        <p:sp>
          <p:nvSpPr>
            <p:cNvPr id="32063" name="Freeform 495"/>
            <p:cNvSpPr>
              <a:spLocks/>
            </p:cNvSpPr>
            <p:nvPr/>
          </p:nvSpPr>
          <p:spPr bwMode="auto">
            <a:xfrm>
              <a:off x="2507" y="2252"/>
              <a:ext cx="150" cy="225"/>
            </a:xfrm>
            <a:custGeom>
              <a:avLst/>
              <a:gdLst>
                <a:gd name="T0" fmla="*/ 71 w 109"/>
                <a:gd name="T1" fmla="*/ 151 h 161"/>
                <a:gd name="T2" fmla="*/ 93 w 109"/>
                <a:gd name="T3" fmla="*/ 154 h 161"/>
                <a:gd name="T4" fmla="*/ 103 w 109"/>
                <a:gd name="T5" fmla="*/ 141 h 161"/>
                <a:gd name="T6" fmla="*/ 100 w 109"/>
                <a:gd name="T7" fmla="*/ 125 h 161"/>
                <a:gd name="T8" fmla="*/ 96 w 109"/>
                <a:gd name="T9" fmla="*/ 100 h 161"/>
                <a:gd name="T10" fmla="*/ 96 w 109"/>
                <a:gd name="T11" fmla="*/ 71 h 161"/>
                <a:gd name="T12" fmla="*/ 93 w 109"/>
                <a:gd name="T13" fmla="*/ 42 h 161"/>
                <a:gd name="T14" fmla="*/ 100 w 109"/>
                <a:gd name="T15" fmla="*/ 29 h 161"/>
                <a:gd name="T16" fmla="*/ 100 w 109"/>
                <a:gd name="T17" fmla="*/ 22 h 161"/>
                <a:gd name="T18" fmla="*/ 83 w 109"/>
                <a:gd name="T19" fmla="*/ 6 h 161"/>
                <a:gd name="T20" fmla="*/ 74 w 109"/>
                <a:gd name="T21" fmla="*/ 16 h 161"/>
                <a:gd name="T22" fmla="*/ 61 w 109"/>
                <a:gd name="T23" fmla="*/ 16 h 161"/>
                <a:gd name="T24" fmla="*/ 48 w 109"/>
                <a:gd name="T25" fmla="*/ 16 h 161"/>
                <a:gd name="T26" fmla="*/ 45 w 109"/>
                <a:gd name="T27" fmla="*/ 38 h 161"/>
                <a:gd name="T28" fmla="*/ 38 w 109"/>
                <a:gd name="T29" fmla="*/ 51 h 161"/>
                <a:gd name="T30" fmla="*/ 35 w 109"/>
                <a:gd name="T31" fmla="*/ 64 h 161"/>
                <a:gd name="T32" fmla="*/ 29 w 109"/>
                <a:gd name="T33" fmla="*/ 77 h 161"/>
                <a:gd name="T34" fmla="*/ 9 w 109"/>
                <a:gd name="T35" fmla="*/ 77 h 161"/>
                <a:gd name="T36" fmla="*/ 0 w 109"/>
                <a:gd name="T37" fmla="*/ 80 h 161"/>
                <a:gd name="T38" fmla="*/ 3 w 109"/>
                <a:gd name="T39" fmla="*/ 87 h 161"/>
                <a:gd name="T40" fmla="*/ 6 w 109"/>
                <a:gd name="T41" fmla="*/ 90 h 161"/>
                <a:gd name="T42" fmla="*/ 6 w 109"/>
                <a:gd name="T43" fmla="*/ 96 h 161"/>
                <a:gd name="T44" fmla="*/ 6 w 109"/>
                <a:gd name="T45" fmla="*/ 106 h 161"/>
                <a:gd name="T46" fmla="*/ 6 w 109"/>
                <a:gd name="T47" fmla="*/ 125 h 161"/>
                <a:gd name="T48" fmla="*/ 3 w 109"/>
                <a:gd name="T49" fmla="*/ 138 h 161"/>
                <a:gd name="T50" fmla="*/ 16 w 109"/>
                <a:gd name="T51" fmla="*/ 138 h 161"/>
                <a:gd name="T52" fmla="*/ 26 w 109"/>
                <a:gd name="T53" fmla="*/ 145 h 161"/>
                <a:gd name="T54" fmla="*/ 32 w 109"/>
                <a:gd name="T55" fmla="*/ 151 h 161"/>
                <a:gd name="T56" fmla="*/ 35 w 109"/>
                <a:gd name="T57" fmla="*/ 154 h 161"/>
                <a:gd name="T58" fmla="*/ 42 w 109"/>
                <a:gd name="T59" fmla="*/ 161 h 161"/>
                <a:gd name="T60" fmla="*/ 48 w 109"/>
                <a:gd name="T61" fmla="*/ 148 h 161"/>
                <a:gd name="T62" fmla="*/ 55 w 109"/>
                <a:gd name="T63" fmla="*/ 157 h 161"/>
                <a:gd name="T64" fmla="*/ 61 w 109"/>
                <a:gd name="T65" fmla="*/ 151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61"/>
                <a:gd name="T101" fmla="*/ 109 w 109"/>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61">
                  <a:moveTo>
                    <a:pt x="61" y="151"/>
                  </a:moveTo>
                  <a:lnTo>
                    <a:pt x="71" y="151"/>
                  </a:lnTo>
                  <a:lnTo>
                    <a:pt x="80" y="151"/>
                  </a:lnTo>
                  <a:lnTo>
                    <a:pt x="93" y="154"/>
                  </a:lnTo>
                  <a:lnTo>
                    <a:pt x="103" y="154"/>
                  </a:lnTo>
                  <a:lnTo>
                    <a:pt x="103" y="141"/>
                  </a:lnTo>
                  <a:lnTo>
                    <a:pt x="100" y="141"/>
                  </a:lnTo>
                  <a:lnTo>
                    <a:pt x="100" y="125"/>
                  </a:lnTo>
                  <a:lnTo>
                    <a:pt x="100" y="112"/>
                  </a:lnTo>
                  <a:lnTo>
                    <a:pt x="96" y="100"/>
                  </a:lnTo>
                  <a:lnTo>
                    <a:pt x="96" y="83"/>
                  </a:lnTo>
                  <a:lnTo>
                    <a:pt x="96" y="71"/>
                  </a:lnTo>
                  <a:lnTo>
                    <a:pt x="96" y="58"/>
                  </a:lnTo>
                  <a:lnTo>
                    <a:pt x="93" y="42"/>
                  </a:lnTo>
                  <a:lnTo>
                    <a:pt x="93" y="29"/>
                  </a:lnTo>
                  <a:lnTo>
                    <a:pt x="100" y="29"/>
                  </a:lnTo>
                  <a:lnTo>
                    <a:pt x="109" y="29"/>
                  </a:lnTo>
                  <a:lnTo>
                    <a:pt x="100" y="22"/>
                  </a:lnTo>
                  <a:lnTo>
                    <a:pt x="93" y="16"/>
                  </a:lnTo>
                  <a:lnTo>
                    <a:pt x="83" y="6"/>
                  </a:lnTo>
                  <a:lnTo>
                    <a:pt x="77" y="0"/>
                  </a:lnTo>
                  <a:lnTo>
                    <a:pt x="74" y="16"/>
                  </a:lnTo>
                  <a:lnTo>
                    <a:pt x="67" y="16"/>
                  </a:lnTo>
                  <a:lnTo>
                    <a:pt x="61" y="16"/>
                  </a:lnTo>
                  <a:lnTo>
                    <a:pt x="55" y="16"/>
                  </a:lnTo>
                  <a:lnTo>
                    <a:pt x="48" y="16"/>
                  </a:lnTo>
                  <a:lnTo>
                    <a:pt x="48" y="26"/>
                  </a:lnTo>
                  <a:lnTo>
                    <a:pt x="45" y="38"/>
                  </a:lnTo>
                  <a:lnTo>
                    <a:pt x="45" y="48"/>
                  </a:lnTo>
                  <a:lnTo>
                    <a:pt x="38" y="51"/>
                  </a:lnTo>
                  <a:lnTo>
                    <a:pt x="35" y="54"/>
                  </a:lnTo>
                  <a:lnTo>
                    <a:pt x="35" y="64"/>
                  </a:lnTo>
                  <a:lnTo>
                    <a:pt x="35" y="77"/>
                  </a:lnTo>
                  <a:lnTo>
                    <a:pt x="29" y="77"/>
                  </a:lnTo>
                  <a:lnTo>
                    <a:pt x="19" y="77"/>
                  </a:lnTo>
                  <a:lnTo>
                    <a:pt x="9" y="77"/>
                  </a:lnTo>
                  <a:lnTo>
                    <a:pt x="3" y="77"/>
                  </a:lnTo>
                  <a:lnTo>
                    <a:pt x="0" y="80"/>
                  </a:lnTo>
                  <a:lnTo>
                    <a:pt x="3" y="87"/>
                  </a:lnTo>
                  <a:lnTo>
                    <a:pt x="6" y="90"/>
                  </a:lnTo>
                  <a:lnTo>
                    <a:pt x="6" y="93"/>
                  </a:lnTo>
                  <a:lnTo>
                    <a:pt x="6" y="96"/>
                  </a:lnTo>
                  <a:lnTo>
                    <a:pt x="3" y="103"/>
                  </a:lnTo>
                  <a:lnTo>
                    <a:pt x="6" y="106"/>
                  </a:lnTo>
                  <a:lnTo>
                    <a:pt x="6" y="112"/>
                  </a:lnTo>
                  <a:lnTo>
                    <a:pt x="6" y="125"/>
                  </a:lnTo>
                  <a:lnTo>
                    <a:pt x="3" y="145"/>
                  </a:lnTo>
                  <a:lnTo>
                    <a:pt x="3" y="138"/>
                  </a:lnTo>
                  <a:lnTo>
                    <a:pt x="9" y="138"/>
                  </a:lnTo>
                  <a:lnTo>
                    <a:pt x="16" y="138"/>
                  </a:lnTo>
                  <a:lnTo>
                    <a:pt x="22" y="138"/>
                  </a:lnTo>
                  <a:lnTo>
                    <a:pt x="26" y="145"/>
                  </a:lnTo>
                  <a:lnTo>
                    <a:pt x="29" y="145"/>
                  </a:lnTo>
                  <a:lnTo>
                    <a:pt x="32" y="151"/>
                  </a:lnTo>
                  <a:lnTo>
                    <a:pt x="35" y="151"/>
                  </a:lnTo>
                  <a:lnTo>
                    <a:pt x="35" y="154"/>
                  </a:lnTo>
                  <a:lnTo>
                    <a:pt x="42" y="161"/>
                  </a:lnTo>
                  <a:lnTo>
                    <a:pt x="45" y="157"/>
                  </a:lnTo>
                  <a:lnTo>
                    <a:pt x="48" y="148"/>
                  </a:lnTo>
                  <a:lnTo>
                    <a:pt x="51" y="148"/>
                  </a:lnTo>
                  <a:lnTo>
                    <a:pt x="55" y="157"/>
                  </a:lnTo>
                  <a:lnTo>
                    <a:pt x="61" y="151"/>
                  </a:lnTo>
                </a:path>
              </a:pathLst>
            </a:custGeom>
            <a:noFill/>
            <a:ln w="0">
              <a:solidFill>
                <a:srgbClr val="7F7F7F"/>
              </a:solidFill>
              <a:round/>
              <a:headEnd/>
              <a:tailEnd/>
            </a:ln>
          </p:spPr>
          <p:txBody>
            <a:bodyPr/>
            <a:lstStyle/>
            <a:p>
              <a:endParaRPr lang="en-US"/>
            </a:p>
          </p:txBody>
        </p:sp>
        <p:sp>
          <p:nvSpPr>
            <p:cNvPr id="32064" name="Freeform 496"/>
            <p:cNvSpPr>
              <a:spLocks/>
            </p:cNvSpPr>
            <p:nvPr/>
          </p:nvSpPr>
          <p:spPr bwMode="auto">
            <a:xfrm>
              <a:off x="2507" y="2242"/>
              <a:ext cx="106" cy="122"/>
            </a:xfrm>
            <a:custGeom>
              <a:avLst/>
              <a:gdLst>
                <a:gd name="T0" fmla="*/ 74 w 77"/>
                <a:gd name="T1" fmla="*/ 23 h 87"/>
                <a:gd name="T2" fmla="*/ 67 w 77"/>
                <a:gd name="T3" fmla="*/ 23 h 87"/>
                <a:gd name="T4" fmla="*/ 61 w 77"/>
                <a:gd name="T5" fmla="*/ 23 h 87"/>
                <a:gd name="T6" fmla="*/ 55 w 77"/>
                <a:gd name="T7" fmla="*/ 23 h 87"/>
                <a:gd name="T8" fmla="*/ 48 w 77"/>
                <a:gd name="T9" fmla="*/ 23 h 87"/>
                <a:gd name="T10" fmla="*/ 48 w 77"/>
                <a:gd name="T11" fmla="*/ 33 h 87"/>
                <a:gd name="T12" fmla="*/ 45 w 77"/>
                <a:gd name="T13" fmla="*/ 45 h 87"/>
                <a:gd name="T14" fmla="*/ 45 w 77"/>
                <a:gd name="T15" fmla="*/ 55 h 87"/>
                <a:gd name="T16" fmla="*/ 38 w 77"/>
                <a:gd name="T17" fmla="*/ 58 h 87"/>
                <a:gd name="T18" fmla="*/ 35 w 77"/>
                <a:gd name="T19" fmla="*/ 61 h 87"/>
                <a:gd name="T20" fmla="*/ 35 w 77"/>
                <a:gd name="T21" fmla="*/ 71 h 87"/>
                <a:gd name="T22" fmla="*/ 35 w 77"/>
                <a:gd name="T23" fmla="*/ 84 h 87"/>
                <a:gd name="T24" fmla="*/ 29 w 77"/>
                <a:gd name="T25" fmla="*/ 84 h 87"/>
                <a:gd name="T26" fmla="*/ 19 w 77"/>
                <a:gd name="T27" fmla="*/ 84 h 87"/>
                <a:gd name="T28" fmla="*/ 9 w 77"/>
                <a:gd name="T29" fmla="*/ 84 h 87"/>
                <a:gd name="T30" fmla="*/ 3 w 77"/>
                <a:gd name="T31" fmla="*/ 84 h 87"/>
                <a:gd name="T32" fmla="*/ 0 w 77"/>
                <a:gd name="T33" fmla="*/ 87 h 87"/>
                <a:gd name="T34" fmla="*/ 0 w 77"/>
                <a:gd name="T35" fmla="*/ 78 h 87"/>
                <a:gd name="T36" fmla="*/ 3 w 77"/>
                <a:gd name="T37" fmla="*/ 71 h 87"/>
                <a:gd name="T38" fmla="*/ 3 w 77"/>
                <a:gd name="T39" fmla="*/ 71 h 87"/>
                <a:gd name="T40" fmla="*/ 6 w 77"/>
                <a:gd name="T41" fmla="*/ 61 h 87"/>
                <a:gd name="T42" fmla="*/ 6 w 77"/>
                <a:gd name="T43" fmla="*/ 61 h 87"/>
                <a:gd name="T44" fmla="*/ 13 w 77"/>
                <a:gd name="T45" fmla="*/ 49 h 87"/>
                <a:gd name="T46" fmla="*/ 19 w 77"/>
                <a:gd name="T47" fmla="*/ 36 h 87"/>
                <a:gd name="T48" fmla="*/ 22 w 77"/>
                <a:gd name="T49" fmla="*/ 23 h 87"/>
                <a:gd name="T50" fmla="*/ 26 w 77"/>
                <a:gd name="T51" fmla="*/ 16 h 87"/>
                <a:gd name="T52" fmla="*/ 32 w 77"/>
                <a:gd name="T53" fmla="*/ 13 h 87"/>
                <a:gd name="T54" fmla="*/ 35 w 77"/>
                <a:gd name="T55" fmla="*/ 7 h 87"/>
                <a:gd name="T56" fmla="*/ 38 w 77"/>
                <a:gd name="T57" fmla="*/ 0 h 87"/>
                <a:gd name="T58" fmla="*/ 48 w 77"/>
                <a:gd name="T59" fmla="*/ 0 h 87"/>
                <a:gd name="T60" fmla="*/ 58 w 77"/>
                <a:gd name="T61" fmla="*/ 0 h 87"/>
                <a:gd name="T62" fmla="*/ 67 w 77"/>
                <a:gd name="T63" fmla="*/ 0 h 87"/>
                <a:gd name="T64" fmla="*/ 77 w 77"/>
                <a:gd name="T65" fmla="*/ 0 h 87"/>
                <a:gd name="T66" fmla="*/ 77 w 77"/>
                <a:gd name="T67" fmla="*/ 7 h 87"/>
                <a:gd name="T68" fmla="*/ 74 w 77"/>
                <a:gd name="T69" fmla="*/ 23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
                <a:gd name="T106" fmla="*/ 0 h 87"/>
                <a:gd name="T107" fmla="*/ 77 w 77"/>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 h="87">
                  <a:moveTo>
                    <a:pt x="74" y="23"/>
                  </a:moveTo>
                  <a:lnTo>
                    <a:pt x="67" y="23"/>
                  </a:lnTo>
                  <a:lnTo>
                    <a:pt x="61" y="23"/>
                  </a:lnTo>
                  <a:lnTo>
                    <a:pt x="55" y="23"/>
                  </a:lnTo>
                  <a:lnTo>
                    <a:pt x="48" y="23"/>
                  </a:lnTo>
                  <a:lnTo>
                    <a:pt x="48" y="33"/>
                  </a:lnTo>
                  <a:lnTo>
                    <a:pt x="45" y="45"/>
                  </a:lnTo>
                  <a:lnTo>
                    <a:pt x="45" y="55"/>
                  </a:lnTo>
                  <a:lnTo>
                    <a:pt x="38" y="58"/>
                  </a:lnTo>
                  <a:lnTo>
                    <a:pt x="35" y="61"/>
                  </a:lnTo>
                  <a:lnTo>
                    <a:pt x="35" y="71"/>
                  </a:lnTo>
                  <a:lnTo>
                    <a:pt x="35" y="84"/>
                  </a:lnTo>
                  <a:lnTo>
                    <a:pt x="29" y="84"/>
                  </a:lnTo>
                  <a:lnTo>
                    <a:pt x="19" y="84"/>
                  </a:lnTo>
                  <a:lnTo>
                    <a:pt x="9" y="84"/>
                  </a:lnTo>
                  <a:lnTo>
                    <a:pt x="3" y="84"/>
                  </a:lnTo>
                  <a:lnTo>
                    <a:pt x="0" y="87"/>
                  </a:lnTo>
                  <a:lnTo>
                    <a:pt x="0" y="78"/>
                  </a:lnTo>
                  <a:lnTo>
                    <a:pt x="3" y="71"/>
                  </a:lnTo>
                  <a:lnTo>
                    <a:pt x="6" y="61"/>
                  </a:lnTo>
                  <a:lnTo>
                    <a:pt x="13" y="49"/>
                  </a:lnTo>
                  <a:lnTo>
                    <a:pt x="19" y="36"/>
                  </a:lnTo>
                  <a:lnTo>
                    <a:pt x="22" y="23"/>
                  </a:lnTo>
                  <a:lnTo>
                    <a:pt x="26" y="16"/>
                  </a:lnTo>
                  <a:lnTo>
                    <a:pt x="32" y="13"/>
                  </a:lnTo>
                  <a:lnTo>
                    <a:pt x="35" y="7"/>
                  </a:lnTo>
                  <a:lnTo>
                    <a:pt x="38" y="0"/>
                  </a:lnTo>
                  <a:lnTo>
                    <a:pt x="48" y="0"/>
                  </a:lnTo>
                  <a:lnTo>
                    <a:pt x="58" y="0"/>
                  </a:lnTo>
                  <a:lnTo>
                    <a:pt x="67" y="0"/>
                  </a:lnTo>
                  <a:lnTo>
                    <a:pt x="77" y="0"/>
                  </a:lnTo>
                  <a:lnTo>
                    <a:pt x="77" y="7"/>
                  </a:lnTo>
                  <a:lnTo>
                    <a:pt x="74" y="23"/>
                  </a:lnTo>
                  <a:close/>
                </a:path>
              </a:pathLst>
            </a:custGeom>
            <a:solidFill>
              <a:srgbClr val="CCCCCC"/>
            </a:solidFill>
            <a:ln w="9525">
              <a:noFill/>
              <a:round/>
              <a:headEnd/>
              <a:tailEnd/>
            </a:ln>
          </p:spPr>
          <p:txBody>
            <a:bodyPr/>
            <a:lstStyle/>
            <a:p>
              <a:endParaRPr lang="en-US"/>
            </a:p>
          </p:txBody>
        </p:sp>
        <p:sp>
          <p:nvSpPr>
            <p:cNvPr id="32065" name="Freeform 497"/>
            <p:cNvSpPr>
              <a:spLocks/>
            </p:cNvSpPr>
            <p:nvPr/>
          </p:nvSpPr>
          <p:spPr bwMode="auto">
            <a:xfrm>
              <a:off x="2507" y="2242"/>
              <a:ext cx="106" cy="122"/>
            </a:xfrm>
            <a:custGeom>
              <a:avLst/>
              <a:gdLst>
                <a:gd name="T0" fmla="*/ 74 w 77"/>
                <a:gd name="T1" fmla="*/ 23 h 87"/>
                <a:gd name="T2" fmla="*/ 67 w 77"/>
                <a:gd name="T3" fmla="*/ 23 h 87"/>
                <a:gd name="T4" fmla="*/ 61 w 77"/>
                <a:gd name="T5" fmla="*/ 23 h 87"/>
                <a:gd name="T6" fmla="*/ 55 w 77"/>
                <a:gd name="T7" fmla="*/ 23 h 87"/>
                <a:gd name="T8" fmla="*/ 48 w 77"/>
                <a:gd name="T9" fmla="*/ 23 h 87"/>
                <a:gd name="T10" fmla="*/ 48 w 77"/>
                <a:gd name="T11" fmla="*/ 33 h 87"/>
                <a:gd name="T12" fmla="*/ 45 w 77"/>
                <a:gd name="T13" fmla="*/ 45 h 87"/>
                <a:gd name="T14" fmla="*/ 45 w 77"/>
                <a:gd name="T15" fmla="*/ 55 h 87"/>
                <a:gd name="T16" fmla="*/ 38 w 77"/>
                <a:gd name="T17" fmla="*/ 58 h 87"/>
                <a:gd name="T18" fmla="*/ 35 w 77"/>
                <a:gd name="T19" fmla="*/ 61 h 87"/>
                <a:gd name="T20" fmla="*/ 35 w 77"/>
                <a:gd name="T21" fmla="*/ 71 h 87"/>
                <a:gd name="T22" fmla="*/ 35 w 77"/>
                <a:gd name="T23" fmla="*/ 84 h 87"/>
                <a:gd name="T24" fmla="*/ 29 w 77"/>
                <a:gd name="T25" fmla="*/ 84 h 87"/>
                <a:gd name="T26" fmla="*/ 19 w 77"/>
                <a:gd name="T27" fmla="*/ 84 h 87"/>
                <a:gd name="T28" fmla="*/ 9 w 77"/>
                <a:gd name="T29" fmla="*/ 84 h 87"/>
                <a:gd name="T30" fmla="*/ 3 w 77"/>
                <a:gd name="T31" fmla="*/ 84 h 87"/>
                <a:gd name="T32" fmla="*/ 0 w 77"/>
                <a:gd name="T33" fmla="*/ 87 h 87"/>
                <a:gd name="T34" fmla="*/ 0 w 77"/>
                <a:gd name="T35" fmla="*/ 78 h 87"/>
                <a:gd name="T36" fmla="*/ 3 w 77"/>
                <a:gd name="T37" fmla="*/ 71 h 87"/>
                <a:gd name="T38" fmla="*/ 3 w 77"/>
                <a:gd name="T39" fmla="*/ 71 h 87"/>
                <a:gd name="T40" fmla="*/ 6 w 77"/>
                <a:gd name="T41" fmla="*/ 61 h 87"/>
                <a:gd name="T42" fmla="*/ 6 w 77"/>
                <a:gd name="T43" fmla="*/ 61 h 87"/>
                <a:gd name="T44" fmla="*/ 13 w 77"/>
                <a:gd name="T45" fmla="*/ 49 h 87"/>
                <a:gd name="T46" fmla="*/ 19 w 77"/>
                <a:gd name="T47" fmla="*/ 36 h 87"/>
                <a:gd name="T48" fmla="*/ 22 w 77"/>
                <a:gd name="T49" fmla="*/ 23 h 87"/>
                <a:gd name="T50" fmla="*/ 26 w 77"/>
                <a:gd name="T51" fmla="*/ 16 h 87"/>
                <a:gd name="T52" fmla="*/ 32 w 77"/>
                <a:gd name="T53" fmla="*/ 13 h 87"/>
                <a:gd name="T54" fmla="*/ 35 w 77"/>
                <a:gd name="T55" fmla="*/ 7 h 87"/>
                <a:gd name="T56" fmla="*/ 38 w 77"/>
                <a:gd name="T57" fmla="*/ 0 h 87"/>
                <a:gd name="T58" fmla="*/ 48 w 77"/>
                <a:gd name="T59" fmla="*/ 0 h 87"/>
                <a:gd name="T60" fmla="*/ 58 w 77"/>
                <a:gd name="T61" fmla="*/ 0 h 87"/>
                <a:gd name="T62" fmla="*/ 67 w 77"/>
                <a:gd name="T63" fmla="*/ 0 h 87"/>
                <a:gd name="T64" fmla="*/ 77 w 77"/>
                <a:gd name="T65" fmla="*/ 0 h 87"/>
                <a:gd name="T66" fmla="*/ 77 w 77"/>
                <a:gd name="T67" fmla="*/ 7 h 87"/>
                <a:gd name="T68" fmla="*/ 74 w 77"/>
                <a:gd name="T69" fmla="*/ 23 h 87"/>
                <a:gd name="T70" fmla="*/ 74 w 77"/>
                <a:gd name="T71" fmla="*/ 23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
                <a:gd name="T109" fmla="*/ 0 h 87"/>
                <a:gd name="T110" fmla="*/ 77 w 7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 h="87">
                  <a:moveTo>
                    <a:pt x="74" y="23"/>
                  </a:moveTo>
                  <a:lnTo>
                    <a:pt x="67" y="23"/>
                  </a:lnTo>
                  <a:lnTo>
                    <a:pt x="61" y="23"/>
                  </a:lnTo>
                  <a:lnTo>
                    <a:pt x="55" y="23"/>
                  </a:lnTo>
                  <a:lnTo>
                    <a:pt x="48" y="23"/>
                  </a:lnTo>
                  <a:lnTo>
                    <a:pt x="48" y="33"/>
                  </a:lnTo>
                  <a:lnTo>
                    <a:pt x="45" y="45"/>
                  </a:lnTo>
                  <a:lnTo>
                    <a:pt x="45" y="55"/>
                  </a:lnTo>
                  <a:lnTo>
                    <a:pt x="38" y="58"/>
                  </a:lnTo>
                  <a:lnTo>
                    <a:pt x="35" y="61"/>
                  </a:lnTo>
                  <a:lnTo>
                    <a:pt x="35" y="71"/>
                  </a:lnTo>
                  <a:lnTo>
                    <a:pt x="35" y="84"/>
                  </a:lnTo>
                  <a:lnTo>
                    <a:pt x="29" y="84"/>
                  </a:lnTo>
                  <a:lnTo>
                    <a:pt x="19" y="84"/>
                  </a:lnTo>
                  <a:lnTo>
                    <a:pt x="9" y="84"/>
                  </a:lnTo>
                  <a:lnTo>
                    <a:pt x="3" y="84"/>
                  </a:lnTo>
                  <a:lnTo>
                    <a:pt x="0" y="87"/>
                  </a:lnTo>
                  <a:lnTo>
                    <a:pt x="0" y="78"/>
                  </a:lnTo>
                  <a:lnTo>
                    <a:pt x="3" y="71"/>
                  </a:lnTo>
                  <a:lnTo>
                    <a:pt x="6" y="61"/>
                  </a:lnTo>
                  <a:lnTo>
                    <a:pt x="13" y="49"/>
                  </a:lnTo>
                  <a:lnTo>
                    <a:pt x="19" y="36"/>
                  </a:lnTo>
                  <a:lnTo>
                    <a:pt x="22" y="23"/>
                  </a:lnTo>
                  <a:lnTo>
                    <a:pt x="26" y="16"/>
                  </a:lnTo>
                  <a:lnTo>
                    <a:pt x="32" y="13"/>
                  </a:lnTo>
                  <a:lnTo>
                    <a:pt x="35" y="7"/>
                  </a:lnTo>
                  <a:lnTo>
                    <a:pt x="38" y="0"/>
                  </a:lnTo>
                  <a:lnTo>
                    <a:pt x="48" y="0"/>
                  </a:lnTo>
                  <a:lnTo>
                    <a:pt x="58" y="0"/>
                  </a:lnTo>
                  <a:lnTo>
                    <a:pt x="67" y="0"/>
                  </a:lnTo>
                  <a:lnTo>
                    <a:pt x="77" y="0"/>
                  </a:lnTo>
                  <a:lnTo>
                    <a:pt x="77" y="7"/>
                  </a:lnTo>
                  <a:lnTo>
                    <a:pt x="74" y="23"/>
                  </a:lnTo>
                </a:path>
              </a:pathLst>
            </a:custGeom>
            <a:noFill/>
            <a:ln w="0">
              <a:solidFill>
                <a:srgbClr val="7F7F7F"/>
              </a:solidFill>
              <a:round/>
              <a:headEnd/>
              <a:tailEnd/>
            </a:ln>
          </p:spPr>
          <p:txBody>
            <a:bodyPr/>
            <a:lstStyle/>
            <a:p>
              <a:endParaRPr lang="en-US"/>
            </a:p>
          </p:txBody>
        </p:sp>
        <p:sp>
          <p:nvSpPr>
            <p:cNvPr id="32066" name="Freeform 498"/>
            <p:cNvSpPr>
              <a:spLocks/>
            </p:cNvSpPr>
            <p:nvPr/>
          </p:nvSpPr>
          <p:spPr bwMode="auto">
            <a:xfrm>
              <a:off x="2613" y="2071"/>
              <a:ext cx="247" cy="329"/>
            </a:xfrm>
            <a:custGeom>
              <a:avLst/>
              <a:gdLst>
                <a:gd name="T0" fmla="*/ 6 w 180"/>
                <a:gd name="T1" fmla="*/ 135 h 235"/>
                <a:gd name="T2" fmla="*/ 23 w 180"/>
                <a:gd name="T3" fmla="*/ 151 h 235"/>
                <a:gd name="T4" fmla="*/ 39 w 180"/>
                <a:gd name="T5" fmla="*/ 164 h 235"/>
                <a:gd name="T6" fmla="*/ 52 w 180"/>
                <a:gd name="T7" fmla="*/ 177 h 235"/>
                <a:gd name="T8" fmla="*/ 64 w 180"/>
                <a:gd name="T9" fmla="*/ 190 h 235"/>
                <a:gd name="T10" fmla="*/ 77 w 180"/>
                <a:gd name="T11" fmla="*/ 203 h 235"/>
                <a:gd name="T12" fmla="*/ 87 w 180"/>
                <a:gd name="T13" fmla="*/ 212 h 235"/>
                <a:gd name="T14" fmla="*/ 93 w 180"/>
                <a:gd name="T15" fmla="*/ 219 h 235"/>
                <a:gd name="T16" fmla="*/ 97 w 180"/>
                <a:gd name="T17" fmla="*/ 222 h 235"/>
                <a:gd name="T18" fmla="*/ 106 w 180"/>
                <a:gd name="T19" fmla="*/ 229 h 235"/>
                <a:gd name="T20" fmla="*/ 106 w 180"/>
                <a:gd name="T21" fmla="*/ 235 h 235"/>
                <a:gd name="T22" fmla="*/ 119 w 180"/>
                <a:gd name="T23" fmla="*/ 232 h 235"/>
                <a:gd name="T24" fmla="*/ 132 w 180"/>
                <a:gd name="T25" fmla="*/ 225 h 235"/>
                <a:gd name="T26" fmla="*/ 142 w 180"/>
                <a:gd name="T27" fmla="*/ 212 h 235"/>
                <a:gd name="T28" fmla="*/ 151 w 180"/>
                <a:gd name="T29" fmla="*/ 206 h 235"/>
                <a:gd name="T30" fmla="*/ 161 w 180"/>
                <a:gd name="T31" fmla="*/ 196 h 235"/>
                <a:gd name="T32" fmla="*/ 171 w 180"/>
                <a:gd name="T33" fmla="*/ 190 h 235"/>
                <a:gd name="T34" fmla="*/ 177 w 180"/>
                <a:gd name="T35" fmla="*/ 180 h 235"/>
                <a:gd name="T36" fmla="*/ 177 w 180"/>
                <a:gd name="T37" fmla="*/ 167 h 235"/>
                <a:gd name="T38" fmla="*/ 167 w 180"/>
                <a:gd name="T39" fmla="*/ 164 h 235"/>
                <a:gd name="T40" fmla="*/ 164 w 180"/>
                <a:gd name="T41" fmla="*/ 155 h 235"/>
                <a:gd name="T42" fmla="*/ 161 w 180"/>
                <a:gd name="T43" fmla="*/ 142 h 235"/>
                <a:gd name="T44" fmla="*/ 164 w 180"/>
                <a:gd name="T45" fmla="*/ 122 h 235"/>
                <a:gd name="T46" fmla="*/ 158 w 180"/>
                <a:gd name="T47" fmla="*/ 93 h 235"/>
                <a:gd name="T48" fmla="*/ 158 w 180"/>
                <a:gd name="T49" fmla="*/ 90 h 235"/>
                <a:gd name="T50" fmla="*/ 148 w 180"/>
                <a:gd name="T51" fmla="*/ 61 h 235"/>
                <a:gd name="T52" fmla="*/ 148 w 180"/>
                <a:gd name="T53" fmla="*/ 55 h 235"/>
                <a:gd name="T54" fmla="*/ 142 w 180"/>
                <a:gd name="T55" fmla="*/ 42 h 235"/>
                <a:gd name="T56" fmla="*/ 148 w 180"/>
                <a:gd name="T57" fmla="*/ 26 h 235"/>
                <a:gd name="T58" fmla="*/ 148 w 180"/>
                <a:gd name="T59" fmla="*/ 10 h 235"/>
                <a:gd name="T60" fmla="*/ 151 w 180"/>
                <a:gd name="T61" fmla="*/ 3 h 235"/>
                <a:gd name="T62" fmla="*/ 138 w 180"/>
                <a:gd name="T63" fmla="*/ 0 h 235"/>
                <a:gd name="T64" fmla="*/ 132 w 180"/>
                <a:gd name="T65" fmla="*/ 0 h 235"/>
                <a:gd name="T66" fmla="*/ 122 w 180"/>
                <a:gd name="T67" fmla="*/ 7 h 235"/>
                <a:gd name="T68" fmla="*/ 109 w 180"/>
                <a:gd name="T69" fmla="*/ 3 h 235"/>
                <a:gd name="T70" fmla="*/ 103 w 180"/>
                <a:gd name="T71" fmla="*/ 3 h 235"/>
                <a:gd name="T72" fmla="*/ 87 w 180"/>
                <a:gd name="T73" fmla="*/ 10 h 235"/>
                <a:gd name="T74" fmla="*/ 77 w 180"/>
                <a:gd name="T75" fmla="*/ 16 h 235"/>
                <a:gd name="T76" fmla="*/ 71 w 180"/>
                <a:gd name="T77" fmla="*/ 19 h 235"/>
                <a:gd name="T78" fmla="*/ 58 w 180"/>
                <a:gd name="T79" fmla="*/ 26 h 235"/>
                <a:gd name="T80" fmla="*/ 58 w 180"/>
                <a:gd name="T81" fmla="*/ 29 h 235"/>
                <a:gd name="T82" fmla="*/ 61 w 180"/>
                <a:gd name="T83" fmla="*/ 32 h 235"/>
                <a:gd name="T84" fmla="*/ 61 w 180"/>
                <a:gd name="T85" fmla="*/ 35 h 235"/>
                <a:gd name="T86" fmla="*/ 61 w 180"/>
                <a:gd name="T87" fmla="*/ 45 h 235"/>
                <a:gd name="T88" fmla="*/ 61 w 180"/>
                <a:gd name="T89" fmla="*/ 48 h 235"/>
                <a:gd name="T90" fmla="*/ 64 w 180"/>
                <a:gd name="T91" fmla="*/ 58 h 235"/>
                <a:gd name="T92" fmla="*/ 64 w 180"/>
                <a:gd name="T93" fmla="*/ 61 h 235"/>
                <a:gd name="T94" fmla="*/ 52 w 180"/>
                <a:gd name="T95" fmla="*/ 64 h 235"/>
                <a:gd name="T96" fmla="*/ 42 w 180"/>
                <a:gd name="T97" fmla="*/ 71 h 235"/>
                <a:gd name="T98" fmla="*/ 42 w 180"/>
                <a:gd name="T99" fmla="*/ 74 h 235"/>
                <a:gd name="T100" fmla="*/ 45 w 180"/>
                <a:gd name="T101" fmla="*/ 81 h 235"/>
                <a:gd name="T102" fmla="*/ 32 w 180"/>
                <a:gd name="T103" fmla="*/ 87 h 235"/>
                <a:gd name="T104" fmla="*/ 26 w 180"/>
                <a:gd name="T105" fmla="*/ 93 h 235"/>
                <a:gd name="T106" fmla="*/ 16 w 180"/>
                <a:gd name="T107" fmla="*/ 97 h 235"/>
                <a:gd name="T108" fmla="*/ 10 w 180"/>
                <a:gd name="T109" fmla="*/ 100 h 235"/>
                <a:gd name="T110" fmla="*/ 3 w 180"/>
                <a:gd name="T111" fmla="*/ 103 h 235"/>
                <a:gd name="T112" fmla="*/ 0 w 180"/>
                <a:gd name="T113" fmla="*/ 122 h 2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0"/>
                <a:gd name="T172" fmla="*/ 0 h 235"/>
                <a:gd name="T173" fmla="*/ 180 w 180"/>
                <a:gd name="T174" fmla="*/ 235 h 2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0" h="235">
                  <a:moveTo>
                    <a:pt x="0" y="129"/>
                  </a:moveTo>
                  <a:lnTo>
                    <a:pt x="6" y="135"/>
                  </a:lnTo>
                  <a:lnTo>
                    <a:pt x="16" y="145"/>
                  </a:lnTo>
                  <a:lnTo>
                    <a:pt x="23" y="151"/>
                  </a:lnTo>
                  <a:lnTo>
                    <a:pt x="32" y="158"/>
                  </a:lnTo>
                  <a:lnTo>
                    <a:pt x="39" y="164"/>
                  </a:lnTo>
                  <a:lnTo>
                    <a:pt x="45" y="171"/>
                  </a:lnTo>
                  <a:lnTo>
                    <a:pt x="52" y="177"/>
                  </a:lnTo>
                  <a:lnTo>
                    <a:pt x="58" y="183"/>
                  </a:lnTo>
                  <a:lnTo>
                    <a:pt x="64" y="190"/>
                  </a:lnTo>
                  <a:lnTo>
                    <a:pt x="71" y="196"/>
                  </a:lnTo>
                  <a:lnTo>
                    <a:pt x="77" y="203"/>
                  </a:lnTo>
                  <a:lnTo>
                    <a:pt x="87" y="206"/>
                  </a:lnTo>
                  <a:lnTo>
                    <a:pt x="87" y="212"/>
                  </a:lnTo>
                  <a:lnTo>
                    <a:pt x="90" y="216"/>
                  </a:lnTo>
                  <a:lnTo>
                    <a:pt x="93" y="219"/>
                  </a:lnTo>
                  <a:lnTo>
                    <a:pt x="97" y="219"/>
                  </a:lnTo>
                  <a:lnTo>
                    <a:pt x="97" y="222"/>
                  </a:lnTo>
                  <a:lnTo>
                    <a:pt x="106" y="225"/>
                  </a:lnTo>
                  <a:lnTo>
                    <a:pt x="106" y="229"/>
                  </a:lnTo>
                  <a:lnTo>
                    <a:pt x="103" y="235"/>
                  </a:lnTo>
                  <a:lnTo>
                    <a:pt x="106" y="235"/>
                  </a:lnTo>
                  <a:lnTo>
                    <a:pt x="113" y="235"/>
                  </a:lnTo>
                  <a:lnTo>
                    <a:pt x="119" y="232"/>
                  </a:lnTo>
                  <a:lnTo>
                    <a:pt x="129" y="229"/>
                  </a:lnTo>
                  <a:lnTo>
                    <a:pt x="132" y="225"/>
                  </a:lnTo>
                  <a:lnTo>
                    <a:pt x="138" y="219"/>
                  </a:lnTo>
                  <a:lnTo>
                    <a:pt x="142" y="212"/>
                  </a:lnTo>
                  <a:lnTo>
                    <a:pt x="148" y="209"/>
                  </a:lnTo>
                  <a:lnTo>
                    <a:pt x="151" y="206"/>
                  </a:lnTo>
                  <a:lnTo>
                    <a:pt x="158" y="200"/>
                  </a:lnTo>
                  <a:lnTo>
                    <a:pt x="161" y="196"/>
                  </a:lnTo>
                  <a:lnTo>
                    <a:pt x="164" y="193"/>
                  </a:lnTo>
                  <a:lnTo>
                    <a:pt x="171" y="190"/>
                  </a:lnTo>
                  <a:lnTo>
                    <a:pt x="174" y="187"/>
                  </a:lnTo>
                  <a:lnTo>
                    <a:pt x="177" y="180"/>
                  </a:lnTo>
                  <a:lnTo>
                    <a:pt x="180" y="177"/>
                  </a:lnTo>
                  <a:lnTo>
                    <a:pt x="177" y="167"/>
                  </a:lnTo>
                  <a:lnTo>
                    <a:pt x="174" y="164"/>
                  </a:lnTo>
                  <a:lnTo>
                    <a:pt x="167" y="164"/>
                  </a:lnTo>
                  <a:lnTo>
                    <a:pt x="164" y="161"/>
                  </a:lnTo>
                  <a:lnTo>
                    <a:pt x="164" y="155"/>
                  </a:lnTo>
                  <a:lnTo>
                    <a:pt x="158" y="142"/>
                  </a:lnTo>
                  <a:lnTo>
                    <a:pt x="161" y="142"/>
                  </a:lnTo>
                  <a:lnTo>
                    <a:pt x="161" y="138"/>
                  </a:lnTo>
                  <a:lnTo>
                    <a:pt x="164" y="122"/>
                  </a:lnTo>
                  <a:lnTo>
                    <a:pt x="161" y="103"/>
                  </a:lnTo>
                  <a:lnTo>
                    <a:pt x="158" y="93"/>
                  </a:lnTo>
                  <a:lnTo>
                    <a:pt x="158" y="90"/>
                  </a:lnTo>
                  <a:lnTo>
                    <a:pt x="155" y="68"/>
                  </a:lnTo>
                  <a:lnTo>
                    <a:pt x="148" y="61"/>
                  </a:lnTo>
                  <a:lnTo>
                    <a:pt x="148" y="58"/>
                  </a:lnTo>
                  <a:lnTo>
                    <a:pt x="148" y="55"/>
                  </a:lnTo>
                  <a:lnTo>
                    <a:pt x="142" y="52"/>
                  </a:lnTo>
                  <a:lnTo>
                    <a:pt x="142" y="42"/>
                  </a:lnTo>
                  <a:lnTo>
                    <a:pt x="148" y="32"/>
                  </a:lnTo>
                  <a:lnTo>
                    <a:pt x="148" y="26"/>
                  </a:lnTo>
                  <a:lnTo>
                    <a:pt x="148" y="16"/>
                  </a:lnTo>
                  <a:lnTo>
                    <a:pt x="148" y="10"/>
                  </a:lnTo>
                  <a:lnTo>
                    <a:pt x="151" y="3"/>
                  </a:lnTo>
                  <a:lnTo>
                    <a:pt x="145" y="3"/>
                  </a:lnTo>
                  <a:lnTo>
                    <a:pt x="138" y="0"/>
                  </a:lnTo>
                  <a:lnTo>
                    <a:pt x="135" y="3"/>
                  </a:lnTo>
                  <a:lnTo>
                    <a:pt x="132" y="0"/>
                  </a:lnTo>
                  <a:lnTo>
                    <a:pt x="129" y="3"/>
                  </a:lnTo>
                  <a:lnTo>
                    <a:pt x="122" y="7"/>
                  </a:lnTo>
                  <a:lnTo>
                    <a:pt x="119" y="3"/>
                  </a:lnTo>
                  <a:lnTo>
                    <a:pt x="109" y="3"/>
                  </a:lnTo>
                  <a:lnTo>
                    <a:pt x="106" y="7"/>
                  </a:lnTo>
                  <a:lnTo>
                    <a:pt x="103" y="3"/>
                  </a:lnTo>
                  <a:lnTo>
                    <a:pt x="100" y="7"/>
                  </a:lnTo>
                  <a:lnTo>
                    <a:pt x="87" y="10"/>
                  </a:lnTo>
                  <a:lnTo>
                    <a:pt x="81" y="13"/>
                  </a:lnTo>
                  <a:lnTo>
                    <a:pt x="77" y="16"/>
                  </a:lnTo>
                  <a:lnTo>
                    <a:pt x="71" y="19"/>
                  </a:lnTo>
                  <a:lnTo>
                    <a:pt x="64" y="26"/>
                  </a:lnTo>
                  <a:lnTo>
                    <a:pt x="58" y="26"/>
                  </a:lnTo>
                  <a:lnTo>
                    <a:pt x="58" y="29"/>
                  </a:lnTo>
                  <a:lnTo>
                    <a:pt x="61" y="32"/>
                  </a:lnTo>
                  <a:lnTo>
                    <a:pt x="61" y="35"/>
                  </a:lnTo>
                  <a:lnTo>
                    <a:pt x="61" y="39"/>
                  </a:lnTo>
                  <a:lnTo>
                    <a:pt x="61" y="45"/>
                  </a:lnTo>
                  <a:lnTo>
                    <a:pt x="61" y="48"/>
                  </a:lnTo>
                  <a:lnTo>
                    <a:pt x="61" y="55"/>
                  </a:lnTo>
                  <a:lnTo>
                    <a:pt x="64" y="58"/>
                  </a:lnTo>
                  <a:lnTo>
                    <a:pt x="68" y="61"/>
                  </a:lnTo>
                  <a:lnTo>
                    <a:pt x="64" y="61"/>
                  </a:lnTo>
                  <a:lnTo>
                    <a:pt x="64" y="64"/>
                  </a:lnTo>
                  <a:lnTo>
                    <a:pt x="52" y="64"/>
                  </a:lnTo>
                  <a:lnTo>
                    <a:pt x="48" y="68"/>
                  </a:lnTo>
                  <a:lnTo>
                    <a:pt x="42" y="71"/>
                  </a:lnTo>
                  <a:lnTo>
                    <a:pt x="42" y="74"/>
                  </a:lnTo>
                  <a:lnTo>
                    <a:pt x="42" y="77"/>
                  </a:lnTo>
                  <a:lnTo>
                    <a:pt x="45" y="81"/>
                  </a:lnTo>
                  <a:lnTo>
                    <a:pt x="32" y="87"/>
                  </a:lnTo>
                  <a:lnTo>
                    <a:pt x="29" y="90"/>
                  </a:lnTo>
                  <a:lnTo>
                    <a:pt x="26" y="93"/>
                  </a:lnTo>
                  <a:lnTo>
                    <a:pt x="19" y="93"/>
                  </a:lnTo>
                  <a:lnTo>
                    <a:pt x="16" y="97"/>
                  </a:lnTo>
                  <a:lnTo>
                    <a:pt x="13" y="97"/>
                  </a:lnTo>
                  <a:lnTo>
                    <a:pt x="10" y="100"/>
                  </a:lnTo>
                  <a:lnTo>
                    <a:pt x="6" y="100"/>
                  </a:lnTo>
                  <a:lnTo>
                    <a:pt x="3" y="103"/>
                  </a:lnTo>
                  <a:lnTo>
                    <a:pt x="0" y="109"/>
                  </a:lnTo>
                  <a:lnTo>
                    <a:pt x="0" y="122"/>
                  </a:lnTo>
                  <a:lnTo>
                    <a:pt x="0" y="129"/>
                  </a:lnTo>
                  <a:close/>
                </a:path>
              </a:pathLst>
            </a:custGeom>
            <a:solidFill>
              <a:srgbClr val="CCCCCC"/>
            </a:solidFill>
            <a:ln w="9525">
              <a:noFill/>
              <a:round/>
              <a:headEnd/>
              <a:tailEnd/>
            </a:ln>
          </p:spPr>
          <p:txBody>
            <a:bodyPr/>
            <a:lstStyle/>
            <a:p>
              <a:endParaRPr lang="en-US"/>
            </a:p>
          </p:txBody>
        </p:sp>
        <p:sp>
          <p:nvSpPr>
            <p:cNvPr id="32067" name="Freeform 499"/>
            <p:cNvSpPr>
              <a:spLocks/>
            </p:cNvSpPr>
            <p:nvPr/>
          </p:nvSpPr>
          <p:spPr bwMode="auto">
            <a:xfrm>
              <a:off x="2613" y="2071"/>
              <a:ext cx="247" cy="329"/>
            </a:xfrm>
            <a:custGeom>
              <a:avLst/>
              <a:gdLst>
                <a:gd name="T0" fmla="*/ 6 w 180"/>
                <a:gd name="T1" fmla="*/ 135 h 235"/>
                <a:gd name="T2" fmla="*/ 23 w 180"/>
                <a:gd name="T3" fmla="*/ 151 h 235"/>
                <a:gd name="T4" fmla="*/ 39 w 180"/>
                <a:gd name="T5" fmla="*/ 164 h 235"/>
                <a:gd name="T6" fmla="*/ 52 w 180"/>
                <a:gd name="T7" fmla="*/ 177 h 235"/>
                <a:gd name="T8" fmla="*/ 64 w 180"/>
                <a:gd name="T9" fmla="*/ 190 h 235"/>
                <a:gd name="T10" fmla="*/ 77 w 180"/>
                <a:gd name="T11" fmla="*/ 203 h 235"/>
                <a:gd name="T12" fmla="*/ 87 w 180"/>
                <a:gd name="T13" fmla="*/ 212 h 235"/>
                <a:gd name="T14" fmla="*/ 93 w 180"/>
                <a:gd name="T15" fmla="*/ 219 h 235"/>
                <a:gd name="T16" fmla="*/ 97 w 180"/>
                <a:gd name="T17" fmla="*/ 222 h 235"/>
                <a:gd name="T18" fmla="*/ 106 w 180"/>
                <a:gd name="T19" fmla="*/ 229 h 235"/>
                <a:gd name="T20" fmla="*/ 106 w 180"/>
                <a:gd name="T21" fmla="*/ 235 h 235"/>
                <a:gd name="T22" fmla="*/ 119 w 180"/>
                <a:gd name="T23" fmla="*/ 232 h 235"/>
                <a:gd name="T24" fmla="*/ 132 w 180"/>
                <a:gd name="T25" fmla="*/ 225 h 235"/>
                <a:gd name="T26" fmla="*/ 142 w 180"/>
                <a:gd name="T27" fmla="*/ 212 h 235"/>
                <a:gd name="T28" fmla="*/ 151 w 180"/>
                <a:gd name="T29" fmla="*/ 206 h 235"/>
                <a:gd name="T30" fmla="*/ 161 w 180"/>
                <a:gd name="T31" fmla="*/ 196 h 235"/>
                <a:gd name="T32" fmla="*/ 171 w 180"/>
                <a:gd name="T33" fmla="*/ 190 h 235"/>
                <a:gd name="T34" fmla="*/ 177 w 180"/>
                <a:gd name="T35" fmla="*/ 180 h 235"/>
                <a:gd name="T36" fmla="*/ 177 w 180"/>
                <a:gd name="T37" fmla="*/ 167 h 235"/>
                <a:gd name="T38" fmla="*/ 167 w 180"/>
                <a:gd name="T39" fmla="*/ 164 h 235"/>
                <a:gd name="T40" fmla="*/ 164 w 180"/>
                <a:gd name="T41" fmla="*/ 155 h 235"/>
                <a:gd name="T42" fmla="*/ 161 w 180"/>
                <a:gd name="T43" fmla="*/ 142 h 235"/>
                <a:gd name="T44" fmla="*/ 164 w 180"/>
                <a:gd name="T45" fmla="*/ 122 h 235"/>
                <a:gd name="T46" fmla="*/ 158 w 180"/>
                <a:gd name="T47" fmla="*/ 93 h 235"/>
                <a:gd name="T48" fmla="*/ 158 w 180"/>
                <a:gd name="T49" fmla="*/ 90 h 235"/>
                <a:gd name="T50" fmla="*/ 148 w 180"/>
                <a:gd name="T51" fmla="*/ 61 h 235"/>
                <a:gd name="T52" fmla="*/ 148 w 180"/>
                <a:gd name="T53" fmla="*/ 55 h 235"/>
                <a:gd name="T54" fmla="*/ 142 w 180"/>
                <a:gd name="T55" fmla="*/ 42 h 235"/>
                <a:gd name="T56" fmla="*/ 148 w 180"/>
                <a:gd name="T57" fmla="*/ 26 h 235"/>
                <a:gd name="T58" fmla="*/ 148 w 180"/>
                <a:gd name="T59" fmla="*/ 10 h 235"/>
                <a:gd name="T60" fmla="*/ 151 w 180"/>
                <a:gd name="T61" fmla="*/ 3 h 235"/>
                <a:gd name="T62" fmla="*/ 138 w 180"/>
                <a:gd name="T63" fmla="*/ 0 h 235"/>
                <a:gd name="T64" fmla="*/ 132 w 180"/>
                <a:gd name="T65" fmla="*/ 0 h 235"/>
                <a:gd name="T66" fmla="*/ 122 w 180"/>
                <a:gd name="T67" fmla="*/ 7 h 235"/>
                <a:gd name="T68" fmla="*/ 109 w 180"/>
                <a:gd name="T69" fmla="*/ 3 h 235"/>
                <a:gd name="T70" fmla="*/ 103 w 180"/>
                <a:gd name="T71" fmla="*/ 3 h 235"/>
                <a:gd name="T72" fmla="*/ 87 w 180"/>
                <a:gd name="T73" fmla="*/ 10 h 235"/>
                <a:gd name="T74" fmla="*/ 77 w 180"/>
                <a:gd name="T75" fmla="*/ 16 h 235"/>
                <a:gd name="T76" fmla="*/ 71 w 180"/>
                <a:gd name="T77" fmla="*/ 19 h 235"/>
                <a:gd name="T78" fmla="*/ 58 w 180"/>
                <a:gd name="T79" fmla="*/ 26 h 235"/>
                <a:gd name="T80" fmla="*/ 58 w 180"/>
                <a:gd name="T81" fmla="*/ 29 h 235"/>
                <a:gd name="T82" fmla="*/ 61 w 180"/>
                <a:gd name="T83" fmla="*/ 32 h 235"/>
                <a:gd name="T84" fmla="*/ 61 w 180"/>
                <a:gd name="T85" fmla="*/ 35 h 235"/>
                <a:gd name="T86" fmla="*/ 61 w 180"/>
                <a:gd name="T87" fmla="*/ 45 h 235"/>
                <a:gd name="T88" fmla="*/ 61 w 180"/>
                <a:gd name="T89" fmla="*/ 48 h 235"/>
                <a:gd name="T90" fmla="*/ 64 w 180"/>
                <a:gd name="T91" fmla="*/ 58 h 235"/>
                <a:gd name="T92" fmla="*/ 64 w 180"/>
                <a:gd name="T93" fmla="*/ 61 h 235"/>
                <a:gd name="T94" fmla="*/ 52 w 180"/>
                <a:gd name="T95" fmla="*/ 64 h 235"/>
                <a:gd name="T96" fmla="*/ 42 w 180"/>
                <a:gd name="T97" fmla="*/ 71 h 235"/>
                <a:gd name="T98" fmla="*/ 42 w 180"/>
                <a:gd name="T99" fmla="*/ 74 h 235"/>
                <a:gd name="T100" fmla="*/ 45 w 180"/>
                <a:gd name="T101" fmla="*/ 81 h 235"/>
                <a:gd name="T102" fmla="*/ 32 w 180"/>
                <a:gd name="T103" fmla="*/ 87 h 235"/>
                <a:gd name="T104" fmla="*/ 26 w 180"/>
                <a:gd name="T105" fmla="*/ 93 h 235"/>
                <a:gd name="T106" fmla="*/ 16 w 180"/>
                <a:gd name="T107" fmla="*/ 97 h 235"/>
                <a:gd name="T108" fmla="*/ 10 w 180"/>
                <a:gd name="T109" fmla="*/ 100 h 235"/>
                <a:gd name="T110" fmla="*/ 3 w 180"/>
                <a:gd name="T111" fmla="*/ 103 h 235"/>
                <a:gd name="T112" fmla="*/ 0 w 180"/>
                <a:gd name="T113" fmla="*/ 122 h 235"/>
                <a:gd name="T114" fmla="*/ 0 w 180"/>
                <a:gd name="T115" fmla="*/ 129 h 2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0"/>
                <a:gd name="T175" fmla="*/ 0 h 235"/>
                <a:gd name="T176" fmla="*/ 180 w 180"/>
                <a:gd name="T177" fmla="*/ 235 h 2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0" h="235">
                  <a:moveTo>
                    <a:pt x="0" y="129"/>
                  </a:moveTo>
                  <a:lnTo>
                    <a:pt x="6" y="135"/>
                  </a:lnTo>
                  <a:lnTo>
                    <a:pt x="16" y="145"/>
                  </a:lnTo>
                  <a:lnTo>
                    <a:pt x="23" y="151"/>
                  </a:lnTo>
                  <a:lnTo>
                    <a:pt x="32" y="158"/>
                  </a:lnTo>
                  <a:lnTo>
                    <a:pt x="39" y="164"/>
                  </a:lnTo>
                  <a:lnTo>
                    <a:pt x="45" y="171"/>
                  </a:lnTo>
                  <a:lnTo>
                    <a:pt x="52" y="177"/>
                  </a:lnTo>
                  <a:lnTo>
                    <a:pt x="58" y="183"/>
                  </a:lnTo>
                  <a:lnTo>
                    <a:pt x="64" y="190"/>
                  </a:lnTo>
                  <a:lnTo>
                    <a:pt x="71" y="196"/>
                  </a:lnTo>
                  <a:lnTo>
                    <a:pt x="77" y="203"/>
                  </a:lnTo>
                  <a:lnTo>
                    <a:pt x="87" y="206"/>
                  </a:lnTo>
                  <a:lnTo>
                    <a:pt x="87" y="212"/>
                  </a:lnTo>
                  <a:lnTo>
                    <a:pt x="90" y="216"/>
                  </a:lnTo>
                  <a:lnTo>
                    <a:pt x="93" y="219"/>
                  </a:lnTo>
                  <a:lnTo>
                    <a:pt x="97" y="219"/>
                  </a:lnTo>
                  <a:lnTo>
                    <a:pt x="97" y="222"/>
                  </a:lnTo>
                  <a:lnTo>
                    <a:pt x="106" y="225"/>
                  </a:lnTo>
                  <a:lnTo>
                    <a:pt x="106" y="229"/>
                  </a:lnTo>
                  <a:lnTo>
                    <a:pt x="103" y="235"/>
                  </a:lnTo>
                  <a:lnTo>
                    <a:pt x="106" y="235"/>
                  </a:lnTo>
                  <a:lnTo>
                    <a:pt x="113" y="235"/>
                  </a:lnTo>
                  <a:lnTo>
                    <a:pt x="119" y="232"/>
                  </a:lnTo>
                  <a:lnTo>
                    <a:pt x="129" y="229"/>
                  </a:lnTo>
                  <a:lnTo>
                    <a:pt x="132" y="225"/>
                  </a:lnTo>
                  <a:lnTo>
                    <a:pt x="138" y="219"/>
                  </a:lnTo>
                  <a:lnTo>
                    <a:pt x="142" y="212"/>
                  </a:lnTo>
                  <a:lnTo>
                    <a:pt x="148" y="209"/>
                  </a:lnTo>
                  <a:lnTo>
                    <a:pt x="151" y="206"/>
                  </a:lnTo>
                  <a:lnTo>
                    <a:pt x="158" y="200"/>
                  </a:lnTo>
                  <a:lnTo>
                    <a:pt x="161" y="196"/>
                  </a:lnTo>
                  <a:lnTo>
                    <a:pt x="164" y="193"/>
                  </a:lnTo>
                  <a:lnTo>
                    <a:pt x="171" y="190"/>
                  </a:lnTo>
                  <a:lnTo>
                    <a:pt x="174" y="187"/>
                  </a:lnTo>
                  <a:lnTo>
                    <a:pt x="177" y="180"/>
                  </a:lnTo>
                  <a:lnTo>
                    <a:pt x="180" y="177"/>
                  </a:lnTo>
                  <a:lnTo>
                    <a:pt x="177" y="167"/>
                  </a:lnTo>
                  <a:lnTo>
                    <a:pt x="174" y="164"/>
                  </a:lnTo>
                  <a:lnTo>
                    <a:pt x="167" y="164"/>
                  </a:lnTo>
                  <a:lnTo>
                    <a:pt x="164" y="161"/>
                  </a:lnTo>
                  <a:lnTo>
                    <a:pt x="164" y="155"/>
                  </a:lnTo>
                  <a:lnTo>
                    <a:pt x="158" y="142"/>
                  </a:lnTo>
                  <a:lnTo>
                    <a:pt x="161" y="142"/>
                  </a:lnTo>
                  <a:lnTo>
                    <a:pt x="161" y="138"/>
                  </a:lnTo>
                  <a:lnTo>
                    <a:pt x="164" y="122"/>
                  </a:lnTo>
                  <a:lnTo>
                    <a:pt x="161" y="103"/>
                  </a:lnTo>
                  <a:lnTo>
                    <a:pt x="158" y="93"/>
                  </a:lnTo>
                  <a:lnTo>
                    <a:pt x="158" y="90"/>
                  </a:lnTo>
                  <a:lnTo>
                    <a:pt x="155" y="68"/>
                  </a:lnTo>
                  <a:lnTo>
                    <a:pt x="148" y="61"/>
                  </a:lnTo>
                  <a:lnTo>
                    <a:pt x="148" y="58"/>
                  </a:lnTo>
                  <a:lnTo>
                    <a:pt x="148" y="55"/>
                  </a:lnTo>
                  <a:lnTo>
                    <a:pt x="142" y="52"/>
                  </a:lnTo>
                  <a:lnTo>
                    <a:pt x="142" y="42"/>
                  </a:lnTo>
                  <a:lnTo>
                    <a:pt x="148" y="32"/>
                  </a:lnTo>
                  <a:lnTo>
                    <a:pt x="148" y="26"/>
                  </a:lnTo>
                  <a:lnTo>
                    <a:pt x="148" y="16"/>
                  </a:lnTo>
                  <a:lnTo>
                    <a:pt x="148" y="10"/>
                  </a:lnTo>
                  <a:lnTo>
                    <a:pt x="151" y="3"/>
                  </a:lnTo>
                  <a:lnTo>
                    <a:pt x="145" y="3"/>
                  </a:lnTo>
                  <a:lnTo>
                    <a:pt x="138" y="0"/>
                  </a:lnTo>
                  <a:lnTo>
                    <a:pt x="135" y="3"/>
                  </a:lnTo>
                  <a:lnTo>
                    <a:pt x="132" y="0"/>
                  </a:lnTo>
                  <a:lnTo>
                    <a:pt x="129" y="3"/>
                  </a:lnTo>
                  <a:lnTo>
                    <a:pt x="122" y="7"/>
                  </a:lnTo>
                  <a:lnTo>
                    <a:pt x="119" y="3"/>
                  </a:lnTo>
                  <a:lnTo>
                    <a:pt x="109" y="3"/>
                  </a:lnTo>
                  <a:lnTo>
                    <a:pt x="106" y="7"/>
                  </a:lnTo>
                  <a:lnTo>
                    <a:pt x="103" y="3"/>
                  </a:lnTo>
                  <a:lnTo>
                    <a:pt x="100" y="7"/>
                  </a:lnTo>
                  <a:lnTo>
                    <a:pt x="87" y="10"/>
                  </a:lnTo>
                  <a:lnTo>
                    <a:pt x="81" y="13"/>
                  </a:lnTo>
                  <a:lnTo>
                    <a:pt x="77" y="16"/>
                  </a:lnTo>
                  <a:lnTo>
                    <a:pt x="71" y="19"/>
                  </a:lnTo>
                  <a:lnTo>
                    <a:pt x="64" y="26"/>
                  </a:lnTo>
                  <a:lnTo>
                    <a:pt x="58" y="26"/>
                  </a:lnTo>
                  <a:lnTo>
                    <a:pt x="58" y="29"/>
                  </a:lnTo>
                  <a:lnTo>
                    <a:pt x="61" y="32"/>
                  </a:lnTo>
                  <a:lnTo>
                    <a:pt x="61" y="35"/>
                  </a:lnTo>
                  <a:lnTo>
                    <a:pt x="61" y="39"/>
                  </a:lnTo>
                  <a:lnTo>
                    <a:pt x="61" y="45"/>
                  </a:lnTo>
                  <a:lnTo>
                    <a:pt x="61" y="48"/>
                  </a:lnTo>
                  <a:lnTo>
                    <a:pt x="61" y="55"/>
                  </a:lnTo>
                  <a:lnTo>
                    <a:pt x="64" y="58"/>
                  </a:lnTo>
                  <a:lnTo>
                    <a:pt x="68" y="61"/>
                  </a:lnTo>
                  <a:lnTo>
                    <a:pt x="64" y="61"/>
                  </a:lnTo>
                  <a:lnTo>
                    <a:pt x="64" y="64"/>
                  </a:lnTo>
                  <a:lnTo>
                    <a:pt x="52" y="64"/>
                  </a:lnTo>
                  <a:lnTo>
                    <a:pt x="48" y="68"/>
                  </a:lnTo>
                  <a:lnTo>
                    <a:pt x="42" y="71"/>
                  </a:lnTo>
                  <a:lnTo>
                    <a:pt x="42" y="74"/>
                  </a:lnTo>
                  <a:lnTo>
                    <a:pt x="42" y="77"/>
                  </a:lnTo>
                  <a:lnTo>
                    <a:pt x="45" y="81"/>
                  </a:lnTo>
                  <a:lnTo>
                    <a:pt x="32" y="87"/>
                  </a:lnTo>
                  <a:lnTo>
                    <a:pt x="29" y="90"/>
                  </a:lnTo>
                  <a:lnTo>
                    <a:pt x="26" y="93"/>
                  </a:lnTo>
                  <a:lnTo>
                    <a:pt x="19" y="93"/>
                  </a:lnTo>
                  <a:lnTo>
                    <a:pt x="16" y="97"/>
                  </a:lnTo>
                  <a:lnTo>
                    <a:pt x="13" y="97"/>
                  </a:lnTo>
                  <a:lnTo>
                    <a:pt x="10" y="100"/>
                  </a:lnTo>
                  <a:lnTo>
                    <a:pt x="6" y="100"/>
                  </a:lnTo>
                  <a:lnTo>
                    <a:pt x="3" y="103"/>
                  </a:lnTo>
                  <a:lnTo>
                    <a:pt x="0" y="109"/>
                  </a:lnTo>
                  <a:lnTo>
                    <a:pt x="0" y="122"/>
                  </a:lnTo>
                  <a:lnTo>
                    <a:pt x="0" y="129"/>
                  </a:lnTo>
                </a:path>
              </a:pathLst>
            </a:custGeom>
            <a:noFill/>
            <a:ln w="0">
              <a:solidFill>
                <a:srgbClr val="7F7F7F"/>
              </a:solidFill>
              <a:round/>
              <a:headEnd/>
              <a:tailEnd/>
            </a:ln>
          </p:spPr>
          <p:txBody>
            <a:bodyPr/>
            <a:lstStyle/>
            <a:p>
              <a:endParaRPr lang="en-US"/>
            </a:p>
          </p:txBody>
        </p:sp>
        <p:sp>
          <p:nvSpPr>
            <p:cNvPr id="32068" name="Freeform 500"/>
            <p:cNvSpPr>
              <a:spLocks/>
            </p:cNvSpPr>
            <p:nvPr/>
          </p:nvSpPr>
          <p:spPr bwMode="auto">
            <a:xfrm>
              <a:off x="2565" y="2292"/>
              <a:ext cx="202" cy="271"/>
            </a:xfrm>
            <a:custGeom>
              <a:avLst/>
              <a:gdLst>
                <a:gd name="T0" fmla="*/ 29 w 148"/>
                <a:gd name="T1" fmla="*/ 122 h 193"/>
                <a:gd name="T2" fmla="*/ 51 w 148"/>
                <a:gd name="T3" fmla="*/ 125 h 193"/>
                <a:gd name="T4" fmla="*/ 61 w 148"/>
                <a:gd name="T5" fmla="*/ 112 h 193"/>
                <a:gd name="T6" fmla="*/ 58 w 148"/>
                <a:gd name="T7" fmla="*/ 96 h 193"/>
                <a:gd name="T8" fmla="*/ 54 w 148"/>
                <a:gd name="T9" fmla="*/ 71 h 193"/>
                <a:gd name="T10" fmla="*/ 54 w 148"/>
                <a:gd name="T11" fmla="*/ 42 h 193"/>
                <a:gd name="T12" fmla="*/ 51 w 148"/>
                <a:gd name="T13" fmla="*/ 13 h 193"/>
                <a:gd name="T14" fmla="*/ 58 w 148"/>
                <a:gd name="T15" fmla="*/ 0 h 193"/>
                <a:gd name="T16" fmla="*/ 74 w 148"/>
                <a:gd name="T17" fmla="*/ 6 h 193"/>
                <a:gd name="T18" fmla="*/ 87 w 148"/>
                <a:gd name="T19" fmla="*/ 19 h 193"/>
                <a:gd name="T20" fmla="*/ 99 w 148"/>
                <a:gd name="T21" fmla="*/ 32 h 193"/>
                <a:gd name="T22" fmla="*/ 112 w 148"/>
                <a:gd name="T23" fmla="*/ 45 h 193"/>
                <a:gd name="T24" fmla="*/ 122 w 148"/>
                <a:gd name="T25" fmla="*/ 54 h 193"/>
                <a:gd name="T26" fmla="*/ 128 w 148"/>
                <a:gd name="T27" fmla="*/ 61 h 193"/>
                <a:gd name="T28" fmla="*/ 132 w 148"/>
                <a:gd name="T29" fmla="*/ 64 h 193"/>
                <a:gd name="T30" fmla="*/ 141 w 148"/>
                <a:gd name="T31" fmla="*/ 71 h 193"/>
                <a:gd name="T32" fmla="*/ 141 w 148"/>
                <a:gd name="T33" fmla="*/ 77 h 193"/>
                <a:gd name="T34" fmla="*/ 148 w 148"/>
                <a:gd name="T35" fmla="*/ 87 h 193"/>
                <a:gd name="T36" fmla="*/ 148 w 148"/>
                <a:gd name="T37" fmla="*/ 106 h 193"/>
                <a:gd name="T38" fmla="*/ 148 w 148"/>
                <a:gd name="T39" fmla="*/ 119 h 193"/>
                <a:gd name="T40" fmla="*/ 132 w 148"/>
                <a:gd name="T41" fmla="*/ 125 h 193"/>
                <a:gd name="T42" fmla="*/ 119 w 148"/>
                <a:gd name="T43" fmla="*/ 132 h 193"/>
                <a:gd name="T44" fmla="*/ 103 w 148"/>
                <a:gd name="T45" fmla="*/ 132 h 193"/>
                <a:gd name="T46" fmla="*/ 77 w 148"/>
                <a:gd name="T47" fmla="*/ 154 h 193"/>
                <a:gd name="T48" fmla="*/ 64 w 148"/>
                <a:gd name="T49" fmla="*/ 177 h 193"/>
                <a:gd name="T50" fmla="*/ 64 w 148"/>
                <a:gd name="T51" fmla="*/ 190 h 193"/>
                <a:gd name="T52" fmla="*/ 61 w 148"/>
                <a:gd name="T53" fmla="*/ 190 h 193"/>
                <a:gd name="T54" fmla="*/ 54 w 148"/>
                <a:gd name="T55" fmla="*/ 193 h 193"/>
                <a:gd name="T56" fmla="*/ 54 w 148"/>
                <a:gd name="T57" fmla="*/ 186 h 193"/>
                <a:gd name="T58" fmla="*/ 51 w 148"/>
                <a:gd name="T59" fmla="*/ 186 h 193"/>
                <a:gd name="T60" fmla="*/ 48 w 148"/>
                <a:gd name="T61" fmla="*/ 190 h 193"/>
                <a:gd name="T62" fmla="*/ 45 w 148"/>
                <a:gd name="T63" fmla="*/ 193 h 193"/>
                <a:gd name="T64" fmla="*/ 41 w 148"/>
                <a:gd name="T65" fmla="*/ 193 h 193"/>
                <a:gd name="T66" fmla="*/ 38 w 148"/>
                <a:gd name="T67" fmla="*/ 193 h 193"/>
                <a:gd name="T68" fmla="*/ 35 w 148"/>
                <a:gd name="T69" fmla="*/ 180 h 193"/>
                <a:gd name="T70" fmla="*/ 32 w 148"/>
                <a:gd name="T71" fmla="*/ 183 h 193"/>
                <a:gd name="T72" fmla="*/ 35 w 148"/>
                <a:gd name="T73" fmla="*/ 177 h 193"/>
                <a:gd name="T74" fmla="*/ 32 w 148"/>
                <a:gd name="T75" fmla="*/ 177 h 193"/>
                <a:gd name="T76" fmla="*/ 29 w 148"/>
                <a:gd name="T77" fmla="*/ 173 h 193"/>
                <a:gd name="T78" fmla="*/ 29 w 148"/>
                <a:gd name="T79" fmla="*/ 167 h 193"/>
                <a:gd name="T80" fmla="*/ 29 w 148"/>
                <a:gd name="T81" fmla="*/ 161 h 193"/>
                <a:gd name="T82" fmla="*/ 25 w 148"/>
                <a:gd name="T83" fmla="*/ 164 h 193"/>
                <a:gd name="T84" fmla="*/ 22 w 148"/>
                <a:gd name="T85" fmla="*/ 167 h 193"/>
                <a:gd name="T86" fmla="*/ 13 w 148"/>
                <a:gd name="T87" fmla="*/ 170 h 193"/>
                <a:gd name="T88" fmla="*/ 9 w 148"/>
                <a:gd name="T89" fmla="*/ 167 h 193"/>
                <a:gd name="T90" fmla="*/ 6 w 148"/>
                <a:gd name="T91" fmla="*/ 167 h 193"/>
                <a:gd name="T92" fmla="*/ 6 w 148"/>
                <a:gd name="T93" fmla="*/ 157 h 193"/>
                <a:gd name="T94" fmla="*/ 3 w 148"/>
                <a:gd name="T95" fmla="*/ 151 h 193"/>
                <a:gd name="T96" fmla="*/ 3 w 148"/>
                <a:gd name="T97" fmla="*/ 144 h 193"/>
                <a:gd name="T98" fmla="*/ 0 w 148"/>
                <a:gd name="T99" fmla="*/ 138 h 193"/>
                <a:gd name="T100" fmla="*/ 3 w 148"/>
                <a:gd name="T101" fmla="*/ 128 h 193"/>
                <a:gd name="T102" fmla="*/ 9 w 148"/>
                <a:gd name="T103" fmla="*/ 119 h 193"/>
                <a:gd name="T104" fmla="*/ 13 w 148"/>
                <a:gd name="T105" fmla="*/ 128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8"/>
                <a:gd name="T160" fmla="*/ 0 h 193"/>
                <a:gd name="T161" fmla="*/ 148 w 148"/>
                <a:gd name="T162" fmla="*/ 193 h 1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8" h="193">
                  <a:moveTo>
                    <a:pt x="19" y="122"/>
                  </a:moveTo>
                  <a:lnTo>
                    <a:pt x="29" y="122"/>
                  </a:lnTo>
                  <a:lnTo>
                    <a:pt x="38" y="122"/>
                  </a:lnTo>
                  <a:lnTo>
                    <a:pt x="51" y="125"/>
                  </a:lnTo>
                  <a:lnTo>
                    <a:pt x="61" y="125"/>
                  </a:lnTo>
                  <a:lnTo>
                    <a:pt x="61" y="112"/>
                  </a:lnTo>
                  <a:lnTo>
                    <a:pt x="58" y="112"/>
                  </a:lnTo>
                  <a:lnTo>
                    <a:pt x="58" y="96"/>
                  </a:lnTo>
                  <a:lnTo>
                    <a:pt x="58" y="83"/>
                  </a:lnTo>
                  <a:lnTo>
                    <a:pt x="54" y="71"/>
                  </a:lnTo>
                  <a:lnTo>
                    <a:pt x="54" y="54"/>
                  </a:lnTo>
                  <a:lnTo>
                    <a:pt x="54" y="42"/>
                  </a:lnTo>
                  <a:lnTo>
                    <a:pt x="54" y="29"/>
                  </a:lnTo>
                  <a:lnTo>
                    <a:pt x="51" y="13"/>
                  </a:lnTo>
                  <a:lnTo>
                    <a:pt x="51" y="0"/>
                  </a:lnTo>
                  <a:lnTo>
                    <a:pt x="58" y="0"/>
                  </a:lnTo>
                  <a:lnTo>
                    <a:pt x="67" y="0"/>
                  </a:lnTo>
                  <a:lnTo>
                    <a:pt x="74" y="6"/>
                  </a:lnTo>
                  <a:lnTo>
                    <a:pt x="80" y="13"/>
                  </a:lnTo>
                  <a:lnTo>
                    <a:pt x="87" y="19"/>
                  </a:lnTo>
                  <a:lnTo>
                    <a:pt x="93" y="25"/>
                  </a:lnTo>
                  <a:lnTo>
                    <a:pt x="99" y="32"/>
                  </a:lnTo>
                  <a:lnTo>
                    <a:pt x="106" y="38"/>
                  </a:lnTo>
                  <a:lnTo>
                    <a:pt x="112" y="45"/>
                  </a:lnTo>
                  <a:lnTo>
                    <a:pt x="122" y="48"/>
                  </a:lnTo>
                  <a:lnTo>
                    <a:pt x="122" y="54"/>
                  </a:lnTo>
                  <a:lnTo>
                    <a:pt x="125" y="58"/>
                  </a:lnTo>
                  <a:lnTo>
                    <a:pt x="128" y="61"/>
                  </a:lnTo>
                  <a:lnTo>
                    <a:pt x="132" y="61"/>
                  </a:lnTo>
                  <a:lnTo>
                    <a:pt x="132" y="64"/>
                  </a:lnTo>
                  <a:lnTo>
                    <a:pt x="141" y="67"/>
                  </a:lnTo>
                  <a:lnTo>
                    <a:pt x="141" y="71"/>
                  </a:lnTo>
                  <a:lnTo>
                    <a:pt x="138" y="77"/>
                  </a:lnTo>
                  <a:lnTo>
                    <a:pt x="141" y="77"/>
                  </a:lnTo>
                  <a:lnTo>
                    <a:pt x="148" y="77"/>
                  </a:lnTo>
                  <a:lnTo>
                    <a:pt x="148" y="87"/>
                  </a:lnTo>
                  <a:lnTo>
                    <a:pt x="148" y="96"/>
                  </a:lnTo>
                  <a:lnTo>
                    <a:pt x="148" y="106"/>
                  </a:lnTo>
                  <a:lnTo>
                    <a:pt x="148" y="116"/>
                  </a:lnTo>
                  <a:lnTo>
                    <a:pt x="148" y="119"/>
                  </a:lnTo>
                  <a:lnTo>
                    <a:pt x="141" y="125"/>
                  </a:lnTo>
                  <a:lnTo>
                    <a:pt x="132" y="125"/>
                  </a:lnTo>
                  <a:lnTo>
                    <a:pt x="122" y="125"/>
                  </a:lnTo>
                  <a:lnTo>
                    <a:pt x="119" y="132"/>
                  </a:lnTo>
                  <a:lnTo>
                    <a:pt x="112" y="132"/>
                  </a:lnTo>
                  <a:lnTo>
                    <a:pt x="103" y="132"/>
                  </a:lnTo>
                  <a:lnTo>
                    <a:pt x="87" y="148"/>
                  </a:lnTo>
                  <a:lnTo>
                    <a:pt x="77" y="154"/>
                  </a:lnTo>
                  <a:lnTo>
                    <a:pt x="70" y="164"/>
                  </a:lnTo>
                  <a:lnTo>
                    <a:pt x="64" y="177"/>
                  </a:lnTo>
                  <a:lnTo>
                    <a:pt x="64" y="183"/>
                  </a:lnTo>
                  <a:lnTo>
                    <a:pt x="64" y="190"/>
                  </a:lnTo>
                  <a:lnTo>
                    <a:pt x="61" y="190"/>
                  </a:lnTo>
                  <a:lnTo>
                    <a:pt x="58" y="190"/>
                  </a:lnTo>
                  <a:lnTo>
                    <a:pt x="54" y="193"/>
                  </a:lnTo>
                  <a:lnTo>
                    <a:pt x="54" y="186"/>
                  </a:lnTo>
                  <a:lnTo>
                    <a:pt x="51" y="186"/>
                  </a:lnTo>
                  <a:lnTo>
                    <a:pt x="48" y="190"/>
                  </a:lnTo>
                  <a:lnTo>
                    <a:pt x="45" y="193"/>
                  </a:lnTo>
                  <a:lnTo>
                    <a:pt x="45" y="190"/>
                  </a:lnTo>
                  <a:lnTo>
                    <a:pt x="41" y="193"/>
                  </a:lnTo>
                  <a:lnTo>
                    <a:pt x="41" y="190"/>
                  </a:lnTo>
                  <a:lnTo>
                    <a:pt x="38" y="193"/>
                  </a:lnTo>
                  <a:lnTo>
                    <a:pt x="35" y="186"/>
                  </a:lnTo>
                  <a:lnTo>
                    <a:pt x="35" y="180"/>
                  </a:lnTo>
                  <a:lnTo>
                    <a:pt x="32" y="180"/>
                  </a:lnTo>
                  <a:lnTo>
                    <a:pt x="32" y="183"/>
                  </a:lnTo>
                  <a:lnTo>
                    <a:pt x="32" y="180"/>
                  </a:lnTo>
                  <a:lnTo>
                    <a:pt x="35" y="177"/>
                  </a:lnTo>
                  <a:lnTo>
                    <a:pt x="32" y="177"/>
                  </a:lnTo>
                  <a:lnTo>
                    <a:pt x="32" y="173"/>
                  </a:lnTo>
                  <a:lnTo>
                    <a:pt x="29" y="173"/>
                  </a:lnTo>
                  <a:lnTo>
                    <a:pt x="29" y="170"/>
                  </a:lnTo>
                  <a:lnTo>
                    <a:pt x="29" y="167"/>
                  </a:lnTo>
                  <a:lnTo>
                    <a:pt x="29" y="161"/>
                  </a:lnTo>
                  <a:lnTo>
                    <a:pt x="25" y="161"/>
                  </a:lnTo>
                  <a:lnTo>
                    <a:pt x="25" y="164"/>
                  </a:lnTo>
                  <a:lnTo>
                    <a:pt x="22" y="167"/>
                  </a:lnTo>
                  <a:lnTo>
                    <a:pt x="16" y="167"/>
                  </a:lnTo>
                  <a:lnTo>
                    <a:pt x="13" y="170"/>
                  </a:lnTo>
                  <a:lnTo>
                    <a:pt x="9" y="167"/>
                  </a:lnTo>
                  <a:lnTo>
                    <a:pt x="6" y="167"/>
                  </a:lnTo>
                  <a:lnTo>
                    <a:pt x="6" y="164"/>
                  </a:lnTo>
                  <a:lnTo>
                    <a:pt x="6" y="157"/>
                  </a:lnTo>
                  <a:lnTo>
                    <a:pt x="6" y="151"/>
                  </a:lnTo>
                  <a:lnTo>
                    <a:pt x="3" y="151"/>
                  </a:lnTo>
                  <a:lnTo>
                    <a:pt x="0" y="148"/>
                  </a:lnTo>
                  <a:lnTo>
                    <a:pt x="3" y="144"/>
                  </a:lnTo>
                  <a:lnTo>
                    <a:pt x="0" y="138"/>
                  </a:lnTo>
                  <a:lnTo>
                    <a:pt x="0" y="132"/>
                  </a:lnTo>
                  <a:lnTo>
                    <a:pt x="3" y="128"/>
                  </a:lnTo>
                  <a:lnTo>
                    <a:pt x="6" y="119"/>
                  </a:lnTo>
                  <a:lnTo>
                    <a:pt x="9" y="119"/>
                  </a:lnTo>
                  <a:lnTo>
                    <a:pt x="13" y="128"/>
                  </a:lnTo>
                  <a:lnTo>
                    <a:pt x="19" y="122"/>
                  </a:lnTo>
                  <a:close/>
                </a:path>
              </a:pathLst>
            </a:custGeom>
            <a:solidFill>
              <a:srgbClr val="CCCCCC"/>
            </a:solidFill>
            <a:ln w="9525">
              <a:noFill/>
              <a:round/>
              <a:headEnd/>
              <a:tailEnd/>
            </a:ln>
          </p:spPr>
          <p:txBody>
            <a:bodyPr/>
            <a:lstStyle/>
            <a:p>
              <a:endParaRPr lang="en-US"/>
            </a:p>
          </p:txBody>
        </p:sp>
        <p:sp>
          <p:nvSpPr>
            <p:cNvPr id="32069" name="Freeform 501"/>
            <p:cNvSpPr>
              <a:spLocks/>
            </p:cNvSpPr>
            <p:nvPr/>
          </p:nvSpPr>
          <p:spPr bwMode="auto">
            <a:xfrm>
              <a:off x="2565" y="2292"/>
              <a:ext cx="202" cy="271"/>
            </a:xfrm>
            <a:custGeom>
              <a:avLst/>
              <a:gdLst>
                <a:gd name="T0" fmla="*/ 29 w 148"/>
                <a:gd name="T1" fmla="*/ 122 h 193"/>
                <a:gd name="T2" fmla="*/ 51 w 148"/>
                <a:gd name="T3" fmla="*/ 125 h 193"/>
                <a:gd name="T4" fmla="*/ 61 w 148"/>
                <a:gd name="T5" fmla="*/ 112 h 193"/>
                <a:gd name="T6" fmla="*/ 58 w 148"/>
                <a:gd name="T7" fmla="*/ 96 h 193"/>
                <a:gd name="T8" fmla="*/ 54 w 148"/>
                <a:gd name="T9" fmla="*/ 71 h 193"/>
                <a:gd name="T10" fmla="*/ 54 w 148"/>
                <a:gd name="T11" fmla="*/ 42 h 193"/>
                <a:gd name="T12" fmla="*/ 51 w 148"/>
                <a:gd name="T13" fmla="*/ 13 h 193"/>
                <a:gd name="T14" fmla="*/ 58 w 148"/>
                <a:gd name="T15" fmla="*/ 0 h 193"/>
                <a:gd name="T16" fmla="*/ 74 w 148"/>
                <a:gd name="T17" fmla="*/ 6 h 193"/>
                <a:gd name="T18" fmla="*/ 87 w 148"/>
                <a:gd name="T19" fmla="*/ 19 h 193"/>
                <a:gd name="T20" fmla="*/ 99 w 148"/>
                <a:gd name="T21" fmla="*/ 32 h 193"/>
                <a:gd name="T22" fmla="*/ 112 w 148"/>
                <a:gd name="T23" fmla="*/ 45 h 193"/>
                <a:gd name="T24" fmla="*/ 122 w 148"/>
                <a:gd name="T25" fmla="*/ 54 h 193"/>
                <a:gd name="T26" fmla="*/ 128 w 148"/>
                <a:gd name="T27" fmla="*/ 61 h 193"/>
                <a:gd name="T28" fmla="*/ 132 w 148"/>
                <a:gd name="T29" fmla="*/ 64 h 193"/>
                <a:gd name="T30" fmla="*/ 141 w 148"/>
                <a:gd name="T31" fmla="*/ 71 h 193"/>
                <a:gd name="T32" fmla="*/ 141 w 148"/>
                <a:gd name="T33" fmla="*/ 77 h 193"/>
                <a:gd name="T34" fmla="*/ 148 w 148"/>
                <a:gd name="T35" fmla="*/ 87 h 193"/>
                <a:gd name="T36" fmla="*/ 148 w 148"/>
                <a:gd name="T37" fmla="*/ 106 h 193"/>
                <a:gd name="T38" fmla="*/ 148 w 148"/>
                <a:gd name="T39" fmla="*/ 119 h 193"/>
                <a:gd name="T40" fmla="*/ 132 w 148"/>
                <a:gd name="T41" fmla="*/ 125 h 193"/>
                <a:gd name="T42" fmla="*/ 119 w 148"/>
                <a:gd name="T43" fmla="*/ 132 h 193"/>
                <a:gd name="T44" fmla="*/ 103 w 148"/>
                <a:gd name="T45" fmla="*/ 132 h 193"/>
                <a:gd name="T46" fmla="*/ 77 w 148"/>
                <a:gd name="T47" fmla="*/ 154 h 193"/>
                <a:gd name="T48" fmla="*/ 64 w 148"/>
                <a:gd name="T49" fmla="*/ 177 h 193"/>
                <a:gd name="T50" fmla="*/ 64 w 148"/>
                <a:gd name="T51" fmla="*/ 190 h 193"/>
                <a:gd name="T52" fmla="*/ 61 w 148"/>
                <a:gd name="T53" fmla="*/ 190 h 193"/>
                <a:gd name="T54" fmla="*/ 54 w 148"/>
                <a:gd name="T55" fmla="*/ 193 h 193"/>
                <a:gd name="T56" fmla="*/ 54 w 148"/>
                <a:gd name="T57" fmla="*/ 186 h 193"/>
                <a:gd name="T58" fmla="*/ 51 w 148"/>
                <a:gd name="T59" fmla="*/ 186 h 193"/>
                <a:gd name="T60" fmla="*/ 48 w 148"/>
                <a:gd name="T61" fmla="*/ 190 h 193"/>
                <a:gd name="T62" fmla="*/ 45 w 148"/>
                <a:gd name="T63" fmla="*/ 193 h 193"/>
                <a:gd name="T64" fmla="*/ 41 w 148"/>
                <a:gd name="T65" fmla="*/ 193 h 193"/>
                <a:gd name="T66" fmla="*/ 38 w 148"/>
                <a:gd name="T67" fmla="*/ 193 h 193"/>
                <a:gd name="T68" fmla="*/ 35 w 148"/>
                <a:gd name="T69" fmla="*/ 180 h 193"/>
                <a:gd name="T70" fmla="*/ 32 w 148"/>
                <a:gd name="T71" fmla="*/ 183 h 193"/>
                <a:gd name="T72" fmla="*/ 35 w 148"/>
                <a:gd name="T73" fmla="*/ 177 h 193"/>
                <a:gd name="T74" fmla="*/ 32 w 148"/>
                <a:gd name="T75" fmla="*/ 177 h 193"/>
                <a:gd name="T76" fmla="*/ 29 w 148"/>
                <a:gd name="T77" fmla="*/ 173 h 193"/>
                <a:gd name="T78" fmla="*/ 29 w 148"/>
                <a:gd name="T79" fmla="*/ 167 h 193"/>
                <a:gd name="T80" fmla="*/ 29 w 148"/>
                <a:gd name="T81" fmla="*/ 161 h 193"/>
                <a:gd name="T82" fmla="*/ 25 w 148"/>
                <a:gd name="T83" fmla="*/ 164 h 193"/>
                <a:gd name="T84" fmla="*/ 22 w 148"/>
                <a:gd name="T85" fmla="*/ 167 h 193"/>
                <a:gd name="T86" fmla="*/ 13 w 148"/>
                <a:gd name="T87" fmla="*/ 170 h 193"/>
                <a:gd name="T88" fmla="*/ 9 w 148"/>
                <a:gd name="T89" fmla="*/ 167 h 193"/>
                <a:gd name="T90" fmla="*/ 6 w 148"/>
                <a:gd name="T91" fmla="*/ 167 h 193"/>
                <a:gd name="T92" fmla="*/ 6 w 148"/>
                <a:gd name="T93" fmla="*/ 157 h 193"/>
                <a:gd name="T94" fmla="*/ 3 w 148"/>
                <a:gd name="T95" fmla="*/ 151 h 193"/>
                <a:gd name="T96" fmla="*/ 3 w 148"/>
                <a:gd name="T97" fmla="*/ 144 h 193"/>
                <a:gd name="T98" fmla="*/ 0 w 148"/>
                <a:gd name="T99" fmla="*/ 138 h 193"/>
                <a:gd name="T100" fmla="*/ 3 w 148"/>
                <a:gd name="T101" fmla="*/ 128 h 193"/>
                <a:gd name="T102" fmla="*/ 9 w 148"/>
                <a:gd name="T103" fmla="*/ 119 h 193"/>
                <a:gd name="T104" fmla="*/ 13 w 148"/>
                <a:gd name="T105" fmla="*/ 128 h 193"/>
                <a:gd name="T106" fmla="*/ 19 w 148"/>
                <a:gd name="T107" fmla="*/ 122 h 1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8"/>
                <a:gd name="T163" fmla="*/ 0 h 193"/>
                <a:gd name="T164" fmla="*/ 148 w 148"/>
                <a:gd name="T165" fmla="*/ 193 h 1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8" h="193">
                  <a:moveTo>
                    <a:pt x="19" y="122"/>
                  </a:moveTo>
                  <a:lnTo>
                    <a:pt x="29" y="122"/>
                  </a:lnTo>
                  <a:lnTo>
                    <a:pt x="38" y="122"/>
                  </a:lnTo>
                  <a:lnTo>
                    <a:pt x="51" y="125"/>
                  </a:lnTo>
                  <a:lnTo>
                    <a:pt x="61" y="125"/>
                  </a:lnTo>
                  <a:lnTo>
                    <a:pt x="61" y="112"/>
                  </a:lnTo>
                  <a:lnTo>
                    <a:pt x="58" y="112"/>
                  </a:lnTo>
                  <a:lnTo>
                    <a:pt x="58" y="96"/>
                  </a:lnTo>
                  <a:lnTo>
                    <a:pt x="58" y="83"/>
                  </a:lnTo>
                  <a:lnTo>
                    <a:pt x="54" y="71"/>
                  </a:lnTo>
                  <a:lnTo>
                    <a:pt x="54" y="54"/>
                  </a:lnTo>
                  <a:lnTo>
                    <a:pt x="54" y="42"/>
                  </a:lnTo>
                  <a:lnTo>
                    <a:pt x="54" y="29"/>
                  </a:lnTo>
                  <a:lnTo>
                    <a:pt x="51" y="13"/>
                  </a:lnTo>
                  <a:lnTo>
                    <a:pt x="51" y="0"/>
                  </a:lnTo>
                  <a:lnTo>
                    <a:pt x="58" y="0"/>
                  </a:lnTo>
                  <a:lnTo>
                    <a:pt x="67" y="0"/>
                  </a:lnTo>
                  <a:lnTo>
                    <a:pt x="74" y="6"/>
                  </a:lnTo>
                  <a:lnTo>
                    <a:pt x="80" y="13"/>
                  </a:lnTo>
                  <a:lnTo>
                    <a:pt x="87" y="19"/>
                  </a:lnTo>
                  <a:lnTo>
                    <a:pt x="93" y="25"/>
                  </a:lnTo>
                  <a:lnTo>
                    <a:pt x="99" y="32"/>
                  </a:lnTo>
                  <a:lnTo>
                    <a:pt x="106" y="38"/>
                  </a:lnTo>
                  <a:lnTo>
                    <a:pt x="112" y="45"/>
                  </a:lnTo>
                  <a:lnTo>
                    <a:pt x="122" y="48"/>
                  </a:lnTo>
                  <a:lnTo>
                    <a:pt x="122" y="54"/>
                  </a:lnTo>
                  <a:lnTo>
                    <a:pt x="125" y="58"/>
                  </a:lnTo>
                  <a:lnTo>
                    <a:pt x="128" y="61"/>
                  </a:lnTo>
                  <a:lnTo>
                    <a:pt x="132" y="61"/>
                  </a:lnTo>
                  <a:lnTo>
                    <a:pt x="132" y="64"/>
                  </a:lnTo>
                  <a:lnTo>
                    <a:pt x="141" y="67"/>
                  </a:lnTo>
                  <a:lnTo>
                    <a:pt x="141" y="71"/>
                  </a:lnTo>
                  <a:lnTo>
                    <a:pt x="138" y="77"/>
                  </a:lnTo>
                  <a:lnTo>
                    <a:pt x="141" y="77"/>
                  </a:lnTo>
                  <a:lnTo>
                    <a:pt x="148" y="77"/>
                  </a:lnTo>
                  <a:lnTo>
                    <a:pt x="148" y="87"/>
                  </a:lnTo>
                  <a:lnTo>
                    <a:pt x="148" y="96"/>
                  </a:lnTo>
                  <a:lnTo>
                    <a:pt x="148" y="106"/>
                  </a:lnTo>
                  <a:lnTo>
                    <a:pt x="148" y="116"/>
                  </a:lnTo>
                  <a:lnTo>
                    <a:pt x="148" y="119"/>
                  </a:lnTo>
                  <a:lnTo>
                    <a:pt x="141" y="125"/>
                  </a:lnTo>
                  <a:lnTo>
                    <a:pt x="132" y="125"/>
                  </a:lnTo>
                  <a:lnTo>
                    <a:pt x="122" y="125"/>
                  </a:lnTo>
                  <a:lnTo>
                    <a:pt x="119" y="132"/>
                  </a:lnTo>
                  <a:lnTo>
                    <a:pt x="112" y="132"/>
                  </a:lnTo>
                  <a:lnTo>
                    <a:pt x="103" y="132"/>
                  </a:lnTo>
                  <a:lnTo>
                    <a:pt x="87" y="148"/>
                  </a:lnTo>
                  <a:lnTo>
                    <a:pt x="77" y="154"/>
                  </a:lnTo>
                  <a:lnTo>
                    <a:pt x="70" y="164"/>
                  </a:lnTo>
                  <a:lnTo>
                    <a:pt x="64" y="177"/>
                  </a:lnTo>
                  <a:lnTo>
                    <a:pt x="64" y="183"/>
                  </a:lnTo>
                  <a:lnTo>
                    <a:pt x="64" y="190"/>
                  </a:lnTo>
                  <a:lnTo>
                    <a:pt x="61" y="190"/>
                  </a:lnTo>
                  <a:lnTo>
                    <a:pt x="58" y="190"/>
                  </a:lnTo>
                  <a:lnTo>
                    <a:pt x="54" y="193"/>
                  </a:lnTo>
                  <a:lnTo>
                    <a:pt x="54" y="186"/>
                  </a:lnTo>
                  <a:lnTo>
                    <a:pt x="51" y="186"/>
                  </a:lnTo>
                  <a:lnTo>
                    <a:pt x="48" y="190"/>
                  </a:lnTo>
                  <a:lnTo>
                    <a:pt x="45" y="193"/>
                  </a:lnTo>
                  <a:lnTo>
                    <a:pt x="45" y="190"/>
                  </a:lnTo>
                  <a:lnTo>
                    <a:pt x="41" y="193"/>
                  </a:lnTo>
                  <a:lnTo>
                    <a:pt x="41" y="190"/>
                  </a:lnTo>
                  <a:lnTo>
                    <a:pt x="38" y="193"/>
                  </a:lnTo>
                  <a:lnTo>
                    <a:pt x="35" y="186"/>
                  </a:lnTo>
                  <a:lnTo>
                    <a:pt x="35" y="180"/>
                  </a:lnTo>
                  <a:lnTo>
                    <a:pt x="32" y="180"/>
                  </a:lnTo>
                  <a:lnTo>
                    <a:pt x="32" y="183"/>
                  </a:lnTo>
                  <a:lnTo>
                    <a:pt x="32" y="180"/>
                  </a:lnTo>
                  <a:lnTo>
                    <a:pt x="35" y="177"/>
                  </a:lnTo>
                  <a:lnTo>
                    <a:pt x="32" y="177"/>
                  </a:lnTo>
                  <a:lnTo>
                    <a:pt x="32" y="173"/>
                  </a:lnTo>
                  <a:lnTo>
                    <a:pt x="29" y="173"/>
                  </a:lnTo>
                  <a:lnTo>
                    <a:pt x="29" y="170"/>
                  </a:lnTo>
                  <a:lnTo>
                    <a:pt x="29" y="167"/>
                  </a:lnTo>
                  <a:lnTo>
                    <a:pt x="29" y="161"/>
                  </a:lnTo>
                  <a:lnTo>
                    <a:pt x="25" y="161"/>
                  </a:lnTo>
                  <a:lnTo>
                    <a:pt x="25" y="164"/>
                  </a:lnTo>
                  <a:lnTo>
                    <a:pt x="22" y="167"/>
                  </a:lnTo>
                  <a:lnTo>
                    <a:pt x="16" y="167"/>
                  </a:lnTo>
                  <a:lnTo>
                    <a:pt x="13" y="170"/>
                  </a:lnTo>
                  <a:lnTo>
                    <a:pt x="9" y="167"/>
                  </a:lnTo>
                  <a:lnTo>
                    <a:pt x="6" y="167"/>
                  </a:lnTo>
                  <a:lnTo>
                    <a:pt x="6" y="164"/>
                  </a:lnTo>
                  <a:lnTo>
                    <a:pt x="6" y="157"/>
                  </a:lnTo>
                  <a:lnTo>
                    <a:pt x="6" y="151"/>
                  </a:lnTo>
                  <a:lnTo>
                    <a:pt x="3" y="151"/>
                  </a:lnTo>
                  <a:lnTo>
                    <a:pt x="0" y="148"/>
                  </a:lnTo>
                  <a:lnTo>
                    <a:pt x="3" y="144"/>
                  </a:lnTo>
                  <a:lnTo>
                    <a:pt x="0" y="138"/>
                  </a:lnTo>
                  <a:lnTo>
                    <a:pt x="0" y="132"/>
                  </a:lnTo>
                  <a:lnTo>
                    <a:pt x="3" y="128"/>
                  </a:lnTo>
                  <a:lnTo>
                    <a:pt x="6" y="119"/>
                  </a:lnTo>
                  <a:lnTo>
                    <a:pt x="9" y="119"/>
                  </a:lnTo>
                  <a:lnTo>
                    <a:pt x="13" y="128"/>
                  </a:lnTo>
                  <a:lnTo>
                    <a:pt x="19" y="122"/>
                  </a:lnTo>
                </a:path>
              </a:pathLst>
            </a:custGeom>
            <a:noFill/>
            <a:ln w="0">
              <a:solidFill>
                <a:srgbClr val="7F7F7F"/>
              </a:solidFill>
              <a:round/>
              <a:headEnd/>
              <a:tailEnd/>
            </a:ln>
          </p:spPr>
          <p:txBody>
            <a:bodyPr/>
            <a:lstStyle/>
            <a:p>
              <a:endParaRPr lang="en-US"/>
            </a:p>
          </p:txBody>
        </p:sp>
        <p:sp>
          <p:nvSpPr>
            <p:cNvPr id="32070" name="Freeform 502"/>
            <p:cNvSpPr>
              <a:spLocks/>
            </p:cNvSpPr>
            <p:nvPr/>
          </p:nvSpPr>
          <p:spPr bwMode="auto">
            <a:xfrm>
              <a:off x="2653" y="2477"/>
              <a:ext cx="92" cy="98"/>
            </a:xfrm>
            <a:custGeom>
              <a:avLst/>
              <a:gdLst>
                <a:gd name="T0" fmla="*/ 23 w 68"/>
                <a:gd name="T1" fmla="*/ 70 h 70"/>
                <a:gd name="T2" fmla="*/ 23 w 68"/>
                <a:gd name="T3" fmla="*/ 58 h 70"/>
                <a:gd name="T4" fmla="*/ 19 w 68"/>
                <a:gd name="T5" fmla="*/ 54 h 70"/>
                <a:gd name="T6" fmla="*/ 19 w 68"/>
                <a:gd name="T7" fmla="*/ 51 h 70"/>
                <a:gd name="T8" fmla="*/ 39 w 68"/>
                <a:gd name="T9" fmla="*/ 51 h 70"/>
                <a:gd name="T10" fmla="*/ 45 w 68"/>
                <a:gd name="T11" fmla="*/ 51 h 70"/>
                <a:gd name="T12" fmla="*/ 48 w 68"/>
                <a:gd name="T13" fmla="*/ 51 h 70"/>
                <a:gd name="T14" fmla="*/ 52 w 68"/>
                <a:gd name="T15" fmla="*/ 51 h 70"/>
                <a:gd name="T16" fmla="*/ 55 w 68"/>
                <a:gd name="T17" fmla="*/ 51 h 70"/>
                <a:gd name="T18" fmla="*/ 61 w 68"/>
                <a:gd name="T19" fmla="*/ 45 h 70"/>
                <a:gd name="T20" fmla="*/ 64 w 68"/>
                <a:gd name="T21" fmla="*/ 45 h 70"/>
                <a:gd name="T22" fmla="*/ 68 w 68"/>
                <a:gd name="T23" fmla="*/ 38 h 70"/>
                <a:gd name="T24" fmla="*/ 64 w 68"/>
                <a:gd name="T25" fmla="*/ 35 h 70"/>
                <a:gd name="T26" fmla="*/ 64 w 68"/>
                <a:gd name="T27" fmla="*/ 32 h 70"/>
                <a:gd name="T28" fmla="*/ 68 w 68"/>
                <a:gd name="T29" fmla="*/ 32 h 70"/>
                <a:gd name="T30" fmla="*/ 68 w 68"/>
                <a:gd name="T31" fmla="*/ 29 h 70"/>
                <a:gd name="T32" fmla="*/ 64 w 68"/>
                <a:gd name="T33" fmla="*/ 29 h 70"/>
                <a:gd name="T34" fmla="*/ 61 w 68"/>
                <a:gd name="T35" fmla="*/ 29 h 70"/>
                <a:gd name="T36" fmla="*/ 58 w 68"/>
                <a:gd name="T37" fmla="*/ 29 h 70"/>
                <a:gd name="T38" fmla="*/ 55 w 68"/>
                <a:gd name="T39" fmla="*/ 19 h 70"/>
                <a:gd name="T40" fmla="*/ 52 w 68"/>
                <a:gd name="T41" fmla="*/ 12 h 70"/>
                <a:gd name="T42" fmla="*/ 48 w 68"/>
                <a:gd name="T43" fmla="*/ 6 h 70"/>
                <a:gd name="T44" fmla="*/ 48 w 68"/>
                <a:gd name="T45" fmla="*/ 3 h 70"/>
                <a:gd name="T46" fmla="*/ 48 w 68"/>
                <a:gd name="T47" fmla="*/ 0 h 70"/>
                <a:gd name="T48" fmla="*/ 39 w 68"/>
                <a:gd name="T49" fmla="*/ 0 h 70"/>
                <a:gd name="T50" fmla="*/ 23 w 68"/>
                <a:gd name="T51" fmla="*/ 16 h 70"/>
                <a:gd name="T52" fmla="*/ 13 w 68"/>
                <a:gd name="T53" fmla="*/ 22 h 70"/>
                <a:gd name="T54" fmla="*/ 6 w 68"/>
                <a:gd name="T55" fmla="*/ 32 h 70"/>
                <a:gd name="T56" fmla="*/ 0 w 68"/>
                <a:gd name="T57" fmla="*/ 45 h 70"/>
                <a:gd name="T58" fmla="*/ 0 w 68"/>
                <a:gd name="T59" fmla="*/ 51 h 70"/>
                <a:gd name="T60" fmla="*/ 0 w 68"/>
                <a:gd name="T61" fmla="*/ 58 h 70"/>
                <a:gd name="T62" fmla="*/ 0 w 68"/>
                <a:gd name="T63" fmla="*/ 64 h 70"/>
                <a:gd name="T64" fmla="*/ 3 w 68"/>
                <a:gd name="T65" fmla="*/ 67 h 70"/>
                <a:gd name="T66" fmla="*/ 6 w 68"/>
                <a:gd name="T67" fmla="*/ 67 h 70"/>
                <a:gd name="T68" fmla="*/ 6 w 68"/>
                <a:gd name="T69" fmla="*/ 67 h 70"/>
                <a:gd name="T70" fmla="*/ 6 w 68"/>
                <a:gd name="T71" fmla="*/ 64 h 70"/>
                <a:gd name="T72" fmla="*/ 13 w 68"/>
                <a:gd name="T73" fmla="*/ 64 h 70"/>
                <a:gd name="T74" fmla="*/ 16 w 68"/>
                <a:gd name="T75" fmla="*/ 64 h 70"/>
                <a:gd name="T76" fmla="*/ 19 w 68"/>
                <a:gd name="T77" fmla="*/ 64 h 70"/>
                <a:gd name="T78" fmla="*/ 19 w 68"/>
                <a:gd name="T79" fmla="*/ 70 h 70"/>
                <a:gd name="T80" fmla="*/ 23 w 68"/>
                <a:gd name="T81" fmla="*/ 70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70"/>
                <a:gd name="T125" fmla="*/ 68 w 68"/>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70">
                  <a:moveTo>
                    <a:pt x="23" y="70"/>
                  </a:moveTo>
                  <a:lnTo>
                    <a:pt x="23" y="58"/>
                  </a:lnTo>
                  <a:lnTo>
                    <a:pt x="19" y="54"/>
                  </a:lnTo>
                  <a:lnTo>
                    <a:pt x="19" y="51"/>
                  </a:lnTo>
                  <a:lnTo>
                    <a:pt x="39" y="51"/>
                  </a:lnTo>
                  <a:lnTo>
                    <a:pt x="45" y="51"/>
                  </a:lnTo>
                  <a:lnTo>
                    <a:pt x="48" y="51"/>
                  </a:lnTo>
                  <a:lnTo>
                    <a:pt x="52" y="51"/>
                  </a:lnTo>
                  <a:lnTo>
                    <a:pt x="55" y="51"/>
                  </a:lnTo>
                  <a:lnTo>
                    <a:pt x="61" y="45"/>
                  </a:lnTo>
                  <a:lnTo>
                    <a:pt x="64" y="45"/>
                  </a:lnTo>
                  <a:lnTo>
                    <a:pt x="68" y="38"/>
                  </a:lnTo>
                  <a:lnTo>
                    <a:pt x="64" y="35"/>
                  </a:lnTo>
                  <a:lnTo>
                    <a:pt x="64" y="32"/>
                  </a:lnTo>
                  <a:lnTo>
                    <a:pt x="68" y="32"/>
                  </a:lnTo>
                  <a:lnTo>
                    <a:pt x="68" y="29"/>
                  </a:lnTo>
                  <a:lnTo>
                    <a:pt x="64" y="29"/>
                  </a:lnTo>
                  <a:lnTo>
                    <a:pt x="61" y="29"/>
                  </a:lnTo>
                  <a:lnTo>
                    <a:pt x="58" y="29"/>
                  </a:lnTo>
                  <a:lnTo>
                    <a:pt x="55" y="19"/>
                  </a:lnTo>
                  <a:lnTo>
                    <a:pt x="52" y="12"/>
                  </a:lnTo>
                  <a:lnTo>
                    <a:pt x="48" y="6"/>
                  </a:lnTo>
                  <a:lnTo>
                    <a:pt x="48" y="3"/>
                  </a:lnTo>
                  <a:lnTo>
                    <a:pt x="48" y="0"/>
                  </a:lnTo>
                  <a:lnTo>
                    <a:pt x="39" y="0"/>
                  </a:lnTo>
                  <a:lnTo>
                    <a:pt x="23" y="16"/>
                  </a:lnTo>
                  <a:lnTo>
                    <a:pt x="13" y="22"/>
                  </a:lnTo>
                  <a:lnTo>
                    <a:pt x="6" y="32"/>
                  </a:lnTo>
                  <a:lnTo>
                    <a:pt x="0" y="45"/>
                  </a:lnTo>
                  <a:lnTo>
                    <a:pt x="0" y="51"/>
                  </a:lnTo>
                  <a:lnTo>
                    <a:pt x="0" y="58"/>
                  </a:lnTo>
                  <a:lnTo>
                    <a:pt x="0" y="64"/>
                  </a:lnTo>
                  <a:lnTo>
                    <a:pt x="3" y="67"/>
                  </a:lnTo>
                  <a:lnTo>
                    <a:pt x="6" y="67"/>
                  </a:lnTo>
                  <a:lnTo>
                    <a:pt x="6" y="64"/>
                  </a:lnTo>
                  <a:lnTo>
                    <a:pt x="13" y="64"/>
                  </a:lnTo>
                  <a:lnTo>
                    <a:pt x="16" y="64"/>
                  </a:lnTo>
                  <a:lnTo>
                    <a:pt x="19" y="64"/>
                  </a:lnTo>
                  <a:lnTo>
                    <a:pt x="19" y="70"/>
                  </a:lnTo>
                  <a:lnTo>
                    <a:pt x="23" y="70"/>
                  </a:lnTo>
                  <a:close/>
                </a:path>
              </a:pathLst>
            </a:custGeom>
            <a:solidFill>
              <a:srgbClr val="CCCCCC"/>
            </a:solidFill>
            <a:ln w="9525">
              <a:noFill/>
              <a:round/>
              <a:headEnd/>
              <a:tailEnd/>
            </a:ln>
          </p:spPr>
          <p:txBody>
            <a:bodyPr/>
            <a:lstStyle/>
            <a:p>
              <a:endParaRPr lang="en-US"/>
            </a:p>
          </p:txBody>
        </p:sp>
        <p:sp>
          <p:nvSpPr>
            <p:cNvPr id="32071" name="Freeform 503"/>
            <p:cNvSpPr>
              <a:spLocks/>
            </p:cNvSpPr>
            <p:nvPr/>
          </p:nvSpPr>
          <p:spPr bwMode="auto">
            <a:xfrm>
              <a:off x="2653" y="2477"/>
              <a:ext cx="92" cy="98"/>
            </a:xfrm>
            <a:custGeom>
              <a:avLst/>
              <a:gdLst>
                <a:gd name="T0" fmla="*/ 23 w 68"/>
                <a:gd name="T1" fmla="*/ 70 h 70"/>
                <a:gd name="T2" fmla="*/ 23 w 68"/>
                <a:gd name="T3" fmla="*/ 58 h 70"/>
                <a:gd name="T4" fmla="*/ 19 w 68"/>
                <a:gd name="T5" fmla="*/ 54 h 70"/>
                <a:gd name="T6" fmla="*/ 19 w 68"/>
                <a:gd name="T7" fmla="*/ 51 h 70"/>
                <a:gd name="T8" fmla="*/ 39 w 68"/>
                <a:gd name="T9" fmla="*/ 51 h 70"/>
                <a:gd name="T10" fmla="*/ 45 w 68"/>
                <a:gd name="T11" fmla="*/ 51 h 70"/>
                <a:gd name="T12" fmla="*/ 48 w 68"/>
                <a:gd name="T13" fmla="*/ 51 h 70"/>
                <a:gd name="T14" fmla="*/ 52 w 68"/>
                <a:gd name="T15" fmla="*/ 51 h 70"/>
                <a:gd name="T16" fmla="*/ 55 w 68"/>
                <a:gd name="T17" fmla="*/ 51 h 70"/>
                <a:gd name="T18" fmla="*/ 61 w 68"/>
                <a:gd name="T19" fmla="*/ 45 h 70"/>
                <a:gd name="T20" fmla="*/ 64 w 68"/>
                <a:gd name="T21" fmla="*/ 45 h 70"/>
                <a:gd name="T22" fmla="*/ 68 w 68"/>
                <a:gd name="T23" fmla="*/ 38 h 70"/>
                <a:gd name="T24" fmla="*/ 64 w 68"/>
                <a:gd name="T25" fmla="*/ 35 h 70"/>
                <a:gd name="T26" fmla="*/ 64 w 68"/>
                <a:gd name="T27" fmla="*/ 32 h 70"/>
                <a:gd name="T28" fmla="*/ 68 w 68"/>
                <a:gd name="T29" fmla="*/ 32 h 70"/>
                <a:gd name="T30" fmla="*/ 68 w 68"/>
                <a:gd name="T31" fmla="*/ 29 h 70"/>
                <a:gd name="T32" fmla="*/ 64 w 68"/>
                <a:gd name="T33" fmla="*/ 29 h 70"/>
                <a:gd name="T34" fmla="*/ 61 w 68"/>
                <a:gd name="T35" fmla="*/ 29 h 70"/>
                <a:gd name="T36" fmla="*/ 58 w 68"/>
                <a:gd name="T37" fmla="*/ 29 h 70"/>
                <a:gd name="T38" fmla="*/ 55 w 68"/>
                <a:gd name="T39" fmla="*/ 19 h 70"/>
                <a:gd name="T40" fmla="*/ 52 w 68"/>
                <a:gd name="T41" fmla="*/ 12 h 70"/>
                <a:gd name="T42" fmla="*/ 48 w 68"/>
                <a:gd name="T43" fmla="*/ 6 h 70"/>
                <a:gd name="T44" fmla="*/ 48 w 68"/>
                <a:gd name="T45" fmla="*/ 3 h 70"/>
                <a:gd name="T46" fmla="*/ 48 w 68"/>
                <a:gd name="T47" fmla="*/ 0 h 70"/>
                <a:gd name="T48" fmla="*/ 39 w 68"/>
                <a:gd name="T49" fmla="*/ 0 h 70"/>
                <a:gd name="T50" fmla="*/ 23 w 68"/>
                <a:gd name="T51" fmla="*/ 16 h 70"/>
                <a:gd name="T52" fmla="*/ 13 w 68"/>
                <a:gd name="T53" fmla="*/ 22 h 70"/>
                <a:gd name="T54" fmla="*/ 6 w 68"/>
                <a:gd name="T55" fmla="*/ 32 h 70"/>
                <a:gd name="T56" fmla="*/ 0 w 68"/>
                <a:gd name="T57" fmla="*/ 45 h 70"/>
                <a:gd name="T58" fmla="*/ 0 w 68"/>
                <a:gd name="T59" fmla="*/ 51 h 70"/>
                <a:gd name="T60" fmla="*/ 0 w 68"/>
                <a:gd name="T61" fmla="*/ 58 h 70"/>
                <a:gd name="T62" fmla="*/ 0 w 68"/>
                <a:gd name="T63" fmla="*/ 64 h 70"/>
                <a:gd name="T64" fmla="*/ 3 w 68"/>
                <a:gd name="T65" fmla="*/ 67 h 70"/>
                <a:gd name="T66" fmla="*/ 6 w 68"/>
                <a:gd name="T67" fmla="*/ 67 h 70"/>
                <a:gd name="T68" fmla="*/ 6 w 68"/>
                <a:gd name="T69" fmla="*/ 67 h 70"/>
                <a:gd name="T70" fmla="*/ 6 w 68"/>
                <a:gd name="T71" fmla="*/ 64 h 70"/>
                <a:gd name="T72" fmla="*/ 13 w 68"/>
                <a:gd name="T73" fmla="*/ 64 h 70"/>
                <a:gd name="T74" fmla="*/ 16 w 68"/>
                <a:gd name="T75" fmla="*/ 64 h 70"/>
                <a:gd name="T76" fmla="*/ 19 w 68"/>
                <a:gd name="T77" fmla="*/ 64 h 70"/>
                <a:gd name="T78" fmla="*/ 19 w 68"/>
                <a:gd name="T79" fmla="*/ 70 h 70"/>
                <a:gd name="T80" fmla="*/ 23 w 68"/>
                <a:gd name="T81" fmla="*/ 70 h 70"/>
                <a:gd name="T82" fmla="*/ 23 w 68"/>
                <a:gd name="T83" fmla="*/ 7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70"/>
                <a:gd name="T128" fmla="*/ 68 w 68"/>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70">
                  <a:moveTo>
                    <a:pt x="23" y="70"/>
                  </a:moveTo>
                  <a:lnTo>
                    <a:pt x="23" y="58"/>
                  </a:lnTo>
                  <a:lnTo>
                    <a:pt x="19" y="54"/>
                  </a:lnTo>
                  <a:lnTo>
                    <a:pt x="19" y="51"/>
                  </a:lnTo>
                  <a:lnTo>
                    <a:pt x="39" y="51"/>
                  </a:lnTo>
                  <a:lnTo>
                    <a:pt x="45" y="51"/>
                  </a:lnTo>
                  <a:lnTo>
                    <a:pt x="48" y="51"/>
                  </a:lnTo>
                  <a:lnTo>
                    <a:pt x="52" y="51"/>
                  </a:lnTo>
                  <a:lnTo>
                    <a:pt x="55" y="51"/>
                  </a:lnTo>
                  <a:lnTo>
                    <a:pt x="61" y="45"/>
                  </a:lnTo>
                  <a:lnTo>
                    <a:pt x="64" y="45"/>
                  </a:lnTo>
                  <a:lnTo>
                    <a:pt x="68" y="38"/>
                  </a:lnTo>
                  <a:lnTo>
                    <a:pt x="64" y="35"/>
                  </a:lnTo>
                  <a:lnTo>
                    <a:pt x="64" y="32"/>
                  </a:lnTo>
                  <a:lnTo>
                    <a:pt x="68" y="32"/>
                  </a:lnTo>
                  <a:lnTo>
                    <a:pt x="68" y="29"/>
                  </a:lnTo>
                  <a:lnTo>
                    <a:pt x="64" y="29"/>
                  </a:lnTo>
                  <a:lnTo>
                    <a:pt x="61" y="29"/>
                  </a:lnTo>
                  <a:lnTo>
                    <a:pt x="58" y="29"/>
                  </a:lnTo>
                  <a:lnTo>
                    <a:pt x="55" y="19"/>
                  </a:lnTo>
                  <a:lnTo>
                    <a:pt x="52" y="12"/>
                  </a:lnTo>
                  <a:lnTo>
                    <a:pt x="48" y="6"/>
                  </a:lnTo>
                  <a:lnTo>
                    <a:pt x="48" y="3"/>
                  </a:lnTo>
                  <a:lnTo>
                    <a:pt x="48" y="0"/>
                  </a:lnTo>
                  <a:lnTo>
                    <a:pt x="39" y="0"/>
                  </a:lnTo>
                  <a:lnTo>
                    <a:pt x="23" y="16"/>
                  </a:lnTo>
                  <a:lnTo>
                    <a:pt x="13" y="22"/>
                  </a:lnTo>
                  <a:lnTo>
                    <a:pt x="6" y="32"/>
                  </a:lnTo>
                  <a:lnTo>
                    <a:pt x="0" y="45"/>
                  </a:lnTo>
                  <a:lnTo>
                    <a:pt x="0" y="51"/>
                  </a:lnTo>
                  <a:lnTo>
                    <a:pt x="0" y="58"/>
                  </a:lnTo>
                  <a:lnTo>
                    <a:pt x="0" y="64"/>
                  </a:lnTo>
                  <a:lnTo>
                    <a:pt x="3" y="67"/>
                  </a:lnTo>
                  <a:lnTo>
                    <a:pt x="6" y="67"/>
                  </a:lnTo>
                  <a:lnTo>
                    <a:pt x="6" y="64"/>
                  </a:lnTo>
                  <a:lnTo>
                    <a:pt x="13" y="64"/>
                  </a:lnTo>
                  <a:lnTo>
                    <a:pt x="16" y="64"/>
                  </a:lnTo>
                  <a:lnTo>
                    <a:pt x="19" y="64"/>
                  </a:lnTo>
                  <a:lnTo>
                    <a:pt x="19" y="70"/>
                  </a:lnTo>
                  <a:lnTo>
                    <a:pt x="23" y="70"/>
                  </a:lnTo>
                </a:path>
              </a:pathLst>
            </a:custGeom>
            <a:noFill/>
            <a:ln w="0">
              <a:solidFill>
                <a:srgbClr val="7F7F7F"/>
              </a:solidFill>
              <a:round/>
              <a:headEnd/>
              <a:tailEnd/>
            </a:ln>
          </p:spPr>
          <p:txBody>
            <a:bodyPr/>
            <a:lstStyle/>
            <a:p>
              <a:endParaRPr lang="en-US"/>
            </a:p>
          </p:txBody>
        </p:sp>
        <p:sp>
          <p:nvSpPr>
            <p:cNvPr id="32072" name="Freeform 504"/>
            <p:cNvSpPr>
              <a:spLocks/>
            </p:cNvSpPr>
            <p:nvPr/>
          </p:nvSpPr>
          <p:spPr bwMode="auto">
            <a:xfrm>
              <a:off x="3094" y="2675"/>
              <a:ext cx="66" cy="99"/>
            </a:xfrm>
            <a:custGeom>
              <a:avLst/>
              <a:gdLst>
                <a:gd name="T0" fmla="*/ 9 w 48"/>
                <a:gd name="T1" fmla="*/ 36 h 71"/>
                <a:gd name="T2" fmla="*/ 9 w 48"/>
                <a:gd name="T3" fmla="*/ 39 h 71"/>
                <a:gd name="T4" fmla="*/ 9 w 48"/>
                <a:gd name="T5" fmla="*/ 39 h 71"/>
                <a:gd name="T6" fmla="*/ 13 w 48"/>
                <a:gd name="T7" fmla="*/ 32 h 71"/>
                <a:gd name="T8" fmla="*/ 16 w 48"/>
                <a:gd name="T9" fmla="*/ 29 h 71"/>
                <a:gd name="T10" fmla="*/ 16 w 48"/>
                <a:gd name="T11" fmla="*/ 29 h 71"/>
                <a:gd name="T12" fmla="*/ 16 w 48"/>
                <a:gd name="T13" fmla="*/ 23 h 71"/>
                <a:gd name="T14" fmla="*/ 16 w 48"/>
                <a:gd name="T15" fmla="*/ 23 h 71"/>
                <a:gd name="T16" fmla="*/ 13 w 48"/>
                <a:gd name="T17" fmla="*/ 19 h 71"/>
                <a:gd name="T18" fmla="*/ 9 w 48"/>
                <a:gd name="T19" fmla="*/ 16 h 71"/>
                <a:gd name="T20" fmla="*/ 13 w 48"/>
                <a:gd name="T21" fmla="*/ 3 h 71"/>
                <a:gd name="T22" fmla="*/ 13 w 48"/>
                <a:gd name="T23" fmla="*/ 3 h 71"/>
                <a:gd name="T24" fmla="*/ 22 w 48"/>
                <a:gd name="T25" fmla="*/ 3 h 71"/>
                <a:gd name="T26" fmla="*/ 22 w 48"/>
                <a:gd name="T27" fmla="*/ 7 h 71"/>
                <a:gd name="T28" fmla="*/ 29 w 48"/>
                <a:gd name="T29" fmla="*/ 3 h 71"/>
                <a:gd name="T30" fmla="*/ 35 w 48"/>
                <a:gd name="T31" fmla="*/ 3 h 71"/>
                <a:gd name="T32" fmla="*/ 38 w 48"/>
                <a:gd name="T33" fmla="*/ 0 h 71"/>
                <a:gd name="T34" fmla="*/ 42 w 48"/>
                <a:gd name="T35" fmla="*/ 0 h 71"/>
                <a:gd name="T36" fmla="*/ 45 w 48"/>
                <a:gd name="T37" fmla="*/ 13 h 71"/>
                <a:gd name="T38" fmla="*/ 48 w 48"/>
                <a:gd name="T39" fmla="*/ 16 h 71"/>
                <a:gd name="T40" fmla="*/ 48 w 48"/>
                <a:gd name="T41" fmla="*/ 26 h 71"/>
                <a:gd name="T42" fmla="*/ 48 w 48"/>
                <a:gd name="T43" fmla="*/ 32 h 71"/>
                <a:gd name="T44" fmla="*/ 42 w 48"/>
                <a:gd name="T45" fmla="*/ 48 h 71"/>
                <a:gd name="T46" fmla="*/ 38 w 48"/>
                <a:gd name="T47" fmla="*/ 48 h 71"/>
                <a:gd name="T48" fmla="*/ 38 w 48"/>
                <a:gd name="T49" fmla="*/ 48 h 71"/>
                <a:gd name="T50" fmla="*/ 38 w 48"/>
                <a:gd name="T51" fmla="*/ 48 h 71"/>
                <a:gd name="T52" fmla="*/ 35 w 48"/>
                <a:gd name="T53" fmla="*/ 48 h 71"/>
                <a:gd name="T54" fmla="*/ 35 w 48"/>
                <a:gd name="T55" fmla="*/ 48 h 71"/>
                <a:gd name="T56" fmla="*/ 32 w 48"/>
                <a:gd name="T57" fmla="*/ 52 h 71"/>
                <a:gd name="T58" fmla="*/ 29 w 48"/>
                <a:gd name="T59" fmla="*/ 52 h 71"/>
                <a:gd name="T60" fmla="*/ 29 w 48"/>
                <a:gd name="T61" fmla="*/ 52 h 71"/>
                <a:gd name="T62" fmla="*/ 29 w 48"/>
                <a:gd name="T63" fmla="*/ 48 h 71"/>
                <a:gd name="T64" fmla="*/ 29 w 48"/>
                <a:gd name="T65" fmla="*/ 52 h 71"/>
                <a:gd name="T66" fmla="*/ 26 w 48"/>
                <a:gd name="T67" fmla="*/ 52 h 71"/>
                <a:gd name="T68" fmla="*/ 26 w 48"/>
                <a:gd name="T69" fmla="*/ 52 h 71"/>
                <a:gd name="T70" fmla="*/ 26 w 48"/>
                <a:gd name="T71" fmla="*/ 52 h 71"/>
                <a:gd name="T72" fmla="*/ 22 w 48"/>
                <a:gd name="T73" fmla="*/ 55 h 71"/>
                <a:gd name="T74" fmla="*/ 22 w 48"/>
                <a:gd name="T75" fmla="*/ 55 h 71"/>
                <a:gd name="T76" fmla="*/ 22 w 48"/>
                <a:gd name="T77" fmla="*/ 55 h 71"/>
                <a:gd name="T78" fmla="*/ 22 w 48"/>
                <a:gd name="T79" fmla="*/ 58 h 71"/>
                <a:gd name="T80" fmla="*/ 19 w 48"/>
                <a:gd name="T81" fmla="*/ 65 h 71"/>
                <a:gd name="T82" fmla="*/ 19 w 48"/>
                <a:gd name="T83" fmla="*/ 65 h 71"/>
                <a:gd name="T84" fmla="*/ 6 w 48"/>
                <a:gd name="T85" fmla="*/ 65 h 71"/>
                <a:gd name="T86" fmla="*/ 6 w 48"/>
                <a:gd name="T87" fmla="*/ 68 h 71"/>
                <a:gd name="T88" fmla="*/ 3 w 48"/>
                <a:gd name="T89" fmla="*/ 71 h 71"/>
                <a:gd name="T90" fmla="*/ 0 w 48"/>
                <a:gd name="T91" fmla="*/ 68 h 71"/>
                <a:gd name="T92" fmla="*/ 0 w 48"/>
                <a:gd name="T93" fmla="*/ 58 h 71"/>
                <a:gd name="T94" fmla="*/ 0 w 48"/>
                <a:gd name="T95" fmla="*/ 55 h 71"/>
                <a:gd name="T96" fmla="*/ 3 w 48"/>
                <a:gd name="T97" fmla="*/ 45 h 71"/>
                <a:gd name="T98" fmla="*/ 9 w 48"/>
                <a:gd name="T99" fmla="*/ 36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71"/>
                <a:gd name="T152" fmla="*/ 48 w 48"/>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71">
                  <a:moveTo>
                    <a:pt x="9" y="36"/>
                  </a:moveTo>
                  <a:lnTo>
                    <a:pt x="9" y="39"/>
                  </a:lnTo>
                  <a:lnTo>
                    <a:pt x="13" y="32"/>
                  </a:lnTo>
                  <a:lnTo>
                    <a:pt x="16" y="29"/>
                  </a:lnTo>
                  <a:lnTo>
                    <a:pt x="16" y="23"/>
                  </a:lnTo>
                  <a:lnTo>
                    <a:pt x="13" y="19"/>
                  </a:lnTo>
                  <a:lnTo>
                    <a:pt x="9" y="16"/>
                  </a:lnTo>
                  <a:lnTo>
                    <a:pt x="13" y="3"/>
                  </a:lnTo>
                  <a:lnTo>
                    <a:pt x="22" y="3"/>
                  </a:lnTo>
                  <a:lnTo>
                    <a:pt x="22" y="7"/>
                  </a:lnTo>
                  <a:lnTo>
                    <a:pt x="29" y="3"/>
                  </a:lnTo>
                  <a:lnTo>
                    <a:pt x="35" y="3"/>
                  </a:lnTo>
                  <a:lnTo>
                    <a:pt x="38" y="0"/>
                  </a:lnTo>
                  <a:lnTo>
                    <a:pt x="42" y="0"/>
                  </a:lnTo>
                  <a:lnTo>
                    <a:pt x="45" y="13"/>
                  </a:lnTo>
                  <a:lnTo>
                    <a:pt x="48" y="16"/>
                  </a:lnTo>
                  <a:lnTo>
                    <a:pt x="48" y="26"/>
                  </a:lnTo>
                  <a:lnTo>
                    <a:pt x="48" y="32"/>
                  </a:lnTo>
                  <a:lnTo>
                    <a:pt x="42" y="48"/>
                  </a:lnTo>
                  <a:lnTo>
                    <a:pt x="38" y="48"/>
                  </a:lnTo>
                  <a:lnTo>
                    <a:pt x="35" y="48"/>
                  </a:lnTo>
                  <a:lnTo>
                    <a:pt x="32" y="52"/>
                  </a:lnTo>
                  <a:lnTo>
                    <a:pt x="29" y="52"/>
                  </a:lnTo>
                  <a:lnTo>
                    <a:pt x="29" y="48"/>
                  </a:lnTo>
                  <a:lnTo>
                    <a:pt x="29" y="52"/>
                  </a:lnTo>
                  <a:lnTo>
                    <a:pt x="26" y="52"/>
                  </a:lnTo>
                  <a:lnTo>
                    <a:pt x="22" y="55"/>
                  </a:lnTo>
                  <a:lnTo>
                    <a:pt x="22" y="58"/>
                  </a:lnTo>
                  <a:lnTo>
                    <a:pt x="19" y="65"/>
                  </a:lnTo>
                  <a:lnTo>
                    <a:pt x="6" y="65"/>
                  </a:lnTo>
                  <a:lnTo>
                    <a:pt x="6" y="68"/>
                  </a:lnTo>
                  <a:lnTo>
                    <a:pt x="3" y="71"/>
                  </a:lnTo>
                  <a:lnTo>
                    <a:pt x="0" y="68"/>
                  </a:lnTo>
                  <a:lnTo>
                    <a:pt x="0" y="58"/>
                  </a:lnTo>
                  <a:lnTo>
                    <a:pt x="0" y="55"/>
                  </a:lnTo>
                  <a:lnTo>
                    <a:pt x="3" y="45"/>
                  </a:lnTo>
                  <a:lnTo>
                    <a:pt x="9" y="36"/>
                  </a:lnTo>
                  <a:close/>
                </a:path>
              </a:pathLst>
            </a:custGeom>
            <a:solidFill>
              <a:srgbClr val="CCCCCC"/>
            </a:solidFill>
            <a:ln w="9525">
              <a:noFill/>
              <a:round/>
              <a:headEnd/>
              <a:tailEnd/>
            </a:ln>
          </p:spPr>
          <p:txBody>
            <a:bodyPr/>
            <a:lstStyle/>
            <a:p>
              <a:endParaRPr lang="en-US"/>
            </a:p>
          </p:txBody>
        </p:sp>
        <p:sp>
          <p:nvSpPr>
            <p:cNvPr id="32073" name="Freeform 505"/>
            <p:cNvSpPr>
              <a:spLocks/>
            </p:cNvSpPr>
            <p:nvPr/>
          </p:nvSpPr>
          <p:spPr bwMode="auto">
            <a:xfrm>
              <a:off x="3094" y="2675"/>
              <a:ext cx="66" cy="99"/>
            </a:xfrm>
            <a:custGeom>
              <a:avLst/>
              <a:gdLst>
                <a:gd name="T0" fmla="*/ 9 w 48"/>
                <a:gd name="T1" fmla="*/ 36 h 71"/>
                <a:gd name="T2" fmla="*/ 9 w 48"/>
                <a:gd name="T3" fmla="*/ 39 h 71"/>
                <a:gd name="T4" fmla="*/ 9 w 48"/>
                <a:gd name="T5" fmla="*/ 39 h 71"/>
                <a:gd name="T6" fmla="*/ 13 w 48"/>
                <a:gd name="T7" fmla="*/ 32 h 71"/>
                <a:gd name="T8" fmla="*/ 16 w 48"/>
                <a:gd name="T9" fmla="*/ 29 h 71"/>
                <a:gd name="T10" fmla="*/ 16 w 48"/>
                <a:gd name="T11" fmla="*/ 29 h 71"/>
                <a:gd name="T12" fmla="*/ 16 w 48"/>
                <a:gd name="T13" fmla="*/ 23 h 71"/>
                <a:gd name="T14" fmla="*/ 16 w 48"/>
                <a:gd name="T15" fmla="*/ 23 h 71"/>
                <a:gd name="T16" fmla="*/ 13 w 48"/>
                <a:gd name="T17" fmla="*/ 19 h 71"/>
                <a:gd name="T18" fmla="*/ 9 w 48"/>
                <a:gd name="T19" fmla="*/ 16 h 71"/>
                <a:gd name="T20" fmla="*/ 13 w 48"/>
                <a:gd name="T21" fmla="*/ 3 h 71"/>
                <a:gd name="T22" fmla="*/ 13 w 48"/>
                <a:gd name="T23" fmla="*/ 3 h 71"/>
                <a:gd name="T24" fmla="*/ 22 w 48"/>
                <a:gd name="T25" fmla="*/ 3 h 71"/>
                <a:gd name="T26" fmla="*/ 22 w 48"/>
                <a:gd name="T27" fmla="*/ 7 h 71"/>
                <a:gd name="T28" fmla="*/ 29 w 48"/>
                <a:gd name="T29" fmla="*/ 3 h 71"/>
                <a:gd name="T30" fmla="*/ 35 w 48"/>
                <a:gd name="T31" fmla="*/ 3 h 71"/>
                <a:gd name="T32" fmla="*/ 38 w 48"/>
                <a:gd name="T33" fmla="*/ 0 h 71"/>
                <a:gd name="T34" fmla="*/ 42 w 48"/>
                <a:gd name="T35" fmla="*/ 0 h 71"/>
                <a:gd name="T36" fmla="*/ 45 w 48"/>
                <a:gd name="T37" fmla="*/ 13 h 71"/>
                <a:gd name="T38" fmla="*/ 48 w 48"/>
                <a:gd name="T39" fmla="*/ 16 h 71"/>
                <a:gd name="T40" fmla="*/ 48 w 48"/>
                <a:gd name="T41" fmla="*/ 26 h 71"/>
                <a:gd name="T42" fmla="*/ 48 w 48"/>
                <a:gd name="T43" fmla="*/ 32 h 71"/>
                <a:gd name="T44" fmla="*/ 42 w 48"/>
                <a:gd name="T45" fmla="*/ 48 h 71"/>
                <a:gd name="T46" fmla="*/ 42 w 48"/>
                <a:gd name="T47" fmla="*/ 48 h 71"/>
                <a:gd name="T48" fmla="*/ 38 w 48"/>
                <a:gd name="T49" fmla="*/ 48 h 71"/>
                <a:gd name="T50" fmla="*/ 38 w 48"/>
                <a:gd name="T51" fmla="*/ 48 h 71"/>
                <a:gd name="T52" fmla="*/ 38 w 48"/>
                <a:gd name="T53" fmla="*/ 48 h 71"/>
                <a:gd name="T54" fmla="*/ 35 w 48"/>
                <a:gd name="T55" fmla="*/ 48 h 71"/>
                <a:gd name="T56" fmla="*/ 35 w 48"/>
                <a:gd name="T57" fmla="*/ 48 h 71"/>
                <a:gd name="T58" fmla="*/ 32 w 48"/>
                <a:gd name="T59" fmla="*/ 52 h 71"/>
                <a:gd name="T60" fmla="*/ 29 w 48"/>
                <a:gd name="T61" fmla="*/ 52 h 71"/>
                <a:gd name="T62" fmla="*/ 29 w 48"/>
                <a:gd name="T63" fmla="*/ 52 h 71"/>
                <a:gd name="T64" fmla="*/ 29 w 48"/>
                <a:gd name="T65" fmla="*/ 48 h 71"/>
                <a:gd name="T66" fmla="*/ 29 w 48"/>
                <a:gd name="T67" fmla="*/ 52 h 71"/>
                <a:gd name="T68" fmla="*/ 26 w 48"/>
                <a:gd name="T69" fmla="*/ 52 h 71"/>
                <a:gd name="T70" fmla="*/ 26 w 48"/>
                <a:gd name="T71" fmla="*/ 52 h 71"/>
                <a:gd name="T72" fmla="*/ 26 w 48"/>
                <a:gd name="T73" fmla="*/ 52 h 71"/>
                <a:gd name="T74" fmla="*/ 22 w 48"/>
                <a:gd name="T75" fmla="*/ 55 h 71"/>
                <a:gd name="T76" fmla="*/ 22 w 48"/>
                <a:gd name="T77" fmla="*/ 55 h 71"/>
                <a:gd name="T78" fmla="*/ 22 w 48"/>
                <a:gd name="T79" fmla="*/ 55 h 71"/>
                <a:gd name="T80" fmla="*/ 22 w 48"/>
                <a:gd name="T81" fmla="*/ 58 h 71"/>
                <a:gd name="T82" fmla="*/ 19 w 48"/>
                <a:gd name="T83" fmla="*/ 65 h 71"/>
                <a:gd name="T84" fmla="*/ 19 w 48"/>
                <a:gd name="T85" fmla="*/ 65 h 71"/>
                <a:gd name="T86" fmla="*/ 6 w 48"/>
                <a:gd name="T87" fmla="*/ 65 h 71"/>
                <a:gd name="T88" fmla="*/ 6 w 48"/>
                <a:gd name="T89" fmla="*/ 68 h 71"/>
                <a:gd name="T90" fmla="*/ 3 w 48"/>
                <a:gd name="T91" fmla="*/ 71 h 71"/>
                <a:gd name="T92" fmla="*/ 0 w 48"/>
                <a:gd name="T93" fmla="*/ 68 h 71"/>
                <a:gd name="T94" fmla="*/ 0 w 48"/>
                <a:gd name="T95" fmla="*/ 58 h 71"/>
                <a:gd name="T96" fmla="*/ 0 w 48"/>
                <a:gd name="T97" fmla="*/ 55 h 71"/>
                <a:gd name="T98" fmla="*/ 3 w 48"/>
                <a:gd name="T99" fmla="*/ 45 h 71"/>
                <a:gd name="T100" fmla="*/ 9 w 48"/>
                <a:gd name="T101" fmla="*/ 36 h 71"/>
                <a:gd name="T102" fmla="*/ 9 w 48"/>
                <a:gd name="T103" fmla="*/ 36 h 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
                <a:gd name="T157" fmla="*/ 0 h 71"/>
                <a:gd name="T158" fmla="*/ 48 w 48"/>
                <a:gd name="T159" fmla="*/ 71 h 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 h="71">
                  <a:moveTo>
                    <a:pt x="9" y="36"/>
                  </a:moveTo>
                  <a:lnTo>
                    <a:pt x="9" y="39"/>
                  </a:lnTo>
                  <a:lnTo>
                    <a:pt x="13" y="32"/>
                  </a:lnTo>
                  <a:lnTo>
                    <a:pt x="16" y="29"/>
                  </a:lnTo>
                  <a:lnTo>
                    <a:pt x="16" y="23"/>
                  </a:lnTo>
                  <a:lnTo>
                    <a:pt x="13" y="19"/>
                  </a:lnTo>
                  <a:lnTo>
                    <a:pt x="9" y="16"/>
                  </a:lnTo>
                  <a:lnTo>
                    <a:pt x="13" y="3"/>
                  </a:lnTo>
                  <a:lnTo>
                    <a:pt x="22" y="3"/>
                  </a:lnTo>
                  <a:lnTo>
                    <a:pt x="22" y="7"/>
                  </a:lnTo>
                  <a:lnTo>
                    <a:pt x="29" y="3"/>
                  </a:lnTo>
                  <a:lnTo>
                    <a:pt x="35" y="3"/>
                  </a:lnTo>
                  <a:lnTo>
                    <a:pt x="38" y="0"/>
                  </a:lnTo>
                  <a:lnTo>
                    <a:pt x="42" y="0"/>
                  </a:lnTo>
                  <a:lnTo>
                    <a:pt x="45" y="13"/>
                  </a:lnTo>
                  <a:lnTo>
                    <a:pt x="48" y="16"/>
                  </a:lnTo>
                  <a:lnTo>
                    <a:pt x="48" y="26"/>
                  </a:lnTo>
                  <a:lnTo>
                    <a:pt x="48" y="32"/>
                  </a:lnTo>
                  <a:lnTo>
                    <a:pt x="42" y="48"/>
                  </a:lnTo>
                  <a:lnTo>
                    <a:pt x="38" y="48"/>
                  </a:lnTo>
                  <a:lnTo>
                    <a:pt x="35" y="48"/>
                  </a:lnTo>
                  <a:lnTo>
                    <a:pt x="32" y="52"/>
                  </a:lnTo>
                  <a:lnTo>
                    <a:pt x="29" y="52"/>
                  </a:lnTo>
                  <a:lnTo>
                    <a:pt x="29" y="48"/>
                  </a:lnTo>
                  <a:lnTo>
                    <a:pt x="29" y="52"/>
                  </a:lnTo>
                  <a:lnTo>
                    <a:pt x="26" y="52"/>
                  </a:lnTo>
                  <a:lnTo>
                    <a:pt x="22" y="55"/>
                  </a:lnTo>
                  <a:lnTo>
                    <a:pt x="22" y="58"/>
                  </a:lnTo>
                  <a:lnTo>
                    <a:pt x="19" y="65"/>
                  </a:lnTo>
                  <a:lnTo>
                    <a:pt x="6" y="65"/>
                  </a:lnTo>
                  <a:lnTo>
                    <a:pt x="6" y="68"/>
                  </a:lnTo>
                  <a:lnTo>
                    <a:pt x="3" y="71"/>
                  </a:lnTo>
                  <a:lnTo>
                    <a:pt x="0" y="68"/>
                  </a:lnTo>
                  <a:lnTo>
                    <a:pt x="0" y="58"/>
                  </a:lnTo>
                  <a:lnTo>
                    <a:pt x="0" y="55"/>
                  </a:lnTo>
                  <a:lnTo>
                    <a:pt x="3" y="45"/>
                  </a:lnTo>
                  <a:lnTo>
                    <a:pt x="9" y="36"/>
                  </a:lnTo>
                </a:path>
              </a:pathLst>
            </a:custGeom>
            <a:noFill/>
            <a:ln w="0">
              <a:solidFill>
                <a:srgbClr val="7F7F7F"/>
              </a:solidFill>
              <a:round/>
              <a:headEnd/>
              <a:tailEnd/>
            </a:ln>
          </p:spPr>
          <p:txBody>
            <a:bodyPr/>
            <a:lstStyle/>
            <a:p>
              <a:endParaRPr lang="en-US"/>
            </a:p>
          </p:txBody>
        </p:sp>
        <p:sp>
          <p:nvSpPr>
            <p:cNvPr id="32074" name="Freeform 506"/>
            <p:cNvSpPr>
              <a:spLocks/>
            </p:cNvSpPr>
            <p:nvPr/>
          </p:nvSpPr>
          <p:spPr bwMode="auto">
            <a:xfrm>
              <a:off x="2993" y="2327"/>
              <a:ext cx="207" cy="357"/>
            </a:xfrm>
            <a:custGeom>
              <a:avLst/>
              <a:gdLst>
                <a:gd name="T0" fmla="*/ 19 w 151"/>
                <a:gd name="T1" fmla="*/ 58 h 255"/>
                <a:gd name="T2" fmla="*/ 19 w 151"/>
                <a:gd name="T3" fmla="*/ 84 h 255"/>
                <a:gd name="T4" fmla="*/ 9 w 151"/>
                <a:gd name="T5" fmla="*/ 97 h 255"/>
                <a:gd name="T6" fmla="*/ 3 w 151"/>
                <a:gd name="T7" fmla="*/ 113 h 255"/>
                <a:gd name="T8" fmla="*/ 3 w 151"/>
                <a:gd name="T9" fmla="*/ 119 h 255"/>
                <a:gd name="T10" fmla="*/ 0 w 151"/>
                <a:gd name="T11" fmla="*/ 132 h 255"/>
                <a:gd name="T12" fmla="*/ 3 w 151"/>
                <a:gd name="T13" fmla="*/ 132 h 255"/>
                <a:gd name="T14" fmla="*/ 9 w 151"/>
                <a:gd name="T15" fmla="*/ 155 h 255"/>
                <a:gd name="T16" fmla="*/ 9 w 151"/>
                <a:gd name="T17" fmla="*/ 158 h 255"/>
                <a:gd name="T18" fmla="*/ 16 w 151"/>
                <a:gd name="T19" fmla="*/ 174 h 255"/>
                <a:gd name="T20" fmla="*/ 19 w 151"/>
                <a:gd name="T21" fmla="*/ 187 h 255"/>
                <a:gd name="T22" fmla="*/ 22 w 151"/>
                <a:gd name="T23" fmla="*/ 190 h 255"/>
                <a:gd name="T24" fmla="*/ 32 w 151"/>
                <a:gd name="T25" fmla="*/ 197 h 255"/>
                <a:gd name="T26" fmla="*/ 42 w 151"/>
                <a:gd name="T27" fmla="*/ 210 h 255"/>
                <a:gd name="T28" fmla="*/ 51 w 151"/>
                <a:gd name="T29" fmla="*/ 226 h 255"/>
                <a:gd name="T30" fmla="*/ 58 w 151"/>
                <a:gd name="T31" fmla="*/ 242 h 255"/>
                <a:gd name="T32" fmla="*/ 64 w 151"/>
                <a:gd name="T33" fmla="*/ 242 h 255"/>
                <a:gd name="T34" fmla="*/ 74 w 151"/>
                <a:gd name="T35" fmla="*/ 239 h 255"/>
                <a:gd name="T36" fmla="*/ 87 w 151"/>
                <a:gd name="T37" fmla="*/ 251 h 255"/>
                <a:gd name="T38" fmla="*/ 96 w 151"/>
                <a:gd name="T39" fmla="*/ 251 h 255"/>
                <a:gd name="T40" fmla="*/ 103 w 151"/>
                <a:gd name="T41" fmla="*/ 251 h 255"/>
                <a:gd name="T42" fmla="*/ 112 w 151"/>
                <a:gd name="T43" fmla="*/ 248 h 255"/>
                <a:gd name="T44" fmla="*/ 132 w 151"/>
                <a:gd name="T45" fmla="*/ 242 h 255"/>
                <a:gd name="T46" fmla="*/ 125 w 151"/>
                <a:gd name="T47" fmla="*/ 226 h 255"/>
                <a:gd name="T48" fmla="*/ 116 w 151"/>
                <a:gd name="T49" fmla="*/ 210 h 255"/>
                <a:gd name="T50" fmla="*/ 103 w 151"/>
                <a:gd name="T51" fmla="*/ 197 h 255"/>
                <a:gd name="T52" fmla="*/ 106 w 151"/>
                <a:gd name="T53" fmla="*/ 190 h 255"/>
                <a:gd name="T54" fmla="*/ 116 w 151"/>
                <a:gd name="T55" fmla="*/ 187 h 255"/>
                <a:gd name="T56" fmla="*/ 116 w 151"/>
                <a:gd name="T57" fmla="*/ 165 h 255"/>
                <a:gd name="T58" fmla="*/ 122 w 151"/>
                <a:gd name="T59" fmla="*/ 158 h 255"/>
                <a:gd name="T60" fmla="*/ 129 w 151"/>
                <a:gd name="T61" fmla="*/ 136 h 255"/>
                <a:gd name="T62" fmla="*/ 135 w 151"/>
                <a:gd name="T63" fmla="*/ 119 h 255"/>
                <a:gd name="T64" fmla="*/ 135 w 151"/>
                <a:gd name="T65" fmla="*/ 107 h 255"/>
                <a:gd name="T66" fmla="*/ 141 w 151"/>
                <a:gd name="T67" fmla="*/ 78 h 255"/>
                <a:gd name="T68" fmla="*/ 148 w 151"/>
                <a:gd name="T69" fmla="*/ 71 h 255"/>
                <a:gd name="T70" fmla="*/ 151 w 151"/>
                <a:gd name="T71" fmla="*/ 62 h 255"/>
                <a:gd name="T72" fmla="*/ 145 w 151"/>
                <a:gd name="T73" fmla="*/ 58 h 255"/>
                <a:gd name="T74" fmla="*/ 138 w 151"/>
                <a:gd name="T75" fmla="*/ 55 h 255"/>
                <a:gd name="T76" fmla="*/ 138 w 151"/>
                <a:gd name="T77" fmla="*/ 26 h 255"/>
                <a:gd name="T78" fmla="*/ 132 w 151"/>
                <a:gd name="T79" fmla="*/ 13 h 255"/>
                <a:gd name="T80" fmla="*/ 122 w 151"/>
                <a:gd name="T81" fmla="*/ 4 h 255"/>
                <a:gd name="T82" fmla="*/ 119 w 151"/>
                <a:gd name="T83" fmla="*/ 4 h 255"/>
                <a:gd name="T84" fmla="*/ 112 w 151"/>
                <a:gd name="T85" fmla="*/ 10 h 255"/>
                <a:gd name="T86" fmla="*/ 109 w 151"/>
                <a:gd name="T87" fmla="*/ 17 h 255"/>
                <a:gd name="T88" fmla="*/ 100 w 151"/>
                <a:gd name="T89" fmla="*/ 13 h 255"/>
                <a:gd name="T90" fmla="*/ 83 w 151"/>
                <a:gd name="T91" fmla="*/ 13 h 255"/>
                <a:gd name="T92" fmla="*/ 83 w 151"/>
                <a:gd name="T93" fmla="*/ 10 h 255"/>
                <a:gd name="T94" fmla="*/ 74 w 151"/>
                <a:gd name="T95" fmla="*/ 13 h 255"/>
                <a:gd name="T96" fmla="*/ 61 w 151"/>
                <a:gd name="T97" fmla="*/ 13 h 255"/>
                <a:gd name="T98" fmla="*/ 48 w 151"/>
                <a:gd name="T99" fmla="*/ 13 h 255"/>
                <a:gd name="T100" fmla="*/ 32 w 151"/>
                <a:gd name="T101" fmla="*/ 13 h 255"/>
                <a:gd name="T102" fmla="*/ 26 w 151"/>
                <a:gd name="T103" fmla="*/ 26 h 255"/>
                <a:gd name="T104" fmla="*/ 19 w 151"/>
                <a:gd name="T105" fmla="*/ 39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
                <a:gd name="T160" fmla="*/ 0 h 255"/>
                <a:gd name="T161" fmla="*/ 151 w 151"/>
                <a:gd name="T162" fmla="*/ 255 h 2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 h="255">
                  <a:moveTo>
                    <a:pt x="19" y="46"/>
                  </a:moveTo>
                  <a:lnTo>
                    <a:pt x="19" y="58"/>
                  </a:lnTo>
                  <a:lnTo>
                    <a:pt x="19" y="71"/>
                  </a:lnTo>
                  <a:lnTo>
                    <a:pt x="19" y="84"/>
                  </a:lnTo>
                  <a:lnTo>
                    <a:pt x="19" y="94"/>
                  </a:lnTo>
                  <a:lnTo>
                    <a:pt x="9" y="97"/>
                  </a:lnTo>
                  <a:lnTo>
                    <a:pt x="9" y="103"/>
                  </a:lnTo>
                  <a:lnTo>
                    <a:pt x="3" y="113"/>
                  </a:lnTo>
                  <a:lnTo>
                    <a:pt x="3" y="116"/>
                  </a:lnTo>
                  <a:lnTo>
                    <a:pt x="3" y="119"/>
                  </a:lnTo>
                  <a:lnTo>
                    <a:pt x="3" y="126"/>
                  </a:lnTo>
                  <a:lnTo>
                    <a:pt x="0" y="132"/>
                  </a:lnTo>
                  <a:lnTo>
                    <a:pt x="0" y="136"/>
                  </a:lnTo>
                  <a:lnTo>
                    <a:pt x="3" y="132"/>
                  </a:lnTo>
                  <a:lnTo>
                    <a:pt x="6" y="142"/>
                  </a:lnTo>
                  <a:lnTo>
                    <a:pt x="9" y="155"/>
                  </a:lnTo>
                  <a:lnTo>
                    <a:pt x="9" y="158"/>
                  </a:lnTo>
                  <a:lnTo>
                    <a:pt x="16" y="168"/>
                  </a:lnTo>
                  <a:lnTo>
                    <a:pt x="16" y="174"/>
                  </a:lnTo>
                  <a:lnTo>
                    <a:pt x="16" y="184"/>
                  </a:lnTo>
                  <a:lnTo>
                    <a:pt x="19" y="187"/>
                  </a:lnTo>
                  <a:lnTo>
                    <a:pt x="22" y="187"/>
                  </a:lnTo>
                  <a:lnTo>
                    <a:pt x="22" y="190"/>
                  </a:lnTo>
                  <a:lnTo>
                    <a:pt x="29" y="193"/>
                  </a:lnTo>
                  <a:lnTo>
                    <a:pt x="32" y="197"/>
                  </a:lnTo>
                  <a:lnTo>
                    <a:pt x="32" y="200"/>
                  </a:lnTo>
                  <a:lnTo>
                    <a:pt x="42" y="210"/>
                  </a:lnTo>
                  <a:lnTo>
                    <a:pt x="45" y="219"/>
                  </a:lnTo>
                  <a:lnTo>
                    <a:pt x="51" y="226"/>
                  </a:lnTo>
                  <a:lnTo>
                    <a:pt x="55" y="232"/>
                  </a:lnTo>
                  <a:lnTo>
                    <a:pt x="58" y="242"/>
                  </a:lnTo>
                  <a:lnTo>
                    <a:pt x="64" y="245"/>
                  </a:lnTo>
                  <a:lnTo>
                    <a:pt x="64" y="242"/>
                  </a:lnTo>
                  <a:lnTo>
                    <a:pt x="71" y="242"/>
                  </a:lnTo>
                  <a:lnTo>
                    <a:pt x="74" y="239"/>
                  </a:lnTo>
                  <a:lnTo>
                    <a:pt x="83" y="251"/>
                  </a:lnTo>
                  <a:lnTo>
                    <a:pt x="87" y="251"/>
                  </a:lnTo>
                  <a:lnTo>
                    <a:pt x="96" y="251"/>
                  </a:lnTo>
                  <a:lnTo>
                    <a:pt x="96" y="255"/>
                  </a:lnTo>
                  <a:lnTo>
                    <a:pt x="103" y="251"/>
                  </a:lnTo>
                  <a:lnTo>
                    <a:pt x="109" y="251"/>
                  </a:lnTo>
                  <a:lnTo>
                    <a:pt x="112" y="248"/>
                  </a:lnTo>
                  <a:lnTo>
                    <a:pt x="119" y="242"/>
                  </a:lnTo>
                  <a:lnTo>
                    <a:pt x="132" y="242"/>
                  </a:lnTo>
                  <a:lnTo>
                    <a:pt x="132" y="232"/>
                  </a:lnTo>
                  <a:lnTo>
                    <a:pt x="125" y="226"/>
                  </a:lnTo>
                  <a:lnTo>
                    <a:pt x="119" y="213"/>
                  </a:lnTo>
                  <a:lnTo>
                    <a:pt x="116" y="210"/>
                  </a:lnTo>
                  <a:lnTo>
                    <a:pt x="112" y="203"/>
                  </a:lnTo>
                  <a:lnTo>
                    <a:pt x="103" y="197"/>
                  </a:lnTo>
                  <a:lnTo>
                    <a:pt x="106" y="193"/>
                  </a:lnTo>
                  <a:lnTo>
                    <a:pt x="106" y="190"/>
                  </a:lnTo>
                  <a:lnTo>
                    <a:pt x="112" y="190"/>
                  </a:lnTo>
                  <a:lnTo>
                    <a:pt x="116" y="187"/>
                  </a:lnTo>
                  <a:lnTo>
                    <a:pt x="116" y="165"/>
                  </a:lnTo>
                  <a:lnTo>
                    <a:pt x="116" y="158"/>
                  </a:lnTo>
                  <a:lnTo>
                    <a:pt x="122" y="158"/>
                  </a:lnTo>
                  <a:lnTo>
                    <a:pt x="122" y="148"/>
                  </a:lnTo>
                  <a:lnTo>
                    <a:pt x="129" y="136"/>
                  </a:lnTo>
                  <a:lnTo>
                    <a:pt x="132" y="132"/>
                  </a:lnTo>
                  <a:lnTo>
                    <a:pt x="135" y="119"/>
                  </a:lnTo>
                  <a:lnTo>
                    <a:pt x="135" y="116"/>
                  </a:lnTo>
                  <a:lnTo>
                    <a:pt x="135" y="107"/>
                  </a:lnTo>
                  <a:lnTo>
                    <a:pt x="138" y="78"/>
                  </a:lnTo>
                  <a:lnTo>
                    <a:pt x="141" y="78"/>
                  </a:lnTo>
                  <a:lnTo>
                    <a:pt x="141" y="74"/>
                  </a:lnTo>
                  <a:lnTo>
                    <a:pt x="148" y="71"/>
                  </a:lnTo>
                  <a:lnTo>
                    <a:pt x="151" y="65"/>
                  </a:lnTo>
                  <a:lnTo>
                    <a:pt x="151" y="62"/>
                  </a:lnTo>
                  <a:lnTo>
                    <a:pt x="148" y="62"/>
                  </a:lnTo>
                  <a:lnTo>
                    <a:pt x="145" y="58"/>
                  </a:lnTo>
                  <a:lnTo>
                    <a:pt x="141" y="58"/>
                  </a:lnTo>
                  <a:lnTo>
                    <a:pt x="138" y="55"/>
                  </a:lnTo>
                  <a:lnTo>
                    <a:pt x="138" y="42"/>
                  </a:lnTo>
                  <a:lnTo>
                    <a:pt x="138" y="26"/>
                  </a:lnTo>
                  <a:lnTo>
                    <a:pt x="135" y="20"/>
                  </a:lnTo>
                  <a:lnTo>
                    <a:pt x="132" y="13"/>
                  </a:lnTo>
                  <a:lnTo>
                    <a:pt x="129" y="7"/>
                  </a:lnTo>
                  <a:lnTo>
                    <a:pt x="122" y="4"/>
                  </a:lnTo>
                  <a:lnTo>
                    <a:pt x="122" y="0"/>
                  </a:lnTo>
                  <a:lnTo>
                    <a:pt x="119" y="4"/>
                  </a:lnTo>
                  <a:lnTo>
                    <a:pt x="116" y="4"/>
                  </a:lnTo>
                  <a:lnTo>
                    <a:pt x="112" y="10"/>
                  </a:lnTo>
                  <a:lnTo>
                    <a:pt x="109" y="10"/>
                  </a:lnTo>
                  <a:lnTo>
                    <a:pt x="109" y="17"/>
                  </a:lnTo>
                  <a:lnTo>
                    <a:pt x="103" y="17"/>
                  </a:lnTo>
                  <a:lnTo>
                    <a:pt x="100" y="13"/>
                  </a:lnTo>
                  <a:lnTo>
                    <a:pt x="93" y="13"/>
                  </a:lnTo>
                  <a:lnTo>
                    <a:pt x="83" y="13"/>
                  </a:lnTo>
                  <a:lnTo>
                    <a:pt x="83" y="10"/>
                  </a:lnTo>
                  <a:lnTo>
                    <a:pt x="83" y="13"/>
                  </a:lnTo>
                  <a:lnTo>
                    <a:pt x="74" y="13"/>
                  </a:lnTo>
                  <a:lnTo>
                    <a:pt x="67" y="13"/>
                  </a:lnTo>
                  <a:lnTo>
                    <a:pt x="61" y="13"/>
                  </a:lnTo>
                  <a:lnTo>
                    <a:pt x="55" y="13"/>
                  </a:lnTo>
                  <a:lnTo>
                    <a:pt x="48" y="13"/>
                  </a:lnTo>
                  <a:lnTo>
                    <a:pt x="42" y="13"/>
                  </a:lnTo>
                  <a:lnTo>
                    <a:pt x="32" y="13"/>
                  </a:lnTo>
                  <a:lnTo>
                    <a:pt x="26" y="13"/>
                  </a:lnTo>
                  <a:lnTo>
                    <a:pt x="26" y="26"/>
                  </a:lnTo>
                  <a:lnTo>
                    <a:pt x="26" y="39"/>
                  </a:lnTo>
                  <a:lnTo>
                    <a:pt x="19" y="39"/>
                  </a:lnTo>
                  <a:lnTo>
                    <a:pt x="19" y="46"/>
                  </a:lnTo>
                  <a:close/>
                </a:path>
              </a:pathLst>
            </a:custGeom>
            <a:solidFill>
              <a:srgbClr val="CCCCCC"/>
            </a:solidFill>
            <a:ln w="9525">
              <a:noFill/>
              <a:round/>
              <a:headEnd/>
              <a:tailEnd/>
            </a:ln>
          </p:spPr>
          <p:txBody>
            <a:bodyPr/>
            <a:lstStyle/>
            <a:p>
              <a:endParaRPr lang="en-US"/>
            </a:p>
          </p:txBody>
        </p:sp>
        <p:sp>
          <p:nvSpPr>
            <p:cNvPr id="32075" name="Freeform 507"/>
            <p:cNvSpPr>
              <a:spLocks/>
            </p:cNvSpPr>
            <p:nvPr/>
          </p:nvSpPr>
          <p:spPr bwMode="auto">
            <a:xfrm>
              <a:off x="2993" y="2327"/>
              <a:ext cx="207" cy="357"/>
            </a:xfrm>
            <a:custGeom>
              <a:avLst/>
              <a:gdLst>
                <a:gd name="T0" fmla="*/ 19 w 151"/>
                <a:gd name="T1" fmla="*/ 58 h 255"/>
                <a:gd name="T2" fmla="*/ 19 w 151"/>
                <a:gd name="T3" fmla="*/ 84 h 255"/>
                <a:gd name="T4" fmla="*/ 9 w 151"/>
                <a:gd name="T5" fmla="*/ 97 h 255"/>
                <a:gd name="T6" fmla="*/ 3 w 151"/>
                <a:gd name="T7" fmla="*/ 113 h 255"/>
                <a:gd name="T8" fmla="*/ 3 w 151"/>
                <a:gd name="T9" fmla="*/ 119 h 255"/>
                <a:gd name="T10" fmla="*/ 0 w 151"/>
                <a:gd name="T11" fmla="*/ 132 h 255"/>
                <a:gd name="T12" fmla="*/ 3 w 151"/>
                <a:gd name="T13" fmla="*/ 132 h 255"/>
                <a:gd name="T14" fmla="*/ 9 w 151"/>
                <a:gd name="T15" fmla="*/ 155 h 255"/>
                <a:gd name="T16" fmla="*/ 9 w 151"/>
                <a:gd name="T17" fmla="*/ 158 h 255"/>
                <a:gd name="T18" fmla="*/ 16 w 151"/>
                <a:gd name="T19" fmla="*/ 174 h 255"/>
                <a:gd name="T20" fmla="*/ 19 w 151"/>
                <a:gd name="T21" fmla="*/ 187 h 255"/>
                <a:gd name="T22" fmla="*/ 22 w 151"/>
                <a:gd name="T23" fmla="*/ 190 h 255"/>
                <a:gd name="T24" fmla="*/ 32 w 151"/>
                <a:gd name="T25" fmla="*/ 197 h 255"/>
                <a:gd name="T26" fmla="*/ 42 w 151"/>
                <a:gd name="T27" fmla="*/ 210 h 255"/>
                <a:gd name="T28" fmla="*/ 51 w 151"/>
                <a:gd name="T29" fmla="*/ 226 h 255"/>
                <a:gd name="T30" fmla="*/ 58 w 151"/>
                <a:gd name="T31" fmla="*/ 242 h 255"/>
                <a:gd name="T32" fmla="*/ 64 w 151"/>
                <a:gd name="T33" fmla="*/ 242 h 255"/>
                <a:gd name="T34" fmla="*/ 74 w 151"/>
                <a:gd name="T35" fmla="*/ 239 h 255"/>
                <a:gd name="T36" fmla="*/ 87 w 151"/>
                <a:gd name="T37" fmla="*/ 251 h 255"/>
                <a:gd name="T38" fmla="*/ 96 w 151"/>
                <a:gd name="T39" fmla="*/ 251 h 255"/>
                <a:gd name="T40" fmla="*/ 103 w 151"/>
                <a:gd name="T41" fmla="*/ 251 h 255"/>
                <a:gd name="T42" fmla="*/ 112 w 151"/>
                <a:gd name="T43" fmla="*/ 248 h 255"/>
                <a:gd name="T44" fmla="*/ 132 w 151"/>
                <a:gd name="T45" fmla="*/ 242 h 255"/>
                <a:gd name="T46" fmla="*/ 125 w 151"/>
                <a:gd name="T47" fmla="*/ 226 h 255"/>
                <a:gd name="T48" fmla="*/ 116 w 151"/>
                <a:gd name="T49" fmla="*/ 210 h 255"/>
                <a:gd name="T50" fmla="*/ 103 w 151"/>
                <a:gd name="T51" fmla="*/ 197 h 255"/>
                <a:gd name="T52" fmla="*/ 106 w 151"/>
                <a:gd name="T53" fmla="*/ 190 h 255"/>
                <a:gd name="T54" fmla="*/ 116 w 151"/>
                <a:gd name="T55" fmla="*/ 187 h 255"/>
                <a:gd name="T56" fmla="*/ 116 w 151"/>
                <a:gd name="T57" fmla="*/ 165 h 255"/>
                <a:gd name="T58" fmla="*/ 122 w 151"/>
                <a:gd name="T59" fmla="*/ 158 h 255"/>
                <a:gd name="T60" fmla="*/ 129 w 151"/>
                <a:gd name="T61" fmla="*/ 136 h 255"/>
                <a:gd name="T62" fmla="*/ 135 w 151"/>
                <a:gd name="T63" fmla="*/ 119 h 255"/>
                <a:gd name="T64" fmla="*/ 135 w 151"/>
                <a:gd name="T65" fmla="*/ 107 h 255"/>
                <a:gd name="T66" fmla="*/ 141 w 151"/>
                <a:gd name="T67" fmla="*/ 78 h 255"/>
                <a:gd name="T68" fmla="*/ 148 w 151"/>
                <a:gd name="T69" fmla="*/ 71 h 255"/>
                <a:gd name="T70" fmla="*/ 151 w 151"/>
                <a:gd name="T71" fmla="*/ 62 h 255"/>
                <a:gd name="T72" fmla="*/ 145 w 151"/>
                <a:gd name="T73" fmla="*/ 58 h 255"/>
                <a:gd name="T74" fmla="*/ 138 w 151"/>
                <a:gd name="T75" fmla="*/ 55 h 255"/>
                <a:gd name="T76" fmla="*/ 138 w 151"/>
                <a:gd name="T77" fmla="*/ 26 h 255"/>
                <a:gd name="T78" fmla="*/ 132 w 151"/>
                <a:gd name="T79" fmla="*/ 13 h 255"/>
                <a:gd name="T80" fmla="*/ 122 w 151"/>
                <a:gd name="T81" fmla="*/ 4 h 255"/>
                <a:gd name="T82" fmla="*/ 119 w 151"/>
                <a:gd name="T83" fmla="*/ 4 h 255"/>
                <a:gd name="T84" fmla="*/ 112 w 151"/>
                <a:gd name="T85" fmla="*/ 10 h 255"/>
                <a:gd name="T86" fmla="*/ 109 w 151"/>
                <a:gd name="T87" fmla="*/ 17 h 255"/>
                <a:gd name="T88" fmla="*/ 100 w 151"/>
                <a:gd name="T89" fmla="*/ 13 h 255"/>
                <a:gd name="T90" fmla="*/ 83 w 151"/>
                <a:gd name="T91" fmla="*/ 13 h 255"/>
                <a:gd name="T92" fmla="*/ 83 w 151"/>
                <a:gd name="T93" fmla="*/ 10 h 255"/>
                <a:gd name="T94" fmla="*/ 74 w 151"/>
                <a:gd name="T95" fmla="*/ 13 h 255"/>
                <a:gd name="T96" fmla="*/ 61 w 151"/>
                <a:gd name="T97" fmla="*/ 13 h 255"/>
                <a:gd name="T98" fmla="*/ 48 w 151"/>
                <a:gd name="T99" fmla="*/ 13 h 255"/>
                <a:gd name="T100" fmla="*/ 32 w 151"/>
                <a:gd name="T101" fmla="*/ 13 h 255"/>
                <a:gd name="T102" fmla="*/ 26 w 151"/>
                <a:gd name="T103" fmla="*/ 26 h 255"/>
                <a:gd name="T104" fmla="*/ 19 w 151"/>
                <a:gd name="T105" fmla="*/ 39 h 255"/>
                <a:gd name="T106" fmla="*/ 19 w 151"/>
                <a:gd name="T107" fmla="*/ 46 h 2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
                <a:gd name="T163" fmla="*/ 0 h 255"/>
                <a:gd name="T164" fmla="*/ 151 w 151"/>
                <a:gd name="T165" fmla="*/ 255 h 2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 h="255">
                  <a:moveTo>
                    <a:pt x="19" y="46"/>
                  </a:moveTo>
                  <a:lnTo>
                    <a:pt x="19" y="58"/>
                  </a:lnTo>
                  <a:lnTo>
                    <a:pt x="19" y="71"/>
                  </a:lnTo>
                  <a:lnTo>
                    <a:pt x="19" y="84"/>
                  </a:lnTo>
                  <a:lnTo>
                    <a:pt x="19" y="94"/>
                  </a:lnTo>
                  <a:lnTo>
                    <a:pt x="9" y="97"/>
                  </a:lnTo>
                  <a:lnTo>
                    <a:pt x="9" y="103"/>
                  </a:lnTo>
                  <a:lnTo>
                    <a:pt x="3" y="113"/>
                  </a:lnTo>
                  <a:lnTo>
                    <a:pt x="3" y="116"/>
                  </a:lnTo>
                  <a:lnTo>
                    <a:pt x="3" y="119"/>
                  </a:lnTo>
                  <a:lnTo>
                    <a:pt x="3" y="126"/>
                  </a:lnTo>
                  <a:lnTo>
                    <a:pt x="0" y="132"/>
                  </a:lnTo>
                  <a:lnTo>
                    <a:pt x="0" y="136"/>
                  </a:lnTo>
                  <a:lnTo>
                    <a:pt x="3" y="132"/>
                  </a:lnTo>
                  <a:lnTo>
                    <a:pt x="6" y="142"/>
                  </a:lnTo>
                  <a:lnTo>
                    <a:pt x="9" y="155"/>
                  </a:lnTo>
                  <a:lnTo>
                    <a:pt x="9" y="158"/>
                  </a:lnTo>
                  <a:lnTo>
                    <a:pt x="16" y="168"/>
                  </a:lnTo>
                  <a:lnTo>
                    <a:pt x="16" y="174"/>
                  </a:lnTo>
                  <a:lnTo>
                    <a:pt x="16" y="184"/>
                  </a:lnTo>
                  <a:lnTo>
                    <a:pt x="19" y="187"/>
                  </a:lnTo>
                  <a:lnTo>
                    <a:pt x="22" y="187"/>
                  </a:lnTo>
                  <a:lnTo>
                    <a:pt x="22" y="190"/>
                  </a:lnTo>
                  <a:lnTo>
                    <a:pt x="29" y="193"/>
                  </a:lnTo>
                  <a:lnTo>
                    <a:pt x="32" y="197"/>
                  </a:lnTo>
                  <a:lnTo>
                    <a:pt x="32" y="200"/>
                  </a:lnTo>
                  <a:lnTo>
                    <a:pt x="42" y="210"/>
                  </a:lnTo>
                  <a:lnTo>
                    <a:pt x="45" y="219"/>
                  </a:lnTo>
                  <a:lnTo>
                    <a:pt x="51" y="226"/>
                  </a:lnTo>
                  <a:lnTo>
                    <a:pt x="55" y="232"/>
                  </a:lnTo>
                  <a:lnTo>
                    <a:pt x="58" y="242"/>
                  </a:lnTo>
                  <a:lnTo>
                    <a:pt x="64" y="245"/>
                  </a:lnTo>
                  <a:lnTo>
                    <a:pt x="64" y="242"/>
                  </a:lnTo>
                  <a:lnTo>
                    <a:pt x="71" y="242"/>
                  </a:lnTo>
                  <a:lnTo>
                    <a:pt x="74" y="239"/>
                  </a:lnTo>
                  <a:lnTo>
                    <a:pt x="83" y="251"/>
                  </a:lnTo>
                  <a:lnTo>
                    <a:pt x="87" y="251"/>
                  </a:lnTo>
                  <a:lnTo>
                    <a:pt x="96" y="251"/>
                  </a:lnTo>
                  <a:lnTo>
                    <a:pt x="96" y="255"/>
                  </a:lnTo>
                  <a:lnTo>
                    <a:pt x="103" y="251"/>
                  </a:lnTo>
                  <a:lnTo>
                    <a:pt x="109" y="251"/>
                  </a:lnTo>
                  <a:lnTo>
                    <a:pt x="112" y="248"/>
                  </a:lnTo>
                  <a:lnTo>
                    <a:pt x="119" y="242"/>
                  </a:lnTo>
                  <a:lnTo>
                    <a:pt x="132" y="242"/>
                  </a:lnTo>
                  <a:lnTo>
                    <a:pt x="132" y="232"/>
                  </a:lnTo>
                  <a:lnTo>
                    <a:pt x="125" y="226"/>
                  </a:lnTo>
                  <a:lnTo>
                    <a:pt x="119" y="213"/>
                  </a:lnTo>
                  <a:lnTo>
                    <a:pt x="116" y="210"/>
                  </a:lnTo>
                  <a:lnTo>
                    <a:pt x="112" y="203"/>
                  </a:lnTo>
                  <a:lnTo>
                    <a:pt x="103" y="197"/>
                  </a:lnTo>
                  <a:lnTo>
                    <a:pt x="106" y="193"/>
                  </a:lnTo>
                  <a:lnTo>
                    <a:pt x="106" y="190"/>
                  </a:lnTo>
                  <a:lnTo>
                    <a:pt x="112" y="190"/>
                  </a:lnTo>
                  <a:lnTo>
                    <a:pt x="116" y="187"/>
                  </a:lnTo>
                  <a:lnTo>
                    <a:pt x="116" y="165"/>
                  </a:lnTo>
                  <a:lnTo>
                    <a:pt x="116" y="158"/>
                  </a:lnTo>
                  <a:lnTo>
                    <a:pt x="122" y="158"/>
                  </a:lnTo>
                  <a:lnTo>
                    <a:pt x="122" y="148"/>
                  </a:lnTo>
                  <a:lnTo>
                    <a:pt x="129" y="136"/>
                  </a:lnTo>
                  <a:lnTo>
                    <a:pt x="132" y="132"/>
                  </a:lnTo>
                  <a:lnTo>
                    <a:pt x="135" y="119"/>
                  </a:lnTo>
                  <a:lnTo>
                    <a:pt x="135" y="116"/>
                  </a:lnTo>
                  <a:lnTo>
                    <a:pt x="135" y="107"/>
                  </a:lnTo>
                  <a:lnTo>
                    <a:pt x="138" y="78"/>
                  </a:lnTo>
                  <a:lnTo>
                    <a:pt x="141" y="78"/>
                  </a:lnTo>
                  <a:lnTo>
                    <a:pt x="141" y="74"/>
                  </a:lnTo>
                  <a:lnTo>
                    <a:pt x="148" y="71"/>
                  </a:lnTo>
                  <a:lnTo>
                    <a:pt x="151" y="65"/>
                  </a:lnTo>
                  <a:lnTo>
                    <a:pt x="151" y="62"/>
                  </a:lnTo>
                  <a:lnTo>
                    <a:pt x="148" y="62"/>
                  </a:lnTo>
                  <a:lnTo>
                    <a:pt x="145" y="58"/>
                  </a:lnTo>
                  <a:lnTo>
                    <a:pt x="141" y="58"/>
                  </a:lnTo>
                  <a:lnTo>
                    <a:pt x="138" y="55"/>
                  </a:lnTo>
                  <a:lnTo>
                    <a:pt x="138" y="42"/>
                  </a:lnTo>
                  <a:lnTo>
                    <a:pt x="138" y="26"/>
                  </a:lnTo>
                  <a:lnTo>
                    <a:pt x="135" y="20"/>
                  </a:lnTo>
                  <a:lnTo>
                    <a:pt x="132" y="13"/>
                  </a:lnTo>
                  <a:lnTo>
                    <a:pt x="129" y="7"/>
                  </a:lnTo>
                  <a:lnTo>
                    <a:pt x="122" y="4"/>
                  </a:lnTo>
                  <a:lnTo>
                    <a:pt x="122" y="0"/>
                  </a:lnTo>
                  <a:lnTo>
                    <a:pt x="119" y="4"/>
                  </a:lnTo>
                  <a:lnTo>
                    <a:pt x="116" y="4"/>
                  </a:lnTo>
                  <a:lnTo>
                    <a:pt x="112" y="10"/>
                  </a:lnTo>
                  <a:lnTo>
                    <a:pt x="109" y="10"/>
                  </a:lnTo>
                  <a:lnTo>
                    <a:pt x="109" y="17"/>
                  </a:lnTo>
                  <a:lnTo>
                    <a:pt x="103" y="17"/>
                  </a:lnTo>
                  <a:lnTo>
                    <a:pt x="100" y="13"/>
                  </a:lnTo>
                  <a:lnTo>
                    <a:pt x="93" y="13"/>
                  </a:lnTo>
                  <a:lnTo>
                    <a:pt x="83" y="13"/>
                  </a:lnTo>
                  <a:lnTo>
                    <a:pt x="83" y="10"/>
                  </a:lnTo>
                  <a:lnTo>
                    <a:pt x="83" y="13"/>
                  </a:lnTo>
                  <a:lnTo>
                    <a:pt x="74" y="13"/>
                  </a:lnTo>
                  <a:lnTo>
                    <a:pt x="67" y="13"/>
                  </a:lnTo>
                  <a:lnTo>
                    <a:pt x="61" y="13"/>
                  </a:lnTo>
                  <a:lnTo>
                    <a:pt x="55" y="13"/>
                  </a:lnTo>
                  <a:lnTo>
                    <a:pt x="48" y="13"/>
                  </a:lnTo>
                  <a:lnTo>
                    <a:pt x="42" y="13"/>
                  </a:lnTo>
                  <a:lnTo>
                    <a:pt x="32" y="13"/>
                  </a:lnTo>
                  <a:lnTo>
                    <a:pt x="26" y="13"/>
                  </a:lnTo>
                  <a:lnTo>
                    <a:pt x="26" y="26"/>
                  </a:lnTo>
                  <a:lnTo>
                    <a:pt x="26" y="39"/>
                  </a:lnTo>
                  <a:lnTo>
                    <a:pt x="19" y="39"/>
                  </a:lnTo>
                  <a:lnTo>
                    <a:pt x="19" y="46"/>
                  </a:lnTo>
                </a:path>
              </a:pathLst>
            </a:custGeom>
            <a:noFill/>
            <a:ln w="0">
              <a:solidFill>
                <a:srgbClr val="7F7F7F"/>
              </a:solidFill>
              <a:round/>
              <a:headEnd/>
              <a:tailEnd/>
            </a:ln>
          </p:spPr>
          <p:txBody>
            <a:bodyPr/>
            <a:lstStyle/>
            <a:p>
              <a:endParaRPr lang="en-US"/>
            </a:p>
          </p:txBody>
        </p:sp>
        <p:sp>
          <p:nvSpPr>
            <p:cNvPr id="32076" name="Freeform 508"/>
            <p:cNvSpPr>
              <a:spLocks/>
            </p:cNvSpPr>
            <p:nvPr/>
          </p:nvSpPr>
          <p:spPr bwMode="auto">
            <a:xfrm>
              <a:off x="3240" y="2530"/>
              <a:ext cx="128" cy="248"/>
            </a:xfrm>
            <a:custGeom>
              <a:avLst/>
              <a:gdLst>
                <a:gd name="T0" fmla="*/ 55 w 93"/>
                <a:gd name="T1" fmla="*/ 65 h 177"/>
                <a:gd name="T2" fmla="*/ 42 w 93"/>
                <a:gd name="T3" fmla="*/ 81 h 177"/>
                <a:gd name="T4" fmla="*/ 26 w 93"/>
                <a:gd name="T5" fmla="*/ 90 h 177"/>
                <a:gd name="T6" fmla="*/ 16 w 93"/>
                <a:gd name="T7" fmla="*/ 100 h 177"/>
                <a:gd name="T8" fmla="*/ 10 w 93"/>
                <a:gd name="T9" fmla="*/ 100 h 177"/>
                <a:gd name="T10" fmla="*/ 3 w 93"/>
                <a:gd name="T11" fmla="*/ 113 h 177"/>
                <a:gd name="T12" fmla="*/ 0 w 93"/>
                <a:gd name="T13" fmla="*/ 132 h 177"/>
                <a:gd name="T14" fmla="*/ 0 w 93"/>
                <a:gd name="T15" fmla="*/ 155 h 177"/>
                <a:gd name="T16" fmla="*/ 3 w 93"/>
                <a:gd name="T17" fmla="*/ 177 h 177"/>
                <a:gd name="T18" fmla="*/ 13 w 93"/>
                <a:gd name="T19" fmla="*/ 158 h 177"/>
                <a:gd name="T20" fmla="*/ 23 w 93"/>
                <a:gd name="T21" fmla="*/ 148 h 177"/>
                <a:gd name="T22" fmla="*/ 45 w 93"/>
                <a:gd name="T23" fmla="*/ 126 h 177"/>
                <a:gd name="T24" fmla="*/ 61 w 93"/>
                <a:gd name="T25" fmla="*/ 103 h 177"/>
                <a:gd name="T26" fmla="*/ 71 w 93"/>
                <a:gd name="T27" fmla="*/ 81 h 177"/>
                <a:gd name="T28" fmla="*/ 80 w 93"/>
                <a:gd name="T29" fmla="*/ 58 h 177"/>
                <a:gd name="T30" fmla="*/ 80 w 93"/>
                <a:gd name="T31" fmla="*/ 48 h 177"/>
                <a:gd name="T32" fmla="*/ 87 w 93"/>
                <a:gd name="T33" fmla="*/ 23 h 177"/>
                <a:gd name="T34" fmla="*/ 90 w 93"/>
                <a:gd name="T35" fmla="*/ 20 h 177"/>
                <a:gd name="T36" fmla="*/ 90 w 93"/>
                <a:gd name="T37" fmla="*/ 20 h 177"/>
                <a:gd name="T38" fmla="*/ 90 w 93"/>
                <a:gd name="T39" fmla="*/ 10 h 177"/>
                <a:gd name="T40" fmla="*/ 87 w 93"/>
                <a:gd name="T41" fmla="*/ 0 h 177"/>
                <a:gd name="T42" fmla="*/ 71 w 93"/>
                <a:gd name="T43" fmla="*/ 7 h 177"/>
                <a:gd name="T44" fmla="*/ 68 w 93"/>
                <a:gd name="T45" fmla="*/ 10 h 177"/>
                <a:gd name="T46" fmla="*/ 55 w 93"/>
                <a:gd name="T47" fmla="*/ 10 h 177"/>
                <a:gd name="T48" fmla="*/ 42 w 93"/>
                <a:gd name="T49" fmla="*/ 13 h 177"/>
                <a:gd name="T50" fmla="*/ 29 w 93"/>
                <a:gd name="T51" fmla="*/ 20 h 177"/>
                <a:gd name="T52" fmla="*/ 16 w 93"/>
                <a:gd name="T53" fmla="*/ 7 h 177"/>
                <a:gd name="T54" fmla="*/ 13 w 93"/>
                <a:gd name="T55" fmla="*/ 16 h 177"/>
                <a:gd name="T56" fmla="*/ 23 w 93"/>
                <a:gd name="T57" fmla="*/ 32 h 177"/>
                <a:gd name="T58" fmla="*/ 32 w 93"/>
                <a:gd name="T59" fmla="*/ 42 h 177"/>
                <a:gd name="T60" fmla="*/ 48 w 93"/>
                <a:gd name="T61" fmla="*/ 48 h 177"/>
                <a:gd name="T62" fmla="*/ 64 w 93"/>
                <a:gd name="T63" fmla="*/ 52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177"/>
                <a:gd name="T98" fmla="*/ 93 w 93"/>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177">
                  <a:moveTo>
                    <a:pt x="61" y="55"/>
                  </a:moveTo>
                  <a:lnTo>
                    <a:pt x="55" y="65"/>
                  </a:lnTo>
                  <a:lnTo>
                    <a:pt x="48" y="71"/>
                  </a:lnTo>
                  <a:lnTo>
                    <a:pt x="42" y="81"/>
                  </a:lnTo>
                  <a:lnTo>
                    <a:pt x="35" y="90"/>
                  </a:lnTo>
                  <a:lnTo>
                    <a:pt x="26" y="90"/>
                  </a:lnTo>
                  <a:lnTo>
                    <a:pt x="19" y="94"/>
                  </a:lnTo>
                  <a:lnTo>
                    <a:pt x="16" y="100"/>
                  </a:lnTo>
                  <a:lnTo>
                    <a:pt x="10" y="100"/>
                  </a:lnTo>
                  <a:lnTo>
                    <a:pt x="6" y="103"/>
                  </a:lnTo>
                  <a:lnTo>
                    <a:pt x="3" y="113"/>
                  </a:lnTo>
                  <a:lnTo>
                    <a:pt x="0" y="119"/>
                  </a:lnTo>
                  <a:lnTo>
                    <a:pt x="0" y="132"/>
                  </a:lnTo>
                  <a:lnTo>
                    <a:pt x="0" y="142"/>
                  </a:lnTo>
                  <a:lnTo>
                    <a:pt x="0" y="155"/>
                  </a:lnTo>
                  <a:lnTo>
                    <a:pt x="0" y="168"/>
                  </a:lnTo>
                  <a:lnTo>
                    <a:pt x="3" y="177"/>
                  </a:lnTo>
                  <a:lnTo>
                    <a:pt x="13" y="161"/>
                  </a:lnTo>
                  <a:lnTo>
                    <a:pt x="13" y="158"/>
                  </a:lnTo>
                  <a:lnTo>
                    <a:pt x="16" y="158"/>
                  </a:lnTo>
                  <a:lnTo>
                    <a:pt x="23" y="148"/>
                  </a:lnTo>
                  <a:lnTo>
                    <a:pt x="35" y="132"/>
                  </a:lnTo>
                  <a:lnTo>
                    <a:pt x="45" y="126"/>
                  </a:lnTo>
                  <a:lnTo>
                    <a:pt x="48" y="116"/>
                  </a:lnTo>
                  <a:lnTo>
                    <a:pt x="61" y="103"/>
                  </a:lnTo>
                  <a:lnTo>
                    <a:pt x="64" y="90"/>
                  </a:lnTo>
                  <a:lnTo>
                    <a:pt x="71" y="81"/>
                  </a:lnTo>
                  <a:lnTo>
                    <a:pt x="74" y="71"/>
                  </a:lnTo>
                  <a:lnTo>
                    <a:pt x="80" y="58"/>
                  </a:lnTo>
                  <a:lnTo>
                    <a:pt x="80" y="52"/>
                  </a:lnTo>
                  <a:lnTo>
                    <a:pt x="80" y="48"/>
                  </a:lnTo>
                  <a:lnTo>
                    <a:pt x="87" y="39"/>
                  </a:lnTo>
                  <a:lnTo>
                    <a:pt x="87" y="23"/>
                  </a:lnTo>
                  <a:lnTo>
                    <a:pt x="93" y="23"/>
                  </a:lnTo>
                  <a:lnTo>
                    <a:pt x="90" y="20"/>
                  </a:lnTo>
                  <a:lnTo>
                    <a:pt x="90" y="13"/>
                  </a:lnTo>
                  <a:lnTo>
                    <a:pt x="90" y="10"/>
                  </a:lnTo>
                  <a:lnTo>
                    <a:pt x="90" y="3"/>
                  </a:lnTo>
                  <a:lnTo>
                    <a:pt x="87" y="0"/>
                  </a:lnTo>
                  <a:lnTo>
                    <a:pt x="80" y="7"/>
                  </a:lnTo>
                  <a:lnTo>
                    <a:pt x="71" y="7"/>
                  </a:lnTo>
                  <a:lnTo>
                    <a:pt x="71" y="10"/>
                  </a:lnTo>
                  <a:lnTo>
                    <a:pt x="68" y="10"/>
                  </a:lnTo>
                  <a:lnTo>
                    <a:pt x="64" y="10"/>
                  </a:lnTo>
                  <a:lnTo>
                    <a:pt x="55" y="10"/>
                  </a:lnTo>
                  <a:lnTo>
                    <a:pt x="48" y="16"/>
                  </a:lnTo>
                  <a:lnTo>
                    <a:pt x="42" y="13"/>
                  </a:lnTo>
                  <a:lnTo>
                    <a:pt x="32" y="20"/>
                  </a:lnTo>
                  <a:lnTo>
                    <a:pt x="29" y="20"/>
                  </a:lnTo>
                  <a:lnTo>
                    <a:pt x="26" y="20"/>
                  </a:lnTo>
                  <a:lnTo>
                    <a:pt x="16" y="7"/>
                  </a:lnTo>
                  <a:lnTo>
                    <a:pt x="16" y="13"/>
                  </a:lnTo>
                  <a:lnTo>
                    <a:pt x="13" y="16"/>
                  </a:lnTo>
                  <a:lnTo>
                    <a:pt x="16" y="23"/>
                  </a:lnTo>
                  <a:lnTo>
                    <a:pt x="23" y="32"/>
                  </a:lnTo>
                  <a:lnTo>
                    <a:pt x="26" y="36"/>
                  </a:lnTo>
                  <a:lnTo>
                    <a:pt x="32" y="42"/>
                  </a:lnTo>
                  <a:lnTo>
                    <a:pt x="39" y="45"/>
                  </a:lnTo>
                  <a:lnTo>
                    <a:pt x="48" y="48"/>
                  </a:lnTo>
                  <a:lnTo>
                    <a:pt x="55" y="52"/>
                  </a:lnTo>
                  <a:lnTo>
                    <a:pt x="64" y="52"/>
                  </a:lnTo>
                  <a:lnTo>
                    <a:pt x="61" y="55"/>
                  </a:lnTo>
                  <a:close/>
                </a:path>
              </a:pathLst>
            </a:custGeom>
            <a:solidFill>
              <a:srgbClr val="CCCCCC"/>
            </a:solidFill>
            <a:ln w="9525">
              <a:noFill/>
              <a:round/>
              <a:headEnd/>
              <a:tailEnd/>
            </a:ln>
          </p:spPr>
          <p:txBody>
            <a:bodyPr/>
            <a:lstStyle/>
            <a:p>
              <a:endParaRPr lang="en-US"/>
            </a:p>
          </p:txBody>
        </p:sp>
        <p:sp>
          <p:nvSpPr>
            <p:cNvPr id="32077" name="Freeform 509"/>
            <p:cNvSpPr>
              <a:spLocks/>
            </p:cNvSpPr>
            <p:nvPr/>
          </p:nvSpPr>
          <p:spPr bwMode="auto">
            <a:xfrm>
              <a:off x="3240" y="2530"/>
              <a:ext cx="128" cy="248"/>
            </a:xfrm>
            <a:custGeom>
              <a:avLst/>
              <a:gdLst>
                <a:gd name="T0" fmla="*/ 55 w 93"/>
                <a:gd name="T1" fmla="*/ 65 h 177"/>
                <a:gd name="T2" fmla="*/ 42 w 93"/>
                <a:gd name="T3" fmla="*/ 81 h 177"/>
                <a:gd name="T4" fmla="*/ 26 w 93"/>
                <a:gd name="T5" fmla="*/ 90 h 177"/>
                <a:gd name="T6" fmla="*/ 16 w 93"/>
                <a:gd name="T7" fmla="*/ 100 h 177"/>
                <a:gd name="T8" fmla="*/ 10 w 93"/>
                <a:gd name="T9" fmla="*/ 100 h 177"/>
                <a:gd name="T10" fmla="*/ 3 w 93"/>
                <a:gd name="T11" fmla="*/ 113 h 177"/>
                <a:gd name="T12" fmla="*/ 0 w 93"/>
                <a:gd name="T13" fmla="*/ 132 h 177"/>
                <a:gd name="T14" fmla="*/ 0 w 93"/>
                <a:gd name="T15" fmla="*/ 155 h 177"/>
                <a:gd name="T16" fmla="*/ 3 w 93"/>
                <a:gd name="T17" fmla="*/ 177 h 177"/>
                <a:gd name="T18" fmla="*/ 13 w 93"/>
                <a:gd name="T19" fmla="*/ 158 h 177"/>
                <a:gd name="T20" fmla="*/ 23 w 93"/>
                <a:gd name="T21" fmla="*/ 148 h 177"/>
                <a:gd name="T22" fmla="*/ 45 w 93"/>
                <a:gd name="T23" fmla="*/ 126 h 177"/>
                <a:gd name="T24" fmla="*/ 61 w 93"/>
                <a:gd name="T25" fmla="*/ 103 h 177"/>
                <a:gd name="T26" fmla="*/ 71 w 93"/>
                <a:gd name="T27" fmla="*/ 81 h 177"/>
                <a:gd name="T28" fmla="*/ 80 w 93"/>
                <a:gd name="T29" fmla="*/ 58 h 177"/>
                <a:gd name="T30" fmla="*/ 80 w 93"/>
                <a:gd name="T31" fmla="*/ 48 h 177"/>
                <a:gd name="T32" fmla="*/ 87 w 93"/>
                <a:gd name="T33" fmla="*/ 23 h 177"/>
                <a:gd name="T34" fmla="*/ 90 w 93"/>
                <a:gd name="T35" fmla="*/ 20 h 177"/>
                <a:gd name="T36" fmla="*/ 90 w 93"/>
                <a:gd name="T37" fmla="*/ 20 h 177"/>
                <a:gd name="T38" fmla="*/ 90 w 93"/>
                <a:gd name="T39" fmla="*/ 10 h 177"/>
                <a:gd name="T40" fmla="*/ 87 w 93"/>
                <a:gd name="T41" fmla="*/ 0 h 177"/>
                <a:gd name="T42" fmla="*/ 71 w 93"/>
                <a:gd name="T43" fmla="*/ 7 h 177"/>
                <a:gd name="T44" fmla="*/ 68 w 93"/>
                <a:gd name="T45" fmla="*/ 10 h 177"/>
                <a:gd name="T46" fmla="*/ 55 w 93"/>
                <a:gd name="T47" fmla="*/ 10 h 177"/>
                <a:gd name="T48" fmla="*/ 42 w 93"/>
                <a:gd name="T49" fmla="*/ 13 h 177"/>
                <a:gd name="T50" fmla="*/ 29 w 93"/>
                <a:gd name="T51" fmla="*/ 20 h 177"/>
                <a:gd name="T52" fmla="*/ 16 w 93"/>
                <a:gd name="T53" fmla="*/ 7 h 177"/>
                <a:gd name="T54" fmla="*/ 13 w 93"/>
                <a:gd name="T55" fmla="*/ 16 h 177"/>
                <a:gd name="T56" fmla="*/ 23 w 93"/>
                <a:gd name="T57" fmla="*/ 32 h 177"/>
                <a:gd name="T58" fmla="*/ 32 w 93"/>
                <a:gd name="T59" fmla="*/ 42 h 177"/>
                <a:gd name="T60" fmla="*/ 48 w 93"/>
                <a:gd name="T61" fmla="*/ 48 h 177"/>
                <a:gd name="T62" fmla="*/ 64 w 93"/>
                <a:gd name="T63" fmla="*/ 52 h 177"/>
                <a:gd name="T64" fmla="*/ 61 w 93"/>
                <a:gd name="T65" fmla="*/ 55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177"/>
                <a:gd name="T101" fmla="*/ 93 w 93"/>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177">
                  <a:moveTo>
                    <a:pt x="61" y="55"/>
                  </a:moveTo>
                  <a:lnTo>
                    <a:pt x="55" y="65"/>
                  </a:lnTo>
                  <a:lnTo>
                    <a:pt x="48" y="71"/>
                  </a:lnTo>
                  <a:lnTo>
                    <a:pt x="42" y="81"/>
                  </a:lnTo>
                  <a:lnTo>
                    <a:pt x="35" y="90"/>
                  </a:lnTo>
                  <a:lnTo>
                    <a:pt x="26" y="90"/>
                  </a:lnTo>
                  <a:lnTo>
                    <a:pt x="19" y="94"/>
                  </a:lnTo>
                  <a:lnTo>
                    <a:pt x="16" y="100"/>
                  </a:lnTo>
                  <a:lnTo>
                    <a:pt x="10" y="100"/>
                  </a:lnTo>
                  <a:lnTo>
                    <a:pt x="6" y="103"/>
                  </a:lnTo>
                  <a:lnTo>
                    <a:pt x="3" y="113"/>
                  </a:lnTo>
                  <a:lnTo>
                    <a:pt x="0" y="119"/>
                  </a:lnTo>
                  <a:lnTo>
                    <a:pt x="0" y="132"/>
                  </a:lnTo>
                  <a:lnTo>
                    <a:pt x="0" y="142"/>
                  </a:lnTo>
                  <a:lnTo>
                    <a:pt x="0" y="155"/>
                  </a:lnTo>
                  <a:lnTo>
                    <a:pt x="0" y="168"/>
                  </a:lnTo>
                  <a:lnTo>
                    <a:pt x="3" y="177"/>
                  </a:lnTo>
                  <a:lnTo>
                    <a:pt x="13" y="161"/>
                  </a:lnTo>
                  <a:lnTo>
                    <a:pt x="13" y="158"/>
                  </a:lnTo>
                  <a:lnTo>
                    <a:pt x="16" y="158"/>
                  </a:lnTo>
                  <a:lnTo>
                    <a:pt x="23" y="148"/>
                  </a:lnTo>
                  <a:lnTo>
                    <a:pt x="35" y="132"/>
                  </a:lnTo>
                  <a:lnTo>
                    <a:pt x="45" y="126"/>
                  </a:lnTo>
                  <a:lnTo>
                    <a:pt x="48" y="116"/>
                  </a:lnTo>
                  <a:lnTo>
                    <a:pt x="61" y="103"/>
                  </a:lnTo>
                  <a:lnTo>
                    <a:pt x="64" y="90"/>
                  </a:lnTo>
                  <a:lnTo>
                    <a:pt x="71" y="81"/>
                  </a:lnTo>
                  <a:lnTo>
                    <a:pt x="74" y="71"/>
                  </a:lnTo>
                  <a:lnTo>
                    <a:pt x="80" y="58"/>
                  </a:lnTo>
                  <a:lnTo>
                    <a:pt x="80" y="52"/>
                  </a:lnTo>
                  <a:lnTo>
                    <a:pt x="80" y="48"/>
                  </a:lnTo>
                  <a:lnTo>
                    <a:pt x="87" y="39"/>
                  </a:lnTo>
                  <a:lnTo>
                    <a:pt x="87" y="23"/>
                  </a:lnTo>
                  <a:lnTo>
                    <a:pt x="93" y="23"/>
                  </a:lnTo>
                  <a:lnTo>
                    <a:pt x="90" y="20"/>
                  </a:lnTo>
                  <a:lnTo>
                    <a:pt x="90" y="13"/>
                  </a:lnTo>
                  <a:lnTo>
                    <a:pt x="90" y="10"/>
                  </a:lnTo>
                  <a:lnTo>
                    <a:pt x="90" y="3"/>
                  </a:lnTo>
                  <a:lnTo>
                    <a:pt x="87" y="0"/>
                  </a:lnTo>
                  <a:lnTo>
                    <a:pt x="80" y="7"/>
                  </a:lnTo>
                  <a:lnTo>
                    <a:pt x="71" y="7"/>
                  </a:lnTo>
                  <a:lnTo>
                    <a:pt x="71" y="10"/>
                  </a:lnTo>
                  <a:lnTo>
                    <a:pt x="68" y="10"/>
                  </a:lnTo>
                  <a:lnTo>
                    <a:pt x="64" y="10"/>
                  </a:lnTo>
                  <a:lnTo>
                    <a:pt x="55" y="10"/>
                  </a:lnTo>
                  <a:lnTo>
                    <a:pt x="48" y="16"/>
                  </a:lnTo>
                  <a:lnTo>
                    <a:pt x="42" y="13"/>
                  </a:lnTo>
                  <a:lnTo>
                    <a:pt x="32" y="20"/>
                  </a:lnTo>
                  <a:lnTo>
                    <a:pt x="29" y="20"/>
                  </a:lnTo>
                  <a:lnTo>
                    <a:pt x="26" y="20"/>
                  </a:lnTo>
                  <a:lnTo>
                    <a:pt x="16" y="7"/>
                  </a:lnTo>
                  <a:lnTo>
                    <a:pt x="16" y="13"/>
                  </a:lnTo>
                  <a:lnTo>
                    <a:pt x="13" y="16"/>
                  </a:lnTo>
                  <a:lnTo>
                    <a:pt x="16" y="23"/>
                  </a:lnTo>
                  <a:lnTo>
                    <a:pt x="23" y="32"/>
                  </a:lnTo>
                  <a:lnTo>
                    <a:pt x="26" y="36"/>
                  </a:lnTo>
                  <a:lnTo>
                    <a:pt x="32" y="42"/>
                  </a:lnTo>
                  <a:lnTo>
                    <a:pt x="39" y="45"/>
                  </a:lnTo>
                  <a:lnTo>
                    <a:pt x="48" y="48"/>
                  </a:lnTo>
                  <a:lnTo>
                    <a:pt x="55" y="52"/>
                  </a:lnTo>
                  <a:lnTo>
                    <a:pt x="64" y="52"/>
                  </a:lnTo>
                  <a:lnTo>
                    <a:pt x="61" y="55"/>
                  </a:lnTo>
                </a:path>
              </a:pathLst>
            </a:custGeom>
            <a:noFill/>
            <a:ln w="0">
              <a:solidFill>
                <a:srgbClr val="7F7F7F"/>
              </a:solidFill>
              <a:round/>
              <a:headEnd/>
              <a:tailEnd/>
            </a:ln>
          </p:spPr>
          <p:txBody>
            <a:bodyPr/>
            <a:lstStyle/>
            <a:p>
              <a:endParaRPr lang="en-US"/>
            </a:p>
          </p:txBody>
        </p:sp>
        <p:sp>
          <p:nvSpPr>
            <p:cNvPr id="32078" name="Freeform 510"/>
            <p:cNvSpPr>
              <a:spLocks/>
            </p:cNvSpPr>
            <p:nvPr/>
          </p:nvSpPr>
          <p:spPr bwMode="auto">
            <a:xfrm>
              <a:off x="3134" y="2477"/>
              <a:ext cx="194" cy="207"/>
            </a:xfrm>
            <a:custGeom>
              <a:avLst/>
              <a:gdLst>
                <a:gd name="T0" fmla="*/ 132 w 141"/>
                <a:gd name="T1" fmla="*/ 103 h 148"/>
                <a:gd name="T2" fmla="*/ 119 w 141"/>
                <a:gd name="T3" fmla="*/ 119 h 148"/>
                <a:gd name="T4" fmla="*/ 103 w 141"/>
                <a:gd name="T5" fmla="*/ 128 h 148"/>
                <a:gd name="T6" fmla="*/ 93 w 141"/>
                <a:gd name="T7" fmla="*/ 138 h 148"/>
                <a:gd name="T8" fmla="*/ 87 w 141"/>
                <a:gd name="T9" fmla="*/ 138 h 148"/>
                <a:gd name="T10" fmla="*/ 80 w 141"/>
                <a:gd name="T11" fmla="*/ 141 h 148"/>
                <a:gd name="T12" fmla="*/ 67 w 141"/>
                <a:gd name="T13" fmla="*/ 141 h 148"/>
                <a:gd name="T14" fmla="*/ 61 w 141"/>
                <a:gd name="T15" fmla="*/ 148 h 148"/>
                <a:gd name="T16" fmla="*/ 48 w 141"/>
                <a:gd name="T17" fmla="*/ 144 h 148"/>
                <a:gd name="T18" fmla="*/ 29 w 141"/>
                <a:gd name="T19" fmla="*/ 135 h 148"/>
                <a:gd name="T20" fmla="*/ 22 w 141"/>
                <a:gd name="T21" fmla="*/ 119 h 148"/>
                <a:gd name="T22" fmla="*/ 13 w 141"/>
                <a:gd name="T23" fmla="*/ 103 h 148"/>
                <a:gd name="T24" fmla="*/ 0 w 141"/>
                <a:gd name="T25" fmla="*/ 90 h 148"/>
                <a:gd name="T26" fmla="*/ 3 w 141"/>
                <a:gd name="T27" fmla="*/ 83 h 148"/>
                <a:gd name="T28" fmla="*/ 13 w 141"/>
                <a:gd name="T29" fmla="*/ 80 h 148"/>
                <a:gd name="T30" fmla="*/ 13 w 141"/>
                <a:gd name="T31" fmla="*/ 58 h 148"/>
                <a:gd name="T32" fmla="*/ 19 w 141"/>
                <a:gd name="T33" fmla="*/ 51 h 148"/>
                <a:gd name="T34" fmla="*/ 26 w 141"/>
                <a:gd name="T35" fmla="*/ 29 h 148"/>
                <a:gd name="T36" fmla="*/ 32 w 141"/>
                <a:gd name="T37" fmla="*/ 12 h 148"/>
                <a:gd name="T38" fmla="*/ 35 w 141"/>
                <a:gd name="T39" fmla="*/ 9 h 148"/>
                <a:gd name="T40" fmla="*/ 38 w 141"/>
                <a:gd name="T41" fmla="*/ 6 h 148"/>
                <a:gd name="T42" fmla="*/ 42 w 141"/>
                <a:gd name="T43" fmla="*/ 0 h 148"/>
                <a:gd name="T44" fmla="*/ 48 w 141"/>
                <a:gd name="T45" fmla="*/ 6 h 148"/>
                <a:gd name="T46" fmla="*/ 55 w 141"/>
                <a:gd name="T47" fmla="*/ 3 h 148"/>
                <a:gd name="T48" fmla="*/ 58 w 141"/>
                <a:gd name="T49" fmla="*/ 6 h 148"/>
                <a:gd name="T50" fmla="*/ 64 w 141"/>
                <a:gd name="T51" fmla="*/ 6 h 148"/>
                <a:gd name="T52" fmla="*/ 74 w 141"/>
                <a:gd name="T53" fmla="*/ 16 h 148"/>
                <a:gd name="T54" fmla="*/ 80 w 141"/>
                <a:gd name="T55" fmla="*/ 25 h 148"/>
                <a:gd name="T56" fmla="*/ 83 w 141"/>
                <a:gd name="T57" fmla="*/ 35 h 148"/>
                <a:gd name="T58" fmla="*/ 80 w 141"/>
                <a:gd name="T59" fmla="*/ 48 h 148"/>
                <a:gd name="T60" fmla="*/ 87 w 141"/>
                <a:gd name="T61" fmla="*/ 51 h 148"/>
                <a:gd name="T62" fmla="*/ 93 w 141"/>
                <a:gd name="T63" fmla="*/ 51 h 148"/>
                <a:gd name="T64" fmla="*/ 93 w 141"/>
                <a:gd name="T65" fmla="*/ 61 h 148"/>
                <a:gd name="T66" fmla="*/ 103 w 141"/>
                <a:gd name="T67" fmla="*/ 74 h 148"/>
                <a:gd name="T68" fmla="*/ 116 w 141"/>
                <a:gd name="T69" fmla="*/ 83 h 148"/>
                <a:gd name="T70" fmla="*/ 132 w 141"/>
                <a:gd name="T71" fmla="*/ 90 h 148"/>
                <a:gd name="T72" fmla="*/ 138 w 141"/>
                <a:gd name="T73" fmla="*/ 93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148"/>
                <a:gd name="T113" fmla="*/ 141 w 141"/>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148">
                  <a:moveTo>
                    <a:pt x="138" y="93"/>
                  </a:moveTo>
                  <a:lnTo>
                    <a:pt x="132" y="103"/>
                  </a:lnTo>
                  <a:lnTo>
                    <a:pt x="125" y="109"/>
                  </a:lnTo>
                  <a:lnTo>
                    <a:pt x="119" y="119"/>
                  </a:lnTo>
                  <a:lnTo>
                    <a:pt x="112" y="128"/>
                  </a:lnTo>
                  <a:lnTo>
                    <a:pt x="103" y="128"/>
                  </a:lnTo>
                  <a:lnTo>
                    <a:pt x="96" y="132"/>
                  </a:lnTo>
                  <a:lnTo>
                    <a:pt x="93" y="138"/>
                  </a:lnTo>
                  <a:lnTo>
                    <a:pt x="87" y="138"/>
                  </a:lnTo>
                  <a:lnTo>
                    <a:pt x="83" y="141"/>
                  </a:lnTo>
                  <a:lnTo>
                    <a:pt x="80" y="141"/>
                  </a:lnTo>
                  <a:lnTo>
                    <a:pt x="74" y="138"/>
                  </a:lnTo>
                  <a:lnTo>
                    <a:pt x="67" y="141"/>
                  </a:lnTo>
                  <a:lnTo>
                    <a:pt x="64" y="144"/>
                  </a:lnTo>
                  <a:lnTo>
                    <a:pt x="61" y="148"/>
                  </a:lnTo>
                  <a:lnTo>
                    <a:pt x="58" y="148"/>
                  </a:lnTo>
                  <a:lnTo>
                    <a:pt x="48" y="144"/>
                  </a:lnTo>
                  <a:lnTo>
                    <a:pt x="35" y="135"/>
                  </a:lnTo>
                  <a:lnTo>
                    <a:pt x="29" y="135"/>
                  </a:lnTo>
                  <a:lnTo>
                    <a:pt x="29" y="125"/>
                  </a:lnTo>
                  <a:lnTo>
                    <a:pt x="22" y="119"/>
                  </a:lnTo>
                  <a:lnTo>
                    <a:pt x="16" y="106"/>
                  </a:lnTo>
                  <a:lnTo>
                    <a:pt x="13" y="103"/>
                  </a:lnTo>
                  <a:lnTo>
                    <a:pt x="9" y="96"/>
                  </a:lnTo>
                  <a:lnTo>
                    <a:pt x="0" y="90"/>
                  </a:lnTo>
                  <a:lnTo>
                    <a:pt x="3" y="86"/>
                  </a:lnTo>
                  <a:lnTo>
                    <a:pt x="3" y="83"/>
                  </a:lnTo>
                  <a:lnTo>
                    <a:pt x="9" y="83"/>
                  </a:lnTo>
                  <a:lnTo>
                    <a:pt x="13" y="80"/>
                  </a:lnTo>
                  <a:lnTo>
                    <a:pt x="13" y="58"/>
                  </a:lnTo>
                  <a:lnTo>
                    <a:pt x="13" y="51"/>
                  </a:lnTo>
                  <a:lnTo>
                    <a:pt x="19" y="51"/>
                  </a:lnTo>
                  <a:lnTo>
                    <a:pt x="19" y="41"/>
                  </a:lnTo>
                  <a:lnTo>
                    <a:pt x="26" y="29"/>
                  </a:lnTo>
                  <a:lnTo>
                    <a:pt x="29" y="25"/>
                  </a:lnTo>
                  <a:lnTo>
                    <a:pt x="32" y="12"/>
                  </a:lnTo>
                  <a:lnTo>
                    <a:pt x="32" y="9"/>
                  </a:lnTo>
                  <a:lnTo>
                    <a:pt x="35" y="9"/>
                  </a:lnTo>
                  <a:lnTo>
                    <a:pt x="35" y="6"/>
                  </a:lnTo>
                  <a:lnTo>
                    <a:pt x="38" y="6"/>
                  </a:lnTo>
                  <a:lnTo>
                    <a:pt x="42" y="9"/>
                  </a:lnTo>
                  <a:lnTo>
                    <a:pt x="42" y="0"/>
                  </a:lnTo>
                  <a:lnTo>
                    <a:pt x="48" y="3"/>
                  </a:lnTo>
                  <a:lnTo>
                    <a:pt x="48" y="6"/>
                  </a:lnTo>
                  <a:lnTo>
                    <a:pt x="51" y="6"/>
                  </a:lnTo>
                  <a:lnTo>
                    <a:pt x="55" y="3"/>
                  </a:lnTo>
                  <a:lnTo>
                    <a:pt x="55" y="6"/>
                  </a:lnTo>
                  <a:lnTo>
                    <a:pt x="58" y="6"/>
                  </a:lnTo>
                  <a:lnTo>
                    <a:pt x="61" y="6"/>
                  </a:lnTo>
                  <a:lnTo>
                    <a:pt x="64" y="6"/>
                  </a:lnTo>
                  <a:lnTo>
                    <a:pt x="71" y="9"/>
                  </a:lnTo>
                  <a:lnTo>
                    <a:pt x="74" y="16"/>
                  </a:lnTo>
                  <a:lnTo>
                    <a:pt x="80" y="22"/>
                  </a:lnTo>
                  <a:lnTo>
                    <a:pt x="80" y="25"/>
                  </a:lnTo>
                  <a:lnTo>
                    <a:pt x="87" y="32"/>
                  </a:lnTo>
                  <a:lnTo>
                    <a:pt x="83" y="35"/>
                  </a:lnTo>
                  <a:lnTo>
                    <a:pt x="83" y="41"/>
                  </a:lnTo>
                  <a:lnTo>
                    <a:pt x="80" y="48"/>
                  </a:lnTo>
                  <a:lnTo>
                    <a:pt x="83" y="51"/>
                  </a:lnTo>
                  <a:lnTo>
                    <a:pt x="87" y="51"/>
                  </a:lnTo>
                  <a:lnTo>
                    <a:pt x="90" y="48"/>
                  </a:lnTo>
                  <a:lnTo>
                    <a:pt x="93" y="51"/>
                  </a:lnTo>
                  <a:lnTo>
                    <a:pt x="90" y="54"/>
                  </a:lnTo>
                  <a:lnTo>
                    <a:pt x="93" y="61"/>
                  </a:lnTo>
                  <a:lnTo>
                    <a:pt x="100" y="70"/>
                  </a:lnTo>
                  <a:lnTo>
                    <a:pt x="103" y="74"/>
                  </a:lnTo>
                  <a:lnTo>
                    <a:pt x="109" y="80"/>
                  </a:lnTo>
                  <a:lnTo>
                    <a:pt x="116" y="83"/>
                  </a:lnTo>
                  <a:lnTo>
                    <a:pt x="125" y="86"/>
                  </a:lnTo>
                  <a:lnTo>
                    <a:pt x="132" y="90"/>
                  </a:lnTo>
                  <a:lnTo>
                    <a:pt x="141" y="90"/>
                  </a:lnTo>
                  <a:lnTo>
                    <a:pt x="138" y="93"/>
                  </a:lnTo>
                  <a:close/>
                </a:path>
              </a:pathLst>
            </a:custGeom>
            <a:solidFill>
              <a:srgbClr val="CCCCCC"/>
            </a:solidFill>
            <a:ln w="9525">
              <a:noFill/>
              <a:round/>
              <a:headEnd/>
              <a:tailEnd/>
            </a:ln>
          </p:spPr>
          <p:txBody>
            <a:bodyPr/>
            <a:lstStyle/>
            <a:p>
              <a:endParaRPr lang="en-US"/>
            </a:p>
          </p:txBody>
        </p:sp>
        <p:sp>
          <p:nvSpPr>
            <p:cNvPr id="32079" name="Freeform 511"/>
            <p:cNvSpPr>
              <a:spLocks/>
            </p:cNvSpPr>
            <p:nvPr/>
          </p:nvSpPr>
          <p:spPr bwMode="auto">
            <a:xfrm>
              <a:off x="3134" y="2477"/>
              <a:ext cx="194" cy="207"/>
            </a:xfrm>
            <a:custGeom>
              <a:avLst/>
              <a:gdLst>
                <a:gd name="T0" fmla="*/ 132 w 141"/>
                <a:gd name="T1" fmla="*/ 103 h 148"/>
                <a:gd name="T2" fmla="*/ 119 w 141"/>
                <a:gd name="T3" fmla="*/ 119 h 148"/>
                <a:gd name="T4" fmla="*/ 103 w 141"/>
                <a:gd name="T5" fmla="*/ 128 h 148"/>
                <a:gd name="T6" fmla="*/ 93 w 141"/>
                <a:gd name="T7" fmla="*/ 138 h 148"/>
                <a:gd name="T8" fmla="*/ 87 w 141"/>
                <a:gd name="T9" fmla="*/ 138 h 148"/>
                <a:gd name="T10" fmla="*/ 80 w 141"/>
                <a:gd name="T11" fmla="*/ 141 h 148"/>
                <a:gd name="T12" fmla="*/ 67 w 141"/>
                <a:gd name="T13" fmla="*/ 141 h 148"/>
                <a:gd name="T14" fmla="*/ 61 w 141"/>
                <a:gd name="T15" fmla="*/ 148 h 148"/>
                <a:gd name="T16" fmla="*/ 48 w 141"/>
                <a:gd name="T17" fmla="*/ 144 h 148"/>
                <a:gd name="T18" fmla="*/ 29 w 141"/>
                <a:gd name="T19" fmla="*/ 135 h 148"/>
                <a:gd name="T20" fmla="*/ 22 w 141"/>
                <a:gd name="T21" fmla="*/ 119 h 148"/>
                <a:gd name="T22" fmla="*/ 13 w 141"/>
                <a:gd name="T23" fmla="*/ 103 h 148"/>
                <a:gd name="T24" fmla="*/ 0 w 141"/>
                <a:gd name="T25" fmla="*/ 90 h 148"/>
                <a:gd name="T26" fmla="*/ 3 w 141"/>
                <a:gd name="T27" fmla="*/ 83 h 148"/>
                <a:gd name="T28" fmla="*/ 13 w 141"/>
                <a:gd name="T29" fmla="*/ 80 h 148"/>
                <a:gd name="T30" fmla="*/ 13 w 141"/>
                <a:gd name="T31" fmla="*/ 58 h 148"/>
                <a:gd name="T32" fmla="*/ 19 w 141"/>
                <a:gd name="T33" fmla="*/ 51 h 148"/>
                <a:gd name="T34" fmla="*/ 26 w 141"/>
                <a:gd name="T35" fmla="*/ 29 h 148"/>
                <a:gd name="T36" fmla="*/ 32 w 141"/>
                <a:gd name="T37" fmla="*/ 12 h 148"/>
                <a:gd name="T38" fmla="*/ 35 w 141"/>
                <a:gd name="T39" fmla="*/ 9 h 148"/>
                <a:gd name="T40" fmla="*/ 38 w 141"/>
                <a:gd name="T41" fmla="*/ 6 h 148"/>
                <a:gd name="T42" fmla="*/ 42 w 141"/>
                <a:gd name="T43" fmla="*/ 0 h 148"/>
                <a:gd name="T44" fmla="*/ 48 w 141"/>
                <a:gd name="T45" fmla="*/ 6 h 148"/>
                <a:gd name="T46" fmla="*/ 55 w 141"/>
                <a:gd name="T47" fmla="*/ 3 h 148"/>
                <a:gd name="T48" fmla="*/ 58 w 141"/>
                <a:gd name="T49" fmla="*/ 6 h 148"/>
                <a:gd name="T50" fmla="*/ 64 w 141"/>
                <a:gd name="T51" fmla="*/ 6 h 148"/>
                <a:gd name="T52" fmla="*/ 74 w 141"/>
                <a:gd name="T53" fmla="*/ 16 h 148"/>
                <a:gd name="T54" fmla="*/ 80 w 141"/>
                <a:gd name="T55" fmla="*/ 25 h 148"/>
                <a:gd name="T56" fmla="*/ 83 w 141"/>
                <a:gd name="T57" fmla="*/ 35 h 148"/>
                <a:gd name="T58" fmla="*/ 80 w 141"/>
                <a:gd name="T59" fmla="*/ 48 h 148"/>
                <a:gd name="T60" fmla="*/ 87 w 141"/>
                <a:gd name="T61" fmla="*/ 51 h 148"/>
                <a:gd name="T62" fmla="*/ 93 w 141"/>
                <a:gd name="T63" fmla="*/ 51 h 148"/>
                <a:gd name="T64" fmla="*/ 93 w 141"/>
                <a:gd name="T65" fmla="*/ 61 h 148"/>
                <a:gd name="T66" fmla="*/ 103 w 141"/>
                <a:gd name="T67" fmla="*/ 74 h 148"/>
                <a:gd name="T68" fmla="*/ 116 w 141"/>
                <a:gd name="T69" fmla="*/ 83 h 148"/>
                <a:gd name="T70" fmla="*/ 132 w 141"/>
                <a:gd name="T71" fmla="*/ 90 h 148"/>
                <a:gd name="T72" fmla="*/ 138 w 141"/>
                <a:gd name="T73" fmla="*/ 93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148"/>
                <a:gd name="T113" fmla="*/ 141 w 141"/>
                <a:gd name="T114" fmla="*/ 148 h 1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148">
                  <a:moveTo>
                    <a:pt x="138" y="93"/>
                  </a:moveTo>
                  <a:lnTo>
                    <a:pt x="132" y="103"/>
                  </a:lnTo>
                  <a:lnTo>
                    <a:pt x="125" y="109"/>
                  </a:lnTo>
                  <a:lnTo>
                    <a:pt x="119" y="119"/>
                  </a:lnTo>
                  <a:lnTo>
                    <a:pt x="112" y="128"/>
                  </a:lnTo>
                  <a:lnTo>
                    <a:pt x="103" y="128"/>
                  </a:lnTo>
                  <a:lnTo>
                    <a:pt x="96" y="132"/>
                  </a:lnTo>
                  <a:lnTo>
                    <a:pt x="93" y="138"/>
                  </a:lnTo>
                  <a:lnTo>
                    <a:pt x="87" y="138"/>
                  </a:lnTo>
                  <a:lnTo>
                    <a:pt x="83" y="141"/>
                  </a:lnTo>
                  <a:lnTo>
                    <a:pt x="80" y="141"/>
                  </a:lnTo>
                  <a:lnTo>
                    <a:pt x="74" y="138"/>
                  </a:lnTo>
                  <a:lnTo>
                    <a:pt x="67" y="141"/>
                  </a:lnTo>
                  <a:lnTo>
                    <a:pt x="64" y="144"/>
                  </a:lnTo>
                  <a:lnTo>
                    <a:pt x="61" y="148"/>
                  </a:lnTo>
                  <a:lnTo>
                    <a:pt x="58" y="148"/>
                  </a:lnTo>
                  <a:lnTo>
                    <a:pt x="48" y="144"/>
                  </a:lnTo>
                  <a:lnTo>
                    <a:pt x="35" y="135"/>
                  </a:lnTo>
                  <a:lnTo>
                    <a:pt x="29" y="135"/>
                  </a:lnTo>
                  <a:lnTo>
                    <a:pt x="29" y="125"/>
                  </a:lnTo>
                  <a:lnTo>
                    <a:pt x="22" y="119"/>
                  </a:lnTo>
                  <a:lnTo>
                    <a:pt x="16" y="106"/>
                  </a:lnTo>
                  <a:lnTo>
                    <a:pt x="13" y="103"/>
                  </a:lnTo>
                  <a:lnTo>
                    <a:pt x="9" y="96"/>
                  </a:lnTo>
                  <a:lnTo>
                    <a:pt x="0" y="90"/>
                  </a:lnTo>
                  <a:lnTo>
                    <a:pt x="3" y="86"/>
                  </a:lnTo>
                  <a:lnTo>
                    <a:pt x="3" y="83"/>
                  </a:lnTo>
                  <a:lnTo>
                    <a:pt x="9" y="83"/>
                  </a:lnTo>
                  <a:lnTo>
                    <a:pt x="13" y="80"/>
                  </a:lnTo>
                  <a:lnTo>
                    <a:pt x="13" y="58"/>
                  </a:lnTo>
                  <a:lnTo>
                    <a:pt x="13" y="51"/>
                  </a:lnTo>
                  <a:lnTo>
                    <a:pt x="19" y="51"/>
                  </a:lnTo>
                  <a:lnTo>
                    <a:pt x="19" y="41"/>
                  </a:lnTo>
                  <a:lnTo>
                    <a:pt x="26" y="29"/>
                  </a:lnTo>
                  <a:lnTo>
                    <a:pt x="29" y="25"/>
                  </a:lnTo>
                  <a:lnTo>
                    <a:pt x="32" y="12"/>
                  </a:lnTo>
                  <a:lnTo>
                    <a:pt x="32" y="9"/>
                  </a:lnTo>
                  <a:lnTo>
                    <a:pt x="35" y="9"/>
                  </a:lnTo>
                  <a:lnTo>
                    <a:pt x="35" y="6"/>
                  </a:lnTo>
                  <a:lnTo>
                    <a:pt x="38" y="6"/>
                  </a:lnTo>
                  <a:lnTo>
                    <a:pt x="42" y="9"/>
                  </a:lnTo>
                  <a:lnTo>
                    <a:pt x="42" y="0"/>
                  </a:lnTo>
                  <a:lnTo>
                    <a:pt x="48" y="3"/>
                  </a:lnTo>
                  <a:lnTo>
                    <a:pt x="48" y="6"/>
                  </a:lnTo>
                  <a:lnTo>
                    <a:pt x="51" y="6"/>
                  </a:lnTo>
                  <a:lnTo>
                    <a:pt x="55" y="3"/>
                  </a:lnTo>
                  <a:lnTo>
                    <a:pt x="55" y="6"/>
                  </a:lnTo>
                  <a:lnTo>
                    <a:pt x="58" y="6"/>
                  </a:lnTo>
                  <a:lnTo>
                    <a:pt x="61" y="6"/>
                  </a:lnTo>
                  <a:lnTo>
                    <a:pt x="64" y="6"/>
                  </a:lnTo>
                  <a:lnTo>
                    <a:pt x="71" y="9"/>
                  </a:lnTo>
                  <a:lnTo>
                    <a:pt x="74" y="16"/>
                  </a:lnTo>
                  <a:lnTo>
                    <a:pt x="80" y="22"/>
                  </a:lnTo>
                  <a:lnTo>
                    <a:pt x="80" y="25"/>
                  </a:lnTo>
                  <a:lnTo>
                    <a:pt x="87" y="32"/>
                  </a:lnTo>
                  <a:lnTo>
                    <a:pt x="83" y="35"/>
                  </a:lnTo>
                  <a:lnTo>
                    <a:pt x="83" y="41"/>
                  </a:lnTo>
                  <a:lnTo>
                    <a:pt x="80" y="48"/>
                  </a:lnTo>
                  <a:lnTo>
                    <a:pt x="83" y="51"/>
                  </a:lnTo>
                  <a:lnTo>
                    <a:pt x="87" y="51"/>
                  </a:lnTo>
                  <a:lnTo>
                    <a:pt x="90" y="48"/>
                  </a:lnTo>
                  <a:lnTo>
                    <a:pt x="93" y="51"/>
                  </a:lnTo>
                  <a:lnTo>
                    <a:pt x="90" y="54"/>
                  </a:lnTo>
                  <a:lnTo>
                    <a:pt x="93" y="61"/>
                  </a:lnTo>
                  <a:lnTo>
                    <a:pt x="100" y="70"/>
                  </a:lnTo>
                  <a:lnTo>
                    <a:pt x="103" y="74"/>
                  </a:lnTo>
                  <a:lnTo>
                    <a:pt x="109" y="80"/>
                  </a:lnTo>
                  <a:lnTo>
                    <a:pt x="116" y="83"/>
                  </a:lnTo>
                  <a:lnTo>
                    <a:pt x="125" y="86"/>
                  </a:lnTo>
                  <a:lnTo>
                    <a:pt x="132" y="90"/>
                  </a:lnTo>
                  <a:lnTo>
                    <a:pt x="141" y="90"/>
                  </a:lnTo>
                  <a:lnTo>
                    <a:pt x="138" y="93"/>
                  </a:lnTo>
                </a:path>
              </a:pathLst>
            </a:custGeom>
            <a:noFill/>
            <a:ln w="0">
              <a:solidFill>
                <a:srgbClr val="7F7F7F"/>
              </a:solidFill>
              <a:round/>
              <a:headEnd/>
              <a:tailEnd/>
            </a:ln>
          </p:spPr>
          <p:txBody>
            <a:bodyPr/>
            <a:lstStyle/>
            <a:p>
              <a:endParaRPr lang="en-US"/>
            </a:p>
          </p:txBody>
        </p:sp>
        <p:sp>
          <p:nvSpPr>
            <p:cNvPr id="32080" name="Freeform 512"/>
            <p:cNvSpPr>
              <a:spLocks/>
            </p:cNvSpPr>
            <p:nvPr/>
          </p:nvSpPr>
          <p:spPr bwMode="auto">
            <a:xfrm>
              <a:off x="3143" y="2161"/>
              <a:ext cx="271" cy="302"/>
            </a:xfrm>
            <a:custGeom>
              <a:avLst/>
              <a:gdLst>
                <a:gd name="T0" fmla="*/ 180 w 197"/>
                <a:gd name="T1" fmla="*/ 126 h 216"/>
                <a:gd name="T2" fmla="*/ 168 w 197"/>
                <a:gd name="T3" fmla="*/ 123 h 216"/>
                <a:gd name="T4" fmla="*/ 158 w 197"/>
                <a:gd name="T5" fmla="*/ 110 h 216"/>
                <a:gd name="T6" fmla="*/ 151 w 197"/>
                <a:gd name="T7" fmla="*/ 100 h 216"/>
                <a:gd name="T8" fmla="*/ 145 w 197"/>
                <a:gd name="T9" fmla="*/ 94 h 216"/>
                <a:gd name="T10" fmla="*/ 142 w 197"/>
                <a:gd name="T11" fmla="*/ 84 h 216"/>
                <a:gd name="T12" fmla="*/ 139 w 197"/>
                <a:gd name="T13" fmla="*/ 74 h 216"/>
                <a:gd name="T14" fmla="*/ 132 w 197"/>
                <a:gd name="T15" fmla="*/ 68 h 216"/>
                <a:gd name="T16" fmla="*/ 126 w 197"/>
                <a:gd name="T17" fmla="*/ 58 h 216"/>
                <a:gd name="T18" fmla="*/ 116 w 197"/>
                <a:gd name="T19" fmla="*/ 49 h 216"/>
                <a:gd name="T20" fmla="*/ 106 w 197"/>
                <a:gd name="T21" fmla="*/ 42 h 216"/>
                <a:gd name="T22" fmla="*/ 77 w 197"/>
                <a:gd name="T23" fmla="*/ 33 h 216"/>
                <a:gd name="T24" fmla="*/ 71 w 197"/>
                <a:gd name="T25" fmla="*/ 23 h 216"/>
                <a:gd name="T26" fmla="*/ 61 w 197"/>
                <a:gd name="T27" fmla="*/ 13 h 216"/>
                <a:gd name="T28" fmla="*/ 36 w 197"/>
                <a:gd name="T29" fmla="*/ 0 h 216"/>
                <a:gd name="T30" fmla="*/ 16 w 197"/>
                <a:gd name="T31" fmla="*/ 10 h 216"/>
                <a:gd name="T32" fmla="*/ 23 w 197"/>
                <a:gd name="T33" fmla="*/ 23 h 216"/>
                <a:gd name="T34" fmla="*/ 16 w 197"/>
                <a:gd name="T35" fmla="*/ 29 h 216"/>
                <a:gd name="T36" fmla="*/ 13 w 197"/>
                <a:gd name="T37" fmla="*/ 39 h 216"/>
                <a:gd name="T38" fmla="*/ 0 w 197"/>
                <a:gd name="T39" fmla="*/ 36 h 216"/>
                <a:gd name="T40" fmla="*/ 0 w 197"/>
                <a:gd name="T41" fmla="*/ 55 h 216"/>
                <a:gd name="T42" fmla="*/ 3 w 197"/>
                <a:gd name="T43" fmla="*/ 55 h 216"/>
                <a:gd name="T44" fmla="*/ 16 w 197"/>
                <a:gd name="T45" fmla="*/ 74 h 216"/>
                <a:gd name="T46" fmla="*/ 23 w 197"/>
                <a:gd name="T47" fmla="*/ 91 h 216"/>
                <a:gd name="T48" fmla="*/ 29 w 197"/>
                <a:gd name="T49" fmla="*/ 103 h 216"/>
                <a:gd name="T50" fmla="*/ 36 w 197"/>
                <a:gd name="T51" fmla="*/ 110 h 216"/>
                <a:gd name="T52" fmla="*/ 42 w 197"/>
                <a:gd name="T53" fmla="*/ 136 h 216"/>
                <a:gd name="T54" fmla="*/ 58 w 197"/>
                <a:gd name="T55" fmla="*/ 158 h 216"/>
                <a:gd name="T56" fmla="*/ 65 w 197"/>
                <a:gd name="T57" fmla="*/ 174 h 216"/>
                <a:gd name="T58" fmla="*/ 74 w 197"/>
                <a:gd name="T59" fmla="*/ 190 h 216"/>
                <a:gd name="T60" fmla="*/ 81 w 197"/>
                <a:gd name="T61" fmla="*/ 203 h 216"/>
                <a:gd name="T62" fmla="*/ 84 w 197"/>
                <a:gd name="T63" fmla="*/ 206 h 216"/>
                <a:gd name="T64" fmla="*/ 87 w 197"/>
                <a:gd name="T65" fmla="*/ 197 h 216"/>
                <a:gd name="T66" fmla="*/ 106 w 197"/>
                <a:gd name="T67" fmla="*/ 200 h 216"/>
                <a:gd name="T68" fmla="*/ 113 w 197"/>
                <a:gd name="T69" fmla="*/ 216 h 216"/>
                <a:gd name="T70" fmla="*/ 126 w 197"/>
                <a:gd name="T71" fmla="*/ 200 h 216"/>
                <a:gd name="T72" fmla="*/ 135 w 197"/>
                <a:gd name="T73" fmla="*/ 181 h 216"/>
                <a:gd name="T74" fmla="*/ 151 w 197"/>
                <a:gd name="T75" fmla="*/ 177 h 216"/>
                <a:gd name="T76" fmla="*/ 164 w 197"/>
                <a:gd name="T77" fmla="*/ 171 h 216"/>
                <a:gd name="T78" fmla="*/ 177 w 197"/>
                <a:gd name="T79" fmla="*/ 165 h 216"/>
                <a:gd name="T80" fmla="*/ 190 w 197"/>
                <a:gd name="T81" fmla="*/ 158 h 216"/>
                <a:gd name="T82" fmla="*/ 193 w 197"/>
                <a:gd name="T83" fmla="*/ 145 h 216"/>
                <a:gd name="T84" fmla="*/ 197 w 197"/>
                <a:gd name="T85" fmla="*/ 132 h 216"/>
                <a:gd name="T86" fmla="*/ 190 w 197"/>
                <a:gd name="T87" fmla="*/ 126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7"/>
                <a:gd name="T133" fmla="*/ 0 h 216"/>
                <a:gd name="T134" fmla="*/ 197 w 197"/>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7" h="216">
                  <a:moveTo>
                    <a:pt x="190" y="126"/>
                  </a:moveTo>
                  <a:lnTo>
                    <a:pt x="180" y="126"/>
                  </a:lnTo>
                  <a:lnTo>
                    <a:pt x="174" y="123"/>
                  </a:lnTo>
                  <a:lnTo>
                    <a:pt x="168" y="123"/>
                  </a:lnTo>
                  <a:lnTo>
                    <a:pt x="161" y="119"/>
                  </a:lnTo>
                  <a:lnTo>
                    <a:pt x="158" y="110"/>
                  </a:lnTo>
                  <a:lnTo>
                    <a:pt x="151" y="103"/>
                  </a:lnTo>
                  <a:lnTo>
                    <a:pt x="151" y="100"/>
                  </a:lnTo>
                  <a:lnTo>
                    <a:pt x="148" y="97"/>
                  </a:lnTo>
                  <a:lnTo>
                    <a:pt x="145" y="94"/>
                  </a:lnTo>
                  <a:lnTo>
                    <a:pt x="145" y="91"/>
                  </a:lnTo>
                  <a:lnTo>
                    <a:pt x="142" y="84"/>
                  </a:lnTo>
                  <a:lnTo>
                    <a:pt x="142" y="78"/>
                  </a:lnTo>
                  <a:lnTo>
                    <a:pt x="139" y="74"/>
                  </a:lnTo>
                  <a:lnTo>
                    <a:pt x="139" y="71"/>
                  </a:lnTo>
                  <a:lnTo>
                    <a:pt x="132" y="68"/>
                  </a:lnTo>
                  <a:lnTo>
                    <a:pt x="132" y="62"/>
                  </a:lnTo>
                  <a:lnTo>
                    <a:pt x="126" y="58"/>
                  </a:lnTo>
                  <a:lnTo>
                    <a:pt x="123" y="49"/>
                  </a:lnTo>
                  <a:lnTo>
                    <a:pt x="116" y="49"/>
                  </a:lnTo>
                  <a:lnTo>
                    <a:pt x="113" y="42"/>
                  </a:lnTo>
                  <a:lnTo>
                    <a:pt x="106" y="42"/>
                  </a:lnTo>
                  <a:lnTo>
                    <a:pt x="90" y="39"/>
                  </a:lnTo>
                  <a:lnTo>
                    <a:pt x="77" y="33"/>
                  </a:lnTo>
                  <a:lnTo>
                    <a:pt x="77" y="23"/>
                  </a:lnTo>
                  <a:lnTo>
                    <a:pt x="71" y="23"/>
                  </a:lnTo>
                  <a:lnTo>
                    <a:pt x="71" y="20"/>
                  </a:lnTo>
                  <a:lnTo>
                    <a:pt x="61" y="13"/>
                  </a:lnTo>
                  <a:lnTo>
                    <a:pt x="49" y="7"/>
                  </a:lnTo>
                  <a:lnTo>
                    <a:pt x="36" y="0"/>
                  </a:lnTo>
                  <a:lnTo>
                    <a:pt x="32" y="4"/>
                  </a:lnTo>
                  <a:lnTo>
                    <a:pt x="16" y="10"/>
                  </a:lnTo>
                  <a:lnTo>
                    <a:pt x="26" y="23"/>
                  </a:lnTo>
                  <a:lnTo>
                    <a:pt x="23" y="23"/>
                  </a:lnTo>
                  <a:lnTo>
                    <a:pt x="23" y="29"/>
                  </a:lnTo>
                  <a:lnTo>
                    <a:pt x="16" y="29"/>
                  </a:lnTo>
                  <a:lnTo>
                    <a:pt x="13" y="36"/>
                  </a:lnTo>
                  <a:lnTo>
                    <a:pt x="13" y="39"/>
                  </a:lnTo>
                  <a:lnTo>
                    <a:pt x="0" y="39"/>
                  </a:lnTo>
                  <a:lnTo>
                    <a:pt x="0" y="36"/>
                  </a:lnTo>
                  <a:lnTo>
                    <a:pt x="0" y="49"/>
                  </a:lnTo>
                  <a:lnTo>
                    <a:pt x="0" y="55"/>
                  </a:lnTo>
                  <a:lnTo>
                    <a:pt x="0" y="52"/>
                  </a:lnTo>
                  <a:lnTo>
                    <a:pt x="3" y="55"/>
                  </a:lnTo>
                  <a:lnTo>
                    <a:pt x="10" y="68"/>
                  </a:lnTo>
                  <a:lnTo>
                    <a:pt x="16" y="74"/>
                  </a:lnTo>
                  <a:lnTo>
                    <a:pt x="20" y="84"/>
                  </a:lnTo>
                  <a:lnTo>
                    <a:pt x="23" y="91"/>
                  </a:lnTo>
                  <a:lnTo>
                    <a:pt x="26" y="97"/>
                  </a:lnTo>
                  <a:lnTo>
                    <a:pt x="29" y="103"/>
                  </a:lnTo>
                  <a:lnTo>
                    <a:pt x="32" y="103"/>
                  </a:lnTo>
                  <a:lnTo>
                    <a:pt x="36" y="110"/>
                  </a:lnTo>
                  <a:lnTo>
                    <a:pt x="45" y="129"/>
                  </a:lnTo>
                  <a:lnTo>
                    <a:pt x="42" y="136"/>
                  </a:lnTo>
                  <a:lnTo>
                    <a:pt x="49" y="152"/>
                  </a:lnTo>
                  <a:lnTo>
                    <a:pt x="58" y="158"/>
                  </a:lnTo>
                  <a:lnTo>
                    <a:pt x="61" y="165"/>
                  </a:lnTo>
                  <a:lnTo>
                    <a:pt x="65" y="174"/>
                  </a:lnTo>
                  <a:lnTo>
                    <a:pt x="71" y="187"/>
                  </a:lnTo>
                  <a:lnTo>
                    <a:pt x="74" y="190"/>
                  </a:lnTo>
                  <a:lnTo>
                    <a:pt x="77" y="197"/>
                  </a:lnTo>
                  <a:lnTo>
                    <a:pt x="81" y="203"/>
                  </a:lnTo>
                  <a:lnTo>
                    <a:pt x="81" y="206"/>
                  </a:lnTo>
                  <a:lnTo>
                    <a:pt x="84" y="206"/>
                  </a:lnTo>
                  <a:lnTo>
                    <a:pt x="84" y="203"/>
                  </a:lnTo>
                  <a:lnTo>
                    <a:pt x="87" y="197"/>
                  </a:lnTo>
                  <a:lnTo>
                    <a:pt x="97" y="193"/>
                  </a:lnTo>
                  <a:lnTo>
                    <a:pt x="106" y="200"/>
                  </a:lnTo>
                  <a:lnTo>
                    <a:pt x="113" y="203"/>
                  </a:lnTo>
                  <a:lnTo>
                    <a:pt x="113" y="216"/>
                  </a:lnTo>
                  <a:lnTo>
                    <a:pt x="119" y="206"/>
                  </a:lnTo>
                  <a:lnTo>
                    <a:pt x="126" y="200"/>
                  </a:lnTo>
                  <a:lnTo>
                    <a:pt x="129" y="190"/>
                  </a:lnTo>
                  <a:lnTo>
                    <a:pt x="135" y="181"/>
                  </a:lnTo>
                  <a:lnTo>
                    <a:pt x="142" y="181"/>
                  </a:lnTo>
                  <a:lnTo>
                    <a:pt x="151" y="177"/>
                  </a:lnTo>
                  <a:lnTo>
                    <a:pt x="158" y="174"/>
                  </a:lnTo>
                  <a:lnTo>
                    <a:pt x="164" y="171"/>
                  </a:lnTo>
                  <a:lnTo>
                    <a:pt x="171" y="168"/>
                  </a:lnTo>
                  <a:lnTo>
                    <a:pt x="177" y="165"/>
                  </a:lnTo>
                  <a:lnTo>
                    <a:pt x="184" y="161"/>
                  </a:lnTo>
                  <a:lnTo>
                    <a:pt x="190" y="158"/>
                  </a:lnTo>
                  <a:lnTo>
                    <a:pt x="193" y="152"/>
                  </a:lnTo>
                  <a:lnTo>
                    <a:pt x="193" y="145"/>
                  </a:lnTo>
                  <a:lnTo>
                    <a:pt x="193" y="139"/>
                  </a:lnTo>
                  <a:lnTo>
                    <a:pt x="197" y="132"/>
                  </a:lnTo>
                  <a:lnTo>
                    <a:pt x="190" y="126"/>
                  </a:lnTo>
                  <a:close/>
                </a:path>
              </a:pathLst>
            </a:custGeom>
            <a:solidFill>
              <a:srgbClr val="CCCCCC"/>
            </a:solidFill>
            <a:ln w="9525">
              <a:noFill/>
              <a:round/>
              <a:headEnd/>
              <a:tailEnd/>
            </a:ln>
          </p:spPr>
          <p:txBody>
            <a:bodyPr/>
            <a:lstStyle/>
            <a:p>
              <a:endParaRPr lang="en-US"/>
            </a:p>
          </p:txBody>
        </p:sp>
        <p:sp>
          <p:nvSpPr>
            <p:cNvPr id="32081" name="Freeform 513"/>
            <p:cNvSpPr>
              <a:spLocks/>
            </p:cNvSpPr>
            <p:nvPr/>
          </p:nvSpPr>
          <p:spPr bwMode="auto">
            <a:xfrm>
              <a:off x="3143" y="2161"/>
              <a:ext cx="271" cy="302"/>
            </a:xfrm>
            <a:custGeom>
              <a:avLst/>
              <a:gdLst>
                <a:gd name="T0" fmla="*/ 180 w 197"/>
                <a:gd name="T1" fmla="*/ 126 h 216"/>
                <a:gd name="T2" fmla="*/ 168 w 197"/>
                <a:gd name="T3" fmla="*/ 123 h 216"/>
                <a:gd name="T4" fmla="*/ 158 w 197"/>
                <a:gd name="T5" fmla="*/ 110 h 216"/>
                <a:gd name="T6" fmla="*/ 151 w 197"/>
                <a:gd name="T7" fmla="*/ 100 h 216"/>
                <a:gd name="T8" fmla="*/ 145 w 197"/>
                <a:gd name="T9" fmla="*/ 94 h 216"/>
                <a:gd name="T10" fmla="*/ 142 w 197"/>
                <a:gd name="T11" fmla="*/ 84 h 216"/>
                <a:gd name="T12" fmla="*/ 139 w 197"/>
                <a:gd name="T13" fmla="*/ 74 h 216"/>
                <a:gd name="T14" fmla="*/ 132 w 197"/>
                <a:gd name="T15" fmla="*/ 68 h 216"/>
                <a:gd name="T16" fmla="*/ 126 w 197"/>
                <a:gd name="T17" fmla="*/ 58 h 216"/>
                <a:gd name="T18" fmla="*/ 116 w 197"/>
                <a:gd name="T19" fmla="*/ 49 h 216"/>
                <a:gd name="T20" fmla="*/ 106 w 197"/>
                <a:gd name="T21" fmla="*/ 42 h 216"/>
                <a:gd name="T22" fmla="*/ 77 w 197"/>
                <a:gd name="T23" fmla="*/ 33 h 216"/>
                <a:gd name="T24" fmla="*/ 71 w 197"/>
                <a:gd name="T25" fmla="*/ 23 h 216"/>
                <a:gd name="T26" fmla="*/ 61 w 197"/>
                <a:gd name="T27" fmla="*/ 13 h 216"/>
                <a:gd name="T28" fmla="*/ 36 w 197"/>
                <a:gd name="T29" fmla="*/ 0 h 216"/>
                <a:gd name="T30" fmla="*/ 16 w 197"/>
                <a:gd name="T31" fmla="*/ 10 h 216"/>
                <a:gd name="T32" fmla="*/ 23 w 197"/>
                <a:gd name="T33" fmla="*/ 23 h 216"/>
                <a:gd name="T34" fmla="*/ 16 w 197"/>
                <a:gd name="T35" fmla="*/ 29 h 216"/>
                <a:gd name="T36" fmla="*/ 13 w 197"/>
                <a:gd name="T37" fmla="*/ 39 h 216"/>
                <a:gd name="T38" fmla="*/ 0 w 197"/>
                <a:gd name="T39" fmla="*/ 36 h 216"/>
                <a:gd name="T40" fmla="*/ 0 w 197"/>
                <a:gd name="T41" fmla="*/ 55 h 216"/>
                <a:gd name="T42" fmla="*/ 3 w 197"/>
                <a:gd name="T43" fmla="*/ 55 h 216"/>
                <a:gd name="T44" fmla="*/ 16 w 197"/>
                <a:gd name="T45" fmla="*/ 74 h 216"/>
                <a:gd name="T46" fmla="*/ 23 w 197"/>
                <a:gd name="T47" fmla="*/ 91 h 216"/>
                <a:gd name="T48" fmla="*/ 29 w 197"/>
                <a:gd name="T49" fmla="*/ 103 h 216"/>
                <a:gd name="T50" fmla="*/ 36 w 197"/>
                <a:gd name="T51" fmla="*/ 110 h 216"/>
                <a:gd name="T52" fmla="*/ 42 w 197"/>
                <a:gd name="T53" fmla="*/ 136 h 216"/>
                <a:gd name="T54" fmla="*/ 58 w 197"/>
                <a:gd name="T55" fmla="*/ 158 h 216"/>
                <a:gd name="T56" fmla="*/ 65 w 197"/>
                <a:gd name="T57" fmla="*/ 174 h 216"/>
                <a:gd name="T58" fmla="*/ 74 w 197"/>
                <a:gd name="T59" fmla="*/ 190 h 216"/>
                <a:gd name="T60" fmla="*/ 81 w 197"/>
                <a:gd name="T61" fmla="*/ 203 h 216"/>
                <a:gd name="T62" fmla="*/ 84 w 197"/>
                <a:gd name="T63" fmla="*/ 206 h 216"/>
                <a:gd name="T64" fmla="*/ 87 w 197"/>
                <a:gd name="T65" fmla="*/ 197 h 216"/>
                <a:gd name="T66" fmla="*/ 106 w 197"/>
                <a:gd name="T67" fmla="*/ 200 h 216"/>
                <a:gd name="T68" fmla="*/ 113 w 197"/>
                <a:gd name="T69" fmla="*/ 216 h 216"/>
                <a:gd name="T70" fmla="*/ 126 w 197"/>
                <a:gd name="T71" fmla="*/ 200 h 216"/>
                <a:gd name="T72" fmla="*/ 135 w 197"/>
                <a:gd name="T73" fmla="*/ 181 h 216"/>
                <a:gd name="T74" fmla="*/ 151 w 197"/>
                <a:gd name="T75" fmla="*/ 177 h 216"/>
                <a:gd name="T76" fmla="*/ 164 w 197"/>
                <a:gd name="T77" fmla="*/ 171 h 216"/>
                <a:gd name="T78" fmla="*/ 177 w 197"/>
                <a:gd name="T79" fmla="*/ 165 h 216"/>
                <a:gd name="T80" fmla="*/ 190 w 197"/>
                <a:gd name="T81" fmla="*/ 158 h 216"/>
                <a:gd name="T82" fmla="*/ 193 w 197"/>
                <a:gd name="T83" fmla="*/ 145 h 216"/>
                <a:gd name="T84" fmla="*/ 197 w 197"/>
                <a:gd name="T85" fmla="*/ 132 h 216"/>
                <a:gd name="T86" fmla="*/ 190 w 197"/>
                <a:gd name="T87" fmla="*/ 126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7"/>
                <a:gd name="T133" fmla="*/ 0 h 216"/>
                <a:gd name="T134" fmla="*/ 197 w 197"/>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7" h="216">
                  <a:moveTo>
                    <a:pt x="190" y="126"/>
                  </a:moveTo>
                  <a:lnTo>
                    <a:pt x="180" y="126"/>
                  </a:lnTo>
                  <a:lnTo>
                    <a:pt x="174" y="123"/>
                  </a:lnTo>
                  <a:lnTo>
                    <a:pt x="168" y="123"/>
                  </a:lnTo>
                  <a:lnTo>
                    <a:pt x="161" y="119"/>
                  </a:lnTo>
                  <a:lnTo>
                    <a:pt x="158" y="110"/>
                  </a:lnTo>
                  <a:lnTo>
                    <a:pt x="151" y="103"/>
                  </a:lnTo>
                  <a:lnTo>
                    <a:pt x="151" y="100"/>
                  </a:lnTo>
                  <a:lnTo>
                    <a:pt x="148" y="97"/>
                  </a:lnTo>
                  <a:lnTo>
                    <a:pt x="145" y="94"/>
                  </a:lnTo>
                  <a:lnTo>
                    <a:pt x="145" y="91"/>
                  </a:lnTo>
                  <a:lnTo>
                    <a:pt x="142" y="84"/>
                  </a:lnTo>
                  <a:lnTo>
                    <a:pt x="142" y="78"/>
                  </a:lnTo>
                  <a:lnTo>
                    <a:pt x="139" y="74"/>
                  </a:lnTo>
                  <a:lnTo>
                    <a:pt x="139" y="71"/>
                  </a:lnTo>
                  <a:lnTo>
                    <a:pt x="132" y="68"/>
                  </a:lnTo>
                  <a:lnTo>
                    <a:pt x="132" y="62"/>
                  </a:lnTo>
                  <a:lnTo>
                    <a:pt x="126" y="58"/>
                  </a:lnTo>
                  <a:lnTo>
                    <a:pt x="123" y="49"/>
                  </a:lnTo>
                  <a:lnTo>
                    <a:pt x="116" y="49"/>
                  </a:lnTo>
                  <a:lnTo>
                    <a:pt x="113" y="42"/>
                  </a:lnTo>
                  <a:lnTo>
                    <a:pt x="106" y="42"/>
                  </a:lnTo>
                  <a:lnTo>
                    <a:pt x="90" y="39"/>
                  </a:lnTo>
                  <a:lnTo>
                    <a:pt x="77" y="33"/>
                  </a:lnTo>
                  <a:lnTo>
                    <a:pt x="77" y="23"/>
                  </a:lnTo>
                  <a:lnTo>
                    <a:pt x="71" y="23"/>
                  </a:lnTo>
                  <a:lnTo>
                    <a:pt x="71" y="20"/>
                  </a:lnTo>
                  <a:lnTo>
                    <a:pt x="61" y="13"/>
                  </a:lnTo>
                  <a:lnTo>
                    <a:pt x="49" y="7"/>
                  </a:lnTo>
                  <a:lnTo>
                    <a:pt x="36" y="0"/>
                  </a:lnTo>
                  <a:lnTo>
                    <a:pt x="32" y="4"/>
                  </a:lnTo>
                  <a:lnTo>
                    <a:pt x="16" y="10"/>
                  </a:lnTo>
                  <a:lnTo>
                    <a:pt x="26" y="23"/>
                  </a:lnTo>
                  <a:lnTo>
                    <a:pt x="23" y="23"/>
                  </a:lnTo>
                  <a:lnTo>
                    <a:pt x="23" y="29"/>
                  </a:lnTo>
                  <a:lnTo>
                    <a:pt x="16" y="29"/>
                  </a:lnTo>
                  <a:lnTo>
                    <a:pt x="13" y="36"/>
                  </a:lnTo>
                  <a:lnTo>
                    <a:pt x="13" y="39"/>
                  </a:lnTo>
                  <a:lnTo>
                    <a:pt x="0" y="39"/>
                  </a:lnTo>
                  <a:lnTo>
                    <a:pt x="0" y="36"/>
                  </a:lnTo>
                  <a:lnTo>
                    <a:pt x="0" y="49"/>
                  </a:lnTo>
                  <a:lnTo>
                    <a:pt x="0" y="55"/>
                  </a:lnTo>
                  <a:lnTo>
                    <a:pt x="0" y="52"/>
                  </a:lnTo>
                  <a:lnTo>
                    <a:pt x="3" y="55"/>
                  </a:lnTo>
                  <a:lnTo>
                    <a:pt x="10" y="68"/>
                  </a:lnTo>
                  <a:lnTo>
                    <a:pt x="16" y="74"/>
                  </a:lnTo>
                  <a:lnTo>
                    <a:pt x="20" y="84"/>
                  </a:lnTo>
                  <a:lnTo>
                    <a:pt x="23" y="91"/>
                  </a:lnTo>
                  <a:lnTo>
                    <a:pt x="26" y="97"/>
                  </a:lnTo>
                  <a:lnTo>
                    <a:pt x="29" y="103"/>
                  </a:lnTo>
                  <a:lnTo>
                    <a:pt x="32" y="103"/>
                  </a:lnTo>
                  <a:lnTo>
                    <a:pt x="36" y="110"/>
                  </a:lnTo>
                  <a:lnTo>
                    <a:pt x="45" y="129"/>
                  </a:lnTo>
                  <a:lnTo>
                    <a:pt x="42" y="136"/>
                  </a:lnTo>
                  <a:lnTo>
                    <a:pt x="49" y="152"/>
                  </a:lnTo>
                  <a:lnTo>
                    <a:pt x="58" y="158"/>
                  </a:lnTo>
                  <a:lnTo>
                    <a:pt x="61" y="165"/>
                  </a:lnTo>
                  <a:lnTo>
                    <a:pt x="65" y="174"/>
                  </a:lnTo>
                  <a:lnTo>
                    <a:pt x="71" y="187"/>
                  </a:lnTo>
                  <a:lnTo>
                    <a:pt x="74" y="190"/>
                  </a:lnTo>
                  <a:lnTo>
                    <a:pt x="77" y="197"/>
                  </a:lnTo>
                  <a:lnTo>
                    <a:pt x="81" y="203"/>
                  </a:lnTo>
                  <a:lnTo>
                    <a:pt x="81" y="206"/>
                  </a:lnTo>
                  <a:lnTo>
                    <a:pt x="84" y="206"/>
                  </a:lnTo>
                  <a:lnTo>
                    <a:pt x="84" y="203"/>
                  </a:lnTo>
                  <a:lnTo>
                    <a:pt x="87" y="197"/>
                  </a:lnTo>
                  <a:lnTo>
                    <a:pt x="97" y="193"/>
                  </a:lnTo>
                  <a:lnTo>
                    <a:pt x="106" y="200"/>
                  </a:lnTo>
                  <a:lnTo>
                    <a:pt x="113" y="203"/>
                  </a:lnTo>
                  <a:lnTo>
                    <a:pt x="113" y="216"/>
                  </a:lnTo>
                  <a:lnTo>
                    <a:pt x="119" y="206"/>
                  </a:lnTo>
                  <a:lnTo>
                    <a:pt x="126" y="200"/>
                  </a:lnTo>
                  <a:lnTo>
                    <a:pt x="129" y="190"/>
                  </a:lnTo>
                  <a:lnTo>
                    <a:pt x="135" y="181"/>
                  </a:lnTo>
                  <a:lnTo>
                    <a:pt x="142" y="181"/>
                  </a:lnTo>
                  <a:lnTo>
                    <a:pt x="151" y="177"/>
                  </a:lnTo>
                  <a:lnTo>
                    <a:pt x="158" y="174"/>
                  </a:lnTo>
                  <a:lnTo>
                    <a:pt x="164" y="171"/>
                  </a:lnTo>
                  <a:lnTo>
                    <a:pt x="171" y="168"/>
                  </a:lnTo>
                  <a:lnTo>
                    <a:pt x="177" y="165"/>
                  </a:lnTo>
                  <a:lnTo>
                    <a:pt x="184" y="161"/>
                  </a:lnTo>
                  <a:lnTo>
                    <a:pt x="190" y="158"/>
                  </a:lnTo>
                  <a:lnTo>
                    <a:pt x="193" y="152"/>
                  </a:lnTo>
                  <a:lnTo>
                    <a:pt x="193" y="145"/>
                  </a:lnTo>
                  <a:lnTo>
                    <a:pt x="193" y="139"/>
                  </a:lnTo>
                  <a:lnTo>
                    <a:pt x="197" y="132"/>
                  </a:lnTo>
                  <a:lnTo>
                    <a:pt x="190" y="126"/>
                  </a:lnTo>
                </a:path>
              </a:pathLst>
            </a:custGeom>
            <a:noFill/>
            <a:ln w="0">
              <a:solidFill>
                <a:srgbClr val="7F7F7F"/>
              </a:solidFill>
              <a:round/>
              <a:headEnd/>
              <a:tailEnd/>
            </a:ln>
          </p:spPr>
          <p:txBody>
            <a:bodyPr/>
            <a:lstStyle/>
            <a:p>
              <a:endParaRPr lang="en-US"/>
            </a:p>
          </p:txBody>
        </p:sp>
        <p:sp>
          <p:nvSpPr>
            <p:cNvPr id="32082" name="Freeform 514"/>
            <p:cNvSpPr>
              <a:spLocks/>
            </p:cNvSpPr>
            <p:nvPr/>
          </p:nvSpPr>
          <p:spPr bwMode="auto">
            <a:xfrm>
              <a:off x="3356" y="1919"/>
              <a:ext cx="215" cy="152"/>
            </a:xfrm>
            <a:custGeom>
              <a:avLst/>
              <a:gdLst>
                <a:gd name="T0" fmla="*/ 74 w 157"/>
                <a:gd name="T1" fmla="*/ 25 h 109"/>
                <a:gd name="T2" fmla="*/ 61 w 157"/>
                <a:gd name="T3" fmla="*/ 25 h 109"/>
                <a:gd name="T4" fmla="*/ 48 w 157"/>
                <a:gd name="T5" fmla="*/ 22 h 109"/>
                <a:gd name="T6" fmla="*/ 38 w 157"/>
                <a:gd name="T7" fmla="*/ 13 h 109"/>
                <a:gd name="T8" fmla="*/ 25 w 157"/>
                <a:gd name="T9" fmla="*/ 3 h 109"/>
                <a:gd name="T10" fmla="*/ 16 w 157"/>
                <a:gd name="T11" fmla="*/ 3 h 109"/>
                <a:gd name="T12" fmla="*/ 3 w 157"/>
                <a:gd name="T13" fmla="*/ 6 h 109"/>
                <a:gd name="T14" fmla="*/ 3 w 157"/>
                <a:gd name="T15" fmla="*/ 19 h 109"/>
                <a:gd name="T16" fmla="*/ 6 w 157"/>
                <a:gd name="T17" fmla="*/ 42 h 109"/>
                <a:gd name="T18" fmla="*/ 19 w 157"/>
                <a:gd name="T19" fmla="*/ 54 h 109"/>
                <a:gd name="T20" fmla="*/ 16 w 157"/>
                <a:gd name="T21" fmla="*/ 48 h 109"/>
                <a:gd name="T22" fmla="*/ 19 w 157"/>
                <a:gd name="T23" fmla="*/ 45 h 109"/>
                <a:gd name="T24" fmla="*/ 22 w 157"/>
                <a:gd name="T25" fmla="*/ 42 h 109"/>
                <a:gd name="T26" fmla="*/ 29 w 157"/>
                <a:gd name="T27" fmla="*/ 42 h 109"/>
                <a:gd name="T28" fmla="*/ 25 w 157"/>
                <a:gd name="T29" fmla="*/ 38 h 109"/>
                <a:gd name="T30" fmla="*/ 35 w 157"/>
                <a:gd name="T31" fmla="*/ 42 h 109"/>
                <a:gd name="T32" fmla="*/ 42 w 157"/>
                <a:gd name="T33" fmla="*/ 48 h 109"/>
                <a:gd name="T34" fmla="*/ 42 w 157"/>
                <a:gd name="T35" fmla="*/ 48 h 109"/>
                <a:gd name="T36" fmla="*/ 45 w 157"/>
                <a:gd name="T37" fmla="*/ 54 h 109"/>
                <a:gd name="T38" fmla="*/ 58 w 157"/>
                <a:gd name="T39" fmla="*/ 54 h 109"/>
                <a:gd name="T40" fmla="*/ 64 w 157"/>
                <a:gd name="T41" fmla="*/ 61 h 109"/>
                <a:gd name="T42" fmla="*/ 67 w 157"/>
                <a:gd name="T43" fmla="*/ 71 h 109"/>
                <a:gd name="T44" fmla="*/ 80 w 157"/>
                <a:gd name="T45" fmla="*/ 80 h 109"/>
                <a:gd name="T46" fmla="*/ 90 w 157"/>
                <a:gd name="T47" fmla="*/ 87 h 109"/>
                <a:gd name="T48" fmla="*/ 103 w 157"/>
                <a:gd name="T49" fmla="*/ 93 h 109"/>
                <a:gd name="T50" fmla="*/ 109 w 157"/>
                <a:gd name="T51" fmla="*/ 99 h 109"/>
                <a:gd name="T52" fmla="*/ 109 w 157"/>
                <a:gd name="T53" fmla="*/ 106 h 109"/>
                <a:gd name="T54" fmla="*/ 122 w 157"/>
                <a:gd name="T55" fmla="*/ 106 h 109"/>
                <a:gd name="T56" fmla="*/ 122 w 157"/>
                <a:gd name="T57" fmla="*/ 103 h 109"/>
                <a:gd name="T58" fmla="*/ 119 w 157"/>
                <a:gd name="T59" fmla="*/ 90 h 109"/>
                <a:gd name="T60" fmla="*/ 116 w 157"/>
                <a:gd name="T61" fmla="*/ 83 h 109"/>
                <a:gd name="T62" fmla="*/ 112 w 157"/>
                <a:gd name="T63" fmla="*/ 80 h 109"/>
                <a:gd name="T64" fmla="*/ 122 w 157"/>
                <a:gd name="T65" fmla="*/ 77 h 109"/>
                <a:gd name="T66" fmla="*/ 125 w 157"/>
                <a:gd name="T67" fmla="*/ 71 h 109"/>
                <a:gd name="T68" fmla="*/ 125 w 157"/>
                <a:gd name="T69" fmla="*/ 64 h 109"/>
                <a:gd name="T70" fmla="*/ 132 w 157"/>
                <a:gd name="T71" fmla="*/ 58 h 109"/>
                <a:gd name="T72" fmla="*/ 138 w 157"/>
                <a:gd name="T73" fmla="*/ 61 h 109"/>
                <a:gd name="T74" fmla="*/ 135 w 157"/>
                <a:gd name="T75" fmla="*/ 67 h 109"/>
                <a:gd name="T76" fmla="*/ 138 w 157"/>
                <a:gd name="T77" fmla="*/ 67 h 109"/>
                <a:gd name="T78" fmla="*/ 151 w 157"/>
                <a:gd name="T79" fmla="*/ 67 h 109"/>
                <a:gd name="T80" fmla="*/ 157 w 157"/>
                <a:gd name="T81" fmla="*/ 61 h 109"/>
                <a:gd name="T82" fmla="*/ 145 w 157"/>
                <a:gd name="T83" fmla="*/ 54 h 109"/>
                <a:gd name="T84" fmla="*/ 141 w 157"/>
                <a:gd name="T85" fmla="*/ 51 h 109"/>
                <a:gd name="T86" fmla="*/ 135 w 157"/>
                <a:gd name="T87" fmla="*/ 54 h 109"/>
                <a:gd name="T88" fmla="*/ 128 w 157"/>
                <a:gd name="T89" fmla="*/ 51 h 109"/>
                <a:gd name="T90" fmla="*/ 135 w 157"/>
                <a:gd name="T91" fmla="*/ 45 h 109"/>
                <a:gd name="T92" fmla="*/ 132 w 157"/>
                <a:gd name="T93" fmla="*/ 42 h 109"/>
                <a:gd name="T94" fmla="*/ 128 w 157"/>
                <a:gd name="T95" fmla="*/ 45 h 109"/>
                <a:gd name="T96" fmla="*/ 122 w 157"/>
                <a:gd name="T97" fmla="*/ 51 h 109"/>
                <a:gd name="T98" fmla="*/ 112 w 157"/>
                <a:gd name="T99" fmla="*/ 54 h 109"/>
                <a:gd name="T100" fmla="*/ 99 w 157"/>
                <a:gd name="T101" fmla="*/ 48 h 109"/>
                <a:gd name="T102" fmla="*/ 93 w 157"/>
                <a:gd name="T103" fmla="*/ 42 h 109"/>
                <a:gd name="T104" fmla="*/ 90 w 157"/>
                <a:gd name="T105" fmla="*/ 35 h 109"/>
                <a:gd name="T106" fmla="*/ 87 w 157"/>
                <a:gd name="T107" fmla="*/ 29 h 1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7"/>
                <a:gd name="T163" fmla="*/ 0 h 109"/>
                <a:gd name="T164" fmla="*/ 157 w 157"/>
                <a:gd name="T165" fmla="*/ 109 h 1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7" h="109">
                  <a:moveTo>
                    <a:pt x="77" y="22"/>
                  </a:moveTo>
                  <a:lnTo>
                    <a:pt x="74" y="25"/>
                  </a:lnTo>
                  <a:lnTo>
                    <a:pt x="67" y="25"/>
                  </a:lnTo>
                  <a:lnTo>
                    <a:pt x="61" y="25"/>
                  </a:lnTo>
                  <a:lnTo>
                    <a:pt x="54" y="25"/>
                  </a:lnTo>
                  <a:lnTo>
                    <a:pt x="48" y="22"/>
                  </a:lnTo>
                  <a:lnTo>
                    <a:pt x="45" y="19"/>
                  </a:lnTo>
                  <a:lnTo>
                    <a:pt x="38" y="13"/>
                  </a:lnTo>
                  <a:lnTo>
                    <a:pt x="35" y="9"/>
                  </a:lnTo>
                  <a:lnTo>
                    <a:pt x="25" y="3"/>
                  </a:lnTo>
                  <a:lnTo>
                    <a:pt x="19" y="0"/>
                  </a:lnTo>
                  <a:lnTo>
                    <a:pt x="16" y="3"/>
                  </a:lnTo>
                  <a:lnTo>
                    <a:pt x="9" y="3"/>
                  </a:lnTo>
                  <a:lnTo>
                    <a:pt x="3" y="6"/>
                  </a:lnTo>
                  <a:lnTo>
                    <a:pt x="0" y="9"/>
                  </a:lnTo>
                  <a:lnTo>
                    <a:pt x="3" y="19"/>
                  </a:lnTo>
                  <a:lnTo>
                    <a:pt x="6" y="32"/>
                  </a:lnTo>
                  <a:lnTo>
                    <a:pt x="6" y="42"/>
                  </a:lnTo>
                  <a:lnTo>
                    <a:pt x="9" y="54"/>
                  </a:lnTo>
                  <a:lnTo>
                    <a:pt x="19" y="54"/>
                  </a:lnTo>
                  <a:lnTo>
                    <a:pt x="16" y="48"/>
                  </a:lnTo>
                  <a:lnTo>
                    <a:pt x="19" y="45"/>
                  </a:lnTo>
                  <a:lnTo>
                    <a:pt x="22" y="42"/>
                  </a:lnTo>
                  <a:lnTo>
                    <a:pt x="25" y="38"/>
                  </a:lnTo>
                  <a:lnTo>
                    <a:pt x="29" y="42"/>
                  </a:lnTo>
                  <a:lnTo>
                    <a:pt x="25" y="38"/>
                  </a:lnTo>
                  <a:lnTo>
                    <a:pt x="29" y="35"/>
                  </a:lnTo>
                  <a:lnTo>
                    <a:pt x="35" y="42"/>
                  </a:lnTo>
                  <a:lnTo>
                    <a:pt x="42" y="42"/>
                  </a:lnTo>
                  <a:lnTo>
                    <a:pt x="42" y="48"/>
                  </a:lnTo>
                  <a:lnTo>
                    <a:pt x="45" y="48"/>
                  </a:lnTo>
                  <a:lnTo>
                    <a:pt x="42" y="48"/>
                  </a:lnTo>
                  <a:lnTo>
                    <a:pt x="45" y="54"/>
                  </a:lnTo>
                  <a:lnTo>
                    <a:pt x="54" y="58"/>
                  </a:lnTo>
                  <a:lnTo>
                    <a:pt x="58" y="54"/>
                  </a:lnTo>
                  <a:lnTo>
                    <a:pt x="61" y="58"/>
                  </a:lnTo>
                  <a:lnTo>
                    <a:pt x="64" y="61"/>
                  </a:lnTo>
                  <a:lnTo>
                    <a:pt x="67" y="64"/>
                  </a:lnTo>
                  <a:lnTo>
                    <a:pt x="67" y="71"/>
                  </a:lnTo>
                  <a:lnTo>
                    <a:pt x="71" y="74"/>
                  </a:lnTo>
                  <a:lnTo>
                    <a:pt x="80" y="80"/>
                  </a:lnTo>
                  <a:lnTo>
                    <a:pt x="83" y="83"/>
                  </a:lnTo>
                  <a:lnTo>
                    <a:pt x="90" y="87"/>
                  </a:lnTo>
                  <a:lnTo>
                    <a:pt x="99" y="93"/>
                  </a:lnTo>
                  <a:lnTo>
                    <a:pt x="103" y="93"/>
                  </a:lnTo>
                  <a:lnTo>
                    <a:pt x="109" y="96"/>
                  </a:lnTo>
                  <a:lnTo>
                    <a:pt x="109" y="99"/>
                  </a:lnTo>
                  <a:lnTo>
                    <a:pt x="109" y="106"/>
                  </a:lnTo>
                  <a:lnTo>
                    <a:pt x="122" y="109"/>
                  </a:lnTo>
                  <a:lnTo>
                    <a:pt x="122" y="106"/>
                  </a:lnTo>
                  <a:lnTo>
                    <a:pt x="122" y="103"/>
                  </a:lnTo>
                  <a:lnTo>
                    <a:pt x="125" y="96"/>
                  </a:lnTo>
                  <a:lnTo>
                    <a:pt x="119" y="90"/>
                  </a:lnTo>
                  <a:lnTo>
                    <a:pt x="119" y="83"/>
                  </a:lnTo>
                  <a:lnTo>
                    <a:pt x="116" y="83"/>
                  </a:lnTo>
                  <a:lnTo>
                    <a:pt x="112" y="80"/>
                  </a:lnTo>
                  <a:lnTo>
                    <a:pt x="112" y="77"/>
                  </a:lnTo>
                  <a:lnTo>
                    <a:pt x="122" y="77"/>
                  </a:lnTo>
                  <a:lnTo>
                    <a:pt x="122" y="71"/>
                  </a:lnTo>
                  <a:lnTo>
                    <a:pt x="125" y="71"/>
                  </a:lnTo>
                  <a:lnTo>
                    <a:pt x="125" y="64"/>
                  </a:lnTo>
                  <a:lnTo>
                    <a:pt x="128" y="64"/>
                  </a:lnTo>
                  <a:lnTo>
                    <a:pt x="132" y="58"/>
                  </a:lnTo>
                  <a:lnTo>
                    <a:pt x="135" y="58"/>
                  </a:lnTo>
                  <a:lnTo>
                    <a:pt x="138" y="61"/>
                  </a:lnTo>
                  <a:lnTo>
                    <a:pt x="135" y="64"/>
                  </a:lnTo>
                  <a:lnTo>
                    <a:pt x="135" y="67"/>
                  </a:lnTo>
                  <a:lnTo>
                    <a:pt x="138" y="71"/>
                  </a:lnTo>
                  <a:lnTo>
                    <a:pt x="138" y="67"/>
                  </a:lnTo>
                  <a:lnTo>
                    <a:pt x="148" y="67"/>
                  </a:lnTo>
                  <a:lnTo>
                    <a:pt x="151" y="67"/>
                  </a:lnTo>
                  <a:lnTo>
                    <a:pt x="154" y="64"/>
                  </a:lnTo>
                  <a:lnTo>
                    <a:pt x="157" y="61"/>
                  </a:lnTo>
                  <a:lnTo>
                    <a:pt x="148" y="58"/>
                  </a:lnTo>
                  <a:lnTo>
                    <a:pt x="145" y="54"/>
                  </a:lnTo>
                  <a:lnTo>
                    <a:pt x="141" y="51"/>
                  </a:lnTo>
                  <a:lnTo>
                    <a:pt x="141" y="58"/>
                  </a:lnTo>
                  <a:lnTo>
                    <a:pt x="135" y="54"/>
                  </a:lnTo>
                  <a:lnTo>
                    <a:pt x="128" y="51"/>
                  </a:lnTo>
                  <a:lnTo>
                    <a:pt x="135" y="45"/>
                  </a:lnTo>
                  <a:lnTo>
                    <a:pt x="135" y="42"/>
                  </a:lnTo>
                  <a:lnTo>
                    <a:pt x="132" y="42"/>
                  </a:lnTo>
                  <a:lnTo>
                    <a:pt x="132" y="45"/>
                  </a:lnTo>
                  <a:lnTo>
                    <a:pt x="128" y="45"/>
                  </a:lnTo>
                  <a:lnTo>
                    <a:pt x="128" y="48"/>
                  </a:lnTo>
                  <a:lnTo>
                    <a:pt x="122" y="51"/>
                  </a:lnTo>
                  <a:lnTo>
                    <a:pt x="119" y="58"/>
                  </a:lnTo>
                  <a:lnTo>
                    <a:pt x="112" y="54"/>
                  </a:lnTo>
                  <a:lnTo>
                    <a:pt x="103" y="58"/>
                  </a:lnTo>
                  <a:lnTo>
                    <a:pt x="99" y="48"/>
                  </a:lnTo>
                  <a:lnTo>
                    <a:pt x="93" y="48"/>
                  </a:lnTo>
                  <a:lnTo>
                    <a:pt x="93" y="42"/>
                  </a:lnTo>
                  <a:lnTo>
                    <a:pt x="90" y="35"/>
                  </a:lnTo>
                  <a:lnTo>
                    <a:pt x="87" y="29"/>
                  </a:lnTo>
                  <a:lnTo>
                    <a:pt x="77" y="22"/>
                  </a:lnTo>
                  <a:close/>
                </a:path>
              </a:pathLst>
            </a:custGeom>
            <a:solidFill>
              <a:srgbClr val="CCCCCC"/>
            </a:solidFill>
            <a:ln w="9525">
              <a:noFill/>
              <a:round/>
              <a:headEnd/>
              <a:tailEnd/>
            </a:ln>
          </p:spPr>
          <p:txBody>
            <a:bodyPr/>
            <a:lstStyle/>
            <a:p>
              <a:endParaRPr lang="en-US"/>
            </a:p>
          </p:txBody>
        </p:sp>
        <p:sp>
          <p:nvSpPr>
            <p:cNvPr id="32083" name="Freeform 515"/>
            <p:cNvSpPr>
              <a:spLocks/>
            </p:cNvSpPr>
            <p:nvPr/>
          </p:nvSpPr>
          <p:spPr bwMode="auto">
            <a:xfrm>
              <a:off x="3356" y="1919"/>
              <a:ext cx="215" cy="152"/>
            </a:xfrm>
            <a:custGeom>
              <a:avLst/>
              <a:gdLst>
                <a:gd name="T0" fmla="*/ 74 w 157"/>
                <a:gd name="T1" fmla="*/ 25 h 109"/>
                <a:gd name="T2" fmla="*/ 61 w 157"/>
                <a:gd name="T3" fmla="*/ 25 h 109"/>
                <a:gd name="T4" fmla="*/ 48 w 157"/>
                <a:gd name="T5" fmla="*/ 22 h 109"/>
                <a:gd name="T6" fmla="*/ 38 w 157"/>
                <a:gd name="T7" fmla="*/ 13 h 109"/>
                <a:gd name="T8" fmla="*/ 25 w 157"/>
                <a:gd name="T9" fmla="*/ 3 h 109"/>
                <a:gd name="T10" fmla="*/ 16 w 157"/>
                <a:gd name="T11" fmla="*/ 3 h 109"/>
                <a:gd name="T12" fmla="*/ 3 w 157"/>
                <a:gd name="T13" fmla="*/ 6 h 109"/>
                <a:gd name="T14" fmla="*/ 3 w 157"/>
                <a:gd name="T15" fmla="*/ 19 h 109"/>
                <a:gd name="T16" fmla="*/ 6 w 157"/>
                <a:gd name="T17" fmla="*/ 42 h 109"/>
                <a:gd name="T18" fmla="*/ 19 w 157"/>
                <a:gd name="T19" fmla="*/ 54 h 109"/>
                <a:gd name="T20" fmla="*/ 16 w 157"/>
                <a:gd name="T21" fmla="*/ 48 h 109"/>
                <a:gd name="T22" fmla="*/ 19 w 157"/>
                <a:gd name="T23" fmla="*/ 45 h 109"/>
                <a:gd name="T24" fmla="*/ 22 w 157"/>
                <a:gd name="T25" fmla="*/ 42 h 109"/>
                <a:gd name="T26" fmla="*/ 29 w 157"/>
                <a:gd name="T27" fmla="*/ 42 h 109"/>
                <a:gd name="T28" fmla="*/ 25 w 157"/>
                <a:gd name="T29" fmla="*/ 38 h 109"/>
                <a:gd name="T30" fmla="*/ 35 w 157"/>
                <a:gd name="T31" fmla="*/ 42 h 109"/>
                <a:gd name="T32" fmla="*/ 42 w 157"/>
                <a:gd name="T33" fmla="*/ 48 h 109"/>
                <a:gd name="T34" fmla="*/ 42 w 157"/>
                <a:gd name="T35" fmla="*/ 48 h 109"/>
                <a:gd name="T36" fmla="*/ 45 w 157"/>
                <a:gd name="T37" fmla="*/ 54 h 109"/>
                <a:gd name="T38" fmla="*/ 58 w 157"/>
                <a:gd name="T39" fmla="*/ 54 h 109"/>
                <a:gd name="T40" fmla="*/ 64 w 157"/>
                <a:gd name="T41" fmla="*/ 61 h 109"/>
                <a:gd name="T42" fmla="*/ 67 w 157"/>
                <a:gd name="T43" fmla="*/ 71 h 109"/>
                <a:gd name="T44" fmla="*/ 80 w 157"/>
                <a:gd name="T45" fmla="*/ 80 h 109"/>
                <a:gd name="T46" fmla="*/ 90 w 157"/>
                <a:gd name="T47" fmla="*/ 87 h 109"/>
                <a:gd name="T48" fmla="*/ 103 w 157"/>
                <a:gd name="T49" fmla="*/ 93 h 109"/>
                <a:gd name="T50" fmla="*/ 109 w 157"/>
                <a:gd name="T51" fmla="*/ 99 h 109"/>
                <a:gd name="T52" fmla="*/ 109 w 157"/>
                <a:gd name="T53" fmla="*/ 106 h 109"/>
                <a:gd name="T54" fmla="*/ 122 w 157"/>
                <a:gd name="T55" fmla="*/ 106 h 109"/>
                <a:gd name="T56" fmla="*/ 122 w 157"/>
                <a:gd name="T57" fmla="*/ 103 h 109"/>
                <a:gd name="T58" fmla="*/ 119 w 157"/>
                <a:gd name="T59" fmla="*/ 90 h 109"/>
                <a:gd name="T60" fmla="*/ 116 w 157"/>
                <a:gd name="T61" fmla="*/ 83 h 109"/>
                <a:gd name="T62" fmla="*/ 112 w 157"/>
                <a:gd name="T63" fmla="*/ 80 h 109"/>
                <a:gd name="T64" fmla="*/ 122 w 157"/>
                <a:gd name="T65" fmla="*/ 77 h 109"/>
                <a:gd name="T66" fmla="*/ 125 w 157"/>
                <a:gd name="T67" fmla="*/ 71 h 109"/>
                <a:gd name="T68" fmla="*/ 125 w 157"/>
                <a:gd name="T69" fmla="*/ 64 h 109"/>
                <a:gd name="T70" fmla="*/ 132 w 157"/>
                <a:gd name="T71" fmla="*/ 58 h 109"/>
                <a:gd name="T72" fmla="*/ 138 w 157"/>
                <a:gd name="T73" fmla="*/ 61 h 109"/>
                <a:gd name="T74" fmla="*/ 135 w 157"/>
                <a:gd name="T75" fmla="*/ 67 h 109"/>
                <a:gd name="T76" fmla="*/ 138 w 157"/>
                <a:gd name="T77" fmla="*/ 67 h 109"/>
                <a:gd name="T78" fmla="*/ 151 w 157"/>
                <a:gd name="T79" fmla="*/ 67 h 109"/>
                <a:gd name="T80" fmla="*/ 157 w 157"/>
                <a:gd name="T81" fmla="*/ 61 h 109"/>
                <a:gd name="T82" fmla="*/ 145 w 157"/>
                <a:gd name="T83" fmla="*/ 54 h 109"/>
                <a:gd name="T84" fmla="*/ 141 w 157"/>
                <a:gd name="T85" fmla="*/ 51 h 109"/>
                <a:gd name="T86" fmla="*/ 135 w 157"/>
                <a:gd name="T87" fmla="*/ 54 h 109"/>
                <a:gd name="T88" fmla="*/ 128 w 157"/>
                <a:gd name="T89" fmla="*/ 51 h 109"/>
                <a:gd name="T90" fmla="*/ 135 w 157"/>
                <a:gd name="T91" fmla="*/ 45 h 109"/>
                <a:gd name="T92" fmla="*/ 132 w 157"/>
                <a:gd name="T93" fmla="*/ 42 h 109"/>
                <a:gd name="T94" fmla="*/ 128 w 157"/>
                <a:gd name="T95" fmla="*/ 45 h 109"/>
                <a:gd name="T96" fmla="*/ 122 w 157"/>
                <a:gd name="T97" fmla="*/ 51 h 109"/>
                <a:gd name="T98" fmla="*/ 112 w 157"/>
                <a:gd name="T99" fmla="*/ 54 h 109"/>
                <a:gd name="T100" fmla="*/ 99 w 157"/>
                <a:gd name="T101" fmla="*/ 48 h 109"/>
                <a:gd name="T102" fmla="*/ 93 w 157"/>
                <a:gd name="T103" fmla="*/ 42 h 109"/>
                <a:gd name="T104" fmla="*/ 90 w 157"/>
                <a:gd name="T105" fmla="*/ 35 h 109"/>
                <a:gd name="T106" fmla="*/ 87 w 157"/>
                <a:gd name="T107" fmla="*/ 29 h 109"/>
                <a:gd name="T108" fmla="*/ 77 w 157"/>
                <a:gd name="T109" fmla="*/ 22 h 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7"/>
                <a:gd name="T166" fmla="*/ 0 h 109"/>
                <a:gd name="T167" fmla="*/ 157 w 157"/>
                <a:gd name="T168" fmla="*/ 109 h 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7" h="109">
                  <a:moveTo>
                    <a:pt x="77" y="22"/>
                  </a:moveTo>
                  <a:lnTo>
                    <a:pt x="74" y="25"/>
                  </a:lnTo>
                  <a:lnTo>
                    <a:pt x="67" y="25"/>
                  </a:lnTo>
                  <a:lnTo>
                    <a:pt x="61" y="25"/>
                  </a:lnTo>
                  <a:lnTo>
                    <a:pt x="54" y="25"/>
                  </a:lnTo>
                  <a:lnTo>
                    <a:pt x="48" y="22"/>
                  </a:lnTo>
                  <a:lnTo>
                    <a:pt x="45" y="19"/>
                  </a:lnTo>
                  <a:lnTo>
                    <a:pt x="38" y="13"/>
                  </a:lnTo>
                  <a:lnTo>
                    <a:pt x="35" y="9"/>
                  </a:lnTo>
                  <a:lnTo>
                    <a:pt x="25" y="3"/>
                  </a:lnTo>
                  <a:lnTo>
                    <a:pt x="19" y="0"/>
                  </a:lnTo>
                  <a:lnTo>
                    <a:pt x="16" y="3"/>
                  </a:lnTo>
                  <a:lnTo>
                    <a:pt x="9" y="3"/>
                  </a:lnTo>
                  <a:lnTo>
                    <a:pt x="3" y="6"/>
                  </a:lnTo>
                  <a:lnTo>
                    <a:pt x="0" y="9"/>
                  </a:lnTo>
                  <a:lnTo>
                    <a:pt x="3" y="19"/>
                  </a:lnTo>
                  <a:lnTo>
                    <a:pt x="6" y="32"/>
                  </a:lnTo>
                  <a:lnTo>
                    <a:pt x="6" y="42"/>
                  </a:lnTo>
                  <a:lnTo>
                    <a:pt x="9" y="54"/>
                  </a:lnTo>
                  <a:lnTo>
                    <a:pt x="19" y="54"/>
                  </a:lnTo>
                  <a:lnTo>
                    <a:pt x="16" y="48"/>
                  </a:lnTo>
                  <a:lnTo>
                    <a:pt x="19" y="45"/>
                  </a:lnTo>
                  <a:lnTo>
                    <a:pt x="22" y="42"/>
                  </a:lnTo>
                  <a:lnTo>
                    <a:pt x="25" y="38"/>
                  </a:lnTo>
                  <a:lnTo>
                    <a:pt x="29" y="42"/>
                  </a:lnTo>
                  <a:lnTo>
                    <a:pt x="25" y="38"/>
                  </a:lnTo>
                  <a:lnTo>
                    <a:pt x="29" y="35"/>
                  </a:lnTo>
                  <a:lnTo>
                    <a:pt x="35" y="42"/>
                  </a:lnTo>
                  <a:lnTo>
                    <a:pt x="42" y="42"/>
                  </a:lnTo>
                  <a:lnTo>
                    <a:pt x="42" y="48"/>
                  </a:lnTo>
                  <a:lnTo>
                    <a:pt x="45" y="48"/>
                  </a:lnTo>
                  <a:lnTo>
                    <a:pt x="42" y="48"/>
                  </a:lnTo>
                  <a:lnTo>
                    <a:pt x="45" y="54"/>
                  </a:lnTo>
                  <a:lnTo>
                    <a:pt x="54" y="58"/>
                  </a:lnTo>
                  <a:lnTo>
                    <a:pt x="58" y="54"/>
                  </a:lnTo>
                  <a:lnTo>
                    <a:pt x="61" y="58"/>
                  </a:lnTo>
                  <a:lnTo>
                    <a:pt x="64" y="61"/>
                  </a:lnTo>
                  <a:lnTo>
                    <a:pt x="67" y="64"/>
                  </a:lnTo>
                  <a:lnTo>
                    <a:pt x="67" y="71"/>
                  </a:lnTo>
                  <a:lnTo>
                    <a:pt x="71" y="74"/>
                  </a:lnTo>
                  <a:lnTo>
                    <a:pt x="80" y="80"/>
                  </a:lnTo>
                  <a:lnTo>
                    <a:pt x="83" y="83"/>
                  </a:lnTo>
                  <a:lnTo>
                    <a:pt x="90" y="87"/>
                  </a:lnTo>
                  <a:lnTo>
                    <a:pt x="99" y="93"/>
                  </a:lnTo>
                  <a:lnTo>
                    <a:pt x="103" y="93"/>
                  </a:lnTo>
                  <a:lnTo>
                    <a:pt x="109" y="96"/>
                  </a:lnTo>
                  <a:lnTo>
                    <a:pt x="109" y="99"/>
                  </a:lnTo>
                  <a:lnTo>
                    <a:pt x="109" y="106"/>
                  </a:lnTo>
                  <a:lnTo>
                    <a:pt x="122" y="109"/>
                  </a:lnTo>
                  <a:lnTo>
                    <a:pt x="122" y="106"/>
                  </a:lnTo>
                  <a:lnTo>
                    <a:pt x="122" y="103"/>
                  </a:lnTo>
                  <a:lnTo>
                    <a:pt x="125" y="96"/>
                  </a:lnTo>
                  <a:lnTo>
                    <a:pt x="119" y="90"/>
                  </a:lnTo>
                  <a:lnTo>
                    <a:pt x="119" y="83"/>
                  </a:lnTo>
                  <a:lnTo>
                    <a:pt x="116" y="83"/>
                  </a:lnTo>
                  <a:lnTo>
                    <a:pt x="112" y="80"/>
                  </a:lnTo>
                  <a:lnTo>
                    <a:pt x="112" y="77"/>
                  </a:lnTo>
                  <a:lnTo>
                    <a:pt x="122" y="77"/>
                  </a:lnTo>
                  <a:lnTo>
                    <a:pt x="122" y="71"/>
                  </a:lnTo>
                  <a:lnTo>
                    <a:pt x="125" y="71"/>
                  </a:lnTo>
                  <a:lnTo>
                    <a:pt x="125" y="64"/>
                  </a:lnTo>
                  <a:lnTo>
                    <a:pt x="128" y="64"/>
                  </a:lnTo>
                  <a:lnTo>
                    <a:pt x="132" y="58"/>
                  </a:lnTo>
                  <a:lnTo>
                    <a:pt x="135" y="58"/>
                  </a:lnTo>
                  <a:lnTo>
                    <a:pt x="138" y="61"/>
                  </a:lnTo>
                  <a:lnTo>
                    <a:pt x="135" y="64"/>
                  </a:lnTo>
                  <a:lnTo>
                    <a:pt x="135" y="67"/>
                  </a:lnTo>
                  <a:lnTo>
                    <a:pt x="138" y="71"/>
                  </a:lnTo>
                  <a:lnTo>
                    <a:pt x="138" y="67"/>
                  </a:lnTo>
                  <a:lnTo>
                    <a:pt x="148" y="67"/>
                  </a:lnTo>
                  <a:lnTo>
                    <a:pt x="151" y="67"/>
                  </a:lnTo>
                  <a:lnTo>
                    <a:pt x="154" y="64"/>
                  </a:lnTo>
                  <a:lnTo>
                    <a:pt x="157" y="61"/>
                  </a:lnTo>
                  <a:lnTo>
                    <a:pt x="148" y="58"/>
                  </a:lnTo>
                  <a:lnTo>
                    <a:pt x="145" y="54"/>
                  </a:lnTo>
                  <a:lnTo>
                    <a:pt x="141" y="51"/>
                  </a:lnTo>
                  <a:lnTo>
                    <a:pt x="141" y="58"/>
                  </a:lnTo>
                  <a:lnTo>
                    <a:pt x="135" y="54"/>
                  </a:lnTo>
                  <a:lnTo>
                    <a:pt x="128" y="51"/>
                  </a:lnTo>
                  <a:lnTo>
                    <a:pt x="135" y="45"/>
                  </a:lnTo>
                  <a:lnTo>
                    <a:pt x="135" y="42"/>
                  </a:lnTo>
                  <a:lnTo>
                    <a:pt x="132" y="42"/>
                  </a:lnTo>
                  <a:lnTo>
                    <a:pt x="132" y="45"/>
                  </a:lnTo>
                  <a:lnTo>
                    <a:pt x="128" y="45"/>
                  </a:lnTo>
                  <a:lnTo>
                    <a:pt x="128" y="48"/>
                  </a:lnTo>
                  <a:lnTo>
                    <a:pt x="122" y="51"/>
                  </a:lnTo>
                  <a:lnTo>
                    <a:pt x="119" y="58"/>
                  </a:lnTo>
                  <a:lnTo>
                    <a:pt x="112" y="54"/>
                  </a:lnTo>
                  <a:lnTo>
                    <a:pt x="103" y="58"/>
                  </a:lnTo>
                  <a:lnTo>
                    <a:pt x="99" y="48"/>
                  </a:lnTo>
                  <a:lnTo>
                    <a:pt x="93" y="48"/>
                  </a:lnTo>
                  <a:lnTo>
                    <a:pt x="93" y="42"/>
                  </a:lnTo>
                  <a:lnTo>
                    <a:pt x="90" y="35"/>
                  </a:lnTo>
                  <a:lnTo>
                    <a:pt x="87" y="29"/>
                  </a:lnTo>
                  <a:lnTo>
                    <a:pt x="77" y="22"/>
                  </a:lnTo>
                </a:path>
              </a:pathLst>
            </a:custGeom>
            <a:noFill/>
            <a:ln w="0">
              <a:solidFill>
                <a:srgbClr val="7F7F7F"/>
              </a:solidFill>
              <a:round/>
              <a:headEnd/>
              <a:tailEnd/>
            </a:ln>
          </p:spPr>
          <p:txBody>
            <a:bodyPr/>
            <a:lstStyle/>
            <a:p>
              <a:endParaRPr lang="en-US"/>
            </a:p>
          </p:txBody>
        </p:sp>
        <p:sp>
          <p:nvSpPr>
            <p:cNvPr id="32084" name="Freeform 516"/>
            <p:cNvSpPr>
              <a:spLocks/>
            </p:cNvSpPr>
            <p:nvPr/>
          </p:nvSpPr>
          <p:spPr bwMode="auto">
            <a:xfrm>
              <a:off x="4333" y="1486"/>
              <a:ext cx="13" cy="14"/>
            </a:xfrm>
            <a:custGeom>
              <a:avLst/>
              <a:gdLst>
                <a:gd name="T0" fmla="*/ 10 w 10"/>
                <a:gd name="T1" fmla="*/ 6 h 10"/>
                <a:gd name="T2" fmla="*/ 3 w 10"/>
                <a:gd name="T3" fmla="*/ 10 h 10"/>
                <a:gd name="T4" fmla="*/ 0 w 10"/>
                <a:gd name="T5" fmla="*/ 6 h 10"/>
                <a:gd name="T6" fmla="*/ 0 w 10"/>
                <a:gd name="T7" fmla="*/ 3 h 10"/>
                <a:gd name="T8" fmla="*/ 0 w 10"/>
                <a:gd name="T9" fmla="*/ 0 h 10"/>
                <a:gd name="T10" fmla="*/ 10 w 10"/>
                <a:gd name="T11" fmla="*/ 6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10" y="6"/>
                  </a:moveTo>
                  <a:lnTo>
                    <a:pt x="3" y="10"/>
                  </a:lnTo>
                  <a:lnTo>
                    <a:pt x="0" y="6"/>
                  </a:lnTo>
                  <a:lnTo>
                    <a:pt x="0" y="3"/>
                  </a:lnTo>
                  <a:lnTo>
                    <a:pt x="0" y="0"/>
                  </a:lnTo>
                  <a:lnTo>
                    <a:pt x="10" y="6"/>
                  </a:lnTo>
                  <a:close/>
                </a:path>
              </a:pathLst>
            </a:custGeom>
            <a:solidFill>
              <a:srgbClr val="CCCCCC"/>
            </a:solidFill>
            <a:ln w="9525">
              <a:noFill/>
              <a:round/>
              <a:headEnd/>
              <a:tailEnd/>
            </a:ln>
          </p:spPr>
          <p:txBody>
            <a:bodyPr/>
            <a:lstStyle/>
            <a:p>
              <a:endParaRPr lang="en-US"/>
            </a:p>
          </p:txBody>
        </p:sp>
        <p:sp>
          <p:nvSpPr>
            <p:cNvPr id="32085" name="Freeform 517"/>
            <p:cNvSpPr>
              <a:spLocks/>
            </p:cNvSpPr>
            <p:nvPr/>
          </p:nvSpPr>
          <p:spPr bwMode="auto">
            <a:xfrm>
              <a:off x="4333" y="1486"/>
              <a:ext cx="13" cy="14"/>
            </a:xfrm>
            <a:custGeom>
              <a:avLst/>
              <a:gdLst>
                <a:gd name="T0" fmla="*/ 10 w 10"/>
                <a:gd name="T1" fmla="*/ 6 h 10"/>
                <a:gd name="T2" fmla="*/ 3 w 10"/>
                <a:gd name="T3" fmla="*/ 10 h 10"/>
                <a:gd name="T4" fmla="*/ 0 w 10"/>
                <a:gd name="T5" fmla="*/ 6 h 10"/>
                <a:gd name="T6" fmla="*/ 0 w 10"/>
                <a:gd name="T7" fmla="*/ 3 h 10"/>
                <a:gd name="T8" fmla="*/ 0 w 10"/>
                <a:gd name="T9" fmla="*/ 0 h 10"/>
                <a:gd name="T10" fmla="*/ 10 w 10"/>
                <a:gd name="T11" fmla="*/ 6 h 10"/>
                <a:gd name="T12" fmla="*/ 10 w 10"/>
                <a:gd name="T13" fmla="*/ 6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6"/>
                  </a:moveTo>
                  <a:lnTo>
                    <a:pt x="3" y="10"/>
                  </a:lnTo>
                  <a:lnTo>
                    <a:pt x="0" y="6"/>
                  </a:lnTo>
                  <a:lnTo>
                    <a:pt x="0" y="3"/>
                  </a:lnTo>
                  <a:lnTo>
                    <a:pt x="0" y="0"/>
                  </a:lnTo>
                  <a:lnTo>
                    <a:pt x="10" y="6"/>
                  </a:lnTo>
                </a:path>
              </a:pathLst>
            </a:custGeom>
            <a:noFill/>
            <a:ln w="0">
              <a:solidFill>
                <a:srgbClr val="7F7F7F"/>
              </a:solidFill>
              <a:round/>
              <a:headEnd/>
              <a:tailEnd/>
            </a:ln>
          </p:spPr>
          <p:txBody>
            <a:bodyPr/>
            <a:lstStyle/>
            <a:p>
              <a:endParaRPr lang="en-US"/>
            </a:p>
          </p:txBody>
        </p:sp>
        <p:sp>
          <p:nvSpPr>
            <p:cNvPr id="32086" name="Freeform 518"/>
            <p:cNvSpPr>
              <a:spLocks/>
            </p:cNvSpPr>
            <p:nvPr/>
          </p:nvSpPr>
          <p:spPr bwMode="auto">
            <a:xfrm>
              <a:off x="1259" y="1850"/>
              <a:ext cx="696" cy="442"/>
            </a:xfrm>
            <a:custGeom>
              <a:avLst/>
              <a:gdLst>
                <a:gd name="T0" fmla="*/ 181 w 506"/>
                <a:gd name="T1" fmla="*/ 7 h 316"/>
                <a:gd name="T2" fmla="*/ 90 w 506"/>
                <a:gd name="T3" fmla="*/ 7 h 316"/>
                <a:gd name="T4" fmla="*/ 65 w 506"/>
                <a:gd name="T5" fmla="*/ 17 h 316"/>
                <a:gd name="T6" fmla="*/ 61 w 506"/>
                <a:gd name="T7" fmla="*/ 20 h 316"/>
                <a:gd name="T8" fmla="*/ 45 w 506"/>
                <a:gd name="T9" fmla="*/ 33 h 316"/>
                <a:gd name="T10" fmla="*/ 39 w 506"/>
                <a:gd name="T11" fmla="*/ 42 h 316"/>
                <a:gd name="T12" fmla="*/ 7 w 506"/>
                <a:gd name="T13" fmla="*/ 110 h 316"/>
                <a:gd name="T14" fmla="*/ 4 w 506"/>
                <a:gd name="T15" fmla="*/ 148 h 316"/>
                <a:gd name="T16" fmla="*/ 4 w 506"/>
                <a:gd name="T17" fmla="*/ 161 h 316"/>
                <a:gd name="T18" fmla="*/ 13 w 506"/>
                <a:gd name="T19" fmla="*/ 193 h 316"/>
                <a:gd name="T20" fmla="*/ 36 w 506"/>
                <a:gd name="T21" fmla="*/ 219 h 316"/>
                <a:gd name="T22" fmla="*/ 100 w 506"/>
                <a:gd name="T23" fmla="*/ 235 h 316"/>
                <a:gd name="T24" fmla="*/ 129 w 506"/>
                <a:gd name="T25" fmla="*/ 242 h 316"/>
                <a:gd name="T26" fmla="*/ 161 w 506"/>
                <a:gd name="T27" fmla="*/ 264 h 316"/>
                <a:gd name="T28" fmla="*/ 181 w 506"/>
                <a:gd name="T29" fmla="*/ 303 h 316"/>
                <a:gd name="T30" fmla="*/ 190 w 506"/>
                <a:gd name="T31" fmla="*/ 280 h 316"/>
                <a:gd name="T32" fmla="*/ 200 w 506"/>
                <a:gd name="T33" fmla="*/ 271 h 316"/>
                <a:gd name="T34" fmla="*/ 209 w 506"/>
                <a:gd name="T35" fmla="*/ 267 h 316"/>
                <a:gd name="T36" fmla="*/ 226 w 506"/>
                <a:gd name="T37" fmla="*/ 255 h 316"/>
                <a:gd name="T38" fmla="*/ 251 w 506"/>
                <a:gd name="T39" fmla="*/ 261 h 316"/>
                <a:gd name="T40" fmla="*/ 264 w 506"/>
                <a:gd name="T41" fmla="*/ 261 h 316"/>
                <a:gd name="T42" fmla="*/ 255 w 506"/>
                <a:gd name="T43" fmla="*/ 248 h 316"/>
                <a:gd name="T44" fmla="*/ 283 w 506"/>
                <a:gd name="T45" fmla="*/ 248 h 316"/>
                <a:gd name="T46" fmla="*/ 309 w 506"/>
                <a:gd name="T47" fmla="*/ 251 h 316"/>
                <a:gd name="T48" fmla="*/ 319 w 506"/>
                <a:gd name="T49" fmla="*/ 280 h 316"/>
                <a:gd name="T50" fmla="*/ 325 w 506"/>
                <a:gd name="T51" fmla="*/ 303 h 316"/>
                <a:gd name="T52" fmla="*/ 338 w 506"/>
                <a:gd name="T53" fmla="*/ 277 h 316"/>
                <a:gd name="T54" fmla="*/ 345 w 506"/>
                <a:gd name="T55" fmla="*/ 226 h 316"/>
                <a:gd name="T56" fmla="*/ 374 w 506"/>
                <a:gd name="T57" fmla="*/ 200 h 316"/>
                <a:gd name="T58" fmla="*/ 390 w 506"/>
                <a:gd name="T59" fmla="*/ 181 h 316"/>
                <a:gd name="T60" fmla="*/ 393 w 506"/>
                <a:gd name="T61" fmla="*/ 174 h 316"/>
                <a:gd name="T62" fmla="*/ 403 w 506"/>
                <a:gd name="T63" fmla="*/ 161 h 316"/>
                <a:gd name="T64" fmla="*/ 396 w 506"/>
                <a:gd name="T65" fmla="*/ 142 h 316"/>
                <a:gd name="T66" fmla="*/ 409 w 506"/>
                <a:gd name="T67" fmla="*/ 129 h 316"/>
                <a:gd name="T68" fmla="*/ 406 w 506"/>
                <a:gd name="T69" fmla="*/ 148 h 316"/>
                <a:gd name="T70" fmla="*/ 415 w 506"/>
                <a:gd name="T71" fmla="*/ 142 h 316"/>
                <a:gd name="T72" fmla="*/ 419 w 506"/>
                <a:gd name="T73" fmla="*/ 132 h 316"/>
                <a:gd name="T74" fmla="*/ 441 w 506"/>
                <a:gd name="T75" fmla="*/ 107 h 316"/>
                <a:gd name="T76" fmla="*/ 470 w 506"/>
                <a:gd name="T77" fmla="*/ 100 h 316"/>
                <a:gd name="T78" fmla="*/ 467 w 506"/>
                <a:gd name="T79" fmla="*/ 87 h 316"/>
                <a:gd name="T80" fmla="*/ 483 w 506"/>
                <a:gd name="T81" fmla="*/ 71 h 316"/>
                <a:gd name="T82" fmla="*/ 502 w 506"/>
                <a:gd name="T83" fmla="*/ 58 h 316"/>
                <a:gd name="T84" fmla="*/ 506 w 506"/>
                <a:gd name="T85" fmla="*/ 33 h 316"/>
                <a:gd name="T86" fmla="*/ 480 w 506"/>
                <a:gd name="T87" fmla="*/ 42 h 316"/>
                <a:gd name="T88" fmla="*/ 438 w 506"/>
                <a:gd name="T89" fmla="*/ 58 h 316"/>
                <a:gd name="T90" fmla="*/ 409 w 506"/>
                <a:gd name="T91" fmla="*/ 81 h 316"/>
                <a:gd name="T92" fmla="*/ 354 w 506"/>
                <a:gd name="T93" fmla="*/ 100 h 316"/>
                <a:gd name="T94" fmla="*/ 367 w 506"/>
                <a:gd name="T95" fmla="*/ 68 h 316"/>
                <a:gd name="T96" fmla="*/ 367 w 506"/>
                <a:gd name="T97" fmla="*/ 55 h 316"/>
                <a:gd name="T98" fmla="*/ 348 w 506"/>
                <a:gd name="T99" fmla="*/ 55 h 316"/>
                <a:gd name="T100" fmla="*/ 329 w 506"/>
                <a:gd name="T101" fmla="*/ 97 h 316"/>
                <a:gd name="T102" fmla="*/ 332 w 506"/>
                <a:gd name="T103" fmla="*/ 65 h 316"/>
                <a:gd name="T104" fmla="*/ 345 w 506"/>
                <a:gd name="T105" fmla="*/ 46 h 316"/>
                <a:gd name="T106" fmla="*/ 364 w 506"/>
                <a:gd name="T107" fmla="*/ 42 h 316"/>
                <a:gd name="T108" fmla="*/ 341 w 506"/>
                <a:gd name="T109" fmla="*/ 36 h 316"/>
                <a:gd name="T110" fmla="*/ 316 w 506"/>
                <a:gd name="T111" fmla="*/ 39 h 316"/>
                <a:gd name="T112" fmla="*/ 303 w 506"/>
                <a:gd name="T113" fmla="*/ 36 h 316"/>
                <a:gd name="T114" fmla="*/ 293 w 506"/>
                <a:gd name="T115" fmla="*/ 10 h 3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6"/>
                <a:gd name="T175" fmla="*/ 0 h 316"/>
                <a:gd name="T176" fmla="*/ 506 w 506"/>
                <a:gd name="T177" fmla="*/ 316 h 3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6" h="316">
                  <a:moveTo>
                    <a:pt x="274" y="7"/>
                  </a:moveTo>
                  <a:lnTo>
                    <a:pt x="261" y="7"/>
                  </a:lnTo>
                  <a:lnTo>
                    <a:pt x="251" y="7"/>
                  </a:lnTo>
                  <a:lnTo>
                    <a:pt x="238" y="7"/>
                  </a:lnTo>
                  <a:lnTo>
                    <a:pt x="229" y="7"/>
                  </a:lnTo>
                  <a:lnTo>
                    <a:pt x="216" y="7"/>
                  </a:lnTo>
                  <a:lnTo>
                    <a:pt x="209" y="7"/>
                  </a:lnTo>
                  <a:lnTo>
                    <a:pt x="193" y="7"/>
                  </a:lnTo>
                  <a:lnTo>
                    <a:pt x="181" y="7"/>
                  </a:lnTo>
                  <a:lnTo>
                    <a:pt x="168" y="7"/>
                  </a:lnTo>
                  <a:lnTo>
                    <a:pt x="158" y="7"/>
                  </a:lnTo>
                  <a:lnTo>
                    <a:pt x="145" y="7"/>
                  </a:lnTo>
                  <a:lnTo>
                    <a:pt x="135" y="7"/>
                  </a:lnTo>
                  <a:lnTo>
                    <a:pt x="129" y="7"/>
                  </a:lnTo>
                  <a:lnTo>
                    <a:pt x="119" y="7"/>
                  </a:lnTo>
                  <a:lnTo>
                    <a:pt x="113" y="7"/>
                  </a:lnTo>
                  <a:lnTo>
                    <a:pt x="103" y="7"/>
                  </a:lnTo>
                  <a:lnTo>
                    <a:pt x="90" y="7"/>
                  </a:lnTo>
                  <a:lnTo>
                    <a:pt x="81" y="7"/>
                  </a:lnTo>
                  <a:lnTo>
                    <a:pt x="74" y="7"/>
                  </a:lnTo>
                  <a:lnTo>
                    <a:pt x="65" y="7"/>
                  </a:lnTo>
                  <a:lnTo>
                    <a:pt x="65" y="10"/>
                  </a:lnTo>
                  <a:lnTo>
                    <a:pt x="68" y="10"/>
                  </a:lnTo>
                  <a:lnTo>
                    <a:pt x="68" y="13"/>
                  </a:lnTo>
                  <a:lnTo>
                    <a:pt x="65" y="13"/>
                  </a:lnTo>
                  <a:lnTo>
                    <a:pt x="65" y="17"/>
                  </a:lnTo>
                  <a:lnTo>
                    <a:pt x="65" y="20"/>
                  </a:lnTo>
                  <a:lnTo>
                    <a:pt x="61" y="23"/>
                  </a:lnTo>
                  <a:lnTo>
                    <a:pt x="61" y="20"/>
                  </a:lnTo>
                  <a:lnTo>
                    <a:pt x="55" y="26"/>
                  </a:lnTo>
                  <a:lnTo>
                    <a:pt x="61" y="20"/>
                  </a:lnTo>
                  <a:lnTo>
                    <a:pt x="61" y="17"/>
                  </a:lnTo>
                  <a:lnTo>
                    <a:pt x="52" y="17"/>
                  </a:lnTo>
                  <a:lnTo>
                    <a:pt x="49" y="13"/>
                  </a:lnTo>
                  <a:lnTo>
                    <a:pt x="49" y="17"/>
                  </a:lnTo>
                  <a:lnTo>
                    <a:pt x="45" y="20"/>
                  </a:lnTo>
                  <a:lnTo>
                    <a:pt x="45" y="23"/>
                  </a:lnTo>
                  <a:lnTo>
                    <a:pt x="42" y="33"/>
                  </a:lnTo>
                  <a:lnTo>
                    <a:pt x="45" y="29"/>
                  </a:lnTo>
                  <a:lnTo>
                    <a:pt x="45" y="33"/>
                  </a:lnTo>
                  <a:lnTo>
                    <a:pt x="42" y="36"/>
                  </a:lnTo>
                  <a:lnTo>
                    <a:pt x="42" y="39"/>
                  </a:lnTo>
                  <a:lnTo>
                    <a:pt x="39" y="39"/>
                  </a:lnTo>
                  <a:lnTo>
                    <a:pt x="42" y="36"/>
                  </a:lnTo>
                  <a:lnTo>
                    <a:pt x="39" y="39"/>
                  </a:lnTo>
                  <a:lnTo>
                    <a:pt x="42" y="42"/>
                  </a:lnTo>
                  <a:lnTo>
                    <a:pt x="45" y="42"/>
                  </a:lnTo>
                  <a:lnTo>
                    <a:pt x="39" y="42"/>
                  </a:lnTo>
                  <a:lnTo>
                    <a:pt x="26" y="68"/>
                  </a:lnTo>
                  <a:lnTo>
                    <a:pt x="20" y="78"/>
                  </a:lnTo>
                  <a:lnTo>
                    <a:pt x="16" y="81"/>
                  </a:lnTo>
                  <a:lnTo>
                    <a:pt x="13" y="84"/>
                  </a:lnTo>
                  <a:lnTo>
                    <a:pt x="10" y="91"/>
                  </a:lnTo>
                  <a:lnTo>
                    <a:pt x="10" y="97"/>
                  </a:lnTo>
                  <a:lnTo>
                    <a:pt x="10" y="103"/>
                  </a:lnTo>
                  <a:lnTo>
                    <a:pt x="7" y="110"/>
                  </a:lnTo>
                  <a:lnTo>
                    <a:pt x="0" y="116"/>
                  </a:lnTo>
                  <a:lnTo>
                    <a:pt x="4" y="126"/>
                  </a:lnTo>
                  <a:lnTo>
                    <a:pt x="0" y="129"/>
                  </a:lnTo>
                  <a:lnTo>
                    <a:pt x="0" y="136"/>
                  </a:lnTo>
                  <a:lnTo>
                    <a:pt x="0" y="142"/>
                  </a:lnTo>
                  <a:lnTo>
                    <a:pt x="0" y="145"/>
                  </a:lnTo>
                  <a:lnTo>
                    <a:pt x="4" y="148"/>
                  </a:lnTo>
                  <a:lnTo>
                    <a:pt x="7" y="145"/>
                  </a:lnTo>
                  <a:lnTo>
                    <a:pt x="10" y="145"/>
                  </a:lnTo>
                  <a:lnTo>
                    <a:pt x="7" y="148"/>
                  </a:lnTo>
                  <a:lnTo>
                    <a:pt x="7" y="155"/>
                  </a:lnTo>
                  <a:lnTo>
                    <a:pt x="4" y="152"/>
                  </a:lnTo>
                  <a:lnTo>
                    <a:pt x="4" y="158"/>
                  </a:lnTo>
                  <a:lnTo>
                    <a:pt x="4" y="161"/>
                  </a:lnTo>
                  <a:lnTo>
                    <a:pt x="4" y="165"/>
                  </a:lnTo>
                  <a:lnTo>
                    <a:pt x="4" y="171"/>
                  </a:lnTo>
                  <a:lnTo>
                    <a:pt x="7" y="181"/>
                  </a:lnTo>
                  <a:lnTo>
                    <a:pt x="7" y="184"/>
                  </a:lnTo>
                  <a:lnTo>
                    <a:pt x="7" y="193"/>
                  </a:lnTo>
                  <a:lnTo>
                    <a:pt x="10" y="193"/>
                  </a:lnTo>
                  <a:lnTo>
                    <a:pt x="13" y="193"/>
                  </a:lnTo>
                  <a:lnTo>
                    <a:pt x="20" y="200"/>
                  </a:lnTo>
                  <a:lnTo>
                    <a:pt x="23" y="203"/>
                  </a:lnTo>
                  <a:lnTo>
                    <a:pt x="26" y="203"/>
                  </a:lnTo>
                  <a:lnTo>
                    <a:pt x="29" y="210"/>
                  </a:lnTo>
                  <a:lnTo>
                    <a:pt x="29" y="213"/>
                  </a:lnTo>
                  <a:lnTo>
                    <a:pt x="26" y="219"/>
                  </a:lnTo>
                  <a:lnTo>
                    <a:pt x="36" y="219"/>
                  </a:lnTo>
                  <a:lnTo>
                    <a:pt x="42" y="219"/>
                  </a:lnTo>
                  <a:lnTo>
                    <a:pt x="49" y="216"/>
                  </a:lnTo>
                  <a:lnTo>
                    <a:pt x="49" y="219"/>
                  </a:lnTo>
                  <a:lnTo>
                    <a:pt x="55" y="222"/>
                  </a:lnTo>
                  <a:lnTo>
                    <a:pt x="65" y="229"/>
                  </a:lnTo>
                  <a:lnTo>
                    <a:pt x="78" y="235"/>
                  </a:lnTo>
                  <a:lnTo>
                    <a:pt x="87" y="235"/>
                  </a:lnTo>
                  <a:lnTo>
                    <a:pt x="94" y="235"/>
                  </a:lnTo>
                  <a:lnTo>
                    <a:pt x="100" y="235"/>
                  </a:lnTo>
                  <a:lnTo>
                    <a:pt x="103" y="229"/>
                  </a:lnTo>
                  <a:lnTo>
                    <a:pt x="110" y="229"/>
                  </a:lnTo>
                  <a:lnTo>
                    <a:pt x="116" y="229"/>
                  </a:lnTo>
                  <a:lnTo>
                    <a:pt x="119" y="229"/>
                  </a:lnTo>
                  <a:lnTo>
                    <a:pt x="119" y="232"/>
                  </a:lnTo>
                  <a:lnTo>
                    <a:pt x="123" y="232"/>
                  </a:lnTo>
                  <a:lnTo>
                    <a:pt x="126" y="239"/>
                  </a:lnTo>
                  <a:lnTo>
                    <a:pt x="129" y="242"/>
                  </a:lnTo>
                  <a:lnTo>
                    <a:pt x="129" y="255"/>
                  </a:lnTo>
                  <a:lnTo>
                    <a:pt x="129" y="258"/>
                  </a:lnTo>
                  <a:lnTo>
                    <a:pt x="135" y="264"/>
                  </a:lnTo>
                  <a:lnTo>
                    <a:pt x="139" y="264"/>
                  </a:lnTo>
                  <a:lnTo>
                    <a:pt x="145" y="255"/>
                  </a:lnTo>
                  <a:lnTo>
                    <a:pt x="148" y="255"/>
                  </a:lnTo>
                  <a:lnTo>
                    <a:pt x="158" y="255"/>
                  </a:lnTo>
                  <a:lnTo>
                    <a:pt x="161" y="264"/>
                  </a:lnTo>
                  <a:lnTo>
                    <a:pt x="161" y="274"/>
                  </a:lnTo>
                  <a:lnTo>
                    <a:pt x="164" y="277"/>
                  </a:lnTo>
                  <a:lnTo>
                    <a:pt x="164" y="280"/>
                  </a:lnTo>
                  <a:lnTo>
                    <a:pt x="168" y="284"/>
                  </a:lnTo>
                  <a:lnTo>
                    <a:pt x="168" y="293"/>
                  </a:lnTo>
                  <a:lnTo>
                    <a:pt x="171" y="300"/>
                  </a:lnTo>
                  <a:lnTo>
                    <a:pt x="177" y="303"/>
                  </a:lnTo>
                  <a:lnTo>
                    <a:pt x="181" y="303"/>
                  </a:lnTo>
                  <a:lnTo>
                    <a:pt x="184" y="306"/>
                  </a:lnTo>
                  <a:lnTo>
                    <a:pt x="187" y="306"/>
                  </a:lnTo>
                  <a:lnTo>
                    <a:pt x="187" y="303"/>
                  </a:lnTo>
                  <a:lnTo>
                    <a:pt x="187" y="293"/>
                  </a:lnTo>
                  <a:lnTo>
                    <a:pt x="187" y="290"/>
                  </a:lnTo>
                  <a:lnTo>
                    <a:pt x="187" y="287"/>
                  </a:lnTo>
                  <a:lnTo>
                    <a:pt x="190" y="284"/>
                  </a:lnTo>
                  <a:lnTo>
                    <a:pt x="190" y="280"/>
                  </a:lnTo>
                  <a:lnTo>
                    <a:pt x="193" y="277"/>
                  </a:lnTo>
                  <a:lnTo>
                    <a:pt x="190" y="277"/>
                  </a:lnTo>
                  <a:lnTo>
                    <a:pt x="193" y="277"/>
                  </a:lnTo>
                  <a:lnTo>
                    <a:pt x="197" y="274"/>
                  </a:lnTo>
                  <a:lnTo>
                    <a:pt x="200" y="274"/>
                  </a:lnTo>
                  <a:lnTo>
                    <a:pt x="200" y="267"/>
                  </a:lnTo>
                  <a:lnTo>
                    <a:pt x="200" y="271"/>
                  </a:lnTo>
                  <a:lnTo>
                    <a:pt x="200" y="267"/>
                  </a:lnTo>
                  <a:lnTo>
                    <a:pt x="200" y="271"/>
                  </a:lnTo>
                  <a:lnTo>
                    <a:pt x="203" y="267"/>
                  </a:lnTo>
                  <a:lnTo>
                    <a:pt x="203" y="271"/>
                  </a:lnTo>
                  <a:lnTo>
                    <a:pt x="206" y="267"/>
                  </a:lnTo>
                  <a:lnTo>
                    <a:pt x="200" y="271"/>
                  </a:lnTo>
                  <a:lnTo>
                    <a:pt x="203" y="271"/>
                  </a:lnTo>
                  <a:lnTo>
                    <a:pt x="206" y="271"/>
                  </a:lnTo>
                  <a:lnTo>
                    <a:pt x="209" y="267"/>
                  </a:lnTo>
                  <a:lnTo>
                    <a:pt x="213" y="261"/>
                  </a:lnTo>
                  <a:lnTo>
                    <a:pt x="216" y="255"/>
                  </a:lnTo>
                  <a:lnTo>
                    <a:pt x="216" y="258"/>
                  </a:lnTo>
                  <a:lnTo>
                    <a:pt x="222" y="255"/>
                  </a:lnTo>
                  <a:lnTo>
                    <a:pt x="226" y="255"/>
                  </a:lnTo>
                  <a:lnTo>
                    <a:pt x="229" y="255"/>
                  </a:lnTo>
                  <a:lnTo>
                    <a:pt x="235" y="258"/>
                  </a:lnTo>
                  <a:lnTo>
                    <a:pt x="238" y="258"/>
                  </a:lnTo>
                  <a:lnTo>
                    <a:pt x="238" y="255"/>
                  </a:lnTo>
                  <a:lnTo>
                    <a:pt x="242" y="255"/>
                  </a:lnTo>
                  <a:lnTo>
                    <a:pt x="245" y="258"/>
                  </a:lnTo>
                  <a:lnTo>
                    <a:pt x="248" y="261"/>
                  </a:lnTo>
                  <a:lnTo>
                    <a:pt x="251" y="261"/>
                  </a:lnTo>
                  <a:lnTo>
                    <a:pt x="255" y="261"/>
                  </a:lnTo>
                  <a:lnTo>
                    <a:pt x="258" y="258"/>
                  </a:lnTo>
                  <a:lnTo>
                    <a:pt x="261" y="261"/>
                  </a:lnTo>
                  <a:lnTo>
                    <a:pt x="261" y="264"/>
                  </a:lnTo>
                  <a:lnTo>
                    <a:pt x="264" y="264"/>
                  </a:lnTo>
                  <a:lnTo>
                    <a:pt x="264" y="261"/>
                  </a:lnTo>
                  <a:lnTo>
                    <a:pt x="261" y="258"/>
                  </a:lnTo>
                  <a:lnTo>
                    <a:pt x="264" y="255"/>
                  </a:lnTo>
                  <a:lnTo>
                    <a:pt x="264" y="251"/>
                  </a:lnTo>
                  <a:lnTo>
                    <a:pt x="264" y="248"/>
                  </a:lnTo>
                  <a:lnTo>
                    <a:pt x="261" y="251"/>
                  </a:lnTo>
                  <a:lnTo>
                    <a:pt x="261" y="248"/>
                  </a:lnTo>
                  <a:lnTo>
                    <a:pt x="258" y="251"/>
                  </a:lnTo>
                  <a:lnTo>
                    <a:pt x="255" y="248"/>
                  </a:lnTo>
                  <a:lnTo>
                    <a:pt x="258" y="248"/>
                  </a:lnTo>
                  <a:lnTo>
                    <a:pt x="258" y="245"/>
                  </a:lnTo>
                  <a:lnTo>
                    <a:pt x="264" y="248"/>
                  </a:lnTo>
                  <a:lnTo>
                    <a:pt x="271" y="245"/>
                  </a:lnTo>
                  <a:lnTo>
                    <a:pt x="274" y="245"/>
                  </a:lnTo>
                  <a:lnTo>
                    <a:pt x="277" y="245"/>
                  </a:lnTo>
                  <a:lnTo>
                    <a:pt x="280" y="239"/>
                  </a:lnTo>
                  <a:lnTo>
                    <a:pt x="277" y="248"/>
                  </a:lnTo>
                  <a:lnTo>
                    <a:pt x="283" y="248"/>
                  </a:lnTo>
                  <a:lnTo>
                    <a:pt x="287" y="245"/>
                  </a:lnTo>
                  <a:lnTo>
                    <a:pt x="293" y="245"/>
                  </a:lnTo>
                  <a:lnTo>
                    <a:pt x="293" y="248"/>
                  </a:lnTo>
                  <a:lnTo>
                    <a:pt x="300" y="251"/>
                  </a:lnTo>
                  <a:lnTo>
                    <a:pt x="300" y="255"/>
                  </a:lnTo>
                  <a:lnTo>
                    <a:pt x="303" y="255"/>
                  </a:lnTo>
                  <a:lnTo>
                    <a:pt x="309" y="251"/>
                  </a:lnTo>
                  <a:lnTo>
                    <a:pt x="316" y="251"/>
                  </a:lnTo>
                  <a:lnTo>
                    <a:pt x="316" y="255"/>
                  </a:lnTo>
                  <a:lnTo>
                    <a:pt x="316" y="258"/>
                  </a:lnTo>
                  <a:lnTo>
                    <a:pt x="322" y="264"/>
                  </a:lnTo>
                  <a:lnTo>
                    <a:pt x="322" y="267"/>
                  </a:lnTo>
                  <a:lnTo>
                    <a:pt x="319" y="277"/>
                  </a:lnTo>
                  <a:lnTo>
                    <a:pt x="319" y="280"/>
                  </a:lnTo>
                  <a:lnTo>
                    <a:pt x="319" y="277"/>
                  </a:lnTo>
                  <a:lnTo>
                    <a:pt x="322" y="280"/>
                  </a:lnTo>
                  <a:lnTo>
                    <a:pt x="319" y="287"/>
                  </a:lnTo>
                  <a:lnTo>
                    <a:pt x="322" y="293"/>
                  </a:lnTo>
                  <a:lnTo>
                    <a:pt x="322" y="290"/>
                  </a:lnTo>
                  <a:lnTo>
                    <a:pt x="322" y="296"/>
                  </a:lnTo>
                  <a:lnTo>
                    <a:pt x="325" y="296"/>
                  </a:lnTo>
                  <a:lnTo>
                    <a:pt x="322" y="296"/>
                  </a:lnTo>
                  <a:lnTo>
                    <a:pt x="325" y="303"/>
                  </a:lnTo>
                  <a:lnTo>
                    <a:pt x="329" y="306"/>
                  </a:lnTo>
                  <a:lnTo>
                    <a:pt x="329" y="309"/>
                  </a:lnTo>
                  <a:lnTo>
                    <a:pt x="329" y="313"/>
                  </a:lnTo>
                  <a:lnTo>
                    <a:pt x="332" y="316"/>
                  </a:lnTo>
                  <a:lnTo>
                    <a:pt x="335" y="313"/>
                  </a:lnTo>
                  <a:lnTo>
                    <a:pt x="338" y="303"/>
                  </a:lnTo>
                  <a:lnTo>
                    <a:pt x="341" y="290"/>
                  </a:lnTo>
                  <a:lnTo>
                    <a:pt x="338" y="277"/>
                  </a:lnTo>
                  <a:lnTo>
                    <a:pt x="338" y="271"/>
                  </a:lnTo>
                  <a:lnTo>
                    <a:pt x="338" y="261"/>
                  </a:lnTo>
                  <a:lnTo>
                    <a:pt x="335" y="255"/>
                  </a:lnTo>
                  <a:lnTo>
                    <a:pt x="335" y="245"/>
                  </a:lnTo>
                  <a:lnTo>
                    <a:pt x="335" y="242"/>
                  </a:lnTo>
                  <a:lnTo>
                    <a:pt x="338" y="239"/>
                  </a:lnTo>
                  <a:lnTo>
                    <a:pt x="338" y="235"/>
                  </a:lnTo>
                  <a:lnTo>
                    <a:pt x="341" y="232"/>
                  </a:lnTo>
                  <a:lnTo>
                    <a:pt x="345" y="226"/>
                  </a:lnTo>
                  <a:lnTo>
                    <a:pt x="345" y="222"/>
                  </a:lnTo>
                  <a:lnTo>
                    <a:pt x="348" y="222"/>
                  </a:lnTo>
                  <a:lnTo>
                    <a:pt x="348" y="219"/>
                  </a:lnTo>
                  <a:lnTo>
                    <a:pt x="354" y="219"/>
                  </a:lnTo>
                  <a:lnTo>
                    <a:pt x="364" y="210"/>
                  </a:lnTo>
                  <a:lnTo>
                    <a:pt x="370" y="200"/>
                  </a:lnTo>
                  <a:lnTo>
                    <a:pt x="374" y="200"/>
                  </a:lnTo>
                  <a:lnTo>
                    <a:pt x="377" y="200"/>
                  </a:lnTo>
                  <a:lnTo>
                    <a:pt x="383" y="193"/>
                  </a:lnTo>
                  <a:lnTo>
                    <a:pt x="386" y="190"/>
                  </a:lnTo>
                  <a:lnTo>
                    <a:pt x="390" y="190"/>
                  </a:lnTo>
                  <a:lnTo>
                    <a:pt x="393" y="190"/>
                  </a:lnTo>
                  <a:lnTo>
                    <a:pt x="393" y="187"/>
                  </a:lnTo>
                  <a:lnTo>
                    <a:pt x="390" y="187"/>
                  </a:lnTo>
                  <a:lnTo>
                    <a:pt x="393" y="184"/>
                  </a:lnTo>
                  <a:lnTo>
                    <a:pt x="390" y="181"/>
                  </a:lnTo>
                  <a:lnTo>
                    <a:pt x="393" y="181"/>
                  </a:lnTo>
                  <a:lnTo>
                    <a:pt x="396" y="184"/>
                  </a:lnTo>
                  <a:lnTo>
                    <a:pt x="399" y="177"/>
                  </a:lnTo>
                  <a:lnTo>
                    <a:pt x="399" y="174"/>
                  </a:lnTo>
                  <a:lnTo>
                    <a:pt x="399" y="177"/>
                  </a:lnTo>
                  <a:lnTo>
                    <a:pt x="399" y="174"/>
                  </a:lnTo>
                  <a:lnTo>
                    <a:pt x="393" y="174"/>
                  </a:lnTo>
                  <a:lnTo>
                    <a:pt x="396" y="171"/>
                  </a:lnTo>
                  <a:lnTo>
                    <a:pt x="396" y="174"/>
                  </a:lnTo>
                  <a:lnTo>
                    <a:pt x="399" y="171"/>
                  </a:lnTo>
                  <a:lnTo>
                    <a:pt x="403" y="171"/>
                  </a:lnTo>
                  <a:lnTo>
                    <a:pt x="403" y="174"/>
                  </a:lnTo>
                  <a:lnTo>
                    <a:pt x="403" y="168"/>
                  </a:lnTo>
                  <a:lnTo>
                    <a:pt x="403" y="165"/>
                  </a:lnTo>
                  <a:lnTo>
                    <a:pt x="403" y="161"/>
                  </a:lnTo>
                  <a:lnTo>
                    <a:pt x="399" y="161"/>
                  </a:lnTo>
                  <a:lnTo>
                    <a:pt x="399" y="158"/>
                  </a:lnTo>
                  <a:lnTo>
                    <a:pt x="403" y="155"/>
                  </a:lnTo>
                  <a:lnTo>
                    <a:pt x="399" y="152"/>
                  </a:lnTo>
                  <a:lnTo>
                    <a:pt x="403" y="148"/>
                  </a:lnTo>
                  <a:lnTo>
                    <a:pt x="396" y="142"/>
                  </a:lnTo>
                  <a:lnTo>
                    <a:pt x="403" y="145"/>
                  </a:lnTo>
                  <a:lnTo>
                    <a:pt x="403" y="142"/>
                  </a:lnTo>
                  <a:lnTo>
                    <a:pt x="406" y="132"/>
                  </a:lnTo>
                  <a:lnTo>
                    <a:pt x="409" y="129"/>
                  </a:lnTo>
                  <a:lnTo>
                    <a:pt x="409" y="126"/>
                  </a:lnTo>
                  <a:lnTo>
                    <a:pt x="409" y="129"/>
                  </a:lnTo>
                  <a:lnTo>
                    <a:pt x="409" y="132"/>
                  </a:lnTo>
                  <a:lnTo>
                    <a:pt x="406" y="136"/>
                  </a:lnTo>
                  <a:lnTo>
                    <a:pt x="406" y="139"/>
                  </a:lnTo>
                  <a:lnTo>
                    <a:pt x="406" y="142"/>
                  </a:lnTo>
                  <a:lnTo>
                    <a:pt x="406" y="145"/>
                  </a:lnTo>
                  <a:lnTo>
                    <a:pt x="406" y="148"/>
                  </a:lnTo>
                  <a:lnTo>
                    <a:pt x="409" y="148"/>
                  </a:lnTo>
                  <a:lnTo>
                    <a:pt x="403" y="155"/>
                  </a:lnTo>
                  <a:lnTo>
                    <a:pt x="403" y="158"/>
                  </a:lnTo>
                  <a:lnTo>
                    <a:pt x="406" y="158"/>
                  </a:lnTo>
                  <a:lnTo>
                    <a:pt x="409" y="152"/>
                  </a:lnTo>
                  <a:lnTo>
                    <a:pt x="412" y="148"/>
                  </a:lnTo>
                  <a:lnTo>
                    <a:pt x="412" y="145"/>
                  </a:lnTo>
                  <a:lnTo>
                    <a:pt x="415" y="142"/>
                  </a:lnTo>
                  <a:lnTo>
                    <a:pt x="415" y="139"/>
                  </a:lnTo>
                  <a:lnTo>
                    <a:pt x="412" y="129"/>
                  </a:lnTo>
                  <a:lnTo>
                    <a:pt x="412" y="126"/>
                  </a:lnTo>
                  <a:lnTo>
                    <a:pt x="415" y="129"/>
                  </a:lnTo>
                  <a:lnTo>
                    <a:pt x="419" y="132"/>
                  </a:lnTo>
                  <a:lnTo>
                    <a:pt x="419" y="136"/>
                  </a:lnTo>
                  <a:lnTo>
                    <a:pt x="419" y="132"/>
                  </a:lnTo>
                  <a:lnTo>
                    <a:pt x="425" y="126"/>
                  </a:lnTo>
                  <a:lnTo>
                    <a:pt x="428" y="123"/>
                  </a:lnTo>
                  <a:lnTo>
                    <a:pt x="432" y="120"/>
                  </a:lnTo>
                  <a:lnTo>
                    <a:pt x="428" y="116"/>
                  </a:lnTo>
                  <a:lnTo>
                    <a:pt x="432" y="113"/>
                  </a:lnTo>
                  <a:lnTo>
                    <a:pt x="435" y="110"/>
                  </a:lnTo>
                  <a:lnTo>
                    <a:pt x="441" y="107"/>
                  </a:lnTo>
                  <a:lnTo>
                    <a:pt x="448" y="107"/>
                  </a:lnTo>
                  <a:lnTo>
                    <a:pt x="451" y="103"/>
                  </a:lnTo>
                  <a:lnTo>
                    <a:pt x="454" y="103"/>
                  </a:lnTo>
                  <a:lnTo>
                    <a:pt x="457" y="100"/>
                  </a:lnTo>
                  <a:lnTo>
                    <a:pt x="457" y="103"/>
                  </a:lnTo>
                  <a:lnTo>
                    <a:pt x="464" y="100"/>
                  </a:lnTo>
                  <a:lnTo>
                    <a:pt x="467" y="100"/>
                  </a:lnTo>
                  <a:lnTo>
                    <a:pt x="470" y="100"/>
                  </a:lnTo>
                  <a:lnTo>
                    <a:pt x="470" y="97"/>
                  </a:lnTo>
                  <a:lnTo>
                    <a:pt x="467" y="100"/>
                  </a:lnTo>
                  <a:lnTo>
                    <a:pt x="464" y="100"/>
                  </a:lnTo>
                  <a:lnTo>
                    <a:pt x="464" y="97"/>
                  </a:lnTo>
                  <a:lnTo>
                    <a:pt x="464" y="94"/>
                  </a:lnTo>
                  <a:lnTo>
                    <a:pt x="460" y="91"/>
                  </a:lnTo>
                  <a:lnTo>
                    <a:pt x="467" y="87"/>
                  </a:lnTo>
                  <a:lnTo>
                    <a:pt x="464" y="84"/>
                  </a:lnTo>
                  <a:lnTo>
                    <a:pt x="467" y="81"/>
                  </a:lnTo>
                  <a:lnTo>
                    <a:pt x="470" y="81"/>
                  </a:lnTo>
                  <a:lnTo>
                    <a:pt x="473" y="74"/>
                  </a:lnTo>
                  <a:lnTo>
                    <a:pt x="477" y="71"/>
                  </a:lnTo>
                  <a:lnTo>
                    <a:pt x="477" y="74"/>
                  </a:lnTo>
                  <a:lnTo>
                    <a:pt x="480" y="71"/>
                  </a:lnTo>
                  <a:lnTo>
                    <a:pt x="483" y="71"/>
                  </a:lnTo>
                  <a:lnTo>
                    <a:pt x="486" y="65"/>
                  </a:lnTo>
                  <a:lnTo>
                    <a:pt x="489" y="65"/>
                  </a:lnTo>
                  <a:lnTo>
                    <a:pt x="489" y="68"/>
                  </a:lnTo>
                  <a:lnTo>
                    <a:pt x="496" y="65"/>
                  </a:lnTo>
                  <a:lnTo>
                    <a:pt x="502" y="62"/>
                  </a:lnTo>
                  <a:lnTo>
                    <a:pt x="506" y="58"/>
                  </a:lnTo>
                  <a:lnTo>
                    <a:pt x="502" y="58"/>
                  </a:lnTo>
                  <a:lnTo>
                    <a:pt x="506" y="58"/>
                  </a:lnTo>
                  <a:lnTo>
                    <a:pt x="506" y="55"/>
                  </a:lnTo>
                  <a:lnTo>
                    <a:pt x="502" y="55"/>
                  </a:lnTo>
                  <a:lnTo>
                    <a:pt x="502" y="52"/>
                  </a:lnTo>
                  <a:lnTo>
                    <a:pt x="499" y="49"/>
                  </a:lnTo>
                  <a:lnTo>
                    <a:pt x="502" y="39"/>
                  </a:lnTo>
                  <a:lnTo>
                    <a:pt x="506" y="33"/>
                  </a:lnTo>
                  <a:lnTo>
                    <a:pt x="502" y="29"/>
                  </a:lnTo>
                  <a:lnTo>
                    <a:pt x="496" y="29"/>
                  </a:lnTo>
                  <a:lnTo>
                    <a:pt x="493" y="26"/>
                  </a:lnTo>
                  <a:lnTo>
                    <a:pt x="486" y="36"/>
                  </a:lnTo>
                  <a:lnTo>
                    <a:pt x="483" y="39"/>
                  </a:lnTo>
                  <a:lnTo>
                    <a:pt x="480" y="42"/>
                  </a:lnTo>
                  <a:lnTo>
                    <a:pt x="477" y="49"/>
                  </a:lnTo>
                  <a:lnTo>
                    <a:pt x="477" y="52"/>
                  </a:lnTo>
                  <a:lnTo>
                    <a:pt x="477" y="55"/>
                  </a:lnTo>
                  <a:lnTo>
                    <a:pt x="470" y="55"/>
                  </a:lnTo>
                  <a:lnTo>
                    <a:pt x="467" y="55"/>
                  </a:lnTo>
                  <a:lnTo>
                    <a:pt x="467" y="58"/>
                  </a:lnTo>
                  <a:lnTo>
                    <a:pt x="457" y="58"/>
                  </a:lnTo>
                  <a:lnTo>
                    <a:pt x="451" y="58"/>
                  </a:lnTo>
                  <a:lnTo>
                    <a:pt x="438" y="58"/>
                  </a:lnTo>
                  <a:lnTo>
                    <a:pt x="432" y="62"/>
                  </a:lnTo>
                  <a:lnTo>
                    <a:pt x="428" y="65"/>
                  </a:lnTo>
                  <a:lnTo>
                    <a:pt x="422" y="68"/>
                  </a:lnTo>
                  <a:lnTo>
                    <a:pt x="425" y="71"/>
                  </a:lnTo>
                  <a:lnTo>
                    <a:pt x="422" y="71"/>
                  </a:lnTo>
                  <a:lnTo>
                    <a:pt x="422" y="74"/>
                  </a:lnTo>
                  <a:lnTo>
                    <a:pt x="422" y="78"/>
                  </a:lnTo>
                  <a:lnTo>
                    <a:pt x="415" y="81"/>
                  </a:lnTo>
                  <a:lnTo>
                    <a:pt x="409" y="81"/>
                  </a:lnTo>
                  <a:lnTo>
                    <a:pt x="406" y="78"/>
                  </a:lnTo>
                  <a:lnTo>
                    <a:pt x="396" y="81"/>
                  </a:lnTo>
                  <a:lnTo>
                    <a:pt x="396" y="84"/>
                  </a:lnTo>
                  <a:lnTo>
                    <a:pt x="386" y="94"/>
                  </a:lnTo>
                  <a:lnTo>
                    <a:pt x="380" y="97"/>
                  </a:lnTo>
                  <a:lnTo>
                    <a:pt x="374" y="97"/>
                  </a:lnTo>
                  <a:lnTo>
                    <a:pt x="367" y="103"/>
                  </a:lnTo>
                  <a:lnTo>
                    <a:pt x="361" y="103"/>
                  </a:lnTo>
                  <a:lnTo>
                    <a:pt x="354" y="100"/>
                  </a:lnTo>
                  <a:lnTo>
                    <a:pt x="358" y="97"/>
                  </a:lnTo>
                  <a:lnTo>
                    <a:pt x="358" y="94"/>
                  </a:lnTo>
                  <a:lnTo>
                    <a:pt x="361" y="91"/>
                  </a:lnTo>
                  <a:lnTo>
                    <a:pt x="364" y="87"/>
                  </a:lnTo>
                  <a:lnTo>
                    <a:pt x="367" y="81"/>
                  </a:lnTo>
                  <a:lnTo>
                    <a:pt x="367" y="71"/>
                  </a:lnTo>
                  <a:lnTo>
                    <a:pt x="367" y="68"/>
                  </a:lnTo>
                  <a:lnTo>
                    <a:pt x="364" y="71"/>
                  </a:lnTo>
                  <a:lnTo>
                    <a:pt x="361" y="74"/>
                  </a:lnTo>
                  <a:lnTo>
                    <a:pt x="358" y="74"/>
                  </a:lnTo>
                  <a:lnTo>
                    <a:pt x="361" y="71"/>
                  </a:lnTo>
                  <a:lnTo>
                    <a:pt x="364" y="68"/>
                  </a:lnTo>
                  <a:lnTo>
                    <a:pt x="367" y="65"/>
                  </a:lnTo>
                  <a:lnTo>
                    <a:pt x="367" y="58"/>
                  </a:lnTo>
                  <a:lnTo>
                    <a:pt x="367" y="55"/>
                  </a:lnTo>
                  <a:lnTo>
                    <a:pt x="364" y="49"/>
                  </a:lnTo>
                  <a:lnTo>
                    <a:pt x="358" y="49"/>
                  </a:lnTo>
                  <a:lnTo>
                    <a:pt x="354" y="52"/>
                  </a:lnTo>
                  <a:lnTo>
                    <a:pt x="358" y="52"/>
                  </a:lnTo>
                  <a:lnTo>
                    <a:pt x="351" y="55"/>
                  </a:lnTo>
                  <a:lnTo>
                    <a:pt x="351" y="58"/>
                  </a:lnTo>
                  <a:lnTo>
                    <a:pt x="348" y="58"/>
                  </a:lnTo>
                  <a:lnTo>
                    <a:pt x="348" y="55"/>
                  </a:lnTo>
                  <a:lnTo>
                    <a:pt x="345" y="58"/>
                  </a:lnTo>
                  <a:lnTo>
                    <a:pt x="341" y="62"/>
                  </a:lnTo>
                  <a:lnTo>
                    <a:pt x="341" y="68"/>
                  </a:lnTo>
                  <a:lnTo>
                    <a:pt x="338" y="68"/>
                  </a:lnTo>
                  <a:lnTo>
                    <a:pt x="335" y="74"/>
                  </a:lnTo>
                  <a:lnTo>
                    <a:pt x="335" y="81"/>
                  </a:lnTo>
                  <a:lnTo>
                    <a:pt x="335" y="87"/>
                  </a:lnTo>
                  <a:lnTo>
                    <a:pt x="329" y="97"/>
                  </a:lnTo>
                  <a:lnTo>
                    <a:pt x="325" y="100"/>
                  </a:lnTo>
                  <a:lnTo>
                    <a:pt x="322" y="100"/>
                  </a:lnTo>
                  <a:lnTo>
                    <a:pt x="319" y="100"/>
                  </a:lnTo>
                  <a:lnTo>
                    <a:pt x="319" y="94"/>
                  </a:lnTo>
                  <a:lnTo>
                    <a:pt x="319" y="91"/>
                  </a:lnTo>
                  <a:lnTo>
                    <a:pt x="322" y="81"/>
                  </a:lnTo>
                  <a:lnTo>
                    <a:pt x="325" y="74"/>
                  </a:lnTo>
                  <a:lnTo>
                    <a:pt x="332" y="65"/>
                  </a:lnTo>
                  <a:lnTo>
                    <a:pt x="338" y="55"/>
                  </a:lnTo>
                  <a:lnTo>
                    <a:pt x="335" y="58"/>
                  </a:lnTo>
                  <a:lnTo>
                    <a:pt x="332" y="58"/>
                  </a:lnTo>
                  <a:lnTo>
                    <a:pt x="329" y="65"/>
                  </a:lnTo>
                  <a:lnTo>
                    <a:pt x="332" y="58"/>
                  </a:lnTo>
                  <a:lnTo>
                    <a:pt x="332" y="55"/>
                  </a:lnTo>
                  <a:lnTo>
                    <a:pt x="341" y="49"/>
                  </a:lnTo>
                  <a:lnTo>
                    <a:pt x="345" y="46"/>
                  </a:lnTo>
                  <a:lnTo>
                    <a:pt x="345" y="49"/>
                  </a:lnTo>
                  <a:lnTo>
                    <a:pt x="348" y="46"/>
                  </a:lnTo>
                  <a:lnTo>
                    <a:pt x="358" y="46"/>
                  </a:lnTo>
                  <a:lnTo>
                    <a:pt x="361" y="46"/>
                  </a:lnTo>
                  <a:lnTo>
                    <a:pt x="364" y="46"/>
                  </a:lnTo>
                  <a:lnTo>
                    <a:pt x="367" y="46"/>
                  </a:lnTo>
                  <a:lnTo>
                    <a:pt x="364" y="42"/>
                  </a:lnTo>
                  <a:lnTo>
                    <a:pt x="367" y="39"/>
                  </a:lnTo>
                  <a:lnTo>
                    <a:pt x="364" y="39"/>
                  </a:lnTo>
                  <a:lnTo>
                    <a:pt x="361" y="39"/>
                  </a:lnTo>
                  <a:lnTo>
                    <a:pt x="361" y="36"/>
                  </a:lnTo>
                  <a:lnTo>
                    <a:pt x="351" y="36"/>
                  </a:lnTo>
                  <a:lnTo>
                    <a:pt x="348" y="39"/>
                  </a:lnTo>
                  <a:lnTo>
                    <a:pt x="341" y="39"/>
                  </a:lnTo>
                  <a:lnTo>
                    <a:pt x="341" y="36"/>
                  </a:lnTo>
                  <a:lnTo>
                    <a:pt x="338" y="33"/>
                  </a:lnTo>
                  <a:lnTo>
                    <a:pt x="335" y="33"/>
                  </a:lnTo>
                  <a:lnTo>
                    <a:pt x="332" y="36"/>
                  </a:lnTo>
                  <a:lnTo>
                    <a:pt x="335" y="33"/>
                  </a:lnTo>
                  <a:lnTo>
                    <a:pt x="341" y="26"/>
                  </a:lnTo>
                  <a:lnTo>
                    <a:pt x="335" y="29"/>
                  </a:lnTo>
                  <a:lnTo>
                    <a:pt x="325" y="33"/>
                  </a:lnTo>
                  <a:lnTo>
                    <a:pt x="316" y="39"/>
                  </a:lnTo>
                  <a:lnTo>
                    <a:pt x="312" y="39"/>
                  </a:lnTo>
                  <a:lnTo>
                    <a:pt x="316" y="33"/>
                  </a:lnTo>
                  <a:lnTo>
                    <a:pt x="312" y="33"/>
                  </a:lnTo>
                  <a:lnTo>
                    <a:pt x="306" y="36"/>
                  </a:lnTo>
                  <a:lnTo>
                    <a:pt x="303" y="36"/>
                  </a:lnTo>
                  <a:lnTo>
                    <a:pt x="312" y="29"/>
                  </a:lnTo>
                  <a:lnTo>
                    <a:pt x="329" y="20"/>
                  </a:lnTo>
                  <a:lnTo>
                    <a:pt x="319" y="17"/>
                  </a:lnTo>
                  <a:lnTo>
                    <a:pt x="316" y="20"/>
                  </a:lnTo>
                  <a:lnTo>
                    <a:pt x="306" y="10"/>
                  </a:lnTo>
                  <a:lnTo>
                    <a:pt x="300" y="13"/>
                  </a:lnTo>
                  <a:lnTo>
                    <a:pt x="296" y="10"/>
                  </a:lnTo>
                  <a:lnTo>
                    <a:pt x="293" y="10"/>
                  </a:lnTo>
                  <a:lnTo>
                    <a:pt x="293" y="0"/>
                  </a:lnTo>
                  <a:lnTo>
                    <a:pt x="290" y="7"/>
                  </a:lnTo>
                  <a:lnTo>
                    <a:pt x="274" y="7"/>
                  </a:lnTo>
                  <a:close/>
                </a:path>
              </a:pathLst>
            </a:custGeom>
            <a:solidFill>
              <a:srgbClr val="CCCCCC"/>
            </a:solidFill>
            <a:ln w="9525">
              <a:noFill/>
              <a:round/>
              <a:headEnd/>
              <a:tailEnd/>
            </a:ln>
          </p:spPr>
          <p:txBody>
            <a:bodyPr/>
            <a:lstStyle/>
            <a:p>
              <a:endParaRPr lang="en-US"/>
            </a:p>
          </p:txBody>
        </p:sp>
        <p:sp>
          <p:nvSpPr>
            <p:cNvPr id="32087" name="Freeform 519"/>
            <p:cNvSpPr>
              <a:spLocks/>
            </p:cNvSpPr>
            <p:nvPr/>
          </p:nvSpPr>
          <p:spPr bwMode="auto">
            <a:xfrm>
              <a:off x="1259" y="1850"/>
              <a:ext cx="696" cy="442"/>
            </a:xfrm>
            <a:custGeom>
              <a:avLst/>
              <a:gdLst>
                <a:gd name="T0" fmla="*/ 193 w 506"/>
                <a:gd name="T1" fmla="*/ 7 h 316"/>
                <a:gd name="T2" fmla="*/ 103 w 506"/>
                <a:gd name="T3" fmla="*/ 7 h 316"/>
                <a:gd name="T4" fmla="*/ 68 w 506"/>
                <a:gd name="T5" fmla="*/ 13 h 316"/>
                <a:gd name="T6" fmla="*/ 55 w 506"/>
                <a:gd name="T7" fmla="*/ 26 h 316"/>
                <a:gd name="T8" fmla="*/ 42 w 506"/>
                <a:gd name="T9" fmla="*/ 33 h 316"/>
                <a:gd name="T10" fmla="*/ 42 w 506"/>
                <a:gd name="T11" fmla="*/ 42 h 316"/>
                <a:gd name="T12" fmla="*/ 10 w 506"/>
                <a:gd name="T13" fmla="*/ 97 h 316"/>
                <a:gd name="T14" fmla="*/ 0 w 506"/>
                <a:gd name="T15" fmla="*/ 145 h 316"/>
                <a:gd name="T16" fmla="*/ 4 w 506"/>
                <a:gd name="T17" fmla="*/ 161 h 316"/>
                <a:gd name="T18" fmla="*/ 7 w 506"/>
                <a:gd name="T19" fmla="*/ 193 h 316"/>
                <a:gd name="T20" fmla="*/ 29 w 506"/>
                <a:gd name="T21" fmla="*/ 213 h 316"/>
                <a:gd name="T22" fmla="*/ 87 w 506"/>
                <a:gd name="T23" fmla="*/ 235 h 316"/>
                <a:gd name="T24" fmla="*/ 123 w 506"/>
                <a:gd name="T25" fmla="*/ 232 h 316"/>
                <a:gd name="T26" fmla="*/ 158 w 506"/>
                <a:gd name="T27" fmla="*/ 255 h 316"/>
                <a:gd name="T28" fmla="*/ 171 w 506"/>
                <a:gd name="T29" fmla="*/ 300 h 316"/>
                <a:gd name="T30" fmla="*/ 187 w 506"/>
                <a:gd name="T31" fmla="*/ 287 h 316"/>
                <a:gd name="T32" fmla="*/ 200 w 506"/>
                <a:gd name="T33" fmla="*/ 274 h 316"/>
                <a:gd name="T34" fmla="*/ 203 w 506"/>
                <a:gd name="T35" fmla="*/ 271 h 316"/>
                <a:gd name="T36" fmla="*/ 216 w 506"/>
                <a:gd name="T37" fmla="*/ 258 h 316"/>
                <a:gd name="T38" fmla="*/ 245 w 506"/>
                <a:gd name="T39" fmla="*/ 258 h 316"/>
                <a:gd name="T40" fmla="*/ 264 w 506"/>
                <a:gd name="T41" fmla="*/ 264 h 316"/>
                <a:gd name="T42" fmla="*/ 261 w 506"/>
                <a:gd name="T43" fmla="*/ 248 h 316"/>
                <a:gd name="T44" fmla="*/ 274 w 506"/>
                <a:gd name="T45" fmla="*/ 245 h 316"/>
                <a:gd name="T46" fmla="*/ 293 w 506"/>
                <a:gd name="T47" fmla="*/ 245 h 316"/>
                <a:gd name="T48" fmla="*/ 316 w 506"/>
                <a:gd name="T49" fmla="*/ 255 h 316"/>
                <a:gd name="T50" fmla="*/ 319 w 506"/>
                <a:gd name="T51" fmla="*/ 287 h 316"/>
                <a:gd name="T52" fmla="*/ 329 w 506"/>
                <a:gd name="T53" fmla="*/ 313 h 316"/>
                <a:gd name="T54" fmla="*/ 335 w 506"/>
                <a:gd name="T55" fmla="*/ 255 h 316"/>
                <a:gd name="T56" fmla="*/ 345 w 506"/>
                <a:gd name="T57" fmla="*/ 226 h 316"/>
                <a:gd name="T58" fmla="*/ 374 w 506"/>
                <a:gd name="T59" fmla="*/ 200 h 316"/>
                <a:gd name="T60" fmla="*/ 390 w 506"/>
                <a:gd name="T61" fmla="*/ 181 h 316"/>
                <a:gd name="T62" fmla="*/ 393 w 506"/>
                <a:gd name="T63" fmla="*/ 174 h 316"/>
                <a:gd name="T64" fmla="*/ 403 w 506"/>
                <a:gd name="T65" fmla="*/ 165 h 316"/>
                <a:gd name="T66" fmla="*/ 396 w 506"/>
                <a:gd name="T67" fmla="*/ 142 h 316"/>
                <a:gd name="T68" fmla="*/ 409 w 506"/>
                <a:gd name="T69" fmla="*/ 126 h 316"/>
                <a:gd name="T70" fmla="*/ 406 w 506"/>
                <a:gd name="T71" fmla="*/ 145 h 316"/>
                <a:gd name="T72" fmla="*/ 412 w 506"/>
                <a:gd name="T73" fmla="*/ 148 h 316"/>
                <a:gd name="T74" fmla="*/ 419 w 506"/>
                <a:gd name="T75" fmla="*/ 132 h 316"/>
                <a:gd name="T76" fmla="*/ 435 w 506"/>
                <a:gd name="T77" fmla="*/ 110 h 316"/>
                <a:gd name="T78" fmla="*/ 464 w 506"/>
                <a:gd name="T79" fmla="*/ 100 h 316"/>
                <a:gd name="T80" fmla="*/ 464 w 506"/>
                <a:gd name="T81" fmla="*/ 94 h 316"/>
                <a:gd name="T82" fmla="*/ 480 w 506"/>
                <a:gd name="T83" fmla="*/ 71 h 316"/>
                <a:gd name="T84" fmla="*/ 502 w 506"/>
                <a:gd name="T85" fmla="*/ 62 h 316"/>
                <a:gd name="T86" fmla="*/ 499 w 506"/>
                <a:gd name="T87" fmla="*/ 49 h 316"/>
                <a:gd name="T88" fmla="*/ 486 w 506"/>
                <a:gd name="T89" fmla="*/ 36 h 316"/>
                <a:gd name="T90" fmla="*/ 457 w 506"/>
                <a:gd name="T91" fmla="*/ 58 h 316"/>
                <a:gd name="T92" fmla="*/ 422 w 506"/>
                <a:gd name="T93" fmla="*/ 78 h 316"/>
                <a:gd name="T94" fmla="*/ 367 w 506"/>
                <a:gd name="T95" fmla="*/ 103 h 316"/>
                <a:gd name="T96" fmla="*/ 367 w 506"/>
                <a:gd name="T97" fmla="*/ 81 h 316"/>
                <a:gd name="T98" fmla="*/ 364 w 506"/>
                <a:gd name="T99" fmla="*/ 68 h 316"/>
                <a:gd name="T100" fmla="*/ 351 w 506"/>
                <a:gd name="T101" fmla="*/ 55 h 316"/>
                <a:gd name="T102" fmla="*/ 335 w 506"/>
                <a:gd name="T103" fmla="*/ 81 h 316"/>
                <a:gd name="T104" fmla="*/ 319 w 506"/>
                <a:gd name="T105" fmla="*/ 91 h 316"/>
                <a:gd name="T106" fmla="*/ 332 w 506"/>
                <a:gd name="T107" fmla="*/ 58 h 316"/>
                <a:gd name="T108" fmla="*/ 361 w 506"/>
                <a:gd name="T109" fmla="*/ 46 h 316"/>
                <a:gd name="T110" fmla="*/ 351 w 506"/>
                <a:gd name="T111" fmla="*/ 36 h 316"/>
                <a:gd name="T112" fmla="*/ 341 w 506"/>
                <a:gd name="T113" fmla="*/ 26 h 316"/>
                <a:gd name="T114" fmla="*/ 303 w 506"/>
                <a:gd name="T115" fmla="*/ 36 h 316"/>
                <a:gd name="T116" fmla="*/ 316 w 506"/>
                <a:gd name="T117" fmla="*/ 20 h 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6"/>
                <a:gd name="T178" fmla="*/ 0 h 316"/>
                <a:gd name="T179" fmla="*/ 506 w 506"/>
                <a:gd name="T180" fmla="*/ 316 h 3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6" h="316">
                  <a:moveTo>
                    <a:pt x="274" y="7"/>
                  </a:moveTo>
                  <a:lnTo>
                    <a:pt x="261" y="7"/>
                  </a:lnTo>
                  <a:lnTo>
                    <a:pt x="251" y="7"/>
                  </a:lnTo>
                  <a:lnTo>
                    <a:pt x="238" y="7"/>
                  </a:lnTo>
                  <a:lnTo>
                    <a:pt x="229" y="7"/>
                  </a:lnTo>
                  <a:lnTo>
                    <a:pt x="216" y="7"/>
                  </a:lnTo>
                  <a:lnTo>
                    <a:pt x="209" y="7"/>
                  </a:lnTo>
                  <a:lnTo>
                    <a:pt x="193" y="7"/>
                  </a:lnTo>
                  <a:lnTo>
                    <a:pt x="181" y="7"/>
                  </a:lnTo>
                  <a:lnTo>
                    <a:pt x="168" y="7"/>
                  </a:lnTo>
                  <a:lnTo>
                    <a:pt x="158" y="7"/>
                  </a:lnTo>
                  <a:lnTo>
                    <a:pt x="145" y="7"/>
                  </a:lnTo>
                  <a:lnTo>
                    <a:pt x="135" y="7"/>
                  </a:lnTo>
                  <a:lnTo>
                    <a:pt x="129" y="7"/>
                  </a:lnTo>
                  <a:lnTo>
                    <a:pt x="119" y="7"/>
                  </a:lnTo>
                  <a:lnTo>
                    <a:pt x="113" y="7"/>
                  </a:lnTo>
                  <a:lnTo>
                    <a:pt x="103" y="7"/>
                  </a:lnTo>
                  <a:lnTo>
                    <a:pt x="90" y="7"/>
                  </a:lnTo>
                  <a:lnTo>
                    <a:pt x="81" y="7"/>
                  </a:lnTo>
                  <a:lnTo>
                    <a:pt x="74" y="7"/>
                  </a:lnTo>
                  <a:lnTo>
                    <a:pt x="65" y="7"/>
                  </a:lnTo>
                  <a:lnTo>
                    <a:pt x="65" y="10"/>
                  </a:lnTo>
                  <a:lnTo>
                    <a:pt x="68" y="10"/>
                  </a:lnTo>
                  <a:lnTo>
                    <a:pt x="68" y="13"/>
                  </a:lnTo>
                  <a:lnTo>
                    <a:pt x="65" y="13"/>
                  </a:lnTo>
                  <a:lnTo>
                    <a:pt x="65" y="17"/>
                  </a:lnTo>
                  <a:lnTo>
                    <a:pt x="65" y="20"/>
                  </a:lnTo>
                  <a:lnTo>
                    <a:pt x="61" y="23"/>
                  </a:lnTo>
                  <a:lnTo>
                    <a:pt x="61" y="20"/>
                  </a:lnTo>
                  <a:lnTo>
                    <a:pt x="55" y="26"/>
                  </a:lnTo>
                  <a:lnTo>
                    <a:pt x="61" y="20"/>
                  </a:lnTo>
                  <a:lnTo>
                    <a:pt x="61" y="17"/>
                  </a:lnTo>
                  <a:lnTo>
                    <a:pt x="52" y="17"/>
                  </a:lnTo>
                  <a:lnTo>
                    <a:pt x="49" y="13"/>
                  </a:lnTo>
                  <a:lnTo>
                    <a:pt x="49" y="17"/>
                  </a:lnTo>
                  <a:lnTo>
                    <a:pt x="45" y="20"/>
                  </a:lnTo>
                  <a:lnTo>
                    <a:pt x="45" y="23"/>
                  </a:lnTo>
                  <a:lnTo>
                    <a:pt x="42" y="33"/>
                  </a:lnTo>
                  <a:lnTo>
                    <a:pt x="45" y="29"/>
                  </a:lnTo>
                  <a:lnTo>
                    <a:pt x="45" y="33"/>
                  </a:lnTo>
                  <a:lnTo>
                    <a:pt x="42" y="36"/>
                  </a:lnTo>
                  <a:lnTo>
                    <a:pt x="42" y="39"/>
                  </a:lnTo>
                  <a:lnTo>
                    <a:pt x="39" y="39"/>
                  </a:lnTo>
                  <a:lnTo>
                    <a:pt x="42" y="36"/>
                  </a:lnTo>
                  <a:lnTo>
                    <a:pt x="39" y="39"/>
                  </a:lnTo>
                  <a:lnTo>
                    <a:pt x="42" y="42"/>
                  </a:lnTo>
                  <a:lnTo>
                    <a:pt x="45" y="42"/>
                  </a:lnTo>
                  <a:lnTo>
                    <a:pt x="39" y="42"/>
                  </a:lnTo>
                  <a:lnTo>
                    <a:pt x="26" y="68"/>
                  </a:lnTo>
                  <a:lnTo>
                    <a:pt x="20" y="78"/>
                  </a:lnTo>
                  <a:lnTo>
                    <a:pt x="16" y="81"/>
                  </a:lnTo>
                  <a:lnTo>
                    <a:pt x="13" y="84"/>
                  </a:lnTo>
                  <a:lnTo>
                    <a:pt x="10" y="91"/>
                  </a:lnTo>
                  <a:lnTo>
                    <a:pt x="10" y="97"/>
                  </a:lnTo>
                  <a:lnTo>
                    <a:pt x="10" y="103"/>
                  </a:lnTo>
                  <a:lnTo>
                    <a:pt x="7" y="110"/>
                  </a:lnTo>
                  <a:lnTo>
                    <a:pt x="0" y="116"/>
                  </a:lnTo>
                  <a:lnTo>
                    <a:pt x="4" y="126"/>
                  </a:lnTo>
                  <a:lnTo>
                    <a:pt x="0" y="129"/>
                  </a:lnTo>
                  <a:lnTo>
                    <a:pt x="0" y="136"/>
                  </a:lnTo>
                  <a:lnTo>
                    <a:pt x="0" y="142"/>
                  </a:lnTo>
                  <a:lnTo>
                    <a:pt x="0" y="145"/>
                  </a:lnTo>
                  <a:lnTo>
                    <a:pt x="4" y="148"/>
                  </a:lnTo>
                  <a:lnTo>
                    <a:pt x="7" y="145"/>
                  </a:lnTo>
                  <a:lnTo>
                    <a:pt x="10" y="145"/>
                  </a:lnTo>
                  <a:lnTo>
                    <a:pt x="7" y="148"/>
                  </a:lnTo>
                  <a:lnTo>
                    <a:pt x="7" y="155"/>
                  </a:lnTo>
                  <a:lnTo>
                    <a:pt x="4" y="152"/>
                  </a:lnTo>
                  <a:lnTo>
                    <a:pt x="4" y="158"/>
                  </a:lnTo>
                  <a:lnTo>
                    <a:pt x="4" y="161"/>
                  </a:lnTo>
                  <a:lnTo>
                    <a:pt x="4" y="165"/>
                  </a:lnTo>
                  <a:lnTo>
                    <a:pt x="4" y="171"/>
                  </a:lnTo>
                  <a:lnTo>
                    <a:pt x="7" y="181"/>
                  </a:lnTo>
                  <a:lnTo>
                    <a:pt x="7" y="184"/>
                  </a:lnTo>
                  <a:lnTo>
                    <a:pt x="7" y="193"/>
                  </a:lnTo>
                  <a:lnTo>
                    <a:pt x="10" y="193"/>
                  </a:lnTo>
                  <a:lnTo>
                    <a:pt x="13" y="193"/>
                  </a:lnTo>
                  <a:lnTo>
                    <a:pt x="20" y="200"/>
                  </a:lnTo>
                  <a:lnTo>
                    <a:pt x="23" y="203"/>
                  </a:lnTo>
                  <a:lnTo>
                    <a:pt x="26" y="203"/>
                  </a:lnTo>
                  <a:lnTo>
                    <a:pt x="29" y="210"/>
                  </a:lnTo>
                  <a:lnTo>
                    <a:pt x="29" y="213"/>
                  </a:lnTo>
                  <a:lnTo>
                    <a:pt x="26" y="219"/>
                  </a:lnTo>
                  <a:lnTo>
                    <a:pt x="36" y="219"/>
                  </a:lnTo>
                  <a:lnTo>
                    <a:pt x="42" y="219"/>
                  </a:lnTo>
                  <a:lnTo>
                    <a:pt x="49" y="216"/>
                  </a:lnTo>
                  <a:lnTo>
                    <a:pt x="49" y="219"/>
                  </a:lnTo>
                  <a:lnTo>
                    <a:pt x="55" y="222"/>
                  </a:lnTo>
                  <a:lnTo>
                    <a:pt x="65" y="229"/>
                  </a:lnTo>
                  <a:lnTo>
                    <a:pt x="78" y="235"/>
                  </a:lnTo>
                  <a:lnTo>
                    <a:pt x="87" y="235"/>
                  </a:lnTo>
                  <a:lnTo>
                    <a:pt x="94" y="235"/>
                  </a:lnTo>
                  <a:lnTo>
                    <a:pt x="100" y="235"/>
                  </a:lnTo>
                  <a:lnTo>
                    <a:pt x="103" y="229"/>
                  </a:lnTo>
                  <a:lnTo>
                    <a:pt x="110" y="229"/>
                  </a:lnTo>
                  <a:lnTo>
                    <a:pt x="116" y="229"/>
                  </a:lnTo>
                  <a:lnTo>
                    <a:pt x="119" y="229"/>
                  </a:lnTo>
                  <a:lnTo>
                    <a:pt x="119" y="232"/>
                  </a:lnTo>
                  <a:lnTo>
                    <a:pt x="123" y="232"/>
                  </a:lnTo>
                  <a:lnTo>
                    <a:pt x="126" y="239"/>
                  </a:lnTo>
                  <a:lnTo>
                    <a:pt x="129" y="242"/>
                  </a:lnTo>
                  <a:lnTo>
                    <a:pt x="129" y="255"/>
                  </a:lnTo>
                  <a:lnTo>
                    <a:pt x="129" y="258"/>
                  </a:lnTo>
                  <a:lnTo>
                    <a:pt x="135" y="264"/>
                  </a:lnTo>
                  <a:lnTo>
                    <a:pt x="139" y="264"/>
                  </a:lnTo>
                  <a:lnTo>
                    <a:pt x="145" y="255"/>
                  </a:lnTo>
                  <a:lnTo>
                    <a:pt x="148" y="255"/>
                  </a:lnTo>
                  <a:lnTo>
                    <a:pt x="158" y="255"/>
                  </a:lnTo>
                  <a:lnTo>
                    <a:pt x="161" y="264"/>
                  </a:lnTo>
                  <a:lnTo>
                    <a:pt x="161" y="274"/>
                  </a:lnTo>
                  <a:lnTo>
                    <a:pt x="164" y="277"/>
                  </a:lnTo>
                  <a:lnTo>
                    <a:pt x="164" y="280"/>
                  </a:lnTo>
                  <a:lnTo>
                    <a:pt x="168" y="284"/>
                  </a:lnTo>
                  <a:lnTo>
                    <a:pt x="168" y="293"/>
                  </a:lnTo>
                  <a:lnTo>
                    <a:pt x="171" y="300"/>
                  </a:lnTo>
                  <a:lnTo>
                    <a:pt x="177" y="303"/>
                  </a:lnTo>
                  <a:lnTo>
                    <a:pt x="181" y="303"/>
                  </a:lnTo>
                  <a:lnTo>
                    <a:pt x="184" y="306"/>
                  </a:lnTo>
                  <a:lnTo>
                    <a:pt x="187" y="306"/>
                  </a:lnTo>
                  <a:lnTo>
                    <a:pt x="187" y="303"/>
                  </a:lnTo>
                  <a:lnTo>
                    <a:pt x="187" y="293"/>
                  </a:lnTo>
                  <a:lnTo>
                    <a:pt x="187" y="290"/>
                  </a:lnTo>
                  <a:lnTo>
                    <a:pt x="187" y="287"/>
                  </a:lnTo>
                  <a:lnTo>
                    <a:pt x="190" y="284"/>
                  </a:lnTo>
                  <a:lnTo>
                    <a:pt x="190" y="280"/>
                  </a:lnTo>
                  <a:lnTo>
                    <a:pt x="193" y="277"/>
                  </a:lnTo>
                  <a:lnTo>
                    <a:pt x="190" y="277"/>
                  </a:lnTo>
                  <a:lnTo>
                    <a:pt x="193" y="277"/>
                  </a:lnTo>
                  <a:lnTo>
                    <a:pt x="197" y="274"/>
                  </a:lnTo>
                  <a:lnTo>
                    <a:pt x="200" y="274"/>
                  </a:lnTo>
                  <a:lnTo>
                    <a:pt x="200" y="267"/>
                  </a:lnTo>
                  <a:lnTo>
                    <a:pt x="200" y="271"/>
                  </a:lnTo>
                  <a:lnTo>
                    <a:pt x="200" y="267"/>
                  </a:lnTo>
                  <a:lnTo>
                    <a:pt x="200" y="271"/>
                  </a:lnTo>
                  <a:lnTo>
                    <a:pt x="203" y="267"/>
                  </a:lnTo>
                  <a:lnTo>
                    <a:pt x="203" y="271"/>
                  </a:lnTo>
                  <a:lnTo>
                    <a:pt x="206" y="267"/>
                  </a:lnTo>
                  <a:lnTo>
                    <a:pt x="200" y="271"/>
                  </a:lnTo>
                  <a:lnTo>
                    <a:pt x="203" y="271"/>
                  </a:lnTo>
                  <a:lnTo>
                    <a:pt x="206" y="271"/>
                  </a:lnTo>
                  <a:lnTo>
                    <a:pt x="209" y="267"/>
                  </a:lnTo>
                  <a:lnTo>
                    <a:pt x="213" y="261"/>
                  </a:lnTo>
                  <a:lnTo>
                    <a:pt x="216" y="255"/>
                  </a:lnTo>
                  <a:lnTo>
                    <a:pt x="216" y="258"/>
                  </a:lnTo>
                  <a:lnTo>
                    <a:pt x="222" y="255"/>
                  </a:lnTo>
                  <a:lnTo>
                    <a:pt x="226" y="255"/>
                  </a:lnTo>
                  <a:lnTo>
                    <a:pt x="229" y="255"/>
                  </a:lnTo>
                  <a:lnTo>
                    <a:pt x="235" y="258"/>
                  </a:lnTo>
                  <a:lnTo>
                    <a:pt x="238" y="258"/>
                  </a:lnTo>
                  <a:lnTo>
                    <a:pt x="238" y="255"/>
                  </a:lnTo>
                  <a:lnTo>
                    <a:pt x="242" y="255"/>
                  </a:lnTo>
                  <a:lnTo>
                    <a:pt x="245" y="258"/>
                  </a:lnTo>
                  <a:lnTo>
                    <a:pt x="248" y="261"/>
                  </a:lnTo>
                  <a:lnTo>
                    <a:pt x="251" y="261"/>
                  </a:lnTo>
                  <a:lnTo>
                    <a:pt x="255" y="261"/>
                  </a:lnTo>
                  <a:lnTo>
                    <a:pt x="258" y="258"/>
                  </a:lnTo>
                  <a:lnTo>
                    <a:pt x="261" y="261"/>
                  </a:lnTo>
                  <a:lnTo>
                    <a:pt x="261" y="264"/>
                  </a:lnTo>
                  <a:lnTo>
                    <a:pt x="264" y="264"/>
                  </a:lnTo>
                  <a:lnTo>
                    <a:pt x="264" y="261"/>
                  </a:lnTo>
                  <a:lnTo>
                    <a:pt x="261" y="258"/>
                  </a:lnTo>
                  <a:lnTo>
                    <a:pt x="264" y="255"/>
                  </a:lnTo>
                  <a:lnTo>
                    <a:pt x="264" y="251"/>
                  </a:lnTo>
                  <a:lnTo>
                    <a:pt x="264" y="248"/>
                  </a:lnTo>
                  <a:lnTo>
                    <a:pt x="261" y="251"/>
                  </a:lnTo>
                  <a:lnTo>
                    <a:pt x="261" y="248"/>
                  </a:lnTo>
                  <a:lnTo>
                    <a:pt x="258" y="251"/>
                  </a:lnTo>
                  <a:lnTo>
                    <a:pt x="255" y="248"/>
                  </a:lnTo>
                  <a:lnTo>
                    <a:pt x="258" y="248"/>
                  </a:lnTo>
                  <a:lnTo>
                    <a:pt x="258" y="245"/>
                  </a:lnTo>
                  <a:lnTo>
                    <a:pt x="264" y="248"/>
                  </a:lnTo>
                  <a:lnTo>
                    <a:pt x="271" y="245"/>
                  </a:lnTo>
                  <a:lnTo>
                    <a:pt x="274" y="245"/>
                  </a:lnTo>
                  <a:lnTo>
                    <a:pt x="277" y="245"/>
                  </a:lnTo>
                  <a:lnTo>
                    <a:pt x="280" y="239"/>
                  </a:lnTo>
                  <a:lnTo>
                    <a:pt x="277" y="248"/>
                  </a:lnTo>
                  <a:lnTo>
                    <a:pt x="283" y="248"/>
                  </a:lnTo>
                  <a:lnTo>
                    <a:pt x="287" y="245"/>
                  </a:lnTo>
                  <a:lnTo>
                    <a:pt x="293" y="245"/>
                  </a:lnTo>
                  <a:lnTo>
                    <a:pt x="293" y="248"/>
                  </a:lnTo>
                  <a:lnTo>
                    <a:pt x="300" y="251"/>
                  </a:lnTo>
                  <a:lnTo>
                    <a:pt x="300" y="255"/>
                  </a:lnTo>
                  <a:lnTo>
                    <a:pt x="303" y="255"/>
                  </a:lnTo>
                  <a:lnTo>
                    <a:pt x="309" y="251"/>
                  </a:lnTo>
                  <a:lnTo>
                    <a:pt x="316" y="251"/>
                  </a:lnTo>
                  <a:lnTo>
                    <a:pt x="316" y="255"/>
                  </a:lnTo>
                  <a:lnTo>
                    <a:pt x="316" y="258"/>
                  </a:lnTo>
                  <a:lnTo>
                    <a:pt x="322" y="264"/>
                  </a:lnTo>
                  <a:lnTo>
                    <a:pt x="322" y="267"/>
                  </a:lnTo>
                  <a:lnTo>
                    <a:pt x="319" y="277"/>
                  </a:lnTo>
                  <a:lnTo>
                    <a:pt x="319" y="280"/>
                  </a:lnTo>
                  <a:lnTo>
                    <a:pt x="319" y="277"/>
                  </a:lnTo>
                  <a:lnTo>
                    <a:pt x="322" y="280"/>
                  </a:lnTo>
                  <a:lnTo>
                    <a:pt x="319" y="287"/>
                  </a:lnTo>
                  <a:lnTo>
                    <a:pt x="322" y="293"/>
                  </a:lnTo>
                  <a:lnTo>
                    <a:pt x="322" y="290"/>
                  </a:lnTo>
                  <a:lnTo>
                    <a:pt x="322" y="296"/>
                  </a:lnTo>
                  <a:lnTo>
                    <a:pt x="325" y="296"/>
                  </a:lnTo>
                  <a:lnTo>
                    <a:pt x="322" y="296"/>
                  </a:lnTo>
                  <a:lnTo>
                    <a:pt x="325" y="303"/>
                  </a:lnTo>
                  <a:lnTo>
                    <a:pt x="329" y="306"/>
                  </a:lnTo>
                  <a:lnTo>
                    <a:pt x="329" y="309"/>
                  </a:lnTo>
                  <a:lnTo>
                    <a:pt x="329" y="313"/>
                  </a:lnTo>
                  <a:lnTo>
                    <a:pt x="332" y="316"/>
                  </a:lnTo>
                  <a:lnTo>
                    <a:pt x="335" y="313"/>
                  </a:lnTo>
                  <a:lnTo>
                    <a:pt x="338" y="303"/>
                  </a:lnTo>
                  <a:lnTo>
                    <a:pt x="341" y="290"/>
                  </a:lnTo>
                  <a:lnTo>
                    <a:pt x="338" y="277"/>
                  </a:lnTo>
                  <a:lnTo>
                    <a:pt x="338" y="271"/>
                  </a:lnTo>
                  <a:lnTo>
                    <a:pt x="338" y="261"/>
                  </a:lnTo>
                  <a:lnTo>
                    <a:pt x="335" y="255"/>
                  </a:lnTo>
                  <a:lnTo>
                    <a:pt x="335" y="245"/>
                  </a:lnTo>
                  <a:lnTo>
                    <a:pt x="335" y="242"/>
                  </a:lnTo>
                  <a:lnTo>
                    <a:pt x="338" y="239"/>
                  </a:lnTo>
                  <a:lnTo>
                    <a:pt x="338" y="235"/>
                  </a:lnTo>
                  <a:lnTo>
                    <a:pt x="341" y="232"/>
                  </a:lnTo>
                  <a:lnTo>
                    <a:pt x="345" y="226"/>
                  </a:lnTo>
                  <a:lnTo>
                    <a:pt x="345" y="222"/>
                  </a:lnTo>
                  <a:lnTo>
                    <a:pt x="348" y="222"/>
                  </a:lnTo>
                  <a:lnTo>
                    <a:pt x="348" y="219"/>
                  </a:lnTo>
                  <a:lnTo>
                    <a:pt x="354" y="219"/>
                  </a:lnTo>
                  <a:lnTo>
                    <a:pt x="364" y="210"/>
                  </a:lnTo>
                  <a:lnTo>
                    <a:pt x="370" y="200"/>
                  </a:lnTo>
                  <a:lnTo>
                    <a:pt x="374" y="200"/>
                  </a:lnTo>
                  <a:lnTo>
                    <a:pt x="377" y="200"/>
                  </a:lnTo>
                  <a:lnTo>
                    <a:pt x="383" y="193"/>
                  </a:lnTo>
                  <a:lnTo>
                    <a:pt x="386" y="190"/>
                  </a:lnTo>
                  <a:lnTo>
                    <a:pt x="390" y="190"/>
                  </a:lnTo>
                  <a:lnTo>
                    <a:pt x="393" y="190"/>
                  </a:lnTo>
                  <a:lnTo>
                    <a:pt x="393" y="187"/>
                  </a:lnTo>
                  <a:lnTo>
                    <a:pt x="390" y="187"/>
                  </a:lnTo>
                  <a:lnTo>
                    <a:pt x="393" y="184"/>
                  </a:lnTo>
                  <a:lnTo>
                    <a:pt x="390" y="181"/>
                  </a:lnTo>
                  <a:lnTo>
                    <a:pt x="393" y="181"/>
                  </a:lnTo>
                  <a:lnTo>
                    <a:pt x="396" y="184"/>
                  </a:lnTo>
                  <a:lnTo>
                    <a:pt x="399" y="177"/>
                  </a:lnTo>
                  <a:lnTo>
                    <a:pt x="399" y="174"/>
                  </a:lnTo>
                  <a:lnTo>
                    <a:pt x="399" y="177"/>
                  </a:lnTo>
                  <a:lnTo>
                    <a:pt x="399" y="174"/>
                  </a:lnTo>
                  <a:lnTo>
                    <a:pt x="393" y="174"/>
                  </a:lnTo>
                  <a:lnTo>
                    <a:pt x="396" y="171"/>
                  </a:lnTo>
                  <a:lnTo>
                    <a:pt x="396" y="174"/>
                  </a:lnTo>
                  <a:lnTo>
                    <a:pt x="399" y="171"/>
                  </a:lnTo>
                  <a:lnTo>
                    <a:pt x="403" y="171"/>
                  </a:lnTo>
                  <a:lnTo>
                    <a:pt x="403" y="174"/>
                  </a:lnTo>
                  <a:lnTo>
                    <a:pt x="403" y="168"/>
                  </a:lnTo>
                  <a:lnTo>
                    <a:pt x="403" y="165"/>
                  </a:lnTo>
                  <a:lnTo>
                    <a:pt x="403" y="161"/>
                  </a:lnTo>
                  <a:lnTo>
                    <a:pt x="399" y="161"/>
                  </a:lnTo>
                  <a:lnTo>
                    <a:pt x="399" y="158"/>
                  </a:lnTo>
                  <a:lnTo>
                    <a:pt x="403" y="155"/>
                  </a:lnTo>
                  <a:lnTo>
                    <a:pt x="399" y="152"/>
                  </a:lnTo>
                  <a:lnTo>
                    <a:pt x="403" y="148"/>
                  </a:lnTo>
                  <a:lnTo>
                    <a:pt x="396" y="142"/>
                  </a:lnTo>
                  <a:lnTo>
                    <a:pt x="403" y="145"/>
                  </a:lnTo>
                  <a:lnTo>
                    <a:pt x="403" y="142"/>
                  </a:lnTo>
                  <a:lnTo>
                    <a:pt x="406" y="132"/>
                  </a:lnTo>
                  <a:lnTo>
                    <a:pt x="409" y="129"/>
                  </a:lnTo>
                  <a:lnTo>
                    <a:pt x="409" y="126"/>
                  </a:lnTo>
                  <a:lnTo>
                    <a:pt x="409" y="129"/>
                  </a:lnTo>
                  <a:lnTo>
                    <a:pt x="409" y="132"/>
                  </a:lnTo>
                  <a:lnTo>
                    <a:pt x="406" y="136"/>
                  </a:lnTo>
                  <a:lnTo>
                    <a:pt x="406" y="139"/>
                  </a:lnTo>
                  <a:lnTo>
                    <a:pt x="406" y="142"/>
                  </a:lnTo>
                  <a:lnTo>
                    <a:pt x="406" y="145"/>
                  </a:lnTo>
                  <a:lnTo>
                    <a:pt x="406" y="148"/>
                  </a:lnTo>
                  <a:lnTo>
                    <a:pt x="409" y="148"/>
                  </a:lnTo>
                  <a:lnTo>
                    <a:pt x="403" y="155"/>
                  </a:lnTo>
                  <a:lnTo>
                    <a:pt x="403" y="158"/>
                  </a:lnTo>
                  <a:lnTo>
                    <a:pt x="406" y="158"/>
                  </a:lnTo>
                  <a:lnTo>
                    <a:pt x="409" y="152"/>
                  </a:lnTo>
                  <a:lnTo>
                    <a:pt x="412" y="148"/>
                  </a:lnTo>
                  <a:lnTo>
                    <a:pt x="412" y="145"/>
                  </a:lnTo>
                  <a:lnTo>
                    <a:pt x="415" y="142"/>
                  </a:lnTo>
                  <a:lnTo>
                    <a:pt x="415" y="139"/>
                  </a:lnTo>
                  <a:lnTo>
                    <a:pt x="412" y="129"/>
                  </a:lnTo>
                  <a:lnTo>
                    <a:pt x="412" y="126"/>
                  </a:lnTo>
                  <a:lnTo>
                    <a:pt x="415" y="129"/>
                  </a:lnTo>
                  <a:lnTo>
                    <a:pt x="419" y="132"/>
                  </a:lnTo>
                  <a:lnTo>
                    <a:pt x="419" y="136"/>
                  </a:lnTo>
                  <a:lnTo>
                    <a:pt x="419" y="132"/>
                  </a:lnTo>
                  <a:lnTo>
                    <a:pt x="425" y="126"/>
                  </a:lnTo>
                  <a:lnTo>
                    <a:pt x="428" y="123"/>
                  </a:lnTo>
                  <a:lnTo>
                    <a:pt x="432" y="120"/>
                  </a:lnTo>
                  <a:lnTo>
                    <a:pt x="428" y="116"/>
                  </a:lnTo>
                  <a:lnTo>
                    <a:pt x="432" y="113"/>
                  </a:lnTo>
                  <a:lnTo>
                    <a:pt x="435" y="110"/>
                  </a:lnTo>
                  <a:lnTo>
                    <a:pt x="441" y="107"/>
                  </a:lnTo>
                  <a:lnTo>
                    <a:pt x="448" y="107"/>
                  </a:lnTo>
                  <a:lnTo>
                    <a:pt x="451" y="103"/>
                  </a:lnTo>
                  <a:lnTo>
                    <a:pt x="454" y="103"/>
                  </a:lnTo>
                  <a:lnTo>
                    <a:pt x="457" y="100"/>
                  </a:lnTo>
                  <a:lnTo>
                    <a:pt x="457" y="103"/>
                  </a:lnTo>
                  <a:lnTo>
                    <a:pt x="464" y="100"/>
                  </a:lnTo>
                  <a:lnTo>
                    <a:pt x="467" y="100"/>
                  </a:lnTo>
                  <a:lnTo>
                    <a:pt x="470" y="100"/>
                  </a:lnTo>
                  <a:lnTo>
                    <a:pt x="470" y="97"/>
                  </a:lnTo>
                  <a:lnTo>
                    <a:pt x="467" y="100"/>
                  </a:lnTo>
                  <a:lnTo>
                    <a:pt x="464" y="100"/>
                  </a:lnTo>
                  <a:lnTo>
                    <a:pt x="464" y="97"/>
                  </a:lnTo>
                  <a:lnTo>
                    <a:pt x="464" y="94"/>
                  </a:lnTo>
                  <a:lnTo>
                    <a:pt x="460" y="91"/>
                  </a:lnTo>
                  <a:lnTo>
                    <a:pt x="467" y="87"/>
                  </a:lnTo>
                  <a:lnTo>
                    <a:pt x="464" y="84"/>
                  </a:lnTo>
                  <a:lnTo>
                    <a:pt x="467" y="81"/>
                  </a:lnTo>
                  <a:lnTo>
                    <a:pt x="470" y="81"/>
                  </a:lnTo>
                  <a:lnTo>
                    <a:pt x="473" y="74"/>
                  </a:lnTo>
                  <a:lnTo>
                    <a:pt x="477" y="71"/>
                  </a:lnTo>
                  <a:lnTo>
                    <a:pt x="477" y="74"/>
                  </a:lnTo>
                  <a:lnTo>
                    <a:pt x="480" y="71"/>
                  </a:lnTo>
                  <a:lnTo>
                    <a:pt x="483" y="71"/>
                  </a:lnTo>
                  <a:lnTo>
                    <a:pt x="486" y="65"/>
                  </a:lnTo>
                  <a:lnTo>
                    <a:pt x="489" y="65"/>
                  </a:lnTo>
                  <a:lnTo>
                    <a:pt x="489" y="68"/>
                  </a:lnTo>
                  <a:lnTo>
                    <a:pt x="496" y="65"/>
                  </a:lnTo>
                  <a:lnTo>
                    <a:pt x="502" y="62"/>
                  </a:lnTo>
                  <a:lnTo>
                    <a:pt x="506" y="58"/>
                  </a:lnTo>
                  <a:lnTo>
                    <a:pt x="502" y="58"/>
                  </a:lnTo>
                  <a:lnTo>
                    <a:pt x="506" y="58"/>
                  </a:lnTo>
                  <a:lnTo>
                    <a:pt x="506" y="55"/>
                  </a:lnTo>
                  <a:lnTo>
                    <a:pt x="502" y="55"/>
                  </a:lnTo>
                  <a:lnTo>
                    <a:pt x="502" y="52"/>
                  </a:lnTo>
                  <a:lnTo>
                    <a:pt x="499" y="49"/>
                  </a:lnTo>
                  <a:lnTo>
                    <a:pt x="502" y="39"/>
                  </a:lnTo>
                  <a:lnTo>
                    <a:pt x="506" y="33"/>
                  </a:lnTo>
                  <a:lnTo>
                    <a:pt x="502" y="29"/>
                  </a:lnTo>
                  <a:lnTo>
                    <a:pt x="496" y="29"/>
                  </a:lnTo>
                  <a:lnTo>
                    <a:pt x="493" y="26"/>
                  </a:lnTo>
                  <a:lnTo>
                    <a:pt x="486" y="36"/>
                  </a:lnTo>
                  <a:lnTo>
                    <a:pt x="483" y="39"/>
                  </a:lnTo>
                  <a:lnTo>
                    <a:pt x="480" y="42"/>
                  </a:lnTo>
                  <a:lnTo>
                    <a:pt x="477" y="49"/>
                  </a:lnTo>
                  <a:lnTo>
                    <a:pt x="477" y="52"/>
                  </a:lnTo>
                  <a:lnTo>
                    <a:pt x="477" y="55"/>
                  </a:lnTo>
                  <a:lnTo>
                    <a:pt x="470" y="55"/>
                  </a:lnTo>
                  <a:lnTo>
                    <a:pt x="467" y="55"/>
                  </a:lnTo>
                  <a:lnTo>
                    <a:pt x="467" y="58"/>
                  </a:lnTo>
                  <a:lnTo>
                    <a:pt x="457" y="58"/>
                  </a:lnTo>
                  <a:lnTo>
                    <a:pt x="451" y="58"/>
                  </a:lnTo>
                  <a:lnTo>
                    <a:pt x="438" y="58"/>
                  </a:lnTo>
                  <a:lnTo>
                    <a:pt x="432" y="62"/>
                  </a:lnTo>
                  <a:lnTo>
                    <a:pt x="428" y="65"/>
                  </a:lnTo>
                  <a:lnTo>
                    <a:pt x="422" y="68"/>
                  </a:lnTo>
                  <a:lnTo>
                    <a:pt x="425" y="71"/>
                  </a:lnTo>
                  <a:lnTo>
                    <a:pt x="422" y="71"/>
                  </a:lnTo>
                  <a:lnTo>
                    <a:pt x="422" y="74"/>
                  </a:lnTo>
                  <a:lnTo>
                    <a:pt x="422" y="78"/>
                  </a:lnTo>
                  <a:lnTo>
                    <a:pt x="415" y="81"/>
                  </a:lnTo>
                  <a:lnTo>
                    <a:pt x="409" y="81"/>
                  </a:lnTo>
                  <a:lnTo>
                    <a:pt x="406" y="78"/>
                  </a:lnTo>
                  <a:lnTo>
                    <a:pt x="396" y="81"/>
                  </a:lnTo>
                  <a:lnTo>
                    <a:pt x="396" y="84"/>
                  </a:lnTo>
                  <a:lnTo>
                    <a:pt x="386" y="94"/>
                  </a:lnTo>
                  <a:lnTo>
                    <a:pt x="380" y="97"/>
                  </a:lnTo>
                  <a:lnTo>
                    <a:pt x="374" y="97"/>
                  </a:lnTo>
                  <a:lnTo>
                    <a:pt x="367" y="103"/>
                  </a:lnTo>
                  <a:lnTo>
                    <a:pt x="361" y="103"/>
                  </a:lnTo>
                  <a:lnTo>
                    <a:pt x="354" y="100"/>
                  </a:lnTo>
                  <a:lnTo>
                    <a:pt x="358" y="97"/>
                  </a:lnTo>
                  <a:lnTo>
                    <a:pt x="358" y="94"/>
                  </a:lnTo>
                  <a:lnTo>
                    <a:pt x="361" y="91"/>
                  </a:lnTo>
                  <a:lnTo>
                    <a:pt x="364" y="87"/>
                  </a:lnTo>
                  <a:lnTo>
                    <a:pt x="367" y="81"/>
                  </a:lnTo>
                  <a:lnTo>
                    <a:pt x="367" y="71"/>
                  </a:lnTo>
                  <a:lnTo>
                    <a:pt x="367" y="68"/>
                  </a:lnTo>
                  <a:lnTo>
                    <a:pt x="364" y="71"/>
                  </a:lnTo>
                  <a:lnTo>
                    <a:pt x="361" y="74"/>
                  </a:lnTo>
                  <a:lnTo>
                    <a:pt x="358" y="74"/>
                  </a:lnTo>
                  <a:lnTo>
                    <a:pt x="361" y="71"/>
                  </a:lnTo>
                  <a:lnTo>
                    <a:pt x="364" y="68"/>
                  </a:lnTo>
                  <a:lnTo>
                    <a:pt x="367" y="65"/>
                  </a:lnTo>
                  <a:lnTo>
                    <a:pt x="367" y="58"/>
                  </a:lnTo>
                  <a:lnTo>
                    <a:pt x="367" y="55"/>
                  </a:lnTo>
                  <a:lnTo>
                    <a:pt x="364" y="49"/>
                  </a:lnTo>
                  <a:lnTo>
                    <a:pt x="358" y="49"/>
                  </a:lnTo>
                  <a:lnTo>
                    <a:pt x="354" y="52"/>
                  </a:lnTo>
                  <a:lnTo>
                    <a:pt x="358" y="52"/>
                  </a:lnTo>
                  <a:lnTo>
                    <a:pt x="351" y="55"/>
                  </a:lnTo>
                  <a:lnTo>
                    <a:pt x="351" y="58"/>
                  </a:lnTo>
                  <a:lnTo>
                    <a:pt x="348" y="58"/>
                  </a:lnTo>
                  <a:lnTo>
                    <a:pt x="348" y="55"/>
                  </a:lnTo>
                  <a:lnTo>
                    <a:pt x="345" y="58"/>
                  </a:lnTo>
                  <a:lnTo>
                    <a:pt x="341" y="62"/>
                  </a:lnTo>
                  <a:lnTo>
                    <a:pt x="341" y="68"/>
                  </a:lnTo>
                  <a:lnTo>
                    <a:pt x="338" y="68"/>
                  </a:lnTo>
                  <a:lnTo>
                    <a:pt x="335" y="74"/>
                  </a:lnTo>
                  <a:lnTo>
                    <a:pt x="335" y="81"/>
                  </a:lnTo>
                  <a:lnTo>
                    <a:pt x="335" y="87"/>
                  </a:lnTo>
                  <a:lnTo>
                    <a:pt x="329" y="97"/>
                  </a:lnTo>
                  <a:lnTo>
                    <a:pt x="325" y="100"/>
                  </a:lnTo>
                  <a:lnTo>
                    <a:pt x="322" y="100"/>
                  </a:lnTo>
                  <a:lnTo>
                    <a:pt x="319" y="100"/>
                  </a:lnTo>
                  <a:lnTo>
                    <a:pt x="319" y="94"/>
                  </a:lnTo>
                  <a:lnTo>
                    <a:pt x="319" y="91"/>
                  </a:lnTo>
                  <a:lnTo>
                    <a:pt x="322" y="81"/>
                  </a:lnTo>
                  <a:lnTo>
                    <a:pt x="325" y="74"/>
                  </a:lnTo>
                  <a:lnTo>
                    <a:pt x="332" y="65"/>
                  </a:lnTo>
                  <a:lnTo>
                    <a:pt x="338" y="55"/>
                  </a:lnTo>
                  <a:lnTo>
                    <a:pt x="335" y="58"/>
                  </a:lnTo>
                  <a:lnTo>
                    <a:pt x="332" y="58"/>
                  </a:lnTo>
                  <a:lnTo>
                    <a:pt x="329" y="65"/>
                  </a:lnTo>
                  <a:lnTo>
                    <a:pt x="332" y="58"/>
                  </a:lnTo>
                  <a:lnTo>
                    <a:pt x="332" y="55"/>
                  </a:lnTo>
                  <a:lnTo>
                    <a:pt x="341" y="49"/>
                  </a:lnTo>
                  <a:lnTo>
                    <a:pt x="345" y="46"/>
                  </a:lnTo>
                  <a:lnTo>
                    <a:pt x="345" y="49"/>
                  </a:lnTo>
                  <a:lnTo>
                    <a:pt x="348" y="46"/>
                  </a:lnTo>
                  <a:lnTo>
                    <a:pt x="358" y="46"/>
                  </a:lnTo>
                  <a:lnTo>
                    <a:pt x="361" y="46"/>
                  </a:lnTo>
                  <a:lnTo>
                    <a:pt x="364" y="46"/>
                  </a:lnTo>
                  <a:lnTo>
                    <a:pt x="367" y="46"/>
                  </a:lnTo>
                  <a:lnTo>
                    <a:pt x="364" y="42"/>
                  </a:lnTo>
                  <a:lnTo>
                    <a:pt x="367" y="39"/>
                  </a:lnTo>
                  <a:lnTo>
                    <a:pt x="364" y="39"/>
                  </a:lnTo>
                  <a:lnTo>
                    <a:pt x="361" y="39"/>
                  </a:lnTo>
                  <a:lnTo>
                    <a:pt x="361" y="36"/>
                  </a:lnTo>
                  <a:lnTo>
                    <a:pt x="351" y="36"/>
                  </a:lnTo>
                  <a:lnTo>
                    <a:pt x="348" y="39"/>
                  </a:lnTo>
                  <a:lnTo>
                    <a:pt x="341" y="39"/>
                  </a:lnTo>
                  <a:lnTo>
                    <a:pt x="341" y="36"/>
                  </a:lnTo>
                  <a:lnTo>
                    <a:pt x="338" y="33"/>
                  </a:lnTo>
                  <a:lnTo>
                    <a:pt x="335" y="33"/>
                  </a:lnTo>
                  <a:lnTo>
                    <a:pt x="332" y="36"/>
                  </a:lnTo>
                  <a:lnTo>
                    <a:pt x="335" y="33"/>
                  </a:lnTo>
                  <a:lnTo>
                    <a:pt x="341" y="26"/>
                  </a:lnTo>
                  <a:lnTo>
                    <a:pt x="335" y="29"/>
                  </a:lnTo>
                  <a:lnTo>
                    <a:pt x="325" y="33"/>
                  </a:lnTo>
                  <a:lnTo>
                    <a:pt x="316" y="39"/>
                  </a:lnTo>
                  <a:lnTo>
                    <a:pt x="312" y="39"/>
                  </a:lnTo>
                  <a:lnTo>
                    <a:pt x="316" y="33"/>
                  </a:lnTo>
                  <a:lnTo>
                    <a:pt x="312" y="33"/>
                  </a:lnTo>
                  <a:lnTo>
                    <a:pt x="306" y="36"/>
                  </a:lnTo>
                  <a:lnTo>
                    <a:pt x="303" y="36"/>
                  </a:lnTo>
                  <a:lnTo>
                    <a:pt x="312" y="29"/>
                  </a:lnTo>
                  <a:lnTo>
                    <a:pt x="329" y="20"/>
                  </a:lnTo>
                  <a:lnTo>
                    <a:pt x="319" y="17"/>
                  </a:lnTo>
                  <a:lnTo>
                    <a:pt x="316" y="20"/>
                  </a:lnTo>
                  <a:lnTo>
                    <a:pt x="306" y="10"/>
                  </a:lnTo>
                  <a:lnTo>
                    <a:pt x="300" y="13"/>
                  </a:lnTo>
                  <a:lnTo>
                    <a:pt x="296" y="10"/>
                  </a:lnTo>
                  <a:lnTo>
                    <a:pt x="293" y="10"/>
                  </a:lnTo>
                  <a:lnTo>
                    <a:pt x="293" y="0"/>
                  </a:lnTo>
                  <a:lnTo>
                    <a:pt x="290" y="7"/>
                  </a:lnTo>
                  <a:lnTo>
                    <a:pt x="274" y="7"/>
                  </a:lnTo>
                </a:path>
              </a:pathLst>
            </a:custGeom>
            <a:noFill/>
            <a:ln w="0">
              <a:solidFill>
                <a:srgbClr val="7F7F7F"/>
              </a:solidFill>
              <a:round/>
              <a:headEnd/>
              <a:tailEnd/>
            </a:ln>
          </p:spPr>
          <p:txBody>
            <a:bodyPr/>
            <a:lstStyle/>
            <a:p>
              <a:endParaRPr lang="en-US"/>
            </a:p>
          </p:txBody>
        </p:sp>
        <p:sp>
          <p:nvSpPr>
            <p:cNvPr id="32088" name="Freeform 520"/>
            <p:cNvSpPr>
              <a:spLocks/>
            </p:cNvSpPr>
            <p:nvPr/>
          </p:nvSpPr>
          <p:spPr bwMode="auto">
            <a:xfrm>
              <a:off x="1807" y="2040"/>
              <a:ext cx="2" cy="5"/>
            </a:xfrm>
            <a:custGeom>
              <a:avLst/>
              <a:gdLst>
                <a:gd name="T0" fmla="*/ 0 w 2"/>
                <a:gd name="T1" fmla="*/ 3 h 3"/>
                <a:gd name="T2" fmla="*/ 0 w 2"/>
                <a:gd name="T3" fmla="*/ 0 h 3"/>
                <a:gd name="T4" fmla="*/ 0 w 2"/>
                <a:gd name="T5" fmla="*/ 0 h 3"/>
                <a:gd name="T6" fmla="*/ 0 w 2"/>
                <a:gd name="T7" fmla="*/ 0 h 3"/>
                <a:gd name="T8" fmla="*/ 0 w 2"/>
                <a:gd name="T9" fmla="*/ 3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lnTo>
                    <a:pt x="0" y="0"/>
                  </a:lnTo>
                  <a:lnTo>
                    <a:pt x="0" y="3"/>
                  </a:lnTo>
                  <a:close/>
                </a:path>
              </a:pathLst>
            </a:custGeom>
            <a:solidFill>
              <a:srgbClr val="CCCCCC"/>
            </a:solidFill>
            <a:ln w="9525">
              <a:noFill/>
              <a:round/>
              <a:headEnd/>
              <a:tailEnd/>
            </a:ln>
          </p:spPr>
          <p:txBody>
            <a:bodyPr/>
            <a:lstStyle/>
            <a:p>
              <a:endParaRPr lang="en-US"/>
            </a:p>
          </p:txBody>
        </p:sp>
        <p:sp>
          <p:nvSpPr>
            <p:cNvPr id="32089" name="Freeform 521"/>
            <p:cNvSpPr>
              <a:spLocks/>
            </p:cNvSpPr>
            <p:nvPr/>
          </p:nvSpPr>
          <p:spPr bwMode="auto">
            <a:xfrm>
              <a:off x="1807" y="2040"/>
              <a:ext cx="2" cy="5"/>
            </a:xfrm>
            <a:custGeom>
              <a:avLst/>
              <a:gdLst>
                <a:gd name="T0" fmla="*/ 0 w 2"/>
                <a:gd name="T1" fmla="*/ 3 h 3"/>
                <a:gd name="T2" fmla="*/ 0 w 2"/>
                <a:gd name="T3" fmla="*/ 0 h 3"/>
                <a:gd name="T4" fmla="*/ 0 w 2"/>
                <a:gd name="T5" fmla="*/ 0 h 3"/>
                <a:gd name="T6" fmla="*/ 0 w 2"/>
                <a:gd name="T7" fmla="*/ 0 h 3"/>
                <a:gd name="T8" fmla="*/ 0 w 2"/>
                <a:gd name="T9" fmla="*/ 3 h 3"/>
                <a:gd name="T10" fmla="*/ 0 w 2"/>
                <a:gd name="T11" fmla="*/ 3 h 3"/>
                <a:gd name="T12" fmla="*/ 0 60000 65536"/>
                <a:gd name="T13" fmla="*/ 0 60000 65536"/>
                <a:gd name="T14" fmla="*/ 0 60000 65536"/>
                <a:gd name="T15" fmla="*/ 0 60000 65536"/>
                <a:gd name="T16" fmla="*/ 0 60000 65536"/>
                <a:gd name="T17" fmla="*/ 0 60000 65536"/>
                <a:gd name="T18" fmla="*/ 0 w 2"/>
                <a:gd name="T19" fmla="*/ 0 h 3"/>
                <a:gd name="T20" fmla="*/ 2 w 2"/>
                <a:gd name="T21" fmla="*/ 3 h 3"/>
              </a:gdLst>
              <a:ahLst/>
              <a:cxnLst>
                <a:cxn ang="T12">
                  <a:pos x="T0" y="T1"/>
                </a:cxn>
                <a:cxn ang="T13">
                  <a:pos x="T2" y="T3"/>
                </a:cxn>
                <a:cxn ang="T14">
                  <a:pos x="T4" y="T5"/>
                </a:cxn>
                <a:cxn ang="T15">
                  <a:pos x="T6" y="T7"/>
                </a:cxn>
                <a:cxn ang="T16">
                  <a:pos x="T8" y="T9"/>
                </a:cxn>
                <a:cxn ang="T17">
                  <a:pos x="T10" y="T11"/>
                </a:cxn>
              </a:cxnLst>
              <a:rect l="T18" t="T19" r="T20" b="T21"/>
              <a:pathLst>
                <a:path w="2" h="3">
                  <a:moveTo>
                    <a:pt x="0" y="3"/>
                  </a:moveTo>
                  <a:lnTo>
                    <a:pt x="0" y="0"/>
                  </a:lnTo>
                  <a:lnTo>
                    <a:pt x="0" y="3"/>
                  </a:lnTo>
                </a:path>
              </a:pathLst>
            </a:custGeom>
            <a:noFill/>
            <a:ln w="0">
              <a:solidFill>
                <a:srgbClr val="7F7F7F"/>
              </a:solidFill>
              <a:round/>
              <a:headEnd/>
              <a:tailEnd/>
            </a:ln>
          </p:spPr>
          <p:txBody>
            <a:bodyPr/>
            <a:lstStyle/>
            <a:p>
              <a:endParaRPr lang="en-US"/>
            </a:p>
          </p:txBody>
        </p:sp>
        <p:sp>
          <p:nvSpPr>
            <p:cNvPr id="32090" name="Freeform 522"/>
            <p:cNvSpPr>
              <a:spLocks/>
            </p:cNvSpPr>
            <p:nvPr/>
          </p:nvSpPr>
          <p:spPr bwMode="auto">
            <a:xfrm>
              <a:off x="976" y="1490"/>
              <a:ext cx="447" cy="266"/>
            </a:xfrm>
            <a:custGeom>
              <a:avLst/>
              <a:gdLst>
                <a:gd name="T0" fmla="*/ 229 w 325"/>
                <a:gd name="T1" fmla="*/ 126 h 190"/>
                <a:gd name="T2" fmla="*/ 255 w 325"/>
                <a:gd name="T3" fmla="*/ 90 h 190"/>
                <a:gd name="T4" fmla="*/ 300 w 325"/>
                <a:gd name="T5" fmla="*/ 45 h 190"/>
                <a:gd name="T6" fmla="*/ 312 w 325"/>
                <a:gd name="T7" fmla="*/ 13 h 190"/>
                <a:gd name="T8" fmla="*/ 277 w 325"/>
                <a:gd name="T9" fmla="*/ 10 h 190"/>
                <a:gd name="T10" fmla="*/ 261 w 325"/>
                <a:gd name="T11" fmla="*/ 7 h 190"/>
                <a:gd name="T12" fmla="*/ 248 w 325"/>
                <a:gd name="T13" fmla="*/ 7 h 190"/>
                <a:gd name="T14" fmla="*/ 242 w 325"/>
                <a:gd name="T15" fmla="*/ 7 h 190"/>
                <a:gd name="T16" fmla="*/ 235 w 325"/>
                <a:gd name="T17" fmla="*/ 3 h 190"/>
                <a:gd name="T18" fmla="*/ 213 w 325"/>
                <a:gd name="T19" fmla="*/ 7 h 190"/>
                <a:gd name="T20" fmla="*/ 206 w 325"/>
                <a:gd name="T21" fmla="*/ 10 h 190"/>
                <a:gd name="T22" fmla="*/ 187 w 325"/>
                <a:gd name="T23" fmla="*/ 13 h 190"/>
                <a:gd name="T24" fmla="*/ 161 w 325"/>
                <a:gd name="T25" fmla="*/ 26 h 190"/>
                <a:gd name="T26" fmla="*/ 139 w 325"/>
                <a:gd name="T27" fmla="*/ 45 h 190"/>
                <a:gd name="T28" fmla="*/ 152 w 325"/>
                <a:gd name="T29" fmla="*/ 48 h 190"/>
                <a:gd name="T30" fmla="*/ 161 w 325"/>
                <a:gd name="T31" fmla="*/ 52 h 190"/>
                <a:gd name="T32" fmla="*/ 142 w 325"/>
                <a:gd name="T33" fmla="*/ 55 h 190"/>
                <a:gd name="T34" fmla="*/ 139 w 325"/>
                <a:gd name="T35" fmla="*/ 58 h 190"/>
                <a:gd name="T36" fmla="*/ 113 w 325"/>
                <a:gd name="T37" fmla="*/ 55 h 190"/>
                <a:gd name="T38" fmla="*/ 94 w 325"/>
                <a:gd name="T39" fmla="*/ 64 h 190"/>
                <a:gd name="T40" fmla="*/ 90 w 325"/>
                <a:gd name="T41" fmla="*/ 74 h 190"/>
                <a:gd name="T42" fmla="*/ 113 w 325"/>
                <a:gd name="T43" fmla="*/ 77 h 190"/>
                <a:gd name="T44" fmla="*/ 126 w 325"/>
                <a:gd name="T45" fmla="*/ 77 h 190"/>
                <a:gd name="T46" fmla="*/ 107 w 325"/>
                <a:gd name="T47" fmla="*/ 90 h 190"/>
                <a:gd name="T48" fmla="*/ 84 w 325"/>
                <a:gd name="T49" fmla="*/ 97 h 190"/>
                <a:gd name="T50" fmla="*/ 55 w 325"/>
                <a:gd name="T51" fmla="*/ 109 h 190"/>
                <a:gd name="T52" fmla="*/ 58 w 325"/>
                <a:gd name="T53" fmla="*/ 113 h 190"/>
                <a:gd name="T54" fmla="*/ 58 w 325"/>
                <a:gd name="T55" fmla="*/ 119 h 190"/>
                <a:gd name="T56" fmla="*/ 52 w 325"/>
                <a:gd name="T57" fmla="*/ 129 h 190"/>
                <a:gd name="T58" fmla="*/ 81 w 325"/>
                <a:gd name="T59" fmla="*/ 119 h 190"/>
                <a:gd name="T60" fmla="*/ 55 w 325"/>
                <a:gd name="T61" fmla="*/ 142 h 190"/>
                <a:gd name="T62" fmla="*/ 68 w 325"/>
                <a:gd name="T63" fmla="*/ 142 h 190"/>
                <a:gd name="T64" fmla="*/ 81 w 325"/>
                <a:gd name="T65" fmla="*/ 142 h 190"/>
                <a:gd name="T66" fmla="*/ 84 w 325"/>
                <a:gd name="T67" fmla="*/ 148 h 190"/>
                <a:gd name="T68" fmla="*/ 55 w 325"/>
                <a:gd name="T69" fmla="*/ 167 h 190"/>
                <a:gd name="T70" fmla="*/ 29 w 325"/>
                <a:gd name="T71" fmla="*/ 177 h 190"/>
                <a:gd name="T72" fmla="*/ 4 w 325"/>
                <a:gd name="T73" fmla="*/ 187 h 190"/>
                <a:gd name="T74" fmla="*/ 23 w 325"/>
                <a:gd name="T75" fmla="*/ 180 h 190"/>
                <a:gd name="T76" fmla="*/ 36 w 325"/>
                <a:gd name="T77" fmla="*/ 180 h 190"/>
                <a:gd name="T78" fmla="*/ 58 w 325"/>
                <a:gd name="T79" fmla="*/ 171 h 190"/>
                <a:gd name="T80" fmla="*/ 78 w 325"/>
                <a:gd name="T81" fmla="*/ 164 h 190"/>
                <a:gd name="T82" fmla="*/ 97 w 325"/>
                <a:gd name="T83" fmla="*/ 151 h 190"/>
                <a:gd name="T84" fmla="*/ 116 w 325"/>
                <a:gd name="T85" fmla="*/ 138 h 190"/>
                <a:gd name="T86" fmla="*/ 132 w 325"/>
                <a:gd name="T87" fmla="*/ 132 h 190"/>
                <a:gd name="T88" fmla="*/ 152 w 325"/>
                <a:gd name="T89" fmla="*/ 119 h 190"/>
                <a:gd name="T90" fmla="*/ 168 w 325"/>
                <a:gd name="T91" fmla="*/ 109 h 190"/>
                <a:gd name="T92" fmla="*/ 171 w 325"/>
                <a:gd name="T93" fmla="*/ 119 h 190"/>
                <a:gd name="T94" fmla="*/ 139 w 325"/>
                <a:gd name="T95" fmla="*/ 132 h 190"/>
                <a:gd name="T96" fmla="*/ 132 w 325"/>
                <a:gd name="T97" fmla="*/ 138 h 190"/>
                <a:gd name="T98" fmla="*/ 145 w 325"/>
                <a:gd name="T99" fmla="*/ 135 h 190"/>
                <a:gd name="T100" fmla="*/ 168 w 325"/>
                <a:gd name="T101" fmla="*/ 129 h 190"/>
                <a:gd name="T102" fmla="*/ 171 w 325"/>
                <a:gd name="T103" fmla="*/ 122 h 190"/>
                <a:gd name="T104" fmla="*/ 181 w 325"/>
                <a:gd name="T105" fmla="*/ 116 h 190"/>
                <a:gd name="T106" fmla="*/ 184 w 325"/>
                <a:gd name="T107" fmla="*/ 116 h 190"/>
                <a:gd name="T108" fmla="*/ 193 w 325"/>
                <a:gd name="T109" fmla="*/ 122 h 190"/>
                <a:gd name="T110" fmla="*/ 210 w 325"/>
                <a:gd name="T111" fmla="*/ 129 h 190"/>
                <a:gd name="T112" fmla="*/ 229 w 325"/>
                <a:gd name="T113" fmla="*/ 132 h 190"/>
                <a:gd name="T114" fmla="*/ 229 w 325"/>
                <a:gd name="T115" fmla="*/ 132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5"/>
                <a:gd name="T175" fmla="*/ 0 h 190"/>
                <a:gd name="T176" fmla="*/ 325 w 325"/>
                <a:gd name="T177" fmla="*/ 190 h 1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5" h="190">
                  <a:moveTo>
                    <a:pt x="238" y="135"/>
                  </a:moveTo>
                  <a:lnTo>
                    <a:pt x="235" y="129"/>
                  </a:lnTo>
                  <a:lnTo>
                    <a:pt x="238" y="126"/>
                  </a:lnTo>
                  <a:lnTo>
                    <a:pt x="235" y="126"/>
                  </a:lnTo>
                  <a:lnTo>
                    <a:pt x="232" y="126"/>
                  </a:lnTo>
                  <a:lnTo>
                    <a:pt x="229" y="126"/>
                  </a:lnTo>
                  <a:lnTo>
                    <a:pt x="226" y="126"/>
                  </a:lnTo>
                  <a:lnTo>
                    <a:pt x="232" y="119"/>
                  </a:lnTo>
                  <a:lnTo>
                    <a:pt x="238" y="113"/>
                  </a:lnTo>
                  <a:lnTo>
                    <a:pt x="242" y="103"/>
                  </a:lnTo>
                  <a:lnTo>
                    <a:pt x="248" y="97"/>
                  </a:lnTo>
                  <a:lnTo>
                    <a:pt x="255" y="90"/>
                  </a:lnTo>
                  <a:lnTo>
                    <a:pt x="261" y="84"/>
                  </a:lnTo>
                  <a:lnTo>
                    <a:pt x="267" y="77"/>
                  </a:lnTo>
                  <a:lnTo>
                    <a:pt x="274" y="71"/>
                  </a:lnTo>
                  <a:lnTo>
                    <a:pt x="280" y="64"/>
                  </a:lnTo>
                  <a:lnTo>
                    <a:pt x="287" y="58"/>
                  </a:lnTo>
                  <a:lnTo>
                    <a:pt x="293" y="52"/>
                  </a:lnTo>
                  <a:lnTo>
                    <a:pt x="300" y="45"/>
                  </a:lnTo>
                  <a:lnTo>
                    <a:pt x="306" y="39"/>
                  </a:lnTo>
                  <a:lnTo>
                    <a:pt x="312" y="32"/>
                  </a:lnTo>
                  <a:lnTo>
                    <a:pt x="319" y="23"/>
                  </a:lnTo>
                  <a:lnTo>
                    <a:pt x="325" y="19"/>
                  </a:lnTo>
                  <a:lnTo>
                    <a:pt x="322" y="16"/>
                  </a:lnTo>
                  <a:lnTo>
                    <a:pt x="322" y="19"/>
                  </a:lnTo>
                  <a:lnTo>
                    <a:pt x="312" y="13"/>
                  </a:lnTo>
                  <a:lnTo>
                    <a:pt x="309" y="16"/>
                  </a:lnTo>
                  <a:lnTo>
                    <a:pt x="309" y="13"/>
                  </a:lnTo>
                  <a:lnTo>
                    <a:pt x="300" y="16"/>
                  </a:lnTo>
                  <a:lnTo>
                    <a:pt x="296" y="13"/>
                  </a:lnTo>
                  <a:lnTo>
                    <a:pt x="290" y="13"/>
                  </a:lnTo>
                  <a:lnTo>
                    <a:pt x="277" y="10"/>
                  </a:lnTo>
                  <a:lnTo>
                    <a:pt x="271" y="10"/>
                  </a:lnTo>
                  <a:lnTo>
                    <a:pt x="261" y="10"/>
                  </a:lnTo>
                  <a:lnTo>
                    <a:pt x="264" y="10"/>
                  </a:lnTo>
                  <a:lnTo>
                    <a:pt x="261" y="10"/>
                  </a:lnTo>
                  <a:lnTo>
                    <a:pt x="261" y="7"/>
                  </a:lnTo>
                  <a:lnTo>
                    <a:pt x="264" y="7"/>
                  </a:lnTo>
                  <a:lnTo>
                    <a:pt x="261" y="7"/>
                  </a:lnTo>
                  <a:lnTo>
                    <a:pt x="258" y="7"/>
                  </a:lnTo>
                  <a:lnTo>
                    <a:pt x="258" y="3"/>
                  </a:lnTo>
                  <a:lnTo>
                    <a:pt x="248" y="7"/>
                  </a:lnTo>
                  <a:lnTo>
                    <a:pt x="248" y="3"/>
                  </a:lnTo>
                  <a:lnTo>
                    <a:pt x="245" y="3"/>
                  </a:lnTo>
                  <a:lnTo>
                    <a:pt x="242" y="7"/>
                  </a:lnTo>
                  <a:lnTo>
                    <a:pt x="235" y="7"/>
                  </a:lnTo>
                  <a:lnTo>
                    <a:pt x="238" y="3"/>
                  </a:lnTo>
                  <a:lnTo>
                    <a:pt x="245" y="3"/>
                  </a:lnTo>
                  <a:lnTo>
                    <a:pt x="238" y="0"/>
                  </a:lnTo>
                  <a:lnTo>
                    <a:pt x="235" y="3"/>
                  </a:lnTo>
                  <a:lnTo>
                    <a:pt x="226" y="7"/>
                  </a:lnTo>
                  <a:lnTo>
                    <a:pt x="216" y="7"/>
                  </a:lnTo>
                  <a:lnTo>
                    <a:pt x="213" y="7"/>
                  </a:lnTo>
                  <a:lnTo>
                    <a:pt x="219" y="7"/>
                  </a:lnTo>
                  <a:lnTo>
                    <a:pt x="213" y="7"/>
                  </a:lnTo>
                  <a:lnTo>
                    <a:pt x="210" y="7"/>
                  </a:lnTo>
                  <a:lnTo>
                    <a:pt x="210" y="10"/>
                  </a:lnTo>
                  <a:lnTo>
                    <a:pt x="206" y="10"/>
                  </a:lnTo>
                  <a:lnTo>
                    <a:pt x="203" y="13"/>
                  </a:lnTo>
                  <a:lnTo>
                    <a:pt x="206" y="10"/>
                  </a:lnTo>
                  <a:lnTo>
                    <a:pt x="203" y="10"/>
                  </a:lnTo>
                  <a:lnTo>
                    <a:pt x="206" y="10"/>
                  </a:lnTo>
                  <a:lnTo>
                    <a:pt x="190" y="13"/>
                  </a:lnTo>
                  <a:lnTo>
                    <a:pt x="193" y="13"/>
                  </a:lnTo>
                  <a:lnTo>
                    <a:pt x="190" y="13"/>
                  </a:lnTo>
                  <a:lnTo>
                    <a:pt x="187" y="13"/>
                  </a:lnTo>
                  <a:lnTo>
                    <a:pt x="184" y="13"/>
                  </a:lnTo>
                  <a:lnTo>
                    <a:pt x="177" y="16"/>
                  </a:lnTo>
                  <a:lnTo>
                    <a:pt x="171" y="23"/>
                  </a:lnTo>
                  <a:lnTo>
                    <a:pt x="171" y="19"/>
                  </a:lnTo>
                  <a:lnTo>
                    <a:pt x="164" y="23"/>
                  </a:lnTo>
                  <a:lnTo>
                    <a:pt x="161" y="26"/>
                  </a:lnTo>
                  <a:lnTo>
                    <a:pt x="145" y="26"/>
                  </a:lnTo>
                  <a:lnTo>
                    <a:pt x="139" y="32"/>
                  </a:lnTo>
                  <a:lnTo>
                    <a:pt x="142" y="32"/>
                  </a:lnTo>
                  <a:lnTo>
                    <a:pt x="132" y="32"/>
                  </a:lnTo>
                  <a:lnTo>
                    <a:pt x="142" y="39"/>
                  </a:lnTo>
                  <a:lnTo>
                    <a:pt x="142" y="42"/>
                  </a:lnTo>
                  <a:lnTo>
                    <a:pt x="139" y="45"/>
                  </a:lnTo>
                  <a:lnTo>
                    <a:pt x="145" y="48"/>
                  </a:lnTo>
                  <a:lnTo>
                    <a:pt x="148" y="45"/>
                  </a:lnTo>
                  <a:lnTo>
                    <a:pt x="145" y="48"/>
                  </a:lnTo>
                  <a:lnTo>
                    <a:pt x="152" y="48"/>
                  </a:lnTo>
                  <a:lnTo>
                    <a:pt x="148" y="52"/>
                  </a:lnTo>
                  <a:lnTo>
                    <a:pt x="152" y="52"/>
                  </a:lnTo>
                  <a:lnTo>
                    <a:pt x="155" y="52"/>
                  </a:lnTo>
                  <a:lnTo>
                    <a:pt x="161" y="52"/>
                  </a:lnTo>
                  <a:lnTo>
                    <a:pt x="152" y="55"/>
                  </a:lnTo>
                  <a:lnTo>
                    <a:pt x="148" y="52"/>
                  </a:lnTo>
                  <a:lnTo>
                    <a:pt x="145" y="55"/>
                  </a:lnTo>
                  <a:lnTo>
                    <a:pt x="145" y="52"/>
                  </a:lnTo>
                  <a:lnTo>
                    <a:pt x="145" y="55"/>
                  </a:lnTo>
                  <a:lnTo>
                    <a:pt x="142" y="55"/>
                  </a:lnTo>
                  <a:lnTo>
                    <a:pt x="145" y="55"/>
                  </a:lnTo>
                  <a:lnTo>
                    <a:pt x="148" y="55"/>
                  </a:lnTo>
                  <a:lnTo>
                    <a:pt x="145" y="58"/>
                  </a:lnTo>
                  <a:lnTo>
                    <a:pt x="145" y="55"/>
                  </a:lnTo>
                  <a:lnTo>
                    <a:pt x="139" y="58"/>
                  </a:lnTo>
                  <a:lnTo>
                    <a:pt x="126" y="58"/>
                  </a:lnTo>
                  <a:lnTo>
                    <a:pt x="129" y="55"/>
                  </a:lnTo>
                  <a:lnTo>
                    <a:pt x="132" y="52"/>
                  </a:lnTo>
                  <a:lnTo>
                    <a:pt x="126" y="52"/>
                  </a:lnTo>
                  <a:lnTo>
                    <a:pt x="113" y="55"/>
                  </a:lnTo>
                  <a:lnTo>
                    <a:pt x="116" y="58"/>
                  </a:lnTo>
                  <a:lnTo>
                    <a:pt x="110" y="58"/>
                  </a:lnTo>
                  <a:lnTo>
                    <a:pt x="100" y="61"/>
                  </a:lnTo>
                  <a:lnTo>
                    <a:pt x="97" y="61"/>
                  </a:lnTo>
                  <a:lnTo>
                    <a:pt x="90" y="61"/>
                  </a:lnTo>
                  <a:lnTo>
                    <a:pt x="94" y="64"/>
                  </a:lnTo>
                  <a:lnTo>
                    <a:pt x="100" y="68"/>
                  </a:lnTo>
                  <a:lnTo>
                    <a:pt x="94" y="68"/>
                  </a:lnTo>
                  <a:lnTo>
                    <a:pt x="94" y="71"/>
                  </a:lnTo>
                  <a:lnTo>
                    <a:pt x="90" y="74"/>
                  </a:lnTo>
                  <a:lnTo>
                    <a:pt x="100" y="77"/>
                  </a:lnTo>
                  <a:lnTo>
                    <a:pt x="110" y="74"/>
                  </a:lnTo>
                  <a:lnTo>
                    <a:pt x="110" y="77"/>
                  </a:lnTo>
                  <a:lnTo>
                    <a:pt x="113" y="77"/>
                  </a:lnTo>
                  <a:lnTo>
                    <a:pt x="110" y="74"/>
                  </a:lnTo>
                  <a:lnTo>
                    <a:pt x="113" y="74"/>
                  </a:lnTo>
                  <a:lnTo>
                    <a:pt x="113" y="77"/>
                  </a:lnTo>
                  <a:lnTo>
                    <a:pt x="116" y="77"/>
                  </a:lnTo>
                  <a:lnTo>
                    <a:pt x="126" y="74"/>
                  </a:lnTo>
                  <a:lnTo>
                    <a:pt x="132" y="71"/>
                  </a:lnTo>
                  <a:lnTo>
                    <a:pt x="132" y="74"/>
                  </a:lnTo>
                  <a:lnTo>
                    <a:pt x="126" y="77"/>
                  </a:lnTo>
                  <a:lnTo>
                    <a:pt x="123" y="77"/>
                  </a:lnTo>
                  <a:lnTo>
                    <a:pt x="123" y="84"/>
                  </a:lnTo>
                  <a:lnTo>
                    <a:pt x="119" y="84"/>
                  </a:lnTo>
                  <a:lnTo>
                    <a:pt x="116" y="87"/>
                  </a:lnTo>
                  <a:lnTo>
                    <a:pt x="107" y="90"/>
                  </a:lnTo>
                  <a:lnTo>
                    <a:pt x="107" y="87"/>
                  </a:lnTo>
                  <a:lnTo>
                    <a:pt x="94" y="93"/>
                  </a:lnTo>
                  <a:lnTo>
                    <a:pt x="90" y="93"/>
                  </a:lnTo>
                  <a:lnTo>
                    <a:pt x="84" y="93"/>
                  </a:lnTo>
                  <a:lnTo>
                    <a:pt x="84" y="97"/>
                  </a:lnTo>
                  <a:lnTo>
                    <a:pt x="81" y="97"/>
                  </a:lnTo>
                  <a:lnTo>
                    <a:pt x="68" y="100"/>
                  </a:lnTo>
                  <a:lnTo>
                    <a:pt x="65" y="103"/>
                  </a:lnTo>
                  <a:lnTo>
                    <a:pt x="61" y="106"/>
                  </a:lnTo>
                  <a:lnTo>
                    <a:pt x="58" y="106"/>
                  </a:lnTo>
                  <a:lnTo>
                    <a:pt x="58" y="109"/>
                  </a:lnTo>
                  <a:lnTo>
                    <a:pt x="55" y="109"/>
                  </a:lnTo>
                  <a:lnTo>
                    <a:pt x="52" y="109"/>
                  </a:lnTo>
                  <a:lnTo>
                    <a:pt x="61" y="109"/>
                  </a:lnTo>
                  <a:lnTo>
                    <a:pt x="55" y="109"/>
                  </a:lnTo>
                  <a:lnTo>
                    <a:pt x="55" y="113"/>
                  </a:lnTo>
                  <a:lnTo>
                    <a:pt x="58" y="113"/>
                  </a:lnTo>
                  <a:lnTo>
                    <a:pt x="55" y="113"/>
                  </a:lnTo>
                  <a:lnTo>
                    <a:pt x="55" y="116"/>
                  </a:lnTo>
                  <a:lnTo>
                    <a:pt x="58" y="116"/>
                  </a:lnTo>
                  <a:lnTo>
                    <a:pt x="61" y="116"/>
                  </a:lnTo>
                  <a:lnTo>
                    <a:pt x="58" y="119"/>
                  </a:lnTo>
                  <a:lnTo>
                    <a:pt x="65" y="119"/>
                  </a:lnTo>
                  <a:lnTo>
                    <a:pt x="58" y="122"/>
                  </a:lnTo>
                  <a:lnTo>
                    <a:pt x="52" y="126"/>
                  </a:lnTo>
                  <a:lnTo>
                    <a:pt x="49" y="129"/>
                  </a:lnTo>
                  <a:lnTo>
                    <a:pt x="52" y="129"/>
                  </a:lnTo>
                  <a:lnTo>
                    <a:pt x="49" y="129"/>
                  </a:lnTo>
                  <a:lnTo>
                    <a:pt x="49" y="132"/>
                  </a:lnTo>
                  <a:lnTo>
                    <a:pt x="55" y="132"/>
                  </a:lnTo>
                  <a:lnTo>
                    <a:pt x="65" y="126"/>
                  </a:lnTo>
                  <a:lnTo>
                    <a:pt x="68" y="126"/>
                  </a:lnTo>
                  <a:lnTo>
                    <a:pt x="71" y="122"/>
                  </a:lnTo>
                  <a:lnTo>
                    <a:pt x="81" y="119"/>
                  </a:lnTo>
                  <a:lnTo>
                    <a:pt x="68" y="126"/>
                  </a:lnTo>
                  <a:lnTo>
                    <a:pt x="65" y="135"/>
                  </a:lnTo>
                  <a:lnTo>
                    <a:pt x="58" y="138"/>
                  </a:lnTo>
                  <a:lnTo>
                    <a:pt x="58" y="142"/>
                  </a:lnTo>
                  <a:lnTo>
                    <a:pt x="55" y="142"/>
                  </a:lnTo>
                  <a:lnTo>
                    <a:pt x="52" y="145"/>
                  </a:lnTo>
                  <a:lnTo>
                    <a:pt x="65" y="142"/>
                  </a:lnTo>
                  <a:lnTo>
                    <a:pt x="71" y="138"/>
                  </a:lnTo>
                  <a:lnTo>
                    <a:pt x="68" y="142"/>
                  </a:lnTo>
                  <a:lnTo>
                    <a:pt x="71" y="142"/>
                  </a:lnTo>
                  <a:lnTo>
                    <a:pt x="71" y="148"/>
                  </a:lnTo>
                  <a:lnTo>
                    <a:pt x="74" y="145"/>
                  </a:lnTo>
                  <a:lnTo>
                    <a:pt x="78" y="145"/>
                  </a:lnTo>
                  <a:lnTo>
                    <a:pt x="81" y="142"/>
                  </a:lnTo>
                  <a:lnTo>
                    <a:pt x="81" y="145"/>
                  </a:lnTo>
                  <a:lnTo>
                    <a:pt x="97" y="138"/>
                  </a:lnTo>
                  <a:lnTo>
                    <a:pt x="90" y="142"/>
                  </a:lnTo>
                  <a:lnTo>
                    <a:pt x="90" y="145"/>
                  </a:lnTo>
                  <a:lnTo>
                    <a:pt x="84" y="145"/>
                  </a:lnTo>
                  <a:lnTo>
                    <a:pt x="81" y="148"/>
                  </a:lnTo>
                  <a:lnTo>
                    <a:pt x="84" y="148"/>
                  </a:lnTo>
                  <a:lnTo>
                    <a:pt x="81" y="151"/>
                  </a:lnTo>
                  <a:lnTo>
                    <a:pt x="74" y="158"/>
                  </a:lnTo>
                  <a:lnTo>
                    <a:pt x="68" y="161"/>
                  </a:lnTo>
                  <a:lnTo>
                    <a:pt x="65" y="161"/>
                  </a:lnTo>
                  <a:lnTo>
                    <a:pt x="61" y="164"/>
                  </a:lnTo>
                  <a:lnTo>
                    <a:pt x="55" y="167"/>
                  </a:lnTo>
                  <a:lnTo>
                    <a:pt x="39" y="174"/>
                  </a:lnTo>
                  <a:lnTo>
                    <a:pt x="33" y="177"/>
                  </a:lnTo>
                  <a:lnTo>
                    <a:pt x="29" y="180"/>
                  </a:lnTo>
                  <a:lnTo>
                    <a:pt x="29" y="177"/>
                  </a:lnTo>
                  <a:lnTo>
                    <a:pt x="33" y="177"/>
                  </a:lnTo>
                  <a:lnTo>
                    <a:pt x="29" y="177"/>
                  </a:lnTo>
                  <a:lnTo>
                    <a:pt x="20" y="180"/>
                  </a:lnTo>
                  <a:lnTo>
                    <a:pt x="7" y="187"/>
                  </a:lnTo>
                  <a:lnTo>
                    <a:pt x="4" y="187"/>
                  </a:lnTo>
                  <a:lnTo>
                    <a:pt x="0" y="190"/>
                  </a:lnTo>
                  <a:lnTo>
                    <a:pt x="4" y="190"/>
                  </a:lnTo>
                  <a:lnTo>
                    <a:pt x="4" y="187"/>
                  </a:lnTo>
                  <a:lnTo>
                    <a:pt x="4" y="190"/>
                  </a:lnTo>
                  <a:lnTo>
                    <a:pt x="7" y="187"/>
                  </a:lnTo>
                  <a:lnTo>
                    <a:pt x="10" y="187"/>
                  </a:lnTo>
                  <a:lnTo>
                    <a:pt x="13" y="187"/>
                  </a:lnTo>
                  <a:lnTo>
                    <a:pt x="23" y="180"/>
                  </a:lnTo>
                  <a:lnTo>
                    <a:pt x="20" y="183"/>
                  </a:lnTo>
                  <a:lnTo>
                    <a:pt x="26" y="183"/>
                  </a:lnTo>
                  <a:lnTo>
                    <a:pt x="29" y="180"/>
                  </a:lnTo>
                  <a:lnTo>
                    <a:pt x="29" y="183"/>
                  </a:lnTo>
                  <a:lnTo>
                    <a:pt x="39" y="177"/>
                  </a:lnTo>
                  <a:lnTo>
                    <a:pt x="39" y="180"/>
                  </a:lnTo>
                  <a:lnTo>
                    <a:pt x="36" y="180"/>
                  </a:lnTo>
                  <a:lnTo>
                    <a:pt x="42" y="177"/>
                  </a:lnTo>
                  <a:lnTo>
                    <a:pt x="45" y="177"/>
                  </a:lnTo>
                  <a:lnTo>
                    <a:pt x="49" y="177"/>
                  </a:lnTo>
                  <a:lnTo>
                    <a:pt x="52" y="174"/>
                  </a:lnTo>
                  <a:lnTo>
                    <a:pt x="55" y="171"/>
                  </a:lnTo>
                  <a:lnTo>
                    <a:pt x="58" y="171"/>
                  </a:lnTo>
                  <a:lnTo>
                    <a:pt x="61" y="171"/>
                  </a:lnTo>
                  <a:lnTo>
                    <a:pt x="58" y="171"/>
                  </a:lnTo>
                  <a:lnTo>
                    <a:pt x="61" y="167"/>
                  </a:lnTo>
                  <a:lnTo>
                    <a:pt x="65" y="167"/>
                  </a:lnTo>
                  <a:lnTo>
                    <a:pt x="68" y="167"/>
                  </a:lnTo>
                  <a:lnTo>
                    <a:pt x="78" y="164"/>
                  </a:lnTo>
                  <a:lnTo>
                    <a:pt x="78" y="161"/>
                  </a:lnTo>
                  <a:lnTo>
                    <a:pt x="84" y="158"/>
                  </a:lnTo>
                  <a:lnTo>
                    <a:pt x="87" y="158"/>
                  </a:lnTo>
                  <a:lnTo>
                    <a:pt x="90" y="155"/>
                  </a:lnTo>
                  <a:lnTo>
                    <a:pt x="97" y="151"/>
                  </a:lnTo>
                  <a:lnTo>
                    <a:pt x="107" y="151"/>
                  </a:lnTo>
                  <a:lnTo>
                    <a:pt x="107" y="148"/>
                  </a:lnTo>
                  <a:lnTo>
                    <a:pt x="110" y="145"/>
                  </a:lnTo>
                  <a:lnTo>
                    <a:pt x="116" y="145"/>
                  </a:lnTo>
                  <a:lnTo>
                    <a:pt x="119" y="142"/>
                  </a:lnTo>
                  <a:lnTo>
                    <a:pt x="116" y="138"/>
                  </a:lnTo>
                  <a:lnTo>
                    <a:pt x="113" y="138"/>
                  </a:lnTo>
                  <a:lnTo>
                    <a:pt x="119" y="135"/>
                  </a:lnTo>
                  <a:lnTo>
                    <a:pt x="123" y="135"/>
                  </a:lnTo>
                  <a:lnTo>
                    <a:pt x="126" y="132"/>
                  </a:lnTo>
                  <a:lnTo>
                    <a:pt x="129" y="132"/>
                  </a:lnTo>
                  <a:lnTo>
                    <a:pt x="132" y="132"/>
                  </a:lnTo>
                  <a:lnTo>
                    <a:pt x="129" y="129"/>
                  </a:lnTo>
                  <a:lnTo>
                    <a:pt x="136" y="129"/>
                  </a:lnTo>
                  <a:lnTo>
                    <a:pt x="136" y="126"/>
                  </a:lnTo>
                  <a:lnTo>
                    <a:pt x="139" y="126"/>
                  </a:lnTo>
                  <a:lnTo>
                    <a:pt x="142" y="122"/>
                  </a:lnTo>
                  <a:lnTo>
                    <a:pt x="152" y="119"/>
                  </a:lnTo>
                  <a:lnTo>
                    <a:pt x="164" y="113"/>
                  </a:lnTo>
                  <a:lnTo>
                    <a:pt x="168" y="109"/>
                  </a:lnTo>
                  <a:lnTo>
                    <a:pt x="174" y="106"/>
                  </a:lnTo>
                  <a:lnTo>
                    <a:pt x="177" y="103"/>
                  </a:lnTo>
                  <a:lnTo>
                    <a:pt x="174" y="106"/>
                  </a:lnTo>
                  <a:lnTo>
                    <a:pt x="168" y="109"/>
                  </a:lnTo>
                  <a:lnTo>
                    <a:pt x="164" y="113"/>
                  </a:lnTo>
                  <a:lnTo>
                    <a:pt x="168" y="113"/>
                  </a:lnTo>
                  <a:lnTo>
                    <a:pt x="177" y="109"/>
                  </a:lnTo>
                  <a:lnTo>
                    <a:pt x="174" y="113"/>
                  </a:lnTo>
                  <a:lnTo>
                    <a:pt x="168" y="116"/>
                  </a:lnTo>
                  <a:lnTo>
                    <a:pt x="171" y="119"/>
                  </a:lnTo>
                  <a:lnTo>
                    <a:pt x="164" y="119"/>
                  </a:lnTo>
                  <a:lnTo>
                    <a:pt x="164" y="116"/>
                  </a:lnTo>
                  <a:lnTo>
                    <a:pt x="155" y="119"/>
                  </a:lnTo>
                  <a:lnTo>
                    <a:pt x="152" y="119"/>
                  </a:lnTo>
                  <a:lnTo>
                    <a:pt x="148" y="126"/>
                  </a:lnTo>
                  <a:lnTo>
                    <a:pt x="139" y="132"/>
                  </a:lnTo>
                  <a:lnTo>
                    <a:pt x="145" y="132"/>
                  </a:lnTo>
                  <a:lnTo>
                    <a:pt x="142" y="132"/>
                  </a:lnTo>
                  <a:lnTo>
                    <a:pt x="139" y="135"/>
                  </a:lnTo>
                  <a:lnTo>
                    <a:pt x="136" y="135"/>
                  </a:lnTo>
                  <a:lnTo>
                    <a:pt x="132" y="138"/>
                  </a:lnTo>
                  <a:lnTo>
                    <a:pt x="136" y="138"/>
                  </a:lnTo>
                  <a:lnTo>
                    <a:pt x="139" y="138"/>
                  </a:lnTo>
                  <a:lnTo>
                    <a:pt x="139" y="135"/>
                  </a:lnTo>
                  <a:lnTo>
                    <a:pt x="142" y="138"/>
                  </a:lnTo>
                  <a:lnTo>
                    <a:pt x="145" y="135"/>
                  </a:lnTo>
                  <a:lnTo>
                    <a:pt x="148" y="135"/>
                  </a:lnTo>
                  <a:lnTo>
                    <a:pt x="145" y="135"/>
                  </a:lnTo>
                  <a:lnTo>
                    <a:pt x="152" y="132"/>
                  </a:lnTo>
                  <a:lnTo>
                    <a:pt x="155" y="132"/>
                  </a:lnTo>
                  <a:lnTo>
                    <a:pt x="158" y="129"/>
                  </a:lnTo>
                  <a:lnTo>
                    <a:pt x="155" y="132"/>
                  </a:lnTo>
                  <a:lnTo>
                    <a:pt x="161" y="129"/>
                  </a:lnTo>
                  <a:lnTo>
                    <a:pt x="168" y="129"/>
                  </a:lnTo>
                  <a:lnTo>
                    <a:pt x="168" y="126"/>
                  </a:lnTo>
                  <a:lnTo>
                    <a:pt x="171" y="126"/>
                  </a:lnTo>
                  <a:lnTo>
                    <a:pt x="174" y="122"/>
                  </a:lnTo>
                  <a:lnTo>
                    <a:pt x="171" y="122"/>
                  </a:lnTo>
                  <a:lnTo>
                    <a:pt x="174" y="122"/>
                  </a:lnTo>
                  <a:lnTo>
                    <a:pt x="177" y="119"/>
                  </a:lnTo>
                  <a:lnTo>
                    <a:pt x="174" y="119"/>
                  </a:lnTo>
                  <a:lnTo>
                    <a:pt x="177" y="119"/>
                  </a:lnTo>
                  <a:lnTo>
                    <a:pt x="177" y="116"/>
                  </a:lnTo>
                  <a:lnTo>
                    <a:pt x="181" y="116"/>
                  </a:lnTo>
                  <a:lnTo>
                    <a:pt x="184" y="113"/>
                  </a:lnTo>
                  <a:lnTo>
                    <a:pt x="181" y="119"/>
                  </a:lnTo>
                  <a:lnTo>
                    <a:pt x="184" y="116"/>
                  </a:lnTo>
                  <a:lnTo>
                    <a:pt x="190" y="116"/>
                  </a:lnTo>
                  <a:lnTo>
                    <a:pt x="190" y="119"/>
                  </a:lnTo>
                  <a:lnTo>
                    <a:pt x="187" y="119"/>
                  </a:lnTo>
                  <a:lnTo>
                    <a:pt x="193" y="119"/>
                  </a:lnTo>
                  <a:lnTo>
                    <a:pt x="190" y="122"/>
                  </a:lnTo>
                  <a:lnTo>
                    <a:pt x="193" y="122"/>
                  </a:lnTo>
                  <a:lnTo>
                    <a:pt x="190" y="122"/>
                  </a:lnTo>
                  <a:lnTo>
                    <a:pt x="193" y="126"/>
                  </a:lnTo>
                  <a:lnTo>
                    <a:pt x="197" y="122"/>
                  </a:lnTo>
                  <a:lnTo>
                    <a:pt x="197" y="126"/>
                  </a:lnTo>
                  <a:lnTo>
                    <a:pt x="200" y="126"/>
                  </a:lnTo>
                  <a:lnTo>
                    <a:pt x="200" y="129"/>
                  </a:lnTo>
                  <a:lnTo>
                    <a:pt x="210" y="129"/>
                  </a:lnTo>
                  <a:lnTo>
                    <a:pt x="216" y="129"/>
                  </a:lnTo>
                  <a:lnTo>
                    <a:pt x="219" y="129"/>
                  </a:lnTo>
                  <a:lnTo>
                    <a:pt x="222" y="132"/>
                  </a:lnTo>
                  <a:lnTo>
                    <a:pt x="229" y="132"/>
                  </a:lnTo>
                  <a:lnTo>
                    <a:pt x="235" y="129"/>
                  </a:lnTo>
                  <a:lnTo>
                    <a:pt x="232" y="132"/>
                  </a:lnTo>
                  <a:lnTo>
                    <a:pt x="232" y="135"/>
                  </a:lnTo>
                  <a:lnTo>
                    <a:pt x="232" y="129"/>
                  </a:lnTo>
                  <a:lnTo>
                    <a:pt x="229" y="132"/>
                  </a:lnTo>
                  <a:lnTo>
                    <a:pt x="226" y="135"/>
                  </a:lnTo>
                  <a:lnTo>
                    <a:pt x="232" y="138"/>
                  </a:lnTo>
                  <a:lnTo>
                    <a:pt x="235" y="138"/>
                  </a:lnTo>
                  <a:lnTo>
                    <a:pt x="235" y="135"/>
                  </a:lnTo>
                  <a:lnTo>
                    <a:pt x="238" y="135"/>
                  </a:lnTo>
                  <a:close/>
                </a:path>
              </a:pathLst>
            </a:custGeom>
            <a:solidFill>
              <a:srgbClr val="CCCCCC"/>
            </a:solidFill>
            <a:ln w="9525">
              <a:noFill/>
              <a:round/>
              <a:headEnd/>
              <a:tailEnd/>
            </a:ln>
          </p:spPr>
          <p:txBody>
            <a:bodyPr/>
            <a:lstStyle/>
            <a:p>
              <a:endParaRPr lang="en-US"/>
            </a:p>
          </p:txBody>
        </p:sp>
        <p:sp>
          <p:nvSpPr>
            <p:cNvPr id="32091" name="Freeform 523"/>
            <p:cNvSpPr>
              <a:spLocks/>
            </p:cNvSpPr>
            <p:nvPr/>
          </p:nvSpPr>
          <p:spPr bwMode="auto">
            <a:xfrm>
              <a:off x="976" y="1490"/>
              <a:ext cx="447" cy="266"/>
            </a:xfrm>
            <a:custGeom>
              <a:avLst/>
              <a:gdLst>
                <a:gd name="T0" fmla="*/ 229 w 325"/>
                <a:gd name="T1" fmla="*/ 126 h 190"/>
                <a:gd name="T2" fmla="*/ 255 w 325"/>
                <a:gd name="T3" fmla="*/ 90 h 190"/>
                <a:gd name="T4" fmla="*/ 300 w 325"/>
                <a:gd name="T5" fmla="*/ 45 h 190"/>
                <a:gd name="T6" fmla="*/ 312 w 325"/>
                <a:gd name="T7" fmla="*/ 13 h 190"/>
                <a:gd name="T8" fmla="*/ 277 w 325"/>
                <a:gd name="T9" fmla="*/ 10 h 190"/>
                <a:gd name="T10" fmla="*/ 261 w 325"/>
                <a:gd name="T11" fmla="*/ 7 h 190"/>
                <a:gd name="T12" fmla="*/ 248 w 325"/>
                <a:gd name="T13" fmla="*/ 7 h 190"/>
                <a:gd name="T14" fmla="*/ 242 w 325"/>
                <a:gd name="T15" fmla="*/ 7 h 190"/>
                <a:gd name="T16" fmla="*/ 235 w 325"/>
                <a:gd name="T17" fmla="*/ 3 h 190"/>
                <a:gd name="T18" fmla="*/ 213 w 325"/>
                <a:gd name="T19" fmla="*/ 7 h 190"/>
                <a:gd name="T20" fmla="*/ 206 w 325"/>
                <a:gd name="T21" fmla="*/ 10 h 190"/>
                <a:gd name="T22" fmla="*/ 187 w 325"/>
                <a:gd name="T23" fmla="*/ 13 h 190"/>
                <a:gd name="T24" fmla="*/ 161 w 325"/>
                <a:gd name="T25" fmla="*/ 26 h 190"/>
                <a:gd name="T26" fmla="*/ 139 w 325"/>
                <a:gd name="T27" fmla="*/ 45 h 190"/>
                <a:gd name="T28" fmla="*/ 152 w 325"/>
                <a:gd name="T29" fmla="*/ 48 h 190"/>
                <a:gd name="T30" fmla="*/ 161 w 325"/>
                <a:gd name="T31" fmla="*/ 52 h 190"/>
                <a:gd name="T32" fmla="*/ 142 w 325"/>
                <a:gd name="T33" fmla="*/ 55 h 190"/>
                <a:gd name="T34" fmla="*/ 139 w 325"/>
                <a:gd name="T35" fmla="*/ 58 h 190"/>
                <a:gd name="T36" fmla="*/ 113 w 325"/>
                <a:gd name="T37" fmla="*/ 55 h 190"/>
                <a:gd name="T38" fmla="*/ 94 w 325"/>
                <a:gd name="T39" fmla="*/ 64 h 190"/>
                <a:gd name="T40" fmla="*/ 90 w 325"/>
                <a:gd name="T41" fmla="*/ 74 h 190"/>
                <a:gd name="T42" fmla="*/ 113 w 325"/>
                <a:gd name="T43" fmla="*/ 77 h 190"/>
                <a:gd name="T44" fmla="*/ 126 w 325"/>
                <a:gd name="T45" fmla="*/ 77 h 190"/>
                <a:gd name="T46" fmla="*/ 107 w 325"/>
                <a:gd name="T47" fmla="*/ 90 h 190"/>
                <a:gd name="T48" fmla="*/ 84 w 325"/>
                <a:gd name="T49" fmla="*/ 97 h 190"/>
                <a:gd name="T50" fmla="*/ 55 w 325"/>
                <a:gd name="T51" fmla="*/ 109 h 190"/>
                <a:gd name="T52" fmla="*/ 58 w 325"/>
                <a:gd name="T53" fmla="*/ 113 h 190"/>
                <a:gd name="T54" fmla="*/ 58 w 325"/>
                <a:gd name="T55" fmla="*/ 119 h 190"/>
                <a:gd name="T56" fmla="*/ 52 w 325"/>
                <a:gd name="T57" fmla="*/ 129 h 190"/>
                <a:gd name="T58" fmla="*/ 81 w 325"/>
                <a:gd name="T59" fmla="*/ 119 h 190"/>
                <a:gd name="T60" fmla="*/ 55 w 325"/>
                <a:gd name="T61" fmla="*/ 142 h 190"/>
                <a:gd name="T62" fmla="*/ 68 w 325"/>
                <a:gd name="T63" fmla="*/ 142 h 190"/>
                <a:gd name="T64" fmla="*/ 81 w 325"/>
                <a:gd name="T65" fmla="*/ 142 h 190"/>
                <a:gd name="T66" fmla="*/ 84 w 325"/>
                <a:gd name="T67" fmla="*/ 148 h 190"/>
                <a:gd name="T68" fmla="*/ 55 w 325"/>
                <a:gd name="T69" fmla="*/ 167 h 190"/>
                <a:gd name="T70" fmla="*/ 29 w 325"/>
                <a:gd name="T71" fmla="*/ 177 h 190"/>
                <a:gd name="T72" fmla="*/ 4 w 325"/>
                <a:gd name="T73" fmla="*/ 187 h 190"/>
                <a:gd name="T74" fmla="*/ 23 w 325"/>
                <a:gd name="T75" fmla="*/ 180 h 190"/>
                <a:gd name="T76" fmla="*/ 36 w 325"/>
                <a:gd name="T77" fmla="*/ 180 h 190"/>
                <a:gd name="T78" fmla="*/ 58 w 325"/>
                <a:gd name="T79" fmla="*/ 171 h 190"/>
                <a:gd name="T80" fmla="*/ 78 w 325"/>
                <a:gd name="T81" fmla="*/ 164 h 190"/>
                <a:gd name="T82" fmla="*/ 97 w 325"/>
                <a:gd name="T83" fmla="*/ 151 h 190"/>
                <a:gd name="T84" fmla="*/ 116 w 325"/>
                <a:gd name="T85" fmla="*/ 138 h 190"/>
                <a:gd name="T86" fmla="*/ 132 w 325"/>
                <a:gd name="T87" fmla="*/ 132 h 190"/>
                <a:gd name="T88" fmla="*/ 152 w 325"/>
                <a:gd name="T89" fmla="*/ 119 h 190"/>
                <a:gd name="T90" fmla="*/ 168 w 325"/>
                <a:gd name="T91" fmla="*/ 109 h 190"/>
                <a:gd name="T92" fmla="*/ 171 w 325"/>
                <a:gd name="T93" fmla="*/ 119 h 190"/>
                <a:gd name="T94" fmla="*/ 139 w 325"/>
                <a:gd name="T95" fmla="*/ 132 h 190"/>
                <a:gd name="T96" fmla="*/ 132 w 325"/>
                <a:gd name="T97" fmla="*/ 138 h 190"/>
                <a:gd name="T98" fmla="*/ 145 w 325"/>
                <a:gd name="T99" fmla="*/ 135 h 190"/>
                <a:gd name="T100" fmla="*/ 168 w 325"/>
                <a:gd name="T101" fmla="*/ 129 h 190"/>
                <a:gd name="T102" fmla="*/ 171 w 325"/>
                <a:gd name="T103" fmla="*/ 122 h 190"/>
                <a:gd name="T104" fmla="*/ 181 w 325"/>
                <a:gd name="T105" fmla="*/ 116 h 190"/>
                <a:gd name="T106" fmla="*/ 184 w 325"/>
                <a:gd name="T107" fmla="*/ 116 h 190"/>
                <a:gd name="T108" fmla="*/ 193 w 325"/>
                <a:gd name="T109" fmla="*/ 122 h 190"/>
                <a:gd name="T110" fmla="*/ 210 w 325"/>
                <a:gd name="T111" fmla="*/ 129 h 190"/>
                <a:gd name="T112" fmla="*/ 229 w 325"/>
                <a:gd name="T113" fmla="*/ 132 h 190"/>
                <a:gd name="T114" fmla="*/ 229 w 325"/>
                <a:gd name="T115" fmla="*/ 132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5"/>
                <a:gd name="T175" fmla="*/ 0 h 190"/>
                <a:gd name="T176" fmla="*/ 325 w 325"/>
                <a:gd name="T177" fmla="*/ 190 h 1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5" h="190">
                  <a:moveTo>
                    <a:pt x="238" y="135"/>
                  </a:moveTo>
                  <a:lnTo>
                    <a:pt x="235" y="129"/>
                  </a:lnTo>
                  <a:lnTo>
                    <a:pt x="238" y="126"/>
                  </a:lnTo>
                  <a:lnTo>
                    <a:pt x="235" y="126"/>
                  </a:lnTo>
                  <a:lnTo>
                    <a:pt x="232" y="126"/>
                  </a:lnTo>
                  <a:lnTo>
                    <a:pt x="229" y="126"/>
                  </a:lnTo>
                  <a:lnTo>
                    <a:pt x="226" y="126"/>
                  </a:lnTo>
                  <a:lnTo>
                    <a:pt x="232" y="119"/>
                  </a:lnTo>
                  <a:lnTo>
                    <a:pt x="238" y="113"/>
                  </a:lnTo>
                  <a:lnTo>
                    <a:pt x="242" y="103"/>
                  </a:lnTo>
                  <a:lnTo>
                    <a:pt x="248" y="97"/>
                  </a:lnTo>
                  <a:lnTo>
                    <a:pt x="255" y="90"/>
                  </a:lnTo>
                  <a:lnTo>
                    <a:pt x="261" y="84"/>
                  </a:lnTo>
                  <a:lnTo>
                    <a:pt x="267" y="77"/>
                  </a:lnTo>
                  <a:lnTo>
                    <a:pt x="274" y="71"/>
                  </a:lnTo>
                  <a:lnTo>
                    <a:pt x="280" y="64"/>
                  </a:lnTo>
                  <a:lnTo>
                    <a:pt x="287" y="58"/>
                  </a:lnTo>
                  <a:lnTo>
                    <a:pt x="293" y="52"/>
                  </a:lnTo>
                  <a:lnTo>
                    <a:pt x="300" y="45"/>
                  </a:lnTo>
                  <a:lnTo>
                    <a:pt x="306" y="39"/>
                  </a:lnTo>
                  <a:lnTo>
                    <a:pt x="312" y="32"/>
                  </a:lnTo>
                  <a:lnTo>
                    <a:pt x="319" y="23"/>
                  </a:lnTo>
                  <a:lnTo>
                    <a:pt x="325" y="19"/>
                  </a:lnTo>
                  <a:lnTo>
                    <a:pt x="322" y="16"/>
                  </a:lnTo>
                  <a:lnTo>
                    <a:pt x="322" y="19"/>
                  </a:lnTo>
                  <a:lnTo>
                    <a:pt x="312" y="13"/>
                  </a:lnTo>
                  <a:lnTo>
                    <a:pt x="309" y="16"/>
                  </a:lnTo>
                  <a:lnTo>
                    <a:pt x="309" y="13"/>
                  </a:lnTo>
                  <a:lnTo>
                    <a:pt x="300" y="16"/>
                  </a:lnTo>
                  <a:lnTo>
                    <a:pt x="296" y="13"/>
                  </a:lnTo>
                  <a:lnTo>
                    <a:pt x="290" y="13"/>
                  </a:lnTo>
                  <a:lnTo>
                    <a:pt x="277" y="10"/>
                  </a:lnTo>
                  <a:lnTo>
                    <a:pt x="271" y="10"/>
                  </a:lnTo>
                  <a:lnTo>
                    <a:pt x="261" y="10"/>
                  </a:lnTo>
                  <a:lnTo>
                    <a:pt x="264" y="10"/>
                  </a:lnTo>
                  <a:lnTo>
                    <a:pt x="261" y="10"/>
                  </a:lnTo>
                  <a:lnTo>
                    <a:pt x="261" y="7"/>
                  </a:lnTo>
                  <a:lnTo>
                    <a:pt x="264" y="7"/>
                  </a:lnTo>
                  <a:lnTo>
                    <a:pt x="261" y="7"/>
                  </a:lnTo>
                  <a:lnTo>
                    <a:pt x="258" y="7"/>
                  </a:lnTo>
                  <a:lnTo>
                    <a:pt x="258" y="3"/>
                  </a:lnTo>
                  <a:lnTo>
                    <a:pt x="248" y="7"/>
                  </a:lnTo>
                  <a:lnTo>
                    <a:pt x="248" y="3"/>
                  </a:lnTo>
                  <a:lnTo>
                    <a:pt x="245" y="3"/>
                  </a:lnTo>
                  <a:lnTo>
                    <a:pt x="242" y="7"/>
                  </a:lnTo>
                  <a:lnTo>
                    <a:pt x="235" y="7"/>
                  </a:lnTo>
                  <a:lnTo>
                    <a:pt x="238" y="3"/>
                  </a:lnTo>
                  <a:lnTo>
                    <a:pt x="245" y="3"/>
                  </a:lnTo>
                  <a:lnTo>
                    <a:pt x="238" y="0"/>
                  </a:lnTo>
                  <a:lnTo>
                    <a:pt x="235" y="3"/>
                  </a:lnTo>
                  <a:lnTo>
                    <a:pt x="226" y="7"/>
                  </a:lnTo>
                  <a:lnTo>
                    <a:pt x="216" y="7"/>
                  </a:lnTo>
                  <a:lnTo>
                    <a:pt x="213" y="7"/>
                  </a:lnTo>
                  <a:lnTo>
                    <a:pt x="219" y="7"/>
                  </a:lnTo>
                  <a:lnTo>
                    <a:pt x="213" y="7"/>
                  </a:lnTo>
                  <a:lnTo>
                    <a:pt x="210" y="7"/>
                  </a:lnTo>
                  <a:lnTo>
                    <a:pt x="210" y="10"/>
                  </a:lnTo>
                  <a:lnTo>
                    <a:pt x="206" y="10"/>
                  </a:lnTo>
                  <a:lnTo>
                    <a:pt x="203" y="13"/>
                  </a:lnTo>
                  <a:lnTo>
                    <a:pt x="206" y="10"/>
                  </a:lnTo>
                  <a:lnTo>
                    <a:pt x="203" y="10"/>
                  </a:lnTo>
                  <a:lnTo>
                    <a:pt x="206" y="10"/>
                  </a:lnTo>
                  <a:lnTo>
                    <a:pt x="190" y="13"/>
                  </a:lnTo>
                  <a:lnTo>
                    <a:pt x="193" y="13"/>
                  </a:lnTo>
                  <a:lnTo>
                    <a:pt x="190" y="13"/>
                  </a:lnTo>
                  <a:lnTo>
                    <a:pt x="187" y="13"/>
                  </a:lnTo>
                  <a:lnTo>
                    <a:pt x="184" y="13"/>
                  </a:lnTo>
                  <a:lnTo>
                    <a:pt x="177" y="16"/>
                  </a:lnTo>
                  <a:lnTo>
                    <a:pt x="171" y="23"/>
                  </a:lnTo>
                  <a:lnTo>
                    <a:pt x="171" y="19"/>
                  </a:lnTo>
                  <a:lnTo>
                    <a:pt x="164" y="23"/>
                  </a:lnTo>
                  <a:lnTo>
                    <a:pt x="161" y="26"/>
                  </a:lnTo>
                  <a:lnTo>
                    <a:pt x="145" y="26"/>
                  </a:lnTo>
                  <a:lnTo>
                    <a:pt x="139" y="32"/>
                  </a:lnTo>
                  <a:lnTo>
                    <a:pt x="142" y="32"/>
                  </a:lnTo>
                  <a:lnTo>
                    <a:pt x="132" y="32"/>
                  </a:lnTo>
                  <a:lnTo>
                    <a:pt x="142" y="39"/>
                  </a:lnTo>
                  <a:lnTo>
                    <a:pt x="142" y="42"/>
                  </a:lnTo>
                  <a:lnTo>
                    <a:pt x="139" y="45"/>
                  </a:lnTo>
                  <a:lnTo>
                    <a:pt x="145" y="48"/>
                  </a:lnTo>
                  <a:lnTo>
                    <a:pt x="148" y="45"/>
                  </a:lnTo>
                  <a:lnTo>
                    <a:pt x="145" y="48"/>
                  </a:lnTo>
                  <a:lnTo>
                    <a:pt x="152" y="48"/>
                  </a:lnTo>
                  <a:lnTo>
                    <a:pt x="148" y="52"/>
                  </a:lnTo>
                  <a:lnTo>
                    <a:pt x="152" y="52"/>
                  </a:lnTo>
                  <a:lnTo>
                    <a:pt x="155" y="52"/>
                  </a:lnTo>
                  <a:lnTo>
                    <a:pt x="161" y="52"/>
                  </a:lnTo>
                  <a:lnTo>
                    <a:pt x="152" y="55"/>
                  </a:lnTo>
                  <a:lnTo>
                    <a:pt x="148" y="52"/>
                  </a:lnTo>
                  <a:lnTo>
                    <a:pt x="145" y="55"/>
                  </a:lnTo>
                  <a:lnTo>
                    <a:pt x="145" y="52"/>
                  </a:lnTo>
                  <a:lnTo>
                    <a:pt x="145" y="55"/>
                  </a:lnTo>
                  <a:lnTo>
                    <a:pt x="142" y="55"/>
                  </a:lnTo>
                  <a:lnTo>
                    <a:pt x="145" y="55"/>
                  </a:lnTo>
                  <a:lnTo>
                    <a:pt x="148" y="55"/>
                  </a:lnTo>
                  <a:lnTo>
                    <a:pt x="145" y="58"/>
                  </a:lnTo>
                  <a:lnTo>
                    <a:pt x="145" y="55"/>
                  </a:lnTo>
                  <a:lnTo>
                    <a:pt x="139" y="58"/>
                  </a:lnTo>
                  <a:lnTo>
                    <a:pt x="126" y="58"/>
                  </a:lnTo>
                  <a:lnTo>
                    <a:pt x="129" y="55"/>
                  </a:lnTo>
                  <a:lnTo>
                    <a:pt x="132" y="52"/>
                  </a:lnTo>
                  <a:lnTo>
                    <a:pt x="126" y="52"/>
                  </a:lnTo>
                  <a:lnTo>
                    <a:pt x="113" y="55"/>
                  </a:lnTo>
                  <a:lnTo>
                    <a:pt x="116" y="58"/>
                  </a:lnTo>
                  <a:lnTo>
                    <a:pt x="110" y="58"/>
                  </a:lnTo>
                  <a:lnTo>
                    <a:pt x="100" y="61"/>
                  </a:lnTo>
                  <a:lnTo>
                    <a:pt x="97" y="61"/>
                  </a:lnTo>
                  <a:lnTo>
                    <a:pt x="90" y="61"/>
                  </a:lnTo>
                  <a:lnTo>
                    <a:pt x="94" y="64"/>
                  </a:lnTo>
                  <a:lnTo>
                    <a:pt x="100" y="68"/>
                  </a:lnTo>
                  <a:lnTo>
                    <a:pt x="94" y="68"/>
                  </a:lnTo>
                  <a:lnTo>
                    <a:pt x="94" y="71"/>
                  </a:lnTo>
                  <a:lnTo>
                    <a:pt x="90" y="74"/>
                  </a:lnTo>
                  <a:lnTo>
                    <a:pt x="100" y="77"/>
                  </a:lnTo>
                  <a:lnTo>
                    <a:pt x="110" y="74"/>
                  </a:lnTo>
                  <a:lnTo>
                    <a:pt x="110" y="77"/>
                  </a:lnTo>
                  <a:lnTo>
                    <a:pt x="113" y="77"/>
                  </a:lnTo>
                  <a:lnTo>
                    <a:pt x="110" y="74"/>
                  </a:lnTo>
                  <a:lnTo>
                    <a:pt x="113" y="74"/>
                  </a:lnTo>
                  <a:lnTo>
                    <a:pt x="113" y="77"/>
                  </a:lnTo>
                  <a:lnTo>
                    <a:pt x="116" y="77"/>
                  </a:lnTo>
                  <a:lnTo>
                    <a:pt x="126" y="74"/>
                  </a:lnTo>
                  <a:lnTo>
                    <a:pt x="132" y="71"/>
                  </a:lnTo>
                  <a:lnTo>
                    <a:pt x="132" y="74"/>
                  </a:lnTo>
                  <a:lnTo>
                    <a:pt x="126" y="77"/>
                  </a:lnTo>
                  <a:lnTo>
                    <a:pt x="123" y="77"/>
                  </a:lnTo>
                  <a:lnTo>
                    <a:pt x="123" y="84"/>
                  </a:lnTo>
                  <a:lnTo>
                    <a:pt x="119" y="84"/>
                  </a:lnTo>
                  <a:lnTo>
                    <a:pt x="116" y="87"/>
                  </a:lnTo>
                  <a:lnTo>
                    <a:pt x="107" y="90"/>
                  </a:lnTo>
                  <a:lnTo>
                    <a:pt x="107" y="87"/>
                  </a:lnTo>
                  <a:lnTo>
                    <a:pt x="94" y="93"/>
                  </a:lnTo>
                  <a:lnTo>
                    <a:pt x="90" y="93"/>
                  </a:lnTo>
                  <a:lnTo>
                    <a:pt x="84" y="93"/>
                  </a:lnTo>
                  <a:lnTo>
                    <a:pt x="84" y="97"/>
                  </a:lnTo>
                  <a:lnTo>
                    <a:pt x="81" y="97"/>
                  </a:lnTo>
                  <a:lnTo>
                    <a:pt x="68" y="100"/>
                  </a:lnTo>
                  <a:lnTo>
                    <a:pt x="65" y="103"/>
                  </a:lnTo>
                  <a:lnTo>
                    <a:pt x="61" y="106"/>
                  </a:lnTo>
                  <a:lnTo>
                    <a:pt x="58" y="106"/>
                  </a:lnTo>
                  <a:lnTo>
                    <a:pt x="58" y="109"/>
                  </a:lnTo>
                  <a:lnTo>
                    <a:pt x="55" y="109"/>
                  </a:lnTo>
                  <a:lnTo>
                    <a:pt x="52" y="109"/>
                  </a:lnTo>
                  <a:lnTo>
                    <a:pt x="61" y="109"/>
                  </a:lnTo>
                  <a:lnTo>
                    <a:pt x="55" y="109"/>
                  </a:lnTo>
                  <a:lnTo>
                    <a:pt x="55" y="113"/>
                  </a:lnTo>
                  <a:lnTo>
                    <a:pt x="58" y="113"/>
                  </a:lnTo>
                  <a:lnTo>
                    <a:pt x="55" y="113"/>
                  </a:lnTo>
                  <a:lnTo>
                    <a:pt x="55" y="116"/>
                  </a:lnTo>
                  <a:lnTo>
                    <a:pt x="58" y="116"/>
                  </a:lnTo>
                  <a:lnTo>
                    <a:pt x="61" y="116"/>
                  </a:lnTo>
                  <a:lnTo>
                    <a:pt x="58" y="119"/>
                  </a:lnTo>
                  <a:lnTo>
                    <a:pt x="65" y="119"/>
                  </a:lnTo>
                  <a:lnTo>
                    <a:pt x="58" y="122"/>
                  </a:lnTo>
                  <a:lnTo>
                    <a:pt x="52" y="126"/>
                  </a:lnTo>
                  <a:lnTo>
                    <a:pt x="49" y="129"/>
                  </a:lnTo>
                  <a:lnTo>
                    <a:pt x="52" y="129"/>
                  </a:lnTo>
                  <a:lnTo>
                    <a:pt x="49" y="129"/>
                  </a:lnTo>
                  <a:lnTo>
                    <a:pt x="49" y="132"/>
                  </a:lnTo>
                  <a:lnTo>
                    <a:pt x="55" y="132"/>
                  </a:lnTo>
                  <a:lnTo>
                    <a:pt x="65" y="126"/>
                  </a:lnTo>
                  <a:lnTo>
                    <a:pt x="68" y="126"/>
                  </a:lnTo>
                  <a:lnTo>
                    <a:pt x="71" y="122"/>
                  </a:lnTo>
                  <a:lnTo>
                    <a:pt x="81" y="119"/>
                  </a:lnTo>
                  <a:lnTo>
                    <a:pt x="68" y="126"/>
                  </a:lnTo>
                  <a:lnTo>
                    <a:pt x="65" y="135"/>
                  </a:lnTo>
                  <a:lnTo>
                    <a:pt x="58" y="138"/>
                  </a:lnTo>
                  <a:lnTo>
                    <a:pt x="58" y="142"/>
                  </a:lnTo>
                  <a:lnTo>
                    <a:pt x="55" y="142"/>
                  </a:lnTo>
                  <a:lnTo>
                    <a:pt x="52" y="145"/>
                  </a:lnTo>
                  <a:lnTo>
                    <a:pt x="65" y="142"/>
                  </a:lnTo>
                  <a:lnTo>
                    <a:pt x="71" y="138"/>
                  </a:lnTo>
                  <a:lnTo>
                    <a:pt x="68" y="142"/>
                  </a:lnTo>
                  <a:lnTo>
                    <a:pt x="71" y="142"/>
                  </a:lnTo>
                  <a:lnTo>
                    <a:pt x="71" y="148"/>
                  </a:lnTo>
                  <a:lnTo>
                    <a:pt x="74" y="145"/>
                  </a:lnTo>
                  <a:lnTo>
                    <a:pt x="78" y="145"/>
                  </a:lnTo>
                  <a:lnTo>
                    <a:pt x="81" y="142"/>
                  </a:lnTo>
                  <a:lnTo>
                    <a:pt x="81" y="145"/>
                  </a:lnTo>
                  <a:lnTo>
                    <a:pt x="97" y="138"/>
                  </a:lnTo>
                  <a:lnTo>
                    <a:pt x="90" y="142"/>
                  </a:lnTo>
                  <a:lnTo>
                    <a:pt x="90" y="145"/>
                  </a:lnTo>
                  <a:lnTo>
                    <a:pt x="84" y="145"/>
                  </a:lnTo>
                  <a:lnTo>
                    <a:pt x="81" y="148"/>
                  </a:lnTo>
                  <a:lnTo>
                    <a:pt x="84" y="148"/>
                  </a:lnTo>
                  <a:lnTo>
                    <a:pt x="81" y="151"/>
                  </a:lnTo>
                  <a:lnTo>
                    <a:pt x="74" y="158"/>
                  </a:lnTo>
                  <a:lnTo>
                    <a:pt x="68" y="161"/>
                  </a:lnTo>
                  <a:lnTo>
                    <a:pt x="65" y="161"/>
                  </a:lnTo>
                  <a:lnTo>
                    <a:pt x="61" y="164"/>
                  </a:lnTo>
                  <a:lnTo>
                    <a:pt x="55" y="167"/>
                  </a:lnTo>
                  <a:lnTo>
                    <a:pt x="39" y="174"/>
                  </a:lnTo>
                  <a:lnTo>
                    <a:pt x="33" y="177"/>
                  </a:lnTo>
                  <a:lnTo>
                    <a:pt x="29" y="180"/>
                  </a:lnTo>
                  <a:lnTo>
                    <a:pt x="29" y="177"/>
                  </a:lnTo>
                  <a:lnTo>
                    <a:pt x="33" y="177"/>
                  </a:lnTo>
                  <a:lnTo>
                    <a:pt x="29" y="177"/>
                  </a:lnTo>
                  <a:lnTo>
                    <a:pt x="20" y="180"/>
                  </a:lnTo>
                  <a:lnTo>
                    <a:pt x="7" y="187"/>
                  </a:lnTo>
                  <a:lnTo>
                    <a:pt x="4" y="187"/>
                  </a:lnTo>
                  <a:lnTo>
                    <a:pt x="0" y="190"/>
                  </a:lnTo>
                  <a:lnTo>
                    <a:pt x="4" y="190"/>
                  </a:lnTo>
                  <a:lnTo>
                    <a:pt x="4" y="187"/>
                  </a:lnTo>
                  <a:lnTo>
                    <a:pt x="4" y="190"/>
                  </a:lnTo>
                  <a:lnTo>
                    <a:pt x="7" y="187"/>
                  </a:lnTo>
                  <a:lnTo>
                    <a:pt x="10" y="187"/>
                  </a:lnTo>
                  <a:lnTo>
                    <a:pt x="13" y="187"/>
                  </a:lnTo>
                  <a:lnTo>
                    <a:pt x="23" y="180"/>
                  </a:lnTo>
                  <a:lnTo>
                    <a:pt x="20" y="183"/>
                  </a:lnTo>
                  <a:lnTo>
                    <a:pt x="26" y="183"/>
                  </a:lnTo>
                  <a:lnTo>
                    <a:pt x="29" y="180"/>
                  </a:lnTo>
                  <a:lnTo>
                    <a:pt x="29" y="183"/>
                  </a:lnTo>
                  <a:lnTo>
                    <a:pt x="39" y="177"/>
                  </a:lnTo>
                  <a:lnTo>
                    <a:pt x="39" y="180"/>
                  </a:lnTo>
                  <a:lnTo>
                    <a:pt x="36" y="180"/>
                  </a:lnTo>
                  <a:lnTo>
                    <a:pt x="42" y="177"/>
                  </a:lnTo>
                  <a:lnTo>
                    <a:pt x="45" y="177"/>
                  </a:lnTo>
                  <a:lnTo>
                    <a:pt x="49" y="177"/>
                  </a:lnTo>
                  <a:lnTo>
                    <a:pt x="52" y="174"/>
                  </a:lnTo>
                  <a:lnTo>
                    <a:pt x="55" y="171"/>
                  </a:lnTo>
                  <a:lnTo>
                    <a:pt x="58" y="171"/>
                  </a:lnTo>
                  <a:lnTo>
                    <a:pt x="61" y="171"/>
                  </a:lnTo>
                  <a:lnTo>
                    <a:pt x="58" y="171"/>
                  </a:lnTo>
                  <a:lnTo>
                    <a:pt x="61" y="167"/>
                  </a:lnTo>
                  <a:lnTo>
                    <a:pt x="65" y="167"/>
                  </a:lnTo>
                  <a:lnTo>
                    <a:pt x="68" y="167"/>
                  </a:lnTo>
                  <a:lnTo>
                    <a:pt x="78" y="164"/>
                  </a:lnTo>
                  <a:lnTo>
                    <a:pt x="78" y="161"/>
                  </a:lnTo>
                  <a:lnTo>
                    <a:pt x="84" y="158"/>
                  </a:lnTo>
                  <a:lnTo>
                    <a:pt x="87" y="158"/>
                  </a:lnTo>
                  <a:lnTo>
                    <a:pt x="90" y="155"/>
                  </a:lnTo>
                  <a:lnTo>
                    <a:pt x="97" y="151"/>
                  </a:lnTo>
                  <a:lnTo>
                    <a:pt x="107" y="151"/>
                  </a:lnTo>
                  <a:lnTo>
                    <a:pt x="107" y="148"/>
                  </a:lnTo>
                  <a:lnTo>
                    <a:pt x="110" y="145"/>
                  </a:lnTo>
                  <a:lnTo>
                    <a:pt x="116" y="145"/>
                  </a:lnTo>
                  <a:lnTo>
                    <a:pt x="119" y="142"/>
                  </a:lnTo>
                  <a:lnTo>
                    <a:pt x="116" y="138"/>
                  </a:lnTo>
                  <a:lnTo>
                    <a:pt x="113" y="138"/>
                  </a:lnTo>
                  <a:lnTo>
                    <a:pt x="119" y="135"/>
                  </a:lnTo>
                  <a:lnTo>
                    <a:pt x="123" y="135"/>
                  </a:lnTo>
                  <a:lnTo>
                    <a:pt x="126" y="132"/>
                  </a:lnTo>
                  <a:lnTo>
                    <a:pt x="129" y="132"/>
                  </a:lnTo>
                  <a:lnTo>
                    <a:pt x="132" y="132"/>
                  </a:lnTo>
                  <a:lnTo>
                    <a:pt x="129" y="129"/>
                  </a:lnTo>
                  <a:lnTo>
                    <a:pt x="136" y="129"/>
                  </a:lnTo>
                  <a:lnTo>
                    <a:pt x="136" y="126"/>
                  </a:lnTo>
                  <a:lnTo>
                    <a:pt x="139" y="126"/>
                  </a:lnTo>
                  <a:lnTo>
                    <a:pt x="142" y="122"/>
                  </a:lnTo>
                  <a:lnTo>
                    <a:pt x="152" y="119"/>
                  </a:lnTo>
                  <a:lnTo>
                    <a:pt x="164" y="113"/>
                  </a:lnTo>
                  <a:lnTo>
                    <a:pt x="168" y="109"/>
                  </a:lnTo>
                  <a:lnTo>
                    <a:pt x="174" y="106"/>
                  </a:lnTo>
                  <a:lnTo>
                    <a:pt x="177" y="103"/>
                  </a:lnTo>
                  <a:lnTo>
                    <a:pt x="174" y="106"/>
                  </a:lnTo>
                  <a:lnTo>
                    <a:pt x="168" y="109"/>
                  </a:lnTo>
                  <a:lnTo>
                    <a:pt x="164" y="113"/>
                  </a:lnTo>
                  <a:lnTo>
                    <a:pt x="168" y="113"/>
                  </a:lnTo>
                  <a:lnTo>
                    <a:pt x="177" y="109"/>
                  </a:lnTo>
                  <a:lnTo>
                    <a:pt x="174" y="113"/>
                  </a:lnTo>
                  <a:lnTo>
                    <a:pt x="168" y="116"/>
                  </a:lnTo>
                  <a:lnTo>
                    <a:pt x="171" y="119"/>
                  </a:lnTo>
                  <a:lnTo>
                    <a:pt x="164" y="119"/>
                  </a:lnTo>
                  <a:lnTo>
                    <a:pt x="164" y="116"/>
                  </a:lnTo>
                  <a:lnTo>
                    <a:pt x="155" y="119"/>
                  </a:lnTo>
                  <a:lnTo>
                    <a:pt x="152" y="119"/>
                  </a:lnTo>
                  <a:lnTo>
                    <a:pt x="148" y="126"/>
                  </a:lnTo>
                  <a:lnTo>
                    <a:pt x="139" y="132"/>
                  </a:lnTo>
                  <a:lnTo>
                    <a:pt x="145" y="132"/>
                  </a:lnTo>
                  <a:lnTo>
                    <a:pt x="142" y="132"/>
                  </a:lnTo>
                  <a:lnTo>
                    <a:pt x="139" y="135"/>
                  </a:lnTo>
                  <a:lnTo>
                    <a:pt x="136" y="135"/>
                  </a:lnTo>
                  <a:lnTo>
                    <a:pt x="132" y="138"/>
                  </a:lnTo>
                  <a:lnTo>
                    <a:pt x="136" y="138"/>
                  </a:lnTo>
                  <a:lnTo>
                    <a:pt x="139" y="138"/>
                  </a:lnTo>
                  <a:lnTo>
                    <a:pt x="139" y="135"/>
                  </a:lnTo>
                  <a:lnTo>
                    <a:pt x="142" y="138"/>
                  </a:lnTo>
                  <a:lnTo>
                    <a:pt x="145" y="135"/>
                  </a:lnTo>
                  <a:lnTo>
                    <a:pt x="148" y="135"/>
                  </a:lnTo>
                  <a:lnTo>
                    <a:pt x="145" y="135"/>
                  </a:lnTo>
                  <a:lnTo>
                    <a:pt x="152" y="132"/>
                  </a:lnTo>
                  <a:lnTo>
                    <a:pt x="155" y="132"/>
                  </a:lnTo>
                  <a:lnTo>
                    <a:pt x="158" y="129"/>
                  </a:lnTo>
                  <a:lnTo>
                    <a:pt x="155" y="132"/>
                  </a:lnTo>
                  <a:lnTo>
                    <a:pt x="161" y="129"/>
                  </a:lnTo>
                  <a:lnTo>
                    <a:pt x="168" y="129"/>
                  </a:lnTo>
                  <a:lnTo>
                    <a:pt x="168" y="126"/>
                  </a:lnTo>
                  <a:lnTo>
                    <a:pt x="171" y="126"/>
                  </a:lnTo>
                  <a:lnTo>
                    <a:pt x="174" y="122"/>
                  </a:lnTo>
                  <a:lnTo>
                    <a:pt x="171" y="122"/>
                  </a:lnTo>
                  <a:lnTo>
                    <a:pt x="174" y="122"/>
                  </a:lnTo>
                  <a:lnTo>
                    <a:pt x="177" y="119"/>
                  </a:lnTo>
                  <a:lnTo>
                    <a:pt x="174" y="119"/>
                  </a:lnTo>
                  <a:lnTo>
                    <a:pt x="177" y="119"/>
                  </a:lnTo>
                  <a:lnTo>
                    <a:pt x="177" y="116"/>
                  </a:lnTo>
                  <a:lnTo>
                    <a:pt x="181" y="116"/>
                  </a:lnTo>
                  <a:lnTo>
                    <a:pt x="184" y="113"/>
                  </a:lnTo>
                  <a:lnTo>
                    <a:pt x="181" y="119"/>
                  </a:lnTo>
                  <a:lnTo>
                    <a:pt x="184" y="116"/>
                  </a:lnTo>
                  <a:lnTo>
                    <a:pt x="190" y="116"/>
                  </a:lnTo>
                  <a:lnTo>
                    <a:pt x="190" y="119"/>
                  </a:lnTo>
                  <a:lnTo>
                    <a:pt x="187" y="119"/>
                  </a:lnTo>
                  <a:lnTo>
                    <a:pt x="193" y="119"/>
                  </a:lnTo>
                  <a:lnTo>
                    <a:pt x="190" y="122"/>
                  </a:lnTo>
                  <a:lnTo>
                    <a:pt x="193" y="122"/>
                  </a:lnTo>
                  <a:lnTo>
                    <a:pt x="190" y="122"/>
                  </a:lnTo>
                  <a:lnTo>
                    <a:pt x="193" y="126"/>
                  </a:lnTo>
                  <a:lnTo>
                    <a:pt x="197" y="122"/>
                  </a:lnTo>
                  <a:lnTo>
                    <a:pt x="197" y="126"/>
                  </a:lnTo>
                  <a:lnTo>
                    <a:pt x="200" y="126"/>
                  </a:lnTo>
                  <a:lnTo>
                    <a:pt x="200" y="129"/>
                  </a:lnTo>
                  <a:lnTo>
                    <a:pt x="210" y="129"/>
                  </a:lnTo>
                  <a:lnTo>
                    <a:pt x="216" y="129"/>
                  </a:lnTo>
                  <a:lnTo>
                    <a:pt x="219" y="129"/>
                  </a:lnTo>
                  <a:lnTo>
                    <a:pt x="222" y="132"/>
                  </a:lnTo>
                  <a:lnTo>
                    <a:pt x="229" y="132"/>
                  </a:lnTo>
                  <a:lnTo>
                    <a:pt x="235" y="129"/>
                  </a:lnTo>
                  <a:lnTo>
                    <a:pt x="232" y="132"/>
                  </a:lnTo>
                  <a:lnTo>
                    <a:pt x="232" y="135"/>
                  </a:lnTo>
                  <a:lnTo>
                    <a:pt x="232" y="129"/>
                  </a:lnTo>
                  <a:lnTo>
                    <a:pt x="229" y="132"/>
                  </a:lnTo>
                  <a:lnTo>
                    <a:pt x="226" y="135"/>
                  </a:lnTo>
                  <a:lnTo>
                    <a:pt x="232" y="138"/>
                  </a:lnTo>
                  <a:lnTo>
                    <a:pt x="235" y="138"/>
                  </a:lnTo>
                  <a:lnTo>
                    <a:pt x="235" y="135"/>
                  </a:lnTo>
                  <a:lnTo>
                    <a:pt x="238" y="135"/>
                  </a:lnTo>
                </a:path>
              </a:pathLst>
            </a:custGeom>
            <a:noFill/>
            <a:ln w="0">
              <a:solidFill>
                <a:srgbClr val="7F7F7F"/>
              </a:solidFill>
              <a:round/>
              <a:headEnd/>
              <a:tailEnd/>
            </a:ln>
          </p:spPr>
          <p:txBody>
            <a:bodyPr/>
            <a:lstStyle/>
            <a:p>
              <a:endParaRPr lang="en-US"/>
            </a:p>
          </p:txBody>
        </p:sp>
        <p:sp>
          <p:nvSpPr>
            <p:cNvPr id="32092" name="Freeform 524"/>
            <p:cNvSpPr>
              <a:spLocks/>
            </p:cNvSpPr>
            <p:nvPr/>
          </p:nvSpPr>
          <p:spPr bwMode="auto">
            <a:xfrm>
              <a:off x="1295" y="1675"/>
              <a:ext cx="48" cy="85"/>
            </a:xfrm>
            <a:custGeom>
              <a:avLst/>
              <a:gdLst>
                <a:gd name="T0" fmla="*/ 6 w 35"/>
                <a:gd name="T1" fmla="*/ 3 h 61"/>
                <a:gd name="T2" fmla="*/ 3 w 35"/>
                <a:gd name="T3" fmla="*/ 13 h 61"/>
                <a:gd name="T4" fmla="*/ 0 w 35"/>
                <a:gd name="T5" fmla="*/ 13 h 61"/>
                <a:gd name="T6" fmla="*/ 6 w 35"/>
                <a:gd name="T7" fmla="*/ 16 h 61"/>
                <a:gd name="T8" fmla="*/ 10 w 35"/>
                <a:gd name="T9" fmla="*/ 16 h 61"/>
                <a:gd name="T10" fmla="*/ 10 w 35"/>
                <a:gd name="T11" fmla="*/ 10 h 61"/>
                <a:gd name="T12" fmla="*/ 10 w 35"/>
                <a:gd name="T13" fmla="*/ 10 h 61"/>
                <a:gd name="T14" fmla="*/ 13 w 35"/>
                <a:gd name="T15" fmla="*/ 10 h 61"/>
                <a:gd name="T16" fmla="*/ 13 w 35"/>
                <a:gd name="T17" fmla="*/ 13 h 61"/>
                <a:gd name="T18" fmla="*/ 16 w 35"/>
                <a:gd name="T19" fmla="*/ 13 h 61"/>
                <a:gd name="T20" fmla="*/ 16 w 35"/>
                <a:gd name="T21" fmla="*/ 16 h 61"/>
                <a:gd name="T22" fmla="*/ 16 w 35"/>
                <a:gd name="T23" fmla="*/ 19 h 61"/>
                <a:gd name="T24" fmla="*/ 19 w 35"/>
                <a:gd name="T25" fmla="*/ 16 h 61"/>
                <a:gd name="T26" fmla="*/ 23 w 35"/>
                <a:gd name="T27" fmla="*/ 6 h 61"/>
                <a:gd name="T28" fmla="*/ 26 w 35"/>
                <a:gd name="T29" fmla="*/ 3 h 61"/>
                <a:gd name="T30" fmla="*/ 26 w 35"/>
                <a:gd name="T31" fmla="*/ 16 h 61"/>
                <a:gd name="T32" fmla="*/ 29 w 35"/>
                <a:gd name="T33" fmla="*/ 19 h 61"/>
                <a:gd name="T34" fmla="*/ 26 w 35"/>
                <a:gd name="T35" fmla="*/ 19 h 61"/>
                <a:gd name="T36" fmla="*/ 26 w 35"/>
                <a:gd name="T37" fmla="*/ 23 h 61"/>
                <a:gd name="T38" fmla="*/ 26 w 35"/>
                <a:gd name="T39" fmla="*/ 26 h 61"/>
                <a:gd name="T40" fmla="*/ 23 w 35"/>
                <a:gd name="T41" fmla="*/ 26 h 61"/>
                <a:gd name="T42" fmla="*/ 23 w 35"/>
                <a:gd name="T43" fmla="*/ 29 h 61"/>
                <a:gd name="T44" fmla="*/ 23 w 35"/>
                <a:gd name="T45" fmla="*/ 29 h 61"/>
                <a:gd name="T46" fmla="*/ 23 w 35"/>
                <a:gd name="T47" fmla="*/ 32 h 61"/>
                <a:gd name="T48" fmla="*/ 23 w 35"/>
                <a:gd name="T49" fmla="*/ 35 h 61"/>
                <a:gd name="T50" fmla="*/ 23 w 35"/>
                <a:gd name="T51" fmla="*/ 35 h 61"/>
                <a:gd name="T52" fmla="*/ 23 w 35"/>
                <a:gd name="T53" fmla="*/ 39 h 61"/>
                <a:gd name="T54" fmla="*/ 23 w 35"/>
                <a:gd name="T55" fmla="*/ 42 h 61"/>
                <a:gd name="T56" fmla="*/ 16 w 35"/>
                <a:gd name="T57" fmla="*/ 48 h 61"/>
                <a:gd name="T58" fmla="*/ 16 w 35"/>
                <a:gd name="T59" fmla="*/ 51 h 61"/>
                <a:gd name="T60" fmla="*/ 23 w 35"/>
                <a:gd name="T61" fmla="*/ 45 h 61"/>
                <a:gd name="T62" fmla="*/ 29 w 35"/>
                <a:gd name="T63" fmla="*/ 42 h 61"/>
                <a:gd name="T64" fmla="*/ 26 w 35"/>
                <a:gd name="T65" fmla="*/ 48 h 61"/>
                <a:gd name="T66" fmla="*/ 26 w 35"/>
                <a:gd name="T67" fmla="*/ 51 h 61"/>
                <a:gd name="T68" fmla="*/ 23 w 35"/>
                <a:gd name="T69" fmla="*/ 58 h 61"/>
                <a:gd name="T70" fmla="*/ 23 w 35"/>
                <a:gd name="T71" fmla="*/ 58 h 61"/>
                <a:gd name="T72" fmla="*/ 23 w 35"/>
                <a:gd name="T73" fmla="*/ 58 h 61"/>
                <a:gd name="T74" fmla="*/ 29 w 35"/>
                <a:gd name="T75" fmla="*/ 58 h 61"/>
                <a:gd name="T76" fmla="*/ 29 w 35"/>
                <a:gd name="T77" fmla="*/ 55 h 61"/>
                <a:gd name="T78" fmla="*/ 35 w 35"/>
                <a:gd name="T79" fmla="*/ 45 h 61"/>
                <a:gd name="T80" fmla="*/ 32 w 35"/>
                <a:gd name="T81" fmla="*/ 42 h 61"/>
                <a:gd name="T82" fmla="*/ 26 w 35"/>
                <a:gd name="T83" fmla="*/ 39 h 61"/>
                <a:gd name="T84" fmla="*/ 29 w 35"/>
                <a:gd name="T85" fmla="*/ 32 h 61"/>
                <a:gd name="T86" fmla="*/ 32 w 35"/>
                <a:gd name="T87" fmla="*/ 13 h 61"/>
                <a:gd name="T88" fmla="*/ 29 w 35"/>
                <a:gd name="T89" fmla="*/ 6 h 61"/>
                <a:gd name="T90" fmla="*/ 23 w 35"/>
                <a:gd name="T91" fmla="*/ 3 h 61"/>
                <a:gd name="T92" fmla="*/ 6 w 35"/>
                <a:gd name="T93" fmla="*/ 10 h 61"/>
                <a:gd name="T94" fmla="*/ 6 w 35"/>
                <a:gd name="T95" fmla="*/ 3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
                <a:gd name="T145" fmla="*/ 0 h 61"/>
                <a:gd name="T146" fmla="*/ 35 w 35"/>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 h="61">
                  <a:moveTo>
                    <a:pt x="6" y="3"/>
                  </a:moveTo>
                  <a:lnTo>
                    <a:pt x="6" y="3"/>
                  </a:lnTo>
                  <a:lnTo>
                    <a:pt x="0" y="10"/>
                  </a:lnTo>
                  <a:lnTo>
                    <a:pt x="3" y="13"/>
                  </a:lnTo>
                  <a:lnTo>
                    <a:pt x="0" y="13"/>
                  </a:lnTo>
                  <a:lnTo>
                    <a:pt x="6" y="16"/>
                  </a:lnTo>
                  <a:lnTo>
                    <a:pt x="10" y="16"/>
                  </a:lnTo>
                  <a:lnTo>
                    <a:pt x="13" y="13"/>
                  </a:lnTo>
                  <a:lnTo>
                    <a:pt x="10" y="10"/>
                  </a:lnTo>
                  <a:lnTo>
                    <a:pt x="13" y="10"/>
                  </a:lnTo>
                  <a:lnTo>
                    <a:pt x="13" y="13"/>
                  </a:lnTo>
                  <a:lnTo>
                    <a:pt x="16" y="10"/>
                  </a:lnTo>
                  <a:lnTo>
                    <a:pt x="16" y="13"/>
                  </a:lnTo>
                  <a:lnTo>
                    <a:pt x="13" y="16"/>
                  </a:lnTo>
                  <a:lnTo>
                    <a:pt x="16" y="16"/>
                  </a:lnTo>
                  <a:lnTo>
                    <a:pt x="16" y="19"/>
                  </a:lnTo>
                  <a:lnTo>
                    <a:pt x="16" y="16"/>
                  </a:lnTo>
                  <a:lnTo>
                    <a:pt x="19" y="16"/>
                  </a:lnTo>
                  <a:lnTo>
                    <a:pt x="23" y="6"/>
                  </a:lnTo>
                  <a:lnTo>
                    <a:pt x="26" y="3"/>
                  </a:lnTo>
                  <a:lnTo>
                    <a:pt x="23" y="16"/>
                  </a:lnTo>
                  <a:lnTo>
                    <a:pt x="26" y="16"/>
                  </a:lnTo>
                  <a:lnTo>
                    <a:pt x="26" y="19"/>
                  </a:lnTo>
                  <a:lnTo>
                    <a:pt x="29" y="19"/>
                  </a:lnTo>
                  <a:lnTo>
                    <a:pt x="26" y="19"/>
                  </a:lnTo>
                  <a:lnTo>
                    <a:pt x="23" y="23"/>
                  </a:lnTo>
                  <a:lnTo>
                    <a:pt x="26" y="23"/>
                  </a:lnTo>
                  <a:lnTo>
                    <a:pt x="26" y="26"/>
                  </a:lnTo>
                  <a:lnTo>
                    <a:pt x="23" y="26"/>
                  </a:lnTo>
                  <a:lnTo>
                    <a:pt x="23" y="29"/>
                  </a:lnTo>
                  <a:lnTo>
                    <a:pt x="26" y="29"/>
                  </a:lnTo>
                  <a:lnTo>
                    <a:pt x="23" y="29"/>
                  </a:lnTo>
                  <a:lnTo>
                    <a:pt x="19" y="29"/>
                  </a:lnTo>
                  <a:lnTo>
                    <a:pt x="23" y="32"/>
                  </a:lnTo>
                  <a:lnTo>
                    <a:pt x="26" y="32"/>
                  </a:lnTo>
                  <a:lnTo>
                    <a:pt x="23" y="35"/>
                  </a:lnTo>
                  <a:lnTo>
                    <a:pt x="23" y="32"/>
                  </a:lnTo>
                  <a:lnTo>
                    <a:pt x="23" y="35"/>
                  </a:lnTo>
                  <a:lnTo>
                    <a:pt x="26" y="35"/>
                  </a:lnTo>
                  <a:lnTo>
                    <a:pt x="23" y="39"/>
                  </a:lnTo>
                  <a:lnTo>
                    <a:pt x="26" y="42"/>
                  </a:lnTo>
                  <a:lnTo>
                    <a:pt x="23" y="42"/>
                  </a:lnTo>
                  <a:lnTo>
                    <a:pt x="19" y="48"/>
                  </a:lnTo>
                  <a:lnTo>
                    <a:pt x="16" y="48"/>
                  </a:lnTo>
                  <a:lnTo>
                    <a:pt x="16" y="51"/>
                  </a:lnTo>
                  <a:lnTo>
                    <a:pt x="19" y="48"/>
                  </a:lnTo>
                  <a:lnTo>
                    <a:pt x="23" y="45"/>
                  </a:lnTo>
                  <a:lnTo>
                    <a:pt x="26" y="45"/>
                  </a:lnTo>
                  <a:lnTo>
                    <a:pt x="29" y="42"/>
                  </a:lnTo>
                  <a:lnTo>
                    <a:pt x="26" y="45"/>
                  </a:lnTo>
                  <a:lnTo>
                    <a:pt x="26" y="48"/>
                  </a:lnTo>
                  <a:lnTo>
                    <a:pt x="26" y="51"/>
                  </a:lnTo>
                  <a:lnTo>
                    <a:pt x="26" y="55"/>
                  </a:lnTo>
                  <a:lnTo>
                    <a:pt x="23" y="58"/>
                  </a:lnTo>
                  <a:lnTo>
                    <a:pt x="19" y="61"/>
                  </a:lnTo>
                  <a:lnTo>
                    <a:pt x="23" y="58"/>
                  </a:lnTo>
                  <a:lnTo>
                    <a:pt x="26" y="55"/>
                  </a:lnTo>
                  <a:lnTo>
                    <a:pt x="29" y="58"/>
                  </a:lnTo>
                  <a:lnTo>
                    <a:pt x="29" y="55"/>
                  </a:lnTo>
                  <a:lnTo>
                    <a:pt x="32" y="48"/>
                  </a:lnTo>
                  <a:lnTo>
                    <a:pt x="35" y="45"/>
                  </a:lnTo>
                  <a:lnTo>
                    <a:pt x="32" y="42"/>
                  </a:lnTo>
                  <a:lnTo>
                    <a:pt x="29" y="39"/>
                  </a:lnTo>
                  <a:lnTo>
                    <a:pt x="26" y="39"/>
                  </a:lnTo>
                  <a:lnTo>
                    <a:pt x="29" y="32"/>
                  </a:lnTo>
                  <a:lnTo>
                    <a:pt x="29" y="29"/>
                  </a:lnTo>
                  <a:lnTo>
                    <a:pt x="32" y="13"/>
                  </a:lnTo>
                  <a:lnTo>
                    <a:pt x="29" y="10"/>
                  </a:lnTo>
                  <a:lnTo>
                    <a:pt x="29" y="6"/>
                  </a:lnTo>
                  <a:lnTo>
                    <a:pt x="29" y="0"/>
                  </a:lnTo>
                  <a:lnTo>
                    <a:pt x="23" y="3"/>
                  </a:lnTo>
                  <a:lnTo>
                    <a:pt x="13" y="6"/>
                  </a:lnTo>
                  <a:lnTo>
                    <a:pt x="6" y="10"/>
                  </a:lnTo>
                  <a:lnTo>
                    <a:pt x="6" y="6"/>
                  </a:lnTo>
                  <a:lnTo>
                    <a:pt x="6" y="3"/>
                  </a:lnTo>
                  <a:close/>
                </a:path>
              </a:pathLst>
            </a:custGeom>
            <a:solidFill>
              <a:srgbClr val="CCCCCC"/>
            </a:solidFill>
            <a:ln w="9525">
              <a:noFill/>
              <a:round/>
              <a:headEnd/>
              <a:tailEnd/>
            </a:ln>
          </p:spPr>
          <p:txBody>
            <a:bodyPr/>
            <a:lstStyle/>
            <a:p>
              <a:endParaRPr lang="en-US"/>
            </a:p>
          </p:txBody>
        </p:sp>
        <p:sp>
          <p:nvSpPr>
            <p:cNvPr id="32093" name="Freeform 525"/>
            <p:cNvSpPr>
              <a:spLocks/>
            </p:cNvSpPr>
            <p:nvPr/>
          </p:nvSpPr>
          <p:spPr bwMode="auto">
            <a:xfrm>
              <a:off x="1295" y="1675"/>
              <a:ext cx="48" cy="85"/>
            </a:xfrm>
            <a:custGeom>
              <a:avLst/>
              <a:gdLst>
                <a:gd name="T0" fmla="*/ 6 w 35"/>
                <a:gd name="T1" fmla="*/ 3 h 61"/>
                <a:gd name="T2" fmla="*/ 3 w 35"/>
                <a:gd name="T3" fmla="*/ 13 h 61"/>
                <a:gd name="T4" fmla="*/ 0 w 35"/>
                <a:gd name="T5" fmla="*/ 13 h 61"/>
                <a:gd name="T6" fmla="*/ 6 w 35"/>
                <a:gd name="T7" fmla="*/ 16 h 61"/>
                <a:gd name="T8" fmla="*/ 10 w 35"/>
                <a:gd name="T9" fmla="*/ 16 h 61"/>
                <a:gd name="T10" fmla="*/ 10 w 35"/>
                <a:gd name="T11" fmla="*/ 10 h 61"/>
                <a:gd name="T12" fmla="*/ 10 w 35"/>
                <a:gd name="T13" fmla="*/ 10 h 61"/>
                <a:gd name="T14" fmla="*/ 13 w 35"/>
                <a:gd name="T15" fmla="*/ 10 h 61"/>
                <a:gd name="T16" fmla="*/ 13 w 35"/>
                <a:gd name="T17" fmla="*/ 13 h 61"/>
                <a:gd name="T18" fmla="*/ 16 w 35"/>
                <a:gd name="T19" fmla="*/ 13 h 61"/>
                <a:gd name="T20" fmla="*/ 16 w 35"/>
                <a:gd name="T21" fmla="*/ 16 h 61"/>
                <a:gd name="T22" fmla="*/ 16 w 35"/>
                <a:gd name="T23" fmla="*/ 19 h 61"/>
                <a:gd name="T24" fmla="*/ 19 w 35"/>
                <a:gd name="T25" fmla="*/ 16 h 61"/>
                <a:gd name="T26" fmla="*/ 23 w 35"/>
                <a:gd name="T27" fmla="*/ 6 h 61"/>
                <a:gd name="T28" fmla="*/ 26 w 35"/>
                <a:gd name="T29" fmla="*/ 3 h 61"/>
                <a:gd name="T30" fmla="*/ 26 w 35"/>
                <a:gd name="T31" fmla="*/ 16 h 61"/>
                <a:gd name="T32" fmla="*/ 29 w 35"/>
                <a:gd name="T33" fmla="*/ 19 h 61"/>
                <a:gd name="T34" fmla="*/ 26 w 35"/>
                <a:gd name="T35" fmla="*/ 19 h 61"/>
                <a:gd name="T36" fmla="*/ 26 w 35"/>
                <a:gd name="T37" fmla="*/ 23 h 61"/>
                <a:gd name="T38" fmla="*/ 26 w 35"/>
                <a:gd name="T39" fmla="*/ 26 h 61"/>
                <a:gd name="T40" fmla="*/ 23 w 35"/>
                <a:gd name="T41" fmla="*/ 26 h 61"/>
                <a:gd name="T42" fmla="*/ 23 w 35"/>
                <a:gd name="T43" fmla="*/ 29 h 61"/>
                <a:gd name="T44" fmla="*/ 23 w 35"/>
                <a:gd name="T45" fmla="*/ 29 h 61"/>
                <a:gd name="T46" fmla="*/ 23 w 35"/>
                <a:gd name="T47" fmla="*/ 32 h 61"/>
                <a:gd name="T48" fmla="*/ 23 w 35"/>
                <a:gd name="T49" fmla="*/ 35 h 61"/>
                <a:gd name="T50" fmla="*/ 23 w 35"/>
                <a:gd name="T51" fmla="*/ 35 h 61"/>
                <a:gd name="T52" fmla="*/ 23 w 35"/>
                <a:gd name="T53" fmla="*/ 39 h 61"/>
                <a:gd name="T54" fmla="*/ 23 w 35"/>
                <a:gd name="T55" fmla="*/ 42 h 61"/>
                <a:gd name="T56" fmla="*/ 16 w 35"/>
                <a:gd name="T57" fmla="*/ 48 h 61"/>
                <a:gd name="T58" fmla="*/ 16 w 35"/>
                <a:gd name="T59" fmla="*/ 51 h 61"/>
                <a:gd name="T60" fmla="*/ 23 w 35"/>
                <a:gd name="T61" fmla="*/ 45 h 61"/>
                <a:gd name="T62" fmla="*/ 29 w 35"/>
                <a:gd name="T63" fmla="*/ 42 h 61"/>
                <a:gd name="T64" fmla="*/ 26 w 35"/>
                <a:gd name="T65" fmla="*/ 48 h 61"/>
                <a:gd name="T66" fmla="*/ 26 w 35"/>
                <a:gd name="T67" fmla="*/ 51 h 61"/>
                <a:gd name="T68" fmla="*/ 23 w 35"/>
                <a:gd name="T69" fmla="*/ 58 h 61"/>
                <a:gd name="T70" fmla="*/ 23 w 35"/>
                <a:gd name="T71" fmla="*/ 58 h 61"/>
                <a:gd name="T72" fmla="*/ 23 w 35"/>
                <a:gd name="T73" fmla="*/ 58 h 61"/>
                <a:gd name="T74" fmla="*/ 29 w 35"/>
                <a:gd name="T75" fmla="*/ 58 h 61"/>
                <a:gd name="T76" fmla="*/ 29 w 35"/>
                <a:gd name="T77" fmla="*/ 55 h 61"/>
                <a:gd name="T78" fmla="*/ 35 w 35"/>
                <a:gd name="T79" fmla="*/ 45 h 61"/>
                <a:gd name="T80" fmla="*/ 32 w 35"/>
                <a:gd name="T81" fmla="*/ 42 h 61"/>
                <a:gd name="T82" fmla="*/ 26 w 35"/>
                <a:gd name="T83" fmla="*/ 39 h 61"/>
                <a:gd name="T84" fmla="*/ 29 w 35"/>
                <a:gd name="T85" fmla="*/ 32 h 61"/>
                <a:gd name="T86" fmla="*/ 32 w 35"/>
                <a:gd name="T87" fmla="*/ 13 h 61"/>
                <a:gd name="T88" fmla="*/ 29 w 35"/>
                <a:gd name="T89" fmla="*/ 6 h 61"/>
                <a:gd name="T90" fmla="*/ 23 w 35"/>
                <a:gd name="T91" fmla="*/ 3 h 61"/>
                <a:gd name="T92" fmla="*/ 6 w 35"/>
                <a:gd name="T93" fmla="*/ 10 h 61"/>
                <a:gd name="T94" fmla="*/ 6 w 35"/>
                <a:gd name="T95" fmla="*/ 3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
                <a:gd name="T145" fmla="*/ 0 h 61"/>
                <a:gd name="T146" fmla="*/ 35 w 35"/>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 h="61">
                  <a:moveTo>
                    <a:pt x="6" y="3"/>
                  </a:moveTo>
                  <a:lnTo>
                    <a:pt x="6" y="3"/>
                  </a:lnTo>
                  <a:lnTo>
                    <a:pt x="0" y="10"/>
                  </a:lnTo>
                  <a:lnTo>
                    <a:pt x="3" y="13"/>
                  </a:lnTo>
                  <a:lnTo>
                    <a:pt x="0" y="13"/>
                  </a:lnTo>
                  <a:lnTo>
                    <a:pt x="6" y="16"/>
                  </a:lnTo>
                  <a:lnTo>
                    <a:pt x="10" y="16"/>
                  </a:lnTo>
                  <a:lnTo>
                    <a:pt x="13" y="13"/>
                  </a:lnTo>
                  <a:lnTo>
                    <a:pt x="10" y="10"/>
                  </a:lnTo>
                  <a:lnTo>
                    <a:pt x="13" y="10"/>
                  </a:lnTo>
                  <a:lnTo>
                    <a:pt x="13" y="13"/>
                  </a:lnTo>
                  <a:lnTo>
                    <a:pt x="16" y="10"/>
                  </a:lnTo>
                  <a:lnTo>
                    <a:pt x="16" y="13"/>
                  </a:lnTo>
                  <a:lnTo>
                    <a:pt x="13" y="16"/>
                  </a:lnTo>
                  <a:lnTo>
                    <a:pt x="16" y="16"/>
                  </a:lnTo>
                  <a:lnTo>
                    <a:pt x="16" y="19"/>
                  </a:lnTo>
                  <a:lnTo>
                    <a:pt x="16" y="16"/>
                  </a:lnTo>
                  <a:lnTo>
                    <a:pt x="19" y="16"/>
                  </a:lnTo>
                  <a:lnTo>
                    <a:pt x="23" y="6"/>
                  </a:lnTo>
                  <a:lnTo>
                    <a:pt x="26" y="3"/>
                  </a:lnTo>
                  <a:lnTo>
                    <a:pt x="23" y="16"/>
                  </a:lnTo>
                  <a:lnTo>
                    <a:pt x="26" y="16"/>
                  </a:lnTo>
                  <a:lnTo>
                    <a:pt x="26" y="19"/>
                  </a:lnTo>
                  <a:lnTo>
                    <a:pt x="29" y="19"/>
                  </a:lnTo>
                  <a:lnTo>
                    <a:pt x="26" y="19"/>
                  </a:lnTo>
                  <a:lnTo>
                    <a:pt x="23" y="23"/>
                  </a:lnTo>
                  <a:lnTo>
                    <a:pt x="26" y="23"/>
                  </a:lnTo>
                  <a:lnTo>
                    <a:pt x="26" y="26"/>
                  </a:lnTo>
                  <a:lnTo>
                    <a:pt x="23" y="26"/>
                  </a:lnTo>
                  <a:lnTo>
                    <a:pt x="23" y="29"/>
                  </a:lnTo>
                  <a:lnTo>
                    <a:pt x="26" y="29"/>
                  </a:lnTo>
                  <a:lnTo>
                    <a:pt x="23" y="29"/>
                  </a:lnTo>
                  <a:lnTo>
                    <a:pt x="19" y="29"/>
                  </a:lnTo>
                  <a:lnTo>
                    <a:pt x="23" y="32"/>
                  </a:lnTo>
                  <a:lnTo>
                    <a:pt x="26" y="32"/>
                  </a:lnTo>
                  <a:lnTo>
                    <a:pt x="23" y="35"/>
                  </a:lnTo>
                  <a:lnTo>
                    <a:pt x="23" y="32"/>
                  </a:lnTo>
                  <a:lnTo>
                    <a:pt x="23" y="35"/>
                  </a:lnTo>
                  <a:lnTo>
                    <a:pt x="26" y="35"/>
                  </a:lnTo>
                  <a:lnTo>
                    <a:pt x="23" y="39"/>
                  </a:lnTo>
                  <a:lnTo>
                    <a:pt x="26" y="42"/>
                  </a:lnTo>
                  <a:lnTo>
                    <a:pt x="23" y="42"/>
                  </a:lnTo>
                  <a:lnTo>
                    <a:pt x="19" y="48"/>
                  </a:lnTo>
                  <a:lnTo>
                    <a:pt x="16" y="48"/>
                  </a:lnTo>
                  <a:lnTo>
                    <a:pt x="16" y="51"/>
                  </a:lnTo>
                  <a:lnTo>
                    <a:pt x="19" y="48"/>
                  </a:lnTo>
                  <a:lnTo>
                    <a:pt x="23" y="45"/>
                  </a:lnTo>
                  <a:lnTo>
                    <a:pt x="26" y="45"/>
                  </a:lnTo>
                  <a:lnTo>
                    <a:pt x="29" y="42"/>
                  </a:lnTo>
                  <a:lnTo>
                    <a:pt x="26" y="45"/>
                  </a:lnTo>
                  <a:lnTo>
                    <a:pt x="26" y="48"/>
                  </a:lnTo>
                  <a:lnTo>
                    <a:pt x="26" y="51"/>
                  </a:lnTo>
                  <a:lnTo>
                    <a:pt x="26" y="55"/>
                  </a:lnTo>
                  <a:lnTo>
                    <a:pt x="23" y="58"/>
                  </a:lnTo>
                  <a:lnTo>
                    <a:pt x="19" y="61"/>
                  </a:lnTo>
                  <a:lnTo>
                    <a:pt x="23" y="58"/>
                  </a:lnTo>
                  <a:lnTo>
                    <a:pt x="26" y="55"/>
                  </a:lnTo>
                  <a:lnTo>
                    <a:pt x="29" y="58"/>
                  </a:lnTo>
                  <a:lnTo>
                    <a:pt x="29" y="55"/>
                  </a:lnTo>
                  <a:lnTo>
                    <a:pt x="32" y="48"/>
                  </a:lnTo>
                  <a:lnTo>
                    <a:pt x="35" y="45"/>
                  </a:lnTo>
                  <a:lnTo>
                    <a:pt x="32" y="42"/>
                  </a:lnTo>
                  <a:lnTo>
                    <a:pt x="29" y="39"/>
                  </a:lnTo>
                  <a:lnTo>
                    <a:pt x="26" y="39"/>
                  </a:lnTo>
                  <a:lnTo>
                    <a:pt x="29" y="32"/>
                  </a:lnTo>
                  <a:lnTo>
                    <a:pt x="29" y="29"/>
                  </a:lnTo>
                  <a:lnTo>
                    <a:pt x="32" y="13"/>
                  </a:lnTo>
                  <a:lnTo>
                    <a:pt x="29" y="10"/>
                  </a:lnTo>
                  <a:lnTo>
                    <a:pt x="29" y="6"/>
                  </a:lnTo>
                  <a:lnTo>
                    <a:pt x="29" y="0"/>
                  </a:lnTo>
                  <a:lnTo>
                    <a:pt x="23" y="3"/>
                  </a:lnTo>
                  <a:lnTo>
                    <a:pt x="13" y="6"/>
                  </a:lnTo>
                  <a:lnTo>
                    <a:pt x="6" y="10"/>
                  </a:lnTo>
                  <a:lnTo>
                    <a:pt x="6" y="6"/>
                  </a:lnTo>
                  <a:lnTo>
                    <a:pt x="6" y="3"/>
                  </a:lnTo>
                </a:path>
              </a:pathLst>
            </a:custGeom>
            <a:noFill/>
            <a:ln w="0">
              <a:solidFill>
                <a:srgbClr val="7F7F7F"/>
              </a:solidFill>
              <a:round/>
              <a:headEnd/>
              <a:tailEnd/>
            </a:ln>
          </p:spPr>
          <p:txBody>
            <a:bodyPr/>
            <a:lstStyle/>
            <a:p>
              <a:endParaRPr lang="en-US"/>
            </a:p>
          </p:txBody>
        </p:sp>
        <p:sp>
          <p:nvSpPr>
            <p:cNvPr id="32094" name="Freeform 526"/>
            <p:cNvSpPr>
              <a:spLocks/>
            </p:cNvSpPr>
            <p:nvPr/>
          </p:nvSpPr>
          <p:spPr bwMode="auto">
            <a:xfrm>
              <a:off x="976" y="1527"/>
              <a:ext cx="120" cy="77"/>
            </a:xfrm>
            <a:custGeom>
              <a:avLst/>
              <a:gdLst>
                <a:gd name="T0" fmla="*/ 58 w 87"/>
                <a:gd name="T1" fmla="*/ 3 h 55"/>
                <a:gd name="T2" fmla="*/ 58 w 87"/>
                <a:gd name="T3" fmla="*/ 6 h 55"/>
                <a:gd name="T4" fmla="*/ 58 w 87"/>
                <a:gd name="T5" fmla="*/ 6 h 55"/>
                <a:gd name="T6" fmla="*/ 58 w 87"/>
                <a:gd name="T7" fmla="*/ 10 h 55"/>
                <a:gd name="T8" fmla="*/ 61 w 87"/>
                <a:gd name="T9" fmla="*/ 10 h 55"/>
                <a:gd name="T10" fmla="*/ 65 w 87"/>
                <a:gd name="T11" fmla="*/ 13 h 55"/>
                <a:gd name="T12" fmla="*/ 58 w 87"/>
                <a:gd name="T13" fmla="*/ 13 h 55"/>
                <a:gd name="T14" fmla="*/ 65 w 87"/>
                <a:gd name="T15" fmla="*/ 13 h 55"/>
                <a:gd name="T16" fmla="*/ 65 w 87"/>
                <a:gd name="T17" fmla="*/ 16 h 55"/>
                <a:gd name="T18" fmla="*/ 65 w 87"/>
                <a:gd name="T19" fmla="*/ 19 h 55"/>
                <a:gd name="T20" fmla="*/ 61 w 87"/>
                <a:gd name="T21" fmla="*/ 22 h 55"/>
                <a:gd name="T22" fmla="*/ 61 w 87"/>
                <a:gd name="T23" fmla="*/ 26 h 55"/>
                <a:gd name="T24" fmla="*/ 61 w 87"/>
                <a:gd name="T25" fmla="*/ 29 h 55"/>
                <a:gd name="T26" fmla="*/ 61 w 87"/>
                <a:gd name="T27" fmla="*/ 29 h 55"/>
                <a:gd name="T28" fmla="*/ 61 w 87"/>
                <a:gd name="T29" fmla="*/ 26 h 55"/>
                <a:gd name="T30" fmla="*/ 65 w 87"/>
                <a:gd name="T31" fmla="*/ 22 h 55"/>
                <a:gd name="T32" fmla="*/ 68 w 87"/>
                <a:gd name="T33" fmla="*/ 22 h 55"/>
                <a:gd name="T34" fmla="*/ 71 w 87"/>
                <a:gd name="T35" fmla="*/ 19 h 55"/>
                <a:gd name="T36" fmla="*/ 71 w 87"/>
                <a:gd name="T37" fmla="*/ 22 h 55"/>
                <a:gd name="T38" fmla="*/ 71 w 87"/>
                <a:gd name="T39" fmla="*/ 22 h 55"/>
                <a:gd name="T40" fmla="*/ 74 w 87"/>
                <a:gd name="T41" fmla="*/ 22 h 55"/>
                <a:gd name="T42" fmla="*/ 81 w 87"/>
                <a:gd name="T43" fmla="*/ 22 h 55"/>
                <a:gd name="T44" fmla="*/ 84 w 87"/>
                <a:gd name="T45" fmla="*/ 29 h 55"/>
                <a:gd name="T46" fmla="*/ 81 w 87"/>
                <a:gd name="T47" fmla="*/ 32 h 55"/>
                <a:gd name="T48" fmla="*/ 84 w 87"/>
                <a:gd name="T49" fmla="*/ 32 h 55"/>
                <a:gd name="T50" fmla="*/ 78 w 87"/>
                <a:gd name="T51" fmla="*/ 35 h 55"/>
                <a:gd name="T52" fmla="*/ 71 w 87"/>
                <a:gd name="T53" fmla="*/ 35 h 55"/>
                <a:gd name="T54" fmla="*/ 68 w 87"/>
                <a:gd name="T55" fmla="*/ 38 h 55"/>
                <a:gd name="T56" fmla="*/ 68 w 87"/>
                <a:gd name="T57" fmla="*/ 38 h 55"/>
                <a:gd name="T58" fmla="*/ 61 w 87"/>
                <a:gd name="T59" fmla="*/ 38 h 55"/>
                <a:gd name="T60" fmla="*/ 58 w 87"/>
                <a:gd name="T61" fmla="*/ 42 h 55"/>
                <a:gd name="T62" fmla="*/ 55 w 87"/>
                <a:gd name="T63" fmla="*/ 45 h 55"/>
                <a:gd name="T64" fmla="*/ 49 w 87"/>
                <a:gd name="T65" fmla="*/ 48 h 55"/>
                <a:gd name="T66" fmla="*/ 45 w 87"/>
                <a:gd name="T67" fmla="*/ 48 h 55"/>
                <a:gd name="T68" fmla="*/ 42 w 87"/>
                <a:gd name="T69" fmla="*/ 51 h 55"/>
                <a:gd name="T70" fmla="*/ 39 w 87"/>
                <a:gd name="T71" fmla="*/ 55 h 55"/>
                <a:gd name="T72" fmla="*/ 39 w 87"/>
                <a:gd name="T73" fmla="*/ 51 h 55"/>
                <a:gd name="T74" fmla="*/ 39 w 87"/>
                <a:gd name="T75" fmla="*/ 51 h 55"/>
                <a:gd name="T76" fmla="*/ 36 w 87"/>
                <a:gd name="T77" fmla="*/ 51 h 55"/>
                <a:gd name="T78" fmla="*/ 33 w 87"/>
                <a:gd name="T79" fmla="*/ 51 h 55"/>
                <a:gd name="T80" fmla="*/ 36 w 87"/>
                <a:gd name="T81" fmla="*/ 48 h 55"/>
                <a:gd name="T82" fmla="*/ 36 w 87"/>
                <a:gd name="T83" fmla="*/ 45 h 55"/>
                <a:gd name="T84" fmla="*/ 36 w 87"/>
                <a:gd name="T85" fmla="*/ 45 h 55"/>
                <a:gd name="T86" fmla="*/ 33 w 87"/>
                <a:gd name="T87" fmla="*/ 45 h 55"/>
                <a:gd name="T88" fmla="*/ 29 w 87"/>
                <a:gd name="T89" fmla="*/ 48 h 55"/>
                <a:gd name="T90" fmla="*/ 33 w 87"/>
                <a:gd name="T91" fmla="*/ 38 h 55"/>
                <a:gd name="T92" fmla="*/ 23 w 87"/>
                <a:gd name="T93" fmla="*/ 38 h 55"/>
                <a:gd name="T94" fmla="*/ 20 w 87"/>
                <a:gd name="T95" fmla="*/ 35 h 55"/>
                <a:gd name="T96" fmla="*/ 20 w 87"/>
                <a:gd name="T97" fmla="*/ 32 h 55"/>
                <a:gd name="T98" fmla="*/ 26 w 87"/>
                <a:gd name="T99" fmla="*/ 29 h 55"/>
                <a:gd name="T100" fmla="*/ 23 w 87"/>
                <a:gd name="T101" fmla="*/ 29 h 55"/>
                <a:gd name="T102" fmla="*/ 20 w 87"/>
                <a:gd name="T103" fmla="*/ 32 h 55"/>
                <a:gd name="T104" fmla="*/ 13 w 87"/>
                <a:gd name="T105" fmla="*/ 32 h 55"/>
                <a:gd name="T106" fmla="*/ 13 w 87"/>
                <a:gd name="T107" fmla="*/ 38 h 55"/>
                <a:gd name="T108" fmla="*/ 0 w 87"/>
                <a:gd name="T109" fmla="*/ 45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55"/>
                <a:gd name="T167" fmla="*/ 87 w 87"/>
                <a:gd name="T168" fmla="*/ 55 h 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55">
                  <a:moveTo>
                    <a:pt x="52" y="0"/>
                  </a:moveTo>
                  <a:lnTo>
                    <a:pt x="58" y="3"/>
                  </a:lnTo>
                  <a:lnTo>
                    <a:pt x="55" y="6"/>
                  </a:lnTo>
                  <a:lnTo>
                    <a:pt x="58" y="6"/>
                  </a:lnTo>
                  <a:lnTo>
                    <a:pt x="55" y="10"/>
                  </a:lnTo>
                  <a:lnTo>
                    <a:pt x="58" y="6"/>
                  </a:lnTo>
                  <a:lnTo>
                    <a:pt x="61" y="10"/>
                  </a:lnTo>
                  <a:lnTo>
                    <a:pt x="58" y="10"/>
                  </a:lnTo>
                  <a:lnTo>
                    <a:pt x="61" y="10"/>
                  </a:lnTo>
                  <a:lnTo>
                    <a:pt x="58" y="13"/>
                  </a:lnTo>
                  <a:lnTo>
                    <a:pt x="65" y="13"/>
                  </a:lnTo>
                  <a:lnTo>
                    <a:pt x="61" y="13"/>
                  </a:lnTo>
                  <a:lnTo>
                    <a:pt x="58" y="13"/>
                  </a:lnTo>
                  <a:lnTo>
                    <a:pt x="65" y="16"/>
                  </a:lnTo>
                  <a:lnTo>
                    <a:pt x="65" y="13"/>
                  </a:lnTo>
                  <a:lnTo>
                    <a:pt x="68" y="13"/>
                  </a:lnTo>
                  <a:lnTo>
                    <a:pt x="65" y="16"/>
                  </a:lnTo>
                  <a:lnTo>
                    <a:pt x="68" y="16"/>
                  </a:lnTo>
                  <a:lnTo>
                    <a:pt x="65" y="19"/>
                  </a:lnTo>
                  <a:lnTo>
                    <a:pt x="61" y="22"/>
                  </a:lnTo>
                  <a:lnTo>
                    <a:pt x="58" y="26"/>
                  </a:lnTo>
                  <a:lnTo>
                    <a:pt x="61" y="26"/>
                  </a:lnTo>
                  <a:lnTo>
                    <a:pt x="58" y="26"/>
                  </a:lnTo>
                  <a:lnTo>
                    <a:pt x="61" y="29"/>
                  </a:lnTo>
                  <a:lnTo>
                    <a:pt x="58" y="29"/>
                  </a:lnTo>
                  <a:lnTo>
                    <a:pt x="61" y="29"/>
                  </a:lnTo>
                  <a:lnTo>
                    <a:pt x="61" y="26"/>
                  </a:lnTo>
                  <a:lnTo>
                    <a:pt x="68" y="22"/>
                  </a:lnTo>
                  <a:lnTo>
                    <a:pt x="65" y="22"/>
                  </a:lnTo>
                  <a:lnTo>
                    <a:pt x="68" y="22"/>
                  </a:lnTo>
                  <a:lnTo>
                    <a:pt x="71" y="19"/>
                  </a:lnTo>
                  <a:lnTo>
                    <a:pt x="74" y="22"/>
                  </a:lnTo>
                  <a:lnTo>
                    <a:pt x="71" y="22"/>
                  </a:lnTo>
                  <a:lnTo>
                    <a:pt x="74" y="22"/>
                  </a:lnTo>
                  <a:lnTo>
                    <a:pt x="78" y="22"/>
                  </a:lnTo>
                  <a:lnTo>
                    <a:pt x="81" y="22"/>
                  </a:lnTo>
                  <a:lnTo>
                    <a:pt x="81" y="26"/>
                  </a:lnTo>
                  <a:lnTo>
                    <a:pt x="84" y="29"/>
                  </a:lnTo>
                  <a:lnTo>
                    <a:pt x="81" y="29"/>
                  </a:lnTo>
                  <a:lnTo>
                    <a:pt x="81" y="32"/>
                  </a:lnTo>
                  <a:lnTo>
                    <a:pt x="84" y="29"/>
                  </a:lnTo>
                  <a:lnTo>
                    <a:pt x="84" y="32"/>
                  </a:lnTo>
                  <a:lnTo>
                    <a:pt x="87" y="32"/>
                  </a:lnTo>
                  <a:lnTo>
                    <a:pt x="78" y="35"/>
                  </a:lnTo>
                  <a:lnTo>
                    <a:pt x="71" y="38"/>
                  </a:lnTo>
                  <a:lnTo>
                    <a:pt x="71" y="35"/>
                  </a:lnTo>
                  <a:lnTo>
                    <a:pt x="68" y="35"/>
                  </a:lnTo>
                  <a:lnTo>
                    <a:pt x="68" y="38"/>
                  </a:lnTo>
                  <a:lnTo>
                    <a:pt x="61" y="38"/>
                  </a:lnTo>
                  <a:lnTo>
                    <a:pt x="58" y="38"/>
                  </a:lnTo>
                  <a:lnTo>
                    <a:pt x="58" y="42"/>
                  </a:lnTo>
                  <a:lnTo>
                    <a:pt x="55" y="42"/>
                  </a:lnTo>
                  <a:lnTo>
                    <a:pt x="55" y="45"/>
                  </a:lnTo>
                  <a:lnTo>
                    <a:pt x="45" y="48"/>
                  </a:lnTo>
                  <a:lnTo>
                    <a:pt x="49" y="48"/>
                  </a:lnTo>
                  <a:lnTo>
                    <a:pt x="45" y="48"/>
                  </a:lnTo>
                  <a:lnTo>
                    <a:pt x="45" y="51"/>
                  </a:lnTo>
                  <a:lnTo>
                    <a:pt x="42" y="51"/>
                  </a:lnTo>
                  <a:lnTo>
                    <a:pt x="39" y="51"/>
                  </a:lnTo>
                  <a:lnTo>
                    <a:pt x="39" y="55"/>
                  </a:lnTo>
                  <a:lnTo>
                    <a:pt x="36" y="51"/>
                  </a:lnTo>
                  <a:lnTo>
                    <a:pt x="39" y="51"/>
                  </a:lnTo>
                  <a:lnTo>
                    <a:pt x="39" y="48"/>
                  </a:lnTo>
                  <a:lnTo>
                    <a:pt x="39" y="51"/>
                  </a:lnTo>
                  <a:lnTo>
                    <a:pt x="36" y="51"/>
                  </a:lnTo>
                  <a:lnTo>
                    <a:pt x="33" y="51"/>
                  </a:lnTo>
                  <a:lnTo>
                    <a:pt x="33" y="48"/>
                  </a:lnTo>
                  <a:lnTo>
                    <a:pt x="36" y="48"/>
                  </a:lnTo>
                  <a:lnTo>
                    <a:pt x="33" y="48"/>
                  </a:lnTo>
                  <a:lnTo>
                    <a:pt x="36" y="45"/>
                  </a:lnTo>
                  <a:lnTo>
                    <a:pt x="33" y="48"/>
                  </a:lnTo>
                  <a:lnTo>
                    <a:pt x="33" y="45"/>
                  </a:lnTo>
                  <a:lnTo>
                    <a:pt x="33" y="48"/>
                  </a:lnTo>
                  <a:lnTo>
                    <a:pt x="29" y="48"/>
                  </a:lnTo>
                  <a:lnTo>
                    <a:pt x="29" y="45"/>
                  </a:lnTo>
                  <a:lnTo>
                    <a:pt x="33" y="38"/>
                  </a:lnTo>
                  <a:lnTo>
                    <a:pt x="23" y="38"/>
                  </a:lnTo>
                  <a:lnTo>
                    <a:pt x="16" y="38"/>
                  </a:lnTo>
                  <a:lnTo>
                    <a:pt x="20" y="35"/>
                  </a:lnTo>
                  <a:lnTo>
                    <a:pt x="20" y="32"/>
                  </a:lnTo>
                  <a:lnTo>
                    <a:pt x="23" y="32"/>
                  </a:lnTo>
                  <a:lnTo>
                    <a:pt x="26" y="29"/>
                  </a:lnTo>
                  <a:lnTo>
                    <a:pt x="23" y="32"/>
                  </a:lnTo>
                  <a:lnTo>
                    <a:pt x="23" y="29"/>
                  </a:lnTo>
                  <a:lnTo>
                    <a:pt x="20" y="29"/>
                  </a:lnTo>
                  <a:lnTo>
                    <a:pt x="20" y="32"/>
                  </a:lnTo>
                  <a:lnTo>
                    <a:pt x="13" y="32"/>
                  </a:lnTo>
                  <a:lnTo>
                    <a:pt x="10" y="35"/>
                  </a:lnTo>
                  <a:lnTo>
                    <a:pt x="13" y="38"/>
                  </a:lnTo>
                  <a:lnTo>
                    <a:pt x="10" y="38"/>
                  </a:lnTo>
                  <a:lnTo>
                    <a:pt x="0" y="45"/>
                  </a:lnTo>
                  <a:lnTo>
                    <a:pt x="52" y="0"/>
                  </a:lnTo>
                  <a:close/>
                </a:path>
              </a:pathLst>
            </a:custGeom>
            <a:solidFill>
              <a:srgbClr val="CCCCCC"/>
            </a:solidFill>
            <a:ln w="9525">
              <a:noFill/>
              <a:round/>
              <a:headEnd/>
              <a:tailEnd/>
            </a:ln>
          </p:spPr>
          <p:txBody>
            <a:bodyPr/>
            <a:lstStyle/>
            <a:p>
              <a:endParaRPr lang="en-US"/>
            </a:p>
          </p:txBody>
        </p:sp>
        <p:sp>
          <p:nvSpPr>
            <p:cNvPr id="32095" name="Freeform 527"/>
            <p:cNvSpPr>
              <a:spLocks/>
            </p:cNvSpPr>
            <p:nvPr/>
          </p:nvSpPr>
          <p:spPr bwMode="auto">
            <a:xfrm>
              <a:off x="976" y="1527"/>
              <a:ext cx="120" cy="77"/>
            </a:xfrm>
            <a:custGeom>
              <a:avLst/>
              <a:gdLst>
                <a:gd name="T0" fmla="*/ 58 w 87"/>
                <a:gd name="T1" fmla="*/ 3 h 55"/>
                <a:gd name="T2" fmla="*/ 58 w 87"/>
                <a:gd name="T3" fmla="*/ 6 h 55"/>
                <a:gd name="T4" fmla="*/ 58 w 87"/>
                <a:gd name="T5" fmla="*/ 6 h 55"/>
                <a:gd name="T6" fmla="*/ 58 w 87"/>
                <a:gd name="T7" fmla="*/ 10 h 55"/>
                <a:gd name="T8" fmla="*/ 61 w 87"/>
                <a:gd name="T9" fmla="*/ 10 h 55"/>
                <a:gd name="T10" fmla="*/ 65 w 87"/>
                <a:gd name="T11" fmla="*/ 13 h 55"/>
                <a:gd name="T12" fmla="*/ 58 w 87"/>
                <a:gd name="T13" fmla="*/ 13 h 55"/>
                <a:gd name="T14" fmla="*/ 65 w 87"/>
                <a:gd name="T15" fmla="*/ 13 h 55"/>
                <a:gd name="T16" fmla="*/ 65 w 87"/>
                <a:gd name="T17" fmla="*/ 16 h 55"/>
                <a:gd name="T18" fmla="*/ 65 w 87"/>
                <a:gd name="T19" fmla="*/ 19 h 55"/>
                <a:gd name="T20" fmla="*/ 61 w 87"/>
                <a:gd name="T21" fmla="*/ 22 h 55"/>
                <a:gd name="T22" fmla="*/ 61 w 87"/>
                <a:gd name="T23" fmla="*/ 26 h 55"/>
                <a:gd name="T24" fmla="*/ 61 w 87"/>
                <a:gd name="T25" fmla="*/ 29 h 55"/>
                <a:gd name="T26" fmla="*/ 61 w 87"/>
                <a:gd name="T27" fmla="*/ 29 h 55"/>
                <a:gd name="T28" fmla="*/ 61 w 87"/>
                <a:gd name="T29" fmla="*/ 26 h 55"/>
                <a:gd name="T30" fmla="*/ 65 w 87"/>
                <a:gd name="T31" fmla="*/ 22 h 55"/>
                <a:gd name="T32" fmla="*/ 68 w 87"/>
                <a:gd name="T33" fmla="*/ 22 h 55"/>
                <a:gd name="T34" fmla="*/ 71 w 87"/>
                <a:gd name="T35" fmla="*/ 19 h 55"/>
                <a:gd name="T36" fmla="*/ 71 w 87"/>
                <a:gd name="T37" fmla="*/ 22 h 55"/>
                <a:gd name="T38" fmla="*/ 71 w 87"/>
                <a:gd name="T39" fmla="*/ 22 h 55"/>
                <a:gd name="T40" fmla="*/ 74 w 87"/>
                <a:gd name="T41" fmla="*/ 22 h 55"/>
                <a:gd name="T42" fmla="*/ 81 w 87"/>
                <a:gd name="T43" fmla="*/ 22 h 55"/>
                <a:gd name="T44" fmla="*/ 84 w 87"/>
                <a:gd name="T45" fmla="*/ 29 h 55"/>
                <a:gd name="T46" fmla="*/ 81 w 87"/>
                <a:gd name="T47" fmla="*/ 32 h 55"/>
                <a:gd name="T48" fmla="*/ 84 w 87"/>
                <a:gd name="T49" fmla="*/ 32 h 55"/>
                <a:gd name="T50" fmla="*/ 78 w 87"/>
                <a:gd name="T51" fmla="*/ 35 h 55"/>
                <a:gd name="T52" fmla="*/ 71 w 87"/>
                <a:gd name="T53" fmla="*/ 35 h 55"/>
                <a:gd name="T54" fmla="*/ 68 w 87"/>
                <a:gd name="T55" fmla="*/ 38 h 55"/>
                <a:gd name="T56" fmla="*/ 68 w 87"/>
                <a:gd name="T57" fmla="*/ 38 h 55"/>
                <a:gd name="T58" fmla="*/ 61 w 87"/>
                <a:gd name="T59" fmla="*/ 38 h 55"/>
                <a:gd name="T60" fmla="*/ 58 w 87"/>
                <a:gd name="T61" fmla="*/ 42 h 55"/>
                <a:gd name="T62" fmla="*/ 55 w 87"/>
                <a:gd name="T63" fmla="*/ 45 h 55"/>
                <a:gd name="T64" fmla="*/ 49 w 87"/>
                <a:gd name="T65" fmla="*/ 48 h 55"/>
                <a:gd name="T66" fmla="*/ 45 w 87"/>
                <a:gd name="T67" fmla="*/ 48 h 55"/>
                <a:gd name="T68" fmla="*/ 42 w 87"/>
                <a:gd name="T69" fmla="*/ 51 h 55"/>
                <a:gd name="T70" fmla="*/ 39 w 87"/>
                <a:gd name="T71" fmla="*/ 55 h 55"/>
                <a:gd name="T72" fmla="*/ 39 w 87"/>
                <a:gd name="T73" fmla="*/ 51 h 55"/>
                <a:gd name="T74" fmla="*/ 39 w 87"/>
                <a:gd name="T75" fmla="*/ 51 h 55"/>
                <a:gd name="T76" fmla="*/ 36 w 87"/>
                <a:gd name="T77" fmla="*/ 51 h 55"/>
                <a:gd name="T78" fmla="*/ 33 w 87"/>
                <a:gd name="T79" fmla="*/ 51 h 55"/>
                <a:gd name="T80" fmla="*/ 36 w 87"/>
                <a:gd name="T81" fmla="*/ 48 h 55"/>
                <a:gd name="T82" fmla="*/ 36 w 87"/>
                <a:gd name="T83" fmla="*/ 45 h 55"/>
                <a:gd name="T84" fmla="*/ 36 w 87"/>
                <a:gd name="T85" fmla="*/ 45 h 55"/>
                <a:gd name="T86" fmla="*/ 33 w 87"/>
                <a:gd name="T87" fmla="*/ 45 h 55"/>
                <a:gd name="T88" fmla="*/ 29 w 87"/>
                <a:gd name="T89" fmla="*/ 48 h 55"/>
                <a:gd name="T90" fmla="*/ 33 w 87"/>
                <a:gd name="T91" fmla="*/ 38 h 55"/>
                <a:gd name="T92" fmla="*/ 23 w 87"/>
                <a:gd name="T93" fmla="*/ 38 h 55"/>
                <a:gd name="T94" fmla="*/ 20 w 87"/>
                <a:gd name="T95" fmla="*/ 35 h 55"/>
                <a:gd name="T96" fmla="*/ 20 w 87"/>
                <a:gd name="T97" fmla="*/ 32 h 55"/>
                <a:gd name="T98" fmla="*/ 26 w 87"/>
                <a:gd name="T99" fmla="*/ 29 h 55"/>
                <a:gd name="T100" fmla="*/ 23 w 87"/>
                <a:gd name="T101" fmla="*/ 29 h 55"/>
                <a:gd name="T102" fmla="*/ 20 w 87"/>
                <a:gd name="T103" fmla="*/ 32 h 55"/>
                <a:gd name="T104" fmla="*/ 13 w 87"/>
                <a:gd name="T105" fmla="*/ 32 h 55"/>
                <a:gd name="T106" fmla="*/ 13 w 87"/>
                <a:gd name="T107" fmla="*/ 38 h 55"/>
                <a:gd name="T108" fmla="*/ 0 w 87"/>
                <a:gd name="T109" fmla="*/ 45 h 55"/>
                <a:gd name="T110" fmla="*/ 52 w 87"/>
                <a:gd name="T111" fmla="*/ 0 h 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55"/>
                <a:gd name="T170" fmla="*/ 87 w 87"/>
                <a:gd name="T171" fmla="*/ 55 h 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55">
                  <a:moveTo>
                    <a:pt x="52" y="0"/>
                  </a:moveTo>
                  <a:lnTo>
                    <a:pt x="58" y="3"/>
                  </a:lnTo>
                  <a:lnTo>
                    <a:pt x="55" y="6"/>
                  </a:lnTo>
                  <a:lnTo>
                    <a:pt x="58" y="6"/>
                  </a:lnTo>
                  <a:lnTo>
                    <a:pt x="55" y="10"/>
                  </a:lnTo>
                  <a:lnTo>
                    <a:pt x="58" y="6"/>
                  </a:lnTo>
                  <a:lnTo>
                    <a:pt x="61" y="10"/>
                  </a:lnTo>
                  <a:lnTo>
                    <a:pt x="58" y="10"/>
                  </a:lnTo>
                  <a:lnTo>
                    <a:pt x="61" y="10"/>
                  </a:lnTo>
                  <a:lnTo>
                    <a:pt x="58" y="13"/>
                  </a:lnTo>
                  <a:lnTo>
                    <a:pt x="65" y="13"/>
                  </a:lnTo>
                  <a:lnTo>
                    <a:pt x="61" y="13"/>
                  </a:lnTo>
                  <a:lnTo>
                    <a:pt x="58" y="13"/>
                  </a:lnTo>
                  <a:lnTo>
                    <a:pt x="65" y="16"/>
                  </a:lnTo>
                  <a:lnTo>
                    <a:pt x="65" y="13"/>
                  </a:lnTo>
                  <a:lnTo>
                    <a:pt x="68" y="13"/>
                  </a:lnTo>
                  <a:lnTo>
                    <a:pt x="65" y="16"/>
                  </a:lnTo>
                  <a:lnTo>
                    <a:pt x="68" y="16"/>
                  </a:lnTo>
                  <a:lnTo>
                    <a:pt x="65" y="19"/>
                  </a:lnTo>
                  <a:lnTo>
                    <a:pt x="61" y="22"/>
                  </a:lnTo>
                  <a:lnTo>
                    <a:pt x="58" y="26"/>
                  </a:lnTo>
                  <a:lnTo>
                    <a:pt x="61" y="26"/>
                  </a:lnTo>
                  <a:lnTo>
                    <a:pt x="58" y="26"/>
                  </a:lnTo>
                  <a:lnTo>
                    <a:pt x="61" y="29"/>
                  </a:lnTo>
                  <a:lnTo>
                    <a:pt x="58" y="29"/>
                  </a:lnTo>
                  <a:lnTo>
                    <a:pt x="61" y="29"/>
                  </a:lnTo>
                  <a:lnTo>
                    <a:pt x="61" y="26"/>
                  </a:lnTo>
                  <a:lnTo>
                    <a:pt x="68" y="22"/>
                  </a:lnTo>
                  <a:lnTo>
                    <a:pt x="65" y="22"/>
                  </a:lnTo>
                  <a:lnTo>
                    <a:pt x="68" y="22"/>
                  </a:lnTo>
                  <a:lnTo>
                    <a:pt x="71" y="19"/>
                  </a:lnTo>
                  <a:lnTo>
                    <a:pt x="74" y="22"/>
                  </a:lnTo>
                  <a:lnTo>
                    <a:pt x="71" y="22"/>
                  </a:lnTo>
                  <a:lnTo>
                    <a:pt x="74" y="22"/>
                  </a:lnTo>
                  <a:lnTo>
                    <a:pt x="78" y="22"/>
                  </a:lnTo>
                  <a:lnTo>
                    <a:pt x="81" y="22"/>
                  </a:lnTo>
                  <a:lnTo>
                    <a:pt x="81" y="26"/>
                  </a:lnTo>
                  <a:lnTo>
                    <a:pt x="84" y="29"/>
                  </a:lnTo>
                  <a:lnTo>
                    <a:pt x="81" y="29"/>
                  </a:lnTo>
                  <a:lnTo>
                    <a:pt x="81" y="32"/>
                  </a:lnTo>
                  <a:lnTo>
                    <a:pt x="84" y="29"/>
                  </a:lnTo>
                  <a:lnTo>
                    <a:pt x="84" y="32"/>
                  </a:lnTo>
                  <a:lnTo>
                    <a:pt x="87" y="32"/>
                  </a:lnTo>
                  <a:lnTo>
                    <a:pt x="78" y="35"/>
                  </a:lnTo>
                  <a:lnTo>
                    <a:pt x="71" y="38"/>
                  </a:lnTo>
                  <a:lnTo>
                    <a:pt x="71" y="35"/>
                  </a:lnTo>
                  <a:lnTo>
                    <a:pt x="68" y="35"/>
                  </a:lnTo>
                  <a:lnTo>
                    <a:pt x="68" y="38"/>
                  </a:lnTo>
                  <a:lnTo>
                    <a:pt x="61" y="38"/>
                  </a:lnTo>
                  <a:lnTo>
                    <a:pt x="58" y="38"/>
                  </a:lnTo>
                  <a:lnTo>
                    <a:pt x="58" y="42"/>
                  </a:lnTo>
                  <a:lnTo>
                    <a:pt x="55" y="42"/>
                  </a:lnTo>
                  <a:lnTo>
                    <a:pt x="55" y="45"/>
                  </a:lnTo>
                  <a:lnTo>
                    <a:pt x="45" y="48"/>
                  </a:lnTo>
                  <a:lnTo>
                    <a:pt x="49" y="48"/>
                  </a:lnTo>
                  <a:lnTo>
                    <a:pt x="45" y="48"/>
                  </a:lnTo>
                  <a:lnTo>
                    <a:pt x="45" y="51"/>
                  </a:lnTo>
                  <a:lnTo>
                    <a:pt x="42" y="51"/>
                  </a:lnTo>
                  <a:lnTo>
                    <a:pt x="39" y="51"/>
                  </a:lnTo>
                  <a:lnTo>
                    <a:pt x="39" y="55"/>
                  </a:lnTo>
                  <a:lnTo>
                    <a:pt x="36" y="51"/>
                  </a:lnTo>
                  <a:lnTo>
                    <a:pt x="39" y="51"/>
                  </a:lnTo>
                  <a:lnTo>
                    <a:pt x="39" y="48"/>
                  </a:lnTo>
                  <a:lnTo>
                    <a:pt x="39" y="51"/>
                  </a:lnTo>
                  <a:lnTo>
                    <a:pt x="36" y="51"/>
                  </a:lnTo>
                  <a:lnTo>
                    <a:pt x="33" y="51"/>
                  </a:lnTo>
                  <a:lnTo>
                    <a:pt x="33" y="48"/>
                  </a:lnTo>
                  <a:lnTo>
                    <a:pt x="36" y="48"/>
                  </a:lnTo>
                  <a:lnTo>
                    <a:pt x="33" y="48"/>
                  </a:lnTo>
                  <a:lnTo>
                    <a:pt x="36" y="45"/>
                  </a:lnTo>
                  <a:lnTo>
                    <a:pt x="33" y="48"/>
                  </a:lnTo>
                  <a:lnTo>
                    <a:pt x="33" y="45"/>
                  </a:lnTo>
                  <a:lnTo>
                    <a:pt x="33" y="48"/>
                  </a:lnTo>
                  <a:lnTo>
                    <a:pt x="29" y="48"/>
                  </a:lnTo>
                  <a:lnTo>
                    <a:pt x="29" y="45"/>
                  </a:lnTo>
                  <a:lnTo>
                    <a:pt x="33" y="38"/>
                  </a:lnTo>
                  <a:lnTo>
                    <a:pt x="23" y="38"/>
                  </a:lnTo>
                  <a:lnTo>
                    <a:pt x="16" y="38"/>
                  </a:lnTo>
                  <a:lnTo>
                    <a:pt x="20" y="35"/>
                  </a:lnTo>
                  <a:lnTo>
                    <a:pt x="20" y="32"/>
                  </a:lnTo>
                  <a:lnTo>
                    <a:pt x="23" y="32"/>
                  </a:lnTo>
                  <a:lnTo>
                    <a:pt x="26" y="29"/>
                  </a:lnTo>
                  <a:lnTo>
                    <a:pt x="23" y="32"/>
                  </a:lnTo>
                  <a:lnTo>
                    <a:pt x="23" y="29"/>
                  </a:lnTo>
                  <a:lnTo>
                    <a:pt x="20" y="29"/>
                  </a:lnTo>
                  <a:lnTo>
                    <a:pt x="20" y="32"/>
                  </a:lnTo>
                  <a:lnTo>
                    <a:pt x="13" y="32"/>
                  </a:lnTo>
                  <a:lnTo>
                    <a:pt x="10" y="35"/>
                  </a:lnTo>
                  <a:lnTo>
                    <a:pt x="13" y="38"/>
                  </a:lnTo>
                  <a:lnTo>
                    <a:pt x="10" y="38"/>
                  </a:lnTo>
                  <a:lnTo>
                    <a:pt x="0" y="45"/>
                  </a:lnTo>
                  <a:lnTo>
                    <a:pt x="52" y="0"/>
                  </a:lnTo>
                </a:path>
              </a:pathLst>
            </a:custGeom>
            <a:noFill/>
            <a:ln w="0">
              <a:solidFill>
                <a:srgbClr val="7F7F7F"/>
              </a:solidFill>
              <a:round/>
              <a:headEnd/>
              <a:tailEnd/>
            </a:ln>
          </p:spPr>
          <p:txBody>
            <a:bodyPr/>
            <a:lstStyle/>
            <a:p>
              <a:endParaRPr lang="en-US"/>
            </a:p>
          </p:txBody>
        </p:sp>
        <p:sp>
          <p:nvSpPr>
            <p:cNvPr id="32096" name="Freeform 528"/>
            <p:cNvSpPr>
              <a:spLocks/>
            </p:cNvSpPr>
            <p:nvPr/>
          </p:nvSpPr>
          <p:spPr bwMode="auto">
            <a:xfrm>
              <a:off x="1088" y="1486"/>
              <a:ext cx="26" cy="14"/>
            </a:xfrm>
            <a:custGeom>
              <a:avLst/>
              <a:gdLst>
                <a:gd name="T0" fmla="*/ 9 w 19"/>
                <a:gd name="T1" fmla="*/ 0 h 10"/>
                <a:gd name="T2" fmla="*/ 16 w 19"/>
                <a:gd name="T3" fmla="*/ 0 h 10"/>
                <a:gd name="T4" fmla="*/ 19 w 19"/>
                <a:gd name="T5" fmla="*/ 3 h 10"/>
                <a:gd name="T6" fmla="*/ 19 w 19"/>
                <a:gd name="T7" fmla="*/ 6 h 10"/>
                <a:gd name="T8" fmla="*/ 6 w 19"/>
                <a:gd name="T9" fmla="*/ 10 h 10"/>
                <a:gd name="T10" fmla="*/ 0 w 19"/>
                <a:gd name="T11" fmla="*/ 6 h 10"/>
                <a:gd name="T12" fmla="*/ 9 w 19"/>
                <a:gd name="T13" fmla="*/ 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9" y="0"/>
                  </a:moveTo>
                  <a:lnTo>
                    <a:pt x="16" y="0"/>
                  </a:lnTo>
                  <a:lnTo>
                    <a:pt x="19" y="3"/>
                  </a:lnTo>
                  <a:lnTo>
                    <a:pt x="19" y="6"/>
                  </a:lnTo>
                  <a:lnTo>
                    <a:pt x="6" y="10"/>
                  </a:lnTo>
                  <a:lnTo>
                    <a:pt x="0" y="6"/>
                  </a:lnTo>
                  <a:lnTo>
                    <a:pt x="9" y="0"/>
                  </a:lnTo>
                  <a:close/>
                </a:path>
              </a:pathLst>
            </a:custGeom>
            <a:solidFill>
              <a:srgbClr val="CCCCCC"/>
            </a:solidFill>
            <a:ln w="9525">
              <a:noFill/>
              <a:round/>
              <a:headEnd/>
              <a:tailEnd/>
            </a:ln>
          </p:spPr>
          <p:txBody>
            <a:bodyPr/>
            <a:lstStyle/>
            <a:p>
              <a:endParaRPr lang="en-US"/>
            </a:p>
          </p:txBody>
        </p:sp>
        <p:sp>
          <p:nvSpPr>
            <p:cNvPr id="32097" name="Freeform 529"/>
            <p:cNvSpPr>
              <a:spLocks/>
            </p:cNvSpPr>
            <p:nvPr/>
          </p:nvSpPr>
          <p:spPr bwMode="auto">
            <a:xfrm>
              <a:off x="1088" y="1486"/>
              <a:ext cx="26" cy="14"/>
            </a:xfrm>
            <a:custGeom>
              <a:avLst/>
              <a:gdLst>
                <a:gd name="T0" fmla="*/ 9 w 19"/>
                <a:gd name="T1" fmla="*/ 0 h 10"/>
                <a:gd name="T2" fmla="*/ 16 w 19"/>
                <a:gd name="T3" fmla="*/ 0 h 10"/>
                <a:gd name="T4" fmla="*/ 19 w 19"/>
                <a:gd name="T5" fmla="*/ 3 h 10"/>
                <a:gd name="T6" fmla="*/ 19 w 19"/>
                <a:gd name="T7" fmla="*/ 6 h 10"/>
                <a:gd name="T8" fmla="*/ 6 w 19"/>
                <a:gd name="T9" fmla="*/ 10 h 10"/>
                <a:gd name="T10" fmla="*/ 0 w 19"/>
                <a:gd name="T11" fmla="*/ 6 h 10"/>
                <a:gd name="T12" fmla="*/ 9 w 19"/>
                <a:gd name="T13" fmla="*/ 0 h 10"/>
                <a:gd name="T14" fmla="*/ 9 w 19"/>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0"/>
                <a:gd name="T26" fmla="*/ 19 w 1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0">
                  <a:moveTo>
                    <a:pt x="9" y="0"/>
                  </a:moveTo>
                  <a:lnTo>
                    <a:pt x="16" y="0"/>
                  </a:lnTo>
                  <a:lnTo>
                    <a:pt x="19" y="3"/>
                  </a:lnTo>
                  <a:lnTo>
                    <a:pt x="19" y="6"/>
                  </a:lnTo>
                  <a:lnTo>
                    <a:pt x="6" y="10"/>
                  </a:lnTo>
                  <a:lnTo>
                    <a:pt x="0" y="6"/>
                  </a:lnTo>
                  <a:lnTo>
                    <a:pt x="9" y="0"/>
                  </a:lnTo>
                </a:path>
              </a:pathLst>
            </a:custGeom>
            <a:noFill/>
            <a:ln w="0">
              <a:solidFill>
                <a:srgbClr val="7F7F7F"/>
              </a:solidFill>
              <a:round/>
              <a:headEnd/>
              <a:tailEnd/>
            </a:ln>
          </p:spPr>
          <p:txBody>
            <a:bodyPr/>
            <a:lstStyle/>
            <a:p>
              <a:endParaRPr lang="en-US"/>
            </a:p>
          </p:txBody>
        </p:sp>
        <p:sp>
          <p:nvSpPr>
            <p:cNvPr id="32098" name="Freeform 530"/>
            <p:cNvSpPr>
              <a:spLocks/>
            </p:cNvSpPr>
            <p:nvPr/>
          </p:nvSpPr>
          <p:spPr bwMode="auto">
            <a:xfrm>
              <a:off x="1286" y="1482"/>
              <a:ext cx="832" cy="504"/>
            </a:xfrm>
            <a:custGeom>
              <a:avLst/>
              <a:gdLst>
                <a:gd name="T0" fmla="*/ 35 w 605"/>
                <a:gd name="T1" fmla="*/ 177 h 360"/>
                <a:gd name="T2" fmla="*/ 25 w 605"/>
                <a:gd name="T3" fmla="*/ 215 h 360"/>
                <a:gd name="T4" fmla="*/ 22 w 605"/>
                <a:gd name="T5" fmla="*/ 241 h 360"/>
                <a:gd name="T6" fmla="*/ 35 w 605"/>
                <a:gd name="T7" fmla="*/ 251 h 360"/>
                <a:gd name="T8" fmla="*/ 48 w 605"/>
                <a:gd name="T9" fmla="*/ 267 h 360"/>
                <a:gd name="T10" fmla="*/ 196 w 605"/>
                <a:gd name="T11" fmla="*/ 270 h 360"/>
                <a:gd name="T12" fmla="*/ 318 w 605"/>
                <a:gd name="T13" fmla="*/ 276 h 360"/>
                <a:gd name="T14" fmla="*/ 347 w 605"/>
                <a:gd name="T15" fmla="*/ 299 h 360"/>
                <a:gd name="T16" fmla="*/ 376 w 605"/>
                <a:gd name="T17" fmla="*/ 321 h 360"/>
                <a:gd name="T18" fmla="*/ 344 w 605"/>
                <a:gd name="T19" fmla="*/ 350 h 360"/>
                <a:gd name="T20" fmla="*/ 373 w 605"/>
                <a:gd name="T21" fmla="*/ 344 h 360"/>
                <a:gd name="T22" fmla="*/ 457 w 605"/>
                <a:gd name="T23" fmla="*/ 312 h 360"/>
                <a:gd name="T24" fmla="*/ 492 w 605"/>
                <a:gd name="T25" fmla="*/ 318 h 360"/>
                <a:gd name="T26" fmla="*/ 489 w 605"/>
                <a:gd name="T27" fmla="*/ 328 h 360"/>
                <a:gd name="T28" fmla="*/ 531 w 605"/>
                <a:gd name="T29" fmla="*/ 318 h 360"/>
                <a:gd name="T30" fmla="*/ 508 w 605"/>
                <a:gd name="T31" fmla="*/ 299 h 360"/>
                <a:gd name="T32" fmla="*/ 482 w 605"/>
                <a:gd name="T33" fmla="*/ 276 h 360"/>
                <a:gd name="T34" fmla="*/ 543 w 605"/>
                <a:gd name="T35" fmla="*/ 254 h 360"/>
                <a:gd name="T36" fmla="*/ 601 w 605"/>
                <a:gd name="T37" fmla="*/ 225 h 360"/>
                <a:gd name="T38" fmla="*/ 585 w 605"/>
                <a:gd name="T39" fmla="*/ 206 h 360"/>
                <a:gd name="T40" fmla="*/ 589 w 605"/>
                <a:gd name="T41" fmla="*/ 199 h 360"/>
                <a:gd name="T42" fmla="*/ 572 w 605"/>
                <a:gd name="T43" fmla="*/ 183 h 360"/>
                <a:gd name="T44" fmla="*/ 572 w 605"/>
                <a:gd name="T45" fmla="*/ 164 h 360"/>
                <a:gd name="T46" fmla="*/ 569 w 605"/>
                <a:gd name="T47" fmla="*/ 144 h 360"/>
                <a:gd name="T48" fmla="*/ 556 w 605"/>
                <a:gd name="T49" fmla="*/ 141 h 360"/>
                <a:gd name="T50" fmla="*/ 531 w 605"/>
                <a:gd name="T51" fmla="*/ 154 h 360"/>
                <a:gd name="T52" fmla="*/ 524 w 605"/>
                <a:gd name="T53" fmla="*/ 138 h 360"/>
                <a:gd name="T54" fmla="*/ 518 w 605"/>
                <a:gd name="T55" fmla="*/ 115 h 360"/>
                <a:gd name="T56" fmla="*/ 489 w 605"/>
                <a:gd name="T57" fmla="*/ 106 h 360"/>
                <a:gd name="T58" fmla="*/ 466 w 605"/>
                <a:gd name="T59" fmla="*/ 135 h 360"/>
                <a:gd name="T60" fmla="*/ 457 w 605"/>
                <a:gd name="T61" fmla="*/ 180 h 360"/>
                <a:gd name="T62" fmla="*/ 415 w 605"/>
                <a:gd name="T63" fmla="*/ 238 h 360"/>
                <a:gd name="T64" fmla="*/ 395 w 605"/>
                <a:gd name="T65" fmla="*/ 218 h 360"/>
                <a:gd name="T66" fmla="*/ 350 w 605"/>
                <a:gd name="T67" fmla="*/ 167 h 360"/>
                <a:gd name="T68" fmla="*/ 341 w 605"/>
                <a:gd name="T69" fmla="*/ 128 h 360"/>
                <a:gd name="T70" fmla="*/ 376 w 605"/>
                <a:gd name="T71" fmla="*/ 103 h 360"/>
                <a:gd name="T72" fmla="*/ 389 w 605"/>
                <a:gd name="T73" fmla="*/ 90 h 360"/>
                <a:gd name="T74" fmla="*/ 412 w 605"/>
                <a:gd name="T75" fmla="*/ 67 h 360"/>
                <a:gd name="T76" fmla="*/ 457 w 605"/>
                <a:gd name="T77" fmla="*/ 64 h 360"/>
                <a:gd name="T78" fmla="*/ 482 w 605"/>
                <a:gd name="T79" fmla="*/ 38 h 360"/>
                <a:gd name="T80" fmla="*/ 466 w 605"/>
                <a:gd name="T81" fmla="*/ 29 h 360"/>
                <a:gd name="T82" fmla="*/ 440 w 605"/>
                <a:gd name="T83" fmla="*/ 42 h 360"/>
                <a:gd name="T84" fmla="*/ 431 w 605"/>
                <a:gd name="T85" fmla="*/ 29 h 360"/>
                <a:gd name="T86" fmla="*/ 428 w 605"/>
                <a:gd name="T87" fmla="*/ 13 h 360"/>
                <a:gd name="T88" fmla="*/ 405 w 605"/>
                <a:gd name="T89" fmla="*/ 13 h 360"/>
                <a:gd name="T90" fmla="*/ 412 w 605"/>
                <a:gd name="T91" fmla="*/ 29 h 360"/>
                <a:gd name="T92" fmla="*/ 386 w 605"/>
                <a:gd name="T93" fmla="*/ 45 h 360"/>
                <a:gd name="T94" fmla="*/ 383 w 605"/>
                <a:gd name="T95" fmla="*/ 38 h 360"/>
                <a:gd name="T96" fmla="*/ 376 w 605"/>
                <a:gd name="T97" fmla="*/ 45 h 360"/>
                <a:gd name="T98" fmla="*/ 338 w 605"/>
                <a:gd name="T99" fmla="*/ 42 h 360"/>
                <a:gd name="T100" fmla="*/ 309 w 605"/>
                <a:gd name="T101" fmla="*/ 42 h 360"/>
                <a:gd name="T102" fmla="*/ 305 w 605"/>
                <a:gd name="T103" fmla="*/ 42 h 360"/>
                <a:gd name="T104" fmla="*/ 296 w 605"/>
                <a:gd name="T105" fmla="*/ 48 h 360"/>
                <a:gd name="T106" fmla="*/ 276 w 605"/>
                <a:gd name="T107" fmla="*/ 45 h 360"/>
                <a:gd name="T108" fmla="*/ 244 w 605"/>
                <a:gd name="T109" fmla="*/ 29 h 360"/>
                <a:gd name="T110" fmla="*/ 206 w 605"/>
                <a:gd name="T111" fmla="*/ 22 h 360"/>
                <a:gd name="T112" fmla="*/ 161 w 605"/>
                <a:gd name="T113" fmla="*/ 29 h 360"/>
                <a:gd name="T114" fmla="*/ 180 w 605"/>
                <a:gd name="T115" fmla="*/ 19 h 360"/>
                <a:gd name="T116" fmla="*/ 125 w 605"/>
                <a:gd name="T117" fmla="*/ 35 h 360"/>
                <a:gd name="T118" fmla="*/ 29 w 605"/>
                <a:gd name="T119" fmla="*/ 96 h 3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5"/>
                <a:gd name="T181" fmla="*/ 0 h 360"/>
                <a:gd name="T182" fmla="*/ 605 w 605"/>
                <a:gd name="T183" fmla="*/ 360 h 3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5" h="360">
                  <a:moveTo>
                    <a:pt x="9" y="135"/>
                  </a:moveTo>
                  <a:lnTo>
                    <a:pt x="12" y="141"/>
                  </a:lnTo>
                  <a:lnTo>
                    <a:pt x="16" y="141"/>
                  </a:lnTo>
                  <a:lnTo>
                    <a:pt x="16" y="138"/>
                  </a:lnTo>
                  <a:lnTo>
                    <a:pt x="16" y="141"/>
                  </a:lnTo>
                  <a:lnTo>
                    <a:pt x="12" y="141"/>
                  </a:lnTo>
                  <a:lnTo>
                    <a:pt x="12" y="144"/>
                  </a:lnTo>
                  <a:lnTo>
                    <a:pt x="12" y="148"/>
                  </a:lnTo>
                  <a:lnTo>
                    <a:pt x="19" y="144"/>
                  </a:lnTo>
                  <a:lnTo>
                    <a:pt x="29" y="141"/>
                  </a:lnTo>
                  <a:lnTo>
                    <a:pt x="35" y="138"/>
                  </a:lnTo>
                  <a:lnTo>
                    <a:pt x="35" y="144"/>
                  </a:lnTo>
                  <a:lnTo>
                    <a:pt x="35" y="148"/>
                  </a:lnTo>
                  <a:lnTo>
                    <a:pt x="38" y="151"/>
                  </a:lnTo>
                  <a:lnTo>
                    <a:pt x="35" y="167"/>
                  </a:lnTo>
                  <a:lnTo>
                    <a:pt x="35" y="170"/>
                  </a:lnTo>
                  <a:lnTo>
                    <a:pt x="32" y="177"/>
                  </a:lnTo>
                  <a:lnTo>
                    <a:pt x="35" y="177"/>
                  </a:lnTo>
                  <a:lnTo>
                    <a:pt x="38" y="180"/>
                  </a:lnTo>
                  <a:lnTo>
                    <a:pt x="41" y="183"/>
                  </a:lnTo>
                  <a:lnTo>
                    <a:pt x="38" y="186"/>
                  </a:lnTo>
                  <a:lnTo>
                    <a:pt x="35" y="193"/>
                  </a:lnTo>
                  <a:lnTo>
                    <a:pt x="35" y="196"/>
                  </a:lnTo>
                  <a:lnTo>
                    <a:pt x="32" y="199"/>
                  </a:lnTo>
                  <a:lnTo>
                    <a:pt x="29" y="199"/>
                  </a:lnTo>
                  <a:lnTo>
                    <a:pt x="25" y="202"/>
                  </a:lnTo>
                  <a:lnTo>
                    <a:pt x="25" y="206"/>
                  </a:lnTo>
                  <a:lnTo>
                    <a:pt x="29" y="206"/>
                  </a:lnTo>
                  <a:lnTo>
                    <a:pt x="25" y="206"/>
                  </a:lnTo>
                  <a:lnTo>
                    <a:pt x="25" y="209"/>
                  </a:lnTo>
                  <a:lnTo>
                    <a:pt x="25" y="215"/>
                  </a:lnTo>
                  <a:lnTo>
                    <a:pt x="29" y="215"/>
                  </a:lnTo>
                  <a:lnTo>
                    <a:pt x="25" y="218"/>
                  </a:lnTo>
                  <a:lnTo>
                    <a:pt x="25" y="225"/>
                  </a:lnTo>
                  <a:lnTo>
                    <a:pt x="29" y="225"/>
                  </a:lnTo>
                  <a:lnTo>
                    <a:pt x="25" y="228"/>
                  </a:lnTo>
                  <a:lnTo>
                    <a:pt x="29" y="228"/>
                  </a:lnTo>
                  <a:lnTo>
                    <a:pt x="29" y="231"/>
                  </a:lnTo>
                  <a:lnTo>
                    <a:pt x="25" y="238"/>
                  </a:lnTo>
                  <a:lnTo>
                    <a:pt x="29" y="235"/>
                  </a:lnTo>
                  <a:lnTo>
                    <a:pt x="29" y="238"/>
                  </a:lnTo>
                  <a:lnTo>
                    <a:pt x="25" y="238"/>
                  </a:lnTo>
                  <a:lnTo>
                    <a:pt x="29" y="238"/>
                  </a:lnTo>
                  <a:lnTo>
                    <a:pt x="22" y="241"/>
                  </a:lnTo>
                  <a:lnTo>
                    <a:pt x="25" y="241"/>
                  </a:lnTo>
                  <a:lnTo>
                    <a:pt x="22" y="241"/>
                  </a:lnTo>
                  <a:lnTo>
                    <a:pt x="22" y="244"/>
                  </a:lnTo>
                  <a:lnTo>
                    <a:pt x="25" y="247"/>
                  </a:lnTo>
                  <a:lnTo>
                    <a:pt x="25" y="244"/>
                  </a:lnTo>
                  <a:lnTo>
                    <a:pt x="29" y="244"/>
                  </a:lnTo>
                  <a:lnTo>
                    <a:pt x="32" y="244"/>
                  </a:lnTo>
                  <a:lnTo>
                    <a:pt x="29" y="247"/>
                  </a:lnTo>
                  <a:lnTo>
                    <a:pt x="32" y="247"/>
                  </a:lnTo>
                  <a:lnTo>
                    <a:pt x="29" y="251"/>
                  </a:lnTo>
                  <a:lnTo>
                    <a:pt x="32" y="251"/>
                  </a:lnTo>
                  <a:lnTo>
                    <a:pt x="35" y="251"/>
                  </a:lnTo>
                  <a:lnTo>
                    <a:pt x="38" y="251"/>
                  </a:lnTo>
                  <a:lnTo>
                    <a:pt x="38" y="254"/>
                  </a:lnTo>
                  <a:lnTo>
                    <a:pt x="41" y="251"/>
                  </a:lnTo>
                  <a:lnTo>
                    <a:pt x="38" y="254"/>
                  </a:lnTo>
                  <a:lnTo>
                    <a:pt x="38" y="257"/>
                  </a:lnTo>
                  <a:lnTo>
                    <a:pt x="38" y="260"/>
                  </a:lnTo>
                  <a:lnTo>
                    <a:pt x="41" y="260"/>
                  </a:lnTo>
                  <a:lnTo>
                    <a:pt x="41" y="257"/>
                  </a:lnTo>
                  <a:lnTo>
                    <a:pt x="41" y="260"/>
                  </a:lnTo>
                  <a:lnTo>
                    <a:pt x="45" y="257"/>
                  </a:lnTo>
                  <a:lnTo>
                    <a:pt x="45" y="260"/>
                  </a:lnTo>
                  <a:lnTo>
                    <a:pt x="41" y="263"/>
                  </a:lnTo>
                  <a:lnTo>
                    <a:pt x="48" y="260"/>
                  </a:lnTo>
                  <a:lnTo>
                    <a:pt x="45" y="267"/>
                  </a:lnTo>
                  <a:lnTo>
                    <a:pt x="48" y="267"/>
                  </a:lnTo>
                  <a:lnTo>
                    <a:pt x="45" y="267"/>
                  </a:lnTo>
                  <a:lnTo>
                    <a:pt x="45" y="270"/>
                  </a:lnTo>
                  <a:lnTo>
                    <a:pt x="54" y="270"/>
                  </a:lnTo>
                  <a:lnTo>
                    <a:pt x="61" y="270"/>
                  </a:lnTo>
                  <a:lnTo>
                    <a:pt x="70" y="270"/>
                  </a:lnTo>
                  <a:lnTo>
                    <a:pt x="83" y="270"/>
                  </a:lnTo>
                  <a:lnTo>
                    <a:pt x="93" y="270"/>
                  </a:lnTo>
                  <a:lnTo>
                    <a:pt x="99" y="270"/>
                  </a:lnTo>
                  <a:lnTo>
                    <a:pt x="109" y="270"/>
                  </a:lnTo>
                  <a:lnTo>
                    <a:pt x="115" y="270"/>
                  </a:lnTo>
                  <a:lnTo>
                    <a:pt x="125" y="270"/>
                  </a:lnTo>
                  <a:lnTo>
                    <a:pt x="138" y="270"/>
                  </a:lnTo>
                  <a:lnTo>
                    <a:pt x="148" y="270"/>
                  </a:lnTo>
                  <a:lnTo>
                    <a:pt x="161" y="270"/>
                  </a:lnTo>
                  <a:lnTo>
                    <a:pt x="173" y="270"/>
                  </a:lnTo>
                  <a:lnTo>
                    <a:pt x="189" y="270"/>
                  </a:lnTo>
                  <a:lnTo>
                    <a:pt x="196" y="270"/>
                  </a:lnTo>
                  <a:lnTo>
                    <a:pt x="209" y="270"/>
                  </a:lnTo>
                  <a:lnTo>
                    <a:pt x="218" y="270"/>
                  </a:lnTo>
                  <a:lnTo>
                    <a:pt x="231" y="270"/>
                  </a:lnTo>
                  <a:lnTo>
                    <a:pt x="241" y="270"/>
                  </a:lnTo>
                  <a:lnTo>
                    <a:pt x="254" y="270"/>
                  </a:lnTo>
                  <a:lnTo>
                    <a:pt x="270" y="270"/>
                  </a:lnTo>
                  <a:lnTo>
                    <a:pt x="273" y="263"/>
                  </a:lnTo>
                  <a:lnTo>
                    <a:pt x="273" y="273"/>
                  </a:lnTo>
                  <a:lnTo>
                    <a:pt x="276" y="273"/>
                  </a:lnTo>
                  <a:lnTo>
                    <a:pt x="280" y="276"/>
                  </a:lnTo>
                  <a:lnTo>
                    <a:pt x="286" y="273"/>
                  </a:lnTo>
                  <a:lnTo>
                    <a:pt x="296" y="283"/>
                  </a:lnTo>
                  <a:lnTo>
                    <a:pt x="299" y="280"/>
                  </a:lnTo>
                  <a:lnTo>
                    <a:pt x="309" y="283"/>
                  </a:lnTo>
                  <a:lnTo>
                    <a:pt x="312" y="283"/>
                  </a:lnTo>
                  <a:lnTo>
                    <a:pt x="318" y="276"/>
                  </a:lnTo>
                  <a:lnTo>
                    <a:pt x="318" y="280"/>
                  </a:lnTo>
                  <a:lnTo>
                    <a:pt x="318" y="276"/>
                  </a:lnTo>
                  <a:lnTo>
                    <a:pt x="325" y="273"/>
                  </a:lnTo>
                  <a:lnTo>
                    <a:pt x="321" y="276"/>
                  </a:lnTo>
                  <a:lnTo>
                    <a:pt x="325" y="273"/>
                  </a:lnTo>
                  <a:lnTo>
                    <a:pt x="325" y="270"/>
                  </a:lnTo>
                  <a:lnTo>
                    <a:pt x="328" y="270"/>
                  </a:lnTo>
                  <a:lnTo>
                    <a:pt x="331" y="273"/>
                  </a:lnTo>
                  <a:lnTo>
                    <a:pt x="331" y="280"/>
                  </a:lnTo>
                  <a:lnTo>
                    <a:pt x="334" y="273"/>
                  </a:lnTo>
                  <a:lnTo>
                    <a:pt x="341" y="273"/>
                  </a:lnTo>
                  <a:lnTo>
                    <a:pt x="341" y="283"/>
                  </a:lnTo>
                  <a:lnTo>
                    <a:pt x="347" y="283"/>
                  </a:lnTo>
                  <a:lnTo>
                    <a:pt x="347" y="286"/>
                  </a:lnTo>
                  <a:lnTo>
                    <a:pt x="347" y="292"/>
                  </a:lnTo>
                  <a:lnTo>
                    <a:pt x="344" y="292"/>
                  </a:lnTo>
                  <a:lnTo>
                    <a:pt x="344" y="296"/>
                  </a:lnTo>
                  <a:lnTo>
                    <a:pt x="347" y="296"/>
                  </a:lnTo>
                  <a:lnTo>
                    <a:pt x="347" y="299"/>
                  </a:lnTo>
                  <a:lnTo>
                    <a:pt x="344" y="302"/>
                  </a:lnTo>
                  <a:lnTo>
                    <a:pt x="347" y="302"/>
                  </a:lnTo>
                  <a:lnTo>
                    <a:pt x="347" y="299"/>
                  </a:lnTo>
                  <a:lnTo>
                    <a:pt x="347" y="305"/>
                  </a:lnTo>
                  <a:lnTo>
                    <a:pt x="350" y="305"/>
                  </a:lnTo>
                  <a:lnTo>
                    <a:pt x="354" y="305"/>
                  </a:lnTo>
                  <a:lnTo>
                    <a:pt x="357" y="305"/>
                  </a:lnTo>
                  <a:lnTo>
                    <a:pt x="366" y="309"/>
                  </a:lnTo>
                  <a:lnTo>
                    <a:pt x="373" y="309"/>
                  </a:lnTo>
                  <a:lnTo>
                    <a:pt x="373" y="312"/>
                  </a:lnTo>
                  <a:lnTo>
                    <a:pt x="376" y="315"/>
                  </a:lnTo>
                  <a:lnTo>
                    <a:pt x="376" y="318"/>
                  </a:lnTo>
                  <a:lnTo>
                    <a:pt x="379" y="321"/>
                  </a:lnTo>
                  <a:lnTo>
                    <a:pt x="376" y="321"/>
                  </a:lnTo>
                  <a:lnTo>
                    <a:pt x="373" y="325"/>
                  </a:lnTo>
                  <a:lnTo>
                    <a:pt x="373" y="328"/>
                  </a:lnTo>
                  <a:lnTo>
                    <a:pt x="370" y="325"/>
                  </a:lnTo>
                  <a:lnTo>
                    <a:pt x="366" y="325"/>
                  </a:lnTo>
                  <a:lnTo>
                    <a:pt x="366" y="321"/>
                  </a:lnTo>
                  <a:lnTo>
                    <a:pt x="366" y="318"/>
                  </a:lnTo>
                  <a:lnTo>
                    <a:pt x="363" y="318"/>
                  </a:lnTo>
                  <a:lnTo>
                    <a:pt x="363" y="321"/>
                  </a:lnTo>
                  <a:lnTo>
                    <a:pt x="363" y="325"/>
                  </a:lnTo>
                  <a:lnTo>
                    <a:pt x="357" y="331"/>
                  </a:lnTo>
                  <a:lnTo>
                    <a:pt x="357" y="337"/>
                  </a:lnTo>
                  <a:lnTo>
                    <a:pt x="354" y="341"/>
                  </a:lnTo>
                  <a:lnTo>
                    <a:pt x="350" y="344"/>
                  </a:lnTo>
                  <a:lnTo>
                    <a:pt x="347" y="344"/>
                  </a:lnTo>
                  <a:lnTo>
                    <a:pt x="344" y="350"/>
                  </a:lnTo>
                  <a:lnTo>
                    <a:pt x="344" y="354"/>
                  </a:lnTo>
                  <a:lnTo>
                    <a:pt x="344" y="357"/>
                  </a:lnTo>
                  <a:lnTo>
                    <a:pt x="341" y="354"/>
                  </a:lnTo>
                  <a:lnTo>
                    <a:pt x="338" y="357"/>
                  </a:lnTo>
                  <a:lnTo>
                    <a:pt x="338" y="360"/>
                  </a:lnTo>
                  <a:lnTo>
                    <a:pt x="344" y="360"/>
                  </a:lnTo>
                  <a:lnTo>
                    <a:pt x="347" y="357"/>
                  </a:lnTo>
                  <a:lnTo>
                    <a:pt x="350" y="357"/>
                  </a:lnTo>
                  <a:lnTo>
                    <a:pt x="354" y="354"/>
                  </a:lnTo>
                  <a:lnTo>
                    <a:pt x="357" y="350"/>
                  </a:lnTo>
                  <a:lnTo>
                    <a:pt x="363" y="350"/>
                  </a:lnTo>
                  <a:lnTo>
                    <a:pt x="366" y="350"/>
                  </a:lnTo>
                  <a:lnTo>
                    <a:pt x="370" y="347"/>
                  </a:lnTo>
                  <a:lnTo>
                    <a:pt x="373" y="347"/>
                  </a:lnTo>
                  <a:lnTo>
                    <a:pt x="376" y="347"/>
                  </a:lnTo>
                  <a:lnTo>
                    <a:pt x="376" y="344"/>
                  </a:lnTo>
                  <a:lnTo>
                    <a:pt x="373" y="344"/>
                  </a:lnTo>
                  <a:lnTo>
                    <a:pt x="370" y="344"/>
                  </a:lnTo>
                  <a:lnTo>
                    <a:pt x="379" y="337"/>
                  </a:lnTo>
                  <a:lnTo>
                    <a:pt x="389" y="334"/>
                  </a:lnTo>
                  <a:lnTo>
                    <a:pt x="392" y="334"/>
                  </a:lnTo>
                  <a:lnTo>
                    <a:pt x="395" y="334"/>
                  </a:lnTo>
                  <a:lnTo>
                    <a:pt x="395" y="331"/>
                  </a:lnTo>
                  <a:lnTo>
                    <a:pt x="399" y="331"/>
                  </a:lnTo>
                  <a:lnTo>
                    <a:pt x="408" y="328"/>
                  </a:lnTo>
                  <a:lnTo>
                    <a:pt x="412" y="325"/>
                  </a:lnTo>
                  <a:lnTo>
                    <a:pt x="418" y="321"/>
                  </a:lnTo>
                  <a:lnTo>
                    <a:pt x="437" y="321"/>
                  </a:lnTo>
                  <a:lnTo>
                    <a:pt x="447" y="321"/>
                  </a:lnTo>
                  <a:lnTo>
                    <a:pt x="447" y="318"/>
                  </a:lnTo>
                  <a:lnTo>
                    <a:pt x="450" y="318"/>
                  </a:lnTo>
                  <a:lnTo>
                    <a:pt x="457" y="318"/>
                  </a:lnTo>
                  <a:lnTo>
                    <a:pt x="457" y="315"/>
                  </a:lnTo>
                  <a:lnTo>
                    <a:pt x="457" y="312"/>
                  </a:lnTo>
                  <a:lnTo>
                    <a:pt x="460" y="305"/>
                  </a:lnTo>
                  <a:lnTo>
                    <a:pt x="463" y="302"/>
                  </a:lnTo>
                  <a:lnTo>
                    <a:pt x="466" y="299"/>
                  </a:lnTo>
                  <a:lnTo>
                    <a:pt x="473" y="289"/>
                  </a:lnTo>
                  <a:lnTo>
                    <a:pt x="476" y="292"/>
                  </a:lnTo>
                  <a:lnTo>
                    <a:pt x="482" y="292"/>
                  </a:lnTo>
                  <a:lnTo>
                    <a:pt x="486" y="296"/>
                  </a:lnTo>
                  <a:lnTo>
                    <a:pt x="482" y="302"/>
                  </a:lnTo>
                  <a:lnTo>
                    <a:pt x="479" y="312"/>
                  </a:lnTo>
                  <a:lnTo>
                    <a:pt x="482" y="315"/>
                  </a:lnTo>
                  <a:lnTo>
                    <a:pt x="482" y="318"/>
                  </a:lnTo>
                  <a:lnTo>
                    <a:pt x="486" y="318"/>
                  </a:lnTo>
                  <a:lnTo>
                    <a:pt x="489" y="318"/>
                  </a:lnTo>
                  <a:lnTo>
                    <a:pt x="492" y="318"/>
                  </a:lnTo>
                  <a:lnTo>
                    <a:pt x="495" y="318"/>
                  </a:lnTo>
                  <a:lnTo>
                    <a:pt x="505" y="312"/>
                  </a:lnTo>
                  <a:lnTo>
                    <a:pt x="508" y="309"/>
                  </a:lnTo>
                  <a:lnTo>
                    <a:pt x="508" y="312"/>
                  </a:lnTo>
                  <a:lnTo>
                    <a:pt x="508" y="309"/>
                  </a:lnTo>
                  <a:lnTo>
                    <a:pt x="505" y="315"/>
                  </a:lnTo>
                  <a:lnTo>
                    <a:pt x="508" y="315"/>
                  </a:lnTo>
                  <a:lnTo>
                    <a:pt x="515" y="315"/>
                  </a:lnTo>
                  <a:lnTo>
                    <a:pt x="511" y="318"/>
                  </a:lnTo>
                  <a:lnTo>
                    <a:pt x="508" y="318"/>
                  </a:lnTo>
                  <a:lnTo>
                    <a:pt x="495" y="321"/>
                  </a:lnTo>
                  <a:lnTo>
                    <a:pt x="495" y="325"/>
                  </a:lnTo>
                  <a:lnTo>
                    <a:pt x="492" y="325"/>
                  </a:lnTo>
                  <a:lnTo>
                    <a:pt x="489" y="328"/>
                  </a:lnTo>
                  <a:lnTo>
                    <a:pt x="492" y="325"/>
                  </a:lnTo>
                  <a:lnTo>
                    <a:pt x="489" y="328"/>
                  </a:lnTo>
                  <a:lnTo>
                    <a:pt x="489" y="334"/>
                  </a:lnTo>
                  <a:lnTo>
                    <a:pt x="489" y="337"/>
                  </a:lnTo>
                  <a:lnTo>
                    <a:pt x="492" y="341"/>
                  </a:lnTo>
                  <a:lnTo>
                    <a:pt x="495" y="337"/>
                  </a:lnTo>
                  <a:lnTo>
                    <a:pt x="505" y="331"/>
                  </a:lnTo>
                  <a:lnTo>
                    <a:pt x="508" y="325"/>
                  </a:lnTo>
                  <a:lnTo>
                    <a:pt x="508" y="328"/>
                  </a:lnTo>
                  <a:lnTo>
                    <a:pt x="508" y="325"/>
                  </a:lnTo>
                  <a:lnTo>
                    <a:pt x="508" y="328"/>
                  </a:lnTo>
                  <a:lnTo>
                    <a:pt x="511" y="328"/>
                  </a:lnTo>
                  <a:lnTo>
                    <a:pt x="511" y="325"/>
                  </a:lnTo>
                  <a:lnTo>
                    <a:pt x="515" y="325"/>
                  </a:lnTo>
                  <a:lnTo>
                    <a:pt x="518" y="325"/>
                  </a:lnTo>
                  <a:lnTo>
                    <a:pt x="531" y="318"/>
                  </a:lnTo>
                  <a:lnTo>
                    <a:pt x="534" y="318"/>
                  </a:lnTo>
                  <a:lnTo>
                    <a:pt x="534" y="315"/>
                  </a:lnTo>
                  <a:lnTo>
                    <a:pt x="534" y="312"/>
                  </a:lnTo>
                  <a:lnTo>
                    <a:pt x="527" y="312"/>
                  </a:lnTo>
                  <a:lnTo>
                    <a:pt x="531" y="312"/>
                  </a:lnTo>
                  <a:lnTo>
                    <a:pt x="531" y="309"/>
                  </a:lnTo>
                  <a:lnTo>
                    <a:pt x="524" y="312"/>
                  </a:lnTo>
                  <a:lnTo>
                    <a:pt x="521" y="312"/>
                  </a:lnTo>
                  <a:lnTo>
                    <a:pt x="515" y="309"/>
                  </a:lnTo>
                  <a:lnTo>
                    <a:pt x="515" y="305"/>
                  </a:lnTo>
                  <a:lnTo>
                    <a:pt x="508" y="305"/>
                  </a:lnTo>
                  <a:lnTo>
                    <a:pt x="508" y="299"/>
                  </a:lnTo>
                  <a:lnTo>
                    <a:pt x="508" y="292"/>
                  </a:lnTo>
                  <a:lnTo>
                    <a:pt x="505" y="292"/>
                  </a:lnTo>
                  <a:lnTo>
                    <a:pt x="508" y="292"/>
                  </a:lnTo>
                  <a:lnTo>
                    <a:pt x="511" y="286"/>
                  </a:lnTo>
                  <a:lnTo>
                    <a:pt x="511" y="283"/>
                  </a:lnTo>
                  <a:lnTo>
                    <a:pt x="505" y="286"/>
                  </a:lnTo>
                  <a:lnTo>
                    <a:pt x="505" y="283"/>
                  </a:lnTo>
                  <a:lnTo>
                    <a:pt x="505" y="280"/>
                  </a:lnTo>
                  <a:lnTo>
                    <a:pt x="508" y="283"/>
                  </a:lnTo>
                  <a:lnTo>
                    <a:pt x="518" y="276"/>
                  </a:lnTo>
                  <a:lnTo>
                    <a:pt x="521" y="273"/>
                  </a:lnTo>
                  <a:lnTo>
                    <a:pt x="518" y="273"/>
                  </a:lnTo>
                  <a:lnTo>
                    <a:pt x="521" y="273"/>
                  </a:lnTo>
                  <a:lnTo>
                    <a:pt x="521" y="270"/>
                  </a:lnTo>
                  <a:lnTo>
                    <a:pt x="515" y="267"/>
                  </a:lnTo>
                  <a:lnTo>
                    <a:pt x="511" y="267"/>
                  </a:lnTo>
                  <a:lnTo>
                    <a:pt x="502" y="267"/>
                  </a:lnTo>
                  <a:lnTo>
                    <a:pt x="482" y="276"/>
                  </a:lnTo>
                  <a:lnTo>
                    <a:pt x="473" y="283"/>
                  </a:lnTo>
                  <a:lnTo>
                    <a:pt x="469" y="286"/>
                  </a:lnTo>
                  <a:lnTo>
                    <a:pt x="460" y="296"/>
                  </a:lnTo>
                  <a:lnTo>
                    <a:pt x="457" y="296"/>
                  </a:lnTo>
                  <a:lnTo>
                    <a:pt x="466" y="289"/>
                  </a:lnTo>
                  <a:lnTo>
                    <a:pt x="473" y="283"/>
                  </a:lnTo>
                  <a:lnTo>
                    <a:pt x="473" y="280"/>
                  </a:lnTo>
                  <a:lnTo>
                    <a:pt x="476" y="280"/>
                  </a:lnTo>
                  <a:lnTo>
                    <a:pt x="482" y="273"/>
                  </a:lnTo>
                  <a:lnTo>
                    <a:pt x="489" y="267"/>
                  </a:lnTo>
                  <a:lnTo>
                    <a:pt x="492" y="267"/>
                  </a:lnTo>
                  <a:lnTo>
                    <a:pt x="498" y="267"/>
                  </a:lnTo>
                  <a:lnTo>
                    <a:pt x="502" y="260"/>
                  </a:lnTo>
                  <a:lnTo>
                    <a:pt x="505" y="257"/>
                  </a:lnTo>
                  <a:lnTo>
                    <a:pt x="508" y="257"/>
                  </a:lnTo>
                  <a:lnTo>
                    <a:pt x="508" y="254"/>
                  </a:lnTo>
                  <a:lnTo>
                    <a:pt x="524" y="254"/>
                  </a:lnTo>
                  <a:lnTo>
                    <a:pt x="543" y="254"/>
                  </a:lnTo>
                  <a:lnTo>
                    <a:pt x="547" y="257"/>
                  </a:lnTo>
                  <a:lnTo>
                    <a:pt x="556" y="254"/>
                  </a:lnTo>
                  <a:lnTo>
                    <a:pt x="560" y="251"/>
                  </a:lnTo>
                  <a:lnTo>
                    <a:pt x="556" y="254"/>
                  </a:lnTo>
                  <a:lnTo>
                    <a:pt x="560" y="254"/>
                  </a:lnTo>
                  <a:lnTo>
                    <a:pt x="563" y="251"/>
                  </a:lnTo>
                  <a:lnTo>
                    <a:pt x="566" y="251"/>
                  </a:lnTo>
                  <a:lnTo>
                    <a:pt x="569" y="244"/>
                  </a:lnTo>
                  <a:lnTo>
                    <a:pt x="572" y="244"/>
                  </a:lnTo>
                  <a:lnTo>
                    <a:pt x="576" y="241"/>
                  </a:lnTo>
                  <a:lnTo>
                    <a:pt x="585" y="238"/>
                  </a:lnTo>
                  <a:lnTo>
                    <a:pt x="589" y="238"/>
                  </a:lnTo>
                  <a:lnTo>
                    <a:pt x="592" y="238"/>
                  </a:lnTo>
                  <a:lnTo>
                    <a:pt x="601" y="231"/>
                  </a:lnTo>
                  <a:lnTo>
                    <a:pt x="598" y="228"/>
                  </a:lnTo>
                  <a:lnTo>
                    <a:pt x="601" y="228"/>
                  </a:lnTo>
                  <a:lnTo>
                    <a:pt x="601" y="225"/>
                  </a:lnTo>
                  <a:lnTo>
                    <a:pt x="598" y="225"/>
                  </a:lnTo>
                  <a:lnTo>
                    <a:pt x="601" y="225"/>
                  </a:lnTo>
                  <a:lnTo>
                    <a:pt x="601" y="222"/>
                  </a:lnTo>
                  <a:lnTo>
                    <a:pt x="601" y="218"/>
                  </a:lnTo>
                  <a:lnTo>
                    <a:pt x="598" y="218"/>
                  </a:lnTo>
                  <a:lnTo>
                    <a:pt x="601" y="218"/>
                  </a:lnTo>
                  <a:lnTo>
                    <a:pt x="605" y="218"/>
                  </a:lnTo>
                  <a:lnTo>
                    <a:pt x="605" y="215"/>
                  </a:lnTo>
                  <a:lnTo>
                    <a:pt x="601" y="215"/>
                  </a:lnTo>
                  <a:lnTo>
                    <a:pt x="605" y="212"/>
                  </a:lnTo>
                  <a:lnTo>
                    <a:pt x="598" y="212"/>
                  </a:lnTo>
                  <a:lnTo>
                    <a:pt x="595" y="209"/>
                  </a:lnTo>
                  <a:lnTo>
                    <a:pt x="592" y="215"/>
                  </a:lnTo>
                  <a:lnTo>
                    <a:pt x="592" y="212"/>
                  </a:lnTo>
                  <a:lnTo>
                    <a:pt x="595" y="209"/>
                  </a:lnTo>
                  <a:lnTo>
                    <a:pt x="595" y="206"/>
                  </a:lnTo>
                  <a:lnTo>
                    <a:pt x="589" y="206"/>
                  </a:lnTo>
                  <a:lnTo>
                    <a:pt x="585" y="206"/>
                  </a:lnTo>
                  <a:lnTo>
                    <a:pt x="582" y="209"/>
                  </a:lnTo>
                  <a:lnTo>
                    <a:pt x="566" y="215"/>
                  </a:lnTo>
                  <a:lnTo>
                    <a:pt x="569" y="212"/>
                  </a:lnTo>
                  <a:lnTo>
                    <a:pt x="563" y="212"/>
                  </a:lnTo>
                  <a:lnTo>
                    <a:pt x="563" y="209"/>
                  </a:lnTo>
                  <a:lnTo>
                    <a:pt x="566" y="209"/>
                  </a:lnTo>
                  <a:lnTo>
                    <a:pt x="569" y="212"/>
                  </a:lnTo>
                  <a:lnTo>
                    <a:pt x="572" y="209"/>
                  </a:lnTo>
                  <a:lnTo>
                    <a:pt x="576" y="209"/>
                  </a:lnTo>
                  <a:lnTo>
                    <a:pt x="579" y="206"/>
                  </a:lnTo>
                  <a:lnTo>
                    <a:pt x="585" y="206"/>
                  </a:lnTo>
                  <a:lnTo>
                    <a:pt x="592" y="202"/>
                  </a:lnTo>
                  <a:lnTo>
                    <a:pt x="595" y="202"/>
                  </a:lnTo>
                  <a:lnTo>
                    <a:pt x="595" y="199"/>
                  </a:lnTo>
                  <a:lnTo>
                    <a:pt x="592" y="199"/>
                  </a:lnTo>
                  <a:lnTo>
                    <a:pt x="592" y="196"/>
                  </a:lnTo>
                  <a:lnTo>
                    <a:pt x="589" y="199"/>
                  </a:lnTo>
                  <a:lnTo>
                    <a:pt x="585" y="196"/>
                  </a:lnTo>
                  <a:lnTo>
                    <a:pt x="585" y="193"/>
                  </a:lnTo>
                  <a:lnTo>
                    <a:pt x="582" y="193"/>
                  </a:lnTo>
                  <a:lnTo>
                    <a:pt x="585" y="193"/>
                  </a:lnTo>
                  <a:lnTo>
                    <a:pt x="579" y="196"/>
                  </a:lnTo>
                  <a:lnTo>
                    <a:pt x="582" y="193"/>
                  </a:lnTo>
                  <a:lnTo>
                    <a:pt x="579" y="193"/>
                  </a:lnTo>
                  <a:lnTo>
                    <a:pt x="576" y="189"/>
                  </a:lnTo>
                  <a:lnTo>
                    <a:pt x="576" y="193"/>
                  </a:lnTo>
                  <a:lnTo>
                    <a:pt x="576" y="189"/>
                  </a:lnTo>
                  <a:lnTo>
                    <a:pt x="576" y="186"/>
                  </a:lnTo>
                  <a:lnTo>
                    <a:pt x="576" y="183"/>
                  </a:lnTo>
                  <a:lnTo>
                    <a:pt x="569" y="183"/>
                  </a:lnTo>
                  <a:lnTo>
                    <a:pt x="572" y="183"/>
                  </a:lnTo>
                  <a:lnTo>
                    <a:pt x="572" y="180"/>
                  </a:lnTo>
                  <a:lnTo>
                    <a:pt x="566" y="180"/>
                  </a:lnTo>
                  <a:lnTo>
                    <a:pt x="569" y="180"/>
                  </a:lnTo>
                  <a:lnTo>
                    <a:pt x="566" y="177"/>
                  </a:lnTo>
                  <a:lnTo>
                    <a:pt x="569" y="177"/>
                  </a:lnTo>
                  <a:lnTo>
                    <a:pt x="566" y="173"/>
                  </a:lnTo>
                  <a:lnTo>
                    <a:pt x="569" y="173"/>
                  </a:lnTo>
                  <a:lnTo>
                    <a:pt x="572" y="170"/>
                  </a:lnTo>
                  <a:lnTo>
                    <a:pt x="572" y="167"/>
                  </a:lnTo>
                  <a:lnTo>
                    <a:pt x="569" y="167"/>
                  </a:lnTo>
                  <a:lnTo>
                    <a:pt x="572" y="164"/>
                  </a:lnTo>
                  <a:lnTo>
                    <a:pt x="572" y="161"/>
                  </a:lnTo>
                  <a:lnTo>
                    <a:pt x="569" y="161"/>
                  </a:lnTo>
                  <a:lnTo>
                    <a:pt x="569" y="157"/>
                  </a:lnTo>
                  <a:lnTo>
                    <a:pt x="563" y="157"/>
                  </a:lnTo>
                  <a:lnTo>
                    <a:pt x="569" y="154"/>
                  </a:lnTo>
                  <a:lnTo>
                    <a:pt x="563" y="154"/>
                  </a:lnTo>
                  <a:lnTo>
                    <a:pt x="569" y="151"/>
                  </a:lnTo>
                  <a:lnTo>
                    <a:pt x="569" y="148"/>
                  </a:lnTo>
                  <a:lnTo>
                    <a:pt x="566" y="148"/>
                  </a:lnTo>
                  <a:lnTo>
                    <a:pt x="569" y="144"/>
                  </a:lnTo>
                  <a:lnTo>
                    <a:pt x="560" y="148"/>
                  </a:lnTo>
                  <a:lnTo>
                    <a:pt x="563" y="144"/>
                  </a:lnTo>
                  <a:lnTo>
                    <a:pt x="566" y="144"/>
                  </a:lnTo>
                  <a:lnTo>
                    <a:pt x="569" y="144"/>
                  </a:lnTo>
                  <a:lnTo>
                    <a:pt x="566" y="144"/>
                  </a:lnTo>
                  <a:lnTo>
                    <a:pt x="566" y="141"/>
                  </a:lnTo>
                  <a:lnTo>
                    <a:pt x="566" y="144"/>
                  </a:lnTo>
                  <a:lnTo>
                    <a:pt x="566" y="141"/>
                  </a:lnTo>
                  <a:lnTo>
                    <a:pt x="563" y="141"/>
                  </a:lnTo>
                  <a:lnTo>
                    <a:pt x="566" y="138"/>
                  </a:lnTo>
                  <a:lnTo>
                    <a:pt x="563" y="138"/>
                  </a:lnTo>
                  <a:lnTo>
                    <a:pt x="566" y="135"/>
                  </a:lnTo>
                  <a:lnTo>
                    <a:pt x="563" y="135"/>
                  </a:lnTo>
                  <a:lnTo>
                    <a:pt x="566" y="132"/>
                  </a:lnTo>
                  <a:lnTo>
                    <a:pt x="563" y="132"/>
                  </a:lnTo>
                  <a:lnTo>
                    <a:pt x="566" y="132"/>
                  </a:lnTo>
                  <a:lnTo>
                    <a:pt x="563" y="132"/>
                  </a:lnTo>
                  <a:lnTo>
                    <a:pt x="553" y="138"/>
                  </a:lnTo>
                  <a:lnTo>
                    <a:pt x="556" y="141"/>
                  </a:lnTo>
                  <a:lnTo>
                    <a:pt x="550" y="144"/>
                  </a:lnTo>
                  <a:lnTo>
                    <a:pt x="550" y="148"/>
                  </a:lnTo>
                  <a:lnTo>
                    <a:pt x="547" y="148"/>
                  </a:lnTo>
                  <a:lnTo>
                    <a:pt x="547" y="151"/>
                  </a:lnTo>
                  <a:lnTo>
                    <a:pt x="543" y="154"/>
                  </a:lnTo>
                  <a:lnTo>
                    <a:pt x="547" y="151"/>
                  </a:lnTo>
                  <a:lnTo>
                    <a:pt x="543" y="148"/>
                  </a:lnTo>
                  <a:lnTo>
                    <a:pt x="540" y="154"/>
                  </a:lnTo>
                  <a:lnTo>
                    <a:pt x="531" y="154"/>
                  </a:lnTo>
                  <a:lnTo>
                    <a:pt x="531" y="157"/>
                  </a:lnTo>
                  <a:lnTo>
                    <a:pt x="531" y="154"/>
                  </a:lnTo>
                  <a:lnTo>
                    <a:pt x="531" y="151"/>
                  </a:lnTo>
                  <a:lnTo>
                    <a:pt x="527" y="157"/>
                  </a:lnTo>
                  <a:lnTo>
                    <a:pt x="527" y="154"/>
                  </a:lnTo>
                  <a:lnTo>
                    <a:pt x="527" y="148"/>
                  </a:lnTo>
                  <a:lnTo>
                    <a:pt x="521" y="148"/>
                  </a:lnTo>
                  <a:lnTo>
                    <a:pt x="518" y="151"/>
                  </a:lnTo>
                  <a:lnTo>
                    <a:pt x="515" y="151"/>
                  </a:lnTo>
                  <a:lnTo>
                    <a:pt x="518" y="148"/>
                  </a:lnTo>
                  <a:lnTo>
                    <a:pt x="524" y="148"/>
                  </a:lnTo>
                  <a:lnTo>
                    <a:pt x="524" y="144"/>
                  </a:lnTo>
                  <a:lnTo>
                    <a:pt x="521" y="144"/>
                  </a:lnTo>
                  <a:lnTo>
                    <a:pt x="524" y="144"/>
                  </a:lnTo>
                  <a:lnTo>
                    <a:pt x="521" y="141"/>
                  </a:lnTo>
                  <a:lnTo>
                    <a:pt x="524" y="138"/>
                  </a:lnTo>
                  <a:lnTo>
                    <a:pt x="524" y="135"/>
                  </a:lnTo>
                  <a:lnTo>
                    <a:pt x="527" y="135"/>
                  </a:lnTo>
                  <a:lnTo>
                    <a:pt x="527" y="132"/>
                  </a:lnTo>
                  <a:lnTo>
                    <a:pt x="527" y="125"/>
                  </a:lnTo>
                  <a:lnTo>
                    <a:pt x="531" y="125"/>
                  </a:lnTo>
                  <a:lnTo>
                    <a:pt x="531" y="122"/>
                  </a:lnTo>
                  <a:lnTo>
                    <a:pt x="527" y="125"/>
                  </a:lnTo>
                  <a:lnTo>
                    <a:pt x="524" y="122"/>
                  </a:lnTo>
                  <a:lnTo>
                    <a:pt x="521" y="122"/>
                  </a:lnTo>
                  <a:lnTo>
                    <a:pt x="518" y="122"/>
                  </a:lnTo>
                  <a:lnTo>
                    <a:pt x="518" y="119"/>
                  </a:lnTo>
                  <a:lnTo>
                    <a:pt x="515" y="119"/>
                  </a:lnTo>
                  <a:lnTo>
                    <a:pt x="518" y="115"/>
                  </a:lnTo>
                  <a:lnTo>
                    <a:pt x="515" y="115"/>
                  </a:lnTo>
                  <a:lnTo>
                    <a:pt x="515" y="112"/>
                  </a:lnTo>
                  <a:lnTo>
                    <a:pt x="511" y="112"/>
                  </a:lnTo>
                  <a:lnTo>
                    <a:pt x="515" y="112"/>
                  </a:lnTo>
                  <a:lnTo>
                    <a:pt x="515" y="109"/>
                  </a:lnTo>
                  <a:lnTo>
                    <a:pt x="508" y="106"/>
                  </a:lnTo>
                  <a:lnTo>
                    <a:pt x="498" y="109"/>
                  </a:lnTo>
                  <a:lnTo>
                    <a:pt x="495" y="109"/>
                  </a:lnTo>
                  <a:lnTo>
                    <a:pt x="492" y="109"/>
                  </a:lnTo>
                  <a:lnTo>
                    <a:pt x="489" y="106"/>
                  </a:lnTo>
                  <a:lnTo>
                    <a:pt x="479" y="106"/>
                  </a:lnTo>
                  <a:lnTo>
                    <a:pt x="482" y="106"/>
                  </a:lnTo>
                  <a:lnTo>
                    <a:pt x="473" y="109"/>
                  </a:lnTo>
                  <a:lnTo>
                    <a:pt x="473" y="112"/>
                  </a:lnTo>
                  <a:lnTo>
                    <a:pt x="476" y="115"/>
                  </a:lnTo>
                  <a:lnTo>
                    <a:pt x="473" y="119"/>
                  </a:lnTo>
                  <a:lnTo>
                    <a:pt x="466" y="125"/>
                  </a:lnTo>
                  <a:lnTo>
                    <a:pt x="469" y="125"/>
                  </a:lnTo>
                  <a:lnTo>
                    <a:pt x="469" y="128"/>
                  </a:lnTo>
                  <a:lnTo>
                    <a:pt x="466" y="128"/>
                  </a:lnTo>
                  <a:lnTo>
                    <a:pt x="466" y="132"/>
                  </a:lnTo>
                  <a:lnTo>
                    <a:pt x="466" y="135"/>
                  </a:lnTo>
                  <a:lnTo>
                    <a:pt x="469" y="135"/>
                  </a:lnTo>
                  <a:lnTo>
                    <a:pt x="466" y="138"/>
                  </a:lnTo>
                  <a:lnTo>
                    <a:pt x="469" y="141"/>
                  </a:lnTo>
                  <a:lnTo>
                    <a:pt x="466" y="141"/>
                  </a:lnTo>
                  <a:lnTo>
                    <a:pt x="463" y="138"/>
                  </a:lnTo>
                  <a:lnTo>
                    <a:pt x="463" y="141"/>
                  </a:lnTo>
                  <a:lnTo>
                    <a:pt x="460" y="144"/>
                  </a:lnTo>
                  <a:lnTo>
                    <a:pt x="453" y="144"/>
                  </a:lnTo>
                  <a:lnTo>
                    <a:pt x="450" y="148"/>
                  </a:lnTo>
                  <a:lnTo>
                    <a:pt x="453" y="154"/>
                  </a:lnTo>
                  <a:lnTo>
                    <a:pt x="457" y="154"/>
                  </a:lnTo>
                  <a:lnTo>
                    <a:pt x="457" y="170"/>
                  </a:lnTo>
                  <a:lnTo>
                    <a:pt x="453" y="180"/>
                  </a:lnTo>
                  <a:lnTo>
                    <a:pt x="457" y="177"/>
                  </a:lnTo>
                  <a:lnTo>
                    <a:pt x="457" y="180"/>
                  </a:lnTo>
                  <a:lnTo>
                    <a:pt x="453" y="183"/>
                  </a:lnTo>
                  <a:lnTo>
                    <a:pt x="450" y="180"/>
                  </a:lnTo>
                  <a:lnTo>
                    <a:pt x="440" y="189"/>
                  </a:lnTo>
                  <a:lnTo>
                    <a:pt x="437" y="193"/>
                  </a:lnTo>
                  <a:lnTo>
                    <a:pt x="421" y="199"/>
                  </a:lnTo>
                  <a:lnTo>
                    <a:pt x="424" y="202"/>
                  </a:lnTo>
                  <a:lnTo>
                    <a:pt x="424" y="209"/>
                  </a:lnTo>
                  <a:lnTo>
                    <a:pt x="421" y="222"/>
                  </a:lnTo>
                  <a:lnTo>
                    <a:pt x="418" y="225"/>
                  </a:lnTo>
                  <a:lnTo>
                    <a:pt x="421" y="228"/>
                  </a:lnTo>
                  <a:lnTo>
                    <a:pt x="424" y="228"/>
                  </a:lnTo>
                  <a:lnTo>
                    <a:pt x="421" y="231"/>
                  </a:lnTo>
                  <a:lnTo>
                    <a:pt x="415" y="235"/>
                  </a:lnTo>
                  <a:lnTo>
                    <a:pt x="412" y="235"/>
                  </a:lnTo>
                  <a:lnTo>
                    <a:pt x="415" y="238"/>
                  </a:lnTo>
                  <a:lnTo>
                    <a:pt x="412" y="241"/>
                  </a:lnTo>
                  <a:lnTo>
                    <a:pt x="412" y="238"/>
                  </a:lnTo>
                  <a:lnTo>
                    <a:pt x="408" y="238"/>
                  </a:lnTo>
                  <a:lnTo>
                    <a:pt x="405" y="241"/>
                  </a:lnTo>
                  <a:lnTo>
                    <a:pt x="405" y="244"/>
                  </a:lnTo>
                  <a:lnTo>
                    <a:pt x="399" y="241"/>
                  </a:lnTo>
                  <a:lnTo>
                    <a:pt x="392" y="244"/>
                  </a:lnTo>
                  <a:lnTo>
                    <a:pt x="399" y="238"/>
                  </a:lnTo>
                  <a:lnTo>
                    <a:pt x="399" y="235"/>
                  </a:lnTo>
                  <a:lnTo>
                    <a:pt x="395" y="231"/>
                  </a:lnTo>
                  <a:lnTo>
                    <a:pt x="389" y="231"/>
                  </a:lnTo>
                  <a:lnTo>
                    <a:pt x="395" y="228"/>
                  </a:lnTo>
                  <a:lnTo>
                    <a:pt x="392" y="222"/>
                  </a:lnTo>
                  <a:lnTo>
                    <a:pt x="395" y="218"/>
                  </a:lnTo>
                  <a:lnTo>
                    <a:pt x="395" y="215"/>
                  </a:lnTo>
                  <a:lnTo>
                    <a:pt x="399" y="209"/>
                  </a:lnTo>
                  <a:lnTo>
                    <a:pt x="399" y="206"/>
                  </a:lnTo>
                  <a:lnTo>
                    <a:pt x="402" y="196"/>
                  </a:lnTo>
                  <a:lnTo>
                    <a:pt x="405" y="193"/>
                  </a:lnTo>
                  <a:lnTo>
                    <a:pt x="402" y="193"/>
                  </a:lnTo>
                  <a:lnTo>
                    <a:pt x="399" y="193"/>
                  </a:lnTo>
                  <a:lnTo>
                    <a:pt x="383" y="193"/>
                  </a:lnTo>
                  <a:lnTo>
                    <a:pt x="376" y="196"/>
                  </a:lnTo>
                  <a:lnTo>
                    <a:pt x="383" y="189"/>
                  </a:lnTo>
                  <a:lnTo>
                    <a:pt x="379" y="186"/>
                  </a:lnTo>
                  <a:lnTo>
                    <a:pt x="373" y="183"/>
                  </a:lnTo>
                  <a:lnTo>
                    <a:pt x="366" y="183"/>
                  </a:lnTo>
                  <a:lnTo>
                    <a:pt x="366" y="177"/>
                  </a:lnTo>
                  <a:lnTo>
                    <a:pt x="360" y="173"/>
                  </a:lnTo>
                  <a:lnTo>
                    <a:pt x="357" y="173"/>
                  </a:lnTo>
                  <a:lnTo>
                    <a:pt x="354" y="170"/>
                  </a:lnTo>
                  <a:lnTo>
                    <a:pt x="350" y="167"/>
                  </a:lnTo>
                  <a:lnTo>
                    <a:pt x="347" y="167"/>
                  </a:lnTo>
                  <a:lnTo>
                    <a:pt x="338" y="170"/>
                  </a:lnTo>
                  <a:lnTo>
                    <a:pt x="334" y="173"/>
                  </a:lnTo>
                  <a:lnTo>
                    <a:pt x="338" y="170"/>
                  </a:lnTo>
                  <a:lnTo>
                    <a:pt x="341" y="164"/>
                  </a:lnTo>
                  <a:lnTo>
                    <a:pt x="338" y="164"/>
                  </a:lnTo>
                  <a:lnTo>
                    <a:pt x="341" y="157"/>
                  </a:lnTo>
                  <a:lnTo>
                    <a:pt x="341" y="154"/>
                  </a:lnTo>
                  <a:lnTo>
                    <a:pt x="341" y="151"/>
                  </a:lnTo>
                  <a:lnTo>
                    <a:pt x="334" y="151"/>
                  </a:lnTo>
                  <a:lnTo>
                    <a:pt x="331" y="154"/>
                  </a:lnTo>
                  <a:lnTo>
                    <a:pt x="334" y="148"/>
                  </a:lnTo>
                  <a:lnTo>
                    <a:pt x="334" y="151"/>
                  </a:lnTo>
                  <a:lnTo>
                    <a:pt x="331" y="148"/>
                  </a:lnTo>
                  <a:lnTo>
                    <a:pt x="334" y="144"/>
                  </a:lnTo>
                  <a:lnTo>
                    <a:pt x="341" y="135"/>
                  </a:lnTo>
                  <a:lnTo>
                    <a:pt x="341" y="128"/>
                  </a:lnTo>
                  <a:lnTo>
                    <a:pt x="344" y="128"/>
                  </a:lnTo>
                  <a:lnTo>
                    <a:pt x="347" y="125"/>
                  </a:lnTo>
                  <a:lnTo>
                    <a:pt x="350" y="122"/>
                  </a:lnTo>
                  <a:lnTo>
                    <a:pt x="350" y="119"/>
                  </a:lnTo>
                  <a:lnTo>
                    <a:pt x="354" y="119"/>
                  </a:lnTo>
                  <a:lnTo>
                    <a:pt x="360" y="115"/>
                  </a:lnTo>
                  <a:lnTo>
                    <a:pt x="360" y="112"/>
                  </a:lnTo>
                  <a:lnTo>
                    <a:pt x="363" y="112"/>
                  </a:lnTo>
                  <a:lnTo>
                    <a:pt x="366" y="109"/>
                  </a:lnTo>
                  <a:lnTo>
                    <a:pt x="370" y="109"/>
                  </a:lnTo>
                  <a:lnTo>
                    <a:pt x="373" y="106"/>
                  </a:lnTo>
                  <a:lnTo>
                    <a:pt x="376" y="106"/>
                  </a:lnTo>
                  <a:lnTo>
                    <a:pt x="373" y="103"/>
                  </a:lnTo>
                  <a:lnTo>
                    <a:pt x="376" y="103"/>
                  </a:lnTo>
                  <a:lnTo>
                    <a:pt x="383" y="103"/>
                  </a:lnTo>
                  <a:lnTo>
                    <a:pt x="389" y="99"/>
                  </a:lnTo>
                  <a:lnTo>
                    <a:pt x="389" y="96"/>
                  </a:lnTo>
                  <a:lnTo>
                    <a:pt x="389" y="93"/>
                  </a:lnTo>
                  <a:lnTo>
                    <a:pt x="386" y="90"/>
                  </a:lnTo>
                  <a:lnTo>
                    <a:pt x="383" y="93"/>
                  </a:lnTo>
                  <a:lnTo>
                    <a:pt x="383" y="90"/>
                  </a:lnTo>
                  <a:lnTo>
                    <a:pt x="379" y="90"/>
                  </a:lnTo>
                  <a:lnTo>
                    <a:pt x="376" y="90"/>
                  </a:lnTo>
                  <a:lnTo>
                    <a:pt x="373" y="90"/>
                  </a:lnTo>
                  <a:lnTo>
                    <a:pt x="376" y="87"/>
                  </a:lnTo>
                  <a:lnTo>
                    <a:pt x="383" y="90"/>
                  </a:lnTo>
                  <a:lnTo>
                    <a:pt x="389" y="90"/>
                  </a:lnTo>
                  <a:lnTo>
                    <a:pt x="392" y="93"/>
                  </a:lnTo>
                  <a:lnTo>
                    <a:pt x="399" y="93"/>
                  </a:lnTo>
                  <a:lnTo>
                    <a:pt x="399" y="90"/>
                  </a:lnTo>
                  <a:lnTo>
                    <a:pt x="402" y="90"/>
                  </a:lnTo>
                  <a:lnTo>
                    <a:pt x="402" y="87"/>
                  </a:lnTo>
                  <a:lnTo>
                    <a:pt x="405" y="87"/>
                  </a:lnTo>
                  <a:lnTo>
                    <a:pt x="408" y="87"/>
                  </a:lnTo>
                  <a:lnTo>
                    <a:pt x="415" y="87"/>
                  </a:lnTo>
                  <a:lnTo>
                    <a:pt x="418" y="83"/>
                  </a:lnTo>
                  <a:lnTo>
                    <a:pt x="421" y="80"/>
                  </a:lnTo>
                  <a:lnTo>
                    <a:pt x="428" y="77"/>
                  </a:lnTo>
                  <a:lnTo>
                    <a:pt x="431" y="74"/>
                  </a:lnTo>
                  <a:lnTo>
                    <a:pt x="415" y="74"/>
                  </a:lnTo>
                  <a:lnTo>
                    <a:pt x="412" y="67"/>
                  </a:lnTo>
                  <a:lnTo>
                    <a:pt x="415" y="67"/>
                  </a:lnTo>
                  <a:lnTo>
                    <a:pt x="421" y="67"/>
                  </a:lnTo>
                  <a:lnTo>
                    <a:pt x="424" y="74"/>
                  </a:lnTo>
                  <a:lnTo>
                    <a:pt x="431" y="70"/>
                  </a:lnTo>
                  <a:lnTo>
                    <a:pt x="440" y="64"/>
                  </a:lnTo>
                  <a:lnTo>
                    <a:pt x="444" y="64"/>
                  </a:lnTo>
                  <a:lnTo>
                    <a:pt x="444" y="61"/>
                  </a:lnTo>
                  <a:lnTo>
                    <a:pt x="440" y="61"/>
                  </a:lnTo>
                  <a:lnTo>
                    <a:pt x="440" y="58"/>
                  </a:lnTo>
                  <a:lnTo>
                    <a:pt x="447" y="61"/>
                  </a:lnTo>
                  <a:lnTo>
                    <a:pt x="450" y="58"/>
                  </a:lnTo>
                  <a:lnTo>
                    <a:pt x="450" y="61"/>
                  </a:lnTo>
                  <a:lnTo>
                    <a:pt x="453" y="64"/>
                  </a:lnTo>
                  <a:lnTo>
                    <a:pt x="453" y="61"/>
                  </a:lnTo>
                  <a:lnTo>
                    <a:pt x="457" y="64"/>
                  </a:lnTo>
                  <a:lnTo>
                    <a:pt x="460" y="61"/>
                  </a:lnTo>
                  <a:lnTo>
                    <a:pt x="457" y="58"/>
                  </a:lnTo>
                  <a:lnTo>
                    <a:pt x="460" y="58"/>
                  </a:lnTo>
                  <a:lnTo>
                    <a:pt x="463" y="61"/>
                  </a:lnTo>
                  <a:lnTo>
                    <a:pt x="466" y="58"/>
                  </a:lnTo>
                  <a:lnTo>
                    <a:pt x="469" y="58"/>
                  </a:lnTo>
                  <a:lnTo>
                    <a:pt x="476" y="54"/>
                  </a:lnTo>
                  <a:lnTo>
                    <a:pt x="479" y="51"/>
                  </a:lnTo>
                  <a:lnTo>
                    <a:pt x="482" y="51"/>
                  </a:lnTo>
                  <a:lnTo>
                    <a:pt x="482" y="48"/>
                  </a:lnTo>
                  <a:lnTo>
                    <a:pt x="479" y="45"/>
                  </a:lnTo>
                  <a:lnTo>
                    <a:pt x="482" y="42"/>
                  </a:lnTo>
                  <a:lnTo>
                    <a:pt x="479" y="42"/>
                  </a:lnTo>
                  <a:lnTo>
                    <a:pt x="482" y="38"/>
                  </a:lnTo>
                  <a:lnTo>
                    <a:pt x="479" y="38"/>
                  </a:lnTo>
                  <a:lnTo>
                    <a:pt x="482" y="38"/>
                  </a:lnTo>
                  <a:lnTo>
                    <a:pt x="486" y="38"/>
                  </a:lnTo>
                  <a:lnTo>
                    <a:pt x="492" y="35"/>
                  </a:lnTo>
                  <a:lnTo>
                    <a:pt x="489" y="32"/>
                  </a:lnTo>
                  <a:lnTo>
                    <a:pt x="492" y="32"/>
                  </a:lnTo>
                  <a:lnTo>
                    <a:pt x="492" y="29"/>
                  </a:lnTo>
                  <a:lnTo>
                    <a:pt x="489" y="29"/>
                  </a:lnTo>
                  <a:lnTo>
                    <a:pt x="486" y="25"/>
                  </a:lnTo>
                  <a:lnTo>
                    <a:pt x="489" y="25"/>
                  </a:lnTo>
                  <a:lnTo>
                    <a:pt x="482" y="25"/>
                  </a:lnTo>
                  <a:lnTo>
                    <a:pt x="476" y="22"/>
                  </a:lnTo>
                  <a:lnTo>
                    <a:pt x="469" y="22"/>
                  </a:lnTo>
                  <a:lnTo>
                    <a:pt x="469" y="25"/>
                  </a:lnTo>
                  <a:lnTo>
                    <a:pt x="466" y="29"/>
                  </a:lnTo>
                  <a:lnTo>
                    <a:pt x="466" y="32"/>
                  </a:lnTo>
                  <a:lnTo>
                    <a:pt x="469" y="32"/>
                  </a:lnTo>
                  <a:lnTo>
                    <a:pt x="466" y="32"/>
                  </a:lnTo>
                  <a:lnTo>
                    <a:pt x="469" y="35"/>
                  </a:lnTo>
                  <a:lnTo>
                    <a:pt x="463" y="35"/>
                  </a:lnTo>
                  <a:lnTo>
                    <a:pt x="460" y="35"/>
                  </a:lnTo>
                  <a:lnTo>
                    <a:pt x="457" y="38"/>
                  </a:lnTo>
                  <a:lnTo>
                    <a:pt x="453" y="42"/>
                  </a:lnTo>
                  <a:lnTo>
                    <a:pt x="450" y="45"/>
                  </a:lnTo>
                  <a:lnTo>
                    <a:pt x="447" y="48"/>
                  </a:lnTo>
                  <a:lnTo>
                    <a:pt x="444" y="48"/>
                  </a:lnTo>
                  <a:lnTo>
                    <a:pt x="440" y="51"/>
                  </a:lnTo>
                  <a:lnTo>
                    <a:pt x="437" y="45"/>
                  </a:lnTo>
                  <a:lnTo>
                    <a:pt x="440" y="42"/>
                  </a:lnTo>
                  <a:lnTo>
                    <a:pt x="440" y="38"/>
                  </a:lnTo>
                  <a:lnTo>
                    <a:pt x="444" y="38"/>
                  </a:lnTo>
                  <a:lnTo>
                    <a:pt x="444" y="32"/>
                  </a:lnTo>
                  <a:lnTo>
                    <a:pt x="444" y="29"/>
                  </a:lnTo>
                  <a:lnTo>
                    <a:pt x="440" y="29"/>
                  </a:lnTo>
                  <a:lnTo>
                    <a:pt x="434" y="32"/>
                  </a:lnTo>
                  <a:lnTo>
                    <a:pt x="434" y="35"/>
                  </a:lnTo>
                  <a:lnTo>
                    <a:pt x="431" y="35"/>
                  </a:lnTo>
                  <a:lnTo>
                    <a:pt x="431" y="38"/>
                  </a:lnTo>
                  <a:lnTo>
                    <a:pt x="428" y="38"/>
                  </a:lnTo>
                  <a:lnTo>
                    <a:pt x="431" y="35"/>
                  </a:lnTo>
                  <a:lnTo>
                    <a:pt x="431" y="32"/>
                  </a:lnTo>
                  <a:lnTo>
                    <a:pt x="428" y="29"/>
                  </a:lnTo>
                  <a:lnTo>
                    <a:pt x="431" y="29"/>
                  </a:lnTo>
                  <a:lnTo>
                    <a:pt x="431" y="25"/>
                  </a:lnTo>
                  <a:lnTo>
                    <a:pt x="428" y="25"/>
                  </a:lnTo>
                  <a:lnTo>
                    <a:pt x="431" y="25"/>
                  </a:lnTo>
                  <a:lnTo>
                    <a:pt x="424" y="25"/>
                  </a:lnTo>
                  <a:lnTo>
                    <a:pt x="421" y="25"/>
                  </a:lnTo>
                  <a:lnTo>
                    <a:pt x="421" y="22"/>
                  </a:lnTo>
                  <a:lnTo>
                    <a:pt x="428" y="22"/>
                  </a:lnTo>
                  <a:lnTo>
                    <a:pt x="424" y="19"/>
                  </a:lnTo>
                  <a:lnTo>
                    <a:pt x="428" y="19"/>
                  </a:lnTo>
                  <a:lnTo>
                    <a:pt x="431" y="19"/>
                  </a:lnTo>
                  <a:lnTo>
                    <a:pt x="431" y="16"/>
                  </a:lnTo>
                  <a:lnTo>
                    <a:pt x="431" y="19"/>
                  </a:lnTo>
                  <a:lnTo>
                    <a:pt x="431" y="16"/>
                  </a:lnTo>
                  <a:lnTo>
                    <a:pt x="428" y="13"/>
                  </a:lnTo>
                  <a:lnTo>
                    <a:pt x="431" y="9"/>
                  </a:lnTo>
                  <a:lnTo>
                    <a:pt x="431" y="6"/>
                  </a:lnTo>
                  <a:lnTo>
                    <a:pt x="428" y="3"/>
                  </a:lnTo>
                  <a:lnTo>
                    <a:pt x="431" y="3"/>
                  </a:lnTo>
                  <a:lnTo>
                    <a:pt x="428" y="3"/>
                  </a:lnTo>
                  <a:lnTo>
                    <a:pt x="424" y="3"/>
                  </a:lnTo>
                  <a:lnTo>
                    <a:pt x="424" y="0"/>
                  </a:lnTo>
                  <a:lnTo>
                    <a:pt x="421" y="0"/>
                  </a:lnTo>
                  <a:lnTo>
                    <a:pt x="415" y="3"/>
                  </a:lnTo>
                  <a:lnTo>
                    <a:pt x="415" y="6"/>
                  </a:lnTo>
                  <a:lnTo>
                    <a:pt x="412" y="6"/>
                  </a:lnTo>
                  <a:lnTo>
                    <a:pt x="408" y="6"/>
                  </a:lnTo>
                  <a:lnTo>
                    <a:pt x="408" y="9"/>
                  </a:lnTo>
                  <a:lnTo>
                    <a:pt x="405" y="13"/>
                  </a:lnTo>
                  <a:lnTo>
                    <a:pt x="405" y="16"/>
                  </a:lnTo>
                  <a:lnTo>
                    <a:pt x="399" y="16"/>
                  </a:lnTo>
                  <a:lnTo>
                    <a:pt x="399" y="19"/>
                  </a:lnTo>
                  <a:lnTo>
                    <a:pt x="399" y="22"/>
                  </a:lnTo>
                  <a:lnTo>
                    <a:pt x="405" y="22"/>
                  </a:lnTo>
                  <a:lnTo>
                    <a:pt x="405" y="25"/>
                  </a:lnTo>
                  <a:lnTo>
                    <a:pt x="408" y="25"/>
                  </a:lnTo>
                  <a:lnTo>
                    <a:pt x="412" y="25"/>
                  </a:lnTo>
                  <a:lnTo>
                    <a:pt x="412" y="29"/>
                  </a:lnTo>
                  <a:lnTo>
                    <a:pt x="408" y="29"/>
                  </a:lnTo>
                  <a:lnTo>
                    <a:pt x="412" y="29"/>
                  </a:lnTo>
                  <a:lnTo>
                    <a:pt x="408" y="29"/>
                  </a:lnTo>
                  <a:lnTo>
                    <a:pt x="405" y="29"/>
                  </a:lnTo>
                  <a:lnTo>
                    <a:pt x="405" y="32"/>
                  </a:lnTo>
                  <a:lnTo>
                    <a:pt x="402" y="32"/>
                  </a:lnTo>
                  <a:lnTo>
                    <a:pt x="402" y="35"/>
                  </a:lnTo>
                  <a:lnTo>
                    <a:pt x="405" y="35"/>
                  </a:lnTo>
                  <a:lnTo>
                    <a:pt x="408" y="32"/>
                  </a:lnTo>
                  <a:lnTo>
                    <a:pt x="405" y="32"/>
                  </a:lnTo>
                  <a:lnTo>
                    <a:pt x="408" y="32"/>
                  </a:lnTo>
                  <a:lnTo>
                    <a:pt x="405" y="35"/>
                  </a:lnTo>
                  <a:lnTo>
                    <a:pt x="408" y="35"/>
                  </a:lnTo>
                  <a:lnTo>
                    <a:pt x="402" y="38"/>
                  </a:lnTo>
                  <a:lnTo>
                    <a:pt x="399" y="42"/>
                  </a:lnTo>
                  <a:lnTo>
                    <a:pt x="395" y="42"/>
                  </a:lnTo>
                  <a:lnTo>
                    <a:pt x="389" y="42"/>
                  </a:lnTo>
                  <a:lnTo>
                    <a:pt x="386" y="45"/>
                  </a:lnTo>
                  <a:lnTo>
                    <a:pt x="389" y="48"/>
                  </a:lnTo>
                  <a:lnTo>
                    <a:pt x="386" y="51"/>
                  </a:lnTo>
                  <a:lnTo>
                    <a:pt x="383" y="51"/>
                  </a:lnTo>
                  <a:lnTo>
                    <a:pt x="386" y="48"/>
                  </a:lnTo>
                  <a:lnTo>
                    <a:pt x="379" y="51"/>
                  </a:lnTo>
                  <a:lnTo>
                    <a:pt x="383" y="48"/>
                  </a:lnTo>
                  <a:lnTo>
                    <a:pt x="379" y="48"/>
                  </a:lnTo>
                  <a:lnTo>
                    <a:pt x="383" y="48"/>
                  </a:lnTo>
                  <a:lnTo>
                    <a:pt x="383" y="45"/>
                  </a:lnTo>
                  <a:lnTo>
                    <a:pt x="386" y="42"/>
                  </a:lnTo>
                  <a:lnTo>
                    <a:pt x="389" y="38"/>
                  </a:lnTo>
                  <a:lnTo>
                    <a:pt x="386" y="42"/>
                  </a:lnTo>
                  <a:lnTo>
                    <a:pt x="383" y="42"/>
                  </a:lnTo>
                  <a:lnTo>
                    <a:pt x="386" y="38"/>
                  </a:lnTo>
                  <a:lnTo>
                    <a:pt x="383" y="38"/>
                  </a:lnTo>
                  <a:lnTo>
                    <a:pt x="379" y="38"/>
                  </a:lnTo>
                  <a:lnTo>
                    <a:pt x="376" y="35"/>
                  </a:lnTo>
                  <a:lnTo>
                    <a:pt x="376" y="38"/>
                  </a:lnTo>
                  <a:lnTo>
                    <a:pt x="373" y="38"/>
                  </a:lnTo>
                  <a:lnTo>
                    <a:pt x="370" y="38"/>
                  </a:lnTo>
                  <a:lnTo>
                    <a:pt x="373" y="42"/>
                  </a:lnTo>
                  <a:lnTo>
                    <a:pt x="370" y="42"/>
                  </a:lnTo>
                  <a:lnTo>
                    <a:pt x="370" y="45"/>
                  </a:lnTo>
                  <a:lnTo>
                    <a:pt x="373" y="45"/>
                  </a:lnTo>
                  <a:lnTo>
                    <a:pt x="373" y="42"/>
                  </a:lnTo>
                  <a:lnTo>
                    <a:pt x="376" y="42"/>
                  </a:lnTo>
                  <a:lnTo>
                    <a:pt x="376" y="45"/>
                  </a:lnTo>
                  <a:lnTo>
                    <a:pt x="379" y="45"/>
                  </a:lnTo>
                  <a:lnTo>
                    <a:pt x="376" y="45"/>
                  </a:lnTo>
                  <a:lnTo>
                    <a:pt x="373" y="48"/>
                  </a:lnTo>
                  <a:lnTo>
                    <a:pt x="370" y="45"/>
                  </a:lnTo>
                  <a:lnTo>
                    <a:pt x="370" y="42"/>
                  </a:lnTo>
                  <a:lnTo>
                    <a:pt x="366" y="42"/>
                  </a:lnTo>
                  <a:lnTo>
                    <a:pt x="370" y="45"/>
                  </a:lnTo>
                  <a:lnTo>
                    <a:pt x="363" y="45"/>
                  </a:lnTo>
                  <a:lnTo>
                    <a:pt x="360" y="45"/>
                  </a:lnTo>
                  <a:lnTo>
                    <a:pt x="357" y="45"/>
                  </a:lnTo>
                  <a:lnTo>
                    <a:pt x="350" y="45"/>
                  </a:lnTo>
                  <a:lnTo>
                    <a:pt x="347" y="45"/>
                  </a:lnTo>
                  <a:lnTo>
                    <a:pt x="344" y="45"/>
                  </a:lnTo>
                  <a:lnTo>
                    <a:pt x="341" y="45"/>
                  </a:lnTo>
                  <a:lnTo>
                    <a:pt x="338" y="45"/>
                  </a:lnTo>
                  <a:lnTo>
                    <a:pt x="338" y="42"/>
                  </a:lnTo>
                  <a:lnTo>
                    <a:pt x="334" y="42"/>
                  </a:lnTo>
                  <a:lnTo>
                    <a:pt x="331" y="42"/>
                  </a:lnTo>
                  <a:lnTo>
                    <a:pt x="328" y="42"/>
                  </a:lnTo>
                  <a:lnTo>
                    <a:pt x="328" y="38"/>
                  </a:lnTo>
                  <a:lnTo>
                    <a:pt x="325" y="38"/>
                  </a:lnTo>
                  <a:lnTo>
                    <a:pt x="328" y="38"/>
                  </a:lnTo>
                  <a:lnTo>
                    <a:pt x="325" y="35"/>
                  </a:lnTo>
                  <a:lnTo>
                    <a:pt x="328" y="35"/>
                  </a:lnTo>
                  <a:lnTo>
                    <a:pt x="325" y="32"/>
                  </a:lnTo>
                  <a:lnTo>
                    <a:pt x="312" y="35"/>
                  </a:lnTo>
                  <a:lnTo>
                    <a:pt x="309" y="35"/>
                  </a:lnTo>
                  <a:lnTo>
                    <a:pt x="302" y="38"/>
                  </a:lnTo>
                  <a:lnTo>
                    <a:pt x="302" y="42"/>
                  </a:lnTo>
                  <a:lnTo>
                    <a:pt x="305" y="42"/>
                  </a:lnTo>
                  <a:lnTo>
                    <a:pt x="309" y="42"/>
                  </a:lnTo>
                  <a:lnTo>
                    <a:pt x="309" y="38"/>
                  </a:lnTo>
                  <a:lnTo>
                    <a:pt x="312" y="38"/>
                  </a:lnTo>
                  <a:lnTo>
                    <a:pt x="315" y="38"/>
                  </a:lnTo>
                  <a:lnTo>
                    <a:pt x="318" y="38"/>
                  </a:lnTo>
                  <a:lnTo>
                    <a:pt x="318" y="35"/>
                  </a:lnTo>
                  <a:lnTo>
                    <a:pt x="325" y="35"/>
                  </a:lnTo>
                  <a:lnTo>
                    <a:pt x="321" y="35"/>
                  </a:lnTo>
                  <a:lnTo>
                    <a:pt x="321" y="38"/>
                  </a:lnTo>
                  <a:lnTo>
                    <a:pt x="318" y="38"/>
                  </a:lnTo>
                  <a:lnTo>
                    <a:pt x="318" y="42"/>
                  </a:lnTo>
                  <a:lnTo>
                    <a:pt x="309" y="42"/>
                  </a:lnTo>
                  <a:lnTo>
                    <a:pt x="305" y="42"/>
                  </a:lnTo>
                  <a:lnTo>
                    <a:pt x="302" y="45"/>
                  </a:lnTo>
                  <a:lnTo>
                    <a:pt x="302" y="48"/>
                  </a:lnTo>
                  <a:lnTo>
                    <a:pt x="302" y="51"/>
                  </a:lnTo>
                  <a:lnTo>
                    <a:pt x="302" y="54"/>
                  </a:lnTo>
                  <a:lnTo>
                    <a:pt x="296" y="54"/>
                  </a:lnTo>
                  <a:lnTo>
                    <a:pt x="296" y="58"/>
                  </a:lnTo>
                  <a:lnTo>
                    <a:pt x="296" y="54"/>
                  </a:lnTo>
                  <a:lnTo>
                    <a:pt x="292" y="51"/>
                  </a:lnTo>
                  <a:lnTo>
                    <a:pt x="299" y="51"/>
                  </a:lnTo>
                  <a:lnTo>
                    <a:pt x="299" y="48"/>
                  </a:lnTo>
                  <a:lnTo>
                    <a:pt x="296" y="48"/>
                  </a:lnTo>
                  <a:lnTo>
                    <a:pt x="292" y="48"/>
                  </a:lnTo>
                  <a:lnTo>
                    <a:pt x="296" y="48"/>
                  </a:lnTo>
                  <a:lnTo>
                    <a:pt x="296" y="45"/>
                  </a:lnTo>
                  <a:lnTo>
                    <a:pt x="289" y="45"/>
                  </a:lnTo>
                  <a:lnTo>
                    <a:pt x="292" y="45"/>
                  </a:lnTo>
                  <a:lnTo>
                    <a:pt x="289" y="45"/>
                  </a:lnTo>
                  <a:lnTo>
                    <a:pt x="289" y="42"/>
                  </a:lnTo>
                  <a:lnTo>
                    <a:pt x="283" y="45"/>
                  </a:lnTo>
                  <a:lnTo>
                    <a:pt x="280" y="45"/>
                  </a:lnTo>
                  <a:lnTo>
                    <a:pt x="283" y="45"/>
                  </a:lnTo>
                  <a:lnTo>
                    <a:pt x="280" y="45"/>
                  </a:lnTo>
                  <a:lnTo>
                    <a:pt x="276" y="45"/>
                  </a:lnTo>
                  <a:lnTo>
                    <a:pt x="257" y="45"/>
                  </a:lnTo>
                  <a:lnTo>
                    <a:pt x="254" y="45"/>
                  </a:lnTo>
                  <a:lnTo>
                    <a:pt x="254" y="42"/>
                  </a:lnTo>
                  <a:lnTo>
                    <a:pt x="257" y="42"/>
                  </a:lnTo>
                  <a:lnTo>
                    <a:pt x="260" y="38"/>
                  </a:lnTo>
                  <a:lnTo>
                    <a:pt x="267" y="38"/>
                  </a:lnTo>
                  <a:lnTo>
                    <a:pt x="267" y="35"/>
                  </a:lnTo>
                  <a:lnTo>
                    <a:pt x="263" y="32"/>
                  </a:lnTo>
                  <a:lnTo>
                    <a:pt x="263" y="35"/>
                  </a:lnTo>
                  <a:lnTo>
                    <a:pt x="263" y="32"/>
                  </a:lnTo>
                  <a:lnTo>
                    <a:pt x="257" y="32"/>
                  </a:lnTo>
                  <a:lnTo>
                    <a:pt x="257" y="35"/>
                  </a:lnTo>
                  <a:lnTo>
                    <a:pt x="257" y="32"/>
                  </a:lnTo>
                  <a:lnTo>
                    <a:pt x="247" y="32"/>
                  </a:lnTo>
                  <a:lnTo>
                    <a:pt x="244" y="29"/>
                  </a:lnTo>
                  <a:lnTo>
                    <a:pt x="231" y="25"/>
                  </a:lnTo>
                  <a:lnTo>
                    <a:pt x="228" y="22"/>
                  </a:lnTo>
                  <a:lnTo>
                    <a:pt x="218" y="22"/>
                  </a:lnTo>
                  <a:lnTo>
                    <a:pt x="215" y="25"/>
                  </a:lnTo>
                  <a:lnTo>
                    <a:pt x="212" y="29"/>
                  </a:lnTo>
                  <a:lnTo>
                    <a:pt x="209" y="29"/>
                  </a:lnTo>
                  <a:lnTo>
                    <a:pt x="206" y="29"/>
                  </a:lnTo>
                  <a:lnTo>
                    <a:pt x="206" y="25"/>
                  </a:lnTo>
                  <a:lnTo>
                    <a:pt x="212" y="25"/>
                  </a:lnTo>
                  <a:lnTo>
                    <a:pt x="209" y="25"/>
                  </a:lnTo>
                  <a:lnTo>
                    <a:pt x="212" y="19"/>
                  </a:lnTo>
                  <a:lnTo>
                    <a:pt x="209" y="22"/>
                  </a:lnTo>
                  <a:lnTo>
                    <a:pt x="209" y="19"/>
                  </a:lnTo>
                  <a:lnTo>
                    <a:pt x="206" y="22"/>
                  </a:lnTo>
                  <a:lnTo>
                    <a:pt x="206" y="25"/>
                  </a:lnTo>
                  <a:lnTo>
                    <a:pt x="202" y="25"/>
                  </a:lnTo>
                  <a:lnTo>
                    <a:pt x="199" y="25"/>
                  </a:lnTo>
                  <a:lnTo>
                    <a:pt x="196" y="29"/>
                  </a:lnTo>
                  <a:lnTo>
                    <a:pt x="193" y="25"/>
                  </a:lnTo>
                  <a:lnTo>
                    <a:pt x="196" y="19"/>
                  </a:lnTo>
                  <a:lnTo>
                    <a:pt x="193" y="16"/>
                  </a:lnTo>
                  <a:lnTo>
                    <a:pt x="189" y="16"/>
                  </a:lnTo>
                  <a:lnTo>
                    <a:pt x="189" y="19"/>
                  </a:lnTo>
                  <a:lnTo>
                    <a:pt x="193" y="19"/>
                  </a:lnTo>
                  <a:lnTo>
                    <a:pt x="186" y="19"/>
                  </a:lnTo>
                  <a:lnTo>
                    <a:pt x="186" y="22"/>
                  </a:lnTo>
                  <a:lnTo>
                    <a:pt x="177" y="25"/>
                  </a:lnTo>
                  <a:lnTo>
                    <a:pt x="180" y="22"/>
                  </a:lnTo>
                  <a:lnTo>
                    <a:pt x="170" y="25"/>
                  </a:lnTo>
                  <a:lnTo>
                    <a:pt x="161" y="29"/>
                  </a:lnTo>
                  <a:lnTo>
                    <a:pt x="161" y="25"/>
                  </a:lnTo>
                  <a:lnTo>
                    <a:pt x="157" y="29"/>
                  </a:lnTo>
                  <a:lnTo>
                    <a:pt x="154" y="29"/>
                  </a:lnTo>
                  <a:lnTo>
                    <a:pt x="151" y="29"/>
                  </a:lnTo>
                  <a:lnTo>
                    <a:pt x="144" y="32"/>
                  </a:lnTo>
                  <a:lnTo>
                    <a:pt x="148" y="29"/>
                  </a:lnTo>
                  <a:lnTo>
                    <a:pt x="157" y="25"/>
                  </a:lnTo>
                  <a:lnTo>
                    <a:pt x="164" y="25"/>
                  </a:lnTo>
                  <a:lnTo>
                    <a:pt x="177" y="22"/>
                  </a:lnTo>
                  <a:lnTo>
                    <a:pt x="180" y="19"/>
                  </a:lnTo>
                  <a:lnTo>
                    <a:pt x="173" y="19"/>
                  </a:lnTo>
                  <a:lnTo>
                    <a:pt x="170" y="19"/>
                  </a:lnTo>
                  <a:lnTo>
                    <a:pt x="167" y="22"/>
                  </a:lnTo>
                  <a:lnTo>
                    <a:pt x="164" y="22"/>
                  </a:lnTo>
                  <a:lnTo>
                    <a:pt x="157" y="25"/>
                  </a:lnTo>
                  <a:lnTo>
                    <a:pt x="154" y="22"/>
                  </a:lnTo>
                  <a:lnTo>
                    <a:pt x="151" y="25"/>
                  </a:lnTo>
                  <a:lnTo>
                    <a:pt x="148" y="25"/>
                  </a:lnTo>
                  <a:lnTo>
                    <a:pt x="148" y="29"/>
                  </a:lnTo>
                  <a:lnTo>
                    <a:pt x="141" y="29"/>
                  </a:lnTo>
                  <a:lnTo>
                    <a:pt x="135" y="32"/>
                  </a:lnTo>
                  <a:lnTo>
                    <a:pt x="135" y="35"/>
                  </a:lnTo>
                  <a:lnTo>
                    <a:pt x="132" y="35"/>
                  </a:lnTo>
                  <a:lnTo>
                    <a:pt x="132" y="32"/>
                  </a:lnTo>
                  <a:lnTo>
                    <a:pt x="125" y="32"/>
                  </a:lnTo>
                  <a:lnTo>
                    <a:pt x="125" y="35"/>
                  </a:lnTo>
                  <a:lnTo>
                    <a:pt x="122" y="32"/>
                  </a:lnTo>
                  <a:lnTo>
                    <a:pt x="119" y="32"/>
                  </a:lnTo>
                  <a:lnTo>
                    <a:pt x="122" y="32"/>
                  </a:lnTo>
                  <a:lnTo>
                    <a:pt x="112" y="32"/>
                  </a:lnTo>
                  <a:lnTo>
                    <a:pt x="112" y="29"/>
                  </a:lnTo>
                  <a:lnTo>
                    <a:pt x="109" y="29"/>
                  </a:lnTo>
                  <a:lnTo>
                    <a:pt x="109" y="25"/>
                  </a:lnTo>
                  <a:lnTo>
                    <a:pt x="99" y="25"/>
                  </a:lnTo>
                  <a:lnTo>
                    <a:pt x="93" y="29"/>
                  </a:lnTo>
                  <a:lnTo>
                    <a:pt x="86" y="38"/>
                  </a:lnTo>
                  <a:lnTo>
                    <a:pt x="80" y="45"/>
                  </a:lnTo>
                  <a:lnTo>
                    <a:pt x="74" y="51"/>
                  </a:lnTo>
                  <a:lnTo>
                    <a:pt x="67" y="58"/>
                  </a:lnTo>
                  <a:lnTo>
                    <a:pt x="61" y="64"/>
                  </a:lnTo>
                  <a:lnTo>
                    <a:pt x="54" y="70"/>
                  </a:lnTo>
                  <a:lnTo>
                    <a:pt x="48" y="77"/>
                  </a:lnTo>
                  <a:lnTo>
                    <a:pt x="41" y="83"/>
                  </a:lnTo>
                  <a:lnTo>
                    <a:pt x="35" y="90"/>
                  </a:lnTo>
                  <a:lnTo>
                    <a:pt x="29" y="96"/>
                  </a:lnTo>
                  <a:lnTo>
                    <a:pt x="22" y="103"/>
                  </a:lnTo>
                  <a:lnTo>
                    <a:pt x="16" y="109"/>
                  </a:lnTo>
                  <a:lnTo>
                    <a:pt x="12" y="119"/>
                  </a:lnTo>
                  <a:lnTo>
                    <a:pt x="6" y="125"/>
                  </a:lnTo>
                  <a:lnTo>
                    <a:pt x="0" y="132"/>
                  </a:lnTo>
                  <a:lnTo>
                    <a:pt x="3" y="132"/>
                  </a:lnTo>
                  <a:lnTo>
                    <a:pt x="6" y="132"/>
                  </a:lnTo>
                  <a:lnTo>
                    <a:pt x="9" y="132"/>
                  </a:lnTo>
                  <a:lnTo>
                    <a:pt x="12" y="132"/>
                  </a:lnTo>
                  <a:lnTo>
                    <a:pt x="9" y="135"/>
                  </a:lnTo>
                  <a:close/>
                </a:path>
              </a:pathLst>
            </a:custGeom>
            <a:solidFill>
              <a:srgbClr val="CCCCCC"/>
            </a:solidFill>
            <a:ln w="9525">
              <a:noFill/>
              <a:round/>
              <a:headEnd/>
              <a:tailEnd/>
            </a:ln>
          </p:spPr>
          <p:txBody>
            <a:bodyPr/>
            <a:lstStyle/>
            <a:p>
              <a:endParaRPr lang="en-US"/>
            </a:p>
          </p:txBody>
        </p:sp>
        <p:sp>
          <p:nvSpPr>
            <p:cNvPr id="32099" name="Freeform 531"/>
            <p:cNvSpPr>
              <a:spLocks/>
            </p:cNvSpPr>
            <p:nvPr/>
          </p:nvSpPr>
          <p:spPr bwMode="auto">
            <a:xfrm>
              <a:off x="1286" y="1482"/>
              <a:ext cx="832" cy="504"/>
            </a:xfrm>
            <a:custGeom>
              <a:avLst/>
              <a:gdLst>
                <a:gd name="T0" fmla="*/ 35 w 605"/>
                <a:gd name="T1" fmla="*/ 177 h 360"/>
                <a:gd name="T2" fmla="*/ 25 w 605"/>
                <a:gd name="T3" fmla="*/ 215 h 360"/>
                <a:gd name="T4" fmla="*/ 22 w 605"/>
                <a:gd name="T5" fmla="*/ 241 h 360"/>
                <a:gd name="T6" fmla="*/ 35 w 605"/>
                <a:gd name="T7" fmla="*/ 251 h 360"/>
                <a:gd name="T8" fmla="*/ 48 w 605"/>
                <a:gd name="T9" fmla="*/ 267 h 360"/>
                <a:gd name="T10" fmla="*/ 196 w 605"/>
                <a:gd name="T11" fmla="*/ 270 h 360"/>
                <a:gd name="T12" fmla="*/ 318 w 605"/>
                <a:gd name="T13" fmla="*/ 280 h 360"/>
                <a:gd name="T14" fmla="*/ 347 w 605"/>
                <a:gd name="T15" fmla="*/ 296 h 360"/>
                <a:gd name="T16" fmla="*/ 376 w 605"/>
                <a:gd name="T17" fmla="*/ 321 h 360"/>
                <a:gd name="T18" fmla="*/ 347 w 605"/>
                <a:gd name="T19" fmla="*/ 344 h 360"/>
                <a:gd name="T20" fmla="*/ 376 w 605"/>
                <a:gd name="T21" fmla="*/ 344 h 360"/>
                <a:gd name="T22" fmla="*/ 457 w 605"/>
                <a:gd name="T23" fmla="*/ 315 h 360"/>
                <a:gd name="T24" fmla="*/ 489 w 605"/>
                <a:gd name="T25" fmla="*/ 318 h 360"/>
                <a:gd name="T26" fmla="*/ 492 w 605"/>
                <a:gd name="T27" fmla="*/ 325 h 360"/>
                <a:gd name="T28" fmla="*/ 518 w 605"/>
                <a:gd name="T29" fmla="*/ 325 h 360"/>
                <a:gd name="T30" fmla="*/ 515 w 605"/>
                <a:gd name="T31" fmla="*/ 305 h 360"/>
                <a:gd name="T32" fmla="*/ 515 w 605"/>
                <a:gd name="T33" fmla="*/ 267 h 360"/>
                <a:gd name="T34" fmla="*/ 508 w 605"/>
                <a:gd name="T35" fmla="*/ 257 h 360"/>
                <a:gd name="T36" fmla="*/ 601 w 605"/>
                <a:gd name="T37" fmla="*/ 228 h 360"/>
                <a:gd name="T38" fmla="*/ 595 w 605"/>
                <a:gd name="T39" fmla="*/ 209 h 360"/>
                <a:gd name="T40" fmla="*/ 592 w 605"/>
                <a:gd name="T41" fmla="*/ 199 h 360"/>
                <a:gd name="T42" fmla="*/ 576 w 605"/>
                <a:gd name="T43" fmla="*/ 186 h 360"/>
                <a:gd name="T44" fmla="*/ 572 w 605"/>
                <a:gd name="T45" fmla="*/ 167 h 360"/>
                <a:gd name="T46" fmla="*/ 560 w 605"/>
                <a:gd name="T47" fmla="*/ 148 h 360"/>
                <a:gd name="T48" fmla="*/ 563 w 605"/>
                <a:gd name="T49" fmla="*/ 132 h 360"/>
                <a:gd name="T50" fmla="*/ 531 w 605"/>
                <a:gd name="T51" fmla="*/ 154 h 360"/>
                <a:gd name="T52" fmla="*/ 524 w 605"/>
                <a:gd name="T53" fmla="*/ 144 h 360"/>
                <a:gd name="T54" fmla="*/ 515 w 605"/>
                <a:gd name="T55" fmla="*/ 119 h 360"/>
                <a:gd name="T56" fmla="*/ 495 w 605"/>
                <a:gd name="T57" fmla="*/ 109 h 360"/>
                <a:gd name="T58" fmla="*/ 469 w 605"/>
                <a:gd name="T59" fmla="*/ 128 h 360"/>
                <a:gd name="T60" fmla="*/ 457 w 605"/>
                <a:gd name="T61" fmla="*/ 170 h 360"/>
                <a:gd name="T62" fmla="*/ 421 w 605"/>
                <a:gd name="T63" fmla="*/ 231 h 360"/>
                <a:gd name="T64" fmla="*/ 389 w 605"/>
                <a:gd name="T65" fmla="*/ 231 h 360"/>
                <a:gd name="T66" fmla="*/ 360 w 605"/>
                <a:gd name="T67" fmla="*/ 173 h 360"/>
                <a:gd name="T68" fmla="*/ 331 w 605"/>
                <a:gd name="T69" fmla="*/ 148 h 360"/>
                <a:gd name="T70" fmla="*/ 376 w 605"/>
                <a:gd name="T71" fmla="*/ 106 h 360"/>
                <a:gd name="T72" fmla="*/ 373 w 605"/>
                <a:gd name="T73" fmla="*/ 90 h 360"/>
                <a:gd name="T74" fmla="*/ 421 w 605"/>
                <a:gd name="T75" fmla="*/ 80 h 360"/>
                <a:gd name="T76" fmla="*/ 450 w 605"/>
                <a:gd name="T77" fmla="*/ 61 h 360"/>
                <a:gd name="T78" fmla="*/ 479 w 605"/>
                <a:gd name="T79" fmla="*/ 42 h 360"/>
                <a:gd name="T80" fmla="*/ 482 w 605"/>
                <a:gd name="T81" fmla="*/ 25 h 360"/>
                <a:gd name="T82" fmla="*/ 440 w 605"/>
                <a:gd name="T83" fmla="*/ 51 h 360"/>
                <a:gd name="T84" fmla="*/ 431 w 605"/>
                <a:gd name="T85" fmla="*/ 35 h 360"/>
                <a:gd name="T86" fmla="*/ 431 w 605"/>
                <a:gd name="T87" fmla="*/ 19 h 360"/>
                <a:gd name="T88" fmla="*/ 415 w 605"/>
                <a:gd name="T89" fmla="*/ 6 h 360"/>
                <a:gd name="T90" fmla="*/ 412 w 605"/>
                <a:gd name="T91" fmla="*/ 25 h 360"/>
                <a:gd name="T92" fmla="*/ 399 w 605"/>
                <a:gd name="T93" fmla="*/ 42 h 360"/>
                <a:gd name="T94" fmla="*/ 383 w 605"/>
                <a:gd name="T95" fmla="*/ 42 h 360"/>
                <a:gd name="T96" fmla="*/ 373 w 605"/>
                <a:gd name="T97" fmla="*/ 45 h 360"/>
                <a:gd name="T98" fmla="*/ 341 w 605"/>
                <a:gd name="T99" fmla="*/ 45 h 360"/>
                <a:gd name="T100" fmla="*/ 302 w 605"/>
                <a:gd name="T101" fmla="*/ 38 h 360"/>
                <a:gd name="T102" fmla="*/ 318 w 605"/>
                <a:gd name="T103" fmla="*/ 38 h 360"/>
                <a:gd name="T104" fmla="*/ 299 w 605"/>
                <a:gd name="T105" fmla="*/ 51 h 360"/>
                <a:gd name="T106" fmla="*/ 283 w 605"/>
                <a:gd name="T107" fmla="*/ 45 h 360"/>
                <a:gd name="T108" fmla="*/ 257 w 605"/>
                <a:gd name="T109" fmla="*/ 32 h 360"/>
                <a:gd name="T110" fmla="*/ 212 w 605"/>
                <a:gd name="T111" fmla="*/ 19 h 360"/>
                <a:gd name="T112" fmla="*/ 177 w 605"/>
                <a:gd name="T113" fmla="*/ 25 h 360"/>
                <a:gd name="T114" fmla="*/ 157 w 605"/>
                <a:gd name="T115" fmla="*/ 25 h 360"/>
                <a:gd name="T116" fmla="*/ 132 w 605"/>
                <a:gd name="T117" fmla="*/ 35 h 360"/>
                <a:gd name="T118" fmla="*/ 54 w 605"/>
                <a:gd name="T119" fmla="*/ 70 h 3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5"/>
                <a:gd name="T181" fmla="*/ 0 h 360"/>
                <a:gd name="T182" fmla="*/ 605 w 605"/>
                <a:gd name="T183" fmla="*/ 360 h 3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5" h="360">
                  <a:moveTo>
                    <a:pt x="9" y="135"/>
                  </a:moveTo>
                  <a:lnTo>
                    <a:pt x="12" y="141"/>
                  </a:lnTo>
                  <a:lnTo>
                    <a:pt x="16" y="141"/>
                  </a:lnTo>
                  <a:lnTo>
                    <a:pt x="16" y="138"/>
                  </a:lnTo>
                  <a:lnTo>
                    <a:pt x="16" y="141"/>
                  </a:lnTo>
                  <a:lnTo>
                    <a:pt x="12" y="141"/>
                  </a:lnTo>
                  <a:lnTo>
                    <a:pt x="12" y="144"/>
                  </a:lnTo>
                  <a:lnTo>
                    <a:pt x="12" y="148"/>
                  </a:lnTo>
                  <a:lnTo>
                    <a:pt x="19" y="144"/>
                  </a:lnTo>
                  <a:lnTo>
                    <a:pt x="29" y="141"/>
                  </a:lnTo>
                  <a:lnTo>
                    <a:pt x="35" y="138"/>
                  </a:lnTo>
                  <a:lnTo>
                    <a:pt x="35" y="144"/>
                  </a:lnTo>
                  <a:lnTo>
                    <a:pt x="35" y="148"/>
                  </a:lnTo>
                  <a:lnTo>
                    <a:pt x="38" y="151"/>
                  </a:lnTo>
                  <a:lnTo>
                    <a:pt x="35" y="167"/>
                  </a:lnTo>
                  <a:lnTo>
                    <a:pt x="35" y="170"/>
                  </a:lnTo>
                  <a:lnTo>
                    <a:pt x="32" y="177"/>
                  </a:lnTo>
                  <a:lnTo>
                    <a:pt x="35" y="177"/>
                  </a:lnTo>
                  <a:lnTo>
                    <a:pt x="38" y="180"/>
                  </a:lnTo>
                  <a:lnTo>
                    <a:pt x="41" y="183"/>
                  </a:lnTo>
                  <a:lnTo>
                    <a:pt x="38" y="186"/>
                  </a:lnTo>
                  <a:lnTo>
                    <a:pt x="35" y="193"/>
                  </a:lnTo>
                  <a:lnTo>
                    <a:pt x="35" y="196"/>
                  </a:lnTo>
                  <a:lnTo>
                    <a:pt x="32" y="199"/>
                  </a:lnTo>
                  <a:lnTo>
                    <a:pt x="29" y="199"/>
                  </a:lnTo>
                  <a:lnTo>
                    <a:pt x="25" y="202"/>
                  </a:lnTo>
                  <a:lnTo>
                    <a:pt x="25" y="206"/>
                  </a:lnTo>
                  <a:lnTo>
                    <a:pt x="29" y="206"/>
                  </a:lnTo>
                  <a:lnTo>
                    <a:pt x="25" y="206"/>
                  </a:lnTo>
                  <a:lnTo>
                    <a:pt x="25" y="209"/>
                  </a:lnTo>
                  <a:lnTo>
                    <a:pt x="25" y="215"/>
                  </a:lnTo>
                  <a:lnTo>
                    <a:pt x="29" y="215"/>
                  </a:lnTo>
                  <a:lnTo>
                    <a:pt x="25" y="218"/>
                  </a:lnTo>
                  <a:lnTo>
                    <a:pt x="25" y="225"/>
                  </a:lnTo>
                  <a:lnTo>
                    <a:pt x="29" y="225"/>
                  </a:lnTo>
                  <a:lnTo>
                    <a:pt x="25" y="228"/>
                  </a:lnTo>
                  <a:lnTo>
                    <a:pt x="29" y="228"/>
                  </a:lnTo>
                  <a:lnTo>
                    <a:pt x="29" y="231"/>
                  </a:lnTo>
                  <a:lnTo>
                    <a:pt x="25" y="238"/>
                  </a:lnTo>
                  <a:lnTo>
                    <a:pt x="29" y="235"/>
                  </a:lnTo>
                  <a:lnTo>
                    <a:pt x="29" y="238"/>
                  </a:lnTo>
                  <a:lnTo>
                    <a:pt x="25" y="238"/>
                  </a:lnTo>
                  <a:lnTo>
                    <a:pt x="29" y="238"/>
                  </a:lnTo>
                  <a:lnTo>
                    <a:pt x="22" y="241"/>
                  </a:lnTo>
                  <a:lnTo>
                    <a:pt x="25" y="241"/>
                  </a:lnTo>
                  <a:lnTo>
                    <a:pt x="22" y="241"/>
                  </a:lnTo>
                  <a:lnTo>
                    <a:pt x="22" y="244"/>
                  </a:lnTo>
                  <a:lnTo>
                    <a:pt x="25" y="247"/>
                  </a:lnTo>
                  <a:lnTo>
                    <a:pt x="25" y="244"/>
                  </a:lnTo>
                  <a:lnTo>
                    <a:pt x="29" y="244"/>
                  </a:lnTo>
                  <a:lnTo>
                    <a:pt x="32" y="244"/>
                  </a:lnTo>
                  <a:lnTo>
                    <a:pt x="29" y="247"/>
                  </a:lnTo>
                  <a:lnTo>
                    <a:pt x="32" y="247"/>
                  </a:lnTo>
                  <a:lnTo>
                    <a:pt x="29" y="251"/>
                  </a:lnTo>
                  <a:lnTo>
                    <a:pt x="32" y="251"/>
                  </a:lnTo>
                  <a:lnTo>
                    <a:pt x="35" y="251"/>
                  </a:lnTo>
                  <a:lnTo>
                    <a:pt x="38" y="251"/>
                  </a:lnTo>
                  <a:lnTo>
                    <a:pt x="38" y="254"/>
                  </a:lnTo>
                  <a:lnTo>
                    <a:pt x="41" y="251"/>
                  </a:lnTo>
                  <a:lnTo>
                    <a:pt x="38" y="254"/>
                  </a:lnTo>
                  <a:lnTo>
                    <a:pt x="38" y="257"/>
                  </a:lnTo>
                  <a:lnTo>
                    <a:pt x="38" y="260"/>
                  </a:lnTo>
                  <a:lnTo>
                    <a:pt x="41" y="260"/>
                  </a:lnTo>
                  <a:lnTo>
                    <a:pt x="41" y="257"/>
                  </a:lnTo>
                  <a:lnTo>
                    <a:pt x="41" y="260"/>
                  </a:lnTo>
                  <a:lnTo>
                    <a:pt x="45" y="257"/>
                  </a:lnTo>
                  <a:lnTo>
                    <a:pt x="45" y="260"/>
                  </a:lnTo>
                  <a:lnTo>
                    <a:pt x="41" y="263"/>
                  </a:lnTo>
                  <a:lnTo>
                    <a:pt x="48" y="260"/>
                  </a:lnTo>
                  <a:lnTo>
                    <a:pt x="45" y="267"/>
                  </a:lnTo>
                  <a:lnTo>
                    <a:pt x="48" y="267"/>
                  </a:lnTo>
                  <a:lnTo>
                    <a:pt x="45" y="267"/>
                  </a:lnTo>
                  <a:lnTo>
                    <a:pt x="45" y="270"/>
                  </a:lnTo>
                  <a:lnTo>
                    <a:pt x="54" y="270"/>
                  </a:lnTo>
                  <a:lnTo>
                    <a:pt x="61" y="270"/>
                  </a:lnTo>
                  <a:lnTo>
                    <a:pt x="70" y="270"/>
                  </a:lnTo>
                  <a:lnTo>
                    <a:pt x="83" y="270"/>
                  </a:lnTo>
                  <a:lnTo>
                    <a:pt x="93" y="270"/>
                  </a:lnTo>
                  <a:lnTo>
                    <a:pt x="99" y="270"/>
                  </a:lnTo>
                  <a:lnTo>
                    <a:pt x="109" y="270"/>
                  </a:lnTo>
                  <a:lnTo>
                    <a:pt x="115" y="270"/>
                  </a:lnTo>
                  <a:lnTo>
                    <a:pt x="125" y="270"/>
                  </a:lnTo>
                  <a:lnTo>
                    <a:pt x="138" y="270"/>
                  </a:lnTo>
                  <a:lnTo>
                    <a:pt x="148" y="270"/>
                  </a:lnTo>
                  <a:lnTo>
                    <a:pt x="161" y="270"/>
                  </a:lnTo>
                  <a:lnTo>
                    <a:pt x="173" y="270"/>
                  </a:lnTo>
                  <a:lnTo>
                    <a:pt x="189" y="270"/>
                  </a:lnTo>
                  <a:lnTo>
                    <a:pt x="196" y="270"/>
                  </a:lnTo>
                  <a:lnTo>
                    <a:pt x="209" y="270"/>
                  </a:lnTo>
                  <a:lnTo>
                    <a:pt x="218" y="270"/>
                  </a:lnTo>
                  <a:lnTo>
                    <a:pt x="231" y="270"/>
                  </a:lnTo>
                  <a:lnTo>
                    <a:pt x="241" y="270"/>
                  </a:lnTo>
                  <a:lnTo>
                    <a:pt x="254" y="270"/>
                  </a:lnTo>
                  <a:lnTo>
                    <a:pt x="270" y="270"/>
                  </a:lnTo>
                  <a:lnTo>
                    <a:pt x="273" y="263"/>
                  </a:lnTo>
                  <a:lnTo>
                    <a:pt x="273" y="273"/>
                  </a:lnTo>
                  <a:lnTo>
                    <a:pt x="276" y="273"/>
                  </a:lnTo>
                  <a:lnTo>
                    <a:pt x="280" y="276"/>
                  </a:lnTo>
                  <a:lnTo>
                    <a:pt x="286" y="273"/>
                  </a:lnTo>
                  <a:lnTo>
                    <a:pt x="296" y="283"/>
                  </a:lnTo>
                  <a:lnTo>
                    <a:pt x="299" y="280"/>
                  </a:lnTo>
                  <a:lnTo>
                    <a:pt x="309" y="283"/>
                  </a:lnTo>
                  <a:lnTo>
                    <a:pt x="312" y="283"/>
                  </a:lnTo>
                  <a:lnTo>
                    <a:pt x="318" y="276"/>
                  </a:lnTo>
                  <a:lnTo>
                    <a:pt x="318" y="280"/>
                  </a:lnTo>
                  <a:lnTo>
                    <a:pt x="318" y="276"/>
                  </a:lnTo>
                  <a:lnTo>
                    <a:pt x="325" y="273"/>
                  </a:lnTo>
                  <a:lnTo>
                    <a:pt x="321" y="276"/>
                  </a:lnTo>
                  <a:lnTo>
                    <a:pt x="325" y="273"/>
                  </a:lnTo>
                  <a:lnTo>
                    <a:pt x="325" y="270"/>
                  </a:lnTo>
                  <a:lnTo>
                    <a:pt x="328" y="270"/>
                  </a:lnTo>
                  <a:lnTo>
                    <a:pt x="331" y="273"/>
                  </a:lnTo>
                  <a:lnTo>
                    <a:pt x="331" y="280"/>
                  </a:lnTo>
                  <a:lnTo>
                    <a:pt x="334" y="273"/>
                  </a:lnTo>
                  <a:lnTo>
                    <a:pt x="341" y="273"/>
                  </a:lnTo>
                  <a:lnTo>
                    <a:pt x="341" y="283"/>
                  </a:lnTo>
                  <a:lnTo>
                    <a:pt x="347" y="283"/>
                  </a:lnTo>
                  <a:lnTo>
                    <a:pt x="347" y="286"/>
                  </a:lnTo>
                  <a:lnTo>
                    <a:pt x="347" y="292"/>
                  </a:lnTo>
                  <a:lnTo>
                    <a:pt x="344" y="292"/>
                  </a:lnTo>
                  <a:lnTo>
                    <a:pt x="344" y="296"/>
                  </a:lnTo>
                  <a:lnTo>
                    <a:pt x="347" y="296"/>
                  </a:lnTo>
                  <a:lnTo>
                    <a:pt x="347" y="299"/>
                  </a:lnTo>
                  <a:lnTo>
                    <a:pt x="344" y="302"/>
                  </a:lnTo>
                  <a:lnTo>
                    <a:pt x="347" y="302"/>
                  </a:lnTo>
                  <a:lnTo>
                    <a:pt x="347" y="299"/>
                  </a:lnTo>
                  <a:lnTo>
                    <a:pt x="347" y="305"/>
                  </a:lnTo>
                  <a:lnTo>
                    <a:pt x="350" y="305"/>
                  </a:lnTo>
                  <a:lnTo>
                    <a:pt x="354" y="305"/>
                  </a:lnTo>
                  <a:lnTo>
                    <a:pt x="357" y="305"/>
                  </a:lnTo>
                  <a:lnTo>
                    <a:pt x="366" y="309"/>
                  </a:lnTo>
                  <a:lnTo>
                    <a:pt x="373" y="309"/>
                  </a:lnTo>
                  <a:lnTo>
                    <a:pt x="373" y="312"/>
                  </a:lnTo>
                  <a:lnTo>
                    <a:pt x="376" y="315"/>
                  </a:lnTo>
                  <a:lnTo>
                    <a:pt x="376" y="318"/>
                  </a:lnTo>
                  <a:lnTo>
                    <a:pt x="379" y="321"/>
                  </a:lnTo>
                  <a:lnTo>
                    <a:pt x="376" y="321"/>
                  </a:lnTo>
                  <a:lnTo>
                    <a:pt x="373" y="325"/>
                  </a:lnTo>
                  <a:lnTo>
                    <a:pt x="373" y="328"/>
                  </a:lnTo>
                  <a:lnTo>
                    <a:pt x="370" y="325"/>
                  </a:lnTo>
                  <a:lnTo>
                    <a:pt x="366" y="325"/>
                  </a:lnTo>
                  <a:lnTo>
                    <a:pt x="366" y="321"/>
                  </a:lnTo>
                  <a:lnTo>
                    <a:pt x="366" y="318"/>
                  </a:lnTo>
                  <a:lnTo>
                    <a:pt x="363" y="318"/>
                  </a:lnTo>
                  <a:lnTo>
                    <a:pt x="363" y="321"/>
                  </a:lnTo>
                  <a:lnTo>
                    <a:pt x="363" y="325"/>
                  </a:lnTo>
                  <a:lnTo>
                    <a:pt x="357" y="331"/>
                  </a:lnTo>
                  <a:lnTo>
                    <a:pt x="357" y="337"/>
                  </a:lnTo>
                  <a:lnTo>
                    <a:pt x="354" y="341"/>
                  </a:lnTo>
                  <a:lnTo>
                    <a:pt x="350" y="344"/>
                  </a:lnTo>
                  <a:lnTo>
                    <a:pt x="347" y="344"/>
                  </a:lnTo>
                  <a:lnTo>
                    <a:pt x="344" y="350"/>
                  </a:lnTo>
                  <a:lnTo>
                    <a:pt x="344" y="354"/>
                  </a:lnTo>
                  <a:lnTo>
                    <a:pt x="344" y="357"/>
                  </a:lnTo>
                  <a:lnTo>
                    <a:pt x="341" y="354"/>
                  </a:lnTo>
                  <a:lnTo>
                    <a:pt x="338" y="357"/>
                  </a:lnTo>
                  <a:lnTo>
                    <a:pt x="338" y="360"/>
                  </a:lnTo>
                  <a:lnTo>
                    <a:pt x="344" y="360"/>
                  </a:lnTo>
                  <a:lnTo>
                    <a:pt x="347" y="357"/>
                  </a:lnTo>
                  <a:lnTo>
                    <a:pt x="350" y="357"/>
                  </a:lnTo>
                  <a:lnTo>
                    <a:pt x="354" y="354"/>
                  </a:lnTo>
                  <a:lnTo>
                    <a:pt x="357" y="350"/>
                  </a:lnTo>
                  <a:lnTo>
                    <a:pt x="363" y="350"/>
                  </a:lnTo>
                  <a:lnTo>
                    <a:pt x="366" y="350"/>
                  </a:lnTo>
                  <a:lnTo>
                    <a:pt x="370" y="347"/>
                  </a:lnTo>
                  <a:lnTo>
                    <a:pt x="373" y="347"/>
                  </a:lnTo>
                  <a:lnTo>
                    <a:pt x="376" y="347"/>
                  </a:lnTo>
                  <a:lnTo>
                    <a:pt x="376" y="344"/>
                  </a:lnTo>
                  <a:lnTo>
                    <a:pt x="373" y="344"/>
                  </a:lnTo>
                  <a:lnTo>
                    <a:pt x="370" y="344"/>
                  </a:lnTo>
                  <a:lnTo>
                    <a:pt x="379" y="337"/>
                  </a:lnTo>
                  <a:lnTo>
                    <a:pt x="389" y="334"/>
                  </a:lnTo>
                  <a:lnTo>
                    <a:pt x="392" y="334"/>
                  </a:lnTo>
                  <a:lnTo>
                    <a:pt x="395" y="334"/>
                  </a:lnTo>
                  <a:lnTo>
                    <a:pt x="395" y="331"/>
                  </a:lnTo>
                  <a:lnTo>
                    <a:pt x="399" y="331"/>
                  </a:lnTo>
                  <a:lnTo>
                    <a:pt x="408" y="328"/>
                  </a:lnTo>
                  <a:lnTo>
                    <a:pt x="412" y="325"/>
                  </a:lnTo>
                  <a:lnTo>
                    <a:pt x="418" y="321"/>
                  </a:lnTo>
                  <a:lnTo>
                    <a:pt x="437" y="321"/>
                  </a:lnTo>
                  <a:lnTo>
                    <a:pt x="447" y="321"/>
                  </a:lnTo>
                  <a:lnTo>
                    <a:pt x="447" y="318"/>
                  </a:lnTo>
                  <a:lnTo>
                    <a:pt x="450" y="318"/>
                  </a:lnTo>
                  <a:lnTo>
                    <a:pt x="457" y="318"/>
                  </a:lnTo>
                  <a:lnTo>
                    <a:pt x="457" y="315"/>
                  </a:lnTo>
                  <a:lnTo>
                    <a:pt x="457" y="312"/>
                  </a:lnTo>
                  <a:lnTo>
                    <a:pt x="460" y="305"/>
                  </a:lnTo>
                  <a:lnTo>
                    <a:pt x="463" y="302"/>
                  </a:lnTo>
                  <a:lnTo>
                    <a:pt x="466" y="299"/>
                  </a:lnTo>
                  <a:lnTo>
                    <a:pt x="473" y="289"/>
                  </a:lnTo>
                  <a:lnTo>
                    <a:pt x="476" y="292"/>
                  </a:lnTo>
                  <a:lnTo>
                    <a:pt x="482" y="292"/>
                  </a:lnTo>
                  <a:lnTo>
                    <a:pt x="486" y="296"/>
                  </a:lnTo>
                  <a:lnTo>
                    <a:pt x="482" y="302"/>
                  </a:lnTo>
                  <a:lnTo>
                    <a:pt x="479" y="312"/>
                  </a:lnTo>
                  <a:lnTo>
                    <a:pt x="482" y="315"/>
                  </a:lnTo>
                  <a:lnTo>
                    <a:pt x="482" y="318"/>
                  </a:lnTo>
                  <a:lnTo>
                    <a:pt x="486" y="318"/>
                  </a:lnTo>
                  <a:lnTo>
                    <a:pt x="489" y="318"/>
                  </a:lnTo>
                  <a:lnTo>
                    <a:pt x="492" y="318"/>
                  </a:lnTo>
                  <a:lnTo>
                    <a:pt x="495" y="318"/>
                  </a:lnTo>
                  <a:lnTo>
                    <a:pt x="505" y="312"/>
                  </a:lnTo>
                  <a:lnTo>
                    <a:pt x="508" y="309"/>
                  </a:lnTo>
                  <a:lnTo>
                    <a:pt x="508" y="312"/>
                  </a:lnTo>
                  <a:lnTo>
                    <a:pt x="508" y="309"/>
                  </a:lnTo>
                  <a:lnTo>
                    <a:pt x="505" y="315"/>
                  </a:lnTo>
                  <a:lnTo>
                    <a:pt x="508" y="315"/>
                  </a:lnTo>
                  <a:lnTo>
                    <a:pt x="515" y="315"/>
                  </a:lnTo>
                  <a:lnTo>
                    <a:pt x="511" y="318"/>
                  </a:lnTo>
                  <a:lnTo>
                    <a:pt x="508" y="318"/>
                  </a:lnTo>
                  <a:lnTo>
                    <a:pt x="495" y="321"/>
                  </a:lnTo>
                  <a:lnTo>
                    <a:pt x="495" y="325"/>
                  </a:lnTo>
                  <a:lnTo>
                    <a:pt x="492" y="325"/>
                  </a:lnTo>
                  <a:lnTo>
                    <a:pt x="489" y="328"/>
                  </a:lnTo>
                  <a:lnTo>
                    <a:pt x="492" y="325"/>
                  </a:lnTo>
                  <a:lnTo>
                    <a:pt x="489" y="328"/>
                  </a:lnTo>
                  <a:lnTo>
                    <a:pt x="489" y="334"/>
                  </a:lnTo>
                  <a:lnTo>
                    <a:pt x="489" y="337"/>
                  </a:lnTo>
                  <a:lnTo>
                    <a:pt x="492" y="341"/>
                  </a:lnTo>
                  <a:lnTo>
                    <a:pt x="495" y="337"/>
                  </a:lnTo>
                  <a:lnTo>
                    <a:pt x="505" y="331"/>
                  </a:lnTo>
                  <a:lnTo>
                    <a:pt x="508" y="325"/>
                  </a:lnTo>
                  <a:lnTo>
                    <a:pt x="508" y="328"/>
                  </a:lnTo>
                  <a:lnTo>
                    <a:pt x="508" y="325"/>
                  </a:lnTo>
                  <a:lnTo>
                    <a:pt x="508" y="328"/>
                  </a:lnTo>
                  <a:lnTo>
                    <a:pt x="511" y="328"/>
                  </a:lnTo>
                  <a:lnTo>
                    <a:pt x="511" y="325"/>
                  </a:lnTo>
                  <a:lnTo>
                    <a:pt x="515" y="325"/>
                  </a:lnTo>
                  <a:lnTo>
                    <a:pt x="518" y="325"/>
                  </a:lnTo>
                  <a:lnTo>
                    <a:pt x="531" y="318"/>
                  </a:lnTo>
                  <a:lnTo>
                    <a:pt x="534" y="318"/>
                  </a:lnTo>
                  <a:lnTo>
                    <a:pt x="534" y="315"/>
                  </a:lnTo>
                  <a:lnTo>
                    <a:pt x="534" y="312"/>
                  </a:lnTo>
                  <a:lnTo>
                    <a:pt x="527" y="312"/>
                  </a:lnTo>
                  <a:lnTo>
                    <a:pt x="531" y="312"/>
                  </a:lnTo>
                  <a:lnTo>
                    <a:pt x="531" y="309"/>
                  </a:lnTo>
                  <a:lnTo>
                    <a:pt x="524" y="312"/>
                  </a:lnTo>
                  <a:lnTo>
                    <a:pt x="521" y="312"/>
                  </a:lnTo>
                  <a:lnTo>
                    <a:pt x="515" y="309"/>
                  </a:lnTo>
                  <a:lnTo>
                    <a:pt x="515" y="305"/>
                  </a:lnTo>
                  <a:lnTo>
                    <a:pt x="508" y="305"/>
                  </a:lnTo>
                  <a:lnTo>
                    <a:pt x="508" y="299"/>
                  </a:lnTo>
                  <a:lnTo>
                    <a:pt x="508" y="292"/>
                  </a:lnTo>
                  <a:lnTo>
                    <a:pt x="505" y="292"/>
                  </a:lnTo>
                  <a:lnTo>
                    <a:pt x="508" y="292"/>
                  </a:lnTo>
                  <a:lnTo>
                    <a:pt x="511" y="286"/>
                  </a:lnTo>
                  <a:lnTo>
                    <a:pt x="511" y="283"/>
                  </a:lnTo>
                  <a:lnTo>
                    <a:pt x="505" y="286"/>
                  </a:lnTo>
                  <a:lnTo>
                    <a:pt x="505" y="283"/>
                  </a:lnTo>
                  <a:lnTo>
                    <a:pt x="505" y="280"/>
                  </a:lnTo>
                  <a:lnTo>
                    <a:pt x="508" y="283"/>
                  </a:lnTo>
                  <a:lnTo>
                    <a:pt x="518" y="276"/>
                  </a:lnTo>
                  <a:lnTo>
                    <a:pt x="521" y="273"/>
                  </a:lnTo>
                  <a:lnTo>
                    <a:pt x="518" y="273"/>
                  </a:lnTo>
                  <a:lnTo>
                    <a:pt x="521" y="273"/>
                  </a:lnTo>
                  <a:lnTo>
                    <a:pt x="521" y="270"/>
                  </a:lnTo>
                  <a:lnTo>
                    <a:pt x="515" y="267"/>
                  </a:lnTo>
                  <a:lnTo>
                    <a:pt x="511" y="267"/>
                  </a:lnTo>
                  <a:lnTo>
                    <a:pt x="502" y="267"/>
                  </a:lnTo>
                  <a:lnTo>
                    <a:pt x="482" y="276"/>
                  </a:lnTo>
                  <a:lnTo>
                    <a:pt x="473" y="283"/>
                  </a:lnTo>
                  <a:lnTo>
                    <a:pt x="469" y="286"/>
                  </a:lnTo>
                  <a:lnTo>
                    <a:pt x="460" y="296"/>
                  </a:lnTo>
                  <a:lnTo>
                    <a:pt x="457" y="296"/>
                  </a:lnTo>
                  <a:lnTo>
                    <a:pt x="466" y="289"/>
                  </a:lnTo>
                  <a:lnTo>
                    <a:pt x="473" y="283"/>
                  </a:lnTo>
                  <a:lnTo>
                    <a:pt x="473" y="280"/>
                  </a:lnTo>
                  <a:lnTo>
                    <a:pt x="476" y="280"/>
                  </a:lnTo>
                  <a:lnTo>
                    <a:pt x="482" y="273"/>
                  </a:lnTo>
                  <a:lnTo>
                    <a:pt x="489" y="267"/>
                  </a:lnTo>
                  <a:lnTo>
                    <a:pt x="492" y="267"/>
                  </a:lnTo>
                  <a:lnTo>
                    <a:pt x="498" y="267"/>
                  </a:lnTo>
                  <a:lnTo>
                    <a:pt x="502" y="260"/>
                  </a:lnTo>
                  <a:lnTo>
                    <a:pt x="505" y="257"/>
                  </a:lnTo>
                  <a:lnTo>
                    <a:pt x="508" y="257"/>
                  </a:lnTo>
                  <a:lnTo>
                    <a:pt x="508" y="254"/>
                  </a:lnTo>
                  <a:lnTo>
                    <a:pt x="524" y="254"/>
                  </a:lnTo>
                  <a:lnTo>
                    <a:pt x="543" y="254"/>
                  </a:lnTo>
                  <a:lnTo>
                    <a:pt x="547" y="257"/>
                  </a:lnTo>
                  <a:lnTo>
                    <a:pt x="556" y="254"/>
                  </a:lnTo>
                  <a:lnTo>
                    <a:pt x="560" y="251"/>
                  </a:lnTo>
                  <a:lnTo>
                    <a:pt x="556" y="254"/>
                  </a:lnTo>
                  <a:lnTo>
                    <a:pt x="560" y="254"/>
                  </a:lnTo>
                  <a:lnTo>
                    <a:pt x="563" y="251"/>
                  </a:lnTo>
                  <a:lnTo>
                    <a:pt x="566" y="251"/>
                  </a:lnTo>
                  <a:lnTo>
                    <a:pt x="569" y="244"/>
                  </a:lnTo>
                  <a:lnTo>
                    <a:pt x="572" y="244"/>
                  </a:lnTo>
                  <a:lnTo>
                    <a:pt x="576" y="241"/>
                  </a:lnTo>
                  <a:lnTo>
                    <a:pt x="585" y="238"/>
                  </a:lnTo>
                  <a:lnTo>
                    <a:pt x="589" y="238"/>
                  </a:lnTo>
                  <a:lnTo>
                    <a:pt x="592" y="238"/>
                  </a:lnTo>
                  <a:lnTo>
                    <a:pt x="601" y="231"/>
                  </a:lnTo>
                  <a:lnTo>
                    <a:pt x="598" y="228"/>
                  </a:lnTo>
                  <a:lnTo>
                    <a:pt x="601" y="228"/>
                  </a:lnTo>
                  <a:lnTo>
                    <a:pt x="601" y="225"/>
                  </a:lnTo>
                  <a:lnTo>
                    <a:pt x="598" y="225"/>
                  </a:lnTo>
                  <a:lnTo>
                    <a:pt x="601" y="225"/>
                  </a:lnTo>
                  <a:lnTo>
                    <a:pt x="601" y="222"/>
                  </a:lnTo>
                  <a:lnTo>
                    <a:pt x="601" y="218"/>
                  </a:lnTo>
                  <a:lnTo>
                    <a:pt x="598" y="218"/>
                  </a:lnTo>
                  <a:lnTo>
                    <a:pt x="601" y="218"/>
                  </a:lnTo>
                  <a:lnTo>
                    <a:pt x="605" y="218"/>
                  </a:lnTo>
                  <a:lnTo>
                    <a:pt x="605" y="215"/>
                  </a:lnTo>
                  <a:lnTo>
                    <a:pt x="601" y="215"/>
                  </a:lnTo>
                  <a:lnTo>
                    <a:pt x="605" y="212"/>
                  </a:lnTo>
                  <a:lnTo>
                    <a:pt x="598" y="212"/>
                  </a:lnTo>
                  <a:lnTo>
                    <a:pt x="595" y="209"/>
                  </a:lnTo>
                  <a:lnTo>
                    <a:pt x="592" y="215"/>
                  </a:lnTo>
                  <a:lnTo>
                    <a:pt x="592" y="212"/>
                  </a:lnTo>
                  <a:lnTo>
                    <a:pt x="595" y="209"/>
                  </a:lnTo>
                  <a:lnTo>
                    <a:pt x="595" y="206"/>
                  </a:lnTo>
                  <a:lnTo>
                    <a:pt x="589" y="206"/>
                  </a:lnTo>
                  <a:lnTo>
                    <a:pt x="585" y="206"/>
                  </a:lnTo>
                  <a:lnTo>
                    <a:pt x="582" y="209"/>
                  </a:lnTo>
                  <a:lnTo>
                    <a:pt x="566" y="215"/>
                  </a:lnTo>
                  <a:lnTo>
                    <a:pt x="569" y="212"/>
                  </a:lnTo>
                  <a:lnTo>
                    <a:pt x="563" y="212"/>
                  </a:lnTo>
                  <a:lnTo>
                    <a:pt x="563" y="209"/>
                  </a:lnTo>
                  <a:lnTo>
                    <a:pt x="566" y="209"/>
                  </a:lnTo>
                  <a:lnTo>
                    <a:pt x="569" y="212"/>
                  </a:lnTo>
                  <a:lnTo>
                    <a:pt x="572" y="209"/>
                  </a:lnTo>
                  <a:lnTo>
                    <a:pt x="576" y="209"/>
                  </a:lnTo>
                  <a:lnTo>
                    <a:pt x="579" y="206"/>
                  </a:lnTo>
                  <a:lnTo>
                    <a:pt x="585" y="206"/>
                  </a:lnTo>
                  <a:lnTo>
                    <a:pt x="592" y="202"/>
                  </a:lnTo>
                  <a:lnTo>
                    <a:pt x="595" y="202"/>
                  </a:lnTo>
                  <a:lnTo>
                    <a:pt x="595" y="199"/>
                  </a:lnTo>
                  <a:lnTo>
                    <a:pt x="592" y="199"/>
                  </a:lnTo>
                  <a:lnTo>
                    <a:pt x="592" y="196"/>
                  </a:lnTo>
                  <a:lnTo>
                    <a:pt x="589" y="199"/>
                  </a:lnTo>
                  <a:lnTo>
                    <a:pt x="585" y="196"/>
                  </a:lnTo>
                  <a:lnTo>
                    <a:pt x="585" y="193"/>
                  </a:lnTo>
                  <a:lnTo>
                    <a:pt x="582" y="193"/>
                  </a:lnTo>
                  <a:lnTo>
                    <a:pt x="585" y="193"/>
                  </a:lnTo>
                  <a:lnTo>
                    <a:pt x="579" y="196"/>
                  </a:lnTo>
                  <a:lnTo>
                    <a:pt x="582" y="193"/>
                  </a:lnTo>
                  <a:lnTo>
                    <a:pt x="579" y="193"/>
                  </a:lnTo>
                  <a:lnTo>
                    <a:pt x="576" y="189"/>
                  </a:lnTo>
                  <a:lnTo>
                    <a:pt x="576" y="193"/>
                  </a:lnTo>
                  <a:lnTo>
                    <a:pt x="576" y="189"/>
                  </a:lnTo>
                  <a:lnTo>
                    <a:pt x="576" y="186"/>
                  </a:lnTo>
                  <a:lnTo>
                    <a:pt x="576" y="183"/>
                  </a:lnTo>
                  <a:lnTo>
                    <a:pt x="569" y="183"/>
                  </a:lnTo>
                  <a:lnTo>
                    <a:pt x="572" y="183"/>
                  </a:lnTo>
                  <a:lnTo>
                    <a:pt x="572" y="180"/>
                  </a:lnTo>
                  <a:lnTo>
                    <a:pt x="566" y="180"/>
                  </a:lnTo>
                  <a:lnTo>
                    <a:pt x="569" y="180"/>
                  </a:lnTo>
                  <a:lnTo>
                    <a:pt x="566" y="177"/>
                  </a:lnTo>
                  <a:lnTo>
                    <a:pt x="569" y="177"/>
                  </a:lnTo>
                  <a:lnTo>
                    <a:pt x="566" y="173"/>
                  </a:lnTo>
                  <a:lnTo>
                    <a:pt x="569" y="173"/>
                  </a:lnTo>
                  <a:lnTo>
                    <a:pt x="572" y="170"/>
                  </a:lnTo>
                  <a:lnTo>
                    <a:pt x="572" y="167"/>
                  </a:lnTo>
                  <a:lnTo>
                    <a:pt x="569" y="167"/>
                  </a:lnTo>
                  <a:lnTo>
                    <a:pt x="572" y="164"/>
                  </a:lnTo>
                  <a:lnTo>
                    <a:pt x="572" y="161"/>
                  </a:lnTo>
                  <a:lnTo>
                    <a:pt x="569" y="161"/>
                  </a:lnTo>
                  <a:lnTo>
                    <a:pt x="569" y="157"/>
                  </a:lnTo>
                  <a:lnTo>
                    <a:pt x="563" y="157"/>
                  </a:lnTo>
                  <a:lnTo>
                    <a:pt x="569" y="154"/>
                  </a:lnTo>
                  <a:lnTo>
                    <a:pt x="563" y="154"/>
                  </a:lnTo>
                  <a:lnTo>
                    <a:pt x="569" y="151"/>
                  </a:lnTo>
                  <a:lnTo>
                    <a:pt x="569" y="148"/>
                  </a:lnTo>
                  <a:lnTo>
                    <a:pt x="566" y="148"/>
                  </a:lnTo>
                  <a:lnTo>
                    <a:pt x="569" y="144"/>
                  </a:lnTo>
                  <a:lnTo>
                    <a:pt x="560" y="148"/>
                  </a:lnTo>
                  <a:lnTo>
                    <a:pt x="563" y="144"/>
                  </a:lnTo>
                  <a:lnTo>
                    <a:pt x="566" y="144"/>
                  </a:lnTo>
                  <a:lnTo>
                    <a:pt x="569" y="144"/>
                  </a:lnTo>
                  <a:lnTo>
                    <a:pt x="566" y="144"/>
                  </a:lnTo>
                  <a:lnTo>
                    <a:pt x="566" y="141"/>
                  </a:lnTo>
                  <a:lnTo>
                    <a:pt x="566" y="144"/>
                  </a:lnTo>
                  <a:lnTo>
                    <a:pt x="566" y="141"/>
                  </a:lnTo>
                  <a:lnTo>
                    <a:pt x="563" y="141"/>
                  </a:lnTo>
                  <a:lnTo>
                    <a:pt x="566" y="138"/>
                  </a:lnTo>
                  <a:lnTo>
                    <a:pt x="563" y="138"/>
                  </a:lnTo>
                  <a:lnTo>
                    <a:pt x="566" y="135"/>
                  </a:lnTo>
                  <a:lnTo>
                    <a:pt x="563" y="135"/>
                  </a:lnTo>
                  <a:lnTo>
                    <a:pt x="566" y="132"/>
                  </a:lnTo>
                  <a:lnTo>
                    <a:pt x="563" y="132"/>
                  </a:lnTo>
                  <a:lnTo>
                    <a:pt x="566" y="132"/>
                  </a:lnTo>
                  <a:lnTo>
                    <a:pt x="563" y="132"/>
                  </a:lnTo>
                  <a:lnTo>
                    <a:pt x="553" y="138"/>
                  </a:lnTo>
                  <a:lnTo>
                    <a:pt x="556" y="141"/>
                  </a:lnTo>
                  <a:lnTo>
                    <a:pt x="550" y="144"/>
                  </a:lnTo>
                  <a:lnTo>
                    <a:pt x="550" y="148"/>
                  </a:lnTo>
                  <a:lnTo>
                    <a:pt x="547" y="148"/>
                  </a:lnTo>
                  <a:lnTo>
                    <a:pt x="547" y="151"/>
                  </a:lnTo>
                  <a:lnTo>
                    <a:pt x="543" y="154"/>
                  </a:lnTo>
                  <a:lnTo>
                    <a:pt x="547" y="151"/>
                  </a:lnTo>
                  <a:lnTo>
                    <a:pt x="543" y="148"/>
                  </a:lnTo>
                  <a:lnTo>
                    <a:pt x="540" y="154"/>
                  </a:lnTo>
                  <a:lnTo>
                    <a:pt x="531" y="154"/>
                  </a:lnTo>
                  <a:lnTo>
                    <a:pt x="531" y="157"/>
                  </a:lnTo>
                  <a:lnTo>
                    <a:pt x="531" y="154"/>
                  </a:lnTo>
                  <a:lnTo>
                    <a:pt x="531" y="151"/>
                  </a:lnTo>
                  <a:lnTo>
                    <a:pt x="527" y="157"/>
                  </a:lnTo>
                  <a:lnTo>
                    <a:pt x="527" y="154"/>
                  </a:lnTo>
                  <a:lnTo>
                    <a:pt x="527" y="148"/>
                  </a:lnTo>
                  <a:lnTo>
                    <a:pt x="521" y="148"/>
                  </a:lnTo>
                  <a:lnTo>
                    <a:pt x="518" y="151"/>
                  </a:lnTo>
                  <a:lnTo>
                    <a:pt x="515" y="151"/>
                  </a:lnTo>
                  <a:lnTo>
                    <a:pt x="518" y="148"/>
                  </a:lnTo>
                  <a:lnTo>
                    <a:pt x="524" y="148"/>
                  </a:lnTo>
                  <a:lnTo>
                    <a:pt x="524" y="144"/>
                  </a:lnTo>
                  <a:lnTo>
                    <a:pt x="521" y="144"/>
                  </a:lnTo>
                  <a:lnTo>
                    <a:pt x="524" y="144"/>
                  </a:lnTo>
                  <a:lnTo>
                    <a:pt x="521" y="141"/>
                  </a:lnTo>
                  <a:lnTo>
                    <a:pt x="524" y="138"/>
                  </a:lnTo>
                  <a:lnTo>
                    <a:pt x="524" y="135"/>
                  </a:lnTo>
                  <a:lnTo>
                    <a:pt x="527" y="135"/>
                  </a:lnTo>
                  <a:lnTo>
                    <a:pt x="527" y="132"/>
                  </a:lnTo>
                  <a:lnTo>
                    <a:pt x="527" y="125"/>
                  </a:lnTo>
                  <a:lnTo>
                    <a:pt x="531" y="125"/>
                  </a:lnTo>
                  <a:lnTo>
                    <a:pt x="531" y="122"/>
                  </a:lnTo>
                  <a:lnTo>
                    <a:pt x="527" y="125"/>
                  </a:lnTo>
                  <a:lnTo>
                    <a:pt x="524" y="122"/>
                  </a:lnTo>
                  <a:lnTo>
                    <a:pt x="521" y="122"/>
                  </a:lnTo>
                  <a:lnTo>
                    <a:pt x="518" y="122"/>
                  </a:lnTo>
                  <a:lnTo>
                    <a:pt x="518" y="119"/>
                  </a:lnTo>
                  <a:lnTo>
                    <a:pt x="515" y="119"/>
                  </a:lnTo>
                  <a:lnTo>
                    <a:pt x="518" y="115"/>
                  </a:lnTo>
                  <a:lnTo>
                    <a:pt x="515" y="115"/>
                  </a:lnTo>
                  <a:lnTo>
                    <a:pt x="515" y="112"/>
                  </a:lnTo>
                  <a:lnTo>
                    <a:pt x="511" y="112"/>
                  </a:lnTo>
                  <a:lnTo>
                    <a:pt x="515" y="112"/>
                  </a:lnTo>
                  <a:lnTo>
                    <a:pt x="515" y="109"/>
                  </a:lnTo>
                  <a:lnTo>
                    <a:pt x="508" y="106"/>
                  </a:lnTo>
                  <a:lnTo>
                    <a:pt x="498" y="109"/>
                  </a:lnTo>
                  <a:lnTo>
                    <a:pt x="495" y="109"/>
                  </a:lnTo>
                  <a:lnTo>
                    <a:pt x="492" y="109"/>
                  </a:lnTo>
                  <a:lnTo>
                    <a:pt x="489" y="106"/>
                  </a:lnTo>
                  <a:lnTo>
                    <a:pt x="479" y="106"/>
                  </a:lnTo>
                  <a:lnTo>
                    <a:pt x="482" y="106"/>
                  </a:lnTo>
                  <a:lnTo>
                    <a:pt x="473" y="109"/>
                  </a:lnTo>
                  <a:lnTo>
                    <a:pt x="473" y="112"/>
                  </a:lnTo>
                  <a:lnTo>
                    <a:pt x="476" y="115"/>
                  </a:lnTo>
                  <a:lnTo>
                    <a:pt x="473" y="119"/>
                  </a:lnTo>
                  <a:lnTo>
                    <a:pt x="466" y="125"/>
                  </a:lnTo>
                  <a:lnTo>
                    <a:pt x="469" y="125"/>
                  </a:lnTo>
                  <a:lnTo>
                    <a:pt x="469" y="128"/>
                  </a:lnTo>
                  <a:lnTo>
                    <a:pt x="466" y="128"/>
                  </a:lnTo>
                  <a:lnTo>
                    <a:pt x="466" y="132"/>
                  </a:lnTo>
                  <a:lnTo>
                    <a:pt x="466" y="135"/>
                  </a:lnTo>
                  <a:lnTo>
                    <a:pt x="469" y="135"/>
                  </a:lnTo>
                  <a:lnTo>
                    <a:pt x="466" y="138"/>
                  </a:lnTo>
                  <a:lnTo>
                    <a:pt x="469" y="141"/>
                  </a:lnTo>
                  <a:lnTo>
                    <a:pt x="466" y="141"/>
                  </a:lnTo>
                  <a:lnTo>
                    <a:pt x="463" y="138"/>
                  </a:lnTo>
                  <a:lnTo>
                    <a:pt x="463" y="141"/>
                  </a:lnTo>
                  <a:lnTo>
                    <a:pt x="460" y="144"/>
                  </a:lnTo>
                  <a:lnTo>
                    <a:pt x="453" y="144"/>
                  </a:lnTo>
                  <a:lnTo>
                    <a:pt x="450" y="148"/>
                  </a:lnTo>
                  <a:lnTo>
                    <a:pt x="453" y="154"/>
                  </a:lnTo>
                  <a:lnTo>
                    <a:pt x="457" y="154"/>
                  </a:lnTo>
                  <a:lnTo>
                    <a:pt x="457" y="170"/>
                  </a:lnTo>
                  <a:lnTo>
                    <a:pt x="453" y="180"/>
                  </a:lnTo>
                  <a:lnTo>
                    <a:pt x="457" y="177"/>
                  </a:lnTo>
                  <a:lnTo>
                    <a:pt x="457" y="180"/>
                  </a:lnTo>
                  <a:lnTo>
                    <a:pt x="453" y="183"/>
                  </a:lnTo>
                  <a:lnTo>
                    <a:pt x="450" y="180"/>
                  </a:lnTo>
                  <a:lnTo>
                    <a:pt x="440" y="189"/>
                  </a:lnTo>
                  <a:lnTo>
                    <a:pt x="437" y="193"/>
                  </a:lnTo>
                  <a:lnTo>
                    <a:pt x="421" y="199"/>
                  </a:lnTo>
                  <a:lnTo>
                    <a:pt x="424" y="202"/>
                  </a:lnTo>
                  <a:lnTo>
                    <a:pt x="424" y="209"/>
                  </a:lnTo>
                  <a:lnTo>
                    <a:pt x="421" y="222"/>
                  </a:lnTo>
                  <a:lnTo>
                    <a:pt x="418" y="225"/>
                  </a:lnTo>
                  <a:lnTo>
                    <a:pt x="421" y="228"/>
                  </a:lnTo>
                  <a:lnTo>
                    <a:pt x="424" y="228"/>
                  </a:lnTo>
                  <a:lnTo>
                    <a:pt x="421" y="231"/>
                  </a:lnTo>
                  <a:lnTo>
                    <a:pt x="415" y="235"/>
                  </a:lnTo>
                  <a:lnTo>
                    <a:pt x="412" y="235"/>
                  </a:lnTo>
                  <a:lnTo>
                    <a:pt x="415" y="238"/>
                  </a:lnTo>
                  <a:lnTo>
                    <a:pt x="412" y="241"/>
                  </a:lnTo>
                  <a:lnTo>
                    <a:pt x="412" y="238"/>
                  </a:lnTo>
                  <a:lnTo>
                    <a:pt x="408" y="238"/>
                  </a:lnTo>
                  <a:lnTo>
                    <a:pt x="405" y="241"/>
                  </a:lnTo>
                  <a:lnTo>
                    <a:pt x="405" y="244"/>
                  </a:lnTo>
                  <a:lnTo>
                    <a:pt x="399" y="241"/>
                  </a:lnTo>
                  <a:lnTo>
                    <a:pt x="392" y="244"/>
                  </a:lnTo>
                  <a:lnTo>
                    <a:pt x="399" y="238"/>
                  </a:lnTo>
                  <a:lnTo>
                    <a:pt x="399" y="235"/>
                  </a:lnTo>
                  <a:lnTo>
                    <a:pt x="395" y="231"/>
                  </a:lnTo>
                  <a:lnTo>
                    <a:pt x="389" y="231"/>
                  </a:lnTo>
                  <a:lnTo>
                    <a:pt x="395" y="228"/>
                  </a:lnTo>
                  <a:lnTo>
                    <a:pt x="392" y="222"/>
                  </a:lnTo>
                  <a:lnTo>
                    <a:pt x="395" y="218"/>
                  </a:lnTo>
                  <a:lnTo>
                    <a:pt x="395" y="215"/>
                  </a:lnTo>
                  <a:lnTo>
                    <a:pt x="399" y="209"/>
                  </a:lnTo>
                  <a:lnTo>
                    <a:pt x="399" y="206"/>
                  </a:lnTo>
                  <a:lnTo>
                    <a:pt x="402" y="196"/>
                  </a:lnTo>
                  <a:lnTo>
                    <a:pt x="405" y="193"/>
                  </a:lnTo>
                  <a:lnTo>
                    <a:pt x="402" y="193"/>
                  </a:lnTo>
                  <a:lnTo>
                    <a:pt x="399" y="193"/>
                  </a:lnTo>
                  <a:lnTo>
                    <a:pt x="383" y="193"/>
                  </a:lnTo>
                  <a:lnTo>
                    <a:pt x="376" y="196"/>
                  </a:lnTo>
                  <a:lnTo>
                    <a:pt x="383" y="189"/>
                  </a:lnTo>
                  <a:lnTo>
                    <a:pt x="379" y="186"/>
                  </a:lnTo>
                  <a:lnTo>
                    <a:pt x="373" y="183"/>
                  </a:lnTo>
                  <a:lnTo>
                    <a:pt x="366" y="183"/>
                  </a:lnTo>
                  <a:lnTo>
                    <a:pt x="366" y="177"/>
                  </a:lnTo>
                  <a:lnTo>
                    <a:pt x="360" y="173"/>
                  </a:lnTo>
                  <a:lnTo>
                    <a:pt x="357" y="173"/>
                  </a:lnTo>
                  <a:lnTo>
                    <a:pt x="354" y="170"/>
                  </a:lnTo>
                  <a:lnTo>
                    <a:pt x="350" y="167"/>
                  </a:lnTo>
                  <a:lnTo>
                    <a:pt x="347" y="167"/>
                  </a:lnTo>
                  <a:lnTo>
                    <a:pt x="338" y="170"/>
                  </a:lnTo>
                  <a:lnTo>
                    <a:pt x="334" y="173"/>
                  </a:lnTo>
                  <a:lnTo>
                    <a:pt x="338" y="170"/>
                  </a:lnTo>
                  <a:lnTo>
                    <a:pt x="341" y="164"/>
                  </a:lnTo>
                  <a:lnTo>
                    <a:pt x="338" y="164"/>
                  </a:lnTo>
                  <a:lnTo>
                    <a:pt x="341" y="157"/>
                  </a:lnTo>
                  <a:lnTo>
                    <a:pt x="341" y="154"/>
                  </a:lnTo>
                  <a:lnTo>
                    <a:pt x="341" y="151"/>
                  </a:lnTo>
                  <a:lnTo>
                    <a:pt x="334" y="151"/>
                  </a:lnTo>
                  <a:lnTo>
                    <a:pt x="331" y="154"/>
                  </a:lnTo>
                  <a:lnTo>
                    <a:pt x="334" y="148"/>
                  </a:lnTo>
                  <a:lnTo>
                    <a:pt x="334" y="151"/>
                  </a:lnTo>
                  <a:lnTo>
                    <a:pt x="331" y="148"/>
                  </a:lnTo>
                  <a:lnTo>
                    <a:pt x="334" y="144"/>
                  </a:lnTo>
                  <a:lnTo>
                    <a:pt x="341" y="135"/>
                  </a:lnTo>
                  <a:lnTo>
                    <a:pt x="341" y="128"/>
                  </a:lnTo>
                  <a:lnTo>
                    <a:pt x="344" y="128"/>
                  </a:lnTo>
                  <a:lnTo>
                    <a:pt x="347" y="125"/>
                  </a:lnTo>
                  <a:lnTo>
                    <a:pt x="350" y="122"/>
                  </a:lnTo>
                  <a:lnTo>
                    <a:pt x="350" y="119"/>
                  </a:lnTo>
                  <a:lnTo>
                    <a:pt x="354" y="119"/>
                  </a:lnTo>
                  <a:lnTo>
                    <a:pt x="360" y="115"/>
                  </a:lnTo>
                  <a:lnTo>
                    <a:pt x="360" y="112"/>
                  </a:lnTo>
                  <a:lnTo>
                    <a:pt x="363" y="112"/>
                  </a:lnTo>
                  <a:lnTo>
                    <a:pt x="366" y="109"/>
                  </a:lnTo>
                  <a:lnTo>
                    <a:pt x="370" y="109"/>
                  </a:lnTo>
                  <a:lnTo>
                    <a:pt x="373" y="106"/>
                  </a:lnTo>
                  <a:lnTo>
                    <a:pt x="376" y="106"/>
                  </a:lnTo>
                  <a:lnTo>
                    <a:pt x="373" y="103"/>
                  </a:lnTo>
                  <a:lnTo>
                    <a:pt x="376" y="103"/>
                  </a:lnTo>
                  <a:lnTo>
                    <a:pt x="383" y="103"/>
                  </a:lnTo>
                  <a:lnTo>
                    <a:pt x="389" y="99"/>
                  </a:lnTo>
                  <a:lnTo>
                    <a:pt x="389" y="96"/>
                  </a:lnTo>
                  <a:lnTo>
                    <a:pt x="389" y="93"/>
                  </a:lnTo>
                  <a:lnTo>
                    <a:pt x="386" y="90"/>
                  </a:lnTo>
                  <a:lnTo>
                    <a:pt x="383" y="93"/>
                  </a:lnTo>
                  <a:lnTo>
                    <a:pt x="383" y="90"/>
                  </a:lnTo>
                  <a:lnTo>
                    <a:pt x="379" y="90"/>
                  </a:lnTo>
                  <a:lnTo>
                    <a:pt x="376" y="90"/>
                  </a:lnTo>
                  <a:lnTo>
                    <a:pt x="373" y="90"/>
                  </a:lnTo>
                  <a:lnTo>
                    <a:pt x="376" y="87"/>
                  </a:lnTo>
                  <a:lnTo>
                    <a:pt x="383" y="90"/>
                  </a:lnTo>
                  <a:lnTo>
                    <a:pt x="389" y="90"/>
                  </a:lnTo>
                  <a:lnTo>
                    <a:pt x="392" y="93"/>
                  </a:lnTo>
                  <a:lnTo>
                    <a:pt x="399" y="93"/>
                  </a:lnTo>
                  <a:lnTo>
                    <a:pt x="399" y="90"/>
                  </a:lnTo>
                  <a:lnTo>
                    <a:pt x="402" y="90"/>
                  </a:lnTo>
                  <a:lnTo>
                    <a:pt x="402" y="87"/>
                  </a:lnTo>
                  <a:lnTo>
                    <a:pt x="405" y="87"/>
                  </a:lnTo>
                  <a:lnTo>
                    <a:pt x="408" y="87"/>
                  </a:lnTo>
                  <a:lnTo>
                    <a:pt x="415" y="87"/>
                  </a:lnTo>
                  <a:lnTo>
                    <a:pt x="418" y="83"/>
                  </a:lnTo>
                  <a:lnTo>
                    <a:pt x="421" y="80"/>
                  </a:lnTo>
                  <a:lnTo>
                    <a:pt x="428" y="77"/>
                  </a:lnTo>
                  <a:lnTo>
                    <a:pt x="431" y="74"/>
                  </a:lnTo>
                  <a:lnTo>
                    <a:pt x="415" y="74"/>
                  </a:lnTo>
                  <a:lnTo>
                    <a:pt x="412" y="67"/>
                  </a:lnTo>
                  <a:lnTo>
                    <a:pt x="415" y="67"/>
                  </a:lnTo>
                  <a:lnTo>
                    <a:pt x="421" y="67"/>
                  </a:lnTo>
                  <a:lnTo>
                    <a:pt x="424" y="74"/>
                  </a:lnTo>
                  <a:lnTo>
                    <a:pt x="431" y="70"/>
                  </a:lnTo>
                  <a:lnTo>
                    <a:pt x="440" y="64"/>
                  </a:lnTo>
                  <a:lnTo>
                    <a:pt x="444" y="64"/>
                  </a:lnTo>
                  <a:lnTo>
                    <a:pt x="444" y="61"/>
                  </a:lnTo>
                  <a:lnTo>
                    <a:pt x="440" y="61"/>
                  </a:lnTo>
                  <a:lnTo>
                    <a:pt x="440" y="58"/>
                  </a:lnTo>
                  <a:lnTo>
                    <a:pt x="447" y="61"/>
                  </a:lnTo>
                  <a:lnTo>
                    <a:pt x="450" y="58"/>
                  </a:lnTo>
                  <a:lnTo>
                    <a:pt x="450" y="61"/>
                  </a:lnTo>
                  <a:lnTo>
                    <a:pt x="453" y="64"/>
                  </a:lnTo>
                  <a:lnTo>
                    <a:pt x="453" y="61"/>
                  </a:lnTo>
                  <a:lnTo>
                    <a:pt x="457" y="64"/>
                  </a:lnTo>
                  <a:lnTo>
                    <a:pt x="460" y="61"/>
                  </a:lnTo>
                  <a:lnTo>
                    <a:pt x="457" y="58"/>
                  </a:lnTo>
                  <a:lnTo>
                    <a:pt x="460" y="58"/>
                  </a:lnTo>
                  <a:lnTo>
                    <a:pt x="463" y="61"/>
                  </a:lnTo>
                  <a:lnTo>
                    <a:pt x="466" y="58"/>
                  </a:lnTo>
                  <a:lnTo>
                    <a:pt x="469" y="58"/>
                  </a:lnTo>
                  <a:lnTo>
                    <a:pt x="476" y="54"/>
                  </a:lnTo>
                  <a:lnTo>
                    <a:pt x="479" y="51"/>
                  </a:lnTo>
                  <a:lnTo>
                    <a:pt x="482" y="51"/>
                  </a:lnTo>
                  <a:lnTo>
                    <a:pt x="482" y="48"/>
                  </a:lnTo>
                  <a:lnTo>
                    <a:pt x="479" y="45"/>
                  </a:lnTo>
                  <a:lnTo>
                    <a:pt x="482" y="42"/>
                  </a:lnTo>
                  <a:lnTo>
                    <a:pt x="479" y="42"/>
                  </a:lnTo>
                  <a:lnTo>
                    <a:pt x="482" y="38"/>
                  </a:lnTo>
                  <a:lnTo>
                    <a:pt x="479" y="38"/>
                  </a:lnTo>
                  <a:lnTo>
                    <a:pt x="482" y="38"/>
                  </a:lnTo>
                  <a:lnTo>
                    <a:pt x="486" y="38"/>
                  </a:lnTo>
                  <a:lnTo>
                    <a:pt x="492" y="35"/>
                  </a:lnTo>
                  <a:lnTo>
                    <a:pt x="489" y="32"/>
                  </a:lnTo>
                  <a:lnTo>
                    <a:pt x="492" y="32"/>
                  </a:lnTo>
                  <a:lnTo>
                    <a:pt x="492" y="29"/>
                  </a:lnTo>
                  <a:lnTo>
                    <a:pt x="489" y="29"/>
                  </a:lnTo>
                  <a:lnTo>
                    <a:pt x="486" y="25"/>
                  </a:lnTo>
                  <a:lnTo>
                    <a:pt x="489" y="25"/>
                  </a:lnTo>
                  <a:lnTo>
                    <a:pt x="482" y="25"/>
                  </a:lnTo>
                  <a:lnTo>
                    <a:pt x="476" y="22"/>
                  </a:lnTo>
                  <a:lnTo>
                    <a:pt x="469" y="22"/>
                  </a:lnTo>
                  <a:lnTo>
                    <a:pt x="469" y="25"/>
                  </a:lnTo>
                  <a:lnTo>
                    <a:pt x="466" y="29"/>
                  </a:lnTo>
                  <a:lnTo>
                    <a:pt x="466" y="32"/>
                  </a:lnTo>
                  <a:lnTo>
                    <a:pt x="469" y="32"/>
                  </a:lnTo>
                  <a:lnTo>
                    <a:pt x="466" y="32"/>
                  </a:lnTo>
                  <a:lnTo>
                    <a:pt x="469" y="35"/>
                  </a:lnTo>
                  <a:lnTo>
                    <a:pt x="463" y="35"/>
                  </a:lnTo>
                  <a:lnTo>
                    <a:pt x="460" y="35"/>
                  </a:lnTo>
                  <a:lnTo>
                    <a:pt x="457" y="38"/>
                  </a:lnTo>
                  <a:lnTo>
                    <a:pt x="453" y="42"/>
                  </a:lnTo>
                  <a:lnTo>
                    <a:pt x="450" y="45"/>
                  </a:lnTo>
                  <a:lnTo>
                    <a:pt x="447" y="48"/>
                  </a:lnTo>
                  <a:lnTo>
                    <a:pt x="444" y="48"/>
                  </a:lnTo>
                  <a:lnTo>
                    <a:pt x="440" y="51"/>
                  </a:lnTo>
                  <a:lnTo>
                    <a:pt x="437" y="45"/>
                  </a:lnTo>
                  <a:lnTo>
                    <a:pt x="440" y="42"/>
                  </a:lnTo>
                  <a:lnTo>
                    <a:pt x="440" y="38"/>
                  </a:lnTo>
                  <a:lnTo>
                    <a:pt x="444" y="38"/>
                  </a:lnTo>
                  <a:lnTo>
                    <a:pt x="444" y="32"/>
                  </a:lnTo>
                  <a:lnTo>
                    <a:pt x="444" y="29"/>
                  </a:lnTo>
                  <a:lnTo>
                    <a:pt x="440" y="29"/>
                  </a:lnTo>
                  <a:lnTo>
                    <a:pt x="434" y="32"/>
                  </a:lnTo>
                  <a:lnTo>
                    <a:pt x="434" y="35"/>
                  </a:lnTo>
                  <a:lnTo>
                    <a:pt x="431" y="35"/>
                  </a:lnTo>
                  <a:lnTo>
                    <a:pt x="431" y="38"/>
                  </a:lnTo>
                  <a:lnTo>
                    <a:pt x="428" y="38"/>
                  </a:lnTo>
                  <a:lnTo>
                    <a:pt x="431" y="35"/>
                  </a:lnTo>
                  <a:lnTo>
                    <a:pt x="431" y="32"/>
                  </a:lnTo>
                  <a:lnTo>
                    <a:pt x="428" y="29"/>
                  </a:lnTo>
                  <a:lnTo>
                    <a:pt x="431" y="29"/>
                  </a:lnTo>
                  <a:lnTo>
                    <a:pt x="431" y="25"/>
                  </a:lnTo>
                  <a:lnTo>
                    <a:pt x="428" y="25"/>
                  </a:lnTo>
                  <a:lnTo>
                    <a:pt x="431" y="25"/>
                  </a:lnTo>
                  <a:lnTo>
                    <a:pt x="424" y="25"/>
                  </a:lnTo>
                  <a:lnTo>
                    <a:pt x="421" y="25"/>
                  </a:lnTo>
                  <a:lnTo>
                    <a:pt x="421" y="22"/>
                  </a:lnTo>
                  <a:lnTo>
                    <a:pt x="428" y="22"/>
                  </a:lnTo>
                  <a:lnTo>
                    <a:pt x="424" y="19"/>
                  </a:lnTo>
                  <a:lnTo>
                    <a:pt x="428" y="19"/>
                  </a:lnTo>
                  <a:lnTo>
                    <a:pt x="431" y="19"/>
                  </a:lnTo>
                  <a:lnTo>
                    <a:pt x="431" y="16"/>
                  </a:lnTo>
                  <a:lnTo>
                    <a:pt x="431" y="19"/>
                  </a:lnTo>
                  <a:lnTo>
                    <a:pt x="431" y="16"/>
                  </a:lnTo>
                  <a:lnTo>
                    <a:pt x="428" y="13"/>
                  </a:lnTo>
                  <a:lnTo>
                    <a:pt x="431" y="9"/>
                  </a:lnTo>
                  <a:lnTo>
                    <a:pt x="431" y="6"/>
                  </a:lnTo>
                  <a:lnTo>
                    <a:pt x="428" y="3"/>
                  </a:lnTo>
                  <a:lnTo>
                    <a:pt x="431" y="3"/>
                  </a:lnTo>
                  <a:lnTo>
                    <a:pt x="428" y="3"/>
                  </a:lnTo>
                  <a:lnTo>
                    <a:pt x="424" y="3"/>
                  </a:lnTo>
                  <a:lnTo>
                    <a:pt x="424" y="0"/>
                  </a:lnTo>
                  <a:lnTo>
                    <a:pt x="421" y="0"/>
                  </a:lnTo>
                  <a:lnTo>
                    <a:pt x="415" y="3"/>
                  </a:lnTo>
                  <a:lnTo>
                    <a:pt x="415" y="6"/>
                  </a:lnTo>
                  <a:lnTo>
                    <a:pt x="412" y="6"/>
                  </a:lnTo>
                  <a:lnTo>
                    <a:pt x="408" y="6"/>
                  </a:lnTo>
                  <a:lnTo>
                    <a:pt x="408" y="9"/>
                  </a:lnTo>
                  <a:lnTo>
                    <a:pt x="405" y="13"/>
                  </a:lnTo>
                  <a:lnTo>
                    <a:pt x="405" y="16"/>
                  </a:lnTo>
                  <a:lnTo>
                    <a:pt x="399" y="16"/>
                  </a:lnTo>
                  <a:lnTo>
                    <a:pt x="399" y="19"/>
                  </a:lnTo>
                  <a:lnTo>
                    <a:pt x="399" y="22"/>
                  </a:lnTo>
                  <a:lnTo>
                    <a:pt x="405" y="22"/>
                  </a:lnTo>
                  <a:lnTo>
                    <a:pt x="405" y="25"/>
                  </a:lnTo>
                  <a:lnTo>
                    <a:pt x="408" y="25"/>
                  </a:lnTo>
                  <a:lnTo>
                    <a:pt x="412" y="25"/>
                  </a:lnTo>
                  <a:lnTo>
                    <a:pt x="412" y="29"/>
                  </a:lnTo>
                  <a:lnTo>
                    <a:pt x="408" y="29"/>
                  </a:lnTo>
                  <a:lnTo>
                    <a:pt x="412" y="29"/>
                  </a:lnTo>
                  <a:lnTo>
                    <a:pt x="408" y="29"/>
                  </a:lnTo>
                  <a:lnTo>
                    <a:pt x="405" y="29"/>
                  </a:lnTo>
                  <a:lnTo>
                    <a:pt x="405" y="32"/>
                  </a:lnTo>
                  <a:lnTo>
                    <a:pt x="402" y="32"/>
                  </a:lnTo>
                  <a:lnTo>
                    <a:pt x="402" y="35"/>
                  </a:lnTo>
                  <a:lnTo>
                    <a:pt x="405" y="35"/>
                  </a:lnTo>
                  <a:lnTo>
                    <a:pt x="408" y="32"/>
                  </a:lnTo>
                  <a:lnTo>
                    <a:pt x="405" y="32"/>
                  </a:lnTo>
                  <a:lnTo>
                    <a:pt x="408" y="32"/>
                  </a:lnTo>
                  <a:lnTo>
                    <a:pt x="405" y="35"/>
                  </a:lnTo>
                  <a:lnTo>
                    <a:pt x="408" y="35"/>
                  </a:lnTo>
                  <a:lnTo>
                    <a:pt x="402" y="38"/>
                  </a:lnTo>
                  <a:lnTo>
                    <a:pt x="399" y="42"/>
                  </a:lnTo>
                  <a:lnTo>
                    <a:pt x="395" y="42"/>
                  </a:lnTo>
                  <a:lnTo>
                    <a:pt x="389" y="42"/>
                  </a:lnTo>
                  <a:lnTo>
                    <a:pt x="386" y="45"/>
                  </a:lnTo>
                  <a:lnTo>
                    <a:pt x="389" y="48"/>
                  </a:lnTo>
                  <a:lnTo>
                    <a:pt x="386" y="51"/>
                  </a:lnTo>
                  <a:lnTo>
                    <a:pt x="383" y="51"/>
                  </a:lnTo>
                  <a:lnTo>
                    <a:pt x="386" y="48"/>
                  </a:lnTo>
                  <a:lnTo>
                    <a:pt x="379" y="51"/>
                  </a:lnTo>
                  <a:lnTo>
                    <a:pt x="383" y="48"/>
                  </a:lnTo>
                  <a:lnTo>
                    <a:pt x="379" y="48"/>
                  </a:lnTo>
                  <a:lnTo>
                    <a:pt x="383" y="48"/>
                  </a:lnTo>
                  <a:lnTo>
                    <a:pt x="383" y="45"/>
                  </a:lnTo>
                  <a:lnTo>
                    <a:pt x="386" y="42"/>
                  </a:lnTo>
                  <a:lnTo>
                    <a:pt x="389" y="38"/>
                  </a:lnTo>
                  <a:lnTo>
                    <a:pt x="386" y="42"/>
                  </a:lnTo>
                  <a:lnTo>
                    <a:pt x="383" y="42"/>
                  </a:lnTo>
                  <a:lnTo>
                    <a:pt x="386" y="38"/>
                  </a:lnTo>
                  <a:lnTo>
                    <a:pt x="383" y="38"/>
                  </a:lnTo>
                  <a:lnTo>
                    <a:pt x="379" y="38"/>
                  </a:lnTo>
                  <a:lnTo>
                    <a:pt x="376" y="35"/>
                  </a:lnTo>
                  <a:lnTo>
                    <a:pt x="376" y="38"/>
                  </a:lnTo>
                  <a:lnTo>
                    <a:pt x="373" y="38"/>
                  </a:lnTo>
                  <a:lnTo>
                    <a:pt x="370" y="38"/>
                  </a:lnTo>
                  <a:lnTo>
                    <a:pt x="373" y="42"/>
                  </a:lnTo>
                  <a:lnTo>
                    <a:pt x="370" y="42"/>
                  </a:lnTo>
                  <a:lnTo>
                    <a:pt x="370" y="45"/>
                  </a:lnTo>
                  <a:lnTo>
                    <a:pt x="373" y="45"/>
                  </a:lnTo>
                  <a:lnTo>
                    <a:pt x="373" y="42"/>
                  </a:lnTo>
                  <a:lnTo>
                    <a:pt x="376" y="42"/>
                  </a:lnTo>
                  <a:lnTo>
                    <a:pt x="376" y="45"/>
                  </a:lnTo>
                  <a:lnTo>
                    <a:pt x="379" y="45"/>
                  </a:lnTo>
                  <a:lnTo>
                    <a:pt x="376" y="45"/>
                  </a:lnTo>
                  <a:lnTo>
                    <a:pt x="373" y="48"/>
                  </a:lnTo>
                  <a:lnTo>
                    <a:pt x="370" y="45"/>
                  </a:lnTo>
                  <a:lnTo>
                    <a:pt x="370" y="42"/>
                  </a:lnTo>
                  <a:lnTo>
                    <a:pt x="366" y="42"/>
                  </a:lnTo>
                  <a:lnTo>
                    <a:pt x="370" y="45"/>
                  </a:lnTo>
                  <a:lnTo>
                    <a:pt x="363" y="45"/>
                  </a:lnTo>
                  <a:lnTo>
                    <a:pt x="360" y="45"/>
                  </a:lnTo>
                  <a:lnTo>
                    <a:pt x="357" y="45"/>
                  </a:lnTo>
                  <a:lnTo>
                    <a:pt x="350" y="45"/>
                  </a:lnTo>
                  <a:lnTo>
                    <a:pt x="347" y="45"/>
                  </a:lnTo>
                  <a:lnTo>
                    <a:pt x="344" y="45"/>
                  </a:lnTo>
                  <a:lnTo>
                    <a:pt x="341" y="45"/>
                  </a:lnTo>
                  <a:lnTo>
                    <a:pt x="338" y="45"/>
                  </a:lnTo>
                  <a:lnTo>
                    <a:pt x="338" y="42"/>
                  </a:lnTo>
                  <a:lnTo>
                    <a:pt x="334" y="42"/>
                  </a:lnTo>
                  <a:lnTo>
                    <a:pt x="331" y="42"/>
                  </a:lnTo>
                  <a:lnTo>
                    <a:pt x="328" y="42"/>
                  </a:lnTo>
                  <a:lnTo>
                    <a:pt x="328" y="38"/>
                  </a:lnTo>
                  <a:lnTo>
                    <a:pt x="325" y="38"/>
                  </a:lnTo>
                  <a:lnTo>
                    <a:pt x="328" y="38"/>
                  </a:lnTo>
                  <a:lnTo>
                    <a:pt x="325" y="35"/>
                  </a:lnTo>
                  <a:lnTo>
                    <a:pt x="328" y="35"/>
                  </a:lnTo>
                  <a:lnTo>
                    <a:pt x="325" y="32"/>
                  </a:lnTo>
                  <a:lnTo>
                    <a:pt x="312" y="35"/>
                  </a:lnTo>
                  <a:lnTo>
                    <a:pt x="309" y="35"/>
                  </a:lnTo>
                  <a:lnTo>
                    <a:pt x="302" y="38"/>
                  </a:lnTo>
                  <a:lnTo>
                    <a:pt x="302" y="42"/>
                  </a:lnTo>
                  <a:lnTo>
                    <a:pt x="305" y="42"/>
                  </a:lnTo>
                  <a:lnTo>
                    <a:pt x="309" y="42"/>
                  </a:lnTo>
                  <a:lnTo>
                    <a:pt x="309" y="38"/>
                  </a:lnTo>
                  <a:lnTo>
                    <a:pt x="312" y="38"/>
                  </a:lnTo>
                  <a:lnTo>
                    <a:pt x="315" y="38"/>
                  </a:lnTo>
                  <a:lnTo>
                    <a:pt x="318" y="38"/>
                  </a:lnTo>
                  <a:lnTo>
                    <a:pt x="318" y="35"/>
                  </a:lnTo>
                  <a:lnTo>
                    <a:pt x="325" y="35"/>
                  </a:lnTo>
                  <a:lnTo>
                    <a:pt x="321" y="35"/>
                  </a:lnTo>
                  <a:lnTo>
                    <a:pt x="321" y="38"/>
                  </a:lnTo>
                  <a:lnTo>
                    <a:pt x="318" y="38"/>
                  </a:lnTo>
                  <a:lnTo>
                    <a:pt x="318" y="42"/>
                  </a:lnTo>
                  <a:lnTo>
                    <a:pt x="309" y="42"/>
                  </a:lnTo>
                  <a:lnTo>
                    <a:pt x="305" y="42"/>
                  </a:lnTo>
                  <a:lnTo>
                    <a:pt x="302" y="45"/>
                  </a:lnTo>
                  <a:lnTo>
                    <a:pt x="302" y="48"/>
                  </a:lnTo>
                  <a:lnTo>
                    <a:pt x="302" y="51"/>
                  </a:lnTo>
                  <a:lnTo>
                    <a:pt x="302" y="54"/>
                  </a:lnTo>
                  <a:lnTo>
                    <a:pt x="296" y="54"/>
                  </a:lnTo>
                  <a:lnTo>
                    <a:pt x="296" y="58"/>
                  </a:lnTo>
                  <a:lnTo>
                    <a:pt x="296" y="54"/>
                  </a:lnTo>
                  <a:lnTo>
                    <a:pt x="292" y="51"/>
                  </a:lnTo>
                  <a:lnTo>
                    <a:pt x="299" y="51"/>
                  </a:lnTo>
                  <a:lnTo>
                    <a:pt x="299" y="48"/>
                  </a:lnTo>
                  <a:lnTo>
                    <a:pt x="296" y="48"/>
                  </a:lnTo>
                  <a:lnTo>
                    <a:pt x="292" y="48"/>
                  </a:lnTo>
                  <a:lnTo>
                    <a:pt x="296" y="48"/>
                  </a:lnTo>
                  <a:lnTo>
                    <a:pt x="296" y="45"/>
                  </a:lnTo>
                  <a:lnTo>
                    <a:pt x="289" y="45"/>
                  </a:lnTo>
                  <a:lnTo>
                    <a:pt x="292" y="45"/>
                  </a:lnTo>
                  <a:lnTo>
                    <a:pt x="289" y="45"/>
                  </a:lnTo>
                  <a:lnTo>
                    <a:pt x="289" y="42"/>
                  </a:lnTo>
                  <a:lnTo>
                    <a:pt x="283" y="45"/>
                  </a:lnTo>
                  <a:lnTo>
                    <a:pt x="280" y="45"/>
                  </a:lnTo>
                  <a:lnTo>
                    <a:pt x="283" y="45"/>
                  </a:lnTo>
                  <a:lnTo>
                    <a:pt x="280" y="45"/>
                  </a:lnTo>
                  <a:lnTo>
                    <a:pt x="276" y="45"/>
                  </a:lnTo>
                  <a:lnTo>
                    <a:pt x="257" y="45"/>
                  </a:lnTo>
                  <a:lnTo>
                    <a:pt x="254" y="45"/>
                  </a:lnTo>
                  <a:lnTo>
                    <a:pt x="254" y="42"/>
                  </a:lnTo>
                  <a:lnTo>
                    <a:pt x="257" y="42"/>
                  </a:lnTo>
                  <a:lnTo>
                    <a:pt x="260" y="38"/>
                  </a:lnTo>
                  <a:lnTo>
                    <a:pt x="267" y="38"/>
                  </a:lnTo>
                  <a:lnTo>
                    <a:pt x="267" y="35"/>
                  </a:lnTo>
                  <a:lnTo>
                    <a:pt x="263" y="32"/>
                  </a:lnTo>
                  <a:lnTo>
                    <a:pt x="263" y="35"/>
                  </a:lnTo>
                  <a:lnTo>
                    <a:pt x="263" y="32"/>
                  </a:lnTo>
                  <a:lnTo>
                    <a:pt x="257" y="32"/>
                  </a:lnTo>
                  <a:lnTo>
                    <a:pt x="257" y="35"/>
                  </a:lnTo>
                  <a:lnTo>
                    <a:pt x="257" y="32"/>
                  </a:lnTo>
                  <a:lnTo>
                    <a:pt x="247" y="32"/>
                  </a:lnTo>
                  <a:lnTo>
                    <a:pt x="244" y="29"/>
                  </a:lnTo>
                  <a:lnTo>
                    <a:pt x="231" y="25"/>
                  </a:lnTo>
                  <a:lnTo>
                    <a:pt x="228" y="22"/>
                  </a:lnTo>
                  <a:lnTo>
                    <a:pt x="218" y="22"/>
                  </a:lnTo>
                  <a:lnTo>
                    <a:pt x="215" y="25"/>
                  </a:lnTo>
                  <a:lnTo>
                    <a:pt x="212" y="29"/>
                  </a:lnTo>
                  <a:lnTo>
                    <a:pt x="209" y="29"/>
                  </a:lnTo>
                  <a:lnTo>
                    <a:pt x="206" y="29"/>
                  </a:lnTo>
                  <a:lnTo>
                    <a:pt x="206" y="25"/>
                  </a:lnTo>
                  <a:lnTo>
                    <a:pt x="212" y="25"/>
                  </a:lnTo>
                  <a:lnTo>
                    <a:pt x="209" y="25"/>
                  </a:lnTo>
                  <a:lnTo>
                    <a:pt x="212" y="19"/>
                  </a:lnTo>
                  <a:lnTo>
                    <a:pt x="209" y="22"/>
                  </a:lnTo>
                  <a:lnTo>
                    <a:pt x="209" y="19"/>
                  </a:lnTo>
                  <a:lnTo>
                    <a:pt x="206" y="22"/>
                  </a:lnTo>
                  <a:lnTo>
                    <a:pt x="206" y="25"/>
                  </a:lnTo>
                  <a:lnTo>
                    <a:pt x="202" y="25"/>
                  </a:lnTo>
                  <a:lnTo>
                    <a:pt x="199" y="25"/>
                  </a:lnTo>
                  <a:lnTo>
                    <a:pt x="196" y="29"/>
                  </a:lnTo>
                  <a:lnTo>
                    <a:pt x="193" y="25"/>
                  </a:lnTo>
                  <a:lnTo>
                    <a:pt x="196" y="19"/>
                  </a:lnTo>
                  <a:lnTo>
                    <a:pt x="193" y="16"/>
                  </a:lnTo>
                  <a:lnTo>
                    <a:pt x="189" y="16"/>
                  </a:lnTo>
                  <a:lnTo>
                    <a:pt x="189" y="19"/>
                  </a:lnTo>
                  <a:lnTo>
                    <a:pt x="193" y="19"/>
                  </a:lnTo>
                  <a:lnTo>
                    <a:pt x="186" y="19"/>
                  </a:lnTo>
                  <a:lnTo>
                    <a:pt x="186" y="22"/>
                  </a:lnTo>
                  <a:lnTo>
                    <a:pt x="177" y="25"/>
                  </a:lnTo>
                  <a:lnTo>
                    <a:pt x="180" y="22"/>
                  </a:lnTo>
                  <a:lnTo>
                    <a:pt x="170" y="25"/>
                  </a:lnTo>
                  <a:lnTo>
                    <a:pt x="161" y="29"/>
                  </a:lnTo>
                  <a:lnTo>
                    <a:pt x="161" y="25"/>
                  </a:lnTo>
                  <a:lnTo>
                    <a:pt x="157" y="29"/>
                  </a:lnTo>
                  <a:lnTo>
                    <a:pt x="154" y="29"/>
                  </a:lnTo>
                  <a:lnTo>
                    <a:pt x="151" y="29"/>
                  </a:lnTo>
                  <a:lnTo>
                    <a:pt x="144" y="32"/>
                  </a:lnTo>
                  <a:lnTo>
                    <a:pt x="148" y="29"/>
                  </a:lnTo>
                  <a:lnTo>
                    <a:pt x="157" y="25"/>
                  </a:lnTo>
                  <a:lnTo>
                    <a:pt x="164" y="25"/>
                  </a:lnTo>
                  <a:lnTo>
                    <a:pt x="177" y="22"/>
                  </a:lnTo>
                  <a:lnTo>
                    <a:pt x="180" y="19"/>
                  </a:lnTo>
                  <a:lnTo>
                    <a:pt x="173" y="19"/>
                  </a:lnTo>
                  <a:lnTo>
                    <a:pt x="170" y="19"/>
                  </a:lnTo>
                  <a:lnTo>
                    <a:pt x="167" y="22"/>
                  </a:lnTo>
                  <a:lnTo>
                    <a:pt x="164" y="22"/>
                  </a:lnTo>
                  <a:lnTo>
                    <a:pt x="157" y="25"/>
                  </a:lnTo>
                  <a:lnTo>
                    <a:pt x="154" y="22"/>
                  </a:lnTo>
                  <a:lnTo>
                    <a:pt x="151" y="25"/>
                  </a:lnTo>
                  <a:lnTo>
                    <a:pt x="148" y="25"/>
                  </a:lnTo>
                  <a:lnTo>
                    <a:pt x="148" y="29"/>
                  </a:lnTo>
                  <a:lnTo>
                    <a:pt x="141" y="29"/>
                  </a:lnTo>
                  <a:lnTo>
                    <a:pt x="135" y="32"/>
                  </a:lnTo>
                  <a:lnTo>
                    <a:pt x="135" y="35"/>
                  </a:lnTo>
                  <a:lnTo>
                    <a:pt x="132" y="35"/>
                  </a:lnTo>
                  <a:lnTo>
                    <a:pt x="132" y="32"/>
                  </a:lnTo>
                  <a:lnTo>
                    <a:pt x="125" y="32"/>
                  </a:lnTo>
                  <a:lnTo>
                    <a:pt x="125" y="35"/>
                  </a:lnTo>
                  <a:lnTo>
                    <a:pt x="122" y="32"/>
                  </a:lnTo>
                  <a:lnTo>
                    <a:pt x="119" y="32"/>
                  </a:lnTo>
                  <a:lnTo>
                    <a:pt x="122" y="32"/>
                  </a:lnTo>
                  <a:lnTo>
                    <a:pt x="112" y="32"/>
                  </a:lnTo>
                  <a:lnTo>
                    <a:pt x="112" y="29"/>
                  </a:lnTo>
                  <a:lnTo>
                    <a:pt x="109" y="29"/>
                  </a:lnTo>
                  <a:lnTo>
                    <a:pt x="109" y="25"/>
                  </a:lnTo>
                  <a:lnTo>
                    <a:pt x="99" y="25"/>
                  </a:lnTo>
                  <a:lnTo>
                    <a:pt x="93" y="29"/>
                  </a:lnTo>
                  <a:lnTo>
                    <a:pt x="86" y="38"/>
                  </a:lnTo>
                  <a:lnTo>
                    <a:pt x="80" y="45"/>
                  </a:lnTo>
                  <a:lnTo>
                    <a:pt x="74" y="51"/>
                  </a:lnTo>
                  <a:lnTo>
                    <a:pt x="67" y="58"/>
                  </a:lnTo>
                  <a:lnTo>
                    <a:pt x="61" y="64"/>
                  </a:lnTo>
                  <a:lnTo>
                    <a:pt x="54" y="70"/>
                  </a:lnTo>
                  <a:lnTo>
                    <a:pt x="48" y="77"/>
                  </a:lnTo>
                  <a:lnTo>
                    <a:pt x="41" y="83"/>
                  </a:lnTo>
                  <a:lnTo>
                    <a:pt x="35" y="90"/>
                  </a:lnTo>
                  <a:lnTo>
                    <a:pt x="29" y="96"/>
                  </a:lnTo>
                  <a:lnTo>
                    <a:pt x="22" y="103"/>
                  </a:lnTo>
                  <a:lnTo>
                    <a:pt x="16" y="109"/>
                  </a:lnTo>
                  <a:lnTo>
                    <a:pt x="12" y="119"/>
                  </a:lnTo>
                  <a:lnTo>
                    <a:pt x="6" y="125"/>
                  </a:lnTo>
                  <a:lnTo>
                    <a:pt x="0" y="132"/>
                  </a:lnTo>
                  <a:lnTo>
                    <a:pt x="3" y="132"/>
                  </a:lnTo>
                  <a:lnTo>
                    <a:pt x="6" y="132"/>
                  </a:lnTo>
                  <a:lnTo>
                    <a:pt x="9" y="132"/>
                  </a:lnTo>
                  <a:lnTo>
                    <a:pt x="12" y="132"/>
                  </a:lnTo>
                  <a:lnTo>
                    <a:pt x="9" y="135"/>
                  </a:lnTo>
                </a:path>
              </a:pathLst>
            </a:custGeom>
            <a:noFill/>
            <a:ln w="0">
              <a:solidFill>
                <a:srgbClr val="7F7F7F"/>
              </a:solidFill>
              <a:round/>
              <a:headEnd/>
              <a:tailEnd/>
            </a:ln>
          </p:spPr>
          <p:txBody>
            <a:bodyPr/>
            <a:lstStyle/>
            <a:p>
              <a:endParaRPr lang="en-US"/>
            </a:p>
          </p:txBody>
        </p:sp>
        <p:sp>
          <p:nvSpPr>
            <p:cNvPr id="32100" name="Freeform 532"/>
            <p:cNvSpPr>
              <a:spLocks/>
            </p:cNvSpPr>
            <p:nvPr/>
          </p:nvSpPr>
          <p:spPr bwMode="auto">
            <a:xfrm>
              <a:off x="3098" y="2445"/>
              <a:ext cx="62" cy="59"/>
            </a:xfrm>
            <a:custGeom>
              <a:avLst/>
              <a:gdLst>
                <a:gd name="T0" fmla="*/ 23 w 45"/>
                <a:gd name="T1" fmla="*/ 0 h 42"/>
                <a:gd name="T2" fmla="*/ 29 w 45"/>
                <a:gd name="T3" fmla="*/ 0 h 42"/>
                <a:gd name="T4" fmla="*/ 32 w 45"/>
                <a:gd name="T5" fmla="*/ 0 h 42"/>
                <a:gd name="T6" fmla="*/ 35 w 45"/>
                <a:gd name="T7" fmla="*/ 3 h 42"/>
                <a:gd name="T8" fmla="*/ 39 w 45"/>
                <a:gd name="T9" fmla="*/ 7 h 42"/>
                <a:gd name="T10" fmla="*/ 42 w 45"/>
                <a:gd name="T11" fmla="*/ 10 h 42"/>
                <a:gd name="T12" fmla="*/ 45 w 45"/>
                <a:gd name="T13" fmla="*/ 13 h 42"/>
                <a:gd name="T14" fmla="*/ 45 w 45"/>
                <a:gd name="T15" fmla="*/ 16 h 42"/>
                <a:gd name="T16" fmla="*/ 45 w 45"/>
                <a:gd name="T17" fmla="*/ 23 h 42"/>
                <a:gd name="T18" fmla="*/ 45 w 45"/>
                <a:gd name="T19" fmla="*/ 26 h 42"/>
                <a:gd name="T20" fmla="*/ 45 w 45"/>
                <a:gd name="T21" fmla="*/ 29 h 42"/>
                <a:gd name="T22" fmla="*/ 42 w 45"/>
                <a:gd name="T23" fmla="*/ 32 h 42"/>
                <a:gd name="T24" fmla="*/ 39 w 45"/>
                <a:gd name="T25" fmla="*/ 35 h 42"/>
                <a:gd name="T26" fmla="*/ 35 w 45"/>
                <a:gd name="T27" fmla="*/ 39 h 42"/>
                <a:gd name="T28" fmla="*/ 32 w 45"/>
                <a:gd name="T29" fmla="*/ 42 h 42"/>
                <a:gd name="T30" fmla="*/ 29 w 45"/>
                <a:gd name="T31" fmla="*/ 42 h 42"/>
                <a:gd name="T32" fmla="*/ 23 w 45"/>
                <a:gd name="T33" fmla="*/ 42 h 42"/>
                <a:gd name="T34" fmla="*/ 19 w 45"/>
                <a:gd name="T35" fmla="*/ 42 h 42"/>
                <a:gd name="T36" fmla="*/ 16 w 45"/>
                <a:gd name="T37" fmla="*/ 42 h 42"/>
                <a:gd name="T38" fmla="*/ 10 w 45"/>
                <a:gd name="T39" fmla="*/ 39 h 42"/>
                <a:gd name="T40" fmla="*/ 6 w 45"/>
                <a:gd name="T41" fmla="*/ 35 h 42"/>
                <a:gd name="T42" fmla="*/ 6 w 45"/>
                <a:gd name="T43" fmla="*/ 32 h 42"/>
                <a:gd name="T44" fmla="*/ 3 w 45"/>
                <a:gd name="T45" fmla="*/ 29 h 42"/>
                <a:gd name="T46" fmla="*/ 3 w 45"/>
                <a:gd name="T47" fmla="*/ 26 h 42"/>
                <a:gd name="T48" fmla="*/ 0 w 45"/>
                <a:gd name="T49" fmla="*/ 23 h 42"/>
                <a:gd name="T50" fmla="*/ 3 w 45"/>
                <a:gd name="T51" fmla="*/ 16 h 42"/>
                <a:gd name="T52" fmla="*/ 3 w 45"/>
                <a:gd name="T53" fmla="*/ 13 h 42"/>
                <a:gd name="T54" fmla="*/ 6 w 45"/>
                <a:gd name="T55" fmla="*/ 10 h 42"/>
                <a:gd name="T56" fmla="*/ 6 w 45"/>
                <a:gd name="T57" fmla="*/ 7 h 42"/>
                <a:gd name="T58" fmla="*/ 10 w 45"/>
                <a:gd name="T59" fmla="*/ 3 h 42"/>
                <a:gd name="T60" fmla="*/ 16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5" y="3"/>
                  </a:lnTo>
                  <a:lnTo>
                    <a:pt x="39" y="7"/>
                  </a:lnTo>
                  <a:lnTo>
                    <a:pt x="42" y="10"/>
                  </a:lnTo>
                  <a:lnTo>
                    <a:pt x="45" y="13"/>
                  </a:lnTo>
                  <a:lnTo>
                    <a:pt x="45" y="16"/>
                  </a:lnTo>
                  <a:lnTo>
                    <a:pt x="45" y="23"/>
                  </a:lnTo>
                  <a:lnTo>
                    <a:pt x="45" y="26"/>
                  </a:lnTo>
                  <a:lnTo>
                    <a:pt x="45" y="29"/>
                  </a:lnTo>
                  <a:lnTo>
                    <a:pt x="42" y="32"/>
                  </a:lnTo>
                  <a:lnTo>
                    <a:pt x="39" y="35"/>
                  </a:lnTo>
                  <a:lnTo>
                    <a:pt x="35" y="39"/>
                  </a:lnTo>
                  <a:lnTo>
                    <a:pt x="32" y="42"/>
                  </a:lnTo>
                  <a:lnTo>
                    <a:pt x="29" y="42"/>
                  </a:lnTo>
                  <a:lnTo>
                    <a:pt x="23" y="42"/>
                  </a:lnTo>
                  <a:lnTo>
                    <a:pt x="19" y="42"/>
                  </a:lnTo>
                  <a:lnTo>
                    <a:pt x="16" y="42"/>
                  </a:lnTo>
                  <a:lnTo>
                    <a:pt x="10" y="39"/>
                  </a:lnTo>
                  <a:lnTo>
                    <a:pt x="6" y="35"/>
                  </a:lnTo>
                  <a:lnTo>
                    <a:pt x="6" y="32"/>
                  </a:lnTo>
                  <a:lnTo>
                    <a:pt x="3" y="29"/>
                  </a:lnTo>
                  <a:lnTo>
                    <a:pt x="3" y="26"/>
                  </a:lnTo>
                  <a:lnTo>
                    <a:pt x="0" y="23"/>
                  </a:lnTo>
                  <a:lnTo>
                    <a:pt x="3" y="16"/>
                  </a:lnTo>
                  <a:lnTo>
                    <a:pt x="3" y="13"/>
                  </a:lnTo>
                  <a:lnTo>
                    <a:pt x="6" y="10"/>
                  </a:lnTo>
                  <a:lnTo>
                    <a:pt x="6" y="7"/>
                  </a:lnTo>
                  <a:lnTo>
                    <a:pt x="10" y="3"/>
                  </a:lnTo>
                  <a:lnTo>
                    <a:pt x="16" y="0"/>
                  </a:lnTo>
                  <a:lnTo>
                    <a:pt x="19" y="0"/>
                  </a:lnTo>
                  <a:lnTo>
                    <a:pt x="23" y="0"/>
                  </a:lnTo>
                  <a:close/>
                </a:path>
              </a:pathLst>
            </a:custGeom>
            <a:solidFill>
              <a:srgbClr val="FF0000"/>
            </a:solidFill>
            <a:ln w="9525">
              <a:noFill/>
              <a:round/>
              <a:headEnd/>
              <a:tailEnd/>
            </a:ln>
          </p:spPr>
          <p:txBody>
            <a:bodyPr/>
            <a:lstStyle/>
            <a:p>
              <a:endParaRPr lang="en-US"/>
            </a:p>
          </p:txBody>
        </p:sp>
        <p:sp>
          <p:nvSpPr>
            <p:cNvPr id="32101" name="Freeform 533"/>
            <p:cNvSpPr>
              <a:spLocks/>
            </p:cNvSpPr>
            <p:nvPr/>
          </p:nvSpPr>
          <p:spPr bwMode="auto">
            <a:xfrm>
              <a:off x="3098" y="2445"/>
              <a:ext cx="62" cy="59"/>
            </a:xfrm>
            <a:custGeom>
              <a:avLst/>
              <a:gdLst>
                <a:gd name="T0" fmla="*/ 23 w 45"/>
                <a:gd name="T1" fmla="*/ 0 h 42"/>
                <a:gd name="T2" fmla="*/ 29 w 45"/>
                <a:gd name="T3" fmla="*/ 0 h 42"/>
                <a:gd name="T4" fmla="*/ 32 w 45"/>
                <a:gd name="T5" fmla="*/ 0 h 42"/>
                <a:gd name="T6" fmla="*/ 35 w 45"/>
                <a:gd name="T7" fmla="*/ 3 h 42"/>
                <a:gd name="T8" fmla="*/ 39 w 45"/>
                <a:gd name="T9" fmla="*/ 7 h 42"/>
                <a:gd name="T10" fmla="*/ 42 w 45"/>
                <a:gd name="T11" fmla="*/ 10 h 42"/>
                <a:gd name="T12" fmla="*/ 45 w 45"/>
                <a:gd name="T13" fmla="*/ 13 h 42"/>
                <a:gd name="T14" fmla="*/ 45 w 45"/>
                <a:gd name="T15" fmla="*/ 16 h 42"/>
                <a:gd name="T16" fmla="*/ 45 w 45"/>
                <a:gd name="T17" fmla="*/ 23 h 42"/>
                <a:gd name="T18" fmla="*/ 45 w 45"/>
                <a:gd name="T19" fmla="*/ 26 h 42"/>
                <a:gd name="T20" fmla="*/ 45 w 45"/>
                <a:gd name="T21" fmla="*/ 29 h 42"/>
                <a:gd name="T22" fmla="*/ 42 w 45"/>
                <a:gd name="T23" fmla="*/ 32 h 42"/>
                <a:gd name="T24" fmla="*/ 39 w 45"/>
                <a:gd name="T25" fmla="*/ 35 h 42"/>
                <a:gd name="T26" fmla="*/ 35 w 45"/>
                <a:gd name="T27" fmla="*/ 39 h 42"/>
                <a:gd name="T28" fmla="*/ 32 w 45"/>
                <a:gd name="T29" fmla="*/ 42 h 42"/>
                <a:gd name="T30" fmla="*/ 29 w 45"/>
                <a:gd name="T31" fmla="*/ 42 h 42"/>
                <a:gd name="T32" fmla="*/ 23 w 45"/>
                <a:gd name="T33" fmla="*/ 42 h 42"/>
                <a:gd name="T34" fmla="*/ 19 w 45"/>
                <a:gd name="T35" fmla="*/ 42 h 42"/>
                <a:gd name="T36" fmla="*/ 16 w 45"/>
                <a:gd name="T37" fmla="*/ 42 h 42"/>
                <a:gd name="T38" fmla="*/ 10 w 45"/>
                <a:gd name="T39" fmla="*/ 39 h 42"/>
                <a:gd name="T40" fmla="*/ 6 w 45"/>
                <a:gd name="T41" fmla="*/ 35 h 42"/>
                <a:gd name="T42" fmla="*/ 6 w 45"/>
                <a:gd name="T43" fmla="*/ 32 h 42"/>
                <a:gd name="T44" fmla="*/ 3 w 45"/>
                <a:gd name="T45" fmla="*/ 29 h 42"/>
                <a:gd name="T46" fmla="*/ 3 w 45"/>
                <a:gd name="T47" fmla="*/ 26 h 42"/>
                <a:gd name="T48" fmla="*/ 0 w 45"/>
                <a:gd name="T49" fmla="*/ 23 h 42"/>
                <a:gd name="T50" fmla="*/ 3 w 45"/>
                <a:gd name="T51" fmla="*/ 16 h 42"/>
                <a:gd name="T52" fmla="*/ 3 w 45"/>
                <a:gd name="T53" fmla="*/ 13 h 42"/>
                <a:gd name="T54" fmla="*/ 6 w 45"/>
                <a:gd name="T55" fmla="*/ 10 h 42"/>
                <a:gd name="T56" fmla="*/ 6 w 45"/>
                <a:gd name="T57" fmla="*/ 7 h 42"/>
                <a:gd name="T58" fmla="*/ 10 w 45"/>
                <a:gd name="T59" fmla="*/ 3 h 42"/>
                <a:gd name="T60" fmla="*/ 16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5" y="3"/>
                  </a:lnTo>
                  <a:lnTo>
                    <a:pt x="39" y="7"/>
                  </a:lnTo>
                  <a:lnTo>
                    <a:pt x="42" y="10"/>
                  </a:lnTo>
                  <a:lnTo>
                    <a:pt x="45" y="13"/>
                  </a:lnTo>
                  <a:lnTo>
                    <a:pt x="45" y="16"/>
                  </a:lnTo>
                  <a:lnTo>
                    <a:pt x="45" y="23"/>
                  </a:lnTo>
                  <a:lnTo>
                    <a:pt x="45" y="26"/>
                  </a:lnTo>
                  <a:lnTo>
                    <a:pt x="45" y="29"/>
                  </a:lnTo>
                  <a:lnTo>
                    <a:pt x="42" y="32"/>
                  </a:lnTo>
                  <a:lnTo>
                    <a:pt x="39" y="35"/>
                  </a:lnTo>
                  <a:lnTo>
                    <a:pt x="35" y="39"/>
                  </a:lnTo>
                  <a:lnTo>
                    <a:pt x="32" y="42"/>
                  </a:lnTo>
                  <a:lnTo>
                    <a:pt x="29" y="42"/>
                  </a:lnTo>
                  <a:lnTo>
                    <a:pt x="23" y="42"/>
                  </a:lnTo>
                  <a:lnTo>
                    <a:pt x="19" y="42"/>
                  </a:lnTo>
                  <a:lnTo>
                    <a:pt x="16" y="42"/>
                  </a:lnTo>
                  <a:lnTo>
                    <a:pt x="10" y="39"/>
                  </a:lnTo>
                  <a:lnTo>
                    <a:pt x="6" y="35"/>
                  </a:lnTo>
                  <a:lnTo>
                    <a:pt x="6" y="32"/>
                  </a:lnTo>
                  <a:lnTo>
                    <a:pt x="3" y="29"/>
                  </a:lnTo>
                  <a:lnTo>
                    <a:pt x="3" y="26"/>
                  </a:lnTo>
                  <a:lnTo>
                    <a:pt x="0" y="23"/>
                  </a:lnTo>
                  <a:lnTo>
                    <a:pt x="3" y="16"/>
                  </a:lnTo>
                  <a:lnTo>
                    <a:pt x="3" y="13"/>
                  </a:lnTo>
                  <a:lnTo>
                    <a:pt x="6" y="10"/>
                  </a:lnTo>
                  <a:lnTo>
                    <a:pt x="6" y="7"/>
                  </a:lnTo>
                  <a:lnTo>
                    <a:pt x="10" y="3"/>
                  </a:lnTo>
                  <a:lnTo>
                    <a:pt x="16" y="0"/>
                  </a:lnTo>
                  <a:lnTo>
                    <a:pt x="19" y="0"/>
                  </a:lnTo>
                  <a:lnTo>
                    <a:pt x="23" y="0"/>
                  </a:lnTo>
                </a:path>
              </a:pathLst>
            </a:custGeom>
            <a:noFill/>
            <a:ln w="0">
              <a:solidFill>
                <a:srgbClr val="000000"/>
              </a:solidFill>
              <a:round/>
              <a:headEnd/>
              <a:tailEnd/>
            </a:ln>
          </p:spPr>
          <p:txBody>
            <a:bodyPr/>
            <a:lstStyle/>
            <a:p>
              <a:endParaRPr lang="en-US"/>
            </a:p>
          </p:txBody>
        </p:sp>
        <p:sp>
          <p:nvSpPr>
            <p:cNvPr id="32102" name="Freeform 534"/>
            <p:cNvSpPr>
              <a:spLocks/>
            </p:cNvSpPr>
            <p:nvPr/>
          </p:nvSpPr>
          <p:spPr bwMode="auto">
            <a:xfrm>
              <a:off x="4765" y="3382"/>
              <a:ext cx="62" cy="63"/>
            </a:xfrm>
            <a:custGeom>
              <a:avLst/>
              <a:gdLst>
                <a:gd name="T0" fmla="*/ 23 w 45"/>
                <a:gd name="T1" fmla="*/ 0 h 45"/>
                <a:gd name="T2" fmla="*/ 26 w 45"/>
                <a:gd name="T3" fmla="*/ 0 h 45"/>
                <a:gd name="T4" fmla="*/ 32 w 45"/>
                <a:gd name="T5" fmla="*/ 3 h 45"/>
                <a:gd name="T6" fmla="*/ 36 w 45"/>
                <a:gd name="T7" fmla="*/ 3 h 45"/>
                <a:gd name="T8" fmla="*/ 39 w 45"/>
                <a:gd name="T9" fmla="*/ 7 h 45"/>
                <a:gd name="T10" fmla="*/ 42 w 45"/>
                <a:gd name="T11" fmla="*/ 10 h 45"/>
                <a:gd name="T12" fmla="*/ 42 w 45"/>
                <a:gd name="T13" fmla="*/ 13 h 45"/>
                <a:gd name="T14" fmla="*/ 45 w 45"/>
                <a:gd name="T15" fmla="*/ 20 h 45"/>
                <a:gd name="T16" fmla="*/ 45 w 45"/>
                <a:gd name="T17" fmla="*/ 23 h 45"/>
                <a:gd name="T18" fmla="*/ 45 w 45"/>
                <a:gd name="T19" fmla="*/ 26 h 45"/>
                <a:gd name="T20" fmla="*/ 42 w 45"/>
                <a:gd name="T21" fmla="*/ 32 h 45"/>
                <a:gd name="T22" fmla="*/ 42 w 45"/>
                <a:gd name="T23" fmla="*/ 36 h 45"/>
                <a:gd name="T24" fmla="*/ 39 w 45"/>
                <a:gd name="T25" fmla="*/ 39 h 45"/>
                <a:gd name="T26" fmla="*/ 36 w 45"/>
                <a:gd name="T27" fmla="*/ 42 h 45"/>
                <a:gd name="T28" fmla="*/ 32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9 h 45"/>
                <a:gd name="T42" fmla="*/ 4 w 45"/>
                <a:gd name="T43" fmla="*/ 36 h 45"/>
                <a:gd name="T44" fmla="*/ 4 w 45"/>
                <a:gd name="T45" fmla="*/ 32 h 45"/>
                <a:gd name="T46" fmla="*/ 0 w 45"/>
                <a:gd name="T47" fmla="*/ 26 h 45"/>
                <a:gd name="T48" fmla="*/ 0 w 45"/>
                <a:gd name="T49" fmla="*/ 23 h 45"/>
                <a:gd name="T50" fmla="*/ 0 w 45"/>
                <a:gd name="T51" fmla="*/ 20 h 45"/>
                <a:gd name="T52" fmla="*/ 4 w 45"/>
                <a:gd name="T53" fmla="*/ 13 h 45"/>
                <a:gd name="T54" fmla="*/ 4 w 45"/>
                <a:gd name="T55" fmla="*/ 10 h 45"/>
                <a:gd name="T56" fmla="*/ 7 w 45"/>
                <a:gd name="T57" fmla="*/ 7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3"/>
                  </a:lnTo>
                  <a:lnTo>
                    <a:pt x="36" y="3"/>
                  </a:lnTo>
                  <a:lnTo>
                    <a:pt x="39" y="7"/>
                  </a:lnTo>
                  <a:lnTo>
                    <a:pt x="42" y="10"/>
                  </a:lnTo>
                  <a:lnTo>
                    <a:pt x="42" y="13"/>
                  </a:lnTo>
                  <a:lnTo>
                    <a:pt x="45" y="20"/>
                  </a:lnTo>
                  <a:lnTo>
                    <a:pt x="45" y="23"/>
                  </a:lnTo>
                  <a:lnTo>
                    <a:pt x="45" y="26"/>
                  </a:lnTo>
                  <a:lnTo>
                    <a:pt x="42" y="32"/>
                  </a:lnTo>
                  <a:lnTo>
                    <a:pt x="42" y="36"/>
                  </a:lnTo>
                  <a:lnTo>
                    <a:pt x="39" y="39"/>
                  </a:lnTo>
                  <a:lnTo>
                    <a:pt x="36" y="42"/>
                  </a:lnTo>
                  <a:lnTo>
                    <a:pt x="32" y="42"/>
                  </a:lnTo>
                  <a:lnTo>
                    <a:pt x="26" y="45"/>
                  </a:lnTo>
                  <a:lnTo>
                    <a:pt x="23" y="45"/>
                  </a:lnTo>
                  <a:lnTo>
                    <a:pt x="20" y="45"/>
                  </a:lnTo>
                  <a:lnTo>
                    <a:pt x="13" y="42"/>
                  </a:lnTo>
                  <a:lnTo>
                    <a:pt x="10" y="42"/>
                  </a:lnTo>
                  <a:lnTo>
                    <a:pt x="7" y="39"/>
                  </a:lnTo>
                  <a:lnTo>
                    <a:pt x="4" y="36"/>
                  </a:lnTo>
                  <a:lnTo>
                    <a:pt x="4" y="32"/>
                  </a:lnTo>
                  <a:lnTo>
                    <a:pt x="0" y="26"/>
                  </a:lnTo>
                  <a:lnTo>
                    <a:pt x="0" y="23"/>
                  </a:lnTo>
                  <a:lnTo>
                    <a:pt x="0" y="20"/>
                  </a:lnTo>
                  <a:lnTo>
                    <a:pt x="4" y="13"/>
                  </a:lnTo>
                  <a:lnTo>
                    <a:pt x="4" y="10"/>
                  </a:lnTo>
                  <a:lnTo>
                    <a:pt x="7" y="7"/>
                  </a:lnTo>
                  <a:lnTo>
                    <a:pt x="10" y="3"/>
                  </a:lnTo>
                  <a:lnTo>
                    <a:pt x="13" y="3"/>
                  </a:lnTo>
                  <a:lnTo>
                    <a:pt x="20" y="0"/>
                  </a:lnTo>
                  <a:lnTo>
                    <a:pt x="23" y="0"/>
                  </a:lnTo>
                  <a:close/>
                </a:path>
              </a:pathLst>
            </a:custGeom>
            <a:solidFill>
              <a:srgbClr val="FF0000"/>
            </a:solidFill>
            <a:ln w="9525">
              <a:noFill/>
              <a:round/>
              <a:headEnd/>
              <a:tailEnd/>
            </a:ln>
          </p:spPr>
          <p:txBody>
            <a:bodyPr/>
            <a:lstStyle/>
            <a:p>
              <a:endParaRPr lang="en-US"/>
            </a:p>
          </p:txBody>
        </p:sp>
        <p:sp>
          <p:nvSpPr>
            <p:cNvPr id="32103" name="Freeform 535"/>
            <p:cNvSpPr>
              <a:spLocks/>
            </p:cNvSpPr>
            <p:nvPr/>
          </p:nvSpPr>
          <p:spPr bwMode="auto">
            <a:xfrm>
              <a:off x="4765" y="3382"/>
              <a:ext cx="62" cy="63"/>
            </a:xfrm>
            <a:custGeom>
              <a:avLst/>
              <a:gdLst>
                <a:gd name="T0" fmla="*/ 23 w 45"/>
                <a:gd name="T1" fmla="*/ 0 h 45"/>
                <a:gd name="T2" fmla="*/ 26 w 45"/>
                <a:gd name="T3" fmla="*/ 0 h 45"/>
                <a:gd name="T4" fmla="*/ 32 w 45"/>
                <a:gd name="T5" fmla="*/ 3 h 45"/>
                <a:gd name="T6" fmla="*/ 36 w 45"/>
                <a:gd name="T7" fmla="*/ 3 h 45"/>
                <a:gd name="T8" fmla="*/ 39 w 45"/>
                <a:gd name="T9" fmla="*/ 7 h 45"/>
                <a:gd name="T10" fmla="*/ 42 w 45"/>
                <a:gd name="T11" fmla="*/ 10 h 45"/>
                <a:gd name="T12" fmla="*/ 42 w 45"/>
                <a:gd name="T13" fmla="*/ 13 h 45"/>
                <a:gd name="T14" fmla="*/ 45 w 45"/>
                <a:gd name="T15" fmla="*/ 20 h 45"/>
                <a:gd name="T16" fmla="*/ 45 w 45"/>
                <a:gd name="T17" fmla="*/ 23 h 45"/>
                <a:gd name="T18" fmla="*/ 45 w 45"/>
                <a:gd name="T19" fmla="*/ 26 h 45"/>
                <a:gd name="T20" fmla="*/ 42 w 45"/>
                <a:gd name="T21" fmla="*/ 32 h 45"/>
                <a:gd name="T22" fmla="*/ 42 w 45"/>
                <a:gd name="T23" fmla="*/ 36 h 45"/>
                <a:gd name="T24" fmla="*/ 39 w 45"/>
                <a:gd name="T25" fmla="*/ 39 h 45"/>
                <a:gd name="T26" fmla="*/ 36 w 45"/>
                <a:gd name="T27" fmla="*/ 42 h 45"/>
                <a:gd name="T28" fmla="*/ 32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9 h 45"/>
                <a:gd name="T42" fmla="*/ 4 w 45"/>
                <a:gd name="T43" fmla="*/ 36 h 45"/>
                <a:gd name="T44" fmla="*/ 4 w 45"/>
                <a:gd name="T45" fmla="*/ 32 h 45"/>
                <a:gd name="T46" fmla="*/ 0 w 45"/>
                <a:gd name="T47" fmla="*/ 26 h 45"/>
                <a:gd name="T48" fmla="*/ 0 w 45"/>
                <a:gd name="T49" fmla="*/ 23 h 45"/>
                <a:gd name="T50" fmla="*/ 0 w 45"/>
                <a:gd name="T51" fmla="*/ 20 h 45"/>
                <a:gd name="T52" fmla="*/ 4 w 45"/>
                <a:gd name="T53" fmla="*/ 13 h 45"/>
                <a:gd name="T54" fmla="*/ 4 w 45"/>
                <a:gd name="T55" fmla="*/ 10 h 45"/>
                <a:gd name="T56" fmla="*/ 7 w 45"/>
                <a:gd name="T57" fmla="*/ 7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3"/>
                  </a:lnTo>
                  <a:lnTo>
                    <a:pt x="36" y="3"/>
                  </a:lnTo>
                  <a:lnTo>
                    <a:pt x="39" y="7"/>
                  </a:lnTo>
                  <a:lnTo>
                    <a:pt x="42" y="10"/>
                  </a:lnTo>
                  <a:lnTo>
                    <a:pt x="42" y="13"/>
                  </a:lnTo>
                  <a:lnTo>
                    <a:pt x="45" y="20"/>
                  </a:lnTo>
                  <a:lnTo>
                    <a:pt x="45" y="23"/>
                  </a:lnTo>
                  <a:lnTo>
                    <a:pt x="45" y="26"/>
                  </a:lnTo>
                  <a:lnTo>
                    <a:pt x="42" y="32"/>
                  </a:lnTo>
                  <a:lnTo>
                    <a:pt x="42" y="36"/>
                  </a:lnTo>
                  <a:lnTo>
                    <a:pt x="39" y="39"/>
                  </a:lnTo>
                  <a:lnTo>
                    <a:pt x="36" y="42"/>
                  </a:lnTo>
                  <a:lnTo>
                    <a:pt x="32" y="42"/>
                  </a:lnTo>
                  <a:lnTo>
                    <a:pt x="26" y="45"/>
                  </a:lnTo>
                  <a:lnTo>
                    <a:pt x="23" y="45"/>
                  </a:lnTo>
                  <a:lnTo>
                    <a:pt x="20" y="45"/>
                  </a:lnTo>
                  <a:lnTo>
                    <a:pt x="13" y="42"/>
                  </a:lnTo>
                  <a:lnTo>
                    <a:pt x="10" y="42"/>
                  </a:lnTo>
                  <a:lnTo>
                    <a:pt x="7" y="39"/>
                  </a:lnTo>
                  <a:lnTo>
                    <a:pt x="4" y="36"/>
                  </a:lnTo>
                  <a:lnTo>
                    <a:pt x="4" y="32"/>
                  </a:lnTo>
                  <a:lnTo>
                    <a:pt x="0" y="26"/>
                  </a:lnTo>
                  <a:lnTo>
                    <a:pt x="0" y="23"/>
                  </a:lnTo>
                  <a:lnTo>
                    <a:pt x="0" y="20"/>
                  </a:lnTo>
                  <a:lnTo>
                    <a:pt x="4" y="13"/>
                  </a:lnTo>
                  <a:lnTo>
                    <a:pt x="4" y="10"/>
                  </a:lnTo>
                  <a:lnTo>
                    <a:pt x="7" y="7"/>
                  </a:lnTo>
                  <a:lnTo>
                    <a:pt x="10" y="3"/>
                  </a:lnTo>
                  <a:lnTo>
                    <a:pt x="13" y="3"/>
                  </a:lnTo>
                  <a:lnTo>
                    <a:pt x="20" y="0"/>
                  </a:lnTo>
                  <a:lnTo>
                    <a:pt x="23" y="0"/>
                  </a:lnTo>
                </a:path>
              </a:pathLst>
            </a:custGeom>
            <a:solidFill>
              <a:srgbClr val="FFFF00"/>
            </a:solidFill>
            <a:ln w="12700">
              <a:solidFill>
                <a:srgbClr val="000000"/>
              </a:solidFill>
              <a:round/>
              <a:headEnd/>
              <a:tailEnd/>
            </a:ln>
          </p:spPr>
          <p:txBody>
            <a:bodyPr/>
            <a:lstStyle/>
            <a:p>
              <a:endParaRPr lang="en-US"/>
            </a:p>
          </p:txBody>
        </p:sp>
        <p:sp>
          <p:nvSpPr>
            <p:cNvPr id="32104" name="Freeform 536"/>
            <p:cNvSpPr>
              <a:spLocks/>
            </p:cNvSpPr>
            <p:nvPr/>
          </p:nvSpPr>
          <p:spPr bwMode="auto">
            <a:xfrm>
              <a:off x="4779" y="3400"/>
              <a:ext cx="62" cy="63"/>
            </a:xfrm>
            <a:custGeom>
              <a:avLst/>
              <a:gdLst>
                <a:gd name="T0" fmla="*/ 22 w 45"/>
                <a:gd name="T1" fmla="*/ 0 h 45"/>
                <a:gd name="T2" fmla="*/ 26 w 45"/>
                <a:gd name="T3" fmla="*/ 0 h 45"/>
                <a:gd name="T4" fmla="*/ 32 w 45"/>
                <a:gd name="T5" fmla="*/ 3 h 45"/>
                <a:gd name="T6" fmla="*/ 35 w 45"/>
                <a:gd name="T7" fmla="*/ 3 h 45"/>
                <a:gd name="T8" fmla="*/ 39 w 45"/>
                <a:gd name="T9" fmla="*/ 7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5 h 45"/>
                <a:gd name="T24" fmla="*/ 39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10 w 45"/>
                <a:gd name="T39" fmla="*/ 42 h 45"/>
                <a:gd name="T40" fmla="*/ 6 w 45"/>
                <a:gd name="T41" fmla="*/ 39 h 45"/>
                <a:gd name="T42" fmla="*/ 3 w 45"/>
                <a:gd name="T43" fmla="*/ 35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6 w 45"/>
                <a:gd name="T57" fmla="*/ 7 h 45"/>
                <a:gd name="T58" fmla="*/ 10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9" y="7"/>
                  </a:lnTo>
                  <a:lnTo>
                    <a:pt x="42" y="10"/>
                  </a:lnTo>
                  <a:lnTo>
                    <a:pt x="42" y="13"/>
                  </a:lnTo>
                  <a:lnTo>
                    <a:pt x="45" y="19"/>
                  </a:lnTo>
                  <a:lnTo>
                    <a:pt x="45" y="23"/>
                  </a:lnTo>
                  <a:lnTo>
                    <a:pt x="45" y="26"/>
                  </a:lnTo>
                  <a:lnTo>
                    <a:pt x="42" y="32"/>
                  </a:lnTo>
                  <a:lnTo>
                    <a:pt x="42" y="35"/>
                  </a:lnTo>
                  <a:lnTo>
                    <a:pt x="39" y="39"/>
                  </a:lnTo>
                  <a:lnTo>
                    <a:pt x="35" y="42"/>
                  </a:lnTo>
                  <a:lnTo>
                    <a:pt x="32" y="42"/>
                  </a:lnTo>
                  <a:lnTo>
                    <a:pt x="26" y="45"/>
                  </a:lnTo>
                  <a:lnTo>
                    <a:pt x="22" y="45"/>
                  </a:lnTo>
                  <a:lnTo>
                    <a:pt x="19" y="45"/>
                  </a:lnTo>
                  <a:lnTo>
                    <a:pt x="13" y="42"/>
                  </a:lnTo>
                  <a:lnTo>
                    <a:pt x="10" y="42"/>
                  </a:lnTo>
                  <a:lnTo>
                    <a:pt x="6" y="39"/>
                  </a:lnTo>
                  <a:lnTo>
                    <a:pt x="3" y="35"/>
                  </a:lnTo>
                  <a:lnTo>
                    <a:pt x="3" y="32"/>
                  </a:lnTo>
                  <a:lnTo>
                    <a:pt x="0" y="26"/>
                  </a:lnTo>
                  <a:lnTo>
                    <a:pt x="0" y="23"/>
                  </a:lnTo>
                  <a:lnTo>
                    <a:pt x="0" y="19"/>
                  </a:lnTo>
                  <a:lnTo>
                    <a:pt x="3" y="13"/>
                  </a:lnTo>
                  <a:lnTo>
                    <a:pt x="3" y="10"/>
                  </a:lnTo>
                  <a:lnTo>
                    <a:pt x="6" y="7"/>
                  </a:lnTo>
                  <a:lnTo>
                    <a:pt x="10" y="3"/>
                  </a:lnTo>
                  <a:lnTo>
                    <a:pt x="13" y="3"/>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105" name="Freeform 537"/>
            <p:cNvSpPr>
              <a:spLocks/>
            </p:cNvSpPr>
            <p:nvPr/>
          </p:nvSpPr>
          <p:spPr bwMode="auto">
            <a:xfrm>
              <a:off x="4779" y="3400"/>
              <a:ext cx="62" cy="63"/>
            </a:xfrm>
            <a:custGeom>
              <a:avLst/>
              <a:gdLst>
                <a:gd name="T0" fmla="*/ 22 w 45"/>
                <a:gd name="T1" fmla="*/ 0 h 45"/>
                <a:gd name="T2" fmla="*/ 26 w 45"/>
                <a:gd name="T3" fmla="*/ 0 h 45"/>
                <a:gd name="T4" fmla="*/ 32 w 45"/>
                <a:gd name="T5" fmla="*/ 3 h 45"/>
                <a:gd name="T6" fmla="*/ 35 w 45"/>
                <a:gd name="T7" fmla="*/ 3 h 45"/>
                <a:gd name="T8" fmla="*/ 39 w 45"/>
                <a:gd name="T9" fmla="*/ 7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5 h 45"/>
                <a:gd name="T24" fmla="*/ 39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10 w 45"/>
                <a:gd name="T39" fmla="*/ 42 h 45"/>
                <a:gd name="T40" fmla="*/ 6 w 45"/>
                <a:gd name="T41" fmla="*/ 39 h 45"/>
                <a:gd name="T42" fmla="*/ 3 w 45"/>
                <a:gd name="T43" fmla="*/ 35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6 w 45"/>
                <a:gd name="T57" fmla="*/ 7 h 45"/>
                <a:gd name="T58" fmla="*/ 10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9" y="7"/>
                  </a:lnTo>
                  <a:lnTo>
                    <a:pt x="42" y="10"/>
                  </a:lnTo>
                  <a:lnTo>
                    <a:pt x="42" y="13"/>
                  </a:lnTo>
                  <a:lnTo>
                    <a:pt x="45" y="19"/>
                  </a:lnTo>
                  <a:lnTo>
                    <a:pt x="45" y="23"/>
                  </a:lnTo>
                  <a:lnTo>
                    <a:pt x="45" y="26"/>
                  </a:lnTo>
                  <a:lnTo>
                    <a:pt x="42" y="32"/>
                  </a:lnTo>
                  <a:lnTo>
                    <a:pt x="42" y="35"/>
                  </a:lnTo>
                  <a:lnTo>
                    <a:pt x="39" y="39"/>
                  </a:lnTo>
                  <a:lnTo>
                    <a:pt x="35" y="42"/>
                  </a:lnTo>
                  <a:lnTo>
                    <a:pt x="32" y="42"/>
                  </a:lnTo>
                  <a:lnTo>
                    <a:pt x="26" y="45"/>
                  </a:lnTo>
                  <a:lnTo>
                    <a:pt x="22" y="45"/>
                  </a:lnTo>
                  <a:lnTo>
                    <a:pt x="19" y="45"/>
                  </a:lnTo>
                  <a:lnTo>
                    <a:pt x="13" y="42"/>
                  </a:lnTo>
                  <a:lnTo>
                    <a:pt x="10" y="42"/>
                  </a:lnTo>
                  <a:lnTo>
                    <a:pt x="6" y="39"/>
                  </a:lnTo>
                  <a:lnTo>
                    <a:pt x="3" y="35"/>
                  </a:lnTo>
                  <a:lnTo>
                    <a:pt x="3" y="32"/>
                  </a:lnTo>
                  <a:lnTo>
                    <a:pt x="0" y="26"/>
                  </a:lnTo>
                  <a:lnTo>
                    <a:pt x="0" y="23"/>
                  </a:lnTo>
                  <a:lnTo>
                    <a:pt x="0" y="19"/>
                  </a:lnTo>
                  <a:lnTo>
                    <a:pt x="3" y="13"/>
                  </a:lnTo>
                  <a:lnTo>
                    <a:pt x="3" y="10"/>
                  </a:lnTo>
                  <a:lnTo>
                    <a:pt x="6" y="7"/>
                  </a:lnTo>
                  <a:lnTo>
                    <a:pt x="10" y="3"/>
                  </a:lnTo>
                  <a:lnTo>
                    <a:pt x="13" y="3"/>
                  </a:lnTo>
                  <a:lnTo>
                    <a:pt x="19" y="0"/>
                  </a:lnTo>
                  <a:lnTo>
                    <a:pt x="22" y="0"/>
                  </a:lnTo>
                </a:path>
              </a:pathLst>
            </a:custGeom>
            <a:noFill/>
            <a:ln w="0">
              <a:solidFill>
                <a:srgbClr val="000000"/>
              </a:solidFill>
              <a:round/>
              <a:headEnd/>
              <a:tailEnd/>
            </a:ln>
          </p:spPr>
          <p:txBody>
            <a:bodyPr/>
            <a:lstStyle/>
            <a:p>
              <a:endParaRPr lang="en-US"/>
            </a:p>
          </p:txBody>
        </p:sp>
        <p:sp>
          <p:nvSpPr>
            <p:cNvPr id="32106" name="Freeform 538"/>
            <p:cNvSpPr>
              <a:spLocks/>
            </p:cNvSpPr>
            <p:nvPr/>
          </p:nvSpPr>
          <p:spPr bwMode="auto">
            <a:xfrm>
              <a:off x="4726" y="3467"/>
              <a:ext cx="62" cy="63"/>
            </a:xfrm>
            <a:custGeom>
              <a:avLst/>
              <a:gdLst>
                <a:gd name="T0" fmla="*/ 23 w 45"/>
                <a:gd name="T1" fmla="*/ 0 h 45"/>
                <a:gd name="T2" fmla="*/ 29 w 45"/>
                <a:gd name="T3" fmla="*/ 0 h 45"/>
                <a:gd name="T4" fmla="*/ 33 w 45"/>
                <a:gd name="T5" fmla="*/ 4 h 45"/>
                <a:gd name="T6" fmla="*/ 36 w 45"/>
                <a:gd name="T7" fmla="*/ 4 h 45"/>
                <a:gd name="T8" fmla="*/ 39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3 h 45"/>
                <a:gd name="T22" fmla="*/ 42 w 45"/>
                <a:gd name="T23" fmla="*/ 36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6 w 45"/>
                <a:gd name="T37" fmla="*/ 42 h 45"/>
                <a:gd name="T38" fmla="*/ 13 w 45"/>
                <a:gd name="T39" fmla="*/ 42 h 45"/>
                <a:gd name="T40" fmla="*/ 10 w 45"/>
                <a:gd name="T41" fmla="*/ 39 h 45"/>
                <a:gd name="T42" fmla="*/ 7 w 45"/>
                <a:gd name="T43" fmla="*/ 36 h 45"/>
                <a:gd name="T44" fmla="*/ 4 w 45"/>
                <a:gd name="T45" fmla="*/ 33 h 45"/>
                <a:gd name="T46" fmla="*/ 4 w 45"/>
                <a:gd name="T47" fmla="*/ 26 h 45"/>
                <a:gd name="T48" fmla="*/ 0 w 45"/>
                <a:gd name="T49" fmla="*/ 23 h 45"/>
                <a:gd name="T50" fmla="*/ 4 w 45"/>
                <a:gd name="T51" fmla="*/ 20 h 45"/>
                <a:gd name="T52" fmla="*/ 4 w 45"/>
                <a:gd name="T53" fmla="*/ 13 h 45"/>
                <a:gd name="T54" fmla="*/ 7 w 45"/>
                <a:gd name="T55" fmla="*/ 10 h 45"/>
                <a:gd name="T56" fmla="*/ 10 w 45"/>
                <a:gd name="T57" fmla="*/ 7 h 45"/>
                <a:gd name="T58" fmla="*/ 13 w 45"/>
                <a:gd name="T59" fmla="*/ 4 h 45"/>
                <a:gd name="T60" fmla="*/ 16 w 45"/>
                <a:gd name="T61" fmla="*/ 4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4"/>
                  </a:lnTo>
                  <a:lnTo>
                    <a:pt x="36" y="4"/>
                  </a:lnTo>
                  <a:lnTo>
                    <a:pt x="39" y="7"/>
                  </a:lnTo>
                  <a:lnTo>
                    <a:pt x="42" y="10"/>
                  </a:lnTo>
                  <a:lnTo>
                    <a:pt x="45" y="13"/>
                  </a:lnTo>
                  <a:lnTo>
                    <a:pt x="45" y="20"/>
                  </a:lnTo>
                  <a:lnTo>
                    <a:pt x="45" y="23"/>
                  </a:lnTo>
                  <a:lnTo>
                    <a:pt x="45" y="26"/>
                  </a:lnTo>
                  <a:lnTo>
                    <a:pt x="45" y="33"/>
                  </a:lnTo>
                  <a:lnTo>
                    <a:pt x="42" y="36"/>
                  </a:lnTo>
                  <a:lnTo>
                    <a:pt x="39" y="39"/>
                  </a:lnTo>
                  <a:lnTo>
                    <a:pt x="36" y="42"/>
                  </a:lnTo>
                  <a:lnTo>
                    <a:pt x="33" y="42"/>
                  </a:lnTo>
                  <a:lnTo>
                    <a:pt x="29" y="45"/>
                  </a:lnTo>
                  <a:lnTo>
                    <a:pt x="23" y="45"/>
                  </a:lnTo>
                  <a:lnTo>
                    <a:pt x="20" y="45"/>
                  </a:lnTo>
                  <a:lnTo>
                    <a:pt x="16" y="42"/>
                  </a:lnTo>
                  <a:lnTo>
                    <a:pt x="13" y="42"/>
                  </a:lnTo>
                  <a:lnTo>
                    <a:pt x="10" y="39"/>
                  </a:lnTo>
                  <a:lnTo>
                    <a:pt x="7" y="36"/>
                  </a:lnTo>
                  <a:lnTo>
                    <a:pt x="4" y="33"/>
                  </a:lnTo>
                  <a:lnTo>
                    <a:pt x="4" y="26"/>
                  </a:lnTo>
                  <a:lnTo>
                    <a:pt x="0" y="23"/>
                  </a:lnTo>
                  <a:lnTo>
                    <a:pt x="4" y="20"/>
                  </a:lnTo>
                  <a:lnTo>
                    <a:pt x="4" y="13"/>
                  </a:lnTo>
                  <a:lnTo>
                    <a:pt x="7" y="10"/>
                  </a:lnTo>
                  <a:lnTo>
                    <a:pt x="10" y="7"/>
                  </a:lnTo>
                  <a:lnTo>
                    <a:pt x="13" y="4"/>
                  </a:lnTo>
                  <a:lnTo>
                    <a:pt x="16" y="4"/>
                  </a:lnTo>
                  <a:lnTo>
                    <a:pt x="20" y="0"/>
                  </a:lnTo>
                  <a:lnTo>
                    <a:pt x="23" y="0"/>
                  </a:lnTo>
                  <a:close/>
                </a:path>
              </a:pathLst>
            </a:custGeom>
            <a:solidFill>
              <a:srgbClr val="FF0000"/>
            </a:solidFill>
            <a:ln w="9525">
              <a:noFill/>
              <a:round/>
              <a:headEnd/>
              <a:tailEnd/>
            </a:ln>
          </p:spPr>
          <p:txBody>
            <a:bodyPr/>
            <a:lstStyle/>
            <a:p>
              <a:endParaRPr lang="en-US"/>
            </a:p>
          </p:txBody>
        </p:sp>
        <p:sp>
          <p:nvSpPr>
            <p:cNvPr id="32107" name="Freeform 539"/>
            <p:cNvSpPr>
              <a:spLocks/>
            </p:cNvSpPr>
            <p:nvPr/>
          </p:nvSpPr>
          <p:spPr bwMode="auto">
            <a:xfrm>
              <a:off x="4726" y="3467"/>
              <a:ext cx="62" cy="63"/>
            </a:xfrm>
            <a:custGeom>
              <a:avLst/>
              <a:gdLst>
                <a:gd name="T0" fmla="*/ 23 w 45"/>
                <a:gd name="T1" fmla="*/ 0 h 45"/>
                <a:gd name="T2" fmla="*/ 29 w 45"/>
                <a:gd name="T3" fmla="*/ 0 h 45"/>
                <a:gd name="T4" fmla="*/ 33 w 45"/>
                <a:gd name="T5" fmla="*/ 4 h 45"/>
                <a:gd name="T6" fmla="*/ 36 w 45"/>
                <a:gd name="T7" fmla="*/ 4 h 45"/>
                <a:gd name="T8" fmla="*/ 39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3 h 45"/>
                <a:gd name="T22" fmla="*/ 42 w 45"/>
                <a:gd name="T23" fmla="*/ 36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6 w 45"/>
                <a:gd name="T37" fmla="*/ 42 h 45"/>
                <a:gd name="T38" fmla="*/ 13 w 45"/>
                <a:gd name="T39" fmla="*/ 42 h 45"/>
                <a:gd name="T40" fmla="*/ 10 w 45"/>
                <a:gd name="T41" fmla="*/ 39 h 45"/>
                <a:gd name="T42" fmla="*/ 7 w 45"/>
                <a:gd name="T43" fmla="*/ 36 h 45"/>
                <a:gd name="T44" fmla="*/ 4 w 45"/>
                <a:gd name="T45" fmla="*/ 33 h 45"/>
                <a:gd name="T46" fmla="*/ 4 w 45"/>
                <a:gd name="T47" fmla="*/ 26 h 45"/>
                <a:gd name="T48" fmla="*/ 0 w 45"/>
                <a:gd name="T49" fmla="*/ 23 h 45"/>
                <a:gd name="T50" fmla="*/ 4 w 45"/>
                <a:gd name="T51" fmla="*/ 20 h 45"/>
                <a:gd name="T52" fmla="*/ 4 w 45"/>
                <a:gd name="T53" fmla="*/ 13 h 45"/>
                <a:gd name="T54" fmla="*/ 7 w 45"/>
                <a:gd name="T55" fmla="*/ 10 h 45"/>
                <a:gd name="T56" fmla="*/ 10 w 45"/>
                <a:gd name="T57" fmla="*/ 7 h 45"/>
                <a:gd name="T58" fmla="*/ 13 w 45"/>
                <a:gd name="T59" fmla="*/ 4 h 45"/>
                <a:gd name="T60" fmla="*/ 16 w 45"/>
                <a:gd name="T61" fmla="*/ 4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4"/>
                  </a:lnTo>
                  <a:lnTo>
                    <a:pt x="36" y="4"/>
                  </a:lnTo>
                  <a:lnTo>
                    <a:pt x="39" y="7"/>
                  </a:lnTo>
                  <a:lnTo>
                    <a:pt x="42" y="10"/>
                  </a:lnTo>
                  <a:lnTo>
                    <a:pt x="45" y="13"/>
                  </a:lnTo>
                  <a:lnTo>
                    <a:pt x="45" y="20"/>
                  </a:lnTo>
                  <a:lnTo>
                    <a:pt x="45" y="23"/>
                  </a:lnTo>
                  <a:lnTo>
                    <a:pt x="45" y="26"/>
                  </a:lnTo>
                  <a:lnTo>
                    <a:pt x="45" y="33"/>
                  </a:lnTo>
                  <a:lnTo>
                    <a:pt x="42" y="36"/>
                  </a:lnTo>
                  <a:lnTo>
                    <a:pt x="39" y="39"/>
                  </a:lnTo>
                  <a:lnTo>
                    <a:pt x="36" y="42"/>
                  </a:lnTo>
                  <a:lnTo>
                    <a:pt x="33" y="42"/>
                  </a:lnTo>
                  <a:lnTo>
                    <a:pt x="29" y="45"/>
                  </a:lnTo>
                  <a:lnTo>
                    <a:pt x="23" y="45"/>
                  </a:lnTo>
                  <a:lnTo>
                    <a:pt x="20" y="45"/>
                  </a:lnTo>
                  <a:lnTo>
                    <a:pt x="16" y="42"/>
                  </a:lnTo>
                  <a:lnTo>
                    <a:pt x="13" y="42"/>
                  </a:lnTo>
                  <a:lnTo>
                    <a:pt x="10" y="39"/>
                  </a:lnTo>
                  <a:lnTo>
                    <a:pt x="7" y="36"/>
                  </a:lnTo>
                  <a:lnTo>
                    <a:pt x="4" y="33"/>
                  </a:lnTo>
                  <a:lnTo>
                    <a:pt x="4" y="26"/>
                  </a:lnTo>
                  <a:lnTo>
                    <a:pt x="0" y="23"/>
                  </a:lnTo>
                  <a:lnTo>
                    <a:pt x="4" y="20"/>
                  </a:lnTo>
                  <a:lnTo>
                    <a:pt x="4" y="13"/>
                  </a:lnTo>
                  <a:lnTo>
                    <a:pt x="7" y="10"/>
                  </a:lnTo>
                  <a:lnTo>
                    <a:pt x="10" y="7"/>
                  </a:lnTo>
                  <a:lnTo>
                    <a:pt x="13" y="4"/>
                  </a:lnTo>
                  <a:lnTo>
                    <a:pt x="16" y="4"/>
                  </a:lnTo>
                  <a:lnTo>
                    <a:pt x="20" y="0"/>
                  </a:lnTo>
                  <a:lnTo>
                    <a:pt x="23" y="0"/>
                  </a:lnTo>
                </a:path>
              </a:pathLst>
            </a:custGeom>
            <a:solidFill>
              <a:srgbClr val="FFFF00"/>
            </a:solidFill>
            <a:ln w="12700">
              <a:solidFill>
                <a:srgbClr val="000000"/>
              </a:solidFill>
              <a:round/>
              <a:headEnd/>
              <a:tailEnd/>
            </a:ln>
          </p:spPr>
          <p:txBody>
            <a:bodyPr/>
            <a:lstStyle/>
            <a:p>
              <a:endParaRPr lang="en-US"/>
            </a:p>
          </p:txBody>
        </p:sp>
        <p:sp>
          <p:nvSpPr>
            <p:cNvPr id="32108" name="Freeform 540"/>
            <p:cNvSpPr>
              <a:spLocks/>
            </p:cNvSpPr>
            <p:nvPr/>
          </p:nvSpPr>
          <p:spPr bwMode="auto">
            <a:xfrm>
              <a:off x="4713" y="3467"/>
              <a:ext cx="62" cy="59"/>
            </a:xfrm>
            <a:custGeom>
              <a:avLst/>
              <a:gdLst>
                <a:gd name="T0" fmla="*/ 22 w 45"/>
                <a:gd name="T1" fmla="*/ 0 h 42"/>
                <a:gd name="T2" fmla="*/ 25 w 45"/>
                <a:gd name="T3" fmla="*/ 0 h 42"/>
                <a:gd name="T4" fmla="*/ 32 w 45"/>
                <a:gd name="T5" fmla="*/ 0 h 42"/>
                <a:gd name="T6" fmla="*/ 35 w 45"/>
                <a:gd name="T7" fmla="*/ 4 h 42"/>
                <a:gd name="T8" fmla="*/ 38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3 h 42"/>
                <a:gd name="T24" fmla="*/ 38 w 45"/>
                <a:gd name="T25" fmla="*/ 36 h 42"/>
                <a:gd name="T26" fmla="*/ 35 w 45"/>
                <a:gd name="T27" fmla="*/ 39 h 42"/>
                <a:gd name="T28" fmla="*/ 32 w 45"/>
                <a:gd name="T29" fmla="*/ 42 h 42"/>
                <a:gd name="T30" fmla="*/ 25 w 45"/>
                <a:gd name="T31" fmla="*/ 42 h 42"/>
                <a:gd name="T32" fmla="*/ 22 w 45"/>
                <a:gd name="T33" fmla="*/ 42 h 42"/>
                <a:gd name="T34" fmla="*/ 16 w 45"/>
                <a:gd name="T35" fmla="*/ 42 h 42"/>
                <a:gd name="T36" fmla="*/ 13 w 45"/>
                <a:gd name="T37" fmla="*/ 42 h 42"/>
                <a:gd name="T38" fmla="*/ 9 w 45"/>
                <a:gd name="T39" fmla="*/ 39 h 42"/>
                <a:gd name="T40" fmla="*/ 6 w 45"/>
                <a:gd name="T41" fmla="*/ 36 h 42"/>
                <a:gd name="T42" fmla="*/ 3 w 45"/>
                <a:gd name="T43" fmla="*/ 33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9 w 45"/>
                <a:gd name="T59" fmla="*/ 4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32" y="0"/>
                  </a:lnTo>
                  <a:lnTo>
                    <a:pt x="35" y="4"/>
                  </a:lnTo>
                  <a:lnTo>
                    <a:pt x="38" y="7"/>
                  </a:lnTo>
                  <a:lnTo>
                    <a:pt x="42" y="10"/>
                  </a:lnTo>
                  <a:lnTo>
                    <a:pt x="42" y="13"/>
                  </a:lnTo>
                  <a:lnTo>
                    <a:pt x="45" y="16"/>
                  </a:lnTo>
                  <a:lnTo>
                    <a:pt x="45" y="20"/>
                  </a:lnTo>
                  <a:lnTo>
                    <a:pt x="45" y="26"/>
                  </a:lnTo>
                  <a:lnTo>
                    <a:pt x="42" y="29"/>
                  </a:lnTo>
                  <a:lnTo>
                    <a:pt x="42" y="33"/>
                  </a:lnTo>
                  <a:lnTo>
                    <a:pt x="38" y="36"/>
                  </a:lnTo>
                  <a:lnTo>
                    <a:pt x="35" y="39"/>
                  </a:lnTo>
                  <a:lnTo>
                    <a:pt x="32" y="42"/>
                  </a:lnTo>
                  <a:lnTo>
                    <a:pt x="25" y="42"/>
                  </a:lnTo>
                  <a:lnTo>
                    <a:pt x="22" y="42"/>
                  </a:lnTo>
                  <a:lnTo>
                    <a:pt x="16" y="42"/>
                  </a:lnTo>
                  <a:lnTo>
                    <a:pt x="13" y="42"/>
                  </a:lnTo>
                  <a:lnTo>
                    <a:pt x="9" y="39"/>
                  </a:lnTo>
                  <a:lnTo>
                    <a:pt x="6" y="36"/>
                  </a:lnTo>
                  <a:lnTo>
                    <a:pt x="3" y="33"/>
                  </a:lnTo>
                  <a:lnTo>
                    <a:pt x="3" y="29"/>
                  </a:lnTo>
                  <a:lnTo>
                    <a:pt x="0" y="26"/>
                  </a:lnTo>
                  <a:lnTo>
                    <a:pt x="0" y="20"/>
                  </a:lnTo>
                  <a:lnTo>
                    <a:pt x="0" y="16"/>
                  </a:lnTo>
                  <a:lnTo>
                    <a:pt x="3" y="13"/>
                  </a:lnTo>
                  <a:lnTo>
                    <a:pt x="3" y="10"/>
                  </a:lnTo>
                  <a:lnTo>
                    <a:pt x="6" y="7"/>
                  </a:lnTo>
                  <a:lnTo>
                    <a:pt x="9" y="4"/>
                  </a:lnTo>
                  <a:lnTo>
                    <a:pt x="13" y="0"/>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109" name="Freeform 541"/>
            <p:cNvSpPr>
              <a:spLocks/>
            </p:cNvSpPr>
            <p:nvPr/>
          </p:nvSpPr>
          <p:spPr bwMode="auto">
            <a:xfrm>
              <a:off x="4713" y="3467"/>
              <a:ext cx="62" cy="59"/>
            </a:xfrm>
            <a:custGeom>
              <a:avLst/>
              <a:gdLst>
                <a:gd name="T0" fmla="*/ 22 w 45"/>
                <a:gd name="T1" fmla="*/ 0 h 42"/>
                <a:gd name="T2" fmla="*/ 25 w 45"/>
                <a:gd name="T3" fmla="*/ 0 h 42"/>
                <a:gd name="T4" fmla="*/ 32 w 45"/>
                <a:gd name="T5" fmla="*/ 0 h 42"/>
                <a:gd name="T6" fmla="*/ 35 w 45"/>
                <a:gd name="T7" fmla="*/ 4 h 42"/>
                <a:gd name="T8" fmla="*/ 38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3 h 42"/>
                <a:gd name="T24" fmla="*/ 38 w 45"/>
                <a:gd name="T25" fmla="*/ 36 h 42"/>
                <a:gd name="T26" fmla="*/ 35 w 45"/>
                <a:gd name="T27" fmla="*/ 39 h 42"/>
                <a:gd name="T28" fmla="*/ 32 w 45"/>
                <a:gd name="T29" fmla="*/ 42 h 42"/>
                <a:gd name="T30" fmla="*/ 25 w 45"/>
                <a:gd name="T31" fmla="*/ 42 h 42"/>
                <a:gd name="T32" fmla="*/ 22 w 45"/>
                <a:gd name="T33" fmla="*/ 42 h 42"/>
                <a:gd name="T34" fmla="*/ 16 w 45"/>
                <a:gd name="T35" fmla="*/ 42 h 42"/>
                <a:gd name="T36" fmla="*/ 13 w 45"/>
                <a:gd name="T37" fmla="*/ 42 h 42"/>
                <a:gd name="T38" fmla="*/ 9 w 45"/>
                <a:gd name="T39" fmla="*/ 39 h 42"/>
                <a:gd name="T40" fmla="*/ 6 w 45"/>
                <a:gd name="T41" fmla="*/ 36 h 42"/>
                <a:gd name="T42" fmla="*/ 3 w 45"/>
                <a:gd name="T43" fmla="*/ 33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9 w 45"/>
                <a:gd name="T59" fmla="*/ 4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32" y="0"/>
                  </a:lnTo>
                  <a:lnTo>
                    <a:pt x="35" y="4"/>
                  </a:lnTo>
                  <a:lnTo>
                    <a:pt x="38" y="7"/>
                  </a:lnTo>
                  <a:lnTo>
                    <a:pt x="42" y="10"/>
                  </a:lnTo>
                  <a:lnTo>
                    <a:pt x="42" y="13"/>
                  </a:lnTo>
                  <a:lnTo>
                    <a:pt x="45" y="16"/>
                  </a:lnTo>
                  <a:lnTo>
                    <a:pt x="45" y="20"/>
                  </a:lnTo>
                  <a:lnTo>
                    <a:pt x="45" y="26"/>
                  </a:lnTo>
                  <a:lnTo>
                    <a:pt x="42" y="29"/>
                  </a:lnTo>
                  <a:lnTo>
                    <a:pt x="42" y="33"/>
                  </a:lnTo>
                  <a:lnTo>
                    <a:pt x="38" y="36"/>
                  </a:lnTo>
                  <a:lnTo>
                    <a:pt x="35" y="39"/>
                  </a:lnTo>
                  <a:lnTo>
                    <a:pt x="32" y="42"/>
                  </a:lnTo>
                  <a:lnTo>
                    <a:pt x="25" y="42"/>
                  </a:lnTo>
                  <a:lnTo>
                    <a:pt x="22" y="42"/>
                  </a:lnTo>
                  <a:lnTo>
                    <a:pt x="16" y="42"/>
                  </a:lnTo>
                  <a:lnTo>
                    <a:pt x="13" y="42"/>
                  </a:lnTo>
                  <a:lnTo>
                    <a:pt x="9" y="39"/>
                  </a:lnTo>
                  <a:lnTo>
                    <a:pt x="6" y="36"/>
                  </a:lnTo>
                  <a:lnTo>
                    <a:pt x="3" y="33"/>
                  </a:lnTo>
                  <a:lnTo>
                    <a:pt x="3" y="29"/>
                  </a:lnTo>
                  <a:lnTo>
                    <a:pt x="0" y="26"/>
                  </a:lnTo>
                  <a:lnTo>
                    <a:pt x="0" y="20"/>
                  </a:lnTo>
                  <a:lnTo>
                    <a:pt x="0" y="16"/>
                  </a:lnTo>
                  <a:lnTo>
                    <a:pt x="3" y="13"/>
                  </a:lnTo>
                  <a:lnTo>
                    <a:pt x="3" y="10"/>
                  </a:lnTo>
                  <a:lnTo>
                    <a:pt x="6" y="7"/>
                  </a:lnTo>
                  <a:lnTo>
                    <a:pt x="9" y="4"/>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110" name="Freeform 542"/>
            <p:cNvSpPr>
              <a:spLocks/>
            </p:cNvSpPr>
            <p:nvPr/>
          </p:nvSpPr>
          <p:spPr bwMode="auto">
            <a:xfrm>
              <a:off x="4673" y="3504"/>
              <a:ext cx="62" cy="63"/>
            </a:xfrm>
            <a:custGeom>
              <a:avLst/>
              <a:gdLst>
                <a:gd name="T0" fmla="*/ 22 w 45"/>
                <a:gd name="T1" fmla="*/ 0 h 45"/>
                <a:gd name="T2" fmla="*/ 29 w 45"/>
                <a:gd name="T3" fmla="*/ 0 h 45"/>
                <a:gd name="T4" fmla="*/ 32 w 45"/>
                <a:gd name="T5" fmla="*/ 3 h 45"/>
                <a:gd name="T6" fmla="*/ 35 w 45"/>
                <a:gd name="T7" fmla="*/ 3 h 45"/>
                <a:gd name="T8" fmla="*/ 38 w 45"/>
                <a:gd name="T9" fmla="*/ 7 h 45"/>
                <a:gd name="T10" fmla="*/ 42 w 45"/>
                <a:gd name="T11" fmla="*/ 10 h 45"/>
                <a:gd name="T12" fmla="*/ 45 w 45"/>
                <a:gd name="T13" fmla="*/ 13 h 45"/>
                <a:gd name="T14" fmla="*/ 45 w 45"/>
                <a:gd name="T15" fmla="*/ 19 h 45"/>
                <a:gd name="T16" fmla="*/ 45 w 45"/>
                <a:gd name="T17" fmla="*/ 23 h 45"/>
                <a:gd name="T18" fmla="*/ 45 w 45"/>
                <a:gd name="T19" fmla="*/ 26 h 45"/>
                <a:gd name="T20" fmla="*/ 45 w 45"/>
                <a:gd name="T21" fmla="*/ 32 h 45"/>
                <a:gd name="T22" fmla="*/ 42 w 45"/>
                <a:gd name="T23" fmla="*/ 35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5 h 45"/>
                <a:gd name="T44" fmla="*/ 3 w 45"/>
                <a:gd name="T45" fmla="*/ 32 h 45"/>
                <a:gd name="T46" fmla="*/ 3 w 45"/>
                <a:gd name="T47" fmla="*/ 26 h 45"/>
                <a:gd name="T48" fmla="*/ 0 w 45"/>
                <a:gd name="T49" fmla="*/ 23 h 45"/>
                <a:gd name="T50" fmla="*/ 3 w 45"/>
                <a:gd name="T51" fmla="*/ 19 h 45"/>
                <a:gd name="T52" fmla="*/ 3 w 45"/>
                <a:gd name="T53" fmla="*/ 13 h 45"/>
                <a:gd name="T54" fmla="*/ 6 w 45"/>
                <a:gd name="T55" fmla="*/ 10 h 45"/>
                <a:gd name="T56" fmla="*/ 6 w 45"/>
                <a:gd name="T57" fmla="*/ 7 h 45"/>
                <a:gd name="T58" fmla="*/ 9 w 45"/>
                <a:gd name="T59" fmla="*/ 3 h 45"/>
                <a:gd name="T60" fmla="*/ 16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3"/>
                  </a:lnTo>
                  <a:lnTo>
                    <a:pt x="35" y="3"/>
                  </a:lnTo>
                  <a:lnTo>
                    <a:pt x="38" y="7"/>
                  </a:lnTo>
                  <a:lnTo>
                    <a:pt x="42" y="10"/>
                  </a:lnTo>
                  <a:lnTo>
                    <a:pt x="45" y="13"/>
                  </a:lnTo>
                  <a:lnTo>
                    <a:pt x="45" y="19"/>
                  </a:lnTo>
                  <a:lnTo>
                    <a:pt x="45" y="23"/>
                  </a:lnTo>
                  <a:lnTo>
                    <a:pt x="45" y="26"/>
                  </a:lnTo>
                  <a:lnTo>
                    <a:pt x="45" y="32"/>
                  </a:lnTo>
                  <a:lnTo>
                    <a:pt x="42" y="35"/>
                  </a:lnTo>
                  <a:lnTo>
                    <a:pt x="38" y="39"/>
                  </a:lnTo>
                  <a:lnTo>
                    <a:pt x="35" y="42"/>
                  </a:lnTo>
                  <a:lnTo>
                    <a:pt x="32" y="42"/>
                  </a:lnTo>
                  <a:lnTo>
                    <a:pt x="29" y="45"/>
                  </a:lnTo>
                  <a:lnTo>
                    <a:pt x="22" y="45"/>
                  </a:lnTo>
                  <a:lnTo>
                    <a:pt x="19" y="45"/>
                  </a:lnTo>
                  <a:lnTo>
                    <a:pt x="16" y="42"/>
                  </a:lnTo>
                  <a:lnTo>
                    <a:pt x="9" y="42"/>
                  </a:lnTo>
                  <a:lnTo>
                    <a:pt x="6" y="39"/>
                  </a:lnTo>
                  <a:lnTo>
                    <a:pt x="6" y="35"/>
                  </a:lnTo>
                  <a:lnTo>
                    <a:pt x="3" y="32"/>
                  </a:lnTo>
                  <a:lnTo>
                    <a:pt x="3" y="26"/>
                  </a:lnTo>
                  <a:lnTo>
                    <a:pt x="0" y="23"/>
                  </a:lnTo>
                  <a:lnTo>
                    <a:pt x="3" y="19"/>
                  </a:lnTo>
                  <a:lnTo>
                    <a:pt x="3" y="13"/>
                  </a:lnTo>
                  <a:lnTo>
                    <a:pt x="6" y="10"/>
                  </a:lnTo>
                  <a:lnTo>
                    <a:pt x="6" y="7"/>
                  </a:lnTo>
                  <a:lnTo>
                    <a:pt x="9" y="3"/>
                  </a:lnTo>
                  <a:lnTo>
                    <a:pt x="16" y="3"/>
                  </a:lnTo>
                  <a:lnTo>
                    <a:pt x="19" y="0"/>
                  </a:lnTo>
                  <a:lnTo>
                    <a:pt x="22" y="0"/>
                  </a:lnTo>
                  <a:close/>
                </a:path>
              </a:pathLst>
            </a:custGeom>
            <a:solidFill>
              <a:srgbClr val="FFFF00"/>
            </a:solidFill>
            <a:ln w="9525">
              <a:noFill/>
              <a:round/>
              <a:headEnd/>
              <a:tailEnd/>
            </a:ln>
          </p:spPr>
          <p:txBody>
            <a:bodyPr/>
            <a:lstStyle/>
            <a:p>
              <a:endParaRPr lang="en-US"/>
            </a:p>
          </p:txBody>
        </p:sp>
        <p:sp>
          <p:nvSpPr>
            <p:cNvPr id="32111" name="Freeform 543"/>
            <p:cNvSpPr>
              <a:spLocks/>
            </p:cNvSpPr>
            <p:nvPr/>
          </p:nvSpPr>
          <p:spPr bwMode="auto">
            <a:xfrm>
              <a:off x="4673" y="3504"/>
              <a:ext cx="62" cy="63"/>
            </a:xfrm>
            <a:custGeom>
              <a:avLst/>
              <a:gdLst>
                <a:gd name="T0" fmla="*/ 22 w 45"/>
                <a:gd name="T1" fmla="*/ 0 h 45"/>
                <a:gd name="T2" fmla="*/ 29 w 45"/>
                <a:gd name="T3" fmla="*/ 0 h 45"/>
                <a:gd name="T4" fmla="*/ 32 w 45"/>
                <a:gd name="T5" fmla="*/ 3 h 45"/>
                <a:gd name="T6" fmla="*/ 35 w 45"/>
                <a:gd name="T7" fmla="*/ 3 h 45"/>
                <a:gd name="T8" fmla="*/ 38 w 45"/>
                <a:gd name="T9" fmla="*/ 7 h 45"/>
                <a:gd name="T10" fmla="*/ 42 w 45"/>
                <a:gd name="T11" fmla="*/ 10 h 45"/>
                <a:gd name="T12" fmla="*/ 45 w 45"/>
                <a:gd name="T13" fmla="*/ 13 h 45"/>
                <a:gd name="T14" fmla="*/ 45 w 45"/>
                <a:gd name="T15" fmla="*/ 19 h 45"/>
                <a:gd name="T16" fmla="*/ 45 w 45"/>
                <a:gd name="T17" fmla="*/ 23 h 45"/>
                <a:gd name="T18" fmla="*/ 45 w 45"/>
                <a:gd name="T19" fmla="*/ 26 h 45"/>
                <a:gd name="T20" fmla="*/ 45 w 45"/>
                <a:gd name="T21" fmla="*/ 32 h 45"/>
                <a:gd name="T22" fmla="*/ 42 w 45"/>
                <a:gd name="T23" fmla="*/ 35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5 h 45"/>
                <a:gd name="T44" fmla="*/ 3 w 45"/>
                <a:gd name="T45" fmla="*/ 32 h 45"/>
                <a:gd name="T46" fmla="*/ 3 w 45"/>
                <a:gd name="T47" fmla="*/ 26 h 45"/>
                <a:gd name="T48" fmla="*/ 0 w 45"/>
                <a:gd name="T49" fmla="*/ 23 h 45"/>
                <a:gd name="T50" fmla="*/ 3 w 45"/>
                <a:gd name="T51" fmla="*/ 19 h 45"/>
                <a:gd name="T52" fmla="*/ 3 w 45"/>
                <a:gd name="T53" fmla="*/ 13 h 45"/>
                <a:gd name="T54" fmla="*/ 6 w 45"/>
                <a:gd name="T55" fmla="*/ 10 h 45"/>
                <a:gd name="T56" fmla="*/ 6 w 45"/>
                <a:gd name="T57" fmla="*/ 7 h 45"/>
                <a:gd name="T58" fmla="*/ 9 w 45"/>
                <a:gd name="T59" fmla="*/ 3 h 45"/>
                <a:gd name="T60" fmla="*/ 16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3"/>
                  </a:lnTo>
                  <a:lnTo>
                    <a:pt x="35" y="3"/>
                  </a:lnTo>
                  <a:lnTo>
                    <a:pt x="38" y="7"/>
                  </a:lnTo>
                  <a:lnTo>
                    <a:pt x="42" y="10"/>
                  </a:lnTo>
                  <a:lnTo>
                    <a:pt x="45" y="13"/>
                  </a:lnTo>
                  <a:lnTo>
                    <a:pt x="45" y="19"/>
                  </a:lnTo>
                  <a:lnTo>
                    <a:pt x="45" y="23"/>
                  </a:lnTo>
                  <a:lnTo>
                    <a:pt x="45" y="26"/>
                  </a:lnTo>
                  <a:lnTo>
                    <a:pt x="45" y="32"/>
                  </a:lnTo>
                  <a:lnTo>
                    <a:pt x="42" y="35"/>
                  </a:lnTo>
                  <a:lnTo>
                    <a:pt x="38" y="39"/>
                  </a:lnTo>
                  <a:lnTo>
                    <a:pt x="35" y="42"/>
                  </a:lnTo>
                  <a:lnTo>
                    <a:pt x="32" y="42"/>
                  </a:lnTo>
                  <a:lnTo>
                    <a:pt x="29" y="45"/>
                  </a:lnTo>
                  <a:lnTo>
                    <a:pt x="22" y="45"/>
                  </a:lnTo>
                  <a:lnTo>
                    <a:pt x="19" y="45"/>
                  </a:lnTo>
                  <a:lnTo>
                    <a:pt x="16" y="42"/>
                  </a:lnTo>
                  <a:lnTo>
                    <a:pt x="9" y="42"/>
                  </a:lnTo>
                  <a:lnTo>
                    <a:pt x="6" y="39"/>
                  </a:lnTo>
                  <a:lnTo>
                    <a:pt x="6" y="35"/>
                  </a:lnTo>
                  <a:lnTo>
                    <a:pt x="3" y="32"/>
                  </a:lnTo>
                  <a:lnTo>
                    <a:pt x="3" y="26"/>
                  </a:lnTo>
                  <a:lnTo>
                    <a:pt x="0" y="23"/>
                  </a:lnTo>
                  <a:lnTo>
                    <a:pt x="3" y="19"/>
                  </a:lnTo>
                  <a:lnTo>
                    <a:pt x="3" y="13"/>
                  </a:lnTo>
                  <a:lnTo>
                    <a:pt x="6" y="10"/>
                  </a:lnTo>
                  <a:lnTo>
                    <a:pt x="6" y="7"/>
                  </a:lnTo>
                  <a:lnTo>
                    <a:pt x="9" y="3"/>
                  </a:lnTo>
                  <a:lnTo>
                    <a:pt x="16" y="3"/>
                  </a:lnTo>
                  <a:lnTo>
                    <a:pt x="19" y="0"/>
                  </a:lnTo>
                  <a:lnTo>
                    <a:pt x="22" y="0"/>
                  </a:lnTo>
                </a:path>
              </a:pathLst>
            </a:custGeom>
            <a:noFill/>
            <a:ln w="12700">
              <a:solidFill>
                <a:srgbClr val="000000"/>
              </a:solidFill>
              <a:round/>
              <a:headEnd/>
              <a:tailEnd/>
            </a:ln>
          </p:spPr>
          <p:txBody>
            <a:bodyPr/>
            <a:lstStyle/>
            <a:p>
              <a:endParaRPr lang="en-US"/>
            </a:p>
          </p:txBody>
        </p:sp>
        <p:sp>
          <p:nvSpPr>
            <p:cNvPr id="32112" name="Freeform 544"/>
            <p:cNvSpPr>
              <a:spLocks/>
            </p:cNvSpPr>
            <p:nvPr/>
          </p:nvSpPr>
          <p:spPr bwMode="auto">
            <a:xfrm>
              <a:off x="3178" y="2553"/>
              <a:ext cx="62" cy="59"/>
            </a:xfrm>
            <a:custGeom>
              <a:avLst/>
              <a:gdLst>
                <a:gd name="T0" fmla="*/ 23 w 45"/>
                <a:gd name="T1" fmla="*/ 0 h 42"/>
                <a:gd name="T2" fmla="*/ 26 w 45"/>
                <a:gd name="T3" fmla="*/ 0 h 42"/>
                <a:gd name="T4" fmla="*/ 32 w 45"/>
                <a:gd name="T5" fmla="*/ 0 h 42"/>
                <a:gd name="T6" fmla="*/ 35 w 45"/>
                <a:gd name="T7" fmla="*/ 4 h 42"/>
                <a:gd name="T8" fmla="*/ 39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10 w 45"/>
                <a:gd name="T59" fmla="*/ 4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5" y="4"/>
                  </a:lnTo>
                  <a:lnTo>
                    <a:pt x="39" y="7"/>
                  </a:lnTo>
                  <a:lnTo>
                    <a:pt x="42" y="10"/>
                  </a:lnTo>
                  <a:lnTo>
                    <a:pt x="42" y="13"/>
                  </a:lnTo>
                  <a:lnTo>
                    <a:pt x="45" y="16"/>
                  </a:lnTo>
                  <a:lnTo>
                    <a:pt x="45" y="20"/>
                  </a:lnTo>
                  <a:lnTo>
                    <a:pt x="45" y="26"/>
                  </a:lnTo>
                  <a:lnTo>
                    <a:pt x="42" y="29"/>
                  </a:lnTo>
                  <a:lnTo>
                    <a:pt x="42" y="32"/>
                  </a:lnTo>
                  <a:lnTo>
                    <a:pt x="39" y="36"/>
                  </a:lnTo>
                  <a:lnTo>
                    <a:pt x="35" y="39"/>
                  </a:lnTo>
                  <a:lnTo>
                    <a:pt x="32" y="42"/>
                  </a:lnTo>
                  <a:lnTo>
                    <a:pt x="26" y="42"/>
                  </a:lnTo>
                  <a:lnTo>
                    <a:pt x="23" y="42"/>
                  </a:lnTo>
                  <a:lnTo>
                    <a:pt x="19" y="42"/>
                  </a:lnTo>
                  <a:lnTo>
                    <a:pt x="13" y="42"/>
                  </a:lnTo>
                  <a:lnTo>
                    <a:pt x="10" y="39"/>
                  </a:lnTo>
                  <a:lnTo>
                    <a:pt x="6" y="36"/>
                  </a:lnTo>
                  <a:lnTo>
                    <a:pt x="3" y="32"/>
                  </a:lnTo>
                  <a:lnTo>
                    <a:pt x="3" y="29"/>
                  </a:lnTo>
                  <a:lnTo>
                    <a:pt x="0" y="26"/>
                  </a:lnTo>
                  <a:lnTo>
                    <a:pt x="0" y="20"/>
                  </a:lnTo>
                  <a:lnTo>
                    <a:pt x="0" y="16"/>
                  </a:lnTo>
                  <a:lnTo>
                    <a:pt x="3" y="13"/>
                  </a:lnTo>
                  <a:lnTo>
                    <a:pt x="3" y="10"/>
                  </a:lnTo>
                  <a:lnTo>
                    <a:pt x="6" y="7"/>
                  </a:lnTo>
                  <a:lnTo>
                    <a:pt x="10" y="4"/>
                  </a:lnTo>
                  <a:lnTo>
                    <a:pt x="13" y="0"/>
                  </a:lnTo>
                  <a:lnTo>
                    <a:pt x="19" y="0"/>
                  </a:lnTo>
                  <a:lnTo>
                    <a:pt x="23" y="0"/>
                  </a:lnTo>
                  <a:close/>
                </a:path>
              </a:pathLst>
            </a:custGeom>
            <a:solidFill>
              <a:srgbClr val="FFFF00"/>
            </a:solidFill>
            <a:ln w="9525">
              <a:noFill/>
              <a:round/>
              <a:headEnd/>
              <a:tailEnd/>
            </a:ln>
          </p:spPr>
          <p:txBody>
            <a:bodyPr/>
            <a:lstStyle/>
            <a:p>
              <a:endParaRPr lang="en-US"/>
            </a:p>
          </p:txBody>
        </p:sp>
        <p:sp>
          <p:nvSpPr>
            <p:cNvPr id="32113" name="Freeform 545"/>
            <p:cNvSpPr>
              <a:spLocks/>
            </p:cNvSpPr>
            <p:nvPr/>
          </p:nvSpPr>
          <p:spPr bwMode="auto">
            <a:xfrm>
              <a:off x="3178" y="2553"/>
              <a:ext cx="62" cy="59"/>
            </a:xfrm>
            <a:custGeom>
              <a:avLst/>
              <a:gdLst>
                <a:gd name="T0" fmla="*/ 23 w 45"/>
                <a:gd name="T1" fmla="*/ 0 h 42"/>
                <a:gd name="T2" fmla="*/ 26 w 45"/>
                <a:gd name="T3" fmla="*/ 0 h 42"/>
                <a:gd name="T4" fmla="*/ 32 w 45"/>
                <a:gd name="T5" fmla="*/ 0 h 42"/>
                <a:gd name="T6" fmla="*/ 35 w 45"/>
                <a:gd name="T7" fmla="*/ 4 h 42"/>
                <a:gd name="T8" fmla="*/ 39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10 w 45"/>
                <a:gd name="T59" fmla="*/ 4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5" y="4"/>
                  </a:lnTo>
                  <a:lnTo>
                    <a:pt x="39" y="7"/>
                  </a:lnTo>
                  <a:lnTo>
                    <a:pt x="42" y="10"/>
                  </a:lnTo>
                  <a:lnTo>
                    <a:pt x="42" y="13"/>
                  </a:lnTo>
                  <a:lnTo>
                    <a:pt x="45" y="16"/>
                  </a:lnTo>
                  <a:lnTo>
                    <a:pt x="45" y="20"/>
                  </a:lnTo>
                  <a:lnTo>
                    <a:pt x="45" y="26"/>
                  </a:lnTo>
                  <a:lnTo>
                    <a:pt x="42" y="29"/>
                  </a:lnTo>
                  <a:lnTo>
                    <a:pt x="42" y="32"/>
                  </a:lnTo>
                  <a:lnTo>
                    <a:pt x="39" y="36"/>
                  </a:lnTo>
                  <a:lnTo>
                    <a:pt x="35" y="39"/>
                  </a:lnTo>
                  <a:lnTo>
                    <a:pt x="32" y="42"/>
                  </a:lnTo>
                  <a:lnTo>
                    <a:pt x="26" y="42"/>
                  </a:lnTo>
                  <a:lnTo>
                    <a:pt x="23" y="42"/>
                  </a:lnTo>
                  <a:lnTo>
                    <a:pt x="19" y="42"/>
                  </a:lnTo>
                  <a:lnTo>
                    <a:pt x="13" y="42"/>
                  </a:lnTo>
                  <a:lnTo>
                    <a:pt x="10" y="39"/>
                  </a:lnTo>
                  <a:lnTo>
                    <a:pt x="6" y="36"/>
                  </a:lnTo>
                  <a:lnTo>
                    <a:pt x="3" y="32"/>
                  </a:lnTo>
                  <a:lnTo>
                    <a:pt x="3" y="29"/>
                  </a:lnTo>
                  <a:lnTo>
                    <a:pt x="0" y="26"/>
                  </a:lnTo>
                  <a:lnTo>
                    <a:pt x="0" y="20"/>
                  </a:lnTo>
                  <a:lnTo>
                    <a:pt x="0" y="16"/>
                  </a:lnTo>
                  <a:lnTo>
                    <a:pt x="3" y="13"/>
                  </a:lnTo>
                  <a:lnTo>
                    <a:pt x="3" y="10"/>
                  </a:lnTo>
                  <a:lnTo>
                    <a:pt x="6" y="7"/>
                  </a:lnTo>
                  <a:lnTo>
                    <a:pt x="10" y="4"/>
                  </a:lnTo>
                  <a:lnTo>
                    <a:pt x="13" y="0"/>
                  </a:lnTo>
                  <a:lnTo>
                    <a:pt x="19" y="0"/>
                  </a:lnTo>
                  <a:lnTo>
                    <a:pt x="23" y="0"/>
                  </a:lnTo>
                </a:path>
              </a:pathLst>
            </a:custGeom>
            <a:noFill/>
            <a:ln w="12700">
              <a:solidFill>
                <a:srgbClr val="000000"/>
              </a:solidFill>
              <a:round/>
              <a:headEnd/>
              <a:tailEnd/>
            </a:ln>
          </p:spPr>
          <p:txBody>
            <a:bodyPr/>
            <a:lstStyle/>
            <a:p>
              <a:endParaRPr lang="en-US"/>
            </a:p>
          </p:txBody>
        </p:sp>
        <p:sp>
          <p:nvSpPr>
            <p:cNvPr id="32114" name="Freeform 546"/>
            <p:cNvSpPr>
              <a:spLocks/>
            </p:cNvSpPr>
            <p:nvPr/>
          </p:nvSpPr>
          <p:spPr bwMode="auto">
            <a:xfrm>
              <a:off x="3138" y="2707"/>
              <a:ext cx="62" cy="63"/>
            </a:xfrm>
            <a:custGeom>
              <a:avLst/>
              <a:gdLst>
                <a:gd name="T0" fmla="*/ 23 w 45"/>
                <a:gd name="T1" fmla="*/ 0 h 45"/>
                <a:gd name="T2" fmla="*/ 29 w 45"/>
                <a:gd name="T3" fmla="*/ 0 h 45"/>
                <a:gd name="T4" fmla="*/ 32 w 45"/>
                <a:gd name="T5" fmla="*/ 0 h 45"/>
                <a:gd name="T6" fmla="*/ 35 w 45"/>
                <a:gd name="T7" fmla="*/ 3 h 45"/>
                <a:gd name="T8" fmla="*/ 39 w 45"/>
                <a:gd name="T9" fmla="*/ 6 h 45"/>
                <a:gd name="T10" fmla="*/ 42 w 45"/>
                <a:gd name="T11" fmla="*/ 9 h 45"/>
                <a:gd name="T12" fmla="*/ 45 w 45"/>
                <a:gd name="T13" fmla="*/ 13 h 45"/>
                <a:gd name="T14" fmla="*/ 45 w 45"/>
                <a:gd name="T15" fmla="*/ 16 h 45"/>
                <a:gd name="T16" fmla="*/ 45 w 45"/>
                <a:gd name="T17" fmla="*/ 22 h 45"/>
                <a:gd name="T18" fmla="*/ 45 w 45"/>
                <a:gd name="T19" fmla="*/ 25 h 45"/>
                <a:gd name="T20" fmla="*/ 45 w 45"/>
                <a:gd name="T21" fmla="*/ 29 h 45"/>
                <a:gd name="T22" fmla="*/ 42 w 45"/>
                <a:gd name="T23" fmla="*/ 35 h 45"/>
                <a:gd name="T24" fmla="*/ 39 w 45"/>
                <a:gd name="T25" fmla="*/ 38 h 45"/>
                <a:gd name="T26" fmla="*/ 35 w 45"/>
                <a:gd name="T27" fmla="*/ 38 h 45"/>
                <a:gd name="T28" fmla="*/ 32 w 45"/>
                <a:gd name="T29" fmla="*/ 42 h 45"/>
                <a:gd name="T30" fmla="*/ 29 w 45"/>
                <a:gd name="T31" fmla="*/ 45 h 45"/>
                <a:gd name="T32" fmla="*/ 23 w 45"/>
                <a:gd name="T33" fmla="*/ 45 h 45"/>
                <a:gd name="T34" fmla="*/ 19 w 45"/>
                <a:gd name="T35" fmla="*/ 45 h 45"/>
                <a:gd name="T36" fmla="*/ 16 w 45"/>
                <a:gd name="T37" fmla="*/ 42 h 45"/>
                <a:gd name="T38" fmla="*/ 10 w 45"/>
                <a:gd name="T39" fmla="*/ 38 h 45"/>
                <a:gd name="T40" fmla="*/ 6 w 45"/>
                <a:gd name="T41" fmla="*/ 38 h 45"/>
                <a:gd name="T42" fmla="*/ 6 w 45"/>
                <a:gd name="T43" fmla="*/ 35 h 45"/>
                <a:gd name="T44" fmla="*/ 3 w 45"/>
                <a:gd name="T45" fmla="*/ 29 h 45"/>
                <a:gd name="T46" fmla="*/ 0 w 45"/>
                <a:gd name="T47" fmla="*/ 25 h 45"/>
                <a:gd name="T48" fmla="*/ 0 w 45"/>
                <a:gd name="T49" fmla="*/ 22 h 45"/>
                <a:gd name="T50" fmla="*/ 0 w 45"/>
                <a:gd name="T51" fmla="*/ 16 h 45"/>
                <a:gd name="T52" fmla="*/ 3 w 45"/>
                <a:gd name="T53" fmla="*/ 13 h 45"/>
                <a:gd name="T54" fmla="*/ 6 w 45"/>
                <a:gd name="T55" fmla="*/ 9 h 45"/>
                <a:gd name="T56" fmla="*/ 6 w 45"/>
                <a:gd name="T57" fmla="*/ 6 h 45"/>
                <a:gd name="T58" fmla="*/ 10 w 45"/>
                <a:gd name="T59" fmla="*/ 3 h 45"/>
                <a:gd name="T60" fmla="*/ 16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5" y="3"/>
                  </a:lnTo>
                  <a:lnTo>
                    <a:pt x="39" y="6"/>
                  </a:lnTo>
                  <a:lnTo>
                    <a:pt x="42" y="9"/>
                  </a:lnTo>
                  <a:lnTo>
                    <a:pt x="45" y="13"/>
                  </a:lnTo>
                  <a:lnTo>
                    <a:pt x="45" y="16"/>
                  </a:lnTo>
                  <a:lnTo>
                    <a:pt x="45" y="22"/>
                  </a:lnTo>
                  <a:lnTo>
                    <a:pt x="45" y="25"/>
                  </a:lnTo>
                  <a:lnTo>
                    <a:pt x="45" y="29"/>
                  </a:lnTo>
                  <a:lnTo>
                    <a:pt x="42" y="35"/>
                  </a:lnTo>
                  <a:lnTo>
                    <a:pt x="39" y="38"/>
                  </a:lnTo>
                  <a:lnTo>
                    <a:pt x="35" y="38"/>
                  </a:lnTo>
                  <a:lnTo>
                    <a:pt x="32" y="42"/>
                  </a:lnTo>
                  <a:lnTo>
                    <a:pt x="29" y="45"/>
                  </a:lnTo>
                  <a:lnTo>
                    <a:pt x="23" y="45"/>
                  </a:lnTo>
                  <a:lnTo>
                    <a:pt x="19" y="45"/>
                  </a:lnTo>
                  <a:lnTo>
                    <a:pt x="16" y="42"/>
                  </a:lnTo>
                  <a:lnTo>
                    <a:pt x="10" y="38"/>
                  </a:lnTo>
                  <a:lnTo>
                    <a:pt x="6" y="38"/>
                  </a:lnTo>
                  <a:lnTo>
                    <a:pt x="6" y="35"/>
                  </a:lnTo>
                  <a:lnTo>
                    <a:pt x="3" y="29"/>
                  </a:lnTo>
                  <a:lnTo>
                    <a:pt x="0" y="25"/>
                  </a:lnTo>
                  <a:lnTo>
                    <a:pt x="0" y="22"/>
                  </a:lnTo>
                  <a:lnTo>
                    <a:pt x="0" y="16"/>
                  </a:lnTo>
                  <a:lnTo>
                    <a:pt x="3" y="13"/>
                  </a:lnTo>
                  <a:lnTo>
                    <a:pt x="6" y="9"/>
                  </a:lnTo>
                  <a:lnTo>
                    <a:pt x="6" y="6"/>
                  </a:lnTo>
                  <a:lnTo>
                    <a:pt x="10" y="3"/>
                  </a:lnTo>
                  <a:lnTo>
                    <a:pt x="16" y="0"/>
                  </a:lnTo>
                  <a:lnTo>
                    <a:pt x="19"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115" name="Freeform 547"/>
            <p:cNvSpPr>
              <a:spLocks/>
            </p:cNvSpPr>
            <p:nvPr/>
          </p:nvSpPr>
          <p:spPr bwMode="auto">
            <a:xfrm>
              <a:off x="3138" y="2707"/>
              <a:ext cx="62" cy="63"/>
            </a:xfrm>
            <a:custGeom>
              <a:avLst/>
              <a:gdLst>
                <a:gd name="T0" fmla="*/ 23 w 45"/>
                <a:gd name="T1" fmla="*/ 0 h 45"/>
                <a:gd name="T2" fmla="*/ 29 w 45"/>
                <a:gd name="T3" fmla="*/ 0 h 45"/>
                <a:gd name="T4" fmla="*/ 32 w 45"/>
                <a:gd name="T5" fmla="*/ 0 h 45"/>
                <a:gd name="T6" fmla="*/ 35 w 45"/>
                <a:gd name="T7" fmla="*/ 3 h 45"/>
                <a:gd name="T8" fmla="*/ 39 w 45"/>
                <a:gd name="T9" fmla="*/ 6 h 45"/>
                <a:gd name="T10" fmla="*/ 42 w 45"/>
                <a:gd name="T11" fmla="*/ 9 h 45"/>
                <a:gd name="T12" fmla="*/ 45 w 45"/>
                <a:gd name="T13" fmla="*/ 13 h 45"/>
                <a:gd name="T14" fmla="*/ 45 w 45"/>
                <a:gd name="T15" fmla="*/ 16 h 45"/>
                <a:gd name="T16" fmla="*/ 45 w 45"/>
                <a:gd name="T17" fmla="*/ 22 h 45"/>
                <a:gd name="T18" fmla="*/ 45 w 45"/>
                <a:gd name="T19" fmla="*/ 25 h 45"/>
                <a:gd name="T20" fmla="*/ 45 w 45"/>
                <a:gd name="T21" fmla="*/ 29 h 45"/>
                <a:gd name="T22" fmla="*/ 42 w 45"/>
                <a:gd name="T23" fmla="*/ 35 h 45"/>
                <a:gd name="T24" fmla="*/ 39 w 45"/>
                <a:gd name="T25" fmla="*/ 38 h 45"/>
                <a:gd name="T26" fmla="*/ 35 w 45"/>
                <a:gd name="T27" fmla="*/ 38 h 45"/>
                <a:gd name="T28" fmla="*/ 32 w 45"/>
                <a:gd name="T29" fmla="*/ 42 h 45"/>
                <a:gd name="T30" fmla="*/ 29 w 45"/>
                <a:gd name="T31" fmla="*/ 45 h 45"/>
                <a:gd name="T32" fmla="*/ 23 w 45"/>
                <a:gd name="T33" fmla="*/ 45 h 45"/>
                <a:gd name="T34" fmla="*/ 19 w 45"/>
                <a:gd name="T35" fmla="*/ 45 h 45"/>
                <a:gd name="T36" fmla="*/ 16 w 45"/>
                <a:gd name="T37" fmla="*/ 42 h 45"/>
                <a:gd name="T38" fmla="*/ 10 w 45"/>
                <a:gd name="T39" fmla="*/ 38 h 45"/>
                <a:gd name="T40" fmla="*/ 6 w 45"/>
                <a:gd name="T41" fmla="*/ 38 h 45"/>
                <a:gd name="T42" fmla="*/ 6 w 45"/>
                <a:gd name="T43" fmla="*/ 35 h 45"/>
                <a:gd name="T44" fmla="*/ 3 w 45"/>
                <a:gd name="T45" fmla="*/ 29 h 45"/>
                <a:gd name="T46" fmla="*/ 0 w 45"/>
                <a:gd name="T47" fmla="*/ 25 h 45"/>
                <a:gd name="T48" fmla="*/ 0 w 45"/>
                <a:gd name="T49" fmla="*/ 22 h 45"/>
                <a:gd name="T50" fmla="*/ 0 w 45"/>
                <a:gd name="T51" fmla="*/ 16 h 45"/>
                <a:gd name="T52" fmla="*/ 3 w 45"/>
                <a:gd name="T53" fmla="*/ 13 h 45"/>
                <a:gd name="T54" fmla="*/ 6 w 45"/>
                <a:gd name="T55" fmla="*/ 9 h 45"/>
                <a:gd name="T56" fmla="*/ 6 w 45"/>
                <a:gd name="T57" fmla="*/ 6 h 45"/>
                <a:gd name="T58" fmla="*/ 10 w 45"/>
                <a:gd name="T59" fmla="*/ 3 h 45"/>
                <a:gd name="T60" fmla="*/ 16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5" y="3"/>
                  </a:lnTo>
                  <a:lnTo>
                    <a:pt x="39" y="6"/>
                  </a:lnTo>
                  <a:lnTo>
                    <a:pt x="42" y="9"/>
                  </a:lnTo>
                  <a:lnTo>
                    <a:pt x="45" y="13"/>
                  </a:lnTo>
                  <a:lnTo>
                    <a:pt x="45" y="16"/>
                  </a:lnTo>
                  <a:lnTo>
                    <a:pt x="45" y="22"/>
                  </a:lnTo>
                  <a:lnTo>
                    <a:pt x="45" y="25"/>
                  </a:lnTo>
                  <a:lnTo>
                    <a:pt x="45" y="29"/>
                  </a:lnTo>
                  <a:lnTo>
                    <a:pt x="42" y="35"/>
                  </a:lnTo>
                  <a:lnTo>
                    <a:pt x="39" y="38"/>
                  </a:lnTo>
                  <a:lnTo>
                    <a:pt x="35" y="38"/>
                  </a:lnTo>
                  <a:lnTo>
                    <a:pt x="32" y="42"/>
                  </a:lnTo>
                  <a:lnTo>
                    <a:pt x="29" y="45"/>
                  </a:lnTo>
                  <a:lnTo>
                    <a:pt x="23" y="45"/>
                  </a:lnTo>
                  <a:lnTo>
                    <a:pt x="19" y="45"/>
                  </a:lnTo>
                  <a:lnTo>
                    <a:pt x="16" y="42"/>
                  </a:lnTo>
                  <a:lnTo>
                    <a:pt x="10" y="38"/>
                  </a:lnTo>
                  <a:lnTo>
                    <a:pt x="6" y="38"/>
                  </a:lnTo>
                  <a:lnTo>
                    <a:pt x="6" y="35"/>
                  </a:lnTo>
                  <a:lnTo>
                    <a:pt x="3" y="29"/>
                  </a:lnTo>
                  <a:lnTo>
                    <a:pt x="0" y="25"/>
                  </a:lnTo>
                  <a:lnTo>
                    <a:pt x="0" y="22"/>
                  </a:lnTo>
                  <a:lnTo>
                    <a:pt x="0" y="16"/>
                  </a:lnTo>
                  <a:lnTo>
                    <a:pt x="3" y="13"/>
                  </a:lnTo>
                  <a:lnTo>
                    <a:pt x="6" y="9"/>
                  </a:lnTo>
                  <a:lnTo>
                    <a:pt x="6" y="6"/>
                  </a:lnTo>
                  <a:lnTo>
                    <a:pt x="10" y="3"/>
                  </a:lnTo>
                  <a:lnTo>
                    <a:pt x="16" y="0"/>
                  </a:lnTo>
                  <a:lnTo>
                    <a:pt x="19" y="0"/>
                  </a:lnTo>
                  <a:lnTo>
                    <a:pt x="23" y="0"/>
                  </a:lnTo>
                </a:path>
              </a:pathLst>
            </a:custGeom>
            <a:noFill/>
            <a:ln w="0">
              <a:solidFill>
                <a:srgbClr val="000000"/>
              </a:solidFill>
              <a:round/>
              <a:headEnd/>
              <a:tailEnd/>
            </a:ln>
          </p:spPr>
          <p:txBody>
            <a:bodyPr/>
            <a:lstStyle/>
            <a:p>
              <a:endParaRPr lang="en-US"/>
            </a:p>
          </p:txBody>
        </p:sp>
        <p:sp>
          <p:nvSpPr>
            <p:cNvPr id="32116" name="Freeform 548"/>
            <p:cNvSpPr>
              <a:spLocks/>
            </p:cNvSpPr>
            <p:nvPr/>
          </p:nvSpPr>
          <p:spPr bwMode="auto">
            <a:xfrm>
              <a:off x="3160" y="2738"/>
              <a:ext cx="58" cy="58"/>
            </a:xfrm>
            <a:custGeom>
              <a:avLst/>
              <a:gdLst>
                <a:gd name="T0" fmla="*/ 19 w 42"/>
                <a:gd name="T1" fmla="*/ 0 h 42"/>
                <a:gd name="T2" fmla="*/ 26 w 42"/>
                <a:gd name="T3" fmla="*/ 0 h 42"/>
                <a:gd name="T4" fmla="*/ 29 w 42"/>
                <a:gd name="T5" fmla="*/ 0 h 42"/>
                <a:gd name="T6" fmla="*/ 32 w 42"/>
                <a:gd name="T7" fmla="*/ 3 h 42"/>
                <a:gd name="T8" fmla="*/ 36 w 42"/>
                <a:gd name="T9" fmla="*/ 7 h 42"/>
                <a:gd name="T10" fmla="*/ 39 w 42"/>
                <a:gd name="T11" fmla="*/ 10 h 42"/>
                <a:gd name="T12" fmla="*/ 42 w 42"/>
                <a:gd name="T13" fmla="*/ 13 h 42"/>
                <a:gd name="T14" fmla="*/ 42 w 42"/>
                <a:gd name="T15" fmla="*/ 16 h 42"/>
                <a:gd name="T16" fmla="*/ 42 w 42"/>
                <a:gd name="T17" fmla="*/ 20 h 42"/>
                <a:gd name="T18" fmla="*/ 42 w 42"/>
                <a:gd name="T19" fmla="*/ 26 h 42"/>
                <a:gd name="T20" fmla="*/ 42 w 42"/>
                <a:gd name="T21" fmla="*/ 29 h 42"/>
                <a:gd name="T22" fmla="*/ 39 w 42"/>
                <a:gd name="T23" fmla="*/ 32 h 42"/>
                <a:gd name="T24" fmla="*/ 36 w 42"/>
                <a:gd name="T25" fmla="*/ 36 h 42"/>
                <a:gd name="T26" fmla="*/ 32 w 42"/>
                <a:gd name="T27" fmla="*/ 39 h 42"/>
                <a:gd name="T28" fmla="*/ 29 w 42"/>
                <a:gd name="T29" fmla="*/ 42 h 42"/>
                <a:gd name="T30" fmla="*/ 26 w 42"/>
                <a:gd name="T31" fmla="*/ 42 h 42"/>
                <a:gd name="T32" fmla="*/ 19 w 42"/>
                <a:gd name="T33" fmla="*/ 42 h 42"/>
                <a:gd name="T34" fmla="*/ 16 w 42"/>
                <a:gd name="T35" fmla="*/ 42 h 42"/>
                <a:gd name="T36" fmla="*/ 13 w 42"/>
                <a:gd name="T37" fmla="*/ 42 h 42"/>
                <a:gd name="T38" fmla="*/ 10 w 42"/>
                <a:gd name="T39" fmla="*/ 39 h 42"/>
                <a:gd name="T40" fmla="*/ 7 w 42"/>
                <a:gd name="T41" fmla="*/ 36 h 42"/>
                <a:gd name="T42" fmla="*/ 3 w 42"/>
                <a:gd name="T43" fmla="*/ 32 h 42"/>
                <a:gd name="T44" fmla="*/ 0 w 42"/>
                <a:gd name="T45" fmla="*/ 29 h 42"/>
                <a:gd name="T46" fmla="*/ 0 w 42"/>
                <a:gd name="T47" fmla="*/ 26 h 42"/>
                <a:gd name="T48" fmla="*/ 0 w 42"/>
                <a:gd name="T49" fmla="*/ 20 h 42"/>
                <a:gd name="T50" fmla="*/ 0 w 42"/>
                <a:gd name="T51" fmla="*/ 16 h 42"/>
                <a:gd name="T52" fmla="*/ 0 w 42"/>
                <a:gd name="T53" fmla="*/ 13 h 42"/>
                <a:gd name="T54" fmla="*/ 3 w 42"/>
                <a:gd name="T55" fmla="*/ 10 h 42"/>
                <a:gd name="T56" fmla="*/ 7 w 42"/>
                <a:gd name="T57" fmla="*/ 7 h 42"/>
                <a:gd name="T58" fmla="*/ 10 w 42"/>
                <a:gd name="T59" fmla="*/ 3 h 42"/>
                <a:gd name="T60" fmla="*/ 13 w 42"/>
                <a:gd name="T61" fmla="*/ 0 h 42"/>
                <a:gd name="T62" fmla="*/ 16 w 42"/>
                <a:gd name="T63" fmla="*/ 0 h 42"/>
                <a:gd name="T64" fmla="*/ 19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19" y="0"/>
                  </a:moveTo>
                  <a:lnTo>
                    <a:pt x="26" y="0"/>
                  </a:lnTo>
                  <a:lnTo>
                    <a:pt x="29" y="0"/>
                  </a:lnTo>
                  <a:lnTo>
                    <a:pt x="32" y="3"/>
                  </a:lnTo>
                  <a:lnTo>
                    <a:pt x="36" y="7"/>
                  </a:lnTo>
                  <a:lnTo>
                    <a:pt x="39" y="10"/>
                  </a:lnTo>
                  <a:lnTo>
                    <a:pt x="42" y="13"/>
                  </a:lnTo>
                  <a:lnTo>
                    <a:pt x="42" y="16"/>
                  </a:lnTo>
                  <a:lnTo>
                    <a:pt x="42" y="20"/>
                  </a:lnTo>
                  <a:lnTo>
                    <a:pt x="42" y="26"/>
                  </a:lnTo>
                  <a:lnTo>
                    <a:pt x="42" y="29"/>
                  </a:lnTo>
                  <a:lnTo>
                    <a:pt x="39" y="32"/>
                  </a:lnTo>
                  <a:lnTo>
                    <a:pt x="36" y="36"/>
                  </a:lnTo>
                  <a:lnTo>
                    <a:pt x="32" y="39"/>
                  </a:lnTo>
                  <a:lnTo>
                    <a:pt x="29" y="42"/>
                  </a:lnTo>
                  <a:lnTo>
                    <a:pt x="26" y="42"/>
                  </a:lnTo>
                  <a:lnTo>
                    <a:pt x="19" y="42"/>
                  </a:lnTo>
                  <a:lnTo>
                    <a:pt x="16" y="42"/>
                  </a:lnTo>
                  <a:lnTo>
                    <a:pt x="13" y="42"/>
                  </a:lnTo>
                  <a:lnTo>
                    <a:pt x="10" y="39"/>
                  </a:lnTo>
                  <a:lnTo>
                    <a:pt x="7" y="36"/>
                  </a:lnTo>
                  <a:lnTo>
                    <a:pt x="3" y="32"/>
                  </a:lnTo>
                  <a:lnTo>
                    <a:pt x="0" y="29"/>
                  </a:lnTo>
                  <a:lnTo>
                    <a:pt x="0" y="26"/>
                  </a:lnTo>
                  <a:lnTo>
                    <a:pt x="0" y="20"/>
                  </a:lnTo>
                  <a:lnTo>
                    <a:pt x="0" y="16"/>
                  </a:lnTo>
                  <a:lnTo>
                    <a:pt x="0" y="13"/>
                  </a:lnTo>
                  <a:lnTo>
                    <a:pt x="3" y="10"/>
                  </a:lnTo>
                  <a:lnTo>
                    <a:pt x="7" y="7"/>
                  </a:lnTo>
                  <a:lnTo>
                    <a:pt x="10" y="3"/>
                  </a:lnTo>
                  <a:lnTo>
                    <a:pt x="13" y="0"/>
                  </a:lnTo>
                  <a:lnTo>
                    <a:pt x="16" y="0"/>
                  </a:lnTo>
                  <a:lnTo>
                    <a:pt x="19" y="0"/>
                  </a:lnTo>
                  <a:close/>
                </a:path>
              </a:pathLst>
            </a:custGeom>
            <a:solidFill>
              <a:srgbClr val="FFFF00"/>
            </a:solidFill>
            <a:ln w="12700">
              <a:solidFill>
                <a:srgbClr val="000000"/>
              </a:solidFill>
              <a:round/>
              <a:headEnd/>
              <a:tailEnd/>
            </a:ln>
          </p:spPr>
          <p:txBody>
            <a:bodyPr/>
            <a:lstStyle/>
            <a:p>
              <a:endParaRPr lang="en-US"/>
            </a:p>
          </p:txBody>
        </p:sp>
        <p:sp>
          <p:nvSpPr>
            <p:cNvPr id="32117" name="Freeform 549"/>
            <p:cNvSpPr>
              <a:spLocks/>
            </p:cNvSpPr>
            <p:nvPr/>
          </p:nvSpPr>
          <p:spPr bwMode="auto">
            <a:xfrm>
              <a:off x="3160" y="2738"/>
              <a:ext cx="58" cy="58"/>
            </a:xfrm>
            <a:custGeom>
              <a:avLst/>
              <a:gdLst>
                <a:gd name="T0" fmla="*/ 19 w 42"/>
                <a:gd name="T1" fmla="*/ 0 h 42"/>
                <a:gd name="T2" fmla="*/ 26 w 42"/>
                <a:gd name="T3" fmla="*/ 0 h 42"/>
                <a:gd name="T4" fmla="*/ 29 w 42"/>
                <a:gd name="T5" fmla="*/ 0 h 42"/>
                <a:gd name="T6" fmla="*/ 32 w 42"/>
                <a:gd name="T7" fmla="*/ 3 h 42"/>
                <a:gd name="T8" fmla="*/ 36 w 42"/>
                <a:gd name="T9" fmla="*/ 7 h 42"/>
                <a:gd name="T10" fmla="*/ 39 w 42"/>
                <a:gd name="T11" fmla="*/ 10 h 42"/>
                <a:gd name="T12" fmla="*/ 42 w 42"/>
                <a:gd name="T13" fmla="*/ 13 h 42"/>
                <a:gd name="T14" fmla="*/ 42 w 42"/>
                <a:gd name="T15" fmla="*/ 16 h 42"/>
                <a:gd name="T16" fmla="*/ 42 w 42"/>
                <a:gd name="T17" fmla="*/ 20 h 42"/>
                <a:gd name="T18" fmla="*/ 42 w 42"/>
                <a:gd name="T19" fmla="*/ 26 h 42"/>
                <a:gd name="T20" fmla="*/ 42 w 42"/>
                <a:gd name="T21" fmla="*/ 29 h 42"/>
                <a:gd name="T22" fmla="*/ 39 w 42"/>
                <a:gd name="T23" fmla="*/ 32 h 42"/>
                <a:gd name="T24" fmla="*/ 36 w 42"/>
                <a:gd name="T25" fmla="*/ 36 h 42"/>
                <a:gd name="T26" fmla="*/ 32 w 42"/>
                <a:gd name="T27" fmla="*/ 39 h 42"/>
                <a:gd name="T28" fmla="*/ 29 w 42"/>
                <a:gd name="T29" fmla="*/ 42 h 42"/>
                <a:gd name="T30" fmla="*/ 26 w 42"/>
                <a:gd name="T31" fmla="*/ 42 h 42"/>
                <a:gd name="T32" fmla="*/ 19 w 42"/>
                <a:gd name="T33" fmla="*/ 42 h 42"/>
                <a:gd name="T34" fmla="*/ 16 w 42"/>
                <a:gd name="T35" fmla="*/ 42 h 42"/>
                <a:gd name="T36" fmla="*/ 13 w 42"/>
                <a:gd name="T37" fmla="*/ 42 h 42"/>
                <a:gd name="T38" fmla="*/ 10 w 42"/>
                <a:gd name="T39" fmla="*/ 39 h 42"/>
                <a:gd name="T40" fmla="*/ 7 w 42"/>
                <a:gd name="T41" fmla="*/ 36 h 42"/>
                <a:gd name="T42" fmla="*/ 3 w 42"/>
                <a:gd name="T43" fmla="*/ 32 h 42"/>
                <a:gd name="T44" fmla="*/ 0 w 42"/>
                <a:gd name="T45" fmla="*/ 29 h 42"/>
                <a:gd name="T46" fmla="*/ 0 w 42"/>
                <a:gd name="T47" fmla="*/ 26 h 42"/>
                <a:gd name="T48" fmla="*/ 0 w 42"/>
                <a:gd name="T49" fmla="*/ 20 h 42"/>
                <a:gd name="T50" fmla="*/ 0 w 42"/>
                <a:gd name="T51" fmla="*/ 16 h 42"/>
                <a:gd name="T52" fmla="*/ 0 w 42"/>
                <a:gd name="T53" fmla="*/ 13 h 42"/>
                <a:gd name="T54" fmla="*/ 3 w 42"/>
                <a:gd name="T55" fmla="*/ 10 h 42"/>
                <a:gd name="T56" fmla="*/ 7 w 42"/>
                <a:gd name="T57" fmla="*/ 7 h 42"/>
                <a:gd name="T58" fmla="*/ 10 w 42"/>
                <a:gd name="T59" fmla="*/ 3 h 42"/>
                <a:gd name="T60" fmla="*/ 13 w 42"/>
                <a:gd name="T61" fmla="*/ 0 h 42"/>
                <a:gd name="T62" fmla="*/ 16 w 42"/>
                <a:gd name="T63" fmla="*/ 0 h 42"/>
                <a:gd name="T64" fmla="*/ 19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19" y="0"/>
                  </a:moveTo>
                  <a:lnTo>
                    <a:pt x="26" y="0"/>
                  </a:lnTo>
                  <a:lnTo>
                    <a:pt x="29" y="0"/>
                  </a:lnTo>
                  <a:lnTo>
                    <a:pt x="32" y="3"/>
                  </a:lnTo>
                  <a:lnTo>
                    <a:pt x="36" y="7"/>
                  </a:lnTo>
                  <a:lnTo>
                    <a:pt x="39" y="10"/>
                  </a:lnTo>
                  <a:lnTo>
                    <a:pt x="42" y="13"/>
                  </a:lnTo>
                  <a:lnTo>
                    <a:pt x="42" y="16"/>
                  </a:lnTo>
                  <a:lnTo>
                    <a:pt x="42" y="20"/>
                  </a:lnTo>
                  <a:lnTo>
                    <a:pt x="42" y="26"/>
                  </a:lnTo>
                  <a:lnTo>
                    <a:pt x="42" y="29"/>
                  </a:lnTo>
                  <a:lnTo>
                    <a:pt x="39" y="32"/>
                  </a:lnTo>
                  <a:lnTo>
                    <a:pt x="36" y="36"/>
                  </a:lnTo>
                  <a:lnTo>
                    <a:pt x="32" y="39"/>
                  </a:lnTo>
                  <a:lnTo>
                    <a:pt x="29" y="42"/>
                  </a:lnTo>
                  <a:lnTo>
                    <a:pt x="26" y="42"/>
                  </a:lnTo>
                  <a:lnTo>
                    <a:pt x="19" y="42"/>
                  </a:lnTo>
                  <a:lnTo>
                    <a:pt x="16" y="42"/>
                  </a:lnTo>
                  <a:lnTo>
                    <a:pt x="13" y="42"/>
                  </a:lnTo>
                  <a:lnTo>
                    <a:pt x="10" y="39"/>
                  </a:lnTo>
                  <a:lnTo>
                    <a:pt x="7" y="36"/>
                  </a:lnTo>
                  <a:lnTo>
                    <a:pt x="3" y="32"/>
                  </a:lnTo>
                  <a:lnTo>
                    <a:pt x="0" y="29"/>
                  </a:lnTo>
                  <a:lnTo>
                    <a:pt x="0" y="26"/>
                  </a:lnTo>
                  <a:lnTo>
                    <a:pt x="0" y="20"/>
                  </a:lnTo>
                  <a:lnTo>
                    <a:pt x="0" y="16"/>
                  </a:lnTo>
                  <a:lnTo>
                    <a:pt x="0" y="13"/>
                  </a:lnTo>
                  <a:lnTo>
                    <a:pt x="3" y="10"/>
                  </a:lnTo>
                  <a:lnTo>
                    <a:pt x="7" y="7"/>
                  </a:lnTo>
                  <a:lnTo>
                    <a:pt x="10" y="3"/>
                  </a:lnTo>
                  <a:lnTo>
                    <a:pt x="13" y="0"/>
                  </a:lnTo>
                  <a:lnTo>
                    <a:pt x="16" y="0"/>
                  </a:lnTo>
                  <a:lnTo>
                    <a:pt x="19" y="0"/>
                  </a:lnTo>
                </a:path>
              </a:pathLst>
            </a:custGeom>
            <a:noFill/>
            <a:ln w="0">
              <a:solidFill>
                <a:srgbClr val="000000"/>
              </a:solidFill>
              <a:round/>
              <a:headEnd/>
              <a:tailEnd/>
            </a:ln>
          </p:spPr>
          <p:txBody>
            <a:bodyPr/>
            <a:lstStyle/>
            <a:p>
              <a:endParaRPr lang="en-US"/>
            </a:p>
          </p:txBody>
        </p:sp>
        <p:sp>
          <p:nvSpPr>
            <p:cNvPr id="32118" name="Freeform 550"/>
            <p:cNvSpPr>
              <a:spLocks/>
            </p:cNvSpPr>
            <p:nvPr/>
          </p:nvSpPr>
          <p:spPr bwMode="auto">
            <a:xfrm>
              <a:off x="2736" y="2589"/>
              <a:ext cx="62" cy="63"/>
            </a:xfrm>
            <a:custGeom>
              <a:avLst/>
              <a:gdLst>
                <a:gd name="T0" fmla="*/ 23 w 45"/>
                <a:gd name="T1" fmla="*/ 0 h 45"/>
                <a:gd name="T2" fmla="*/ 26 w 45"/>
                <a:gd name="T3" fmla="*/ 0 h 45"/>
                <a:gd name="T4" fmla="*/ 29 w 45"/>
                <a:gd name="T5" fmla="*/ 0 h 45"/>
                <a:gd name="T6" fmla="*/ 36 w 45"/>
                <a:gd name="T7" fmla="*/ 3 h 45"/>
                <a:gd name="T8" fmla="*/ 39 w 45"/>
                <a:gd name="T9" fmla="*/ 6 h 45"/>
                <a:gd name="T10" fmla="*/ 39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39 w 45"/>
                <a:gd name="T23" fmla="*/ 32 h 45"/>
                <a:gd name="T24" fmla="*/ 39 w 45"/>
                <a:gd name="T25" fmla="*/ 39 h 45"/>
                <a:gd name="T26" fmla="*/ 36 w 45"/>
                <a:gd name="T27" fmla="*/ 39 h 45"/>
                <a:gd name="T28" fmla="*/ 29 w 45"/>
                <a:gd name="T29" fmla="*/ 42 h 45"/>
                <a:gd name="T30" fmla="*/ 26 w 45"/>
                <a:gd name="T31" fmla="*/ 42 h 45"/>
                <a:gd name="T32" fmla="*/ 23 w 45"/>
                <a:gd name="T33" fmla="*/ 45 h 45"/>
                <a:gd name="T34" fmla="*/ 16 w 45"/>
                <a:gd name="T35" fmla="*/ 42 h 45"/>
                <a:gd name="T36" fmla="*/ 13 w 45"/>
                <a:gd name="T37" fmla="*/ 42 h 45"/>
                <a:gd name="T38" fmla="*/ 10 w 45"/>
                <a:gd name="T39" fmla="*/ 39 h 45"/>
                <a:gd name="T40" fmla="*/ 7 w 45"/>
                <a:gd name="T41" fmla="*/ 39 h 45"/>
                <a:gd name="T42" fmla="*/ 3 w 45"/>
                <a:gd name="T43" fmla="*/ 32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6" y="3"/>
                  </a:lnTo>
                  <a:lnTo>
                    <a:pt x="39" y="6"/>
                  </a:lnTo>
                  <a:lnTo>
                    <a:pt x="39" y="10"/>
                  </a:lnTo>
                  <a:lnTo>
                    <a:pt x="42" y="13"/>
                  </a:lnTo>
                  <a:lnTo>
                    <a:pt x="45" y="16"/>
                  </a:lnTo>
                  <a:lnTo>
                    <a:pt x="45" y="23"/>
                  </a:lnTo>
                  <a:lnTo>
                    <a:pt x="45" y="26"/>
                  </a:lnTo>
                  <a:lnTo>
                    <a:pt x="42" y="29"/>
                  </a:lnTo>
                  <a:lnTo>
                    <a:pt x="39" y="32"/>
                  </a:lnTo>
                  <a:lnTo>
                    <a:pt x="39" y="39"/>
                  </a:lnTo>
                  <a:lnTo>
                    <a:pt x="36" y="39"/>
                  </a:lnTo>
                  <a:lnTo>
                    <a:pt x="29" y="42"/>
                  </a:lnTo>
                  <a:lnTo>
                    <a:pt x="26" y="42"/>
                  </a:lnTo>
                  <a:lnTo>
                    <a:pt x="23" y="45"/>
                  </a:lnTo>
                  <a:lnTo>
                    <a:pt x="16" y="42"/>
                  </a:lnTo>
                  <a:lnTo>
                    <a:pt x="13" y="42"/>
                  </a:lnTo>
                  <a:lnTo>
                    <a:pt x="10" y="39"/>
                  </a:lnTo>
                  <a:lnTo>
                    <a:pt x="7" y="39"/>
                  </a:lnTo>
                  <a:lnTo>
                    <a:pt x="3" y="32"/>
                  </a:lnTo>
                  <a:lnTo>
                    <a:pt x="0" y="29"/>
                  </a:lnTo>
                  <a:lnTo>
                    <a:pt x="0" y="26"/>
                  </a:lnTo>
                  <a:lnTo>
                    <a:pt x="0" y="23"/>
                  </a:lnTo>
                  <a:lnTo>
                    <a:pt x="0" y="16"/>
                  </a:lnTo>
                  <a:lnTo>
                    <a:pt x="0" y="13"/>
                  </a:lnTo>
                  <a:lnTo>
                    <a:pt x="3" y="10"/>
                  </a:lnTo>
                  <a:lnTo>
                    <a:pt x="7" y="6"/>
                  </a:lnTo>
                  <a:lnTo>
                    <a:pt x="10" y="3"/>
                  </a:lnTo>
                  <a:lnTo>
                    <a:pt x="13" y="0"/>
                  </a:lnTo>
                  <a:lnTo>
                    <a:pt x="16" y="0"/>
                  </a:lnTo>
                  <a:lnTo>
                    <a:pt x="23" y="0"/>
                  </a:lnTo>
                  <a:close/>
                </a:path>
              </a:pathLst>
            </a:custGeom>
            <a:solidFill>
              <a:srgbClr val="FFFF00"/>
            </a:solidFill>
            <a:ln w="9525">
              <a:noFill/>
              <a:round/>
              <a:headEnd/>
              <a:tailEnd/>
            </a:ln>
          </p:spPr>
          <p:txBody>
            <a:bodyPr/>
            <a:lstStyle/>
            <a:p>
              <a:endParaRPr lang="en-US"/>
            </a:p>
          </p:txBody>
        </p:sp>
        <p:sp>
          <p:nvSpPr>
            <p:cNvPr id="32119" name="Freeform 551"/>
            <p:cNvSpPr>
              <a:spLocks/>
            </p:cNvSpPr>
            <p:nvPr/>
          </p:nvSpPr>
          <p:spPr bwMode="auto">
            <a:xfrm>
              <a:off x="2736" y="2589"/>
              <a:ext cx="62" cy="63"/>
            </a:xfrm>
            <a:custGeom>
              <a:avLst/>
              <a:gdLst>
                <a:gd name="T0" fmla="*/ 23 w 45"/>
                <a:gd name="T1" fmla="*/ 0 h 45"/>
                <a:gd name="T2" fmla="*/ 26 w 45"/>
                <a:gd name="T3" fmla="*/ 0 h 45"/>
                <a:gd name="T4" fmla="*/ 29 w 45"/>
                <a:gd name="T5" fmla="*/ 0 h 45"/>
                <a:gd name="T6" fmla="*/ 36 w 45"/>
                <a:gd name="T7" fmla="*/ 3 h 45"/>
                <a:gd name="T8" fmla="*/ 39 w 45"/>
                <a:gd name="T9" fmla="*/ 6 h 45"/>
                <a:gd name="T10" fmla="*/ 39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39 w 45"/>
                <a:gd name="T23" fmla="*/ 32 h 45"/>
                <a:gd name="T24" fmla="*/ 39 w 45"/>
                <a:gd name="T25" fmla="*/ 39 h 45"/>
                <a:gd name="T26" fmla="*/ 36 w 45"/>
                <a:gd name="T27" fmla="*/ 39 h 45"/>
                <a:gd name="T28" fmla="*/ 29 w 45"/>
                <a:gd name="T29" fmla="*/ 42 h 45"/>
                <a:gd name="T30" fmla="*/ 26 w 45"/>
                <a:gd name="T31" fmla="*/ 42 h 45"/>
                <a:gd name="T32" fmla="*/ 23 w 45"/>
                <a:gd name="T33" fmla="*/ 45 h 45"/>
                <a:gd name="T34" fmla="*/ 16 w 45"/>
                <a:gd name="T35" fmla="*/ 42 h 45"/>
                <a:gd name="T36" fmla="*/ 13 w 45"/>
                <a:gd name="T37" fmla="*/ 42 h 45"/>
                <a:gd name="T38" fmla="*/ 10 w 45"/>
                <a:gd name="T39" fmla="*/ 39 h 45"/>
                <a:gd name="T40" fmla="*/ 7 w 45"/>
                <a:gd name="T41" fmla="*/ 39 h 45"/>
                <a:gd name="T42" fmla="*/ 3 w 45"/>
                <a:gd name="T43" fmla="*/ 32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6" y="3"/>
                  </a:lnTo>
                  <a:lnTo>
                    <a:pt x="39" y="6"/>
                  </a:lnTo>
                  <a:lnTo>
                    <a:pt x="39" y="10"/>
                  </a:lnTo>
                  <a:lnTo>
                    <a:pt x="42" y="13"/>
                  </a:lnTo>
                  <a:lnTo>
                    <a:pt x="45" y="16"/>
                  </a:lnTo>
                  <a:lnTo>
                    <a:pt x="45" y="23"/>
                  </a:lnTo>
                  <a:lnTo>
                    <a:pt x="45" y="26"/>
                  </a:lnTo>
                  <a:lnTo>
                    <a:pt x="42" y="29"/>
                  </a:lnTo>
                  <a:lnTo>
                    <a:pt x="39" y="32"/>
                  </a:lnTo>
                  <a:lnTo>
                    <a:pt x="39" y="39"/>
                  </a:lnTo>
                  <a:lnTo>
                    <a:pt x="36" y="39"/>
                  </a:lnTo>
                  <a:lnTo>
                    <a:pt x="29" y="42"/>
                  </a:lnTo>
                  <a:lnTo>
                    <a:pt x="26" y="42"/>
                  </a:lnTo>
                  <a:lnTo>
                    <a:pt x="23" y="45"/>
                  </a:lnTo>
                  <a:lnTo>
                    <a:pt x="16" y="42"/>
                  </a:lnTo>
                  <a:lnTo>
                    <a:pt x="13" y="42"/>
                  </a:lnTo>
                  <a:lnTo>
                    <a:pt x="10" y="39"/>
                  </a:lnTo>
                  <a:lnTo>
                    <a:pt x="7" y="39"/>
                  </a:lnTo>
                  <a:lnTo>
                    <a:pt x="3" y="32"/>
                  </a:lnTo>
                  <a:lnTo>
                    <a:pt x="0" y="29"/>
                  </a:lnTo>
                  <a:lnTo>
                    <a:pt x="0" y="26"/>
                  </a:lnTo>
                  <a:lnTo>
                    <a:pt x="0" y="23"/>
                  </a:lnTo>
                  <a:lnTo>
                    <a:pt x="0" y="16"/>
                  </a:lnTo>
                  <a:lnTo>
                    <a:pt x="0" y="13"/>
                  </a:lnTo>
                  <a:lnTo>
                    <a:pt x="3" y="10"/>
                  </a:lnTo>
                  <a:lnTo>
                    <a:pt x="7" y="6"/>
                  </a:lnTo>
                  <a:lnTo>
                    <a:pt x="10" y="3"/>
                  </a:lnTo>
                  <a:lnTo>
                    <a:pt x="13" y="0"/>
                  </a:lnTo>
                  <a:lnTo>
                    <a:pt x="16" y="0"/>
                  </a:lnTo>
                  <a:lnTo>
                    <a:pt x="23" y="0"/>
                  </a:lnTo>
                </a:path>
              </a:pathLst>
            </a:custGeom>
            <a:noFill/>
            <a:ln w="12700">
              <a:solidFill>
                <a:srgbClr val="000000"/>
              </a:solidFill>
              <a:round/>
              <a:headEnd/>
              <a:tailEnd/>
            </a:ln>
          </p:spPr>
          <p:txBody>
            <a:bodyPr/>
            <a:lstStyle/>
            <a:p>
              <a:endParaRPr lang="en-US"/>
            </a:p>
          </p:txBody>
        </p:sp>
        <p:sp>
          <p:nvSpPr>
            <p:cNvPr id="32120" name="Freeform 552"/>
            <p:cNvSpPr>
              <a:spLocks/>
            </p:cNvSpPr>
            <p:nvPr/>
          </p:nvSpPr>
          <p:spPr bwMode="auto">
            <a:xfrm>
              <a:off x="2909" y="3333"/>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6 h 45"/>
                <a:gd name="T20" fmla="*/ 42 w 45"/>
                <a:gd name="T21" fmla="*/ 32 h 45"/>
                <a:gd name="T22" fmla="*/ 42 w 45"/>
                <a:gd name="T23" fmla="*/ 35 h 45"/>
                <a:gd name="T24" fmla="*/ 38 w 45"/>
                <a:gd name="T25" fmla="*/ 38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8 h 45"/>
                <a:gd name="T42" fmla="*/ 3 w 45"/>
                <a:gd name="T43" fmla="*/ 35 h 45"/>
                <a:gd name="T44" fmla="*/ 3 w 45"/>
                <a:gd name="T45" fmla="*/ 32 h 45"/>
                <a:gd name="T46" fmla="*/ 0 w 45"/>
                <a:gd name="T47" fmla="*/ 26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2" y="9"/>
                  </a:lnTo>
                  <a:lnTo>
                    <a:pt x="42" y="13"/>
                  </a:lnTo>
                  <a:lnTo>
                    <a:pt x="45" y="19"/>
                  </a:lnTo>
                  <a:lnTo>
                    <a:pt x="45" y="22"/>
                  </a:lnTo>
                  <a:lnTo>
                    <a:pt x="45" y="26"/>
                  </a:lnTo>
                  <a:lnTo>
                    <a:pt x="42" y="32"/>
                  </a:lnTo>
                  <a:lnTo>
                    <a:pt x="42" y="35"/>
                  </a:lnTo>
                  <a:lnTo>
                    <a:pt x="38" y="38"/>
                  </a:lnTo>
                  <a:lnTo>
                    <a:pt x="35" y="42"/>
                  </a:lnTo>
                  <a:lnTo>
                    <a:pt x="32" y="42"/>
                  </a:lnTo>
                  <a:lnTo>
                    <a:pt x="25" y="45"/>
                  </a:lnTo>
                  <a:lnTo>
                    <a:pt x="22" y="45"/>
                  </a:lnTo>
                  <a:lnTo>
                    <a:pt x="19" y="45"/>
                  </a:lnTo>
                  <a:lnTo>
                    <a:pt x="13" y="42"/>
                  </a:lnTo>
                  <a:lnTo>
                    <a:pt x="9" y="42"/>
                  </a:lnTo>
                  <a:lnTo>
                    <a:pt x="6" y="38"/>
                  </a:lnTo>
                  <a:lnTo>
                    <a:pt x="3" y="35"/>
                  </a:lnTo>
                  <a:lnTo>
                    <a:pt x="3" y="32"/>
                  </a:lnTo>
                  <a:lnTo>
                    <a:pt x="0" y="26"/>
                  </a:lnTo>
                  <a:lnTo>
                    <a:pt x="0" y="22"/>
                  </a:lnTo>
                  <a:lnTo>
                    <a:pt x="0" y="19"/>
                  </a:lnTo>
                  <a:lnTo>
                    <a:pt x="3" y="13"/>
                  </a:lnTo>
                  <a:lnTo>
                    <a:pt x="3" y="9"/>
                  </a:lnTo>
                  <a:lnTo>
                    <a:pt x="6" y="6"/>
                  </a:lnTo>
                  <a:lnTo>
                    <a:pt x="9" y="3"/>
                  </a:lnTo>
                  <a:lnTo>
                    <a:pt x="13" y="3"/>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121" name="Freeform 553"/>
            <p:cNvSpPr>
              <a:spLocks/>
            </p:cNvSpPr>
            <p:nvPr/>
          </p:nvSpPr>
          <p:spPr bwMode="auto">
            <a:xfrm>
              <a:off x="2909" y="3333"/>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6 h 45"/>
                <a:gd name="T20" fmla="*/ 42 w 45"/>
                <a:gd name="T21" fmla="*/ 32 h 45"/>
                <a:gd name="T22" fmla="*/ 42 w 45"/>
                <a:gd name="T23" fmla="*/ 35 h 45"/>
                <a:gd name="T24" fmla="*/ 38 w 45"/>
                <a:gd name="T25" fmla="*/ 38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8 h 45"/>
                <a:gd name="T42" fmla="*/ 3 w 45"/>
                <a:gd name="T43" fmla="*/ 35 h 45"/>
                <a:gd name="T44" fmla="*/ 3 w 45"/>
                <a:gd name="T45" fmla="*/ 32 h 45"/>
                <a:gd name="T46" fmla="*/ 0 w 45"/>
                <a:gd name="T47" fmla="*/ 26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2" y="9"/>
                  </a:lnTo>
                  <a:lnTo>
                    <a:pt x="42" y="13"/>
                  </a:lnTo>
                  <a:lnTo>
                    <a:pt x="45" y="19"/>
                  </a:lnTo>
                  <a:lnTo>
                    <a:pt x="45" y="22"/>
                  </a:lnTo>
                  <a:lnTo>
                    <a:pt x="45" y="26"/>
                  </a:lnTo>
                  <a:lnTo>
                    <a:pt x="42" y="32"/>
                  </a:lnTo>
                  <a:lnTo>
                    <a:pt x="42" y="35"/>
                  </a:lnTo>
                  <a:lnTo>
                    <a:pt x="38" y="38"/>
                  </a:lnTo>
                  <a:lnTo>
                    <a:pt x="35" y="42"/>
                  </a:lnTo>
                  <a:lnTo>
                    <a:pt x="32" y="42"/>
                  </a:lnTo>
                  <a:lnTo>
                    <a:pt x="25" y="45"/>
                  </a:lnTo>
                  <a:lnTo>
                    <a:pt x="22" y="45"/>
                  </a:lnTo>
                  <a:lnTo>
                    <a:pt x="19" y="45"/>
                  </a:lnTo>
                  <a:lnTo>
                    <a:pt x="13" y="42"/>
                  </a:lnTo>
                  <a:lnTo>
                    <a:pt x="9" y="42"/>
                  </a:lnTo>
                  <a:lnTo>
                    <a:pt x="6" y="38"/>
                  </a:lnTo>
                  <a:lnTo>
                    <a:pt x="3" y="35"/>
                  </a:lnTo>
                  <a:lnTo>
                    <a:pt x="3" y="32"/>
                  </a:lnTo>
                  <a:lnTo>
                    <a:pt x="0" y="26"/>
                  </a:lnTo>
                  <a:lnTo>
                    <a:pt x="0" y="22"/>
                  </a:lnTo>
                  <a:lnTo>
                    <a:pt x="0" y="19"/>
                  </a:lnTo>
                  <a:lnTo>
                    <a:pt x="3" y="13"/>
                  </a:lnTo>
                  <a:lnTo>
                    <a:pt x="3" y="9"/>
                  </a:lnTo>
                  <a:lnTo>
                    <a:pt x="6" y="6"/>
                  </a:lnTo>
                  <a:lnTo>
                    <a:pt x="9" y="3"/>
                  </a:lnTo>
                  <a:lnTo>
                    <a:pt x="13" y="3"/>
                  </a:lnTo>
                  <a:lnTo>
                    <a:pt x="19" y="0"/>
                  </a:lnTo>
                  <a:lnTo>
                    <a:pt x="22" y="0"/>
                  </a:lnTo>
                </a:path>
              </a:pathLst>
            </a:custGeom>
            <a:noFill/>
            <a:ln w="0">
              <a:solidFill>
                <a:srgbClr val="000000"/>
              </a:solidFill>
              <a:round/>
              <a:headEnd/>
              <a:tailEnd/>
            </a:ln>
          </p:spPr>
          <p:txBody>
            <a:bodyPr/>
            <a:lstStyle/>
            <a:p>
              <a:endParaRPr lang="en-US"/>
            </a:p>
          </p:txBody>
        </p:sp>
        <p:sp>
          <p:nvSpPr>
            <p:cNvPr id="32122" name="Freeform 554"/>
            <p:cNvSpPr>
              <a:spLocks/>
            </p:cNvSpPr>
            <p:nvPr/>
          </p:nvSpPr>
          <p:spPr bwMode="auto">
            <a:xfrm>
              <a:off x="2882" y="2796"/>
              <a:ext cx="62" cy="59"/>
            </a:xfrm>
            <a:custGeom>
              <a:avLst/>
              <a:gdLst>
                <a:gd name="T0" fmla="*/ 23 w 45"/>
                <a:gd name="T1" fmla="*/ 0 h 42"/>
                <a:gd name="T2" fmla="*/ 26 w 45"/>
                <a:gd name="T3" fmla="*/ 0 h 42"/>
                <a:gd name="T4" fmla="*/ 29 w 45"/>
                <a:gd name="T5" fmla="*/ 0 h 42"/>
                <a:gd name="T6" fmla="*/ 36 w 45"/>
                <a:gd name="T7" fmla="*/ 3 h 42"/>
                <a:gd name="T8" fmla="*/ 39 w 45"/>
                <a:gd name="T9" fmla="*/ 6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9 w 45"/>
                <a:gd name="T25" fmla="*/ 35 h 42"/>
                <a:gd name="T26" fmla="*/ 36 w 45"/>
                <a:gd name="T27" fmla="*/ 39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5 h 42"/>
                <a:gd name="T42" fmla="*/ 4 w 45"/>
                <a:gd name="T43" fmla="*/ 32 h 42"/>
                <a:gd name="T44" fmla="*/ 4 w 45"/>
                <a:gd name="T45" fmla="*/ 29 h 42"/>
                <a:gd name="T46" fmla="*/ 0 w 45"/>
                <a:gd name="T47" fmla="*/ 26 h 42"/>
                <a:gd name="T48" fmla="*/ 0 w 45"/>
                <a:gd name="T49" fmla="*/ 19 h 42"/>
                <a:gd name="T50" fmla="*/ 0 w 45"/>
                <a:gd name="T51" fmla="*/ 16 h 42"/>
                <a:gd name="T52" fmla="*/ 4 w 45"/>
                <a:gd name="T53" fmla="*/ 13 h 42"/>
                <a:gd name="T54" fmla="*/ 4 w 45"/>
                <a:gd name="T55" fmla="*/ 10 h 42"/>
                <a:gd name="T56" fmla="*/ 7 w 45"/>
                <a:gd name="T57" fmla="*/ 6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6"/>
                  </a:lnTo>
                  <a:lnTo>
                    <a:pt x="42" y="10"/>
                  </a:lnTo>
                  <a:lnTo>
                    <a:pt x="42" y="13"/>
                  </a:lnTo>
                  <a:lnTo>
                    <a:pt x="45" y="16"/>
                  </a:lnTo>
                  <a:lnTo>
                    <a:pt x="45" y="19"/>
                  </a:lnTo>
                  <a:lnTo>
                    <a:pt x="45" y="26"/>
                  </a:lnTo>
                  <a:lnTo>
                    <a:pt x="42" y="29"/>
                  </a:lnTo>
                  <a:lnTo>
                    <a:pt x="42" y="32"/>
                  </a:lnTo>
                  <a:lnTo>
                    <a:pt x="39" y="35"/>
                  </a:lnTo>
                  <a:lnTo>
                    <a:pt x="36" y="39"/>
                  </a:lnTo>
                  <a:lnTo>
                    <a:pt x="29" y="42"/>
                  </a:lnTo>
                  <a:lnTo>
                    <a:pt x="26" y="42"/>
                  </a:lnTo>
                  <a:lnTo>
                    <a:pt x="23" y="42"/>
                  </a:lnTo>
                  <a:lnTo>
                    <a:pt x="16" y="42"/>
                  </a:lnTo>
                  <a:lnTo>
                    <a:pt x="13" y="42"/>
                  </a:lnTo>
                  <a:lnTo>
                    <a:pt x="10" y="39"/>
                  </a:lnTo>
                  <a:lnTo>
                    <a:pt x="7" y="35"/>
                  </a:lnTo>
                  <a:lnTo>
                    <a:pt x="4" y="32"/>
                  </a:lnTo>
                  <a:lnTo>
                    <a:pt x="4" y="29"/>
                  </a:lnTo>
                  <a:lnTo>
                    <a:pt x="0" y="26"/>
                  </a:lnTo>
                  <a:lnTo>
                    <a:pt x="0" y="19"/>
                  </a:lnTo>
                  <a:lnTo>
                    <a:pt x="0" y="16"/>
                  </a:lnTo>
                  <a:lnTo>
                    <a:pt x="4" y="13"/>
                  </a:lnTo>
                  <a:lnTo>
                    <a:pt x="4" y="10"/>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123" name="Freeform 555"/>
            <p:cNvSpPr>
              <a:spLocks/>
            </p:cNvSpPr>
            <p:nvPr/>
          </p:nvSpPr>
          <p:spPr bwMode="auto">
            <a:xfrm>
              <a:off x="2882" y="2796"/>
              <a:ext cx="62" cy="59"/>
            </a:xfrm>
            <a:custGeom>
              <a:avLst/>
              <a:gdLst>
                <a:gd name="T0" fmla="*/ 23 w 45"/>
                <a:gd name="T1" fmla="*/ 0 h 42"/>
                <a:gd name="T2" fmla="*/ 26 w 45"/>
                <a:gd name="T3" fmla="*/ 0 h 42"/>
                <a:gd name="T4" fmla="*/ 29 w 45"/>
                <a:gd name="T5" fmla="*/ 0 h 42"/>
                <a:gd name="T6" fmla="*/ 36 w 45"/>
                <a:gd name="T7" fmla="*/ 3 h 42"/>
                <a:gd name="T8" fmla="*/ 39 w 45"/>
                <a:gd name="T9" fmla="*/ 6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9 w 45"/>
                <a:gd name="T25" fmla="*/ 35 h 42"/>
                <a:gd name="T26" fmla="*/ 36 w 45"/>
                <a:gd name="T27" fmla="*/ 39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5 h 42"/>
                <a:gd name="T42" fmla="*/ 4 w 45"/>
                <a:gd name="T43" fmla="*/ 32 h 42"/>
                <a:gd name="T44" fmla="*/ 4 w 45"/>
                <a:gd name="T45" fmla="*/ 29 h 42"/>
                <a:gd name="T46" fmla="*/ 0 w 45"/>
                <a:gd name="T47" fmla="*/ 26 h 42"/>
                <a:gd name="T48" fmla="*/ 0 w 45"/>
                <a:gd name="T49" fmla="*/ 19 h 42"/>
                <a:gd name="T50" fmla="*/ 0 w 45"/>
                <a:gd name="T51" fmla="*/ 16 h 42"/>
                <a:gd name="T52" fmla="*/ 4 w 45"/>
                <a:gd name="T53" fmla="*/ 13 h 42"/>
                <a:gd name="T54" fmla="*/ 4 w 45"/>
                <a:gd name="T55" fmla="*/ 10 h 42"/>
                <a:gd name="T56" fmla="*/ 7 w 45"/>
                <a:gd name="T57" fmla="*/ 6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6"/>
                  </a:lnTo>
                  <a:lnTo>
                    <a:pt x="42" y="10"/>
                  </a:lnTo>
                  <a:lnTo>
                    <a:pt x="42" y="13"/>
                  </a:lnTo>
                  <a:lnTo>
                    <a:pt x="45" y="16"/>
                  </a:lnTo>
                  <a:lnTo>
                    <a:pt x="45" y="19"/>
                  </a:lnTo>
                  <a:lnTo>
                    <a:pt x="45" y="26"/>
                  </a:lnTo>
                  <a:lnTo>
                    <a:pt x="42" y="29"/>
                  </a:lnTo>
                  <a:lnTo>
                    <a:pt x="42" y="32"/>
                  </a:lnTo>
                  <a:lnTo>
                    <a:pt x="39" y="35"/>
                  </a:lnTo>
                  <a:lnTo>
                    <a:pt x="36" y="39"/>
                  </a:lnTo>
                  <a:lnTo>
                    <a:pt x="29" y="42"/>
                  </a:lnTo>
                  <a:lnTo>
                    <a:pt x="26" y="42"/>
                  </a:lnTo>
                  <a:lnTo>
                    <a:pt x="23" y="42"/>
                  </a:lnTo>
                  <a:lnTo>
                    <a:pt x="16" y="42"/>
                  </a:lnTo>
                  <a:lnTo>
                    <a:pt x="13" y="42"/>
                  </a:lnTo>
                  <a:lnTo>
                    <a:pt x="10" y="39"/>
                  </a:lnTo>
                  <a:lnTo>
                    <a:pt x="7" y="35"/>
                  </a:lnTo>
                  <a:lnTo>
                    <a:pt x="4" y="32"/>
                  </a:lnTo>
                  <a:lnTo>
                    <a:pt x="4" y="29"/>
                  </a:lnTo>
                  <a:lnTo>
                    <a:pt x="0" y="26"/>
                  </a:lnTo>
                  <a:lnTo>
                    <a:pt x="0" y="19"/>
                  </a:lnTo>
                  <a:lnTo>
                    <a:pt x="0" y="16"/>
                  </a:lnTo>
                  <a:lnTo>
                    <a:pt x="4" y="13"/>
                  </a:lnTo>
                  <a:lnTo>
                    <a:pt x="4" y="10"/>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124" name="Freeform 556"/>
            <p:cNvSpPr>
              <a:spLocks/>
            </p:cNvSpPr>
            <p:nvPr/>
          </p:nvSpPr>
          <p:spPr bwMode="auto">
            <a:xfrm>
              <a:off x="2829" y="2648"/>
              <a:ext cx="62" cy="59"/>
            </a:xfrm>
            <a:custGeom>
              <a:avLst/>
              <a:gdLst>
                <a:gd name="T0" fmla="*/ 22 w 45"/>
                <a:gd name="T1" fmla="*/ 0 h 42"/>
                <a:gd name="T2" fmla="*/ 25 w 45"/>
                <a:gd name="T3" fmla="*/ 0 h 42"/>
                <a:gd name="T4" fmla="*/ 32 w 45"/>
                <a:gd name="T5" fmla="*/ 0 h 42"/>
                <a:gd name="T6" fmla="*/ 35 w 45"/>
                <a:gd name="T7" fmla="*/ 3 h 42"/>
                <a:gd name="T8" fmla="*/ 38 w 45"/>
                <a:gd name="T9" fmla="*/ 6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8 w 45"/>
                <a:gd name="T25" fmla="*/ 35 h 42"/>
                <a:gd name="T26" fmla="*/ 35 w 45"/>
                <a:gd name="T27" fmla="*/ 38 h 42"/>
                <a:gd name="T28" fmla="*/ 32 w 45"/>
                <a:gd name="T29" fmla="*/ 42 h 42"/>
                <a:gd name="T30" fmla="*/ 25 w 45"/>
                <a:gd name="T31" fmla="*/ 42 h 42"/>
                <a:gd name="T32" fmla="*/ 22 w 45"/>
                <a:gd name="T33" fmla="*/ 42 h 42"/>
                <a:gd name="T34" fmla="*/ 19 w 45"/>
                <a:gd name="T35" fmla="*/ 42 h 42"/>
                <a:gd name="T36" fmla="*/ 13 w 45"/>
                <a:gd name="T37" fmla="*/ 42 h 42"/>
                <a:gd name="T38" fmla="*/ 9 w 45"/>
                <a:gd name="T39" fmla="*/ 38 h 42"/>
                <a:gd name="T40" fmla="*/ 6 w 45"/>
                <a:gd name="T41" fmla="*/ 35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6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32" y="0"/>
                  </a:lnTo>
                  <a:lnTo>
                    <a:pt x="35" y="3"/>
                  </a:lnTo>
                  <a:lnTo>
                    <a:pt x="38" y="6"/>
                  </a:lnTo>
                  <a:lnTo>
                    <a:pt x="42" y="10"/>
                  </a:lnTo>
                  <a:lnTo>
                    <a:pt x="42" y="13"/>
                  </a:lnTo>
                  <a:lnTo>
                    <a:pt x="45" y="16"/>
                  </a:lnTo>
                  <a:lnTo>
                    <a:pt x="45" y="19"/>
                  </a:lnTo>
                  <a:lnTo>
                    <a:pt x="45" y="26"/>
                  </a:lnTo>
                  <a:lnTo>
                    <a:pt x="42" y="29"/>
                  </a:lnTo>
                  <a:lnTo>
                    <a:pt x="42" y="32"/>
                  </a:lnTo>
                  <a:lnTo>
                    <a:pt x="38" y="35"/>
                  </a:lnTo>
                  <a:lnTo>
                    <a:pt x="35" y="38"/>
                  </a:lnTo>
                  <a:lnTo>
                    <a:pt x="32" y="42"/>
                  </a:lnTo>
                  <a:lnTo>
                    <a:pt x="25" y="42"/>
                  </a:lnTo>
                  <a:lnTo>
                    <a:pt x="22" y="42"/>
                  </a:lnTo>
                  <a:lnTo>
                    <a:pt x="19" y="42"/>
                  </a:lnTo>
                  <a:lnTo>
                    <a:pt x="13" y="42"/>
                  </a:lnTo>
                  <a:lnTo>
                    <a:pt x="9" y="38"/>
                  </a:lnTo>
                  <a:lnTo>
                    <a:pt x="6" y="35"/>
                  </a:lnTo>
                  <a:lnTo>
                    <a:pt x="3" y="32"/>
                  </a:lnTo>
                  <a:lnTo>
                    <a:pt x="3" y="29"/>
                  </a:lnTo>
                  <a:lnTo>
                    <a:pt x="0" y="26"/>
                  </a:lnTo>
                  <a:lnTo>
                    <a:pt x="0" y="19"/>
                  </a:lnTo>
                  <a:lnTo>
                    <a:pt x="0" y="16"/>
                  </a:lnTo>
                  <a:lnTo>
                    <a:pt x="3" y="13"/>
                  </a:lnTo>
                  <a:lnTo>
                    <a:pt x="3" y="10"/>
                  </a:lnTo>
                  <a:lnTo>
                    <a:pt x="6" y="6"/>
                  </a:lnTo>
                  <a:lnTo>
                    <a:pt x="9"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125" name="Freeform 557"/>
            <p:cNvSpPr>
              <a:spLocks/>
            </p:cNvSpPr>
            <p:nvPr/>
          </p:nvSpPr>
          <p:spPr bwMode="auto">
            <a:xfrm>
              <a:off x="2829" y="2648"/>
              <a:ext cx="62" cy="59"/>
            </a:xfrm>
            <a:custGeom>
              <a:avLst/>
              <a:gdLst>
                <a:gd name="T0" fmla="*/ 22 w 45"/>
                <a:gd name="T1" fmla="*/ 0 h 42"/>
                <a:gd name="T2" fmla="*/ 25 w 45"/>
                <a:gd name="T3" fmla="*/ 0 h 42"/>
                <a:gd name="T4" fmla="*/ 32 w 45"/>
                <a:gd name="T5" fmla="*/ 0 h 42"/>
                <a:gd name="T6" fmla="*/ 35 w 45"/>
                <a:gd name="T7" fmla="*/ 3 h 42"/>
                <a:gd name="T8" fmla="*/ 38 w 45"/>
                <a:gd name="T9" fmla="*/ 6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8 w 45"/>
                <a:gd name="T25" fmla="*/ 35 h 42"/>
                <a:gd name="T26" fmla="*/ 35 w 45"/>
                <a:gd name="T27" fmla="*/ 38 h 42"/>
                <a:gd name="T28" fmla="*/ 32 w 45"/>
                <a:gd name="T29" fmla="*/ 42 h 42"/>
                <a:gd name="T30" fmla="*/ 25 w 45"/>
                <a:gd name="T31" fmla="*/ 42 h 42"/>
                <a:gd name="T32" fmla="*/ 22 w 45"/>
                <a:gd name="T33" fmla="*/ 42 h 42"/>
                <a:gd name="T34" fmla="*/ 19 w 45"/>
                <a:gd name="T35" fmla="*/ 42 h 42"/>
                <a:gd name="T36" fmla="*/ 13 w 45"/>
                <a:gd name="T37" fmla="*/ 42 h 42"/>
                <a:gd name="T38" fmla="*/ 9 w 45"/>
                <a:gd name="T39" fmla="*/ 38 h 42"/>
                <a:gd name="T40" fmla="*/ 6 w 45"/>
                <a:gd name="T41" fmla="*/ 35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6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32" y="0"/>
                  </a:lnTo>
                  <a:lnTo>
                    <a:pt x="35" y="3"/>
                  </a:lnTo>
                  <a:lnTo>
                    <a:pt x="38" y="6"/>
                  </a:lnTo>
                  <a:lnTo>
                    <a:pt x="42" y="10"/>
                  </a:lnTo>
                  <a:lnTo>
                    <a:pt x="42" y="13"/>
                  </a:lnTo>
                  <a:lnTo>
                    <a:pt x="45" y="16"/>
                  </a:lnTo>
                  <a:lnTo>
                    <a:pt x="45" y="19"/>
                  </a:lnTo>
                  <a:lnTo>
                    <a:pt x="45" y="26"/>
                  </a:lnTo>
                  <a:lnTo>
                    <a:pt x="42" y="29"/>
                  </a:lnTo>
                  <a:lnTo>
                    <a:pt x="42" y="32"/>
                  </a:lnTo>
                  <a:lnTo>
                    <a:pt x="38" y="35"/>
                  </a:lnTo>
                  <a:lnTo>
                    <a:pt x="35" y="38"/>
                  </a:lnTo>
                  <a:lnTo>
                    <a:pt x="32" y="42"/>
                  </a:lnTo>
                  <a:lnTo>
                    <a:pt x="25" y="42"/>
                  </a:lnTo>
                  <a:lnTo>
                    <a:pt x="22" y="42"/>
                  </a:lnTo>
                  <a:lnTo>
                    <a:pt x="19" y="42"/>
                  </a:lnTo>
                  <a:lnTo>
                    <a:pt x="13" y="42"/>
                  </a:lnTo>
                  <a:lnTo>
                    <a:pt x="9" y="38"/>
                  </a:lnTo>
                  <a:lnTo>
                    <a:pt x="6" y="35"/>
                  </a:lnTo>
                  <a:lnTo>
                    <a:pt x="3" y="32"/>
                  </a:lnTo>
                  <a:lnTo>
                    <a:pt x="3" y="29"/>
                  </a:lnTo>
                  <a:lnTo>
                    <a:pt x="0" y="26"/>
                  </a:lnTo>
                  <a:lnTo>
                    <a:pt x="0" y="19"/>
                  </a:lnTo>
                  <a:lnTo>
                    <a:pt x="0" y="16"/>
                  </a:lnTo>
                  <a:lnTo>
                    <a:pt x="3" y="13"/>
                  </a:lnTo>
                  <a:lnTo>
                    <a:pt x="3" y="10"/>
                  </a:lnTo>
                  <a:lnTo>
                    <a:pt x="6" y="6"/>
                  </a:lnTo>
                  <a:lnTo>
                    <a:pt x="9" y="3"/>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126" name="Freeform 558"/>
            <p:cNvSpPr>
              <a:spLocks/>
            </p:cNvSpPr>
            <p:nvPr/>
          </p:nvSpPr>
          <p:spPr bwMode="auto">
            <a:xfrm>
              <a:off x="2878" y="2796"/>
              <a:ext cx="62" cy="59"/>
            </a:xfrm>
            <a:custGeom>
              <a:avLst/>
              <a:gdLst>
                <a:gd name="T0" fmla="*/ 23 w 45"/>
                <a:gd name="T1" fmla="*/ 0 h 42"/>
                <a:gd name="T2" fmla="*/ 26 w 45"/>
                <a:gd name="T3" fmla="*/ 0 h 42"/>
                <a:gd name="T4" fmla="*/ 29 w 45"/>
                <a:gd name="T5" fmla="*/ 0 h 42"/>
                <a:gd name="T6" fmla="*/ 36 w 45"/>
                <a:gd name="T7" fmla="*/ 3 h 42"/>
                <a:gd name="T8" fmla="*/ 39 w 45"/>
                <a:gd name="T9" fmla="*/ 6 h 42"/>
                <a:gd name="T10" fmla="*/ 39 w 45"/>
                <a:gd name="T11" fmla="*/ 10 h 42"/>
                <a:gd name="T12" fmla="*/ 42 w 45"/>
                <a:gd name="T13" fmla="*/ 13 h 42"/>
                <a:gd name="T14" fmla="*/ 42 w 45"/>
                <a:gd name="T15" fmla="*/ 16 h 42"/>
                <a:gd name="T16" fmla="*/ 45 w 45"/>
                <a:gd name="T17" fmla="*/ 19 h 42"/>
                <a:gd name="T18" fmla="*/ 42 w 45"/>
                <a:gd name="T19" fmla="*/ 26 h 42"/>
                <a:gd name="T20" fmla="*/ 42 w 45"/>
                <a:gd name="T21" fmla="*/ 29 h 42"/>
                <a:gd name="T22" fmla="*/ 39 w 45"/>
                <a:gd name="T23" fmla="*/ 32 h 42"/>
                <a:gd name="T24" fmla="*/ 39 w 45"/>
                <a:gd name="T25" fmla="*/ 35 h 42"/>
                <a:gd name="T26" fmla="*/ 36 w 45"/>
                <a:gd name="T27" fmla="*/ 39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7 w 45"/>
                <a:gd name="T57" fmla="*/ 6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6"/>
                  </a:lnTo>
                  <a:lnTo>
                    <a:pt x="39" y="10"/>
                  </a:lnTo>
                  <a:lnTo>
                    <a:pt x="42" y="13"/>
                  </a:lnTo>
                  <a:lnTo>
                    <a:pt x="42" y="16"/>
                  </a:lnTo>
                  <a:lnTo>
                    <a:pt x="45" y="19"/>
                  </a:lnTo>
                  <a:lnTo>
                    <a:pt x="42" y="26"/>
                  </a:lnTo>
                  <a:lnTo>
                    <a:pt x="42" y="29"/>
                  </a:lnTo>
                  <a:lnTo>
                    <a:pt x="39" y="32"/>
                  </a:lnTo>
                  <a:lnTo>
                    <a:pt x="39" y="35"/>
                  </a:lnTo>
                  <a:lnTo>
                    <a:pt x="36" y="39"/>
                  </a:lnTo>
                  <a:lnTo>
                    <a:pt x="29" y="42"/>
                  </a:lnTo>
                  <a:lnTo>
                    <a:pt x="26" y="42"/>
                  </a:lnTo>
                  <a:lnTo>
                    <a:pt x="23" y="42"/>
                  </a:lnTo>
                  <a:lnTo>
                    <a:pt x="16" y="42"/>
                  </a:lnTo>
                  <a:lnTo>
                    <a:pt x="13" y="42"/>
                  </a:lnTo>
                  <a:lnTo>
                    <a:pt x="10" y="39"/>
                  </a:lnTo>
                  <a:lnTo>
                    <a:pt x="7" y="35"/>
                  </a:lnTo>
                  <a:lnTo>
                    <a:pt x="3" y="32"/>
                  </a:lnTo>
                  <a:lnTo>
                    <a:pt x="0" y="29"/>
                  </a:lnTo>
                  <a:lnTo>
                    <a:pt x="0" y="26"/>
                  </a:lnTo>
                  <a:lnTo>
                    <a:pt x="0" y="19"/>
                  </a:lnTo>
                  <a:lnTo>
                    <a:pt x="0" y="16"/>
                  </a:lnTo>
                  <a:lnTo>
                    <a:pt x="0" y="13"/>
                  </a:lnTo>
                  <a:lnTo>
                    <a:pt x="3" y="10"/>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127" name="Freeform 559"/>
            <p:cNvSpPr>
              <a:spLocks/>
            </p:cNvSpPr>
            <p:nvPr/>
          </p:nvSpPr>
          <p:spPr bwMode="auto">
            <a:xfrm>
              <a:off x="2878" y="2796"/>
              <a:ext cx="62" cy="59"/>
            </a:xfrm>
            <a:custGeom>
              <a:avLst/>
              <a:gdLst>
                <a:gd name="T0" fmla="*/ 23 w 45"/>
                <a:gd name="T1" fmla="*/ 0 h 42"/>
                <a:gd name="T2" fmla="*/ 26 w 45"/>
                <a:gd name="T3" fmla="*/ 0 h 42"/>
                <a:gd name="T4" fmla="*/ 29 w 45"/>
                <a:gd name="T5" fmla="*/ 0 h 42"/>
                <a:gd name="T6" fmla="*/ 36 w 45"/>
                <a:gd name="T7" fmla="*/ 3 h 42"/>
                <a:gd name="T8" fmla="*/ 39 w 45"/>
                <a:gd name="T9" fmla="*/ 6 h 42"/>
                <a:gd name="T10" fmla="*/ 39 w 45"/>
                <a:gd name="T11" fmla="*/ 10 h 42"/>
                <a:gd name="T12" fmla="*/ 42 w 45"/>
                <a:gd name="T13" fmla="*/ 13 h 42"/>
                <a:gd name="T14" fmla="*/ 42 w 45"/>
                <a:gd name="T15" fmla="*/ 16 h 42"/>
                <a:gd name="T16" fmla="*/ 45 w 45"/>
                <a:gd name="T17" fmla="*/ 19 h 42"/>
                <a:gd name="T18" fmla="*/ 42 w 45"/>
                <a:gd name="T19" fmla="*/ 26 h 42"/>
                <a:gd name="T20" fmla="*/ 42 w 45"/>
                <a:gd name="T21" fmla="*/ 29 h 42"/>
                <a:gd name="T22" fmla="*/ 39 w 45"/>
                <a:gd name="T23" fmla="*/ 32 h 42"/>
                <a:gd name="T24" fmla="*/ 39 w 45"/>
                <a:gd name="T25" fmla="*/ 35 h 42"/>
                <a:gd name="T26" fmla="*/ 36 w 45"/>
                <a:gd name="T27" fmla="*/ 39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7 w 45"/>
                <a:gd name="T57" fmla="*/ 6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6"/>
                  </a:lnTo>
                  <a:lnTo>
                    <a:pt x="39" y="10"/>
                  </a:lnTo>
                  <a:lnTo>
                    <a:pt x="42" y="13"/>
                  </a:lnTo>
                  <a:lnTo>
                    <a:pt x="42" y="16"/>
                  </a:lnTo>
                  <a:lnTo>
                    <a:pt x="45" y="19"/>
                  </a:lnTo>
                  <a:lnTo>
                    <a:pt x="42" y="26"/>
                  </a:lnTo>
                  <a:lnTo>
                    <a:pt x="42" y="29"/>
                  </a:lnTo>
                  <a:lnTo>
                    <a:pt x="39" y="32"/>
                  </a:lnTo>
                  <a:lnTo>
                    <a:pt x="39" y="35"/>
                  </a:lnTo>
                  <a:lnTo>
                    <a:pt x="36" y="39"/>
                  </a:lnTo>
                  <a:lnTo>
                    <a:pt x="29" y="42"/>
                  </a:lnTo>
                  <a:lnTo>
                    <a:pt x="26" y="42"/>
                  </a:lnTo>
                  <a:lnTo>
                    <a:pt x="23" y="42"/>
                  </a:lnTo>
                  <a:lnTo>
                    <a:pt x="16" y="42"/>
                  </a:lnTo>
                  <a:lnTo>
                    <a:pt x="13" y="42"/>
                  </a:lnTo>
                  <a:lnTo>
                    <a:pt x="10" y="39"/>
                  </a:lnTo>
                  <a:lnTo>
                    <a:pt x="7" y="35"/>
                  </a:lnTo>
                  <a:lnTo>
                    <a:pt x="3" y="32"/>
                  </a:lnTo>
                  <a:lnTo>
                    <a:pt x="0" y="29"/>
                  </a:lnTo>
                  <a:lnTo>
                    <a:pt x="0" y="26"/>
                  </a:lnTo>
                  <a:lnTo>
                    <a:pt x="0" y="19"/>
                  </a:lnTo>
                  <a:lnTo>
                    <a:pt x="0" y="16"/>
                  </a:lnTo>
                  <a:lnTo>
                    <a:pt x="0" y="13"/>
                  </a:lnTo>
                  <a:lnTo>
                    <a:pt x="3" y="10"/>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128" name="Freeform 560"/>
            <p:cNvSpPr>
              <a:spLocks/>
            </p:cNvSpPr>
            <p:nvPr/>
          </p:nvSpPr>
          <p:spPr bwMode="auto">
            <a:xfrm>
              <a:off x="2798" y="2729"/>
              <a:ext cx="62" cy="63"/>
            </a:xfrm>
            <a:custGeom>
              <a:avLst/>
              <a:gdLst>
                <a:gd name="T0" fmla="*/ 23 w 45"/>
                <a:gd name="T1" fmla="*/ 0 h 45"/>
                <a:gd name="T2" fmla="*/ 26 w 45"/>
                <a:gd name="T3" fmla="*/ 3 h 45"/>
                <a:gd name="T4" fmla="*/ 29 w 45"/>
                <a:gd name="T5" fmla="*/ 3 h 45"/>
                <a:gd name="T6" fmla="*/ 36 w 45"/>
                <a:gd name="T7" fmla="*/ 6 h 45"/>
                <a:gd name="T8" fmla="*/ 39 w 45"/>
                <a:gd name="T9" fmla="*/ 6 h 45"/>
                <a:gd name="T10" fmla="*/ 39 w 45"/>
                <a:gd name="T11" fmla="*/ 9 h 45"/>
                <a:gd name="T12" fmla="*/ 42 w 45"/>
                <a:gd name="T13" fmla="*/ 16 h 45"/>
                <a:gd name="T14" fmla="*/ 42 w 45"/>
                <a:gd name="T15" fmla="*/ 19 h 45"/>
                <a:gd name="T16" fmla="*/ 45 w 45"/>
                <a:gd name="T17" fmla="*/ 22 h 45"/>
                <a:gd name="T18" fmla="*/ 42 w 45"/>
                <a:gd name="T19" fmla="*/ 29 h 45"/>
                <a:gd name="T20" fmla="*/ 42 w 45"/>
                <a:gd name="T21" fmla="*/ 32 h 45"/>
                <a:gd name="T22" fmla="*/ 39 w 45"/>
                <a:gd name="T23" fmla="*/ 35 h 45"/>
                <a:gd name="T24" fmla="*/ 39 w 45"/>
                <a:gd name="T25" fmla="*/ 38 h 45"/>
                <a:gd name="T26" fmla="*/ 36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8 h 45"/>
                <a:gd name="T42" fmla="*/ 3 w 45"/>
                <a:gd name="T43" fmla="*/ 35 h 45"/>
                <a:gd name="T44" fmla="*/ 0 w 45"/>
                <a:gd name="T45" fmla="*/ 32 h 45"/>
                <a:gd name="T46" fmla="*/ 0 w 45"/>
                <a:gd name="T47" fmla="*/ 29 h 45"/>
                <a:gd name="T48" fmla="*/ 0 w 45"/>
                <a:gd name="T49" fmla="*/ 22 h 45"/>
                <a:gd name="T50" fmla="*/ 0 w 45"/>
                <a:gd name="T51" fmla="*/ 19 h 45"/>
                <a:gd name="T52" fmla="*/ 0 w 45"/>
                <a:gd name="T53" fmla="*/ 16 h 45"/>
                <a:gd name="T54" fmla="*/ 3 w 45"/>
                <a:gd name="T55" fmla="*/ 9 h 45"/>
                <a:gd name="T56" fmla="*/ 7 w 45"/>
                <a:gd name="T57" fmla="*/ 6 h 45"/>
                <a:gd name="T58" fmla="*/ 10 w 45"/>
                <a:gd name="T59" fmla="*/ 6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6" y="6"/>
                  </a:lnTo>
                  <a:lnTo>
                    <a:pt x="39" y="6"/>
                  </a:lnTo>
                  <a:lnTo>
                    <a:pt x="39" y="9"/>
                  </a:lnTo>
                  <a:lnTo>
                    <a:pt x="42" y="16"/>
                  </a:lnTo>
                  <a:lnTo>
                    <a:pt x="42" y="19"/>
                  </a:lnTo>
                  <a:lnTo>
                    <a:pt x="45" y="22"/>
                  </a:lnTo>
                  <a:lnTo>
                    <a:pt x="42" y="29"/>
                  </a:lnTo>
                  <a:lnTo>
                    <a:pt x="42" y="32"/>
                  </a:lnTo>
                  <a:lnTo>
                    <a:pt x="39" y="35"/>
                  </a:lnTo>
                  <a:lnTo>
                    <a:pt x="39" y="38"/>
                  </a:lnTo>
                  <a:lnTo>
                    <a:pt x="36" y="42"/>
                  </a:lnTo>
                  <a:lnTo>
                    <a:pt x="29" y="45"/>
                  </a:lnTo>
                  <a:lnTo>
                    <a:pt x="26" y="45"/>
                  </a:lnTo>
                  <a:lnTo>
                    <a:pt x="23" y="45"/>
                  </a:lnTo>
                  <a:lnTo>
                    <a:pt x="16" y="45"/>
                  </a:lnTo>
                  <a:lnTo>
                    <a:pt x="13" y="45"/>
                  </a:lnTo>
                  <a:lnTo>
                    <a:pt x="10" y="42"/>
                  </a:lnTo>
                  <a:lnTo>
                    <a:pt x="7" y="38"/>
                  </a:lnTo>
                  <a:lnTo>
                    <a:pt x="3" y="35"/>
                  </a:lnTo>
                  <a:lnTo>
                    <a:pt x="0" y="32"/>
                  </a:lnTo>
                  <a:lnTo>
                    <a:pt x="0" y="29"/>
                  </a:lnTo>
                  <a:lnTo>
                    <a:pt x="0" y="22"/>
                  </a:lnTo>
                  <a:lnTo>
                    <a:pt x="0" y="19"/>
                  </a:lnTo>
                  <a:lnTo>
                    <a:pt x="0" y="16"/>
                  </a:lnTo>
                  <a:lnTo>
                    <a:pt x="3" y="9"/>
                  </a:lnTo>
                  <a:lnTo>
                    <a:pt x="7" y="6"/>
                  </a:lnTo>
                  <a:lnTo>
                    <a:pt x="10" y="6"/>
                  </a:lnTo>
                  <a:lnTo>
                    <a:pt x="13" y="3"/>
                  </a:lnTo>
                  <a:lnTo>
                    <a:pt x="16" y="3"/>
                  </a:lnTo>
                  <a:lnTo>
                    <a:pt x="23" y="0"/>
                  </a:lnTo>
                  <a:close/>
                </a:path>
              </a:pathLst>
            </a:custGeom>
            <a:solidFill>
              <a:srgbClr val="FF0000"/>
            </a:solidFill>
            <a:ln w="9525">
              <a:noFill/>
              <a:round/>
              <a:headEnd/>
              <a:tailEnd/>
            </a:ln>
          </p:spPr>
          <p:txBody>
            <a:bodyPr/>
            <a:lstStyle/>
            <a:p>
              <a:endParaRPr lang="en-US"/>
            </a:p>
          </p:txBody>
        </p:sp>
        <p:sp>
          <p:nvSpPr>
            <p:cNvPr id="32129" name="Freeform 561"/>
            <p:cNvSpPr>
              <a:spLocks/>
            </p:cNvSpPr>
            <p:nvPr/>
          </p:nvSpPr>
          <p:spPr bwMode="auto">
            <a:xfrm>
              <a:off x="2798" y="2729"/>
              <a:ext cx="62" cy="63"/>
            </a:xfrm>
            <a:custGeom>
              <a:avLst/>
              <a:gdLst>
                <a:gd name="T0" fmla="*/ 23 w 45"/>
                <a:gd name="T1" fmla="*/ 0 h 45"/>
                <a:gd name="T2" fmla="*/ 26 w 45"/>
                <a:gd name="T3" fmla="*/ 3 h 45"/>
                <a:gd name="T4" fmla="*/ 29 w 45"/>
                <a:gd name="T5" fmla="*/ 3 h 45"/>
                <a:gd name="T6" fmla="*/ 36 w 45"/>
                <a:gd name="T7" fmla="*/ 6 h 45"/>
                <a:gd name="T8" fmla="*/ 39 w 45"/>
                <a:gd name="T9" fmla="*/ 6 h 45"/>
                <a:gd name="T10" fmla="*/ 39 w 45"/>
                <a:gd name="T11" fmla="*/ 9 h 45"/>
                <a:gd name="T12" fmla="*/ 42 w 45"/>
                <a:gd name="T13" fmla="*/ 16 h 45"/>
                <a:gd name="T14" fmla="*/ 42 w 45"/>
                <a:gd name="T15" fmla="*/ 19 h 45"/>
                <a:gd name="T16" fmla="*/ 45 w 45"/>
                <a:gd name="T17" fmla="*/ 22 h 45"/>
                <a:gd name="T18" fmla="*/ 42 w 45"/>
                <a:gd name="T19" fmla="*/ 29 h 45"/>
                <a:gd name="T20" fmla="*/ 42 w 45"/>
                <a:gd name="T21" fmla="*/ 32 h 45"/>
                <a:gd name="T22" fmla="*/ 39 w 45"/>
                <a:gd name="T23" fmla="*/ 35 h 45"/>
                <a:gd name="T24" fmla="*/ 39 w 45"/>
                <a:gd name="T25" fmla="*/ 38 h 45"/>
                <a:gd name="T26" fmla="*/ 36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8 h 45"/>
                <a:gd name="T42" fmla="*/ 3 w 45"/>
                <a:gd name="T43" fmla="*/ 35 h 45"/>
                <a:gd name="T44" fmla="*/ 0 w 45"/>
                <a:gd name="T45" fmla="*/ 32 h 45"/>
                <a:gd name="T46" fmla="*/ 0 w 45"/>
                <a:gd name="T47" fmla="*/ 29 h 45"/>
                <a:gd name="T48" fmla="*/ 0 w 45"/>
                <a:gd name="T49" fmla="*/ 22 h 45"/>
                <a:gd name="T50" fmla="*/ 0 w 45"/>
                <a:gd name="T51" fmla="*/ 19 h 45"/>
                <a:gd name="T52" fmla="*/ 0 w 45"/>
                <a:gd name="T53" fmla="*/ 16 h 45"/>
                <a:gd name="T54" fmla="*/ 3 w 45"/>
                <a:gd name="T55" fmla="*/ 9 h 45"/>
                <a:gd name="T56" fmla="*/ 7 w 45"/>
                <a:gd name="T57" fmla="*/ 6 h 45"/>
                <a:gd name="T58" fmla="*/ 10 w 45"/>
                <a:gd name="T59" fmla="*/ 6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6" y="6"/>
                  </a:lnTo>
                  <a:lnTo>
                    <a:pt x="39" y="6"/>
                  </a:lnTo>
                  <a:lnTo>
                    <a:pt x="39" y="9"/>
                  </a:lnTo>
                  <a:lnTo>
                    <a:pt x="42" y="16"/>
                  </a:lnTo>
                  <a:lnTo>
                    <a:pt x="42" y="19"/>
                  </a:lnTo>
                  <a:lnTo>
                    <a:pt x="45" y="22"/>
                  </a:lnTo>
                  <a:lnTo>
                    <a:pt x="42" y="29"/>
                  </a:lnTo>
                  <a:lnTo>
                    <a:pt x="42" y="32"/>
                  </a:lnTo>
                  <a:lnTo>
                    <a:pt x="39" y="35"/>
                  </a:lnTo>
                  <a:lnTo>
                    <a:pt x="39" y="38"/>
                  </a:lnTo>
                  <a:lnTo>
                    <a:pt x="36" y="42"/>
                  </a:lnTo>
                  <a:lnTo>
                    <a:pt x="29" y="45"/>
                  </a:lnTo>
                  <a:lnTo>
                    <a:pt x="26" y="45"/>
                  </a:lnTo>
                  <a:lnTo>
                    <a:pt x="23" y="45"/>
                  </a:lnTo>
                  <a:lnTo>
                    <a:pt x="16" y="45"/>
                  </a:lnTo>
                  <a:lnTo>
                    <a:pt x="13" y="45"/>
                  </a:lnTo>
                  <a:lnTo>
                    <a:pt x="10" y="42"/>
                  </a:lnTo>
                  <a:lnTo>
                    <a:pt x="7" y="38"/>
                  </a:lnTo>
                  <a:lnTo>
                    <a:pt x="3" y="35"/>
                  </a:lnTo>
                  <a:lnTo>
                    <a:pt x="0" y="32"/>
                  </a:lnTo>
                  <a:lnTo>
                    <a:pt x="0" y="29"/>
                  </a:lnTo>
                  <a:lnTo>
                    <a:pt x="0" y="22"/>
                  </a:lnTo>
                  <a:lnTo>
                    <a:pt x="0" y="19"/>
                  </a:lnTo>
                  <a:lnTo>
                    <a:pt x="0" y="16"/>
                  </a:lnTo>
                  <a:lnTo>
                    <a:pt x="3" y="9"/>
                  </a:lnTo>
                  <a:lnTo>
                    <a:pt x="7" y="6"/>
                  </a:lnTo>
                  <a:lnTo>
                    <a:pt x="10" y="6"/>
                  </a:lnTo>
                  <a:lnTo>
                    <a:pt x="13" y="3"/>
                  </a:lnTo>
                  <a:lnTo>
                    <a:pt x="16" y="3"/>
                  </a:lnTo>
                  <a:lnTo>
                    <a:pt x="23" y="0"/>
                  </a:lnTo>
                </a:path>
              </a:pathLst>
            </a:custGeom>
            <a:noFill/>
            <a:ln w="0">
              <a:solidFill>
                <a:srgbClr val="000000"/>
              </a:solidFill>
              <a:round/>
              <a:headEnd/>
              <a:tailEnd/>
            </a:ln>
          </p:spPr>
          <p:txBody>
            <a:bodyPr/>
            <a:lstStyle/>
            <a:p>
              <a:endParaRPr lang="en-US"/>
            </a:p>
          </p:txBody>
        </p:sp>
        <p:sp>
          <p:nvSpPr>
            <p:cNvPr id="32130" name="Freeform 562"/>
            <p:cNvSpPr>
              <a:spLocks/>
            </p:cNvSpPr>
            <p:nvPr/>
          </p:nvSpPr>
          <p:spPr bwMode="auto">
            <a:xfrm>
              <a:off x="2511" y="2540"/>
              <a:ext cx="62" cy="63"/>
            </a:xfrm>
            <a:custGeom>
              <a:avLst/>
              <a:gdLst>
                <a:gd name="T0" fmla="*/ 23 w 45"/>
                <a:gd name="T1" fmla="*/ 0 h 45"/>
                <a:gd name="T2" fmla="*/ 29 w 45"/>
                <a:gd name="T3" fmla="*/ 0 h 45"/>
                <a:gd name="T4" fmla="*/ 32 w 45"/>
                <a:gd name="T5" fmla="*/ 3 h 45"/>
                <a:gd name="T6" fmla="*/ 35 w 45"/>
                <a:gd name="T7" fmla="*/ 3 h 45"/>
                <a:gd name="T8" fmla="*/ 39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9 w 45"/>
                <a:gd name="T25" fmla="*/ 38 h 45"/>
                <a:gd name="T26" fmla="*/ 35 w 45"/>
                <a:gd name="T27" fmla="*/ 41 h 45"/>
                <a:gd name="T28" fmla="*/ 32 w 45"/>
                <a:gd name="T29" fmla="*/ 41 h 45"/>
                <a:gd name="T30" fmla="*/ 29 w 45"/>
                <a:gd name="T31" fmla="*/ 45 h 45"/>
                <a:gd name="T32" fmla="*/ 23 w 45"/>
                <a:gd name="T33" fmla="*/ 45 h 45"/>
                <a:gd name="T34" fmla="*/ 19 w 45"/>
                <a:gd name="T35" fmla="*/ 45 h 45"/>
                <a:gd name="T36" fmla="*/ 13 w 45"/>
                <a:gd name="T37" fmla="*/ 41 h 45"/>
                <a:gd name="T38" fmla="*/ 10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10 w 45"/>
                <a:gd name="T59" fmla="*/ 3 h 45"/>
                <a:gd name="T60" fmla="*/ 13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5" y="3"/>
                  </a:lnTo>
                  <a:lnTo>
                    <a:pt x="39" y="6"/>
                  </a:lnTo>
                  <a:lnTo>
                    <a:pt x="42" y="9"/>
                  </a:lnTo>
                  <a:lnTo>
                    <a:pt x="42" y="13"/>
                  </a:lnTo>
                  <a:lnTo>
                    <a:pt x="45" y="19"/>
                  </a:lnTo>
                  <a:lnTo>
                    <a:pt x="45" y="22"/>
                  </a:lnTo>
                  <a:lnTo>
                    <a:pt x="45" y="25"/>
                  </a:lnTo>
                  <a:lnTo>
                    <a:pt x="42" y="32"/>
                  </a:lnTo>
                  <a:lnTo>
                    <a:pt x="42" y="35"/>
                  </a:lnTo>
                  <a:lnTo>
                    <a:pt x="39" y="38"/>
                  </a:lnTo>
                  <a:lnTo>
                    <a:pt x="35" y="41"/>
                  </a:lnTo>
                  <a:lnTo>
                    <a:pt x="32" y="41"/>
                  </a:lnTo>
                  <a:lnTo>
                    <a:pt x="29" y="45"/>
                  </a:lnTo>
                  <a:lnTo>
                    <a:pt x="23" y="45"/>
                  </a:lnTo>
                  <a:lnTo>
                    <a:pt x="19" y="45"/>
                  </a:lnTo>
                  <a:lnTo>
                    <a:pt x="13" y="41"/>
                  </a:lnTo>
                  <a:lnTo>
                    <a:pt x="10" y="41"/>
                  </a:lnTo>
                  <a:lnTo>
                    <a:pt x="6" y="38"/>
                  </a:lnTo>
                  <a:lnTo>
                    <a:pt x="3" y="35"/>
                  </a:lnTo>
                  <a:lnTo>
                    <a:pt x="3" y="32"/>
                  </a:lnTo>
                  <a:lnTo>
                    <a:pt x="0" y="25"/>
                  </a:lnTo>
                  <a:lnTo>
                    <a:pt x="0" y="22"/>
                  </a:lnTo>
                  <a:lnTo>
                    <a:pt x="0" y="19"/>
                  </a:lnTo>
                  <a:lnTo>
                    <a:pt x="3" y="13"/>
                  </a:lnTo>
                  <a:lnTo>
                    <a:pt x="3" y="9"/>
                  </a:lnTo>
                  <a:lnTo>
                    <a:pt x="6" y="6"/>
                  </a:lnTo>
                  <a:lnTo>
                    <a:pt x="10" y="3"/>
                  </a:lnTo>
                  <a:lnTo>
                    <a:pt x="13" y="3"/>
                  </a:lnTo>
                  <a:lnTo>
                    <a:pt x="19" y="0"/>
                  </a:lnTo>
                  <a:lnTo>
                    <a:pt x="23" y="0"/>
                  </a:lnTo>
                  <a:close/>
                </a:path>
              </a:pathLst>
            </a:custGeom>
            <a:solidFill>
              <a:srgbClr val="FF0000"/>
            </a:solidFill>
            <a:ln w="9525">
              <a:noFill/>
              <a:round/>
              <a:headEnd/>
              <a:tailEnd/>
            </a:ln>
          </p:spPr>
          <p:txBody>
            <a:bodyPr/>
            <a:lstStyle/>
            <a:p>
              <a:endParaRPr lang="en-US"/>
            </a:p>
          </p:txBody>
        </p:sp>
        <p:sp>
          <p:nvSpPr>
            <p:cNvPr id="32131" name="Freeform 563"/>
            <p:cNvSpPr>
              <a:spLocks/>
            </p:cNvSpPr>
            <p:nvPr/>
          </p:nvSpPr>
          <p:spPr bwMode="auto">
            <a:xfrm>
              <a:off x="2511" y="2540"/>
              <a:ext cx="62" cy="63"/>
            </a:xfrm>
            <a:custGeom>
              <a:avLst/>
              <a:gdLst>
                <a:gd name="T0" fmla="*/ 23 w 45"/>
                <a:gd name="T1" fmla="*/ 0 h 45"/>
                <a:gd name="T2" fmla="*/ 29 w 45"/>
                <a:gd name="T3" fmla="*/ 0 h 45"/>
                <a:gd name="T4" fmla="*/ 32 w 45"/>
                <a:gd name="T5" fmla="*/ 3 h 45"/>
                <a:gd name="T6" fmla="*/ 35 w 45"/>
                <a:gd name="T7" fmla="*/ 3 h 45"/>
                <a:gd name="T8" fmla="*/ 39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9 w 45"/>
                <a:gd name="T25" fmla="*/ 38 h 45"/>
                <a:gd name="T26" fmla="*/ 35 w 45"/>
                <a:gd name="T27" fmla="*/ 41 h 45"/>
                <a:gd name="T28" fmla="*/ 32 w 45"/>
                <a:gd name="T29" fmla="*/ 41 h 45"/>
                <a:gd name="T30" fmla="*/ 29 w 45"/>
                <a:gd name="T31" fmla="*/ 45 h 45"/>
                <a:gd name="T32" fmla="*/ 23 w 45"/>
                <a:gd name="T33" fmla="*/ 45 h 45"/>
                <a:gd name="T34" fmla="*/ 19 w 45"/>
                <a:gd name="T35" fmla="*/ 45 h 45"/>
                <a:gd name="T36" fmla="*/ 13 w 45"/>
                <a:gd name="T37" fmla="*/ 41 h 45"/>
                <a:gd name="T38" fmla="*/ 10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10 w 45"/>
                <a:gd name="T59" fmla="*/ 3 h 45"/>
                <a:gd name="T60" fmla="*/ 13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5" y="3"/>
                  </a:lnTo>
                  <a:lnTo>
                    <a:pt x="39" y="6"/>
                  </a:lnTo>
                  <a:lnTo>
                    <a:pt x="42" y="9"/>
                  </a:lnTo>
                  <a:lnTo>
                    <a:pt x="42" y="13"/>
                  </a:lnTo>
                  <a:lnTo>
                    <a:pt x="45" y="19"/>
                  </a:lnTo>
                  <a:lnTo>
                    <a:pt x="45" y="22"/>
                  </a:lnTo>
                  <a:lnTo>
                    <a:pt x="45" y="25"/>
                  </a:lnTo>
                  <a:lnTo>
                    <a:pt x="42" y="32"/>
                  </a:lnTo>
                  <a:lnTo>
                    <a:pt x="42" y="35"/>
                  </a:lnTo>
                  <a:lnTo>
                    <a:pt x="39" y="38"/>
                  </a:lnTo>
                  <a:lnTo>
                    <a:pt x="35" y="41"/>
                  </a:lnTo>
                  <a:lnTo>
                    <a:pt x="32" y="41"/>
                  </a:lnTo>
                  <a:lnTo>
                    <a:pt x="29" y="45"/>
                  </a:lnTo>
                  <a:lnTo>
                    <a:pt x="23" y="45"/>
                  </a:lnTo>
                  <a:lnTo>
                    <a:pt x="19" y="45"/>
                  </a:lnTo>
                  <a:lnTo>
                    <a:pt x="13" y="41"/>
                  </a:lnTo>
                  <a:lnTo>
                    <a:pt x="10" y="41"/>
                  </a:lnTo>
                  <a:lnTo>
                    <a:pt x="6" y="38"/>
                  </a:lnTo>
                  <a:lnTo>
                    <a:pt x="3" y="35"/>
                  </a:lnTo>
                  <a:lnTo>
                    <a:pt x="3" y="32"/>
                  </a:lnTo>
                  <a:lnTo>
                    <a:pt x="0" y="25"/>
                  </a:lnTo>
                  <a:lnTo>
                    <a:pt x="0" y="22"/>
                  </a:lnTo>
                  <a:lnTo>
                    <a:pt x="0" y="19"/>
                  </a:lnTo>
                  <a:lnTo>
                    <a:pt x="3" y="13"/>
                  </a:lnTo>
                  <a:lnTo>
                    <a:pt x="3" y="9"/>
                  </a:lnTo>
                  <a:lnTo>
                    <a:pt x="6" y="6"/>
                  </a:lnTo>
                  <a:lnTo>
                    <a:pt x="10" y="3"/>
                  </a:lnTo>
                  <a:lnTo>
                    <a:pt x="13" y="3"/>
                  </a:lnTo>
                  <a:lnTo>
                    <a:pt x="19" y="0"/>
                  </a:lnTo>
                  <a:lnTo>
                    <a:pt x="23" y="0"/>
                  </a:lnTo>
                </a:path>
              </a:pathLst>
            </a:custGeom>
            <a:noFill/>
            <a:ln w="0">
              <a:solidFill>
                <a:srgbClr val="000000"/>
              </a:solidFill>
              <a:round/>
              <a:headEnd/>
              <a:tailEnd/>
            </a:ln>
          </p:spPr>
          <p:txBody>
            <a:bodyPr/>
            <a:lstStyle/>
            <a:p>
              <a:endParaRPr lang="en-US"/>
            </a:p>
          </p:txBody>
        </p:sp>
        <p:sp>
          <p:nvSpPr>
            <p:cNvPr id="32132" name="Freeform 564"/>
            <p:cNvSpPr>
              <a:spLocks/>
            </p:cNvSpPr>
            <p:nvPr/>
          </p:nvSpPr>
          <p:spPr bwMode="auto">
            <a:xfrm>
              <a:off x="2635" y="2621"/>
              <a:ext cx="62"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9 h 45"/>
                <a:gd name="T12" fmla="*/ 45 w 45"/>
                <a:gd name="T13" fmla="*/ 12 h 45"/>
                <a:gd name="T14" fmla="*/ 45 w 45"/>
                <a:gd name="T15" fmla="*/ 19 h 45"/>
                <a:gd name="T16" fmla="*/ 45 w 45"/>
                <a:gd name="T17" fmla="*/ 22 h 45"/>
                <a:gd name="T18" fmla="*/ 45 w 45"/>
                <a:gd name="T19" fmla="*/ 25 h 45"/>
                <a:gd name="T20" fmla="*/ 45 w 45"/>
                <a:gd name="T21" fmla="*/ 32 h 45"/>
                <a:gd name="T22" fmla="*/ 42 w 45"/>
                <a:gd name="T23" fmla="*/ 35 h 45"/>
                <a:gd name="T24" fmla="*/ 39 w 45"/>
                <a:gd name="T25" fmla="*/ 38 h 45"/>
                <a:gd name="T26" fmla="*/ 36 w 45"/>
                <a:gd name="T27" fmla="*/ 41 h 45"/>
                <a:gd name="T28" fmla="*/ 32 w 45"/>
                <a:gd name="T29" fmla="*/ 41 h 45"/>
                <a:gd name="T30" fmla="*/ 29 w 45"/>
                <a:gd name="T31" fmla="*/ 45 h 45"/>
                <a:gd name="T32" fmla="*/ 23 w 45"/>
                <a:gd name="T33" fmla="*/ 45 h 45"/>
                <a:gd name="T34" fmla="*/ 19 w 45"/>
                <a:gd name="T35" fmla="*/ 45 h 45"/>
                <a:gd name="T36" fmla="*/ 16 w 45"/>
                <a:gd name="T37" fmla="*/ 41 h 45"/>
                <a:gd name="T38" fmla="*/ 10 w 45"/>
                <a:gd name="T39" fmla="*/ 41 h 45"/>
                <a:gd name="T40" fmla="*/ 7 w 45"/>
                <a:gd name="T41" fmla="*/ 38 h 45"/>
                <a:gd name="T42" fmla="*/ 7 w 45"/>
                <a:gd name="T43" fmla="*/ 35 h 45"/>
                <a:gd name="T44" fmla="*/ 3 w 45"/>
                <a:gd name="T45" fmla="*/ 32 h 45"/>
                <a:gd name="T46" fmla="*/ 0 w 45"/>
                <a:gd name="T47" fmla="*/ 25 h 45"/>
                <a:gd name="T48" fmla="*/ 0 w 45"/>
                <a:gd name="T49" fmla="*/ 22 h 45"/>
                <a:gd name="T50" fmla="*/ 0 w 45"/>
                <a:gd name="T51" fmla="*/ 19 h 45"/>
                <a:gd name="T52" fmla="*/ 3 w 45"/>
                <a:gd name="T53" fmla="*/ 12 h 45"/>
                <a:gd name="T54" fmla="*/ 7 w 45"/>
                <a:gd name="T55" fmla="*/ 9 h 45"/>
                <a:gd name="T56" fmla="*/ 7 w 45"/>
                <a:gd name="T57" fmla="*/ 6 h 45"/>
                <a:gd name="T58" fmla="*/ 10 w 45"/>
                <a:gd name="T59" fmla="*/ 3 h 45"/>
                <a:gd name="T60" fmla="*/ 16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9"/>
                  </a:lnTo>
                  <a:lnTo>
                    <a:pt x="45" y="12"/>
                  </a:lnTo>
                  <a:lnTo>
                    <a:pt x="45" y="19"/>
                  </a:lnTo>
                  <a:lnTo>
                    <a:pt x="45" y="22"/>
                  </a:lnTo>
                  <a:lnTo>
                    <a:pt x="45" y="25"/>
                  </a:lnTo>
                  <a:lnTo>
                    <a:pt x="45" y="32"/>
                  </a:lnTo>
                  <a:lnTo>
                    <a:pt x="42" y="35"/>
                  </a:lnTo>
                  <a:lnTo>
                    <a:pt x="39" y="38"/>
                  </a:lnTo>
                  <a:lnTo>
                    <a:pt x="36" y="41"/>
                  </a:lnTo>
                  <a:lnTo>
                    <a:pt x="32" y="41"/>
                  </a:lnTo>
                  <a:lnTo>
                    <a:pt x="29" y="45"/>
                  </a:lnTo>
                  <a:lnTo>
                    <a:pt x="23" y="45"/>
                  </a:lnTo>
                  <a:lnTo>
                    <a:pt x="19" y="45"/>
                  </a:lnTo>
                  <a:lnTo>
                    <a:pt x="16" y="41"/>
                  </a:lnTo>
                  <a:lnTo>
                    <a:pt x="10" y="41"/>
                  </a:lnTo>
                  <a:lnTo>
                    <a:pt x="7" y="38"/>
                  </a:lnTo>
                  <a:lnTo>
                    <a:pt x="7" y="35"/>
                  </a:lnTo>
                  <a:lnTo>
                    <a:pt x="3" y="32"/>
                  </a:lnTo>
                  <a:lnTo>
                    <a:pt x="0" y="25"/>
                  </a:lnTo>
                  <a:lnTo>
                    <a:pt x="0" y="22"/>
                  </a:lnTo>
                  <a:lnTo>
                    <a:pt x="0" y="19"/>
                  </a:lnTo>
                  <a:lnTo>
                    <a:pt x="3" y="12"/>
                  </a:lnTo>
                  <a:lnTo>
                    <a:pt x="7" y="9"/>
                  </a:lnTo>
                  <a:lnTo>
                    <a:pt x="7" y="6"/>
                  </a:lnTo>
                  <a:lnTo>
                    <a:pt x="10" y="3"/>
                  </a:lnTo>
                  <a:lnTo>
                    <a:pt x="16" y="3"/>
                  </a:lnTo>
                  <a:lnTo>
                    <a:pt x="19" y="0"/>
                  </a:lnTo>
                  <a:lnTo>
                    <a:pt x="23" y="0"/>
                  </a:lnTo>
                  <a:close/>
                </a:path>
              </a:pathLst>
            </a:custGeom>
            <a:solidFill>
              <a:srgbClr val="FF0000"/>
            </a:solidFill>
            <a:ln w="9525">
              <a:noFill/>
              <a:round/>
              <a:headEnd/>
              <a:tailEnd/>
            </a:ln>
          </p:spPr>
          <p:txBody>
            <a:bodyPr/>
            <a:lstStyle/>
            <a:p>
              <a:endParaRPr lang="en-US"/>
            </a:p>
          </p:txBody>
        </p:sp>
        <p:sp>
          <p:nvSpPr>
            <p:cNvPr id="32133" name="Freeform 565"/>
            <p:cNvSpPr>
              <a:spLocks/>
            </p:cNvSpPr>
            <p:nvPr/>
          </p:nvSpPr>
          <p:spPr bwMode="auto">
            <a:xfrm>
              <a:off x="2635" y="2621"/>
              <a:ext cx="62"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9 h 45"/>
                <a:gd name="T12" fmla="*/ 45 w 45"/>
                <a:gd name="T13" fmla="*/ 12 h 45"/>
                <a:gd name="T14" fmla="*/ 45 w 45"/>
                <a:gd name="T15" fmla="*/ 19 h 45"/>
                <a:gd name="T16" fmla="*/ 45 w 45"/>
                <a:gd name="T17" fmla="*/ 22 h 45"/>
                <a:gd name="T18" fmla="*/ 45 w 45"/>
                <a:gd name="T19" fmla="*/ 25 h 45"/>
                <a:gd name="T20" fmla="*/ 45 w 45"/>
                <a:gd name="T21" fmla="*/ 32 h 45"/>
                <a:gd name="T22" fmla="*/ 42 w 45"/>
                <a:gd name="T23" fmla="*/ 35 h 45"/>
                <a:gd name="T24" fmla="*/ 39 w 45"/>
                <a:gd name="T25" fmla="*/ 38 h 45"/>
                <a:gd name="T26" fmla="*/ 36 w 45"/>
                <a:gd name="T27" fmla="*/ 41 h 45"/>
                <a:gd name="T28" fmla="*/ 32 w 45"/>
                <a:gd name="T29" fmla="*/ 41 h 45"/>
                <a:gd name="T30" fmla="*/ 29 w 45"/>
                <a:gd name="T31" fmla="*/ 45 h 45"/>
                <a:gd name="T32" fmla="*/ 23 w 45"/>
                <a:gd name="T33" fmla="*/ 45 h 45"/>
                <a:gd name="T34" fmla="*/ 19 w 45"/>
                <a:gd name="T35" fmla="*/ 45 h 45"/>
                <a:gd name="T36" fmla="*/ 16 w 45"/>
                <a:gd name="T37" fmla="*/ 41 h 45"/>
                <a:gd name="T38" fmla="*/ 10 w 45"/>
                <a:gd name="T39" fmla="*/ 41 h 45"/>
                <a:gd name="T40" fmla="*/ 7 w 45"/>
                <a:gd name="T41" fmla="*/ 38 h 45"/>
                <a:gd name="T42" fmla="*/ 7 w 45"/>
                <a:gd name="T43" fmla="*/ 35 h 45"/>
                <a:gd name="T44" fmla="*/ 3 w 45"/>
                <a:gd name="T45" fmla="*/ 32 h 45"/>
                <a:gd name="T46" fmla="*/ 0 w 45"/>
                <a:gd name="T47" fmla="*/ 25 h 45"/>
                <a:gd name="T48" fmla="*/ 0 w 45"/>
                <a:gd name="T49" fmla="*/ 22 h 45"/>
                <a:gd name="T50" fmla="*/ 0 w 45"/>
                <a:gd name="T51" fmla="*/ 19 h 45"/>
                <a:gd name="T52" fmla="*/ 3 w 45"/>
                <a:gd name="T53" fmla="*/ 12 h 45"/>
                <a:gd name="T54" fmla="*/ 7 w 45"/>
                <a:gd name="T55" fmla="*/ 9 h 45"/>
                <a:gd name="T56" fmla="*/ 7 w 45"/>
                <a:gd name="T57" fmla="*/ 6 h 45"/>
                <a:gd name="T58" fmla="*/ 10 w 45"/>
                <a:gd name="T59" fmla="*/ 3 h 45"/>
                <a:gd name="T60" fmla="*/ 16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9"/>
                  </a:lnTo>
                  <a:lnTo>
                    <a:pt x="45" y="12"/>
                  </a:lnTo>
                  <a:lnTo>
                    <a:pt x="45" y="19"/>
                  </a:lnTo>
                  <a:lnTo>
                    <a:pt x="45" y="22"/>
                  </a:lnTo>
                  <a:lnTo>
                    <a:pt x="45" y="25"/>
                  </a:lnTo>
                  <a:lnTo>
                    <a:pt x="45" y="32"/>
                  </a:lnTo>
                  <a:lnTo>
                    <a:pt x="42" y="35"/>
                  </a:lnTo>
                  <a:lnTo>
                    <a:pt x="39" y="38"/>
                  </a:lnTo>
                  <a:lnTo>
                    <a:pt x="36" y="41"/>
                  </a:lnTo>
                  <a:lnTo>
                    <a:pt x="32" y="41"/>
                  </a:lnTo>
                  <a:lnTo>
                    <a:pt x="29" y="45"/>
                  </a:lnTo>
                  <a:lnTo>
                    <a:pt x="23" y="45"/>
                  </a:lnTo>
                  <a:lnTo>
                    <a:pt x="19" y="45"/>
                  </a:lnTo>
                  <a:lnTo>
                    <a:pt x="16" y="41"/>
                  </a:lnTo>
                  <a:lnTo>
                    <a:pt x="10" y="41"/>
                  </a:lnTo>
                  <a:lnTo>
                    <a:pt x="7" y="38"/>
                  </a:lnTo>
                  <a:lnTo>
                    <a:pt x="7" y="35"/>
                  </a:lnTo>
                  <a:lnTo>
                    <a:pt x="3" y="32"/>
                  </a:lnTo>
                  <a:lnTo>
                    <a:pt x="0" y="25"/>
                  </a:lnTo>
                  <a:lnTo>
                    <a:pt x="0" y="22"/>
                  </a:lnTo>
                  <a:lnTo>
                    <a:pt x="0" y="19"/>
                  </a:lnTo>
                  <a:lnTo>
                    <a:pt x="3" y="12"/>
                  </a:lnTo>
                  <a:lnTo>
                    <a:pt x="7" y="9"/>
                  </a:lnTo>
                  <a:lnTo>
                    <a:pt x="7" y="6"/>
                  </a:lnTo>
                  <a:lnTo>
                    <a:pt x="10" y="3"/>
                  </a:lnTo>
                  <a:lnTo>
                    <a:pt x="16" y="3"/>
                  </a:lnTo>
                  <a:lnTo>
                    <a:pt x="19" y="0"/>
                  </a:lnTo>
                  <a:lnTo>
                    <a:pt x="23" y="0"/>
                  </a:lnTo>
                </a:path>
              </a:pathLst>
            </a:custGeom>
            <a:noFill/>
            <a:ln w="0">
              <a:solidFill>
                <a:srgbClr val="000000"/>
              </a:solidFill>
              <a:round/>
              <a:headEnd/>
              <a:tailEnd/>
            </a:ln>
          </p:spPr>
          <p:txBody>
            <a:bodyPr/>
            <a:lstStyle/>
            <a:p>
              <a:endParaRPr lang="en-US"/>
            </a:p>
          </p:txBody>
        </p:sp>
        <p:sp>
          <p:nvSpPr>
            <p:cNvPr id="32134" name="Freeform 566"/>
            <p:cNvSpPr>
              <a:spLocks/>
            </p:cNvSpPr>
            <p:nvPr/>
          </p:nvSpPr>
          <p:spPr bwMode="auto">
            <a:xfrm>
              <a:off x="2582" y="2486"/>
              <a:ext cx="62" cy="63"/>
            </a:xfrm>
            <a:custGeom>
              <a:avLst/>
              <a:gdLst>
                <a:gd name="T0" fmla="*/ 22 w 45"/>
                <a:gd name="T1" fmla="*/ 0 h 45"/>
                <a:gd name="T2" fmla="*/ 28 w 45"/>
                <a:gd name="T3" fmla="*/ 3 h 45"/>
                <a:gd name="T4" fmla="*/ 32 w 45"/>
                <a:gd name="T5" fmla="*/ 3 h 45"/>
                <a:gd name="T6" fmla="*/ 35 w 45"/>
                <a:gd name="T7" fmla="*/ 6 h 45"/>
                <a:gd name="T8" fmla="*/ 38 w 45"/>
                <a:gd name="T9" fmla="*/ 6 h 45"/>
                <a:gd name="T10" fmla="*/ 41 w 45"/>
                <a:gd name="T11" fmla="*/ 10 h 45"/>
                <a:gd name="T12" fmla="*/ 45 w 45"/>
                <a:gd name="T13" fmla="*/ 16 h 45"/>
                <a:gd name="T14" fmla="*/ 45 w 45"/>
                <a:gd name="T15" fmla="*/ 19 h 45"/>
                <a:gd name="T16" fmla="*/ 45 w 45"/>
                <a:gd name="T17" fmla="*/ 23 h 45"/>
                <a:gd name="T18" fmla="*/ 45 w 45"/>
                <a:gd name="T19" fmla="*/ 29 h 45"/>
                <a:gd name="T20" fmla="*/ 45 w 45"/>
                <a:gd name="T21" fmla="*/ 32 h 45"/>
                <a:gd name="T22" fmla="*/ 41 w 45"/>
                <a:gd name="T23" fmla="*/ 35 h 45"/>
                <a:gd name="T24" fmla="*/ 38 w 45"/>
                <a:gd name="T25" fmla="*/ 39 h 45"/>
                <a:gd name="T26" fmla="*/ 35 w 45"/>
                <a:gd name="T27" fmla="*/ 42 h 45"/>
                <a:gd name="T28" fmla="*/ 32 w 45"/>
                <a:gd name="T29" fmla="*/ 45 h 45"/>
                <a:gd name="T30" fmla="*/ 28 w 45"/>
                <a:gd name="T31" fmla="*/ 45 h 45"/>
                <a:gd name="T32" fmla="*/ 22 w 45"/>
                <a:gd name="T33" fmla="*/ 45 h 45"/>
                <a:gd name="T34" fmla="*/ 19 w 45"/>
                <a:gd name="T35" fmla="*/ 45 h 45"/>
                <a:gd name="T36" fmla="*/ 16 w 45"/>
                <a:gd name="T37" fmla="*/ 45 h 45"/>
                <a:gd name="T38" fmla="*/ 9 w 45"/>
                <a:gd name="T39" fmla="*/ 42 h 45"/>
                <a:gd name="T40" fmla="*/ 6 w 45"/>
                <a:gd name="T41" fmla="*/ 39 h 45"/>
                <a:gd name="T42" fmla="*/ 3 w 45"/>
                <a:gd name="T43" fmla="*/ 35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0 h 45"/>
                <a:gd name="T56" fmla="*/ 6 w 45"/>
                <a:gd name="T57" fmla="*/ 6 h 45"/>
                <a:gd name="T58" fmla="*/ 9 w 45"/>
                <a:gd name="T59" fmla="*/ 6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8" y="3"/>
                  </a:lnTo>
                  <a:lnTo>
                    <a:pt x="32" y="3"/>
                  </a:lnTo>
                  <a:lnTo>
                    <a:pt x="35" y="6"/>
                  </a:lnTo>
                  <a:lnTo>
                    <a:pt x="38" y="6"/>
                  </a:lnTo>
                  <a:lnTo>
                    <a:pt x="41" y="10"/>
                  </a:lnTo>
                  <a:lnTo>
                    <a:pt x="45" y="16"/>
                  </a:lnTo>
                  <a:lnTo>
                    <a:pt x="45" y="19"/>
                  </a:lnTo>
                  <a:lnTo>
                    <a:pt x="45" y="23"/>
                  </a:lnTo>
                  <a:lnTo>
                    <a:pt x="45" y="29"/>
                  </a:lnTo>
                  <a:lnTo>
                    <a:pt x="45" y="32"/>
                  </a:lnTo>
                  <a:lnTo>
                    <a:pt x="41" y="35"/>
                  </a:lnTo>
                  <a:lnTo>
                    <a:pt x="38" y="39"/>
                  </a:lnTo>
                  <a:lnTo>
                    <a:pt x="35" y="42"/>
                  </a:lnTo>
                  <a:lnTo>
                    <a:pt x="32" y="45"/>
                  </a:lnTo>
                  <a:lnTo>
                    <a:pt x="28" y="45"/>
                  </a:lnTo>
                  <a:lnTo>
                    <a:pt x="22" y="45"/>
                  </a:lnTo>
                  <a:lnTo>
                    <a:pt x="19" y="45"/>
                  </a:lnTo>
                  <a:lnTo>
                    <a:pt x="16" y="45"/>
                  </a:lnTo>
                  <a:lnTo>
                    <a:pt x="9" y="42"/>
                  </a:lnTo>
                  <a:lnTo>
                    <a:pt x="6" y="39"/>
                  </a:lnTo>
                  <a:lnTo>
                    <a:pt x="3" y="35"/>
                  </a:lnTo>
                  <a:lnTo>
                    <a:pt x="3" y="32"/>
                  </a:lnTo>
                  <a:lnTo>
                    <a:pt x="0" y="29"/>
                  </a:lnTo>
                  <a:lnTo>
                    <a:pt x="0" y="23"/>
                  </a:lnTo>
                  <a:lnTo>
                    <a:pt x="0" y="19"/>
                  </a:lnTo>
                  <a:lnTo>
                    <a:pt x="3" y="16"/>
                  </a:lnTo>
                  <a:lnTo>
                    <a:pt x="3" y="10"/>
                  </a:lnTo>
                  <a:lnTo>
                    <a:pt x="6" y="6"/>
                  </a:lnTo>
                  <a:lnTo>
                    <a:pt x="9" y="6"/>
                  </a:lnTo>
                  <a:lnTo>
                    <a:pt x="16" y="3"/>
                  </a:lnTo>
                  <a:lnTo>
                    <a:pt x="19" y="3"/>
                  </a:lnTo>
                  <a:lnTo>
                    <a:pt x="22" y="0"/>
                  </a:lnTo>
                  <a:close/>
                </a:path>
              </a:pathLst>
            </a:custGeom>
            <a:solidFill>
              <a:srgbClr val="FF0000"/>
            </a:solidFill>
            <a:ln w="9525">
              <a:noFill/>
              <a:round/>
              <a:headEnd/>
              <a:tailEnd/>
            </a:ln>
          </p:spPr>
          <p:txBody>
            <a:bodyPr/>
            <a:lstStyle/>
            <a:p>
              <a:endParaRPr lang="en-US"/>
            </a:p>
          </p:txBody>
        </p:sp>
        <p:sp>
          <p:nvSpPr>
            <p:cNvPr id="32135" name="Freeform 567"/>
            <p:cNvSpPr>
              <a:spLocks/>
            </p:cNvSpPr>
            <p:nvPr/>
          </p:nvSpPr>
          <p:spPr bwMode="auto">
            <a:xfrm>
              <a:off x="2582" y="2486"/>
              <a:ext cx="62" cy="63"/>
            </a:xfrm>
            <a:custGeom>
              <a:avLst/>
              <a:gdLst>
                <a:gd name="T0" fmla="*/ 22 w 45"/>
                <a:gd name="T1" fmla="*/ 0 h 45"/>
                <a:gd name="T2" fmla="*/ 28 w 45"/>
                <a:gd name="T3" fmla="*/ 3 h 45"/>
                <a:gd name="T4" fmla="*/ 32 w 45"/>
                <a:gd name="T5" fmla="*/ 3 h 45"/>
                <a:gd name="T6" fmla="*/ 35 w 45"/>
                <a:gd name="T7" fmla="*/ 6 h 45"/>
                <a:gd name="T8" fmla="*/ 38 w 45"/>
                <a:gd name="T9" fmla="*/ 6 h 45"/>
                <a:gd name="T10" fmla="*/ 41 w 45"/>
                <a:gd name="T11" fmla="*/ 10 h 45"/>
                <a:gd name="T12" fmla="*/ 45 w 45"/>
                <a:gd name="T13" fmla="*/ 16 h 45"/>
                <a:gd name="T14" fmla="*/ 45 w 45"/>
                <a:gd name="T15" fmla="*/ 19 h 45"/>
                <a:gd name="T16" fmla="*/ 45 w 45"/>
                <a:gd name="T17" fmla="*/ 23 h 45"/>
                <a:gd name="T18" fmla="*/ 45 w 45"/>
                <a:gd name="T19" fmla="*/ 29 h 45"/>
                <a:gd name="T20" fmla="*/ 45 w 45"/>
                <a:gd name="T21" fmla="*/ 32 h 45"/>
                <a:gd name="T22" fmla="*/ 41 w 45"/>
                <a:gd name="T23" fmla="*/ 35 h 45"/>
                <a:gd name="T24" fmla="*/ 38 w 45"/>
                <a:gd name="T25" fmla="*/ 39 h 45"/>
                <a:gd name="T26" fmla="*/ 35 w 45"/>
                <a:gd name="T27" fmla="*/ 42 h 45"/>
                <a:gd name="T28" fmla="*/ 32 w 45"/>
                <a:gd name="T29" fmla="*/ 45 h 45"/>
                <a:gd name="T30" fmla="*/ 28 w 45"/>
                <a:gd name="T31" fmla="*/ 45 h 45"/>
                <a:gd name="T32" fmla="*/ 22 w 45"/>
                <a:gd name="T33" fmla="*/ 45 h 45"/>
                <a:gd name="T34" fmla="*/ 19 w 45"/>
                <a:gd name="T35" fmla="*/ 45 h 45"/>
                <a:gd name="T36" fmla="*/ 16 w 45"/>
                <a:gd name="T37" fmla="*/ 45 h 45"/>
                <a:gd name="T38" fmla="*/ 9 w 45"/>
                <a:gd name="T39" fmla="*/ 42 h 45"/>
                <a:gd name="T40" fmla="*/ 6 w 45"/>
                <a:gd name="T41" fmla="*/ 39 h 45"/>
                <a:gd name="T42" fmla="*/ 3 w 45"/>
                <a:gd name="T43" fmla="*/ 35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0 h 45"/>
                <a:gd name="T56" fmla="*/ 6 w 45"/>
                <a:gd name="T57" fmla="*/ 6 h 45"/>
                <a:gd name="T58" fmla="*/ 9 w 45"/>
                <a:gd name="T59" fmla="*/ 6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8" y="3"/>
                  </a:lnTo>
                  <a:lnTo>
                    <a:pt x="32" y="3"/>
                  </a:lnTo>
                  <a:lnTo>
                    <a:pt x="35" y="6"/>
                  </a:lnTo>
                  <a:lnTo>
                    <a:pt x="38" y="6"/>
                  </a:lnTo>
                  <a:lnTo>
                    <a:pt x="41" y="10"/>
                  </a:lnTo>
                  <a:lnTo>
                    <a:pt x="45" y="16"/>
                  </a:lnTo>
                  <a:lnTo>
                    <a:pt x="45" y="19"/>
                  </a:lnTo>
                  <a:lnTo>
                    <a:pt x="45" y="23"/>
                  </a:lnTo>
                  <a:lnTo>
                    <a:pt x="45" y="29"/>
                  </a:lnTo>
                  <a:lnTo>
                    <a:pt x="45" y="32"/>
                  </a:lnTo>
                  <a:lnTo>
                    <a:pt x="41" y="35"/>
                  </a:lnTo>
                  <a:lnTo>
                    <a:pt x="38" y="39"/>
                  </a:lnTo>
                  <a:lnTo>
                    <a:pt x="35" y="42"/>
                  </a:lnTo>
                  <a:lnTo>
                    <a:pt x="32" y="45"/>
                  </a:lnTo>
                  <a:lnTo>
                    <a:pt x="28" y="45"/>
                  </a:lnTo>
                  <a:lnTo>
                    <a:pt x="22" y="45"/>
                  </a:lnTo>
                  <a:lnTo>
                    <a:pt x="19" y="45"/>
                  </a:lnTo>
                  <a:lnTo>
                    <a:pt x="16" y="45"/>
                  </a:lnTo>
                  <a:lnTo>
                    <a:pt x="9" y="42"/>
                  </a:lnTo>
                  <a:lnTo>
                    <a:pt x="6" y="39"/>
                  </a:lnTo>
                  <a:lnTo>
                    <a:pt x="3" y="35"/>
                  </a:lnTo>
                  <a:lnTo>
                    <a:pt x="3" y="32"/>
                  </a:lnTo>
                  <a:lnTo>
                    <a:pt x="0" y="29"/>
                  </a:lnTo>
                  <a:lnTo>
                    <a:pt x="0" y="23"/>
                  </a:lnTo>
                  <a:lnTo>
                    <a:pt x="0" y="19"/>
                  </a:lnTo>
                  <a:lnTo>
                    <a:pt x="3" y="16"/>
                  </a:lnTo>
                  <a:lnTo>
                    <a:pt x="3" y="10"/>
                  </a:lnTo>
                  <a:lnTo>
                    <a:pt x="6" y="6"/>
                  </a:lnTo>
                  <a:lnTo>
                    <a:pt x="9" y="6"/>
                  </a:lnTo>
                  <a:lnTo>
                    <a:pt x="16" y="3"/>
                  </a:lnTo>
                  <a:lnTo>
                    <a:pt x="19" y="3"/>
                  </a:lnTo>
                  <a:lnTo>
                    <a:pt x="22" y="0"/>
                  </a:lnTo>
                </a:path>
              </a:pathLst>
            </a:custGeom>
            <a:noFill/>
            <a:ln w="0">
              <a:solidFill>
                <a:srgbClr val="000000"/>
              </a:solidFill>
              <a:round/>
              <a:headEnd/>
              <a:tailEnd/>
            </a:ln>
          </p:spPr>
          <p:txBody>
            <a:bodyPr/>
            <a:lstStyle/>
            <a:p>
              <a:endParaRPr lang="en-US"/>
            </a:p>
          </p:txBody>
        </p:sp>
        <p:sp>
          <p:nvSpPr>
            <p:cNvPr id="32136" name="Freeform 568"/>
            <p:cNvSpPr>
              <a:spLocks/>
            </p:cNvSpPr>
            <p:nvPr/>
          </p:nvSpPr>
          <p:spPr bwMode="auto">
            <a:xfrm>
              <a:off x="2595" y="2108"/>
              <a:ext cx="62"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9 h 45"/>
                <a:gd name="T12" fmla="*/ 42 w 45"/>
                <a:gd name="T13" fmla="*/ 13 h 45"/>
                <a:gd name="T14" fmla="*/ 45 w 45"/>
                <a:gd name="T15" fmla="*/ 16 h 45"/>
                <a:gd name="T16" fmla="*/ 45 w 45"/>
                <a:gd name="T17" fmla="*/ 22 h 45"/>
                <a:gd name="T18" fmla="*/ 45 w 45"/>
                <a:gd name="T19" fmla="*/ 26 h 45"/>
                <a:gd name="T20" fmla="*/ 42 w 45"/>
                <a:gd name="T21" fmla="*/ 32 h 45"/>
                <a:gd name="T22" fmla="*/ 42 w 45"/>
                <a:gd name="T23" fmla="*/ 35 h 45"/>
                <a:gd name="T24" fmla="*/ 39 w 45"/>
                <a:gd name="T25" fmla="*/ 38 h 45"/>
                <a:gd name="T26" fmla="*/ 36 w 45"/>
                <a:gd name="T27" fmla="*/ 42 h 45"/>
                <a:gd name="T28" fmla="*/ 32 w 45"/>
                <a:gd name="T29" fmla="*/ 42 h 45"/>
                <a:gd name="T30" fmla="*/ 29 w 45"/>
                <a:gd name="T31" fmla="*/ 45 h 45"/>
                <a:gd name="T32" fmla="*/ 23 w 45"/>
                <a:gd name="T33" fmla="*/ 45 h 45"/>
                <a:gd name="T34" fmla="*/ 19 w 45"/>
                <a:gd name="T35" fmla="*/ 45 h 45"/>
                <a:gd name="T36" fmla="*/ 13 w 45"/>
                <a:gd name="T37" fmla="*/ 42 h 45"/>
                <a:gd name="T38" fmla="*/ 10 w 45"/>
                <a:gd name="T39" fmla="*/ 42 h 45"/>
                <a:gd name="T40" fmla="*/ 7 w 45"/>
                <a:gd name="T41" fmla="*/ 38 h 45"/>
                <a:gd name="T42" fmla="*/ 3 w 45"/>
                <a:gd name="T43" fmla="*/ 35 h 45"/>
                <a:gd name="T44" fmla="*/ 3 w 45"/>
                <a:gd name="T45" fmla="*/ 32 h 45"/>
                <a:gd name="T46" fmla="*/ 0 w 45"/>
                <a:gd name="T47" fmla="*/ 26 h 45"/>
                <a:gd name="T48" fmla="*/ 0 w 45"/>
                <a:gd name="T49" fmla="*/ 22 h 45"/>
                <a:gd name="T50" fmla="*/ 0 w 45"/>
                <a:gd name="T51" fmla="*/ 16 h 45"/>
                <a:gd name="T52" fmla="*/ 3 w 45"/>
                <a:gd name="T53" fmla="*/ 13 h 45"/>
                <a:gd name="T54" fmla="*/ 3 w 45"/>
                <a:gd name="T55" fmla="*/ 9 h 45"/>
                <a:gd name="T56" fmla="*/ 7 w 45"/>
                <a:gd name="T57" fmla="*/ 6 h 45"/>
                <a:gd name="T58" fmla="*/ 10 w 45"/>
                <a:gd name="T59" fmla="*/ 3 h 45"/>
                <a:gd name="T60" fmla="*/ 13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9"/>
                  </a:lnTo>
                  <a:lnTo>
                    <a:pt x="42" y="13"/>
                  </a:lnTo>
                  <a:lnTo>
                    <a:pt x="45" y="16"/>
                  </a:lnTo>
                  <a:lnTo>
                    <a:pt x="45" y="22"/>
                  </a:lnTo>
                  <a:lnTo>
                    <a:pt x="45" y="26"/>
                  </a:lnTo>
                  <a:lnTo>
                    <a:pt x="42" y="32"/>
                  </a:lnTo>
                  <a:lnTo>
                    <a:pt x="42" y="35"/>
                  </a:lnTo>
                  <a:lnTo>
                    <a:pt x="39" y="38"/>
                  </a:lnTo>
                  <a:lnTo>
                    <a:pt x="36" y="42"/>
                  </a:lnTo>
                  <a:lnTo>
                    <a:pt x="32" y="42"/>
                  </a:lnTo>
                  <a:lnTo>
                    <a:pt x="29" y="45"/>
                  </a:lnTo>
                  <a:lnTo>
                    <a:pt x="23" y="45"/>
                  </a:lnTo>
                  <a:lnTo>
                    <a:pt x="19" y="45"/>
                  </a:lnTo>
                  <a:lnTo>
                    <a:pt x="13" y="42"/>
                  </a:lnTo>
                  <a:lnTo>
                    <a:pt x="10" y="42"/>
                  </a:lnTo>
                  <a:lnTo>
                    <a:pt x="7" y="38"/>
                  </a:lnTo>
                  <a:lnTo>
                    <a:pt x="3" y="35"/>
                  </a:lnTo>
                  <a:lnTo>
                    <a:pt x="3" y="32"/>
                  </a:lnTo>
                  <a:lnTo>
                    <a:pt x="0" y="26"/>
                  </a:lnTo>
                  <a:lnTo>
                    <a:pt x="0" y="22"/>
                  </a:lnTo>
                  <a:lnTo>
                    <a:pt x="0" y="16"/>
                  </a:lnTo>
                  <a:lnTo>
                    <a:pt x="3" y="13"/>
                  </a:lnTo>
                  <a:lnTo>
                    <a:pt x="3" y="9"/>
                  </a:lnTo>
                  <a:lnTo>
                    <a:pt x="7" y="6"/>
                  </a:lnTo>
                  <a:lnTo>
                    <a:pt x="10" y="3"/>
                  </a:lnTo>
                  <a:lnTo>
                    <a:pt x="13" y="3"/>
                  </a:lnTo>
                  <a:lnTo>
                    <a:pt x="19" y="0"/>
                  </a:lnTo>
                  <a:lnTo>
                    <a:pt x="23" y="0"/>
                  </a:lnTo>
                  <a:close/>
                </a:path>
              </a:pathLst>
            </a:custGeom>
            <a:solidFill>
              <a:srgbClr val="FF0000"/>
            </a:solidFill>
            <a:ln w="9525">
              <a:noFill/>
              <a:round/>
              <a:headEnd/>
              <a:tailEnd/>
            </a:ln>
          </p:spPr>
          <p:txBody>
            <a:bodyPr/>
            <a:lstStyle/>
            <a:p>
              <a:endParaRPr lang="en-US"/>
            </a:p>
          </p:txBody>
        </p:sp>
        <p:sp>
          <p:nvSpPr>
            <p:cNvPr id="32137" name="Freeform 569"/>
            <p:cNvSpPr>
              <a:spLocks/>
            </p:cNvSpPr>
            <p:nvPr/>
          </p:nvSpPr>
          <p:spPr bwMode="auto">
            <a:xfrm>
              <a:off x="2595" y="2108"/>
              <a:ext cx="62"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9 h 45"/>
                <a:gd name="T12" fmla="*/ 42 w 45"/>
                <a:gd name="T13" fmla="*/ 13 h 45"/>
                <a:gd name="T14" fmla="*/ 45 w 45"/>
                <a:gd name="T15" fmla="*/ 16 h 45"/>
                <a:gd name="T16" fmla="*/ 45 w 45"/>
                <a:gd name="T17" fmla="*/ 22 h 45"/>
                <a:gd name="T18" fmla="*/ 45 w 45"/>
                <a:gd name="T19" fmla="*/ 26 h 45"/>
                <a:gd name="T20" fmla="*/ 42 w 45"/>
                <a:gd name="T21" fmla="*/ 32 h 45"/>
                <a:gd name="T22" fmla="*/ 42 w 45"/>
                <a:gd name="T23" fmla="*/ 35 h 45"/>
                <a:gd name="T24" fmla="*/ 39 w 45"/>
                <a:gd name="T25" fmla="*/ 38 h 45"/>
                <a:gd name="T26" fmla="*/ 36 w 45"/>
                <a:gd name="T27" fmla="*/ 42 h 45"/>
                <a:gd name="T28" fmla="*/ 32 w 45"/>
                <a:gd name="T29" fmla="*/ 42 h 45"/>
                <a:gd name="T30" fmla="*/ 29 w 45"/>
                <a:gd name="T31" fmla="*/ 45 h 45"/>
                <a:gd name="T32" fmla="*/ 23 w 45"/>
                <a:gd name="T33" fmla="*/ 45 h 45"/>
                <a:gd name="T34" fmla="*/ 19 w 45"/>
                <a:gd name="T35" fmla="*/ 45 h 45"/>
                <a:gd name="T36" fmla="*/ 13 w 45"/>
                <a:gd name="T37" fmla="*/ 42 h 45"/>
                <a:gd name="T38" fmla="*/ 10 w 45"/>
                <a:gd name="T39" fmla="*/ 42 h 45"/>
                <a:gd name="T40" fmla="*/ 7 w 45"/>
                <a:gd name="T41" fmla="*/ 38 h 45"/>
                <a:gd name="T42" fmla="*/ 3 w 45"/>
                <a:gd name="T43" fmla="*/ 35 h 45"/>
                <a:gd name="T44" fmla="*/ 3 w 45"/>
                <a:gd name="T45" fmla="*/ 32 h 45"/>
                <a:gd name="T46" fmla="*/ 0 w 45"/>
                <a:gd name="T47" fmla="*/ 26 h 45"/>
                <a:gd name="T48" fmla="*/ 0 w 45"/>
                <a:gd name="T49" fmla="*/ 22 h 45"/>
                <a:gd name="T50" fmla="*/ 0 w 45"/>
                <a:gd name="T51" fmla="*/ 16 h 45"/>
                <a:gd name="T52" fmla="*/ 3 w 45"/>
                <a:gd name="T53" fmla="*/ 13 h 45"/>
                <a:gd name="T54" fmla="*/ 3 w 45"/>
                <a:gd name="T55" fmla="*/ 9 h 45"/>
                <a:gd name="T56" fmla="*/ 7 w 45"/>
                <a:gd name="T57" fmla="*/ 6 h 45"/>
                <a:gd name="T58" fmla="*/ 10 w 45"/>
                <a:gd name="T59" fmla="*/ 3 h 45"/>
                <a:gd name="T60" fmla="*/ 13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9"/>
                  </a:lnTo>
                  <a:lnTo>
                    <a:pt x="42" y="13"/>
                  </a:lnTo>
                  <a:lnTo>
                    <a:pt x="45" y="16"/>
                  </a:lnTo>
                  <a:lnTo>
                    <a:pt x="45" y="22"/>
                  </a:lnTo>
                  <a:lnTo>
                    <a:pt x="45" y="26"/>
                  </a:lnTo>
                  <a:lnTo>
                    <a:pt x="42" y="32"/>
                  </a:lnTo>
                  <a:lnTo>
                    <a:pt x="42" y="35"/>
                  </a:lnTo>
                  <a:lnTo>
                    <a:pt x="39" y="38"/>
                  </a:lnTo>
                  <a:lnTo>
                    <a:pt x="36" y="42"/>
                  </a:lnTo>
                  <a:lnTo>
                    <a:pt x="32" y="42"/>
                  </a:lnTo>
                  <a:lnTo>
                    <a:pt x="29" y="45"/>
                  </a:lnTo>
                  <a:lnTo>
                    <a:pt x="23" y="45"/>
                  </a:lnTo>
                  <a:lnTo>
                    <a:pt x="19" y="45"/>
                  </a:lnTo>
                  <a:lnTo>
                    <a:pt x="13" y="42"/>
                  </a:lnTo>
                  <a:lnTo>
                    <a:pt x="10" y="42"/>
                  </a:lnTo>
                  <a:lnTo>
                    <a:pt x="7" y="38"/>
                  </a:lnTo>
                  <a:lnTo>
                    <a:pt x="3" y="35"/>
                  </a:lnTo>
                  <a:lnTo>
                    <a:pt x="3" y="32"/>
                  </a:lnTo>
                  <a:lnTo>
                    <a:pt x="0" y="26"/>
                  </a:lnTo>
                  <a:lnTo>
                    <a:pt x="0" y="22"/>
                  </a:lnTo>
                  <a:lnTo>
                    <a:pt x="0" y="16"/>
                  </a:lnTo>
                  <a:lnTo>
                    <a:pt x="3" y="13"/>
                  </a:lnTo>
                  <a:lnTo>
                    <a:pt x="3" y="9"/>
                  </a:lnTo>
                  <a:lnTo>
                    <a:pt x="7" y="6"/>
                  </a:lnTo>
                  <a:lnTo>
                    <a:pt x="10" y="3"/>
                  </a:lnTo>
                  <a:lnTo>
                    <a:pt x="13" y="3"/>
                  </a:lnTo>
                  <a:lnTo>
                    <a:pt x="19" y="0"/>
                  </a:lnTo>
                  <a:lnTo>
                    <a:pt x="23" y="0"/>
                  </a:lnTo>
                </a:path>
              </a:pathLst>
            </a:custGeom>
            <a:noFill/>
            <a:ln w="0">
              <a:solidFill>
                <a:srgbClr val="000000"/>
              </a:solidFill>
              <a:round/>
              <a:headEnd/>
              <a:tailEnd/>
            </a:ln>
          </p:spPr>
          <p:txBody>
            <a:bodyPr/>
            <a:lstStyle/>
            <a:p>
              <a:endParaRPr lang="en-US"/>
            </a:p>
          </p:txBody>
        </p:sp>
        <p:sp>
          <p:nvSpPr>
            <p:cNvPr id="32138" name="Freeform 570"/>
            <p:cNvSpPr>
              <a:spLocks/>
            </p:cNvSpPr>
            <p:nvPr/>
          </p:nvSpPr>
          <p:spPr bwMode="auto">
            <a:xfrm>
              <a:off x="2591" y="2148"/>
              <a:ext cx="62" cy="59"/>
            </a:xfrm>
            <a:custGeom>
              <a:avLst/>
              <a:gdLst>
                <a:gd name="T0" fmla="*/ 22 w 45"/>
                <a:gd name="T1" fmla="*/ 0 h 42"/>
                <a:gd name="T2" fmla="*/ 26 w 45"/>
                <a:gd name="T3" fmla="*/ 0 h 42"/>
                <a:gd name="T4" fmla="*/ 32 w 45"/>
                <a:gd name="T5" fmla="*/ 0 h 42"/>
                <a:gd name="T6" fmla="*/ 35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6 h 42"/>
                <a:gd name="T20" fmla="*/ 42 w 45"/>
                <a:gd name="T21" fmla="*/ 29 h 42"/>
                <a:gd name="T22" fmla="*/ 42 w 45"/>
                <a:gd name="T23" fmla="*/ 32 h 42"/>
                <a:gd name="T24" fmla="*/ 39 w 45"/>
                <a:gd name="T25" fmla="*/ 35 h 42"/>
                <a:gd name="T26" fmla="*/ 35 w 45"/>
                <a:gd name="T27" fmla="*/ 38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8 h 42"/>
                <a:gd name="T40" fmla="*/ 6 w 45"/>
                <a:gd name="T41" fmla="*/ 35 h 42"/>
                <a:gd name="T42" fmla="*/ 3 w 45"/>
                <a:gd name="T43" fmla="*/ 32 h 42"/>
                <a:gd name="T44" fmla="*/ 3 w 45"/>
                <a:gd name="T45" fmla="*/ 29 h 42"/>
                <a:gd name="T46" fmla="*/ 0 w 45"/>
                <a:gd name="T47" fmla="*/ 26 h 42"/>
                <a:gd name="T48" fmla="*/ 0 w 45"/>
                <a:gd name="T49" fmla="*/ 22 h 42"/>
                <a:gd name="T50" fmla="*/ 0 w 45"/>
                <a:gd name="T51" fmla="*/ 16 h 42"/>
                <a:gd name="T52" fmla="*/ 3 w 45"/>
                <a:gd name="T53" fmla="*/ 13 h 42"/>
                <a:gd name="T54" fmla="*/ 3 w 45"/>
                <a:gd name="T55" fmla="*/ 9 h 42"/>
                <a:gd name="T56" fmla="*/ 6 w 45"/>
                <a:gd name="T57" fmla="*/ 6 h 42"/>
                <a:gd name="T58" fmla="*/ 10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6"/>
                  </a:lnTo>
                  <a:lnTo>
                    <a:pt x="42" y="9"/>
                  </a:lnTo>
                  <a:lnTo>
                    <a:pt x="42" y="13"/>
                  </a:lnTo>
                  <a:lnTo>
                    <a:pt x="45" y="16"/>
                  </a:lnTo>
                  <a:lnTo>
                    <a:pt x="45" y="22"/>
                  </a:lnTo>
                  <a:lnTo>
                    <a:pt x="45" y="26"/>
                  </a:lnTo>
                  <a:lnTo>
                    <a:pt x="42" y="29"/>
                  </a:lnTo>
                  <a:lnTo>
                    <a:pt x="42" y="32"/>
                  </a:lnTo>
                  <a:lnTo>
                    <a:pt x="39" y="35"/>
                  </a:lnTo>
                  <a:lnTo>
                    <a:pt x="35" y="38"/>
                  </a:lnTo>
                  <a:lnTo>
                    <a:pt x="32" y="42"/>
                  </a:lnTo>
                  <a:lnTo>
                    <a:pt x="26" y="42"/>
                  </a:lnTo>
                  <a:lnTo>
                    <a:pt x="22" y="42"/>
                  </a:lnTo>
                  <a:lnTo>
                    <a:pt x="19" y="42"/>
                  </a:lnTo>
                  <a:lnTo>
                    <a:pt x="13" y="42"/>
                  </a:lnTo>
                  <a:lnTo>
                    <a:pt x="10" y="38"/>
                  </a:lnTo>
                  <a:lnTo>
                    <a:pt x="6" y="35"/>
                  </a:lnTo>
                  <a:lnTo>
                    <a:pt x="3" y="32"/>
                  </a:lnTo>
                  <a:lnTo>
                    <a:pt x="3" y="29"/>
                  </a:lnTo>
                  <a:lnTo>
                    <a:pt x="0" y="26"/>
                  </a:lnTo>
                  <a:lnTo>
                    <a:pt x="0" y="22"/>
                  </a:lnTo>
                  <a:lnTo>
                    <a:pt x="0" y="16"/>
                  </a:lnTo>
                  <a:lnTo>
                    <a:pt x="3" y="13"/>
                  </a:lnTo>
                  <a:lnTo>
                    <a:pt x="3" y="9"/>
                  </a:lnTo>
                  <a:lnTo>
                    <a:pt x="6" y="6"/>
                  </a:lnTo>
                  <a:lnTo>
                    <a:pt x="10"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139" name="Freeform 571"/>
            <p:cNvSpPr>
              <a:spLocks/>
            </p:cNvSpPr>
            <p:nvPr/>
          </p:nvSpPr>
          <p:spPr bwMode="auto">
            <a:xfrm>
              <a:off x="2591" y="2148"/>
              <a:ext cx="62" cy="59"/>
            </a:xfrm>
            <a:custGeom>
              <a:avLst/>
              <a:gdLst>
                <a:gd name="T0" fmla="*/ 22 w 45"/>
                <a:gd name="T1" fmla="*/ 0 h 42"/>
                <a:gd name="T2" fmla="*/ 26 w 45"/>
                <a:gd name="T3" fmla="*/ 0 h 42"/>
                <a:gd name="T4" fmla="*/ 32 w 45"/>
                <a:gd name="T5" fmla="*/ 0 h 42"/>
                <a:gd name="T6" fmla="*/ 35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6 h 42"/>
                <a:gd name="T20" fmla="*/ 42 w 45"/>
                <a:gd name="T21" fmla="*/ 29 h 42"/>
                <a:gd name="T22" fmla="*/ 42 w 45"/>
                <a:gd name="T23" fmla="*/ 32 h 42"/>
                <a:gd name="T24" fmla="*/ 39 w 45"/>
                <a:gd name="T25" fmla="*/ 35 h 42"/>
                <a:gd name="T26" fmla="*/ 35 w 45"/>
                <a:gd name="T27" fmla="*/ 38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8 h 42"/>
                <a:gd name="T40" fmla="*/ 6 w 45"/>
                <a:gd name="T41" fmla="*/ 35 h 42"/>
                <a:gd name="T42" fmla="*/ 3 w 45"/>
                <a:gd name="T43" fmla="*/ 32 h 42"/>
                <a:gd name="T44" fmla="*/ 3 w 45"/>
                <a:gd name="T45" fmla="*/ 29 h 42"/>
                <a:gd name="T46" fmla="*/ 0 w 45"/>
                <a:gd name="T47" fmla="*/ 26 h 42"/>
                <a:gd name="T48" fmla="*/ 0 w 45"/>
                <a:gd name="T49" fmla="*/ 22 h 42"/>
                <a:gd name="T50" fmla="*/ 0 w 45"/>
                <a:gd name="T51" fmla="*/ 16 h 42"/>
                <a:gd name="T52" fmla="*/ 3 w 45"/>
                <a:gd name="T53" fmla="*/ 13 h 42"/>
                <a:gd name="T54" fmla="*/ 3 w 45"/>
                <a:gd name="T55" fmla="*/ 9 h 42"/>
                <a:gd name="T56" fmla="*/ 6 w 45"/>
                <a:gd name="T57" fmla="*/ 6 h 42"/>
                <a:gd name="T58" fmla="*/ 10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6"/>
                  </a:lnTo>
                  <a:lnTo>
                    <a:pt x="42" y="9"/>
                  </a:lnTo>
                  <a:lnTo>
                    <a:pt x="42" y="13"/>
                  </a:lnTo>
                  <a:lnTo>
                    <a:pt x="45" y="16"/>
                  </a:lnTo>
                  <a:lnTo>
                    <a:pt x="45" y="22"/>
                  </a:lnTo>
                  <a:lnTo>
                    <a:pt x="45" y="26"/>
                  </a:lnTo>
                  <a:lnTo>
                    <a:pt x="42" y="29"/>
                  </a:lnTo>
                  <a:lnTo>
                    <a:pt x="42" y="32"/>
                  </a:lnTo>
                  <a:lnTo>
                    <a:pt x="39" y="35"/>
                  </a:lnTo>
                  <a:lnTo>
                    <a:pt x="35" y="38"/>
                  </a:lnTo>
                  <a:lnTo>
                    <a:pt x="32" y="42"/>
                  </a:lnTo>
                  <a:lnTo>
                    <a:pt x="26" y="42"/>
                  </a:lnTo>
                  <a:lnTo>
                    <a:pt x="22" y="42"/>
                  </a:lnTo>
                  <a:lnTo>
                    <a:pt x="19" y="42"/>
                  </a:lnTo>
                  <a:lnTo>
                    <a:pt x="13" y="42"/>
                  </a:lnTo>
                  <a:lnTo>
                    <a:pt x="10" y="38"/>
                  </a:lnTo>
                  <a:lnTo>
                    <a:pt x="6" y="35"/>
                  </a:lnTo>
                  <a:lnTo>
                    <a:pt x="3" y="32"/>
                  </a:lnTo>
                  <a:lnTo>
                    <a:pt x="3" y="29"/>
                  </a:lnTo>
                  <a:lnTo>
                    <a:pt x="0" y="26"/>
                  </a:lnTo>
                  <a:lnTo>
                    <a:pt x="0" y="22"/>
                  </a:lnTo>
                  <a:lnTo>
                    <a:pt x="0" y="16"/>
                  </a:lnTo>
                  <a:lnTo>
                    <a:pt x="3" y="13"/>
                  </a:lnTo>
                  <a:lnTo>
                    <a:pt x="3" y="9"/>
                  </a:lnTo>
                  <a:lnTo>
                    <a:pt x="6" y="6"/>
                  </a:lnTo>
                  <a:lnTo>
                    <a:pt x="10" y="3"/>
                  </a:lnTo>
                  <a:lnTo>
                    <a:pt x="13" y="0"/>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140" name="Freeform 572"/>
            <p:cNvSpPr>
              <a:spLocks/>
            </p:cNvSpPr>
            <p:nvPr/>
          </p:nvSpPr>
          <p:spPr bwMode="auto">
            <a:xfrm>
              <a:off x="2599" y="2108"/>
              <a:ext cx="62" cy="58"/>
            </a:xfrm>
            <a:custGeom>
              <a:avLst/>
              <a:gdLst>
                <a:gd name="T0" fmla="*/ 23 w 45"/>
                <a:gd name="T1" fmla="*/ 0 h 42"/>
                <a:gd name="T2" fmla="*/ 29 w 45"/>
                <a:gd name="T3" fmla="*/ 0 h 42"/>
                <a:gd name="T4" fmla="*/ 33 w 45"/>
                <a:gd name="T5" fmla="*/ 0 h 42"/>
                <a:gd name="T6" fmla="*/ 36 w 45"/>
                <a:gd name="T7" fmla="*/ 3 h 42"/>
                <a:gd name="T8" fmla="*/ 39 w 45"/>
                <a:gd name="T9" fmla="*/ 6 h 42"/>
                <a:gd name="T10" fmla="*/ 42 w 45"/>
                <a:gd name="T11" fmla="*/ 9 h 42"/>
                <a:gd name="T12" fmla="*/ 45 w 45"/>
                <a:gd name="T13" fmla="*/ 13 h 42"/>
                <a:gd name="T14" fmla="*/ 45 w 45"/>
                <a:gd name="T15" fmla="*/ 16 h 42"/>
                <a:gd name="T16" fmla="*/ 45 w 45"/>
                <a:gd name="T17" fmla="*/ 22 h 42"/>
                <a:gd name="T18" fmla="*/ 45 w 45"/>
                <a:gd name="T19" fmla="*/ 26 h 42"/>
                <a:gd name="T20" fmla="*/ 45 w 45"/>
                <a:gd name="T21" fmla="*/ 29 h 42"/>
                <a:gd name="T22" fmla="*/ 42 w 45"/>
                <a:gd name="T23" fmla="*/ 32 h 42"/>
                <a:gd name="T24" fmla="*/ 39 w 45"/>
                <a:gd name="T25" fmla="*/ 35 h 42"/>
                <a:gd name="T26" fmla="*/ 36 w 45"/>
                <a:gd name="T27" fmla="*/ 38 h 42"/>
                <a:gd name="T28" fmla="*/ 33 w 45"/>
                <a:gd name="T29" fmla="*/ 42 h 42"/>
                <a:gd name="T30" fmla="*/ 29 w 45"/>
                <a:gd name="T31" fmla="*/ 42 h 42"/>
                <a:gd name="T32" fmla="*/ 23 w 45"/>
                <a:gd name="T33" fmla="*/ 42 h 42"/>
                <a:gd name="T34" fmla="*/ 20 w 45"/>
                <a:gd name="T35" fmla="*/ 42 h 42"/>
                <a:gd name="T36" fmla="*/ 16 w 45"/>
                <a:gd name="T37" fmla="*/ 42 h 42"/>
                <a:gd name="T38" fmla="*/ 10 w 45"/>
                <a:gd name="T39" fmla="*/ 38 h 42"/>
                <a:gd name="T40" fmla="*/ 7 w 45"/>
                <a:gd name="T41" fmla="*/ 35 h 42"/>
                <a:gd name="T42" fmla="*/ 7 w 45"/>
                <a:gd name="T43" fmla="*/ 32 h 42"/>
                <a:gd name="T44" fmla="*/ 4 w 45"/>
                <a:gd name="T45" fmla="*/ 29 h 42"/>
                <a:gd name="T46" fmla="*/ 4 w 45"/>
                <a:gd name="T47" fmla="*/ 26 h 42"/>
                <a:gd name="T48" fmla="*/ 0 w 45"/>
                <a:gd name="T49" fmla="*/ 22 h 42"/>
                <a:gd name="T50" fmla="*/ 4 w 45"/>
                <a:gd name="T51" fmla="*/ 16 h 42"/>
                <a:gd name="T52" fmla="*/ 4 w 45"/>
                <a:gd name="T53" fmla="*/ 13 h 42"/>
                <a:gd name="T54" fmla="*/ 7 w 45"/>
                <a:gd name="T55" fmla="*/ 9 h 42"/>
                <a:gd name="T56" fmla="*/ 7 w 45"/>
                <a:gd name="T57" fmla="*/ 6 h 42"/>
                <a:gd name="T58" fmla="*/ 10 w 45"/>
                <a:gd name="T59" fmla="*/ 3 h 42"/>
                <a:gd name="T60" fmla="*/ 16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3" y="0"/>
                  </a:lnTo>
                  <a:lnTo>
                    <a:pt x="36" y="3"/>
                  </a:lnTo>
                  <a:lnTo>
                    <a:pt x="39" y="6"/>
                  </a:lnTo>
                  <a:lnTo>
                    <a:pt x="42" y="9"/>
                  </a:lnTo>
                  <a:lnTo>
                    <a:pt x="45" y="13"/>
                  </a:lnTo>
                  <a:lnTo>
                    <a:pt x="45" y="16"/>
                  </a:lnTo>
                  <a:lnTo>
                    <a:pt x="45" y="22"/>
                  </a:lnTo>
                  <a:lnTo>
                    <a:pt x="45" y="26"/>
                  </a:lnTo>
                  <a:lnTo>
                    <a:pt x="45" y="29"/>
                  </a:lnTo>
                  <a:lnTo>
                    <a:pt x="42" y="32"/>
                  </a:lnTo>
                  <a:lnTo>
                    <a:pt x="39" y="35"/>
                  </a:lnTo>
                  <a:lnTo>
                    <a:pt x="36" y="38"/>
                  </a:lnTo>
                  <a:lnTo>
                    <a:pt x="33" y="42"/>
                  </a:lnTo>
                  <a:lnTo>
                    <a:pt x="29" y="42"/>
                  </a:lnTo>
                  <a:lnTo>
                    <a:pt x="23" y="42"/>
                  </a:lnTo>
                  <a:lnTo>
                    <a:pt x="20" y="42"/>
                  </a:lnTo>
                  <a:lnTo>
                    <a:pt x="16" y="42"/>
                  </a:lnTo>
                  <a:lnTo>
                    <a:pt x="10" y="38"/>
                  </a:lnTo>
                  <a:lnTo>
                    <a:pt x="7" y="35"/>
                  </a:lnTo>
                  <a:lnTo>
                    <a:pt x="7" y="32"/>
                  </a:lnTo>
                  <a:lnTo>
                    <a:pt x="4" y="29"/>
                  </a:lnTo>
                  <a:lnTo>
                    <a:pt x="4" y="26"/>
                  </a:lnTo>
                  <a:lnTo>
                    <a:pt x="0" y="22"/>
                  </a:lnTo>
                  <a:lnTo>
                    <a:pt x="4" y="16"/>
                  </a:lnTo>
                  <a:lnTo>
                    <a:pt x="4" y="13"/>
                  </a:lnTo>
                  <a:lnTo>
                    <a:pt x="7" y="9"/>
                  </a:lnTo>
                  <a:lnTo>
                    <a:pt x="7" y="6"/>
                  </a:lnTo>
                  <a:lnTo>
                    <a:pt x="10" y="3"/>
                  </a:lnTo>
                  <a:lnTo>
                    <a:pt x="16" y="0"/>
                  </a:lnTo>
                  <a:lnTo>
                    <a:pt x="20" y="0"/>
                  </a:lnTo>
                  <a:lnTo>
                    <a:pt x="23" y="0"/>
                  </a:lnTo>
                  <a:close/>
                </a:path>
              </a:pathLst>
            </a:custGeom>
            <a:solidFill>
              <a:srgbClr val="FFFF00"/>
            </a:solidFill>
            <a:ln w="9525">
              <a:noFill/>
              <a:round/>
              <a:headEnd/>
              <a:tailEnd/>
            </a:ln>
          </p:spPr>
          <p:txBody>
            <a:bodyPr/>
            <a:lstStyle/>
            <a:p>
              <a:endParaRPr lang="en-US"/>
            </a:p>
          </p:txBody>
        </p:sp>
        <p:sp>
          <p:nvSpPr>
            <p:cNvPr id="32141" name="Freeform 573"/>
            <p:cNvSpPr>
              <a:spLocks/>
            </p:cNvSpPr>
            <p:nvPr/>
          </p:nvSpPr>
          <p:spPr bwMode="auto">
            <a:xfrm>
              <a:off x="2599" y="2108"/>
              <a:ext cx="62" cy="58"/>
            </a:xfrm>
            <a:custGeom>
              <a:avLst/>
              <a:gdLst>
                <a:gd name="T0" fmla="*/ 23 w 45"/>
                <a:gd name="T1" fmla="*/ 0 h 42"/>
                <a:gd name="T2" fmla="*/ 29 w 45"/>
                <a:gd name="T3" fmla="*/ 0 h 42"/>
                <a:gd name="T4" fmla="*/ 33 w 45"/>
                <a:gd name="T5" fmla="*/ 0 h 42"/>
                <a:gd name="T6" fmla="*/ 36 w 45"/>
                <a:gd name="T7" fmla="*/ 3 h 42"/>
                <a:gd name="T8" fmla="*/ 39 w 45"/>
                <a:gd name="T9" fmla="*/ 6 h 42"/>
                <a:gd name="T10" fmla="*/ 42 w 45"/>
                <a:gd name="T11" fmla="*/ 9 h 42"/>
                <a:gd name="T12" fmla="*/ 45 w 45"/>
                <a:gd name="T13" fmla="*/ 13 h 42"/>
                <a:gd name="T14" fmla="*/ 45 w 45"/>
                <a:gd name="T15" fmla="*/ 16 h 42"/>
                <a:gd name="T16" fmla="*/ 45 w 45"/>
                <a:gd name="T17" fmla="*/ 22 h 42"/>
                <a:gd name="T18" fmla="*/ 45 w 45"/>
                <a:gd name="T19" fmla="*/ 26 h 42"/>
                <a:gd name="T20" fmla="*/ 45 w 45"/>
                <a:gd name="T21" fmla="*/ 29 h 42"/>
                <a:gd name="T22" fmla="*/ 42 w 45"/>
                <a:gd name="T23" fmla="*/ 32 h 42"/>
                <a:gd name="T24" fmla="*/ 39 w 45"/>
                <a:gd name="T25" fmla="*/ 35 h 42"/>
                <a:gd name="T26" fmla="*/ 36 w 45"/>
                <a:gd name="T27" fmla="*/ 38 h 42"/>
                <a:gd name="T28" fmla="*/ 33 w 45"/>
                <a:gd name="T29" fmla="*/ 42 h 42"/>
                <a:gd name="T30" fmla="*/ 29 w 45"/>
                <a:gd name="T31" fmla="*/ 42 h 42"/>
                <a:gd name="T32" fmla="*/ 23 w 45"/>
                <a:gd name="T33" fmla="*/ 42 h 42"/>
                <a:gd name="T34" fmla="*/ 20 w 45"/>
                <a:gd name="T35" fmla="*/ 42 h 42"/>
                <a:gd name="T36" fmla="*/ 16 w 45"/>
                <a:gd name="T37" fmla="*/ 42 h 42"/>
                <a:gd name="T38" fmla="*/ 10 w 45"/>
                <a:gd name="T39" fmla="*/ 38 h 42"/>
                <a:gd name="T40" fmla="*/ 7 w 45"/>
                <a:gd name="T41" fmla="*/ 35 h 42"/>
                <a:gd name="T42" fmla="*/ 7 w 45"/>
                <a:gd name="T43" fmla="*/ 32 h 42"/>
                <a:gd name="T44" fmla="*/ 4 w 45"/>
                <a:gd name="T45" fmla="*/ 29 h 42"/>
                <a:gd name="T46" fmla="*/ 4 w 45"/>
                <a:gd name="T47" fmla="*/ 26 h 42"/>
                <a:gd name="T48" fmla="*/ 0 w 45"/>
                <a:gd name="T49" fmla="*/ 22 h 42"/>
                <a:gd name="T50" fmla="*/ 4 w 45"/>
                <a:gd name="T51" fmla="*/ 16 h 42"/>
                <a:gd name="T52" fmla="*/ 4 w 45"/>
                <a:gd name="T53" fmla="*/ 13 h 42"/>
                <a:gd name="T54" fmla="*/ 7 w 45"/>
                <a:gd name="T55" fmla="*/ 9 h 42"/>
                <a:gd name="T56" fmla="*/ 7 w 45"/>
                <a:gd name="T57" fmla="*/ 6 h 42"/>
                <a:gd name="T58" fmla="*/ 10 w 45"/>
                <a:gd name="T59" fmla="*/ 3 h 42"/>
                <a:gd name="T60" fmla="*/ 16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3" y="0"/>
                  </a:lnTo>
                  <a:lnTo>
                    <a:pt x="36" y="3"/>
                  </a:lnTo>
                  <a:lnTo>
                    <a:pt x="39" y="6"/>
                  </a:lnTo>
                  <a:lnTo>
                    <a:pt x="42" y="9"/>
                  </a:lnTo>
                  <a:lnTo>
                    <a:pt x="45" y="13"/>
                  </a:lnTo>
                  <a:lnTo>
                    <a:pt x="45" y="16"/>
                  </a:lnTo>
                  <a:lnTo>
                    <a:pt x="45" y="22"/>
                  </a:lnTo>
                  <a:lnTo>
                    <a:pt x="45" y="26"/>
                  </a:lnTo>
                  <a:lnTo>
                    <a:pt x="45" y="29"/>
                  </a:lnTo>
                  <a:lnTo>
                    <a:pt x="42" y="32"/>
                  </a:lnTo>
                  <a:lnTo>
                    <a:pt x="39" y="35"/>
                  </a:lnTo>
                  <a:lnTo>
                    <a:pt x="36" y="38"/>
                  </a:lnTo>
                  <a:lnTo>
                    <a:pt x="33" y="42"/>
                  </a:lnTo>
                  <a:lnTo>
                    <a:pt x="29" y="42"/>
                  </a:lnTo>
                  <a:lnTo>
                    <a:pt x="23" y="42"/>
                  </a:lnTo>
                  <a:lnTo>
                    <a:pt x="20" y="42"/>
                  </a:lnTo>
                  <a:lnTo>
                    <a:pt x="16" y="42"/>
                  </a:lnTo>
                  <a:lnTo>
                    <a:pt x="10" y="38"/>
                  </a:lnTo>
                  <a:lnTo>
                    <a:pt x="7" y="35"/>
                  </a:lnTo>
                  <a:lnTo>
                    <a:pt x="7" y="32"/>
                  </a:lnTo>
                  <a:lnTo>
                    <a:pt x="4" y="29"/>
                  </a:lnTo>
                  <a:lnTo>
                    <a:pt x="4" y="26"/>
                  </a:lnTo>
                  <a:lnTo>
                    <a:pt x="0" y="22"/>
                  </a:lnTo>
                  <a:lnTo>
                    <a:pt x="4" y="16"/>
                  </a:lnTo>
                  <a:lnTo>
                    <a:pt x="4" y="13"/>
                  </a:lnTo>
                  <a:lnTo>
                    <a:pt x="7" y="9"/>
                  </a:lnTo>
                  <a:lnTo>
                    <a:pt x="7" y="6"/>
                  </a:lnTo>
                  <a:lnTo>
                    <a:pt x="10" y="3"/>
                  </a:lnTo>
                  <a:lnTo>
                    <a:pt x="16" y="0"/>
                  </a:lnTo>
                  <a:lnTo>
                    <a:pt x="20" y="0"/>
                  </a:lnTo>
                  <a:lnTo>
                    <a:pt x="23" y="0"/>
                  </a:lnTo>
                </a:path>
              </a:pathLst>
            </a:custGeom>
            <a:noFill/>
            <a:ln w="12700">
              <a:solidFill>
                <a:srgbClr val="000000"/>
              </a:solidFill>
              <a:round/>
              <a:headEnd/>
              <a:tailEnd/>
            </a:ln>
          </p:spPr>
          <p:txBody>
            <a:bodyPr/>
            <a:lstStyle/>
            <a:p>
              <a:endParaRPr lang="en-US"/>
            </a:p>
          </p:txBody>
        </p:sp>
        <p:sp>
          <p:nvSpPr>
            <p:cNvPr id="32142" name="Freeform 574"/>
            <p:cNvSpPr>
              <a:spLocks/>
            </p:cNvSpPr>
            <p:nvPr/>
          </p:nvSpPr>
          <p:spPr bwMode="auto">
            <a:xfrm>
              <a:off x="2639" y="2103"/>
              <a:ext cx="58" cy="63"/>
            </a:xfrm>
            <a:custGeom>
              <a:avLst/>
              <a:gdLst>
                <a:gd name="T0" fmla="*/ 23 w 42"/>
                <a:gd name="T1" fmla="*/ 0 h 45"/>
                <a:gd name="T2" fmla="*/ 26 w 42"/>
                <a:gd name="T3" fmla="*/ 0 h 45"/>
                <a:gd name="T4" fmla="*/ 29 w 42"/>
                <a:gd name="T5" fmla="*/ 3 h 45"/>
                <a:gd name="T6" fmla="*/ 33 w 42"/>
                <a:gd name="T7" fmla="*/ 6 h 45"/>
                <a:gd name="T8" fmla="*/ 36 w 42"/>
                <a:gd name="T9" fmla="*/ 6 h 45"/>
                <a:gd name="T10" fmla="*/ 39 w 42"/>
                <a:gd name="T11" fmla="*/ 9 h 45"/>
                <a:gd name="T12" fmla="*/ 42 w 42"/>
                <a:gd name="T13" fmla="*/ 16 h 45"/>
                <a:gd name="T14" fmla="*/ 42 w 42"/>
                <a:gd name="T15" fmla="*/ 19 h 45"/>
                <a:gd name="T16" fmla="*/ 42 w 42"/>
                <a:gd name="T17" fmla="*/ 22 h 45"/>
                <a:gd name="T18" fmla="*/ 42 w 42"/>
                <a:gd name="T19" fmla="*/ 29 h 45"/>
                <a:gd name="T20" fmla="*/ 42 w 42"/>
                <a:gd name="T21" fmla="*/ 32 h 45"/>
                <a:gd name="T22" fmla="*/ 39 w 42"/>
                <a:gd name="T23" fmla="*/ 35 h 45"/>
                <a:gd name="T24" fmla="*/ 36 w 42"/>
                <a:gd name="T25" fmla="*/ 38 h 45"/>
                <a:gd name="T26" fmla="*/ 33 w 42"/>
                <a:gd name="T27" fmla="*/ 41 h 45"/>
                <a:gd name="T28" fmla="*/ 29 w 42"/>
                <a:gd name="T29" fmla="*/ 41 h 45"/>
                <a:gd name="T30" fmla="*/ 26 w 42"/>
                <a:gd name="T31" fmla="*/ 45 h 45"/>
                <a:gd name="T32" fmla="*/ 23 w 42"/>
                <a:gd name="T33" fmla="*/ 45 h 45"/>
                <a:gd name="T34" fmla="*/ 16 w 42"/>
                <a:gd name="T35" fmla="*/ 45 h 45"/>
                <a:gd name="T36" fmla="*/ 13 w 42"/>
                <a:gd name="T37" fmla="*/ 41 h 45"/>
                <a:gd name="T38" fmla="*/ 10 w 42"/>
                <a:gd name="T39" fmla="*/ 41 h 45"/>
                <a:gd name="T40" fmla="*/ 7 w 42"/>
                <a:gd name="T41" fmla="*/ 38 h 45"/>
                <a:gd name="T42" fmla="*/ 4 w 42"/>
                <a:gd name="T43" fmla="*/ 35 h 45"/>
                <a:gd name="T44" fmla="*/ 0 w 42"/>
                <a:gd name="T45" fmla="*/ 32 h 45"/>
                <a:gd name="T46" fmla="*/ 0 w 42"/>
                <a:gd name="T47" fmla="*/ 29 h 45"/>
                <a:gd name="T48" fmla="*/ 0 w 42"/>
                <a:gd name="T49" fmla="*/ 22 h 45"/>
                <a:gd name="T50" fmla="*/ 0 w 42"/>
                <a:gd name="T51" fmla="*/ 19 h 45"/>
                <a:gd name="T52" fmla="*/ 0 w 42"/>
                <a:gd name="T53" fmla="*/ 16 h 45"/>
                <a:gd name="T54" fmla="*/ 4 w 42"/>
                <a:gd name="T55" fmla="*/ 9 h 45"/>
                <a:gd name="T56" fmla="*/ 7 w 42"/>
                <a:gd name="T57" fmla="*/ 6 h 45"/>
                <a:gd name="T58" fmla="*/ 10 w 42"/>
                <a:gd name="T59" fmla="*/ 6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6"/>
                  </a:lnTo>
                  <a:lnTo>
                    <a:pt x="36" y="6"/>
                  </a:lnTo>
                  <a:lnTo>
                    <a:pt x="39" y="9"/>
                  </a:lnTo>
                  <a:lnTo>
                    <a:pt x="42" y="16"/>
                  </a:lnTo>
                  <a:lnTo>
                    <a:pt x="42" y="19"/>
                  </a:lnTo>
                  <a:lnTo>
                    <a:pt x="42" y="22"/>
                  </a:lnTo>
                  <a:lnTo>
                    <a:pt x="42" y="29"/>
                  </a:lnTo>
                  <a:lnTo>
                    <a:pt x="42" y="32"/>
                  </a:lnTo>
                  <a:lnTo>
                    <a:pt x="39" y="35"/>
                  </a:lnTo>
                  <a:lnTo>
                    <a:pt x="36" y="38"/>
                  </a:lnTo>
                  <a:lnTo>
                    <a:pt x="33" y="41"/>
                  </a:lnTo>
                  <a:lnTo>
                    <a:pt x="29" y="41"/>
                  </a:lnTo>
                  <a:lnTo>
                    <a:pt x="26" y="45"/>
                  </a:lnTo>
                  <a:lnTo>
                    <a:pt x="23" y="45"/>
                  </a:lnTo>
                  <a:lnTo>
                    <a:pt x="16" y="45"/>
                  </a:lnTo>
                  <a:lnTo>
                    <a:pt x="13" y="41"/>
                  </a:lnTo>
                  <a:lnTo>
                    <a:pt x="10" y="41"/>
                  </a:lnTo>
                  <a:lnTo>
                    <a:pt x="7" y="38"/>
                  </a:lnTo>
                  <a:lnTo>
                    <a:pt x="4" y="35"/>
                  </a:lnTo>
                  <a:lnTo>
                    <a:pt x="0" y="32"/>
                  </a:lnTo>
                  <a:lnTo>
                    <a:pt x="0" y="29"/>
                  </a:lnTo>
                  <a:lnTo>
                    <a:pt x="0" y="22"/>
                  </a:lnTo>
                  <a:lnTo>
                    <a:pt x="0" y="19"/>
                  </a:lnTo>
                  <a:lnTo>
                    <a:pt x="0" y="16"/>
                  </a:lnTo>
                  <a:lnTo>
                    <a:pt x="4" y="9"/>
                  </a:lnTo>
                  <a:lnTo>
                    <a:pt x="7" y="6"/>
                  </a:lnTo>
                  <a:lnTo>
                    <a:pt x="10" y="6"/>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143" name="Freeform 575"/>
            <p:cNvSpPr>
              <a:spLocks/>
            </p:cNvSpPr>
            <p:nvPr/>
          </p:nvSpPr>
          <p:spPr bwMode="auto">
            <a:xfrm>
              <a:off x="2639" y="2103"/>
              <a:ext cx="58" cy="63"/>
            </a:xfrm>
            <a:custGeom>
              <a:avLst/>
              <a:gdLst>
                <a:gd name="T0" fmla="*/ 23 w 42"/>
                <a:gd name="T1" fmla="*/ 0 h 45"/>
                <a:gd name="T2" fmla="*/ 26 w 42"/>
                <a:gd name="T3" fmla="*/ 0 h 45"/>
                <a:gd name="T4" fmla="*/ 29 w 42"/>
                <a:gd name="T5" fmla="*/ 3 h 45"/>
                <a:gd name="T6" fmla="*/ 33 w 42"/>
                <a:gd name="T7" fmla="*/ 6 h 45"/>
                <a:gd name="T8" fmla="*/ 36 w 42"/>
                <a:gd name="T9" fmla="*/ 6 h 45"/>
                <a:gd name="T10" fmla="*/ 39 w 42"/>
                <a:gd name="T11" fmla="*/ 9 h 45"/>
                <a:gd name="T12" fmla="*/ 42 w 42"/>
                <a:gd name="T13" fmla="*/ 16 h 45"/>
                <a:gd name="T14" fmla="*/ 42 w 42"/>
                <a:gd name="T15" fmla="*/ 19 h 45"/>
                <a:gd name="T16" fmla="*/ 42 w 42"/>
                <a:gd name="T17" fmla="*/ 22 h 45"/>
                <a:gd name="T18" fmla="*/ 42 w 42"/>
                <a:gd name="T19" fmla="*/ 29 h 45"/>
                <a:gd name="T20" fmla="*/ 42 w 42"/>
                <a:gd name="T21" fmla="*/ 32 h 45"/>
                <a:gd name="T22" fmla="*/ 39 w 42"/>
                <a:gd name="T23" fmla="*/ 35 h 45"/>
                <a:gd name="T24" fmla="*/ 36 w 42"/>
                <a:gd name="T25" fmla="*/ 38 h 45"/>
                <a:gd name="T26" fmla="*/ 33 w 42"/>
                <a:gd name="T27" fmla="*/ 41 h 45"/>
                <a:gd name="T28" fmla="*/ 29 w 42"/>
                <a:gd name="T29" fmla="*/ 41 h 45"/>
                <a:gd name="T30" fmla="*/ 26 w 42"/>
                <a:gd name="T31" fmla="*/ 45 h 45"/>
                <a:gd name="T32" fmla="*/ 23 w 42"/>
                <a:gd name="T33" fmla="*/ 45 h 45"/>
                <a:gd name="T34" fmla="*/ 16 w 42"/>
                <a:gd name="T35" fmla="*/ 45 h 45"/>
                <a:gd name="T36" fmla="*/ 13 w 42"/>
                <a:gd name="T37" fmla="*/ 41 h 45"/>
                <a:gd name="T38" fmla="*/ 10 w 42"/>
                <a:gd name="T39" fmla="*/ 41 h 45"/>
                <a:gd name="T40" fmla="*/ 7 w 42"/>
                <a:gd name="T41" fmla="*/ 38 h 45"/>
                <a:gd name="T42" fmla="*/ 4 w 42"/>
                <a:gd name="T43" fmla="*/ 35 h 45"/>
                <a:gd name="T44" fmla="*/ 0 w 42"/>
                <a:gd name="T45" fmla="*/ 32 h 45"/>
                <a:gd name="T46" fmla="*/ 0 w 42"/>
                <a:gd name="T47" fmla="*/ 29 h 45"/>
                <a:gd name="T48" fmla="*/ 0 w 42"/>
                <a:gd name="T49" fmla="*/ 22 h 45"/>
                <a:gd name="T50" fmla="*/ 0 w 42"/>
                <a:gd name="T51" fmla="*/ 19 h 45"/>
                <a:gd name="T52" fmla="*/ 0 w 42"/>
                <a:gd name="T53" fmla="*/ 16 h 45"/>
                <a:gd name="T54" fmla="*/ 4 w 42"/>
                <a:gd name="T55" fmla="*/ 9 h 45"/>
                <a:gd name="T56" fmla="*/ 7 w 42"/>
                <a:gd name="T57" fmla="*/ 6 h 45"/>
                <a:gd name="T58" fmla="*/ 10 w 42"/>
                <a:gd name="T59" fmla="*/ 6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6"/>
                  </a:lnTo>
                  <a:lnTo>
                    <a:pt x="36" y="6"/>
                  </a:lnTo>
                  <a:lnTo>
                    <a:pt x="39" y="9"/>
                  </a:lnTo>
                  <a:lnTo>
                    <a:pt x="42" y="16"/>
                  </a:lnTo>
                  <a:lnTo>
                    <a:pt x="42" y="19"/>
                  </a:lnTo>
                  <a:lnTo>
                    <a:pt x="42" y="22"/>
                  </a:lnTo>
                  <a:lnTo>
                    <a:pt x="42" y="29"/>
                  </a:lnTo>
                  <a:lnTo>
                    <a:pt x="42" y="32"/>
                  </a:lnTo>
                  <a:lnTo>
                    <a:pt x="39" y="35"/>
                  </a:lnTo>
                  <a:lnTo>
                    <a:pt x="36" y="38"/>
                  </a:lnTo>
                  <a:lnTo>
                    <a:pt x="33" y="41"/>
                  </a:lnTo>
                  <a:lnTo>
                    <a:pt x="29" y="41"/>
                  </a:lnTo>
                  <a:lnTo>
                    <a:pt x="26" y="45"/>
                  </a:lnTo>
                  <a:lnTo>
                    <a:pt x="23" y="45"/>
                  </a:lnTo>
                  <a:lnTo>
                    <a:pt x="16" y="45"/>
                  </a:lnTo>
                  <a:lnTo>
                    <a:pt x="13" y="41"/>
                  </a:lnTo>
                  <a:lnTo>
                    <a:pt x="10" y="41"/>
                  </a:lnTo>
                  <a:lnTo>
                    <a:pt x="7" y="38"/>
                  </a:lnTo>
                  <a:lnTo>
                    <a:pt x="4" y="35"/>
                  </a:lnTo>
                  <a:lnTo>
                    <a:pt x="0" y="32"/>
                  </a:lnTo>
                  <a:lnTo>
                    <a:pt x="0" y="29"/>
                  </a:lnTo>
                  <a:lnTo>
                    <a:pt x="0" y="22"/>
                  </a:lnTo>
                  <a:lnTo>
                    <a:pt x="0" y="19"/>
                  </a:lnTo>
                  <a:lnTo>
                    <a:pt x="0" y="16"/>
                  </a:lnTo>
                  <a:lnTo>
                    <a:pt x="4" y="9"/>
                  </a:lnTo>
                  <a:lnTo>
                    <a:pt x="7" y="6"/>
                  </a:lnTo>
                  <a:lnTo>
                    <a:pt x="10" y="6"/>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144" name="Freeform 576"/>
            <p:cNvSpPr>
              <a:spLocks/>
            </p:cNvSpPr>
            <p:nvPr/>
          </p:nvSpPr>
          <p:spPr bwMode="auto">
            <a:xfrm>
              <a:off x="3382" y="3130"/>
              <a:ext cx="61" cy="63"/>
            </a:xfrm>
            <a:custGeom>
              <a:avLst/>
              <a:gdLst>
                <a:gd name="T0" fmla="*/ 23 w 45"/>
                <a:gd name="T1" fmla="*/ 0 h 45"/>
                <a:gd name="T2" fmla="*/ 26 w 45"/>
                <a:gd name="T3" fmla="*/ 0 h 45"/>
                <a:gd name="T4" fmla="*/ 29 w 45"/>
                <a:gd name="T5" fmla="*/ 3 h 45"/>
                <a:gd name="T6" fmla="*/ 35 w 45"/>
                <a:gd name="T7" fmla="*/ 3 h 45"/>
                <a:gd name="T8" fmla="*/ 39 w 45"/>
                <a:gd name="T9" fmla="*/ 7 h 45"/>
                <a:gd name="T10" fmla="*/ 39 w 45"/>
                <a:gd name="T11" fmla="*/ 10 h 45"/>
                <a:gd name="T12" fmla="*/ 42 w 45"/>
                <a:gd name="T13" fmla="*/ 13 h 45"/>
                <a:gd name="T14" fmla="*/ 42 w 45"/>
                <a:gd name="T15" fmla="*/ 19 h 45"/>
                <a:gd name="T16" fmla="*/ 45 w 45"/>
                <a:gd name="T17" fmla="*/ 23 h 45"/>
                <a:gd name="T18" fmla="*/ 42 w 45"/>
                <a:gd name="T19" fmla="*/ 26 h 45"/>
                <a:gd name="T20" fmla="*/ 42 w 45"/>
                <a:gd name="T21" fmla="*/ 32 h 45"/>
                <a:gd name="T22" fmla="*/ 39 w 45"/>
                <a:gd name="T23" fmla="*/ 35 h 45"/>
                <a:gd name="T24" fmla="*/ 39 w 45"/>
                <a:gd name="T25" fmla="*/ 39 h 45"/>
                <a:gd name="T26" fmla="*/ 35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6 w 45"/>
                <a:gd name="T41" fmla="*/ 39 h 45"/>
                <a:gd name="T42" fmla="*/ 3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6 w 45"/>
                <a:gd name="T57" fmla="*/ 7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5" y="3"/>
                  </a:lnTo>
                  <a:lnTo>
                    <a:pt x="39" y="7"/>
                  </a:lnTo>
                  <a:lnTo>
                    <a:pt x="39" y="10"/>
                  </a:lnTo>
                  <a:lnTo>
                    <a:pt x="42" y="13"/>
                  </a:lnTo>
                  <a:lnTo>
                    <a:pt x="42" y="19"/>
                  </a:lnTo>
                  <a:lnTo>
                    <a:pt x="45" y="23"/>
                  </a:lnTo>
                  <a:lnTo>
                    <a:pt x="42" y="26"/>
                  </a:lnTo>
                  <a:lnTo>
                    <a:pt x="42" y="32"/>
                  </a:lnTo>
                  <a:lnTo>
                    <a:pt x="39" y="35"/>
                  </a:lnTo>
                  <a:lnTo>
                    <a:pt x="39" y="39"/>
                  </a:lnTo>
                  <a:lnTo>
                    <a:pt x="35" y="42"/>
                  </a:lnTo>
                  <a:lnTo>
                    <a:pt x="29" y="42"/>
                  </a:lnTo>
                  <a:lnTo>
                    <a:pt x="26" y="45"/>
                  </a:lnTo>
                  <a:lnTo>
                    <a:pt x="23" y="45"/>
                  </a:lnTo>
                  <a:lnTo>
                    <a:pt x="16" y="45"/>
                  </a:lnTo>
                  <a:lnTo>
                    <a:pt x="13" y="42"/>
                  </a:lnTo>
                  <a:lnTo>
                    <a:pt x="10" y="42"/>
                  </a:lnTo>
                  <a:lnTo>
                    <a:pt x="6" y="39"/>
                  </a:lnTo>
                  <a:lnTo>
                    <a:pt x="3" y="35"/>
                  </a:lnTo>
                  <a:lnTo>
                    <a:pt x="0" y="32"/>
                  </a:lnTo>
                  <a:lnTo>
                    <a:pt x="0" y="26"/>
                  </a:lnTo>
                  <a:lnTo>
                    <a:pt x="0" y="23"/>
                  </a:lnTo>
                  <a:lnTo>
                    <a:pt x="0" y="19"/>
                  </a:lnTo>
                  <a:lnTo>
                    <a:pt x="0" y="13"/>
                  </a:lnTo>
                  <a:lnTo>
                    <a:pt x="3" y="10"/>
                  </a:lnTo>
                  <a:lnTo>
                    <a:pt x="6" y="7"/>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145" name="Freeform 577"/>
            <p:cNvSpPr>
              <a:spLocks/>
            </p:cNvSpPr>
            <p:nvPr/>
          </p:nvSpPr>
          <p:spPr bwMode="auto">
            <a:xfrm>
              <a:off x="3382" y="3130"/>
              <a:ext cx="61" cy="63"/>
            </a:xfrm>
            <a:custGeom>
              <a:avLst/>
              <a:gdLst>
                <a:gd name="T0" fmla="*/ 23 w 45"/>
                <a:gd name="T1" fmla="*/ 0 h 45"/>
                <a:gd name="T2" fmla="*/ 26 w 45"/>
                <a:gd name="T3" fmla="*/ 0 h 45"/>
                <a:gd name="T4" fmla="*/ 29 w 45"/>
                <a:gd name="T5" fmla="*/ 3 h 45"/>
                <a:gd name="T6" fmla="*/ 35 w 45"/>
                <a:gd name="T7" fmla="*/ 3 h 45"/>
                <a:gd name="T8" fmla="*/ 39 w 45"/>
                <a:gd name="T9" fmla="*/ 7 h 45"/>
                <a:gd name="T10" fmla="*/ 39 w 45"/>
                <a:gd name="T11" fmla="*/ 10 h 45"/>
                <a:gd name="T12" fmla="*/ 42 w 45"/>
                <a:gd name="T13" fmla="*/ 13 h 45"/>
                <a:gd name="T14" fmla="*/ 42 w 45"/>
                <a:gd name="T15" fmla="*/ 19 h 45"/>
                <a:gd name="T16" fmla="*/ 45 w 45"/>
                <a:gd name="T17" fmla="*/ 23 h 45"/>
                <a:gd name="T18" fmla="*/ 42 w 45"/>
                <a:gd name="T19" fmla="*/ 26 h 45"/>
                <a:gd name="T20" fmla="*/ 42 w 45"/>
                <a:gd name="T21" fmla="*/ 32 h 45"/>
                <a:gd name="T22" fmla="*/ 39 w 45"/>
                <a:gd name="T23" fmla="*/ 35 h 45"/>
                <a:gd name="T24" fmla="*/ 39 w 45"/>
                <a:gd name="T25" fmla="*/ 39 h 45"/>
                <a:gd name="T26" fmla="*/ 35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6 w 45"/>
                <a:gd name="T41" fmla="*/ 39 h 45"/>
                <a:gd name="T42" fmla="*/ 3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6 w 45"/>
                <a:gd name="T57" fmla="*/ 7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5" y="3"/>
                  </a:lnTo>
                  <a:lnTo>
                    <a:pt x="39" y="7"/>
                  </a:lnTo>
                  <a:lnTo>
                    <a:pt x="39" y="10"/>
                  </a:lnTo>
                  <a:lnTo>
                    <a:pt x="42" y="13"/>
                  </a:lnTo>
                  <a:lnTo>
                    <a:pt x="42" y="19"/>
                  </a:lnTo>
                  <a:lnTo>
                    <a:pt x="45" y="23"/>
                  </a:lnTo>
                  <a:lnTo>
                    <a:pt x="42" y="26"/>
                  </a:lnTo>
                  <a:lnTo>
                    <a:pt x="42" y="32"/>
                  </a:lnTo>
                  <a:lnTo>
                    <a:pt x="39" y="35"/>
                  </a:lnTo>
                  <a:lnTo>
                    <a:pt x="39" y="39"/>
                  </a:lnTo>
                  <a:lnTo>
                    <a:pt x="35" y="42"/>
                  </a:lnTo>
                  <a:lnTo>
                    <a:pt x="29" y="42"/>
                  </a:lnTo>
                  <a:lnTo>
                    <a:pt x="26" y="45"/>
                  </a:lnTo>
                  <a:lnTo>
                    <a:pt x="23" y="45"/>
                  </a:lnTo>
                  <a:lnTo>
                    <a:pt x="16" y="45"/>
                  </a:lnTo>
                  <a:lnTo>
                    <a:pt x="13" y="42"/>
                  </a:lnTo>
                  <a:lnTo>
                    <a:pt x="10" y="42"/>
                  </a:lnTo>
                  <a:lnTo>
                    <a:pt x="6" y="39"/>
                  </a:lnTo>
                  <a:lnTo>
                    <a:pt x="3" y="35"/>
                  </a:lnTo>
                  <a:lnTo>
                    <a:pt x="0" y="32"/>
                  </a:lnTo>
                  <a:lnTo>
                    <a:pt x="0" y="26"/>
                  </a:lnTo>
                  <a:lnTo>
                    <a:pt x="0" y="23"/>
                  </a:lnTo>
                  <a:lnTo>
                    <a:pt x="0" y="19"/>
                  </a:lnTo>
                  <a:lnTo>
                    <a:pt x="0" y="13"/>
                  </a:lnTo>
                  <a:lnTo>
                    <a:pt x="3" y="10"/>
                  </a:lnTo>
                  <a:lnTo>
                    <a:pt x="6" y="7"/>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146" name="Freeform 578"/>
            <p:cNvSpPr>
              <a:spLocks/>
            </p:cNvSpPr>
            <p:nvPr/>
          </p:nvSpPr>
          <p:spPr bwMode="auto">
            <a:xfrm>
              <a:off x="2701" y="2603"/>
              <a:ext cx="61" cy="63"/>
            </a:xfrm>
            <a:custGeom>
              <a:avLst/>
              <a:gdLst>
                <a:gd name="T0" fmla="*/ 23 w 45"/>
                <a:gd name="T1" fmla="*/ 0 h 45"/>
                <a:gd name="T2" fmla="*/ 26 w 45"/>
                <a:gd name="T3" fmla="*/ 0 h 45"/>
                <a:gd name="T4" fmla="*/ 33 w 45"/>
                <a:gd name="T5" fmla="*/ 3 h 45"/>
                <a:gd name="T6" fmla="*/ 36 w 45"/>
                <a:gd name="T7" fmla="*/ 3 h 45"/>
                <a:gd name="T8" fmla="*/ 39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9 w 45"/>
                <a:gd name="T25" fmla="*/ 38 h 45"/>
                <a:gd name="T26" fmla="*/ 36 w 45"/>
                <a:gd name="T27" fmla="*/ 42 h 45"/>
                <a:gd name="T28" fmla="*/ 33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8 h 45"/>
                <a:gd name="T42" fmla="*/ 4 w 45"/>
                <a:gd name="T43" fmla="*/ 35 h 45"/>
                <a:gd name="T44" fmla="*/ 4 w 45"/>
                <a:gd name="T45" fmla="*/ 32 h 45"/>
                <a:gd name="T46" fmla="*/ 0 w 45"/>
                <a:gd name="T47" fmla="*/ 25 h 45"/>
                <a:gd name="T48" fmla="*/ 0 w 45"/>
                <a:gd name="T49" fmla="*/ 22 h 45"/>
                <a:gd name="T50" fmla="*/ 0 w 45"/>
                <a:gd name="T51" fmla="*/ 19 h 45"/>
                <a:gd name="T52" fmla="*/ 4 w 45"/>
                <a:gd name="T53" fmla="*/ 13 h 45"/>
                <a:gd name="T54" fmla="*/ 4 w 45"/>
                <a:gd name="T55" fmla="*/ 9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3"/>
                  </a:lnTo>
                  <a:lnTo>
                    <a:pt x="36" y="3"/>
                  </a:lnTo>
                  <a:lnTo>
                    <a:pt x="39" y="6"/>
                  </a:lnTo>
                  <a:lnTo>
                    <a:pt x="42" y="9"/>
                  </a:lnTo>
                  <a:lnTo>
                    <a:pt x="42" y="13"/>
                  </a:lnTo>
                  <a:lnTo>
                    <a:pt x="45" y="19"/>
                  </a:lnTo>
                  <a:lnTo>
                    <a:pt x="45" y="22"/>
                  </a:lnTo>
                  <a:lnTo>
                    <a:pt x="45" y="25"/>
                  </a:lnTo>
                  <a:lnTo>
                    <a:pt x="42" y="32"/>
                  </a:lnTo>
                  <a:lnTo>
                    <a:pt x="42" y="35"/>
                  </a:lnTo>
                  <a:lnTo>
                    <a:pt x="39" y="38"/>
                  </a:lnTo>
                  <a:lnTo>
                    <a:pt x="36" y="42"/>
                  </a:lnTo>
                  <a:lnTo>
                    <a:pt x="33" y="42"/>
                  </a:lnTo>
                  <a:lnTo>
                    <a:pt x="26" y="45"/>
                  </a:lnTo>
                  <a:lnTo>
                    <a:pt x="23" y="45"/>
                  </a:lnTo>
                  <a:lnTo>
                    <a:pt x="20" y="45"/>
                  </a:lnTo>
                  <a:lnTo>
                    <a:pt x="13" y="42"/>
                  </a:lnTo>
                  <a:lnTo>
                    <a:pt x="10" y="42"/>
                  </a:lnTo>
                  <a:lnTo>
                    <a:pt x="7" y="38"/>
                  </a:lnTo>
                  <a:lnTo>
                    <a:pt x="4" y="35"/>
                  </a:lnTo>
                  <a:lnTo>
                    <a:pt x="4" y="32"/>
                  </a:lnTo>
                  <a:lnTo>
                    <a:pt x="0" y="25"/>
                  </a:lnTo>
                  <a:lnTo>
                    <a:pt x="0" y="22"/>
                  </a:lnTo>
                  <a:lnTo>
                    <a:pt x="0" y="19"/>
                  </a:lnTo>
                  <a:lnTo>
                    <a:pt x="4" y="13"/>
                  </a:lnTo>
                  <a:lnTo>
                    <a:pt x="4" y="9"/>
                  </a:lnTo>
                  <a:lnTo>
                    <a:pt x="7" y="6"/>
                  </a:lnTo>
                  <a:lnTo>
                    <a:pt x="10" y="3"/>
                  </a:lnTo>
                  <a:lnTo>
                    <a:pt x="13" y="3"/>
                  </a:lnTo>
                  <a:lnTo>
                    <a:pt x="20" y="0"/>
                  </a:lnTo>
                  <a:lnTo>
                    <a:pt x="23" y="0"/>
                  </a:lnTo>
                  <a:close/>
                </a:path>
              </a:pathLst>
            </a:custGeom>
            <a:solidFill>
              <a:srgbClr val="FF0000"/>
            </a:solidFill>
            <a:ln w="9525">
              <a:noFill/>
              <a:round/>
              <a:headEnd/>
              <a:tailEnd/>
            </a:ln>
          </p:spPr>
          <p:txBody>
            <a:bodyPr/>
            <a:lstStyle/>
            <a:p>
              <a:endParaRPr lang="en-US"/>
            </a:p>
          </p:txBody>
        </p:sp>
        <p:sp>
          <p:nvSpPr>
            <p:cNvPr id="32147" name="Freeform 579"/>
            <p:cNvSpPr>
              <a:spLocks/>
            </p:cNvSpPr>
            <p:nvPr/>
          </p:nvSpPr>
          <p:spPr bwMode="auto">
            <a:xfrm>
              <a:off x="2701" y="2603"/>
              <a:ext cx="61" cy="63"/>
            </a:xfrm>
            <a:custGeom>
              <a:avLst/>
              <a:gdLst>
                <a:gd name="T0" fmla="*/ 23 w 45"/>
                <a:gd name="T1" fmla="*/ 0 h 45"/>
                <a:gd name="T2" fmla="*/ 26 w 45"/>
                <a:gd name="T3" fmla="*/ 0 h 45"/>
                <a:gd name="T4" fmla="*/ 33 w 45"/>
                <a:gd name="T5" fmla="*/ 3 h 45"/>
                <a:gd name="T6" fmla="*/ 36 w 45"/>
                <a:gd name="T7" fmla="*/ 3 h 45"/>
                <a:gd name="T8" fmla="*/ 39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9 w 45"/>
                <a:gd name="T25" fmla="*/ 38 h 45"/>
                <a:gd name="T26" fmla="*/ 36 w 45"/>
                <a:gd name="T27" fmla="*/ 42 h 45"/>
                <a:gd name="T28" fmla="*/ 33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8 h 45"/>
                <a:gd name="T42" fmla="*/ 4 w 45"/>
                <a:gd name="T43" fmla="*/ 35 h 45"/>
                <a:gd name="T44" fmla="*/ 4 w 45"/>
                <a:gd name="T45" fmla="*/ 32 h 45"/>
                <a:gd name="T46" fmla="*/ 0 w 45"/>
                <a:gd name="T47" fmla="*/ 25 h 45"/>
                <a:gd name="T48" fmla="*/ 0 w 45"/>
                <a:gd name="T49" fmla="*/ 22 h 45"/>
                <a:gd name="T50" fmla="*/ 0 w 45"/>
                <a:gd name="T51" fmla="*/ 19 h 45"/>
                <a:gd name="T52" fmla="*/ 4 w 45"/>
                <a:gd name="T53" fmla="*/ 13 h 45"/>
                <a:gd name="T54" fmla="*/ 4 w 45"/>
                <a:gd name="T55" fmla="*/ 9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3"/>
                  </a:lnTo>
                  <a:lnTo>
                    <a:pt x="36" y="3"/>
                  </a:lnTo>
                  <a:lnTo>
                    <a:pt x="39" y="6"/>
                  </a:lnTo>
                  <a:lnTo>
                    <a:pt x="42" y="9"/>
                  </a:lnTo>
                  <a:lnTo>
                    <a:pt x="42" y="13"/>
                  </a:lnTo>
                  <a:lnTo>
                    <a:pt x="45" y="19"/>
                  </a:lnTo>
                  <a:lnTo>
                    <a:pt x="45" y="22"/>
                  </a:lnTo>
                  <a:lnTo>
                    <a:pt x="45" y="25"/>
                  </a:lnTo>
                  <a:lnTo>
                    <a:pt x="42" y="32"/>
                  </a:lnTo>
                  <a:lnTo>
                    <a:pt x="42" y="35"/>
                  </a:lnTo>
                  <a:lnTo>
                    <a:pt x="39" y="38"/>
                  </a:lnTo>
                  <a:lnTo>
                    <a:pt x="36" y="42"/>
                  </a:lnTo>
                  <a:lnTo>
                    <a:pt x="33" y="42"/>
                  </a:lnTo>
                  <a:lnTo>
                    <a:pt x="26" y="45"/>
                  </a:lnTo>
                  <a:lnTo>
                    <a:pt x="23" y="45"/>
                  </a:lnTo>
                  <a:lnTo>
                    <a:pt x="20" y="45"/>
                  </a:lnTo>
                  <a:lnTo>
                    <a:pt x="13" y="42"/>
                  </a:lnTo>
                  <a:lnTo>
                    <a:pt x="10" y="42"/>
                  </a:lnTo>
                  <a:lnTo>
                    <a:pt x="7" y="38"/>
                  </a:lnTo>
                  <a:lnTo>
                    <a:pt x="4" y="35"/>
                  </a:lnTo>
                  <a:lnTo>
                    <a:pt x="4" y="32"/>
                  </a:lnTo>
                  <a:lnTo>
                    <a:pt x="0" y="25"/>
                  </a:lnTo>
                  <a:lnTo>
                    <a:pt x="0" y="22"/>
                  </a:lnTo>
                  <a:lnTo>
                    <a:pt x="0" y="19"/>
                  </a:lnTo>
                  <a:lnTo>
                    <a:pt x="4" y="13"/>
                  </a:lnTo>
                  <a:lnTo>
                    <a:pt x="4" y="9"/>
                  </a:lnTo>
                  <a:lnTo>
                    <a:pt x="7" y="6"/>
                  </a:lnTo>
                  <a:lnTo>
                    <a:pt x="10" y="3"/>
                  </a:lnTo>
                  <a:lnTo>
                    <a:pt x="13" y="3"/>
                  </a:lnTo>
                  <a:lnTo>
                    <a:pt x="20" y="0"/>
                  </a:lnTo>
                  <a:lnTo>
                    <a:pt x="23" y="0"/>
                  </a:lnTo>
                </a:path>
              </a:pathLst>
            </a:custGeom>
            <a:noFill/>
            <a:ln w="0">
              <a:solidFill>
                <a:srgbClr val="000000"/>
              </a:solidFill>
              <a:round/>
              <a:headEnd/>
              <a:tailEnd/>
            </a:ln>
          </p:spPr>
          <p:txBody>
            <a:bodyPr/>
            <a:lstStyle/>
            <a:p>
              <a:endParaRPr lang="en-US"/>
            </a:p>
          </p:txBody>
        </p:sp>
        <p:sp>
          <p:nvSpPr>
            <p:cNvPr id="32148" name="Freeform 580"/>
            <p:cNvSpPr>
              <a:spLocks/>
            </p:cNvSpPr>
            <p:nvPr/>
          </p:nvSpPr>
          <p:spPr bwMode="auto">
            <a:xfrm>
              <a:off x="1980" y="3345"/>
              <a:ext cx="62" cy="59"/>
            </a:xfrm>
            <a:custGeom>
              <a:avLst/>
              <a:gdLst>
                <a:gd name="T0" fmla="*/ 22 w 45"/>
                <a:gd name="T1" fmla="*/ 0 h 42"/>
                <a:gd name="T2" fmla="*/ 26 w 45"/>
                <a:gd name="T3" fmla="*/ 0 h 42"/>
                <a:gd name="T4" fmla="*/ 32 w 45"/>
                <a:gd name="T5" fmla="*/ 0 h 42"/>
                <a:gd name="T6" fmla="*/ 35 w 45"/>
                <a:gd name="T7" fmla="*/ 4 h 42"/>
                <a:gd name="T8" fmla="*/ 38 w 45"/>
                <a:gd name="T9" fmla="*/ 7 h 42"/>
                <a:gd name="T10" fmla="*/ 42 w 45"/>
                <a:gd name="T11" fmla="*/ 10 h 42"/>
                <a:gd name="T12" fmla="*/ 42 w 45"/>
                <a:gd name="T13" fmla="*/ 13 h 42"/>
                <a:gd name="T14" fmla="*/ 45 w 45"/>
                <a:gd name="T15" fmla="*/ 17 h 42"/>
                <a:gd name="T16" fmla="*/ 45 w 45"/>
                <a:gd name="T17" fmla="*/ 20 h 42"/>
                <a:gd name="T18" fmla="*/ 45 w 45"/>
                <a:gd name="T19" fmla="*/ 26 h 42"/>
                <a:gd name="T20" fmla="*/ 42 w 45"/>
                <a:gd name="T21" fmla="*/ 29 h 42"/>
                <a:gd name="T22" fmla="*/ 42 w 45"/>
                <a:gd name="T23" fmla="*/ 33 h 42"/>
                <a:gd name="T24" fmla="*/ 38 w 45"/>
                <a:gd name="T25" fmla="*/ 36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9 h 42"/>
                <a:gd name="T40" fmla="*/ 6 w 45"/>
                <a:gd name="T41" fmla="*/ 36 h 42"/>
                <a:gd name="T42" fmla="*/ 3 w 45"/>
                <a:gd name="T43" fmla="*/ 33 h 42"/>
                <a:gd name="T44" fmla="*/ 3 w 45"/>
                <a:gd name="T45" fmla="*/ 29 h 42"/>
                <a:gd name="T46" fmla="*/ 0 w 45"/>
                <a:gd name="T47" fmla="*/ 26 h 42"/>
                <a:gd name="T48" fmla="*/ 0 w 45"/>
                <a:gd name="T49" fmla="*/ 20 h 42"/>
                <a:gd name="T50" fmla="*/ 0 w 45"/>
                <a:gd name="T51" fmla="*/ 17 h 42"/>
                <a:gd name="T52" fmla="*/ 3 w 45"/>
                <a:gd name="T53" fmla="*/ 13 h 42"/>
                <a:gd name="T54" fmla="*/ 3 w 45"/>
                <a:gd name="T55" fmla="*/ 10 h 42"/>
                <a:gd name="T56" fmla="*/ 6 w 45"/>
                <a:gd name="T57" fmla="*/ 7 h 42"/>
                <a:gd name="T58" fmla="*/ 10 w 45"/>
                <a:gd name="T59" fmla="*/ 4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4"/>
                  </a:lnTo>
                  <a:lnTo>
                    <a:pt x="38" y="7"/>
                  </a:lnTo>
                  <a:lnTo>
                    <a:pt x="42" y="10"/>
                  </a:lnTo>
                  <a:lnTo>
                    <a:pt x="42" y="13"/>
                  </a:lnTo>
                  <a:lnTo>
                    <a:pt x="45" y="17"/>
                  </a:lnTo>
                  <a:lnTo>
                    <a:pt x="45" y="20"/>
                  </a:lnTo>
                  <a:lnTo>
                    <a:pt x="45" y="26"/>
                  </a:lnTo>
                  <a:lnTo>
                    <a:pt x="42" y="29"/>
                  </a:lnTo>
                  <a:lnTo>
                    <a:pt x="42" y="33"/>
                  </a:lnTo>
                  <a:lnTo>
                    <a:pt x="38" y="36"/>
                  </a:lnTo>
                  <a:lnTo>
                    <a:pt x="35" y="39"/>
                  </a:lnTo>
                  <a:lnTo>
                    <a:pt x="32" y="42"/>
                  </a:lnTo>
                  <a:lnTo>
                    <a:pt x="26" y="42"/>
                  </a:lnTo>
                  <a:lnTo>
                    <a:pt x="22" y="42"/>
                  </a:lnTo>
                  <a:lnTo>
                    <a:pt x="19" y="42"/>
                  </a:lnTo>
                  <a:lnTo>
                    <a:pt x="13" y="42"/>
                  </a:lnTo>
                  <a:lnTo>
                    <a:pt x="10" y="39"/>
                  </a:lnTo>
                  <a:lnTo>
                    <a:pt x="6" y="36"/>
                  </a:lnTo>
                  <a:lnTo>
                    <a:pt x="3" y="33"/>
                  </a:lnTo>
                  <a:lnTo>
                    <a:pt x="3" y="29"/>
                  </a:lnTo>
                  <a:lnTo>
                    <a:pt x="0" y="26"/>
                  </a:lnTo>
                  <a:lnTo>
                    <a:pt x="0" y="20"/>
                  </a:lnTo>
                  <a:lnTo>
                    <a:pt x="0" y="17"/>
                  </a:lnTo>
                  <a:lnTo>
                    <a:pt x="3" y="13"/>
                  </a:lnTo>
                  <a:lnTo>
                    <a:pt x="3" y="10"/>
                  </a:lnTo>
                  <a:lnTo>
                    <a:pt x="6" y="7"/>
                  </a:lnTo>
                  <a:lnTo>
                    <a:pt x="10" y="4"/>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149" name="Freeform 581"/>
            <p:cNvSpPr>
              <a:spLocks/>
            </p:cNvSpPr>
            <p:nvPr/>
          </p:nvSpPr>
          <p:spPr bwMode="auto">
            <a:xfrm>
              <a:off x="1980" y="3345"/>
              <a:ext cx="62" cy="59"/>
            </a:xfrm>
            <a:custGeom>
              <a:avLst/>
              <a:gdLst>
                <a:gd name="T0" fmla="*/ 22 w 45"/>
                <a:gd name="T1" fmla="*/ 0 h 42"/>
                <a:gd name="T2" fmla="*/ 26 w 45"/>
                <a:gd name="T3" fmla="*/ 0 h 42"/>
                <a:gd name="T4" fmla="*/ 32 w 45"/>
                <a:gd name="T5" fmla="*/ 0 h 42"/>
                <a:gd name="T6" fmla="*/ 35 w 45"/>
                <a:gd name="T7" fmla="*/ 4 h 42"/>
                <a:gd name="T8" fmla="*/ 38 w 45"/>
                <a:gd name="T9" fmla="*/ 7 h 42"/>
                <a:gd name="T10" fmla="*/ 42 w 45"/>
                <a:gd name="T11" fmla="*/ 10 h 42"/>
                <a:gd name="T12" fmla="*/ 42 w 45"/>
                <a:gd name="T13" fmla="*/ 13 h 42"/>
                <a:gd name="T14" fmla="*/ 45 w 45"/>
                <a:gd name="T15" fmla="*/ 17 h 42"/>
                <a:gd name="T16" fmla="*/ 45 w 45"/>
                <a:gd name="T17" fmla="*/ 20 h 42"/>
                <a:gd name="T18" fmla="*/ 45 w 45"/>
                <a:gd name="T19" fmla="*/ 26 h 42"/>
                <a:gd name="T20" fmla="*/ 42 w 45"/>
                <a:gd name="T21" fmla="*/ 29 h 42"/>
                <a:gd name="T22" fmla="*/ 42 w 45"/>
                <a:gd name="T23" fmla="*/ 33 h 42"/>
                <a:gd name="T24" fmla="*/ 38 w 45"/>
                <a:gd name="T25" fmla="*/ 36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9 h 42"/>
                <a:gd name="T40" fmla="*/ 6 w 45"/>
                <a:gd name="T41" fmla="*/ 36 h 42"/>
                <a:gd name="T42" fmla="*/ 3 w 45"/>
                <a:gd name="T43" fmla="*/ 33 h 42"/>
                <a:gd name="T44" fmla="*/ 3 w 45"/>
                <a:gd name="T45" fmla="*/ 29 h 42"/>
                <a:gd name="T46" fmla="*/ 0 w 45"/>
                <a:gd name="T47" fmla="*/ 26 h 42"/>
                <a:gd name="T48" fmla="*/ 0 w 45"/>
                <a:gd name="T49" fmla="*/ 20 h 42"/>
                <a:gd name="T50" fmla="*/ 0 w 45"/>
                <a:gd name="T51" fmla="*/ 17 h 42"/>
                <a:gd name="T52" fmla="*/ 3 w 45"/>
                <a:gd name="T53" fmla="*/ 13 h 42"/>
                <a:gd name="T54" fmla="*/ 3 w 45"/>
                <a:gd name="T55" fmla="*/ 10 h 42"/>
                <a:gd name="T56" fmla="*/ 6 w 45"/>
                <a:gd name="T57" fmla="*/ 7 h 42"/>
                <a:gd name="T58" fmla="*/ 10 w 45"/>
                <a:gd name="T59" fmla="*/ 4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4"/>
                  </a:lnTo>
                  <a:lnTo>
                    <a:pt x="38" y="7"/>
                  </a:lnTo>
                  <a:lnTo>
                    <a:pt x="42" y="10"/>
                  </a:lnTo>
                  <a:lnTo>
                    <a:pt x="42" y="13"/>
                  </a:lnTo>
                  <a:lnTo>
                    <a:pt x="45" y="17"/>
                  </a:lnTo>
                  <a:lnTo>
                    <a:pt x="45" y="20"/>
                  </a:lnTo>
                  <a:lnTo>
                    <a:pt x="45" y="26"/>
                  </a:lnTo>
                  <a:lnTo>
                    <a:pt x="42" y="29"/>
                  </a:lnTo>
                  <a:lnTo>
                    <a:pt x="42" y="33"/>
                  </a:lnTo>
                  <a:lnTo>
                    <a:pt x="38" y="36"/>
                  </a:lnTo>
                  <a:lnTo>
                    <a:pt x="35" y="39"/>
                  </a:lnTo>
                  <a:lnTo>
                    <a:pt x="32" y="42"/>
                  </a:lnTo>
                  <a:lnTo>
                    <a:pt x="26" y="42"/>
                  </a:lnTo>
                  <a:lnTo>
                    <a:pt x="22" y="42"/>
                  </a:lnTo>
                  <a:lnTo>
                    <a:pt x="19" y="42"/>
                  </a:lnTo>
                  <a:lnTo>
                    <a:pt x="13" y="42"/>
                  </a:lnTo>
                  <a:lnTo>
                    <a:pt x="10" y="39"/>
                  </a:lnTo>
                  <a:lnTo>
                    <a:pt x="6" y="36"/>
                  </a:lnTo>
                  <a:lnTo>
                    <a:pt x="3" y="33"/>
                  </a:lnTo>
                  <a:lnTo>
                    <a:pt x="3" y="29"/>
                  </a:lnTo>
                  <a:lnTo>
                    <a:pt x="0" y="26"/>
                  </a:lnTo>
                  <a:lnTo>
                    <a:pt x="0" y="20"/>
                  </a:lnTo>
                  <a:lnTo>
                    <a:pt x="0" y="17"/>
                  </a:lnTo>
                  <a:lnTo>
                    <a:pt x="3" y="13"/>
                  </a:lnTo>
                  <a:lnTo>
                    <a:pt x="3" y="10"/>
                  </a:lnTo>
                  <a:lnTo>
                    <a:pt x="6" y="7"/>
                  </a:lnTo>
                  <a:lnTo>
                    <a:pt x="10" y="4"/>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150" name="Freeform 582"/>
            <p:cNvSpPr>
              <a:spLocks/>
            </p:cNvSpPr>
            <p:nvPr/>
          </p:nvSpPr>
          <p:spPr bwMode="auto">
            <a:xfrm>
              <a:off x="1915" y="3301"/>
              <a:ext cx="56" cy="63"/>
            </a:xfrm>
            <a:custGeom>
              <a:avLst/>
              <a:gdLst>
                <a:gd name="T0" fmla="*/ 19 w 41"/>
                <a:gd name="T1" fmla="*/ 0 h 45"/>
                <a:gd name="T2" fmla="*/ 25 w 41"/>
                <a:gd name="T3" fmla="*/ 0 h 45"/>
                <a:gd name="T4" fmla="*/ 29 w 41"/>
                <a:gd name="T5" fmla="*/ 4 h 45"/>
                <a:gd name="T6" fmla="*/ 32 w 41"/>
                <a:gd name="T7" fmla="*/ 4 h 45"/>
                <a:gd name="T8" fmla="*/ 35 w 41"/>
                <a:gd name="T9" fmla="*/ 7 h 45"/>
                <a:gd name="T10" fmla="*/ 38 w 41"/>
                <a:gd name="T11" fmla="*/ 10 h 45"/>
                <a:gd name="T12" fmla="*/ 41 w 41"/>
                <a:gd name="T13" fmla="*/ 13 h 45"/>
                <a:gd name="T14" fmla="*/ 41 w 41"/>
                <a:gd name="T15" fmla="*/ 16 h 45"/>
                <a:gd name="T16" fmla="*/ 41 w 41"/>
                <a:gd name="T17" fmla="*/ 23 h 45"/>
                <a:gd name="T18" fmla="*/ 41 w 41"/>
                <a:gd name="T19" fmla="*/ 26 h 45"/>
                <a:gd name="T20" fmla="*/ 41 w 41"/>
                <a:gd name="T21" fmla="*/ 29 h 45"/>
                <a:gd name="T22" fmla="*/ 38 w 41"/>
                <a:gd name="T23" fmla="*/ 36 h 45"/>
                <a:gd name="T24" fmla="*/ 35 w 41"/>
                <a:gd name="T25" fmla="*/ 39 h 45"/>
                <a:gd name="T26" fmla="*/ 32 w 41"/>
                <a:gd name="T27" fmla="*/ 39 h 45"/>
                <a:gd name="T28" fmla="*/ 29 w 41"/>
                <a:gd name="T29" fmla="*/ 42 h 45"/>
                <a:gd name="T30" fmla="*/ 25 w 41"/>
                <a:gd name="T31" fmla="*/ 45 h 45"/>
                <a:gd name="T32" fmla="*/ 19 w 41"/>
                <a:gd name="T33" fmla="*/ 45 h 45"/>
                <a:gd name="T34" fmla="*/ 16 w 41"/>
                <a:gd name="T35" fmla="*/ 45 h 45"/>
                <a:gd name="T36" fmla="*/ 12 w 41"/>
                <a:gd name="T37" fmla="*/ 42 h 45"/>
                <a:gd name="T38" fmla="*/ 9 w 41"/>
                <a:gd name="T39" fmla="*/ 39 h 45"/>
                <a:gd name="T40" fmla="*/ 6 w 41"/>
                <a:gd name="T41" fmla="*/ 39 h 45"/>
                <a:gd name="T42" fmla="*/ 3 w 41"/>
                <a:gd name="T43" fmla="*/ 36 h 45"/>
                <a:gd name="T44" fmla="*/ 0 w 41"/>
                <a:gd name="T45" fmla="*/ 29 h 45"/>
                <a:gd name="T46" fmla="*/ 0 w 41"/>
                <a:gd name="T47" fmla="*/ 26 h 45"/>
                <a:gd name="T48" fmla="*/ 0 w 41"/>
                <a:gd name="T49" fmla="*/ 23 h 45"/>
                <a:gd name="T50" fmla="*/ 0 w 41"/>
                <a:gd name="T51" fmla="*/ 16 h 45"/>
                <a:gd name="T52" fmla="*/ 0 w 41"/>
                <a:gd name="T53" fmla="*/ 13 h 45"/>
                <a:gd name="T54" fmla="*/ 3 w 41"/>
                <a:gd name="T55" fmla="*/ 10 h 45"/>
                <a:gd name="T56" fmla="*/ 6 w 41"/>
                <a:gd name="T57" fmla="*/ 7 h 45"/>
                <a:gd name="T58" fmla="*/ 9 w 41"/>
                <a:gd name="T59" fmla="*/ 4 h 45"/>
                <a:gd name="T60" fmla="*/ 12 w 41"/>
                <a:gd name="T61" fmla="*/ 4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4"/>
                  </a:lnTo>
                  <a:lnTo>
                    <a:pt x="32" y="4"/>
                  </a:lnTo>
                  <a:lnTo>
                    <a:pt x="35" y="7"/>
                  </a:lnTo>
                  <a:lnTo>
                    <a:pt x="38" y="10"/>
                  </a:lnTo>
                  <a:lnTo>
                    <a:pt x="41" y="13"/>
                  </a:lnTo>
                  <a:lnTo>
                    <a:pt x="41" y="16"/>
                  </a:lnTo>
                  <a:lnTo>
                    <a:pt x="41" y="23"/>
                  </a:lnTo>
                  <a:lnTo>
                    <a:pt x="41" y="26"/>
                  </a:lnTo>
                  <a:lnTo>
                    <a:pt x="41" y="29"/>
                  </a:lnTo>
                  <a:lnTo>
                    <a:pt x="38" y="36"/>
                  </a:lnTo>
                  <a:lnTo>
                    <a:pt x="35" y="39"/>
                  </a:lnTo>
                  <a:lnTo>
                    <a:pt x="32" y="39"/>
                  </a:lnTo>
                  <a:lnTo>
                    <a:pt x="29" y="42"/>
                  </a:lnTo>
                  <a:lnTo>
                    <a:pt x="25" y="45"/>
                  </a:lnTo>
                  <a:lnTo>
                    <a:pt x="19" y="45"/>
                  </a:lnTo>
                  <a:lnTo>
                    <a:pt x="16" y="45"/>
                  </a:lnTo>
                  <a:lnTo>
                    <a:pt x="12" y="42"/>
                  </a:lnTo>
                  <a:lnTo>
                    <a:pt x="9" y="39"/>
                  </a:lnTo>
                  <a:lnTo>
                    <a:pt x="6" y="39"/>
                  </a:lnTo>
                  <a:lnTo>
                    <a:pt x="3" y="36"/>
                  </a:lnTo>
                  <a:lnTo>
                    <a:pt x="0" y="29"/>
                  </a:lnTo>
                  <a:lnTo>
                    <a:pt x="0" y="26"/>
                  </a:lnTo>
                  <a:lnTo>
                    <a:pt x="0" y="23"/>
                  </a:lnTo>
                  <a:lnTo>
                    <a:pt x="0" y="16"/>
                  </a:lnTo>
                  <a:lnTo>
                    <a:pt x="0" y="13"/>
                  </a:lnTo>
                  <a:lnTo>
                    <a:pt x="3" y="10"/>
                  </a:lnTo>
                  <a:lnTo>
                    <a:pt x="6" y="7"/>
                  </a:lnTo>
                  <a:lnTo>
                    <a:pt x="9" y="4"/>
                  </a:lnTo>
                  <a:lnTo>
                    <a:pt x="12" y="4"/>
                  </a:lnTo>
                  <a:lnTo>
                    <a:pt x="16" y="0"/>
                  </a:lnTo>
                  <a:lnTo>
                    <a:pt x="19" y="0"/>
                  </a:lnTo>
                  <a:close/>
                </a:path>
              </a:pathLst>
            </a:custGeom>
            <a:solidFill>
              <a:srgbClr val="FF0000"/>
            </a:solidFill>
            <a:ln w="9525">
              <a:noFill/>
              <a:round/>
              <a:headEnd/>
              <a:tailEnd/>
            </a:ln>
          </p:spPr>
          <p:txBody>
            <a:bodyPr/>
            <a:lstStyle/>
            <a:p>
              <a:endParaRPr lang="en-US"/>
            </a:p>
          </p:txBody>
        </p:sp>
        <p:sp>
          <p:nvSpPr>
            <p:cNvPr id="32151" name="Freeform 583"/>
            <p:cNvSpPr>
              <a:spLocks/>
            </p:cNvSpPr>
            <p:nvPr/>
          </p:nvSpPr>
          <p:spPr bwMode="auto">
            <a:xfrm>
              <a:off x="1915" y="3301"/>
              <a:ext cx="56" cy="63"/>
            </a:xfrm>
            <a:custGeom>
              <a:avLst/>
              <a:gdLst>
                <a:gd name="T0" fmla="*/ 19 w 41"/>
                <a:gd name="T1" fmla="*/ 0 h 45"/>
                <a:gd name="T2" fmla="*/ 25 w 41"/>
                <a:gd name="T3" fmla="*/ 0 h 45"/>
                <a:gd name="T4" fmla="*/ 29 w 41"/>
                <a:gd name="T5" fmla="*/ 4 h 45"/>
                <a:gd name="T6" fmla="*/ 32 w 41"/>
                <a:gd name="T7" fmla="*/ 4 h 45"/>
                <a:gd name="T8" fmla="*/ 35 w 41"/>
                <a:gd name="T9" fmla="*/ 7 h 45"/>
                <a:gd name="T10" fmla="*/ 38 w 41"/>
                <a:gd name="T11" fmla="*/ 10 h 45"/>
                <a:gd name="T12" fmla="*/ 41 w 41"/>
                <a:gd name="T13" fmla="*/ 13 h 45"/>
                <a:gd name="T14" fmla="*/ 41 w 41"/>
                <a:gd name="T15" fmla="*/ 16 h 45"/>
                <a:gd name="T16" fmla="*/ 41 w 41"/>
                <a:gd name="T17" fmla="*/ 23 h 45"/>
                <a:gd name="T18" fmla="*/ 41 w 41"/>
                <a:gd name="T19" fmla="*/ 26 h 45"/>
                <a:gd name="T20" fmla="*/ 41 w 41"/>
                <a:gd name="T21" fmla="*/ 29 h 45"/>
                <a:gd name="T22" fmla="*/ 38 w 41"/>
                <a:gd name="T23" fmla="*/ 36 h 45"/>
                <a:gd name="T24" fmla="*/ 35 w 41"/>
                <a:gd name="T25" fmla="*/ 39 h 45"/>
                <a:gd name="T26" fmla="*/ 32 w 41"/>
                <a:gd name="T27" fmla="*/ 39 h 45"/>
                <a:gd name="T28" fmla="*/ 29 w 41"/>
                <a:gd name="T29" fmla="*/ 42 h 45"/>
                <a:gd name="T30" fmla="*/ 25 w 41"/>
                <a:gd name="T31" fmla="*/ 45 h 45"/>
                <a:gd name="T32" fmla="*/ 19 w 41"/>
                <a:gd name="T33" fmla="*/ 45 h 45"/>
                <a:gd name="T34" fmla="*/ 16 w 41"/>
                <a:gd name="T35" fmla="*/ 45 h 45"/>
                <a:gd name="T36" fmla="*/ 12 w 41"/>
                <a:gd name="T37" fmla="*/ 42 h 45"/>
                <a:gd name="T38" fmla="*/ 9 w 41"/>
                <a:gd name="T39" fmla="*/ 39 h 45"/>
                <a:gd name="T40" fmla="*/ 6 w 41"/>
                <a:gd name="T41" fmla="*/ 39 h 45"/>
                <a:gd name="T42" fmla="*/ 3 w 41"/>
                <a:gd name="T43" fmla="*/ 36 h 45"/>
                <a:gd name="T44" fmla="*/ 0 w 41"/>
                <a:gd name="T45" fmla="*/ 29 h 45"/>
                <a:gd name="T46" fmla="*/ 0 w 41"/>
                <a:gd name="T47" fmla="*/ 26 h 45"/>
                <a:gd name="T48" fmla="*/ 0 w 41"/>
                <a:gd name="T49" fmla="*/ 23 h 45"/>
                <a:gd name="T50" fmla="*/ 0 w 41"/>
                <a:gd name="T51" fmla="*/ 16 h 45"/>
                <a:gd name="T52" fmla="*/ 0 w 41"/>
                <a:gd name="T53" fmla="*/ 13 h 45"/>
                <a:gd name="T54" fmla="*/ 3 w 41"/>
                <a:gd name="T55" fmla="*/ 10 h 45"/>
                <a:gd name="T56" fmla="*/ 6 w 41"/>
                <a:gd name="T57" fmla="*/ 7 h 45"/>
                <a:gd name="T58" fmla="*/ 9 w 41"/>
                <a:gd name="T59" fmla="*/ 4 h 45"/>
                <a:gd name="T60" fmla="*/ 12 w 41"/>
                <a:gd name="T61" fmla="*/ 4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4"/>
                  </a:lnTo>
                  <a:lnTo>
                    <a:pt x="32" y="4"/>
                  </a:lnTo>
                  <a:lnTo>
                    <a:pt x="35" y="7"/>
                  </a:lnTo>
                  <a:lnTo>
                    <a:pt x="38" y="10"/>
                  </a:lnTo>
                  <a:lnTo>
                    <a:pt x="41" y="13"/>
                  </a:lnTo>
                  <a:lnTo>
                    <a:pt x="41" y="16"/>
                  </a:lnTo>
                  <a:lnTo>
                    <a:pt x="41" y="23"/>
                  </a:lnTo>
                  <a:lnTo>
                    <a:pt x="41" y="26"/>
                  </a:lnTo>
                  <a:lnTo>
                    <a:pt x="41" y="29"/>
                  </a:lnTo>
                  <a:lnTo>
                    <a:pt x="38" y="36"/>
                  </a:lnTo>
                  <a:lnTo>
                    <a:pt x="35" y="39"/>
                  </a:lnTo>
                  <a:lnTo>
                    <a:pt x="32" y="39"/>
                  </a:lnTo>
                  <a:lnTo>
                    <a:pt x="29" y="42"/>
                  </a:lnTo>
                  <a:lnTo>
                    <a:pt x="25" y="45"/>
                  </a:lnTo>
                  <a:lnTo>
                    <a:pt x="19" y="45"/>
                  </a:lnTo>
                  <a:lnTo>
                    <a:pt x="16" y="45"/>
                  </a:lnTo>
                  <a:lnTo>
                    <a:pt x="12" y="42"/>
                  </a:lnTo>
                  <a:lnTo>
                    <a:pt x="9" y="39"/>
                  </a:lnTo>
                  <a:lnTo>
                    <a:pt x="6" y="39"/>
                  </a:lnTo>
                  <a:lnTo>
                    <a:pt x="3" y="36"/>
                  </a:lnTo>
                  <a:lnTo>
                    <a:pt x="0" y="29"/>
                  </a:lnTo>
                  <a:lnTo>
                    <a:pt x="0" y="26"/>
                  </a:lnTo>
                  <a:lnTo>
                    <a:pt x="0" y="23"/>
                  </a:lnTo>
                  <a:lnTo>
                    <a:pt x="0" y="16"/>
                  </a:lnTo>
                  <a:lnTo>
                    <a:pt x="0" y="13"/>
                  </a:lnTo>
                  <a:lnTo>
                    <a:pt x="3" y="10"/>
                  </a:lnTo>
                  <a:lnTo>
                    <a:pt x="6" y="7"/>
                  </a:lnTo>
                  <a:lnTo>
                    <a:pt x="9" y="4"/>
                  </a:lnTo>
                  <a:lnTo>
                    <a:pt x="12" y="4"/>
                  </a:lnTo>
                  <a:lnTo>
                    <a:pt x="16" y="0"/>
                  </a:lnTo>
                  <a:lnTo>
                    <a:pt x="19" y="0"/>
                  </a:lnTo>
                </a:path>
              </a:pathLst>
            </a:custGeom>
            <a:noFill/>
            <a:ln w="0">
              <a:solidFill>
                <a:srgbClr val="000000"/>
              </a:solidFill>
              <a:round/>
              <a:headEnd/>
              <a:tailEnd/>
            </a:ln>
          </p:spPr>
          <p:txBody>
            <a:bodyPr/>
            <a:lstStyle/>
            <a:p>
              <a:endParaRPr lang="en-US"/>
            </a:p>
          </p:txBody>
        </p:sp>
        <p:sp>
          <p:nvSpPr>
            <p:cNvPr id="32152" name="Freeform 584"/>
            <p:cNvSpPr>
              <a:spLocks/>
            </p:cNvSpPr>
            <p:nvPr/>
          </p:nvSpPr>
          <p:spPr bwMode="auto">
            <a:xfrm>
              <a:off x="1945" y="3418"/>
              <a:ext cx="61"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10 h 45"/>
                <a:gd name="T12" fmla="*/ 45 w 45"/>
                <a:gd name="T13" fmla="*/ 13 h 45"/>
                <a:gd name="T14" fmla="*/ 45 w 45"/>
                <a:gd name="T15" fmla="*/ 16 h 45"/>
                <a:gd name="T16" fmla="*/ 45 w 45"/>
                <a:gd name="T17" fmla="*/ 22 h 45"/>
                <a:gd name="T18" fmla="*/ 45 w 45"/>
                <a:gd name="T19" fmla="*/ 26 h 45"/>
                <a:gd name="T20" fmla="*/ 45 w 45"/>
                <a:gd name="T21" fmla="*/ 32 h 45"/>
                <a:gd name="T22" fmla="*/ 42 w 45"/>
                <a:gd name="T23" fmla="*/ 35 h 45"/>
                <a:gd name="T24" fmla="*/ 39 w 45"/>
                <a:gd name="T25" fmla="*/ 39 h 45"/>
                <a:gd name="T26" fmla="*/ 36 w 45"/>
                <a:gd name="T27" fmla="*/ 42 h 45"/>
                <a:gd name="T28" fmla="*/ 32 w 45"/>
                <a:gd name="T29" fmla="*/ 42 h 45"/>
                <a:gd name="T30" fmla="*/ 29 w 45"/>
                <a:gd name="T31" fmla="*/ 45 h 45"/>
                <a:gd name="T32" fmla="*/ 23 w 45"/>
                <a:gd name="T33" fmla="*/ 45 h 45"/>
                <a:gd name="T34" fmla="*/ 19 w 45"/>
                <a:gd name="T35" fmla="*/ 45 h 45"/>
                <a:gd name="T36" fmla="*/ 16 w 45"/>
                <a:gd name="T37" fmla="*/ 42 h 45"/>
                <a:gd name="T38" fmla="*/ 10 w 45"/>
                <a:gd name="T39" fmla="*/ 42 h 45"/>
                <a:gd name="T40" fmla="*/ 7 w 45"/>
                <a:gd name="T41" fmla="*/ 39 h 45"/>
                <a:gd name="T42" fmla="*/ 7 w 45"/>
                <a:gd name="T43" fmla="*/ 35 h 45"/>
                <a:gd name="T44" fmla="*/ 3 w 45"/>
                <a:gd name="T45" fmla="*/ 32 h 45"/>
                <a:gd name="T46" fmla="*/ 3 w 45"/>
                <a:gd name="T47" fmla="*/ 26 h 45"/>
                <a:gd name="T48" fmla="*/ 0 w 45"/>
                <a:gd name="T49" fmla="*/ 22 h 45"/>
                <a:gd name="T50" fmla="*/ 3 w 45"/>
                <a:gd name="T51" fmla="*/ 16 h 45"/>
                <a:gd name="T52" fmla="*/ 3 w 45"/>
                <a:gd name="T53" fmla="*/ 13 h 45"/>
                <a:gd name="T54" fmla="*/ 7 w 45"/>
                <a:gd name="T55" fmla="*/ 10 h 45"/>
                <a:gd name="T56" fmla="*/ 7 w 45"/>
                <a:gd name="T57" fmla="*/ 6 h 45"/>
                <a:gd name="T58" fmla="*/ 10 w 45"/>
                <a:gd name="T59" fmla="*/ 3 h 45"/>
                <a:gd name="T60" fmla="*/ 16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10"/>
                  </a:lnTo>
                  <a:lnTo>
                    <a:pt x="45" y="13"/>
                  </a:lnTo>
                  <a:lnTo>
                    <a:pt x="45" y="16"/>
                  </a:lnTo>
                  <a:lnTo>
                    <a:pt x="45" y="22"/>
                  </a:lnTo>
                  <a:lnTo>
                    <a:pt x="45" y="26"/>
                  </a:lnTo>
                  <a:lnTo>
                    <a:pt x="45" y="32"/>
                  </a:lnTo>
                  <a:lnTo>
                    <a:pt x="42" y="35"/>
                  </a:lnTo>
                  <a:lnTo>
                    <a:pt x="39" y="39"/>
                  </a:lnTo>
                  <a:lnTo>
                    <a:pt x="36" y="42"/>
                  </a:lnTo>
                  <a:lnTo>
                    <a:pt x="32" y="42"/>
                  </a:lnTo>
                  <a:lnTo>
                    <a:pt x="29" y="45"/>
                  </a:lnTo>
                  <a:lnTo>
                    <a:pt x="23" y="45"/>
                  </a:lnTo>
                  <a:lnTo>
                    <a:pt x="19" y="45"/>
                  </a:lnTo>
                  <a:lnTo>
                    <a:pt x="16" y="42"/>
                  </a:lnTo>
                  <a:lnTo>
                    <a:pt x="10" y="42"/>
                  </a:lnTo>
                  <a:lnTo>
                    <a:pt x="7" y="39"/>
                  </a:lnTo>
                  <a:lnTo>
                    <a:pt x="7" y="35"/>
                  </a:lnTo>
                  <a:lnTo>
                    <a:pt x="3" y="32"/>
                  </a:lnTo>
                  <a:lnTo>
                    <a:pt x="3" y="26"/>
                  </a:lnTo>
                  <a:lnTo>
                    <a:pt x="0" y="22"/>
                  </a:lnTo>
                  <a:lnTo>
                    <a:pt x="3" y="16"/>
                  </a:lnTo>
                  <a:lnTo>
                    <a:pt x="3" y="13"/>
                  </a:lnTo>
                  <a:lnTo>
                    <a:pt x="7" y="10"/>
                  </a:lnTo>
                  <a:lnTo>
                    <a:pt x="7" y="6"/>
                  </a:lnTo>
                  <a:lnTo>
                    <a:pt x="10" y="3"/>
                  </a:lnTo>
                  <a:lnTo>
                    <a:pt x="16" y="3"/>
                  </a:lnTo>
                  <a:lnTo>
                    <a:pt x="19" y="0"/>
                  </a:lnTo>
                  <a:lnTo>
                    <a:pt x="23" y="0"/>
                  </a:lnTo>
                  <a:close/>
                </a:path>
              </a:pathLst>
            </a:custGeom>
            <a:solidFill>
              <a:srgbClr val="FF0000"/>
            </a:solidFill>
            <a:ln w="9525">
              <a:noFill/>
              <a:round/>
              <a:headEnd/>
              <a:tailEnd/>
            </a:ln>
          </p:spPr>
          <p:txBody>
            <a:bodyPr/>
            <a:lstStyle/>
            <a:p>
              <a:endParaRPr lang="en-US"/>
            </a:p>
          </p:txBody>
        </p:sp>
        <p:sp>
          <p:nvSpPr>
            <p:cNvPr id="32153" name="Freeform 585"/>
            <p:cNvSpPr>
              <a:spLocks/>
            </p:cNvSpPr>
            <p:nvPr/>
          </p:nvSpPr>
          <p:spPr bwMode="auto">
            <a:xfrm>
              <a:off x="1945" y="3418"/>
              <a:ext cx="61"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10 h 45"/>
                <a:gd name="T12" fmla="*/ 45 w 45"/>
                <a:gd name="T13" fmla="*/ 13 h 45"/>
                <a:gd name="T14" fmla="*/ 45 w 45"/>
                <a:gd name="T15" fmla="*/ 16 h 45"/>
                <a:gd name="T16" fmla="*/ 45 w 45"/>
                <a:gd name="T17" fmla="*/ 22 h 45"/>
                <a:gd name="T18" fmla="*/ 45 w 45"/>
                <a:gd name="T19" fmla="*/ 26 h 45"/>
                <a:gd name="T20" fmla="*/ 45 w 45"/>
                <a:gd name="T21" fmla="*/ 32 h 45"/>
                <a:gd name="T22" fmla="*/ 42 w 45"/>
                <a:gd name="T23" fmla="*/ 35 h 45"/>
                <a:gd name="T24" fmla="*/ 39 w 45"/>
                <a:gd name="T25" fmla="*/ 39 h 45"/>
                <a:gd name="T26" fmla="*/ 36 w 45"/>
                <a:gd name="T27" fmla="*/ 42 h 45"/>
                <a:gd name="T28" fmla="*/ 32 w 45"/>
                <a:gd name="T29" fmla="*/ 42 h 45"/>
                <a:gd name="T30" fmla="*/ 29 w 45"/>
                <a:gd name="T31" fmla="*/ 45 h 45"/>
                <a:gd name="T32" fmla="*/ 23 w 45"/>
                <a:gd name="T33" fmla="*/ 45 h 45"/>
                <a:gd name="T34" fmla="*/ 19 w 45"/>
                <a:gd name="T35" fmla="*/ 45 h 45"/>
                <a:gd name="T36" fmla="*/ 16 w 45"/>
                <a:gd name="T37" fmla="*/ 42 h 45"/>
                <a:gd name="T38" fmla="*/ 10 w 45"/>
                <a:gd name="T39" fmla="*/ 42 h 45"/>
                <a:gd name="T40" fmla="*/ 7 w 45"/>
                <a:gd name="T41" fmla="*/ 39 h 45"/>
                <a:gd name="T42" fmla="*/ 7 w 45"/>
                <a:gd name="T43" fmla="*/ 35 h 45"/>
                <a:gd name="T44" fmla="*/ 3 w 45"/>
                <a:gd name="T45" fmla="*/ 32 h 45"/>
                <a:gd name="T46" fmla="*/ 3 w 45"/>
                <a:gd name="T47" fmla="*/ 26 h 45"/>
                <a:gd name="T48" fmla="*/ 0 w 45"/>
                <a:gd name="T49" fmla="*/ 22 h 45"/>
                <a:gd name="T50" fmla="*/ 3 w 45"/>
                <a:gd name="T51" fmla="*/ 16 h 45"/>
                <a:gd name="T52" fmla="*/ 3 w 45"/>
                <a:gd name="T53" fmla="*/ 13 h 45"/>
                <a:gd name="T54" fmla="*/ 7 w 45"/>
                <a:gd name="T55" fmla="*/ 10 h 45"/>
                <a:gd name="T56" fmla="*/ 7 w 45"/>
                <a:gd name="T57" fmla="*/ 6 h 45"/>
                <a:gd name="T58" fmla="*/ 10 w 45"/>
                <a:gd name="T59" fmla="*/ 3 h 45"/>
                <a:gd name="T60" fmla="*/ 16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10"/>
                  </a:lnTo>
                  <a:lnTo>
                    <a:pt x="45" y="13"/>
                  </a:lnTo>
                  <a:lnTo>
                    <a:pt x="45" y="16"/>
                  </a:lnTo>
                  <a:lnTo>
                    <a:pt x="45" y="22"/>
                  </a:lnTo>
                  <a:lnTo>
                    <a:pt x="45" y="26"/>
                  </a:lnTo>
                  <a:lnTo>
                    <a:pt x="45" y="32"/>
                  </a:lnTo>
                  <a:lnTo>
                    <a:pt x="42" y="35"/>
                  </a:lnTo>
                  <a:lnTo>
                    <a:pt x="39" y="39"/>
                  </a:lnTo>
                  <a:lnTo>
                    <a:pt x="36" y="42"/>
                  </a:lnTo>
                  <a:lnTo>
                    <a:pt x="32" y="42"/>
                  </a:lnTo>
                  <a:lnTo>
                    <a:pt x="29" y="45"/>
                  </a:lnTo>
                  <a:lnTo>
                    <a:pt x="23" y="45"/>
                  </a:lnTo>
                  <a:lnTo>
                    <a:pt x="19" y="45"/>
                  </a:lnTo>
                  <a:lnTo>
                    <a:pt x="16" y="42"/>
                  </a:lnTo>
                  <a:lnTo>
                    <a:pt x="10" y="42"/>
                  </a:lnTo>
                  <a:lnTo>
                    <a:pt x="7" y="39"/>
                  </a:lnTo>
                  <a:lnTo>
                    <a:pt x="7" y="35"/>
                  </a:lnTo>
                  <a:lnTo>
                    <a:pt x="3" y="32"/>
                  </a:lnTo>
                  <a:lnTo>
                    <a:pt x="3" y="26"/>
                  </a:lnTo>
                  <a:lnTo>
                    <a:pt x="0" y="22"/>
                  </a:lnTo>
                  <a:lnTo>
                    <a:pt x="3" y="16"/>
                  </a:lnTo>
                  <a:lnTo>
                    <a:pt x="3" y="13"/>
                  </a:lnTo>
                  <a:lnTo>
                    <a:pt x="7" y="10"/>
                  </a:lnTo>
                  <a:lnTo>
                    <a:pt x="7" y="6"/>
                  </a:lnTo>
                  <a:lnTo>
                    <a:pt x="10" y="3"/>
                  </a:lnTo>
                  <a:lnTo>
                    <a:pt x="16" y="3"/>
                  </a:lnTo>
                  <a:lnTo>
                    <a:pt x="19" y="0"/>
                  </a:lnTo>
                  <a:lnTo>
                    <a:pt x="23" y="0"/>
                  </a:lnTo>
                </a:path>
              </a:pathLst>
            </a:custGeom>
            <a:noFill/>
            <a:ln w="0">
              <a:solidFill>
                <a:srgbClr val="000000"/>
              </a:solidFill>
              <a:round/>
              <a:headEnd/>
              <a:tailEnd/>
            </a:ln>
          </p:spPr>
          <p:txBody>
            <a:bodyPr/>
            <a:lstStyle/>
            <a:p>
              <a:endParaRPr lang="en-US"/>
            </a:p>
          </p:txBody>
        </p:sp>
        <p:sp>
          <p:nvSpPr>
            <p:cNvPr id="32154" name="Freeform 586"/>
            <p:cNvSpPr>
              <a:spLocks/>
            </p:cNvSpPr>
            <p:nvPr/>
          </p:nvSpPr>
          <p:spPr bwMode="auto">
            <a:xfrm>
              <a:off x="1883" y="3422"/>
              <a:ext cx="62" cy="59"/>
            </a:xfrm>
            <a:custGeom>
              <a:avLst/>
              <a:gdLst>
                <a:gd name="T0" fmla="*/ 23 w 45"/>
                <a:gd name="T1" fmla="*/ 0 h 42"/>
                <a:gd name="T2" fmla="*/ 26 w 45"/>
                <a:gd name="T3" fmla="*/ 0 h 42"/>
                <a:gd name="T4" fmla="*/ 32 w 45"/>
                <a:gd name="T5" fmla="*/ 0 h 42"/>
                <a:gd name="T6" fmla="*/ 35 w 45"/>
                <a:gd name="T7" fmla="*/ 3 h 42"/>
                <a:gd name="T8" fmla="*/ 39 w 45"/>
                <a:gd name="T9" fmla="*/ 7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6 w 45"/>
                <a:gd name="T57" fmla="*/ 7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5" y="3"/>
                  </a:lnTo>
                  <a:lnTo>
                    <a:pt x="39" y="7"/>
                  </a:lnTo>
                  <a:lnTo>
                    <a:pt x="42" y="10"/>
                  </a:lnTo>
                  <a:lnTo>
                    <a:pt x="42" y="13"/>
                  </a:lnTo>
                  <a:lnTo>
                    <a:pt x="45" y="16"/>
                  </a:lnTo>
                  <a:lnTo>
                    <a:pt x="45" y="23"/>
                  </a:lnTo>
                  <a:lnTo>
                    <a:pt x="45" y="26"/>
                  </a:lnTo>
                  <a:lnTo>
                    <a:pt x="42" y="29"/>
                  </a:lnTo>
                  <a:lnTo>
                    <a:pt x="42" y="32"/>
                  </a:lnTo>
                  <a:lnTo>
                    <a:pt x="39" y="36"/>
                  </a:lnTo>
                  <a:lnTo>
                    <a:pt x="35" y="39"/>
                  </a:lnTo>
                  <a:lnTo>
                    <a:pt x="32" y="42"/>
                  </a:lnTo>
                  <a:lnTo>
                    <a:pt x="26" y="42"/>
                  </a:lnTo>
                  <a:lnTo>
                    <a:pt x="23" y="42"/>
                  </a:lnTo>
                  <a:lnTo>
                    <a:pt x="19" y="42"/>
                  </a:lnTo>
                  <a:lnTo>
                    <a:pt x="13" y="42"/>
                  </a:lnTo>
                  <a:lnTo>
                    <a:pt x="10" y="39"/>
                  </a:lnTo>
                  <a:lnTo>
                    <a:pt x="6" y="36"/>
                  </a:lnTo>
                  <a:lnTo>
                    <a:pt x="3" y="32"/>
                  </a:lnTo>
                  <a:lnTo>
                    <a:pt x="3" y="29"/>
                  </a:lnTo>
                  <a:lnTo>
                    <a:pt x="0" y="26"/>
                  </a:lnTo>
                  <a:lnTo>
                    <a:pt x="0" y="23"/>
                  </a:lnTo>
                  <a:lnTo>
                    <a:pt x="0" y="16"/>
                  </a:lnTo>
                  <a:lnTo>
                    <a:pt x="3" y="13"/>
                  </a:lnTo>
                  <a:lnTo>
                    <a:pt x="3" y="10"/>
                  </a:lnTo>
                  <a:lnTo>
                    <a:pt x="6" y="7"/>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155" name="Freeform 587"/>
            <p:cNvSpPr>
              <a:spLocks/>
            </p:cNvSpPr>
            <p:nvPr/>
          </p:nvSpPr>
          <p:spPr bwMode="auto">
            <a:xfrm>
              <a:off x="1883" y="3422"/>
              <a:ext cx="62" cy="59"/>
            </a:xfrm>
            <a:custGeom>
              <a:avLst/>
              <a:gdLst>
                <a:gd name="T0" fmla="*/ 23 w 45"/>
                <a:gd name="T1" fmla="*/ 0 h 42"/>
                <a:gd name="T2" fmla="*/ 26 w 45"/>
                <a:gd name="T3" fmla="*/ 0 h 42"/>
                <a:gd name="T4" fmla="*/ 32 w 45"/>
                <a:gd name="T5" fmla="*/ 0 h 42"/>
                <a:gd name="T6" fmla="*/ 35 w 45"/>
                <a:gd name="T7" fmla="*/ 3 h 42"/>
                <a:gd name="T8" fmla="*/ 39 w 45"/>
                <a:gd name="T9" fmla="*/ 7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6 w 45"/>
                <a:gd name="T57" fmla="*/ 7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5" y="3"/>
                  </a:lnTo>
                  <a:lnTo>
                    <a:pt x="39" y="7"/>
                  </a:lnTo>
                  <a:lnTo>
                    <a:pt x="42" y="10"/>
                  </a:lnTo>
                  <a:lnTo>
                    <a:pt x="42" y="13"/>
                  </a:lnTo>
                  <a:lnTo>
                    <a:pt x="45" y="16"/>
                  </a:lnTo>
                  <a:lnTo>
                    <a:pt x="45" y="23"/>
                  </a:lnTo>
                  <a:lnTo>
                    <a:pt x="45" y="26"/>
                  </a:lnTo>
                  <a:lnTo>
                    <a:pt x="42" y="29"/>
                  </a:lnTo>
                  <a:lnTo>
                    <a:pt x="42" y="32"/>
                  </a:lnTo>
                  <a:lnTo>
                    <a:pt x="39" y="36"/>
                  </a:lnTo>
                  <a:lnTo>
                    <a:pt x="35" y="39"/>
                  </a:lnTo>
                  <a:lnTo>
                    <a:pt x="32" y="42"/>
                  </a:lnTo>
                  <a:lnTo>
                    <a:pt x="26" y="42"/>
                  </a:lnTo>
                  <a:lnTo>
                    <a:pt x="23" y="42"/>
                  </a:lnTo>
                  <a:lnTo>
                    <a:pt x="19" y="42"/>
                  </a:lnTo>
                  <a:lnTo>
                    <a:pt x="13" y="42"/>
                  </a:lnTo>
                  <a:lnTo>
                    <a:pt x="10" y="39"/>
                  </a:lnTo>
                  <a:lnTo>
                    <a:pt x="6" y="36"/>
                  </a:lnTo>
                  <a:lnTo>
                    <a:pt x="3" y="32"/>
                  </a:lnTo>
                  <a:lnTo>
                    <a:pt x="3" y="29"/>
                  </a:lnTo>
                  <a:lnTo>
                    <a:pt x="0" y="26"/>
                  </a:lnTo>
                  <a:lnTo>
                    <a:pt x="0" y="23"/>
                  </a:lnTo>
                  <a:lnTo>
                    <a:pt x="0" y="16"/>
                  </a:lnTo>
                  <a:lnTo>
                    <a:pt x="3" y="13"/>
                  </a:lnTo>
                  <a:lnTo>
                    <a:pt x="3" y="10"/>
                  </a:lnTo>
                  <a:lnTo>
                    <a:pt x="6" y="7"/>
                  </a:lnTo>
                  <a:lnTo>
                    <a:pt x="10" y="3"/>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156" name="Freeform 588"/>
            <p:cNvSpPr>
              <a:spLocks/>
            </p:cNvSpPr>
            <p:nvPr/>
          </p:nvSpPr>
          <p:spPr bwMode="auto">
            <a:xfrm>
              <a:off x="1869" y="3162"/>
              <a:ext cx="62" cy="63"/>
            </a:xfrm>
            <a:custGeom>
              <a:avLst/>
              <a:gdLst>
                <a:gd name="T0" fmla="*/ 23 w 45"/>
                <a:gd name="T1" fmla="*/ 0 h 45"/>
                <a:gd name="T2" fmla="*/ 26 w 45"/>
                <a:gd name="T3" fmla="*/ 0 h 45"/>
                <a:gd name="T4" fmla="*/ 33 w 45"/>
                <a:gd name="T5" fmla="*/ 3 h 45"/>
                <a:gd name="T6" fmla="*/ 36 w 45"/>
                <a:gd name="T7" fmla="*/ 3 h 45"/>
                <a:gd name="T8" fmla="*/ 39 w 45"/>
                <a:gd name="T9" fmla="*/ 6 h 45"/>
                <a:gd name="T10" fmla="*/ 42 w 45"/>
                <a:gd name="T11" fmla="*/ 9 h 45"/>
                <a:gd name="T12" fmla="*/ 42 w 45"/>
                <a:gd name="T13" fmla="*/ 12 h 45"/>
                <a:gd name="T14" fmla="*/ 45 w 45"/>
                <a:gd name="T15" fmla="*/ 19 h 45"/>
                <a:gd name="T16" fmla="*/ 45 w 45"/>
                <a:gd name="T17" fmla="*/ 22 h 45"/>
                <a:gd name="T18" fmla="*/ 45 w 45"/>
                <a:gd name="T19" fmla="*/ 25 h 45"/>
                <a:gd name="T20" fmla="*/ 42 w 45"/>
                <a:gd name="T21" fmla="*/ 32 h 45"/>
                <a:gd name="T22" fmla="*/ 42 w 45"/>
                <a:gd name="T23" fmla="*/ 35 h 45"/>
                <a:gd name="T24" fmla="*/ 39 w 45"/>
                <a:gd name="T25" fmla="*/ 38 h 45"/>
                <a:gd name="T26" fmla="*/ 36 w 45"/>
                <a:gd name="T27" fmla="*/ 41 h 45"/>
                <a:gd name="T28" fmla="*/ 33 w 45"/>
                <a:gd name="T29" fmla="*/ 41 h 45"/>
                <a:gd name="T30" fmla="*/ 26 w 45"/>
                <a:gd name="T31" fmla="*/ 45 h 45"/>
                <a:gd name="T32" fmla="*/ 23 w 45"/>
                <a:gd name="T33" fmla="*/ 45 h 45"/>
                <a:gd name="T34" fmla="*/ 20 w 45"/>
                <a:gd name="T35" fmla="*/ 45 h 45"/>
                <a:gd name="T36" fmla="*/ 13 w 45"/>
                <a:gd name="T37" fmla="*/ 41 h 45"/>
                <a:gd name="T38" fmla="*/ 10 w 45"/>
                <a:gd name="T39" fmla="*/ 41 h 45"/>
                <a:gd name="T40" fmla="*/ 7 w 45"/>
                <a:gd name="T41" fmla="*/ 38 h 45"/>
                <a:gd name="T42" fmla="*/ 4 w 45"/>
                <a:gd name="T43" fmla="*/ 35 h 45"/>
                <a:gd name="T44" fmla="*/ 4 w 45"/>
                <a:gd name="T45" fmla="*/ 32 h 45"/>
                <a:gd name="T46" fmla="*/ 0 w 45"/>
                <a:gd name="T47" fmla="*/ 25 h 45"/>
                <a:gd name="T48" fmla="*/ 0 w 45"/>
                <a:gd name="T49" fmla="*/ 22 h 45"/>
                <a:gd name="T50" fmla="*/ 0 w 45"/>
                <a:gd name="T51" fmla="*/ 19 h 45"/>
                <a:gd name="T52" fmla="*/ 4 w 45"/>
                <a:gd name="T53" fmla="*/ 12 h 45"/>
                <a:gd name="T54" fmla="*/ 4 w 45"/>
                <a:gd name="T55" fmla="*/ 9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3"/>
                  </a:lnTo>
                  <a:lnTo>
                    <a:pt x="36" y="3"/>
                  </a:lnTo>
                  <a:lnTo>
                    <a:pt x="39" y="6"/>
                  </a:lnTo>
                  <a:lnTo>
                    <a:pt x="42" y="9"/>
                  </a:lnTo>
                  <a:lnTo>
                    <a:pt x="42" y="12"/>
                  </a:lnTo>
                  <a:lnTo>
                    <a:pt x="45" y="19"/>
                  </a:lnTo>
                  <a:lnTo>
                    <a:pt x="45" y="22"/>
                  </a:lnTo>
                  <a:lnTo>
                    <a:pt x="45" y="25"/>
                  </a:lnTo>
                  <a:lnTo>
                    <a:pt x="42" y="32"/>
                  </a:lnTo>
                  <a:lnTo>
                    <a:pt x="42" y="35"/>
                  </a:lnTo>
                  <a:lnTo>
                    <a:pt x="39" y="38"/>
                  </a:lnTo>
                  <a:lnTo>
                    <a:pt x="36" y="41"/>
                  </a:lnTo>
                  <a:lnTo>
                    <a:pt x="33" y="41"/>
                  </a:lnTo>
                  <a:lnTo>
                    <a:pt x="26" y="45"/>
                  </a:lnTo>
                  <a:lnTo>
                    <a:pt x="23" y="45"/>
                  </a:lnTo>
                  <a:lnTo>
                    <a:pt x="20" y="45"/>
                  </a:lnTo>
                  <a:lnTo>
                    <a:pt x="13" y="41"/>
                  </a:lnTo>
                  <a:lnTo>
                    <a:pt x="10" y="41"/>
                  </a:lnTo>
                  <a:lnTo>
                    <a:pt x="7" y="38"/>
                  </a:lnTo>
                  <a:lnTo>
                    <a:pt x="4" y="35"/>
                  </a:lnTo>
                  <a:lnTo>
                    <a:pt x="4" y="32"/>
                  </a:lnTo>
                  <a:lnTo>
                    <a:pt x="0" y="25"/>
                  </a:lnTo>
                  <a:lnTo>
                    <a:pt x="0" y="22"/>
                  </a:lnTo>
                  <a:lnTo>
                    <a:pt x="0" y="19"/>
                  </a:lnTo>
                  <a:lnTo>
                    <a:pt x="4" y="12"/>
                  </a:lnTo>
                  <a:lnTo>
                    <a:pt x="4" y="9"/>
                  </a:lnTo>
                  <a:lnTo>
                    <a:pt x="7" y="6"/>
                  </a:lnTo>
                  <a:lnTo>
                    <a:pt x="10" y="3"/>
                  </a:lnTo>
                  <a:lnTo>
                    <a:pt x="13" y="3"/>
                  </a:lnTo>
                  <a:lnTo>
                    <a:pt x="20" y="0"/>
                  </a:lnTo>
                  <a:lnTo>
                    <a:pt x="23" y="0"/>
                  </a:lnTo>
                  <a:close/>
                </a:path>
              </a:pathLst>
            </a:custGeom>
            <a:solidFill>
              <a:srgbClr val="FF0000"/>
            </a:solidFill>
            <a:ln w="9525">
              <a:noFill/>
              <a:round/>
              <a:headEnd/>
              <a:tailEnd/>
            </a:ln>
          </p:spPr>
          <p:txBody>
            <a:bodyPr/>
            <a:lstStyle/>
            <a:p>
              <a:endParaRPr lang="en-US"/>
            </a:p>
          </p:txBody>
        </p:sp>
        <p:sp>
          <p:nvSpPr>
            <p:cNvPr id="32157" name="Freeform 589"/>
            <p:cNvSpPr>
              <a:spLocks/>
            </p:cNvSpPr>
            <p:nvPr/>
          </p:nvSpPr>
          <p:spPr bwMode="auto">
            <a:xfrm>
              <a:off x="1869" y="3162"/>
              <a:ext cx="62" cy="63"/>
            </a:xfrm>
            <a:custGeom>
              <a:avLst/>
              <a:gdLst>
                <a:gd name="T0" fmla="*/ 23 w 45"/>
                <a:gd name="T1" fmla="*/ 0 h 45"/>
                <a:gd name="T2" fmla="*/ 26 w 45"/>
                <a:gd name="T3" fmla="*/ 0 h 45"/>
                <a:gd name="T4" fmla="*/ 33 w 45"/>
                <a:gd name="T5" fmla="*/ 3 h 45"/>
                <a:gd name="T6" fmla="*/ 36 w 45"/>
                <a:gd name="T7" fmla="*/ 3 h 45"/>
                <a:gd name="T8" fmla="*/ 39 w 45"/>
                <a:gd name="T9" fmla="*/ 6 h 45"/>
                <a:gd name="T10" fmla="*/ 42 w 45"/>
                <a:gd name="T11" fmla="*/ 9 h 45"/>
                <a:gd name="T12" fmla="*/ 42 w 45"/>
                <a:gd name="T13" fmla="*/ 12 h 45"/>
                <a:gd name="T14" fmla="*/ 45 w 45"/>
                <a:gd name="T15" fmla="*/ 19 h 45"/>
                <a:gd name="T16" fmla="*/ 45 w 45"/>
                <a:gd name="T17" fmla="*/ 22 h 45"/>
                <a:gd name="T18" fmla="*/ 45 w 45"/>
                <a:gd name="T19" fmla="*/ 25 h 45"/>
                <a:gd name="T20" fmla="*/ 42 w 45"/>
                <a:gd name="T21" fmla="*/ 32 h 45"/>
                <a:gd name="T22" fmla="*/ 42 w 45"/>
                <a:gd name="T23" fmla="*/ 35 h 45"/>
                <a:gd name="T24" fmla="*/ 39 w 45"/>
                <a:gd name="T25" fmla="*/ 38 h 45"/>
                <a:gd name="T26" fmla="*/ 36 w 45"/>
                <a:gd name="T27" fmla="*/ 41 h 45"/>
                <a:gd name="T28" fmla="*/ 33 w 45"/>
                <a:gd name="T29" fmla="*/ 41 h 45"/>
                <a:gd name="T30" fmla="*/ 26 w 45"/>
                <a:gd name="T31" fmla="*/ 45 h 45"/>
                <a:gd name="T32" fmla="*/ 23 w 45"/>
                <a:gd name="T33" fmla="*/ 45 h 45"/>
                <a:gd name="T34" fmla="*/ 20 w 45"/>
                <a:gd name="T35" fmla="*/ 45 h 45"/>
                <a:gd name="T36" fmla="*/ 13 w 45"/>
                <a:gd name="T37" fmla="*/ 41 h 45"/>
                <a:gd name="T38" fmla="*/ 10 w 45"/>
                <a:gd name="T39" fmla="*/ 41 h 45"/>
                <a:gd name="T40" fmla="*/ 7 w 45"/>
                <a:gd name="T41" fmla="*/ 38 h 45"/>
                <a:gd name="T42" fmla="*/ 4 w 45"/>
                <a:gd name="T43" fmla="*/ 35 h 45"/>
                <a:gd name="T44" fmla="*/ 4 w 45"/>
                <a:gd name="T45" fmla="*/ 32 h 45"/>
                <a:gd name="T46" fmla="*/ 0 w 45"/>
                <a:gd name="T47" fmla="*/ 25 h 45"/>
                <a:gd name="T48" fmla="*/ 0 w 45"/>
                <a:gd name="T49" fmla="*/ 22 h 45"/>
                <a:gd name="T50" fmla="*/ 0 w 45"/>
                <a:gd name="T51" fmla="*/ 19 h 45"/>
                <a:gd name="T52" fmla="*/ 4 w 45"/>
                <a:gd name="T53" fmla="*/ 12 h 45"/>
                <a:gd name="T54" fmla="*/ 4 w 45"/>
                <a:gd name="T55" fmla="*/ 9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3"/>
                  </a:lnTo>
                  <a:lnTo>
                    <a:pt x="36" y="3"/>
                  </a:lnTo>
                  <a:lnTo>
                    <a:pt x="39" y="6"/>
                  </a:lnTo>
                  <a:lnTo>
                    <a:pt x="42" y="9"/>
                  </a:lnTo>
                  <a:lnTo>
                    <a:pt x="42" y="12"/>
                  </a:lnTo>
                  <a:lnTo>
                    <a:pt x="45" y="19"/>
                  </a:lnTo>
                  <a:lnTo>
                    <a:pt x="45" y="22"/>
                  </a:lnTo>
                  <a:lnTo>
                    <a:pt x="45" y="25"/>
                  </a:lnTo>
                  <a:lnTo>
                    <a:pt x="42" y="32"/>
                  </a:lnTo>
                  <a:lnTo>
                    <a:pt x="42" y="35"/>
                  </a:lnTo>
                  <a:lnTo>
                    <a:pt x="39" y="38"/>
                  </a:lnTo>
                  <a:lnTo>
                    <a:pt x="36" y="41"/>
                  </a:lnTo>
                  <a:lnTo>
                    <a:pt x="33" y="41"/>
                  </a:lnTo>
                  <a:lnTo>
                    <a:pt x="26" y="45"/>
                  </a:lnTo>
                  <a:lnTo>
                    <a:pt x="23" y="45"/>
                  </a:lnTo>
                  <a:lnTo>
                    <a:pt x="20" y="45"/>
                  </a:lnTo>
                  <a:lnTo>
                    <a:pt x="13" y="41"/>
                  </a:lnTo>
                  <a:lnTo>
                    <a:pt x="10" y="41"/>
                  </a:lnTo>
                  <a:lnTo>
                    <a:pt x="7" y="38"/>
                  </a:lnTo>
                  <a:lnTo>
                    <a:pt x="4" y="35"/>
                  </a:lnTo>
                  <a:lnTo>
                    <a:pt x="4" y="32"/>
                  </a:lnTo>
                  <a:lnTo>
                    <a:pt x="0" y="25"/>
                  </a:lnTo>
                  <a:lnTo>
                    <a:pt x="0" y="22"/>
                  </a:lnTo>
                  <a:lnTo>
                    <a:pt x="0" y="19"/>
                  </a:lnTo>
                  <a:lnTo>
                    <a:pt x="4" y="12"/>
                  </a:lnTo>
                  <a:lnTo>
                    <a:pt x="4" y="9"/>
                  </a:lnTo>
                  <a:lnTo>
                    <a:pt x="7" y="6"/>
                  </a:lnTo>
                  <a:lnTo>
                    <a:pt x="10" y="3"/>
                  </a:lnTo>
                  <a:lnTo>
                    <a:pt x="13" y="3"/>
                  </a:lnTo>
                  <a:lnTo>
                    <a:pt x="20" y="0"/>
                  </a:lnTo>
                  <a:lnTo>
                    <a:pt x="23" y="0"/>
                  </a:lnTo>
                </a:path>
              </a:pathLst>
            </a:custGeom>
            <a:noFill/>
            <a:ln w="0">
              <a:solidFill>
                <a:srgbClr val="000000"/>
              </a:solidFill>
              <a:round/>
              <a:headEnd/>
              <a:tailEnd/>
            </a:ln>
          </p:spPr>
          <p:txBody>
            <a:bodyPr/>
            <a:lstStyle/>
            <a:p>
              <a:endParaRPr lang="en-US"/>
            </a:p>
          </p:txBody>
        </p:sp>
        <p:sp>
          <p:nvSpPr>
            <p:cNvPr id="32158" name="Freeform 590"/>
            <p:cNvSpPr>
              <a:spLocks/>
            </p:cNvSpPr>
            <p:nvPr/>
          </p:nvSpPr>
          <p:spPr bwMode="auto">
            <a:xfrm>
              <a:off x="1984" y="3345"/>
              <a:ext cx="62" cy="59"/>
            </a:xfrm>
            <a:custGeom>
              <a:avLst/>
              <a:gdLst>
                <a:gd name="T0" fmla="*/ 23 w 45"/>
                <a:gd name="T1" fmla="*/ 0 h 42"/>
                <a:gd name="T2" fmla="*/ 29 w 45"/>
                <a:gd name="T3" fmla="*/ 0 h 42"/>
                <a:gd name="T4" fmla="*/ 32 w 45"/>
                <a:gd name="T5" fmla="*/ 0 h 42"/>
                <a:gd name="T6" fmla="*/ 35 w 45"/>
                <a:gd name="T7" fmla="*/ 4 h 42"/>
                <a:gd name="T8" fmla="*/ 39 w 45"/>
                <a:gd name="T9" fmla="*/ 7 h 42"/>
                <a:gd name="T10" fmla="*/ 42 w 45"/>
                <a:gd name="T11" fmla="*/ 10 h 42"/>
                <a:gd name="T12" fmla="*/ 45 w 45"/>
                <a:gd name="T13" fmla="*/ 13 h 42"/>
                <a:gd name="T14" fmla="*/ 45 w 45"/>
                <a:gd name="T15" fmla="*/ 17 h 42"/>
                <a:gd name="T16" fmla="*/ 45 w 45"/>
                <a:gd name="T17" fmla="*/ 20 h 42"/>
                <a:gd name="T18" fmla="*/ 45 w 45"/>
                <a:gd name="T19" fmla="*/ 26 h 42"/>
                <a:gd name="T20" fmla="*/ 45 w 45"/>
                <a:gd name="T21" fmla="*/ 29 h 42"/>
                <a:gd name="T22" fmla="*/ 42 w 45"/>
                <a:gd name="T23" fmla="*/ 33 h 42"/>
                <a:gd name="T24" fmla="*/ 39 w 45"/>
                <a:gd name="T25" fmla="*/ 36 h 42"/>
                <a:gd name="T26" fmla="*/ 35 w 45"/>
                <a:gd name="T27" fmla="*/ 39 h 42"/>
                <a:gd name="T28" fmla="*/ 32 w 45"/>
                <a:gd name="T29" fmla="*/ 42 h 42"/>
                <a:gd name="T30" fmla="*/ 29 w 45"/>
                <a:gd name="T31" fmla="*/ 42 h 42"/>
                <a:gd name="T32" fmla="*/ 23 w 45"/>
                <a:gd name="T33" fmla="*/ 42 h 42"/>
                <a:gd name="T34" fmla="*/ 19 w 45"/>
                <a:gd name="T35" fmla="*/ 42 h 42"/>
                <a:gd name="T36" fmla="*/ 16 w 45"/>
                <a:gd name="T37" fmla="*/ 42 h 42"/>
                <a:gd name="T38" fmla="*/ 10 w 45"/>
                <a:gd name="T39" fmla="*/ 39 h 42"/>
                <a:gd name="T40" fmla="*/ 7 w 45"/>
                <a:gd name="T41" fmla="*/ 36 h 42"/>
                <a:gd name="T42" fmla="*/ 7 w 45"/>
                <a:gd name="T43" fmla="*/ 33 h 42"/>
                <a:gd name="T44" fmla="*/ 3 w 45"/>
                <a:gd name="T45" fmla="*/ 29 h 42"/>
                <a:gd name="T46" fmla="*/ 3 w 45"/>
                <a:gd name="T47" fmla="*/ 26 h 42"/>
                <a:gd name="T48" fmla="*/ 0 w 45"/>
                <a:gd name="T49" fmla="*/ 20 h 42"/>
                <a:gd name="T50" fmla="*/ 3 w 45"/>
                <a:gd name="T51" fmla="*/ 17 h 42"/>
                <a:gd name="T52" fmla="*/ 3 w 45"/>
                <a:gd name="T53" fmla="*/ 13 h 42"/>
                <a:gd name="T54" fmla="*/ 7 w 45"/>
                <a:gd name="T55" fmla="*/ 10 h 42"/>
                <a:gd name="T56" fmla="*/ 7 w 45"/>
                <a:gd name="T57" fmla="*/ 7 h 42"/>
                <a:gd name="T58" fmla="*/ 10 w 45"/>
                <a:gd name="T59" fmla="*/ 4 h 42"/>
                <a:gd name="T60" fmla="*/ 16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5" y="4"/>
                  </a:lnTo>
                  <a:lnTo>
                    <a:pt x="39" y="7"/>
                  </a:lnTo>
                  <a:lnTo>
                    <a:pt x="42" y="10"/>
                  </a:lnTo>
                  <a:lnTo>
                    <a:pt x="45" y="13"/>
                  </a:lnTo>
                  <a:lnTo>
                    <a:pt x="45" y="17"/>
                  </a:lnTo>
                  <a:lnTo>
                    <a:pt x="45" y="20"/>
                  </a:lnTo>
                  <a:lnTo>
                    <a:pt x="45" y="26"/>
                  </a:lnTo>
                  <a:lnTo>
                    <a:pt x="45" y="29"/>
                  </a:lnTo>
                  <a:lnTo>
                    <a:pt x="42" y="33"/>
                  </a:lnTo>
                  <a:lnTo>
                    <a:pt x="39" y="36"/>
                  </a:lnTo>
                  <a:lnTo>
                    <a:pt x="35" y="39"/>
                  </a:lnTo>
                  <a:lnTo>
                    <a:pt x="32" y="42"/>
                  </a:lnTo>
                  <a:lnTo>
                    <a:pt x="29" y="42"/>
                  </a:lnTo>
                  <a:lnTo>
                    <a:pt x="23" y="42"/>
                  </a:lnTo>
                  <a:lnTo>
                    <a:pt x="19" y="42"/>
                  </a:lnTo>
                  <a:lnTo>
                    <a:pt x="16" y="42"/>
                  </a:lnTo>
                  <a:lnTo>
                    <a:pt x="10" y="39"/>
                  </a:lnTo>
                  <a:lnTo>
                    <a:pt x="7" y="36"/>
                  </a:lnTo>
                  <a:lnTo>
                    <a:pt x="7" y="33"/>
                  </a:lnTo>
                  <a:lnTo>
                    <a:pt x="3" y="29"/>
                  </a:lnTo>
                  <a:lnTo>
                    <a:pt x="3" y="26"/>
                  </a:lnTo>
                  <a:lnTo>
                    <a:pt x="0" y="20"/>
                  </a:lnTo>
                  <a:lnTo>
                    <a:pt x="3" y="17"/>
                  </a:lnTo>
                  <a:lnTo>
                    <a:pt x="3" y="13"/>
                  </a:lnTo>
                  <a:lnTo>
                    <a:pt x="7" y="10"/>
                  </a:lnTo>
                  <a:lnTo>
                    <a:pt x="7" y="7"/>
                  </a:lnTo>
                  <a:lnTo>
                    <a:pt x="10" y="4"/>
                  </a:lnTo>
                  <a:lnTo>
                    <a:pt x="16" y="0"/>
                  </a:lnTo>
                  <a:lnTo>
                    <a:pt x="19" y="0"/>
                  </a:lnTo>
                  <a:lnTo>
                    <a:pt x="23" y="0"/>
                  </a:lnTo>
                  <a:close/>
                </a:path>
              </a:pathLst>
            </a:custGeom>
            <a:solidFill>
              <a:srgbClr val="FF0000"/>
            </a:solidFill>
            <a:ln w="9525">
              <a:noFill/>
              <a:round/>
              <a:headEnd/>
              <a:tailEnd/>
            </a:ln>
          </p:spPr>
          <p:txBody>
            <a:bodyPr/>
            <a:lstStyle/>
            <a:p>
              <a:endParaRPr lang="en-US"/>
            </a:p>
          </p:txBody>
        </p:sp>
        <p:sp>
          <p:nvSpPr>
            <p:cNvPr id="32159" name="Freeform 591"/>
            <p:cNvSpPr>
              <a:spLocks/>
            </p:cNvSpPr>
            <p:nvPr/>
          </p:nvSpPr>
          <p:spPr bwMode="auto">
            <a:xfrm>
              <a:off x="1984" y="3345"/>
              <a:ext cx="62" cy="59"/>
            </a:xfrm>
            <a:custGeom>
              <a:avLst/>
              <a:gdLst>
                <a:gd name="T0" fmla="*/ 23 w 45"/>
                <a:gd name="T1" fmla="*/ 0 h 42"/>
                <a:gd name="T2" fmla="*/ 29 w 45"/>
                <a:gd name="T3" fmla="*/ 0 h 42"/>
                <a:gd name="T4" fmla="*/ 32 w 45"/>
                <a:gd name="T5" fmla="*/ 0 h 42"/>
                <a:gd name="T6" fmla="*/ 35 w 45"/>
                <a:gd name="T7" fmla="*/ 4 h 42"/>
                <a:gd name="T8" fmla="*/ 39 w 45"/>
                <a:gd name="T9" fmla="*/ 7 h 42"/>
                <a:gd name="T10" fmla="*/ 42 w 45"/>
                <a:gd name="T11" fmla="*/ 10 h 42"/>
                <a:gd name="T12" fmla="*/ 45 w 45"/>
                <a:gd name="T13" fmla="*/ 13 h 42"/>
                <a:gd name="T14" fmla="*/ 45 w 45"/>
                <a:gd name="T15" fmla="*/ 17 h 42"/>
                <a:gd name="T16" fmla="*/ 45 w 45"/>
                <a:gd name="T17" fmla="*/ 20 h 42"/>
                <a:gd name="T18" fmla="*/ 45 w 45"/>
                <a:gd name="T19" fmla="*/ 26 h 42"/>
                <a:gd name="T20" fmla="*/ 45 w 45"/>
                <a:gd name="T21" fmla="*/ 29 h 42"/>
                <a:gd name="T22" fmla="*/ 42 w 45"/>
                <a:gd name="T23" fmla="*/ 33 h 42"/>
                <a:gd name="T24" fmla="*/ 39 w 45"/>
                <a:gd name="T25" fmla="*/ 36 h 42"/>
                <a:gd name="T26" fmla="*/ 35 w 45"/>
                <a:gd name="T27" fmla="*/ 39 h 42"/>
                <a:gd name="T28" fmla="*/ 32 w 45"/>
                <a:gd name="T29" fmla="*/ 42 h 42"/>
                <a:gd name="T30" fmla="*/ 29 w 45"/>
                <a:gd name="T31" fmla="*/ 42 h 42"/>
                <a:gd name="T32" fmla="*/ 23 w 45"/>
                <a:gd name="T33" fmla="*/ 42 h 42"/>
                <a:gd name="T34" fmla="*/ 19 w 45"/>
                <a:gd name="T35" fmla="*/ 42 h 42"/>
                <a:gd name="T36" fmla="*/ 16 w 45"/>
                <a:gd name="T37" fmla="*/ 42 h 42"/>
                <a:gd name="T38" fmla="*/ 10 w 45"/>
                <a:gd name="T39" fmla="*/ 39 h 42"/>
                <a:gd name="T40" fmla="*/ 7 w 45"/>
                <a:gd name="T41" fmla="*/ 36 h 42"/>
                <a:gd name="T42" fmla="*/ 7 w 45"/>
                <a:gd name="T43" fmla="*/ 33 h 42"/>
                <a:gd name="T44" fmla="*/ 3 w 45"/>
                <a:gd name="T45" fmla="*/ 29 h 42"/>
                <a:gd name="T46" fmla="*/ 3 w 45"/>
                <a:gd name="T47" fmla="*/ 26 h 42"/>
                <a:gd name="T48" fmla="*/ 0 w 45"/>
                <a:gd name="T49" fmla="*/ 20 h 42"/>
                <a:gd name="T50" fmla="*/ 3 w 45"/>
                <a:gd name="T51" fmla="*/ 17 h 42"/>
                <a:gd name="T52" fmla="*/ 3 w 45"/>
                <a:gd name="T53" fmla="*/ 13 h 42"/>
                <a:gd name="T54" fmla="*/ 7 w 45"/>
                <a:gd name="T55" fmla="*/ 10 h 42"/>
                <a:gd name="T56" fmla="*/ 7 w 45"/>
                <a:gd name="T57" fmla="*/ 7 h 42"/>
                <a:gd name="T58" fmla="*/ 10 w 45"/>
                <a:gd name="T59" fmla="*/ 4 h 42"/>
                <a:gd name="T60" fmla="*/ 16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5" y="4"/>
                  </a:lnTo>
                  <a:lnTo>
                    <a:pt x="39" y="7"/>
                  </a:lnTo>
                  <a:lnTo>
                    <a:pt x="42" y="10"/>
                  </a:lnTo>
                  <a:lnTo>
                    <a:pt x="45" y="13"/>
                  </a:lnTo>
                  <a:lnTo>
                    <a:pt x="45" y="17"/>
                  </a:lnTo>
                  <a:lnTo>
                    <a:pt x="45" y="20"/>
                  </a:lnTo>
                  <a:lnTo>
                    <a:pt x="45" y="26"/>
                  </a:lnTo>
                  <a:lnTo>
                    <a:pt x="45" y="29"/>
                  </a:lnTo>
                  <a:lnTo>
                    <a:pt x="42" y="33"/>
                  </a:lnTo>
                  <a:lnTo>
                    <a:pt x="39" y="36"/>
                  </a:lnTo>
                  <a:lnTo>
                    <a:pt x="35" y="39"/>
                  </a:lnTo>
                  <a:lnTo>
                    <a:pt x="32" y="42"/>
                  </a:lnTo>
                  <a:lnTo>
                    <a:pt x="29" y="42"/>
                  </a:lnTo>
                  <a:lnTo>
                    <a:pt x="23" y="42"/>
                  </a:lnTo>
                  <a:lnTo>
                    <a:pt x="19" y="42"/>
                  </a:lnTo>
                  <a:lnTo>
                    <a:pt x="16" y="42"/>
                  </a:lnTo>
                  <a:lnTo>
                    <a:pt x="10" y="39"/>
                  </a:lnTo>
                  <a:lnTo>
                    <a:pt x="7" y="36"/>
                  </a:lnTo>
                  <a:lnTo>
                    <a:pt x="7" y="33"/>
                  </a:lnTo>
                  <a:lnTo>
                    <a:pt x="3" y="29"/>
                  </a:lnTo>
                  <a:lnTo>
                    <a:pt x="3" y="26"/>
                  </a:lnTo>
                  <a:lnTo>
                    <a:pt x="0" y="20"/>
                  </a:lnTo>
                  <a:lnTo>
                    <a:pt x="3" y="17"/>
                  </a:lnTo>
                  <a:lnTo>
                    <a:pt x="3" y="13"/>
                  </a:lnTo>
                  <a:lnTo>
                    <a:pt x="7" y="10"/>
                  </a:lnTo>
                  <a:lnTo>
                    <a:pt x="7" y="7"/>
                  </a:lnTo>
                  <a:lnTo>
                    <a:pt x="10" y="4"/>
                  </a:lnTo>
                  <a:lnTo>
                    <a:pt x="16" y="0"/>
                  </a:lnTo>
                  <a:lnTo>
                    <a:pt x="19" y="0"/>
                  </a:lnTo>
                  <a:lnTo>
                    <a:pt x="23" y="0"/>
                  </a:lnTo>
                </a:path>
              </a:pathLst>
            </a:custGeom>
            <a:solidFill>
              <a:srgbClr val="FFFF00"/>
            </a:solidFill>
            <a:ln w="12700">
              <a:solidFill>
                <a:srgbClr val="000000"/>
              </a:solidFill>
              <a:round/>
              <a:headEnd/>
              <a:tailEnd/>
            </a:ln>
          </p:spPr>
          <p:txBody>
            <a:bodyPr/>
            <a:lstStyle/>
            <a:p>
              <a:endParaRPr lang="en-US"/>
            </a:p>
          </p:txBody>
        </p:sp>
        <p:sp>
          <p:nvSpPr>
            <p:cNvPr id="32160" name="Freeform 592"/>
            <p:cNvSpPr>
              <a:spLocks/>
            </p:cNvSpPr>
            <p:nvPr/>
          </p:nvSpPr>
          <p:spPr bwMode="auto">
            <a:xfrm>
              <a:off x="1857" y="3323"/>
              <a:ext cx="58" cy="63"/>
            </a:xfrm>
            <a:custGeom>
              <a:avLst/>
              <a:gdLst>
                <a:gd name="T0" fmla="*/ 19 w 42"/>
                <a:gd name="T1" fmla="*/ 0 h 45"/>
                <a:gd name="T2" fmla="*/ 25 w 42"/>
                <a:gd name="T3" fmla="*/ 0 h 45"/>
                <a:gd name="T4" fmla="*/ 29 w 42"/>
                <a:gd name="T5" fmla="*/ 4 h 45"/>
                <a:gd name="T6" fmla="*/ 32 w 42"/>
                <a:gd name="T7" fmla="*/ 4 h 45"/>
                <a:gd name="T8" fmla="*/ 35 w 42"/>
                <a:gd name="T9" fmla="*/ 7 h 45"/>
                <a:gd name="T10" fmla="*/ 38 w 42"/>
                <a:gd name="T11" fmla="*/ 10 h 45"/>
                <a:gd name="T12" fmla="*/ 42 w 42"/>
                <a:gd name="T13" fmla="*/ 13 h 45"/>
                <a:gd name="T14" fmla="*/ 42 w 42"/>
                <a:gd name="T15" fmla="*/ 20 h 45"/>
                <a:gd name="T16" fmla="*/ 42 w 42"/>
                <a:gd name="T17" fmla="*/ 23 h 45"/>
                <a:gd name="T18" fmla="*/ 42 w 42"/>
                <a:gd name="T19" fmla="*/ 26 h 45"/>
                <a:gd name="T20" fmla="*/ 42 w 42"/>
                <a:gd name="T21" fmla="*/ 33 h 45"/>
                <a:gd name="T22" fmla="*/ 38 w 42"/>
                <a:gd name="T23" fmla="*/ 36 h 45"/>
                <a:gd name="T24" fmla="*/ 35 w 42"/>
                <a:gd name="T25" fmla="*/ 39 h 45"/>
                <a:gd name="T26" fmla="*/ 32 w 42"/>
                <a:gd name="T27" fmla="*/ 42 h 45"/>
                <a:gd name="T28" fmla="*/ 29 w 42"/>
                <a:gd name="T29" fmla="*/ 42 h 45"/>
                <a:gd name="T30" fmla="*/ 25 w 42"/>
                <a:gd name="T31" fmla="*/ 45 h 45"/>
                <a:gd name="T32" fmla="*/ 19 w 42"/>
                <a:gd name="T33" fmla="*/ 45 h 45"/>
                <a:gd name="T34" fmla="*/ 16 w 42"/>
                <a:gd name="T35" fmla="*/ 45 h 45"/>
                <a:gd name="T36" fmla="*/ 13 w 42"/>
                <a:gd name="T37" fmla="*/ 42 h 45"/>
                <a:gd name="T38" fmla="*/ 9 w 42"/>
                <a:gd name="T39" fmla="*/ 42 h 45"/>
                <a:gd name="T40" fmla="*/ 6 w 42"/>
                <a:gd name="T41" fmla="*/ 39 h 45"/>
                <a:gd name="T42" fmla="*/ 3 w 42"/>
                <a:gd name="T43" fmla="*/ 36 h 45"/>
                <a:gd name="T44" fmla="*/ 0 w 42"/>
                <a:gd name="T45" fmla="*/ 33 h 45"/>
                <a:gd name="T46" fmla="*/ 0 w 42"/>
                <a:gd name="T47" fmla="*/ 26 h 45"/>
                <a:gd name="T48" fmla="*/ 0 w 42"/>
                <a:gd name="T49" fmla="*/ 23 h 45"/>
                <a:gd name="T50" fmla="*/ 0 w 42"/>
                <a:gd name="T51" fmla="*/ 20 h 45"/>
                <a:gd name="T52" fmla="*/ 0 w 42"/>
                <a:gd name="T53" fmla="*/ 13 h 45"/>
                <a:gd name="T54" fmla="*/ 3 w 42"/>
                <a:gd name="T55" fmla="*/ 10 h 45"/>
                <a:gd name="T56" fmla="*/ 6 w 42"/>
                <a:gd name="T57" fmla="*/ 7 h 45"/>
                <a:gd name="T58" fmla="*/ 9 w 42"/>
                <a:gd name="T59" fmla="*/ 4 h 45"/>
                <a:gd name="T60" fmla="*/ 13 w 42"/>
                <a:gd name="T61" fmla="*/ 4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5" y="0"/>
                  </a:lnTo>
                  <a:lnTo>
                    <a:pt x="29" y="4"/>
                  </a:lnTo>
                  <a:lnTo>
                    <a:pt x="32" y="4"/>
                  </a:lnTo>
                  <a:lnTo>
                    <a:pt x="35" y="7"/>
                  </a:lnTo>
                  <a:lnTo>
                    <a:pt x="38" y="10"/>
                  </a:lnTo>
                  <a:lnTo>
                    <a:pt x="42" y="13"/>
                  </a:lnTo>
                  <a:lnTo>
                    <a:pt x="42" y="20"/>
                  </a:lnTo>
                  <a:lnTo>
                    <a:pt x="42" y="23"/>
                  </a:lnTo>
                  <a:lnTo>
                    <a:pt x="42" y="26"/>
                  </a:lnTo>
                  <a:lnTo>
                    <a:pt x="42" y="33"/>
                  </a:lnTo>
                  <a:lnTo>
                    <a:pt x="38" y="36"/>
                  </a:lnTo>
                  <a:lnTo>
                    <a:pt x="35" y="39"/>
                  </a:lnTo>
                  <a:lnTo>
                    <a:pt x="32" y="42"/>
                  </a:lnTo>
                  <a:lnTo>
                    <a:pt x="29" y="42"/>
                  </a:lnTo>
                  <a:lnTo>
                    <a:pt x="25" y="45"/>
                  </a:lnTo>
                  <a:lnTo>
                    <a:pt x="19" y="45"/>
                  </a:lnTo>
                  <a:lnTo>
                    <a:pt x="16" y="45"/>
                  </a:lnTo>
                  <a:lnTo>
                    <a:pt x="13" y="42"/>
                  </a:lnTo>
                  <a:lnTo>
                    <a:pt x="9" y="42"/>
                  </a:lnTo>
                  <a:lnTo>
                    <a:pt x="6" y="39"/>
                  </a:lnTo>
                  <a:lnTo>
                    <a:pt x="3" y="36"/>
                  </a:lnTo>
                  <a:lnTo>
                    <a:pt x="0" y="33"/>
                  </a:lnTo>
                  <a:lnTo>
                    <a:pt x="0" y="26"/>
                  </a:lnTo>
                  <a:lnTo>
                    <a:pt x="0" y="23"/>
                  </a:lnTo>
                  <a:lnTo>
                    <a:pt x="0" y="20"/>
                  </a:lnTo>
                  <a:lnTo>
                    <a:pt x="0" y="13"/>
                  </a:lnTo>
                  <a:lnTo>
                    <a:pt x="3" y="10"/>
                  </a:lnTo>
                  <a:lnTo>
                    <a:pt x="6" y="7"/>
                  </a:lnTo>
                  <a:lnTo>
                    <a:pt x="9" y="4"/>
                  </a:lnTo>
                  <a:lnTo>
                    <a:pt x="13" y="4"/>
                  </a:lnTo>
                  <a:lnTo>
                    <a:pt x="16" y="0"/>
                  </a:lnTo>
                  <a:lnTo>
                    <a:pt x="19" y="0"/>
                  </a:lnTo>
                  <a:close/>
                </a:path>
              </a:pathLst>
            </a:custGeom>
            <a:solidFill>
              <a:srgbClr val="FF0000"/>
            </a:solidFill>
            <a:ln w="9525">
              <a:noFill/>
              <a:round/>
              <a:headEnd/>
              <a:tailEnd/>
            </a:ln>
          </p:spPr>
          <p:txBody>
            <a:bodyPr/>
            <a:lstStyle/>
            <a:p>
              <a:endParaRPr lang="en-US"/>
            </a:p>
          </p:txBody>
        </p:sp>
        <p:sp>
          <p:nvSpPr>
            <p:cNvPr id="32161" name="Freeform 593"/>
            <p:cNvSpPr>
              <a:spLocks/>
            </p:cNvSpPr>
            <p:nvPr/>
          </p:nvSpPr>
          <p:spPr bwMode="auto">
            <a:xfrm>
              <a:off x="1857" y="3323"/>
              <a:ext cx="58" cy="63"/>
            </a:xfrm>
            <a:custGeom>
              <a:avLst/>
              <a:gdLst>
                <a:gd name="T0" fmla="*/ 19 w 42"/>
                <a:gd name="T1" fmla="*/ 0 h 45"/>
                <a:gd name="T2" fmla="*/ 25 w 42"/>
                <a:gd name="T3" fmla="*/ 0 h 45"/>
                <a:gd name="T4" fmla="*/ 29 w 42"/>
                <a:gd name="T5" fmla="*/ 4 h 45"/>
                <a:gd name="T6" fmla="*/ 32 w 42"/>
                <a:gd name="T7" fmla="*/ 4 h 45"/>
                <a:gd name="T8" fmla="*/ 35 w 42"/>
                <a:gd name="T9" fmla="*/ 7 h 45"/>
                <a:gd name="T10" fmla="*/ 38 w 42"/>
                <a:gd name="T11" fmla="*/ 10 h 45"/>
                <a:gd name="T12" fmla="*/ 42 w 42"/>
                <a:gd name="T13" fmla="*/ 13 h 45"/>
                <a:gd name="T14" fmla="*/ 42 w 42"/>
                <a:gd name="T15" fmla="*/ 20 h 45"/>
                <a:gd name="T16" fmla="*/ 42 w 42"/>
                <a:gd name="T17" fmla="*/ 23 h 45"/>
                <a:gd name="T18" fmla="*/ 42 w 42"/>
                <a:gd name="T19" fmla="*/ 26 h 45"/>
                <a:gd name="T20" fmla="*/ 42 w 42"/>
                <a:gd name="T21" fmla="*/ 33 h 45"/>
                <a:gd name="T22" fmla="*/ 38 w 42"/>
                <a:gd name="T23" fmla="*/ 36 h 45"/>
                <a:gd name="T24" fmla="*/ 35 w 42"/>
                <a:gd name="T25" fmla="*/ 39 h 45"/>
                <a:gd name="T26" fmla="*/ 32 w 42"/>
                <a:gd name="T27" fmla="*/ 42 h 45"/>
                <a:gd name="T28" fmla="*/ 29 w 42"/>
                <a:gd name="T29" fmla="*/ 42 h 45"/>
                <a:gd name="T30" fmla="*/ 25 w 42"/>
                <a:gd name="T31" fmla="*/ 45 h 45"/>
                <a:gd name="T32" fmla="*/ 19 w 42"/>
                <a:gd name="T33" fmla="*/ 45 h 45"/>
                <a:gd name="T34" fmla="*/ 16 w 42"/>
                <a:gd name="T35" fmla="*/ 45 h 45"/>
                <a:gd name="T36" fmla="*/ 13 w 42"/>
                <a:gd name="T37" fmla="*/ 42 h 45"/>
                <a:gd name="T38" fmla="*/ 9 w 42"/>
                <a:gd name="T39" fmla="*/ 42 h 45"/>
                <a:gd name="T40" fmla="*/ 6 w 42"/>
                <a:gd name="T41" fmla="*/ 39 h 45"/>
                <a:gd name="T42" fmla="*/ 3 w 42"/>
                <a:gd name="T43" fmla="*/ 36 h 45"/>
                <a:gd name="T44" fmla="*/ 0 w 42"/>
                <a:gd name="T45" fmla="*/ 33 h 45"/>
                <a:gd name="T46" fmla="*/ 0 w 42"/>
                <a:gd name="T47" fmla="*/ 26 h 45"/>
                <a:gd name="T48" fmla="*/ 0 w 42"/>
                <a:gd name="T49" fmla="*/ 23 h 45"/>
                <a:gd name="T50" fmla="*/ 0 w 42"/>
                <a:gd name="T51" fmla="*/ 20 h 45"/>
                <a:gd name="T52" fmla="*/ 0 w 42"/>
                <a:gd name="T53" fmla="*/ 13 h 45"/>
                <a:gd name="T54" fmla="*/ 3 w 42"/>
                <a:gd name="T55" fmla="*/ 10 h 45"/>
                <a:gd name="T56" fmla="*/ 6 w 42"/>
                <a:gd name="T57" fmla="*/ 7 h 45"/>
                <a:gd name="T58" fmla="*/ 9 w 42"/>
                <a:gd name="T59" fmla="*/ 4 h 45"/>
                <a:gd name="T60" fmla="*/ 13 w 42"/>
                <a:gd name="T61" fmla="*/ 4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5" y="0"/>
                  </a:lnTo>
                  <a:lnTo>
                    <a:pt x="29" y="4"/>
                  </a:lnTo>
                  <a:lnTo>
                    <a:pt x="32" y="4"/>
                  </a:lnTo>
                  <a:lnTo>
                    <a:pt x="35" y="7"/>
                  </a:lnTo>
                  <a:lnTo>
                    <a:pt x="38" y="10"/>
                  </a:lnTo>
                  <a:lnTo>
                    <a:pt x="42" y="13"/>
                  </a:lnTo>
                  <a:lnTo>
                    <a:pt x="42" y="20"/>
                  </a:lnTo>
                  <a:lnTo>
                    <a:pt x="42" y="23"/>
                  </a:lnTo>
                  <a:lnTo>
                    <a:pt x="42" y="26"/>
                  </a:lnTo>
                  <a:lnTo>
                    <a:pt x="42" y="33"/>
                  </a:lnTo>
                  <a:lnTo>
                    <a:pt x="38" y="36"/>
                  </a:lnTo>
                  <a:lnTo>
                    <a:pt x="35" y="39"/>
                  </a:lnTo>
                  <a:lnTo>
                    <a:pt x="32" y="42"/>
                  </a:lnTo>
                  <a:lnTo>
                    <a:pt x="29" y="42"/>
                  </a:lnTo>
                  <a:lnTo>
                    <a:pt x="25" y="45"/>
                  </a:lnTo>
                  <a:lnTo>
                    <a:pt x="19" y="45"/>
                  </a:lnTo>
                  <a:lnTo>
                    <a:pt x="16" y="45"/>
                  </a:lnTo>
                  <a:lnTo>
                    <a:pt x="13" y="42"/>
                  </a:lnTo>
                  <a:lnTo>
                    <a:pt x="9" y="42"/>
                  </a:lnTo>
                  <a:lnTo>
                    <a:pt x="6" y="39"/>
                  </a:lnTo>
                  <a:lnTo>
                    <a:pt x="3" y="36"/>
                  </a:lnTo>
                  <a:lnTo>
                    <a:pt x="0" y="33"/>
                  </a:lnTo>
                  <a:lnTo>
                    <a:pt x="0" y="26"/>
                  </a:lnTo>
                  <a:lnTo>
                    <a:pt x="0" y="23"/>
                  </a:lnTo>
                  <a:lnTo>
                    <a:pt x="0" y="20"/>
                  </a:lnTo>
                  <a:lnTo>
                    <a:pt x="0" y="13"/>
                  </a:lnTo>
                  <a:lnTo>
                    <a:pt x="3" y="10"/>
                  </a:lnTo>
                  <a:lnTo>
                    <a:pt x="6" y="7"/>
                  </a:lnTo>
                  <a:lnTo>
                    <a:pt x="9" y="4"/>
                  </a:lnTo>
                  <a:lnTo>
                    <a:pt x="13" y="4"/>
                  </a:lnTo>
                  <a:lnTo>
                    <a:pt x="16" y="0"/>
                  </a:lnTo>
                  <a:lnTo>
                    <a:pt x="19" y="0"/>
                  </a:lnTo>
                </a:path>
              </a:pathLst>
            </a:custGeom>
            <a:noFill/>
            <a:ln w="0">
              <a:solidFill>
                <a:srgbClr val="000000"/>
              </a:solidFill>
              <a:round/>
              <a:headEnd/>
              <a:tailEnd/>
            </a:ln>
          </p:spPr>
          <p:txBody>
            <a:bodyPr/>
            <a:lstStyle/>
            <a:p>
              <a:endParaRPr lang="en-US"/>
            </a:p>
          </p:txBody>
        </p:sp>
        <p:sp>
          <p:nvSpPr>
            <p:cNvPr id="32162" name="Freeform 594"/>
            <p:cNvSpPr>
              <a:spLocks/>
            </p:cNvSpPr>
            <p:nvPr/>
          </p:nvSpPr>
          <p:spPr bwMode="auto">
            <a:xfrm>
              <a:off x="1959" y="3292"/>
              <a:ext cx="57" cy="59"/>
            </a:xfrm>
            <a:custGeom>
              <a:avLst/>
              <a:gdLst>
                <a:gd name="T0" fmla="*/ 22 w 42"/>
                <a:gd name="T1" fmla="*/ 0 h 42"/>
                <a:gd name="T2" fmla="*/ 26 w 42"/>
                <a:gd name="T3" fmla="*/ 0 h 42"/>
                <a:gd name="T4" fmla="*/ 29 w 42"/>
                <a:gd name="T5" fmla="*/ 0 h 42"/>
                <a:gd name="T6" fmla="*/ 32 w 42"/>
                <a:gd name="T7" fmla="*/ 3 h 42"/>
                <a:gd name="T8" fmla="*/ 35 w 42"/>
                <a:gd name="T9" fmla="*/ 6 h 42"/>
                <a:gd name="T10" fmla="*/ 38 w 42"/>
                <a:gd name="T11" fmla="*/ 10 h 42"/>
                <a:gd name="T12" fmla="*/ 42 w 42"/>
                <a:gd name="T13" fmla="*/ 13 h 42"/>
                <a:gd name="T14" fmla="*/ 42 w 42"/>
                <a:gd name="T15" fmla="*/ 16 h 42"/>
                <a:gd name="T16" fmla="*/ 42 w 42"/>
                <a:gd name="T17" fmla="*/ 22 h 42"/>
                <a:gd name="T18" fmla="*/ 42 w 42"/>
                <a:gd name="T19" fmla="*/ 26 h 42"/>
                <a:gd name="T20" fmla="*/ 42 w 42"/>
                <a:gd name="T21" fmla="*/ 29 h 42"/>
                <a:gd name="T22" fmla="*/ 38 w 42"/>
                <a:gd name="T23" fmla="*/ 32 h 42"/>
                <a:gd name="T24" fmla="*/ 35 w 42"/>
                <a:gd name="T25" fmla="*/ 35 h 42"/>
                <a:gd name="T26" fmla="*/ 32 w 42"/>
                <a:gd name="T27" fmla="*/ 38 h 42"/>
                <a:gd name="T28" fmla="*/ 29 w 42"/>
                <a:gd name="T29" fmla="*/ 42 h 42"/>
                <a:gd name="T30" fmla="*/ 26 w 42"/>
                <a:gd name="T31" fmla="*/ 42 h 42"/>
                <a:gd name="T32" fmla="*/ 22 w 42"/>
                <a:gd name="T33" fmla="*/ 42 h 42"/>
                <a:gd name="T34" fmla="*/ 16 w 42"/>
                <a:gd name="T35" fmla="*/ 42 h 42"/>
                <a:gd name="T36" fmla="*/ 13 w 42"/>
                <a:gd name="T37" fmla="*/ 42 h 42"/>
                <a:gd name="T38" fmla="*/ 9 w 42"/>
                <a:gd name="T39" fmla="*/ 38 h 42"/>
                <a:gd name="T40" fmla="*/ 6 w 42"/>
                <a:gd name="T41" fmla="*/ 35 h 42"/>
                <a:gd name="T42" fmla="*/ 3 w 42"/>
                <a:gd name="T43" fmla="*/ 32 h 42"/>
                <a:gd name="T44" fmla="*/ 0 w 42"/>
                <a:gd name="T45" fmla="*/ 29 h 42"/>
                <a:gd name="T46" fmla="*/ 0 w 42"/>
                <a:gd name="T47" fmla="*/ 26 h 42"/>
                <a:gd name="T48" fmla="*/ 0 w 42"/>
                <a:gd name="T49" fmla="*/ 22 h 42"/>
                <a:gd name="T50" fmla="*/ 0 w 42"/>
                <a:gd name="T51" fmla="*/ 16 h 42"/>
                <a:gd name="T52" fmla="*/ 0 w 42"/>
                <a:gd name="T53" fmla="*/ 13 h 42"/>
                <a:gd name="T54" fmla="*/ 3 w 42"/>
                <a:gd name="T55" fmla="*/ 10 h 42"/>
                <a:gd name="T56" fmla="*/ 6 w 42"/>
                <a:gd name="T57" fmla="*/ 6 h 42"/>
                <a:gd name="T58" fmla="*/ 9 w 42"/>
                <a:gd name="T59" fmla="*/ 3 h 42"/>
                <a:gd name="T60" fmla="*/ 13 w 42"/>
                <a:gd name="T61" fmla="*/ 0 h 42"/>
                <a:gd name="T62" fmla="*/ 16 w 42"/>
                <a:gd name="T63" fmla="*/ 0 h 42"/>
                <a:gd name="T64" fmla="*/ 22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2" y="0"/>
                  </a:moveTo>
                  <a:lnTo>
                    <a:pt x="26" y="0"/>
                  </a:lnTo>
                  <a:lnTo>
                    <a:pt x="29" y="0"/>
                  </a:lnTo>
                  <a:lnTo>
                    <a:pt x="32" y="3"/>
                  </a:lnTo>
                  <a:lnTo>
                    <a:pt x="35" y="6"/>
                  </a:lnTo>
                  <a:lnTo>
                    <a:pt x="38" y="10"/>
                  </a:lnTo>
                  <a:lnTo>
                    <a:pt x="42" y="13"/>
                  </a:lnTo>
                  <a:lnTo>
                    <a:pt x="42" y="16"/>
                  </a:lnTo>
                  <a:lnTo>
                    <a:pt x="42" y="22"/>
                  </a:lnTo>
                  <a:lnTo>
                    <a:pt x="42" y="26"/>
                  </a:lnTo>
                  <a:lnTo>
                    <a:pt x="42" y="29"/>
                  </a:lnTo>
                  <a:lnTo>
                    <a:pt x="38" y="32"/>
                  </a:lnTo>
                  <a:lnTo>
                    <a:pt x="35" y="35"/>
                  </a:lnTo>
                  <a:lnTo>
                    <a:pt x="32" y="38"/>
                  </a:lnTo>
                  <a:lnTo>
                    <a:pt x="29" y="42"/>
                  </a:lnTo>
                  <a:lnTo>
                    <a:pt x="26" y="42"/>
                  </a:lnTo>
                  <a:lnTo>
                    <a:pt x="22" y="42"/>
                  </a:lnTo>
                  <a:lnTo>
                    <a:pt x="16" y="42"/>
                  </a:lnTo>
                  <a:lnTo>
                    <a:pt x="13" y="42"/>
                  </a:lnTo>
                  <a:lnTo>
                    <a:pt x="9" y="38"/>
                  </a:lnTo>
                  <a:lnTo>
                    <a:pt x="6" y="35"/>
                  </a:lnTo>
                  <a:lnTo>
                    <a:pt x="3" y="32"/>
                  </a:lnTo>
                  <a:lnTo>
                    <a:pt x="0" y="29"/>
                  </a:lnTo>
                  <a:lnTo>
                    <a:pt x="0" y="26"/>
                  </a:lnTo>
                  <a:lnTo>
                    <a:pt x="0" y="22"/>
                  </a:lnTo>
                  <a:lnTo>
                    <a:pt x="0" y="16"/>
                  </a:lnTo>
                  <a:lnTo>
                    <a:pt x="0" y="13"/>
                  </a:lnTo>
                  <a:lnTo>
                    <a:pt x="3" y="10"/>
                  </a:lnTo>
                  <a:lnTo>
                    <a:pt x="6" y="6"/>
                  </a:lnTo>
                  <a:lnTo>
                    <a:pt x="9"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163" name="Freeform 595"/>
            <p:cNvSpPr>
              <a:spLocks/>
            </p:cNvSpPr>
            <p:nvPr/>
          </p:nvSpPr>
          <p:spPr bwMode="auto">
            <a:xfrm>
              <a:off x="1959" y="3292"/>
              <a:ext cx="57" cy="59"/>
            </a:xfrm>
            <a:custGeom>
              <a:avLst/>
              <a:gdLst>
                <a:gd name="T0" fmla="*/ 22 w 42"/>
                <a:gd name="T1" fmla="*/ 0 h 42"/>
                <a:gd name="T2" fmla="*/ 26 w 42"/>
                <a:gd name="T3" fmla="*/ 0 h 42"/>
                <a:gd name="T4" fmla="*/ 29 w 42"/>
                <a:gd name="T5" fmla="*/ 0 h 42"/>
                <a:gd name="T6" fmla="*/ 32 w 42"/>
                <a:gd name="T7" fmla="*/ 3 h 42"/>
                <a:gd name="T8" fmla="*/ 35 w 42"/>
                <a:gd name="T9" fmla="*/ 6 h 42"/>
                <a:gd name="T10" fmla="*/ 38 w 42"/>
                <a:gd name="T11" fmla="*/ 10 h 42"/>
                <a:gd name="T12" fmla="*/ 42 w 42"/>
                <a:gd name="T13" fmla="*/ 13 h 42"/>
                <a:gd name="T14" fmla="*/ 42 w 42"/>
                <a:gd name="T15" fmla="*/ 16 h 42"/>
                <a:gd name="T16" fmla="*/ 42 w 42"/>
                <a:gd name="T17" fmla="*/ 22 h 42"/>
                <a:gd name="T18" fmla="*/ 42 w 42"/>
                <a:gd name="T19" fmla="*/ 26 h 42"/>
                <a:gd name="T20" fmla="*/ 42 w 42"/>
                <a:gd name="T21" fmla="*/ 29 h 42"/>
                <a:gd name="T22" fmla="*/ 38 w 42"/>
                <a:gd name="T23" fmla="*/ 32 h 42"/>
                <a:gd name="T24" fmla="*/ 35 w 42"/>
                <a:gd name="T25" fmla="*/ 35 h 42"/>
                <a:gd name="T26" fmla="*/ 32 w 42"/>
                <a:gd name="T27" fmla="*/ 38 h 42"/>
                <a:gd name="T28" fmla="*/ 29 w 42"/>
                <a:gd name="T29" fmla="*/ 42 h 42"/>
                <a:gd name="T30" fmla="*/ 26 w 42"/>
                <a:gd name="T31" fmla="*/ 42 h 42"/>
                <a:gd name="T32" fmla="*/ 22 w 42"/>
                <a:gd name="T33" fmla="*/ 42 h 42"/>
                <a:gd name="T34" fmla="*/ 16 w 42"/>
                <a:gd name="T35" fmla="*/ 42 h 42"/>
                <a:gd name="T36" fmla="*/ 13 w 42"/>
                <a:gd name="T37" fmla="*/ 42 h 42"/>
                <a:gd name="T38" fmla="*/ 9 w 42"/>
                <a:gd name="T39" fmla="*/ 38 h 42"/>
                <a:gd name="T40" fmla="*/ 6 w 42"/>
                <a:gd name="T41" fmla="*/ 35 h 42"/>
                <a:gd name="T42" fmla="*/ 3 w 42"/>
                <a:gd name="T43" fmla="*/ 32 h 42"/>
                <a:gd name="T44" fmla="*/ 0 w 42"/>
                <a:gd name="T45" fmla="*/ 29 h 42"/>
                <a:gd name="T46" fmla="*/ 0 w 42"/>
                <a:gd name="T47" fmla="*/ 26 h 42"/>
                <a:gd name="T48" fmla="*/ 0 w 42"/>
                <a:gd name="T49" fmla="*/ 22 h 42"/>
                <a:gd name="T50" fmla="*/ 0 w 42"/>
                <a:gd name="T51" fmla="*/ 16 h 42"/>
                <a:gd name="T52" fmla="*/ 0 w 42"/>
                <a:gd name="T53" fmla="*/ 13 h 42"/>
                <a:gd name="T54" fmla="*/ 3 w 42"/>
                <a:gd name="T55" fmla="*/ 10 h 42"/>
                <a:gd name="T56" fmla="*/ 6 w 42"/>
                <a:gd name="T57" fmla="*/ 6 h 42"/>
                <a:gd name="T58" fmla="*/ 9 w 42"/>
                <a:gd name="T59" fmla="*/ 3 h 42"/>
                <a:gd name="T60" fmla="*/ 13 w 42"/>
                <a:gd name="T61" fmla="*/ 0 h 42"/>
                <a:gd name="T62" fmla="*/ 16 w 42"/>
                <a:gd name="T63" fmla="*/ 0 h 42"/>
                <a:gd name="T64" fmla="*/ 22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2" y="0"/>
                  </a:moveTo>
                  <a:lnTo>
                    <a:pt x="26" y="0"/>
                  </a:lnTo>
                  <a:lnTo>
                    <a:pt x="29" y="0"/>
                  </a:lnTo>
                  <a:lnTo>
                    <a:pt x="32" y="3"/>
                  </a:lnTo>
                  <a:lnTo>
                    <a:pt x="35" y="6"/>
                  </a:lnTo>
                  <a:lnTo>
                    <a:pt x="38" y="10"/>
                  </a:lnTo>
                  <a:lnTo>
                    <a:pt x="42" y="13"/>
                  </a:lnTo>
                  <a:lnTo>
                    <a:pt x="42" y="16"/>
                  </a:lnTo>
                  <a:lnTo>
                    <a:pt x="42" y="22"/>
                  </a:lnTo>
                  <a:lnTo>
                    <a:pt x="42" y="26"/>
                  </a:lnTo>
                  <a:lnTo>
                    <a:pt x="42" y="29"/>
                  </a:lnTo>
                  <a:lnTo>
                    <a:pt x="38" y="32"/>
                  </a:lnTo>
                  <a:lnTo>
                    <a:pt x="35" y="35"/>
                  </a:lnTo>
                  <a:lnTo>
                    <a:pt x="32" y="38"/>
                  </a:lnTo>
                  <a:lnTo>
                    <a:pt x="29" y="42"/>
                  </a:lnTo>
                  <a:lnTo>
                    <a:pt x="26" y="42"/>
                  </a:lnTo>
                  <a:lnTo>
                    <a:pt x="22" y="42"/>
                  </a:lnTo>
                  <a:lnTo>
                    <a:pt x="16" y="42"/>
                  </a:lnTo>
                  <a:lnTo>
                    <a:pt x="13" y="42"/>
                  </a:lnTo>
                  <a:lnTo>
                    <a:pt x="9" y="38"/>
                  </a:lnTo>
                  <a:lnTo>
                    <a:pt x="6" y="35"/>
                  </a:lnTo>
                  <a:lnTo>
                    <a:pt x="3" y="32"/>
                  </a:lnTo>
                  <a:lnTo>
                    <a:pt x="0" y="29"/>
                  </a:lnTo>
                  <a:lnTo>
                    <a:pt x="0" y="26"/>
                  </a:lnTo>
                  <a:lnTo>
                    <a:pt x="0" y="22"/>
                  </a:lnTo>
                  <a:lnTo>
                    <a:pt x="0" y="16"/>
                  </a:lnTo>
                  <a:lnTo>
                    <a:pt x="0" y="13"/>
                  </a:lnTo>
                  <a:lnTo>
                    <a:pt x="3" y="10"/>
                  </a:lnTo>
                  <a:lnTo>
                    <a:pt x="6" y="6"/>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164" name="Freeform 596"/>
            <p:cNvSpPr>
              <a:spLocks/>
            </p:cNvSpPr>
            <p:nvPr/>
          </p:nvSpPr>
          <p:spPr bwMode="auto">
            <a:xfrm>
              <a:off x="1959" y="3301"/>
              <a:ext cx="57" cy="58"/>
            </a:xfrm>
            <a:custGeom>
              <a:avLst/>
              <a:gdLst>
                <a:gd name="T0" fmla="*/ 22 w 42"/>
                <a:gd name="T1" fmla="*/ 0 h 42"/>
                <a:gd name="T2" fmla="*/ 26 w 42"/>
                <a:gd name="T3" fmla="*/ 0 h 42"/>
                <a:gd name="T4" fmla="*/ 29 w 42"/>
                <a:gd name="T5" fmla="*/ 0 h 42"/>
                <a:gd name="T6" fmla="*/ 32 w 42"/>
                <a:gd name="T7" fmla="*/ 4 h 42"/>
                <a:gd name="T8" fmla="*/ 35 w 42"/>
                <a:gd name="T9" fmla="*/ 7 h 42"/>
                <a:gd name="T10" fmla="*/ 38 w 42"/>
                <a:gd name="T11" fmla="*/ 10 h 42"/>
                <a:gd name="T12" fmla="*/ 42 w 42"/>
                <a:gd name="T13" fmla="*/ 13 h 42"/>
                <a:gd name="T14" fmla="*/ 42 w 42"/>
                <a:gd name="T15" fmla="*/ 16 h 42"/>
                <a:gd name="T16" fmla="*/ 42 w 42"/>
                <a:gd name="T17" fmla="*/ 20 h 42"/>
                <a:gd name="T18" fmla="*/ 42 w 42"/>
                <a:gd name="T19" fmla="*/ 26 h 42"/>
                <a:gd name="T20" fmla="*/ 42 w 42"/>
                <a:gd name="T21" fmla="*/ 29 h 42"/>
                <a:gd name="T22" fmla="*/ 38 w 42"/>
                <a:gd name="T23" fmla="*/ 32 h 42"/>
                <a:gd name="T24" fmla="*/ 35 w 42"/>
                <a:gd name="T25" fmla="*/ 36 h 42"/>
                <a:gd name="T26" fmla="*/ 32 w 42"/>
                <a:gd name="T27" fmla="*/ 39 h 42"/>
                <a:gd name="T28" fmla="*/ 29 w 42"/>
                <a:gd name="T29" fmla="*/ 42 h 42"/>
                <a:gd name="T30" fmla="*/ 26 w 42"/>
                <a:gd name="T31" fmla="*/ 42 h 42"/>
                <a:gd name="T32" fmla="*/ 22 w 42"/>
                <a:gd name="T33" fmla="*/ 42 h 42"/>
                <a:gd name="T34" fmla="*/ 16 w 42"/>
                <a:gd name="T35" fmla="*/ 42 h 42"/>
                <a:gd name="T36" fmla="*/ 13 w 42"/>
                <a:gd name="T37" fmla="*/ 42 h 42"/>
                <a:gd name="T38" fmla="*/ 9 w 42"/>
                <a:gd name="T39" fmla="*/ 39 h 42"/>
                <a:gd name="T40" fmla="*/ 6 w 42"/>
                <a:gd name="T41" fmla="*/ 36 h 42"/>
                <a:gd name="T42" fmla="*/ 3 w 42"/>
                <a:gd name="T43" fmla="*/ 32 h 42"/>
                <a:gd name="T44" fmla="*/ 0 w 42"/>
                <a:gd name="T45" fmla="*/ 29 h 42"/>
                <a:gd name="T46" fmla="*/ 0 w 42"/>
                <a:gd name="T47" fmla="*/ 26 h 42"/>
                <a:gd name="T48" fmla="*/ 0 w 42"/>
                <a:gd name="T49" fmla="*/ 20 h 42"/>
                <a:gd name="T50" fmla="*/ 0 w 42"/>
                <a:gd name="T51" fmla="*/ 16 h 42"/>
                <a:gd name="T52" fmla="*/ 0 w 42"/>
                <a:gd name="T53" fmla="*/ 13 h 42"/>
                <a:gd name="T54" fmla="*/ 3 w 42"/>
                <a:gd name="T55" fmla="*/ 10 h 42"/>
                <a:gd name="T56" fmla="*/ 6 w 42"/>
                <a:gd name="T57" fmla="*/ 7 h 42"/>
                <a:gd name="T58" fmla="*/ 9 w 42"/>
                <a:gd name="T59" fmla="*/ 4 h 42"/>
                <a:gd name="T60" fmla="*/ 13 w 42"/>
                <a:gd name="T61" fmla="*/ 0 h 42"/>
                <a:gd name="T62" fmla="*/ 16 w 42"/>
                <a:gd name="T63" fmla="*/ 0 h 42"/>
                <a:gd name="T64" fmla="*/ 22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2" y="0"/>
                  </a:moveTo>
                  <a:lnTo>
                    <a:pt x="26" y="0"/>
                  </a:lnTo>
                  <a:lnTo>
                    <a:pt x="29" y="0"/>
                  </a:lnTo>
                  <a:lnTo>
                    <a:pt x="32" y="4"/>
                  </a:lnTo>
                  <a:lnTo>
                    <a:pt x="35" y="7"/>
                  </a:lnTo>
                  <a:lnTo>
                    <a:pt x="38" y="10"/>
                  </a:lnTo>
                  <a:lnTo>
                    <a:pt x="42" y="13"/>
                  </a:lnTo>
                  <a:lnTo>
                    <a:pt x="42" y="16"/>
                  </a:lnTo>
                  <a:lnTo>
                    <a:pt x="42" y="20"/>
                  </a:lnTo>
                  <a:lnTo>
                    <a:pt x="42" y="26"/>
                  </a:lnTo>
                  <a:lnTo>
                    <a:pt x="42" y="29"/>
                  </a:lnTo>
                  <a:lnTo>
                    <a:pt x="38" y="32"/>
                  </a:lnTo>
                  <a:lnTo>
                    <a:pt x="35" y="36"/>
                  </a:lnTo>
                  <a:lnTo>
                    <a:pt x="32" y="39"/>
                  </a:lnTo>
                  <a:lnTo>
                    <a:pt x="29" y="42"/>
                  </a:lnTo>
                  <a:lnTo>
                    <a:pt x="26" y="42"/>
                  </a:lnTo>
                  <a:lnTo>
                    <a:pt x="22" y="42"/>
                  </a:lnTo>
                  <a:lnTo>
                    <a:pt x="16" y="42"/>
                  </a:lnTo>
                  <a:lnTo>
                    <a:pt x="13" y="42"/>
                  </a:lnTo>
                  <a:lnTo>
                    <a:pt x="9" y="39"/>
                  </a:lnTo>
                  <a:lnTo>
                    <a:pt x="6" y="36"/>
                  </a:lnTo>
                  <a:lnTo>
                    <a:pt x="3" y="32"/>
                  </a:lnTo>
                  <a:lnTo>
                    <a:pt x="0" y="29"/>
                  </a:lnTo>
                  <a:lnTo>
                    <a:pt x="0" y="26"/>
                  </a:lnTo>
                  <a:lnTo>
                    <a:pt x="0" y="20"/>
                  </a:lnTo>
                  <a:lnTo>
                    <a:pt x="0" y="16"/>
                  </a:lnTo>
                  <a:lnTo>
                    <a:pt x="0" y="13"/>
                  </a:lnTo>
                  <a:lnTo>
                    <a:pt x="3" y="10"/>
                  </a:lnTo>
                  <a:lnTo>
                    <a:pt x="6" y="7"/>
                  </a:lnTo>
                  <a:lnTo>
                    <a:pt x="9" y="4"/>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165" name="Freeform 597"/>
            <p:cNvSpPr>
              <a:spLocks/>
            </p:cNvSpPr>
            <p:nvPr/>
          </p:nvSpPr>
          <p:spPr bwMode="auto">
            <a:xfrm>
              <a:off x="1959" y="3301"/>
              <a:ext cx="57" cy="58"/>
            </a:xfrm>
            <a:custGeom>
              <a:avLst/>
              <a:gdLst>
                <a:gd name="T0" fmla="*/ 22 w 42"/>
                <a:gd name="T1" fmla="*/ 0 h 42"/>
                <a:gd name="T2" fmla="*/ 26 w 42"/>
                <a:gd name="T3" fmla="*/ 0 h 42"/>
                <a:gd name="T4" fmla="*/ 29 w 42"/>
                <a:gd name="T5" fmla="*/ 0 h 42"/>
                <a:gd name="T6" fmla="*/ 32 w 42"/>
                <a:gd name="T7" fmla="*/ 4 h 42"/>
                <a:gd name="T8" fmla="*/ 35 w 42"/>
                <a:gd name="T9" fmla="*/ 7 h 42"/>
                <a:gd name="T10" fmla="*/ 38 w 42"/>
                <a:gd name="T11" fmla="*/ 10 h 42"/>
                <a:gd name="T12" fmla="*/ 42 w 42"/>
                <a:gd name="T13" fmla="*/ 13 h 42"/>
                <a:gd name="T14" fmla="*/ 42 w 42"/>
                <a:gd name="T15" fmla="*/ 16 h 42"/>
                <a:gd name="T16" fmla="*/ 42 w 42"/>
                <a:gd name="T17" fmla="*/ 20 h 42"/>
                <a:gd name="T18" fmla="*/ 42 w 42"/>
                <a:gd name="T19" fmla="*/ 26 h 42"/>
                <a:gd name="T20" fmla="*/ 42 w 42"/>
                <a:gd name="T21" fmla="*/ 29 h 42"/>
                <a:gd name="T22" fmla="*/ 38 w 42"/>
                <a:gd name="T23" fmla="*/ 32 h 42"/>
                <a:gd name="T24" fmla="*/ 35 w 42"/>
                <a:gd name="T25" fmla="*/ 36 h 42"/>
                <a:gd name="T26" fmla="*/ 32 w 42"/>
                <a:gd name="T27" fmla="*/ 39 h 42"/>
                <a:gd name="T28" fmla="*/ 29 w 42"/>
                <a:gd name="T29" fmla="*/ 42 h 42"/>
                <a:gd name="T30" fmla="*/ 26 w 42"/>
                <a:gd name="T31" fmla="*/ 42 h 42"/>
                <a:gd name="T32" fmla="*/ 22 w 42"/>
                <a:gd name="T33" fmla="*/ 42 h 42"/>
                <a:gd name="T34" fmla="*/ 16 w 42"/>
                <a:gd name="T35" fmla="*/ 42 h 42"/>
                <a:gd name="T36" fmla="*/ 13 w 42"/>
                <a:gd name="T37" fmla="*/ 42 h 42"/>
                <a:gd name="T38" fmla="*/ 9 w 42"/>
                <a:gd name="T39" fmla="*/ 39 h 42"/>
                <a:gd name="T40" fmla="*/ 6 w 42"/>
                <a:gd name="T41" fmla="*/ 36 h 42"/>
                <a:gd name="T42" fmla="*/ 3 w 42"/>
                <a:gd name="T43" fmla="*/ 32 h 42"/>
                <a:gd name="T44" fmla="*/ 0 w 42"/>
                <a:gd name="T45" fmla="*/ 29 h 42"/>
                <a:gd name="T46" fmla="*/ 0 w 42"/>
                <a:gd name="T47" fmla="*/ 26 h 42"/>
                <a:gd name="T48" fmla="*/ 0 w 42"/>
                <a:gd name="T49" fmla="*/ 20 h 42"/>
                <a:gd name="T50" fmla="*/ 0 w 42"/>
                <a:gd name="T51" fmla="*/ 16 h 42"/>
                <a:gd name="T52" fmla="*/ 0 w 42"/>
                <a:gd name="T53" fmla="*/ 13 h 42"/>
                <a:gd name="T54" fmla="*/ 3 w 42"/>
                <a:gd name="T55" fmla="*/ 10 h 42"/>
                <a:gd name="T56" fmla="*/ 6 w 42"/>
                <a:gd name="T57" fmla="*/ 7 h 42"/>
                <a:gd name="T58" fmla="*/ 9 w 42"/>
                <a:gd name="T59" fmla="*/ 4 h 42"/>
                <a:gd name="T60" fmla="*/ 13 w 42"/>
                <a:gd name="T61" fmla="*/ 0 h 42"/>
                <a:gd name="T62" fmla="*/ 16 w 42"/>
                <a:gd name="T63" fmla="*/ 0 h 42"/>
                <a:gd name="T64" fmla="*/ 22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2" y="0"/>
                  </a:moveTo>
                  <a:lnTo>
                    <a:pt x="26" y="0"/>
                  </a:lnTo>
                  <a:lnTo>
                    <a:pt x="29" y="0"/>
                  </a:lnTo>
                  <a:lnTo>
                    <a:pt x="32" y="4"/>
                  </a:lnTo>
                  <a:lnTo>
                    <a:pt x="35" y="7"/>
                  </a:lnTo>
                  <a:lnTo>
                    <a:pt x="38" y="10"/>
                  </a:lnTo>
                  <a:lnTo>
                    <a:pt x="42" y="13"/>
                  </a:lnTo>
                  <a:lnTo>
                    <a:pt x="42" y="16"/>
                  </a:lnTo>
                  <a:lnTo>
                    <a:pt x="42" y="20"/>
                  </a:lnTo>
                  <a:lnTo>
                    <a:pt x="42" y="26"/>
                  </a:lnTo>
                  <a:lnTo>
                    <a:pt x="42" y="29"/>
                  </a:lnTo>
                  <a:lnTo>
                    <a:pt x="38" y="32"/>
                  </a:lnTo>
                  <a:lnTo>
                    <a:pt x="35" y="36"/>
                  </a:lnTo>
                  <a:lnTo>
                    <a:pt x="32" y="39"/>
                  </a:lnTo>
                  <a:lnTo>
                    <a:pt x="29" y="42"/>
                  </a:lnTo>
                  <a:lnTo>
                    <a:pt x="26" y="42"/>
                  </a:lnTo>
                  <a:lnTo>
                    <a:pt x="22" y="42"/>
                  </a:lnTo>
                  <a:lnTo>
                    <a:pt x="16" y="42"/>
                  </a:lnTo>
                  <a:lnTo>
                    <a:pt x="13" y="42"/>
                  </a:lnTo>
                  <a:lnTo>
                    <a:pt x="9" y="39"/>
                  </a:lnTo>
                  <a:lnTo>
                    <a:pt x="6" y="36"/>
                  </a:lnTo>
                  <a:lnTo>
                    <a:pt x="3" y="32"/>
                  </a:lnTo>
                  <a:lnTo>
                    <a:pt x="0" y="29"/>
                  </a:lnTo>
                  <a:lnTo>
                    <a:pt x="0" y="26"/>
                  </a:lnTo>
                  <a:lnTo>
                    <a:pt x="0" y="20"/>
                  </a:lnTo>
                  <a:lnTo>
                    <a:pt x="0" y="16"/>
                  </a:lnTo>
                  <a:lnTo>
                    <a:pt x="0" y="13"/>
                  </a:lnTo>
                  <a:lnTo>
                    <a:pt x="3" y="10"/>
                  </a:lnTo>
                  <a:lnTo>
                    <a:pt x="6" y="7"/>
                  </a:lnTo>
                  <a:lnTo>
                    <a:pt x="9" y="4"/>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166" name="Freeform 598"/>
            <p:cNvSpPr>
              <a:spLocks/>
            </p:cNvSpPr>
            <p:nvPr/>
          </p:nvSpPr>
          <p:spPr bwMode="auto">
            <a:xfrm>
              <a:off x="1892" y="3040"/>
              <a:ext cx="63" cy="59"/>
            </a:xfrm>
            <a:custGeom>
              <a:avLst/>
              <a:gdLst>
                <a:gd name="T0" fmla="*/ 23 w 46"/>
                <a:gd name="T1" fmla="*/ 0 h 42"/>
                <a:gd name="T2" fmla="*/ 29 w 46"/>
                <a:gd name="T3" fmla="*/ 0 h 42"/>
                <a:gd name="T4" fmla="*/ 33 w 46"/>
                <a:gd name="T5" fmla="*/ 0 h 42"/>
                <a:gd name="T6" fmla="*/ 36 w 46"/>
                <a:gd name="T7" fmla="*/ 3 h 42"/>
                <a:gd name="T8" fmla="*/ 39 w 46"/>
                <a:gd name="T9" fmla="*/ 6 h 42"/>
                <a:gd name="T10" fmla="*/ 42 w 46"/>
                <a:gd name="T11" fmla="*/ 9 h 42"/>
                <a:gd name="T12" fmla="*/ 46 w 46"/>
                <a:gd name="T13" fmla="*/ 13 h 42"/>
                <a:gd name="T14" fmla="*/ 46 w 46"/>
                <a:gd name="T15" fmla="*/ 16 h 42"/>
                <a:gd name="T16" fmla="*/ 46 w 46"/>
                <a:gd name="T17" fmla="*/ 19 h 42"/>
                <a:gd name="T18" fmla="*/ 46 w 46"/>
                <a:gd name="T19" fmla="*/ 25 h 42"/>
                <a:gd name="T20" fmla="*/ 46 w 46"/>
                <a:gd name="T21" fmla="*/ 29 h 42"/>
                <a:gd name="T22" fmla="*/ 42 w 46"/>
                <a:gd name="T23" fmla="*/ 32 h 42"/>
                <a:gd name="T24" fmla="*/ 39 w 46"/>
                <a:gd name="T25" fmla="*/ 35 h 42"/>
                <a:gd name="T26" fmla="*/ 36 w 46"/>
                <a:gd name="T27" fmla="*/ 38 h 42"/>
                <a:gd name="T28" fmla="*/ 33 w 46"/>
                <a:gd name="T29" fmla="*/ 42 h 42"/>
                <a:gd name="T30" fmla="*/ 29 w 46"/>
                <a:gd name="T31" fmla="*/ 42 h 42"/>
                <a:gd name="T32" fmla="*/ 23 w 46"/>
                <a:gd name="T33" fmla="*/ 42 h 42"/>
                <a:gd name="T34" fmla="*/ 20 w 46"/>
                <a:gd name="T35" fmla="*/ 42 h 42"/>
                <a:gd name="T36" fmla="*/ 17 w 46"/>
                <a:gd name="T37" fmla="*/ 42 h 42"/>
                <a:gd name="T38" fmla="*/ 13 w 46"/>
                <a:gd name="T39" fmla="*/ 38 h 42"/>
                <a:gd name="T40" fmla="*/ 7 w 46"/>
                <a:gd name="T41" fmla="*/ 35 h 42"/>
                <a:gd name="T42" fmla="*/ 7 w 46"/>
                <a:gd name="T43" fmla="*/ 32 h 42"/>
                <a:gd name="T44" fmla="*/ 4 w 46"/>
                <a:gd name="T45" fmla="*/ 29 h 42"/>
                <a:gd name="T46" fmla="*/ 4 w 46"/>
                <a:gd name="T47" fmla="*/ 25 h 42"/>
                <a:gd name="T48" fmla="*/ 0 w 46"/>
                <a:gd name="T49" fmla="*/ 19 h 42"/>
                <a:gd name="T50" fmla="*/ 4 w 46"/>
                <a:gd name="T51" fmla="*/ 16 h 42"/>
                <a:gd name="T52" fmla="*/ 4 w 46"/>
                <a:gd name="T53" fmla="*/ 13 h 42"/>
                <a:gd name="T54" fmla="*/ 7 w 46"/>
                <a:gd name="T55" fmla="*/ 9 h 42"/>
                <a:gd name="T56" fmla="*/ 7 w 46"/>
                <a:gd name="T57" fmla="*/ 6 h 42"/>
                <a:gd name="T58" fmla="*/ 13 w 46"/>
                <a:gd name="T59" fmla="*/ 3 h 42"/>
                <a:gd name="T60" fmla="*/ 17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9" y="0"/>
                  </a:lnTo>
                  <a:lnTo>
                    <a:pt x="33" y="0"/>
                  </a:lnTo>
                  <a:lnTo>
                    <a:pt x="36" y="3"/>
                  </a:lnTo>
                  <a:lnTo>
                    <a:pt x="39" y="6"/>
                  </a:lnTo>
                  <a:lnTo>
                    <a:pt x="42" y="9"/>
                  </a:lnTo>
                  <a:lnTo>
                    <a:pt x="46" y="13"/>
                  </a:lnTo>
                  <a:lnTo>
                    <a:pt x="46" y="16"/>
                  </a:lnTo>
                  <a:lnTo>
                    <a:pt x="46" y="19"/>
                  </a:lnTo>
                  <a:lnTo>
                    <a:pt x="46" y="25"/>
                  </a:lnTo>
                  <a:lnTo>
                    <a:pt x="46" y="29"/>
                  </a:lnTo>
                  <a:lnTo>
                    <a:pt x="42" y="32"/>
                  </a:lnTo>
                  <a:lnTo>
                    <a:pt x="39" y="35"/>
                  </a:lnTo>
                  <a:lnTo>
                    <a:pt x="36" y="38"/>
                  </a:lnTo>
                  <a:lnTo>
                    <a:pt x="33" y="42"/>
                  </a:lnTo>
                  <a:lnTo>
                    <a:pt x="29" y="42"/>
                  </a:lnTo>
                  <a:lnTo>
                    <a:pt x="23" y="42"/>
                  </a:lnTo>
                  <a:lnTo>
                    <a:pt x="20" y="42"/>
                  </a:lnTo>
                  <a:lnTo>
                    <a:pt x="17" y="42"/>
                  </a:lnTo>
                  <a:lnTo>
                    <a:pt x="13" y="38"/>
                  </a:lnTo>
                  <a:lnTo>
                    <a:pt x="7" y="35"/>
                  </a:lnTo>
                  <a:lnTo>
                    <a:pt x="7" y="32"/>
                  </a:lnTo>
                  <a:lnTo>
                    <a:pt x="4" y="29"/>
                  </a:lnTo>
                  <a:lnTo>
                    <a:pt x="4" y="25"/>
                  </a:lnTo>
                  <a:lnTo>
                    <a:pt x="0" y="19"/>
                  </a:lnTo>
                  <a:lnTo>
                    <a:pt x="4" y="16"/>
                  </a:lnTo>
                  <a:lnTo>
                    <a:pt x="4" y="13"/>
                  </a:lnTo>
                  <a:lnTo>
                    <a:pt x="7" y="9"/>
                  </a:lnTo>
                  <a:lnTo>
                    <a:pt x="7" y="6"/>
                  </a:lnTo>
                  <a:lnTo>
                    <a:pt x="13" y="3"/>
                  </a:lnTo>
                  <a:lnTo>
                    <a:pt x="17" y="0"/>
                  </a:lnTo>
                  <a:lnTo>
                    <a:pt x="20" y="0"/>
                  </a:lnTo>
                  <a:lnTo>
                    <a:pt x="23" y="0"/>
                  </a:lnTo>
                  <a:close/>
                </a:path>
              </a:pathLst>
            </a:custGeom>
            <a:solidFill>
              <a:srgbClr val="FF0000"/>
            </a:solidFill>
            <a:ln w="9525">
              <a:noFill/>
              <a:round/>
              <a:headEnd/>
              <a:tailEnd/>
            </a:ln>
          </p:spPr>
          <p:txBody>
            <a:bodyPr/>
            <a:lstStyle/>
            <a:p>
              <a:endParaRPr lang="en-US"/>
            </a:p>
          </p:txBody>
        </p:sp>
        <p:sp>
          <p:nvSpPr>
            <p:cNvPr id="32167" name="Freeform 599"/>
            <p:cNvSpPr>
              <a:spLocks/>
            </p:cNvSpPr>
            <p:nvPr/>
          </p:nvSpPr>
          <p:spPr bwMode="auto">
            <a:xfrm>
              <a:off x="1892" y="3040"/>
              <a:ext cx="63" cy="59"/>
            </a:xfrm>
            <a:custGeom>
              <a:avLst/>
              <a:gdLst>
                <a:gd name="T0" fmla="*/ 23 w 46"/>
                <a:gd name="T1" fmla="*/ 0 h 42"/>
                <a:gd name="T2" fmla="*/ 29 w 46"/>
                <a:gd name="T3" fmla="*/ 0 h 42"/>
                <a:gd name="T4" fmla="*/ 33 w 46"/>
                <a:gd name="T5" fmla="*/ 0 h 42"/>
                <a:gd name="T6" fmla="*/ 36 w 46"/>
                <a:gd name="T7" fmla="*/ 3 h 42"/>
                <a:gd name="T8" fmla="*/ 39 w 46"/>
                <a:gd name="T9" fmla="*/ 6 h 42"/>
                <a:gd name="T10" fmla="*/ 42 w 46"/>
                <a:gd name="T11" fmla="*/ 9 h 42"/>
                <a:gd name="T12" fmla="*/ 46 w 46"/>
                <a:gd name="T13" fmla="*/ 13 h 42"/>
                <a:gd name="T14" fmla="*/ 46 w 46"/>
                <a:gd name="T15" fmla="*/ 16 h 42"/>
                <a:gd name="T16" fmla="*/ 46 w 46"/>
                <a:gd name="T17" fmla="*/ 19 h 42"/>
                <a:gd name="T18" fmla="*/ 46 w 46"/>
                <a:gd name="T19" fmla="*/ 25 h 42"/>
                <a:gd name="T20" fmla="*/ 46 w 46"/>
                <a:gd name="T21" fmla="*/ 29 h 42"/>
                <a:gd name="T22" fmla="*/ 42 w 46"/>
                <a:gd name="T23" fmla="*/ 32 h 42"/>
                <a:gd name="T24" fmla="*/ 39 w 46"/>
                <a:gd name="T25" fmla="*/ 35 h 42"/>
                <a:gd name="T26" fmla="*/ 36 w 46"/>
                <a:gd name="T27" fmla="*/ 38 h 42"/>
                <a:gd name="T28" fmla="*/ 33 w 46"/>
                <a:gd name="T29" fmla="*/ 42 h 42"/>
                <a:gd name="T30" fmla="*/ 29 w 46"/>
                <a:gd name="T31" fmla="*/ 42 h 42"/>
                <a:gd name="T32" fmla="*/ 23 w 46"/>
                <a:gd name="T33" fmla="*/ 42 h 42"/>
                <a:gd name="T34" fmla="*/ 20 w 46"/>
                <a:gd name="T35" fmla="*/ 42 h 42"/>
                <a:gd name="T36" fmla="*/ 17 w 46"/>
                <a:gd name="T37" fmla="*/ 42 h 42"/>
                <a:gd name="T38" fmla="*/ 13 w 46"/>
                <a:gd name="T39" fmla="*/ 38 h 42"/>
                <a:gd name="T40" fmla="*/ 7 w 46"/>
                <a:gd name="T41" fmla="*/ 35 h 42"/>
                <a:gd name="T42" fmla="*/ 7 w 46"/>
                <a:gd name="T43" fmla="*/ 32 h 42"/>
                <a:gd name="T44" fmla="*/ 4 w 46"/>
                <a:gd name="T45" fmla="*/ 29 h 42"/>
                <a:gd name="T46" fmla="*/ 4 w 46"/>
                <a:gd name="T47" fmla="*/ 25 h 42"/>
                <a:gd name="T48" fmla="*/ 0 w 46"/>
                <a:gd name="T49" fmla="*/ 19 h 42"/>
                <a:gd name="T50" fmla="*/ 4 w 46"/>
                <a:gd name="T51" fmla="*/ 16 h 42"/>
                <a:gd name="T52" fmla="*/ 4 w 46"/>
                <a:gd name="T53" fmla="*/ 13 h 42"/>
                <a:gd name="T54" fmla="*/ 7 w 46"/>
                <a:gd name="T55" fmla="*/ 9 h 42"/>
                <a:gd name="T56" fmla="*/ 7 w 46"/>
                <a:gd name="T57" fmla="*/ 6 h 42"/>
                <a:gd name="T58" fmla="*/ 13 w 46"/>
                <a:gd name="T59" fmla="*/ 3 h 42"/>
                <a:gd name="T60" fmla="*/ 17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9" y="0"/>
                  </a:lnTo>
                  <a:lnTo>
                    <a:pt x="33" y="0"/>
                  </a:lnTo>
                  <a:lnTo>
                    <a:pt x="36" y="3"/>
                  </a:lnTo>
                  <a:lnTo>
                    <a:pt x="39" y="6"/>
                  </a:lnTo>
                  <a:lnTo>
                    <a:pt x="42" y="9"/>
                  </a:lnTo>
                  <a:lnTo>
                    <a:pt x="46" y="13"/>
                  </a:lnTo>
                  <a:lnTo>
                    <a:pt x="46" y="16"/>
                  </a:lnTo>
                  <a:lnTo>
                    <a:pt x="46" y="19"/>
                  </a:lnTo>
                  <a:lnTo>
                    <a:pt x="46" y="25"/>
                  </a:lnTo>
                  <a:lnTo>
                    <a:pt x="46" y="29"/>
                  </a:lnTo>
                  <a:lnTo>
                    <a:pt x="42" y="32"/>
                  </a:lnTo>
                  <a:lnTo>
                    <a:pt x="39" y="35"/>
                  </a:lnTo>
                  <a:lnTo>
                    <a:pt x="36" y="38"/>
                  </a:lnTo>
                  <a:lnTo>
                    <a:pt x="33" y="42"/>
                  </a:lnTo>
                  <a:lnTo>
                    <a:pt x="29" y="42"/>
                  </a:lnTo>
                  <a:lnTo>
                    <a:pt x="23" y="42"/>
                  </a:lnTo>
                  <a:lnTo>
                    <a:pt x="20" y="42"/>
                  </a:lnTo>
                  <a:lnTo>
                    <a:pt x="17" y="42"/>
                  </a:lnTo>
                  <a:lnTo>
                    <a:pt x="13" y="38"/>
                  </a:lnTo>
                  <a:lnTo>
                    <a:pt x="7" y="35"/>
                  </a:lnTo>
                  <a:lnTo>
                    <a:pt x="7" y="32"/>
                  </a:lnTo>
                  <a:lnTo>
                    <a:pt x="4" y="29"/>
                  </a:lnTo>
                  <a:lnTo>
                    <a:pt x="4" y="25"/>
                  </a:lnTo>
                  <a:lnTo>
                    <a:pt x="0" y="19"/>
                  </a:lnTo>
                  <a:lnTo>
                    <a:pt x="4" y="16"/>
                  </a:lnTo>
                  <a:lnTo>
                    <a:pt x="4" y="13"/>
                  </a:lnTo>
                  <a:lnTo>
                    <a:pt x="7" y="9"/>
                  </a:lnTo>
                  <a:lnTo>
                    <a:pt x="7" y="6"/>
                  </a:lnTo>
                  <a:lnTo>
                    <a:pt x="13" y="3"/>
                  </a:lnTo>
                  <a:lnTo>
                    <a:pt x="17" y="0"/>
                  </a:lnTo>
                  <a:lnTo>
                    <a:pt x="20" y="0"/>
                  </a:lnTo>
                  <a:lnTo>
                    <a:pt x="23" y="0"/>
                  </a:lnTo>
                </a:path>
              </a:pathLst>
            </a:custGeom>
            <a:noFill/>
            <a:ln w="0">
              <a:solidFill>
                <a:srgbClr val="000000"/>
              </a:solidFill>
              <a:round/>
              <a:headEnd/>
              <a:tailEnd/>
            </a:ln>
          </p:spPr>
          <p:txBody>
            <a:bodyPr/>
            <a:lstStyle/>
            <a:p>
              <a:endParaRPr lang="en-US"/>
            </a:p>
          </p:txBody>
        </p:sp>
        <p:sp>
          <p:nvSpPr>
            <p:cNvPr id="32168" name="Freeform 600"/>
            <p:cNvSpPr>
              <a:spLocks/>
            </p:cNvSpPr>
            <p:nvPr/>
          </p:nvSpPr>
          <p:spPr bwMode="auto">
            <a:xfrm>
              <a:off x="1825" y="3022"/>
              <a:ext cx="62" cy="63"/>
            </a:xfrm>
            <a:custGeom>
              <a:avLst/>
              <a:gdLst>
                <a:gd name="T0" fmla="*/ 23 w 45"/>
                <a:gd name="T1" fmla="*/ 0 h 45"/>
                <a:gd name="T2" fmla="*/ 26 w 45"/>
                <a:gd name="T3" fmla="*/ 0 h 45"/>
                <a:gd name="T4" fmla="*/ 29 w 45"/>
                <a:gd name="T5" fmla="*/ 0 h 45"/>
                <a:gd name="T6" fmla="*/ 32 w 45"/>
                <a:gd name="T7" fmla="*/ 3 h 45"/>
                <a:gd name="T8" fmla="*/ 39 w 45"/>
                <a:gd name="T9" fmla="*/ 6 h 45"/>
                <a:gd name="T10" fmla="*/ 39 w 45"/>
                <a:gd name="T11" fmla="*/ 10 h 45"/>
                <a:gd name="T12" fmla="*/ 42 w 45"/>
                <a:gd name="T13" fmla="*/ 13 h 45"/>
                <a:gd name="T14" fmla="*/ 42 w 45"/>
                <a:gd name="T15" fmla="*/ 16 h 45"/>
                <a:gd name="T16" fmla="*/ 45 w 45"/>
                <a:gd name="T17" fmla="*/ 22 h 45"/>
                <a:gd name="T18" fmla="*/ 42 w 45"/>
                <a:gd name="T19" fmla="*/ 26 h 45"/>
                <a:gd name="T20" fmla="*/ 42 w 45"/>
                <a:gd name="T21" fmla="*/ 29 h 45"/>
                <a:gd name="T22" fmla="*/ 39 w 45"/>
                <a:gd name="T23" fmla="*/ 32 h 45"/>
                <a:gd name="T24" fmla="*/ 39 w 45"/>
                <a:gd name="T25" fmla="*/ 38 h 45"/>
                <a:gd name="T26" fmla="*/ 32 w 45"/>
                <a:gd name="T27" fmla="*/ 38 h 45"/>
                <a:gd name="T28" fmla="*/ 29 w 45"/>
                <a:gd name="T29" fmla="*/ 42 h 45"/>
                <a:gd name="T30" fmla="*/ 26 w 45"/>
                <a:gd name="T31" fmla="*/ 42 h 45"/>
                <a:gd name="T32" fmla="*/ 23 w 45"/>
                <a:gd name="T33" fmla="*/ 45 h 45"/>
                <a:gd name="T34" fmla="*/ 16 w 45"/>
                <a:gd name="T35" fmla="*/ 42 h 45"/>
                <a:gd name="T36" fmla="*/ 13 w 45"/>
                <a:gd name="T37" fmla="*/ 42 h 45"/>
                <a:gd name="T38" fmla="*/ 10 w 45"/>
                <a:gd name="T39" fmla="*/ 38 h 45"/>
                <a:gd name="T40" fmla="*/ 7 w 45"/>
                <a:gd name="T41" fmla="*/ 38 h 45"/>
                <a:gd name="T42" fmla="*/ 3 w 45"/>
                <a:gd name="T43" fmla="*/ 32 h 45"/>
                <a:gd name="T44" fmla="*/ 0 w 45"/>
                <a:gd name="T45" fmla="*/ 29 h 45"/>
                <a:gd name="T46" fmla="*/ 0 w 45"/>
                <a:gd name="T47" fmla="*/ 26 h 45"/>
                <a:gd name="T48" fmla="*/ 0 w 45"/>
                <a:gd name="T49" fmla="*/ 22 h 45"/>
                <a:gd name="T50" fmla="*/ 0 w 45"/>
                <a:gd name="T51" fmla="*/ 16 h 45"/>
                <a:gd name="T52" fmla="*/ 0 w 45"/>
                <a:gd name="T53" fmla="*/ 13 h 45"/>
                <a:gd name="T54" fmla="*/ 3 w 45"/>
                <a:gd name="T55" fmla="*/ 10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2" y="3"/>
                  </a:lnTo>
                  <a:lnTo>
                    <a:pt x="39" y="6"/>
                  </a:lnTo>
                  <a:lnTo>
                    <a:pt x="39" y="10"/>
                  </a:lnTo>
                  <a:lnTo>
                    <a:pt x="42" y="13"/>
                  </a:lnTo>
                  <a:lnTo>
                    <a:pt x="42" y="16"/>
                  </a:lnTo>
                  <a:lnTo>
                    <a:pt x="45" y="22"/>
                  </a:lnTo>
                  <a:lnTo>
                    <a:pt x="42" y="26"/>
                  </a:lnTo>
                  <a:lnTo>
                    <a:pt x="42" y="29"/>
                  </a:lnTo>
                  <a:lnTo>
                    <a:pt x="39" y="32"/>
                  </a:lnTo>
                  <a:lnTo>
                    <a:pt x="39" y="38"/>
                  </a:lnTo>
                  <a:lnTo>
                    <a:pt x="32" y="38"/>
                  </a:lnTo>
                  <a:lnTo>
                    <a:pt x="29" y="42"/>
                  </a:lnTo>
                  <a:lnTo>
                    <a:pt x="26" y="42"/>
                  </a:lnTo>
                  <a:lnTo>
                    <a:pt x="23" y="45"/>
                  </a:lnTo>
                  <a:lnTo>
                    <a:pt x="16" y="42"/>
                  </a:lnTo>
                  <a:lnTo>
                    <a:pt x="13" y="42"/>
                  </a:lnTo>
                  <a:lnTo>
                    <a:pt x="10" y="38"/>
                  </a:lnTo>
                  <a:lnTo>
                    <a:pt x="7" y="38"/>
                  </a:lnTo>
                  <a:lnTo>
                    <a:pt x="3" y="32"/>
                  </a:lnTo>
                  <a:lnTo>
                    <a:pt x="0" y="29"/>
                  </a:lnTo>
                  <a:lnTo>
                    <a:pt x="0" y="26"/>
                  </a:lnTo>
                  <a:lnTo>
                    <a:pt x="0" y="22"/>
                  </a:lnTo>
                  <a:lnTo>
                    <a:pt x="0" y="16"/>
                  </a:lnTo>
                  <a:lnTo>
                    <a:pt x="0" y="13"/>
                  </a:lnTo>
                  <a:lnTo>
                    <a:pt x="3" y="10"/>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169" name="Freeform 601"/>
            <p:cNvSpPr>
              <a:spLocks/>
            </p:cNvSpPr>
            <p:nvPr/>
          </p:nvSpPr>
          <p:spPr bwMode="auto">
            <a:xfrm>
              <a:off x="1825" y="3022"/>
              <a:ext cx="62" cy="63"/>
            </a:xfrm>
            <a:custGeom>
              <a:avLst/>
              <a:gdLst>
                <a:gd name="T0" fmla="*/ 23 w 45"/>
                <a:gd name="T1" fmla="*/ 0 h 45"/>
                <a:gd name="T2" fmla="*/ 26 w 45"/>
                <a:gd name="T3" fmla="*/ 0 h 45"/>
                <a:gd name="T4" fmla="*/ 29 w 45"/>
                <a:gd name="T5" fmla="*/ 0 h 45"/>
                <a:gd name="T6" fmla="*/ 32 w 45"/>
                <a:gd name="T7" fmla="*/ 3 h 45"/>
                <a:gd name="T8" fmla="*/ 39 w 45"/>
                <a:gd name="T9" fmla="*/ 6 h 45"/>
                <a:gd name="T10" fmla="*/ 39 w 45"/>
                <a:gd name="T11" fmla="*/ 10 h 45"/>
                <a:gd name="T12" fmla="*/ 42 w 45"/>
                <a:gd name="T13" fmla="*/ 13 h 45"/>
                <a:gd name="T14" fmla="*/ 42 w 45"/>
                <a:gd name="T15" fmla="*/ 16 h 45"/>
                <a:gd name="T16" fmla="*/ 45 w 45"/>
                <a:gd name="T17" fmla="*/ 22 h 45"/>
                <a:gd name="T18" fmla="*/ 42 w 45"/>
                <a:gd name="T19" fmla="*/ 26 h 45"/>
                <a:gd name="T20" fmla="*/ 42 w 45"/>
                <a:gd name="T21" fmla="*/ 29 h 45"/>
                <a:gd name="T22" fmla="*/ 39 w 45"/>
                <a:gd name="T23" fmla="*/ 32 h 45"/>
                <a:gd name="T24" fmla="*/ 39 w 45"/>
                <a:gd name="T25" fmla="*/ 38 h 45"/>
                <a:gd name="T26" fmla="*/ 32 w 45"/>
                <a:gd name="T27" fmla="*/ 38 h 45"/>
                <a:gd name="T28" fmla="*/ 29 w 45"/>
                <a:gd name="T29" fmla="*/ 42 h 45"/>
                <a:gd name="T30" fmla="*/ 26 w 45"/>
                <a:gd name="T31" fmla="*/ 42 h 45"/>
                <a:gd name="T32" fmla="*/ 23 w 45"/>
                <a:gd name="T33" fmla="*/ 45 h 45"/>
                <a:gd name="T34" fmla="*/ 16 w 45"/>
                <a:gd name="T35" fmla="*/ 42 h 45"/>
                <a:gd name="T36" fmla="*/ 13 w 45"/>
                <a:gd name="T37" fmla="*/ 42 h 45"/>
                <a:gd name="T38" fmla="*/ 10 w 45"/>
                <a:gd name="T39" fmla="*/ 38 h 45"/>
                <a:gd name="T40" fmla="*/ 7 w 45"/>
                <a:gd name="T41" fmla="*/ 38 h 45"/>
                <a:gd name="T42" fmla="*/ 3 w 45"/>
                <a:gd name="T43" fmla="*/ 32 h 45"/>
                <a:gd name="T44" fmla="*/ 0 w 45"/>
                <a:gd name="T45" fmla="*/ 29 h 45"/>
                <a:gd name="T46" fmla="*/ 0 w 45"/>
                <a:gd name="T47" fmla="*/ 26 h 45"/>
                <a:gd name="T48" fmla="*/ 0 w 45"/>
                <a:gd name="T49" fmla="*/ 22 h 45"/>
                <a:gd name="T50" fmla="*/ 0 w 45"/>
                <a:gd name="T51" fmla="*/ 16 h 45"/>
                <a:gd name="T52" fmla="*/ 0 w 45"/>
                <a:gd name="T53" fmla="*/ 13 h 45"/>
                <a:gd name="T54" fmla="*/ 3 w 45"/>
                <a:gd name="T55" fmla="*/ 10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2" y="3"/>
                  </a:lnTo>
                  <a:lnTo>
                    <a:pt x="39" y="6"/>
                  </a:lnTo>
                  <a:lnTo>
                    <a:pt x="39" y="10"/>
                  </a:lnTo>
                  <a:lnTo>
                    <a:pt x="42" y="13"/>
                  </a:lnTo>
                  <a:lnTo>
                    <a:pt x="42" y="16"/>
                  </a:lnTo>
                  <a:lnTo>
                    <a:pt x="45" y="22"/>
                  </a:lnTo>
                  <a:lnTo>
                    <a:pt x="42" y="26"/>
                  </a:lnTo>
                  <a:lnTo>
                    <a:pt x="42" y="29"/>
                  </a:lnTo>
                  <a:lnTo>
                    <a:pt x="39" y="32"/>
                  </a:lnTo>
                  <a:lnTo>
                    <a:pt x="39" y="38"/>
                  </a:lnTo>
                  <a:lnTo>
                    <a:pt x="32" y="38"/>
                  </a:lnTo>
                  <a:lnTo>
                    <a:pt x="29" y="42"/>
                  </a:lnTo>
                  <a:lnTo>
                    <a:pt x="26" y="42"/>
                  </a:lnTo>
                  <a:lnTo>
                    <a:pt x="23" y="45"/>
                  </a:lnTo>
                  <a:lnTo>
                    <a:pt x="16" y="42"/>
                  </a:lnTo>
                  <a:lnTo>
                    <a:pt x="13" y="42"/>
                  </a:lnTo>
                  <a:lnTo>
                    <a:pt x="10" y="38"/>
                  </a:lnTo>
                  <a:lnTo>
                    <a:pt x="7" y="38"/>
                  </a:lnTo>
                  <a:lnTo>
                    <a:pt x="3" y="32"/>
                  </a:lnTo>
                  <a:lnTo>
                    <a:pt x="0" y="29"/>
                  </a:lnTo>
                  <a:lnTo>
                    <a:pt x="0" y="26"/>
                  </a:lnTo>
                  <a:lnTo>
                    <a:pt x="0" y="22"/>
                  </a:lnTo>
                  <a:lnTo>
                    <a:pt x="0" y="16"/>
                  </a:lnTo>
                  <a:lnTo>
                    <a:pt x="0" y="13"/>
                  </a:lnTo>
                  <a:lnTo>
                    <a:pt x="3" y="10"/>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170" name="Freeform 602"/>
            <p:cNvSpPr>
              <a:spLocks/>
            </p:cNvSpPr>
            <p:nvPr/>
          </p:nvSpPr>
          <p:spPr bwMode="auto">
            <a:xfrm>
              <a:off x="2112" y="3140"/>
              <a:ext cx="62" cy="57"/>
            </a:xfrm>
            <a:custGeom>
              <a:avLst/>
              <a:gdLst>
                <a:gd name="T0" fmla="*/ 23 w 45"/>
                <a:gd name="T1" fmla="*/ 0 h 41"/>
                <a:gd name="T2" fmla="*/ 29 w 45"/>
                <a:gd name="T3" fmla="*/ 0 h 41"/>
                <a:gd name="T4" fmla="*/ 33 w 45"/>
                <a:gd name="T5" fmla="*/ 0 h 41"/>
                <a:gd name="T6" fmla="*/ 36 w 45"/>
                <a:gd name="T7" fmla="*/ 3 h 41"/>
                <a:gd name="T8" fmla="*/ 39 w 45"/>
                <a:gd name="T9" fmla="*/ 6 h 41"/>
                <a:gd name="T10" fmla="*/ 42 w 45"/>
                <a:gd name="T11" fmla="*/ 9 h 41"/>
                <a:gd name="T12" fmla="*/ 45 w 45"/>
                <a:gd name="T13" fmla="*/ 12 h 41"/>
                <a:gd name="T14" fmla="*/ 45 w 45"/>
                <a:gd name="T15" fmla="*/ 16 h 41"/>
                <a:gd name="T16" fmla="*/ 45 w 45"/>
                <a:gd name="T17" fmla="*/ 19 h 41"/>
                <a:gd name="T18" fmla="*/ 45 w 45"/>
                <a:gd name="T19" fmla="*/ 25 h 41"/>
                <a:gd name="T20" fmla="*/ 45 w 45"/>
                <a:gd name="T21" fmla="*/ 28 h 41"/>
                <a:gd name="T22" fmla="*/ 42 w 45"/>
                <a:gd name="T23" fmla="*/ 32 h 41"/>
                <a:gd name="T24" fmla="*/ 39 w 45"/>
                <a:gd name="T25" fmla="*/ 35 h 41"/>
                <a:gd name="T26" fmla="*/ 36 w 45"/>
                <a:gd name="T27" fmla="*/ 38 h 41"/>
                <a:gd name="T28" fmla="*/ 33 w 45"/>
                <a:gd name="T29" fmla="*/ 41 h 41"/>
                <a:gd name="T30" fmla="*/ 29 w 45"/>
                <a:gd name="T31" fmla="*/ 41 h 41"/>
                <a:gd name="T32" fmla="*/ 23 w 45"/>
                <a:gd name="T33" fmla="*/ 41 h 41"/>
                <a:gd name="T34" fmla="*/ 20 w 45"/>
                <a:gd name="T35" fmla="*/ 41 h 41"/>
                <a:gd name="T36" fmla="*/ 16 w 45"/>
                <a:gd name="T37" fmla="*/ 41 h 41"/>
                <a:gd name="T38" fmla="*/ 13 w 45"/>
                <a:gd name="T39" fmla="*/ 38 h 41"/>
                <a:gd name="T40" fmla="*/ 10 w 45"/>
                <a:gd name="T41" fmla="*/ 35 h 41"/>
                <a:gd name="T42" fmla="*/ 7 w 45"/>
                <a:gd name="T43" fmla="*/ 32 h 41"/>
                <a:gd name="T44" fmla="*/ 4 w 45"/>
                <a:gd name="T45" fmla="*/ 28 h 41"/>
                <a:gd name="T46" fmla="*/ 4 w 45"/>
                <a:gd name="T47" fmla="*/ 25 h 41"/>
                <a:gd name="T48" fmla="*/ 0 w 45"/>
                <a:gd name="T49" fmla="*/ 19 h 41"/>
                <a:gd name="T50" fmla="*/ 4 w 45"/>
                <a:gd name="T51" fmla="*/ 16 h 41"/>
                <a:gd name="T52" fmla="*/ 4 w 45"/>
                <a:gd name="T53" fmla="*/ 12 h 41"/>
                <a:gd name="T54" fmla="*/ 7 w 45"/>
                <a:gd name="T55" fmla="*/ 9 h 41"/>
                <a:gd name="T56" fmla="*/ 10 w 45"/>
                <a:gd name="T57" fmla="*/ 6 h 41"/>
                <a:gd name="T58" fmla="*/ 13 w 45"/>
                <a:gd name="T59" fmla="*/ 3 h 41"/>
                <a:gd name="T60" fmla="*/ 16 w 45"/>
                <a:gd name="T61" fmla="*/ 0 h 41"/>
                <a:gd name="T62" fmla="*/ 20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9" y="0"/>
                  </a:lnTo>
                  <a:lnTo>
                    <a:pt x="33" y="0"/>
                  </a:lnTo>
                  <a:lnTo>
                    <a:pt x="36" y="3"/>
                  </a:lnTo>
                  <a:lnTo>
                    <a:pt x="39" y="6"/>
                  </a:lnTo>
                  <a:lnTo>
                    <a:pt x="42" y="9"/>
                  </a:lnTo>
                  <a:lnTo>
                    <a:pt x="45" y="12"/>
                  </a:lnTo>
                  <a:lnTo>
                    <a:pt x="45" y="16"/>
                  </a:lnTo>
                  <a:lnTo>
                    <a:pt x="45" y="19"/>
                  </a:lnTo>
                  <a:lnTo>
                    <a:pt x="45" y="25"/>
                  </a:lnTo>
                  <a:lnTo>
                    <a:pt x="45" y="28"/>
                  </a:lnTo>
                  <a:lnTo>
                    <a:pt x="42" y="32"/>
                  </a:lnTo>
                  <a:lnTo>
                    <a:pt x="39" y="35"/>
                  </a:lnTo>
                  <a:lnTo>
                    <a:pt x="36" y="38"/>
                  </a:lnTo>
                  <a:lnTo>
                    <a:pt x="33" y="41"/>
                  </a:lnTo>
                  <a:lnTo>
                    <a:pt x="29" y="41"/>
                  </a:lnTo>
                  <a:lnTo>
                    <a:pt x="23" y="41"/>
                  </a:lnTo>
                  <a:lnTo>
                    <a:pt x="20" y="41"/>
                  </a:lnTo>
                  <a:lnTo>
                    <a:pt x="16" y="41"/>
                  </a:lnTo>
                  <a:lnTo>
                    <a:pt x="13" y="38"/>
                  </a:lnTo>
                  <a:lnTo>
                    <a:pt x="10" y="35"/>
                  </a:lnTo>
                  <a:lnTo>
                    <a:pt x="7" y="32"/>
                  </a:lnTo>
                  <a:lnTo>
                    <a:pt x="4" y="28"/>
                  </a:lnTo>
                  <a:lnTo>
                    <a:pt x="4" y="25"/>
                  </a:lnTo>
                  <a:lnTo>
                    <a:pt x="0" y="19"/>
                  </a:lnTo>
                  <a:lnTo>
                    <a:pt x="4" y="16"/>
                  </a:lnTo>
                  <a:lnTo>
                    <a:pt x="4" y="12"/>
                  </a:lnTo>
                  <a:lnTo>
                    <a:pt x="7" y="9"/>
                  </a:lnTo>
                  <a:lnTo>
                    <a:pt x="10" y="6"/>
                  </a:lnTo>
                  <a:lnTo>
                    <a:pt x="13" y="3"/>
                  </a:lnTo>
                  <a:lnTo>
                    <a:pt x="16" y="0"/>
                  </a:lnTo>
                  <a:lnTo>
                    <a:pt x="20" y="0"/>
                  </a:lnTo>
                  <a:lnTo>
                    <a:pt x="23" y="0"/>
                  </a:lnTo>
                  <a:close/>
                </a:path>
              </a:pathLst>
            </a:custGeom>
            <a:solidFill>
              <a:srgbClr val="FF0000"/>
            </a:solidFill>
            <a:ln w="9525">
              <a:noFill/>
              <a:round/>
              <a:headEnd/>
              <a:tailEnd/>
            </a:ln>
          </p:spPr>
          <p:txBody>
            <a:bodyPr/>
            <a:lstStyle/>
            <a:p>
              <a:endParaRPr lang="en-US"/>
            </a:p>
          </p:txBody>
        </p:sp>
        <p:sp>
          <p:nvSpPr>
            <p:cNvPr id="32171" name="Freeform 603"/>
            <p:cNvSpPr>
              <a:spLocks/>
            </p:cNvSpPr>
            <p:nvPr/>
          </p:nvSpPr>
          <p:spPr bwMode="auto">
            <a:xfrm>
              <a:off x="2112" y="3140"/>
              <a:ext cx="62" cy="57"/>
            </a:xfrm>
            <a:custGeom>
              <a:avLst/>
              <a:gdLst>
                <a:gd name="T0" fmla="*/ 23 w 45"/>
                <a:gd name="T1" fmla="*/ 0 h 41"/>
                <a:gd name="T2" fmla="*/ 29 w 45"/>
                <a:gd name="T3" fmla="*/ 0 h 41"/>
                <a:gd name="T4" fmla="*/ 33 w 45"/>
                <a:gd name="T5" fmla="*/ 0 h 41"/>
                <a:gd name="T6" fmla="*/ 36 w 45"/>
                <a:gd name="T7" fmla="*/ 3 h 41"/>
                <a:gd name="T8" fmla="*/ 39 w 45"/>
                <a:gd name="T9" fmla="*/ 6 h 41"/>
                <a:gd name="T10" fmla="*/ 42 w 45"/>
                <a:gd name="T11" fmla="*/ 9 h 41"/>
                <a:gd name="T12" fmla="*/ 45 w 45"/>
                <a:gd name="T13" fmla="*/ 12 h 41"/>
                <a:gd name="T14" fmla="*/ 45 w 45"/>
                <a:gd name="T15" fmla="*/ 16 h 41"/>
                <a:gd name="T16" fmla="*/ 45 w 45"/>
                <a:gd name="T17" fmla="*/ 19 h 41"/>
                <a:gd name="T18" fmla="*/ 45 w 45"/>
                <a:gd name="T19" fmla="*/ 25 h 41"/>
                <a:gd name="T20" fmla="*/ 45 w 45"/>
                <a:gd name="T21" fmla="*/ 28 h 41"/>
                <a:gd name="T22" fmla="*/ 42 w 45"/>
                <a:gd name="T23" fmla="*/ 32 h 41"/>
                <a:gd name="T24" fmla="*/ 39 w 45"/>
                <a:gd name="T25" fmla="*/ 35 h 41"/>
                <a:gd name="T26" fmla="*/ 36 w 45"/>
                <a:gd name="T27" fmla="*/ 38 h 41"/>
                <a:gd name="T28" fmla="*/ 33 w 45"/>
                <a:gd name="T29" fmla="*/ 41 h 41"/>
                <a:gd name="T30" fmla="*/ 29 w 45"/>
                <a:gd name="T31" fmla="*/ 41 h 41"/>
                <a:gd name="T32" fmla="*/ 23 w 45"/>
                <a:gd name="T33" fmla="*/ 41 h 41"/>
                <a:gd name="T34" fmla="*/ 20 w 45"/>
                <a:gd name="T35" fmla="*/ 41 h 41"/>
                <a:gd name="T36" fmla="*/ 16 w 45"/>
                <a:gd name="T37" fmla="*/ 41 h 41"/>
                <a:gd name="T38" fmla="*/ 13 w 45"/>
                <a:gd name="T39" fmla="*/ 38 h 41"/>
                <a:gd name="T40" fmla="*/ 10 w 45"/>
                <a:gd name="T41" fmla="*/ 35 h 41"/>
                <a:gd name="T42" fmla="*/ 7 w 45"/>
                <a:gd name="T43" fmla="*/ 32 h 41"/>
                <a:gd name="T44" fmla="*/ 4 w 45"/>
                <a:gd name="T45" fmla="*/ 28 h 41"/>
                <a:gd name="T46" fmla="*/ 4 w 45"/>
                <a:gd name="T47" fmla="*/ 25 h 41"/>
                <a:gd name="T48" fmla="*/ 0 w 45"/>
                <a:gd name="T49" fmla="*/ 19 h 41"/>
                <a:gd name="T50" fmla="*/ 4 w 45"/>
                <a:gd name="T51" fmla="*/ 16 h 41"/>
                <a:gd name="T52" fmla="*/ 4 w 45"/>
                <a:gd name="T53" fmla="*/ 12 h 41"/>
                <a:gd name="T54" fmla="*/ 7 w 45"/>
                <a:gd name="T55" fmla="*/ 9 h 41"/>
                <a:gd name="T56" fmla="*/ 10 w 45"/>
                <a:gd name="T57" fmla="*/ 6 h 41"/>
                <a:gd name="T58" fmla="*/ 13 w 45"/>
                <a:gd name="T59" fmla="*/ 3 h 41"/>
                <a:gd name="T60" fmla="*/ 16 w 45"/>
                <a:gd name="T61" fmla="*/ 0 h 41"/>
                <a:gd name="T62" fmla="*/ 20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9" y="0"/>
                  </a:lnTo>
                  <a:lnTo>
                    <a:pt x="33" y="0"/>
                  </a:lnTo>
                  <a:lnTo>
                    <a:pt x="36" y="3"/>
                  </a:lnTo>
                  <a:lnTo>
                    <a:pt x="39" y="6"/>
                  </a:lnTo>
                  <a:lnTo>
                    <a:pt x="42" y="9"/>
                  </a:lnTo>
                  <a:lnTo>
                    <a:pt x="45" y="12"/>
                  </a:lnTo>
                  <a:lnTo>
                    <a:pt x="45" y="16"/>
                  </a:lnTo>
                  <a:lnTo>
                    <a:pt x="45" y="19"/>
                  </a:lnTo>
                  <a:lnTo>
                    <a:pt x="45" y="25"/>
                  </a:lnTo>
                  <a:lnTo>
                    <a:pt x="45" y="28"/>
                  </a:lnTo>
                  <a:lnTo>
                    <a:pt x="42" y="32"/>
                  </a:lnTo>
                  <a:lnTo>
                    <a:pt x="39" y="35"/>
                  </a:lnTo>
                  <a:lnTo>
                    <a:pt x="36" y="38"/>
                  </a:lnTo>
                  <a:lnTo>
                    <a:pt x="33" y="41"/>
                  </a:lnTo>
                  <a:lnTo>
                    <a:pt x="29" y="41"/>
                  </a:lnTo>
                  <a:lnTo>
                    <a:pt x="23" y="41"/>
                  </a:lnTo>
                  <a:lnTo>
                    <a:pt x="20" y="41"/>
                  </a:lnTo>
                  <a:lnTo>
                    <a:pt x="16" y="41"/>
                  </a:lnTo>
                  <a:lnTo>
                    <a:pt x="13" y="38"/>
                  </a:lnTo>
                  <a:lnTo>
                    <a:pt x="10" y="35"/>
                  </a:lnTo>
                  <a:lnTo>
                    <a:pt x="7" y="32"/>
                  </a:lnTo>
                  <a:lnTo>
                    <a:pt x="4" y="28"/>
                  </a:lnTo>
                  <a:lnTo>
                    <a:pt x="4" y="25"/>
                  </a:lnTo>
                  <a:lnTo>
                    <a:pt x="0" y="19"/>
                  </a:lnTo>
                  <a:lnTo>
                    <a:pt x="4" y="16"/>
                  </a:lnTo>
                  <a:lnTo>
                    <a:pt x="4" y="12"/>
                  </a:lnTo>
                  <a:lnTo>
                    <a:pt x="7" y="9"/>
                  </a:lnTo>
                  <a:lnTo>
                    <a:pt x="10" y="6"/>
                  </a:lnTo>
                  <a:lnTo>
                    <a:pt x="13" y="3"/>
                  </a:lnTo>
                  <a:lnTo>
                    <a:pt x="16" y="0"/>
                  </a:lnTo>
                  <a:lnTo>
                    <a:pt x="20" y="0"/>
                  </a:lnTo>
                  <a:lnTo>
                    <a:pt x="23" y="0"/>
                  </a:lnTo>
                </a:path>
              </a:pathLst>
            </a:custGeom>
            <a:noFill/>
            <a:ln w="0">
              <a:solidFill>
                <a:srgbClr val="000000"/>
              </a:solidFill>
              <a:round/>
              <a:headEnd/>
              <a:tailEnd/>
            </a:ln>
          </p:spPr>
          <p:txBody>
            <a:bodyPr/>
            <a:lstStyle/>
            <a:p>
              <a:endParaRPr lang="en-US"/>
            </a:p>
          </p:txBody>
        </p:sp>
        <p:sp>
          <p:nvSpPr>
            <p:cNvPr id="32172" name="Freeform 604"/>
            <p:cNvSpPr>
              <a:spLocks/>
            </p:cNvSpPr>
            <p:nvPr/>
          </p:nvSpPr>
          <p:spPr bwMode="auto">
            <a:xfrm>
              <a:off x="2060" y="3266"/>
              <a:ext cx="62" cy="57"/>
            </a:xfrm>
            <a:custGeom>
              <a:avLst/>
              <a:gdLst>
                <a:gd name="T0" fmla="*/ 22 w 45"/>
                <a:gd name="T1" fmla="*/ 0 h 41"/>
                <a:gd name="T2" fmla="*/ 26 w 45"/>
                <a:gd name="T3" fmla="*/ 0 h 41"/>
                <a:gd name="T4" fmla="*/ 32 w 45"/>
                <a:gd name="T5" fmla="*/ 0 h 41"/>
                <a:gd name="T6" fmla="*/ 35 w 45"/>
                <a:gd name="T7" fmla="*/ 3 h 41"/>
                <a:gd name="T8" fmla="*/ 38 w 45"/>
                <a:gd name="T9" fmla="*/ 6 h 41"/>
                <a:gd name="T10" fmla="*/ 42 w 45"/>
                <a:gd name="T11" fmla="*/ 9 h 41"/>
                <a:gd name="T12" fmla="*/ 42 w 45"/>
                <a:gd name="T13" fmla="*/ 12 h 41"/>
                <a:gd name="T14" fmla="*/ 45 w 45"/>
                <a:gd name="T15" fmla="*/ 16 h 41"/>
                <a:gd name="T16" fmla="*/ 45 w 45"/>
                <a:gd name="T17" fmla="*/ 22 h 41"/>
                <a:gd name="T18" fmla="*/ 45 w 45"/>
                <a:gd name="T19" fmla="*/ 25 h 41"/>
                <a:gd name="T20" fmla="*/ 42 w 45"/>
                <a:gd name="T21" fmla="*/ 29 h 41"/>
                <a:gd name="T22" fmla="*/ 42 w 45"/>
                <a:gd name="T23" fmla="*/ 32 h 41"/>
                <a:gd name="T24" fmla="*/ 38 w 45"/>
                <a:gd name="T25" fmla="*/ 35 h 41"/>
                <a:gd name="T26" fmla="*/ 35 w 45"/>
                <a:gd name="T27" fmla="*/ 38 h 41"/>
                <a:gd name="T28" fmla="*/ 32 w 45"/>
                <a:gd name="T29" fmla="*/ 41 h 41"/>
                <a:gd name="T30" fmla="*/ 26 w 45"/>
                <a:gd name="T31" fmla="*/ 41 h 41"/>
                <a:gd name="T32" fmla="*/ 22 w 45"/>
                <a:gd name="T33" fmla="*/ 41 h 41"/>
                <a:gd name="T34" fmla="*/ 19 w 45"/>
                <a:gd name="T35" fmla="*/ 41 h 41"/>
                <a:gd name="T36" fmla="*/ 13 w 45"/>
                <a:gd name="T37" fmla="*/ 41 h 41"/>
                <a:gd name="T38" fmla="*/ 9 w 45"/>
                <a:gd name="T39" fmla="*/ 38 h 41"/>
                <a:gd name="T40" fmla="*/ 6 w 45"/>
                <a:gd name="T41" fmla="*/ 35 h 41"/>
                <a:gd name="T42" fmla="*/ 3 w 45"/>
                <a:gd name="T43" fmla="*/ 32 h 41"/>
                <a:gd name="T44" fmla="*/ 3 w 45"/>
                <a:gd name="T45" fmla="*/ 29 h 41"/>
                <a:gd name="T46" fmla="*/ 0 w 45"/>
                <a:gd name="T47" fmla="*/ 25 h 41"/>
                <a:gd name="T48" fmla="*/ 0 w 45"/>
                <a:gd name="T49" fmla="*/ 22 h 41"/>
                <a:gd name="T50" fmla="*/ 0 w 45"/>
                <a:gd name="T51" fmla="*/ 16 h 41"/>
                <a:gd name="T52" fmla="*/ 3 w 45"/>
                <a:gd name="T53" fmla="*/ 12 h 41"/>
                <a:gd name="T54" fmla="*/ 3 w 45"/>
                <a:gd name="T55" fmla="*/ 9 h 41"/>
                <a:gd name="T56" fmla="*/ 6 w 45"/>
                <a:gd name="T57" fmla="*/ 6 h 41"/>
                <a:gd name="T58" fmla="*/ 9 w 45"/>
                <a:gd name="T59" fmla="*/ 3 h 41"/>
                <a:gd name="T60" fmla="*/ 13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6" y="0"/>
                  </a:lnTo>
                  <a:lnTo>
                    <a:pt x="32" y="0"/>
                  </a:lnTo>
                  <a:lnTo>
                    <a:pt x="35" y="3"/>
                  </a:lnTo>
                  <a:lnTo>
                    <a:pt x="38" y="6"/>
                  </a:lnTo>
                  <a:lnTo>
                    <a:pt x="42" y="9"/>
                  </a:lnTo>
                  <a:lnTo>
                    <a:pt x="42" y="12"/>
                  </a:lnTo>
                  <a:lnTo>
                    <a:pt x="45" y="16"/>
                  </a:lnTo>
                  <a:lnTo>
                    <a:pt x="45" y="22"/>
                  </a:lnTo>
                  <a:lnTo>
                    <a:pt x="45" y="25"/>
                  </a:lnTo>
                  <a:lnTo>
                    <a:pt x="42" y="29"/>
                  </a:lnTo>
                  <a:lnTo>
                    <a:pt x="42" y="32"/>
                  </a:lnTo>
                  <a:lnTo>
                    <a:pt x="38" y="35"/>
                  </a:lnTo>
                  <a:lnTo>
                    <a:pt x="35" y="38"/>
                  </a:lnTo>
                  <a:lnTo>
                    <a:pt x="32" y="41"/>
                  </a:lnTo>
                  <a:lnTo>
                    <a:pt x="26" y="41"/>
                  </a:lnTo>
                  <a:lnTo>
                    <a:pt x="22" y="41"/>
                  </a:lnTo>
                  <a:lnTo>
                    <a:pt x="19" y="41"/>
                  </a:lnTo>
                  <a:lnTo>
                    <a:pt x="13" y="41"/>
                  </a:lnTo>
                  <a:lnTo>
                    <a:pt x="9" y="38"/>
                  </a:lnTo>
                  <a:lnTo>
                    <a:pt x="6" y="35"/>
                  </a:lnTo>
                  <a:lnTo>
                    <a:pt x="3" y="32"/>
                  </a:lnTo>
                  <a:lnTo>
                    <a:pt x="3" y="29"/>
                  </a:lnTo>
                  <a:lnTo>
                    <a:pt x="0" y="25"/>
                  </a:lnTo>
                  <a:lnTo>
                    <a:pt x="0" y="22"/>
                  </a:lnTo>
                  <a:lnTo>
                    <a:pt x="0" y="16"/>
                  </a:lnTo>
                  <a:lnTo>
                    <a:pt x="3" y="12"/>
                  </a:lnTo>
                  <a:lnTo>
                    <a:pt x="3" y="9"/>
                  </a:lnTo>
                  <a:lnTo>
                    <a:pt x="6" y="6"/>
                  </a:lnTo>
                  <a:lnTo>
                    <a:pt x="9"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173" name="Freeform 605"/>
            <p:cNvSpPr>
              <a:spLocks/>
            </p:cNvSpPr>
            <p:nvPr/>
          </p:nvSpPr>
          <p:spPr bwMode="auto">
            <a:xfrm>
              <a:off x="2060" y="3266"/>
              <a:ext cx="62" cy="57"/>
            </a:xfrm>
            <a:custGeom>
              <a:avLst/>
              <a:gdLst>
                <a:gd name="T0" fmla="*/ 22 w 45"/>
                <a:gd name="T1" fmla="*/ 0 h 41"/>
                <a:gd name="T2" fmla="*/ 26 w 45"/>
                <a:gd name="T3" fmla="*/ 0 h 41"/>
                <a:gd name="T4" fmla="*/ 32 w 45"/>
                <a:gd name="T5" fmla="*/ 0 h 41"/>
                <a:gd name="T6" fmla="*/ 35 w 45"/>
                <a:gd name="T7" fmla="*/ 3 h 41"/>
                <a:gd name="T8" fmla="*/ 38 w 45"/>
                <a:gd name="T9" fmla="*/ 6 h 41"/>
                <a:gd name="T10" fmla="*/ 42 w 45"/>
                <a:gd name="T11" fmla="*/ 9 h 41"/>
                <a:gd name="T12" fmla="*/ 42 w 45"/>
                <a:gd name="T13" fmla="*/ 12 h 41"/>
                <a:gd name="T14" fmla="*/ 45 w 45"/>
                <a:gd name="T15" fmla="*/ 16 h 41"/>
                <a:gd name="T16" fmla="*/ 45 w 45"/>
                <a:gd name="T17" fmla="*/ 22 h 41"/>
                <a:gd name="T18" fmla="*/ 45 w 45"/>
                <a:gd name="T19" fmla="*/ 25 h 41"/>
                <a:gd name="T20" fmla="*/ 42 w 45"/>
                <a:gd name="T21" fmla="*/ 29 h 41"/>
                <a:gd name="T22" fmla="*/ 42 w 45"/>
                <a:gd name="T23" fmla="*/ 32 h 41"/>
                <a:gd name="T24" fmla="*/ 38 w 45"/>
                <a:gd name="T25" fmla="*/ 35 h 41"/>
                <a:gd name="T26" fmla="*/ 35 w 45"/>
                <a:gd name="T27" fmla="*/ 38 h 41"/>
                <a:gd name="T28" fmla="*/ 32 w 45"/>
                <a:gd name="T29" fmla="*/ 41 h 41"/>
                <a:gd name="T30" fmla="*/ 26 w 45"/>
                <a:gd name="T31" fmla="*/ 41 h 41"/>
                <a:gd name="T32" fmla="*/ 22 w 45"/>
                <a:gd name="T33" fmla="*/ 41 h 41"/>
                <a:gd name="T34" fmla="*/ 19 w 45"/>
                <a:gd name="T35" fmla="*/ 41 h 41"/>
                <a:gd name="T36" fmla="*/ 13 w 45"/>
                <a:gd name="T37" fmla="*/ 41 h 41"/>
                <a:gd name="T38" fmla="*/ 9 w 45"/>
                <a:gd name="T39" fmla="*/ 38 h 41"/>
                <a:gd name="T40" fmla="*/ 6 w 45"/>
                <a:gd name="T41" fmla="*/ 35 h 41"/>
                <a:gd name="T42" fmla="*/ 3 w 45"/>
                <a:gd name="T43" fmla="*/ 32 h 41"/>
                <a:gd name="T44" fmla="*/ 3 w 45"/>
                <a:gd name="T45" fmla="*/ 29 h 41"/>
                <a:gd name="T46" fmla="*/ 0 w 45"/>
                <a:gd name="T47" fmla="*/ 25 h 41"/>
                <a:gd name="T48" fmla="*/ 0 w 45"/>
                <a:gd name="T49" fmla="*/ 22 h 41"/>
                <a:gd name="T50" fmla="*/ 0 w 45"/>
                <a:gd name="T51" fmla="*/ 16 h 41"/>
                <a:gd name="T52" fmla="*/ 3 w 45"/>
                <a:gd name="T53" fmla="*/ 12 h 41"/>
                <a:gd name="T54" fmla="*/ 3 w 45"/>
                <a:gd name="T55" fmla="*/ 9 h 41"/>
                <a:gd name="T56" fmla="*/ 6 w 45"/>
                <a:gd name="T57" fmla="*/ 6 h 41"/>
                <a:gd name="T58" fmla="*/ 9 w 45"/>
                <a:gd name="T59" fmla="*/ 3 h 41"/>
                <a:gd name="T60" fmla="*/ 13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6" y="0"/>
                  </a:lnTo>
                  <a:lnTo>
                    <a:pt x="32" y="0"/>
                  </a:lnTo>
                  <a:lnTo>
                    <a:pt x="35" y="3"/>
                  </a:lnTo>
                  <a:lnTo>
                    <a:pt x="38" y="6"/>
                  </a:lnTo>
                  <a:lnTo>
                    <a:pt x="42" y="9"/>
                  </a:lnTo>
                  <a:lnTo>
                    <a:pt x="42" y="12"/>
                  </a:lnTo>
                  <a:lnTo>
                    <a:pt x="45" y="16"/>
                  </a:lnTo>
                  <a:lnTo>
                    <a:pt x="45" y="22"/>
                  </a:lnTo>
                  <a:lnTo>
                    <a:pt x="45" y="25"/>
                  </a:lnTo>
                  <a:lnTo>
                    <a:pt x="42" y="29"/>
                  </a:lnTo>
                  <a:lnTo>
                    <a:pt x="42" y="32"/>
                  </a:lnTo>
                  <a:lnTo>
                    <a:pt x="38" y="35"/>
                  </a:lnTo>
                  <a:lnTo>
                    <a:pt x="35" y="38"/>
                  </a:lnTo>
                  <a:lnTo>
                    <a:pt x="32" y="41"/>
                  </a:lnTo>
                  <a:lnTo>
                    <a:pt x="26" y="41"/>
                  </a:lnTo>
                  <a:lnTo>
                    <a:pt x="22" y="41"/>
                  </a:lnTo>
                  <a:lnTo>
                    <a:pt x="19" y="41"/>
                  </a:lnTo>
                  <a:lnTo>
                    <a:pt x="13" y="41"/>
                  </a:lnTo>
                  <a:lnTo>
                    <a:pt x="9" y="38"/>
                  </a:lnTo>
                  <a:lnTo>
                    <a:pt x="6" y="35"/>
                  </a:lnTo>
                  <a:lnTo>
                    <a:pt x="3" y="32"/>
                  </a:lnTo>
                  <a:lnTo>
                    <a:pt x="3" y="29"/>
                  </a:lnTo>
                  <a:lnTo>
                    <a:pt x="0" y="25"/>
                  </a:lnTo>
                  <a:lnTo>
                    <a:pt x="0" y="22"/>
                  </a:lnTo>
                  <a:lnTo>
                    <a:pt x="0" y="16"/>
                  </a:lnTo>
                  <a:lnTo>
                    <a:pt x="3" y="12"/>
                  </a:lnTo>
                  <a:lnTo>
                    <a:pt x="3" y="9"/>
                  </a:lnTo>
                  <a:lnTo>
                    <a:pt x="6" y="6"/>
                  </a:lnTo>
                  <a:lnTo>
                    <a:pt x="9" y="3"/>
                  </a:lnTo>
                  <a:lnTo>
                    <a:pt x="13" y="0"/>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174" name="Freeform 606"/>
            <p:cNvSpPr>
              <a:spLocks/>
            </p:cNvSpPr>
            <p:nvPr/>
          </p:nvSpPr>
          <p:spPr bwMode="auto">
            <a:xfrm>
              <a:off x="2242" y="2841"/>
              <a:ext cx="62" cy="59"/>
            </a:xfrm>
            <a:custGeom>
              <a:avLst/>
              <a:gdLst>
                <a:gd name="T0" fmla="*/ 22 w 45"/>
                <a:gd name="T1" fmla="*/ 0 h 42"/>
                <a:gd name="T2" fmla="*/ 25 w 45"/>
                <a:gd name="T3" fmla="*/ 0 h 42"/>
                <a:gd name="T4" fmla="*/ 29 w 45"/>
                <a:gd name="T5" fmla="*/ 0 h 42"/>
                <a:gd name="T6" fmla="*/ 35 w 45"/>
                <a:gd name="T7" fmla="*/ 3 h 42"/>
                <a:gd name="T8" fmla="*/ 38 w 45"/>
                <a:gd name="T9" fmla="*/ 7 h 42"/>
                <a:gd name="T10" fmla="*/ 38 w 45"/>
                <a:gd name="T11" fmla="*/ 10 h 42"/>
                <a:gd name="T12" fmla="*/ 42 w 45"/>
                <a:gd name="T13" fmla="*/ 13 h 42"/>
                <a:gd name="T14" fmla="*/ 42 w 45"/>
                <a:gd name="T15" fmla="*/ 16 h 42"/>
                <a:gd name="T16" fmla="*/ 45 w 45"/>
                <a:gd name="T17" fmla="*/ 19 h 42"/>
                <a:gd name="T18" fmla="*/ 42 w 45"/>
                <a:gd name="T19" fmla="*/ 26 h 42"/>
                <a:gd name="T20" fmla="*/ 42 w 45"/>
                <a:gd name="T21" fmla="*/ 29 h 42"/>
                <a:gd name="T22" fmla="*/ 38 w 45"/>
                <a:gd name="T23" fmla="*/ 32 h 42"/>
                <a:gd name="T24" fmla="*/ 38 w 45"/>
                <a:gd name="T25" fmla="*/ 36 h 42"/>
                <a:gd name="T26" fmla="*/ 35 w 45"/>
                <a:gd name="T27" fmla="*/ 39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9 h 42"/>
                <a:gd name="T40" fmla="*/ 6 w 45"/>
                <a:gd name="T41" fmla="*/ 36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6 w 45"/>
                <a:gd name="T57" fmla="*/ 7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5" y="3"/>
                  </a:lnTo>
                  <a:lnTo>
                    <a:pt x="38" y="7"/>
                  </a:lnTo>
                  <a:lnTo>
                    <a:pt x="38" y="10"/>
                  </a:lnTo>
                  <a:lnTo>
                    <a:pt x="42" y="13"/>
                  </a:lnTo>
                  <a:lnTo>
                    <a:pt x="42" y="16"/>
                  </a:lnTo>
                  <a:lnTo>
                    <a:pt x="45" y="19"/>
                  </a:lnTo>
                  <a:lnTo>
                    <a:pt x="42" y="26"/>
                  </a:lnTo>
                  <a:lnTo>
                    <a:pt x="42" y="29"/>
                  </a:lnTo>
                  <a:lnTo>
                    <a:pt x="38" y="32"/>
                  </a:lnTo>
                  <a:lnTo>
                    <a:pt x="38" y="36"/>
                  </a:lnTo>
                  <a:lnTo>
                    <a:pt x="35" y="39"/>
                  </a:lnTo>
                  <a:lnTo>
                    <a:pt x="29" y="42"/>
                  </a:lnTo>
                  <a:lnTo>
                    <a:pt x="25" y="42"/>
                  </a:lnTo>
                  <a:lnTo>
                    <a:pt x="22" y="42"/>
                  </a:lnTo>
                  <a:lnTo>
                    <a:pt x="16" y="42"/>
                  </a:lnTo>
                  <a:lnTo>
                    <a:pt x="13" y="42"/>
                  </a:lnTo>
                  <a:lnTo>
                    <a:pt x="9" y="39"/>
                  </a:lnTo>
                  <a:lnTo>
                    <a:pt x="6" y="36"/>
                  </a:lnTo>
                  <a:lnTo>
                    <a:pt x="3" y="32"/>
                  </a:lnTo>
                  <a:lnTo>
                    <a:pt x="0" y="29"/>
                  </a:lnTo>
                  <a:lnTo>
                    <a:pt x="0" y="26"/>
                  </a:lnTo>
                  <a:lnTo>
                    <a:pt x="0" y="19"/>
                  </a:lnTo>
                  <a:lnTo>
                    <a:pt x="0" y="16"/>
                  </a:lnTo>
                  <a:lnTo>
                    <a:pt x="0" y="13"/>
                  </a:lnTo>
                  <a:lnTo>
                    <a:pt x="3" y="10"/>
                  </a:lnTo>
                  <a:lnTo>
                    <a:pt x="6" y="7"/>
                  </a:lnTo>
                  <a:lnTo>
                    <a:pt x="9"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175" name="Freeform 607"/>
            <p:cNvSpPr>
              <a:spLocks/>
            </p:cNvSpPr>
            <p:nvPr/>
          </p:nvSpPr>
          <p:spPr bwMode="auto">
            <a:xfrm>
              <a:off x="2242" y="2841"/>
              <a:ext cx="62" cy="59"/>
            </a:xfrm>
            <a:custGeom>
              <a:avLst/>
              <a:gdLst>
                <a:gd name="T0" fmla="*/ 22 w 45"/>
                <a:gd name="T1" fmla="*/ 0 h 42"/>
                <a:gd name="T2" fmla="*/ 25 w 45"/>
                <a:gd name="T3" fmla="*/ 0 h 42"/>
                <a:gd name="T4" fmla="*/ 29 w 45"/>
                <a:gd name="T5" fmla="*/ 0 h 42"/>
                <a:gd name="T6" fmla="*/ 35 w 45"/>
                <a:gd name="T7" fmla="*/ 3 h 42"/>
                <a:gd name="T8" fmla="*/ 38 w 45"/>
                <a:gd name="T9" fmla="*/ 7 h 42"/>
                <a:gd name="T10" fmla="*/ 38 w 45"/>
                <a:gd name="T11" fmla="*/ 10 h 42"/>
                <a:gd name="T12" fmla="*/ 42 w 45"/>
                <a:gd name="T13" fmla="*/ 13 h 42"/>
                <a:gd name="T14" fmla="*/ 42 w 45"/>
                <a:gd name="T15" fmla="*/ 16 h 42"/>
                <a:gd name="T16" fmla="*/ 45 w 45"/>
                <a:gd name="T17" fmla="*/ 19 h 42"/>
                <a:gd name="T18" fmla="*/ 42 w 45"/>
                <a:gd name="T19" fmla="*/ 26 h 42"/>
                <a:gd name="T20" fmla="*/ 42 w 45"/>
                <a:gd name="T21" fmla="*/ 29 h 42"/>
                <a:gd name="T22" fmla="*/ 38 w 45"/>
                <a:gd name="T23" fmla="*/ 32 h 42"/>
                <a:gd name="T24" fmla="*/ 38 w 45"/>
                <a:gd name="T25" fmla="*/ 36 h 42"/>
                <a:gd name="T26" fmla="*/ 35 w 45"/>
                <a:gd name="T27" fmla="*/ 39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9 h 42"/>
                <a:gd name="T40" fmla="*/ 6 w 45"/>
                <a:gd name="T41" fmla="*/ 36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6 w 45"/>
                <a:gd name="T57" fmla="*/ 7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5" y="3"/>
                  </a:lnTo>
                  <a:lnTo>
                    <a:pt x="38" y="7"/>
                  </a:lnTo>
                  <a:lnTo>
                    <a:pt x="38" y="10"/>
                  </a:lnTo>
                  <a:lnTo>
                    <a:pt x="42" y="13"/>
                  </a:lnTo>
                  <a:lnTo>
                    <a:pt x="42" y="16"/>
                  </a:lnTo>
                  <a:lnTo>
                    <a:pt x="45" y="19"/>
                  </a:lnTo>
                  <a:lnTo>
                    <a:pt x="42" y="26"/>
                  </a:lnTo>
                  <a:lnTo>
                    <a:pt x="42" y="29"/>
                  </a:lnTo>
                  <a:lnTo>
                    <a:pt x="38" y="32"/>
                  </a:lnTo>
                  <a:lnTo>
                    <a:pt x="38" y="36"/>
                  </a:lnTo>
                  <a:lnTo>
                    <a:pt x="35" y="39"/>
                  </a:lnTo>
                  <a:lnTo>
                    <a:pt x="29" y="42"/>
                  </a:lnTo>
                  <a:lnTo>
                    <a:pt x="25" y="42"/>
                  </a:lnTo>
                  <a:lnTo>
                    <a:pt x="22" y="42"/>
                  </a:lnTo>
                  <a:lnTo>
                    <a:pt x="16" y="42"/>
                  </a:lnTo>
                  <a:lnTo>
                    <a:pt x="13" y="42"/>
                  </a:lnTo>
                  <a:lnTo>
                    <a:pt x="9" y="39"/>
                  </a:lnTo>
                  <a:lnTo>
                    <a:pt x="6" y="36"/>
                  </a:lnTo>
                  <a:lnTo>
                    <a:pt x="3" y="32"/>
                  </a:lnTo>
                  <a:lnTo>
                    <a:pt x="0" y="29"/>
                  </a:lnTo>
                  <a:lnTo>
                    <a:pt x="0" y="26"/>
                  </a:lnTo>
                  <a:lnTo>
                    <a:pt x="0" y="19"/>
                  </a:lnTo>
                  <a:lnTo>
                    <a:pt x="0" y="16"/>
                  </a:lnTo>
                  <a:lnTo>
                    <a:pt x="0" y="13"/>
                  </a:lnTo>
                  <a:lnTo>
                    <a:pt x="3" y="10"/>
                  </a:lnTo>
                  <a:lnTo>
                    <a:pt x="6" y="7"/>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176" name="Freeform 608"/>
            <p:cNvSpPr>
              <a:spLocks/>
            </p:cNvSpPr>
            <p:nvPr/>
          </p:nvSpPr>
          <p:spPr bwMode="auto">
            <a:xfrm>
              <a:off x="2192" y="2955"/>
              <a:ext cx="58" cy="63"/>
            </a:xfrm>
            <a:custGeom>
              <a:avLst/>
              <a:gdLst>
                <a:gd name="T0" fmla="*/ 23 w 42"/>
                <a:gd name="T1" fmla="*/ 0 h 45"/>
                <a:gd name="T2" fmla="*/ 26 w 42"/>
                <a:gd name="T3" fmla="*/ 0 h 45"/>
                <a:gd name="T4" fmla="*/ 29 w 42"/>
                <a:gd name="T5" fmla="*/ 3 h 45"/>
                <a:gd name="T6" fmla="*/ 33 w 42"/>
                <a:gd name="T7" fmla="*/ 3 h 45"/>
                <a:gd name="T8" fmla="*/ 36 w 42"/>
                <a:gd name="T9" fmla="*/ 6 h 45"/>
                <a:gd name="T10" fmla="*/ 39 w 42"/>
                <a:gd name="T11" fmla="*/ 9 h 45"/>
                <a:gd name="T12" fmla="*/ 42 w 42"/>
                <a:gd name="T13" fmla="*/ 12 h 45"/>
                <a:gd name="T14" fmla="*/ 42 w 42"/>
                <a:gd name="T15" fmla="*/ 19 h 45"/>
                <a:gd name="T16" fmla="*/ 42 w 42"/>
                <a:gd name="T17" fmla="*/ 22 h 45"/>
                <a:gd name="T18" fmla="*/ 42 w 42"/>
                <a:gd name="T19" fmla="*/ 29 h 45"/>
                <a:gd name="T20" fmla="*/ 42 w 42"/>
                <a:gd name="T21" fmla="*/ 32 h 45"/>
                <a:gd name="T22" fmla="*/ 39 w 42"/>
                <a:gd name="T23" fmla="*/ 35 h 45"/>
                <a:gd name="T24" fmla="*/ 36 w 42"/>
                <a:gd name="T25" fmla="*/ 38 h 45"/>
                <a:gd name="T26" fmla="*/ 33 w 42"/>
                <a:gd name="T27" fmla="*/ 41 h 45"/>
                <a:gd name="T28" fmla="*/ 29 w 42"/>
                <a:gd name="T29" fmla="*/ 41 h 45"/>
                <a:gd name="T30" fmla="*/ 26 w 42"/>
                <a:gd name="T31" fmla="*/ 45 h 45"/>
                <a:gd name="T32" fmla="*/ 23 w 42"/>
                <a:gd name="T33" fmla="*/ 45 h 45"/>
                <a:gd name="T34" fmla="*/ 16 w 42"/>
                <a:gd name="T35" fmla="*/ 45 h 45"/>
                <a:gd name="T36" fmla="*/ 13 w 42"/>
                <a:gd name="T37" fmla="*/ 41 h 45"/>
                <a:gd name="T38" fmla="*/ 10 w 42"/>
                <a:gd name="T39" fmla="*/ 41 h 45"/>
                <a:gd name="T40" fmla="*/ 7 w 42"/>
                <a:gd name="T41" fmla="*/ 38 h 45"/>
                <a:gd name="T42" fmla="*/ 4 w 42"/>
                <a:gd name="T43" fmla="*/ 35 h 45"/>
                <a:gd name="T44" fmla="*/ 0 w 42"/>
                <a:gd name="T45" fmla="*/ 32 h 45"/>
                <a:gd name="T46" fmla="*/ 0 w 42"/>
                <a:gd name="T47" fmla="*/ 29 h 45"/>
                <a:gd name="T48" fmla="*/ 0 w 42"/>
                <a:gd name="T49" fmla="*/ 22 h 45"/>
                <a:gd name="T50" fmla="*/ 0 w 42"/>
                <a:gd name="T51" fmla="*/ 19 h 45"/>
                <a:gd name="T52" fmla="*/ 0 w 42"/>
                <a:gd name="T53" fmla="*/ 12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6"/>
                  </a:lnTo>
                  <a:lnTo>
                    <a:pt x="39" y="9"/>
                  </a:lnTo>
                  <a:lnTo>
                    <a:pt x="42" y="12"/>
                  </a:lnTo>
                  <a:lnTo>
                    <a:pt x="42" y="19"/>
                  </a:lnTo>
                  <a:lnTo>
                    <a:pt x="42" y="22"/>
                  </a:lnTo>
                  <a:lnTo>
                    <a:pt x="42" y="29"/>
                  </a:lnTo>
                  <a:lnTo>
                    <a:pt x="42" y="32"/>
                  </a:lnTo>
                  <a:lnTo>
                    <a:pt x="39" y="35"/>
                  </a:lnTo>
                  <a:lnTo>
                    <a:pt x="36" y="38"/>
                  </a:lnTo>
                  <a:lnTo>
                    <a:pt x="33" y="41"/>
                  </a:lnTo>
                  <a:lnTo>
                    <a:pt x="29" y="41"/>
                  </a:lnTo>
                  <a:lnTo>
                    <a:pt x="26" y="45"/>
                  </a:lnTo>
                  <a:lnTo>
                    <a:pt x="23" y="45"/>
                  </a:lnTo>
                  <a:lnTo>
                    <a:pt x="16" y="45"/>
                  </a:lnTo>
                  <a:lnTo>
                    <a:pt x="13" y="41"/>
                  </a:lnTo>
                  <a:lnTo>
                    <a:pt x="10" y="41"/>
                  </a:lnTo>
                  <a:lnTo>
                    <a:pt x="7" y="38"/>
                  </a:lnTo>
                  <a:lnTo>
                    <a:pt x="4" y="35"/>
                  </a:lnTo>
                  <a:lnTo>
                    <a:pt x="0" y="32"/>
                  </a:lnTo>
                  <a:lnTo>
                    <a:pt x="0" y="29"/>
                  </a:lnTo>
                  <a:lnTo>
                    <a:pt x="0" y="22"/>
                  </a:lnTo>
                  <a:lnTo>
                    <a:pt x="0" y="19"/>
                  </a:lnTo>
                  <a:lnTo>
                    <a:pt x="0" y="12"/>
                  </a:lnTo>
                  <a:lnTo>
                    <a:pt x="4" y="9"/>
                  </a:lnTo>
                  <a:lnTo>
                    <a:pt x="7"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177" name="Freeform 609"/>
            <p:cNvSpPr>
              <a:spLocks/>
            </p:cNvSpPr>
            <p:nvPr/>
          </p:nvSpPr>
          <p:spPr bwMode="auto">
            <a:xfrm>
              <a:off x="2192" y="2955"/>
              <a:ext cx="58" cy="63"/>
            </a:xfrm>
            <a:custGeom>
              <a:avLst/>
              <a:gdLst>
                <a:gd name="T0" fmla="*/ 23 w 42"/>
                <a:gd name="T1" fmla="*/ 0 h 45"/>
                <a:gd name="T2" fmla="*/ 26 w 42"/>
                <a:gd name="T3" fmla="*/ 0 h 45"/>
                <a:gd name="T4" fmla="*/ 29 w 42"/>
                <a:gd name="T5" fmla="*/ 3 h 45"/>
                <a:gd name="T6" fmla="*/ 33 w 42"/>
                <a:gd name="T7" fmla="*/ 3 h 45"/>
                <a:gd name="T8" fmla="*/ 36 w 42"/>
                <a:gd name="T9" fmla="*/ 6 h 45"/>
                <a:gd name="T10" fmla="*/ 39 w 42"/>
                <a:gd name="T11" fmla="*/ 9 h 45"/>
                <a:gd name="T12" fmla="*/ 42 w 42"/>
                <a:gd name="T13" fmla="*/ 12 h 45"/>
                <a:gd name="T14" fmla="*/ 42 w 42"/>
                <a:gd name="T15" fmla="*/ 19 h 45"/>
                <a:gd name="T16" fmla="*/ 42 w 42"/>
                <a:gd name="T17" fmla="*/ 22 h 45"/>
                <a:gd name="T18" fmla="*/ 42 w 42"/>
                <a:gd name="T19" fmla="*/ 29 h 45"/>
                <a:gd name="T20" fmla="*/ 42 w 42"/>
                <a:gd name="T21" fmla="*/ 32 h 45"/>
                <a:gd name="T22" fmla="*/ 39 w 42"/>
                <a:gd name="T23" fmla="*/ 35 h 45"/>
                <a:gd name="T24" fmla="*/ 36 w 42"/>
                <a:gd name="T25" fmla="*/ 38 h 45"/>
                <a:gd name="T26" fmla="*/ 33 w 42"/>
                <a:gd name="T27" fmla="*/ 41 h 45"/>
                <a:gd name="T28" fmla="*/ 29 w 42"/>
                <a:gd name="T29" fmla="*/ 41 h 45"/>
                <a:gd name="T30" fmla="*/ 26 w 42"/>
                <a:gd name="T31" fmla="*/ 45 h 45"/>
                <a:gd name="T32" fmla="*/ 23 w 42"/>
                <a:gd name="T33" fmla="*/ 45 h 45"/>
                <a:gd name="T34" fmla="*/ 16 w 42"/>
                <a:gd name="T35" fmla="*/ 45 h 45"/>
                <a:gd name="T36" fmla="*/ 13 w 42"/>
                <a:gd name="T37" fmla="*/ 41 h 45"/>
                <a:gd name="T38" fmla="*/ 10 w 42"/>
                <a:gd name="T39" fmla="*/ 41 h 45"/>
                <a:gd name="T40" fmla="*/ 7 w 42"/>
                <a:gd name="T41" fmla="*/ 38 h 45"/>
                <a:gd name="T42" fmla="*/ 4 w 42"/>
                <a:gd name="T43" fmla="*/ 35 h 45"/>
                <a:gd name="T44" fmla="*/ 0 w 42"/>
                <a:gd name="T45" fmla="*/ 32 h 45"/>
                <a:gd name="T46" fmla="*/ 0 w 42"/>
                <a:gd name="T47" fmla="*/ 29 h 45"/>
                <a:gd name="T48" fmla="*/ 0 w 42"/>
                <a:gd name="T49" fmla="*/ 22 h 45"/>
                <a:gd name="T50" fmla="*/ 0 w 42"/>
                <a:gd name="T51" fmla="*/ 19 h 45"/>
                <a:gd name="T52" fmla="*/ 0 w 42"/>
                <a:gd name="T53" fmla="*/ 12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6"/>
                  </a:lnTo>
                  <a:lnTo>
                    <a:pt x="39" y="9"/>
                  </a:lnTo>
                  <a:lnTo>
                    <a:pt x="42" y="12"/>
                  </a:lnTo>
                  <a:lnTo>
                    <a:pt x="42" y="19"/>
                  </a:lnTo>
                  <a:lnTo>
                    <a:pt x="42" y="22"/>
                  </a:lnTo>
                  <a:lnTo>
                    <a:pt x="42" y="29"/>
                  </a:lnTo>
                  <a:lnTo>
                    <a:pt x="42" y="32"/>
                  </a:lnTo>
                  <a:lnTo>
                    <a:pt x="39" y="35"/>
                  </a:lnTo>
                  <a:lnTo>
                    <a:pt x="36" y="38"/>
                  </a:lnTo>
                  <a:lnTo>
                    <a:pt x="33" y="41"/>
                  </a:lnTo>
                  <a:lnTo>
                    <a:pt x="29" y="41"/>
                  </a:lnTo>
                  <a:lnTo>
                    <a:pt x="26" y="45"/>
                  </a:lnTo>
                  <a:lnTo>
                    <a:pt x="23" y="45"/>
                  </a:lnTo>
                  <a:lnTo>
                    <a:pt x="16" y="45"/>
                  </a:lnTo>
                  <a:lnTo>
                    <a:pt x="13" y="41"/>
                  </a:lnTo>
                  <a:lnTo>
                    <a:pt x="10" y="41"/>
                  </a:lnTo>
                  <a:lnTo>
                    <a:pt x="7" y="38"/>
                  </a:lnTo>
                  <a:lnTo>
                    <a:pt x="4" y="35"/>
                  </a:lnTo>
                  <a:lnTo>
                    <a:pt x="0" y="32"/>
                  </a:lnTo>
                  <a:lnTo>
                    <a:pt x="0" y="29"/>
                  </a:lnTo>
                  <a:lnTo>
                    <a:pt x="0" y="22"/>
                  </a:lnTo>
                  <a:lnTo>
                    <a:pt x="0" y="19"/>
                  </a:lnTo>
                  <a:lnTo>
                    <a:pt x="0" y="12"/>
                  </a:lnTo>
                  <a:lnTo>
                    <a:pt x="4" y="9"/>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178" name="Freeform 610"/>
            <p:cNvSpPr>
              <a:spLocks/>
            </p:cNvSpPr>
            <p:nvPr/>
          </p:nvSpPr>
          <p:spPr bwMode="auto">
            <a:xfrm>
              <a:off x="2078" y="3189"/>
              <a:ext cx="56" cy="58"/>
            </a:xfrm>
            <a:custGeom>
              <a:avLst/>
              <a:gdLst>
                <a:gd name="T0" fmla="*/ 19 w 41"/>
                <a:gd name="T1" fmla="*/ 0 h 42"/>
                <a:gd name="T2" fmla="*/ 25 w 41"/>
                <a:gd name="T3" fmla="*/ 0 h 42"/>
                <a:gd name="T4" fmla="*/ 29 w 41"/>
                <a:gd name="T5" fmla="*/ 0 h 42"/>
                <a:gd name="T6" fmla="*/ 32 w 41"/>
                <a:gd name="T7" fmla="*/ 3 h 42"/>
                <a:gd name="T8" fmla="*/ 35 w 41"/>
                <a:gd name="T9" fmla="*/ 6 h 42"/>
                <a:gd name="T10" fmla="*/ 38 w 41"/>
                <a:gd name="T11" fmla="*/ 10 h 42"/>
                <a:gd name="T12" fmla="*/ 41 w 41"/>
                <a:gd name="T13" fmla="*/ 13 h 42"/>
                <a:gd name="T14" fmla="*/ 41 w 41"/>
                <a:gd name="T15" fmla="*/ 16 h 42"/>
                <a:gd name="T16" fmla="*/ 41 w 41"/>
                <a:gd name="T17" fmla="*/ 22 h 42"/>
                <a:gd name="T18" fmla="*/ 41 w 41"/>
                <a:gd name="T19" fmla="*/ 26 h 42"/>
                <a:gd name="T20" fmla="*/ 41 w 41"/>
                <a:gd name="T21" fmla="*/ 29 h 42"/>
                <a:gd name="T22" fmla="*/ 38 w 41"/>
                <a:gd name="T23" fmla="*/ 32 h 42"/>
                <a:gd name="T24" fmla="*/ 35 w 41"/>
                <a:gd name="T25" fmla="*/ 35 h 42"/>
                <a:gd name="T26" fmla="*/ 32 w 41"/>
                <a:gd name="T27" fmla="*/ 39 h 42"/>
                <a:gd name="T28" fmla="*/ 29 w 41"/>
                <a:gd name="T29" fmla="*/ 42 h 42"/>
                <a:gd name="T30" fmla="*/ 25 w 41"/>
                <a:gd name="T31" fmla="*/ 42 h 42"/>
                <a:gd name="T32" fmla="*/ 19 w 41"/>
                <a:gd name="T33" fmla="*/ 42 h 42"/>
                <a:gd name="T34" fmla="*/ 16 w 41"/>
                <a:gd name="T35" fmla="*/ 42 h 42"/>
                <a:gd name="T36" fmla="*/ 13 w 41"/>
                <a:gd name="T37" fmla="*/ 42 h 42"/>
                <a:gd name="T38" fmla="*/ 9 w 41"/>
                <a:gd name="T39" fmla="*/ 39 h 42"/>
                <a:gd name="T40" fmla="*/ 6 w 41"/>
                <a:gd name="T41" fmla="*/ 35 h 42"/>
                <a:gd name="T42" fmla="*/ 3 w 41"/>
                <a:gd name="T43" fmla="*/ 32 h 42"/>
                <a:gd name="T44" fmla="*/ 0 w 41"/>
                <a:gd name="T45" fmla="*/ 29 h 42"/>
                <a:gd name="T46" fmla="*/ 0 w 41"/>
                <a:gd name="T47" fmla="*/ 26 h 42"/>
                <a:gd name="T48" fmla="*/ 0 w 41"/>
                <a:gd name="T49" fmla="*/ 22 h 42"/>
                <a:gd name="T50" fmla="*/ 0 w 41"/>
                <a:gd name="T51" fmla="*/ 16 h 42"/>
                <a:gd name="T52" fmla="*/ 0 w 41"/>
                <a:gd name="T53" fmla="*/ 13 h 42"/>
                <a:gd name="T54" fmla="*/ 3 w 41"/>
                <a:gd name="T55" fmla="*/ 10 h 42"/>
                <a:gd name="T56" fmla="*/ 6 w 41"/>
                <a:gd name="T57" fmla="*/ 6 h 42"/>
                <a:gd name="T58" fmla="*/ 9 w 41"/>
                <a:gd name="T59" fmla="*/ 3 h 42"/>
                <a:gd name="T60" fmla="*/ 13 w 41"/>
                <a:gd name="T61" fmla="*/ 0 h 42"/>
                <a:gd name="T62" fmla="*/ 16 w 41"/>
                <a:gd name="T63" fmla="*/ 0 h 42"/>
                <a:gd name="T64" fmla="*/ 19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19" y="0"/>
                  </a:moveTo>
                  <a:lnTo>
                    <a:pt x="25" y="0"/>
                  </a:lnTo>
                  <a:lnTo>
                    <a:pt x="29" y="0"/>
                  </a:lnTo>
                  <a:lnTo>
                    <a:pt x="32" y="3"/>
                  </a:lnTo>
                  <a:lnTo>
                    <a:pt x="35" y="6"/>
                  </a:lnTo>
                  <a:lnTo>
                    <a:pt x="38" y="10"/>
                  </a:lnTo>
                  <a:lnTo>
                    <a:pt x="41" y="13"/>
                  </a:lnTo>
                  <a:lnTo>
                    <a:pt x="41" y="16"/>
                  </a:lnTo>
                  <a:lnTo>
                    <a:pt x="41" y="22"/>
                  </a:lnTo>
                  <a:lnTo>
                    <a:pt x="41" y="26"/>
                  </a:lnTo>
                  <a:lnTo>
                    <a:pt x="41" y="29"/>
                  </a:lnTo>
                  <a:lnTo>
                    <a:pt x="38" y="32"/>
                  </a:lnTo>
                  <a:lnTo>
                    <a:pt x="35" y="35"/>
                  </a:lnTo>
                  <a:lnTo>
                    <a:pt x="32" y="39"/>
                  </a:lnTo>
                  <a:lnTo>
                    <a:pt x="29" y="42"/>
                  </a:lnTo>
                  <a:lnTo>
                    <a:pt x="25" y="42"/>
                  </a:lnTo>
                  <a:lnTo>
                    <a:pt x="19" y="42"/>
                  </a:lnTo>
                  <a:lnTo>
                    <a:pt x="16" y="42"/>
                  </a:lnTo>
                  <a:lnTo>
                    <a:pt x="13" y="42"/>
                  </a:lnTo>
                  <a:lnTo>
                    <a:pt x="9" y="39"/>
                  </a:lnTo>
                  <a:lnTo>
                    <a:pt x="6" y="35"/>
                  </a:lnTo>
                  <a:lnTo>
                    <a:pt x="3" y="32"/>
                  </a:lnTo>
                  <a:lnTo>
                    <a:pt x="0" y="29"/>
                  </a:lnTo>
                  <a:lnTo>
                    <a:pt x="0" y="26"/>
                  </a:lnTo>
                  <a:lnTo>
                    <a:pt x="0" y="22"/>
                  </a:lnTo>
                  <a:lnTo>
                    <a:pt x="0" y="16"/>
                  </a:lnTo>
                  <a:lnTo>
                    <a:pt x="0" y="13"/>
                  </a:lnTo>
                  <a:lnTo>
                    <a:pt x="3" y="10"/>
                  </a:lnTo>
                  <a:lnTo>
                    <a:pt x="6" y="6"/>
                  </a:lnTo>
                  <a:lnTo>
                    <a:pt x="9" y="3"/>
                  </a:lnTo>
                  <a:lnTo>
                    <a:pt x="13" y="0"/>
                  </a:lnTo>
                  <a:lnTo>
                    <a:pt x="16" y="0"/>
                  </a:lnTo>
                  <a:lnTo>
                    <a:pt x="19" y="0"/>
                  </a:lnTo>
                  <a:close/>
                </a:path>
              </a:pathLst>
            </a:custGeom>
            <a:solidFill>
              <a:srgbClr val="FF0000"/>
            </a:solidFill>
            <a:ln w="9525">
              <a:noFill/>
              <a:round/>
              <a:headEnd/>
              <a:tailEnd/>
            </a:ln>
          </p:spPr>
          <p:txBody>
            <a:bodyPr/>
            <a:lstStyle/>
            <a:p>
              <a:endParaRPr lang="en-US"/>
            </a:p>
          </p:txBody>
        </p:sp>
        <p:sp>
          <p:nvSpPr>
            <p:cNvPr id="32179" name="Freeform 611"/>
            <p:cNvSpPr>
              <a:spLocks/>
            </p:cNvSpPr>
            <p:nvPr/>
          </p:nvSpPr>
          <p:spPr bwMode="auto">
            <a:xfrm>
              <a:off x="2078" y="3189"/>
              <a:ext cx="56" cy="58"/>
            </a:xfrm>
            <a:custGeom>
              <a:avLst/>
              <a:gdLst>
                <a:gd name="T0" fmla="*/ 19 w 41"/>
                <a:gd name="T1" fmla="*/ 0 h 42"/>
                <a:gd name="T2" fmla="*/ 25 w 41"/>
                <a:gd name="T3" fmla="*/ 0 h 42"/>
                <a:gd name="T4" fmla="*/ 29 w 41"/>
                <a:gd name="T5" fmla="*/ 0 h 42"/>
                <a:gd name="T6" fmla="*/ 32 w 41"/>
                <a:gd name="T7" fmla="*/ 3 h 42"/>
                <a:gd name="T8" fmla="*/ 35 w 41"/>
                <a:gd name="T9" fmla="*/ 6 h 42"/>
                <a:gd name="T10" fmla="*/ 38 w 41"/>
                <a:gd name="T11" fmla="*/ 10 h 42"/>
                <a:gd name="T12" fmla="*/ 41 w 41"/>
                <a:gd name="T13" fmla="*/ 13 h 42"/>
                <a:gd name="T14" fmla="*/ 41 w 41"/>
                <a:gd name="T15" fmla="*/ 16 h 42"/>
                <a:gd name="T16" fmla="*/ 41 w 41"/>
                <a:gd name="T17" fmla="*/ 22 h 42"/>
                <a:gd name="T18" fmla="*/ 41 w 41"/>
                <a:gd name="T19" fmla="*/ 26 h 42"/>
                <a:gd name="T20" fmla="*/ 41 w 41"/>
                <a:gd name="T21" fmla="*/ 29 h 42"/>
                <a:gd name="T22" fmla="*/ 38 w 41"/>
                <a:gd name="T23" fmla="*/ 32 h 42"/>
                <a:gd name="T24" fmla="*/ 35 w 41"/>
                <a:gd name="T25" fmla="*/ 35 h 42"/>
                <a:gd name="T26" fmla="*/ 32 w 41"/>
                <a:gd name="T27" fmla="*/ 39 h 42"/>
                <a:gd name="T28" fmla="*/ 29 w 41"/>
                <a:gd name="T29" fmla="*/ 42 h 42"/>
                <a:gd name="T30" fmla="*/ 25 w 41"/>
                <a:gd name="T31" fmla="*/ 42 h 42"/>
                <a:gd name="T32" fmla="*/ 19 w 41"/>
                <a:gd name="T33" fmla="*/ 42 h 42"/>
                <a:gd name="T34" fmla="*/ 16 w 41"/>
                <a:gd name="T35" fmla="*/ 42 h 42"/>
                <a:gd name="T36" fmla="*/ 13 w 41"/>
                <a:gd name="T37" fmla="*/ 42 h 42"/>
                <a:gd name="T38" fmla="*/ 9 w 41"/>
                <a:gd name="T39" fmla="*/ 39 h 42"/>
                <a:gd name="T40" fmla="*/ 6 w 41"/>
                <a:gd name="T41" fmla="*/ 35 h 42"/>
                <a:gd name="T42" fmla="*/ 3 w 41"/>
                <a:gd name="T43" fmla="*/ 32 h 42"/>
                <a:gd name="T44" fmla="*/ 0 w 41"/>
                <a:gd name="T45" fmla="*/ 29 h 42"/>
                <a:gd name="T46" fmla="*/ 0 w 41"/>
                <a:gd name="T47" fmla="*/ 26 h 42"/>
                <a:gd name="T48" fmla="*/ 0 w 41"/>
                <a:gd name="T49" fmla="*/ 22 h 42"/>
                <a:gd name="T50" fmla="*/ 0 w 41"/>
                <a:gd name="T51" fmla="*/ 16 h 42"/>
                <a:gd name="T52" fmla="*/ 0 w 41"/>
                <a:gd name="T53" fmla="*/ 13 h 42"/>
                <a:gd name="T54" fmla="*/ 3 w 41"/>
                <a:gd name="T55" fmla="*/ 10 h 42"/>
                <a:gd name="T56" fmla="*/ 6 w 41"/>
                <a:gd name="T57" fmla="*/ 6 h 42"/>
                <a:gd name="T58" fmla="*/ 9 w 41"/>
                <a:gd name="T59" fmla="*/ 3 h 42"/>
                <a:gd name="T60" fmla="*/ 13 w 41"/>
                <a:gd name="T61" fmla="*/ 0 h 42"/>
                <a:gd name="T62" fmla="*/ 16 w 41"/>
                <a:gd name="T63" fmla="*/ 0 h 42"/>
                <a:gd name="T64" fmla="*/ 19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19" y="0"/>
                  </a:moveTo>
                  <a:lnTo>
                    <a:pt x="25" y="0"/>
                  </a:lnTo>
                  <a:lnTo>
                    <a:pt x="29" y="0"/>
                  </a:lnTo>
                  <a:lnTo>
                    <a:pt x="32" y="3"/>
                  </a:lnTo>
                  <a:lnTo>
                    <a:pt x="35" y="6"/>
                  </a:lnTo>
                  <a:lnTo>
                    <a:pt x="38" y="10"/>
                  </a:lnTo>
                  <a:lnTo>
                    <a:pt x="41" y="13"/>
                  </a:lnTo>
                  <a:lnTo>
                    <a:pt x="41" y="16"/>
                  </a:lnTo>
                  <a:lnTo>
                    <a:pt x="41" y="22"/>
                  </a:lnTo>
                  <a:lnTo>
                    <a:pt x="41" y="26"/>
                  </a:lnTo>
                  <a:lnTo>
                    <a:pt x="41" y="29"/>
                  </a:lnTo>
                  <a:lnTo>
                    <a:pt x="38" y="32"/>
                  </a:lnTo>
                  <a:lnTo>
                    <a:pt x="35" y="35"/>
                  </a:lnTo>
                  <a:lnTo>
                    <a:pt x="32" y="39"/>
                  </a:lnTo>
                  <a:lnTo>
                    <a:pt x="29" y="42"/>
                  </a:lnTo>
                  <a:lnTo>
                    <a:pt x="25" y="42"/>
                  </a:lnTo>
                  <a:lnTo>
                    <a:pt x="19" y="42"/>
                  </a:lnTo>
                  <a:lnTo>
                    <a:pt x="16" y="42"/>
                  </a:lnTo>
                  <a:lnTo>
                    <a:pt x="13" y="42"/>
                  </a:lnTo>
                  <a:lnTo>
                    <a:pt x="9" y="39"/>
                  </a:lnTo>
                  <a:lnTo>
                    <a:pt x="6" y="35"/>
                  </a:lnTo>
                  <a:lnTo>
                    <a:pt x="3" y="32"/>
                  </a:lnTo>
                  <a:lnTo>
                    <a:pt x="0" y="29"/>
                  </a:lnTo>
                  <a:lnTo>
                    <a:pt x="0" y="26"/>
                  </a:lnTo>
                  <a:lnTo>
                    <a:pt x="0" y="22"/>
                  </a:lnTo>
                  <a:lnTo>
                    <a:pt x="0" y="16"/>
                  </a:lnTo>
                  <a:lnTo>
                    <a:pt x="0" y="13"/>
                  </a:lnTo>
                  <a:lnTo>
                    <a:pt x="3" y="10"/>
                  </a:lnTo>
                  <a:lnTo>
                    <a:pt x="6" y="6"/>
                  </a:lnTo>
                  <a:lnTo>
                    <a:pt x="9" y="3"/>
                  </a:lnTo>
                  <a:lnTo>
                    <a:pt x="13" y="0"/>
                  </a:lnTo>
                  <a:lnTo>
                    <a:pt x="16" y="0"/>
                  </a:lnTo>
                  <a:lnTo>
                    <a:pt x="19" y="0"/>
                  </a:lnTo>
                </a:path>
              </a:pathLst>
            </a:custGeom>
            <a:solidFill>
              <a:srgbClr val="FFFF00"/>
            </a:solidFill>
            <a:ln w="12700">
              <a:solidFill>
                <a:srgbClr val="000000"/>
              </a:solidFill>
              <a:round/>
              <a:headEnd/>
              <a:tailEnd/>
            </a:ln>
          </p:spPr>
          <p:txBody>
            <a:bodyPr/>
            <a:lstStyle/>
            <a:p>
              <a:endParaRPr lang="en-US"/>
            </a:p>
          </p:txBody>
        </p:sp>
        <p:sp>
          <p:nvSpPr>
            <p:cNvPr id="32180" name="Freeform 612"/>
            <p:cNvSpPr>
              <a:spLocks/>
            </p:cNvSpPr>
            <p:nvPr/>
          </p:nvSpPr>
          <p:spPr bwMode="auto">
            <a:xfrm>
              <a:off x="2090" y="3075"/>
              <a:ext cx="62" cy="59"/>
            </a:xfrm>
            <a:custGeom>
              <a:avLst/>
              <a:gdLst>
                <a:gd name="T0" fmla="*/ 23 w 45"/>
                <a:gd name="T1" fmla="*/ 0 h 42"/>
                <a:gd name="T2" fmla="*/ 26 w 45"/>
                <a:gd name="T3" fmla="*/ 0 h 42"/>
                <a:gd name="T4" fmla="*/ 29 w 45"/>
                <a:gd name="T5" fmla="*/ 0 h 42"/>
                <a:gd name="T6" fmla="*/ 36 w 45"/>
                <a:gd name="T7" fmla="*/ 4 h 42"/>
                <a:gd name="T8" fmla="*/ 39 w 45"/>
                <a:gd name="T9" fmla="*/ 7 h 42"/>
                <a:gd name="T10" fmla="*/ 39 w 45"/>
                <a:gd name="T11" fmla="*/ 10 h 42"/>
                <a:gd name="T12" fmla="*/ 42 w 45"/>
                <a:gd name="T13" fmla="*/ 13 h 42"/>
                <a:gd name="T14" fmla="*/ 42 w 45"/>
                <a:gd name="T15" fmla="*/ 17 h 42"/>
                <a:gd name="T16" fmla="*/ 45 w 45"/>
                <a:gd name="T17" fmla="*/ 23 h 42"/>
                <a:gd name="T18" fmla="*/ 42 w 45"/>
                <a:gd name="T19" fmla="*/ 26 h 42"/>
                <a:gd name="T20" fmla="*/ 42 w 45"/>
                <a:gd name="T21" fmla="*/ 29 h 42"/>
                <a:gd name="T22" fmla="*/ 39 w 45"/>
                <a:gd name="T23" fmla="*/ 33 h 42"/>
                <a:gd name="T24" fmla="*/ 39 w 45"/>
                <a:gd name="T25" fmla="*/ 36 h 42"/>
                <a:gd name="T26" fmla="*/ 36 w 45"/>
                <a:gd name="T27" fmla="*/ 39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6 h 42"/>
                <a:gd name="T42" fmla="*/ 4 w 45"/>
                <a:gd name="T43" fmla="*/ 33 h 42"/>
                <a:gd name="T44" fmla="*/ 0 w 45"/>
                <a:gd name="T45" fmla="*/ 29 h 42"/>
                <a:gd name="T46" fmla="*/ 0 w 45"/>
                <a:gd name="T47" fmla="*/ 26 h 42"/>
                <a:gd name="T48" fmla="*/ 0 w 45"/>
                <a:gd name="T49" fmla="*/ 23 h 42"/>
                <a:gd name="T50" fmla="*/ 0 w 45"/>
                <a:gd name="T51" fmla="*/ 17 h 42"/>
                <a:gd name="T52" fmla="*/ 0 w 45"/>
                <a:gd name="T53" fmla="*/ 13 h 42"/>
                <a:gd name="T54" fmla="*/ 4 w 45"/>
                <a:gd name="T55" fmla="*/ 10 h 42"/>
                <a:gd name="T56" fmla="*/ 7 w 45"/>
                <a:gd name="T57" fmla="*/ 7 h 42"/>
                <a:gd name="T58" fmla="*/ 10 w 45"/>
                <a:gd name="T59" fmla="*/ 4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4"/>
                  </a:lnTo>
                  <a:lnTo>
                    <a:pt x="39" y="7"/>
                  </a:lnTo>
                  <a:lnTo>
                    <a:pt x="39" y="10"/>
                  </a:lnTo>
                  <a:lnTo>
                    <a:pt x="42" y="13"/>
                  </a:lnTo>
                  <a:lnTo>
                    <a:pt x="42" y="17"/>
                  </a:lnTo>
                  <a:lnTo>
                    <a:pt x="45" y="23"/>
                  </a:lnTo>
                  <a:lnTo>
                    <a:pt x="42" y="26"/>
                  </a:lnTo>
                  <a:lnTo>
                    <a:pt x="42" y="29"/>
                  </a:lnTo>
                  <a:lnTo>
                    <a:pt x="39" y="33"/>
                  </a:lnTo>
                  <a:lnTo>
                    <a:pt x="39" y="36"/>
                  </a:lnTo>
                  <a:lnTo>
                    <a:pt x="36" y="39"/>
                  </a:lnTo>
                  <a:lnTo>
                    <a:pt x="29" y="42"/>
                  </a:lnTo>
                  <a:lnTo>
                    <a:pt x="26" y="42"/>
                  </a:lnTo>
                  <a:lnTo>
                    <a:pt x="23" y="42"/>
                  </a:lnTo>
                  <a:lnTo>
                    <a:pt x="16" y="42"/>
                  </a:lnTo>
                  <a:lnTo>
                    <a:pt x="13" y="42"/>
                  </a:lnTo>
                  <a:lnTo>
                    <a:pt x="10" y="39"/>
                  </a:lnTo>
                  <a:lnTo>
                    <a:pt x="7" y="36"/>
                  </a:lnTo>
                  <a:lnTo>
                    <a:pt x="4" y="33"/>
                  </a:lnTo>
                  <a:lnTo>
                    <a:pt x="0" y="29"/>
                  </a:lnTo>
                  <a:lnTo>
                    <a:pt x="0" y="26"/>
                  </a:lnTo>
                  <a:lnTo>
                    <a:pt x="0" y="23"/>
                  </a:lnTo>
                  <a:lnTo>
                    <a:pt x="0" y="17"/>
                  </a:lnTo>
                  <a:lnTo>
                    <a:pt x="0" y="13"/>
                  </a:lnTo>
                  <a:lnTo>
                    <a:pt x="4" y="10"/>
                  </a:lnTo>
                  <a:lnTo>
                    <a:pt x="7" y="7"/>
                  </a:lnTo>
                  <a:lnTo>
                    <a:pt x="10" y="4"/>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181" name="Freeform 613"/>
            <p:cNvSpPr>
              <a:spLocks/>
            </p:cNvSpPr>
            <p:nvPr/>
          </p:nvSpPr>
          <p:spPr bwMode="auto">
            <a:xfrm>
              <a:off x="2090" y="3075"/>
              <a:ext cx="62" cy="59"/>
            </a:xfrm>
            <a:custGeom>
              <a:avLst/>
              <a:gdLst>
                <a:gd name="T0" fmla="*/ 23 w 45"/>
                <a:gd name="T1" fmla="*/ 0 h 42"/>
                <a:gd name="T2" fmla="*/ 26 w 45"/>
                <a:gd name="T3" fmla="*/ 0 h 42"/>
                <a:gd name="T4" fmla="*/ 29 w 45"/>
                <a:gd name="T5" fmla="*/ 0 h 42"/>
                <a:gd name="T6" fmla="*/ 36 w 45"/>
                <a:gd name="T7" fmla="*/ 4 h 42"/>
                <a:gd name="T8" fmla="*/ 39 w 45"/>
                <a:gd name="T9" fmla="*/ 7 h 42"/>
                <a:gd name="T10" fmla="*/ 39 w 45"/>
                <a:gd name="T11" fmla="*/ 10 h 42"/>
                <a:gd name="T12" fmla="*/ 42 w 45"/>
                <a:gd name="T13" fmla="*/ 13 h 42"/>
                <a:gd name="T14" fmla="*/ 42 w 45"/>
                <a:gd name="T15" fmla="*/ 17 h 42"/>
                <a:gd name="T16" fmla="*/ 45 w 45"/>
                <a:gd name="T17" fmla="*/ 23 h 42"/>
                <a:gd name="T18" fmla="*/ 42 w 45"/>
                <a:gd name="T19" fmla="*/ 26 h 42"/>
                <a:gd name="T20" fmla="*/ 42 w 45"/>
                <a:gd name="T21" fmla="*/ 29 h 42"/>
                <a:gd name="T22" fmla="*/ 39 w 45"/>
                <a:gd name="T23" fmla="*/ 33 h 42"/>
                <a:gd name="T24" fmla="*/ 39 w 45"/>
                <a:gd name="T25" fmla="*/ 36 h 42"/>
                <a:gd name="T26" fmla="*/ 36 w 45"/>
                <a:gd name="T27" fmla="*/ 39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6 h 42"/>
                <a:gd name="T42" fmla="*/ 4 w 45"/>
                <a:gd name="T43" fmla="*/ 33 h 42"/>
                <a:gd name="T44" fmla="*/ 0 w 45"/>
                <a:gd name="T45" fmla="*/ 29 h 42"/>
                <a:gd name="T46" fmla="*/ 0 w 45"/>
                <a:gd name="T47" fmla="*/ 26 h 42"/>
                <a:gd name="T48" fmla="*/ 0 w 45"/>
                <a:gd name="T49" fmla="*/ 23 h 42"/>
                <a:gd name="T50" fmla="*/ 0 w 45"/>
                <a:gd name="T51" fmla="*/ 17 h 42"/>
                <a:gd name="T52" fmla="*/ 0 w 45"/>
                <a:gd name="T53" fmla="*/ 13 h 42"/>
                <a:gd name="T54" fmla="*/ 4 w 45"/>
                <a:gd name="T55" fmla="*/ 10 h 42"/>
                <a:gd name="T56" fmla="*/ 7 w 45"/>
                <a:gd name="T57" fmla="*/ 7 h 42"/>
                <a:gd name="T58" fmla="*/ 10 w 45"/>
                <a:gd name="T59" fmla="*/ 4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4"/>
                  </a:lnTo>
                  <a:lnTo>
                    <a:pt x="39" y="7"/>
                  </a:lnTo>
                  <a:lnTo>
                    <a:pt x="39" y="10"/>
                  </a:lnTo>
                  <a:lnTo>
                    <a:pt x="42" y="13"/>
                  </a:lnTo>
                  <a:lnTo>
                    <a:pt x="42" y="17"/>
                  </a:lnTo>
                  <a:lnTo>
                    <a:pt x="45" y="23"/>
                  </a:lnTo>
                  <a:lnTo>
                    <a:pt x="42" y="26"/>
                  </a:lnTo>
                  <a:lnTo>
                    <a:pt x="42" y="29"/>
                  </a:lnTo>
                  <a:lnTo>
                    <a:pt x="39" y="33"/>
                  </a:lnTo>
                  <a:lnTo>
                    <a:pt x="39" y="36"/>
                  </a:lnTo>
                  <a:lnTo>
                    <a:pt x="36" y="39"/>
                  </a:lnTo>
                  <a:lnTo>
                    <a:pt x="29" y="42"/>
                  </a:lnTo>
                  <a:lnTo>
                    <a:pt x="26" y="42"/>
                  </a:lnTo>
                  <a:lnTo>
                    <a:pt x="23" y="42"/>
                  </a:lnTo>
                  <a:lnTo>
                    <a:pt x="16" y="42"/>
                  </a:lnTo>
                  <a:lnTo>
                    <a:pt x="13" y="42"/>
                  </a:lnTo>
                  <a:lnTo>
                    <a:pt x="10" y="39"/>
                  </a:lnTo>
                  <a:lnTo>
                    <a:pt x="7" y="36"/>
                  </a:lnTo>
                  <a:lnTo>
                    <a:pt x="4" y="33"/>
                  </a:lnTo>
                  <a:lnTo>
                    <a:pt x="0" y="29"/>
                  </a:lnTo>
                  <a:lnTo>
                    <a:pt x="0" y="26"/>
                  </a:lnTo>
                  <a:lnTo>
                    <a:pt x="0" y="23"/>
                  </a:lnTo>
                  <a:lnTo>
                    <a:pt x="0" y="17"/>
                  </a:lnTo>
                  <a:lnTo>
                    <a:pt x="0" y="13"/>
                  </a:lnTo>
                  <a:lnTo>
                    <a:pt x="4" y="10"/>
                  </a:lnTo>
                  <a:lnTo>
                    <a:pt x="7" y="7"/>
                  </a:lnTo>
                  <a:lnTo>
                    <a:pt x="10" y="4"/>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182" name="Freeform 614"/>
            <p:cNvSpPr>
              <a:spLocks/>
            </p:cNvSpPr>
            <p:nvPr/>
          </p:nvSpPr>
          <p:spPr bwMode="auto">
            <a:xfrm>
              <a:off x="2140" y="3099"/>
              <a:ext cx="58" cy="57"/>
            </a:xfrm>
            <a:custGeom>
              <a:avLst/>
              <a:gdLst>
                <a:gd name="T0" fmla="*/ 22 w 42"/>
                <a:gd name="T1" fmla="*/ 0 h 41"/>
                <a:gd name="T2" fmla="*/ 25 w 42"/>
                <a:gd name="T3" fmla="*/ 0 h 41"/>
                <a:gd name="T4" fmla="*/ 29 w 42"/>
                <a:gd name="T5" fmla="*/ 0 h 41"/>
                <a:gd name="T6" fmla="*/ 32 w 42"/>
                <a:gd name="T7" fmla="*/ 3 h 41"/>
                <a:gd name="T8" fmla="*/ 35 w 42"/>
                <a:gd name="T9" fmla="*/ 6 h 41"/>
                <a:gd name="T10" fmla="*/ 38 w 42"/>
                <a:gd name="T11" fmla="*/ 9 h 41"/>
                <a:gd name="T12" fmla="*/ 42 w 42"/>
                <a:gd name="T13" fmla="*/ 12 h 41"/>
                <a:gd name="T14" fmla="*/ 42 w 42"/>
                <a:gd name="T15" fmla="*/ 16 h 41"/>
                <a:gd name="T16" fmla="*/ 42 w 42"/>
                <a:gd name="T17" fmla="*/ 19 h 41"/>
                <a:gd name="T18" fmla="*/ 42 w 42"/>
                <a:gd name="T19" fmla="*/ 25 h 41"/>
                <a:gd name="T20" fmla="*/ 42 w 42"/>
                <a:gd name="T21" fmla="*/ 29 h 41"/>
                <a:gd name="T22" fmla="*/ 38 w 42"/>
                <a:gd name="T23" fmla="*/ 32 h 41"/>
                <a:gd name="T24" fmla="*/ 35 w 42"/>
                <a:gd name="T25" fmla="*/ 35 h 41"/>
                <a:gd name="T26" fmla="*/ 32 w 42"/>
                <a:gd name="T27" fmla="*/ 38 h 41"/>
                <a:gd name="T28" fmla="*/ 29 w 42"/>
                <a:gd name="T29" fmla="*/ 41 h 41"/>
                <a:gd name="T30" fmla="*/ 25 w 42"/>
                <a:gd name="T31" fmla="*/ 41 h 41"/>
                <a:gd name="T32" fmla="*/ 22 w 42"/>
                <a:gd name="T33" fmla="*/ 41 h 41"/>
                <a:gd name="T34" fmla="*/ 16 w 42"/>
                <a:gd name="T35" fmla="*/ 41 h 41"/>
                <a:gd name="T36" fmla="*/ 13 w 42"/>
                <a:gd name="T37" fmla="*/ 41 h 41"/>
                <a:gd name="T38" fmla="*/ 9 w 42"/>
                <a:gd name="T39" fmla="*/ 38 h 41"/>
                <a:gd name="T40" fmla="*/ 6 w 42"/>
                <a:gd name="T41" fmla="*/ 35 h 41"/>
                <a:gd name="T42" fmla="*/ 3 w 42"/>
                <a:gd name="T43" fmla="*/ 32 h 41"/>
                <a:gd name="T44" fmla="*/ 0 w 42"/>
                <a:gd name="T45" fmla="*/ 29 h 41"/>
                <a:gd name="T46" fmla="*/ 0 w 42"/>
                <a:gd name="T47" fmla="*/ 25 h 41"/>
                <a:gd name="T48" fmla="*/ 0 w 42"/>
                <a:gd name="T49" fmla="*/ 19 h 41"/>
                <a:gd name="T50" fmla="*/ 0 w 42"/>
                <a:gd name="T51" fmla="*/ 16 h 41"/>
                <a:gd name="T52" fmla="*/ 0 w 42"/>
                <a:gd name="T53" fmla="*/ 12 h 41"/>
                <a:gd name="T54" fmla="*/ 3 w 42"/>
                <a:gd name="T55" fmla="*/ 9 h 41"/>
                <a:gd name="T56" fmla="*/ 6 w 42"/>
                <a:gd name="T57" fmla="*/ 6 h 41"/>
                <a:gd name="T58" fmla="*/ 9 w 42"/>
                <a:gd name="T59" fmla="*/ 3 h 41"/>
                <a:gd name="T60" fmla="*/ 13 w 42"/>
                <a:gd name="T61" fmla="*/ 0 h 41"/>
                <a:gd name="T62" fmla="*/ 16 w 42"/>
                <a:gd name="T63" fmla="*/ 0 h 41"/>
                <a:gd name="T64" fmla="*/ 22 w 42"/>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1"/>
                <a:gd name="T101" fmla="*/ 42 w 42"/>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1">
                  <a:moveTo>
                    <a:pt x="22" y="0"/>
                  </a:moveTo>
                  <a:lnTo>
                    <a:pt x="25" y="0"/>
                  </a:lnTo>
                  <a:lnTo>
                    <a:pt x="29" y="0"/>
                  </a:lnTo>
                  <a:lnTo>
                    <a:pt x="32" y="3"/>
                  </a:lnTo>
                  <a:lnTo>
                    <a:pt x="35" y="6"/>
                  </a:lnTo>
                  <a:lnTo>
                    <a:pt x="38" y="9"/>
                  </a:lnTo>
                  <a:lnTo>
                    <a:pt x="42" y="12"/>
                  </a:lnTo>
                  <a:lnTo>
                    <a:pt x="42" y="16"/>
                  </a:lnTo>
                  <a:lnTo>
                    <a:pt x="42" y="19"/>
                  </a:lnTo>
                  <a:lnTo>
                    <a:pt x="42" y="25"/>
                  </a:lnTo>
                  <a:lnTo>
                    <a:pt x="42" y="29"/>
                  </a:lnTo>
                  <a:lnTo>
                    <a:pt x="38" y="32"/>
                  </a:lnTo>
                  <a:lnTo>
                    <a:pt x="35" y="35"/>
                  </a:lnTo>
                  <a:lnTo>
                    <a:pt x="32" y="38"/>
                  </a:lnTo>
                  <a:lnTo>
                    <a:pt x="29" y="41"/>
                  </a:lnTo>
                  <a:lnTo>
                    <a:pt x="25" y="41"/>
                  </a:lnTo>
                  <a:lnTo>
                    <a:pt x="22" y="41"/>
                  </a:lnTo>
                  <a:lnTo>
                    <a:pt x="16" y="41"/>
                  </a:lnTo>
                  <a:lnTo>
                    <a:pt x="13" y="41"/>
                  </a:lnTo>
                  <a:lnTo>
                    <a:pt x="9" y="38"/>
                  </a:lnTo>
                  <a:lnTo>
                    <a:pt x="6" y="35"/>
                  </a:lnTo>
                  <a:lnTo>
                    <a:pt x="3" y="32"/>
                  </a:lnTo>
                  <a:lnTo>
                    <a:pt x="0" y="29"/>
                  </a:lnTo>
                  <a:lnTo>
                    <a:pt x="0" y="25"/>
                  </a:lnTo>
                  <a:lnTo>
                    <a:pt x="0" y="19"/>
                  </a:lnTo>
                  <a:lnTo>
                    <a:pt x="0" y="16"/>
                  </a:lnTo>
                  <a:lnTo>
                    <a:pt x="0" y="12"/>
                  </a:lnTo>
                  <a:lnTo>
                    <a:pt x="3" y="9"/>
                  </a:lnTo>
                  <a:lnTo>
                    <a:pt x="6" y="6"/>
                  </a:lnTo>
                  <a:lnTo>
                    <a:pt x="9"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183" name="Freeform 615"/>
            <p:cNvSpPr>
              <a:spLocks/>
            </p:cNvSpPr>
            <p:nvPr/>
          </p:nvSpPr>
          <p:spPr bwMode="auto">
            <a:xfrm>
              <a:off x="2140" y="3099"/>
              <a:ext cx="58" cy="57"/>
            </a:xfrm>
            <a:custGeom>
              <a:avLst/>
              <a:gdLst>
                <a:gd name="T0" fmla="*/ 22 w 42"/>
                <a:gd name="T1" fmla="*/ 0 h 41"/>
                <a:gd name="T2" fmla="*/ 25 w 42"/>
                <a:gd name="T3" fmla="*/ 0 h 41"/>
                <a:gd name="T4" fmla="*/ 29 w 42"/>
                <a:gd name="T5" fmla="*/ 0 h 41"/>
                <a:gd name="T6" fmla="*/ 32 w 42"/>
                <a:gd name="T7" fmla="*/ 3 h 41"/>
                <a:gd name="T8" fmla="*/ 35 w 42"/>
                <a:gd name="T9" fmla="*/ 6 h 41"/>
                <a:gd name="T10" fmla="*/ 38 w 42"/>
                <a:gd name="T11" fmla="*/ 9 h 41"/>
                <a:gd name="T12" fmla="*/ 42 w 42"/>
                <a:gd name="T13" fmla="*/ 12 h 41"/>
                <a:gd name="T14" fmla="*/ 42 w 42"/>
                <a:gd name="T15" fmla="*/ 16 h 41"/>
                <a:gd name="T16" fmla="*/ 42 w 42"/>
                <a:gd name="T17" fmla="*/ 19 h 41"/>
                <a:gd name="T18" fmla="*/ 42 w 42"/>
                <a:gd name="T19" fmla="*/ 25 h 41"/>
                <a:gd name="T20" fmla="*/ 42 w 42"/>
                <a:gd name="T21" fmla="*/ 29 h 41"/>
                <a:gd name="T22" fmla="*/ 38 w 42"/>
                <a:gd name="T23" fmla="*/ 32 h 41"/>
                <a:gd name="T24" fmla="*/ 35 w 42"/>
                <a:gd name="T25" fmla="*/ 35 h 41"/>
                <a:gd name="T26" fmla="*/ 32 w 42"/>
                <a:gd name="T27" fmla="*/ 38 h 41"/>
                <a:gd name="T28" fmla="*/ 29 w 42"/>
                <a:gd name="T29" fmla="*/ 41 h 41"/>
                <a:gd name="T30" fmla="*/ 25 w 42"/>
                <a:gd name="T31" fmla="*/ 41 h 41"/>
                <a:gd name="T32" fmla="*/ 22 w 42"/>
                <a:gd name="T33" fmla="*/ 41 h 41"/>
                <a:gd name="T34" fmla="*/ 16 w 42"/>
                <a:gd name="T35" fmla="*/ 41 h 41"/>
                <a:gd name="T36" fmla="*/ 13 w 42"/>
                <a:gd name="T37" fmla="*/ 41 h 41"/>
                <a:gd name="T38" fmla="*/ 9 w 42"/>
                <a:gd name="T39" fmla="*/ 38 h 41"/>
                <a:gd name="T40" fmla="*/ 6 w 42"/>
                <a:gd name="T41" fmla="*/ 35 h 41"/>
                <a:gd name="T42" fmla="*/ 3 w 42"/>
                <a:gd name="T43" fmla="*/ 32 h 41"/>
                <a:gd name="T44" fmla="*/ 0 w 42"/>
                <a:gd name="T45" fmla="*/ 29 h 41"/>
                <a:gd name="T46" fmla="*/ 0 w 42"/>
                <a:gd name="T47" fmla="*/ 25 h 41"/>
                <a:gd name="T48" fmla="*/ 0 w 42"/>
                <a:gd name="T49" fmla="*/ 19 h 41"/>
                <a:gd name="T50" fmla="*/ 0 w 42"/>
                <a:gd name="T51" fmla="*/ 16 h 41"/>
                <a:gd name="T52" fmla="*/ 0 w 42"/>
                <a:gd name="T53" fmla="*/ 12 h 41"/>
                <a:gd name="T54" fmla="*/ 3 w 42"/>
                <a:gd name="T55" fmla="*/ 9 h 41"/>
                <a:gd name="T56" fmla="*/ 6 w 42"/>
                <a:gd name="T57" fmla="*/ 6 h 41"/>
                <a:gd name="T58" fmla="*/ 9 w 42"/>
                <a:gd name="T59" fmla="*/ 3 h 41"/>
                <a:gd name="T60" fmla="*/ 13 w 42"/>
                <a:gd name="T61" fmla="*/ 0 h 41"/>
                <a:gd name="T62" fmla="*/ 16 w 42"/>
                <a:gd name="T63" fmla="*/ 0 h 41"/>
                <a:gd name="T64" fmla="*/ 22 w 42"/>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1"/>
                <a:gd name="T101" fmla="*/ 42 w 42"/>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1">
                  <a:moveTo>
                    <a:pt x="22" y="0"/>
                  </a:moveTo>
                  <a:lnTo>
                    <a:pt x="25" y="0"/>
                  </a:lnTo>
                  <a:lnTo>
                    <a:pt x="29" y="0"/>
                  </a:lnTo>
                  <a:lnTo>
                    <a:pt x="32" y="3"/>
                  </a:lnTo>
                  <a:lnTo>
                    <a:pt x="35" y="6"/>
                  </a:lnTo>
                  <a:lnTo>
                    <a:pt x="38" y="9"/>
                  </a:lnTo>
                  <a:lnTo>
                    <a:pt x="42" y="12"/>
                  </a:lnTo>
                  <a:lnTo>
                    <a:pt x="42" y="16"/>
                  </a:lnTo>
                  <a:lnTo>
                    <a:pt x="42" y="19"/>
                  </a:lnTo>
                  <a:lnTo>
                    <a:pt x="42" y="25"/>
                  </a:lnTo>
                  <a:lnTo>
                    <a:pt x="42" y="29"/>
                  </a:lnTo>
                  <a:lnTo>
                    <a:pt x="38" y="32"/>
                  </a:lnTo>
                  <a:lnTo>
                    <a:pt x="35" y="35"/>
                  </a:lnTo>
                  <a:lnTo>
                    <a:pt x="32" y="38"/>
                  </a:lnTo>
                  <a:lnTo>
                    <a:pt x="29" y="41"/>
                  </a:lnTo>
                  <a:lnTo>
                    <a:pt x="25" y="41"/>
                  </a:lnTo>
                  <a:lnTo>
                    <a:pt x="22" y="41"/>
                  </a:lnTo>
                  <a:lnTo>
                    <a:pt x="16" y="41"/>
                  </a:lnTo>
                  <a:lnTo>
                    <a:pt x="13" y="41"/>
                  </a:lnTo>
                  <a:lnTo>
                    <a:pt x="9" y="38"/>
                  </a:lnTo>
                  <a:lnTo>
                    <a:pt x="6" y="35"/>
                  </a:lnTo>
                  <a:lnTo>
                    <a:pt x="3" y="32"/>
                  </a:lnTo>
                  <a:lnTo>
                    <a:pt x="0" y="29"/>
                  </a:lnTo>
                  <a:lnTo>
                    <a:pt x="0" y="25"/>
                  </a:lnTo>
                  <a:lnTo>
                    <a:pt x="0" y="19"/>
                  </a:lnTo>
                  <a:lnTo>
                    <a:pt x="0" y="16"/>
                  </a:lnTo>
                  <a:lnTo>
                    <a:pt x="0" y="12"/>
                  </a:lnTo>
                  <a:lnTo>
                    <a:pt x="3" y="9"/>
                  </a:lnTo>
                  <a:lnTo>
                    <a:pt x="6" y="6"/>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184" name="Freeform 616"/>
            <p:cNvSpPr>
              <a:spLocks/>
            </p:cNvSpPr>
            <p:nvPr/>
          </p:nvSpPr>
          <p:spPr bwMode="auto">
            <a:xfrm>
              <a:off x="2122" y="3140"/>
              <a:ext cx="58" cy="63"/>
            </a:xfrm>
            <a:custGeom>
              <a:avLst/>
              <a:gdLst>
                <a:gd name="T0" fmla="*/ 19 w 42"/>
                <a:gd name="T1" fmla="*/ 0 h 45"/>
                <a:gd name="T2" fmla="*/ 26 w 42"/>
                <a:gd name="T3" fmla="*/ 0 h 45"/>
                <a:gd name="T4" fmla="*/ 29 w 42"/>
                <a:gd name="T5" fmla="*/ 3 h 45"/>
                <a:gd name="T6" fmla="*/ 32 w 42"/>
                <a:gd name="T7" fmla="*/ 3 h 45"/>
                <a:gd name="T8" fmla="*/ 35 w 42"/>
                <a:gd name="T9" fmla="*/ 6 h 45"/>
                <a:gd name="T10" fmla="*/ 38 w 42"/>
                <a:gd name="T11" fmla="*/ 9 h 45"/>
                <a:gd name="T12" fmla="*/ 42 w 42"/>
                <a:gd name="T13" fmla="*/ 12 h 45"/>
                <a:gd name="T14" fmla="*/ 42 w 42"/>
                <a:gd name="T15" fmla="*/ 19 h 45"/>
                <a:gd name="T16" fmla="*/ 42 w 42"/>
                <a:gd name="T17" fmla="*/ 22 h 45"/>
                <a:gd name="T18" fmla="*/ 42 w 42"/>
                <a:gd name="T19" fmla="*/ 25 h 45"/>
                <a:gd name="T20" fmla="*/ 42 w 42"/>
                <a:gd name="T21" fmla="*/ 32 h 45"/>
                <a:gd name="T22" fmla="*/ 38 w 42"/>
                <a:gd name="T23" fmla="*/ 35 h 45"/>
                <a:gd name="T24" fmla="*/ 35 w 42"/>
                <a:gd name="T25" fmla="*/ 38 h 45"/>
                <a:gd name="T26" fmla="*/ 32 w 42"/>
                <a:gd name="T27" fmla="*/ 41 h 45"/>
                <a:gd name="T28" fmla="*/ 29 w 42"/>
                <a:gd name="T29" fmla="*/ 41 h 45"/>
                <a:gd name="T30" fmla="*/ 26 w 42"/>
                <a:gd name="T31" fmla="*/ 45 h 45"/>
                <a:gd name="T32" fmla="*/ 19 w 42"/>
                <a:gd name="T33" fmla="*/ 45 h 45"/>
                <a:gd name="T34" fmla="*/ 16 w 42"/>
                <a:gd name="T35" fmla="*/ 45 h 45"/>
                <a:gd name="T36" fmla="*/ 13 w 42"/>
                <a:gd name="T37" fmla="*/ 41 h 45"/>
                <a:gd name="T38" fmla="*/ 9 w 42"/>
                <a:gd name="T39" fmla="*/ 41 h 45"/>
                <a:gd name="T40" fmla="*/ 6 w 42"/>
                <a:gd name="T41" fmla="*/ 38 h 45"/>
                <a:gd name="T42" fmla="*/ 3 w 42"/>
                <a:gd name="T43" fmla="*/ 35 h 45"/>
                <a:gd name="T44" fmla="*/ 0 w 42"/>
                <a:gd name="T45" fmla="*/ 32 h 45"/>
                <a:gd name="T46" fmla="*/ 0 w 42"/>
                <a:gd name="T47" fmla="*/ 25 h 45"/>
                <a:gd name="T48" fmla="*/ 0 w 42"/>
                <a:gd name="T49" fmla="*/ 22 h 45"/>
                <a:gd name="T50" fmla="*/ 0 w 42"/>
                <a:gd name="T51" fmla="*/ 19 h 45"/>
                <a:gd name="T52" fmla="*/ 0 w 42"/>
                <a:gd name="T53" fmla="*/ 12 h 45"/>
                <a:gd name="T54" fmla="*/ 3 w 42"/>
                <a:gd name="T55" fmla="*/ 9 h 45"/>
                <a:gd name="T56" fmla="*/ 6 w 42"/>
                <a:gd name="T57" fmla="*/ 6 h 45"/>
                <a:gd name="T58" fmla="*/ 9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3"/>
                  </a:lnTo>
                  <a:lnTo>
                    <a:pt x="32" y="3"/>
                  </a:lnTo>
                  <a:lnTo>
                    <a:pt x="35" y="6"/>
                  </a:lnTo>
                  <a:lnTo>
                    <a:pt x="38" y="9"/>
                  </a:lnTo>
                  <a:lnTo>
                    <a:pt x="42" y="12"/>
                  </a:lnTo>
                  <a:lnTo>
                    <a:pt x="42" y="19"/>
                  </a:lnTo>
                  <a:lnTo>
                    <a:pt x="42" y="22"/>
                  </a:lnTo>
                  <a:lnTo>
                    <a:pt x="42" y="25"/>
                  </a:lnTo>
                  <a:lnTo>
                    <a:pt x="42" y="32"/>
                  </a:lnTo>
                  <a:lnTo>
                    <a:pt x="38" y="35"/>
                  </a:lnTo>
                  <a:lnTo>
                    <a:pt x="35" y="38"/>
                  </a:lnTo>
                  <a:lnTo>
                    <a:pt x="32" y="41"/>
                  </a:lnTo>
                  <a:lnTo>
                    <a:pt x="29" y="41"/>
                  </a:lnTo>
                  <a:lnTo>
                    <a:pt x="26" y="45"/>
                  </a:lnTo>
                  <a:lnTo>
                    <a:pt x="19" y="45"/>
                  </a:lnTo>
                  <a:lnTo>
                    <a:pt x="16" y="45"/>
                  </a:lnTo>
                  <a:lnTo>
                    <a:pt x="13" y="41"/>
                  </a:lnTo>
                  <a:lnTo>
                    <a:pt x="9" y="41"/>
                  </a:lnTo>
                  <a:lnTo>
                    <a:pt x="6" y="38"/>
                  </a:lnTo>
                  <a:lnTo>
                    <a:pt x="3" y="35"/>
                  </a:lnTo>
                  <a:lnTo>
                    <a:pt x="0" y="32"/>
                  </a:lnTo>
                  <a:lnTo>
                    <a:pt x="0" y="25"/>
                  </a:lnTo>
                  <a:lnTo>
                    <a:pt x="0" y="22"/>
                  </a:lnTo>
                  <a:lnTo>
                    <a:pt x="0" y="19"/>
                  </a:lnTo>
                  <a:lnTo>
                    <a:pt x="0" y="12"/>
                  </a:lnTo>
                  <a:lnTo>
                    <a:pt x="3" y="9"/>
                  </a:lnTo>
                  <a:lnTo>
                    <a:pt x="6" y="6"/>
                  </a:lnTo>
                  <a:lnTo>
                    <a:pt x="9" y="3"/>
                  </a:lnTo>
                  <a:lnTo>
                    <a:pt x="13" y="3"/>
                  </a:lnTo>
                  <a:lnTo>
                    <a:pt x="16" y="0"/>
                  </a:lnTo>
                  <a:lnTo>
                    <a:pt x="19" y="0"/>
                  </a:lnTo>
                  <a:close/>
                </a:path>
              </a:pathLst>
            </a:custGeom>
            <a:solidFill>
              <a:srgbClr val="FF0000"/>
            </a:solidFill>
            <a:ln w="9525">
              <a:noFill/>
              <a:round/>
              <a:headEnd/>
              <a:tailEnd/>
            </a:ln>
          </p:spPr>
          <p:txBody>
            <a:bodyPr/>
            <a:lstStyle/>
            <a:p>
              <a:endParaRPr lang="en-US"/>
            </a:p>
          </p:txBody>
        </p:sp>
        <p:sp>
          <p:nvSpPr>
            <p:cNvPr id="32185" name="Freeform 617"/>
            <p:cNvSpPr>
              <a:spLocks/>
            </p:cNvSpPr>
            <p:nvPr/>
          </p:nvSpPr>
          <p:spPr bwMode="auto">
            <a:xfrm>
              <a:off x="2122" y="3140"/>
              <a:ext cx="58" cy="63"/>
            </a:xfrm>
            <a:custGeom>
              <a:avLst/>
              <a:gdLst>
                <a:gd name="T0" fmla="*/ 19 w 42"/>
                <a:gd name="T1" fmla="*/ 0 h 45"/>
                <a:gd name="T2" fmla="*/ 26 w 42"/>
                <a:gd name="T3" fmla="*/ 0 h 45"/>
                <a:gd name="T4" fmla="*/ 29 w 42"/>
                <a:gd name="T5" fmla="*/ 3 h 45"/>
                <a:gd name="T6" fmla="*/ 32 w 42"/>
                <a:gd name="T7" fmla="*/ 3 h 45"/>
                <a:gd name="T8" fmla="*/ 35 w 42"/>
                <a:gd name="T9" fmla="*/ 6 h 45"/>
                <a:gd name="T10" fmla="*/ 38 w 42"/>
                <a:gd name="T11" fmla="*/ 9 h 45"/>
                <a:gd name="T12" fmla="*/ 42 w 42"/>
                <a:gd name="T13" fmla="*/ 12 h 45"/>
                <a:gd name="T14" fmla="*/ 42 w 42"/>
                <a:gd name="T15" fmla="*/ 19 h 45"/>
                <a:gd name="T16" fmla="*/ 42 w 42"/>
                <a:gd name="T17" fmla="*/ 22 h 45"/>
                <a:gd name="T18" fmla="*/ 42 w 42"/>
                <a:gd name="T19" fmla="*/ 25 h 45"/>
                <a:gd name="T20" fmla="*/ 42 w 42"/>
                <a:gd name="T21" fmla="*/ 32 h 45"/>
                <a:gd name="T22" fmla="*/ 38 w 42"/>
                <a:gd name="T23" fmla="*/ 35 h 45"/>
                <a:gd name="T24" fmla="*/ 35 w 42"/>
                <a:gd name="T25" fmla="*/ 38 h 45"/>
                <a:gd name="T26" fmla="*/ 32 w 42"/>
                <a:gd name="T27" fmla="*/ 41 h 45"/>
                <a:gd name="T28" fmla="*/ 29 w 42"/>
                <a:gd name="T29" fmla="*/ 41 h 45"/>
                <a:gd name="T30" fmla="*/ 26 w 42"/>
                <a:gd name="T31" fmla="*/ 45 h 45"/>
                <a:gd name="T32" fmla="*/ 19 w 42"/>
                <a:gd name="T33" fmla="*/ 45 h 45"/>
                <a:gd name="T34" fmla="*/ 16 w 42"/>
                <a:gd name="T35" fmla="*/ 45 h 45"/>
                <a:gd name="T36" fmla="*/ 13 w 42"/>
                <a:gd name="T37" fmla="*/ 41 h 45"/>
                <a:gd name="T38" fmla="*/ 9 w 42"/>
                <a:gd name="T39" fmla="*/ 41 h 45"/>
                <a:gd name="T40" fmla="*/ 6 w 42"/>
                <a:gd name="T41" fmla="*/ 38 h 45"/>
                <a:gd name="T42" fmla="*/ 3 w 42"/>
                <a:gd name="T43" fmla="*/ 35 h 45"/>
                <a:gd name="T44" fmla="*/ 0 w 42"/>
                <a:gd name="T45" fmla="*/ 32 h 45"/>
                <a:gd name="T46" fmla="*/ 0 w 42"/>
                <a:gd name="T47" fmla="*/ 25 h 45"/>
                <a:gd name="T48" fmla="*/ 0 w 42"/>
                <a:gd name="T49" fmla="*/ 22 h 45"/>
                <a:gd name="T50" fmla="*/ 0 w 42"/>
                <a:gd name="T51" fmla="*/ 19 h 45"/>
                <a:gd name="T52" fmla="*/ 0 w 42"/>
                <a:gd name="T53" fmla="*/ 12 h 45"/>
                <a:gd name="T54" fmla="*/ 3 w 42"/>
                <a:gd name="T55" fmla="*/ 9 h 45"/>
                <a:gd name="T56" fmla="*/ 6 w 42"/>
                <a:gd name="T57" fmla="*/ 6 h 45"/>
                <a:gd name="T58" fmla="*/ 9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3"/>
                  </a:lnTo>
                  <a:lnTo>
                    <a:pt x="32" y="3"/>
                  </a:lnTo>
                  <a:lnTo>
                    <a:pt x="35" y="6"/>
                  </a:lnTo>
                  <a:lnTo>
                    <a:pt x="38" y="9"/>
                  </a:lnTo>
                  <a:lnTo>
                    <a:pt x="42" y="12"/>
                  </a:lnTo>
                  <a:lnTo>
                    <a:pt x="42" y="19"/>
                  </a:lnTo>
                  <a:lnTo>
                    <a:pt x="42" y="22"/>
                  </a:lnTo>
                  <a:lnTo>
                    <a:pt x="42" y="25"/>
                  </a:lnTo>
                  <a:lnTo>
                    <a:pt x="42" y="32"/>
                  </a:lnTo>
                  <a:lnTo>
                    <a:pt x="38" y="35"/>
                  </a:lnTo>
                  <a:lnTo>
                    <a:pt x="35" y="38"/>
                  </a:lnTo>
                  <a:lnTo>
                    <a:pt x="32" y="41"/>
                  </a:lnTo>
                  <a:lnTo>
                    <a:pt x="29" y="41"/>
                  </a:lnTo>
                  <a:lnTo>
                    <a:pt x="26" y="45"/>
                  </a:lnTo>
                  <a:lnTo>
                    <a:pt x="19" y="45"/>
                  </a:lnTo>
                  <a:lnTo>
                    <a:pt x="16" y="45"/>
                  </a:lnTo>
                  <a:lnTo>
                    <a:pt x="13" y="41"/>
                  </a:lnTo>
                  <a:lnTo>
                    <a:pt x="9" y="41"/>
                  </a:lnTo>
                  <a:lnTo>
                    <a:pt x="6" y="38"/>
                  </a:lnTo>
                  <a:lnTo>
                    <a:pt x="3" y="35"/>
                  </a:lnTo>
                  <a:lnTo>
                    <a:pt x="0" y="32"/>
                  </a:lnTo>
                  <a:lnTo>
                    <a:pt x="0" y="25"/>
                  </a:lnTo>
                  <a:lnTo>
                    <a:pt x="0" y="22"/>
                  </a:lnTo>
                  <a:lnTo>
                    <a:pt x="0" y="19"/>
                  </a:lnTo>
                  <a:lnTo>
                    <a:pt x="0" y="12"/>
                  </a:lnTo>
                  <a:lnTo>
                    <a:pt x="3" y="9"/>
                  </a:lnTo>
                  <a:lnTo>
                    <a:pt x="6" y="6"/>
                  </a:lnTo>
                  <a:lnTo>
                    <a:pt x="9" y="3"/>
                  </a:lnTo>
                  <a:lnTo>
                    <a:pt x="13" y="3"/>
                  </a:lnTo>
                  <a:lnTo>
                    <a:pt x="16" y="0"/>
                  </a:lnTo>
                  <a:lnTo>
                    <a:pt x="19" y="0"/>
                  </a:lnTo>
                </a:path>
              </a:pathLst>
            </a:custGeom>
            <a:noFill/>
            <a:ln w="0">
              <a:solidFill>
                <a:srgbClr val="000000"/>
              </a:solidFill>
              <a:round/>
              <a:headEnd/>
              <a:tailEnd/>
            </a:ln>
          </p:spPr>
          <p:txBody>
            <a:bodyPr/>
            <a:lstStyle/>
            <a:p>
              <a:endParaRPr lang="en-US"/>
            </a:p>
          </p:txBody>
        </p:sp>
        <p:sp>
          <p:nvSpPr>
            <p:cNvPr id="32186" name="Freeform 618"/>
            <p:cNvSpPr>
              <a:spLocks/>
            </p:cNvSpPr>
            <p:nvPr/>
          </p:nvSpPr>
          <p:spPr bwMode="auto">
            <a:xfrm>
              <a:off x="2238" y="2823"/>
              <a:ext cx="62" cy="59"/>
            </a:xfrm>
            <a:custGeom>
              <a:avLst/>
              <a:gdLst>
                <a:gd name="T0" fmla="*/ 22 w 45"/>
                <a:gd name="T1" fmla="*/ 0 h 42"/>
                <a:gd name="T2" fmla="*/ 25 w 45"/>
                <a:gd name="T3" fmla="*/ 0 h 42"/>
                <a:gd name="T4" fmla="*/ 32 w 45"/>
                <a:gd name="T5" fmla="*/ 0 h 42"/>
                <a:gd name="T6" fmla="*/ 35 w 45"/>
                <a:gd name="T7" fmla="*/ 4 h 42"/>
                <a:gd name="T8" fmla="*/ 38 w 45"/>
                <a:gd name="T9" fmla="*/ 7 h 42"/>
                <a:gd name="T10" fmla="*/ 41 w 45"/>
                <a:gd name="T11" fmla="*/ 10 h 42"/>
                <a:gd name="T12" fmla="*/ 41 w 45"/>
                <a:gd name="T13" fmla="*/ 13 h 42"/>
                <a:gd name="T14" fmla="*/ 45 w 45"/>
                <a:gd name="T15" fmla="*/ 16 h 42"/>
                <a:gd name="T16" fmla="*/ 45 w 45"/>
                <a:gd name="T17" fmla="*/ 20 h 42"/>
                <a:gd name="T18" fmla="*/ 45 w 45"/>
                <a:gd name="T19" fmla="*/ 26 h 42"/>
                <a:gd name="T20" fmla="*/ 41 w 45"/>
                <a:gd name="T21" fmla="*/ 29 h 42"/>
                <a:gd name="T22" fmla="*/ 41 w 45"/>
                <a:gd name="T23" fmla="*/ 32 h 42"/>
                <a:gd name="T24" fmla="*/ 38 w 45"/>
                <a:gd name="T25" fmla="*/ 36 h 42"/>
                <a:gd name="T26" fmla="*/ 35 w 45"/>
                <a:gd name="T27" fmla="*/ 39 h 42"/>
                <a:gd name="T28" fmla="*/ 32 w 45"/>
                <a:gd name="T29" fmla="*/ 42 h 42"/>
                <a:gd name="T30" fmla="*/ 25 w 45"/>
                <a:gd name="T31" fmla="*/ 42 h 42"/>
                <a:gd name="T32" fmla="*/ 22 w 45"/>
                <a:gd name="T33" fmla="*/ 42 h 42"/>
                <a:gd name="T34" fmla="*/ 19 w 45"/>
                <a:gd name="T35" fmla="*/ 42 h 42"/>
                <a:gd name="T36" fmla="*/ 12 w 45"/>
                <a:gd name="T37" fmla="*/ 42 h 42"/>
                <a:gd name="T38" fmla="*/ 9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9 w 45"/>
                <a:gd name="T59" fmla="*/ 4 h 42"/>
                <a:gd name="T60" fmla="*/ 12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32" y="0"/>
                  </a:lnTo>
                  <a:lnTo>
                    <a:pt x="35" y="4"/>
                  </a:lnTo>
                  <a:lnTo>
                    <a:pt x="38" y="7"/>
                  </a:lnTo>
                  <a:lnTo>
                    <a:pt x="41" y="10"/>
                  </a:lnTo>
                  <a:lnTo>
                    <a:pt x="41" y="13"/>
                  </a:lnTo>
                  <a:lnTo>
                    <a:pt x="45" y="16"/>
                  </a:lnTo>
                  <a:lnTo>
                    <a:pt x="45" y="20"/>
                  </a:lnTo>
                  <a:lnTo>
                    <a:pt x="45" y="26"/>
                  </a:lnTo>
                  <a:lnTo>
                    <a:pt x="41" y="29"/>
                  </a:lnTo>
                  <a:lnTo>
                    <a:pt x="41" y="32"/>
                  </a:lnTo>
                  <a:lnTo>
                    <a:pt x="38" y="36"/>
                  </a:lnTo>
                  <a:lnTo>
                    <a:pt x="35" y="39"/>
                  </a:lnTo>
                  <a:lnTo>
                    <a:pt x="32" y="42"/>
                  </a:lnTo>
                  <a:lnTo>
                    <a:pt x="25" y="42"/>
                  </a:lnTo>
                  <a:lnTo>
                    <a:pt x="22" y="42"/>
                  </a:lnTo>
                  <a:lnTo>
                    <a:pt x="19" y="42"/>
                  </a:lnTo>
                  <a:lnTo>
                    <a:pt x="12" y="42"/>
                  </a:lnTo>
                  <a:lnTo>
                    <a:pt x="9" y="39"/>
                  </a:lnTo>
                  <a:lnTo>
                    <a:pt x="6" y="36"/>
                  </a:lnTo>
                  <a:lnTo>
                    <a:pt x="3" y="32"/>
                  </a:lnTo>
                  <a:lnTo>
                    <a:pt x="3" y="29"/>
                  </a:lnTo>
                  <a:lnTo>
                    <a:pt x="0" y="26"/>
                  </a:lnTo>
                  <a:lnTo>
                    <a:pt x="0" y="20"/>
                  </a:lnTo>
                  <a:lnTo>
                    <a:pt x="0" y="16"/>
                  </a:lnTo>
                  <a:lnTo>
                    <a:pt x="3" y="13"/>
                  </a:lnTo>
                  <a:lnTo>
                    <a:pt x="3" y="10"/>
                  </a:lnTo>
                  <a:lnTo>
                    <a:pt x="6" y="7"/>
                  </a:lnTo>
                  <a:lnTo>
                    <a:pt x="9" y="4"/>
                  </a:lnTo>
                  <a:lnTo>
                    <a:pt x="12" y="0"/>
                  </a:lnTo>
                  <a:lnTo>
                    <a:pt x="19" y="0"/>
                  </a:lnTo>
                  <a:lnTo>
                    <a:pt x="22" y="0"/>
                  </a:lnTo>
                  <a:close/>
                </a:path>
              </a:pathLst>
            </a:custGeom>
            <a:solidFill>
              <a:srgbClr val="FF0000"/>
            </a:solidFill>
            <a:ln w="9525">
              <a:noFill/>
              <a:round/>
              <a:headEnd/>
              <a:tailEnd/>
            </a:ln>
          </p:spPr>
          <p:txBody>
            <a:bodyPr/>
            <a:lstStyle/>
            <a:p>
              <a:endParaRPr lang="en-US"/>
            </a:p>
          </p:txBody>
        </p:sp>
        <p:sp>
          <p:nvSpPr>
            <p:cNvPr id="32187" name="Freeform 619"/>
            <p:cNvSpPr>
              <a:spLocks/>
            </p:cNvSpPr>
            <p:nvPr/>
          </p:nvSpPr>
          <p:spPr bwMode="auto">
            <a:xfrm>
              <a:off x="2238" y="2823"/>
              <a:ext cx="62" cy="59"/>
            </a:xfrm>
            <a:custGeom>
              <a:avLst/>
              <a:gdLst>
                <a:gd name="T0" fmla="*/ 22 w 45"/>
                <a:gd name="T1" fmla="*/ 0 h 42"/>
                <a:gd name="T2" fmla="*/ 25 w 45"/>
                <a:gd name="T3" fmla="*/ 0 h 42"/>
                <a:gd name="T4" fmla="*/ 32 w 45"/>
                <a:gd name="T5" fmla="*/ 0 h 42"/>
                <a:gd name="T6" fmla="*/ 35 w 45"/>
                <a:gd name="T7" fmla="*/ 4 h 42"/>
                <a:gd name="T8" fmla="*/ 38 w 45"/>
                <a:gd name="T9" fmla="*/ 7 h 42"/>
                <a:gd name="T10" fmla="*/ 41 w 45"/>
                <a:gd name="T11" fmla="*/ 10 h 42"/>
                <a:gd name="T12" fmla="*/ 41 w 45"/>
                <a:gd name="T13" fmla="*/ 13 h 42"/>
                <a:gd name="T14" fmla="*/ 45 w 45"/>
                <a:gd name="T15" fmla="*/ 16 h 42"/>
                <a:gd name="T16" fmla="*/ 45 w 45"/>
                <a:gd name="T17" fmla="*/ 20 h 42"/>
                <a:gd name="T18" fmla="*/ 45 w 45"/>
                <a:gd name="T19" fmla="*/ 26 h 42"/>
                <a:gd name="T20" fmla="*/ 41 w 45"/>
                <a:gd name="T21" fmla="*/ 29 h 42"/>
                <a:gd name="T22" fmla="*/ 41 w 45"/>
                <a:gd name="T23" fmla="*/ 32 h 42"/>
                <a:gd name="T24" fmla="*/ 38 w 45"/>
                <a:gd name="T25" fmla="*/ 36 h 42"/>
                <a:gd name="T26" fmla="*/ 35 w 45"/>
                <a:gd name="T27" fmla="*/ 39 h 42"/>
                <a:gd name="T28" fmla="*/ 32 w 45"/>
                <a:gd name="T29" fmla="*/ 42 h 42"/>
                <a:gd name="T30" fmla="*/ 25 w 45"/>
                <a:gd name="T31" fmla="*/ 42 h 42"/>
                <a:gd name="T32" fmla="*/ 22 w 45"/>
                <a:gd name="T33" fmla="*/ 42 h 42"/>
                <a:gd name="T34" fmla="*/ 19 w 45"/>
                <a:gd name="T35" fmla="*/ 42 h 42"/>
                <a:gd name="T36" fmla="*/ 12 w 45"/>
                <a:gd name="T37" fmla="*/ 42 h 42"/>
                <a:gd name="T38" fmla="*/ 9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9 w 45"/>
                <a:gd name="T59" fmla="*/ 4 h 42"/>
                <a:gd name="T60" fmla="*/ 12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32" y="0"/>
                  </a:lnTo>
                  <a:lnTo>
                    <a:pt x="35" y="4"/>
                  </a:lnTo>
                  <a:lnTo>
                    <a:pt x="38" y="7"/>
                  </a:lnTo>
                  <a:lnTo>
                    <a:pt x="41" y="10"/>
                  </a:lnTo>
                  <a:lnTo>
                    <a:pt x="41" y="13"/>
                  </a:lnTo>
                  <a:lnTo>
                    <a:pt x="45" y="16"/>
                  </a:lnTo>
                  <a:lnTo>
                    <a:pt x="45" y="20"/>
                  </a:lnTo>
                  <a:lnTo>
                    <a:pt x="45" y="26"/>
                  </a:lnTo>
                  <a:lnTo>
                    <a:pt x="41" y="29"/>
                  </a:lnTo>
                  <a:lnTo>
                    <a:pt x="41" y="32"/>
                  </a:lnTo>
                  <a:lnTo>
                    <a:pt x="38" y="36"/>
                  </a:lnTo>
                  <a:lnTo>
                    <a:pt x="35" y="39"/>
                  </a:lnTo>
                  <a:lnTo>
                    <a:pt x="32" y="42"/>
                  </a:lnTo>
                  <a:lnTo>
                    <a:pt x="25" y="42"/>
                  </a:lnTo>
                  <a:lnTo>
                    <a:pt x="22" y="42"/>
                  </a:lnTo>
                  <a:lnTo>
                    <a:pt x="19" y="42"/>
                  </a:lnTo>
                  <a:lnTo>
                    <a:pt x="12" y="42"/>
                  </a:lnTo>
                  <a:lnTo>
                    <a:pt x="9" y="39"/>
                  </a:lnTo>
                  <a:lnTo>
                    <a:pt x="6" y="36"/>
                  </a:lnTo>
                  <a:lnTo>
                    <a:pt x="3" y="32"/>
                  </a:lnTo>
                  <a:lnTo>
                    <a:pt x="3" y="29"/>
                  </a:lnTo>
                  <a:lnTo>
                    <a:pt x="0" y="26"/>
                  </a:lnTo>
                  <a:lnTo>
                    <a:pt x="0" y="20"/>
                  </a:lnTo>
                  <a:lnTo>
                    <a:pt x="0" y="16"/>
                  </a:lnTo>
                  <a:lnTo>
                    <a:pt x="3" y="13"/>
                  </a:lnTo>
                  <a:lnTo>
                    <a:pt x="3" y="10"/>
                  </a:lnTo>
                  <a:lnTo>
                    <a:pt x="6" y="7"/>
                  </a:lnTo>
                  <a:lnTo>
                    <a:pt x="9" y="4"/>
                  </a:lnTo>
                  <a:lnTo>
                    <a:pt x="12" y="0"/>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188" name="Freeform 620"/>
            <p:cNvSpPr>
              <a:spLocks/>
            </p:cNvSpPr>
            <p:nvPr/>
          </p:nvSpPr>
          <p:spPr bwMode="auto">
            <a:xfrm>
              <a:off x="2148" y="3130"/>
              <a:ext cx="62" cy="63"/>
            </a:xfrm>
            <a:custGeom>
              <a:avLst/>
              <a:gdLst>
                <a:gd name="T0" fmla="*/ 23 w 45"/>
                <a:gd name="T1" fmla="*/ 0 h 45"/>
                <a:gd name="T2" fmla="*/ 26 w 45"/>
                <a:gd name="T3" fmla="*/ 3 h 45"/>
                <a:gd name="T4" fmla="*/ 29 w 45"/>
                <a:gd name="T5" fmla="*/ 3 h 45"/>
                <a:gd name="T6" fmla="*/ 36 w 45"/>
                <a:gd name="T7" fmla="*/ 7 h 45"/>
                <a:gd name="T8" fmla="*/ 39 w 45"/>
                <a:gd name="T9" fmla="*/ 7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5 h 45"/>
                <a:gd name="T24" fmla="*/ 39 w 45"/>
                <a:gd name="T25" fmla="*/ 39 h 45"/>
                <a:gd name="T26" fmla="*/ 36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9 h 45"/>
                <a:gd name="T42" fmla="*/ 3 w 45"/>
                <a:gd name="T43" fmla="*/ 35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0 h 45"/>
                <a:gd name="T56" fmla="*/ 7 w 45"/>
                <a:gd name="T57" fmla="*/ 7 h 45"/>
                <a:gd name="T58" fmla="*/ 10 w 45"/>
                <a:gd name="T59" fmla="*/ 7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6" y="7"/>
                  </a:lnTo>
                  <a:lnTo>
                    <a:pt x="39" y="7"/>
                  </a:lnTo>
                  <a:lnTo>
                    <a:pt x="42" y="10"/>
                  </a:lnTo>
                  <a:lnTo>
                    <a:pt x="42" y="16"/>
                  </a:lnTo>
                  <a:lnTo>
                    <a:pt x="45" y="19"/>
                  </a:lnTo>
                  <a:lnTo>
                    <a:pt x="45" y="23"/>
                  </a:lnTo>
                  <a:lnTo>
                    <a:pt x="45" y="29"/>
                  </a:lnTo>
                  <a:lnTo>
                    <a:pt x="42" y="32"/>
                  </a:lnTo>
                  <a:lnTo>
                    <a:pt x="42" y="35"/>
                  </a:lnTo>
                  <a:lnTo>
                    <a:pt x="39" y="39"/>
                  </a:lnTo>
                  <a:lnTo>
                    <a:pt x="36" y="42"/>
                  </a:lnTo>
                  <a:lnTo>
                    <a:pt x="29" y="45"/>
                  </a:lnTo>
                  <a:lnTo>
                    <a:pt x="26" y="45"/>
                  </a:lnTo>
                  <a:lnTo>
                    <a:pt x="23" y="45"/>
                  </a:lnTo>
                  <a:lnTo>
                    <a:pt x="16" y="45"/>
                  </a:lnTo>
                  <a:lnTo>
                    <a:pt x="13" y="45"/>
                  </a:lnTo>
                  <a:lnTo>
                    <a:pt x="10" y="42"/>
                  </a:lnTo>
                  <a:lnTo>
                    <a:pt x="7" y="39"/>
                  </a:lnTo>
                  <a:lnTo>
                    <a:pt x="3" y="35"/>
                  </a:lnTo>
                  <a:lnTo>
                    <a:pt x="3" y="32"/>
                  </a:lnTo>
                  <a:lnTo>
                    <a:pt x="0" y="29"/>
                  </a:lnTo>
                  <a:lnTo>
                    <a:pt x="0" y="23"/>
                  </a:lnTo>
                  <a:lnTo>
                    <a:pt x="0" y="19"/>
                  </a:lnTo>
                  <a:lnTo>
                    <a:pt x="3" y="16"/>
                  </a:lnTo>
                  <a:lnTo>
                    <a:pt x="3" y="10"/>
                  </a:lnTo>
                  <a:lnTo>
                    <a:pt x="7" y="7"/>
                  </a:lnTo>
                  <a:lnTo>
                    <a:pt x="10" y="7"/>
                  </a:lnTo>
                  <a:lnTo>
                    <a:pt x="13" y="3"/>
                  </a:lnTo>
                  <a:lnTo>
                    <a:pt x="16" y="3"/>
                  </a:lnTo>
                  <a:lnTo>
                    <a:pt x="23" y="0"/>
                  </a:lnTo>
                  <a:close/>
                </a:path>
              </a:pathLst>
            </a:custGeom>
            <a:solidFill>
              <a:srgbClr val="FF0000"/>
            </a:solidFill>
            <a:ln w="9525">
              <a:noFill/>
              <a:round/>
              <a:headEnd/>
              <a:tailEnd/>
            </a:ln>
          </p:spPr>
          <p:txBody>
            <a:bodyPr/>
            <a:lstStyle/>
            <a:p>
              <a:endParaRPr lang="en-US"/>
            </a:p>
          </p:txBody>
        </p:sp>
        <p:sp>
          <p:nvSpPr>
            <p:cNvPr id="32189" name="Freeform 621"/>
            <p:cNvSpPr>
              <a:spLocks/>
            </p:cNvSpPr>
            <p:nvPr/>
          </p:nvSpPr>
          <p:spPr bwMode="auto">
            <a:xfrm>
              <a:off x="2148" y="3130"/>
              <a:ext cx="62" cy="63"/>
            </a:xfrm>
            <a:custGeom>
              <a:avLst/>
              <a:gdLst>
                <a:gd name="T0" fmla="*/ 23 w 45"/>
                <a:gd name="T1" fmla="*/ 0 h 45"/>
                <a:gd name="T2" fmla="*/ 26 w 45"/>
                <a:gd name="T3" fmla="*/ 3 h 45"/>
                <a:gd name="T4" fmla="*/ 29 w 45"/>
                <a:gd name="T5" fmla="*/ 3 h 45"/>
                <a:gd name="T6" fmla="*/ 36 w 45"/>
                <a:gd name="T7" fmla="*/ 7 h 45"/>
                <a:gd name="T8" fmla="*/ 39 w 45"/>
                <a:gd name="T9" fmla="*/ 7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5 h 45"/>
                <a:gd name="T24" fmla="*/ 39 w 45"/>
                <a:gd name="T25" fmla="*/ 39 h 45"/>
                <a:gd name="T26" fmla="*/ 36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9 h 45"/>
                <a:gd name="T42" fmla="*/ 3 w 45"/>
                <a:gd name="T43" fmla="*/ 35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0 h 45"/>
                <a:gd name="T56" fmla="*/ 7 w 45"/>
                <a:gd name="T57" fmla="*/ 7 h 45"/>
                <a:gd name="T58" fmla="*/ 10 w 45"/>
                <a:gd name="T59" fmla="*/ 7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6" y="7"/>
                  </a:lnTo>
                  <a:lnTo>
                    <a:pt x="39" y="7"/>
                  </a:lnTo>
                  <a:lnTo>
                    <a:pt x="42" y="10"/>
                  </a:lnTo>
                  <a:lnTo>
                    <a:pt x="42" y="16"/>
                  </a:lnTo>
                  <a:lnTo>
                    <a:pt x="45" y="19"/>
                  </a:lnTo>
                  <a:lnTo>
                    <a:pt x="45" y="23"/>
                  </a:lnTo>
                  <a:lnTo>
                    <a:pt x="45" y="29"/>
                  </a:lnTo>
                  <a:lnTo>
                    <a:pt x="42" y="32"/>
                  </a:lnTo>
                  <a:lnTo>
                    <a:pt x="42" y="35"/>
                  </a:lnTo>
                  <a:lnTo>
                    <a:pt x="39" y="39"/>
                  </a:lnTo>
                  <a:lnTo>
                    <a:pt x="36" y="42"/>
                  </a:lnTo>
                  <a:lnTo>
                    <a:pt x="29" y="45"/>
                  </a:lnTo>
                  <a:lnTo>
                    <a:pt x="26" y="45"/>
                  </a:lnTo>
                  <a:lnTo>
                    <a:pt x="23" y="45"/>
                  </a:lnTo>
                  <a:lnTo>
                    <a:pt x="16" y="45"/>
                  </a:lnTo>
                  <a:lnTo>
                    <a:pt x="13" y="45"/>
                  </a:lnTo>
                  <a:lnTo>
                    <a:pt x="10" y="42"/>
                  </a:lnTo>
                  <a:lnTo>
                    <a:pt x="7" y="39"/>
                  </a:lnTo>
                  <a:lnTo>
                    <a:pt x="3" y="35"/>
                  </a:lnTo>
                  <a:lnTo>
                    <a:pt x="3" y="32"/>
                  </a:lnTo>
                  <a:lnTo>
                    <a:pt x="0" y="29"/>
                  </a:lnTo>
                  <a:lnTo>
                    <a:pt x="0" y="23"/>
                  </a:lnTo>
                  <a:lnTo>
                    <a:pt x="0" y="19"/>
                  </a:lnTo>
                  <a:lnTo>
                    <a:pt x="3" y="16"/>
                  </a:lnTo>
                  <a:lnTo>
                    <a:pt x="3" y="10"/>
                  </a:lnTo>
                  <a:lnTo>
                    <a:pt x="7" y="7"/>
                  </a:lnTo>
                  <a:lnTo>
                    <a:pt x="10" y="7"/>
                  </a:lnTo>
                  <a:lnTo>
                    <a:pt x="13" y="3"/>
                  </a:lnTo>
                  <a:lnTo>
                    <a:pt x="16" y="3"/>
                  </a:lnTo>
                  <a:lnTo>
                    <a:pt x="23" y="0"/>
                  </a:lnTo>
                </a:path>
              </a:pathLst>
            </a:custGeom>
            <a:noFill/>
            <a:ln w="0">
              <a:solidFill>
                <a:srgbClr val="000000"/>
              </a:solidFill>
              <a:round/>
              <a:headEnd/>
              <a:tailEnd/>
            </a:ln>
          </p:spPr>
          <p:txBody>
            <a:bodyPr/>
            <a:lstStyle/>
            <a:p>
              <a:endParaRPr lang="en-US"/>
            </a:p>
          </p:txBody>
        </p:sp>
        <p:sp>
          <p:nvSpPr>
            <p:cNvPr id="32190" name="Freeform 622"/>
            <p:cNvSpPr>
              <a:spLocks/>
            </p:cNvSpPr>
            <p:nvPr/>
          </p:nvSpPr>
          <p:spPr bwMode="auto">
            <a:xfrm>
              <a:off x="2082" y="3004"/>
              <a:ext cx="58" cy="63"/>
            </a:xfrm>
            <a:custGeom>
              <a:avLst/>
              <a:gdLst>
                <a:gd name="T0" fmla="*/ 22 w 42"/>
                <a:gd name="T1" fmla="*/ 0 h 45"/>
                <a:gd name="T2" fmla="*/ 26 w 42"/>
                <a:gd name="T3" fmla="*/ 3 h 45"/>
                <a:gd name="T4" fmla="*/ 29 w 42"/>
                <a:gd name="T5" fmla="*/ 3 h 45"/>
                <a:gd name="T6" fmla="*/ 32 w 42"/>
                <a:gd name="T7" fmla="*/ 6 h 45"/>
                <a:gd name="T8" fmla="*/ 35 w 42"/>
                <a:gd name="T9" fmla="*/ 6 h 45"/>
                <a:gd name="T10" fmla="*/ 38 w 42"/>
                <a:gd name="T11" fmla="*/ 10 h 45"/>
                <a:gd name="T12" fmla="*/ 42 w 42"/>
                <a:gd name="T13" fmla="*/ 16 h 45"/>
                <a:gd name="T14" fmla="*/ 42 w 42"/>
                <a:gd name="T15" fmla="*/ 19 h 45"/>
                <a:gd name="T16" fmla="*/ 42 w 42"/>
                <a:gd name="T17" fmla="*/ 23 h 45"/>
                <a:gd name="T18" fmla="*/ 42 w 42"/>
                <a:gd name="T19" fmla="*/ 29 h 45"/>
                <a:gd name="T20" fmla="*/ 42 w 42"/>
                <a:gd name="T21" fmla="*/ 32 h 45"/>
                <a:gd name="T22" fmla="*/ 38 w 42"/>
                <a:gd name="T23" fmla="*/ 35 h 45"/>
                <a:gd name="T24" fmla="*/ 35 w 42"/>
                <a:gd name="T25" fmla="*/ 39 h 45"/>
                <a:gd name="T26" fmla="*/ 32 w 42"/>
                <a:gd name="T27" fmla="*/ 42 h 45"/>
                <a:gd name="T28" fmla="*/ 29 w 42"/>
                <a:gd name="T29" fmla="*/ 45 h 45"/>
                <a:gd name="T30" fmla="*/ 26 w 42"/>
                <a:gd name="T31" fmla="*/ 45 h 45"/>
                <a:gd name="T32" fmla="*/ 22 w 42"/>
                <a:gd name="T33" fmla="*/ 45 h 45"/>
                <a:gd name="T34" fmla="*/ 16 w 42"/>
                <a:gd name="T35" fmla="*/ 45 h 45"/>
                <a:gd name="T36" fmla="*/ 13 w 42"/>
                <a:gd name="T37" fmla="*/ 45 h 45"/>
                <a:gd name="T38" fmla="*/ 10 w 42"/>
                <a:gd name="T39" fmla="*/ 42 h 45"/>
                <a:gd name="T40" fmla="*/ 6 w 42"/>
                <a:gd name="T41" fmla="*/ 39 h 45"/>
                <a:gd name="T42" fmla="*/ 3 w 42"/>
                <a:gd name="T43" fmla="*/ 35 h 45"/>
                <a:gd name="T44" fmla="*/ 0 w 42"/>
                <a:gd name="T45" fmla="*/ 32 h 45"/>
                <a:gd name="T46" fmla="*/ 0 w 42"/>
                <a:gd name="T47" fmla="*/ 29 h 45"/>
                <a:gd name="T48" fmla="*/ 0 w 42"/>
                <a:gd name="T49" fmla="*/ 23 h 45"/>
                <a:gd name="T50" fmla="*/ 0 w 42"/>
                <a:gd name="T51" fmla="*/ 19 h 45"/>
                <a:gd name="T52" fmla="*/ 0 w 42"/>
                <a:gd name="T53" fmla="*/ 16 h 45"/>
                <a:gd name="T54" fmla="*/ 3 w 42"/>
                <a:gd name="T55" fmla="*/ 10 h 45"/>
                <a:gd name="T56" fmla="*/ 6 w 42"/>
                <a:gd name="T57" fmla="*/ 6 h 45"/>
                <a:gd name="T58" fmla="*/ 10 w 42"/>
                <a:gd name="T59" fmla="*/ 6 h 45"/>
                <a:gd name="T60" fmla="*/ 13 w 42"/>
                <a:gd name="T61" fmla="*/ 3 h 45"/>
                <a:gd name="T62" fmla="*/ 16 w 42"/>
                <a:gd name="T63" fmla="*/ 3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3"/>
                  </a:lnTo>
                  <a:lnTo>
                    <a:pt x="29" y="3"/>
                  </a:lnTo>
                  <a:lnTo>
                    <a:pt x="32" y="6"/>
                  </a:lnTo>
                  <a:lnTo>
                    <a:pt x="35" y="6"/>
                  </a:lnTo>
                  <a:lnTo>
                    <a:pt x="38" y="10"/>
                  </a:lnTo>
                  <a:lnTo>
                    <a:pt x="42" y="16"/>
                  </a:lnTo>
                  <a:lnTo>
                    <a:pt x="42" y="19"/>
                  </a:lnTo>
                  <a:lnTo>
                    <a:pt x="42" y="23"/>
                  </a:lnTo>
                  <a:lnTo>
                    <a:pt x="42" y="29"/>
                  </a:lnTo>
                  <a:lnTo>
                    <a:pt x="42" y="32"/>
                  </a:lnTo>
                  <a:lnTo>
                    <a:pt x="38" y="35"/>
                  </a:lnTo>
                  <a:lnTo>
                    <a:pt x="35" y="39"/>
                  </a:lnTo>
                  <a:lnTo>
                    <a:pt x="32" y="42"/>
                  </a:lnTo>
                  <a:lnTo>
                    <a:pt x="29" y="45"/>
                  </a:lnTo>
                  <a:lnTo>
                    <a:pt x="26" y="45"/>
                  </a:lnTo>
                  <a:lnTo>
                    <a:pt x="22" y="45"/>
                  </a:lnTo>
                  <a:lnTo>
                    <a:pt x="16" y="45"/>
                  </a:lnTo>
                  <a:lnTo>
                    <a:pt x="13" y="45"/>
                  </a:lnTo>
                  <a:lnTo>
                    <a:pt x="10" y="42"/>
                  </a:lnTo>
                  <a:lnTo>
                    <a:pt x="6" y="39"/>
                  </a:lnTo>
                  <a:lnTo>
                    <a:pt x="3" y="35"/>
                  </a:lnTo>
                  <a:lnTo>
                    <a:pt x="0" y="32"/>
                  </a:lnTo>
                  <a:lnTo>
                    <a:pt x="0" y="29"/>
                  </a:lnTo>
                  <a:lnTo>
                    <a:pt x="0" y="23"/>
                  </a:lnTo>
                  <a:lnTo>
                    <a:pt x="0" y="19"/>
                  </a:lnTo>
                  <a:lnTo>
                    <a:pt x="0" y="16"/>
                  </a:lnTo>
                  <a:lnTo>
                    <a:pt x="3" y="10"/>
                  </a:lnTo>
                  <a:lnTo>
                    <a:pt x="6" y="6"/>
                  </a:lnTo>
                  <a:lnTo>
                    <a:pt x="10" y="6"/>
                  </a:lnTo>
                  <a:lnTo>
                    <a:pt x="13" y="3"/>
                  </a:lnTo>
                  <a:lnTo>
                    <a:pt x="16" y="3"/>
                  </a:lnTo>
                  <a:lnTo>
                    <a:pt x="22" y="0"/>
                  </a:lnTo>
                  <a:close/>
                </a:path>
              </a:pathLst>
            </a:custGeom>
            <a:solidFill>
              <a:srgbClr val="FF0000"/>
            </a:solidFill>
            <a:ln w="9525">
              <a:noFill/>
              <a:round/>
              <a:headEnd/>
              <a:tailEnd/>
            </a:ln>
          </p:spPr>
          <p:txBody>
            <a:bodyPr/>
            <a:lstStyle/>
            <a:p>
              <a:endParaRPr lang="en-US"/>
            </a:p>
          </p:txBody>
        </p:sp>
        <p:sp>
          <p:nvSpPr>
            <p:cNvPr id="32191" name="Freeform 623"/>
            <p:cNvSpPr>
              <a:spLocks/>
            </p:cNvSpPr>
            <p:nvPr/>
          </p:nvSpPr>
          <p:spPr bwMode="auto">
            <a:xfrm>
              <a:off x="2082" y="3004"/>
              <a:ext cx="58" cy="63"/>
            </a:xfrm>
            <a:custGeom>
              <a:avLst/>
              <a:gdLst>
                <a:gd name="T0" fmla="*/ 22 w 42"/>
                <a:gd name="T1" fmla="*/ 0 h 45"/>
                <a:gd name="T2" fmla="*/ 26 w 42"/>
                <a:gd name="T3" fmla="*/ 3 h 45"/>
                <a:gd name="T4" fmla="*/ 29 w 42"/>
                <a:gd name="T5" fmla="*/ 3 h 45"/>
                <a:gd name="T6" fmla="*/ 32 w 42"/>
                <a:gd name="T7" fmla="*/ 6 h 45"/>
                <a:gd name="T8" fmla="*/ 35 w 42"/>
                <a:gd name="T9" fmla="*/ 6 h 45"/>
                <a:gd name="T10" fmla="*/ 38 w 42"/>
                <a:gd name="T11" fmla="*/ 10 h 45"/>
                <a:gd name="T12" fmla="*/ 42 w 42"/>
                <a:gd name="T13" fmla="*/ 16 h 45"/>
                <a:gd name="T14" fmla="*/ 42 w 42"/>
                <a:gd name="T15" fmla="*/ 19 h 45"/>
                <a:gd name="T16" fmla="*/ 42 w 42"/>
                <a:gd name="T17" fmla="*/ 23 h 45"/>
                <a:gd name="T18" fmla="*/ 42 w 42"/>
                <a:gd name="T19" fmla="*/ 29 h 45"/>
                <a:gd name="T20" fmla="*/ 42 w 42"/>
                <a:gd name="T21" fmla="*/ 32 h 45"/>
                <a:gd name="T22" fmla="*/ 38 w 42"/>
                <a:gd name="T23" fmla="*/ 35 h 45"/>
                <a:gd name="T24" fmla="*/ 35 w 42"/>
                <a:gd name="T25" fmla="*/ 39 h 45"/>
                <a:gd name="T26" fmla="*/ 32 w 42"/>
                <a:gd name="T27" fmla="*/ 42 h 45"/>
                <a:gd name="T28" fmla="*/ 29 w 42"/>
                <a:gd name="T29" fmla="*/ 45 h 45"/>
                <a:gd name="T30" fmla="*/ 26 w 42"/>
                <a:gd name="T31" fmla="*/ 45 h 45"/>
                <a:gd name="T32" fmla="*/ 22 w 42"/>
                <a:gd name="T33" fmla="*/ 45 h 45"/>
                <a:gd name="T34" fmla="*/ 16 w 42"/>
                <a:gd name="T35" fmla="*/ 45 h 45"/>
                <a:gd name="T36" fmla="*/ 13 w 42"/>
                <a:gd name="T37" fmla="*/ 45 h 45"/>
                <a:gd name="T38" fmla="*/ 10 w 42"/>
                <a:gd name="T39" fmla="*/ 42 h 45"/>
                <a:gd name="T40" fmla="*/ 6 w 42"/>
                <a:gd name="T41" fmla="*/ 39 h 45"/>
                <a:gd name="T42" fmla="*/ 3 w 42"/>
                <a:gd name="T43" fmla="*/ 35 h 45"/>
                <a:gd name="T44" fmla="*/ 0 w 42"/>
                <a:gd name="T45" fmla="*/ 32 h 45"/>
                <a:gd name="T46" fmla="*/ 0 w 42"/>
                <a:gd name="T47" fmla="*/ 29 h 45"/>
                <a:gd name="T48" fmla="*/ 0 w 42"/>
                <a:gd name="T49" fmla="*/ 23 h 45"/>
                <a:gd name="T50" fmla="*/ 0 w 42"/>
                <a:gd name="T51" fmla="*/ 19 h 45"/>
                <a:gd name="T52" fmla="*/ 0 w 42"/>
                <a:gd name="T53" fmla="*/ 16 h 45"/>
                <a:gd name="T54" fmla="*/ 3 w 42"/>
                <a:gd name="T55" fmla="*/ 10 h 45"/>
                <a:gd name="T56" fmla="*/ 6 w 42"/>
                <a:gd name="T57" fmla="*/ 6 h 45"/>
                <a:gd name="T58" fmla="*/ 10 w 42"/>
                <a:gd name="T59" fmla="*/ 6 h 45"/>
                <a:gd name="T60" fmla="*/ 13 w 42"/>
                <a:gd name="T61" fmla="*/ 3 h 45"/>
                <a:gd name="T62" fmla="*/ 16 w 42"/>
                <a:gd name="T63" fmla="*/ 3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3"/>
                  </a:lnTo>
                  <a:lnTo>
                    <a:pt x="29" y="3"/>
                  </a:lnTo>
                  <a:lnTo>
                    <a:pt x="32" y="6"/>
                  </a:lnTo>
                  <a:lnTo>
                    <a:pt x="35" y="6"/>
                  </a:lnTo>
                  <a:lnTo>
                    <a:pt x="38" y="10"/>
                  </a:lnTo>
                  <a:lnTo>
                    <a:pt x="42" y="16"/>
                  </a:lnTo>
                  <a:lnTo>
                    <a:pt x="42" y="19"/>
                  </a:lnTo>
                  <a:lnTo>
                    <a:pt x="42" y="23"/>
                  </a:lnTo>
                  <a:lnTo>
                    <a:pt x="42" y="29"/>
                  </a:lnTo>
                  <a:lnTo>
                    <a:pt x="42" y="32"/>
                  </a:lnTo>
                  <a:lnTo>
                    <a:pt x="38" y="35"/>
                  </a:lnTo>
                  <a:lnTo>
                    <a:pt x="35" y="39"/>
                  </a:lnTo>
                  <a:lnTo>
                    <a:pt x="32" y="42"/>
                  </a:lnTo>
                  <a:lnTo>
                    <a:pt x="29" y="45"/>
                  </a:lnTo>
                  <a:lnTo>
                    <a:pt x="26" y="45"/>
                  </a:lnTo>
                  <a:lnTo>
                    <a:pt x="22" y="45"/>
                  </a:lnTo>
                  <a:lnTo>
                    <a:pt x="16" y="45"/>
                  </a:lnTo>
                  <a:lnTo>
                    <a:pt x="13" y="45"/>
                  </a:lnTo>
                  <a:lnTo>
                    <a:pt x="10" y="42"/>
                  </a:lnTo>
                  <a:lnTo>
                    <a:pt x="6" y="39"/>
                  </a:lnTo>
                  <a:lnTo>
                    <a:pt x="3" y="35"/>
                  </a:lnTo>
                  <a:lnTo>
                    <a:pt x="0" y="32"/>
                  </a:lnTo>
                  <a:lnTo>
                    <a:pt x="0" y="29"/>
                  </a:lnTo>
                  <a:lnTo>
                    <a:pt x="0" y="23"/>
                  </a:lnTo>
                  <a:lnTo>
                    <a:pt x="0" y="19"/>
                  </a:lnTo>
                  <a:lnTo>
                    <a:pt x="0" y="16"/>
                  </a:lnTo>
                  <a:lnTo>
                    <a:pt x="3" y="10"/>
                  </a:lnTo>
                  <a:lnTo>
                    <a:pt x="6" y="6"/>
                  </a:lnTo>
                  <a:lnTo>
                    <a:pt x="10" y="6"/>
                  </a:lnTo>
                  <a:lnTo>
                    <a:pt x="13" y="3"/>
                  </a:lnTo>
                  <a:lnTo>
                    <a:pt x="16" y="3"/>
                  </a:lnTo>
                  <a:lnTo>
                    <a:pt x="22" y="0"/>
                  </a:lnTo>
                </a:path>
              </a:pathLst>
            </a:custGeom>
            <a:noFill/>
            <a:ln w="0">
              <a:solidFill>
                <a:srgbClr val="000000"/>
              </a:solidFill>
              <a:round/>
              <a:headEnd/>
              <a:tailEnd/>
            </a:ln>
          </p:spPr>
          <p:txBody>
            <a:bodyPr/>
            <a:lstStyle/>
            <a:p>
              <a:endParaRPr lang="en-US"/>
            </a:p>
          </p:txBody>
        </p:sp>
        <p:sp>
          <p:nvSpPr>
            <p:cNvPr id="32192" name="Freeform 624"/>
            <p:cNvSpPr>
              <a:spLocks/>
            </p:cNvSpPr>
            <p:nvPr/>
          </p:nvSpPr>
          <p:spPr bwMode="auto">
            <a:xfrm>
              <a:off x="2068" y="2738"/>
              <a:ext cx="62" cy="63"/>
            </a:xfrm>
            <a:custGeom>
              <a:avLst/>
              <a:gdLst>
                <a:gd name="T0" fmla="*/ 23 w 45"/>
                <a:gd name="T1" fmla="*/ 0 h 45"/>
                <a:gd name="T2" fmla="*/ 29 w 45"/>
                <a:gd name="T3" fmla="*/ 0 h 45"/>
                <a:gd name="T4" fmla="*/ 32 w 45"/>
                <a:gd name="T5" fmla="*/ 0 h 45"/>
                <a:gd name="T6" fmla="*/ 36 w 45"/>
                <a:gd name="T7" fmla="*/ 3 h 45"/>
                <a:gd name="T8" fmla="*/ 39 w 45"/>
                <a:gd name="T9" fmla="*/ 7 h 45"/>
                <a:gd name="T10" fmla="*/ 42 w 45"/>
                <a:gd name="T11" fmla="*/ 10 h 45"/>
                <a:gd name="T12" fmla="*/ 45 w 45"/>
                <a:gd name="T13" fmla="*/ 13 h 45"/>
                <a:gd name="T14" fmla="*/ 45 w 45"/>
                <a:gd name="T15" fmla="*/ 16 h 45"/>
                <a:gd name="T16" fmla="*/ 45 w 45"/>
                <a:gd name="T17" fmla="*/ 23 h 45"/>
                <a:gd name="T18" fmla="*/ 45 w 45"/>
                <a:gd name="T19" fmla="*/ 26 h 45"/>
                <a:gd name="T20" fmla="*/ 45 w 45"/>
                <a:gd name="T21" fmla="*/ 29 h 45"/>
                <a:gd name="T22" fmla="*/ 42 w 45"/>
                <a:gd name="T23" fmla="*/ 36 h 45"/>
                <a:gd name="T24" fmla="*/ 39 w 45"/>
                <a:gd name="T25" fmla="*/ 39 h 45"/>
                <a:gd name="T26" fmla="*/ 36 w 45"/>
                <a:gd name="T27" fmla="*/ 39 h 45"/>
                <a:gd name="T28" fmla="*/ 32 w 45"/>
                <a:gd name="T29" fmla="*/ 42 h 45"/>
                <a:gd name="T30" fmla="*/ 29 w 45"/>
                <a:gd name="T31" fmla="*/ 42 h 45"/>
                <a:gd name="T32" fmla="*/ 23 w 45"/>
                <a:gd name="T33" fmla="*/ 45 h 45"/>
                <a:gd name="T34" fmla="*/ 20 w 45"/>
                <a:gd name="T35" fmla="*/ 42 h 45"/>
                <a:gd name="T36" fmla="*/ 16 w 45"/>
                <a:gd name="T37" fmla="*/ 42 h 45"/>
                <a:gd name="T38" fmla="*/ 10 w 45"/>
                <a:gd name="T39" fmla="*/ 39 h 45"/>
                <a:gd name="T40" fmla="*/ 7 w 45"/>
                <a:gd name="T41" fmla="*/ 39 h 45"/>
                <a:gd name="T42" fmla="*/ 7 w 45"/>
                <a:gd name="T43" fmla="*/ 36 h 45"/>
                <a:gd name="T44" fmla="*/ 3 w 45"/>
                <a:gd name="T45" fmla="*/ 29 h 45"/>
                <a:gd name="T46" fmla="*/ 3 w 45"/>
                <a:gd name="T47" fmla="*/ 26 h 45"/>
                <a:gd name="T48" fmla="*/ 0 w 45"/>
                <a:gd name="T49" fmla="*/ 23 h 45"/>
                <a:gd name="T50" fmla="*/ 3 w 45"/>
                <a:gd name="T51" fmla="*/ 16 h 45"/>
                <a:gd name="T52" fmla="*/ 3 w 45"/>
                <a:gd name="T53" fmla="*/ 13 h 45"/>
                <a:gd name="T54" fmla="*/ 7 w 45"/>
                <a:gd name="T55" fmla="*/ 10 h 45"/>
                <a:gd name="T56" fmla="*/ 7 w 45"/>
                <a:gd name="T57" fmla="*/ 7 h 45"/>
                <a:gd name="T58" fmla="*/ 10 w 45"/>
                <a:gd name="T59" fmla="*/ 3 h 45"/>
                <a:gd name="T60" fmla="*/ 16 w 45"/>
                <a:gd name="T61" fmla="*/ 0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6" y="3"/>
                  </a:lnTo>
                  <a:lnTo>
                    <a:pt x="39" y="7"/>
                  </a:lnTo>
                  <a:lnTo>
                    <a:pt x="42" y="10"/>
                  </a:lnTo>
                  <a:lnTo>
                    <a:pt x="45" y="13"/>
                  </a:lnTo>
                  <a:lnTo>
                    <a:pt x="45" y="16"/>
                  </a:lnTo>
                  <a:lnTo>
                    <a:pt x="45" y="23"/>
                  </a:lnTo>
                  <a:lnTo>
                    <a:pt x="45" y="26"/>
                  </a:lnTo>
                  <a:lnTo>
                    <a:pt x="45" y="29"/>
                  </a:lnTo>
                  <a:lnTo>
                    <a:pt x="42" y="36"/>
                  </a:lnTo>
                  <a:lnTo>
                    <a:pt x="39" y="39"/>
                  </a:lnTo>
                  <a:lnTo>
                    <a:pt x="36" y="39"/>
                  </a:lnTo>
                  <a:lnTo>
                    <a:pt x="32" y="42"/>
                  </a:lnTo>
                  <a:lnTo>
                    <a:pt x="29" y="42"/>
                  </a:lnTo>
                  <a:lnTo>
                    <a:pt x="23" y="45"/>
                  </a:lnTo>
                  <a:lnTo>
                    <a:pt x="20" y="42"/>
                  </a:lnTo>
                  <a:lnTo>
                    <a:pt x="16" y="42"/>
                  </a:lnTo>
                  <a:lnTo>
                    <a:pt x="10" y="39"/>
                  </a:lnTo>
                  <a:lnTo>
                    <a:pt x="7" y="39"/>
                  </a:lnTo>
                  <a:lnTo>
                    <a:pt x="7" y="36"/>
                  </a:lnTo>
                  <a:lnTo>
                    <a:pt x="3" y="29"/>
                  </a:lnTo>
                  <a:lnTo>
                    <a:pt x="3" y="26"/>
                  </a:lnTo>
                  <a:lnTo>
                    <a:pt x="0" y="23"/>
                  </a:lnTo>
                  <a:lnTo>
                    <a:pt x="3" y="16"/>
                  </a:lnTo>
                  <a:lnTo>
                    <a:pt x="3" y="13"/>
                  </a:lnTo>
                  <a:lnTo>
                    <a:pt x="7" y="10"/>
                  </a:lnTo>
                  <a:lnTo>
                    <a:pt x="7" y="7"/>
                  </a:lnTo>
                  <a:lnTo>
                    <a:pt x="10" y="3"/>
                  </a:lnTo>
                  <a:lnTo>
                    <a:pt x="16" y="0"/>
                  </a:lnTo>
                  <a:lnTo>
                    <a:pt x="20" y="0"/>
                  </a:lnTo>
                  <a:lnTo>
                    <a:pt x="23" y="0"/>
                  </a:lnTo>
                  <a:close/>
                </a:path>
              </a:pathLst>
            </a:custGeom>
            <a:solidFill>
              <a:srgbClr val="FF0000"/>
            </a:solidFill>
            <a:ln w="9525">
              <a:noFill/>
              <a:round/>
              <a:headEnd/>
              <a:tailEnd/>
            </a:ln>
          </p:spPr>
          <p:txBody>
            <a:bodyPr/>
            <a:lstStyle/>
            <a:p>
              <a:endParaRPr lang="en-US"/>
            </a:p>
          </p:txBody>
        </p:sp>
        <p:sp>
          <p:nvSpPr>
            <p:cNvPr id="32193" name="Freeform 625"/>
            <p:cNvSpPr>
              <a:spLocks/>
            </p:cNvSpPr>
            <p:nvPr/>
          </p:nvSpPr>
          <p:spPr bwMode="auto">
            <a:xfrm>
              <a:off x="2068" y="2738"/>
              <a:ext cx="62" cy="63"/>
            </a:xfrm>
            <a:custGeom>
              <a:avLst/>
              <a:gdLst>
                <a:gd name="T0" fmla="*/ 23 w 45"/>
                <a:gd name="T1" fmla="*/ 0 h 45"/>
                <a:gd name="T2" fmla="*/ 29 w 45"/>
                <a:gd name="T3" fmla="*/ 0 h 45"/>
                <a:gd name="T4" fmla="*/ 32 w 45"/>
                <a:gd name="T5" fmla="*/ 0 h 45"/>
                <a:gd name="T6" fmla="*/ 36 w 45"/>
                <a:gd name="T7" fmla="*/ 3 h 45"/>
                <a:gd name="T8" fmla="*/ 39 w 45"/>
                <a:gd name="T9" fmla="*/ 7 h 45"/>
                <a:gd name="T10" fmla="*/ 42 w 45"/>
                <a:gd name="T11" fmla="*/ 10 h 45"/>
                <a:gd name="T12" fmla="*/ 45 w 45"/>
                <a:gd name="T13" fmla="*/ 13 h 45"/>
                <a:gd name="T14" fmla="*/ 45 w 45"/>
                <a:gd name="T15" fmla="*/ 16 h 45"/>
                <a:gd name="T16" fmla="*/ 45 w 45"/>
                <a:gd name="T17" fmla="*/ 23 h 45"/>
                <a:gd name="T18" fmla="*/ 45 w 45"/>
                <a:gd name="T19" fmla="*/ 26 h 45"/>
                <a:gd name="T20" fmla="*/ 45 w 45"/>
                <a:gd name="T21" fmla="*/ 29 h 45"/>
                <a:gd name="T22" fmla="*/ 42 w 45"/>
                <a:gd name="T23" fmla="*/ 36 h 45"/>
                <a:gd name="T24" fmla="*/ 39 w 45"/>
                <a:gd name="T25" fmla="*/ 39 h 45"/>
                <a:gd name="T26" fmla="*/ 36 w 45"/>
                <a:gd name="T27" fmla="*/ 39 h 45"/>
                <a:gd name="T28" fmla="*/ 32 w 45"/>
                <a:gd name="T29" fmla="*/ 42 h 45"/>
                <a:gd name="T30" fmla="*/ 29 w 45"/>
                <a:gd name="T31" fmla="*/ 42 h 45"/>
                <a:gd name="T32" fmla="*/ 23 w 45"/>
                <a:gd name="T33" fmla="*/ 45 h 45"/>
                <a:gd name="T34" fmla="*/ 20 w 45"/>
                <a:gd name="T35" fmla="*/ 42 h 45"/>
                <a:gd name="T36" fmla="*/ 16 w 45"/>
                <a:gd name="T37" fmla="*/ 42 h 45"/>
                <a:gd name="T38" fmla="*/ 10 w 45"/>
                <a:gd name="T39" fmla="*/ 39 h 45"/>
                <a:gd name="T40" fmla="*/ 7 w 45"/>
                <a:gd name="T41" fmla="*/ 39 h 45"/>
                <a:gd name="T42" fmla="*/ 7 w 45"/>
                <a:gd name="T43" fmla="*/ 36 h 45"/>
                <a:gd name="T44" fmla="*/ 3 w 45"/>
                <a:gd name="T45" fmla="*/ 29 h 45"/>
                <a:gd name="T46" fmla="*/ 3 w 45"/>
                <a:gd name="T47" fmla="*/ 26 h 45"/>
                <a:gd name="T48" fmla="*/ 0 w 45"/>
                <a:gd name="T49" fmla="*/ 23 h 45"/>
                <a:gd name="T50" fmla="*/ 3 w 45"/>
                <a:gd name="T51" fmla="*/ 16 h 45"/>
                <a:gd name="T52" fmla="*/ 3 w 45"/>
                <a:gd name="T53" fmla="*/ 13 h 45"/>
                <a:gd name="T54" fmla="*/ 7 w 45"/>
                <a:gd name="T55" fmla="*/ 10 h 45"/>
                <a:gd name="T56" fmla="*/ 7 w 45"/>
                <a:gd name="T57" fmla="*/ 7 h 45"/>
                <a:gd name="T58" fmla="*/ 10 w 45"/>
                <a:gd name="T59" fmla="*/ 3 h 45"/>
                <a:gd name="T60" fmla="*/ 16 w 45"/>
                <a:gd name="T61" fmla="*/ 0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6" y="3"/>
                  </a:lnTo>
                  <a:lnTo>
                    <a:pt x="39" y="7"/>
                  </a:lnTo>
                  <a:lnTo>
                    <a:pt x="42" y="10"/>
                  </a:lnTo>
                  <a:lnTo>
                    <a:pt x="45" y="13"/>
                  </a:lnTo>
                  <a:lnTo>
                    <a:pt x="45" y="16"/>
                  </a:lnTo>
                  <a:lnTo>
                    <a:pt x="45" y="23"/>
                  </a:lnTo>
                  <a:lnTo>
                    <a:pt x="45" y="26"/>
                  </a:lnTo>
                  <a:lnTo>
                    <a:pt x="45" y="29"/>
                  </a:lnTo>
                  <a:lnTo>
                    <a:pt x="42" y="36"/>
                  </a:lnTo>
                  <a:lnTo>
                    <a:pt x="39" y="39"/>
                  </a:lnTo>
                  <a:lnTo>
                    <a:pt x="36" y="39"/>
                  </a:lnTo>
                  <a:lnTo>
                    <a:pt x="32" y="42"/>
                  </a:lnTo>
                  <a:lnTo>
                    <a:pt x="29" y="42"/>
                  </a:lnTo>
                  <a:lnTo>
                    <a:pt x="23" y="45"/>
                  </a:lnTo>
                  <a:lnTo>
                    <a:pt x="20" y="42"/>
                  </a:lnTo>
                  <a:lnTo>
                    <a:pt x="16" y="42"/>
                  </a:lnTo>
                  <a:lnTo>
                    <a:pt x="10" y="39"/>
                  </a:lnTo>
                  <a:lnTo>
                    <a:pt x="7" y="39"/>
                  </a:lnTo>
                  <a:lnTo>
                    <a:pt x="7" y="36"/>
                  </a:lnTo>
                  <a:lnTo>
                    <a:pt x="3" y="29"/>
                  </a:lnTo>
                  <a:lnTo>
                    <a:pt x="3" y="26"/>
                  </a:lnTo>
                  <a:lnTo>
                    <a:pt x="0" y="23"/>
                  </a:lnTo>
                  <a:lnTo>
                    <a:pt x="3" y="16"/>
                  </a:lnTo>
                  <a:lnTo>
                    <a:pt x="3" y="13"/>
                  </a:lnTo>
                  <a:lnTo>
                    <a:pt x="7" y="10"/>
                  </a:lnTo>
                  <a:lnTo>
                    <a:pt x="7" y="7"/>
                  </a:lnTo>
                  <a:lnTo>
                    <a:pt x="10" y="3"/>
                  </a:lnTo>
                  <a:lnTo>
                    <a:pt x="16" y="0"/>
                  </a:lnTo>
                  <a:lnTo>
                    <a:pt x="20" y="0"/>
                  </a:lnTo>
                  <a:lnTo>
                    <a:pt x="23" y="0"/>
                  </a:lnTo>
                </a:path>
              </a:pathLst>
            </a:custGeom>
            <a:noFill/>
            <a:ln w="0">
              <a:solidFill>
                <a:srgbClr val="000000"/>
              </a:solidFill>
              <a:round/>
              <a:headEnd/>
              <a:tailEnd/>
            </a:ln>
          </p:spPr>
          <p:txBody>
            <a:bodyPr/>
            <a:lstStyle/>
            <a:p>
              <a:endParaRPr lang="en-US"/>
            </a:p>
          </p:txBody>
        </p:sp>
        <p:sp>
          <p:nvSpPr>
            <p:cNvPr id="32194" name="Freeform 626"/>
            <p:cNvSpPr>
              <a:spLocks/>
            </p:cNvSpPr>
            <p:nvPr/>
          </p:nvSpPr>
          <p:spPr bwMode="auto">
            <a:xfrm>
              <a:off x="2108" y="3140"/>
              <a:ext cx="62" cy="57"/>
            </a:xfrm>
            <a:custGeom>
              <a:avLst/>
              <a:gdLst>
                <a:gd name="T0" fmla="*/ 23 w 45"/>
                <a:gd name="T1" fmla="*/ 0 h 41"/>
                <a:gd name="T2" fmla="*/ 29 w 45"/>
                <a:gd name="T3" fmla="*/ 0 h 41"/>
                <a:gd name="T4" fmla="*/ 32 w 45"/>
                <a:gd name="T5" fmla="*/ 0 h 41"/>
                <a:gd name="T6" fmla="*/ 36 w 45"/>
                <a:gd name="T7" fmla="*/ 3 h 41"/>
                <a:gd name="T8" fmla="*/ 39 w 45"/>
                <a:gd name="T9" fmla="*/ 6 h 41"/>
                <a:gd name="T10" fmla="*/ 42 w 45"/>
                <a:gd name="T11" fmla="*/ 9 h 41"/>
                <a:gd name="T12" fmla="*/ 45 w 45"/>
                <a:gd name="T13" fmla="*/ 12 h 41"/>
                <a:gd name="T14" fmla="*/ 45 w 45"/>
                <a:gd name="T15" fmla="*/ 16 h 41"/>
                <a:gd name="T16" fmla="*/ 45 w 45"/>
                <a:gd name="T17" fmla="*/ 19 h 41"/>
                <a:gd name="T18" fmla="*/ 45 w 45"/>
                <a:gd name="T19" fmla="*/ 25 h 41"/>
                <a:gd name="T20" fmla="*/ 45 w 45"/>
                <a:gd name="T21" fmla="*/ 28 h 41"/>
                <a:gd name="T22" fmla="*/ 42 w 45"/>
                <a:gd name="T23" fmla="*/ 32 h 41"/>
                <a:gd name="T24" fmla="*/ 39 w 45"/>
                <a:gd name="T25" fmla="*/ 35 h 41"/>
                <a:gd name="T26" fmla="*/ 36 w 45"/>
                <a:gd name="T27" fmla="*/ 38 h 41"/>
                <a:gd name="T28" fmla="*/ 32 w 45"/>
                <a:gd name="T29" fmla="*/ 41 h 41"/>
                <a:gd name="T30" fmla="*/ 29 w 45"/>
                <a:gd name="T31" fmla="*/ 41 h 41"/>
                <a:gd name="T32" fmla="*/ 23 w 45"/>
                <a:gd name="T33" fmla="*/ 41 h 41"/>
                <a:gd name="T34" fmla="*/ 19 w 45"/>
                <a:gd name="T35" fmla="*/ 41 h 41"/>
                <a:gd name="T36" fmla="*/ 16 w 45"/>
                <a:gd name="T37" fmla="*/ 41 h 41"/>
                <a:gd name="T38" fmla="*/ 10 w 45"/>
                <a:gd name="T39" fmla="*/ 38 h 41"/>
                <a:gd name="T40" fmla="*/ 7 w 45"/>
                <a:gd name="T41" fmla="*/ 35 h 41"/>
                <a:gd name="T42" fmla="*/ 7 w 45"/>
                <a:gd name="T43" fmla="*/ 32 h 41"/>
                <a:gd name="T44" fmla="*/ 3 w 45"/>
                <a:gd name="T45" fmla="*/ 28 h 41"/>
                <a:gd name="T46" fmla="*/ 3 w 45"/>
                <a:gd name="T47" fmla="*/ 25 h 41"/>
                <a:gd name="T48" fmla="*/ 0 w 45"/>
                <a:gd name="T49" fmla="*/ 19 h 41"/>
                <a:gd name="T50" fmla="*/ 3 w 45"/>
                <a:gd name="T51" fmla="*/ 16 h 41"/>
                <a:gd name="T52" fmla="*/ 3 w 45"/>
                <a:gd name="T53" fmla="*/ 12 h 41"/>
                <a:gd name="T54" fmla="*/ 7 w 45"/>
                <a:gd name="T55" fmla="*/ 9 h 41"/>
                <a:gd name="T56" fmla="*/ 7 w 45"/>
                <a:gd name="T57" fmla="*/ 6 h 41"/>
                <a:gd name="T58" fmla="*/ 10 w 45"/>
                <a:gd name="T59" fmla="*/ 3 h 41"/>
                <a:gd name="T60" fmla="*/ 16 w 45"/>
                <a:gd name="T61" fmla="*/ 0 h 41"/>
                <a:gd name="T62" fmla="*/ 19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9" y="0"/>
                  </a:lnTo>
                  <a:lnTo>
                    <a:pt x="32" y="0"/>
                  </a:lnTo>
                  <a:lnTo>
                    <a:pt x="36" y="3"/>
                  </a:lnTo>
                  <a:lnTo>
                    <a:pt x="39" y="6"/>
                  </a:lnTo>
                  <a:lnTo>
                    <a:pt x="42" y="9"/>
                  </a:lnTo>
                  <a:lnTo>
                    <a:pt x="45" y="12"/>
                  </a:lnTo>
                  <a:lnTo>
                    <a:pt x="45" y="16"/>
                  </a:lnTo>
                  <a:lnTo>
                    <a:pt x="45" y="19"/>
                  </a:lnTo>
                  <a:lnTo>
                    <a:pt x="45" y="25"/>
                  </a:lnTo>
                  <a:lnTo>
                    <a:pt x="45" y="28"/>
                  </a:lnTo>
                  <a:lnTo>
                    <a:pt x="42" y="32"/>
                  </a:lnTo>
                  <a:lnTo>
                    <a:pt x="39" y="35"/>
                  </a:lnTo>
                  <a:lnTo>
                    <a:pt x="36" y="38"/>
                  </a:lnTo>
                  <a:lnTo>
                    <a:pt x="32" y="41"/>
                  </a:lnTo>
                  <a:lnTo>
                    <a:pt x="29" y="41"/>
                  </a:lnTo>
                  <a:lnTo>
                    <a:pt x="23" y="41"/>
                  </a:lnTo>
                  <a:lnTo>
                    <a:pt x="19" y="41"/>
                  </a:lnTo>
                  <a:lnTo>
                    <a:pt x="16" y="41"/>
                  </a:lnTo>
                  <a:lnTo>
                    <a:pt x="10" y="38"/>
                  </a:lnTo>
                  <a:lnTo>
                    <a:pt x="7" y="35"/>
                  </a:lnTo>
                  <a:lnTo>
                    <a:pt x="7" y="32"/>
                  </a:lnTo>
                  <a:lnTo>
                    <a:pt x="3" y="28"/>
                  </a:lnTo>
                  <a:lnTo>
                    <a:pt x="3" y="25"/>
                  </a:lnTo>
                  <a:lnTo>
                    <a:pt x="0" y="19"/>
                  </a:lnTo>
                  <a:lnTo>
                    <a:pt x="3" y="16"/>
                  </a:lnTo>
                  <a:lnTo>
                    <a:pt x="3" y="12"/>
                  </a:lnTo>
                  <a:lnTo>
                    <a:pt x="7" y="9"/>
                  </a:lnTo>
                  <a:lnTo>
                    <a:pt x="7" y="6"/>
                  </a:lnTo>
                  <a:lnTo>
                    <a:pt x="10" y="3"/>
                  </a:lnTo>
                  <a:lnTo>
                    <a:pt x="16" y="0"/>
                  </a:lnTo>
                  <a:lnTo>
                    <a:pt x="19"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195" name="Freeform 627"/>
            <p:cNvSpPr>
              <a:spLocks/>
            </p:cNvSpPr>
            <p:nvPr/>
          </p:nvSpPr>
          <p:spPr bwMode="auto">
            <a:xfrm>
              <a:off x="2108" y="3140"/>
              <a:ext cx="62" cy="57"/>
            </a:xfrm>
            <a:custGeom>
              <a:avLst/>
              <a:gdLst>
                <a:gd name="T0" fmla="*/ 23 w 45"/>
                <a:gd name="T1" fmla="*/ 0 h 41"/>
                <a:gd name="T2" fmla="*/ 29 w 45"/>
                <a:gd name="T3" fmla="*/ 0 h 41"/>
                <a:gd name="T4" fmla="*/ 32 w 45"/>
                <a:gd name="T5" fmla="*/ 0 h 41"/>
                <a:gd name="T6" fmla="*/ 36 w 45"/>
                <a:gd name="T7" fmla="*/ 3 h 41"/>
                <a:gd name="T8" fmla="*/ 39 w 45"/>
                <a:gd name="T9" fmla="*/ 6 h 41"/>
                <a:gd name="T10" fmla="*/ 42 w 45"/>
                <a:gd name="T11" fmla="*/ 9 h 41"/>
                <a:gd name="T12" fmla="*/ 45 w 45"/>
                <a:gd name="T13" fmla="*/ 12 h 41"/>
                <a:gd name="T14" fmla="*/ 45 w 45"/>
                <a:gd name="T15" fmla="*/ 16 h 41"/>
                <a:gd name="T16" fmla="*/ 45 w 45"/>
                <a:gd name="T17" fmla="*/ 19 h 41"/>
                <a:gd name="T18" fmla="*/ 45 w 45"/>
                <a:gd name="T19" fmla="*/ 25 h 41"/>
                <a:gd name="T20" fmla="*/ 45 w 45"/>
                <a:gd name="T21" fmla="*/ 28 h 41"/>
                <a:gd name="T22" fmla="*/ 42 w 45"/>
                <a:gd name="T23" fmla="*/ 32 h 41"/>
                <a:gd name="T24" fmla="*/ 39 w 45"/>
                <a:gd name="T25" fmla="*/ 35 h 41"/>
                <a:gd name="T26" fmla="*/ 36 w 45"/>
                <a:gd name="T27" fmla="*/ 38 h 41"/>
                <a:gd name="T28" fmla="*/ 32 w 45"/>
                <a:gd name="T29" fmla="*/ 41 h 41"/>
                <a:gd name="T30" fmla="*/ 29 w 45"/>
                <a:gd name="T31" fmla="*/ 41 h 41"/>
                <a:gd name="T32" fmla="*/ 23 w 45"/>
                <a:gd name="T33" fmla="*/ 41 h 41"/>
                <a:gd name="T34" fmla="*/ 19 w 45"/>
                <a:gd name="T35" fmla="*/ 41 h 41"/>
                <a:gd name="T36" fmla="*/ 16 w 45"/>
                <a:gd name="T37" fmla="*/ 41 h 41"/>
                <a:gd name="T38" fmla="*/ 10 w 45"/>
                <a:gd name="T39" fmla="*/ 38 h 41"/>
                <a:gd name="T40" fmla="*/ 7 w 45"/>
                <a:gd name="T41" fmla="*/ 35 h 41"/>
                <a:gd name="T42" fmla="*/ 7 w 45"/>
                <a:gd name="T43" fmla="*/ 32 h 41"/>
                <a:gd name="T44" fmla="*/ 3 w 45"/>
                <a:gd name="T45" fmla="*/ 28 h 41"/>
                <a:gd name="T46" fmla="*/ 3 w 45"/>
                <a:gd name="T47" fmla="*/ 25 h 41"/>
                <a:gd name="T48" fmla="*/ 0 w 45"/>
                <a:gd name="T49" fmla="*/ 19 h 41"/>
                <a:gd name="T50" fmla="*/ 3 w 45"/>
                <a:gd name="T51" fmla="*/ 16 h 41"/>
                <a:gd name="T52" fmla="*/ 3 w 45"/>
                <a:gd name="T53" fmla="*/ 12 h 41"/>
                <a:gd name="T54" fmla="*/ 7 w 45"/>
                <a:gd name="T55" fmla="*/ 9 h 41"/>
                <a:gd name="T56" fmla="*/ 7 w 45"/>
                <a:gd name="T57" fmla="*/ 6 h 41"/>
                <a:gd name="T58" fmla="*/ 10 w 45"/>
                <a:gd name="T59" fmla="*/ 3 h 41"/>
                <a:gd name="T60" fmla="*/ 16 w 45"/>
                <a:gd name="T61" fmla="*/ 0 h 41"/>
                <a:gd name="T62" fmla="*/ 19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9" y="0"/>
                  </a:lnTo>
                  <a:lnTo>
                    <a:pt x="32" y="0"/>
                  </a:lnTo>
                  <a:lnTo>
                    <a:pt x="36" y="3"/>
                  </a:lnTo>
                  <a:lnTo>
                    <a:pt x="39" y="6"/>
                  </a:lnTo>
                  <a:lnTo>
                    <a:pt x="42" y="9"/>
                  </a:lnTo>
                  <a:lnTo>
                    <a:pt x="45" y="12"/>
                  </a:lnTo>
                  <a:lnTo>
                    <a:pt x="45" y="16"/>
                  </a:lnTo>
                  <a:lnTo>
                    <a:pt x="45" y="19"/>
                  </a:lnTo>
                  <a:lnTo>
                    <a:pt x="45" y="25"/>
                  </a:lnTo>
                  <a:lnTo>
                    <a:pt x="45" y="28"/>
                  </a:lnTo>
                  <a:lnTo>
                    <a:pt x="42" y="32"/>
                  </a:lnTo>
                  <a:lnTo>
                    <a:pt x="39" y="35"/>
                  </a:lnTo>
                  <a:lnTo>
                    <a:pt x="36" y="38"/>
                  </a:lnTo>
                  <a:lnTo>
                    <a:pt x="32" y="41"/>
                  </a:lnTo>
                  <a:lnTo>
                    <a:pt x="29" y="41"/>
                  </a:lnTo>
                  <a:lnTo>
                    <a:pt x="23" y="41"/>
                  </a:lnTo>
                  <a:lnTo>
                    <a:pt x="19" y="41"/>
                  </a:lnTo>
                  <a:lnTo>
                    <a:pt x="16" y="41"/>
                  </a:lnTo>
                  <a:lnTo>
                    <a:pt x="10" y="38"/>
                  </a:lnTo>
                  <a:lnTo>
                    <a:pt x="7" y="35"/>
                  </a:lnTo>
                  <a:lnTo>
                    <a:pt x="7" y="32"/>
                  </a:lnTo>
                  <a:lnTo>
                    <a:pt x="3" y="28"/>
                  </a:lnTo>
                  <a:lnTo>
                    <a:pt x="3" y="25"/>
                  </a:lnTo>
                  <a:lnTo>
                    <a:pt x="0" y="19"/>
                  </a:lnTo>
                  <a:lnTo>
                    <a:pt x="3" y="16"/>
                  </a:lnTo>
                  <a:lnTo>
                    <a:pt x="3" y="12"/>
                  </a:lnTo>
                  <a:lnTo>
                    <a:pt x="7" y="9"/>
                  </a:lnTo>
                  <a:lnTo>
                    <a:pt x="7" y="6"/>
                  </a:lnTo>
                  <a:lnTo>
                    <a:pt x="10" y="3"/>
                  </a:lnTo>
                  <a:lnTo>
                    <a:pt x="16" y="0"/>
                  </a:lnTo>
                  <a:lnTo>
                    <a:pt x="19" y="0"/>
                  </a:lnTo>
                  <a:lnTo>
                    <a:pt x="23" y="0"/>
                  </a:lnTo>
                </a:path>
              </a:pathLst>
            </a:custGeom>
            <a:noFill/>
            <a:ln w="0">
              <a:solidFill>
                <a:srgbClr val="000000"/>
              </a:solidFill>
              <a:round/>
              <a:headEnd/>
              <a:tailEnd/>
            </a:ln>
          </p:spPr>
          <p:txBody>
            <a:bodyPr/>
            <a:lstStyle/>
            <a:p>
              <a:endParaRPr lang="en-US"/>
            </a:p>
          </p:txBody>
        </p:sp>
        <p:sp>
          <p:nvSpPr>
            <p:cNvPr id="32196" name="Freeform 628"/>
            <p:cNvSpPr>
              <a:spLocks/>
            </p:cNvSpPr>
            <p:nvPr/>
          </p:nvSpPr>
          <p:spPr bwMode="auto">
            <a:xfrm>
              <a:off x="2042" y="3238"/>
              <a:ext cx="58" cy="63"/>
            </a:xfrm>
            <a:custGeom>
              <a:avLst/>
              <a:gdLst>
                <a:gd name="T0" fmla="*/ 22 w 42"/>
                <a:gd name="T1" fmla="*/ 0 h 45"/>
                <a:gd name="T2" fmla="*/ 26 w 42"/>
                <a:gd name="T3" fmla="*/ 0 h 45"/>
                <a:gd name="T4" fmla="*/ 29 w 42"/>
                <a:gd name="T5" fmla="*/ 4 h 45"/>
                <a:gd name="T6" fmla="*/ 32 w 42"/>
                <a:gd name="T7" fmla="*/ 4 h 45"/>
                <a:gd name="T8" fmla="*/ 35 w 42"/>
                <a:gd name="T9" fmla="*/ 7 h 45"/>
                <a:gd name="T10" fmla="*/ 39 w 42"/>
                <a:gd name="T11" fmla="*/ 10 h 45"/>
                <a:gd name="T12" fmla="*/ 42 w 42"/>
                <a:gd name="T13" fmla="*/ 13 h 45"/>
                <a:gd name="T14" fmla="*/ 42 w 42"/>
                <a:gd name="T15" fmla="*/ 20 h 45"/>
                <a:gd name="T16" fmla="*/ 42 w 42"/>
                <a:gd name="T17" fmla="*/ 23 h 45"/>
                <a:gd name="T18" fmla="*/ 42 w 42"/>
                <a:gd name="T19" fmla="*/ 26 h 45"/>
                <a:gd name="T20" fmla="*/ 42 w 42"/>
                <a:gd name="T21" fmla="*/ 32 h 45"/>
                <a:gd name="T22" fmla="*/ 39 w 42"/>
                <a:gd name="T23" fmla="*/ 36 h 45"/>
                <a:gd name="T24" fmla="*/ 35 w 42"/>
                <a:gd name="T25" fmla="*/ 39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10 w 42"/>
                <a:gd name="T39" fmla="*/ 42 h 45"/>
                <a:gd name="T40" fmla="*/ 6 w 42"/>
                <a:gd name="T41" fmla="*/ 39 h 45"/>
                <a:gd name="T42" fmla="*/ 3 w 42"/>
                <a:gd name="T43" fmla="*/ 36 h 45"/>
                <a:gd name="T44" fmla="*/ 0 w 42"/>
                <a:gd name="T45" fmla="*/ 32 h 45"/>
                <a:gd name="T46" fmla="*/ 0 w 42"/>
                <a:gd name="T47" fmla="*/ 26 h 45"/>
                <a:gd name="T48" fmla="*/ 0 w 42"/>
                <a:gd name="T49" fmla="*/ 23 h 45"/>
                <a:gd name="T50" fmla="*/ 0 w 42"/>
                <a:gd name="T51" fmla="*/ 20 h 45"/>
                <a:gd name="T52" fmla="*/ 0 w 42"/>
                <a:gd name="T53" fmla="*/ 13 h 45"/>
                <a:gd name="T54" fmla="*/ 3 w 42"/>
                <a:gd name="T55" fmla="*/ 10 h 45"/>
                <a:gd name="T56" fmla="*/ 6 w 42"/>
                <a:gd name="T57" fmla="*/ 7 h 45"/>
                <a:gd name="T58" fmla="*/ 10 w 42"/>
                <a:gd name="T59" fmla="*/ 4 h 45"/>
                <a:gd name="T60" fmla="*/ 13 w 42"/>
                <a:gd name="T61" fmla="*/ 4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4"/>
                  </a:lnTo>
                  <a:lnTo>
                    <a:pt x="32" y="4"/>
                  </a:lnTo>
                  <a:lnTo>
                    <a:pt x="35" y="7"/>
                  </a:lnTo>
                  <a:lnTo>
                    <a:pt x="39" y="10"/>
                  </a:lnTo>
                  <a:lnTo>
                    <a:pt x="42" y="13"/>
                  </a:lnTo>
                  <a:lnTo>
                    <a:pt x="42" y="20"/>
                  </a:lnTo>
                  <a:lnTo>
                    <a:pt x="42" y="23"/>
                  </a:lnTo>
                  <a:lnTo>
                    <a:pt x="42" y="26"/>
                  </a:lnTo>
                  <a:lnTo>
                    <a:pt x="42" y="32"/>
                  </a:lnTo>
                  <a:lnTo>
                    <a:pt x="39" y="36"/>
                  </a:lnTo>
                  <a:lnTo>
                    <a:pt x="35" y="39"/>
                  </a:lnTo>
                  <a:lnTo>
                    <a:pt x="32" y="42"/>
                  </a:lnTo>
                  <a:lnTo>
                    <a:pt x="29" y="42"/>
                  </a:lnTo>
                  <a:lnTo>
                    <a:pt x="26" y="45"/>
                  </a:lnTo>
                  <a:lnTo>
                    <a:pt x="22" y="45"/>
                  </a:lnTo>
                  <a:lnTo>
                    <a:pt x="16" y="45"/>
                  </a:lnTo>
                  <a:lnTo>
                    <a:pt x="13" y="42"/>
                  </a:lnTo>
                  <a:lnTo>
                    <a:pt x="10" y="42"/>
                  </a:lnTo>
                  <a:lnTo>
                    <a:pt x="6" y="39"/>
                  </a:lnTo>
                  <a:lnTo>
                    <a:pt x="3" y="36"/>
                  </a:lnTo>
                  <a:lnTo>
                    <a:pt x="0" y="32"/>
                  </a:lnTo>
                  <a:lnTo>
                    <a:pt x="0" y="26"/>
                  </a:lnTo>
                  <a:lnTo>
                    <a:pt x="0" y="23"/>
                  </a:lnTo>
                  <a:lnTo>
                    <a:pt x="0" y="20"/>
                  </a:lnTo>
                  <a:lnTo>
                    <a:pt x="0" y="13"/>
                  </a:lnTo>
                  <a:lnTo>
                    <a:pt x="3" y="10"/>
                  </a:lnTo>
                  <a:lnTo>
                    <a:pt x="6" y="7"/>
                  </a:lnTo>
                  <a:lnTo>
                    <a:pt x="10" y="4"/>
                  </a:lnTo>
                  <a:lnTo>
                    <a:pt x="13" y="4"/>
                  </a:lnTo>
                  <a:lnTo>
                    <a:pt x="16" y="0"/>
                  </a:lnTo>
                  <a:lnTo>
                    <a:pt x="22" y="0"/>
                  </a:lnTo>
                  <a:close/>
                </a:path>
              </a:pathLst>
            </a:custGeom>
            <a:solidFill>
              <a:srgbClr val="FF0000"/>
            </a:solidFill>
            <a:ln w="9525">
              <a:noFill/>
              <a:round/>
              <a:headEnd/>
              <a:tailEnd/>
            </a:ln>
          </p:spPr>
          <p:txBody>
            <a:bodyPr/>
            <a:lstStyle/>
            <a:p>
              <a:endParaRPr lang="en-US"/>
            </a:p>
          </p:txBody>
        </p:sp>
        <p:sp>
          <p:nvSpPr>
            <p:cNvPr id="32197" name="Freeform 629"/>
            <p:cNvSpPr>
              <a:spLocks/>
            </p:cNvSpPr>
            <p:nvPr/>
          </p:nvSpPr>
          <p:spPr bwMode="auto">
            <a:xfrm>
              <a:off x="2042" y="3238"/>
              <a:ext cx="58" cy="63"/>
            </a:xfrm>
            <a:custGeom>
              <a:avLst/>
              <a:gdLst>
                <a:gd name="T0" fmla="*/ 22 w 42"/>
                <a:gd name="T1" fmla="*/ 0 h 45"/>
                <a:gd name="T2" fmla="*/ 26 w 42"/>
                <a:gd name="T3" fmla="*/ 0 h 45"/>
                <a:gd name="T4" fmla="*/ 29 w 42"/>
                <a:gd name="T5" fmla="*/ 4 h 45"/>
                <a:gd name="T6" fmla="*/ 32 w 42"/>
                <a:gd name="T7" fmla="*/ 4 h 45"/>
                <a:gd name="T8" fmla="*/ 35 w 42"/>
                <a:gd name="T9" fmla="*/ 7 h 45"/>
                <a:gd name="T10" fmla="*/ 39 w 42"/>
                <a:gd name="T11" fmla="*/ 10 h 45"/>
                <a:gd name="T12" fmla="*/ 42 w 42"/>
                <a:gd name="T13" fmla="*/ 13 h 45"/>
                <a:gd name="T14" fmla="*/ 42 w 42"/>
                <a:gd name="T15" fmla="*/ 20 h 45"/>
                <a:gd name="T16" fmla="*/ 42 w 42"/>
                <a:gd name="T17" fmla="*/ 23 h 45"/>
                <a:gd name="T18" fmla="*/ 42 w 42"/>
                <a:gd name="T19" fmla="*/ 26 h 45"/>
                <a:gd name="T20" fmla="*/ 42 w 42"/>
                <a:gd name="T21" fmla="*/ 32 h 45"/>
                <a:gd name="T22" fmla="*/ 39 w 42"/>
                <a:gd name="T23" fmla="*/ 36 h 45"/>
                <a:gd name="T24" fmla="*/ 35 w 42"/>
                <a:gd name="T25" fmla="*/ 39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10 w 42"/>
                <a:gd name="T39" fmla="*/ 42 h 45"/>
                <a:gd name="T40" fmla="*/ 6 w 42"/>
                <a:gd name="T41" fmla="*/ 39 h 45"/>
                <a:gd name="T42" fmla="*/ 3 w 42"/>
                <a:gd name="T43" fmla="*/ 36 h 45"/>
                <a:gd name="T44" fmla="*/ 0 w 42"/>
                <a:gd name="T45" fmla="*/ 32 h 45"/>
                <a:gd name="T46" fmla="*/ 0 w 42"/>
                <a:gd name="T47" fmla="*/ 26 h 45"/>
                <a:gd name="T48" fmla="*/ 0 w 42"/>
                <a:gd name="T49" fmla="*/ 23 h 45"/>
                <a:gd name="T50" fmla="*/ 0 w 42"/>
                <a:gd name="T51" fmla="*/ 20 h 45"/>
                <a:gd name="T52" fmla="*/ 0 w 42"/>
                <a:gd name="T53" fmla="*/ 13 h 45"/>
                <a:gd name="T54" fmla="*/ 3 w 42"/>
                <a:gd name="T55" fmla="*/ 10 h 45"/>
                <a:gd name="T56" fmla="*/ 6 w 42"/>
                <a:gd name="T57" fmla="*/ 7 h 45"/>
                <a:gd name="T58" fmla="*/ 10 w 42"/>
                <a:gd name="T59" fmla="*/ 4 h 45"/>
                <a:gd name="T60" fmla="*/ 13 w 42"/>
                <a:gd name="T61" fmla="*/ 4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4"/>
                  </a:lnTo>
                  <a:lnTo>
                    <a:pt x="32" y="4"/>
                  </a:lnTo>
                  <a:lnTo>
                    <a:pt x="35" y="7"/>
                  </a:lnTo>
                  <a:lnTo>
                    <a:pt x="39" y="10"/>
                  </a:lnTo>
                  <a:lnTo>
                    <a:pt x="42" y="13"/>
                  </a:lnTo>
                  <a:lnTo>
                    <a:pt x="42" y="20"/>
                  </a:lnTo>
                  <a:lnTo>
                    <a:pt x="42" y="23"/>
                  </a:lnTo>
                  <a:lnTo>
                    <a:pt x="42" y="26"/>
                  </a:lnTo>
                  <a:lnTo>
                    <a:pt x="42" y="32"/>
                  </a:lnTo>
                  <a:lnTo>
                    <a:pt x="39" y="36"/>
                  </a:lnTo>
                  <a:lnTo>
                    <a:pt x="35" y="39"/>
                  </a:lnTo>
                  <a:lnTo>
                    <a:pt x="32" y="42"/>
                  </a:lnTo>
                  <a:lnTo>
                    <a:pt x="29" y="42"/>
                  </a:lnTo>
                  <a:lnTo>
                    <a:pt x="26" y="45"/>
                  </a:lnTo>
                  <a:lnTo>
                    <a:pt x="22" y="45"/>
                  </a:lnTo>
                  <a:lnTo>
                    <a:pt x="16" y="45"/>
                  </a:lnTo>
                  <a:lnTo>
                    <a:pt x="13" y="42"/>
                  </a:lnTo>
                  <a:lnTo>
                    <a:pt x="10" y="42"/>
                  </a:lnTo>
                  <a:lnTo>
                    <a:pt x="6" y="39"/>
                  </a:lnTo>
                  <a:lnTo>
                    <a:pt x="3" y="36"/>
                  </a:lnTo>
                  <a:lnTo>
                    <a:pt x="0" y="32"/>
                  </a:lnTo>
                  <a:lnTo>
                    <a:pt x="0" y="26"/>
                  </a:lnTo>
                  <a:lnTo>
                    <a:pt x="0" y="23"/>
                  </a:lnTo>
                  <a:lnTo>
                    <a:pt x="0" y="20"/>
                  </a:lnTo>
                  <a:lnTo>
                    <a:pt x="0" y="13"/>
                  </a:lnTo>
                  <a:lnTo>
                    <a:pt x="3" y="10"/>
                  </a:lnTo>
                  <a:lnTo>
                    <a:pt x="6" y="7"/>
                  </a:lnTo>
                  <a:lnTo>
                    <a:pt x="10" y="4"/>
                  </a:lnTo>
                  <a:lnTo>
                    <a:pt x="13" y="4"/>
                  </a:lnTo>
                  <a:lnTo>
                    <a:pt x="16" y="0"/>
                  </a:lnTo>
                  <a:lnTo>
                    <a:pt x="22" y="0"/>
                  </a:lnTo>
                </a:path>
              </a:pathLst>
            </a:custGeom>
            <a:noFill/>
            <a:ln w="0">
              <a:solidFill>
                <a:srgbClr val="000000"/>
              </a:solidFill>
              <a:round/>
              <a:headEnd/>
              <a:tailEnd/>
            </a:ln>
          </p:spPr>
          <p:txBody>
            <a:bodyPr/>
            <a:lstStyle/>
            <a:p>
              <a:endParaRPr lang="en-US"/>
            </a:p>
          </p:txBody>
        </p:sp>
        <p:sp>
          <p:nvSpPr>
            <p:cNvPr id="32198" name="Freeform 630"/>
            <p:cNvSpPr>
              <a:spLocks/>
            </p:cNvSpPr>
            <p:nvPr/>
          </p:nvSpPr>
          <p:spPr bwMode="auto">
            <a:xfrm>
              <a:off x="2086" y="3215"/>
              <a:ext cx="62" cy="63"/>
            </a:xfrm>
            <a:custGeom>
              <a:avLst/>
              <a:gdLst>
                <a:gd name="T0" fmla="*/ 23 w 45"/>
                <a:gd name="T1" fmla="*/ 0 h 45"/>
                <a:gd name="T2" fmla="*/ 26 w 45"/>
                <a:gd name="T3" fmla="*/ 0 h 45"/>
                <a:gd name="T4" fmla="*/ 29 w 45"/>
                <a:gd name="T5" fmla="*/ 3 h 45"/>
                <a:gd name="T6" fmla="*/ 32 w 45"/>
                <a:gd name="T7" fmla="*/ 3 h 45"/>
                <a:gd name="T8" fmla="*/ 35 w 45"/>
                <a:gd name="T9" fmla="*/ 7 h 45"/>
                <a:gd name="T10" fmla="*/ 39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9 w 45"/>
                <a:gd name="T23" fmla="*/ 36 h 45"/>
                <a:gd name="T24" fmla="*/ 35 w 45"/>
                <a:gd name="T25" fmla="*/ 39 h 45"/>
                <a:gd name="T26" fmla="*/ 32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3 w 45"/>
                <a:gd name="T43" fmla="*/ 36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7 w 45"/>
                <a:gd name="T57" fmla="*/ 7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2" y="3"/>
                  </a:lnTo>
                  <a:lnTo>
                    <a:pt x="35" y="7"/>
                  </a:lnTo>
                  <a:lnTo>
                    <a:pt x="39" y="10"/>
                  </a:lnTo>
                  <a:lnTo>
                    <a:pt x="42" y="13"/>
                  </a:lnTo>
                  <a:lnTo>
                    <a:pt x="42" y="16"/>
                  </a:lnTo>
                  <a:lnTo>
                    <a:pt x="45" y="23"/>
                  </a:lnTo>
                  <a:lnTo>
                    <a:pt x="42" y="26"/>
                  </a:lnTo>
                  <a:lnTo>
                    <a:pt x="42" y="29"/>
                  </a:lnTo>
                  <a:lnTo>
                    <a:pt x="39" y="36"/>
                  </a:lnTo>
                  <a:lnTo>
                    <a:pt x="35" y="39"/>
                  </a:lnTo>
                  <a:lnTo>
                    <a:pt x="32" y="42"/>
                  </a:lnTo>
                  <a:lnTo>
                    <a:pt x="29" y="42"/>
                  </a:lnTo>
                  <a:lnTo>
                    <a:pt x="26" y="45"/>
                  </a:lnTo>
                  <a:lnTo>
                    <a:pt x="23" y="45"/>
                  </a:lnTo>
                  <a:lnTo>
                    <a:pt x="16" y="45"/>
                  </a:lnTo>
                  <a:lnTo>
                    <a:pt x="13" y="42"/>
                  </a:lnTo>
                  <a:lnTo>
                    <a:pt x="10" y="42"/>
                  </a:lnTo>
                  <a:lnTo>
                    <a:pt x="7" y="39"/>
                  </a:lnTo>
                  <a:lnTo>
                    <a:pt x="3" y="36"/>
                  </a:lnTo>
                  <a:lnTo>
                    <a:pt x="0" y="29"/>
                  </a:lnTo>
                  <a:lnTo>
                    <a:pt x="0" y="26"/>
                  </a:lnTo>
                  <a:lnTo>
                    <a:pt x="0" y="23"/>
                  </a:lnTo>
                  <a:lnTo>
                    <a:pt x="0" y="16"/>
                  </a:lnTo>
                  <a:lnTo>
                    <a:pt x="0" y="13"/>
                  </a:lnTo>
                  <a:lnTo>
                    <a:pt x="3" y="10"/>
                  </a:lnTo>
                  <a:lnTo>
                    <a:pt x="7" y="7"/>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199" name="Freeform 631"/>
            <p:cNvSpPr>
              <a:spLocks/>
            </p:cNvSpPr>
            <p:nvPr/>
          </p:nvSpPr>
          <p:spPr bwMode="auto">
            <a:xfrm>
              <a:off x="2086" y="3215"/>
              <a:ext cx="62" cy="63"/>
            </a:xfrm>
            <a:custGeom>
              <a:avLst/>
              <a:gdLst>
                <a:gd name="T0" fmla="*/ 23 w 45"/>
                <a:gd name="T1" fmla="*/ 0 h 45"/>
                <a:gd name="T2" fmla="*/ 26 w 45"/>
                <a:gd name="T3" fmla="*/ 0 h 45"/>
                <a:gd name="T4" fmla="*/ 29 w 45"/>
                <a:gd name="T5" fmla="*/ 3 h 45"/>
                <a:gd name="T6" fmla="*/ 32 w 45"/>
                <a:gd name="T7" fmla="*/ 3 h 45"/>
                <a:gd name="T8" fmla="*/ 35 w 45"/>
                <a:gd name="T9" fmla="*/ 7 h 45"/>
                <a:gd name="T10" fmla="*/ 39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9 w 45"/>
                <a:gd name="T23" fmla="*/ 36 h 45"/>
                <a:gd name="T24" fmla="*/ 35 w 45"/>
                <a:gd name="T25" fmla="*/ 39 h 45"/>
                <a:gd name="T26" fmla="*/ 32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3 w 45"/>
                <a:gd name="T43" fmla="*/ 36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7 w 45"/>
                <a:gd name="T57" fmla="*/ 7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2" y="3"/>
                  </a:lnTo>
                  <a:lnTo>
                    <a:pt x="35" y="7"/>
                  </a:lnTo>
                  <a:lnTo>
                    <a:pt x="39" y="10"/>
                  </a:lnTo>
                  <a:lnTo>
                    <a:pt x="42" y="13"/>
                  </a:lnTo>
                  <a:lnTo>
                    <a:pt x="42" y="16"/>
                  </a:lnTo>
                  <a:lnTo>
                    <a:pt x="45" y="23"/>
                  </a:lnTo>
                  <a:lnTo>
                    <a:pt x="42" y="26"/>
                  </a:lnTo>
                  <a:lnTo>
                    <a:pt x="42" y="29"/>
                  </a:lnTo>
                  <a:lnTo>
                    <a:pt x="39" y="36"/>
                  </a:lnTo>
                  <a:lnTo>
                    <a:pt x="35" y="39"/>
                  </a:lnTo>
                  <a:lnTo>
                    <a:pt x="32" y="42"/>
                  </a:lnTo>
                  <a:lnTo>
                    <a:pt x="29" y="42"/>
                  </a:lnTo>
                  <a:lnTo>
                    <a:pt x="26" y="45"/>
                  </a:lnTo>
                  <a:lnTo>
                    <a:pt x="23" y="45"/>
                  </a:lnTo>
                  <a:lnTo>
                    <a:pt x="16" y="45"/>
                  </a:lnTo>
                  <a:lnTo>
                    <a:pt x="13" y="42"/>
                  </a:lnTo>
                  <a:lnTo>
                    <a:pt x="10" y="42"/>
                  </a:lnTo>
                  <a:lnTo>
                    <a:pt x="7" y="39"/>
                  </a:lnTo>
                  <a:lnTo>
                    <a:pt x="3" y="36"/>
                  </a:lnTo>
                  <a:lnTo>
                    <a:pt x="0" y="29"/>
                  </a:lnTo>
                  <a:lnTo>
                    <a:pt x="0" y="26"/>
                  </a:lnTo>
                  <a:lnTo>
                    <a:pt x="0" y="23"/>
                  </a:lnTo>
                  <a:lnTo>
                    <a:pt x="0" y="16"/>
                  </a:lnTo>
                  <a:lnTo>
                    <a:pt x="0" y="13"/>
                  </a:lnTo>
                  <a:lnTo>
                    <a:pt x="3" y="10"/>
                  </a:lnTo>
                  <a:lnTo>
                    <a:pt x="7" y="7"/>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200" name="Freeform 632"/>
            <p:cNvSpPr>
              <a:spLocks/>
            </p:cNvSpPr>
            <p:nvPr/>
          </p:nvSpPr>
          <p:spPr bwMode="auto">
            <a:xfrm>
              <a:off x="2232" y="2841"/>
              <a:ext cx="58" cy="63"/>
            </a:xfrm>
            <a:custGeom>
              <a:avLst/>
              <a:gdLst>
                <a:gd name="T0" fmla="*/ 20 w 42"/>
                <a:gd name="T1" fmla="*/ 0 h 45"/>
                <a:gd name="T2" fmla="*/ 26 w 42"/>
                <a:gd name="T3" fmla="*/ 0 h 45"/>
                <a:gd name="T4" fmla="*/ 29 w 42"/>
                <a:gd name="T5" fmla="*/ 3 h 45"/>
                <a:gd name="T6" fmla="*/ 32 w 42"/>
                <a:gd name="T7" fmla="*/ 3 h 45"/>
                <a:gd name="T8" fmla="*/ 36 w 42"/>
                <a:gd name="T9" fmla="*/ 7 h 45"/>
                <a:gd name="T10" fmla="*/ 39 w 42"/>
                <a:gd name="T11" fmla="*/ 10 h 45"/>
                <a:gd name="T12" fmla="*/ 42 w 42"/>
                <a:gd name="T13" fmla="*/ 13 h 45"/>
                <a:gd name="T14" fmla="*/ 42 w 42"/>
                <a:gd name="T15" fmla="*/ 16 h 45"/>
                <a:gd name="T16" fmla="*/ 42 w 42"/>
                <a:gd name="T17" fmla="*/ 23 h 45"/>
                <a:gd name="T18" fmla="*/ 42 w 42"/>
                <a:gd name="T19" fmla="*/ 26 h 45"/>
                <a:gd name="T20" fmla="*/ 42 w 42"/>
                <a:gd name="T21" fmla="*/ 32 h 45"/>
                <a:gd name="T22" fmla="*/ 39 w 42"/>
                <a:gd name="T23" fmla="*/ 36 h 45"/>
                <a:gd name="T24" fmla="*/ 36 w 42"/>
                <a:gd name="T25" fmla="*/ 39 h 45"/>
                <a:gd name="T26" fmla="*/ 32 w 42"/>
                <a:gd name="T27" fmla="*/ 42 h 45"/>
                <a:gd name="T28" fmla="*/ 29 w 42"/>
                <a:gd name="T29" fmla="*/ 42 h 45"/>
                <a:gd name="T30" fmla="*/ 26 w 42"/>
                <a:gd name="T31" fmla="*/ 45 h 45"/>
                <a:gd name="T32" fmla="*/ 20 w 42"/>
                <a:gd name="T33" fmla="*/ 45 h 45"/>
                <a:gd name="T34" fmla="*/ 16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6 h 45"/>
                <a:gd name="T48" fmla="*/ 0 w 42"/>
                <a:gd name="T49" fmla="*/ 23 h 45"/>
                <a:gd name="T50" fmla="*/ 0 w 42"/>
                <a:gd name="T51" fmla="*/ 16 h 45"/>
                <a:gd name="T52" fmla="*/ 0 w 42"/>
                <a:gd name="T53" fmla="*/ 13 h 45"/>
                <a:gd name="T54" fmla="*/ 4 w 42"/>
                <a:gd name="T55" fmla="*/ 10 h 45"/>
                <a:gd name="T56" fmla="*/ 7 w 42"/>
                <a:gd name="T57" fmla="*/ 7 h 45"/>
                <a:gd name="T58" fmla="*/ 10 w 42"/>
                <a:gd name="T59" fmla="*/ 3 h 45"/>
                <a:gd name="T60" fmla="*/ 13 w 42"/>
                <a:gd name="T61" fmla="*/ 3 h 45"/>
                <a:gd name="T62" fmla="*/ 16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2" y="3"/>
                  </a:lnTo>
                  <a:lnTo>
                    <a:pt x="36" y="7"/>
                  </a:lnTo>
                  <a:lnTo>
                    <a:pt x="39" y="10"/>
                  </a:lnTo>
                  <a:lnTo>
                    <a:pt x="42" y="13"/>
                  </a:lnTo>
                  <a:lnTo>
                    <a:pt x="42" y="16"/>
                  </a:lnTo>
                  <a:lnTo>
                    <a:pt x="42" y="23"/>
                  </a:lnTo>
                  <a:lnTo>
                    <a:pt x="42" y="26"/>
                  </a:lnTo>
                  <a:lnTo>
                    <a:pt x="42" y="32"/>
                  </a:lnTo>
                  <a:lnTo>
                    <a:pt x="39" y="36"/>
                  </a:lnTo>
                  <a:lnTo>
                    <a:pt x="36" y="39"/>
                  </a:lnTo>
                  <a:lnTo>
                    <a:pt x="32" y="42"/>
                  </a:lnTo>
                  <a:lnTo>
                    <a:pt x="29" y="42"/>
                  </a:lnTo>
                  <a:lnTo>
                    <a:pt x="26" y="45"/>
                  </a:lnTo>
                  <a:lnTo>
                    <a:pt x="20" y="45"/>
                  </a:lnTo>
                  <a:lnTo>
                    <a:pt x="16" y="45"/>
                  </a:lnTo>
                  <a:lnTo>
                    <a:pt x="13" y="42"/>
                  </a:lnTo>
                  <a:lnTo>
                    <a:pt x="10" y="42"/>
                  </a:lnTo>
                  <a:lnTo>
                    <a:pt x="7" y="39"/>
                  </a:lnTo>
                  <a:lnTo>
                    <a:pt x="4" y="36"/>
                  </a:lnTo>
                  <a:lnTo>
                    <a:pt x="0" y="32"/>
                  </a:lnTo>
                  <a:lnTo>
                    <a:pt x="0" y="26"/>
                  </a:lnTo>
                  <a:lnTo>
                    <a:pt x="0" y="23"/>
                  </a:lnTo>
                  <a:lnTo>
                    <a:pt x="0" y="16"/>
                  </a:lnTo>
                  <a:lnTo>
                    <a:pt x="0" y="13"/>
                  </a:lnTo>
                  <a:lnTo>
                    <a:pt x="4" y="10"/>
                  </a:lnTo>
                  <a:lnTo>
                    <a:pt x="7" y="7"/>
                  </a:lnTo>
                  <a:lnTo>
                    <a:pt x="10" y="3"/>
                  </a:lnTo>
                  <a:lnTo>
                    <a:pt x="13" y="3"/>
                  </a:lnTo>
                  <a:lnTo>
                    <a:pt x="16" y="0"/>
                  </a:lnTo>
                  <a:lnTo>
                    <a:pt x="20" y="0"/>
                  </a:lnTo>
                  <a:close/>
                </a:path>
              </a:pathLst>
            </a:custGeom>
            <a:solidFill>
              <a:srgbClr val="FF0000"/>
            </a:solidFill>
            <a:ln w="9525">
              <a:noFill/>
              <a:round/>
              <a:headEnd/>
              <a:tailEnd/>
            </a:ln>
          </p:spPr>
          <p:txBody>
            <a:bodyPr/>
            <a:lstStyle/>
            <a:p>
              <a:endParaRPr lang="en-US"/>
            </a:p>
          </p:txBody>
        </p:sp>
        <p:sp>
          <p:nvSpPr>
            <p:cNvPr id="32201" name="Freeform 633"/>
            <p:cNvSpPr>
              <a:spLocks/>
            </p:cNvSpPr>
            <p:nvPr/>
          </p:nvSpPr>
          <p:spPr bwMode="auto">
            <a:xfrm>
              <a:off x="2232" y="2841"/>
              <a:ext cx="58" cy="63"/>
            </a:xfrm>
            <a:custGeom>
              <a:avLst/>
              <a:gdLst>
                <a:gd name="T0" fmla="*/ 20 w 42"/>
                <a:gd name="T1" fmla="*/ 0 h 45"/>
                <a:gd name="T2" fmla="*/ 26 w 42"/>
                <a:gd name="T3" fmla="*/ 0 h 45"/>
                <a:gd name="T4" fmla="*/ 29 w 42"/>
                <a:gd name="T5" fmla="*/ 3 h 45"/>
                <a:gd name="T6" fmla="*/ 32 w 42"/>
                <a:gd name="T7" fmla="*/ 3 h 45"/>
                <a:gd name="T8" fmla="*/ 36 w 42"/>
                <a:gd name="T9" fmla="*/ 7 h 45"/>
                <a:gd name="T10" fmla="*/ 39 w 42"/>
                <a:gd name="T11" fmla="*/ 10 h 45"/>
                <a:gd name="T12" fmla="*/ 42 w 42"/>
                <a:gd name="T13" fmla="*/ 13 h 45"/>
                <a:gd name="T14" fmla="*/ 42 w 42"/>
                <a:gd name="T15" fmla="*/ 16 h 45"/>
                <a:gd name="T16" fmla="*/ 42 w 42"/>
                <a:gd name="T17" fmla="*/ 23 h 45"/>
                <a:gd name="T18" fmla="*/ 42 w 42"/>
                <a:gd name="T19" fmla="*/ 26 h 45"/>
                <a:gd name="T20" fmla="*/ 42 w 42"/>
                <a:gd name="T21" fmla="*/ 32 h 45"/>
                <a:gd name="T22" fmla="*/ 39 w 42"/>
                <a:gd name="T23" fmla="*/ 36 h 45"/>
                <a:gd name="T24" fmla="*/ 36 w 42"/>
                <a:gd name="T25" fmla="*/ 39 h 45"/>
                <a:gd name="T26" fmla="*/ 32 w 42"/>
                <a:gd name="T27" fmla="*/ 42 h 45"/>
                <a:gd name="T28" fmla="*/ 29 w 42"/>
                <a:gd name="T29" fmla="*/ 42 h 45"/>
                <a:gd name="T30" fmla="*/ 26 w 42"/>
                <a:gd name="T31" fmla="*/ 45 h 45"/>
                <a:gd name="T32" fmla="*/ 20 w 42"/>
                <a:gd name="T33" fmla="*/ 45 h 45"/>
                <a:gd name="T34" fmla="*/ 16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6 h 45"/>
                <a:gd name="T48" fmla="*/ 0 w 42"/>
                <a:gd name="T49" fmla="*/ 23 h 45"/>
                <a:gd name="T50" fmla="*/ 0 w 42"/>
                <a:gd name="T51" fmla="*/ 16 h 45"/>
                <a:gd name="T52" fmla="*/ 0 w 42"/>
                <a:gd name="T53" fmla="*/ 13 h 45"/>
                <a:gd name="T54" fmla="*/ 4 w 42"/>
                <a:gd name="T55" fmla="*/ 10 h 45"/>
                <a:gd name="T56" fmla="*/ 7 w 42"/>
                <a:gd name="T57" fmla="*/ 7 h 45"/>
                <a:gd name="T58" fmla="*/ 10 w 42"/>
                <a:gd name="T59" fmla="*/ 3 h 45"/>
                <a:gd name="T60" fmla="*/ 13 w 42"/>
                <a:gd name="T61" fmla="*/ 3 h 45"/>
                <a:gd name="T62" fmla="*/ 16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2" y="3"/>
                  </a:lnTo>
                  <a:lnTo>
                    <a:pt x="36" y="7"/>
                  </a:lnTo>
                  <a:lnTo>
                    <a:pt x="39" y="10"/>
                  </a:lnTo>
                  <a:lnTo>
                    <a:pt x="42" y="13"/>
                  </a:lnTo>
                  <a:lnTo>
                    <a:pt x="42" y="16"/>
                  </a:lnTo>
                  <a:lnTo>
                    <a:pt x="42" y="23"/>
                  </a:lnTo>
                  <a:lnTo>
                    <a:pt x="42" y="26"/>
                  </a:lnTo>
                  <a:lnTo>
                    <a:pt x="42" y="32"/>
                  </a:lnTo>
                  <a:lnTo>
                    <a:pt x="39" y="36"/>
                  </a:lnTo>
                  <a:lnTo>
                    <a:pt x="36" y="39"/>
                  </a:lnTo>
                  <a:lnTo>
                    <a:pt x="32" y="42"/>
                  </a:lnTo>
                  <a:lnTo>
                    <a:pt x="29" y="42"/>
                  </a:lnTo>
                  <a:lnTo>
                    <a:pt x="26" y="45"/>
                  </a:lnTo>
                  <a:lnTo>
                    <a:pt x="20" y="45"/>
                  </a:lnTo>
                  <a:lnTo>
                    <a:pt x="16" y="45"/>
                  </a:lnTo>
                  <a:lnTo>
                    <a:pt x="13" y="42"/>
                  </a:lnTo>
                  <a:lnTo>
                    <a:pt x="10" y="42"/>
                  </a:lnTo>
                  <a:lnTo>
                    <a:pt x="7" y="39"/>
                  </a:lnTo>
                  <a:lnTo>
                    <a:pt x="4" y="36"/>
                  </a:lnTo>
                  <a:lnTo>
                    <a:pt x="0" y="32"/>
                  </a:lnTo>
                  <a:lnTo>
                    <a:pt x="0" y="26"/>
                  </a:lnTo>
                  <a:lnTo>
                    <a:pt x="0" y="23"/>
                  </a:lnTo>
                  <a:lnTo>
                    <a:pt x="0" y="16"/>
                  </a:lnTo>
                  <a:lnTo>
                    <a:pt x="0" y="13"/>
                  </a:lnTo>
                  <a:lnTo>
                    <a:pt x="4" y="10"/>
                  </a:lnTo>
                  <a:lnTo>
                    <a:pt x="7" y="7"/>
                  </a:lnTo>
                  <a:lnTo>
                    <a:pt x="10" y="3"/>
                  </a:lnTo>
                  <a:lnTo>
                    <a:pt x="13" y="3"/>
                  </a:lnTo>
                  <a:lnTo>
                    <a:pt x="16" y="0"/>
                  </a:lnTo>
                  <a:lnTo>
                    <a:pt x="20" y="0"/>
                  </a:lnTo>
                </a:path>
              </a:pathLst>
            </a:custGeom>
            <a:noFill/>
            <a:ln w="0">
              <a:solidFill>
                <a:srgbClr val="000000"/>
              </a:solidFill>
              <a:round/>
              <a:headEnd/>
              <a:tailEnd/>
            </a:ln>
          </p:spPr>
          <p:txBody>
            <a:bodyPr/>
            <a:lstStyle/>
            <a:p>
              <a:endParaRPr lang="en-US"/>
            </a:p>
          </p:txBody>
        </p:sp>
        <p:sp>
          <p:nvSpPr>
            <p:cNvPr id="32202" name="Freeform 634"/>
            <p:cNvSpPr>
              <a:spLocks/>
            </p:cNvSpPr>
            <p:nvPr/>
          </p:nvSpPr>
          <p:spPr bwMode="auto">
            <a:xfrm>
              <a:off x="2242" y="2855"/>
              <a:ext cx="62" cy="63"/>
            </a:xfrm>
            <a:custGeom>
              <a:avLst/>
              <a:gdLst>
                <a:gd name="T0" fmla="*/ 22 w 45"/>
                <a:gd name="T1" fmla="*/ 0 h 45"/>
                <a:gd name="T2" fmla="*/ 25 w 45"/>
                <a:gd name="T3" fmla="*/ 0 h 45"/>
                <a:gd name="T4" fmla="*/ 29 w 45"/>
                <a:gd name="T5" fmla="*/ 3 h 45"/>
                <a:gd name="T6" fmla="*/ 35 w 45"/>
                <a:gd name="T7" fmla="*/ 3 h 45"/>
                <a:gd name="T8" fmla="*/ 38 w 45"/>
                <a:gd name="T9" fmla="*/ 6 h 45"/>
                <a:gd name="T10" fmla="*/ 38 w 45"/>
                <a:gd name="T11" fmla="*/ 9 h 45"/>
                <a:gd name="T12" fmla="*/ 42 w 45"/>
                <a:gd name="T13" fmla="*/ 13 h 45"/>
                <a:gd name="T14" fmla="*/ 42 w 45"/>
                <a:gd name="T15" fmla="*/ 16 h 45"/>
                <a:gd name="T16" fmla="*/ 45 w 45"/>
                <a:gd name="T17" fmla="*/ 22 h 45"/>
                <a:gd name="T18" fmla="*/ 42 w 45"/>
                <a:gd name="T19" fmla="*/ 26 h 45"/>
                <a:gd name="T20" fmla="*/ 42 w 45"/>
                <a:gd name="T21" fmla="*/ 29 h 45"/>
                <a:gd name="T22" fmla="*/ 38 w 45"/>
                <a:gd name="T23" fmla="*/ 35 h 45"/>
                <a:gd name="T24" fmla="*/ 38 w 45"/>
                <a:gd name="T25" fmla="*/ 38 h 45"/>
                <a:gd name="T26" fmla="*/ 35 w 45"/>
                <a:gd name="T27" fmla="*/ 38 h 45"/>
                <a:gd name="T28" fmla="*/ 29 w 45"/>
                <a:gd name="T29" fmla="*/ 42 h 45"/>
                <a:gd name="T30" fmla="*/ 25 w 45"/>
                <a:gd name="T31" fmla="*/ 45 h 45"/>
                <a:gd name="T32" fmla="*/ 22 w 45"/>
                <a:gd name="T33" fmla="*/ 45 h 45"/>
                <a:gd name="T34" fmla="*/ 16 w 45"/>
                <a:gd name="T35" fmla="*/ 45 h 45"/>
                <a:gd name="T36" fmla="*/ 13 w 45"/>
                <a:gd name="T37" fmla="*/ 42 h 45"/>
                <a:gd name="T38" fmla="*/ 9 w 45"/>
                <a:gd name="T39" fmla="*/ 38 h 45"/>
                <a:gd name="T40" fmla="*/ 6 w 45"/>
                <a:gd name="T41" fmla="*/ 38 h 45"/>
                <a:gd name="T42" fmla="*/ 3 w 45"/>
                <a:gd name="T43" fmla="*/ 35 h 45"/>
                <a:gd name="T44" fmla="*/ 0 w 45"/>
                <a:gd name="T45" fmla="*/ 29 h 45"/>
                <a:gd name="T46" fmla="*/ 0 w 45"/>
                <a:gd name="T47" fmla="*/ 26 h 45"/>
                <a:gd name="T48" fmla="*/ 0 w 45"/>
                <a:gd name="T49" fmla="*/ 22 h 45"/>
                <a:gd name="T50" fmla="*/ 0 w 45"/>
                <a:gd name="T51" fmla="*/ 16 h 45"/>
                <a:gd name="T52" fmla="*/ 0 w 45"/>
                <a:gd name="T53" fmla="*/ 13 h 45"/>
                <a:gd name="T54" fmla="*/ 3 w 45"/>
                <a:gd name="T55" fmla="*/ 9 h 45"/>
                <a:gd name="T56" fmla="*/ 6 w 45"/>
                <a:gd name="T57" fmla="*/ 6 h 45"/>
                <a:gd name="T58" fmla="*/ 9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3"/>
                  </a:lnTo>
                  <a:lnTo>
                    <a:pt x="35" y="3"/>
                  </a:lnTo>
                  <a:lnTo>
                    <a:pt x="38" y="6"/>
                  </a:lnTo>
                  <a:lnTo>
                    <a:pt x="38" y="9"/>
                  </a:lnTo>
                  <a:lnTo>
                    <a:pt x="42" y="13"/>
                  </a:lnTo>
                  <a:lnTo>
                    <a:pt x="42" y="16"/>
                  </a:lnTo>
                  <a:lnTo>
                    <a:pt x="45" y="22"/>
                  </a:lnTo>
                  <a:lnTo>
                    <a:pt x="42" y="26"/>
                  </a:lnTo>
                  <a:lnTo>
                    <a:pt x="42" y="29"/>
                  </a:lnTo>
                  <a:lnTo>
                    <a:pt x="38" y="35"/>
                  </a:lnTo>
                  <a:lnTo>
                    <a:pt x="38" y="38"/>
                  </a:lnTo>
                  <a:lnTo>
                    <a:pt x="35" y="38"/>
                  </a:lnTo>
                  <a:lnTo>
                    <a:pt x="29" y="42"/>
                  </a:lnTo>
                  <a:lnTo>
                    <a:pt x="25" y="45"/>
                  </a:lnTo>
                  <a:lnTo>
                    <a:pt x="22" y="45"/>
                  </a:lnTo>
                  <a:lnTo>
                    <a:pt x="16" y="45"/>
                  </a:lnTo>
                  <a:lnTo>
                    <a:pt x="13" y="42"/>
                  </a:lnTo>
                  <a:lnTo>
                    <a:pt x="9" y="38"/>
                  </a:lnTo>
                  <a:lnTo>
                    <a:pt x="6" y="38"/>
                  </a:lnTo>
                  <a:lnTo>
                    <a:pt x="3" y="35"/>
                  </a:lnTo>
                  <a:lnTo>
                    <a:pt x="0" y="29"/>
                  </a:lnTo>
                  <a:lnTo>
                    <a:pt x="0" y="26"/>
                  </a:lnTo>
                  <a:lnTo>
                    <a:pt x="0" y="22"/>
                  </a:lnTo>
                  <a:lnTo>
                    <a:pt x="0" y="16"/>
                  </a:lnTo>
                  <a:lnTo>
                    <a:pt x="0" y="13"/>
                  </a:lnTo>
                  <a:lnTo>
                    <a:pt x="3" y="9"/>
                  </a:lnTo>
                  <a:lnTo>
                    <a:pt x="6" y="6"/>
                  </a:lnTo>
                  <a:lnTo>
                    <a:pt x="9" y="3"/>
                  </a:lnTo>
                  <a:lnTo>
                    <a:pt x="13" y="3"/>
                  </a:lnTo>
                  <a:lnTo>
                    <a:pt x="16" y="0"/>
                  </a:lnTo>
                  <a:lnTo>
                    <a:pt x="22" y="0"/>
                  </a:lnTo>
                  <a:close/>
                </a:path>
              </a:pathLst>
            </a:custGeom>
            <a:solidFill>
              <a:srgbClr val="FF0000"/>
            </a:solidFill>
            <a:ln w="9525">
              <a:noFill/>
              <a:round/>
              <a:headEnd/>
              <a:tailEnd/>
            </a:ln>
          </p:spPr>
          <p:txBody>
            <a:bodyPr/>
            <a:lstStyle/>
            <a:p>
              <a:endParaRPr lang="en-US"/>
            </a:p>
          </p:txBody>
        </p:sp>
        <p:sp>
          <p:nvSpPr>
            <p:cNvPr id="32203" name="Freeform 635"/>
            <p:cNvSpPr>
              <a:spLocks/>
            </p:cNvSpPr>
            <p:nvPr/>
          </p:nvSpPr>
          <p:spPr bwMode="auto">
            <a:xfrm>
              <a:off x="2242" y="2855"/>
              <a:ext cx="62" cy="63"/>
            </a:xfrm>
            <a:custGeom>
              <a:avLst/>
              <a:gdLst>
                <a:gd name="T0" fmla="*/ 22 w 45"/>
                <a:gd name="T1" fmla="*/ 0 h 45"/>
                <a:gd name="T2" fmla="*/ 25 w 45"/>
                <a:gd name="T3" fmla="*/ 0 h 45"/>
                <a:gd name="T4" fmla="*/ 29 w 45"/>
                <a:gd name="T5" fmla="*/ 3 h 45"/>
                <a:gd name="T6" fmla="*/ 35 w 45"/>
                <a:gd name="T7" fmla="*/ 3 h 45"/>
                <a:gd name="T8" fmla="*/ 38 w 45"/>
                <a:gd name="T9" fmla="*/ 6 h 45"/>
                <a:gd name="T10" fmla="*/ 38 w 45"/>
                <a:gd name="T11" fmla="*/ 9 h 45"/>
                <a:gd name="T12" fmla="*/ 42 w 45"/>
                <a:gd name="T13" fmla="*/ 13 h 45"/>
                <a:gd name="T14" fmla="*/ 42 w 45"/>
                <a:gd name="T15" fmla="*/ 16 h 45"/>
                <a:gd name="T16" fmla="*/ 45 w 45"/>
                <a:gd name="T17" fmla="*/ 22 h 45"/>
                <a:gd name="T18" fmla="*/ 42 w 45"/>
                <a:gd name="T19" fmla="*/ 26 h 45"/>
                <a:gd name="T20" fmla="*/ 42 w 45"/>
                <a:gd name="T21" fmla="*/ 29 h 45"/>
                <a:gd name="T22" fmla="*/ 38 w 45"/>
                <a:gd name="T23" fmla="*/ 35 h 45"/>
                <a:gd name="T24" fmla="*/ 38 w 45"/>
                <a:gd name="T25" fmla="*/ 38 h 45"/>
                <a:gd name="T26" fmla="*/ 35 w 45"/>
                <a:gd name="T27" fmla="*/ 38 h 45"/>
                <a:gd name="T28" fmla="*/ 29 w 45"/>
                <a:gd name="T29" fmla="*/ 42 h 45"/>
                <a:gd name="T30" fmla="*/ 25 w 45"/>
                <a:gd name="T31" fmla="*/ 45 h 45"/>
                <a:gd name="T32" fmla="*/ 22 w 45"/>
                <a:gd name="T33" fmla="*/ 45 h 45"/>
                <a:gd name="T34" fmla="*/ 16 w 45"/>
                <a:gd name="T35" fmla="*/ 45 h 45"/>
                <a:gd name="T36" fmla="*/ 13 w 45"/>
                <a:gd name="T37" fmla="*/ 42 h 45"/>
                <a:gd name="T38" fmla="*/ 9 w 45"/>
                <a:gd name="T39" fmla="*/ 38 h 45"/>
                <a:gd name="T40" fmla="*/ 6 w 45"/>
                <a:gd name="T41" fmla="*/ 38 h 45"/>
                <a:gd name="T42" fmla="*/ 3 w 45"/>
                <a:gd name="T43" fmla="*/ 35 h 45"/>
                <a:gd name="T44" fmla="*/ 0 w 45"/>
                <a:gd name="T45" fmla="*/ 29 h 45"/>
                <a:gd name="T46" fmla="*/ 0 w 45"/>
                <a:gd name="T47" fmla="*/ 26 h 45"/>
                <a:gd name="T48" fmla="*/ 0 w 45"/>
                <a:gd name="T49" fmla="*/ 22 h 45"/>
                <a:gd name="T50" fmla="*/ 0 w 45"/>
                <a:gd name="T51" fmla="*/ 16 h 45"/>
                <a:gd name="T52" fmla="*/ 0 w 45"/>
                <a:gd name="T53" fmla="*/ 13 h 45"/>
                <a:gd name="T54" fmla="*/ 3 w 45"/>
                <a:gd name="T55" fmla="*/ 9 h 45"/>
                <a:gd name="T56" fmla="*/ 6 w 45"/>
                <a:gd name="T57" fmla="*/ 6 h 45"/>
                <a:gd name="T58" fmla="*/ 9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3"/>
                  </a:lnTo>
                  <a:lnTo>
                    <a:pt x="35" y="3"/>
                  </a:lnTo>
                  <a:lnTo>
                    <a:pt x="38" y="6"/>
                  </a:lnTo>
                  <a:lnTo>
                    <a:pt x="38" y="9"/>
                  </a:lnTo>
                  <a:lnTo>
                    <a:pt x="42" y="13"/>
                  </a:lnTo>
                  <a:lnTo>
                    <a:pt x="42" y="16"/>
                  </a:lnTo>
                  <a:lnTo>
                    <a:pt x="45" y="22"/>
                  </a:lnTo>
                  <a:lnTo>
                    <a:pt x="42" y="26"/>
                  </a:lnTo>
                  <a:lnTo>
                    <a:pt x="42" y="29"/>
                  </a:lnTo>
                  <a:lnTo>
                    <a:pt x="38" y="35"/>
                  </a:lnTo>
                  <a:lnTo>
                    <a:pt x="38" y="38"/>
                  </a:lnTo>
                  <a:lnTo>
                    <a:pt x="35" y="38"/>
                  </a:lnTo>
                  <a:lnTo>
                    <a:pt x="29" y="42"/>
                  </a:lnTo>
                  <a:lnTo>
                    <a:pt x="25" y="45"/>
                  </a:lnTo>
                  <a:lnTo>
                    <a:pt x="22" y="45"/>
                  </a:lnTo>
                  <a:lnTo>
                    <a:pt x="16" y="45"/>
                  </a:lnTo>
                  <a:lnTo>
                    <a:pt x="13" y="42"/>
                  </a:lnTo>
                  <a:lnTo>
                    <a:pt x="9" y="38"/>
                  </a:lnTo>
                  <a:lnTo>
                    <a:pt x="6" y="38"/>
                  </a:lnTo>
                  <a:lnTo>
                    <a:pt x="3" y="35"/>
                  </a:lnTo>
                  <a:lnTo>
                    <a:pt x="0" y="29"/>
                  </a:lnTo>
                  <a:lnTo>
                    <a:pt x="0" y="26"/>
                  </a:lnTo>
                  <a:lnTo>
                    <a:pt x="0" y="22"/>
                  </a:lnTo>
                  <a:lnTo>
                    <a:pt x="0" y="16"/>
                  </a:lnTo>
                  <a:lnTo>
                    <a:pt x="0" y="13"/>
                  </a:lnTo>
                  <a:lnTo>
                    <a:pt x="3" y="9"/>
                  </a:lnTo>
                  <a:lnTo>
                    <a:pt x="6" y="6"/>
                  </a:lnTo>
                  <a:lnTo>
                    <a:pt x="9" y="3"/>
                  </a:lnTo>
                  <a:lnTo>
                    <a:pt x="13" y="3"/>
                  </a:lnTo>
                  <a:lnTo>
                    <a:pt x="16" y="0"/>
                  </a:lnTo>
                  <a:lnTo>
                    <a:pt x="22" y="0"/>
                  </a:lnTo>
                </a:path>
              </a:pathLst>
            </a:custGeom>
            <a:noFill/>
            <a:ln w="0">
              <a:solidFill>
                <a:srgbClr val="000000"/>
              </a:solidFill>
              <a:round/>
              <a:headEnd/>
              <a:tailEnd/>
            </a:ln>
          </p:spPr>
          <p:txBody>
            <a:bodyPr/>
            <a:lstStyle/>
            <a:p>
              <a:endParaRPr lang="en-US"/>
            </a:p>
          </p:txBody>
        </p:sp>
        <p:sp>
          <p:nvSpPr>
            <p:cNvPr id="32204" name="Freeform 636"/>
            <p:cNvSpPr>
              <a:spLocks/>
            </p:cNvSpPr>
            <p:nvPr/>
          </p:nvSpPr>
          <p:spPr bwMode="auto">
            <a:xfrm>
              <a:off x="1927" y="2770"/>
              <a:ext cx="61" cy="63"/>
            </a:xfrm>
            <a:custGeom>
              <a:avLst/>
              <a:gdLst>
                <a:gd name="T0" fmla="*/ 23 w 45"/>
                <a:gd name="T1" fmla="*/ 0 h 45"/>
                <a:gd name="T2" fmla="*/ 26 w 45"/>
                <a:gd name="T3" fmla="*/ 3 h 45"/>
                <a:gd name="T4" fmla="*/ 29 w 45"/>
                <a:gd name="T5" fmla="*/ 3 h 45"/>
                <a:gd name="T6" fmla="*/ 36 w 45"/>
                <a:gd name="T7" fmla="*/ 6 h 45"/>
                <a:gd name="T8" fmla="*/ 39 w 45"/>
                <a:gd name="T9" fmla="*/ 6 h 45"/>
                <a:gd name="T10" fmla="*/ 39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39 w 45"/>
                <a:gd name="T23" fmla="*/ 35 h 45"/>
                <a:gd name="T24" fmla="*/ 39 w 45"/>
                <a:gd name="T25" fmla="*/ 38 h 45"/>
                <a:gd name="T26" fmla="*/ 36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8 h 45"/>
                <a:gd name="T42" fmla="*/ 3 w 45"/>
                <a:gd name="T43" fmla="*/ 35 h 45"/>
                <a:gd name="T44" fmla="*/ 0 w 45"/>
                <a:gd name="T45" fmla="*/ 32 h 45"/>
                <a:gd name="T46" fmla="*/ 0 w 45"/>
                <a:gd name="T47" fmla="*/ 29 h 45"/>
                <a:gd name="T48" fmla="*/ 0 w 45"/>
                <a:gd name="T49" fmla="*/ 22 h 45"/>
                <a:gd name="T50" fmla="*/ 0 w 45"/>
                <a:gd name="T51" fmla="*/ 19 h 45"/>
                <a:gd name="T52" fmla="*/ 0 w 45"/>
                <a:gd name="T53" fmla="*/ 16 h 45"/>
                <a:gd name="T54" fmla="*/ 3 w 45"/>
                <a:gd name="T55" fmla="*/ 9 h 45"/>
                <a:gd name="T56" fmla="*/ 7 w 45"/>
                <a:gd name="T57" fmla="*/ 6 h 45"/>
                <a:gd name="T58" fmla="*/ 10 w 45"/>
                <a:gd name="T59" fmla="*/ 6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6" y="6"/>
                  </a:lnTo>
                  <a:lnTo>
                    <a:pt x="39" y="6"/>
                  </a:lnTo>
                  <a:lnTo>
                    <a:pt x="39" y="9"/>
                  </a:lnTo>
                  <a:lnTo>
                    <a:pt x="42" y="16"/>
                  </a:lnTo>
                  <a:lnTo>
                    <a:pt x="45" y="19"/>
                  </a:lnTo>
                  <a:lnTo>
                    <a:pt x="45" y="22"/>
                  </a:lnTo>
                  <a:lnTo>
                    <a:pt x="45" y="29"/>
                  </a:lnTo>
                  <a:lnTo>
                    <a:pt x="42" y="32"/>
                  </a:lnTo>
                  <a:lnTo>
                    <a:pt x="39" y="35"/>
                  </a:lnTo>
                  <a:lnTo>
                    <a:pt x="39" y="38"/>
                  </a:lnTo>
                  <a:lnTo>
                    <a:pt x="36" y="42"/>
                  </a:lnTo>
                  <a:lnTo>
                    <a:pt x="29" y="45"/>
                  </a:lnTo>
                  <a:lnTo>
                    <a:pt x="26" y="45"/>
                  </a:lnTo>
                  <a:lnTo>
                    <a:pt x="23" y="45"/>
                  </a:lnTo>
                  <a:lnTo>
                    <a:pt x="16" y="45"/>
                  </a:lnTo>
                  <a:lnTo>
                    <a:pt x="13" y="45"/>
                  </a:lnTo>
                  <a:lnTo>
                    <a:pt x="10" y="42"/>
                  </a:lnTo>
                  <a:lnTo>
                    <a:pt x="7" y="38"/>
                  </a:lnTo>
                  <a:lnTo>
                    <a:pt x="3" y="35"/>
                  </a:lnTo>
                  <a:lnTo>
                    <a:pt x="0" y="32"/>
                  </a:lnTo>
                  <a:lnTo>
                    <a:pt x="0" y="29"/>
                  </a:lnTo>
                  <a:lnTo>
                    <a:pt x="0" y="22"/>
                  </a:lnTo>
                  <a:lnTo>
                    <a:pt x="0" y="19"/>
                  </a:lnTo>
                  <a:lnTo>
                    <a:pt x="0" y="16"/>
                  </a:lnTo>
                  <a:lnTo>
                    <a:pt x="3" y="9"/>
                  </a:lnTo>
                  <a:lnTo>
                    <a:pt x="7" y="6"/>
                  </a:lnTo>
                  <a:lnTo>
                    <a:pt x="10" y="6"/>
                  </a:lnTo>
                  <a:lnTo>
                    <a:pt x="13" y="3"/>
                  </a:lnTo>
                  <a:lnTo>
                    <a:pt x="16" y="3"/>
                  </a:lnTo>
                  <a:lnTo>
                    <a:pt x="23" y="0"/>
                  </a:lnTo>
                  <a:close/>
                </a:path>
              </a:pathLst>
            </a:custGeom>
            <a:solidFill>
              <a:srgbClr val="FF0000"/>
            </a:solidFill>
            <a:ln w="9525">
              <a:noFill/>
              <a:round/>
              <a:headEnd/>
              <a:tailEnd/>
            </a:ln>
          </p:spPr>
          <p:txBody>
            <a:bodyPr/>
            <a:lstStyle/>
            <a:p>
              <a:endParaRPr lang="en-US"/>
            </a:p>
          </p:txBody>
        </p:sp>
        <p:sp>
          <p:nvSpPr>
            <p:cNvPr id="32205" name="Freeform 637"/>
            <p:cNvSpPr>
              <a:spLocks/>
            </p:cNvSpPr>
            <p:nvPr/>
          </p:nvSpPr>
          <p:spPr bwMode="auto">
            <a:xfrm>
              <a:off x="1927" y="2770"/>
              <a:ext cx="61" cy="63"/>
            </a:xfrm>
            <a:custGeom>
              <a:avLst/>
              <a:gdLst>
                <a:gd name="T0" fmla="*/ 23 w 45"/>
                <a:gd name="T1" fmla="*/ 0 h 45"/>
                <a:gd name="T2" fmla="*/ 26 w 45"/>
                <a:gd name="T3" fmla="*/ 3 h 45"/>
                <a:gd name="T4" fmla="*/ 29 w 45"/>
                <a:gd name="T5" fmla="*/ 3 h 45"/>
                <a:gd name="T6" fmla="*/ 36 w 45"/>
                <a:gd name="T7" fmla="*/ 6 h 45"/>
                <a:gd name="T8" fmla="*/ 39 w 45"/>
                <a:gd name="T9" fmla="*/ 6 h 45"/>
                <a:gd name="T10" fmla="*/ 39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39 w 45"/>
                <a:gd name="T23" fmla="*/ 35 h 45"/>
                <a:gd name="T24" fmla="*/ 39 w 45"/>
                <a:gd name="T25" fmla="*/ 38 h 45"/>
                <a:gd name="T26" fmla="*/ 36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8 h 45"/>
                <a:gd name="T42" fmla="*/ 3 w 45"/>
                <a:gd name="T43" fmla="*/ 35 h 45"/>
                <a:gd name="T44" fmla="*/ 0 w 45"/>
                <a:gd name="T45" fmla="*/ 32 h 45"/>
                <a:gd name="T46" fmla="*/ 0 w 45"/>
                <a:gd name="T47" fmla="*/ 29 h 45"/>
                <a:gd name="T48" fmla="*/ 0 w 45"/>
                <a:gd name="T49" fmla="*/ 22 h 45"/>
                <a:gd name="T50" fmla="*/ 0 w 45"/>
                <a:gd name="T51" fmla="*/ 19 h 45"/>
                <a:gd name="T52" fmla="*/ 0 w 45"/>
                <a:gd name="T53" fmla="*/ 16 h 45"/>
                <a:gd name="T54" fmla="*/ 3 w 45"/>
                <a:gd name="T55" fmla="*/ 9 h 45"/>
                <a:gd name="T56" fmla="*/ 7 w 45"/>
                <a:gd name="T57" fmla="*/ 6 h 45"/>
                <a:gd name="T58" fmla="*/ 10 w 45"/>
                <a:gd name="T59" fmla="*/ 6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6" y="6"/>
                  </a:lnTo>
                  <a:lnTo>
                    <a:pt x="39" y="6"/>
                  </a:lnTo>
                  <a:lnTo>
                    <a:pt x="39" y="9"/>
                  </a:lnTo>
                  <a:lnTo>
                    <a:pt x="42" y="16"/>
                  </a:lnTo>
                  <a:lnTo>
                    <a:pt x="45" y="19"/>
                  </a:lnTo>
                  <a:lnTo>
                    <a:pt x="45" y="22"/>
                  </a:lnTo>
                  <a:lnTo>
                    <a:pt x="45" y="29"/>
                  </a:lnTo>
                  <a:lnTo>
                    <a:pt x="42" y="32"/>
                  </a:lnTo>
                  <a:lnTo>
                    <a:pt x="39" y="35"/>
                  </a:lnTo>
                  <a:lnTo>
                    <a:pt x="39" y="38"/>
                  </a:lnTo>
                  <a:lnTo>
                    <a:pt x="36" y="42"/>
                  </a:lnTo>
                  <a:lnTo>
                    <a:pt x="29" y="45"/>
                  </a:lnTo>
                  <a:lnTo>
                    <a:pt x="26" y="45"/>
                  </a:lnTo>
                  <a:lnTo>
                    <a:pt x="23" y="45"/>
                  </a:lnTo>
                  <a:lnTo>
                    <a:pt x="16" y="45"/>
                  </a:lnTo>
                  <a:lnTo>
                    <a:pt x="13" y="45"/>
                  </a:lnTo>
                  <a:lnTo>
                    <a:pt x="10" y="42"/>
                  </a:lnTo>
                  <a:lnTo>
                    <a:pt x="7" y="38"/>
                  </a:lnTo>
                  <a:lnTo>
                    <a:pt x="3" y="35"/>
                  </a:lnTo>
                  <a:lnTo>
                    <a:pt x="0" y="32"/>
                  </a:lnTo>
                  <a:lnTo>
                    <a:pt x="0" y="29"/>
                  </a:lnTo>
                  <a:lnTo>
                    <a:pt x="0" y="22"/>
                  </a:lnTo>
                  <a:lnTo>
                    <a:pt x="0" y="19"/>
                  </a:lnTo>
                  <a:lnTo>
                    <a:pt x="0" y="16"/>
                  </a:lnTo>
                  <a:lnTo>
                    <a:pt x="3" y="9"/>
                  </a:lnTo>
                  <a:lnTo>
                    <a:pt x="7" y="6"/>
                  </a:lnTo>
                  <a:lnTo>
                    <a:pt x="10" y="6"/>
                  </a:lnTo>
                  <a:lnTo>
                    <a:pt x="13" y="3"/>
                  </a:lnTo>
                  <a:lnTo>
                    <a:pt x="16" y="3"/>
                  </a:lnTo>
                  <a:lnTo>
                    <a:pt x="23" y="0"/>
                  </a:lnTo>
                </a:path>
              </a:pathLst>
            </a:custGeom>
            <a:noFill/>
            <a:ln w="0">
              <a:solidFill>
                <a:srgbClr val="000000"/>
              </a:solidFill>
              <a:round/>
              <a:headEnd/>
              <a:tailEnd/>
            </a:ln>
          </p:spPr>
          <p:txBody>
            <a:bodyPr/>
            <a:lstStyle/>
            <a:p>
              <a:endParaRPr lang="en-US"/>
            </a:p>
          </p:txBody>
        </p:sp>
        <p:sp>
          <p:nvSpPr>
            <p:cNvPr id="32206" name="Freeform 638"/>
            <p:cNvSpPr>
              <a:spLocks/>
            </p:cNvSpPr>
            <p:nvPr/>
          </p:nvSpPr>
          <p:spPr bwMode="auto">
            <a:xfrm>
              <a:off x="2184" y="2949"/>
              <a:ext cx="62" cy="63"/>
            </a:xfrm>
            <a:custGeom>
              <a:avLst/>
              <a:gdLst>
                <a:gd name="T0" fmla="*/ 22 w 45"/>
                <a:gd name="T1" fmla="*/ 0 h 45"/>
                <a:gd name="T2" fmla="*/ 26 w 45"/>
                <a:gd name="T3" fmla="*/ 0 h 45"/>
                <a:gd name="T4" fmla="*/ 32 w 45"/>
                <a:gd name="T5" fmla="*/ 0 h 45"/>
                <a:gd name="T6" fmla="*/ 35 w 45"/>
                <a:gd name="T7" fmla="*/ 4 h 45"/>
                <a:gd name="T8" fmla="*/ 39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3 h 45"/>
                <a:gd name="T24" fmla="*/ 39 w 45"/>
                <a:gd name="T25" fmla="*/ 36 h 45"/>
                <a:gd name="T26" fmla="*/ 35 w 45"/>
                <a:gd name="T27" fmla="*/ 39 h 45"/>
                <a:gd name="T28" fmla="*/ 32 w 45"/>
                <a:gd name="T29" fmla="*/ 42 h 45"/>
                <a:gd name="T30" fmla="*/ 26 w 45"/>
                <a:gd name="T31" fmla="*/ 42 h 45"/>
                <a:gd name="T32" fmla="*/ 22 w 45"/>
                <a:gd name="T33" fmla="*/ 45 h 45"/>
                <a:gd name="T34" fmla="*/ 19 w 45"/>
                <a:gd name="T35" fmla="*/ 42 h 45"/>
                <a:gd name="T36" fmla="*/ 13 w 45"/>
                <a:gd name="T37" fmla="*/ 42 h 45"/>
                <a:gd name="T38" fmla="*/ 10 w 45"/>
                <a:gd name="T39" fmla="*/ 39 h 45"/>
                <a:gd name="T40" fmla="*/ 6 w 45"/>
                <a:gd name="T41" fmla="*/ 36 h 45"/>
                <a:gd name="T42" fmla="*/ 3 w 45"/>
                <a:gd name="T43" fmla="*/ 33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10 w 45"/>
                <a:gd name="T59" fmla="*/ 4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0"/>
                  </a:lnTo>
                  <a:lnTo>
                    <a:pt x="35" y="4"/>
                  </a:lnTo>
                  <a:lnTo>
                    <a:pt x="39" y="7"/>
                  </a:lnTo>
                  <a:lnTo>
                    <a:pt x="42" y="10"/>
                  </a:lnTo>
                  <a:lnTo>
                    <a:pt x="42" y="13"/>
                  </a:lnTo>
                  <a:lnTo>
                    <a:pt x="45" y="16"/>
                  </a:lnTo>
                  <a:lnTo>
                    <a:pt x="45" y="23"/>
                  </a:lnTo>
                  <a:lnTo>
                    <a:pt x="45" y="26"/>
                  </a:lnTo>
                  <a:lnTo>
                    <a:pt x="42" y="29"/>
                  </a:lnTo>
                  <a:lnTo>
                    <a:pt x="42" y="33"/>
                  </a:lnTo>
                  <a:lnTo>
                    <a:pt x="39" y="36"/>
                  </a:lnTo>
                  <a:lnTo>
                    <a:pt x="35" y="39"/>
                  </a:lnTo>
                  <a:lnTo>
                    <a:pt x="32" y="42"/>
                  </a:lnTo>
                  <a:lnTo>
                    <a:pt x="26" y="42"/>
                  </a:lnTo>
                  <a:lnTo>
                    <a:pt x="22" y="45"/>
                  </a:lnTo>
                  <a:lnTo>
                    <a:pt x="19" y="42"/>
                  </a:lnTo>
                  <a:lnTo>
                    <a:pt x="13" y="42"/>
                  </a:lnTo>
                  <a:lnTo>
                    <a:pt x="10" y="39"/>
                  </a:lnTo>
                  <a:lnTo>
                    <a:pt x="6" y="36"/>
                  </a:lnTo>
                  <a:lnTo>
                    <a:pt x="3" y="33"/>
                  </a:lnTo>
                  <a:lnTo>
                    <a:pt x="3" y="29"/>
                  </a:lnTo>
                  <a:lnTo>
                    <a:pt x="0" y="26"/>
                  </a:lnTo>
                  <a:lnTo>
                    <a:pt x="0" y="23"/>
                  </a:lnTo>
                  <a:lnTo>
                    <a:pt x="0" y="16"/>
                  </a:lnTo>
                  <a:lnTo>
                    <a:pt x="3" y="13"/>
                  </a:lnTo>
                  <a:lnTo>
                    <a:pt x="3" y="10"/>
                  </a:lnTo>
                  <a:lnTo>
                    <a:pt x="6" y="7"/>
                  </a:lnTo>
                  <a:lnTo>
                    <a:pt x="10" y="4"/>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207" name="Freeform 639"/>
            <p:cNvSpPr>
              <a:spLocks/>
            </p:cNvSpPr>
            <p:nvPr/>
          </p:nvSpPr>
          <p:spPr bwMode="auto">
            <a:xfrm>
              <a:off x="2184" y="2949"/>
              <a:ext cx="62" cy="63"/>
            </a:xfrm>
            <a:custGeom>
              <a:avLst/>
              <a:gdLst>
                <a:gd name="T0" fmla="*/ 22 w 45"/>
                <a:gd name="T1" fmla="*/ 0 h 45"/>
                <a:gd name="T2" fmla="*/ 26 w 45"/>
                <a:gd name="T3" fmla="*/ 0 h 45"/>
                <a:gd name="T4" fmla="*/ 32 w 45"/>
                <a:gd name="T5" fmla="*/ 0 h 45"/>
                <a:gd name="T6" fmla="*/ 35 w 45"/>
                <a:gd name="T7" fmla="*/ 4 h 45"/>
                <a:gd name="T8" fmla="*/ 39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3 h 45"/>
                <a:gd name="T24" fmla="*/ 39 w 45"/>
                <a:gd name="T25" fmla="*/ 36 h 45"/>
                <a:gd name="T26" fmla="*/ 35 w 45"/>
                <a:gd name="T27" fmla="*/ 39 h 45"/>
                <a:gd name="T28" fmla="*/ 32 w 45"/>
                <a:gd name="T29" fmla="*/ 42 h 45"/>
                <a:gd name="T30" fmla="*/ 26 w 45"/>
                <a:gd name="T31" fmla="*/ 42 h 45"/>
                <a:gd name="T32" fmla="*/ 22 w 45"/>
                <a:gd name="T33" fmla="*/ 45 h 45"/>
                <a:gd name="T34" fmla="*/ 19 w 45"/>
                <a:gd name="T35" fmla="*/ 42 h 45"/>
                <a:gd name="T36" fmla="*/ 13 w 45"/>
                <a:gd name="T37" fmla="*/ 42 h 45"/>
                <a:gd name="T38" fmla="*/ 10 w 45"/>
                <a:gd name="T39" fmla="*/ 39 h 45"/>
                <a:gd name="T40" fmla="*/ 6 w 45"/>
                <a:gd name="T41" fmla="*/ 36 h 45"/>
                <a:gd name="T42" fmla="*/ 3 w 45"/>
                <a:gd name="T43" fmla="*/ 33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10 w 45"/>
                <a:gd name="T59" fmla="*/ 4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0"/>
                  </a:lnTo>
                  <a:lnTo>
                    <a:pt x="35" y="4"/>
                  </a:lnTo>
                  <a:lnTo>
                    <a:pt x="39" y="7"/>
                  </a:lnTo>
                  <a:lnTo>
                    <a:pt x="42" y="10"/>
                  </a:lnTo>
                  <a:lnTo>
                    <a:pt x="42" y="13"/>
                  </a:lnTo>
                  <a:lnTo>
                    <a:pt x="45" y="16"/>
                  </a:lnTo>
                  <a:lnTo>
                    <a:pt x="45" y="23"/>
                  </a:lnTo>
                  <a:lnTo>
                    <a:pt x="45" y="26"/>
                  </a:lnTo>
                  <a:lnTo>
                    <a:pt x="42" y="29"/>
                  </a:lnTo>
                  <a:lnTo>
                    <a:pt x="42" y="33"/>
                  </a:lnTo>
                  <a:lnTo>
                    <a:pt x="39" y="36"/>
                  </a:lnTo>
                  <a:lnTo>
                    <a:pt x="35" y="39"/>
                  </a:lnTo>
                  <a:lnTo>
                    <a:pt x="32" y="42"/>
                  </a:lnTo>
                  <a:lnTo>
                    <a:pt x="26" y="42"/>
                  </a:lnTo>
                  <a:lnTo>
                    <a:pt x="22" y="45"/>
                  </a:lnTo>
                  <a:lnTo>
                    <a:pt x="19" y="42"/>
                  </a:lnTo>
                  <a:lnTo>
                    <a:pt x="13" y="42"/>
                  </a:lnTo>
                  <a:lnTo>
                    <a:pt x="10" y="39"/>
                  </a:lnTo>
                  <a:lnTo>
                    <a:pt x="6" y="36"/>
                  </a:lnTo>
                  <a:lnTo>
                    <a:pt x="3" y="33"/>
                  </a:lnTo>
                  <a:lnTo>
                    <a:pt x="3" y="29"/>
                  </a:lnTo>
                  <a:lnTo>
                    <a:pt x="0" y="26"/>
                  </a:lnTo>
                  <a:lnTo>
                    <a:pt x="0" y="23"/>
                  </a:lnTo>
                  <a:lnTo>
                    <a:pt x="0" y="16"/>
                  </a:lnTo>
                  <a:lnTo>
                    <a:pt x="3" y="13"/>
                  </a:lnTo>
                  <a:lnTo>
                    <a:pt x="3" y="10"/>
                  </a:lnTo>
                  <a:lnTo>
                    <a:pt x="6" y="7"/>
                  </a:lnTo>
                  <a:lnTo>
                    <a:pt x="10" y="4"/>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208" name="Freeform 640"/>
            <p:cNvSpPr>
              <a:spLocks/>
            </p:cNvSpPr>
            <p:nvPr/>
          </p:nvSpPr>
          <p:spPr bwMode="auto">
            <a:xfrm>
              <a:off x="2170" y="3004"/>
              <a:ext cx="62" cy="63"/>
            </a:xfrm>
            <a:custGeom>
              <a:avLst/>
              <a:gdLst>
                <a:gd name="T0" fmla="*/ 23 w 45"/>
                <a:gd name="T1" fmla="*/ 0 h 45"/>
                <a:gd name="T2" fmla="*/ 26 w 45"/>
                <a:gd name="T3" fmla="*/ 0 h 45"/>
                <a:gd name="T4" fmla="*/ 29 w 45"/>
                <a:gd name="T5" fmla="*/ 3 h 45"/>
                <a:gd name="T6" fmla="*/ 36 w 45"/>
                <a:gd name="T7" fmla="*/ 3 h 45"/>
                <a:gd name="T8" fmla="*/ 39 w 45"/>
                <a:gd name="T9" fmla="*/ 6 h 45"/>
                <a:gd name="T10" fmla="*/ 39 w 45"/>
                <a:gd name="T11" fmla="*/ 10 h 45"/>
                <a:gd name="T12" fmla="*/ 42 w 45"/>
                <a:gd name="T13" fmla="*/ 13 h 45"/>
                <a:gd name="T14" fmla="*/ 42 w 45"/>
                <a:gd name="T15" fmla="*/ 19 h 45"/>
                <a:gd name="T16" fmla="*/ 45 w 45"/>
                <a:gd name="T17" fmla="*/ 23 h 45"/>
                <a:gd name="T18" fmla="*/ 42 w 45"/>
                <a:gd name="T19" fmla="*/ 26 h 45"/>
                <a:gd name="T20" fmla="*/ 42 w 45"/>
                <a:gd name="T21" fmla="*/ 32 h 45"/>
                <a:gd name="T22" fmla="*/ 39 w 45"/>
                <a:gd name="T23" fmla="*/ 35 h 45"/>
                <a:gd name="T24" fmla="*/ 39 w 45"/>
                <a:gd name="T25" fmla="*/ 39 h 45"/>
                <a:gd name="T26" fmla="*/ 36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3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6" y="3"/>
                  </a:lnTo>
                  <a:lnTo>
                    <a:pt x="39" y="6"/>
                  </a:lnTo>
                  <a:lnTo>
                    <a:pt x="39" y="10"/>
                  </a:lnTo>
                  <a:lnTo>
                    <a:pt x="42" y="13"/>
                  </a:lnTo>
                  <a:lnTo>
                    <a:pt x="42" y="19"/>
                  </a:lnTo>
                  <a:lnTo>
                    <a:pt x="45" y="23"/>
                  </a:lnTo>
                  <a:lnTo>
                    <a:pt x="42" y="26"/>
                  </a:lnTo>
                  <a:lnTo>
                    <a:pt x="42" y="32"/>
                  </a:lnTo>
                  <a:lnTo>
                    <a:pt x="39" y="35"/>
                  </a:lnTo>
                  <a:lnTo>
                    <a:pt x="39" y="39"/>
                  </a:lnTo>
                  <a:lnTo>
                    <a:pt x="36" y="42"/>
                  </a:lnTo>
                  <a:lnTo>
                    <a:pt x="29" y="42"/>
                  </a:lnTo>
                  <a:lnTo>
                    <a:pt x="26" y="45"/>
                  </a:lnTo>
                  <a:lnTo>
                    <a:pt x="23" y="45"/>
                  </a:lnTo>
                  <a:lnTo>
                    <a:pt x="16" y="45"/>
                  </a:lnTo>
                  <a:lnTo>
                    <a:pt x="13" y="42"/>
                  </a:lnTo>
                  <a:lnTo>
                    <a:pt x="10" y="42"/>
                  </a:lnTo>
                  <a:lnTo>
                    <a:pt x="7" y="39"/>
                  </a:lnTo>
                  <a:lnTo>
                    <a:pt x="3" y="35"/>
                  </a:lnTo>
                  <a:lnTo>
                    <a:pt x="0" y="32"/>
                  </a:lnTo>
                  <a:lnTo>
                    <a:pt x="0" y="26"/>
                  </a:lnTo>
                  <a:lnTo>
                    <a:pt x="0" y="23"/>
                  </a:lnTo>
                  <a:lnTo>
                    <a:pt x="0" y="19"/>
                  </a:lnTo>
                  <a:lnTo>
                    <a:pt x="0" y="13"/>
                  </a:lnTo>
                  <a:lnTo>
                    <a:pt x="3" y="10"/>
                  </a:lnTo>
                  <a:lnTo>
                    <a:pt x="7"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209" name="Freeform 641"/>
            <p:cNvSpPr>
              <a:spLocks/>
            </p:cNvSpPr>
            <p:nvPr/>
          </p:nvSpPr>
          <p:spPr bwMode="auto">
            <a:xfrm>
              <a:off x="2170" y="3004"/>
              <a:ext cx="62" cy="63"/>
            </a:xfrm>
            <a:custGeom>
              <a:avLst/>
              <a:gdLst>
                <a:gd name="T0" fmla="*/ 23 w 45"/>
                <a:gd name="T1" fmla="*/ 0 h 45"/>
                <a:gd name="T2" fmla="*/ 26 w 45"/>
                <a:gd name="T3" fmla="*/ 0 h 45"/>
                <a:gd name="T4" fmla="*/ 29 w 45"/>
                <a:gd name="T5" fmla="*/ 3 h 45"/>
                <a:gd name="T6" fmla="*/ 36 w 45"/>
                <a:gd name="T7" fmla="*/ 3 h 45"/>
                <a:gd name="T8" fmla="*/ 39 w 45"/>
                <a:gd name="T9" fmla="*/ 6 h 45"/>
                <a:gd name="T10" fmla="*/ 39 w 45"/>
                <a:gd name="T11" fmla="*/ 10 h 45"/>
                <a:gd name="T12" fmla="*/ 42 w 45"/>
                <a:gd name="T13" fmla="*/ 13 h 45"/>
                <a:gd name="T14" fmla="*/ 42 w 45"/>
                <a:gd name="T15" fmla="*/ 19 h 45"/>
                <a:gd name="T16" fmla="*/ 45 w 45"/>
                <a:gd name="T17" fmla="*/ 23 h 45"/>
                <a:gd name="T18" fmla="*/ 42 w 45"/>
                <a:gd name="T19" fmla="*/ 26 h 45"/>
                <a:gd name="T20" fmla="*/ 42 w 45"/>
                <a:gd name="T21" fmla="*/ 32 h 45"/>
                <a:gd name="T22" fmla="*/ 39 w 45"/>
                <a:gd name="T23" fmla="*/ 35 h 45"/>
                <a:gd name="T24" fmla="*/ 39 w 45"/>
                <a:gd name="T25" fmla="*/ 39 h 45"/>
                <a:gd name="T26" fmla="*/ 36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3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6" y="3"/>
                  </a:lnTo>
                  <a:lnTo>
                    <a:pt x="39" y="6"/>
                  </a:lnTo>
                  <a:lnTo>
                    <a:pt x="39" y="10"/>
                  </a:lnTo>
                  <a:lnTo>
                    <a:pt x="42" y="13"/>
                  </a:lnTo>
                  <a:lnTo>
                    <a:pt x="42" y="19"/>
                  </a:lnTo>
                  <a:lnTo>
                    <a:pt x="45" y="23"/>
                  </a:lnTo>
                  <a:lnTo>
                    <a:pt x="42" y="26"/>
                  </a:lnTo>
                  <a:lnTo>
                    <a:pt x="42" y="32"/>
                  </a:lnTo>
                  <a:lnTo>
                    <a:pt x="39" y="35"/>
                  </a:lnTo>
                  <a:lnTo>
                    <a:pt x="39" y="39"/>
                  </a:lnTo>
                  <a:lnTo>
                    <a:pt x="36" y="42"/>
                  </a:lnTo>
                  <a:lnTo>
                    <a:pt x="29" y="42"/>
                  </a:lnTo>
                  <a:lnTo>
                    <a:pt x="26" y="45"/>
                  </a:lnTo>
                  <a:lnTo>
                    <a:pt x="23" y="45"/>
                  </a:lnTo>
                  <a:lnTo>
                    <a:pt x="16" y="45"/>
                  </a:lnTo>
                  <a:lnTo>
                    <a:pt x="13" y="42"/>
                  </a:lnTo>
                  <a:lnTo>
                    <a:pt x="10" y="42"/>
                  </a:lnTo>
                  <a:lnTo>
                    <a:pt x="7" y="39"/>
                  </a:lnTo>
                  <a:lnTo>
                    <a:pt x="3" y="35"/>
                  </a:lnTo>
                  <a:lnTo>
                    <a:pt x="0" y="32"/>
                  </a:lnTo>
                  <a:lnTo>
                    <a:pt x="0" y="26"/>
                  </a:lnTo>
                  <a:lnTo>
                    <a:pt x="0" y="23"/>
                  </a:lnTo>
                  <a:lnTo>
                    <a:pt x="0" y="19"/>
                  </a:lnTo>
                  <a:lnTo>
                    <a:pt x="0" y="13"/>
                  </a:lnTo>
                  <a:lnTo>
                    <a:pt x="3" y="10"/>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210" name="Freeform 642"/>
            <p:cNvSpPr>
              <a:spLocks/>
            </p:cNvSpPr>
            <p:nvPr/>
          </p:nvSpPr>
          <p:spPr bwMode="auto">
            <a:xfrm>
              <a:off x="2214" y="2908"/>
              <a:ext cx="62" cy="63"/>
            </a:xfrm>
            <a:custGeom>
              <a:avLst/>
              <a:gdLst>
                <a:gd name="T0" fmla="*/ 23 w 45"/>
                <a:gd name="T1" fmla="*/ 0 h 45"/>
                <a:gd name="T2" fmla="*/ 29 w 45"/>
                <a:gd name="T3" fmla="*/ 0 h 45"/>
                <a:gd name="T4" fmla="*/ 33 w 45"/>
                <a:gd name="T5" fmla="*/ 4 h 45"/>
                <a:gd name="T6" fmla="*/ 36 w 45"/>
                <a:gd name="T7" fmla="*/ 4 h 45"/>
                <a:gd name="T8" fmla="*/ 39 w 45"/>
                <a:gd name="T9" fmla="*/ 7 h 45"/>
                <a:gd name="T10" fmla="*/ 42 w 45"/>
                <a:gd name="T11" fmla="*/ 10 h 45"/>
                <a:gd name="T12" fmla="*/ 42 w 45"/>
                <a:gd name="T13" fmla="*/ 13 h 45"/>
                <a:gd name="T14" fmla="*/ 45 w 45"/>
                <a:gd name="T15" fmla="*/ 20 h 45"/>
                <a:gd name="T16" fmla="*/ 45 w 45"/>
                <a:gd name="T17" fmla="*/ 23 h 45"/>
                <a:gd name="T18" fmla="*/ 45 w 45"/>
                <a:gd name="T19" fmla="*/ 26 h 45"/>
                <a:gd name="T20" fmla="*/ 42 w 45"/>
                <a:gd name="T21" fmla="*/ 33 h 45"/>
                <a:gd name="T22" fmla="*/ 42 w 45"/>
                <a:gd name="T23" fmla="*/ 36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3 w 45"/>
                <a:gd name="T37" fmla="*/ 42 h 45"/>
                <a:gd name="T38" fmla="*/ 10 w 45"/>
                <a:gd name="T39" fmla="*/ 42 h 45"/>
                <a:gd name="T40" fmla="*/ 7 w 45"/>
                <a:gd name="T41" fmla="*/ 39 h 45"/>
                <a:gd name="T42" fmla="*/ 4 w 45"/>
                <a:gd name="T43" fmla="*/ 36 h 45"/>
                <a:gd name="T44" fmla="*/ 4 w 45"/>
                <a:gd name="T45" fmla="*/ 33 h 45"/>
                <a:gd name="T46" fmla="*/ 0 w 45"/>
                <a:gd name="T47" fmla="*/ 26 h 45"/>
                <a:gd name="T48" fmla="*/ 0 w 45"/>
                <a:gd name="T49" fmla="*/ 23 h 45"/>
                <a:gd name="T50" fmla="*/ 0 w 45"/>
                <a:gd name="T51" fmla="*/ 20 h 45"/>
                <a:gd name="T52" fmla="*/ 4 w 45"/>
                <a:gd name="T53" fmla="*/ 13 h 45"/>
                <a:gd name="T54" fmla="*/ 4 w 45"/>
                <a:gd name="T55" fmla="*/ 10 h 45"/>
                <a:gd name="T56" fmla="*/ 7 w 45"/>
                <a:gd name="T57" fmla="*/ 7 h 45"/>
                <a:gd name="T58" fmla="*/ 10 w 45"/>
                <a:gd name="T59" fmla="*/ 4 h 45"/>
                <a:gd name="T60" fmla="*/ 13 w 45"/>
                <a:gd name="T61" fmla="*/ 4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4"/>
                  </a:lnTo>
                  <a:lnTo>
                    <a:pt x="36" y="4"/>
                  </a:lnTo>
                  <a:lnTo>
                    <a:pt x="39" y="7"/>
                  </a:lnTo>
                  <a:lnTo>
                    <a:pt x="42" y="10"/>
                  </a:lnTo>
                  <a:lnTo>
                    <a:pt x="42" y="13"/>
                  </a:lnTo>
                  <a:lnTo>
                    <a:pt x="45" y="20"/>
                  </a:lnTo>
                  <a:lnTo>
                    <a:pt x="45" y="23"/>
                  </a:lnTo>
                  <a:lnTo>
                    <a:pt x="45" y="26"/>
                  </a:lnTo>
                  <a:lnTo>
                    <a:pt x="42" y="33"/>
                  </a:lnTo>
                  <a:lnTo>
                    <a:pt x="42" y="36"/>
                  </a:lnTo>
                  <a:lnTo>
                    <a:pt x="39" y="39"/>
                  </a:lnTo>
                  <a:lnTo>
                    <a:pt x="36" y="42"/>
                  </a:lnTo>
                  <a:lnTo>
                    <a:pt x="33" y="42"/>
                  </a:lnTo>
                  <a:lnTo>
                    <a:pt x="29" y="45"/>
                  </a:lnTo>
                  <a:lnTo>
                    <a:pt x="23" y="45"/>
                  </a:lnTo>
                  <a:lnTo>
                    <a:pt x="20" y="45"/>
                  </a:lnTo>
                  <a:lnTo>
                    <a:pt x="13" y="42"/>
                  </a:lnTo>
                  <a:lnTo>
                    <a:pt x="10" y="42"/>
                  </a:lnTo>
                  <a:lnTo>
                    <a:pt x="7" y="39"/>
                  </a:lnTo>
                  <a:lnTo>
                    <a:pt x="4" y="36"/>
                  </a:lnTo>
                  <a:lnTo>
                    <a:pt x="4" y="33"/>
                  </a:lnTo>
                  <a:lnTo>
                    <a:pt x="0" y="26"/>
                  </a:lnTo>
                  <a:lnTo>
                    <a:pt x="0" y="23"/>
                  </a:lnTo>
                  <a:lnTo>
                    <a:pt x="0" y="20"/>
                  </a:lnTo>
                  <a:lnTo>
                    <a:pt x="4" y="13"/>
                  </a:lnTo>
                  <a:lnTo>
                    <a:pt x="4" y="10"/>
                  </a:lnTo>
                  <a:lnTo>
                    <a:pt x="7" y="7"/>
                  </a:lnTo>
                  <a:lnTo>
                    <a:pt x="10" y="4"/>
                  </a:lnTo>
                  <a:lnTo>
                    <a:pt x="13" y="4"/>
                  </a:lnTo>
                  <a:lnTo>
                    <a:pt x="20"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211" name="Freeform 643"/>
            <p:cNvSpPr>
              <a:spLocks/>
            </p:cNvSpPr>
            <p:nvPr/>
          </p:nvSpPr>
          <p:spPr bwMode="auto">
            <a:xfrm>
              <a:off x="2214" y="2908"/>
              <a:ext cx="62" cy="63"/>
            </a:xfrm>
            <a:custGeom>
              <a:avLst/>
              <a:gdLst>
                <a:gd name="T0" fmla="*/ 23 w 45"/>
                <a:gd name="T1" fmla="*/ 0 h 45"/>
                <a:gd name="T2" fmla="*/ 29 w 45"/>
                <a:gd name="T3" fmla="*/ 0 h 45"/>
                <a:gd name="T4" fmla="*/ 33 w 45"/>
                <a:gd name="T5" fmla="*/ 4 h 45"/>
                <a:gd name="T6" fmla="*/ 36 w 45"/>
                <a:gd name="T7" fmla="*/ 4 h 45"/>
                <a:gd name="T8" fmla="*/ 39 w 45"/>
                <a:gd name="T9" fmla="*/ 7 h 45"/>
                <a:gd name="T10" fmla="*/ 42 w 45"/>
                <a:gd name="T11" fmla="*/ 10 h 45"/>
                <a:gd name="T12" fmla="*/ 42 w 45"/>
                <a:gd name="T13" fmla="*/ 13 h 45"/>
                <a:gd name="T14" fmla="*/ 45 w 45"/>
                <a:gd name="T15" fmla="*/ 20 h 45"/>
                <a:gd name="T16" fmla="*/ 45 w 45"/>
                <a:gd name="T17" fmla="*/ 23 h 45"/>
                <a:gd name="T18" fmla="*/ 45 w 45"/>
                <a:gd name="T19" fmla="*/ 26 h 45"/>
                <a:gd name="T20" fmla="*/ 42 w 45"/>
                <a:gd name="T21" fmla="*/ 33 h 45"/>
                <a:gd name="T22" fmla="*/ 42 w 45"/>
                <a:gd name="T23" fmla="*/ 36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3 w 45"/>
                <a:gd name="T37" fmla="*/ 42 h 45"/>
                <a:gd name="T38" fmla="*/ 10 w 45"/>
                <a:gd name="T39" fmla="*/ 42 h 45"/>
                <a:gd name="T40" fmla="*/ 7 w 45"/>
                <a:gd name="T41" fmla="*/ 39 h 45"/>
                <a:gd name="T42" fmla="*/ 4 w 45"/>
                <a:gd name="T43" fmla="*/ 36 h 45"/>
                <a:gd name="T44" fmla="*/ 4 w 45"/>
                <a:gd name="T45" fmla="*/ 33 h 45"/>
                <a:gd name="T46" fmla="*/ 0 w 45"/>
                <a:gd name="T47" fmla="*/ 26 h 45"/>
                <a:gd name="T48" fmla="*/ 0 w 45"/>
                <a:gd name="T49" fmla="*/ 23 h 45"/>
                <a:gd name="T50" fmla="*/ 0 w 45"/>
                <a:gd name="T51" fmla="*/ 20 h 45"/>
                <a:gd name="T52" fmla="*/ 4 w 45"/>
                <a:gd name="T53" fmla="*/ 13 h 45"/>
                <a:gd name="T54" fmla="*/ 4 w 45"/>
                <a:gd name="T55" fmla="*/ 10 h 45"/>
                <a:gd name="T56" fmla="*/ 7 w 45"/>
                <a:gd name="T57" fmla="*/ 7 h 45"/>
                <a:gd name="T58" fmla="*/ 10 w 45"/>
                <a:gd name="T59" fmla="*/ 4 h 45"/>
                <a:gd name="T60" fmla="*/ 13 w 45"/>
                <a:gd name="T61" fmla="*/ 4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4"/>
                  </a:lnTo>
                  <a:lnTo>
                    <a:pt x="36" y="4"/>
                  </a:lnTo>
                  <a:lnTo>
                    <a:pt x="39" y="7"/>
                  </a:lnTo>
                  <a:lnTo>
                    <a:pt x="42" y="10"/>
                  </a:lnTo>
                  <a:lnTo>
                    <a:pt x="42" y="13"/>
                  </a:lnTo>
                  <a:lnTo>
                    <a:pt x="45" y="20"/>
                  </a:lnTo>
                  <a:lnTo>
                    <a:pt x="45" y="23"/>
                  </a:lnTo>
                  <a:lnTo>
                    <a:pt x="45" y="26"/>
                  </a:lnTo>
                  <a:lnTo>
                    <a:pt x="42" y="33"/>
                  </a:lnTo>
                  <a:lnTo>
                    <a:pt x="42" y="36"/>
                  </a:lnTo>
                  <a:lnTo>
                    <a:pt x="39" y="39"/>
                  </a:lnTo>
                  <a:lnTo>
                    <a:pt x="36" y="42"/>
                  </a:lnTo>
                  <a:lnTo>
                    <a:pt x="33" y="42"/>
                  </a:lnTo>
                  <a:lnTo>
                    <a:pt x="29" y="45"/>
                  </a:lnTo>
                  <a:lnTo>
                    <a:pt x="23" y="45"/>
                  </a:lnTo>
                  <a:lnTo>
                    <a:pt x="20" y="45"/>
                  </a:lnTo>
                  <a:lnTo>
                    <a:pt x="13" y="42"/>
                  </a:lnTo>
                  <a:lnTo>
                    <a:pt x="10" y="42"/>
                  </a:lnTo>
                  <a:lnTo>
                    <a:pt x="7" y="39"/>
                  </a:lnTo>
                  <a:lnTo>
                    <a:pt x="4" y="36"/>
                  </a:lnTo>
                  <a:lnTo>
                    <a:pt x="4" y="33"/>
                  </a:lnTo>
                  <a:lnTo>
                    <a:pt x="0" y="26"/>
                  </a:lnTo>
                  <a:lnTo>
                    <a:pt x="0" y="23"/>
                  </a:lnTo>
                  <a:lnTo>
                    <a:pt x="0" y="20"/>
                  </a:lnTo>
                  <a:lnTo>
                    <a:pt x="4" y="13"/>
                  </a:lnTo>
                  <a:lnTo>
                    <a:pt x="4" y="10"/>
                  </a:lnTo>
                  <a:lnTo>
                    <a:pt x="7" y="7"/>
                  </a:lnTo>
                  <a:lnTo>
                    <a:pt x="10" y="4"/>
                  </a:lnTo>
                  <a:lnTo>
                    <a:pt x="13" y="4"/>
                  </a:lnTo>
                  <a:lnTo>
                    <a:pt x="20" y="0"/>
                  </a:lnTo>
                  <a:lnTo>
                    <a:pt x="23" y="0"/>
                  </a:lnTo>
                </a:path>
              </a:pathLst>
            </a:custGeom>
            <a:noFill/>
            <a:ln w="0">
              <a:solidFill>
                <a:srgbClr val="000000"/>
              </a:solidFill>
              <a:round/>
              <a:headEnd/>
              <a:tailEnd/>
            </a:ln>
          </p:spPr>
          <p:txBody>
            <a:bodyPr/>
            <a:lstStyle/>
            <a:p>
              <a:endParaRPr lang="en-US"/>
            </a:p>
          </p:txBody>
        </p:sp>
        <p:sp>
          <p:nvSpPr>
            <p:cNvPr id="32212" name="Freeform 644"/>
            <p:cNvSpPr>
              <a:spLocks/>
            </p:cNvSpPr>
            <p:nvPr/>
          </p:nvSpPr>
          <p:spPr bwMode="auto">
            <a:xfrm>
              <a:off x="2024" y="3260"/>
              <a:ext cx="62" cy="59"/>
            </a:xfrm>
            <a:custGeom>
              <a:avLst/>
              <a:gdLst>
                <a:gd name="T0" fmla="*/ 23 w 45"/>
                <a:gd name="T1" fmla="*/ 0 h 42"/>
                <a:gd name="T2" fmla="*/ 29 w 45"/>
                <a:gd name="T3" fmla="*/ 0 h 42"/>
                <a:gd name="T4" fmla="*/ 32 w 45"/>
                <a:gd name="T5" fmla="*/ 0 h 42"/>
                <a:gd name="T6" fmla="*/ 35 w 45"/>
                <a:gd name="T7" fmla="*/ 4 h 42"/>
                <a:gd name="T8" fmla="*/ 39 w 45"/>
                <a:gd name="T9" fmla="*/ 7 h 42"/>
                <a:gd name="T10" fmla="*/ 42 w 45"/>
                <a:gd name="T11" fmla="*/ 10 h 42"/>
                <a:gd name="T12" fmla="*/ 45 w 45"/>
                <a:gd name="T13" fmla="*/ 13 h 42"/>
                <a:gd name="T14" fmla="*/ 45 w 45"/>
                <a:gd name="T15" fmla="*/ 16 h 42"/>
                <a:gd name="T16" fmla="*/ 45 w 45"/>
                <a:gd name="T17" fmla="*/ 23 h 42"/>
                <a:gd name="T18" fmla="*/ 45 w 45"/>
                <a:gd name="T19" fmla="*/ 26 h 42"/>
                <a:gd name="T20" fmla="*/ 45 w 45"/>
                <a:gd name="T21" fmla="*/ 29 h 42"/>
                <a:gd name="T22" fmla="*/ 42 w 45"/>
                <a:gd name="T23" fmla="*/ 33 h 42"/>
                <a:gd name="T24" fmla="*/ 39 w 45"/>
                <a:gd name="T25" fmla="*/ 36 h 42"/>
                <a:gd name="T26" fmla="*/ 35 w 45"/>
                <a:gd name="T27" fmla="*/ 39 h 42"/>
                <a:gd name="T28" fmla="*/ 32 w 45"/>
                <a:gd name="T29" fmla="*/ 42 h 42"/>
                <a:gd name="T30" fmla="*/ 29 w 45"/>
                <a:gd name="T31" fmla="*/ 42 h 42"/>
                <a:gd name="T32" fmla="*/ 23 w 45"/>
                <a:gd name="T33" fmla="*/ 42 h 42"/>
                <a:gd name="T34" fmla="*/ 19 w 45"/>
                <a:gd name="T35" fmla="*/ 42 h 42"/>
                <a:gd name="T36" fmla="*/ 16 w 45"/>
                <a:gd name="T37" fmla="*/ 42 h 42"/>
                <a:gd name="T38" fmla="*/ 10 w 45"/>
                <a:gd name="T39" fmla="*/ 39 h 42"/>
                <a:gd name="T40" fmla="*/ 6 w 45"/>
                <a:gd name="T41" fmla="*/ 36 h 42"/>
                <a:gd name="T42" fmla="*/ 6 w 45"/>
                <a:gd name="T43" fmla="*/ 33 h 42"/>
                <a:gd name="T44" fmla="*/ 3 w 45"/>
                <a:gd name="T45" fmla="*/ 29 h 42"/>
                <a:gd name="T46" fmla="*/ 0 w 45"/>
                <a:gd name="T47" fmla="*/ 26 h 42"/>
                <a:gd name="T48" fmla="*/ 0 w 45"/>
                <a:gd name="T49" fmla="*/ 23 h 42"/>
                <a:gd name="T50" fmla="*/ 0 w 45"/>
                <a:gd name="T51" fmla="*/ 16 h 42"/>
                <a:gd name="T52" fmla="*/ 3 w 45"/>
                <a:gd name="T53" fmla="*/ 13 h 42"/>
                <a:gd name="T54" fmla="*/ 6 w 45"/>
                <a:gd name="T55" fmla="*/ 10 h 42"/>
                <a:gd name="T56" fmla="*/ 6 w 45"/>
                <a:gd name="T57" fmla="*/ 7 h 42"/>
                <a:gd name="T58" fmla="*/ 10 w 45"/>
                <a:gd name="T59" fmla="*/ 4 h 42"/>
                <a:gd name="T60" fmla="*/ 16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5" y="4"/>
                  </a:lnTo>
                  <a:lnTo>
                    <a:pt x="39" y="7"/>
                  </a:lnTo>
                  <a:lnTo>
                    <a:pt x="42" y="10"/>
                  </a:lnTo>
                  <a:lnTo>
                    <a:pt x="45" y="13"/>
                  </a:lnTo>
                  <a:lnTo>
                    <a:pt x="45" y="16"/>
                  </a:lnTo>
                  <a:lnTo>
                    <a:pt x="45" y="23"/>
                  </a:lnTo>
                  <a:lnTo>
                    <a:pt x="45" y="26"/>
                  </a:lnTo>
                  <a:lnTo>
                    <a:pt x="45" y="29"/>
                  </a:lnTo>
                  <a:lnTo>
                    <a:pt x="42" y="33"/>
                  </a:lnTo>
                  <a:lnTo>
                    <a:pt x="39" y="36"/>
                  </a:lnTo>
                  <a:lnTo>
                    <a:pt x="35" y="39"/>
                  </a:lnTo>
                  <a:lnTo>
                    <a:pt x="32" y="42"/>
                  </a:lnTo>
                  <a:lnTo>
                    <a:pt x="29" y="42"/>
                  </a:lnTo>
                  <a:lnTo>
                    <a:pt x="23" y="42"/>
                  </a:lnTo>
                  <a:lnTo>
                    <a:pt x="19" y="42"/>
                  </a:lnTo>
                  <a:lnTo>
                    <a:pt x="16" y="42"/>
                  </a:lnTo>
                  <a:lnTo>
                    <a:pt x="10" y="39"/>
                  </a:lnTo>
                  <a:lnTo>
                    <a:pt x="6" y="36"/>
                  </a:lnTo>
                  <a:lnTo>
                    <a:pt x="6" y="33"/>
                  </a:lnTo>
                  <a:lnTo>
                    <a:pt x="3" y="29"/>
                  </a:lnTo>
                  <a:lnTo>
                    <a:pt x="0" y="26"/>
                  </a:lnTo>
                  <a:lnTo>
                    <a:pt x="0" y="23"/>
                  </a:lnTo>
                  <a:lnTo>
                    <a:pt x="0" y="16"/>
                  </a:lnTo>
                  <a:lnTo>
                    <a:pt x="3" y="13"/>
                  </a:lnTo>
                  <a:lnTo>
                    <a:pt x="6" y="10"/>
                  </a:lnTo>
                  <a:lnTo>
                    <a:pt x="6" y="7"/>
                  </a:lnTo>
                  <a:lnTo>
                    <a:pt x="10" y="4"/>
                  </a:lnTo>
                  <a:lnTo>
                    <a:pt x="16" y="0"/>
                  </a:lnTo>
                  <a:lnTo>
                    <a:pt x="19" y="0"/>
                  </a:lnTo>
                  <a:lnTo>
                    <a:pt x="23" y="0"/>
                  </a:lnTo>
                  <a:close/>
                </a:path>
              </a:pathLst>
            </a:custGeom>
            <a:solidFill>
              <a:srgbClr val="FF0000"/>
            </a:solidFill>
            <a:ln w="9525">
              <a:noFill/>
              <a:round/>
              <a:headEnd/>
              <a:tailEnd/>
            </a:ln>
          </p:spPr>
          <p:txBody>
            <a:bodyPr/>
            <a:lstStyle/>
            <a:p>
              <a:endParaRPr lang="en-US"/>
            </a:p>
          </p:txBody>
        </p:sp>
        <p:sp>
          <p:nvSpPr>
            <p:cNvPr id="32213" name="Freeform 645"/>
            <p:cNvSpPr>
              <a:spLocks/>
            </p:cNvSpPr>
            <p:nvPr/>
          </p:nvSpPr>
          <p:spPr bwMode="auto">
            <a:xfrm>
              <a:off x="2024" y="3260"/>
              <a:ext cx="62" cy="59"/>
            </a:xfrm>
            <a:custGeom>
              <a:avLst/>
              <a:gdLst>
                <a:gd name="T0" fmla="*/ 23 w 45"/>
                <a:gd name="T1" fmla="*/ 0 h 42"/>
                <a:gd name="T2" fmla="*/ 29 w 45"/>
                <a:gd name="T3" fmla="*/ 0 h 42"/>
                <a:gd name="T4" fmla="*/ 32 w 45"/>
                <a:gd name="T5" fmla="*/ 0 h 42"/>
                <a:gd name="T6" fmla="*/ 35 w 45"/>
                <a:gd name="T7" fmla="*/ 4 h 42"/>
                <a:gd name="T8" fmla="*/ 39 w 45"/>
                <a:gd name="T9" fmla="*/ 7 h 42"/>
                <a:gd name="T10" fmla="*/ 42 w 45"/>
                <a:gd name="T11" fmla="*/ 10 h 42"/>
                <a:gd name="T12" fmla="*/ 45 w 45"/>
                <a:gd name="T13" fmla="*/ 13 h 42"/>
                <a:gd name="T14" fmla="*/ 45 w 45"/>
                <a:gd name="T15" fmla="*/ 16 h 42"/>
                <a:gd name="T16" fmla="*/ 45 w 45"/>
                <a:gd name="T17" fmla="*/ 23 h 42"/>
                <a:gd name="T18" fmla="*/ 45 w 45"/>
                <a:gd name="T19" fmla="*/ 26 h 42"/>
                <a:gd name="T20" fmla="*/ 45 w 45"/>
                <a:gd name="T21" fmla="*/ 29 h 42"/>
                <a:gd name="T22" fmla="*/ 42 w 45"/>
                <a:gd name="T23" fmla="*/ 33 h 42"/>
                <a:gd name="T24" fmla="*/ 39 w 45"/>
                <a:gd name="T25" fmla="*/ 36 h 42"/>
                <a:gd name="T26" fmla="*/ 35 w 45"/>
                <a:gd name="T27" fmla="*/ 39 h 42"/>
                <a:gd name="T28" fmla="*/ 32 w 45"/>
                <a:gd name="T29" fmla="*/ 42 h 42"/>
                <a:gd name="T30" fmla="*/ 29 w 45"/>
                <a:gd name="T31" fmla="*/ 42 h 42"/>
                <a:gd name="T32" fmla="*/ 23 w 45"/>
                <a:gd name="T33" fmla="*/ 42 h 42"/>
                <a:gd name="T34" fmla="*/ 19 w 45"/>
                <a:gd name="T35" fmla="*/ 42 h 42"/>
                <a:gd name="T36" fmla="*/ 16 w 45"/>
                <a:gd name="T37" fmla="*/ 42 h 42"/>
                <a:gd name="T38" fmla="*/ 10 w 45"/>
                <a:gd name="T39" fmla="*/ 39 h 42"/>
                <a:gd name="T40" fmla="*/ 6 w 45"/>
                <a:gd name="T41" fmla="*/ 36 h 42"/>
                <a:gd name="T42" fmla="*/ 6 w 45"/>
                <a:gd name="T43" fmla="*/ 33 h 42"/>
                <a:gd name="T44" fmla="*/ 3 w 45"/>
                <a:gd name="T45" fmla="*/ 29 h 42"/>
                <a:gd name="T46" fmla="*/ 0 w 45"/>
                <a:gd name="T47" fmla="*/ 26 h 42"/>
                <a:gd name="T48" fmla="*/ 0 w 45"/>
                <a:gd name="T49" fmla="*/ 23 h 42"/>
                <a:gd name="T50" fmla="*/ 0 w 45"/>
                <a:gd name="T51" fmla="*/ 16 h 42"/>
                <a:gd name="T52" fmla="*/ 3 w 45"/>
                <a:gd name="T53" fmla="*/ 13 h 42"/>
                <a:gd name="T54" fmla="*/ 6 w 45"/>
                <a:gd name="T55" fmla="*/ 10 h 42"/>
                <a:gd name="T56" fmla="*/ 6 w 45"/>
                <a:gd name="T57" fmla="*/ 7 h 42"/>
                <a:gd name="T58" fmla="*/ 10 w 45"/>
                <a:gd name="T59" fmla="*/ 4 h 42"/>
                <a:gd name="T60" fmla="*/ 16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5" y="4"/>
                  </a:lnTo>
                  <a:lnTo>
                    <a:pt x="39" y="7"/>
                  </a:lnTo>
                  <a:lnTo>
                    <a:pt x="42" y="10"/>
                  </a:lnTo>
                  <a:lnTo>
                    <a:pt x="45" y="13"/>
                  </a:lnTo>
                  <a:lnTo>
                    <a:pt x="45" y="16"/>
                  </a:lnTo>
                  <a:lnTo>
                    <a:pt x="45" y="23"/>
                  </a:lnTo>
                  <a:lnTo>
                    <a:pt x="45" y="26"/>
                  </a:lnTo>
                  <a:lnTo>
                    <a:pt x="45" y="29"/>
                  </a:lnTo>
                  <a:lnTo>
                    <a:pt x="42" y="33"/>
                  </a:lnTo>
                  <a:lnTo>
                    <a:pt x="39" y="36"/>
                  </a:lnTo>
                  <a:lnTo>
                    <a:pt x="35" y="39"/>
                  </a:lnTo>
                  <a:lnTo>
                    <a:pt x="32" y="42"/>
                  </a:lnTo>
                  <a:lnTo>
                    <a:pt x="29" y="42"/>
                  </a:lnTo>
                  <a:lnTo>
                    <a:pt x="23" y="42"/>
                  </a:lnTo>
                  <a:lnTo>
                    <a:pt x="19" y="42"/>
                  </a:lnTo>
                  <a:lnTo>
                    <a:pt x="16" y="42"/>
                  </a:lnTo>
                  <a:lnTo>
                    <a:pt x="10" y="39"/>
                  </a:lnTo>
                  <a:lnTo>
                    <a:pt x="6" y="36"/>
                  </a:lnTo>
                  <a:lnTo>
                    <a:pt x="6" y="33"/>
                  </a:lnTo>
                  <a:lnTo>
                    <a:pt x="3" y="29"/>
                  </a:lnTo>
                  <a:lnTo>
                    <a:pt x="0" y="26"/>
                  </a:lnTo>
                  <a:lnTo>
                    <a:pt x="0" y="23"/>
                  </a:lnTo>
                  <a:lnTo>
                    <a:pt x="0" y="16"/>
                  </a:lnTo>
                  <a:lnTo>
                    <a:pt x="3" y="13"/>
                  </a:lnTo>
                  <a:lnTo>
                    <a:pt x="6" y="10"/>
                  </a:lnTo>
                  <a:lnTo>
                    <a:pt x="6" y="7"/>
                  </a:lnTo>
                  <a:lnTo>
                    <a:pt x="10" y="4"/>
                  </a:lnTo>
                  <a:lnTo>
                    <a:pt x="16" y="0"/>
                  </a:lnTo>
                  <a:lnTo>
                    <a:pt x="19" y="0"/>
                  </a:lnTo>
                  <a:lnTo>
                    <a:pt x="23" y="0"/>
                  </a:lnTo>
                </a:path>
              </a:pathLst>
            </a:custGeom>
            <a:noFill/>
            <a:ln w="0">
              <a:solidFill>
                <a:srgbClr val="000000"/>
              </a:solidFill>
              <a:round/>
              <a:headEnd/>
              <a:tailEnd/>
            </a:ln>
          </p:spPr>
          <p:txBody>
            <a:bodyPr/>
            <a:lstStyle/>
            <a:p>
              <a:endParaRPr lang="en-US"/>
            </a:p>
          </p:txBody>
        </p:sp>
        <p:sp>
          <p:nvSpPr>
            <p:cNvPr id="32214" name="Freeform 646"/>
            <p:cNvSpPr>
              <a:spLocks/>
            </p:cNvSpPr>
            <p:nvPr/>
          </p:nvSpPr>
          <p:spPr bwMode="auto">
            <a:xfrm>
              <a:off x="2020" y="3256"/>
              <a:ext cx="62" cy="63"/>
            </a:xfrm>
            <a:custGeom>
              <a:avLst/>
              <a:gdLst>
                <a:gd name="T0" fmla="*/ 22 w 45"/>
                <a:gd name="T1" fmla="*/ 0 h 45"/>
                <a:gd name="T2" fmla="*/ 26 w 45"/>
                <a:gd name="T3" fmla="*/ 0 h 45"/>
                <a:gd name="T4" fmla="*/ 29 w 45"/>
                <a:gd name="T5" fmla="*/ 3 h 45"/>
                <a:gd name="T6" fmla="*/ 35 w 45"/>
                <a:gd name="T7" fmla="*/ 3 h 45"/>
                <a:gd name="T8" fmla="*/ 38 w 45"/>
                <a:gd name="T9" fmla="*/ 7 h 45"/>
                <a:gd name="T10" fmla="*/ 38 w 45"/>
                <a:gd name="T11" fmla="*/ 10 h 45"/>
                <a:gd name="T12" fmla="*/ 42 w 45"/>
                <a:gd name="T13" fmla="*/ 13 h 45"/>
                <a:gd name="T14" fmla="*/ 42 w 45"/>
                <a:gd name="T15" fmla="*/ 19 h 45"/>
                <a:gd name="T16" fmla="*/ 45 w 45"/>
                <a:gd name="T17" fmla="*/ 23 h 45"/>
                <a:gd name="T18" fmla="*/ 42 w 45"/>
                <a:gd name="T19" fmla="*/ 29 h 45"/>
                <a:gd name="T20" fmla="*/ 42 w 45"/>
                <a:gd name="T21" fmla="*/ 32 h 45"/>
                <a:gd name="T22" fmla="*/ 38 w 45"/>
                <a:gd name="T23" fmla="*/ 36 h 45"/>
                <a:gd name="T24" fmla="*/ 38 w 45"/>
                <a:gd name="T25" fmla="*/ 39 h 45"/>
                <a:gd name="T26" fmla="*/ 35 w 45"/>
                <a:gd name="T27" fmla="*/ 42 h 45"/>
                <a:gd name="T28" fmla="*/ 29 w 45"/>
                <a:gd name="T29" fmla="*/ 42 h 45"/>
                <a:gd name="T30" fmla="*/ 26 w 45"/>
                <a:gd name="T31" fmla="*/ 45 h 45"/>
                <a:gd name="T32" fmla="*/ 22 w 45"/>
                <a:gd name="T33" fmla="*/ 45 h 45"/>
                <a:gd name="T34" fmla="*/ 16 w 45"/>
                <a:gd name="T35" fmla="*/ 45 h 45"/>
                <a:gd name="T36" fmla="*/ 13 w 45"/>
                <a:gd name="T37" fmla="*/ 42 h 45"/>
                <a:gd name="T38" fmla="*/ 9 w 45"/>
                <a:gd name="T39" fmla="*/ 42 h 45"/>
                <a:gd name="T40" fmla="*/ 6 w 45"/>
                <a:gd name="T41" fmla="*/ 39 h 45"/>
                <a:gd name="T42" fmla="*/ 3 w 45"/>
                <a:gd name="T43" fmla="*/ 36 h 45"/>
                <a:gd name="T44" fmla="*/ 0 w 45"/>
                <a:gd name="T45" fmla="*/ 32 h 45"/>
                <a:gd name="T46" fmla="*/ 0 w 45"/>
                <a:gd name="T47" fmla="*/ 29 h 45"/>
                <a:gd name="T48" fmla="*/ 0 w 45"/>
                <a:gd name="T49" fmla="*/ 23 h 45"/>
                <a:gd name="T50" fmla="*/ 0 w 45"/>
                <a:gd name="T51" fmla="*/ 19 h 45"/>
                <a:gd name="T52" fmla="*/ 0 w 45"/>
                <a:gd name="T53" fmla="*/ 13 h 45"/>
                <a:gd name="T54" fmla="*/ 3 w 45"/>
                <a:gd name="T55" fmla="*/ 10 h 45"/>
                <a:gd name="T56" fmla="*/ 6 w 45"/>
                <a:gd name="T57" fmla="*/ 7 h 45"/>
                <a:gd name="T58" fmla="*/ 9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3"/>
                  </a:lnTo>
                  <a:lnTo>
                    <a:pt x="35" y="3"/>
                  </a:lnTo>
                  <a:lnTo>
                    <a:pt x="38" y="7"/>
                  </a:lnTo>
                  <a:lnTo>
                    <a:pt x="38" y="10"/>
                  </a:lnTo>
                  <a:lnTo>
                    <a:pt x="42" y="13"/>
                  </a:lnTo>
                  <a:lnTo>
                    <a:pt x="42" y="19"/>
                  </a:lnTo>
                  <a:lnTo>
                    <a:pt x="45" y="23"/>
                  </a:lnTo>
                  <a:lnTo>
                    <a:pt x="42" y="29"/>
                  </a:lnTo>
                  <a:lnTo>
                    <a:pt x="42" y="32"/>
                  </a:lnTo>
                  <a:lnTo>
                    <a:pt x="38" y="36"/>
                  </a:lnTo>
                  <a:lnTo>
                    <a:pt x="38" y="39"/>
                  </a:lnTo>
                  <a:lnTo>
                    <a:pt x="35" y="42"/>
                  </a:lnTo>
                  <a:lnTo>
                    <a:pt x="29" y="42"/>
                  </a:lnTo>
                  <a:lnTo>
                    <a:pt x="26" y="45"/>
                  </a:lnTo>
                  <a:lnTo>
                    <a:pt x="22" y="45"/>
                  </a:lnTo>
                  <a:lnTo>
                    <a:pt x="16" y="45"/>
                  </a:lnTo>
                  <a:lnTo>
                    <a:pt x="13" y="42"/>
                  </a:lnTo>
                  <a:lnTo>
                    <a:pt x="9" y="42"/>
                  </a:lnTo>
                  <a:lnTo>
                    <a:pt x="6" y="39"/>
                  </a:lnTo>
                  <a:lnTo>
                    <a:pt x="3" y="36"/>
                  </a:lnTo>
                  <a:lnTo>
                    <a:pt x="0" y="32"/>
                  </a:lnTo>
                  <a:lnTo>
                    <a:pt x="0" y="29"/>
                  </a:lnTo>
                  <a:lnTo>
                    <a:pt x="0" y="23"/>
                  </a:lnTo>
                  <a:lnTo>
                    <a:pt x="0" y="19"/>
                  </a:lnTo>
                  <a:lnTo>
                    <a:pt x="0" y="13"/>
                  </a:lnTo>
                  <a:lnTo>
                    <a:pt x="3" y="10"/>
                  </a:lnTo>
                  <a:lnTo>
                    <a:pt x="6" y="7"/>
                  </a:lnTo>
                  <a:lnTo>
                    <a:pt x="9" y="3"/>
                  </a:lnTo>
                  <a:lnTo>
                    <a:pt x="13" y="3"/>
                  </a:lnTo>
                  <a:lnTo>
                    <a:pt x="16" y="0"/>
                  </a:lnTo>
                  <a:lnTo>
                    <a:pt x="22" y="0"/>
                  </a:lnTo>
                  <a:close/>
                </a:path>
              </a:pathLst>
            </a:custGeom>
            <a:solidFill>
              <a:srgbClr val="FF0000"/>
            </a:solidFill>
            <a:ln w="9525">
              <a:noFill/>
              <a:round/>
              <a:headEnd/>
              <a:tailEnd/>
            </a:ln>
          </p:spPr>
          <p:txBody>
            <a:bodyPr/>
            <a:lstStyle/>
            <a:p>
              <a:endParaRPr lang="en-US"/>
            </a:p>
          </p:txBody>
        </p:sp>
        <p:sp>
          <p:nvSpPr>
            <p:cNvPr id="32215" name="Freeform 647"/>
            <p:cNvSpPr>
              <a:spLocks/>
            </p:cNvSpPr>
            <p:nvPr/>
          </p:nvSpPr>
          <p:spPr bwMode="auto">
            <a:xfrm>
              <a:off x="2020" y="3256"/>
              <a:ext cx="62" cy="63"/>
            </a:xfrm>
            <a:custGeom>
              <a:avLst/>
              <a:gdLst>
                <a:gd name="T0" fmla="*/ 22 w 45"/>
                <a:gd name="T1" fmla="*/ 0 h 45"/>
                <a:gd name="T2" fmla="*/ 26 w 45"/>
                <a:gd name="T3" fmla="*/ 0 h 45"/>
                <a:gd name="T4" fmla="*/ 29 w 45"/>
                <a:gd name="T5" fmla="*/ 3 h 45"/>
                <a:gd name="T6" fmla="*/ 35 w 45"/>
                <a:gd name="T7" fmla="*/ 3 h 45"/>
                <a:gd name="T8" fmla="*/ 38 w 45"/>
                <a:gd name="T9" fmla="*/ 7 h 45"/>
                <a:gd name="T10" fmla="*/ 38 w 45"/>
                <a:gd name="T11" fmla="*/ 10 h 45"/>
                <a:gd name="T12" fmla="*/ 42 w 45"/>
                <a:gd name="T13" fmla="*/ 13 h 45"/>
                <a:gd name="T14" fmla="*/ 42 w 45"/>
                <a:gd name="T15" fmla="*/ 19 h 45"/>
                <a:gd name="T16" fmla="*/ 45 w 45"/>
                <a:gd name="T17" fmla="*/ 23 h 45"/>
                <a:gd name="T18" fmla="*/ 42 w 45"/>
                <a:gd name="T19" fmla="*/ 29 h 45"/>
                <a:gd name="T20" fmla="*/ 42 w 45"/>
                <a:gd name="T21" fmla="*/ 32 h 45"/>
                <a:gd name="T22" fmla="*/ 38 w 45"/>
                <a:gd name="T23" fmla="*/ 36 h 45"/>
                <a:gd name="T24" fmla="*/ 38 w 45"/>
                <a:gd name="T25" fmla="*/ 39 h 45"/>
                <a:gd name="T26" fmla="*/ 35 w 45"/>
                <a:gd name="T27" fmla="*/ 42 h 45"/>
                <a:gd name="T28" fmla="*/ 29 w 45"/>
                <a:gd name="T29" fmla="*/ 42 h 45"/>
                <a:gd name="T30" fmla="*/ 26 w 45"/>
                <a:gd name="T31" fmla="*/ 45 h 45"/>
                <a:gd name="T32" fmla="*/ 22 w 45"/>
                <a:gd name="T33" fmla="*/ 45 h 45"/>
                <a:gd name="T34" fmla="*/ 16 w 45"/>
                <a:gd name="T35" fmla="*/ 45 h 45"/>
                <a:gd name="T36" fmla="*/ 13 w 45"/>
                <a:gd name="T37" fmla="*/ 42 h 45"/>
                <a:gd name="T38" fmla="*/ 9 w 45"/>
                <a:gd name="T39" fmla="*/ 42 h 45"/>
                <a:gd name="T40" fmla="*/ 6 w 45"/>
                <a:gd name="T41" fmla="*/ 39 h 45"/>
                <a:gd name="T42" fmla="*/ 3 w 45"/>
                <a:gd name="T43" fmla="*/ 36 h 45"/>
                <a:gd name="T44" fmla="*/ 0 w 45"/>
                <a:gd name="T45" fmla="*/ 32 h 45"/>
                <a:gd name="T46" fmla="*/ 0 w 45"/>
                <a:gd name="T47" fmla="*/ 29 h 45"/>
                <a:gd name="T48" fmla="*/ 0 w 45"/>
                <a:gd name="T49" fmla="*/ 23 h 45"/>
                <a:gd name="T50" fmla="*/ 0 w 45"/>
                <a:gd name="T51" fmla="*/ 19 h 45"/>
                <a:gd name="T52" fmla="*/ 0 w 45"/>
                <a:gd name="T53" fmla="*/ 13 h 45"/>
                <a:gd name="T54" fmla="*/ 3 w 45"/>
                <a:gd name="T55" fmla="*/ 10 h 45"/>
                <a:gd name="T56" fmla="*/ 6 w 45"/>
                <a:gd name="T57" fmla="*/ 7 h 45"/>
                <a:gd name="T58" fmla="*/ 9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3"/>
                  </a:lnTo>
                  <a:lnTo>
                    <a:pt x="35" y="3"/>
                  </a:lnTo>
                  <a:lnTo>
                    <a:pt x="38" y="7"/>
                  </a:lnTo>
                  <a:lnTo>
                    <a:pt x="38" y="10"/>
                  </a:lnTo>
                  <a:lnTo>
                    <a:pt x="42" y="13"/>
                  </a:lnTo>
                  <a:lnTo>
                    <a:pt x="42" y="19"/>
                  </a:lnTo>
                  <a:lnTo>
                    <a:pt x="45" y="23"/>
                  </a:lnTo>
                  <a:lnTo>
                    <a:pt x="42" y="29"/>
                  </a:lnTo>
                  <a:lnTo>
                    <a:pt x="42" y="32"/>
                  </a:lnTo>
                  <a:lnTo>
                    <a:pt x="38" y="36"/>
                  </a:lnTo>
                  <a:lnTo>
                    <a:pt x="38" y="39"/>
                  </a:lnTo>
                  <a:lnTo>
                    <a:pt x="35" y="42"/>
                  </a:lnTo>
                  <a:lnTo>
                    <a:pt x="29" y="42"/>
                  </a:lnTo>
                  <a:lnTo>
                    <a:pt x="26" y="45"/>
                  </a:lnTo>
                  <a:lnTo>
                    <a:pt x="22" y="45"/>
                  </a:lnTo>
                  <a:lnTo>
                    <a:pt x="16" y="45"/>
                  </a:lnTo>
                  <a:lnTo>
                    <a:pt x="13" y="42"/>
                  </a:lnTo>
                  <a:lnTo>
                    <a:pt x="9" y="42"/>
                  </a:lnTo>
                  <a:lnTo>
                    <a:pt x="6" y="39"/>
                  </a:lnTo>
                  <a:lnTo>
                    <a:pt x="3" y="36"/>
                  </a:lnTo>
                  <a:lnTo>
                    <a:pt x="0" y="32"/>
                  </a:lnTo>
                  <a:lnTo>
                    <a:pt x="0" y="29"/>
                  </a:lnTo>
                  <a:lnTo>
                    <a:pt x="0" y="23"/>
                  </a:lnTo>
                  <a:lnTo>
                    <a:pt x="0" y="19"/>
                  </a:lnTo>
                  <a:lnTo>
                    <a:pt x="0" y="13"/>
                  </a:lnTo>
                  <a:lnTo>
                    <a:pt x="3" y="10"/>
                  </a:lnTo>
                  <a:lnTo>
                    <a:pt x="6" y="7"/>
                  </a:lnTo>
                  <a:lnTo>
                    <a:pt x="9" y="3"/>
                  </a:lnTo>
                  <a:lnTo>
                    <a:pt x="13" y="3"/>
                  </a:lnTo>
                  <a:lnTo>
                    <a:pt x="16" y="0"/>
                  </a:lnTo>
                  <a:lnTo>
                    <a:pt x="22" y="0"/>
                  </a:lnTo>
                </a:path>
              </a:pathLst>
            </a:custGeom>
            <a:noFill/>
            <a:ln w="0">
              <a:solidFill>
                <a:srgbClr val="000000"/>
              </a:solidFill>
              <a:round/>
              <a:headEnd/>
              <a:tailEnd/>
            </a:ln>
          </p:spPr>
          <p:txBody>
            <a:bodyPr/>
            <a:lstStyle/>
            <a:p>
              <a:endParaRPr lang="en-US"/>
            </a:p>
          </p:txBody>
        </p:sp>
        <p:sp>
          <p:nvSpPr>
            <p:cNvPr id="32216" name="Freeform 648"/>
            <p:cNvSpPr>
              <a:spLocks/>
            </p:cNvSpPr>
            <p:nvPr/>
          </p:nvSpPr>
          <p:spPr bwMode="auto">
            <a:xfrm>
              <a:off x="1830" y="3333"/>
              <a:ext cx="62" cy="59"/>
            </a:xfrm>
            <a:custGeom>
              <a:avLst/>
              <a:gdLst>
                <a:gd name="T0" fmla="*/ 23 w 45"/>
                <a:gd name="T1" fmla="*/ 0 h 42"/>
                <a:gd name="T2" fmla="*/ 26 w 45"/>
                <a:gd name="T3" fmla="*/ 0 h 42"/>
                <a:gd name="T4" fmla="*/ 29 w 45"/>
                <a:gd name="T5" fmla="*/ 0 h 42"/>
                <a:gd name="T6" fmla="*/ 36 w 45"/>
                <a:gd name="T7" fmla="*/ 3 h 42"/>
                <a:gd name="T8" fmla="*/ 39 w 45"/>
                <a:gd name="T9" fmla="*/ 6 h 42"/>
                <a:gd name="T10" fmla="*/ 39 w 45"/>
                <a:gd name="T11" fmla="*/ 9 h 42"/>
                <a:gd name="T12" fmla="*/ 42 w 45"/>
                <a:gd name="T13" fmla="*/ 13 h 42"/>
                <a:gd name="T14" fmla="*/ 42 w 45"/>
                <a:gd name="T15" fmla="*/ 16 h 42"/>
                <a:gd name="T16" fmla="*/ 45 w 45"/>
                <a:gd name="T17" fmla="*/ 22 h 42"/>
                <a:gd name="T18" fmla="*/ 42 w 45"/>
                <a:gd name="T19" fmla="*/ 26 h 42"/>
                <a:gd name="T20" fmla="*/ 42 w 45"/>
                <a:gd name="T21" fmla="*/ 29 h 42"/>
                <a:gd name="T22" fmla="*/ 39 w 45"/>
                <a:gd name="T23" fmla="*/ 32 h 42"/>
                <a:gd name="T24" fmla="*/ 39 w 45"/>
                <a:gd name="T25" fmla="*/ 35 h 42"/>
                <a:gd name="T26" fmla="*/ 36 w 45"/>
                <a:gd name="T27" fmla="*/ 38 h 42"/>
                <a:gd name="T28" fmla="*/ 29 w 45"/>
                <a:gd name="T29" fmla="*/ 42 h 42"/>
                <a:gd name="T30" fmla="*/ 26 w 45"/>
                <a:gd name="T31" fmla="*/ 42 h 42"/>
                <a:gd name="T32" fmla="*/ 23 w 45"/>
                <a:gd name="T33" fmla="*/ 42 h 42"/>
                <a:gd name="T34" fmla="*/ 17 w 45"/>
                <a:gd name="T35" fmla="*/ 42 h 42"/>
                <a:gd name="T36" fmla="*/ 13 w 45"/>
                <a:gd name="T37" fmla="*/ 42 h 42"/>
                <a:gd name="T38" fmla="*/ 10 w 45"/>
                <a:gd name="T39" fmla="*/ 38 h 42"/>
                <a:gd name="T40" fmla="*/ 7 w 45"/>
                <a:gd name="T41" fmla="*/ 35 h 42"/>
                <a:gd name="T42" fmla="*/ 4 w 45"/>
                <a:gd name="T43" fmla="*/ 32 h 42"/>
                <a:gd name="T44" fmla="*/ 0 w 45"/>
                <a:gd name="T45" fmla="*/ 29 h 42"/>
                <a:gd name="T46" fmla="*/ 0 w 45"/>
                <a:gd name="T47" fmla="*/ 26 h 42"/>
                <a:gd name="T48" fmla="*/ 0 w 45"/>
                <a:gd name="T49" fmla="*/ 22 h 42"/>
                <a:gd name="T50" fmla="*/ 0 w 45"/>
                <a:gd name="T51" fmla="*/ 16 h 42"/>
                <a:gd name="T52" fmla="*/ 0 w 45"/>
                <a:gd name="T53" fmla="*/ 13 h 42"/>
                <a:gd name="T54" fmla="*/ 4 w 45"/>
                <a:gd name="T55" fmla="*/ 9 h 42"/>
                <a:gd name="T56" fmla="*/ 7 w 45"/>
                <a:gd name="T57" fmla="*/ 6 h 42"/>
                <a:gd name="T58" fmla="*/ 10 w 45"/>
                <a:gd name="T59" fmla="*/ 3 h 42"/>
                <a:gd name="T60" fmla="*/ 13 w 45"/>
                <a:gd name="T61" fmla="*/ 0 h 42"/>
                <a:gd name="T62" fmla="*/ 17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6"/>
                  </a:lnTo>
                  <a:lnTo>
                    <a:pt x="39" y="9"/>
                  </a:lnTo>
                  <a:lnTo>
                    <a:pt x="42" y="13"/>
                  </a:lnTo>
                  <a:lnTo>
                    <a:pt x="42" y="16"/>
                  </a:lnTo>
                  <a:lnTo>
                    <a:pt x="45" y="22"/>
                  </a:lnTo>
                  <a:lnTo>
                    <a:pt x="42" y="26"/>
                  </a:lnTo>
                  <a:lnTo>
                    <a:pt x="42" y="29"/>
                  </a:lnTo>
                  <a:lnTo>
                    <a:pt x="39" y="32"/>
                  </a:lnTo>
                  <a:lnTo>
                    <a:pt x="39" y="35"/>
                  </a:lnTo>
                  <a:lnTo>
                    <a:pt x="36" y="38"/>
                  </a:lnTo>
                  <a:lnTo>
                    <a:pt x="29" y="42"/>
                  </a:lnTo>
                  <a:lnTo>
                    <a:pt x="26" y="42"/>
                  </a:lnTo>
                  <a:lnTo>
                    <a:pt x="23" y="42"/>
                  </a:lnTo>
                  <a:lnTo>
                    <a:pt x="17" y="42"/>
                  </a:lnTo>
                  <a:lnTo>
                    <a:pt x="13" y="42"/>
                  </a:lnTo>
                  <a:lnTo>
                    <a:pt x="10" y="38"/>
                  </a:lnTo>
                  <a:lnTo>
                    <a:pt x="7" y="35"/>
                  </a:lnTo>
                  <a:lnTo>
                    <a:pt x="4" y="32"/>
                  </a:lnTo>
                  <a:lnTo>
                    <a:pt x="0" y="29"/>
                  </a:lnTo>
                  <a:lnTo>
                    <a:pt x="0" y="26"/>
                  </a:lnTo>
                  <a:lnTo>
                    <a:pt x="0" y="22"/>
                  </a:lnTo>
                  <a:lnTo>
                    <a:pt x="0" y="16"/>
                  </a:lnTo>
                  <a:lnTo>
                    <a:pt x="0" y="13"/>
                  </a:lnTo>
                  <a:lnTo>
                    <a:pt x="4" y="9"/>
                  </a:lnTo>
                  <a:lnTo>
                    <a:pt x="7" y="6"/>
                  </a:lnTo>
                  <a:lnTo>
                    <a:pt x="10" y="3"/>
                  </a:lnTo>
                  <a:lnTo>
                    <a:pt x="13" y="0"/>
                  </a:lnTo>
                  <a:lnTo>
                    <a:pt x="17"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217" name="Freeform 649"/>
            <p:cNvSpPr>
              <a:spLocks/>
            </p:cNvSpPr>
            <p:nvPr/>
          </p:nvSpPr>
          <p:spPr bwMode="auto">
            <a:xfrm>
              <a:off x="1830" y="3333"/>
              <a:ext cx="62" cy="59"/>
            </a:xfrm>
            <a:custGeom>
              <a:avLst/>
              <a:gdLst>
                <a:gd name="T0" fmla="*/ 23 w 45"/>
                <a:gd name="T1" fmla="*/ 0 h 42"/>
                <a:gd name="T2" fmla="*/ 26 w 45"/>
                <a:gd name="T3" fmla="*/ 0 h 42"/>
                <a:gd name="T4" fmla="*/ 29 w 45"/>
                <a:gd name="T5" fmla="*/ 0 h 42"/>
                <a:gd name="T6" fmla="*/ 36 w 45"/>
                <a:gd name="T7" fmla="*/ 3 h 42"/>
                <a:gd name="T8" fmla="*/ 39 w 45"/>
                <a:gd name="T9" fmla="*/ 6 h 42"/>
                <a:gd name="T10" fmla="*/ 39 w 45"/>
                <a:gd name="T11" fmla="*/ 9 h 42"/>
                <a:gd name="T12" fmla="*/ 42 w 45"/>
                <a:gd name="T13" fmla="*/ 13 h 42"/>
                <a:gd name="T14" fmla="*/ 42 w 45"/>
                <a:gd name="T15" fmla="*/ 16 h 42"/>
                <a:gd name="T16" fmla="*/ 45 w 45"/>
                <a:gd name="T17" fmla="*/ 22 h 42"/>
                <a:gd name="T18" fmla="*/ 42 w 45"/>
                <a:gd name="T19" fmla="*/ 26 h 42"/>
                <a:gd name="T20" fmla="*/ 42 w 45"/>
                <a:gd name="T21" fmla="*/ 29 h 42"/>
                <a:gd name="T22" fmla="*/ 39 w 45"/>
                <a:gd name="T23" fmla="*/ 32 h 42"/>
                <a:gd name="T24" fmla="*/ 39 w 45"/>
                <a:gd name="T25" fmla="*/ 35 h 42"/>
                <a:gd name="T26" fmla="*/ 36 w 45"/>
                <a:gd name="T27" fmla="*/ 38 h 42"/>
                <a:gd name="T28" fmla="*/ 29 w 45"/>
                <a:gd name="T29" fmla="*/ 42 h 42"/>
                <a:gd name="T30" fmla="*/ 26 w 45"/>
                <a:gd name="T31" fmla="*/ 42 h 42"/>
                <a:gd name="T32" fmla="*/ 23 w 45"/>
                <a:gd name="T33" fmla="*/ 42 h 42"/>
                <a:gd name="T34" fmla="*/ 17 w 45"/>
                <a:gd name="T35" fmla="*/ 42 h 42"/>
                <a:gd name="T36" fmla="*/ 13 w 45"/>
                <a:gd name="T37" fmla="*/ 42 h 42"/>
                <a:gd name="T38" fmla="*/ 10 w 45"/>
                <a:gd name="T39" fmla="*/ 38 h 42"/>
                <a:gd name="T40" fmla="*/ 7 w 45"/>
                <a:gd name="T41" fmla="*/ 35 h 42"/>
                <a:gd name="T42" fmla="*/ 4 w 45"/>
                <a:gd name="T43" fmla="*/ 32 h 42"/>
                <a:gd name="T44" fmla="*/ 0 w 45"/>
                <a:gd name="T45" fmla="*/ 29 h 42"/>
                <a:gd name="T46" fmla="*/ 0 w 45"/>
                <a:gd name="T47" fmla="*/ 26 h 42"/>
                <a:gd name="T48" fmla="*/ 0 w 45"/>
                <a:gd name="T49" fmla="*/ 22 h 42"/>
                <a:gd name="T50" fmla="*/ 0 w 45"/>
                <a:gd name="T51" fmla="*/ 16 h 42"/>
                <a:gd name="T52" fmla="*/ 0 w 45"/>
                <a:gd name="T53" fmla="*/ 13 h 42"/>
                <a:gd name="T54" fmla="*/ 4 w 45"/>
                <a:gd name="T55" fmla="*/ 9 h 42"/>
                <a:gd name="T56" fmla="*/ 7 w 45"/>
                <a:gd name="T57" fmla="*/ 6 h 42"/>
                <a:gd name="T58" fmla="*/ 10 w 45"/>
                <a:gd name="T59" fmla="*/ 3 h 42"/>
                <a:gd name="T60" fmla="*/ 13 w 45"/>
                <a:gd name="T61" fmla="*/ 0 h 42"/>
                <a:gd name="T62" fmla="*/ 17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6"/>
                  </a:lnTo>
                  <a:lnTo>
                    <a:pt x="39" y="9"/>
                  </a:lnTo>
                  <a:lnTo>
                    <a:pt x="42" y="13"/>
                  </a:lnTo>
                  <a:lnTo>
                    <a:pt x="42" y="16"/>
                  </a:lnTo>
                  <a:lnTo>
                    <a:pt x="45" y="22"/>
                  </a:lnTo>
                  <a:lnTo>
                    <a:pt x="42" y="26"/>
                  </a:lnTo>
                  <a:lnTo>
                    <a:pt x="42" y="29"/>
                  </a:lnTo>
                  <a:lnTo>
                    <a:pt x="39" y="32"/>
                  </a:lnTo>
                  <a:lnTo>
                    <a:pt x="39" y="35"/>
                  </a:lnTo>
                  <a:lnTo>
                    <a:pt x="36" y="38"/>
                  </a:lnTo>
                  <a:lnTo>
                    <a:pt x="29" y="42"/>
                  </a:lnTo>
                  <a:lnTo>
                    <a:pt x="26" y="42"/>
                  </a:lnTo>
                  <a:lnTo>
                    <a:pt x="23" y="42"/>
                  </a:lnTo>
                  <a:lnTo>
                    <a:pt x="17" y="42"/>
                  </a:lnTo>
                  <a:lnTo>
                    <a:pt x="13" y="42"/>
                  </a:lnTo>
                  <a:lnTo>
                    <a:pt x="10" y="38"/>
                  </a:lnTo>
                  <a:lnTo>
                    <a:pt x="7" y="35"/>
                  </a:lnTo>
                  <a:lnTo>
                    <a:pt x="4" y="32"/>
                  </a:lnTo>
                  <a:lnTo>
                    <a:pt x="0" y="29"/>
                  </a:lnTo>
                  <a:lnTo>
                    <a:pt x="0" y="26"/>
                  </a:lnTo>
                  <a:lnTo>
                    <a:pt x="0" y="22"/>
                  </a:lnTo>
                  <a:lnTo>
                    <a:pt x="0" y="16"/>
                  </a:lnTo>
                  <a:lnTo>
                    <a:pt x="0" y="13"/>
                  </a:lnTo>
                  <a:lnTo>
                    <a:pt x="4" y="9"/>
                  </a:lnTo>
                  <a:lnTo>
                    <a:pt x="7" y="6"/>
                  </a:lnTo>
                  <a:lnTo>
                    <a:pt x="10" y="3"/>
                  </a:lnTo>
                  <a:lnTo>
                    <a:pt x="13" y="0"/>
                  </a:lnTo>
                  <a:lnTo>
                    <a:pt x="17" y="0"/>
                  </a:lnTo>
                  <a:lnTo>
                    <a:pt x="23" y="0"/>
                  </a:lnTo>
                </a:path>
              </a:pathLst>
            </a:custGeom>
            <a:noFill/>
            <a:ln w="0">
              <a:solidFill>
                <a:srgbClr val="000000"/>
              </a:solidFill>
              <a:round/>
              <a:headEnd/>
              <a:tailEnd/>
            </a:ln>
          </p:spPr>
          <p:txBody>
            <a:bodyPr/>
            <a:lstStyle/>
            <a:p>
              <a:endParaRPr lang="en-US"/>
            </a:p>
          </p:txBody>
        </p:sp>
        <p:sp>
          <p:nvSpPr>
            <p:cNvPr id="32218" name="Freeform 650"/>
            <p:cNvSpPr>
              <a:spLocks/>
            </p:cNvSpPr>
            <p:nvPr/>
          </p:nvSpPr>
          <p:spPr bwMode="auto">
            <a:xfrm>
              <a:off x="1821" y="3436"/>
              <a:ext cx="62" cy="63"/>
            </a:xfrm>
            <a:custGeom>
              <a:avLst/>
              <a:gdLst>
                <a:gd name="T0" fmla="*/ 23 w 45"/>
                <a:gd name="T1" fmla="*/ 0 h 45"/>
                <a:gd name="T2" fmla="*/ 29 w 45"/>
                <a:gd name="T3" fmla="*/ 3 h 45"/>
                <a:gd name="T4" fmla="*/ 32 w 45"/>
                <a:gd name="T5" fmla="*/ 3 h 45"/>
                <a:gd name="T6" fmla="*/ 35 w 45"/>
                <a:gd name="T7" fmla="*/ 6 h 45"/>
                <a:gd name="T8" fmla="*/ 39 w 45"/>
                <a:gd name="T9" fmla="*/ 6 h 45"/>
                <a:gd name="T10" fmla="*/ 42 w 45"/>
                <a:gd name="T11" fmla="*/ 13 h 45"/>
                <a:gd name="T12" fmla="*/ 45 w 45"/>
                <a:gd name="T13" fmla="*/ 16 h 45"/>
                <a:gd name="T14" fmla="*/ 45 w 45"/>
                <a:gd name="T15" fmla="*/ 19 h 45"/>
                <a:gd name="T16" fmla="*/ 45 w 45"/>
                <a:gd name="T17" fmla="*/ 22 h 45"/>
                <a:gd name="T18" fmla="*/ 45 w 45"/>
                <a:gd name="T19" fmla="*/ 29 h 45"/>
                <a:gd name="T20" fmla="*/ 45 w 45"/>
                <a:gd name="T21" fmla="*/ 32 h 45"/>
                <a:gd name="T22" fmla="*/ 42 w 45"/>
                <a:gd name="T23" fmla="*/ 35 h 45"/>
                <a:gd name="T24" fmla="*/ 39 w 45"/>
                <a:gd name="T25" fmla="*/ 38 h 45"/>
                <a:gd name="T26" fmla="*/ 35 w 45"/>
                <a:gd name="T27" fmla="*/ 42 h 45"/>
                <a:gd name="T28" fmla="*/ 32 w 45"/>
                <a:gd name="T29" fmla="*/ 45 h 45"/>
                <a:gd name="T30" fmla="*/ 29 w 45"/>
                <a:gd name="T31" fmla="*/ 45 h 45"/>
                <a:gd name="T32" fmla="*/ 23 w 45"/>
                <a:gd name="T33" fmla="*/ 45 h 45"/>
                <a:gd name="T34" fmla="*/ 19 w 45"/>
                <a:gd name="T35" fmla="*/ 45 h 45"/>
                <a:gd name="T36" fmla="*/ 16 w 45"/>
                <a:gd name="T37" fmla="*/ 45 h 45"/>
                <a:gd name="T38" fmla="*/ 10 w 45"/>
                <a:gd name="T39" fmla="*/ 42 h 45"/>
                <a:gd name="T40" fmla="*/ 6 w 45"/>
                <a:gd name="T41" fmla="*/ 38 h 45"/>
                <a:gd name="T42" fmla="*/ 6 w 45"/>
                <a:gd name="T43" fmla="*/ 35 h 45"/>
                <a:gd name="T44" fmla="*/ 3 w 45"/>
                <a:gd name="T45" fmla="*/ 32 h 45"/>
                <a:gd name="T46" fmla="*/ 3 w 45"/>
                <a:gd name="T47" fmla="*/ 29 h 45"/>
                <a:gd name="T48" fmla="*/ 0 w 45"/>
                <a:gd name="T49" fmla="*/ 22 h 45"/>
                <a:gd name="T50" fmla="*/ 3 w 45"/>
                <a:gd name="T51" fmla="*/ 19 h 45"/>
                <a:gd name="T52" fmla="*/ 3 w 45"/>
                <a:gd name="T53" fmla="*/ 16 h 45"/>
                <a:gd name="T54" fmla="*/ 6 w 45"/>
                <a:gd name="T55" fmla="*/ 13 h 45"/>
                <a:gd name="T56" fmla="*/ 6 w 45"/>
                <a:gd name="T57" fmla="*/ 6 h 45"/>
                <a:gd name="T58" fmla="*/ 10 w 45"/>
                <a:gd name="T59" fmla="*/ 6 h 45"/>
                <a:gd name="T60" fmla="*/ 16 w 45"/>
                <a:gd name="T61" fmla="*/ 3 h 45"/>
                <a:gd name="T62" fmla="*/ 19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3"/>
                  </a:lnTo>
                  <a:lnTo>
                    <a:pt x="32" y="3"/>
                  </a:lnTo>
                  <a:lnTo>
                    <a:pt x="35" y="6"/>
                  </a:lnTo>
                  <a:lnTo>
                    <a:pt x="39" y="6"/>
                  </a:lnTo>
                  <a:lnTo>
                    <a:pt x="42" y="13"/>
                  </a:lnTo>
                  <a:lnTo>
                    <a:pt x="45" y="16"/>
                  </a:lnTo>
                  <a:lnTo>
                    <a:pt x="45" y="19"/>
                  </a:lnTo>
                  <a:lnTo>
                    <a:pt x="45" y="22"/>
                  </a:lnTo>
                  <a:lnTo>
                    <a:pt x="45" y="29"/>
                  </a:lnTo>
                  <a:lnTo>
                    <a:pt x="45" y="32"/>
                  </a:lnTo>
                  <a:lnTo>
                    <a:pt x="42" y="35"/>
                  </a:lnTo>
                  <a:lnTo>
                    <a:pt x="39" y="38"/>
                  </a:lnTo>
                  <a:lnTo>
                    <a:pt x="35" y="42"/>
                  </a:lnTo>
                  <a:lnTo>
                    <a:pt x="32" y="45"/>
                  </a:lnTo>
                  <a:lnTo>
                    <a:pt x="29" y="45"/>
                  </a:lnTo>
                  <a:lnTo>
                    <a:pt x="23" y="45"/>
                  </a:lnTo>
                  <a:lnTo>
                    <a:pt x="19" y="45"/>
                  </a:lnTo>
                  <a:lnTo>
                    <a:pt x="16" y="45"/>
                  </a:lnTo>
                  <a:lnTo>
                    <a:pt x="10" y="42"/>
                  </a:lnTo>
                  <a:lnTo>
                    <a:pt x="6" y="38"/>
                  </a:lnTo>
                  <a:lnTo>
                    <a:pt x="6" y="35"/>
                  </a:lnTo>
                  <a:lnTo>
                    <a:pt x="3" y="32"/>
                  </a:lnTo>
                  <a:lnTo>
                    <a:pt x="3" y="29"/>
                  </a:lnTo>
                  <a:lnTo>
                    <a:pt x="0" y="22"/>
                  </a:lnTo>
                  <a:lnTo>
                    <a:pt x="3" y="19"/>
                  </a:lnTo>
                  <a:lnTo>
                    <a:pt x="3" y="16"/>
                  </a:lnTo>
                  <a:lnTo>
                    <a:pt x="6" y="13"/>
                  </a:lnTo>
                  <a:lnTo>
                    <a:pt x="6" y="6"/>
                  </a:lnTo>
                  <a:lnTo>
                    <a:pt x="10" y="6"/>
                  </a:lnTo>
                  <a:lnTo>
                    <a:pt x="16" y="3"/>
                  </a:lnTo>
                  <a:lnTo>
                    <a:pt x="19" y="3"/>
                  </a:lnTo>
                  <a:lnTo>
                    <a:pt x="23" y="0"/>
                  </a:lnTo>
                  <a:close/>
                </a:path>
              </a:pathLst>
            </a:custGeom>
            <a:solidFill>
              <a:srgbClr val="FFFF00"/>
            </a:solidFill>
            <a:ln w="12700">
              <a:solidFill>
                <a:srgbClr val="000000"/>
              </a:solidFill>
              <a:round/>
              <a:headEnd/>
              <a:tailEnd/>
            </a:ln>
          </p:spPr>
          <p:txBody>
            <a:bodyPr/>
            <a:lstStyle/>
            <a:p>
              <a:endParaRPr lang="en-US"/>
            </a:p>
          </p:txBody>
        </p:sp>
        <p:sp>
          <p:nvSpPr>
            <p:cNvPr id="32219" name="Freeform 651"/>
            <p:cNvSpPr>
              <a:spLocks/>
            </p:cNvSpPr>
            <p:nvPr/>
          </p:nvSpPr>
          <p:spPr bwMode="auto">
            <a:xfrm>
              <a:off x="1821" y="3436"/>
              <a:ext cx="62" cy="63"/>
            </a:xfrm>
            <a:custGeom>
              <a:avLst/>
              <a:gdLst>
                <a:gd name="T0" fmla="*/ 23 w 45"/>
                <a:gd name="T1" fmla="*/ 0 h 45"/>
                <a:gd name="T2" fmla="*/ 29 w 45"/>
                <a:gd name="T3" fmla="*/ 3 h 45"/>
                <a:gd name="T4" fmla="*/ 32 w 45"/>
                <a:gd name="T5" fmla="*/ 3 h 45"/>
                <a:gd name="T6" fmla="*/ 35 w 45"/>
                <a:gd name="T7" fmla="*/ 6 h 45"/>
                <a:gd name="T8" fmla="*/ 39 w 45"/>
                <a:gd name="T9" fmla="*/ 6 h 45"/>
                <a:gd name="T10" fmla="*/ 42 w 45"/>
                <a:gd name="T11" fmla="*/ 13 h 45"/>
                <a:gd name="T12" fmla="*/ 45 w 45"/>
                <a:gd name="T13" fmla="*/ 16 h 45"/>
                <a:gd name="T14" fmla="*/ 45 w 45"/>
                <a:gd name="T15" fmla="*/ 19 h 45"/>
                <a:gd name="T16" fmla="*/ 45 w 45"/>
                <a:gd name="T17" fmla="*/ 22 h 45"/>
                <a:gd name="T18" fmla="*/ 45 w 45"/>
                <a:gd name="T19" fmla="*/ 29 h 45"/>
                <a:gd name="T20" fmla="*/ 45 w 45"/>
                <a:gd name="T21" fmla="*/ 32 h 45"/>
                <a:gd name="T22" fmla="*/ 42 w 45"/>
                <a:gd name="T23" fmla="*/ 35 h 45"/>
                <a:gd name="T24" fmla="*/ 39 w 45"/>
                <a:gd name="T25" fmla="*/ 38 h 45"/>
                <a:gd name="T26" fmla="*/ 35 w 45"/>
                <a:gd name="T27" fmla="*/ 42 h 45"/>
                <a:gd name="T28" fmla="*/ 32 w 45"/>
                <a:gd name="T29" fmla="*/ 45 h 45"/>
                <a:gd name="T30" fmla="*/ 29 w 45"/>
                <a:gd name="T31" fmla="*/ 45 h 45"/>
                <a:gd name="T32" fmla="*/ 23 w 45"/>
                <a:gd name="T33" fmla="*/ 45 h 45"/>
                <a:gd name="T34" fmla="*/ 19 w 45"/>
                <a:gd name="T35" fmla="*/ 45 h 45"/>
                <a:gd name="T36" fmla="*/ 16 w 45"/>
                <a:gd name="T37" fmla="*/ 45 h 45"/>
                <a:gd name="T38" fmla="*/ 10 w 45"/>
                <a:gd name="T39" fmla="*/ 42 h 45"/>
                <a:gd name="T40" fmla="*/ 6 w 45"/>
                <a:gd name="T41" fmla="*/ 38 h 45"/>
                <a:gd name="T42" fmla="*/ 6 w 45"/>
                <a:gd name="T43" fmla="*/ 35 h 45"/>
                <a:gd name="T44" fmla="*/ 3 w 45"/>
                <a:gd name="T45" fmla="*/ 32 h 45"/>
                <a:gd name="T46" fmla="*/ 3 w 45"/>
                <a:gd name="T47" fmla="*/ 29 h 45"/>
                <a:gd name="T48" fmla="*/ 0 w 45"/>
                <a:gd name="T49" fmla="*/ 22 h 45"/>
                <a:gd name="T50" fmla="*/ 3 w 45"/>
                <a:gd name="T51" fmla="*/ 19 h 45"/>
                <a:gd name="T52" fmla="*/ 3 w 45"/>
                <a:gd name="T53" fmla="*/ 16 h 45"/>
                <a:gd name="T54" fmla="*/ 6 w 45"/>
                <a:gd name="T55" fmla="*/ 13 h 45"/>
                <a:gd name="T56" fmla="*/ 6 w 45"/>
                <a:gd name="T57" fmla="*/ 6 h 45"/>
                <a:gd name="T58" fmla="*/ 10 w 45"/>
                <a:gd name="T59" fmla="*/ 6 h 45"/>
                <a:gd name="T60" fmla="*/ 16 w 45"/>
                <a:gd name="T61" fmla="*/ 3 h 45"/>
                <a:gd name="T62" fmla="*/ 19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3"/>
                  </a:lnTo>
                  <a:lnTo>
                    <a:pt x="32" y="3"/>
                  </a:lnTo>
                  <a:lnTo>
                    <a:pt x="35" y="6"/>
                  </a:lnTo>
                  <a:lnTo>
                    <a:pt x="39" y="6"/>
                  </a:lnTo>
                  <a:lnTo>
                    <a:pt x="42" y="13"/>
                  </a:lnTo>
                  <a:lnTo>
                    <a:pt x="45" y="16"/>
                  </a:lnTo>
                  <a:lnTo>
                    <a:pt x="45" y="19"/>
                  </a:lnTo>
                  <a:lnTo>
                    <a:pt x="45" y="22"/>
                  </a:lnTo>
                  <a:lnTo>
                    <a:pt x="45" y="29"/>
                  </a:lnTo>
                  <a:lnTo>
                    <a:pt x="45" y="32"/>
                  </a:lnTo>
                  <a:lnTo>
                    <a:pt x="42" y="35"/>
                  </a:lnTo>
                  <a:lnTo>
                    <a:pt x="39" y="38"/>
                  </a:lnTo>
                  <a:lnTo>
                    <a:pt x="35" y="42"/>
                  </a:lnTo>
                  <a:lnTo>
                    <a:pt x="32" y="45"/>
                  </a:lnTo>
                  <a:lnTo>
                    <a:pt x="29" y="45"/>
                  </a:lnTo>
                  <a:lnTo>
                    <a:pt x="23" y="45"/>
                  </a:lnTo>
                  <a:lnTo>
                    <a:pt x="19" y="45"/>
                  </a:lnTo>
                  <a:lnTo>
                    <a:pt x="16" y="45"/>
                  </a:lnTo>
                  <a:lnTo>
                    <a:pt x="10" y="42"/>
                  </a:lnTo>
                  <a:lnTo>
                    <a:pt x="6" y="38"/>
                  </a:lnTo>
                  <a:lnTo>
                    <a:pt x="6" y="35"/>
                  </a:lnTo>
                  <a:lnTo>
                    <a:pt x="3" y="32"/>
                  </a:lnTo>
                  <a:lnTo>
                    <a:pt x="3" y="29"/>
                  </a:lnTo>
                  <a:lnTo>
                    <a:pt x="0" y="22"/>
                  </a:lnTo>
                  <a:lnTo>
                    <a:pt x="3" y="19"/>
                  </a:lnTo>
                  <a:lnTo>
                    <a:pt x="3" y="16"/>
                  </a:lnTo>
                  <a:lnTo>
                    <a:pt x="6" y="13"/>
                  </a:lnTo>
                  <a:lnTo>
                    <a:pt x="6" y="6"/>
                  </a:lnTo>
                  <a:lnTo>
                    <a:pt x="10" y="6"/>
                  </a:lnTo>
                  <a:lnTo>
                    <a:pt x="16" y="3"/>
                  </a:lnTo>
                  <a:lnTo>
                    <a:pt x="19" y="3"/>
                  </a:lnTo>
                  <a:lnTo>
                    <a:pt x="23" y="0"/>
                  </a:lnTo>
                </a:path>
              </a:pathLst>
            </a:custGeom>
            <a:noFill/>
            <a:ln w="0">
              <a:solidFill>
                <a:srgbClr val="000000"/>
              </a:solidFill>
              <a:round/>
              <a:headEnd/>
              <a:tailEnd/>
            </a:ln>
          </p:spPr>
          <p:txBody>
            <a:bodyPr/>
            <a:lstStyle/>
            <a:p>
              <a:endParaRPr lang="en-US"/>
            </a:p>
          </p:txBody>
        </p:sp>
        <p:sp>
          <p:nvSpPr>
            <p:cNvPr id="32220" name="Freeform 652"/>
            <p:cNvSpPr>
              <a:spLocks/>
            </p:cNvSpPr>
            <p:nvPr/>
          </p:nvSpPr>
          <p:spPr bwMode="auto">
            <a:xfrm>
              <a:off x="1919" y="3680"/>
              <a:ext cx="61" cy="57"/>
            </a:xfrm>
            <a:custGeom>
              <a:avLst/>
              <a:gdLst>
                <a:gd name="T0" fmla="*/ 22 w 45"/>
                <a:gd name="T1" fmla="*/ 0 h 41"/>
                <a:gd name="T2" fmla="*/ 29 w 45"/>
                <a:gd name="T3" fmla="*/ 0 h 41"/>
                <a:gd name="T4" fmla="*/ 32 w 45"/>
                <a:gd name="T5" fmla="*/ 0 h 41"/>
                <a:gd name="T6" fmla="*/ 35 w 45"/>
                <a:gd name="T7" fmla="*/ 3 h 41"/>
                <a:gd name="T8" fmla="*/ 38 w 45"/>
                <a:gd name="T9" fmla="*/ 6 h 41"/>
                <a:gd name="T10" fmla="*/ 42 w 45"/>
                <a:gd name="T11" fmla="*/ 9 h 41"/>
                <a:gd name="T12" fmla="*/ 45 w 45"/>
                <a:gd name="T13" fmla="*/ 12 h 41"/>
                <a:gd name="T14" fmla="*/ 45 w 45"/>
                <a:gd name="T15" fmla="*/ 16 h 41"/>
                <a:gd name="T16" fmla="*/ 45 w 45"/>
                <a:gd name="T17" fmla="*/ 22 h 41"/>
                <a:gd name="T18" fmla="*/ 45 w 45"/>
                <a:gd name="T19" fmla="*/ 25 h 41"/>
                <a:gd name="T20" fmla="*/ 45 w 45"/>
                <a:gd name="T21" fmla="*/ 28 h 41"/>
                <a:gd name="T22" fmla="*/ 42 w 45"/>
                <a:gd name="T23" fmla="*/ 32 h 41"/>
                <a:gd name="T24" fmla="*/ 38 w 45"/>
                <a:gd name="T25" fmla="*/ 35 h 41"/>
                <a:gd name="T26" fmla="*/ 35 w 45"/>
                <a:gd name="T27" fmla="*/ 38 h 41"/>
                <a:gd name="T28" fmla="*/ 32 w 45"/>
                <a:gd name="T29" fmla="*/ 41 h 41"/>
                <a:gd name="T30" fmla="*/ 29 w 45"/>
                <a:gd name="T31" fmla="*/ 41 h 41"/>
                <a:gd name="T32" fmla="*/ 22 w 45"/>
                <a:gd name="T33" fmla="*/ 41 h 41"/>
                <a:gd name="T34" fmla="*/ 19 w 45"/>
                <a:gd name="T35" fmla="*/ 41 h 41"/>
                <a:gd name="T36" fmla="*/ 16 w 45"/>
                <a:gd name="T37" fmla="*/ 41 h 41"/>
                <a:gd name="T38" fmla="*/ 9 w 45"/>
                <a:gd name="T39" fmla="*/ 38 h 41"/>
                <a:gd name="T40" fmla="*/ 6 w 45"/>
                <a:gd name="T41" fmla="*/ 35 h 41"/>
                <a:gd name="T42" fmla="*/ 6 w 45"/>
                <a:gd name="T43" fmla="*/ 32 h 41"/>
                <a:gd name="T44" fmla="*/ 3 w 45"/>
                <a:gd name="T45" fmla="*/ 28 h 41"/>
                <a:gd name="T46" fmla="*/ 3 w 45"/>
                <a:gd name="T47" fmla="*/ 25 h 41"/>
                <a:gd name="T48" fmla="*/ 0 w 45"/>
                <a:gd name="T49" fmla="*/ 22 h 41"/>
                <a:gd name="T50" fmla="*/ 3 w 45"/>
                <a:gd name="T51" fmla="*/ 16 h 41"/>
                <a:gd name="T52" fmla="*/ 3 w 45"/>
                <a:gd name="T53" fmla="*/ 12 h 41"/>
                <a:gd name="T54" fmla="*/ 6 w 45"/>
                <a:gd name="T55" fmla="*/ 9 h 41"/>
                <a:gd name="T56" fmla="*/ 6 w 45"/>
                <a:gd name="T57" fmla="*/ 6 h 41"/>
                <a:gd name="T58" fmla="*/ 9 w 45"/>
                <a:gd name="T59" fmla="*/ 3 h 41"/>
                <a:gd name="T60" fmla="*/ 16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9" y="0"/>
                  </a:lnTo>
                  <a:lnTo>
                    <a:pt x="32" y="0"/>
                  </a:lnTo>
                  <a:lnTo>
                    <a:pt x="35" y="3"/>
                  </a:lnTo>
                  <a:lnTo>
                    <a:pt x="38" y="6"/>
                  </a:lnTo>
                  <a:lnTo>
                    <a:pt x="42" y="9"/>
                  </a:lnTo>
                  <a:lnTo>
                    <a:pt x="45" y="12"/>
                  </a:lnTo>
                  <a:lnTo>
                    <a:pt x="45" y="16"/>
                  </a:lnTo>
                  <a:lnTo>
                    <a:pt x="45" y="22"/>
                  </a:lnTo>
                  <a:lnTo>
                    <a:pt x="45" y="25"/>
                  </a:lnTo>
                  <a:lnTo>
                    <a:pt x="45" y="28"/>
                  </a:lnTo>
                  <a:lnTo>
                    <a:pt x="42" y="32"/>
                  </a:lnTo>
                  <a:lnTo>
                    <a:pt x="38" y="35"/>
                  </a:lnTo>
                  <a:lnTo>
                    <a:pt x="35" y="38"/>
                  </a:lnTo>
                  <a:lnTo>
                    <a:pt x="32" y="41"/>
                  </a:lnTo>
                  <a:lnTo>
                    <a:pt x="29" y="41"/>
                  </a:lnTo>
                  <a:lnTo>
                    <a:pt x="22" y="41"/>
                  </a:lnTo>
                  <a:lnTo>
                    <a:pt x="19" y="41"/>
                  </a:lnTo>
                  <a:lnTo>
                    <a:pt x="16" y="41"/>
                  </a:lnTo>
                  <a:lnTo>
                    <a:pt x="9" y="38"/>
                  </a:lnTo>
                  <a:lnTo>
                    <a:pt x="6" y="35"/>
                  </a:lnTo>
                  <a:lnTo>
                    <a:pt x="6" y="32"/>
                  </a:lnTo>
                  <a:lnTo>
                    <a:pt x="3" y="28"/>
                  </a:lnTo>
                  <a:lnTo>
                    <a:pt x="3" y="25"/>
                  </a:lnTo>
                  <a:lnTo>
                    <a:pt x="0" y="22"/>
                  </a:lnTo>
                  <a:lnTo>
                    <a:pt x="3" y="16"/>
                  </a:lnTo>
                  <a:lnTo>
                    <a:pt x="3" y="12"/>
                  </a:lnTo>
                  <a:lnTo>
                    <a:pt x="6" y="9"/>
                  </a:lnTo>
                  <a:lnTo>
                    <a:pt x="6" y="6"/>
                  </a:lnTo>
                  <a:lnTo>
                    <a:pt x="9" y="3"/>
                  </a:lnTo>
                  <a:lnTo>
                    <a:pt x="16" y="0"/>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221" name="Freeform 653"/>
            <p:cNvSpPr>
              <a:spLocks/>
            </p:cNvSpPr>
            <p:nvPr/>
          </p:nvSpPr>
          <p:spPr bwMode="auto">
            <a:xfrm>
              <a:off x="1919" y="3680"/>
              <a:ext cx="61" cy="57"/>
            </a:xfrm>
            <a:custGeom>
              <a:avLst/>
              <a:gdLst>
                <a:gd name="T0" fmla="*/ 22 w 45"/>
                <a:gd name="T1" fmla="*/ 0 h 41"/>
                <a:gd name="T2" fmla="*/ 29 w 45"/>
                <a:gd name="T3" fmla="*/ 0 h 41"/>
                <a:gd name="T4" fmla="*/ 32 w 45"/>
                <a:gd name="T5" fmla="*/ 0 h 41"/>
                <a:gd name="T6" fmla="*/ 35 w 45"/>
                <a:gd name="T7" fmla="*/ 3 h 41"/>
                <a:gd name="T8" fmla="*/ 38 w 45"/>
                <a:gd name="T9" fmla="*/ 6 h 41"/>
                <a:gd name="T10" fmla="*/ 42 w 45"/>
                <a:gd name="T11" fmla="*/ 9 h 41"/>
                <a:gd name="T12" fmla="*/ 45 w 45"/>
                <a:gd name="T13" fmla="*/ 12 h 41"/>
                <a:gd name="T14" fmla="*/ 45 w 45"/>
                <a:gd name="T15" fmla="*/ 16 h 41"/>
                <a:gd name="T16" fmla="*/ 45 w 45"/>
                <a:gd name="T17" fmla="*/ 22 h 41"/>
                <a:gd name="T18" fmla="*/ 45 w 45"/>
                <a:gd name="T19" fmla="*/ 25 h 41"/>
                <a:gd name="T20" fmla="*/ 45 w 45"/>
                <a:gd name="T21" fmla="*/ 28 h 41"/>
                <a:gd name="T22" fmla="*/ 42 w 45"/>
                <a:gd name="T23" fmla="*/ 32 h 41"/>
                <a:gd name="T24" fmla="*/ 38 w 45"/>
                <a:gd name="T25" fmla="*/ 35 h 41"/>
                <a:gd name="T26" fmla="*/ 35 w 45"/>
                <a:gd name="T27" fmla="*/ 38 h 41"/>
                <a:gd name="T28" fmla="*/ 32 w 45"/>
                <a:gd name="T29" fmla="*/ 41 h 41"/>
                <a:gd name="T30" fmla="*/ 29 w 45"/>
                <a:gd name="T31" fmla="*/ 41 h 41"/>
                <a:gd name="T32" fmla="*/ 22 w 45"/>
                <a:gd name="T33" fmla="*/ 41 h 41"/>
                <a:gd name="T34" fmla="*/ 19 w 45"/>
                <a:gd name="T35" fmla="*/ 41 h 41"/>
                <a:gd name="T36" fmla="*/ 16 w 45"/>
                <a:gd name="T37" fmla="*/ 41 h 41"/>
                <a:gd name="T38" fmla="*/ 9 w 45"/>
                <a:gd name="T39" fmla="*/ 38 h 41"/>
                <a:gd name="T40" fmla="*/ 6 w 45"/>
                <a:gd name="T41" fmla="*/ 35 h 41"/>
                <a:gd name="T42" fmla="*/ 6 w 45"/>
                <a:gd name="T43" fmla="*/ 32 h 41"/>
                <a:gd name="T44" fmla="*/ 3 w 45"/>
                <a:gd name="T45" fmla="*/ 28 h 41"/>
                <a:gd name="T46" fmla="*/ 3 w 45"/>
                <a:gd name="T47" fmla="*/ 25 h 41"/>
                <a:gd name="T48" fmla="*/ 0 w 45"/>
                <a:gd name="T49" fmla="*/ 22 h 41"/>
                <a:gd name="T50" fmla="*/ 3 w 45"/>
                <a:gd name="T51" fmla="*/ 16 h 41"/>
                <a:gd name="T52" fmla="*/ 3 w 45"/>
                <a:gd name="T53" fmla="*/ 12 h 41"/>
                <a:gd name="T54" fmla="*/ 6 w 45"/>
                <a:gd name="T55" fmla="*/ 9 h 41"/>
                <a:gd name="T56" fmla="*/ 6 w 45"/>
                <a:gd name="T57" fmla="*/ 6 h 41"/>
                <a:gd name="T58" fmla="*/ 9 w 45"/>
                <a:gd name="T59" fmla="*/ 3 h 41"/>
                <a:gd name="T60" fmla="*/ 16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9" y="0"/>
                  </a:lnTo>
                  <a:lnTo>
                    <a:pt x="32" y="0"/>
                  </a:lnTo>
                  <a:lnTo>
                    <a:pt x="35" y="3"/>
                  </a:lnTo>
                  <a:lnTo>
                    <a:pt x="38" y="6"/>
                  </a:lnTo>
                  <a:lnTo>
                    <a:pt x="42" y="9"/>
                  </a:lnTo>
                  <a:lnTo>
                    <a:pt x="45" y="12"/>
                  </a:lnTo>
                  <a:lnTo>
                    <a:pt x="45" y="16"/>
                  </a:lnTo>
                  <a:lnTo>
                    <a:pt x="45" y="22"/>
                  </a:lnTo>
                  <a:lnTo>
                    <a:pt x="45" y="25"/>
                  </a:lnTo>
                  <a:lnTo>
                    <a:pt x="45" y="28"/>
                  </a:lnTo>
                  <a:lnTo>
                    <a:pt x="42" y="32"/>
                  </a:lnTo>
                  <a:lnTo>
                    <a:pt x="38" y="35"/>
                  </a:lnTo>
                  <a:lnTo>
                    <a:pt x="35" y="38"/>
                  </a:lnTo>
                  <a:lnTo>
                    <a:pt x="32" y="41"/>
                  </a:lnTo>
                  <a:lnTo>
                    <a:pt x="29" y="41"/>
                  </a:lnTo>
                  <a:lnTo>
                    <a:pt x="22" y="41"/>
                  </a:lnTo>
                  <a:lnTo>
                    <a:pt x="19" y="41"/>
                  </a:lnTo>
                  <a:lnTo>
                    <a:pt x="16" y="41"/>
                  </a:lnTo>
                  <a:lnTo>
                    <a:pt x="9" y="38"/>
                  </a:lnTo>
                  <a:lnTo>
                    <a:pt x="6" y="35"/>
                  </a:lnTo>
                  <a:lnTo>
                    <a:pt x="6" y="32"/>
                  </a:lnTo>
                  <a:lnTo>
                    <a:pt x="3" y="28"/>
                  </a:lnTo>
                  <a:lnTo>
                    <a:pt x="3" y="25"/>
                  </a:lnTo>
                  <a:lnTo>
                    <a:pt x="0" y="22"/>
                  </a:lnTo>
                  <a:lnTo>
                    <a:pt x="3" y="16"/>
                  </a:lnTo>
                  <a:lnTo>
                    <a:pt x="3" y="12"/>
                  </a:lnTo>
                  <a:lnTo>
                    <a:pt x="6" y="9"/>
                  </a:lnTo>
                  <a:lnTo>
                    <a:pt x="6" y="6"/>
                  </a:lnTo>
                  <a:lnTo>
                    <a:pt x="9" y="3"/>
                  </a:lnTo>
                  <a:lnTo>
                    <a:pt x="16" y="0"/>
                  </a:lnTo>
                  <a:lnTo>
                    <a:pt x="19" y="0"/>
                  </a:lnTo>
                  <a:lnTo>
                    <a:pt x="22" y="0"/>
                  </a:lnTo>
                </a:path>
              </a:pathLst>
            </a:custGeom>
            <a:noFill/>
            <a:ln w="0">
              <a:solidFill>
                <a:srgbClr val="000000"/>
              </a:solidFill>
              <a:round/>
              <a:headEnd/>
              <a:tailEnd/>
            </a:ln>
          </p:spPr>
          <p:txBody>
            <a:bodyPr/>
            <a:lstStyle/>
            <a:p>
              <a:endParaRPr lang="en-US"/>
            </a:p>
          </p:txBody>
        </p:sp>
        <p:sp>
          <p:nvSpPr>
            <p:cNvPr id="32222" name="Freeform 654"/>
            <p:cNvSpPr>
              <a:spLocks/>
            </p:cNvSpPr>
            <p:nvPr/>
          </p:nvSpPr>
          <p:spPr bwMode="auto">
            <a:xfrm>
              <a:off x="1825" y="3126"/>
              <a:ext cx="62" cy="63"/>
            </a:xfrm>
            <a:custGeom>
              <a:avLst/>
              <a:gdLst>
                <a:gd name="T0" fmla="*/ 23 w 45"/>
                <a:gd name="T1" fmla="*/ 0 h 45"/>
                <a:gd name="T2" fmla="*/ 26 w 45"/>
                <a:gd name="T3" fmla="*/ 0 h 45"/>
                <a:gd name="T4" fmla="*/ 29 w 45"/>
                <a:gd name="T5" fmla="*/ 3 h 45"/>
                <a:gd name="T6" fmla="*/ 32 w 45"/>
                <a:gd name="T7" fmla="*/ 3 h 45"/>
                <a:gd name="T8" fmla="*/ 39 w 45"/>
                <a:gd name="T9" fmla="*/ 6 h 45"/>
                <a:gd name="T10" fmla="*/ 39 w 45"/>
                <a:gd name="T11" fmla="*/ 10 h 45"/>
                <a:gd name="T12" fmla="*/ 42 w 45"/>
                <a:gd name="T13" fmla="*/ 13 h 45"/>
                <a:gd name="T14" fmla="*/ 42 w 45"/>
                <a:gd name="T15" fmla="*/ 19 h 45"/>
                <a:gd name="T16" fmla="*/ 45 w 45"/>
                <a:gd name="T17" fmla="*/ 22 h 45"/>
                <a:gd name="T18" fmla="*/ 42 w 45"/>
                <a:gd name="T19" fmla="*/ 26 h 45"/>
                <a:gd name="T20" fmla="*/ 42 w 45"/>
                <a:gd name="T21" fmla="*/ 32 h 45"/>
                <a:gd name="T22" fmla="*/ 39 w 45"/>
                <a:gd name="T23" fmla="*/ 35 h 45"/>
                <a:gd name="T24" fmla="*/ 39 w 45"/>
                <a:gd name="T25" fmla="*/ 38 h 45"/>
                <a:gd name="T26" fmla="*/ 32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8 h 45"/>
                <a:gd name="T42" fmla="*/ 3 w 45"/>
                <a:gd name="T43" fmla="*/ 35 h 45"/>
                <a:gd name="T44" fmla="*/ 0 w 45"/>
                <a:gd name="T45" fmla="*/ 32 h 45"/>
                <a:gd name="T46" fmla="*/ 0 w 45"/>
                <a:gd name="T47" fmla="*/ 26 h 45"/>
                <a:gd name="T48" fmla="*/ 0 w 45"/>
                <a:gd name="T49" fmla="*/ 22 h 45"/>
                <a:gd name="T50" fmla="*/ 0 w 45"/>
                <a:gd name="T51" fmla="*/ 19 h 45"/>
                <a:gd name="T52" fmla="*/ 0 w 45"/>
                <a:gd name="T53" fmla="*/ 13 h 45"/>
                <a:gd name="T54" fmla="*/ 3 w 45"/>
                <a:gd name="T55" fmla="*/ 10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2" y="3"/>
                  </a:lnTo>
                  <a:lnTo>
                    <a:pt x="39" y="6"/>
                  </a:lnTo>
                  <a:lnTo>
                    <a:pt x="39" y="10"/>
                  </a:lnTo>
                  <a:lnTo>
                    <a:pt x="42" y="13"/>
                  </a:lnTo>
                  <a:lnTo>
                    <a:pt x="42" y="19"/>
                  </a:lnTo>
                  <a:lnTo>
                    <a:pt x="45" y="22"/>
                  </a:lnTo>
                  <a:lnTo>
                    <a:pt x="42" y="26"/>
                  </a:lnTo>
                  <a:lnTo>
                    <a:pt x="42" y="32"/>
                  </a:lnTo>
                  <a:lnTo>
                    <a:pt x="39" y="35"/>
                  </a:lnTo>
                  <a:lnTo>
                    <a:pt x="39" y="38"/>
                  </a:lnTo>
                  <a:lnTo>
                    <a:pt x="32" y="42"/>
                  </a:lnTo>
                  <a:lnTo>
                    <a:pt x="29" y="42"/>
                  </a:lnTo>
                  <a:lnTo>
                    <a:pt x="26" y="45"/>
                  </a:lnTo>
                  <a:lnTo>
                    <a:pt x="23" y="45"/>
                  </a:lnTo>
                  <a:lnTo>
                    <a:pt x="16" y="45"/>
                  </a:lnTo>
                  <a:lnTo>
                    <a:pt x="13" y="42"/>
                  </a:lnTo>
                  <a:lnTo>
                    <a:pt x="10" y="42"/>
                  </a:lnTo>
                  <a:lnTo>
                    <a:pt x="7" y="38"/>
                  </a:lnTo>
                  <a:lnTo>
                    <a:pt x="3" y="35"/>
                  </a:lnTo>
                  <a:lnTo>
                    <a:pt x="0" y="32"/>
                  </a:lnTo>
                  <a:lnTo>
                    <a:pt x="0" y="26"/>
                  </a:lnTo>
                  <a:lnTo>
                    <a:pt x="0" y="22"/>
                  </a:lnTo>
                  <a:lnTo>
                    <a:pt x="0" y="19"/>
                  </a:lnTo>
                  <a:lnTo>
                    <a:pt x="0" y="13"/>
                  </a:lnTo>
                  <a:lnTo>
                    <a:pt x="3" y="10"/>
                  </a:lnTo>
                  <a:lnTo>
                    <a:pt x="7"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223" name="Freeform 655"/>
            <p:cNvSpPr>
              <a:spLocks/>
            </p:cNvSpPr>
            <p:nvPr/>
          </p:nvSpPr>
          <p:spPr bwMode="auto">
            <a:xfrm>
              <a:off x="1825" y="3126"/>
              <a:ext cx="62" cy="63"/>
            </a:xfrm>
            <a:custGeom>
              <a:avLst/>
              <a:gdLst>
                <a:gd name="T0" fmla="*/ 23 w 45"/>
                <a:gd name="T1" fmla="*/ 0 h 45"/>
                <a:gd name="T2" fmla="*/ 26 w 45"/>
                <a:gd name="T3" fmla="*/ 0 h 45"/>
                <a:gd name="T4" fmla="*/ 29 w 45"/>
                <a:gd name="T5" fmla="*/ 3 h 45"/>
                <a:gd name="T6" fmla="*/ 32 w 45"/>
                <a:gd name="T7" fmla="*/ 3 h 45"/>
                <a:gd name="T8" fmla="*/ 39 w 45"/>
                <a:gd name="T9" fmla="*/ 6 h 45"/>
                <a:gd name="T10" fmla="*/ 39 w 45"/>
                <a:gd name="T11" fmla="*/ 10 h 45"/>
                <a:gd name="T12" fmla="*/ 42 w 45"/>
                <a:gd name="T13" fmla="*/ 13 h 45"/>
                <a:gd name="T14" fmla="*/ 42 w 45"/>
                <a:gd name="T15" fmla="*/ 19 h 45"/>
                <a:gd name="T16" fmla="*/ 45 w 45"/>
                <a:gd name="T17" fmla="*/ 22 h 45"/>
                <a:gd name="T18" fmla="*/ 42 w 45"/>
                <a:gd name="T19" fmla="*/ 26 h 45"/>
                <a:gd name="T20" fmla="*/ 42 w 45"/>
                <a:gd name="T21" fmla="*/ 32 h 45"/>
                <a:gd name="T22" fmla="*/ 39 w 45"/>
                <a:gd name="T23" fmla="*/ 35 h 45"/>
                <a:gd name="T24" fmla="*/ 39 w 45"/>
                <a:gd name="T25" fmla="*/ 38 h 45"/>
                <a:gd name="T26" fmla="*/ 32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8 h 45"/>
                <a:gd name="T42" fmla="*/ 3 w 45"/>
                <a:gd name="T43" fmla="*/ 35 h 45"/>
                <a:gd name="T44" fmla="*/ 0 w 45"/>
                <a:gd name="T45" fmla="*/ 32 h 45"/>
                <a:gd name="T46" fmla="*/ 0 w 45"/>
                <a:gd name="T47" fmla="*/ 26 h 45"/>
                <a:gd name="T48" fmla="*/ 0 w 45"/>
                <a:gd name="T49" fmla="*/ 22 h 45"/>
                <a:gd name="T50" fmla="*/ 0 w 45"/>
                <a:gd name="T51" fmla="*/ 19 h 45"/>
                <a:gd name="T52" fmla="*/ 0 w 45"/>
                <a:gd name="T53" fmla="*/ 13 h 45"/>
                <a:gd name="T54" fmla="*/ 3 w 45"/>
                <a:gd name="T55" fmla="*/ 10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2" y="3"/>
                  </a:lnTo>
                  <a:lnTo>
                    <a:pt x="39" y="6"/>
                  </a:lnTo>
                  <a:lnTo>
                    <a:pt x="39" y="10"/>
                  </a:lnTo>
                  <a:lnTo>
                    <a:pt x="42" y="13"/>
                  </a:lnTo>
                  <a:lnTo>
                    <a:pt x="42" y="19"/>
                  </a:lnTo>
                  <a:lnTo>
                    <a:pt x="45" y="22"/>
                  </a:lnTo>
                  <a:lnTo>
                    <a:pt x="42" y="26"/>
                  </a:lnTo>
                  <a:lnTo>
                    <a:pt x="42" y="32"/>
                  </a:lnTo>
                  <a:lnTo>
                    <a:pt x="39" y="35"/>
                  </a:lnTo>
                  <a:lnTo>
                    <a:pt x="39" y="38"/>
                  </a:lnTo>
                  <a:lnTo>
                    <a:pt x="32" y="42"/>
                  </a:lnTo>
                  <a:lnTo>
                    <a:pt x="29" y="42"/>
                  </a:lnTo>
                  <a:lnTo>
                    <a:pt x="26" y="45"/>
                  </a:lnTo>
                  <a:lnTo>
                    <a:pt x="23" y="45"/>
                  </a:lnTo>
                  <a:lnTo>
                    <a:pt x="16" y="45"/>
                  </a:lnTo>
                  <a:lnTo>
                    <a:pt x="13" y="42"/>
                  </a:lnTo>
                  <a:lnTo>
                    <a:pt x="10" y="42"/>
                  </a:lnTo>
                  <a:lnTo>
                    <a:pt x="7" y="38"/>
                  </a:lnTo>
                  <a:lnTo>
                    <a:pt x="3" y="35"/>
                  </a:lnTo>
                  <a:lnTo>
                    <a:pt x="0" y="32"/>
                  </a:lnTo>
                  <a:lnTo>
                    <a:pt x="0" y="26"/>
                  </a:lnTo>
                  <a:lnTo>
                    <a:pt x="0" y="22"/>
                  </a:lnTo>
                  <a:lnTo>
                    <a:pt x="0" y="19"/>
                  </a:lnTo>
                  <a:lnTo>
                    <a:pt x="0" y="13"/>
                  </a:lnTo>
                  <a:lnTo>
                    <a:pt x="3" y="10"/>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224" name="Freeform 656"/>
            <p:cNvSpPr>
              <a:spLocks/>
            </p:cNvSpPr>
            <p:nvPr/>
          </p:nvSpPr>
          <p:spPr bwMode="auto">
            <a:xfrm>
              <a:off x="1830" y="3495"/>
              <a:ext cx="62" cy="58"/>
            </a:xfrm>
            <a:custGeom>
              <a:avLst/>
              <a:gdLst>
                <a:gd name="T0" fmla="*/ 23 w 45"/>
                <a:gd name="T1" fmla="*/ 0 h 41"/>
                <a:gd name="T2" fmla="*/ 26 w 45"/>
                <a:gd name="T3" fmla="*/ 0 h 41"/>
                <a:gd name="T4" fmla="*/ 29 w 45"/>
                <a:gd name="T5" fmla="*/ 0 h 41"/>
                <a:gd name="T6" fmla="*/ 36 w 45"/>
                <a:gd name="T7" fmla="*/ 3 h 41"/>
                <a:gd name="T8" fmla="*/ 39 w 45"/>
                <a:gd name="T9" fmla="*/ 6 h 41"/>
                <a:gd name="T10" fmla="*/ 39 w 45"/>
                <a:gd name="T11" fmla="*/ 9 h 41"/>
                <a:gd name="T12" fmla="*/ 42 w 45"/>
                <a:gd name="T13" fmla="*/ 13 h 41"/>
                <a:gd name="T14" fmla="*/ 42 w 45"/>
                <a:gd name="T15" fmla="*/ 16 h 41"/>
                <a:gd name="T16" fmla="*/ 45 w 45"/>
                <a:gd name="T17" fmla="*/ 22 h 41"/>
                <a:gd name="T18" fmla="*/ 42 w 45"/>
                <a:gd name="T19" fmla="*/ 25 h 41"/>
                <a:gd name="T20" fmla="*/ 42 w 45"/>
                <a:gd name="T21" fmla="*/ 29 h 41"/>
                <a:gd name="T22" fmla="*/ 39 w 45"/>
                <a:gd name="T23" fmla="*/ 32 h 41"/>
                <a:gd name="T24" fmla="*/ 39 w 45"/>
                <a:gd name="T25" fmla="*/ 35 h 41"/>
                <a:gd name="T26" fmla="*/ 36 w 45"/>
                <a:gd name="T27" fmla="*/ 38 h 41"/>
                <a:gd name="T28" fmla="*/ 29 w 45"/>
                <a:gd name="T29" fmla="*/ 41 h 41"/>
                <a:gd name="T30" fmla="*/ 26 w 45"/>
                <a:gd name="T31" fmla="*/ 41 h 41"/>
                <a:gd name="T32" fmla="*/ 23 w 45"/>
                <a:gd name="T33" fmla="*/ 41 h 41"/>
                <a:gd name="T34" fmla="*/ 17 w 45"/>
                <a:gd name="T35" fmla="*/ 41 h 41"/>
                <a:gd name="T36" fmla="*/ 13 w 45"/>
                <a:gd name="T37" fmla="*/ 41 h 41"/>
                <a:gd name="T38" fmla="*/ 10 w 45"/>
                <a:gd name="T39" fmla="*/ 38 h 41"/>
                <a:gd name="T40" fmla="*/ 7 w 45"/>
                <a:gd name="T41" fmla="*/ 35 h 41"/>
                <a:gd name="T42" fmla="*/ 4 w 45"/>
                <a:gd name="T43" fmla="*/ 32 h 41"/>
                <a:gd name="T44" fmla="*/ 0 w 45"/>
                <a:gd name="T45" fmla="*/ 29 h 41"/>
                <a:gd name="T46" fmla="*/ 0 w 45"/>
                <a:gd name="T47" fmla="*/ 25 h 41"/>
                <a:gd name="T48" fmla="*/ 0 w 45"/>
                <a:gd name="T49" fmla="*/ 22 h 41"/>
                <a:gd name="T50" fmla="*/ 0 w 45"/>
                <a:gd name="T51" fmla="*/ 16 h 41"/>
                <a:gd name="T52" fmla="*/ 0 w 45"/>
                <a:gd name="T53" fmla="*/ 13 h 41"/>
                <a:gd name="T54" fmla="*/ 4 w 45"/>
                <a:gd name="T55" fmla="*/ 9 h 41"/>
                <a:gd name="T56" fmla="*/ 7 w 45"/>
                <a:gd name="T57" fmla="*/ 6 h 41"/>
                <a:gd name="T58" fmla="*/ 10 w 45"/>
                <a:gd name="T59" fmla="*/ 3 h 41"/>
                <a:gd name="T60" fmla="*/ 13 w 45"/>
                <a:gd name="T61" fmla="*/ 0 h 41"/>
                <a:gd name="T62" fmla="*/ 17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29" y="0"/>
                  </a:lnTo>
                  <a:lnTo>
                    <a:pt x="36" y="3"/>
                  </a:lnTo>
                  <a:lnTo>
                    <a:pt x="39" y="6"/>
                  </a:lnTo>
                  <a:lnTo>
                    <a:pt x="39" y="9"/>
                  </a:lnTo>
                  <a:lnTo>
                    <a:pt x="42" y="13"/>
                  </a:lnTo>
                  <a:lnTo>
                    <a:pt x="42" y="16"/>
                  </a:lnTo>
                  <a:lnTo>
                    <a:pt x="45" y="22"/>
                  </a:lnTo>
                  <a:lnTo>
                    <a:pt x="42" y="25"/>
                  </a:lnTo>
                  <a:lnTo>
                    <a:pt x="42" y="29"/>
                  </a:lnTo>
                  <a:lnTo>
                    <a:pt x="39" y="32"/>
                  </a:lnTo>
                  <a:lnTo>
                    <a:pt x="39" y="35"/>
                  </a:lnTo>
                  <a:lnTo>
                    <a:pt x="36" y="38"/>
                  </a:lnTo>
                  <a:lnTo>
                    <a:pt x="29" y="41"/>
                  </a:lnTo>
                  <a:lnTo>
                    <a:pt x="26" y="41"/>
                  </a:lnTo>
                  <a:lnTo>
                    <a:pt x="23" y="41"/>
                  </a:lnTo>
                  <a:lnTo>
                    <a:pt x="17" y="41"/>
                  </a:lnTo>
                  <a:lnTo>
                    <a:pt x="13" y="41"/>
                  </a:lnTo>
                  <a:lnTo>
                    <a:pt x="10" y="38"/>
                  </a:lnTo>
                  <a:lnTo>
                    <a:pt x="7" y="35"/>
                  </a:lnTo>
                  <a:lnTo>
                    <a:pt x="4" y="32"/>
                  </a:lnTo>
                  <a:lnTo>
                    <a:pt x="0" y="29"/>
                  </a:lnTo>
                  <a:lnTo>
                    <a:pt x="0" y="25"/>
                  </a:lnTo>
                  <a:lnTo>
                    <a:pt x="0" y="22"/>
                  </a:lnTo>
                  <a:lnTo>
                    <a:pt x="0" y="16"/>
                  </a:lnTo>
                  <a:lnTo>
                    <a:pt x="0" y="13"/>
                  </a:lnTo>
                  <a:lnTo>
                    <a:pt x="4" y="9"/>
                  </a:lnTo>
                  <a:lnTo>
                    <a:pt x="7" y="6"/>
                  </a:lnTo>
                  <a:lnTo>
                    <a:pt x="10" y="3"/>
                  </a:lnTo>
                  <a:lnTo>
                    <a:pt x="13" y="0"/>
                  </a:lnTo>
                  <a:lnTo>
                    <a:pt x="17" y="0"/>
                  </a:lnTo>
                  <a:lnTo>
                    <a:pt x="23" y="0"/>
                  </a:lnTo>
                  <a:close/>
                </a:path>
              </a:pathLst>
            </a:custGeom>
            <a:solidFill>
              <a:srgbClr val="FF0000"/>
            </a:solidFill>
            <a:ln w="9525">
              <a:noFill/>
              <a:round/>
              <a:headEnd/>
              <a:tailEnd/>
            </a:ln>
          </p:spPr>
          <p:txBody>
            <a:bodyPr/>
            <a:lstStyle/>
            <a:p>
              <a:endParaRPr lang="en-US"/>
            </a:p>
          </p:txBody>
        </p:sp>
        <p:sp>
          <p:nvSpPr>
            <p:cNvPr id="32225" name="Freeform 657"/>
            <p:cNvSpPr>
              <a:spLocks/>
            </p:cNvSpPr>
            <p:nvPr/>
          </p:nvSpPr>
          <p:spPr bwMode="auto">
            <a:xfrm>
              <a:off x="1830" y="3495"/>
              <a:ext cx="62" cy="58"/>
            </a:xfrm>
            <a:custGeom>
              <a:avLst/>
              <a:gdLst>
                <a:gd name="T0" fmla="*/ 23 w 45"/>
                <a:gd name="T1" fmla="*/ 0 h 41"/>
                <a:gd name="T2" fmla="*/ 26 w 45"/>
                <a:gd name="T3" fmla="*/ 0 h 41"/>
                <a:gd name="T4" fmla="*/ 29 w 45"/>
                <a:gd name="T5" fmla="*/ 0 h 41"/>
                <a:gd name="T6" fmla="*/ 36 w 45"/>
                <a:gd name="T7" fmla="*/ 3 h 41"/>
                <a:gd name="T8" fmla="*/ 39 w 45"/>
                <a:gd name="T9" fmla="*/ 6 h 41"/>
                <a:gd name="T10" fmla="*/ 39 w 45"/>
                <a:gd name="T11" fmla="*/ 9 h 41"/>
                <a:gd name="T12" fmla="*/ 42 w 45"/>
                <a:gd name="T13" fmla="*/ 13 h 41"/>
                <a:gd name="T14" fmla="*/ 42 w 45"/>
                <a:gd name="T15" fmla="*/ 16 h 41"/>
                <a:gd name="T16" fmla="*/ 45 w 45"/>
                <a:gd name="T17" fmla="*/ 22 h 41"/>
                <a:gd name="T18" fmla="*/ 42 w 45"/>
                <a:gd name="T19" fmla="*/ 25 h 41"/>
                <a:gd name="T20" fmla="*/ 42 w 45"/>
                <a:gd name="T21" fmla="*/ 29 h 41"/>
                <a:gd name="T22" fmla="*/ 39 w 45"/>
                <a:gd name="T23" fmla="*/ 32 h 41"/>
                <a:gd name="T24" fmla="*/ 39 w 45"/>
                <a:gd name="T25" fmla="*/ 35 h 41"/>
                <a:gd name="T26" fmla="*/ 36 w 45"/>
                <a:gd name="T27" fmla="*/ 38 h 41"/>
                <a:gd name="T28" fmla="*/ 29 w 45"/>
                <a:gd name="T29" fmla="*/ 41 h 41"/>
                <a:gd name="T30" fmla="*/ 26 w 45"/>
                <a:gd name="T31" fmla="*/ 41 h 41"/>
                <a:gd name="T32" fmla="*/ 23 w 45"/>
                <a:gd name="T33" fmla="*/ 41 h 41"/>
                <a:gd name="T34" fmla="*/ 17 w 45"/>
                <a:gd name="T35" fmla="*/ 41 h 41"/>
                <a:gd name="T36" fmla="*/ 13 w 45"/>
                <a:gd name="T37" fmla="*/ 41 h 41"/>
                <a:gd name="T38" fmla="*/ 10 w 45"/>
                <a:gd name="T39" fmla="*/ 38 h 41"/>
                <a:gd name="T40" fmla="*/ 7 w 45"/>
                <a:gd name="T41" fmla="*/ 35 h 41"/>
                <a:gd name="T42" fmla="*/ 4 w 45"/>
                <a:gd name="T43" fmla="*/ 32 h 41"/>
                <a:gd name="T44" fmla="*/ 0 w 45"/>
                <a:gd name="T45" fmla="*/ 29 h 41"/>
                <a:gd name="T46" fmla="*/ 0 w 45"/>
                <a:gd name="T47" fmla="*/ 25 h 41"/>
                <a:gd name="T48" fmla="*/ 0 w 45"/>
                <a:gd name="T49" fmla="*/ 22 h 41"/>
                <a:gd name="T50" fmla="*/ 0 w 45"/>
                <a:gd name="T51" fmla="*/ 16 h 41"/>
                <a:gd name="T52" fmla="*/ 0 w 45"/>
                <a:gd name="T53" fmla="*/ 13 h 41"/>
                <a:gd name="T54" fmla="*/ 4 w 45"/>
                <a:gd name="T55" fmla="*/ 9 h 41"/>
                <a:gd name="T56" fmla="*/ 7 w 45"/>
                <a:gd name="T57" fmla="*/ 6 h 41"/>
                <a:gd name="T58" fmla="*/ 10 w 45"/>
                <a:gd name="T59" fmla="*/ 3 h 41"/>
                <a:gd name="T60" fmla="*/ 13 w 45"/>
                <a:gd name="T61" fmla="*/ 0 h 41"/>
                <a:gd name="T62" fmla="*/ 17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29" y="0"/>
                  </a:lnTo>
                  <a:lnTo>
                    <a:pt x="36" y="3"/>
                  </a:lnTo>
                  <a:lnTo>
                    <a:pt x="39" y="6"/>
                  </a:lnTo>
                  <a:lnTo>
                    <a:pt x="39" y="9"/>
                  </a:lnTo>
                  <a:lnTo>
                    <a:pt x="42" y="13"/>
                  </a:lnTo>
                  <a:lnTo>
                    <a:pt x="42" y="16"/>
                  </a:lnTo>
                  <a:lnTo>
                    <a:pt x="45" y="22"/>
                  </a:lnTo>
                  <a:lnTo>
                    <a:pt x="42" y="25"/>
                  </a:lnTo>
                  <a:lnTo>
                    <a:pt x="42" y="29"/>
                  </a:lnTo>
                  <a:lnTo>
                    <a:pt x="39" y="32"/>
                  </a:lnTo>
                  <a:lnTo>
                    <a:pt x="39" y="35"/>
                  </a:lnTo>
                  <a:lnTo>
                    <a:pt x="36" y="38"/>
                  </a:lnTo>
                  <a:lnTo>
                    <a:pt x="29" y="41"/>
                  </a:lnTo>
                  <a:lnTo>
                    <a:pt x="26" y="41"/>
                  </a:lnTo>
                  <a:lnTo>
                    <a:pt x="23" y="41"/>
                  </a:lnTo>
                  <a:lnTo>
                    <a:pt x="17" y="41"/>
                  </a:lnTo>
                  <a:lnTo>
                    <a:pt x="13" y="41"/>
                  </a:lnTo>
                  <a:lnTo>
                    <a:pt x="10" y="38"/>
                  </a:lnTo>
                  <a:lnTo>
                    <a:pt x="7" y="35"/>
                  </a:lnTo>
                  <a:lnTo>
                    <a:pt x="4" y="32"/>
                  </a:lnTo>
                  <a:lnTo>
                    <a:pt x="0" y="29"/>
                  </a:lnTo>
                  <a:lnTo>
                    <a:pt x="0" y="25"/>
                  </a:lnTo>
                  <a:lnTo>
                    <a:pt x="0" y="22"/>
                  </a:lnTo>
                  <a:lnTo>
                    <a:pt x="0" y="16"/>
                  </a:lnTo>
                  <a:lnTo>
                    <a:pt x="0" y="13"/>
                  </a:lnTo>
                  <a:lnTo>
                    <a:pt x="4" y="9"/>
                  </a:lnTo>
                  <a:lnTo>
                    <a:pt x="7" y="6"/>
                  </a:lnTo>
                  <a:lnTo>
                    <a:pt x="10" y="3"/>
                  </a:lnTo>
                  <a:lnTo>
                    <a:pt x="13" y="0"/>
                  </a:lnTo>
                  <a:lnTo>
                    <a:pt x="17" y="0"/>
                  </a:lnTo>
                  <a:lnTo>
                    <a:pt x="23" y="0"/>
                  </a:lnTo>
                </a:path>
              </a:pathLst>
            </a:custGeom>
            <a:noFill/>
            <a:ln w="0">
              <a:solidFill>
                <a:srgbClr val="000000"/>
              </a:solidFill>
              <a:round/>
              <a:headEnd/>
              <a:tailEnd/>
            </a:ln>
          </p:spPr>
          <p:txBody>
            <a:bodyPr/>
            <a:lstStyle/>
            <a:p>
              <a:endParaRPr lang="en-US"/>
            </a:p>
          </p:txBody>
        </p:sp>
        <p:sp>
          <p:nvSpPr>
            <p:cNvPr id="32226" name="Freeform 658"/>
            <p:cNvSpPr>
              <a:spLocks/>
            </p:cNvSpPr>
            <p:nvPr/>
          </p:nvSpPr>
          <p:spPr bwMode="auto">
            <a:xfrm>
              <a:off x="1751" y="2630"/>
              <a:ext cx="62" cy="63"/>
            </a:xfrm>
            <a:custGeom>
              <a:avLst/>
              <a:gdLst>
                <a:gd name="T0" fmla="*/ 22 w 45"/>
                <a:gd name="T1" fmla="*/ 0 h 45"/>
                <a:gd name="T2" fmla="*/ 25 w 45"/>
                <a:gd name="T3" fmla="*/ 3 h 45"/>
                <a:gd name="T4" fmla="*/ 32 w 45"/>
                <a:gd name="T5" fmla="*/ 3 h 45"/>
                <a:gd name="T6" fmla="*/ 35 w 45"/>
                <a:gd name="T7" fmla="*/ 6 h 45"/>
                <a:gd name="T8" fmla="*/ 38 w 45"/>
                <a:gd name="T9" fmla="*/ 10 h 45"/>
                <a:gd name="T10" fmla="*/ 41 w 45"/>
                <a:gd name="T11" fmla="*/ 13 h 45"/>
                <a:gd name="T12" fmla="*/ 41 w 45"/>
                <a:gd name="T13" fmla="*/ 16 h 45"/>
                <a:gd name="T14" fmla="*/ 45 w 45"/>
                <a:gd name="T15" fmla="*/ 19 h 45"/>
                <a:gd name="T16" fmla="*/ 45 w 45"/>
                <a:gd name="T17" fmla="*/ 23 h 45"/>
                <a:gd name="T18" fmla="*/ 45 w 45"/>
                <a:gd name="T19" fmla="*/ 29 h 45"/>
                <a:gd name="T20" fmla="*/ 41 w 45"/>
                <a:gd name="T21" fmla="*/ 32 h 45"/>
                <a:gd name="T22" fmla="*/ 41 w 45"/>
                <a:gd name="T23" fmla="*/ 35 h 45"/>
                <a:gd name="T24" fmla="*/ 38 w 45"/>
                <a:gd name="T25" fmla="*/ 39 h 45"/>
                <a:gd name="T26" fmla="*/ 35 w 45"/>
                <a:gd name="T27" fmla="*/ 42 h 45"/>
                <a:gd name="T28" fmla="*/ 32 w 45"/>
                <a:gd name="T29" fmla="*/ 45 h 45"/>
                <a:gd name="T30" fmla="*/ 25 w 45"/>
                <a:gd name="T31" fmla="*/ 45 h 45"/>
                <a:gd name="T32" fmla="*/ 22 w 45"/>
                <a:gd name="T33" fmla="*/ 45 h 45"/>
                <a:gd name="T34" fmla="*/ 16 w 45"/>
                <a:gd name="T35" fmla="*/ 45 h 45"/>
                <a:gd name="T36" fmla="*/ 12 w 45"/>
                <a:gd name="T37" fmla="*/ 45 h 45"/>
                <a:gd name="T38" fmla="*/ 9 w 45"/>
                <a:gd name="T39" fmla="*/ 42 h 45"/>
                <a:gd name="T40" fmla="*/ 6 w 45"/>
                <a:gd name="T41" fmla="*/ 39 h 45"/>
                <a:gd name="T42" fmla="*/ 3 w 45"/>
                <a:gd name="T43" fmla="*/ 35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3 h 45"/>
                <a:gd name="T56" fmla="*/ 6 w 45"/>
                <a:gd name="T57" fmla="*/ 10 h 45"/>
                <a:gd name="T58" fmla="*/ 9 w 45"/>
                <a:gd name="T59" fmla="*/ 6 h 45"/>
                <a:gd name="T60" fmla="*/ 12 w 45"/>
                <a:gd name="T61" fmla="*/ 3 h 45"/>
                <a:gd name="T62" fmla="*/ 16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32" y="3"/>
                  </a:lnTo>
                  <a:lnTo>
                    <a:pt x="35" y="6"/>
                  </a:lnTo>
                  <a:lnTo>
                    <a:pt x="38" y="10"/>
                  </a:lnTo>
                  <a:lnTo>
                    <a:pt x="41" y="13"/>
                  </a:lnTo>
                  <a:lnTo>
                    <a:pt x="41" y="16"/>
                  </a:lnTo>
                  <a:lnTo>
                    <a:pt x="45" y="19"/>
                  </a:lnTo>
                  <a:lnTo>
                    <a:pt x="45" y="23"/>
                  </a:lnTo>
                  <a:lnTo>
                    <a:pt x="45" y="29"/>
                  </a:lnTo>
                  <a:lnTo>
                    <a:pt x="41" y="32"/>
                  </a:lnTo>
                  <a:lnTo>
                    <a:pt x="41" y="35"/>
                  </a:lnTo>
                  <a:lnTo>
                    <a:pt x="38" y="39"/>
                  </a:lnTo>
                  <a:lnTo>
                    <a:pt x="35" y="42"/>
                  </a:lnTo>
                  <a:lnTo>
                    <a:pt x="32" y="45"/>
                  </a:lnTo>
                  <a:lnTo>
                    <a:pt x="25" y="45"/>
                  </a:lnTo>
                  <a:lnTo>
                    <a:pt x="22" y="45"/>
                  </a:lnTo>
                  <a:lnTo>
                    <a:pt x="16" y="45"/>
                  </a:lnTo>
                  <a:lnTo>
                    <a:pt x="12" y="45"/>
                  </a:lnTo>
                  <a:lnTo>
                    <a:pt x="9" y="42"/>
                  </a:lnTo>
                  <a:lnTo>
                    <a:pt x="6" y="39"/>
                  </a:lnTo>
                  <a:lnTo>
                    <a:pt x="3" y="35"/>
                  </a:lnTo>
                  <a:lnTo>
                    <a:pt x="3" y="32"/>
                  </a:lnTo>
                  <a:lnTo>
                    <a:pt x="0" y="29"/>
                  </a:lnTo>
                  <a:lnTo>
                    <a:pt x="0" y="23"/>
                  </a:lnTo>
                  <a:lnTo>
                    <a:pt x="0" y="19"/>
                  </a:lnTo>
                  <a:lnTo>
                    <a:pt x="3" y="16"/>
                  </a:lnTo>
                  <a:lnTo>
                    <a:pt x="3" y="13"/>
                  </a:lnTo>
                  <a:lnTo>
                    <a:pt x="6" y="10"/>
                  </a:lnTo>
                  <a:lnTo>
                    <a:pt x="9" y="6"/>
                  </a:lnTo>
                  <a:lnTo>
                    <a:pt x="12" y="3"/>
                  </a:lnTo>
                  <a:lnTo>
                    <a:pt x="16" y="3"/>
                  </a:lnTo>
                  <a:lnTo>
                    <a:pt x="22" y="0"/>
                  </a:lnTo>
                  <a:close/>
                </a:path>
              </a:pathLst>
            </a:custGeom>
            <a:solidFill>
              <a:srgbClr val="FF0000"/>
            </a:solidFill>
            <a:ln w="9525">
              <a:noFill/>
              <a:round/>
              <a:headEnd/>
              <a:tailEnd/>
            </a:ln>
          </p:spPr>
          <p:txBody>
            <a:bodyPr/>
            <a:lstStyle/>
            <a:p>
              <a:endParaRPr lang="en-US"/>
            </a:p>
          </p:txBody>
        </p:sp>
        <p:sp>
          <p:nvSpPr>
            <p:cNvPr id="32227" name="Freeform 659"/>
            <p:cNvSpPr>
              <a:spLocks/>
            </p:cNvSpPr>
            <p:nvPr/>
          </p:nvSpPr>
          <p:spPr bwMode="auto">
            <a:xfrm>
              <a:off x="1751" y="2630"/>
              <a:ext cx="62" cy="63"/>
            </a:xfrm>
            <a:custGeom>
              <a:avLst/>
              <a:gdLst>
                <a:gd name="T0" fmla="*/ 22 w 45"/>
                <a:gd name="T1" fmla="*/ 0 h 45"/>
                <a:gd name="T2" fmla="*/ 25 w 45"/>
                <a:gd name="T3" fmla="*/ 3 h 45"/>
                <a:gd name="T4" fmla="*/ 32 w 45"/>
                <a:gd name="T5" fmla="*/ 3 h 45"/>
                <a:gd name="T6" fmla="*/ 35 w 45"/>
                <a:gd name="T7" fmla="*/ 6 h 45"/>
                <a:gd name="T8" fmla="*/ 38 w 45"/>
                <a:gd name="T9" fmla="*/ 10 h 45"/>
                <a:gd name="T10" fmla="*/ 41 w 45"/>
                <a:gd name="T11" fmla="*/ 13 h 45"/>
                <a:gd name="T12" fmla="*/ 41 w 45"/>
                <a:gd name="T13" fmla="*/ 16 h 45"/>
                <a:gd name="T14" fmla="*/ 45 w 45"/>
                <a:gd name="T15" fmla="*/ 19 h 45"/>
                <a:gd name="T16" fmla="*/ 45 w 45"/>
                <a:gd name="T17" fmla="*/ 23 h 45"/>
                <a:gd name="T18" fmla="*/ 45 w 45"/>
                <a:gd name="T19" fmla="*/ 29 h 45"/>
                <a:gd name="T20" fmla="*/ 41 w 45"/>
                <a:gd name="T21" fmla="*/ 32 h 45"/>
                <a:gd name="T22" fmla="*/ 41 w 45"/>
                <a:gd name="T23" fmla="*/ 35 h 45"/>
                <a:gd name="T24" fmla="*/ 38 w 45"/>
                <a:gd name="T25" fmla="*/ 39 h 45"/>
                <a:gd name="T26" fmla="*/ 35 w 45"/>
                <a:gd name="T27" fmla="*/ 42 h 45"/>
                <a:gd name="T28" fmla="*/ 32 w 45"/>
                <a:gd name="T29" fmla="*/ 45 h 45"/>
                <a:gd name="T30" fmla="*/ 25 w 45"/>
                <a:gd name="T31" fmla="*/ 45 h 45"/>
                <a:gd name="T32" fmla="*/ 22 w 45"/>
                <a:gd name="T33" fmla="*/ 45 h 45"/>
                <a:gd name="T34" fmla="*/ 16 w 45"/>
                <a:gd name="T35" fmla="*/ 45 h 45"/>
                <a:gd name="T36" fmla="*/ 12 w 45"/>
                <a:gd name="T37" fmla="*/ 45 h 45"/>
                <a:gd name="T38" fmla="*/ 9 w 45"/>
                <a:gd name="T39" fmla="*/ 42 h 45"/>
                <a:gd name="T40" fmla="*/ 6 w 45"/>
                <a:gd name="T41" fmla="*/ 39 h 45"/>
                <a:gd name="T42" fmla="*/ 3 w 45"/>
                <a:gd name="T43" fmla="*/ 35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3 h 45"/>
                <a:gd name="T56" fmla="*/ 6 w 45"/>
                <a:gd name="T57" fmla="*/ 10 h 45"/>
                <a:gd name="T58" fmla="*/ 9 w 45"/>
                <a:gd name="T59" fmla="*/ 6 h 45"/>
                <a:gd name="T60" fmla="*/ 12 w 45"/>
                <a:gd name="T61" fmla="*/ 3 h 45"/>
                <a:gd name="T62" fmla="*/ 16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32" y="3"/>
                  </a:lnTo>
                  <a:lnTo>
                    <a:pt x="35" y="6"/>
                  </a:lnTo>
                  <a:lnTo>
                    <a:pt x="38" y="10"/>
                  </a:lnTo>
                  <a:lnTo>
                    <a:pt x="41" y="13"/>
                  </a:lnTo>
                  <a:lnTo>
                    <a:pt x="41" y="16"/>
                  </a:lnTo>
                  <a:lnTo>
                    <a:pt x="45" y="19"/>
                  </a:lnTo>
                  <a:lnTo>
                    <a:pt x="45" y="23"/>
                  </a:lnTo>
                  <a:lnTo>
                    <a:pt x="45" y="29"/>
                  </a:lnTo>
                  <a:lnTo>
                    <a:pt x="41" y="32"/>
                  </a:lnTo>
                  <a:lnTo>
                    <a:pt x="41" y="35"/>
                  </a:lnTo>
                  <a:lnTo>
                    <a:pt x="38" y="39"/>
                  </a:lnTo>
                  <a:lnTo>
                    <a:pt x="35" y="42"/>
                  </a:lnTo>
                  <a:lnTo>
                    <a:pt x="32" y="45"/>
                  </a:lnTo>
                  <a:lnTo>
                    <a:pt x="25" y="45"/>
                  </a:lnTo>
                  <a:lnTo>
                    <a:pt x="22" y="45"/>
                  </a:lnTo>
                  <a:lnTo>
                    <a:pt x="16" y="45"/>
                  </a:lnTo>
                  <a:lnTo>
                    <a:pt x="12" y="45"/>
                  </a:lnTo>
                  <a:lnTo>
                    <a:pt x="9" y="42"/>
                  </a:lnTo>
                  <a:lnTo>
                    <a:pt x="6" y="39"/>
                  </a:lnTo>
                  <a:lnTo>
                    <a:pt x="3" y="35"/>
                  </a:lnTo>
                  <a:lnTo>
                    <a:pt x="3" y="32"/>
                  </a:lnTo>
                  <a:lnTo>
                    <a:pt x="0" y="29"/>
                  </a:lnTo>
                  <a:lnTo>
                    <a:pt x="0" y="23"/>
                  </a:lnTo>
                  <a:lnTo>
                    <a:pt x="0" y="19"/>
                  </a:lnTo>
                  <a:lnTo>
                    <a:pt x="3" y="16"/>
                  </a:lnTo>
                  <a:lnTo>
                    <a:pt x="3" y="13"/>
                  </a:lnTo>
                  <a:lnTo>
                    <a:pt x="6" y="10"/>
                  </a:lnTo>
                  <a:lnTo>
                    <a:pt x="9" y="6"/>
                  </a:lnTo>
                  <a:lnTo>
                    <a:pt x="12" y="3"/>
                  </a:lnTo>
                  <a:lnTo>
                    <a:pt x="16" y="3"/>
                  </a:lnTo>
                  <a:lnTo>
                    <a:pt x="22" y="0"/>
                  </a:lnTo>
                </a:path>
              </a:pathLst>
            </a:custGeom>
            <a:noFill/>
            <a:ln w="0">
              <a:solidFill>
                <a:srgbClr val="000000"/>
              </a:solidFill>
              <a:round/>
              <a:headEnd/>
              <a:tailEnd/>
            </a:ln>
          </p:spPr>
          <p:txBody>
            <a:bodyPr/>
            <a:lstStyle/>
            <a:p>
              <a:endParaRPr lang="en-US"/>
            </a:p>
          </p:txBody>
        </p:sp>
        <p:sp>
          <p:nvSpPr>
            <p:cNvPr id="32228" name="Freeform 660"/>
            <p:cNvSpPr>
              <a:spLocks/>
            </p:cNvSpPr>
            <p:nvPr/>
          </p:nvSpPr>
          <p:spPr bwMode="auto">
            <a:xfrm>
              <a:off x="1715" y="2652"/>
              <a:ext cx="62" cy="59"/>
            </a:xfrm>
            <a:custGeom>
              <a:avLst/>
              <a:gdLst>
                <a:gd name="T0" fmla="*/ 22 w 45"/>
                <a:gd name="T1" fmla="*/ 0 h 42"/>
                <a:gd name="T2" fmla="*/ 26 w 45"/>
                <a:gd name="T3" fmla="*/ 0 h 42"/>
                <a:gd name="T4" fmla="*/ 29 w 45"/>
                <a:gd name="T5" fmla="*/ 0 h 42"/>
                <a:gd name="T6" fmla="*/ 32 w 45"/>
                <a:gd name="T7" fmla="*/ 3 h 42"/>
                <a:gd name="T8" fmla="*/ 35 w 45"/>
                <a:gd name="T9" fmla="*/ 7 h 42"/>
                <a:gd name="T10" fmla="*/ 38 w 45"/>
                <a:gd name="T11" fmla="*/ 10 h 42"/>
                <a:gd name="T12" fmla="*/ 42 w 45"/>
                <a:gd name="T13" fmla="*/ 13 h 42"/>
                <a:gd name="T14" fmla="*/ 42 w 45"/>
                <a:gd name="T15" fmla="*/ 16 h 42"/>
                <a:gd name="T16" fmla="*/ 45 w 45"/>
                <a:gd name="T17" fmla="*/ 19 h 42"/>
                <a:gd name="T18" fmla="*/ 42 w 45"/>
                <a:gd name="T19" fmla="*/ 26 h 42"/>
                <a:gd name="T20" fmla="*/ 42 w 45"/>
                <a:gd name="T21" fmla="*/ 29 h 42"/>
                <a:gd name="T22" fmla="*/ 38 w 45"/>
                <a:gd name="T23" fmla="*/ 32 h 42"/>
                <a:gd name="T24" fmla="*/ 35 w 45"/>
                <a:gd name="T25" fmla="*/ 35 h 42"/>
                <a:gd name="T26" fmla="*/ 32 w 45"/>
                <a:gd name="T27" fmla="*/ 39 h 42"/>
                <a:gd name="T28" fmla="*/ 29 w 45"/>
                <a:gd name="T29" fmla="*/ 42 h 42"/>
                <a:gd name="T30" fmla="*/ 26 w 45"/>
                <a:gd name="T31" fmla="*/ 42 h 42"/>
                <a:gd name="T32" fmla="*/ 22 w 45"/>
                <a:gd name="T33" fmla="*/ 42 h 42"/>
                <a:gd name="T34" fmla="*/ 16 w 45"/>
                <a:gd name="T35" fmla="*/ 42 h 42"/>
                <a:gd name="T36" fmla="*/ 13 w 45"/>
                <a:gd name="T37" fmla="*/ 42 h 42"/>
                <a:gd name="T38" fmla="*/ 9 w 45"/>
                <a:gd name="T39" fmla="*/ 39 h 42"/>
                <a:gd name="T40" fmla="*/ 6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6 w 45"/>
                <a:gd name="T57" fmla="*/ 7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29" y="0"/>
                  </a:lnTo>
                  <a:lnTo>
                    <a:pt x="32" y="3"/>
                  </a:lnTo>
                  <a:lnTo>
                    <a:pt x="35" y="7"/>
                  </a:lnTo>
                  <a:lnTo>
                    <a:pt x="38" y="10"/>
                  </a:lnTo>
                  <a:lnTo>
                    <a:pt x="42" y="13"/>
                  </a:lnTo>
                  <a:lnTo>
                    <a:pt x="42" y="16"/>
                  </a:lnTo>
                  <a:lnTo>
                    <a:pt x="45" y="19"/>
                  </a:lnTo>
                  <a:lnTo>
                    <a:pt x="42" y="26"/>
                  </a:lnTo>
                  <a:lnTo>
                    <a:pt x="42" y="29"/>
                  </a:lnTo>
                  <a:lnTo>
                    <a:pt x="38" y="32"/>
                  </a:lnTo>
                  <a:lnTo>
                    <a:pt x="35" y="35"/>
                  </a:lnTo>
                  <a:lnTo>
                    <a:pt x="32" y="39"/>
                  </a:lnTo>
                  <a:lnTo>
                    <a:pt x="29" y="42"/>
                  </a:lnTo>
                  <a:lnTo>
                    <a:pt x="26" y="42"/>
                  </a:lnTo>
                  <a:lnTo>
                    <a:pt x="22" y="42"/>
                  </a:lnTo>
                  <a:lnTo>
                    <a:pt x="16" y="42"/>
                  </a:lnTo>
                  <a:lnTo>
                    <a:pt x="13" y="42"/>
                  </a:lnTo>
                  <a:lnTo>
                    <a:pt x="9" y="39"/>
                  </a:lnTo>
                  <a:lnTo>
                    <a:pt x="6" y="35"/>
                  </a:lnTo>
                  <a:lnTo>
                    <a:pt x="3" y="32"/>
                  </a:lnTo>
                  <a:lnTo>
                    <a:pt x="0" y="29"/>
                  </a:lnTo>
                  <a:lnTo>
                    <a:pt x="0" y="26"/>
                  </a:lnTo>
                  <a:lnTo>
                    <a:pt x="0" y="19"/>
                  </a:lnTo>
                  <a:lnTo>
                    <a:pt x="0" y="16"/>
                  </a:lnTo>
                  <a:lnTo>
                    <a:pt x="0" y="13"/>
                  </a:lnTo>
                  <a:lnTo>
                    <a:pt x="3" y="10"/>
                  </a:lnTo>
                  <a:lnTo>
                    <a:pt x="6" y="7"/>
                  </a:lnTo>
                  <a:lnTo>
                    <a:pt x="9"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229" name="Freeform 661"/>
            <p:cNvSpPr>
              <a:spLocks/>
            </p:cNvSpPr>
            <p:nvPr/>
          </p:nvSpPr>
          <p:spPr bwMode="auto">
            <a:xfrm>
              <a:off x="1715" y="2652"/>
              <a:ext cx="62" cy="59"/>
            </a:xfrm>
            <a:custGeom>
              <a:avLst/>
              <a:gdLst>
                <a:gd name="T0" fmla="*/ 22 w 45"/>
                <a:gd name="T1" fmla="*/ 0 h 42"/>
                <a:gd name="T2" fmla="*/ 26 w 45"/>
                <a:gd name="T3" fmla="*/ 0 h 42"/>
                <a:gd name="T4" fmla="*/ 29 w 45"/>
                <a:gd name="T5" fmla="*/ 0 h 42"/>
                <a:gd name="T6" fmla="*/ 32 w 45"/>
                <a:gd name="T7" fmla="*/ 3 h 42"/>
                <a:gd name="T8" fmla="*/ 35 w 45"/>
                <a:gd name="T9" fmla="*/ 7 h 42"/>
                <a:gd name="T10" fmla="*/ 38 w 45"/>
                <a:gd name="T11" fmla="*/ 10 h 42"/>
                <a:gd name="T12" fmla="*/ 42 w 45"/>
                <a:gd name="T13" fmla="*/ 13 h 42"/>
                <a:gd name="T14" fmla="*/ 42 w 45"/>
                <a:gd name="T15" fmla="*/ 16 h 42"/>
                <a:gd name="T16" fmla="*/ 45 w 45"/>
                <a:gd name="T17" fmla="*/ 19 h 42"/>
                <a:gd name="T18" fmla="*/ 42 w 45"/>
                <a:gd name="T19" fmla="*/ 26 h 42"/>
                <a:gd name="T20" fmla="*/ 42 w 45"/>
                <a:gd name="T21" fmla="*/ 29 h 42"/>
                <a:gd name="T22" fmla="*/ 38 w 45"/>
                <a:gd name="T23" fmla="*/ 32 h 42"/>
                <a:gd name="T24" fmla="*/ 35 w 45"/>
                <a:gd name="T25" fmla="*/ 35 h 42"/>
                <a:gd name="T26" fmla="*/ 32 w 45"/>
                <a:gd name="T27" fmla="*/ 39 h 42"/>
                <a:gd name="T28" fmla="*/ 29 w 45"/>
                <a:gd name="T29" fmla="*/ 42 h 42"/>
                <a:gd name="T30" fmla="*/ 26 w 45"/>
                <a:gd name="T31" fmla="*/ 42 h 42"/>
                <a:gd name="T32" fmla="*/ 22 w 45"/>
                <a:gd name="T33" fmla="*/ 42 h 42"/>
                <a:gd name="T34" fmla="*/ 16 w 45"/>
                <a:gd name="T35" fmla="*/ 42 h 42"/>
                <a:gd name="T36" fmla="*/ 13 w 45"/>
                <a:gd name="T37" fmla="*/ 42 h 42"/>
                <a:gd name="T38" fmla="*/ 9 w 45"/>
                <a:gd name="T39" fmla="*/ 39 h 42"/>
                <a:gd name="T40" fmla="*/ 6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6 w 45"/>
                <a:gd name="T57" fmla="*/ 7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29" y="0"/>
                  </a:lnTo>
                  <a:lnTo>
                    <a:pt x="32" y="3"/>
                  </a:lnTo>
                  <a:lnTo>
                    <a:pt x="35" y="7"/>
                  </a:lnTo>
                  <a:lnTo>
                    <a:pt x="38" y="10"/>
                  </a:lnTo>
                  <a:lnTo>
                    <a:pt x="42" y="13"/>
                  </a:lnTo>
                  <a:lnTo>
                    <a:pt x="42" y="16"/>
                  </a:lnTo>
                  <a:lnTo>
                    <a:pt x="45" y="19"/>
                  </a:lnTo>
                  <a:lnTo>
                    <a:pt x="42" y="26"/>
                  </a:lnTo>
                  <a:lnTo>
                    <a:pt x="42" y="29"/>
                  </a:lnTo>
                  <a:lnTo>
                    <a:pt x="38" y="32"/>
                  </a:lnTo>
                  <a:lnTo>
                    <a:pt x="35" y="35"/>
                  </a:lnTo>
                  <a:lnTo>
                    <a:pt x="32" y="39"/>
                  </a:lnTo>
                  <a:lnTo>
                    <a:pt x="29" y="42"/>
                  </a:lnTo>
                  <a:lnTo>
                    <a:pt x="26" y="42"/>
                  </a:lnTo>
                  <a:lnTo>
                    <a:pt x="22" y="42"/>
                  </a:lnTo>
                  <a:lnTo>
                    <a:pt x="16" y="42"/>
                  </a:lnTo>
                  <a:lnTo>
                    <a:pt x="13" y="42"/>
                  </a:lnTo>
                  <a:lnTo>
                    <a:pt x="9" y="39"/>
                  </a:lnTo>
                  <a:lnTo>
                    <a:pt x="6" y="35"/>
                  </a:lnTo>
                  <a:lnTo>
                    <a:pt x="3" y="32"/>
                  </a:lnTo>
                  <a:lnTo>
                    <a:pt x="0" y="29"/>
                  </a:lnTo>
                  <a:lnTo>
                    <a:pt x="0" y="26"/>
                  </a:lnTo>
                  <a:lnTo>
                    <a:pt x="0" y="19"/>
                  </a:lnTo>
                  <a:lnTo>
                    <a:pt x="0" y="16"/>
                  </a:lnTo>
                  <a:lnTo>
                    <a:pt x="0" y="13"/>
                  </a:lnTo>
                  <a:lnTo>
                    <a:pt x="3" y="10"/>
                  </a:lnTo>
                  <a:lnTo>
                    <a:pt x="6" y="7"/>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230" name="Freeform 662"/>
            <p:cNvSpPr>
              <a:spLocks/>
            </p:cNvSpPr>
            <p:nvPr/>
          </p:nvSpPr>
          <p:spPr bwMode="auto">
            <a:xfrm>
              <a:off x="1737" y="2518"/>
              <a:ext cx="62" cy="57"/>
            </a:xfrm>
            <a:custGeom>
              <a:avLst/>
              <a:gdLst>
                <a:gd name="T0" fmla="*/ 22 w 45"/>
                <a:gd name="T1" fmla="*/ 0 h 41"/>
                <a:gd name="T2" fmla="*/ 29 w 45"/>
                <a:gd name="T3" fmla="*/ 0 h 41"/>
                <a:gd name="T4" fmla="*/ 32 w 45"/>
                <a:gd name="T5" fmla="*/ 0 h 41"/>
                <a:gd name="T6" fmla="*/ 35 w 45"/>
                <a:gd name="T7" fmla="*/ 3 h 41"/>
                <a:gd name="T8" fmla="*/ 38 w 45"/>
                <a:gd name="T9" fmla="*/ 6 h 41"/>
                <a:gd name="T10" fmla="*/ 42 w 45"/>
                <a:gd name="T11" fmla="*/ 9 h 41"/>
                <a:gd name="T12" fmla="*/ 45 w 45"/>
                <a:gd name="T13" fmla="*/ 12 h 41"/>
                <a:gd name="T14" fmla="*/ 45 w 45"/>
                <a:gd name="T15" fmla="*/ 16 h 41"/>
                <a:gd name="T16" fmla="*/ 45 w 45"/>
                <a:gd name="T17" fmla="*/ 22 h 41"/>
                <a:gd name="T18" fmla="*/ 45 w 45"/>
                <a:gd name="T19" fmla="*/ 25 h 41"/>
                <a:gd name="T20" fmla="*/ 45 w 45"/>
                <a:gd name="T21" fmla="*/ 29 h 41"/>
                <a:gd name="T22" fmla="*/ 42 w 45"/>
                <a:gd name="T23" fmla="*/ 32 h 41"/>
                <a:gd name="T24" fmla="*/ 38 w 45"/>
                <a:gd name="T25" fmla="*/ 35 h 41"/>
                <a:gd name="T26" fmla="*/ 35 w 45"/>
                <a:gd name="T27" fmla="*/ 38 h 41"/>
                <a:gd name="T28" fmla="*/ 32 w 45"/>
                <a:gd name="T29" fmla="*/ 41 h 41"/>
                <a:gd name="T30" fmla="*/ 29 w 45"/>
                <a:gd name="T31" fmla="*/ 41 h 41"/>
                <a:gd name="T32" fmla="*/ 22 w 45"/>
                <a:gd name="T33" fmla="*/ 41 h 41"/>
                <a:gd name="T34" fmla="*/ 19 w 45"/>
                <a:gd name="T35" fmla="*/ 41 h 41"/>
                <a:gd name="T36" fmla="*/ 16 w 45"/>
                <a:gd name="T37" fmla="*/ 41 h 41"/>
                <a:gd name="T38" fmla="*/ 10 w 45"/>
                <a:gd name="T39" fmla="*/ 38 h 41"/>
                <a:gd name="T40" fmla="*/ 6 w 45"/>
                <a:gd name="T41" fmla="*/ 35 h 41"/>
                <a:gd name="T42" fmla="*/ 6 w 45"/>
                <a:gd name="T43" fmla="*/ 32 h 41"/>
                <a:gd name="T44" fmla="*/ 3 w 45"/>
                <a:gd name="T45" fmla="*/ 29 h 41"/>
                <a:gd name="T46" fmla="*/ 3 w 45"/>
                <a:gd name="T47" fmla="*/ 25 h 41"/>
                <a:gd name="T48" fmla="*/ 0 w 45"/>
                <a:gd name="T49" fmla="*/ 22 h 41"/>
                <a:gd name="T50" fmla="*/ 3 w 45"/>
                <a:gd name="T51" fmla="*/ 16 h 41"/>
                <a:gd name="T52" fmla="*/ 3 w 45"/>
                <a:gd name="T53" fmla="*/ 12 h 41"/>
                <a:gd name="T54" fmla="*/ 6 w 45"/>
                <a:gd name="T55" fmla="*/ 9 h 41"/>
                <a:gd name="T56" fmla="*/ 6 w 45"/>
                <a:gd name="T57" fmla="*/ 6 h 41"/>
                <a:gd name="T58" fmla="*/ 10 w 45"/>
                <a:gd name="T59" fmla="*/ 3 h 41"/>
                <a:gd name="T60" fmla="*/ 16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9" y="0"/>
                  </a:lnTo>
                  <a:lnTo>
                    <a:pt x="32" y="0"/>
                  </a:lnTo>
                  <a:lnTo>
                    <a:pt x="35" y="3"/>
                  </a:lnTo>
                  <a:lnTo>
                    <a:pt x="38" y="6"/>
                  </a:lnTo>
                  <a:lnTo>
                    <a:pt x="42" y="9"/>
                  </a:lnTo>
                  <a:lnTo>
                    <a:pt x="45" y="12"/>
                  </a:lnTo>
                  <a:lnTo>
                    <a:pt x="45" y="16"/>
                  </a:lnTo>
                  <a:lnTo>
                    <a:pt x="45" y="22"/>
                  </a:lnTo>
                  <a:lnTo>
                    <a:pt x="45" y="25"/>
                  </a:lnTo>
                  <a:lnTo>
                    <a:pt x="45" y="29"/>
                  </a:lnTo>
                  <a:lnTo>
                    <a:pt x="42" y="32"/>
                  </a:lnTo>
                  <a:lnTo>
                    <a:pt x="38" y="35"/>
                  </a:lnTo>
                  <a:lnTo>
                    <a:pt x="35" y="38"/>
                  </a:lnTo>
                  <a:lnTo>
                    <a:pt x="32" y="41"/>
                  </a:lnTo>
                  <a:lnTo>
                    <a:pt x="29" y="41"/>
                  </a:lnTo>
                  <a:lnTo>
                    <a:pt x="22" y="41"/>
                  </a:lnTo>
                  <a:lnTo>
                    <a:pt x="19" y="41"/>
                  </a:lnTo>
                  <a:lnTo>
                    <a:pt x="16" y="41"/>
                  </a:lnTo>
                  <a:lnTo>
                    <a:pt x="10" y="38"/>
                  </a:lnTo>
                  <a:lnTo>
                    <a:pt x="6" y="35"/>
                  </a:lnTo>
                  <a:lnTo>
                    <a:pt x="6" y="32"/>
                  </a:lnTo>
                  <a:lnTo>
                    <a:pt x="3" y="29"/>
                  </a:lnTo>
                  <a:lnTo>
                    <a:pt x="3" y="25"/>
                  </a:lnTo>
                  <a:lnTo>
                    <a:pt x="0" y="22"/>
                  </a:lnTo>
                  <a:lnTo>
                    <a:pt x="3" y="16"/>
                  </a:lnTo>
                  <a:lnTo>
                    <a:pt x="3" y="12"/>
                  </a:lnTo>
                  <a:lnTo>
                    <a:pt x="6" y="9"/>
                  </a:lnTo>
                  <a:lnTo>
                    <a:pt x="6" y="6"/>
                  </a:lnTo>
                  <a:lnTo>
                    <a:pt x="10" y="3"/>
                  </a:lnTo>
                  <a:lnTo>
                    <a:pt x="16" y="0"/>
                  </a:lnTo>
                  <a:lnTo>
                    <a:pt x="19" y="0"/>
                  </a:lnTo>
                  <a:lnTo>
                    <a:pt x="22" y="0"/>
                  </a:lnTo>
                  <a:close/>
                </a:path>
              </a:pathLst>
            </a:custGeom>
            <a:solidFill>
              <a:srgbClr val="FF0000"/>
            </a:solidFill>
            <a:ln w="9525">
              <a:noFill/>
              <a:round/>
              <a:headEnd/>
              <a:tailEnd/>
            </a:ln>
          </p:spPr>
          <p:txBody>
            <a:bodyPr/>
            <a:lstStyle/>
            <a:p>
              <a:endParaRPr lang="en-US"/>
            </a:p>
          </p:txBody>
        </p:sp>
        <p:sp>
          <p:nvSpPr>
            <p:cNvPr id="32231" name="Freeform 663"/>
            <p:cNvSpPr>
              <a:spLocks/>
            </p:cNvSpPr>
            <p:nvPr/>
          </p:nvSpPr>
          <p:spPr bwMode="auto">
            <a:xfrm>
              <a:off x="1737" y="2518"/>
              <a:ext cx="62" cy="57"/>
            </a:xfrm>
            <a:custGeom>
              <a:avLst/>
              <a:gdLst>
                <a:gd name="T0" fmla="*/ 22 w 45"/>
                <a:gd name="T1" fmla="*/ 0 h 41"/>
                <a:gd name="T2" fmla="*/ 29 w 45"/>
                <a:gd name="T3" fmla="*/ 0 h 41"/>
                <a:gd name="T4" fmla="*/ 32 w 45"/>
                <a:gd name="T5" fmla="*/ 0 h 41"/>
                <a:gd name="T6" fmla="*/ 35 w 45"/>
                <a:gd name="T7" fmla="*/ 3 h 41"/>
                <a:gd name="T8" fmla="*/ 38 w 45"/>
                <a:gd name="T9" fmla="*/ 6 h 41"/>
                <a:gd name="T10" fmla="*/ 42 w 45"/>
                <a:gd name="T11" fmla="*/ 9 h 41"/>
                <a:gd name="T12" fmla="*/ 45 w 45"/>
                <a:gd name="T13" fmla="*/ 12 h 41"/>
                <a:gd name="T14" fmla="*/ 45 w 45"/>
                <a:gd name="T15" fmla="*/ 16 h 41"/>
                <a:gd name="T16" fmla="*/ 45 w 45"/>
                <a:gd name="T17" fmla="*/ 22 h 41"/>
                <a:gd name="T18" fmla="*/ 45 w 45"/>
                <a:gd name="T19" fmla="*/ 25 h 41"/>
                <a:gd name="T20" fmla="*/ 45 w 45"/>
                <a:gd name="T21" fmla="*/ 29 h 41"/>
                <a:gd name="T22" fmla="*/ 42 w 45"/>
                <a:gd name="T23" fmla="*/ 32 h 41"/>
                <a:gd name="T24" fmla="*/ 38 w 45"/>
                <a:gd name="T25" fmla="*/ 35 h 41"/>
                <a:gd name="T26" fmla="*/ 35 w 45"/>
                <a:gd name="T27" fmla="*/ 38 h 41"/>
                <a:gd name="T28" fmla="*/ 32 w 45"/>
                <a:gd name="T29" fmla="*/ 41 h 41"/>
                <a:gd name="T30" fmla="*/ 29 w 45"/>
                <a:gd name="T31" fmla="*/ 41 h 41"/>
                <a:gd name="T32" fmla="*/ 22 w 45"/>
                <a:gd name="T33" fmla="*/ 41 h 41"/>
                <a:gd name="T34" fmla="*/ 19 w 45"/>
                <a:gd name="T35" fmla="*/ 41 h 41"/>
                <a:gd name="T36" fmla="*/ 16 w 45"/>
                <a:gd name="T37" fmla="*/ 41 h 41"/>
                <a:gd name="T38" fmla="*/ 10 w 45"/>
                <a:gd name="T39" fmla="*/ 38 h 41"/>
                <a:gd name="T40" fmla="*/ 6 w 45"/>
                <a:gd name="T41" fmla="*/ 35 h 41"/>
                <a:gd name="T42" fmla="*/ 6 w 45"/>
                <a:gd name="T43" fmla="*/ 32 h 41"/>
                <a:gd name="T44" fmla="*/ 3 w 45"/>
                <a:gd name="T45" fmla="*/ 29 h 41"/>
                <a:gd name="T46" fmla="*/ 3 w 45"/>
                <a:gd name="T47" fmla="*/ 25 h 41"/>
                <a:gd name="T48" fmla="*/ 0 w 45"/>
                <a:gd name="T49" fmla="*/ 22 h 41"/>
                <a:gd name="T50" fmla="*/ 3 w 45"/>
                <a:gd name="T51" fmla="*/ 16 h 41"/>
                <a:gd name="T52" fmla="*/ 3 w 45"/>
                <a:gd name="T53" fmla="*/ 12 h 41"/>
                <a:gd name="T54" fmla="*/ 6 w 45"/>
                <a:gd name="T55" fmla="*/ 9 h 41"/>
                <a:gd name="T56" fmla="*/ 6 w 45"/>
                <a:gd name="T57" fmla="*/ 6 h 41"/>
                <a:gd name="T58" fmla="*/ 10 w 45"/>
                <a:gd name="T59" fmla="*/ 3 h 41"/>
                <a:gd name="T60" fmla="*/ 16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9" y="0"/>
                  </a:lnTo>
                  <a:lnTo>
                    <a:pt x="32" y="0"/>
                  </a:lnTo>
                  <a:lnTo>
                    <a:pt x="35" y="3"/>
                  </a:lnTo>
                  <a:lnTo>
                    <a:pt x="38" y="6"/>
                  </a:lnTo>
                  <a:lnTo>
                    <a:pt x="42" y="9"/>
                  </a:lnTo>
                  <a:lnTo>
                    <a:pt x="45" y="12"/>
                  </a:lnTo>
                  <a:lnTo>
                    <a:pt x="45" y="16"/>
                  </a:lnTo>
                  <a:lnTo>
                    <a:pt x="45" y="22"/>
                  </a:lnTo>
                  <a:lnTo>
                    <a:pt x="45" y="25"/>
                  </a:lnTo>
                  <a:lnTo>
                    <a:pt x="45" y="29"/>
                  </a:lnTo>
                  <a:lnTo>
                    <a:pt x="42" y="32"/>
                  </a:lnTo>
                  <a:lnTo>
                    <a:pt x="38" y="35"/>
                  </a:lnTo>
                  <a:lnTo>
                    <a:pt x="35" y="38"/>
                  </a:lnTo>
                  <a:lnTo>
                    <a:pt x="32" y="41"/>
                  </a:lnTo>
                  <a:lnTo>
                    <a:pt x="29" y="41"/>
                  </a:lnTo>
                  <a:lnTo>
                    <a:pt x="22" y="41"/>
                  </a:lnTo>
                  <a:lnTo>
                    <a:pt x="19" y="41"/>
                  </a:lnTo>
                  <a:lnTo>
                    <a:pt x="16" y="41"/>
                  </a:lnTo>
                  <a:lnTo>
                    <a:pt x="10" y="38"/>
                  </a:lnTo>
                  <a:lnTo>
                    <a:pt x="6" y="35"/>
                  </a:lnTo>
                  <a:lnTo>
                    <a:pt x="6" y="32"/>
                  </a:lnTo>
                  <a:lnTo>
                    <a:pt x="3" y="29"/>
                  </a:lnTo>
                  <a:lnTo>
                    <a:pt x="3" y="25"/>
                  </a:lnTo>
                  <a:lnTo>
                    <a:pt x="0" y="22"/>
                  </a:lnTo>
                  <a:lnTo>
                    <a:pt x="3" y="16"/>
                  </a:lnTo>
                  <a:lnTo>
                    <a:pt x="3" y="12"/>
                  </a:lnTo>
                  <a:lnTo>
                    <a:pt x="6" y="9"/>
                  </a:lnTo>
                  <a:lnTo>
                    <a:pt x="6" y="6"/>
                  </a:lnTo>
                  <a:lnTo>
                    <a:pt x="10" y="3"/>
                  </a:lnTo>
                  <a:lnTo>
                    <a:pt x="16" y="0"/>
                  </a:lnTo>
                  <a:lnTo>
                    <a:pt x="19" y="0"/>
                  </a:lnTo>
                  <a:lnTo>
                    <a:pt x="22" y="0"/>
                  </a:lnTo>
                </a:path>
              </a:pathLst>
            </a:custGeom>
            <a:noFill/>
            <a:ln w="0">
              <a:solidFill>
                <a:srgbClr val="000000"/>
              </a:solidFill>
              <a:round/>
              <a:headEnd/>
              <a:tailEnd/>
            </a:ln>
          </p:spPr>
          <p:txBody>
            <a:bodyPr/>
            <a:lstStyle/>
            <a:p>
              <a:endParaRPr lang="en-US"/>
            </a:p>
          </p:txBody>
        </p:sp>
        <p:sp>
          <p:nvSpPr>
            <p:cNvPr id="32232" name="Freeform 664"/>
            <p:cNvSpPr>
              <a:spLocks/>
            </p:cNvSpPr>
            <p:nvPr/>
          </p:nvSpPr>
          <p:spPr bwMode="auto">
            <a:xfrm>
              <a:off x="1617" y="2540"/>
              <a:ext cx="62" cy="58"/>
            </a:xfrm>
            <a:custGeom>
              <a:avLst/>
              <a:gdLst>
                <a:gd name="T0" fmla="*/ 22 w 45"/>
                <a:gd name="T1" fmla="*/ 0 h 41"/>
                <a:gd name="T2" fmla="*/ 26 w 45"/>
                <a:gd name="T3" fmla="*/ 0 h 41"/>
                <a:gd name="T4" fmla="*/ 32 w 45"/>
                <a:gd name="T5" fmla="*/ 0 h 41"/>
                <a:gd name="T6" fmla="*/ 35 w 45"/>
                <a:gd name="T7" fmla="*/ 3 h 41"/>
                <a:gd name="T8" fmla="*/ 39 w 45"/>
                <a:gd name="T9" fmla="*/ 6 h 41"/>
                <a:gd name="T10" fmla="*/ 42 w 45"/>
                <a:gd name="T11" fmla="*/ 9 h 41"/>
                <a:gd name="T12" fmla="*/ 42 w 45"/>
                <a:gd name="T13" fmla="*/ 13 h 41"/>
                <a:gd name="T14" fmla="*/ 45 w 45"/>
                <a:gd name="T15" fmla="*/ 16 h 41"/>
                <a:gd name="T16" fmla="*/ 45 w 45"/>
                <a:gd name="T17" fmla="*/ 19 h 41"/>
                <a:gd name="T18" fmla="*/ 45 w 45"/>
                <a:gd name="T19" fmla="*/ 25 h 41"/>
                <a:gd name="T20" fmla="*/ 42 w 45"/>
                <a:gd name="T21" fmla="*/ 29 h 41"/>
                <a:gd name="T22" fmla="*/ 42 w 45"/>
                <a:gd name="T23" fmla="*/ 32 h 41"/>
                <a:gd name="T24" fmla="*/ 39 w 45"/>
                <a:gd name="T25" fmla="*/ 35 h 41"/>
                <a:gd name="T26" fmla="*/ 35 w 45"/>
                <a:gd name="T27" fmla="*/ 38 h 41"/>
                <a:gd name="T28" fmla="*/ 32 w 45"/>
                <a:gd name="T29" fmla="*/ 41 h 41"/>
                <a:gd name="T30" fmla="*/ 26 w 45"/>
                <a:gd name="T31" fmla="*/ 41 h 41"/>
                <a:gd name="T32" fmla="*/ 22 w 45"/>
                <a:gd name="T33" fmla="*/ 41 h 41"/>
                <a:gd name="T34" fmla="*/ 19 w 45"/>
                <a:gd name="T35" fmla="*/ 41 h 41"/>
                <a:gd name="T36" fmla="*/ 13 w 45"/>
                <a:gd name="T37" fmla="*/ 41 h 41"/>
                <a:gd name="T38" fmla="*/ 10 w 45"/>
                <a:gd name="T39" fmla="*/ 38 h 41"/>
                <a:gd name="T40" fmla="*/ 6 w 45"/>
                <a:gd name="T41" fmla="*/ 35 h 41"/>
                <a:gd name="T42" fmla="*/ 3 w 45"/>
                <a:gd name="T43" fmla="*/ 32 h 41"/>
                <a:gd name="T44" fmla="*/ 3 w 45"/>
                <a:gd name="T45" fmla="*/ 29 h 41"/>
                <a:gd name="T46" fmla="*/ 0 w 45"/>
                <a:gd name="T47" fmla="*/ 25 h 41"/>
                <a:gd name="T48" fmla="*/ 0 w 45"/>
                <a:gd name="T49" fmla="*/ 19 h 41"/>
                <a:gd name="T50" fmla="*/ 0 w 45"/>
                <a:gd name="T51" fmla="*/ 16 h 41"/>
                <a:gd name="T52" fmla="*/ 3 w 45"/>
                <a:gd name="T53" fmla="*/ 13 h 41"/>
                <a:gd name="T54" fmla="*/ 3 w 45"/>
                <a:gd name="T55" fmla="*/ 9 h 41"/>
                <a:gd name="T56" fmla="*/ 6 w 45"/>
                <a:gd name="T57" fmla="*/ 6 h 41"/>
                <a:gd name="T58" fmla="*/ 10 w 45"/>
                <a:gd name="T59" fmla="*/ 3 h 41"/>
                <a:gd name="T60" fmla="*/ 13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6" y="0"/>
                  </a:lnTo>
                  <a:lnTo>
                    <a:pt x="32" y="0"/>
                  </a:lnTo>
                  <a:lnTo>
                    <a:pt x="35" y="3"/>
                  </a:lnTo>
                  <a:lnTo>
                    <a:pt x="39" y="6"/>
                  </a:lnTo>
                  <a:lnTo>
                    <a:pt x="42" y="9"/>
                  </a:lnTo>
                  <a:lnTo>
                    <a:pt x="42" y="13"/>
                  </a:lnTo>
                  <a:lnTo>
                    <a:pt x="45" y="16"/>
                  </a:lnTo>
                  <a:lnTo>
                    <a:pt x="45" y="19"/>
                  </a:lnTo>
                  <a:lnTo>
                    <a:pt x="45" y="25"/>
                  </a:lnTo>
                  <a:lnTo>
                    <a:pt x="42" y="29"/>
                  </a:lnTo>
                  <a:lnTo>
                    <a:pt x="42" y="32"/>
                  </a:lnTo>
                  <a:lnTo>
                    <a:pt x="39" y="35"/>
                  </a:lnTo>
                  <a:lnTo>
                    <a:pt x="35" y="38"/>
                  </a:lnTo>
                  <a:lnTo>
                    <a:pt x="32" y="41"/>
                  </a:lnTo>
                  <a:lnTo>
                    <a:pt x="26" y="41"/>
                  </a:lnTo>
                  <a:lnTo>
                    <a:pt x="22" y="41"/>
                  </a:lnTo>
                  <a:lnTo>
                    <a:pt x="19" y="41"/>
                  </a:lnTo>
                  <a:lnTo>
                    <a:pt x="13" y="41"/>
                  </a:lnTo>
                  <a:lnTo>
                    <a:pt x="10" y="38"/>
                  </a:lnTo>
                  <a:lnTo>
                    <a:pt x="6" y="35"/>
                  </a:lnTo>
                  <a:lnTo>
                    <a:pt x="3" y="32"/>
                  </a:lnTo>
                  <a:lnTo>
                    <a:pt x="3" y="29"/>
                  </a:lnTo>
                  <a:lnTo>
                    <a:pt x="0" y="25"/>
                  </a:lnTo>
                  <a:lnTo>
                    <a:pt x="0" y="19"/>
                  </a:lnTo>
                  <a:lnTo>
                    <a:pt x="0" y="16"/>
                  </a:lnTo>
                  <a:lnTo>
                    <a:pt x="3" y="13"/>
                  </a:lnTo>
                  <a:lnTo>
                    <a:pt x="3" y="9"/>
                  </a:lnTo>
                  <a:lnTo>
                    <a:pt x="6" y="6"/>
                  </a:lnTo>
                  <a:lnTo>
                    <a:pt x="10"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233" name="Freeform 665"/>
            <p:cNvSpPr>
              <a:spLocks/>
            </p:cNvSpPr>
            <p:nvPr/>
          </p:nvSpPr>
          <p:spPr bwMode="auto">
            <a:xfrm>
              <a:off x="1617" y="2540"/>
              <a:ext cx="62" cy="58"/>
            </a:xfrm>
            <a:custGeom>
              <a:avLst/>
              <a:gdLst>
                <a:gd name="T0" fmla="*/ 22 w 45"/>
                <a:gd name="T1" fmla="*/ 0 h 41"/>
                <a:gd name="T2" fmla="*/ 26 w 45"/>
                <a:gd name="T3" fmla="*/ 0 h 41"/>
                <a:gd name="T4" fmla="*/ 32 w 45"/>
                <a:gd name="T5" fmla="*/ 0 h 41"/>
                <a:gd name="T6" fmla="*/ 35 w 45"/>
                <a:gd name="T7" fmla="*/ 3 h 41"/>
                <a:gd name="T8" fmla="*/ 39 w 45"/>
                <a:gd name="T9" fmla="*/ 6 h 41"/>
                <a:gd name="T10" fmla="*/ 42 w 45"/>
                <a:gd name="T11" fmla="*/ 9 h 41"/>
                <a:gd name="T12" fmla="*/ 42 w 45"/>
                <a:gd name="T13" fmla="*/ 13 h 41"/>
                <a:gd name="T14" fmla="*/ 45 w 45"/>
                <a:gd name="T15" fmla="*/ 16 h 41"/>
                <a:gd name="T16" fmla="*/ 45 w 45"/>
                <a:gd name="T17" fmla="*/ 19 h 41"/>
                <a:gd name="T18" fmla="*/ 45 w 45"/>
                <a:gd name="T19" fmla="*/ 25 h 41"/>
                <a:gd name="T20" fmla="*/ 42 w 45"/>
                <a:gd name="T21" fmla="*/ 29 h 41"/>
                <a:gd name="T22" fmla="*/ 42 w 45"/>
                <a:gd name="T23" fmla="*/ 32 h 41"/>
                <a:gd name="T24" fmla="*/ 39 w 45"/>
                <a:gd name="T25" fmla="*/ 35 h 41"/>
                <a:gd name="T26" fmla="*/ 35 w 45"/>
                <a:gd name="T27" fmla="*/ 38 h 41"/>
                <a:gd name="T28" fmla="*/ 32 w 45"/>
                <a:gd name="T29" fmla="*/ 41 h 41"/>
                <a:gd name="T30" fmla="*/ 26 w 45"/>
                <a:gd name="T31" fmla="*/ 41 h 41"/>
                <a:gd name="T32" fmla="*/ 22 w 45"/>
                <a:gd name="T33" fmla="*/ 41 h 41"/>
                <a:gd name="T34" fmla="*/ 19 w 45"/>
                <a:gd name="T35" fmla="*/ 41 h 41"/>
                <a:gd name="T36" fmla="*/ 13 w 45"/>
                <a:gd name="T37" fmla="*/ 41 h 41"/>
                <a:gd name="T38" fmla="*/ 10 w 45"/>
                <a:gd name="T39" fmla="*/ 38 h 41"/>
                <a:gd name="T40" fmla="*/ 6 w 45"/>
                <a:gd name="T41" fmla="*/ 35 h 41"/>
                <a:gd name="T42" fmla="*/ 3 w 45"/>
                <a:gd name="T43" fmla="*/ 32 h 41"/>
                <a:gd name="T44" fmla="*/ 3 w 45"/>
                <a:gd name="T45" fmla="*/ 29 h 41"/>
                <a:gd name="T46" fmla="*/ 0 w 45"/>
                <a:gd name="T47" fmla="*/ 25 h 41"/>
                <a:gd name="T48" fmla="*/ 0 w 45"/>
                <a:gd name="T49" fmla="*/ 19 h 41"/>
                <a:gd name="T50" fmla="*/ 0 w 45"/>
                <a:gd name="T51" fmla="*/ 16 h 41"/>
                <a:gd name="T52" fmla="*/ 3 w 45"/>
                <a:gd name="T53" fmla="*/ 13 h 41"/>
                <a:gd name="T54" fmla="*/ 3 w 45"/>
                <a:gd name="T55" fmla="*/ 9 h 41"/>
                <a:gd name="T56" fmla="*/ 6 w 45"/>
                <a:gd name="T57" fmla="*/ 6 h 41"/>
                <a:gd name="T58" fmla="*/ 10 w 45"/>
                <a:gd name="T59" fmla="*/ 3 h 41"/>
                <a:gd name="T60" fmla="*/ 13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6" y="0"/>
                  </a:lnTo>
                  <a:lnTo>
                    <a:pt x="32" y="0"/>
                  </a:lnTo>
                  <a:lnTo>
                    <a:pt x="35" y="3"/>
                  </a:lnTo>
                  <a:lnTo>
                    <a:pt x="39" y="6"/>
                  </a:lnTo>
                  <a:lnTo>
                    <a:pt x="42" y="9"/>
                  </a:lnTo>
                  <a:lnTo>
                    <a:pt x="42" y="13"/>
                  </a:lnTo>
                  <a:lnTo>
                    <a:pt x="45" y="16"/>
                  </a:lnTo>
                  <a:lnTo>
                    <a:pt x="45" y="19"/>
                  </a:lnTo>
                  <a:lnTo>
                    <a:pt x="45" y="25"/>
                  </a:lnTo>
                  <a:lnTo>
                    <a:pt x="42" y="29"/>
                  </a:lnTo>
                  <a:lnTo>
                    <a:pt x="42" y="32"/>
                  </a:lnTo>
                  <a:lnTo>
                    <a:pt x="39" y="35"/>
                  </a:lnTo>
                  <a:lnTo>
                    <a:pt x="35" y="38"/>
                  </a:lnTo>
                  <a:lnTo>
                    <a:pt x="32" y="41"/>
                  </a:lnTo>
                  <a:lnTo>
                    <a:pt x="26" y="41"/>
                  </a:lnTo>
                  <a:lnTo>
                    <a:pt x="22" y="41"/>
                  </a:lnTo>
                  <a:lnTo>
                    <a:pt x="19" y="41"/>
                  </a:lnTo>
                  <a:lnTo>
                    <a:pt x="13" y="41"/>
                  </a:lnTo>
                  <a:lnTo>
                    <a:pt x="10" y="38"/>
                  </a:lnTo>
                  <a:lnTo>
                    <a:pt x="6" y="35"/>
                  </a:lnTo>
                  <a:lnTo>
                    <a:pt x="3" y="32"/>
                  </a:lnTo>
                  <a:lnTo>
                    <a:pt x="3" y="29"/>
                  </a:lnTo>
                  <a:lnTo>
                    <a:pt x="0" y="25"/>
                  </a:lnTo>
                  <a:lnTo>
                    <a:pt x="0" y="19"/>
                  </a:lnTo>
                  <a:lnTo>
                    <a:pt x="0" y="16"/>
                  </a:lnTo>
                  <a:lnTo>
                    <a:pt x="3" y="13"/>
                  </a:lnTo>
                  <a:lnTo>
                    <a:pt x="3" y="9"/>
                  </a:lnTo>
                  <a:lnTo>
                    <a:pt x="6" y="6"/>
                  </a:lnTo>
                  <a:lnTo>
                    <a:pt x="10" y="3"/>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234" name="Freeform 666"/>
            <p:cNvSpPr>
              <a:spLocks/>
            </p:cNvSpPr>
            <p:nvPr/>
          </p:nvSpPr>
          <p:spPr bwMode="auto">
            <a:xfrm>
              <a:off x="1661" y="2292"/>
              <a:ext cx="62" cy="63"/>
            </a:xfrm>
            <a:custGeom>
              <a:avLst/>
              <a:gdLst>
                <a:gd name="T0" fmla="*/ 23 w 45"/>
                <a:gd name="T1" fmla="*/ 0 h 45"/>
                <a:gd name="T2" fmla="*/ 26 w 45"/>
                <a:gd name="T3" fmla="*/ 0 h 45"/>
                <a:gd name="T4" fmla="*/ 29 w 45"/>
                <a:gd name="T5" fmla="*/ 3 h 45"/>
                <a:gd name="T6" fmla="*/ 36 w 45"/>
                <a:gd name="T7" fmla="*/ 3 h 45"/>
                <a:gd name="T8" fmla="*/ 39 w 45"/>
                <a:gd name="T9" fmla="*/ 6 h 45"/>
                <a:gd name="T10" fmla="*/ 39 w 45"/>
                <a:gd name="T11" fmla="*/ 9 h 45"/>
                <a:gd name="T12" fmla="*/ 42 w 45"/>
                <a:gd name="T13" fmla="*/ 16 h 45"/>
                <a:gd name="T14" fmla="*/ 42 w 45"/>
                <a:gd name="T15" fmla="*/ 19 h 45"/>
                <a:gd name="T16" fmla="*/ 45 w 45"/>
                <a:gd name="T17" fmla="*/ 22 h 45"/>
                <a:gd name="T18" fmla="*/ 42 w 45"/>
                <a:gd name="T19" fmla="*/ 29 h 45"/>
                <a:gd name="T20" fmla="*/ 42 w 45"/>
                <a:gd name="T21" fmla="*/ 32 h 45"/>
                <a:gd name="T22" fmla="*/ 39 w 45"/>
                <a:gd name="T23" fmla="*/ 35 h 45"/>
                <a:gd name="T24" fmla="*/ 39 w 45"/>
                <a:gd name="T25" fmla="*/ 38 h 45"/>
                <a:gd name="T26" fmla="*/ 36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8 h 45"/>
                <a:gd name="T42" fmla="*/ 3 w 45"/>
                <a:gd name="T43" fmla="*/ 35 h 45"/>
                <a:gd name="T44" fmla="*/ 0 w 45"/>
                <a:gd name="T45" fmla="*/ 32 h 45"/>
                <a:gd name="T46" fmla="*/ 0 w 45"/>
                <a:gd name="T47" fmla="*/ 29 h 45"/>
                <a:gd name="T48" fmla="*/ 0 w 45"/>
                <a:gd name="T49" fmla="*/ 22 h 45"/>
                <a:gd name="T50" fmla="*/ 0 w 45"/>
                <a:gd name="T51" fmla="*/ 19 h 45"/>
                <a:gd name="T52" fmla="*/ 0 w 45"/>
                <a:gd name="T53" fmla="*/ 16 h 45"/>
                <a:gd name="T54" fmla="*/ 3 w 45"/>
                <a:gd name="T55" fmla="*/ 9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6" y="3"/>
                  </a:lnTo>
                  <a:lnTo>
                    <a:pt x="39" y="6"/>
                  </a:lnTo>
                  <a:lnTo>
                    <a:pt x="39" y="9"/>
                  </a:lnTo>
                  <a:lnTo>
                    <a:pt x="42" y="16"/>
                  </a:lnTo>
                  <a:lnTo>
                    <a:pt x="42" y="19"/>
                  </a:lnTo>
                  <a:lnTo>
                    <a:pt x="45" y="22"/>
                  </a:lnTo>
                  <a:lnTo>
                    <a:pt x="42" y="29"/>
                  </a:lnTo>
                  <a:lnTo>
                    <a:pt x="42" y="32"/>
                  </a:lnTo>
                  <a:lnTo>
                    <a:pt x="39" y="35"/>
                  </a:lnTo>
                  <a:lnTo>
                    <a:pt x="39" y="38"/>
                  </a:lnTo>
                  <a:lnTo>
                    <a:pt x="36" y="42"/>
                  </a:lnTo>
                  <a:lnTo>
                    <a:pt x="29" y="42"/>
                  </a:lnTo>
                  <a:lnTo>
                    <a:pt x="26" y="45"/>
                  </a:lnTo>
                  <a:lnTo>
                    <a:pt x="23" y="45"/>
                  </a:lnTo>
                  <a:lnTo>
                    <a:pt x="16" y="45"/>
                  </a:lnTo>
                  <a:lnTo>
                    <a:pt x="13" y="42"/>
                  </a:lnTo>
                  <a:lnTo>
                    <a:pt x="10" y="42"/>
                  </a:lnTo>
                  <a:lnTo>
                    <a:pt x="7" y="38"/>
                  </a:lnTo>
                  <a:lnTo>
                    <a:pt x="3" y="35"/>
                  </a:lnTo>
                  <a:lnTo>
                    <a:pt x="0" y="32"/>
                  </a:lnTo>
                  <a:lnTo>
                    <a:pt x="0" y="29"/>
                  </a:lnTo>
                  <a:lnTo>
                    <a:pt x="0" y="22"/>
                  </a:lnTo>
                  <a:lnTo>
                    <a:pt x="0" y="19"/>
                  </a:lnTo>
                  <a:lnTo>
                    <a:pt x="0" y="16"/>
                  </a:lnTo>
                  <a:lnTo>
                    <a:pt x="3" y="9"/>
                  </a:lnTo>
                  <a:lnTo>
                    <a:pt x="7"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235" name="Freeform 667"/>
            <p:cNvSpPr>
              <a:spLocks/>
            </p:cNvSpPr>
            <p:nvPr/>
          </p:nvSpPr>
          <p:spPr bwMode="auto">
            <a:xfrm>
              <a:off x="1661" y="2292"/>
              <a:ext cx="62" cy="63"/>
            </a:xfrm>
            <a:custGeom>
              <a:avLst/>
              <a:gdLst>
                <a:gd name="T0" fmla="*/ 23 w 45"/>
                <a:gd name="T1" fmla="*/ 0 h 45"/>
                <a:gd name="T2" fmla="*/ 26 w 45"/>
                <a:gd name="T3" fmla="*/ 0 h 45"/>
                <a:gd name="T4" fmla="*/ 29 w 45"/>
                <a:gd name="T5" fmla="*/ 3 h 45"/>
                <a:gd name="T6" fmla="*/ 36 w 45"/>
                <a:gd name="T7" fmla="*/ 3 h 45"/>
                <a:gd name="T8" fmla="*/ 39 w 45"/>
                <a:gd name="T9" fmla="*/ 6 h 45"/>
                <a:gd name="T10" fmla="*/ 39 w 45"/>
                <a:gd name="T11" fmla="*/ 9 h 45"/>
                <a:gd name="T12" fmla="*/ 42 w 45"/>
                <a:gd name="T13" fmla="*/ 16 h 45"/>
                <a:gd name="T14" fmla="*/ 42 w 45"/>
                <a:gd name="T15" fmla="*/ 19 h 45"/>
                <a:gd name="T16" fmla="*/ 45 w 45"/>
                <a:gd name="T17" fmla="*/ 22 h 45"/>
                <a:gd name="T18" fmla="*/ 42 w 45"/>
                <a:gd name="T19" fmla="*/ 29 h 45"/>
                <a:gd name="T20" fmla="*/ 42 w 45"/>
                <a:gd name="T21" fmla="*/ 32 h 45"/>
                <a:gd name="T22" fmla="*/ 39 w 45"/>
                <a:gd name="T23" fmla="*/ 35 h 45"/>
                <a:gd name="T24" fmla="*/ 39 w 45"/>
                <a:gd name="T25" fmla="*/ 38 h 45"/>
                <a:gd name="T26" fmla="*/ 36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8 h 45"/>
                <a:gd name="T42" fmla="*/ 3 w 45"/>
                <a:gd name="T43" fmla="*/ 35 h 45"/>
                <a:gd name="T44" fmla="*/ 0 w 45"/>
                <a:gd name="T45" fmla="*/ 32 h 45"/>
                <a:gd name="T46" fmla="*/ 0 w 45"/>
                <a:gd name="T47" fmla="*/ 29 h 45"/>
                <a:gd name="T48" fmla="*/ 0 w 45"/>
                <a:gd name="T49" fmla="*/ 22 h 45"/>
                <a:gd name="T50" fmla="*/ 0 w 45"/>
                <a:gd name="T51" fmla="*/ 19 h 45"/>
                <a:gd name="T52" fmla="*/ 0 w 45"/>
                <a:gd name="T53" fmla="*/ 16 h 45"/>
                <a:gd name="T54" fmla="*/ 3 w 45"/>
                <a:gd name="T55" fmla="*/ 9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6" y="3"/>
                  </a:lnTo>
                  <a:lnTo>
                    <a:pt x="39" y="6"/>
                  </a:lnTo>
                  <a:lnTo>
                    <a:pt x="39" y="9"/>
                  </a:lnTo>
                  <a:lnTo>
                    <a:pt x="42" y="16"/>
                  </a:lnTo>
                  <a:lnTo>
                    <a:pt x="42" y="19"/>
                  </a:lnTo>
                  <a:lnTo>
                    <a:pt x="45" y="22"/>
                  </a:lnTo>
                  <a:lnTo>
                    <a:pt x="42" y="29"/>
                  </a:lnTo>
                  <a:lnTo>
                    <a:pt x="42" y="32"/>
                  </a:lnTo>
                  <a:lnTo>
                    <a:pt x="39" y="35"/>
                  </a:lnTo>
                  <a:lnTo>
                    <a:pt x="39" y="38"/>
                  </a:lnTo>
                  <a:lnTo>
                    <a:pt x="36" y="42"/>
                  </a:lnTo>
                  <a:lnTo>
                    <a:pt x="29" y="42"/>
                  </a:lnTo>
                  <a:lnTo>
                    <a:pt x="26" y="45"/>
                  </a:lnTo>
                  <a:lnTo>
                    <a:pt x="23" y="45"/>
                  </a:lnTo>
                  <a:lnTo>
                    <a:pt x="16" y="45"/>
                  </a:lnTo>
                  <a:lnTo>
                    <a:pt x="13" y="42"/>
                  </a:lnTo>
                  <a:lnTo>
                    <a:pt x="10" y="42"/>
                  </a:lnTo>
                  <a:lnTo>
                    <a:pt x="7" y="38"/>
                  </a:lnTo>
                  <a:lnTo>
                    <a:pt x="3" y="35"/>
                  </a:lnTo>
                  <a:lnTo>
                    <a:pt x="0" y="32"/>
                  </a:lnTo>
                  <a:lnTo>
                    <a:pt x="0" y="29"/>
                  </a:lnTo>
                  <a:lnTo>
                    <a:pt x="0" y="22"/>
                  </a:lnTo>
                  <a:lnTo>
                    <a:pt x="0" y="19"/>
                  </a:lnTo>
                  <a:lnTo>
                    <a:pt x="0" y="16"/>
                  </a:lnTo>
                  <a:lnTo>
                    <a:pt x="3" y="9"/>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236" name="Freeform 668"/>
            <p:cNvSpPr>
              <a:spLocks/>
            </p:cNvSpPr>
            <p:nvPr/>
          </p:nvSpPr>
          <p:spPr bwMode="auto">
            <a:xfrm>
              <a:off x="1688" y="2715"/>
              <a:ext cx="63" cy="63"/>
            </a:xfrm>
            <a:custGeom>
              <a:avLst/>
              <a:gdLst>
                <a:gd name="T0" fmla="*/ 23 w 46"/>
                <a:gd name="T1" fmla="*/ 0 h 45"/>
                <a:gd name="T2" fmla="*/ 26 w 46"/>
                <a:gd name="T3" fmla="*/ 3 h 45"/>
                <a:gd name="T4" fmla="*/ 29 w 46"/>
                <a:gd name="T5" fmla="*/ 3 h 45"/>
                <a:gd name="T6" fmla="*/ 36 w 46"/>
                <a:gd name="T7" fmla="*/ 7 h 45"/>
                <a:gd name="T8" fmla="*/ 39 w 46"/>
                <a:gd name="T9" fmla="*/ 7 h 45"/>
                <a:gd name="T10" fmla="*/ 39 w 46"/>
                <a:gd name="T11" fmla="*/ 10 h 45"/>
                <a:gd name="T12" fmla="*/ 42 w 46"/>
                <a:gd name="T13" fmla="*/ 16 h 45"/>
                <a:gd name="T14" fmla="*/ 42 w 46"/>
                <a:gd name="T15" fmla="*/ 19 h 45"/>
                <a:gd name="T16" fmla="*/ 46 w 46"/>
                <a:gd name="T17" fmla="*/ 23 h 45"/>
                <a:gd name="T18" fmla="*/ 42 w 46"/>
                <a:gd name="T19" fmla="*/ 29 h 45"/>
                <a:gd name="T20" fmla="*/ 42 w 46"/>
                <a:gd name="T21" fmla="*/ 32 h 45"/>
                <a:gd name="T22" fmla="*/ 39 w 46"/>
                <a:gd name="T23" fmla="*/ 36 h 45"/>
                <a:gd name="T24" fmla="*/ 39 w 46"/>
                <a:gd name="T25" fmla="*/ 39 h 45"/>
                <a:gd name="T26" fmla="*/ 36 w 46"/>
                <a:gd name="T27" fmla="*/ 42 h 45"/>
                <a:gd name="T28" fmla="*/ 29 w 46"/>
                <a:gd name="T29" fmla="*/ 45 h 45"/>
                <a:gd name="T30" fmla="*/ 26 w 46"/>
                <a:gd name="T31" fmla="*/ 45 h 45"/>
                <a:gd name="T32" fmla="*/ 23 w 46"/>
                <a:gd name="T33" fmla="*/ 45 h 45"/>
                <a:gd name="T34" fmla="*/ 17 w 46"/>
                <a:gd name="T35" fmla="*/ 45 h 45"/>
                <a:gd name="T36" fmla="*/ 13 w 46"/>
                <a:gd name="T37" fmla="*/ 45 h 45"/>
                <a:gd name="T38" fmla="*/ 10 w 46"/>
                <a:gd name="T39" fmla="*/ 42 h 45"/>
                <a:gd name="T40" fmla="*/ 7 w 46"/>
                <a:gd name="T41" fmla="*/ 39 h 45"/>
                <a:gd name="T42" fmla="*/ 4 w 46"/>
                <a:gd name="T43" fmla="*/ 36 h 45"/>
                <a:gd name="T44" fmla="*/ 0 w 46"/>
                <a:gd name="T45" fmla="*/ 32 h 45"/>
                <a:gd name="T46" fmla="*/ 0 w 46"/>
                <a:gd name="T47" fmla="*/ 29 h 45"/>
                <a:gd name="T48" fmla="*/ 0 w 46"/>
                <a:gd name="T49" fmla="*/ 23 h 45"/>
                <a:gd name="T50" fmla="*/ 0 w 46"/>
                <a:gd name="T51" fmla="*/ 19 h 45"/>
                <a:gd name="T52" fmla="*/ 0 w 46"/>
                <a:gd name="T53" fmla="*/ 16 h 45"/>
                <a:gd name="T54" fmla="*/ 4 w 46"/>
                <a:gd name="T55" fmla="*/ 10 h 45"/>
                <a:gd name="T56" fmla="*/ 7 w 46"/>
                <a:gd name="T57" fmla="*/ 7 h 45"/>
                <a:gd name="T58" fmla="*/ 10 w 46"/>
                <a:gd name="T59" fmla="*/ 7 h 45"/>
                <a:gd name="T60" fmla="*/ 13 w 46"/>
                <a:gd name="T61" fmla="*/ 3 h 45"/>
                <a:gd name="T62" fmla="*/ 17 w 46"/>
                <a:gd name="T63" fmla="*/ 3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3"/>
                  </a:lnTo>
                  <a:lnTo>
                    <a:pt x="29" y="3"/>
                  </a:lnTo>
                  <a:lnTo>
                    <a:pt x="36" y="7"/>
                  </a:lnTo>
                  <a:lnTo>
                    <a:pt x="39" y="7"/>
                  </a:lnTo>
                  <a:lnTo>
                    <a:pt x="39" y="10"/>
                  </a:lnTo>
                  <a:lnTo>
                    <a:pt x="42" y="16"/>
                  </a:lnTo>
                  <a:lnTo>
                    <a:pt x="42" y="19"/>
                  </a:lnTo>
                  <a:lnTo>
                    <a:pt x="46" y="23"/>
                  </a:lnTo>
                  <a:lnTo>
                    <a:pt x="42" y="29"/>
                  </a:lnTo>
                  <a:lnTo>
                    <a:pt x="42" y="32"/>
                  </a:lnTo>
                  <a:lnTo>
                    <a:pt x="39" y="36"/>
                  </a:lnTo>
                  <a:lnTo>
                    <a:pt x="39" y="39"/>
                  </a:lnTo>
                  <a:lnTo>
                    <a:pt x="36" y="42"/>
                  </a:lnTo>
                  <a:lnTo>
                    <a:pt x="29" y="45"/>
                  </a:lnTo>
                  <a:lnTo>
                    <a:pt x="26" y="45"/>
                  </a:lnTo>
                  <a:lnTo>
                    <a:pt x="23" y="45"/>
                  </a:lnTo>
                  <a:lnTo>
                    <a:pt x="17" y="45"/>
                  </a:lnTo>
                  <a:lnTo>
                    <a:pt x="13" y="45"/>
                  </a:lnTo>
                  <a:lnTo>
                    <a:pt x="10" y="42"/>
                  </a:lnTo>
                  <a:lnTo>
                    <a:pt x="7" y="39"/>
                  </a:lnTo>
                  <a:lnTo>
                    <a:pt x="4" y="36"/>
                  </a:lnTo>
                  <a:lnTo>
                    <a:pt x="0" y="32"/>
                  </a:lnTo>
                  <a:lnTo>
                    <a:pt x="0" y="29"/>
                  </a:lnTo>
                  <a:lnTo>
                    <a:pt x="0" y="23"/>
                  </a:lnTo>
                  <a:lnTo>
                    <a:pt x="0" y="19"/>
                  </a:lnTo>
                  <a:lnTo>
                    <a:pt x="0" y="16"/>
                  </a:lnTo>
                  <a:lnTo>
                    <a:pt x="4" y="10"/>
                  </a:lnTo>
                  <a:lnTo>
                    <a:pt x="7" y="7"/>
                  </a:lnTo>
                  <a:lnTo>
                    <a:pt x="10" y="7"/>
                  </a:lnTo>
                  <a:lnTo>
                    <a:pt x="13" y="3"/>
                  </a:lnTo>
                  <a:lnTo>
                    <a:pt x="17" y="3"/>
                  </a:lnTo>
                  <a:lnTo>
                    <a:pt x="23" y="0"/>
                  </a:lnTo>
                  <a:close/>
                </a:path>
              </a:pathLst>
            </a:custGeom>
            <a:solidFill>
              <a:srgbClr val="FF0000"/>
            </a:solidFill>
            <a:ln w="9525">
              <a:noFill/>
              <a:round/>
              <a:headEnd/>
              <a:tailEnd/>
            </a:ln>
          </p:spPr>
          <p:txBody>
            <a:bodyPr/>
            <a:lstStyle/>
            <a:p>
              <a:endParaRPr lang="en-US"/>
            </a:p>
          </p:txBody>
        </p:sp>
        <p:sp>
          <p:nvSpPr>
            <p:cNvPr id="32237" name="Freeform 669"/>
            <p:cNvSpPr>
              <a:spLocks/>
            </p:cNvSpPr>
            <p:nvPr/>
          </p:nvSpPr>
          <p:spPr bwMode="auto">
            <a:xfrm>
              <a:off x="1688" y="2715"/>
              <a:ext cx="63" cy="63"/>
            </a:xfrm>
            <a:custGeom>
              <a:avLst/>
              <a:gdLst>
                <a:gd name="T0" fmla="*/ 23 w 46"/>
                <a:gd name="T1" fmla="*/ 0 h 45"/>
                <a:gd name="T2" fmla="*/ 26 w 46"/>
                <a:gd name="T3" fmla="*/ 3 h 45"/>
                <a:gd name="T4" fmla="*/ 29 w 46"/>
                <a:gd name="T5" fmla="*/ 3 h 45"/>
                <a:gd name="T6" fmla="*/ 36 w 46"/>
                <a:gd name="T7" fmla="*/ 7 h 45"/>
                <a:gd name="T8" fmla="*/ 39 w 46"/>
                <a:gd name="T9" fmla="*/ 7 h 45"/>
                <a:gd name="T10" fmla="*/ 39 w 46"/>
                <a:gd name="T11" fmla="*/ 10 h 45"/>
                <a:gd name="T12" fmla="*/ 42 w 46"/>
                <a:gd name="T13" fmla="*/ 16 h 45"/>
                <a:gd name="T14" fmla="*/ 42 w 46"/>
                <a:gd name="T15" fmla="*/ 19 h 45"/>
                <a:gd name="T16" fmla="*/ 46 w 46"/>
                <a:gd name="T17" fmla="*/ 23 h 45"/>
                <a:gd name="T18" fmla="*/ 42 w 46"/>
                <a:gd name="T19" fmla="*/ 29 h 45"/>
                <a:gd name="T20" fmla="*/ 42 w 46"/>
                <a:gd name="T21" fmla="*/ 32 h 45"/>
                <a:gd name="T22" fmla="*/ 39 w 46"/>
                <a:gd name="T23" fmla="*/ 36 h 45"/>
                <a:gd name="T24" fmla="*/ 39 w 46"/>
                <a:gd name="T25" fmla="*/ 39 h 45"/>
                <a:gd name="T26" fmla="*/ 36 w 46"/>
                <a:gd name="T27" fmla="*/ 42 h 45"/>
                <a:gd name="T28" fmla="*/ 29 w 46"/>
                <a:gd name="T29" fmla="*/ 45 h 45"/>
                <a:gd name="T30" fmla="*/ 26 w 46"/>
                <a:gd name="T31" fmla="*/ 45 h 45"/>
                <a:gd name="T32" fmla="*/ 23 w 46"/>
                <a:gd name="T33" fmla="*/ 45 h 45"/>
                <a:gd name="T34" fmla="*/ 17 w 46"/>
                <a:gd name="T35" fmla="*/ 45 h 45"/>
                <a:gd name="T36" fmla="*/ 13 w 46"/>
                <a:gd name="T37" fmla="*/ 45 h 45"/>
                <a:gd name="T38" fmla="*/ 10 w 46"/>
                <a:gd name="T39" fmla="*/ 42 h 45"/>
                <a:gd name="T40" fmla="*/ 7 w 46"/>
                <a:gd name="T41" fmla="*/ 39 h 45"/>
                <a:gd name="T42" fmla="*/ 4 w 46"/>
                <a:gd name="T43" fmla="*/ 36 h 45"/>
                <a:gd name="T44" fmla="*/ 0 w 46"/>
                <a:gd name="T45" fmla="*/ 32 h 45"/>
                <a:gd name="T46" fmla="*/ 0 w 46"/>
                <a:gd name="T47" fmla="*/ 29 h 45"/>
                <a:gd name="T48" fmla="*/ 0 w 46"/>
                <a:gd name="T49" fmla="*/ 23 h 45"/>
                <a:gd name="T50" fmla="*/ 0 w 46"/>
                <a:gd name="T51" fmla="*/ 19 h 45"/>
                <a:gd name="T52" fmla="*/ 0 w 46"/>
                <a:gd name="T53" fmla="*/ 16 h 45"/>
                <a:gd name="T54" fmla="*/ 4 w 46"/>
                <a:gd name="T55" fmla="*/ 10 h 45"/>
                <a:gd name="T56" fmla="*/ 7 w 46"/>
                <a:gd name="T57" fmla="*/ 7 h 45"/>
                <a:gd name="T58" fmla="*/ 10 w 46"/>
                <a:gd name="T59" fmla="*/ 7 h 45"/>
                <a:gd name="T60" fmla="*/ 13 w 46"/>
                <a:gd name="T61" fmla="*/ 3 h 45"/>
                <a:gd name="T62" fmla="*/ 17 w 46"/>
                <a:gd name="T63" fmla="*/ 3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3"/>
                  </a:lnTo>
                  <a:lnTo>
                    <a:pt x="29" y="3"/>
                  </a:lnTo>
                  <a:lnTo>
                    <a:pt x="36" y="7"/>
                  </a:lnTo>
                  <a:lnTo>
                    <a:pt x="39" y="7"/>
                  </a:lnTo>
                  <a:lnTo>
                    <a:pt x="39" y="10"/>
                  </a:lnTo>
                  <a:lnTo>
                    <a:pt x="42" y="16"/>
                  </a:lnTo>
                  <a:lnTo>
                    <a:pt x="42" y="19"/>
                  </a:lnTo>
                  <a:lnTo>
                    <a:pt x="46" y="23"/>
                  </a:lnTo>
                  <a:lnTo>
                    <a:pt x="42" y="29"/>
                  </a:lnTo>
                  <a:lnTo>
                    <a:pt x="42" y="32"/>
                  </a:lnTo>
                  <a:lnTo>
                    <a:pt x="39" y="36"/>
                  </a:lnTo>
                  <a:lnTo>
                    <a:pt x="39" y="39"/>
                  </a:lnTo>
                  <a:lnTo>
                    <a:pt x="36" y="42"/>
                  </a:lnTo>
                  <a:lnTo>
                    <a:pt x="29" y="45"/>
                  </a:lnTo>
                  <a:lnTo>
                    <a:pt x="26" y="45"/>
                  </a:lnTo>
                  <a:lnTo>
                    <a:pt x="23" y="45"/>
                  </a:lnTo>
                  <a:lnTo>
                    <a:pt x="17" y="45"/>
                  </a:lnTo>
                  <a:lnTo>
                    <a:pt x="13" y="45"/>
                  </a:lnTo>
                  <a:lnTo>
                    <a:pt x="10" y="42"/>
                  </a:lnTo>
                  <a:lnTo>
                    <a:pt x="7" y="39"/>
                  </a:lnTo>
                  <a:lnTo>
                    <a:pt x="4" y="36"/>
                  </a:lnTo>
                  <a:lnTo>
                    <a:pt x="0" y="32"/>
                  </a:lnTo>
                  <a:lnTo>
                    <a:pt x="0" y="29"/>
                  </a:lnTo>
                  <a:lnTo>
                    <a:pt x="0" y="23"/>
                  </a:lnTo>
                  <a:lnTo>
                    <a:pt x="0" y="19"/>
                  </a:lnTo>
                  <a:lnTo>
                    <a:pt x="0" y="16"/>
                  </a:lnTo>
                  <a:lnTo>
                    <a:pt x="4" y="10"/>
                  </a:lnTo>
                  <a:lnTo>
                    <a:pt x="7" y="7"/>
                  </a:lnTo>
                  <a:lnTo>
                    <a:pt x="10" y="7"/>
                  </a:lnTo>
                  <a:lnTo>
                    <a:pt x="13" y="3"/>
                  </a:lnTo>
                  <a:lnTo>
                    <a:pt x="17" y="3"/>
                  </a:lnTo>
                  <a:lnTo>
                    <a:pt x="23" y="0"/>
                  </a:lnTo>
                </a:path>
              </a:pathLst>
            </a:custGeom>
            <a:noFill/>
            <a:ln w="0">
              <a:solidFill>
                <a:srgbClr val="000000"/>
              </a:solidFill>
              <a:round/>
              <a:headEnd/>
              <a:tailEnd/>
            </a:ln>
          </p:spPr>
          <p:txBody>
            <a:bodyPr/>
            <a:lstStyle/>
            <a:p>
              <a:endParaRPr lang="en-US"/>
            </a:p>
          </p:txBody>
        </p:sp>
        <p:sp>
          <p:nvSpPr>
            <p:cNvPr id="32238" name="Freeform 670"/>
            <p:cNvSpPr>
              <a:spLocks/>
            </p:cNvSpPr>
            <p:nvPr/>
          </p:nvSpPr>
          <p:spPr bwMode="auto">
            <a:xfrm>
              <a:off x="1666" y="2756"/>
              <a:ext cx="62" cy="63"/>
            </a:xfrm>
            <a:custGeom>
              <a:avLst/>
              <a:gdLst>
                <a:gd name="T0" fmla="*/ 23 w 45"/>
                <a:gd name="T1" fmla="*/ 0 h 45"/>
                <a:gd name="T2" fmla="*/ 29 w 45"/>
                <a:gd name="T3" fmla="*/ 0 h 45"/>
                <a:gd name="T4" fmla="*/ 33 w 45"/>
                <a:gd name="T5" fmla="*/ 3 h 45"/>
                <a:gd name="T6" fmla="*/ 36 w 45"/>
                <a:gd name="T7" fmla="*/ 3 h 45"/>
                <a:gd name="T8" fmla="*/ 39 w 45"/>
                <a:gd name="T9" fmla="*/ 7 h 45"/>
                <a:gd name="T10" fmla="*/ 42 w 45"/>
                <a:gd name="T11" fmla="*/ 10 h 45"/>
                <a:gd name="T12" fmla="*/ 45 w 45"/>
                <a:gd name="T13" fmla="*/ 13 h 45"/>
                <a:gd name="T14" fmla="*/ 45 w 45"/>
                <a:gd name="T15" fmla="*/ 16 h 45"/>
                <a:gd name="T16" fmla="*/ 45 w 45"/>
                <a:gd name="T17" fmla="*/ 23 h 45"/>
                <a:gd name="T18" fmla="*/ 45 w 45"/>
                <a:gd name="T19" fmla="*/ 26 h 45"/>
                <a:gd name="T20" fmla="*/ 45 w 45"/>
                <a:gd name="T21" fmla="*/ 32 h 45"/>
                <a:gd name="T22" fmla="*/ 42 w 45"/>
                <a:gd name="T23" fmla="*/ 35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6 w 45"/>
                <a:gd name="T37" fmla="*/ 42 h 45"/>
                <a:gd name="T38" fmla="*/ 10 w 45"/>
                <a:gd name="T39" fmla="*/ 42 h 45"/>
                <a:gd name="T40" fmla="*/ 7 w 45"/>
                <a:gd name="T41" fmla="*/ 39 h 45"/>
                <a:gd name="T42" fmla="*/ 7 w 45"/>
                <a:gd name="T43" fmla="*/ 35 h 45"/>
                <a:gd name="T44" fmla="*/ 4 w 45"/>
                <a:gd name="T45" fmla="*/ 32 h 45"/>
                <a:gd name="T46" fmla="*/ 0 w 45"/>
                <a:gd name="T47" fmla="*/ 26 h 45"/>
                <a:gd name="T48" fmla="*/ 0 w 45"/>
                <a:gd name="T49" fmla="*/ 23 h 45"/>
                <a:gd name="T50" fmla="*/ 0 w 45"/>
                <a:gd name="T51" fmla="*/ 16 h 45"/>
                <a:gd name="T52" fmla="*/ 4 w 45"/>
                <a:gd name="T53" fmla="*/ 13 h 45"/>
                <a:gd name="T54" fmla="*/ 7 w 45"/>
                <a:gd name="T55" fmla="*/ 10 h 45"/>
                <a:gd name="T56" fmla="*/ 7 w 45"/>
                <a:gd name="T57" fmla="*/ 7 h 45"/>
                <a:gd name="T58" fmla="*/ 10 w 45"/>
                <a:gd name="T59" fmla="*/ 3 h 45"/>
                <a:gd name="T60" fmla="*/ 16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3"/>
                  </a:lnTo>
                  <a:lnTo>
                    <a:pt x="36" y="3"/>
                  </a:lnTo>
                  <a:lnTo>
                    <a:pt x="39" y="7"/>
                  </a:lnTo>
                  <a:lnTo>
                    <a:pt x="42" y="10"/>
                  </a:lnTo>
                  <a:lnTo>
                    <a:pt x="45" y="13"/>
                  </a:lnTo>
                  <a:lnTo>
                    <a:pt x="45" y="16"/>
                  </a:lnTo>
                  <a:lnTo>
                    <a:pt x="45" y="23"/>
                  </a:lnTo>
                  <a:lnTo>
                    <a:pt x="45" y="26"/>
                  </a:lnTo>
                  <a:lnTo>
                    <a:pt x="45" y="32"/>
                  </a:lnTo>
                  <a:lnTo>
                    <a:pt x="42" y="35"/>
                  </a:lnTo>
                  <a:lnTo>
                    <a:pt x="39" y="39"/>
                  </a:lnTo>
                  <a:lnTo>
                    <a:pt x="36" y="42"/>
                  </a:lnTo>
                  <a:lnTo>
                    <a:pt x="33" y="42"/>
                  </a:lnTo>
                  <a:lnTo>
                    <a:pt x="29" y="45"/>
                  </a:lnTo>
                  <a:lnTo>
                    <a:pt x="23" y="45"/>
                  </a:lnTo>
                  <a:lnTo>
                    <a:pt x="20" y="45"/>
                  </a:lnTo>
                  <a:lnTo>
                    <a:pt x="16" y="42"/>
                  </a:lnTo>
                  <a:lnTo>
                    <a:pt x="10" y="42"/>
                  </a:lnTo>
                  <a:lnTo>
                    <a:pt x="7" y="39"/>
                  </a:lnTo>
                  <a:lnTo>
                    <a:pt x="7" y="35"/>
                  </a:lnTo>
                  <a:lnTo>
                    <a:pt x="4" y="32"/>
                  </a:lnTo>
                  <a:lnTo>
                    <a:pt x="0" y="26"/>
                  </a:lnTo>
                  <a:lnTo>
                    <a:pt x="0" y="23"/>
                  </a:lnTo>
                  <a:lnTo>
                    <a:pt x="0" y="16"/>
                  </a:lnTo>
                  <a:lnTo>
                    <a:pt x="4" y="13"/>
                  </a:lnTo>
                  <a:lnTo>
                    <a:pt x="7" y="10"/>
                  </a:lnTo>
                  <a:lnTo>
                    <a:pt x="7" y="7"/>
                  </a:lnTo>
                  <a:lnTo>
                    <a:pt x="10" y="3"/>
                  </a:lnTo>
                  <a:lnTo>
                    <a:pt x="16" y="3"/>
                  </a:lnTo>
                  <a:lnTo>
                    <a:pt x="20" y="0"/>
                  </a:lnTo>
                  <a:lnTo>
                    <a:pt x="23" y="0"/>
                  </a:lnTo>
                  <a:close/>
                </a:path>
              </a:pathLst>
            </a:custGeom>
            <a:solidFill>
              <a:srgbClr val="FF0000"/>
            </a:solidFill>
            <a:ln w="9525">
              <a:noFill/>
              <a:round/>
              <a:headEnd/>
              <a:tailEnd/>
            </a:ln>
          </p:spPr>
          <p:txBody>
            <a:bodyPr/>
            <a:lstStyle/>
            <a:p>
              <a:endParaRPr lang="en-US"/>
            </a:p>
          </p:txBody>
        </p:sp>
        <p:sp>
          <p:nvSpPr>
            <p:cNvPr id="32239" name="Freeform 671"/>
            <p:cNvSpPr>
              <a:spLocks/>
            </p:cNvSpPr>
            <p:nvPr/>
          </p:nvSpPr>
          <p:spPr bwMode="auto">
            <a:xfrm>
              <a:off x="1666" y="2756"/>
              <a:ext cx="62" cy="63"/>
            </a:xfrm>
            <a:custGeom>
              <a:avLst/>
              <a:gdLst>
                <a:gd name="T0" fmla="*/ 23 w 45"/>
                <a:gd name="T1" fmla="*/ 0 h 45"/>
                <a:gd name="T2" fmla="*/ 29 w 45"/>
                <a:gd name="T3" fmla="*/ 0 h 45"/>
                <a:gd name="T4" fmla="*/ 33 w 45"/>
                <a:gd name="T5" fmla="*/ 3 h 45"/>
                <a:gd name="T6" fmla="*/ 36 w 45"/>
                <a:gd name="T7" fmla="*/ 3 h 45"/>
                <a:gd name="T8" fmla="*/ 39 w 45"/>
                <a:gd name="T9" fmla="*/ 7 h 45"/>
                <a:gd name="T10" fmla="*/ 42 w 45"/>
                <a:gd name="T11" fmla="*/ 10 h 45"/>
                <a:gd name="T12" fmla="*/ 45 w 45"/>
                <a:gd name="T13" fmla="*/ 13 h 45"/>
                <a:gd name="T14" fmla="*/ 45 w 45"/>
                <a:gd name="T15" fmla="*/ 16 h 45"/>
                <a:gd name="T16" fmla="*/ 45 w 45"/>
                <a:gd name="T17" fmla="*/ 23 h 45"/>
                <a:gd name="T18" fmla="*/ 45 w 45"/>
                <a:gd name="T19" fmla="*/ 26 h 45"/>
                <a:gd name="T20" fmla="*/ 45 w 45"/>
                <a:gd name="T21" fmla="*/ 32 h 45"/>
                <a:gd name="T22" fmla="*/ 42 w 45"/>
                <a:gd name="T23" fmla="*/ 35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6 w 45"/>
                <a:gd name="T37" fmla="*/ 42 h 45"/>
                <a:gd name="T38" fmla="*/ 10 w 45"/>
                <a:gd name="T39" fmla="*/ 42 h 45"/>
                <a:gd name="T40" fmla="*/ 7 w 45"/>
                <a:gd name="T41" fmla="*/ 39 h 45"/>
                <a:gd name="T42" fmla="*/ 7 w 45"/>
                <a:gd name="T43" fmla="*/ 35 h 45"/>
                <a:gd name="T44" fmla="*/ 4 w 45"/>
                <a:gd name="T45" fmla="*/ 32 h 45"/>
                <a:gd name="T46" fmla="*/ 0 w 45"/>
                <a:gd name="T47" fmla="*/ 26 h 45"/>
                <a:gd name="T48" fmla="*/ 0 w 45"/>
                <a:gd name="T49" fmla="*/ 23 h 45"/>
                <a:gd name="T50" fmla="*/ 0 w 45"/>
                <a:gd name="T51" fmla="*/ 16 h 45"/>
                <a:gd name="T52" fmla="*/ 4 w 45"/>
                <a:gd name="T53" fmla="*/ 13 h 45"/>
                <a:gd name="T54" fmla="*/ 7 w 45"/>
                <a:gd name="T55" fmla="*/ 10 h 45"/>
                <a:gd name="T56" fmla="*/ 7 w 45"/>
                <a:gd name="T57" fmla="*/ 7 h 45"/>
                <a:gd name="T58" fmla="*/ 10 w 45"/>
                <a:gd name="T59" fmla="*/ 3 h 45"/>
                <a:gd name="T60" fmla="*/ 16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3"/>
                  </a:lnTo>
                  <a:lnTo>
                    <a:pt x="36" y="3"/>
                  </a:lnTo>
                  <a:lnTo>
                    <a:pt x="39" y="7"/>
                  </a:lnTo>
                  <a:lnTo>
                    <a:pt x="42" y="10"/>
                  </a:lnTo>
                  <a:lnTo>
                    <a:pt x="45" y="13"/>
                  </a:lnTo>
                  <a:lnTo>
                    <a:pt x="45" y="16"/>
                  </a:lnTo>
                  <a:lnTo>
                    <a:pt x="45" y="23"/>
                  </a:lnTo>
                  <a:lnTo>
                    <a:pt x="45" y="26"/>
                  </a:lnTo>
                  <a:lnTo>
                    <a:pt x="45" y="32"/>
                  </a:lnTo>
                  <a:lnTo>
                    <a:pt x="42" y="35"/>
                  </a:lnTo>
                  <a:lnTo>
                    <a:pt x="39" y="39"/>
                  </a:lnTo>
                  <a:lnTo>
                    <a:pt x="36" y="42"/>
                  </a:lnTo>
                  <a:lnTo>
                    <a:pt x="33" y="42"/>
                  </a:lnTo>
                  <a:lnTo>
                    <a:pt x="29" y="45"/>
                  </a:lnTo>
                  <a:lnTo>
                    <a:pt x="23" y="45"/>
                  </a:lnTo>
                  <a:lnTo>
                    <a:pt x="20" y="45"/>
                  </a:lnTo>
                  <a:lnTo>
                    <a:pt x="16" y="42"/>
                  </a:lnTo>
                  <a:lnTo>
                    <a:pt x="10" y="42"/>
                  </a:lnTo>
                  <a:lnTo>
                    <a:pt x="7" y="39"/>
                  </a:lnTo>
                  <a:lnTo>
                    <a:pt x="7" y="35"/>
                  </a:lnTo>
                  <a:lnTo>
                    <a:pt x="4" y="32"/>
                  </a:lnTo>
                  <a:lnTo>
                    <a:pt x="0" y="26"/>
                  </a:lnTo>
                  <a:lnTo>
                    <a:pt x="0" y="23"/>
                  </a:lnTo>
                  <a:lnTo>
                    <a:pt x="0" y="16"/>
                  </a:lnTo>
                  <a:lnTo>
                    <a:pt x="4" y="13"/>
                  </a:lnTo>
                  <a:lnTo>
                    <a:pt x="7" y="10"/>
                  </a:lnTo>
                  <a:lnTo>
                    <a:pt x="7" y="7"/>
                  </a:lnTo>
                  <a:lnTo>
                    <a:pt x="10" y="3"/>
                  </a:lnTo>
                  <a:lnTo>
                    <a:pt x="16" y="3"/>
                  </a:lnTo>
                  <a:lnTo>
                    <a:pt x="20" y="0"/>
                  </a:lnTo>
                  <a:lnTo>
                    <a:pt x="23" y="0"/>
                  </a:lnTo>
                </a:path>
              </a:pathLst>
            </a:custGeom>
            <a:noFill/>
            <a:ln w="0">
              <a:solidFill>
                <a:srgbClr val="000000"/>
              </a:solidFill>
              <a:round/>
              <a:headEnd/>
              <a:tailEnd/>
            </a:ln>
          </p:spPr>
          <p:txBody>
            <a:bodyPr/>
            <a:lstStyle/>
            <a:p>
              <a:endParaRPr lang="en-US"/>
            </a:p>
          </p:txBody>
        </p:sp>
        <p:sp>
          <p:nvSpPr>
            <p:cNvPr id="32240" name="Freeform 672"/>
            <p:cNvSpPr>
              <a:spLocks/>
            </p:cNvSpPr>
            <p:nvPr/>
          </p:nvSpPr>
          <p:spPr bwMode="auto">
            <a:xfrm>
              <a:off x="1560" y="2467"/>
              <a:ext cx="57" cy="63"/>
            </a:xfrm>
            <a:custGeom>
              <a:avLst/>
              <a:gdLst>
                <a:gd name="T0" fmla="*/ 23 w 42"/>
                <a:gd name="T1" fmla="*/ 0 h 45"/>
                <a:gd name="T2" fmla="*/ 26 w 42"/>
                <a:gd name="T3" fmla="*/ 0 h 45"/>
                <a:gd name="T4" fmla="*/ 29 w 42"/>
                <a:gd name="T5" fmla="*/ 3 h 45"/>
                <a:gd name="T6" fmla="*/ 32 w 42"/>
                <a:gd name="T7" fmla="*/ 3 h 45"/>
                <a:gd name="T8" fmla="*/ 36 w 42"/>
                <a:gd name="T9" fmla="*/ 7 h 45"/>
                <a:gd name="T10" fmla="*/ 39 w 42"/>
                <a:gd name="T11" fmla="*/ 10 h 45"/>
                <a:gd name="T12" fmla="*/ 42 w 42"/>
                <a:gd name="T13" fmla="*/ 13 h 45"/>
                <a:gd name="T14" fmla="*/ 42 w 42"/>
                <a:gd name="T15" fmla="*/ 16 h 45"/>
                <a:gd name="T16" fmla="*/ 42 w 42"/>
                <a:gd name="T17" fmla="*/ 23 h 45"/>
                <a:gd name="T18" fmla="*/ 42 w 42"/>
                <a:gd name="T19" fmla="*/ 26 h 45"/>
                <a:gd name="T20" fmla="*/ 42 w 42"/>
                <a:gd name="T21" fmla="*/ 32 h 45"/>
                <a:gd name="T22" fmla="*/ 39 w 42"/>
                <a:gd name="T23" fmla="*/ 36 h 45"/>
                <a:gd name="T24" fmla="*/ 36 w 42"/>
                <a:gd name="T25" fmla="*/ 39 h 45"/>
                <a:gd name="T26" fmla="*/ 32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9 h 45"/>
                <a:gd name="T42" fmla="*/ 3 w 42"/>
                <a:gd name="T43" fmla="*/ 36 h 45"/>
                <a:gd name="T44" fmla="*/ 0 w 42"/>
                <a:gd name="T45" fmla="*/ 32 h 45"/>
                <a:gd name="T46" fmla="*/ 0 w 42"/>
                <a:gd name="T47" fmla="*/ 26 h 45"/>
                <a:gd name="T48" fmla="*/ 0 w 42"/>
                <a:gd name="T49" fmla="*/ 23 h 45"/>
                <a:gd name="T50" fmla="*/ 0 w 42"/>
                <a:gd name="T51" fmla="*/ 16 h 45"/>
                <a:gd name="T52" fmla="*/ 0 w 42"/>
                <a:gd name="T53" fmla="*/ 13 h 45"/>
                <a:gd name="T54" fmla="*/ 3 w 42"/>
                <a:gd name="T55" fmla="*/ 10 h 45"/>
                <a:gd name="T56" fmla="*/ 7 w 42"/>
                <a:gd name="T57" fmla="*/ 7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2" y="3"/>
                  </a:lnTo>
                  <a:lnTo>
                    <a:pt x="36" y="7"/>
                  </a:lnTo>
                  <a:lnTo>
                    <a:pt x="39" y="10"/>
                  </a:lnTo>
                  <a:lnTo>
                    <a:pt x="42" y="13"/>
                  </a:lnTo>
                  <a:lnTo>
                    <a:pt x="42" y="16"/>
                  </a:lnTo>
                  <a:lnTo>
                    <a:pt x="42" y="23"/>
                  </a:lnTo>
                  <a:lnTo>
                    <a:pt x="42" y="26"/>
                  </a:lnTo>
                  <a:lnTo>
                    <a:pt x="42" y="32"/>
                  </a:lnTo>
                  <a:lnTo>
                    <a:pt x="39" y="36"/>
                  </a:lnTo>
                  <a:lnTo>
                    <a:pt x="36" y="39"/>
                  </a:lnTo>
                  <a:lnTo>
                    <a:pt x="32" y="42"/>
                  </a:lnTo>
                  <a:lnTo>
                    <a:pt x="29" y="42"/>
                  </a:lnTo>
                  <a:lnTo>
                    <a:pt x="26" y="45"/>
                  </a:lnTo>
                  <a:lnTo>
                    <a:pt x="23" y="45"/>
                  </a:lnTo>
                  <a:lnTo>
                    <a:pt x="16" y="45"/>
                  </a:lnTo>
                  <a:lnTo>
                    <a:pt x="13" y="42"/>
                  </a:lnTo>
                  <a:lnTo>
                    <a:pt x="10" y="42"/>
                  </a:lnTo>
                  <a:lnTo>
                    <a:pt x="7" y="39"/>
                  </a:lnTo>
                  <a:lnTo>
                    <a:pt x="3" y="36"/>
                  </a:lnTo>
                  <a:lnTo>
                    <a:pt x="0" y="32"/>
                  </a:lnTo>
                  <a:lnTo>
                    <a:pt x="0" y="26"/>
                  </a:lnTo>
                  <a:lnTo>
                    <a:pt x="0" y="23"/>
                  </a:lnTo>
                  <a:lnTo>
                    <a:pt x="0" y="16"/>
                  </a:lnTo>
                  <a:lnTo>
                    <a:pt x="0" y="13"/>
                  </a:lnTo>
                  <a:lnTo>
                    <a:pt x="3" y="10"/>
                  </a:lnTo>
                  <a:lnTo>
                    <a:pt x="7" y="7"/>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241" name="Freeform 673"/>
            <p:cNvSpPr>
              <a:spLocks/>
            </p:cNvSpPr>
            <p:nvPr/>
          </p:nvSpPr>
          <p:spPr bwMode="auto">
            <a:xfrm>
              <a:off x="1560" y="2467"/>
              <a:ext cx="57" cy="63"/>
            </a:xfrm>
            <a:custGeom>
              <a:avLst/>
              <a:gdLst>
                <a:gd name="T0" fmla="*/ 23 w 42"/>
                <a:gd name="T1" fmla="*/ 0 h 45"/>
                <a:gd name="T2" fmla="*/ 26 w 42"/>
                <a:gd name="T3" fmla="*/ 0 h 45"/>
                <a:gd name="T4" fmla="*/ 29 w 42"/>
                <a:gd name="T5" fmla="*/ 3 h 45"/>
                <a:gd name="T6" fmla="*/ 32 w 42"/>
                <a:gd name="T7" fmla="*/ 3 h 45"/>
                <a:gd name="T8" fmla="*/ 36 w 42"/>
                <a:gd name="T9" fmla="*/ 7 h 45"/>
                <a:gd name="T10" fmla="*/ 39 w 42"/>
                <a:gd name="T11" fmla="*/ 10 h 45"/>
                <a:gd name="T12" fmla="*/ 42 w 42"/>
                <a:gd name="T13" fmla="*/ 13 h 45"/>
                <a:gd name="T14" fmla="*/ 42 w 42"/>
                <a:gd name="T15" fmla="*/ 16 h 45"/>
                <a:gd name="T16" fmla="*/ 42 w 42"/>
                <a:gd name="T17" fmla="*/ 23 h 45"/>
                <a:gd name="T18" fmla="*/ 42 w 42"/>
                <a:gd name="T19" fmla="*/ 26 h 45"/>
                <a:gd name="T20" fmla="*/ 42 w 42"/>
                <a:gd name="T21" fmla="*/ 32 h 45"/>
                <a:gd name="T22" fmla="*/ 39 w 42"/>
                <a:gd name="T23" fmla="*/ 36 h 45"/>
                <a:gd name="T24" fmla="*/ 36 w 42"/>
                <a:gd name="T25" fmla="*/ 39 h 45"/>
                <a:gd name="T26" fmla="*/ 32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9 h 45"/>
                <a:gd name="T42" fmla="*/ 3 w 42"/>
                <a:gd name="T43" fmla="*/ 36 h 45"/>
                <a:gd name="T44" fmla="*/ 0 w 42"/>
                <a:gd name="T45" fmla="*/ 32 h 45"/>
                <a:gd name="T46" fmla="*/ 0 w 42"/>
                <a:gd name="T47" fmla="*/ 26 h 45"/>
                <a:gd name="T48" fmla="*/ 0 w 42"/>
                <a:gd name="T49" fmla="*/ 23 h 45"/>
                <a:gd name="T50" fmla="*/ 0 w 42"/>
                <a:gd name="T51" fmla="*/ 16 h 45"/>
                <a:gd name="T52" fmla="*/ 0 w 42"/>
                <a:gd name="T53" fmla="*/ 13 h 45"/>
                <a:gd name="T54" fmla="*/ 3 w 42"/>
                <a:gd name="T55" fmla="*/ 10 h 45"/>
                <a:gd name="T56" fmla="*/ 7 w 42"/>
                <a:gd name="T57" fmla="*/ 7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2" y="3"/>
                  </a:lnTo>
                  <a:lnTo>
                    <a:pt x="36" y="7"/>
                  </a:lnTo>
                  <a:lnTo>
                    <a:pt x="39" y="10"/>
                  </a:lnTo>
                  <a:lnTo>
                    <a:pt x="42" y="13"/>
                  </a:lnTo>
                  <a:lnTo>
                    <a:pt x="42" y="16"/>
                  </a:lnTo>
                  <a:lnTo>
                    <a:pt x="42" y="23"/>
                  </a:lnTo>
                  <a:lnTo>
                    <a:pt x="42" y="26"/>
                  </a:lnTo>
                  <a:lnTo>
                    <a:pt x="42" y="32"/>
                  </a:lnTo>
                  <a:lnTo>
                    <a:pt x="39" y="36"/>
                  </a:lnTo>
                  <a:lnTo>
                    <a:pt x="36" y="39"/>
                  </a:lnTo>
                  <a:lnTo>
                    <a:pt x="32" y="42"/>
                  </a:lnTo>
                  <a:lnTo>
                    <a:pt x="29" y="42"/>
                  </a:lnTo>
                  <a:lnTo>
                    <a:pt x="26" y="45"/>
                  </a:lnTo>
                  <a:lnTo>
                    <a:pt x="23" y="45"/>
                  </a:lnTo>
                  <a:lnTo>
                    <a:pt x="16" y="45"/>
                  </a:lnTo>
                  <a:lnTo>
                    <a:pt x="13" y="42"/>
                  </a:lnTo>
                  <a:lnTo>
                    <a:pt x="10" y="42"/>
                  </a:lnTo>
                  <a:lnTo>
                    <a:pt x="7" y="39"/>
                  </a:lnTo>
                  <a:lnTo>
                    <a:pt x="3" y="36"/>
                  </a:lnTo>
                  <a:lnTo>
                    <a:pt x="0" y="32"/>
                  </a:lnTo>
                  <a:lnTo>
                    <a:pt x="0" y="26"/>
                  </a:lnTo>
                  <a:lnTo>
                    <a:pt x="0" y="23"/>
                  </a:lnTo>
                  <a:lnTo>
                    <a:pt x="0" y="16"/>
                  </a:lnTo>
                  <a:lnTo>
                    <a:pt x="0" y="13"/>
                  </a:lnTo>
                  <a:lnTo>
                    <a:pt x="3" y="10"/>
                  </a:lnTo>
                  <a:lnTo>
                    <a:pt x="7" y="7"/>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242" name="Freeform 674"/>
            <p:cNvSpPr>
              <a:spLocks/>
            </p:cNvSpPr>
            <p:nvPr/>
          </p:nvSpPr>
          <p:spPr bwMode="auto">
            <a:xfrm>
              <a:off x="1574" y="2431"/>
              <a:ext cx="61" cy="63"/>
            </a:xfrm>
            <a:custGeom>
              <a:avLst/>
              <a:gdLst>
                <a:gd name="T0" fmla="*/ 22 w 45"/>
                <a:gd name="T1" fmla="*/ 0 h 45"/>
                <a:gd name="T2" fmla="*/ 29 w 45"/>
                <a:gd name="T3" fmla="*/ 0 h 45"/>
                <a:gd name="T4" fmla="*/ 32 w 45"/>
                <a:gd name="T5" fmla="*/ 4 h 45"/>
                <a:gd name="T6" fmla="*/ 35 w 45"/>
                <a:gd name="T7" fmla="*/ 4 h 45"/>
                <a:gd name="T8" fmla="*/ 38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3 h 45"/>
                <a:gd name="T22" fmla="*/ 42 w 45"/>
                <a:gd name="T23" fmla="*/ 36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6 h 45"/>
                <a:gd name="T44" fmla="*/ 3 w 45"/>
                <a:gd name="T45" fmla="*/ 33 h 45"/>
                <a:gd name="T46" fmla="*/ 3 w 45"/>
                <a:gd name="T47" fmla="*/ 26 h 45"/>
                <a:gd name="T48" fmla="*/ 0 w 45"/>
                <a:gd name="T49" fmla="*/ 23 h 45"/>
                <a:gd name="T50" fmla="*/ 3 w 45"/>
                <a:gd name="T51" fmla="*/ 20 h 45"/>
                <a:gd name="T52" fmla="*/ 3 w 45"/>
                <a:gd name="T53" fmla="*/ 13 h 45"/>
                <a:gd name="T54" fmla="*/ 6 w 45"/>
                <a:gd name="T55" fmla="*/ 10 h 45"/>
                <a:gd name="T56" fmla="*/ 6 w 45"/>
                <a:gd name="T57" fmla="*/ 7 h 45"/>
                <a:gd name="T58" fmla="*/ 9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8" y="7"/>
                  </a:lnTo>
                  <a:lnTo>
                    <a:pt x="42" y="10"/>
                  </a:lnTo>
                  <a:lnTo>
                    <a:pt x="45" y="13"/>
                  </a:lnTo>
                  <a:lnTo>
                    <a:pt x="45" y="20"/>
                  </a:lnTo>
                  <a:lnTo>
                    <a:pt x="45" y="23"/>
                  </a:lnTo>
                  <a:lnTo>
                    <a:pt x="45" y="26"/>
                  </a:lnTo>
                  <a:lnTo>
                    <a:pt x="45" y="33"/>
                  </a:lnTo>
                  <a:lnTo>
                    <a:pt x="42" y="36"/>
                  </a:lnTo>
                  <a:lnTo>
                    <a:pt x="38" y="39"/>
                  </a:lnTo>
                  <a:lnTo>
                    <a:pt x="35" y="42"/>
                  </a:lnTo>
                  <a:lnTo>
                    <a:pt x="32" y="42"/>
                  </a:lnTo>
                  <a:lnTo>
                    <a:pt x="29" y="45"/>
                  </a:lnTo>
                  <a:lnTo>
                    <a:pt x="22" y="45"/>
                  </a:lnTo>
                  <a:lnTo>
                    <a:pt x="19" y="45"/>
                  </a:lnTo>
                  <a:lnTo>
                    <a:pt x="16" y="42"/>
                  </a:lnTo>
                  <a:lnTo>
                    <a:pt x="9" y="42"/>
                  </a:lnTo>
                  <a:lnTo>
                    <a:pt x="6" y="39"/>
                  </a:lnTo>
                  <a:lnTo>
                    <a:pt x="6" y="36"/>
                  </a:lnTo>
                  <a:lnTo>
                    <a:pt x="3" y="33"/>
                  </a:lnTo>
                  <a:lnTo>
                    <a:pt x="3" y="26"/>
                  </a:lnTo>
                  <a:lnTo>
                    <a:pt x="0" y="23"/>
                  </a:lnTo>
                  <a:lnTo>
                    <a:pt x="3" y="20"/>
                  </a:lnTo>
                  <a:lnTo>
                    <a:pt x="3" y="13"/>
                  </a:lnTo>
                  <a:lnTo>
                    <a:pt x="6" y="10"/>
                  </a:lnTo>
                  <a:lnTo>
                    <a:pt x="6" y="7"/>
                  </a:lnTo>
                  <a:lnTo>
                    <a:pt x="9" y="4"/>
                  </a:lnTo>
                  <a:lnTo>
                    <a:pt x="16" y="4"/>
                  </a:lnTo>
                  <a:lnTo>
                    <a:pt x="19" y="0"/>
                  </a:lnTo>
                  <a:lnTo>
                    <a:pt x="22" y="0"/>
                  </a:lnTo>
                  <a:close/>
                </a:path>
              </a:pathLst>
            </a:custGeom>
            <a:solidFill>
              <a:srgbClr val="FF0000"/>
            </a:solidFill>
            <a:ln w="9525">
              <a:noFill/>
              <a:round/>
              <a:headEnd/>
              <a:tailEnd/>
            </a:ln>
          </p:spPr>
          <p:txBody>
            <a:bodyPr/>
            <a:lstStyle/>
            <a:p>
              <a:endParaRPr lang="en-US"/>
            </a:p>
          </p:txBody>
        </p:sp>
        <p:sp>
          <p:nvSpPr>
            <p:cNvPr id="32243" name="Freeform 675"/>
            <p:cNvSpPr>
              <a:spLocks/>
            </p:cNvSpPr>
            <p:nvPr/>
          </p:nvSpPr>
          <p:spPr bwMode="auto">
            <a:xfrm>
              <a:off x="1574" y="2431"/>
              <a:ext cx="61" cy="63"/>
            </a:xfrm>
            <a:custGeom>
              <a:avLst/>
              <a:gdLst>
                <a:gd name="T0" fmla="*/ 22 w 45"/>
                <a:gd name="T1" fmla="*/ 0 h 45"/>
                <a:gd name="T2" fmla="*/ 29 w 45"/>
                <a:gd name="T3" fmla="*/ 0 h 45"/>
                <a:gd name="T4" fmla="*/ 32 w 45"/>
                <a:gd name="T5" fmla="*/ 4 h 45"/>
                <a:gd name="T6" fmla="*/ 35 w 45"/>
                <a:gd name="T7" fmla="*/ 4 h 45"/>
                <a:gd name="T8" fmla="*/ 38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3 h 45"/>
                <a:gd name="T22" fmla="*/ 42 w 45"/>
                <a:gd name="T23" fmla="*/ 36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6 h 45"/>
                <a:gd name="T44" fmla="*/ 3 w 45"/>
                <a:gd name="T45" fmla="*/ 33 h 45"/>
                <a:gd name="T46" fmla="*/ 3 w 45"/>
                <a:gd name="T47" fmla="*/ 26 h 45"/>
                <a:gd name="T48" fmla="*/ 0 w 45"/>
                <a:gd name="T49" fmla="*/ 23 h 45"/>
                <a:gd name="T50" fmla="*/ 3 w 45"/>
                <a:gd name="T51" fmla="*/ 20 h 45"/>
                <a:gd name="T52" fmla="*/ 3 w 45"/>
                <a:gd name="T53" fmla="*/ 13 h 45"/>
                <a:gd name="T54" fmla="*/ 6 w 45"/>
                <a:gd name="T55" fmla="*/ 10 h 45"/>
                <a:gd name="T56" fmla="*/ 6 w 45"/>
                <a:gd name="T57" fmla="*/ 7 h 45"/>
                <a:gd name="T58" fmla="*/ 9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8" y="7"/>
                  </a:lnTo>
                  <a:lnTo>
                    <a:pt x="42" y="10"/>
                  </a:lnTo>
                  <a:lnTo>
                    <a:pt x="45" y="13"/>
                  </a:lnTo>
                  <a:lnTo>
                    <a:pt x="45" y="20"/>
                  </a:lnTo>
                  <a:lnTo>
                    <a:pt x="45" y="23"/>
                  </a:lnTo>
                  <a:lnTo>
                    <a:pt x="45" y="26"/>
                  </a:lnTo>
                  <a:lnTo>
                    <a:pt x="45" y="33"/>
                  </a:lnTo>
                  <a:lnTo>
                    <a:pt x="42" y="36"/>
                  </a:lnTo>
                  <a:lnTo>
                    <a:pt x="38" y="39"/>
                  </a:lnTo>
                  <a:lnTo>
                    <a:pt x="35" y="42"/>
                  </a:lnTo>
                  <a:lnTo>
                    <a:pt x="32" y="42"/>
                  </a:lnTo>
                  <a:lnTo>
                    <a:pt x="29" y="45"/>
                  </a:lnTo>
                  <a:lnTo>
                    <a:pt x="22" y="45"/>
                  </a:lnTo>
                  <a:lnTo>
                    <a:pt x="19" y="45"/>
                  </a:lnTo>
                  <a:lnTo>
                    <a:pt x="16" y="42"/>
                  </a:lnTo>
                  <a:lnTo>
                    <a:pt x="9" y="42"/>
                  </a:lnTo>
                  <a:lnTo>
                    <a:pt x="6" y="39"/>
                  </a:lnTo>
                  <a:lnTo>
                    <a:pt x="6" y="36"/>
                  </a:lnTo>
                  <a:lnTo>
                    <a:pt x="3" y="33"/>
                  </a:lnTo>
                  <a:lnTo>
                    <a:pt x="3" y="26"/>
                  </a:lnTo>
                  <a:lnTo>
                    <a:pt x="0" y="23"/>
                  </a:lnTo>
                  <a:lnTo>
                    <a:pt x="3" y="20"/>
                  </a:lnTo>
                  <a:lnTo>
                    <a:pt x="3" y="13"/>
                  </a:lnTo>
                  <a:lnTo>
                    <a:pt x="6" y="10"/>
                  </a:lnTo>
                  <a:lnTo>
                    <a:pt x="6" y="7"/>
                  </a:lnTo>
                  <a:lnTo>
                    <a:pt x="9" y="4"/>
                  </a:lnTo>
                  <a:lnTo>
                    <a:pt x="16" y="4"/>
                  </a:lnTo>
                  <a:lnTo>
                    <a:pt x="19" y="0"/>
                  </a:lnTo>
                  <a:lnTo>
                    <a:pt x="22" y="0"/>
                  </a:lnTo>
                </a:path>
              </a:pathLst>
            </a:custGeom>
            <a:noFill/>
            <a:ln w="0">
              <a:solidFill>
                <a:srgbClr val="000000"/>
              </a:solidFill>
              <a:round/>
              <a:headEnd/>
              <a:tailEnd/>
            </a:ln>
          </p:spPr>
          <p:txBody>
            <a:bodyPr/>
            <a:lstStyle/>
            <a:p>
              <a:endParaRPr lang="en-US"/>
            </a:p>
          </p:txBody>
        </p:sp>
        <p:sp>
          <p:nvSpPr>
            <p:cNvPr id="32244" name="Freeform 676"/>
            <p:cNvSpPr>
              <a:spLocks/>
            </p:cNvSpPr>
            <p:nvPr/>
          </p:nvSpPr>
          <p:spPr bwMode="auto">
            <a:xfrm>
              <a:off x="1578" y="2459"/>
              <a:ext cx="61" cy="59"/>
            </a:xfrm>
            <a:custGeom>
              <a:avLst/>
              <a:gdLst>
                <a:gd name="T0" fmla="*/ 23 w 45"/>
                <a:gd name="T1" fmla="*/ 0 h 42"/>
                <a:gd name="T2" fmla="*/ 26 w 45"/>
                <a:gd name="T3" fmla="*/ 0 h 42"/>
                <a:gd name="T4" fmla="*/ 32 w 45"/>
                <a:gd name="T5" fmla="*/ 0 h 42"/>
                <a:gd name="T6" fmla="*/ 35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5 h 42"/>
                <a:gd name="T20" fmla="*/ 42 w 45"/>
                <a:gd name="T21" fmla="*/ 29 h 42"/>
                <a:gd name="T22" fmla="*/ 42 w 45"/>
                <a:gd name="T23" fmla="*/ 32 h 42"/>
                <a:gd name="T24" fmla="*/ 39 w 45"/>
                <a:gd name="T25" fmla="*/ 35 h 42"/>
                <a:gd name="T26" fmla="*/ 35 w 45"/>
                <a:gd name="T27" fmla="*/ 38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8 h 42"/>
                <a:gd name="T40" fmla="*/ 6 w 45"/>
                <a:gd name="T41" fmla="*/ 35 h 42"/>
                <a:gd name="T42" fmla="*/ 3 w 45"/>
                <a:gd name="T43" fmla="*/ 32 h 42"/>
                <a:gd name="T44" fmla="*/ 3 w 45"/>
                <a:gd name="T45" fmla="*/ 29 h 42"/>
                <a:gd name="T46" fmla="*/ 0 w 45"/>
                <a:gd name="T47" fmla="*/ 25 h 42"/>
                <a:gd name="T48" fmla="*/ 0 w 45"/>
                <a:gd name="T49" fmla="*/ 22 h 42"/>
                <a:gd name="T50" fmla="*/ 0 w 45"/>
                <a:gd name="T51" fmla="*/ 16 h 42"/>
                <a:gd name="T52" fmla="*/ 3 w 45"/>
                <a:gd name="T53" fmla="*/ 13 h 42"/>
                <a:gd name="T54" fmla="*/ 3 w 45"/>
                <a:gd name="T55" fmla="*/ 9 h 42"/>
                <a:gd name="T56" fmla="*/ 6 w 45"/>
                <a:gd name="T57" fmla="*/ 6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5" y="3"/>
                  </a:lnTo>
                  <a:lnTo>
                    <a:pt x="39" y="6"/>
                  </a:lnTo>
                  <a:lnTo>
                    <a:pt x="42" y="9"/>
                  </a:lnTo>
                  <a:lnTo>
                    <a:pt x="42" y="13"/>
                  </a:lnTo>
                  <a:lnTo>
                    <a:pt x="45" y="16"/>
                  </a:lnTo>
                  <a:lnTo>
                    <a:pt x="45" y="22"/>
                  </a:lnTo>
                  <a:lnTo>
                    <a:pt x="45" y="25"/>
                  </a:lnTo>
                  <a:lnTo>
                    <a:pt x="42" y="29"/>
                  </a:lnTo>
                  <a:lnTo>
                    <a:pt x="42" y="32"/>
                  </a:lnTo>
                  <a:lnTo>
                    <a:pt x="39" y="35"/>
                  </a:lnTo>
                  <a:lnTo>
                    <a:pt x="35" y="38"/>
                  </a:lnTo>
                  <a:lnTo>
                    <a:pt x="32" y="42"/>
                  </a:lnTo>
                  <a:lnTo>
                    <a:pt x="26" y="42"/>
                  </a:lnTo>
                  <a:lnTo>
                    <a:pt x="23" y="42"/>
                  </a:lnTo>
                  <a:lnTo>
                    <a:pt x="19" y="42"/>
                  </a:lnTo>
                  <a:lnTo>
                    <a:pt x="13" y="42"/>
                  </a:lnTo>
                  <a:lnTo>
                    <a:pt x="10" y="38"/>
                  </a:lnTo>
                  <a:lnTo>
                    <a:pt x="6" y="35"/>
                  </a:lnTo>
                  <a:lnTo>
                    <a:pt x="3" y="32"/>
                  </a:lnTo>
                  <a:lnTo>
                    <a:pt x="3" y="29"/>
                  </a:lnTo>
                  <a:lnTo>
                    <a:pt x="0" y="25"/>
                  </a:lnTo>
                  <a:lnTo>
                    <a:pt x="0" y="22"/>
                  </a:lnTo>
                  <a:lnTo>
                    <a:pt x="0" y="16"/>
                  </a:lnTo>
                  <a:lnTo>
                    <a:pt x="3" y="13"/>
                  </a:lnTo>
                  <a:lnTo>
                    <a:pt x="3" y="9"/>
                  </a:lnTo>
                  <a:lnTo>
                    <a:pt x="6" y="6"/>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245" name="Freeform 677"/>
            <p:cNvSpPr>
              <a:spLocks/>
            </p:cNvSpPr>
            <p:nvPr/>
          </p:nvSpPr>
          <p:spPr bwMode="auto">
            <a:xfrm>
              <a:off x="1578" y="2459"/>
              <a:ext cx="61" cy="59"/>
            </a:xfrm>
            <a:custGeom>
              <a:avLst/>
              <a:gdLst>
                <a:gd name="T0" fmla="*/ 23 w 45"/>
                <a:gd name="T1" fmla="*/ 0 h 42"/>
                <a:gd name="T2" fmla="*/ 26 w 45"/>
                <a:gd name="T3" fmla="*/ 0 h 42"/>
                <a:gd name="T4" fmla="*/ 32 w 45"/>
                <a:gd name="T5" fmla="*/ 0 h 42"/>
                <a:gd name="T6" fmla="*/ 35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5 h 42"/>
                <a:gd name="T20" fmla="*/ 42 w 45"/>
                <a:gd name="T21" fmla="*/ 29 h 42"/>
                <a:gd name="T22" fmla="*/ 42 w 45"/>
                <a:gd name="T23" fmla="*/ 32 h 42"/>
                <a:gd name="T24" fmla="*/ 39 w 45"/>
                <a:gd name="T25" fmla="*/ 35 h 42"/>
                <a:gd name="T26" fmla="*/ 35 w 45"/>
                <a:gd name="T27" fmla="*/ 38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8 h 42"/>
                <a:gd name="T40" fmla="*/ 6 w 45"/>
                <a:gd name="T41" fmla="*/ 35 h 42"/>
                <a:gd name="T42" fmla="*/ 3 w 45"/>
                <a:gd name="T43" fmla="*/ 32 h 42"/>
                <a:gd name="T44" fmla="*/ 3 w 45"/>
                <a:gd name="T45" fmla="*/ 29 h 42"/>
                <a:gd name="T46" fmla="*/ 0 w 45"/>
                <a:gd name="T47" fmla="*/ 25 h 42"/>
                <a:gd name="T48" fmla="*/ 0 w 45"/>
                <a:gd name="T49" fmla="*/ 22 h 42"/>
                <a:gd name="T50" fmla="*/ 0 w 45"/>
                <a:gd name="T51" fmla="*/ 16 h 42"/>
                <a:gd name="T52" fmla="*/ 3 w 45"/>
                <a:gd name="T53" fmla="*/ 13 h 42"/>
                <a:gd name="T54" fmla="*/ 3 w 45"/>
                <a:gd name="T55" fmla="*/ 9 h 42"/>
                <a:gd name="T56" fmla="*/ 6 w 45"/>
                <a:gd name="T57" fmla="*/ 6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5" y="3"/>
                  </a:lnTo>
                  <a:lnTo>
                    <a:pt x="39" y="6"/>
                  </a:lnTo>
                  <a:lnTo>
                    <a:pt x="42" y="9"/>
                  </a:lnTo>
                  <a:lnTo>
                    <a:pt x="42" y="13"/>
                  </a:lnTo>
                  <a:lnTo>
                    <a:pt x="45" y="16"/>
                  </a:lnTo>
                  <a:lnTo>
                    <a:pt x="45" y="22"/>
                  </a:lnTo>
                  <a:lnTo>
                    <a:pt x="45" y="25"/>
                  </a:lnTo>
                  <a:lnTo>
                    <a:pt x="42" y="29"/>
                  </a:lnTo>
                  <a:lnTo>
                    <a:pt x="42" y="32"/>
                  </a:lnTo>
                  <a:lnTo>
                    <a:pt x="39" y="35"/>
                  </a:lnTo>
                  <a:lnTo>
                    <a:pt x="35" y="38"/>
                  </a:lnTo>
                  <a:lnTo>
                    <a:pt x="32" y="42"/>
                  </a:lnTo>
                  <a:lnTo>
                    <a:pt x="26" y="42"/>
                  </a:lnTo>
                  <a:lnTo>
                    <a:pt x="23" y="42"/>
                  </a:lnTo>
                  <a:lnTo>
                    <a:pt x="19" y="42"/>
                  </a:lnTo>
                  <a:lnTo>
                    <a:pt x="13" y="42"/>
                  </a:lnTo>
                  <a:lnTo>
                    <a:pt x="10" y="38"/>
                  </a:lnTo>
                  <a:lnTo>
                    <a:pt x="6" y="35"/>
                  </a:lnTo>
                  <a:lnTo>
                    <a:pt x="3" y="32"/>
                  </a:lnTo>
                  <a:lnTo>
                    <a:pt x="3" y="29"/>
                  </a:lnTo>
                  <a:lnTo>
                    <a:pt x="0" y="25"/>
                  </a:lnTo>
                  <a:lnTo>
                    <a:pt x="0" y="22"/>
                  </a:lnTo>
                  <a:lnTo>
                    <a:pt x="0" y="16"/>
                  </a:lnTo>
                  <a:lnTo>
                    <a:pt x="3" y="13"/>
                  </a:lnTo>
                  <a:lnTo>
                    <a:pt x="3" y="9"/>
                  </a:lnTo>
                  <a:lnTo>
                    <a:pt x="6" y="6"/>
                  </a:lnTo>
                  <a:lnTo>
                    <a:pt x="10" y="3"/>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246" name="Freeform 678"/>
            <p:cNvSpPr>
              <a:spLocks/>
            </p:cNvSpPr>
            <p:nvPr/>
          </p:nvSpPr>
          <p:spPr bwMode="auto">
            <a:xfrm>
              <a:off x="1454" y="2368"/>
              <a:ext cx="62" cy="63"/>
            </a:xfrm>
            <a:custGeom>
              <a:avLst/>
              <a:gdLst>
                <a:gd name="T0" fmla="*/ 22 w 45"/>
                <a:gd name="T1" fmla="*/ 0 h 45"/>
                <a:gd name="T2" fmla="*/ 26 w 45"/>
                <a:gd name="T3" fmla="*/ 0 h 45"/>
                <a:gd name="T4" fmla="*/ 32 w 45"/>
                <a:gd name="T5" fmla="*/ 0 h 45"/>
                <a:gd name="T6" fmla="*/ 35 w 45"/>
                <a:gd name="T7" fmla="*/ 4 h 45"/>
                <a:gd name="T8" fmla="*/ 39 w 45"/>
                <a:gd name="T9" fmla="*/ 7 h 45"/>
                <a:gd name="T10" fmla="*/ 42 w 45"/>
                <a:gd name="T11" fmla="*/ 10 h 45"/>
                <a:gd name="T12" fmla="*/ 42 w 45"/>
                <a:gd name="T13" fmla="*/ 13 h 45"/>
                <a:gd name="T14" fmla="*/ 45 w 45"/>
                <a:gd name="T15" fmla="*/ 17 h 45"/>
                <a:gd name="T16" fmla="*/ 45 w 45"/>
                <a:gd name="T17" fmla="*/ 23 h 45"/>
                <a:gd name="T18" fmla="*/ 45 w 45"/>
                <a:gd name="T19" fmla="*/ 26 h 45"/>
                <a:gd name="T20" fmla="*/ 42 w 45"/>
                <a:gd name="T21" fmla="*/ 29 h 45"/>
                <a:gd name="T22" fmla="*/ 42 w 45"/>
                <a:gd name="T23" fmla="*/ 36 h 45"/>
                <a:gd name="T24" fmla="*/ 39 w 45"/>
                <a:gd name="T25" fmla="*/ 39 h 45"/>
                <a:gd name="T26" fmla="*/ 35 w 45"/>
                <a:gd name="T27" fmla="*/ 39 h 45"/>
                <a:gd name="T28" fmla="*/ 32 w 45"/>
                <a:gd name="T29" fmla="*/ 42 h 45"/>
                <a:gd name="T30" fmla="*/ 26 w 45"/>
                <a:gd name="T31" fmla="*/ 42 h 45"/>
                <a:gd name="T32" fmla="*/ 22 w 45"/>
                <a:gd name="T33" fmla="*/ 45 h 45"/>
                <a:gd name="T34" fmla="*/ 19 w 45"/>
                <a:gd name="T35" fmla="*/ 42 h 45"/>
                <a:gd name="T36" fmla="*/ 13 w 45"/>
                <a:gd name="T37" fmla="*/ 42 h 45"/>
                <a:gd name="T38" fmla="*/ 10 w 45"/>
                <a:gd name="T39" fmla="*/ 39 h 45"/>
                <a:gd name="T40" fmla="*/ 6 w 45"/>
                <a:gd name="T41" fmla="*/ 39 h 45"/>
                <a:gd name="T42" fmla="*/ 3 w 45"/>
                <a:gd name="T43" fmla="*/ 36 h 45"/>
                <a:gd name="T44" fmla="*/ 3 w 45"/>
                <a:gd name="T45" fmla="*/ 29 h 45"/>
                <a:gd name="T46" fmla="*/ 0 w 45"/>
                <a:gd name="T47" fmla="*/ 26 h 45"/>
                <a:gd name="T48" fmla="*/ 0 w 45"/>
                <a:gd name="T49" fmla="*/ 23 h 45"/>
                <a:gd name="T50" fmla="*/ 0 w 45"/>
                <a:gd name="T51" fmla="*/ 17 h 45"/>
                <a:gd name="T52" fmla="*/ 3 w 45"/>
                <a:gd name="T53" fmla="*/ 13 h 45"/>
                <a:gd name="T54" fmla="*/ 3 w 45"/>
                <a:gd name="T55" fmla="*/ 10 h 45"/>
                <a:gd name="T56" fmla="*/ 6 w 45"/>
                <a:gd name="T57" fmla="*/ 7 h 45"/>
                <a:gd name="T58" fmla="*/ 10 w 45"/>
                <a:gd name="T59" fmla="*/ 4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0"/>
                  </a:lnTo>
                  <a:lnTo>
                    <a:pt x="35" y="4"/>
                  </a:lnTo>
                  <a:lnTo>
                    <a:pt x="39" y="7"/>
                  </a:lnTo>
                  <a:lnTo>
                    <a:pt x="42" y="10"/>
                  </a:lnTo>
                  <a:lnTo>
                    <a:pt x="42" y="13"/>
                  </a:lnTo>
                  <a:lnTo>
                    <a:pt x="45" y="17"/>
                  </a:lnTo>
                  <a:lnTo>
                    <a:pt x="45" y="23"/>
                  </a:lnTo>
                  <a:lnTo>
                    <a:pt x="45" y="26"/>
                  </a:lnTo>
                  <a:lnTo>
                    <a:pt x="42" y="29"/>
                  </a:lnTo>
                  <a:lnTo>
                    <a:pt x="42" y="36"/>
                  </a:lnTo>
                  <a:lnTo>
                    <a:pt x="39" y="39"/>
                  </a:lnTo>
                  <a:lnTo>
                    <a:pt x="35" y="39"/>
                  </a:lnTo>
                  <a:lnTo>
                    <a:pt x="32" y="42"/>
                  </a:lnTo>
                  <a:lnTo>
                    <a:pt x="26" y="42"/>
                  </a:lnTo>
                  <a:lnTo>
                    <a:pt x="22" y="45"/>
                  </a:lnTo>
                  <a:lnTo>
                    <a:pt x="19" y="42"/>
                  </a:lnTo>
                  <a:lnTo>
                    <a:pt x="13" y="42"/>
                  </a:lnTo>
                  <a:lnTo>
                    <a:pt x="10" y="39"/>
                  </a:lnTo>
                  <a:lnTo>
                    <a:pt x="6" y="39"/>
                  </a:lnTo>
                  <a:lnTo>
                    <a:pt x="3" y="36"/>
                  </a:lnTo>
                  <a:lnTo>
                    <a:pt x="3" y="29"/>
                  </a:lnTo>
                  <a:lnTo>
                    <a:pt x="0" y="26"/>
                  </a:lnTo>
                  <a:lnTo>
                    <a:pt x="0" y="23"/>
                  </a:lnTo>
                  <a:lnTo>
                    <a:pt x="0" y="17"/>
                  </a:lnTo>
                  <a:lnTo>
                    <a:pt x="3" y="13"/>
                  </a:lnTo>
                  <a:lnTo>
                    <a:pt x="3" y="10"/>
                  </a:lnTo>
                  <a:lnTo>
                    <a:pt x="6" y="7"/>
                  </a:lnTo>
                  <a:lnTo>
                    <a:pt x="10" y="4"/>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247" name="Freeform 679"/>
            <p:cNvSpPr>
              <a:spLocks/>
            </p:cNvSpPr>
            <p:nvPr/>
          </p:nvSpPr>
          <p:spPr bwMode="auto">
            <a:xfrm>
              <a:off x="1454" y="2368"/>
              <a:ext cx="62" cy="63"/>
            </a:xfrm>
            <a:custGeom>
              <a:avLst/>
              <a:gdLst>
                <a:gd name="T0" fmla="*/ 22 w 45"/>
                <a:gd name="T1" fmla="*/ 0 h 45"/>
                <a:gd name="T2" fmla="*/ 26 w 45"/>
                <a:gd name="T3" fmla="*/ 0 h 45"/>
                <a:gd name="T4" fmla="*/ 32 w 45"/>
                <a:gd name="T5" fmla="*/ 0 h 45"/>
                <a:gd name="T6" fmla="*/ 35 w 45"/>
                <a:gd name="T7" fmla="*/ 4 h 45"/>
                <a:gd name="T8" fmla="*/ 39 w 45"/>
                <a:gd name="T9" fmla="*/ 7 h 45"/>
                <a:gd name="T10" fmla="*/ 42 w 45"/>
                <a:gd name="T11" fmla="*/ 10 h 45"/>
                <a:gd name="T12" fmla="*/ 42 w 45"/>
                <a:gd name="T13" fmla="*/ 13 h 45"/>
                <a:gd name="T14" fmla="*/ 45 w 45"/>
                <a:gd name="T15" fmla="*/ 17 h 45"/>
                <a:gd name="T16" fmla="*/ 45 w 45"/>
                <a:gd name="T17" fmla="*/ 23 h 45"/>
                <a:gd name="T18" fmla="*/ 45 w 45"/>
                <a:gd name="T19" fmla="*/ 26 h 45"/>
                <a:gd name="T20" fmla="*/ 42 w 45"/>
                <a:gd name="T21" fmla="*/ 29 h 45"/>
                <a:gd name="T22" fmla="*/ 42 w 45"/>
                <a:gd name="T23" fmla="*/ 36 h 45"/>
                <a:gd name="T24" fmla="*/ 39 w 45"/>
                <a:gd name="T25" fmla="*/ 39 h 45"/>
                <a:gd name="T26" fmla="*/ 35 w 45"/>
                <a:gd name="T27" fmla="*/ 39 h 45"/>
                <a:gd name="T28" fmla="*/ 32 w 45"/>
                <a:gd name="T29" fmla="*/ 42 h 45"/>
                <a:gd name="T30" fmla="*/ 26 w 45"/>
                <a:gd name="T31" fmla="*/ 42 h 45"/>
                <a:gd name="T32" fmla="*/ 22 w 45"/>
                <a:gd name="T33" fmla="*/ 45 h 45"/>
                <a:gd name="T34" fmla="*/ 19 w 45"/>
                <a:gd name="T35" fmla="*/ 42 h 45"/>
                <a:gd name="T36" fmla="*/ 13 w 45"/>
                <a:gd name="T37" fmla="*/ 42 h 45"/>
                <a:gd name="T38" fmla="*/ 10 w 45"/>
                <a:gd name="T39" fmla="*/ 39 h 45"/>
                <a:gd name="T40" fmla="*/ 6 w 45"/>
                <a:gd name="T41" fmla="*/ 39 h 45"/>
                <a:gd name="T42" fmla="*/ 3 w 45"/>
                <a:gd name="T43" fmla="*/ 36 h 45"/>
                <a:gd name="T44" fmla="*/ 3 w 45"/>
                <a:gd name="T45" fmla="*/ 29 h 45"/>
                <a:gd name="T46" fmla="*/ 0 w 45"/>
                <a:gd name="T47" fmla="*/ 26 h 45"/>
                <a:gd name="T48" fmla="*/ 0 w 45"/>
                <a:gd name="T49" fmla="*/ 23 h 45"/>
                <a:gd name="T50" fmla="*/ 0 w 45"/>
                <a:gd name="T51" fmla="*/ 17 h 45"/>
                <a:gd name="T52" fmla="*/ 3 w 45"/>
                <a:gd name="T53" fmla="*/ 13 h 45"/>
                <a:gd name="T54" fmla="*/ 3 w 45"/>
                <a:gd name="T55" fmla="*/ 10 h 45"/>
                <a:gd name="T56" fmla="*/ 6 w 45"/>
                <a:gd name="T57" fmla="*/ 7 h 45"/>
                <a:gd name="T58" fmla="*/ 10 w 45"/>
                <a:gd name="T59" fmla="*/ 4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0"/>
                  </a:lnTo>
                  <a:lnTo>
                    <a:pt x="35" y="4"/>
                  </a:lnTo>
                  <a:lnTo>
                    <a:pt x="39" y="7"/>
                  </a:lnTo>
                  <a:lnTo>
                    <a:pt x="42" y="10"/>
                  </a:lnTo>
                  <a:lnTo>
                    <a:pt x="42" y="13"/>
                  </a:lnTo>
                  <a:lnTo>
                    <a:pt x="45" y="17"/>
                  </a:lnTo>
                  <a:lnTo>
                    <a:pt x="45" y="23"/>
                  </a:lnTo>
                  <a:lnTo>
                    <a:pt x="45" y="26"/>
                  </a:lnTo>
                  <a:lnTo>
                    <a:pt x="42" y="29"/>
                  </a:lnTo>
                  <a:lnTo>
                    <a:pt x="42" y="36"/>
                  </a:lnTo>
                  <a:lnTo>
                    <a:pt x="39" y="39"/>
                  </a:lnTo>
                  <a:lnTo>
                    <a:pt x="35" y="39"/>
                  </a:lnTo>
                  <a:lnTo>
                    <a:pt x="32" y="42"/>
                  </a:lnTo>
                  <a:lnTo>
                    <a:pt x="26" y="42"/>
                  </a:lnTo>
                  <a:lnTo>
                    <a:pt x="22" y="45"/>
                  </a:lnTo>
                  <a:lnTo>
                    <a:pt x="19" y="42"/>
                  </a:lnTo>
                  <a:lnTo>
                    <a:pt x="13" y="42"/>
                  </a:lnTo>
                  <a:lnTo>
                    <a:pt x="10" y="39"/>
                  </a:lnTo>
                  <a:lnTo>
                    <a:pt x="6" y="39"/>
                  </a:lnTo>
                  <a:lnTo>
                    <a:pt x="3" y="36"/>
                  </a:lnTo>
                  <a:lnTo>
                    <a:pt x="3" y="29"/>
                  </a:lnTo>
                  <a:lnTo>
                    <a:pt x="0" y="26"/>
                  </a:lnTo>
                  <a:lnTo>
                    <a:pt x="0" y="23"/>
                  </a:lnTo>
                  <a:lnTo>
                    <a:pt x="0" y="17"/>
                  </a:lnTo>
                  <a:lnTo>
                    <a:pt x="3" y="13"/>
                  </a:lnTo>
                  <a:lnTo>
                    <a:pt x="3" y="10"/>
                  </a:lnTo>
                  <a:lnTo>
                    <a:pt x="6" y="7"/>
                  </a:lnTo>
                  <a:lnTo>
                    <a:pt x="10" y="4"/>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248" name="Freeform 680"/>
            <p:cNvSpPr>
              <a:spLocks/>
            </p:cNvSpPr>
            <p:nvPr/>
          </p:nvSpPr>
          <p:spPr bwMode="auto">
            <a:xfrm>
              <a:off x="1454" y="2378"/>
              <a:ext cx="62" cy="63"/>
            </a:xfrm>
            <a:custGeom>
              <a:avLst/>
              <a:gdLst>
                <a:gd name="T0" fmla="*/ 22 w 45"/>
                <a:gd name="T1" fmla="*/ 0 h 45"/>
                <a:gd name="T2" fmla="*/ 26 w 45"/>
                <a:gd name="T3" fmla="*/ 0 h 45"/>
                <a:gd name="T4" fmla="*/ 32 w 45"/>
                <a:gd name="T5" fmla="*/ 3 h 45"/>
                <a:gd name="T6" fmla="*/ 35 w 45"/>
                <a:gd name="T7" fmla="*/ 3 h 45"/>
                <a:gd name="T8" fmla="*/ 39 w 45"/>
                <a:gd name="T9" fmla="*/ 6 h 45"/>
                <a:gd name="T10" fmla="*/ 42 w 45"/>
                <a:gd name="T11" fmla="*/ 10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10 w 45"/>
                <a:gd name="T39" fmla="*/ 42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10 h 45"/>
                <a:gd name="T56" fmla="*/ 6 w 45"/>
                <a:gd name="T57" fmla="*/ 6 h 45"/>
                <a:gd name="T58" fmla="*/ 10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9" y="6"/>
                  </a:lnTo>
                  <a:lnTo>
                    <a:pt x="42" y="10"/>
                  </a:lnTo>
                  <a:lnTo>
                    <a:pt x="42" y="16"/>
                  </a:lnTo>
                  <a:lnTo>
                    <a:pt x="45" y="19"/>
                  </a:lnTo>
                  <a:lnTo>
                    <a:pt x="45" y="22"/>
                  </a:lnTo>
                  <a:lnTo>
                    <a:pt x="45" y="29"/>
                  </a:lnTo>
                  <a:lnTo>
                    <a:pt x="42" y="32"/>
                  </a:lnTo>
                  <a:lnTo>
                    <a:pt x="42" y="35"/>
                  </a:lnTo>
                  <a:lnTo>
                    <a:pt x="39" y="38"/>
                  </a:lnTo>
                  <a:lnTo>
                    <a:pt x="35" y="42"/>
                  </a:lnTo>
                  <a:lnTo>
                    <a:pt x="32" y="42"/>
                  </a:lnTo>
                  <a:lnTo>
                    <a:pt x="26" y="45"/>
                  </a:lnTo>
                  <a:lnTo>
                    <a:pt x="22" y="45"/>
                  </a:lnTo>
                  <a:lnTo>
                    <a:pt x="19" y="45"/>
                  </a:lnTo>
                  <a:lnTo>
                    <a:pt x="13" y="42"/>
                  </a:lnTo>
                  <a:lnTo>
                    <a:pt x="10" y="42"/>
                  </a:lnTo>
                  <a:lnTo>
                    <a:pt x="6" y="38"/>
                  </a:lnTo>
                  <a:lnTo>
                    <a:pt x="3" y="35"/>
                  </a:lnTo>
                  <a:lnTo>
                    <a:pt x="3" y="32"/>
                  </a:lnTo>
                  <a:lnTo>
                    <a:pt x="0" y="29"/>
                  </a:lnTo>
                  <a:lnTo>
                    <a:pt x="0" y="22"/>
                  </a:lnTo>
                  <a:lnTo>
                    <a:pt x="0" y="19"/>
                  </a:lnTo>
                  <a:lnTo>
                    <a:pt x="3" y="16"/>
                  </a:lnTo>
                  <a:lnTo>
                    <a:pt x="3" y="10"/>
                  </a:lnTo>
                  <a:lnTo>
                    <a:pt x="6" y="6"/>
                  </a:lnTo>
                  <a:lnTo>
                    <a:pt x="10" y="3"/>
                  </a:lnTo>
                  <a:lnTo>
                    <a:pt x="13" y="3"/>
                  </a:lnTo>
                  <a:lnTo>
                    <a:pt x="19" y="0"/>
                  </a:lnTo>
                  <a:lnTo>
                    <a:pt x="22" y="0"/>
                  </a:lnTo>
                  <a:close/>
                </a:path>
              </a:pathLst>
            </a:custGeom>
            <a:solidFill>
              <a:srgbClr val="FF0000"/>
            </a:solidFill>
            <a:ln w="9525">
              <a:noFill/>
              <a:round/>
              <a:headEnd/>
              <a:tailEnd/>
            </a:ln>
          </p:spPr>
          <p:txBody>
            <a:bodyPr/>
            <a:lstStyle/>
            <a:p>
              <a:endParaRPr lang="en-US"/>
            </a:p>
          </p:txBody>
        </p:sp>
        <p:sp>
          <p:nvSpPr>
            <p:cNvPr id="32249" name="Freeform 681"/>
            <p:cNvSpPr>
              <a:spLocks/>
            </p:cNvSpPr>
            <p:nvPr/>
          </p:nvSpPr>
          <p:spPr bwMode="auto">
            <a:xfrm>
              <a:off x="1454" y="2378"/>
              <a:ext cx="62" cy="63"/>
            </a:xfrm>
            <a:custGeom>
              <a:avLst/>
              <a:gdLst>
                <a:gd name="T0" fmla="*/ 22 w 45"/>
                <a:gd name="T1" fmla="*/ 0 h 45"/>
                <a:gd name="T2" fmla="*/ 26 w 45"/>
                <a:gd name="T3" fmla="*/ 0 h 45"/>
                <a:gd name="T4" fmla="*/ 32 w 45"/>
                <a:gd name="T5" fmla="*/ 3 h 45"/>
                <a:gd name="T6" fmla="*/ 35 w 45"/>
                <a:gd name="T7" fmla="*/ 3 h 45"/>
                <a:gd name="T8" fmla="*/ 39 w 45"/>
                <a:gd name="T9" fmla="*/ 6 h 45"/>
                <a:gd name="T10" fmla="*/ 42 w 45"/>
                <a:gd name="T11" fmla="*/ 10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10 w 45"/>
                <a:gd name="T39" fmla="*/ 42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10 h 45"/>
                <a:gd name="T56" fmla="*/ 6 w 45"/>
                <a:gd name="T57" fmla="*/ 6 h 45"/>
                <a:gd name="T58" fmla="*/ 10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9" y="6"/>
                  </a:lnTo>
                  <a:lnTo>
                    <a:pt x="42" y="10"/>
                  </a:lnTo>
                  <a:lnTo>
                    <a:pt x="42" y="16"/>
                  </a:lnTo>
                  <a:lnTo>
                    <a:pt x="45" y="19"/>
                  </a:lnTo>
                  <a:lnTo>
                    <a:pt x="45" y="22"/>
                  </a:lnTo>
                  <a:lnTo>
                    <a:pt x="45" y="29"/>
                  </a:lnTo>
                  <a:lnTo>
                    <a:pt x="42" y="32"/>
                  </a:lnTo>
                  <a:lnTo>
                    <a:pt x="42" y="35"/>
                  </a:lnTo>
                  <a:lnTo>
                    <a:pt x="39" y="38"/>
                  </a:lnTo>
                  <a:lnTo>
                    <a:pt x="35" y="42"/>
                  </a:lnTo>
                  <a:lnTo>
                    <a:pt x="32" y="42"/>
                  </a:lnTo>
                  <a:lnTo>
                    <a:pt x="26" y="45"/>
                  </a:lnTo>
                  <a:lnTo>
                    <a:pt x="22" y="45"/>
                  </a:lnTo>
                  <a:lnTo>
                    <a:pt x="19" y="45"/>
                  </a:lnTo>
                  <a:lnTo>
                    <a:pt x="13" y="42"/>
                  </a:lnTo>
                  <a:lnTo>
                    <a:pt x="10" y="42"/>
                  </a:lnTo>
                  <a:lnTo>
                    <a:pt x="6" y="38"/>
                  </a:lnTo>
                  <a:lnTo>
                    <a:pt x="3" y="35"/>
                  </a:lnTo>
                  <a:lnTo>
                    <a:pt x="3" y="32"/>
                  </a:lnTo>
                  <a:lnTo>
                    <a:pt x="0" y="29"/>
                  </a:lnTo>
                  <a:lnTo>
                    <a:pt x="0" y="22"/>
                  </a:lnTo>
                  <a:lnTo>
                    <a:pt x="0" y="19"/>
                  </a:lnTo>
                  <a:lnTo>
                    <a:pt x="3" y="16"/>
                  </a:lnTo>
                  <a:lnTo>
                    <a:pt x="3" y="10"/>
                  </a:lnTo>
                  <a:lnTo>
                    <a:pt x="6" y="6"/>
                  </a:lnTo>
                  <a:lnTo>
                    <a:pt x="10" y="3"/>
                  </a:lnTo>
                  <a:lnTo>
                    <a:pt x="13" y="3"/>
                  </a:lnTo>
                  <a:lnTo>
                    <a:pt x="19" y="0"/>
                  </a:lnTo>
                  <a:lnTo>
                    <a:pt x="22" y="0"/>
                  </a:lnTo>
                </a:path>
              </a:pathLst>
            </a:custGeom>
            <a:noFill/>
            <a:ln w="0">
              <a:solidFill>
                <a:srgbClr val="000000"/>
              </a:solidFill>
              <a:round/>
              <a:headEnd/>
              <a:tailEnd/>
            </a:ln>
          </p:spPr>
          <p:txBody>
            <a:bodyPr/>
            <a:lstStyle/>
            <a:p>
              <a:endParaRPr lang="en-US"/>
            </a:p>
          </p:txBody>
        </p:sp>
        <p:sp>
          <p:nvSpPr>
            <p:cNvPr id="32250" name="Freeform 682"/>
            <p:cNvSpPr>
              <a:spLocks/>
            </p:cNvSpPr>
            <p:nvPr/>
          </p:nvSpPr>
          <p:spPr bwMode="auto">
            <a:xfrm>
              <a:off x="1468" y="2374"/>
              <a:ext cx="62" cy="63"/>
            </a:xfrm>
            <a:custGeom>
              <a:avLst/>
              <a:gdLst>
                <a:gd name="T0" fmla="*/ 22 w 45"/>
                <a:gd name="T1" fmla="*/ 0 h 45"/>
                <a:gd name="T2" fmla="*/ 25 w 45"/>
                <a:gd name="T3" fmla="*/ 0 h 45"/>
                <a:gd name="T4" fmla="*/ 29 w 45"/>
                <a:gd name="T5" fmla="*/ 0 h 45"/>
                <a:gd name="T6" fmla="*/ 35 w 45"/>
                <a:gd name="T7" fmla="*/ 3 h 45"/>
                <a:gd name="T8" fmla="*/ 38 w 45"/>
                <a:gd name="T9" fmla="*/ 6 h 45"/>
                <a:gd name="T10" fmla="*/ 38 w 45"/>
                <a:gd name="T11" fmla="*/ 9 h 45"/>
                <a:gd name="T12" fmla="*/ 41 w 45"/>
                <a:gd name="T13" fmla="*/ 13 h 45"/>
                <a:gd name="T14" fmla="*/ 41 w 45"/>
                <a:gd name="T15" fmla="*/ 16 h 45"/>
                <a:gd name="T16" fmla="*/ 45 w 45"/>
                <a:gd name="T17" fmla="*/ 22 h 45"/>
                <a:gd name="T18" fmla="*/ 41 w 45"/>
                <a:gd name="T19" fmla="*/ 25 h 45"/>
                <a:gd name="T20" fmla="*/ 41 w 45"/>
                <a:gd name="T21" fmla="*/ 29 h 45"/>
                <a:gd name="T22" fmla="*/ 38 w 45"/>
                <a:gd name="T23" fmla="*/ 35 h 45"/>
                <a:gd name="T24" fmla="*/ 38 w 45"/>
                <a:gd name="T25" fmla="*/ 38 h 45"/>
                <a:gd name="T26" fmla="*/ 35 w 45"/>
                <a:gd name="T27" fmla="*/ 38 h 45"/>
                <a:gd name="T28" fmla="*/ 29 w 45"/>
                <a:gd name="T29" fmla="*/ 41 h 45"/>
                <a:gd name="T30" fmla="*/ 25 w 45"/>
                <a:gd name="T31" fmla="*/ 41 h 45"/>
                <a:gd name="T32" fmla="*/ 22 w 45"/>
                <a:gd name="T33" fmla="*/ 45 h 45"/>
                <a:gd name="T34" fmla="*/ 16 w 45"/>
                <a:gd name="T35" fmla="*/ 41 h 45"/>
                <a:gd name="T36" fmla="*/ 12 w 45"/>
                <a:gd name="T37" fmla="*/ 41 h 45"/>
                <a:gd name="T38" fmla="*/ 9 w 45"/>
                <a:gd name="T39" fmla="*/ 38 h 45"/>
                <a:gd name="T40" fmla="*/ 6 w 45"/>
                <a:gd name="T41" fmla="*/ 38 h 45"/>
                <a:gd name="T42" fmla="*/ 3 w 45"/>
                <a:gd name="T43" fmla="*/ 35 h 45"/>
                <a:gd name="T44" fmla="*/ 0 w 45"/>
                <a:gd name="T45" fmla="*/ 29 h 45"/>
                <a:gd name="T46" fmla="*/ 0 w 45"/>
                <a:gd name="T47" fmla="*/ 25 h 45"/>
                <a:gd name="T48" fmla="*/ 0 w 45"/>
                <a:gd name="T49" fmla="*/ 22 h 45"/>
                <a:gd name="T50" fmla="*/ 0 w 45"/>
                <a:gd name="T51" fmla="*/ 16 h 45"/>
                <a:gd name="T52" fmla="*/ 0 w 45"/>
                <a:gd name="T53" fmla="*/ 13 h 45"/>
                <a:gd name="T54" fmla="*/ 3 w 45"/>
                <a:gd name="T55" fmla="*/ 9 h 45"/>
                <a:gd name="T56" fmla="*/ 6 w 45"/>
                <a:gd name="T57" fmla="*/ 6 h 45"/>
                <a:gd name="T58" fmla="*/ 9 w 45"/>
                <a:gd name="T59" fmla="*/ 3 h 45"/>
                <a:gd name="T60" fmla="*/ 12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0"/>
                  </a:lnTo>
                  <a:lnTo>
                    <a:pt x="35" y="3"/>
                  </a:lnTo>
                  <a:lnTo>
                    <a:pt x="38" y="6"/>
                  </a:lnTo>
                  <a:lnTo>
                    <a:pt x="38" y="9"/>
                  </a:lnTo>
                  <a:lnTo>
                    <a:pt x="41" y="13"/>
                  </a:lnTo>
                  <a:lnTo>
                    <a:pt x="41" y="16"/>
                  </a:lnTo>
                  <a:lnTo>
                    <a:pt x="45" y="22"/>
                  </a:lnTo>
                  <a:lnTo>
                    <a:pt x="41" y="25"/>
                  </a:lnTo>
                  <a:lnTo>
                    <a:pt x="41" y="29"/>
                  </a:lnTo>
                  <a:lnTo>
                    <a:pt x="38" y="35"/>
                  </a:lnTo>
                  <a:lnTo>
                    <a:pt x="38" y="38"/>
                  </a:lnTo>
                  <a:lnTo>
                    <a:pt x="35" y="38"/>
                  </a:lnTo>
                  <a:lnTo>
                    <a:pt x="29" y="41"/>
                  </a:lnTo>
                  <a:lnTo>
                    <a:pt x="25" y="41"/>
                  </a:lnTo>
                  <a:lnTo>
                    <a:pt x="22" y="45"/>
                  </a:lnTo>
                  <a:lnTo>
                    <a:pt x="16" y="41"/>
                  </a:lnTo>
                  <a:lnTo>
                    <a:pt x="12" y="41"/>
                  </a:lnTo>
                  <a:lnTo>
                    <a:pt x="9" y="38"/>
                  </a:lnTo>
                  <a:lnTo>
                    <a:pt x="6" y="38"/>
                  </a:lnTo>
                  <a:lnTo>
                    <a:pt x="3" y="35"/>
                  </a:lnTo>
                  <a:lnTo>
                    <a:pt x="0" y="29"/>
                  </a:lnTo>
                  <a:lnTo>
                    <a:pt x="0" y="25"/>
                  </a:lnTo>
                  <a:lnTo>
                    <a:pt x="0" y="22"/>
                  </a:lnTo>
                  <a:lnTo>
                    <a:pt x="0" y="16"/>
                  </a:lnTo>
                  <a:lnTo>
                    <a:pt x="0" y="13"/>
                  </a:lnTo>
                  <a:lnTo>
                    <a:pt x="3" y="9"/>
                  </a:lnTo>
                  <a:lnTo>
                    <a:pt x="6" y="6"/>
                  </a:lnTo>
                  <a:lnTo>
                    <a:pt x="9" y="3"/>
                  </a:lnTo>
                  <a:lnTo>
                    <a:pt x="12" y="0"/>
                  </a:lnTo>
                  <a:lnTo>
                    <a:pt x="16" y="0"/>
                  </a:lnTo>
                  <a:lnTo>
                    <a:pt x="22" y="0"/>
                  </a:lnTo>
                  <a:close/>
                </a:path>
              </a:pathLst>
            </a:custGeom>
            <a:solidFill>
              <a:srgbClr val="FF0000"/>
            </a:solidFill>
            <a:ln w="9525">
              <a:noFill/>
              <a:round/>
              <a:headEnd/>
              <a:tailEnd/>
            </a:ln>
          </p:spPr>
          <p:txBody>
            <a:bodyPr/>
            <a:lstStyle/>
            <a:p>
              <a:endParaRPr lang="en-US"/>
            </a:p>
          </p:txBody>
        </p:sp>
        <p:sp>
          <p:nvSpPr>
            <p:cNvPr id="32251" name="Freeform 683"/>
            <p:cNvSpPr>
              <a:spLocks/>
            </p:cNvSpPr>
            <p:nvPr/>
          </p:nvSpPr>
          <p:spPr bwMode="auto">
            <a:xfrm>
              <a:off x="1468" y="2374"/>
              <a:ext cx="62" cy="63"/>
            </a:xfrm>
            <a:custGeom>
              <a:avLst/>
              <a:gdLst>
                <a:gd name="T0" fmla="*/ 22 w 45"/>
                <a:gd name="T1" fmla="*/ 0 h 45"/>
                <a:gd name="T2" fmla="*/ 25 w 45"/>
                <a:gd name="T3" fmla="*/ 0 h 45"/>
                <a:gd name="T4" fmla="*/ 29 w 45"/>
                <a:gd name="T5" fmla="*/ 0 h 45"/>
                <a:gd name="T6" fmla="*/ 35 w 45"/>
                <a:gd name="T7" fmla="*/ 3 h 45"/>
                <a:gd name="T8" fmla="*/ 38 w 45"/>
                <a:gd name="T9" fmla="*/ 6 h 45"/>
                <a:gd name="T10" fmla="*/ 38 w 45"/>
                <a:gd name="T11" fmla="*/ 9 h 45"/>
                <a:gd name="T12" fmla="*/ 41 w 45"/>
                <a:gd name="T13" fmla="*/ 13 h 45"/>
                <a:gd name="T14" fmla="*/ 41 w 45"/>
                <a:gd name="T15" fmla="*/ 16 h 45"/>
                <a:gd name="T16" fmla="*/ 45 w 45"/>
                <a:gd name="T17" fmla="*/ 22 h 45"/>
                <a:gd name="T18" fmla="*/ 41 w 45"/>
                <a:gd name="T19" fmla="*/ 25 h 45"/>
                <a:gd name="T20" fmla="*/ 41 w 45"/>
                <a:gd name="T21" fmla="*/ 29 h 45"/>
                <a:gd name="T22" fmla="*/ 38 w 45"/>
                <a:gd name="T23" fmla="*/ 35 h 45"/>
                <a:gd name="T24" fmla="*/ 38 w 45"/>
                <a:gd name="T25" fmla="*/ 38 h 45"/>
                <a:gd name="T26" fmla="*/ 35 w 45"/>
                <a:gd name="T27" fmla="*/ 38 h 45"/>
                <a:gd name="T28" fmla="*/ 29 w 45"/>
                <a:gd name="T29" fmla="*/ 41 h 45"/>
                <a:gd name="T30" fmla="*/ 25 w 45"/>
                <a:gd name="T31" fmla="*/ 41 h 45"/>
                <a:gd name="T32" fmla="*/ 22 w 45"/>
                <a:gd name="T33" fmla="*/ 45 h 45"/>
                <a:gd name="T34" fmla="*/ 16 w 45"/>
                <a:gd name="T35" fmla="*/ 41 h 45"/>
                <a:gd name="T36" fmla="*/ 12 w 45"/>
                <a:gd name="T37" fmla="*/ 41 h 45"/>
                <a:gd name="T38" fmla="*/ 9 w 45"/>
                <a:gd name="T39" fmla="*/ 38 h 45"/>
                <a:gd name="T40" fmla="*/ 6 w 45"/>
                <a:gd name="T41" fmla="*/ 38 h 45"/>
                <a:gd name="T42" fmla="*/ 3 w 45"/>
                <a:gd name="T43" fmla="*/ 35 h 45"/>
                <a:gd name="T44" fmla="*/ 0 w 45"/>
                <a:gd name="T45" fmla="*/ 29 h 45"/>
                <a:gd name="T46" fmla="*/ 0 w 45"/>
                <a:gd name="T47" fmla="*/ 25 h 45"/>
                <a:gd name="T48" fmla="*/ 0 w 45"/>
                <a:gd name="T49" fmla="*/ 22 h 45"/>
                <a:gd name="T50" fmla="*/ 0 w 45"/>
                <a:gd name="T51" fmla="*/ 16 h 45"/>
                <a:gd name="T52" fmla="*/ 0 w 45"/>
                <a:gd name="T53" fmla="*/ 13 h 45"/>
                <a:gd name="T54" fmla="*/ 3 w 45"/>
                <a:gd name="T55" fmla="*/ 9 h 45"/>
                <a:gd name="T56" fmla="*/ 6 w 45"/>
                <a:gd name="T57" fmla="*/ 6 h 45"/>
                <a:gd name="T58" fmla="*/ 9 w 45"/>
                <a:gd name="T59" fmla="*/ 3 h 45"/>
                <a:gd name="T60" fmla="*/ 12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0"/>
                  </a:lnTo>
                  <a:lnTo>
                    <a:pt x="35" y="3"/>
                  </a:lnTo>
                  <a:lnTo>
                    <a:pt x="38" y="6"/>
                  </a:lnTo>
                  <a:lnTo>
                    <a:pt x="38" y="9"/>
                  </a:lnTo>
                  <a:lnTo>
                    <a:pt x="41" y="13"/>
                  </a:lnTo>
                  <a:lnTo>
                    <a:pt x="41" y="16"/>
                  </a:lnTo>
                  <a:lnTo>
                    <a:pt x="45" y="22"/>
                  </a:lnTo>
                  <a:lnTo>
                    <a:pt x="41" y="25"/>
                  </a:lnTo>
                  <a:lnTo>
                    <a:pt x="41" y="29"/>
                  </a:lnTo>
                  <a:lnTo>
                    <a:pt x="38" y="35"/>
                  </a:lnTo>
                  <a:lnTo>
                    <a:pt x="38" y="38"/>
                  </a:lnTo>
                  <a:lnTo>
                    <a:pt x="35" y="38"/>
                  </a:lnTo>
                  <a:lnTo>
                    <a:pt x="29" y="41"/>
                  </a:lnTo>
                  <a:lnTo>
                    <a:pt x="25" y="41"/>
                  </a:lnTo>
                  <a:lnTo>
                    <a:pt x="22" y="45"/>
                  </a:lnTo>
                  <a:lnTo>
                    <a:pt x="16" y="41"/>
                  </a:lnTo>
                  <a:lnTo>
                    <a:pt x="12" y="41"/>
                  </a:lnTo>
                  <a:lnTo>
                    <a:pt x="9" y="38"/>
                  </a:lnTo>
                  <a:lnTo>
                    <a:pt x="6" y="38"/>
                  </a:lnTo>
                  <a:lnTo>
                    <a:pt x="3" y="35"/>
                  </a:lnTo>
                  <a:lnTo>
                    <a:pt x="0" y="29"/>
                  </a:lnTo>
                  <a:lnTo>
                    <a:pt x="0" y="25"/>
                  </a:lnTo>
                  <a:lnTo>
                    <a:pt x="0" y="22"/>
                  </a:lnTo>
                  <a:lnTo>
                    <a:pt x="0" y="16"/>
                  </a:lnTo>
                  <a:lnTo>
                    <a:pt x="0" y="13"/>
                  </a:lnTo>
                  <a:lnTo>
                    <a:pt x="3" y="9"/>
                  </a:lnTo>
                  <a:lnTo>
                    <a:pt x="6" y="6"/>
                  </a:lnTo>
                  <a:lnTo>
                    <a:pt x="9" y="3"/>
                  </a:lnTo>
                  <a:lnTo>
                    <a:pt x="12" y="0"/>
                  </a:lnTo>
                  <a:lnTo>
                    <a:pt x="16" y="0"/>
                  </a:lnTo>
                  <a:lnTo>
                    <a:pt x="22" y="0"/>
                  </a:lnTo>
                </a:path>
              </a:pathLst>
            </a:custGeom>
            <a:noFill/>
            <a:ln w="0">
              <a:solidFill>
                <a:srgbClr val="000000"/>
              </a:solidFill>
              <a:round/>
              <a:headEnd/>
              <a:tailEnd/>
            </a:ln>
          </p:spPr>
          <p:txBody>
            <a:bodyPr/>
            <a:lstStyle/>
            <a:p>
              <a:endParaRPr lang="en-US"/>
            </a:p>
          </p:txBody>
        </p:sp>
        <p:sp>
          <p:nvSpPr>
            <p:cNvPr id="32252" name="Freeform 684"/>
            <p:cNvSpPr>
              <a:spLocks/>
            </p:cNvSpPr>
            <p:nvPr/>
          </p:nvSpPr>
          <p:spPr bwMode="auto">
            <a:xfrm>
              <a:off x="1445" y="2252"/>
              <a:ext cx="63" cy="63"/>
            </a:xfrm>
            <a:custGeom>
              <a:avLst/>
              <a:gdLst>
                <a:gd name="T0" fmla="*/ 23 w 46"/>
                <a:gd name="T1" fmla="*/ 0 h 45"/>
                <a:gd name="T2" fmla="*/ 26 w 46"/>
                <a:gd name="T3" fmla="*/ 0 h 45"/>
                <a:gd name="T4" fmla="*/ 33 w 46"/>
                <a:gd name="T5" fmla="*/ 3 h 45"/>
                <a:gd name="T6" fmla="*/ 36 w 46"/>
                <a:gd name="T7" fmla="*/ 3 h 45"/>
                <a:gd name="T8" fmla="*/ 39 w 46"/>
                <a:gd name="T9" fmla="*/ 6 h 45"/>
                <a:gd name="T10" fmla="*/ 42 w 46"/>
                <a:gd name="T11" fmla="*/ 9 h 45"/>
                <a:gd name="T12" fmla="*/ 42 w 46"/>
                <a:gd name="T13" fmla="*/ 13 h 45"/>
                <a:gd name="T14" fmla="*/ 46 w 46"/>
                <a:gd name="T15" fmla="*/ 19 h 45"/>
                <a:gd name="T16" fmla="*/ 46 w 46"/>
                <a:gd name="T17" fmla="*/ 22 h 45"/>
                <a:gd name="T18" fmla="*/ 46 w 46"/>
                <a:gd name="T19" fmla="*/ 26 h 45"/>
                <a:gd name="T20" fmla="*/ 42 w 46"/>
                <a:gd name="T21" fmla="*/ 32 h 45"/>
                <a:gd name="T22" fmla="*/ 42 w 46"/>
                <a:gd name="T23" fmla="*/ 35 h 45"/>
                <a:gd name="T24" fmla="*/ 39 w 46"/>
                <a:gd name="T25" fmla="*/ 38 h 45"/>
                <a:gd name="T26" fmla="*/ 36 w 46"/>
                <a:gd name="T27" fmla="*/ 42 h 45"/>
                <a:gd name="T28" fmla="*/ 33 w 46"/>
                <a:gd name="T29" fmla="*/ 42 h 45"/>
                <a:gd name="T30" fmla="*/ 26 w 46"/>
                <a:gd name="T31" fmla="*/ 45 h 45"/>
                <a:gd name="T32" fmla="*/ 23 w 46"/>
                <a:gd name="T33" fmla="*/ 45 h 45"/>
                <a:gd name="T34" fmla="*/ 20 w 46"/>
                <a:gd name="T35" fmla="*/ 45 h 45"/>
                <a:gd name="T36" fmla="*/ 13 w 46"/>
                <a:gd name="T37" fmla="*/ 42 h 45"/>
                <a:gd name="T38" fmla="*/ 10 w 46"/>
                <a:gd name="T39" fmla="*/ 42 h 45"/>
                <a:gd name="T40" fmla="*/ 7 w 46"/>
                <a:gd name="T41" fmla="*/ 38 h 45"/>
                <a:gd name="T42" fmla="*/ 4 w 46"/>
                <a:gd name="T43" fmla="*/ 35 h 45"/>
                <a:gd name="T44" fmla="*/ 4 w 46"/>
                <a:gd name="T45" fmla="*/ 32 h 45"/>
                <a:gd name="T46" fmla="*/ 0 w 46"/>
                <a:gd name="T47" fmla="*/ 26 h 45"/>
                <a:gd name="T48" fmla="*/ 0 w 46"/>
                <a:gd name="T49" fmla="*/ 22 h 45"/>
                <a:gd name="T50" fmla="*/ 0 w 46"/>
                <a:gd name="T51" fmla="*/ 19 h 45"/>
                <a:gd name="T52" fmla="*/ 4 w 46"/>
                <a:gd name="T53" fmla="*/ 13 h 45"/>
                <a:gd name="T54" fmla="*/ 4 w 46"/>
                <a:gd name="T55" fmla="*/ 9 h 45"/>
                <a:gd name="T56" fmla="*/ 7 w 46"/>
                <a:gd name="T57" fmla="*/ 6 h 45"/>
                <a:gd name="T58" fmla="*/ 10 w 46"/>
                <a:gd name="T59" fmla="*/ 3 h 45"/>
                <a:gd name="T60" fmla="*/ 13 w 46"/>
                <a:gd name="T61" fmla="*/ 3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33" y="3"/>
                  </a:lnTo>
                  <a:lnTo>
                    <a:pt x="36" y="3"/>
                  </a:lnTo>
                  <a:lnTo>
                    <a:pt x="39" y="6"/>
                  </a:lnTo>
                  <a:lnTo>
                    <a:pt x="42" y="9"/>
                  </a:lnTo>
                  <a:lnTo>
                    <a:pt x="42" y="13"/>
                  </a:lnTo>
                  <a:lnTo>
                    <a:pt x="46" y="19"/>
                  </a:lnTo>
                  <a:lnTo>
                    <a:pt x="46" y="22"/>
                  </a:lnTo>
                  <a:lnTo>
                    <a:pt x="46" y="26"/>
                  </a:lnTo>
                  <a:lnTo>
                    <a:pt x="42" y="32"/>
                  </a:lnTo>
                  <a:lnTo>
                    <a:pt x="42" y="35"/>
                  </a:lnTo>
                  <a:lnTo>
                    <a:pt x="39" y="38"/>
                  </a:lnTo>
                  <a:lnTo>
                    <a:pt x="36" y="42"/>
                  </a:lnTo>
                  <a:lnTo>
                    <a:pt x="33" y="42"/>
                  </a:lnTo>
                  <a:lnTo>
                    <a:pt x="26" y="45"/>
                  </a:lnTo>
                  <a:lnTo>
                    <a:pt x="23" y="45"/>
                  </a:lnTo>
                  <a:lnTo>
                    <a:pt x="20" y="45"/>
                  </a:lnTo>
                  <a:lnTo>
                    <a:pt x="13" y="42"/>
                  </a:lnTo>
                  <a:lnTo>
                    <a:pt x="10" y="42"/>
                  </a:lnTo>
                  <a:lnTo>
                    <a:pt x="7" y="38"/>
                  </a:lnTo>
                  <a:lnTo>
                    <a:pt x="4" y="35"/>
                  </a:lnTo>
                  <a:lnTo>
                    <a:pt x="4" y="32"/>
                  </a:lnTo>
                  <a:lnTo>
                    <a:pt x="0" y="26"/>
                  </a:lnTo>
                  <a:lnTo>
                    <a:pt x="0" y="22"/>
                  </a:lnTo>
                  <a:lnTo>
                    <a:pt x="0" y="19"/>
                  </a:lnTo>
                  <a:lnTo>
                    <a:pt x="4" y="13"/>
                  </a:lnTo>
                  <a:lnTo>
                    <a:pt x="4" y="9"/>
                  </a:lnTo>
                  <a:lnTo>
                    <a:pt x="7" y="6"/>
                  </a:lnTo>
                  <a:lnTo>
                    <a:pt x="10" y="3"/>
                  </a:lnTo>
                  <a:lnTo>
                    <a:pt x="13" y="3"/>
                  </a:lnTo>
                  <a:lnTo>
                    <a:pt x="20" y="0"/>
                  </a:lnTo>
                  <a:lnTo>
                    <a:pt x="23" y="0"/>
                  </a:lnTo>
                  <a:close/>
                </a:path>
              </a:pathLst>
            </a:custGeom>
            <a:solidFill>
              <a:srgbClr val="FF0000"/>
            </a:solidFill>
            <a:ln w="9525">
              <a:noFill/>
              <a:round/>
              <a:headEnd/>
              <a:tailEnd/>
            </a:ln>
          </p:spPr>
          <p:txBody>
            <a:bodyPr/>
            <a:lstStyle/>
            <a:p>
              <a:endParaRPr lang="en-US"/>
            </a:p>
          </p:txBody>
        </p:sp>
        <p:sp>
          <p:nvSpPr>
            <p:cNvPr id="32253" name="Freeform 685"/>
            <p:cNvSpPr>
              <a:spLocks/>
            </p:cNvSpPr>
            <p:nvPr/>
          </p:nvSpPr>
          <p:spPr bwMode="auto">
            <a:xfrm>
              <a:off x="1445" y="2252"/>
              <a:ext cx="63" cy="63"/>
            </a:xfrm>
            <a:custGeom>
              <a:avLst/>
              <a:gdLst>
                <a:gd name="T0" fmla="*/ 23 w 46"/>
                <a:gd name="T1" fmla="*/ 0 h 45"/>
                <a:gd name="T2" fmla="*/ 26 w 46"/>
                <a:gd name="T3" fmla="*/ 0 h 45"/>
                <a:gd name="T4" fmla="*/ 33 w 46"/>
                <a:gd name="T5" fmla="*/ 3 h 45"/>
                <a:gd name="T6" fmla="*/ 36 w 46"/>
                <a:gd name="T7" fmla="*/ 3 h 45"/>
                <a:gd name="T8" fmla="*/ 39 w 46"/>
                <a:gd name="T9" fmla="*/ 6 h 45"/>
                <a:gd name="T10" fmla="*/ 42 w 46"/>
                <a:gd name="T11" fmla="*/ 9 h 45"/>
                <a:gd name="T12" fmla="*/ 42 w 46"/>
                <a:gd name="T13" fmla="*/ 13 h 45"/>
                <a:gd name="T14" fmla="*/ 46 w 46"/>
                <a:gd name="T15" fmla="*/ 19 h 45"/>
                <a:gd name="T16" fmla="*/ 46 w 46"/>
                <a:gd name="T17" fmla="*/ 22 h 45"/>
                <a:gd name="T18" fmla="*/ 46 w 46"/>
                <a:gd name="T19" fmla="*/ 26 h 45"/>
                <a:gd name="T20" fmla="*/ 42 w 46"/>
                <a:gd name="T21" fmla="*/ 32 h 45"/>
                <a:gd name="T22" fmla="*/ 42 w 46"/>
                <a:gd name="T23" fmla="*/ 35 h 45"/>
                <a:gd name="T24" fmla="*/ 39 w 46"/>
                <a:gd name="T25" fmla="*/ 38 h 45"/>
                <a:gd name="T26" fmla="*/ 36 w 46"/>
                <a:gd name="T27" fmla="*/ 42 h 45"/>
                <a:gd name="T28" fmla="*/ 33 w 46"/>
                <a:gd name="T29" fmla="*/ 42 h 45"/>
                <a:gd name="T30" fmla="*/ 26 w 46"/>
                <a:gd name="T31" fmla="*/ 45 h 45"/>
                <a:gd name="T32" fmla="*/ 23 w 46"/>
                <a:gd name="T33" fmla="*/ 45 h 45"/>
                <a:gd name="T34" fmla="*/ 20 w 46"/>
                <a:gd name="T35" fmla="*/ 45 h 45"/>
                <a:gd name="T36" fmla="*/ 13 w 46"/>
                <a:gd name="T37" fmla="*/ 42 h 45"/>
                <a:gd name="T38" fmla="*/ 10 w 46"/>
                <a:gd name="T39" fmla="*/ 42 h 45"/>
                <a:gd name="T40" fmla="*/ 7 w 46"/>
                <a:gd name="T41" fmla="*/ 38 h 45"/>
                <a:gd name="T42" fmla="*/ 4 w 46"/>
                <a:gd name="T43" fmla="*/ 35 h 45"/>
                <a:gd name="T44" fmla="*/ 4 w 46"/>
                <a:gd name="T45" fmla="*/ 32 h 45"/>
                <a:gd name="T46" fmla="*/ 0 w 46"/>
                <a:gd name="T47" fmla="*/ 26 h 45"/>
                <a:gd name="T48" fmla="*/ 0 w 46"/>
                <a:gd name="T49" fmla="*/ 22 h 45"/>
                <a:gd name="T50" fmla="*/ 0 w 46"/>
                <a:gd name="T51" fmla="*/ 19 h 45"/>
                <a:gd name="T52" fmla="*/ 4 w 46"/>
                <a:gd name="T53" fmla="*/ 13 h 45"/>
                <a:gd name="T54" fmla="*/ 4 w 46"/>
                <a:gd name="T55" fmla="*/ 9 h 45"/>
                <a:gd name="T56" fmla="*/ 7 w 46"/>
                <a:gd name="T57" fmla="*/ 6 h 45"/>
                <a:gd name="T58" fmla="*/ 10 w 46"/>
                <a:gd name="T59" fmla="*/ 3 h 45"/>
                <a:gd name="T60" fmla="*/ 13 w 46"/>
                <a:gd name="T61" fmla="*/ 3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33" y="3"/>
                  </a:lnTo>
                  <a:lnTo>
                    <a:pt x="36" y="3"/>
                  </a:lnTo>
                  <a:lnTo>
                    <a:pt x="39" y="6"/>
                  </a:lnTo>
                  <a:lnTo>
                    <a:pt x="42" y="9"/>
                  </a:lnTo>
                  <a:lnTo>
                    <a:pt x="42" y="13"/>
                  </a:lnTo>
                  <a:lnTo>
                    <a:pt x="46" y="19"/>
                  </a:lnTo>
                  <a:lnTo>
                    <a:pt x="46" y="22"/>
                  </a:lnTo>
                  <a:lnTo>
                    <a:pt x="46" y="26"/>
                  </a:lnTo>
                  <a:lnTo>
                    <a:pt x="42" y="32"/>
                  </a:lnTo>
                  <a:lnTo>
                    <a:pt x="42" y="35"/>
                  </a:lnTo>
                  <a:lnTo>
                    <a:pt x="39" y="38"/>
                  </a:lnTo>
                  <a:lnTo>
                    <a:pt x="36" y="42"/>
                  </a:lnTo>
                  <a:lnTo>
                    <a:pt x="33" y="42"/>
                  </a:lnTo>
                  <a:lnTo>
                    <a:pt x="26" y="45"/>
                  </a:lnTo>
                  <a:lnTo>
                    <a:pt x="23" y="45"/>
                  </a:lnTo>
                  <a:lnTo>
                    <a:pt x="20" y="45"/>
                  </a:lnTo>
                  <a:lnTo>
                    <a:pt x="13" y="42"/>
                  </a:lnTo>
                  <a:lnTo>
                    <a:pt x="10" y="42"/>
                  </a:lnTo>
                  <a:lnTo>
                    <a:pt x="7" y="38"/>
                  </a:lnTo>
                  <a:lnTo>
                    <a:pt x="4" y="35"/>
                  </a:lnTo>
                  <a:lnTo>
                    <a:pt x="4" y="32"/>
                  </a:lnTo>
                  <a:lnTo>
                    <a:pt x="0" y="26"/>
                  </a:lnTo>
                  <a:lnTo>
                    <a:pt x="0" y="22"/>
                  </a:lnTo>
                  <a:lnTo>
                    <a:pt x="0" y="19"/>
                  </a:lnTo>
                  <a:lnTo>
                    <a:pt x="4" y="13"/>
                  </a:lnTo>
                  <a:lnTo>
                    <a:pt x="4" y="9"/>
                  </a:lnTo>
                  <a:lnTo>
                    <a:pt x="7" y="6"/>
                  </a:lnTo>
                  <a:lnTo>
                    <a:pt x="10" y="3"/>
                  </a:lnTo>
                  <a:lnTo>
                    <a:pt x="13" y="3"/>
                  </a:lnTo>
                  <a:lnTo>
                    <a:pt x="20" y="0"/>
                  </a:lnTo>
                  <a:lnTo>
                    <a:pt x="23" y="0"/>
                  </a:lnTo>
                </a:path>
              </a:pathLst>
            </a:custGeom>
            <a:noFill/>
            <a:ln w="0">
              <a:solidFill>
                <a:srgbClr val="000000"/>
              </a:solidFill>
              <a:round/>
              <a:headEnd/>
              <a:tailEnd/>
            </a:ln>
          </p:spPr>
          <p:txBody>
            <a:bodyPr/>
            <a:lstStyle/>
            <a:p>
              <a:endParaRPr lang="en-US"/>
            </a:p>
          </p:txBody>
        </p:sp>
        <p:sp>
          <p:nvSpPr>
            <p:cNvPr id="32254" name="Freeform 686"/>
            <p:cNvSpPr>
              <a:spLocks/>
            </p:cNvSpPr>
            <p:nvPr/>
          </p:nvSpPr>
          <p:spPr bwMode="auto">
            <a:xfrm>
              <a:off x="1286" y="2120"/>
              <a:ext cx="62" cy="65"/>
            </a:xfrm>
            <a:custGeom>
              <a:avLst/>
              <a:gdLst>
                <a:gd name="T0" fmla="*/ 22 w 45"/>
                <a:gd name="T1" fmla="*/ 0 h 46"/>
                <a:gd name="T2" fmla="*/ 25 w 45"/>
                <a:gd name="T3" fmla="*/ 4 h 46"/>
                <a:gd name="T4" fmla="*/ 29 w 45"/>
                <a:gd name="T5" fmla="*/ 4 h 46"/>
                <a:gd name="T6" fmla="*/ 35 w 45"/>
                <a:gd name="T7" fmla="*/ 7 h 46"/>
                <a:gd name="T8" fmla="*/ 38 w 45"/>
                <a:gd name="T9" fmla="*/ 10 h 46"/>
                <a:gd name="T10" fmla="*/ 38 w 45"/>
                <a:gd name="T11" fmla="*/ 13 h 46"/>
                <a:gd name="T12" fmla="*/ 41 w 45"/>
                <a:gd name="T13" fmla="*/ 17 h 46"/>
                <a:gd name="T14" fmla="*/ 41 w 45"/>
                <a:gd name="T15" fmla="*/ 20 h 46"/>
                <a:gd name="T16" fmla="*/ 45 w 45"/>
                <a:gd name="T17" fmla="*/ 23 h 46"/>
                <a:gd name="T18" fmla="*/ 41 w 45"/>
                <a:gd name="T19" fmla="*/ 29 h 46"/>
                <a:gd name="T20" fmla="*/ 41 w 45"/>
                <a:gd name="T21" fmla="*/ 33 h 46"/>
                <a:gd name="T22" fmla="*/ 38 w 45"/>
                <a:gd name="T23" fmla="*/ 36 h 46"/>
                <a:gd name="T24" fmla="*/ 38 w 45"/>
                <a:gd name="T25" fmla="*/ 39 h 46"/>
                <a:gd name="T26" fmla="*/ 35 w 45"/>
                <a:gd name="T27" fmla="*/ 42 h 46"/>
                <a:gd name="T28" fmla="*/ 29 w 45"/>
                <a:gd name="T29" fmla="*/ 46 h 46"/>
                <a:gd name="T30" fmla="*/ 25 w 45"/>
                <a:gd name="T31" fmla="*/ 46 h 46"/>
                <a:gd name="T32" fmla="*/ 22 w 45"/>
                <a:gd name="T33" fmla="*/ 46 h 46"/>
                <a:gd name="T34" fmla="*/ 16 w 45"/>
                <a:gd name="T35" fmla="*/ 46 h 46"/>
                <a:gd name="T36" fmla="*/ 12 w 45"/>
                <a:gd name="T37" fmla="*/ 46 h 46"/>
                <a:gd name="T38" fmla="*/ 9 w 45"/>
                <a:gd name="T39" fmla="*/ 42 h 46"/>
                <a:gd name="T40" fmla="*/ 6 w 45"/>
                <a:gd name="T41" fmla="*/ 39 h 46"/>
                <a:gd name="T42" fmla="*/ 3 w 45"/>
                <a:gd name="T43" fmla="*/ 36 h 46"/>
                <a:gd name="T44" fmla="*/ 0 w 45"/>
                <a:gd name="T45" fmla="*/ 33 h 46"/>
                <a:gd name="T46" fmla="*/ 0 w 45"/>
                <a:gd name="T47" fmla="*/ 29 h 46"/>
                <a:gd name="T48" fmla="*/ 0 w 45"/>
                <a:gd name="T49" fmla="*/ 23 h 46"/>
                <a:gd name="T50" fmla="*/ 0 w 45"/>
                <a:gd name="T51" fmla="*/ 20 h 46"/>
                <a:gd name="T52" fmla="*/ 0 w 45"/>
                <a:gd name="T53" fmla="*/ 17 h 46"/>
                <a:gd name="T54" fmla="*/ 3 w 45"/>
                <a:gd name="T55" fmla="*/ 13 h 46"/>
                <a:gd name="T56" fmla="*/ 6 w 45"/>
                <a:gd name="T57" fmla="*/ 10 h 46"/>
                <a:gd name="T58" fmla="*/ 9 w 45"/>
                <a:gd name="T59" fmla="*/ 7 h 46"/>
                <a:gd name="T60" fmla="*/ 12 w 45"/>
                <a:gd name="T61" fmla="*/ 4 h 46"/>
                <a:gd name="T62" fmla="*/ 16 w 45"/>
                <a:gd name="T63" fmla="*/ 4 h 46"/>
                <a:gd name="T64" fmla="*/ 22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22" y="0"/>
                  </a:moveTo>
                  <a:lnTo>
                    <a:pt x="25" y="4"/>
                  </a:lnTo>
                  <a:lnTo>
                    <a:pt x="29" y="4"/>
                  </a:lnTo>
                  <a:lnTo>
                    <a:pt x="35" y="7"/>
                  </a:lnTo>
                  <a:lnTo>
                    <a:pt x="38" y="10"/>
                  </a:lnTo>
                  <a:lnTo>
                    <a:pt x="38" y="13"/>
                  </a:lnTo>
                  <a:lnTo>
                    <a:pt x="41" y="17"/>
                  </a:lnTo>
                  <a:lnTo>
                    <a:pt x="41" y="20"/>
                  </a:lnTo>
                  <a:lnTo>
                    <a:pt x="45" y="23"/>
                  </a:lnTo>
                  <a:lnTo>
                    <a:pt x="41" y="29"/>
                  </a:lnTo>
                  <a:lnTo>
                    <a:pt x="41" y="33"/>
                  </a:lnTo>
                  <a:lnTo>
                    <a:pt x="38" y="36"/>
                  </a:lnTo>
                  <a:lnTo>
                    <a:pt x="38" y="39"/>
                  </a:lnTo>
                  <a:lnTo>
                    <a:pt x="35" y="42"/>
                  </a:lnTo>
                  <a:lnTo>
                    <a:pt x="29" y="46"/>
                  </a:lnTo>
                  <a:lnTo>
                    <a:pt x="25" y="46"/>
                  </a:lnTo>
                  <a:lnTo>
                    <a:pt x="22" y="46"/>
                  </a:lnTo>
                  <a:lnTo>
                    <a:pt x="16" y="46"/>
                  </a:lnTo>
                  <a:lnTo>
                    <a:pt x="12" y="46"/>
                  </a:lnTo>
                  <a:lnTo>
                    <a:pt x="9" y="42"/>
                  </a:lnTo>
                  <a:lnTo>
                    <a:pt x="6" y="39"/>
                  </a:lnTo>
                  <a:lnTo>
                    <a:pt x="3" y="36"/>
                  </a:lnTo>
                  <a:lnTo>
                    <a:pt x="0" y="33"/>
                  </a:lnTo>
                  <a:lnTo>
                    <a:pt x="0" y="29"/>
                  </a:lnTo>
                  <a:lnTo>
                    <a:pt x="0" y="23"/>
                  </a:lnTo>
                  <a:lnTo>
                    <a:pt x="0" y="20"/>
                  </a:lnTo>
                  <a:lnTo>
                    <a:pt x="0" y="17"/>
                  </a:lnTo>
                  <a:lnTo>
                    <a:pt x="3" y="13"/>
                  </a:lnTo>
                  <a:lnTo>
                    <a:pt x="6" y="10"/>
                  </a:lnTo>
                  <a:lnTo>
                    <a:pt x="9" y="7"/>
                  </a:lnTo>
                  <a:lnTo>
                    <a:pt x="12" y="4"/>
                  </a:lnTo>
                  <a:lnTo>
                    <a:pt x="16" y="4"/>
                  </a:lnTo>
                  <a:lnTo>
                    <a:pt x="22" y="0"/>
                  </a:lnTo>
                  <a:close/>
                </a:path>
              </a:pathLst>
            </a:custGeom>
            <a:solidFill>
              <a:srgbClr val="FF0000"/>
            </a:solidFill>
            <a:ln w="9525">
              <a:noFill/>
              <a:round/>
              <a:headEnd/>
              <a:tailEnd/>
            </a:ln>
          </p:spPr>
          <p:txBody>
            <a:bodyPr/>
            <a:lstStyle/>
            <a:p>
              <a:endParaRPr lang="en-US"/>
            </a:p>
          </p:txBody>
        </p:sp>
        <p:sp>
          <p:nvSpPr>
            <p:cNvPr id="32255" name="Freeform 687"/>
            <p:cNvSpPr>
              <a:spLocks/>
            </p:cNvSpPr>
            <p:nvPr/>
          </p:nvSpPr>
          <p:spPr bwMode="auto">
            <a:xfrm>
              <a:off x="1286" y="2120"/>
              <a:ext cx="62" cy="65"/>
            </a:xfrm>
            <a:custGeom>
              <a:avLst/>
              <a:gdLst>
                <a:gd name="T0" fmla="*/ 22 w 45"/>
                <a:gd name="T1" fmla="*/ 0 h 46"/>
                <a:gd name="T2" fmla="*/ 25 w 45"/>
                <a:gd name="T3" fmla="*/ 4 h 46"/>
                <a:gd name="T4" fmla="*/ 29 w 45"/>
                <a:gd name="T5" fmla="*/ 4 h 46"/>
                <a:gd name="T6" fmla="*/ 35 w 45"/>
                <a:gd name="T7" fmla="*/ 7 h 46"/>
                <a:gd name="T8" fmla="*/ 38 w 45"/>
                <a:gd name="T9" fmla="*/ 10 h 46"/>
                <a:gd name="T10" fmla="*/ 38 w 45"/>
                <a:gd name="T11" fmla="*/ 13 h 46"/>
                <a:gd name="T12" fmla="*/ 41 w 45"/>
                <a:gd name="T13" fmla="*/ 17 h 46"/>
                <a:gd name="T14" fmla="*/ 41 w 45"/>
                <a:gd name="T15" fmla="*/ 20 h 46"/>
                <a:gd name="T16" fmla="*/ 45 w 45"/>
                <a:gd name="T17" fmla="*/ 23 h 46"/>
                <a:gd name="T18" fmla="*/ 41 w 45"/>
                <a:gd name="T19" fmla="*/ 29 h 46"/>
                <a:gd name="T20" fmla="*/ 41 w 45"/>
                <a:gd name="T21" fmla="*/ 33 h 46"/>
                <a:gd name="T22" fmla="*/ 38 w 45"/>
                <a:gd name="T23" fmla="*/ 36 h 46"/>
                <a:gd name="T24" fmla="*/ 38 w 45"/>
                <a:gd name="T25" fmla="*/ 39 h 46"/>
                <a:gd name="T26" fmla="*/ 35 w 45"/>
                <a:gd name="T27" fmla="*/ 42 h 46"/>
                <a:gd name="T28" fmla="*/ 29 w 45"/>
                <a:gd name="T29" fmla="*/ 46 h 46"/>
                <a:gd name="T30" fmla="*/ 25 w 45"/>
                <a:gd name="T31" fmla="*/ 46 h 46"/>
                <a:gd name="T32" fmla="*/ 22 w 45"/>
                <a:gd name="T33" fmla="*/ 46 h 46"/>
                <a:gd name="T34" fmla="*/ 16 w 45"/>
                <a:gd name="T35" fmla="*/ 46 h 46"/>
                <a:gd name="T36" fmla="*/ 12 w 45"/>
                <a:gd name="T37" fmla="*/ 46 h 46"/>
                <a:gd name="T38" fmla="*/ 9 w 45"/>
                <a:gd name="T39" fmla="*/ 42 h 46"/>
                <a:gd name="T40" fmla="*/ 6 w 45"/>
                <a:gd name="T41" fmla="*/ 39 h 46"/>
                <a:gd name="T42" fmla="*/ 3 w 45"/>
                <a:gd name="T43" fmla="*/ 36 h 46"/>
                <a:gd name="T44" fmla="*/ 0 w 45"/>
                <a:gd name="T45" fmla="*/ 33 h 46"/>
                <a:gd name="T46" fmla="*/ 0 w 45"/>
                <a:gd name="T47" fmla="*/ 29 h 46"/>
                <a:gd name="T48" fmla="*/ 0 w 45"/>
                <a:gd name="T49" fmla="*/ 23 h 46"/>
                <a:gd name="T50" fmla="*/ 0 w 45"/>
                <a:gd name="T51" fmla="*/ 20 h 46"/>
                <a:gd name="T52" fmla="*/ 0 w 45"/>
                <a:gd name="T53" fmla="*/ 17 h 46"/>
                <a:gd name="T54" fmla="*/ 3 w 45"/>
                <a:gd name="T55" fmla="*/ 13 h 46"/>
                <a:gd name="T56" fmla="*/ 6 w 45"/>
                <a:gd name="T57" fmla="*/ 10 h 46"/>
                <a:gd name="T58" fmla="*/ 9 w 45"/>
                <a:gd name="T59" fmla="*/ 7 h 46"/>
                <a:gd name="T60" fmla="*/ 12 w 45"/>
                <a:gd name="T61" fmla="*/ 4 h 46"/>
                <a:gd name="T62" fmla="*/ 16 w 45"/>
                <a:gd name="T63" fmla="*/ 4 h 46"/>
                <a:gd name="T64" fmla="*/ 22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22" y="0"/>
                  </a:moveTo>
                  <a:lnTo>
                    <a:pt x="25" y="4"/>
                  </a:lnTo>
                  <a:lnTo>
                    <a:pt x="29" y="4"/>
                  </a:lnTo>
                  <a:lnTo>
                    <a:pt x="35" y="7"/>
                  </a:lnTo>
                  <a:lnTo>
                    <a:pt x="38" y="10"/>
                  </a:lnTo>
                  <a:lnTo>
                    <a:pt x="38" y="13"/>
                  </a:lnTo>
                  <a:lnTo>
                    <a:pt x="41" y="17"/>
                  </a:lnTo>
                  <a:lnTo>
                    <a:pt x="41" y="20"/>
                  </a:lnTo>
                  <a:lnTo>
                    <a:pt x="45" y="23"/>
                  </a:lnTo>
                  <a:lnTo>
                    <a:pt x="41" y="29"/>
                  </a:lnTo>
                  <a:lnTo>
                    <a:pt x="41" y="33"/>
                  </a:lnTo>
                  <a:lnTo>
                    <a:pt x="38" y="36"/>
                  </a:lnTo>
                  <a:lnTo>
                    <a:pt x="38" y="39"/>
                  </a:lnTo>
                  <a:lnTo>
                    <a:pt x="35" y="42"/>
                  </a:lnTo>
                  <a:lnTo>
                    <a:pt x="29" y="46"/>
                  </a:lnTo>
                  <a:lnTo>
                    <a:pt x="25" y="46"/>
                  </a:lnTo>
                  <a:lnTo>
                    <a:pt x="22" y="46"/>
                  </a:lnTo>
                  <a:lnTo>
                    <a:pt x="16" y="46"/>
                  </a:lnTo>
                  <a:lnTo>
                    <a:pt x="12" y="46"/>
                  </a:lnTo>
                  <a:lnTo>
                    <a:pt x="9" y="42"/>
                  </a:lnTo>
                  <a:lnTo>
                    <a:pt x="6" y="39"/>
                  </a:lnTo>
                  <a:lnTo>
                    <a:pt x="3" y="36"/>
                  </a:lnTo>
                  <a:lnTo>
                    <a:pt x="0" y="33"/>
                  </a:lnTo>
                  <a:lnTo>
                    <a:pt x="0" y="29"/>
                  </a:lnTo>
                  <a:lnTo>
                    <a:pt x="0" y="23"/>
                  </a:lnTo>
                  <a:lnTo>
                    <a:pt x="0" y="20"/>
                  </a:lnTo>
                  <a:lnTo>
                    <a:pt x="0" y="17"/>
                  </a:lnTo>
                  <a:lnTo>
                    <a:pt x="3" y="13"/>
                  </a:lnTo>
                  <a:lnTo>
                    <a:pt x="6" y="10"/>
                  </a:lnTo>
                  <a:lnTo>
                    <a:pt x="9" y="7"/>
                  </a:lnTo>
                  <a:lnTo>
                    <a:pt x="12" y="4"/>
                  </a:lnTo>
                  <a:lnTo>
                    <a:pt x="16" y="4"/>
                  </a:lnTo>
                  <a:lnTo>
                    <a:pt x="22" y="0"/>
                  </a:lnTo>
                </a:path>
              </a:pathLst>
            </a:custGeom>
            <a:noFill/>
            <a:ln w="0">
              <a:solidFill>
                <a:srgbClr val="000000"/>
              </a:solidFill>
              <a:round/>
              <a:headEnd/>
              <a:tailEnd/>
            </a:ln>
          </p:spPr>
          <p:txBody>
            <a:bodyPr/>
            <a:lstStyle/>
            <a:p>
              <a:endParaRPr lang="en-US"/>
            </a:p>
          </p:txBody>
        </p:sp>
        <p:sp>
          <p:nvSpPr>
            <p:cNvPr id="32256" name="Freeform 688"/>
            <p:cNvSpPr>
              <a:spLocks/>
            </p:cNvSpPr>
            <p:nvPr/>
          </p:nvSpPr>
          <p:spPr bwMode="auto">
            <a:xfrm>
              <a:off x="1565" y="2333"/>
              <a:ext cx="61" cy="59"/>
            </a:xfrm>
            <a:custGeom>
              <a:avLst/>
              <a:gdLst>
                <a:gd name="T0" fmla="*/ 23 w 45"/>
                <a:gd name="T1" fmla="*/ 0 h 42"/>
                <a:gd name="T2" fmla="*/ 26 w 45"/>
                <a:gd name="T3" fmla="*/ 0 h 42"/>
                <a:gd name="T4" fmla="*/ 33 w 45"/>
                <a:gd name="T5" fmla="*/ 0 h 42"/>
                <a:gd name="T6" fmla="*/ 36 w 45"/>
                <a:gd name="T7" fmla="*/ 3 h 42"/>
                <a:gd name="T8" fmla="*/ 39 w 45"/>
                <a:gd name="T9" fmla="*/ 6 h 42"/>
                <a:gd name="T10" fmla="*/ 42 w 45"/>
                <a:gd name="T11" fmla="*/ 9 h 42"/>
                <a:gd name="T12" fmla="*/ 42 w 45"/>
                <a:gd name="T13" fmla="*/ 13 h 42"/>
                <a:gd name="T14" fmla="*/ 45 w 45"/>
                <a:gd name="T15" fmla="*/ 16 h 42"/>
                <a:gd name="T16" fmla="*/ 45 w 45"/>
                <a:gd name="T17" fmla="*/ 19 h 42"/>
                <a:gd name="T18" fmla="*/ 45 w 45"/>
                <a:gd name="T19" fmla="*/ 25 h 42"/>
                <a:gd name="T20" fmla="*/ 42 w 45"/>
                <a:gd name="T21" fmla="*/ 29 h 42"/>
                <a:gd name="T22" fmla="*/ 42 w 45"/>
                <a:gd name="T23" fmla="*/ 32 h 42"/>
                <a:gd name="T24" fmla="*/ 39 w 45"/>
                <a:gd name="T25" fmla="*/ 35 h 42"/>
                <a:gd name="T26" fmla="*/ 36 w 45"/>
                <a:gd name="T27" fmla="*/ 38 h 42"/>
                <a:gd name="T28" fmla="*/ 33 w 45"/>
                <a:gd name="T29" fmla="*/ 42 h 42"/>
                <a:gd name="T30" fmla="*/ 26 w 45"/>
                <a:gd name="T31" fmla="*/ 42 h 42"/>
                <a:gd name="T32" fmla="*/ 23 w 45"/>
                <a:gd name="T33" fmla="*/ 42 h 42"/>
                <a:gd name="T34" fmla="*/ 20 w 45"/>
                <a:gd name="T35" fmla="*/ 42 h 42"/>
                <a:gd name="T36" fmla="*/ 13 w 45"/>
                <a:gd name="T37" fmla="*/ 42 h 42"/>
                <a:gd name="T38" fmla="*/ 10 w 45"/>
                <a:gd name="T39" fmla="*/ 38 h 42"/>
                <a:gd name="T40" fmla="*/ 7 w 45"/>
                <a:gd name="T41" fmla="*/ 35 h 42"/>
                <a:gd name="T42" fmla="*/ 4 w 45"/>
                <a:gd name="T43" fmla="*/ 32 h 42"/>
                <a:gd name="T44" fmla="*/ 4 w 45"/>
                <a:gd name="T45" fmla="*/ 29 h 42"/>
                <a:gd name="T46" fmla="*/ 0 w 45"/>
                <a:gd name="T47" fmla="*/ 25 h 42"/>
                <a:gd name="T48" fmla="*/ 0 w 45"/>
                <a:gd name="T49" fmla="*/ 19 h 42"/>
                <a:gd name="T50" fmla="*/ 0 w 45"/>
                <a:gd name="T51" fmla="*/ 16 h 42"/>
                <a:gd name="T52" fmla="*/ 4 w 45"/>
                <a:gd name="T53" fmla="*/ 13 h 42"/>
                <a:gd name="T54" fmla="*/ 4 w 45"/>
                <a:gd name="T55" fmla="*/ 9 h 42"/>
                <a:gd name="T56" fmla="*/ 7 w 45"/>
                <a:gd name="T57" fmla="*/ 6 h 42"/>
                <a:gd name="T58" fmla="*/ 10 w 45"/>
                <a:gd name="T59" fmla="*/ 3 h 42"/>
                <a:gd name="T60" fmla="*/ 13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3" y="0"/>
                  </a:lnTo>
                  <a:lnTo>
                    <a:pt x="36" y="3"/>
                  </a:lnTo>
                  <a:lnTo>
                    <a:pt x="39" y="6"/>
                  </a:lnTo>
                  <a:lnTo>
                    <a:pt x="42" y="9"/>
                  </a:lnTo>
                  <a:lnTo>
                    <a:pt x="42" y="13"/>
                  </a:lnTo>
                  <a:lnTo>
                    <a:pt x="45" y="16"/>
                  </a:lnTo>
                  <a:lnTo>
                    <a:pt x="45" y="19"/>
                  </a:lnTo>
                  <a:lnTo>
                    <a:pt x="45" y="25"/>
                  </a:lnTo>
                  <a:lnTo>
                    <a:pt x="42" y="29"/>
                  </a:lnTo>
                  <a:lnTo>
                    <a:pt x="42" y="32"/>
                  </a:lnTo>
                  <a:lnTo>
                    <a:pt x="39" y="35"/>
                  </a:lnTo>
                  <a:lnTo>
                    <a:pt x="36" y="38"/>
                  </a:lnTo>
                  <a:lnTo>
                    <a:pt x="33" y="42"/>
                  </a:lnTo>
                  <a:lnTo>
                    <a:pt x="26" y="42"/>
                  </a:lnTo>
                  <a:lnTo>
                    <a:pt x="23" y="42"/>
                  </a:lnTo>
                  <a:lnTo>
                    <a:pt x="20" y="42"/>
                  </a:lnTo>
                  <a:lnTo>
                    <a:pt x="13" y="42"/>
                  </a:lnTo>
                  <a:lnTo>
                    <a:pt x="10" y="38"/>
                  </a:lnTo>
                  <a:lnTo>
                    <a:pt x="7" y="35"/>
                  </a:lnTo>
                  <a:lnTo>
                    <a:pt x="4" y="32"/>
                  </a:lnTo>
                  <a:lnTo>
                    <a:pt x="4" y="29"/>
                  </a:lnTo>
                  <a:lnTo>
                    <a:pt x="0" y="25"/>
                  </a:lnTo>
                  <a:lnTo>
                    <a:pt x="0" y="19"/>
                  </a:lnTo>
                  <a:lnTo>
                    <a:pt x="0" y="16"/>
                  </a:lnTo>
                  <a:lnTo>
                    <a:pt x="4" y="13"/>
                  </a:lnTo>
                  <a:lnTo>
                    <a:pt x="4" y="9"/>
                  </a:lnTo>
                  <a:lnTo>
                    <a:pt x="7" y="6"/>
                  </a:lnTo>
                  <a:lnTo>
                    <a:pt x="10" y="3"/>
                  </a:lnTo>
                  <a:lnTo>
                    <a:pt x="13" y="0"/>
                  </a:lnTo>
                  <a:lnTo>
                    <a:pt x="20" y="0"/>
                  </a:lnTo>
                  <a:lnTo>
                    <a:pt x="23" y="0"/>
                  </a:lnTo>
                  <a:close/>
                </a:path>
              </a:pathLst>
            </a:custGeom>
            <a:solidFill>
              <a:srgbClr val="FF0000"/>
            </a:solidFill>
            <a:ln w="9525">
              <a:noFill/>
              <a:round/>
              <a:headEnd/>
              <a:tailEnd/>
            </a:ln>
          </p:spPr>
          <p:txBody>
            <a:bodyPr/>
            <a:lstStyle/>
            <a:p>
              <a:endParaRPr lang="en-US"/>
            </a:p>
          </p:txBody>
        </p:sp>
        <p:sp>
          <p:nvSpPr>
            <p:cNvPr id="32257" name="Freeform 689"/>
            <p:cNvSpPr>
              <a:spLocks/>
            </p:cNvSpPr>
            <p:nvPr/>
          </p:nvSpPr>
          <p:spPr bwMode="auto">
            <a:xfrm>
              <a:off x="1565" y="2333"/>
              <a:ext cx="61" cy="59"/>
            </a:xfrm>
            <a:custGeom>
              <a:avLst/>
              <a:gdLst>
                <a:gd name="T0" fmla="*/ 23 w 45"/>
                <a:gd name="T1" fmla="*/ 0 h 42"/>
                <a:gd name="T2" fmla="*/ 26 w 45"/>
                <a:gd name="T3" fmla="*/ 0 h 42"/>
                <a:gd name="T4" fmla="*/ 33 w 45"/>
                <a:gd name="T5" fmla="*/ 0 h 42"/>
                <a:gd name="T6" fmla="*/ 36 w 45"/>
                <a:gd name="T7" fmla="*/ 3 h 42"/>
                <a:gd name="T8" fmla="*/ 39 w 45"/>
                <a:gd name="T9" fmla="*/ 6 h 42"/>
                <a:gd name="T10" fmla="*/ 42 w 45"/>
                <a:gd name="T11" fmla="*/ 9 h 42"/>
                <a:gd name="T12" fmla="*/ 42 w 45"/>
                <a:gd name="T13" fmla="*/ 13 h 42"/>
                <a:gd name="T14" fmla="*/ 45 w 45"/>
                <a:gd name="T15" fmla="*/ 16 h 42"/>
                <a:gd name="T16" fmla="*/ 45 w 45"/>
                <a:gd name="T17" fmla="*/ 19 h 42"/>
                <a:gd name="T18" fmla="*/ 45 w 45"/>
                <a:gd name="T19" fmla="*/ 25 h 42"/>
                <a:gd name="T20" fmla="*/ 42 w 45"/>
                <a:gd name="T21" fmla="*/ 29 h 42"/>
                <a:gd name="T22" fmla="*/ 42 w 45"/>
                <a:gd name="T23" fmla="*/ 32 h 42"/>
                <a:gd name="T24" fmla="*/ 39 w 45"/>
                <a:gd name="T25" fmla="*/ 35 h 42"/>
                <a:gd name="T26" fmla="*/ 36 w 45"/>
                <a:gd name="T27" fmla="*/ 38 h 42"/>
                <a:gd name="T28" fmla="*/ 33 w 45"/>
                <a:gd name="T29" fmla="*/ 42 h 42"/>
                <a:gd name="T30" fmla="*/ 26 w 45"/>
                <a:gd name="T31" fmla="*/ 42 h 42"/>
                <a:gd name="T32" fmla="*/ 23 w 45"/>
                <a:gd name="T33" fmla="*/ 42 h 42"/>
                <a:gd name="T34" fmla="*/ 20 w 45"/>
                <a:gd name="T35" fmla="*/ 42 h 42"/>
                <a:gd name="T36" fmla="*/ 13 w 45"/>
                <a:gd name="T37" fmla="*/ 42 h 42"/>
                <a:gd name="T38" fmla="*/ 10 w 45"/>
                <a:gd name="T39" fmla="*/ 38 h 42"/>
                <a:gd name="T40" fmla="*/ 7 w 45"/>
                <a:gd name="T41" fmla="*/ 35 h 42"/>
                <a:gd name="T42" fmla="*/ 4 w 45"/>
                <a:gd name="T43" fmla="*/ 32 h 42"/>
                <a:gd name="T44" fmla="*/ 4 w 45"/>
                <a:gd name="T45" fmla="*/ 29 h 42"/>
                <a:gd name="T46" fmla="*/ 0 w 45"/>
                <a:gd name="T47" fmla="*/ 25 h 42"/>
                <a:gd name="T48" fmla="*/ 0 w 45"/>
                <a:gd name="T49" fmla="*/ 19 h 42"/>
                <a:gd name="T50" fmla="*/ 0 w 45"/>
                <a:gd name="T51" fmla="*/ 16 h 42"/>
                <a:gd name="T52" fmla="*/ 4 w 45"/>
                <a:gd name="T53" fmla="*/ 13 h 42"/>
                <a:gd name="T54" fmla="*/ 4 w 45"/>
                <a:gd name="T55" fmla="*/ 9 h 42"/>
                <a:gd name="T56" fmla="*/ 7 w 45"/>
                <a:gd name="T57" fmla="*/ 6 h 42"/>
                <a:gd name="T58" fmla="*/ 10 w 45"/>
                <a:gd name="T59" fmla="*/ 3 h 42"/>
                <a:gd name="T60" fmla="*/ 13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3" y="0"/>
                  </a:lnTo>
                  <a:lnTo>
                    <a:pt x="36" y="3"/>
                  </a:lnTo>
                  <a:lnTo>
                    <a:pt x="39" y="6"/>
                  </a:lnTo>
                  <a:lnTo>
                    <a:pt x="42" y="9"/>
                  </a:lnTo>
                  <a:lnTo>
                    <a:pt x="42" y="13"/>
                  </a:lnTo>
                  <a:lnTo>
                    <a:pt x="45" y="16"/>
                  </a:lnTo>
                  <a:lnTo>
                    <a:pt x="45" y="19"/>
                  </a:lnTo>
                  <a:lnTo>
                    <a:pt x="45" y="25"/>
                  </a:lnTo>
                  <a:lnTo>
                    <a:pt x="42" y="29"/>
                  </a:lnTo>
                  <a:lnTo>
                    <a:pt x="42" y="32"/>
                  </a:lnTo>
                  <a:lnTo>
                    <a:pt x="39" y="35"/>
                  </a:lnTo>
                  <a:lnTo>
                    <a:pt x="36" y="38"/>
                  </a:lnTo>
                  <a:lnTo>
                    <a:pt x="33" y="42"/>
                  </a:lnTo>
                  <a:lnTo>
                    <a:pt x="26" y="42"/>
                  </a:lnTo>
                  <a:lnTo>
                    <a:pt x="23" y="42"/>
                  </a:lnTo>
                  <a:lnTo>
                    <a:pt x="20" y="42"/>
                  </a:lnTo>
                  <a:lnTo>
                    <a:pt x="13" y="42"/>
                  </a:lnTo>
                  <a:lnTo>
                    <a:pt x="10" y="38"/>
                  </a:lnTo>
                  <a:lnTo>
                    <a:pt x="7" y="35"/>
                  </a:lnTo>
                  <a:lnTo>
                    <a:pt x="4" y="32"/>
                  </a:lnTo>
                  <a:lnTo>
                    <a:pt x="4" y="29"/>
                  </a:lnTo>
                  <a:lnTo>
                    <a:pt x="0" y="25"/>
                  </a:lnTo>
                  <a:lnTo>
                    <a:pt x="0" y="19"/>
                  </a:lnTo>
                  <a:lnTo>
                    <a:pt x="0" y="16"/>
                  </a:lnTo>
                  <a:lnTo>
                    <a:pt x="4" y="13"/>
                  </a:lnTo>
                  <a:lnTo>
                    <a:pt x="4" y="9"/>
                  </a:lnTo>
                  <a:lnTo>
                    <a:pt x="7" y="6"/>
                  </a:lnTo>
                  <a:lnTo>
                    <a:pt x="10" y="3"/>
                  </a:lnTo>
                  <a:lnTo>
                    <a:pt x="13" y="0"/>
                  </a:lnTo>
                  <a:lnTo>
                    <a:pt x="20" y="0"/>
                  </a:lnTo>
                  <a:lnTo>
                    <a:pt x="23" y="0"/>
                  </a:lnTo>
                </a:path>
              </a:pathLst>
            </a:custGeom>
            <a:noFill/>
            <a:ln w="0">
              <a:solidFill>
                <a:srgbClr val="000000"/>
              </a:solidFill>
              <a:round/>
              <a:headEnd/>
              <a:tailEnd/>
            </a:ln>
          </p:spPr>
          <p:txBody>
            <a:bodyPr/>
            <a:lstStyle/>
            <a:p>
              <a:endParaRPr lang="en-US"/>
            </a:p>
          </p:txBody>
        </p:sp>
        <p:sp>
          <p:nvSpPr>
            <p:cNvPr id="32258" name="Freeform 690"/>
            <p:cNvSpPr>
              <a:spLocks/>
            </p:cNvSpPr>
            <p:nvPr/>
          </p:nvSpPr>
          <p:spPr bwMode="auto">
            <a:xfrm>
              <a:off x="1459" y="2355"/>
              <a:ext cx="62" cy="59"/>
            </a:xfrm>
            <a:custGeom>
              <a:avLst/>
              <a:gdLst>
                <a:gd name="T0" fmla="*/ 23 w 45"/>
                <a:gd name="T1" fmla="*/ 0 h 42"/>
                <a:gd name="T2" fmla="*/ 26 w 45"/>
                <a:gd name="T3" fmla="*/ 0 h 42"/>
                <a:gd name="T4" fmla="*/ 29 w 45"/>
                <a:gd name="T5" fmla="*/ 0 h 42"/>
                <a:gd name="T6" fmla="*/ 36 w 45"/>
                <a:gd name="T7" fmla="*/ 3 h 42"/>
                <a:gd name="T8" fmla="*/ 39 w 45"/>
                <a:gd name="T9" fmla="*/ 6 h 42"/>
                <a:gd name="T10" fmla="*/ 39 w 45"/>
                <a:gd name="T11" fmla="*/ 9 h 42"/>
                <a:gd name="T12" fmla="*/ 42 w 45"/>
                <a:gd name="T13" fmla="*/ 13 h 42"/>
                <a:gd name="T14" fmla="*/ 42 w 45"/>
                <a:gd name="T15" fmla="*/ 16 h 42"/>
                <a:gd name="T16" fmla="*/ 45 w 45"/>
                <a:gd name="T17" fmla="*/ 19 h 42"/>
                <a:gd name="T18" fmla="*/ 42 w 45"/>
                <a:gd name="T19" fmla="*/ 26 h 42"/>
                <a:gd name="T20" fmla="*/ 42 w 45"/>
                <a:gd name="T21" fmla="*/ 29 h 42"/>
                <a:gd name="T22" fmla="*/ 39 w 45"/>
                <a:gd name="T23" fmla="*/ 32 h 42"/>
                <a:gd name="T24" fmla="*/ 39 w 45"/>
                <a:gd name="T25" fmla="*/ 35 h 42"/>
                <a:gd name="T26" fmla="*/ 36 w 45"/>
                <a:gd name="T27" fmla="*/ 38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8 h 42"/>
                <a:gd name="T40" fmla="*/ 7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9 h 42"/>
                <a:gd name="T56" fmla="*/ 7 w 45"/>
                <a:gd name="T57" fmla="*/ 6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6"/>
                  </a:lnTo>
                  <a:lnTo>
                    <a:pt x="39" y="9"/>
                  </a:lnTo>
                  <a:lnTo>
                    <a:pt x="42" y="13"/>
                  </a:lnTo>
                  <a:lnTo>
                    <a:pt x="42" y="16"/>
                  </a:lnTo>
                  <a:lnTo>
                    <a:pt x="45" y="19"/>
                  </a:lnTo>
                  <a:lnTo>
                    <a:pt x="42" y="26"/>
                  </a:lnTo>
                  <a:lnTo>
                    <a:pt x="42" y="29"/>
                  </a:lnTo>
                  <a:lnTo>
                    <a:pt x="39" y="32"/>
                  </a:lnTo>
                  <a:lnTo>
                    <a:pt x="39" y="35"/>
                  </a:lnTo>
                  <a:lnTo>
                    <a:pt x="36" y="38"/>
                  </a:lnTo>
                  <a:lnTo>
                    <a:pt x="29" y="42"/>
                  </a:lnTo>
                  <a:lnTo>
                    <a:pt x="26" y="42"/>
                  </a:lnTo>
                  <a:lnTo>
                    <a:pt x="23" y="42"/>
                  </a:lnTo>
                  <a:lnTo>
                    <a:pt x="16" y="42"/>
                  </a:lnTo>
                  <a:lnTo>
                    <a:pt x="13" y="42"/>
                  </a:lnTo>
                  <a:lnTo>
                    <a:pt x="10" y="38"/>
                  </a:lnTo>
                  <a:lnTo>
                    <a:pt x="7" y="35"/>
                  </a:lnTo>
                  <a:lnTo>
                    <a:pt x="3" y="32"/>
                  </a:lnTo>
                  <a:lnTo>
                    <a:pt x="0" y="29"/>
                  </a:lnTo>
                  <a:lnTo>
                    <a:pt x="0" y="26"/>
                  </a:lnTo>
                  <a:lnTo>
                    <a:pt x="0" y="19"/>
                  </a:lnTo>
                  <a:lnTo>
                    <a:pt x="0" y="16"/>
                  </a:lnTo>
                  <a:lnTo>
                    <a:pt x="0" y="13"/>
                  </a:lnTo>
                  <a:lnTo>
                    <a:pt x="3" y="9"/>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259" name="Freeform 691"/>
            <p:cNvSpPr>
              <a:spLocks/>
            </p:cNvSpPr>
            <p:nvPr/>
          </p:nvSpPr>
          <p:spPr bwMode="auto">
            <a:xfrm>
              <a:off x="1459" y="2355"/>
              <a:ext cx="62" cy="59"/>
            </a:xfrm>
            <a:custGeom>
              <a:avLst/>
              <a:gdLst>
                <a:gd name="T0" fmla="*/ 23 w 45"/>
                <a:gd name="T1" fmla="*/ 0 h 42"/>
                <a:gd name="T2" fmla="*/ 26 w 45"/>
                <a:gd name="T3" fmla="*/ 0 h 42"/>
                <a:gd name="T4" fmla="*/ 29 w 45"/>
                <a:gd name="T5" fmla="*/ 0 h 42"/>
                <a:gd name="T6" fmla="*/ 36 w 45"/>
                <a:gd name="T7" fmla="*/ 3 h 42"/>
                <a:gd name="T8" fmla="*/ 39 w 45"/>
                <a:gd name="T9" fmla="*/ 6 h 42"/>
                <a:gd name="T10" fmla="*/ 39 w 45"/>
                <a:gd name="T11" fmla="*/ 9 h 42"/>
                <a:gd name="T12" fmla="*/ 42 w 45"/>
                <a:gd name="T13" fmla="*/ 13 h 42"/>
                <a:gd name="T14" fmla="*/ 42 w 45"/>
                <a:gd name="T15" fmla="*/ 16 h 42"/>
                <a:gd name="T16" fmla="*/ 45 w 45"/>
                <a:gd name="T17" fmla="*/ 19 h 42"/>
                <a:gd name="T18" fmla="*/ 42 w 45"/>
                <a:gd name="T19" fmla="*/ 26 h 42"/>
                <a:gd name="T20" fmla="*/ 42 w 45"/>
                <a:gd name="T21" fmla="*/ 29 h 42"/>
                <a:gd name="T22" fmla="*/ 39 w 45"/>
                <a:gd name="T23" fmla="*/ 32 h 42"/>
                <a:gd name="T24" fmla="*/ 39 w 45"/>
                <a:gd name="T25" fmla="*/ 35 h 42"/>
                <a:gd name="T26" fmla="*/ 36 w 45"/>
                <a:gd name="T27" fmla="*/ 38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8 h 42"/>
                <a:gd name="T40" fmla="*/ 7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9 h 42"/>
                <a:gd name="T56" fmla="*/ 7 w 45"/>
                <a:gd name="T57" fmla="*/ 6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6"/>
                  </a:lnTo>
                  <a:lnTo>
                    <a:pt x="39" y="9"/>
                  </a:lnTo>
                  <a:lnTo>
                    <a:pt x="42" y="13"/>
                  </a:lnTo>
                  <a:lnTo>
                    <a:pt x="42" y="16"/>
                  </a:lnTo>
                  <a:lnTo>
                    <a:pt x="45" y="19"/>
                  </a:lnTo>
                  <a:lnTo>
                    <a:pt x="42" y="26"/>
                  </a:lnTo>
                  <a:lnTo>
                    <a:pt x="42" y="29"/>
                  </a:lnTo>
                  <a:lnTo>
                    <a:pt x="39" y="32"/>
                  </a:lnTo>
                  <a:lnTo>
                    <a:pt x="39" y="35"/>
                  </a:lnTo>
                  <a:lnTo>
                    <a:pt x="36" y="38"/>
                  </a:lnTo>
                  <a:lnTo>
                    <a:pt x="29" y="42"/>
                  </a:lnTo>
                  <a:lnTo>
                    <a:pt x="26" y="42"/>
                  </a:lnTo>
                  <a:lnTo>
                    <a:pt x="23" y="42"/>
                  </a:lnTo>
                  <a:lnTo>
                    <a:pt x="16" y="42"/>
                  </a:lnTo>
                  <a:lnTo>
                    <a:pt x="13" y="42"/>
                  </a:lnTo>
                  <a:lnTo>
                    <a:pt x="10" y="38"/>
                  </a:lnTo>
                  <a:lnTo>
                    <a:pt x="7" y="35"/>
                  </a:lnTo>
                  <a:lnTo>
                    <a:pt x="3" y="32"/>
                  </a:lnTo>
                  <a:lnTo>
                    <a:pt x="0" y="29"/>
                  </a:lnTo>
                  <a:lnTo>
                    <a:pt x="0" y="26"/>
                  </a:lnTo>
                  <a:lnTo>
                    <a:pt x="0" y="19"/>
                  </a:lnTo>
                  <a:lnTo>
                    <a:pt x="0" y="16"/>
                  </a:lnTo>
                  <a:lnTo>
                    <a:pt x="0" y="13"/>
                  </a:lnTo>
                  <a:lnTo>
                    <a:pt x="3" y="9"/>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260" name="Freeform 692"/>
            <p:cNvSpPr>
              <a:spLocks/>
            </p:cNvSpPr>
            <p:nvPr/>
          </p:nvSpPr>
          <p:spPr bwMode="auto">
            <a:xfrm>
              <a:off x="1459" y="2288"/>
              <a:ext cx="62" cy="63"/>
            </a:xfrm>
            <a:custGeom>
              <a:avLst/>
              <a:gdLst>
                <a:gd name="T0" fmla="*/ 23 w 45"/>
                <a:gd name="T1" fmla="*/ 0 h 45"/>
                <a:gd name="T2" fmla="*/ 29 w 45"/>
                <a:gd name="T3" fmla="*/ 0 h 45"/>
                <a:gd name="T4" fmla="*/ 32 w 45"/>
                <a:gd name="T5" fmla="*/ 0 h 45"/>
                <a:gd name="T6" fmla="*/ 36 w 45"/>
                <a:gd name="T7" fmla="*/ 3 h 45"/>
                <a:gd name="T8" fmla="*/ 39 w 45"/>
                <a:gd name="T9" fmla="*/ 6 h 45"/>
                <a:gd name="T10" fmla="*/ 42 w 45"/>
                <a:gd name="T11" fmla="*/ 9 h 45"/>
                <a:gd name="T12" fmla="*/ 42 w 45"/>
                <a:gd name="T13" fmla="*/ 12 h 45"/>
                <a:gd name="T14" fmla="*/ 45 w 45"/>
                <a:gd name="T15" fmla="*/ 16 h 45"/>
                <a:gd name="T16" fmla="*/ 45 w 45"/>
                <a:gd name="T17" fmla="*/ 22 h 45"/>
                <a:gd name="T18" fmla="*/ 45 w 45"/>
                <a:gd name="T19" fmla="*/ 25 h 45"/>
                <a:gd name="T20" fmla="*/ 42 w 45"/>
                <a:gd name="T21" fmla="*/ 28 h 45"/>
                <a:gd name="T22" fmla="*/ 42 w 45"/>
                <a:gd name="T23" fmla="*/ 32 h 45"/>
                <a:gd name="T24" fmla="*/ 39 w 45"/>
                <a:gd name="T25" fmla="*/ 38 h 45"/>
                <a:gd name="T26" fmla="*/ 36 w 45"/>
                <a:gd name="T27" fmla="*/ 38 h 45"/>
                <a:gd name="T28" fmla="*/ 32 w 45"/>
                <a:gd name="T29" fmla="*/ 41 h 45"/>
                <a:gd name="T30" fmla="*/ 29 w 45"/>
                <a:gd name="T31" fmla="*/ 41 h 45"/>
                <a:gd name="T32" fmla="*/ 23 w 45"/>
                <a:gd name="T33" fmla="*/ 45 h 45"/>
                <a:gd name="T34" fmla="*/ 19 w 45"/>
                <a:gd name="T35" fmla="*/ 41 h 45"/>
                <a:gd name="T36" fmla="*/ 13 w 45"/>
                <a:gd name="T37" fmla="*/ 41 h 45"/>
                <a:gd name="T38" fmla="*/ 10 w 45"/>
                <a:gd name="T39" fmla="*/ 38 h 45"/>
                <a:gd name="T40" fmla="*/ 7 w 45"/>
                <a:gd name="T41" fmla="*/ 38 h 45"/>
                <a:gd name="T42" fmla="*/ 3 w 45"/>
                <a:gd name="T43" fmla="*/ 32 h 45"/>
                <a:gd name="T44" fmla="*/ 3 w 45"/>
                <a:gd name="T45" fmla="*/ 28 h 45"/>
                <a:gd name="T46" fmla="*/ 0 w 45"/>
                <a:gd name="T47" fmla="*/ 25 h 45"/>
                <a:gd name="T48" fmla="*/ 0 w 45"/>
                <a:gd name="T49" fmla="*/ 22 h 45"/>
                <a:gd name="T50" fmla="*/ 0 w 45"/>
                <a:gd name="T51" fmla="*/ 16 h 45"/>
                <a:gd name="T52" fmla="*/ 3 w 45"/>
                <a:gd name="T53" fmla="*/ 12 h 45"/>
                <a:gd name="T54" fmla="*/ 3 w 45"/>
                <a:gd name="T55" fmla="*/ 9 h 45"/>
                <a:gd name="T56" fmla="*/ 7 w 45"/>
                <a:gd name="T57" fmla="*/ 6 h 45"/>
                <a:gd name="T58" fmla="*/ 10 w 45"/>
                <a:gd name="T59" fmla="*/ 3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6" y="3"/>
                  </a:lnTo>
                  <a:lnTo>
                    <a:pt x="39" y="6"/>
                  </a:lnTo>
                  <a:lnTo>
                    <a:pt x="42" y="9"/>
                  </a:lnTo>
                  <a:lnTo>
                    <a:pt x="42" y="12"/>
                  </a:lnTo>
                  <a:lnTo>
                    <a:pt x="45" y="16"/>
                  </a:lnTo>
                  <a:lnTo>
                    <a:pt x="45" y="22"/>
                  </a:lnTo>
                  <a:lnTo>
                    <a:pt x="45" y="25"/>
                  </a:lnTo>
                  <a:lnTo>
                    <a:pt x="42" y="28"/>
                  </a:lnTo>
                  <a:lnTo>
                    <a:pt x="42" y="32"/>
                  </a:lnTo>
                  <a:lnTo>
                    <a:pt x="39" y="38"/>
                  </a:lnTo>
                  <a:lnTo>
                    <a:pt x="36" y="38"/>
                  </a:lnTo>
                  <a:lnTo>
                    <a:pt x="32" y="41"/>
                  </a:lnTo>
                  <a:lnTo>
                    <a:pt x="29" y="41"/>
                  </a:lnTo>
                  <a:lnTo>
                    <a:pt x="23" y="45"/>
                  </a:lnTo>
                  <a:lnTo>
                    <a:pt x="19" y="41"/>
                  </a:lnTo>
                  <a:lnTo>
                    <a:pt x="13" y="41"/>
                  </a:lnTo>
                  <a:lnTo>
                    <a:pt x="10" y="38"/>
                  </a:lnTo>
                  <a:lnTo>
                    <a:pt x="7" y="38"/>
                  </a:lnTo>
                  <a:lnTo>
                    <a:pt x="3" y="32"/>
                  </a:lnTo>
                  <a:lnTo>
                    <a:pt x="3" y="28"/>
                  </a:lnTo>
                  <a:lnTo>
                    <a:pt x="0" y="25"/>
                  </a:lnTo>
                  <a:lnTo>
                    <a:pt x="0" y="22"/>
                  </a:lnTo>
                  <a:lnTo>
                    <a:pt x="0" y="16"/>
                  </a:lnTo>
                  <a:lnTo>
                    <a:pt x="3" y="12"/>
                  </a:lnTo>
                  <a:lnTo>
                    <a:pt x="3" y="9"/>
                  </a:lnTo>
                  <a:lnTo>
                    <a:pt x="7" y="6"/>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261" name="Freeform 693"/>
            <p:cNvSpPr>
              <a:spLocks/>
            </p:cNvSpPr>
            <p:nvPr/>
          </p:nvSpPr>
          <p:spPr bwMode="auto">
            <a:xfrm>
              <a:off x="1459" y="2288"/>
              <a:ext cx="62" cy="63"/>
            </a:xfrm>
            <a:custGeom>
              <a:avLst/>
              <a:gdLst>
                <a:gd name="T0" fmla="*/ 23 w 45"/>
                <a:gd name="T1" fmla="*/ 0 h 45"/>
                <a:gd name="T2" fmla="*/ 29 w 45"/>
                <a:gd name="T3" fmla="*/ 0 h 45"/>
                <a:gd name="T4" fmla="*/ 32 w 45"/>
                <a:gd name="T5" fmla="*/ 0 h 45"/>
                <a:gd name="T6" fmla="*/ 36 w 45"/>
                <a:gd name="T7" fmla="*/ 3 h 45"/>
                <a:gd name="T8" fmla="*/ 39 w 45"/>
                <a:gd name="T9" fmla="*/ 6 h 45"/>
                <a:gd name="T10" fmla="*/ 42 w 45"/>
                <a:gd name="T11" fmla="*/ 9 h 45"/>
                <a:gd name="T12" fmla="*/ 42 w 45"/>
                <a:gd name="T13" fmla="*/ 12 h 45"/>
                <a:gd name="T14" fmla="*/ 45 w 45"/>
                <a:gd name="T15" fmla="*/ 16 h 45"/>
                <a:gd name="T16" fmla="*/ 45 w 45"/>
                <a:gd name="T17" fmla="*/ 22 h 45"/>
                <a:gd name="T18" fmla="*/ 45 w 45"/>
                <a:gd name="T19" fmla="*/ 25 h 45"/>
                <a:gd name="T20" fmla="*/ 42 w 45"/>
                <a:gd name="T21" fmla="*/ 28 h 45"/>
                <a:gd name="T22" fmla="*/ 42 w 45"/>
                <a:gd name="T23" fmla="*/ 32 h 45"/>
                <a:gd name="T24" fmla="*/ 39 w 45"/>
                <a:gd name="T25" fmla="*/ 38 h 45"/>
                <a:gd name="T26" fmla="*/ 36 w 45"/>
                <a:gd name="T27" fmla="*/ 38 h 45"/>
                <a:gd name="T28" fmla="*/ 32 w 45"/>
                <a:gd name="T29" fmla="*/ 41 h 45"/>
                <a:gd name="T30" fmla="*/ 29 w 45"/>
                <a:gd name="T31" fmla="*/ 41 h 45"/>
                <a:gd name="T32" fmla="*/ 23 w 45"/>
                <a:gd name="T33" fmla="*/ 45 h 45"/>
                <a:gd name="T34" fmla="*/ 19 w 45"/>
                <a:gd name="T35" fmla="*/ 41 h 45"/>
                <a:gd name="T36" fmla="*/ 13 w 45"/>
                <a:gd name="T37" fmla="*/ 41 h 45"/>
                <a:gd name="T38" fmla="*/ 10 w 45"/>
                <a:gd name="T39" fmla="*/ 38 h 45"/>
                <a:gd name="T40" fmla="*/ 7 w 45"/>
                <a:gd name="T41" fmla="*/ 38 h 45"/>
                <a:gd name="T42" fmla="*/ 3 w 45"/>
                <a:gd name="T43" fmla="*/ 32 h 45"/>
                <a:gd name="T44" fmla="*/ 3 w 45"/>
                <a:gd name="T45" fmla="*/ 28 h 45"/>
                <a:gd name="T46" fmla="*/ 0 w 45"/>
                <a:gd name="T47" fmla="*/ 25 h 45"/>
                <a:gd name="T48" fmla="*/ 0 w 45"/>
                <a:gd name="T49" fmla="*/ 22 h 45"/>
                <a:gd name="T50" fmla="*/ 0 w 45"/>
                <a:gd name="T51" fmla="*/ 16 h 45"/>
                <a:gd name="T52" fmla="*/ 3 w 45"/>
                <a:gd name="T53" fmla="*/ 12 h 45"/>
                <a:gd name="T54" fmla="*/ 3 w 45"/>
                <a:gd name="T55" fmla="*/ 9 h 45"/>
                <a:gd name="T56" fmla="*/ 7 w 45"/>
                <a:gd name="T57" fmla="*/ 6 h 45"/>
                <a:gd name="T58" fmla="*/ 10 w 45"/>
                <a:gd name="T59" fmla="*/ 3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6" y="3"/>
                  </a:lnTo>
                  <a:lnTo>
                    <a:pt x="39" y="6"/>
                  </a:lnTo>
                  <a:lnTo>
                    <a:pt x="42" y="9"/>
                  </a:lnTo>
                  <a:lnTo>
                    <a:pt x="42" y="12"/>
                  </a:lnTo>
                  <a:lnTo>
                    <a:pt x="45" y="16"/>
                  </a:lnTo>
                  <a:lnTo>
                    <a:pt x="45" y="22"/>
                  </a:lnTo>
                  <a:lnTo>
                    <a:pt x="45" y="25"/>
                  </a:lnTo>
                  <a:lnTo>
                    <a:pt x="42" y="28"/>
                  </a:lnTo>
                  <a:lnTo>
                    <a:pt x="42" y="32"/>
                  </a:lnTo>
                  <a:lnTo>
                    <a:pt x="39" y="38"/>
                  </a:lnTo>
                  <a:lnTo>
                    <a:pt x="36" y="38"/>
                  </a:lnTo>
                  <a:lnTo>
                    <a:pt x="32" y="41"/>
                  </a:lnTo>
                  <a:lnTo>
                    <a:pt x="29" y="41"/>
                  </a:lnTo>
                  <a:lnTo>
                    <a:pt x="23" y="45"/>
                  </a:lnTo>
                  <a:lnTo>
                    <a:pt x="19" y="41"/>
                  </a:lnTo>
                  <a:lnTo>
                    <a:pt x="13" y="41"/>
                  </a:lnTo>
                  <a:lnTo>
                    <a:pt x="10" y="38"/>
                  </a:lnTo>
                  <a:lnTo>
                    <a:pt x="7" y="38"/>
                  </a:lnTo>
                  <a:lnTo>
                    <a:pt x="3" y="32"/>
                  </a:lnTo>
                  <a:lnTo>
                    <a:pt x="3" y="28"/>
                  </a:lnTo>
                  <a:lnTo>
                    <a:pt x="0" y="25"/>
                  </a:lnTo>
                  <a:lnTo>
                    <a:pt x="0" y="22"/>
                  </a:lnTo>
                  <a:lnTo>
                    <a:pt x="0" y="16"/>
                  </a:lnTo>
                  <a:lnTo>
                    <a:pt x="3" y="12"/>
                  </a:lnTo>
                  <a:lnTo>
                    <a:pt x="3" y="9"/>
                  </a:lnTo>
                  <a:lnTo>
                    <a:pt x="7" y="6"/>
                  </a:lnTo>
                  <a:lnTo>
                    <a:pt x="10" y="3"/>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262" name="Freeform 694"/>
            <p:cNvSpPr>
              <a:spLocks/>
            </p:cNvSpPr>
            <p:nvPr/>
          </p:nvSpPr>
          <p:spPr bwMode="auto">
            <a:xfrm>
              <a:off x="1472" y="2409"/>
              <a:ext cx="58" cy="63"/>
            </a:xfrm>
            <a:custGeom>
              <a:avLst/>
              <a:gdLst>
                <a:gd name="T0" fmla="*/ 19 w 42"/>
                <a:gd name="T1" fmla="*/ 0 h 45"/>
                <a:gd name="T2" fmla="*/ 26 w 42"/>
                <a:gd name="T3" fmla="*/ 4 h 45"/>
                <a:gd name="T4" fmla="*/ 29 w 42"/>
                <a:gd name="T5" fmla="*/ 4 h 45"/>
                <a:gd name="T6" fmla="*/ 32 w 42"/>
                <a:gd name="T7" fmla="*/ 7 h 45"/>
                <a:gd name="T8" fmla="*/ 35 w 42"/>
                <a:gd name="T9" fmla="*/ 7 h 45"/>
                <a:gd name="T10" fmla="*/ 38 w 42"/>
                <a:gd name="T11" fmla="*/ 10 h 45"/>
                <a:gd name="T12" fmla="*/ 42 w 42"/>
                <a:gd name="T13" fmla="*/ 16 h 45"/>
                <a:gd name="T14" fmla="*/ 42 w 42"/>
                <a:gd name="T15" fmla="*/ 20 h 45"/>
                <a:gd name="T16" fmla="*/ 42 w 42"/>
                <a:gd name="T17" fmla="*/ 23 h 45"/>
                <a:gd name="T18" fmla="*/ 42 w 42"/>
                <a:gd name="T19" fmla="*/ 29 h 45"/>
                <a:gd name="T20" fmla="*/ 42 w 42"/>
                <a:gd name="T21" fmla="*/ 33 h 45"/>
                <a:gd name="T22" fmla="*/ 38 w 42"/>
                <a:gd name="T23" fmla="*/ 36 h 45"/>
                <a:gd name="T24" fmla="*/ 35 w 42"/>
                <a:gd name="T25" fmla="*/ 39 h 45"/>
                <a:gd name="T26" fmla="*/ 32 w 42"/>
                <a:gd name="T27" fmla="*/ 42 h 45"/>
                <a:gd name="T28" fmla="*/ 29 w 42"/>
                <a:gd name="T29" fmla="*/ 45 h 45"/>
                <a:gd name="T30" fmla="*/ 26 w 42"/>
                <a:gd name="T31" fmla="*/ 45 h 45"/>
                <a:gd name="T32" fmla="*/ 19 w 42"/>
                <a:gd name="T33" fmla="*/ 45 h 45"/>
                <a:gd name="T34" fmla="*/ 16 w 42"/>
                <a:gd name="T35" fmla="*/ 45 h 45"/>
                <a:gd name="T36" fmla="*/ 13 w 42"/>
                <a:gd name="T37" fmla="*/ 45 h 45"/>
                <a:gd name="T38" fmla="*/ 9 w 42"/>
                <a:gd name="T39" fmla="*/ 42 h 45"/>
                <a:gd name="T40" fmla="*/ 6 w 42"/>
                <a:gd name="T41" fmla="*/ 39 h 45"/>
                <a:gd name="T42" fmla="*/ 3 w 42"/>
                <a:gd name="T43" fmla="*/ 36 h 45"/>
                <a:gd name="T44" fmla="*/ 0 w 42"/>
                <a:gd name="T45" fmla="*/ 33 h 45"/>
                <a:gd name="T46" fmla="*/ 0 w 42"/>
                <a:gd name="T47" fmla="*/ 29 h 45"/>
                <a:gd name="T48" fmla="*/ 0 w 42"/>
                <a:gd name="T49" fmla="*/ 23 h 45"/>
                <a:gd name="T50" fmla="*/ 0 w 42"/>
                <a:gd name="T51" fmla="*/ 20 h 45"/>
                <a:gd name="T52" fmla="*/ 0 w 42"/>
                <a:gd name="T53" fmla="*/ 16 h 45"/>
                <a:gd name="T54" fmla="*/ 3 w 42"/>
                <a:gd name="T55" fmla="*/ 10 h 45"/>
                <a:gd name="T56" fmla="*/ 6 w 42"/>
                <a:gd name="T57" fmla="*/ 7 h 45"/>
                <a:gd name="T58" fmla="*/ 9 w 42"/>
                <a:gd name="T59" fmla="*/ 7 h 45"/>
                <a:gd name="T60" fmla="*/ 13 w 42"/>
                <a:gd name="T61" fmla="*/ 4 h 45"/>
                <a:gd name="T62" fmla="*/ 16 w 42"/>
                <a:gd name="T63" fmla="*/ 4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4"/>
                  </a:lnTo>
                  <a:lnTo>
                    <a:pt x="29" y="4"/>
                  </a:lnTo>
                  <a:lnTo>
                    <a:pt x="32" y="7"/>
                  </a:lnTo>
                  <a:lnTo>
                    <a:pt x="35" y="7"/>
                  </a:lnTo>
                  <a:lnTo>
                    <a:pt x="38" y="10"/>
                  </a:lnTo>
                  <a:lnTo>
                    <a:pt x="42" y="16"/>
                  </a:lnTo>
                  <a:lnTo>
                    <a:pt x="42" y="20"/>
                  </a:lnTo>
                  <a:lnTo>
                    <a:pt x="42" y="23"/>
                  </a:lnTo>
                  <a:lnTo>
                    <a:pt x="42" y="29"/>
                  </a:lnTo>
                  <a:lnTo>
                    <a:pt x="42" y="33"/>
                  </a:lnTo>
                  <a:lnTo>
                    <a:pt x="38" y="36"/>
                  </a:lnTo>
                  <a:lnTo>
                    <a:pt x="35" y="39"/>
                  </a:lnTo>
                  <a:lnTo>
                    <a:pt x="32" y="42"/>
                  </a:lnTo>
                  <a:lnTo>
                    <a:pt x="29" y="45"/>
                  </a:lnTo>
                  <a:lnTo>
                    <a:pt x="26" y="45"/>
                  </a:lnTo>
                  <a:lnTo>
                    <a:pt x="19" y="45"/>
                  </a:lnTo>
                  <a:lnTo>
                    <a:pt x="16" y="45"/>
                  </a:lnTo>
                  <a:lnTo>
                    <a:pt x="13" y="45"/>
                  </a:lnTo>
                  <a:lnTo>
                    <a:pt x="9" y="42"/>
                  </a:lnTo>
                  <a:lnTo>
                    <a:pt x="6" y="39"/>
                  </a:lnTo>
                  <a:lnTo>
                    <a:pt x="3" y="36"/>
                  </a:lnTo>
                  <a:lnTo>
                    <a:pt x="0" y="33"/>
                  </a:lnTo>
                  <a:lnTo>
                    <a:pt x="0" y="29"/>
                  </a:lnTo>
                  <a:lnTo>
                    <a:pt x="0" y="23"/>
                  </a:lnTo>
                  <a:lnTo>
                    <a:pt x="0" y="20"/>
                  </a:lnTo>
                  <a:lnTo>
                    <a:pt x="0" y="16"/>
                  </a:lnTo>
                  <a:lnTo>
                    <a:pt x="3" y="10"/>
                  </a:lnTo>
                  <a:lnTo>
                    <a:pt x="6" y="7"/>
                  </a:lnTo>
                  <a:lnTo>
                    <a:pt x="9" y="7"/>
                  </a:lnTo>
                  <a:lnTo>
                    <a:pt x="13" y="4"/>
                  </a:lnTo>
                  <a:lnTo>
                    <a:pt x="16" y="4"/>
                  </a:lnTo>
                  <a:lnTo>
                    <a:pt x="19" y="0"/>
                  </a:lnTo>
                  <a:close/>
                </a:path>
              </a:pathLst>
            </a:custGeom>
            <a:solidFill>
              <a:srgbClr val="FF0000"/>
            </a:solidFill>
            <a:ln w="9525">
              <a:noFill/>
              <a:round/>
              <a:headEnd/>
              <a:tailEnd/>
            </a:ln>
          </p:spPr>
          <p:txBody>
            <a:bodyPr/>
            <a:lstStyle/>
            <a:p>
              <a:endParaRPr lang="en-US"/>
            </a:p>
          </p:txBody>
        </p:sp>
        <p:sp>
          <p:nvSpPr>
            <p:cNvPr id="32263" name="Freeform 695"/>
            <p:cNvSpPr>
              <a:spLocks/>
            </p:cNvSpPr>
            <p:nvPr/>
          </p:nvSpPr>
          <p:spPr bwMode="auto">
            <a:xfrm>
              <a:off x="1472" y="2409"/>
              <a:ext cx="58" cy="63"/>
            </a:xfrm>
            <a:custGeom>
              <a:avLst/>
              <a:gdLst>
                <a:gd name="T0" fmla="*/ 19 w 42"/>
                <a:gd name="T1" fmla="*/ 0 h 45"/>
                <a:gd name="T2" fmla="*/ 26 w 42"/>
                <a:gd name="T3" fmla="*/ 4 h 45"/>
                <a:gd name="T4" fmla="*/ 29 w 42"/>
                <a:gd name="T5" fmla="*/ 4 h 45"/>
                <a:gd name="T6" fmla="*/ 32 w 42"/>
                <a:gd name="T7" fmla="*/ 7 h 45"/>
                <a:gd name="T8" fmla="*/ 35 w 42"/>
                <a:gd name="T9" fmla="*/ 7 h 45"/>
                <a:gd name="T10" fmla="*/ 38 w 42"/>
                <a:gd name="T11" fmla="*/ 10 h 45"/>
                <a:gd name="T12" fmla="*/ 42 w 42"/>
                <a:gd name="T13" fmla="*/ 16 h 45"/>
                <a:gd name="T14" fmla="*/ 42 w 42"/>
                <a:gd name="T15" fmla="*/ 20 h 45"/>
                <a:gd name="T16" fmla="*/ 42 w 42"/>
                <a:gd name="T17" fmla="*/ 23 h 45"/>
                <a:gd name="T18" fmla="*/ 42 w 42"/>
                <a:gd name="T19" fmla="*/ 29 h 45"/>
                <a:gd name="T20" fmla="*/ 42 w 42"/>
                <a:gd name="T21" fmla="*/ 33 h 45"/>
                <a:gd name="T22" fmla="*/ 38 w 42"/>
                <a:gd name="T23" fmla="*/ 36 h 45"/>
                <a:gd name="T24" fmla="*/ 35 w 42"/>
                <a:gd name="T25" fmla="*/ 39 h 45"/>
                <a:gd name="T26" fmla="*/ 32 w 42"/>
                <a:gd name="T27" fmla="*/ 42 h 45"/>
                <a:gd name="T28" fmla="*/ 29 w 42"/>
                <a:gd name="T29" fmla="*/ 45 h 45"/>
                <a:gd name="T30" fmla="*/ 26 w 42"/>
                <a:gd name="T31" fmla="*/ 45 h 45"/>
                <a:gd name="T32" fmla="*/ 19 w 42"/>
                <a:gd name="T33" fmla="*/ 45 h 45"/>
                <a:gd name="T34" fmla="*/ 16 w 42"/>
                <a:gd name="T35" fmla="*/ 45 h 45"/>
                <a:gd name="T36" fmla="*/ 13 w 42"/>
                <a:gd name="T37" fmla="*/ 45 h 45"/>
                <a:gd name="T38" fmla="*/ 9 w 42"/>
                <a:gd name="T39" fmla="*/ 42 h 45"/>
                <a:gd name="T40" fmla="*/ 6 w 42"/>
                <a:gd name="T41" fmla="*/ 39 h 45"/>
                <a:gd name="T42" fmla="*/ 3 w 42"/>
                <a:gd name="T43" fmla="*/ 36 h 45"/>
                <a:gd name="T44" fmla="*/ 0 w 42"/>
                <a:gd name="T45" fmla="*/ 33 h 45"/>
                <a:gd name="T46" fmla="*/ 0 w 42"/>
                <a:gd name="T47" fmla="*/ 29 h 45"/>
                <a:gd name="T48" fmla="*/ 0 w 42"/>
                <a:gd name="T49" fmla="*/ 23 h 45"/>
                <a:gd name="T50" fmla="*/ 0 w 42"/>
                <a:gd name="T51" fmla="*/ 20 h 45"/>
                <a:gd name="T52" fmla="*/ 0 w 42"/>
                <a:gd name="T53" fmla="*/ 16 h 45"/>
                <a:gd name="T54" fmla="*/ 3 w 42"/>
                <a:gd name="T55" fmla="*/ 10 h 45"/>
                <a:gd name="T56" fmla="*/ 6 w 42"/>
                <a:gd name="T57" fmla="*/ 7 h 45"/>
                <a:gd name="T58" fmla="*/ 9 w 42"/>
                <a:gd name="T59" fmla="*/ 7 h 45"/>
                <a:gd name="T60" fmla="*/ 13 w 42"/>
                <a:gd name="T61" fmla="*/ 4 h 45"/>
                <a:gd name="T62" fmla="*/ 16 w 42"/>
                <a:gd name="T63" fmla="*/ 4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4"/>
                  </a:lnTo>
                  <a:lnTo>
                    <a:pt x="29" y="4"/>
                  </a:lnTo>
                  <a:lnTo>
                    <a:pt x="32" y="7"/>
                  </a:lnTo>
                  <a:lnTo>
                    <a:pt x="35" y="7"/>
                  </a:lnTo>
                  <a:lnTo>
                    <a:pt x="38" y="10"/>
                  </a:lnTo>
                  <a:lnTo>
                    <a:pt x="42" y="16"/>
                  </a:lnTo>
                  <a:lnTo>
                    <a:pt x="42" y="20"/>
                  </a:lnTo>
                  <a:lnTo>
                    <a:pt x="42" y="23"/>
                  </a:lnTo>
                  <a:lnTo>
                    <a:pt x="42" y="29"/>
                  </a:lnTo>
                  <a:lnTo>
                    <a:pt x="42" y="33"/>
                  </a:lnTo>
                  <a:lnTo>
                    <a:pt x="38" y="36"/>
                  </a:lnTo>
                  <a:lnTo>
                    <a:pt x="35" y="39"/>
                  </a:lnTo>
                  <a:lnTo>
                    <a:pt x="32" y="42"/>
                  </a:lnTo>
                  <a:lnTo>
                    <a:pt x="29" y="45"/>
                  </a:lnTo>
                  <a:lnTo>
                    <a:pt x="26" y="45"/>
                  </a:lnTo>
                  <a:lnTo>
                    <a:pt x="19" y="45"/>
                  </a:lnTo>
                  <a:lnTo>
                    <a:pt x="16" y="45"/>
                  </a:lnTo>
                  <a:lnTo>
                    <a:pt x="13" y="45"/>
                  </a:lnTo>
                  <a:lnTo>
                    <a:pt x="9" y="42"/>
                  </a:lnTo>
                  <a:lnTo>
                    <a:pt x="6" y="39"/>
                  </a:lnTo>
                  <a:lnTo>
                    <a:pt x="3" y="36"/>
                  </a:lnTo>
                  <a:lnTo>
                    <a:pt x="0" y="33"/>
                  </a:lnTo>
                  <a:lnTo>
                    <a:pt x="0" y="29"/>
                  </a:lnTo>
                  <a:lnTo>
                    <a:pt x="0" y="23"/>
                  </a:lnTo>
                  <a:lnTo>
                    <a:pt x="0" y="20"/>
                  </a:lnTo>
                  <a:lnTo>
                    <a:pt x="0" y="16"/>
                  </a:lnTo>
                  <a:lnTo>
                    <a:pt x="3" y="10"/>
                  </a:lnTo>
                  <a:lnTo>
                    <a:pt x="6" y="7"/>
                  </a:lnTo>
                  <a:lnTo>
                    <a:pt x="9" y="7"/>
                  </a:lnTo>
                  <a:lnTo>
                    <a:pt x="13" y="4"/>
                  </a:lnTo>
                  <a:lnTo>
                    <a:pt x="16" y="4"/>
                  </a:lnTo>
                  <a:lnTo>
                    <a:pt x="19" y="0"/>
                  </a:lnTo>
                </a:path>
              </a:pathLst>
            </a:custGeom>
            <a:noFill/>
            <a:ln w="0">
              <a:solidFill>
                <a:srgbClr val="000000"/>
              </a:solidFill>
              <a:round/>
              <a:headEnd/>
              <a:tailEnd/>
            </a:ln>
          </p:spPr>
          <p:txBody>
            <a:bodyPr/>
            <a:lstStyle/>
            <a:p>
              <a:endParaRPr lang="en-US"/>
            </a:p>
          </p:txBody>
        </p:sp>
        <p:sp>
          <p:nvSpPr>
            <p:cNvPr id="32264" name="Freeform 696"/>
            <p:cNvSpPr>
              <a:spLocks/>
            </p:cNvSpPr>
            <p:nvPr/>
          </p:nvSpPr>
          <p:spPr bwMode="auto">
            <a:xfrm>
              <a:off x="1521" y="2386"/>
              <a:ext cx="62" cy="59"/>
            </a:xfrm>
            <a:custGeom>
              <a:avLst/>
              <a:gdLst>
                <a:gd name="T0" fmla="*/ 23 w 45"/>
                <a:gd name="T1" fmla="*/ 0 h 42"/>
                <a:gd name="T2" fmla="*/ 26 w 45"/>
                <a:gd name="T3" fmla="*/ 0 h 42"/>
                <a:gd name="T4" fmla="*/ 32 w 45"/>
                <a:gd name="T5" fmla="*/ 0 h 42"/>
                <a:gd name="T6" fmla="*/ 36 w 45"/>
                <a:gd name="T7" fmla="*/ 4 h 42"/>
                <a:gd name="T8" fmla="*/ 39 w 45"/>
                <a:gd name="T9" fmla="*/ 7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9 w 45"/>
                <a:gd name="T25" fmla="*/ 36 h 42"/>
                <a:gd name="T26" fmla="*/ 36 w 45"/>
                <a:gd name="T27" fmla="*/ 39 h 42"/>
                <a:gd name="T28" fmla="*/ 32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6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7 w 45"/>
                <a:gd name="T57" fmla="*/ 7 h 42"/>
                <a:gd name="T58" fmla="*/ 10 w 45"/>
                <a:gd name="T59" fmla="*/ 4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4"/>
                  </a:lnTo>
                  <a:lnTo>
                    <a:pt x="39" y="7"/>
                  </a:lnTo>
                  <a:lnTo>
                    <a:pt x="42" y="10"/>
                  </a:lnTo>
                  <a:lnTo>
                    <a:pt x="42" y="13"/>
                  </a:lnTo>
                  <a:lnTo>
                    <a:pt x="45" y="16"/>
                  </a:lnTo>
                  <a:lnTo>
                    <a:pt x="45" y="23"/>
                  </a:lnTo>
                  <a:lnTo>
                    <a:pt x="45" y="26"/>
                  </a:lnTo>
                  <a:lnTo>
                    <a:pt x="42" y="29"/>
                  </a:lnTo>
                  <a:lnTo>
                    <a:pt x="42" y="32"/>
                  </a:lnTo>
                  <a:lnTo>
                    <a:pt x="39" y="36"/>
                  </a:lnTo>
                  <a:lnTo>
                    <a:pt x="36" y="39"/>
                  </a:lnTo>
                  <a:lnTo>
                    <a:pt x="32" y="42"/>
                  </a:lnTo>
                  <a:lnTo>
                    <a:pt x="26" y="42"/>
                  </a:lnTo>
                  <a:lnTo>
                    <a:pt x="23" y="42"/>
                  </a:lnTo>
                  <a:lnTo>
                    <a:pt x="16" y="42"/>
                  </a:lnTo>
                  <a:lnTo>
                    <a:pt x="13" y="42"/>
                  </a:lnTo>
                  <a:lnTo>
                    <a:pt x="10" y="39"/>
                  </a:lnTo>
                  <a:lnTo>
                    <a:pt x="7" y="36"/>
                  </a:lnTo>
                  <a:lnTo>
                    <a:pt x="3" y="32"/>
                  </a:lnTo>
                  <a:lnTo>
                    <a:pt x="3" y="29"/>
                  </a:lnTo>
                  <a:lnTo>
                    <a:pt x="0" y="26"/>
                  </a:lnTo>
                  <a:lnTo>
                    <a:pt x="0" y="23"/>
                  </a:lnTo>
                  <a:lnTo>
                    <a:pt x="0" y="16"/>
                  </a:lnTo>
                  <a:lnTo>
                    <a:pt x="3" y="13"/>
                  </a:lnTo>
                  <a:lnTo>
                    <a:pt x="3" y="10"/>
                  </a:lnTo>
                  <a:lnTo>
                    <a:pt x="7" y="7"/>
                  </a:lnTo>
                  <a:lnTo>
                    <a:pt x="10" y="4"/>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265" name="Freeform 697"/>
            <p:cNvSpPr>
              <a:spLocks/>
            </p:cNvSpPr>
            <p:nvPr/>
          </p:nvSpPr>
          <p:spPr bwMode="auto">
            <a:xfrm>
              <a:off x="1521" y="2386"/>
              <a:ext cx="62" cy="59"/>
            </a:xfrm>
            <a:custGeom>
              <a:avLst/>
              <a:gdLst>
                <a:gd name="T0" fmla="*/ 23 w 45"/>
                <a:gd name="T1" fmla="*/ 0 h 42"/>
                <a:gd name="T2" fmla="*/ 26 w 45"/>
                <a:gd name="T3" fmla="*/ 0 h 42"/>
                <a:gd name="T4" fmla="*/ 32 w 45"/>
                <a:gd name="T5" fmla="*/ 0 h 42"/>
                <a:gd name="T6" fmla="*/ 36 w 45"/>
                <a:gd name="T7" fmla="*/ 4 h 42"/>
                <a:gd name="T8" fmla="*/ 39 w 45"/>
                <a:gd name="T9" fmla="*/ 7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9 w 45"/>
                <a:gd name="T25" fmla="*/ 36 h 42"/>
                <a:gd name="T26" fmla="*/ 36 w 45"/>
                <a:gd name="T27" fmla="*/ 39 h 42"/>
                <a:gd name="T28" fmla="*/ 32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6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7 w 45"/>
                <a:gd name="T57" fmla="*/ 7 h 42"/>
                <a:gd name="T58" fmla="*/ 10 w 45"/>
                <a:gd name="T59" fmla="*/ 4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4"/>
                  </a:lnTo>
                  <a:lnTo>
                    <a:pt x="39" y="7"/>
                  </a:lnTo>
                  <a:lnTo>
                    <a:pt x="42" y="10"/>
                  </a:lnTo>
                  <a:lnTo>
                    <a:pt x="42" y="13"/>
                  </a:lnTo>
                  <a:lnTo>
                    <a:pt x="45" y="16"/>
                  </a:lnTo>
                  <a:lnTo>
                    <a:pt x="45" y="23"/>
                  </a:lnTo>
                  <a:lnTo>
                    <a:pt x="45" y="26"/>
                  </a:lnTo>
                  <a:lnTo>
                    <a:pt x="42" y="29"/>
                  </a:lnTo>
                  <a:lnTo>
                    <a:pt x="42" y="32"/>
                  </a:lnTo>
                  <a:lnTo>
                    <a:pt x="39" y="36"/>
                  </a:lnTo>
                  <a:lnTo>
                    <a:pt x="36" y="39"/>
                  </a:lnTo>
                  <a:lnTo>
                    <a:pt x="32" y="42"/>
                  </a:lnTo>
                  <a:lnTo>
                    <a:pt x="26" y="42"/>
                  </a:lnTo>
                  <a:lnTo>
                    <a:pt x="23" y="42"/>
                  </a:lnTo>
                  <a:lnTo>
                    <a:pt x="16" y="42"/>
                  </a:lnTo>
                  <a:lnTo>
                    <a:pt x="13" y="42"/>
                  </a:lnTo>
                  <a:lnTo>
                    <a:pt x="10" y="39"/>
                  </a:lnTo>
                  <a:lnTo>
                    <a:pt x="7" y="36"/>
                  </a:lnTo>
                  <a:lnTo>
                    <a:pt x="3" y="32"/>
                  </a:lnTo>
                  <a:lnTo>
                    <a:pt x="3" y="29"/>
                  </a:lnTo>
                  <a:lnTo>
                    <a:pt x="0" y="26"/>
                  </a:lnTo>
                  <a:lnTo>
                    <a:pt x="0" y="23"/>
                  </a:lnTo>
                  <a:lnTo>
                    <a:pt x="0" y="16"/>
                  </a:lnTo>
                  <a:lnTo>
                    <a:pt x="3" y="13"/>
                  </a:lnTo>
                  <a:lnTo>
                    <a:pt x="3" y="10"/>
                  </a:lnTo>
                  <a:lnTo>
                    <a:pt x="7" y="7"/>
                  </a:lnTo>
                  <a:lnTo>
                    <a:pt x="10" y="4"/>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266" name="Freeform 698"/>
            <p:cNvSpPr>
              <a:spLocks/>
            </p:cNvSpPr>
            <p:nvPr/>
          </p:nvSpPr>
          <p:spPr bwMode="auto">
            <a:xfrm>
              <a:off x="1352" y="2270"/>
              <a:ext cx="62" cy="63"/>
            </a:xfrm>
            <a:custGeom>
              <a:avLst/>
              <a:gdLst>
                <a:gd name="T0" fmla="*/ 22 w 45"/>
                <a:gd name="T1" fmla="*/ 0 h 45"/>
                <a:gd name="T2" fmla="*/ 29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1 h 45"/>
                <a:gd name="T28" fmla="*/ 32 w 45"/>
                <a:gd name="T29" fmla="*/ 41 h 45"/>
                <a:gd name="T30" fmla="*/ 29 w 45"/>
                <a:gd name="T31" fmla="*/ 45 h 45"/>
                <a:gd name="T32" fmla="*/ 22 w 45"/>
                <a:gd name="T33" fmla="*/ 45 h 45"/>
                <a:gd name="T34" fmla="*/ 19 w 45"/>
                <a:gd name="T35" fmla="*/ 45 h 45"/>
                <a:gd name="T36" fmla="*/ 16 w 45"/>
                <a:gd name="T37" fmla="*/ 41 h 45"/>
                <a:gd name="T38" fmla="*/ 10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10 w 45"/>
                <a:gd name="T59" fmla="*/ 3 h 45"/>
                <a:gd name="T60" fmla="*/ 16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1"/>
                  </a:lnTo>
                  <a:lnTo>
                    <a:pt x="32" y="41"/>
                  </a:lnTo>
                  <a:lnTo>
                    <a:pt x="29" y="45"/>
                  </a:lnTo>
                  <a:lnTo>
                    <a:pt x="22" y="45"/>
                  </a:lnTo>
                  <a:lnTo>
                    <a:pt x="19" y="45"/>
                  </a:lnTo>
                  <a:lnTo>
                    <a:pt x="16" y="41"/>
                  </a:lnTo>
                  <a:lnTo>
                    <a:pt x="10" y="41"/>
                  </a:lnTo>
                  <a:lnTo>
                    <a:pt x="6" y="38"/>
                  </a:lnTo>
                  <a:lnTo>
                    <a:pt x="3" y="35"/>
                  </a:lnTo>
                  <a:lnTo>
                    <a:pt x="3" y="32"/>
                  </a:lnTo>
                  <a:lnTo>
                    <a:pt x="0" y="25"/>
                  </a:lnTo>
                  <a:lnTo>
                    <a:pt x="0" y="22"/>
                  </a:lnTo>
                  <a:lnTo>
                    <a:pt x="0" y="19"/>
                  </a:lnTo>
                  <a:lnTo>
                    <a:pt x="3" y="13"/>
                  </a:lnTo>
                  <a:lnTo>
                    <a:pt x="3" y="9"/>
                  </a:lnTo>
                  <a:lnTo>
                    <a:pt x="6" y="6"/>
                  </a:lnTo>
                  <a:lnTo>
                    <a:pt x="10" y="3"/>
                  </a:lnTo>
                  <a:lnTo>
                    <a:pt x="16" y="3"/>
                  </a:lnTo>
                  <a:lnTo>
                    <a:pt x="19" y="0"/>
                  </a:lnTo>
                  <a:lnTo>
                    <a:pt x="22" y="0"/>
                  </a:lnTo>
                  <a:close/>
                </a:path>
              </a:pathLst>
            </a:custGeom>
            <a:solidFill>
              <a:srgbClr val="FF0000"/>
            </a:solidFill>
            <a:ln w="9525">
              <a:noFill/>
              <a:round/>
              <a:headEnd/>
              <a:tailEnd/>
            </a:ln>
          </p:spPr>
          <p:txBody>
            <a:bodyPr/>
            <a:lstStyle/>
            <a:p>
              <a:endParaRPr lang="en-US"/>
            </a:p>
          </p:txBody>
        </p:sp>
        <p:sp>
          <p:nvSpPr>
            <p:cNvPr id="32267" name="Freeform 699"/>
            <p:cNvSpPr>
              <a:spLocks/>
            </p:cNvSpPr>
            <p:nvPr/>
          </p:nvSpPr>
          <p:spPr bwMode="auto">
            <a:xfrm>
              <a:off x="1352" y="2270"/>
              <a:ext cx="62" cy="63"/>
            </a:xfrm>
            <a:custGeom>
              <a:avLst/>
              <a:gdLst>
                <a:gd name="T0" fmla="*/ 22 w 45"/>
                <a:gd name="T1" fmla="*/ 0 h 45"/>
                <a:gd name="T2" fmla="*/ 29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1 h 45"/>
                <a:gd name="T28" fmla="*/ 32 w 45"/>
                <a:gd name="T29" fmla="*/ 41 h 45"/>
                <a:gd name="T30" fmla="*/ 29 w 45"/>
                <a:gd name="T31" fmla="*/ 45 h 45"/>
                <a:gd name="T32" fmla="*/ 22 w 45"/>
                <a:gd name="T33" fmla="*/ 45 h 45"/>
                <a:gd name="T34" fmla="*/ 19 w 45"/>
                <a:gd name="T35" fmla="*/ 45 h 45"/>
                <a:gd name="T36" fmla="*/ 16 w 45"/>
                <a:gd name="T37" fmla="*/ 41 h 45"/>
                <a:gd name="T38" fmla="*/ 10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10 w 45"/>
                <a:gd name="T59" fmla="*/ 3 h 45"/>
                <a:gd name="T60" fmla="*/ 16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1"/>
                  </a:lnTo>
                  <a:lnTo>
                    <a:pt x="32" y="41"/>
                  </a:lnTo>
                  <a:lnTo>
                    <a:pt x="29" y="45"/>
                  </a:lnTo>
                  <a:lnTo>
                    <a:pt x="22" y="45"/>
                  </a:lnTo>
                  <a:lnTo>
                    <a:pt x="19" y="45"/>
                  </a:lnTo>
                  <a:lnTo>
                    <a:pt x="16" y="41"/>
                  </a:lnTo>
                  <a:lnTo>
                    <a:pt x="10" y="41"/>
                  </a:lnTo>
                  <a:lnTo>
                    <a:pt x="6" y="38"/>
                  </a:lnTo>
                  <a:lnTo>
                    <a:pt x="3" y="35"/>
                  </a:lnTo>
                  <a:lnTo>
                    <a:pt x="3" y="32"/>
                  </a:lnTo>
                  <a:lnTo>
                    <a:pt x="0" y="25"/>
                  </a:lnTo>
                  <a:lnTo>
                    <a:pt x="0" y="22"/>
                  </a:lnTo>
                  <a:lnTo>
                    <a:pt x="0" y="19"/>
                  </a:lnTo>
                  <a:lnTo>
                    <a:pt x="3" y="13"/>
                  </a:lnTo>
                  <a:lnTo>
                    <a:pt x="3" y="9"/>
                  </a:lnTo>
                  <a:lnTo>
                    <a:pt x="6" y="6"/>
                  </a:lnTo>
                  <a:lnTo>
                    <a:pt x="10" y="3"/>
                  </a:lnTo>
                  <a:lnTo>
                    <a:pt x="16" y="3"/>
                  </a:lnTo>
                  <a:lnTo>
                    <a:pt x="19" y="0"/>
                  </a:lnTo>
                  <a:lnTo>
                    <a:pt x="22" y="0"/>
                  </a:lnTo>
                </a:path>
              </a:pathLst>
            </a:custGeom>
            <a:noFill/>
            <a:ln w="0">
              <a:solidFill>
                <a:srgbClr val="000000"/>
              </a:solidFill>
              <a:round/>
              <a:headEnd/>
              <a:tailEnd/>
            </a:ln>
          </p:spPr>
          <p:txBody>
            <a:bodyPr/>
            <a:lstStyle/>
            <a:p>
              <a:endParaRPr lang="en-US"/>
            </a:p>
          </p:txBody>
        </p:sp>
        <p:sp>
          <p:nvSpPr>
            <p:cNvPr id="32268" name="Freeform 700"/>
            <p:cNvSpPr>
              <a:spLocks/>
            </p:cNvSpPr>
            <p:nvPr/>
          </p:nvSpPr>
          <p:spPr bwMode="auto">
            <a:xfrm>
              <a:off x="1401" y="2341"/>
              <a:ext cx="62" cy="63"/>
            </a:xfrm>
            <a:custGeom>
              <a:avLst/>
              <a:gdLst>
                <a:gd name="T0" fmla="*/ 23 w 45"/>
                <a:gd name="T1" fmla="*/ 0 h 45"/>
                <a:gd name="T2" fmla="*/ 26 w 45"/>
                <a:gd name="T3" fmla="*/ 3 h 45"/>
                <a:gd name="T4" fmla="*/ 32 w 45"/>
                <a:gd name="T5" fmla="*/ 3 h 45"/>
                <a:gd name="T6" fmla="*/ 36 w 45"/>
                <a:gd name="T7" fmla="*/ 7 h 45"/>
                <a:gd name="T8" fmla="*/ 39 w 45"/>
                <a:gd name="T9" fmla="*/ 7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6 h 45"/>
                <a:gd name="T24" fmla="*/ 39 w 45"/>
                <a:gd name="T25" fmla="*/ 39 h 45"/>
                <a:gd name="T26" fmla="*/ 36 w 45"/>
                <a:gd name="T27" fmla="*/ 42 h 45"/>
                <a:gd name="T28" fmla="*/ 32 w 45"/>
                <a:gd name="T29" fmla="*/ 45 h 45"/>
                <a:gd name="T30" fmla="*/ 26 w 45"/>
                <a:gd name="T31" fmla="*/ 45 h 45"/>
                <a:gd name="T32" fmla="*/ 23 w 45"/>
                <a:gd name="T33" fmla="*/ 45 h 45"/>
                <a:gd name="T34" fmla="*/ 20 w 45"/>
                <a:gd name="T35" fmla="*/ 45 h 45"/>
                <a:gd name="T36" fmla="*/ 13 w 45"/>
                <a:gd name="T37" fmla="*/ 45 h 45"/>
                <a:gd name="T38" fmla="*/ 10 w 45"/>
                <a:gd name="T39" fmla="*/ 42 h 45"/>
                <a:gd name="T40" fmla="*/ 7 w 45"/>
                <a:gd name="T41" fmla="*/ 39 h 45"/>
                <a:gd name="T42" fmla="*/ 3 w 45"/>
                <a:gd name="T43" fmla="*/ 36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0 h 45"/>
                <a:gd name="T56" fmla="*/ 7 w 45"/>
                <a:gd name="T57" fmla="*/ 7 h 45"/>
                <a:gd name="T58" fmla="*/ 10 w 45"/>
                <a:gd name="T59" fmla="*/ 7 h 45"/>
                <a:gd name="T60" fmla="*/ 13 w 45"/>
                <a:gd name="T61" fmla="*/ 3 h 45"/>
                <a:gd name="T62" fmla="*/ 20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2" y="3"/>
                  </a:lnTo>
                  <a:lnTo>
                    <a:pt x="36" y="7"/>
                  </a:lnTo>
                  <a:lnTo>
                    <a:pt x="39" y="7"/>
                  </a:lnTo>
                  <a:lnTo>
                    <a:pt x="42" y="10"/>
                  </a:lnTo>
                  <a:lnTo>
                    <a:pt x="42" y="16"/>
                  </a:lnTo>
                  <a:lnTo>
                    <a:pt x="45" y="19"/>
                  </a:lnTo>
                  <a:lnTo>
                    <a:pt x="45" y="23"/>
                  </a:lnTo>
                  <a:lnTo>
                    <a:pt x="45" y="29"/>
                  </a:lnTo>
                  <a:lnTo>
                    <a:pt x="42" y="32"/>
                  </a:lnTo>
                  <a:lnTo>
                    <a:pt x="42" y="36"/>
                  </a:lnTo>
                  <a:lnTo>
                    <a:pt x="39" y="39"/>
                  </a:lnTo>
                  <a:lnTo>
                    <a:pt x="36" y="42"/>
                  </a:lnTo>
                  <a:lnTo>
                    <a:pt x="32" y="45"/>
                  </a:lnTo>
                  <a:lnTo>
                    <a:pt x="26" y="45"/>
                  </a:lnTo>
                  <a:lnTo>
                    <a:pt x="23" y="45"/>
                  </a:lnTo>
                  <a:lnTo>
                    <a:pt x="20" y="45"/>
                  </a:lnTo>
                  <a:lnTo>
                    <a:pt x="13" y="45"/>
                  </a:lnTo>
                  <a:lnTo>
                    <a:pt x="10" y="42"/>
                  </a:lnTo>
                  <a:lnTo>
                    <a:pt x="7" y="39"/>
                  </a:lnTo>
                  <a:lnTo>
                    <a:pt x="3" y="36"/>
                  </a:lnTo>
                  <a:lnTo>
                    <a:pt x="3" y="32"/>
                  </a:lnTo>
                  <a:lnTo>
                    <a:pt x="0" y="29"/>
                  </a:lnTo>
                  <a:lnTo>
                    <a:pt x="0" y="23"/>
                  </a:lnTo>
                  <a:lnTo>
                    <a:pt x="0" y="19"/>
                  </a:lnTo>
                  <a:lnTo>
                    <a:pt x="3" y="16"/>
                  </a:lnTo>
                  <a:lnTo>
                    <a:pt x="3" y="10"/>
                  </a:lnTo>
                  <a:lnTo>
                    <a:pt x="7" y="7"/>
                  </a:lnTo>
                  <a:lnTo>
                    <a:pt x="10" y="7"/>
                  </a:lnTo>
                  <a:lnTo>
                    <a:pt x="13" y="3"/>
                  </a:lnTo>
                  <a:lnTo>
                    <a:pt x="20" y="3"/>
                  </a:lnTo>
                  <a:lnTo>
                    <a:pt x="23" y="0"/>
                  </a:lnTo>
                  <a:close/>
                </a:path>
              </a:pathLst>
            </a:custGeom>
            <a:solidFill>
              <a:srgbClr val="FF0000"/>
            </a:solidFill>
            <a:ln w="9525">
              <a:noFill/>
              <a:round/>
              <a:headEnd/>
              <a:tailEnd/>
            </a:ln>
          </p:spPr>
          <p:txBody>
            <a:bodyPr/>
            <a:lstStyle/>
            <a:p>
              <a:endParaRPr lang="en-US"/>
            </a:p>
          </p:txBody>
        </p:sp>
        <p:sp>
          <p:nvSpPr>
            <p:cNvPr id="32269" name="Freeform 701"/>
            <p:cNvSpPr>
              <a:spLocks/>
            </p:cNvSpPr>
            <p:nvPr/>
          </p:nvSpPr>
          <p:spPr bwMode="auto">
            <a:xfrm>
              <a:off x="1401" y="2341"/>
              <a:ext cx="62" cy="63"/>
            </a:xfrm>
            <a:custGeom>
              <a:avLst/>
              <a:gdLst>
                <a:gd name="T0" fmla="*/ 23 w 45"/>
                <a:gd name="T1" fmla="*/ 0 h 45"/>
                <a:gd name="T2" fmla="*/ 26 w 45"/>
                <a:gd name="T3" fmla="*/ 3 h 45"/>
                <a:gd name="T4" fmla="*/ 32 w 45"/>
                <a:gd name="T5" fmla="*/ 3 h 45"/>
                <a:gd name="T6" fmla="*/ 36 w 45"/>
                <a:gd name="T7" fmla="*/ 7 h 45"/>
                <a:gd name="T8" fmla="*/ 39 w 45"/>
                <a:gd name="T9" fmla="*/ 7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6 h 45"/>
                <a:gd name="T24" fmla="*/ 39 w 45"/>
                <a:gd name="T25" fmla="*/ 39 h 45"/>
                <a:gd name="T26" fmla="*/ 36 w 45"/>
                <a:gd name="T27" fmla="*/ 42 h 45"/>
                <a:gd name="T28" fmla="*/ 32 w 45"/>
                <a:gd name="T29" fmla="*/ 45 h 45"/>
                <a:gd name="T30" fmla="*/ 26 w 45"/>
                <a:gd name="T31" fmla="*/ 45 h 45"/>
                <a:gd name="T32" fmla="*/ 23 w 45"/>
                <a:gd name="T33" fmla="*/ 45 h 45"/>
                <a:gd name="T34" fmla="*/ 20 w 45"/>
                <a:gd name="T35" fmla="*/ 45 h 45"/>
                <a:gd name="T36" fmla="*/ 13 w 45"/>
                <a:gd name="T37" fmla="*/ 45 h 45"/>
                <a:gd name="T38" fmla="*/ 10 w 45"/>
                <a:gd name="T39" fmla="*/ 42 h 45"/>
                <a:gd name="T40" fmla="*/ 7 w 45"/>
                <a:gd name="T41" fmla="*/ 39 h 45"/>
                <a:gd name="T42" fmla="*/ 3 w 45"/>
                <a:gd name="T43" fmla="*/ 36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0 h 45"/>
                <a:gd name="T56" fmla="*/ 7 w 45"/>
                <a:gd name="T57" fmla="*/ 7 h 45"/>
                <a:gd name="T58" fmla="*/ 10 w 45"/>
                <a:gd name="T59" fmla="*/ 7 h 45"/>
                <a:gd name="T60" fmla="*/ 13 w 45"/>
                <a:gd name="T61" fmla="*/ 3 h 45"/>
                <a:gd name="T62" fmla="*/ 20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2" y="3"/>
                  </a:lnTo>
                  <a:lnTo>
                    <a:pt x="36" y="7"/>
                  </a:lnTo>
                  <a:lnTo>
                    <a:pt x="39" y="7"/>
                  </a:lnTo>
                  <a:lnTo>
                    <a:pt x="42" y="10"/>
                  </a:lnTo>
                  <a:lnTo>
                    <a:pt x="42" y="16"/>
                  </a:lnTo>
                  <a:lnTo>
                    <a:pt x="45" y="19"/>
                  </a:lnTo>
                  <a:lnTo>
                    <a:pt x="45" y="23"/>
                  </a:lnTo>
                  <a:lnTo>
                    <a:pt x="45" y="29"/>
                  </a:lnTo>
                  <a:lnTo>
                    <a:pt x="42" y="32"/>
                  </a:lnTo>
                  <a:lnTo>
                    <a:pt x="42" y="36"/>
                  </a:lnTo>
                  <a:lnTo>
                    <a:pt x="39" y="39"/>
                  </a:lnTo>
                  <a:lnTo>
                    <a:pt x="36" y="42"/>
                  </a:lnTo>
                  <a:lnTo>
                    <a:pt x="32" y="45"/>
                  </a:lnTo>
                  <a:lnTo>
                    <a:pt x="26" y="45"/>
                  </a:lnTo>
                  <a:lnTo>
                    <a:pt x="23" y="45"/>
                  </a:lnTo>
                  <a:lnTo>
                    <a:pt x="20" y="45"/>
                  </a:lnTo>
                  <a:lnTo>
                    <a:pt x="13" y="45"/>
                  </a:lnTo>
                  <a:lnTo>
                    <a:pt x="10" y="42"/>
                  </a:lnTo>
                  <a:lnTo>
                    <a:pt x="7" y="39"/>
                  </a:lnTo>
                  <a:lnTo>
                    <a:pt x="3" y="36"/>
                  </a:lnTo>
                  <a:lnTo>
                    <a:pt x="3" y="32"/>
                  </a:lnTo>
                  <a:lnTo>
                    <a:pt x="0" y="29"/>
                  </a:lnTo>
                  <a:lnTo>
                    <a:pt x="0" y="23"/>
                  </a:lnTo>
                  <a:lnTo>
                    <a:pt x="0" y="19"/>
                  </a:lnTo>
                  <a:lnTo>
                    <a:pt x="3" y="16"/>
                  </a:lnTo>
                  <a:lnTo>
                    <a:pt x="3" y="10"/>
                  </a:lnTo>
                  <a:lnTo>
                    <a:pt x="7" y="7"/>
                  </a:lnTo>
                  <a:lnTo>
                    <a:pt x="10" y="7"/>
                  </a:lnTo>
                  <a:lnTo>
                    <a:pt x="13" y="3"/>
                  </a:lnTo>
                  <a:lnTo>
                    <a:pt x="20" y="3"/>
                  </a:lnTo>
                  <a:lnTo>
                    <a:pt x="23" y="0"/>
                  </a:lnTo>
                </a:path>
              </a:pathLst>
            </a:custGeom>
            <a:noFill/>
            <a:ln w="0">
              <a:solidFill>
                <a:srgbClr val="000000"/>
              </a:solidFill>
              <a:round/>
              <a:headEnd/>
              <a:tailEnd/>
            </a:ln>
          </p:spPr>
          <p:txBody>
            <a:bodyPr/>
            <a:lstStyle/>
            <a:p>
              <a:endParaRPr lang="en-US"/>
            </a:p>
          </p:txBody>
        </p:sp>
        <p:sp>
          <p:nvSpPr>
            <p:cNvPr id="32270" name="Freeform 702"/>
            <p:cNvSpPr>
              <a:spLocks/>
            </p:cNvSpPr>
            <p:nvPr/>
          </p:nvSpPr>
          <p:spPr bwMode="auto">
            <a:xfrm>
              <a:off x="1405" y="2341"/>
              <a:ext cx="58" cy="63"/>
            </a:xfrm>
            <a:custGeom>
              <a:avLst/>
              <a:gdLst>
                <a:gd name="T0" fmla="*/ 23 w 42"/>
                <a:gd name="T1" fmla="*/ 0 h 45"/>
                <a:gd name="T2" fmla="*/ 26 w 42"/>
                <a:gd name="T3" fmla="*/ 0 h 45"/>
                <a:gd name="T4" fmla="*/ 29 w 42"/>
                <a:gd name="T5" fmla="*/ 3 h 45"/>
                <a:gd name="T6" fmla="*/ 33 w 42"/>
                <a:gd name="T7" fmla="*/ 3 h 45"/>
                <a:gd name="T8" fmla="*/ 36 w 42"/>
                <a:gd name="T9" fmla="*/ 7 h 45"/>
                <a:gd name="T10" fmla="*/ 39 w 42"/>
                <a:gd name="T11" fmla="*/ 10 h 45"/>
                <a:gd name="T12" fmla="*/ 42 w 42"/>
                <a:gd name="T13" fmla="*/ 13 h 45"/>
                <a:gd name="T14" fmla="*/ 42 w 42"/>
                <a:gd name="T15" fmla="*/ 19 h 45"/>
                <a:gd name="T16" fmla="*/ 42 w 42"/>
                <a:gd name="T17" fmla="*/ 23 h 45"/>
                <a:gd name="T18" fmla="*/ 42 w 42"/>
                <a:gd name="T19" fmla="*/ 26 h 45"/>
                <a:gd name="T20" fmla="*/ 42 w 42"/>
                <a:gd name="T21" fmla="*/ 32 h 45"/>
                <a:gd name="T22" fmla="*/ 39 w 42"/>
                <a:gd name="T23" fmla="*/ 36 h 45"/>
                <a:gd name="T24" fmla="*/ 36 w 42"/>
                <a:gd name="T25" fmla="*/ 39 h 45"/>
                <a:gd name="T26" fmla="*/ 33 w 42"/>
                <a:gd name="T27" fmla="*/ 42 h 45"/>
                <a:gd name="T28" fmla="*/ 29 w 42"/>
                <a:gd name="T29" fmla="*/ 42 h 45"/>
                <a:gd name="T30" fmla="*/ 26 w 42"/>
                <a:gd name="T31" fmla="*/ 45 h 45"/>
                <a:gd name="T32" fmla="*/ 23 w 42"/>
                <a:gd name="T33" fmla="*/ 45 h 45"/>
                <a:gd name="T34" fmla="*/ 17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6 h 45"/>
                <a:gd name="T48" fmla="*/ 0 w 42"/>
                <a:gd name="T49" fmla="*/ 23 h 45"/>
                <a:gd name="T50" fmla="*/ 0 w 42"/>
                <a:gd name="T51" fmla="*/ 19 h 45"/>
                <a:gd name="T52" fmla="*/ 0 w 42"/>
                <a:gd name="T53" fmla="*/ 13 h 45"/>
                <a:gd name="T54" fmla="*/ 4 w 42"/>
                <a:gd name="T55" fmla="*/ 10 h 45"/>
                <a:gd name="T56" fmla="*/ 7 w 42"/>
                <a:gd name="T57" fmla="*/ 7 h 45"/>
                <a:gd name="T58" fmla="*/ 10 w 42"/>
                <a:gd name="T59" fmla="*/ 3 h 45"/>
                <a:gd name="T60" fmla="*/ 13 w 42"/>
                <a:gd name="T61" fmla="*/ 3 h 45"/>
                <a:gd name="T62" fmla="*/ 17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7"/>
                  </a:lnTo>
                  <a:lnTo>
                    <a:pt x="39" y="10"/>
                  </a:lnTo>
                  <a:lnTo>
                    <a:pt x="42" y="13"/>
                  </a:lnTo>
                  <a:lnTo>
                    <a:pt x="42" y="19"/>
                  </a:lnTo>
                  <a:lnTo>
                    <a:pt x="42" y="23"/>
                  </a:lnTo>
                  <a:lnTo>
                    <a:pt x="42" y="26"/>
                  </a:lnTo>
                  <a:lnTo>
                    <a:pt x="42" y="32"/>
                  </a:lnTo>
                  <a:lnTo>
                    <a:pt x="39" y="36"/>
                  </a:lnTo>
                  <a:lnTo>
                    <a:pt x="36" y="39"/>
                  </a:lnTo>
                  <a:lnTo>
                    <a:pt x="33" y="42"/>
                  </a:lnTo>
                  <a:lnTo>
                    <a:pt x="29" y="42"/>
                  </a:lnTo>
                  <a:lnTo>
                    <a:pt x="26" y="45"/>
                  </a:lnTo>
                  <a:lnTo>
                    <a:pt x="23" y="45"/>
                  </a:lnTo>
                  <a:lnTo>
                    <a:pt x="17" y="45"/>
                  </a:lnTo>
                  <a:lnTo>
                    <a:pt x="13" y="42"/>
                  </a:lnTo>
                  <a:lnTo>
                    <a:pt x="10" y="42"/>
                  </a:lnTo>
                  <a:lnTo>
                    <a:pt x="7" y="39"/>
                  </a:lnTo>
                  <a:lnTo>
                    <a:pt x="4" y="36"/>
                  </a:lnTo>
                  <a:lnTo>
                    <a:pt x="0" y="32"/>
                  </a:lnTo>
                  <a:lnTo>
                    <a:pt x="0" y="26"/>
                  </a:lnTo>
                  <a:lnTo>
                    <a:pt x="0" y="23"/>
                  </a:lnTo>
                  <a:lnTo>
                    <a:pt x="0" y="19"/>
                  </a:lnTo>
                  <a:lnTo>
                    <a:pt x="0" y="13"/>
                  </a:lnTo>
                  <a:lnTo>
                    <a:pt x="4" y="10"/>
                  </a:lnTo>
                  <a:lnTo>
                    <a:pt x="7" y="7"/>
                  </a:lnTo>
                  <a:lnTo>
                    <a:pt x="10" y="3"/>
                  </a:lnTo>
                  <a:lnTo>
                    <a:pt x="13" y="3"/>
                  </a:lnTo>
                  <a:lnTo>
                    <a:pt x="17" y="0"/>
                  </a:lnTo>
                  <a:lnTo>
                    <a:pt x="23" y="0"/>
                  </a:lnTo>
                  <a:close/>
                </a:path>
              </a:pathLst>
            </a:custGeom>
            <a:solidFill>
              <a:srgbClr val="FF0000"/>
            </a:solidFill>
            <a:ln w="9525">
              <a:noFill/>
              <a:round/>
              <a:headEnd/>
              <a:tailEnd/>
            </a:ln>
          </p:spPr>
          <p:txBody>
            <a:bodyPr/>
            <a:lstStyle/>
            <a:p>
              <a:endParaRPr lang="en-US"/>
            </a:p>
          </p:txBody>
        </p:sp>
        <p:sp>
          <p:nvSpPr>
            <p:cNvPr id="32271" name="Freeform 703"/>
            <p:cNvSpPr>
              <a:spLocks/>
            </p:cNvSpPr>
            <p:nvPr/>
          </p:nvSpPr>
          <p:spPr bwMode="auto">
            <a:xfrm>
              <a:off x="1405" y="2341"/>
              <a:ext cx="58" cy="63"/>
            </a:xfrm>
            <a:custGeom>
              <a:avLst/>
              <a:gdLst>
                <a:gd name="T0" fmla="*/ 23 w 42"/>
                <a:gd name="T1" fmla="*/ 0 h 45"/>
                <a:gd name="T2" fmla="*/ 26 w 42"/>
                <a:gd name="T3" fmla="*/ 0 h 45"/>
                <a:gd name="T4" fmla="*/ 29 w 42"/>
                <a:gd name="T5" fmla="*/ 3 h 45"/>
                <a:gd name="T6" fmla="*/ 33 w 42"/>
                <a:gd name="T7" fmla="*/ 3 h 45"/>
                <a:gd name="T8" fmla="*/ 36 w 42"/>
                <a:gd name="T9" fmla="*/ 7 h 45"/>
                <a:gd name="T10" fmla="*/ 39 w 42"/>
                <a:gd name="T11" fmla="*/ 10 h 45"/>
                <a:gd name="T12" fmla="*/ 42 w 42"/>
                <a:gd name="T13" fmla="*/ 13 h 45"/>
                <a:gd name="T14" fmla="*/ 42 w 42"/>
                <a:gd name="T15" fmla="*/ 19 h 45"/>
                <a:gd name="T16" fmla="*/ 42 w 42"/>
                <a:gd name="T17" fmla="*/ 23 h 45"/>
                <a:gd name="T18" fmla="*/ 42 w 42"/>
                <a:gd name="T19" fmla="*/ 26 h 45"/>
                <a:gd name="T20" fmla="*/ 42 w 42"/>
                <a:gd name="T21" fmla="*/ 32 h 45"/>
                <a:gd name="T22" fmla="*/ 39 w 42"/>
                <a:gd name="T23" fmla="*/ 36 h 45"/>
                <a:gd name="T24" fmla="*/ 36 w 42"/>
                <a:gd name="T25" fmla="*/ 39 h 45"/>
                <a:gd name="T26" fmla="*/ 33 w 42"/>
                <a:gd name="T27" fmla="*/ 42 h 45"/>
                <a:gd name="T28" fmla="*/ 29 w 42"/>
                <a:gd name="T29" fmla="*/ 42 h 45"/>
                <a:gd name="T30" fmla="*/ 26 w 42"/>
                <a:gd name="T31" fmla="*/ 45 h 45"/>
                <a:gd name="T32" fmla="*/ 23 w 42"/>
                <a:gd name="T33" fmla="*/ 45 h 45"/>
                <a:gd name="T34" fmla="*/ 17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6 h 45"/>
                <a:gd name="T48" fmla="*/ 0 w 42"/>
                <a:gd name="T49" fmla="*/ 23 h 45"/>
                <a:gd name="T50" fmla="*/ 0 w 42"/>
                <a:gd name="T51" fmla="*/ 19 h 45"/>
                <a:gd name="T52" fmla="*/ 0 w 42"/>
                <a:gd name="T53" fmla="*/ 13 h 45"/>
                <a:gd name="T54" fmla="*/ 4 w 42"/>
                <a:gd name="T55" fmla="*/ 10 h 45"/>
                <a:gd name="T56" fmla="*/ 7 w 42"/>
                <a:gd name="T57" fmla="*/ 7 h 45"/>
                <a:gd name="T58" fmla="*/ 10 w 42"/>
                <a:gd name="T59" fmla="*/ 3 h 45"/>
                <a:gd name="T60" fmla="*/ 13 w 42"/>
                <a:gd name="T61" fmla="*/ 3 h 45"/>
                <a:gd name="T62" fmla="*/ 17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7"/>
                  </a:lnTo>
                  <a:lnTo>
                    <a:pt x="39" y="10"/>
                  </a:lnTo>
                  <a:lnTo>
                    <a:pt x="42" y="13"/>
                  </a:lnTo>
                  <a:lnTo>
                    <a:pt x="42" y="19"/>
                  </a:lnTo>
                  <a:lnTo>
                    <a:pt x="42" y="23"/>
                  </a:lnTo>
                  <a:lnTo>
                    <a:pt x="42" y="26"/>
                  </a:lnTo>
                  <a:lnTo>
                    <a:pt x="42" y="32"/>
                  </a:lnTo>
                  <a:lnTo>
                    <a:pt x="39" y="36"/>
                  </a:lnTo>
                  <a:lnTo>
                    <a:pt x="36" y="39"/>
                  </a:lnTo>
                  <a:lnTo>
                    <a:pt x="33" y="42"/>
                  </a:lnTo>
                  <a:lnTo>
                    <a:pt x="29" y="42"/>
                  </a:lnTo>
                  <a:lnTo>
                    <a:pt x="26" y="45"/>
                  </a:lnTo>
                  <a:lnTo>
                    <a:pt x="23" y="45"/>
                  </a:lnTo>
                  <a:lnTo>
                    <a:pt x="17" y="45"/>
                  </a:lnTo>
                  <a:lnTo>
                    <a:pt x="13" y="42"/>
                  </a:lnTo>
                  <a:lnTo>
                    <a:pt x="10" y="42"/>
                  </a:lnTo>
                  <a:lnTo>
                    <a:pt x="7" y="39"/>
                  </a:lnTo>
                  <a:lnTo>
                    <a:pt x="4" y="36"/>
                  </a:lnTo>
                  <a:lnTo>
                    <a:pt x="0" y="32"/>
                  </a:lnTo>
                  <a:lnTo>
                    <a:pt x="0" y="26"/>
                  </a:lnTo>
                  <a:lnTo>
                    <a:pt x="0" y="23"/>
                  </a:lnTo>
                  <a:lnTo>
                    <a:pt x="0" y="19"/>
                  </a:lnTo>
                  <a:lnTo>
                    <a:pt x="0" y="13"/>
                  </a:lnTo>
                  <a:lnTo>
                    <a:pt x="4" y="10"/>
                  </a:lnTo>
                  <a:lnTo>
                    <a:pt x="7" y="7"/>
                  </a:lnTo>
                  <a:lnTo>
                    <a:pt x="10" y="3"/>
                  </a:lnTo>
                  <a:lnTo>
                    <a:pt x="13" y="3"/>
                  </a:lnTo>
                  <a:lnTo>
                    <a:pt x="17" y="0"/>
                  </a:lnTo>
                  <a:lnTo>
                    <a:pt x="23" y="0"/>
                  </a:lnTo>
                </a:path>
              </a:pathLst>
            </a:custGeom>
            <a:noFill/>
            <a:ln w="0">
              <a:solidFill>
                <a:srgbClr val="000000"/>
              </a:solidFill>
              <a:round/>
              <a:headEnd/>
              <a:tailEnd/>
            </a:ln>
          </p:spPr>
          <p:txBody>
            <a:bodyPr/>
            <a:lstStyle/>
            <a:p>
              <a:endParaRPr lang="en-US"/>
            </a:p>
          </p:txBody>
        </p:sp>
        <p:sp>
          <p:nvSpPr>
            <p:cNvPr id="32272" name="Freeform 704"/>
            <p:cNvSpPr>
              <a:spLocks/>
            </p:cNvSpPr>
            <p:nvPr/>
          </p:nvSpPr>
          <p:spPr bwMode="auto">
            <a:xfrm>
              <a:off x="1392" y="2197"/>
              <a:ext cx="62" cy="59"/>
            </a:xfrm>
            <a:custGeom>
              <a:avLst/>
              <a:gdLst>
                <a:gd name="T0" fmla="*/ 22 w 45"/>
                <a:gd name="T1" fmla="*/ 0 h 42"/>
                <a:gd name="T2" fmla="*/ 26 w 45"/>
                <a:gd name="T3" fmla="*/ 0 h 42"/>
                <a:gd name="T4" fmla="*/ 32 w 45"/>
                <a:gd name="T5" fmla="*/ 0 h 42"/>
                <a:gd name="T6" fmla="*/ 35 w 45"/>
                <a:gd name="T7" fmla="*/ 3 h 42"/>
                <a:gd name="T8" fmla="*/ 38 w 45"/>
                <a:gd name="T9" fmla="*/ 7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8 w 45"/>
                <a:gd name="T25" fmla="*/ 36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9 w 45"/>
                <a:gd name="T39" fmla="*/ 39 h 42"/>
                <a:gd name="T40" fmla="*/ 6 w 45"/>
                <a:gd name="T41" fmla="*/ 36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7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8" y="7"/>
                  </a:lnTo>
                  <a:lnTo>
                    <a:pt x="42" y="10"/>
                  </a:lnTo>
                  <a:lnTo>
                    <a:pt x="42" y="13"/>
                  </a:lnTo>
                  <a:lnTo>
                    <a:pt x="45" y="16"/>
                  </a:lnTo>
                  <a:lnTo>
                    <a:pt x="45" y="19"/>
                  </a:lnTo>
                  <a:lnTo>
                    <a:pt x="45" y="26"/>
                  </a:lnTo>
                  <a:lnTo>
                    <a:pt x="42" y="29"/>
                  </a:lnTo>
                  <a:lnTo>
                    <a:pt x="42" y="32"/>
                  </a:lnTo>
                  <a:lnTo>
                    <a:pt x="38" y="36"/>
                  </a:lnTo>
                  <a:lnTo>
                    <a:pt x="35" y="39"/>
                  </a:lnTo>
                  <a:lnTo>
                    <a:pt x="32" y="42"/>
                  </a:lnTo>
                  <a:lnTo>
                    <a:pt x="26" y="42"/>
                  </a:lnTo>
                  <a:lnTo>
                    <a:pt x="22" y="42"/>
                  </a:lnTo>
                  <a:lnTo>
                    <a:pt x="19" y="42"/>
                  </a:lnTo>
                  <a:lnTo>
                    <a:pt x="13" y="42"/>
                  </a:lnTo>
                  <a:lnTo>
                    <a:pt x="9" y="39"/>
                  </a:lnTo>
                  <a:lnTo>
                    <a:pt x="6" y="36"/>
                  </a:lnTo>
                  <a:lnTo>
                    <a:pt x="3" y="32"/>
                  </a:lnTo>
                  <a:lnTo>
                    <a:pt x="3" y="29"/>
                  </a:lnTo>
                  <a:lnTo>
                    <a:pt x="0" y="26"/>
                  </a:lnTo>
                  <a:lnTo>
                    <a:pt x="0" y="19"/>
                  </a:lnTo>
                  <a:lnTo>
                    <a:pt x="0" y="16"/>
                  </a:lnTo>
                  <a:lnTo>
                    <a:pt x="3" y="13"/>
                  </a:lnTo>
                  <a:lnTo>
                    <a:pt x="3" y="10"/>
                  </a:lnTo>
                  <a:lnTo>
                    <a:pt x="6" y="7"/>
                  </a:lnTo>
                  <a:lnTo>
                    <a:pt x="9"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273" name="Freeform 705"/>
            <p:cNvSpPr>
              <a:spLocks/>
            </p:cNvSpPr>
            <p:nvPr/>
          </p:nvSpPr>
          <p:spPr bwMode="auto">
            <a:xfrm>
              <a:off x="1392" y="2197"/>
              <a:ext cx="62" cy="59"/>
            </a:xfrm>
            <a:custGeom>
              <a:avLst/>
              <a:gdLst>
                <a:gd name="T0" fmla="*/ 22 w 45"/>
                <a:gd name="T1" fmla="*/ 0 h 42"/>
                <a:gd name="T2" fmla="*/ 26 w 45"/>
                <a:gd name="T3" fmla="*/ 0 h 42"/>
                <a:gd name="T4" fmla="*/ 32 w 45"/>
                <a:gd name="T5" fmla="*/ 0 h 42"/>
                <a:gd name="T6" fmla="*/ 35 w 45"/>
                <a:gd name="T7" fmla="*/ 3 h 42"/>
                <a:gd name="T8" fmla="*/ 38 w 45"/>
                <a:gd name="T9" fmla="*/ 7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8 w 45"/>
                <a:gd name="T25" fmla="*/ 36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9 w 45"/>
                <a:gd name="T39" fmla="*/ 39 h 42"/>
                <a:gd name="T40" fmla="*/ 6 w 45"/>
                <a:gd name="T41" fmla="*/ 36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7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8" y="7"/>
                  </a:lnTo>
                  <a:lnTo>
                    <a:pt x="42" y="10"/>
                  </a:lnTo>
                  <a:lnTo>
                    <a:pt x="42" y="13"/>
                  </a:lnTo>
                  <a:lnTo>
                    <a:pt x="45" y="16"/>
                  </a:lnTo>
                  <a:lnTo>
                    <a:pt x="45" y="19"/>
                  </a:lnTo>
                  <a:lnTo>
                    <a:pt x="45" y="26"/>
                  </a:lnTo>
                  <a:lnTo>
                    <a:pt x="42" y="29"/>
                  </a:lnTo>
                  <a:lnTo>
                    <a:pt x="42" y="32"/>
                  </a:lnTo>
                  <a:lnTo>
                    <a:pt x="38" y="36"/>
                  </a:lnTo>
                  <a:lnTo>
                    <a:pt x="35" y="39"/>
                  </a:lnTo>
                  <a:lnTo>
                    <a:pt x="32" y="42"/>
                  </a:lnTo>
                  <a:lnTo>
                    <a:pt x="26" y="42"/>
                  </a:lnTo>
                  <a:lnTo>
                    <a:pt x="22" y="42"/>
                  </a:lnTo>
                  <a:lnTo>
                    <a:pt x="19" y="42"/>
                  </a:lnTo>
                  <a:lnTo>
                    <a:pt x="13" y="42"/>
                  </a:lnTo>
                  <a:lnTo>
                    <a:pt x="9" y="39"/>
                  </a:lnTo>
                  <a:lnTo>
                    <a:pt x="6" y="36"/>
                  </a:lnTo>
                  <a:lnTo>
                    <a:pt x="3" y="32"/>
                  </a:lnTo>
                  <a:lnTo>
                    <a:pt x="3" y="29"/>
                  </a:lnTo>
                  <a:lnTo>
                    <a:pt x="0" y="26"/>
                  </a:lnTo>
                  <a:lnTo>
                    <a:pt x="0" y="19"/>
                  </a:lnTo>
                  <a:lnTo>
                    <a:pt x="0" y="16"/>
                  </a:lnTo>
                  <a:lnTo>
                    <a:pt x="3" y="13"/>
                  </a:lnTo>
                  <a:lnTo>
                    <a:pt x="3" y="10"/>
                  </a:lnTo>
                  <a:lnTo>
                    <a:pt x="6" y="7"/>
                  </a:lnTo>
                  <a:lnTo>
                    <a:pt x="9" y="3"/>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274" name="Freeform 706"/>
            <p:cNvSpPr>
              <a:spLocks/>
            </p:cNvSpPr>
            <p:nvPr/>
          </p:nvSpPr>
          <p:spPr bwMode="auto">
            <a:xfrm>
              <a:off x="1454" y="2360"/>
              <a:ext cx="62" cy="63"/>
            </a:xfrm>
            <a:custGeom>
              <a:avLst/>
              <a:gdLst>
                <a:gd name="T0" fmla="*/ 22 w 45"/>
                <a:gd name="T1" fmla="*/ 0 h 45"/>
                <a:gd name="T2" fmla="*/ 29 w 45"/>
                <a:gd name="T3" fmla="*/ 0 h 45"/>
                <a:gd name="T4" fmla="*/ 32 w 45"/>
                <a:gd name="T5" fmla="*/ 3 h 45"/>
                <a:gd name="T6" fmla="*/ 35 w 45"/>
                <a:gd name="T7" fmla="*/ 3 h 45"/>
                <a:gd name="T8" fmla="*/ 39 w 45"/>
                <a:gd name="T9" fmla="*/ 6 h 45"/>
                <a:gd name="T10" fmla="*/ 42 w 45"/>
                <a:gd name="T11" fmla="*/ 10 h 45"/>
                <a:gd name="T12" fmla="*/ 45 w 45"/>
                <a:gd name="T13" fmla="*/ 13 h 45"/>
                <a:gd name="T14" fmla="*/ 45 w 45"/>
                <a:gd name="T15" fmla="*/ 19 h 45"/>
                <a:gd name="T16" fmla="*/ 45 w 45"/>
                <a:gd name="T17" fmla="*/ 23 h 45"/>
                <a:gd name="T18" fmla="*/ 45 w 45"/>
                <a:gd name="T19" fmla="*/ 29 h 45"/>
                <a:gd name="T20" fmla="*/ 45 w 45"/>
                <a:gd name="T21" fmla="*/ 32 h 45"/>
                <a:gd name="T22" fmla="*/ 42 w 45"/>
                <a:gd name="T23" fmla="*/ 35 h 45"/>
                <a:gd name="T24" fmla="*/ 39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10 w 45"/>
                <a:gd name="T39" fmla="*/ 42 h 45"/>
                <a:gd name="T40" fmla="*/ 6 w 45"/>
                <a:gd name="T41" fmla="*/ 39 h 45"/>
                <a:gd name="T42" fmla="*/ 6 w 45"/>
                <a:gd name="T43" fmla="*/ 35 h 45"/>
                <a:gd name="T44" fmla="*/ 3 w 45"/>
                <a:gd name="T45" fmla="*/ 32 h 45"/>
                <a:gd name="T46" fmla="*/ 0 w 45"/>
                <a:gd name="T47" fmla="*/ 29 h 45"/>
                <a:gd name="T48" fmla="*/ 0 w 45"/>
                <a:gd name="T49" fmla="*/ 23 h 45"/>
                <a:gd name="T50" fmla="*/ 0 w 45"/>
                <a:gd name="T51" fmla="*/ 19 h 45"/>
                <a:gd name="T52" fmla="*/ 3 w 45"/>
                <a:gd name="T53" fmla="*/ 13 h 45"/>
                <a:gd name="T54" fmla="*/ 6 w 45"/>
                <a:gd name="T55" fmla="*/ 10 h 45"/>
                <a:gd name="T56" fmla="*/ 6 w 45"/>
                <a:gd name="T57" fmla="*/ 6 h 45"/>
                <a:gd name="T58" fmla="*/ 10 w 45"/>
                <a:gd name="T59" fmla="*/ 3 h 45"/>
                <a:gd name="T60" fmla="*/ 16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3"/>
                  </a:lnTo>
                  <a:lnTo>
                    <a:pt x="35" y="3"/>
                  </a:lnTo>
                  <a:lnTo>
                    <a:pt x="39" y="6"/>
                  </a:lnTo>
                  <a:lnTo>
                    <a:pt x="42" y="10"/>
                  </a:lnTo>
                  <a:lnTo>
                    <a:pt x="45" y="13"/>
                  </a:lnTo>
                  <a:lnTo>
                    <a:pt x="45" y="19"/>
                  </a:lnTo>
                  <a:lnTo>
                    <a:pt x="45" y="23"/>
                  </a:lnTo>
                  <a:lnTo>
                    <a:pt x="45" y="29"/>
                  </a:lnTo>
                  <a:lnTo>
                    <a:pt x="45" y="32"/>
                  </a:lnTo>
                  <a:lnTo>
                    <a:pt x="42" y="35"/>
                  </a:lnTo>
                  <a:lnTo>
                    <a:pt x="39" y="39"/>
                  </a:lnTo>
                  <a:lnTo>
                    <a:pt x="35" y="42"/>
                  </a:lnTo>
                  <a:lnTo>
                    <a:pt x="32" y="42"/>
                  </a:lnTo>
                  <a:lnTo>
                    <a:pt x="29" y="45"/>
                  </a:lnTo>
                  <a:lnTo>
                    <a:pt x="22" y="45"/>
                  </a:lnTo>
                  <a:lnTo>
                    <a:pt x="19" y="45"/>
                  </a:lnTo>
                  <a:lnTo>
                    <a:pt x="16" y="42"/>
                  </a:lnTo>
                  <a:lnTo>
                    <a:pt x="10" y="42"/>
                  </a:lnTo>
                  <a:lnTo>
                    <a:pt x="6" y="39"/>
                  </a:lnTo>
                  <a:lnTo>
                    <a:pt x="6" y="35"/>
                  </a:lnTo>
                  <a:lnTo>
                    <a:pt x="3" y="32"/>
                  </a:lnTo>
                  <a:lnTo>
                    <a:pt x="0" y="29"/>
                  </a:lnTo>
                  <a:lnTo>
                    <a:pt x="0" y="23"/>
                  </a:lnTo>
                  <a:lnTo>
                    <a:pt x="0" y="19"/>
                  </a:lnTo>
                  <a:lnTo>
                    <a:pt x="3" y="13"/>
                  </a:lnTo>
                  <a:lnTo>
                    <a:pt x="6" y="10"/>
                  </a:lnTo>
                  <a:lnTo>
                    <a:pt x="6" y="6"/>
                  </a:lnTo>
                  <a:lnTo>
                    <a:pt x="10" y="3"/>
                  </a:lnTo>
                  <a:lnTo>
                    <a:pt x="16" y="3"/>
                  </a:lnTo>
                  <a:lnTo>
                    <a:pt x="19" y="0"/>
                  </a:lnTo>
                  <a:lnTo>
                    <a:pt x="22" y="0"/>
                  </a:lnTo>
                  <a:close/>
                </a:path>
              </a:pathLst>
            </a:custGeom>
            <a:solidFill>
              <a:srgbClr val="FF0000"/>
            </a:solidFill>
            <a:ln w="9525">
              <a:noFill/>
              <a:round/>
              <a:headEnd/>
              <a:tailEnd/>
            </a:ln>
          </p:spPr>
          <p:txBody>
            <a:bodyPr/>
            <a:lstStyle/>
            <a:p>
              <a:endParaRPr lang="en-US"/>
            </a:p>
          </p:txBody>
        </p:sp>
        <p:sp>
          <p:nvSpPr>
            <p:cNvPr id="32275" name="Freeform 707"/>
            <p:cNvSpPr>
              <a:spLocks/>
            </p:cNvSpPr>
            <p:nvPr/>
          </p:nvSpPr>
          <p:spPr bwMode="auto">
            <a:xfrm>
              <a:off x="1454" y="2360"/>
              <a:ext cx="62" cy="63"/>
            </a:xfrm>
            <a:custGeom>
              <a:avLst/>
              <a:gdLst>
                <a:gd name="T0" fmla="*/ 22 w 45"/>
                <a:gd name="T1" fmla="*/ 0 h 45"/>
                <a:gd name="T2" fmla="*/ 29 w 45"/>
                <a:gd name="T3" fmla="*/ 0 h 45"/>
                <a:gd name="T4" fmla="*/ 32 w 45"/>
                <a:gd name="T5" fmla="*/ 3 h 45"/>
                <a:gd name="T6" fmla="*/ 35 w 45"/>
                <a:gd name="T7" fmla="*/ 3 h 45"/>
                <a:gd name="T8" fmla="*/ 39 w 45"/>
                <a:gd name="T9" fmla="*/ 6 h 45"/>
                <a:gd name="T10" fmla="*/ 42 w 45"/>
                <a:gd name="T11" fmla="*/ 10 h 45"/>
                <a:gd name="T12" fmla="*/ 45 w 45"/>
                <a:gd name="T13" fmla="*/ 13 h 45"/>
                <a:gd name="T14" fmla="*/ 45 w 45"/>
                <a:gd name="T15" fmla="*/ 19 h 45"/>
                <a:gd name="T16" fmla="*/ 45 w 45"/>
                <a:gd name="T17" fmla="*/ 23 h 45"/>
                <a:gd name="T18" fmla="*/ 45 w 45"/>
                <a:gd name="T19" fmla="*/ 29 h 45"/>
                <a:gd name="T20" fmla="*/ 45 w 45"/>
                <a:gd name="T21" fmla="*/ 32 h 45"/>
                <a:gd name="T22" fmla="*/ 42 w 45"/>
                <a:gd name="T23" fmla="*/ 35 h 45"/>
                <a:gd name="T24" fmla="*/ 39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10 w 45"/>
                <a:gd name="T39" fmla="*/ 42 h 45"/>
                <a:gd name="T40" fmla="*/ 6 w 45"/>
                <a:gd name="T41" fmla="*/ 39 h 45"/>
                <a:gd name="T42" fmla="*/ 6 w 45"/>
                <a:gd name="T43" fmla="*/ 35 h 45"/>
                <a:gd name="T44" fmla="*/ 3 w 45"/>
                <a:gd name="T45" fmla="*/ 32 h 45"/>
                <a:gd name="T46" fmla="*/ 0 w 45"/>
                <a:gd name="T47" fmla="*/ 29 h 45"/>
                <a:gd name="T48" fmla="*/ 0 w 45"/>
                <a:gd name="T49" fmla="*/ 23 h 45"/>
                <a:gd name="T50" fmla="*/ 0 w 45"/>
                <a:gd name="T51" fmla="*/ 19 h 45"/>
                <a:gd name="T52" fmla="*/ 3 w 45"/>
                <a:gd name="T53" fmla="*/ 13 h 45"/>
                <a:gd name="T54" fmla="*/ 6 w 45"/>
                <a:gd name="T55" fmla="*/ 10 h 45"/>
                <a:gd name="T56" fmla="*/ 6 w 45"/>
                <a:gd name="T57" fmla="*/ 6 h 45"/>
                <a:gd name="T58" fmla="*/ 10 w 45"/>
                <a:gd name="T59" fmla="*/ 3 h 45"/>
                <a:gd name="T60" fmla="*/ 16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3"/>
                  </a:lnTo>
                  <a:lnTo>
                    <a:pt x="35" y="3"/>
                  </a:lnTo>
                  <a:lnTo>
                    <a:pt x="39" y="6"/>
                  </a:lnTo>
                  <a:lnTo>
                    <a:pt x="42" y="10"/>
                  </a:lnTo>
                  <a:lnTo>
                    <a:pt x="45" y="13"/>
                  </a:lnTo>
                  <a:lnTo>
                    <a:pt x="45" y="19"/>
                  </a:lnTo>
                  <a:lnTo>
                    <a:pt x="45" y="23"/>
                  </a:lnTo>
                  <a:lnTo>
                    <a:pt x="45" y="29"/>
                  </a:lnTo>
                  <a:lnTo>
                    <a:pt x="45" y="32"/>
                  </a:lnTo>
                  <a:lnTo>
                    <a:pt x="42" y="35"/>
                  </a:lnTo>
                  <a:lnTo>
                    <a:pt x="39" y="39"/>
                  </a:lnTo>
                  <a:lnTo>
                    <a:pt x="35" y="42"/>
                  </a:lnTo>
                  <a:lnTo>
                    <a:pt x="32" y="42"/>
                  </a:lnTo>
                  <a:lnTo>
                    <a:pt x="29" y="45"/>
                  </a:lnTo>
                  <a:lnTo>
                    <a:pt x="22" y="45"/>
                  </a:lnTo>
                  <a:lnTo>
                    <a:pt x="19" y="45"/>
                  </a:lnTo>
                  <a:lnTo>
                    <a:pt x="16" y="42"/>
                  </a:lnTo>
                  <a:lnTo>
                    <a:pt x="10" y="42"/>
                  </a:lnTo>
                  <a:lnTo>
                    <a:pt x="6" y="39"/>
                  </a:lnTo>
                  <a:lnTo>
                    <a:pt x="6" y="35"/>
                  </a:lnTo>
                  <a:lnTo>
                    <a:pt x="3" y="32"/>
                  </a:lnTo>
                  <a:lnTo>
                    <a:pt x="0" y="29"/>
                  </a:lnTo>
                  <a:lnTo>
                    <a:pt x="0" y="23"/>
                  </a:lnTo>
                  <a:lnTo>
                    <a:pt x="0" y="19"/>
                  </a:lnTo>
                  <a:lnTo>
                    <a:pt x="3" y="13"/>
                  </a:lnTo>
                  <a:lnTo>
                    <a:pt x="6" y="10"/>
                  </a:lnTo>
                  <a:lnTo>
                    <a:pt x="6" y="6"/>
                  </a:lnTo>
                  <a:lnTo>
                    <a:pt x="10" y="3"/>
                  </a:lnTo>
                  <a:lnTo>
                    <a:pt x="16" y="3"/>
                  </a:lnTo>
                  <a:lnTo>
                    <a:pt x="19" y="0"/>
                  </a:lnTo>
                  <a:lnTo>
                    <a:pt x="22" y="0"/>
                  </a:lnTo>
                </a:path>
              </a:pathLst>
            </a:custGeom>
            <a:noFill/>
            <a:ln w="0">
              <a:solidFill>
                <a:srgbClr val="000000"/>
              </a:solidFill>
              <a:round/>
              <a:headEnd/>
              <a:tailEnd/>
            </a:ln>
          </p:spPr>
          <p:txBody>
            <a:bodyPr/>
            <a:lstStyle/>
            <a:p>
              <a:endParaRPr lang="en-US"/>
            </a:p>
          </p:txBody>
        </p:sp>
        <p:sp>
          <p:nvSpPr>
            <p:cNvPr id="32276" name="Freeform 708"/>
            <p:cNvSpPr>
              <a:spLocks/>
            </p:cNvSpPr>
            <p:nvPr/>
          </p:nvSpPr>
          <p:spPr bwMode="auto">
            <a:xfrm>
              <a:off x="1450" y="2360"/>
              <a:ext cx="62" cy="63"/>
            </a:xfrm>
            <a:custGeom>
              <a:avLst/>
              <a:gdLst>
                <a:gd name="T0" fmla="*/ 22 w 45"/>
                <a:gd name="T1" fmla="*/ 0 h 45"/>
                <a:gd name="T2" fmla="*/ 25 w 45"/>
                <a:gd name="T3" fmla="*/ 3 h 45"/>
                <a:gd name="T4" fmla="*/ 29 w 45"/>
                <a:gd name="T5" fmla="*/ 3 h 45"/>
                <a:gd name="T6" fmla="*/ 35 w 45"/>
                <a:gd name="T7" fmla="*/ 6 h 45"/>
                <a:gd name="T8" fmla="*/ 38 w 45"/>
                <a:gd name="T9" fmla="*/ 6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5 h 45"/>
                <a:gd name="T24" fmla="*/ 38 w 45"/>
                <a:gd name="T25" fmla="*/ 39 h 45"/>
                <a:gd name="T26" fmla="*/ 35 w 45"/>
                <a:gd name="T27" fmla="*/ 42 h 45"/>
                <a:gd name="T28" fmla="*/ 29 w 45"/>
                <a:gd name="T29" fmla="*/ 45 h 45"/>
                <a:gd name="T30" fmla="*/ 25 w 45"/>
                <a:gd name="T31" fmla="*/ 45 h 45"/>
                <a:gd name="T32" fmla="*/ 22 w 45"/>
                <a:gd name="T33" fmla="*/ 45 h 45"/>
                <a:gd name="T34" fmla="*/ 16 w 45"/>
                <a:gd name="T35" fmla="*/ 45 h 45"/>
                <a:gd name="T36" fmla="*/ 13 w 45"/>
                <a:gd name="T37" fmla="*/ 45 h 45"/>
                <a:gd name="T38" fmla="*/ 9 w 45"/>
                <a:gd name="T39" fmla="*/ 42 h 45"/>
                <a:gd name="T40" fmla="*/ 6 w 45"/>
                <a:gd name="T41" fmla="*/ 39 h 45"/>
                <a:gd name="T42" fmla="*/ 3 w 45"/>
                <a:gd name="T43" fmla="*/ 35 h 45"/>
                <a:gd name="T44" fmla="*/ 0 w 45"/>
                <a:gd name="T45" fmla="*/ 32 h 45"/>
                <a:gd name="T46" fmla="*/ 0 w 45"/>
                <a:gd name="T47" fmla="*/ 29 h 45"/>
                <a:gd name="T48" fmla="*/ 0 w 45"/>
                <a:gd name="T49" fmla="*/ 23 h 45"/>
                <a:gd name="T50" fmla="*/ 0 w 45"/>
                <a:gd name="T51" fmla="*/ 19 h 45"/>
                <a:gd name="T52" fmla="*/ 0 w 45"/>
                <a:gd name="T53" fmla="*/ 16 h 45"/>
                <a:gd name="T54" fmla="*/ 3 w 45"/>
                <a:gd name="T55" fmla="*/ 10 h 45"/>
                <a:gd name="T56" fmla="*/ 6 w 45"/>
                <a:gd name="T57" fmla="*/ 6 h 45"/>
                <a:gd name="T58" fmla="*/ 9 w 45"/>
                <a:gd name="T59" fmla="*/ 6 h 45"/>
                <a:gd name="T60" fmla="*/ 13 w 45"/>
                <a:gd name="T61" fmla="*/ 3 h 45"/>
                <a:gd name="T62" fmla="*/ 16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29" y="3"/>
                  </a:lnTo>
                  <a:lnTo>
                    <a:pt x="35" y="6"/>
                  </a:lnTo>
                  <a:lnTo>
                    <a:pt x="38" y="6"/>
                  </a:lnTo>
                  <a:lnTo>
                    <a:pt x="42" y="10"/>
                  </a:lnTo>
                  <a:lnTo>
                    <a:pt x="42" y="16"/>
                  </a:lnTo>
                  <a:lnTo>
                    <a:pt x="45" y="19"/>
                  </a:lnTo>
                  <a:lnTo>
                    <a:pt x="45" y="23"/>
                  </a:lnTo>
                  <a:lnTo>
                    <a:pt x="45" y="29"/>
                  </a:lnTo>
                  <a:lnTo>
                    <a:pt x="42" y="32"/>
                  </a:lnTo>
                  <a:lnTo>
                    <a:pt x="42" y="35"/>
                  </a:lnTo>
                  <a:lnTo>
                    <a:pt x="38" y="39"/>
                  </a:lnTo>
                  <a:lnTo>
                    <a:pt x="35" y="42"/>
                  </a:lnTo>
                  <a:lnTo>
                    <a:pt x="29" y="45"/>
                  </a:lnTo>
                  <a:lnTo>
                    <a:pt x="25" y="45"/>
                  </a:lnTo>
                  <a:lnTo>
                    <a:pt x="22" y="45"/>
                  </a:lnTo>
                  <a:lnTo>
                    <a:pt x="16" y="45"/>
                  </a:lnTo>
                  <a:lnTo>
                    <a:pt x="13" y="45"/>
                  </a:lnTo>
                  <a:lnTo>
                    <a:pt x="9" y="42"/>
                  </a:lnTo>
                  <a:lnTo>
                    <a:pt x="6" y="39"/>
                  </a:lnTo>
                  <a:lnTo>
                    <a:pt x="3" y="35"/>
                  </a:lnTo>
                  <a:lnTo>
                    <a:pt x="0" y="32"/>
                  </a:lnTo>
                  <a:lnTo>
                    <a:pt x="0" y="29"/>
                  </a:lnTo>
                  <a:lnTo>
                    <a:pt x="0" y="23"/>
                  </a:lnTo>
                  <a:lnTo>
                    <a:pt x="0" y="19"/>
                  </a:lnTo>
                  <a:lnTo>
                    <a:pt x="0" y="16"/>
                  </a:lnTo>
                  <a:lnTo>
                    <a:pt x="3" y="10"/>
                  </a:lnTo>
                  <a:lnTo>
                    <a:pt x="6" y="6"/>
                  </a:lnTo>
                  <a:lnTo>
                    <a:pt x="9" y="6"/>
                  </a:lnTo>
                  <a:lnTo>
                    <a:pt x="13" y="3"/>
                  </a:lnTo>
                  <a:lnTo>
                    <a:pt x="16" y="3"/>
                  </a:lnTo>
                  <a:lnTo>
                    <a:pt x="22" y="0"/>
                  </a:lnTo>
                  <a:close/>
                </a:path>
              </a:pathLst>
            </a:custGeom>
            <a:solidFill>
              <a:srgbClr val="FF0000"/>
            </a:solidFill>
            <a:ln w="9525">
              <a:noFill/>
              <a:round/>
              <a:headEnd/>
              <a:tailEnd/>
            </a:ln>
          </p:spPr>
          <p:txBody>
            <a:bodyPr/>
            <a:lstStyle/>
            <a:p>
              <a:endParaRPr lang="en-US"/>
            </a:p>
          </p:txBody>
        </p:sp>
        <p:sp>
          <p:nvSpPr>
            <p:cNvPr id="32277" name="Freeform 709"/>
            <p:cNvSpPr>
              <a:spLocks/>
            </p:cNvSpPr>
            <p:nvPr/>
          </p:nvSpPr>
          <p:spPr bwMode="auto">
            <a:xfrm>
              <a:off x="1450" y="2360"/>
              <a:ext cx="62" cy="63"/>
            </a:xfrm>
            <a:custGeom>
              <a:avLst/>
              <a:gdLst>
                <a:gd name="T0" fmla="*/ 22 w 45"/>
                <a:gd name="T1" fmla="*/ 0 h 45"/>
                <a:gd name="T2" fmla="*/ 25 w 45"/>
                <a:gd name="T3" fmla="*/ 3 h 45"/>
                <a:gd name="T4" fmla="*/ 29 w 45"/>
                <a:gd name="T5" fmla="*/ 3 h 45"/>
                <a:gd name="T6" fmla="*/ 35 w 45"/>
                <a:gd name="T7" fmla="*/ 6 h 45"/>
                <a:gd name="T8" fmla="*/ 38 w 45"/>
                <a:gd name="T9" fmla="*/ 6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5 h 45"/>
                <a:gd name="T24" fmla="*/ 38 w 45"/>
                <a:gd name="T25" fmla="*/ 39 h 45"/>
                <a:gd name="T26" fmla="*/ 35 w 45"/>
                <a:gd name="T27" fmla="*/ 42 h 45"/>
                <a:gd name="T28" fmla="*/ 29 w 45"/>
                <a:gd name="T29" fmla="*/ 45 h 45"/>
                <a:gd name="T30" fmla="*/ 25 w 45"/>
                <a:gd name="T31" fmla="*/ 45 h 45"/>
                <a:gd name="T32" fmla="*/ 22 w 45"/>
                <a:gd name="T33" fmla="*/ 45 h 45"/>
                <a:gd name="T34" fmla="*/ 16 w 45"/>
                <a:gd name="T35" fmla="*/ 45 h 45"/>
                <a:gd name="T36" fmla="*/ 13 w 45"/>
                <a:gd name="T37" fmla="*/ 45 h 45"/>
                <a:gd name="T38" fmla="*/ 9 w 45"/>
                <a:gd name="T39" fmla="*/ 42 h 45"/>
                <a:gd name="T40" fmla="*/ 6 w 45"/>
                <a:gd name="T41" fmla="*/ 39 h 45"/>
                <a:gd name="T42" fmla="*/ 3 w 45"/>
                <a:gd name="T43" fmla="*/ 35 h 45"/>
                <a:gd name="T44" fmla="*/ 0 w 45"/>
                <a:gd name="T45" fmla="*/ 32 h 45"/>
                <a:gd name="T46" fmla="*/ 0 w 45"/>
                <a:gd name="T47" fmla="*/ 29 h 45"/>
                <a:gd name="T48" fmla="*/ 0 w 45"/>
                <a:gd name="T49" fmla="*/ 23 h 45"/>
                <a:gd name="T50" fmla="*/ 0 w 45"/>
                <a:gd name="T51" fmla="*/ 19 h 45"/>
                <a:gd name="T52" fmla="*/ 0 w 45"/>
                <a:gd name="T53" fmla="*/ 16 h 45"/>
                <a:gd name="T54" fmla="*/ 3 w 45"/>
                <a:gd name="T55" fmla="*/ 10 h 45"/>
                <a:gd name="T56" fmla="*/ 6 w 45"/>
                <a:gd name="T57" fmla="*/ 6 h 45"/>
                <a:gd name="T58" fmla="*/ 9 w 45"/>
                <a:gd name="T59" fmla="*/ 6 h 45"/>
                <a:gd name="T60" fmla="*/ 13 w 45"/>
                <a:gd name="T61" fmla="*/ 3 h 45"/>
                <a:gd name="T62" fmla="*/ 16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29" y="3"/>
                  </a:lnTo>
                  <a:lnTo>
                    <a:pt x="35" y="6"/>
                  </a:lnTo>
                  <a:lnTo>
                    <a:pt x="38" y="6"/>
                  </a:lnTo>
                  <a:lnTo>
                    <a:pt x="42" y="10"/>
                  </a:lnTo>
                  <a:lnTo>
                    <a:pt x="42" y="16"/>
                  </a:lnTo>
                  <a:lnTo>
                    <a:pt x="45" y="19"/>
                  </a:lnTo>
                  <a:lnTo>
                    <a:pt x="45" y="23"/>
                  </a:lnTo>
                  <a:lnTo>
                    <a:pt x="45" y="29"/>
                  </a:lnTo>
                  <a:lnTo>
                    <a:pt x="42" y="32"/>
                  </a:lnTo>
                  <a:lnTo>
                    <a:pt x="42" y="35"/>
                  </a:lnTo>
                  <a:lnTo>
                    <a:pt x="38" y="39"/>
                  </a:lnTo>
                  <a:lnTo>
                    <a:pt x="35" y="42"/>
                  </a:lnTo>
                  <a:lnTo>
                    <a:pt x="29" y="45"/>
                  </a:lnTo>
                  <a:lnTo>
                    <a:pt x="25" y="45"/>
                  </a:lnTo>
                  <a:lnTo>
                    <a:pt x="22" y="45"/>
                  </a:lnTo>
                  <a:lnTo>
                    <a:pt x="16" y="45"/>
                  </a:lnTo>
                  <a:lnTo>
                    <a:pt x="13" y="45"/>
                  </a:lnTo>
                  <a:lnTo>
                    <a:pt x="9" y="42"/>
                  </a:lnTo>
                  <a:lnTo>
                    <a:pt x="6" y="39"/>
                  </a:lnTo>
                  <a:lnTo>
                    <a:pt x="3" y="35"/>
                  </a:lnTo>
                  <a:lnTo>
                    <a:pt x="0" y="32"/>
                  </a:lnTo>
                  <a:lnTo>
                    <a:pt x="0" y="29"/>
                  </a:lnTo>
                  <a:lnTo>
                    <a:pt x="0" y="23"/>
                  </a:lnTo>
                  <a:lnTo>
                    <a:pt x="0" y="19"/>
                  </a:lnTo>
                  <a:lnTo>
                    <a:pt x="0" y="16"/>
                  </a:lnTo>
                  <a:lnTo>
                    <a:pt x="3" y="10"/>
                  </a:lnTo>
                  <a:lnTo>
                    <a:pt x="6" y="6"/>
                  </a:lnTo>
                  <a:lnTo>
                    <a:pt x="9" y="6"/>
                  </a:lnTo>
                  <a:lnTo>
                    <a:pt x="13" y="3"/>
                  </a:lnTo>
                  <a:lnTo>
                    <a:pt x="16" y="3"/>
                  </a:lnTo>
                  <a:lnTo>
                    <a:pt x="22" y="0"/>
                  </a:lnTo>
                </a:path>
              </a:pathLst>
            </a:custGeom>
            <a:noFill/>
            <a:ln w="0">
              <a:solidFill>
                <a:srgbClr val="000000"/>
              </a:solidFill>
              <a:round/>
              <a:headEnd/>
              <a:tailEnd/>
            </a:ln>
          </p:spPr>
          <p:txBody>
            <a:bodyPr/>
            <a:lstStyle/>
            <a:p>
              <a:endParaRPr lang="en-US"/>
            </a:p>
          </p:txBody>
        </p:sp>
        <p:sp>
          <p:nvSpPr>
            <p:cNvPr id="32278" name="Freeform 710"/>
            <p:cNvSpPr>
              <a:spLocks/>
            </p:cNvSpPr>
            <p:nvPr/>
          </p:nvSpPr>
          <p:spPr bwMode="auto">
            <a:xfrm>
              <a:off x="1397" y="2278"/>
              <a:ext cx="62" cy="63"/>
            </a:xfrm>
            <a:custGeom>
              <a:avLst/>
              <a:gdLst>
                <a:gd name="T0" fmla="*/ 23 w 45"/>
                <a:gd name="T1" fmla="*/ 0 h 45"/>
                <a:gd name="T2" fmla="*/ 26 w 45"/>
                <a:gd name="T3" fmla="*/ 3 h 45"/>
                <a:gd name="T4" fmla="*/ 29 w 45"/>
                <a:gd name="T5" fmla="*/ 3 h 45"/>
                <a:gd name="T6" fmla="*/ 32 w 45"/>
                <a:gd name="T7" fmla="*/ 7 h 45"/>
                <a:gd name="T8" fmla="*/ 39 w 45"/>
                <a:gd name="T9" fmla="*/ 7 h 45"/>
                <a:gd name="T10" fmla="*/ 39 w 45"/>
                <a:gd name="T11" fmla="*/ 10 h 45"/>
                <a:gd name="T12" fmla="*/ 42 w 45"/>
                <a:gd name="T13" fmla="*/ 16 h 45"/>
                <a:gd name="T14" fmla="*/ 42 w 45"/>
                <a:gd name="T15" fmla="*/ 19 h 45"/>
                <a:gd name="T16" fmla="*/ 45 w 45"/>
                <a:gd name="T17" fmla="*/ 23 h 45"/>
                <a:gd name="T18" fmla="*/ 42 w 45"/>
                <a:gd name="T19" fmla="*/ 29 h 45"/>
                <a:gd name="T20" fmla="*/ 42 w 45"/>
                <a:gd name="T21" fmla="*/ 32 h 45"/>
                <a:gd name="T22" fmla="*/ 39 w 45"/>
                <a:gd name="T23" fmla="*/ 35 h 45"/>
                <a:gd name="T24" fmla="*/ 39 w 45"/>
                <a:gd name="T25" fmla="*/ 39 h 45"/>
                <a:gd name="T26" fmla="*/ 32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6 w 45"/>
                <a:gd name="T41" fmla="*/ 39 h 45"/>
                <a:gd name="T42" fmla="*/ 3 w 45"/>
                <a:gd name="T43" fmla="*/ 35 h 45"/>
                <a:gd name="T44" fmla="*/ 0 w 45"/>
                <a:gd name="T45" fmla="*/ 32 h 45"/>
                <a:gd name="T46" fmla="*/ 0 w 45"/>
                <a:gd name="T47" fmla="*/ 29 h 45"/>
                <a:gd name="T48" fmla="*/ 0 w 45"/>
                <a:gd name="T49" fmla="*/ 23 h 45"/>
                <a:gd name="T50" fmla="*/ 0 w 45"/>
                <a:gd name="T51" fmla="*/ 19 h 45"/>
                <a:gd name="T52" fmla="*/ 0 w 45"/>
                <a:gd name="T53" fmla="*/ 16 h 45"/>
                <a:gd name="T54" fmla="*/ 3 w 45"/>
                <a:gd name="T55" fmla="*/ 10 h 45"/>
                <a:gd name="T56" fmla="*/ 6 w 45"/>
                <a:gd name="T57" fmla="*/ 7 h 45"/>
                <a:gd name="T58" fmla="*/ 10 w 45"/>
                <a:gd name="T59" fmla="*/ 7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2" y="7"/>
                  </a:lnTo>
                  <a:lnTo>
                    <a:pt x="39" y="7"/>
                  </a:lnTo>
                  <a:lnTo>
                    <a:pt x="39" y="10"/>
                  </a:lnTo>
                  <a:lnTo>
                    <a:pt x="42" y="16"/>
                  </a:lnTo>
                  <a:lnTo>
                    <a:pt x="42" y="19"/>
                  </a:lnTo>
                  <a:lnTo>
                    <a:pt x="45" y="23"/>
                  </a:lnTo>
                  <a:lnTo>
                    <a:pt x="42" y="29"/>
                  </a:lnTo>
                  <a:lnTo>
                    <a:pt x="42" y="32"/>
                  </a:lnTo>
                  <a:lnTo>
                    <a:pt x="39" y="35"/>
                  </a:lnTo>
                  <a:lnTo>
                    <a:pt x="39" y="39"/>
                  </a:lnTo>
                  <a:lnTo>
                    <a:pt x="32" y="42"/>
                  </a:lnTo>
                  <a:lnTo>
                    <a:pt x="29" y="45"/>
                  </a:lnTo>
                  <a:lnTo>
                    <a:pt x="26" y="45"/>
                  </a:lnTo>
                  <a:lnTo>
                    <a:pt x="23" y="45"/>
                  </a:lnTo>
                  <a:lnTo>
                    <a:pt x="16" y="45"/>
                  </a:lnTo>
                  <a:lnTo>
                    <a:pt x="13" y="45"/>
                  </a:lnTo>
                  <a:lnTo>
                    <a:pt x="10" y="42"/>
                  </a:lnTo>
                  <a:lnTo>
                    <a:pt x="6" y="39"/>
                  </a:lnTo>
                  <a:lnTo>
                    <a:pt x="3" y="35"/>
                  </a:lnTo>
                  <a:lnTo>
                    <a:pt x="0" y="32"/>
                  </a:lnTo>
                  <a:lnTo>
                    <a:pt x="0" y="29"/>
                  </a:lnTo>
                  <a:lnTo>
                    <a:pt x="0" y="23"/>
                  </a:lnTo>
                  <a:lnTo>
                    <a:pt x="0" y="19"/>
                  </a:lnTo>
                  <a:lnTo>
                    <a:pt x="0" y="16"/>
                  </a:lnTo>
                  <a:lnTo>
                    <a:pt x="3" y="10"/>
                  </a:lnTo>
                  <a:lnTo>
                    <a:pt x="6" y="7"/>
                  </a:lnTo>
                  <a:lnTo>
                    <a:pt x="10" y="7"/>
                  </a:lnTo>
                  <a:lnTo>
                    <a:pt x="13" y="3"/>
                  </a:lnTo>
                  <a:lnTo>
                    <a:pt x="16" y="3"/>
                  </a:lnTo>
                  <a:lnTo>
                    <a:pt x="23" y="0"/>
                  </a:lnTo>
                  <a:close/>
                </a:path>
              </a:pathLst>
            </a:custGeom>
            <a:solidFill>
              <a:srgbClr val="FF0000"/>
            </a:solidFill>
            <a:ln w="9525">
              <a:noFill/>
              <a:round/>
              <a:headEnd/>
              <a:tailEnd/>
            </a:ln>
          </p:spPr>
          <p:txBody>
            <a:bodyPr/>
            <a:lstStyle/>
            <a:p>
              <a:endParaRPr lang="en-US"/>
            </a:p>
          </p:txBody>
        </p:sp>
        <p:sp>
          <p:nvSpPr>
            <p:cNvPr id="32279" name="Freeform 711"/>
            <p:cNvSpPr>
              <a:spLocks/>
            </p:cNvSpPr>
            <p:nvPr/>
          </p:nvSpPr>
          <p:spPr bwMode="auto">
            <a:xfrm>
              <a:off x="1397" y="2278"/>
              <a:ext cx="62" cy="63"/>
            </a:xfrm>
            <a:custGeom>
              <a:avLst/>
              <a:gdLst>
                <a:gd name="T0" fmla="*/ 23 w 45"/>
                <a:gd name="T1" fmla="*/ 0 h 45"/>
                <a:gd name="T2" fmla="*/ 26 w 45"/>
                <a:gd name="T3" fmla="*/ 3 h 45"/>
                <a:gd name="T4" fmla="*/ 29 w 45"/>
                <a:gd name="T5" fmla="*/ 3 h 45"/>
                <a:gd name="T6" fmla="*/ 32 w 45"/>
                <a:gd name="T7" fmla="*/ 7 h 45"/>
                <a:gd name="T8" fmla="*/ 39 w 45"/>
                <a:gd name="T9" fmla="*/ 7 h 45"/>
                <a:gd name="T10" fmla="*/ 39 w 45"/>
                <a:gd name="T11" fmla="*/ 10 h 45"/>
                <a:gd name="T12" fmla="*/ 42 w 45"/>
                <a:gd name="T13" fmla="*/ 16 h 45"/>
                <a:gd name="T14" fmla="*/ 42 w 45"/>
                <a:gd name="T15" fmla="*/ 19 h 45"/>
                <a:gd name="T16" fmla="*/ 45 w 45"/>
                <a:gd name="T17" fmla="*/ 23 h 45"/>
                <a:gd name="T18" fmla="*/ 42 w 45"/>
                <a:gd name="T19" fmla="*/ 29 h 45"/>
                <a:gd name="T20" fmla="*/ 42 w 45"/>
                <a:gd name="T21" fmla="*/ 32 h 45"/>
                <a:gd name="T22" fmla="*/ 39 w 45"/>
                <a:gd name="T23" fmla="*/ 35 h 45"/>
                <a:gd name="T24" fmla="*/ 39 w 45"/>
                <a:gd name="T25" fmla="*/ 39 h 45"/>
                <a:gd name="T26" fmla="*/ 32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6 w 45"/>
                <a:gd name="T41" fmla="*/ 39 h 45"/>
                <a:gd name="T42" fmla="*/ 3 w 45"/>
                <a:gd name="T43" fmla="*/ 35 h 45"/>
                <a:gd name="T44" fmla="*/ 0 w 45"/>
                <a:gd name="T45" fmla="*/ 32 h 45"/>
                <a:gd name="T46" fmla="*/ 0 w 45"/>
                <a:gd name="T47" fmla="*/ 29 h 45"/>
                <a:gd name="T48" fmla="*/ 0 w 45"/>
                <a:gd name="T49" fmla="*/ 23 h 45"/>
                <a:gd name="T50" fmla="*/ 0 w 45"/>
                <a:gd name="T51" fmla="*/ 19 h 45"/>
                <a:gd name="T52" fmla="*/ 0 w 45"/>
                <a:gd name="T53" fmla="*/ 16 h 45"/>
                <a:gd name="T54" fmla="*/ 3 w 45"/>
                <a:gd name="T55" fmla="*/ 10 h 45"/>
                <a:gd name="T56" fmla="*/ 6 w 45"/>
                <a:gd name="T57" fmla="*/ 7 h 45"/>
                <a:gd name="T58" fmla="*/ 10 w 45"/>
                <a:gd name="T59" fmla="*/ 7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2" y="7"/>
                  </a:lnTo>
                  <a:lnTo>
                    <a:pt x="39" y="7"/>
                  </a:lnTo>
                  <a:lnTo>
                    <a:pt x="39" y="10"/>
                  </a:lnTo>
                  <a:lnTo>
                    <a:pt x="42" y="16"/>
                  </a:lnTo>
                  <a:lnTo>
                    <a:pt x="42" y="19"/>
                  </a:lnTo>
                  <a:lnTo>
                    <a:pt x="45" y="23"/>
                  </a:lnTo>
                  <a:lnTo>
                    <a:pt x="42" y="29"/>
                  </a:lnTo>
                  <a:lnTo>
                    <a:pt x="42" y="32"/>
                  </a:lnTo>
                  <a:lnTo>
                    <a:pt x="39" y="35"/>
                  </a:lnTo>
                  <a:lnTo>
                    <a:pt x="39" y="39"/>
                  </a:lnTo>
                  <a:lnTo>
                    <a:pt x="32" y="42"/>
                  </a:lnTo>
                  <a:lnTo>
                    <a:pt x="29" y="45"/>
                  </a:lnTo>
                  <a:lnTo>
                    <a:pt x="26" y="45"/>
                  </a:lnTo>
                  <a:lnTo>
                    <a:pt x="23" y="45"/>
                  </a:lnTo>
                  <a:lnTo>
                    <a:pt x="16" y="45"/>
                  </a:lnTo>
                  <a:lnTo>
                    <a:pt x="13" y="45"/>
                  </a:lnTo>
                  <a:lnTo>
                    <a:pt x="10" y="42"/>
                  </a:lnTo>
                  <a:lnTo>
                    <a:pt x="6" y="39"/>
                  </a:lnTo>
                  <a:lnTo>
                    <a:pt x="3" y="35"/>
                  </a:lnTo>
                  <a:lnTo>
                    <a:pt x="0" y="32"/>
                  </a:lnTo>
                  <a:lnTo>
                    <a:pt x="0" y="29"/>
                  </a:lnTo>
                  <a:lnTo>
                    <a:pt x="0" y="23"/>
                  </a:lnTo>
                  <a:lnTo>
                    <a:pt x="0" y="19"/>
                  </a:lnTo>
                  <a:lnTo>
                    <a:pt x="0" y="16"/>
                  </a:lnTo>
                  <a:lnTo>
                    <a:pt x="3" y="10"/>
                  </a:lnTo>
                  <a:lnTo>
                    <a:pt x="6" y="7"/>
                  </a:lnTo>
                  <a:lnTo>
                    <a:pt x="10" y="7"/>
                  </a:lnTo>
                  <a:lnTo>
                    <a:pt x="13" y="3"/>
                  </a:lnTo>
                  <a:lnTo>
                    <a:pt x="16" y="3"/>
                  </a:lnTo>
                  <a:lnTo>
                    <a:pt x="23" y="0"/>
                  </a:lnTo>
                </a:path>
              </a:pathLst>
            </a:custGeom>
            <a:noFill/>
            <a:ln w="0">
              <a:solidFill>
                <a:srgbClr val="000000"/>
              </a:solidFill>
              <a:round/>
              <a:headEnd/>
              <a:tailEnd/>
            </a:ln>
          </p:spPr>
          <p:txBody>
            <a:bodyPr/>
            <a:lstStyle/>
            <a:p>
              <a:endParaRPr lang="en-US"/>
            </a:p>
          </p:txBody>
        </p:sp>
        <p:sp>
          <p:nvSpPr>
            <p:cNvPr id="32280" name="Freeform 712"/>
            <p:cNvSpPr>
              <a:spLocks/>
            </p:cNvSpPr>
            <p:nvPr/>
          </p:nvSpPr>
          <p:spPr bwMode="auto">
            <a:xfrm>
              <a:off x="1432" y="2368"/>
              <a:ext cx="62" cy="63"/>
            </a:xfrm>
            <a:custGeom>
              <a:avLst/>
              <a:gdLst>
                <a:gd name="T0" fmla="*/ 22 w 45"/>
                <a:gd name="T1" fmla="*/ 0 h 45"/>
                <a:gd name="T2" fmla="*/ 26 w 45"/>
                <a:gd name="T3" fmla="*/ 0 h 45"/>
                <a:gd name="T4" fmla="*/ 32 w 45"/>
                <a:gd name="T5" fmla="*/ 4 h 45"/>
                <a:gd name="T6" fmla="*/ 35 w 45"/>
                <a:gd name="T7" fmla="*/ 4 h 45"/>
                <a:gd name="T8" fmla="*/ 38 w 45"/>
                <a:gd name="T9" fmla="*/ 7 h 45"/>
                <a:gd name="T10" fmla="*/ 42 w 45"/>
                <a:gd name="T11" fmla="*/ 10 h 45"/>
                <a:gd name="T12" fmla="*/ 42 w 45"/>
                <a:gd name="T13" fmla="*/ 13 h 45"/>
                <a:gd name="T14" fmla="*/ 45 w 45"/>
                <a:gd name="T15" fmla="*/ 17 h 45"/>
                <a:gd name="T16" fmla="*/ 45 w 45"/>
                <a:gd name="T17" fmla="*/ 23 h 45"/>
                <a:gd name="T18" fmla="*/ 45 w 45"/>
                <a:gd name="T19" fmla="*/ 26 h 45"/>
                <a:gd name="T20" fmla="*/ 42 w 45"/>
                <a:gd name="T21" fmla="*/ 29 h 45"/>
                <a:gd name="T22" fmla="*/ 42 w 45"/>
                <a:gd name="T23" fmla="*/ 36 h 45"/>
                <a:gd name="T24" fmla="*/ 38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29 h 45"/>
                <a:gd name="T46" fmla="*/ 0 w 45"/>
                <a:gd name="T47" fmla="*/ 26 h 45"/>
                <a:gd name="T48" fmla="*/ 0 w 45"/>
                <a:gd name="T49" fmla="*/ 23 h 45"/>
                <a:gd name="T50" fmla="*/ 0 w 45"/>
                <a:gd name="T51" fmla="*/ 17 h 45"/>
                <a:gd name="T52" fmla="*/ 3 w 45"/>
                <a:gd name="T53" fmla="*/ 13 h 45"/>
                <a:gd name="T54" fmla="*/ 3 w 45"/>
                <a:gd name="T55" fmla="*/ 10 h 45"/>
                <a:gd name="T56" fmla="*/ 6 w 45"/>
                <a:gd name="T57" fmla="*/ 7 h 45"/>
                <a:gd name="T58" fmla="*/ 9 w 45"/>
                <a:gd name="T59" fmla="*/ 4 h 45"/>
                <a:gd name="T60" fmla="*/ 13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4"/>
                  </a:lnTo>
                  <a:lnTo>
                    <a:pt x="35" y="4"/>
                  </a:lnTo>
                  <a:lnTo>
                    <a:pt x="38" y="7"/>
                  </a:lnTo>
                  <a:lnTo>
                    <a:pt x="42" y="10"/>
                  </a:lnTo>
                  <a:lnTo>
                    <a:pt x="42" y="13"/>
                  </a:lnTo>
                  <a:lnTo>
                    <a:pt x="45" y="17"/>
                  </a:lnTo>
                  <a:lnTo>
                    <a:pt x="45" y="23"/>
                  </a:lnTo>
                  <a:lnTo>
                    <a:pt x="45" y="26"/>
                  </a:lnTo>
                  <a:lnTo>
                    <a:pt x="42" y="29"/>
                  </a:lnTo>
                  <a:lnTo>
                    <a:pt x="42" y="36"/>
                  </a:lnTo>
                  <a:lnTo>
                    <a:pt x="38" y="39"/>
                  </a:lnTo>
                  <a:lnTo>
                    <a:pt x="35" y="42"/>
                  </a:lnTo>
                  <a:lnTo>
                    <a:pt x="32" y="42"/>
                  </a:lnTo>
                  <a:lnTo>
                    <a:pt x="26" y="45"/>
                  </a:lnTo>
                  <a:lnTo>
                    <a:pt x="22" y="45"/>
                  </a:lnTo>
                  <a:lnTo>
                    <a:pt x="19" y="45"/>
                  </a:lnTo>
                  <a:lnTo>
                    <a:pt x="13" y="42"/>
                  </a:lnTo>
                  <a:lnTo>
                    <a:pt x="9" y="42"/>
                  </a:lnTo>
                  <a:lnTo>
                    <a:pt x="6" y="39"/>
                  </a:lnTo>
                  <a:lnTo>
                    <a:pt x="3" y="36"/>
                  </a:lnTo>
                  <a:lnTo>
                    <a:pt x="3" y="29"/>
                  </a:lnTo>
                  <a:lnTo>
                    <a:pt x="0" y="26"/>
                  </a:lnTo>
                  <a:lnTo>
                    <a:pt x="0" y="23"/>
                  </a:lnTo>
                  <a:lnTo>
                    <a:pt x="0" y="17"/>
                  </a:lnTo>
                  <a:lnTo>
                    <a:pt x="3" y="13"/>
                  </a:lnTo>
                  <a:lnTo>
                    <a:pt x="3" y="10"/>
                  </a:lnTo>
                  <a:lnTo>
                    <a:pt x="6" y="7"/>
                  </a:lnTo>
                  <a:lnTo>
                    <a:pt x="9" y="4"/>
                  </a:lnTo>
                  <a:lnTo>
                    <a:pt x="13" y="4"/>
                  </a:lnTo>
                  <a:lnTo>
                    <a:pt x="19" y="0"/>
                  </a:lnTo>
                  <a:lnTo>
                    <a:pt x="22" y="0"/>
                  </a:lnTo>
                  <a:close/>
                </a:path>
              </a:pathLst>
            </a:custGeom>
            <a:solidFill>
              <a:srgbClr val="FF0000"/>
            </a:solidFill>
            <a:ln w="9525">
              <a:noFill/>
              <a:round/>
              <a:headEnd/>
              <a:tailEnd/>
            </a:ln>
          </p:spPr>
          <p:txBody>
            <a:bodyPr/>
            <a:lstStyle/>
            <a:p>
              <a:endParaRPr lang="en-US"/>
            </a:p>
          </p:txBody>
        </p:sp>
        <p:sp>
          <p:nvSpPr>
            <p:cNvPr id="32281" name="Freeform 713"/>
            <p:cNvSpPr>
              <a:spLocks/>
            </p:cNvSpPr>
            <p:nvPr/>
          </p:nvSpPr>
          <p:spPr bwMode="auto">
            <a:xfrm>
              <a:off x="1432" y="2368"/>
              <a:ext cx="62" cy="63"/>
            </a:xfrm>
            <a:custGeom>
              <a:avLst/>
              <a:gdLst>
                <a:gd name="T0" fmla="*/ 22 w 45"/>
                <a:gd name="T1" fmla="*/ 0 h 45"/>
                <a:gd name="T2" fmla="*/ 26 w 45"/>
                <a:gd name="T3" fmla="*/ 0 h 45"/>
                <a:gd name="T4" fmla="*/ 32 w 45"/>
                <a:gd name="T5" fmla="*/ 4 h 45"/>
                <a:gd name="T6" fmla="*/ 35 w 45"/>
                <a:gd name="T7" fmla="*/ 4 h 45"/>
                <a:gd name="T8" fmla="*/ 38 w 45"/>
                <a:gd name="T9" fmla="*/ 7 h 45"/>
                <a:gd name="T10" fmla="*/ 42 w 45"/>
                <a:gd name="T11" fmla="*/ 10 h 45"/>
                <a:gd name="T12" fmla="*/ 42 w 45"/>
                <a:gd name="T13" fmla="*/ 13 h 45"/>
                <a:gd name="T14" fmla="*/ 45 w 45"/>
                <a:gd name="T15" fmla="*/ 17 h 45"/>
                <a:gd name="T16" fmla="*/ 45 w 45"/>
                <a:gd name="T17" fmla="*/ 23 h 45"/>
                <a:gd name="T18" fmla="*/ 45 w 45"/>
                <a:gd name="T19" fmla="*/ 26 h 45"/>
                <a:gd name="T20" fmla="*/ 42 w 45"/>
                <a:gd name="T21" fmla="*/ 29 h 45"/>
                <a:gd name="T22" fmla="*/ 42 w 45"/>
                <a:gd name="T23" fmla="*/ 36 h 45"/>
                <a:gd name="T24" fmla="*/ 38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29 h 45"/>
                <a:gd name="T46" fmla="*/ 0 w 45"/>
                <a:gd name="T47" fmla="*/ 26 h 45"/>
                <a:gd name="T48" fmla="*/ 0 w 45"/>
                <a:gd name="T49" fmla="*/ 23 h 45"/>
                <a:gd name="T50" fmla="*/ 0 w 45"/>
                <a:gd name="T51" fmla="*/ 17 h 45"/>
                <a:gd name="T52" fmla="*/ 3 w 45"/>
                <a:gd name="T53" fmla="*/ 13 h 45"/>
                <a:gd name="T54" fmla="*/ 3 w 45"/>
                <a:gd name="T55" fmla="*/ 10 h 45"/>
                <a:gd name="T56" fmla="*/ 6 w 45"/>
                <a:gd name="T57" fmla="*/ 7 h 45"/>
                <a:gd name="T58" fmla="*/ 9 w 45"/>
                <a:gd name="T59" fmla="*/ 4 h 45"/>
                <a:gd name="T60" fmla="*/ 13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4"/>
                  </a:lnTo>
                  <a:lnTo>
                    <a:pt x="35" y="4"/>
                  </a:lnTo>
                  <a:lnTo>
                    <a:pt x="38" y="7"/>
                  </a:lnTo>
                  <a:lnTo>
                    <a:pt x="42" y="10"/>
                  </a:lnTo>
                  <a:lnTo>
                    <a:pt x="42" y="13"/>
                  </a:lnTo>
                  <a:lnTo>
                    <a:pt x="45" y="17"/>
                  </a:lnTo>
                  <a:lnTo>
                    <a:pt x="45" y="23"/>
                  </a:lnTo>
                  <a:lnTo>
                    <a:pt x="45" y="26"/>
                  </a:lnTo>
                  <a:lnTo>
                    <a:pt x="42" y="29"/>
                  </a:lnTo>
                  <a:lnTo>
                    <a:pt x="42" y="36"/>
                  </a:lnTo>
                  <a:lnTo>
                    <a:pt x="38" y="39"/>
                  </a:lnTo>
                  <a:lnTo>
                    <a:pt x="35" y="42"/>
                  </a:lnTo>
                  <a:lnTo>
                    <a:pt x="32" y="42"/>
                  </a:lnTo>
                  <a:lnTo>
                    <a:pt x="26" y="45"/>
                  </a:lnTo>
                  <a:lnTo>
                    <a:pt x="22" y="45"/>
                  </a:lnTo>
                  <a:lnTo>
                    <a:pt x="19" y="45"/>
                  </a:lnTo>
                  <a:lnTo>
                    <a:pt x="13" y="42"/>
                  </a:lnTo>
                  <a:lnTo>
                    <a:pt x="9" y="42"/>
                  </a:lnTo>
                  <a:lnTo>
                    <a:pt x="6" y="39"/>
                  </a:lnTo>
                  <a:lnTo>
                    <a:pt x="3" y="36"/>
                  </a:lnTo>
                  <a:lnTo>
                    <a:pt x="3" y="29"/>
                  </a:lnTo>
                  <a:lnTo>
                    <a:pt x="0" y="26"/>
                  </a:lnTo>
                  <a:lnTo>
                    <a:pt x="0" y="23"/>
                  </a:lnTo>
                  <a:lnTo>
                    <a:pt x="0" y="17"/>
                  </a:lnTo>
                  <a:lnTo>
                    <a:pt x="3" y="13"/>
                  </a:lnTo>
                  <a:lnTo>
                    <a:pt x="3" y="10"/>
                  </a:lnTo>
                  <a:lnTo>
                    <a:pt x="6" y="7"/>
                  </a:lnTo>
                  <a:lnTo>
                    <a:pt x="9" y="4"/>
                  </a:lnTo>
                  <a:lnTo>
                    <a:pt x="13" y="4"/>
                  </a:lnTo>
                  <a:lnTo>
                    <a:pt x="19" y="0"/>
                  </a:lnTo>
                  <a:lnTo>
                    <a:pt x="22" y="0"/>
                  </a:lnTo>
                </a:path>
              </a:pathLst>
            </a:custGeom>
            <a:noFill/>
            <a:ln w="0">
              <a:solidFill>
                <a:srgbClr val="000000"/>
              </a:solidFill>
              <a:round/>
              <a:headEnd/>
              <a:tailEnd/>
            </a:ln>
          </p:spPr>
          <p:txBody>
            <a:bodyPr/>
            <a:lstStyle/>
            <a:p>
              <a:endParaRPr lang="en-US"/>
            </a:p>
          </p:txBody>
        </p:sp>
        <p:sp>
          <p:nvSpPr>
            <p:cNvPr id="32282" name="Freeform 714"/>
            <p:cNvSpPr>
              <a:spLocks/>
            </p:cNvSpPr>
            <p:nvPr/>
          </p:nvSpPr>
          <p:spPr bwMode="auto">
            <a:xfrm>
              <a:off x="1383" y="2333"/>
              <a:ext cx="58" cy="63"/>
            </a:xfrm>
            <a:custGeom>
              <a:avLst/>
              <a:gdLst>
                <a:gd name="T0" fmla="*/ 23 w 42"/>
                <a:gd name="T1" fmla="*/ 0 h 45"/>
                <a:gd name="T2" fmla="*/ 26 w 42"/>
                <a:gd name="T3" fmla="*/ 0 h 45"/>
                <a:gd name="T4" fmla="*/ 29 w 42"/>
                <a:gd name="T5" fmla="*/ 3 h 45"/>
                <a:gd name="T6" fmla="*/ 33 w 42"/>
                <a:gd name="T7" fmla="*/ 3 h 45"/>
                <a:gd name="T8" fmla="*/ 36 w 42"/>
                <a:gd name="T9" fmla="*/ 6 h 45"/>
                <a:gd name="T10" fmla="*/ 39 w 42"/>
                <a:gd name="T11" fmla="*/ 9 h 45"/>
                <a:gd name="T12" fmla="*/ 42 w 42"/>
                <a:gd name="T13" fmla="*/ 13 h 45"/>
                <a:gd name="T14" fmla="*/ 42 w 42"/>
                <a:gd name="T15" fmla="*/ 19 h 45"/>
                <a:gd name="T16" fmla="*/ 42 w 42"/>
                <a:gd name="T17" fmla="*/ 22 h 45"/>
                <a:gd name="T18" fmla="*/ 42 w 42"/>
                <a:gd name="T19" fmla="*/ 25 h 45"/>
                <a:gd name="T20" fmla="*/ 42 w 42"/>
                <a:gd name="T21" fmla="*/ 32 h 45"/>
                <a:gd name="T22" fmla="*/ 39 w 42"/>
                <a:gd name="T23" fmla="*/ 35 h 45"/>
                <a:gd name="T24" fmla="*/ 36 w 42"/>
                <a:gd name="T25" fmla="*/ 38 h 45"/>
                <a:gd name="T26" fmla="*/ 33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8 h 45"/>
                <a:gd name="T42" fmla="*/ 4 w 42"/>
                <a:gd name="T43" fmla="*/ 35 h 45"/>
                <a:gd name="T44" fmla="*/ 0 w 42"/>
                <a:gd name="T45" fmla="*/ 32 h 45"/>
                <a:gd name="T46" fmla="*/ 0 w 42"/>
                <a:gd name="T47" fmla="*/ 25 h 45"/>
                <a:gd name="T48" fmla="*/ 0 w 42"/>
                <a:gd name="T49" fmla="*/ 22 h 45"/>
                <a:gd name="T50" fmla="*/ 0 w 42"/>
                <a:gd name="T51" fmla="*/ 19 h 45"/>
                <a:gd name="T52" fmla="*/ 0 w 42"/>
                <a:gd name="T53" fmla="*/ 13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6"/>
                  </a:lnTo>
                  <a:lnTo>
                    <a:pt x="39" y="9"/>
                  </a:lnTo>
                  <a:lnTo>
                    <a:pt x="42" y="13"/>
                  </a:lnTo>
                  <a:lnTo>
                    <a:pt x="42" y="19"/>
                  </a:lnTo>
                  <a:lnTo>
                    <a:pt x="42" y="22"/>
                  </a:lnTo>
                  <a:lnTo>
                    <a:pt x="42" y="25"/>
                  </a:lnTo>
                  <a:lnTo>
                    <a:pt x="42" y="32"/>
                  </a:lnTo>
                  <a:lnTo>
                    <a:pt x="39" y="35"/>
                  </a:lnTo>
                  <a:lnTo>
                    <a:pt x="36" y="38"/>
                  </a:lnTo>
                  <a:lnTo>
                    <a:pt x="33" y="42"/>
                  </a:lnTo>
                  <a:lnTo>
                    <a:pt x="29" y="42"/>
                  </a:lnTo>
                  <a:lnTo>
                    <a:pt x="26" y="45"/>
                  </a:lnTo>
                  <a:lnTo>
                    <a:pt x="23" y="45"/>
                  </a:lnTo>
                  <a:lnTo>
                    <a:pt x="16" y="45"/>
                  </a:lnTo>
                  <a:lnTo>
                    <a:pt x="13" y="42"/>
                  </a:lnTo>
                  <a:lnTo>
                    <a:pt x="10" y="42"/>
                  </a:lnTo>
                  <a:lnTo>
                    <a:pt x="7" y="38"/>
                  </a:lnTo>
                  <a:lnTo>
                    <a:pt x="4" y="35"/>
                  </a:lnTo>
                  <a:lnTo>
                    <a:pt x="0" y="32"/>
                  </a:lnTo>
                  <a:lnTo>
                    <a:pt x="0" y="25"/>
                  </a:lnTo>
                  <a:lnTo>
                    <a:pt x="0" y="22"/>
                  </a:lnTo>
                  <a:lnTo>
                    <a:pt x="0" y="19"/>
                  </a:lnTo>
                  <a:lnTo>
                    <a:pt x="0" y="13"/>
                  </a:lnTo>
                  <a:lnTo>
                    <a:pt x="4" y="9"/>
                  </a:lnTo>
                  <a:lnTo>
                    <a:pt x="7"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283" name="Freeform 715"/>
            <p:cNvSpPr>
              <a:spLocks/>
            </p:cNvSpPr>
            <p:nvPr/>
          </p:nvSpPr>
          <p:spPr bwMode="auto">
            <a:xfrm>
              <a:off x="1383" y="2333"/>
              <a:ext cx="58" cy="63"/>
            </a:xfrm>
            <a:custGeom>
              <a:avLst/>
              <a:gdLst>
                <a:gd name="T0" fmla="*/ 23 w 42"/>
                <a:gd name="T1" fmla="*/ 0 h 45"/>
                <a:gd name="T2" fmla="*/ 26 w 42"/>
                <a:gd name="T3" fmla="*/ 0 h 45"/>
                <a:gd name="T4" fmla="*/ 29 w 42"/>
                <a:gd name="T5" fmla="*/ 3 h 45"/>
                <a:gd name="T6" fmla="*/ 33 w 42"/>
                <a:gd name="T7" fmla="*/ 3 h 45"/>
                <a:gd name="T8" fmla="*/ 36 w 42"/>
                <a:gd name="T9" fmla="*/ 6 h 45"/>
                <a:gd name="T10" fmla="*/ 39 w 42"/>
                <a:gd name="T11" fmla="*/ 9 h 45"/>
                <a:gd name="T12" fmla="*/ 42 w 42"/>
                <a:gd name="T13" fmla="*/ 13 h 45"/>
                <a:gd name="T14" fmla="*/ 42 w 42"/>
                <a:gd name="T15" fmla="*/ 19 h 45"/>
                <a:gd name="T16" fmla="*/ 42 w 42"/>
                <a:gd name="T17" fmla="*/ 22 h 45"/>
                <a:gd name="T18" fmla="*/ 42 w 42"/>
                <a:gd name="T19" fmla="*/ 25 h 45"/>
                <a:gd name="T20" fmla="*/ 42 w 42"/>
                <a:gd name="T21" fmla="*/ 32 h 45"/>
                <a:gd name="T22" fmla="*/ 39 w 42"/>
                <a:gd name="T23" fmla="*/ 35 h 45"/>
                <a:gd name="T24" fmla="*/ 36 w 42"/>
                <a:gd name="T25" fmla="*/ 38 h 45"/>
                <a:gd name="T26" fmla="*/ 33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8 h 45"/>
                <a:gd name="T42" fmla="*/ 4 w 42"/>
                <a:gd name="T43" fmla="*/ 35 h 45"/>
                <a:gd name="T44" fmla="*/ 0 w 42"/>
                <a:gd name="T45" fmla="*/ 32 h 45"/>
                <a:gd name="T46" fmla="*/ 0 w 42"/>
                <a:gd name="T47" fmla="*/ 25 h 45"/>
                <a:gd name="T48" fmla="*/ 0 w 42"/>
                <a:gd name="T49" fmla="*/ 22 h 45"/>
                <a:gd name="T50" fmla="*/ 0 w 42"/>
                <a:gd name="T51" fmla="*/ 19 h 45"/>
                <a:gd name="T52" fmla="*/ 0 w 42"/>
                <a:gd name="T53" fmla="*/ 13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6"/>
                  </a:lnTo>
                  <a:lnTo>
                    <a:pt x="39" y="9"/>
                  </a:lnTo>
                  <a:lnTo>
                    <a:pt x="42" y="13"/>
                  </a:lnTo>
                  <a:lnTo>
                    <a:pt x="42" y="19"/>
                  </a:lnTo>
                  <a:lnTo>
                    <a:pt x="42" y="22"/>
                  </a:lnTo>
                  <a:lnTo>
                    <a:pt x="42" y="25"/>
                  </a:lnTo>
                  <a:lnTo>
                    <a:pt x="42" y="32"/>
                  </a:lnTo>
                  <a:lnTo>
                    <a:pt x="39" y="35"/>
                  </a:lnTo>
                  <a:lnTo>
                    <a:pt x="36" y="38"/>
                  </a:lnTo>
                  <a:lnTo>
                    <a:pt x="33" y="42"/>
                  </a:lnTo>
                  <a:lnTo>
                    <a:pt x="29" y="42"/>
                  </a:lnTo>
                  <a:lnTo>
                    <a:pt x="26" y="45"/>
                  </a:lnTo>
                  <a:lnTo>
                    <a:pt x="23" y="45"/>
                  </a:lnTo>
                  <a:lnTo>
                    <a:pt x="16" y="45"/>
                  </a:lnTo>
                  <a:lnTo>
                    <a:pt x="13" y="42"/>
                  </a:lnTo>
                  <a:lnTo>
                    <a:pt x="10" y="42"/>
                  </a:lnTo>
                  <a:lnTo>
                    <a:pt x="7" y="38"/>
                  </a:lnTo>
                  <a:lnTo>
                    <a:pt x="4" y="35"/>
                  </a:lnTo>
                  <a:lnTo>
                    <a:pt x="0" y="32"/>
                  </a:lnTo>
                  <a:lnTo>
                    <a:pt x="0" y="25"/>
                  </a:lnTo>
                  <a:lnTo>
                    <a:pt x="0" y="22"/>
                  </a:lnTo>
                  <a:lnTo>
                    <a:pt x="0" y="19"/>
                  </a:lnTo>
                  <a:lnTo>
                    <a:pt x="0" y="13"/>
                  </a:lnTo>
                  <a:lnTo>
                    <a:pt x="4" y="9"/>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284" name="Freeform 716"/>
            <p:cNvSpPr>
              <a:spLocks/>
            </p:cNvSpPr>
            <p:nvPr/>
          </p:nvSpPr>
          <p:spPr bwMode="auto">
            <a:xfrm>
              <a:off x="1445" y="2368"/>
              <a:ext cx="58" cy="59"/>
            </a:xfrm>
            <a:custGeom>
              <a:avLst/>
              <a:gdLst>
                <a:gd name="T0" fmla="*/ 20 w 42"/>
                <a:gd name="T1" fmla="*/ 0 h 42"/>
                <a:gd name="T2" fmla="*/ 26 w 42"/>
                <a:gd name="T3" fmla="*/ 0 h 42"/>
                <a:gd name="T4" fmla="*/ 29 w 42"/>
                <a:gd name="T5" fmla="*/ 0 h 42"/>
                <a:gd name="T6" fmla="*/ 33 w 42"/>
                <a:gd name="T7" fmla="*/ 4 h 42"/>
                <a:gd name="T8" fmla="*/ 36 w 42"/>
                <a:gd name="T9" fmla="*/ 7 h 42"/>
                <a:gd name="T10" fmla="*/ 39 w 42"/>
                <a:gd name="T11" fmla="*/ 10 h 42"/>
                <a:gd name="T12" fmla="*/ 42 w 42"/>
                <a:gd name="T13" fmla="*/ 13 h 42"/>
                <a:gd name="T14" fmla="*/ 42 w 42"/>
                <a:gd name="T15" fmla="*/ 17 h 42"/>
                <a:gd name="T16" fmla="*/ 42 w 42"/>
                <a:gd name="T17" fmla="*/ 23 h 42"/>
                <a:gd name="T18" fmla="*/ 42 w 42"/>
                <a:gd name="T19" fmla="*/ 26 h 42"/>
                <a:gd name="T20" fmla="*/ 42 w 42"/>
                <a:gd name="T21" fmla="*/ 29 h 42"/>
                <a:gd name="T22" fmla="*/ 39 w 42"/>
                <a:gd name="T23" fmla="*/ 33 h 42"/>
                <a:gd name="T24" fmla="*/ 36 w 42"/>
                <a:gd name="T25" fmla="*/ 36 h 42"/>
                <a:gd name="T26" fmla="*/ 33 w 42"/>
                <a:gd name="T27" fmla="*/ 39 h 42"/>
                <a:gd name="T28" fmla="*/ 29 w 42"/>
                <a:gd name="T29" fmla="*/ 42 h 42"/>
                <a:gd name="T30" fmla="*/ 26 w 42"/>
                <a:gd name="T31" fmla="*/ 42 h 42"/>
                <a:gd name="T32" fmla="*/ 20 w 42"/>
                <a:gd name="T33" fmla="*/ 42 h 42"/>
                <a:gd name="T34" fmla="*/ 17 w 42"/>
                <a:gd name="T35" fmla="*/ 42 h 42"/>
                <a:gd name="T36" fmla="*/ 13 w 42"/>
                <a:gd name="T37" fmla="*/ 42 h 42"/>
                <a:gd name="T38" fmla="*/ 10 w 42"/>
                <a:gd name="T39" fmla="*/ 39 h 42"/>
                <a:gd name="T40" fmla="*/ 7 w 42"/>
                <a:gd name="T41" fmla="*/ 36 h 42"/>
                <a:gd name="T42" fmla="*/ 4 w 42"/>
                <a:gd name="T43" fmla="*/ 33 h 42"/>
                <a:gd name="T44" fmla="*/ 0 w 42"/>
                <a:gd name="T45" fmla="*/ 29 h 42"/>
                <a:gd name="T46" fmla="*/ 0 w 42"/>
                <a:gd name="T47" fmla="*/ 26 h 42"/>
                <a:gd name="T48" fmla="*/ 0 w 42"/>
                <a:gd name="T49" fmla="*/ 23 h 42"/>
                <a:gd name="T50" fmla="*/ 0 w 42"/>
                <a:gd name="T51" fmla="*/ 17 h 42"/>
                <a:gd name="T52" fmla="*/ 0 w 42"/>
                <a:gd name="T53" fmla="*/ 13 h 42"/>
                <a:gd name="T54" fmla="*/ 4 w 42"/>
                <a:gd name="T55" fmla="*/ 10 h 42"/>
                <a:gd name="T56" fmla="*/ 7 w 42"/>
                <a:gd name="T57" fmla="*/ 7 h 42"/>
                <a:gd name="T58" fmla="*/ 10 w 42"/>
                <a:gd name="T59" fmla="*/ 4 h 42"/>
                <a:gd name="T60" fmla="*/ 13 w 42"/>
                <a:gd name="T61" fmla="*/ 0 h 42"/>
                <a:gd name="T62" fmla="*/ 17 w 42"/>
                <a:gd name="T63" fmla="*/ 0 h 42"/>
                <a:gd name="T64" fmla="*/ 20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0" y="0"/>
                  </a:moveTo>
                  <a:lnTo>
                    <a:pt x="26" y="0"/>
                  </a:lnTo>
                  <a:lnTo>
                    <a:pt x="29" y="0"/>
                  </a:lnTo>
                  <a:lnTo>
                    <a:pt x="33" y="4"/>
                  </a:lnTo>
                  <a:lnTo>
                    <a:pt x="36" y="7"/>
                  </a:lnTo>
                  <a:lnTo>
                    <a:pt x="39" y="10"/>
                  </a:lnTo>
                  <a:lnTo>
                    <a:pt x="42" y="13"/>
                  </a:lnTo>
                  <a:lnTo>
                    <a:pt x="42" y="17"/>
                  </a:lnTo>
                  <a:lnTo>
                    <a:pt x="42" y="23"/>
                  </a:lnTo>
                  <a:lnTo>
                    <a:pt x="42" y="26"/>
                  </a:lnTo>
                  <a:lnTo>
                    <a:pt x="42" y="29"/>
                  </a:lnTo>
                  <a:lnTo>
                    <a:pt x="39" y="33"/>
                  </a:lnTo>
                  <a:lnTo>
                    <a:pt x="36" y="36"/>
                  </a:lnTo>
                  <a:lnTo>
                    <a:pt x="33" y="39"/>
                  </a:lnTo>
                  <a:lnTo>
                    <a:pt x="29" y="42"/>
                  </a:lnTo>
                  <a:lnTo>
                    <a:pt x="26" y="42"/>
                  </a:lnTo>
                  <a:lnTo>
                    <a:pt x="20" y="42"/>
                  </a:lnTo>
                  <a:lnTo>
                    <a:pt x="17" y="42"/>
                  </a:lnTo>
                  <a:lnTo>
                    <a:pt x="13" y="42"/>
                  </a:lnTo>
                  <a:lnTo>
                    <a:pt x="10" y="39"/>
                  </a:lnTo>
                  <a:lnTo>
                    <a:pt x="7" y="36"/>
                  </a:lnTo>
                  <a:lnTo>
                    <a:pt x="4" y="33"/>
                  </a:lnTo>
                  <a:lnTo>
                    <a:pt x="0" y="29"/>
                  </a:lnTo>
                  <a:lnTo>
                    <a:pt x="0" y="26"/>
                  </a:lnTo>
                  <a:lnTo>
                    <a:pt x="0" y="23"/>
                  </a:lnTo>
                  <a:lnTo>
                    <a:pt x="0" y="17"/>
                  </a:lnTo>
                  <a:lnTo>
                    <a:pt x="0" y="13"/>
                  </a:lnTo>
                  <a:lnTo>
                    <a:pt x="4" y="10"/>
                  </a:lnTo>
                  <a:lnTo>
                    <a:pt x="7" y="7"/>
                  </a:lnTo>
                  <a:lnTo>
                    <a:pt x="10" y="4"/>
                  </a:lnTo>
                  <a:lnTo>
                    <a:pt x="13" y="0"/>
                  </a:lnTo>
                  <a:lnTo>
                    <a:pt x="17" y="0"/>
                  </a:lnTo>
                  <a:lnTo>
                    <a:pt x="20" y="0"/>
                  </a:lnTo>
                  <a:close/>
                </a:path>
              </a:pathLst>
            </a:custGeom>
            <a:solidFill>
              <a:srgbClr val="FF0000"/>
            </a:solidFill>
            <a:ln w="9525">
              <a:noFill/>
              <a:round/>
              <a:headEnd/>
              <a:tailEnd/>
            </a:ln>
          </p:spPr>
          <p:txBody>
            <a:bodyPr/>
            <a:lstStyle/>
            <a:p>
              <a:endParaRPr lang="en-US"/>
            </a:p>
          </p:txBody>
        </p:sp>
        <p:sp>
          <p:nvSpPr>
            <p:cNvPr id="32285" name="Freeform 717"/>
            <p:cNvSpPr>
              <a:spLocks/>
            </p:cNvSpPr>
            <p:nvPr/>
          </p:nvSpPr>
          <p:spPr bwMode="auto">
            <a:xfrm>
              <a:off x="1445" y="2368"/>
              <a:ext cx="58" cy="59"/>
            </a:xfrm>
            <a:custGeom>
              <a:avLst/>
              <a:gdLst>
                <a:gd name="T0" fmla="*/ 20 w 42"/>
                <a:gd name="T1" fmla="*/ 0 h 42"/>
                <a:gd name="T2" fmla="*/ 26 w 42"/>
                <a:gd name="T3" fmla="*/ 0 h 42"/>
                <a:gd name="T4" fmla="*/ 29 w 42"/>
                <a:gd name="T5" fmla="*/ 0 h 42"/>
                <a:gd name="T6" fmla="*/ 33 w 42"/>
                <a:gd name="T7" fmla="*/ 4 h 42"/>
                <a:gd name="T8" fmla="*/ 36 w 42"/>
                <a:gd name="T9" fmla="*/ 7 h 42"/>
                <a:gd name="T10" fmla="*/ 39 w 42"/>
                <a:gd name="T11" fmla="*/ 10 h 42"/>
                <a:gd name="T12" fmla="*/ 42 w 42"/>
                <a:gd name="T13" fmla="*/ 13 h 42"/>
                <a:gd name="T14" fmla="*/ 42 w 42"/>
                <a:gd name="T15" fmla="*/ 17 h 42"/>
                <a:gd name="T16" fmla="*/ 42 w 42"/>
                <a:gd name="T17" fmla="*/ 23 h 42"/>
                <a:gd name="T18" fmla="*/ 42 w 42"/>
                <a:gd name="T19" fmla="*/ 26 h 42"/>
                <a:gd name="T20" fmla="*/ 42 w 42"/>
                <a:gd name="T21" fmla="*/ 29 h 42"/>
                <a:gd name="T22" fmla="*/ 39 w 42"/>
                <a:gd name="T23" fmla="*/ 33 h 42"/>
                <a:gd name="T24" fmla="*/ 36 w 42"/>
                <a:gd name="T25" fmla="*/ 36 h 42"/>
                <a:gd name="T26" fmla="*/ 33 w 42"/>
                <a:gd name="T27" fmla="*/ 39 h 42"/>
                <a:gd name="T28" fmla="*/ 29 w 42"/>
                <a:gd name="T29" fmla="*/ 42 h 42"/>
                <a:gd name="T30" fmla="*/ 26 w 42"/>
                <a:gd name="T31" fmla="*/ 42 h 42"/>
                <a:gd name="T32" fmla="*/ 20 w 42"/>
                <a:gd name="T33" fmla="*/ 42 h 42"/>
                <a:gd name="T34" fmla="*/ 17 w 42"/>
                <a:gd name="T35" fmla="*/ 42 h 42"/>
                <a:gd name="T36" fmla="*/ 13 w 42"/>
                <a:gd name="T37" fmla="*/ 42 h 42"/>
                <a:gd name="T38" fmla="*/ 10 w 42"/>
                <a:gd name="T39" fmla="*/ 39 h 42"/>
                <a:gd name="T40" fmla="*/ 7 w 42"/>
                <a:gd name="T41" fmla="*/ 36 h 42"/>
                <a:gd name="T42" fmla="*/ 4 w 42"/>
                <a:gd name="T43" fmla="*/ 33 h 42"/>
                <a:gd name="T44" fmla="*/ 0 w 42"/>
                <a:gd name="T45" fmla="*/ 29 h 42"/>
                <a:gd name="T46" fmla="*/ 0 w 42"/>
                <a:gd name="T47" fmla="*/ 26 h 42"/>
                <a:gd name="T48" fmla="*/ 0 w 42"/>
                <a:gd name="T49" fmla="*/ 23 h 42"/>
                <a:gd name="T50" fmla="*/ 0 w 42"/>
                <a:gd name="T51" fmla="*/ 17 h 42"/>
                <a:gd name="T52" fmla="*/ 0 w 42"/>
                <a:gd name="T53" fmla="*/ 13 h 42"/>
                <a:gd name="T54" fmla="*/ 4 w 42"/>
                <a:gd name="T55" fmla="*/ 10 h 42"/>
                <a:gd name="T56" fmla="*/ 7 w 42"/>
                <a:gd name="T57" fmla="*/ 7 h 42"/>
                <a:gd name="T58" fmla="*/ 10 w 42"/>
                <a:gd name="T59" fmla="*/ 4 h 42"/>
                <a:gd name="T60" fmla="*/ 13 w 42"/>
                <a:gd name="T61" fmla="*/ 0 h 42"/>
                <a:gd name="T62" fmla="*/ 17 w 42"/>
                <a:gd name="T63" fmla="*/ 0 h 42"/>
                <a:gd name="T64" fmla="*/ 20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0" y="0"/>
                  </a:moveTo>
                  <a:lnTo>
                    <a:pt x="26" y="0"/>
                  </a:lnTo>
                  <a:lnTo>
                    <a:pt x="29" y="0"/>
                  </a:lnTo>
                  <a:lnTo>
                    <a:pt x="33" y="4"/>
                  </a:lnTo>
                  <a:lnTo>
                    <a:pt x="36" y="7"/>
                  </a:lnTo>
                  <a:lnTo>
                    <a:pt x="39" y="10"/>
                  </a:lnTo>
                  <a:lnTo>
                    <a:pt x="42" y="13"/>
                  </a:lnTo>
                  <a:lnTo>
                    <a:pt x="42" y="17"/>
                  </a:lnTo>
                  <a:lnTo>
                    <a:pt x="42" y="23"/>
                  </a:lnTo>
                  <a:lnTo>
                    <a:pt x="42" y="26"/>
                  </a:lnTo>
                  <a:lnTo>
                    <a:pt x="42" y="29"/>
                  </a:lnTo>
                  <a:lnTo>
                    <a:pt x="39" y="33"/>
                  </a:lnTo>
                  <a:lnTo>
                    <a:pt x="36" y="36"/>
                  </a:lnTo>
                  <a:lnTo>
                    <a:pt x="33" y="39"/>
                  </a:lnTo>
                  <a:lnTo>
                    <a:pt x="29" y="42"/>
                  </a:lnTo>
                  <a:lnTo>
                    <a:pt x="26" y="42"/>
                  </a:lnTo>
                  <a:lnTo>
                    <a:pt x="20" y="42"/>
                  </a:lnTo>
                  <a:lnTo>
                    <a:pt x="17" y="42"/>
                  </a:lnTo>
                  <a:lnTo>
                    <a:pt x="13" y="42"/>
                  </a:lnTo>
                  <a:lnTo>
                    <a:pt x="10" y="39"/>
                  </a:lnTo>
                  <a:lnTo>
                    <a:pt x="7" y="36"/>
                  </a:lnTo>
                  <a:lnTo>
                    <a:pt x="4" y="33"/>
                  </a:lnTo>
                  <a:lnTo>
                    <a:pt x="0" y="29"/>
                  </a:lnTo>
                  <a:lnTo>
                    <a:pt x="0" y="26"/>
                  </a:lnTo>
                  <a:lnTo>
                    <a:pt x="0" y="23"/>
                  </a:lnTo>
                  <a:lnTo>
                    <a:pt x="0" y="17"/>
                  </a:lnTo>
                  <a:lnTo>
                    <a:pt x="0" y="13"/>
                  </a:lnTo>
                  <a:lnTo>
                    <a:pt x="4" y="10"/>
                  </a:lnTo>
                  <a:lnTo>
                    <a:pt x="7" y="7"/>
                  </a:lnTo>
                  <a:lnTo>
                    <a:pt x="10" y="4"/>
                  </a:lnTo>
                  <a:lnTo>
                    <a:pt x="13" y="0"/>
                  </a:lnTo>
                  <a:lnTo>
                    <a:pt x="17" y="0"/>
                  </a:lnTo>
                  <a:lnTo>
                    <a:pt x="20" y="0"/>
                  </a:lnTo>
                </a:path>
              </a:pathLst>
            </a:custGeom>
            <a:noFill/>
            <a:ln w="0">
              <a:solidFill>
                <a:srgbClr val="000000"/>
              </a:solidFill>
              <a:round/>
              <a:headEnd/>
              <a:tailEnd/>
            </a:ln>
          </p:spPr>
          <p:txBody>
            <a:bodyPr/>
            <a:lstStyle/>
            <a:p>
              <a:endParaRPr lang="en-US"/>
            </a:p>
          </p:txBody>
        </p:sp>
        <p:sp>
          <p:nvSpPr>
            <p:cNvPr id="32286" name="Freeform 718"/>
            <p:cNvSpPr>
              <a:spLocks/>
            </p:cNvSpPr>
            <p:nvPr/>
          </p:nvSpPr>
          <p:spPr bwMode="auto">
            <a:xfrm>
              <a:off x="1405" y="2248"/>
              <a:ext cx="63" cy="63"/>
            </a:xfrm>
            <a:custGeom>
              <a:avLst/>
              <a:gdLst>
                <a:gd name="T0" fmla="*/ 23 w 46"/>
                <a:gd name="T1" fmla="*/ 0 h 45"/>
                <a:gd name="T2" fmla="*/ 26 w 46"/>
                <a:gd name="T3" fmla="*/ 3 h 45"/>
                <a:gd name="T4" fmla="*/ 33 w 46"/>
                <a:gd name="T5" fmla="*/ 3 h 45"/>
                <a:gd name="T6" fmla="*/ 36 w 46"/>
                <a:gd name="T7" fmla="*/ 6 h 45"/>
                <a:gd name="T8" fmla="*/ 39 w 46"/>
                <a:gd name="T9" fmla="*/ 6 h 45"/>
                <a:gd name="T10" fmla="*/ 42 w 46"/>
                <a:gd name="T11" fmla="*/ 9 h 45"/>
                <a:gd name="T12" fmla="*/ 42 w 46"/>
                <a:gd name="T13" fmla="*/ 16 h 45"/>
                <a:gd name="T14" fmla="*/ 46 w 46"/>
                <a:gd name="T15" fmla="*/ 19 h 45"/>
                <a:gd name="T16" fmla="*/ 46 w 46"/>
                <a:gd name="T17" fmla="*/ 22 h 45"/>
                <a:gd name="T18" fmla="*/ 46 w 46"/>
                <a:gd name="T19" fmla="*/ 29 h 45"/>
                <a:gd name="T20" fmla="*/ 42 w 46"/>
                <a:gd name="T21" fmla="*/ 32 h 45"/>
                <a:gd name="T22" fmla="*/ 42 w 46"/>
                <a:gd name="T23" fmla="*/ 35 h 45"/>
                <a:gd name="T24" fmla="*/ 39 w 46"/>
                <a:gd name="T25" fmla="*/ 38 h 45"/>
                <a:gd name="T26" fmla="*/ 36 w 46"/>
                <a:gd name="T27" fmla="*/ 41 h 45"/>
                <a:gd name="T28" fmla="*/ 33 w 46"/>
                <a:gd name="T29" fmla="*/ 45 h 45"/>
                <a:gd name="T30" fmla="*/ 26 w 46"/>
                <a:gd name="T31" fmla="*/ 45 h 45"/>
                <a:gd name="T32" fmla="*/ 23 w 46"/>
                <a:gd name="T33" fmla="*/ 45 h 45"/>
                <a:gd name="T34" fmla="*/ 17 w 46"/>
                <a:gd name="T35" fmla="*/ 45 h 45"/>
                <a:gd name="T36" fmla="*/ 13 w 46"/>
                <a:gd name="T37" fmla="*/ 45 h 45"/>
                <a:gd name="T38" fmla="*/ 10 w 46"/>
                <a:gd name="T39" fmla="*/ 41 h 45"/>
                <a:gd name="T40" fmla="*/ 7 w 46"/>
                <a:gd name="T41" fmla="*/ 38 h 45"/>
                <a:gd name="T42" fmla="*/ 4 w 46"/>
                <a:gd name="T43" fmla="*/ 35 h 45"/>
                <a:gd name="T44" fmla="*/ 4 w 46"/>
                <a:gd name="T45" fmla="*/ 32 h 45"/>
                <a:gd name="T46" fmla="*/ 0 w 46"/>
                <a:gd name="T47" fmla="*/ 29 h 45"/>
                <a:gd name="T48" fmla="*/ 0 w 46"/>
                <a:gd name="T49" fmla="*/ 22 h 45"/>
                <a:gd name="T50" fmla="*/ 0 w 46"/>
                <a:gd name="T51" fmla="*/ 19 h 45"/>
                <a:gd name="T52" fmla="*/ 4 w 46"/>
                <a:gd name="T53" fmla="*/ 16 h 45"/>
                <a:gd name="T54" fmla="*/ 4 w 46"/>
                <a:gd name="T55" fmla="*/ 9 h 45"/>
                <a:gd name="T56" fmla="*/ 7 w 46"/>
                <a:gd name="T57" fmla="*/ 6 h 45"/>
                <a:gd name="T58" fmla="*/ 10 w 46"/>
                <a:gd name="T59" fmla="*/ 6 h 45"/>
                <a:gd name="T60" fmla="*/ 13 w 46"/>
                <a:gd name="T61" fmla="*/ 3 h 45"/>
                <a:gd name="T62" fmla="*/ 17 w 46"/>
                <a:gd name="T63" fmla="*/ 3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3"/>
                  </a:lnTo>
                  <a:lnTo>
                    <a:pt x="33" y="3"/>
                  </a:lnTo>
                  <a:lnTo>
                    <a:pt x="36" y="6"/>
                  </a:lnTo>
                  <a:lnTo>
                    <a:pt x="39" y="6"/>
                  </a:lnTo>
                  <a:lnTo>
                    <a:pt x="42" y="9"/>
                  </a:lnTo>
                  <a:lnTo>
                    <a:pt x="42" y="16"/>
                  </a:lnTo>
                  <a:lnTo>
                    <a:pt x="46" y="19"/>
                  </a:lnTo>
                  <a:lnTo>
                    <a:pt x="46" y="22"/>
                  </a:lnTo>
                  <a:lnTo>
                    <a:pt x="46" y="29"/>
                  </a:lnTo>
                  <a:lnTo>
                    <a:pt x="42" y="32"/>
                  </a:lnTo>
                  <a:lnTo>
                    <a:pt x="42" y="35"/>
                  </a:lnTo>
                  <a:lnTo>
                    <a:pt x="39" y="38"/>
                  </a:lnTo>
                  <a:lnTo>
                    <a:pt x="36" y="41"/>
                  </a:lnTo>
                  <a:lnTo>
                    <a:pt x="33" y="45"/>
                  </a:lnTo>
                  <a:lnTo>
                    <a:pt x="26" y="45"/>
                  </a:lnTo>
                  <a:lnTo>
                    <a:pt x="23" y="45"/>
                  </a:lnTo>
                  <a:lnTo>
                    <a:pt x="17" y="45"/>
                  </a:lnTo>
                  <a:lnTo>
                    <a:pt x="13" y="45"/>
                  </a:lnTo>
                  <a:lnTo>
                    <a:pt x="10" y="41"/>
                  </a:lnTo>
                  <a:lnTo>
                    <a:pt x="7" y="38"/>
                  </a:lnTo>
                  <a:lnTo>
                    <a:pt x="4" y="35"/>
                  </a:lnTo>
                  <a:lnTo>
                    <a:pt x="4" y="32"/>
                  </a:lnTo>
                  <a:lnTo>
                    <a:pt x="0" y="29"/>
                  </a:lnTo>
                  <a:lnTo>
                    <a:pt x="0" y="22"/>
                  </a:lnTo>
                  <a:lnTo>
                    <a:pt x="0" y="19"/>
                  </a:lnTo>
                  <a:lnTo>
                    <a:pt x="4" y="16"/>
                  </a:lnTo>
                  <a:lnTo>
                    <a:pt x="4" y="9"/>
                  </a:lnTo>
                  <a:lnTo>
                    <a:pt x="7" y="6"/>
                  </a:lnTo>
                  <a:lnTo>
                    <a:pt x="10" y="6"/>
                  </a:lnTo>
                  <a:lnTo>
                    <a:pt x="13" y="3"/>
                  </a:lnTo>
                  <a:lnTo>
                    <a:pt x="17" y="3"/>
                  </a:lnTo>
                  <a:lnTo>
                    <a:pt x="23" y="0"/>
                  </a:lnTo>
                  <a:close/>
                </a:path>
              </a:pathLst>
            </a:custGeom>
            <a:solidFill>
              <a:srgbClr val="FF0000"/>
            </a:solidFill>
            <a:ln w="9525">
              <a:noFill/>
              <a:round/>
              <a:headEnd/>
              <a:tailEnd/>
            </a:ln>
          </p:spPr>
          <p:txBody>
            <a:bodyPr/>
            <a:lstStyle/>
            <a:p>
              <a:endParaRPr lang="en-US"/>
            </a:p>
          </p:txBody>
        </p:sp>
        <p:sp>
          <p:nvSpPr>
            <p:cNvPr id="32287" name="Freeform 719"/>
            <p:cNvSpPr>
              <a:spLocks/>
            </p:cNvSpPr>
            <p:nvPr/>
          </p:nvSpPr>
          <p:spPr bwMode="auto">
            <a:xfrm>
              <a:off x="1405" y="2248"/>
              <a:ext cx="63" cy="63"/>
            </a:xfrm>
            <a:custGeom>
              <a:avLst/>
              <a:gdLst>
                <a:gd name="T0" fmla="*/ 23 w 46"/>
                <a:gd name="T1" fmla="*/ 0 h 45"/>
                <a:gd name="T2" fmla="*/ 26 w 46"/>
                <a:gd name="T3" fmla="*/ 3 h 45"/>
                <a:gd name="T4" fmla="*/ 33 w 46"/>
                <a:gd name="T5" fmla="*/ 3 h 45"/>
                <a:gd name="T6" fmla="*/ 36 w 46"/>
                <a:gd name="T7" fmla="*/ 6 h 45"/>
                <a:gd name="T8" fmla="*/ 39 w 46"/>
                <a:gd name="T9" fmla="*/ 6 h 45"/>
                <a:gd name="T10" fmla="*/ 42 w 46"/>
                <a:gd name="T11" fmla="*/ 9 h 45"/>
                <a:gd name="T12" fmla="*/ 42 w 46"/>
                <a:gd name="T13" fmla="*/ 16 h 45"/>
                <a:gd name="T14" fmla="*/ 46 w 46"/>
                <a:gd name="T15" fmla="*/ 19 h 45"/>
                <a:gd name="T16" fmla="*/ 46 w 46"/>
                <a:gd name="T17" fmla="*/ 22 h 45"/>
                <a:gd name="T18" fmla="*/ 46 w 46"/>
                <a:gd name="T19" fmla="*/ 29 h 45"/>
                <a:gd name="T20" fmla="*/ 42 w 46"/>
                <a:gd name="T21" fmla="*/ 32 h 45"/>
                <a:gd name="T22" fmla="*/ 42 w 46"/>
                <a:gd name="T23" fmla="*/ 35 h 45"/>
                <a:gd name="T24" fmla="*/ 39 w 46"/>
                <a:gd name="T25" fmla="*/ 38 h 45"/>
                <a:gd name="T26" fmla="*/ 36 w 46"/>
                <a:gd name="T27" fmla="*/ 41 h 45"/>
                <a:gd name="T28" fmla="*/ 33 w 46"/>
                <a:gd name="T29" fmla="*/ 45 h 45"/>
                <a:gd name="T30" fmla="*/ 26 w 46"/>
                <a:gd name="T31" fmla="*/ 45 h 45"/>
                <a:gd name="T32" fmla="*/ 23 w 46"/>
                <a:gd name="T33" fmla="*/ 45 h 45"/>
                <a:gd name="T34" fmla="*/ 17 w 46"/>
                <a:gd name="T35" fmla="*/ 45 h 45"/>
                <a:gd name="T36" fmla="*/ 13 w 46"/>
                <a:gd name="T37" fmla="*/ 45 h 45"/>
                <a:gd name="T38" fmla="*/ 10 w 46"/>
                <a:gd name="T39" fmla="*/ 41 h 45"/>
                <a:gd name="T40" fmla="*/ 7 w 46"/>
                <a:gd name="T41" fmla="*/ 38 h 45"/>
                <a:gd name="T42" fmla="*/ 4 w 46"/>
                <a:gd name="T43" fmla="*/ 35 h 45"/>
                <a:gd name="T44" fmla="*/ 4 w 46"/>
                <a:gd name="T45" fmla="*/ 32 h 45"/>
                <a:gd name="T46" fmla="*/ 0 w 46"/>
                <a:gd name="T47" fmla="*/ 29 h 45"/>
                <a:gd name="T48" fmla="*/ 0 w 46"/>
                <a:gd name="T49" fmla="*/ 22 h 45"/>
                <a:gd name="T50" fmla="*/ 0 w 46"/>
                <a:gd name="T51" fmla="*/ 19 h 45"/>
                <a:gd name="T52" fmla="*/ 4 w 46"/>
                <a:gd name="T53" fmla="*/ 16 h 45"/>
                <a:gd name="T54" fmla="*/ 4 w 46"/>
                <a:gd name="T55" fmla="*/ 9 h 45"/>
                <a:gd name="T56" fmla="*/ 7 w 46"/>
                <a:gd name="T57" fmla="*/ 6 h 45"/>
                <a:gd name="T58" fmla="*/ 10 w 46"/>
                <a:gd name="T59" fmla="*/ 6 h 45"/>
                <a:gd name="T60" fmla="*/ 13 w 46"/>
                <a:gd name="T61" fmla="*/ 3 h 45"/>
                <a:gd name="T62" fmla="*/ 17 w 46"/>
                <a:gd name="T63" fmla="*/ 3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3"/>
                  </a:lnTo>
                  <a:lnTo>
                    <a:pt x="33" y="3"/>
                  </a:lnTo>
                  <a:lnTo>
                    <a:pt x="36" y="6"/>
                  </a:lnTo>
                  <a:lnTo>
                    <a:pt x="39" y="6"/>
                  </a:lnTo>
                  <a:lnTo>
                    <a:pt x="42" y="9"/>
                  </a:lnTo>
                  <a:lnTo>
                    <a:pt x="42" y="16"/>
                  </a:lnTo>
                  <a:lnTo>
                    <a:pt x="46" y="19"/>
                  </a:lnTo>
                  <a:lnTo>
                    <a:pt x="46" y="22"/>
                  </a:lnTo>
                  <a:lnTo>
                    <a:pt x="46" y="29"/>
                  </a:lnTo>
                  <a:lnTo>
                    <a:pt x="42" y="32"/>
                  </a:lnTo>
                  <a:lnTo>
                    <a:pt x="42" y="35"/>
                  </a:lnTo>
                  <a:lnTo>
                    <a:pt x="39" y="38"/>
                  </a:lnTo>
                  <a:lnTo>
                    <a:pt x="36" y="41"/>
                  </a:lnTo>
                  <a:lnTo>
                    <a:pt x="33" y="45"/>
                  </a:lnTo>
                  <a:lnTo>
                    <a:pt x="26" y="45"/>
                  </a:lnTo>
                  <a:lnTo>
                    <a:pt x="23" y="45"/>
                  </a:lnTo>
                  <a:lnTo>
                    <a:pt x="17" y="45"/>
                  </a:lnTo>
                  <a:lnTo>
                    <a:pt x="13" y="45"/>
                  </a:lnTo>
                  <a:lnTo>
                    <a:pt x="10" y="41"/>
                  </a:lnTo>
                  <a:lnTo>
                    <a:pt x="7" y="38"/>
                  </a:lnTo>
                  <a:lnTo>
                    <a:pt x="4" y="35"/>
                  </a:lnTo>
                  <a:lnTo>
                    <a:pt x="4" y="32"/>
                  </a:lnTo>
                  <a:lnTo>
                    <a:pt x="0" y="29"/>
                  </a:lnTo>
                  <a:lnTo>
                    <a:pt x="0" y="22"/>
                  </a:lnTo>
                  <a:lnTo>
                    <a:pt x="0" y="19"/>
                  </a:lnTo>
                  <a:lnTo>
                    <a:pt x="4" y="16"/>
                  </a:lnTo>
                  <a:lnTo>
                    <a:pt x="4" y="9"/>
                  </a:lnTo>
                  <a:lnTo>
                    <a:pt x="7" y="6"/>
                  </a:lnTo>
                  <a:lnTo>
                    <a:pt x="10" y="6"/>
                  </a:lnTo>
                  <a:lnTo>
                    <a:pt x="13" y="3"/>
                  </a:lnTo>
                  <a:lnTo>
                    <a:pt x="17" y="3"/>
                  </a:lnTo>
                  <a:lnTo>
                    <a:pt x="23" y="0"/>
                  </a:lnTo>
                </a:path>
              </a:pathLst>
            </a:custGeom>
            <a:noFill/>
            <a:ln w="0">
              <a:solidFill>
                <a:srgbClr val="000000"/>
              </a:solidFill>
              <a:round/>
              <a:headEnd/>
              <a:tailEnd/>
            </a:ln>
          </p:spPr>
          <p:txBody>
            <a:bodyPr/>
            <a:lstStyle/>
            <a:p>
              <a:endParaRPr lang="en-US"/>
            </a:p>
          </p:txBody>
        </p:sp>
        <p:sp>
          <p:nvSpPr>
            <p:cNvPr id="32288" name="Freeform 720"/>
            <p:cNvSpPr>
              <a:spLocks/>
            </p:cNvSpPr>
            <p:nvPr/>
          </p:nvSpPr>
          <p:spPr bwMode="auto">
            <a:xfrm>
              <a:off x="1503" y="2368"/>
              <a:ext cx="62" cy="63"/>
            </a:xfrm>
            <a:custGeom>
              <a:avLst/>
              <a:gdLst>
                <a:gd name="T0" fmla="*/ 23 w 45"/>
                <a:gd name="T1" fmla="*/ 0 h 45"/>
                <a:gd name="T2" fmla="*/ 26 w 45"/>
                <a:gd name="T3" fmla="*/ 4 h 45"/>
                <a:gd name="T4" fmla="*/ 29 w 45"/>
                <a:gd name="T5" fmla="*/ 4 h 45"/>
                <a:gd name="T6" fmla="*/ 36 w 45"/>
                <a:gd name="T7" fmla="*/ 7 h 45"/>
                <a:gd name="T8" fmla="*/ 39 w 45"/>
                <a:gd name="T9" fmla="*/ 7 h 45"/>
                <a:gd name="T10" fmla="*/ 39 w 45"/>
                <a:gd name="T11" fmla="*/ 10 h 45"/>
                <a:gd name="T12" fmla="*/ 42 w 45"/>
                <a:gd name="T13" fmla="*/ 17 h 45"/>
                <a:gd name="T14" fmla="*/ 45 w 45"/>
                <a:gd name="T15" fmla="*/ 20 h 45"/>
                <a:gd name="T16" fmla="*/ 45 w 45"/>
                <a:gd name="T17" fmla="*/ 23 h 45"/>
                <a:gd name="T18" fmla="*/ 45 w 45"/>
                <a:gd name="T19" fmla="*/ 29 h 45"/>
                <a:gd name="T20" fmla="*/ 42 w 45"/>
                <a:gd name="T21" fmla="*/ 33 h 45"/>
                <a:gd name="T22" fmla="*/ 39 w 45"/>
                <a:gd name="T23" fmla="*/ 36 h 45"/>
                <a:gd name="T24" fmla="*/ 39 w 45"/>
                <a:gd name="T25" fmla="*/ 39 h 45"/>
                <a:gd name="T26" fmla="*/ 36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9 h 45"/>
                <a:gd name="T42" fmla="*/ 4 w 45"/>
                <a:gd name="T43" fmla="*/ 36 h 45"/>
                <a:gd name="T44" fmla="*/ 0 w 45"/>
                <a:gd name="T45" fmla="*/ 33 h 45"/>
                <a:gd name="T46" fmla="*/ 0 w 45"/>
                <a:gd name="T47" fmla="*/ 29 h 45"/>
                <a:gd name="T48" fmla="*/ 0 w 45"/>
                <a:gd name="T49" fmla="*/ 23 h 45"/>
                <a:gd name="T50" fmla="*/ 0 w 45"/>
                <a:gd name="T51" fmla="*/ 20 h 45"/>
                <a:gd name="T52" fmla="*/ 0 w 45"/>
                <a:gd name="T53" fmla="*/ 17 h 45"/>
                <a:gd name="T54" fmla="*/ 4 w 45"/>
                <a:gd name="T55" fmla="*/ 10 h 45"/>
                <a:gd name="T56" fmla="*/ 7 w 45"/>
                <a:gd name="T57" fmla="*/ 7 h 45"/>
                <a:gd name="T58" fmla="*/ 10 w 45"/>
                <a:gd name="T59" fmla="*/ 7 h 45"/>
                <a:gd name="T60" fmla="*/ 13 w 45"/>
                <a:gd name="T61" fmla="*/ 4 h 45"/>
                <a:gd name="T62" fmla="*/ 16 w 45"/>
                <a:gd name="T63" fmla="*/ 4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4"/>
                  </a:lnTo>
                  <a:lnTo>
                    <a:pt x="29" y="4"/>
                  </a:lnTo>
                  <a:lnTo>
                    <a:pt x="36" y="7"/>
                  </a:lnTo>
                  <a:lnTo>
                    <a:pt x="39" y="7"/>
                  </a:lnTo>
                  <a:lnTo>
                    <a:pt x="39" y="10"/>
                  </a:lnTo>
                  <a:lnTo>
                    <a:pt x="42" y="17"/>
                  </a:lnTo>
                  <a:lnTo>
                    <a:pt x="45" y="20"/>
                  </a:lnTo>
                  <a:lnTo>
                    <a:pt x="45" y="23"/>
                  </a:lnTo>
                  <a:lnTo>
                    <a:pt x="45" y="29"/>
                  </a:lnTo>
                  <a:lnTo>
                    <a:pt x="42" y="33"/>
                  </a:lnTo>
                  <a:lnTo>
                    <a:pt x="39" y="36"/>
                  </a:lnTo>
                  <a:lnTo>
                    <a:pt x="39" y="39"/>
                  </a:lnTo>
                  <a:lnTo>
                    <a:pt x="36" y="42"/>
                  </a:lnTo>
                  <a:lnTo>
                    <a:pt x="29" y="45"/>
                  </a:lnTo>
                  <a:lnTo>
                    <a:pt x="26" y="45"/>
                  </a:lnTo>
                  <a:lnTo>
                    <a:pt x="23" y="45"/>
                  </a:lnTo>
                  <a:lnTo>
                    <a:pt x="16" y="45"/>
                  </a:lnTo>
                  <a:lnTo>
                    <a:pt x="13" y="45"/>
                  </a:lnTo>
                  <a:lnTo>
                    <a:pt x="10" y="42"/>
                  </a:lnTo>
                  <a:lnTo>
                    <a:pt x="7" y="39"/>
                  </a:lnTo>
                  <a:lnTo>
                    <a:pt x="4" y="36"/>
                  </a:lnTo>
                  <a:lnTo>
                    <a:pt x="0" y="33"/>
                  </a:lnTo>
                  <a:lnTo>
                    <a:pt x="0" y="29"/>
                  </a:lnTo>
                  <a:lnTo>
                    <a:pt x="0" y="23"/>
                  </a:lnTo>
                  <a:lnTo>
                    <a:pt x="0" y="20"/>
                  </a:lnTo>
                  <a:lnTo>
                    <a:pt x="0" y="17"/>
                  </a:lnTo>
                  <a:lnTo>
                    <a:pt x="4" y="10"/>
                  </a:lnTo>
                  <a:lnTo>
                    <a:pt x="7" y="7"/>
                  </a:lnTo>
                  <a:lnTo>
                    <a:pt x="10" y="7"/>
                  </a:lnTo>
                  <a:lnTo>
                    <a:pt x="13" y="4"/>
                  </a:lnTo>
                  <a:lnTo>
                    <a:pt x="16" y="4"/>
                  </a:lnTo>
                  <a:lnTo>
                    <a:pt x="23" y="0"/>
                  </a:lnTo>
                  <a:close/>
                </a:path>
              </a:pathLst>
            </a:custGeom>
            <a:solidFill>
              <a:srgbClr val="FF0000"/>
            </a:solidFill>
            <a:ln w="9525">
              <a:noFill/>
              <a:round/>
              <a:headEnd/>
              <a:tailEnd/>
            </a:ln>
          </p:spPr>
          <p:txBody>
            <a:bodyPr/>
            <a:lstStyle/>
            <a:p>
              <a:endParaRPr lang="en-US"/>
            </a:p>
          </p:txBody>
        </p:sp>
        <p:sp>
          <p:nvSpPr>
            <p:cNvPr id="32289" name="Freeform 721"/>
            <p:cNvSpPr>
              <a:spLocks/>
            </p:cNvSpPr>
            <p:nvPr/>
          </p:nvSpPr>
          <p:spPr bwMode="auto">
            <a:xfrm>
              <a:off x="1503" y="2368"/>
              <a:ext cx="62" cy="63"/>
            </a:xfrm>
            <a:custGeom>
              <a:avLst/>
              <a:gdLst>
                <a:gd name="T0" fmla="*/ 23 w 45"/>
                <a:gd name="T1" fmla="*/ 0 h 45"/>
                <a:gd name="T2" fmla="*/ 26 w 45"/>
                <a:gd name="T3" fmla="*/ 4 h 45"/>
                <a:gd name="T4" fmla="*/ 29 w 45"/>
                <a:gd name="T5" fmla="*/ 4 h 45"/>
                <a:gd name="T6" fmla="*/ 36 w 45"/>
                <a:gd name="T7" fmla="*/ 7 h 45"/>
                <a:gd name="T8" fmla="*/ 39 w 45"/>
                <a:gd name="T9" fmla="*/ 7 h 45"/>
                <a:gd name="T10" fmla="*/ 39 w 45"/>
                <a:gd name="T11" fmla="*/ 10 h 45"/>
                <a:gd name="T12" fmla="*/ 42 w 45"/>
                <a:gd name="T13" fmla="*/ 17 h 45"/>
                <a:gd name="T14" fmla="*/ 45 w 45"/>
                <a:gd name="T15" fmla="*/ 20 h 45"/>
                <a:gd name="T16" fmla="*/ 45 w 45"/>
                <a:gd name="T17" fmla="*/ 23 h 45"/>
                <a:gd name="T18" fmla="*/ 45 w 45"/>
                <a:gd name="T19" fmla="*/ 29 h 45"/>
                <a:gd name="T20" fmla="*/ 42 w 45"/>
                <a:gd name="T21" fmla="*/ 33 h 45"/>
                <a:gd name="T22" fmla="*/ 39 w 45"/>
                <a:gd name="T23" fmla="*/ 36 h 45"/>
                <a:gd name="T24" fmla="*/ 39 w 45"/>
                <a:gd name="T25" fmla="*/ 39 h 45"/>
                <a:gd name="T26" fmla="*/ 36 w 45"/>
                <a:gd name="T27" fmla="*/ 42 h 45"/>
                <a:gd name="T28" fmla="*/ 29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9 h 45"/>
                <a:gd name="T42" fmla="*/ 4 w 45"/>
                <a:gd name="T43" fmla="*/ 36 h 45"/>
                <a:gd name="T44" fmla="*/ 0 w 45"/>
                <a:gd name="T45" fmla="*/ 33 h 45"/>
                <a:gd name="T46" fmla="*/ 0 w 45"/>
                <a:gd name="T47" fmla="*/ 29 h 45"/>
                <a:gd name="T48" fmla="*/ 0 w 45"/>
                <a:gd name="T49" fmla="*/ 23 h 45"/>
                <a:gd name="T50" fmla="*/ 0 w 45"/>
                <a:gd name="T51" fmla="*/ 20 h 45"/>
                <a:gd name="T52" fmla="*/ 0 w 45"/>
                <a:gd name="T53" fmla="*/ 17 h 45"/>
                <a:gd name="T54" fmla="*/ 4 w 45"/>
                <a:gd name="T55" fmla="*/ 10 h 45"/>
                <a:gd name="T56" fmla="*/ 7 w 45"/>
                <a:gd name="T57" fmla="*/ 7 h 45"/>
                <a:gd name="T58" fmla="*/ 10 w 45"/>
                <a:gd name="T59" fmla="*/ 7 h 45"/>
                <a:gd name="T60" fmla="*/ 13 w 45"/>
                <a:gd name="T61" fmla="*/ 4 h 45"/>
                <a:gd name="T62" fmla="*/ 16 w 45"/>
                <a:gd name="T63" fmla="*/ 4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4"/>
                  </a:lnTo>
                  <a:lnTo>
                    <a:pt x="29" y="4"/>
                  </a:lnTo>
                  <a:lnTo>
                    <a:pt x="36" y="7"/>
                  </a:lnTo>
                  <a:lnTo>
                    <a:pt x="39" y="7"/>
                  </a:lnTo>
                  <a:lnTo>
                    <a:pt x="39" y="10"/>
                  </a:lnTo>
                  <a:lnTo>
                    <a:pt x="42" y="17"/>
                  </a:lnTo>
                  <a:lnTo>
                    <a:pt x="45" y="20"/>
                  </a:lnTo>
                  <a:lnTo>
                    <a:pt x="45" y="23"/>
                  </a:lnTo>
                  <a:lnTo>
                    <a:pt x="45" y="29"/>
                  </a:lnTo>
                  <a:lnTo>
                    <a:pt x="42" y="33"/>
                  </a:lnTo>
                  <a:lnTo>
                    <a:pt x="39" y="36"/>
                  </a:lnTo>
                  <a:lnTo>
                    <a:pt x="39" y="39"/>
                  </a:lnTo>
                  <a:lnTo>
                    <a:pt x="36" y="42"/>
                  </a:lnTo>
                  <a:lnTo>
                    <a:pt x="29" y="45"/>
                  </a:lnTo>
                  <a:lnTo>
                    <a:pt x="26" y="45"/>
                  </a:lnTo>
                  <a:lnTo>
                    <a:pt x="23" y="45"/>
                  </a:lnTo>
                  <a:lnTo>
                    <a:pt x="16" y="45"/>
                  </a:lnTo>
                  <a:lnTo>
                    <a:pt x="13" y="45"/>
                  </a:lnTo>
                  <a:lnTo>
                    <a:pt x="10" y="42"/>
                  </a:lnTo>
                  <a:lnTo>
                    <a:pt x="7" y="39"/>
                  </a:lnTo>
                  <a:lnTo>
                    <a:pt x="4" y="36"/>
                  </a:lnTo>
                  <a:lnTo>
                    <a:pt x="0" y="33"/>
                  </a:lnTo>
                  <a:lnTo>
                    <a:pt x="0" y="29"/>
                  </a:lnTo>
                  <a:lnTo>
                    <a:pt x="0" y="23"/>
                  </a:lnTo>
                  <a:lnTo>
                    <a:pt x="0" y="20"/>
                  </a:lnTo>
                  <a:lnTo>
                    <a:pt x="0" y="17"/>
                  </a:lnTo>
                  <a:lnTo>
                    <a:pt x="4" y="10"/>
                  </a:lnTo>
                  <a:lnTo>
                    <a:pt x="7" y="7"/>
                  </a:lnTo>
                  <a:lnTo>
                    <a:pt x="10" y="7"/>
                  </a:lnTo>
                  <a:lnTo>
                    <a:pt x="13" y="4"/>
                  </a:lnTo>
                  <a:lnTo>
                    <a:pt x="16" y="4"/>
                  </a:lnTo>
                  <a:lnTo>
                    <a:pt x="23" y="0"/>
                  </a:lnTo>
                </a:path>
              </a:pathLst>
            </a:custGeom>
            <a:noFill/>
            <a:ln w="0">
              <a:solidFill>
                <a:srgbClr val="000000"/>
              </a:solidFill>
              <a:round/>
              <a:headEnd/>
              <a:tailEnd/>
            </a:ln>
          </p:spPr>
          <p:txBody>
            <a:bodyPr/>
            <a:lstStyle/>
            <a:p>
              <a:endParaRPr lang="en-US"/>
            </a:p>
          </p:txBody>
        </p:sp>
        <p:sp>
          <p:nvSpPr>
            <p:cNvPr id="32290" name="Freeform 722"/>
            <p:cNvSpPr>
              <a:spLocks/>
            </p:cNvSpPr>
            <p:nvPr/>
          </p:nvSpPr>
          <p:spPr bwMode="auto">
            <a:xfrm>
              <a:off x="1450" y="2360"/>
              <a:ext cx="62" cy="58"/>
            </a:xfrm>
            <a:custGeom>
              <a:avLst/>
              <a:gdLst>
                <a:gd name="T0" fmla="*/ 22 w 45"/>
                <a:gd name="T1" fmla="*/ 0 h 42"/>
                <a:gd name="T2" fmla="*/ 29 w 45"/>
                <a:gd name="T3" fmla="*/ 0 h 42"/>
                <a:gd name="T4" fmla="*/ 32 w 45"/>
                <a:gd name="T5" fmla="*/ 0 h 42"/>
                <a:gd name="T6" fmla="*/ 35 w 45"/>
                <a:gd name="T7" fmla="*/ 3 h 42"/>
                <a:gd name="T8" fmla="*/ 38 w 45"/>
                <a:gd name="T9" fmla="*/ 6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8 w 45"/>
                <a:gd name="T25" fmla="*/ 35 h 42"/>
                <a:gd name="T26" fmla="*/ 35 w 45"/>
                <a:gd name="T27" fmla="*/ 39 h 42"/>
                <a:gd name="T28" fmla="*/ 32 w 45"/>
                <a:gd name="T29" fmla="*/ 42 h 42"/>
                <a:gd name="T30" fmla="*/ 29 w 45"/>
                <a:gd name="T31" fmla="*/ 42 h 42"/>
                <a:gd name="T32" fmla="*/ 22 w 45"/>
                <a:gd name="T33" fmla="*/ 42 h 42"/>
                <a:gd name="T34" fmla="*/ 19 w 45"/>
                <a:gd name="T35" fmla="*/ 42 h 42"/>
                <a:gd name="T36" fmla="*/ 13 w 45"/>
                <a:gd name="T37" fmla="*/ 42 h 42"/>
                <a:gd name="T38" fmla="*/ 9 w 45"/>
                <a:gd name="T39" fmla="*/ 39 h 42"/>
                <a:gd name="T40" fmla="*/ 6 w 45"/>
                <a:gd name="T41" fmla="*/ 35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6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3"/>
                  </a:lnTo>
                  <a:lnTo>
                    <a:pt x="38" y="6"/>
                  </a:lnTo>
                  <a:lnTo>
                    <a:pt x="42" y="10"/>
                  </a:lnTo>
                  <a:lnTo>
                    <a:pt x="42" y="13"/>
                  </a:lnTo>
                  <a:lnTo>
                    <a:pt x="45" y="16"/>
                  </a:lnTo>
                  <a:lnTo>
                    <a:pt x="45" y="19"/>
                  </a:lnTo>
                  <a:lnTo>
                    <a:pt x="45" y="26"/>
                  </a:lnTo>
                  <a:lnTo>
                    <a:pt x="42" y="29"/>
                  </a:lnTo>
                  <a:lnTo>
                    <a:pt x="42" y="32"/>
                  </a:lnTo>
                  <a:lnTo>
                    <a:pt x="38" y="35"/>
                  </a:lnTo>
                  <a:lnTo>
                    <a:pt x="35" y="39"/>
                  </a:lnTo>
                  <a:lnTo>
                    <a:pt x="32" y="42"/>
                  </a:lnTo>
                  <a:lnTo>
                    <a:pt x="29" y="42"/>
                  </a:lnTo>
                  <a:lnTo>
                    <a:pt x="22" y="42"/>
                  </a:lnTo>
                  <a:lnTo>
                    <a:pt x="19" y="42"/>
                  </a:lnTo>
                  <a:lnTo>
                    <a:pt x="13" y="42"/>
                  </a:lnTo>
                  <a:lnTo>
                    <a:pt x="9" y="39"/>
                  </a:lnTo>
                  <a:lnTo>
                    <a:pt x="6" y="35"/>
                  </a:lnTo>
                  <a:lnTo>
                    <a:pt x="3" y="32"/>
                  </a:lnTo>
                  <a:lnTo>
                    <a:pt x="3" y="29"/>
                  </a:lnTo>
                  <a:lnTo>
                    <a:pt x="0" y="26"/>
                  </a:lnTo>
                  <a:lnTo>
                    <a:pt x="0" y="19"/>
                  </a:lnTo>
                  <a:lnTo>
                    <a:pt x="0" y="16"/>
                  </a:lnTo>
                  <a:lnTo>
                    <a:pt x="3" y="13"/>
                  </a:lnTo>
                  <a:lnTo>
                    <a:pt x="3" y="10"/>
                  </a:lnTo>
                  <a:lnTo>
                    <a:pt x="6" y="6"/>
                  </a:lnTo>
                  <a:lnTo>
                    <a:pt x="9"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291" name="Freeform 723"/>
            <p:cNvSpPr>
              <a:spLocks/>
            </p:cNvSpPr>
            <p:nvPr/>
          </p:nvSpPr>
          <p:spPr bwMode="auto">
            <a:xfrm>
              <a:off x="1450" y="2360"/>
              <a:ext cx="62" cy="58"/>
            </a:xfrm>
            <a:custGeom>
              <a:avLst/>
              <a:gdLst>
                <a:gd name="T0" fmla="*/ 22 w 45"/>
                <a:gd name="T1" fmla="*/ 0 h 42"/>
                <a:gd name="T2" fmla="*/ 29 w 45"/>
                <a:gd name="T3" fmla="*/ 0 h 42"/>
                <a:gd name="T4" fmla="*/ 32 w 45"/>
                <a:gd name="T5" fmla="*/ 0 h 42"/>
                <a:gd name="T6" fmla="*/ 35 w 45"/>
                <a:gd name="T7" fmla="*/ 3 h 42"/>
                <a:gd name="T8" fmla="*/ 38 w 45"/>
                <a:gd name="T9" fmla="*/ 6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8 w 45"/>
                <a:gd name="T25" fmla="*/ 35 h 42"/>
                <a:gd name="T26" fmla="*/ 35 w 45"/>
                <a:gd name="T27" fmla="*/ 39 h 42"/>
                <a:gd name="T28" fmla="*/ 32 w 45"/>
                <a:gd name="T29" fmla="*/ 42 h 42"/>
                <a:gd name="T30" fmla="*/ 29 w 45"/>
                <a:gd name="T31" fmla="*/ 42 h 42"/>
                <a:gd name="T32" fmla="*/ 22 w 45"/>
                <a:gd name="T33" fmla="*/ 42 h 42"/>
                <a:gd name="T34" fmla="*/ 19 w 45"/>
                <a:gd name="T35" fmla="*/ 42 h 42"/>
                <a:gd name="T36" fmla="*/ 13 w 45"/>
                <a:gd name="T37" fmla="*/ 42 h 42"/>
                <a:gd name="T38" fmla="*/ 9 w 45"/>
                <a:gd name="T39" fmla="*/ 39 h 42"/>
                <a:gd name="T40" fmla="*/ 6 w 45"/>
                <a:gd name="T41" fmla="*/ 35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6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3"/>
                  </a:lnTo>
                  <a:lnTo>
                    <a:pt x="38" y="6"/>
                  </a:lnTo>
                  <a:lnTo>
                    <a:pt x="42" y="10"/>
                  </a:lnTo>
                  <a:lnTo>
                    <a:pt x="42" y="13"/>
                  </a:lnTo>
                  <a:lnTo>
                    <a:pt x="45" y="16"/>
                  </a:lnTo>
                  <a:lnTo>
                    <a:pt x="45" y="19"/>
                  </a:lnTo>
                  <a:lnTo>
                    <a:pt x="45" y="26"/>
                  </a:lnTo>
                  <a:lnTo>
                    <a:pt x="42" y="29"/>
                  </a:lnTo>
                  <a:lnTo>
                    <a:pt x="42" y="32"/>
                  </a:lnTo>
                  <a:lnTo>
                    <a:pt x="38" y="35"/>
                  </a:lnTo>
                  <a:lnTo>
                    <a:pt x="35" y="39"/>
                  </a:lnTo>
                  <a:lnTo>
                    <a:pt x="32" y="42"/>
                  </a:lnTo>
                  <a:lnTo>
                    <a:pt x="29" y="42"/>
                  </a:lnTo>
                  <a:lnTo>
                    <a:pt x="22" y="42"/>
                  </a:lnTo>
                  <a:lnTo>
                    <a:pt x="19" y="42"/>
                  </a:lnTo>
                  <a:lnTo>
                    <a:pt x="13" y="42"/>
                  </a:lnTo>
                  <a:lnTo>
                    <a:pt x="9" y="39"/>
                  </a:lnTo>
                  <a:lnTo>
                    <a:pt x="6" y="35"/>
                  </a:lnTo>
                  <a:lnTo>
                    <a:pt x="3" y="32"/>
                  </a:lnTo>
                  <a:lnTo>
                    <a:pt x="3" y="29"/>
                  </a:lnTo>
                  <a:lnTo>
                    <a:pt x="0" y="26"/>
                  </a:lnTo>
                  <a:lnTo>
                    <a:pt x="0" y="19"/>
                  </a:lnTo>
                  <a:lnTo>
                    <a:pt x="0" y="16"/>
                  </a:lnTo>
                  <a:lnTo>
                    <a:pt x="3" y="13"/>
                  </a:lnTo>
                  <a:lnTo>
                    <a:pt x="3" y="10"/>
                  </a:lnTo>
                  <a:lnTo>
                    <a:pt x="6" y="6"/>
                  </a:lnTo>
                  <a:lnTo>
                    <a:pt x="9" y="3"/>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292" name="Freeform 724"/>
            <p:cNvSpPr>
              <a:spLocks/>
            </p:cNvSpPr>
            <p:nvPr/>
          </p:nvSpPr>
          <p:spPr bwMode="auto">
            <a:xfrm>
              <a:off x="1450" y="2364"/>
              <a:ext cx="62" cy="59"/>
            </a:xfrm>
            <a:custGeom>
              <a:avLst/>
              <a:gdLst>
                <a:gd name="T0" fmla="*/ 22 w 45"/>
                <a:gd name="T1" fmla="*/ 0 h 42"/>
                <a:gd name="T2" fmla="*/ 29 w 45"/>
                <a:gd name="T3" fmla="*/ 0 h 42"/>
                <a:gd name="T4" fmla="*/ 32 w 45"/>
                <a:gd name="T5" fmla="*/ 0 h 42"/>
                <a:gd name="T6" fmla="*/ 35 w 45"/>
                <a:gd name="T7" fmla="*/ 3 h 42"/>
                <a:gd name="T8" fmla="*/ 38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2 h 42"/>
                <a:gd name="T24" fmla="*/ 38 w 45"/>
                <a:gd name="T25" fmla="*/ 36 h 42"/>
                <a:gd name="T26" fmla="*/ 35 w 45"/>
                <a:gd name="T27" fmla="*/ 39 h 42"/>
                <a:gd name="T28" fmla="*/ 32 w 45"/>
                <a:gd name="T29" fmla="*/ 42 h 42"/>
                <a:gd name="T30" fmla="*/ 29 w 45"/>
                <a:gd name="T31" fmla="*/ 42 h 42"/>
                <a:gd name="T32" fmla="*/ 22 w 45"/>
                <a:gd name="T33" fmla="*/ 42 h 42"/>
                <a:gd name="T34" fmla="*/ 19 w 45"/>
                <a:gd name="T35" fmla="*/ 42 h 42"/>
                <a:gd name="T36" fmla="*/ 13 w 45"/>
                <a:gd name="T37" fmla="*/ 42 h 42"/>
                <a:gd name="T38" fmla="*/ 9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3"/>
                  </a:lnTo>
                  <a:lnTo>
                    <a:pt x="38" y="7"/>
                  </a:lnTo>
                  <a:lnTo>
                    <a:pt x="42" y="10"/>
                  </a:lnTo>
                  <a:lnTo>
                    <a:pt x="42" y="13"/>
                  </a:lnTo>
                  <a:lnTo>
                    <a:pt x="45" y="16"/>
                  </a:lnTo>
                  <a:lnTo>
                    <a:pt x="45" y="20"/>
                  </a:lnTo>
                  <a:lnTo>
                    <a:pt x="45" y="26"/>
                  </a:lnTo>
                  <a:lnTo>
                    <a:pt x="42" y="29"/>
                  </a:lnTo>
                  <a:lnTo>
                    <a:pt x="42" y="32"/>
                  </a:lnTo>
                  <a:lnTo>
                    <a:pt x="38" y="36"/>
                  </a:lnTo>
                  <a:lnTo>
                    <a:pt x="35" y="39"/>
                  </a:lnTo>
                  <a:lnTo>
                    <a:pt x="32" y="42"/>
                  </a:lnTo>
                  <a:lnTo>
                    <a:pt x="29" y="42"/>
                  </a:lnTo>
                  <a:lnTo>
                    <a:pt x="22" y="42"/>
                  </a:lnTo>
                  <a:lnTo>
                    <a:pt x="19" y="42"/>
                  </a:lnTo>
                  <a:lnTo>
                    <a:pt x="13" y="42"/>
                  </a:lnTo>
                  <a:lnTo>
                    <a:pt x="9" y="39"/>
                  </a:lnTo>
                  <a:lnTo>
                    <a:pt x="6" y="36"/>
                  </a:lnTo>
                  <a:lnTo>
                    <a:pt x="3" y="32"/>
                  </a:lnTo>
                  <a:lnTo>
                    <a:pt x="3" y="29"/>
                  </a:lnTo>
                  <a:lnTo>
                    <a:pt x="0" y="26"/>
                  </a:lnTo>
                  <a:lnTo>
                    <a:pt x="0" y="20"/>
                  </a:lnTo>
                  <a:lnTo>
                    <a:pt x="0" y="16"/>
                  </a:lnTo>
                  <a:lnTo>
                    <a:pt x="3" y="13"/>
                  </a:lnTo>
                  <a:lnTo>
                    <a:pt x="3" y="10"/>
                  </a:lnTo>
                  <a:lnTo>
                    <a:pt x="6" y="7"/>
                  </a:lnTo>
                  <a:lnTo>
                    <a:pt x="9"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293" name="Freeform 725"/>
            <p:cNvSpPr>
              <a:spLocks/>
            </p:cNvSpPr>
            <p:nvPr/>
          </p:nvSpPr>
          <p:spPr bwMode="auto">
            <a:xfrm>
              <a:off x="1450" y="2364"/>
              <a:ext cx="62" cy="59"/>
            </a:xfrm>
            <a:custGeom>
              <a:avLst/>
              <a:gdLst>
                <a:gd name="T0" fmla="*/ 22 w 45"/>
                <a:gd name="T1" fmla="*/ 0 h 42"/>
                <a:gd name="T2" fmla="*/ 29 w 45"/>
                <a:gd name="T3" fmla="*/ 0 h 42"/>
                <a:gd name="T4" fmla="*/ 32 w 45"/>
                <a:gd name="T5" fmla="*/ 0 h 42"/>
                <a:gd name="T6" fmla="*/ 35 w 45"/>
                <a:gd name="T7" fmla="*/ 3 h 42"/>
                <a:gd name="T8" fmla="*/ 38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2 h 42"/>
                <a:gd name="T24" fmla="*/ 38 w 45"/>
                <a:gd name="T25" fmla="*/ 36 h 42"/>
                <a:gd name="T26" fmla="*/ 35 w 45"/>
                <a:gd name="T27" fmla="*/ 39 h 42"/>
                <a:gd name="T28" fmla="*/ 32 w 45"/>
                <a:gd name="T29" fmla="*/ 42 h 42"/>
                <a:gd name="T30" fmla="*/ 29 w 45"/>
                <a:gd name="T31" fmla="*/ 42 h 42"/>
                <a:gd name="T32" fmla="*/ 22 w 45"/>
                <a:gd name="T33" fmla="*/ 42 h 42"/>
                <a:gd name="T34" fmla="*/ 19 w 45"/>
                <a:gd name="T35" fmla="*/ 42 h 42"/>
                <a:gd name="T36" fmla="*/ 13 w 45"/>
                <a:gd name="T37" fmla="*/ 42 h 42"/>
                <a:gd name="T38" fmla="*/ 9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3"/>
                  </a:lnTo>
                  <a:lnTo>
                    <a:pt x="38" y="7"/>
                  </a:lnTo>
                  <a:lnTo>
                    <a:pt x="42" y="10"/>
                  </a:lnTo>
                  <a:lnTo>
                    <a:pt x="42" y="13"/>
                  </a:lnTo>
                  <a:lnTo>
                    <a:pt x="45" y="16"/>
                  </a:lnTo>
                  <a:lnTo>
                    <a:pt x="45" y="20"/>
                  </a:lnTo>
                  <a:lnTo>
                    <a:pt x="45" y="26"/>
                  </a:lnTo>
                  <a:lnTo>
                    <a:pt x="42" y="29"/>
                  </a:lnTo>
                  <a:lnTo>
                    <a:pt x="42" y="32"/>
                  </a:lnTo>
                  <a:lnTo>
                    <a:pt x="38" y="36"/>
                  </a:lnTo>
                  <a:lnTo>
                    <a:pt x="35" y="39"/>
                  </a:lnTo>
                  <a:lnTo>
                    <a:pt x="32" y="42"/>
                  </a:lnTo>
                  <a:lnTo>
                    <a:pt x="29" y="42"/>
                  </a:lnTo>
                  <a:lnTo>
                    <a:pt x="22" y="42"/>
                  </a:lnTo>
                  <a:lnTo>
                    <a:pt x="19" y="42"/>
                  </a:lnTo>
                  <a:lnTo>
                    <a:pt x="13" y="42"/>
                  </a:lnTo>
                  <a:lnTo>
                    <a:pt x="9" y="39"/>
                  </a:lnTo>
                  <a:lnTo>
                    <a:pt x="6" y="36"/>
                  </a:lnTo>
                  <a:lnTo>
                    <a:pt x="3" y="32"/>
                  </a:lnTo>
                  <a:lnTo>
                    <a:pt x="3" y="29"/>
                  </a:lnTo>
                  <a:lnTo>
                    <a:pt x="0" y="26"/>
                  </a:lnTo>
                  <a:lnTo>
                    <a:pt x="0" y="20"/>
                  </a:lnTo>
                  <a:lnTo>
                    <a:pt x="0" y="16"/>
                  </a:lnTo>
                  <a:lnTo>
                    <a:pt x="3" y="13"/>
                  </a:lnTo>
                  <a:lnTo>
                    <a:pt x="3" y="10"/>
                  </a:lnTo>
                  <a:lnTo>
                    <a:pt x="6" y="7"/>
                  </a:lnTo>
                  <a:lnTo>
                    <a:pt x="9" y="3"/>
                  </a:lnTo>
                  <a:lnTo>
                    <a:pt x="13" y="0"/>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294" name="Freeform 726"/>
            <p:cNvSpPr>
              <a:spLocks/>
            </p:cNvSpPr>
            <p:nvPr/>
          </p:nvSpPr>
          <p:spPr bwMode="auto">
            <a:xfrm>
              <a:off x="1432" y="2341"/>
              <a:ext cx="62" cy="63"/>
            </a:xfrm>
            <a:custGeom>
              <a:avLst/>
              <a:gdLst>
                <a:gd name="T0" fmla="*/ 22 w 45"/>
                <a:gd name="T1" fmla="*/ 0 h 45"/>
                <a:gd name="T2" fmla="*/ 26 w 45"/>
                <a:gd name="T3" fmla="*/ 0 h 45"/>
                <a:gd name="T4" fmla="*/ 32 w 45"/>
                <a:gd name="T5" fmla="*/ 3 h 45"/>
                <a:gd name="T6" fmla="*/ 35 w 45"/>
                <a:gd name="T7" fmla="*/ 3 h 45"/>
                <a:gd name="T8" fmla="*/ 38 w 45"/>
                <a:gd name="T9" fmla="*/ 7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6 h 45"/>
                <a:gd name="T24" fmla="*/ 38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6 w 45"/>
                <a:gd name="T57" fmla="*/ 7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7"/>
                  </a:lnTo>
                  <a:lnTo>
                    <a:pt x="42" y="10"/>
                  </a:lnTo>
                  <a:lnTo>
                    <a:pt x="42" y="13"/>
                  </a:lnTo>
                  <a:lnTo>
                    <a:pt x="45" y="19"/>
                  </a:lnTo>
                  <a:lnTo>
                    <a:pt x="45" y="23"/>
                  </a:lnTo>
                  <a:lnTo>
                    <a:pt x="45" y="26"/>
                  </a:lnTo>
                  <a:lnTo>
                    <a:pt x="42" y="32"/>
                  </a:lnTo>
                  <a:lnTo>
                    <a:pt x="42" y="36"/>
                  </a:lnTo>
                  <a:lnTo>
                    <a:pt x="38" y="39"/>
                  </a:lnTo>
                  <a:lnTo>
                    <a:pt x="35" y="42"/>
                  </a:lnTo>
                  <a:lnTo>
                    <a:pt x="32" y="42"/>
                  </a:lnTo>
                  <a:lnTo>
                    <a:pt x="26" y="45"/>
                  </a:lnTo>
                  <a:lnTo>
                    <a:pt x="22" y="45"/>
                  </a:lnTo>
                  <a:lnTo>
                    <a:pt x="19" y="45"/>
                  </a:lnTo>
                  <a:lnTo>
                    <a:pt x="13" y="42"/>
                  </a:lnTo>
                  <a:lnTo>
                    <a:pt x="9" y="42"/>
                  </a:lnTo>
                  <a:lnTo>
                    <a:pt x="6" y="39"/>
                  </a:lnTo>
                  <a:lnTo>
                    <a:pt x="3" y="36"/>
                  </a:lnTo>
                  <a:lnTo>
                    <a:pt x="3" y="32"/>
                  </a:lnTo>
                  <a:lnTo>
                    <a:pt x="0" y="26"/>
                  </a:lnTo>
                  <a:lnTo>
                    <a:pt x="0" y="23"/>
                  </a:lnTo>
                  <a:lnTo>
                    <a:pt x="0" y="19"/>
                  </a:lnTo>
                  <a:lnTo>
                    <a:pt x="3" y="13"/>
                  </a:lnTo>
                  <a:lnTo>
                    <a:pt x="3" y="10"/>
                  </a:lnTo>
                  <a:lnTo>
                    <a:pt x="6" y="7"/>
                  </a:lnTo>
                  <a:lnTo>
                    <a:pt x="9" y="3"/>
                  </a:lnTo>
                  <a:lnTo>
                    <a:pt x="13" y="3"/>
                  </a:lnTo>
                  <a:lnTo>
                    <a:pt x="19" y="0"/>
                  </a:lnTo>
                  <a:lnTo>
                    <a:pt x="22" y="0"/>
                  </a:lnTo>
                  <a:close/>
                </a:path>
              </a:pathLst>
            </a:custGeom>
            <a:solidFill>
              <a:srgbClr val="FF0000"/>
            </a:solidFill>
            <a:ln w="9525">
              <a:noFill/>
              <a:round/>
              <a:headEnd/>
              <a:tailEnd/>
            </a:ln>
          </p:spPr>
          <p:txBody>
            <a:bodyPr/>
            <a:lstStyle/>
            <a:p>
              <a:endParaRPr lang="en-US"/>
            </a:p>
          </p:txBody>
        </p:sp>
        <p:sp>
          <p:nvSpPr>
            <p:cNvPr id="32295" name="Freeform 727"/>
            <p:cNvSpPr>
              <a:spLocks/>
            </p:cNvSpPr>
            <p:nvPr/>
          </p:nvSpPr>
          <p:spPr bwMode="auto">
            <a:xfrm>
              <a:off x="1432" y="2341"/>
              <a:ext cx="62" cy="63"/>
            </a:xfrm>
            <a:custGeom>
              <a:avLst/>
              <a:gdLst>
                <a:gd name="T0" fmla="*/ 22 w 45"/>
                <a:gd name="T1" fmla="*/ 0 h 45"/>
                <a:gd name="T2" fmla="*/ 26 w 45"/>
                <a:gd name="T3" fmla="*/ 0 h 45"/>
                <a:gd name="T4" fmla="*/ 32 w 45"/>
                <a:gd name="T5" fmla="*/ 3 h 45"/>
                <a:gd name="T6" fmla="*/ 35 w 45"/>
                <a:gd name="T7" fmla="*/ 3 h 45"/>
                <a:gd name="T8" fmla="*/ 38 w 45"/>
                <a:gd name="T9" fmla="*/ 7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6 h 45"/>
                <a:gd name="T24" fmla="*/ 38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6 w 45"/>
                <a:gd name="T57" fmla="*/ 7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7"/>
                  </a:lnTo>
                  <a:lnTo>
                    <a:pt x="42" y="10"/>
                  </a:lnTo>
                  <a:lnTo>
                    <a:pt x="42" y="13"/>
                  </a:lnTo>
                  <a:lnTo>
                    <a:pt x="45" y="19"/>
                  </a:lnTo>
                  <a:lnTo>
                    <a:pt x="45" y="23"/>
                  </a:lnTo>
                  <a:lnTo>
                    <a:pt x="45" y="26"/>
                  </a:lnTo>
                  <a:lnTo>
                    <a:pt x="42" y="32"/>
                  </a:lnTo>
                  <a:lnTo>
                    <a:pt x="42" y="36"/>
                  </a:lnTo>
                  <a:lnTo>
                    <a:pt x="38" y="39"/>
                  </a:lnTo>
                  <a:lnTo>
                    <a:pt x="35" y="42"/>
                  </a:lnTo>
                  <a:lnTo>
                    <a:pt x="32" y="42"/>
                  </a:lnTo>
                  <a:lnTo>
                    <a:pt x="26" y="45"/>
                  </a:lnTo>
                  <a:lnTo>
                    <a:pt x="22" y="45"/>
                  </a:lnTo>
                  <a:lnTo>
                    <a:pt x="19" y="45"/>
                  </a:lnTo>
                  <a:lnTo>
                    <a:pt x="13" y="42"/>
                  </a:lnTo>
                  <a:lnTo>
                    <a:pt x="9" y="42"/>
                  </a:lnTo>
                  <a:lnTo>
                    <a:pt x="6" y="39"/>
                  </a:lnTo>
                  <a:lnTo>
                    <a:pt x="3" y="36"/>
                  </a:lnTo>
                  <a:lnTo>
                    <a:pt x="3" y="32"/>
                  </a:lnTo>
                  <a:lnTo>
                    <a:pt x="0" y="26"/>
                  </a:lnTo>
                  <a:lnTo>
                    <a:pt x="0" y="23"/>
                  </a:lnTo>
                  <a:lnTo>
                    <a:pt x="0" y="19"/>
                  </a:lnTo>
                  <a:lnTo>
                    <a:pt x="3" y="13"/>
                  </a:lnTo>
                  <a:lnTo>
                    <a:pt x="3" y="10"/>
                  </a:lnTo>
                  <a:lnTo>
                    <a:pt x="6" y="7"/>
                  </a:lnTo>
                  <a:lnTo>
                    <a:pt x="9" y="3"/>
                  </a:lnTo>
                  <a:lnTo>
                    <a:pt x="13" y="3"/>
                  </a:lnTo>
                  <a:lnTo>
                    <a:pt x="19" y="0"/>
                  </a:lnTo>
                  <a:lnTo>
                    <a:pt x="22" y="0"/>
                  </a:lnTo>
                </a:path>
              </a:pathLst>
            </a:custGeom>
            <a:noFill/>
            <a:ln w="0">
              <a:solidFill>
                <a:srgbClr val="000000"/>
              </a:solidFill>
              <a:round/>
              <a:headEnd/>
              <a:tailEnd/>
            </a:ln>
          </p:spPr>
          <p:txBody>
            <a:bodyPr/>
            <a:lstStyle/>
            <a:p>
              <a:endParaRPr lang="en-US"/>
            </a:p>
          </p:txBody>
        </p:sp>
        <p:sp>
          <p:nvSpPr>
            <p:cNvPr id="32296" name="Freeform 728"/>
            <p:cNvSpPr>
              <a:spLocks/>
            </p:cNvSpPr>
            <p:nvPr/>
          </p:nvSpPr>
          <p:spPr bwMode="auto">
            <a:xfrm>
              <a:off x="1259" y="2126"/>
              <a:ext cx="62" cy="59"/>
            </a:xfrm>
            <a:custGeom>
              <a:avLst/>
              <a:gdLst>
                <a:gd name="T0" fmla="*/ 23 w 45"/>
                <a:gd name="T1" fmla="*/ 0 h 42"/>
                <a:gd name="T2" fmla="*/ 29 w 45"/>
                <a:gd name="T3" fmla="*/ 0 h 42"/>
                <a:gd name="T4" fmla="*/ 32 w 45"/>
                <a:gd name="T5" fmla="*/ 0 h 42"/>
                <a:gd name="T6" fmla="*/ 36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5 h 42"/>
                <a:gd name="T20" fmla="*/ 42 w 45"/>
                <a:gd name="T21" fmla="*/ 29 h 42"/>
                <a:gd name="T22" fmla="*/ 42 w 45"/>
                <a:gd name="T23" fmla="*/ 32 h 42"/>
                <a:gd name="T24" fmla="*/ 39 w 45"/>
                <a:gd name="T25" fmla="*/ 35 h 42"/>
                <a:gd name="T26" fmla="*/ 36 w 45"/>
                <a:gd name="T27" fmla="*/ 38 h 42"/>
                <a:gd name="T28" fmla="*/ 32 w 45"/>
                <a:gd name="T29" fmla="*/ 42 h 42"/>
                <a:gd name="T30" fmla="*/ 29 w 45"/>
                <a:gd name="T31" fmla="*/ 42 h 42"/>
                <a:gd name="T32" fmla="*/ 23 w 45"/>
                <a:gd name="T33" fmla="*/ 42 h 42"/>
                <a:gd name="T34" fmla="*/ 20 w 45"/>
                <a:gd name="T35" fmla="*/ 42 h 42"/>
                <a:gd name="T36" fmla="*/ 13 w 45"/>
                <a:gd name="T37" fmla="*/ 42 h 42"/>
                <a:gd name="T38" fmla="*/ 10 w 45"/>
                <a:gd name="T39" fmla="*/ 38 h 42"/>
                <a:gd name="T40" fmla="*/ 7 w 45"/>
                <a:gd name="T41" fmla="*/ 35 h 42"/>
                <a:gd name="T42" fmla="*/ 4 w 45"/>
                <a:gd name="T43" fmla="*/ 32 h 42"/>
                <a:gd name="T44" fmla="*/ 4 w 45"/>
                <a:gd name="T45" fmla="*/ 29 h 42"/>
                <a:gd name="T46" fmla="*/ 0 w 45"/>
                <a:gd name="T47" fmla="*/ 25 h 42"/>
                <a:gd name="T48" fmla="*/ 0 w 45"/>
                <a:gd name="T49" fmla="*/ 22 h 42"/>
                <a:gd name="T50" fmla="*/ 0 w 45"/>
                <a:gd name="T51" fmla="*/ 16 h 42"/>
                <a:gd name="T52" fmla="*/ 4 w 45"/>
                <a:gd name="T53" fmla="*/ 13 h 42"/>
                <a:gd name="T54" fmla="*/ 4 w 45"/>
                <a:gd name="T55" fmla="*/ 9 h 42"/>
                <a:gd name="T56" fmla="*/ 7 w 45"/>
                <a:gd name="T57" fmla="*/ 6 h 42"/>
                <a:gd name="T58" fmla="*/ 10 w 45"/>
                <a:gd name="T59" fmla="*/ 3 h 42"/>
                <a:gd name="T60" fmla="*/ 13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6" y="3"/>
                  </a:lnTo>
                  <a:lnTo>
                    <a:pt x="39" y="6"/>
                  </a:lnTo>
                  <a:lnTo>
                    <a:pt x="42" y="9"/>
                  </a:lnTo>
                  <a:lnTo>
                    <a:pt x="42" y="13"/>
                  </a:lnTo>
                  <a:lnTo>
                    <a:pt x="45" y="16"/>
                  </a:lnTo>
                  <a:lnTo>
                    <a:pt x="45" y="22"/>
                  </a:lnTo>
                  <a:lnTo>
                    <a:pt x="45" y="25"/>
                  </a:lnTo>
                  <a:lnTo>
                    <a:pt x="42" y="29"/>
                  </a:lnTo>
                  <a:lnTo>
                    <a:pt x="42" y="32"/>
                  </a:lnTo>
                  <a:lnTo>
                    <a:pt x="39" y="35"/>
                  </a:lnTo>
                  <a:lnTo>
                    <a:pt x="36" y="38"/>
                  </a:lnTo>
                  <a:lnTo>
                    <a:pt x="32" y="42"/>
                  </a:lnTo>
                  <a:lnTo>
                    <a:pt x="29" y="42"/>
                  </a:lnTo>
                  <a:lnTo>
                    <a:pt x="23" y="42"/>
                  </a:lnTo>
                  <a:lnTo>
                    <a:pt x="20" y="42"/>
                  </a:lnTo>
                  <a:lnTo>
                    <a:pt x="13" y="42"/>
                  </a:lnTo>
                  <a:lnTo>
                    <a:pt x="10" y="38"/>
                  </a:lnTo>
                  <a:lnTo>
                    <a:pt x="7" y="35"/>
                  </a:lnTo>
                  <a:lnTo>
                    <a:pt x="4" y="32"/>
                  </a:lnTo>
                  <a:lnTo>
                    <a:pt x="4" y="29"/>
                  </a:lnTo>
                  <a:lnTo>
                    <a:pt x="0" y="25"/>
                  </a:lnTo>
                  <a:lnTo>
                    <a:pt x="0" y="22"/>
                  </a:lnTo>
                  <a:lnTo>
                    <a:pt x="0" y="16"/>
                  </a:lnTo>
                  <a:lnTo>
                    <a:pt x="4" y="13"/>
                  </a:lnTo>
                  <a:lnTo>
                    <a:pt x="4" y="9"/>
                  </a:lnTo>
                  <a:lnTo>
                    <a:pt x="7" y="6"/>
                  </a:lnTo>
                  <a:lnTo>
                    <a:pt x="10" y="3"/>
                  </a:lnTo>
                  <a:lnTo>
                    <a:pt x="13" y="0"/>
                  </a:lnTo>
                  <a:lnTo>
                    <a:pt x="20" y="0"/>
                  </a:lnTo>
                  <a:lnTo>
                    <a:pt x="23" y="0"/>
                  </a:lnTo>
                  <a:close/>
                </a:path>
              </a:pathLst>
            </a:custGeom>
            <a:solidFill>
              <a:srgbClr val="FF0000"/>
            </a:solidFill>
            <a:ln w="9525">
              <a:noFill/>
              <a:round/>
              <a:headEnd/>
              <a:tailEnd/>
            </a:ln>
          </p:spPr>
          <p:txBody>
            <a:bodyPr/>
            <a:lstStyle/>
            <a:p>
              <a:endParaRPr lang="en-US"/>
            </a:p>
          </p:txBody>
        </p:sp>
        <p:sp>
          <p:nvSpPr>
            <p:cNvPr id="32297" name="Freeform 729"/>
            <p:cNvSpPr>
              <a:spLocks/>
            </p:cNvSpPr>
            <p:nvPr/>
          </p:nvSpPr>
          <p:spPr bwMode="auto">
            <a:xfrm>
              <a:off x="1259" y="2126"/>
              <a:ext cx="62" cy="59"/>
            </a:xfrm>
            <a:custGeom>
              <a:avLst/>
              <a:gdLst>
                <a:gd name="T0" fmla="*/ 23 w 45"/>
                <a:gd name="T1" fmla="*/ 0 h 42"/>
                <a:gd name="T2" fmla="*/ 29 w 45"/>
                <a:gd name="T3" fmla="*/ 0 h 42"/>
                <a:gd name="T4" fmla="*/ 32 w 45"/>
                <a:gd name="T5" fmla="*/ 0 h 42"/>
                <a:gd name="T6" fmla="*/ 36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5 h 42"/>
                <a:gd name="T20" fmla="*/ 42 w 45"/>
                <a:gd name="T21" fmla="*/ 29 h 42"/>
                <a:gd name="T22" fmla="*/ 42 w 45"/>
                <a:gd name="T23" fmla="*/ 32 h 42"/>
                <a:gd name="T24" fmla="*/ 39 w 45"/>
                <a:gd name="T25" fmla="*/ 35 h 42"/>
                <a:gd name="T26" fmla="*/ 36 w 45"/>
                <a:gd name="T27" fmla="*/ 38 h 42"/>
                <a:gd name="T28" fmla="*/ 32 w 45"/>
                <a:gd name="T29" fmla="*/ 42 h 42"/>
                <a:gd name="T30" fmla="*/ 29 w 45"/>
                <a:gd name="T31" fmla="*/ 42 h 42"/>
                <a:gd name="T32" fmla="*/ 23 w 45"/>
                <a:gd name="T33" fmla="*/ 42 h 42"/>
                <a:gd name="T34" fmla="*/ 20 w 45"/>
                <a:gd name="T35" fmla="*/ 42 h 42"/>
                <a:gd name="T36" fmla="*/ 13 w 45"/>
                <a:gd name="T37" fmla="*/ 42 h 42"/>
                <a:gd name="T38" fmla="*/ 10 w 45"/>
                <a:gd name="T39" fmla="*/ 38 h 42"/>
                <a:gd name="T40" fmla="*/ 7 w 45"/>
                <a:gd name="T41" fmla="*/ 35 h 42"/>
                <a:gd name="T42" fmla="*/ 4 w 45"/>
                <a:gd name="T43" fmla="*/ 32 h 42"/>
                <a:gd name="T44" fmla="*/ 4 w 45"/>
                <a:gd name="T45" fmla="*/ 29 h 42"/>
                <a:gd name="T46" fmla="*/ 0 w 45"/>
                <a:gd name="T47" fmla="*/ 25 h 42"/>
                <a:gd name="T48" fmla="*/ 0 w 45"/>
                <a:gd name="T49" fmla="*/ 22 h 42"/>
                <a:gd name="T50" fmla="*/ 0 w 45"/>
                <a:gd name="T51" fmla="*/ 16 h 42"/>
                <a:gd name="T52" fmla="*/ 4 w 45"/>
                <a:gd name="T53" fmla="*/ 13 h 42"/>
                <a:gd name="T54" fmla="*/ 4 w 45"/>
                <a:gd name="T55" fmla="*/ 9 h 42"/>
                <a:gd name="T56" fmla="*/ 7 w 45"/>
                <a:gd name="T57" fmla="*/ 6 h 42"/>
                <a:gd name="T58" fmla="*/ 10 w 45"/>
                <a:gd name="T59" fmla="*/ 3 h 42"/>
                <a:gd name="T60" fmla="*/ 13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6" y="3"/>
                  </a:lnTo>
                  <a:lnTo>
                    <a:pt x="39" y="6"/>
                  </a:lnTo>
                  <a:lnTo>
                    <a:pt x="42" y="9"/>
                  </a:lnTo>
                  <a:lnTo>
                    <a:pt x="42" y="13"/>
                  </a:lnTo>
                  <a:lnTo>
                    <a:pt x="45" y="16"/>
                  </a:lnTo>
                  <a:lnTo>
                    <a:pt x="45" y="22"/>
                  </a:lnTo>
                  <a:lnTo>
                    <a:pt x="45" y="25"/>
                  </a:lnTo>
                  <a:lnTo>
                    <a:pt x="42" y="29"/>
                  </a:lnTo>
                  <a:lnTo>
                    <a:pt x="42" y="32"/>
                  </a:lnTo>
                  <a:lnTo>
                    <a:pt x="39" y="35"/>
                  </a:lnTo>
                  <a:lnTo>
                    <a:pt x="36" y="38"/>
                  </a:lnTo>
                  <a:lnTo>
                    <a:pt x="32" y="42"/>
                  </a:lnTo>
                  <a:lnTo>
                    <a:pt x="29" y="42"/>
                  </a:lnTo>
                  <a:lnTo>
                    <a:pt x="23" y="42"/>
                  </a:lnTo>
                  <a:lnTo>
                    <a:pt x="20" y="42"/>
                  </a:lnTo>
                  <a:lnTo>
                    <a:pt x="13" y="42"/>
                  </a:lnTo>
                  <a:lnTo>
                    <a:pt x="10" y="38"/>
                  </a:lnTo>
                  <a:lnTo>
                    <a:pt x="7" y="35"/>
                  </a:lnTo>
                  <a:lnTo>
                    <a:pt x="4" y="32"/>
                  </a:lnTo>
                  <a:lnTo>
                    <a:pt x="4" y="29"/>
                  </a:lnTo>
                  <a:lnTo>
                    <a:pt x="0" y="25"/>
                  </a:lnTo>
                  <a:lnTo>
                    <a:pt x="0" y="22"/>
                  </a:lnTo>
                  <a:lnTo>
                    <a:pt x="0" y="16"/>
                  </a:lnTo>
                  <a:lnTo>
                    <a:pt x="4" y="13"/>
                  </a:lnTo>
                  <a:lnTo>
                    <a:pt x="4" y="9"/>
                  </a:lnTo>
                  <a:lnTo>
                    <a:pt x="7" y="6"/>
                  </a:lnTo>
                  <a:lnTo>
                    <a:pt x="10" y="3"/>
                  </a:lnTo>
                  <a:lnTo>
                    <a:pt x="13" y="0"/>
                  </a:lnTo>
                  <a:lnTo>
                    <a:pt x="20" y="0"/>
                  </a:lnTo>
                  <a:lnTo>
                    <a:pt x="23" y="0"/>
                  </a:lnTo>
                </a:path>
              </a:pathLst>
            </a:custGeom>
            <a:noFill/>
            <a:ln w="0">
              <a:solidFill>
                <a:srgbClr val="000000"/>
              </a:solidFill>
              <a:round/>
              <a:headEnd/>
              <a:tailEnd/>
            </a:ln>
          </p:spPr>
          <p:txBody>
            <a:bodyPr/>
            <a:lstStyle/>
            <a:p>
              <a:endParaRPr lang="en-US"/>
            </a:p>
          </p:txBody>
        </p:sp>
        <p:sp>
          <p:nvSpPr>
            <p:cNvPr id="32298" name="Freeform 730"/>
            <p:cNvSpPr>
              <a:spLocks/>
            </p:cNvSpPr>
            <p:nvPr/>
          </p:nvSpPr>
          <p:spPr bwMode="auto">
            <a:xfrm>
              <a:off x="1596" y="2494"/>
              <a:ext cx="61" cy="64"/>
            </a:xfrm>
            <a:custGeom>
              <a:avLst/>
              <a:gdLst>
                <a:gd name="T0" fmla="*/ 22 w 45"/>
                <a:gd name="T1" fmla="*/ 0 h 46"/>
                <a:gd name="T2" fmla="*/ 26 w 45"/>
                <a:gd name="T3" fmla="*/ 0 h 46"/>
                <a:gd name="T4" fmla="*/ 32 w 45"/>
                <a:gd name="T5" fmla="*/ 4 h 46"/>
                <a:gd name="T6" fmla="*/ 35 w 45"/>
                <a:gd name="T7" fmla="*/ 4 h 46"/>
                <a:gd name="T8" fmla="*/ 38 w 45"/>
                <a:gd name="T9" fmla="*/ 7 h 46"/>
                <a:gd name="T10" fmla="*/ 42 w 45"/>
                <a:gd name="T11" fmla="*/ 10 h 46"/>
                <a:gd name="T12" fmla="*/ 42 w 45"/>
                <a:gd name="T13" fmla="*/ 13 h 46"/>
                <a:gd name="T14" fmla="*/ 45 w 45"/>
                <a:gd name="T15" fmla="*/ 20 h 46"/>
                <a:gd name="T16" fmla="*/ 45 w 45"/>
                <a:gd name="T17" fmla="*/ 23 h 46"/>
                <a:gd name="T18" fmla="*/ 45 w 45"/>
                <a:gd name="T19" fmla="*/ 26 h 46"/>
                <a:gd name="T20" fmla="*/ 42 w 45"/>
                <a:gd name="T21" fmla="*/ 33 h 46"/>
                <a:gd name="T22" fmla="*/ 42 w 45"/>
                <a:gd name="T23" fmla="*/ 36 h 46"/>
                <a:gd name="T24" fmla="*/ 38 w 45"/>
                <a:gd name="T25" fmla="*/ 39 h 46"/>
                <a:gd name="T26" fmla="*/ 35 w 45"/>
                <a:gd name="T27" fmla="*/ 42 h 46"/>
                <a:gd name="T28" fmla="*/ 32 w 45"/>
                <a:gd name="T29" fmla="*/ 42 h 46"/>
                <a:gd name="T30" fmla="*/ 26 w 45"/>
                <a:gd name="T31" fmla="*/ 46 h 46"/>
                <a:gd name="T32" fmla="*/ 22 w 45"/>
                <a:gd name="T33" fmla="*/ 46 h 46"/>
                <a:gd name="T34" fmla="*/ 19 w 45"/>
                <a:gd name="T35" fmla="*/ 46 h 46"/>
                <a:gd name="T36" fmla="*/ 13 w 45"/>
                <a:gd name="T37" fmla="*/ 42 h 46"/>
                <a:gd name="T38" fmla="*/ 10 w 45"/>
                <a:gd name="T39" fmla="*/ 42 h 46"/>
                <a:gd name="T40" fmla="*/ 6 w 45"/>
                <a:gd name="T41" fmla="*/ 39 h 46"/>
                <a:gd name="T42" fmla="*/ 3 w 45"/>
                <a:gd name="T43" fmla="*/ 36 h 46"/>
                <a:gd name="T44" fmla="*/ 3 w 45"/>
                <a:gd name="T45" fmla="*/ 33 h 46"/>
                <a:gd name="T46" fmla="*/ 0 w 45"/>
                <a:gd name="T47" fmla="*/ 26 h 46"/>
                <a:gd name="T48" fmla="*/ 0 w 45"/>
                <a:gd name="T49" fmla="*/ 23 h 46"/>
                <a:gd name="T50" fmla="*/ 0 w 45"/>
                <a:gd name="T51" fmla="*/ 20 h 46"/>
                <a:gd name="T52" fmla="*/ 3 w 45"/>
                <a:gd name="T53" fmla="*/ 13 h 46"/>
                <a:gd name="T54" fmla="*/ 3 w 45"/>
                <a:gd name="T55" fmla="*/ 10 h 46"/>
                <a:gd name="T56" fmla="*/ 6 w 45"/>
                <a:gd name="T57" fmla="*/ 7 h 46"/>
                <a:gd name="T58" fmla="*/ 10 w 45"/>
                <a:gd name="T59" fmla="*/ 4 h 46"/>
                <a:gd name="T60" fmla="*/ 13 w 45"/>
                <a:gd name="T61" fmla="*/ 4 h 46"/>
                <a:gd name="T62" fmla="*/ 19 w 45"/>
                <a:gd name="T63" fmla="*/ 0 h 46"/>
                <a:gd name="T64" fmla="*/ 22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22" y="0"/>
                  </a:moveTo>
                  <a:lnTo>
                    <a:pt x="26" y="0"/>
                  </a:lnTo>
                  <a:lnTo>
                    <a:pt x="32" y="4"/>
                  </a:lnTo>
                  <a:lnTo>
                    <a:pt x="35" y="4"/>
                  </a:lnTo>
                  <a:lnTo>
                    <a:pt x="38" y="7"/>
                  </a:lnTo>
                  <a:lnTo>
                    <a:pt x="42" y="10"/>
                  </a:lnTo>
                  <a:lnTo>
                    <a:pt x="42" y="13"/>
                  </a:lnTo>
                  <a:lnTo>
                    <a:pt x="45" y="20"/>
                  </a:lnTo>
                  <a:lnTo>
                    <a:pt x="45" y="23"/>
                  </a:lnTo>
                  <a:lnTo>
                    <a:pt x="45" y="26"/>
                  </a:lnTo>
                  <a:lnTo>
                    <a:pt x="42" y="33"/>
                  </a:lnTo>
                  <a:lnTo>
                    <a:pt x="42" y="36"/>
                  </a:lnTo>
                  <a:lnTo>
                    <a:pt x="38" y="39"/>
                  </a:lnTo>
                  <a:lnTo>
                    <a:pt x="35" y="42"/>
                  </a:lnTo>
                  <a:lnTo>
                    <a:pt x="32" y="42"/>
                  </a:lnTo>
                  <a:lnTo>
                    <a:pt x="26" y="46"/>
                  </a:lnTo>
                  <a:lnTo>
                    <a:pt x="22" y="46"/>
                  </a:lnTo>
                  <a:lnTo>
                    <a:pt x="19" y="46"/>
                  </a:lnTo>
                  <a:lnTo>
                    <a:pt x="13" y="42"/>
                  </a:lnTo>
                  <a:lnTo>
                    <a:pt x="10" y="42"/>
                  </a:lnTo>
                  <a:lnTo>
                    <a:pt x="6" y="39"/>
                  </a:lnTo>
                  <a:lnTo>
                    <a:pt x="3" y="36"/>
                  </a:lnTo>
                  <a:lnTo>
                    <a:pt x="3" y="33"/>
                  </a:lnTo>
                  <a:lnTo>
                    <a:pt x="0" y="26"/>
                  </a:lnTo>
                  <a:lnTo>
                    <a:pt x="0" y="23"/>
                  </a:lnTo>
                  <a:lnTo>
                    <a:pt x="0" y="20"/>
                  </a:lnTo>
                  <a:lnTo>
                    <a:pt x="3" y="13"/>
                  </a:lnTo>
                  <a:lnTo>
                    <a:pt x="3" y="10"/>
                  </a:lnTo>
                  <a:lnTo>
                    <a:pt x="6" y="7"/>
                  </a:lnTo>
                  <a:lnTo>
                    <a:pt x="10" y="4"/>
                  </a:lnTo>
                  <a:lnTo>
                    <a:pt x="13" y="4"/>
                  </a:lnTo>
                  <a:lnTo>
                    <a:pt x="19" y="0"/>
                  </a:lnTo>
                  <a:lnTo>
                    <a:pt x="22" y="0"/>
                  </a:lnTo>
                  <a:close/>
                </a:path>
              </a:pathLst>
            </a:custGeom>
            <a:solidFill>
              <a:srgbClr val="FF0000"/>
            </a:solidFill>
            <a:ln w="9525">
              <a:noFill/>
              <a:round/>
              <a:headEnd/>
              <a:tailEnd/>
            </a:ln>
          </p:spPr>
          <p:txBody>
            <a:bodyPr/>
            <a:lstStyle/>
            <a:p>
              <a:endParaRPr lang="en-US"/>
            </a:p>
          </p:txBody>
        </p:sp>
        <p:sp>
          <p:nvSpPr>
            <p:cNvPr id="32299" name="Freeform 731"/>
            <p:cNvSpPr>
              <a:spLocks/>
            </p:cNvSpPr>
            <p:nvPr/>
          </p:nvSpPr>
          <p:spPr bwMode="auto">
            <a:xfrm>
              <a:off x="1596" y="2494"/>
              <a:ext cx="61" cy="64"/>
            </a:xfrm>
            <a:custGeom>
              <a:avLst/>
              <a:gdLst>
                <a:gd name="T0" fmla="*/ 22 w 45"/>
                <a:gd name="T1" fmla="*/ 0 h 46"/>
                <a:gd name="T2" fmla="*/ 26 w 45"/>
                <a:gd name="T3" fmla="*/ 0 h 46"/>
                <a:gd name="T4" fmla="*/ 32 w 45"/>
                <a:gd name="T5" fmla="*/ 4 h 46"/>
                <a:gd name="T6" fmla="*/ 35 w 45"/>
                <a:gd name="T7" fmla="*/ 4 h 46"/>
                <a:gd name="T8" fmla="*/ 38 w 45"/>
                <a:gd name="T9" fmla="*/ 7 h 46"/>
                <a:gd name="T10" fmla="*/ 42 w 45"/>
                <a:gd name="T11" fmla="*/ 10 h 46"/>
                <a:gd name="T12" fmla="*/ 42 w 45"/>
                <a:gd name="T13" fmla="*/ 13 h 46"/>
                <a:gd name="T14" fmla="*/ 45 w 45"/>
                <a:gd name="T15" fmla="*/ 20 h 46"/>
                <a:gd name="T16" fmla="*/ 45 w 45"/>
                <a:gd name="T17" fmla="*/ 23 h 46"/>
                <a:gd name="T18" fmla="*/ 45 w 45"/>
                <a:gd name="T19" fmla="*/ 26 h 46"/>
                <a:gd name="T20" fmla="*/ 42 w 45"/>
                <a:gd name="T21" fmla="*/ 33 h 46"/>
                <a:gd name="T22" fmla="*/ 42 w 45"/>
                <a:gd name="T23" fmla="*/ 36 h 46"/>
                <a:gd name="T24" fmla="*/ 38 w 45"/>
                <a:gd name="T25" fmla="*/ 39 h 46"/>
                <a:gd name="T26" fmla="*/ 35 w 45"/>
                <a:gd name="T27" fmla="*/ 42 h 46"/>
                <a:gd name="T28" fmla="*/ 32 w 45"/>
                <a:gd name="T29" fmla="*/ 42 h 46"/>
                <a:gd name="T30" fmla="*/ 26 w 45"/>
                <a:gd name="T31" fmla="*/ 46 h 46"/>
                <a:gd name="T32" fmla="*/ 22 w 45"/>
                <a:gd name="T33" fmla="*/ 46 h 46"/>
                <a:gd name="T34" fmla="*/ 19 w 45"/>
                <a:gd name="T35" fmla="*/ 46 h 46"/>
                <a:gd name="T36" fmla="*/ 13 w 45"/>
                <a:gd name="T37" fmla="*/ 42 h 46"/>
                <a:gd name="T38" fmla="*/ 10 w 45"/>
                <a:gd name="T39" fmla="*/ 42 h 46"/>
                <a:gd name="T40" fmla="*/ 6 w 45"/>
                <a:gd name="T41" fmla="*/ 39 h 46"/>
                <a:gd name="T42" fmla="*/ 3 w 45"/>
                <a:gd name="T43" fmla="*/ 36 h 46"/>
                <a:gd name="T44" fmla="*/ 3 w 45"/>
                <a:gd name="T45" fmla="*/ 33 h 46"/>
                <a:gd name="T46" fmla="*/ 0 w 45"/>
                <a:gd name="T47" fmla="*/ 26 h 46"/>
                <a:gd name="T48" fmla="*/ 0 w 45"/>
                <a:gd name="T49" fmla="*/ 23 h 46"/>
                <a:gd name="T50" fmla="*/ 0 w 45"/>
                <a:gd name="T51" fmla="*/ 20 h 46"/>
                <a:gd name="T52" fmla="*/ 3 w 45"/>
                <a:gd name="T53" fmla="*/ 13 h 46"/>
                <a:gd name="T54" fmla="*/ 3 w 45"/>
                <a:gd name="T55" fmla="*/ 10 h 46"/>
                <a:gd name="T56" fmla="*/ 6 w 45"/>
                <a:gd name="T57" fmla="*/ 7 h 46"/>
                <a:gd name="T58" fmla="*/ 10 w 45"/>
                <a:gd name="T59" fmla="*/ 4 h 46"/>
                <a:gd name="T60" fmla="*/ 13 w 45"/>
                <a:gd name="T61" fmla="*/ 4 h 46"/>
                <a:gd name="T62" fmla="*/ 19 w 45"/>
                <a:gd name="T63" fmla="*/ 0 h 46"/>
                <a:gd name="T64" fmla="*/ 22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22" y="0"/>
                  </a:moveTo>
                  <a:lnTo>
                    <a:pt x="26" y="0"/>
                  </a:lnTo>
                  <a:lnTo>
                    <a:pt x="32" y="4"/>
                  </a:lnTo>
                  <a:lnTo>
                    <a:pt x="35" y="4"/>
                  </a:lnTo>
                  <a:lnTo>
                    <a:pt x="38" y="7"/>
                  </a:lnTo>
                  <a:lnTo>
                    <a:pt x="42" y="10"/>
                  </a:lnTo>
                  <a:lnTo>
                    <a:pt x="42" y="13"/>
                  </a:lnTo>
                  <a:lnTo>
                    <a:pt x="45" y="20"/>
                  </a:lnTo>
                  <a:lnTo>
                    <a:pt x="45" y="23"/>
                  </a:lnTo>
                  <a:lnTo>
                    <a:pt x="45" y="26"/>
                  </a:lnTo>
                  <a:lnTo>
                    <a:pt x="42" y="33"/>
                  </a:lnTo>
                  <a:lnTo>
                    <a:pt x="42" y="36"/>
                  </a:lnTo>
                  <a:lnTo>
                    <a:pt x="38" y="39"/>
                  </a:lnTo>
                  <a:lnTo>
                    <a:pt x="35" y="42"/>
                  </a:lnTo>
                  <a:lnTo>
                    <a:pt x="32" y="42"/>
                  </a:lnTo>
                  <a:lnTo>
                    <a:pt x="26" y="46"/>
                  </a:lnTo>
                  <a:lnTo>
                    <a:pt x="22" y="46"/>
                  </a:lnTo>
                  <a:lnTo>
                    <a:pt x="19" y="46"/>
                  </a:lnTo>
                  <a:lnTo>
                    <a:pt x="13" y="42"/>
                  </a:lnTo>
                  <a:lnTo>
                    <a:pt x="10" y="42"/>
                  </a:lnTo>
                  <a:lnTo>
                    <a:pt x="6" y="39"/>
                  </a:lnTo>
                  <a:lnTo>
                    <a:pt x="3" y="36"/>
                  </a:lnTo>
                  <a:lnTo>
                    <a:pt x="3" y="33"/>
                  </a:lnTo>
                  <a:lnTo>
                    <a:pt x="0" y="26"/>
                  </a:lnTo>
                  <a:lnTo>
                    <a:pt x="0" y="23"/>
                  </a:lnTo>
                  <a:lnTo>
                    <a:pt x="0" y="20"/>
                  </a:lnTo>
                  <a:lnTo>
                    <a:pt x="3" y="13"/>
                  </a:lnTo>
                  <a:lnTo>
                    <a:pt x="3" y="10"/>
                  </a:lnTo>
                  <a:lnTo>
                    <a:pt x="6" y="7"/>
                  </a:lnTo>
                  <a:lnTo>
                    <a:pt x="10" y="4"/>
                  </a:lnTo>
                  <a:lnTo>
                    <a:pt x="13" y="4"/>
                  </a:lnTo>
                  <a:lnTo>
                    <a:pt x="19" y="0"/>
                  </a:lnTo>
                  <a:lnTo>
                    <a:pt x="22" y="0"/>
                  </a:lnTo>
                </a:path>
              </a:pathLst>
            </a:custGeom>
            <a:noFill/>
            <a:ln w="0">
              <a:solidFill>
                <a:srgbClr val="000000"/>
              </a:solidFill>
              <a:round/>
              <a:headEnd/>
              <a:tailEnd/>
            </a:ln>
          </p:spPr>
          <p:txBody>
            <a:bodyPr/>
            <a:lstStyle/>
            <a:p>
              <a:endParaRPr lang="en-US"/>
            </a:p>
          </p:txBody>
        </p:sp>
        <p:sp>
          <p:nvSpPr>
            <p:cNvPr id="32300" name="Freeform 732"/>
            <p:cNvSpPr>
              <a:spLocks/>
            </p:cNvSpPr>
            <p:nvPr/>
          </p:nvSpPr>
          <p:spPr bwMode="auto">
            <a:xfrm>
              <a:off x="1631" y="2563"/>
              <a:ext cx="57" cy="63"/>
            </a:xfrm>
            <a:custGeom>
              <a:avLst/>
              <a:gdLst>
                <a:gd name="T0" fmla="*/ 19 w 41"/>
                <a:gd name="T1" fmla="*/ 0 h 45"/>
                <a:gd name="T2" fmla="*/ 25 w 41"/>
                <a:gd name="T3" fmla="*/ 0 h 45"/>
                <a:gd name="T4" fmla="*/ 29 w 41"/>
                <a:gd name="T5" fmla="*/ 3 h 45"/>
                <a:gd name="T6" fmla="*/ 32 w 41"/>
                <a:gd name="T7" fmla="*/ 3 h 45"/>
                <a:gd name="T8" fmla="*/ 35 w 41"/>
                <a:gd name="T9" fmla="*/ 6 h 45"/>
                <a:gd name="T10" fmla="*/ 38 w 41"/>
                <a:gd name="T11" fmla="*/ 9 h 45"/>
                <a:gd name="T12" fmla="*/ 41 w 41"/>
                <a:gd name="T13" fmla="*/ 16 h 45"/>
                <a:gd name="T14" fmla="*/ 41 w 41"/>
                <a:gd name="T15" fmla="*/ 19 h 45"/>
                <a:gd name="T16" fmla="*/ 41 w 41"/>
                <a:gd name="T17" fmla="*/ 22 h 45"/>
                <a:gd name="T18" fmla="*/ 41 w 41"/>
                <a:gd name="T19" fmla="*/ 29 h 45"/>
                <a:gd name="T20" fmla="*/ 41 w 41"/>
                <a:gd name="T21" fmla="*/ 32 h 45"/>
                <a:gd name="T22" fmla="*/ 38 w 41"/>
                <a:gd name="T23" fmla="*/ 35 h 45"/>
                <a:gd name="T24" fmla="*/ 35 w 41"/>
                <a:gd name="T25" fmla="*/ 38 h 45"/>
                <a:gd name="T26" fmla="*/ 32 w 41"/>
                <a:gd name="T27" fmla="*/ 42 h 45"/>
                <a:gd name="T28" fmla="*/ 29 w 41"/>
                <a:gd name="T29" fmla="*/ 42 h 45"/>
                <a:gd name="T30" fmla="*/ 25 w 41"/>
                <a:gd name="T31" fmla="*/ 45 h 45"/>
                <a:gd name="T32" fmla="*/ 19 w 41"/>
                <a:gd name="T33" fmla="*/ 45 h 45"/>
                <a:gd name="T34" fmla="*/ 16 w 41"/>
                <a:gd name="T35" fmla="*/ 45 h 45"/>
                <a:gd name="T36" fmla="*/ 12 w 41"/>
                <a:gd name="T37" fmla="*/ 42 h 45"/>
                <a:gd name="T38" fmla="*/ 9 w 41"/>
                <a:gd name="T39" fmla="*/ 42 h 45"/>
                <a:gd name="T40" fmla="*/ 6 w 41"/>
                <a:gd name="T41" fmla="*/ 38 h 45"/>
                <a:gd name="T42" fmla="*/ 3 w 41"/>
                <a:gd name="T43" fmla="*/ 35 h 45"/>
                <a:gd name="T44" fmla="*/ 0 w 41"/>
                <a:gd name="T45" fmla="*/ 32 h 45"/>
                <a:gd name="T46" fmla="*/ 0 w 41"/>
                <a:gd name="T47" fmla="*/ 29 h 45"/>
                <a:gd name="T48" fmla="*/ 0 w 41"/>
                <a:gd name="T49" fmla="*/ 22 h 45"/>
                <a:gd name="T50" fmla="*/ 0 w 41"/>
                <a:gd name="T51" fmla="*/ 19 h 45"/>
                <a:gd name="T52" fmla="*/ 0 w 41"/>
                <a:gd name="T53" fmla="*/ 16 h 45"/>
                <a:gd name="T54" fmla="*/ 3 w 41"/>
                <a:gd name="T55" fmla="*/ 9 h 45"/>
                <a:gd name="T56" fmla="*/ 6 w 41"/>
                <a:gd name="T57" fmla="*/ 6 h 45"/>
                <a:gd name="T58" fmla="*/ 9 w 41"/>
                <a:gd name="T59" fmla="*/ 3 h 45"/>
                <a:gd name="T60" fmla="*/ 12 w 41"/>
                <a:gd name="T61" fmla="*/ 3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3"/>
                  </a:lnTo>
                  <a:lnTo>
                    <a:pt x="32" y="3"/>
                  </a:lnTo>
                  <a:lnTo>
                    <a:pt x="35" y="6"/>
                  </a:lnTo>
                  <a:lnTo>
                    <a:pt x="38" y="9"/>
                  </a:lnTo>
                  <a:lnTo>
                    <a:pt x="41" y="16"/>
                  </a:lnTo>
                  <a:lnTo>
                    <a:pt x="41" y="19"/>
                  </a:lnTo>
                  <a:lnTo>
                    <a:pt x="41" y="22"/>
                  </a:lnTo>
                  <a:lnTo>
                    <a:pt x="41" y="29"/>
                  </a:lnTo>
                  <a:lnTo>
                    <a:pt x="41" y="32"/>
                  </a:lnTo>
                  <a:lnTo>
                    <a:pt x="38" y="35"/>
                  </a:lnTo>
                  <a:lnTo>
                    <a:pt x="35" y="38"/>
                  </a:lnTo>
                  <a:lnTo>
                    <a:pt x="32" y="42"/>
                  </a:lnTo>
                  <a:lnTo>
                    <a:pt x="29" y="42"/>
                  </a:lnTo>
                  <a:lnTo>
                    <a:pt x="25" y="45"/>
                  </a:lnTo>
                  <a:lnTo>
                    <a:pt x="19" y="45"/>
                  </a:lnTo>
                  <a:lnTo>
                    <a:pt x="16" y="45"/>
                  </a:lnTo>
                  <a:lnTo>
                    <a:pt x="12" y="42"/>
                  </a:lnTo>
                  <a:lnTo>
                    <a:pt x="9" y="42"/>
                  </a:lnTo>
                  <a:lnTo>
                    <a:pt x="6" y="38"/>
                  </a:lnTo>
                  <a:lnTo>
                    <a:pt x="3" y="35"/>
                  </a:lnTo>
                  <a:lnTo>
                    <a:pt x="0" y="32"/>
                  </a:lnTo>
                  <a:lnTo>
                    <a:pt x="0" y="29"/>
                  </a:lnTo>
                  <a:lnTo>
                    <a:pt x="0" y="22"/>
                  </a:lnTo>
                  <a:lnTo>
                    <a:pt x="0" y="19"/>
                  </a:lnTo>
                  <a:lnTo>
                    <a:pt x="0" y="16"/>
                  </a:lnTo>
                  <a:lnTo>
                    <a:pt x="3" y="9"/>
                  </a:lnTo>
                  <a:lnTo>
                    <a:pt x="6" y="6"/>
                  </a:lnTo>
                  <a:lnTo>
                    <a:pt x="9" y="3"/>
                  </a:lnTo>
                  <a:lnTo>
                    <a:pt x="12" y="3"/>
                  </a:lnTo>
                  <a:lnTo>
                    <a:pt x="16" y="0"/>
                  </a:lnTo>
                  <a:lnTo>
                    <a:pt x="19" y="0"/>
                  </a:lnTo>
                  <a:close/>
                </a:path>
              </a:pathLst>
            </a:custGeom>
            <a:solidFill>
              <a:srgbClr val="FFFF00"/>
            </a:solidFill>
            <a:ln w="12700">
              <a:solidFill>
                <a:srgbClr val="000000"/>
              </a:solidFill>
              <a:round/>
              <a:headEnd/>
              <a:tailEnd/>
            </a:ln>
          </p:spPr>
          <p:txBody>
            <a:bodyPr/>
            <a:lstStyle/>
            <a:p>
              <a:endParaRPr lang="en-US"/>
            </a:p>
          </p:txBody>
        </p:sp>
        <p:sp>
          <p:nvSpPr>
            <p:cNvPr id="32301" name="Freeform 733"/>
            <p:cNvSpPr>
              <a:spLocks/>
            </p:cNvSpPr>
            <p:nvPr/>
          </p:nvSpPr>
          <p:spPr bwMode="auto">
            <a:xfrm>
              <a:off x="1631" y="2563"/>
              <a:ext cx="57" cy="63"/>
            </a:xfrm>
            <a:custGeom>
              <a:avLst/>
              <a:gdLst>
                <a:gd name="T0" fmla="*/ 19 w 41"/>
                <a:gd name="T1" fmla="*/ 0 h 45"/>
                <a:gd name="T2" fmla="*/ 25 w 41"/>
                <a:gd name="T3" fmla="*/ 0 h 45"/>
                <a:gd name="T4" fmla="*/ 29 w 41"/>
                <a:gd name="T5" fmla="*/ 3 h 45"/>
                <a:gd name="T6" fmla="*/ 32 w 41"/>
                <a:gd name="T7" fmla="*/ 3 h 45"/>
                <a:gd name="T8" fmla="*/ 35 w 41"/>
                <a:gd name="T9" fmla="*/ 6 h 45"/>
                <a:gd name="T10" fmla="*/ 38 w 41"/>
                <a:gd name="T11" fmla="*/ 9 h 45"/>
                <a:gd name="T12" fmla="*/ 41 w 41"/>
                <a:gd name="T13" fmla="*/ 16 h 45"/>
                <a:gd name="T14" fmla="*/ 41 w 41"/>
                <a:gd name="T15" fmla="*/ 19 h 45"/>
                <a:gd name="T16" fmla="*/ 41 w 41"/>
                <a:gd name="T17" fmla="*/ 22 h 45"/>
                <a:gd name="T18" fmla="*/ 41 w 41"/>
                <a:gd name="T19" fmla="*/ 29 h 45"/>
                <a:gd name="T20" fmla="*/ 41 w 41"/>
                <a:gd name="T21" fmla="*/ 32 h 45"/>
                <a:gd name="T22" fmla="*/ 38 w 41"/>
                <a:gd name="T23" fmla="*/ 35 h 45"/>
                <a:gd name="T24" fmla="*/ 35 w 41"/>
                <a:gd name="T25" fmla="*/ 38 h 45"/>
                <a:gd name="T26" fmla="*/ 32 w 41"/>
                <a:gd name="T27" fmla="*/ 42 h 45"/>
                <a:gd name="T28" fmla="*/ 29 w 41"/>
                <a:gd name="T29" fmla="*/ 42 h 45"/>
                <a:gd name="T30" fmla="*/ 25 w 41"/>
                <a:gd name="T31" fmla="*/ 45 h 45"/>
                <a:gd name="T32" fmla="*/ 19 w 41"/>
                <a:gd name="T33" fmla="*/ 45 h 45"/>
                <a:gd name="T34" fmla="*/ 16 w 41"/>
                <a:gd name="T35" fmla="*/ 45 h 45"/>
                <a:gd name="T36" fmla="*/ 12 w 41"/>
                <a:gd name="T37" fmla="*/ 42 h 45"/>
                <a:gd name="T38" fmla="*/ 9 w 41"/>
                <a:gd name="T39" fmla="*/ 42 h 45"/>
                <a:gd name="T40" fmla="*/ 6 w 41"/>
                <a:gd name="T41" fmla="*/ 38 h 45"/>
                <a:gd name="T42" fmla="*/ 3 w 41"/>
                <a:gd name="T43" fmla="*/ 35 h 45"/>
                <a:gd name="T44" fmla="*/ 0 w 41"/>
                <a:gd name="T45" fmla="*/ 32 h 45"/>
                <a:gd name="T46" fmla="*/ 0 w 41"/>
                <a:gd name="T47" fmla="*/ 29 h 45"/>
                <a:gd name="T48" fmla="*/ 0 w 41"/>
                <a:gd name="T49" fmla="*/ 22 h 45"/>
                <a:gd name="T50" fmla="*/ 0 w 41"/>
                <a:gd name="T51" fmla="*/ 19 h 45"/>
                <a:gd name="T52" fmla="*/ 0 w 41"/>
                <a:gd name="T53" fmla="*/ 16 h 45"/>
                <a:gd name="T54" fmla="*/ 3 w 41"/>
                <a:gd name="T55" fmla="*/ 9 h 45"/>
                <a:gd name="T56" fmla="*/ 6 w 41"/>
                <a:gd name="T57" fmla="*/ 6 h 45"/>
                <a:gd name="T58" fmla="*/ 9 w 41"/>
                <a:gd name="T59" fmla="*/ 3 h 45"/>
                <a:gd name="T60" fmla="*/ 12 w 41"/>
                <a:gd name="T61" fmla="*/ 3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3"/>
                  </a:lnTo>
                  <a:lnTo>
                    <a:pt x="32" y="3"/>
                  </a:lnTo>
                  <a:lnTo>
                    <a:pt x="35" y="6"/>
                  </a:lnTo>
                  <a:lnTo>
                    <a:pt x="38" y="9"/>
                  </a:lnTo>
                  <a:lnTo>
                    <a:pt x="41" y="16"/>
                  </a:lnTo>
                  <a:lnTo>
                    <a:pt x="41" y="19"/>
                  </a:lnTo>
                  <a:lnTo>
                    <a:pt x="41" y="22"/>
                  </a:lnTo>
                  <a:lnTo>
                    <a:pt x="41" y="29"/>
                  </a:lnTo>
                  <a:lnTo>
                    <a:pt x="41" y="32"/>
                  </a:lnTo>
                  <a:lnTo>
                    <a:pt x="38" y="35"/>
                  </a:lnTo>
                  <a:lnTo>
                    <a:pt x="35" y="38"/>
                  </a:lnTo>
                  <a:lnTo>
                    <a:pt x="32" y="42"/>
                  </a:lnTo>
                  <a:lnTo>
                    <a:pt x="29" y="42"/>
                  </a:lnTo>
                  <a:lnTo>
                    <a:pt x="25" y="45"/>
                  </a:lnTo>
                  <a:lnTo>
                    <a:pt x="19" y="45"/>
                  </a:lnTo>
                  <a:lnTo>
                    <a:pt x="16" y="45"/>
                  </a:lnTo>
                  <a:lnTo>
                    <a:pt x="12" y="42"/>
                  </a:lnTo>
                  <a:lnTo>
                    <a:pt x="9" y="42"/>
                  </a:lnTo>
                  <a:lnTo>
                    <a:pt x="6" y="38"/>
                  </a:lnTo>
                  <a:lnTo>
                    <a:pt x="3" y="35"/>
                  </a:lnTo>
                  <a:lnTo>
                    <a:pt x="0" y="32"/>
                  </a:lnTo>
                  <a:lnTo>
                    <a:pt x="0" y="29"/>
                  </a:lnTo>
                  <a:lnTo>
                    <a:pt x="0" y="22"/>
                  </a:lnTo>
                  <a:lnTo>
                    <a:pt x="0" y="19"/>
                  </a:lnTo>
                  <a:lnTo>
                    <a:pt x="0" y="16"/>
                  </a:lnTo>
                  <a:lnTo>
                    <a:pt x="3" y="9"/>
                  </a:lnTo>
                  <a:lnTo>
                    <a:pt x="6" y="6"/>
                  </a:lnTo>
                  <a:lnTo>
                    <a:pt x="9" y="3"/>
                  </a:lnTo>
                  <a:lnTo>
                    <a:pt x="12" y="3"/>
                  </a:lnTo>
                  <a:lnTo>
                    <a:pt x="16" y="0"/>
                  </a:lnTo>
                  <a:lnTo>
                    <a:pt x="19" y="0"/>
                  </a:lnTo>
                </a:path>
              </a:pathLst>
            </a:custGeom>
            <a:noFill/>
            <a:ln w="0">
              <a:solidFill>
                <a:srgbClr val="000000"/>
              </a:solidFill>
              <a:round/>
              <a:headEnd/>
              <a:tailEnd/>
            </a:ln>
          </p:spPr>
          <p:txBody>
            <a:bodyPr/>
            <a:lstStyle/>
            <a:p>
              <a:endParaRPr lang="en-US"/>
            </a:p>
          </p:txBody>
        </p:sp>
        <p:sp>
          <p:nvSpPr>
            <p:cNvPr id="32302" name="Freeform 734"/>
            <p:cNvSpPr>
              <a:spLocks/>
            </p:cNvSpPr>
            <p:nvPr/>
          </p:nvSpPr>
          <p:spPr bwMode="auto">
            <a:xfrm>
              <a:off x="1715" y="2936"/>
              <a:ext cx="62" cy="63"/>
            </a:xfrm>
            <a:custGeom>
              <a:avLst/>
              <a:gdLst>
                <a:gd name="T0" fmla="*/ 22 w 45"/>
                <a:gd name="T1" fmla="*/ 0 h 45"/>
                <a:gd name="T2" fmla="*/ 29 w 45"/>
                <a:gd name="T3" fmla="*/ 3 h 45"/>
                <a:gd name="T4" fmla="*/ 32 w 45"/>
                <a:gd name="T5" fmla="*/ 3 h 45"/>
                <a:gd name="T6" fmla="*/ 35 w 45"/>
                <a:gd name="T7" fmla="*/ 6 h 45"/>
                <a:gd name="T8" fmla="*/ 38 w 45"/>
                <a:gd name="T9" fmla="*/ 6 h 45"/>
                <a:gd name="T10" fmla="*/ 42 w 45"/>
                <a:gd name="T11" fmla="*/ 9 h 45"/>
                <a:gd name="T12" fmla="*/ 45 w 45"/>
                <a:gd name="T13" fmla="*/ 16 h 45"/>
                <a:gd name="T14" fmla="*/ 45 w 45"/>
                <a:gd name="T15" fmla="*/ 19 h 45"/>
                <a:gd name="T16" fmla="*/ 45 w 45"/>
                <a:gd name="T17" fmla="*/ 22 h 45"/>
                <a:gd name="T18" fmla="*/ 45 w 45"/>
                <a:gd name="T19" fmla="*/ 29 h 45"/>
                <a:gd name="T20" fmla="*/ 45 w 45"/>
                <a:gd name="T21" fmla="*/ 32 h 45"/>
                <a:gd name="T22" fmla="*/ 42 w 45"/>
                <a:gd name="T23" fmla="*/ 35 h 45"/>
                <a:gd name="T24" fmla="*/ 38 w 45"/>
                <a:gd name="T25" fmla="*/ 38 h 45"/>
                <a:gd name="T26" fmla="*/ 35 w 45"/>
                <a:gd name="T27" fmla="*/ 42 h 45"/>
                <a:gd name="T28" fmla="*/ 32 w 45"/>
                <a:gd name="T29" fmla="*/ 45 h 45"/>
                <a:gd name="T30" fmla="*/ 29 w 45"/>
                <a:gd name="T31" fmla="*/ 45 h 45"/>
                <a:gd name="T32" fmla="*/ 22 w 45"/>
                <a:gd name="T33" fmla="*/ 45 h 45"/>
                <a:gd name="T34" fmla="*/ 19 w 45"/>
                <a:gd name="T35" fmla="*/ 45 h 45"/>
                <a:gd name="T36" fmla="*/ 16 w 45"/>
                <a:gd name="T37" fmla="*/ 45 h 45"/>
                <a:gd name="T38" fmla="*/ 9 w 45"/>
                <a:gd name="T39" fmla="*/ 42 h 45"/>
                <a:gd name="T40" fmla="*/ 6 w 45"/>
                <a:gd name="T41" fmla="*/ 38 h 45"/>
                <a:gd name="T42" fmla="*/ 6 w 45"/>
                <a:gd name="T43" fmla="*/ 35 h 45"/>
                <a:gd name="T44" fmla="*/ 3 w 45"/>
                <a:gd name="T45" fmla="*/ 32 h 45"/>
                <a:gd name="T46" fmla="*/ 3 w 45"/>
                <a:gd name="T47" fmla="*/ 29 h 45"/>
                <a:gd name="T48" fmla="*/ 0 w 45"/>
                <a:gd name="T49" fmla="*/ 22 h 45"/>
                <a:gd name="T50" fmla="*/ 3 w 45"/>
                <a:gd name="T51" fmla="*/ 19 h 45"/>
                <a:gd name="T52" fmla="*/ 3 w 45"/>
                <a:gd name="T53" fmla="*/ 16 h 45"/>
                <a:gd name="T54" fmla="*/ 6 w 45"/>
                <a:gd name="T55" fmla="*/ 9 h 45"/>
                <a:gd name="T56" fmla="*/ 6 w 45"/>
                <a:gd name="T57" fmla="*/ 6 h 45"/>
                <a:gd name="T58" fmla="*/ 9 w 45"/>
                <a:gd name="T59" fmla="*/ 6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6"/>
                  </a:lnTo>
                  <a:lnTo>
                    <a:pt x="38" y="6"/>
                  </a:lnTo>
                  <a:lnTo>
                    <a:pt x="42" y="9"/>
                  </a:lnTo>
                  <a:lnTo>
                    <a:pt x="45" y="16"/>
                  </a:lnTo>
                  <a:lnTo>
                    <a:pt x="45" y="19"/>
                  </a:lnTo>
                  <a:lnTo>
                    <a:pt x="45" y="22"/>
                  </a:lnTo>
                  <a:lnTo>
                    <a:pt x="45" y="29"/>
                  </a:lnTo>
                  <a:lnTo>
                    <a:pt x="45" y="32"/>
                  </a:lnTo>
                  <a:lnTo>
                    <a:pt x="42" y="35"/>
                  </a:lnTo>
                  <a:lnTo>
                    <a:pt x="38" y="38"/>
                  </a:lnTo>
                  <a:lnTo>
                    <a:pt x="35" y="42"/>
                  </a:lnTo>
                  <a:lnTo>
                    <a:pt x="32" y="45"/>
                  </a:lnTo>
                  <a:lnTo>
                    <a:pt x="29" y="45"/>
                  </a:lnTo>
                  <a:lnTo>
                    <a:pt x="22" y="45"/>
                  </a:lnTo>
                  <a:lnTo>
                    <a:pt x="19" y="45"/>
                  </a:lnTo>
                  <a:lnTo>
                    <a:pt x="16" y="45"/>
                  </a:lnTo>
                  <a:lnTo>
                    <a:pt x="9" y="42"/>
                  </a:lnTo>
                  <a:lnTo>
                    <a:pt x="6" y="38"/>
                  </a:lnTo>
                  <a:lnTo>
                    <a:pt x="6" y="35"/>
                  </a:lnTo>
                  <a:lnTo>
                    <a:pt x="3" y="32"/>
                  </a:lnTo>
                  <a:lnTo>
                    <a:pt x="3" y="29"/>
                  </a:lnTo>
                  <a:lnTo>
                    <a:pt x="0" y="22"/>
                  </a:lnTo>
                  <a:lnTo>
                    <a:pt x="3" y="19"/>
                  </a:lnTo>
                  <a:lnTo>
                    <a:pt x="3" y="16"/>
                  </a:lnTo>
                  <a:lnTo>
                    <a:pt x="6" y="9"/>
                  </a:lnTo>
                  <a:lnTo>
                    <a:pt x="6" y="6"/>
                  </a:lnTo>
                  <a:lnTo>
                    <a:pt x="9" y="6"/>
                  </a:lnTo>
                  <a:lnTo>
                    <a:pt x="16" y="3"/>
                  </a:lnTo>
                  <a:lnTo>
                    <a:pt x="19" y="3"/>
                  </a:lnTo>
                  <a:lnTo>
                    <a:pt x="22" y="0"/>
                  </a:lnTo>
                  <a:close/>
                </a:path>
              </a:pathLst>
            </a:custGeom>
            <a:solidFill>
              <a:srgbClr val="FFFF00"/>
            </a:solidFill>
            <a:ln w="12700">
              <a:solidFill>
                <a:srgbClr val="000000"/>
              </a:solidFill>
              <a:round/>
              <a:headEnd/>
              <a:tailEnd/>
            </a:ln>
          </p:spPr>
          <p:txBody>
            <a:bodyPr/>
            <a:lstStyle/>
            <a:p>
              <a:endParaRPr lang="en-US"/>
            </a:p>
          </p:txBody>
        </p:sp>
        <p:sp>
          <p:nvSpPr>
            <p:cNvPr id="32303" name="Freeform 735"/>
            <p:cNvSpPr>
              <a:spLocks/>
            </p:cNvSpPr>
            <p:nvPr/>
          </p:nvSpPr>
          <p:spPr bwMode="auto">
            <a:xfrm>
              <a:off x="1715" y="2936"/>
              <a:ext cx="62" cy="63"/>
            </a:xfrm>
            <a:custGeom>
              <a:avLst/>
              <a:gdLst>
                <a:gd name="T0" fmla="*/ 22 w 45"/>
                <a:gd name="T1" fmla="*/ 0 h 45"/>
                <a:gd name="T2" fmla="*/ 29 w 45"/>
                <a:gd name="T3" fmla="*/ 3 h 45"/>
                <a:gd name="T4" fmla="*/ 32 w 45"/>
                <a:gd name="T5" fmla="*/ 3 h 45"/>
                <a:gd name="T6" fmla="*/ 35 w 45"/>
                <a:gd name="T7" fmla="*/ 6 h 45"/>
                <a:gd name="T8" fmla="*/ 38 w 45"/>
                <a:gd name="T9" fmla="*/ 6 h 45"/>
                <a:gd name="T10" fmla="*/ 42 w 45"/>
                <a:gd name="T11" fmla="*/ 9 h 45"/>
                <a:gd name="T12" fmla="*/ 45 w 45"/>
                <a:gd name="T13" fmla="*/ 16 h 45"/>
                <a:gd name="T14" fmla="*/ 45 w 45"/>
                <a:gd name="T15" fmla="*/ 19 h 45"/>
                <a:gd name="T16" fmla="*/ 45 w 45"/>
                <a:gd name="T17" fmla="*/ 22 h 45"/>
                <a:gd name="T18" fmla="*/ 45 w 45"/>
                <a:gd name="T19" fmla="*/ 29 h 45"/>
                <a:gd name="T20" fmla="*/ 45 w 45"/>
                <a:gd name="T21" fmla="*/ 32 h 45"/>
                <a:gd name="T22" fmla="*/ 42 w 45"/>
                <a:gd name="T23" fmla="*/ 35 h 45"/>
                <a:gd name="T24" fmla="*/ 38 w 45"/>
                <a:gd name="T25" fmla="*/ 38 h 45"/>
                <a:gd name="T26" fmla="*/ 35 w 45"/>
                <a:gd name="T27" fmla="*/ 42 h 45"/>
                <a:gd name="T28" fmla="*/ 32 w 45"/>
                <a:gd name="T29" fmla="*/ 45 h 45"/>
                <a:gd name="T30" fmla="*/ 29 w 45"/>
                <a:gd name="T31" fmla="*/ 45 h 45"/>
                <a:gd name="T32" fmla="*/ 22 w 45"/>
                <a:gd name="T33" fmla="*/ 45 h 45"/>
                <a:gd name="T34" fmla="*/ 19 w 45"/>
                <a:gd name="T35" fmla="*/ 45 h 45"/>
                <a:gd name="T36" fmla="*/ 16 w 45"/>
                <a:gd name="T37" fmla="*/ 45 h 45"/>
                <a:gd name="T38" fmla="*/ 9 w 45"/>
                <a:gd name="T39" fmla="*/ 42 h 45"/>
                <a:gd name="T40" fmla="*/ 6 w 45"/>
                <a:gd name="T41" fmla="*/ 38 h 45"/>
                <a:gd name="T42" fmla="*/ 6 w 45"/>
                <a:gd name="T43" fmla="*/ 35 h 45"/>
                <a:gd name="T44" fmla="*/ 3 w 45"/>
                <a:gd name="T45" fmla="*/ 32 h 45"/>
                <a:gd name="T46" fmla="*/ 3 w 45"/>
                <a:gd name="T47" fmla="*/ 29 h 45"/>
                <a:gd name="T48" fmla="*/ 0 w 45"/>
                <a:gd name="T49" fmla="*/ 22 h 45"/>
                <a:gd name="T50" fmla="*/ 3 w 45"/>
                <a:gd name="T51" fmla="*/ 19 h 45"/>
                <a:gd name="T52" fmla="*/ 3 w 45"/>
                <a:gd name="T53" fmla="*/ 16 h 45"/>
                <a:gd name="T54" fmla="*/ 6 w 45"/>
                <a:gd name="T55" fmla="*/ 9 h 45"/>
                <a:gd name="T56" fmla="*/ 6 w 45"/>
                <a:gd name="T57" fmla="*/ 6 h 45"/>
                <a:gd name="T58" fmla="*/ 9 w 45"/>
                <a:gd name="T59" fmla="*/ 6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6"/>
                  </a:lnTo>
                  <a:lnTo>
                    <a:pt x="38" y="6"/>
                  </a:lnTo>
                  <a:lnTo>
                    <a:pt x="42" y="9"/>
                  </a:lnTo>
                  <a:lnTo>
                    <a:pt x="45" y="16"/>
                  </a:lnTo>
                  <a:lnTo>
                    <a:pt x="45" y="19"/>
                  </a:lnTo>
                  <a:lnTo>
                    <a:pt x="45" y="22"/>
                  </a:lnTo>
                  <a:lnTo>
                    <a:pt x="45" y="29"/>
                  </a:lnTo>
                  <a:lnTo>
                    <a:pt x="45" y="32"/>
                  </a:lnTo>
                  <a:lnTo>
                    <a:pt x="42" y="35"/>
                  </a:lnTo>
                  <a:lnTo>
                    <a:pt x="38" y="38"/>
                  </a:lnTo>
                  <a:lnTo>
                    <a:pt x="35" y="42"/>
                  </a:lnTo>
                  <a:lnTo>
                    <a:pt x="32" y="45"/>
                  </a:lnTo>
                  <a:lnTo>
                    <a:pt x="29" y="45"/>
                  </a:lnTo>
                  <a:lnTo>
                    <a:pt x="22" y="45"/>
                  </a:lnTo>
                  <a:lnTo>
                    <a:pt x="19" y="45"/>
                  </a:lnTo>
                  <a:lnTo>
                    <a:pt x="16" y="45"/>
                  </a:lnTo>
                  <a:lnTo>
                    <a:pt x="9" y="42"/>
                  </a:lnTo>
                  <a:lnTo>
                    <a:pt x="6" y="38"/>
                  </a:lnTo>
                  <a:lnTo>
                    <a:pt x="6" y="35"/>
                  </a:lnTo>
                  <a:lnTo>
                    <a:pt x="3" y="32"/>
                  </a:lnTo>
                  <a:lnTo>
                    <a:pt x="3" y="29"/>
                  </a:lnTo>
                  <a:lnTo>
                    <a:pt x="0" y="22"/>
                  </a:lnTo>
                  <a:lnTo>
                    <a:pt x="3" y="19"/>
                  </a:lnTo>
                  <a:lnTo>
                    <a:pt x="3" y="16"/>
                  </a:lnTo>
                  <a:lnTo>
                    <a:pt x="6" y="9"/>
                  </a:lnTo>
                  <a:lnTo>
                    <a:pt x="6" y="6"/>
                  </a:lnTo>
                  <a:lnTo>
                    <a:pt x="9" y="6"/>
                  </a:lnTo>
                  <a:lnTo>
                    <a:pt x="16" y="3"/>
                  </a:lnTo>
                  <a:lnTo>
                    <a:pt x="19" y="3"/>
                  </a:lnTo>
                  <a:lnTo>
                    <a:pt x="22" y="0"/>
                  </a:lnTo>
                </a:path>
              </a:pathLst>
            </a:custGeom>
            <a:noFill/>
            <a:ln w="0">
              <a:solidFill>
                <a:srgbClr val="000000"/>
              </a:solidFill>
              <a:round/>
              <a:headEnd/>
              <a:tailEnd/>
            </a:ln>
          </p:spPr>
          <p:txBody>
            <a:bodyPr/>
            <a:lstStyle/>
            <a:p>
              <a:endParaRPr lang="en-US"/>
            </a:p>
          </p:txBody>
        </p:sp>
        <p:sp>
          <p:nvSpPr>
            <p:cNvPr id="32304" name="Freeform 736"/>
            <p:cNvSpPr>
              <a:spLocks/>
            </p:cNvSpPr>
            <p:nvPr/>
          </p:nvSpPr>
          <p:spPr bwMode="auto">
            <a:xfrm>
              <a:off x="1967" y="3179"/>
              <a:ext cx="61" cy="64"/>
            </a:xfrm>
            <a:custGeom>
              <a:avLst/>
              <a:gdLst>
                <a:gd name="T0" fmla="*/ 23 w 45"/>
                <a:gd name="T1" fmla="*/ 0 h 46"/>
                <a:gd name="T2" fmla="*/ 29 w 45"/>
                <a:gd name="T3" fmla="*/ 4 h 46"/>
                <a:gd name="T4" fmla="*/ 32 w 45"/>
                <a:gd name="T5" fmla="*/ 4 h 46"/>
                <a:gd name="T6" fmla="*/ 36 w 45"/>
                <a:gd name="T7" fmla="*/ 7 h 46"/>
                <a:gd name="T8" fmla="*/ 39 w 45"/>
                <a:gd name="T9" fmla="*/ 7 h 46"/>
                <a:gd name="T10" fmla="*/ 42 w 45"/>
                <a:gd name="T11" fmla="*/ 10 h 46"/>
                <a:gd name="T12" fmla="*/ 45 w 45"/>
                <a:gd name="T13" fmla="*/ 17 h 46"/>
                <a:gd name="T14" fmla="*/ 45 w 45"/>
                <a:gd name="T15" fmla="*/ 20 h 46"/>
                <a:gd name="T16" fmla="*/ 45 w 45"/>
                <a:gd name="T17" fmla="*/ 23 h 46"/>
                <a:gd name="T18" fmla="*/ 45 w 45"/>
                <a:gd name="T19" fmla="*/ 29 h 46"/>
                <a:gd name="T20" fmla="*/ 45 w 45"/>
                <a:gd name="T21" fmla="*/ 33 h 46"/>
                <a:gd name="T22" fmla="*/ 42 w 45"/>
                <a:gd name="T23" fmla="*/ 36 h 46"/>
                <a:gd name="T24" fmla="*/ 39 w 45"/>
                <a:gd name="T25" fmla="*/ 39 h 46"/>
                <a:gd name="T26" fmla="*/ 36 w 45"/>
                <a:gd name="T27" fmla="*/ 42 h 46"/>
                <a:gd name="T28" fmla="*/ 32 w 45"/>
                <a:gd name="T29" fmla="*/ 46 h 46"/>
                <a:gd name="T30" fmla="*/ 29 w 45"/>
                <a:gd name="T31" fmla="*/ 46 h 46"/>
                <a:gd name="T32" fmla="*/ 23 w 45"/>
                <a:gd name="T33" fmla="*/ 46 h 46"/>
                <a:gd name="T34" fmla="*/ 20 w 45"/>
                <a:gd name="T35" fmla="*/ 46 h 46"/>
                <a:gd name="T36" fmla="*/ 16 w 45"/>
                <a:gd name="T37" fmla="*/ 46 h 46"/>
                <a:gd name="T38" fmla="*/ 10 w 45"/>
                <a:gd name="T39" fmla="*/ 42 h 46"/>
                <a:gd name="T40" fmla="*/ 7 w 45"/>
                <a:gd name="T41" fmla="*/ 39 h 46"/>
                <a:gd name="T42" fmla="*/ 7 w 45"/>
                <a:gd name="T43" fmla="*/ 36 h 46"/>
                <a:gd name="T44" fmla="*/ 3 w 45"/>
                <a:gd name="T45" fmla="*/ 33 h 46"/>
                <a:gd name="T46" fmla="*/ 3 w 45"/>
                <a:gd name="T47" fmla="*/ 29 h 46"/>
                <a:gd name="T48" fmla="*/ 0 w 45"/>
                <a:gd name="T49" fmla="*/ 23 h 46"/>
                <a:gd name="T50" fmla="*/ 3 w 45"/>
                <a:gd name="T51" fmla="*/ 20 h 46"/>
                <a:gd name="T52" fmla="*/ 3 w 45"/>
                <a:gd name="T53" fmla="*/ 17 h 46"/>
                <a:gd name="T54" fmla="*/ 7 w 45"/>
                <a:gd name="T55" fmla="*/ 10 h 46"/>
                <a:gd name="T56" fmla="*/ 7 w 45"/>
                <a:gd name="T57" fmla="*/ 7 h 46"/>
                <a:gd name="T58" fmla="*/ 10 w 45"/>
                <a:gd name="T59" fmla="*/ 7 h 46"/>
                <a:gd name="T60" fmla="*/ 16 w 45"/>
                <a:gd name="T61" fmla="*/ 4 h 46"/>
                <a:gd name="T62" fmla="*/ 20 w 45"/>
                <a:gd name="T63" fmla="*/ 4 h 46"/>
                <a:gd name="T64" fmla="*/ 23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23" y="0"/>
                  </a:moveTo>
                  <a:lnTo>
                    <a:pt x="29" y="4"/>
                  </a:lnTo>
                  <a:lnTo>
                    <a:pt x="32" y="4"/>
                  </a:lnTo>
                  <a:lnTo>
                    <a:pt x="36" y="7"/>
                  </a:lnTo>
                  <a:lnTo>
                    <a:pt x="39" y="7"/>
                  </a:lnTo>
                  <a:lnTo>
                    <a:pt x="42" y="10"/>
                  </a:lnTo>
                  <a:lnTo>
                    <a:pt x="45" y="17"/>
                  </a:lnTo>
                  <a:lnTo>
                    <a:pt x="45" y="20"/>
                  </a:lnTo>
                  <a:lnTo>
                    <a:pt x="45" y="23"/>
                  </a:lnTo>
                  <a:lnTo>
                    <a:pt x="45" y="29"/>
                  </a:lnTo>
                  <a:lnTo>
                    <a:pt x="45" y="33"/>
                  </a:lnTo>
                  <a:lnTo>
                    <a:pt x="42" y="36"/>
                  </a:lnTo>
                  <a:lnTo>
                    <a:pt x="39" y="39"/>
                  </a:lnTo>
                  <a:lnTo>
                    <a:pt x="36" y="42"/>
                  </a:lnTo>
                  <a:lnTo>
                    <a:pt x="32" y="46"/>
                  </a:lnTo>
                  <a:lnTo>
                    <a:pt x="29" y="46"/>
                  </a:lnTo>
                  <a:lnTo>
                    <a:pt x="23" y="46"/>
                  </a:lnTo>
                  <a:lnTo>
                    <a:pt x="20" y="46"/>
                  </a:lnTo>
                  <a:lnTo>
                    <a:pt x="16" y="46"/>
                  </a:lnTo>
                  <a:lnTo>
                    <a:pt x="10" y="42"/>
                  </a:lnTo>
                  <a:lnTo>
                    <a:pt x="7" y="39"/>
                  </a:lnTo>
                  <a:lnTo>
                    <a:pt x="7" y="36"/>
                  </a:lnTo>
                  <a:lnTo>
                    <a:pt x="3" y="33"/>
                  </a:lnTo>
                  <a:lnTo>
                    <a:pt x="3" y="29"/>
                  </a:lnTo>
                  <a:lnTo>
                    <a:pt x="0" y="23"/>
                  </a:lnTo>
                  <a:lnTo>
                    <a:pt x="3" y="20"/>
                  </a:lnTo>
                  <a:lnTo>
                    <a:pt x="3" y="17"/>
                  </a:lnTo>
                  <a:lnTo>
                    <a:pt x="7" y="10"/>
                  </a:lnTo>
                  <a:lnTo>
                    <a:pt x="7" y="7"/>
                  </a:lnTo>
                  <a:lnTo>
                    <a:pt x="10" y="7"/>
                  </a:lnTo>
                  <a:lnTo>
                    <a:pt x="16" y="4"/>
                  </a:lnTo>
                  <a:lnTo>
                    <a:pt x="20" y="4"/>
                  </a:lnTo>
                  <a:lnTo>
                    <a:pt x="23" y="0"/>
                  </a:lnTo>
                  <a:close/>
                </a:path>
              </a:pathLst>
            </a:custGeom>
            <a:solidFill>
              <a:srgbClr val="FFFF00"/>
            </a:solidFill>
            <a:ln w="9525">
              <a:noFill/>
              <a:round/>
              <a:headEnd/>
              <a:tailEnd/>
            </a:ln>
          </p:spPr>
          <p:txBody>
            <a:bodyPr/>
            <a:lstStyle/>
            <a:p>
              <a:endParaRPr lang="en-US"/>
            </a:p>
          </p:txBody>
        </p:sp>
        <p:sp>
          <p:nvSpPr>
            <p:cNvPr id="32305" name="Freeform 737"/>
            <p:cNvSpPr>
              <a:spLocks/>
            </p:cNvSpPr>
            <p:nvPr/>
          </p:nvSpPr>
          <p:spPr bwMode="auto">
            <a:xfrm>
              <a:off x="1967" y="3179"/>
              <a:ext cx="61" cy="64"/>
            </a:xfrm>
            <a:custGeom>
              <a:avLst/>
              <a:gdLst>
                <a:gd name="T0" fmla="*/ 23 w 45"/>
                <a:gd name="T1" fmla="*/ 0 h 46"/>
                <a:gd name="T2" fmla="*/ 29 w 45"/>
                <a:gd name="T3" fmla="*/ 4 h 46"/>
                <a:gd name="T4" fmla="*/ 32 w 45"/>
                <a:gd name="T5" fmla="*/ 4 h 46"/>
                <a:gd name="T6" fmla="*/ 36 w 45"/>
                <a:gd name="T7" fmla="*/ 7 h 46"/>
                <a:gd name="T8" fmla="*/ 39 w 45"/>
                <a:gd name="T9" fmla="*/ 7 h 46"/>
                <a:gd name="T10" fmla="*/ 42 w 45"/>
                <a:gd name="T11" fmla="*/ 10 h 46"/>
                <a:gd name="T12" fmla="*/ 45 w 45"/>
                <a:gd name="T13" fmla="*/ 17 h 46"/>
                <a:gd name="T14" fmla="*/ 45 w 45"/>
                <a:gd name="T15" fmla="*/ 20 h 46"/>
                <a:gd name="T16" fmla="*/ 45 w 45"/>
                <a:gd name="T17" fmla="*/ 23 h 46"/>
                <a:gd name="T18" fmla="*/ 45 w 45"/>
                <a:gd name="T19" fmla="*/ 29 h 46"/>
                <a:gd name="T20" fmla="*/ 45 w 45"/>
                <a:gd name="T21" fmla="*/ 33 h 46"/>
                <a:gd name="T22" fmla="*/ 42 w 45"/>
                <a:gd name="T23" fmla="*/ 36 h 46"/>
                <a:gd name="T24" fmla="*/ 39 w 45"/>
                <a:gd name="T25" fmla="*/ 39 h 46"/>
                <a:gd name="T26" fmla="*/ 36 w 45"/>
                <a:gd name="T27" fmla="*/ 42 h 46"/>
                <a:gd name="T28" fmla="*/ 32 w 45"/>
                <a:gd name="T29" fmla="*/ 46 h 46"/>
                <a:gd name="T30" fmla="*/ 29 w 45"/>
                <a:gd name="T31" fmla="*/ 46 h 46"/>
                <a:gd name="T32" fmla="*/ 23 w 45"/>
                <a:gd name="T33" fmla="*/ 46 h 46"/>
                <a:gd name="T34" fmla="*/ 20 w 45"/>
                <a:gd name="T35" fmla="*/ 46 h 46"/>
                <a:gd name="T36" fmla="*/ 16 w 45"/>
                <a:gd name="T37" fmla="*/ 46 h 46"/>
                <a:gd name="T38" fmla="*/ 10 w 45"/>
                <a:gd name="T39" fmla="*/ 42 h 46"/>
                <a:gd name="T40" fmla="*/ 7 w 45"/>
                <a:gd name="T41" fmla="*/ 39 h 46"/>
                <a:gd name="T42" fmla="*/ 7 w 45"/>
                <a:gd name="T43" fmla="*/ 36 h 46"/>
                <a:gd name="T44" fmla="*/ 3 w 45"/>
                <a:gd name="T45" fmla="*/ 33 h 46"/>
                <a:gd name="T46" fmla="*/ 3 w 45"/>
                <a:gd name="T47" fmla="*/ 29 h 46"/>
                <a:gd name="T48" fmla="*/ 0 w 45"/>
                <a:gd name="T49" fmla="*/ 23 h 46"/>
                <a:gd name="T50" fmla="*/ 3 w 45"/>
                <a:gd name="T51" fmla="*/ 20 h 46"/>
                <a:gd name="T52" fmla="*/ 3 w 45"/>
                <a:gd name="T53" fmla="*/ 17 h 46"/>
                <a:gd name="T54" fmla="*/ 7 w 45"/>
                <a:gd name="T55" fmla="*/ 10 h 46"/>
                <a:gd name="T56" fmla="*/ 7 w 45"/>
                <a:gd name="T57" fmla="*/ 7 h 46"/>
                <a:gd name="T58" fmla="*/ 10 w 45"/>
                <a:gd name="T59" fmla="*/ 7 h 46"/>
                <a:gd name="T60" fmla="*/ 16 w 45"/>
                <a:gd name="T61" fmla="*/ 4 h 46"/>
                <a:gd name="T62" fmla="*/ 20 w 45"/>
                <a:gd name="T63" fmla="*/ 4 h 46"/>
                <a:gd name="T64" fmla="*/ 23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23" y="0"/>
                  </a:moveTo>
                  <a:lnTo>
                    <a:pt x="29" y="4"/>
                  </a:lnTo>
                  <a:lnTo>
                    <a:pt x="32" y="4"/>
                  </a:lnTo>
                  <a:lnTo>
                    <a:pt x="36" y="7"/>
                  </a:lnTo>
                  <a:lnTo>
                    <a:pt x="39" y="7"/>
                  </a:lnTo>
                  <a:lnTo>
                    <a:pt x="42" y="10"/>
                  </a:lnTo>
                  <a:lnTo>
                    <a:pt x="45" y="17"/>
                  </a:lnTo>
                  <a:lnTo>
                    <a:pt x="45" y="20"/>
                  </a:lnTo>
                  <a:lnTo>
                    <a:pt x="45" y="23"/>
                  </a:lnTo>
                  <a:lnTo>
                    <a:pt x="45" y="29"/>
                  </a:lnTo>
                  <a:lnTo>
                    <a:pt x="45" y="33"/>
                  </a:lnTo>
                  <a:lnTo>
                    <a:pt x="42" y="36"/>
                  </a:lnTo>
                  <a:lnTo>
                    <a:pt x="39" y="39"/>
                  </a:lnTo>
                  <a:lnTo>
                    <a:pt x="36" y="42"/>
                  </a:lnTo>
                  <a:lnTo>
                    <a:pt x="32" y="46"/>
                  </a:lnTo>
                  <a:lnTo>
                    <a:pt x="29" y="46"/>
                  </a:lnTo>
                  <a:lnTo>
                    <a:pt x="23" y="46"/>
                  </a:lnTo>
                  <a:lnTo>
                    <a:pt x="20" y="46"/>
                  </a:lnTo>
                  <a:lnTo>
                    <a:pt x="16" y="46"/>
                  </a:lnTo>
                  <a:lnTo>
                    <a:pt x="10" y="42"/>
                  </a:lnTo>
                  <a:lnTo>
                    <a:pt x="7" y="39"/>
                  </a:lnTo>
                  <a:lnTo>
                    <a:pt x="7" y="36"/>
                  </a:lnTo>
                  <a:lnTo>
                    <a:pt x="3" y="33"/>
                  </a:lnTo>
                  <a:lnTo>
                    <a:pt x="3" y="29"/>
                  </a:lnTo>
                  <a:lnTo>
                    <a:pt x="0" y="23"/>
                  </a:lnTo>
                  <a:lnTo>
                    <a:pt x="3" y="20"/>
                  </a:lnTo>
                  <a:lnTo>
                    <a:pt x="3" y="17"/>
                  </a:lnTo>
                  <a:lnTo>
                    <a:pt x="7" y="10"/>
                  </a:lnTo>
                  <a:lnTo>
                    <a:pt x="7" y="7"/>
                  </a:lnTo>
                  <a:lnTo>
                    <a:pt x="10" y="7"/>
                  </a:lnTo>
                  <a:lnTo>
                    <a:pt x="16" y="4"/>
                  </a:lnTo>
                  <a:lnTo>
                    <a:pt x="20" y="4"/>
                  </a:lnTo>
                  <a:lnTo>
                    <a:pt x="23" y="0"/>
                  </a:lnTo>
                </a:path>
              </a:pathLst>
            </a:custGeom>
            <a:noFill/>
            <a:ln w="12700">
              <a:solidFill>
                <a:srgbClr val="000000"/>
              </a:solidFill>
              <a:round/>
              <a:headEnd/>
              <a:tailEnd/>
            </a:ln>
          </p:spPr>
          <p:txBody>
            <a:bodyPr/>
            <a:lstStyle/>
            <a:p>
              <a:endParaRPr lang="en-US"/>
            </a:p>
          </p:txBody>
        </p:sp>
        <p:sp>
          <p:nvSpPr>
            <p:cNvPr id="32306" name="Freeform 738"/>
            <p:cNvSpPr>
              <a:spLocks/>
            </p:cNvSpPr>
            <p:nvPr/>
          </p:nvSpPr>
          <p:spPr bwMode="auto">
            <a:xfrm>
              <a:off x="1813" y="2382"/>
              <a:ext cx="62" cy="59"/>
            </a:xfrm>
            <a:custGeom>
              <a:avLst/>
              <a:gdLst>
                <a:gd name="T0" fmla="*/ 22 w 45"/>
                <a:gd name="T1" fmla="*/ 0 h 42"/>
                <a:gd name="T2" fmla="*/ 25 w 45"/>
                <a:gd name="T3" fmla="*/ 0 h 42"/>
                <a:gd name="T4" fmla="*/ 29 w 45"/>
                <a:gd name="T5" fmla="*/ 0 h 42"/>
                <a:gd name="T6" fmla="*/ 32 w 45"/>
                <a:gd name="T7" fmla="*/ 3 h 42"/>
                <a:gd name="T8" fmla="*/ 38 w 45"/>
                <a:gd name="T9" fmla="*/ 7 h 42"/>
                <a:gd name="T10" fmla="*/ 38 w 45"/>
                <a:gd name="T11" fmla="*/ 10 h 42"/>
                <a:gd name="T12" fmla="*/ 41 w 45"/>
                <a:gd name="T13" fmla="*/ 13 h 42"/>
                <a:gd name="T14" fmla="*/ 41 w 45"/>
                <a:gd name="T15" fmla="*/ 16 h 42"/>
                <a:gd name="T16" fmla="*/ 45 w 45"/>
                <a:gd name="T17" fmla="*/ 19 h 42"/>
                <a:gd name="T18" fmla="*/ 41 w 45"/>
                <a:gd name="T19" fmla="*/ 26 h 42"/>
                <a:gd name="T20" fmla="*/ 41 w 45"/>
                <a:gd name="T21" fmla="*/ 29 h 42"/>
                <a:gd name="T22" fmla="*/ 38 w 45"/>
                <a:gd name="T23" fmla="*/ 32 h 42"/>
                <a:gd name="T24" fmla="*/ 38 w 45"/>
                <a:gd name="T25" fmla="*/ 35 h 42"/>
                <a:gd name="T26" fmla="*/ 32 w 45"/>
                <a:gd name="T27" fmla="*/ 39 h 42"/>
                <a:gd name="T28" fmla="*/ 29 w 45"/>
                <a:gd name="T29" fmla="*/ 42 h 42"/>
                <a:gd name="T30" fmla="*/ 25 w 45"/>
                <a:gd name="T31" fmla="*/ 42 h 42"/>
                <a:gd name="T32" fmla="*/ 22 w 45"/>
                <a:gd name="T33" fmla="*/ 42 h 42"/>
                <a:gd name="T34" fmla="*/ 16 w 45"/>
                <a:gd name="T35" fmla="*/ 42 h 42"/>
                <a:gd name="T36" fmla="*/ 12 w 45"/>
                <a:gd name="T37" fmla="*/ 42 h 42"/>
                <a:gd name="T38" fmla="*/ 9 w 45"/>
                <a:gd name="T39" fmla="*/ 39 h 42"/>
                <a:gd name="T40" fmla="*/ 6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6 w 45"/>
                <a:gd name="T57" fmla="*/ 7 h 42"/>
                <a:gd name="T58" fmla="*/ 9 w 45"/>
                <a:gd name="T59" fmla="*/ 3 h 42"/>
                <a:gd name="T60" fmla="*/ 12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2" y="3"/>
                  </a:lnTo>
                  <a:lnTo>
                    <a:pt x="38" y="7"/>
                  </a:lnTo>
                  <a:lnTo>
                    <a:pt x="38" y="10"/>
                  </a:lnTo>
                  <a:lnTo>
                    <a:pt x="41" y="13"/>
                  </a:lnTo>
                  <a:lnTo>
                    <a:pt x="41" y="16"/>
                  </a:lnTo>
                  <a:lnTo>
                    <a:pt x="45" y="19"/>
                  </a:lnTo>
                  <a:lnTo>
                    <a:pt x="41" y="26"/>
                  </a:lnTo>
                  <a:lnTo>
                    <a:pt x="41" y="29"/>
                  </a:lnTo>
                  <a:lnTo>
                    <a:pt x="38" y="32"/>
                  </a:lnTo>
                  <a:lnTo>
                    <a:pt x="38" y="35"/>
                  </a:lnTo>
                  <a:lnTo>
                    <a:pt x="32" y="39"/>
                  </a:lnTo>
                  <a:lnTo>
                    <a:pt x="29" y="42"/>
                  </a:lnTo>
                  <a:lnTo>
                    <a:pt x="25" y="42"/>
                  </a:lnTo>
                  <a:lnTo>
                    <a:pt x="22" y="42"/>
                  </a:lnTo>
                  <a:lnTo>
                    <a:pt x="16" y="42"/>
                  </a:lnTo>
                  <a:lnTo>
                    <a:pt x="12" y="42"/>
                  </a:lnTo>
                  <a:lnTo>
                    <a:pt x="9" y="39"/>
                  </a:lnTo>
                  <a:lnTo>
                    <a:pt x="6" y="35"/>
                  </a:lnTo>
                  <a:lnTo>
                    <a:pt x="3" y="32"/>
                  </a:lnTo>
                  <a:lnTo>
                    <a:pt x="0" y="29"/>
                  </a:lnTo>
                  <a:lnTo>
                    <a:pt x="0" y="26"/>
                  </a:lnTo>
                  <a:lnTo>
                    <a:pt x="0" y="19"/>
                  </a:lnTo>
                  <a:lnTo>
                    <a:pt x="0" y="16"/>
                  </a:lnTo>
                  <a:lnTo>
                    <a:pt x="0" y="13"/>
                  </a:lnTo>
                  <a:lnTo>
                    <a:pt x="3" y="10"/>
                  </a:lnTo>
                  <a:lnTo>
                    <a:pt x="6" y="7"/>
                  </a:lnTo>
                  <a:lnTo>
                    <a:pt x="9" y="3"/>
                  </a:lnTo>
                  <a:lnTo>
                    <a:pt x="12" y="0"/>
                  </a:lnTo>
                  <a:lnTo>
                    <a:pt x="16" y="0"/>
                  </a:lnTo>
                  <a:lnTo>
                    <a:pt x="22" y="0"/>
                  </a:lnTo>
                  <a:close/>
                </a:path>
              </a:pathLst>
            </a:custGeom>
            <a:solidFill>
              <a:srgbClr val="FF0000"/>
            </a:solidFill>
            <a:ln w="9525">
              <a:noFill/>
              <a:round/>
              <a:headEnd/>
              <a:tailEnd/>
            </a:ln>
          </p:spPr>
          <p:txBody>
            <a:bodyPr/>
            <a:lstStyle/>
            <a:p>
              <a:endParaRPr lang="en-US"/>
            </a:p>
          </p:txBody>
        </p:sp>
        <p:sp>
          <p:nvSpPr>
            <p:cNvPr id="32307" name="Freeform 739"/>
            <p:cNvSpPr>
              <a:spLocks/>
            </p:cNvSpPr>
            <p:nvPr/>
          </p:nvSpPr>
          <p:spPr bwMode="auto">
            <a:xfrm>
              <a:off x="1813" y="2382"/>
              <a:ext cx="62" cy="59"/>
            </a:xfrm>
            <a:custGeom>
              <a:avLst/>
              <a:gdLst>
                <a:gd name="T0" fmla="*/ 22 w 45"/>
                <a:gd name="T1" fmla="*/ 0 h 42"/>
                <a:gd name="T2" fmla="*/ 25 w 45"/>
                <a:gd name="T3" fmla="*/ 0 h 42"/>
                <a:gd name="T4" fmla="*/ 29 w 45"/>
                <a:gd name="T5" fmla="*/ 0 h 42"/>
                <a:gd name="T6" fmla="*/ 32 w 45"/>
                <a:gd name="T7" fmla="*/ 3 h 42"/>
                <a:gd name="T8" fmla="*/ 38 w 45"/>
                <a:gd name="T9" fmla="*/ 7 h 42"/>
                <a:gd name="T10" fmla="*/ 38 w 45"/>
                <a:gd name="T11" fmla="*/ 10 h 42"/>
                <a:gd name="T12" fmla="*/ 41 w 45"/>
                <a:gd name="T13" fmla="*/ 13 h 42"/>
                <a:gd name="T14" fmla="*/ 41 w 45"/>
                <a:gd name="T15" fmla="*/ 16 h 42"/>
                <a:gd name="T16" fmla="*/ 45 w 45"/>
                <a:gd name="T17" fmla="*/ 19 h 42"/>
                <a:gd name="T18" fmla="*/ 41 w 45"/>
                <a:gd name="T19" fmla="*/ 26 h 42"/>
                <a:gd name="T20" fmla="*/ 41 w 45"/>
                <a:gd name="T21" fmla="*/ 29 h 42"/>
                <a:gd name="T22" fmla="*/ 38 w 45"/>
                <a:gd name="T23" fmla="*/ 32 h 42"/>
                <a:gd name="T24" fmla="*/ 38 w 45"/>
                <a:gd name="T25" fmla="*/ 35 h 42"/>
                <a:gd name="T26" fmla="*/ 32 w 45"/>
                <a:gd name="T27" fmla="*/ 39 h 42"/>
                <a:gd name="T28" fmla="*/ 29 w 45"/>
                <a:gd name="T29" fmla="*/ 42 h 42"/>
                <a:gd name="T30" fmla="*/ 25 w 45"/>
                <a:gd name="T31" fmla="*/ 42 h 42"/>
                <a:gd name="T32" fmla="*/ 22 w 45"/>
                <a:gd name="T33" fmla="*/ 42 h 42"/>
                <a:gd name="T34" fmla="*/ 16 w 45"/>
                <a:gd name="T35" fmla="*/ 42 h 42"/>
                <a:gd name="T36" fmla="*/ 12 w 45"/>
                <a:gd name="T37" fmla="*/ 42 h 42"/>
                <a:gd name="T38" fmla="*/ 9 w 45"/>
                <a:gd name="T39" fmla="*/ 39 h 42"/>
                <a:gd name="T40" fmla="*/ 6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6 w 45"/>
                <a:gd name="T57" fmla="*/ 7 h 42"/>
                <a:gd name="T58" fmla="*/ 9 w 45"/>
                <a:gd name="T59" fmla="*/ 3 h 42"/>
                <a:gd name="T60" fmla="*/ 12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2" y="3"/>
                  </a:lnTo>
                  <a:lnTo>
                    <a:pt x="38" y="7"/>
                  </a:lnTo>
                  <a:lnTo>
                    <a:pt x="38" y="10"/>
                  </a:lnTo>
                  <a:lnTo>
                    <a:pt x="41" y="13"/>
                  </a:lnTo>
                  <a:lnTo>
                    <a:pt x="41" y="16"/>
                  </a:lnTo>
                  <a:lnTo>
                    <a:pt x="45" y="19"/>
                  </a:lnTo>
                  <a:lnTo>
                    <a:pt x="41" y="26"/>
                  </a:lnTo>
                  <a:lnTo>
                    <a:pt x="41" y="29"/>
                  </a:lnTo>
                  <a:lnTo>
                    <a:pt x="38" y="32"/>
                  </a:lnTo>
                  <a:lnTo>
                    <a:pt x="38" y="35"/>
                  </a:lnTo>
                  <a:lnTo>
                    <a:pt x="32" y="39"/>
                  </a:lnTo>
                  <a:lnTo>
                    <a:pt x="29" y="42"/>
                  </a:lnTo>
                  <a:lnTo>
                    <a:pt x="25" y="42"/>
                  </a:lnTo>
                  <a:lnTo>
                    <a:pt x="22" y="42"/>
                  </a:lnTo>
                  <a:lnTo>
                    <a:pt x="16" y="42"/>
                  </a:lnTo>
                  <a:lnTo>
                    <a:pt x="12" y="42"/>
                  </a:lnTo>
                  <a:lnTo>
                    <a:pt x="9" y="39"/>
                  </a:lnTo>
                  <a:lnTo>
                    <a:pt x="6" y="35"/>
                  </a:lnTo>
                  <a:lnTo>
                    <a:pt x="3" y="32"/>
                  </a:lnTo>
                  <a:lnTo>
                    <a:pt x="0" y="29"/>
                  </a:lnTo>
                  <a:lnTo>
                    <a:pt x="0" y="26"/>
                  </a:lnTo>
                  <a:lnTo>
                    <a:pt x="0" y="19"/>
                  </a:lnTo>
                  <a:lnTo>
                    <a:pt x="0" y="16"/>
                  </a:lnTo>
                  <a:lnTo>
                    <a:pt x="0" y="13"/>
                  </a:lnTo>
                  <a:lnTo>
                    <a:pt x="3" y="10"/>
                  </a:lnTo>
                  <a:lnTo>
                    <a:pt x="6" y="7"/>
                  </a:lnTo>
                  <a:lnTo>
                    <a:pt x="9" y="3"/>
                  </a:lnTo>
                  <a:lnTo>
                    <a:pt x="12" y="0"/>
                  </a:lnTo>
                  <a:lnTo>
                    <a:pt x="16" y="0"/>
                  </a:lnTo>
                  <a:lnTo>
                    <a:pt x="22" y="0"/>
                  </a:lnTo>
                </a:path>
              </a:pathLst>
            </a:custGeom>
            <a:noFill/>
            <a:ln w="0">
              <a:solidFill>
                <a:srgbClr val="000000"/>
              </a:solidFill>
              <a:round/>
              <a:headEnd/>
              <a:tailEnd/>
            </a:ln>
          </p:spPr>
          <p:txBody>
            <a:bodyPr/>
            <a:lstStyle/>
            <a:p>
              <a:endParaRPr lang="en-US"/>
            </a:p>
          </p:txBody>
        </p:sp>
        <p:sp>
          <p:nvSpPr>
            <p:cNvPr id="32308" name="Freeform 740"/>
            <p:cNvSpPr>
              <a:spLocks/>
            </p:cNvSpPr>
            <p:nvPr/>
          </p:nvSpPr>
          <p:spPr bwMode="auto">
            <a:xfrm>
              <a:off x="1915" y="2508"/>
              <a:ext cx="62" cy="63"/>
            </a:xfrm>
            <a:custGeom>
              <a:avLst/>
              <a:gdLst>
                <a:gd name="T0" fmla="*/ 22 w 45"/>
                <a:gd name="T1" fmla="*/ 0 h 45"/>
                <a:gd name="T2" fmla="*/ 29 w 45"/>
                <a:gd name="T3" fmla="*/ 3 h 45"/>
                <a:gd name="T4" fmla="*/ 32 w 45"/>
                <a:gd name="T5" fmla="*/ 3 h 45"/>
                <a:gd name="T6" fmla="*/ 35 w 45"/>
                <a:gd name="T7" fmla="*/ 7 h 45"/>
                <a:gd name="T8" fmla="*/ 38 w 45"/>
                <a:gd name="T9" fmla="*/ 7 h 45"/>
                <a:gd name="T10" fmla="*/ 41 w 45"/>
                <a:gd name="T11" fmla="*/ 10 h 45"/>
                <a:gd name="T12" fmla="*/ 45 w 45"/>
                <a:gd name="T13" fmla="*/ 16 h 45"/>
                <a:gd name="T14" fmla="*/ 45 w 45"/>
                <a:gd name="T15" fmla="*/ 19 h 45"/>
                <a:gd name="T16" fmla="*/ 45 w 45"/>
                <a:gd name="T17" fmla="*/ 23 h 45"/>
                <a:gd name="T18" fmla="*/ 45 w 45"/>
                <a:gd name="T19" fmla="*/ 29 h 45"/>
                <a:gd name="T20" fmla="*/ 45 w 45"/>
                <a:gd name="T21" fmla="*/ 32 h 45"/>
                <a:gd name="T22" fmla="*/ 41 w 45"/>
                <a:gd name="T23" fmla="*/ 36 h 45"/>
                <a:gd name="T24" fmla="*/ 38 w 45"/>
                <a:gd name="T25" fmla="*/ 39 h 45"/>
                <a:gd name="T26" fmla="*/ 35 w 45"/>
                <a:gd name="T27" fmla="*/ 42 h 45"/>
                <a:gd name="T28" fmla="*/ 32 w 45"/>
                <a:gd name="T29" fmla="*/ 45 h 45"/>
                <a:gd name="T30" fmla="*/ 29 w 45"/>
                <a:gd name="T31" fmla="*/ 45 h 45"/>
                <a:gd name="T32" fmla="*/ 22 w 45"/>
                <a:gd name="T33" fmla="*/ 45 h 45"/>
                <a:gd name="T34" fmla="*/ 19 w 45"/>
                <a:gd name="T35" fmla="*/ 45 h 45"/>
                <a:gd name="T36" fmla="*/ 16 w 45"/>
                <a:gd name="T37" fmla="*/ 45 h 45"/>
                <a:gd name="T38" fmla="*/ 9 w 45"/>
                <a:gd name="T39" fmla="*/ 42 h 45"/>
                <a:gd name="T40" fmla="*/ 6 w 45"/>
                <a:gd name="T41" fmla="*/ 39 h 45"/>
                <a:gd name="T42" fmla="*/ 6 w 45"/>
                <a:gd name="T43" fmla="*/ 36 h 45"/>
                <a:gd name="T44" fmla="*/ 3 w 45"/>
                <a:gd name="T45" fmla="*/ 32 h 45"/>
                <a:gd name="T46" fmla="*/ 3 w 45"/>
                <a:gd name="T47" fmla="*/ 29 h 45"/>
                <a:gd name="T48" fmla="*/ 0 w 45"/>
                <a:gd name="T49" fmla="*/ 23 h 45"/>
                <a:gd name="T50" fmla="*/ 3 w 45"/>
                <a:gd name="T51" fmla="*/ 19 h 45"/>
                <a:gd name="T52" fmla="*/ 3 w 45"/>
                <a:gd name="T53" fmla="*/ 16 h 45"/>
                <a:gd name="T54" fmla="*/ 6 w 45"/>
                <a:gd name="T55" fmla="*/ 10 h 45"/>
                <a:gd name="T56" fmla="*/ 6 w 45"/>
                <a:gd name="T57" fmla="*/ 7 h 45"/>
                <a:gd name="T58" fmla="*/ 9 w 45"/>
                <a:gd name="T59" fmla="*/ 7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7"/>
                  </a:lnTo>
                  <a:lnTo>
                    <a:pt x="38" y="7"/>
                  </a:lnTo>
                  <a:lnTo>
                    <a:pt x="41" y="10"/>
                  </a:lnTo>
                  <a:lnTo>
                    <a:pt x="45" y="16"/>
                  </a:lnTo>
                  <a:lnTo>
                    <a:pt x="45" y="19"/>
                  </a:lnTo>
                  <a:lnTo>
                    <a:pt x="45" y="23"/>
                  </a:lnTo>
                  <a:lnTo>
                    <a:pt x="45" y="29"/>
                  </a:lnTo>
                  <a:lnTo>
                    <a:pt x="45" y="32"/>
                  </a:lnTo>
                  <a:lnTo>
                    <a:pt x="41" y="36"/>
                  </a:lnTo>
                  <a:lnTo>
                    <a:pt x="38" y="39"/>
                  </a:lnTo>
                  <a:lnTo>
                    <a:pt x="35" y="42"/>
                  </a:lnTo>
                  <a:lnTo>
                    <a:pt x="32" y="45"/>
                  </a:lnTo>
                  <a:lnTo>
                    <a:pt x="29" y="45"/>
                  </a:lnTo>
                  <a:lnTo>
                    <a:pt x="22" y="45"/>
                  </a:lnTo>
                  <a:lnTo>
                    <a:pt x="19" y="45"/>
                  </a:lnTo>
                  <a:lnTo>
                    <a:pt x="16" y="45"/>
                  </a:lnTo>
                  <a:lnTo>
                    <a:pt x="9" y="42"/>
                  </a:lnTo>
                  <a:lnTo>
                    <a:pt x="6" y="39"/>
                  </a:lnTo>
                  <a:lnTo>
                    <a:pt x="6" y="36"/>
                  </a:lnTo>
                  <a:lnTo>
                    <a:pt x="3" y="32"/>
                  </a:lnTo>
                  <a:lnTo>
                    <a:pt x="3" y="29"/>
                  </a:lnTo>
                  <a:lnTo>
                    <a:pt x="0" y="23"/>
                  </a:lnTo>
                  <a:lnTo>
                    <a:pt x="3" y="19"/>
                  </a:lnTo>
                  <a:lnTo>
                    <a:pt x="3" y="16"/>
                  </a:lnTo>
                  <a:lnTo>
                    <a:pt x="6" y="10"/>
                  </a:lnTo>
                  <a:lnTo>
                    <a:pt x="6" y="7"/>
                  </a:lnTo>
                  <a:lnTo>
                    <a:pt x="9" y="7"/>
                  </a:lnTo>
                  <a:lnTo>
                    <a:pt x="16" y="3"/>
                  </a:lnTo>
                  <a:lnTo>
                    <a:pt x="19" y="3"/>
                  </a:lnTo>
                  <a:lnTo>
                    <a:pt x="22" y="0"/>
                  </a:lnTo>
                  <a:close/>
                </a:path>
              </a:pathLst>
            </a:custGeom>
            <a:solidFill>
              <a:srgbClr val="FF0000"/>
            </a:solidFill>
            <a:ln w="9525">
              <a:noFill/>
              <a:round/>
              <a:headEnd/>
              <a:tailEnd/>
            </a:ln>
          </p:spPr>
          <p:txBody>
            <a:bodyPr/>
            <a:lstStyle/>
            <a:p>
              <a:endParaRPr lang="en-US"/>
            </a:p>
          </p:txBody>
        </p:sp>
        <p:sp>
          <p:nvSpPr>
            <p:cNvPr id="32309" name="Freeform 741"/>
            <p:cNvSpPr>
              <a:spLocks/>
            </p:cNvSpPr>
            <p:nvPr/>
          </p:nvSpPr>
          <p:spPr bwMode="auto">
            <a:xfrm>
              <a:off x="1915" y="2508"/>
              <a:ext cx="62" cy="63"/>
            </a:xfrm>
            <a:custGeom>
              <a:avLst/>
              <a:gdLst>
                <a:gd name="T0" fmla="*/ 22 w 45"/>
                <a:gd name="T1" fmla="*/ 0 h 45"/>
                <a:gd name="T2" fmla="*/ 29 w 45"/>
                <a:gd name="T3" fmla="*/ 3 h 45"/>
                <a:gd name="T4" fmla="*/ 32 w 45"/>
                <a:gd name="T5" fmla="*/ 3 h 45"/>
                <a:gd name="T6" fmla="*/ 35 w 45"/>
                <a:gd name="T7" fmla="*/ 7 h 45"/>
                <a:gd name="T8" fmla="*/ 38 w 45"/>
                <a:gd name="T9" fmla="*/ 7 h 45"/>
                <a:gd name="T10" fmla="*/ 41 w 45"/>
                <a:gd name="T11" fmla="*/ 10 h 45"/>
                <a:gd name="T12" fmla="*/ 45 w 45"/>
                <a:gd name="T13" fmla="*/ 16 h 45"/>
                <a:gd name="T14" fmla="*/ 45 w 45"/>
                <a:gd name="T15" fmla="*/ 19 h 45"/>
                <a:gd name="T16" fmla="*/ 45 w 45"/>
                <a:gd name="T17" fmla="*/ 23 h 45"/>
                <a:gd name="T18" fmla="*/ 45 w 45"/>
                <a:gd name="T19" fmla="*/ 29 h 45"/>
                <a:gd name="T20" fmla="*/ 45 w 45"/>
                <a:gd name="T21" fmla="*/ 32 h 45"/>
                <a:gd name="T22" fmla="*/ 41 w 45"/>
                <a:gd name="T23" fmla="*/ 36 h 45"/>
                <a:gd name="T24" fmla="*/ 38 w 45"/>
                <a:gd name="T25" fmla="*/ 39 h 45"/>
                <a:gd name="T26" fmla="*/ 35 w 45"/>
                <a:gd name="T27" fmla="*/ 42 h 45"/>
                <a:gd name="T28" fmla="*/ 32 w 45"/>
                <a:gd name="T29" fmla="*/ 45 h 45"/>
                <a:gd name="T30" fmla="*/ 29 w 45"/>
                <a:gd name="T31" fmla="*/ 45 h 45"/>
                <a:gd name="T32" fmla="*/ 22 w 45"/>
                <a:gd name="T33" fmla="*/ 45 h 45"/>
                <a:gd name="T34" fmla="*/ 19 w 45"/>
                <a:gd name="T35" fmla="*/ 45 h 45"/>
                <a:gd name="T36" fmla="*/ 16 w 45"/>
                <a:gd name="T37" fmla="*/ 45 h 45"/>
                <a:gd name="T38" fmla="*/ 9 w 45"/>
                <a:gd name="T39" fmla="*/ 42 h 45"/>
                <a:gd name="T40" fmla="*/ 6 w 45"/>
                <a:gd name="T41" fmla="*/ 39 h 45"/>
                <a:gd name="T42" fmla="*/ 6 w 45"/>
                <a:gd name="T43" fmla="*/ 36 h 45"/>
                <a:gd name="T44" fmla="*/ 3 w 45"/>
                <a:gd name="T45" fmla="*/ 32 h 45"/>
                <a:gd name="T46" fmla="*/ 3 w 45"/>
                <a:gd name="T47" fmla="*/ 29 h 45"/>
                <a:gd name="T48" fmla="*/ 0 w 45"/>
                <a:gd name="T49" fmla="*/ 23 h 45"/>
                <a:gd name="T50" fmla="*/ 3 w 45"/>
                <a:gd name="T51" fmla="*/ 19 h 45"/>
                <a:gd name="T52" fmla="*/ 3 w 45"/>
                <a:gd name="T53" fmla="*/ 16 h 45"/>
                <a:gd name="T54" fmla="*/ 6 w 45"/>
                <a:gd name="T55" fmla="*/ 10 h 45"/>
                <a:gd name="T56" fmla="*/ 6 w 45"/>
                <a:gd name="T57" fmla="*/ 7 h 45"/>
                <a:gd name="T58" fmla="*/ 9 w 45"/>
                <a:gd name="T59" fmla="*/ 7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7"/>
                  </a:lnTo>
                  <a:lnTo>
                    <a:pt x="38" y="7"/>
                  </a:lnTo>
                  <a:lnTo>
                    <a:pt x="41" y="10"/>
                  </a:lnTo>
                  <a:lnTo>
                    <a:pt x="45" y="16"/>
                  </a:lnTo>
                  <a:lnTo>
                    <a:pt x="45" y="19"/>
                  </a:lnTo>
                  <a:lnTo>
                    <a:pt x="45" y="23"/>
                  </a:lnTo>
                  <a:lnTo>
                    <a:pt x="45" y="29"/>
                  </a:lnTo>
                  <a:lnTo>
                    <a:pt x="45" y="32"/>
                  </a:lnTo>
                  <a:lnTo>
                    <a:pt x="41" y="36"/>
                  </a:lnTo>
                  <a:lnTo>
                    <a:pt x="38" y="39"/>
                  </a:lnTo>
                  <a:lnTo>
                    <a:pt x="35" y="42"/>
                  </a:lnTo>
                  <a:lnTo>
                    <a:pt x="32" y="45"/>
                  </a:lnTo>
                  <a:lnTo>
                    <a:pt x="29" y="45"/>
                  </a:lnTo>
                  <a:lnTo>
                    <a:pt x="22" y="45"/>
                  </a:lnTo>
                  <a:lnTo>
                    <a:pt x="19" y="45"/>
                  </a:lnTo>
                  <a:lnTo>
                    <a:pt x="16" y="45"/>
                  </a:lnTo>
                  <a:lnTo>
                    <a:pt x="9" y="42"/>
                  </a:lnTo>
                  <a:lnTo>
                    <a:pt x="6" y="39"/>
                  </a:lnTo>
                  <a:lnTo>
                    <a:pt x="6" y="36"/>
                  </a:lnTo>
                  <a:lnTo>
                    <a:pt x="3" y="32"/>
                  </a:lnTo>
                  <a:lnTo>
                    <a:pt x="3" y="29"/>
                  </a:lnTo>
                  <a:lnTo>
                    <a:pt x="0" y="23"/>
                  </a:lnTo>
                  <a:lnTo>
                    <a:pt x="3" y="19"/>
                  </a:lnTo>
                  <a:lnTo>
                    <a:pt x="3" y="16"/>
                  </a:lnTo>
                  <a:lnTo>
                    <a:pt x="6" y="10"/>
                  </a:lnTo>
                  <a:lnTo>
                    <a:pt x="6" y="7"/>
                  </a:lnTo>
                  <a:lnTo>
                    <a:pt x="9" y="7"/>
                  </a:lnTo>
                  <a:lnTo>
                    <a:pt x="16" y="3"/>
                  </a:lnTo>
                  <a:lnTo>
                    <a:pt x="19" y="3"/>
                  </a:lnTo>
                  <a:lnTo>
                    <a:pt x="22" y="0"/>
                  </a:lnTo>
                </a:path>
              </a:pathLst>
            </a:custGeom>
            <a:solidFill>
              <a:srgbClr val="FF0000"/>
            </a:solidFill>
            <a:ln w="0">
              <a:solidFill>
                <a:srgbClr val="000000"/>
              </a:solidFill>
              <a:round/>
              <a:headEnd/>
              <a:tailEnd/>
            </a:ln>
          </p:spPr>
          <p:txBody>
            <a:bodyPr/>
            <a:lstStyle/>
            <a:p>
              <a:endParaRPr lang="en-US"/>
            </a:p>
          </p:txBody>
        </p:sp>
        <p:sp>
          <p:nvSpPr>
            <p:cNvPr id="32310" name="Freeform 742"/>
            <p:cNvSpPr>
              <a:spLocks/>
            </p:cNvSpPr>
            <p:nvPr/>
          </p:nvSpPr>
          <p:spPr bwMode="auto">
            <a:xfrm>
              <a:off x="1909" y="2526"/>
              <a:ext cx="62" cy="63"/>
            </a:xfrm>
            <a:custGeom>
              <a:avLst/>
              <a:gdLst>
                <a:gd name="T0" fmla="*/ 23 w 45"/>
                <a:gd name="T1" fmla="*/ 0 h 45"/>
                <a:gd name="T2" fmla="*/ 26 w 45"/>
                <a:gd name="T3" fmla="*/ 0 h 45"/>
                <a:gd name="T4" fmla="*/ 29 w 45"/>
                <a:gd name="T5" fmla="*/ 3 h 45"/>
                <a:gd name="T6" fmla="*/ 36 w 45"/>
                <a:gd name="T7" fmla="*/ 3 h 45"/>
                <a:gd name="T8" fmla="*/ 39 w 45"/>
                <a:gd name="T9" fmla="*/ 6 h 45"/>
                <a:gd name="T10" fmla="*/ 39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39 w 45"/>
                <a:gd name="T23" fmla="*/ 35 h 45"/>
                <a:gd name="T24" fmla="*/ 39 w 45"/>
                <a:gd name="T25" fmla="*/ 39 h 45"/>
                <a:gd name="T26" fmla="*/ 36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4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4 w 45"/>
                <a:gd name="T55" fmla="*/ 10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6" y="3"/>
                  </a:lnTo>
                  <a:lnTo>
                    <a:pt x="39" y="6"/>
                  </a:lnTo>
                  <a:lnTo>
                    <a:pt x="39" y="10"/>
                  </a:lnTo>
                  <a:lnTo>
                    <a:pt x="42" y="13"/>
                  </a:lnTo>
                  <a:lnTo>
                    <a:pt x="45" y="19"/>
                  </a:lnTo>
                  <a:lnTo>
                    <a:pt x="45" y="23"/>
                  </a:lnTo>
                  <a:lnTo>
                    <a:pt x="45" y="26"/>
                  </a:lnTo>
                  <a:lnTo>
                    <a:pt x="42" y="32"/>
                  </a:lnTo>
                  <a:lnTo>
                    <a:pt x="39" y="35"/>
                  </a:lnTo>
                  <a:lnTo>
                    <a:pt x="39" y="39"/>
                  </a:lnTo>
                  <a:lnTo>
                    <a:pt x="36" y="42"/>
                  </a:lnTo>
                  <a:lnTo>
                    <a:pt x="29" y="42"/>
                  </a:lnTo>
                  <a:lnTo>
                    <a:pt x="26" y="45"/>
                  </a:lnTo>
                  <a:lnTo>
                    <a:pt x="23" y="45"/>
                  </a:lnTo>
                  <a:lnTo>
                    <a:pt x="16" y="45"/>
                  </a:lnTo>
                  <a:lnTo>
                    <a:pt x="13" y="42"/>
                  </a:lnTo>
                  <a:lnTo>
                    <a:pt x="10" y="42"/>
                  </a:lnTo>
                  <a:lnTo>
                    <a:pt x="7" y="39"/>
                  </a:lnTo>
                  <a:lnTo>
                    <a:pt x="4" y="35"/>
                  </a:lnTo>
                  <a:lnTo>
                    <a:pt x="0" y="32"/>
                  </a:lnTo>
                  <a:lnTo>
                    <a:pt x="0" y="26"/>
                  </a:lnTo>
                  <a:lnTo>
                    <a:pt x="0" y="23"/>
                  </a:lnTo>
                  <a:lnTo>
                    <a:pt x="0" y="19"/>
                  </a:lnTo>
                  <a:lnTo>
                    <a:pt x="0" y="13"/>
                  </a:lnTo>
                  <a:lnTo>
                    <a:pt x="4" y="10"/>
                  </a:lnTo>
                  <a:lnTo>
                    <a:pt x="7"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311" name="Freeform 743"/>
            <p:cNvSpPr>
              <a:spLocks/>
            </p:cNvSpPr>
            <p:nvPr/>
          </p:nvSpPr>
          <p:spPr bwMode="auto">
            <a:xfrm>
              <a:off x="1909" y="2526"/>
              <a:ext cx="62" cy="63"/>
            </a:xfrm>
            <a:custGeom>
              <a:avLst/>
              <a:gdLst>
                <a:gd name="T0" fmla="*/ 23 w 45"/>
                <a:gd name="T1" fmla="*/ 0 h 45"/>
                <a:gd name="T2" fmla="*/ 26 w 45"/>
                <a:gd name="T3" fmla="*/ 0 h 45"/>
                <a:gd name="T4" fmla="*/ 29 w 45"/>
                <a:gd name="T5" fmla="*/ 3 h 45"/>
                <a:gd name="T6" fmla="*/ 36 w 45"/>
                <a:gd name="T7" fmla="*/ 3 h 45"/>
                <a:gd name="T8" fmla="*/ 39 w 45"/>
                <a:gd name="T9" fmla="*/ 6 h 45"/>
                <a:gd name="T10" fmla="*/ 39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39 w 45"/>
                <a:gd name="T23" fmla="*/ 35 h 45"/>
                <a:gd name="T24" fmla="*/ 39 w 45"/>
                <a:gd name="T25" fmla="*/ 39 h 45"/>
                <a:gd name="T26" fmla="*/ 36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4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4 w 45"/>
                <a:gd name="T55" fmla="*/ 10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6" y="3"/>
                  </a:lnTo>
                  <a:lnTo>
                    <a:pt x="39" y="6"/>
                  </a:lnTo>
                  <a:lnTo>
                    <a:pt x="39" y="10"/>
                  </a:lnTo>
                  <a:lnTo>
                    <a:pt x="42" y="13"/>
                  </a:lnTo>
                  <a:lnTo>
                    <a:pt x="45" y="19"/>
                  </a:lnTo>
                  <a:lnTo>
                    <a:pt x="45" y="23"/>
                  </a:lnTo>
                  <a:lnTo>
                    <a:pt x="45" y="26"/>
                  </a:lnTo>
                  <a:lnTo>
                    <a:pt x="42" y="32"/>
                  </a:lnTo>
                  <a:lnTo>
                    <a:pt x="39" y="35"/>
                  </a:lnTo>
                  <a:lnTo>
                    <a:pt x="39" y="39"/>
                  </a:lnTo>
                  <a:lnTo>
                    <a:pt x="36" y="42"/>
                  </a:lnTo>
                  <a:lnTo>
                    <a:pt x="29" y="42"/>
                  </a:lnTo>
                  <a:lnTo>
                    <a:pt x="26" y="45"/>
                  </a:lnTo>
                  <a:lnTo>
                    <a:pt x="23" y="45"/>
                  </a:lnTo>
                  <a:lnTo>
                    <a:pt x="16" y="45"/>
                  </a:lnTo>
                  <a:lnTo>
                    <a:pt x="13" y="42"/>
                  </a:lnTo>
                  <a:lnTo>
                    <a:pt x="10" y="42"/>
                  </a:lnTo>
                  <a:lnTo>
                    <a:pt x="7" y="39"/>
                  </a:lnTo>
                  <a:lnTo>
                    <a:pt x="4" y="35"/>
                  </a:lnTo>
                  <a:lnTo>
                    <a:pt x="0" y="32"/>
                  </a:lnTo>
                  <a:lnTo>
                    <a:pt x="0" y="26"/>
                  </a:lnTo>
                  <a:lnTo>
                    <a:pt x="0" y="23"/>
                  </a:lnTo>
                  <a:lnTo>
                    <a:pt x="0" y="19"/>
                  </a:lnTo>
                  <a:lnTo>
                    <a:pt x="0" y="13"/>
                  </a:lnTo>
                  <a:lnTo>
                    <a:pt x="4" y="10"/>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312" name="Freeform 744"/>
            <p:cNvSpPr>
              <a:spLocks/>
            </p:cNvSpPr>
            <p:nvPr/>
          </p:nvSpPr>
          <p:spPr bwMode="auto">
            <a:xfrm>
              <a:off x="2016" y="3351"/>
              <a:ext cx="56" cy="63"/>
            </a:xfrm>
            <a:custGeom>
              <a:avLst/>
              <a:gdLst>
                <a:gd name="T0" fmla="*/ 19 w 41"/>
                <a:gd name="T1" fmla="*/ 0 h 45"/>
                <a:gd name="T2" fmla="*/ 25 w 41"/>
                <a:gd name="T3" fmla="*/ 0 h 45"/>
                <a:gd name="T4" fmla="*/ 29 w 41"/>
                <a:gd name="T5" fmla="*/ 0 h 45"/>
                <a:gd name="T6" fmla="*/ 32 w 41"/>
                <a:gd name="T7" fmla="*/ 3 h 45"/>
                <a:gd name="T8" fmla="*/ 35 w 41"/>
                <a:gd name="T9" fmla="*/ 6 h 45"/>
                <a:gd name="T10" fmla="*/ 38 w 41"/>
                <a:gd name="T11" fmla="*/ 9 h 45"/>
                <a:gd name="T12" fmla="*/ 41 w 41"/>
                <a:gd name="T13" fmla="*/ 13 h 45"/>
                <a:gd name="T14" fmla="*/ 41 w 41"/>
                <a:gd name="T15" fmla="*/ 16 h 45"/>
                <a:gd name="T16" fmla="*/ 41 w 41"/>
                <a:gd name="T17" fmla="*/ 22 h 45"/>
                <a:gd name="T18" fmla="*/ 41 w 41"/>
                <a:gd name="T19" fmla="*/ 25 h 45"/>
                <a:gd name="T20" fmla="*/ 41 w 41"/>
                <a:gd name="T21" fmla="*/ 29 h 45"/>
                <a:gd name="T22" fmla="*/ 38 w 41"/>
                <a:gd name="T23" fmla="*/ 32 h 45"/>
                <a:gd name="T24" fmla="*/ 35 w 41"/>
                <a:gd name="T25" fmla="*/ 35 h 45"/>
                <a:gd name="T26" fmla="*/ 32 w 41"/>
                <a:gd name="T27" fmla="*/ 38 h 45"/>
                <a:gd name="T28" fmla="*/ 29 w 41"/>
                <a:gd name="T29" fmla="*/ 42 h 45"/>
                <a:gd name="T30" fmla="*/ 25 w 41"/>
                <a:gd name="T31" fmla="*/ 42 h 45"/>
                <a:gd name="T32" fmla="*/ 19 w 41"/>
                <a:gd name="T33" fmla="*/ 45 h 45"/>
                <a:gd name="T34" fmla="*/ 16 w 41"/>
                <a:gd name="T35" fmla="*/ 42 h 45"/>
                <a:gd name="T36" fmla="*/ 12 w 41"/>
                <a:gd name="T37" fmla="*/ 42 h 45"/>
                <a:gd name="T38" fmla="*/ 9 w 41"/>
                <a:gd name="T39" fmla="*/ 38 h 45"/>
                <a:gd name="T40" fmla="*/ 6 w 41"/>
                <a:gd name="T41" fmla="*/ 35 h 45"/>
                <a:gd name="T42" fmla="*/ 3 w 41"/>
                <a:gd name="T43" fmla="*/ 32 h 45"/>
                <a:gd name="T44" fmla="*/ 0 w 41"/>
                <a:gd name="T45" fmla="*/ 29 h 45"/>
                <a:gd name="T46" fmla="*/ 0 w 41"/>
                <a:gd name="T47" fmla="*/ 25 h 45"/>
                <a:gd name="T48" fmla="*/ 0 w 41"/>
                <a:gd name="T49" fmla="*/ 22 h 45"/>
                <a:gd name="T50" fmla="*/ 0 w 41"/>
                <a:gd name="T51" fmla="*/ 16 h 45"/>
                <a:gd name="T52" fmla="*/ 0 w 41"/>
                <a:gd name="T53" fmla="*/ 13 h 45"/>
                <a:gd name="T54" fmla="*/ 3 w 41"/>
                <a:gd name="T55" fmla="*/ 9 h 45"/>
                <a:gd name="T56" fmla="*/ 6 w 41"/>
                <a:gd name="T57" fmla="*/ 6 h 45"/>
                <a:gd name="T58" fmla="*/ 9 w 41"/>
                <a:gd name="T59" fmla="*/ 3 h 45"/>
                <a:gd name="T60" fmla="*/ 12 w 41"/>
                <a:gd name="T61" fmla="*/ 0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0"/>
                  </a:lnTo>
                  <a:lnTo>
                    <a:pt x="32" y="3"/>
                  </a:lnTo>
                  <a:lnTo>
                    <a:pt x="35" y="6"/>
                  </a:lnTo>
                  <a:lnTo>
                    <a:pt x="38" y="9"/>
                  </a:lnTo>
                  <a:lnTo>
                    <a:pt x="41" y="13"/>
                  </a:lnTo>
                  <a:lnTo>
                    <a:pt x="41" y="16"/>
                  </a:lnTo>
                  <a:lnTo>
                    <a:pt x="41" y="22"/>
                  </a:lnTo>
                  <a:lnTo>
                    <a:pt x="41" y="25"/>
                  </a:lnTo>
                  <a:lnTo>
                    <a:pt x="41" y="29"/>
                  </a:lnTo>
                  <a:lnTo>
                    <a:pt x="38" y="32"/>
                  </a:lnTo>
                  <a:lnTo>
                    <a:pt x="35" y="35"/>
                  </a:lnTo>
                  <a:lnTo>
                    <a:pt x="32" y="38"/>
                  </a:lnTo>
                  <a:lnTo>
                    <a:pt x="29" y="42"/>
                  </a:lnTo>
                  <a:lnTo>
                    <a:pt x="25" y="42"/>
                  </a:lnTo>
                  <a:lnTo>
                    <a:pt x="19" y="45"/>
                  </a:lnTo>
                  <a:lnTo>
                    <a:pt x="16" y="42"/>
                  </a:lnTo>
                  <a:lnTo>
                    <a:pt x="12" y="42"/>
                  </a:lnTo>
                  <a:lnTo>
                    <a:pt x="9" y="38"/>
                  </a:lnTo>
                  <a:lnTo>
                    <a:pt x="6" y="35"/>
                  </a:lnTo>
                  <a:lnTo>
                    <a:pt x="3" y="32"/>
                  </a:lnTo>
                  <a:lnTo>
                    <a:pt x="0" y="29"/>
                  </a:lnTo>
                  <a:lnTo>
                    <a:pt x="0" y="25"/>
                  </a:lnTo>
                  <a:lnTo>
                    <a:pt x="0" y="22"/>
                  </a:lnTo>
                  <a:lnTo>
                    <a:pt x="0" y="16"/>
                  </a:lnTo>
                  <a:lnTo>
                    <a:pt x="0" y="13"/>
                  </a:lnTo>
                  <a:lnTo>
                    <a:pt x="3" y="9"/>
                  </a:lnTo>
                  <a:lnTo>
                    <a:pt x="6" y="6"/>
                  </a:lnTo>
                  <a:lnTo>
                    <a:pt x="9" y="3"/>
                  </a:lnTo>
                  <a:lnTo>
                    <a:pt x="12" y="0"/>
                  </a:lnTo>
                  <a:lnTo>
                    <a:pt x="16" y="0"/>
                  </a:lnTo>
                  <a:lnTo>
                    <a:pt x="19" y="0"/>
                  </a:lnTo>
                  <a:close/>
                </a:path>
              </a:pathLst>
            </a:custGeom>
            <a:solidFill>
              <a:srgbClr val="FFFF00"/>
            </a:solidFill>
            <a:ln w="9525">
              <a:noFill/>
              <a:round/>
              <a:headEnd/>
              <a:tailEnd/>
            </a:ln>
          </p:spPr>
          <p:txBody>
            <a:bodyPr/>
            <a:lstStyle/>
            <a:p>
              <a:endParaRPr lang="en-US"/>
            </a:p>
          </p:txBody>
        </p:sp>
        <p:sp>
          <p:nvSpPr>
            <p:cNvPr id="32313" name="Freeform 745"/>
            <p:cNvSpPr>
              <a:spLocks/>
            </p:cNvSpPr>
            <p:nvPr/>
          </p:nvSpPr>
          <p:spPr bwMode="auto">
            <a:xfrm>
              <a:off x="2016" y="3351"/>
              <a:ext cx="56" cy="63"/>
            </a:xfrm>
            <a:custGeom>
              <a:avLst/>
              <a:gdLst>
                <a:gd name="T0" fmla="*/ 19 w 41"/>
                <a:gd name="T1" fmla="*/ 0 h 45"/>
                <a:gd name="T2" fmla="*/ 25 w 41"/>
                <a:gd name="T3" fmla="*/ 0 h 45"/>
                <a:gd name="T4" fmla="*/ 29 w 41"/>
                <a:gd name="T5" fmla="*/ 0 h 45"/>
                <a:gd name="T6" fmla="*/ 32 w 41"/>
                <a:gd name="T7" fmla="*/ 3 h 45"/>
                <a:gd name="T8" fmla="*/ 35 w 41"/>
                <a:gd name="T9" fmla="*/ 6 h 45"/>
                <a:gd name="T10" fmla="*/ 38 w 41"/>
                <a:gd name="T11" fmla="*/ 9 h 45"/>
                <a:gd name="T12" fmla="*/ 41 w 41"/>
                <a:gd name="T13" fmla="*/ 13 h 45"/>
                <a:gd name="T14" fmla="*/ 41 w 41"/>
                <a:gd name="T15" fmla="*/ 16 h 45"/>
                <a:gd name="T16" fmla="*/ 41 w 41"/>
                <a:gd name="T17" fmla="*/ 22 h 45"/>
                <a:gd name="T18" fmla="*/ 41 w 41"/>
                <a:gd name="T19" fmla="*/ 25 h 45"/>
                <a:gd name="T20" fmla="*/ 41 w 41"/>
                <a:gd name="T21" fmla="*/ 29 h 45"/>
                <a:gd name="T22" fmla="*/ 38 w 41"/>
                <a:gd name="T23" fmla="*/ 32 h 45"/>
                <a:gd name="T24" fmla="*/ 35 w 41"/>
                <a:gd name="T25" fmla="*/ 35 h 45"/>
                <a:gd name="T26" fmla="*/ 32 w 41"/>
                <a:gd name="T27" fmla="*/ 38 h 45"/>
                <a:gd name="T28" fmla="*/ 29 w 41"/>
                <a:gd name="T29" fmla="*/ 42 h 45"/>
                <a:gd name="T30" fmla="*/ 25 w 41"/>
                <a:gd name="T31" fmla="*/ 42 h 45"/>
                <a:gd name="T32" fmla="*/ 19 w 41"/>
                <a:gd name="T33" fmla="*/ 45 h 45"/>
                <a:gd name="T34" fmla="*/ 16 w 41"/>
                <a:gd name="T35" fmla="*/ 42 h 45"/>
                <a:gd name="T36" fmla="*/ 12 w 41"/>
                <a:gd name="T37" fmla="*/ 42 h 45"/>
                <a:gd name="T38" fmla="*/ 9 w 41"/>
                <a:gd name="T39" fmla="*/ 38 h 45"/>
                <a:gd name="T40" fmla="*/ 6 w 41"/>
                <a:gd name="T41" fmla="*/ 35 h 45"/>
                <a:gd name="T42" fmla="*/ 3 w 41"/>
                <a:gd name="T43" fmla="*/ 32 h 45"/>
                <a:gd name="T44" fmla="*/ 0 w 41"/>
                <a:gd name="T45" fmla="*/ 29 h 45"/>
                <a:gd name="T46" fmla="*/ 0 w 41"/>
                <a:gd name="T47" fmla="*/ 25 h 45"/>
                <a:gd name="T48" fmla="*/ 0 w 41"/>
                <a:gd name="T49" fmla="*/ 22 h 45"/>
                <a:gd name="T50" fmla="*/ 0 w 41"/>
                <a:gd name="T51" fmla="*/ 16 h 45"/>
                <a:gd name="T52" fmla="*/ 0 w 41"/>
                <a:gd name="T53" fmla="*/ 13 h 45"/>
                <a:gd name="T54" fmla="*/ 3 w 41"/>
                <a:gd name="T55" fmla="*/ 9 h 45"/>
                <a:gd name="T56" fmla="*/ 6 w 41"/>
                <a:gd name="T57" fmla="*/ 6 h 45"/>
                <a:gd name="T58" fmla="*/ 9 w 41"/>
                <a:gd name="T59" fmla="*/ 3 h 45"/>
                <a:gd name="T60" fmla="*/ 12 w 41"/>
                <a:gd name="T61" fmla="*/ 0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0"/>
                  </a:lnTo>
                  <a:lnTo>
                    <a:pt x="32" y="3"/>
                  </a:lnTo>
                  <a:lnTo>
                    <a:pt x="35" y="6"/>
                  </a:lnTo>
                  <a:lnTo>
                    <a:pt x="38" y="9"/>
                  </a:lnTo>
                  <a:lnTo>
                    <a:pt x="41" y="13"/>
                  </a:lnTo>
                  <a:lnTo>
                    <a:pt x="41" y="16"/>
                  </a:lnTo>
                  <a:lnTo>
                    <a:pt x="41" y="22"/>
                  </a:lnTo>
                  <a:lnTo>
                    <a:pt x="41" y="25"/>
                  </a:lnTo>
                  <a:lnTo>
                    <a:pt x="41" y="29"/>
                  </a:lnTo>
                  <a:lnTo>
                    <a:pt x="38" y="32"/>
                  </a:lnTo>
                  <a:lnTo>
                    <a:pt x="35" y="35"/>
                  </a:lnTo>
                  <a:lnTo>
                    <a:pt x="32" y="38"/>
                  </a:lnTo>
                  <a:lnTo>
                    <a:pt x="29" y="42"/>
                  </a:lnTo>
                  <a:lnTo>
                    <a:pt x="25" y="42"/>
                  </a:lnTo>
                  <a:lnTo>
                    <a:pt x="19" y="45"/>
                  </a:lnTo>
                  <a:lnTo>
                    <a:pt x="16" y="42"/>
                  </a:lnTo>
                  <a:lnTo>
                    <a:pt x="12" y="42"/>
                  </a:lnTo>
                  <a:lnTo>
                    <a:pt x="9" y="38"/>
                  </a:lnTo>
                  <a:lnTo>
                    <a:pt x="6" y="35"/>
                  </a:lnTo>
                  <a:lnTo>
                    <a:pt x="3" y="32"/>
                  </a:lnTo>
                  <a:lnTo>
                    <a:pt x="0" y="29"/>
                  </a:lnTo>
                  <a:lnTo>
                    <a:pt x="0" y="25"/>
                  </a:lnTo>
                  <a:lnTo>
                    <a:pt x="0" y="22"/>
                  </a:lnTo>
                  <a:lnTo>
                    <a:pt x="0" y="16"/>
                  </a:lnTo>
                  <a:lnTo>
                    <a:pt x="0" y="13"/>
                  </a:lnTo>
                  <a:lnTo>
                    <a:pt x="3" y="9"/>
                  </a:lnTo>
                  <a:lnTo>
                    <a:pt x="6" y="6"/>
                  </a:lnTo>
                  <a:lnTo>
                    <a:pt x="9" y="3"/>
                  </a:lnTo>
                  <a:lnTo>
                    <a:pt x="12" y="0"/>
                  </a:lnTo>
                  <a:lnTo>
                    <a:pt x="16" y="0"/>
                  </a:lnTo>
                  <a:lnTo>
                    <a:pt x="19" y="0"/>
                  </a:lnTo>
                </a:path>
              </a:pathLst>
            </a:custGeom>
            <a:noFill/>
            <a:ln w="12700">
              <a:solidFill>
                <a:srgbClr val="000000"/>
              </a:solidFill>
              <a:round/>
              <a:headEnd/>
              <a:tailEnd/>
            </a:ln>
          </p:spPr>
          <p:txBody>
            <a:bodyPr/>
            <a:lstStyle/>
            <a:p>
              <a:endParaRPr lang="en-US"/>
            </a:p>
          </p:txBody>
        </p:sp>
        <p:sp>
          <p:nvSpPr>
            <p:cNvPr id="32314" name="Freeform 746"/>
            <p:cNvSpPr>
              <a:spLocks/>
            </p:cNvSpPr>
            <p:nvPr/>
          </p:nvSpPr>
          <p:spPr bwMode="auto">
            <a:xfrm>
              <a:off x="1977" y="3310"/>
              <a:ext cx="61" cy="59"/>
            </a:xfrm>
            <a:custGeom>
              <a:avLst/>
              <a:gdLst>
                <a:gd name="T0" fmla="*/ 22 w 45"/>
                <a:gd name="T1" fmla="*/ 0 h 42"/>
                <a:gd name="T2" fmla="*/ 25 w 45"/>
                <a:gd name="T3" fmla="*/ 0 h 42"/>
                <a:gd name="T4" fmla="*/ 29 w 45"/>
                <a:gd name="T5" fmla="*/ 0 h 42"/>
                <a:gd name="T6" fmla="*/ 35 w 45"/>
                <a:gd name="T7" fmla="*/ 3 h 42"/>
                <a:gd name="T8" fmla="*/ 38 w 45"/>
                <a:gd name="T9" fmla="*/ 6 h 42"/>
                <a:gd name="T10" fmla="*/ 38 w 45"/>
                <a:gd name="T11" fmla="*/ 9 h 42"/>
                <a:gd name="T12" fmla="*/ 41 w 45"/>
                <a:gd name="T13" fmla="*/ 13 h 42"/>
                <a:gd name="T14" fmla="*/ 41 w 45"/>
                <a:gd name="T15" fmla="*/ 16 h 42"/>
                <a:gd name="T16" fmla="*/ 45 w 45"/>
                <a:gd name="T17" fmla="*/ 22 h 42"/>
                <a:gd name="T18" fmla="*/ 41 w 45"/>
                <a:gd name="T19" fmla="*/ 25 h 42"/>
                <a:gd name="T20" fmla="*/ 41 w 45"/>
                <a:gd name="T21" fmla="*/ 29 h 42"/>
                <a:gd name="T22" fmla="*/ 38 w 45"/>
                <a:gd name="T23" fmla="*/ 32 h 42"/>
                <a:gd name="T24" fmla="*/ 38 w 45"/>
                <a:gd name="T25" fmla="*/ 35 h 42"/>
                <a:gd name="T26" fmla="*/ 35 w 45"/>
                <a:gd name="T27" fmla="*/ 38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8 h 42"/>
                <a:gd name="T40" fmla="*/ 6 w 45"/>
                <a:gd name="T41" fmla="*/ 35 h 42"/>
                <a:gd name="T42" fmla="*/ 3 w 45"/>
                <a:gd name="T43" fmla="*/ 32 h 42"/>
                <a:gd name="T44" fmla="*/ 0 w 45"/>
                <a:gd name="T45" fmla="*/ 29 h 42"/>
                <a:gd name="T46" fmla="*/ 0 w 45"/>
                <a:gd name="T47" fmla="*/ 25 h 42"/>
                <a:gd name="T48" fmla="*/ 0 w 45"/>
                <a:gd name="T49" fmla="*/ 22 h 42"/>
                <a:gd name="T50" fmla="*/ 0 w 45"/>
                <a:gd name="T51" fmla="*/ 16 h 42"/>
                <a:gd name="T52" fmla="*/ 0 w 45"/>
                <a:gd name="T53" fmla="*/ 13 h 42"/>
                <a:gd name="T54" fmla="*/ 3 w 45"/>
                <a:gd name="T55" fmla="*/ 9 h 42"/>
                <a:gd name="T56" fmla="*/ 6 w 45"/>
                <a:gd name="T57" fmla="*/ 6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5" y="3"/>
                  </a:lnTo>
                  <a:lnTo>
                    <a:pt x="38" y="6"/>
                  </a:lnTo>
                  <a:lnTo>
                    <a:pt x="38" y="9"/>
                  </a:lnTo>
                  <a:lnTo>
                    <a:pt x="41" y="13"/>
                  </a:lnTo>
                  <a:lnTo>
                    <a:pt x="41" y="16"/>
                  </a:lnTo>
                  <a:lnTo>
                    <a:pt x="45" y="22"/>
                  </a:lnTo>
                  <a:lnTo>
                    <a:pt x="41" y="25"/>
                  </a:lnTo>
                  <a:lnTo>
                    <a:pt x="41" y="29"/>
                  </a:lnTo>
                  <a:lnTo>
                    <a:pt x="38" y="32"/>
                  </a:lnTo>
                  <a:lnTo>
                    <a:pt x="38" y="35"/>
                  </a:lnTo>
                  <a:lnTo>
                    <a:pt x="35" y="38"/>
                  </a:lnTo>
                  <a:lnTo>
                    <a:pt x="29" y="42"/>
                  </a:lnTo>
                  <a:lnTo>
                    <a:pt x="25" y="42"/>
                  </a:lnTo>
                  <a:lnTo>
                    <a:pt x="22" y="42"/>
                  </a:lnTo>
                  <a:lnTo>
                    <a:pt x="16" y="42"/>
                  </a:lnTo>
                  <a:lnTo>
                    <a:pt x="13" y="42"/>
                  </a:lnTo>
                  <a:lnTo>
                    <a:pt x="9" y="38"/>
                  </a:lnTo>
                  <a:lnTo>
                    <a:pt x="6" y="35"/>
                  </a:lnTo>
                  <a:lnTo>
                    <a:pt x="3" y="32"/>
                  </a:lnTo>
                  <a:lnTo>
                    <a:pt x="0" y="29"/>
                  </a:lnTo>
                  <a:lnTo>
                    <a:pt x="0" y="25"/>
                  </a:lnTo>
                  <a:lnTo>
                    <a:pt x="0" y="22"/>
                  </a:lnTo>
                  <a:lnTo>
                    <a:pt x="0" y="16"/>
                  </a:lnTo>
                  <a:lnTo>
                    <a:pt x="0" y="13"/>
                  </a:lnTo>
                  <a:lnTo>
                    <a:pt x="3" y="9"/>
                  </a:lnTo>
                  <a:lnTo>
                    <a:pt x="6" y="6"/>
                  </a:lnTo>
                  <a:lnTo>
                    <a:pt x="9" y="3"/>
                  </a:lnTo>
                  <a:lnTo>
                    <a:pt x="13" y="0"/>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315" name="Freeform 747"/>
            <p:cNvSpPr>
              <a:spLocks/>
            </p:cNvSpPr>
            <p:nvPr/>
          </p:nvSpPr>
          <p:spPr bwMode="auto">
            <a:xfrm>
              <a:off x="1977" y="3310"/>
              <a:ext cx="61" cy="59"/>
            </a:xfrm>
            <a:custGeom>
              <a:avLst/>
              <a:gdLst>
                <a:gd name="T0" fmla="*/ 22 w 45"/>
                <a:gd name="T1" fmla="*/ 0 h 42"/>
                <a:gd name="T2" fmla="*/ 25 w 45"/>
                <a:gd name="T3" fmla="*/ 0 h 42"/>
                <a:gd name="T4" fmla="*/ 29 w 45"/>
                <a:gd name="T5" fmla="*/ 0 h 42"/>
                <a:gd name="T6" fmla="*/ 35 w 45"/>
                <a:gd name="T7" fmla="*/ 3 h 42"/>
                <a:gd name="T8" fmla="*/ 38 w 45"/>
                <a:gd name="T9" fmla="*/ 6 h 42"/>
                <a:gd name="T10" fmla="*/ 38 w 45"/>
                <a:gd name="T11" fmla="*/ 9 h 42"/>
                <a:gd name="T12" fmla="*/ 41 w 45"/>
                <a:gd name="T13" fmla="*/ 13 h 42"/>
                <a:gd name="T14" fmla="*/ 41 w 45"/>
                <a:gd name="T15" fmla="*/ 16 h 42"/>
                <a:gd name="T16" fmla="*/ 45 w 45"/>
                <a:gd name="T17" fmla="*/ 22 h 42"/>
                <a:gd name="T18" fmla="*/ 41 w 45"/>
                <a:gd name="T19" fmla="*/ 25 h 42"/>
                <a:gd name="T20" fmla="*/ 41 w 45"/>
                <a:gd name="T21" fmla="*/ 29 h 42"/>
                <a:gd name="T22" fmla="*/ 38 w 45"/>
                <a:gd name="T23" fmla="*/ 32 h 42"/>
                <a:gd name="T24" fmla="*/ 38 w 45"/>
                <a:gd name="T25" fmla="*/ 35 h 42"/>
                <a:gd name="T26" fmla="*/ 35 w 45"/>
                <a:gd name="T27" fmla="*/ 38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8 h 42"/>
                <a:gd name="T40" fmla="*/ 6 w 45"/>
                <a:gd name="T41" fmla="*/ 35 h 42"/>
                <a:gd name="T42" fmla="*/ 3 w 45"/>
                <a:gd name="T43" fmla="*/ 32 h 42"/>
                <a:gd name="T44" fmla="*/ 0 w 45"/>
                <a:gd name="T45" fmla="*/ 29 h 42"/>
                <a:gd name="T46" fmla="*/ 0 w 45"/>
                <a:gd name="T47" fmla="*/ 25 h 42"/>
                <a:gd name="T48" fmla="*/ 0 w 45"/>
                <a:gd name="T49" fmla="*/ 22 h 42"/>
                <a:gd name="T50" fmla="*/ 0 w 45"/>
                <a:gd name="T51" fmla="*/ 16 h 42"/>
                <a:gd name="T52" fmla="*/ 0 w 45"/>
                <a:gd name="T53" fmla="*/ 13 h 42"/>
                <a:gd name="T54" fmla="*/ 3 w 45"/>
                <a:gd name="T55" fmla="*/ 9 h 42"/>
                <a:gd name="T56" fmla="*/ 6 w 45"/>
                <a:gd name="T57" fmla="*/ 6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5" y="3"/>
                  </a:lnTo>
                  <a:lnTo>
                    <a:pt x="38" y="6"/>
                  </a:lnTo>
                  <a:lnTo>
                    <a:pt x="38" y="9"/>
                  </a:lnTo>
                  <a:lnTo>
                    <a:pt x="41" y="13"/>
                  </a:lnTo>
                  <a:lnTo>
                    <a:pt x="41" y="16"/>
                  </a:lnTo>
                  <a:lnTo>
                    <a:pt x="45" y="22"/>
                  </a:lnTo>
                  <a:lnTo>
                    <a:pt x="41" y="25"/>
                  </a:lnTo>
                  <a:lnTo>
                    <a:pt x="41" y="29"/>
                  </a:lnTo>
                  <a:lnTo>
                    <a:pt x="38" y="32"/>
                  </a:lnTo>
                  <a:lnTo>
                    <a:pt x="38" y="35"/>
                  </a:lnTo>
                  <a:lnTo>
                    <a:pt x="35" y="38"/>
                  </a:lnTo>
                  <a:lnTo>
                    <a:pt x="29" y="42"/>
                  </a:lnTo>
                  <a:lnTo>
                    <a:pt x="25" y="42"/>
                  </a:lnTo>
                  <a:lnTo>
                    <a:pt x="22" y="42"/>
                  </a:lnTo>
                  <a:lnTo>
                    <a:pt x="16" y="42"/>
                  </a:lnTo>
                  <a:lnTo>
                    <a:pt x="13" y="42"/>
                  </a:lnTo>
                  <a:lnTo>
                    <a:pt x="9" y="38"/>
                  </a:lnTo>
                  <a:lnTo>
                    <a:pt x="6" y="35"/>
                  </a:lnTo>
                  <a:lnTo>
                    <a:pt x="3" y="32"/>
                  </a:lnTo>
                  <a:lnTo>
                    <a:pt x="0" y="29"/>
                  </a:lnTo>
                  <a:lnTo>
                    <a:pt x="0" y="25"/>
                  </a:lnTo>
                  <a:lnTo>
                    <a:pt x="0" y="22"/>
                  </a:lnTo>
                  <a:lnTo>
                    <a:pt x="0" y="16"/>
                  </a:lnTo>
                  <a:lnTo>
                    <a:pt x="0" y="13"/>
                  </a:lnTo>
                  <a:lnTo>
                    <a:pt x="3" y="9"/>
                  </a:lnTo>
                  <a:lnTo>
                    <a:pt x="6" y="6"/>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316" name="Freeform 748"/>
            <p:cNvSpPr>
              <a:spLocks/>
            </p:cNvSpPr>
            <p:nvPr/>
          </p:nvSpPr>
          <p:spPr bwMode="auto">
            <a:xfrm>
              <a:off x="1839" y="2522"/>
              <a:ext cx="62" cy="63"/>
            </a:xfrm>
            <a:custGeom>
              <a:avLst/>
              <a:gdLst>
                <a:gd name="T0" fmla="*/ 22 w 45"/>
                <a:gd name="T1" fmla="*/ 0 h 45"/>
                <a:gd name="T2" fmla="*/ 26 w 45"/>
                <a:gd name="T3" fmla="*/ 0 h 45"/>
                <a:gd name="T4" fmla="*/ 29 w 45"/>
                <a:gd name="T5" fmla="*/ 3 h 45"/>
                <a:gd name="T6" fmla="*/ 35 w 45"/>
                <a:gd name="T7" fmla="*/ 3 h 45"/>
                <a:gd name="T8" fmla="*/ 38 w 45"/>
                <a:gd name="T9" fmla="*/ 6 h 45"/>
                <a:gd name="T10" fmla="*/ 38 w 45"/>
                <a:gd name="T11" fmla="*/ 9 h 45"/>
                <a:gd name="T12" fmla="*/ 42 w 45"/>
                <a:gd name="T13" fmla="*/ 13 h 45"/>
                <a:gd name="T14" fmla="*/ 42 w 45"/>
                <a:gd name="T15" fmla="*/ 19 h 45"/>
                <a:gd name="T16" fmla="*/ 45 w 45"/>
                <a:gd name="T17" fmla="*/ 22 h 45"/>
                <a:gd name="T18" fmla="*/ 42 w 45"/>
                <a:gd name="T19" fmla="*/ 26 h 45"/>
                <a:gd name="T20" fmla="*/ 42 w 45"/>
                <a:gd name="T21" fmla="*/ 32 h 45"/>
                <a:gd name="T22" fmla="*/ 38 w 45"/>
                <a:gd name="T23" fmla="*/ 35 h 45"/>
                <a:gd name="T24" fmla="*/ 38 w 45"/>
                <a:gd name="T25" fmla="*/ 38 h 45"/>
                <a:gd name="T26" fmla="*/ 35 w 45"/>
                <a:gd name="T27" fmla="*/ 42 h 45"/>
                <a:gd name="T28" fmla="*/ 29 w 45"/>
                <a:gd name="T29" fmla="*/ 42 h 45"/>
                <a:gd name="T30" fmla="*/ 26 w 45"/>
                <a:gd name="T31" fmla="*/ 45 h 45"/>
                <a:gd name="T32" fmla="*/ 22 w 45"/>
                <a:gd name="T33" fmla="*/ 45 h 45"/>
                <a:gd name="T34" fmla="*/ 16 w 45"/>
                <a:gd name="T35" fmla="*/ 45 h 45"/>
                <a:gd name="T36" fmla="*/ 13 w 45"/>
                <a:gd name="T37" fmla="*/ 42 h 45"/>
                <a:gd name="T38" fmla="*/ 10 w 45"/>
                <a:gd name="T39" fmla="*/ 42 h 45"/>
                <a:gd name="T40" fmla="*/ 6 w 45"/>
                <a:gd name="T41" fmla="*/ 38 h 45"/>
                <a:gd name="T42" fmla="*/ 3 w 45"/>
                <a:gd name="T43" fmla="*/ 35 h 45"/>
                <a:gd name="T44" fmla="*/ 0 w 45"/>
                <a:gd name="T45" fmla="*/ 32 h 45"/>
                <a:gd name="T46" fmla="*/ 0 w 45"/>
                <a:gd name="T47" fmla="*/ 26 h 45"/>
                <a:gd name="T48" fmla="*/ 0 w 45"/>
                <a:gd name="T49" fmla="*/ 22 h 45"/>
                <a:gd name="T50" fmla="*/ 0 w 45"/>
                <a:gd name="T51" fmla="*/ 19 h 45"/>
                <a:gd name="T52" fmla="*/ 0 w 45"/>
                <a:gd name="T53" fmla="*/ 13 h 45"/>
                <a:gd name="T54" fmla="*/ 3 w 45"/>
                <a:gd name="T55" fmla="*/ 9 h 45"/>
                <a:gd name="T56" fmla="*/ 6 w 45"/>
                <a:gd name="T57" fmla="*/ 6 h 45"/>
                <a:gd name="T58" fmla="*/ 10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3"/>
                  </a:lnTo>
                  <a:lnTo>
                    <a:pt x="35" y="3"/>
                  </a:lnTo>
                  <a:lnTo>
                    <a:pt x="38" y="6"/>
                  </a:lnTo>
                  <a:lnTo>
                    <a:pt x="38" y="9"/>
                  </a:lnTo>
                  <a:lnTo>
                    <a:pt x="42" y="13"/>
                  </a:lnTo>
                  <a:lnTo>
                    <a:pt x="42" y="19"/>
                  </a:lnTo>
                  <a:lnTo>
                    <a:pt x="45" y="22"/>
                  </a:lnTo>
                  <a:lnTo>
                    <a:pt x="42" y="26"/>
                  </a:lnTo>
                  <a:lnTo>
                    <a:pt x="42" y="32"/>
                  </a:lnTo>
                  <a:lnTo>
                    <a:pt x="38" y="35"/>
                  </a:lnTo>
                  <a:lnTo>
                    <a:pt x="38" y="38"/>
                  </a:lnTo>
                  <a:lnTo>
                    <a:pt x="35" y="42"/>
                  </a:lnTo>
                  <a:lnTo>
                    <a:pt x="29" y="42"/>
                  </a:lnTo>
                  <a:lnTo>
                    <a:pt x="26" y="45"/>
                  </a:lnTo>
                  <a:lnTo>
                    <a:pt x="22" y="45"/>
                  </a:lnTo>
                  <a:lnTo>
                    <a:pt x="16" y="45"/>
                  </a:lnTo>
                  <a:lnTo>
                    <a:pt x="13" y="42"/>
                  </a:lnTo>
                  <a:lnTo>
                    <a:pt x="10" y="42"/>
                  </a:lnTo>
                  <a:lnTo>
                    <a:pt x="6" y="38"/>
                  </a:lnTo>
                  <a:lnTo>
                    <a:pt x="3" y="35"/>
                  </a:lnTo>
                  <a:lnTo>
                    <a:pt x="0" y="32"/>
                  </a:lnTo>
                  <a:lnTo>
                    <a:pt x="0" y="26"/>
                  </a:lnTo>
                  <a:lnTo>
                    <a:pt x="0" y="22"/>
                  </a:lnTo>
                  <a:lnTo>
                    <a:pt x="0" y="19"/>
                  </a:lnTo>
                  <a:lnTo>
                    <a:pt x="0" y="13"/>
                  </a:lnTo>
                  <a:lnTo>
                    <a:pt x="3" y="9"/>
                  </a:lnTo>
                  <a:lnTo>
                    <a:pt x="6" y="6"/>
                  </a:lnTo>
                  <a:lnTo>
                    <a:pt x="10" y="3"/>
                  </a:lnTo>
                  <a:lnTo>
                    <a:pt x="13" y="3"/>
                  </a:lnTo>
                  <a:lnTo>
                    <a:pt x="16" y="0"/>
                  </a:lnTo>
                  <a:lnTo>
                    <a:pt x="22" y="0"/>
                  </a:lnTo>
                  <a:close/>
                </a:path>
              </a:pathLst>
            </a:custGeom>
            <a:solidFill>
              <a:srgbClr val="FF0000"/>
            </a:solidFill>
            <a:ln w="9525">
              <a:noFill/>
              <a:round/>
              <a:headEnd/>
              <a:tailEnd/>
            </a:ln>
          </p:spPr>
          <p:txBody>
            <a:bodyPr/>
            <a:lstStyle/>
            <a:p>
              <a:endParaRPr lang="en-US"/>
            </a:p>
          </p:txBody>
        </p:sp>
        <p:sp>
          <p:nvSpPr>
            <p:cNvPr id="32317" name="Freeform 749"/>
            <p:cNvSpPr>
              <a:spLocks/>
            </p:cNvSpPr>
            <p:nvPr/>
          </p:nvSpPr>
          <p:spPr bwMode="auto">
            <a:xfrm>
              <a:off x="1839" y="2522"/>
              <a:ext cx="62" cy="63"/>
            </a:xfrm>
            <a:custGeom>
              <a:avLst/>
              <a:gdLst>
                <a:gd name="T0" fmla="*/ 22 w 45"/>
                <a:gd name="T1" fmla="*/ 0 h 45"/>
                <a:gd name="T2" fmla="*/ 26 w 45"/>
                <a:gd name="T3" fmla="*/ 0 h 45"/>
                <a:gd name="T4" fmla="*/ 29 w 45"/>
                <a:gd name="T5" fmla="*/ 3 h 45"/>
                <a:gd name="T6" fmla="*/ 35 w 45"/>
                <a:gd name="T7" fmla="*/ 3 h 45"/>
                <a:gd name="T8" fmla="*/ 38 w 45"/>
                <a:gd name="T9" fmla="*/ 6 h 45"/>
                <a:gd name="T10" fmla="*/ 38 w 45"/>
                <a:gd name="T11" fmla="*/ 9 h 45"/>
                <a:gd name="T12" fmla="*/ 42 w 45"/>
                <a:gd name="T13" fmla="*/ 13 h 45"/>
                <a:gd name="T14" fmla="*/ 42 w 45"/>
                <a:gd name="T15" fmla="*/ 19 h 45"/>
                <a:gd name="T16" fmla="*/ 45 w 45"/>
                <a:gd name="T17" fmla="*/ 22 h 45"/>
                <a:gd name="T18" fmla="*/ 42 w 45"/>
                <a:gd name="T19" fmla="*/ 26 h 45"/>
                <a:gd name="T20" fmla="*/ 42 w 45"/>
                <a:gd name="T21" fmla="*/ 32 h 45"/>
                <a:gd name="T22" fmla="*/ 38 w 45"/>
                <a:gd name="T23" fmla="*/ 35 h 45"/>
                <a:gd name="T24" fmla="*/ 38 w 45"/>
                <a:gd name="T25" fmla="*/ 38 h 45"/>
                <a:gd name="T26" fmla="*/ 35 w 45"/>
                <a:gd name="T27" fmla="*/ 42 h 45"/>
                <a:gd name="T28" fmla="*/ 29 w 45"/>
                <a:gd name="T29" fmla="*/ 42 h 45"/>
                <a:gd name="T30" fmla="*/ 26 w 45"/>
                <a:gd name="T31" fmla="*/ 45 h 45"/>
                <a:gd name="T32" fmla="*/ 22 w 45"/>
                <a:gd name="T33" fmla="*/ 45 h 45"/>
                <a:gd name="T34" fmla="*/ 16 w 45"/>
                <a:gd name="T35" fmla="*/ 45 h 45"/>
                <a:gd name="T36" fmla="*/ 13 w 45"/>
                <a:gd name="T37" fmla="*/ 42 h 45"/>
                <a:gd name="T38" fmla="*/ 10 w 45"/>
                <a:gd name="T39" fmla="*/ 42 h 45"/>
                <a:gd name="T40" fmla="*/ 6 w 45"/>
                <a:gd name="T41" fmla="*/ 38 h 45"/>
                <a:gd name="T42" fmla="*/ 3 w 45"/>
                <a:gd name="T43" fmla="*/ 35 h 45"/>
                <a:gd name="T44" fmla="*/ 0 w 45"/>
                <a:gd name="T45" fmla="*/ 32 h 45"/>
                <a:gd name="T46" fmla="*/ 0 w 45"/>
                <a:gd name="T47" fmla="*/ 26 h 45"/>
                <a:gd name="T48" fmla="*/ 0 w 45"/>
                <a:gd name="T49" fmla="*/ 22 h 45"/>
                <a:gd name="T50" fmla="*/ 0 w 45"/>
                <a:gd name="T51" fmla="*/ 19 h 45"/>
                <a:gd name="T52" fmla="*/ 0 w 45"/>
                <a:gd name="T53" fmla="*/ 13 h 45"/>
                <a:gd name="T54" fmla="*/ 3 w 45"/>
                <a:gd name="T55" fmla="*/ 9 h 45"/>
                <a:gd name="T56" fmla="*/ 6 w 45"/>
                <a:gd name="T57" fmla="*/ 6 h 45"/>
                <a:gd name="T58" fmla="*/ 10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3"/>
                  </a:lnTo>
                  <a:lnTo>
                    <a:pt x="35" y="3"/>
                  </a:lnTo>
                  <a:lnTo>
                    <a:pt x="38" y="6"/>
                  </a:lnTo>
                  <a:lnTo>
                    <a:pt x="38" y="9"/>
                  </a:lnTo>
                  <a:lnTo>
                    <a:pt x="42" y="13"/>
                  </a:lnTo>
                  <a:lnTo>
                    <a:pt x="42" y="19"/>
                  </a:lnTo>
                  <a:lnTo>
                    <a:pt x="45" y="22"/>
                  </a:lnTo>
                  <a:lnTo>
                    <a:pt x="42" y="26"/>
                  </a:lnTo>
                  <a:lnTo>
                    <a:pt x="42" y="32"/>
                  </a:lnTo>
                  <a:lnTo>
                    <a:pt x="38" y="35"/>
                  </a:lnTo>
                  <a:lnTo>
                    <a:pt x="38" y="38"/>
                  </a:lnTo>
                  <a:lnTo>
                    <a:pt x="35" y="42"/>
                  </a:lnTo>
                  <a:lnTo>
                    <a:pt x="29" y="42"/>
                  </a:lnTo>
                  <a:lnTo>
                    <a:pt x="26" y="45"/>
                  </a:lnTo>
                  <a:lnTo>
                    <a:pt x="22" y="45"/>
                  </a:lnTo>
                  <a:lnTo>
                    <a:pt x="16" y="45"/>
                  </a:lnTo>
                  <a:lnTo>
                    <a:pt x="13" y="42"/>
                  </a:lnTo>
                  <a:lnTo>
                    <a:pt x="10" y="42"/>
                  </a:lnTo>
                  <a:lnTo>
                    <a:pt x="6" y="38"/>
                  </a:lnTo>
                  <a:lnTo>
                    <a:pt x="3" y="35"/>
                  </a:lnTo>
                  <a:lnTo>
                    <a:pt x="0" y="32"/>
                  </a:lnTo>
                  <a:lnTo>
                    <a:pt x="0" y="26"/>
                  </a:lnTo>
                  <a:lnTo>
                    <a:pt x="0" y="22"/>
                  </a:lnTo>
                  <a:lnTo>
                    <a:pt x="0" y="19"/>
                  </a:lnTo>
                  <a:lnTo>
                    <a:pt x="0" y="13"/>
                  </a:lnTo>
                  <a:lnTo>
                    <a:pt x="3" y="9"/>
                  </a:lnTo>
                  <a:lnTo>
                    <a:pt x="6" y="6"/>
                  </a:lnTo>
                  <a:lnTo>
                    <a:pt x="10" y="3"/>
                  </a:lnTo>
                  <a:lnTo>
                    <a:pt x="13" y="3"/>
                  </a:lnTo>
                  <a:lnTo>
                    <a:pt x="16" y="0"/>
                  </a:lnTo>
                  <a:lnTo>
                    <a:pt x="22" y="0"/>
                  </a:lnTo>
                </a:path>
              </a:pathLst>
            </a:custGeom>
            <a:noFill/>
            <a:ln w="0">
              <a:solidFill>
                <a:srgbClr val="000000"/>
              </a:solidFill>
              <a:round/>
              <a:headEnd/>
              <a:tailEnd/>
            </a:ln>
          </p:spPr>
          <p:txBody>
            <a:bodyPr/>
            <a:lstStyle/>
            <a:p>
              <a:endParaRPr lang="en-US"/>
            </a:p>
          </p:txBody>
        </p:sp>
        <p:sp>
          <p:nvSpPr>
            <p:cNvPr id="32318" name="Freeform 750"/>
            <p:cNvSpPr>
              <a:spLocks/>
            </p:cNvSpPr>
            <p:nvPr/>
          </p:nvSpPr>
          <p:spPr bwMode="auto">
            <a:xfrm>
              <a:off x="1927" y="2477"/>
              <a:ext cx="61" cy="58"/>
            </a:xfrm>
            <a:custGeom>
              <a:avLst/>
              <a:gdLst>
                <a:gd name="T0" fmla="*/ 23 w 45"/>
                <a:gd name="T1" fmla="*/ 0 h 41"/>
                <a:gd name="T2" fmla="*/ 26 w 45"/>
                <a:gd name="T3" fmla="*/ 0 h 41"/>
                <a:gd name="T4" fmla="*/ 29 w 45"/>
                <a:gd name="T5" fmla="*/ 0 h 41"/>
                <a:gd name="T6" fmla="*/ 32 w 45"/>
                <a:gd name="T7" fmla="*/ 3 h 41"/>
                <a:gd name="T8" fmla="*/ 39 w 45"/>
                <a:gd name="T9" fmla="*/ 6 h 41"/>
                <a:gd name="T10" fmla="*/ 39 w 45"/>
                <a:gd name="T11" fmla="*/ 9 h 41"/>
                <a:gd name="T12" fmla="*/ 42 w 45"/>
                <a:gd name="T13" fmla="*/ 12 h 41"/>
                <a:gd name="T14" fmla="*/ 42 w 45"/>
                <a:gd name="T15" fmla="*/ 16 h 41"/>
                <a:gd name="T16" fmla="*/ 45 w 45"/>
                <a:gd name="T17" fmla="*/ 19 h 41"/>
                <a:gd name="T18" fmla="*/ 42 w 45"/>
                <a:gd name="T19" fmla="*/ 25 h 41"/>
                <a:gd name="T20" fmla="*/ 42 w 45"/>
                <a:gd name="T21" fmla="*/ 29 h 41"/>
                <a:gd name="T22" fmla="*/ 39 w 45"/>
                <a:gd name="T23" fmla="*/ 32 h 41"/>
                <a:gd name="T24" fmla="*/ 39 w 45"/>
                <a:gd name="T25" fmla="*/ 35 h 41"/>
                <a:gd name="T26" fmla="*/ 32 w 45"/>
                <a:gd name="T27" fmla="*/ 38 h 41"/>
                <a:gd name="T28" fmla="*/ 29 w 45"/>
                <a:gd name="T29" fmla="*/ 41 h 41"/>
                <a:gd name="T30" fmla="*/ 26 w 45"/>
                <a:gd name="T31" fmla="*/ 41 h 41"/>
                <a:gd name="T32" fmla="*/ 23 w 45"/>
                <a:gd name="T33" fmla="*/ 41 h 41"/>
                <a:gd name="T34" fmla="*/ 16 w 45"/>
                <a:gd name="T35" fmla="*/ 41 h 41"/>
                <a:gd name="T36" fmla="*/ 13 w 45"/>
                <a:gd name="T37" fmla="*/ 41 h 41"/>
                <a:gd name="T38" fmla="*/ 10 w 45"/>
                <a:gd name="T39" fmla="*/ 38 h 41"/>
                <a:gd name="T40" fmla="*/ 7 w 45"/>
                <a:gd name="T41" fmla="*/ 35 h 41"/>
                <a:gd name="T42" fmla="*/ 3 w 45"/>
                <a:gd name="T43" fmla="*/ 32 h 41"/>
                <a:gd name="T44" fmla="*/ 0 w 45"/>
                <a:gd name="T45" fmla="*/ 29 h 41"/>
                <a:gd name="T46" fmla="*/ 0 w 45"/>
                <a:gd name="T47" fmla="*/ 25 h 41"/>
                <a:gd name="T48" fmla="*/ 0 w 45"/>
                <a:gd name="T49" fmla="*/ 19 h 41"/>
                <a:gd name="T50" fmla="*/ 0 w 45"/>
                <a:gd name="T51" fmla="*/ 16 h 41"/>
                <a:gd name="T52" fmla="*/ 0 w 45"/>
                <a:gd name="T53" fmla="*/ 12 h 41"/>
                <a:gd name="T54" fmla="*/ 3 w 45"/>
                <a:gd name="T55" fmla="*/ 9 h 41"/>
                <a:gd name="T56" fmla="*/ 7 w 45"/>
                <a:gd name="T57" fmla="*/ 6 h 41"/>
                <a:gd name="T58" fmla="*/ 10 w 45"/>
                <a:gd name="T59" fmla="*/ 3 h 41"/>
                <a:gd name="T60" fmla="*/ 13 w 45"/>
                <a:gd name="T61" fmla="*/ 0 h 41"/>
                <a:gd name="T62" fmla="*/ 16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29" y="0"/>
                  </a:lnTo>
                  <a:lnTo>
                    <a:pt x="32" y="3"/>
                  </a:lnTo>
                  <a:lnTo>
                    <a:pt x="39" y="6"/>
                  </a:lnTo>
                  <a:lnTo>
                    <a:pt x="39" y="9"/>
                  </a:lnTo>
                  <a:lnTo>
                    <a:pt x="42" y="12"/>
                  </a:lnTo>
                  <a:lnTo>
                    <a:pt x="42" y="16"/>
                  </a:lnTo>
                  <a:lnTo>
                    <a:pt x="45" y="19"/>
                  </a:lnTo>
                  <a:lnTo>
                    <a:pt x="42" y="25"/>
                  </a:lnTo>
                  <a:lnTo>
                    <a:pt x="42" y="29"/>
                  </a:lnTo>
                  <a:lnTo>
                    <a:pt x="39" y="32"/>
                  </a:lnTo>
                  <a:lnTo>
                    <a:pt x="39" y="35"/>
                  </a:lnTo>
                  <a:lnTo>
                    <a:pt x="32" y="38"/>
                  </a:lnTo>
                  <a:lnTo>
                    <a:pt x="29" y="41"/>
                  </a:lnTo>
                  <a:lnTo>
                    <a:pt x="26" y="41"/>
                  </a:lnTo>
                  <a:lnTo>
                    <a:pt x="23" y="41"/>
                  </a:lnTo>
                  <a:lnTo>
                    <a:pt x="16" y="41"/>
                  </a:lnTo>
                  <a:lnTo>
                    <a:pt x="13" y="41"/>
                  </a:lnTo>
                  <a:lnTo>
                    <a:pt x="10" y="38"/>
                  </a:lnTo>
                  <a:lnTo>
                    <a:pt x="7" y="35"/>
                  </a:lnTo>
                  <a:lnTo>
                    <a:pt x="3" y="32"/>
                  </a:lnTo>
                  <a:lnTo>
                    <a:pt x="0" y="29"/>
                  </a:lnTo>
                  <a:lnTo>
                    <a:pt x="0" y="25"/>
                  </a:lnTo>
                  <a:lnTo>
                    <a:pt x="0" y="19"/>
                  </a:lnTo>
                  <a:lnTo>
                    <a:pt x="0" y="16"/>
                  </a:lnTo>
                  <a:lnTo>
                    <a:pt x="0" y="12"/>
                  </a:lnTo>
                  <a:lnTo>
                    <a:pt x="3" y="9"/>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319" name="Freeform 751"/>
            <p:cNvSpPr>
              <a:spLocks/>
            </p:cNvSpPr>
            <p:nvPr/>
          </p:nvSpPr>
          <p:spPr bwMode="auto">
            <a:xfrm>
              <a:off x="1927" y="2477"/>
              <a:ext cx="61" cy="58"/>
            </a:xfrm>
            <a:custGeom>
              <a:avLst/>
              <a:gdLst>
                <a:gd name="T0" fmla="*/ 23 w 45"/>
                <a:gd name="T1" fmla="*/ 0 h 41"/>
                <a:gd name="T2" fmla="*/ 26 w 45"/>
                <a:gd name="T3" fmla="*/ 0 h 41"/>
                <a:gd name="T4" fmla="*/ 29 w 45"/>
                <a:gd name="T5" fmla="*/ 0 h 41"/>
                <a:gd name="T6" fmla="*/ 32 w 45"/>
                <a:gd name="T7" fmla="*/ 3 h 41"/>
                <a:gd name="T8" fmla="*/ 39 w 45"/>
                <a:gd name="T9" fmla="*/ 6 h 41"/>
                <a:gd name="T10" fmla="*/ 39 w 45"/>
                <a:gd name="T11" fmla="*/ 9 h 41"/>
                <a:gd name="T12" fmla="*/ 42 w 45"/>
                <a:gd name="T13" fmla="*/ 12 h 41"/>
                <a:gd name="T14" fmla="*/ 42 w 45"/>
                <a:gd name="T15" fmla="*/ 16 h 41"/>
                <a:gd name="T16" fmla="*/ 45 w 45"/>
                <a:gd name="T17" fmla="*/ 19 h 41"/>
                <a:gd name="T18" fmla="*/ 42 w 45"/>
                <a:gd name="T19" fmla="*/ 25 h 41"/>
                <a:gd name="T20" fmla="*/ 42 w 45"/>
                <a:gd name="T21" fmla="*/ 29 h 41"/>
                <a:gd name="T22" fmla="*/ 39 w 45"/>
                <a:gd name="T23" fmla="*/ 32 h 41"/>
                <a:gd name="T24" fmla="*/ 39 w 45"/>
                <a:gd name="T25" fmla="*/ 35 h 41"/>
                <a:gd name="T26" fmla="*/ 32 w 45"/>
                <a:gd name="T27" fmla="*/ 38 h 41"/>
                <a:gd name="T28" fmla="*/ 29 w 45"/>
                <a:gd name="T29" fmla="*/ 41 h 41"/>
                <a:gd name="T30" fmla="*/ 26 w 45"/>
                <a:gd name="T31" fmla="*/ 41 h 41"/>
                <a:gd name="T32" fmla="*/ 23 w 45"/>
                <a:gd name="T33" fmla="*/ 41 h 41"/>
                <a:gd name="T34" fmla="*/ 16 w 45"/>
                <a:gd name="T35" fmla="*/ 41 h 41"/>
                <a:gd name="T36" fmla="*/ 13 w 45"/>
                <a:gd name="T37" fmla="*/ 41 h 41"/>
                <a:gd name="T38" fmla="*/ 10 w 45"/>
                <a:gd name="T39" fmla="*/ 38 h 41"/>
                <a:gd name="T40" fmla="*/ 7 w 45"/>
                <a:gd name="T41" fmla="*/ 35 h 41"/>
                <a:gd name="T42" fmla="*/ 3 w 45"/>
                <a:gd name="T43" fmla="*/ 32 h 41"/>
                <a:gd name="T44" fmla="*/ 0 w 45"/>
                <a:gd name="T45" fmla="*/ 29 h 41"/>
                <a:gd name="T46" fmla="*/ 0 w 45"/>
                <a:gd name="T47" fmla="*/ 25 h 41"/>
                <a:gd name="T48" fmla="*/ 0 w 45"/>
                <a:gd name="T49" fmla="*/ 19 h 41"/>
                <a:gd name="T50" fmla="*/ 0 w 45"/>
                <a:gd name="T51" fmla="*/ 16 h 41"/>
                <a:gd name="T52" fmla="*/ 0 w 45"/>
                <a:gd name="T53" fmla="*/ 12 h 41"/>
                <a:gd name="T54" fmla="*/ 3 w 45"/>
                <a:gd name="T55" fmla="*/ 9 h 41"/>
                <a:gd name="T56" fmla="*/ 7 w 45"/>
                <a:gd name="T57" fmla="*/ 6 h 41"/>
                <a:gd name="T58" fmla="*/ 10 w 45"/>
                <a:gd name="T59" fmla="*/ 3 h 41"/>
                <a:gd name="T60" fmla="*/ 13 w 45"/>
                <a:gd name="T61" fmla="*/ 0 h 41"/>
                <a:gd name="T62" fmla="*/ 16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29" y="0"/>
                  </a:lnTo>
                  <a:lnTo>
                    <a:pt x="32" y="3"/>
                  </a:lnTo>
                  <a:lnTo>
                    <a:pt x="39" y="6"/>
                  </a:lnTo>
                  <a:lnTo>
                    <a:pt x="39" y="9"/>
                  </a:lnTo>
                  <a:lnTo>
                    <a:pt x="42" y="12"/>
                  </a:lnTo>
                  <a:lnTo>
                    <a:pt x="42" y="16"/>
                  </a:lnTo>
                  <a:lnTo>
                    <a:pt x="45" y="19"/>
                  </a:lnTo>
                  <a:lnTo>
                    <a:pt x="42" y="25"/>
                  </a:lnTo>
                  <a:lnTo>
                    <a:pt x="42" y="29"/>
                  </a:lnTo>
                  <a:lnTo>
                    <a:pt x="39" y="32"/>
                  </a:lnTo>
                  <a:lnTo>
                    <a:pt x="39" y="35"/>
                  </a:lnTo>
                  <a:lnTo>
                    <a:pt x="32" y="38"/>
                  </a:lnTo>
                  <a:lnTo>
                    <a:pt x="29" y="41"/>
                  </a:lnTo>
                  <a:lnTo>
                    <a:pt x="26" y="41"/>
                  </a:lnTo>
                  <a:lnTo>
                    <a:pt x="23" y="41"/>
                  </a:lnTo>
                  <a:lnTo>
                    <a:pt x="16" y="41"/>
                  </a:lnTo>
                  <a:lnTo>
                    <a:pt x="13" y="41"/>
                  </a:lnTo>
                  <a:lnTo>
                    <a:pt x="10" y="38"/>
                  </a:lnTo>
                  <a:lnTo>
                    <a:pt x="7" y="35"/>
                  </a:lnTo>
                  <a:lnTo>
                    <a:pt x="3" y="32"/>
                  </a:lnTo>
                  <a:lnTo>
                    <a:pt x="0" y="29"/>
                  </a:lnTo>
                  <a:lnTo>
                    <a:pt x="0" y="25"/>
                  </a:lnTo>
                  <a:lnTo>
                    <a:pt x="0" y="19"/>
                  </a:lnTo>
                  <a:lnTo>
                    <a:pt x="0" y="16"/>
                  </a:lnTo>
                  <a:lnTo>
                    <a:pt x="0" y="12"/>
                  </a:lnTo>
                  <a:lnTo>
                    <a:pt x="3" y="9"/>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320" name="Freeform 752"/>
            <p:cNvSpPr>
              <a:spLocks/>
            </p:cNvSpPr>
            <p:nvPr/>
          </p:nvSpPr>
          <p:spPr bwMode="auto">
            <a:xfrm>
              <a:off x="1748" y="1941"/>
              <a:ext cx="57" cy="63"/>
            </a:xfrm>
            <a:custGeom>
              <a:avLst/>
              <a:gdLst>
                <a:gd name="T0" fmla="*/ 23 w 42"/>
                <a:gd name="T1" fmla="*/ 0 h 45"/>
                <a:gd name="T2" fmla="*/ 26 w 42"/>
                <a:gd name="T3" fmla="*/ 0 h 45"/>
                <a:gd name="T4" fmla="*/ 29 w 42"/>
                <a:gd name="T5" fmla="*/ 3 h 45"/>
                <a:gd name="T6" fmla="*/ 33 w 42"/>
                <a:gd name="T7" fmla="*/ 3 h 45"/>
                <a:gd name="T8" fmla="*/ 36 w 42"/>
                <a:gd name="T9" fmla="*/ 7 h 45"/>
                <a:gd name="T10" fmla="*/ 39 w 42"/>
                <a:gd name="T11" fmla="*/ 10 h 45"/>
                <a:gd name="T12" fmla="*/ 42 w 42"/>
                <a:gd name="T13" fmla="*/ 13 h 45"/>
                <a:gd name="T14" fmla="*/ 42 w 42"/>
                <a:gd name="T15" fmla="*/ 19 h 45"/>
                <a:gd name="T16" fmla="*/ 42 w 42"/>
                <a:gd name="T17" fmla="*/ 23 h 45"/>
                <a:gd name="T18" fmla="*/ 42 w 42"/>
                <a:gd name="T19" fmla="*/ 26 h 45"/>
                <a:gd name="T20" fmla="*/ 42 w 42"/>
                <a:gd name="T21" fmla="*/ 32 h 45"/>
                <a:gd name="T22" fmla="*/ 39 w 42"/>
                <a:gd name="T23" fmla="*/ 36 h 45"/>
                <a:gd name="T24" fmla="*/ 36 w 42"/>
                <a:gd name="T25" fmla="*/ 39 h 45"/>
                <a:gd name="T26" fmla="*/ 33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6 h 45"/>
                <a:gd name="T48" fmla="*/ 0 w 42"/>
                <a:gd name="T49" fmla="*/ 23 h 45"/>
                <a:gd name="T50" fmla="*/ 0 w 42"/>
                <a:gd name="T51" fmla="*/ 19 h 45"/>
                <a:gd name="T52" fmla="*/ 0 w 42"/>
                <a:gd name="T53" fmla="*/ 13 h 45"/>
                <a:gd name="T54" fmla="*/ 4 w 42"/>
                <a:gd name="T55" fmla="*/ 10 h 45"/>
                <a:gd name="T56" fmla="*/ 7 w 42"/>
                <a:gd name="T57" fmla="*/ 7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7"/>
                  </a:lnTo>
                  <a:lnTo>
                    <a:pt x="39" y="10"/>
                  </a:lnTo>
                  <a:lnTo>
                    <a:pt x="42" y="13"/>
                  </a:lnTo>
                  <a:lnTo>
                    <a:pt x="42" y="19"/>
                  </a:lnTo>
                  <a:lnTo>
                    <a:pt x="42" y="23"/>
                  </a:lnTo>
                  <a:lnTo>
                    <a:pt x="42" y="26"/>
                  </a:lnTo>
                  <a:lnTo>
                    <a:pt x="42" y="32"/>
                  </a:lnTo>
                  <a:lnTo>
                    <a:pt x="39" y="36"/>
                  </a:lnTo>
                  <a:lnTo>
                    <a:pt x="36" y="39"/>
                  </a:lnTo>
                  <a:lnTo>
                    <a:pt x="33" y="42"/>
                  </a:lnTo>
                  <a:lnTo>
                    <a:pt x="29" y="42"/>
                  </a:lnTo>
                  <a:lnTo>
                    <a:pt x="26" y="45"/>
                  </a:lnTo>
                  <a:lnTo>
                    <a:pt x="23" y="45"/>
                  </a:lnTo>
                  <a:lnTo>
                    <a:pt x="16" y="45"/>
                  </a:lnTo>
                  <a:lnTo>
                    <a:pt x="13" y="42"/>
                  </a:lnTo>
                  <a:lnTo>
                    <a:pt x="10" y="42"/>
                  </a:lnTo>
                  <a:lnTo>
                    <a:pt x="7" y="39"/>
                  </a:lnTo>
                  <a:lnTo>
                    <a:pt x="4" y="36"/>
                  </a:lnTo>
                  <a:lnTo>
                    <a:pt x="0" y="32"/>
                  </a:lnTo>
                  <a:lnTo>
                    <a:pt x="0" y="26"/>
                  </a:lnTo>
                  <a:lnTo>
                    <a:pt x="0" y="23"/>
                  </a:lnTo>
                  <a:lnTo>
                    <a:pt x="0" y="19"/>
                  </a:lnTo>
                  <a:lnTo>
                    <a:pt x="0" y="13"/>
                  </a:lnTo>
                  <a:lnTo>
                    <a:pt x="4" y="10"/>
                  </a:lnTo>
                  <a:lnTo>
                    <a:pt x="7" y="7"/>
                  </a:lnTo>
                  <a:lnTo>
                    <a:pt x="10" y="3"/>
                  </a:lnTo>
                  <a:lnTo>
                    <a:pt x="13" y="3"/>
                  </a:lnTo>
                  <a:lnTo>
                    <a:pt x="16" y="0"/>
                  </a:lnTo>
                  <a:lnTo>
                    <a:pt x="23" y="0"/>
                  </a:lnTo>
                  <a:close/>
                </a:path>
              </a:pathLst>
            </a:custGeom>
            <a:solidFill>
              <a:srgbClr val="FFFF00"/>
            </a:solidFill>
            <a:ln w="12700">
              <a:solidFill>
                <a:schemeClr val="tx1"/>
              </a:solidFill>
              <a:round/>
              <a:headEnd/>
              <a:tailEnd/>
            </a:ln>
          </p:spPr>
          <p:txBody>
            <a:bodyPr/>
            <a:lstStyle/>
            <a:p>
              <a:endParaRPr lang="en-US"/>
            </a:p>
          </p:txBody>
        </p:sp>
        <p:sp>
          <p:nvSpPr>
            <p:cNvPr id="32321" name="Freeform 753"/>
            <p:cNvSpPr>
              <a:spLocks/>
            </p:cNvSpPr>
            <p:nvPr/>
          </p:nvSpPr>
          <p:spPr bwMode="auto">
            <a:xfrm>
              <a:off x="4209" y="2449"/>
              <a:ext cx="62" cy="63"/>
            </a:xfrm>
            <a:custGeom>
              <a:avLst/>
              <a:gdLst>
                <a:gd name="T0" fmla="*/ 22 w 45"/>
                <a:gd name="T1" fmla="*/ 0 h 45"/>
                <a:gd name="T2" fmla="*/ 29 w 45"/>
                <a:gd name="T3" fmla="*/ 0 h 45"/>
                <a:gd name="T4" fmla="*/ 32 w 45"/>
                <a:gd name="T5" fmla="*/ 4 h 45"/>
                <a:gd name="T6" fmla="*/ 35 w 45"/>
                <a:gd name="T7" fmla="*/ 4 h 45"/>
                <a:gd name="T8" fmla="*/ 38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2 h 45"/>
                <a:gd name="T22" fmla="*/ 42 w 45"/>
                <a:gd name="T23" fmla="*/ 36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6 h 45"/>
                <a:gd name="T44" fmla="*/ 3 w 45"/>
                <a:gd name="T45" fmla="*/ 32 h 45"/>
                <a:gd name="T46" fmla="*/ 3 w 45"/>
                <a:gd name="T47" fmla="*/ 26 h 45"/>
                <a:gd name="T48" fmla="*/ 0 w 45"/>
                <a:gd name="T49" fmla="*/ 23 h 45"/>
                <a:gd name="T50" fmla="*/ 3 w 45"/>
                <a:gd name="T51" fmla="*/ 20 h 45"/>
                <a:gd name="T52" fmla="*/ 3 w 45"/>
                <a:gd name="T53" fmla="*/ 13 h 45"/>
                <a:gd name="T54" fmla="*/ 6 w 45"/>
                <a:gd name="T55" fmla="*/ 10 h 45"/>
                <a:gd name="T56" fmla="*/ 6 w 45"/>
                <a:gd name="T57" fmla="*/ 7 h 45"/>
                <a:gd name="T58" fmla="*/ 9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8" y="7"/>
                  </a:lnTo>
                  <a:lnTo>
                    <a:pt x="42" y="10"/>
                  </a:lnTo>
                  <a:lnTo>
                    <a:pt x="45" y="13"/>
                  </a:lnTo>
                  <a:lnTo>
                    <a:pt x="45" y="20"/>
                  </a:lnTo>
                  <a:lnTo>
                    <a:pt x="45" y="23"/>
                  </a:lnTo>
                  <a:lnTo>
                    <a:pt x="45" y="26"/>
                  </a:lnTo>
                  <a:lnTo>
                    <a:pt x="45" y="32"/>
                  </a:lnTo>
                  <a:lnTo>
                    <a:pt x="42" y="36"/>
                  </a:lnTo>
                  <a:lnTo>
                    <a:pt x="38" y="39"/>
                  </a:lnTo>
                  <a:lnTo>
                    <a:pt x="35" y="42"/>
                  </a:lnTo>
                  <a:lnTo>
                    <a:pt x="32" y="42"/>
                  </a:lnTo>
                  <a:lnTo>
                    <a:pt x="29" y="45"/>
                  </a:lnTo>
                  <a:lnTo>
                    <a:pt x="22" y="45"/>
                  </a:lnTo>
                  <a:lnTo>
                    <a:pt x="19" y="45"/>
                  </a:lnTo>
                  <a:lnTo>
                    <a:pt x="16" y="42"/>
                  </a:lnTo>
                  <a:lnTo>
                    <a:pt x="9" y="42"/>
                  </a:lnTo>
                  <a:lnTo>
                    <a:pt x="6" y="39"/>
                  </a:lnTo>
                  <a:lnTo>
                    <a:pt x="6" y="36"/>
                  </a:lnTo>
                  <a:lnTo>
                    <a:pt x="3" y="32"/>
                  </a:lnTo>
                  <a:lnTo>
                    <a:pt x="3" y="26"/>
                  </a:lnTo>
                  <a:lnTo>
                    <a:pt x="0" y="23"/>
                  </a:lnTo>
                  <a:lnTo>
                    <a:pt x="3" y="20"/>
                  </a:lnTo>
                  <a:lnTo>
                    <a:pt x="3" y="13"/>
                  </a:lnTo>
                  <a:lnTo>
                    <a:pt x="6" y="10"/>
                  </a:lnTo>
                  <a:lnTo>
                    <a:pt x="6" y="7"/>
                  </a:lnTo>
                  <a:lnTo>
                    <a:pt x="9" y="4"/>
                  </a:lnTo>
                  <a:lnTo>
                    <a:pt x="16" y="4"/>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322" name="Freeform 754"/>
            <p:cNvSpPr>
              <a:spLocks/>
            </p:cNvSpPr>
            <p:nvPr/>
          </p:nvSpPr>
          <p:spPr bwMode="auto">
            <a:xfrm>
              <a:off x="4209" y="2449"/>
              <a:ext cx="62" cy="63"/>
            </a:xfrm>
            <a:custGeom>
              <a:avLst/>
              <a:gdLst>
                <a:gd name="T0" fmla="*/ 22 w 45"/>
                <a:gd name="T1" fmla="*/ 0 h 45"/>
                <a:gd name="T2" fmla="*/ 29 w 45"/>
                <a:gd name="T3" fmla="*/ 0 h 45"/>
                <a:gd name="T4" fmla="*/ 32 w 45"/>
                <a:gd name="T5" fmla="*/ 4 h 45"/>
                <a:gd name="T6" fmla="*/ 35 w 45"/>
                <a:gd name="T7" fmla="*/ 4 h 45"/>
                <a:gd name="T8" fmla="*/ 38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2 h 45"/>
                <a:gd name="T22" fmla="*/ 42 w 45"/>
                <a:gd name="T23" fmla="*/ 36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6 h 45"/>
                <a:gd name="T44" fmla="*/ 3 w 45"/>
                <a:gd name="T45" fmla="*/ 32 h 45"/>
                <a:gd name="T46" fmla="*/ 3 w 45"/>
                <a:gd name="T47" fmla="*/ 26 h 45"/>
                <a:gd name="T48" fmla="*/ 0 w 45"/>
                <a:gd name="T49" fmla="*/ 23 h 45"/>
                <a:gd name="T50" fmla="*/ 3 w 45"/>
                <a:gd name="T51" fmla="*/ 20 h 45"/>
                <a:gd name="T52" fmla="*/ 3 w 45"/>
                <a:gd name="T53" fmla="*/ 13 h 45"/>
                <a:gd name="T54" fmla="*/ 6 w 45"/>
                <a:gd name="T55" fmla="*/ 10 h 45"/>
                <a:gd name="T56" fmla="*/ 6 w 45"/>
                <a:gd name="T57" fmla="*/ 7 h 45"/>
                <a:gd name="T58" fmla="*/ 9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8" y="7"/>
                  </a:lnTo>
                  <a:lnTo>
                    <a:pt x="42" y="10"/>
                  </a:lnTo>
                  <a:lnTo>
                    <a:pt x="45" y="13"/>
                  </a:lnTo>
                  <a:lnTo>
                    <a:pt x="45" y="20"/>
                  </a:lnTo>
                  <a:lnTo>
                    <a:pt x="45" y="23"/>
                  </a:lnTo>
                  <a:lnTo>
                    <a:pt x="45" y="26"/>
                  </a:lnTo>
                  <a:lnTo>
                    <a:pt x="45" y="32"/>
                  </a:lnTo>
                  <a:lnTo>
                    <a:pt x="42" y="36"/>
                  </a:lnTo>
                  <a:lnTo>
                    <a:pt x="38" y="39"/>
                  </a:lnTo>
                  <a:lnTo>
                    <a:pt x="35" y="42"/>
                  </a:lnTo>
                  <a:lnTo>
                    <a:pt x="32" y="42"/>
                  </a:lnTo>
                  <a:lnTo>
                    <a:pt x="29" y="45"/>
                  </a:lnTo>
                  <a:lnTo>
                    <a:pt x="22" y="45"/>
                  </a:lnTo>
                  <a:lnTo>
                    <a:pt x="19" y="45"/>
                  </a:lnTo>
                  <a:lnTo>
                    <a:pt x="16" y="42"/>
                  </a:lnTo>
                  <a:lnTo>
                    <a:pt x="9" y="42"/>
                  </a:lnTo>
                  <a:lnTo>
                    <a:pt x="6" y="39"/>
                  </a:lnTo>
                  <a:lnTo>
                    <a:pt x="6" y="36"/>
                  </a:lnTo>
                  <a:lnTo>
                    <a:pt x="3" y="32"/>
                  </a:lnTo>
                  <a:lnTo>
                    <a:pt x="3" y="26"/>
                  </a:lnTo>
                  <a:lnTo>
                    <a:pt x="0" y="23"/>
                  </a:lnTo>
                  <a:lnTo>
                    <a:pt x="3" y="20"/>
                  </a:lnTo>
                  <a:lnTo>
                    <a:pt x="3" y="13"/>
                  </a:lnTo>
                  <a:lnTo>
                    <a:pt x="6" y="10"/>
                  </a:lnTo>
                  <a:lnTo>
                    <a:pt x="6" y="7"/>
                  </a:lnTo>
                  <a:lnTo>
                    <a:pt x="9" y="4"/>
                  </a:lnTo>
                  <a:lnTo>
                    <a:pt x="16" y="4"/>
                  </a:lnTo>
                  <a:lnTo>
                    <a:pt x="19" y="0"/>
                  </a:lnTo>
                  <a:lnTo>
                    <a:pt x="22" y="0"/>
                  </a:lnTo>
                </a:path>
              </a:pathLst>
            </a:custGeom>
            <a:noFill/>
            <a:ln w="0">
              <a:solidFill>
                <a:srgbClr val="000000"/>
              </a:solidFill>
              <a:round/>
              <a:headEnd/>
              <a:tailEnd/>
            </a:ln>
          </p:spPr>
          <p:txBody>
            <a:bodyPr/>
            <a:lstStyle/>
            <a:p>
              <a:endParaRPr lang="en-US"/>
            </a:p>
          </p:txBody>
        </p:sp>
        <p:sp>
          <p:nvSpPr>
            <p:cNvPr id="32323" name="Freeform 755"/>
            <p:cNvSpPr>
              <a:spLocks/>
            </p:cNvSpPr>
            <p:nvPr/>
          </p:nvSpPr>
          <p:spPr bwMode="auto">
            <a:xfrm>
              <a:off x="1494" y="1779"/>
              <a:ext cx="62" cy="58"/>
            </a:xfrm>
            <a:custGeom>
              <a:avLst/>
              <a:gdLst>
                <a:gd name="T0" fmla="*/ 22 w 45"/>
                <a:gd name="T1" fmla="*/ 0 h 42"/>
                <a:gd name="T2" fmla="*/ 26 w 45"/>
                <a:gd name="T3" fmla="*/ 0 h 42"/>
                <a:gd name="T4" fmla="*/ 29 w 45"/>
                <a:gd name="T5" fmla="*/ 0 h 42"/>
                <a:gd name="T6" fmla="*/ 35 w 45"/>
                <a:gd name="T7" fmla="*/ 3 h 42"/>
                <a:gd name="T8" fmla="*/ 38 w 45"/>
                <a:gd name="T9" fmla="*/ 6 h 42"/>
                <a:gd name="T10" fmla="*/ 38 w 45"/>
                <a:gd name="T11" fmla="*/ 10 h 42"/>
                <a:gd name="T12" fmla="*/ 42 w 45"/>
                <a:gd name="T13" fmla="*/ 13 h 42"/>
                <a:gd name="T14" fmla="*/ 42 w 45"/>
                <a:gd name="T15" fmla="*/ 16 h 42"/>
                <a:gd name="T16" fmla="*/ 45 w 45"/>
                <a:gd name="T17" fmla="*/ 23 h 42"/>
                <a:gd name="T18" fmla="*/ 42 w 45"/>
                <a:gd name="T19" fmla="*/ 26 h 42"/>
                <a:gd name="T20" fmla="*/ 42 w 45"/>
                <a:gd name="T21" fmla="*/ 29 h 42"/>
                <a:gd name="T22" fmla="*/ 38 w 45"/>
                <a:gd name="T23" fmla="*/ 32 h 42"/>
                <a:gd name="T24" fmla="*/ 38 w 45"/>
                <a:gd name="T25" fmla="*/ 35 h 42"/>
                <a:gd name="T26" fmla="*/ 35 w 45"/>
                <a:gd name="T27" fmla="*/ 39 h 42"/>
                <a:gd name="T28" fmla="*/ 29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5 h 42"/>
                <a:gd name="T42" fmla="*/ 3 w 45"/>
                <a:gd name="T43" fmla="*/ 32 h 42"/>
                <a:gd name="T44" fmla="*/ 0 w 45"/>
                <a:gd name="T45" fmla="*/ 29 h 42"/>
                <a:gd name="T46" fmla="*/ 0 w 45"/>
                <a:gd name="T47" fmla="*/ 26 h 42"/>
                <a:gd name="T48" fmla="*/ 0 w 45"/>
                <a:gd name="T49" fmla="*/ 23 h 42"/>
                <a:gd name="T50" fmla="*/ 0 w 45"/>
                <a:gd name="T51" fmla="*/ 16 h 42"/>
                <a:gd name="T52" fmla="*/ 0 w 45"/>
                <a:gd name="T53" fmla="*/ 13 h 42"/>
                <a:gd name="T54" fmla="*/ 3 w 45"/>
                <a:gd name="T55" fmla="*/ 10 h 42"/>
                <a:gd name="T56" fmla="*/ 6 w 45"/>
                <a:gd name="T57" fmla="*/ 6 h 42"/>
                <a:gd name="T58" fmla="*/ 10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29" y="0"/>
                  </a:lnTo>
                  <a:lnTo>
                    <a:pt x="35" y="3"/>
                  </a:lnTo>
                  <a:lnTo>
                    <a:pt x="38" y="6"/>
                  </a:lnTo>
                  <a:lnTo>
                    <a:pt x="38" y="10"/>
                  </a:lnTo>
                  <a:lnTo>
                    <a:pt x="42" y="13"/>
                  </a:lnTo>
                  <a:lnTo>
                    <a:pt x="42" y="16"/>
                  </a:lnTo>
                  <a:lnTo>
                    <a:pt x="45" y="23"/>
                  </a:lnTo>
                  <a:lnTo>
                    <a:pt x="42" y="26"/>
                  </a:lnTo>
                  <a:lnTo>
                    <a:pt x="42" y="29"/>
                  </a:lnTo>
                  <a:lnTo>
                    <a:pt x="38" y="32"/>
                  </a:lnTo>
                  <a:lnTo>
                    <a:pt x="38" y="35"/>
                  </a:lnTo>
                  <a:lnTo>
                    <a:pt x="35" y="39"/>
                  </a:lnTo>
                  <a:lnTo>
                    <a:pt x="29" y="42"/>
                  </a:lnTo>
                  <a:lnTo>
                    <a:pt x="26" y="42"/>
                  </a:lnTo>
                  <a:lnTo>
                    <a:pt x="22" y="42"/>
                  </a:lnTo>
                  <a:lnTo>
                    <a:pt x="16" y="42"/>
                  </a:lnTo>
                  <a:lnTo>
                    <a:pt x="13" y="42"/>
                  </a:lnTo>
                  <a:lnTo>
                    <a:pt x="10" y="39"/>
                  </a:lnTo>
                  <a:lnTo>
                    <a:pt x="6" y="35"/>
                  </a:lnTo>
                  <a:lnTo>
                    <a:pt x="3" y="32"/>
                  </a:lnTo>
                  <a:lnTo>
                    <a:pt x="0" y="29"/>
                  </a:lnTo>
                  <a:lnTo>
                    <a:pt x="0" y="26"/>
                  </a:lnTo>
                  <a:lnTo>
                    <a:pt x="0" y="23"/>
                  </a:lnTo>
                  <a:lnTo>
                    <a:pt x="0" y="16"/>
                  </a:lnTo>
                  <a:lnTo>
                    <a:pt x="0" y="13"/>
                  </a:lnTo>
                  <a:lnTo>
                    <a:pt x="3" y="10"/>
                  </a:lnTo>
                  <a:lnTo>
                    <a:pt x="6" y="6"/>
                  </a:lnTo>
                  <a:lnTo>
                    <a:pt x="10" y="3"/>
                  </a:lnTo>
                  <a:lnTo>
                    <a:pt x="13" y="0"/>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324" name="Freeform 756"/>
            <p:cNvSpPr>
              <a:spLocks/>
            </p:cNvSpPr>
            <p:nvPr/>
          </p:nvSpPr>
          <p:spPr bwMode="auto">
            <a:xfrm>
              <a:off x="1494" y="1779"/>
              <a:ext cx="62" cy="58"/>
            </a:xfrm>
            <a:custGeom>
              <a:avLst/>
              <a:gdLst>
                <a:gd name="T0" fmla="*/ 22 w 45"/>
                <a:gd name="T1" fmla="*/ 0 h 42"/>
                <a:gd name="T2" fmla="*/ 26 w 45"/>
                <a:gd name="T3" fmla="*/ 0 h 42"/>
                <a:gd name="T4" fmla="*/ 29 w 45"/>
                <a:gd name="T5" fmla="*/ 0 h 42"/>
                <a:gd name="T6" fmla="*/ 35 w 45"/>
                <a:gd name="T7" fmla="*/ 3 h 42"/>
                <a:gd name="T8" fmla="*/ 38 w 45"/>
                <a:gd name="T9" fmla="*/ 6 h 42"/>
                <a:gd name="T10" fmla="*/ 38 w 45"/>
                <a:gd name="T11" fmla="*/ 10 h 42"/>
                <a:gd name="T12" fmla="*/ 42 w 45"/>
                <a:gd name="T13" fmla="*/ 13 h 42"/>
                <a:gd name="T14" fmla="*/ 42 w 45"/>
                <a:gd name="T15" fmla="*/ 16 h 42"/>
                <a:gd name="T16" fmla="*/ 45 w 45"/>
                <a:gd name="T17" fmla="*/ 23 h 42"/>
                <a:gd name="T18" fmla="*/ 42 w 45"/>
                <a:gd name="T19" fmla="*/ 26 h 42"/>
                <a:gd name="T20" fmla="*/ 42 w 45"/>
                <a:gd name="T21" fmla="*/ 29 h 42"/>
                <a:gd name="T22" fmla="*/ 38 w 45"/>
                <a:gd name="T23" fmla="*/ 32 h 42"/>
                <a:gd name="T24" fmla="*/ 38 w 45"/>
                <a:gd name="T25" fmla="*/ 35 h 42"/>
                <a:gd name="T26" fmla="*/ 35 w 45"/>
                <a:gd name="T27" fmla="*/ 39 h 42"/>
                <a:gd name="T28" fmla="*/ 29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5 h 42"/>
                <a:gd name="T42" fmla="*/ 3 w 45"/>
                <a:gd name="T43" fmla="*/ 32 h 42"/>
                <a:gd name="T44" fmla="*/ 0 w 45"/>
                <a:gd name="T45" fmla="*/ 29 h 42"/>
                <a:gd name="T46" fmla="*/ 0 w 45"/>
                <a:gd name="T47" fmla="*/ 26 h 42"/>
                <a:gd name="T48" fmla="*/ 0 w 45"/>
                <a:gd name="T49" fmla="*/ 23 h 42"/>
                <a:gd name="T50" fmla="*/ 0 w 45"/>
                <a:gd name="T51" fmla="*/ 16 h 42"/>
                <a:gd name="T52" fmla="*/ 0 w 45"/>
                <a:gd name="T53" fmla="*/ 13 h 42"/>
                <a:gd name="T54" fmla="*/ 3 w 45"/>
                <a:gd name="T55" fmla="*/ 10 h 42"/>
                <a:gd name="T56" fmla="*/ 6 w 45"/>
                <a:gd name="T57" fmla="*/ 6 h 42"/>
                <a:gd name="T58" fmla="*/ 10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29" y="0"/>
                  </a:lnTo>
                  <a:lnTo>
                    <a:pt x="35" y="3"/>
                  </a:lnTo>
                  <a:lnTo>
                    <a:pt x="38" y="6"/>
                  </a:lnTo>
                  <a:lnTo>
                    <a:pt x="38" y="10"/>
                  </a:lnTo>
                  <a:lnTo>
                    <a:pt x="42" y="13"/>
                  </a:lnTo>
                  <a:lnTo>
                    <a:pt x="42" y="16"/>
                  </a:lnTo>
                  <a:lnTo>
                    <a:pt x="45" y="23"/>
                  </a:lnTo>
                  <a:lnTo>
                    <a:pt x="42" y="26"/>
                  </a:lnTo>
                  <a:lnTo>
                    <a:pt x="42" y="29"/>
                  </a:lnTo>
                  <a:lnTo>
                    <a:pt x="38" y="32"/>
                  </a:lnTo>
                  <a:lnTo>
                    <a:pt x="38" y="35"/>
                  </a:lnTo>
                  <a:lnTo>
                    <a:pt x="35" y="39"/>
                  </a:lnTo>
                  <a:lnTo>
                    <a:pt x="29" y="42"/>
                  </a:lnTo>
                  <a:lnTo>
                    <a:pt x="26" y="42"/>
                  </a:lnTo>
                  <a:lnTo>
                    <a:pt x="22" y="42"/>
                  </a:lnTo>
                  <a:lnTo>
                    <a:pt x="16" y="42"/>
                  </a:lnTo>
                  <a:lnTo>
                    <a:pt x="13" y="42"/>
                  </a:lnTo>
                  <a:lnTo>
                    <a:pt x="10" y="39"/>
                  </a:lnTo>
                  <a:lnTo>
                    <a:pt x="6" y="35"/>
                  </a:lnTo>
                  <a:lnTo>
                    <a:pt x="3" y="32"/>
                  </a:lnTo>
                  <a:lnTo>
                    <a:pt x="0" y="29"/>
                  </a:lnTo>
                  <a:lnTo>
                    <a:pt x="0" y="26"/>
                  </a:lnTo>
                  <a:lnTo>
                    <a:pt x="0" y="23"/>
                  </a:lnTo>
                  <a:lnTo>
                    <a:pt x="0" y="16"/>
                  </a:lnTo>
                  <a:lnTo>
                    <a:pt x="0" y="13"/>
                  </a:lnTo>
                  <a:lnTo>
                    <a:pt x="3" y="10"/>
                  </a:lnTo>
                  <a:lnTo>
                    <a:pt x="6" y="6"/>
                  </a:lnTo>
                  <a:lnTo>
                    <a:pt x="10"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325" name="Freeform 757"/>
            <p:cNvSpPr>
              <a:spLocks/>
            </p:cNvSpPr>
            <p:nvPr/>
          </p:nvSpPr>
          <p:spPr bwMode="auto">
            <a:xfrm>
              <a:off x="1614" y="1815"/>
              <a:ext cx="61" cy="59"/>
            </a:xfrm>
            <a:custGeom>
              <a:avLst/>
              <a:gdLst>
                <a:gd name="T0" fmla="*/ 22 w 45"/>
                <a:gd name="T1" fmla="*/ 0 h 42"/>
                <a:gd name="T2" fmla="*/ 25 w 45"/>
                <a:gd name="T3" fmla="*/ 0 h 42"/>
                <a:gd name="T4" fmla="*/ 29 w 45"/>
                <a:gd name="T5" fmla="*/ 0 h 42"/>
                <a:gd name="T6" fmla="*/ 32 w 45"/>
                <a:gd name="T7" fmla="*/ 3 h 42"/>
                <a:gd name="T8" fmla="*/ 38 w 45"/>
                <a:gd name="T9" fmla="*/ 6 h 42"/>
                <a:gd name="T10" fmla="*/ 38 w 45"/>
                <a:gd name="T11" fmla="*/ 9 h 42"/>
                <a:gd name="T12" fmla="*/ 42 w 45"/>
                <a:gd name="T13" fmla="*/ 13 h 42"/>
                <a:gd name="T14" fmla="*/ 42 w 45"/>
                <a:gd name="T15" fmla="*/ 16 h 42"/>
                <a:gd name="T16" fmla="*/ 45 w 45"/>
                <a:gd name="T17" fmla="*/ 22 h 42"/>
                <a:gd name="T18" fmla="*/ 42 w 45"/>
                <a:gd name="T19" fmla="*/ 25 h 42"/>
                <a:gd name="T20" fmla="*/ 42 w 45"/>
                <a:gd name="T21" fmla="*/ 29 h 42"/>
                <a:gd name="T22" fmla="*/ 38 w 45"/>
                <a:gd name="T23" fmla="*/ 32 h 42"/>
                <a:gd name="T24" fmla="*/ 38 w 45"/>
                <a:gd name="T25" fmla="*/ 35 h 42"/>
                <a:gd name="T26" fmla="*/ 32 w 45"/>
                <a:gd name="T27" fmla="*/ 38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8 h 42"/>
                <a:gd name="T40" fmla="*/ 6 w 45"/>
                <a:gd name="T41" fmla="*/ 35 h 42"/>
                <a:gd name="T42" fmla="*/ 3 w 45"/>
                <a:gd name="T43" fmla="*/ 32 h 42"/>
                <a:gd name="T44" fmla="*/ 0 w 45"/>
                <a:gd name="T45" fmla="*/ 29 h 42"/>
                <a:gd name="T46" fmla="*/ 0 w 45"/>
                <a:gd name="T47" fmla="*/ 25 h 42"/>
                <a:gd name="T48" fmla="*/ 0 w 45"/>
                <a:gd name="T49" fmla="*/ 22 h 42"/>
                <a:gd name="T50" fmla="*/ 0 w 45"/>
                <a:gd name="T51" fmla="*/ 16 h 42"/>
                <a:gd name="T52" fmla="*/ 0 w 45"/>
                <a:gd name="T53" fmla="*/ 13 h 42"/>
                <a:gd name="T54" fmla="*/ 3 w 45"/>
                <a:gd name="T55" fmla="*/ 9 h 42"/>
                <a:gd name="T56" fmla="*/ 6 w 45"/>
                <a:gd name="T57" fmla="*/ 6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2" y="3"/>
                  </a:lnTo>
                  <a:lnTo>
                    <a:pt x="38" y="6"/>
                  </a:lnTo>
                  <a:lnTo>
                    <a:pt x="38" y="9"/>
                  </a:lnTo>
                  <a:lnTo>
                    <a:pt x="42" y="13"/>
                  </a:lnTo>
                  <a:lnTo>
                    <a:pt x="42" y="16"/>
                  </a:lnTo>
                  <a:lnTo>
                    <a:pt x="45" y="22"/>
                  </a:lnTo>
                  <a:lnTo>
                    <a:pt x="42" y="25"/>
                  </a:lnTo>
                  <a:lnTo>
                    <a:pt x="42" y="29"/>
                  </a:lnTo>
                  <a:lnTo>
                    <a:pt x="38" y="32"/>
                  </a:lnTo>
                  <a:lnTo>
                    <a:pt x="38" y="35"/>
                  </a:lnTo>
                  <a:lnTo>
                    <a:pt x="32" y="38"/>
                  </a:lnTo>
                  <a:lnTo>
                    <a:pt x="29" y="42"/>
                  </a:lnTo>
                  <a:lnTo>
                    <a:pt x="25" y="42"/>
                  </a:lnTo>
                  <a:lnTo>
                    <a:pt x="22" y="42"/>
                  </a:lnTo>
                  <a:lnTo>
                    <a:pt x="16" y="42"/>
                  </a:lnTo>
                  <a:lnTo>
                    <a:pt x="13" y="42"/>
                  </a:lnTo>
                  <a:lnTo>
                    <a:pt x="9" y="38"/>
                  </a:lnTo>
                  <a:lnTo>
                    <a:pt x="6" y="35"/>
                  </a:lnTo>
                  <a:lnTo>
                    <a:pt x="3" y="32"/>
                  </a:lnTo>
                  <a:lnTo>
                    <a:pt x="0" y="29"/>
                  </a:lnTo>
                  <a:lnTo>
                    <a:pt x="0" y="25"/>
                  </a:lnTo>
                  <a:lnTo>
                    <a:pt x="0" y="22"/>
                  </a:lnTo>
                  <a:lnTo>
                    <a:pt x="0" y="16"/>
                  </a:lnTo>
                  <a:lnTo>
                    <a:pt x="0" y="13"/>
                  </a:lnTo>
                  <a:lnTo>
                    <a:pt x="3" y="9"/>
                  </a:lnTo>
                  <a:lnTo>
                    <a:pt x="6" y="6"/>
                  </a:lnTo>
                  <a:lnTo>
                    <a:pt x="9"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326" name="Freeform 758"/>
            <p:cNvSpPr>
              <a:spLocks/>
            </p:cNvSpPr>
            <p:nvPr/>
          </p:nvSpPr>
          <p:spPr bwMode="auto">
            <a:xfrm>
              <a:off x="1614" y="1815"/>
              <a:ext cx="61" cy="59"/>
            </a:xfrm>
            <a:custGeom>
              <a:avLst/>
              <a:gdLst>
                <a:gd name="T0" fmla="*/ 22 w 45"/>
                <a:gd name="T1" fmla="*/ 0 h 42"/>
                <a:gd name="T2" fmla="*/ 25 w 45"/>
                <a:gd name="T3" fmla="*/ 0 h 42"/>
                <a:gd name="T4" fmla="*/ 29 w 45"/>
                <a:gd name="T5" fmla="*/ 0 h 42"/>
                <a:gd name="T6" fmla="*/ 32 w 45"/>
                <a:gd name="T7" fmla="*/ 3 h 42"/>
                <a:gd name="T8" fmla="*/ 38 w 45"/>
                <a:gd name="T9" fmla="*/ 6 h 42"/>
                <a:gd name="T10" fmla="*/ 38 w 45"/>
                <a:gd name="T11" fmla="*/ 9 h 42"/>
                <a:gd name="T12" fmla="*/ 42 w 45"/>
                <a:gd name="T13" fmla="*/ 13 h 42"/>
                <a:gd name="T14" fmla="*/ 42 w 45"/>
                <a:gd name="T15" fmla="*/ 16 h 42"/>
                <a:gd name="T16" fmla="*/ 45 w 45"/>
                <a:gd name="T17" fmla="*/ 22 h 42"/>
                <a:gd name="T18" fmla="*/ 42 w 45"/>
                <a:gd name="T19" fmla="*/ 25 h 42"/>
                <a:gd name="T20" fmla="*/ 42 w 45"/>
                <a:gd name="T21" fmla="*/ 29 h 42"/>
                <a:gd name="T22" fmla="*/ 38 w 45"/>
                <a:gd name="T23" fmla="*/ 32 h 42"/>
                <a:gd name="T24" fmla="*/ 38 w 45"/>
                <a:gd name="T25" fmla="*/ 35 h 42"/>
                <a:gd name="T26" fmla="*/ 32 w 45"/>
                <a:gd name="T27" fmla="*/ 38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8 h 42"/>
                <a:gd name="T40" fmla="*/ 6 w 45"/>
                <a:gd name="T41" fmla="*/ 35 h 42"/>
                <a:gd name="T42" fmla="*/ 3 w 45"/>
                <a:gd name="T43" fmla="*/ 32 h 42"/>
                <a:gd name="T44" fmla="*/ 0 w 45"/>
                <a:gd name="T45" fmla="*/ 29 h 42"/>
                <a:gd name="T46" fmla="*/ 0 w 45"/>
                <a:gd name="T47" fmla="*/ 25 h 42"/>
                <a:gd name="T48" fmla="*/ 0 w 45"/>
                <a:gd name="T49" fmla="*/ 22 h 42"/>
                <a:gd name="T50" fmla="*/ 0 w 45"/>
                <a:gd name="T51" fmla="*/ 16 h 42"/>
                <a:gd name="T52" fmla="*/ 0 w 45"/>
                <a:gd name="T53" fmla="*/ 13 h 42"/>
                <a:gd name="T54" fmla="*/ 3 w 45"/>
                <a:gd name="T55" fmla="*/ 9 h 42"/>
                <a:gd name="T56" fmla="*/ 6 w 45"/>
                <a:gd name="T57" fmla="*/ 6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2" y="3"/>
                  </a:lnTo>
                  <a:lnTo>
                    <a:pt x="38" y="6"/>
                  </a:lnTo>
                  <a:lnTo>
                    <a:pt x="38" y="9"/>
                  </a:lnTo>
                  <a:lnTo>
                    <a:pt x="42" y="13"/>
                  </a:lnTo>
                  <a:lnTo>
                    <a:pt x="42" y="16"/>
                  </a:lnTo>
                  <a:lnTo>
                    <a:pt x="45" y="22"/>
                  </a:lnTo>
                  <a:lnTo>
                    <a:pt x="42" y="25"/>
                  </a:lnTo>
                  <a:lnTo>
                    <a:pt x="42" y="29"/>
                  </a:lnTo>
                  <a:lnTo>
                    <a:pt x="38" y="32"/>
                  </a:lnTo>
                  <a:lnTo>
                    <a:pt x="38" y="35"/>
                  </a:lnTo>
                  <a:lnTo>
                    <a:pt x="32" y="38"/>
                  </a:lnTo>
                  <a:lnTo>
                    <a:pt x="29" y="42"/>
                  </a:lnTo>
                  <a:lnTo>
                    <a:pt x="25" y="42"/>
                  </a:lnTo>
                  <a:lnTo>
                    <a:pt x="22" y="42"/>
                  </a:lnTo>
                  <a:lnTo>
                    <a:pt x="16" y="42"/>
                  </a:lnTo>
                  <a:lnTo>
                    <a:pt x="13" y="42"/>
                  </a:lnTo>
                  <a:lnTo>
                    <a:pt x="9" y="38"/>
                  </a:lnTo>
                  <a:lnTo>
                    <a:pt x="6" y="35"/>
                  </a:lnTo>
                  <a:lnTo>
                    <a:pt x="3" y="32"/>
                  </a:lnTo>
                  <a:lnTo>
                    <a:pt x="0" y="29"/>
                  </a:lnTo>
                  <a:lnTo>
                    <a:pt x="0" y="25"/>
                  </a:lnTo>
                  <a:lnTo>
                    <a:pt x="0" y="22"/>
                  </a:lnTo>
                  <a:lnTo>
                    <a:pt x="0" y="16"/>
                  </a:lnTo>
                  <a:lnTo>
                    <a:pt x="0" y="13"/>
                  </a:lnTo>
                  <a:lnTo>
                    <a:pt x="3" y="9"/>
                  </a:lnTo>
                  <a:lnTo>
                    <a:pt x="6" y="6"/>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327" name="Freeform 759"/>
            <p:cNvSpPr>
              <a:spLocks/>
            </p:cNvSpPr>
            <p:nvPr/>
          </p:nvSpPr>
          <p:spPr bwMode="auto">
            <a:xfrm>
              <a:off x="1759" y="2067"/>
              <a:ext cx="62" cy="63"/>
            </a:xfrm>
            <a:custGeom>
              <a:avLst/>
              <a:gdLst>
                <a:gd name="T0" fmla="*/ 22 w 45"/>
                <a:gd name="T1" fmla="*/ 0 h 45"/>
                <a:gd name="T2" fmla="*/ 26 w 45"/>
                <a:gd name="T3" fmla="*/ 0 h 45"/>
                <a:gd name="T4" fmla="*/ 32 w 45"/>
                <a:gd name="T5" fmla="*/ 0 h 45"/>
                <a:gd name="T6" fmla="*/ 35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2 h 45"/>
                <a:gd name="T24" fmla="*/ 39 w 45"/>
                <a:gd name="T25" fmla="*/ 35 h 45"/>
                <a:gd name="T26" fmla="*/ 35 w 45"/>
                <a:gd name="T27" fmla="*/ 38 h 45"/>
                <a:gd name="T28" fmla="*/ 32 w 45"/>
                <a:gd name="T29" fmla="*/ 42 h 45"/>
                <a:gd name="T30" fmla="*/ 26 w 45"/>
                <a:gd name="T31" fmla="*/ 42 h 45"/>
                <a:gd name="T32" fmla="*/ 22 w 45"/>
                <a:gd name="T33" fmla="*/ 45 h 45"/>
                <a:gd name="T34" fmla="*/ 16 w 45"/>
                <a:gd name="T35" fmla="*/ 42 h 45"/>
                <a:gd name="T36" fmla="*/ 13 w 45"/>
                <a:gd name="T37" fmla="*/ 42 h 45"/>
                <a:gd name="T38" fmla="*/ 10 w 45"/>
                <a:gd name="T39" fmla="*/ 38 h 45"/>
                <a:gd name="T40" fmla="*/ 6 w 45"/>
                <a:gd name="T41" fmla="*/ 35 h 45"/>
                <a:gd name="T42" fmla="*/ 3 w 45"/>
                <a:gd name="T43" fmla="*/ 32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6 w 45"/>
                <a:gd name="T57" fmla="*/ 6 h 45"/>
                <a:gd name="T58" fmla="*/ 10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0"/>
                  </a:lnTo>
                  <a:lnTo>
                    <a:pt x="35" y="3"/>
                  </a:lnTo>
                  <a:lnTo>
                    <a:pt x="39" y="6"/>
                  </a:lnTo>
                  <a:lnTo>
                    <a:pt x="42" y="10"/>
                  </a:lnTo>
                  <a:lnTo>
                    <a:pt x="42" y="13"/>
                  </a:lnTo>
                  <a:lnTo>
                    <a:pt x="45" y="16"/>
                  </a:lnTo>
                  <a:lnTo>
                    <a:pt x="45" y="22"/>
                  </a:lnTo>
                  <a:lnTo>
                    <a:pt x="45" y="26"/>
                  </a:lnTo>
                  <a:lnTo>
                    <a:pt x="42" y="29"/>
                  </a:lnTo>
                  <a:lnTo>
                    <a:pt x="42" y="32"/>
                  </a:lnTo>
                  <a:lnTo>
                    <a:pt x="39" y="35"/>
                  </a:lnTo>
                  <a:lnTo>
                    <a:pt x="35" y="38"/>
                  </a:lnTo>
                  <a:lnTo>
                    <a:pt x="32" y="42"/>
                  </a:lnTo>
                  <a:lnTo>
                    <a:pt x="26" y="42"/>
                  </a:lnTo>
                  <a:lnTo>
                    <a:pt x="22" y="45"/>
                  </a:lnTo>
                  <a:lnTo>
                    <a:pt x="16" y="42"/>
                  </a:lnTo>
                  <a:lnTo>
                    <a:pt x="13" y="42"/>
                  </a:lnTo>
                  <a:lnTo>
                    <a:pt x="10" y="38"/>
                  </a:lnTo>
                  <a:lnTo>
                    <a:pt x="6" y="35"/>
                  </a:lnTo>
                  <a:lnTo>
                    <a:pt x="3" y="32"/>
                  </a:lnTo>
                  <a:lnTo>
                    <a:pt x="3" y="29"/>
                  </a:lnTo>
                  <a:lnTo>
                    <a:pt x="0" y="26"/>
                  </a:lnTo>
                  <a:lnTo>
                    <a:pt x="0" y="22"/>
                  </a:lnTo>
                  <a:lnTo>
                    <a:pt x="0" y="16"/>
                  </a:lnTo>
                  <a:lnTo>
                    <a:pt x="3" y="13"/>
                  </a:lnTo>
                  <a:lnTo>
                    <a:pt x="3" y="10"/>
                  </a:lnTo>
                  <a:lnTo>
                    <a:pt x="6" y="6"/>
                  </a:lnTo>
                  <a:lnTo>
                    <a:pt x="10"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328" name="Freeform 760"/>
            <p:cNvSpPr>
              <a:spLocks/>
            </p:cNvSpPr>
            <p:nvPr/>
          </p:nvSpPr>
          <p:spPr bwMode="auto">
            <a:xfrm>
              <a:off x="1759" y="2067"/>
              <a:ext cx="62" cy="63"/>
            </a:xfrm>
            <a:custGeom>
              <a:avLst/>
              <a:gdLst>
                <a:gd name="T0" fmla="*/ 22 w 45"/>
                <a:gd name="T1" fmla="*/ 0 h 45"/>
                <a:gd name="T2" fmla="*/ 26 w 45"/>
                <a:gd name="T3" fmla="*/ 0 h 45"/>
                <a:gd name="T4" fmla="*/ 32 w 45"/>
                <a:gd name="T5" fmla="*/ 0 h 45"/>
                <a:gd name="T6" fmla="*/ 35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2 h 45"/>
                <a:gd name="T24" fmla="*/ 39 w 45"/>
                <a:gd name="T25" fmla="*/ 35 h 45"/>
                <a:gd name="T26" fmla="*/ 35 w 45"/>
                <a:gd name="T27" fmla="*/ 38 h 45"/>
                <a:gd name="T28" fmla="*/ 32 w 45"/>
                <a:gd name="T29" fmla="*/ 42 h 45"/>
                <a:gd name="T30" fmla="*/ 26 w 45"/>
                <a:gd name="T31" fmla="*/ 42 h 45"/>
                <a:gd name="T32" fmla="*/ 22 w 45"/>
                <a:gd name="T33" fmla="*/ 45 h 45"/>
                <a:gd name="T34" fmla="*/ 16 w 45"/>
                <a:gd name="T35" fmla="*/ 42 h 45"/>
                <a:gd name="T36" fmla="*/ 13 w 45"/>
                <a:gd name="T37" fmla="*/ 42 h 45"/>
                <a:gd name="T38" fmla="*/ 10 w 45"/>
                <a:gd name="T39" fmla="*/ 38 h 45"/>
                <a:gd name="T40" fmla="*/ 6 w 45"/>
                <a:gd name="T41" fmla="*/ 35 h 45"/>
                <a:gd name="T42" fmla="*/ 3 w 45"/>
                <a:gd name="T43" fmla="*/ 32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6 w 45"/>
                <a:gd name="T57" fmla="*/ 6 h 45"/>
                <a:gd name="T58" fmla="*/ 10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0"/>
                  </a:lnTo>
                  <a:lnTo>
                    <a:pt x="35" y="3"/>
                  </a:lnTo>
                  <a:lnTo>
                    <a:pt x="39" y="6"/>
                  </a:lnTo>
                  <a:lnTo>
                    <a:pt x="42" y="10"/>
                  </a:lnTo>
                  <a:lnTo>
                    <a:pt x="42" y="13"/>
                  </a:lnTo>
                  <a:lnTo>
                    <a:pt x="45" y="16"/>
                  </a:lnTo>
                  <a:lnTo>
                    <a:pt x="45" y="22"/>
                  </a:lnTo>
                  <a:lnTo>
                    <a:pt x="45" y="26"/>
                  </a:lnTo>
                  <a:lnTo>
                    <a:pt x="42" y="29"/>
                  </a:lnTo>
                  <a:lnTo>
                    <a:pt x="42" y="32"/>
                  </a:lnTo>
                  <a:lnTo>
                    <a:pt x="39" y="35"/>
                  </a:lnTo>
                  <a:lnTo>
                    <a:pt x="35" y="38"/>
                  </a:lnTo>
                  <a:lnTo>
                    <a:pt x="32" y="42"/>
                  </a:lnTo>
                  <a:lnTo>
                    <a:pt x="26" y="42"/>
                  </a:lnTo>
                  <a:lnTo>
                    <a:pt x="22" y="45"/>
                  </a:lnTo>
                  <a:lnTo>
                    <a:pt x="16" y="42"/>
                  </a:lnTo>
                  <a:lnTo>
                    <a:pt x="13" y="42"/>
                  </a:lnTo>
                  <a:lnTo>
                    <a:pt x="10" y="38"/>
                  </a:lnTo>
                  <a:lnTo>
                    <a:pt x="6" y="35"/>
                  </a:lnTo>
                  <a:lnTo>
                    <a:pt x="3" y="32"/>
                  </a:lnTo>
                  <a:lnTo>
                    <a:pt x="3" y="29"/>
                  </a:lnTo>
                  <a:lnTo>
                    <a:pt x="0" y="26"/>
                  </a:lnTo>
                  <a:lnTo>
                    <a:pt x="0" y="22"/>
                  </a:lnTo>
                  <a:lnTo>
                    <a:pt x="0" y="16"/>
                  </a:lnTo>
                  <a:lnTo>
                    <a:pt x="3" y="13"/>
                  </a:lnTo>
                  <a:lnTo>
                    <a:pt x="3" y="10"/>
                  </a:lnTo>
                  <a:lnTo>
                    <a:pt x="6" y="6"/>
                  </a:lnTo>
                  <a:lnTo>
                    <a:pt x="10"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329" name="Freeform 761"/>
            <p:cNvSpPr>
              <a:spLocks/>
            </p:cNvSpPr>
            <p:nvPr/>
          </p:nvSpPr>
          <p:spPr bwMode="auto">
            <a:xfrm>
              <a:off x="1583" y="2171"/>
              <a:ext cx="61" cy="63"/>
            </a:xfrm>
            <a:custGeom>
              <a:avLst/>
              <a:gdLst>
                <a:gd name="T0" fmla="*/ 23 w 45"/>
                <a:gd name="T1" fmla="*/ 0 h 45"/>
                <a:gd name="T2" fmla="*/ 29 w 45"/>
                <a:gd name="T3" fmla="*/ 0 h 45"/>
                <a:gd name="T4" fmla="*/ 32 w 45"/>
                <a:gd name="T5" fmla="*/ 0 h 45"/>
                <a:gd name="T6" fmla="*/ 36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5 h 45"/>
                <a:gd name="T24" fmla="*/ 39 w 45"/>
                <a:gd name="T25" fmla="*/ 38 h 45"/>
                <a:gd name="T26" fmla="*/ 36 w 45"/>
                <a:gd name="T27" fmla="*/ 38 h 45"/>
                <a:gd name="T28" fmla="*/ 32 w 45"/>
                <a:gd name="T29" fmla="*/ 42 h 45"/>
                <a:gd name="T30" fmla="*/ 29 w 45"/>
                <a:gd name="T31" fmla="*/ 42 h 45"/>
                <a:gd name="T32" fmla="*/ 23 w 45"/>
                <a:gd name="T33" fmla="*/ 45 h 45"/>
                <a:gd name="T34" fmla="*/ 20 w 45"/>
                <a:gd name="T35" fmla="*/ 42 h 45"/>
                <a:gd name="T36" fmla="*/ 16 w 45"/>
                <a:gd name="T37" fmla="*/ 42 h 45"/>
                <a:gd name="T38" fmla="*/ 10 w 45"/>
                <a:gd name="T39" fmla="*/ 38 h 45"/>
                <a:gd name="T40" fmla="*/ 7 w 45"/>
                <a:gd name="T41" fmla="*/ 38 h 45"/>
                <a:gd name="T42" fmla="*/ 3 w 45"/>
                <a:gd name="T43" fmla="*/ 35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7 w 45"/>
                <a:gd name="T57" fmla="*/ 6 h 45"/>
                <a:gd name="T58" fmla="*/ 10 w 45"/>
                <a:gd name="T59" fmla="*/ 3 h 45"/>
                <a:gd name="T60" fmla="*/ 16 w 45"/>
                <a:gd name="T61" fmla="*/ 0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6" y="3"/>
                  </a:lnTo>
                  <a:lnTo>
                    <a:pt x="39" y="6"/>
                  </a:lnTo>
                  <a:lnTo>
                    <a:pt x="42" y="10"/>
                  </a:lnTo>
                  <a:lnTo>
                    <a:pt x="42" y="13"/>
                  </a:lnTo>
                  <a:lnTo>
                    <a:pt x="45" y="16"/>
                  </a:lnTo>
                  <a:lnTo>
                    <a:pt x="45" y="22"/>
                  </a:lnTo>
                  <a:lnTo>
                    <a:pt x="45" y="26"/>
                  </a:lnTo>
                  <a:lnTo>
                    <a:pt x="42" y="29"/>
                  </a:lnTo>
                  <a:lnTo>
                    <a:pt x="42" y="35"/>
                  </a:lnTo>
                  <a:lnTo>
                    <a:pt x="39" y="38"/>
                  </a:lnTo>
                  <a:lnTo>
                    <a:pt x="36" y="38"/>
                  </a:lnTo>
                  <a:lnTo>
                    <a:pt x="32" y="42"/>
                  </a:lnTo>
                  <a:lnTo>
                    <a:pt x="29" y="42"/>
                  </a:lnTo>
                  <a:lnTo>
                    <a:pt x="23" y="45"/>
                  </a:lnTo>
                  <a:lnTo>
                    <a:pt x="20" y="42"/>
                  </a:lnTo>
                  <a:lnTo>
                    <a:pt x="16" y="42"/>
                  </a:lnTo>
                  <a:lnTo>
                    <a:pt x="10" y="38"/>
                  </a:lnTo>
                  <a:lnTo>
                    <a:pt x="7" y="38"/>
                  </a:lnTo>
                  <a:lnTo>
                    <a:pt x="3" y="35"/>
                  </a:lnTo>
                  <a:lnTo>
                    <a:pt x="3" y="29"/>
                  </a:lnTo>
                  <a:lnTo>
                    <a:pt x="0" y="26"/>
                  </a:lnTo>
                  <a:lnTo>
                    <a:pt x="0" y="22"/>
                  </a:lnTo>
                  <a:lnTo>
                    <a:pt x="0" y="16"/>
                  </a:lnTo>
                  <a:lnTo>
                    <a:pt x="3" y="13"/>
                  </a:lnTo>
                  <a:lnTo>
                    <a:pt x="3" y="10"/>
                  </a:lnTo>
                  <a:lnTo>
                    <a:pt x="7" y="6"/>
                  </a:lnTo>
                  <a:lnTo>
                    <a:pt x="10" y="3"/>
                  </a:lnTo>
                  <a:lnTo>
                    <a:pt x="16" y="0"/>
                  </a:lnTo>
                  <a:lnTo>
                    <a:pt x="20" y="0"/>
                  </a:lnTo>
                  <a:lnTo>
                    <a:pt x="23" y="0"/>
                  </a:lnTo>
                  <a:close/>
                </a:path>
              </a:pathLst>
            </a:custGeom>
            <a:solidFill>
              <a:srgbClr val="FF0000"/>
            </a:solidFill>
            <a:ln w="9525">
              <a:noFill/>
              <a:round/>
              <a:headEnd/>
              <a:tailEnd/>
            </a:ln>
          </p:spPr>
          <p:txBody>
            <a:bodyPr/>
            <a:lstStyle/>
            <a:p>
              <a:endParaRPr lang="en-US"/>
            </a:p>
          </p:txBody>
        </p:sp>
        <p:sp>
          <p:nvSpPr>
            <p:cNvPr id="32330" name="Freeform 762"/>
            <p:cNvSpPr>
              <a:spLocks/>
            </p:cNvSpPr>
            <p:nvPr/>
          </p:nvSpPr>
          <p:spPr bwMode="auto">
            <a:xfrm>
              <a:off x="1583" y="2171"/>
              <a:ext cx="61" cy="63"/>
            </a:xfrm>
            <a:custGeom>
              <a:avLst/>
              <a:gdLst>
                <a:gd name="T0" fmla="*/ 23 w 45"/>
                <a:gd name="T1" fmla="*/ 0 h 45"/>
                <a:gd name="T2" fmla="*/ 29 w 45"/>
                <a:gd name="T3" fmla="*/ 0 h 45"/>
                <a:gd name="T4" fmla="*/ 32 w 45"/>
                <a:gd name="T5" fmla="*/ 0 h 45"/>
                <a:gd name="T6" fmla="*/ 36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5 h 45"/>
                <a:gd name="T24" fmla="*/ 39 w 45"/>
                <a:gd name="T25" fmla="*/ 38 h 45"/>
                <a:gd name="T26" fmla="*/ 36 w 45"/>
                <a:gd name="T27" fmla="*/ 38 h 45"/>
                <a:gd name="T28" fmla="*/ 32 w 45"/>
                <a:gd name="T29" fmla="*/ 42 h 45"/>
                <a:gd name="T30" fmla="*/ 29 w 45"/>
                <a:gd name="T31" fmla="*/ 42 h 45"/>
                <a:gd name="T32" fmla="*/ 23 w 45"/>
                <a:gd name="T33" fmla="*/ 45 h 45"/>
                <a:gd name="T34" fmla="*/ 20 w 45"/>
                <a:gd name="T35" fmla="*/ 42 h 45"/>
                <a:gd name="T36" fmla="*/ 16 w 45"/>
                <a:gd name="T37" fmla="*/ 42 h 45"/>
                <a:gd name="T38" fmla="*/ 10 w 45"/>
                <a:gd name="T39" fmla="*/ 38 h 45"/>
                <a:gd name="T40" fmla="*/ 7 w 45"/>
                <a:gd name="T41" fmla="*/ 38 h 45"/>
                <a:gd name="T42" fmla="*/ 3 w 45"/>
                <a:gd name="T43" fmla="*/ 35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7 w 45"/>
                <a:gd name="T57" fmla="*/ 6 h 45"/>
                <a:gd name="T58" fmla="*/ 10 w 45"/>
                <a:gd name="T59" fmla="*/ 3 h 45"/>
                <a:gd name="T60" fmla="*/ 16 w 45"/>
                <a:gd name="T61" fmla="*/ 0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6" y="3"/>
                  </a:lnTo>
                  <a:lnTo>
                    <a:pt x="39" y="6"/>
                  </a:lnTo>
                  <a:lnTo>
                    <a:pt x="42" y="10"/>
                  </a:lnTo>
                  <a:lnTo>
                    <a:pt x="42" y="13"/>
                  </a:lnTo>
                  <a:lnTo>
                    <a:pt x="45" y="16"/>
                  </a:lnTo>
                  <a:lnTo>
                    <a:pt x="45" y="22"/>
                  </a:lnTo>
                  <a:lnTo>
                    <a:pt x="45" y="26"/>
                  </a:lnTo>
                  <a:lnTo>
                    <a:pt x="42" y="29"/>
                  </a:lnTo>
                  <a:lnTo>
                    <a:pt x="42" y="35"/>
                  </a:lnTo>
                  <a:lnTo>
                    <a:pt x="39" y="38"/>
                  </a:lnTo>
                  <a:lnTo>
                    <a:pt x="36" y="38"/>
                  </a:lnTo>
                  <a:lnTo>
                    <a:pt x="32" y="42"/>
                  </a:lnTo>
                  <a:lnTo>
                    <a:pt x="29" y="42"/>
                  </a:lnTo>
                  <a:lnTo>
                    <a:pt x="23" y="45"/>
                  </a:lnTo>
                  <a:lnTo>
                    <a:pt x="20" y="42"/>
                  </a:lnTo>
                  <a:lnTo>
                    <a:pt x="16" y="42"/>
                  </a:lnTo>
                  <a:lnTo>
                    <a:pt x="10" y="38"/>
                  </a:lnTo>
                  <a:lnTo>
                    <a:pt x="7" y="38"/>
                  </a:lnTo>
                  <a:lnTo>
                    <a:pt x="3" y="35"/>
                  </a:lnTo>
                  <a:lnTo>
                    <a:pt x="3" y="29"/>
                  </a:lnTo>
                  <a:lnTo>
                    <a:pt x="0" y="26"/>
                  </a:lnTo>
                  <a:lnTo>
                    <a:pt x="0" y="22"/>
                  </a:lnTo>
                  <a:lnTo>
                    <a:pt x="0" y="16"/>
                  </a:lnTo>
                  <a:lnTo>
                    <a:pt x="3" y="13"/>
                  </a:lnTo>
                  <a:lnTo>
                    <a:pt x="3" y="10"/>
                  </a:lnTo>
                  <a:lnTo>
                    <a:pt x="7" y="6"/>
                  </a:lnTo>
                  <a:lnTo>
                    <a:pt x="10" y="3"/>
                  </a:lnTo>
                  <a:lnTo>
                    <a:pt x="16" y="0"/>
                  </a:lnTo>
                  <a:lnTo>
                    <a:pt x="20" y="0"/>
                  </a:lnTo>
                  <a:lnTo>
                    <a:pt x="23" y="0"/>
                  </a:lnTo>
                </a:path>
              </a:pathLst>
            </a:custGeom>
            <a:noFill/>
            <a:ln w="0">
              <a:solidFill>
                <a:srgbClr val="000000"/>
              </a:solidFill>
              <a:round/>
              <a:headEnd/>
              <a:tailEnd/>
            </a:ln>
          </p:spPr>
          <p:txBody>
            <a:bodyPr/>
            <a:lstStyle/>
            <a:p>
              <a:endParaRPr lang="en-US"/>
            </a:p>
          </p:txBody>
        </p:sp>
        <p:sp>
          <p:nvSpPr>
            <p:cNvPr id="32331" name="Freeform 763"/>
            <p:cNvSpPr>
              <a:spLocks/>
            </p:cNvSpPr>
            <p:nvPr/>
          </p:nvSpPr>
          <p:spPr bwMode="auto">
            <a:xfrm>
              <a:off x="1905" y="1886"/>
              <a:ext cx="62" cy="63"/>
            </a:xfrm>
            <a:custGeom>
              <a:avLst/>
              <a:gdLst>
                <a:gd name="T0" fmla="*/ 23 w 45"/>
                <a:gd name="T1" fmla="*/ 0 h 45"/>
                <a:gd name="T2" fmla="*/ 26 w 45"/>
                <a:gd name="T3" fmla="*/ 0 h 45"/>
                <a:gd name="T4" fmla="*/ 32 w 45"/>
                <a:gd name="T5" fmla="*/ 3 h 45"/>
                <a:gd name="T6" fmla="*/ 36 w 45"/>
                <a:gd name="T7" fmla="*/ 3 h 45"/>
                <a:gd name="T8" fmla="*/ 39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6 h 45"/>
                <a:gd name="T24" fmla="*/ 39 w 45"/>
                <a:gd name="T25" fmla="*/ 39 h 45"/>
                <a:gd name="T26" fmla="*/ 36 w 45"/>
                <a:gd name="T27" fmla="*/ 42 h 45"/>
                <a:gd name="T28" fmla="*/ 32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3 w 45"/>
                <a:gd name="T43" fmla="*/ 36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7 w 45"/>
                <a:gd name="T57" fmla="*/ 7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3"/>
                  </a:lnTo>
                  <a:lnTo>
                    <a:pt x="36" y="3"/>
                  </a:lnTo>
                  <a:lnTo>
                    <a:pt x="39" y="7"/>
                  </a:lnTo>
                  <a:lnTo>
                    <a:pt x="42" y="10"/>
                  </a:lnTo>
                  <a:lnTo>
                    <a:pt x="42" y="13"/>
                  </a:lnTo>
                  <a:lnTo>
                    <a:pt x="45" y="16"/>
                  </a:lnTo>
                  <a:lnTo>
                    <a:pt x="45" y="23"/>
                  </a:lnTo>
                  <a:lnTo>
                    <a:pt x="45" y="26"/>
                  </a:lnTo>
                  <a:lnTo>
                    <a:pt x="42" y="29"/>
                  </a:lnTo>
                  <a:lnTo>
                    <a:pt x="42" y="36"/>
                  </a:lnTo>
                  <a:lnTo>
                    <a:pt x="39" y="39"/>
                  </a:lnTo>
                  <a:lnTo>
                    <a:pt x="36" y="42"/>
                  </a:lnTo>
                  <a:lnTo>
                    <a:pt x="32" y="42"/>
                  </a:lnTo>
                  <a:lnTo>
                    <a:pt x="26" y="45"/>
                  </a:lnTo>
                  <a:lnTo>
                    <a:pt x="23" y="45"/>
                  </a:lnTo>
                  <a:lnTo>
                    <a:pt x="16" y="45"/>
                  </a:lnTo>
                  <a:lnTo>
                    <a:pt x="13" y="42"/>
                  </a:lnTo>
                  <a:lnTo>
                    <a:pt x="10" y="42"/>
                  </a:lnTo>
                  <a:lnTo>
                    <a:pt x="7" y="39"/>
                  </a:lnTo>
                  <a:lnTo>
                    <a:pt x="3" y="36"/>
                  </a:lnTo>
                  <a:lnTo>
                    <a:pt x="3" y="29"/>
                  </a:lnTo>
                  <a:lnTo>
                    <a:pt x="0" y="26"/>
                  </a:lnTo>
                  <a:lnTo>
                    <a:pt x="0" y="23"/>
                  </a:lnTo>
                  <a:lnTo>
                    <a:pt x="0" y="16"/>
                  </a:lnTo>
                  <a:lnTo>
                    <a:pt x="3" y="13"/>
                  </a:lnTo>
                  <a:lnTo>
                    <a:pt x="3" y="10"/>
                  </a:lnTo>
                  <a:lnTo>
                    <a:pt x="7" y="7"/>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332" name="Freeform 764"/>
            <p:cNvSpPr>
              <a:spLocks/>
            </p:cNvSpPr>
            <p:nvPr/>
          </p:nvSpPr>
          <p:spPr bwMode="auto">
            <a:xfrm>
              <a:off x="1905" y="1886"/>
              <a:ext cx="62" cy="63"/>
            </a:xfrm>
            <a:custGeom>
              <a:avLst/>
              <a:gdLst>
                <a:gd name="T0" fmla="*/ 23 w 45"/>
                <a:gd name="T1" fmla="*/ 0 h 45"/>
                <a:gd name="T2" fmla="*/ 26 w 45"/>
                <a:gd name="T3" fmla="*/ 0 h 45"/>
                <a:gd name="T4" fmla="*/ 32 w 45"/>
                <a:gd name="T5" fmla="*/ 3 h 45"/>
                <a:gd name="T6" fmla="*/ 36 w 45"/>
                <a:gd name="T7" fmla="*/ 3 h 45"/>
                <a:gd name="T8" fmla="*/ 39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6 h 45"/>
                <a:gd name="T24" fmla="*/ 39 w 45"/>
                <a:gd name="T25" fmla="*/ 39 h 45"/>
                <a:gd name="T26" fmla="*/ 36 w 45"/>
                <a:gd name="T27" fmla="*/ 42 h 45"/>
                <a:gd name="T28" fmla="*/ 32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3 w 45"/>
                <a:gd name="T43" fmla="*/ 36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7 w 45"/>
                <a:gd name="T57" fmla="*/ 7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3"/>
                  </a:lnTo>
                  <a:lnTo>
                    <a:pt x="36" y="3"/>
                  </a:lnTo>
                  <a:lnTo>
                    <a:pt x="39" y="7"/>
                  </a:lnTo>
                  <a:lnTo>
                    <a:pt x="42" y="10"/>
                  </a:lnTo>
                  <a:lnTo>
                    <a:pt x="42" y="13"/>
                  </a:lnTo>
                  <a:lnTo>
                    <a:pt x="45" y="16"/>
                  </a:lnTo>
                  <a:lnTo>
                    <a:pt x="45" y="23"/>
                  </a:lnTo>
                  <a:lnTo>
                    <a:pt x="45" y="26"/>
                  </a:lnTo>
                  <a:lnTo>
                    <a:pt x="42" y="29"/>
                  </a:lnTo>
                  <a:lnTo>
                    <a:pt x="42" y="36"/>
                  </a:lnTo>
                  <a:lnTo>
                    <a:pt x="39" y="39"/>
                  </a:lnTo>
                  <a:lnTo>
                    <a:pt x="36" y="42"/>
                  </a:lnTo>
                  <a:lnTo>
                    <a:pt x="32" y="42"/>
                  </a:lnTo>
                  <a:lnTo>
                    <a:pt x="26" y="45"/>
                  </a:lnTo>
                  <a:lnTo>
                    <a:pt x="23" y="45"/>
                  </a:lnTo>
                  <a:lnTo>
                    <a:pt x="16" y="45"/>
                  </a:lnTo>
                  <a:lnTo>
                    <a:pt x="13" y="42"/>
                  </a:lnTo>
                  <a:lnTo>
                    <a:pt x="10" y="42"/>
                  </a:lnTo>
                  <a:lnTo>
                    <a:pt x="7" y="39"/>
                  </a:lnTo>
                  <a:lnTo>
                    <a:pt x="3" y="36"/>
                  </a:lnTo>
                  <a:lnTo>
                    <a:pt x="3" y="29"/>
                  </a:lnTo>
                  <a:lnTo>
                    <a:pt x="0" y="26"/>
                  </a:lnTo>
                  <a:lnTo>
                    <a:pt x="0" y="23"/>
                  </a:lnTo>
                  <a:lnTo>
                    <a:pt x="0" y="16"/>
                  </a:lnTo>
                  <a:lnTo>
                    <a:pt x="3" y="13"/>
                  </a:lnTo>
                  <a:lnTo>
                    <a:pt x="3" y="10"/>
                  </a:lnTo>
                  <a:lnTo>
                    <a:pt x="7" y="7"/>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333" name="Freeform 765"/>
            <p:cNvSpPr>
              <a:spLocks/>
            </p:cNvSpPr>
            <p:nvPr/>
          </p:nvSpPr>
          <p:spPr bwMode="auto">
            <a:xfrm>
              <a:off x="1671" y="2220"/>
              <a:ext cx="62" cy="63"/>
            </a:xfrm>
            <a:custGeom>
              <a:avLst/>
              <a:gdLst>
                <a:gd name="T0" fmla="*/ 22 w 45"/>
                <a:gd name="T1" fmla="*/ 0 h 45"/>
                <a:gd name="T2" fmla="*/ 25 w 45"/>
                <a:gd name="T3" fmla="*/ 3 h 45"/>
                <a:gd name="T4" fmla="*/ 29 w 45"/>
                <a:gd name="T5" fmla="*/ 3 h 45"/>
                <a:gd name="T6" fmla="*/ 32 w 45"/>
                <a:gd name="T7" fmla="*/ 7 h 45"/>
                <a:gd name="T8" fmla="*/ 38 w 45"/>
                <a:gd name="T9" fmla="*/ 7 h 45"/>
                <a:gd name="T10" fmla="*/ 38 w 45"/>
                <a:gd name="T11" fmla="*/ 10 h 45"/>
                <a:gd name="T12" fmla="*/ 41 w 45"/>
                <a:gd name="T13" fmla="*/ 16 h 45"/>
                <a:gd name="T14" fmla="*/ 41 w 45"/>
                <a:gd name="T15" fmla="*/ 20 h 45"/>
                <a:gd name="T16" fmla="*/ 45 w 45"/>
                <a:gd name="T17" fmla="*/ 23 h 45"/>
                <a:gd name="T18" fmla="*/ 41 w 45"/>
                <a:gd name="T19" fmla="*/ 29 h 45"/>
                <a:gd name="T20" fmla="*/ 41 w 45"/>
                <a:gd name="T21" fmla="*/ 32 h 45"/>
                <a:gd name="T22" fmla="*/ 38 w 45"/>
                <a:gd name="T23" fmla="*/ 36 h 45"/>
                <a:gd name="T24" fmla="*/ 38 w 45"/>
                <a:gd name="T25" fmla="*/ 39 h 45"/>
                <a:gd name="T26" fmla="*/ 32 w 45"/>
                <a:gd name="T27" fmla="*/ 42 h 45"/>
                <a:gd name="T28" fmla="*/ 29 w 45"/>
                <a:gd name="T29" fmla="*/ 45 h 45"/>
                <a:gd name="T30" fmla="*/ 25 w 45"/>
                <a:gd name="T31" fmla="*/ 45 h 45"/>
                <a:gd name="T32" fmla="*/ 22 w 45"/>
                <a:gd name="T33" fmla="*/ 45 h 45"/>
                <a:gd name="T34" fmla="*/ 16 w 45"/>
                <a:gd name="T35" fmla="*/ 45 h 45"/>
                <a:gd name="T36" fmla="*/ 12 w 45"/>
                <a:gd name="T37" fmla="*/ 45 h 45"/>
                <a:gd name="T38" fmla="*/ 9 w 45"/>
                <a:gd name="T39" fmla="*/ 42 h 45"/>
                <a:gd name="T40" fmla="*/ 6 w 45"/>
                <a:gd name="T41" fmla="*/ 39 h 45"/>
                <a:gd name="T42" fmla="*/ 3 w 45"/>
                <a:gd name="T43" fmla="*/ 36 h 45"/>
                <a:gd name="T44" fmla="*/ 0 w 45"/>
                <a:gd name="T45" fmla="*/ 32 h 45"/>
                <a:gd name="T46" fmla="*/ 0 w 45"/>
                <a:gd name="T47" fmla="*/ 29 h 45"/>
                <a:gd name="T48" fmla="*/ 0 w 45"/>
                <a:gd name="T49" fmla="*/ 23 h 45"/>
                <a:gd name="T50" fmla="*/ 0 w 45"/>
                <a:gd name="T51" fmla="*/ 20 h 45"/>
                <a:gd name="T52" fmla="*/ 0 w 45"/>
                <a:gd name="T53" fmla="*/ 16 h 45"/>
                <a:gd name="T54" fmla="*/ 3 w 45"/>
                <a:gd name="T55" fmla="*/ 10 h 45"/>
                <a:gd name="T56" fmla="*/ 6 w 45"/>
                <a:gd name="T57" fmla="*/ 7 h 45"/>
                <a:gd name="T58" fmla="*/ 9 w 45"/>
                <a:gd name="T59" fmla="*/ 7 h 45"/>
                <a:gd name="T60" fmla="*/ 12 w 45"/>
                <a:gd name="T61" fmla="*/ 3 h 45"/>
                <a:gd name="T62" fmla="*/ 16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29" y="3"/>
                  </a:lnTo>
                  <a:lnTo>
                    <a:pt x="32" y="7"/>
                  </a:lnTo>
                  <a:lnTo>
                    <a:pt x="38" y="7"/>
                  </a:lnTo>
                  <a:lnTo>
                    <a:pt x="38" y="10"/>
                  </a:lnTo>
                  <a:lnTo>
                    <a:pt x="41" y="16"/>
                  </a:lnTo>
                  <a:lnTo>
                    <a:pt x="41" y="20"/>
                  </a:lnTo>
                  <a:lnTo>
                    <a:pt x="45" y="23"/>
                  </a:lnTo>
                  <a:lnTo>
                    <a:pt x="41" y="29"/>
                  </a:lnTo>
                  <a:lnTo>
                    <a:pt x="41" y="32"/>
                  </a:lnTo>
                  <a:lnTo>
                    <a:pt x="38" y="36"/>
                  </a:lnTo>
                  <a:lnTo>
                    <a:pt x="38" y="39"/>
                  </a:lnTo>
                  <a:lnTo>
                    <a:pt x="32" y="42"/>
                  </a:lnTo>
                  <a:lnTo>
                    <a:pt x="29" y="45"/>
                  </a:lnTo>
                  <a:lnTo>
                    <a:pt x="25" y="45"/>
                  </a:lnTo>
                  <a:lnTo>
                    <a:pt x="22" y="45"/>
                  </a:lnTo>
                  <a:lnTo>
                    <a:pt x="16" y="45"/>
                  </a:lnTo>
                  <a:lnTo>
                    <a:pt x="12" y="45"/>
                  </a:lnTo>
                  <a:lnTo>
                    <a:pt x="9" y="42"/>
                  </a:lnTo>
                  <a:lnTo>
                    <a:pt x="6" y="39"/>
                  </a:lnTo>
                  <a:lnTo>
                    <a:pt x="3" y="36"/>
                  </a:lnTo>
                  <a:lnTo>
                    <a:pt x="0" y="32"/>
                  </a:lnTo>
                  <a:lnTo>
                    <a:pt x="0" y="29"/>
                  </a:lnTo>
                  <a:lnTo>
                    <a:pt x="0" y="23"/>
                  </a:lnTo>
                  <a:lnTo>
                    <a:pt x="0" y="20"/>
                  </a:lnTo>
                  <a:lnTo>
                    <a:pt x="0" y="16"/>
                  </a:lnTo>
                  <a:lnTo>
                    <a:pt x="3" y="10"/>
                  </a:lnTo>
                  <a:lnTo>
                    <a:pt x="6" y="7"/>
                  </a:lnTo>
                  <a:lnTo>
                    <a:pt x="9" y="7"/>
                  </a:lnTo>
                  <a:lnTo>
                    <a:pt x="12" y="3"/>
                  </a:lnTo>
                  <a:lnTo>
                    <a:pt x="16" y="3"/>
                  </a:lnTo>
                  <a:lnTo>
                    <a:pt x="22" y="0"/>
                  </a:lnTo>
                  <a:close/>
                </a:path>
              </a:pathLst>
            </a:custGeom>
            <a:solidFill>
              <a:srgbClr val="FF0000"/>
            </a:solidFill>
            <a:ln w="9525">
              <a:noFill/>
              <a:round/>
              <a:headEnd/>
              <a:tailEnd/>
            </a:ln>
          </p:spPr>
          <p:txBody>
            <a:bodyPr/>
            <a:lstStyle/>
            <a:p>
              <a:endParaRPr lang="en-US"/>
            </a:p>
          </p:txBody>
        </p:sp>
        <p:sp>
          <p:nvSpPr>
            <p:cNvPr id="32334" name="Freeform 766"/>
            <p:cNvSpPr>
              <a:spLocks/>
            </p:cNvSpPr>
            <p:nvPr/>
          </p:nvSpPr>
          <p:spPr bwMode="auto">
            <a:xfrm>
              <a:off x="1671" y="2220"/>
              <a:ext cx="62" cy="63"/>
            </a:xfrm>
            <a:custGeom>
              <a:avLst/>
              <a:gdLst>
                <a:gd name="T0" fmla="*/ 22 w 45"/>
                <a:gd name="T1" fmla="*/ 0 h 45"/>
                <a:gd name="T2" fmla="*/ 25 w 45"/>
                <a:gd name="T3" fmla="*/ 3 h 45"/>
                <a:gd name="T4" fmla="*/ 29 w 45"/>
                <a:gd name="T5" fmla="*/ 3 h 45"/>
                <a:gd name="T6" fmla="*/ 32 w 45"/>
                <a:gd name="T7" fmla="*/ 7 h 45"/>
                <a:gd name="T8" fmla="*/ 38 w 45"/>
                <a:gd name="T9" fmla="*/ 7 h 45"/>
                <a:gd name="T10" fmla="*/ 38 w 45"/>
                <a:gd name="T11" fmla="*/ 10 h 45"/>
                <a:gd name="T12" fmla="*/ 41 w 45"/>
                <a:gd name="T13" fmla="*/ 16 h 45"/>
                <a:gd name="T14" fmla="*/ 41 w 45"/>
                <a:gd name="T15" fmla="*/ 20 h 45"/>
                <a:gd name="T16" fmla="*/ 45 w 45"/>
                <a:gd name="T17" fmla="*/ 23 h 45"/>
                <a:gd name="T18" fmla="*/ 41 w 45"/>
                <a:gd name="T19" fmla="*/ 29 h 45"/>
                <a:gd name="T20" fmla="*/ 41 w 45"/>
                <a:gd name="T21" fmla="*/ 32 h 45"/>
                <a:gd name="T22" fmla="*/ 38 w 45"/>
                <a:gd name="T23" fmla="*/ 36 h 45"/>
                <a:gd name="T24" fmla="*/ 38 w 45"/>
                <a:gd name="T25" fmla="*/ 39 h 45"/>
                <a:gd name="T26" fmla="*/ 32 w 45"/>
                <a:gd name="T27" fmla="*/ 42 h 45"/>
                <a:gd name="T28" fmla="*/ 29 w 45"/>
                <a:gd name="T29" fmla="*/ 45 h 45"/>
                <a:gd name="T30" fmla="*/ 25 w 45"/>
                <a:gd name="T31" fmla="*/ 45 h 45"/>
                <a:gd name="T32" fmla="*/ 22 w 45"/>
                <a:gd name="T33" fmla="*/ 45 h 45"/>
                <a:gd name="T34" fmla="*/ 16 w 45"/>
                <a:gd name="T35" fmla="*/ 45 h 45"/>
                <a:gd name="T36" fmla="*/ 12 w 45"/>
                <a:gd name="T37" fmla="*/ 45 h 45"/>
                <a:gd name="T38" fmla="*/ 9 w 45"/>
                <a:gd name="T39" fmla="*/ 42 h 45"/>
                <a:gd name="T40" fmla="*/ 6 w 45"/>
                <a:gd name="T41" fmla="*/ 39 h 45"/>
                <a:gd name="T42" fmla="*/ 3 w 45"/>
                <a:gd name="T43" fmla="*/ 36 h 45"/>
                <a:gd name="T44" fmla="*/ 0 w 45"/>
                <a:gd name="T45" fmla="*/ 32 h 45"/>
                <a:gd name="T46" fmla="*/ 0 w 45"/>
                <a:gd name="T47" fmla="*/ 29 h 45"/>
                <a:gd name="T48" fmla="*/ 0 w 45"/>
                <a:gd name="T49" fmla="*/ 23 h 45"/>
                <a:gd name="T50" fmla="*/ 0 w 45"/>
                <a:gd name="T51" fmla="*/ 20 h 45"/>
                <a:gd name="T52" fmla="*/ 0 w 45"/>
                <a:gd name="T53" fmla="*/ 16 h 45"/>
                <a:gd name="T54" fmla="*/ 3 w 45"/>
                <a:gd name="T55" fmla="*/ 10 h 45"/>
                <a:gd name="T56" fmla="*/ 6 w 45"/>
                <a:gd name="T57" fmla="*/ 7 h 45"/>
                <a:gd name="T58" fmla="*/ 9 w 45"/>
                <a:gd name="T59" fmla="*/ 7 h 45"/>
                <a:gd name="T60" fmla="*/ 12 w 45"/>
                <a:gd name="T61" fmla="*/ 3 h 45"/>
                <a:gd name="T62" fmla="*/ 16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29" y="3"/>
                  </a:lnTo>
                  <a:lnTo>
                    <a:pt x="32" y="7"/>
                  </a:lnTo>
                  <a:lnTo>
                    <a:pt x="38" y="7"/>
                  </a:lnTo>
                  <a:lnTo>
                    <a:pt x="38" y="10"/>
                  </a:lnTo>
                  <a:lnTo>
                    <a:pt x="41" y="16"/>
                  </a:lnTo>
                  <a:lnTo>
                    <a:pt x="41" y="20"/>
                  </a:lnTo>
                  <a:lnTo>
                    <a:pt x="45" y="23"/>
                  </a:lnTo>
                  <a:lnTo>
                    <a:pt x="41" y="29"/>
                  </a:lnTo>
                  <a:lnTo>
                    <a:pt x="41" y="32"/>
                  </a:lnTo>
                  <a:lnTo>
                    <a:pt x="38" y="36"/>
                  </a:lnTo>
                  <a:lnTo>
                    <a:pt x="38" y="39"/>
                  </a:lnTo>
                  <a:lnTo>
                    <a:pt x="32" y="42"/>
                  </a:lnTo>
                  <a:lnTo>
                    <a:pt x="29" y="45"/>
                  </a:lnTo>
                  <a:lnTo>
                    <a:pt x="25" y="45"/>
                  </a:lnTo>
                  <a:lnTo>
                    <a:pt x="22" y="45"/>
                  </a:lnTo>
                  <a:lnTo>
                    <a:pt x="16" y="45"/>
                  </a:lnTo>
                  <a:lnTo>
                    <a:pt x="12" y="45"/>
                  </a:lnTo>
                  <a:lnTo>
                    <a:pt x="9" y="42"/>
                  </a:lnTo>
                  <a:lnTo>
                    <a:pt x="6" y="39"/>
                  </a:lnTo>
                  <a:lnTo>
                    <a:pt x="3" y="36"/>
                  </a:lnTo>
                  <a:lnTo>
                    <a:pt x="0" y="32"/>
                  </a:lnTo>
                  <a:lnTo>
                    <a:pt x="0" y="29"/>
                  </a:lnTo>
                  <a:lnTo>
                    <a:pt x="0" y="23"/>
                  </a:lnTo>
                  <a:lnTo>
                    <a:pt x="0" y="20"/>
                  </a:lnTo>
                  <a:lnTo>
                    <a:pt x="0" y="16"/>
                  </a:lnTo>
                  <a:lnTo>
                    <a:pt x="3" y="10"/>
                  </a:lnTo>
                  <a:lnTo>
                    <a:pt x="6" y="7"/>
                  </a:lnTo>
                  <a:lnTo>
                    <a:pt x="9" y="7"/>
                  </a:lnTo>
                  <a:lnTo>
                    <a:pt x="12" y="3"/>
                  </a:lnTo>
                  <a:lnTo>
                    <a:pt x="16" y="3"/>
                  </a:lnTo>
                  <a:lnTo>
                    <a:pt x="22" y="0"/>
                  </a:lnTo>
                </a:path>
              </a:pathLst>
            </a:custGeom>
            <a:noFill/>
            <a:ln w="0">
              <a:solidFill>
                <a:srgbClr val="000000"/>
              </a:solidFill>
              <a:round/>
              <a:headEnd/>
              <a:tailEnd/>
            </a:ln>
          </p:spPr>
          <p:txBody>
            <a:bodyPr/>
            <a:lstStyle/>
            <a:p>
              <a:endParaRPr lang="en-US"/>
            </a:p>
          </p:txBody>
        </p:sp>
        <p:sp>
          <p:nvSpPr>
            <p:cNvPr id="32335" name="Freeform 767"/>
            <p:cNvSpPr>
              <a:spLocks/>
            </p:cNvSpPr>
            <p:nvPr/>
          </p:nvSpPr>
          <p:spPr bwMode="auto">
            <a:xfrm>
              <a:off x="1313" y="1846"/>
              <a:ext cx="57" cy="63"/>
            </a:xfrm>
            <a:custGeom>
              <a:avLst/>
              <a:gdLst>
                <a:gd name="T0" fmla="*/ 22 w 42"/>
                <a:gd name="T1" fmla="*/ 0 h 45"/>
                <a:gd name="T2" fmla="*/ 26 w 42"/>
                <a:gd name="T3" fmla="*/ 3 h 45"/>
                <a:gd name="T4" fmla="*/ 29 w 42"/>
                <a:gd name="T5" fmla="*/ 3 h 45"/>
                <a:gd name="T6" fmla="*/ 32 w 42"/>
                <a:gd name="T7" fmla="*/ 7 h 45"/>
                <a:gd name="T8" fmla="*/ 35 w 42"/>
                <a:gd name="T9" fmla="*/ 7 h 45"/>
                <a:gd name="T10" fmla="*/ 39 w 42"/>
                <a:gd name="T11" fmla="*/ 10 h 45"/>
                <a:gd name="T12" fmla="*/ 42 w 42"/>
                <a:gd name="T13" fmla="*/ 16 h 45"/>
                <a:gd name="T14" fmla="*/ 42 w 42"/>
                <a:gd name="T15" fmla="*/ 20 h 45"/>
                <a:gd name="T16" fmla="*/ 42 w 42"/>
                <a:gd name="T17" fmla="*/ 23 h 45"/>
                <a:gd name="T18" fmla="*/ 42 w 42"/>
                <a:gd name="T19" fmla="*/ 29 h 45"/>
                <a:gd name="T20" fmla="*/ 42 w 42"/>
                <a:gd name="T21" fmla="*/ 32 h 45"/>
                <a:gd name="T22" fmla="*/ 39 w 42"/>
                <a:gd name="T23" fmla="*/ 36 h 45"/>
                <a:gd name="T24" fmla="*/ 35 w 42"/>
                <a:gd name="T25" fmla="*/ 39 h 45"/>
                <a:gd name="T26" fmla="*/ 32 w 42"/>
                <a:gd name="T27" fmla="*/ 42 h 45"/>
                <a:gd name="T28" fmla="*/ 29 w 42"/>
                <a:gd name="T29" fmla="*/ 45 h 45"/>
                <a:gd name="T30" fmla="*/ 26 w 42"/>
                <a:gd name="T31" fmla="*/ 45 h 45"/>
                <a:gd name="T32" fmla="*/ 22 w 42"/>
                <a:gd name="T33" fmla="*/ 45 h 45"/>
                <a:gd name="T34" fmla="*/ 16 w 42"/>
                <a:gd name="T35" fmla="*/ 45 h 45"/>
                <a:gd name="T36" fmla="*/ 13 w 42"/>
                <a:gd name="T37" fmla="*/ 45 h 45"/>
                <a:gd name="T38" fmla="*/ 10 w 42"/>
                <a:gd name="T39" fmla="*/ 42 h 45"/>
                <a:gd name="T40" fmla="*/ 6 w 42"/>
                <a:gd name="T41" fmla="*/ 39 h 45"/>
                <a:gd name="T42" fmla="*/ 3 w 42"/>
                <a:gd name="T43" fmla="*/ 36 h 45"/>
                <a:gd name="T44" fmla="*/ 0 w 42"/>
                <a:gd name="T45" fmla="*/ 32 h 45"/>
                <a:gd name="T46" fmla="*/ 0 w 42"/>
                <a:gd name="T47" fmla="*/ 29 h 45"/>
                <a:gd name="T48" fmla="*/ 0 w 42"/>
                <a:gd name="T49" fmla="*/ 23 h 45"/>
                <a:gd name="T50" fmla="*/ 0 w 42"/>
                <a:gd name="T51" fmla="*/ 20 h 45"/>
                <a:gd name="T52" fmla="*/ 0 w 42"/>
                <a:gd name="T53" fmla="*/ 16 h 45"/>
                <a:gd name="T54" fmla="*/ 3 w 42"/>
                <a:gd name="T55" fmla="*/ 10 h 45"/>
                <a:gd name="T56" fmla="*/ 6 w 42"/>
                <a:gd name="T57" fmla="*/ 7 h 45"/>
                <a:gd name="T58" fmla="*/ 10 w 42"/>
                <a:gd name="T59" fmla="*/ 7 h 45"/>
                <a:gd name="T60" fmla="*/ 13 w 42"/>
                <a:gd name="T61" fmla="*/ 3 h 45"/>
                <a:gd name="T62" fmla="*/ 16 w 42"/>
                <a:gd name="T63" fmla="*/ 3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3"/>
                  </a:lnTo>
                  <a:lnTo>
                    <a:pt x="29" y="3"/>
                  </a:lnTo>
                  <a:lnTo>
                    <a:pt x="32" y="7"/>
                  </a:lnTo>
                  <a:lnTo>
                    <a:pt x="35" y="7"/>
                  </a:lnTo>
                  <a:lnTo>
                    <a:pt x="39" y="10"/>
                  </a:lnTo>
                  <a:lnTo>
                    <a:pt x="42" y="16"/>
                  </a:lnTo>
                  <a:lnTo>
                    <a:pt x="42" y="20"/>
                  </a:lnTo>
                  <a:lnTo>
                    <a:pt x="42" y="23"/>
                  </a:lnTo>
                  <a:lnTo>
                    <a:pt x="42" y="29"/>
                  </a:lnTo>
                  <a:lnTo>
                    <a:pt x="42" y="32"/>
                  </a:lnTo>
                  <a:lnTo>
                    <a:pt x="39" y="36"/>
                  </a:lnTo>
                  <a:lnTo>
                    <a:pt x="35" y="39"/>
                  </a:lnTo>
                  <a:lnTo>
                    <a:pt x="32" y="42"/>
                  </a:lnTo>
                  <a:lnTo>
                    <a:pt x="29" y="45"/>
                  </a:lnTo>
                  <a:lnTo>
                    <a:pt x="26" y="45"/>
                  </a:lnTo>
                  <a:lnTo>
                    <a:pt x="22" y="45"/>
                  </a:lnTo>
                  <a:lnTo>
                    <a:pt x="16" y="45"/>
                  </a:lnTo>
                  <a:lnTo>
                    <a:pt x="13" y="45"/>
                  </a:lnTo>
                  <a:lnTo>
                    <a:pt x="10" y="42"/>
                  </a:lnTo>
                  <a:lnTo>
                    <a:pt x="6" y="39"/>
                  </a:lnTo>
                  <a:lnTo>
                    <a:pt x="3" y="36"/>
                  </a:lnTo>
                  <a:lnTo>
                    <a:pt x="0" y="32"/>
                  </a:lnTo>
                  <a:lnTo>
                    <a:pt x="0" y="29"/>
                  </a:lnTo>
                  <a:lnTo>
                    <a:pt x="0" y="23"/>
                  </a:lnTo>
                  <a:lnTo>
                    <a:pt x="0" y="20"/>
                  </a:lnTo>
                  <a:lnTo>
                    <a:pt x="0" y="16"/>
                  </a:lnTo>
                  <a:lnTo>
                    <a:pt x="3" y="10"/>
                  </a:lnTo>
                  <a:lnTo>
                    <a:pt x="6" y="7"/>
                  </a:lnTo>
                  <a:lnTo>
                    <a:pt x="10" y="7"/>
                  </a:lnTo>
                  <a:lnTo>
                    <a:pt x="13" y="3"/>
                  </a:lnTo>
                  <a:lnTo>
                    <a:pt x="16" y="3"/>
                  </a:lnTo>
                  <a:lnTo>
                    <a:pt x="22" y="0"/>
                  </a:lnTo>
                  <a:close/>
                </a:path>
              </a:pathLst>
            </a:custGeom>
            <a:solidFill>
              <a:srgbClr val="FFFF00"/>
            </a:solidFill>
            <a:ln w="9525">
              <a:noFill/>
              <a:round/>
              <a:headEnd/>
              <a:tailEnd/>
            </a:ln>
          </p:spPr>
          <p:txBody>
            <a:bodyPr/>
            <a:lstStyle/>
            <a:p>
              <a:endParaRPr lang="en-US"/>
            </a:p>
          </p:txBody>
        </p:sp>
        <p:sp>
          <p:nvSpPr>
            <p:cNvPr id="32336" name="Freeform 768"/>
            <p:cNvSpPr>
              <a:spLocks/>
            </p:cNvSpPr>
            <p:nvPr/>
          </p:nvSpPr>
          <p:spPr bwMode="auto">
            <a:xfrm>
              <a:off x="1313" y="1846"/>
              <a:ext cx="57" cy="63"/>
            </a:xfrm>
            <a:custGeom>
              <a:avLst/>
              <a:gdLst>
                <a:gd name="T0" fmla="*/ 22 w 42"/>
                <a:gd name="T1" fmla="*/ 0 h 45"/>
                <a:gd name="T2" fmla="*/ 26 w 42"/>
                <a:gd name="T3" fmla="*/ 3 h 45"/>
                <a:gd name="T4" fmla="*/ 29 w 42"/>
                <a:gd name="T5" fmla="*/ 3 h 45"/>
                <a:gd name="T6" fmla="*/ 32 w 42"/>
                <a:gd name="T7" fmla="*/ 7 h 45"/>
                <a:gd name="T8" fmla="*/ 35 w 42"/>
                <a:gd name="T9" fmla="*/ 7 h 45"/>
                <a:gd name="T10" fmla="*/ 39 w 42"/>
                <a:gd name="T11" fmla="*/ 10 h 45"/>
                <a:gd name="T12" fmla="*/ 42 w 42"/>
                <a:gd name="T13" fmla="*/ 16 h 45"/>
                <a:gd name="T14" fmla="*/ 42 w 42"/>
                <a:gd name="T15" fmla="*/ 20 h 45"/>
                <a:gd name="T16" fmla="*/ 42 w 42"/>
                <a:gd name="T17" fmla="*/ 23 h 45"/>
                <a:gd name="T18" fmla="*/ 42 w 42"/>
                <a:gd name="T19" fmla="*/ 29 h 45"/>
                <a:gd name="T20" fmla="*/ 42 w 42"/>
                <a:gd name="T21" fmla="*/ 32 h 45"/>
                <a:gd name="T22" fmla="*/ 39 w 42"/>
                <a:gd name="T23" fmla="*/ 36 h 45"/>
                <a:gd name="T24" fmla="*/ 35 w 42"/>
                <a:gd name="T25" fmla="*/ 39 h 45"/>
                <a:gd name="T26" fmla="*/ 32 w 42"/>
                <a:gd name="T27" fmla="*/ 42 h 45"/>
                <a:gd name="T28" fmla="*/ 29 w 42"/>
                <a:gd name="T29" fmla="*/ 45 h 45"/>
                <a:gd name="T30" fmla="*/ 26 w 42"/>
                <a:gd name="T31" fmla="*/ 45 h 45"/>
                <a:gd name="T32" fmla="*/ 22 w 42"/>
                <a:gd name="T33" fmla="*/ 45 h 45"/>
                <a:gd name="T34" fmla="*/ 16 w 42"/>
                <a:gd name="T35" fmla="*/ 45 h 45"/>
                <a:gd name="T36" fmla="*/ 13 w 42"/>
                <a:gd name="T37" fmla="*/ 45 h 45"/>
                <a:gd name="T38" fmla="*/ 10 w 42"/>
                <a:gd name="T39" fmla="*/ 42 h 45"/>
                <a:gd name="T40" fmla="*/ 6 w 42"/>
                <a:gd name="T41" fmla="*/ 39 h 45"/>
                <a:gd name="T42" fmla="*/ 3 w 42"/>
                <a:gd name="T43" fmla="*/ 36 h 45"/>
                <a:gd name="T44" fmla="*/ 0 w 42"/>
                <a:gd name="T45" fmla="*/ 32 h 45"/>
                <a:gd name="T46" fmla="*/ 0 w 42"/>
                <a:gd name="T47" fmla="*/ 29 h 45"/>
                <a:gd name="T48" fmla="*/ 0 w 42"/>
                <a:gd name="T49" fmla="*/ 23 h 45"/>
                <a:gd name="T50" fmla="*/ 0 w 42"/>
                <a:gd name="T51" fmla="*/ 20 h 45"/>
                <a:gd name="T52" fmla="*/ 0 w 42"/>
                <a:gd name="T53" fmla="*/ 16 h 45"/>
                <a:gd name="T54" fmla="*/ 3 w 42"/>
                <a:gd name="T55" fmla="*/ 10 h 45"/>
                <a:gd name="T56" fmla="*/ 6 w 42"/>
                <a:gd name="T57" fmla="*/ 7 h 45"/>
                <a:gd name="T58" fmla="*/ 10 w 42"/>
                <a:gd name="T59" fmla="*/ 7 h 45"/>
                <a:gd name="T60" fmla="*/ 13 w 42"/>
                <a:gd name="T61" fmla="*/ 3 h 45"/>
                <a:gd name="T62" fmla="*/ 16 w 42"/>
                <a:gd name="T63" fmla="*/ 3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3"/>
                  </a:lnTo>
                  <a:lnTo>
                    <a:pt x="29" y="3"/>
                  </a:lnTo>
                  <a:lnTo>
                    <a:pt x="32" y="7"/>
                  </a:lnTo>
                  <a:lnTo>
                    <a:pt x="35" y="7"/>
                  </a:lnTo>
                  <a:lnTo>
                    <a:pt x="39" y="10"/>
                  </a:lnTo>
                  <a:lnTo>
                    <a:pt x="42" y="16"/>
                  </a:lnTo>
                  <a:lnTo>
                    <a:pt x="42" y="20"/>
                  </a:lnTo>
                  <a:lnTo>
                    <a:pt x="42" y="23"/>
                  </a:lnTo>
                  <a:lnTo>
                    <a:pt x="42" y="29"/>
                  </a:lnTo>
                  <a:lnTo>
                    <a:pt x="42" y="32"/>
                  </a:lnTo>
                  <a:lnTo>
                    <a:pt x="39" y="36"/>
                  </a:lnTo>
                  <a:lnTo>
                    <a:pt x="35" y="39"/>
                  </a:lnTo>
                  <a:lnTo>
                    <a:pt x="32" y="42"/>
                  </a:lnTo>
                  <a:lnTo>
                    <a:pt x="29" y="45"/>
                  </a:lnTo>
                  <a:lnTo>
                    <a:pt x="26" y="45"/>
                  </a:lnTo>
                  <a:lnTo>
                    <a:pt x="22" y="45"/>
                  </a:lnTo>
                  <a:lnTo>
                    <a:pt x="16" y="45"/>
                  </a:lnTo>
                  <a:lnTo>
                    <a:pt x="13" y="45"/>
                  </a:lnTo>
                  <a:lnTo>
                    <a:pt x="10" y="42"/>
                  </a:lnTo>
                  <a:lnTo>
                    <a:pt x="6" y="39"/>
                  </a:lnTo>
                  <a:lnTo>
                    <a:pt x="3" y="36"/>
                  </a:lnTo>
                  <a:lnTo>
                    <a:pt x="0" y="32"/>
                  </a:lnTo>
                  <a:lnTo>
                    <a:pt x="0" y="29"/>
                  </a:lnTo>
                  <a:lnTo>
                    <a:pt x="0" y="23"/>
                  </a:lnTo>
                  <a:lnTo>
                    <a:pt x="0" y="20"/>
                  </a:lnTo>
                  <a:lnTo>
                    <a:pt x="0" y="16"/>
                  </a:lnTo>
                  <a:lnTo>
                    <a:pt x="3" y="10"/>
                  </a:lnTo>
                  <a:lnTo>
                    <a:pt x="6" y="7"/>
                  </a:lnTo>
                  <a:lnTo>
                    <a:pt x="10" y="7"/>
                  </a:lnTo>
                  <a:lnTo>
                    <a:pt x="13" y="3"/>
                  </a:lnTo>
                  <a:lnTo>
                    <a:pt x="16" y="3"/>
                  </a:lnTo>
                  <a:lnTo>
                    <a:pt x="22" y="0"/>
                  </a:lnTo>
                </a:path>
              </a:pathLst>
            </a:custGeom>
            <a:noFill/>
            <a:ln w="12700">
              <a:solidFill>
                <a:srgbClr val="000000"/>
              </a:solidFill>
              <a:round/>
              <a:headEnd/>
              <a:tailEnd/>
            </a:ln>
          </p:spPr>
          <p:txBody>
            <a:bodyPr/>
            <a:lstStyle/>
            <a:p>
              <a:endParaRPr lang="en-US"/>
            </a:p>
          </p:txBody>
        </p:sp>
        <p:sp>
          <p:nvSpPr>
            <p:cNvPr id="32337" name="Freeform 769"/>
            <p:cNvSpPr>
              <a:spLocks/>
            </p:cNvSpPr>
            <p:nvPr/>
          </p:nvSpPr>
          <p:spPr bwMode="auto">
            <a:xfrm>
              <a:off x="4068" y="2000"/>
              <a:ext cx="62" cy="63"/>
            </a:xfrm>
            <a:custGeom>
              <a:avLst/>
              <a:gdLst>
                <a:gd name="T0" fmla="*/ 22 w 45"/>
                <a:gd name="T1" fmla="*/ 0 h 45"/>
                <a:gd name="T2" fmla="*/ 26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1 h 45"/>
                <a:gd name="T28" fmla="*/ 32 w 45"/>
                <a:gd name="T29" fmla="*/ 41 h 45"/>
                <a:gd name="T30" fmla="*/ 26 w 45"/>
                <a:gd name="T31" fmla="*/ 45 h 45"/>
                <a:gd name="T32" fmla="*/ 22 w 45"/>
                <a:gd name="T33" fmla="*/ 45 h 45"/>
                <a:gd name="T34" fmla="*/ 19 w 45"/>
                <a:gd name="T35" fmla="*/ 45 h 45"/>
                <a:gd name="T36" fmla="*/ 13 w 45"/>
                <a:gd name="T37" fmla="*/ 41 h 45"/>
                <a:gd name="T38" fmla="*/ 9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1"/>
                  </a:lnTo>
                  <a:lnTo>
                    <a:pt x="32" y="41"/>
                  </a:lnTo>
                  <a:lnTo>
                    <a:pt x="26" y="45"/>
                  </a:lnTo>
                  <a:lnTo>
                    <a:pt x="22" y="45"/>
                  </a:lnTo>
                  <a:lnTo>
                    <a:pt x="19" y="45"/>
                  </a:lnTo>
                  <a:lnTo>
                    <a:pt x="13" y="41"/>
                  </a:lnTo>
                  <a:lnTo>
                    <a:pt x="9" y="41"/>
                  </a:lnTo>
                  <a:lnTo>
                    <a:pt x="6" y="38"/>
                  </a:lnTo>
                  <a:lnTo>
                    <a:pt x="3" y="35"/>
                  </a:lnTo>
                  <a:lnTo>
                    <a:pt x="3" y="32"/>
                  </a:lnTo>
                  <a:lnTo>
                    <a:pt x="0" y="25"/>
                  </a:lnTo>
                  <a:lnTo>
                    <a:pt x="0" y="22"/>
                  </a:lnTo>
                  <a:lnTo>
                    <a:pt x="0" y="19"/>
                  </a:lnTo>
                  <a:lnTo>
                    <a:pt x="3" y="13"/>
                  </a:lnTo>
                  <a:lnTo>
                    <a:pt x="3" y="9"/>
                  </a:lnTo>
                  <a:lnTo>
                    <a:pt x="6" y="6"/>
                  </a:lnTo>
                  <a:lnTo>
                    <a:pt x="9" y="3"/>
                  </a:lnTo>
                  <a:lnTo>
                    <a:pt x="13" y="3"/>
                  </a:lnTo>
                  <a:lnTo>
                    <a:pt x="19" y="0"/>
                  </a:lnTo>
                  <a:lnTo>
                    <a:pt x="22" y="0"/>
                  </a:lnTo>
                  <a:close/>
                </a:path>
              </a:pathLst>
            </a:custGeom>
            <a:solidFill>
              <a:srgbClr val="FFFF00"/>
            </a:solidFill>
            <a:ln w="9525">
              <a:noFill/>
              <a:round/>
              <a:headEnd/>
              <a:tailEnd/>
            </a:ln>
          </p:spPr>
          <p:txBody>
            <a:bodyPr/>
            <a:lstStyle/>
            <a:p>
              <a:endParaRPr lang="en-US"/>
            </a:p>
          </p:txBody>
        </p:sp>
        <p:sp>
          <p:nvSpPr>
            <p:cNvPr id="32338" name="Freeform 770"/>
            <p:cNvSpPr>
              <a:spLocks/>
            </p:cNvSpPr>
            <p:nvPr/>
          </p:nvSpPr>
          <p:spPr bwMode="auto">
            <a:xfrm>
              <a:off x="4068" y="2000"/>
              <a:ext cx="62" cy="63"/>
            </a:xfrm>
            <a:custGeom>
              <a:avLst/>
              <a:gdLst>
                <a:gd name="T0" fmla="*/ 22 w 45"/>
                <a:gd name="T1" fmla="*/ 0 h 45"/>
                <a:gd name="T2" fmla="*/ 26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1 h 45"/>
                <a:gd name="T28" fmla="*/ 32 w 45"/>
                <a:gd name="T29" fmla="*/ 41 h 45"/>
                <a:gd name="T30" fmla="*/ 26 w 45"/>
                <a:gd name="T31" fmla="*/ 45 h 45"/>
                <a:gd name="T32" fmla="*/ 22 w 45"/>
                <a:gd name="T33" fmla="*/ 45 h 45"/>
                <a:gd name="T34" fmla="*/ 19 w 45"/>
                <a:gd name="T35" fmla="*/ 45 h 45"/>
                <a:gd name="T36" fmla="*/ 13 w 45"/>
                <a:gd name="T37" fmla="*/ 41 h 45"/>
                <a:gd name="T38" fmla="*/ 9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1"/>
                  </a:lnTo>
                  <a:lnTo>
                    <a:pt x="32" y="41"/>
                  </a:lnTo>
                  <a:lnTo>
                    <a:pt x="26" y="45"/>
                  </a:lnTo>
                  <a:lnTo>
                    <a:pt x="22" y="45"/>
                  </a:lnTo>
                  <a:lnTo>
                    <a:pt x="19" y="45"/>
                  </a:lnTo>
                  <a:lnTo>
                    <a:pt x="13" y="41"/>
                  </a:lnTo>
                  <a:lnTo>
                    <a:pt x="9" y="41"/>
                  </a:lnTo>
                  <a:lnTo>
                    <a:pt x="6" y="38"/>
                  </a:lnTo>
                  <a:lnTo>
                    <a:pt x="3" y="35"/>
                  </a:lnTo>
                  <a:lnTo>
                    <a:pt x="3" y="32"/>
                  </a:lnTo>
                  <a:lnTo>
                    <a:pt x="0" y="25"/>
                  </a:lnTo>
                  <a:lnTo>
                    <a:pt x="0" y="22"/>
                  </a:lnTo>
                  <a:lnTo>
                    <a:pt x="0" y="19"/>
                  </a:lnTo>
                  <a:lnTo>
                    <a:pt x="3" y="13"/>
                  </a:lnTo>
                  <a:lnTo>
                    <a:pt x="3" y="9"/>
                  </a:lnTo>
                  <a:lnTo>
                    <a:pt x="6" y="6"/>
                  </a:lnTo>
                  <a:lnTo>
                    <a:pt x="9" y="3"/>
                  </a:lnTo>
                  <a:lnTo>
                    <a:pt x="13" y="3"/>
                  </a:lnTo>
                  <a:lnTo>
                    <a:pt x="19" y="0"/>
                  </a:lnTo>
                  <a:lnTo>
                    <a:pt x="22" y="0"/>
                  </a:lnTo>
                </a:path>
              </a:pathLst>
            </a:custGeom>
            <a:noFill/>
            <a:ln w="12700">
              <a:solidFill>
                <a:srgbClr val="000000"/>
              </a:solidFill>
              <a:round/>
              <a:headEnd/>
              <a:tailEnd/>
            </a:ln>
          </p:spPr>
          <p:txBody>
            <a:bodyPr/>
            <a:lstStyle/>
            <a:p>
              <a:endParaRPr lang="en-US"/>
            </a:p>
          </p:txBody>
        </p:sp>
        <p:sp>
          <p:nvSpPr>
            <p:cNvPr id="32339" name="Freeform 771"/>
            <p:cNvSpPr>
              <a:spLocks/>
            </p:cNvSpPr>
            <p:nvPr/>
          </p:nvSpPr>
          <p:spPr bwMode="auto">
            <a:xfrm>
              <a:off x="3657" y="1905"/>
              <a:ext cx="56" cy="58"/>
            </a:xfrm>
            <a:custGeom>
              <a:avLst/>
              <a:gdLst>
                <a:gd name="T0" fmla="*/ 22 w 41"/>
                <a:gd name="T1" fmla="*/ 0 h 42"/>
                <a:gd name="T2" fmla="*/ 25 w 41"/>
                <a:gd name="T3" fmla="*/ 0 h 42"/>
                <a:gd name="T4" fmla="*/ 28 w 41"/>
                <a:gd name="T5" fmla="*/ 0 h 42"/>
                <a:gd name="T6" fmla="*/ 32 w 41"/>
                <a:gd name="T7" fmla="*/ 3 h 42"/>
                <a:gd name="T8" fmla="*/ 35 w 41"/>
                <a:gd name="T9" fmla="*/ 7 h 42"/>
                <a:gd name="T10" fmla="*/ 38 w 41"/>
                <a:gd name="T11" fmla="*/ 10 h 42"/>
                <a:gd name="T12" fmla="*/ 41 w 41"/>
                <a:gd name="T13" fmla="*/ 13 h 42"/>
                <a:gd name="T14" fmla="*/ 41 w 41"/>
                <a:gd name="T15" fmla="*/ 16 h 42"/>
                <a:gd name="T16" fmla="*/ 41 w 41"/>
                <a:gd name="T17" fmla="*/ 19 h 42"/>
                <a:gd name="T18" fmla="*/ 41 w 41"/>
                <a:gd name="T19" fmla="*/ 26 h 42"/>
                <a:gd name="T20" fmla="*/ 41 w 41"/>
                <a:gd name="T21" fmla="*/ 29 h 42"/>
                <a:gd name="T22" fmla="*/ 38 w 41"/>
                <a:gd name="T23" fmla="*/ 32 h 42"/>
                <a:gd name="T24" fmla="*/ 35 w 41"/>
                <a:gd name="T25" fmla="*/ 35 h 42"/>
                <a:gd name="T26" fmla="*/ 32 w 41"/>
                <a:gd name="T27" fmla="*/ 39 h 42"/>
                <a:gd name="T28" fmla="*/ 28 w 41"/>
                <a:gd name="T29" fmla="*/ 42 h 42"/>
                <a:gd name="T30" fmla="*/ 25 w 41"/>
                <a:gd name="T31" fmla="*/ 42 h 42"/>
                <a:gd name="T32" fmla="*/ 22 w 41"/>
                <a:gd name="T33" fmla="*/ 42 h 42"/>
                <a:gd name="T34" fmla="*/ 16 w 41"/>
                <a:gd name="T35" fmla="*/ 42 h 42"/>
                <a:gd name="T36" fmla="*/ 12 w 41"/>
                <a:gd name="T37" fmla="*/ 42 h 42"/>
                <a:gd name="T38" fmla="*/ 9 w 41"/>
                <a:gd name="T39" fmla="*/ 39 h 42"/>
                <a:gd name="T40" fmla="*/ 6 w 41"/>
                <a:gd name="T41" fmla="*/ 35 h 42"/>
                <a:gd name="T42" fmla="*/ 3 w 41"/>
                <a:gd name="T43" fmla="*/ 32 h 42"/>
                <a:gd name="T44" fmla="*/ 0 w 41"/>
                <a:gd name="T45" fmla="*/ 29 h 42"/>
                <a:gd name="T46" fmla="*/ 0 w 41"/>
                <a:gd name="T47" fmla="*/ 26 h 42"/>
                <a:gd name="T48" fmla="*/ 0 w 41"/>
                <a:gd name="T49" fmla="*/ 19 h 42"/>
                <a:gd name="T50" fmla="*/ 0 w 41"/>
                <a:gd name="T51" fmla="*/ 16 h 42"/>
                <a:gd name="T52" fmla="*/ 0 w 41"/>
                <a:gd name="T53" fmla="*/ 13 h 42"/>
                <a:gd name="T54" fmla="*/ 3 w 41"/>
                <a:gd name="T55" fmla="*/ 10 h 42"/>
                <a:gd name="T56" fmla="*/ 6 w 41"/>
                <a:gd name="T57" fmla="*/ 7 h 42"/>
                <a:gd name="T58" fmla="*/ 9 w 41"/>
                <a:gd name="T59" fmla="*/ 3 h 42"/>
                <a:gd name="T60" fmla="*/ 12 w 41"/>
                <a:gd name="T61" fmla="*/ 0 h 42"/>
                <a:gd name="T62" fmla="*/ 16 w 41"/>
                <a:gd name="T63" fmla="*/ 0 h 42"/>
                <a:gd name="T64" fmla="*/ 22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22" y="0"/>
                  </a:moveTo>
                  <a:lnTo>
                    <a:pt x="25" y="0"/>
                  </a:lnTo>
                  <a:lnTo>
                    <a:pt x="28" y="0"/>
                  </a:lnTo>
                  <a:lnTo>
                    <a:pt x="32" y="3"/>
                  </a:lnTo>
                  <a:lnTo>
                    <a:pt x="35" y="7"/>
                  </a:lnTo>
                  <a:lnTo>
                    <a:pt x="38" y="10"/>
                  </a:lnTo>
                  <a:lnTo>
                    <a:pt x="41" y="13"/>
                  </a:lnTo>
                  <a:lnTo>
                    <a:pt x="41" y="16"/>
                  </a:lnTo>
                  <a:lnTo>
                    <a:pt x="41" y="19"/>
                  </a:lnTo>
                  <a:lnTo>
                    <a:pt x="41" y="26"/>
                  </a:lnTo>
                  <a:lnTo>
                    <a:pt x="41" y="29"/>
                  </a:lnTo>
                  <a:lnTo>
                    <a:pt x="38" y="32"/>
                  </a:lnTo>
                  <a:lnTo>
                    <a:pt x="35" y="35"/>
                  </a:lnTo>
                  <a:lnTo>
                    <a:pt x="32" y="39"/>
                  </a:lnTo>
                  <a:lnTo>
                    <a:pt x="28" y="42"/>
                  </a:lnTo>
                  <a:lnTo>
                    <a:pt x="25" y="42"/>
                  </a:lnTo>
                  <a:lnTo>
                    <a:pt x="22" y="42"/>
                  </a:lnTo>
                  <a:lnTo>
                    <a:pt x="16" y="42"/>
                  </a:lnTo>
                  <a:lnTo>
                    <a:pt x="12" y="42"/>
                  </a:lnTo>
                  <a:lnTo>
                    <a:pt x="9" y="39"/>
                  </a:lnTo>
                  <a:lnTo>
                    <a:pt x="6" y="35"/>
                  </a:lnTo>
                  <a:lnTo>
                    <a:pt x="3" y="32"/>
                  </a:lnTo>
                  <a:lnTo>
                    <a:pt x="0" y="29"/>
                  </a:lnTo>
                  <a:lnTo>
                    <a:pt x="0" y="26"/>
                  </a:lnTo>
                  <a:lnTo>
                    <a:pt x="0" y="19"/>
                  </a:lnTo>
                  <a:lnTo>
                    <a:pt x="0" y="16"/>
                  </a:lnTo>
                  <a:lnTo>
                    <a:pt x="0" y="13"/>
                  </a:lnTo>
                  <a:lnTo>
                    <a:pt x="3" y="10"/>
                  </a:lnTo>
                  <a:lnTo>
                    <a:pt x="6" y="7"/>
                  </a:lnTo>
                  <a:lnTo>
                    <a:pt x="9" y="3"/>
                  </a:lnTo>
                  <a:lnTo>
                    <a:pt x="12" y="0"/>
                  </a:lnTo>
                  <a:lnTo>
                    <a:pt x="16" y="0"/>
                  </a:lnTo>
                  <a:lnTo>
                    <a:pt x="22" y="0"/>
                  </a:lnTo>
                  <a:close/>
                </a:path>
              </a:pathLst>
            </a:custGeom>
            <a:solidFill>
              <a:srgbClr val="FFFF00"/>
            </a:solidFill>
            <a:ln w="9525">
              <a:noFill/>
              <a:round/>
              <a:headEnd/>
              <a:tailEnd/>
            </a:ln>
          </p:spPr>
          <p:txBody>
            <a:bodyPr/>
            <a:lstStyle/>
            <a:p>
              <a:endParaRPr lang="en-US"/>
            </a:p>
          </p:txBody>
        </p:sp>
        <p:sp>
          <p:nvSpPr>
            <p:cNvPr id="32340" name="Freeform 772"/>
            <p:cNvSpPr>
              <a:spLocks/>
            </p:cNvSpPr>
            <p:nvPr/>
          </p:nvSpPr>
          <p:spPr bwMode="auto">
            <a:xfrm>
              <a:off x="3657" y="1905"/>
              <a:ext cx="56" cy="58"/>
            </a:xfrm>
            <a:custGeom>
              <a:avLst/>
              <a:gdLst>
                <a:gd name="T0" fmla="*/ 22 w 41"/>
                <a:gd name="T1" fmla="*/ 0 h 42"/>
                <a:gd name="T2" fmla="*/ 25 w 41"/>
                <a:gd name="T3" fmla="*/ 0 h 42"/>
                <a:gd name="T4" fmla="*/ 28 w 41"/>
                <a:gd name="T5" fmla="*/ 0 h 42"/>
                <a:gd name="T6" fmla="*/ 32 w 41"/>
                <a:gd name="T7" fmla="*/ 3 h 42"/>
                <a:gd name="T8" fmla="*/ 35 w 41"/>
                <a:gd name="T9" fmla="*/ 7 h 42"/>
                <a:gd name="T10" fmla="*/ 38 w 41"/>
                <a:gd name="T11" fmla="*/ 10 h 42"/>
                <a:gd name="T12" fmla="*/ 41 w 41"/>
                <a:gd name="T13" fmla="*/ 13 h 42"/>
                <a:gd name="T14" fmla="*/ 41 w 41"/>
                <a:gd name="T15" fmla="*/ 16 h 42"/>
                <a:gd name="T16" fmla="*/ 41 w 41"/>
                <a:gd name="T17" fmla="*/ 19 h 42"/>
                <a:gd name="T18" fmla="*/ 41 w 41"/>
                <a:gd name="T19" fmla="*/ 26 h 42"/>
                <a:gd name="T20" fmla="*/ 41 w 41"/>
                <a:gd name="T21" fmla="*/ 29 h 42"/>
                <a:gd name="T22" fmla="*/ 38 w 41"/>
                <a:gd name="T23" fmla="*/ 32 h 42"/>
                <a:gd name="T24" fmla="*/ 35 w 41"/>
                <a:gd name="T25" fmla="*/ 35 h 42"/>
                <a:gd name="T26" fmla="*/ 32 w 41"/>
                <a:gd name="T27" fmla="*/ 39 h 42"/>
                <a:gd name="T28" fmla="*/ 28 w 41"/>
                <a:gd name="T29" fmla="*/ 42 h 42"/>
                <a:gd name="T30" fmla="*/ 25 w 41"/>
                <a:gd name="T31" fmla="*/ 42 h 42"/>
                <a:gd name="T32" fmla="*/ 22 w 41"/>
                <a:gd name="T33" fmla="*/ 42 h 42"/>
                <a:gd name="T34" fmla="*/ 16 w 41"/>
                <a:gd name="T35" fmla="*/ 42 h 42"/>
                <a:gd name="T36" fmla="*/ 12 w 41"/>
                <a:gd name="T37" fmla="*/ 42 h 42"/>
                <a:gd name="T38" fmla="*/ 9 w 41"/>
                <a:gd name="T39" fmla="*/ 39 h 42"/>
                <a:gd name="T40" fmla="*/ 6 w 41"/>
                <a:gd name="T41" fmla="*/ 35 h 42"/>
                <a:gd name="T42" fmla="*/ 3 w 41"/>
                <a:gd name="T43" fmla="*/ 32 h 42"/>
                <a:gd name="T44" fmla="*/ 0 w 41"/>
                <a:gd name="T45" fmla="*/ 29 h 42"/>
                <a:gd name="T46" fmla="*/ 0 w 41"/>
                <a:gd name="T47" fmla="*/ 26 h 42"/>
                <a:gd name="T48" fmla="*/ 0 w 41"/>
                <a:gd name="T49" fmla="*/ 19 h 42"/>
                <a:gd name="T50" fmla="*/ 0 w 41"/>
                <a:gd name="T51" fmla="*/ 16 h 42"/>
                <a:gd name="T52" fmla="*/ 0 w 41"/>
                <a:gd name="T53" fmla="*/ 13 h 42"/>
                <a:gd name="T54" fmla="*/ 3 w 41"/>
                <a:gd name="T55" fmla="*/ 10 h 42"/>
                <a:gd name="T56" fmla="*/ 6 w 41"/>
                <a:gd name="T57" fmla="*/ 7 h 42"/>
                <a:gd name="T58" fmla="*/ 9 w 41"/>
                <a:gd name="T59" fmla="*/ 3 h 42"/>
                <a:gd name="T60" fmla="*/ 12 w 41"/>
                <a:gd name="T61" fmla="*/ 0 h 42"/>
                <a:gd name="T62" fmla="*/ 16 w 41"/>
                <a:gd name="T63" fmla="*/ 0 h 42"/>
                <a:gd name="T64" fmla="*/ 22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22" y="0"/>
                  </a:moveTo>
                  <a:lnTo>
                    <a:pt x="25" y="0"/>
                  </a:lnTo>
                  <a:lnTo>
                    <a:pt x="28" y="0"/>
                  </a:lnTo>
                  <a:lnTo>
                    <a:pt x="32" y="3"/>
                  </a:lnTo>
                  <a:lnTo>
                    <a:pt x="35" y="7"/>
                  </a:lnTo>
                  <a:lnTo>
                    <a:pt x="38" y="10"/>
                  </a:lnTo>
                  <a:lnTo>
                    <a:pt x="41" y="13"/>
                  </a:lnTo>
                  <a:lnTo>
                    <a:pt x="41" y="16"/>
                  </a:lnTo>
                  <a:lnTo>
                    <a:pt x="41" y="19"/>
                  </a:lnTo>
                  <a:lnTo>
                    <a:pt x="41" y="26"/>
                  </a:lnTo>
                  <a:lnTo>
                    <a:pt x="41" y="29"/>
                  </a:lnTo>
                  <a:lnTo>
                    <a:pt x="38" y="32"/>
                  </a:lnTo>
                  <a:lnTo>
                    <a:pt x="35" y="35"/>
                  </a:lnTo>
                  <a:lnTo>
                    <a:pt x="32" y="39"/>
                  </a:lnTo>
                  <a:lnTo>
                    <a:pt x="28" y="42"/>
                  </a:lnTo>
                  <a:lnTo>
                    <a:pt x="25" y="42"/>
                  </a:lnTo>
                  <a:lnTo>
                    <a:pt x="22" y="42"/>
                  </a:lnTo>
                  <a:lnTo>
                    <a:pt x="16" y="42"/>
                  </a:lnTo>
                  <a:lnTo>
                    <a:pt x="12" y="42"/>
                  </a:lnTo>
                  <a:lnTo>
                    <a:pt x="9" y="39"/>
                  </a:lnTo>
                  <a:lnTo>
                    <a:pt x="6" y="35"/>
                  </a:lnTo>
                  <a:lnTo>
                    <a:pt x="3" y="32"/>
                  </a:lnTo>
                  <a:lnTo>
                    <a:pt x="0" y="29"/>
                  </a:lnTo>
                  <a:lnTo>
                    <a:pt x="0" y="26"/>
                  </a:lnTo>
                  <a:lnTo>
                    <a:pt x="0" y="19"/>
                  </a:lnTo>
                  <a:lnTo>
                    <a:pt x="0" y="16"/>
                  </a:lnTo>
                  <a:lnTo>
                    <a:pt x="0" y="13"/>
                  </a:lnTo>
                  <a:lnTo>
                    <a:pt x="3" y="10"/>
                  </a:lnTo>
                  <a:lnTo>
                    <a:pt x="6" y="7"/>
                  </a:lnTo>
                  <a:lnTo>
                    <a:pt x="9" y="3"/>
                  </a:lnTo>
                  <a:lnTo>
                    <a:pt x="12" y="0"/>
                  </a:lnTo>
                  <a:lnTo>
                    <a:pt x="16" y="0"/>
                  </a:lnTo>
                  <a:lnTo>
                    <a:pt x="22" y="0"/>
                  </a:lnTo>
                </a:path>
              </a:pathLst>
            </a:custGeom>
            <a:noFill/>
            <a:ln w="12700">
              <a:solidFill>
                <a:srgbClr val="000000"/>
              </a:solidFill>
              <a:round/>
              <a:headEnd/>
              <a:tailEnd/>
            </a:ln>
          </p:spPr>
          <p:txBody>
            <a:bodyPr/>
            <a:lstStyle/>
            <a:p>
              <a:endParaRPr lang="en-US"/>
            </a:p>
          </p:txBody>
        </p:sp>
        <p:sp>
          <p:nvSpPr>
            <p:cNvPr id="32341" name="Freeform 773"/>
            <p:cNvSpPr>
              <a:spLocks/>
            </p:cNvSpPr>
            <p:nvPr/>
          </p:nvSpPr>
          <p:spPr bwMode="auto">
            <a:xfrm>
              <a:off x="3806" y="2179"/>
              <a:ext cx="62" cy="63"/>
            </a:xfrm>
            <a:custGeom>
              <a:avLst/>
              <a:gdLst>
                <a:gd name="T0" fmla="*/ 22 w 45"/>
                <a:gd name="T1" fmla="*/ 0 h 45"/>
                <a:gd name="T2" fmla="*/ 29 w 45"/>
                <a:gd name="T3" fmla="*/ 0 h 45"/>
                <a:gd name="T4" fmla="*/ 32 w 45"/>
                <a:gd name="T5" fmla="*/ 4 h 45"/>
                <a:gd name="T6" fmla="*/ 35 w 45"/>
                <a:gd name="T7" fmla="*/ 4 h 45"/>
                <a:gd name="T8" fmla="*/ 39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2 h 45"/>
                <a:gd name="T22" fmla="*/ 42 w 45"/>
                <a:gd name="T23" fmla="*/ 36 h 45"/>
                <a:gd name="T24" fmla="*/ 39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10 w 45"/>
                <a:gd name="T39" fmla="*/ 42 h 45"/>
                <a:gd name="T40" fmla="*/ 6 w 45"/>
                <a:gd name="T41" fmla="*/ 39 h 45"/>
                <a:gd name="T42" fmla="*/ 6 w 45"/>
                <a:gd name="T43" fmla="*/ 36 h 45"/>
                <a:gd name="T44" fmla="*/ 3 w 45"/>
                <a:gd name="T45" fmla="*/ 32 h 45"/>
                <a:gd name="T46" fmla="*/ 0 w 45"/>
                <a:gd name="T47" fmla="*/ 26 h 45"/>
                <a:gd name="T48" fmla="*/ 0 w 45"/>
                <a:gd name="T49" fmla="*/ 23 h 45"/>
                <a:gd name="T50" fmla="*/ 0 w 45"/>
                <a:gd name="T51" fmla="*/ 20 h 45"/>
                <a:gd name="T52" fmla="*/ 3 w 45"/>
                <a:gd name="T53" fmla="*/ 13 h 45"/>
                <a:gd name="T54" fmla="*/ 6 w 45"/>
                <a:gd name="T55" fmla="*/ 10 h 45"/>
                <a:gd name="T56" fmla="*/ 6 w 45"/>
                <a:gd name="T57" fmla="*/ 7 h 45"/>
                <a:gd name="T58" fmla="*/ 10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9" y="7"/>
                  </a:lnTo>
                  <a:lnTo>
                    <a:pt x="42" y="10"/>
                  </a:lnTo>
                  <a:lnTo>
                    <a:pt x="45" y="13"/>
                  </a:lnTo>
                  <a:lnTo>
                    <a:pt x="45" y="20"/>
                  </a:lnTo>
                  <a:lnTo>
                    <a:pt x="45" y="23"/>
                  </a:lnTo>
                  <a:lnTo>
                    <a:pt x="45" y="26"/>
                  </a:lnTo>
                  <a:lnTo>
                    <a:pt x="45" y="32"/>
                  </a:lnTo>
                  <a:lnTo>
                    <a:pt x="42" y="36"/>
                  </a:lnTo>
                  <a:lnTo>
                    <a:pt x="39" y="39"/>
                  </a:lnTo>
                  <a:lnTo>
                    <a:pt x="35" y="42"/>
                  </a:lnTo>
                  <a:lnTo>
                    <a:pt x="32" y="42"/>
                  </a:lnTo>
                  <a:lnTo>
                    <a:pt x="29" y="45"/>
                  </a:lnTo>
                  <a:lnTo>
                    <a:pt x="22" y="45"/>
                  </a:lnTo>
                  <a:lnTo>
                    <a:pt x="19" y="45"/>
                  </a:lnTo>
                  <a:lnTo>
                    <a:pt x="16" y="42"/>
                  </a:lnTo>
                  <a:lnTo>
                    <a:pt x="10" y="42"/>
                  </a:lnTo>
                  <a:lnTo>
                    <a:pt x="6" y="39"/>
                  </a:lnTo>
                  <a:lnTo>
                    <a:pt x="6" y="36"/>
                  </a:lnTo>
                  <a:lnTo>
                    <a:pt x="3" y="32"/>
                  </a:lnTo>
                  <a:lnTo>
                    <a:pt x="0" y="26"/>
                  </a:lnTo>
                  <a:lnTo>
                    <a:pt x="0" y="23"/>
                  </a:lnTo>
                  <a:lnTo>
                    <a:pt x="0" y="20"/>
                  </a:lnTo>
                  <a:lnTo>
                    <a:pt x="3" y="13"/>
                  </a:lnTo>
                  <a:lnTo>
                    <a:pt x="6" y="10"/>
                  </a:lnTo>
                  <a:lnTo>
                    <a:pt x="6" y="7"/>
                  </a:lnTo>
                  <a:lnTo>
                    <a:pt x="10" y="4"/>
                  </a:lnTo>
                  <a:lnTo>
                    <a:pt x="16" y="4"/>
                  </a:lnTo>
                  <a:lnTo>
                    <a:pt x="19" y="0"/>
                  </a:lnTo>
                  <a:lnTo>
                    <a:pt x="22" y="0"/>
                  </a:lnTo>
                  <a:close/>
                </a:path>
              </a:pathLst>
            </a:custGeom>
            <a:solidFill>
              <a:srgbClr val="FF0000"/>
            </a:solidFill>
            <a:ln w="9525">
              <a:noFill/>
              <a:round/>
              <a:headEnd/>
              <a:tailEnd/>
            </a:ln>
          </p:spPr>
          <p:txBody>
            <a:bodyPr/>
            <a:lstStyle/>
            <a:p>
              <a:endParaRPr lang="en-US"/>
            </a:p>
          </p:txBody>
        </p:sp>
        <p:sp>
          <p:nvSpPr>
            <p:cNvPr id="32342" name="Freeform 774"/>
            <p:cNvSpPr>
              <a:spLocks/>
            </p:cNvSpPr>
            <p:nvPr/>
          </p:nvSpPr>
          <p:spPr bwMode="auto">
            <a:xfrm>
              <a:off x="3806" y="2179"/>
              <a:ext cx="62" cy="63"/>
            </a:xfrm>
            <a:custGeom>
              <a:avLst/>
              <a:gdLst>
                <a:gd name="T0" fmla="*/ 22 w 45"/>
                <a:gd name="T1" fmla="*/ 0 h 45"/>
                <a:gd name="T2" fmla="*/ 29 w 45"/>
                <a:gd name="T3" fmla="*/ 0 h 45"/>
                <a:gd name="T4" fmla="*/ 32 w 45"/>
                <a:gd name="T5" fmla="*/ 4 h 45"/>
                <a:gd name="T6" fmla="*/ 35 w 45"/>
                <a:gd name="T7" fmla="*/ 4 h 45"/>
                <a:gd name="T8" fmla="*/ 39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2 h 45"/>
                <a:gd name="T22" fmla="*/ 42 w 45"/>
                <a:gd name="T23" fmla="*/ 36 h 45"/>
                <a:gd name="T24" fmla="*/ 39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10 w 45"/>
                <a:gd name="T39" fmla="*/ 42 h 45"/>
                <a:gd name="T40" fmla="*/ 6 w 45"/>
                <a:gd name="T41" fmla="*/ 39 h 45"/>
                <a:gd name="T42" fmla="*/ 6 w 45"/>
                <a:gd name="T43" fmla="*/ 36 h 45"/>
                <a:gd name="T44" fmla="*/ 3 w 45"/>
                <a:gd name="T45" fmla="*/ 32 h 45"/>
                <a:gd name="T46" fmla="*/ 0 w 45"/>
                <a:gd name="T47" fmla="*/ 26 h 45"/>
                <a:gd name="T48" fmla="*/ 0 w 45"/>
                <a:gd name="T49" fmla="*/ 23 h 45"/>
                <a:gd name="T50" fmla="*/ 0 w 45"/>
                <a:gd name="T51" fmla="*/ 20 h 45"/>
                <a:gd name="T52" fmla="*/ 3 w 45"/>
                <a:gd name="T53" fmla="*/ 13 h 45"/>
                <a:gd name="T54" fmla="*/ 6 w 45"/>
                <a:gd name="T55" fmla="*/ 10 h 45"/>
                <a:gd name="T56" fmla="*/ 6 w 45"/>
                <a:gd name="T57" fmla="*/ 7 h 45"/>
                <a:gd name="T58" fmla="*/ 10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9" y="7"/>
                  </a:lnTo>
                  <a:lnTo>
                    <a:pt x="42" y="10"/>
                  </a:lnTo>
                  <a:lnTo>
                    <a:pt x="45" y="13"/>
                  </a:lnTo>
                  <a:lnTo>
                    <a:pt x="45" y="20"/>
                  </a:lnTo>
                  <a:lnTo>
                    <a:pt x="45" y="23"/>
                  </a:lnTo>
                  <a:lnTo>
                    <a:pt x="45" y="26"/>
                  </a:lnTo>
                  <a:lnTo>
                    <a:pt x="45" y="32"/>
                  </a:lnTo>
                  <a:lnTo>
                    <a:pt x="42" y="36"/>
                  </a:lnTo>
                  <a:lnTo>
                    <a:pt x="39" y="39"/>
                  </a:lnTo>
                  <a:lnTo>
                    <a:pt x="35" y="42"/>
                  </a:lnTo>
                  <a:lnTo>
                    <a:pt x="32" y="42"/>
                  </a:lnTo>
                  <a:lnTo>
                    <a:pt x="29" y="45"/>
                  </a:lnTo>
                  <a:lnTo>
                    <a:pt x="22" y="45"/>
                  </a:lnTo>
                  <a:lnTo>
                    <a:pt x="19" y="45"/>
                  </a:lnTo>
                  <a:lnTo>
                    <a:pt x="16" y="42"/>
                  </a:lnTo>
                  <a:lnTo>
                    <a:pt x="10" y="42"/>
                  </a:lnTo>
                  <a:lnTo>
                    <a:pt x="6" y="39"/>
                  </a:lnTo>
                  <a:lnTo>
                    <a:pt x="6" y="36"/>
                  </a:lnTo>
                  <a:lnTo>
                    <a:pt x="3" y="32"/>
                  </a:lnTo>
                  <a:lnTo>
                    <a:pt x="0" y="26"/>
                  </a:lnTo>
                  <a:lnTo>
                    <a:pt x="0" y="23"/>
                  </a:lnTo>
                  <a:lnTo>
                    <a:pt x="0" y="20"/>
                  </a:lnTo>
                  <a:lnTo>
                    <a:pt x="3" y="13"/>
                  </a:lnTo>
                  <a:lnTo>
                    <a:pt x="6" y="10"/>
                  </a:lnTo>
                  <a:lnTo>
                    <a:pt x="6" y="7"/>
                  </a:lnTo>
                  <a:lnTo>
                    <a:pt x="10" y="4"/>
                  </a:lnTo>
                  <a:lnTo>
                    <a:pt x="16" y="4"/>
                  </a:lnTo>
                  <a:lnTo>
                    <a:pt x="19" y="0"/>
                  </a:lnTo>
                  <a:lnTo>
                    <a:pt x="22" y="0"/>
                  </a:lnTo>
                </a:path>
              </a:pathLst>
            </a:custGeom>
            <a:noFill/>
            <a:ln w="0">
              <a:solidFill>
                <a:srgbClr val="000000"/>
              </a:solidFill>
              <a:round/>
              <a:headEnd/>
              <a:tailEnd/>
            </a:ln>
          </p:spPr>
          <p:txBody>
            <a:bodyPr/>
            <a:lstStyle/>
            <a:p>
              <a:endParaRPr lang="en-US"/>
            </a:p>
          </p:txBody>
        </p:sp>
        <p:sp>
          <p:nvSpPr>
            <p:cNvPr id="32343" name="Freeform 775"/>
            <p:cNvSpPr>
              <a:spLocks/>
            </p:cNvSpPr>
            <p:nvPr/>
          </p:nvSpPr>
          <p:spPr bwMode="auto">
            <a:xfrm>
              <a:off x="3944" y="2063"/>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1 h 45"/>
                <a:gd name="T28" fmla="*/ 32 w 45"/>
                <a:gd name="T29" fmla="*/ 41 h 45"/>
                <a:gd name="T30" fmla="*/ 25 w 45"/>
                <a:gd name="T31" fmla="*/ 45 h 45"/>
                <a:gd name="T32" fmla="*/ 22 w 45"/>
                <a:gd name="T33" fmla="*/ 45 h 45"/>
                <a:gd name="T34" fmla="*/ 19 w 45"/>
                <a:gd name="T35" fmla="*/ 45 h 45"/>
                <a:gd name="T36" fmla="*/ 13 w 45"/>
                <a:gd name="T37" fmla="*/ 41 h 45"/>
                <a:gd name="T38" fmla="*/ 9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1"/>
                  </a:lnTo>
                  <a:lnTo>
                    <a:pt x="32" y="41"/>
                  </a:lnTo>
                  <a:lnTo>
                    <a:pt x="25" y="45"/>
                  </a:lnTo>
                  <a:lnTo>
                    <a:pt x="22" y="45"/>
                  </a:lnTo>
                  <a:lnTo>
                    <a:pt x="19" y="45"/>
                  </a:lnTo>
                  <a:lnTo>
                    <a:pt x="13" y="41"/>
                  </a:lnTo>
                  <a:lnTo>
                    <a:pt x="9" y="41"/>
                  </a:lnTo>
                  <a:lnTo>
                    <a:pt x="6" y="38"/>
                  </a:lnTo>
                  <a:lnTo>
                    <a:pt x="3" y="35"/>
                  </a:lnTo>
                  <a:lnTo>
                    <a:pt x="3" y="32"/>
                  </a:lnTo>
                  <a:lnTo>
                    <a:pt x="0" y="25"/>
                  </a:lnTo>
                  <a:lnTo>
                    <a:pt x="0" y="22"/>
                  </a:lnTo>
                  <a:lnTo>
                    <a:pt x="0" y="19"/>
                  </a:lnTo>
                  <a:lnTo>
                    <a:pt x="3" y="13"/>
                  </a:lnTo>
                  <a:lnTo>
                    <a:pt x="3" y="9"/>
                  </a:lnTo>
                  <a:lnTo>
                    <a:pt x="6" y="6"/>
                  </a:lnTo>
                  <a:lnTo>
                    <a:pt x="9" y="3"/>
                  </a:lnTo>
                  <a:lnTo>
                    <a:pt x="13" y="3"/>
                  </a:lnTo>
                  <a:lnTo>
                    <a:pt x="19" y="0"/>
                  </a:lnTo>
                  <a:lnTo>
                    <a:pt x="22" y="0"/>
                  </a:lnTo>
                  <a:close/>
                </a:path>
              </a:pathLst>
            </a:custGeom>
            <a:solidFill>
              <a:srgbClr val="FF0000"/>
            </a:solidFill>
            <a:ln w="9525">
              <a:noFill/>
              <a:round/>
              <a:headEnd/>
              <a:tailEnd/>
            </a:ln>
          </p:spPr>
          <p:txBody>
            <a:bodyPr/>
            <a:lstStyle/>
            <a:p>
              <a:endParaRPr lang="en-US"/>
            </a:p>
          </p:txBody>
        </p:sp>
        <p:sp>
          <p:nvSpPr>
            <p:cNvPr id="32344" name="Freeform 776"/>
            <p:cNvSpPr>
              <a:spLocks/>
            </p:cNvSpPr>
            <p:nvPr/>
          </p:nvSpPr>
          <p:spPr bwMode="auto">
            <a:xfrm>
              <a:off x="3944" y="2063"/>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1 h 45"/>
                <a:gd name="T28" fmla="*/ 32 w 45"/>
                <a:gd name="T29" fmla="*/ 41 h 45"/>
                <a:gd name="T30" fmla="*/ 25 w 45"/>
                <a:gd name="T31" fmla="*/ 45 h 45"/>
                <a:gd name="T32" fmla="*/ 22 w 45"/>
                <a:gd name="T33" fmla="*/ 45 h 45"/>
                <a:gd name="T34" fmla="*/ 19 w 45"/>
                <a:gd name="T35" fmla="*/ 45 h 45"/>
                <a:gd name="T36" fmla="*/ 13 w 45"/>
                <a:gd name="T37" fmla="*/ 41 h 45"/>
                <a:gd name="T38" fmla="*/ 9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1"/>
                  </a:lnTo>
                  <a:lnTo>
                    <a:pt x="32" y="41"/>
                  </a:lnTo>
                  <a:lnTo>
                    <a:pt x="25" y="45"/>
                  </a:lnTo>
                  <a:lnTo>
                    <a:pt x="22" y="45"/>
                  </a:lnTo>
                  <a:lnTo>
                    <a:pt x="19" y="45"/>
                  </a:lnTo>
                  <a:lnTo>
                    <a:pt x="13" y="41"/>
                  </a:lnTo>
                  <a:lnTo>
                    <a:pt x="9" y="41"/>
                  </a:lnTo>
                  <a:lnTo>
                    <a:pt x="6" y="38"/>
                  </a:lnTo>
                  <a:lnTo>
                    <a:pt x="3" y="35"/>
                  </a:lnTo>
                  <a:lnTo>
                    <a:pt x="3" y="32"/>
                  </a:lnTo>
                  <a:lnTo>
                    <a:pt x="0" y="25"/>
                  </a:lnTo>
                  <a:lnTo>
                    <a:pt x="0" y="22"/>
                  </a:lnTo>
                  <a:lnTo>
                    <a:pt x="0" y="19"/>
                  </a:lnTo>
                  <a:lnTo>
                    <a:pt x="3" y="13"/>
                  </a:lnTo>
                  <a:lnTo>
                    <a:pt x="3" y="9"/>
                  </a:lnTo>
                  <a:lnTo>
                    <a:pt x="6" y="6"/>
                  </a:lnTo>
                  <a:lnTo>
                    <a:pt x="9" y="3"/>
                  </a:lnTo>
                  <a:lnTo>
                    <a:pt x="13" y="3"/>
                  </a:lnTo>
                  <a:lnTo>
                    <a:pt x="19" y="0"/>
                  </a:lnTo>
                  <a:lnTo>
                    <a:pt x="22" y="0"/>
                  </a:lnTo>
                </a:path>
              </a:pathLst>
            </a:custGeom>
            <a:noFill/>
            <a:ln w="0">
              <a:solidFill>
                <a:srgbClr val="000000"/>
              </a:solidFill>
              <a:round/>
              <a:headEnd/>
              <a:tailEnd/>
            </a:ln>
          </p:spPr>
          <p:txBody>
            <a:bodyPr/>
            <a:lstStyle/>
            <a:p>
              <a:endParaRPr lang="en-US"/>
            </a:p>
          </p:txBody>
        </p:sp>
        <p:sp>
          <p:nvSpPr>
            <p:cNvPr id="32345" name="Freeform 777"/>
            <p:cNvSpPr>
              <a:spLocks/>
            </p:cNvSpPr>
            <p:nvPr/>
          </p:nvSpPr>
          <p:spPr bwMode="auto">
            <a:xfrm>
              <a:off x="4070" y="2009"/>
              <a:ext cx="62" cy="59"/>
            </a:xfrm>
            <a:custGeom>
              <a:avLst/>
              <a:gdLst>
                <a:gd name="T0" fmla="*/ 23 w 45"/>
                <a:gd name="T1" fmla="*/ 0 h 42"/>
                <a:gd name="T2" fmla="*/ 26 w 45"/>
                <a:gd name="T3" fmla="*/ 0 h 42"/>
                <a:gd name="T4" fmla="*/ 29 w 45"/>
                <a:gd name="T5" fmla="*/ 0 h 42"/>
                <a:gd name="T6" fmla="*/ 32 w 45"/>
                <a:gd name="T7" fmla="*/ 3 h 42"/>
                <a:gd name="T8" fmla="*/ 39 w 45"/>
                <a:gd name="T9" fmla="*/ 6 h 42"/>
                <a:gd name="T10" fmla="*/ 39 w 45"/>
                <a:gd name="T11" fmla="*/ 10 h 42"/>
                <a:gd name="T12" fmla="*/ 42 w 45"/>
                <a:gd name="T13" fmla="*/ 13 h 42"/>
                <a:gd name="T14" fmla="*/ 42 w 45"/>
                <a:gd name="T15" fmla="*/ 16 h 42"/>
                <a:gd name="T16" fmla="*/ 45 w 45"/>
                <a:gd name="T17" fmla="*/ 19 h 42"/>
                <a:gd name="T18" fmla="*/ 42 w 45"/>
                <a:gd name="T19" fmla="*/ 26 h 42"/>
                <a:gd name="T20" fmla="*/ 42 w 45"/>
                <a:gd name="T21" fmla="*/ 29 h 42"/>
                <a:gd name="T22" fmla="*/ 39 w 45"/>
                <a:gd name="T23" fmla="*/ 32 h 42"/>
                <a:gd name="T24" fmla="*/ 39 w 45"/>
                <a:gd name="T25" fmla="*/ 35 h 42"/>
                <a:gd name="T26" fmla="*/ 32 w 45"/>
                <a:gd name="T27" fmla="*/ 38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8 h 42"/>
                <a:gd name="T40" fmla="*/ 6 w 45"/>
                <a:gd name="T41" fmla="*/ 35 h 42"/>
                <a:gd name="T42" fmla="*/ 3 w 45"/>
                <a:gd name="T43" fmla="*/ 32 h 42"/>
                <a:gd name="T44" fmla="*/ 0 w 45"/>
                <a:gd name="T45" fmla="*/ 29 h 42"/>
                <a:gd name="T46" fmla="*/ 0 w 45"/>
                <a:gd name="T47" fmla="*/ 26 h 42"/>
                <a:gd name="T48" fmla="*/ 0 w 45"/>
                <a:gd name="T49" fmla="*/ 19 h 42"/>
                <a:gd name="T50" fmla="*/ 0 w 45"/>
                <a:gd name="T51" fmla="*/ 16 h 42"/>
                <a:gd name="T52" fmla="*/ 0 w 45"/>
                <a:gd name="T53" fmla="*/ 13 h 42"/>
                <a:gd name="T54" fmla="*/ 3 w 45"/>
                <a:gd name="T55" fmla="*/ 10 h 42"/>
                <a:gd name="T56" fmla="*/ 6 w 45"/>
                <a:gd name="T57" fmla="*/ 6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2" y="3"/>
                  </a:lnTo>
                  <a:lnTo>
                    <a:pt x="39" y="6"/>
                  </a:lnTo>
                  <a:lnTo>
                    <a:pt x="39" y="10"/>
                  </a:lnTo>
                  <a:lnTo>
                    <a:pt x="42" y="13"/>
                  </a:lnTo>
                  <a:lnTo>
                    <a:pt x="42" y="16"/>
                  </a:lnTo>
                  <a:lnTo>
                    <a:pt x="45" y="19"/>
                  </a:lnTo>
                  <a:lnTo>
                    <a:pt x="42" y="26"/>
                  </a:lnTo>
                  <a:lnTo>
                    <a:pt x="42" y="29"/>
                  </a:lnTo>
                  <a:lnTo>
                    <a:pt x="39" y="32"/>
                  </a:lnTo>
                  <a:lnTo>
                    <a:pt x="39" y="35"/>
                  </a:lnTo>
                  <a:lnTo>
                    <a:pt x="32" y="38"/>
                  </a:lnTo>
                  <a:lnTo>
                    <a:pt x="29" y="42"/>
                  </a:lnTo>
                  <a:lnTo>
                    <a:pt x="26" y="42"/>
                  </a:lnTo>
                  <a:lnTo>
                    <a:pt x="23" y="42"/>
                  </a:lnTo>
                  <a:lnTo>
                    <a:pt x="16" y="42"/>
                  </a:lnTo>
                  <a:lnTo>
                    <a:pt x="13" y="42"/>
                  </a:lnTo>
                  <a:lnTo>
                    <a:pt x="10" y="38"/>
                  </a:lnTo>
                  <a:lnTo>
                    <a:pt x="6" y="35"/>
                  </a:lnTo>
                  <a:lnTo>
                    <a:pt x="3" y="32"/>
                  </a:lnTo>
                  <a:lnTo>
                    <a:pt x="0" y="29"/>
                  </a:lnTo>
                  <a:lnTo>
                    <a:pt x="0" y="26"/>
                  </a:lnTo>
                  <a:lnTo>
                    <a:pt x="0" y="19"/>
                  </a:lnTo>
                  <a:lnTo>
                    <a:pt x="0" y="16"/>
                  </a:lnTo>
                  <a:lnTo>
                    <a:pt x="0" y="13"/>
                  </a:lnTo>
                  <a:lnTo>
                    <a:pt x="3" y="10"/>
                  </a:lnTo>
                  <a:lnTo>
                    <a:pt x="6" y="6"/>
                  </a:lnTo>
                  <a:lnTo>
                    <a:pt x="10" y="3"/>
                  </a:lnTo>
                  <a:lnTo>
                    <a:pt x="13" y="0"/>
                  </a:lnTo>
                  <a:lnTo>
                    <a:pt x="16" y="0"/>
                  </a:lnTo>
                  <a:lnTo>
                    <a:pt x="23" y="0"/>
                  </a:lnTo>
                </a:path>
              </a:pathLst>
            </a:custGeom>
            <a:solidFill>
              <a:srgbClr val="FF0000"/>
            </a:solidFill>
            <a:ln w="0">
              <a:solidFill>
                <a:srgbClr val="000000"/>
              </a:solidFill>
              <a:round/>
              <a:headEnd/>
              <a:tailEnd/>
            </a:ln>
          </p:spPr>
          <p:txBody>
            <a:bodyPr/>
            <a:lstStyle/>
            <a:p>
              <a:endParaRPr lang="en-US"/>
            </a:p>
          </p:txBody>
        </p:sp>
        <p:sp>
          <p:nvSpPr>
            <p:cNvPr id="32346" name="Freeform 778"/>
            <p:cNvSpPr>
              <a:spLocks/>
            </p:cNvSpPr>
            <p:nvPr/>
          </p:nvSpPr>
          <p:spPr bwMode="auto">
            <a:xfrm>
              <a:off x="4086" y="2301"/>
              <a:ext cx="62" cy="63"/>
            </a:xfrm>
            <a:custGeom>
              <a:avLst/>
              <a:gdLst>
                <a:gd name="T0" fmla="*/ 22 w 45"/>
                <a:gd name="T1" fmla="*/ 0 h 45"/>
                <a:gd name="T2" fmla="*/ 25 w 45"/>
                <a:gd name="T3" fmla="*/ 0 h 45"/>
                <a:gd name="T4" fmla="*/ 32 w 45"/>
                <a:gd name="T5" fmla="*/ 3 h 45"/>
                <a:gd name="T6" fmla="*/ 35 w 45"/>
                <a:gd name="T7" fmla="*/ 3 h 45"/>
                <a:gd name="T8" fmla="*/ 38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32 h 45"/>
                <a:gd name="T22" fmla="*/ 42 w 45"/>
                <a:gd name="T23" fmla="*/ 36 h 45"/>
                <a:gd name="T24" fmla="*/ 38 w 45"/>
                <a:gd name="T25" fmla="*/ 39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32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7"/>
                  </a:lnTo>
                  <a:lnTo>
                    <a:pt x="42" y="10"/>
                  </a:lnTo>
                  <a:lnTo>
                    <a:pt x="42" y="13"/>
                  </a:lnTo>
                  <a:lnTo>
                    <a:pt x="45" y="16"/>
                  </a:lnTo>
                  <a:lnTo>
                    <a:pt x="45" y="23"/>
                  </a:lnTo>
                  <a:lnTo>
                    <a:pt x="45" y="26"/>
                  </a:lnTo>
                  <a:lnTo>
                    <a:pt x="42" y="32"/>
                  </a:lnTo>
                  <a:lnTo>
                    <a:pt x="42" y="36"/>
                  </a:lnTo>
                  <a:lnTo>
                    <a:pt x="38" y="39"/>
                  </a:lnTo>
                  <a:lnTo>
                    <a:pt x="35" y="42"/>
                  </a:lnTo>
                  <a:lnTo>
                    <a:pt x="32" y="42"/>
                  </a:lnTo>
                  <a:lnTo>
                    <a:pt x="25" y="45"/>
                  </a:lnTo>
                  <a:lnTo>
                    <a:pt x="22" y="45"/>
                  </a:lnTo>
                  <a:lnTo>
                    <a:pt x="19" y="45"/>
                  </a:lnTo>
                  <a:lnTo>
                    <a:pt x="13" y="42"/>
                  </a:lnTo>
                  <a:lnTo>
                    <a:pt x="9" y="42"/>
                  </a:lnTo>
                  <a:lnTo>
                    <a:pt x="6" y="39"/>
                  </a:lnTo>
                  <a:lnTo>
                    <a:pt x="3" y="36"/>
                  </a:lnTo>
                  <a:lnTo>
                    <a:pt x="3" y="32"/>
                  </a:lnTo>
                  <a:lnTo>
                    <a:pt x="0" y="26"/>
                  </a:lnTo>
                  <a:lnTo>
                    <a:pt x="0" y="23"/>
                  </a:lnTo>
                  <a:lnTo>
                    <a:pt x="0" y="16"/>
                  </a:lnTo>
                  <a:lnTo>
                    <a:pt x="3" y="13"/>
                  </a:lnTo>
                  <a:lnTo>
                    <a:pt x="3" y="10"/>
                  </a:lnTo>
                  <a:lnTo>
                    <a:pt x="6" y="7"/>
                  </a:lnTo>
                  <a:lnTo>
                    <a:pt x="9" y="3"/>
                  </a:lnTo>
                  <a:lnTo>
                    <a:pt x="13" y="3"/>
                  </a:lnTo>
                  <a:lnTo>
                    <a:pt x="19" y="0"/>
                  </a:lnTo>
                  <a:lnTo>
                    <a:pt x="22" y="0"/>
                  </a:lnTo>
                  <a:close/>
                </a:path>
              </a:pathLst>
            </a:custGeom>
            <a:solidFill>
              <a:srgbClr val="FFFF00"/>
            </a:solidFill>
            <a:ln w="9525">
              <a:noFill/>
              <a:round/>
              <a:headEnd/>
              <a:tailEnd/>
            </a:ln>
          </p:spPr>
          <p:txBody>
            <a:bodyPr/>
            <a:lstStyle/>
            <a:p>
              <a:endParaRPr lang="en-US"/>
            </a:p>
          </p:txBody>
        </p:sp>
        <p:sp>
          <p:nvSpPr>
            <p:cNvPr id="32347" name="Freeform 779"/>
            <p:cNvSpPr>
              <a:spLocks/>
            </p:cNvSpPr>
            <p:nvPr/>
          </p:nvSpPr>
          <p:spPr bwMode="auto">
            <a:xfrm>
              <a:off x="4086" y="2301"/>
              <a:ext cx="62" cy="63"/>
            </a:xfrm>
            <a:custGeom>
              <a:avLst/>
              <a:gdLst>
                <a:gd name="T0" fmla="*/ 22 w 45"/>
                <a:gd name="T1" fmla="*/ 0 h 45"/>
                <a:gd name="T2" fmla="*/ 25 w 45"/>
                <a:gd name="T3" fmla="*/ 0 h 45"/>
                <a:gd name="T4" fmla="*/ 32 w 45"/>
                <a:gd name="T5" fmla="*/ 3 h 45"/>
                <a:gd name="T6" fmla="*/ 35 w 45"/>
                <a:gd name="T7" fmla="*/ 3 h 45"/>
                <a:gd name="T8" fmla="*/ 38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32 h 45"/>
                <a:gd name="T22" fmla="*/ 42 w 45"/>
                <a:gd name="T23" fmla="*/ 36 h 45"/>
                <a:gd name="T24" fmla="*/ 38 w 45"/>
                <a:gd name="T25" fmla="*/ 39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32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7"/>
                  </a:lnTo>
                  <a:lnTo>
                    <a:pt x="42" y="10"/>
                  </a:lnTo>
                  <a:lnTo>
                    <a:pt x="42" y="13"/>
                  </a:lnTo>
                  <a:lnTo>
                    <a:pt x="45" y="16"/>
                  </a:lnTo>
                  <a:lnTo>
                    <a:pt x="45" y="23"/>
                  </a:lnTo>
                  <a:lnTo>
                    <a:pt x="45" y="26"/>
                  </a:lnTo>
                  <a:lnTo>
                    <a:pt x="42" y="32"/>
                  </a:lnTo>
                  <a:lnTo>
                    <a:pt x="42" y="36"/>
                  </a:lnTo>
                  <a:lnTo>
                    <a:pt x="38" y="39"/>
                  </a:lnTo>
                  <a:lnTo>
                    <a:pt x="35" y="42"/>
                  </a:lnTo>
                  <a:lnTo>
                    <a:pt x="32" y="42"/>
                  </a:lnTo>
                  <a:lnTo>
                    <a:pt x="25" y="45"/>
                  </a:lnTo>
                  <a:lnTo>
                    <a:pt x="22" y="45"/>
                  </a:lnTo>
                  <a:lnTo>
                    <a:pt x="19" y="45"/>
                  </a:lnTo>
                  <a:lnTo>
                    <a:pt x="13" y="42"/>
                  </a:lnTo>
                  <a:lnTo>
                    <a:pt x="9" y="42"/>
                  </a:lnTo>
                  <a:lnTo>
                    <a:pt x="6" y="39"/>
                  </a:lnTo>
                  <a:lnTo>
                    <a:pt x="3" y="36"/>
                  </a:lnTo>
                  <a:lnTo>
                    <a:pt x="3" y="32"/>
                  </a:lnTo>
                  <a:lnTo>
                    <a:pt x="0" y="26"/>
                  </a:lnTo>
                  <a:lnTo>
                    <a:pt x="0" y="23"/>
                  </a:lnTo>
                  <a:lnTo>
                    <a:pt x="0" y="16"/>
                  </a:lnTo>
                  <a:lnTo>
                    <a:pt x="3" y="13"/>
                  </a:lnTo>
                  <a:lnTo>
                    <a:pt x="3" y="10"/>
                  </a:lnTo>
                  <a:lnTo>
                    <a:pt x="6" y="7"/>
                  </a:lnTo>
                  <a:lnTo>
                    <a:pt x="9" y="3"/>
                  </a:lnTo>
                  <a:lnTo>
                    <a:pt x="13" y="3"/>
                  </a:lnTo>
                  <a:lnTo>
                    <a:pt x="19" y="0"/>
                  </a:lnTo>
                  <a:lnTo>
                    <a:pt x="22" y="0"/>
                  </a:lnTo>
                </a:path>
              </a:pathLst>
            </a:custGeom>
            <a:noFill/>
            <a:ln w="12700">
              <a:solidFill>
                <a:srgbClr val="000000"/>
              </a:solidFill>
              <a:round/>
              <a:headEnd/>
              <a:tailEnd/>
            </a:ln>
          </p:spPr>
          <p:txBody>
            <a:bodyPr/>
            <a:lstStyle/>
            <a:p>
              <a:endParaRPr lang="en-US"/>
            </a:p>
          </p:txBody>
        </p:sp>
        <p:sp>
          <p:nvSpPr>
            <p:cNvPr id="32348" name="Freeform 780"/>
            <p:cNvSpPr>
              <a:spLocks/>
            </p:cNvSpPr>
            <p:nvPr/>
          </p:nvSpPr>
          <p:spPr bwMode="auto">
            <a:xfrm>
              <a:off x="4103" y="2311"/>
              <a:ext cx="56" cy="63"/>
            </a:xfrm>
            <a:custGeom>
              <a:avLst/>
              <a:gdLst>
                <a:gd name="T0" fmla="*/ 19 w 41"/>
                <a:gd name="T1" fmla="*/ 0 h 45"/>
                <a:gd name="T2" fmla="*/ 25 w 41"/>
                <a:gd name="T3" fmla="*/ 3 h 45"/>
                <a:gd name="T4" fmla="*/ 29 w 41"/>
                <a:gd name="T5" fmla="*/ 3 h 45"/>
                <a:gd name="T6" fmla="*/ 32 w 41"/>
                <a:gd name="T7" fmla="*/ 6 h 45"/>
                <a:gd name="T8" fmla="*/ 35 w 41"/>
                <a:gd name="T9" fmla="*/ 6 h 45"/>
                <a:gd name="T10" fmla="*/ 38 w 41"/>
                <a:gd name="T11" fmla="*/ 9 h 45"/>
                <a:gd name="T12" fmla="*/ 41 w 41"/>
                <a:gd name="T13" fmla="*/ 16 h 45"/>
                <a:gd name="T14" fmla="*/ 41 w 41"/>
                <a:gd name="T15" fmla="*/ 19 h 45"/>
                <a:gd name="T16" fmla="*/ 41 w 41"/>
                <a:gd name="T17" fmla="*/ 22 h 45"/>
                <a:gd name="T18" fmla="*/ 41 w 41"/>
                <a:gd name="T19" fmla="*/ 29 h 45"/>
                <a:gd name="T20" fmla="*/ 41 w 41"/>
                <a:gd name="T21" fmla="*/ 32 h 45"/>
                <a:gd name="T22" fmla="*/ 38 w 41"/>
                <a:gd name="T23" fmla="*/ 35 h 45"/>
                <a:gd name="T24" fmla="*/ 35 w 41"/>
                <a:gd name="T25" fmla="*/ 38 h 45"/>
                <a:gd name="T26" fmla="*/ 32 w 41"/>
                <a:gd name="T27" fmla="*/ 41 h 45"/>
                <a:gd name="T28" fmla="*/ 29 w 41"/>
                <a:gd name="T29" fmla="*/ 45 h 45"/>
                <a:gd name="T30" fmla="*/ 25 w 41"/>
                <a:gd name="T31" fmla="*/ 45 h 45"/>
                <a:gd name="T32" fmla="*/ 19 w 41"/>
                <a:gd name="T33" fmla="*/ 45 h 45"/>
                <a:gd name="T34" fmla="*/ 16 w 41"/>
                <a:gd name="T35" fmla="*/ 45 h 45"/>
                <a:gd name="T36" fmla="*/ 12 w 41"/>
                <a:gd name="T37" fmla="*/ 45 h 45"/>
                <a:gd name="T38" fmla="*/ 9 w 41"/>
                <a:gd name="T39" fmla="*/ 41 h 45"/>
                <a:gd name="T40" fmla="*/ 6 w 41"/>
                <a:gd name="T41" fmla="*/ 38 h 45"/>
                <a:gd name="T42" fmla="*/ 3 w 41"/>
                <a:gd name="T43" fmla="*/ 35 h 45"/>
                <a:gd name="T44" fmla="*/ 0 w 41"/>
                <a:gd name="T45" fmla="*/ 32 h 45"/>
                <a:gd name="T46" fmla="*/ 0 w 41"/>
                <a:gd name="T47" fmla="*/ 29 h 45"/>
                <a:gd name="T48" fmla="*/ 0 w 41"/>
                <a:gd name="T49" fmla="*/ 22 h 45"/>
                <a:gd name="T50" fmla="*/ 0 w 41"/>
                <a:gd name="T51" fmla="*/ 19 h 45"/>
                <a:gd name="T52" fmla="*/ 0 w 41"/>
                <a:gd name="T53" fmla="*/ 16 h 45"/>
                <a:gd name="T54" fmla="*/ 3 w 41"/>
                <a:gd name="T55" fmla="*/ 9 h 45"/>
                <a:gd name="T56" fmla="*/ 6 w 41"/>
                <a:gd name="T57" fmla="*/ 6 h 45"/>
                <a:gd name="T58" fmla="*/ 9 w 41"/>
                <a:gd name="T59" fmla="*/ 6 h 45"/>
                <a:gd name="T60" fmla="*/ 12 w 41"/>
                <a:gd name="T61" fmla="*/ 3 h 45"/>
                <a:gd name="T62" fmla="*/ 16 w 41"/>
                <a:gd name="T63" fmla="*/ 3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3"/>
                  </a:lnTo>
                  <a:lnTo>
                    <a:pt x="29" y="3"/>
                  </a:lnTo>
                  <a:lnTo>
                    <a:pt x="32" y="6"/>
                  </a:lnTo>
                  <a:lnTo>
                    <a:pt x="35" y="6"/>
                  </a:lnTo>
                  <a:lnTo>
                    <a:pt x="38" y="9"/>
                  </a:lnTo>
                  <a:lnTo>
                    <a:pt x="41" y="16"/>
                  </a:lnTo>
                  <a:lnTo>
                    <a:pt x="41" y="19"/>
                  </a:lnTo>
                  <a:lnTo>
                    <a:pt x="41" y="22"/>
                  </a:lnTo>
                  <a:lnTo>
                    <a:pt x="41" y="29"/>
                  </a:lnTo>
                  <a:lnTo>
                    <a:pt x="41" y="32"/>
                  </a:lnTo>
                  <a:lnTo>
                    <a:pt x="38" y="35"/>
                  </a:lnTo>
                  <a:lnTo>
                    <a:pt x="35" y="38"/>
                  </a:lnTo>
                  <a:lnTo>
                    <a:pt x="32" y="41"/>
                  </a:lnTo>
                  <a:lnTo>
                    <a:pt x="29" y="45"/>
                  </a:lnTo>
                  <a:lnTo>
                    <a:pt x="25" y="45"/>
                  </a:lnTo>
                  <a:lnTo>
                    <a:pt x="19" y="45"/>
                  </a:lnTo>
                  <a:lnTo>
                    <a:pt x="16" y="45"/>
                  </a:lnTo>
                  <a:lnTo>
                    <a:pt x="12" y="45"/>
                  </a:lnTo>
                  <a:lnTo>
                    <a:pt x="9" y="41"/>
                  </a:lnTo>
                  <a:lnTo>
                    <a:pt x="6" y="38"/>
                  </a:lnTo>
                  <a:lnTo>
                    <a:pt x="3" y="35"/>
                  </a:lnTo>
                  <a:lnTo>
                    <a:pt x="0" y="32"/>
                  </a:lnTo>
                  <a:lnTo>
                    <a:pt x="0" y="29"/>
                  </a:lnTo>
                  <a:lnTo>
                    <a:pt x="0" y="22"/>
                  </a:lnTo>
                  <a:lnTo>
                    <a:pt x="0" y="19"/>
                  </a:lnTo>
                  <a:lnTo>
                    <a:pt x="0" y="16"/>
                  </a:lnTo>
                  <a:lnTo>
                    <a:pt x="3" y="9"/>
                  </a:lnTo>
                  <a:lnTo>
                    <a:pt x="6" y="6"/>
                  </a:lnTo>
                  <a:lnTo>
                    <a:pt x="9" y="6"/>
                  </a:lnTo>
                  <a:lnTo>
                    <a:pt x="12" y="3"/>
                  </a:lnTo>
                  <a:lnTo>
                    <a:pt x="16" y="3"/>
                  </a:lnTo>
                  <a:lnTo>
                    <a:pt x="19" y="0"/>
                  </a:lnTo>
                  <a:close/>
                </a:path>
              </a:pathLst>
            </a:custGeom>
            <a:solidFill>
              <a:srgbClr val="FFFF00"/>
            </a:solidFill>
            <a:ln w="12700">
              <a:solidFill>
                <a:srgbClr val="000000"/>
              </a:solidFill>
              <a:round/>
              <a:headEnd/>
              <a:tailEnd/>
            </a:ln>
          </p:spPr>
          <p:txBody>
            <a:bodyPr/>
            <a:lstStyle/>
            <a:p>
              <a:endParaRPr lang="en-US"/>
            </a:p>
          </p:txBody>
        </p:sp>
        <p:sp>
          <p:nvSpPr>
            <p:cNvPr id="32349" name="Freeform 781"/>
            <p:cNvSpPr>
              <a:spLocks/>
            </p:cNvSpPr>
            <p:nvPr/>
          </p:nvSpPr>
          <p:spPr bwMode="auto">
            <a:xfrm>
              <a:off x="4104" y="2311"/>
              <a:ext cx="55" cy="63"/>
            </a:xfrm>
            <a:custGeom>
              <a:avLst/>
              <a:gdLst>
                <a:gd name="T0" fmla="*/ 19 w 41"/>
                <a:gd name="T1" fmla="*/ 0 h 45"/>
                <a:gd name="T2" fmla="*/ 25 w 41"/>
                <a:gd name="T3" fmla="*/ 3 h 45"/>
                <a:gd name="T4" fmla="*/ 29 w 41"/>
                <a:gd name="T5" fmla="*/ 3 h 45"/>
                <a:gd name="T6" fmla="*/ 32 w 41"/>
                <a:gd name="T7" fmla="*/ 6 h 45"/>
                <a:gd name="T8" fmla="*/ 35 w 41"/>
                <a:gd name="T9" fmla="*/ 6 h 45"/>
                <a:gd name="T10" fmla="*/ 38 w 41"/>
                <a:gd name="T11" fmla="*/ 9 h 45"/>
                <a:gd name="T12" fmla="*/ 41 w 41"/>
                <a:gd name="T13" fmla="*/ 16 h 45"/>
                <a:gd name="T14" fmla="*/ 41 w 41"/>
                <a:gd name="T15" fmla="*/ 19 h 45"/>
                <a:gd name="T16" fmla="*/ 41 w 41"/>
                <a:gd name="T17" fmla="*/ 22 h 45"/>
                <a:gd name="T18" fmla="*/ 41 w 41"/>
                <a:gd name="T19" fmla="*/ 29 h 45"/>
                <a:gd name="T20" fmla="*/ 41 w 41"/>
                <a:gd name="T21" fmla="*/ 32 h 45"/>
                <a:gd name="T22" fmla="*/ 38 w 41"/>
                <a:gd name="T23" fmla="*/ 35 h 45"/>
                <a:gd name="T24" fmla="*/ 35 w 41"/>
                <a:gd name="T25" fmla="*/ 38 h 45"/>
                <a:gd name="T26" fmla="*/ 32 w 41"/>
                <a:gd name="T27" fmla="*/ 41 h 45"/>
                <a:gd name="T28" fmla="*/ 29 w 41"/>
                <a:gd name="T29" fmla="*/ 45 h 45"/>
                <a:gd name="T30" fmla="*/ 25 w 41"/>
                <a:gd name="T31" fmla="*/ 45 h 45"/>
                <a:gd name="T32" fmla="*/ 19 w 41"/>
                <a:gd name="T33" fmla="*/ 45 h 45"/>
                <a:gd name="T34" fmla="*/ 16 w 41"/>
                <a:gd name="T35" fmla="*/ 45 h 45"/>
                <a:gd name="T36" fmla="*/ 12 w 41"/>
                <a:gd name="T37" fmla="*/ 45 h 45"/>
                <a:gd name="T38" fmla="*/ 9 w 41"/>
                <a:gd name="T39" fmla="*/ 41 h 45"/>
                <a:gd name="T40" fmla="*/ 6 w 41"/>
                <a:gd name="T41" fmla="*/ 38 h 45"/>
                <a:gd name="T42" fmla="*/ 3 w 41"/>
                <a:gd name="T43" fmla="*/ 35 h 45"/>
                <a:gd name="T44" fmla="*/ 0 w 41"/>
                <a:gd name="T45" fmla="*/ 32 h 45"/>
                <a:gd name="T46" fmla="*/ 0 w 41"/>
                <a:gd name="T47" fmla="*/ 29 h 45"/>
                <a:gd name="T48" fmla="*/ 0 w 41"/>
                <a:gd name="T49" fmla="*/ 22 h 45"/>
                <a:gd name="T50" fmla="*/ 0 w 41"/>
                <a:gd name="T51" fmla="*/ 19 h 45"/>
                <a:gd name="T52" fmla="*/ 0 w 41"/>
                <a:gd name="T53" fmla="*/ 16 h 45"/>
                <a:gd name="T54" fmla="*/ 3 w 41"/>
                <a:gd name="T55" fmla="*/ 9 h 45"/>
                <a:gd name="T56" fmla="*/ 6 w 41"/>
                <a:gd name="T57" fmla="*/ 6 h 45"/>
                <a:gd name="T58" fmla="*/ 9 w 41"/>
                <a:gd name="T59" fmla="*/ 6 h 45"/>
                <a:gd name="T60" fmla="*/ 12 w 41"/>
                <a:gd name="T61" fmla="*/ 3 h 45"/>
                <a:gd name="T62" fmla="*/ 16 w 41"/>
                <a:gd name="T63" fmla="*/ 3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3"/>
                  </a:lnTo>
                  <a:lnTo>
                    <a:pt x="29" y="3"/>
                  </a:lnTo>
                  <a:lnTo>
                    <a:pt x="32" y="6"/>
                  </a:lnTo>
                  <a:lnTo>
                    <a:pt x="35" y="6"/>
                  </a:lnTo>
                  <a:lnTo>
                    <a:pt x="38" y="9"/>
                  </a:lnTo>
                  <a:lnTo>
                    <a:pt x="41" y="16"/>
                  </a:lnTo>
                  <a:lnTo>
                    <a:pt x="41" y="19"/>
                  </a:lnTo>
                  <a:lnTo>
                    <a:pt x="41" y="22"/>
                  </a:lnTo>
                  <a:lnTo>
                    <a:pt x="41" y="29"/>
                  </a:lnTo>
                  <a:lnTo>
                    <a:pt x="41" y="32"/>
                  </a:lnTo>
                  <a:lnTo>
                    <a:pt x="38" y="35"/>
                  </a:lnTo>
                  <a:lnTo>
                    <a:pt x="35" y="38"/>
                  </a:lnTo>
                  <a:lnTo>
                    <a:pt x="32" y="41"/>
                  </a:lnTo>
                  <a:lnTo>
                    <a:pt x="29" y="45"/>
                  </a:lnTo>
                  <a:lnTo>
                    <a:pt x="25" y="45"/>
                  </a:lnTo>
                  <a:lnTo>
                    <a:pt x="19" y="45"/>
                  </a:lnTo>
                  <a:lnTo>
                    <a:pt x="16" y="45"/>
                  </a:lnTo>
                  <a:lnTo>
                    <a:pt x="12" y="45"/>
                  </a:lnTo>
                  <a:lnTo>
                    <a:pt x="9" y="41"/>
                  </a:lnTo>
                  <a:lnTo>
                    <a:pt x="6" y="38"/>
                  </a:lnTo>
                  <a:lnTo>
                    <a:pt x="3" y="35"/>
                  </a:lnTo>
                  <a:lnTo>
                    <a:pt x="0" y="32"/>
                  </a:lnTo>
                  <a:lnTo>
                    <a:pt x="0" y="29"/>
                  </a:lnTo>
                  <a:lnTo>
                    <a:pt x="0" y="22"/>
                  </a:lnTo>
                  <a:lnTo>
                    <a:pt x="0" y="19"/>
                  </a:lnTo>
                  <a:lnTo>
                    <a:pt x="0" y="16"/>
                  </a:lnTo>
                  <a:lnTo>
                    <a:pt x="3" y="9"/>
                  </a:lnTo>
                  <a:lnTo>
                    <a:pt x="6" y="6"/>
                  </a:lnTo>
                  <a:lnTo>
                    <a:pt x="9" y="6"/>
                  </a:lnTo>
                  <a:lnTo>
                    <a:pt x="12" y="3"/>
                  </a:lnTo>
                  <a:lnTo>
                    <a:pt x="16" y="3"/>
                  </a:lnTo>
                  <a:lnTo>
                    <a:pt x="19" y="0"/>
                  </a:lnTo>
                </a:path>
              </a:pathLst>
            </a:custGeom>
            <a:noFill/>
            <a:ln w="0">
              <a:solidFill>
                <a:srgbClr val="000000"/>
              </a:solidFill>
              <a:round/>
              <a:headEnd/>
              <a:tailEnd/>
            </a:ln>
          </p:spPr>
          <p:txBody>
            <a:bodyPr/>
            <a:lstStyle/>
            <a:p>
              <a:endParaRPr lang="en-US"/>
            </a:p>
          </p:txBody>
        </p:sp>
        <p:sp>
          <p:nvSpPr>
            <p:cNvPr id="32350" name="Freeform 782"/>
            <p:cNvSpPr>
              <a:spLocks/>
            </p:cNvSpPr>
            <p:nvPr/>
          </p:nvSpPr>
          <p:spPr bwMode="auto">
            <a:xfrm>
              <a:off x="4046" y="2829"/>
              <a:ext cx="58" cy="63"/>
            </a:xfrm>
            <a:custGeom>
              <a:avLst/>
              <a:gdLst>
                <a:gd name="T0" fmla="*/ 22 w 42"/>
                <a:gd name="T1" fmla="*/ 0 h 45"/>
                <a:gd name="T2" fmla="*/ 25 w 42"/>
                <a:gd name="T3" fmla="*/ 0 h 45"/>
                <a:gd name="T4" fmla="*/ 29 w 42"/>
                <a:gd name="T5" fmla="*/ 0 h 45"/>
                <a:gd name="T6" fmla="*/ 32 w 42"/>
                <a:gd name="T7" fmla="*/ 3 h 45"/>
                <a:gd name="T8" fmla="*/ 35 w 42"/>
                <a:gd name="T9" fmla="*/ 6 h 45"/>
                <a:gd name="T10" fmla="*/ 38 w 42"/>
                <a:gd name="T11" fmla="*/ 9 h 45"/>
                <a:gd name="T12" fmla="*/ 42 w 42"/>
                <a:gd name="T13" fmla="*/ 12 h 45"/>
                <a:gd name="T14" fmla="*/ 42 w 42"/>
                <a:gd name="T15" fmla="*/ 16 h 45"/>
                <a:gd name="T16" fmla="*/ 42 w 42"/>
                <a:gd name="T17" fmla="*/ 22 h 45"/>
                <a:gd name="T18" fmla="*/ 42 w 42"/>
                <a:gd name="T19" fmla="*/ 25 h 45"/>
                <a:gd name="T20" fmla="*/ 42 w 42"/>
                <a:gd name="T21" fmla="*/ 28 h 45"/>
                <a:gd name="T22" fmla="*/ 38 w 42"/>
                <a:gd name="T23" fmla="*/ 32 h 45"/>
                <a:gd name="T24" fmla="*/ 35 w 42"/>
                <a:gd name="T25" fmla="*/ 38 h 45"/>
                <a:gd name="T26" fmla="*/ 32 w 42"/>
                <a:gd name="T27" fmla="*/ 38 h 45"/>
                <a:gd name="T28" fmla="*/ 29 w 42"/>
                <a:gd name="T29" fmla="*/ 41 h 45"/>
                <a:gd name="T30" fmla="*/ 25 w 42"/>
                <a:gd name="T31" fmla="*/ 41 h 45"/>
                <a:gd name="T32" fmla="*/ 22 w 42"/>
                <a:gd name="T33" fmla="*/ 45 h 45"/>
                <a:gd name="T34" fmla="*/ 16 w 42"/>
                <a:gd name="T35" fmla="*/ 41 h 45"/>
                <a:gd name="T36" fmla="*/ 13 w 42"/>
                <a:gd name="T37" fmla="*/ 41 h 45"/>
                <a:gd name="T38" fmla="*/ 9 w 42"/>
                <a:gd name="T39" fmla="*/ 38 h 45"/>
                <a:gd name="T40" fmla="*/ 6 w 42"/>
                <a:gd name="T41" fmla="*/ 38 h 45"/>
                <a:gd name="T42" fmla="*/ 3 w 42"/>
                <a:gd name="T43" fmla="*/ 32 h 45"/>
                <a:gd name="T44" fmla="*/ 0 w 42"/>
                <a:gd name="T45" fmla="*/ 28 h 45"/>
                <a:gd name="T46" fmla="*/ 0 w 42"/>
                <a:gd name="T47" fmla="*/ 25 h 45"/>
                <a:gd name="T48" fmla="*/ 0 w 42"/>
                <a:gd name="T49" fmla="*/ 22 h 45"/>
                <a:gd name="T50" fmla="*/ 0 w 42"/>
                <a:gd name="T51" fmla="*/ 16 h 45"/>
                <a:gd name="T52" fmla="*/ 0 w 42"/>
                <a:gd name="T53" fmla="*/ 12 h 45"/>
                <a:gd name="T54" fmla="*/ 3 w 42"/>
                <a:gd name="T55" fmla="*/ 9 h 45"/>
                <a:gd name="T56" fmla="*/ 6 w 42"/>
                <a:gd name="T57" fmla="*/ 6 h 45"/>
                <a:gd name="T58" fmla="*/ 9 w 42"/>
                <a:gd name="T59" fmla="*/ 3 h 45"/>
                <a:gd name="T60" fmla="*/ 13 w 42"/>
                <a:gd name="T61" fmla="*/ 0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5" y="0"/>
                  </a:lnTo>
                  <a:lnTo>
                    <a:pt x="29" y="0"/>
                  </a:lnTo>
                  <a:lnTo>
                    <a:pt x="32" y="3"/>
                  </a:lnTo>
                  <a:lnTo>
                    <a:pt x="35" y="6"/>
                  </a:lnTo>
                  <a:lnTo>
                    <a:pt x="38" y="9"/>
                  </a:lnTo>
                  <a:lnTo>
                    <a:pt x="42" y="12"/>
                  </a:lnTo>
                  <a:lnTo>
                    <a:pt x="42" y="16"/>
                  </a:lnTo>
                  <a:lnTo>
                    <a:pt x="42" y="22"/>
                  </a:lnTo>
                  <a:lnTo>
                    <a:pt x="42" y="25"/>
                  </a:lnTo>
                  <a:lnTo>
                    <a:pt x="42" y="28"/>
                  </a:lnTo>
                  <a:lnTo>
                    <a:pt x="38" y="32"/>
                  </a:lnTo>
                  <a:lnTo>
                    <a:pt x="35" y="38"/>
                  </a:lnTo>
                  <a:lnTo>
                    <a:pt x="32" y="38"/>
                  </a:lnTo>
                  <a:lnTo>
                    <a:pt x="29" y="41"/>
                  </a:lnTo>
                  <a:lnTo>
                    <a:pt x="25" y="41"/>
                  </a:lnTo>
                  <a:lnTo>
                    <a:pt x="22" y="45"/>
                  </a:lnTo>
                  <a:lnTo>
                    <a:pt x="16" y="41"/>
                  </a:lnTo>
                  <a:lnTo>
                    <a:pt x="13" y="41"/>
                  </a:lnTo>
                  <a:lnTo>
                    <a:pt x="9" y="38"/>
                  </a:lnTo>
                  <a:lnTo>
                    <a:pt x="6" y="38"/>
                  </a:lnTo>
                  <a:lnTo>
                    <a:pt x="3" y="32"/>
                  </a:lnTo>
                  <a:lnTo>
                    <a:pt x="0" y="28"/>
                  </a:lnTo>
                  <a:lnTo>
                    <a:pt x="0" y="25"/>
                  </a:lnTo>
                  <a:lnTo>
                    <a:pt x="0" y="22"/>
                  </a:lnTo>
                  <a:lnTo>
                    <a:pt x="0" y="16"/>
                  </a:lnTo>
                  <a:lnTo>
                    <a:pt x="0" y="12"/>
                  </a:lnTo>
                  <a:lnTo>
                    <a:pt x="3" y="9"/>
                  </a:lnTo>
                  <a:lnTo>
                    <a:pt x="6" y="6"/>
                  </a:lnTo>
                  <a:lnTo>
                    <a:pt x="9"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351" name="Freeform 783"/>
            <p:cNvSpPr>
              <a:spLocks/>
            </p:cNvSpPr>
            <p:nvPr/>
          </p:nvSpPr>
          <p:spPr bwMode="auto">
            <a:xfrm>
              <a:off x="4046" y="2829"/>
              <a:ext cx="58" cy="63"/>
            </a:xfrm>
            <a:custGeom>
              <a:avLst/>
              <a:gdLst>
                <a:gd name="T0" fmla="*/ 22 w 42"/>
                <a:gd name="T1" fmla="*/ 0 h 45"/>
                <a:gd name="T2" fmla="*/ 25 w 42"/>
                <a:gd name="T3" fmla="*/ 0 h 45"/>
                <a:gd name="T4" fmla="*/ 29 w 42"/>
                <a:gd name="T5" fmla="*/ 0 h 45"/>
                <a:gd name="T6" fmla="*/ 32 w 42"/>
                <a:gd name="T7" fmla="*/ 3 h 45"/>
                <a:gd name="T8" fmla="*/ 35 w 42"/>
                <a:gd name="T9" fmla="*/ 6 h 45"/>
                <a:gd name="T10" fmla="*/ 38 w 42"/>
                <a:gd name="T11" fmla="*/ 9 h 45"/>
                <a:gd name="T12" fmla="*/ 42 w 42"/>
                <a:gd name="T13" fmla="*/ 12 h 45"/>
                <a:gd name="T14" fmla="*/ 42 w 42"/>
                <a:gd name="T15" fmla="*/ 16 h 45"/>
                <a:gd name="T16" fmla="*/ 42 w 42"/>
                <a:gd name="T17" fmla="*/ 22 h 45"/>
                <a:gd name="T18" fmla="*/ 42 w 42"/>
                <a:gd name="T19" fmla="*/ 25 h 45"/>
                <a:gd name="T20" fmla="*/ 42 w 42"/>
                <a:gd name="T21" fmla="*/ 28 h 45"/>
                <a:gd name="T22" fmla="*/ 38 w 42"/>
                <a:gd name="T23" fmla="*/ 32 h 45"/>
                <a:gd name="T24" fmla="*/ 35 w 42"/>
                <a:gd name="T25" fmla="*/ 38 h 45"/>
                <a:gd name="T26" fmla="*/ 32 w 42"/>
                <a:gd name="T27" fmla="*/ 38 h 45"/>
                <a:gd name="T28" fmla="*/ 29 w 42"/>
                <a:gd name="T29" fmla="*/ 41 h 45"/>
                <a:gd name="T30" fmla="*/ 25 w 42"/>
                <a:gd name="T31" fmla="*/ 41 h 45"/>
                <a:gd name="T32" fmla="*/ 22 w 42"/>
                <a:gd name="T33" fmla="*/ 45 h 45"/>
                <a:gd name="T34" fmla="*/ 16 w 42"/>
                <a:gd name="T35" fmla="*/ 41 h 45"/>
                <a:gd name="T36" fmla="*/ 13 w 42"/>
                <a:gd name="T37" fmla="*/ 41 h 45"/>
                <a:gd name="T38" fmla="*/ 9 w 42"/>
                <a:gd name="T39" fmla="*/ 38 h 45"/>
                <a:gd name="T40" fmla="*/ 6 w 42"/>
                <a:gd name="T41" fmla="*/ 38 h 45"/>
                <a:gd name="T42" fmla="*/ 3 w 42"/>
                <a:gd name="T43" fmla="*/ 32 h 45"/>
                <a:gd name="T44" fmla="*/ 0 w 42"/>
                <a:gd name="T45" fmla="*/ 28 h 45"/>
                <a:gd name="T46" fmla="*/ 0 w 42"/>
                <a:gd name="T47" fmla="*/ 25 h 45"/>
                <a:gd name="T48" fmla="*/ 0 w 42"/>
                <a:gd name="T49" fmla="*/ 22 h 45"/>
                <a:gd name="T50" fmla="*/ 0 w 42"/>
                <a:gd name="T51" fmla="*/ 16 h 45"/>
                <a:gd name="T52" fmla="*/ 0 w 42"/>
                <a:gd name="T53" fmla="*/ 12 h 45"/>
                <a:gd name="T54" fmla="*/ 3 w 42"/>
                <a:gd name="T55" fmla="*/ 9 h 45"/>
                <a:gd name="T56" fmla="*/ 6 w 42"/>
                <a:gd name="T57" fmla="*/ 6 h 45"/>
                <a:gd name="T58" fmla="*/ 9 w 42"/>
                <a:gd name="T59" fmla="*/ 3 h 45"/>
                <a:gd name="T60" fmla="*/ 13 w 42"/>
                <a:gd name="T61" fmla="*/ 0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5" y="0"/>
                  </a:lnTo>
                  <a:lnTo>
                    <a:pt x="29" y="0"/>
                  </a:lnTo>
                  <a:lnTo>
                    <a:pt x="32" y="3"/>
                  </a:lnTo>
                  <a:lnTo>
                    <a:pt x="35" y="6"/>
                  </a:lnTo>
                  <a:lnTo>
                    <a:pt x="38" y="9"/>
                  </a:lnTo>
                  <a:lnTo>
                    <a:pt x="42" y="12"/>
                  </a:lnTo>
                  <a:lnTo>
                    <a:pt x="42" y="16"/>
                  </a:lnTo>
                  <a:lnTo>
                    <a:pt x="42" y="22"/>
                  </a:lnTo>
                  <a:lnTo>
                    <a:pt x="42" y="25"/>
                  </a:lnTo>
                  <a:lnTo>
                    <a:pt x="42" y="28"/>
                  </a:lnTo>
                  <a:lnTo>
                    <a:pt x="38" y="32"/>
                  </a:lnTo>
                  <a:lnTo>
                    <a:pt x="35" y="38"/>
                  </a:lnTo>
                  <a:lnTo>
                    <a:pt x="32" y="38"/>
                  </a:lnTo>
                  <a:lnTo>
                    <a:pt x="29" y="41"/>
                  </a:lnTo>
                  <a:lnTo>
                    <a:pt x="25" y="41"/>
                  </a:lnTo>
                  <a:lnTo>
                    <a:pt x="22" y="45"/>
                  </a:lnTo>
                  <a:lnTo>
                    <a:pt x="16" y="41"/>
                  </a:lnTo>
                  <a:lnTo>
                    <a:pt x="13" y="41"/>
                  </a:lnTo>
                  <a:lnTo>
                    <a:pt x="9" y="38"/>
                  </a:lnTo>
                  <a:lnTo>
                    <a:pt x="6" y="38"/>
                  </a:lnTo>
                  <a:lnTo>
                    <a:pt x="3" y="32"/>
                  </a:lnTo>
                  <a:lnTo>
                    <a:pt x="0" y="28"/>
                  </a:lnTo>
                  <a:lnTo>
                    <a:pt x="0" y="25"/>
                  </a:lnTo>
                  <a:lnTo>
                    <a:pt x="0" y="22"/>
                  </a:lnTo>
                  <a:lnTo>
                    <a:pt x="0" y="16"/>
                  </a:lnTo>
                  <a:lnTo>
                    <a:pt x="0" y="12"/>
                  </a:lnTo>
                  <a:lnTo>
                    <a:pt x="3" y="9"/>
                  </a:lnTo>
                  <a:lnTo>
                    <a:pt x="6" y="6"/>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352" name="Freeform 784"/>
            <p:cNvSpPr>
              <a:spLocks/>
            </p:cNvSpPr>
            <p:nvPr/>
          </p:nvSpPr>
          <p:spPr bwMode="auto">
            <a:xfrm>
              <a:off x="4058" y="2842"/>
              <a:ext cx="58" cy="63"/>
            </a:xfrm>
            <a:custGeom>
              <a:avLst/>
              <a:gdLst>
                <a:gd name="T0" fmla="*/ 20 w 42"/>
                <a:gd name="T1" fmla="*/ 0 h 45"/>
                <a:gd name="T2" fmla="*/ 26 w 42"/>
                <a:gd name="T3" fmla="*/ 0 h 45"/>
                <a:gd name="T4" fmla="*/ 29 w 42"/>
                <a:gd name="T5" fmla="*/ 3 h 45"/>
                <a:gd name="T6" fmla="*/ 33 w 42"/>
                <a:gd name="T7" fmla="*/ 7 h 45"/>
                <a:gd name="T8" fmla="*/ 36 w 42"/>
                <a:gd name="T9" fmla="*/ 7 h 45"/>
                <a:gd name="T10" fmla="*/ 39 w 42"/>
                <a:gd name="T11" fmla="*/ 10 h 45"/>
                <a:gd name="T12" fmla="*/ 42 w 42"/>
                <a:gd name="T13" fmla="*/ 16 h 45"/>
                <a:gd name="T14" fmla="*/ 42 w 42"/>
                <a:gd name="T15" fmla="*/ 19 h 45"/>
                <a:gd name="T16" fmla="*/ 42 w 42"/>
                <a:gd name="T17" fmla="*/ 23 h 45"/>
                <a:gd name="T18" fmla="*/ 42 w 42"/>
                <a:gd name="T19" fmla="*/ 29 h 45"/>
                <a:gd name="T20" fmla="*/ 42 w 42"/>
                <a:gd name="T21" fmla="*/ 32 h 45"/>
                <a:gd name="T22" fmla="*/ 39 w 42"/>
                <a:gd name="T23" fmla="*/ 36 h 45"/>
                <a:gd name="T24" fmla="*/ 36 w 42"/>
                <a:gd name="T25" fmla="*/ 39 h 45"/>
                <a:gd name="T26" fmla="*/ 33 w 42"/>
                <a:gd name="T27" fmla="*/ 42 h 45"/>
                <a:gd name="T28" fmla="*/ 29 w 42"/>
                <a:gd name="T29" fmla="*/ 42 h 45"/>
                <a:gd name="T30" fmla="*/ 26 w 42"/>
                <a:gd name="T31" fmla="*/ 45 h 45"/>
                <a:gd name="T32" fmla="*/ 20 w 42"/>
                <a:gd name="T33" fmla="*/ 45 h 45"/>
                <a:gd name="T34" fmla="*/ 16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9 h 45"/>
                <a:gd name="T48" fmla="*/ 0 w 42"/>
                <a:gd name="T49" fmla="*/ 23 h 45"/>
                <a:gd name="T50" fmla="*/ 0 w 42"/>
                <a:gd name="T51" fmla="*/ 19 h 45"/>
                <a:gd name="T52" fmla="*/ 0 w 42"/>
                <a:gd name="T53" fmla="*/ 16 h 45"/>
                <a:gd name="T54" fmla="*/ 4 w 42"/>
                <a:gd name="T55" fmla="*/ 10 h 45"/>
                <a:gd name="T56" fmla="*/ 7 w 42"/>
                <a:gd name="T57" fmla="*/ 7 h 45"/>
                <a:gd name="T58" fmla="*/ 10 w 42"/>
                <a:gd name="T59" fmla="*/ 7 h 45"/>
                <a:gd name="T60" fmla="*/ 13 w 42"/>
                <a:gd name="T61" fmla="*/ 3 h 45"/>
                <a:gd name="T62" fmla="*/ 16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3" y="7"/>
                  </a:lnTo>
                  <a:lnTo>
                    <a:pt x="36" y="7"/>
                  </a:lnTo>
                  <a:lnTo>
                    <a:pt x="39" y="10"/>
                  </a:lnTo>
                  <a:lnTo>
                    <a:pt x="42" y="16"/>
                  </a:lnTo>
                  <a:lnTo>
                    <a:pt x="42" y="19"/>
                  </a:lnTo>
                  <a:lnTo>
                    <a:pt x="42" y="23"/>
                  </a:lnTo>
                  <a:lnTo>
                    <a:pt x="42" y="29"/>
                  </a:lnTo>
                  <a:lnTo>
                    <a:pt x="42" y="32"/>
                  </a:lnTo>
                  <a:lnTo>
                    <a:pt x="39" y="36"/>
                  </a:lnTo>
                  <a:lnTo>
                    <a:pt x="36" y="39"/>
                  </a:lnTo>
                  <a:lnTo>
                    <a:pt x="33" y="42"/>
                  </a:lnTo>
                  <a:lnTo>
                    <a:pt x="29" y="42"/>
                  </a:lnTo>
                  <a:lnTo>
                    <a:pt x="26" y="45"/>
                  </a:lnTo>
                  <a:lnTo>
                    <a:pt x="20" y="45"/>
                  </a:lnTo>
                  <a:lnTo>
                    <a:pt x="16" y="45"/>
                  </a:lnTo>
                  <a:lnTo>
                    <a:pt x="13" y="42"/>
                  </a:lnTo>
                  <a:lnTo>
                    <a:pt x="10" y="42"/>
                  </a:lnTo>
                  <a:lnTo>
                    <a:pt x="7" y="39"/>
                  </a:lnTo>
                  <a:lnTo>
                    <a:pt x="4" y="36"/>
                  </a:lnTo>
                  <a:lnTo>
                    <a:pt x="0" y="32"/>
                  </a:lnTo>
                  <a:lnTo>
                    <a:pt x="0" y="29"/>
                  </a:lnTo>
                  <a:lnTo>
                    <a:pt x="0" y="23"/>
                  </a:lnTo>
                  <a:lnTo>
                    <a:pt x="0" y="19"/>
                  </a:lnTo>
                  <a:lnTo>
                    <a:pt x="0" y="16"/>
                  </a:lnTo>
                  <a:lnTo>
                    <a:pt x="4" y="10"/>
                  </a:lnTo>
                  <a:lnTo>
                    <a:pt x="7" y="7"/>
                  </a:lnTo>
                  <a:lnTo>
                    <a:pt x="10" y="7"/>
                  </a:lnTo>
                  <a:lnTo>
                    <a:pt x="13" y="3"/>
                  </a:lnTo>
                  <a:lnTo>
                    <a:pt x="16" y="0"/>
                  </a:lnTo>
                  <a:lnTo>
                    <a:pt x="20" y="0"/>
                  </a:lnTo>
                  <a:close/>
                </a:path>
              </a:pathLst>
            </a:custGeom>
            <a:solidFill>
              <a:srgbClr val="FF0000"/>
            </a:solidFill>
            <a:ln w="9525">
              <a:noFill/>
              <a:round/>
              <a:headEnd/>
              <a:tailEnd/>
            </a:ln>
          </p:spPr>
          <p:txBody>
            <a:bodyPr/>
            <a:lstStyle/>
            <a:p>
              <a:endParaRPr lang="en-US"/>
            </a:p>
          </p:txBody>
        </p:sp>
        <p:sp>
          <p:nvSpPr>
            <p:cNvPr id="32353" name="Freeform 785"/>
            <p:cNvSpPr>
              <a:spLocks/>
            </p:cNvSpPr>
            <p:nvPr/>
          </p:nvSpPr>
          <p:spPr bwMode="auto">
            <a:xfrm>
              <a:off x="4058" y="2842"/>
              <a:ext cx="58" cy="63"/>
            </a:xfrm>
            <a:custGeom>
              <a:avLst/>
              <a:gdLst>
                <a:gd name="T0" fmla="*/ 20 w 42"/>
                <a:gd name="T1" fmla="*/ 0 h 45"/>
                <a:gd name="T2" fmla="*/ 26 w 42"/>
                <a:gd name="T3" fmla="*/ 0 h 45"/>
                <a:gd name="T4" fmla="*/ 29 w 42"/>
                <a:gd name="T5" fmla="*/ 3 h 45"/>
                <a:gd name="T6" fmla="*/ 33 w 42"/>
                <a:gd name="T7" fmla="*/ 7 h 45"/>
                <a:gd name="T8" fmla="*/ 36 w 42"/>
                <a:gd name="T9" fmla="*/ 7 h 45"/>
                <a:gd name="T10" fmla="*/ 39 w 42"/>
                <a:gd name="T11" fmla="*/ 10 h 45"/>
                <a:gd name="T12" fmla="*/ 42 w 42"/>
                <a:gd name="T13" fmla="*/ 16 h 45"/>
                <a:gd name="T14" fmla="*/ 42 w 42"/>
                <a:gd name="T15" fmla="*/ 19 h 45"/>
                <a:gd name="T16" fmla="*/ 42 w 42"/>
                <a:gd name="T17" fmla="*/ 23 h 45"/>
                <a:gd name="T18" fmla="*/ 42 w 42"/>
                <a:gd name="T19" fmla="*/ 29 h 45"/>
                <a:gd name="T20" fmla="*/ 42 w 42"/>
                <a:gd name="T21" fmla="*/ 32 h 45"/>
                <a:gd name="T22" fmla="*/ 39 w 42"/>
                <a:gd name="T23" fmla="*/ 36 h 45"/>
                <a:gd name="T24" fmla="*/ 36 w 42"/>
                <a:gd name="T25" fmla="*/ 39 h 45"/>
                <a:gd name="T26" fmla="*/ 33 w 42"/>
                <a:gd name="T27" fmla="*/ 42 h 45"/>
                <a:gd name="T28" fmla="*/ 29 w 42"/>
                <a:gd name="T29" fmla="*/ 42 h 45"/>
                <a:gd name="T30" fmla="*/ 26 w 42"/>
                <a:gd name="T31" fmla="*/ 45 h 45"/>
                <a:gd name="T32" fmla="*/ 20 w 42"/>
                <a:gd name="T33" fmla="*/ 45 h 45"/>
                <a:gd name="T34" fmla="*/ 16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9 h 45"/>
                <a:gd name="T48" fmla="*/ 0 w 42"/>
                <a:gd name="T49" fmla="*/ 23 h 45"/>
                <a:gd name="T50" fmla="*/ 0 w 42"/>
                <a:gd name="T51" fmla="*/ 19 h 45"/>
                <a:gd name="T52" fmla="*/ 0 w 42"/>
                <a:gd name="T53" fmla="*/ 16 h 45"/>
                <a:gd name="T54" fmla="*/ 4 w 42"/>
                <a:gd name="T55" fmla="*/ 10 h 45"/>
                <a:gd name="T56" fmla="*/ 7 w 42"/>
                <a:gd name="T57" fmla="*/ 7 h 45"/>
                <a:gd name="T58" fmla="*/ 10 w 42"/>
                <a:gd name="T59" fmla="*/ 7 h 45"/>
                <a:gd name="T60" fmla="*/ 13 w 42"/>
                <a:gd name="T61" fmla="*/ 3 h 45"/>
                <a:gd name="T62" fmla="*/ 16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3" y="7"/>
                  </a:lnTo>
                  <a:lnTo>
                    <a:pt x="36" y="7"/>
                  </a:lnTo>
                  <a:lnTo>
                    <a:pt x="39" y="10"/>
                  </a:lnTo>
                  <a:lnTo>
                    <a:pt x="42" y="16"/>
                  </a:lnTo>
                  <a:lnTo>
                    <a:pt x="42" y="19"/>
                  </a:lnTo>
                  <a:lnTo>
                    <a:pt x="42" y="23"/>
                  </a:lnTo>
                  <a:lnTo>
                    <a:pt x="42" y="29"/>
                  </a:lnTo>
                  <a:lnTo>
                    <a:pt x="42" y="32"/>
                  </a:lnTo>
                  <a:lnTo>
                    <a:pt x="39" y="36"/>
                  </a:lnTo>
                  <a:lnTo>
                    <a:pt x="36" y="39"/>
                  </a:lnTo>
                  <a:lnTo>
                    <a:pt x="33" y="42"/>
                  </a:lnTo>
                  <a:lnTo>
                    <a:pt x="29" y="42"/>
                  </a:lnTo>
                  <a:lnTo>
                    <a:pt x="26" y="45"/>
                  </a:lnTo>
                  <a:lnTo>
                    <a:pt x="20" y="45"/>
                  </a:lnTo>
                  <a:lnTo>
                    <a:pt x="16" y="45"/>
                  </a:lnTo>
                  <a:lnTo>
                    <a:pt x="13" y="42"/>
                  </a:lnTo>
                  <a:lnTo>
                    <a:pt x="10" y="42"/>
                  </a:lnTo>
                  <a:lnTo>
                    <a:pt x="7" y="39"/>
                  </a:lnTo>
                  <a:lnTo>
                    <a:pt x="4" y="36"/>
                  </a:lnTo>
                  <a:lnTo>
                    <a:pt x="0" y="32"/>
                  </a:lnTo>
                  <a:lnTo>
                    <a:pt x="0" y="29"/>
                  </a:lnTo>
                  <a:lnTo>
                    <a:pt x="0" y="23"/>
                  </a:lnTo>
                  <a:lnTo>
                    <a:pt x="0" y="19"/>
                  </a:lnTo>
                  <a:lnTo>
                    <a:pt x="0" y="16"/>
                  </a:lnTo>
                  <a:lnTo>
                    <a:pt x="4" y="10"/>
                  </a:lnTo>
                  <a:lnTo>
                    <a:pt x="7" y="7"/>
                  </a:lnTo>
                  <a:lnTo>
                    <a:pt x="10" y="7"/>
                  </a:lnTo>
                  <a:lnTo>
                    <a:pt x="13" y="3"/>
                  </a:lnTo>
                  <a:lnTo>
                    <a:pt x="16" y="0"/>
                  </a:lnTo>
                  <a:lnTo>
                    <a:pt x="20" y="0"/>
                  </a:lnTo>
                </a:path>
              </a:pathLst>
            </a:custGeom>
            <a:noFill/>
            <a:ln w="0">
              <a:solidFill>
                <a:srgbClr val="000000"/>
              </a:solidFill>
              <a:round/>
              <a:headEnd/>
              <a:tailEnd/>
            </a:ln>
          </p:spPr>
          <p:txBody>
            <a:bodyPr/>
            <a:lstStyle/>
            <a:p>
              <a:endParaRPr lang="en-US"/>
            </a:p>
          </p:txBody>
        </p:sp>
        <p:sp>
          <p:nvSpPr>
            <p:cNvPr id="32354" name="Freeform 786"/>
            <p:cNvSpPr>
              <a:spLocks/>
            </p:cNvSpPr>
            <p:nvPr/>
          </p:nvSpPr>
          <p:spPr bwMode="auto">
            <a:xfrm>
              <a:off x="4152" y="2868"/>
              <a:ext cx="57" cy="59"/>
            </a:xfrm>
            <a:custGeom>
              <a:avLst/>
              <a:gdLst>
                <a:gd name="T0" fmla="*/ 19 w 42"/>
                <a:gd name="T1" fmla="*/ 0 h 42"/>
                <a:gd name="T2" fmla="*/ 26 w 42"/>
                <a:gd name="T3" fmla="*/ 0 h 42"/>
                <a:gd name="T4" fmla="*/ 29 w 42"/>
                <a:gd name="T5" fmla="*/ 0 h 42"/>
                <a:gd name="T6" fmla="*/ 32 w 42"/>
                <a:gd name="T7" fmla="*/ 4 h 42"/>
                <a:gd name="T8" fmla="*/ 35 w 42"/>
                <a:gd name="T9" fmla="*/ 7 h 42"/>
                <a:gd name="T10" fmla="*/ 39 w 42"/>
                <a:gd name="T11" fmla="*/ 10 h 42"/>
                <a:gd name="T12" fmla="*/ 42 w 42"/>
                <a:gd name="T13" fmla="*/ 13 h 42"/>
                <a:gd name="T14" fmla="*/ 42 w 42"/>
                <a:gd name="T15" fmla="*/ 17 h 42"/>
                <a:gd name="T16" fmla="*/ 42 w 42"/>
                <a:gd name="T17" fmla="*/ 23 h 42"/>
                <a:gd name="T18" fmla="*/ 42 w 42"/>
                <a:gd name="T19" fmla="*/ 26 h 42"/>
                <a:gd name="T20" fmla="*/ 42 w 42"/>
                <a:gd name="T21" fmla="*/ 29 h 42"/>
                <a:gd name="T22" fmla="*/ 39 w 42"/>
                <a:gd name="T23" fmla="*/ 33 h 42"/>
                <a:gd name="T24" fmla="*/ 35 w 42"/>
                <a:gd name="T25" fmla="*/ 36 h 42"/>
                <a:gd name="T26" fmla="*/ 32 w 42"/>
                <a:gd name="T27" fmla="*/ 39 h 42"/>
                <a:gd name="T28" fmla="*/ 29 w 42"/>
                <a:gd name="T29" fmla="*/ 42 h 42"/>
                <a:gd name="T30" fmla="*/ 26 w 42"/>
                <a:gd name="T31" fmla="*/ 42 h 42"/>
                <a:gd name="T32" fmla="*/ 19 w 42"/>
                <a:gd name="T33" fmla="*/ 42 h 42"/>
                <a:gd name="T34" fmla="*/ 16 w 42"/>
                <a:gd name="T35" fmla="*/ 42 h 42"/>
                <a:gd name="T36" fmla="*/ 13 w 42"/>
                <a:gd name="T37" fmla="*/ 42 h 42"/>
                <a:gd name="T38" fmla="*/ 10 w 42"/>
                <a:gd name="T39" fmla="*/ 39 h 42"/>
                <a:gd name="T40" fmla="*/ 6 w 42"/>
                <a:gd name="T41" fmla="*/ 36 h 42"/>
                <a:gd name="T42" fmla="*/ 3 w 42"/>
                <a:gd name="T43" fmla="*/ 33 h 42"/>
                <a:gd name="T44" fmla="*/ 0 w 42"/>
                <a:gd name="T45" fmla="*/ 29 h 42"/>
                <a:gd name="T46" fmla="*/ 0 w 42"/>
                <a:gd name="T47" fmla="*/ 26 h 42"/>
                <a:gd name="T48" fmla="*/ 0 w 42"/>
                <a:gd name="T49" fmla="*/ 23 h 42"/>
                <a:gd name="T50" fmla="*/ 0 w 42"/>
                <a:gd name="T51" fmla="*/ 17 h 42"/>
                <a:gd name="T52" fmla="*/ 0 w 42"/>
                <a:gd name="T53" fmla="*/ 13 h 42"/>
                <a:gd name="T54" fmla="*/ 3 w 42"/>
                <a:gd name="T55" fmla="*/ 10 h 42"/>
                <a:gd name="T56" fmla="*/ 6 w 42"/>
                <a:gd name="T57" fmla="*/ 7 h 42"/>
                <a:gd name="T58" fmla="*/ 10 w 42"/>
                <a:gd name="T59" fmla="*/ 4 h 42"/>
                <a:gd name="T60" fmla="*/ 13 w 42"/>
                <a:gd name="T61" fmla="*/ 0 h 42"/>
                <a:gd name="T62" fmla="*/ 16 w 42"/>
                <a:gd name="T63" fmla="*/ 0 h 42"/>
                <a:gd name="T64" fmla="*/ 19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19" y="0"/>
                  </a:moveTo>
                  <a:lnTo>
                    <a:pt x="26" y="0"/>
                  </a:lnTo>
                  <a:lnTo>
                    <a:pt x="29" y="0"/>
                  </a:lnTo>
                  <a:lnTo>
                    <a:pt x="32" y="4"/>
                  </a:lnTo>
                  <a:lnTo>
                    <a:pt x="35" y="7"/>
                  </a:lnTo>
                  <a:lnTo>
                    <a:pt x="39" y="10"/>
                  </a:lnTo>
                  <a:lnTo>
                    <a:pt x="42" y="13"/>
                  </a:lnTo>
                  <a:lnTo>
                    <a:pt x="42" y="17"/>
                  </a:lnTo>
                  <a:lnTo>
                    <a:pt x="42" y="23"/>
                  </a:lnTo>
                  <a:lnTo>
                    <a:pt x="42" y="26"/>
                  </a:lnTo>
                  <a:lnTo>
                    <a:pt x="42" y="29"/>
                  </a:lnTo>
                  <a:lnTo>
                    <a:pt x="39" y="33"/>
                  </a:lnTo>
                  <a:lnTo>
                    <a:pt x="35" y="36"/>
                  </a:lnTo>
                  <a:lnTo>
                    <a:pt x="32" y="39"/>
                  </a:lnTo>
                  <a:lnTo>
                    <a:pt x="29" y="42"/>
                  </a:lnTo>
                  <a:lnTo>
                    <a:pt x="26" y="42"/>
                  </a:lnTo>
                  <a:lnTo>
                    <a:pt x="19" y="42"/>
                  </a:lnTo>
                  <a:lnTo>
                    <a:pt x="16" y="42"/>
                  </a:lnTo>
                  <a:lnTo>
                    <a:pt x="13" y="42"/>
                  </a:lnTo>
                  <a:lnTo>
                    <a:pt x="10" y="39"/>
                  </a:lnTo>
                  <a:lnTo>
                    <a:pt x="6" y="36"/>
                  </a:lnTo>
                  <a:lnTo>
                    <a:pt x="3" y="33"/>
                  </a:lnTo>
                  <a:lnTo>
                    <a:pt x="0" y="29"/>
                  </a:lnTo>
                  <a:lnTo>
                    <a:pt x="0" y="26"/>
                  </a:lnTo>
                  <a:lnTo>
                    <a:pt x="0" y="23"/>
                  </a:lnTo>
                  <a:lnTo>
                    <a:pt x="0" y="17"/>
                  </a:lnTo>
                  <a:lnTo>
                    <a:pt x="0" y="13"/>
                  </a:lnTo>
                  <a:lnTo>
                    <a:pt x="3" y="10"/>
                  </a:lnTo>
                  <a:lnTo>
                    <a:pt x="6" y="7"/>
                  </a:lnTo>
                  <a:lnTo>
                    <a:pt x="10" y="4"/>
                  </a:lnTo>
                  <a:lnTo>
                    <a:pt x="13" y="0"/>
                  </a:lnTo>
                  <a:lnTo>
                    <a:pt x="16" y="0"/>
                  </a:lnTo>
                  <a:lnTo>
                    <a:pt x="19" y="0"/>
                  </a:lnTo>
                  <a:close/>
                </a:path>
              </a:pathLst>
            </a:custGeom>
            <a:solidFill>
              <a:srgbClr val="FF0000"/>
            </a:solidFill>
            <a:ln w="9525">
              <a:noFill/>
              <a:round/>
              <a:headEnd/>
              <a:tailEnd/>
            </a:ln>
          </p:spPr>
          <p:txBody>
            <a:bodyPr/>
            <a:lstStyle/>
            <a:p>
              <a:endParaRPr lang="en-US"/>
            </a:p>
          </p:txBody>
        </p:sp>
        <p:sp>
          <p:nvSpPr>
            <p:cNvPr id="32355" name="Freeform 787"/>
            <p:cNvSpPr>
              <a:spLocks/>
            </p:cNvSpPr>
            <p:nvPr/>
          </p:nvSpPr>
          <p:spPr bwMode="auto">
            <a:xfrm>
              <a:off x="4152" y="2868"/>
              <a:ext cx="57" cy="59"/>
            </a:xfrm>
            <a:custGeom>
              <a:avLst/>
              <a:gdLst>
                <a:gd name="T0" fmla="*/ 19 w 42"/>
                <a:gd name="T1" fmla="*/ 0 h 42"/>
                <a:gd name="T2" fmla="*/ 26 w 42"/>
                <a:gd name="T3" fmla="*/ 0 h 42"/>
                <a:gd name="T4" fmla="*/ 29 w 42"/>
                <a:gd name="T5" fmla="*/ 0 h 42"/>
                <a:gd name="T6" fmla="*/ 32 w 42"/>
                <a:gd name="T7" fmla="*/ 4 h 42"/>
                <a:gd name="T8" fmla="*/ 35 w 42"/>
                <a:gd name="T9" fmla="*/ 7 h 42"/>
                <a:gd name="T10" fmla="*/ 39 w 42"/>
                <a:gd name="T11" fmla="*/ 10 h 42"/>
                <a:gd name="T12" fmla="*/ 42 w 42"/>
                <a:gd name="T13" fmla="*/ 13 h 42"/>
                <a:gd name="T14" fmla="*/ 42 w 42"/>
                <a:gd name="T15" fmla="*/ 17 h 42"/>
                <a:gd name="T16" fmla="*/ 42 w 42"/>
                <a:gd name="T17" fmla="*/ 23 h 42"/>
                <a:gd name="T18" fmla="*/ 42 w 42"/>
                <a:gd name="T19" fmla="*/ 26 h 42"/>
                <a:gd name="T20" fmla="*/ 42 w 42"/>
                <a:gd name="T21" fmla="*/ 29 h 42"/>
                <a:gd name="T22" fmla="*/ 39 w 42"/>
                <a:gd name="T23" fmla="*/ 33 h 42"/>
                <a:gd name="T24" fmla="*/ 35 w 42"/>
                <a:gd name="T25" fmla="*/ 36 h 42"/>
                <a:gd name="T26" fmla="*/ 32 w 42"/>
                <a:gd name="T27" fmla="*/ 39 h 42"/>
                <a:gd name="T28" fmla="*/ 29 w 42"/>
                <a:gd name="T29" fmla="*/ 42 h 42"/>
                <a:gd name="T30" fmla="*/ 26 w 42"/>
                <a:gd name="T31" fmla="*/ 42 h 42"/>
                <a:gd name="T32" fmla="*/ 19 w 42"/>
                <a:gd name="T33" fmla="*/ 42 h 42"/>
                <a:gd name="T34" fmla="*/ 16 w 42"/>
                <a:gd name="T35" fmla="*/ 42 h 42"/>
                <a:gd name="T36" fmla="*/ 13 w 42"/>
                <a:gd name="T37" fmla="*/ 42 h 42"/>
                <a:gd name="T38" fmla="*/ 10 w 42"/>
                <a:gd name="T39" fmla="*/ 39 h 42"/>
                <a:gd name="T40" fmla="*/ 6 w 42"/>
                <a:gd name="T41" fmla="*/ 36 h 42"/>
                <a:gd name="T42" fmla="*/ 3 w 42"/>
                <a:gd name="T43" fmla="*/ 33 h 42"/>
                <a:gd name="T44" fmla="*/ 0 w 42"/>
                <a:gd name="T45" fmla="*/ 29 h 42"/>
                <a:gd name="T46" fmla="*/ 0 w 42"/>
                <a:gd name="T47" fmla="*/ 26 h 42"/>
                <a:gd name="T48" fmla="*/ 0 w 42"/>
                <a:gd name="T49" fmla="*/ 23 h 42"/>
                <a:gd name="T50" fmla="*/ 0 w 42"/>
                <a:gd name="T51" fmla="*/ 17 h 42"/>
                <a:gd name="T52" fmla="*/ 0 w 42"/>
                <a:gd name="T53" fmla="*/ 13 h 42"/>
                <a:gd name="T54" fmla="*/ 3 w 42"/>
                <a:gd name="T55" fmla="*/ 10 h 42"/>
                <a:gd name="T56" fmla="*/ 6 w 42"/>
                <a:gd name="T57" fmla="*/ 7 h 42"/>
                <a:gd name="T58" fmla="*/ 10 w 42"/>
                <a:gd name="T59" fmla="*/ 4 h 42"/>
                <a:gd name="T60" fmla="*/ 13 w 42"/>
                <a:gd name="T61" fmla="*/ 0 h 42"/>
                <a:gd name="T62" fmla="*/ 16 w 42"/>
                <a:gd name="T63" fmla="*/ 0 h 42"/>
                <a:gd name="T64" fmla="*/ 19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19" y="0"/>
                  </a:moveTo>
                  <a:lnTo>
                    <a:pt x="26" y="0"/>
                  </a:lnTo>
                  <a:lnTo>
                    <a:pt x="29" y="0"/>
                  </a:lnTo>
                  <a:lnTo>
                    <a:pt x="32" y="4"/>
                  </a:lnTo>
                  <a:lnTo>
                    <a:pt x="35" y="7"/>
                  </a:lnTo>
                  <a:lnTo>
                    <a:pt x="39" y="10"/>
                  </a:lnTo>
                  <a:lnTo>
                    <a:pt x="42" y="13"/>
                  </a:lnTo>
                  <a:lnTo>
                    <a:pt x="42" y="17"/>
                  </a:lnTo>
                  <a:lnTo>
                    <a:pt x="42" y="23"/>
                  </a:lnTo>
                  <a:lnTo>
                    <a:pt x="42" y="26"/>
                  </a:lnTo>
                  <a:lnTo>
                    <a:pt x="42" y="29"/>
                  </a:lnTo>
                  <a:lnTo>
                    <a:pt x="39" y="33"/>
                  </a:lnTo>
                  <a:lnTo>
                    <a:pt x="35" y="36"/>
                  </a:lnTo>
                  <a:lnTo>
                    <a:pt x="32" y="39"/>
                  </a:lnTo>
                  <a:lnTo>
                    <a:pt x="29" y="42"/>
                  </a:lnTo>
                  <a:lnTo>
                    <a:pt x="26" y="42"/>
                  </a:lnTo>
                  <a:lnTo>
                    <a:pt x="19" y="42"/>
                  </a:lnTo>
                  <a:lnTo>
                    <a:pt x="16" y="42"/>
                  </a:lnTo>
                  <a:lnTo>
                    <a:pt x="13" y="42"/>
                  </a:lnTo>
                  <a:lnTo>
                    <a:pt x="10" y="39"/>
                  </a:lnTo>
                  <a:lnTo>
                    <a:pt x="6" y="36"/>
                  </a:lnTo>
                  <a:lnTo>
                    <a:pt x="3" y="33"/>
                  </a:lnTo>
                  <a:lnTo>
                    <a:pt x="0" y="29"/>
                  </a:lnTo>
                  <a:lnTo>
                    <a:pt x="0" y="26"/>
                  </a:lnTo>
                  <a:lnTo>
                    <a:pt x="0" y="23"/>
                  </a:lnTo>
                  <a:lnTo>
                    <a:pt x="0" y="17"/>
                  </a:lnTo>
                  <a:lnTo>
                    <a:pt x="0" y="13"/>
                  </a:lnTo>
                  <a:lnTo>
                    <a:pt x="3" y="10"/>
                  </a:lnTo>
                  <a:lnTo>
                    <a:pt x="6" y="7"/>
                  </a:lnTo>
                  <a:lnTo>
                    <a:pt x="10" y="4"/>
                  </a:lnTo>
                  <a:lnTo>
                    <a:pt x="13" y="0"/>
                  </a:lnTo>
                  <a:lnTo>
                    <a:pt x="16" y="0"/>
                  </a:lnTo>
                  <a:lnTo>
                    <a:pt x="19" y="0"/>
                  </a:lnTo>
                </a:path>
              </a:pathLst>
            </a:custGeom>
            <a:noFill/>
            <a:ln w="0">
              <a:solidFill>
                <a:srgbClr val="000000"/>
              </a:solidFill>
              <a:round/>
              <a:headEnd/>
              <a:tailEnd/>
            </a:ln>
          </p:spPr>
          <p:txBody>
            <a:bodyPr/>
            <a:lstStyle/>
            <a:p>
              <a:endParaRPr lang="en-US"/>
            </a:p>
          </p:txBody>
        </p:sp>
        <p:sp>
          <p:nvSpPr>
            <p:cNvPr id="32356" name="Freeform 788"/>
            <p:cNvSpPr>
              <a:spLocks/>
            </p:cNvSpPr>
            <p:nvPr/>
          </p:nvSpPr>
          <p:spPr bwMode="auto">
            <a:xfrm>
              <a:off x="4090" y="2842"/>
              <a:ext cx="62" cy="58"/>
            </a:xfrm>
            <a:custGeom>
              <a:avLst/>
              <a:gdLst>
                <a:gd name="T0" fmla="*/ 22 w 45"/>
                <a:gd name="T1" fmla="*/ 0 h 42"/>
                <a:gd name="T2" fmla="*/ 26 w 45"/>
                <a:gd name="T3" fmla="*/ 0 h 42"/>
                <a:gd name="T4" fmla="*/ 32 w 45"/>
                <a:gd name="T5" fmla="*/ 0 h 42"/>
                <a:gd name="T6" fmla="*/ 35 w 45"/>
                <a:gd name="T7" fmla="*/ 3 h 42"/>
                <a:gd name="T8" fmla="*/ 39 w 45"/>
                <a:gd name="T9" fmla="*/ 7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6 w 45"/>
                <a:gd name="T57" fmla="*/ 7 h 42"/>
                <a:gd name="T58" fmla="*/ 10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7"/>
                  </a:lnTo>
                  <a:lnTo>
                    <a:pt x="42" y="10"/>
                  </a:lnTo>
                  <a:lnTo>
                    <a:pt x="42" y="13"/>
                  </a:lnTo>
                  <a:lnTo>
                    <a:pt x="45" y="16"/>
                  </a:lnTo>
                  <a:lnTo>
                    <a:pt x="45" y="23"/>
                  </a:lnTo>
                  <a:lnTo>
                    <a:pt x="45" y="26"/>
                  </a:lnTo>
                  <a:lnTo>
                    <a:pt x="42" y="29"/>
                  </a:lnTo>
                  <a:lnTo>
                    <a:pt x="42" y="32"/>
                  </a:lnTo>
                  <a:lnTo>
                    <a:pt x="39" y="36"/>
                  </a:lnTo>
                  <a:lnTo>
                    <a:pt x="35" y="39"/>
                  </a:lnTo>
                  <a:lnTo>
                    <a:pt x="32" y="42"/>
                  </a:lnTo>
                  <a:lnTo>
                    <a:pt x="26" y="42"/>
                  </a:lnTo>
                  <a:lnTo>
                    <a:pt x="22" y="42"/>
                  </a:lnTo>
                  <a:lnTo>
                    <a:pt x="16" y="42"/>
                  </a:lnTo>
                  <a:lnTo>
                    <a:pt x="13" y="42"/>
                  </a:lnTo>
                  <a:lnTo>
                    <a:pt x="10" y="39"/>
                  </a:lnTo>
                  <a:lnTo>
                    <a:pt x="6" y="36"/>
                  </a:lnTo>
                  <a:lnTo>
                    <a:pt x="3" y="32"/>
                  </a:lnTo>
                  <a:lnTo>
                    <a:pt x="3" y="29"/>
                  </a:lnTo>
                  <a:lnTo>
                    <a:pt x="0" y="26"/>
                  </a:lnTo>
                  <a:lnTo>
                    <a:pt x="0" y="23"/>
                  </a:lnTo>
                  <a:lnTo>
                    <a:pt x="0" y="16"/>
                  </a:lnTo>
                  <a:lnTo>
                    <a:pt x="3" y="13"/>
                  </a:lnTo>
                  <a:lnTo>
                    <a:pt x="3" y="10"/>
                  </a:lnTo>
                  <a:lnTo>
                    <a:pt x="6" y="7"/>
                  </a:lnTo>
                  <a:lnTo>
                    <a:pt x="10" y="3"/>
                  </a:lnTo>
                  <a:lnTo>
                    <a:pt x="13" y="0"/>
                  </a:lnTo>
                  <a:lnTo>
                    <a:pt x="16" y="0"/>
                  </a:lnTo>
                  <a:lnTo>
                    <a:pt x="22" y="0"/>
                  </a:lnTo>
                  <a:close/>
                </a:path>
              </a:pathLst>
            </a:custGeom>
            <a:solidFill>
              <a:srgbClr val="FFFF00"/>
            </a:solidFill>
            <a:ln w="9525">
              <a:noFill/>
              <a:round/>
              <a:headEnd/>
              <a:tailEnd/>
            </a:ln>
          </p:spPr>
          <p:txBody>
            <a:bodyPr/>
            <a:lstStyle/>
            <a:p>
              <a:endParaRPr lang="en-US"/>
            </a:p>
          </p:txBody>
        </p:sp>
        <p:sp>
          <p:nvSpPr>
            <p:cNvPr id="32357" name="Freeform 789"/>
            <p:cNvSpPr>
              <a:spLocks/>
            </p:cNvSpPr>
            <p:nvPr/>
          </p:nvSpPr>
          <p:spPr bwMode="auto">
            <a:xfrm>
              <a:off x="4090" y="2842"/>
              <a:ext cx="62" cy="58"/>
            </a:xfrm>
            <a:custGeom>
              <a:avLst/>
              <a:gdLst>
                <a:gd name="T0" fmla="*/ 22 w 45"/>
                <a:gd name="T1" fmla="*/ 0 h 42"/>
                <a:gd name="T2" fmla="*/ 26 w 45"/>
                <a:gd name="T3" fmla="*/ 0 h 42"/>
                <a:gd name="T4" fmla="*/ 32 w 45"/>
                <a:gd name="T5" fmla="*/ 0 h 42"/>
                <a:gd name="T6" fmla="*/ 35 w 45"/>
                <a:gd name="T7" fmla="*/ 3 h 42"/>
                <a:gd name="T8" fmla="*/ 39 w 45"/>
                <a:gd name="T9" fmla="*/ 7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6 w 45"/>
                <a:gd name="T57" fmla="*/ 7 h 42"/>
                <a:gd name="T58" fmla="*/ 10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7"/>
                  </a:lnTo>
                  <a:lnTo>
                    <a:pt x="42" y="10"/>
                  </a:lnTo>
                  <a:lnTo>
                    <a:pt x="42" y="13"/>
                  </a:lnTo>
                  <a:lnTo>
                    <a:pt x="45" y="16"/>
                  </a:lnTo>
                  <a:lnTo>
                    <a:pt x="45" y="23"/>
                  </a:lnTo>
                  <a:lnTo>
                    <a:pt x="45" y="26"/>
                  </a:lnTo>
                  <a:lnTo>
                    <a:pt x="42" y="29"/>
                  </a:lnTo>
                  <a:lnTo>
                    <a:pt x="42" y="32"/>
                  </a:lnTo>
                  <a:lnTo>
                    <a:pt x="39" y="36"/>
                  </a:lnTo>
                  <a:lnTo>
                    <a:pt x="35" y="39"/>
                  </a:lnTo>
                  <a:lnTo>
                    <a:pt x="32" y="42"/>
                  </a:lnTo>
                  <a:lnTo>
                    <a:pt x="26" y="42"/>
                  </a:lnTo>
                  <a:lnTo>
                    <a:pt x="22" y="42"/>
                  </a:lnTo>
                  <a:lnTo>
                    <a:pt x="16" y="42"/>
                  </a:lnTo>
                  <a:lnTo>
                    <a:pt x="13" y="42"/>
                  </a:lnTo>
                  <a:lnTo>
                    <a:pt x="10" y="39"/>
                  </a:lnTo>
                  <a:lnTo>
                    <a:pt x="6" y="36"/>
                  </a:lnTo>
                  <a:lnTo>
                    <a:pt x="3" y="32"/>
                  </a:lnTo>
                  <a:lnTo>
                    <a:pt x="3" y="29"/>
                  </a:lnTo>
                  <a:lnTo>
                    <a:pt x="0" y="26"/>
                  </a:lnTo>
                  <a:lnTo>
                    <a:pt x="0" y="23"/>
                  </a:lnTo>
                  <a:lnTo>
                    <a:pt x="0" y="16"/>
                  </a:lnTo>
                  <a:lnTo>
                    <a:pt x="3" y="13"/>
                  </a:lnTo>
                  <a:lnTo>
                    <a:pt x="3" y="10"/>
                  </a:lnTo>
                  <a:lnTo>
                    <a:pt x="6" y="7"/>
                  </a:lnTo>
                  <a:lnTo>
                    <a:pt x="10" y="3"/>
                  </a:lnTo>
                  <a:lnTo>
                    <a:pt x="13" y="0"/>
                  </a:lnTo>
                  <a:lnTo>
                    <a:pt x="16" y="0"/>
                  </a:lnTo>
                  <a:lnTo>
                    <a:pt x="22" y="0"/>
                  </a:lnTo>
                </a:path>
              </a:pathLst>
            </a:custGeom>
            <a:noFill/>
            <a:ln w="12700">
              <a:solidFill>
                <a:srgbClr val="000000"/>
              </a:solidFill>
              <a:round/>
              <a:headEnd/>
              <a:tailEnd/>
            </a:ln>
          </p:spPr>
          <p:txBody>
            <a:bodyPr/>
            <a:lstStyle/>
            <a:p>
              <a:endParaRPr lang="en-US"/>
            </a:p>
          </p:txBody>
        </p:sp>
        <p:sp>
          <p:nvSpPr>
            <p:cNvPr id="32358" name="Freeform 790"/>
            <p:cNvSpPr>
              <a:spLocks/>
            </p:cNvSpPr>
            <p:nvPr/>
          </p:nvSpPr>
          <p:spPr bwMode="auto">
            <a:xfrm>
              <a:off x="4261" y="2108"/>
              <a:ext cx="62" cy="63"/>
            </a:xfrm>
            <a:custGeom>
              <a:avLst/>
              <a:gdLst>
                <a:gd name="T0" fmla="*/ 23 w 45"/>
                <a:gd name="T1" fmla="*/ 0 h 45"/>
                <a:gd name="T2" fmla="*/ 26 w 45"/>
                <a:gd name="T3" fmla="*/ 0 h 45"/>
                <a:gd name="T4" fmla="*/ 29 w 45"/>
                <a:gd name="T5" fmla="*/ 0 h 45"/>
                <a:gd name="T6" fmla="*/ 36 w 45"/>
                <a:gd name="T7" fmla="*/ 3 h 45"/>
                <a:gd name="T8" fmla="*/ 39 w 45"/>
                <a:gd name="T9" fmla="*/ 6 h 45"/>
                <a:gd name="T10" fmla="*/ 39 w 45"/>
                <a:gd name="T11" fmla="*/ 9 h 45"/>
                <a:gd name="T12" fmla="*/ 42 w 45"/>
                <a:gd name="T13" fmla="*/ 13 h 45"/>
                <a:gd name="T14" fmla="*/ 42 w 45"/>
                <a:gd name="T15" fmla="*/ 16 h 45"/>
                <a:gd name="T16" fmla="*/ 45 w 45"/>
                <a:gd name="T17" fmla="*/ 22 h 45"/>
                <a:gd name="T18" fmla="*/ 42 w 45"/>
                <a:gd name="T19" fmla="*/ 26 h 45"/>
                <a:gd name="T20" fmla="*/ 42 w 45"/>
                <a:gd name="T21" fmla="*/ 29 h 45"/>
                <a:gd name="T22" fmla="*/ 39 w 45"/>
                <a:gd name="T23" fmla="*/ 35 h 45"/>
                <a:gd name="T24" fmla="*/ 39 w 45"/>
                <a:gd name="T25" fmla="*/ 38 h 45"/>
                <a:gd name="T26" fmla="*/ 36 w 45"/>
                <a:gd name="T27" fmla="*/ 38 h 45"/>
                <a:gd name="T28" fmla="*/ 29 w 45"/>
                <a:gd name="T29" fmla="*/ 42 h 45"/>
                <a:gd name="T30" fmla="*/ 26 w 45"/>
                <a:gd name="T31" fmla="*/ 42 h 45"/>
                <a:gd name="T32" fmla="*/ 23 w 45"/>
                <a:gd name="T33" fmla="*/ 45 h 45"/>
                <a:gd name="T34" fmla="*/ 17 w 45"/>
                <a:gd name="T35" fmla="*/ 42 h 45"/>
                <a:gd name="T36" fmla="*/ 13 w 45"/>
                <a:gd name="T37" fmla="*/ 42 h 45"/>
                <a:gd name="T38" fmla="*/ 10 w 45"/>
                <a:gd name="T39" fmla="*/ 38 h 45"/>
                <a:gd name="T40" fmla="*/ 7 w 45"/>
                <a:gd name="T41" fmla="*/ 38 h 45"/>
                <a:gd name="T42" fmla="*/ 4 w 45"/>
                <a:gd name="T43" fmla="*/ 35 h 45"/>
                <a:gd name="T44" fmla="*/ 0 w 45"/>
                <a:gd name="T45" fmla="*/ 29 h 45"/>
                <a:gd name="T46" fmla="*/ 0 w 45"/>
                <a:gd name="T47" fmla="*/ 26 h 45"/>
                <a:gd name="T48" fmla="*/ 0 w 45"/>
                <a:gd name="T49" fmla="*/ 22 h 45"/>
                <a:gd name="T50" fmla="*/ 0 w 45"/>
                <a:gd name="T51" fmla="*/ 16 h 45"/>
                <a:gd name="T52" fmla="*/ 0 w 45"/>
                <a:gd name="T53" fmla="*/ 13 h 45"/>
                <a:gd name="T54" fmla="*/ 4 w 45"/>
                <a:gd name="T55" fmla="*/ 9 h 45"/>
                <a:gd name="T56" fmla="*/ 7 w 45"/>
                <a:gd name="T57" fmla="*/ 6 h 45"/>
                <a:gd name="T58" fmla="*/ 10 w 45"/>
                <a:gd name="T59" fmla="*/ 3 h 45"/>
                <a:gd name="T60" fmla="*/ 13 w 45"/>
                <a:gd name="T61" fmla="*/ 0 h 45"/>
                <a:gd name="T62" fmla="*/ 17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6" y="3"/>
                  </a:lnTo>
                  <a:lnTo>
                    <a:pt x="39" y="6"/>
                  </a:lnTo>
                  <a:lnTo>
                    <a:pt x="39" y="9"/>
                  </a:lnTo>
                  <a:lnTo>
                    <a:pt x="42" y="13"/>
                  </a:lnTo>
                  <a:lnTo>
                    <a:pt x="42" y="16"/>
                  </a:lnTo>
                  <a:lnTo>
                    <a:pt x="45" y="22"/>
                  </a:lnTo>
                  <a:lnTo>
                    <a:pt x="42" y="26"/>
                  </a:lnTo>
                  <a:lnTo>
                    <a:pt x="42" y="29"/>
                  </a:lnTo>
                  <a:lnTo>
                    <a:pt x="39" y="35"/>
                  </a:lnTo>
                  <a:lnTo>
                    <a:pt x="39" y="38"/>
                  </a:lnTo>
                  <a:lnTo>
                    <a:pt x="36" y="38"/>
                  </a:lnTo>
                  <a:lnTo>
                    <a:pt x="29" y="42"/>
                  </a:lnTo>
                  <a:lnTo>
                    <a:pt x="26" y="42"/>
                  </a:lnTo>
                  <a:lnTo>
                    <a:pt x="23" y="45"/>
                  </a:lnTo>
                  <a:lnTo>
                    <a:pt x="17" y="42"/>
                  </a:lnTo>
                  <a:lnTo>
                    <a:pt x="13" y="42"/>
                  </a:lnTo>
                  <a:lnTo>
                    <a:pt x="10" y="38"/>
                  </a:lnTo>
                  <a:lnTo>
                    <a:pt x="7" y="38"/>
                  </a:lnTo>
                  <a:lnTo>
                    <a:pt x="4" y="35"/>
                  </a:lnTo>
                  <a:lnTo>
                    <a:pt x="0" y="29"/>
                  </a:lnTo>
                  <a:lnTo>
                    <a:pt x="0" y="26"/>
                  </a:lnTo>
                  <a:lnTo>
                    <a:pt x="0" y="22"/>
                  </a:lnTo>
                  <a:lnTo>
                    <a:pt x="0" y="16"/>
                  </a:lnTo>
                  <a:lnTo>
                    <a:pt x="0" y="13"/>
                  </a:lnTo>
                  <a:lnTo>
                    <a:pt x="4" y="9"/>
                  </a:lnTo>
                  <a:lnTo>
                    <a:pt x="7" y="6"/>
                  </a:lnTo>
                  <a:lnTo>
                    <a:pt x="10" y="3"/>
                  </a:lnTo>
                  <a:lnTo>
                    <a:pt x="13" y="0"/>
                  </a:lnTo>
                  <a:lnTo>
                    <a:pt x="17" y="0"/>
                  </a:lnTo>
                  <a:lnTo>
                    <a:pt x="23" y="0"/>
                  </a:lnTo>
                  <a:close/>
                </a:path>
              </a:pathLst>
            </a:custGeom>
            <a:solidFill>
              <a:srgbClr val="FFFF00"/>
            </a:solidFill>
            <a:ln w="9525">
              <a:noFill/>
              <a:round/>
              <a:headEnd/>
              <a:tailEnd/>
            </a:ln>
          </p:spPr>
          <p:txBody>
            <a:bodyPr/>
            <a:lstStyle/>
            <a:p>
              <a:endParaRPr lang="en-US"/>
            </a:p>
          </p:txBody>
        </p:sp>
        <p:sp>
          <p:nvSpPr>
            <p:cNvPr id="32359" name="Freeform 791"/>
            <p:cNvSpPr>
              <a:spLocks/>
            </p:cNvSpPr>
            <p:nvPr/>
          </p:nvSpPr>
          <p:spPr bwMode="auto">
            <a:xfrm>
              <a:off x="4261" y="2108"/>
              <a:ext cx="62" cy="63"/>
            </a:xfrm>
            <a:custGeom>
              <a:avLst/>
              <a:gdLst>
                <a:gd name="T0" fmla="*/ 23 w 45"/>
                <a:gd name="T1" fmla="*/ 0 h 45"/>
                <a:gd name="T2" fmla="*/ 26 w 45"/>
                <a:gd name="T3" fmla="*/ 0 h 45"/>
                <a:gd name="T4" fmla="*/ 29 w 45"/>
                <a:gd name="T5" fmla="*/ 0 h 45"/>
                <a:gd name="T6" fmla="*/ 36 w 45"/>
                <a:gd name="T7" fmla="*/ 3 h 45"/>
                <a:gd name="T8" fmla="*/ 39 w 45"/>
                <a:gd name="T9" fmla="*/ 6 h 45"/>
                <a:gd name="T10" fmla="*/ 39 w 45"/>
                <a:gd name="T11" fmla="*/ 9 h 45"/>
                <a:gd name="T12" fmla="*/ 42 w 45"/>
                <a:gd name="T13" fmla="*/ 13 h 45"/>
                <a:gd name="T14" fmla="*/ 42 w 45"/>
                <a:gd name="T15" fmla="*/ 16 h 45"/>
                <a:gd name="T16" fmla="*/ 45 w 45"/>
                <a:gd name="T17" fmla="*/ 22 h 45"/>
                <a:gd name="T18" fmla="*/ 42 w 45"/>
                <a:gd name="T19" fmla="*/ 26 h 45"/>
                <a:gd name="T20" fmla="*/ 42 w 45"/>
                <a:gd name="T21" fmla="*/ 29 h 45"/>
                <a:gd name="T22" fmla="*/ 39 w 45"/>
                <a:gd name="T23" fmla="*/ 35 h 45"/>
                <a:gd name="T24" fmla="*/ 39 w 45"/>
                <a:gd name="T25" fmla="*/ 38 h 45"/>
                <a:gd name="T26" fmla="*/ 36 w 45"/>
                <a:gd name="T27" fmla="*/ 38 h 45"/>
                <a:gd name="T28" fmla="*/ 29 w 45"/>
                <a:gd name="T29" fmla="*/ 42 h 45"/>
                <a:gd name="T30" fmla="*/ 26 w 45"/>
                <a:gd name="T31" fmla="*/ 42 h 45"/>
                <a:gd name="T32" fmla="*/ 23 w 45"/>
                <a:gd name="T33" fmla="*/ 45 h 45"/>
                <a:gd name="T34" fmla="*/ 17 w 45"/>
                <a:gd name="T35" fmla="*/ 42 h 45"/>
                <a:gd name="T36" fmla="*/ 13 w 45"/>
                <a:gd name="T37" fmla="*/ 42 h 45"/>
                <a:gd name="T38" fmla="*/ 10 w 45"/>
                <a:gd name="T39" fmla="*/ 38 h 45"/>
                <a:gd name="T40" fmla="*/ 7 w 45"/>
                <a:gd name="T41" fmla="*/ 38 h 45"/>
                <a:gd name="T42" fmla="*/ 4 w 45"/>
                <a:gd name="T43" fmla="*/ 35 h 45"/>
                <a:gd name="T44" fmla="*/ 0 w 45"/>
                <a:gd name="T45" fmla="*/ 29 h 45"/>
                <a:gd name="T46" fmla="*/ 0 w 45"/>
                <a:gd name="T47" fmla="*/ 26 h 45"/>
                <a:gd name="T48" fmla="*/ 0 w 45"/>
                <a:gd name="T49" fmla="*/ 22 h 45"/>
                <a:gd name="T50" fmla="*/ 0 w 45"/>
                <a:gd name="T51" fmla="*/ 16 h 45"/>
                <a:gd name="T52" fmla="*/ 0 w 45"/>
                <a:gd name="T53" fmla="*/ 13 h 45"/>
                <a:gd name="T54" fmla="*/ 4 w 45"/>
                <a:gd name="T55" fmla="*/ 9 h 45"/>
                <a:gd name="T56" fmla="*/ 7 w 45"/>
                <a:gd name="T57" fmla="*/ 6 h 45"/>
                <a:gd name="T58" fmla="*/ 10 w 45"/>
                <a:gd name="T59" fmla="*/ 3 h 45"/>
                <a:gd name="T60" fmla="*/ 13 w 45"/>
                <a:gd name="T61" fmla="*/ 0 h 45"/>
                <a:gd name="T62" fmla="*/ 17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6" y="3"/>
                  </a:lnTo>
                  <a:lnTo>
                    <a:pt x="39" y="6"/>
                  </a:lnTo>
                  <a:lnTo>
                    <a:pt x="39" y="9"/>
                  </a:lnTo>
                  <a:lnTo>
                    <a:pt x="42" y="13"/>
                  </a:lnTo>
                  <a:lnTo>
                    <a:pt x="42" y="16"/>
                  </a:lnTo>
                  <a:lnTo>
                    <a:pt x="45" y="22"/>
                  </a:lnTo>
                  <a:lnTo>
                    <a:pt x="42" y="26"/>
                  </a:lnTo>
                  <a:lnTo>
                    <a:pt x="42" y="29"/>
                  </a:lnTo>
                  <a:lnTo>
                    <a:pt x="39" y="35"/>
                  </a:lnTo>
                  <a:lnTo>
                    <a:pt x="39" y="38"/>
                  </a:lnTo>
                  <a:lnTo>
                    <a:pt x="36" y="38"/>
                  </a:lnTo>
                  <a:lnTo>
                    <a:pt x="29" y="42"/>
                  </a:lnTo>
                  <a:lnTo>
                    <a:pt x="26" y="42"/>
                  </a:lnTo>
                  <a:lnTo>
                    <a:pt x="23" y="45"/>
                  </a:lnTo>
                  <a:lnTo>
                    <a:pt x="17" y="42"/>
                  </a:lnTo>
                  <a:lnTo>
                    <a:pt x="13" y="42"/>
                  </a:lnTo>
                  <a:lnTo>
                    <a:pt x="10" y="38"/>
                  </a:lnTo>
                  <a:lnTo>
                    <a:pt x="7" y="38"/>
                  </a:lnTo>
                  <a:lnTo>
                    <a:pt x="4" y="35"/>
                  </a:lnTo>
                  <a:lnTo>
                    <a:pt x="0" y="29"/>
                  </a:lnTo>
                  <a:lnTo>
                    <a:pt x="0" y="26"/>
                  </a:lnTo>
                  <a:lnTo>
                    <a:pt x="0" y="22"/>
                  </a:lnTo>
                  <a:lnTo>
                    <a:pt x="0" y="16"/>
                  </a:lnTo>
                  <a:lnTo>
                    <a:pt x="0" y="13"/>
                  </a:lnTo>
                  <a:lnTo>
                    <a:pt x="4" y="9"/>
                  </a:lnTo>
                  <a:lnTo>
                    <a:pt x="7" y="6"/>
                  </a:lnTo>
                  <a:lnTo>
                    <a:pt x="10" y="3"/>
                  </a:lnTo>
                  <a:lnTo>
                    <a:pt x="13" y="0"/>
                  </a:lnTo>
                  <a:lnTo>
                    <a:pt x="17" y="0"/>
                  </a:lnTo>
                  <a:lnTo>
                    <a:pt x="23" y="0"/>
                  </a:lnTo>
                </a:path>
              </a:pathLst>
            </a:custGeom>
            <a:noFill/>
            <a:ln w="12700">
              <a:solidFill>
                <a:srgbClr val="000000"/>
              </a:solidFill>
              <a:round/>
              <a:headEnd/>
              <a:tailEnd/>
            </a:ln>
          </p:spPr>
          <p:txBody>
            <a:bodyPr/>
            <a:lstStyle/>
            <a:p>
              <a:endParaRPr lang="en-US"/>
            </a:p>
          </p:txBody>
        </p:sp>
        <p:sp>
          <p:nvSpPr>
            <p:cNvPr id="32360" name="Freeform 792"/>
            <p:cNvSpPr>
              <a:spLocks/>
            </p:cNvSpPr>
            <p:nvPr/>
          </p:nvSpPr>
          <p:spPr bwMode="auto">
            <a:xfrm>
              <a:off x="4359" y="2063"/>
              <a:ext cx="62" cy="57"/>
            </a:xfrm>
            <a:custGeom>
              <a:avLst/>
              <a:gdLst>
                <a:gd name="T0" fmla="*/ 23 w 45"/>
                <a:gd name="T1" fmla="*/ 0 h 41"/>
                <a:gd name="T2" fmla="*/ 26 w 45"/>
                <a:gd name="T3" fmla="*/ 0 h 41"/>
                <a:gd name="T4" fmla="*/ 32 w 45"/>
                <a:gd name="T5" fmla="*/ 0 h 41"/>
                <a:gd name="T6" fmla="*/ 36 w 45"/>
                <a:gd name="T7" fmla="*/ 3 h 41"/>
                <a:gd name="T8" fmla="*/ 39 w 45"/>
                <a:gd name="T9" fmla="*/ 6 h 41"/>
                <a:gd name="T10" fmla="*/ 42 w 45"/>
                <a:gd name="T11" fmla="*/ 9 h 41"/>
                <a:gd name="T12" fmla="*/ 42 w 45"/>
                <a:gd name="T13" fmla="*/ 13 h 41"/>
                <a:gd name="T14" fmla="*/ 45 w 45"/>
                <a:gd name="T15" fmla="*/ 16 h 41"/>
                <a:gd name="T16" fmla="*/ 45 w 45"/>
                <a:gd name="T17" fmla="*/ 19 h 41"/>
                <a:gd name="T18" fmla="*/ 45 w 45"/>
                <a:gd name="T19" fmla="*/ 25 h 41"/>
                <a:gd name="T20" fmla="*/ 42 w 45"/>
                <a:gd name="T21" fmla="*/ 29 h 41"/>
                <a:gd name="T22" fmla="*/ 42 w 45"/>
                <a:gd name="T23" fmla="*/ 32 h 41"/>
                <a:gd name="T24" fmla="*/ 39 w 45"/>
                <a:gd name="T25" fmla="*/ 35 h 41"/>
                <a:gd name="T26" fmla="*/ 36 w 45"/>
                <a:gd name="T27" fmla="*/ 38 h 41"/>
                <a:gd name="T28" fmla="*/ 32 w 45"/>
                <a:gd name="T29" fmla="*/ 41 h 41"/>
                <a:gd name="T30" fmla="*/ 26 w 45"/>
                <a:gd name="T31" fmla="*/ 41 h 41"/>
                <a:gd name="T32" fmla="*/ 23 w 45"/>
                <a:gd name="T33" fmla="*/ 41 h 41"/>
                <a:gd name="T34" fmla="*/ 16 w 45"/>
                <a:gd name="T35" fmla="*/ 41 h 41"/>
                <a:gd name="T36" fmla="*/ 13 w 45"/>
                <a:gd name="T37" fmla="*/ 41 h 41"/>
                <a:gd name="T38" fmla="*/ 10 w 45"/>
                <a:gd name="T39" fmla="*/ 38 h 41"/>
                <a:gd name="T40" fmla="*/ 7 w 45"/>
                <a:gd name="T41" fmla="*/ 35 h 41"/>
                <a:gd name="T42" fmla="*/ 3 w 45"/>
                <a:gd name="T43" fmla="*/ 32 h 41"/>
                <a:gd name="T44" fmla="*/ 3 w 45"/>
                <a:gd name="T45" fmla="*/ 29 h 41"/>
                <a:gd name="T46" fmla="*/ 0 w 45"/>
                <a:gd name="T47" fmla="*/ 25 h 41"/>
                <a:gd name="T48" fmla="*/ 0 w 45"/>
                <a:gd name="T49" fmla="*/ 19 h 41"/>
                <a:gd name="T50" fmla="*/ 0 w 45"/>
                <a:gd name="T51" fmla="*/ 16 h 41"/>
                <a:gd name="T52" fmla="*/ 3 w 45"/>
                <a:gd name="T53" fmla="*/ 13 h 41"/>
                <a:gd name="T54" fmla="*/ 3 w 45"/>
                <a:gd name="T55" fmla="*/ 9 h 41"/>
                <a:gd name="T56" fmla="*/ 7 w 45"/>
                <a:gd name="T57" fmla="*/ 6 h 41"/>
                <a:gd name="T58" fmla="*/ 10 w 45"/>
                <a:gd name="T59" fmla="*/ 3 h 41"/>
                <a:gd name="T60" fmla="*/ 13 w 45"/>
                <a:gd name="T61" fmla="*/ 0 h 41"/>
                <a:gd name="T62" fmla="*/ 16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32" y="0"/>
                  </a:lnTo>
                  <a:lnTo>
                    <a:pt x="36" y="3"/>
                  </a:lnTo>
                  <a:lnTo>
                    <a:pt x="39" y="6"/>
                  </a:lnTo>
                  <a:lnTo>
                    <a:pt x="42" y="9"/>
                  </a:lnTo>
                  <a:lnTo>
                    <a:pt x="42" y="13"/>
                  </a:lnTo>
                  <a:lnTo>
                    <a:pt x="45" y="16"/>
                  </a:lnTo>
                  <a:lnTo>
                    <a:pt x="45" y="19"/>
                  </a:lnTo>
                  <a:lnTo>
                    <a:pt x="45" y="25"/>
                  </a:lnTo>
                  <a:lnTo>
                    <a:pt x="42" y="29"/>
                  </a:lnTo>
                  <a:lnTo>
                    <a:pt x="42" y="32"/>
                  </a:lnTo>
                  <a:lnTo>
                    <a:pt x="39" y="35"/>
                  </a:lnTo>
                  <a:lnTo>
                    <a:pt x="36" y="38"/>
                  </a:lnTo>
                  <a:lnTo>
                    <a:pt x="32" y="41"/>
                  </a:lnTo>
                  <a:lnTo>
                    <a:pt x="26" y="41"/>
                  </a:lnTo>
                  <a:lnTo>
                    <a:pt x="23" y="41"/>
                  </a:lnTo>
                  <a:lnTo>
                    <a:pt x="16" y="41"/>
                  </a:lnTo>
                  <a:lnTo>
                    <a:pt x="13" y="41"/>
                  </a:lnTo>
                  <a:lnTo>
                    <a:pt x="10" y="38"/>
                  </a:lnTo>
                  <a:lnTo>
                    <a:pt x="7" y="35"/>
                  </a:lnTo>
                  <a:lnTo>
                    <a:pt x="3" y="32"/>
                  </a:lnTo>
                  <a:lnTo>
                    <a:pt x="3" y="29"/>
                  </a:lnTo>
                  <a:lnTo>
                    <a:pt x="0" y="25"/>
                  </a:lnTo>
                  <a:lnTo>
                    <a:pt x="0" y="19"/>
                  </a:lnTo>
                  <a:lnTo>
                    <a:pt x="0" y="16"/>
                  </a:lnTo>
                  <a:lnTo>
                    <a:pt x="3" y="13"/>
                  </a:lnTo>
                  <a:lnTo>
                    <a:pt x="3" y="9"/>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361" name="Freeform 793"/>
            <p:cNvSpPr>
              <a:spLocks/>
            </p:cNvSpPr>
            <p:nvPr/>
          </p:nvSpPr>
          <p:spPr bwMode="auto">
            <a:xfrm>
              <a:off x="4359" y="2063"/>
              <a:ext cx="62" cy="57"/>
            </a:xfrm>
            <a:custGeom>
              <a:avLst/>
              <a:gdLst>
                <a:gd name="T0" fmla="*/ 23 w 45"/>
                <a:gd name="T1" fmla="*/ 0 h 41"/>
                <a:gd name="T2" fmla="*/ 26 w 45"/>
                <a:gd name="T3" fmla="*/ 0 h 41"/>
                <a:gd name="T4" fmla="*/ 32 w 45"/>
                <a:gd name="T5" fmla="*/ 0 h 41"/>
                <a:gd name="T6" fmla="*/ 36 w 45"/>
                <a:gd name="T7" fmla="*/ 3 h 41"/>
                <a:gd name="T8" fmla="*/ 39 w 45"/>
                <a:gd name="T9" fmla="*/ 6 h 41"/>
                <a:gd name="T10" fmla="*/ 42 w 45"/>
                <a:gd name="T11" fmla="*/ 9 h 41"/>
                <a:gd name="T12" fmla="*/ 42 w 45"/>
                <a:gd name="T13" fmla="*/ 13 h 41"/>
                <a:gd name="T14" fmla="*/ 45 w 45"/>
                <a:gd name="T15" fmla="*/ 16 h 41"/>
                <a:gd name="T16" fmla="*/ 45 w 45"/>
                <a:gd name="T17" fmla="*/ 19 h 41"/>
                <a:gd name="T18" fmla="*/ 45 w 45"/>
                <a:gd name="T19" fmla="*/ 25 h 41"/>
                <a:gd name="T20" fmla="*/ 42 w 45"/>
                <a:gd name="T21" fmla="*/ 29 h 41"/>
                <a:gd name="T22" fmla="*/ 42 w 45"/>
                <a:gd name="T23" fmla="*/ 32 h 41"/>
                <a:gd name="T24" fmla="*/ 39 w 45"/>
                <a:gd name="T25" fmla="*/ 35 h 41"/>
                <a:gd name="T26" fmla="*/ 36 w 45"/>
                <a:gd name="T27" fmla="*/ 38 h 41"/>
                <a:gd name="T28" fmla="*/ 32 w 45"/>
                <a:gd name="T29" fmla="*/ 41 h 41"/>
                <a:gd name="T30" fmla="*/ 26 w 45"/>
                <a:gd name="T31" fmla="*/ 41 h 41"/>
                <a:gd name="T32" fmla="*/ 23 w 45"/>
                <a:gd name="T33" fmla="*/ 41 h 41"/>
                <a:gd name="T34" fmla="*/ 16 w 45"/>
                <a:gd name="T35" fmla="*/ 41 h 41"/>
                <a:gd name="T36" fmla="*/ 13 w 45"/>
                <a:gd name="T37" fmla="*/ 41 h 41"/>
                <a:gd name="T38" fmla="*/ 10 w 45"/>
                <a:gd name="T39" fmla="*/ 38 h 41"/>
                <a:gd name="T40" fmla="*/ 7 w 45"/>
                <a:gd name="T41" fmla="*/ 35 h 41"/>
                <a:gd name="T42" fmla="*/ 3 w 45"/>
                <a:gd name="T43" fmla="*/ 32 h 41"/>
                <a:gd name="T44" fmla="*/ 3 w 45"/>
                <a:gd name="T45" fmla="*/ 29 h 41"/>
                <a:gd name="T46" fmla="*/ 0 w 45"/>
                <a:gd name="T47" fmla="*/ 25 h 41"/>
                <a:gd name="T48" fmla="*/ 0 w 45"/>
                <a:gd name="T49" fmla="*/ 19 h 41"/>
                <a:gd name="T50" fmla="*/ 0 w 45"/>
                <a:gd name="T51" fmla="*/ 16 h 41"/>
                <a:gd name="T52" fmla="*/ 3 w 45"/>
                <a:gd name="T53" fmla="*/ 13 h 41"/>
                <a:gd name="T54" fmla="*/ 3 w 45"/>
                <a:gd name="T55" fmla="*/ 9 h 41"/>
                <a:gd name="T56" fmla="*/ 7 w 45"/>
                <a:gd name="T57" fmla="*/ 6 h 41"/>
                <a:gd name="T58" fmla="*/ 10 w 45"/>
                <a:gd name="T59" fmla="*/ 3 h 41"/>
                <a:gd name="T60" fmla="*/ 13 w 45"/>
                <a:gd name="T61" fmla="*/ 0 h 41"/>
                <a:gd name="T62" fmla="*/ 16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32" y="0"/>
                  </a:lnTo>
                  <a:lnTo>
                    <a:pt x="36" y="3"/>
                  </a:lnTo>
                  <a:lnTo>
                    <a:pt x="39" y="6"/>
                  </a:lnTo>
                  <a:lnTo>
                    <a:pt x="42" y="9"/>
                  </a:lnTo>
                  <a:lnTo>
                    <a:pt x="42" y="13"/>
                  </a:lnTo>
                  <a:lnTo>
                    <a:pt x="45" y="16"/>
                  </a:lnTo>
                  <a:lnTo>
                    <a:pt x="45" y="19"/>
                  </a:lnTo>
                  <a:lnTo>
                    <a:pt x="45" y="25"/>
                  </a:lnTo>
                  <a:lnTo>
                    <a:pt x="42" y="29"/>
                  </a:lnTo>
                  <a:lnTo>
                    <a:pt x="42" y="32"/>
                  </a:lnTo>
                  <a:lnTo>
                    <a:pt x="39" y="35"/>
                  </a:lnTo>
                  <a:lnTo>
                    <a:pt x="36" y="38"/>
                  </a:lnTo>
                  <a:lnTo>
                    <a:pt x="32" y="41"/>
                  </a:lnTo>
                  <a:lnTo>
                    <a:pt x="26" y="41"/>
                  </a:lnTo>
                  <a:lnTo>
                    <a:pt x="23" y="41"/>
                  </a:lnTo>
                  <a:lnTo>
                    <a:pt x="16" y="41"/>
                  </a:lnTo>
                  <a:lnTo>
                    <a:pt x="13" y="41"/>
                  </a:lnTo>
                  <a:lnTo>
                    <a:pt x="10" y="38"/>
                  </a:lnTo>
                  <a:lnTo>
                    <a:pt x="7" y="35"/>
                  </a:lnTo>
                  <a:lnTo>
                    <a:pt x="3" y="32"/>
                  </a:lnTo>
                  <a:lnTo>
                    <a:pt x="3" y="29"/>
                  </a:lnTo>
                  <a:lnTo>
                    <a:pt x="0" y="25"/>
                  </a:lnTo>
                  <a:lnTo>
                    <a:pt x="0" y="19"/>
                  </a:lnTo>
                  <a:lnTo>
                    <a:pt x="0" y="16"/>
                  </a:lnTo>
                  <a:lnTo>
                    <a:pt x="3" y="13"/>
                  </a:lnTo>
                  <a:lnTo>
                    <a:pt x="3" y="9"/>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362" name="Freeform 794"/>
            <p:cNvSpPr>
              <a:spLocks/>
            </p:cNvSpPr>
            <p:nvPr/>
          </p:nvSpPr>
          <p:spPr bwMode="auto">
            <a:xfrm>
              <a:off x="4195" y="2035"/>
              <a:ext cx="58" cy="59"/>
            </a:xfrm>
            <a:custGeom>
              <a:avLst/>
              <a:gdLst>
                <a:gd name="T0" fmla="*/ 23 w 42"/>
                <a:gd name="T1" fmla="*/ 0 h 42"/>
                <a:gd name="T2" fmla="*/ 26 w 42"/>
                <a:gd name="T3" fmla="*/ 0 h 42"/>
                <a:gd name="T4" fmla="*/ 29 w 42"/>
                <a:gd name="T5" fmla="*/ 0 h 42"/>
                <a:gd name="T6" fmla="*/ 32 w 42"/>
                <a:gd name="T7" fmla="*/ 4 h 42"/>
                <a:gd name="T8" fmla="*/ 36 w 42"/>
                <a:gd name="T9" fmla="*/ 7 h 42"/>
                <a:gd name="T10" fmla="*/ 39 w 42"/>
                <a:gd name="T11" fmla="*/ 10 h 42"/>
                <a:gd name="T12" fmla="*/ 42 w 42"/>
                <a:gd name="T13" fmla="*/ 13 h 42"/>
                <a:gd name="T14" fmla="*/ 42 w 42"/>
                <a:gd name="T15" fmla="*/ 16 h 42"/>
                <a:gd name="T16" fmla="*/ 42 w 42"/>
                <a:gd name="T17" fmla="*/ 20 h 42"/>
                <a:gd name="T18" fmla="*/ 42 w 42"/>
                <a:gd name="T19" fmla="*/ 26 h 42"/>
                <a:gd name="T20" fmla="*/ 42 w 42"/>
                <a:gd name="T21" fmla="*/ 29 h 42"/>
                <a:gd name="T22" fmla="*/ 39 w 42"/>
                <a:gd name="T23" fmla="*/ 33 h 42"/>
                <a:gd name="T24" fmla="*/ 36 w 42"/>
                <a:gd name="T25" fmla="*/ 36 h 42"/>
                <a:gd name="T26" fmla="*/ 32 w 42"/>
                <a:gd name="T27" fmla="*/ 39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9 h 42"/>
                <a:gd name="T40" fmla="*/ 7 w 42"/>
                <a:gd name="T41" fmla="*/ 36 h 42"/>
                <a:gd name="T42" fmla="*/ 3 w 42"/>
                <a:gd name="T43" fmla="*/ 33 h 42"/>
                <a:gd name="T44" fmla="*/ 0 w 42"/>
                <a:gd name="T45" fmla="*/ 29 h 42"/>
                <a:gd name="T46" fmla="*/ 0 w 42"/>
                <a:gd name="T47" fmla="*/ 26 h 42"/>
                <a:gd name="T48" fmla="*/ 0 w 42"/>
                <a:gd name="T49" fmla="*/ 20 h 42"/>
                <a:gd name="T50" fmla="*/ 0 w 42"/>
                <a:gd name="T51" fmla="*/ 16 h 42"/>
                <a:gd name="T52" fmla="*/ 0 w 42"/>
                <a:gd name="T53" fmla="*/ 13 h 42"/>
                <a:gd name="T54" fmla="*/ 3 w 42"/>
                <a:gd name="T55" fmla="*/ 10 h 42"/>
                <a:gd name="T56" fmla="*/ 7 w 42"/>
                <a:gd name="T57" fmla="*/ 7 h 42"/>
                <a:gd name="T58" fmla="*/ 10 w 42"/>
                <a:gd name="T59" fmla="*/ 4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2" y="4"/>
                  </a:lnTo>
                  <a:lnTo>
                    <a:pt x="36" y="7"/>
                  </a:lnTo>
                  <a:lnTo>
                    <a:pt x="39" y="10"/>
                  </a:lnTo>
                  <a:lnTo>
                    <a:pt x="42" y="13"/>
                  </a:lnTo>
                  <a:lnTo>
                    <a:pt x="42" y="16"/>
                  </a:lnTo>
                  <a:lnTo>
                    <a:pt x="42" y="20"/>
                  </a:lnTo>
                  <a:lnTo>
                    <a:pt x="42" y="26"/>
                  </a:lnTo>
                  <a:lnTo>
                    <a:pt x="42" y="29"/>
                  </a:lnTo>
                  <a:lnTo>
                    <a:pt x="39" y="33"/>
                  </a:lnTo>
                  <a:lnTo>
                    <a:pt x="36" y="36"/>
                  </a:lnTo>
                  <a:lnTo>
                    <a:pt x="32" y="39"/>
                  </a:lnTo>
                  <a:lnTo>
                    <a:pt x="29" y="42"/>
                  </a:lnTo>
                  <a:lnTo>
                    <a:pt x="26" y="42"/>
                  </a:lnTo>
                  <a:lnTo>
                    <a:pt x="23" y="42"/>
                  </a:lnTo>
                  <a:lnTo>
                    <a:pt x="16" y="42"/>
                  </a:lnTo>
                  <a:lnTo>
                    <a:pt x="13" y="42"/>
                  </a:lnTo>
                  <a:lnTo>
                    <a:pt x="10" y="39"/>
                  </a:lnTo>
                  <a:lnTo>
                    <a:pt x="7" y="36"/>
                  </a:lnTo>
                  <a:lnTo>
                    <a:pt x="3" y="33"/>
                  </a:lnTo>
                  <a:lnTo>
                    <a:pt x="0" y="29"/>
                  </a:lnTo>
                  <a:lnTo>
                    <a:pt x="0" y="26"/>
                  </a:lnTo>
                  <a:lnTo>
                    <a:pt x="0" y="20"/>
                  </a:lnTo>
                  <a:lnTo>
                    <a:pt x="0" y="16"/>
                  </a:lnTo>
                  <a:lnTo>
                    <a:pt x="0" y="13"/>
                  </a:lnTo>
                  <a:lnTo>
                    <a:pt x="3" y="10"/>
                  </a:lnTo>
                  <a:lnTo>
                    <a:pt x="7" y="7"/>
                  </a:lnTo>
                  <a:lnTo>
                    <a:pt x="10" y="4"/>
                  </a:lnTo>
                  <a:lnTo>
                    <a:pt x="13" y="0"/>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363" name="Freeform 795"/>
            <p:cNvSpPr>
              <a:spLocks/>
            </p:cNvSpPr>
            <p:nvPr/>
          </p:nvSpPr>
          <p:spPr bwMode="auto">
            <a:xfrm>
              <a:off x="4195" y="2035"/>
              <a:ext cx="58" cy="59"/>
            </a:xfrm>
            <a:custGeom>
              <a:avLst/>
              <a:gdLst>
                <a:gd name="T0" fmla="*/ 23 w 42"/>
                <a:gd name="T1" fmla="*/ 0 h 42"/>
                <a:gd name="T2" fmla="*/ 26 w 42"/>
                <a:gd name="T3" fmla="*/ 0 h 42"/>
                <a:gd name="T4" fmla="*/ 29 w 42"/>
                <a:gd name="T5" fmla="*/ 0 h 42"/>
                <a:gd name="T6" fmla="*/ 32 w 42"/>
                <a:gd name="T7" fmla="*/ 4 h 42"/>
                <a:gd name="T8" fmla="*/ 36 w 42"/>
                <a:gd name="T9" fmla="*/ 7 h 42"/>
                <a:gd name="T10" fmla="*/ 39 w 42"/>
                <a:gd name="T11" fmla="*/ 10 h 42"/>
                <a:gd name="T12" fmla="*/ 42 w 42"/>
                <a:gd name="T13" fmla="*/ 13 h 42"/>
                <a:gd name="T14" fmla="*/ 42 w 42"/>
                <a:gd name="T15" fmla="*/ 16 h 42"/>
                <a:gd name="T16" fmla="*/ 42 w 42"/>
                <a:gd name="T17" fmla="*/ 20 h 42"/>
                <a:gd name="T18" fmla="*/ 42 w 42"/>
                <a:gd name="T19" fmla="*/ 26 h 42"/>
                <a:gd name="T20" fmla="*/ 42 w 42"/>
                <a:gd name="T21" fmla="*/ 29 h 42"/>
                <a:gd name="T22" fmla="*/ 39 w 42"/>
                <a:gd name="T23" fmla="*/ 33 h 42"/>
                <a:gd name="T24" fmla="*/ 36 w 42"/>
                <a:gd name="T25" fmla="*/ 36 h 42"/>
                <a:gd name="T26" fmla="*/ 32 w 42"/>
                <a:gd name="T27" fmla="*/ 39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9 h 42"/>
                <a:gd name="T40" fmla="*/ 7 w 42"/>
                <a:gd name="T41" fmla="*/ 36 h 42"/>
                <a:gd name="T42" fmla="*/ 3 w 42"/>
                <a:gd name="T43" fmla="*/ 33 h 42"/>
                <a:gd name="T44" fmla="*/ 0 w 42"/>
                <a:gd name="T45" fmla="*/ 29 h 42"/>
                <a:gd name="T46" fmla="*/ 0 w 42"/>
                <a:gd name="T47" fmla="*/ 26 h 42"/>
                <a:gd name="T48" fmla="*/ 0 w 42"/>
                <a:gd name="T49" fmla="*/ 20 h 42"/>
                <a:gd name="T50" fmla="*/ 0 w 42"/>
                <a:gd name="T51" fmla="*/ 16 h 42"/>
                <a:gd name="T52" fmla="*/ 0 w 42"/>
                <a:gd name="T53" fmla="*/ 13 h 42"/>
                <a:gd name="T54" fmla="*/ 3 w 42"/>
                <a:gd name="T55" fmla="*/ 10 h 42"/>
                <a:gd name="T56" fmla="*/ 7 w 42"/>
                <a:gd name="T57" fmla="*/ 7 h 42"/>
                <a:gd name="T58" fmla="*/ 10 w 42"/>
                <a:gd name="T59" fmla="*/ 4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2" y="4"/>
                  </a:lnTo>
                  <a:lnTo>
                    <a:pt x="36" y="7"/>
                  </a:lnTo>
                  <a:lnTo>
                    <a:pt x="39" y="10"/>
                  </a:lnTo>
                  <a:lnTo>
                    <a:pt x="42" y="13"/>
                  </a:lnTo>
                  <a:lnTo>
                    <a:pt x="42" y="16"/>
                  </a:lnTo>
                  <a:lnTo>
                    <a:pt x="42" y="20"/>
                  </a:lnTo>
                  <a:lnTo>
                    <a:pt x="42" y="26"/>
                  </a:lnTo>
                  <a:lnTo>
                    <a:pt x="42" y="29"/>
                  </a:lnTo>
                  <a:lnTo>
                    <a:pt x="39" y="33"/>
                  </a:lnTo>
                  <a:lnTo>
                    <a:pt x="36" y="36"/>
                  </a:lnTo>
                  <a:lnTo>
                    <a:pt x="32" y="39"/>
                  </a:lnTo>
                  <a:lnTo>
                    <a:pt x="29" y="42"/>
                  </a:lnTo>
                  <a:lnTo>
                    <a:pt x="26" y="42"/>
                  </a:lnTo>
                  <a:lnTo>
                    <a:pt x="23" y="42"/>
                  </a:lnTo>
                  <a:lnTo>
                    <a:pt x="16" y="42"/>
                  </a:lnTo>
                  <a:lnTo>
                    <a:pt x="13" y="42"/>
                  </a:lnTo>
                  <a:lnTo>
                    <a:pt x="10" y="39"/>
                  </a:lnTo>
                  <a:lnTo>
                    <a:pt x="7" y="36"/>
                  </a:lnTo>
                  <a:lnTo>
                    <a:pt x="3" y="33"/>
                  </a:lnTo>
                  <a:lnTo>
                    <a:pt x="0" y="29"/>
                  </a:lnTo>
                  <a:lnTo>
                    <a:pt x="0" y="26"/>
                  </a:lnTo>
                  <a:lnTo>
                    <a:pt x="0" y="20"/>
                  </a:lnTo>
                  <a:lnTo>
                    <a:pt x="0" y="16"/>
                  </a:lnTo>
                  <a:lnTo>
                    <a:pt x="0" y="13"/>
                  </a:lnTo>
                  <a:lnTo>
                    <a:pt x="3" y="10"/>
                  </a:lnTo>
                  <a:lnTo>
                    <a:pt x="7" y="7"/>
                  </a:lnTo>
                  <a:lnTo>
                    <a:pt x="10" y="4"/>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364" name="Freeform 796"/>
            <p:cNvSpPr>
              <a:spLocks/>
            </p:cNvSpPr>
            <p:nvPr/>
          </p:nvSpPr>
          <p:spPr bwMode="auto">
            <a:xfrm>
              <a:off x="4217" y="2067"/>
              <a:ext cx="58" cy="59"/>
            </a:xfrm>
            <a:custGeom>
              <a:avLst/>
              <a:gdLst>
                <a:gd name="T0" fmla="*/ 20 w 42"/>
                <a:gd name="T1" fmla="*/ 0 h 42"/>
                <a:gd name="T2" fmla="*/ 26 w 42"/>
                <a:gd name="T3" fmla="*/ 0 h 42"/>
                <a:gd name="T4" fmla="*/ 29 w 42"/>
                <a:gd name="T5" fmla="*/ 0 h 42"/>
                <a:gd name="T6" fmla="*/ 32 w 42"/>
                <a:gd name="T7" fmla="*/ 3 h 42"/>
                <a:gd name="T8" fmla="*/ 36 w 42"/>
                <a:gd name="T9" fmla="*/ 6 h 42"/>
                <a:gd name="T10" fmla="*/ 39 w 42"/>
                <a:gd name="T11" fmla="*/ 10 h 42"/>
                <a:gd name="T12" fmla="*/ 42 w 42"/>
                <a:gd name="T13" fmla="*/ 13 h 42"/>
                <a:gd name="T14" fmla="*/ 42 w 42"/>
                <a:gd name="T15" fmla="*/ 16 h 42"/>
                <a:gd name="T16" fmla="*/ 42 w 42"/>
                <a:gd name="T17" fmla="*/ 19 h 42"/>
                <a:gd name="T18" fmla="*/ 42 w 42"/>
                <a:gd name="T19" fmla="*/ 26 h 42"/>
                <a:gd name="T20" fmla="*/ 42 w 42"/>
                <a:gd name="T21" fmla="*/ 29 h 42"/>
                <a:gd name="T22" fmla="*/ 39 w 42"/>
                <a:gd name="T23" fmla="*/ 32 h 42"/>
                <a:gd name="T24" fmla="*/ 36 w 42"/>
                <a:gd name="T25" fmla="*/ 35 h 42"/>
                <a:gd name="T26" fmla="*/ 32 w 42"/>
                <a:gd name="T27" fmla="*/ 38 h 42"/>
                <a:gd name="T28" fmla="*/ 29 w 42"/>
                <a:gd name="T29" fmla="*/ 42 h 42"/>
                <a:gd name="T30" fmla="*/ 26 w 42"/>
                <a:gd name="T31" fmla="*/ 42 h 42"/>
                <a:gd name="T32" fmla="*/ 20 w 42"/>
                <a:gd name="T33" fmla="*/ 42 h 42"/>
                <a:gd name="T34" fmla="*/ 16 w 42"/>
                <a:gd name="T35" fmla="*/ 42 h 42"/>
                <a:gd name="T36" fmla="*/ 13 w 42"/>
                <a:gd name="T37" fmla="*/ 42 h 42"/>
                <a:gd name="T38" fmla="*/ 10 w 42"/>
                <a:gd name="T39" fmla="*/ 38 h 42"/>
                <a:gd name="T40" fmla="*/ 7 w 42"/>
                <a:gd name="T41" fmla="*/ 35 h 42"/>
                <a:gd name="T42" fmla="*/ 3 w 42"/>
                <a:gd name="T43" fmla="*/ 32 h 42"/>
                <a:gd name="T44" fmla="*/ 0 w 42"/>
                <a:gd name="T45" fmla="*/ 29 h 42"/>
                <a:gd name="T46" fmla="*/ 0 w 42"/>
                <a:gd name="T47" fmla="*/ 26 h 42"/>
                <a:gd name="T48" fmla="*/ 0 w 42"/>
                <a:gd name="T49" fmla="*/ 19 h 42"/>
                <a:gd name="T50" fmla="*/ 0 w 42"/>
                <a:gd name="T51" fmla="*/ 16 h 42"/>
                <a:gd name="T52" fmla="*/ 0 w 42"/>
                <a:gd name="T53" fmla="*/ 13 h 42"/>
                <a:gd name="T54" fmla="*/ 3 w 42"/>
                <a:gd name="T55" fmla="*/ 10 h 42"/>
                <a:gd name="T56" fmla="*/ 7 w 42"/>
                <a:gd name="T57" fmla="*/ 6 h 42"/>
                <a:gd name="T58" fmla="*/ 10 w 42"/>
                <a:gd name="T59" fmla="*/ 3 h 42"/>
                <a:gd name="T60" fmla="*/ 13 w 42"/>
                <a:gd name="T61" fmla="*/ 0 h 42"/>
                <a:gd name="T62" fmla="*/ 16 w 42"/>
                <a:gd name="T63" fmla="*/ 0 h 42"/>
                <a:gd name="T64" fmla="*/ 20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0" y="0"/>
                  </a:moveTo>
                  <a:lnTo>
                    <a:pt x="26" y="0"/>
                  </a:lnTo>
                  <a:lnTo>
                    <a:pt x="29" y="0"/>
                  </a:lnTo>
                  <a:lnTo>
                    <a:pt x="32" y="3"/>
                  </a:lnTo>
                  <a:lnTo>
                    <a:pt x="36" y="6"/>
                  </a:lnTo>
                  <a:lnTo>
                    <a:pt x="39" y="10"/>
                  </a:lnTo>
                  <a:lnTo>
                    <a:pt x="42" y="13"/>
                  </a:lnTo>
                  <a:lnTo>
                    <a:pt x="42" y="16"/>
                  </a:lnTo>
                  <a:lnTo>
                    <a:pt x="42" y="19"/>
                  </a:lnTo>
                  <a:lnTo>
                    <a:pt x="42" y="26"/>
                  </a:lnTo>
                  <a:lnTo>
                    <a:pt x="42" y="29"/>
                  </a:lnTo>
                  <a:lnTo>
                    <a:pt x="39" y="32"/>
                  </a:lnTo>
                  <a:lnTo>
                    <a:pt x="36" y="35"/>
                  </a:lnTo>
                  <a:lnTo>
                    <a:pt x="32" y="38"/>
                  </a:lnTo>
                  <a:lnTo>
                    <a:pt x="29" y="42"/>
                  </a:lnTo>
                  <a:lnTo>
                    <a:pt x="26" y="42"/>
                  </a:lnTo>
                  <a:lnTo>
                    <a:pt x="20" y="42"/>
                  </a:lnTo>
                  <a:lnTo>
                    <a:pt x="16" y="42"/>
                  </a:lnTo>
                  <a:lnTo>
                    <a:pt x="13" y="42"/>
                  </a:lnTo>
                  <a:lnTo>
                    <a:pt x="10" y="38"/>
                  </a:lnTo>
                  <a:lnTo>
                    <a:pt x="7" y="35"/>
                  </a:lnTo>
                  <a:lnTo>
                    <a:pt x="3" y="32"/>
                  </a:lnTo>
                  <a:lnTo>
                    <a:pt x="0" y="29"/>
                  </a:lnTo>
                  <a:lnTo>
                    <a:pt x="0" y="26"/>
                  </a:lnTo>
                  <a:lnTo>
                    <a:pt x="0" y="19"/>
                  </a:lnTo>
                  <a:lnTo>
                    <a:pt x="0" y="16"/>
                  </a:lnTo>
                  <a:lnTo>
                    <a:pt x="0" y="13"/>
                  </a:lnTo>
                  <a:lnTo>
                    <a:pt x="3" y="10"/>
                  </a:lnTo>
                  <a:lnTo>
                    <a:pt x="7" y="6"/>
                  </a:lnTo>
                  <a:lnTo>
                    <a:pt x="10" y="3"/>
                  </a:lnTo>
                  <a:lnTo>
                    <a:pt x="13" y="0"/>
                  </a:lnTo>
                  <a:lnTo>
                    <a:pt x="16" y="0"/>
                  </a:lnTo>
                  <a:lnTo>
                    <a:pt x="20" y="0"/>
                  </a:lnTo>
                  <a:close/>
                </a:path>
              </a:pathLst>
            </a:custGeom>
            <a:solidFill>
              <a:srgbClr val="FF0000"/>
            </a:solidFill>
            <a:ln w="9525">
              <a:noFill/>
              <a:round/>
              <a:headEnd/>
              <a:tailEnd/>
            </a:ln>
          </p:spPr>
          <p:txBody>
            <a:bodyPr/>
            <a:lstStyle/>
            <a:p>
              <a:endParaRPr lang="en-US"/>
            </a:p>
          </p:txBody>
        </p:sp>
        <p:sp>
          <p:nvSpPr>
            <p:cNvPr id="32365" name="Freeform 797"/>
            <p:cNvSpPr>
              <a:spLocks/>
            </p:cNvSpPr>
            <p:nvPr/>
          </p:nvSpPr>
          <p:spPr bwMode="auto">
            <a:xfrm>
              <a:off x="4217" y="2067"/>
              <a:ext cx="58" cy="59"/>
            </a:xfrm>
            <a:custGeom>
              <a:avLst/>
              <a:gdLst>
                <a:gd name="T0" fmla="*/ 20 w 42"/>
                <a:gd name="T1" fmla="*/ 0 h 42"/>
                <a:gd name="T2" fmla="*/ 26 w 42"/>
                <a:gd name="T3" fmla="*/ 0 h 42"/>
                <a:gd name="T4" fmla="*/ 29 w 42"/>
                <a:gd name="T5" fmla="*/ 0 h 42"/>
                <a:gd name="T6" fmla="*/ 32 w 42"/>
                <a:gd name="T7" fmla="*/ 3 h 42"/>
                <a:gd name="T8" fmla="*/ 36 w 42"/>
                <a:gd name="T9" fmla="*/ 6 h 42"/>
                <a:gd name="T10" fmla="*/ 39 w 42"/>
                <a:gd name="T11" fmla="*/ 10 h 42"/>
                <a:gd name="T12" fmla="*/ 42 w 42"/>
                <a:gd name="T13" fmla="*/ 13 h 42"/>
                <a:gd name="T14" fmla="*/ 42 w 42"/>
                <a:gd name="T15" fmla="*/ 16 h 42"/>
                <a:gd name="T16" fmla="*/ 42 w 42"/>
                <a:gd name="T17" fmla="*/ 19 h 42"/>
                <a:gd name="T18" fmla="*/ 42 w 42"/>
                <a:gd name="T19" fmla="*/ 26 h 42"/>
                <a:gd name="T20" fmla="*/ 42 w 42"/>
                <a:gd name="T21" fmla="*/ 29 h 42"/>
                <a:gd name="T22" fmla="*/ 39 w 42"/>
                <a:gd name="T23" fmla="*/ 32 h 42"/>
                <a:gd name="T24" fmla="*/ 36 w 42"/>
                <a:gd name="T25" fmla="*/ 35 h 42"/>
                <a:gd name="T26" fmla="*/ 32 w 42"/>
                <a:gd name="T27" fmla="*/ 38 h 42"/>
                <a:gd name="T28" fmla="*/ 29 w 42"/>
                <a:gd name="T29" fmla="*/ 42 h 42"/>
                <a:gd name="T30" fmla="*/ 26 w 42"/>
                <a:gd name="T31" fmla="*/ 42 h 42"/>
                <a:gd name="T32" fmla="*/ 20 w 42"/>
                <a:gd name="T33" fmla="*/ 42 h 42"/>
                <a:gd name="T34" fmla="*/ 16 w 42"/>
                <a:gd name="T35" fmla="*/ 42 h 42"/>
                <a:gd name="T36" fmla="*/ 13 w 42"/>
                <a:gd name="T37" fmla="*/ 42 h 42"/>
                <a:gd name="T38" fmla="*/ 10 w 42"/>
                <a:gd name="T39" fmla="*/ 38 h 42"/>
                <a:gd name="T40" fmla="*/ 7 w 42"/>
                <a:gd name="T41" fmla="*/ 35 h 42"/>
                <a:gd name="T42" fmla="*/ 3 w 42"/>
                <a:gd name="T43" fmla="*/ 32 h 42"/>
                <a:gd name="T44" fmla="*/ 0 w 42"/>
                <a:gd name="T45" fmla="*/ 29 h 42"/>
                <a:gd name="T46" fmla="*/ 0 w 42"/>
                <a:gd name="T47" fmla="*/ 26 h 42"/>
                <a:gd name="T48" fmla="*/ 0 w 42"/>
                <a:gd name="T49" fmla="*/ 19 h 42"/>
                <a:gd name="T50" fmla="*/ 0 w 42"/>
                <a:gd name="T51" fmla="*/ 16 h 42"/>
                <a:gd name="T52" fmla="*/ 0 w 42"/>
                <a:gd name="T53" fmla="*/ 13 h 42"/>
                <a:gd name="T54" fmla="*/ 3 w 42"/>
                <a:gd name="T55" fmla="*/ 10 h 42"/>
                <a:gd name="T56" fmla="*/ 7 w 42"/>
                <a:gd name="T57" fmla="*/ 6 h 42"/>
                <a:gd name="T58" fmla="*/ 10 w 42"/>
                <a:gd name="T59" fmla="*/ 3 h 42"/>
                <a:gd name="T60" fmla="*/ 13 w 42"/>
                <a:gd name="T61" fmla="*/ 0 h 42"/>
                <a:gd name="T62" fmla="*/ 16 w 42"/>
                <a:gd name="T63" fmla="*/ 0 h 42"/>
                <a:gd name="T64" fmla="*/ 20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0" y="0"/>
                  </a:moveTo>
                  <a:lnTo>
                    <a:pt x="26" y="0"/>
                  </a:lnTo>
                  <a:lnTo>
                    <a:pt x="29" y="0"/>
                  </a:lnTo>
                  <a:lnTo>
                    <a:pt x="32" y="3"/>
                  </a:lnTo>
                  <a:lnTo>
                    <a:pt x="36" y="6"/>
                  </a:lnTo>
                  <a:lnTo>
                    <a:pt x="39" y="10"/>
                  </a:lnTo>
                  <a:lnTo>
                    <a:pt x="42" y="13"/>
                  </a:lnTo>
                  <a:lnTo>
                    <a:pt x="42" y="16"/>
                  </a:lnTo>
                  <a:lnTo>
                    <a:pt x="42" y="19"/>
                  </a:lnTo>
                  <a:lnTo>
                    <a:pt x="42" y="26"/>
                  </a:lnTo>
                  <a:lnTo>
                    <a:pt x="42" y="29"/>
                  </a:lnTo>
                  <a:lnTo>
                    <a:pt x="39" y="32"/>
                  </a:lnTo>
                  <a:lnTo>
                    <a:pt x="36" y="35"/>
                  </a:lnTo>
                  <a:lnTo>
                    <a:pt x="32" y="38"/>
                  </a:lnTo>
                  <a:lnTo>
                    <a:pt x="29" y="42"/>
                  </a:lnTo>
                  <a:lnTo>
                    <a:pt x="26" y="42"/>
                  </a:lnTo>
                  <a:lnTo>
                    <a:pt x="20" y="42"/>
                  </a:lnTo>
                  <a:lnTo>
                    <a:pt x="16" y="42"/>
                  </a:lnTo>
                  <a:lnTo>
                    <a:pt x="13" y="42"/>
                  </a:lnTo>
                  <a:lnTo>
                    <a:pt x="10" y="38"/>
                  </a:lnTo>
                  <a:lnTo>
                    <a:pt x="7" y="35"/>
                  </a:lnTo>
                  <a:lnTo>
                    <a:pt x="3" y="32"/>
                  </a:lnTo>
                  <a:lnTo>
                    <a:pt x="0" y="29"/>
                  </a:lnTo>
                  <a:lnTo>
                    <a:pt x="0" y="26"/>
                  </a:lnTo>
                  <a:lnTo>
                    <a:pt x="0" y="19"/>
                  </a:lnTo>
                  <a:lnTo>
                    <a:pt x="0" y="16"/>
                  </a:lnTo>
                  <a:lnTo>
                    <a:pt x="0" y="13"/>
                  </a:lnTo>
                  <a:lnTo>
                    <a:pt x="3" y="10"/>
                  </a:lnTo>
                  <a:lnTo>
                    <a:pt x="7" y="6"/>
                  </a:lnTo>
                  <a:lnTo>
                    <a:pt x="10" y="3"/>
                  </a:lnTo>
                  <a:lnTo>
                    <a:pt x="13" y="0"/>
                  </a:lnTo>
                  <a:lnTo>
                    <a:pt x="16" y="0"/>
                  </a:lnTo>
                  <a:lnTo>
                    <a:pt x="20" y="0"/>
                  </a:lnTo>
                </a:path>
              </a:pathLst>
            </a:custGeom>
            <a:solidFill>
              <a:srgbClr val="FFFF00"/>
            </a:solidFill>
            <a:ln w="12700">
              <a:solidFill>
                <a:srgbClr val="000000"/>
              </a:solidFill>
              <a:round/>
              <a:headEnd/>
              <a:tailEnd/>
            </a:ln>
          </p:spPr>
          <p:txBody>
            <a:bodyPr/>
            <a:lstStyle/>
            <a:p>
              <a:endParaRPr lang="en-US"/>
            </a:p>
          </p:txBody>
        </p:sp>
        <p:sp>
          <p:nvSpPr>
            <p:cNvPr id="32366" name="Freeform 798"/>
            <p:cNvSpPr>
              <a:spLocks/>
            </p:cNvSpPr>
            <p:nvPr/>
          </p:nvSpPr>
          <p:spPr bwMode="auto">
            <a:xfrm>
              <a:off x="3978" y="2657"/>
              <a:ext cx="64" cy="63"/>
            </a:xfrm>
            <a:custGeom>
              <a:avLst/>
              <a:gdLst>
                <a:gd name="T0" fmla="*/ 23 w 46"/>
                <a:gd name="T1" fmla="*/ 0 h 45"/>
                <a:gd name="T2" fmla="*/ 29 w 46"/>
                <a:gd name="T3" fmla="*/ 4 h 45"/>
                <a:gd name="T4" fmla="*/ 33 w 46"/>
                <a:gd name="T5" fmla="*/ 4 h 45"/>
                <a:gd name="T6" fmla="*/ 36 w 46"/>
                <a:gd name="T7" fmla="*/ 7 h 45"/>
                <a:gd name="T8" fmla="*/ 39 w 46"/>
                <a:gd name="T9" fmla="*/ 7 h 45"/>
                <a:gd name="T10" fmla="*/ 42 w 46"/>
                <a:gd name="T11" fmla="*/ 10 h 45"/>
                <a:gd name="T12" fmla="*/ 46 w 46"/>
                <a:gd name="T13" fmla="*/ 16 h 45"/>
                <a:gd name="T14" fmla="*/ 46 w 46"/>
                <a:gd name="T15" fmla="*/ 20 h 45"/>
                <a:gd name="T16" fmla="*/ 46 w 46"/>
                <a:gd name="T17" fmla="*/ 23 h 45"/>
                <a:gd name="T18" fmla="*/ 46 w 46"/>
                <a:gd name="T19" fmla="*/ 29 h 45"/>
                <a:gd name="T20" fmla="*/ 46 w 46"/>
                <a:gd name="T21" fmla="*/ 32 h 45"/>
                <a:gd name="T22" fmla="*/ 42 w 46"/>
                <a:gd name="T23" fmla="*/ 36 h 45"/>
                <a:gd name="T24" fmla="*/ 39 w 46"/>
                <a:gd name="T25" fmla="*/ 39 h 45"/>
                <a:gd name="T26" fmla="*/ 36 w 46"/>
                <a:gd name="T27" fmla="*/ 42 h 45"/>
                <a:gd name="T28" fmla="*/ 33 w 46"/>
                <a:gd name="T29" fmla="*/ 45 h 45"/>
                <a:gd name="T30" fmla="*/ 29 w 46"/>
                <a:gd name="T31" fmla="*/ 45 h 45"/>
                <a:gd name="T32" fmla="*/ 23 w 46"/>
                <a:gd name="T33" fmla="*/ 45 h 45"/>
                <a:gd name="T34" fmla="*/ 20 w 46"/>
                <a:gd name="T35" fmla="*/ 45 h 45"/>
                <a:gd name="T36" fmla="*/ 17 w 46"/>
                <a:gd name="T37" fmla="*/ 45 h 45"/>
                <a:gd name="T38" fmla="*/ 10 w 46"/>
                <a:gd name="T39" fmla="*/ 42 h 45"/>
                <a:gd name="T40" fmla="*/ 7 w 46"/>
                <a:gd name="T41" fmla="*/ 39 h 45"/>
                <a:gd name="T42" fmla="*/ 7 w 46"/>
                <a:gd name="T43" fmla="*/ 36 h 45"/>
                <a:gd name="T44" fmla="*/ 4 w 46"/>
                <a:gd name="T45" fmla="*/ 32 h 45"/>
                <a:gd name="T46" fmla="*/ 4 w 46"/>
                <a:gd name="T47" fmla="*/ 29 h 45"/>
                <a:gd name="T48" fmla="*/ 0 w 46"/>
                <a:gd name="T49" fmla="*/ 23 h 45"/>
                <a:gd name="T50" fmla="*/ 4 w 46"/>
                <a:gd name="T51" fmla="*/ 20 h 45"/>
                <a:gd name="T52" fmla="*/ 4 w 46"/>
                <a:gd name="T53" fmla="*/ 16 h 45"/>
                <a:gd name="T54" fmla="*/ 7 w 46"/>
                <a:gd name="T55" fmla="*/ 10 h 45"/>
                <a:gd name="T56" fmla="*/ 7 w 46"/>
                <a:gd name="T57" fmla="*/ 7 h 45"/>
                <a:gd name="T58" fmla="*/ 10 w 46"/>
                <a:gd name="T59" fmla="*/ 7 h 45"/>
                <a:gd name="T60" fmla="*/ 17 w 46"/>
                <a:gd name="T61" fmla="*/ 4 h 45"/>
                <a:gd name="T62" fmla="*/ 20 w 46"/>
                <a:gd name="T63" fmla="*/ 4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4"/>
                  </a:lnTo>
                  <a:lnTo>
                    <a:pt x="33" y="4"/>
                  </a:lnTo>
                  <a:lnTo>
                    <a:pt x="36" y="7"/>
                  </a:lnTo>
                  <a:lnTo>
                    <a:pt x="39" y="7"/>
                  </a:lnTo>
                  <a:lnTo>
                    <a:pt x="42" y="10"/>
                  </a:lnTo>
                  <a:lnTo>
                    <a:pt x="46" y="16"/>
                  </a:lnTo>
                  <a:lnTo>
                    <a:pt x="46" y="20"/>
                  </a:lnTo>
                  <a:lnTo>
                    <a:pt x="46" y="23"/>
                  </a:lnTo>
                  <a:lnTo>
                    <a:pt x="46" y="29"/>
                  </a:lnTo>
                  <a:lnTo>
                    <a:pt x="46" y="32"/>
                  </a:lnTo>
                  <a:lnTo>
                    <a:pt x="42" y="36"/>
                  </a:lnTo>
                  <a:lnTo>
                    <a:pt x="39" y="39"/>
                  </a:lnTo>
                  <a:lnTo>
                    <a:pt x="36" y="42"/>
                  </a:lnTo>
                  <a:lnTo>
                    <a:pt x="33" y="45"/>
                  </a:lnTo>
                  <a:lnTo>
                    <a:pt x="29" y="45"/>
                  </a:lnTo>
                  <a:lnTo>
                    <a:pt x="23" y="45"/>
                  </a:lnTo>
                  <a:lnTo>
                    <a:pt x="20" y="45"/>
                  </a:lnTo>
                  <a:lnTo>
                    <a:pt x="17" y="45"/>
                  </a:lnTo>
                  <a:lnTo>
                    <a:pt x="10" y="42"/>
                  </a:lnTo>
                  <a:lnTo>
                    <a:pt x="7" y="39"/>
                  </a:lnTo>
                  <a:lnTo>
                    <a:pt x="7" y="36"/>
                  </a:lnTo>
                  <a:lnTo>
                    <a:pt x="4" y="32"/>
                  </a:lnTo>
                  <a:lnTo>
                    <a:pt x="4" y="29"/>
                  </a:lnTo>
                  <a:lnTo>
                    <a:pt x="0" y="23"/>
                  </a:lnTo>
                  <a:lnTo>
                    <a:pt x="4" y="20"/>
                  </a:lnTo>
                  <a:lnTo>
                    <a:pt x="4" y="16"/>
                  </a:lnTo>
                  <a:lnTo>
                    <a:pt x="7" y="10"/>
                  </a:lnTo>
                  <a:lnTo>
                    <a:pt x="7" y="7"/>
                  </a:lnTo>
                  <a:lnTo>
                    <a:pt x="10" y="7"/>
                  </a:lnTo>
                  <a:lnTo>
                    <a:pt x="17" y="4"/>
                  </a:lnTo>
                  <a:lnTo>
                    <a:pt x="20" y="4"/>
                  </a:lnTo>
                  <a:lnTo>
                    <a:pt x="23" y="0"/>
                  </a:lnTo>
                  <a:close/>
                </a:path>
              </a:pathLst>
            </a:custGeom>
            <a:solidFill>
              <a:srgbClr val="FFFF00"/>
            </a:solidFill>
            <a:ln w="12700">
              <a:solidFill>
                <a:srgbClr val="000000"/>
              </a:solidFill>
              <a:round/>
              <a:headEnd/>
              <a:tailEnd/>
            </a:ln>
          </p:spPr>
          <p:txBody>
            <a:bodyPr/>
            <a:lstStyle/>
            <a:p>
              <a:endParaRPr lang="en-US"/>
            </a:p>
          </p:txBody>
        </p:sp>
        <p:sp>
          <p:nvSpPr>
            <p:cNvPr id="32367" name="Freeform 799"/>
            <p:cNvSpPr>
              <a:spLocks/>
            </p:cNvSpPr>
            <p:nvPr/>
          </p:nvSpPr>
          <p:spPr bwMode="auto">
            <a:xfrm>
              <a:off x="3978" y="2657"/>
              <a:ext cx="64" cy="63"/>
            </a:xfrm>
            <a:custGeom>
              <a:avLst/>
              <a:gdLst>
                <a:gd name="T0" fmla="*/ 23 w 46"/>
                <a:gd name="T1" fmla="*/ 0 h 45"/>
                <a:gd name="T2" fmla="*/ 29 w 46"/>
                <a:gd name="T3" fmla="*/ 4 h 45"/>
                <a:gd name="T4" fmla="*/ 33 w 46"/>
                <a:gd name="T5" fmla="*/ 4 h 45"/>
                <a:gd name="T6" fmla="*/ 36 w 46"/>
                <a:gd name="T7" fmla="*/ 7 h 45"/>
                <a:gd name="T8" fmla="*/ 39 w 46"/>
                <a:gd name="T9" fmla="*/ 7 h 45"/>
                <a:gd name="T10" fmla="*/ 42 w 46"/>
                <a:gd name="T11" fmla="*/ 10 h 45"/>
                <a:gd name="T12" fmla="*/ 46 w 46"/>
                <a:gd name="T13" fmla="*/ 16 h 45"/>
                <a:gd name="T14" fmla="*/ 46 w 46"/>
                <a:gd name="T15" fmla="*/ 20 h 45"/>
                <a:gd name="T16" fmla="*/ 46 w 46"/>
                <a:gd name="T17" fmla="*/ 23 h 45"/>
                <a:gd name="T18" fmla="*/ 46 w 46"/>
                <a:gd name="T19" fmla="*/ 29 h 45"/>
                <a:gd name="T20" fmla="*/ 46 w 46"/>
                <a:gd name="T21" fmla="*/ 32 h 45"/>
                <a:gd name="T22" fmla="*/ 42 w 46"/>
                <a:gd name="T23" fmla="*/ 36 h 45"/>
                <a:gd name="T24" fmla="*/ 39 w 46"/>
                <a:gd name="T25" fmla="*/ 39 h 45"/>
                <a:gd name="T26" fmla="*/ 36 w 46"/>
                <a:gd name="T27" fmla="*/ 42 h 45"/>
                <a:gd name="T28" fmla="*/ 33 w 46"/>
                <a:gd name="T29" fmla="*/ 45 h 45"/>
                <a:gd name="T30" fmla="*/ 29 w 46"/>
                <a:gd name="T31" fmla="*/ 45 h 45"/>
                <a:gd name="T32" fmla="*/ 23 w 46"/>
                <a:gd name="T33" fmla="*/ 45 h 45"/>
                <a:gd name="T34" fmla="*/ 20 w 46"/>
                <a:gd name="T35" fmla="*/ 45 h 45"/>
                <a:gd name="T36" fmla="*/ 17 w 46"/>
                <a:gd name="T37" fmla="*/ 45 h 45"/>
                <a:gd name="T38" fmla="*/ 10 w 46"/>
                <a:gd name="T39" fmla="*/ 42 h 45"/>
                <a:gd name="T40" fmla="*/ 7 w 46"/>
                <a:gd name="T41" fmla="*/ 39 h 45"/>
                <a:gd name="T42" fmla="*/ 7 w 46"/>
                <a:gd name="T43" fmla="*/ 36 h 45"/>
                <a:gd name="T44" fmla="*/ 4 w 46"/>
                <a:gd name="T45" fmla="*/ 32 h 45"/>
                <a:gd name="T46" fmla="*/ 4 w 46"/>
                <a:gd name="T47" fmla="*/ 29 h 45"/>
                <a:gd name="T48" fmla="*/ 0 w 46"/>
                <a:gd name="T49" fmla="*/ 23 h 45"/>
                <a:gd name="T50" fmla="*/ 4 w 46"/>
                <a:gd name="T51" fmla="*/ 20 h 45"/>
                <a:gd name="T52" fmla="*/ 4 w 46"/>
                <a:gd name="T53" fmla="*/ 16 h 45"/>
                <a:gd name="T54" fmla="*/ 7 w 46"/>
                <a:gd name="T55" fmla="*/ 10 h 45"/>
                <a:gd name="T56" fmla="*/ 7 w 46"/>
                <a:gd name="T57" fmla="*/ 7 h 45"/>
                <a:gd name="T58" fmla="*/ 10 w 46"/>
                <a:gd name="T59" fmla="*/ 7 h 45"/>
                <a:gd name="T60" fmla="*/ 17 w 46"/>
                <a:gd name="T61" fmla="*/ 4 h 45"/>
                <a:gd name="T62" fmla="*/ 20 w 46"/>
                <a:gd name="T63" fmla="*/ 4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4"/>
                  </a:lnTo>
                  <a:lnTo>
                    <a:pt x="33" y="4"/>
                  </a:lnTo>
                  <a:lnTo>
                    <a:pt x="36" y="7"/>
                  </a:lnTo>
                  <a:lnTo>
                    <a:pt x="39" y="7"/>
                  </a:lnTo>
                  <a:lnTo>
                    <a:pt x="42" y="10"/>
                  </a:lnTo>
                  <a:lnTo>
                    <a:pt x="46" y="16"/>
                  </a:lnTo>
                  <a:lnTo>
                    <a:pt x="46" y="20"/>
                  </a:lnTo>
                  <a:lnTo>
                    <a:pt x="46" y="23"/>
                  </a:lnTo>
                  <a:lnTo>
                    <a:pt x="46" y="29"/>
                  </a:lnTo>
                  <a:lnTo>
                    <a:pt x="46" y="32"/>
                  </a:lnTo>
                  <a:lnTo>
                    <a:pt x="42" y="36"/>
                  </a:lnTo>
                  <a:lnTo>
                    <a:pt x="39" y="39"/>
                  </a:lnTo>
                  <a:lnTo>
                    <a:pt x="36" y="42"/>
                  </a:lnTo>
                  <a:lnTo>
                    <a:pt x="33" y="45"/>
                  </a:lnTo>
                  <a:lnTo>
                    <a:pt x="29" y="45"/>
                  </a:lnTo>
                  <a:lnTo>
                    <a:pt x="23" y="45"/>
                  </a:lnTo>
                  <a:lnTo>
                    <a:pt x="20" y="45"/>
                  </a:lnTo>
                  <a:lnTo>
                    <a:pt x="17" y="45"/>
                  </a:lnTo>
                  <a:lnTo>
                    <a:pt x="10" y="42"/>
                  </a:lnTo>
                  <a:lnTo>
                    <a:pt x="7" y="39"/>
                  </a:lnTo>
                  <a:lnTo>
                    <a:pt x="7" y="36"/>
                  </a:lnTo>
                  <a:lnTo>
                    <a:pt x="4" y="32"/>
                  </a:lnTo>
                  <a:lnTo>
                    <a:pt x="4" y="29"/>
                  </a:lnTo>
                  <a:lnTo>
                    <a:pt x="0" y="23"/>
                  </a:lnTo>
                  <a:lnTo>
                    <a:pt x="4" y="20"/>
                  </a:lnTo>
                  <a:lnTo>
                    <a:pt x="4" y="16"/>
                  </a:lnTo>
                  <a:lnTo>
                    <a:pt x="7" y="10"/>
                  </a:lnTo>
                  <a:lnTo>
                    <a:pt x="7" y="7"/>
                  </a:lnTo>
                  <a:lnTo>
                    <a:pt x="10" y="7"/>
                  </a:lnTo>
                  <a:lnTo>
                    <a:pt x="17" y="4"/>
                  </a:lnTo>
                  <a:lnTo>
                    <a:pt x="20" y="4"/>
                  </a:lnTo>
                  <a:lnTo>
                    <a:pt x="23" y="0"/>
                  </a:lnTo>
                </a:path>
              </a:pathLst>
            </a:custGeom>
            <a:noFill/>
            <a:ln w="0">
              <a:solidFill>
                <a:srgbClr val="000000"/>
              </a:solidFill>
              <a:round/>
              <a:headEnd/>
              <a:tailEnd/>
            </a:ln>
          </p:spPr>
          <p:txBody>
            <a:bodyPr/>
            <a:lstStyle/>
            <a:p>
              <a:endParaRPr lang="en-US"/>
            </a:p>
          </p:txBody>
        </p:sp>
        <p:sp>
          <p:nvSpPr>
            <p:cNvPr id="32368" name="Freeform 800"/>
            <p:cNvSpPr>
              <a:spLocks/>
            </p:cNvSpPr>
            <p:nvPr/>
          </p:nvSpPr>
          <p:spPr bwMode="auto">
            <a:xfrm>
              <a:off x="3962" y="2603"/>
              <a:ext cx="62" cy="63"/>
            </a:xfrm>
            <a:custGeom>
              <a:avLst/>
              <a:gdLst>
                <a:gd name="T0" fmla="*/ 22 w 45"/>
                <a:gd name="T1" fmla="*/ 0 h 45"/>
                <a:gd name="T2" fmla="*/ 29 w 45"/>
                <a:gd name="T3" fmla="*/ 0 h 45"/>
                <a:gd name="T4" fmla="*/ 32 w 45"/>
                <a:gd name="T5" fmla="*/ 0 h 45"/>
                <a:gd name="T6" fmla="*/ 35 w 45"/>
                <a:gd name="T7" fmla="*/ 3 h 45"/>
                <a:gd name="T8" fmla="*/ 38 w 45"/>
                <a:gd name="T9" fmla="*/ 6 h 45"/>
                <a:gd name="T10" fmla="*/ 41 w 45"/>
                <a:gd name="T11" fmla="*/ 9 h 45"/>
                <a:gd name="T12" fmla="*/ 45 w 45"/>
                <a:gd name="T13" fmla="*/ 13 h 45"/>
                <a:gd name="T14" fmla="*/ 45 w 45"/>
                <a:gd name="T15" fmla="*/ 16 h 45"/>
                <a:gd name="T16" fmla="*/ 45 w 45"/>
                <a:gd name="T17" fmla="*/ 22 h 45"/>
                <a:gd name="T18" fmla="*/ 45 w 45"/>
                <a:gd name="T19" fmla="*/ 25 h 45"/>
                <a:gd name="T20" fmla="*/ 45 w 45"/>
                <a:gd name="T21" fmla="*/ 29 h 45"/>
                <a:gd name="T22" fmla="*/ 41 w 45"/>
                <a:gd name="T23" fmla="*/ 35 h 45"/>
                <a:gd name="T24" fmla="*/ 38 w 45"/>
                <a:gd name="T25" fmla="*/ 38 h 45"/>
                <a:gd name="T26" fmla="*/ 35 w 45"/>
                <a:gd name="T27" fmla="*/ 38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38 h 45"/>
                <a:gd name="T40" fmla="*/ 6 w 45"/>
                <a:gd name="T41" fmla="*/ 38 h 45"/>
                <a:gd name="T42" fmla="*/ 6 w 45"/>
                <a:gd name="T43" fmla="*/ 35 h 45"/>
                <a:gd name="T44" fmla="*/ 3 w 45"/>
                <a:gd name="T45" fmla="*/ 29 h 45"/>
                <a:gd name="T46" fmla="*/ 3 w 45"/>
                <a:gd name="T47" fmla="*/ 25 h 45"/>
                <a:gd name="T48" fmla="*/ 0 w 45"/>
                <a:gd name="T49" fmla="*/ 22 h 45"/>
                <a:gd name="T50" fmla="*/ 3 w 45"/>
                <a:gd name="T51" fmla="*/ 16 h 45"/>
                <a:gd name="T52" fmla="*/ 3 w 45"/>
                <a:gd name="T53" fmla="*/ 13 h 45"/>
                <a:gd name="T54" fmla="*/ 6 w 45"/>
                <a:gd name="T55" fmla="*/ 9 h 45"/>
                <a:gd name="T56" fmla="*/ 6 w 45"/>
                <a:gd name="T57" fmla="*/ 6 h 45"/>
                <a:gd name="T58" fmla="*/ 9 w 45"/>
                <a:gd name="T59" fmla="*/ 3 h 45"/>
                <a:gd name="T60" fmla="*/ 16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0"/>
                  </a:lnTo>
                  <a:lnTo>
                    <a:pt x="35" y="3"/>
                  </a:lnTo>
                  <a:lnTo>
                    <a:pt x="38" y="6"/>
                  </a:lnTo>
                  <a:lnTo>
                    <a:pt x="41" y="9"/>
                  </a:lnTo>
                  <a:lnTo>
                    <a:pt x="45" y="13"/>
                  </a:lnTo>
                  <a:lnTo>
                    <a:pt x="45" y="16"/>
                  </a:lnTo>
                  <a:lnTo>
                    <a:pt x="45" y="22"/>
                  </a:lnTo>
                  <a:lnTo>
                    <a:pt x="45" y="25"/>
                  </a:lnTo>
                  <a:lnTo>
                    <a:pt x="45" y="29"/>
                  </a:lnTo>
                  <a:lnTo>
                    <a:pt x="41" y="35"/>
                  </a:lnTo>
                  <a:lnTo>
                    <a:pt x="38" y="38"/>
                  </a:lnTo>
                  <a:lnTo>
                    <a:pt x="35" y="38"/>
                  </a:lnTo>
                  <a:lnTo>
                    <a:pt x="32" y="42"/>
                  </a:lnTo>
                  <a:lnTo>
                    <a:pt x="29" y="45"/>
                  </a:lnTo>
                  <a:lnTo>
                    <a:pt x="22" y="45"/>
                  </a:lnTo>
                  <a:lnTo>
                    <a:pt x="19" y="45"/>
                  </a:lnTo>
                  <a:lnTo>
                    <a:pt x="16" y="42"/>
                  </a:lnTo>
                  <a:lnTo>
                    <a:pt x="9" y="38"/>
                  </a:lnTo>
                  <a:lnTo>
                    <a:pt x="6" y="38"/>
                  </a:lnTo>
                  <a:lnTo>
                    <a:pt x="6" y="35"/>
                  </a:lnTo>
                  <a:lnTo>
                    <a:pt x="3" y="29"/>
                  </a:lnTo>
                  <a:lnTo>
                    <a:pt x="3" y="25"/>
                  </a:lnTo>
                  <a:lnTo>
                    <a:pt x="0" y="22"/>
                  </a:lnTo>
                  <a:lnTo>
                    <a:pt x="3" y="16"/>
                  </a:lnTo>
                  <a:lnTo>
                    <a:pt x="3" y="13"/>
                  </a:lnTo>
                  <a:lnTo>
                    <a:pt x="6" y="9"/>
                  </a:lnTo>
                  <a:lnTo>
                    <a:pt x="6" y="6"/>
                  </a:lnTo>
                  <a:lnTo>
                    <a:pt x="9" y="3"/>
                  </a:lnTo>
                  <a:lnTo>
                    <a:pt x="16" y="0"/>
                  </a:lnTo>
                  <a:lnTo>
                    <a:pt x="19" y="0"/>
                  </a:lnTo>
                  <a:lnTo>
                    <a:pt x="22" y="0"/>
                  </a:lnTo>
                  <a:close/>
                </a:path>
              </a:pathLst>
            </a:custGeom>
            <a:solidFill>
              <a:srgbClr val="FFFF00"/>
            </a:solidFill>
            <a:ln w="9525">
              <a:noFill/>
              <a:round/>
              <a:headEnd/>
              <a:tailEnd/>
            </a:ln>
          </p:spPr>
          <p:txBody>
            <a:bodyPr/>
            <a:lstStyle/>
            <a:p>
              <a:endParaRPr lang="en-US"/>
            </a:p>
          </p:txBody>
        </p:sp>
        <p:sp>
          <p:nvSpPr>
            <p:cNvPr id="32369" name="Freeform 801"/>
            <p:cNvSpPr>
              <a:spLocks/>
            </p:cNvSpPr>
            <p:nvPr/>
          </p:nvSpPr>
          <p:spPr bwMode="auto">
            <a:xfrm>
              <a:off x="3962" y="2603"/>
              <a:ext cx="62" cy="63"/>
            </a:xfrm>
            <a:custGeom>
              <a:avLst/>
              <a:gdLst>
                <a:gd name="T0" fmla="*/ 22 w 45"/>
                <a:gd name="T1" fmla="*/ 0 h 45"/>
                <a:gd name="T2" fmla="*/ 29 w 45"/>
                <a:gd name="T3" fmla="*/ 0 h 45"/>
                <a:gd name="T4" fmla="*/ 32 w 45"/>
                <a:gd name="T5" fmla="*/ 0 h 45"/>
                <a:gd name="T6" fmla="*/ 35 w 45"/>
                <a:gd name="T7" fmla="*/ 3 h 45"/>
                <a:gd name="T8" fmla="*/ 38 w 45"/>
                <a:gd name="T9" fmla="*/ 6 h 45"/>
                <a:gd name="T10" fmla="*/ 41 w 45"/>
                <a:gd name="T11" fmla="*/ 9 h 45"/>
                <a:gd name="T12" fmla="*/ 45 w 45"/>
                <a:gd name="T13" fmla="*/ 13 h 45"/>
                <a:gd name="T14" fmla="*/ 45 w 45"/>
                <a:gd name="T15" fmla="*/ 16 h 45"/>
                <a:gd name="T16" fmla="*/ 45 w 45"/>
                <a:gd name="T17" fmla="*/ 22 h 45"/>
                <a:gd name="T18" fmla="*/ 45 w 45"/>
                <a:gd name="T19" fmla="*/ 25 h 45"/>
                <a:gd name="T20" fmla="*/ 45 w 45"/>
                <a:gd name="T21" fmla="*/ 29 h 45"/>
                <a:gd name="T22" fmla="*/ 41 w 45"/>
                <a:gd name="T23" fmla="*/ 35 h 45"/>
                <a:gd name="T24" fmla="*/ 38 w 45"/>
                <a:gd name="T25" fmla="*/ 38 h 45"/>
                <a:gd name="T26" fmla="*/ 35 w 45"/>
                <a:gd name="T27" fmla="*/ 38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38 h 45"/>
                <a:gd name="T40" fmla="*/ 6 w 45"/>
                <a:gd name="T41" fmla="*/ 38 h 45"/>
                <a:gd name="T42" fmla="*/ 6 w 45"/>
                <a:gd name="T43" fmla="*/ 35 h 45"/>
                <a:gd name="T44" fmla="*/ 3 w 45"/>
                <a:gd name="T45" fmla="*/ 29 h 45"/>
                <a:gd name="T46" fmla="*/ 3 w 45"/>
                <a:gd name="T47" fmla="*/ 25 h 45"/>
                <a:gd name="T48" fmla="*/ 0 w 45"/>
                <a:gd name="T49" fmla="*/ 22 h 45"/>
                <a:gd name="T50" fmla="*/ 3 w 45"/>
                <a:gd name="T51" fmla="*/ 16 h 45"/>
                <a:gd name="T52" fmla="*/ 3 w 45"/>
                <a:gd name="T53" fmla="*/ 13 h 45"/>
                <a:gd name="T54" fmla="*/ 6 w 45"/>
                <a:gd name="T55" fmla="*/ 9 h 45"/>
                <a:gd name="T56" fmla="*/ 6 w 45"/>
                <a:gd name="T57" fmla="*/ 6 h 45"/>
                <a:gd name="T58" fmla="*/ 9 w 45"/>
                <a:gd name="T59" fmla="*/ 3 h 45"/>
                <a:gd name="T60" fmla="*/ 16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0"/>
                  </a:lnTo>
                  <a:lnTo>
                    <a:pt x="35" y="3"/>
                  </a:lnTo>
                  <a:lnTo>
                    <a:pt x="38" y="6"/>
                  </a:lnTo>
                  <a:lnTo>
                    <a:pt x="41" y="9"/>
                  </a:lnTo>
                  <a:lnTo>
                    <a:pt x="45" y="13"/>
                  </a:lnTo>
                  <a:lnTo>
                    <a:pt x="45" y="16"/>
                  </a:lnTo>
                  <a:lnTo>
                    <a:pt x="45" y="22"/>
                  </a:lnTo>
                  <a:lnTo>
                    <a:pt x="45" y="25"/>
                  </a:lnTo>
                  <a:lnTo>
                    <a:pt x="45" y="29"/>
                  </a:lnTo>
                  <a:lnTo>
                    <a:pt x="41" y="35"/>
                  </a:lnTo>
                  <a:lnTo>
                    <a:pt x="38" y="38"/>
                  </a:lnTo>
                  <a:lnTo>
                    <a:pt x="35" y="38"/>
                  </a:lnTo>
                  <a:lnTo>
                    <a:pt x="32" y="42"/>
                  </a:lnTo>
                  <a:lnTo>
                    <a:pt x="29" y="45"/>
                  </a:lnTo>
                  <a:lnTo>
                    <a:pt x="22" y="45"/>
                  </a:lnTo>
                  <a:lnTo>
                    <a:pt x="19" y="45"/>
                  </a:lnTo>
                  <a:lnTo>
                    <a:pt x="16" y="42"/>
                  </a:lnTo>
                  <a:lnTo>
                    <a:pt x="9" y="38"/>
                  </a:lnTo>
                  <a:lnTo>
                    <a:pt x="6" y="38"/>
                  </a:lnTo>
                  <a:lnTo>
                    <a:pt x="6" y="35"/>
                  </a:lnTo>
                  <a:lnTo>
                    <a:pt x="3" y="29"/>
                  </a:lnTo>
                  <a:lnTo>
                    <a:pt x="3" y="25"/>
                  </a:lnTo>
                  <a:lnTo>
                    <a:pt x="0" y="22"/>
                  </a:lnTo>
                  <a:lnTo>
                    <a:pt x="3" y="16"/>
                  </a:lnTo>
                  <a:lnTo>
                    <a:pt x="3" y="13"/>
                  </a:lnTo>
                  <a:lnTo>
                    <a:pt x="6" y="9"/>
                  </a:lnTo>
                  <a:lnTo>
                    <a:pt x="6" y="6"/>
                  </a:lnTo>
                  <a:lnTo>
                    <a:pt x="9" y="3"/>
                  </a:lnTo>
                  <a:lnTo>
                    <a:pt x="16" y="0"/>
                  </a:lnTo>
                  <a:lnTo>
                    <a:pt x="19" y="0"/>
                  </a:lnTo>
                  <a:lnTo>
                    <a:pt x="22" y="0"/>
                  </a:lnTo>
                </a:path>
              </a:pathLst>
            </a:custGeom>
            <a:noFill/>
            <a:ln w="12700">
              <a:solidFill>
                <a:srgbClr val="000000"/>
              </a:solidFill>
              <a:round/>
              <a:headEnd/>
              <a:tailEnd/>
            </a:ln>
          </p:spPr>
          <p:txBody>
            <a:bodyPr/>
            <a:lstStyle/>
            <a:p>
              <a:endParaRPr lang="en-US"/>
            </a:p>
          </p:txBody>
        </p:sp>
        <p:sp>
          <p:nvSpPr>
            <p:cNvPr id="32370" name="Freeform 802"/>
            <p:cNvSpPr>
              <a:spLocks/>
            </p:cNvSpPr>
            <p:nvPr/>
          </p:nvSpPr>
          <p:spPr bwMode="auto">
            <a:xfrm>
              <a:off x="3988" y="2603"/>
              <a:ext cx="62" cy="63"/>
            </a:xfrm>
            <a:custGeom>
              <a:avLst/>
              <a:gdLst>
                <a:gd name="T0" fmla="*/ 22 w 45"/>
                <a:gd name="T1" fmla="*/ 0 h 45"/>
                <a:gd name="T2" fmla="*/ 26 w 45"/>
                <a:gd name="T3" fmla="*/ 3 h 45"/>
                <a:gd name="T4" fmla="*/ 32 w 45"/>
                <a:gd name="T5" fmla="*/ 3 h 45"/>
                <a:gd name="T6" fmla="*/ 35 w 45"/>
                <a:gd name="T7" fmla="*/ 6 h 45"/>
                <a:gd name="T8" fmla="*/ 39 w 45"/>
                <a:gd name="T9" fmla="*/ 6 h 45"/>
                <a:gd name="T10" fmla="*/ 42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2 h 45"/>
                <a:gd name="T28" fmla="*/ 32 w 45"/>
                <a:gd name="T29" fmla="*/ 45 h 45"/>
                <a:gd name="T30" fmla="*/ 26 w 45"/>
                <a:gd name="T31" fmla="*/ 45 h 45"/>
                <a:gd name="T32" fmla="*/ 22 w 45"/>
                <a:gd name="T33" fmla="*/ 45 h 45"/>
                <a:gd name="T34" fmla="*/ 19 w 45"/>
                <a:gd name="T35" fmla="*/ 45 h 45"/>
                <a:gd name="T36" fmla="*/ 13 w 45"/>
                <a:gd name="T37" fmla="*/ 45 h 45"/>
                <a:gd name="T38" fmla="*/ 10 w 45"/>
                <a:gd name="T39" fmla="*/ 42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6 w 45"/>
                <a:gd name="T57" fmla="*/ 6 h 45"/>
                <a:gd name="T58" fmla="*/ 10 w 45"/>
                <a:gd name="T59" fmla="*/ 6 h 45"/>
                <a:gd name="T60" fmla="*/ 13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3"/>
                  </a:lnTo>
                  <a:lnTo>
                    <a:pt x="32" y="3"/>
                  </a:lnTo>
                  <a:lnTo>
                    <a:pt x="35" y="6"/>
                  </a:lnTo>
                  <a:lnTo>
                    <a:pt x="39" y="6"/>
                  </a:lnTo>
                  <a:lnTo>
                    <a:pt x="42" y="9"/>
                  </a:lnTo>
                  <a:lnTo>
                    <a:pt x="42" y="16"/>
                  </a:lnTo>
                  <a:lnTo>
                    <a:pt x="45" y="19"/>
                  </a:lnTo>
                  <a:lnTo>
                    <a:pt x="45" y="22"/>
                  </a:lnTo>
                  <a:lnTo>
                    <a:pt x="45" y="29"/>
                  </a:lnTo>
                  <a:lnTo>
                    <a:pt x="42" y="32"/>
                  </a:lnTo>
                  <a:lnTo>
                    <a:pt x="42" y="35"/>
                  </a:lnTo>
                  <a:lnTo>
                    <a:pt x="39" y="38"/>
                  </a:lnTo>
                  <a:lnTo>
                    <a:pt x="35" y="42"/>
                  </a:lnTo>
                  <a:lnTo>
                    <a:pt x="32" y="45"/>
                  </a:lnTo>
                  <a:lnTo>
                    <a:pt x="26" y="45"/>
                  </a:lnTo>
                  <a:lnTo>
                    <a:pt x="22" y="45"/>
                  </a:lnTo>
                  <a:lnTo>
                    <a:pt x="19" y="45"/>
                  </a:lnTo>
                  <a:lnTo>
                    <a:pt x="13" y="45"/>
                  </a:lnTo>
                  <a:lnTo>
                    <a:pt x="10" y="42"/>
                  </a:lnTo>
                  <a:lnTo>
                    <a:pt x="6" y="38"/>
                  </a:lnTo>
                  <a:lnTo>
                    <a:pt x="3" y="35"/>
                  </a:lnTo>
                  <a:lnTo>
                    <a:pt x="3" y="32"/>
                  </a:lnTo>
                  <a:lnTo>
                    <a:pt x="0" y="29"/>
                  </a:lnTo>
                  <a:lnTo>
                    <a:pt x="0" y="22"/>
                  </a:lnTo>
                  <a:lnTo>
                    <a:pt x="0" y="19"/>
                  </a:lnTo>
                  <a:lnTo>
                    <a:pt x="3" y="16"/>
                  </a:lnTo>
                  <a:lnTo>
                    <a:pt x="3" y="9"/>
                  </a:lnTo>
                  <a:lnTo>
                    <a:pt x="6" y="6"/>
                  </a:lnTo>
                  <a:lnTo>
                    <a:pt x="10" y="6"/>
                  </a:lnTo>
                  <a:lnTo>
                    <a:pt x="13" y="3"/>
                  </a:lnTo>
                  <a:lnTo>
                    <a:pt x="19" y="3"/>
                  </a:lnTo>
                  <a:lnTo>
                    <a:pt x="22" y="0"/>
                  </a:lnTo>
                  <a:close/>
                </a:path>
              </a:pathLst>
            </a:custGeom>
            <a:solidFill>
              <a:srgbClr val="FF0000"/>
            </a:solidFill>
            <a:ln w="9525">
              <a:noFill/>
              <a:round/>
              <a:headEnd/>
              <a:tailEnd/>
            </a:ln>
          </p:spPr>
          <p:txBody>
            <a:bodyPr/>
            <a:lstStyle/>
            <a:p>
              <a:endParaRPr lang="en-US"/>
            </a:p>
          </p:txBody>
        </p:sp>
        <p:sp>
          <p:nvSpPr>
            <p:cNvPr id="32371" name="Freeform 803"/>
            <p:cNvSpPr>
              <a:spLocks/>
            </p:cNvSpPr>
            <p:nvPr/>
          </p:nvSpPr>
          <p:spPr bwMode="auto">
            <a:xfrm>
              <a:off x="3988" y="2603"/>
              <a:ext cx="62" cy="63"/>
            </a:xfrm>
            <a:custGeom>
              <a:avLst/>
              <a:gdLst>
                <a:gd name="T0" fmla="*/ 22 w 45"/>
                <a:gd name="T1" fmla="*/ 0 h 45"/>
                <a:gd name="T2" fmla="*/ 26 w 45"/>
                <a:gd name="T3" fmla="*/ 3 h 45"/>
                <a:gd name="T4" fmla="*/ 32 w 45"/>
                <a:gd name="T5" fmla="*/ 3 h 45"/>
                <a:gd name="T6" fmla="*/ 35 w 45"/>
                <a:gd name="T7" fmla="*/ 6 h 45"/>
                <a:gd name="T8" fmla="*/ 39 w 45"/>
                <a:gd name="T9" fmla="*/ 6 h 45"/>
                <a:gd name="T10" fmla="*/ 42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2 h 45"/>
                <a:gd name="T28" fmla="*/ 32 w 45"/>
                <a:gd name="T29" fmla="*/ 45 h 45"/>
                <a:gd name="T30" fmla="*/ 26 w 45"/>
                <a:gd name="T31" fmla="*/ 45 h 45"/>
                <a:gd name="T32" fmla="*/ 22 w 45"/>
                <a:gd name="T33" fmla="*/ 45 h 45"/>
                <a:gd name="T34" fmla="*/ 19 w 45"/>
                <a:gd name="T35" fmla="*/ 45 h 45"/>
                <a:gd name="T36" fmla="*/ 13 w 45"/>
                <a:gd name="T37" fmla="*/ 45 h 45"/>
                <a:gd name="T38" fmla="*/ 10 w 45"/>
                <a:gd name="T39" fmla="*/ 42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6 w 45"/>
                <a:gd name="T57" fmla="*/ 6 h 45"/>
                <a:gd name="T58" fmla="*/ 10 w 45"/>
                <a:gd name="T59" fmla="*/ 6 h 45"/>
                <a:gd name="T60" fmla="*/ 13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3"/>
                  </a:lnTo>
                  <a:lnTo>
                    <a:pt x="32" y="3"/>
                  </a:lnTo>
                  <a:lnTo>
                    <a:pt x="35" y="6"/>
                  </a:lnTo>
                  <a:lnTo>
                    <a:pt x="39" y="6"/>
                  </a:lnTo>
                  <a:lnTo>
                    <a:pt x="42" y="9"/>
                  </a:lnTo>
                  <a:lnTo>
                    <a:pt x="42" y="16"/>
                  </a:lnTo>
                  <a:lnTo>
                    <a:pt x="45" y="19"/>
                  </a:lnTo>
                  <a:lnTo>
                    <a:pt x="45" y="22"/>
                  </a:lnTo>
                  <a:lnTo>
                    <a:pt x="45" y="29"/>
                  </a:lnTo>
                  <a:lnTo>
                    <a:pt x="42" y="32"/>
                  </a:lnTo>
                  <a:lnTo>
                    <a:pt x="42" y="35"/>
                  </a:lnTo>
                  <a:lnTo>
                    <a:pt x="39" y="38"/>
                  </a:lnTo>
                  <a:lnTo>
                    <a:pt x="35" y="42"/>
                  </a:lnTo>
                  <a:lnTo>
                    <a:pt x="32" y="45"/>
                  </a:lnTo>
                  <a:lnTo>
                    <a:pt x="26" y="45"/>
                  </a:lnTo>
                  <a:lnTo>
                    <a:pt x="22" y="45"/>
                  </a:lnTo>
                  <a:lnTo>
                    <a:pt x="19" y="45"/>
                  </a:lnTo>
                  <a:lnTo>
                    <a:pt x="13" y="45"/>
                  </a:lnTo>
                  <a:lnTo>
                    <a:pt x="10" y="42"/>
                  </a:lnTo>
                  <a:lnTo>
                    <a:pt x="6" y="38"/>
                  </a:lnTo>
                  <a:lnTo>
                    <a:pt x="3" y="35"/>
                  </a:lnTo>
                  <a:lnTo>
                    <a:pt x="3" y="32"/>
                  </a:lnTo>
                  <a:lnTo>
                    <a:pt x="0" y="29"/>
                  </a:lnTo>
                  <a:lnTo>
                    <a:pt x="0" y="22"/>
                  </a:lnTo>
                  <a:lnTo>
                    <a:pt x="0" y="19"/>
                  </a:lnTo>
                  <a:lnTo>
                    <a:pt x="3" y="16"/>
                  </a:lnTo>
                  <a:lnTo>
                    <a:pt x="3" y="9"/>
                  </a:lnTo>
                  <a:lnTo>
                    <a:pt x="6" y="6"/>
                  </a:lnTo>
                  <a:lnTo>
                    <a:pt x="10" y="6"/>
                  </a:lnTo>
                  <a:lnTo>
                    <a:pt x="13" y="3"/>
                  </a:lnTo>
                  <a:lnTo>
                    <a:pt x="19" y="3"/>
                  </a:lnTo>
                  <a:lnTo>
                    <a:pt x="22" y="0"/>
                  </a:lnTo>
                </a:path>
              </a:pathLst>
            </a:custGeom>
            <a:solidFill>
              <a:srgbClr val="FFFF00"/>
            </a:solidFill>
            <a:ln w="12700">
              <a:solidFill>
                <a:srgbClr val="000000"/>
              </a:solidFill>
              <a:round/>
              <a:headEnd/>
              <a:tailEnd/>
            </a:ln>
          </p:spPr>
          <p:txBody>
            <a:bodyPr/>
            <a:lstStyle/>
            <a:p>
              <a:endParaRPr lang="en-US"/>
            </a:p>
          </p:txBody>
        </p:sp>
        <p:sp>
          <p:nvSpPr>
            <p:cNvPr id="32372" name="Freeform 804"/>
            <p:cNvSpPr>
              <a:spLocks/>
            </p:cNvSpPr>
            <p:nvPr/>
          </p:nvSpPr>
          <p:spPr bwMode="auto">
            <a:xfrm>
              <a:off x="4010" y="2689"/>
              <a:ext cx="58" cy="63"/>
            </a:xfrm>
            <a:custGeom>
              <a:avLst/>
              <a:gdLst>
                <a:gd name="T0" fmla="*/ 19 w 42"/>
                <a:gd name="T1" fmla="*/ 0 h 45"/>
                <a:gd name="T2" fmla="*/ 26 w 42"/>
                <a:gd name="T3" fmla="*/ 3 h 45"/>
                <a:gd name="T4" fmla="*/ 29 w 42"/>
                <a:gd name="T5" fmla="*/ 3 h 45"/>
                <a:gd name="T6" fmla="*/ 32 w 42"/>
                <a:gd name="T7" fmla="*/ 6 h 45"/>
                <a:gd name="T8" fmla="*/ 35 w 42"/>
                <a:gd name="T9" fmla="*/ 6 h 45"/>
                <a:gd name="T10" fmla="*/ 39 w 42"/>
                <a:gd name="T11" fmla="*/ 9 h 45"/>
                <a:gd name="T12" fmla="*/ 42 w 42"/>
                <a:gd name="T13" fmla="*/ 16 h 45"/>
                <a:gd name="T14" fmla="*/ 42 w 42"/>
                <a:gd name="T15" fmla="*/ 19 h 45"/>
                <a:gd name="T16" fmla="*/ 42 w 42"/>
                <a:gd name="T17" fmla="*/ 22 h 45"/>
                <a:gd name="T18" fmla="*/ 42 w 42"/>
                <a:gd name="T19" fmla="*/ 29 h 45"/>
                <a:gd name="T20" fmla="*/ 42 w 42"/>
                <a:gd name="T21" fmla="*/ 32 h 45"/>
                <a:gd name="T22" fmla="*/ 39 w 42"/>
                <a:gd name="T23" fmla="*/ 35 h 45"/>
                <a:gd name="T24" fmla="*/ 35 w 42"/>
                <a:gd name="T25" fmla="*/ 38 h 45"/>
                <a:gd name="T26" fmla="*/ 32 w 42"/>
                <a:gd name="T27" fmla="*/ 42 h 45"/>
                <a:gd name="T28" fmla="*/ 29 w 42"/>
                <a:gd name="T29" fmla="*/ 45 h 45"/>
                <a:gd name="T30" fmla="*/ 26 w 42"/>
                <a:gd name="T31" fmla="*/ 45 h 45"/>
                <a:gd name="T32" fmla="*/ 19 w 42"/>
                <a:gd name="T33" fmla="*/ 45 h 45"/>
                <a:gd name="T34" fmla="*/ 16 w 42"/>
                <a:gd name="T35" fmla="*/ 45 h 45"/>
                <a:gd name="T36" fmla="*/ 13 w 42"/>
                <a:gd name="T37" fmla="*/ 45 h 45"/>
                <a:gd name="T38" fmla="*/ 10 w 42"/>
                <a:gd name="T39" fmla="*/ 42 h 45"/>
                <a:gd name="T40" fmla="*/ 6 w 42"/>
                <a:gd name="T41" fmla="*/ 38 h 45"/>
                <a:gd name="T42" fmla="*/ 3 w 42"/>
                <a:gd name="T43" fmla="*/ 35 h 45"/>
                <a:gd name="T44" fmla="*/ 0 w 42"/>
                <a:gd name="T45" fmla="*/ 32 h 45"/>
                <a:gd name="T46" fmla="*/ 0 w 42"/>
                <a:gd name="T47" fmla="*/ 29 h 45"/>
                <a:gd name="T48" fmla="*/ 0 w 42"/>
                <a:gd name="T49" fmla="*/ 22 h 45"/>
                <a:gd name="T50" fmla="*/ 0 w 42"/>
                <a:gd name="T51" fmla="*/ 19 h 45"/>
                <a:gd name="T52" fmla="*/ 0 w 42"/>
                <a:gd name="T53" fmla="*/ 16 h 45"/>
                <a:gd name="T54" fmla="*/ 3 w 42"/>
                <a:gd name="T55" fmla="*/ 9 h 45"/>
                <a:gd name="T56" fmla="*/ 6 w 42"/>
                <a:gd name="T57" fmla="*/ 6 h 45"/>
                <a:gd name="T58" fmla="*/ 10 w 42"/>
                <a:gd name="T59" fmla="*/ 6 h 45"/>
                <a:gd name="T60" fmla="*/ 13 w 42"/>
                <a:gd name="T61" fmla="*/ 3 h 45"/>
                <a:gd name="T62" fmla="*/ 16 w 42"/>
                <a:gd name="T63" fmla="*/ 3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3"/>
                  </a:lnTo>
                  <a:lnTo>
                    <a:pt x="29" y="3"/>
                  </a:lnTo>
                  <a:lnTo>
                    <a:pt x="32" y="6"/>
                  </a:lnTo>
                  <a:lnTo>
                    <a:pt x="35" y="6"/>
                  </a:lnTo>
                  <a:lnTo>
                    <a:pt x="39" y="9"/>
                  </a:lnTo>
                  <a:lnTo>
                    <a:pt x="42" y="16"/>
                  </a:lnTo>
                  <a:lnTo>
                    <a:pt x="42" y="19"/>
                  </a:lnTo>
                  <a:lnTo>
                    <a:pt x="42" y="22"/>
                  </a:lnTo>
                  <a:lnTo>
                    <a:pt x="42" y="29"/>
                  </a:lnTo>
                  <a:lnTo>
                    <a:pt x="42" y="32"/>
                  </a:lnTo>
                  <a:lnTo>
                    <a:pt x="39" y="35"/>
                  </a:lnTo>
                  <a:lnTo>
                    <a:pt x="35" y="38"/>
                  </a:lnTo>
                  <a:lnTo>
                    <a:pt x="32" y="42"/>
                  </a:lnTo>
                  <a:lnTo>
                    <a:pt x="29" y="45"/>
                  </a:lnTo>
                  <a:lnTo>
                    <a:pt x="26" y="45"/>
                  </a:lnTo>
                  <a:lnTo>
                    <a:pt x="19" y="45"/>
                  </a:lnTo>
                  <a:lnTo>
                    <a:pt x="16" y="45"/>
                  </a:lnTo>
                  <a:lnTo>
                    <a:pt x="13" y="45"/>
                  </a:lnTo>
                  <a:lnTo>
                    <a:pt x="10" y="42"/>
                  </a:lnTo>
                  <a:lnTo>
                    <a:pt x="6" y="38"/>
                  </a:lnTo>
                  <a:lnTo>
                    <a:pt x="3" y="35"/>
                  </a:lnTo>
                  <a:lnTo>
                    <a:pt x="0" y="32"/>
                  </a:lnTo>
                  <a:lnTo>
                    <a:pt x="0" y="29"/>
                  </a:lnTo>
                  <a:lnTo>
                    <a:pt x="0" y="22"/>
                  </a:lnTo>
                  <a:lnTo>
                    <a:pt x="0" y="19"/>
                  </a:lnTo>
                  <a:lnTo>
                    <a:pt x="0" y="16"/>
                  </a:lnTo>
                  <a:lnTo>
                    <a:pt x="3" y="9"/>
                  </a:lnTo>
                  <a:lnTo>
                    <a:pt x="6" y="6"/>
                  </a:lnTo>
                  <a:lnTo>
                    <a:pt x="10" y="6"/>
                  </a:lnTo>
                  <a:lnTo>
                    <a:pt x="13" y="3"/>
                  </a:lnTo>
                  <a:lnTo>
                    <a:pt x="16" y="3"/>
                  </a:lnTo>
                  <a:lnTo>
                    <a:pt x="19" y="0"/>
                  </a:lnTo>
                  <a:close/>
                </a:path>
              </a:pathLst>
            </a:custGeom>
            <a:solidFill>
              <a:srgbClr val="FFFF00"/>
            </a:solidFill>
            <a:ln w="9525">
              <a:noFill/>
              <a:round/>
              <a:headEnd/>
              <a:tailEnd/>
            </a:ln>
          </p:spPr>
          <p:txBody>
            <a:bodyPr/>
            <a:lstStyle/>
            <a:p>
              <a:endParaRPr lang="en-US"/>
            </a:p>
          </p:txBody>
        </p:sp>
        <p:sp>
          <p:nvSpPr>
            <p:cNvPr id="32373" name="Freeform 805"/>
            <p:cNvSpPr>
              <a:spLocks/>
            </p:cNvSpPr>
            <p:nvPr/>
          </p:nvSpPr>
          <p:spPr bwMode="auto">
            <a:xfrm>
              <a:off x="4010" y="2689"/>
              <a:ext cx="58" cy="63"/>
            </a:xfrm>
            <a:custGeom>
              <a:avLst/>
              <a:gdLst>
                <a:gd name="T0" fmla="*/ 19 w 42"/>
                <a:gd name="T1" fmla="*/ 0 h 45"/>
                <a:gd name="T2" fmla="*/ 26 w 42"/>
                <a:gd name="T3" fmla="*/ 3 h 45"/>
                <a:gd name="T4" fmla="*/ 29 w 42"/>
                <a:gd name="T5" fmla="*/ 3 h 45"/>
                <a:gd name="T6" fmla="*/ 32 w 42"/>
                <a:gd name="T7" fmla="*/ 6 h 45"/>
                <a:gd name="T8" fmla="*/ 35 w 42"/>
                <a:gd name="T9" fmla="*/ 6 h 45"/>
                <a:gd name="T10" fmla="*/ 39 w 42"/>
                <a:gd name="T11" fmla="*/ 9 h 45"/>
                <a:gd name="T12" fmla="*/ 42 w 42"/>
                <a:gd name="T13" fmla="*/ 16 h 45"/>
                <a:gd name="T14" fmla="*/ 42 w 42"/>
                <a:gd name="T15" fmla="*/ 19 h 45"/>
                <a:gd name="T16" fmla="*/ 42 w 42"/>
                <a:gd name="T17" fmla="*/ 22 h 45"/>
                <a:gd name="T18" fmla="*/ 42 w 42"/>
                <a:gd name="T19" fmla="*/ 29 h 45"/>
                <a:gd name="T20" fmla="*/ 42 w 42"/>
                <a:gd name="T21" fmla="*/ 32 h 45"/>
                <a:gd name="T22" fmla="*/ 39 w 42"/>
                <a:gd name="T23" fmla="*/ 35 h 45"/>
                <a:gd name="T24" fmla="*/ 35 w 42"/>
                <a:gd name="T25" fmla="*/ 38 h 45"/>
                <a:gd name="T26" fmla="*/ 32 w 42"/>
                <a:gd name="T27" fmla="*/ 42 h 45"/>
                <a:gd name="T28" fmla="*/ 29 w 42"/>
                <a:gd name="T29" fmla="*/ 45 h 45"/>
                <a:gd name="T30" fmla="*/ 26 w 42"/>
                <a:gd name="T31" fmla="*/ 45 h 45"/>
                <a:gd name="T32" fmla="*/ 19 w 42"/>
                <a:gd name="T33" fmla="*/ 45 h 45"/>
                <a:gd name="T34" fmla="*/ 16 w 42"/>
                <a:gd name="T35" fmla="*/ 45 h 45"/>
                <a:gd name="T36" fmla="*/ 13 w 42"/>
                <a:gd name="T37" fmla="*/ 45 h 45"/>
                <a:gd name="T38" fmla="*/ 10 w 42"/>
                <a:gd name="T39" fmla="*/ 42 h 45"/>
                <a:gd name="T40" fmla="*/ 6 w 42"/>
                <a:gd name="T41" fmla="*/ 38 h 45"/>
                <a:gd name="T42" fmla="*/ 3 w 42"/>
                <a:gd name="T43" fmla="*/ 35 h 45"/>
                <a:gd name="T44" fmla="*/ 0 w 42"/>
                <a:gd name="T45" fmla="*/ 32 h 45"/>
                <a:gd name="T46" fmla="*/ 0 w 42"/>
                <a:gd name="T47" fmla="*/ 29 h 45"/>
                <a:gd name="T48" fmla="*/ 0 w 42"/>
                <a:gd name="T49" fmla="*/ 22 h 45"/>
                <a:gd name="T50" fmla="*/ 0 w 42"/>
                <a:gd name="T51" fmla="*/ 19 h 45"/>
                <a:gd name="T52" fmla="*/ 0 w 42"/>
                <a:gd name="T53" fmla="*/ 16 h 45"/>
                <a:gd name="T54" fmla="*/ 3 w 42"/>
                <a:gd name="T55" fmla="*/ 9 h 45"/>
                <a:gd name="T56" fmla="*/ 6 w 42"/>
                <a:gd name="T57" fmla="*/ 6 h 45"/>
                <a:gd name="T58" fmla="*/ 10 w 42"/>
                <a:gd name="T59" fmla="*/ 6 h 45"/>
                <a:gd name="T60" fmla="*/ 13 w 42"/>
                <a:gd name="T61" fmla="*/ 3 h 45"/>
                <a:gd name="T62" fmla="*/ 16 w 42"/>
                <a:gd name="T63" fmla="*/ 3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3"/>
                  </a:lnTo>
                  <a:lnTo>
                    <a:pt x="29" y="3"/>
                  </a:lnTo>
                  <a:lnTo>
                    <a:pt x="32" y="6"/>
                  </a:lnTo>
                  <a:lnTo>
                    <a:pt x="35" y="6"/>
                  </a:lnTo>
                  <a:lnTo>
                    <a:pt x="39" y="9"/>
                  </a:lnTo>
                  <a:lnTo>
                    <a:pt x="42" y="16"/>
                  </a:lnTo>
                  <a:lnTo>
                    <a:pt x="42" y="19"/>
                  </a:lnTo>
                  <a:lnTo>
                    <a:pt x="42" y="22"/>
                  </a:lnTo>
                  <a:lnTo>
                    <a:pt x="42" y="29"/>
                  </a:lnTo>
                  <a:lnTo>
                    <a:pt x="42" y="32"/>
                  </a:lnTo>
                  <a:lnTo>
                    <a:pt x="39" y="35"/>
                  </a:lnTo>
                  <a:lnTo>
                    <a:pt x="35" y="38"/>
                  </a:lnTo>
                  <a:lnTo>
                    <a:pt x="32" y="42"/>
                  </a:lnTo>
                  <a:lnTo>
                    <a:pt x="29" y="45"/>
                  </a:lnTo>
                  <a:lnTo>
                    <a:pt x="26" y="45"/>
                  </a:lnTo>
                  <a:lnTo>
                    <a:pt x="19" y="45"/>
                  </a:lnTo>
                  <a:lnTo>
                    <a:pt x="16" y="45"/>
                  </a:lnTo>
                  <a:lnTo>
                    <a:pt x="13" y="45"/>
                  </a:lnTo>
                  <a:lnTo>
                    <a:pt x="10" y="42"/>
                  </a:lnTo>
                  <a:lnTo>
                    <a:pt x="6" y="38"/>
                  </a:lnTo>
                  <a:lnTo>
                    <a:pt x="3" y="35"/>
                  </a:lnTo>
                  <a:lnTo>
                    <a:pt x="0" y="32"/>
                  </a:lnTo>
                  <a:lnTo>
                    <a:pt x="0" y="29"/>
                  </a:lnTo>
                  <a:lnTo>
                    <a:pt x="0" y="22"/>
                  </a:lnTo>
                  <a:lnTo>
                    <a:pt x="0" y="19"/>
                  </a:lnTo>
                  <a:lnTo>
                    <a:pt x="0" y="16"/>
                  </a:lnTo>
                  <a:lnTo>
                    <a:pt x="3" y="9"/>
                  </a:lnTo>
                  <a:lnTo>
                    <a:pt x="6" y="6"/>
                  </a:lnTo>
                  <a:lnTo>
                    <a:pt x="10" y="6"/>
                  </a:lnTo>
                  <a:lnTo>
                    <a:pt x="13" y="3"/>
                  </a:lnTo>
                  <a:lnTo>
                    <a:pt x="16" y="3"/>
                  </a:lnTo>
                  <a:lnTo>
                    <a:pt x="19" y="0"/>
                  </a:lnTo>
                </a:path>
              </a:pathLst>
            </a:custGeom>
            <a:noFill/>
            <a:ln w="12700">
              <a:solidFill>
                <a:srgbClr val="000000"/>
              </a:solidFill>
              <a:round/>
              <a:headEnd/>
              <a:tailEnd/>
            </a:ln>
          </p:spPr>
          <p:txBody>
            <a:bodyPr/>
            <a:lstStyle/>
            <a:p>
              <a:endParaRPr lang="en-US"/>
            </a:p>
          </p:txBody>
        </p:sp>
        <p:sp>
          <p:nvSpPr>
            <p:cNvPr id="32374" name="Freeform 806"/>
            <p:cNvSpPr>
              <a:spLocks/>
            </p:cNvSpPr>
            <p:nvPr/>
          </p:nvSpPr>
          <p:spPr bwMode="auto">
            <a:xfrm>
              <a:off x="4187" y="2265"/>
              <a:ext cx="58" cy="63"/>
            </a:xfrm>
            <a:custGeom>
              <a:avLst/>
              <a:gdLst>
                <a:gd name="T0" fmla="*/ 22 w 42"/>
                <a:gd name="T1" fmla="*/ 0 h 45"/>
                <a:gd name="T2" fmla="*/ 25 w 42"/>
                <a:gd name="T3" fmla="*/ 0 h 45"/>
                <a:gd name="T4" fmla="*/ 29 w 42"/>
                <a:gd name="T5" fmla="*/ 0 h 45"/>
                <a:gd name="T6" fmla="*/ 32 w 42"/>
                <a:gd name="T7" fmla="*/ 4 h 45"/>
                <a:gd name="T8" fmla="*/ 35 w 42"/>
                <a:gd name="T9" fmla="*/ 7 h 45"/>
                <a:gd name="T10" fmla="*/ 38 w 42"/>
                <a:gd name="T11" fmla="*/ 10 h 45"/>
                <a:gd name="T12" fmla="*/ 42 w 42"/>
                <a:gd name="T13" fmla="*/ 13 h 45"/>
                <a:gd name="T14" fmla="*/ 42 w 42"/>
                <a:gd name="T15" fmla="*/ 17 h 45"/>
                <a:gd name="T16" fmla="*/ 42 w 42"/>
                <a:gd name="T17" fmla="*/ 23 h 45"/>
                <a:gd name="T18" fmla="*/ 42 w 42"/>
                <a:gd name="T19" fmla="*/ 26 h 45"/>
                <a:gd name="T20" fmla="*/ 42 w 42"/>
                <a:gd name="T21" fmla="*/ 29 h 45"/>
                <a:gd name="T22" fmla="*/ 38 w 42"/>
                <a:gd name="T23" fmla="*/ 36 h 45"/>
                <a:gd name="T24" fmla="*/ 35 w 42"/>
                <a:gd name="T25" fmla="*/ 39 h 45"/>
                <a:gd name="T26" fmla="*/ 32 w 42"/>
                <a:gd name="T27" fmla="*/ 39 h 45"/>
                <a:gd name="T28" fmla="*/ 29 w 42"/>
                <a:gd name="T29" fmla="*/ 42 h 45"/>
                <a:gd name="T30" fmla="*/ 25 w 42"/>
                <a:gd name="T31" fmla="*/ 42 h 45"/>
                <a:gd name="T32" fmla="*/ 22 w 42"/>
                <a:gd name="T33" fmla="*/ 45 h 45"/>
                <a:gd name="T34" fmla="*/ 16 w 42"/>
                <a:gd name="T35" fmla="*/ 42 h 45"/>
                <a:gd name="T36" fmla="*/ 13 w 42"/>
                <a:gd name="T37" fmla="*/ 42 h 45"/>
                <a:gd name="T38" fmla="*/ 9 w 42"/>
                <a:gd name="T39" fmla="*/ 39 h 45"/>
                <a:gd name="T40" fmla="*/ 6 w 42"/>
                <a:gd name="T41" fmla="*/ 39 h 45"/>
                <a:gd name="T42" fmla="*/ 3 w 42"/>
                <a:gd name="T43" fmla="*/ 36 h 45"/>
                <a:gd name="T44" fmla="*/ 0 w 42"/>
                <a:gd name="T45" fmla="*/ 29 h 45"/>
                <a:gd name="T46" fmla="*/ 0 w 42"/>
                <a:gd name="T47" fmla="*/ 26 h 45"/>
                <a:gd name="T48" fmla="*/ 0 w 42"/>
                <a:gd name="T49" fmla="*/ 23 h 45"/>
                <a:gd name="T50" fmla="*/ 0 w 42"/>
                <a:gd name="T51" fmla="*/ 17 h 45"/>
                <a:gd name="T52" fmla="*/ 0 w 42"/>
                <a:gd name="T53" fmla="*/ 13 h 45"/>
                <a:gd name="T54" fmla="*/ 3 w 42"/>
                <a:gd name="T55" fmla="*/ 10 h 45"/>
                <a:gd name="T56" fmla="*/ 6 w 42"/>
                <a:gd name="T57" fmla="*/ 7 h 45"/>
                <a:gd name="T58" fmla="*/ 9 w 42"/>
                <a:gd name="T59" fmla="*/ 4 h 45"/>
                <a:gd name="T60" fmla="*/ 13 w 42"/>
                <a:gd name="T61" fmla="*/ 0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5" y="0"/>
                  </a:lnTo>
                  <a:lnTo>
                    <a:pt x="29" y="0"/>
                  </a:lnTo>
                  <a:lnTo>
                    <a:pt x="32" y="4"/>
                  </a:lnTo>
                  <a:lnTo>
                    <a:pt x="35" y="7"/>
                  </a:lnTo>
                  <a:lnTo>
                    <a:pt x="38" y="10"/>
                  </a:lnTo>
                  <a:lnTo>
                    <a:pt x="42" y="13"/>
                  </a:lnTo>
                  <a:lnTo>
                    <a:pt x="42" y="17"/>
                  </a:lnTo>
                  <a:lnTo>
                    <a:pt x="42" y="23"/>
                  </a:lnTo>
                  <a:lnTo>
                    <a:pt x="42" y="26"/>
                  </a:lnTo>
                  <a:lnTo>
                    <a:pt x="42" y="29"/>
                  </a:lnTo>
                  <a:lnTo>
                    <a:pt x="38" y="36"/>
                  </a:lnTo>
                  <a:lnTo>
                    <a:pt x="35" y="39"/>
                  </a:lnTo>
                  <a:lnTo>
                    <a:pt x="32" y="39"/>
                  </a:lnTo>
                  <a:lnTo>
                    <a:pt x="29" y="42"/>
                  </a:lnTo>
                  <a:lnTo>
                    <a:pt x="25" y="42"/>
                  </a:lnTo>
                  <a:lnTo>
                    <a:pt x="22" y="45"/>
                  </a:lnTo>
                  <a:lnTo>
                    <a:pt x="16" y="42"/>
                  </a:lnTo>
                  <a:lnTo>
                    <a:pt x="13" y="42"/>
                  </a:lnTo>
                  <a:lnTo>
                    <a:pt x="9" y="39"/>
                  </a:lnTo>
                  <a:lnTo>
                    <a:pt x="6" y="39"/>
                  </a:lnTo>
                  <a:lnTo>
                    <a:pt x="3" y="36"/>
                  </a:lnTo>
                  <a:lnTo>
                    <a:pt x="0" y="29"/>
                  </a:lnTo>
                  <a:lnTo>
                    <a:pt x="0" y="26"/>
                  </a:lnTo>
                  <a:lnTo>
                    <a:pt x="0" y="23"/>
                  </a:lnTo>
                  <a:lnTo>
                    <a:pt x="0" y="17"/>
                  </a:lnTo>
                  <a:lnTo>
                    <a:pt x="0" y="13"/>
                  </a:lnTo>
                  <a:lnTo>
                    <a:pt x="3" y="10"/>
                  </a:lnTo>
                  <a:lnTo>
                    <a:pt x="6" y="7"/>
                  </a:lnTo>
                  <a:lnTo>
                    <a:pt x="9" y="4"/>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375" name="Freeform 807"/>
            <p:cNvSpPr>
              <a:spLocks/>
            </p:cNvSpPr>
            <p:nvPr/>
          </p:nvSpPr>
          <p:spPr bwMode="auto">
            <a:xfrm>
              <a:off x="4187" y="2265"/>
              <a:ext cx="58" cy="63"/>
            </a:xfrm>
            <a:custGeom>
              <a:avLst/>
              <a:gdLst>
                <a:gd name="T0" fmla="*/ 22 w 42"/>
                <a:gd name="T1" fmla="*/ 0 h 45"/>
                <a:gd name="T2" fmla="*/ 25 w 42"/>
                <a:gd name="T3" fmla="*/ 0 h 45"/>
                <a:gd name="T4" fmla="*/ 29 w 42"/>
                <a:gd name="T5" fmla="*/ 0 h 45"/>
                <a:gd name="T6" fmla="*/ 32 w 42"/>
                <a:gd name="T7" fmla="*/ 4 h 45"/>
                <a:gd name="T8" fmla="*/ 35 w 42"/>
                <a:gd name="T9" fmla="*/ 7 h 45"/>
                <a:gd name="T10" fmla="*/ 38 w 42"/>
                <a:gd name="T11" fmla="*/ 10 h 45"/>
                <a:gd name="T12" fmla="*/ 42 w 42"/>
                <a:gd name="T13" fmla="*/ 13 h 45"/>
                <a:gd name="T14" fmla="*/ 42 w 42"/>
                <a:gd name="T15" fmla="*/ 17 h 45"/>
                <a:gd name="T16" fmla="*/ 42 w 42"/>
                <a:gd name="T17" fmla="*/ 23 h 45"/>
                <a:gd name="T18" fmla="*/ 42 w 42"/>
                <a:gd name="T19" fmla="*/ 26 h 45"/>
                <a:gd name="T20" fmla="*/ 42 w 42"/>
                <a:gd name="T21" fmla="*/ 29 h 45"/>
                <a:gd name="T22" fmla="*/ 38 w 42"/>
                <a:gd name="T23" fmla="*/ 36 h 45"/>
                <a:gd name="T24" fmla="*/ 35 w 42"/>
                <a:gd name="T25" fmla="*/ 39 h 45"/>
                <a:gd name="T26" fmla="*/ 32 w 42"/>
                <a:gd name="T27" fmla="*/ 39 h 45"/>
                <a:gd name="T28" fmla="*/ 29 w 42"/>
                <a:gd name="T29" fmla="*/ 42 h 45"/>
                <a:gd name="T30" fmla="*/ 25 w 42"/>
                <a:gd name="T31" fmla="*/ 42 h 45"/>
                <a:gd name="T32" fmla="*/ 22 w 42"/>
                <a:gd name="T33" fmla="*/ 45 h 45"/>
                <a:gd name="T34" fmla="*/ 16 w 42"/>
                <a:gd name="T35" fmla="*/ 42 h 45"/>
                <a:gd name="T36" fmla="*/ 13 w 42"/>
                <a:gd name="T37" fmla="*/ 42 h 45"/>
                <a:gd name="T38" fmla="*/ 9 w 42"/>
                <a:gd name="T39" fmla="*/ 39 h 45"/>
                <a:gd name="T40" fmla="*/ 6 w 42"/>
                <a:gd name="T41" fmla="*/ 39 h 45"/>
                <a:gd name="T42" fmla="*/ 3 w 42"/>
                <a:gd name="T43" fmla="*/ 36 h 45"/>
                <a:gd name="T44" fmla="*/ 0 w 42"/>
                <a:gd name="T45" fmla="*/ 29 h 45"/>
                <a:gd name="T46" fmla="*/ 0 w 42"/>
                <a:gd name="T47" fmla="*/ 26 h 45"/>
                <a:gd name="T48" fmla="*/ 0 w 42"/>
                <a:gd name="T49" fmla="*/ 23 h 45"/>
                <a:gd name="T50" fmla="*/ 0 w 42"/>
                <a:gd name="T51" fmla="*/ 17 h 45"/>
                <a:gd name="T52" fmla="*/ 0 w 42"/>
                <a:gd name="T53" fmla="*/ 13 h 45"/>
                <a:gd name="T54" fmla="*/ 3 w 42"/>
                <a:gd name="T55" fmla="*/ 10 h 45"/>
                <a:gd name="T56" fmla="*/ 6 w 42"/>
                <a:gd name="T57" fmla="*/ 7 h 45"/>
                <a:gd name="T58" fmla="*/ 9 w 42"/>
                <a:gd name="T59" fmla="*/ 4 h 45"/>
                <a:gd name="T60" fmla="*/ 13 w 42"/>
                <a:gd name="T61" fmla="*/ 0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5" y="0"/>
                  </a:lnTo>
                  <a:lnTo>
                    <a:pt x="29" y="0"/>
                  </a:lnTo>
                  <a:lnTo>
                    <a:pt x="32" y="4"/>
                  </a:lnTo>
                  <a:lnTo>
                    <a:pt x="35" y="7"/>
                  </a:lnTo>
                  <a:lnTo>
                    <a:pt x="38" y="10"/>
                  </a:lnTo>
                  <a:lnTo>
                    <a:pt x="42" y="13"/>
                  </a:lnTo>
                  <a:lnTo>
                    <a:pt x="42" y="17"/>
                  </a:lnTo>
                  <a:lnTo>
                    <a:pt x="42" y="23"/>
                  </a:lnTo>
                  <a:lnTo>
                    <a:pt x="42" y="26"/>
                  </a:lnTo>
                  <a:lnTo>
                    <a:pt x="42" y="29"/>
                  </a:lnTo>
                  <a:lnTo>
                    <a:pt x="38" y="36"/>
                  </a:lnTo>
                  <a:lnTo>
                    <a:pt x="35" y="39"/>
                  </a:lnTo>
                  <a:lnTo>
                    <a:pt x="32" y="39"/>
                  </a:lnTo>
                  <a:lnTo>
                    <a:pt x="29" y="42"/>
                  </a:lnTo>
                  <a:lnTo>
                    <a:pt x="25" y="42"/>
                  </a:lnTo>
                  <a:lnTo>
                    <a:pt x="22" y="45"/>
                  </a:lnTo>
                  <a:lnTo>
                    <a:pt x="16" y="42"/>
                  </a:lnTo>
                  <a:lnTo>
                    <a:pt x="13" y="42"/>
                  </a:lnTo>
                  <a:lnTo>
                    <a:pt x="9" y="39"/>
                  </a:lnTo>
                  <a:lnTo>
                    <a:pt x="6" y="39"/>
                  </a:lnTo>
                  <a:lnTo>
                    <a:pt x="3" y="36"/>
                  </a:lnTo>
                  <a:lnTo>
                    <a:pt x="0" y="29"/>
                  </a:lnTo>
                  <a:lnTo>
                    <a:pt x="0" y="26"/>
                  </a:lnTo>
                  <a:lnTo>
                    <a:pt x="0" y="23"/>
                  </a:lnTo>
                  <a:lnTo>
                    <a:pt x="0" y="17"/>
                  </a:lnTo>
                  <a:lnTo>
                    <a:pt x="0" y="13"/>
                  </a:lnTo>
                  <a:lnTo>
                    <a:pt x="3" y="10"/>
                  </a:lnTo>
                  <a:lnTo>
                    <a:pt x="6" y="7"/>
                  </a:lnTo>
                  <a:lnTo>
                    <a:pt x="9" y="4"/>
                  </a:lnTo>
                  <a:lnTo>
                    <a:pt x="13" y="0"/>
                  </a:lnTo>
                  <a:lnTo>
                    <a:pt x="16" y="0"/>
                  </a:lnTo>
                  <a:lnTo>
                    <a:pt x="22" y="0"/>
                  </a:lnTo>
                </a:path>
              </a:pathLst>
            </a:custGeom>
            <a:solidFill>
              <a:srgbClr val="FF0000"/>
            </a:solidFill>
            <a:ln w="0">
              <a:solidFill>
                <a:srgbClr val="000000"/>
              </a:solidFill>
              <a:round/>
              <a:headEnd/>
              <a:tailEnd/>
            </a:ln>
          </p:spPr>
          <p:txBody>
            <a:bodyPr/>
            <a:lstStyle/>
            <a:p>
              <a:endParaRPr lang="en-US"/>
            </a:p>
          </p:txBody>
        </p:sp>
        <p:sp>
          <p:nvSpPr>
            <p:cNvPr id="32376" name="Freeform 808"/>
            <p:cNvSpPr>
              <a:spLocks/>
            </p:cNvSpPr>
            <p:nvPr/>
          </p:nvSpPr>
          <p:spPr bwMode="auto">
            <a:xfrm>
              <a:off x="4191" y="2260"/>
              <a:ext cx="62" cy="63"/>
            </a:xfrm>
            <a:custGeom>
              <a:avLst/>
              <a:gdLst>
                <a:gd name="T0" fmla="*/ 22 w 45"/>
                <a:gd name="T1" fmla="*/ 0 h 45"/>
                <a:gd name="T2" fmla="*/ 26 w 45"/>
                <a:gd name="T3" fmla="*/ 0 h 45"/>
                <a:gd name="T4" fmla="*/ 29 w 45"/>
                <a:gd name="T5" fmla="*/ 0 h 45"/>
                <a:gd name="T6" fmla="*/ 32 w 45"/>
                <a:gd name="T7" fmla="*/ 3 h 45"/>
                <a:gd name="T8" fmla="*/ 39 w 45"/>
                <a:gd name="T9" fmla="*/ 7 h 45"/>
                <a:gd name="T10" fmla="*/ 39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9 w 45"/>
                <a:gd name="T23" fmla="*/ 32 h 45"/>
                <a:gd name="T24" fmla="*/ 39 w 45"/>
                <a:gd name="T25" fmla="*/ 39 h 45"/>
                <a:gd name="T26" fmla="*/ 32 w 45"/>
                <a:gd name="T27" fmla="*/ 39 h 45"/>
                <a:gd name="T28" fmla="*/ 29 w 45"/>
                <a:gd name="T29" fmla="*/ 42 h 45"/>
                <a:gd name="T30" fmla="*/ 26 w 45"/>
                <a:gd name="T31" fmla="*/ 42 h 45"/>
                <a:gd name="T32" fmla="*/ 22 w 45"/>
                <a:gd name="T33" fmla="*/ 45 h 45"/>
                <a:gd name="T34" fmla="*/ 16 w 45"/>
                <a:gd name="T35" fmla="*/ 42 h 45"/>
                <a:gd name="T36" fmla="*/ 13 w 45"/>
                <a:gd name="T37" fmla="*/ 42 h 45"/>
                <a:gd name="T38" fmla="*/ 10 w 45"/>
                <a:gd name="T39" fmla="*/ 39 h 45"/>
                <a:gd name="T40" fmla="*/ 6 w 45"/>
                <a:gd name="T41" fmla="*/ 39 h 45"/>
                <a:gd name="T42" fmla="*/ 3 w 45"/>
                <a:gd name="T43" fmla="*/ 32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6 w 45"/>
                <a:gd name="T57" fmla="*/ 7 h 45"/>
                <a:gd name="T58" fmla="*/ 10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0"/>
                  </a:lnTo>
                  <a:lnTo>
                    <a:pt x="32" y="3"/>
                  </a:lnTo>
                  <a:lnTo>
                    <a:pt x="39" y="7"/>
                  </a:lnTo>
                  <a:lnTo>
                    <a:pt x="39" y="10"/>
                  </a:lnTo>
                  <a:lnTo>
                    <a:pt x="42" y="13"/>
                  </a:lnTo>
                  <a:lnTo>
                    <a:pt x="42" y="16"/>
                  </a:lnTo>
                  <a:lnTo>
                    <a:pt x="45" y="23"/>
                  </a:lnTo>
                  <a:lnTo>
                    <a:pt x="42" y="26"/>
                  </a:lnTo>
                  <a:lnTo>
                    <a:pt x="42" y="29"/>
                  </a:lnTo>
                  <a:lnTo>
                    <a:pt x="39" y="32"/>
                  </a:lnTo>
                  <a:lnTo>
                    <a:pt x="39" y="39"/>
                  </a:lnTo>
                  <a:lnTo>
                    <a:pt x="32" y="39"/>
                  </a:lnTo>
                  <a:lnTo>
                    <a:pt x="29" y="42"/>
                  </a:lnTo>
                  <a:lnTo>
                    <a:pt x="26" y="42"/>
                  </a:lnTo>
                  <a:lnTo>
                    <a:pt x="22" y="45"/>
                  </a:lnTo>
                  <a:lnTo>
                    <a:pt x="16" y="42"/>
                  </a:lnTo>
                  <a:lnTo>
                    <a:pt x="13" y="42"/>
                  </a:lnTo>
                  <a:lnTo>
                    <a:pt x="10" y="39"/>
                  </a:lnTo>
                  <a:lnTo>
                    <a:pt x="6" y="39"/>
                  </a:lnTo>
                  <a:lnTo>
                    <a:pt x="3" y="32"/>
                  </a:lnTo>
                  <a:lnTo>
                    <a:pt x="0" y="29"/>
                  </a:lnTo>
                  <a:lnTo>
                    <a:pt x="0" y="26"/>
                  </a:lnTo>
                  <a:lnTo>
                    <a:pt x="0" y="23"/>
                  </a:lnTo>
                  <a:lnTo>
                    <a:pt x="0" y="16"/>
                  </a:lnTo>
                  <a:lnTo>
                    <a:pt x="0" y="13"/>
                  </a:lnTo>
                  <a:lnTo>
                    <a:pt x="3" y="10"/>
                  </a:lnTo>
                  <a:lnTo>
                    <a:pt x="6" y="7"/>
                  </a:lnTo>
                  <a:lnTo>
                    <a:pt x="10" y="3"/>
                  </a:lnTo>
                  <a:lnTo>
                    <a:pt x="13" y="0"/>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377" name="Freeform 809"/>
            <p:cNvSpPr>
              <a:spLocks/>
            </p:cNvSpPr>
            <p:nvPr/>
          </p:nvSpPr>
          <p:spPr bwMode="auto">
            <a:xfrm>
              <a:off x="4191" y="2260"/>
              <a:ext cx="62" cy="63"/>
            </a:xfrm>
            <a:custGeom>
              <a:avLst/>
              <a:gdLst>
                <a:gd name="T0" fmla="*/ 22 w 45"/>
                <a:gd name="T1" fmla="*/ 0 h 45"/>
                <a:gd name="T2" fmla="*/ 26 w 45"/>
                <a:gd name="T3" fmla="*/ 0 h 45"/>
                <a:gd name="T4" fmla="*/ 29 w 45"/>
                <a:gd name="T5" fmla="*/ 0 h 45"/>
                <a:gd name="T6" fmla="*/ 32 w 45"/>
                <a:gd name="T7" fmla="*/ 3 h 45"/>
                <a:gd name="T8" fmla="*/ 39 w 45"/>
                <a:gd name="T9" fmla="*/ 7 h 45"/>
                <a:gd name="T10" fmla="*/ 39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9 w 45"/>
                <a:gd name="T23" fmla="*/ 32 h 45"/>
                <a:gd name="T24" fmla="*/ 39 w 45"/>
                <a:gd name="T25" fmla="*/ 39 h 45"/>
                <a:gd name="T26" fmla="*/ 32 w 45"/>
                <a:gd name="T27" fmla="*/ 39 h 45"/>
                <a:gd name="T28" fmla="*/ 29 w 45"/>
                <a:gd name="T29" fmla="*/ 42 h 45"/>
                <a:gd name="T30" fmla="*/ 26 w 45"/>
                <a:gd name="T31" fmla="*/ 42 h 45"/>
                <a:gd name="T32" fmla="*/ 22 w 45"/>
                <a:gd name="T33" fmla="*/ 45 h 45"/>
                <a:gd name="T34" fmla="*/ 16 w 45"/>
                <a:gd name="T35" fmla="*/ 42 h 45"/>
                <a:gd name="T36" fmla="*/ 13 w 45"/>
                <a:gd name="T37" fmla="*/ 42 h 45"/>
                <a:gd name="T38" fmla="*/ 10 w 45"/>
                <a:gd name="T39" fmla="*/ 39 h 45"/>
                <a:gd name="T40" fmla="*/ 6 w 45"/>
                <a:gd name="T41" fmla="*/ 39 h 45"/>
                <a:gd name="T42" fmla="*/ 3 w 45"/>
                <a:gd name="T43" fmla="*/ 32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6 w 45"/>
                <a:gd name="T57" fmla="*/ 7 h 45"/>
                <a:gd name="T58" fmla="*/ 10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0"/>
                  </a:lnTo>
                  <a:lnTo>
                    <a:pt x="32" y="3"/>
                  </a:lnTo>
                  <a:lnTo>
                    <a:pt x="39" y="7"/>
                  </a:lnTo>
                  <a:lnTo>
                    <a:pt x="39" y="10"/>
                  </a:lnTo>
                  <a:lnTo>
                    <a:pt x="42" y="13"/>
                  </a:lnTo>
                  <a:lnTo>
                    <a:pt x="42" y="16"/>
                  </a:lnTo>
                  <a:lnTo>
                    <a:pt x="45" y="23"/>
                  </a:lnTo>
                  <a:lnTo>
                    <a:pt x="42" y="26"/>
                  </a:lnTo>
                  <a:lnTo>
                    <a:pt x="42" y="29"/>
                  </a:lnTo>
                  <a:lnTo>
                    <a:pt x="39" y="32"/>
                  </a:lnTo>
                  <a:lnTo>
                    <a:pt x="39" y="39"/>
                  </a:lnTo>
                  <a:lnTo>
                    <a:pt x="32" y="39"/>
                  </a:lnTo>
                  <a:lnTo>
                    <a:pt x="29" y="42"/>
                  </a:lnTo>
                  <a:lnTo>
                    <a:pt x="26" y="42"/>
                  </a:lnTo>
                  <a:lnTo>
                    <a:pt x="22" y="45"/>
                  </a:lnTo>
                  <a:lnTo>
                    <a:pt x="16" y="42"/>
                  </a:lnTo>
                  <a:lnTo>
                    <a:pt x="13" y="42"/>
                  </a:lnTo>
                  <a:lnTo>
                    <a:pt x="10" y="39"/>
                  </a:lnTo>
                  <a:lnTo>
                    <a:pt x="6" y="39"/>
                  </a:lnTo>
                  <a:lnTo>
                    <a:pt x="3" y="32"/>
                  </a:lnTo>
                  <a:lnTo>
                    <a:pt x="0" y="29"/>
                  </a:lnTo>
                  <a:lnTo>
                    <a:pt x="0" y="26"/>
                  </a:lnTo>
                  <a:lnTo>
                    <a:pt x="0" y="23"/>
                  </a:lnTo>
                  <a:lnTo>
                    <a:pt x="0" y="16"/>
                  </a:lnTo>
                  <a:lnTo>
                    <a:pt x="0" y="13"/>
                  </a:lnTo>
                  <a:lnTo>
                    <a:pt x="3" y="10"/>
                  </a:lnTo>
                  <a:lnTo>
                    <a:pt x="6" y="7"/>
                  </a:lnTo>
                  <a:lnTo>
                    <a:pt x="10"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378" name="Freeform 810"/>
            <p:cNvSpPr>
              <a:spLocks/>
            </p:cNvSpPr>
            <p:nvPr/>
          </p:nvSpPr>
          <p:spPr bwMode="auto">
            <a:xfrm>
              <a:off x="3956" y="2468"/>
              <a:ext cx="62" cy="63"/>
            </a:xfrm>
            <a:custGeom>
              <a:avLst/>
              <a:gdLst>
                <a:gd name="T0" fmla="*/ 23 w 45"/>
                <a:gd name="T1" fmla="*/ 0 h 45"/>
                <a:gd name="T2" fmla="*/ 26 w 45"/>
                <a:gd name="T3" fmla="*/ 0 h 45"/>
                <a:gd name="T4" fmla="*/ 33 w 45"/>
                <a:gd name="T5" fmla="*/ 3 h 45"/>
                <a:gd name="T6" fmla="*/ 36 w 45"/>
                <a:gd name="T7" fmla="*/ 3 h 45"/>
                <a:gd name="T8" fmla="*/ 39 w 45"/>
                <a:gd name="T9" fmla="*/ 7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6 h 45"/>
                <a:gd name="T24" fmla="*/ 39 w 45"/>
                <a:gd name="T25" fmla="*/ 39 h 45"/>
                <a:gd name="T26" fmla="*/ 36 w 45"/>
                <a:gd name="T27" fmla="*/ 42 h 45"/>
                <a:gd name="T28" fmla="*/ 33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9 h 45"/>
                <a:gd name="T42" fmla="*/ 4 w 45"/>
                <a:gd name="T43" fmla="*/ 36 h 45"/>
                <a:gd name="T44" fmla="*/ 4 w 45"/>
                <a:gd name="T45" fmla="*/ 32 h 45"/>
                <a:gd name="T46" fmla="*/ 0 w 45"/>
                <a:gd name="T47" fmla="*/ 26 h 45"/>
                <a:gd name="T48" fmla="*/ 0 w 45"/>
                <a:gd name="T49" fmla="*/ 23 h 45"/>
                <a:gd name="T50" fmla="*/ 0 w 45"/>
                <a:gd name="T51" fmla="*/ 19 h 45"/>
                <a:gd name="T52" fmla="*/ 4 w 45"/>
                <a:gd name="T53" fmla="*/ 13 h 45"/>
                <a:gd name="T54" fmla="*/ 4 w 45"/>
                <a:gd name="T55" fmla="*/ 10 h 45"/>
                <a:gd name="T56" fmla="*/ 7 w 45"/>
                <a:gd name="T57" fmla="*/ 7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3"/>
                  </a:lnTo>
                  <a:lnTo>
                    <a:pt x="36" y="3"/>
                  </a:lnTo>
                  <a:lnTo>
                    <a:pt x="39" y="7"/>
                  </a:lnTo>
                  <a:lnTo>
                    <a:pt x="42" y="10"/>
                  </a:lnTo>
                  <a:lnTo>
                    <a:pt x="42" y="13"/>
                  </a:lnTo>
                  <a:lnTo>
                    <a:pt x="45" y="19"/>
                  </a:lnTo>
                  <a:lnTo>
                    <a:pt x="45" y="23"/>
                  </a:lnTo>
                  <a:lnTo>
                    <a:pt x="45" y="26"/>
                  </a:lnTo>
                  <a:lnTo>
                    <a:pt x="42" y="32"/>
                  </a:lnTo>
                  <a:lnTo>
                    <a:pt x="42" y="36"/>
                  </a:lnTo>
                  <a:lnTo>
                    <a:pt x="39" y="39"/>
                  </a:lnTo>
                  <a:lnTo>
                    <a:pt x="36" y="42"/>
                  </a:lnTo>
                  <a:lnTo>
                    <a:pt x="33" y="42"/>
                  </a:lnTo>
                  <a:lnTo>
                    <a:pt x="26" y="45"/>
                  </a:lnTo>
                  <a:lnTo>
                    <a:pt x="23" y="45"/>
                  </a:lnTo>
                  <a:lnTo>
                    <a:pt x="20" y="45"/>
                  </a:lnTo>
                  <a:lnTo>
                    <a:pt x="13" y="42"/>
                  </a:lnTo>
                  <a:lnTo>
                    <a:pt x="10" y="42"/>
                  </a:lnTo>
                  <a:lnTo>
                    <a:pt x="7" y="39"/>
                  </a:lnTo>
                  <a:lnTo>
                    <a:pt x="4" y="36"/>
                  </a:lnTo>
                  <a:lnTo>
                    <a:pt x="4" y="32"/>
                  </a:lnTo>
                  <a:lnTo>
                    <a:pt x="0" y="26"/>
                  </a:lnTo>
                  <a:lnTo>
                    <a:pt x="0" y="23"/>
                  </a:lnTo>
                  <a:lnTo>
                    <a:pt x="0" y="19"/>
                  </a:lnTo>
                  <a:lnTo>
                    <a:pt x="4" y="13"/>
                  </a:lnTo>
                  <a:lnTo>
                    <a:pt x="4" y="10"/>
                  </a:lnTo>
                  <a:lnTo>
                    <a:pt x="7" y="7"/>
                  </a:lnTo>
                  <a:lnTo>
                    <a:pt x="10" y="3"/>
                  </a:lnTo>
                  <a:lnTo>
                    <a:pt x="13" y="3"/>
                  </a:lnTo>
                  <a:lnTo>
                    <a:pt x="20" y="0"/>
                  </a:lnTo>
                  <a:lnTo>
                    <a:pt x="23" y="0"/>
                  </a:lnTo>
                  <a:close/>
                </a:path>
              </a:pathLst>
            </a:custGeom>
            <a:solidFill>
              <a:srgbClr val="FF0000"/>
            </a:solidFill>
            <a:ln w="9525">
              <a:noFill/>
              <a:round/>
              <a:headEnd/>
              <a:tailEnd/>
            </a:ln>
          </p:spPr>
          <p:txBody>
            <a:bodyPr/>
            <a:lstStyle/>
            <a:p>
              <a:endParaRPr lang="en-US"/>
            </a:p>
          </p:txBody>
        </p:sp>
        <p:sp>
          <p:nvSpPr>
            <p:cNvPr id="32379" name="Freeform 811"/>
            <p:cNvSpPr>
              <a:spLocks/>
            </p:cNvSpPr>
            <p:nvPr/>
          </p:nvSpPr>
          <p:spPr bwMode="auto">
            <a:xfrm>
              <a:off x="3956" y="2468"/>
              <a:ext cx="62" cy="63"/>
            </a:xfrm>
            <a:custGeom>
              <a:avLst/>
              <a:gdLst>
                <a:gd name="T0" fmla="*/ 23 w 45"/>
                <a:gd name="T1" fmla="*/ 0 h 45"/>
                <a:gd name="T2" fmla="*/ 26 w 45"/>
                <a:gd name="T3" fmla="*/ 0 h 45"/>
                <a:gd name="T4" fmla="*/ 33 w 45"/>
                <a:gd name="T5" fmla="*/ 3 h 45"/>
                <a:gd name="T6" fmla="*/ 36 w 45"/>
                <a:gd name="T7" fmla="*/ 3 h 45"/>
                <a:gd name="T8" fmla="*/ 39 w 45"/>
                <a:gd name="T9" fmla="*/ 7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6 h 45"/>
                <a:gd name="T24" fmla="*/ 39 w 45"/>
                <a:gd name="T25" fmla="*/ 39 h 45"/>
                <a:gd name="T26" fmla="*/ 36 w 45"/>
                <a:gd name="T27" fmla="*/ 42 h 45"/>
                <a:gd name="T28" fmla="*/ 33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9 h 45"/>
                <a:gd name="T42" fmla="*/ 4 w 45"/>
                <a:gd name="T43" fmla="*/ 36 h 45"/>
                <a:gd name="T44" fmla="*/ 4 w 45"/>
                <a:gd name="T45" fmla="*/ 32 h 45"/>
                <a:gd name="T46" fmla="*/ 0 w 45"/>
                <a:gd name="T47" fmla="*/ 26 h 45"/>
                <a:gd name="T48" fmla="*/ 0 w 45"/>
                <a:gd name="T49" fmla="*/ 23 h 45"/>
                <a:gd name="T50" fmla="*/ 0 w 45"/>
                <a:gd name="T51" fmla="*/ 19 h 45"/>
                <a:gd name="T52" fmla="*/ 4 w 45"/>
                <a:gd name="T53" fmla="*/ 13 h 45"/>
                <a:gd name="T54" fmla="*/ 4 w 45"/>
                <a:gd name="T55" fmla="*/ 10 h 45"/>
                <a:gd name="T56" fmla="*/ 7 w 45"/>
                <a:gd name="T57" fmla="*/ 7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3"/>
                  </a:lnTo>
                  <a:lnTo>
                    <a:pt x="36" y="3"/>
                  </a:lnTo>
                  <a:lnTo>
                    <a:pt x="39" y="7"/>
                  </a:lnTo>
                  <a:lnTo>
                    <a:pt x="42" y="10"/>
                  </a:lnTo>
                  <a:lnTo>
                    <a:pt x="42" y="13"/>
                  </a:lnTo>
                  <a:lnTo>
                    <a:pt x="45" y="19"/>
                  </a:lnTo>
                  <a:lnTo>
                    <a:pt x="45" y="23"/>
                  </a:lnTo>
                  <a:lnTo>
                    <a:pt x="45" y="26"/>
                  </a:lnTo>
                  <a:lnTo>
                    <a:pt x="42" y="32"/>
                  </a:lnTo>
                  <a:lnTo>
                    <a:pt x="42" y="36"/>
                  </a:lnTo>
                  <a:lnTo>
                    <a:pt x="39" y="39"/>
                  </a:lnTo>
                  <a:lnTo>
                    <a:pt x="36" y="42"/>
                  </a:lnTo>
                  <a:lnTo>
                    <a:pt x="33" y="42"/>
                  </a:lnTo>
                  <a:lnTo>
                    <a:pt x="26" y="45"/>
                  </a:lnTo>
                  <a:lnTo>
                    <a:pt x="23" y="45"/>
                  </a:lnTo>
                  <a:lnTo>
                    <a:pt x="20" y="45"/>
                  </a:lnTo>
                  <a:lnTo>
                    <a:pt x="13" y="42"/>
                  </a:lnTo>
                  <a:lnTo>
                    <a:pt x="10" y="42"/>
                  </a:lnTo>
                  <a:lnTo>
                    <a:pt x="7" y="39"/>
                  </a:lnTo>
                  <a:lnTo>
                    <a:pt x="4" y="36"/>
                  </a:lnTo>
                  <a:lnTo>
                    <a:pt x="4" y="32"/>
                  </a:lnTo>
                  <a:lnTo>
                    <a:pt x="0" y="26"/>
                  </a:lnTo>
                  <a:lnTo>
                    <a:pt x="0" y="23"/>
                  </a:lnTo>
                  <a:lnTo>
                    <a:pt x="0" y="19"/>
                  </a:lnTo>
                  <a:lnTo>
                    <a:pt x="4" y="13"/>
                  </a:lnTo>
                  <a:lnTo>
                    <a:pt x="4" y="10"/>
                  </a:lnTo>
                  <a:lnTo>
                    <a:pt x="7" y="7"/>
                  </a:lnTo>
                  <a:lnTo>
                    <a:pt x="10" y="3"/>
                  </a:lnTo>
                  <a:lnTo>
                    <a:pt x="13" y="3"/>
                  </a:lnTo>
                  <a:lnTo>
                    <a:pt x="20" y="0"/>
                  </a:lnTo>
                  <a:lnTo>
                    <a:pt x="23" y="0"/>
                  </a:lnTo>
                </a:path>
              </a:pathLst>
            </a:custGeom>
            <a:noFill/>
            <a:ln w="0">
              <a:solidFill>
                <a:srgbClr val="000000"/>
              </a:solidFill>
              <a:round/>
              <a:headEnd/>
              <a:tailEnd/>
            </a:ln>
          </p:spPr>
          <p:txBody>
            <a:bodyPr/>
            <a:lstStyle/>
            <a:p>
              <a:endParaRPr lang="en-US"/>
            </a:p>
          </p:txBody>
        </p:sp>
        <p:sp>
          <p:nvSpPr>
            <p:cNvPr id="32380" name="Freeform 812"/>
            <p:cNvSpPr>
              <a:spLocks/>
            </p:cNvSpPr>
            <p:nvPr/>
          </p:nvSpPr>
          <p:spPr bwMode="auto">
            <a:xfrm>
              <a:off x="3952" y="2468"/>
              <a:ext cx="62" cy="63"/>
            </a:xfrm>
            <a:custGeom>
              <a:avLst/>
              <a:gdLst>
                <a:gd name="T0" fmla="*/ 23 w 45"/>
                <a:gd name="T1" fmla="*/ 0 h 45"/>
                <a:gd name="T2" fmla="*/ 26 w 45"/>
                <a:gd name="T3" fmla="*/ 0 h 45"/>
                <a:gd name="T4" fmla="*/ 32 w 45"/>
                <a:gd name="T5" fmla="*/ 3 h 45"/>
                <a:gd name="T6" fmla="*/ 36 w 45"/>
                <a:gd name="T7" fmla="*/ 3 h 45"/>
                <a:gd name="T8" fmla="*/ 39 w 45"/>
                <a:gd name="T9" fmla="*/ 7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6 h 45"/>
                <a:gd name="T24" fmla="*/ 39 w 45"/>
                <a:gd name="T25" fmla="*/ 39 h 45"/>
                <a:gd name="T26" fmla="*/ 36 w 45"/>
                <a:gd name="T27" fmla="*/ 42 h 45"/>
                <a:gd name="T28" fmla="*/ 32 w 45"/>
                <a:gd name="T29" fmla="*/ 42 h 45"/>
                <a:gd name="T30" fmla="*/ 26 w 45"/>
                <a:gd name="T31" fmla="*/ 45 h 45"/>
                <a:gd name="T32" fmla="*/ 23 w 45"/>
                <a:gd name="T33" fmla="*/ 45 h 45"/>
                <a:gd name="T34" fmla="*/ 19 w 45"/>
                <a:gd name="T35" fmla="*/ 45 h 45"/>
                <a:gd name="T36" fmla="*/ 13 w 45"/>
                <a:gd name="T37" fmla="*/ 42 h 45"/>
                <a:gd name="T38" fmla="*/ 10 w 45"/>
                <a:gd name="T39" fmla="*/ 42 h 45"/>
                <a:gd name="T40" fmla="*/ 7 w 45"/>
                <a:gd name="T41" fmla="*/ 39 h 45"/>
                <a:gd name="T42" fmla="*/ 3 w 45"/>
                <a:gd name="T43" fmla="*/ 36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7 w 45"/>
                <a:gd name="T57" fmla="*/ 7 h 45"/>
                <a:gd name="T58" fmla="*/ 10 w 45"/>
                <a:gd name="T59" fmla="*/ 3 h 45"/>
                <a:gd name="T60" fmla="*/ 13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3"/>
                  </a:lnTo>
                  <a:lnTo>
                    <a:pt x="36" y="3"/>
                  </a:lnTo>
                  <a:lnTo>
                    <a:pt x="39" y="7"/>
                  </a:lnTo>
                  <a:lnTo>
                    <a:pt x="42" y="10"/>
                  </a:lnTo>
                  <a:lnTo>
                    <a:pt x="42" y="13"/>
                  </a:lnTo>
                  <a:lnTo>
                    <a:pt x="45" y="19"/>
                  </a:lnTo>
                  <a:lnTo>
                    <a:pt x="45" y="23"/>
                  </a:lnTo>
                  <a:lnTo>
                    <a:pt x="45" y="26"/>
                  </a:lnTo>
                  <a:lnTo>
                    <a:pt x="42" y="32"/>
                  </a:lnTo>
                  <a:lnTo>
                    <a:pt x="42" y="36"/>
                  </a:lnTo>
                  <a:lnTo>
                    <a:pt x="39" y="39"/>
                  </a:lnTo>
                  <a:lnTo>
                    <a:pt x="36" y="42"/>
                  </a:lnTo>
                  <a:lnTo>
                    <a:pt x="32" y="42"/>
                  </a:lnTo>
                  <a:lnTo>
                    <a:pt x="26" y="45"/>
                  </a:lnTo>
                  <a:lnTo>
                    <a:pt x="23" y="45"/>
                  </a:lnTo>
                  <a:lnTo>
                    <a:pt x="19" y="45"/>
                  </a:lnTo>
                  <a:lnTo>
                    <a:pt x="13" y="42"/>
                  </a:lnTo>
                  <a:lnTo>
                    <a:pt x="10" y="42"/>
                  </a:lnTo>
                  <a:lnTo>
                    <a:pt x="7" y="39"/>
                  </a:lnTo>
                  <a:lnTo>
                    <a:pt x="3" y="36"/>
                  </a:lnTo>
                  <a:lnTo>
                    <a:pt x="3" y="32"/>
                  </a:lnTo>
                  <a:lnTo>
                    <a:pt x="0" y="26"/>
                  </a:lnTo>
                  <a:lnTo>
                    <a:pt x="0" y="23"/>
                  </a:lnTo>
                  <a:lnTo>
                    <a:pt x="0" y="19"/>
                  </a:lnTo>
                  <a:lnTo>
                    <a:pt x="3" y="13"/>
                  </a:lnTo>
                  <a:lnTo>
                    <a:pt x="3" y="10"/>
                  </a:lnTo>
                  <a:lnTo>
                    <a:pt x="7" y="7"/>
                  </a:lnTo>
                  <a:lnTo>
                    <a:pt x="10" y="3"/>
                  </a:lnTo>
                  <a:lnTo>
                    <a:pt x="13" y="3"/>
                  </a:lnTo>
                  <a:lnTo>
                    <a:pt x="19" y="0"/>
                  </a:lnTo>
                  <a:lnTo>
                    <a:pt x="23" y="0"/>
                  </a:lnTo>
                  <a:close/>
                </a:path>
              </a:pathLst>
            </a:custGeom>
            <a:solidFill>
              <a:srgbClr val="FF0000"/>
            </a:solidFill>
            <a:ln w="9525">
              <a:noFill/>
              <a:round/>
              <a:headEnd/>
              <a:tailEnd/>
            </a:ln>
          </p:spPr>
          <p:txBody>
            <a:bodyPr/>
            <a:lstStyle/>
            <a:p>
              <a:endParaRPr lang="en-US"/>
            </a:p>
          </p:txBody>
        </p:sp>
        <p:sp>
          <p:nvSpPr>
            <p:cNvPr id="32381" name="Freeform 813"/>
            <p:cNvSpPr>
              <a:spLocks/>
            </p:cNvSpPr>
            <p:nvPr/>
          </p:nvSpPr>
          <p:spPr bwMode="auto">
            <a:xfrm>
              <a:off x="3952" y="2468"/>
              <a:ext cx="62" cy="63"/>
            </a:xfrm>
            <a:custGeom>
              <a:avLst/>
              <a:gdLst>
                <a:gd name="T0" fmla="*/ 23 w 45"/>
                <a:gd name="T1" fmla="*/ 0 h 45"/>
                <a:gd name="T2" fmla="*/ 26 w 45"/>
                <a:gd name="T3" fmla="*/ 0 h 45"/>
                <a:gd name="T4" fmla="*/ 32 w 45"/>
                <a:gd name="T5" fmla="*/ 3 h 45"/>
                <a:gd name="T6" fmla="*/ 36 w 45"/>
                <a:gd name="T7" fmla="*/ 3 h 45"/>
                <a:gd name="T8" fmla="*/ 39 w 45"/>
                <a:gd name="T9" fmla="*/ 7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6 h 45"/>
                <a:gd name="T24" fmla="*/ 39 w 45"/>
                <a:gd name="T25" fmla="*/ 39 h 45"/>
                <a:gd name="T26" fmla="*/ 36 w 45"/>
                <a:gd name="T27" fmla="*/ 42 h 45"/>
                <a:gd name="T28" fmla="*/ 32 w 45"/>
                <a:gd name="T29" fmla="*/ 42 h 45"/>
                <a:gd name="T30" fmla="*/ 26 w 45"/>
                <a:gd name="T31" fmla="*/ 45 h 45"/>
                <a:gd name="T32" fmla="*/ 23 w 45"/>
                <a:gd name="T33" fmla="*/ 45 h 45"/>
                <a:gd name="T34" fmla="*/ 19 w 45"/>
                <a:gd name="T35" fmla="*/ 45 h 45"/>
                <a:gd name="T36" fmla="*/ 13 w 45"/>
                <a:gd name="T37" fmla="*/ 42 h 45"/>
                <a:gd name="T38" fmla="*/ 10 w 45"/>
                <a:gd name="T39" fmla="*/ 42 h 45"/>
                <a:gd name="T40" fmla="*/ 7 w 45"/>
                <a:gd name="T41" fmla="*/ 39 h 45"/>
                <a:gd name="T42" fmla="*/ 3 w 45"/>
                <a:gd name="T43" fmla="*/ 36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7 w 45"/>
                <a:gd name="T57" fmla="*/ 7 h 45"/>
                <a:gd name="T58" fmla="*/ 10 w 45"/>
                <a:gd name="T59" fmla="*/ 3 h 45"/>
                <a:gd name="T60" fmla="*/ 13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3"/>
                  </a:lnTo>
                  <a:lnTo>
                    <a:pt x="36" y="3"/>
                  </a:lnTo>
                  <a:lnTo>
                    <a:pt x="39" y="7"/>
                  </a:lnTo>
                  <a:lnTo>
                    <a:pt x="42" y="10"/>
                  </a:lnTo>
                  <a:lnTo>
                    <a:pt x="42" y="13"/>
                  </a:lnTo>
                  <a:lnTo>
                    <a:pt x="45" y="19"/>
                  </a:lnTo>
                  <a:lnTo>
                    <a:pt x="45" y="23"/>
                  </a:lnTo>
                  <a:lnTo>
                    <a:pt x="45" y="26"/>
                  </a:lnTo>
                  <a:lnTo>
                    <a:pt x="42" y="32"/>
                  </a:lnTo>
                  <a:lnTo>
                    <a:pt x="42" y="36"/>
                  </a:lnTo>
                  <a:lnTo>
                    <a:pt x="39" y="39"/>
                  </a:lnTo>
                  <a:lnTo>
                    <a:pt x="36" y="42"/>
                  </a:lnTo>
                  <a:lnTo>
                    <a:pt x="32" y="42"/>
                  </a:lnTo>
                  <a:lnTo>
                    <a:pt x="26" y="45"/>
                  </a:lnTo>
                  <a:lnTo>
                    <a:pt x="23" y="45"/>
                  </a:lnTo>
                  <a:lnTo>
                    <a:pt x="19" y="45"/>
                  </a:lnTo>
                  <a:lnTo>
                    <a:pt x="13" y="42"/>
                  </a:lnTo>
                  <a:lnTo>
                    <a:pt x="10" y="42"/>
                  </a:lnTo>
                  <a:lnTo>
                    <a:pt x="7" y="39"/>
                  </a:lnTo>
                  <a:lnTo>
                    <a:pt x="3" y="36"/>
                  </a:lnTo>
                  <a:lnTo>
                    <a:pt x="3" y="32"/>
                  </a:lnTo>
                  <a:lnTo>
                    <a:pt x="0" y="26"/>
                  </a:lnTo>
                  <a:lnTo>
                    <a:pt x="0" y="23"/>
                  </a:lnTo>
                  <a:lnTo>
                    <a:pt x="0" y="19"/>
                  </a:lnTo>
                  <a:lnTo>
                    <a:pt x="3" y="13"/>
                  </a:lnTo>
                  <a:lnTo>
                    <a:pt x="3" y="10"/>
                  </a:lnTo>
                  <a:lnTo>
                    <a:pt x="7" y="7"/>
                  </a:lnTo>
                  <a:lnTo>
                    <a:pt x="10" y="3"/>
                  </a:lnTo>
                  <a:lnTo>
                    <a:pt x="13" y="3"/>
                  </a:lnTo>
                  <a:lnTo>
                    <a:pt x="19" y="0"/>
                  </a:lnTo>
                  <a:lnTo>
                    <a:pt x="23" y="0"/>
                  </a:lnTo>
                </a:path>
              </a:pathLst>
            </a:custGeom>
            <a:noFill/>
            <a:ln w="0">
              <a:solidFill>
                <a:srgbClr val="000000"/>
              </a:solidFill>
              <a:round/>
              <a:headEnd/>
              <a:tailEnd/>
            </a:ln>
          </p:spPr>
          <p:txBody>
            <a:bodyPr/>
            <a:lstStyle/>
            <a:p>
              <a:endParaRPr lang="en-US"/>
            </a:p>
          </p:txBody>
        </p:sp>
        <p:sp>
          <p:nvSpPr>
            <p:cNvPr id="32382" name="Freeform 814"/>
            <p:cNvSpPr>
              <a:spLocks/>
            </p:cNvSpPr>
            <p:nvPr/>
          </p:nvSpPr>
          <p:spPr bwMode="auto">
            <a:xfrm>
              <a:off x="3938" y="2356"/>
              <a:ext cx="58" cy="63"/>
            </a:xfrm>
            <a:custGeom>
              <a:avLst/>
              <a:gdLst>
                <a:gd name="T0" fmla="*/ 20 w 42"/>
                <a:gd name="T1" fmla="*/ 0 h 45"/>
                <a:gd name="T2" fmla="*/ 26 w 42"/>
                <a:gd name="T3" fmla="*/ 3 h 45"/>
                <a:gd name="T4" fmla="*/ 29 w 42"/>
                <a:gd name="T5" fmla="*/ 3 h 45"/>
                <a:gd name="T6" fmla="*/ 33 w 42"/>
                <a:gd name="T7" fmla="*/ 6 h 45"/>
                <a:gd name="T8" fmla="*/ 36 w 42"/>
                <a:gd name="T9" fmla="*/ 9 h 45"/>
                <a:gd name="T10" fmla="*/ 39 w 42"/>
                <a:gd name="T11" fmla="*/ 13 h 45"/>
                <a:gd name="T12" fmla="*/ 42 w 42"/>
                <a:gd name="T13" fmla="*/ 16 h 45"/>
                <a:gd name="T14" fmla="*/ 42 w 42"/>
                <a:gd name="T15" fmla="*/ 19 h 45"/>
                <a:gd name="T16" fmla="*/ 42 w 42"/>
                <a:gd name="T17" fmla="*/ 22 h 45"/>
                <a:gd name="T18" fmla="*/ 42 w 42"/>
                <a:gd name="T19" fmla="*/ 29 h 45"/>
                <a:gd name="T20" fmla="*/ 42 w 42"/>
                <a:gd name="T21" fmla="*/ 32 h 45"/>
                <a:gd name="T22" fmla="*/ 39 w 42"/>
                <a:gd name="T23" fmla="*/ 35 h 45"/>
                <a:gd name="T24" fmla="*/ 36 w 42"/>
                <a:gd name="T25" fmla="*/ 38 h 45"/>
                <a:gd name="T26" fmla="*/ 33 w 42"/>
                <a:gd name="T27" fmla="*/ 42 h 45"/>
                <a:gd name="T28" fmla="*/ 29 w 42"/>
                <a:gd name="T29" fmla="*/ 45 h 45"/>
                <a:gd name="T30" fmla="*/ 26 w 42"/>
                <a:gd name="T31" fmla="*/ 45 h 45"/>
                <a:gd name="T32" fmla="*/ 20 w 42"/>
                <a:gd name="T33" fmla="*/ 45 h 45"/>
                <a:gd name="T34" fmla="*/ 17 w 42"/>
                <a:gd name="T35" fmla="*/ 45 h 45"/>
                <a:gd name="T36" fmla="*/ 13 w 42"/>
                <a:gd name="T37" fmla="*/ 45 h 45"/>
                <a:gd name="T38" fmla="*/ 10 w 42"/>
                <a:gd name="T39" fmla="*/ 42 h 45"/>
                <a:gd name="T40" fmla="*/ 7 w 42"/>
                <a:gd name="T41" fmla="*/ 38 h 45"/>
                <a:gd name="T42" fmla="*/ 4 w 42"/>
                <a:gd name="T43" fmla="*/ 35 h 45"/>
                <a:gd name="T44" fmla="*/ 0 w 42"/>
                <a:gd name="T45" fmla="*/ 32 h 45"/>
                <a:gd name="T46" fmla="*/ 0 w 42"/>
                <a:gd name="T47" fmla="*/ 29 h 45"/>
                <a:gd name="T48" fmla="*/ 0 w 42"/>
                <a:gd name="T49" fmla="*/ 22 h 45"/>
                <a:gd name="T50" fmla="*/ 0 w 42"/>
                <a:gd name="T51" fmla="*/ 19 h 45"/>
                <a:gd name="T52" fmla="*/ 0 w 42"/>
                <a:gd name="T53" fmla="*/ 16 h 45"/>
                <a:gd name="T54" fmla="*/ 4 w 42"/>
                <a:gd name="T55" fmla="*/ 13 h 45"/>
                <a:gd name="T56" fmla="*/ 7 w 42"/>
                <a:gd name="T57" fmla="*/ 9 h 45"/>
                <a:gd name="T58" fmla="*/ 10 w 42"/>
                <a:gd name="T59" fmla="*/ 6 h 45"/>
                <a:gd name="T60" fmla="*/ 13 w 42"/>
                <a:gd name="T61" fmla="*/ 3 h 45"/>
                <a:gd name="T62" fmla="*/ 17 w 42"/>
                <a:gd name="T63" fmla="*/ 3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3"/>
                  </a:lnTo>
                  <a:lnTo>
                    <a:pt x="29" y="3"/>
                  </a:lnTo>
                  <a:lnTo>
                    <a:pt x="33" y="6"/>
                  </a:lnTo>
                  <a:lnTo>
                    <a:pt x="36" y="9"/>
                  </a:lnTo>
                  <a:lnTo>
                    <a:pt x="39" y="13"/>
                  </a:lnTo>
                  <a:lnTo>
                    <a:pt x="42" y="16"/>
                  </a:lnTo>
                  <a:lnTo>
                    <a:pt x="42" y="19"/>
                  </a:lnTo>
                  <a:lnTo>
                    <a:pt x="42" y="22"/>
                  </a:lnTo>
                  <a:lnTo>
                    <a:pt x="42" y="29"/>
                  </a:lnTo>
                  <a:lnTo>
                    <a:pt x="42" y="32"/>
                  </a:lnTo>
                  <a:lnTo>
                    <a:pt x="39" y="35"/>
                  </a:lnTo>
                  <a:lnTo>
                    <a:pt x="36" y="38"/>
                  </a:lnTo>
                  <a:lnTo>
                    <a:pt x="33" y="42"/>
                  </a:lnTo>
                  <a:lnTo>
                    <a:pt x="29" y="45"/>
                  </a:lnTo>
                  <a:lnTo>
                    <a:pt x="26" y="45"/>
                  </a:lnTo>
                  <a:lnTo>
                    <a:pt x="20" y="45"/>
                  </a:lnTo>
                  <a:lnTo>
                    <a:pt x="17" y="45"/>
                  </a:lnTo>
                  <a:lnTo>
                    <a:pt x="13" y="45"/>
                  </a:lnTo>
                  <a:lnTo>
                    <a:pt x="10" y="42"/>
                  </a:lnTo>
                  <a:lnTo>
                    <a:pt x="7" y="38"/>
                  </a:lnTo>
                  <a:lnTo>
                    <a:pt x="4" y="35"/>
                  </a:lnTo>
                  <a:lnTo>
                    <a:pt x="0" y="32"/>
                  </a:lnTo>
                  <a:lnTo>
                    <a:pt x="0" y="29"/>
                  </a:lnTo>
                  <a:lnTo>
                    <a:pt x="0" y="22"/>
                  </a:lnTo>
                  <a:lnTo>
                    <a:pt x="0" y="19"/>
                  </a:lnTo>
                  <a:lnTo>
                    <a:pt x="0" y="16"/>
                  </a:lnTo>
                  <a:lnTo>
                    <a:pt x="4" y="13"/>
                  </a:lnTo>
                  <a:lnTo>
                    <a:pt x="7" y="9"/>
                  </a:lnTo>
                  <a:lnTo>
                    <a:pt x="10" y="6"/>
                  </a:lnTo>
                  <a:lnTo>
                    <a:pt x="13" y="3"/>
                  </a:lnTo>
                  <a:lnTo>
                    <a:pt x="17" y="3"/>
                  </a:lnTo>
                  <a:lnTo>
                    <a:pt x="20" y="0"/>
                  </a:lnTo>
                  <a:close/>
                </a:path>
              </a:pathLst>
            </a:custGeom>
            <a:solidFill>
              <a:srgbClr val="FF0000"/>
            </a:solidFill>
            <a:ln w="9525">
              <a:noFill/>
              <a:round/>
              <a:headEnd/>
              <a:tailEnd/>
            </a:ln>
          </p:spPr>
          <p:txBody>
            <a:bodyPr/>
            <a:lstStyle/>
            <a:p>
              <a:endParaRPr lang="en-US"/>
            </a:p>
          </p:txBody>
        </p:sp>
        <p:sp>
          <p:nvSpPr>
            <p:cNvPr id="32383" name="Freeform 815"/>
            <p:cNvSpPr>
              <a:spLocks/>
            </p:cNvSpPr>
            <p:nvPr/>
          </p:nvSpPr>
          <p:spPr bwMode="auto">
            <a:xfrm>
              <a:off x="3938" y="2356"/>
              <a:ext cx="58" cy="63"/>
            </a:xfrm>
            <a:custGeom>
              <a:avLst/>
              <a:gdLst>
                <a:gd name="T0" fmla="*/ 20 w 42"/>
                <a:gd name="T1" fmla="*/ 0 h 45"/>
                <a:gd name="T2" fmla="*/ 26 w 42"/>
                <a:gd name="T3" fmla="*/ 3 h 45"/>
                <a:gd name="T4" fmla="*/ 29 w 42"/>
                <a:gd name="T5" fmla="*/ 3 h 45"/>
                <a:gd name="T6" fmla="*/ 33 w 42"/>
                <a:gd name="T7" fmla="*/ 6 h 45"/>
                <a:gd name="T8" fmla="*/ 36 w 42"/>
                <a:gd name="T9" fmla="*/ 9 h 45"/>
                <a:gd name="T10" fmla="*/ 39 w 42"/>
                <a:gd name="T11" fmla="*/ 13 h 45"/>
                <a:gd name="T12" fmla="*/ 42 w 42"/>
                <a:gd name="T13" fmla="*/ 16 h 45"/>
                <a:gd name="T14" fmla="*/ 42 w 42"/>
                <a:gd name="T15" fmla="*/ 19 h 45"/>
                <a:gd name="T16" fmla="*/ 42 w 42"/>
                <a:gd name="T17" fmla="*/ 22 h 45"/>
                <a:gd name="T18" fmla="*/ 42 w 42"/>
                <a:gd name="T19" fmla="*/ 29 h 45"/>
                <a:gd name="T20" fmla="*/ 42 w 42"/>
                <a:gd name="T21" fmla="*/ 32 h 45"/>
                <a:gd name="T22" fmla="*/ 39 w 42"/>
                <a:gd name="T23" fmla="*/ 35 h 45"/>
                <a:gd name="T24" fmla="*/ 36 w 42"/>
                <a:gd name="T25" fmla="*/ 38 h 45"/>
                <a:gd name="T26" fmla="*/ 33 w 42"/>
                <a:gd name="T27" fmla="*/ 42 h 45"/>
                <a:gd name="T28" fmla="*/ 29 w 42"/>
                <a:gd name="T29" fmla="*/ 45 h 45"/>
                <a:gd name="T30" fmla="*/ 26 w 42"/>
                <a:gd name="T31" fmla="*/ 45 h 45"/>
                <a:gd name="T32" fmla="*/ 20 w 42"/>
                <a:gd name="T33" fmla="*/ 45 h 45"/>
                <a:gd name="T34" fmla="*/ 17 w 42"/>
                <a:gd name="T35" fmla="*/ 45 h 45"/>
                <a:gd name="T36" fmla="*/ 13 w 42"/>
                <a:gd name="T37" fmla="*/ 45 h 45"/>
                <a:gd name="T38" fmla="*/ 10 w 42"/>
                <a:gd name="T39" fmla="*/ 42 h 45"/>
                <a:gd name="T40" fmla="*/ 7 w 42"/>
                <a:gd name="T41" fmla="*/ 38 h 45"/>
                <a:gd name="T42" fmla="*/ 4 w 42"/>
                <a:gd name="T43" fmla="*/ 35 h 45"/>
                <a:gd name="T44" fmla="*/ 0 w 42"/>
                <a:gd name="T45" fmla="*/ 32 h 45"/>
                <a:gd name="T46" fmla="*/ 0 w 42"/>
                <a:gd name="T47" fmla="*/ 29 h 45"/>
                <a:gd name="T48" fmla="*/ 0 w 42"/>
                <a:gd name="T49" fmla="*/ 22 h 45"/>
                <a:gd name="T50" fmla="*/ 0 w 42"/>
                <a:gd name="T51" fmla="*/ 19 h 45"/>
                <a:gd name="T52" fmla="*/ 0 w 42"/>
                <a:gd name="T53" fmla="*/ 16 h 45"/>
                <a:gd name="T54" fmla="*/ 4 w 42"/>
                <a:gd name="T55" fmla="*/ 13 h 45"/>
                <a:gd name="T56" fmla="*/ 7 w 42"/>
                <a:gd name="T57" fmla="*/ 9 h 45"/>
                <a:gd name="T58" fmla="*/ 10 w 42"/>
                <a:gd name="T59" fmla="*/ 6 h 45"/>
                <a:gd name="T60" fmla="*/ 13 w 42"/>
                <a:gd name="T61" fmla="*/ 3 h 45"/>
                <a:gd name="T62" fmla="*/ 17 w 42"/>
                <a:gd name="T63" fmla="*/ 3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3"/>
                  </a:lnTo>
                  <a:lnTo>
                    <a:pt x="29" y="3"/>
                  </a:lnTo>
                  <a:lnTo>
                    <a:pt x="33" y="6"/>
                  </a:lnTo>
                  <a:lnTo>
                    <a:pt x="36" y="9"/>
                  </a:lnTo>
                  <a:lnTo>
                    <a:pt x="39" y="13"/>
                  </a:lnTo>
                  <a:lnTo>
                    <a:pt x="42" y="16"/>
                  </a:lnTo>
                  <a:lnTo>
                    <a:pt x="42" y="19"/>
                  </a:lnTo>
                  <a:lnTo>
                    <a:pt x="42" y="22"/>
                  </a:lnTo>
                  <a:lnTo>
                    <a:pt x="42" y="29"/>
                  </a:lnTo>
                  <a:lnTo>
                    <a:pt x="42" y="32"/>
                  </a:lnTo>
                  <a:lnTo>
                    <a:pt x="39" y="35"/>
                  </a:lnTo>
                  <a:lnTo>
                    <a:pt x="36" y="38"/>
                  </a:lnTo>
                  <a:lnTo>
                    <a:pt x="33" y="42"/>
                  </a:lnTo>
                  <a:lnTo>
                    <a:pt x="29" y="45"/>
                  </a:lnTo>
                  <a:lnTo>
                    <a:pt x="26" y="45"/>
                  </a:lnTo>
                  <a:lnTo>
                    <a:pt x="20" y="45"/>
                  </a:lnTo>
                  <a:lnTo>
                    <a:pt x="17" y="45"/>
                  </a:lnTo>
                  <a:lnTo>
                    <a:pt x="13" y="45"/>
                  </a:lnTo>
                  <a:lnTo>
                    <a:pt x="10" y="42"/>
                  </a:lnTo>
                  <a:lnTo>
                    <a:pt x="7" y="38"/>
                  </a:lnTo>
                  <a:lnTo>
                    <a:pt x="4" y="35"/>
                  </a:lnTo>
                  <a:lnTo>
                    <a:pt x="0" y="32"/>
                  </a:lnTo>
                  <a:lnTo>
                    <a:pt x="0" y="29"/>
                  </a:lnTo>
                  <a:lnTo>
                    <a:pt x="0" y="22"/>
                  </a:lnTo>
                  <a:lnTo>
                    <a:pt x="0" y="19"/>
                  </a:lnTo>
                  <a:lnTo>
                    <a:pt x="0" y="16"/>
                  </a:lnTo>
                  <a:lnTo>
                    <a:pt x="4" y="13"/>
                  </a:lnTo>
                  <a:lnTo>
                    <a:pt x="7" y="9"/>
                  </a:lnTo>
                  <a:lnTo>
                    <a:pt x="10" y="6"/>
                  </a:lnTo>
                  <a:lnTo>
                    <a:pt x="13" y="3"/>
                  </a:lnTo>
                  <a:lnTo>
                    <a:pt x="17" y="3"/>
                  </a:lnTo>
                  <a:lnTo>
                    <a:pt x="20" y="0"/>
                  </a:lnTo>
                </a:path>
              </a:pathLst>
            </a:custGeom>
            <a:noFill/>
            <a:ln w="0">
              <a:solidFill>
                <a:srgbClr val="000000"/>
              </a:solidFill>
              <a:round/>
              <a:headEnd/>
              <a:tailEnd/>
            </a:ln>
          </p:spPr>
          <p:txBody>
            <a:bodyPr/>
            <a:lstStyle/>
            <a:p>
              <a:endParaRPr lang="en-US"/>
            </a:p>
          </p:txBody>
        </p:sp>
        <p:sp>
          <p:nvSpPr>
            <p:cNvPr id="32384" name="Freeform 816"/>
            <p:cNvSpPr>
              <a:spLocks/>
            </p:cNvSpPr>
            <p:nvPr/>
          </p:nvSpPr>
          <p:spPr bwMode="auto">
            <a:xfrm>
              <a:off x="3930" y="2378"/>
              <a:ext cx="58" cy="63"/>
            </a:xfrm>
            <a:custGeom>
              <a:avLst/>
              <a:gdLst>
                <a:gd name="T0" fmla="*/ 19 w 42"/>
                <a:gd name="T1" fmla="*/ 0 h 45"/>
                <a:gd name="T2" fmla="*/ 26 w 42"/>
                <a:gd name="T3" fmla="*/ 0 h 45"/>
                <a:gd name="T4" fmla="*/ 29 w 42"/>
                <a:gd name="T5" fmla="*/ 3 h 45"/>
                <a:gd name="T6" fmla="*/ 32 w 42"/>
                <a:gd name="T7" fmla="*/ 3 h 45"/>
                <a:gd name="T8" fmla="*/ 35 w 42"/>
                <a:gd name="T9" fmla="*/ 6 h 45"/>
                <a:gd name="T10" fmla="*/ 39 w 42"/>
                <a:gd name="T11" fmla="*/ 10 h 45"/>
                <a:gd name="T12" fmla="*/ 42 w 42"/>
                <a:gd name="T13" fmla="*/ 13 h 45"/>
                <a:gd name="T14" fmla="*/ 42 w 42"/>
                <a:gd name="T15" fmla="*/ 19 h 45"/>
                <a:gd name="T16" fmla="*/ 42 w 42"/>
                <a:gd name="T17" fmla="*/ 22 h 45"/>
                <a:gd name="T18" fmla="*/ 42 w 42"/>
                <a:gd name="T19" fmla="*/ 29 h 45"/>
                <a:gd name="T20" fmla="*/ 42 w 42"/>
                <a:gd name="T21" fmla="*/ 32 h 45"/>
                <a:gd name="T22" fmla="*/ 39 w 42"/>
                <a:gd name="T23" fmla="*/ 35 h 45"/>
                <a:gd name="T24" fmla="*/ 35 w 42"/>
                <a:gd name="T25" fmla="*/ 38 h 45"/>
                <a:gd name="T26" fmla="*/ 32 w 42"/>
                <a:gd name="T27" fmla="*/ 42 h 45"/>
                <a:gd name="T28" fmla="*/ 29 w 42"/>
                <a:gd name="T29" fmla="*/ 42 h 45"/>
                <a:gd name="T30" fmla="*/ 26 w 42"/>
                <a:gd name="T31" fmla="*/ 45 h 45"/>
                <a:gd name="T32" fmla="*/ 19 w 42"/>
                <a:gd name="T33" fmla="*/ 45 h 45"/>
                <a:gd name="T34" fmla="*/ 16 w 42"/>
                <a:gd name="T35" fmla="*/ 45 h 45"/>
                <a:gd name="T36" fmla="*/ 13 w 42"/>
                <a:gd name="T37" fmla="*/ 42 h 45"/>
                <a:gd name="T38" fmla="*/ 10 w 42"/>
                <a:gd name="T39" fmla="*/ 42 h 45"/>
                <a:gd name="T40" fmla="*/ 6 w 42"/>
                <a:gd name="T41" fmla="*/ 38 h 45"/>
                <a:gd name="T42" fmla="*/ 3 w 42"/>
                <a:gd name="T43" fmla="*/ 35 h 45"/>
                <a:gd name="T44" fmla="*/ 0 w 42"/>
                <a:gd name="T45" fmla="*/ 32 h 45"/>
                <a:gd name="T46" fmla="*/ 0 w 42"/>
                <a:gd name="T47" fmla="*/ 29 h 45"/>
                <a:gd name="T48" fmla="*/ 0 w 42"/>
                <a:gd name="T49" fmla="*/ 22 h 45"/>
                <a:gd name="T50" fmla="*/ 0 w 42"/>
                <a:gd name="T51" fmla="*/ 19 h 45"/>
                <a:gd name="T52" fmla="*/ 0 w 42"/>
                <a:gd name="T53" fmla="*/ 13 h 45"/>
                <a:gd name="T54" fmla="*/ 3 w 42"/>
                <a:gd name="T55" fmla="*/ 10 h 45"/>
                <a:gd name="T56" fmla="*/ 6 w 42"/>
                <a:gd name="T57" fmla="*/ 6 h 45"/>
                <a:gd name="T58" fmla="*/ 10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3"/>
                  </a:lnTo>
                  <a:lnTo>
                    <a:pt x="32" y="3"/>
                  </a:lnTo>
                  <a:lnTo>
                    <a:pt x="35" y="6"/>
                  </a:lnTo>
                  <a:lnTo>
                    <a:pt x="39" y="10"/>
                  </a:lnTo>
                  <a:lnTo>
                    <a:pt x="42" y="13"/>
                  </a:lnTo>
                  <a:lnTo>
                    <a:pt x="42" y="19"/>
                  </a:lnTo>
                  <a:lnTo>
                    <a:pt x="42" y="22"/>
                  </a:lnTo>
                  <a:lnTo>
                    <a:pt x="42" y="29"/>
                  </a:lnTo>
                  <a:lnTo>
                    <a:pt x="42" y="32"/>
                  </a:lnTo>
                  <a:lnTo>
                    <a:pt x="39" y="35"/>
                  </a:lnTo>
                  <a:lnTo>
                    <a:pt x="35" y="38"/>
                  </a:lnTo>
                  <a:lnTo>
                    <a:pt x="32" y="42"/>
                  </a:lnTo>
                  <a:lnTo>
                    <a:pt x="29" y="42"/>
                  </a:lnTo>
                  <a:lnTo>
                    <a:pt x="26" y="45"/>
                  </a:lnTo>
                  <a:lnTo>
                    <a:pt x="19" y="45"/>
                  </a:lnTo>
                  <a:lnTo>
                    <a:pt x="16" y="45"/>
                  </a:lnTo>
                  <a:lnTo>
                    <a:pt x="13" y="42"/>
                  </a:lnTo>
                  <a:lnTo>
                    <a:pt x="10" y="42"/>
                  </a:lnTo>
                  <a:lnTo>
                    <a:pt x="6" y="38"/>
                  </a:lnTo>
                  <a:lnTo>
                    <a:pt x="3" y="35"/>
                  </a:lnTo>
                  <a:lnTo>
                    <a:pt x="0" y="32"/>
                  </a:lnTo>
                  <a:lnTo>
                    <a:pt x="0" y="29"/>
                  </a:lnTo>
                  <a:lnTo>
                    <a:pt x="0" y="22"/>
                  </a:lnTo>
                  <a:lnTo>
                    <a:pt x="0" y="19"/>
                  </a:lnTo>
                  <a:lnTo>
                    <a:pt x="0" y="13"/>
                  </a:lnTo>
                  <a:lnTo>
                    <a:pt x="3" y="10"/>
                  </a:lnTo>
                  <a:lnTo>
                    <a:pt x="6" y="6"/>
                  </a:lnTo>
                  <a:lnTo>
                    <a:pt x="10" y="3"/>
                  </a:lnTo>
                  <a:lnTo>
                    <a:pt x="13" y="3"/>
                  </a:lnTo>
                  <a:lnTo>
                    <a:pt x="16" y="0"/>
                  </a:lnTo>
                  <a:lnTo>
                    <a:pt x="19" y="0"/>
                  </a:lnTo>
                  <a:close/>
                </a:path>
              </a:pathLst>
            </a:custGeom>
            <a:solidFill>
              <a:srgbClr val="FFFF00"/>
            </a:solidFill>
            <a:ln w="12700">
              <a:solidFill>
                <a:srgbClr val="000000"/>
              </a:solidFill>
              <a:round/>
              <a:headEnd/>
              <a:tailEnd/>
            </a:ln>
          </p:spPr>
          <p:txBody>
            <a:bodyPr/>
            <a:lstStyle/>
            <a:p>
              <a:endParaRPr lang="en-US"/>
            </a:p>
          </p:txBody>
        </p:sp>
        <p:sp>
          <p:nvSpPr>
            <p:cNvPr id="32385" name="Freeform 817"/>
            <p:cNvSpPr>
              <a:spLocks/>
            </p:cNvSpPr>
            <p:nvPr/>
          </p:nvSpPr>
          <p:spPr bwMode="auto">
            <a:xfrm>
              <a:off x="3930" y="2378"/>
              <a:ext cx="58" cy="63"/>
            </a:xfrm>
            <a:custGeom>
              <a:avLst/>
              <a:gdLst>
                <a:gd name="T0" fmla="*/ 19 w 42"/>
                <a:gd name="T1" fmla="*/ 0 h 45"/>
                <a:gd name="T2" fmla="*/ 26 w 42"/>
                <a:gd name="T3" fmla="*/ 0 h 45"/>
                <a:gd name="T4" fmla="*/ 29 w 42"/>
                <a:gd name="T5" fmla="*/ 3 h 45"/>
                <a:gd name="T6" fmla="*/ 32 w 42"/>
                <a:gd name="T7" fmla="*/ 3 h 45"/>
                <a:gd name="T8" fmla="*/ 35 w 42"/>
                <a:gd name="T9" fmla="*/ 6 h 45"/>
                <a:gd name="T10" fmla="*/ 39 w 42"/>
                <a:gd name="T11" fmla="*/ 10 h 45"/>
                <a:gd name="T12" fmla="*/ 42 w 42"/>
                <a:gd name="T13" fmla="*/ 13 h 45"/>
                <a:gd name="T14" fmla="*/ 42 w 42"/>
                <a:gd name="T15" fmla="*/ 19 h 45"/>
                <a:gd name="T16" fmla="*/ 42 w 42"/>
                <a:gd name="T17" fmla="*/ 22 h 45"/>
                <a:gd name="T18" fmla="*/ 42 w 42"/>
                <a:gd name="T19" fmla="*/ 29 h 45"/>
                <a:gd name="T20" fmla="*/ 42 w 42"/>
                <a:gd name="T21" fmla="*/ 32 h 45"/>
                <a:gd name="T22" fmla="*/ 39 w 42"/>
                <a:gd name="T23" fmla="*/ 35 h 45"/>
                <a:gd name="T24" fmla="*/ 35 w 42"/>
                <a:gd name="T25" fmla="*/ 38 h 45"/>
                <a:gd name="T26" fmla="*/ 32 w 42"/>
                <a:gd name="T27" fmla="*/ 42 h 45"/>
                <a:gd name="T28" fmla="*/ 29 w 42"/>
                <a:gd name="T29" fmla="*/ 42 h 45"/>
                <a:gd name="T30" fmla="*/ 26 w 42"/>
                <a:gd name="T31" fmla="*/ 45 h 45"/>
                <a:gd name="T32" fmla="*/ 19 w 42"/>
                <a:gd name="T33" fmla="*/ 45 h 45"/>
                <a:gd name="T34" fmla="*/ 16 w 42"/>
                <a:gd name="T35" fmla="*/ 45 h 45"/>
                <a:gd name="T36" fmla="*/ 13 w 42"/>
                <a:gd name="T37" fmla="*/ 42 h 45"/>
                <a:gd name="T38" fmla="*/ 10 w 42"/>
                <a:gd name="T39" fmla="*/ 42 h 45"/>
                <a:gd name="T40" fmla="*/ 6 w 42"/>
                <a:gd name="T41" fmla="*/ 38 h 45"/>
                <a:gd name="T42" fmla="*/ 3 w 42"/>
                <a:gd name="T43" fmla="*/ 35 h 45"/>
                <a:gd name="T44" fmla="*/ 0 w 42"/>
                <a:gd name="T45" fmla="*/ 32 h 45"/>
                <a:gd name="T46" fmla="*/ 0 w 42"/>
                <a:gd name="T47" fmla="*/ 29 h 45"/>
                <a:gd name="T48" fmla="*/ 0 w 42"/>
                <a:gd name="T49" fmla="*/ 22 h 45"/>
                <a:gd name="T50" fmla="*/ 0 w 42"/>
                <a:gd name="T51" fmla="*/ 19 h 45"/>
                <a:gd name="T52" fmla="*/ 0 w 42"/>
                <a:gd name="T53" fmla="*/ 13 h 45"/>
                <a:gd name="T54" fmla="*/ 3 w 42"/>
                <a:gd name="T55" fmla="*/ 10 h 45"/>
                <a:gd name="T56" fmla="*/ 6 w 42"/>
                <a:gd name="T57" fmla="*/ 6 h 45"/>
                <a:gd name="T58" fmla="*/ 10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3"/>
                  </a:lnTo>
                  <a:lnTo>
                    <a:pt x="32" y="3"/>
                  </a:lnTo>
                  <a:lnTo>
                    <a:pt x="35" y="6"/>
                  </a:lnTo>
                  <a:lnTo>
                    <a:pt x="39" y="10"/>
                  </a:lnTo>
                  <a:lnTo>
                    <a:pt x="42" y="13"/>
                  </a:lnTo>
                  <a:lnTo>
                    <a:pt x="42" y="19"/>
                  </a:lnTo>
                  <a:lnTo>
                    <a:pt x="42" y="22"/>
                  </a:lnTo>
                  <a:lnTo>
                    <a:pt x="42" y="29"/>
                  </a:lnTo>
                  <a:lnTo>
                    <a:pt x="42" y="32"/>
                  </a:lnTo>
                  <a:lnTo>
                    <a:pt x="39" y="35"/>
                  </a:lnTo>
                  <a:lnTo>
                    <a:pt x="35" y="38"/>
                  </a:lnTo>
                  <a:lnTo>
                    <a:pt x="32" y="42"/>
                  </a:lnTo>
                  <a:lnTo>
                    <a:pt x="29" y="42"/>
                  </a:lnTo>
                  <a:lnTo>
                    <a:pt x="26" y="45"/>
                  </a:lnTo>
                  <a:lnTo>
                    <a:pt x="19" y="45"/>
                  </a:lnTo>
                  <a:lnTo>
                    <a:pt x="16" y="45"/>
                  </a:lnTo>
                  <a:lnTo>
                    <a:pt x="13" y="42"/>
                  </a:lnTo>
                  <a:lnTo>
                    <a:pt x="10" y="42"/>
                  </a:lnTo>
                  <a:lnTo>
                    <a:pt x="6" y="38"/>
                  </a:lnTo>
                  <a:lnTo>
                    <a:pt x="3" y="35"/>
                  </a:lnTo>
                  <a:lnTo>
                    <a:pt x="0" y="32"/>
                  </a:lnTo>
                  <a:lnTo>
                    <a:pt x="0" y="29"/>
                  </a:lnTo>
                  <a:lnTo>
                    <a:pt x="0" y="22"/>
                  </a:lnTo>
                  <a:lnTo>
                    <a:pt x="0" y="19"/>
                  </a:lnTo>
                  <a:lnTo>
                    <a:pt x="0" y="13"/>
                  </a:lnTo>
                  <a:lnTo>
                    <a:pt x="3" y="10"/>
                  </a:lnTo>
                  <a:lnTo>
                    <a:pt x="6" y="6"/>
                  </a:lnTo>
                  <a:lnTo>
                    <a:pt x="10" y="3"/>
                  </a:lnTo>
                  <a:lnTo>
                    <a:pt x="13" y="3"/>
                  </a:lnTo>
                  <a:lnTo>
                    <a:pt x="16" y="0"/>
                  </a:lnTo>
                  <a:lnTo>
                    <a:pt x="19" y="0"/>
                  </a:lnTo>
                </a:path>
              </a:pathLst>
            </a:custGeom>
            <a:noFill/>
            <a:ln w="0">
              <a:solidFill>
                <a:srgbClr val="000000"/>
              </a:solidFill>
              <a:round/>
              <a:headEnd/>
              <a:tailEnd/>
            </a:ln>
          </p:spPr>
          <p:txBody>
            <a:bodyPr/>
            <a:lstStyle/>
            <a:p>
              <a:endParaRPr lang="en-US"/>
            </a:p>
          </p:txBody>
        </p:sp>
        <p:sp>
          <p:nvSpPr>
            <p:cNvPr id="32386" name="Freeform 818"/>
            <p:cNvSpPr>
              <a:spLocks/>
            </p:cNvSpPr>
            <p:nvPr/>
          </p:nvSpPr>
          <p:spPr bwMode="auto">
            <a:xfrm>
              <a:off x="3978" y="2419"/>
              <a:ext cx="64" cy="63"/>
            </a:xfrm>
            <a:custGeom>
              <a:avLst/>
              <a:gdLst>
                <a:gd name="T0" fmla="*/ 23 w 46"/>
                <a:gd name="T1" fmla="*/ 0 h 45"/>
                <a:gd name="T2" fmla="*/ 26 w 46"/>
                <a:gd name="T3" fmla="*/ 0 h 45"/>
                <a:gd name="T4" fmla="*/ 29 w 46"/>
                <a:gd name="T5" fmla="*/ 3 h 45"/>
                <a:gd name="T6" fmla="*/ 36 w 46"/>
                <a:gd name="T7" fmla="*/ 3 h 45"/>
                <a:gd name="T8" fmla="*/ 39 w 46"/>
                <a:gd name="T9" fmla="*/ 6 h 45"/>
                <a:gd name="T10" fmla="*/ 42 w 46"/>
                <a:gd name="T11" fmla="*/ 9 h 45"/>
                <a:gd name="T12" fmla="*/ 42 w 46"/>
                <a:gd name="T13" fmla="*/ 13 h 45"/>
                <a:gd name="T14" fmla="*/ 46 w 46"/>
                <a:gd name="T15" fmla="*/ 19 h 45"/>
                <a:gd name="T16" fmla="*/ 46 w 46"/>
                <a:gd name="T17" fmla="*/ 22 h 45"/>
                <a:gd name="T18" fmla="*/ 46 w 46"/>
                <a:gd name="T19" fmla="*/ 26 h 45"/>
                <a:gd name="T20" fmla="*/ 42 w 46"/>
                <a:gd name="T21" fmla="*/ 32 h 45"/>
                <a:gd name="T22" fmla="*/ 42 w 46"/>
                <a:gd name="T23" fmla="*/ 35 h 45"/>
                <a:gd name="T24" fmla="*/ 39 w 46"/>
                <a:gd name="T25" fmla="*/ 38 h 45"/>
                <a:gd name="T26" fmla="*/ 36 w 46"/>
                <a:gd name="T27" fmla="*/ 42 h 45"/>
                <a:gd name="T28" fmla="*/ 29 w 46"/>
                <a:gd name="T29" fmla="*/ 42 h 45"/>
                <a:gd name="T30" fmla="*/ 26 w 46"/>
                <a:gd name="T31" fmla="*/ 45 h 45"/>
                <a:gd name="T32" fmla="*/ 23 w 46"/>
                <a:gd name="T33" fmla="*/ 45 h 45"/>
                <a:gd name="T34" fmla="*/ 17 w 46"/>
                <a:gd name="T35" fmla="*/ 45 h 45"/>
                <a:gd name="T36" fmla="*/ 13 w 46"/>
                <a:gd name="T37" fmla="*/ 42 h 45"/>
                <a:gd name="T38" fmla="*/ 10 w 46"/>
                <a:gd name="T39" fmla="*/ 42 h 45"/>
                <a:gd name="T40" fmla="*/ 7 w 46"/>
                <a:gd name="T41" fmla="*/ 38 h 45"/>
                <a:gd name="T42" fmla="*/ 4 w 46"/>
                <a:gd name="T43" fmla="*/ 35 h 45"/>
                <a:gd name="T44" fmla="*/ 4 w 46"/>
                <a:gd name="T45" fmla="*/ 32 h 45"/>
                <a:gd name="T46" fmla="*/ 0 w 46"/>
                <a:gd name="T47" fmla="*/ 26 h 45"/>
                <a:gd name="T48" fmla="*/ 0 w 46"/>
                <a:gd name="T49" fmla="*/ 22 h 45"/>
                <a:gd name="T50" fmla="*/ 0 w 46"/>
                <a:gd name="T51" fmla="*/ 19 h 45"/>
                <a:gd name="T52" fmla="*/ 4 w 46"/>
                <a:gd name="T53" fmla="*/ 13 h 45"/>
                <a:gd name="T54" fmla="*/ 4 w 46"/>
                <a:gd name="T55" fmla="*/ 9 h 45"/>
                <a:gd name="T56" fmla="*/ 7 w 46"/>
                <a:gd name="T57" fmla="*/ 6 h 45"/>
                <a:gd name="T58" fmla="*/ 10 w 46"/>
                <a:gd name="T59" fmla="*/ 3 h 45"/>
                <a:gd name="T60" fmla="*/ 13 w 46"/>
                <a:gd name="T61" fmla="*/ 3 h 45"/>
                <a:gd name="T62" fmla="*/ 17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29" y="3"/>
                  </a:lnTo>
                  <a:lnTo>
                    <a:pt x="36" y="3"/>
                  </a:lnTo>
                  <a:lnTo>
                    <a:pt x="39" y="6"/>
                  </a:lnTo>
                  <a:lnTo>
                    <a:pt x="42" y="9"/>
                  </a:lnTo>
                  <a:lnTo>
                    <a:pt x="42" y="13"/>
                  </a:lnTo>
                  <a:lnTo>
                    <a:pt x="46" y="19"/>
                  </a:lnTo>
                  <a:lnTo>
                    <a:pt x="46" y="22"/>
                  </a:lnTo>
                  <a:lnTo>
                    <a:pt x="46" y="26"/>
                  </a:lnTo>
                  <a:lnTo>
                    <a:pt x="42" y="32"/>
                  </a:lnTo>
                  <a:lnTo>
                    <a:pt x="42" y="35"/>
                  </a:lnTo>
                  <a:lnTo>
                    <a:pt x="39" y="38"/>
                  </a:lnTo>
                  <a:lnTo>
                    <a:pt x="36" y="42"/>
                  </a:lnTo>
                  <a:lnTo>
                    <a:pt x="29" y="42"/>
                  </a:lnTo>
                  <a:lnTo>
                    <a:pt x="26" y="45"/>
                  </a:lnTo>
                  <a:lnTo>
                    <a:pt x="23" y="45"/>
                  </a:lnTo>
                  <a:lnTo>
                    <a:pt x="17" y="45"/>
                  </a:lnTo>
                  <a:lnTo>
                    <a:pt x="13" y="42"/>
                  </a:lnTo>
                  <a:lnTo>
                    <a:pt x="10" y="42"/>
                  </a:lnTo>
                  <a:lnTo>
                    <a:pt x="7" y="38"/>
                  </a:lnTo>
                  <a:lnTo>
                    <a:pt x="4" y="35"/>
                  </a:lnTo>
                  <a:lnTo>
                    <a:pt x="4" y="32"/>
                  </a:lnTo>
                  <a:lnTo>
                    <a:pt x="0" y="26"/>
                  </a:lnTo>
                  <a:lnTo>
                    <a:pt x="0" y="22"/>
                  </a:lnTo>
                  <a:lnTo>
                    <a:pt x="0" y="19"/>
                  </a:lnTo>
                  <a:lnTo>
                    <a:pt x="4" y="13"/>
                  </a:lnTo>
                  <a:lnTo>
                    <a:pt x="4" y="9"/>
                  </a:lnTo>
                  <a:lnTo>
                    <a:pt x="7" y="6"/>
                  </a:lnTo>
                  <a:lnTo>
                    <a:pt x="10" y="3"/>
                  </a:lnTo>
                  <a:lnTo>
                    <a:pt x="13" y="3"/>
                  </a:lnTo>
                  <a:lnTo>
                    <a:pt x="17" y="0"/>
                  </a:lnTo>
                  <a:lnTo>
                    <a:pt x="23" y="0"/>
                  </a:lnTo>
                  <a:close/>
                </a:path>
              </a:pathLst>
            </a:custGeom>
            <a:solidFill>
              <a:srgbClr val="FF0000"/>
            </a:solidFill>
            <a:ln w="9525">
              <a:noFill/>
              <a:round/>
              <a:headEnd/>
              <a:tailEnd/>
            </a:ln>
          </p:spPr>
          <p:txBody>
            <a:bodyPr/>
            <a:lstStyle/>
            <a:p>
              <a:endParaRPr lang="en-US"/>
            </a:p>
          </p:txBody>
        </p:sp>
        <p:sp>
          <p:nvSpPr>
            <p:cNvPr id="32387" name="Freeform 819"/>
            <p:cNvSpPr>
              <a:spLocks/>
            </p:cNvSpPr>
            <p:nvPr/>
          </p:nvSpPr>
          <p:spPr bwMode="auto">
            <a:xfrm>
              <a:off x="3978" y="2419"/>
              <a:ext cx="64" cy="63"/>
            </a:xfrm>
            <a:custGeom>
              <a:avLst/>
              <a:gdLst>
                <a:gd name="T0" fmla="*/ 23 w 46"/>
                <a:gd name="T1" fmla="*/ 0 h 45"/>
                <a:gd name="T2" fmla="*/ 26 w 46"/>
                <a:gd name="T3" fmla="*/ 0 h 45"/>
                <a:gd name="T4" fmla="*/ 29 w 46"/>
                <a:gd name="T5" fmla="*/ 3 h 45"/>
                <a:gd name="T6" fmla="*/ 36 w 46"/>
                <a:gd name="T7" fmla="*/ 3 h 45"/>
                <a:gd name="T8" fmla="*/ 39 w 46"/>
                <a:gd name="T9" fmla="*/ 6 h 45"/>
                <a:gd name="T10" fmla="*/ 42 w 46"/>
                <a:gd name="T11" fmla="*/ 9 h 45"/>
                <a:gd name="T12" fmla="*/ 42 w 46"/>
                <a:gd name="T13" fmla="*/ 13 h 45"/>
                <a:gd name="T14" fmla="*/ 46 w 46"/>
                <a:gd name="T15" fmla="*/ 19 h 45"/>
                <a:gd name="T16" fmla="*/ 46 w 46"/>
                <a:gd name="T17" fmla="*/ 22 h 45"/>
                <a:gd name="T18" fmla="*/ 46 w 46"/>
                <a:gd name="T19" fmla="*/ 26 h 45"/>
                <a:gd name="T20" fmla="*/ 42 w 46"/>
                <a:gd name="T21" fmla="*/ 32 h 45"/>
                <a:gd name="T22" fmla="*/ 42 w 46"/>
                <a:gd name="T23" fmla="*/ 35 h 45"/>
                <a:gd name="T24" fmla="*/ 39 w 46"/>
                <a:gd name="T25" fmla="*/ 38 h 45"/>
                <a:gd name="T26" fmla="*/ 36 w 46"/>
                <a:gd name="T27" fmla="*/ 42 h 45"/>
                <a:gd name="T28" fmla="*/ 29 w 46"/>
                <a:gd name="T29" fmla="*/ 42 h 45"/>
                <a:gd name="T30" fmla="*/ 26 w 46"/>
                <a:gd name="T31" fmla="*/ 45 h 45"/>
                <a:gd name="T32" fmla="*/ 23 w 46"/>
                <a:gd name="T33" fmla="*/ 45 h 45"/>
                <a:gd name="T34" fmla="*/ 17 w 46"/>
                <a:gd name="T35" fmla="*/ 45 h 45"/>
                <a:gd name="T36" fmla="*/ 13 w 46"/>
                <a:gd name="T37" fmla="*/ 42 h 45"/>
                <a:gd name="T38" fmla="*/ 10 w 46"/>
                <a:gd name="T39" fmla="*/ 42 h 45"/>
                <a:gd name="T40" fmla="*/ 7 w 46"/>
                <a:gd name="T41" fmla="*/ 38 h 45"/>
                <a:gd name="T42" fmla="*/ 4 w 46"/>
                <a:gd name="T43" fmla="*/ 35 h 45"/>
                <a:gd name="T44" fmla="*/ 4 w 46"/>
                <a:gd name="T45" fmla="*/ 32 h 45"/>
                <a:gd name="T46" fmla="*/ 0 w 46"/>
                <a:gd name="T47" fmla="*/ 26 h 45"/>
                <a:gd name="T48" fmla="*/ 0 w 46"/>
                <a:gd name="T49" fmla="*/ 22 h 45"/>
                <a:gd name="T50" fmla="*/ 0 w 46"/>
                <a:gd name="T51" fmla="*/ 19 h 45"/>
                <a:gd name="T52" fmla="*/ 4 w 46"/>
                <a:gd name="T53" fmla="*/ 13 h 45"/>
                <a:gd name="T54" fmla="*/ 4 w 46"/>
                <a:gd name="T55" fmla="*/ 9 h 45"/>
                <a:gd name="T56" fmla="*/ 7 w 46"/>
                <a:gd name="T57" fmla="*/ 6 h 45"/>
                <a:gd name="T58" fmla="*/ 10 w 46"/>
                <a:gd name="T59" fmla="*/ 3 h 45"/>
                <a:gd name="T60" fmla="*/ 13 w 46"/>
                <a:gd name="T61" fmla="*/ 3 h 45"/>
                <a:gd name="T62" fmla="*/ 17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29" y="3"/>
                  </a:lnTo>
                  <a:lnTo>
                    <a:pt x="36" y="3"/>
                  </a:lnTo>
                  <a:lnTo>
                    <a:pt x="39" y="6"/>
                  </a:lnTo>
                  <a:lnTo>
                    <a:pt x="42" y="9"/>
                  </a:lnTo>
                  <a:lnTo>
                    <a:pt x="42" y="13"/>
                  </a:lnTo>
                  <a:lnTo>
                    <a:pt x="46" y="19"/>
                  </a:lnTo>
                  <a:lnTo>
                    <a:pt x="46" y="22"/>
                  </a:lnTo>
                  <a:lnTo>
                    <a:pt x="46" y="26"/>
                  </a:lnTo>
                  <a:lnTo>
                    <a:pt x="42" y="32"/>
                  </a:lnTo>
                  <a:lnTo>
                    <a:pt x="42" y="35"/>
                  </a:lnTo>
                  <a:lnTo>
                    <a:pt x="39" y="38"/>
                  </a:lnTo>
                  <a:lnTo>
                    <a:pt x="36" y="42"/>
                  </a:lnTo>
                  <a:lnTo>
                    <a:pt x="29" y="42"/>
                  </a:lnTo>
                  <a:lnTo>
                    <a:pt x="26" y="45"/>
                  </a:lnTo>
                  <a:lnTo>
                    <a:pt x="23" y="45"/>
                  </a:lnTo>
                  <a:lnTo>
                    <a:pt x="17" y="45"/>
                  </a:lnTo>
                  <a:lnTo>
                    <a:pt x="13" y="42"/>
                  </a:lnTo>
                  <a:lnTo>
                    <a:pt x="10" y="42"/>
                  </a:lnTo>
                  <a:lnTo>
                    <a:pt x="7" y="38"/>
                  </a:lnTo>
                  <a:lnTo>
                    <a:pt x="4" y="35"/>
                  </a:lnTo>
                  <a:lnTo>
                    <a:pt x="4" y="32"/>
                  </a:lnTo>
                  <a:lnTo>
                    <a:pt x="0" y="26"/>
                  </a:lnTo>
                  <a:lnTo>
                    <a:pt x="0" y="22"/>
                  </a:lnTo>
                  <a:lnTo>
                    <a:pt x="0" y="19"/>
                  </a:lnTo>
                  <a:lnTo>
                    <a:pt x="4" y="13"/>
                  </a:lnTo>
                  <a:lnTo>
                    <a:pt x="4" y="9"/>
                  </a:lnTo>
                  <a:lnTo>
                    <a:pt x="7" y="6"/>
                  </a:lnTo>
                  <a:lnTo>
                    <a:pt x="10" y="3"/>
                  </a:lnTo>
                  <a:lnTo>
                    <a:pt x="13" y="3"/>
                  </a:lnTo>
                  <a:lnTo>
                    <a:pt x="17" y="0"/>
                  </a:lnTo>
                  <a:lnTo>
                    <a:pt x="23" y="0"/>
                  </a:lnTo>
                </a:path>
              </a:pathLst>
            </a:custGeom>
            <a:noFill/>
            <a:ln w="0">
              <a:solidFill>
                <a:srgbClr val="000000"/>
              </a:solidFill>
              <a:round/>
              <a:headEnd/>
              <a:tailEnd/>
            </a:ln>
          </p:spPr>
          <p:txBody>
            <a:bodyPr/>
            <a:lstStyle/>
            <a:p>
              <a:endParaRPr lang="en-US"/>
            </a:p>
          </p:txBody>
        </p:sp>
        <p:sp>
          <p:nvSpPr>
            <p:cNvPr id="32388" name="Freeform 820"/>
            <p:cNvSpPr>
              <a:spLocks/>
            </p:cNvSpPr>
            <p:nvPr/>
          </p:nvSpPr>
          <p:spPr bwMode="auto">
            <a:xfrm>
              <a:off x="3978" y="2494"/>
              <a:ext cx="58" cy="59"/>
            </a:xfrm>
            <a:custGeom>
              <a:avLst/>
              <a:gdLst>
                <a:gd name="T0" fmla="*/ 23 w 42"/>
                <a:gd name="T1" fmla="*/ 0 h 42"/>
                <a:gd name="T2" fmla="*/ 26 w 42"/>
                <a:gd name="T3" fmla="*/ 0 h 42"/>
                <a:gd name="T4" fmla="*/ 29 w 42"/>
                <a:gd name="T5" fmla="*/ 0 h 42"/>
                <a:gd name="T6" fmla="*/ 33 w 42"/>
                <a:gd name="T7" fmla="*/ 4 h 42"/>
                <a:gd name="T8" fmla="*/ 36 w 42"/>
                <a:gd name="T9" fmla="*/ 7 h 42"/>
                <a:gd name="T10" fmla="*/ 39 w 42"/>
                <a:gd name="T11" fmla="*/ 10 h 42"/>
                <a:gd name="T12" fmla="*/ 42 w 42"/>
                <a:gd name="T13" fmla="*/ 13 h 42"/>
                <a:gd name="T14" fmla="*/ 42 w 42"/>
                <a:gd name="T15" fmla="*/ 17 h 42"/>
                <a:gd name="T16" fmla="*/ 42 w 42"/>
                <a:gd name="T17" fmla="*/ 23 h 42"/>
                <a:gd name="T18" fmla="*/ 42 w 42"/>
                <a:gd name="T19" fmla="*/ 26 h 42"/>
                <a:gd name="T20" fmla="*/ 42 w 42"/>
                <a:gd name="T21" fmla="*/ 29 h 42"/>
                <a:gd name="T22" fmla="*/ 39 w 42"/>
                <a:gd name="T23" fmla="*/ 33 h 42"/>
                <a:gd name="T24" fmla="*/ 36 w 42"/>
                <a:gd name="T25" fmla="*/ 36 h 42"/>
                <a:gd name="T26" fmla="*/ 33 w 42"/>
                <a:gd name="T27" fmla="*/ 39 h 42"/>
                <a:gd name="T28" fmla="*/ 29 w 42"/>
                <a:gd name="T29" fmla="*/ 42 h 42"/>
                <a:gd name="T30" fmla="*/ 26 w 42"/>
                <a:gd name="T31" fmla="*/ 42 h 42"/>
                <a:gd name="T32" fmla="*/ 23 w 42"/>
                <a:gd name="T33" fmla="*/ 42 h 42"/>
                <a:gd name="T34" fmla="*/ 17 w 42"/>
                <a:gd name="T35" fmla="*/ 42 h 42"/>
                <a:gd name="T36" fmla="*/ 13 w 42"/>
                <a:gd name="T37" fmla="*/ 42 h 42"/>
                <a:gd name="T38" fmla="*/ 10 w 42"/>
                <a:gd name="T39" fmla="*/ 39 h 42"/>
                <a:gd name="T40" fmla="*/ 7 w 42"/>
                <a:gd name="T41" fmla="*/ 36 h 42"/>
                <a:gd name="T42" fmla="*/ 4 w 42"/>
                <a:gd name="T43" fmla="*/ 33 h 42"/>
                <a:gd name="T44" fmla="*/ 0 w 42"/>
                <a:gd name="T45" fmla="*/ 29 h 42"/>
                <a:gd name="T46" fmla="*/ 0 w 42"/>
                <a:gd name="T47" fmla="*/ 26 h 42"/>
                <a:gd name="T48" fmla="*/ 0 w 42"/>
                <a:gd name="T49" fmla="*/ 23 h 42"/>
                <a:gd name="T50" fmla="*/ 0 w 42"/>
                <a:gd name="T51" fmla="*/ 17 h 42"/>
                <a:gd name="T52" fmla="*/ 0 w 42"/>
                <a:gd name="T53" fmla="*/ 13 h 42"/>
                <a:gd name="T54" fmla="*/ 4 w 42"/>
                <a:gd name="T55" fmla="*/ 10 h 42"/>
                <a:gd name="T56" fmla="*/ 7 w 42"/>
                <a:gd name="T57" fmla="*/ 7 h 42"/>
                <a:gd name="T58" fmla="*/ 10 w 42"/>
                <a:gd name="T59" fmla="*/ 4 h 42"/>
                <a:gd name="T60" fmla="*/ 13 w 42"/>
                <a:gd name="T61" fmla="*/ 0 h 42"/>
                <a:gd name="T62" fmla="*/ 17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3" y="4"/>
                  </a:lnTo>
                  <a:lnTo>
                    <a:pt x="36" y="7"/>
                  </a:lnTo>
                  <a:lnTo>
                    <a:pt x="39" y="10"/>
                  </a:lnTo>
                  <a:lnTo>
                    <a:pt x="42" y="13"/>
                  </a:lnTo>
                  <a:lnTo>
                    <a:pt x="42" y="17"/>
                  </a:lnTo>
                  <a:lnTo>
                    <a:pt x="42" y="23"/>
                  </a:lnTo>
                  <a:lnTo>
                    <a:pt x="42" y="26"/>
                  </a:lnTo>
                  <a:lnTo>
                    <a:pt x="42" y="29"/>
                  </a:lnTo>
                  <a:lnTo>
                    <a:pt x="39" y="33"/>
                  </a:lnTo>
                  <a:lnTo>
                    <a:pt x="36" y="36"/>
                  </a:lnTo>
                  <a:lnTo>
                    <a:pt x="33" y="39"/>
                  </a:lnTo>
                  <a:lnTo>
                    <a:pt x="29" y="42"/>
                  </a:lnTo>
                  <a:lnTo>
                    <a:pt x="26" y="42"/>
                  </a:lnTo>
                  <a:lnTo>
                    <a:pt x="23" y="42"/>
                  </a:lnTo>
                  <a:lnTo>
                    <a:pt x="17" y="42"/>
                  </a:lnTo>
                  <a:lnTo>
                    <a:pt x="13" y="42"/>
                  </a:lnTo>
                  <a:lnTo>
                    <a:pt x="10" y="39"/>
                  </a:lnTo>
                  <a:lnTo>
                    <a:pt x="7" y="36"/>
                  </a:lnTo>
                  <a:lnTo>
                    <a:pt x="4" y="33"/>
                  </a:lnTo>
                  <a:lnTo>
                    <a:pt x="0" y="29"/>
                  </a:lnTo>
                  <a:lnTo>
                    <a:pt x="0" y="26"/>
                  </a:lnTo>
                  <a:lnTo>
                    <a:pt x="0" y="23"/>
                  </a:lnTo>
                  <a:lnTo>
                    <a:pt x="0" y="17"/>
                  </a:lnTo>
                  <a:lnTo>
                    <a:pt x="0" y="13"/>
                  </a:lnTo>
                  <a:lnTo>
                    <a:pt x="4" y="10"/>
                  </a:lnTo>
                  <a:lnTo>
                    <a:pt x="7" y="7"/>
                  </a:lnTo>
                  <a:lnTo>
                    <a:pt x="10" y="4"/>
                  </a:lnTo>
                  <a:lnTo>
                    <a:pt x="13" y="0"/>
                  </a:lnTo>
                  <a:lnTo>
                    <a:pt x="17"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389" name="Freeform 821"/>
            <p:cNvSpPr>
              <a:spLocks/>
            </p:cNvSpPr>
            <p:nvPr/>
          </p:nvSpPr>
          <p:spPr bwMode="auto">
            <a:xfrm>
              <a:off x="3978" y="2494"/>
              <a:ext cx="58" cy="59"/>
            </a:xfrm>
            <a:custGeom>
              <a:avLst/>
              <a:gdLst>
                <a:gd name="T0" fmla="*/ 23 w 42"/>
                <a:gd name="T1" fmla="*/ 0 h 42"/>
                <a:gd name="T2" fmla="*/ 26 w 42"/>
                <a:gd name="T3" fmla="*/ 0 h 42"/>
                <a:gd name="T4" fmla="*/ 29 w 42"/>
                <a:gd name="T5" fmla="*/ 0 h 42"/>
                <a:gd name="T6" fmla="*/ 33 w 42"/>
                <a:gd name="T7" fmla="*/ 4 h 42"/>
                <a:gd name="T8" fmla="*/ 36 w 42"/>
                <a:gd name="T9" fmla="*/ 7 h 42"/>
                <a:gd name="T10" fmla="*/ 39 w 42"/>
                <a:gd name="T11" fmla="*/ 10 h 42"/>
                <a:gd name="T12" fmla="*/ 42 w 42"/>
                <a:gd name="T13" fmla="*/ 13 h 42"/>
                <a:gd name="T14" fmla="*/ 42 w 42"/>
                <a:gd name="T15" fmla="*/ 17 h 42"/>
                <a:gd name="T16" fmla="*/ 42 w 42"/>
                <a:gd name="T17" fmla="*/ 23 h 42"/>
                <a:gd name="T18" fmla="*/ 42 w 42"/>
                <a:gd name="T19" fmla="*/ 26 h 42"/>
                <a:gd name="T20" fmla="*/ 42 w 42"/>
                <a:gd name="T21" fmla="*/ 29 h 42"/>
                <a:gd name="T22" fmla="*/ 39 w 42"/>
                <a:gd name="T23" fmla="*/ 33 h 42"/>
                <a:gd name="T24" fmla="*/ 36 w 42"/>
                <a:gd name="T25" fmla="*/ 36 h 42"/>
                <a:gd name="T26" fmla="*/ 33 w 42"/>
                <a:gd name="T27" fmla="*/ 39 h 42"/>
                <a:gd name="T28" fmla="*/ 29 w 42"/>
                <a:gd name="T29" fmla="*/ 42 h 42"/>
                <a:gd name="T30" fmla="*/ 26 w 42"/>
                <a:gd name="T31" fmla="*/ 42 h 42"/>
                <a:gd name="T32" fmla="*/ 23 w 42"/>
                <a:gd name="T33" fmla="*/ 42 h 42"/>
                <a:gd name="T34" fmla="*/ 17 w 42"/>
                <a:gd name="T35" fmla="*/ 42 h 42"/>
                <a:gd name="T36" fmla="*/ 13 w 42"/>
                <a:gd name="T37" fmla="*/ 42 h 42"/>
                <a:gd name="T38" fmla="*/ 10 w 42"/>
                <a:gd name="T39" fmla="*/ 39 h 42"/>
                <a:gd name="T40" fmla="*/ 7 w 42"/>
                <a:gd name="T41" fmla="*/ 36 h 42"/>
                <a:gd name="T42" fmla="*/ 4 w 42"/>
                <a:gd name="T43" fmla="*/ 33 h 42"/>
                <a:gd name="T44" fmla="*/ 0 w 42"/>
                <a:gd name="T45" fmla="*/ 29 h 42"/>
                <a:gd name="T46" fmla="*/ 0 w 42"/>
                <a:gd name="T47" fmla="*/ 26 h 42"/>
                <a:gd name="T48" fmla="*/ 0 w 42"/>
                <a:gd name="T49" fmla="*/ 23 h 42"/>
                <a:gd name="T50" fmla="*/ 0 w 42"/>
                <a:gd name="T51" fmla="*/ 17 h 42"/>
                <a:gd name="T52" fmla="*/ 0 w 42"/>
                <a:gd name="T53" fmla="*/ 13 h 42"/>
                <a:gd name="T54" fmla="*/ 4 w 42"/>
                <a:gd name="T55" fmla="*/ 10 h 42"/>
                <a:gd name="T56" fmla="*/ 7 w 42"/>
                <a:gd name="T57" fmla="*/ 7 h 42"/>
                <a:gd name="T58" fmla="*/ 10 w 42"/>
                <a:gd name="T59" fmla="*/ 4 h 42"/>
                <a:gd name="T60" fmla="*/ 13 w 42"/>
                <a:gd name="T61" fmla="*/ 0 h 42"/>
                <a:gd name="T62" fmla="*/ 17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3" y="4"/>
                  </a:lnTo>
                  <a:lnTo>
                    <a:pt x="36" y="7"/>
                  </a:lnTo>
                  <a:lnTo>
                    <a:pt x="39" y="10"/>
                  </a:lnTo>
                  <a:lnTo>
                    <a:pt x="42" y="13"/>
                  </a:lnTo>
                  <a:lnTo>
                    <a:pt x="42" y="17"/>
                  </a:lnTo>
                  <a:lnTo>
                    <a:pt x="42" y="23"/>
                  </a:lnTo>
                  <a:lnTo>
                    <a:pt x="42" y="26"/>
                  </a:lnTo>
                  <a:lnTo>
                    <a:pt x="42" y="29"/>
                  </a:lnTo>
                  <a:lnTo>
                    <a:pt x="39" y="33"/>
                  </a:lnTo>
                  <a:lnTo>
                    <a:pt x="36" y="36"/>
                  </a:lnTo>
                  <a:lnTo>
                    <a:pt x="33" y="39"/>
                  </a:lnTo>
                  <a:lnTo>
                    <a:pt x="29" y="42"/>
                  </a:lnTo>
                  <a:lnTo>
                    <a:pt x="26" y="42"/>
                  </a:lnTo>
                  <a:lnTo>
                    <a:pt x="23" y="42"/>
                  </a:lnTo>
                  <a:lnTo>
                    <a:pt x="17" y="42"/>
                  </a:lnTo>
                  <a:lnTo>
                    <a:pt x="13" y="42"/>
                  </a:lnTo>
                  <a:lnTo>
                    <a:pt x="10" y="39"/>
                  </a:lnTo>
                  <a:lnTo>
                    <a:pt x="7" y="36"/>
                  </a:lnTo>
                  <a:lnTo>
                    <a:pt x="4" y="33"/>
                  </a:lnTo>
                  <a:lnTo>
                    <a:pt x="0" y="29"/>
                  </a:lnTo>
                  <a:lnTo>
                    <a:pt x="0" y="26"/>
                  </a:lnTo>
                  <a:lnTo>
                    <a:pt x="0" y="23"/>
                  </a:lnTo>
                  <a:lnTo>
                    <a:pt x="0" y="17"/>
                  </a:lnTo>
                  <a:lnTo>
                    <a:pt x="0" y="13"/>
                  </a:lnTo>
                  <a:lnTo>
                    <a:pt x="4" y="10"/>
                  </a:lnTo>
                  <a:lnTo>
                    <a:pt x="7" y="7"/>
                  </a:lnTo>
                  <a:lnTo>
                    <a:pt x="10" y="4"/>
                  </a:lnTo>
                  <a:lnTo>
                    <a:pt x="13" y="0"/>
                  </a:lnTo>
                  <a:lnTo>
                    <a:pt x="17" y="0"/>
                  </a:lnTo>
                  <a:lnTo>
                    <a:pt x="23" y="0"/>
                  </a:lnTo>
                </a:path>
              </a:pathLst>
            </a:custGeom>
            <a:noFill/>
            <a:ln w="0">
              <a:solidFill>
                <a:srgbClr val="000000"/>
              </a:solidFill>
              <a:round/>
              <a:headEnd/>
              <a:tailEnd/>
            </a:ln>
          </p:spPr>
          <p:txBody>
            <a:bodyPr/>
            <a:lstStyle/>
            <a:p>
              <a:endParaRPr lang="en-US"/>
            </a:p>
          </p:txBody>
        </p:sp>
        <p:sp>
          <p:nvSpPr>
            <p:cNvPr id="32390" name="Freeform 822"/>
            <p:cNvSpPr>
              <a:spLocks/>
            </p:cNvSpPr>
            <p:nvPr/>
          </p:nvSpPr>
          <p:spPr bwMode="auto">
            <a:xfrm>
              <a:off x="4032" y="2535"/>
              <a:ext cx="58" cy="63"/>
            </a:xfrm>
            <a:custGeom>
              <a:avLst/>
              <a:gdLst>
                <a:gd name="T0" fmla="*/ 19 w 42"/>
                <a:gd name="T1" fmla="*/ 0 h 45"/>
                <a:gd name="T2" fmla="*/ 26 w 42"/>
                <a:gd name="T3" fmla="*/ 0 h 45"/>
                <a:gd name="T4" fmla="*/ 29 w 42"/>
                <a:gd name="T5" fmla="*/ 0 h 45"/>
                <a:gd name="T6" fmla="*/ 32 w 42"/>
                <a:gd name="T7" fmla="*/ 4 h 45"/>
                <a:gd name="T8" fmla="*/ 35 w 42"/>
                <a:gd name="T9" fmla="*/ 7 h 45"/>
                <a:gd name="T10" fmla="*/ 39 w 42"/>
                <a:gd name="T11" fmla="*/ 10 h 45"/>
                <a:gd name="T12" fmla="*/ 42 w 42"/>
                <a:gd name="T13" fmla="*/ 13 h 45"/>
                <a:gd name="T14" fmla="*/ 42 w 42"/>
                <a:gd name="T15" fmla="*/ 17 h 45"/>
                <a:gd name="T16" fmla="*/ 42 w 42"/>
                <a:gd name="T17" fmla="*/ 23 h 45"/>
                <a:gd name="T18" fmla="*/ 42 w 42"/>
                <a:gd name="T19" fmla="*/ 26 h 45"/>
                <a:gd name="T20" fmla="*/ 42 w 42"/>
                <a:gd name="T21" fmla="*/ 29 h 45"/>
                <a:gd name="T22" fmla="*/ 39 w 42"/>
                <a:gd name="T23" fmla="*/ 36 h 45"/>
                <a:gd name="T24" fmla="*/ 35 w 42"/>
                <a:gd name="T25" fmla="*/ 39 h 45"/>
                <a:gd name="T26" fmla="*/ 32 w 42"/>
                <a:gd name="T27" fmla="*/ 39 h 45"/>
                <a:gd name="T28" fmla="*/ 29 w 42"/>
                <a:gd name="T29" fmla="*/ 42 h 45"/>
                <a:gd name="T30" fmla="*/ 26 w 42"/>
                <a:gd name="T31" fmla="*/ 42 h 45"/>
                <a:gd name="T32" fmla="*/ 19 w 42"/>
                <a:gd name="T33" fmla="*/ 45 h 45"/>
                <a:gd name="T34" fmla="*/ 16 w 42"/>
                <a:gd name="T35" fmla="*/ 42 h 45"/>
                <a:gd name="T36" fmla="*/ 13 w 42"/>
                <a:gd name="T37" fmla="*/ 42 h 45"/>
                <a:gd name="T38" fmla="*/ 10 w 42"/>
                <a:gd name="T39" fmla="*/ 39 h 45"/>
                <a:gd name="T40" fmla="*/ 7 w 42"/>
                <a:gd name="T41" fmla="*/ 39 h 45"/>
                <a:gd name="T42" fmla="*/ 3 w 42"/>
                <a:gd name="T43" fmla="*/ 36 h 45"/>
                <a:gd name="T44" fmla="*/ 0 w 42"/>
                <a:gd name="T45" fmla="*/ 29 h 45"/>
                <a:gd name="T46" fmla="*/ 0 w 42"/>
                <a:gd name="T47" fmla="*/ 26 h 45"/>
                <a:gd name="T48" fmla="*/ 0 w 42"/>
                <a:gd name="T49" fmla="*/ 23 h 45"/>
                <a:gd name="T50" fmla="*/ 0 w 42"/>
                <a:gd name="T51" fmla="*/ 17 h 45"/>
                <a:gd name="T52" fmla="*/ 0 w 42"/>
                <a:gd name="T53" fmla="*/ 13 h 45"/>
                <a:gd name="T54" fmla="*/ 3 w 42"/>
                <a:gd name="T55" fmla="*/ 10 h 45"/>
                <a:gd name="T56" fmla="*/ 7 w 42"/>
                <a:gd name="T57" fmla="*/ 7 h 45"/>
                <a:gd name="T58" fmla="*/ 10 w 42"/>
                <a:gd name="T59" fmla="*/ 4 h 45"/>
                <a:gd name="T60" fmla="*/ 13 w 42"/>
                <a:gd name="T61" fmla="*/ 0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0"/>
                  </a:lnTo>
                  <a:lnTo>
                    <a:pt x="32" y="4"/>
                  </a:lnTo>
                  <a:lnTo>
                    <a:pt x="35" y="7"/>
                  </a:lnTo>
                  <a:lnTo>
                    <a:pt x="39" y="10"/>
                  </a:lnTo>
                  <a:lnTo>
                    <a:pt x="42" y="13"/>
                  </a:lnTo>
                  <a:lnTo>
                    <a:pt x="42" y="17"/>
                  </a:lnTo>
                  <a:lnTo>
                    <a:pt x="42" y="23"/>
                  </a:lnTo>
                  <a:lnTo>
                    <a:pt x="42" y="26"/>
                  </a:lnTo>
                  <a:lnTo>
                    <a:pt x="42" y="29"/>
                  </a:lnTo>
                  <a:lnTo>
                    <a:pt x="39" y="36"/>
                  </a:lnTo>
                  <a:lnTo>
                    <a:pt x="35" y="39"/>
                  </a:lnTo>
                  <a:lnTo>
                    <a:pt x="32" y="39"/>
                  </a:lnTo>
                  <a:lnTo>
                    <a:pt x="29" y="42"/>
                  </a:lnTo>
                  <a:lnTo>
                    <a:pt x="26" y="42"/>
                  </a:lnTo>
                  <a:lnTo>
                    <a:pt x="19" y="45"/>
                  </a:lnTo>
                  <a:lnTo>
                    <a:pt x="16" y="42"/>
                  </a:lnTo>
                  <a:lnTo>
                    <a:pt x="13" y="42"/>
                  </a:lnTo>
                  <a:lnTo>
                    <a:pt x="10" y="39"/>
                  </a:lnTo>
                  <a:lnTo>
                    <a:pt x="7" y="39"/>
                  </a:lnTo>
                  <a:lnTo>
                    <a:pt x="3" y="36"/>
                  </a:lnTo>
                  <a:lnTo>
                    <a:pt x="0" y="29"/>
                  </a:lnTo>
                  <a:lnTo>
                    <a:pt x="0" y="26"/>
                  </a:lnTo>
                  <a:lnTo>
                    <a:pt x="0" y="23"/>
                  </a:lnTo>
                  <a:lnTo>
                    <a:pt x="0" y="17"/>
                  </a:lnTo>
                  <a:lnTo>
                    <a:pt x="0" y="13"/>
                  </a:lnTo>
                  <a:lnTo>
                    <a:pt x="3" y="10"/>
                  </a:lnTo>
                  <a:lnTo>
                    <a:pt x="7" y="7"/>
                  </a:lnTo>
                  <a:lnTo>
                    <a:pt x="10" y="4"/>
                  </a:lnTo>
                  <a:lnTo>
                    <a:pt x="13" y="0"/>
                  </a:lnTo>
                  <a:lnTo>
                    <a:pt x="16" y="0"/>
                  </a:lnTo>
                  <a:lnTo>
                    <a:pt x="19" y="0"/>
                  </a:lnTo>
                  <a:close/>
                </a:path>
              </a:pathLst>
            </a:custGeom>
            <a:solidFill>
              <a:srgbClr val="FF0000"/>
            </a:solidFill>
            <a:ln w="9525">
              <a:noFill/>
              <a:round/>
              <a:headEnd/>
              <a:tailEnd/>
            </a:ln>
          </p:spPr>
          <p:txBody>
            <a:bodyPr/>
            <a:lstStyle/>
            <a:p>
              <a:endParaRPr lang="en-US"/>
            </a:p>
          </p:txBody>
        </p:sp>
        <p:sp>
          <p:nvSpPr>
            <p:cNvPr id="32391" name="Freeform 823"/>
            <p:cNvSpPr>
              <a:spLocks/>
            </p:cNvSpPr>
            <p:nvPr/>
          </p:nvSpPr>
          <p:spPr bwMode="auto">
            <a:xfrm>
              <a:off x="4032" y="2535"/>
              <a:ext cx="58" cy="63"/>
            </a:xfrm>
            <a:custGeom>
              <a:avLst/>
              <a:gdLst>
                <a:gd name="T0" fmla="*/ 19 w 42"/>
                <a:gd name="T1" fmla="*/ 0 h 45"/>
                <a:gd name="T2" fmla="*/ 26 w 42"/>
                <a:gd name="T3" fmla="*/ 0 h 45"/>
                <a:gd name="T4" fmla="*/ 29 w 42"/>
                <a:gd name="T5" fmla="*/ 0 h 45"/>
                <a:gd name="T6" fmla="*/ 32 w 42"/>
                <a:gd name="T7" fmla="*/ 4 h 45"/>
                <a:gd name="T8" fmla="*/ 35 w 42"/>
                <a:gd name="T9" fmla="*/ 7 h 45"/>
                <a:gd name="T10" fmla="*/ 39 w 42"/>
                <a:gd name="T11" fmla="*/ 10 h 45"/>
                <a:gd name="T12" fmla="*/ 42 w 42"/>
                <a:gd name="T13" fmla="*/ 13 h 45"/>
                <a:gd name="T14" fmla="*/ 42 w 42"/>
                <a:gd name="T15" fmla="*/ 17 h 45"/>
                <a:gd name="T16" fmla="*/ 42 w 42"/>
                <a:gd name="T17" fmla="*/ 23 h 45"/>
                <a:gd name="T18" fmla="*/ 42 w 42"/>
                <a:gd name="T19" fmla="*/ 26 h 45"/>
                <a:gd name="T20" fmla="*/ 42 w 42"/>
                <a:gd name="T21" fmla="*/ 29 h 45"/>
                <a:gd name="T22" fmla="*/ 39 w 42"/>
                <a:gd name="T23" fmla="*/ 36 h 45"/>
                <a:gd name="T24" fmla="*/ 35 w 42"/>
                <a:gd name="T25" fmla="*/ 39 h 45"/>
                <a:gd name="T26" fmla="*/ 32 w 42"/>
                <a:gd name="T27" fmla="*/ 39 h 45"/>
                <a:gd name="T28" fmla="*/ 29 w 42"/>
                <a:gd name="T29" fmla="*/ 42 h 45"/>
                <a:gd name="T30" fmla="*/ 26 w 42"/>
                <a:gd name="T31" fmla="*/ 42 h 45"/>
                <a:gd name="T32" fmla="*/ 19 w 42"/>
                <a:gd name="T33" fmla="*/ 45 h 45"/>
                <a:gd name="T34" fmla="*/ 16 w 42"/>
                <a:gd name="T35" fmla="*/ 42 h 45"/>
                <a:gd name="T36" fmla="*/ 13 w 42"/>
                <a:gd name="T37" fmla="*/ 42 h 45"/>
                <a:gd name="T38" fmla="*/ 10 w 42"/>
                <a:gd name="T39" fmla="*/ 39 h 45"/>
                <a:gd name="T40" fmla="*/ 7 w 42"/>
                <a:gd name="T41" fmla="*/ 39 h 45"/>
                <a:gd name="T42" fmla="*/ 3 w 42"/>
                <a:gd name="T43" fmla="*/ 36 h 45"/>
                <a:gd name="T44" fmla="*/ 0 w 42"/>
                <a:gd name="T45" fmla="*/ 29 h 45"/>
                <a:gd name="T46" fmla="*/ 0 w 42"/>
                <a:gd name="T47" fmla="*/ 26 h 45"/>
                <a:gd name="T48" fmla="*/ 0 w 42"/>
                <a:gd name="T49" fmla="*/ 23 h 45"/>
                <a:gd name="T50" fmla="*/ 0 w 42"/>
                <a:gd name="T51" fmla="*/ 17 h 45"/>
                <a:gd name="T52" fmla="*/ 0 w 42"/>
                <a:gd name="T53" fmla="*/ 13 h 45"/>
                <a:gd name="T54" fmla="*/ 3 w 42"/>
                <a:gd name="T55" fmla="*/ 10 h 45"/>
                <a:gd name="T56" fmla="*/ 7 w 42"/>
                <a:gd name="T57" fmla="*/ 7 h 45"/>
                <a:gd name="T58" fmla="*/ 10 w 42"/>
                <a:gd name="T59" fmla="*/ 4 h 45"/>
                <a:gd name="T60" fmla="*/ 13 w 42"/>
                <a:gd name="T61" fmla="*/ 0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0"/>
                  </a:lnTo>
                  <a:lnTo>
                    <a:pt x="32" y="4"/>
                  </a:lnTo>
                  <a:lnTo>
                    <a:pt x="35" y="7"/>
                  </a:lnTo>
                  <a:lnTo>
                    <a:pt x="39" y="10"/>
                  </a:lnTo>
                  <a:lnTo>
                    <a:pt x="42" y="13"/>
                  </a:lnTo>
                  <a:lnTo>
                    <a:pt x="42" y="17"/>
                  </a:lnTo>
                  <a:lnTo>
                    <a:pt x="42" y="23"/>
                  </a:lnTo>
                  <a:lnTo>
                    <a:pt x="42" y="26"/>
                  </a:lnTo>
                  <a:lnTo>
                    <a:pt x="42" y="29"/>
                  </a:lnTo>
                  <a:lnTo>
                    <a:pt x="39" y="36"/>
                  </a:lnTo>
                  <a:lnTo>
                    <a:pt x="35" y="39"/>
                  </a:lnTo>
                  <a:lnTo>
                    <a:pt x="32" y="39"/>
                  </a:lnTo>
                  <a:lnTo>
                    <a:pt x="29" y="42"/>
                  </a:lnTo>
                  <a:lnTo>
                    <a:pt x="26" y="42"/>
                  </a:lnTo>
                  <a:lnTo>
                    <a:pt x="19" y="45"/>
                  </a:lnTo>
                  <a:lnTo>
                    <a:pt x="16" y="42"/>
                  </a:lnTo>
                  <a:lnTo>
                    <a:pt x="13" y="42"/>
                  </a:lnTo>
                  <a:lnTo>
                    <a:pt x="10" y="39"/>
                  </a:lnTo>
                  <a:lnTo>
                    <a:pt x="7" y="39"/>
                  </a:lnTo>
                  <a:lnTo>
                    <a:pt x="3" y="36"/>
                  </a:lnTo>
                  <a:lnTo>
                    <a:pt x="0" y="29"/>
                  </a:lnTo>
                  <a:lnTo>
                    <a:pt x="0" y="26"/>
                  </a:lnTo>
                  <a:lnTo>
                    <a:pt x="0" y="23"/>
                  </a:lnTo>
                  <a:lnTo>
                    <a:pt x="0" y="17"/>
                  </a:lnTo>
                  <a:lnTo>
                    <a:pt x="0" y="13"/>
                  </a:lnTo>
                  <a:lnTo>
                    <a:pt x="3" y="10"/>
                  </a:lnTo>
                  <a:lnTo>
                    <a:pt x="7" y="7"/>
                  </a:lnTo>
                  <a:lnTo>
                    <a:pt x="10" y="4"/>
                  </a:lnTo>
                  <a:lnTo>
                    <a:pt x="13" y="0"/>
                  </a:lnTo>
                  <a:lnTo>
                    <a:pt x="16" y="0"/>
                  </a:lnTo>
                  <a:lnTo>
                    <a:pt x="19" y="0"/>
                  </a:lnTo>
                </a:path>
              </a:pathLst>
            </a:custGeom>
            <a:noFill/>
            <a:ln w="0">
              <a:solidFill>
                <a:srgbClr val="000000"/>
              </a:solidFill>
              <a:round/>
              <a:headEnd/>
              <a:tailEnd/>
            </a:ln>
          </p:spPr>
          <p:txBody>
            <a:bodyPr/>
            <a:lstStyle/>
            <a:p>
              <a:endParaRPr lang="en-US"/>
            </a:p>
          </p:txBody>
        </p:sp>
        <p:sp>
          <p:nvSpPr>
            <p:cNvPr id="32392" name="Freeform 824"/>
            <p:cNvSpPr>
              <a:spLocks/>
            </p:cNvSpPr>
            <p:nvPr/>
          </p:nvSpPr>
          <p:spPr bwMode="auto">
            <a:xfrm>
              <a:off x="3294" y="2067"/>
              <a:ext cx="62" cy="59"/>
            </a:xfrm>
            <a:custGeom>
              <a:avLst/>
              <a:gdLst>
                <a:gd name="T0" fmla="*/ 22 w 45"/>
                <a:gd name="T1" fmla="*/ 0 h 42"/>
                <a:gd name="T2" fmla="*/ 25 w 45"/>
                <a:gd name="T3" fmla="*/ 0 h 42"/>
                <a:gd name="T4" fmla="*/ 32 w 45"/>
                <a:gd name="T5" fmla="*/ 0 h 42"/>
                <a:gd name="T6" fmla="*/ 35 w 45"/>
                <a:gd name="T7" fmla="*/ 3 h 42"/>
                <a:gd name="T8" fmla="*/ 38 w 45"/>
                <a:gd name="T9" fmla="*/ 6 h 42"/>
                <a:gd name="T10" fmla="*/ 41 w 45"/>
                <a:gd name="T11" fmla="*/ 10 h 42"/>
                <a:gd name="T12" fmla="*/ 41 w 45"/>
                <a:gd name="T13" fmla="*/ 13 h 42"/>
                <a:gd name="T14" fmla="*/ 45 w 45"/>
                <a:gd name="T15" fmla="*/ 16 h 42"/>
                <a:gd name="T16" fmla="*/ 45 w 45"/>
                <a:gd name="T17" fmla="*/ 22 h 42"/>
                <a:gd name="T18" fmla="*/ 45 w 45"/>
                <a:gd name="T19" fmla="*/ 26 h 42"/>
                <a:gd name="T20" fmla="*/ 41 w 45"/>
                <a:gd name="T21" fmla="*/ 29 h 42"/>
                <a:gd name="T22" fmla="*/ 41 w 45"/>
                <a:gd name="T23" fmla="*/ 32 h 42"/>
                <a:gd name="T24" fmla="*/ 38 w 45"/>
                <a:gd name="T25" fmla="*/ 35 h 42"/>
                <a:gd name="T26" fmla="*/ 35 w 45"/>
                <a:gd name="T27" fmla="*/ 38 h 42"/>
                <a:gd name="T28" fmla="*/ 32 w 45"/>
                <a:gd name="T29" fmla="*/ 42 h 42"/>
                <a:gd name="T30" fmla="*/ 25 w 45"/>
                <a:gd name="T31" fmla="*/ 42 h 42"/>
                <a:gd name="T32" fmla="*/ 22 w 45"/>
                <a:gd name="T33" fmla="*/ 42 h 42"/>
                <a:gd name="T34" fmla="*/ 19 w 45"/>
                <a:gd name="T35" fmla="*/ 42 h 42"/>
                <a:gd name="T36" fmla="*/ 13 w 45"/>
                <a:gd name="T37" fmla="*/ 42 h 42"/>
                <a:gd name="T38" fmla="*/ 9 w 45"/>
                <a:gd name="T39" fmla="*/ 38 h 42"/>
                <a:gd name="T40" fmla="*/ 6 w 45"/>
                <a:gd name="T41" fmla="*/ 35 h 42"/>
                <a:gd name="T42" fmla="*/ 3 w 45"/>
                <a:gd name="T43" fmla="*/ 32 h 42"/>
                <a:gd name="T44" fmla="*/ 3 w 45"/>
                <a:gd name="T45" fmla="*/ 29 h 42"/>
                <a:gd name="T46" fmla="*/ 0 w 45"/>
                <a:gd name="T47" fmla="*/ 26 h 42"/>
                <a:gd name="T48" fmla="*/ 0 w 45"/>
                <a:gd name="T49" fmla="*/ 22 h 42"/>
                <a:gd name="T50" fmla="*/ 0 w 45"/>
                <a:gd name="T51" fmla="*/ 16 h 42"/>
                <a:gd name="T52" fmla="*/ 3 w 45"/>
                <a:gd name="T53" fmla="*/ 13 h 42"/>
                <a:gd name="T54" fmla="*/ 3 w 45"/>
                <a:gd name="T55" fmla="*/ 10 h 42"/>
                <a:gd name="T56" fmla="*/ 6 w 45"/>
                <a:gd name="T57" fmla="*/ 6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32" y="0"/>
                  </a:lnTo>
                  <a:lnTo>
                    <a:pt x="35" y="3"/>
                  </a:lnTo>
                  <a:lnTo>
                    <a:pt x="38" y="6"/>
                  </a:lnTo>
                  <a:lnTo>
                    <a:pt x="41" y="10"/>
                  </a:lnTo>
                  <a:lnTo>
                    <a:pt x="41" y="13"/>
                  </a:lnTo>
                  <a:lnTo>
                    <a:pt x="45" y="16"/>
                  </a:lnTo>
                  <a:lnTo>
                    <a:pt x="45" y="22"/>
                  </a:lnTo>
                  <a:lnTo>
                    <a:pt x="45" y="26"/>
                  </a:lnTo>
                  <a:lnTo>
                    <a:pt x="41" y="29"/>
                  </a:lnTo>
                  <a:lnTo>
                    <a:pt x="41" y="32"/>
                  </a:lnTo>
                  <a:lnTo>
                    <a:pt x="38" y="35"/>
                  </a:lnTo>
                  <a:lnTo>
                    <a:pt x="35" y="38"/>
                  </a:lnTo>
                  <a:lnTo>
                    <a:pt x="32" y="42"/>
                  </a:lnTo>
                  <a:lnTo>
                    <a:pt x="25" y="42"/>
                  </a:lnTo>
                  <a:lnTo>
                    <a:pt x="22" y="42"/>
                  </a:lnTo>
                  <a:lnTo>
                    <a:pt x="19" y="42"/>
                  </a:lnTo>
                  <a:lnTo>
                    <a:pt x="13" y="42"/>
                  </a:lnTo>
                  <a:lnTo>
                    <a:pt x="9" y="38"/>
                  </a:lnTo>
                  <a:lnTo>
                    <a:pt x="6" y="35"/>
                  </a:lnTo>
                  <a:lnTo>
                    <a:pt x="3" y="32"/>
                  </a:lnTo>
                  <a:lnTo>
                    <a:pt x="3" y="29"/>
                  </a:lnTo>
                  <a:lnTo>
                    <a:pt x="0" y="26"/>
                  </a:lnTo>
                  <a:lnTo>
                    <a:pt x="0" y="22"/>
                  </a:lnTo>
                  <a:lnTo>
                    <a:pt x="0" y="16"/>
                  </a:lnTo>
                  <a:lnTo>
                    <a:pt x="3" y="13"/>
                  </a:lnTo>
                  <a:lnTo>
                    <a:pt x="3" y="10"/>
                  </a:lnTo>
                  <a:lnTo>
                    <a:pt x="6" y="6"/>
                  </a:lnTo>
                  <a:lnTo>
                    <a:pt x="9"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393" name="Freeform 825"/>
            <p:cNvSpPr>
              <a:spLocks/>
            </p:cNvSpPr>
            <p:nvPr/>
          </p:nvSpPr>
          <p:spPr bwMode="auto">
            <a:xfrm>
              <a:off x="3294" y="2067"/>
              <a:ext cx="62" cy="59"/>
            </a:xfrm>
            <a:custGeom>
              <a:avLst/>
              <a:gdLst>
                <a:gd name="T0" fmla="*/ 22 w 45"/>
                <a:gd name="T1" fmla="*/ 0 h 42"/>
                <a:gd name="T2" fmla="*/ 25 w 45"/>
                <a:gd name="T3" fmla="*/ 0 h 42"/>
                <a:gd name="T4" fmla="*/ 32 w 45"/>
                <a:gd name="T5" fmla="*/ 0 h 42"/>
                <a:gd name="T6" fmla="*/ 35 w 45"/>
                <a:gd name="T7" fmla="*/ 3 h 42"/>
                <a:gd name="T8" fmla="*/ 38 w 45"/>
                <a:gd name="T9" fmla="*/ 6 h 42"/>
                <a:gd name="T10" fmla="*/ 41 w 45"/>
                <a:gd name="T11" fmla="*/ 10 h 42"/>
                <a:gd name="T12" fmla="*/ 41 w 45"/>
                <a:gd name="T13" fmla="*/ 13 h 42"/>
                <a:gd name="T14" fmla="*/ 45 w 45"/>
                <a:gd name="T15" fmla="*/ 16 h 42"/>
                <a:gd name="T16" fmla="*/ 45 w 45"/>
                <a:gd name="T17" fmla="*/ 22 h 42"/>
                <a:gd name="T18" fmla="*/ 45 w 45"/>
                <a:gd name="T19" fmla="*/ 26 h 42"/>
                <a:gd name="T20" fmla="*/ 41 w 45"/>
                <a:gd name="T21" fmla="*/ 29 h 42"/>
                <a:gd name="T22" fmla="*/ 41 w 45"/>
                <a:gd name="T23" fmla="*/ 32 h 42"/>
                <a:gd name="T24" fmla="*/ 38 w 45"/>
                <a:gd name="T25" fmla="*/ 35 h 42"/>
                <a:gd name="T26" fmla="*/ 35 w 45"/>
                <a:gd name="T27" fmla="*/ 38 h 42"/>
                <a:gd name="T28" fmla="*/ 32 w 45"/>
                <a:gd name="T29" fmla="*/ 42 h 42"/>
                <a:gd name="T30" fmla="*/ 25 w 45"/>
                <a:gd name="T31" fmla="*/ 42 h 42"/>
                <a:gd name="T32" fmla="*/ 22 w 45"/>
                <a:gd name="T33" fmla="*/ 42 h 42"/>
                <a:gd name="T34" fmla="*/ 19 w 45"/>
                <a:gd name="T35" fmla="*/ 42 h 42"/>
                <a:gd name="T36" fmla="*/ 13 w 45"/>
                <a:gd name="T37" fmla="*/ 42 h 42"/>
                <a:gd name="T38" fmla="*/ 9 w 45"/>
                <a:gd name="T39" fmla="*/ 38 h 42"/>
                <a:gd name="T40" fmla="*/ 6 w 45"/>
                <a:gd name="T41" fmla="*/ 35 h 42"/>
                <a:gd name="T42" fmla="*/ 3 w 45"/>
                <a:gd name="T43" fmla="*/ 32 h 42"/>
                <a:gd name="T44" fmla="*/ 3 w 45"/>
                <a:gd name="T45" fmla="*/ 29 h 42"/>
                <a:gd name="T46" fmla="*/ 0 w 45"/>
                <a:gd name="T47" fmla="*/ 26 h 42"/>
                <a:gd name="T48" fmla="*/ 0 w 45"/>
                <a:gd name="T49" fmla="*/ 22 h 42"/>
                <a:gd name="T50" fmla="*/ 0 w 45"/>
                <a:gd name="T51" fmla="*/ 16 h 42"/>
                <a:gd name="T52" fmla="*/ 3 w 45"/>
                <a:gd name="T53" fmla="*/ 13 h 42"/>
                <a:gd name="T54" fmla="*/ 3 w 45"/>
                <a:gd name="T55" fmla="*/ 10 h 42"/>
                <a:gd name="T56" fmla="*/ 6 w 45"/>
                <a:gd name="T57" fmla="*/ 6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32" y="0"/>
                  </a:lnTo>
                  <a:lnTo>
                    <a:pt x="35" y="3"/>
                  </a:lnTo>
                  <a:lnTo>
                    <a:pt x="38" y="6"/>
                  </a:lnTo>
                  <a:lnTo>
                    <a:pt x="41" y="10"/>
                  </a:lnTo>
                  <a:lnTo>
                    <a:pt x="41" y="13"/>
                  </a:lnTo>
                  <a:lnTo>
                    <a:pt x="45" y="16"/>
                  </a:lnTo>
                  <a:lnTo>
                    <a:pt x="45" y="22"/>
                  </a:lnTo>
                  <a:lnTo>
                    <a:pt x="45" y="26"/>
                  </a:lnTo>
                  <a:lnTo>
                    <a:pt x="41" y="29"/>
                  </a:lnTo>
                  <a:lnTo>
                    <a:pt x="41" y="32"/>
                  </a:lnTo>
                  <a:lnTo>
                    <a:pt x="38" y="35"/>
                  </a:lnTo>
                  <a:lnTo>
                    <a:pt x="35" y="38"/>
                  </a:lnTo>
                  <a:lnTo>
                    <a:pt x="32" y="42"/>
                  </a:lnTo>
                  <a:lnTo>
                    <a:pt x="25" y="42"/>
                  </a:lnTo>
                  <a:lnTo>
                    <a:pt x="22" y="42"/>
                  </a:lnTo>
                  <a:lnTo>
                    <a:pt x="19" y="42"/>
                  </a:lnTo>
                  <a:lnTo>
                    <a:pt x="13" y="42"/>
                  </a:lnTo>
                  <a:lnTo>
                    <a:pt x="9" y="38"/>
                  </a:lnTo>
                  <a:lnTo>
                    <a:pt x="6" y="35"/>
                  </a:lnTo>
                  <a:lnTo>
                    <a:pt x="3" y="32"/>
                  </a:lnTo>
                  <a:lnTo>
                    <a:pt x="3" y="29"/>
                  </a:lnTo>
                  <a:lnTo>
                    <a:pt x="0" y="26"/>
                  </a:lnTo>
                  <a:lnTo>
                    <a:pt x="0" y="22"/>
                  </a:lnTo>
                  <a:lnTo>
                    <a:pt x="0" y="16"/>
                  </a:lnTo>
                  <a:lnTo>
                    <a:pt x="3" y="13"/>
                  </a:lnTo>
                  <a:lnTo>
                    <a:pt x="3" y="10"/>
                  </a:lnTo>
                  <a:lnTo>
                    <a:pt x="6" y="6"/>
                  </a:lnTo>
                  <a:lnTo>
                    <a:pt x="9" y="3"/>
                  </a:lnTo>
                  <a:lnTo>
                    <a:pt x="13" y="0"/>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394" name="Freeform 826"/>
            <p:cNvSpPr>
              <a:spLocks/>
            </p:cNvSpPr>
            <p:nvPr/>
          </p:nvSpPr>
          <p:spPr bwMode="auto">
            <a:xfrm>
              <a:off x="3263" y="2049"/>
              <a:ext cx="57" cy="63"/>
            </a:xfrm>
            <a:custGeom>
              <a:avLst/>
              <a:gdLst>
                <a:gd name="T0" fmla="*/ 19 w 42"/>
                <a:gd name="T1" fmla="*/ 0 h 45"/>
                <a:gd name="T2" fmla="*/ 26 w 42"/>
                <a:gd name="T3" fmla="*/ 0 h 45"/>
                <a:gd name="T4" fmla="*/ 29 w 42"/>
                <a:gd name="T5" fmla="*/ 3 h 45"/>
                <a:gd name="T6" fmla="*/ 32 w 42"/>
                <a:gd name="T7" fmla="*/ 3 h 45"/>
                <a:gd name="T8" fmla="*/ 36 w 42"/>
                <a:gd name="T9" fmla="*/ 6 h 45"/>
                <a:gd name="T10" fmla="*/ 39 w 42"/>
                <a:gd name="T11" fmla="*/ 10 h 45"/>
                <a:gd name="T12" fmla="*/ 42 w 42"/>
                <a:gd name="T13" fmla="*/ 13 h 45"/>
                <a:gd name="T14" fmla="*/ 42 w 42"/>
                <a:gd name="T15" fmla="*/ 19 h 45"/>
                <a:gd name="T16" fmla="*/ 42 w 42"/>
                <a:gd name="T17" fmla="*/ 23 h 45"/>
                <a:gd name="T18" fmla="*/ 42 w 42"/>
                <a:gd name="T19" fmla="*/ 26 h 45"/>
                <a:gd name="T20" fmla="*/ 42 w 42"/>
                <a:gd name="T21" fmla="*/ 32 h 45"/>
                <a:gd name="T22" fmla="*/ 39 w 42"/>
                <a:gd name="T23" fmla="*/ 35 h 45"/>
                <a:gd name="T24" fmla="*/ 36 w 42"/>
                <a:gd name="T25" fmla="*/ 39 h 45"/>
                <a:gd name="T26" fmla="*/ 32 w 42"/>
                <a:gd name="T27" fmla="*/ 42 h 45"/>
                <a:gd name="T28" fmla="*/ 29 w 42"/>
                <a:gd name="T29" fmla="*/ 42 h 45"/>
                <a:gd name="T30" fmla="*/ 26 w 42"/>
                <a:gd name="T31" fmla="*/ 45 h 45"/>
                <a:gd name="T32" fmla="*/ 19 w 42"/>
                <a:gd name="T33" fmla="*/ 45 h 45"/>
                <a:gd name="T34" fmla="*/ 16 w 42"/>
                <a:gd name="T35" fmla="*/ 45 h 45"/>
                <a:gd name="T36" fmla="*/ 13 w 42"/>
                <a:gd name="T37" fmla="*/ 42 h 45"/>
                <a:gd name="T38" fmla="*/ 10 w 42"/>
                <a:gd name="T39" fmla="*/ 42 h 45"/>
                <a:gd name="T40" fmla="*/ 7 w 42"/>
                <a:gd name="T41" fmla="*/ 39 h 45"/>
                <a:gd name="T42" fmla="*/ 3 w 42"/>
                <a:gd name="T43" fmla="*/ 35 h 45"/>
                <a:gd name="T44" fmla="*/ 0 w 42"/>
                <a:gd name="T45" fmla="*/ 32 h 45"/>
                <a:gd name="T46" fmla="*/ 0 w 42"/>
                <a:gd name="T47" fmla="*/ 26 h 45"/>
                <a:gd name="T48" fmla="*/ 0 w 42"/>
                <a:gd name="T49" fmla="*/ 23 h 45"/>
                <a:gd name="T50" fmla="*/ 0 w 42"/>
                <a:gd name="T51" fmla="*/ 19 h 45"/>
                <a:gd name="T52" fmla="*/ 0 w 42"/>
                <a:gd name="T53" fmla="*/ 13 h 45"/>
                <a:gd name="T54" fmla="*/ 3 w 42"/>
                <a:gd name="T55" fmla="*/ 10 h 45"/>
                <a:gd name="T56" fmla="*/ 7 w 42"/>
                <a:gd name="T57" fmla="*/ 6 h 45"/>
                <a:gd name="T58" fmla="*/ 10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3"/>
                  </a:lnTo>
                  <a:lnTo>
                    <a:pt x="32" y="3"/>
                  </a:lnTo>
                  <a:lnTo>
                    <a:pt x="36" y="6"/>
                  </a:lnTo>
                  <a:lnTo>
                    <a:pt x="39" y="10"/>
                  </a:lnTo>
                  <a:lnTo>
                    <a:pt x="42" y="13"/>
                  </a:lnTo>
                  <a:lnTo>
                    <a:pt x="42" y="19"/>
                  </a:lnTo>
                  <a:lnTo>
                    <a:pt x="42" y="23"/>
                  </a:lnTo>
                  <a:lnTo>
                    <a:pt x="42" y="26"/>
                  </a:lnTo>
                  <a:lnTo>
                    <a:pt x="42" y="32"/>
                  </a:lnTo>
                  <a:lnTo>
                    <a:pt x="39" y="35"/>
                  </a:lnTo>
                  <a:lnTo>
                    <a:pt x="36" y="39"/>
                  </a:lnTo>
                  <a:lnTo>
                    <a:pt x="32" y="42"/>
                  </a:lnTo>
                  <a:lnTo>
                    <a:pt x="29" y="42"/>
                  </a:lnTo>
                  <a:lnTo>
                    <a:pt x="26" y="45"/>
                  </a:lnTo>
                  <a:lnTo>
                    <a:pt x="19" y="45"/>
                  </a:lnTo>
                  <a:lnTo>
                    <a:pt x="16" y="45"/>
                  </a:lnTo>
                  <a:lnTo>
                    <a:pt x="13" y="42"/>
                  </a:lnTo>
                  <a:lnTo>
                    <a:pt x="10" y="42"/>
                  </a:lnTo>
                  <a:lnTo>
                    <a:pt x="7" y="39"/>
                  </a:lnTo>
                  <a:lnTo>
                    <a:pt x="3" y="35"/>
                  </a:lnTo>
                  <a:lnTo>
                    <a:pt x="0" y="32"/>
                  </a:lnTo>
                  <a:lnTo>
                    <a:pt x="0" y="26"/>
                  </a:lnTo>
                  <a:lnTo>
                    <a:pt x="0" y="23"/>
                  </a:lnTo>
                  <a:lnTo>
                    <a:pt x="0" y="19"/>
                  </a:lnTo>
                  <a:lnTo>
                    <a:pt x="0" y="13"/>
                  </a:lnTo>
                  <a:lnTo>
                    <a:pt x="3" y="10"/>
                  </a:lnTo>
                  <a:lnTo>
                    <a:pt x="7" y="6"/>
                  </a:lnTo>
                  <a:lnTo>
                    <a:pt x="10" y="3"/>
                  </a:lnTo>
                  <a:lnTo>
                    <a:pt x="13" y="3"/>
                  </a:lnTo>
                  <a:lnTo>
                    <a:pt x="16" y="0"/>
                  </a:lnTo>
                  <a:lnTo>
                    <a:pt x="19" y="0"/>
                  </a:lnTo>
                  <a:close/>
                </a:path>
              </a:pathLst>
            </a:custGeom>
            <a:solidFill>
              <a:srgbClr val="FF0000"/>
            </a:solidFill>
            <a:ln w="9525">
              <a:noFill/>
              <a:round/>
              <a:headEnd/>
              <a:tailEnd/>
            </a:ln>
          </p:spPr>
          <p:txBody>
            <a:bodyPr/>
            <a:lstStyle/>
            <a:p>
              <a:endParaRPr lang="en-US"/>
            </a:p>
          </p:txBody>
        </p:sp>
        <p:sp>
          <p:nvSpPr>
            <p:cNvPr id="32395" name="Freeform 827"/>
            <p:cNvSpPr>
              <a:spLocks/>
            </p:cNvSpPr>
            <p:nvPr/>
          </p:nvSpPr>
          <p:spPr bwMode="auto">
            <a:xfrm>
              <a:off x="3263" y="2049"/>
              <a:ext cx="57" cy="63"/>
            </a:xfrm>
            <a:custGeom>
              <a:avLst/>
              <a:gdLst>
                <a:gd name="T0" fmla="*/ 19 w 42"/>
                <a:gd name="T1" fmla="*/ 0 h 45"/>
                <a:gd name="T2" fmla="*/ 26 w 42"/>
                <a:gd name="T3" fmla="*/ 0 h 45"/>
                <a:gd name="T4" fmla="*/ 29 w 42"/>
                <a:gd name="T5" fmla="*/ 3 h 45"/>
                <a:gd name="T6" fmla="*/ 32 w 42"/>
                <a:gd name="T7" fmla="*/ 3 h 45"/>
                <a:gd name="T8" fmla="*/ 36 w 42"/>
                <a:gd name="T9" fmla="*/ 6 h 45"/>
                <a:gd name="T10" fmla="*/ 39 w 42"/>
                <a:gd name="T11" fmla="*/ 10 h 45"/>
                <a:gd name="T12" fmla="*/ 42 w 42"/>
                <a:gd name="T13" fmla="*/ 13 h 45"/>
                <a:gd name="T14" fmla="*/ 42 w 42"/>
                <a:gd name="T15" fmla="*/ 19 h 45"/>
                <a:gd name="T16" fmla="*/ 42 w 42"/>
                <a:gd name="T17" fmla="*/ 23 h 45"/>
                <a:gd name="T18" fmla="*/ 42 w 42"/>
                <a:gd name="T19" fmla="*/ 26 h 45"/>
                <a:gd name="T20" fmla="*/ 42 w 42"/>
                <a:gd name="T21" fmla="*/ 32 h 45"/>
                <a:gd name="T22" fmla="*/ 39 w 42"/>
                <a:gd name="T23" fmla="*/ 35 h 45"/>
                <a:gd name="T24" fmla="*/ 36 w 42"/>
                <a:gd name="T25" fmla="*/ 39 h 45"/>
                <a:gd name="T26" fmla="*/ 32 w 42"/>
                <a:gd name="T27" fmla="*/ 42 h 45"/>
                <a:gd name="T28" fmla="*/ 29 w 42"/>
                <a:gd name="T29" fmla="*/ 42 h 45"/>
                <a:gd name="T30" fmla="*/ 26 w 42"/>
                <a:gd name="T31" fmla="*/ 45 h 45"/>
                <a:gd name="T32" fmla="*/ 19 w 42"/>
                <a:gd name="T33" fmla="*/ 45 h 45"/>
                <a:gd name="T34" fmla="*/ 16 w 42"/>
                <a:gd name="T35" fmla="*/ 45 h 45"/>
                <a:gd name="T36" fmla="*/ 13 w 42"/>
                <a:gd name="T37" fmla="*/ 42 h 45"/>
                <a:gd name="T38" fmla="*/ 10 w 42"/>
                <a:gd name="T39" fmla="*/ 42 h 45"/>
                <a:gd name="T40" fmla="*/ 7 w 42"/>
                <a:gd name="T41" fmla="*/ 39 h 45"/>
                <a:gd name="T42" fmla="*/ 3 w 42"/>
                <a:gd name="T43" fmla="*/ 35 h 45"/>
                <a:gd name="T44" fmla="*/ 0 w 42"/>
                <a:gd name="T45" fmla="*/ 32 h 45"/>
                <a:gd name="T46" fmla="*/ 0 w 42"/>
                <a:gd name="T47" fmla="*/ 26 h 45"/>
                <a:gd name="T48" fmla="*/ 0 w 42"/>
                <a:gd name="T49" fmla="*/ 23 h 45"/>
                <a:gd name="T50" fmla="*/ 0 w 42"/>
                <a:gd name="T51" fmla="*/ 19 h 45"/>
                <a:gd name="T52" fmla="*/ 0 w 42"/>
                <a:gd name="T53" fmla="*/ 13 h 45"/>
                <a:gd name="T54" fmla="*/ 3 w 42"/>
                <a:gd name="T55" fmla="*/ 10 h 45"/>
                <a:gd name="T56" fmla="*/ 7 w 42"/>
                <a:gd name="T57" fmla="*/ 6 h 45"/>
                <a:gd name="T58" fmla="*/ 10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3"/>
                  </a:lnTo>
                  <a:lnTo>
                    <a:pt x="32" y="3"/>
                  </a:lnTo>
                  <a:lnTo>
                    <a:pt x="36" y="6"/>
                  </a:lnTo>
                  <a:lnTo>
                    <a:pt x="39" y="10"/>
                  </a:lnTo>
                  <a:lnTo>
                    <a:pt x="42" y="13"/>
                  </a:lnTo>
                  <a:lnTo>
                    <a:pt x="42" y="19"/>
                  </a:lnTo>
                  <a:lnTo>
                    <a:pt x="42" y="23"/>
                  </a:lnTo>
                  <a:lnTo>
                    <a:pt x="42" y="26"/>
                  </a:lnTo>
                  <a:lnTo>
                    <a:pt x="42" y="32"/>
                  </a:lnTo>
                  <a:lnTo>
                    <a:pt x="39" y="35"/>
                  </a:lnTo>
                  <a:lnTo>
                    <a:pt x="36" y="39"/>
                  </a:lnTo>
                  <a:lnTo>
                    <a:pt x="32" y="42"/>
                  </a:lnTo>
                  <a:lnTo>
                    <a:pt x="29" y="42"/>
                  </a:lnTo>
                  <a:lnTo>
                    <a:pt x="26" y="45"/>
                  </a:lnTo>
                  <a:lnTo>
                    <a:pt x="19" y="45"/>
                  </a:lnTo>
                  <a:lnTo>
                    <a:pt x="16" y="45"/>
                  </a:lnTo>
                  <a:lnTo>
                    <a:pt x="13" y="42"/>
                  </a:lnTo>
                  <a:lnTo>
                    <a:pt x="10" y="42"/>
                  </a:lnTo>
                  <a:lnTo>
                    <a:pt x="7" y="39"/>
                  </a:lnTo>
                  <a:lnTo>
                    <a:pt x="3" y="35"/>
                  </a:lnTo>
                  <a:lnTo>
                    <a:pt x="0" y="32"/>
                  </a:lnTo>
                  <a:lnTo>
                    <a:pt x="0" y="26"/>
                  </a:lnTo>
                  <a:lnTo>
                    <a:pt x="0" y="23"/>
                  </a:lnTo>
                  <a:lnTo>
                    <a:pt x="0" y="19"/>
                  </a:lnTo>
                  <a:lnTo>
                    <a:pt x="0" y="13"/>
                  </a:lnTo>
                  <a:lnTo>
                    <a:pt x="3" y="10"/>
                  </a:lnTo>
                  <a:lnTo>
                    <a:pt x="7" y="6"/>
                  </a:lnTo>
                  <a:lnTo>
                    <a:pt x="10" y="3"/>
                  </a:lnTo>
                  <a:lnTo>
                    <a:pt x="13" y="3"/>
                  </a:lnTo>
                  <a:lnTo>
                    <a:pt x="16" y="0"/>
                  </a:lnTo>
                  <a:lnTo>
                    <a:pt x="19" y="0"/>
                  </a:lnTo>
                </a:path>
              </a:pathLst>
            </a:custGeom>
            <a:noFill/>
            <a:ln w="0">
              <a:solidFill>
                <a:srgbClr val="000000"/>
              </a:solidFill>
              <a:round/>
              <a:headEnd/>
              <a:tailEnd/>
            </a:ln>
          </p:spPr>
          <p:txBody>
            <a:bodyPr/>
            <a:lstStyle/>
            <a:p>
              <a:endParaRPr lang="en-US"/>
            </a:p>
          </p:txBody>
        </p:sp>
        <p:sp>
          <p:nvSpPr>
            <p:cNvPr id="32396" name="Freeform 828"/>
            <p:cNvSpPr>
              <a:spLocks/>
            </p:cNvSpPr>
            <p:nvPr/>
          </p:nvSpPr>
          <p:spPr bwMode="auto">
            <a:xfrm>
              <a:off x="3272" y="2040"/>
              <a:ext cx="62" cy="58"/>
            </a:xfrm>
            <a:custGeom>
              <a:avLst/>
              <a:gdLst>
                <a:gd name="T0" fmla="*/ 22 w 45"/>
                <a:gd name="T1" fmla="*/ 0 h 41"/>
                <a:gd name="T2" fmla="*/ 29 w 45"/>
                <a:gd name="T3" fmla="*/ 0 h 41"/>
                <a:gd name="T4" fmla="*/ 32 w 45"/>
                <a:gd name="T5" fmla="*/ 0 h 41"/>
                <a:gd name="T6" fmla="*/ 35 w 45"/>
                <a:gd name="T7" fmla="*/ 3 h 41"/>
                <a:gd name="T8" fmla="*/ 38 w 45"/>
                <a:gd name="T9" fmla="*/ 6 h 41"/>
                <a:gd name="T10" fmla="*/ 41 w 45"/>
                <a:gd name="T11" fmla="*/ 9 h 41"/>
                <a:gd name="T12" fmla="*/ 45 w 45"/>
                <a:gd name="T13" fmla="*/ 12 h 41"/>
                <a:gd name="T14" fmla="*/ 45 w 45"/>
                <a:gd name="T15" fmla="*/ 16 h 41"/>
                <a:gd name="T16" fmla="*/ 45 w 45"/>
                <a:gd name="T17" fmla="*/ 22 h 41"/>
                <a:gd name="T18" fmla="*/ 45 w 45"/>
                <a:gd name="T19" fmla="*/ 25 h 41"/>
                <a:gd name="T20" fmla="*/ 45 w 45"/>
                <a:gd name="T21" fmla="*/ 29 h 41"/>
                <a:gd name="T22" fmla="*/ 41 w 45"/>
                <a:gd name="T23" fmla="*/ 32 h 41"/>
                <a:gd name="T24" fmla="*/ 38 w 45"/>
                <a:gd name="T25" fmla="*/ 35 h 41"/>
                <a:gd name="T26" fmla="*/ 35 w 45"/>
                <a:gd name="T27" fmla="*/ 38 h 41"/>
                <a:gd name="T28" fmla="*/ 32 w 45"/>
                <a:gd name="T29" fmla="*/ 41 h 41"/>
                <a:gd name="T30" fmla="*/ 29 w 45"/>
                <a:gd name="T31" fmla="*/ 41 h 41"/>
                <a:gd name="T32" fmla="*/ 22 w 45"/>
                <a:gd name="T33" fmla="*/ 41 h 41"/>
                <a:gd name="T34" fmla="*/ 19 w 45"/>
                <a:gd name="T35" fmla="*/ 41 h 41"/>
                <a:gd name="T36" fmla="*/ 16 w 45"/>
                <a:gd name="T37" fmla="*/ 41 h 41"/>
                <a:gd name="T38" fmla="*/ 9 w 45"/>
                <a:gd name="T39" fmla="*/ 38 h 41"/>
                <a:gd name="T40" fmla="*/ 6 w 45"/>
                <a:gd name="T41" fmla="*/ 35 h 41"/>
                <a:gd name="T42" fmla="*/ 6 w 45"/>
                <a:gd name="T43" fmla="*/ 32 h 41"/>
                <a:gd name="T44" fmla="*/ 3 w 45"/>
                <a:gd name="T45" fmla="*/ 29 h 41"/>
                <a:gd name="T46" fmla="*/ 3 w 45"/>
                <a:gd name="T47" fmla="*/ 25 h 41"/>
                <a:gd name="T48" fmla="*/ 0 w 45"/>
                <a:gd name="T49" fmla="*/ 22 h 41"/>
                <a:gd name="T50" fmla="*/ 3 w 45"/>
                <a:gd name="T51" fmla="*/ 16 h 41"/>
                <a:gd name="T52" fmla="*/ 3 w 45"/>
                <a:gd name="T53" fmla="*/ 12 h 41"/>
                <a:gd name="T54" fmla="*/ 6 w 45"/>
                <a:gd name="T55" fmla="*/ 9 h 41"/>
                <a:gd name="T56" fmla="*/ 6 w 45"/>
                <a:gd name="T57" fmla="*/ 6 h 41"/>
                <a:gd name="T58" fmla="*/ 9 w 45"/>
                <a:gd name="T59" fmla="*/ 3 h 41"/>
                <a:gd name="T60" fmla="*/ 16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9" y="0"/>
                  </a:lnTo>
                  <a:lnTo>
                    <a:pt x="32" y="0"/>
                  </a:lnTo>
                  <a:lnTo>
                    <a:pt x="35" y="3"/>
                  </a:lnTo>
                  <a:lnTo>
                    <a:pt x="38" y="6"/>
                  </a:lnTo>
                  <a:lnTo>
                    <a:pt x="41" y="9"/>
                  </a:lnTo>
                  <a:lnTo>
                    <a:pt x="45" y="12"/>
                  </a:lnTo>
                  <a:lnTo>
                    <a:pt x="45" y="16"/>
                  </a:lnTo>
                  <a:lnTo>
                    <a:pt x="45" y="22"/>
                  </a:lnTo>
                  <a:lnTo>
                    <a:pt x="45" y="25"/>
                  </a:lnTo>
                  <a:lnTo>
                    <a:pt x="45" y="29"/>
                  </a:lnTo>
                  <a:lnTo>
                    <a:pt x="41" y="32"/>
                  </a:lnTo>
                  <a:lnTo>
                    <a:pt x="38" y="35"/>
                  </a:lnTo>
                  <a:lnTo>
                    <a:pt x="35" y="38"/>
                  </a:lnTo>
                  <a:lnTo>
                    <a:pt x="32" y="41"/>
                  </a:lnTo>
                  <a:lnTo>
                    <a:pt x="29" y="41"/>
                  </a:lnTo>
                  <a:lnTo>
                    <a:pt x="22" y="41"/>
                  </a:lnTo>
                  <a:lnTo>
                    <a:pt x="19" y="41"/>
                  </a:lnTo>
                  <a:lnTo>
                    <a:pt x="16" y="41"/>
                  </a:lnTo>
                  <a:lnTo>
                    <a:pt x="9" y="38"/>
                  </a:lnTo>
                  <a:lnTo>
                    <a:pt x="6" y="35"/>
                  </a:lnTo>
                  <a:lnTo>
                    <a:pt x="6" y="32"/>
                  </a:lnTo>
                  <a:lnTo>
                    <a:pt x="3" y="29"/>
                  </a:lnTo>
                  <a:lnTo>
                    <a:pt x="3" y="25"/>
                  </a:lnTo>
                  <a:lnTo>
                    <a:pt x="0" y="22"/>
                  </a:lnTo>
                  <a:lnTo>
                    <a:pt x="3" y="16"/>
                  </a:lnTo>
                  <a:lnTo>
                    <a:pt x="3" y="12"/>
                  </a:lnTo>
                  <a:lnTo>
                    <a:pt x="6" y="9"/>
                  </a:lnTo>
                  <a:lnTo>
                    <a:pt x="6" y="6"/>
                  </a:lnTo>
                  <a:lnTo>
                    <a:pt x="9" y="3"/>
                  </a:lnTo>
                  <a:lnTo>
                    <a:pt x="16" y="0"/>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397" name="Freeform 829"/>
            <p:cNvSpPr>
              <a:spLocks/>
            </p:cNvSpPr>
            <p:nvPr/>
          </p:nvSpPr>
          <p:spPr bwMode="auto">
            <a:xfrm>
              <a:off x="3272" y="2040"/>
              <a:ext cx="62" cy="58"/>
            </a:xfrm>
            <a:custGeom>
              <a:avLst/>
              <a:gdLst>
                <a:gd name="T0" fmla="*/ 22 w 45"/>
                <a:gd name="T1" fmla="*/ 0 h 41"/>
                <a:gd name="T2" fmla="*/ 29 w 45"/>
                <a:gd name="T3" fmla="*/ 0 h 41"/>
                <a:gd name="T4" fmla="*/ 32 w 45"/>
                <a:gd name="T5" fmla="*/ 0 h 41"/>
                <a:gd name="T6" fmla="*/ 35 w 45"/>
                <a:gd name="T7" fmla="*/ 3 h 41"/>
                <a:gd name="T8" fmla="*/ 38 w 45"/>
                <a:gd name="T9" fmla="*/ 6 h 41"/>
                <a:gd name="T10" fmla="*/ 41 w 45"/>
                <a:gd name="T11" fmla="*/ 9 h 41"/>
                <a:gd name="T12" fmla="*/ 45 w 45"/>
                <a:gd name="T13" fmla="*/ 12 h 41"/>
                <a:gd name="T14" fmla="*/ 45 w 45"/>
                <a:gd name="T15" fmla="*/ 16 h 41"/>
                <a:gd name="T16" fmla="*/ 45 w 45"/>
                <a:gd name="T17" fmla="*/ 22 h 41"/>
                <a:gd name="T18" fmla="*/ 45 w 45"/>
                <a:gd name="T19" fmla="*/ 25 h 41"/>
                <a:gd name="T20" fmla="*/ 45 w 45"/>
                <a:gd name="T21" fmla="*/ 29 h 41"/>
                <a:gd name="T22" fmla="*/ 41 w 45"/>
                <a:gd name="T23" fmla="*/ 32 h 41"/>
                <a:gd name="T24" fmla="*/ 38 w 45"/>
                <a:gd name="T25" fmla="*/ 35 h 41"/>
                <a:gd name="T26" fmla="*/ 35 w 45"/>
                <a:gd name="T27" fmla="*/ 38 h 41"/>
                <a:gd name="T28" fmla="*/ 32 w 45"/>
                <a:gd name="T29" fmla="*/ 41 h 41"/>
                <a:gd name="T30" fmla="*/ 29 w 45"/>
                <a:gd name="T31" fmla="*/ 41 h 41"/>
                <a:gd name="T32" fmla="*/ 22 w 45"/>
                <a:gd name="T33" fmla="*/ 41 h 41"/>
                <a:gd name="T34" fmla="*/ 19 w 45"/>
                <a:gd name="T35" fmla="*/ 41 h 41"/>
                <a:gd name="T36" fmla="*/ 16 w 45"/>
                <a:gd name="T37" fmla="*/ 41 h 41"/>
                <a:gd name="T38" fmla="*/ 9 w 45"/>
                <a:gd name="T39" fmla="*/ 38 h 41"/>
                <a:gd name="T40" fmla="*/ 6 w 45"/>
                <a:gd name="T41" fmla="*/ 35 h 41"/>
                <a:gd name="T42" fmla="*/ 6 w 45"/>
                <a:gd name="T43" fmla="*/ 32 h 41"/>
                <a:gd name="T44" fmla="*/ 3 w 45"/>
                <a:gd name="T45" fmla="*/ 29 h 41"/>
                <a:gd name="T46" fmla="*/ 3 w 45"/>
                <a:gd name="T47" fmla="*/ 25 h 41"/>
                <a:gd name="T48" fmla="*/ 0 w 45"/>
                <a:gd name="T49" fmla="*/ 22 h 41"/>
                <a:gd name="T50" fmla="*/ 3 w 45"/>
                <a:gd name="T51" fmla="*/ 16 h 41"/>
                <a:gd name="T52" fmla="*/ 3 w 45"/>
                <a:gd name="T53" fmla="*/ 12 h 41"/>
                <a:gd name="T54" fmla="*/ 6 w 45"/>
                <a:gd name="T55" fmla="*/ 9 h 41"/>
                <a:gd name="T56" fmla="*/ 6 w 45"/>
                <a:gd name="T57" fmla="*/ 6 h 41"/>
                <a:gd name="T58" fmla="*/ 9 w 45"/>
                <a:gd name="T59" fmla="*/ 3 h 41"/>
                <a:gd name="T60" fmla="*/ 16 w 45"/>
                <a:gd name="T61" fmla="*/ 0 h 41"/>
                <a:gd name="T62" fmla="*/ 19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9" y="0"/>
                  </a:lnTo>
                  <a:lnTo>
                    <a:pt x="32" y="0"/>
                  </a:lnTo>
                  <a:lnTo>
                    <a:pt x="35" y="3"/>
                  </a:lnTo>
                  <a:lnTo>
                    <a:pt x="38" y="6"/>
                  </a:lnTo>
                  <a:lnTo>
                    <a:pt x="41" y="9"/>
                  </a:lnTo>
                  <a:lnTo>
                    <a:pt x="45" y="12"/>
                  </a:lnTo>
                  <a:lnTo>
                    <a:pt x="45" y="16"/>
                  </a:lnTo>
                  <a:lnTo>
                    <a:pt x="45" y="22"/>
                  </a:lnTo>
                  <a:lnTo>
                    <a:pt x="45" y="25"/>
                  </a:lnTo>
                  <a:lnTo>
                    <a:pt x="45" y="29"/>
                  </a:lnTo>
                  <a:lnTo>
                    <a:pt x="41" y="32"/>
                  </a:lnTo>
                  <a:lnTo>
                    <a:pt x="38" y="35"/>
                  </a:lnTo>
                  <a:lnTo>
                    <a:pt x="35" y="38"/>
                  </a:lnTo>
                  <a:lnTo>
                    <a:pt x="32" y="41"/>
                  </a:lnTo>
                  <a:lnTo>
                    <a:pt x="29" y="41"/>
                  </a:lnTo>
                  <a:lnTo>
                    <a:pt x="22" y="41"/>
                  </a:lnTo>
                  <a:lnTo>
                    <a:pt x="19" y="41"/>
                  </a:lnTo>
                  <a:lnTo>
                    <a:pt x="16" y="41"/>
                  </a:lnTo>
                  <a:lnTo>
                    <a:pt x="9" y="38"/>
                  </a:lnTo>
                  <a:lnTo>
                    <a:pt x="6" y="35"/>
                  </a:lnTo>
                  <a:lnTo>
                    <a:pt x="6" y="32"/>
                  </a:lnTo>
                  <a:lnTo>
                    <a:pt x="3" y="29"/>
                  </a:lnTo>
                  <a:lnTo>
                    <a:pt x="3" y="25"/>
                  </a:lnTo>
                  <a:lnTo>
                    <a:pt x="0" y="22"/>
                  </a:lnTo>
                  <a:lnTo>
                    <a:pt x="3" y="16"/>
                  </a:lnTo>
                  <a:lnTo>
                    <a:pt x="3" y="12"/>
                  </a:lnTo>
                  <a:lnTo>
                    <a:pt x="6" y="9"/>
                  </a:lnTo>
                  <a:lnTo>
                    <a:pt x="6" y="6"/>
                  </a:lnTo>
                  <a:lnTo>
                    <a:pt x="9" y="3"/>
                  </a:lnTo>
                  <a:lnTo>
                    <a:pt x="16" y="0"/>
                  </a:lnTo>
                  <a:lnTo>
                    <a:pt x="19" y="0"/>
                  </a:lnTo>
                  <a:lnTo>
                    <a:pt x="22" y="0"/>
                  </a:lnTo>
                </a:path>
              </a:pathLst>
            </a:custGeom>
            <a:noFill/>
            <a:ln w="0">
              <a:solidFill>
                <a:srgbClr val="000000"/>
              </a:solidFill>
              <a:round/>
              <a:headEnd/>
              <a:tailEnd/>
            </a:ln>
          </p:spPr>
          <p:txBody>
            <a:bodyPr/>
            <a:lstStyle/>
            <a:p>
              <a:endParaRPr lang="en-US"/>
            </a:p>
          </p:txBody>
        </p:sp>
        <p:sp>
          <p:nvSpPr>
            <p:cNvPr id="32398" name="Freeform 830"/>
            <p:cNvSpPr>
              <a:spLocks/>
            </p:cNvSpPr>
            <p:nvPr/>
          </p:nvSpPr>
          <p:spPr bwMode="auto">
            <a:xfrm>
              <a:off x="3404" y="2120"/>
              <a:ext cx="61" cy="59"/>
            </a:xfrm>
            <a:custGeom>
              <a:avLst/>
              <a:gdLst>
                <a:gd name="T0" fmla="*/ 23 w 45"/>
                <a:gd name="T1" fmla="*/ 0 h 42"/>
                <a:gd name="T2" fmla="*/ 26 w 45"/>
                <a:gd name="T3" fmla="*/ 0 h 42"/>
                <a:gd name="T4" fmla="*/ 32 w 45"/>
                <a:gd name="T5" fmla="*/ 0 h 42"/>
                <a:gd name="T6" fmla="*/ 36 w 45"/>
                <a:gd name="T7" fmla="*/ 4 h 42"/>
                <a:gd name="T8" fmla="*/ 39 w 45"/>
                <a:gd name="T9" fmla="*/ 7 h 42"/>
                <a:gd name="T10" fmla="*/ 42 w 45"/>
                <a:gd name="T11" fmla="*/ 10 h 42"/>
                <a:gd name="T12" fmla="*/ 42 w 45"/>
                <a:gd name="T13" fmla="*/ 13 h 42"/>
                <a:gd name="T14" fmla="*/ 45 w 45"/>
                <a:gd name="T15" fmla="*/ 17 h 42"/>
                <a:gd name="T16" fmla="*/ 45 w 45"/>
                <a:gd name="T17" fmla="*/ 20 h 42"/>
                <a:gd name="T18" fmla="*/ 45 w 45"/>
                <a:gd name="T19" fmla="*/ 26 h 42"/>
                <a:gd name="T20" fmla="*/ 42 w 45"/>
                <a:gd name="T21" fmla="*/ 29 h 42"/>
                <a:gd name="T22" fmla="*/ 42 w 45"/>
                <a:gd name="T23" fmla="*/ 33 h 42"/>
                <a:gd name="T24" fmla="*/ 39 w 45"/>
                <a:gd name="T25" fmla="*/ 36 h 42"/>
                <a:gd name="T26" fmla="*/ 36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7 w 45"/>
                <a:gd name="T41" fmla="*/ 36 h 42"/>
                <a:gd name="T42" fmla="*/ 3 w 45"/>
                <a:gd name="T43" fmla="*/ 33 h 42"/>
                <a:gd name="T44" fmla="*/ 3 w 45"/>
                <a:gd name="T45" fmla="*/ 29 h 42"/>
                <a:gd name="T46" fmla="*/ 0 w 45"/>
                <a:gd name="T47" fmla="*/ 26 h 42"/>
                <a:gd name="T48" fmla="*/ 0 w 45"/>
                <a:gd name="T49" fmla="*/ 20 h 42"/>
                <a:gd name="T50" fmla="*/ 0 w 45"/>
                <a:gd name="T51" fmla="*/ 17 h 42"/>
                <a:gd name="T52" fmla="*/ 3 w 45"/>
                <a:gd name="T53" fmla="*/ 13 h 42"/>
                <a:gd name="T54" fmla="*/ 3 w 45"/>
                <a:gd name="T55" fmla="*/ 10 h 42"/>
                <a:gd name="T56" fmla="*/ 7 w 45"/>
                <a:gd name="T57" fmla="*/ 7 h 42"/>
                <a:gd name="T58" fmla="*/ 10 w 45"/>
                <a:gd name="T59" fmla="*/ 4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4"/>
                  </a:lnTo>
                  <a:lnTo>
                    <a:pt x="39" y="7"/>
                  </a:lnTo>
                  <a:lnTo>
                    <a:pt x="42" y="10"/>
                  </a:lnTo>
                  <a:lnTo>
                    <a:pt x="42" y="13"/>
                  </a:lnTo>
                  <a:lnTo>
                    <a:pt x="45" y="17"/>
                  </a:lnTo>
                  <a:lnTo>
                    <a:pt x="45" y="20"/>
                  </a:lnTo>
                  <a:lnTo>
                    <a:pt x="45" y="26"/>
                  </a:lnTo>
                  <a:lnTo>
                    <a:pt x="42" y="29"/>
                  </a:lnTo>
                  <a:lnTo>
                    <a:pt x="42" y="33"/>
                  </a:lnTo>
                  <a:lnTo>
                    <a:pt x="39" y="36"/>
                  </a:lnTo>
                  <a:lnTo>
                    <a:pt x="36" y="39"/>
                  </a:lnTo>
                  <a:lnTo>
                    <a:pt x="32" y="42"/>
                  </a:lnTo>
                  <a:lnTo>
                    <a:pt x="26" y="42"/>
                  </a:lnTo>
                  <a:lnTo>
                    <a:pt x="23" y="42"/>
                  </a:lnTo>
                  <a:lnTo>
                    <a:pt x="19" y="42"/>
                  </a:lnTo>
                  <a:lnTo>
                    <a:pt x="13" y="42"/>
                  </a:lnTo>
                  <a:lnTo>
                    <a:pt x="10" y="39"/>
                  </a:lnTo>
                  <a:lnTo>
                    <a:pt x="7" y="36"/>
                  </a:lnTo>
                  <a:lnTo>
                    <a:pt x="3" y="33"/>
                  </a:lnTo>
                  <a:lnTo>
                    <a:pt x="3" y="29"/>
                  </a:lnTo>
                  <a:lnTo>
                    <a:pt x="0" y="26"/>
                  </a:lnTo>
                  <a:lnTo>
                    <a:pt x="0" y="20"/>
                  </a:lnTo>
                  <a:lnTo>
                    <a:pt x="0" y="17"/>
                  </a:lnTo>
                  <a:lnTo>
                    <a:pt x="3" y="13"/>
                  </a:lnTo>
                  <a:lnTo>
                    <a:pt x="3" y="10"/>
                  </a:lnTo>
                  <a:lnTo>
                    <a:pt x="7" y="7"/>
                  </a:lnTo>
                  <a:lnTo>
                    <a:pt x="10" y="4"/>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399" name="Freeform 831"/>
            <p:cNvSpPr>
              <a:spLocks/>
            </p:cNvSpPr>
            <p:nvPr/>
          </p:nvSpPr>
          <p:spPr bwMode="auto">
            <a:xfrm>
              <a:off x="3404" y="2120"/>
              <a:ext cx="61" cy="59"/>
            </a:xfrm>
            <a:custGeom>
              <a:avLst/>
              <a:gdLst>
                <a:gd name="T0" fmla="*/ 23 w 45"/>
                <a:gd name="T1" fmla="*/ 0 h 42"/>
                <a:gd name="T2" fmla="*/ 26 w 45"/>
                <a:gd name="T3" fmla="*/ 0 h 42"/>
                <a:gd name="T4" fmla="*/ 32 w 45"/>
                <a:gd name="T5" fmla="*/ 0 h 42"/>
                <a:gd name="T6" fmla="*/ 36 w 45"/>
                <a:gd name="T7" fmla="*/ 4 h 42"/>
                <a:gd name="T8" fmla="*/ 39 w 45"/>
                <a:gd name="T9" fmla="*/ 7 h 42"/>
                <a:gd name="T10" fmla="*/ 42 w 45"/>
                <a:gd name="T11" fmla="*/ 10 h 42"/>
                <a:gd name="T12" fmla="*/ 42 w 45"/>
                <a:gd name="T13" fmla="*/ 13 h 42"/>
                <a:gd name="T14" fmla="*/ 45 w 45"/>
                <a:gd name="T15" fmla="*/ 17 h 42"/>
                <a:gd name="T16" fmla="*/ 45 w 45"/>
                <a:gd name="T17" fmla="*/ 20 h 42"/>
                <a:gd name="T18" fmla="*/ 45 w 45"/>
                <a:gd name="T19" fmla="*/ 26 h 42"/>
                <a:gd name="T20" fmla="*/ 42 w 45"/>
                <a:gd name="T21" fmla="*/ 29 h 42"/>
                <a:gd name="T22" fmla="*/ 42 w 45"/>
                <a:gd name="T23" fmla="*/ 33 h 42"/>
                <a:gd name="T24" fmla="*/ 39 w 45"/>
                <a:gd name="T25" fmla="*/ 36 h 42"/>
                <a:gd name="T26" fmla="*/ 36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7 w 45"/>
                <a:gd name="T41" fmla="*/ 36 h 42"/>
                <a:gd name="T42" fmla="*/ 3 w 45"/>
                <a:gd name="T43" fmla="*/ 33 h 42"/>
                <a:gd name="T44" fmla="*/ 3 w 45"/>
                <a:gd name="T45" fmla="*/ 29 h 42"/>
                <a:gd name="T46" fmla="*/ 0 w 45"/>
                <a:gd name="T47" fmla="*/ 26 h 42"/>
                <a:gd name="T48" fmla="*/ 0 w 45"/>
                <a:gd name="T49" fmla="*/ 20 h 42"/>
                <a:gd name="T50" fmla="*/ 0 w 45"/>
                <a:gd name="T51" fmla="*/ 17 h 42"/>
                <a:gd name="T52" fmla="*/ 3 w 45"/>
                <a:gd name="T53" fmla="*/ 13 h 42"/>
                <a:gd name="T54" fmla="*/ 3 w 45"/>
                <a:gd name="T55" fmla="*/ 10 h 42"/>
                <a:gd name="T56" fmla="*/ 7 w 45"/>
                <a:gd name="T57" fmla="*/ 7 h 42"/>
                <a:gd name="T58" fmla="*/ 10 w 45"/>
                <a:gd name="T59" fmla="*/ 4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4"/>
                  </a:lnTo>
                  <a:lnTo>
                    <a:pt x="39" y="7"/>
                  </a:lnTo>
                  <a:lnTo>
                    <a:pt x="42" y="10"/>
                  </a:lnTo>
                  <a:lnTo>
                    <a:pt x="42" y="13"/>
                  </a:lnTo>
                  <a:lnTo>
                    <a:pt x="45" y="17"/>
                  </a:lnTo>
                  <a:lnTo>
                    <a:pt x="45" y="20"/>
                  </a:lnTo>
                  <a:lnTo>
                    <a:pt x="45" y="26"/>
                  </a:lnTo>
                  <a:lnTo>
                    <a:pt x="42" y="29"/>
                  </a:lnTo>
                  <a:lnTo>
                    <a:pt x="42" y="33"/>
                  </a:lnTo>
                  <a:lnTo>
                    <a:pt x="39" y="36"/>
                  </a:lnTo>
                  <a:lnTo>
                    <a:pt x="36" y="39"/>
                  </a:lnTo>
                  <a:lnTo>
                    <a:pt x="32" y="42"/>
                  </a:lnTo>
                  <a:lnTo>
                    <a:pt x="26" y="42"/>
                  </a:lnTo>
                  <a:lnTo>
                    <a:pt x="23" y="42"/>
                  </a:lnTo>
                  <a:lnTo>
                    <a:pt x="19" y="42"/>
                  </a:lnTo>
                  <a:lnTo>
                    <a:pt x="13" y="42"/>
                  </a:lnTo>
                  <a:lnTo>
                    <a:pt x="10" y="39"/>
                  </a:lnTo>
                  <a:lnTo>
                    <a:pt x="7" y="36"/>
                  </a:lnTo>
                  <a:lnTo>
                    <a:pt x="3" y="33"/>
                  </a:lnTo>
                  <a:lnTo>
                    <a:pt x="3" y="29"/>
                  </a:lnTo>
                  <a:lnTo>
                    <a:pt x="0" y="26"/>
                  </a:lnTo>
                  <a:lnTo>
                    <a:pt x="0" y="20"/>
                  </a:lnTo>
                  <a:lnTo>
                    <a:pt x="0" y="17"/>
                  </a:lnTo>
                  <a:lnTo>
                    <a:pt x="3" y="13"/>
                  </a:lnTo>
                  <a:lnTo>
                    <a:pt x="3" y="10"/>
                  </a:lnTo>
                  <a:lnTo>
                    <a:pt x="7" y="7"/>
                  </a:lnTo>
                  <a:lnTo>
                    <a:pt x="10" y="4"/>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400" name="Freeform 832"/>
            <p:cNvSpPr>
              <a:spLocks/>
            </p:cNvSpPr>
            <p:nvPr/>
          </p:nvSpPr>
          <p:spPr bwMode="auto">
            <a:xfrm>
              <a:off x="3272" y="2185"/>
              <a:ext cx="62" cy="63"/>
            </a:xfrm>
            <a:custGeom>
              <a:avLst/>
              <a:gdLst>
                <a:gd name="T0" fmla="*/ 22 w 45"/>
                <a:gd name="T1" fmla="*/ 0 h 45"/>
                <a:gd name="T2" fmla="*/ 29 w 45"/>
                <a:gd name="T3" fmla="*/ 0 h 45"/>
                <a:gd name="T4" fmla="*/ 32 w 45"/>
                <a:gd name="T5" fmla="*/ 3 h 45"/>
                <a:gd name="T6" fmla="*/ 35 w 45"/>
                <a:gd name="T7" fmla="*/ 3 h 45"/>
                <a:gd name="T8" fmla="*/ 38 w 45"/>
                <a:gd name="T9" fmla="*/ 6 h 45"/>
                <a:gd name="T10" fmla="*/ 41 w 45"/>
                <a:gd name="T11" fmla="*/ 9 h 45"/>
                <a:gd name="T12" fmla="*/ 45 w 45"/>
                <a:gd name="T13" fmla="*/ 12 h 45"/>
                <a:gd name="T14" fmla="*/ 45 w 45"/>
                <a:gd name="T15" fmla="*/ 16 h 45"/>
                <a:gd name="T16" fmla="*/ 45 w 45"/>
                <a:gd name="T17" fmla="*/ 22 h 45"/>
                <a:gd name="T18" fmla="*/ 45 w 45"/>
                <a:gd name="T19" fmla="*/ 25 h 45"/>
                <a:gd name="T20" fmla="*/ 45 w 45"/>
                <a:gd name="T21" fmla="*/ 28 h 45"/>
                <a:gd name="T22" fmla="*/ 41 w 45"/>
                <a:gd name="T23" fmla="*/ 35 h 45"/>
                <a:gd name="T24" fmla="*/ 38 w 45"/>
                <a:gd name="T25" fmla="*/ 38 h 45"/>
                <a:gd name="T26" fmla="*/ 35 w 45"/>
                <a:gd name="T27" fmla="*/ 38 h 45"/>
                <a:gd name="T28" fmla="*/ 32 w 45"/>
                <a:gd name="T29" fmla="*/ 41 h 45"/>
                <a:gd name="T30" fmla="*/ 29 w 45"/>
                <a:gd name="T31" fmla="*/ 45 h 45"/>
                <a:gd name="T32" fmla="*/ 22 w 45"/>
                <a:gd name="T33" fmla="*/ 45 h 45"/>
                <a:gd name="T34" fmla="*/ 19 w 45"/>
                <a:gd name="T35" fmla="*/ 45 h 45"/>
                <a:gd name="T36" fmla="*/ 16 w 45"/>
                <a:gd name="T37" fmla="*/ 41 h 45"/>
                <a:gd name="T38" fmla="*/ 9 w 45"/>
                <a:gd name="T39" fmla="*/ 38 h 45"/>
                <a:gd name="T40" fmla="*/ 6 w 45"/>
                <a:gd name="T41" fmla="*/ 38 h 45"/>
                <a:gd name="T42" fmla="*/ 6 w 45"/>
                <a:gd name="T43" fmla="*/ 35 h 45"/>
                <a:gd name="T44" fmla="*/ 3 w 45"/>
                <a:gd name="T45" fmla="*/ 28 h 45"/>
                <a:gd name="T46" fmla="*/ 3 w 45"/>
                <a:gd name="T47" fmla="*/ 25 h 45"/>
                <a:gd name="T48" fmla="*/ 0 w 45"/>
                <a:gd name="T49" fmla="*/ 22 h 45"/>
                <a:gd name="T50" fmla="*/ 3 w 45"/>
                <a:gd name="T51" fmla="*/ 16 h 45"/>
                <a:gd name="T52" fmla="*/ 3 w 45"/>
                <a:gd name="T53" fmla="*/ 12 h 45"/>
                <a:gd name="T54" fmla="*/ 6 w 45"/>
                <a:gd name="T55" fmla="*/ 9 h 45"/>
                <a:gd name="T56" fmla="*/ 6 w 45"/>
                <a:gd name="T57" fmla="*/ 6 h 45"/>
                <a:gd name="T58" fmla="*/ 9 w 45"/>
                <a:gd name="T59" fmla="*/ 3 h 45"/>
                <a:gd name="T60" fmla="*/ 16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3"/>
                  </a:lnTo>
                  <a:lnTo>
                    <a:pt x="35" y="3"/>
                  </a:lnTo>
                  <a:lnTo>
                    <a:pt x="38" y="6"/>
                  </a:lnTo>
                  <a:lnTo>
                    <a:pt x="41" y="9"/>
                  </a:lnTo>
                  <a:lnTo>
                    <a:pt x="45" y="12"/>
                  </a:lnTo>
                  <a:lnTo>
                    <a:pt x="45" y="16"/>
                  </a:lnTo>
                  <a:lnTo>
                    <a:pt x="45" y="22"/>
                  </a:lnTo>
                  <a:lnTo>
                    <a:pt x="45" y="25"/>
                  </a:lnTo>
                  <a:lnTo>
                    <a:pt x="45" y="28"/>
                  </a:lnTo>
                  <a:lnTo>
                    <a:pt x="41" y="35"/>
                  </a:lnTo>
                  <a:lnTo>
                    <a:pt x="38" y="38"/>
                  </a:lnTo>
                  <a:lnTo>
                    <a:pt x="35" y="38"/>
                  </a:lnTo>
                  <a:lnTo>
                    <a:pt x="32" y="41"/>
                  </a:lnTo>
                  <a:lnTo>
                    <a:pt x="29" y="45"/>
                  </a:lnTo>
                  <a:lnTo>
                    <a:pt x="22" y="45"/>
                  </a:lnTo>
                  <a:lnTo>
                    <a:pt x="19" y="45"/>
                  </a:lnTo>
                  <a:lnTo>
                    <a:pt x="16" y="41"/>
                  </a:lnTo>
                  <a:lnTo>
                    <a:pt x="9" y="38"/>
                  </a:lnTo>
                  <a:lnTo>
                    <a:pt x="6" y="38"/>
                  </a:lnTo>
                  <a:lnTo>
                    <a:pt x="6" y="35"/>
                  </a:lnTo>
                  <a:lnTo>
                    <a:pt x="3" y="28"/>
                  </a:lnTo>
                  <a:lnTo>
                    <a:pt x="3" y="25"/>
                  </a:lnTo>
                  <a:lnTo>
                    <a:pt x="0" y="22"/>
                  </a:lnTo>
                  <a:lnTo>
                    <a:pt x="3" y="16"/>
                  </a:lnTo>
                  <a:lnTo>
                    <a:pt x="3" y="12"/>
                  </a:lnTo>
                  <a:lnTo>
                    <a:pt x="6" y="9"/>
                  </a:lnTo>
                  <a:lnTo>
                    <a:pt x="6" y="6"/>
                  </a:lnTo>
                  <a:lnTo>
                    <a:pt x="9" y="3"/>
                  </a:lnTo>
                  <a:lnTo>
                    <a:pt x="16" y="3"/>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401" name="Freeform 833"/>
            <p:cNvSpPr>
              <a:spLocks/>
            </p:cNvSpPr>
            <p:nvPr/>
          </p:nvSpPr>
          <p:spPr bwMode="auto">
            <a:xfrm>
              <a:off x="3272" y="2185"/>
              <a:ext cx="62" cy="63"/>
            </a:xfrm>
            <a:custGeom>
              <a:avLst/>
              <a:gdLst>
                <a:gd name="T0" fmla="*/ 22 w 45"/>
                <a:gd name="T1" fmla="*/ 0 h 45"/>
                <a:gd name="T2" fmla="*/ 29 w 45"/>
                <a:gd name="T3" fmla="*/ 0 h 45"/>
                <a:gd name="T4" fmla="*/ 32 w 45"/>
                <a:gd name="T5" fmla="*/ 3 h 45"/>
                <a:gd name="T6" fmla="*/ 35 w 45"/>
                <a:gd name="T7" fmla="*/ 3 h 45"/>
                <a:gd name="T8" fmla="*/ 38 w 45"/>
                <a:gd name="T9" fmla="*/ 6 h 45"/>
                <a:gd name="T10" fmla="*/ 41 w 45"/>
                <a:gd name="T11" fmla="*/ 9 h 45"/>
                <a:gd name="T12" fmla="*/ 45 w 45"/>
                <a:gd name="T13" fmla="*/ 12 h 45"/>
                <a:gd name="T14" fmla="*/ 45 w 45"/>
                <a:gd name="T15" fmla="*/ 16 h 45"/>
                <a:gd name="T16" fmla="*/ 45 w 45"/>
                <a:gd name="T17" fmla="*/ 22 h 45"/>
                <a:gd name="T18" fmla="*/ 45 w 45"/>
                <a:gd name="T19" fmla="*/ 25 h 45"/>
                <a:gd name="T20" fmla="*/ 45 w 45"/>
                <a:gd name="T21" fmla="*/ 28 h 45"/>
                <a:gd name="T22" fmla="*/ 41 w 45"/>
                <a:gd name="T23" fmla="*/ 35 h 45"/>
                <a:gd name="T24" fmla="*/ 38 w 45"/>
                <a:gd name="T25" fmla="*/ 38 h 45"/>
                <a:gd name="T26" fmla="*/ 35 w 45"/>
                <a:gd name="T27" fmla="*/ 38 h 45"/>
                <a:gd name="T28" fmla="*/ 32 w 45"/>
                <a:gd name="T29" fmla="*/ 41 h 45"/>
                <a:gd name="T30" fmla="*/ 29 w 45"/>
                <a:gd name="T31" fmla="*/ 45 h 45"/>
                <a:gd name="T32" fmla="*/ 22 w 45"/>
                <a:gd name="T33" fmla="*/ 45 h 45"/>
                <a:gd name="T34" fmla="*/ 19 w 45"/>
                <a:gd name="T35" fmla="*/ 45 h 45"/>
                <a:gd name="T36" fmla="*/ 16 w 45"/>
                <a:gd name="T37" fmla="*/ 41 h 45"/>
                <a:gd name="T38" fmla="*/ 9 w 45"/>
                <a:gd name="T39" fmla="*/ 38 h 45"/>
                <a:gd name="T40" fmla="*/ 6 w 45"/>
                <a:gd name="T41" fmla="*/ 38 h 45"/>
                <a:gd name="T42" fmla="*/ 6 w 45"/>
                <a:gd name="T43" fmla="*/ 35 h 45"/>
                <a:gd name="T44" fmla="*/ 3 w 45"/>
                <a:gd name="T45" fmla="*/ 28 h 45"/>
                <a:gd name="T46" fmla="*/ 3 w 45"/>
                <a:gd name="T47" fmla="*/ 25 h 45"/>
                <a:gd name="T48" fmla="*/ 0 w 45"/>
                <a:gd name="T49" fmla="*/ 22 h 45"/>
                <a:gd name="T50" fmla="*/ 3 w 45"/>
                <a:gd name="T51" fmla="*/ 16 h 45"/>
                <a:gd name="T52" fmla="*/ 3 w 45"/>
                <a:gd name="T53" fmla="*/ 12 h 45"/>
                <a:gd name="T54" fmla="*/ 6 w 45"/>
                <a:gd name="T55" fmla="*/ 9 h 45"/>
                <a:gd name="T56" fmla="*/ 6 w 45"/>
                <a:gd name="T57" fmla="*/ 6 h 45"/>
                <a:gd name="T58" fmla="*/ 9 w 45"/>
                <a:gd name="T59" fmla="*/ 3 h 45"/>
                <a:gd name="T60" fmla="*/ 16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3"/>
                  </a:lnTo>
                  <a:lnTo>
                    <a:pt x="35" y="3"/>
                  </a:lnTo>
                  <a:lnTo>
                    <a:pt x="38" y="6"/>
                  </a:lnTo>
                  <a:lnTo>
                    <a:pt x="41" y="9"/>
                  </a:lnTo>
                  <a:lnTo>
                    <a:pt x="45" y="12"/>
                  </a:lnTo>
                  <a:lnTo>
                    <a:pt x="45" y="16"/>
                  </a:lnTo>
                  <a:lnTo>
                    <a:pt x="45" y="22"/>
                  </a:lnTo>
                  <a:lnTo>
                    <a:pt x="45" y="25"/>
                  </a:lnTo>
                  <a:lnTo>
                    <a:pt x="45" y="28"/>
                  </a:lnTo>
                  <a:lnTo>
                    <a:pt x="41" y="35"/>
                  </a:lnTo>
                  <a:lnTo>
                    <a:pt x="38" y="38"/>
                  </a:lnTo>
                  <a:lnTo>
                    <a:pt x="35" y="38"/>
                  </a:lnTo>
                  <a:lnTo>
                    <a:pt x="32" y="41"/>
                  </a:lnTo>
                  <a:lnTo>
                    <a:pt x="29" y="45"/>
                  </a:lnTo>
                  <a:lnTo>
                    <a:pt x="22" y="45"/>
                  </a:lnTo>
                  <a:lnTo>
                    <a:pt x="19" y="45"/>
                  </a:lnTo>
                  <a:lnTo>
                    <a:pt x="16" y="41"/>
                  </a:lnTo>
                  <a:lnTo>
                    <a:pt x="9" y="38"/>
                  </a:lnTo>
                  <a:lnTo>
                    <a:pt x="6" y="38"/>
                  </a:lnTo>
                  <a:lnTo>
                    <a:pt x="6" y="35"/>
                  </a:lnTo>
                  <a:lnTo>
                    <a:pt x="3" y="28"/>
                  </a:lnTo>
                  <a:lnTo>
                    <a:pt x="3" y="25"/>
                  </a:lnTo>
                  <a:lnTo>
                    <a:pt x="0" y="22"/>
                  </a:lnTo>
                  <a:lnTo>
                    <a:pt x="3" y="16"/>
                  </a:lnTo>
                  <a:lnTo>
                    <a:pt x="3" y="12"/>
                  </a:lnTo>
                  <a:lnTo>
                    <a:pt x="6" y="9"/>
                  </a:lnTo>
                  <a:lnTo>
                    <a:pt x="6" y="6"/>
                  </a:lnTo>
                  <a:lnTo>
                    <a:pt x="9" y="3"/>
                  </a:lnTo>
                  <a:lnTo>
                    <a:pt x="16" y="3"/>
                  </a:lnTo>
                  <a:lnTo>
                    <a:pt x="19" y="0"/>
                  </a:lnTo>
                  <a:lnTo>
                    <a:pt x="22" y="0"/>
                  </a:lnTo>
                </a:path>
              </a:pathLst>
            </a:custGeom>
            <a:noFill/>
            <a:ln w="0">
              <a:solidFill>
                <a:srgbClr val="000000"/>
              </a:solidFill>
              <a:round/>
              <a:headEnd/>
              <a:tailEnd/>
            </a:ln>
          </p:spPr>
          <p:txBody>
            <a:bodyPr/>
            <a:lstStyle/>
            <a:p>
              <a:endParaRPr lang="en-US"/>
            </a:p>
          </p:txBody>
        </p:sp>
        <p:sp>
          <p:nvSpPr>
            <p:cNvPr id="32402" name="Freeform 834"/>
            <p:cNvSpPr>
              <a:spLocks/>
            </p:cNvSpPr>
            <p:nvPr/>
          </p:nvSpPr>
          <p:spPr bwMode="auto">
            <a:xfrm>
              <a:off x="3418" y="2293"/>
              <a:ext cx="57" cy="63"/>
            </a:xfrm>
            <a:custGeom>
              <a:avLst/>
              <a:gdLst>
                <a:gd name="T0" fmla="*/ 22 w 42"/>
                <a:gd name="T1" fmla="*/ 0 h 45"/>
                <a:gd name="T2" fmla="*/ 26 w 42"/>
                <a:gd name="T3" fmla="*/ 0 h 45"/>
                <a:gd name="T4" fmla="*/ 29 w 42"/>
                <a:gd name="T5" fmla="*/ 3 h 45"/>
                <a:gd name="T6" fmla="*/ 32 w 42"/>
                <a:gd name="T7" fmla="*/ 3 h 45"/>
                <a:gd name="T8" fmla="*/ 35 w 42"/>
                <a:gd name="T9" fmla="*/ 6 h 45"/>
                <a:gd name="T10" fmla="*/ 38 w 42"/>
                <a:gd name="T11" fmla="*/ 9 h 45"/>
                <a:gd name="T12" fmla="*/ 42 w 42"/>
                <a:gd name="T13" fmla="*/ 13 h 45"/>
                <a:gd name="T14" fmla="*/ 42 w 42"/>
                <a:gd name="T15" fmla="*/ 19 h 45"/>
                <a:gd name="T16" fmla="*/ 42 w 42"/>
                <a:gd name="T17" fmla="*/ 22 h 45"/>
                <a:gd name="T18" fmla="*/ 42 w 42"/>
                <a:gd name="T19" fmla="*/ 25 h 45"/>
                <a:gd name="T20" fmla="*/ 42 w 42"/>
                <a:gd name="T21" fmla="*/ 32 h 45"/>
                <a:gd name="T22" fmla="*/ 38 w 42"/>
                <a:gd name="T23" fmla="*/ 35 h 45"/>
                <a:gd name="T24" fmla="*/ 35 w 42"/>
                <a:gd name="T25" fmla="*/ 38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9 w 42"/>
                <a:gd name="T39" fmla="*/ 42 h 45"/>
                <a:gd name="T40" fmla="*/ 6 w 42"/>
                <a:gd name="T41" fmla="*/ 38 h 45"/>
                <a:gd name="T42" fmla="*/ 3 w 42"/>
                <a:gd name="T43" fmla="*/ 35 h 45"/>
                <a:gd name="T44" fmla="*/ 0 w 42"/>
                <a:gd name="T45" fmla="*/ 32 h 45"/>
                <a:gd name="T46" fmla="*/ 0 w 42"/>
                <a:gd name="T47" fmla="*/ 25 h 45"/>
                <a:gd name="T48" fmla="*/ 0 w 42"/>
                <a:gd name="T49" fmla="*/ 22 h 45"/>
                <a:gd name="T50" fmla="*/ 0 w 42"/>
                <a:gd name="T51" fmla="*/ 19 h 45"/>
                <a:gd name="T52" fmla="*/ 0 w 42"/>
                <a:gd name="T53" fmla="*/ 13 h 45"/>
                <a:gd name="T54" fmla="*/ 3 w 42"/>
                <a:gd name="T55" fmla="*/ 9 h 45"/>
                <a:gd name="T56" fmla="*/ 6 w 42"/>
                <a:gd name="T57" fmla="*/ 6 h 45"/>
                <a:gd name="T58" fmla="*/ 9 w 42"/>
                <a:gd name="T59" fmla="*/ 3 h 45"/>
                <a:gd name="T60" fmla="*/ 13 w 42"/>
                <a:gd name="T61" fmla="*/ 3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3"/>
                  </a:lnTo>
                  <a:lnTo>
                    <a:pt x="32" y="3"/>
                  </a:lnTo>
                  <a:lnTo>
                    <a:pt x="35" y="6"/>
                  </a:lnTo>
                  <a:lnTo>
                    <a:pt x="38" y="9"/>
                  </a:lnTo>
                  <a:lnTo>
                    <a:pt x="42" y="13"/>
                  </a:lnTo>
                  <a:lnTo>
                    <a:pt x="42" y="19"/>
                  </a:lnTo>
                  <a:lnTo>
                    <a:pt x="42" y="22"/>
                  </a:lnTo>
                  <a:lnTo>
                    <a:pt x="42" y="25"/>
                  </a:lnTo>
                  <a:lnTo>
                    <a:pt x="42" y="32"/>
                  </a:lnTo>
                  <a:lnTo>
                    <a:pt x="38" y="35"/>
                  </a:lnTo>
                  <a:lnTo>
                    <a:pt x="35" y="38"/>
                  </a:lnTo>
                  <a:lnTo>
                    <a:pt x="32" y="42"/>
                  </a:lnTo>
                  <a:lnTo>
                    <a:pt x="29" y="42"/>
                  </a:lnTo>
                  <a:lnTo>
                    <a:pt x="26" y="45"/>
                  </a:lnTo>
                  <a:lnTo>
                    <a:pt x="22" y="45"/>
                  </a:lnTo>
                  <a:lnTo>
                    <a:pt x="16" y="45"/>
                  </a:lnTo>
                  <a:lnTo>
                    <a:pt x="13" y="42"/>
                  </a:lnTo>
                  <a:lnTo>
                    <a:pt x="9" y="42"/>
                  </a:lnTo>
                  <a:lnTo>
                    <a:pt x="6" y="38"/>
                  </a:lnTo>
                  <a:lnTo>
                    <a:pt x="3" y="35"/>
                  </a:lnTo>
                  <a:lnTo>
                    <a:pt x="0" y="32"/>
                  </a:lnTo>
                  <a:lnTo>
                    <a:pt x="0" y="25"/>
                  </a:lnTo>
                  <a:lnTo>
                    <a:pt x="0" y="22"/>
                  </a:lnTo>
                  <a:lnTo>
                    <a:pt x="0" y="19"/>
                  </a:lnTo>
                  <a:lnTo>
                    <a:pt x="0" y="13"/>
                  </a:lnTo>
                  <a:lnTo>
                    <a:pt x="3" y="9"/>
                  </a:lnTo>
                  <a:lnTo>
                    <a:pt x="6" y="6"/>
                  </a:lnTo>
                  <a:lnTo>
                    <a:pt x="9" y="3"/>
                  </a:lnTo>
                  <a:lnTo>
                    <a:pt x="13" y="3"/>
                  </a:lnTo>
                  <a:lnTo>
                    <a:pt x="16" y="0"/>
                  </a:lnTo>
                  <a:lnTo>
                    <a:pt x="22" y="0"/>
                  </a:lnTo>
                  <a:close/>
                </a:path>
              </a:pathLst>
            </a:custGeom>
            <a:solidFill>
              <a:srgbClr val="FFFF00"/>
            </a:solidFill>
            <a:ln w="9525">
              <a:noFill/>
              <a:round/>
              <a:headEnd/>
              <a:tailEnd/>
            </a:ln>
          </p:spPr>
          <p:txBody>
            <a:bodyPr/>
            <a:lstStyle/>
            <a:p>
              <a:endParaRPr lang="en-US"/>
            </a:p>
          </p:txBody>
        </p:sp>
        <p:sp>
          <p:nvSpPr>
            <p:cNvPr id="32403" name="Freeform 835"/>
            <p:cNvSpPr>
              <a:spLocks/>
            </p:cNvSpPr>
            <p:nvPr/>
          </p:nvSpPr>
          <p:spPr bwMode="auto">
            <a:xfrm>
              <a:off x="3418" y="2293"/>
              <a:ext cx="57" cy="63"/>
            </a:xfrm>
            <a:custGeom>
              <a:avLst/>
              <a:gdLst>
                <a:gd name="T0" fmla="*/ 22 w 42"/>
                <a:gd name="T1" fmla="*/ 0 h 45"/>
                <a:gd name="T2" fmla="*/ 26 w 42"/>
                <a:gd name="T3" fmla="*/ 0 h 45"/>
                <a:gd name="T4" fmla="*/ 29 w 42"/>
                <a:gd name="T5" fmla="*/ 3 h 45"/>
                <a:gd name="T6" fmla="*/ 32 w 42"/>
                <a:gd name="T7" fmla="*/ 3 h 45"/>
                <a:gd name="T8" fmla="*/ 35 w 42"/>
                <a:gd name="T9" fmla="*/ 6 h 45"/>
                <a:gd name="T10" fmla="*/ 38 w 42"/>
                <a:gd name="T11" fmla="*/ 9 h 45"/>
                <a:gd name="T12" fmla="*/ 42 w 42"/>
                <a:gd name="T13" fmla="*/ 13 h 45"/>
                <a:gd name="T14" fmla="*/ 42 w 42"/>
                <a:gd name="T15" fmla="*/ 19 h 45"/>
                <a:gd name="T16" fmla="*/ 42 w 42"/>
                <a:gd name="T17" fmla="*/ 22 h 45"/>
                <a:gd name="T18" fmla="*/ 42 w 42"/>
                <a:gd name="T19" fmla="*/ 25 h 45"/>
                <a:gd name="T20" fmla="*/ 42 w 42"/>
                <a:gd name="T21" fmla="*/ 32 h 45"/>
                <a:gd name="T22" fmla="*/ 38 w 42"/>
                <a:gd name="T23" fmla="*/ 35 h 45"/>
                <a:gd name="T24" fmla="*/ 35 w 42"/>
                <a:gd name="T25" fmla="*/ 38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9 w 42"/>
                <a:gd name="T39" fmla="*/ 42 h 45"/>
                <a:gd name="T40" fmla="*/ 6 w 42"/>
                <a:gd name="T41" fmla="*/ 38 h 45"/>
                <a:gd name="T42" fmla="*/ 3 w 42"/>
                <a:gd name="T43" fmla="*/ 35 h 45"/>
                <a:gd name="T44" fmla="*/ 0 w 42"/>
                <a:gd name="T45" fmla="*/ 32 h 45"/>
                <a:gd name="T46" fmla="*/ 0 w 42"/>
                <a:gd name="T47" fmla="*/ 25 h 45"/>
                <a:gd name="T48" fmla="*/ 0 w 42"/>
                <a:gd name="T49" fmla="*/ 22 h 45"/>
                <a:gd name="T50" fmla="*/ 0 w 42"/>
                <a:gd name="T51" fmla="*/ 19 h 45"/>
                <a:gd name="T52" fmla="*/ 0 w 42"/>
                <a:gd name="T53" fmla="*/ 13 h 45"/>
                <a:gd name="T54" fmla="*/ 3 w 42"/>
                <a:gd name="T55" fmla="*/ 9 h 45"/>
                <a:gd name="T56" fmla="*/ 6 w 42"/>
                <a:gd name="T57" fmla="*/ 6 h 45"/>
                <a:gd name="T58" fmla="*/ 9 w 42"/>
                <a:gd name="T59" fmla="*/ 3 h 45"/>
                <a:gd name="T60" fmla="*/ 13 w 42"/>
                <a:gd name="T61" fmla="*/ 3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3"/>
                  </a:lnTo>
                  <a:lnTo>
                    <a:pt x="32" y="3"/>
                  </a:lnTo>
                  <a:lnTo>
                    <a:pt x="35" y="6"/>
                  </a:lnTo>
                  <a:lnTo>
                    <a:pt x="38" y="9"/>
                  </a:lnTo>
                  <a:lnTo>
                    <a:pt x="42" y="13"/>
                  </a:lnTo>
                  <a:lnTo>
                    <a:pt x="42" y="19"/>
                  </a:lnTo>
                  <a:lnTo>
                    <a:pt x="42" y="22"/>
                  </a:lnTo>
                  <a:lnTo>
                    <a:pt x="42" y="25"/>
                  </a:lnTo>
                  <a:lnTo>
                    <a:pt x="42" y="32"/>
                  </a:lnTo>
                  <a:lnTo>
                    <a:pt x="38" y="35"/>
                  </a:lnTo>
                  <a:lnTo>
                    <a:pt x="35" y="38"/>
                  </a:lnTo>
                  <a:lnTo>
                    <a:pt x="32" y="42"/>
                  </a:lnTo>
                  <a:lnTo>
                    <a:pt x="29" y="42"/>
                  </a:lnTo>
                  <a:lnTo>
                    <a:pt x="26" y="45"/>
                  </a:lnTo>
                  <a:lnTo>
                    <a:pt x="22" y="45"/>
                  </a:lnTo>
                  <a:lnTo>
                    <a:pt x="16" y="45"/>
                  </a:lnTo>
                  <a:lnTo>
                    <a:pt x="13" y="42"/>
                  </a:lnTo>
                  <a:lnTo>
                    <a:pt x="9" y="42"/>
                  </a:lnTo>
                  <a:lnTo>
                    <a:pt x="6" y="38"/>
                  </a:lnTo>
                  <a:lnTo>
                    <a:pt x="3" y="35"/>
                  </a:lnTo>
                  <a:lnTo>
                    <a:pt x="0" y="32"/>
                  </a:lnTo>
                  <a:lnTo>
                    <a:pt x="0" y="25"/>
                  </a:lnTo>
                  <a:lnTo>
                    <a:pt x="0" y="22"/>
                  </a:lnTo>
                  <a:lnTo>
                    <a:pt x="0" y="19"/>
                  </a:lnTo>
                  <a:lnTo>
                    <a:pt x="0" y="13"/>
                  </a:lnTo>
                  <a:lnTo>
                    <a:pt x="3" y="9"/>
                  </a:lnTo>
                  <a:lnTo>
                    <a:pt x="6" y="6"/>
                  </a:lnTo>
                  <a:lnTo>
                    <a:pt x="9" y="3"/>
                  </a:lnTo>
                  <a:lnTo>
                    <a:pt x="13" y="3"/>
                  </a:lnTo>
                  <a:lnTo>
                    <a:pt x="16" y="0"/>
                  </a:lnTo>
                  <a:lnTo>
                    <a:pt x="22" y="0"/>
                  </a:lnTo>
                </a:path>
              </a:pathLst>
            </a:custGeom>
            <a:noFill/>
            <a:ln w="12700">
              <a:solidFill>
                <a:srgbClr val="000000"/>
              </a:solidFill>
              <a:round/>
              <a:headEnd/>
              <a:tailEnd/>
            </a:ln>
          </p:spPr>
          <p:txBody>
            <a:bodyPr/>
            <a:lstStyle/>
            <a:p>
              <a:endParaRPr lang="en-US"/>
            </a:p>
          </p:txBody>
        </p:sp>
        <p:sp>
          <p:nvSpPr>
            <p:cNvPr id="32404" name="Freeform 836"/>
            <p:cNvSpPr>
              <a:spLocks/>
            </p:cNvSpPr>
            <p:nvPr/>
          </p:nvSpPr>
          <p:spPr bwMode="auto">
            <a:xfrm>
              <a:off x="3510" y="2260"/>
              <a:ext cx="62" cy="63"/>
            </a:xfrm>
            <a:custGeom>
              <a:avLst/>
              <a:gdLst>
                <a:gd name="T0" fmla="*/ 23 w 45"/>
                <a:gd name="T1" fmla="*/ 0 h 45"/>
                <a:gd name="T2" fmla="*/ 29 w 45"/>
                <a:gd name="T3" fmla="*/ 0 h 45"/>
                <a:gd name="T4" fmla="*/ 33 w 45"/>
                <a:gd name="T5" fmla="*/ 3 h 45"/>
                <a:gd name="T6" fmla="*/ 36 w 45"/>
                <a:gd name="T7" fmla="*/ 3 h 45"/>
                <a:gd name="T8" fmla="*/ 39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2 h 45"/>
                <a:gd name="T22" fmla="*/ 42 w 45"/>
                <a:gd name="T23" fmla="*/ 36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6 w 45"/>
                <a:gd name="T37" fmla="*/ 42 h 45"/>
                <a:gd name="T38" fmla="*/ 10 w 45"/>
                <a:gd name="T39" fmla="*/ 42 h 45"/>
                <a:gd name="T40" fmla="*/ 7 w 45"/>
                <a:gd name="T41" fmla="*/ 39 h 45"/>
                <a:gd name="T42" fmla="*/ 7 w 45"/>
                <a:gd name="T43" fmla="*/ 36 h 45"/>
                <a:gd name="T44" fmla="*/ 4 w 45"/>
                <a:gd name="T45" fmla="*/ 32 h 45"/>
                <a:gd name="T46" fmla="*/ 4 w 45"/>
                <a:gd name="T47" fmla="*/ 26 h 45"/>
                <a:gd name="T48" fmla="*/ 0 w 45"/>
                <a:gd name="T49" fmla="*/ 23 h 45"/>
                <a:gd name="T50" fmla="*/ 4 w 45"/>
                <a:gd name="T51" fmla="*/ 20 h 45"/>
                <a:gd name="T52" fmla="*/ 4 w 45"/>
                <a:gd name="T53" fmla="*/ 13 h 45"/>
                <a:gd name="T54" fmla="*/ 7 w 45"/>
                <a:gd name="T55" fmla="*/ 10 h 45"/>
                <a:gd name="T56" fmla="*/ 7 w 45"/>
                <a:gd name="T57" fmla="*/ 7 h 45"/>
                <a:gd name="T58" fmla="*/ 10 w 45"/>
                <a:gd name="T59" fmla="*/ 3 h 45"/>
                <a:gd name="T60" fmla="*/ 16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3"/>
                  </a:lnTo>
                  <a:lnTo>
                    <a:pt x="36" y="3"/>
                  </a:lnTo>
                  <a:lnTo>
                    <a:pt x="39" y="7"/>
                  </a:lnTo>
                  <a:lnTo>
                    <a:pt x="42" y="10"/>
                  </a:lnTo>
                  <a:lnTo>
                    <a:pt x="45" y="13"/>
                  </a:lnTo>
                  <a:lnTo>
                    <a:pt x="45" y="20"/>
                  </a:lnTo>
                  <a:lnTo>
                    <a:pt x="45" y="23"/>
                  </a:lnTo>
                  <a:lnTo>
                    <a:pt x="45" y="26"/>
                  </a:lnTo>
                  <a:lnTo>
                    <a:pt x="45" y="32"/>
                  </a:lnTo>
                  <a:lnTo>
                    <a:pt x="42" y="36"/>
                  </a:lnTo>
                  <a:lnTo>
                    <a:pt x="39" y="39"/>
                  </a:lnTo>
                  <a:lnTo>
                    <a:pt x="36" y="42"/>
                  </a:lnTo>
                  <a:lnTo>
                    <a:pt x="33" y="42"/>
                  </a:lnTo>
                  <a:lnTo>
                    <a:pt x="29" y="45"/>
                  </a:lnTo>
                  <a:lnTo>
                    <a:pt x="23" y="45"/>
                  </a:lnTo>
                  <a:lnTo>
                    <a:pt x="20" y="45"/>
                  </a:lnTo>
                  <a:lnTo>
                    <a:pt x="16" y="42"/>
                  </a:lnTo>
                  <a:lnTo>
                    <a:pt x="10" y="42"/>
                  </a:lnTo>
                  <a:lnTo>
                    <a:pt x="7" y="39"/>
                  </a:lnTo>
                  <a:lnTo>
                    <a:pt x="7" y="36"/>
                  </a:lnTo>
                  <a:lnTo>
                    <a:pt x="4" y="32"/>
                  </a:lnTo>
                  <a:lnTo>
                    <a:pt x="4" y="26"/>
                  </a:lnTo>
                  <a:lnTo>
                    <a:pt x="0" y="23"/>
                  </a:lnTo>
                  <a:lnTo>
                    <a:pt x="4" y="20"/>
                  </a:lnTo>
                  <a:lnTo>
                    <a:pt x="4" y="13"/>
                  </a:lnTo>
                  <a:lnTo>
                    <a:pt x="7" y="10"/>
                  </a:lnTo>
                  <a:lnTo>
                    <a:pt x="7" y="7"/>
                  </a:lnTo>
                  <a:lnTo>
                    <a:pt x="10" y="3"/>
                  </a:lnTo>
                  <a:lnTo>
                    <a:pt x="16" y="3"/>
                  </a:lnTo>
                  <a:lnTo>
                    <a:pt x="20"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405" name="Freeform 837"/>
            <p:cNvSpPr>
              <a:spLocks/>
            </p:cNvSpPr>
            <p:nvPr/>
          </p:nvSpPr>
          <p:spPr bwMode="auto">
            <a:xfrm>
              <a:off x="3510" y="2260"/>
              <a:ext cx="62" cy="63"/>
            </a:xfrm>
            <a:custGeom>
              <a:avLst/>
              <a:gdLst>
                <a:gd name="T0" fmla="*/ 23 w 45"/>
                <a:gd name="T1" fmla="*/ 0 h 45"/>
                <a:gd name="T2" fmla="*/ 29 w 45"/>
                <a:gd name="T3" fmla="*/ 0 h 45"/>
                <a:gd name="T4" fmla="*/ 33 w 45"/>
                <a:gd name="T5" fmla="*/ 3 h 45"/>
                <a:gd name="T6" fmla="*/ 36 w 45"/>
                <a:gd name="T7" fmla="*/ 3 h 45"/>
                <a:gd name="T8" fmla="*/ 39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2 h 45"/>
                <a:gd name="T22" fmla="*/ 42 w 45"/>
                <a:gd name="T23" fmla="*/ 36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6 w 45"/>
                <a:gd name="T37" fmla="*/ 42 h 45"/>
                <a:gd name="T38" fmla="*/ 10 w 45"/>
                <a:gd name="T39" fmla="*/ 42 h 45"/>
                <a:gd name="T40" fmla="*/ 7 w 45"/>
                <a:gd name="T41" fmla="*/ 39 h 45"/>
                <a:gd name="T42" fmla="*/ 7 w 45"/>
                <a:gd name="T43" fmla="*/ 36 h 45"/>
                <a:gd name="T44" fmla="*/ 4 w 45"/>
                <a:gd name="T45" fmla="*/ 32 h 45"/>
                <a:gd name="T46" fmla="*/ 4 w 45"/>
                <a:gd name="T47" fmla="*/ 26 h 45"/>
                <a:gd name="T48" fmla="*/ 0 w 45"/>
                <a:gd name="T49" fmla="*/ 23 h 45"/>
                <a:gd name="T50" fmla="*/ 4 w 45"/>
                <a:gd name="T51" fmla="*/ 20 h 45"/>
                <a:gd name="T52" fmla="*/ 4 w 45"/>
                <a:gd name="T53" fmla="*/ 13 h 45"/>
                <a:gd name="T54" fmla="*/ 7 w 45"/>
                <a:gd name="T55" fmla="*/ 10 h 45"/>
                <a:gd name="T56" fmla="*/ 7 w 45"/>
                <a:gd name="T57" fmla="*/ 7 h 45"/>
                <a:gd name="T58" fmla="*/ 10 w 45"/>
                <a:gd name="T59" fmla="*/ 3 h 45"/>
                <a:gd name="T60" fmla="*/ 16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3"/>
                  </a:lnTo>
                  <a:lnTo>
                    <a:pt x="36" y="3"/>
                  </a:lnTo>
                  <a:lnTo>
                    <a:pt x="39" y="7"/>
                  </a:lnTo>
                  <a:lnTo>
                    <a:pt x="42" y="10"/>
                  </a:lnTo>
                  <a:lnTo>
                    <a:pt x="45" y="13"/>
                  </a:lnTo>
                  <a:lnTo>
                    <a:pt x="45" y="20"/>
                  </a:lnTo>
                  <a:lnTo>
                    <a:pt x="45" y="23"/>
                  </a:lnTo>
                  <a:lnTo>
                    <a:pt x="45" y="26"/>
                  </a:lnTo>
                  <a:lnTo>
                    <a:pt x="45" y="32"/>
                  </a:lnTo>
                  <a:lnTo>
                    <a:pt x="42" y="36"/>
                  </a:lnTo>
                  <a:lnTo>
                    <a:pt x="39" y="39"/>
                  </a:lnTo>
                  <a:lnTo>
                    <a:pt x="36" y="42"/>
                  </a:lnTo>
                  <a:lnTo>
                    <a:pt x="33" y="42"/>
                  </a:lnTo>
                  <a:lnTo>
                    <a:pt x="29" y="45"/>
                  </a:lnTo>
                  <a:lnTo>
                    <a:pt x="23" y="45"/>
                  </a:lnTo>
                  <a:lnTo>
                    <a:pt x="20" y="45"/>
                  </a:lnTo>
                  <a:lnTo>
                    <a:pt x="16" y="42"/>
                  </a:lnTo>
                  <a:lnTo>
                    <a:pt x="10" y="42"/>
                  </a:lnTo>
                  <a:lnTo>
                    <a:pt x="7" y="39"/>
                  </a:lnTo>
                  <a:lnTo>
                    <a:pt x="7" y="36"/>
                  </a:lnTo>
                  <a:lnTo>
                    <a:pt x="4" y="32"/>
                  </a:lnTo>
                  <a:lnTo>
                    <a:pt x="4" y="26"/>
                  </a:lnTo>
                  <a:lnTo>
                    <a:pt x="0" y="23"/>
                  </a:lnTo>
                  <a:lnTo>
                    <a:pt x="4" y="20"/>
                  </a:lnTo>
                  <a:lnTo>
                    <a:pt x="4" y="13"/>
                  </a:lnTo>
                  <a:lnTo>
                    <a:pt x="7" y="10"/>
                  </a:lnTo>
                  <a:lnTo>
                    <a:pt x="7" y="7"/>
                  </a:lnTo>
                  <a:lnTo>
                    <a:pt x="10" y="3"/>
                  </a:lnTo>
                  <a:lnTo>
                    <a:pt x="16" y="3"/>
                  </a:lnTo>
                  <a:lnTo>
                    <a:pt x="20" y="0"/>
                  </a:lnTo>
                  <a:lnTo>
                    <a:pt x="23" y="0"/>
                  </a:lnTo>
                </a:path>
              </a:pathLst>
            </a:custGeom>
            <a:noFill/>
            <a:ln w="0">
              <a:solidFill>
                <a:srgbClr val="000000"/>
              </a:solidFill>
              <a:round/>
              <a:headEnd/>
              <a:tailEnd/>
            </a:ln>
          </p:spPr>
          <p:txBody>
            <a:bodyPr/>
            <a:lstStyle/>
            <a:p>
              <a:endParaRPr lang="en-US"/>
            </a:p>
          </p:txBody>
        </p:sp>
        <p:sp>
          <p:nvSpPr>
            <p:cNvPr id="32406" name="Freeform 838"/>
            <p:cNvSpPr>
              <a:spLocks/>
            </p:cNvSpPr>
            <p:nvPr/>
          </p:nvSpPr>
          <p:spPr bwMode="auto">
            <a:xfrm>
              <a:off x="3563" y="2098"/>
              <a:ext cx="62" cy="63"/>
            </a:xfrm>
            <a:custGeom>
              <a:avLst/>
              <a:gdLst>
                <a:gd name="T0" fmla="*/ 22 w 45"/>
                <a:gd name="T1" fmla="*/ 0 h 45"/>
                <a:gd name="T2" fmla="*/ 26 w 45"/>
                <a:gd name="T3" fmla="*/ 0 h 45"/>
                <a:gd name="T4" fmla="*/ 29 w 45"/>
                <a:gd name="T5" fmla="*/ 4 h 45"/>
                <a:gd name="T6" fmla="*/ 35 w 45"/>
                <a:gd name="T7" fmla="*/ 4 h 45"/>
                <a:gd name="T8" fmla="*/ 39 w 45"/>
                <a:gd name="T9" fmla="*/ 7 h 45"/>
                <a:gd name="T10" fmla="*/ 39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9 w 45"/>
                <a:gd name="T23" fmla="*/ 36 h 45"/>
                <a:gd name="T24" fmla="*/ 39 w 45"/>
                <a:gd name="T25" fmla="*/ 39 h 45"/>
                <a:gd name="T26" fmla="*/ 35 w 45"/>
                <a:gd name="T27" fmla="*/ 42 h 45"/>
                <a:gd name="T28" fmla="*/ 29 w 45"/>
                <a:gd name="T29" fmla="*/ 42 h 45"/>
                <a:gd name="T30" fmla="*/ 26 w 45"/>
                <a:gd name="T31" fmla="*/ 45 h 45"/>
                <a:gd name="T32" fmla="*/ 22 w 45"/>
                <a:gd name="T33" fmla="*/ 45 h 45"/>
                <a:gd name="T34" fmla="*/ 16 w 45"/>
                <a:gd name="T35" fmla="*/ 45 h 45"/>
                <a:gd name="T36" fmla="*/ 13 w 45"/>
                <a:gd name="T37" fmla="*/ 42 h 45"/>
                <a:gd name="T38" fmla="*/ 10 w 45"/>
                <a:gd name="T39" fmla="*/ 42 h 45"/>
                <a:gd name="T40" fmla="*/ 6 w 45"/>
                <a:gd name="T41" fmla="*/ 39 h 45"/>
                <a:gd name="T42" fmla="*/ 3 w 45"/>
                <a:gd name="T43" fmla="*/ 36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6 w 45"/>
                <a:gd name="T57" fmla="*/ 7 h 45"/>
                <a:gd name="T58" fmla="*/ 10 w 45"/>
                <a:gd name="T59" fmla="*/ 4 h 45"/>
                <a:gd name="T60" fmla="*/ 13 w 45"/>
                <a:gd name="T61" fmla="*/ 4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4"/>
                  </a:lnTo>
                  <a:lnTo>
                    <a:pt x="35" y="4"/>
                  </a:lnTo>
                  <a:lnTo>
                    <a:pt x="39" y="7"/>
                  </a:lnTo>
                  <a:lnTo>
                    <a:pt x="39" y="10"/>
                  </a:lnTo>
                  <a:lnTo>
                    <a:pt x="42" y="13"/>
                  </a:lnTo>
                  <a:lnTo>
                    <a:pt x="42" y="16"/>
                  </a:lnTo>
                  <a:lnTo>
                    <a:pt x="45" y="23"/>
                  </a:lnTo>
                  <a:lnTo>
                    <a:pt x="42" y="26"/>
                  </a:lnTo>
                  <a:lnTo>
                    <a:pt x="42" y="29"/>
                  </a:lnTo>
                  <a:lnTo>
                    <a:pt x="39" y="36"/>
                  </a:lnTo>
                  <a:lnTo>
                    <a:pt x="39" y="39"/>
                  </a:lnTo>
                  <a:lnTo>
                    <a:pt x="35" y="42"/>
                  </a:lnTo>
                  <a:lnTo>
                    <a:pt x="29" y="42"/>
                  </a:lnTo>
                  <a:lnTo>
                    <a:pt x="26" y="45"/>
                  </a:lnTo>
                  <a:lnTo>
                    <a:pt x="22" y="45"/>
                  </a:lnTo>
                  <a:lnTo>
                    <a:pt x="16" y="45"/>
                  </a:lnTo>
                  <a:lnTo>
                    <a:pt x="13" y="42"/>
                  </a:lnTo>
                  <a:lnTo>
                    <a:pt x="10" y="42"/>
                  </a:lnTo>
                  <a:lnTo>
                    <a:pt x="6" y="39"/>
                  </a:lnTo>
                  <a:lnTo>
                    <a:pt x="3" y="36"/>
                  </a:lnTo>
                  <a:lnTo>
                    <a:pt x="0" y="29"/>
                  </a:lnTo>
                  <a:lnTo>
                    <a:pt x="0" y="26"/>
                  </a:lnTo>
                  <a:lnTo>
                    <a:pt x="0" y="23"/>
                  </a:lnTo>
                  <a:lnTo>
                    <a:pt x="0" y="16"/>
                  </a:lnTo>
                  <a:lnTo>
                    <a:pt x="0" y="13"/>
                  </a:lnTo>
                  <a:lnTo>
                    <a:pt x="3" y="10"/>
                  </a:lnTo>
                  <a:lnTo>
                    <a:pt x="6" y="7"/>
                  </a:lnTo>
                  <a:lnTo>
                    <a:pt x="10" y="4"/>
                  </a:lnTo>
                  <a:lnTo>
                    <a:pt x="13" y="4"/>
                  </a:lnTo>
                  <a:lnTo>
                    <a:pt x="16" y="0"/>
                  </a:lnTo>
                  <a:lnTo>
                    <a:pt x="22" y="0"/>
                  </a:lnTo>
                  <a:close/>
                </a:path>
              </a:pathLst>
            </a:custGeom>
            <a:solidFill>
              <a:srgbClr val="FF0000"/>
            </a:solidFill>
            <a:ln w="9525">
              <a:noFill/>
              <a:round/>
              <a:headEnd/>
              <a:tailEnd/>
            </a:ln>
          </p:spPr>
          <p:txBody>
            <a:bodyPr/>
            <a:lstStyle/>
            <a:p>
              <a:endParaRPr lang="en-US"/>
            </a:p>
          </p:txBody>
        </p:sp>
        <p:sp>
          <p:nvSpPr>
            <p:cNvPr id="32407" name="Freeform 839"/>
            <p:cNvSpPr>
              <a:spLocks/>
            </p:cNvSpPr>
            <p:nvPr/>
          </p:nvSpPr>
          <p:spPr bwMode="auto">
            <a:xfrm>
              <a:off x="3563" y="2098"/>
              <a:ext cx="62" cy="63"/>
            </a:xfrm>
            <a:custGeom>
              <a:avLst/>
              <a:gdLst>
                <a:gd name="T0" fmla="*/ 22 w 45"/>
                <a:gd name="T1" fmla="*/ 0 h 45"/>
                <a:gd name="T2" fmla="*/ 26 w 45"/>
                <a:gd name="T3" fmla="*/ 0 h 45"/>
                <a:gd name="T4" fmla="*/ 29 w 45"/>
                <a:gd name="T5" fmla="*/ 4 h 45"/>
                <a:gd name="T6" fmla="*/ 35 w 45"/>
                <a:gd name="T7" fmla="*/ 4 h 45"/>
                <a:gd name="T8" fmla="*/ 39 w 45"/>
                <a:gd name="T9" fmla="*/ 7 h 45"/>
                <a:gd name="T10" fmla="*/ 39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9 w 45"/>
                <a:gd name="T23" fmla="*/ 36 h 45"/>
                <a:gd name="T24" fmla="*/ 39 w 45"/>
                <a:gd name="T25" fmla="*/ 39 h 45"/>
                <a:gd name="T26" fmla="*/ 35 w 45"/>
                <a:gd name="T27" fmla="*/ 42 h 45"/>
                <a:gd name="T28" fmla="*/ 29 w 45"/>
                <a:gd name="T29" fmla="*/ 42 h 45"/>
                <a:gd name="T30" fmla="*/ 26 w 45"/>
                <a:gd name="T31" fmla="*/ 45 h 45"/>
                <a:gd name="T32" fmla="*/ 22 w 45"/>
                <a:gd name="T33" fmla="*/ 45 h 45"/>
                <a:gd name="T34" fmla="*/ 16 w 45"/>
                <a:gd name="T35" fmla="*/ 45 h 45"/>
                <a:gd name="T36" fmla="*/ 13 w 45"/>
                <a:gd name="T37" fmla="*/ 42 h 45"/>
                <a:gd name="T38" fmla="*/ 10 w 45"/>
                <a:gd name="T39" fmla="*/ 42 h 45"/>
                <a:gd name="T40" fmla="*/ 6 w 45"/>
                <a:gd name="T41" fmla="*/ 39 h 45"/>
                <a:gd name="T42" fmla="*/ 3 w 45"/>
                <a:gd name="T43" fmla="*/ 36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6 w 45"/>
                <a:gd name="T57" fmla="*/ 7 h 45"/>
                <a:gd name="T58" fmla="*/ 10 w 45"/>
                <a:gd name="T59" fmla="*/ 4 h 45"/>
                <a:gd name="T60" fmla="*/ 13 w 45"/>
                <a:gd name="T61" fmla="*/ 4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4"/>
                  </a:lnTo>
                  <a:lnTo>
                    <a:pt x="35" y="4"/>
                  </a:lnTo>
                  <a:lnTo>
                    <a:pt x="39" y="7"/>
                  </a:lnTo>
                  <a:lnTo>
                    <a:pt x="39" y="10"/>
                  </a:lnTo>
                  <a:lnTo>
                    <a:pt x="42" y="13"/>
                  </a:lnTo>
                  <a:lnTo>
                    <a:pt x="42" y="16"/>
                  </a:lnTo>
                  <a:lnTo>
                    <a:pt x="45" y="23"/>
                  </a:lnTo>
                  <a:lnTo>
                    <a:pt x="42" y="26"/>
                  </a:lnTo>
                  <a:lnTo>
                    <a:pt x="42" y="29"/>
                  </a:lnTo>
                  <a:lnTo>
                    <a:pt x="39" y="36"/>
                  </a:lnTo>
                  <a:lnTo>
                    <a:pt x="39" y="39"/>
                  </a:lnTo>
                  <a:lnTo>
                    <a:pt x="35" y="42"/>
                  </a:lnTo>
                  <a:lnTo>
                    <a:pt x="29" y="42"/>
                  </a:lnTo>
                  <a:lnTo>
                    <a:pt x="26" y="45"/>
                  </a:lnTo>
                  <a:lnTo>
                    <a:pt x="22" y="45"/>
                  </a:lnTo>
                  <a:lnTo>
                    <a:pt x="16" y="45"/>
                  </a:lnTo>
                  <a:lnTo>
                    <a:pt x="13" y="42"/>
                  </a:lnTo>
                  <a:lnTo>
                    <a:pt x="10" y="42"/>
                  </a:lnTo>
                  <a:lnTo>
                    <a:pt x="6" y="39"/>
                  </a:lnTo>
                  <a:lnTo>
                    <a:pt x="3" y="36"/>
                  </a:lnTo>
                  <a:lnTo>
                    <a:pt x="0" y="29"/>
                  </a:lnTo>
                  <a:lnTo>
                    <a:pt x="0" y="26"/>
                  </a:lnTo>
                  <a:lnTo>
                    <a:pt x="0" y="23"/>
                  </a:lnTo>
                  <a:lnTo>
                    <a:pt x="0" y="16"/>
                  </a:lnTo>
                  <a:lnTo>
                    <a:pt x="0" y="13"/>
                  </a:lnTo>
                  <a:lnTo>
                    <a:pt x="3" y="10"/>
                  </a:lnTo>
                  <a:lnTo>
                    <a:pt x="6" y="7"/>
                  </a:lnTo>
                  <a:lnTo>
                    <a:pt x="10" y="4"/>
                  </a:lnTo>
                  <a:lnTo>
                    <a:pt x="13" y="4"/>
                  </a:lnTo>
                  <a:lnTo>
                    <a:pt x="16" y="0"/>
                  </a:lnTo>
                  <a:lnTo>
                    <a:pt x="22" y="0"/>
                  </a:lnTo>
                </a:path>
              </a:pathLst>
            </a:custGeom>
            <a:noFill/>
            <a:ln w="0">
              <a:solidFill>
                <a:srgbClr val="000000"/>
              </a:solidFill>
              <a:round/>
              <a:headEnd/>
              <a:tailEnd/>
            </a:ln>
          </p:spPr>
          <p:txBody>
            <a:bodyPr/>
            <a:lstStyle/>
            <a:p>
              <a:endParaRPr lang="en-US"/>
            </a:p>
          </p:txBody>
        </p:sp>
        <p:sp>
          <p:nvSpPr>
            <p:cNvPr id="32408" name="Freeform 840"/>
            <p:cNvSpPr>
              <a:spLocks/>
            </p:cNvSpPr>
            <p:nvPr/>
          </p:nvSpPr>
          <p:spPr bwMode="auto">
            <a:xfrm>
              <a:off x="3581" y="1945"/>
              <a:ext cx="62" cy="63"/>
            </a:xfrm>
            <a:custGeom>
              <a:avLst/>
              <a:gdLst>
                <a:gd name="T0" fmla="*/ 22 w 45"/>
                <a:gd name="T1" fmla="*/ 0 h 45"/>
                <a:gd name="T2" fmla="*/ 26 w 45"/>
                <a:gd name="T3" fmla="*/ 0 h 45"/>
                <a:gd name="T4" fmla="*/ 32 w 45"/>
                <a:gd name="T5" fmla="*/ 3 h 45"/>
                <a:gd name="T6" fmla="*/ 35 w 45"/>
                <a:gd name="T7" fmla="*/ 3 h 45"/>
                <a:gd name="T8" fmla="*/ 38 w 45"/>
                <a:gd name="T9" fmla="*/ 6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5 h 45"/>
                <a:gd name="T24" fmla="*/ 38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5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6"/>
                  </a:lnTo>
                  <a:lnTo>
                    <a:pt x="42" y="10"/>
                  </a:lnTo>
                  <a:lnTo>
                    <a:pt x="42" y="13"/>
                  </a:lnTo>
                  <a:lnTo>
                    <a:pt x="45" y="19"/>
                  </a:lnTo>
                  <a:lnTo>
                    <a:pt x="45" y="23"/>
                  </a:lnTo>
                  <a:lnTo>
                    <a:pt x="45" y="26"/>
                  </a:lnTo>
                  <a:lnTo>
                    <a:pt x="42" y="32"/>
                  </a:lnTo>
                  <a:lnTo>
                    <a:pt x="42" y="35"/>
                  </a:lnTo>
                  <a:lnTo>
                    <a:pt x="38" y="39"/>
                  </a:lnTo>
                  <a:lnTo>
                    <a:pt x="35" y="42"/>
                  </a:lnTo>
                  <a:lnTo>
                    <a:pt x="32" y="42"/>
                  </a:lnTo>
                  <a:lnTo>
                    <a:pt x="26" y="45"/>
                  </a:lnTo>
                  <a:lnTo>
                    <a:pt x="22" y="45"/>
                  </a:lnTo>
                  <a:lnTo>
                    <a:pt x="19" y="45"/>
                  </a:lnTo>
                  <a:lnTo>
                    <a:pt x="13" y="42"/>
                  </a:lnTo>
                  <a:lnTo>
                    <a:pt x="9" y="42"/>
                  </a:lnTo>
                  <a:lnTo>
                    <a:pt x="6" y="39"/>
                  </a:lnTo>
                  <a:lnTo>
                    <a:pt x="3" y="35"/>
                  </a:lnTo>
                  <a:lnTo>
                    <a:pt x="3" y="32"/>
                  </a:lnTo>
                  <a:lnTo>
                    <a:pt x="0" y="26"/>
                  </a:lnTo>
                  <a:lnTo>
                    <a:pt x="0" y="23"/>
                  </a:lnTo>
                  <a:lnTo>
                    <a:pt x="0" y="19"/>
                  </a:lnTo>
                  <a:lnTo>
                    <a:pt x="3" y="13"/>
                  </a:lnTo>
                  <a:lnTo>
                    <a:pt x="3" y="10"/>
                  </a:lnTo>
                  <a:lnTo>
                    <a:pt x="6" y="6"/>
                  </a:lnTo>
                  <a:lnTo>
                    <a:pt x="9" y="3"/>
                  </a:lnTo>
                  <a:lnTo>
                    <a:pt x="13" y="3"/>
                  </a:lnTo>
                  <a:lnTo>
                    <a:pt x="19" y="0"/>
                  </a:lnTo>
                  <a:lnTo>
                    <a:pt x="22" y="0"/>
                  </a:lnTo>
                  <a:close/>
                </a:path>
              </a:pathLst>
            </a:custGeom>
            <a:solidFill>
              <a:srgbClr val="FF0000"/>
            </a:solidFill>
            <a:ln w="9525">
              <a:noFill/>
              <a:round/>
              <a:headEnd/>
              <a:tailEnd/>
            </a:ln>
          </p:spPr>
          <p:txBody>
            <a:bodyPr/>
            <a:lstStyle/>
            <a:p>
              <a:endParaRPr lang="en-US"/>
            </a:p>
          </p:txBody>
        </p:sp>
        <p:sp>
          <p:nvSpPr>
            <p:cNvPr id="32409" name="Freeform 841"/>
            <p:cNvSpPr>
              <a:spLocks/>
            </p:cNvSpPr>
            <p:nvPr/>
          </p:nvSpPr>
          <p:spPr bwMode="auto">
            <a:xfrm>
              <a:off x="3581" y="1945"/>
              <a:ext cx="62" cy="63"/>
            </a:xfrm>
            <a:custGeom>
              <a:avLst/>
              <a:gdLst>
                <a:gd name="T0" fmla="*/ 22 w 45"/>
                <a:gd name="T1" fmla="*/ 0 h 45"/>
                <a:gd name="T2" fmla="*/ 26 w 45"/>
                <a:gd name="T3" fmla="*/ 0 h 45"/>
                <a:gd name="T4" fmla="*/ 32 w 45"/>
                <a:gd name="T5" fmla="*/ 3 h 45"/>
                <a:gd name="T6" fmla="*/ 35 w 45"/>
                <a:gd name="T7" fmla="*/ 3 h 45"/>
                <a:gd name="T8" fmla="*/ 38 w 45"/>
                <a:gd name="T9" fmla="*/ 6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5 h 45"/>
                <a:gd name="T24" fmla="*/ 38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5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6"/>
                  </a:lnTo>
                  <a:lnTo>
                    <a:pt x="42" y="10"/>
                  </a:lnTo>
                  <a:lnTo>
                    <a:pt x="42" y="13"/>
                  </a:lnTo>
                  <a:lnTo>
                    <a:pt x="45" y="19"/>
                  </a:lnTo>
                  <a:lnTo>
                    <a:pt x="45" y="23"/>
                  </a:lnTo>
                  <a:lnTo>
                    <a:pt x="45" y="26"/>
                  </a:lnTo>
                  <a:lnTo>
                    <a:pt x="42" y="32"/>
                  </a:lnTo>
                  <a:lnTo>
                    <a:pt x="42" y="35"/>
                  </a:lnTo>
                  <a:lnTo>
                    <a:pt x="38" y="39"/>
                  </a:lnTo>
                  <a:lnTo>
                    <a:pt x="35" y="42"/>
                  </a:lnTo>
                  <a:lnTo>
                    <a:pt x="32" y="42"/>
                  </a:lnTo>
                  <a:lnTo>
                    <a:pt x="26" y="45"/>
                  </a:lnTo>
                  <a:lnTo>
                    <a:pt x="22" y="45"/>
                  </a:lnTo>
                  <a:lnTo>
                    <a:pt x="19" y="45"/>
                  </a:lnTo>
                  <a:lnTo>
                    <a:pt x="13" y="42"/>
                  </a:lnTo>
                  <a:lnTo>
                    <a:pt x="9" y="42"/>
                  </a:lnTo>
                  <a:lnTo>
                    <a:pt x="6" y="39"/>
                  </a:lnTo>
                  <a:lnTo>
                    <a:pt x="3" y="35"/>
                  </a:lnTo>
                  <a:lnTo>
                    <a:pt x="3" y="32"/>
                  </a:lnTo>
                  <a:lnTo>
                    <a:pt x="0" y="26"/>
                  </a:lnTo>
                  <a:lnTo>
                    <a:pt x="0" y="23"/>
                  </a:lnTo>
                  <a:lnTo>
                    <a:pt x="0" y="19"/>
                  </a:lnTo>
                  <a:lnTo>
                    <a:pt x="3" y="13"/>
                  </a:lnTo>
                  <a:lnTo>
                    <a:pt x="3" y="10"/>
                  </a:lnTo>
                  <a:lnTo>
                    <a:pt x="6" y="6"/>
                  </a:lnTo>
                  <a:lnTo>
                    <a:pt x="9" y="3"/>
                  </a:lnTo>
                  <a:lnTo>
                    <a:pt x="13" y="3"/>
                  </a:lnTo>
                  <a:lnTo>
                    <a:pt x="19" y="0"/>
                  </a:lnTo>
                  <a:lnTo>
                    <a:pt x="22" y="0"/>
                  </a:lnTo>
                </a:path>
              </a:pathLst>
            </a:custGeom>
            <a:noFill/>
            <a:ln w="0">
              <a:solidFill>
                <a:srgbClr val="000000"/>
              </a:solidFill>
              <a:round/>
              <a:headEnd/>
              <a:tailEnd/>
            </a:ln>
          </p:spPr>
          <p:txBody>
            <a:bodyPr/>
            <a:lstStyle/>
            <a:p>
              <a:endParaRPr lang="en-US"/>
            </a:p>
          </p:txBody>
        </p:sp>
        <p:sp>
          <p:nvSpPr>
            <p:cNvPr id="32410" name="Freeform 842"/>
            <p:cNvSpPr>
              <a:spLocks/>
            </p:cNvSpPr>
            <p:nvPr/>
          </p:nvSpPr>
          <p:spPr bwMode="auto">
            <a:xfrm>
              <a:off x="3550" y="1937"/>
              <a:ext cx="57" cy="63"/>
            </a:xfrm>
            <a:custGeom>
              <a:avLst/>
              <a:gdLst>
                <a:gd name="T0" fmla="*/ 23 w 42"/>
                <a:gd name="T1" fmla="*/ 0 h 45"/>
                <a:gd name="T2" fmla="*/ 26 w 42"/>
                <a:gd name="T3" fmla="*/ 0 h 45"/>
                <a:gd name="T4" fmla="*/ 29 w 42"/>
                <a:gd name="T5" fmla="*/ 3 h 45"/>
                <a:gd name="T6" fmla="*/ 32 w 42"/>
                <a:gd name="T7" fmla="*/ 3 h 45"/>
                <a:gd name="T8" fmla="*/ 36 w 42"/>
                <a:gd name="T9" fmla="*/ 6 h 45"/>
                <a:gd name="T10" fmla="*/ 39 w 42"/>
                <a:gd name="T11" fmla="*/ 9 h 45"/>
                <a:gd name="T12" fmla="*/ 42 w 42"/>
                <a:gd name="T13" fmla="*/ 12 h 45"/>
                <a:gd name="T14" fmla="*/ 42 w 42"/>
                <a:gd name="T15" fmla="*/ 19 h 45"/>
                <a:gd name="T16" fmla="*/ 42 w 42"/>
                <a:gd name="T17" fmla="*/ 22 h 45"/>
                <a:gd name="T18" fmla="*/ 42 w 42"/>
                <a:gd name="T19" fmla="*/ 25 h 45"/>
                <a:gd name="T20" fmla="*/ 42 w 42"/>
                <a:gd name="T21" fmla="*/ 32 h 45"/>
                <a:gd name="T22" fmla="*/ 39 w 42"/>
                <a:gd name="T23" fmla="*/ 35 h 45"/>
                <a:gd name="T24" fmla="*/ 36 w 42"/>
                <a:gd name="T25" fmla="*/ 38 h 45"/>
                <a:gd name="T26" fmla="*/ 32 w 42"/>
                <a:gd name="T27" fmla="*/ 41 h 45"/>
                <a:gd name="T28" fmla="*/ 29 w 42"/>
                <a:gd name="T29" fmla="*/ 41 h 45"/>
                <a:gd name="T30" fmla="*/ 26 w 42"/>
                <a:gd name="T31" fmla="*/ 45 h 45"/>
                <a:gd name="T32" fmla="*/ 23 w 42"/>
                <a:gd name="T33" fmla="*/ 45 h 45"/>
                <a:gd name="T34" fmla="*/ 16 w 42"/>
                <a:gd name="T35" fmla="*/ 45 h 45"/>
                <a:gd name="T36" fmla="*/ 13 w 42"/>
                <a:gd name="T37" fmla="*/ 41 h 45"/>
                <a:gd name="T38" fmla="*/ 10 w 42"/>
                <a:gd name="T39" fmla="*/ 41 h 45"/>
                <a:gd name="T40" fmla="*/ 7 w 42"/>
                <a:gd name="T41" fmla="*/ 38 h 45"/>
                <a:gd name="T42" fmla="*/ 4 w 42"/>
                <a:gd name="T43" fmla="*/ 35 h 45"/>
                <a:gd name="T44" fmla="*/ 0 w 42"/>
                <a:gd name="T45" fmla="*/ 32 h 45"/>
                <a:gd name="T46" fmla="*/ 0 w 42"/>
                <a:gd name="T47" fmla="*/ 25 h 45"/>
                <a:gd name="T48" fmla="*/ 0 w 42"/>
                <a:gd name="T49" fmla="*/ 22 h 45"/>
                <a:gd name="T50" fmla="*/ 0 w 42"/>
                <a:gd name="T51" fmla="*/ 19 h 45"/>
                <a:gd name="T52" fmla="*/ 0 w 42"/>
                <a:gd name="T53" fmla="*/ 12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2" y="3"/>
                  </a:lnTo>
                  <a:lnTo>
                    <a:pt x="36" y="6"/>
                  </a:lnTo>
                  <a:lnTo>
                    <a:pt x="39" y="9"/>
                  </a:lnTo>
                  <a:lnTo>
                    <a:pt x="42" y="12"/>
                  </a:lnTo>
                  <a:lnTo>
                    <a:pt x="42" y="19"/>
                  </a:lnTo>
                  <a:lnTo>
                    <a:pt x="42" y="22"/>
                  </a:lnTo>
                  <a:lnTo>
                    <a:pt x="42" y="25"/>
                  </a:lnTo>
                  <a:lnTo>
                    <a:pt x="42" y="32"/>
                  </a:lnTo>
                  <a:lnTo>
                    <a:pt x="39" y="35"/>
                  </a:lnTo>
                  <a:lnTo>
                    <a:pt x="36" y="38"/>
                  </a:lnTo>
                  <a:lnTo>
                    <a:pt x="32" y="41"/>
                  </a:lnTo>
                  <a:lnTo>
                    <a:pt x="29" y="41"/>
                  </a:lnTo>
                  <a:lnTo>
                    <a:pt x="26" y="45"/>
                  </a:lnTo>
                  <a:lnTo>
                    <a:pt x="23" y="45"/>
                  </a:lnTo>
                  <a:lnTo>
                    <a:pt x="16" y="45"/>
                  </a:lnTo>
                  <a:lnTo>
                    <a:pt x="13" y="41"/>
                  </a:lnTo>
                  <a:lnTo>
                    <a:pt x="10" y="41"/>
                  </a:lnTo>
                  <a:lnTo>
                    <a:pt x="7" y="38"/>
                  </a:lnTo>
                  <a:lnTo>
                    <a:pt x="4" y="35"/>
                  </a:lnTo>
                  <a:lnTo>
                    <a:pt x="0" y="32"/>
                  </a:lnTo>
                  <a:lnTo>
                    <a:pt x="0" y="25"/>
                  </a:lnTo>
                  <a:lnTo>
                    <a:pt x="0" y="22"/>
                  </a:lnTo>
                  <a:lnTo>
                    <a:pt x="0" y="19"/>
                  </a:lnTo>
                  <a:lnTo>
                    <a:pt x="0" y="12"/>
                  </a:lnTo>
                  <a:lnTo>
                    <a:pt x="4" y="9"/>
                  </a:lnTo>
                  <a:lnTo>
                    <a:pt x="7"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411" name="Freeform 843"/>
            <p:cNvSpPr>
              <a:spLocks/>
            </p:cNvSpPr>
            <p:nvPr/>
          </p:nvSpPr>
          <p:spPr bwMode="auto">
            <a:xfrm>
              <a:off x="3550" y="1937"/>
              <a:ext cx="57" cy="63"/>
            </a:xfrm>
            <a:custGeom>
              <a:avLst/>
              <a:gdLst>
                <a:gd name="T0" fmla="*/ 23 w 42"/>
                <a:gd name="T1" fmla="*/ 0 h 45"/>
                <a:gd name="T2" fmla="*/ 26 w 42"/>
                <a:gd name="T3" fmla="*/ 0 h 45"/>
                <a:gd name="T4" fmla="*/ 29 w 42"/>
                <a:gd name="T5" fmla="*/ 3 h 45"/>
                <a:gd name="T6" fmla="*/ 32 w 42"/>
                <a:gd name="T7" fmla="*/ 3 h 45"/>
                <a:gd name="T8" fmla="*/ 36 w 42"/>
                <a:gd name="T9" fmla="*/ 6 h 45"/>
                <a:gd name="T10" fmla="*/ 39 w 42"/>
                <a:gd name="T11" fmla="*/ 9 h 45"/>
                <a:gd name="T12" fmla="*/ 42 w 42"/>
                <a:gd name="T13" fmla="*/ 12 h 45"/>
                <a:gd name="T14" fmla="*/ 42 w 42"/>
                <a:gd name="T15" fmla="*/ 19 h 45"/>
                <a:gd name="T16" fmla="*/ 42 w 42"/>
                <a:gd name="T17" fmla="*/ 22 h 45"/>
                <a:gd name="T18" fmla="*/ 42 w 42"/>
                <a:gd name="T19" fmla="*/ 25 h 45"/>
                <a:gd name="T20" fmla="*/ 42 w 42"/>
                <a:gd name="T21" fmla="*/ 32 h 45"/>
                <a:gd name="T22" fmla="*/ 39 w 42"/>
                <a:gd name="T23" fmla="*/ 35 h 45"/>
                <a:gd name="T24" fmla="*/ 36 w 42"/>
                <a:gd name="T25" fmla="*/ 38 h 45"/>
                <a:gd name="T26" fmla="*/ 32 w 42"/>
                <a:gd name="T27" fmla="*/ 41 h 45"/>
                <a:gd name="T28" fmla="*/ 29 w 42"/>
                <a:gd name="T29" fmla="*/ 41 h 45"/>
                <a:gd name="T30" fmla="*/ 26 w 42"/>
                <a:gd name="T31" fmla="*/ 45 h 45"/>
                <a:gd name="T32" fmla="*/ 23 w 42"/>
                <a:gd name="T33" fmla="*/ 45 h 45"/>
                <a:gd name="T34" fmla="*/ 16 w 42"/>
                <a:gd name="T35" fmla="*/ 45 h 45"/>
                <a:gd name="T36" fmla="*/ 13 w 42"/>
                <a:gd name="T37" fmla="*/ 41 h 45"/>
                <a:gd name="T38" fmla="*/ 10 w 42"/>
                <a:gd name="T39" fmla="*/ 41 h 45"/>
                <a:gd name="T40" fmla="*/ 7 w 42"/>
                <a:gd name="T41" fmla="*/ 38 h 45"/>
                <a:gd name="T42" fmla="*/ 4 w 42"/>
                <a:gd name="T43" fmla="*/ 35 h 45"/>
                <a:gd name="T44" fmla="*/ 0 w 42"/>
                <a:gd name="T45" fmla="*/ 32 h 45"/>
                <a:gd name="T46" fmla="*/ 0 w 42"/>
                <a:gd name="T47" fmla="*/ 25 h 45"/>
                <a:gd name="T48" fmla="*/ 0 w 42"/>
                <a:gd name="T49" fmla="*/ 22 h 45"/>
                <a:gd name="T50" fmla="*/ 0 w 42"/>
                <a:gd name="T51" fmla="*/ 19 h 45"/>
                <a:gd name="T52" fmla="*/ 0 w 42"/>
                <a:gd name="T53" fmla="*/ 12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2" y="3"/>
                  </a:lnTo>
                  <a:lnTo>
                    <a:pt x="36" y="6"/>
                  </a:lnTo>
                  <a:lnTo>
                    <a:pt x="39" y="9"/>
                  </a:lnTo>
                  <a:lnTo>
                    <a:pt x="42" y="12"/>
                  </a:lnTo>
                  <a:lnTo>
                    <a:pt x="42" y="19"/>
                  </a:lnTo>
                  <a:lnTo>
                    <a:pt x="42" y="22"/>
                  </a:lnTo>
                  <a:lnTo>
                    <a:pt x="42" y="25"/>
                  </a:lnTo>
                  <a:lnTo>
                    <a:pt x="42" y="32"/>
                  </a:lnTo>
                  <a:lnTo>
                    <a:pt x="39" y="35"/>
                  </a:lnTo>
                  <a:lnTo>
                    <a:pt x="36" y="38"/>
                  </a:lnTo>
                  <a:lnTo>
                    <a:pt x="32" y="41"/>
                  </a:lnTo>
                  <a:lnTo>
                    <a:pt x="29" y="41"/>
                  </a:lnTo>
                  <a:lnTo>
                    <a:pt x="26" y="45"/>
                  </a:lnTo>
                  <a:lnTo>
                    <a:pt x="23" y="45"/>
                  </a:lnTo>
                  <a:lnTo>
                    <a:pt x="16" y="45"/>
                  </a:lnTo>
                  <a:lnTo>
                    <a:pt x="13" y="41"/>
                  </a:lnTo>
                  <a:lnTo>
                    <a:pt x="10" y="41"/>
                  </a:lnTo>
                  <a:lnTo>
                    <a:pt x="7" y="38"/>
                  </a:lnTo>
                  <a:lnTo>
                    <a:pt x="4" y="35"/>
                  </a:lnTo>
                  <a:lnTo>
                    <a:pt x="0" y="32"/>
                  </a:lnTo>
                  <a:lnTo>
                    <a:pt x="0" y="25"/>
                  </a:lnTo>
                  <a:lnTo>
                    <a:pt x="0" y="22"/>
                  </a:lnTo>
                  <a:lnTo>
                    <a:pt x="0" y="19"/>
                  </a:lnTo>
                  <a:lnTo>
                    <a:pt x="0" y="12"/>
                  </a:lnTo>
                  <a:lnTo>
                    <a:pt x="4" y="9"/>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412" name="Freeform 844"/>
            <p:cNvSpPr>
              <a:spLocks/>
            </p:cNvSpPr>
            <p:nvPr/>
          </p:nvSpPr>
          <p:spPr bwMode="auto">
            <a:xfrm>
              <a:off x="2485" y="2120"/>
              <a:ext cx="62" cy="59"/>
            </a:xfrm>
            <a:custGeom>
              <a:avLst/>
              <a:gdLst>
                <a:gd name="T0" fmla="*/ 22 w 45"/>
                <a:gd name="T1" fmla="*/ 0 h 42"/>
                <a:gd name="T2" fmla="*/ 29 w 45"/>
                <a:gd name="T3" fmla="*/ 0 h 42"/>
                <a:gd name="T4" fmla="*/ 32 w 45"/>
                <a:gd name="T5" fmla="*/ 0 h 42"/>
                <a:gd name="T6" fmla="*/ 35 w 45"/>
                <a:gd name="T7" fmla="*/ 4 h 42"/>
                <a:gd name="T8" fmla="*/ 38 w 45"/>
                <a:gd name="T9" fmla="*/ 7 h 42"/>
                <a:gd name="T10" fmla="*/ 42 w 45"/>
                <a:gd name="T11" fmla="*/ 10 h 42"/>
                <a:gd name="T12" fmla="*/ 45 w 45"/>
                <a:gd name="T13" fmla="*/ 13 h 42"/>
                <a:gd name="T14" fmla="*/ 45 w 45"/>
                <a:gd name="T15" fmla="*/ 17 h 42"/>
                <a:gd name="T16" fmla="*/ 45 w 45"/>
                <a:gd name="T17" fmla="*/ 20 h 42"/>
                <a:gd name="T18" fmla="*/ 45 w 45"/>
                <a:gd name="T19" fmla="*/ 26 h 42"/>
                <a:gd name="T20" fmla="*/ 45 w 45"/>
                <a:gd name="T21" fmla="*/ 29 h 42"/>
                <a:gd name="T22" fmla="*/ 42 w 45"/>
                <a:gd name="T23" fmla="*/ 33 h 42"/>
                <a:gd name="T24" fmla="*/ 38 w 45"/>
                <a:gd name="T25" fmla="*/ 36 h 42"/>
                <a:gd name="T26" fmla="*/ 35 w 45"/>
                <a:gd name="T27" fmla="*/ 39 h 42"/>
                <a:gd name="T28" fmla="*/ 32 w 45"/>
                <a:gd name="T29" fmla="*/ 42 h 42"/>
                <a:gd name="T30" fmla="*/ 29 w 45"/>
                <a:gd name="T31" fmla="*/ 42 h 42"/>
                <a:gd name="T32" fmla="*/ 22 w 45"/>
                <a:gd name="T33" fmla="*/ 42 h 42"/>
                <a:gd name="T34" fmla="*/ 19 w 45"/>
                <a:gd name="T35" fmla="*/ 42 h 42"/>
                <a:gd name="T36" fmla="*/ 16 w 45"/>
                <a:gd name="T37" fmla="*/ 42 h 42"/>
                <a:gd name="T38" fmla="*/ 9 w 45"/>
                <a:gd name="T39" fmla="*/ 39 h 42"/>
                <a:gd name="T40" fmla="*/ 6 w 45"/>
                <a:gd name="T41" fmla="*/ 36 h 42"/>
                <a:gd name="T42" fmla="*/ 6 w 45"/>
                <a:gd name="T43" fmla="*/ 33 h 42"/>
                <a:gd name="T44" fmla="*/ 3 w 45"/>
                <a:gd name="T45" fmla="*/ 29 h 42"/>
                <a:gd name="T46" fmla="*/ 3 w 45"/>
                <a:gd name="T47" fmla="*/ 26 h 42"/>
                <a:gd name="T48" fmla="*/ 0 w 45"/>
                <a:gd name="T49" fmla="*/ 20 h 42"/>
                <a:gd name="T50" fmla="*/ 3 w 45"/>
                <a:gd name="T51" fmla="*/ 17 h 42"/>
                <a:gd name="T52" fmla="*/ 3 w 45"/>
                <a:gd name="T53" fmla="*/ 13 h 42"/>
                <a:gd name="T54" fmla="*/ 6 w 45"/>
                <a:gd name="T55" fmla="*/ 10 h 42"/>
                <a:gd name="T56" fmla="*/ 6 w 45"/>
                <a:gd name="T57" fmla="*/ 7 h 42"/>
                <a:gd name="T58" fmla="*/ 9 w 45"/>
                <a:gd name="T59" fmla="*/ 4 h 42"/>
                <a:gd name="T60" fmla="*/ 16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4"/>
                  </a:lnTo>
                  <a:lnTo>
                    <a:pt x="38" y="7"/>
                  </a:lnTo>
                  <a:lnTo>
                    <a:pt x="42" y="10"/>
                  </a:lnTo>
                  <a:lnTo>
                    <a:pt x="45" y="13"/>
                  </a:lnTo>
                  <a:lnTo>
                    <a:pt x="45" y="17"/>
                  </a:lnTo>
                  <a:lnTo>
                    <a:pt x="45" y="20"/>
                  </a:lnTo>
                  <a:lnTo>
                    <a:pt x="45" y="26"/>
                  </a:lnTo>
                  <a:lnTo>
                    <a:pt x="45" y="29"/>
                  </a:lnTo>
                  <a:lnTo>
                    <a:pt x="42" y="33"/>
                  </a:lnTo>
                  <a:lnTo>
                    <a:pt x="38" y="36"/>
                  </a:lnTo>
                  <a:lnTo>
                    <a:pt x="35" y="39"/>
                  </a:lnTo>
                  <a:lnTo>
                    <a:pt x="32" y="42"/>
                  </a:lnTo>
                  <a:lnTo>
                    <a:pt x="29" y="42"/>
                  </a:lnTo>
                  <a:lnTo>
                    <a:pt x="22" y="42"/>
                  </a:lnTo>
                  <a:lnTo>
                    <a:pt x="19" y="42"/>
                  </a:lnTo>
                  <a:lnTo>
                    <a:pt x="16" y="42"/>
                  </a:lnTo>
                  <a:lnTo>
                    <a:pt x="9" y="39"/>
                  </a:lnTo>
                  <a:lnTo>
                    <a:pt x="6" y="36"/>
                  </a:lnTo>
                  <a:lnTo>
                    <a:pt x="6" y="33"/>
                  </a:lnTo>
                  <a:lnTo>
                    <a:pt x="3" y="29"/>
                  </a:lnTo>
                  <a:lnTo>
                    <a:pt x="3" y="26"/>
                  </a:lnTo>
                  <a:lnTo>
                    <a:pt x="0" y="20"/>
                  </a:lnTo>
                  <a:lnTo>
                    <a:pt x="3" y="17"/>
                  </a:lnTo>
                  <a:lnTo>
                    <a:pt x="3" y="13"/>
                  </a:lnTo>
                  <a:lnTo>
                    <a:pt x="6" y="10"/>
                  </a:lnTo>
                  <a:lnTo>
                    <a:pt x="6" y="7"/>
                  </a:lnTo>
                  <a:lnTo>
                    <a:pt x="9" y="4"/>
                  </a:lnTo>
                  <a:lnTo>
                    <a:pt x="16" y="0"/>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413" name="Freeform 845"/>
            <p:cNvSpPr>
              <a:spLocks/>
            </p:cNvSpPr>
            <p:nvPr/>
          </p:nvSpPr>
          <p:spPr bwMode="auto">
            <a:xfrm>
              <a:off x="2485" y="2120"/>
              <a:ext cx="62" cy="59"/>
            </a:xfrm>
            <a:custGeom>
              <a:avLst/>
              <a:gdLst>
                <a:gd name="T0" fmla="*/ 22 w 45"/>
                <a:gd name="T1" fmla="*/ 0 h 42"/>
                <a:gd name="T2" fmla="*/ 29 w 45"/>
                <a:gd name="T3" fmla="*/ 0 h 42"/>
                <a:gd name="T4" fmla="*/ 32 w 45"/>
                <a:gd name="T5" fmla="*/ 0 h 42"/>
                <a:gd name="T6" fmla="*/ 35 w 45"/>
                <a:gd name="T7" fmla="*/ 4 h 42"/>
                <a:gd name="T8" fmla="*/ 38 w 45"/>
                <a:gd name="T9" fmla="*/ 7 h 42"/>
                <a:gd name="T10" fmla="*/ 42 w 45"/>
                <a:gd name="T11" fmla="*/ 10 h 42"/>
                <a:gd name="T12" fmla="*/ 45 w 45"/>
                <a:gd name="T13" fmla="*/ 13 h 42"/>
                <a:gd name="T14" fmla="*/ 45 w 45"/>
                <a:gd name="T15" fmla="*/ 17 h 42"/>
                <a:gd name="T16" fmla="*/ 45 w 45"/>
                <a:gd name="T17" fmla="*/ 20 h 42"/>
                <a:gd name="T18" fmla="*/ 45 w 45"/>
                <a:gd name="T19" fmla="*/ 26 h 42"/>
                <a:gd name="T20" fmla="*/ 45 w 45"/>
                <a:gd name="T21" fmla="*/ 29 h 42"/>
                <a:gd name="T22" fmla="*/ 42 w 45"/>
                <a:gd name="T23" fmla="*/ 33 h 42"/>
                <a:gd name="T24" fmla="*/ 38 w 45"/>
                <a:gd name="T25" fmla="*/ 36 h 42"/>
                <a:gd name="T26" fmla="*/ 35 w 45"/>
                <a:gd name="T27" fmla="*/ 39 h 42"/>
                <a:gd name="T28" fmla="*/ 32 w 45"/>
                <a:gd name="T29" fmla="*/ 42 h 42"/>
                <a:gd name="T30" fmla="*/ 29 w 45"/>
                <a:gd name="T31" fmla="*/ 42 h 42"/>
                <a:gd name="T32" fmla="*/ 22 w 45"/>
                <a:gd name="T33" fmla="*/ 42 h 42"/>
                <a:gd name="T34" fmla="*/ 19 w 45"/>
                <a:gd name="T35" fmla="*/ 42 h 42"/>
                <a:gd name="T36" fmla="*/ 16 w 45"/>
                <a:gd name="T37" fmla="*/ 42 h 42"/>
                <a:gd name="T38" fmla="*/ 9 w 45"/>
                <a:gd name="T39" fmla="*/ 39 h 42"/>
                <a:gd name="T40" fmla="*/ 6 w 45"/>
                <a:gd name="T41" fmla="*/ 36 h 42"/>
                <a:gd name="T42" fmla="*/ 6 w 45"/>
                <a:gd name="T43" fmla="*/ 33 h 42"/>
                <a:gd name="T44" fmla="*/ 3 w 45"/>
                <a:gd name="T45" fmla="*/ 29 h 42"/>
                <a:gd name="T46" fmla="*/ 3 w 45"/>
                <a:gd name="T47" fmla="*/ 26 h 42"/>
                <a:gd name="T48" fmla="*/ 0 w 45"/>
                <a:gd name="T49" fmla="*/ 20 h 42"/>
                <a:gd name="T50" fmla="*/ 3 w 45"/>
                <a:gd name="T51" fmla="*/ 17 h 42"/>
                <a:gd name="T52" fmla="*/ 3 w 45"/>
                <a:gd name="T53" fmla="*/ 13 h 42"/>
                <a:gd name="T54" fmla="*/ 6 w 45"/>
                <a:gd name="T55" fmla="*/ 10 h 42"/>
                <a:gd name="T56" fmla="*/ 6 w 45"/>
                <a:gd name="T57" fmla="*/ 7 h 42"/>
                <a:gd name="T58" fmla="*/ 9 w 45"/>
                <a:gd name="T59" fmla="*/ 4 h 42"/>
                <a:gd name="T60" fmla="*/ 16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4"/>
                  </a:lnTo>
                  <a:lnTo>
                    <a:pt x="38" y="7"/>
                  </a:lnTo>
                  <a:lnTo>
                    <a:pt x="42" y="10"/>
                  </a:lnTo>
                  <a:lnTo>
                    <a:pt x="45" y="13"/>
                  </a:lnTo>
                  <a:lnTo>
                    <a:pt x="45" y="17"/>
                  </a:lnTo>
                  <a:lnTo>
                    <a:pt x="45" y="20"/>
                  </a:lnTo>
                  <a:lnTo>
                    <a:pt x="45" y="26"/>
                  </a:lnTo>
                  <a:lnTo>
                    <a:pt x="45" y="29"/>
                  </a:lnTo>
                  <a:lnTo>
                    <a:pt x="42" y="33"/>
                  </a:lnTo>
                  <a:lnTo>
                    <a:pt x="38" y="36"/>
                  </a:lnTo>
                  <a:lnTo>
                    <a:pt x="35" y="39"/>
                  </a:lnTo>
                  <a:lnTo>
                    <a:pt x="32" y="42"/>
                  </a:lnTo>
                  <a:lnTo>
                    <a:pt x="29" y="42"/>
                  </a:lnTo>
                  <a:lnTo>
                    <a:pt x="22" y="42"/>
                  </a:lnTo>
                  <a:lnTo>
                    <a:pt x="19" y="42"/>
                  </a:lnTo>
                  <a:lnTo>
                    <a:pt x="16" y="42"/>
                  </a:lnTo>
                  <a:lnTo>
                    <a:pt x="9" y="39"/>
                  </a:lnTo>
                  <a:lnTo>
                    <a:pt x="6" y="36"/>
                  </a:lnTo>
                  <a:lnTo>
                    <a:pt x="6" y="33"/>
                  </a:lnTo>
                  <a:lnTo>
                    <a:pt x="3" y="29"/>
                  </a:lnTo>
                  <a:lnTo>
                    <a:pt x="3" y="26"/>
                  </a:lnTo>
                  <a:lnTo>
                    <a:pt x="0" y="20"/>
                  </a:lnTo>
                  <a:lnTo>
                    <a:pt x="3" y="17"/>
                  </a:lnTo>
                  <a:lnTo>
                    <a:pt x="3" y="13"/>
                  </a:lnTo>
                  <a:lnTo>
                    <a:pt x="6" y="10"/>
                  </a:lnTo>
                  <a:lnTo>
                    <a:pt x="6" y="7"/>
                  </a:lnTo>
                  <a:lnTo>
                    <a:pt x="9" y="4"/>
                  </a:lnTo>
                  <a:lnTo>
                    <a:pt x="16" y="0"/>
                  </a:lnTo>
                  <a:lnTo>
                    <a:pt x="19" y="0"/>
                  </a:lnTo>
                  <a:lnTo>
                    <a:pt x="22" y="0"/>
                  </a:lnTo>
                </a:path>
              </a:pathLst>
            </a:custGeom>
            <a:noFill/>
            <a:ln w="0">
              <a:solidFill>
                <a:srgbClr val="000000"/>
              </a:solidFill>
              <a:round/>
              <a:headEnd/>
              <a:tailEnd/>
            </a:ln>
          </p:spPr>
          <p:txBody>
            <a:bodyPr/>
            <a:lstStyle/>
            <a:p>
              <a:endParaRPr lang="en-US"/>
            </a:p>
          </p:txBody>
        </p:sp>
        <p:sp>
          <p:nvSpPr>
            <p:cNvPr id="32414" name="Freeform 846"/>
            <p:cNvSpPr>
              <a:spLocks/>
            </p:cNvSpPr>
            <p:nvPr/>
          </p:nvSpPr>
          <p:spPr bwMode="auto">
            <a:xfrm>
              <a:off x="2369" y="2022"/>
              <a:ext cx="62" cy="63"/>
            </a:xfrm>
            <a:custGeom>
              <a:avLst/>
              <a:gdLst>
                <a:gd name="T0" fmla="*/ 23 w 45"/>
                <a:gd name="T1" fmla="*/ 0 h 45"/>
                <a:gd name="T2" fmla="*/ 26 w 45"/>
                <a:gd name="T3" fmla="*/ 0 h 45"/>
                <a:gd name="T4" fmla="*/ 29 w 45"/>
                <a:gd name="T5" fmla="*/ 3 h 45"/>
                <a:gd name="T6" fmla="*/ 32 w 45"/>
                <a:gd name="T7" fmla="*/ 3 h 45"/>
                <a:gd name="T8" fmla="*/ 39 w 45"/>
                <a:gd name="T9" fmla="*/ 6 h 45"/>
                <a:gd name="T10" fmla="*/ 39 w 45"/>
                <a:gd name="T11" fmla="*/ 9 h 45"/>
                <a:gd name="T12" fmla="*/ 42 w 45"/>
                <a:gd name="T13" fmla="*/ 13 h 45"/>
                <a:gd name="T14" fmla="*/ 42 w 45"/>
                <a:gd name="T15" fmla="*/ 16 h 45"/>
                <a:gd name="T16" fmla="*/ 45 w 45"/>
                <a:gd name="T17" fmla="*/ 22 h 45"/>
                <a:gd name="T18" fmla="*/ 42 w 45"/>
                <a:gd name="T19" fmla="*/ 25 h 45"/>
                <a:gd name="T20" fmla="*/ 42 w 45"/>
                <a:gd name="T21" fmla="*/ 29 h 45"/>
                <a:gd name="T22" fmla="*/ 39 w 45"/>
                <a:gd name="T23" fmla="*/ 35 h 45"/>
                <a:gd name="T24" fmla="*/ 39 w 45"/>
                <a:gd name="T25" fmla="*/ 38 h 45"/>
                <a:gd name="T26" fmla="*/ 32 w 45"/>
                <a:gd name="T27" fmla="*/ 38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38 h 45"/>
                <a:gd name="T40" fmla="*/ 6 w 45"/>
                <a:gd name="T41" fmla="*/ 38 h 45"/>
                <a:gd name="T42" fmla="*/ 3 w 45"/>
                <a:gd name="T43" fmla="*/ 35 h 45"/>
                <a:gd name="T44" fmla="*/ 0 w 45"/>
                <a:gd name="T45" fmla="*/ 29 h 45"/>
                <a:gd name="T46" fmla="*/ 0 w 45"/>
                <a:gd name="T47" fmla="*/ 25 h 45"/>
                <a:gd name="T48" fmla="*/ 0 w 45"/>
                <a:gd name="T49" fmla="*/ 22 h 45"/>
                <a:gd name="T50" fmla="*/ 0 w 45"/>
                <a:gd name="T51" fmla="*/ 16 h 45"/>
                <a:gd name="T52" fmla="*/ 0 w 45"/>
                <a:gd name="T53" fmla="*/ 13 h 45"/>
                <a:gd name="T54" fmla="*/ 3 w 45"/>
                <a:gd name="T55" fmla="*/ 9 h 45"/>
                <a:gd name="T56" fmla="*/ 6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2" y="3"/>
                  </a:lnTo>
                  <a:lnTo>
                    <a:pt x="39" y="6"/>
                  </a:lnTo>
                  <a:lnTo>
                    <a:pt x="39" y="9"/>
                  </a:lnTo>
                  <a:lnTo>
                    <a:pt x="42" y="13"/>
                  </a:lnTo>
                  <a:lnTo>
                    <a:pt x="42" y="16"/>
                  </a:lnTo>
                  <a:lnTo>
                    <a:pt x="45" y="22"/>
                  </a:lnTo>
                  <a:lnTo>
                    <a:pt x="42" y="25"/>
                  </a:lnTo>
                  <a:lnTo>
                    <a:pt x="42" y="29"/>
                  </a:lnTo>
                  <a:lnTo>
                    <a:pt x="39" y="35"/>
                  </a:lnTo>
                  <a:lnTo>
                    <a:pt x="39" y="38"/>
                  </a:lnTo>
                  <a:lnTo>
                    <a:pt x="32" y="38"/>
                  </a:lnTo>
                  <a:lnTo>
                    <a:pt x="29" y="42"/>
                  </a:lnTo>
                  <a:lnTo>
                    <a:pt x="26" y="45"/>
                  </a:lnTo>
                  <a:lnTo>
                    <a:pt x="23" y="45"/>
                  </a:lnTo>
                  <a:lnTo>
                    <a:pt x="16" y="45"/>
                  </a:lnTo>
                  <a:lnTo>
                    <a:pt x="13" y="42"/>
                  </a:lnTo>
                  <a:lnTo>
                    <a:pt x="10" y="38"/>
                  </a:lnTo>
                  <a:lnTo>
                    <a:pt x="6" y="38"/>
                  </a:lnTo>
                  <a:lnTo>
                    <a:pt x="3" y="35"/>
                  </a:lnTo>
                  <a:lnTo>
                    <a:pt x="0" y="29"/>
                  </a:lnTo>
                  <a:lnTo>
                    <a:pt x="0" y="25"/>
                  </a:lnTo>
                  <a:lnTo>
                    <a:pt x="0" y="22"/>
                  </a:lnTo>
                  <a:lnTo>
                    <a:pt x="0" y="16"/>
                  </a:lnTo>
                  <a:lnTo>
                    <a:pt x="0" y="13"/>
                  </a:lnTo>
                  <a:lnTo>
                    <a:pt x="3" y="9"/>
                  </a:lnTo>
                  <a:lnTo>
                    <a:pt x="6"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415" name="Freeform 847"/>
            <p:cNvSpPr>
              <a:spLocks/>
            </p:cNvSpPr>
            <p:nvPr/>
          </p:nvSpPr>
          <p:spPr bwMode="auto">
            <a:xfrm>
              <a:off x="2369" y="2022"/>
              <a:ext cx="62" cy="63"/>
            </a:xfrm>
            <a:custGeom>
              <a:avLst/>
              <a:gdLst>
                <a:gd name="T0" fmla="*/ 23 w 45"/>
                <a:gd name="T1" fmla="*/ 0 h 45"/>
                <a:gd name="T2" fmla="*/ 26 w 45"/>
                <a:gd name="T3" fmla="*/ 0 h 45"/>
                <a:gd name="T4" fmla="*/ 29 w 45"/>
                <a:gd name="T5" fmla="*/ 3 h 45"/>
                <a:gd name="T6" fmla="*/ 32 w 45"/>
                <a:gd name="T7" fmla="*/ 3 h 45"/>
                <a:gd name="T8" fmla="*/ 39 w 45"/>
                <a:gd name="T9" fmla="*/ 6 h 45"/>
                <a:gd name="T10" fmla="*/ 39 w 45"/>
                <a:gd name="T11" fmla="*/ 9 h 45"/>
                <a:gd name="T12" fmla="*/ 42 w 45"/>
                <a:gd name="T13" fmla="*/ 13 h 45"/>
                <a:gd name="T14" fmla="*/ 42 w 45"/>
                <a:gd name="T15" fmla="*/ 16 h 45"/>
                <a:gd name="T16" fmla="*/ 45 w 45"/>
                <a:gd name="T17" fmla="*/ 22 h 45"/>
                <a:gd name="T18" fmla="*/ 42 w 45"/>
                <a:gd name="T19" fmla="*/ 25 h 45"/>
                <a:gd name="T20" fmla="*/ 42 w 45"/>
                <a:gd name="T21" fmla="*/ 29 h 45"/>
                <a:gd name="T22" fmla="*/ 39 w 45"/>
                <a:gd name="T23" fmla="*/ 35 h 45"/>
                <a:gd name="T24" fmla="*/ 39 w 45"/>
                <a:gd name="T25" fmla="*/ 38 h 45"/>
                <a:gd name="T26" fmla="*/ 32 w 45"/>
                <a:gd name="T27" fmla="*/ 38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38 h 45"/>
                <a:gd name="T40" fmla="*/ 6 w 45"/>
                <a:gd name="T41" fmla="*/ 38 h 45"/>
                <a:gd name="T42" fmla="*/ 3 w 45"/>
                <a:gd name="T43" fmla="*/ 35 h 45"/>
                <a:gd name="T44" fmla="*/ 0 w 45"/>
                <a:gd name="T45" fmla="*/ 29 h 45"/>
                <a:gd name="T46" fmla="*/ 0 w 45"/>
                <a:gd name="T47" fmla="*/ 25 h 45"/>
                <a:gd name="T48" fmla="*/ 0 w 45"/>
                <a:gd name="T49" fmla="*/ 22 h 45"/>
                <a:gd name="T50" fmla="*/ 0 w 45"/>
                <a:gd name="T51" fmla="*/ 16 h 45"/>
                <a:gd name="T52" fmla="*/ 0 w 45"/>
                <a:gd name="T53" fmla="*/ 13 h 45"/>
                <a:gd name="T54" fmla="*/ 3 w 45"/>
                <a:gd name="T55" fmla="*/ 9 h 45"/>
                <a:gd name="T56" fmla="*/ 6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2" y="3"/>
                  </a:lnTo>
                  <a:lnTo>
                    <a:pt x="39" y="6"/>
                  </a:lnTo>
                  <a:lnTo>
                    <a:pt x="39" y="9"/>
                  </a:lnTo>
                  <a:lnTo>
                    <a:pt x="42" y="13"/>
                  </a:lnTo>
                  <a:lnTo>
                    <a:pt x="42" y="16"/>
                  </a:lnTo>
                  <a:lnTo>
                    <a:pt x="45" y="22"/>
                  </a:lnTo>
                  <a:lnTo>
                    <a:pt x="42" y="25"/>
                  </a:lnTo>
                  <a:lnTo>
                    <a:pt x="42" y="29"/>
                  </a:lnTo>
                  <a:lnTo>
                    <a:pt x="39" y="35"/>
                  </a:lnTo>
                  <a:lnTo>
                    <a:pt x="39" y="38"/>
                  </a:lnTo>
                  <a:lnTo>
                    <a:pt x="32" y="38"/>
                  </a:lnTo>
                  <a:lnTo>
                    <a:pt x="29" y="42"/>
                  </a:lnTo>
                  <a:lnTo>
                    <a:pt x="26" y="45"/>
                  </a:lnTo>
                  <a:lnTo>
                    <a:pt x="23" y="45"/>
                  </a:lnTo>
                  <a:lnTo>
                    <a:pt x="16" y="45"/>
                  </a:lnTo>
                  <a:lnTo>
                    <a:pt x="13" y="42"/>
                  </a:lnTo>
                  <a:lnTo>
                    <a:pt x="10" y="38"/>
                  </a:lnTo>
                  <a:lnTo>
                    <a:pt x="6" y="38"/>
                  </a:lnTo>
                  <a:lnTo>
                    <a:pt x="3" y="35"/>
                  </a:lnTo>
                  <a:lnTo>
                    <a:pt x="0" y="29"/>
                  </a:lnTo>
                  <a:lnTo>
                    <a:pt x="0" y="25"/>
                  </a:lnTo>
                  <a:lnTo>
                    <a:pt x="0" y="22"/>
                  </a:lnTo>
                  <a:lnTo>
                    <a:pt x="0" y="16"/>
                  </a:lnTo>
                  <a:lnTo>
                    <a:pt x="0" y="13"/>
                  </a:lnTo>
                  <a:lnTo>
                    <a:pt x="3" y="9"/>
                  </a:lnTo>
                  <a:lnTo>
                    <a:pt x="6"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416" name="Freeform 848"/>
            <p:cNvSpPr>
              <a:spLocks/>
            </p:cNvSpPr>
            <p:nvPr/>
          </p:nvSpPr>
          <p:spPr bwMode="auto">
            <a:xfrm>
              <a:off x="715" y="3099"/>
              <a:ext cx="64" cy="63"/>
            </a:xfrm>
            <a:custGeom>
              <a:avLst/>
              <a:gdLst>
                <a:gd name="T0" fmla="*/ 23 w 46"/>
                <a:gd name="T1" fmla="*/ 0 h 45"/>
                <a:gd name="T2" fmla="*/ 26 w 46"/>
                <a:gd name="T3" fmla="*/ 0 h 45"/>
                <a:gd name="T4" fmla="*/ 29 w 46"/>
                <a:gd name="T5" fmla="*/ 3 h 45"/>
                <a:gd name="T6" fmla="*/ 36 w 46"/>
                <a:gd name="T7" fmla="*/ 3 h 45"/>
                <a:gd name="T8" fmla="*/ 39 w 46"/>
                <a:gd name="T9" fmla="*/ 6 h 45"/>
                <a:gd name="T10" fmla="*/ 39 w 46"/>
                <a:gd name="T11" fmla="*/ 9 h 45"/>
                <a:gd name="T12" fmla="*/ 42 w 46"/>
                <a:gd name="T13" fmla="*/ 12 h 45"/>
                <a:gd name="T14" fmla="*/ 46 w 46"/>
                <a:gd name="T15" fmla="*/ 19 h 45"/>
                <a:gd name="T16" fmla="*/ 46 w 46"/>
                <a:gd name="T17" fmla="*/ 22 h 45"/>
                <a:gd name="T18" fmla="*/ 46 w 46"/>
                <a:gd name="T19" fmla="*/ 25 h 45"/>
                <a:gd name="T20" fmla="*/ 42 w 46"/>
                <a:gd name="T21" fmla="*/ 32 h 45"/>
                <a:gd name="T22" fmla="*/ 39 w 46"/>
                <a:gd name="T23" fmla="*/ 35 h 45"/>
                <a:gd name="T24" fmla="*/ 39 w 46"/>
                <a:gd name="T25" fmla="*/ 38 h 45"/>
                <a:gd name="T26" fmla="*/ 36 w 46"/>
                <a:gd name="T27" fmla="*/ 41 h 45"/>
                <a:gd name="T28" fmla="*/ 29 w 46"/>
                <a:gd name="T29" fmla="*/ 41 h 45"/>
                <a:gd name="T30" fmla="*/ 26 w 46"/>
                <a:gd name="T31" fmla="*/ 45 h 45"/>
                <a:gd name="T32" fmla="*/ 23 w 46"/>
                <a:gd name="T33" fmla="*/ 45 h 45"/>
                <a:gd name="T34" fmla="*/ 17 w 46"/>
                <a:gd name="T35" fmla="*/ 45 h 45"/>
                <a:gd name="T36" fmla="*/ 13 w 46"/>
                <a:gd name="T37" fmla="*/ 41 h 45"/>
                <a:gd name="T38" fmla="*/ 10 w 46"/>
                <a:gd name="T39" fmla="*/ 41 h 45"/>
                <a:gd name="T40" fmla="*/ 7 w 46"/>
                <a:gd name="T41" fmla="*/ 38 h 45"/>
                <a:gd name="T42" fmla="*/ 4 w 46"/>
                <a:gd name="T43" fmla="*/ 35 h 45"/>
                <a:gd name="T44" fmla="*/ 0 w 46"/>
                <a:gd name="T45" fmla="*/ 32 h 45"/>
                <a:gd name="T46" fmla="*/ 0 w 46"/>
                <a:gd name="T47" fmla="*/ 25 h 45"/>
                <a:gd name="T48" fmla="*/ 0 w 46"/>
                <a:gd name="T49" fmla="*/ 22 h 45"/>
                <a:gd name="T50" fmla="*/ 0 w 46"/>
                <a:gd name="T51" fmla="*/ 19 h 45"/>
                <a:gd name="T52" fmla="*/ 0 w 46"/>
                <a:gd name="T53" fmla="*/ 12 h 45"/>
                <a:gd name="T54" fmla="*/ 4 w 46"/>
                <a:gd name="T55" fmla="*/ 9 h 45"/>
                <a:gd name="T56" fmla="*/ 7 w 46"/>
                <a:gd name="T57" fmla="*/ 6 h 45"/>
                <a:gd name="T58" fmla="*/ 10 w 46"/>
                <a:gd name="T59" fmla="*/ 3 h 45"/>
                <a:gd name="T60" fmla="*/ 13 w 46"/>
                <a:gd name="T61" fmla="*/ 3 h 45"/>
                <a:gd name="T62" fmla="*/ 17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29" y="3"/>
                  </a:lnTo>
                  <a:lnTo>
                    <a:pt x="36" y="3"/>
                  </a:lnTo>
                  <a:lnTo>
                    <a:pt x="39" y="6"/>
                  </a:lnTo>
                  <a:lnTo>
                    <a:pt x="39" y="9"/>
                  </a:lnTo>
                  <a:lnTo>
                    <a:pt x="42" y="12"/>
                  </a:lnTo>
                  <a:lnTo>
                    <a:pt x="46" y="19"/>
                  </a:lnTo>
                  <a:lnTo>
                    <a:pt x="46" y="22"/>
                  </a:lnTo>
                  <a:lnTo>
                    <a:pt x="46" y="25"/>
                  </a:lnTo>
                  <a:lnTo>
                    <a:pt x="42" y="32"/>
                  </a:lnTo>
                  <a:lnTo>
                    <a:pt x="39" y="35"/>
                  </a:lnTo>
                  <a:lnTo>
                    <a:pt x="39" y="38"/>
                  </a:lnTo>
                  <a:lnTo>
                    <a:pt x="36" y="41"/>
                  </a:lnTo>
                  <a:lnTo>
                    <a:pt x="29" y="41"/>
                  </a:lnTo>
                  <a:lnTo>
                    <a:pt x="26" y="45"/>
                  </a:lnTo>
                  <a:lnTo>
                    <a:pt x="23" y="45"/>
                  </a:lnTo>
                  <a:lnTo>
                    <a:pt x="17" y="45"/>
                  </a:lnTo>
                  <a:lnTo>
                    <a:pt x="13" y="41"/>
                  </a:lnTo>
                  <a:lnTo>
                    <a:pt x="10" y="41"/>
                  </a:lnTo>
                  <a:lnTo>
                    <a:pt x="7" y="38"/>
                  </a:lnTo>
                  <a:lnTo>
                    <a:pt x="4" y="35"/>
                  </a:lnTo>
                  <a:lnTo>
                    <a:pt x="0" y="32"/>
                  </a:lnTo>
                  <a:lnTo>
                    <a:pt x="0" y="25"/>
                  </a:lnTo>
                  <a:lnTo>
                    <a:pt x="0" y="22"/>
                  </a:lnTo>
                  <a:lnTo>
                    <a:pt x="0" y="19"/>
                  </a:lnTo>
                  <a:lnTo>
                    <a:pt x="0" y="12"/>
                  </a:lnTo>
                  <a:lnTo>
                    <a:pt x="4" y="9"/>
                  </a:lnTo>
                  <a:lnTo>
                    <a:pt x="7" y="6"/>
                  </a:lnTo>
                  <a:lnTo>
                    <a:pt x="10" y="3"/>
                  </a:lnTo>
                  <a:lnTo>
                    <a:pt x="13" y="3"/>
                  </a:lnTo>
                  <a:lnTo>
                    <a:pt x="17" y="0"/>
                  </a:lnTo>
                  <a:lnTo>
                    <a:pt x="23" y="0"/>
                  </a:lnTo>
                  <a:close/>
                </a:path>
              </a:pathLst>
            </a:custGeom>
            <a:solidFill>
              <a:srgbClr val="FF0000"/>
            </a:solidFill>
            <a:ln w="9525">
              <a:noFill/>
              <a:round/>
              <a:headEnd/>
              <a:tailEnd/>
            </a:ln>
          </p:spPr>
          <p:txBody>
            <a:bodyPr/>
            <a:lstStyle/>
            <a:p>
              <a:endParaRPr lang="en-US"/>
            </a:p>
          </p:txBody>
        </p:sp>
        <p:sp>
          <p:nvSpPr>
            <p:cNvPr id="32417" name="Freeform 849"/>
            <p:cNvSpPr>
              <a:spLocks/>
            </p:cNvSpPr>
            <p:nvPr/>
          </p:nvSpPr>
          <p:spPr bwMode="auto">
            <a:xfrm>
              <a:off x="715" y="3099"/>
              <a:ext cx="64" cy="63"/>
            </a:xfrm>
            <a:custGeom>
              <a:avLst/>
              <a:gdLst>
                <a:gd name="T0" fmla="*/ 23 w 46"/>
                <a:gd name="T1" fmla="*/ 0 h 45"/>
                <a:gd name="T2" fmla="*/ 26 w 46"/>
                <a:gd name="T3" fmla="*/ 0 h 45"/>
                <a:gd name="T4" fmla="*/ 29 w 46"/>
                <a:gd name="T5" fmla="*/ 3 h 45"/>
                <a:gd name="T6" fmla="*/ 36 w 46"/>
                <a:gd name="T7" fmla="*/ 3 h 45"/>
                <a:gd name="T8" fmla="*/ 39 w 46"/>
                <a:gd name="T9" fmla="*/ 6 h 45"/>
                <a:gd name="T10" fmla="*/ 39 w 46"/>
                <a:gd name="T11" fmla="*/ 9 h 45"/>
                <a:gd name="T12" fmla="*/ 42 w 46"/>
                <a:gd name="T13" fmla="*/ 12 h 45"/>
                <a:gd name="T14" fmla="*/ 46 w 46"/>
                <a:gd name="T15" fmla="*/ 19 h 45"/>
                <a:gd name="T16" fmla="*/ 46 w 46"/>
                <a:gd name="T17" fmla="*/ 22 h 45"/>
                <a:gd name="T18" fmla="*/ 46 w 46"/>
                <a:gd name="T19" fmla="*/ 25 h 45"/>
                <a:gd name="T20" fmla="*/ 42 w 46"/>
                <a:gd name="T21" fmla="*/ 32 h 45"/>
                <a:gd name="T22" fmla="*/ 39 w 46"/>
                <a:gd name="T23" fmla="*/ 35 h 45"/>
                <a:gd name="T24" fmla="*/ 39 w 46"/>
                <a:gd name="T25" fmla="*/ 38 h 45"/>
                <a:gd name="T26" fmla="*/ 36 w 46"/>
                <a:gd name="T27" fmla="*/ 41 h 45"/>
                <a:gd name="T28" fmla="*/ 29 w 46"/>
                <a:gd name="T29" fmla="*/ 41 h 45"/>
                <a:gd name="T30" fmla="*/ 26 w 46"/>
                <a:gd name="T31" fmla="*/ 45 h 45"/>
                <a:gd name="T32" fmla="*/ 23 w 46"/>
                <a:gd name="T33" fmla="*/ 45 h 45"/>
                <a:gd name="T34" fmla="*/ 17 w 46"/>
                <a:gd name="T35" fmla="*/ 45 h 45"/>
                <a:gd name="T36" fmla="*/ 13 w 46"/>
                <a:gd name="T37" fmla="*/ 41 h 45"/>
                <a:gd name="T38" fmla="*/ 10 w 46"/>
                <a:gd name="T39" fmla="*/ 41 h 45"/>
                <a:gd name="T40" fmla="*/ 7 w 46"/>
                <a:gd name="T41" fmla="*/ 38 h 45"/>
                <a:gd name="T42" fmla="*/ 4 w 46"/>
                <a:gd name="T43" fmla="*/ 35 h 45"/>
                <a:gd name="T44" fmla="*/ 0 w 46"/>
                <a:gd name="T45" fmla="*/ 32 h 45"/>
                <a:gd name="T46" fmla="*/ 0 w 46"/>
                <a:gd name="T47" fmla="*/ 25 h 45"/>
                <a:gd name="T48" fmla="*/ 0 w 46"/>
                <a:gd name="T49" fmla="*/ 22 h 45"/>
                <a:gd name="T50" fmla="*/ 0 w 46"/>
                <a:gd name="T51" fmla="*/ 19 h 45"/>
                <a:gd name="T52" fmla="*/ 0 w 46"/>
                <a:gd name="T53" fmla="*/ 12 h 45"/>
                <a:gd name="T54" fmla="*/ 4 w 46"/>
                <a:gd name="T55" fmla="*/ 9 h 45"/>
                <a:gd name="T56" fmla="*/ 7 w 46"/>
                <a:gd name="T57" fmla="*/ 6 h 45"/>
                <a:gd name="T58" fmla="*/ 10 w 46"/>
                <a:gd name="T59" fmla="*/ 3 h 45"/>
                <a:gd name="T60" fmla="*/ 13 w 46"/>
                <a:gd name="T61" fmla="*/ 3 h 45"/>
                <a:gd name="T62" fmla="*/ 17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29" y="3"/>
                  </a:lnTo>
                  <a:lnTo>
                    <a:pt x="36" y="3"/>
                  </a:lnTo>
                  <a:lnTo>
                    <a:pt x="39" y="6"/>
                  </a:lnTo>
                  <a:lnTo>
                    <a:pt x="39" y="9"/>
                  </a:lnTo>
                  <a:lnTo>
                    <a:pt x="42" y="12"/>
                  </a:lnTo>
                  <a:lnTo>
                    <a:pt x="46" y="19"/>
                  </a:lnTo>
                  <a:lnTo>
                    <a:pt x="46" y="22"/>
                  </a:lnTo>
                  <a:lnTo>
                    <a:pt x="46" y="25"/>
                  </a:lnTo>
                  <a:lnTo>
                    <a:pt x="42" y="32"/>
                  </a:lnTo>
                  <a:lnTo>
                    <a:pt x="39" y="35"/>
                  </a:lnTo>
                  <a:lnTo>
                    <a:pt x="39" y="38"/>
                  </a:lnTo>
                  <a:lnTo>
                    <a:pt x="36" y="41"/>
                  </a:lnTo>
                  <a:lnTo>
                    <a:pt x="29" y="41"/>
                  </a:lnTo>
                  <a:lnTo>
                    <a:pt x="26" y="45"/>
                  </a:lnTo>
                  <a:lnTo>
                    <a:pt x="23" y="45"/>
                  </a:lnTo>
                  <a:lnTo>
                    <a:pt x="17" y="45"/>
                  </a:lnTo>
                  <a:lnTo>
                    <a:pt x="13" y="41"/>
                  </a:lnTo>
                  <a:lnTo>
                    <a:pt x="10" y="41"/>
                  </a:lnTo>
                  <a:lnTo>
                    <a:pt x="7" y="38"/>
                  </a:lnTo>
                  <a:lnTo>
                    <a:pt x="4" y="35"/>
                  </a:lnTo>
                  <a:lnTo>
                    <a:pt x="0" y="32"/>
                  </a:lnTo>
                  <a:lnTo>
                    <a:pt x="0" y="25"/>
                  </a:lnTo>
                  <a:lnTo>
                    <a:pt x="0" y="22"/>
                  </a:lnTo>
                  <a:lnTo>
                    <a:pt x="0" y="19"/>
                  </a:lnTo>
                  <a:lnTo>
                    <a:pt x="0" y="12"/>
                  </a:lnTo>
                  <a:lnTo>
                    <a:pt x="4" y="9"/>
                  </a:lnTo>
                  <a:lnTo>
                    <a:pt x="7" y="6"/>
                  </a:lnTo>
                  <a:lnTo>
                    <a:pt x="10" y="3"/>
                  </a:lnTo>
                  <a:lnTo>
                    <a:pt x="13" y="3"/>
                  </a:lnTo>
                  <a:lnTo>
                    <a:pt x="17" y="0"/>
                  </a:lnTo>
                  <a:lnTo>
                    <a:pt x="23" y="0"/>
                  </a:lnTo>
                </a:path>
              </a:pathLst>
            </a:custGeom>
            <a:noFill/>
            <a:ln w="0">
              <a:solidFill>
                <a:srgbClr val="000000"/>
              </a:solidFill>
              <a:round/>
              <a:headEnd/>
              <a:tailEnd/>
            </a:ln>
          </p:spPr>
          <p:txBody>
            <a:bodyPr/>
            <a:lstStyle/>
            <a:p>
              <a:endParaRPr lang="en-US"/>
            </a:p>
          </p:txBody>
        </p:sp>
        <p:sp>
          <p:nvSpPr>
            <p:cNvPr id="32418" name="Freeform 850"/>
            <p:cNvSpPr>
              <a:spLocks/>
            </p:cNvSpPr>
            <p:nvPr/>
          </p:nvSpPr>
          <p:spPr bwMode="auto">
            <a:xfrm>
              <a:off x="4403" y="3410"/>
              <a:ext cx="62" cy="63"/>
            </a:xfrm>
            <a:custGeom>
              <a:avLst/>
              <a:gdLst>
                <a:gd name="T0" fmla="*/ 23 w 45"/>
                <a:gd name="T1" fmla="*/ 0 h 45"/>
                <a:gd name="T2" fmla="*/ 26 w 45"/>
                <a:gd name="T3" fmla="*/ 0 h 45"/>
                <a:gd name="T4" fmla="*/ 33 w 45"/>
                <a:gd name="T5" fmla="*/ 0 h 45"/>
                <a:gd name="T6" fmla="*/ 36 w 45"/>
                <a:gd name="T7" fmla="*/ 3 h 45"/>
                <a:gd name="T8" fmla="*/ 39 w 45"/>
                <a:gd name="T9" fmla="*/ 6 h 45"/>
                <a:gd name="T10" fmla="*/ 42 w 45"/>
                <a:gd name="T11" fmla="*/ 9 h 45"/>
                <a:gd name="T12" fmla="*/ 42 w 45"/>
                <a:gd name="T13" fmla="*/ 12 h 45"/>
                <a:gd name="T14" fmla="*/ 45 w 45"/>
                <a:gd name="T15" fmla="*/ 16 h 45"/>
                <a:gd name="T16" fmla="*/ 45 w 45"/>
                <a:gd name="T17" fmla="*/ 22 h 45"/>
                <a:gd name="T18" fmla="*/ 45 w 45"/>
                <a:gd name="T19" fmla="*/ 25 h 45"/>
                <a:gd name="T20" fmla="*/ 42 w 45"/>
                <a:gd name="T21" fmla="*/ 28 h 45"/>
                <a:gd name="T22" fmla="*/ 42 w 45"/>
                <a:gd name="T23" fmla="*/ 35 h 45"/>
                <a:gd name="T24" fmla="*/ 39 w 45"/>
                <a:gd name="T25" fmla="*/ 38 h 45"/>
                <a:gd name="T26" fmla="*/ 36 w 45"/>
                <a:gd name="T27" fmla="*/ 38 h 45"/>
                <a:gd name="T28" fmla="*/ 33 w 45"/>
                <a:gd name="T29" fmla="*/ 41 h 45"/>
                <a:gd name="T30" fmla="*/ 26 w 45"/>
                <a:gd name="T31" fmla="*/ 41 h 45"/>
                <a:gd name="T32" fmla="*/ 23 w 45"/>
                <a:gd name="T33" fmla="*/ 45 h 45"/>
                <a:gd name="T34" fmla="*/ 16 w 45"/>
                <a:gd name="T35" fmla="*/ 41 h 45"/>
                <a:gd name="T36" fmla="*/ 13 w 45"/>
                <a:gd name="T37" fmla="*/ 41 h 45"/>
                <a:gd name="T38" fmla="*/ 10 w 45"/>
                <a:gd name="T39" fmla="*/ 38 h 45"/>
                <a:gd name="T40" fmla="*/ 7 w 45"/>
                <a:gd name="T41" fmla="*/ 38 h 45"/>
                <a:gd name="T42" fmla="*/ 4 w 45"/>
                <a:gd name="T43" fmla="*/ 35 h 45"/>
                <a:gd name="T44" fmla="*/ 4 w 45"/>
                <a:gd name="T45" fmla="*/ 28 h 45"/>
                <a:gd name="T46" fmla="*/ 0 w 45"/>
                <a:gd name="T47" fmla="*/ 25 h 45"/>
                <a:gd name="T48" fmla="*/ 0 w 45"/>
                <a:gd name="T49" fmla="*/ 22 h 45"/>
                <a:gd name="T50" fmla="*/ 0 w 45"/>
                <a:gd name="T51" fmla="*/ 16 h 45"/>
                <a:gd name="T52" fmla="*/ 4 w 45"/>
                <a:gd name="T53" fmla="*/ 12 h 45"/>
                <a:gd name="T54" fmla="*/ 4 w 45"/>
                <a:gd name="T55" fmla="*/ 9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0"/>
                  </a:lnTo>
                  <a:lnTo>
                    <a:pt x="36" y="3"/>
                  </a:lnTo>
                  <a:lnTo>
                    <a:pt x="39" y="6"/>
                  </a:lnTo>
                  <a:lnTo>
                    <a:pt x="42" y="9"/>
                  </a:lnTo>
                  <a:lnTo>
                    <a:pt x="42" y="12"/>
                  </a:lnTo>
                  <a:lnTo>
                    <a:pt x="45" y="16"/>
                  </a:lnTo>
                  <a:lnTo>
                    <a:pt x="45" y="22"/>
                  </a:lnTo>
                  <a:lnTo>
                    <a:pt x="45" y="25"/>
                  </a:lnTo>
                  <a:lnTo>
                    <a:pt x="42" y="28"/>
                  </a:lnTo>
                  <a:lnTo>
                    <a:pt x="42" y="35"/>
                  </a:lnTo>
                  <a:lnTo>
                    <a:pt x="39" y="38"/>
                  </a:lnTo>
                  <a:lnTo>
                    <a:pt x="36" y="38"/>
                  </a:lnTo>
                  <a:lnTo>
                    <a:pt x="33" y="41"/>
                  </a:lnTo>
                  <a:lnTo>
                    <a:pt x="26" y="41"/>
                  </a:lnTo>
                  <a:lnTo>
                    <a:pt x="23" y="45"/>
                  </a:lnTo>
                  <a:lnTo>
                    <a:pt x="16" y="41"/>
                  </a:lnTo>
                  <a:lnTo>
                    <a:pt x="13" y="41"/>
                  </a:lnTo>
                  <a:lnTo>
                    <a:pt x="10" y="38"/>
                  </a:lnTo>
                  <a:lnTo>
                    <a:pt x="7" y="38"/>
                  </a:lnTo>
                  <a:lnTo>
                    <a:pt x="4" y="35"/>
                  </a:lnTo>
                  <a:lnTo>
                    <a:pt x="4" y="28"/>
                  </a:lnTo>
                  <a:lnTo>
                    <a:pt x="0" y="25"/>
                  </a:lnTo>
                  <a:lnTo>
                    <a:pt x="0" y="22"/>
                  </a:lnTo>
                  <a:lnTo>
                    <a:pt x="0" y="16"/>
                  </a:lnTo>
                  <a:lnTo>
                    <a:pt x="4" y="12"/>
                  </a:lnTo>
                  <a:lnTo>
                    <a:pt x="4" y="9"/>
                  </a:lnTo>
                  <a:lnTo>
                    <a:pt x="7" y="6"/>
                  </a:lnTo>
                  <a:lnTo>
                    <a:pt x="10" y="3"/>
                  </a:lnTo>
                  <a:lnTo>
                    <a:pt x="13" y="0"/>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419" name="Freeform 851"/>
            <p:cNvSpPr>
              <a:spLocks/>
            </p:cNvSpPr>
            <p:nvPr/>
          </p:nvSpPr>
          <p:spPr bwMode="auto">
            <a:xfrm>
              <a:off x="4403" y="3410"/>
              <a:ext cx="62" cy="63"/>
            </a:xfrm>
            <a:custGeom>
              <a:avLst/>
              <a:gdLst>
                <a:gd name="T0" fmla="*/ 23 w 45"/>
                <a:gd name="T1" fmla="*/ 0 h 45"/>
                <a:gd name="T2" fmla="*/ 26 w 45"/>
                <a:gd name="T3" fmla="*/ 0 h 45"/>
                <a:gd name="T4" fmla="*/ 33 w 45"/>
                <a:gd name="T5" fmla="*/ 0 h 45"/>
                <a:gd name="T6" fmla="*/ 36 w 45"/>
                <a:gd name="T7" fmla="*/ 3 h 45"/>
                <a:gd name="T8" fmla="*/ 39 w 45"/>
                <a:gd name="T9" fmla="*/ 6 h 45"/>
                <a:gd name="T10" fmla="*/ 42 w 45"/>
                <a:gd name="T11" fmla="*/ 9 h 45"/>
                <a:gd name="T12" fmla="*/ 42 w 45"/>
                <a:gd name="T13" fmla="*/ 12 h 45"/>
                <a:gd name="T14" fmla="*/ 45 w 45"/>
                <a:gd name="T15" fmla="*/ 16 h 45"/>
                <a:gd name="T16" fmla="*/ 45 w 45"/>
                <a:gd name="T17" fmla="*/ 22 h 45"/>
                <a:gd name="T18" fmla="*/ 45 w 45"/>
                <a:gd name="T19" fmla="*/ 25 h 45"/>
                <a:gd name="T20" fmla="*/ 42 w 45"/>
                <a:gd name="T21" fmla="*/ 28 h 45"/>
                <a:gd name="T22" fmla="*/ 42 w 45"/>
                <a:gd name="T23" fmla="*/ 35 h 45"/>
                <a:gd name="T24" fmla="*/ 39 w 45"/>
                <a:gd name="T25" fmla="*/ 38 h 45"/>
                <a:gd name="T26" fmla="*/ 36 w 45"/>
                <a:gd name="T27" fmla="*/ 38 h 45"/>
                <a:gd name="T28" fmla="*/ 33 w 45"/>
                <a:gd name="T29" fmla="*/ 41 h 45"/>
                <a:gd name="T30" fmla="*/ 26 w 45"/>
                <a:gd name="T31" fmla="*/ 41 h 45"/>
                <a:gd name="T32" fmla="*/ 23 w 45"/>
                <a:gd name="T33" fmla="*/ 45 h 45"/>
                <a:gd name="T34" fmla="*/ 16 w 45"/>
                <a:gd name="T35" fmla="*/ 41 h 45"/>
                <a:gd name="T36" fmla="*/ 13 w 45"/>
                <a:gd name="T37" fmla="*/ 41 h 45"/>
                <a:gd name="T38" fmla="*/ 10 w 45"/>
                <a:gd name="T39" fmla="*/ 38 h 45"/>
                <a:gd name="T40" fmla="*/ 7 w 45"/>
                <a:gd name="T41" fmla="*/ 38 h 45"/>
                <a:gd name="T42" fmla="*/ 4 w 45"/>
                <a:gd name="T43" fmla="*/ 35 h 45"/>
                <a:gd name="T44" fmla="*/ 4 w 45"/>
                <a:gd name="T45" fmla="*/ 28 h 45"/>
                <a:gd name="T46" fmla="*/ 0 w 45"/>
                <a:gd name="T47" fmla="*/ 25 h 45"/>
                <a:gd name="T48" fmla="*/ 0 w 45"/>
                <a:gd name="T49" fmla="*/ 22 h 45"/>
                <a:gd name="T50" fmla="*/ 0 w 45"/>
                <a:gd name="T51" fmla="*/ 16 h 45"/>
                <a:gd name="T52" fmla="*/ 4 w 45"/>
                <a:gd name="T53" fmla="*/ 12 h 45"/>
                <a:gd name="T54" fmla="*/ 4 w 45"/>
                <a:gd name="T55" fmla="*/ 9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0"/>
                  </a:lnTo>
                  <a:lnTo>
                    <a:pt x="36" y="3"/>
                  </a:lnTo>
                  <a:lnTo>
                    <a:pt x="39" y="6"/>
                  </a:lnTo>
                  <a:lnTo>
                    <a:pt x="42" y="9"/>
                  </a:lnTo>
                  <a:lnTo>
                    <a:pt x="42" y="12"/>
                  </a:lnTo>
                  <a:lnTo>
                    <a:pt x="45" y="16"/>
                  </a:lnTo>
                  <a:lnTo>
                    <a:pt x="45" y="22"/>
                  </a:lnTo>
                  <a:lnTo>
                    <a:pt x="45" y="25"/>
                  </a:lnTo>
                  <a:lnTo>
                    <a:pt x="42" y="28"/>
                  </a:lnTo>
                  <a:lnTo>
                    <a:pt x="42" y="35"/>
                  </a:lnTo>
                  <a:lnTo>
                    <a:pt x="39" y="38"/>
                  </a:lnTo>
                  <a:lnTo>
                    <a:pt x="36" y="38"/>
                  </a:lnTo>
                  <a:lnTo>
                    <a:pt x="33" y="41"/>
                  </a:lnTo>
                  <a:lnTo>
                    <a:pt x="26" y="41"/>
                  </a:lnTo>
                  <a:lnTo>
                    <a:pt x="23" y="45"/>
                  </a:lnTo>
                  <a:lnTo>
                    <a:pt x="16" y="41"/>
                  </a:lnTo>
                  <a:lnTo>
                    <a:pt x="13" y="41"/>
                  </a:lnTo>
                  <a:lnTo>
                    <a:pt x="10" y="38"/>
                  </a:lnTo>
                  <a:lnTo>
                    <a:pt x="7" y="38"/>
                  </a:lnTo>
                  <a:lnTo>
                    <a:pt x="4" y="35"/>
                  </a:lnTo>
                  <a:lnTo>
                    <a:pt x="4" y="28"/>
                  </a:lnTo>
                  <a:lnTo>
                    <a:pt x="0" y="25"/>
                  </a:lnTo>
                  <a:lnTo>
                    <a:pt x="0" y="22"/>
                  </a:lnTo>
                  <a:lnTo>
                    <a:pt x="0" y="16"/>
                  </a:lnTo>
                  <a:lnTo>
                    <a:pt x="4" y="12"/>
                  </a:lnTo>
                  <a:lnTo>
                    <a:pt x="4" y="9"/>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420" name="Freeform 852"/>
            <p:cNvSpPr>
              <a:spLocks/>
            </p:cNvSpPr>
            <p:nvPr/>
          </p:nvSpPr>
          <p:spPr bwMode="auto">
            <a:xfrm>
              <a:off x="4978" y="3058"/>
              <a:ext cx="62" cy="63"/>
            </a:xfrm>
            <a:custGeom>
              <a:avLst/>
              <a:gdLst>
                <a:gd name="T0" fmla="*/ 22 w 45"/>
                <a:gd name="T1" fmla="*/ 0 h 45"/>
                <a:gd name="T2" fmla="*/ 26 w 45"/>
                <a:gd name="T3" fmla="*/ 0 h 45"/>
                <a:gd name="T4" fmla="*/ 29 w 45"/>
                <a:gd name="T5" fmla="*/ 0 h 45"/>
                <a:gd name="T6" fmla="*/ 35 w 45"/>
                <a:gd name="T7" fmla="*/ 3 h 45"/>
                <a:gd name="T8" fmla="*/ 38 w 45"/>
                <a:gd name="T9" fmla="*/ 6 h 45"/>
                <a:gd name="T10" fmla="*/ 38 w 45"/>
                <a:gd name="T11" fmla="*/ 9 h 45"/>
                <a:gd name="T12" fmla="*/ 42 w 45"/>
                <a:gd name="T13" fmla="*/ 12 h 45"/>
                <a:gd name="T14" fmla="*/ 45 w 45"/>
                <a:gd name="T15" fmla="*/ 16 h 45"/>
                <a:gd name="T16" fmla="*/ 45 w 45"/>
                <a:gd name="T17" fmla="*/ 22 h 45"/>
                <a:gd name="T18" fmla="*/ 45 w 45"/>
                <a:gd name="T19" fmla="*/ 25 h 45"/>
                <a:gd name="T20" fmla="*/ 42 w 45"/>
                <a:gd name="T21" fmla="*/ 29 h 45"/>
                <a:gd name="T22" fmla="*/ 38 w 45"/>
                <a:gd name="T23" fmla="*/ 35 h 45"/>
                <a:gd name="T24" fmla="*/ 38 w 45"/>
                <a:gd name="T25" fmla="*/ 38 h 45"/>
                <a:gd name="T26" fmla="*/ 35 w 45"/>
                <a:gd name="T27" fmla="*/ 38 h 45"/>
                <a:gd name="T28" fmla="*/ 29 w 45"/>
                <a:gd name="T29" fmla="*/ 41 h 45"/>
                <a:gd name="T30" fmla="*/ 26 w 45"/>
                <a:gd name="T31" fmla="*/ 41 h 45"/>
                <a:gd name="T32" fmla="*/ 22 w 45"/>
                <a:gd name="T33" fmla="*/ 45 h 45"/>
                <a:gd name="T34" fmla="*/ 16 w 45"/>
                <a:gd name="T35" fmla="*/ 41 h 45"/>
                <a:gd name="T36" fmla="*/ 13 w 45"/>
                <a:gd name="T37" fmla="*/ 41 h 45"/>
                <a:gd name="T38" fmla="*/ 9 w 45"/>
                <a:gd name="T39" fmla="*/ 38 h 45"/>
                <a:gd name="T40" fmla="*/ 6 w 45"/>
                <a:gd name="T41" fmla="*/ 38 h 45"/>
                <a:gd name="T42" fmla="*/ 3 w 45"/>
                <a:gd name="T43" fmla="*/ 35 h 45"/>
                <a:gd name="T44" fmla="*/ 0 w 45"/>
                <a:gd name="T45" fmla="*/ 29 h 45"/>
                <a:gd name="T46" fmla="*/ 0 w 45"/>
                <a:gd name="T47" fmla="*/ 25 h 45"/>
                <a:gd name="T48" fmla="*/ 0 w 45"/>
                <a:gd name="T49" fmla="*/ 22 h 45"/>
                <a:gd name="T50" fmla="*/ 0 w 45"/>
                <a:gd name="T51" fmla="*/ 16 h 45"/>
                <a:gd name="T52" fmla="*/ 0 w 45"/>
                <a:gd name="T53" fmla="*/ 12 h 45"/>
                <a:gd name="T54" fmla="*/ 3 w 45"/>
                <a:gd name="T55" fmla="*/ 9 h 45"/>
                <a:gd name="T56" fmla="*/ 6 w 45"/>
                <a:gd name="T57" fmla="*/ 6 h 45"/>
                <a:gd name="T58" fmla="*/ 9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0"/>
                  </a:lnTo>
                  <a:lnTo>
                    <a:pt x="35" y="3"/>
                  </a:lnTo>
                  <a:lnTo>
                    <a:pt x="38" y="6"/>
                  </a:lnTo>
                  <a:lnTo>
                    <a:pt x="38" y="9"/>
                  </a:lnTo>
                  <a:lnTo>
                    <a:pt x="42" y="12"/>
                  </a:lnTo>
                  <a:lnTo>
                    <a:pt x="45" y="16"/>
                  </a:lnTo>
                  <a:lnTo>
                    <a:pt x="45" y="22"/>
                  </a:lnTo>
                  <a:lnTo>
                    <a:pt x="45" y="25"/>
                  </a:lnTo>
                  <a:lnTo>
                    <a:pt x="42" y="29"/>
                  </a:lnTo>
                  <a:lnTo>
                    <a:pt x="38" y="35"/>
                  </a:lnTo>
                  <a:lnTo>
                    <a:pt x="38" y="38"/>
                  </a:lnTo>
                  <a:lnTo>
                    <a:pt x="35" y="38"/>
                  </a:lnTo>
                  <a:lnTo>
                    <a:pt x="29" y="41"/>
                  </a:lnTo>
                  <a:lnTo>
                    <a:pt x="26" y="41"/>
                  </a:lnTo>
                  <a:lnTo>
                    <a:pt x="22" y="45"/>
                  </a:lnTo>
                  <a:lnTo>
                    <a:pt x="16" y="41"/>
                  </a:lnTo>
                  <a:lnTo>
                    <a:pt x="13" y="41"/>
                  </a:lnTo>
                  <a:lnTo>
                    <a:pt x="9" y="38"/>
                  </a:lnTo>
                  <a:lnTo>
                    <a:pt x="6" y="38"/>
                  </a:lnTo>
                  <a:lnTo>
                    <a:pt x="3" y="35"/>
                  </a:lnTo>
                  <a:lnTo>
                    <a:pt x="0" y="29"/>
                  </a:lnTo>
                  <a:lnTo>
                    <a:pt x="0" y="25"/>
                  </a:lnTo>
                  <a:lnTo>
                    <a:pt x="0" y="22"/>
                  </a:lnTo>
                  <a:lnTo>
                    <a:pt x="0" y="16"/>
                  </a:lnTo>
                  <a:lnTo>
                    <a:pt x="0" y="12"/>
                  </a:lnTo>
                  <a:lnTo>
                    <a:pt x="3" y="9"/>
                  </a:lnTo>
                  <a:lnTo>
                    <a:pt x="6" y="6"/>
                  </a:lnTo>
                  <a:lnTo>
                    <a:pt x="9"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421" name="Freeform 853"/>
            <p:cNvSpPr>
              <a:spLocks/>
            </p:cNvSpPr>
            <p:nvPr/>
          </p:nvSpPr>
          <p:spPr bwMode="auto">
            <a:xfrm>
              <a:off x="4978" y="3058"/>
              <a:ext cx="62" cy="63"/>
            </a:xfrm>
            <a:custGeom>
              <a:avLst/>
              <a:gdLst>
                <a:gd name="T0" fmla="*/ 22 w 45"/>
                <a:gd name="T1" fmla="*/ 0 h 45"/>
                <a:gd name="T2" fmla="*/ 26 w 45"/>
                <a:gd name="T3" fmla="*/ 0 h 45"/>
                <a:gd name="T4" fmla="*/ 29 w 45"/>
                <a:gd name="T5" fmla="*/ 0 h 45"/>
                <a:gd name="T6" fmla="*/ 35 w 45"/>
                <a:gd name="T7" fmla="*/ 3 h 45"/>
                <a:gd name="T8" fmla="*/ 38 w 45"/>
                <a:gd name="T9" fmla="*/ 6 h 45"/>
                <a:gd name="T10" fmla="*/ 38 w 45"/>
                <a:gd name="T11" fmla="*/ 9 h 45"/>
                <a:gd name="T12" fmla="*/ 42 w 45"/>
                <a:gd name="T13" fmla="*/ 12 h 45"/>
                <a:gd name="T14" fmla="*/ 45 w 45"/>
                <a:gd name="T15" fmla="*/ 16 h 45"/>
                <a:gd name="T16" fmla="*/ 45 w 45"/>
                <a:gd name="T17" fmla="*/ 22 h 45"/>
                <a:gd name="T18" fmla="*/ 45 w 45"/>
                <a:gd name="T19" fmla="*/ 25 h 45"/>
                <a:gd name="T20" fmla="*/ 42 w 45"/>
                <a:gd name="T21" fmla="*/ 29 h 45"/>
                <a:gd name="T22" fmla="*/ 38 w 45"/>
                <a:gd name="T23" fmla="*/ 35 h 45"/>
                <a:gd name="T24" fmla="*/ 38 w 45"/>
                <a:gd name="T25" fmla="*/ 38 h 45"/>
                <a:gd name="T26" fmla="*/ 35 w 45"/>
                <a:gd name="T27" fmla="*/ 38 h 45"/>
                <a:gd name="T28" fmla="*/ 29 w 45"/>
                <a:gd name="T29" fmla="*/ 41 h 45"/>
                <a:gd name="T30" fmla="*/ 26 w 45"/>
                <a:gd name="T31" fmla="*/ 41 h 45"/>
                <a:gd name="T32" fmla="*/ 22 w 45"/>
                <a:gd name="T33" fmla="*/ 45 h 45"/>
                <a:gd name="T34" fmla="*/ 16 w 45"/>
                <a:gd name="T35" fmla="*/ 41 h 45"/>
                <a:gd name="T36" fmla="*/ 13 w 45"/>
                <a:gd name="T37" fmla="*/ 41 h 45"/>
                <a:gd name="T38" fmla="*/ 9 w 45"/>
                <a:gd name="T39" fmla="*/ 38 h 45"/>
                <a:gd name="T40" fmla="*/ 6 w 45"/>
                <a:gd name="T41" fmla="*/ 38 h 45"/>
                <a:gd name="T42" fmla="*/ 3 w 45"/>
                <a:gd name="T43" fmla="*/ 35 h 45"/>
                <a:gd name="T44" fmla="*/ 0 w 45"/>
                <a:gd name="T45" fmla="*/ 29 h 45"/>
                <a:gd name="T46" fmla="*/ 0 w 45"/>
                <a:gd name="T47" fmla="*/ 25 h 45"/>
                <a:gd name="T48" fmla="*/ 0 w 45"/>
                <a:gd name="T49" fmla="*/ 22 h 45"/>
                <a:gd name="T50" fmla="*/ 0 w 45"/>
                <a:gd name="T51" fmla="*/ 16 h 45"/>
                <a:gd name="T52" fmla="*/ 0 w 45"/>
                <a:gd name="T53" fmla="*/ 12 h 45"/>
                <a:gd name="T54" fmla="*/ 3 w 45"/>
                <a:gd name="T55" fmla="*/ 9 h 45"/>
                <a:gd name="T56" fmla="*/ 6 w 45"/>
                <a:gd name="T57" fmla="*/ 6 h 45"/>
                <a:gd name="T58" fmla="*/ 9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0"/>
                  </a:lnTo>
                  <a:lnTo>
                    <a:pt x="35" y="3"/>
                  </a:lnTo>
                  <a:lnTo>
                    <a:pt x="38" y="6"/>
                  </a:lnTo>
                  <a:lnTo>
                    <a:pt x="38" y="9"/>
                  </a:lnTo>
                  <a:lnTo>
                    <a:pt x="42" y="12"/>
                  </a:lnTo>
                  <a:lnTo>
                    <a:pt x="45" y="16"/>
                  </a:lnTo>
                  <a:lnTo>
                    <a:pt x="45" y="22"/>
                  </a:lnTo>
                  <a:lnTo>
                    <a:pt x="45" y="25"/>
                  </a:lnTo>
                  <a:lnTo>
                    <a:pt x="42" y="29"/>
                  </a:lnTo>
                  <a:lnTo>
                    <a:pt x="38" y="35"/>
                  </a:lnTo>
                  <a:lnTo>
                    <a:pt x="38" y="38"/>
                  </a:lnTo>
                  <a:lnTo>
                    <a:pt x="35" y="38"/>
                  </a:lnTo>
                  <a:lnTo>
                    <a:pt x="29" y="41"/>
                  </a:lnTo>
                  <a:lnTo>
                    <a:pt x="26" y="41"/>
                  </a:lnTo>
                  <a:lnTo>
                    <a:pt x="22" y="45"/>
                  </a:lnTo>
                  <a:lnTo>
                    <a:pt x="16" y="41"/>
                  </a:lnTo>
                  <a:lnTo>
                    <a:pt x="13" y="41"/>
                  </a:lnTo>
                  <a:lnTo>
                    <a:pt x="9" y="38"/>
                  </a:lnTo>
                  <a:lnTo>
                    <a:pt x="6" y="38"/>
                  </a:lnTo>
                  <a:lnTo>
                    <a:pt x="3" y="35"/>
                  </a:lnTo>
                  <a:lnTo>
                    <a:pt x="0" y="29"/>
                  </a:lnTo>
                  <a:lnTo>
                    <a:pt x="0" y="25"/>
                  </a:lnTo>
                  <a:lnTo>
                    <a:pt x="0" y="22"/>
                  </a:lnTo>
                  <a:lnTo>
                    <a:pt x="0" y="16"/>
                  </a:lnTo>
                  <a:lnTo>
                    <a:pt x="0" y="12"/>
                  </a:lnTo>
                  <a:lnTo>
                    <a:pt x="3" y="9"/>
                  </a:lnTo>
                  <a:lnTo>
                    <a:pt x="6" y="6"/>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422" name="Freeform 854"/>
            <p:cNvSpPr>
              <a:spLocks/>
            </p:cNvSpPr>
            <p:nvPr/>
          </p:nvSpPr>
          <p:spPr bwMode="auto">
            <a:xfrm>
              <a:off x="4920" y="3040"/>
              <a:ext cx="62" cy="59"/>
            </a:xfrm>
            <a:custGeom>
              <a:avLst/>
              <a:gdLst>
                <a:gd name="T0" fmla="*/ 22 w 45"/>
                <a:gd name="T1" fmla="*/ 0 h 42"/>
                <a:gd name="T2" fmla="*/ 26 w 45"/>
                <a:gd name="T3" fmla="*/ 0 h 42"/>
                <a:gd name="T4" fmla="*/ 32 w 45"/>
                <a:gd name="T5" fmla="*/ 0 h 42"/>
                <a:gd name="T6" fmla="*/ 35 w 45"/>
                <a:gd name="T7" fmla="*/ 3 h 42"/>
                <a:gd name="T8" fmla="*/ 39 w 45"/>
                <a:gd name="T9" fmla="*/ 6 h 42"/>
                <a:gd name="T10" fmla="*/ 42 w 45"/>
                <a:gd name="T11" fmla="*/ 9 h 42"/>
                <a:gd name="T12" fmla="*/ 42 w 45"/>
                <a:gd name="T13" fmla="*/ 13 h 42"/>
                <a:gd name="T14" fmla="*/ 45 w 45"/>
                <a:gd name="T15" fmla="*/ 16 h 42"/>
                <a:gd name="T16" fmla="*/ 45 w 45"/>
                <a:gd name="T17" fmla="*/ 19 h 42"/>
                <a:gd name="T18" fmla="*/ 45 w 45"/>
                <a:gd name="T19" fmla="*/ 25 h 42"/>
                <a:gd name="T20" fmla="*/ 42 w 45"/>
                <a:gd name="T21" fmla="*/ 29 h 42"/>
                <a:gd name="T22" fmla="*/ 42 w 45"/>
                <a:gd name="T23" fmla="*/ 32 h 42"/>
                <a:gd name="T24" fmla="*/ 39 w 45"/>
                <a:gd name="T25" fmla="*/ 35 h 42"/>
                <a:gd name="T26" fmla="*/ 35 w 45"/>
                <a:gd name="T27" fmla="*/ 38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8 h 42"/>
                <a:gd name="T40" fmla="*/ 6 w 45"/>
                <a:gd name="T41" fmla="*/ 35 h 42"/>
                <a:gd name="T42" fmla="*/ 3 w 45"/>
                <a:gd name="T43" fmla="*/ 32 h 42"/>
                <a:gd name="T44" fmla="*/ 3 w 45"/>
                <a:gd name="T45" fmla="*/ 29 h 42"/>
                <a:gd name="T46" fmla="*/ 0 w 45"/>
                <a:gd name="T47" fmla="*/ 25 h 42"/>
                <a:gd name="T48" fmla="*/ 0 w 45"/>
                <a:gd name="T49" fmla="*/ 19 h 42"/>
                <a:gd name="T50" fmla="*/ 0 w 45"/>
                <a:gd name="T51" fmla="*/ 16 h 42"/>
                <a:gd name="T52" fmla="*/ 3 w 45"/>
                <a:gd name="T53" fmla="*/ 13 h 42"/>
                <a:gd name="T54" fmla="*/ 3 w 45"/>
                <a:gd name="T55" fmla="*/ 9 h 42"/>
                <a:gd name="T56" fmla="*/ 6 w 45"/>
                <a:gd name="T57" fmla="*/ 6 h 42"/>
                <a:gd name="T58" fmla="*/ 10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6"/>
                  </a:lnTo>
                  <a:lnTo>
                    <a:pt x="42" y="9"/>
                  </a:lnTo>
                  <a:lnTo>
                    <a:pt x="42" y="13"/>
                  </a:lnTo>
                  <a:lnTo>
                    <a:pt x="45" y="16"/>
                  </a:lnTo>
                  <a:lnTo>
                    <a:pt x="45" y="19"/>
                  </a:lnTo>
                  <a:lnTo>
                    <a:pt x="45" y="25"/>
                  </a:lnTo>
                  <a:lnTo>
                    <a:pt x="42" y="29"/>
                  </a:lnTo>
                  <a:lnTo>
                    <a:pt x="42" y="32"/>
                  </a:lnTo>
                  <a:lnTo>
                    <a:pt x="39" y="35"/>
                  </a:lnTo>
                  <a:lnTo>
                    <a:pt x="35" y="38"/>
                  </a:lnTo>
                  <a:lnTo>
                    <a:pt x="32" y="42"/>
                  </a:lnTo>
                  <a:lnTo>
                    <a:pt x="26" y="42"/>
                  </a:lnTo>
                  <a:lnTo>
                    <a:pt x="22" y="42"/>
                  </a:lnTo>
                  <a:lnTo>
                    <a:pt x="19" y="42"/>
                  </a:lnTo>
                  <a:lnTo>
                    <a:pt x="13" y="42"/>
                  </a:lnTo>
                  <a:lnTo>
                    <a:pt x="10" y="38"/>
                  </a:lnTo>
                  <a:lnTo>
                    <a:pt x="6" y="35"/>
                  </a:lnTo>
                  <a:lnTo>
                    <a:pt x="3" y="32"/>
                  </a:lnTo>
                  <a:lnTo>
                    <a:pt x="3" y="29"/>
                  </a:lnTo>
                  <a:lnTo>
                    <a:pt x="0" y="25"/>
                  </a:lnTo>
                  <a:lnTo>
                    <a:pt x="0" y="19"/>
                  </a:lnTo>
                  <a:lnTo>
                    <a:pt x="0" y="16"/>
                  </a:lnTo>
                  <a:lnTo>
                    <a:pt x="3" y="13"/>
                  </a:lnTo>
                  <a:lnTo>
                    <a:pt x="3" y="9"/>
                  </a:lnTo>
                  <a:lnTo>
                    <a:pt x="6" y="6"/>
                  </a:lnTo>
                  <a:lnTo>
                    <a:pt x="10"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423" name="Freeform 855"/>
            <p:cNvSpPr>
              <a:spLocks/>
            </p:cNvSpPr>
            <p:nvPr/>
          </p:nvSpPr>
          <p:spPr bwMode="auto">
            <a:xfrm>
              <a:off x="4920" y="3040"/>
              <a:ext cx="62" cy="59"/>
            </a:xfrm>
            <a:custGeom>
              <a:avLst/>
              <a:gdLst>
                <a:gd name="T0" fmla="*/ 22 w 45"/>
                <a:gd name="T1" fmla="*/ 0 h 42"/>
                <a:gd name="T2" fmla="*/ 26 w 45"/>
                <a:gd name="T3" fmla="*/ 0 h 42"/>
                <a:gd name="T4" fmla="*/ 32 w 45"/>
                <a:gd name="T5" fmla="*/ 0 h 42"/>
                <a:gd name="T6" fmla="*/ 35 w 45"/>
                <a:gd name="T7" fmla="*/ 3 h 42"/>
                <a:gd name="T8" fmla="*/ 39 w 45"/>
                <a:gd name="T9" fmla="*/ 6 h 42"/>
                <a:gd name="T10" fmla="*/ 42 w 45"/>
                <a:gd name="T11" fmla="*/ 9 h 42"/>
                <a:gd name="T12" fmla="*/ 42 w 45"/>
                <a:gd name="T13" fmla="*/ 13 h 42"/>
                <a:gd name="T14" fmla="*/ 45 w 45"/>
                <a:gd name="T15" fmla="*/ 16 h 42"/>
                <a:gd name="T16" fmla="*/ 45 w 45"/>
                <a:gd name="T17" fmla="*/ 19 h 42"/>
                <a:gd name="T18" fmla="*/ 45 w 45"/>
                <a:gd name="T19" fmla="*/ 25 h 42"/>
                <a:gd name="T20" fmla="*/ 42 w 45"/>
                <a:gd name="T21" fmla="*/ 29 h 42"/>
                <a:gd name="T22" fmla="*/ 42 w 45"/>
                <a:gd name="T23" fmla="*/ 32 h 42"/>
                <a:gd name="T24" fmla="*/ 39 w 45"/>
                <a:gd name="T25" fmla="*/ 35 h 42"/>
                <a:gd name="T26" fmla="*/ 35 w 45"/>
                <a:gd name="T27" fmla="*/ 38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8 h 42"/>
                <a:gd name="T40" fmla="*/ 6 w 45"/>
                <a:gd name="T41" fmla="*/ 35 h 42"/>
                <a:gd name="T42" fmla="*/ 3 w 45"/>
                <a:gd name="T43" fmla="*/ 32 h 42"/>
                <a:gd name="T44" fmla="*/ 3 w 45"/>
                <a:gd name="T45" fmla="*/ 29 h 42"/>
                <a:gd name="T46" fmla="*/ 0 w 45"/>
                <a:gd name="T47" fmla="*/ 25 h 42"/>
                <a:gd name="T48" fmla="*/ 0 w 45"/>
                <a:gd name="T49" fmla="*/ 19 h 42"/>
                <a:gd name="T50" fmla="*/ 0 w 45"/>
                <a:gd name="T51" fmla="*/ 16 h 42"/>
                <a:gd name="T52" fmla="*/ 3 w 45"/>
                <a:gd name="T53" fmla="*/ 13 h 42"/>
                <a:gd name="T54" fmla="*/ 3 w 45"/>
                <a:gd name="T55" fmla="*/ 9 h 42"/>
                <a:gd name="T56" fmla="*/ 6 w 45"/>
                <a:gd name="T57" fmla="*/ 6 h 42"/>
                <a:gd name="T58" fmla="*/ 10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6"/>
                  </a:lnTo>
                  <a:lnTo>
                    <a:pt x="42" y="9"/>
                  </a:lnTo>
                  <a:lnTo>
                    <a:pt x="42" y="13"/>
                  </a:lnTo>
                  <a:lnTo>
                    <a:pt x="45" y="16"/>
                  </a:lnTo>
                  <a:lnTo>
                    <a:pt x="45" y="19"/>
                  </a:lnTo>
                  <a:lnTo>
                    <a:pt x="45" y="25"/>
                  </a:lnTo>
                  <a:lnTo>
                    <a:pt x="42" y="29"/>
                  </a:lnTo>
                  <a:lnTo>
                    <a:pt x="42" y="32"/>
                  </a:lnTo>
                  <a:lnTo>
                    <a:pt x="39" y="35"/>
                  </a:lnTo>
                  <a:lnTo>
                    <a:pt x="35" y="38"/>
                  </a:lnTo>
                  <a:lnTo>
                    <a:pt x="32" y="42"/>
                  </a:lnTo>
                  <a:lnTo>
                    <a:pt x="26" y="42"/>
                  </a:lnTo>
                  <a:lnTo>
                    <a:pt x="22" y="42"/>
                  </a:lnTo>
                  <a:lnTo>
                    <a:pt x="19" y="42"/>
                  </a:lnTo>
                  <a:lnTo>
                    <a:pt x="13" y="42"/>
                  </a:lnTo>
                  <a:lnTo>
                    <a:pt x="10" y="38"/>
                  </a:lnTo>
                  <a:lnTo>
                    <a:pt x="6" y="35"/>
                  </a:lnTo>
                  <a:lnTo>
                    <a:pt x="3" y="32"/>
                  </a:lnTo>
                  <a:lnTo>
                    <a:pt x="3" y="29"/>
                  </a:lnTo>
                  <a:lnTo>
                    <a:pt x="0" y="25"/>
                  </a:lnTo>
                  <a:lnTo>
                    <a:pt x="0" y="19"/>
                  </a:lnTo>
                  <a:lnTo>
                    <a:pt x="0" y="16"/>
                  </a:lnTo>
                  <a:lnTo>
                    <a:pt x="3" y="13"/>
                  </a:lnTo>
                  <a:lnTo>
                    <a:pt x="3" y="9"/>
                  </a:lnTo>
                  <a:lnTo>
                    <a:pt x="6" y="6"/>
                  </a:lnTo>
                  <a:lnTo>
                    <a:pt x="10" y="3"/>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424" name="Freeform 856"/>
            <p:cNvSpPr>
              <a:spLocks/>
            </p:cNvSpPr>
            <p:nvPr/>
          </p:nvSpPr>
          <p:spPr bwMode="auto">
            <a:xfrm>
              <a:off x="4748" y="3107"/>
              <a:ext cx="62" cy="63"/>
            </a:xfrm>
            <a:custGeom>
              <a:avLst/>
              <a:gdLst>
                <a:gd name="T0" fmla="*/ 23 w 45"/>
                <a:gd name="T1" fmla="*/ 0 h 45"/>
                <a:gd name="T2" fmla="*/ 29 w 45"/>
                <a:gd name="T3" fmla="*/ 0 h 45"/>
                <a:gd name="T4" fmla="*/ 33 w 45"/>
                <a:gd name="T5" fmla="*/ 3 h 45"/>
                <a:gd name="T6" fmla="*/ 36 w 45"/>
                <a:gd name="T7" fmla="*/ 3 h 45"/>
                <a:gd name="T8" fmla="*/ 39 w 45"/>
                <a:gd name="T9" fmla="*/ 6 h 45"/>
                <a:gd name="T10" fmla="*/ 42 w 45"/>
                <a:gd name="T11" fmla="*/ 10 h 45"/>
                <a:gd name="T12" fmla="*/ 45 w 45"/>
                <a:gd name="T13" fmla="*/ 13 h 45"/>
                <a:gd name="T14" fmla="*/ 45 w 45"/>
                <a:gd name="T15" fmla="*/ 19 h 45"/>
                <a:gd name="T16" fmla="*/ 45 w 45"/>
                <a:gd name="T17" fmla="*/ 23 h 45"/>
                <a:gd name="T18" fmla="*/ 45 w 45"/>
                <a:gd name="T19" fmla="*/ 26 h 45"/>
                <a:gd name="T20" fmla="*/ 45 w 45"/>
                <a:gd name="T21" fmla="*/ 32 h 45"/>
                <a:gd name="T22" fmla="*/ 42 w 45"/>
                <a:gd name="T23" fmla="*/ 35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7 w 45"/>
                <a:gd name="T37" fmla="*/ 42 h 45"/>
                <a:gd name="T38" fmla="*/ 10 w 45"/>
                <a:gd name="T39" fmla="*/ 42 h 45"/>
                <a:gd name="T40" fmla="*/ 7 w 45"/>
                <a:gd name="T41" fmla="*/ 39 h 45"/>
                <a:gd name="T42" fmla="*/ 7 w 45"/>
                <a:gd name="T43" fmla="*/ 35 h 45"/>
                <a:gd name="T44" fmla="*/ 4 w 45"/>
                <a:gd name="T45" fmla="*/ 32 h 45"/>
                <a:gd name="T46" fmla="*/ 4 w 45"/>
                <a:gd name="T47" fmla="*/ 26 h 45"/>
                <a:gd name="T48" fmla="*/ 0 w 45"/>
                <a:gd name="T49" fmla="*/ 23 h 45"/>
                <a:gd name="T50" fmla="*/ 4 w 45"/>
                <a:gd name="T51" fmla="*/ 19 h 45"/>
                <a:gd name="T52" fmla="*/ 4 w 45"/>
                <a:gd name="T53" fmla="*/ 13 h 45"/>
                <a:gd name="T54" fmla="*/ 7 w 45"/>
                <a:gd name="T55" fmla="*/ 10 h 45"/>
                <a:gd name="T56" fmla="*/ 7 w 45"/>
                <a:gd name="T57" fmla="*/ 6 h 45"/>
                <a:gd name="T58" fmla="*/ 10 w 45"/>
                <a:gd name="T59" fmla="*/ 3 h 45"/>
                <a:gd name="T60" fmla="*/ 17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3"/>
                  </a:lnTo>
                  <a:lnTo>
                    <a:pt x="36" y="3"/>
                  </a:lnTo>
                  <a:lnTo>
                    <a:pt x="39" y="6"/>
                  </a:lnTo>
                  <a:lnTo>
                    <a:pt x="42" y="10"/>
                  </a:lnTo>
                  <a:lnTo>
                    <a:pt x="45" y="13"/>
                  </a:lnTo>
                  <a:lnTo>
                    <a:pt x="45" y="19"/>
                  </a:lnTo>
                  <a:lnTo>
                    <a:pt x="45" y="23"/>
                  </a:lnTo>
                  <a:lnTo>
                    <a:pt x="45" y="26"/>
                  </a:lnTo>
                  <a:lnTo>
                    <a:pt x="45" y="32"/>
                  </a:lnTo>
                  <a:lnTo>
                    <a:pt x="42" y="35"/>
                  </a:lnTo>
                  <a:lnTo>
                    <a:pt x="39" y="39"/>
                  </a:lnTo>
                  <a:lnTo>
                    <a:pt x="36" y="42"/>
                  </a:lnTo>
                  <a:lnTo>
                    <a:pt x="33" y="42"/>
                  </a:lnTo>
                  <a:lnTo>
                    <a:pt x="29" y="45"/>
                  </a:lnTo>
                  <a:lnTo>
                    <a:pt x="23" y="45"/>
                  </a:lnTo>
                  <a:lnTo>
                    <a:pt x="20" y="45"/>
                  </a:lnTo>
                  <a:lnTo>
                    <a:pt x="17" y="42"/>
                  </a:lnTo>
                  <a:lnTo>
                    <a:pt x="10" y="42"/>
                  </a:lnTo>
                  <a:lnTo>
                    <a:pt x="7" y="39"/>
                  </a:lnTo>
                  <a:lnTo>
                    <a:pt x="7" y="35"/>
                  </a:lnTo>
                  <a:lnTo>
                    <a:pt x="4" y="32"/>
                  </a:lnTo>
                  <a:lnTo>
                    <a:pt x="4" y="26"/>
                  </a:lnTo>
                  <a:lnTo>
                    <a:pt x="0" y="23"/>
                  </a:lnTo>
                  <a:lnTo>
                    <a:pt x="4" y="19"/>
                  </a:lnTo>
                  <a:lnTo>
                    <a:pt x="4" y="13"/>
                  </a:lnTo>
                  <a:lnTo>
                    <a:pt x="7" y="10"/>
                  </a:lnTo>
                  <a:lnTo>
                    <a:pt x="7" y="6"/>
                  </a:lnTo>
                  <a:lnTo>
                    <a:pt x="10" y="3"/>
                  </a:lnTo>
                  <a:lnTo>
                    <a:pt x="17" y="3"/>
                  </a:lnTo>
                  <a:lnTo>
                    <a:pt x="20" y="0"/>
                  </a:lnTo>
                  <a:lnTo>
                    <a:pt x="23" y="0"/>
                  </a:lnTo>
                  <a:close/>
                </a:path>
              </a:pathLst>
            </a:custGeom>
            <a:solidFill>
              <a:srgbClr val="FF0000"/>
            </a:solidFill>
            <a:ln w="9525">
              <a:noFill/>
              <a:round/>
              <a:headEnd/>
              <a:tailEnd/>
            </a:ln>
          </p:spPr>
          <p:txBody>
            <a:bodyPr/>
            <a:lstStyle/>
            <a:p>
              <a:endParaRPr lang="en-US"/>
            </a:p>
          </p:txBody>
        </p:sp>
        <p:sp>
          <p:nvSpPr>
            <p:cNvPr id="32425" name="Freeform 857"/>
            <p:cNvSpPr>
              <a:spLocks/>
            </p:cNvSpPr>
            <p:nvPr/>
          </p:nvSpPr>
          <p:spPr bwMode="auto">
            <a:xfrm>
              <a:off x="4748" y="3107"/>
              <a:ext cx="62" cy="63"/>
            </a:xfrm>
            <a:custGeom>
              <a:avLst/>
              <a:gdLst>
                <a:gd name="T0" fmla="*/ 23 w 45"/>
                <a:gd name="T1" fmla="*/ 0 h 45"/>
                <a:gd name="T2" fmla="*/ 29 w 45"/>
                <a:gd name="T3" fmla="*/ 0 h 45"/>
                <a:gd name="T4" fmla="*/ 33 w 45"/>
                <a:gd name="T5" fmla="*/ 3 h 45"/>
                <a:gd name="T6" fmla="*/ 36 w 45"/>
                <a:gd name="T7" fmla="*/ 3 h 45"/>
                <a:gd name="T8" fmla="*/ 39 w 45"/>
                <a:gd name="T9" fmla="*/ 6 h 45"/>
                <a:gd name="T10" fmla="*/ 42 w 45"/>
                <a:gd name="T11" fmla="*/ 10 h 45"/>
                <a:gd name="T12" fmla="*/ 45 w 45"/>
                <a:gd name="T13" fmla="*/ 13 h 45"/>
                <a:gd name="T14" fmla="*/ 45 w 45"/>
                <a:gd name="T15" fmla="*/ 19 h 45"/>
                <a:gd name="T16" fmla="*/ 45 w 45"/>
                <a:gd name="T17" fmla="*/ 23 h 45"/>
                <a:gd name="T18" fmla="*/ 45 w 45"/>
                <a:gd name="T19" fmla="*/ 26 h 45"/>
                <a:gd name="T20" fmla="*/ 45 w 45"/>
                <a:gd name="T21" fmla="*/ 32 h 45"/>
                <a:gd name="T22" fmla="*/ 42 w 45"/>
                <a:gd name="T23" fmla="*/ 35 h 45"/>
                <a:gd name="T24" fmla="*/ 39 w 45"/>
                <a:gd name="T25" fmla="*/ 39 h 45"/>
                <a:gd name="T26" fmla="*/ 36 w 45"/>
                <a:gd name="T27" fmla="*/ 42 h 45"/>
                <a:gd name="T28" fmla="*/ 33 w 45"/>
                <a:gd name="T29" fmla="*/ 42 h 45"/>
                <a:gd name="T30" fmla="*/ 29 w 45"/>
                <a:gd name="T31" fmla="*/ 45 h 45"/>
                <a:gd name="T32" fmla="*/ 23 w 45"/>
                <a:gd name="T33" fmla="*/ 45 h 45"/>
                <a:gd name="T34" fmla="*/ 20 w 45"/>
                <a:gd name="T35" fmla="*/ 45 h 45"/>
                <a:gd name="T36" fmla="*/ 17 w 45"/>
                <a:gd name="T37" fmla="*/ 42 h 45"/>
                <a:gd name="T38" fmla="*/ 10 w 45"/>
                <a:gd name="T39" fmla="*/ 42 h 45"/>
                <a:gd name="T40" fmla="*/ 7 w 45"/>
                <a:gd name="T41" fmla="*/ 39 h 45"/>
                <a:gd name="T42" fmla="*/ 7 w 45"/>
                <a:gd name="T43" fmla="*/ 35 h 45"/>
                <a:gd name="T44" fmla="*/ 4 w 45"/>
                <a:gd name="T45" fmla="*/ 32 h 45"/>
                <a:gd name="T46" fmla="*/ 4 w 45"/>
                <a:gd name="T47" fmla="*/ 26 h 45"/>
                <a:gd name="T48" fmla="*/ 0 w 45"/>
                <a:gd name="T49" fmla="*/ 23 h 45"/>
                <a:gd name="T50" fmla="*/ 4 w 45"/>
                <a:gd name="T51" fmla="*/ 19 h 45"/>
                <a:gd name="T52" fmla="*/ 4 w 45"/>
                <a:gd name="T53" fmla="*/ 13 h 45"/>
                <a:gd name="T54" fmla="*/ 7 w 45"/>
                <a:gd name="T55" fmla="*/ 10 h 45"/>
                <a:gd name="T56" fmla="*/ 7 w 45"/>
                <a:gd name="T57" fmla="*/ 6 h 45"/>
                <a:gd name="T58" fmla="*/ 10 w 45"/>
                <a:gd name="T59" fmla="*/ 3 h 45"/>
                <a:gd name="T60" fmla="*/ 17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3"/>
                  </a:lnTo>
                  <a:lnTo>
                    <a:pt x="36" y="3"/>
                  </a:lnTo>
                  <a:lnTo>
                    <a:pt x="39" y="6"/>
                  </a:lnTo>
                  <a:lnTo>
                    <a:pt x="42" y="10"/>
                  </a:lnTo>
                  <a:lnTo>
                    <a:pt x="45" y="13"/>
                  </a:lnTo>
                  <a:lnTo>
                    <a:pt x="45" y="19"/>
                  </a:lnTo>
                  <a:lnTo>
                    <a:pt x="45" y="23"/>
                  </a:lnTo>
                  <a:lnTo>
                    <a:pt x="45" y="26"/>
                  </a:lnTo>
                  <a:lnTo>
                    <a:pt x="45" y="32"/>
                  </a:lnTo>
                  <a:lnTo>
                    <a:pt x="42" y="35"/>
                  </a:lnTo>
                  <a:lnTo>
                    <a:pt x="39" y="39"/>
                  </a:lnTo>
                  <a:lnTo>
                    <a:pt x="36" y="42"/>
                  </a:lnTo>
                  <a:lnTo>
                    <a:pt x="33" y="42"/>
                  </a:lnTo>
                  <a:lnTo>
                    <a:pt x="29" y="45"/>
                  </a:lnTo>
                  <a:lnTo>
                    <a:pt x="23" y="45"/>
                  </a:lnTo>
                  <a:lnTo>
                    <a:pt x="20" y="45"/>
                  </a:lnTo>
                  <a:lnTo>
                    <a:pt x="17" y="42"/>
                  </a:lnTo>
                  <a:lnTo>
                    <a:pt x="10" y="42"/>
                  </a:lnTo>
                  <a:lnTo>
                    <a:pt x="7" y="39"/>
                  </a:lnTo>
                  <a:lnTo>
                    <a:pt x="7" y="35"/>
                  </a:lnTo>
                  <a:lnTo>
                    <a:pt x="4" y="32"/>
                  </a:lnTo>
                  <a:lnTo>
                    <a:pt x="4" y="26"/>
                  </a:lnTo>
                  <a:lnTo>
                    <a:pt x="0" y="23"/>
                  </a:lnTo>
                  <a:lnTo>
                    <a:pt x="4" y="19"/>
                  </a:lnTo>
                  <a:lnTo>
                    <a:pt x="4" y="13"/>
                  </a:lnTo>
                  <a:lnTo>
                    <a:pt x="7" y="10"/>
                  </a:lnTo>
                  <a:lnTo>
                    <a:pt x="7" y="6"/>
                  </a:lnTo>
                  <a:lnTo>
                    <a:pt x="10" y="3"/>
                  </a:lnTo>
                  <a:lnTo>
                    <a:pt x="17" y="3"/>
                  </a:lnTo>
                  <a:lnTo>
                    <a:pt x="20" y="0"/>
                  </a:lnTo>
                  <a:lnTo>
                    <a:pt x="23" y="0"/>
                  </a:lnTo>
                </a:path>
              </a:pathLst>
            </a:custGeom>
            <a:noFill/>
            <a:ln w="0">
              <a:solidFill>
                <a:srgbClr val="000000"/>
              </a:solidFill>
              <a:round/>
              <a:headEnd/>
              <a:tailEnd/>
            </a:ln>
          </p:spPr>
          <p:txBody>
            <a:bodyPr/>
            <a:lstStyle/>
            <a:p>
              <a:endParaRPr lang="en-US"/>
            </a:p>
          </p:txBody>
        </p:sp>
        <p:sp>
          <p:nvSpPr>
            <p:cNvPr id="32426" name="Freeform 858"/>
            <p:cNvSpPr>
              <a:spLocks/>
            </p:cNvSpPr>
            <p:nvPr/>
          </p:nvSpPr>
          <p:spPr bwMode="auto">
            <a:xfrm>
              <a:off x="813" y="3040"/>
              <a:ext cx="58" cy="59"/>
            </a:xfrm>
            <a:custGeom>
              <a:avLst/>
              <a:gdLst>
                <a:gd name="T0" fmla="*/ 23 w 42"/>
                <a:gd name="T1" fmla="*/ 0 h 42"/>
                <a:gd name="T2" fmla="*/ 26 w 42"/>
                <a:gd name="T3" fmla="*/ 0 h 42"/>
                <a:gd name="T4" fmla="*/ 29 w 42"/>
                <a:gd name="T5" fmla="*/ 0 h 42"/>
                <a:gd name="T6" fmla="*/ 32 w 42"/>
                <a:gd name="T7" fmla="*/ 3 h 42"/>
                <a:gd name="T8" fmla="*/ 36 w 42"/>
                <a:gd name="T9" fmla="*/ 6 h 42"/>
                <a:gd name="T10" fmla="*/ 39 w 42"/>
                <a:gd name="T11" fmla="*/ 9 h 42"/>
                <a:gd name="T12" fmla="*/ 42 w 42"/>
                <a:gd name="T13" fmla="*/ 13 h 42"/>
                <a:gd name="T14" fmla="*/ 42 w 42"/>
                <a:gd name="T15" fmla="*/ 16 h 42"/>
                <a:gd name="T16" fmla="*/ 42 w 42"/>
                <a:gd name="T17" fmla="*/ 19 h 42"/>
                <a:gd name="T18" fmla="*/ 42 w 42"/>
                <a:gd name="T19" fmla="*/ 25 h 42"/>
                <a:gd name="T20" fmla="*/ 42 w 42"/>
                <a:gd name="T21" fmla="*/ 29 h 42"/>
                <a:gd name="T22" fmla="*/ 39 w 42"/>
                <a:gd name="T23" fmla="*/ 32 h 42"/>
                <a:gd name="T24" fmla="*/ 36 w 42"/>
                <a:gd name="T25" fmla="*/ 35 h 42"/>
                <a:gd name="T26" fmla="*/ 32 w 42"/>
                <a:gd name="T27" fmla="*/ 38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8 h 42"/>
                <a:gd name="T40" fmla="*/ 7 w 42"/>
                <a:gd name="T41" fmla="*/ 35 h 42"/>
                <a:gd name="T42" fmla="*/ 3 w 42"/>
                <a:gd name="T43" fmla="*/ 32 h 42"/>
                <a:gd name="T44" fmla="*/ 0 w 42"/>
                <a:gd name="T45" fmla="*/ 29 h 42"/>
                <a:gd name="T46" fmla="*/ 0 w 42"/>
                <a:gd name="T47" fmla="*/ 25 h 42"/>
                <a:gd name="T48" fmla="*/ 0 w 42"/>
                <a:gd name="T49" fmla="*/ 19 h 42"/>
                <a:gd name="T50" fmla="*/ 0 w 42"/>
                <a:gd name="T51" fmla="*/ 16 h 42"/>
                <a:gd name="T52" fmla="*/ 0 w 42"/>
                <a:gd name="T53" fmla="*/ 13 h 42"/>
                <a:gd name="T54" fmla="*/ 3 w 42"/>
                <a:gd name="T55" fmla="*/ 9 h 42"/>
                <a:gd name="T56" fmla="*/ 7 w 42"/>
                <a:gd name="T57" fmla="*/ 6 h 42"/>
                <a:gd name="T58" fmla="*/ 10 w 42"/>
                <a:gd name="T59" fmla="*/ 3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2" y="3"/>
                  </a:lnTo>
                  <a:lnTo>
                    <a:pt x="36" y="6"/>
                  </a:lnTo>
                  <a:lnTo>
                    <a:pt x="39" y="9"/>
                  </a:lnTo>
                  <a:lnTo>
                    <a:pt x="42" y="13"/>
                  </a:lnTo>
                  <a:lnTo>
                    <a:pt x="42" y="16"/>
                  </a:lnTo>
                  <a:lnTo>
                    <a:pt x="42" y="19"/>
                  </a:lnTo>
                  <a:lnTo>
                    <a:pt x="42" y="25"/>
                  </a:lnTo>
                  <a:lnTo>
                    <a:pt x="42" y="29"/>
                  </a:lnTo>
                  <a:lnTo>
                    <a:pt x="39" y="32"/>
                  </a:lnTo>
                  <a:lnTo>
                    <a:pt x="36" y="35"/>
                  </a:lnTo>
                  <a:lnTo>
                    <a:pt x="32" y="38"/>
                  </a:lnTo>
                  <a:lnTo>
                    <a:pt x="29" y="42"/>
                  </a:lnTo>
                  <a:lnTo>
                    <a:pt x="26" y="42"/>
                  </a:lnTo>
                  <a:lnTo>
                    <a:pt x="23" y="42"/>
                  </a:lnTo>
                  <a:lnTo>
                    <a:pt x="16" y="42"/>
                  </a:lnTo>
                  <a:lnTo>
                    <a:pt x="13" y="42"/>
                  </a:lnTo>
                  <a:lnTo>
                    <a:pt x="10" y="38"/>
                  </a:lnTo>
                  <a:lnTo>
                    <a:pt x="7" y="35"/>
                  </a:lnTo>
                  <a:lnTo>
                    <a:pt x="3" y="32"/>
                  </a:lnTo>
                  <a:lnTo>
                    <a:pt x="0" y="29"/>
                  </a:lnTo>
                  <a:lnTo>
                    <a:pt x="0" y="25"/>
                  </a:lnTo>
                  <a:lnTo>
                    <a:pt x="0" y="19"/>
                  </a:lnTo>
                  <a:lnTo>
                    <a:pt x="0" y="16"/>
                  </a:lnTo>
                  <a:lnTo>
                    <a:pt x="0" y="13"/>
                  </a:lnTo>
                  <a:lnTo>
                    <a:pt x="3" y="9"/>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427" name="Freeform 859"/>
            <p:cNvSpPr>
              <a:spLocks/>
            </p:cNvSpPr>
            <p:nvPr/>
          </p:nvSpPr>
          <p:spPr bwMode="auto">
            <a:xfrm>
              <a:off x="813" y="3040"/>
              <a:ext cx="58" cy="59"/>
            </a:xfrm>
            <a:custGeom>
              <a:avLst/>
              <a:gdLst>
                <a:gd name="T0" fmla="*/ 23 w 42"/>
                <a:gd name="T1" fmla="*/ 0 h 42"/>
                <a:gd name="T2" fmla="*/ 26 w 42"/>
                <a:gd name="T3" fmla="*/ 0 h 42"/>
                <a:gd name="T4" fmla="*/ 29 w 42"/>
                <a:gd name="T5" fmla="*/ 0 h 42"/>
                <a:gd name="T6" fmla="*/ 32 w 42"/>
                <a:gd name="T7" fmla="*/ 3 h 42"/>
                <a:gd name="T8" fmla="*/ 36 w 42"/>
                <a:gd name="T9" fmla="*/ 6 h 42"/>
                <a:gd name="T10" fmla="*/ 39 w 42"/>
                <a:gd name="T11" fmla="*/ 9 h 42"/>
                <a:gd name="T12" fmla="*/ 42 w 42"/>
                <a:gd name="T13" fmla="*/ 13 h 42"/>
                <a:gd name="T14" fmla="*/ 42 w 42"/>
                <a:gd name="T15" fmla="*/ 16 h 42"/>
                <a:gd name="T16" fmla="*/ 42 w 42"/>
                <a:gd name="T17" fmla="*/ 19 h 42"/>
                <a:gd name="T18" fmla="*/ 42 w 42"/>
                <a:gd name="T19" fmla="*/ 25 h 42"/>
                <a:gd name="T20" fmla="*/ 42 w 42"/>
                <a:gd name="T21" fmla="*/ 29 h 42"/>
                <a:gd name="T22" fmla="*/ 39 w 42"/>
                <a:gd name="T23" fmla="*/ 32 h 42"/>
                <a:gd name="T24" fmla="*/ 36 w 42"/>
                <a:gd name="T25" fmla="*/ 35 h 42"/>
                <a:gd name="T26" fmla="*/ 32 w 42"/>
                <a:gd name="T27" fmla="*/ 38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8 h 42"/>
                <a:gd name="T40" fmla="*/ 7 w 42"/>
                <a:gd name="T41" fmla="*/ 35 h 42"/>
                <a:gd name="T42" fmla="*/ 3 w 42"/>
                <a:gd name="T43" fmla="*/ 32 h 42"/>
                <a:gd name="T44" fmla="*/ 0 w 42"/>
                <a:gd name="T45" fmla="*/ 29 h 42"/>
                <a:gd name="T46" fmla="*/ 0 w 42"/>
                <a:gd name="T47" fmla="*/ 25 h 42"/>
                <a:gd name="T48" fmla="*/ 0 w 42"/>
                <a:gd name="T49" fmla="*/ 19 h 42"/>
                <a:gd name="T50" fmla="*/ 0 w 42"/>
                <a:gd name="T51" fmla="*/ 16 h 42"/>
                <a:gd name="T52" fmla="*/ 0 w 42"/>
                <a:gd name="T53" fmla="*/ 13 h 42"/>
                <a:gd name="T54" fmla="*/ 3 w 42"/>
                <a:gd name="T55" fmla="*/ 9 h 42"/>
                <a:gd name="T56" fmla="*/ 7 w 42"/>
                <a:gd name="T57" fmla="*/ 6 h 42"/>
                <a:gd name="T58" fmla="*/ 10 w 42"/>
                <a:gd name="T59" fmla="*/ 3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2" y="3"/>
                  </a:lnTo>
                  <a:lnTo>
                    <a:pt x="36" y="6"/>
                  </a:lnTo>
                  <a:lnTo>
                    <a:pt x="39" y="9"/>
                  </a:lnTo>
                  <a:lnTo>
                    <a:pt x="42" y="13"/>
                  </a:lnTo>
                  <a:lnTo>
                    <a:pt x="42" y="16"/>
                  </a:lnTo>
                  <a:lnTo>
                    <a:pt x="42" y="19"/>
                  </a:lnTo>
                  <a:lnTo>
                    <a:pt x="42" y="25"/>
                  </a:lnTo>
                  <a:lnTo>
                    <a:pt x="42" y="29"/>
                  </a:lnTo>
                  <a:lnTo>
                    <a:pt x="39" y="32"/>
                  </a:lnTo>
                  <a:lnTo>
                    <a:pt x="36" y="35"/>
                  </a:lnTo>
                  <a:lnTo>
                    <a:pt x="32" y="38"/>
                  </a:lnTo>
                  <a:lnTo>
                    <a:pt x="29" y="42"/>
                  </a:lnTo>
                  <a:lnTo>
                    <a:pt x="26" y="42"/>
                  </a:lnTo>
                  <a:lnTo>
                    <a:pt x="23" y="42"/>
                  </a:lnTo>
                  <a:lnTo>
                    <a:pt x="16" y="42"/>
                  </a:lnTo>
                  <a:lnTo>
                    <a:pt x="13" y="42"/>
                  </a:lnTo>
                  <a:lnTo>
                    <a:pt x="10" y="38"/>
                  </a:lnTo>
                  <a:lnTo>
                    <a:pt x="7" y="35"/>
                  </a:lnTo>
                  <a:lnTo>
                    <a:pt x="3" y="32"/>
                  </a:lnTo>
                  <a:lnTo>
                    <a:pt x="0" y="29"/>
                  </a:lnTo>
                  <a:lnTo>
                    <a:pt x="0" y="25"/>
                  </a:lnTo>
                  <a:lnTo>
                    <a:pt x="0" y="19"/>
                  </a:lnTo>
                  <a:lnTo>
                    <a:pt x="0" y="16"/>
                  </a:lnTo>
                  <a:lnTo>
                    <a:pt x="0" y="13"/>
                  </a:lnTo>
                  <a:lnTo>
                    <a:pt x="3" y="9"/>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428" name="Freeform 860"/>
            <p:cNvSpPr>
              <a:spLocks/>
            </p:cNvSpPr>
            <p:nvPr/>
          </p:nvSpPr>
          <p:spPr bwMode="auto">
            <a:xfrm>
              <a:off x="4964" y="3053"/>
              <a:ext cx="62" cy="63"/>
            </a:xfrm>
            <a:custGeom>
              <a:avLst/>
              <a:gdLst>
                <a:gd name="T0" fmla="*/ 23 w 45"/>
                <a:gd name="T1" fmla="*/ 0 h 45"/>
                <a:gd name="T2" fmla="*/ 26 w 45"/>
                <a:gd name="T3" fmla="*/ 0 h 45"/>
                <a:gd name="T4" fmla="*/ 32 w 45"/>
                <a:gd name="T5" fmla="*/ 0 h 45"/>
                <a:gd name="T6" fmla="*/ 36 w 45"/>
                <a:gd name="T7" fmla="*/ 4 h 45"/>
                <a:gd name="T8" fmla="*/ 39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6 h 45"/>
                <a:gd name="T24" fmla="*/ 39 w 45"/>
                <a:gd name="T25" fmla="*/ 39 h 45"/>
                <a:gd name="T26" fmla="*/ 36 w 45"/>
                <a:gd name="T27" fmla="*/ 39 h 45"/>
                <a:gd name="T28" fmla="*/ 32 w 45"/>
                <a:gd name="T29" fmla="*/ 42 h 45"/>
                <a:gd name="T30" fmla="*/ 26 w 45"/>
                <a:gd name="T31" fmla="*/ 42 h 45"/>
                <a:gd name="T32" fmla="*/ 23 w 45"/>
                <a:gd name="T33" fmla="*/ 45 h 45"/>
                <a:gd name="T34" fmla="*/ 19 w 45"/>
                <a:gd name="T35" fmla="*/ 42 h 45"/>
                <a:gd name="T36" fmla="*/ 13 w 45"/>
                <a:gd name="T37" fmla="*/ 42 h 45"/>
                <a:gd name="T38" fmla="*/ 10 w 45"/>
                <a:gd name="T39" fmla="*/ 39 h 45"/>
                <a:gd name="T40" fmla="*/ 7 w 45"/>
                <a:gd name="T41" fmla="*/ 39 h 45"/>
                <a:gd name="T42" fmla="*/ 3 w 45"/>
                <a:gd name="T43" fmla="*/ 36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7 w 45"/>
                <a:gd name="T57" fmla="*/ 7 h 45"/>
                <a:gd name="T58" fmla="*/ 10 w 45"/>
                <a:gd name="T59" fmla="*/ 4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6" y="4"/>
                  </a:lnTo>
                  <a:lnTo>
                    <a:pt x="39" y="7"/>
                  </a:lnTo>
                  <a:lnTo>
                    <a:pt x="42" y="10"/>
                  </a:lnTo>
                  <a:lnTo>
                    <a:pt x="42" y="13"/>
                  </a:lnTo>
                  <a:lnTo>
                    <a:pt x="45" y="16"/>
                  </a:lnTo>
                  <a:lnTo>
                    <a:pt x="45" y="23"/>
                  </a:lnTo>
                  <a:lnTo>
                    <a:pt x="45" y="26"/>
                  </a:lnTo>
                  <a:lnTo>
                    <a:pt x="42" y="29"/>
                  </a:lnTo>
                  <a:lnTo>
                    <a:pt x="42" y="36"/>
                  </a:lnTo>
                  <a:lnTo>
                    <a:pt x="39" y="39"/>
                  </a:lnTo>
                  <a:lnTo>
                    <a:pt x="36" y="39"/>
                  </a:lnTo>
                  <a:lnTo>
                    <a:pt x="32" y="42"/>
                  </a:lnTo>
                  <a:lnTo>
                    <a:pt x="26" y="42"/>
                  </a:lnTo>
                  <a:lnTo>
                    <a:pt x="23" y="45"/>
                  </a:lnTo>
                  <a:lnTo>
                    <a:pt x="19" y="42"/>
                  </a:lnTo>
                  <a:lnTo>
                    <a:pt x="13" y="42"/>
                  </a:lnTo>
                  <a:lnTo>
                    <a:pt x="10" y="39"/>
                  </a:lnTo>
                  <a:lnTo>
                    <a:pt x="7" y="39"/>
                  </a:lnTo>
                  <a:lnTo>
                    <a:pt x="3" y="36"/>
                  </a:lnTo>
                  <a:lnTo>
                    <a:pt x="3" y="29"/>
                  </a:lnTo>
                  <a:lnTo>
                    <a:pt x="0" y="26"/>
                  </a:lnTo>
                  <a:lnTo>
                    <a:pt x="0" y="23"/>
                  </a:lnTo>
                  <a:lnTo>
                    <a:pt x="0" y="16"/>
                  </a:lnTo>
                  <a:lnTo>
                    <a:pt x="3" y="13"/>
                  </a:lnTo>
                  <a:lnTo>
                    <a:pt x="3" y="10"/>
                  </a:lnTo>
                  <a:lnTo>
                    <a:pt x="7" y="7"/>
                  </a:lnTo>
                  <a:lnTo>
                    <a:pt x="10" y="4"/>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429" name="Freeform 861"/>
            <p:cNvSpPr>
              <a:spLocks/>
            </p:cNvSpPr>
            <p:nvPr/>
          </p:nvSpPr>
          <p:spPr bwMode="auto">
            <a:xfrm>
              <a:off x="4964" y="3053"/>
              <a:ext cx="62" cy="63"/>
            </a:xfrm>
            <a:custGeom>
              <a:avLst/>
              <a:gdLst>
                <a:gd name="T0" fmla="*/ 23 w 45"/>
                <a:gd name="T1" fmla="*/ 0 h 45"/>
                <a:gd name="T2" fmla="*/ 26 w 45"/>
                <a:gd name="T3" fmla="*/ 0 h 45"/>
                <a:gd name="T4" fmla="*/ 32 w 45"/>
                <a:gd name="T5" fmla="*/ 0 h 45"/>
                <a:gd name="T6" fmla="*/ 36 w 45"/>
                <a:gd name="T7" fmla="*/ 4 h 45"/>
                <a:gd name="T8" fmla="*/ 39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6 h 45"/>
                <a:gd name="T24" fmla="*/ 39 w 45"/>
                <a:gd name="T25" fmla="*/ 39 h 45"/>
                <a:gd name="T26" fmla="*/ 36 w 45"/>
                <a:gd name="T27" fmla="*/ 39 h 45"/>
                <a:gd name="T28" fmla="*/ 32 w 45"/>
                <a:gd name="T29" fmla="*/ 42 h 45"/>
                <a:gd name="T30" fmla="*/ 26 w 45"/>
                <a:gd name="T31" fmla="*/ 42 h 45"/>
                <a:gd name="T32" fmla="*/ 23 w 45"/>
                <a:gd name="T33" fmla="*/ 45 h 45"/>
                <a:gd name="T34" fmla="*/ 19 w 45"/>
                <a:gd name="T35" fmla="*/ 42 h 45"/>
                <a:gd name="T36" fmla="*/ 13 w 45"/>
                <a:gd name="T37" fmla="*/ 42 h 45"/>
                <a:gd name="T38" fmla="*/ 10 w 45"/>
                <a:gd name="T39" fmla="*/ 39 h 45"/>
                <a:gd name="T40" fmla="*/ 7 w 45"/>
                <a:gd name="T41" fmla="*/ 39 h 45"/>
                <a:gd name="T42" fmla="*/ 3 w 45"/>
                <a:gd name="T43" fmla="*/ 36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7 w 45"/>
                <a:gd name="T57" fmla="*/ 7 h 45"/>
                <a:gd name="T58" fmla="*/ 10 w 45"/>
                <a:gd name="T59" fmla="*/ 4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6" y="4"/>
                  </a:lnTo>
                  <a:lnTo>
                    <a:pt x="39" y="7"/>
                  </a:lnTo>
                  <a:lnTo>
                    <a:pt x="42" y="10"/>
                  </a:lnTo>
                  <a:lnTo>
                    <a:pt x="42" y="13"/>
                  </a:lnTo>
                  <a:lnTo>
                    <a:pt x="45" y="16"/>
                  </a:lnTo>
                  <a:lnTo>
                    <a:pt x="45" y="23"/>
                  </a:lnTo>
                  <a:lnTo>
                    <a:pt x="45" y="26"/>
                  </a:lnTo>
                  <a:lnTo>
                    <a:pt x="42" y="29"/>
                  </a:lnTo>
                  <a:lnTo>
                    <a:pt x="42" y="36"/>
                  </a:lnTo>
                  <a:lnTo>
                    <a:pt x="39" y="39"/>
                  </a:lnTo>
                  <a:lnTo>
                    <a:pt x="36" y="39"/>
                  </a:lnTo>
                  <a:lnTo>
                    <a:pt x="32" y="42"/>
                  </a:lnTo>
                  <a:lnTo>
                    <a:pt x="26" y="42"/>
                  </a:lnTo>
                  <a:lnTo>
                    <a:pt x="23" y="45"/>
                  </a:lnTo>
                  <a:lnTo>
                    <a:pt x="19" y="42"/>
                  </a:lnTo>
                  <a:lnTo>
                    <a:pt x="13" y="42"/>
                  </a:lnTo>
                  <a:lnTo>
                    <a:pt x="10" y="39"/>
                  </a:lnTo>
                  <a:lnTo>
                    <a:pt x="7" y="39"/>
                  </a:lnTo>
                  <a:lnTo>
                    <a:pt x="3" y="36"/>
                  </a:lnTo>
                  <a:lnTo>
                    <a:pt x="3" y="29"/>
                  </a:lnTo>
                  <a:lnTo>
                    <a:pt x="0" y="26"/>
                  </a:lnTo>
                  <a:lnTo>
                    <a:pt x="0" y="23"/>
                  </a:lnTo>
                  <a:lnTo>
                    <a:pt x="0" y="16"/>
                  </a:lnTo>
                  <a:lnTo>
                    <a:pt x="3" y="13"/>
                  </a:lnTo>
                  <a:lnTo>
                    <a:pt x="3" y="10"/>
                  </a:lnTo>
                  <a:lnTo>
                    <a:pt x="7" y="7"/>
                  </a:lnTo>
                  <a:lnTo>
                    <a:pt x="10" y="4"/>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430" name="Freeform 862"/>
            <p:cNvSpPr>
              <a:spLocks/>
            </p:cNvSpPr>
            <p:nvPr/>
          </p:nvSpPr>
          <p:spPr bwMode="auto">
            <a:xfrm>
              <a:off x="4968" y="3026"/>
              <a:ext cx="58" cy="63"/>
            </a:xfrm>
            <a:custGeom>
              <a:avLst/>
              <a:gdLst>
                <a:gd name="T0" fmla="*/ 20 w 42"/>
                <a:gd name="T1" fmla="*/ 0 h 45"/>
                <a:gd name="T2" fmla="*/ 26 w 42"/>
                <a:gd name="T3" fmla="*/ 0 h 45"/>
                <a:gd name="T4" fmla="*/ 29 w 42"/>
                <a:gd name="T5" fmla="*/ 3 h 45"/>
                <a:gd name="T6" fmla="*/ 33 w 42"/>
                <a:gd name="T7" fmla="*/ 3 h 45"/>
                <a:gd name="T8" fmla="*/ 36 w 42"/>
                <a:gd name="T9" fmla="*/ 7 h 45"/>
                <a:gd name="T10" fmla="*/ 39 w 42"/>
                <a:gd name="T11" fmla="*/ 10 h 45"/>
                <a:gd name="T12" fmla="*/ 42 w 42"/>
                <a:gd name="T13" fmla="*/ 13 h 45"/>
                <a:gd name="T14" fmla="*/ 42 w 42"/>
                <a:gd name="T15" fmla="*/ 19 h 45"/>
                <a:gd name="T16" fmla="*/ 42 w 42"/>
                <a:gd name="T17" fmla="*/ 23 h 45"/>
                <a:gd name="T18" fmla="*/ 42 w 42"/>
                <a:gd name="T19" fmla="*/ 26 h 45"/>
                <a:gd name="T20" fmla="*/ 42 w 42"/>
                <a:gd name="T21" fmla="*/ 32 h 45"/>
                <a:gd name="T22" fmla="*/ 39 w 42"/>
                <a:gd name="T23" fmla="*/ 35 h 45"/>
                <a:gd name="T24" fmla="*/ 36 w 42"/>
                <a:gd name="T25" fmla="*/ 39 h 45"/>
                <a:gd name="T26" fmla="*/ 33 w 42"/>
                <a:gd name="T27" fmla="*/ 42 h 45"/>
                <a:gd name="T28" fmla="*/ 29 w 42"/>
                <a:gd name="T29" fmla="*/ 42 h 45"/>
                <a:gd name="T30" fmla="*/ 26 w 42"/>
                <a:gd name="T31" fmla="*/ 45 h 45"/>
                <a:gd name="T32" fmla="*/ 20 w 42"/>
                <a:gd name="T33" fmla="*/ 45 h 45"/>
                <a:gd name="T34" fmla="*/ 16 w 42"/>
                <a:gd name="T35" fmla="*/ 45 h 45"/>
                <a:gd name="T36" fmla="*/ 13 w 42"/>
                <a:gd name="T37" fmla="*/ 42 h 45"/>
                <a:gd name="T38" fmla="*/ 10 w 42"/>
                <a:gd name="T39" fmla="*/ 42 h 45"/>
                <a:gd name="T40" fmla="*/ 7 w 42"/>
                <a:gd name="T41" fmla="*/ 39 h 45"/>
                <a:gd name="T42" fmla="*/ 4 w 42"/>
                <a:gd name="T43" fmla="*/ 35 h 45"/>
                <a:gd name="T44" fmla="*/ 0 w 42"/>
                <a:gd name="T45" fmla="*/ 32 h 45"/>
                <a:gd name="T46" fmla="*/ 0 w 42"/>
                <a:gd name="T47" fmla="*/ 26 h 45"/>
                <a:gd name="T48" fmla="*/ 0 w 42"/>
                <a:gd name="T49" fmla="*/ 23 h 45"/>
                <a:gd name="T50" fmla="*/ 0 w 42"/>
                <a:gd name="T51" fmla="*/ 19 h 45"/>
                <a:gd name="T52" fmla="*/ 0 w 42"/>
                <a:gd name="T53" fmla="*/ 13 h 45"/>
                <a:gd name="T54" fmla="*/ 4 w 42"/>
                <a:gd name="T55" fmla="*/ 10 h 45"/>
                <a:gd name="T56" fmla="*/ 7 w 42"/>
                <a:gd name="T57" fmla="*/ 7 h 45"/>
                <a:gd name="T58" fmla="*/ 10 w 42"/>
                <a:gd name="T59" fmla="*/ 3 h 45"/>
                <a:gd name="T60" fmla="*/ 13 w 42"/>
                <a:gd name="T61" fmla="*/ 3 h 45"/>
                <a:gd name="T62" fmla="*/ 16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3" y="3"/>
                  </a:lnTo>
                  <a:lnTo>
                    <a:pt x="36" y="7"/>
                  </a:lnTo>
                  <a:lnTo>
                    <a:pt x="39" y="10"/>
                  </a:lnTo>
                  <a:lnTo>
                    <a:pt x="42" y="13"/>
                  </a:lnTo>
                  <a:lnTo>
                    <a:pt x="42" y="19"/>
                  </a:lnTo>
                  <a:lnTo>
                    <a:pt x="42" y="23"/>
                  </a:lnTo>
                  <a:lnTo>
                    <a:pt x="42" y="26"/>
                  </a:lnTo>
                  <a:lnTo>
                    <a:pt x="42" y="32"/>
                  </a:lnTo>
                  <a:lnTo>
                    <a:pt x="39" y="35"/>
                  </a:lnTo>
                  <a:lnTo>
                    <a:pt x="36" y="39"/>
                  </a:lnTo>
                  <a:lnTo>
                    <a:pt x="33" y="42"/>
                  </a:lnTo>
                  <a:lnTo>
                    <a:pt x="29" y="42"/>
                  </a:lnTo>
                  <a:lnTo>
                    <a:pt x="26" y="45"/>
                  </a:lnTo>
                  <a:lnTo>
                    <a:pt x="20" y="45"/>
                  </a:lnTo>
                  <a:lnTo>
                    <a:pt x="16" y="45"/>
                  </a:lnTo>
                  <a:lnTo>
                    <a:pt x="13" y="42"/>
                  </a:lnTo>
                  <a:lnTo>
                    <a:pt x="10" y="42"/>
                  </a:lnTo>
                  <a:lnTo>
                    <a:pt x="7" y="39"/>
                  </a:lnTo>
                  <a:lnTo>
                    <a:pt x="4" y="35"/>
                  </a:lnTo>
                  <a:lnTo>
                    <a:pt x="0" y="32"/>
                  </a:lnTo>
                  <a:lnTo>
                    <a:pt x="0" y="26"/>
                  </a:lnTo>
                  <a:lnTo>
                    <a:pt x="0" y="23"/>
                  </a:lnTo>
                  <a:lnTo>
                    <a:pt x="0" y="19"/>
                  </a:lnTo>
                  <a:lnTo>
                    <a:pt x="0" y="13"/>
                  </a:lnTo>
                  <a:lnTo>
                    <a:pt x="4" y="10"/>
                  </a:lnTo>
                  <a:lnTo>
                    <a:pt x="7" y="7"/>
                  </a:lnTo>
                  <a:lnTo>
                    <a:pt x="10" y="3"/>
                  </a:lnTo>
                  <a:lnTo>
                    <a:pt x="13" y="3"/>
                  </a:lnTo>
                  <a:lnTo>
                    <a:pt x="16" y="0"/>
                  </a:lnTo>
                  <a:lnTo>
                    <a:pt x="20" y="0"/>
                  </a:lnTo>
                  <a:close/>
                </a:path>
              </a:pathLst>
            </a:custGeom>
            <a:solidFill>
              <a:srgbClr val="FF0000"/>
            </a:solidFill>
            <a:ln w="9525">
              <a:noFill/>
              <a:round/>
              <a:headEnd/>
              <a:tailEnd/>
            </a:ln>
          </p:spPr>
          <p:txBody>
            <a:bodyPr/>
            <a:lstStyle/>
            <a:p>
              <a:endParaRPr lang="en-US"/>
            </a:p>
          </p:txBody>
        </p:sp>
        <p:sp>
          <p:nvSpPr>
            <p:cNvPr id="32431" name="Freeform 863"/>
            <p:cNvSpPr>
              <a:spLocks/>
            </p:cNvSpPr>
            <p:nvPr/>
          </p:nvSpPr>
          <p:spPr bwMode="auto">
            <a:xfrm>
              <a:off x="4968" y="3026"/>
              <a:ext cx="58" cy="63"/>
            </a:xfrm>
            <a:custGeom>
              <a:avLst/>
              <a:gdLst>
                <a:gd name="T0" fmla="*/ 20 w 42"/>
                <a:gd name="T1" fmla="*/ 0 h 45"/>
                <a:gd name="T2" fmla="*/ 26 w 42"/>
                <a:gd name="T3" fmla="*/ 0 h 45"/>
                <a:gd name="T4" fmla="*/ 29 w 42"/>
                <a:gd name="T5" fmla="*/ 3 h 45"/>
                <a:gd name="T6" fmla="*/ 33 w 42"/>
                <a:gd name="T7" fmla="*/ 3 h 45"/>
                <a:gd name="T8" fmla="*/ 36 w 42"/>
                <a:gd name="T9" fmla="*/ 7 h 45"/>
                <a:gd name="T10" fmla="*/ 39 w 42"/>
                <a:gd name="T11" fmla="*/ 10 h 45"/>
                <a:gd name="T12" fmla="*/ 42 w 42"/>
                <a:gd name="T13" fmla="*/ 13 h 45"/>
                <a:gd name="T14" fmla="*/ 42 w 42"/>
                <a:gd name="T15" fmla="*/ 19 h 45"/>
                <a:gd name="T16" fmla="*/ 42 w 42"/>
                <a:gd name="T17" fmla="*/ 23 h 45"/>
                <a:gd name="T18" fmla="*/ 42 w 42"/>
                <a:gd name="T19" fmla="*/ 26 h 45"/>
                <a:gd name="T20" fmla="*/ 42 w 42"/>
                <a:gd name="T21" fmla="*/ 32 h 45"/>
                <a:gd name="T22" fmla="*/ 39 w 42"/>
                <a:gd name="T23" fmla="*/ 35 h 45"/>
                <a:gd name="T24" fmla="*/ 36 w 42"/>
                <a:gd name="T25" fmla="*/ 39 h 45"/>
                <a:gd name="T26" fmla="*/ 33 w 42"/>
                <a:gd name="T27" fmla="*/ 42 h 45"/>
                <a:gd name="T28" fmla="*/ 29 w 42"/>
                <a:gd name="T29" fmla="*/ 42 h 45"/>
                <a:gd name="T30" fmla="*/ 26 w 42"/>
                <a:gd name="T31" fmla="*/ 45 h 45"/>
                <a:gd name="T32" fmla="*/ 20 w 42"/>
                <a:gd name="T33" fmla="*/ 45 h 45"/>
                <a:gd name="T34" fmla="*/ 16 w 42"/>
                <a:gd name="T35" fmla="*/ 45 h 45"/>
                <a:gd name="T36" fmla="*/ 13 w 42"/>
                <a:gd name="T37" fmla="*/ 42 h 45"/>
                <a:gd name="T38" fmla="*/ 10 w 42"/>
                <a:gd name="T39" fmla="*/ 42 h 45"/>
                <a:gd name="T40" fmla="*/ 7 w 42"/>
                <a:gd name="T41" fmla="*/ 39 h 45"/>
                <a:gd name="T42" fmla="*/ 4 w 42"/>
                <a:gd name="T43" fmla="*/ 35 h 45"/>
                <a:gd name="T44" fmla="*/ 0 w 42"/>
                <a:gd name="T45" fmla="*/ 32 h 45"/>
                <a:gd name="T46" fmla="*/ 0 w 42"/>
                <a:gd name="T47" fmla="*/ 26 h 45"/>
                <a:gd name="T48" fmla="*/ 0 w 42"/>
                <a:gd name="T49" fmla="*/ 23 h 45"/>
                <a:gd name="T50" fmla="*/ 0 w 42"/>
                <a:gd name="T51" fmla="*/ 19 h 45"/>
                <a:gd name="T52" fmla="*/ 0 w 42"/>
                <a:gd name="T53" fmla="*/ 13 h 45"/>
                <a:gd name="T54" fmla="*/ 4 w 42"/>
                <a:gd name="T55" fmla="*/ 10 h 45"/>
                <a:gd name="T56" fmla="*/ 7 w 42"/>
                <a:gd name="T57" fmla="*/ 7 h 45"/>
                <a:gd name="T58" fmla="*/ 10 w 42"/>
                <a:gd name="T59" fmla="*/ 3 h 45"/>
                <a:gd name="T60" fmla="*/ 13 w 42"/>
                <a:gd name="T61" fmla="*/ 3 h 45"/>
                <a:gd name="T62" fmla="*/ 16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3" y="3"/>
                  </a:lnTo>
                  <a:lnTo>
                    <a:pt x="36" y="7"/>
                  </a:lnTo>
                  <a:lnTo>
                    <a:pt x="39" y="10"/>
                  </a:lnTo>
                  <a:lnTo>
                    <a:pt x="42" y="13"/>
                  </a:lnTo>
                  <a:lnTo>
                    <a:pt x="42" y="19"/>
                  </a:lnTo>
                  <a:lnTo>
                    <a:pt x="42" y="23"/>
                  </a:lnTo>
                  <a:lnTo>
                    <a:pt x="42" y="26"/>
                  </a:lnTo>
                  <a:lnTo>
                    <a:pt x="42" y="32"/>
                  </a:lnTo>
                  <a:lnTo>
                    <a:pt x="39" y="35"/>
                  </a:lnTo>
                  <a:lnTo>
                    <a:pt x="36" y="39"/>
                  </a:lnTo>
                  <a:lnTo>
                    <a:pt x="33" y="42"/>
                  </a:lnTo>
                  <a:lnTo>
                    <a:pt x="29" y="42"/>
                  </a:lnTo>
                  <a:lnTo>
                    <a:pt x="26" y="45"/>
                  </a:lnTo>
                  <a:lnTo>
                    <a:pt x="20" y="45"/>
                  </a:lnTo>
                  <a:lnTo>
                    <a:pt x="16" y="45"/>
                  </a:lnTo>
                  <a:lnTo>
                    <a:pt x="13" y="42"/>
                  </a:lnTo>
                  <a:lnTo>
                    <a:pt x="10" y="42"/>
                  </a:lnTo>
                  <a:lnTo>
                    <a:pt x="7" y="39"/>
                  </a:lnTo>
                  <a:lnTo>
                    <a:pt x="4" y="35"/>
                  </a:lnTo>
                  <a:lnTo>
                    <a:pt x="0" y="32"/>
                  </a:lnTo>
                  <a:lnTo>
                    <a:pt x="0" y="26"/>
                  </a:lnTo>
                  <a:lnTo>
                    <a:pt x="0" y="23"/>
                  </a:lnTo>
                  <a:lnTo>
                    <a:pt x="0" y="19"/>
                  </a:lnTo>
                  <a:lnTo>
                    <a:pt x="0" y="13"/>
                  </a:lnTo>
                  <a:lnTo>
                    <a:pt x="4" y="10"/>
                  </a:lnTo>
                  <a:lnTo>
                    <a:pt x="7" y="7"/>
                  </a:lnTo>
                  <a:lnTo>
                    <a:pt x="10" y="3"/>
                  </a:lnTo>
                  <a:lnTo>
                    <a:pt x="13" y="3"/>
                  </a:lnTo>
                  <a:lnTo>
                    <a:pt x="16" y="0"/>
                  </a:lnTo>
                  <a:lnTo>
                    <a:pt x="20" y="0"/>
                  </a:lnTo>
                </a:path>
              </a:pathLst>
            </a:custGeom>
            <a:noFill/>
            <a:ln w="0">
              <a:solidFill>
                <a:srgbClr val="000000"/>
              </a:solidFill>
              <a:round/>
              <a:headEnd/>
              <a:tailEnd/>
            </a:ln>
          </p:spPr>
          <p:txBody>
            <a:bodyPr/>
            <a:lstStyle/>
            <a:p>
              <a:endParaRPr lang="en-US"/>
            </a:p>
          </p:txBody>
        </p:sp>
        <p:sp>
          <p:nvSpPr>
            <p:cNvPr id="32432" name="Freeform 864"/>
            <p:cNvSpPr>
              <a:spLocks/>
            </p:cNvSpPr>
            <p:nvPr/>
          </p:nvSpPr>
          <p:spPr bwMode="auto">
            <a:xfrm>
              <a:off x="4964" y="2999"/>
              <a:ext cx="62" cy="59"/>
            </a:xfrm>
            <a:custGeom>
              <a:avLst/>
              <a:gdLst>
                <a:gd name="T0" fmla="*/ 23 w 45"/>
                <a:gd name="T1" fmla="*/ 0 h 42"/>
                <a:gd name="T2" fmla="*/ 26 w 45"/>
                <a:gd name="T3" fmla="*/ 0 h 42"/>
                <a:gd name="T4" fmla="*/ 32 w 45"/>
                <a:gd name="T5" fmla="*/ 0 h 42"/>
                <a:gd name="T6" fmla="*/ 36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6 h 42"/>
                <a:gd name="T20" fmla="*/ 42 w 45"/>
                <a:gd name="T21" fmla="*/ 29 h 42"/>
                <a:gd name="T22" fmla="*/ 42 w 45"/>
                <a:gd name="T23" fmla="*/ 32 h 42"/>
                <a:gd name="T24" fmla="*/ 39 w 45"/>
                <a:gd name="T25" fmla="*/ 35 h 42"/>
                <a:gd name="T26" fmla="*/ 36 w 45"/>
                <a:gd name="T27" fmla="*/ 38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8 h 42"/>
                <a:gd name="T40" fmla="*/ 7 w 45"/>
                <a:gd name="T41" fmla="*/ 35 h 42"/>
                <a:gd name="T42" fmla="*/ 3 w 45"/>
                <a:gd name="T43" fmla="*/ 32 h 42"/>
                <a:gd name="T44" fmla="*/ 3 w 45"/>
                <a:gd name="T45" fmla="*/ 29 h 42"/>
                <a:gd name="T46" fmla="*/ 0 w 45"/>
                <a:gd name="T47" fmla="*/ 26 h 42"/>
                <a:gd name="T48" fmla="*/ 0 w 45"/>
                <a:gd name="T49" fmla="*/ 22 h 42"/>
                <a:gd name="T50" fmla="*/ 0 w 45"/>
                <a:gd name="T51" fmla="*/ 16 h 42"/>
                <a:gd name="T52" fmla="*/ 3 w 45"/>
                <a:gd name="T53" fmla="*/ 13 h 42"/>
                <a:gd name="T54" fmla="*/ 3 w 45"/>
                <a:gd name="T55" fmla="*/ 9 h 42"/>
                <a:gd name="T56" fmla="*/ 7 w 45"/>
                <a:gd name="T57" fmla="*/ 6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3"/>
                  </a:lnTo>
                  <a:lnTo>
                    <a:pt x="39" y="6"/>
                  </a:lnTo>
                  <a:lnTo>
                    <a:pt x="42" y="9"/>
                  </a:lnTo>
                  <a:lnTo>
                    <a:pt x="42" y="13"/>
                  </a:lnTo>
                  <a:lnTo>
                    <a:pt x="45" y="16"/>
                  </a:lnTo>
                  <a:lnTo>
                    <a:pt x="45" y="22"/>
                  </a:lnTo>
                  <a:lnTo>
                    <a:pt x="45" y="26"/>
                  </a:lnTo>
                  <a:lnTo>
                    <a:pt x="42" y="29"/>
                  </a:lnTo>
                  <a:lnTo>
                    <a:pt x="42" y="32"/>
                  </a:lnTo>
                  <a:lnTo>
                    <a:pt x="39" y="35"/>
                  </a:lnTo>
                  <a:lnTo>
                    <a:pt x="36" y="38"/>
                  </a:lnTo>
                  <a:lnTo>
                    <a:pt x="32" y="42"/>
                  </a:lnTo>
                  <a:lnTo>
                    <a:pt x="26" y="42"/>
                  </a:lnTo>
                  <a:lnTo>
                    <a:pt x="23" y="42"/>
                  </a:lnTo>
                  <a:lnTo>
                    <a:pt x="19" y="42"/>
                  </a:lnTo>
                  <a:lnTo>
                    <a:pt x="13" y="42"/>
                  </a:lnTo>
                  <a:lnTo>
                    <a:pt x="10" y="38"/>
                  </a:lnTo>
                  <a:lnTo>
                    <a:pt x="7" y="35"/>
                  </a:lnTo>
                  <a:lnTo>
                    <a:pt x="3" y="32"/>
                  </a:lnTo>
                  <a:lnTo>
                    <a:pt x="3" y="29"/>
                  </a:lnTo>
                  <a:lnTo>
                    <a:pt x="0" y="26"/>
                  </a:lnTo>
                  <a:lnTo>
                    <a:pt x="0" y="22"/>
                  </a:lnTo>
                  <a:lnTo>
                    <a:pt x="0" y="16"/>
                  </a:lnTo>
                  <a:lnTo>
                    <a:pt x="3" y="13"/>
                  </a:lnTo>
                  <a:lnTo>
                    <a:pt x="3" y="9"/>
                  </a:lnTo>
                  <a:lnTo>
                    <a:pt x="7" y="6"/>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433" name="Freeform 865"/>
            <p:cNvSpPr>
              <a:spLocks/>
            </p:cNvSpPr>
            <p:nvPr/>
          </p:nvSpPr>
          <p:spPr bwMode="auto">
            <a:xfrm>
              <a:off x="4964" y="2999"/>
              <a:ext cx="62" cy="59"/>
            </a:xfrm>
            <a:custGeom>
              <a:avLst/>
              <a:gdLst>
                <a:gd name="T0" fmla="*/ 23 w 45"/>
                <a:gd name="T1" fmla="*/ 0 h 42"/>
                <a:gd name="T2" fmla="*/ 26 w 45"/>
                <a:gd name="T3" fmla="*/ 0 h 42"/>
                <a:gd name="T4" fmla="*/ 32 w 45"/>
                <a:gd name="T5" fmla="*/ 0 h 42"/>
                <a:gd name="T6" fmla="*/ 36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6 h 42"/>
                <a:gd name="T20" fmla="*/ 42 w 45"/>
                <a:gd name="T21" fmla="*/ 29 h 42"/>
                <a:gd name="T22" fmla="*/ 42 w 45"/>
                <a:gd name="T23" fmla="*/ 32 h 42"/>
                <a:gd name="T24" fmla="*/ 39 w 45"/>
                <a:gd name="T25" fmla="*/ 35 h 42"/>
                <a:gd name="T26" fmla="*/ 36 w 45"/>
                <a:gd name="T27" fmla="*/ 38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8 h 42"/>
                <a:gd name="T40" fmla="*/ 7 w 45"/>
                <a:gd name="T41" fmla="*/ 35 h 42"/>
                <a:gd name="T42" fmla="*/ 3 w 45"/>
                <a:gd name="T43" fmla="*/ 32 h 42"/>
                <a:gd name="T44" fmla="*/ 3 w 45"/>
                <a:gd name="T45" fmla="*/ 29 h 42"/>
                <a:gd name="T46" fmla="*/ 0 w 45"/>
                <a:gd name="T47" fmla="*/ 26 h 42"/>
                <a:gd name="T48" fmla="*/ 0 w 45"/>
                <a:gd name="T49" fmla="*/ 22 h 42"/>
                <a:gd name="T50" fmla="*/ 0 w 45"/>
                <a:gd name="T51" fmla="*/ 16 h 42"/>
                <a:gd name="T52" fmla="*/ 3 w 45"/>
                <a:gd name="T53" fmla="*/ 13 h 42"/>
                <a:gd name="T54" fmla="*/ 3 w 45"/>
                <a:gd name="T55" fmla="*/ 9 h 42"/>
                <a:gd name="T56" fmla="*/ 7 w 45"/>
                <a:gd name="T57" fmla="*/ 6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3"/>
                  </a:lnTo>
                  <a:lnTo>
                    <a:pt x="39" y="6"/>
                  </a:lnTo>
                  <a:lnTo>
                    <a:pt x="42" y="9"/>
                  </a:lnTo>
                  <a:lnTo>
                    <a:pt x="42" y="13"/>
                  </a:lnTo>
                  <a:lnTo>
                    <a:pt x="45" y="16"/>
                  </a:lnTo>
                  <a:lnTo>
                    <a:pt x="45" y="22"/>
                  </a:lnTo>
                  <a:lnTo>
                    <a:pt x="45" y="26"/>
                  </a:lnTo>
                  <a:lnTo>
                    <a:pt x="42" y="29"/>
                  </a:lnTo>
                  <a:lnTo>
                    <a:pt x="42" y="32"/>
                  </a:lnTo>
                  <a:lnTo>
                    <a:pt x="39" y="35"/>
                  </a:lnTo>
                  <a:lnTo>
                    <a:pt x="36" y="38"/>
                  </a:lnTo>
                  <a:lnTo>
                    <a:pt x="32" y="42"/>
                  </a:lnTo>
                  <a:lnTo>
                    <a:pt x="26" y="42"/>
                  </a:lnTo>
                  <a:lnTo>
                    <a:pt x="23" y="42"/>
                  </a:lnTo>
                  <a:lnTo>
                    <a:pt x="19" y="42"/>
                  </a:lnTo>
                  <a:lnTo>
                    <a:pt x="13" y="42"/>
                  </a:lnTo>
                  <a:lnTo>
                    <a:pt x="10" y="38"/>
                  </a:lnTo>
                  <a:lnTo>
                    <a:pt x="7" y="35"/>
                  </a:lnTo>
                  <a:lnTo>
                    <a:pt x="3" y="32"/>
                  </a:lnTo>
                  <a:lnTo>
                    <a:pt x="3" y="29"/>
                  </a:lnTo>
                  <a:lnTo>
                    <a:pt x="0" y="26"/>
                  </a:lnTo>
                  <a:lnTo>
                    <a:pt x="0" y="22"/>
                  </a:lnTo>
                  <a:lnTo>
                    <a:pt x="0" y="16"/>
                  </a:lnTo>
                  <a:lnTo>
                    <a:pt x="3" y="13"/>
                  </a:lnTo>
                  <a:lnTo>
                    <a:pt x="3" y="9"/>
                  </a:lnTo>
                  <a:lnTo>
                    <a:pt x="7" y="6"/>
                  </a:lnTo>
                  <a:lnTo>
                    <a:pt x="10" y="3"/>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434" name="Freeform 866"/>
            <p:cNvSpPr>
              <a:spLocks/>
            </p:cNvSpPr>
            <p:nvPr/>
          </p:nvSpPr>
          <p:spPr bwMode="auto">
            <a:xfrm>
              <a:off x="3713" y="2589"/>
              <a:ext cx="62" cy="63"/>
            </a:xfrm>
            <a:custGeom>
              <a:avLst/>
              <a:gdLst>
                <a:gd name="T0" fmla="*/ 23 w 45"/>
                <a:gd name="T1" fmla="*/ 0 h 45"/>
                <a:gd name="T2" fmla="*/ 26 w 45"/>
                <a:gd name="T3" fmla="*/ 3 h 45"/>
                <a:gd name="T4" fmla="*/ 33 w 45"/>
                <a:gd name="T5" fmla="*/ 3 h 45"/>
                <a:gd name="T6" fmla="*/ 36 w 45"/>
                <a:gd name="T7" fmla="*/ 6 h 45"/>
                <a:gd name="T8" fmla="*/ 39 w 45"/>
                <a:gd name="T9" fmla="*/ 6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5 h 45"/>
                <a:gd name="T24" fmla="*/ 39 w 45"/>
                <a:gd name="T25" fmla="*/ 39 h 45"/>
                <a:gd name="T26" fmla="*/ 36 w 45"/>
                <a:gd name="T27" fmla="*/ 42 h 45"/>
                <a:gd name="T28" fmla="*/ 33 w 45"/>
                <a:gd name="T29" fmla="*/ 45 h 45"/>
                <a:gd name="T30" fmla="*/ 26 w 45"/>
                <a:gd name="T31" fmla="*/ 45 h 45"/>
                <a:gd name="T32" fmla="*/ 23 w 45"/>
                <a:gd name="T33" fmla="*/ 45 h 45"/>
                <a:gd name="T34" fmla="*/ 20 w 45"/>
                <a:gd name="T35" fmla="*/ 45 h 45"/>
                <a:gd name="T36" fmla="*/ 13 w 45"/>
                <a:gd name="T37" fmla="*/ 45 h 45"/>
                <a:gd name="T38" fmla="*/ 10 w 45"/>
                <a:gd name="T39" fmla="*/ 42 h 45"/>
                <a:gd name="T40" fmla="*/ 7 w 45"/>
                <a:gd name="T41" fmla="*/ 39 h 45"/>
                <a:gd name="T42" fmla="*/ 4 w 45"/>
                <a:gd name="T43" fmla="*/ 35 h 45"/>
                <a:gd name="T44" fmla="*/ 4 w 45"/>
                <a:gd name="T45" fmla="*/ 32 h 45"/>
                <a:gd name="T46" fmla="*/ 0 w 45"/>
                <a:gd name="T47" fmla="*/ 29 h 45"/>
                <a:gd name="T48" fmla="*/ 0 w 45"/>
                <a:gd name="T49" fmla="*/ 23 h 45"/>
                <a:gd name="T50" fmla="*/ 0 w 45"/>
                <a:gd name="T51" fmla="*/ 19 h 45"/>
                <a:gd name="T52" fmla="*/ 4 w 45"/>
                <a:gd name="T53" fmla="*/ 16 h 45"/>
                <a:gd name="T54" fmla="*/ 4 w 45"/>
                <a:gd name="T55" fmla="*/ 10 h 45"/>
                <a:gd name="T56" fmla="*/ 7 w 45"/>
                <a:gd name="T57" fmla="*/ 6 h 45"/>
                <a:gd name="T58" fmla="*/ 10 w 45"/>
                <a:gd name="T59" fmla="*/ 6 h 45"/>
                <a:gd name="T60" fmla="*/ 13 w 45"/>
                <a:gd name="T61" fmla="*/ 3 h 45"/>
                <a:gd name="T62" fmla="*/ 20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3" y="3"/>
                  </a:lnTo>
                  <a:lnTo>
                    <a:pt x="36" y="6"/>
                  </a:lnTo>
                  <a:lnTo>
                    <a:pt x="39" y="6"/>
                  </a:lnTo>
                  <a:lnTo>
                    <a:pt x="42" y="10"/>
                  </a:lnTo>
                  <a:lnTo>
                    <a:pt x="42" y="16"/>
                  </a:lnTo>
                  <a:lnTo>
                    <a:pt x="45" y="19"/>
                  </a:lnTo>
                  <a:lnTo>
                    <a:pt x="45" y="23"/>
                  </a:lnTo>
                  <a:lnTo>
                    <a:pt x="45" y="29"/>
                  </a:lnTo>
                  <a:lnTo>
                    <a:pt x="42" y="32"/>
                  </a:lnTo>
                  <a:lnTo>
                    <a:pt x="42" y="35"/>
                  </a:lnTo>
                  <a:lnTo>
                    <a:pt x="39" y="39"/>
                  </a:lnTo>
                  <a:lnTo>
                    <a:pt x="36" y="42"/>
                  </a:lnTo>
                  <a:lnTo>
                    <a:pt x="33" y="45"/>
                  </a:lnTo>
                  <a:lnTo>
                    <a:pt x="26" y="45"/>
                  </a:lnTo>
                  <a:lnTo>
                    <a:pt x="23" y="45"/>
                  </a:lnTo>
                  <a:lnTo>
                    <a:pt x="20" y="45"/>
                  </a:lnTo>
                  <a:lnTo>
                    <a:pt x="13" y="45"/>
                  </a:lnTo>
                  <a:lnTo>
                    <a:pt x="10" y="42"/>
                  </a:lnTo>
                  <a:lnTo>
                    <a:pt x="7" y="39"/>
                  </a:lnTo>
                  <a:lnTo>
                    <a:pt x="4" y="35"/>
                  </a:lnTo>
                  <a:lnTo>
                    <a:pt x="4" y="32"/>
                  </a:lnTo>
                  <a:lnTo>
                    <a:pt x="0" y="29"/>
                  </a:lnTo>
                  <a:lnTo>
                    <a:pt x="0" y="23"/>
                  </a:lnTo>
                  <a:lnTo>
                    <a:pt x="0" y="19"/>
                  </a:lnTo>
                  <a:lnTo>
                    <a:pt x="4" y="16"/>
                  </a:lnTo>
                  <a:lnTo>
                    <a:pt x="4" y="10"/>
                  </a:lnTo>
                  <a:lnTo>
                    <a:pt x="7" y="6"/>
                  </a:lnTo>
                  <a:lnTo>
                    <a:pt x="10" y="6"/>
                  </a:lnTo>
                  <a:lnTo>
                    <a:pt x="13" y="3"/>
                  </a:lnTo>
                  <a:lnTo>
                    <a:pt x="20" y="3"/>
                  </a:lnTo>
                  <a:lnTo>
                    <a:pt x="23" y="0"/>
                  </a:lnTo>
                  <a:close/>
                </a:path>
              </a:pathLst>
            </a:custGeom>
            <a:solidFill>
              <a:srgbClr val="FF0000"/>
            </a:solidFill>
            <a:ln w="9525">
              <a:noFill/>
              <a:round/>
              <a:headEnd/>
              <a:tailEnd/>
            </a:ln>
          </p:spPr>
          <p:txBody>
            <a:bodyPr/>
            <a:lstStyle/>
            <a:p>
              <a:endParaRPr lang="en-US"/>
            </a:p>
          </p:txBody>
        </p:sp>
        <p:sp>
          <p:nvSpPr>
            <p:cNvPr id="32435" name="Freeform 867"/>
            <p:cNvSpPr>
              <a:spLocks/>
            </p:cNvSpPr>
            <p:nvPr/>
          </p:nvSpPr>
          <p:spPr bwMode="auto">
            <a:xfrm>
              <a:off x="3713" y="2589"/>
              <a:ext cx="62" cy="63"/>
            </a:xfrm>
            <a:custGeom>
              <a:avLst/>
              <a:gdLst>
                <a:gd name="T0" fmla="*/ 23 w 45"/>
                <a:gd name="T1" fmla="*/ 0 h 45"/>
                <a:gd name="T2" fmla="*/ 26 w 45"/>
                <a:gd name="T3" fmla="*/ 3 h 45"/>
                <a:gd name="T4" fmla="*/ 33 w 45"/>
                <a:gd name="T5" fmla="*/ 3 h 45"/>
                <a:gd name="T6" fmla="*/ 36 w 45"/>
                <a:gd name="T7" fmla="*/ 6 h 45"/>
                <a:gd name="T8" fmla="*/ 39 w 45"/>
                <a:gd name="T9" fmla="*/ 6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5 h 45"/>
                <a:gd name="T24" fmla="*/ 39 w 45"/>
                <a:gd name="T25" fmla="*/ 39 h 45"/>
                <a:gd name="T26" fmla="*/ 36 w 45"/>
                <a:gd name="T27" fmla="*/ 42 h 45"/>
                <a:gd name="T28" fmla="*/ 33 w 45"/>
                <a:gd name="T29" fmla="*/ 45 h 45"/>
                <a:gd name="T30" fmla="*/ 26 w 45"/>
                <a:gd name="T31" fmla="*/ 45 h 45"/>
                <a:gd name="T32" fmla="*/ 23 w 45"/>
                <a:gd name="T33" fmla="*/ 45 h 45"/>
                <a:gd name="T34" fmla="*/ 20 w 45"/>
                <a:gd name="T35" fmla="*/ 45 h 45"/>
                <a:gd name="T36" fmla="*/ 13 w 45"/>
                <a:gd name="T37" fmla="*/ 45 h 45"/>
                <a:gd name="T38" fmla="*/ 10 w 45"/>
                <a:gd name="T39" fmla="*/ 42 h 45"/>
                <a:gd name="T40" fmla="*/ 7 w 45"/>
                <a:gd name="T41" fmla="*/ 39 h 45"/>
                <a:gd name="T42" fmla="*/ 4 w 45"/>
                <a:gd name="T43" fmla="*/ 35 h 45"/>
                <a:gd name="T44" fmla="*/ 4 w 45"/>
                <a:gd name="T45" fmla="*/ 32 h 45"/>
                <a:gd name="T46" fmla="*/ 0 w 45"/>
                <a:gd name="T47" fmla="*/ 29 h 45"/>
                <a:gd name="T48" fmla="*/ 0 w 45"/>
                <a:gd name="T49" fmla="*/ 23 h 45"/>
                <a:gd name="T50" fmla="*/ 0 w 45"/>
                <a:gd name="T51" fmla="*/ 19 h 45"/>
                <a:gd name="T52" fmla="*/ 4 w 45"/>
                <a:gd name="T53" fmla="*/ 16 h 45"/>
                <a:gd name="T54" fmla="*/ 4 w 45"/>
                <a:gd name="T55" fmla="*/ 10 h 45"/>
                <a:gd name="T56" fmla="*/ 7 w 45"/>
                <a:gd name="T57" fmla="*/ 6 h 45"/>
                <a:gd name="T58" fmla="*/ 10 w 45"/>
                <a:gd name="T59" fmla="*/ 6 h 45"/>
                <a:gd name="T60" fmla="*/ 13 w 45"/>
                <a:gd name="T61" fmla="*/ 3 h 45"/>
                <a:gd name="T62" fmla="*/ 20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3" y="3"/>
                  </a:lnTo>
                  <a:lnTo>
                    <a:pt x="36" y="6"/>
                  </a:lnTo>
                  <a:lnTo>
                    <a:pt x="39" y="6"/>
                  </a:lnTo>
                  <a:lnTo>
                    <a:pt x="42" y="10"/>
                  </a:lnTo>
                  <a:lnTo>
                    <a:pt x="42" y="16"/>
                  </a:lnTo>
                  <a:lnTo>
                    <a:pt x="45" y="19"/>
                  </a:lnTo>
                  <a:lnTo>
                    <a:pt x="45" y="23"/>
                  </a:lnTo>
                  <a:lnTo>
                    <a:pt x="45" y="29"/>
                  </a:lnTo>
                  <a:lnTo>
                    <a:pt x="42" y="32"/>
                  </a:lnTo>
                  <a:lnTo>
                    <a:pt x="42" y="35"/>
                  </a:lnTo>
                  <a:lnTo>
                    <a:pt x="39" y="39"/>
                  </a:lnTo>
                  <a:lnTo>
                    <a:pt x="36" y="42"/>
                  </a:lnTo>
                  <a:lnTo>
                    <a:pt x="33" y="45"/>
                  </a:lnTo>
                  <a:lnTo>
                    <a:pt x="26" y="45"/>
                  </a:lnTo>
                  <a:lnTo>
                    <a:pt x="23" y="45"/>
                  </a:lnTo>
                  <a:lnTo>
                    <a:pt x="20" y="45"/>
                  </a:lnTo>
                  <a:lnTo>
                    <a:pt x="13" y="45"/>
                  </a:lnTo>
                  <a:lnTo>
                    <a:pt x="10" y="42"/>
                  </a:lnTo>
                  <a:lnTo>
                    <a:pt x="7" y="39"/>
                  </a:lnTo>
                  <a:lnTo>
                    <a:pt x="4" y="35"/>
                  </a:lnTo>
                  <a:lnTo>
                    <a:pt x="4" y="32"/>
                  </a:lnTo>
                  <a:lnTo>
                    <a:pt x="0" y="29"/>
                  </a:lnTo>
                  <a:lnTo>
                    <a:pt x="0" y="23"/>
                  </a:lnTo>
                  <a:lnTo>
                    <a:pt x="0" y="19"/>
                  </a:lnTo>
                  <a:lnTo>
                    <a:pt x="4" y="16"/>
                  </a:lnTo>
                  <a:lnTo>
                    <a:pt x="4" y="10"/>
                  </a:lnTo>
                  <a:lnTo>
                    <a:pt x="7" y="6"/>
                  </a:lnTo>
                  <a:lnTo>
                    <a:pt x="10" y="6"/>
                  </a:lnTo>
                  <a:lnTo>
                    <a:pt x="13" y="3"/>
                  </a:lnTo>
                  <a:lnTo>
                    <a:pt x="20" y="3"/>
                  </a:lnTo>
                  <a:lnTo>
                    <a:pt x="23" y="0"/>
                  </a:lnTo>
                </a:path>
              </a:pathLst>
            </a:custGeom>
            <a:noFill/>
            <a:ln w="0">
              <a:solidFill>
                <a:srgbClr val="000000"/>
              </a:solidFill>
              <a:round/>
              <a:headEnd/>
              <a:tailEnd/>
            </a:ln>
          </p:spPr>
          <p:txBody>
            <a:bodyPr/>
            <a:lstStyle/>
            <a:p>
              <a:endParaRPr lang="en-US"/>
            </a:p>
          </p:txBody>
        </p:sp>
        <p:sp>
          <p:nvSpPr>
            <p:cNvPr id="32436" name="Freeform 868"/>
            <p:cNvSpPr>
              <a:spLocks/>
            </p:cNvSpPr>
            <p:nvPr/>
          </p:nvSpPr>
          <p:spPr bwMode="auto">
            <a:xfrm>
              <a:off x="3661" y="2549"/>
              <a:ext cx="58" cy="63"/>
            </a:xfrm>
            <a:custGeom>
              <a:avLst/>
              <a:gdLst>
                <a:gd name="T0" fmla="*/ 19 w 42"/>
                <a:gd name="T1" fmla="*/ 0 h 45"/>
                <a:gd name="T2" fmla="*/ 25 w 42"/>
                <a:gd name="T3" fmla="*/ 0 h 45"/>
                <a:gd name="T4" fmla="*/ 29 w 42"/>
                <a:gd name="T5" fmla="*/ 3 h 45"/>
                <a:gd name="T6" fmla="*/ 32 w 42"/>
                <a:gd name="T7" fmla="*/ 3 h 45"/>
                <a:gd name="T8" fmla="*/ 35 w 42"/>
                <a:gd name="T9" fmla="*/ 7 h 45"/>
                <a:gd name="T10" fmla="*/ 38 w 42"/>
                <a:gd name="T11" fmla="*/ 10 h 45"/>
                <a:gd name="T12" fmla="*/ 42 w 42"/>
                <a:gd name="T13" fmla="*/ 13 h 45"/>
                <a:gd name="T14" fmla="*/ 42 w 42"/>
                <a:gd name="T15" fmla="*/ 16 h 45"/>
                <a:gd name="T16" fmla="*/ 42 w 42"/>
                <a:gd name="T17" fmla="*/ 23 h 45"/>
                <a:gd name="T18" fmla="*/ 42 w 42"/>
                <a:gd name="T19" fmla="*/ 26 h 45"/>
                <a:gd name="T20" fmla="*/ 42 w 42"/>
                <a:gd name="T21" fmla="*/ 29 h 45"/>
                <a:gd name="T22" fmla="*/ 38 w 42"/>
                <a:gd name="T23" fmla="*/ 35 h 45"/>
                <a:gd name="T24" fmla="*/ 35 w 42"/>
                <a:gd name="T25" fmla="*/ 39 h 45"/>
                <a:gd name="T26" fmla="*/ 32 w 42"/>
                <a:gd name="T27" fmla="*/ 39 h 45"/>
                <a:gd name="T28" fmla="*/ 29 w 42"/>
                <a:gd name="T29" fmla="*/ 42 h 45"/>
                <a:gd name="T30" fmla="*/ 25 w 42"/>
                <a:gd name="T31" fmla="*/ 45 h 45"/>
                <a:gd name="T32" fmla="*/ 19 w 42"/>
                <a:gd name="T33" fmla="*/ 45 h 45"/>
                <a:gd name="T34" fmla="*/ 16 w 42"/>
                <a:gd name="T35" fmla="*/ 45 h 45"/>
                <a:gd name="T36" fmla="*/ 13 w 42"/>
                <a:gd name="T37" fmla="*/ 42 h 45"/>
                <a:gd name="T38" fmla="*/ 9 w 42"/>
                <a:gd name="T39" fmla="*/ 39 h 45"/>
                <a:gd name="T40" fmla="*/ 6 w 42"/>
                <a:gd name="T41" fmla="*/ 39 h 45"/>
                <a:gd name="T42" fmla="*/ 3 w 42"/>
                <a:gd name="T43" fmla="*/ 35 h 45"/>
                <a:gd name="T44" fmla="*/ 0 w 42"/>
                <a:gd name="T45" fmla="*/ 29 h 45"/>
                <a:gd name="T46" fmla="*/ 0 w 42"/>
                <a:gd name="T47" fmla="*/ 26 h 45"/>
                <a:gd name="T48" fmla="*/ 0 w 42"/>
                <a:gd name="T49" fmla="*/ 23 h 45"/>
                <a:gd name="T50" fmla="*/ 0 w 42"/>
                <a:gd name="T51" fmla="*/ 16 h 45"/>
                <a:gd name="T52" fmla="*/ 0 w 42"/>
                <a:gd name="T53" fmla="*/ 13 h 45"/>
                <a:gd name="T54" fmla="*/ 3 w 42"/>
                <a:gd name="T55" fmla="*/ 10 h 45"/>
                <a:gd name="T56" fmla="*/ 6 w 42"/>
                <a:gd name="T57" fmla="*/ 7 h 45"/>
                <a:gd name="T58" fmla="*/ 9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5" y="0"/>
                  </a:lnTo>
                  <a:lnTo>
                    <a:pt x="29" y="3"/>
                  </a:lnTo>
                  <a:lnTo>
                    <a:pt x="32" y="3"/>
                  </a:lnTo>
                  <a:lnTo>
                    <a:pt x="35" y="7"/>
                  </a:lnTo>
                  <a:lnTo>
                    <a:pt x="38" y="10"/>
                  </a:lnTo>
                  <a:lnTo>
                    <a:pt x="42" y="13"/>
                  </a:lnTo>
                  <a:lnTo>
                    <a:pt x="42" y="16"/>
                  </a:lnTo>
                  <a:lnTo>
                    <a:pt x="42" y="23"/>
                  </a:lnTo>
                  <a:lnTo>
                    <a:pt x="42" y="26"/>
                  </a:lnTo>
                  <a:lnTo>
                    <a:pt x="42" y="29"/>
                  </a:lnTo>
                  <a:lnTo>
                    <a:pt x="38" y="35"/>
                  </a:lnTo>
                  <a:lnTo>
                    <a:pt x="35" y="39"/>
                  </a:lnTo>
                  <a:lnTo>
                    <a:pt x="32" y="39"/>
                  </a:lnTo>
                  <a:lnTo>
                    <a:pt x="29" y="42"/>
                  </a:lnTo>
                  <a:lnTo>
                    <a:pt x="25" y="45"/>
                  </a:lnTo>
                  <a:lnTo>
                    <a:pt x="19" y="45"/>
                  </a:lnTo>
                  <a:lnTo>
                    <a:pt x="16" y="45"/>
                  </a:lnTo>
                  <a:lnTo>
                    <a:pt x="13" y="42"/>
                  </a:lnTo>
                  <a:lnTo>
                    <a:pt x="9" y="39"/>
                  </a:lnTo>
                  <a:lnTo>
                    <a:pt x="6" y="39"/>
                  </a:lnTo>
                  <a:lnTo>
                    <a:pt x="3" y="35"/>
                  </a:lnTo>
                  <a:lnTo>
                    <a:pt x="0" y="29"/>
                  </a:lnTo>
                  <a:lnTo>
                    <a:pt x="0" y="26"/>
                  </a:lnTo>
                  <a:lnTo>
                    <a:pt x="0" y="23"/>
                  </a:lnTo>
                  <a:lnTo>
                    <a:pt x="0" y="16"/>
                  </a:lnTo>
                  <a:lnTo>
                    <a:pt x="0" y="13"/>
                  </a:lnTo>
                  <a:lnTo>
                    <a:pt x="3" y="10"/>
                  </a:lnTo>
                  <a:lnTo>
                    <a:pt x="6" y="7"/>
                  </a:lnTo>
                  <a:lnTo>
                    <a:pt x="9" y="3"/>
                  </a:lnTo>
                  <a:lnTo>
                    <a:pt x="13" y="3"/>
                  </a:lnTo>
                  <a:lnTo>
                    <a:pt x="16" y="0"/>
                  </a:lnTo>
                  <a:lnTo>
                    <a:pt x="19" y="0"/>
                  </a:lnTo>
                  <a:close/>
                </a:path>
              </a:pathLst>
            </a:custGeom>
            <a:solidFill>
              <a:srgbClr val="FFFF00"/>
            </a:solidFill>
            <a:ln w="12700">
              <a:solidFill>
                <a:srgbClr val="000000"/>
              </a:solidFill>
              <a:round/>
              <a:headEnd/>
              <a:tailEnd/>
            </a:ln>
          </p:spPr>
          <p:txBody>
            <a:bodyPr/>
            <a:lstStyle/>
            <a:p>
              <a:endParaRPr lang="en-US"/>
            </a:p>
          </p:txBody>
        </p:sp>
        <p:sp>
          <p:nvSpPr>
            <p:cNvPr id="32437" name="Freeform 869"/>
            <p:cNvSpPr>
              <a:spLocks/>
            </p:cNvSpPr>
            <p:nvPr/>
          </p:nvSpPr>
          <p:spPr bwMode="auto">
            <a:xfrm>
              <a:off x="3661" y="2549"/>
              <a:ext cx="58" cy="63"/>
            </a:xfrm>
            <a:custGeom>
              <a:avLst/>
              <a:gdLst>
                <a:gd name="T0" fmla="*/ 19 w 42"/>
                <a:gd name="T1" fmla="*/ 0 h 45"/>
                <a:gd name="T2" fmla="*/ 25 w 42"/>
                <a:gd name="T3" fmla="*/ 0 h 45"/>
                <a:gd name="T4" fmla="*/ 29 w 42"/>
                <a:gd name="T5" fmla="*/ 3 h 45"/>
                <a:gd name="T6" fmla="*/ 32 w 42"/>
                <a:gd name="T7" fmla="*/ 3 h 45"/>
                <a:gd name="T8" fmla="*/ 35 w 42"/>
                <a:gd name="T9" fmla="*/ 7 h 45"/>
                <a:gd name="T10" fmla="*/ 38 w 42"/>
                <a:gd name="T11" fmla="*/ 10 h 45"/>
                <a:gd name="T12" fmla="*/ 42 w 42"/>
                <a:gd name="T13" fmla="*/ 13 h 45"/>
                <a:gd name="T14" fmla="*/ 42 w 42"/>
                <a:gd name="T15" fmla="*/ 16 h 45"/>
                <a:gd name="T16" fmla="*/ 42 w 42"/>
                <a:gd name="T17" fmla="*/ 23 h 45"/>
                <a:gd name="T18" fmla="*/ 42 w 42"/>
                <a:gd name="T19" fmla="*/ 26 h 45"/>
                <a:gd name="T20" fmla="*/ 42 w 42"/>
                <a:gd name="T21" fmla="*/ 29 h 45"/>
                <a:gd name="T22" fmla="*/ 38 w 42"/>
                <a:gd name="T23" fmla="*/ 35 h 45"/>
                <a:gd name="T24" fmla="*/ 35 w 42"/>
                <a:gd name="T25" fmla="*/ 39 h 45"/>
                <a:gd name="T26" fmla="*/ 32 w 42"/>
                <a:gd name="T27" fmla="*/ 39 h 45"/>
                <a:gd name="T28" fmla="*/ 29 w 42"/>
                <a:gd name="T29" fmla="*/ 42 h 45"/>
                <a:gd name="T30" fmla="*/ 25 w 42"/>
                <a:gd name="T31" fmla="*/ 45 h 45"/>
                <a:gd name="T32" fmla="*/ 19 w 42"/>
                <a:gd name="T33" fmla="*/ 45 h 45"/>
                <a:gd name="T34" fmla="*/ 16 w 42"/>
                <a:gd name="T35" fmla="*/ 45 h 45"/>
                <a:gd name="T36" fmla="*/ 13 w 42"/>
                <a:gd name="T37" fmla="*/ 42 h 45"/>
                <a:gd name="T38" fmla="*/ 9 w 42"/>
                <a:gd name="T39" fmla="*/ 39 h 45"/>
                <a:gd name="T40" fmla="*/ 6 w 42"/>
                <a:gd name="T41" fmla="*/ 39 h 45"/>
                <a:gd name="T42" fmla="*/ 3 w 42"/>
                <a:gd name="T43" fmla="*/ 35 h 45"/>
                <a:gd name="T44" fmla="*/ 0 w 42"/>
                <a:gd name="T45" fmla="*/ 29 h 45"/>
                <a:gd name="T46" fmla="*/ 0 w 42"/>
                <a:gd name="T47" fmla="*/ 26 h 45"/>
                <a:gd name="T48" fmla="*/ 0 w 42"/>
                <a:gd name="T49" fmla="*/ 23 h 45"/>
                <a:gd name="T50" fmla="*/ 0 w 42"/>
                <a:gd name="T51" fmla="*/ 16 h 45"/>
                <a:gd name="T52" fmla="*/ 0 w 42"/>
                <a:gd name="T53" fmla="*/ 13 h 45"/>
                <a:gd name="T54" fmla="*/ 3 w 42"/>
                <a:gd name="T55" fmla="*/ 10 h 45"/>
                <a:gd name="T56" fmla="*/ 6 w 42"/>
                <a:gd name="T57" fmla="*/ 7 h 45"/>
                <a:gd name="T58" fmla="*/ 9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5" y="0"/>
                  </a:lnTo>
                  <a:lnTo>
                    <a:pt x="29" y="3"/>
                  </a:lnTo>
                  <a:lnTo>
                    <a:pt x="32" y="3"/>
                  </a:lnTo>
                  <a:lnTo>
                    <a:pt x="35" y="7"/>
                  </a:lnTo>
                  <a:lnTo>
                    <a:pt x="38" y="10"/>
                  </a:lnTo>
                  <a:lnTo>
                    <a:pt x="42" y="13"/>
                  </a:lnTo>
                  <a:lnTo>
                    <a:pt x="42" y="16"/>
                  </a:lnTo>
                  <a:lnTo>
                    <a:pt x="42" y="23"/>
                  </a:lnTo>
                  <a:lnTo>
                    <a:pt x="42" y="26"/>
                  </a:lnTo>
                  <a:lnTo>
                    <a:pt x="42" y="29"/>
                  </a:lnTo>
                  <a:lnTo>
                    <a:pt x="38" y="35"/>
                  </a:lnTo>
                  <a:lnTo>
                    <a:pt x="35" y="39"/>
                  </a:lnTo>
                  <a:lnTo>
                    <a:pt x="32" y="39"/>
                  </a:lnTo>
                  <a:lnTo>
                    <a:pt x="29" y="42"/>
                  </a:lnTo>
                  <a:lnTo>
                    <a:pt x="25" y="45"/>
                  </a:lnTo>
                  <a:lnTo>
                    <a:pt x="19" y="45"/>
                  </a:lnTo>
                  <a:lnTo>
                    <a:pt x="16" y="45"/>
                  </a:lnTo>
                  <a:lnTo>
                    <a:pt x="13" y="42"/>
                  </a:lnTo>
                  <a:lnTo>
                    <a:pt x="9" y="39"/>
                  </a:lnTo>
                  <a:lnTo>
                    <a:pt x="6" y="39"/>
                  </a:lnTo>
                  <a:lnTo>
                    <a:pt x="3" y="35"/>
                  </a:lnTo>
                  <a:lnTo>
                    <a:pt x="0" y="29"/>
                  </a:lnTo>
                  <a:lnTo>
                    <a:pt x="0" y="26"/>
                  </a:lnTo>
                  <a:lnTo>
                    <a:pt x="0" y="23"/>
                  </a:lnTo>
                  <a:lnTo>
                    <a:pt x="0" y="16"/>
                  </a:lnTo>
                  <a:lnTo>
                    <a:pt x="0" y="13"/>
                  </a:lnTo>
                  <a:lnTo>
                    <a:pt x="3" y="10"/>
                  </a:lnTo>
                  <a:lnTo>
                    <a:pt x="6" y="7"/>
                  </a:lnTo>
                  <a:lnTo>
                    <a:pt x="9" y="3"/>
                  </a:lnTo>
                  <a:lnTo>
                    <a:pt x="13" y="3"/>
                  </a:lnTo>
                  <a:lnTo>
                    <a:pt x="16" y="0"/>
                  </a:lnTo>
                  <a:lnTo>
                    <a:pt x="19" y="0"/>
                  </a:lnTo>
                </a:path>
              </a:pathLst>
            </a:custGeom>
            <a:noFill/>
            <a:ln w="0">
              <a:solidFill>
                <a:srgbClr val="000000"/>
              </a:solidFill>
              <a:round/>
              <a:headEnd/>
              <a:tailEnd/>
            </a:ln>
          </p:spPr>
          <p:txBody>
            <a:bodyPr/>
            <a:lstStyle/>
            <a:p>
              <a:endParaRPr lang="en-US"/>
            </a:p>
          </p:txBody>
        </p:sp>
        <p:sp>
          <p:nvSpPr>
            <p:cNvPr id="32438" name="Freeform 870"/>
            <p:cNvSpPr>
              <a:spLocks/>
            </p:cNvSpPr>
            <p:nvPr/>
          </p:nvSpPr>
          <p:spPr bwMode="auto">
            <a:xfrm>
              <a:off x="3593" y="2368"/>
              <a:ext cx="64" cy="63"/>
            </a:xfrm>
            <a:custGeom>
              <a:avLst/>
              <a:gdLst>
                <a:gd name="T0" fmla="*/ 23 w 46"/>
                <a:gd name="T1" fmla="*/ 0 h 45"/>
                <a:gd name="T2" fmla="*/ 29 w 46"/>
                <a:gd name="T3" fmla="*/ 0 h 45"/>
                <a:gd name="T4" fmla="*/ 33 w 46"/>
                <a:gd name="T5" fmla="*/ 4 h 45"/>
                <a:gd name="T6" fmla="*/ 36 w 46"/>
                <a:gd name="T7" fmla="*/ 4 h 45"/>
                <a:gd name="T8" fmla="*/ 39 w 46"/>
                <a:gd name="T9" fmla="*/ 7 h 45"/>
                <a:gd name="T10" fmla="*/ 42 w 46"/>
                <a:gd name="T11" fmla="*/ 10 h 45"/>
                <a:gd name="T12" fmla="*/ 46 w 46"/>
                <a:gd name="T13" fmla="*/ 13 h 45"/>
                <a:gd name="T14" fmla="*/ 46 w 46"/>
                <a:gd name="T15" fmla="*/ 17 h 45"/>
                <a:gd name="T16" fmla="*/ 46 w 46"/>
                <a:gd name="T17" fmla="*/ 23 h 45"/>
                <a:gd name="T18" fmla="*/ 46 w 46"/>
                <a:gd name="T19" fmla="*/ 26 h 45"/>
                <a:gd name="T20" fmla="*/ 46 w 46"/>
                <a:gd name="T21" fmla="*/ 33 h 45"/>
                <a:gd name="T22" fmla="*/ 42 w 46"/>
                <a:gd name="T23" fmla="*/ 36 h 45"/>
                <a:gd name="T24" fmla="*/ 39 w 46"/>
                <a:gd name="T25" fmla="*/ 39 h 45"/>
                <a:gd name="T26" fmla="*/ 36 w 46"/>
                <a:gd name="T27" fmla="*/ 42 h 45"/>
                <a:gd name="T28" fmla="*/ 33 w 46"/>
                <a:gd name="T29" fmla="*/ 42 h 45"/>
                <a:gd name="T30" fmla="*/ 29 w 46"/>
                <a:gd name="T31" fmla="*/ 45 h 45"/>
                <a:gd name="T32" fmla="*/ 23 w 46"/>
                <a:gd name="T33" fmla="*/ 45 h 45"/>
                <a:gd name="T34" fmla="*/ 20 w 46"/>
                <a:gd name="T35" fmla="*/ 45 h 45"/>
                <a:gd name="T36" fmla="*/ 17 w 46"/>
                <a:gd name="T37" fmla="*/ 42 h 45"/>
                <a:gd name="T38" fmla="*/ 10 w 46"/>
                <a:gd name="T39" fmla="*/ 42 h 45"/>
                <a:gd name="T40" fmla="*/ 7 w 46"/>
                <a:gd name="T41" fmla="*/ 39 h 45"/>
                <a:gd name="T42" fmla="*/ 7 w 46"/>
                <a:gd name="T43" fmla="*/ 36 h 45"/>
                <a:gd name="T44" fmla="*/ 4 w 46"/>
                <a:gd name="T45" fmla="*/ 33 h 45"/>
                <a:gd name="T46" fmla="*/ 4 w 46"/>
                <a:gd name="T47" fmla="*/ 26 h 45"/>
                <a:gd name="T48" fmla="*/ 0 w 46"/>
                <a:gd name="T49" fmla="*/ 23 h 45"/>
                <a:gd name="T50" fmla="*/ 4 w 46"/>
                <a:gd name="T51" fmla="*/ 17 h 45"/>
                <a:gd name="T52" fmla="*/ 4 w 46"/>
                <a:gd name="T53" fmla="*/ 13 h 45"/>
                <a:gd name="T54" fmla="*/ 7 w 46"/>
                <a:gd name="T55" fmla="*/ 10 h 45"/>
                <a:gd name="T56" fmla="*/ 7 w 46"/>
                <a:gd name="T57" fmla="*/ 7 h 45"/>
                <a:gd name="T58" fmla="*/ 10 w 46"/>
                <a:gd name="T59" fmla="*/ 4 h 45"/>
                <a:gd name="T60" fmla="*/ 17 w 46"/>
                <a:gd name="T61" fmla="*/ 4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0"/>
                  </a:lnTo>
                  <a:lnTo>
                    <a:pt x="33" y="4"/>
                  </a:lnTo>
                  <a:lnTo>
                    <a:pt x="36" y="4"/>
                  </a:lnTo>
                  <a:lnTo>
                    <a:pt x="39" y="7"/>
                  </a:lnTo>
                  <a:lnTo>
                    <a:pt x="42" y="10"/>
                  </a:lnTo>
                  <a:lnTo>
                    <a:pt x="46" y="13"/>
                  </a:lnTo>
                  <a:lnTo>
                    <a:pt x="46" y="17"/>
                  </a:lnTo>
                  <a:lnTo>
                    <a:pt x="46" y="23"/>
                  </a:lnTo>
                  <a:lnTo>
                    <a:pt x="46" y="26"/>
                  </a:lnTo>
                  <a:lnTo>
                    <a:pt x="46" y="33"/>
                  </a:lnTo>
                  <a:lnTo>
                    <a:pt x="42" y="36"/>
                  </a:lnTo>
                  <a:lnTo>
                    <a:pt x="39" y="39"/>
                  </a:lnTo>
                  <a:lnTo>
                    <a:pt x="36" y="42"/>
                  </a:lnTo>
                  <a:lnTo>
                    <a:pt x="33" y="42"/>
                  </a:lnTo>
                  <a:lnTo>
                    <a:pt x="29" y="45"/>
                  </a:lnTo>
                  <a:lnTo>
                    <a:pt x="23" y="45"/>
                  </a:lnTo>
                  <a:lnTo>
                    <a:pt x="20" y="45"/>
                  </a:lnTo>
                  <a:lnTo>
                    <a:pt x="17" y="42"/>
                  </a:lnTo>
                  <a:lnTo>
                    <a:pt x="10" y="42"/>
                  </a:lnTo>
                  <a:lnTo>
                    <a:pt x="7" y="39"/>
                  </a:lnTo>
                  <a:lnTo>
                    <a:pt x="7" y="36"/>
                  </a:lnTo>
                  <a:lnTo>
                    <a:pt x="4" y="33"/>
                  </a:lnTo>
                  <a:lnTo>
                    <a:pt x="4" y="26"/>
                  </a:lnTo>
                  <a:lnTo>
                    <a:pt x="0" y="23"/>
                  </a:lnTo>
                  <a:lnTo>
                    <a:pt x="4" y="17"/>
                  </a:lnTo>
                  <a:lnTo>
                    <a:pt x="4" y="13"/>
                  </a:lnTo>
                  <a:lnTo>
                    <a:pt x="7" y="10"/>
                  </a:lnTo>
                  <a:lnTo>
                    <a:pt x="7" y="7"/>
                  </a:lnTo>
                  <a:lnTo>
                    <a:pt x="10" y="4"/>
                  </a:lnTo>
                  <a:lnTo>
                    <a:pt x="17" y="4"/>
                  </a:lnTo>
                  <a:lnTo>
                    <a:pt x="20" y="0"/>
                  </a:lnTo>
                  <a:lnTo>
                    <a:pt x="23" y="0"/>
                  </a:lnTo>
                  <a:close/>
                </a:path>
              </a:pathLst>
            </a:custGeom>
            <a:solidFill>
              <a:srgbClr val="FF0000"/>
            </a:solidFill>
            <a:ln w="9525">
              <a:noFill/>
              <a:round/>
              <a:headEnd/>
              <a:tailEnd/>
            </a:ln>
          </p:spPr>
          <p:txBody>
            <a:bodyPr/>
            <a:lstStyle/>
            <a:p>
              <a:endParaRPr lang="en-US"/>
            </a:p>
          </p:txBody>
        </p:sp>
        <p:sp>
          <p:nvSpPr>
            <p:cNvPr id="32439" name="Freeform 871"/>
            <p:cNvSpPr>
              <a:spLocks/>
            </p:cNvSpPr>
            <p:nvPr/>
          </p:nvSpPr>
          <p:spPr bwMode="auto">
            <a:xfrm>
              <a:off x="3593" y="2368"/>
              <a:ext cx="64" cy="63"/>
            </a:xfrm>
            <a:custGeom>
              <a:avLst/>
              <a:gdLst>
                <a:gd name="T0" fmla="*/ 23 w 46"/>
                <a:gd name="T1" fmla="*/ 0 h 45"/>
                <a:gd name="T2" fmla="*/ 29 w 46"/>
                <a:gd name="T3" fmla="*/ 0 h 45"/>
                <a:gd name="T4" fmla="*/ 33 w 46"/>
                <a:gd name="T5" fmla="*/ 4 h 45"/>
                <a:gd name="T6" fmla="*/ 36 w 46"/>
                <a:gd name="T7" fmla="*/ 4 h 45"/>
                <a:gd name="T8" fmla="*/ 39 w 46"/>
                <a:gd name="T9" fmla="*/ 7 h 45"/>
                <a:gd name="T10" fmla="*/ 42 w 46"/>
                <a:gd name="T11" fmla="*/ 10 h 45"/>
                <a:gd name="T12" fmla="*/ 46 w 46"/>
                <a:gd name="T13" fmla="*/ 13 h 45"/>
                <a:gd name="T14" fmla="*/ 46 w 46"/>
                <a:gd name="T15" fmla="*/ 17 h 45"/>
                <a:gd name="T16" fmla="*/ 46 w 46"/>
                <a:gd name="T17" fmla="*/ 23 h 45"/>
                <a:gd name="T18" fmla="*/ 46 w 46"/>
                <a:gd name="T19" fmla="*/ 26 h 45"/>
                <a:gd name="T20" fmla="*/ 46 w 46"/>
                <a:gd name="T21" fmla="*/ 33 h 45"/>
                <a:gd name="T22" fmla="*/ 42 w 46"/>
                <a:gd name="T23" fmla="*/ 36 h 45"/>
                <a:gd name="T24" fmla="*/ 39 w 46"/>
                <a:gd name="T25" fmla="*/ 39 h 45"/>
                <a:gd name="T26" fmla="*/ 36 w 46"/>
                <a:gd name="T27" fmla="*/ 42 h 45"/>
                <a:gd name="T28" fmla="*/ 33 w 46"/>
                <a:gd name="T29" fmla="*/ 42 h 45"/>
                <a:gd name="T30" fmla="*/ 29 w 46"/>
                <a:gd name="T31" fmla="*/ 45 h 45"/>
                <a:gd name="T32" fmla="*/ 23 w 46"/>
                <a:gd name="T33" fmla="*/ 45 h 45"/>
                <a:gd name="T34" fmla="*/ 20 w 46"/>
                <a:gd name="T35" fmla="*/ 45 h 45"/>
                <a:gd name="T36" fmla="*/ 17 w 46"/>
                <a:gd name="T37" fmla="*/ 42 h 45"/>
                <a:gd name="T38" fmla="*/ 10 w 46"/>
                <a:gd name="T39" fmla="*/ 42 h 45"/>
                <a:gd name="T40" fmla="*/ 7 w 46"/>
                <a:gd name="T41" fmla="*/ 39 h 45"/>
                <a:gd name="T42" fmla="*/ 7 w 46"/>
                <a:gd name="T43" fmla="*/ 36 h 45"/>
                <a:gd name="T44" fmla="*/ 4 w 46"/>
                <a:gd name="T45" fmla="*/ 33 h 45"/>
                <a:gd name="T46" fmla="*/ 4 w 46"/>
                <a:gd name="T47" fmla="*/ 26 h 45"/>
                <a:gd name="T48" fmla="*/ 0 w 46"/>
                <a:gd name="T49" fmla="*/ 23 h 45"/>
                <a:gd name="T50" fmla="*/ 4 w 46"/>
                <a:gd name="T51" fmla="*/ 17 h 45"/>
                <a:gd name="T52" fmla="*/ 4 w 46"/>
                <a:gd name="T53" fmla="*/ 13 h 45"/>
                <a:gd name="T54" fmla="*/ 7 w 46"/>
                <a:gd name="T55" fmla="*/ 10 h 45"/>
                <a:gd name="T56" fmla="*/ 7 w 46"/>
                <a:gd name="T57" fmla="*/ 7 h 45"/>
                <a:gd name="T58" fmla="*/ 10 w 46"/>
                <a:gd name="T59" fmla="*/ 4 h 45"/>
                <a:gd name="T60" fmla="*/ 17 w 46"/>
                <a:gd name="T61" fmla="*/ 4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0"/>
                  </a:lnTo>
                  <a:lnTo>
                    <a:pt x="33" y="4"/>
                  </a:lnTo>
                  <a:lnTo>
                    <a:pt x="36" y="4"/>
                  </a:lnTo>
                  <a:lnTo>
                    <a:pt x="39" y="7"/>
                  </a:lnTo>
                  <a:lnTo>
                    <a:pt x="42" y="10"/>
                  </a:lnTo>
                  <a:lnTo>
                    <a:pt x="46" y="13"/>
                  </a:lnTo>
                  <a:lnTo>
                    <a:pt x="46" y="17"/>
                  </a:lnTo>
                  <a:lnTo>
                    <a:pt x="46" y="23"/>
                  </a:lnTo>
                  <a:lnTo>
                    <a:pt x="46" y="26"/>
                  </a:lnTo>
                  <a:lnTo>
                    <a:pt x="46" y="33"/>
                  </a:lnTo>
                  <a:lnTo>
                    <a:pt x="42" y="36"/>
                  </a:lnTo>
                  <a:lnTo>
                    <a:pt x="39" y="39"/>
                  </a:lnTo>
                  <a:lnTo>
                    <a:pt x="36" y="42"/>
                  </a:lnTo>
                  <a:lnTo>
                    <a:pt x="33" y="42"/>
                  </a:lnTo>
                  <a:lnTo>
                    <a:pt x="29" y="45"/>
                  </a:lnTo>
                  <a:lnTo>
                    <a:pt x="23" y="45"/>
                  </a:lnTo>
                  <a:lnTo>
                    <a:pt x="20" y="45"/>
                  </a:lnTo>
                  <a:lnTo>
                    <a:pt x="17" y="42"/>
                  </a:lnTo>
                  <a:lnTo>
                    <a:pt x="10" y="42"/>
                  </a:lnTo>
                  <a:lnTo>
                    <a:pt x="7" y="39"/>
                  </a:lnTo>
                  <a:lnTo>
                    <a:pt x="7" y="36"/>
                  </a:lnTo>
                  <a:lnTo>
                    <a:pt x="4" y="33"/>
                  </a:lnTo>
                  <a:lnTo>
                    <a:pt x="4" y="26"/>
                  </a:lnTo>
                  <a:lnTo>
                    <a:pt x="0" y="23"/>
                  </a:lnTo>
                  <a:lnTo>
                    <a:pt x="4" y="17"/>
                  </a:lnTo>
                  <a:lnTo>
                    <a:pt x="4" y="13"/>
                  </a:lnTo>
                  <a:lnTo>
                    <a:pt x="7" y="10"/>
                  </a:lnTo>
                  <a:lnTo>
                    <a:pt x="7" y="7"/>
                  </a:lnTo>
                  <a:lnTo>
                    <a:pt x="10" y="4"/>
                  </a:lnTo>
                  <a:lnTo>
                    <a:pt x="17" y="4"/>
                  </a:lnTo>
                  <a:lnTo>
                    <a:pt x="20" y="0"/>
                  </a:lnTo>
                  <a:lnTo>
                    <a:pt x="23" y="0"/>
                  </a:lnTo>
                </a:path>
              </a:pathLst>
            </a:custGeom>
            <a:noFill/>
            <a:ln w="0">
              <a:solidFill>
                <a:srgbClr val="000000"/>
              </a:solidFill>
              <a:round/>
              <a:headEnd/>
              <a:tailEnd/>
            </a:ln>
          </p:spPr>
          <p:txBody>
            <a:bodyPr/>
            <a:lstStyle/>
            <a:p>
              <a:endParaRPr lang="en-US"/>
            </a:p>
          </p:txBody>
        </p:sp>
        <p:sp>
          <p:nvSpPr>
            <p:cNvPr id="32440" name="Freeform 872"/>
            <p:cNvSpPr>
              <a:spLocks/>
            </p:cNvSpPr>
            <p:nvPr/>
          </p:nvSpPr>
          <p:spPr bwMode="auto">
            <a:xfrm>
              <a:off x="3611" y="2378"/>
              <a:ext cx="58" cy="63"/>
            </a:xfrm>
            <a:custGeom>
              <a:avLst/>
              <a:gdLst>
                <a:gd name="T0" fmla="*/ 20 w 42"/>
                <a:gd name="T1" fmla="*/ 0 h 45"/>
                <a:gd name="T2" fmla="*/ 26 w 42"/>
                <a:gd name="T3" fmla="*/ 0 h 45"/>
                <a:gd name="T4" fmla="*/ 29 w 42"/>
                <a:gd name="T5" fmla="*/ 3 h 45"/>
                <a:gd name="T6" fmla="*/ 33 w 42"/>
                <a:gd name="T7" fmla="*/ 3 h 45"/>
                <a:gd name="T8" fmla="*/ 36 w 42"/>
                <a:gd name="T9" fmla="*/ 6 h 45"/>
                <a:gd name="T10" fmla="*/ 39 w 42"/>
                <a:gd name="T11" fmla="*/ 10 h 45"/>
                <a:gd name="T12" fmla="*/ 42 w 42"/>
                <a:gd name="T13" fmla="*/ 13 h 45"/>
                <a:gd name="T14" fmla="*/ 42 w 42"/>
                <a:gd name="T15" fmla="*/ 19 h 45"/>
                <a:gd name="T16" fmla="*/ 42 w 42"/>
                <a:gd name="T17" fmla="*/ 22 h 45"/>
                <a:gd name="T18" fmla="*/ 42 w 42"/>
                <a:gd name="T19" fmla="*/ 26 h 45"/>
                <a:gd name="T20" fmla="*/ 42 w 42"/>
                <a:gd name="T21" fmla="*/ 32 h 45"/>
                <a:gd name="T22" fmla="*/ 39 w 42"/>
                <a:gd name="T23" fmla="*/ 35 h 45"/>
                <a:gd name="T24" fmla="*/ 36 w 42"/>
                <a:gd name="T25" fmla="*/ 38 h 45"/>
                <a:gd name="T26" fmla="*/ 33 w 42"/>
                <a:gd name="T27" fmla="*/ 42 h 45"/>
                <a:gd name="T28" fmla="*/ 29 w 42"/>
                <a:gd name="T29" fmla="*/ 42 h 45"/>
                <a:gd name="T30" fmla="*/ 26 w 42"/>
                <a:gd name="T31" fmla="*/ 45 h 45"/>
                <a:gd name="T32" fmla="*/ 20 w 42"/>
                <a:gd name="T33" fmla="*/ 45 h 45"/>
                <a:gd name="T34" fmla="*/ 16 w 42"/>
                <a:gd name="T35" fmla="*/ 45 h 45"/>
                <a:gd name="T36" fmla="*/ 13 w 42"/>
                <a:gd name="T37" fmla="*/ 42 h 45"/>
                <a:gd name="T38" fmla="*/ 10 w 42"/>
                <a:gd name="T39" fmla="*/ 42 h 45"/>
                <a:gd name="T40" fmla="*/ 7 w 42"/>
                <a:gd name="T41" fmla="*/ 38 h 45"/>
                <a:gd name="T42" fmla="*/ 4 w 42"/>
                <a:gd name="T43" fmla="*/ 35 h 45"/>
                <a:gd name="T44" fmla="*/ 0 w 42"/>
                <a:gd name="T45" fmla="*/ 32 h 45"/>
                <a:gd name="T46" fmla="*/ 0 w 42"/>
                <a:gd name="T47" fmla="*/ 26 h 45"/>
                <a:gd name="T48" fmla="*/ 0 w 42"/>
                <a:gd name="T49" fmla="*/ 22 h 45"/>
                <a:gd name="T50" fmla="*/ 0 w 42"/>
                <a:gd name="T51" fmla="*/ 19 h 45"/>
                <a:gd name="T52" fmla="*/ 0 w 42"/>
                <a:gd name="T53" fmla="*/ 13 h 45"/>
                <a:gd name="T54" fmla="*/ 4 w 42"/>
                <a:gd name="T55" fmla="*/ 10 h 45"/>
                <a:gd name="T56" fmla="*/ 7 w 42"/>
                <a:gd name="T57" fmla="*/ 6 h 45"/>
                <a:gd name="T58" fmla="*/ 10 w 42"/>
                <a:gd name="T59" fmla="*/ 3 h 45"/>
                <a:gd name="T60" fmla="*/ 13 w 42"/>
                <a:gd name="T61" fmla="*/ 3 h 45"/>
                <a:gd name="T62" fmla="*/ 16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3" y="3"/>
                  </a:lnTo>
                  <a:lnTo>
                    <a:pt x="36" y="6"/>
                  </a:lnTo>
                  <a:lnTo>
                    <a:pt x="39" y="10"/>
                  </a:lnTo>
                  <a:lnTo>
                    <a:pt x="42" y="13"/>
                  </a:lnTo>
                  <a:lnTo>
                    <a:pt x="42" y="19"/>
                  </a:lnTo>
                  <a:lnTo>
                    <a:pt x="42" y="22"/>
                  </a:lnTo>
                  <a:lnTo>
                    <a:pt x="42" y="26"/>
                  </a:lnTo>
                  <a:lnTo>
                    <a:pt x="42" y="32"/>
                  </a:lnTo>
                  <a:lnTo>
                    <a:pt x="39" y="35"/>
                  </a:lnTo>
                  <a:lnTo>
                    <a:pt x="36" y="38"/>
                  </a:lnTo>
                  <a:lnTo>
                    <a:pt x="33" y="42"/>
                  </a:lnTo>
                  <a:lnTo>
                    <a:pt x="29" y="42"/>
                  </a:lnTo>
                  <a:lnTo>
                    <a:pt x="26" y="45"/>
                  </a:lnTo>
                  <a:lnTo>
                    <a:pt x="20" y="45"/>
                  </a:lnTo>
                  <a:lnTo>
                    <a:pt x="16" y="45"/>
                  </a:lnTo>
                  <a:lnTo>
                    <a:pt x="13" y="42"/>
                  </a:lnTo>
                  <a:lnTo>
                    <a:pt x="10" y="42"/>
                  </a:lnTo>
                  <a:lnTo>
                    <a:pt x="7" y="38"/>
                  </a:lnTo>
                  <a:lnTo>
                    <a:pt x="4" y="35"/>
                  </a:lnTo>
                  <a:lnTo>
                    <a:pt x="0" y="32"/>
                  </a:lnTo>
                  <a:lnTo>
                    <a:pt x="0" y="26"/>
                  </a:lnTo>
                  <a:lnTo>
                    <a:pt x="0" y="22"/>
                  </a:lnTo>
                  <a:lnTo>
                    <a:pt x="0" y="19"/>
                  </a:lnTo>
                  <a:lnTo>
                    <a:pt x="0" y="13"/>
                  </a:lnTo>
                  <a:lnTo>
                    <a:pt x="4" y="10"/>
                  </a:lnTo>
                  <a:lnTo>
                    <a:pt x="7" y="6"/>
                  </a:lnTo>
                  <a:lnTo>
                    <a:pt x="10" y="3"/>
                  </a:lnTo>
                  <a:lnTo>
                    <a:pt x="13" y="3"/>
                  </a:lnTo>
                  <a:lnTo>
                    <a:pt x="16" y="0"/>
                  </a:lnTo>
                  <a:lnTo>
                    <a:pt x="20" y="0"/>
                  </a:lnTo>
                  <a:close/>
                </a:path>
              </a:pathLst>
            </a:custGeom>
            <a:solidFill>
              <a:srgbClr val="FF0000"/>
            </a:solidFill>
            <a:ln w="9525">
              <a:noFill/>
              <a:round/>
              <a:headEnd/>
              <a:tailEnd/>
            </a:ln>
          </p:spPr>
          <p:txBody>
            <a:bodyPr/>
            <a:lstStyle/>
            <a:p>
              <a:endParaRPr lang="en-US"/>
            </a:p>
          </p:txBody>
        </p:sp>
        <p:sp>
          <p:nvSpPr>
            <p:cNvPr id="32441" name="Freeform 873"/>
            <p:cNvSpPr>
              <a:spLocks/>
            </p:cNvSpPr>
            <p:nvPr/>
          </p:nvSpPr>
          <p:spPr bwMode="auto">
            <a:xfrm>
              <a:off x="3611" y="2378"/>
              <a:ext cx="58" cy="63"/>
            </a:xfrm>
            <a:custGeom>
              <a:avLst/>
              <a:gdLst>
                <a:gd name="T0" fmla="*/ 20 w 42"/>
                <a:gd name="T1" fmla="*/ 0 h 45"/>
                <a:gd name="T2" fmla="*/ 26 w 42"/>
                <a:gd name="T3" fmla="*/ 0 h 45"/>
                <a:gd name="T4" fmla="*/ 29 w 42"/>
                <a:gd name="T5" fmla="*/ 3 h 45"/>
                <a:gd name="T6" fmla="*/ 33 w 42"/>
                <a:gd name="T7" fmla="*/ 3 h 45"/>
                <a:gd name="T8" fmla="*/ 36 w 42"/>
                <a:gd name="T9" fmla="*/ 6 h 45"/>
                <a:gd name="T10" fmla="*/ 39 w 42"/>
                <a:gd name="T11" fmla="*/ 10 h 45"/>
                <a:gd name="T12" fmla="*/ 42 w 42"/>
                <a:gd name="T13" fmla="*/ 13 h 45"/>
                <a:gd name="T14" fmla="*/ 42 w 42"/>
                <a:gd name="T15" fmla="*/ 19 h 45"/>
                <a:gd name="T16" fmla="*/ 42 w 42"/>
                <a:gd name="T17" fmla="*/ 22 h 45"/>
                <a:gd name="T18" fmla="*/ 42 w 42"/>
                <a:gd name="T19" fmla="*/ 26 h 45"/>
                <a:gd name="T20" fmla="*/ 42 w 42"/>
                <a:gd name="T21" fmla="*/ 32 h 45"/>
                <a:gd name="T22" fmla="*/ 39 w 42"/>
                <a:gd name="T23" fmla="*/ 35 h 45"/>
                <a:gd name="T24" fmla="*/ 36 w 42"/>
                <a:gd name="T25" fmla="*/ 38 h 45"/>
                <a:gd name="T26" fmla="*/ 33 w 42"/>
                <a:gd name="T27" fmla="*/ 42 h 45"/>
                <a:gd name="T28" fmla="*/ 29 w 42"/>
                <a:gd name="T29" fmla="*/ 42 h 45"/>
                <a:gd name="T30" fmla="*/ 26 w 42"/>
                <a:gd name="T31" fmla="*/ 45 h 45"/>
                <a:gd name="T32" fmla="*/ 20 w 42"/>
                <a:gd name="T33" fmla="*/ 45 h 45"/>
                <a:gd name="T34" fmla="*/ 16 w 42"/>
                <a:gd name="T35" fmla="*/ 45 h 45"/>
                <a:gd name="T36" fmla="*/ 13 w 42"/>
                <a:gd name="T37" fmla="*/ 42 h 45"/>
                <a:gd name="T38" fmla="*/ 10 w 42"/>
                <a:gd name="T39" fmla="*/ 42 h 45"/>
                <a:gd name="T40" fmla="*/ 7 w 42"/>
                <a:gd name="T41" fmla="*/ 38 h 45"/>
                <a:gd name="T42" fmla="*/ 4 w 42"/>
                <a:gd name="T43" fmla="*/ 35 h 45"/>
                <a:gd name="T44" fmla="*/ 0 w 42"/>
                <a:gd name="T45" fmla="*/ 32 h 45"/>
                <a:gd name="T46" fmla="*/ 0 w 42"/>
                <a:gd name="T47" fmla="*/ 26 h 45"/>
                <a:gd name="T48" fmla="*/ 0 w 42"/>
                <a:gd name="T49" fmla="*/ 22 h 45"/>
                <a:gd name="T50" fmla="*/ 0 w 42"/>
                <a:gd name="T51" fmla="*/ 19 h 45"/>
                <a:gd name="T52" fmla="*/ 0 w 42"/>
                <a:gd name="T53" fmla="*/ 13 h 45"/>
                <a:gd name="T54" fmla="*/ 4 w 42"/>
                <a:gd name="T55" fmla="*/ 10 h 45"/>
                <a:gd name="T56" fmla="*/ 7 w 42"/>
                <a:gd name="T57" fmla="*/ 6 h 45"/>
                <a:gd name="T58" fmla="*/ 10 w 42"/>
                <a:gd name="T59" fmla="*/ 3 h 45"/>
                <a:gd name="T60" fmla="*/ 13 w 42"/>
                <a:gd name="T61" fmla="*/ 3 h 45"/>
                <a:gd name="T62" fmla="*/ 16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3" y="3"/>
                  </a:lnTo>
                  <a:lnTo>
                    <a:pt x="36" y="6"/>
                  </a:lnTo>
                  <a:lnTo>
                    <a:pt x="39" y="10"/>
                  </a:lnTo>
                  <a:lnTo>
                    <a:pt x="42" y="13"/>
                  </a:lnTo>
                  <a:lnTo>
                    <a:pt x="42" y="19"/>
                  </a:lnTo>
                  <a:lnTo>
                    <a:pt x="42" y="22"/>
                  </a:lnTo>
                  <a:lnTo>
                    <a:pt x="42" y="26"/>
                  </a:lnTo>
                  <a:lnTo>
                    <a:pt x="42" y="32"/>
                  </a:lnTo>
                  <a:lnTo>
                    <a:pt x="39" y="35"/>
                  </a:lnTo>
                  <a:lnTo>
                    <a:pt x="36" y="38"/>
                  </a:lnTo>
                  <a:lnTo>
                    <a:pt x="33" y="42"/>
                  </a:lnTo>
                  <a:lnTo>
                    <a:pt x="29" y="42"/>
                  </a:lnTo>
                  <a:lnTo>
                    <a:pt x="26" y="45"/>
                  </a:lnTo>
                  <a:lnTo>
                    <a:pt x="20" y="45"/>
                  </a:lnTo>
                  <a:lnTo>
                    <a:pt x="16" y="45"/>
                  </a:lnTo>
                  <a:lnTo>
                    <a:pt x="13" y="42"/>
                  </a:lnTo>
                  <a:lnTo>
                    <a:pt x="10" y="42"/>
                  </a:lnTo>
                  <a:lnTo>
                    <a:pt x="7" y="38"/>
                  </a:lnTo>
                  <a:lnTo>
                    <a:pt x="4" y="35"/>
                  </a:lnTo>
                  <a:lnTo>
                    <a:pt x="0" y="32"/>
                  </a:lnTo>
                  <a:lnTo>
                    <a:pt x="0" y="26"/>
                  </a:lnTo>
                  <a:lnTo>
                    <a:pt x="0" y="22"/>
                  </a:lnTo>
                  <a:lnTo>
                    <a:pt x="0" y="19"/>
                  </a:lnTo>
                  <a:lnTo>
                    <a:pt x="0" y="13"/>
                  </a:lnTo>
                  <a:lnTo>
                    <a:pt x="4" y="10"/>
                  </a:lnTo>
                  <a:lnTo>
                    <a:pt x="7" y="6"/>
                  </a:lnTo>
                  <a:lnTo>
                    <a:pt x="10" y="3"/>
                  </a:lnTo>
                  <a:lnTo>
                    <a:pt x="13" y="3"/>
                  </a:lnTo>
                  <a:lnTo>
                    <a:pt x="16" y="0"/>
                  </a:lnTo>
                  <a:lnTo>
                    <a:pt x="20" y="0"/>
                  </a:lnTo>
                </a:path>
              </a:pathLst>
            </a:custGeom>
            <a:noFill/>
            <a:ln w="0">
              <a:solidFill>
                <a:srgbClr val="000000"/>
              </a:solidFill>
              <a:round/>
              <a:headEnd/>
              <a:tailEnd/>
            </a:ln>
          </p:spPr>
          <p:txBody>
            <a:bodyPr/>
            <a:lstStyle/>
            <a:p>
              <a:endParaRPr lang="en-US"/>
            </a:p>
          </p:txBody>
        </p:sp>
        <p:sp>
          <p:nvSpPr>
            <p:cNvPr id="32442" name="Freeform 874"/>
            <p:cNvSpPr>
              <a:spLocks/>
            </p:cNvSpPr>
            <p:nvPr/>
          </p:nvSpPr>
          <p:spPr bwMode="auto">
            <a:xfrm>
              <a:off x="3593" y="2364"/>
              <a:ext cx="64" cy="63"/>
            </a:xfrm>
            <a:custGeom>
              <a:avLst/>
              <a:gdLst>
                <a:gd name="T0" fmla="*/ 23 w 46"/>
                <a:gd name="T1" fmla="*/ 0 h 45"/>
                <a:gd name="T2" fmla="*/ 29 w 46"/>
                <a:gd name="T3" fmla="*/ 3 h 45"/>
                <a:gd name="T4" fmla="*/ 33 w 46"/>
                <a:gd name="T5" fmla="*/ 3 h 45"/>
                <a:gd name="T6" fmla="*/ 36 w 46"/>
                <a:gd name="T7" fmla="*/ 7 h 45"/>
                <a:gd name="T8" fmla="*/ 39 w 46"/>
                <a:gd name="T9" fmla="*/ 7 h 45"/>
                <a:gd name="T10" fmla="*/ 42 w 46"/>
                <a:gd name="T11" fmla="*/ 10 h 45"/>
                <a:gd name="T12" fmla="*/ 46 w 46"/>
                <a:gd name="T13" fmla="*/ 16 h 45"/>
                <a:gd name="T14" fmla="*/ 46 w 46"/>
                <a:gd name="T15" fmla="*/ 20 h 45"/>
                <a:gd name="T16" fmla="*/ 46 w 46"/>
                <a:gd name="T17" fmla="*/ 23 h 45"/>
                <a:gd name="T18" fmla="*/ 46 w 46"/>
                <a:gd name="T19" fmla="*/ 29 h 45"/>
                <a:gd name="T20" fmla="*/ 46 w 46"/>
                <a:gd name="T21" fmla="*/ 32 h 45"/>
                <a:gd name="T22" fmla="*/ 42 w 46"/>
                <a:gd name="T23" fmla="*/ 36 h 45"/>
                <a:gd name="T24" fmla="*/ 39 w 46"/>
                <a:gd name="T25" fmla="*/ 39 h 45"/>
                <a:gd name="T26" fmla="*/ 36 w 46"/>
                <a:gd name="T27" fmla="*/ 42 h 45"/>
                <a:gd name="T28" fmla="*/ 33 w 46"/>
                <a:gd name="T29" fmla="*/ 45 h 45"/>
                <a:gd name="T30" fmla="*/ 29 w 46"/>
                <a:gd name="T31" fmla="*/ 45 h 45"/>
                <a:gd name="T32" fmla="*/ 23 w 46"/>
                <a:gd name="T33" fmla="*/ 45 h 45"/>
                <a:gd name="T34" fmla="*/ 20 w 46"/>
                <a:gd name="T35" fmla="*/ 45 h 45"/>
                <a:gd name="T36" fmla="*/ 17 w 46"/>
                <a:gd name="T37" fmla="*/ 45 h 45"/>
                <a:gd name="T38" fmla="*/ 10 w 46"/>
                <a:gd name="T39" fmla="*/ 42 h 45"/>
                <a:gd name="T40" fmla="*/ 7 w 46"/>
                <a:gd name="T41" fmla="*/ 39 h 45"/>
                <a:gd name="T42" fmla="*/ 7 w 46"/>
                <a:gd name="T43" fmla="*/ 36 h 45"/>
                <a:gd name="T44" fmla="*/ 4 w 46"/>
                <a:gd name="T45" fmla="*/ 32 h 45"/>
                <a:gd name="T46" fmla="*/ 4 w 46"/>
                <a:gd name="T47" fmla="*/ 29 h 45"/>
                <a:gd name="T48" fmla="*/ 0 w 46"/>
                <a:gd name="T49" fmla="*/ 23 h 45"/>
                <a:gd name="T50" fmla="*/ 4 w 46"/>
                <a:gd name="T51" fmla="*/ 20 h 45"/>
                <a:gd name="T52" fmla="*/ 4 w 46"/>
                <a:gd name="T53" fmla="*/ 16 h 45"/>
                <a:gd name="T54" fmla="*/ 7 w 46"/>
                <a:gd name="T55" fmla="*/ 10 h 45"/>
                <a:gd name="T56" fmla="*/ 7 w 46"/>
                <a:gd name="T57" fmla="*/ 7 h 45"/>
                <a:gd name="T58" fmla="*/ 10 w 46"/>
                <a:gd name="T59" fmla="*/ 7 h 45"/>
                <a:gd name="T60" fmla="*/ 17 w 46"/>
                <a:gd name="T61" fmla="*/ 3 h 45"/>
                <a:gd name="T62" fmla="*/ 20 w 46"/>
                <a:gd name="T63" fmla="*/ 3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3"/>
                  </a:lnTo>
                  <a:lnTo>
                    <a:pt x="33" y="3"/>
                  </a:lnTo>
                  <a:lnTo>
                    <a:pt x="36" y="7"/>
                  </a:lnTo>
                  <a:lnTo>
                    <a:pt x="39" y="7"/>
                  </a:lnTo>
                  <a:lnTo>
                    <a:pt x="42" y="10"/>
                  </a:lnTo>
                  <a:lnTo>
                    <a:pt x="46" y="16"/>
                  </a:lnTo>
                  <a:lnTo>
                    <a:pt x="46" y="20"/>
                  </a:lnTo>
                  <a:lnTo>
                    <a:pt x="46" y="23"/>
                  </a:lnTo>
                  <a:lnTo>
                    <a:pt x="46" y="29"/>
                  </a:lnTo>
                  <a:lnTo>
                    <a:pt x="46" y="32"/>
                  </a:lnTo>
                  <a:lnTo>
                    <a:pt x="42" y="36"/>
                  </a:lnTo>
                  <a:lnTo>
                    <a:pt x="39" y="39"/>
                  </a:lnTo>
                  <a:lnTo>
                    <a:pt x="36" y="42"/>
                  </a:lnTo>
                  <a:lnTo>
                    <a:pt x="33" y="45"/>
                  </a:lnTo>
                  <a:lnTo>
                    <a:pt x="29" y="45"/>
                  </a:lnTo>
                  <a:lnTo>
                    <a:pt x="23" y="45"/>
                  </a:lnTo>
                  <a:lnTo>
                    <a:pt x="20" y="45"/>
                  </a:lnTo>
                  <a:lnTo>
                    <a:pt x="17" y="45"/>
                  </a:lnTo>
                  <a:lnTo>
                    <a:pt x="10" y="42"/>
                  </a:lnTo>
                  <a:lnTo>
                    <a:pt x="7" y="39"/>
                  </a:lnTo>
                  <a:lnTo>
                    <a:pt x="7" y="36"/>
                  </a:lnTo>
                  <a:lnTo>
                    <a:pt x="4" y="32"/>
                  </a:lnTo>
                  <a:lnTo>
                    <a:pt x="4" y="29"/>
                  </a:lnTo>
                  <a:lnTo>
                    <a:pt x="0" y="23"/>
                  </a:lnTo>
                  <a:lnTo>
                    <a:pt x="4" y="20"/>
                  </a:lnTo>
                  <a:lnTo>
                    <a:pt x="4" y="16"/>
                  </a:lnTo>
                  <a:lnTo>
                    <a:pt x="7" y="10"/>
                  </a:lnTo>
                  <a:lnTo>
                    <a:pt x="7" y="7"/>
                  </a:lnTo>
                  <a:lnTo>
                    <a:pt x="10" y="7"/>
                  </a:lnTo>
                  <a:lnTo>
                    <a:pt x="17" y="3"/>
                  </a:lnTo>
                  <a:lnTo>
                    <a:pt x="20" y="3"/>
                  </a:lnTo>
                  <a:lnTo>
                    <a:pt x="23" y="0"/>
                  </a:lnTo>
                  <a:close/>
                </a:path>
              </a:pathLst>
            </a:custGeom>
            <a:solidFill>
              <a:srgbClr val="FF0000"/>
            </a:solidFill>
            <a:ln w="9525">
              <a:noFill/>
              <a:round/>
              <a:headEnd/>
              <a:tailEnd/>
            </a:ln>
          </p:spPr>
          <p:txBody>
            <a:bodyPr/>
            <a:lstStyle/>
            <a:p>
              <a:endParaRPr lang="en-US"/>
            </a:p>
          </p:txBody>
        </p:sp>
        <p:sp>
          <p:nvSpPr>
            <p:cNvPr id="32443" name="Freeform 875"/>
            <p:cNvSpPr>
              <a:spLocks/>
            </p:cNvSpPr>
            <p:nvPr/>
          </p:nvSpPr>
          <p:spPr bwMode="auto">
            <a:xfrm>
              <a:off x="3593" y="2364"/>
              <a:ext cx="64" cy="63"/>
            </a:xfrm>
            <a:custGeom>
              <a:avLst/>
              <a:gdLst>
                <a:gd name="T0" fmla="*/ 23 w 46"/>
                <a:gd name="T1" fmla="*/ 0 h 45"/>
                <a:gd name="T2" fmla="*/ 29 w 46"/>
                <a:gd name="T3" fmla="*/ 3 h 45"/>
                <a:gd name="T4" fmla="*/ 33 w 46"/>
                <a:gd name="T5" fmla="*/ 3 h 45"/>
                <a:gd name="T6" fmla="*/ 36 w 46"/>
                <a:gd name="T7" fmla="*/ 7 h 45"/>
                <a:gd name="T8" fmla="*/ 39 w 46"/>
                <a:gd name="T9" fmla="*/ 7 h 45"/>
                <a:gd name="T10" fmla="*/ 42 w 46"/>
                <a:gd name="T11" fmla="*/ 10 h 45"/>
                <a:gd name="T12" fmla="*/ 46 w 46"/>
                <a:gd name="T13" fmla="*/ 16 h 45"/>
                <a:gd name="T14" fmla="*/ 46 w 46"/>
                <a:gd name="T15" fmla="*/ 20 h 45"/>
                <a:gd name="T16" fmla="*/ 46 w 46"/>
                <a:gd name="T17" fmla="*/ 23 h 45"/>
                <a:gd name="T18" fmla="*/ 46 w 46"/>
                <a:gd name="T19" fmla="*/ 29 h 45"/>
                <a:gd name="T20" fmla="*/ 46 w 46"/>
                <a:gd name="T21" fmla="*/ 32 h 45"/>
                <a:gd name="T22" fmla="*/ 42 w 46"/>
                <a:gd name="T23" fmla="*/ 36 h 45"/>
                <a:gd name="T24" fmla="*/ 39 w 46"/>
                <a:gd name="T25" fmla="*/ 39 h 45"/>
                <a:gd name="T26" fmla="*/ 36 w 46"/>
                <a:gd name="T27" fmla="*/ 42 h 45"/>
                <a:gd name="T28" fmla="*/ 33 w 46"/>
                <a:gd name="T29" fmla="*/ 45 h 45"/>
                <a:gd name="T30" fmla="*/ 29 w 46"/>
                <a:gd name="T31" fmla="*/ 45 h 45"/>
                <a:gd name="T32" fmla="*/ 23 w 46"/>
                <a:gd name="T33" fmla="*/ 45 h 45"/>
                <a:gd name="T34" fmla="*/ 20 w 46"/>
                <a:gd name="T35" fmla="*/ 45 h 45"/>
                <a:gd name="T36" fmla="*/ 17 w 46"/>
                <a:gd name="T37" fmla="*/ 45 h 45"/>
                <a:gd name="T38" fmla="*/ 10 w 46"/>
                <a:gd name="T39" fmla="*/ 42 h 45"/>
                <a:gd name="T40" fmla="*/ 7 w 46"/>
                <a:gd name="T41" fmla="*/ 39 h 45"/>
                <a:gd name="T42" fmla="*/ 7 w 46"/>
                <a:gd name="T43" fmla="*/ 36 h 45"/>
                <a:gd name="T44" fmla="*/ 4 w 46"/>
                <a:gd name="T45" fmla="*/ 32 h 45"/>
                <a:gd name="T46" fmla="*/ 4 w 46"/>
                <a:gd name="T47" fmla="*/ 29 h 45"/>
                <a:gd name="T48" fmla="*/ 0 w 46"/>
                <a:gd name="T49" fmla="*/ 23 h 45"/>
                <a:gd name="T50" fmla="*/ 4 w 46"/>
                <a:gd name="T51" fmla="*/ 20 h 45"/>
                <a:gd name="T52" fmla="*/ 4 w 46"/>
                <a:gd name="T53" fmla="*/ 16 h 45"/>
                <a:gd name="T54" fmla="*/ 7 w 46"/>
                <a:gd name="T55" fmla="*/ 10 h 45"/>
                <a:gd name="T56" fmla="*/ 7 w 46"/>
                <a:gd name="T57" fmla="*/ 7 h 45"/>
                <a:gd name="T58" fmla="*/ 10 w 46"/>
                <a:gd name="T59" fmla="*/ 7 h 45"/>
                <a:gd name="T60" fmla="*/ 17 w 46"/>
                <a:gd name="T61" fmla="*/ 3 h 45"/>
                <a:gd name="T62" fmla="*/ 20 w 46"/>
                <a:gd name="T63" fmla="*/ 3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3"/>
                  </a:lnTo>
                  <a:lnTo>
                    <a:pt x="33" y="3"/>
                  </a:lnTo>
                  <a:lnTo>
                    <a:pt x="36" y="7"/>
                  </a:lnTo>
                  <a:lnTo>
                    <a:pt x="39" y="7"/>
                  </a:lnTo>
                  <a:lnTo>
                    <a:pt x="42" y="10"/>
                  </a:lnTo>
                  <a:lnTo>
                    <a:pt x="46" y="16"/>
                  </a:lnTo>
                  <a:lnTo>
                    <a:pt x="46" y="20"/>
                  </a:lnTo>
                  <a:lnTo>
                    <a:pt x="46" y="23"/>
                  </a:lnTo>
                  <a:lnTo>
                    <a:pt x="46" y="29"/>
                  </a:lnTo>
                  <a:lnTo>
                    <a:pt x="46" y="32"/>
                  </a:lnTo>
                  <a:lnTo>
                    <a:pt x="42" y="36"/>
                  </a:lnTo>
                  <a:lnTo>
                    <a:pt x="39" y="39"/>
                  </a:lnTo>
                  <a:lnTo>
                    <a:pt x="36" y="42"/>
                  </a:lnTo>
                  <a:lnTo>
                    <a:pt x="33" y="45"/>
                  </a:lnTo>
                  <a:lnTo>
                    <a:pt x="29" y="45"/>
                  </a:lnTo>
                  <a:lnTo>
                    <a:pt x="23" y="45"/>
                  </a:lnTo>
                  <a:lnTo>
                    <a:pt x="20" y="45"/>
                  </a:lnTo>
                  <a:lnTo>
                    <a:pt x="17" y="45"/>
                  </a:lnTo>
                  <a:lnTo>
                    <a:pt x="10" y="42"/>
                  </a:lnTo>
                  <a:lnTo>
                    <a:pt x="7" y="39"/>
                  </a:lnTo>
                  <a:lnTo>
                    <a:pt x="7" y="36"/>
                  </a:lnTo>
                  <a:lnTo>
                    <a:pt x="4" y="32"/>
                  </a:lnTo>
                  <a:lnTo>
                    <a:pt x="4" y="29"/>
                  </a:lnTo>
                  <a:lnTo>
                    <a:pt x="0" y="23"/>
                  </a:lnTo>
                  <a:lnTo>
                    <a:pt x="4" y="20"/>
                  </a:lnTo>
                  <a:lnTo>
                    <a:pt x="4" y="16"/>
                  </a:lnTo>
                  <a:lnTo>
                    <a:pt x="7" y="10"/>
                  </a:lnTo>
                  <a:lnTo>
                    <a:pt x="7" y="7"/>
                  </a:lnTo>
                  <a:lnTo>
                    <a:pt x="10" y="7"/>
                  </a:lnTo>
                  <a:lnTo>
                    <a:pt x="17" y="3"/>
                  </a:lnTo>
                  <a:lnTo>
                    <a:pt x="20" y="3"/>
                  </a:lnTo>
                  <a:lnTo>
                    <a:pt x="23" y="0"/>
                  </a:lnTo>
                </a:path>
              </a:pathLst>
            </a:custGeom>
            <a:noFill/>
            <a:ln w="0">
              <a:solidFill>
                <a:srgbClr val="000000"/>
              </a:solidFill>
              <a:round/>
              <a:headEnd/>
              <a:tailEnd/>
            </a:ln>
          </p:spPr>
          <p:txBody>
            <a:bodyPr/>
            <a:lstStyle/>
            <a:p>
              <a:endParaRPr lang="en-US"/>
            </a:p>
          </p:txBody>
        </p:sp>
        <p:sp>
          <p:nvSpPr>
            <p:cNvPr id="32444" name="Freeform 876"/>
            <p:cNvSpPr>
              <a:spLocks/>
            </p:cNvSpPr>
            <p:nvPr/>
          </p:nvSpPr>
          <p:spPr bwMode="auto">
            <a:xfrm>
              <a:off x="3599" y="2368"/>
              <a:ext cx="62" cy="63"/>
            </a:xfrm>
            <a:custGeom>
              <a:avLst/>
              <a:gdLst>
                <a:gd name="T0" fmla="*/ 22 w 45"/>
                <a:gd name="T1" fmla="*/ 0 h 45"/>
                <a:gd name="T2" fmla="*/ 25 w 45"/>
                <a:gd name="T3" fmla="*/ 0 h 45"/>
                <a:gd name="T4" fmla="*/ 32 w 45"/>
                <a:gd name="T5" fmla="*/ 4 h 45"/>
                <a:gd name="T6" fmla="*/ 35 w 45"/>
                <a:gd name="T7" fmla="*/ 4 h 45"/>
                <a:gd name="T8" fmla="*/ 38 w 45"/>
                <a:gd name="T9" fmla="*/ 7 h 45"/>
                <a:gd name="T10" fmla="*/ 42 w 45"/>
                <a:gd name="T11" fmla="*/ 10 h 45"/>
                <a:gd name="T12" fmla="*/ 42 w 45"/>
                <a:gd name="T13" fmla="*/ 13 h 45"/>
                <a:gd name="T14" fmla="*/ 45 w 45"/>
                <a:gd name="T15" fmla="*/ 20 h 45"/>
                <a:gd name="T16" fmla="*/ 45 w 45"/>
                <a:gd name="T17" fmla="*/ 23 h 45"/>
                <a:gd name="T18" fmla="*/ 45 w 45"/>
                <a:gd name="T19" fmla="*/ 26 h 45"/>
                <a:gd name="T20" fmla="*/ 42 w 45"/>
                <a:gd name="T21" fmla="*/ 33 h 45"/>
                <a:gd name="T22" fmla="*/ 42 w 45"/>
                <a:gd name="T23" fmla="*/ 36 h 45"/>
                <a:gd name="T24" fmla="*/ 38 w 45"/>
                <a:gd name="T25" fmla="*/ 39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33 h 45"/>
                <a:gd name="T46" fmla="*/ 0 w 45"/>
                <a:gd name="T47" fmla="*/ 26 h 45"/>
                <a:gd name="T48" fmla="*/ 0 w 45"/>
                <a:gd name="T49" fmla="*/ 23 h 45"/>
                <a:gd name="T50" fmla="*/ 0 w 45"/>
                <a:gd name="T51" fmla="*/ 20 h 45"/>
                <a:gd name="T52" fmla="*/ 3 w 45"/>
                <a:gd name="T53" fmla="*/ 13 h 45"/>
                <a:gd name="T54" fmla="*/ 3 w 45"/>
                <a:gd name="T55" fmla="*/ 10 h 45"/>
                <a:gd name="T56" fmla="*/ 6 w 45"/>
                <a:gd name="T57" fmla="*/ 7 h 45"/>
                <a:gd name="T58" fmla="*/ 9 w 45"/>
                <a:gd name="T59" fmla="*/ 4 h 45"/>
                <a:gd name="T60" fmla="*/ 13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4"/>
                  </a:lnTo>
                  <a:lnTo>
                    <a:pt x="35" y="4"/>
                  </a:lnTo>
                  <a:lnTo>
                    <a:pt x="38" y="7"/>
                  </a:lnTo>
                  <a:lnTo>
                    <a:pt x="42" y="10"/>
                  </a:lnTo>
                  <a:lnTo>
                    <a:pt x="42" y="13"/>
                  </a:lnTo>
                  <a:lnTo>
                    <a:pt x="45" y="20"/>
                  </a:lnTo>
                  <a:lnTo>
                    <a:pt x="45" y="23"/>
                  </a:lnTo>
                  <a:lnTo>
                    <a:pt x="45" y="26"/>
                  </a:lnTo>
                  <a:lnTo>
                    <a:pt x="42" y="33"/>
                  </a:lnTo>
                  <a:lnTo>
                    <a:pt x="42" y="36"/>
                  </a:lnTo>
                  <a:lnTo>
                    <a:pt x="38" y="39"/>
                  </a:lnTo>
                  <a:lnTo>
                    <a:pt x="35" y="42"/>
                  </a:lnTo>
                  <a:lnTo>
                    <a:pt x="32" y="42"/>
                  </a:lnTo>
                  <a:lnTo>
                    <a:pt x="25" y="45"/>
                  </a:lnTo>
                  <a:lnTo>
                    <a:pt x="22" y="45"/>
                  </a:lnTo>
                  <a:lnTo>
                    <a:pt x="19" y="45"/>
                  </a:lnTo>
                  <a:lnTo>
                    <a:pt x="13" y="42"/>
                  </a:lnTo>
                  <a:lnTo>
                    <a:pt x="9" y="42"/>
                  </a:lnTo>
                  <a:lnTo>
                    <a:pt x="6" y="39"/>
                  </a:lnTo>
                  <a:lnTo>
                    <a:pt x="3" y="36"/>
                  </a:lnTo>
                  <a:lnTo>
                    <a:pt x="3" y="33"/>
                  </a:lnTo>
                  <a:lnTo>
                    <a:pt x="0" y="26"/>
                  </a:lnTo>
                  <a:lnTo>
                    <a:pt x="0" y="23"/>
                  </a:lnTo>
                  <a:lnTo>
                    <a:pt x="0" y="20"/>
                  </a:lnTo>
                  <a:lnTo>
                    <a:pt x="3" y="13"/>
                  </a:lnTo>
                  <a:lnTo>
                    <a:pt x="3" y="10"/>
                  </a:lnTo>
                  <a:lnTo>
                    <a:pt x="6" y="7"/>
                  </a:lnTo>
                  <a:lnTo>
                    <a:pt x="9" y="4"/>
                  </a:lnTo>
                  <a:lnTo>
                    <a:pt x="13" y="4"/>
                  </a:lnTo>
                  <a:lnTo>
                    <a:pt x="19" y="0"/>
                  </a:lnTo>
                  <a:lnTo>
                    <a:pt x="22" y="0"/>
                  </a:lnTo>
                  <a:close/>
                </a:path>
              </a:pathLst>
            </a:custGeom>
            <a:solidFill>
              <a:srgbClr val="FF0000"/>
            </a:solidFill>
            <a:ln w="9525">
              <a:noFill/>
              <a:round/>
              <a:headEnd/>
              <a:tailEnd/>
            </a:ln>
          </p:spPr>
          <p:txBody>
            <a:bodyPr/>
            <a:lstStyle/>
            <a:p>
              <a:endParaRPr lang="en-US"/>
            </a:p>
          </p:txBody>
        </p:sp>
        <p:sp>
          <p:nvSpPr>
            <p:cNvPr id="32445" name="Freeform 877"/>
            <p:cNvSpPr>
              <a:spLocks/>
            </p:cNvSpPr>
            <p:nvPr/>
          </p:nvSpPr>
          <p:spPr bwMode="auto">
            <a:xfrm>
              <a:off x="3599" y="2368"/>
              <a:ext cx="62" cy="63"/>
            </a:xfrm>
            <a:custGeom>
              <a:avLst/>
              <a:gdLst>
                <a:gd name="T0" fmla="*/ 22 w 45"/>
                <a:gd name="T1" fmla="*/ 0 h 45"/>
                <a:gd name="T2" fmla="*/ 25 w 45"/>
                <a:gd name="T3" fmla="*/ 0 h 45"/>
                <a:gd name="T4" fmla="*/ 32 w 45"/>
                <a:gd name="T5" fmla="*/ 4 h 45"/>
                <a:gd name="T6" fmla="*/ 35 w 45"/>
                <a:gd name="T7" fmla="*/ 4 h 45"/>
                <a:gd name="T8" fmla="*/ 38 w 45"/>
                <a:gd name="T9" fmla="*/ 7 h 45"/>
                <a:gd name="T10" fmla="*/ 42 w 45"/>
                <a:gd name="T11" fmla="*/ 10 h 45"/>
                <a:gd name="T12" fmla="*/ 42 w 45"/>
                <a:gd name="T13" fmla="*/ 13 h 45"/>
                <a:gd name="T14" fmla="*/ 45 w 45"/>
                <a:gd name="T15" fmla="*/ 20 h 45"/>
                <a:gd name="T16" fmla="*/ 45 w 45"/>
                <a:gd name="T17" fmla="*/ 23 h 45"/>
                <a:gd name="T18" fmla="*/ 45 w 45"/>
                <a:gd name="T19" fmla="*/ 26 h 45"/>
                <a:gd name="T20" fmla="*/ 42 w 45"/>
                <a:gd name="T21" fmla="*/ 33 h 45"/>
                <a:gd name="T22" fmla="*/ 42 w 45"/>
                <a:gd name="T23" fmla="*/ 36 h 45"/>
                <a:gd name="T24" fmla="*/ 38 w 45"/>
                <a:gd name="T25" fmla="*/ 39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33 h 45"/>
                <a:gd name="T46" fmla="*/ 0 w 45"/>
                <a:gd name="T47" fmla="*/ 26 h 45"/>
                <a:gd name="T48" fmla="*/ 0 w 45"/>
                <a:gd name="T49" fmla="*/ 23 h 45"/>
                <a:gd name="T50" fmla="*/ 0 w 45"/>
                <a:gd name="T51" fmla="*/ 20 h 45"/>
                <a:gd name="T52" fmla="*/ 3 w 45"/>
                <a:gd name="T53" fmla="*/ 13 h 45"/>
                <a:gd name="T54" fmla="*/ 3 w 45"/>
                <a:gd name="T55" fmla="*/ 10 h 45"/>
                <a:gd name="T56" fmla="*/ 6 w 45"/>
                <a:gd name="T57" fmla="*/ 7 h 45"/>
                <a:gd name="T58" fmla="*/ 9 w 45"/>
                <a:gd name="T59" fmla="*/ 4 h 45"/>
                <a:gd name="T60" fmla="*/ 13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4"/>
                  </a:lnTo>
                  <a:lnTo>
                    <a:pt x="35" y="4"/>
                  </a:lnTo>
                  <a:lnTo>
                    <a:pt x="38" y="7"/>
                  </a:lnTo>
                  <a:lnTo>
                    <a:pt x="42" y="10"/>
                  </a:lnTo>
                  <a:lnTo>
                    <a:pt x="42" y="13"/>
                  </a:lnTo>
                  <a:lnTo>
                    <a:pt x="45" y="20"/>
                  </a:lnTo>
                  <a:lnTo>
                    <a:pt x="45" y="23"/>
                  </a:lnTo>
                  <a:lnTo>
                    <a:pt x="45" y="26"/>
                  </a:lnTo>
                  <a:lnTo>
                    <a:pt x="42" y="33"/>
                  </a:lnTo>
                  <a:lnTo>
                    <a:pt x="42" y="36"/>
                  </a:lnTo>
                  <a:lnTo>
                    <a:pt x="38" y="39"/>
                  </a:lnTo>
                  <a:lnTo>
                    <a:pt x="35" y="42"/>
                  </a:lnTo>
                  <a:lnTo>
                    <a:pt x="32" y="42"/>
                  </a:lnTo>
                  <a:lnTo>
                    <a:pt x="25" y="45"/>
                  </a:lnTo>
                  <a:lnTo>
                    <a:pt x="22" y="45"/>
                  </a:lnTo>
                  <a:lnTo>
                    <a:pt x="19" y="45"/>
                  </a:lnTo>
                  <a:lnTo>
                    <a:pt x="13" y="42"/>
                  </a:lnTo>
                  <a:lnTo>
                    <a:pt x="9" y="42"/>
                  </a:lnTo>
                  <a:lnTo>
                    <a:pt x="6" y="39"/>
                  </a:lnTo>
                  <a:lnTo>
                    <a:pt x="3" y="36"/>
                  </a:lnTo>
                  <a:lnTo>
                    <a:pt x="3" y="33"/>
                  </a:lnTo>
                  <a:lnTo>
                    <a:pt x="0" y="26"/>
                  </a:lnTo>
                  <a:lnTo>
                    <a:pt x="0" y="23"/>
                  </a:lnTo>
                  <a:lnTo>
                    <a:pt x="0" y="20"/>
                  </a:lnTo>
                  <a:lnTo>
                    <a:pt x="3" y="13"/>
                  </a:lnTo>
                  <a:lnTo>
                    <a:pt x="3" y="10"/>
                  </a:lnTo>
                  <a:lnTo>
                    <a:pt x="6" y="7"/>
                  </a:lnTo>
                  <a:lnTo>
                    <a:pt x="9" y="4"/>
                  </a:lnTo>
                  <a:lnTo>
                    <a:pt x="13" y="4"/>
                  </a:lnTo>
                  <a:lnTo>
                    <a:pt x="19" y="0"/>
                  </a:lnTo>
                  <a:lnTo>
                    <a:pt x="22" y="0"/>
                  </a:lnTo>
                </a:path>
              </a:pathLst>
            </a:custGeom>
            <a:noFill/>
            <a:ln w="0">
              <a:solidFill>
                <a:srgbClr val="000000"/>
              </a:solidFill>
              <a:round/>
              <a:headEnd/>
              <a:tailEnd/>
            </a:ln>
          </p:spPr>
          <p:txBody>
            <a:bodyPr/>
            <a:lstStyle/>
            <a:p>
              <a:endParaRPr lang="en-US"/>
            </a:p>
          </p:txBody>
        </p:sp>
        <p:sp>
          <p:nvSpPr>
            <p:cNvPr id="32446" name="Freeform 878"/>
            <p:cNvSpPr>
              <a:spLocks/>
            </p:cNvSpPr>
            <p:nvPr/>
          </p:nvSpPr>
          <p:spPr bwMode="auto">
            <a:xfrm>
              <a:off x="3593" y="2364"/>
              <a:ext cx="64" cy="63"/>
            </a:xfrm>
            <a:custGeom>
              <a:avLst/>
              <a:gdLst>
                <a:gd name="T0" fmla="*/ 23 w 46"/>
                <a:gd name="T1" fmla="*/ 0 h 45"/>
                <a:gd name="T2" fmla="*/ 29 w 46"/>
                <a:gd name="T3" fmla="*/ 0 h 45"/>
                <a:gd name="T4" fmla="*/ 33 w 46"/>
                <a:gd name="T5" fmla="*/ 3 h 45"/>
                <a:gd name="T6" fmla="*/ 36 w 46"/>
                <a:gd name="T7" fmla="*/ 3 h 45"/>
                <a:gd name="T8" fmla="*/ 39 w 46"/>
                <a:gd name="T9" fmla="*/ 7 h 45"/>
                <a:gd name="T10" fmla="*/ 42 w 46"/>
                <a:gd name="T11" fmla="*/ 10 h 45"/>
                <a:gd name="T12" fmla="*/ 42 w 46"/>
                <a:gd name="T13" fmla="*/ 13 h 45"/>
                <a:gd name="T14" fmla="*/ 46 w 46"/>
                <a:gd name="T15" fmla="*/ 16 h 45"/>
                <a:gd name="T16" fmla="*/ 46 w 46"/>
                <a:gd name="T17" fmla="*/ 23 h 45"/>
                <a:gd name="T18" fmla="*/ 46 w 46"/>
                <a:gd name="T19" fmla="*/ 26 h 45"/>
                <a:gd name="T20" fmla="*/ 42 w 46"/>
                <a:gd name="T21" fmla="*/ 32 h 45"/>
                <a:gd name="T22" fmla="*/ 42 w 46"/>
                <a:gd name="T23" fmla="*/ 36 h 45"/>
                <a:gd name="T24" fmla="*/ 39 w 46"/>
                <a:gd name="T25" fmla="*/ 39 h 45"/>
                <a:gd name="T26" fmla="*/ 36 w 46"/>
                <a:gd name="T27" fmla="*/ 42 h 45"/>
                <a:gd name="T28" fmla="*/ 33 w 46"/>
                <a:gd name="T29" fmla="*/ 42 h 45"/>
                <a:gd name="T30" fmla="*/ 29 w 46"/>
                <a:gd name="T31" fmla="*/ 45 h 45"/>
                <a:gd name="T32" fmla="*/ 23 w 46"/>
                <a:gd name="T33" fmla="*/ 45 h 45"/>
                <a:gd name="T34" fmla="*/ 20 w 46"/>
                <a:gd name="T35" fmla="*/ 45 h 45"/>
                <a:gd name="T36" fmla="*/ 17 w 46"/>
                <a:gd name="T37" fmla="*/ 42 h 45"/>
                <a:gd name="T38" fmla="*/ 10 w 46"/>
                <a:gd name="T39" fmla="*/ 42 h 45"/>
                <a:gd name="T40" fmla="*/ 7 w 46"/>
                <a:gd name="T41" fmla="*/ 39 h 45"/>
                <a:gd name="T42" fmla="*/ 4 w 46"/>
                <a:gd name="T43" fmla="*/ 36 h 45"/>
                <a:gd name="T44" fmla="*/ 4 w 46"/>
                <a:gd name="T45" fmla="*/ 32 h 45"/>
                <a:gd name="T46" fmla="*/ 0 w 46"/>
                <a:gd name="T47" fmla="*/ 26 h 45"/>
                <a:gd name="T48" fmla="*/ 0 w 46"/>
                <a:gd name="T49" fmla="*/ 23 h 45"/>
                <a:gd name="T50" fmla="*/ 0 w 46"/>
                <a:gd name="T51" fmla="*/ 16 h 45"/>
                <a:gd name="T52" fmla="*/ 4 w 46"/>
                <a:gd name="T53" fmla="*/ 13 h 45"/>
                <a:gd name="T54" fmla="*/ 4 w 46"/>
                <a:gd name="T55" fmla="*/ 10 h 45"/>
                <a:gd name="T56" fmla="*/ 7 w 46"/>
                <a:gd name="T57" fmla="*/ 7 h 45"/>
                <a:gd name="T58" fmla="*/ 10 w 46"/>
                <a:gd name="T59" fmla="*/ 3 h 45"/>
                <a:gd name="T60" fmla="*/ 17 w 46"/>
                <a:gd name="T61" fmla="*/ 3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0"/>
                  </a:lnTo>
                  <a:lnTo>
                    <a:pt x="33" y="3"/>
                  </a:lnTo>
                  <a:lnTo>
                    <a:pt x="36" y="3"/>
                  </a:lnTo>
                  <a:lnTo>
                    <a:pt x="39" y="7"/>
                  </a:lnTo>
                  <a:lnTo>
                    <a:pt x="42" y="10"/>
                  </a:lnTo>
                  <a:lnTo>
                    <a:pt x="42" y="13"/>
                  </a:lnTo>
                  <a:lnTo>
                    <a:pt x="46" y="16"/>
                  </a:lnTo>
                  <a:lnTo>
                    <a:pt x="46" y="23"/>
                  </a:lnTo>
                  <a:lnTo>
                    <a:pt x="46" y="26"/>
                  </a:lnTo>
                  <a:lnTo>
                    <a:pt x="42" y="32"/>
                  </a:lnTo>
                  <a:lnTo>
                    <a:pt x="42" y="36"/>
                  </a:lnTo>
                  <a:lnTo>
                    <a:pt x="39" y="39"/>
                  </a:lnTo>
                  <a:lnTo>
                    <a:pt x="36" y="42"/>
                  </a:lnTo>
                  <a:lnTo>
                    <a:pt x="33" y="42"/>
                  </a:lnTo>
                  <a:lnTo>
                    <a:pt x="29" y="45"/>
                  </a:lnTo>
                  <a:lnTo>
                    <a:pt x="23" y="45"/>
                  </a:lnTo>
                  <a:lnTo>
                    <a:pt x="20" y="45"/>
                  </a:lnTo>
                  <a:lnTo>
                    <a:pt x="17" y="42"/>
                  </a:lnTo>
                  <a:lnTo>
                    <a:pt x="10" y="42"/>
                  </a:lnTo>
                  <a:lnTo>
                    <a:pt x="7" y="39"/>
                  </a:lnTo>
                  <a:lnTo>
                    <a:pt x="4" y="36"/>
                  </a:lnTo>
                  <a:lnTo>
                    <a:pt x="4" y="32"/>
                  </a:lnTo>
                  <a:lnTo>
                    <a:pt x="0" y="26"/>
                  </a:lnTo>
                  <a:lnTo>
                    <a:pt x="0" y="23"/>
                  </a:lnTo>
                  <a:lnTo>
                    <a:pt x="0" y="16"/>
                  </a:lnTo>
                  <a:lnTo>
                    <a:pt x="4" y="13"/>
                  </a:lnTo>
                  <a:lnTo>
                    <a:pt x="4" y="10"/>
                  </a:lnTo>
                  <a:lnTo>
                    <a:pt x="7" y="7"/>
                  </a:lnTo>
                  <a:lnTo>
                    <a:pt x="10" y="3"/>
                  </a:lnTo>
                  <a:lnTo>
                    <a:pt x="17" y="3"/>
                  </a:lnTo>
                  <a:lnTo>
                    <a:pt x="20" y="0"/>
                  </a:lnTo>
                  <a:lnTo>
                    <a:pt x="23" y="0"/>
                  </a:lnTo>
                  <a:close/>
                </a:path>
              </a:pathLst>
            </a:custGeom>
            <a:solidFill>
              <a:srgbClr val="FF0000"/>
            </a:solidFill>
            <a:ln w="9525">
              <a:noFill/>
              <a:round/>
              <a:headEnd/>
              <a:tailEnd/>
            </a:ln>
          </p:spPr>
          <p:txBody>
            <a:bodyPr/>
            <a:lstStyle/>
            <a:p>
              <a:endParaRPr lang="en-US"/>
            </a:p>
          </p:txBody>
        </p:sp>
        <p:sp>
          <p:nvSpPr>
            <p:cNvPr id="32447" name="Freeform 879"/>
            <p:cNvSpPr>
              <a:spLocks/>
            </p:cNvSpPr>
            <p:nvPr/>
          </p:nvSpPr>
          <p:spPr bwMode="auto">
            <a:xfrm>
              <a:off x="3593" y="2364"/>
              <a:ext cx="64" cy="63"/>
            </a:xfrm>
            <a:custGeom>
              <a:avLst/>
              <a:gdLst>
                <a:gd name="T0" fmla="*/ 23 w 46"/>
                <a:gd name="T1" fmla="*/ 0 h 45"/>
                <a:gd name="T2" fmla="*/ 29 w 46"/>
                <a:gd name="T3" fmla="*/ 0 h 45"/>
                <a:gd name="T4" fmla="*/ 33 w 46"/>
                <a:gd name="T5" fmla="*/ 3 h 45"/>
                <a:gd name="T6" fmla="*/ 36 w 46"/>
                <a:gd name="T7" fmla="*/ 3 h 45"/>
                <a:gd name="T8" fmla="*/ 39 w 46"/>
                <a:gd name="T9" fmla="*/ 7 h 45"/>
                <a:gd name="T10" fmla="*/ 42 w 46"/>
                <a:gd name="T11" fmla="*/ 10 h 45"/>
                <a:gd name="T12" fmla="*/ 42 w 46"/>
                <a:gd name="T13" fmla="*/ 13 h 45"/>
                <a:gd name="T14" fmla="*/ 46 w 46"/>
                <a:gd name="T15" fmla="*/ 16 h 45"/>
                <a:gd name="T16" fmla="*/ 46 w 46"/>
                <a:gd name="T17" fmla="*/ 23 h 45"/>
                <a:gd name="T18" fmla="*/ 46 w 46"/>
                <a:gd name="T19" fmla="*/ 26 h 45"/>
                <a:gd name="T20" fmla="*/ 42 w 46"/>
                <a:gd name="T21" fmla="*/ 32 h 45"/>
                <a:gd name="T22" fmla="*/ 42 w 46"/>
                <a:gd name="T23" fmla="*/ 36 h 45"/>
                <a:gd name="T24" fmla="*/ 39 w 46"/>
                <a:gd name="T25" fmla="*/ 39 h 45"/>
                <a:gd name="T26" fmla="*/ 36 w 46"/>
                <a:gd name="T27" fmla="*/ 42 h 45"/>
                <a:gd name="T28" fmla="*/ 33 w 46"/>
                <a:gd name="T29" fmla="*/ 42 h 45"/>
                <a:gd name="T30" fmla="*/ 29 w 46"/>
                <a:gd name="T31" fmla="*/ 45 h 45"/>
                <a:gd name="T32" fmla="*/ 23 w 46"/>
                <a:gd name="T33" fmla="*/ 45 h 45"/>
                <a:gd name="T34" fmla="*/ 20 w 46"/>
                <a:gd name="T35" fmla="*/ 45 h 45"/>
                <a:gd name="T36" fmla="*/ 17 w 46"/>
                <a:gd name="T37" fmla="*/ 42 h 45"/>
                <a:gd name="T38" fmla="*/ 10 w 46"/>
                <a:gd name="T39" fmla="*/ 42 h 45"/>
                <a:gd name="T40" fmla="*/ 7 w 46"/>
                <a:gd name="T41" fmla="*/ 39 h 45"/>
                <a:gd name="T42" fmla="*/ 4 w 46"/>
                <a:gd name="T43" fmla="*/ 36 h 45"/>
                <a:gd name="T44" fmla="*/ 4 w 46"/>
                <a:gd name="T45" fmla="*/ 32 h 45"/>
                <a:gd name="T46" fmla="*/ 0 w 46"/>
                <a:gd name="T47" fmla="*/ 26 h 45"/>
                <a:gd name="T48" fmla="*/ 0 w 46"/>
                <a:gd name="T49" fmla="*/ 23 h 45"/>
                <a:gd name="T50" fmla="*/ 0 w 46"/>
                <a:gd name="T51" fmla="*/ 16 h 45"/>
                <a:gd name="T52" fmla="*/ 4 w 46"/>
                <a:gd name="T53" fmla="*/ 13 h 45"/>
                <a:gd name="T54" fmla="*/ 4 w 46"/>
                <a:gd name="T55" fmla="*/ 10 h 45"/>
                <a:gd name="T56" fmla="*/ 7 w 46"/>
                <a:gd name="T57" fmla="*/ 7 h 45"/>
                <a:gd name="T58" fmla="*/ 10 w 46"/>
                <a:gd name="T59" fmla="*/ 3 h 45"/>
                <a:gd name="T60" fmla="*/ 17 w 46"/>
                <a:gd name="T61" fmla="*/ 3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0"/>
                  </a:lnTo>
                  <a:lnTo>
                    <a:pt x="33" y="3"/>
                  </a:lnTo>
                  <a:lnTo>
                    <a:pt x="36" y="3"/>
                  </a:lnTo>
                  <a:lnTo>
                    <a:pt x="39" y="7"/>
                  </a:lnTo>
                  <a:lnTo>
                    <a:pt x="42" y="10"/>
                  </a:lnTo>
                  <a:lnTo>
                    <a:pt x="42" y="13"/>
                  </a:lnTo>
                  <a:lnTo>
                    <a:pt x="46" y="16"/>
                  </a:lnTo>
                  <a:lnTo>
                    <a:pt x="46" y="23"/>
                  </a:lnTo>
                  <a:lnTo>
                    <a:pt x="46" y="26"/>
                  </a:lnTo>
                  <a:lnTo>
                    <a:pt x="42" y="32"/>
                  </a:lnTo>
                  <a:lnTo>
                    <a:pt x="42" y="36"/>
                  </a:lnTo>
                  <a:lnTo>
                    <a:pt x="39" y="39"/>
                  </a:lnTo>
                  <a:lnTo>
                    <a:pt x="36" y="42"/>
                  </a:lnTo>
                  <a:lnTo>
                    <a:pt x="33" y="42"/>
                  </a:lnTo>
                  <a:lnTo>
                    <a:pt x="29" y="45"/>
                  </a:lnTo>
                  <a:lnTo>
                    <a:pt x="23" y="45"/>
                  </a:lnTo>
                  <a:lnTo>
                    <a:pt x="20" y="45"/>
                  </a:lnTo>
                  <a:lnTo>
                    <a:pt x="17" y="42"/>
                  </a:lnTo>
                  <a:lnTo>
                    <a:pt x="10" y="42"/>
                  </a:lnTo>
                  <a:lnTo>
                    <a:pt x="7" y="39"/>
                  </a:lnTo>
                  <a:lnTo>
                    <a:pt x="4" y="36"/>
                  </a:lnTo>
                  <a:lnTo>
                    <a:pt x="4" y="32"/>
                  </a:lnTo>
                  <a:lnTo>
                    <a:pt x="0" y="26"/>
                  </a:lnTo>
                  <a:lnTo>
                    <a:pt x="0" y="23"/>
                  </a:lnTo>
                  <a:lnTo>
                    <a:pt x="0" y="16"/>
                  </a:lnTo>
                  <a:lnTo>
                    <a:pt x="4" y="13"/>
                  </a:lnTo>
                  <a:lnTo>
                    <a:pt x="4" y="10"/>
                  </a:lnTo>
                  <a:lnTo>
                    <a:pt x="7" y="7"/>
                  </a:lnTo>
                  <a:lnTo>
                    <a:pt x="10" y="3"/>
                  </a:lnTo>
                  <a:lnTo>
                    <a:pt x="17" y="3"/>
                  </a:lnTo>
                  <a:lnTo>
                    <a:pt x="20" y="0"/>
                  </a:lnTo>
                  <a:lnTo>
                    <a:pt x="23" y="0"/>
                  </a:lnTo>
                </a:path>
              </a:pathLst>
            </a:custGeom>
            <a:noFill/>
            <a:ln w="0">
              <a:solidFill>
                <a:srgbClr val="000000"/>
              </a:solidFill>
              <a:round/>
              <a:headEnd/>
              <a:tailEnd/>
            </a:ln>
          </p:spPr>
          <p:txBody>
            <a:bodyPr/>
            <a:lstStyle/>
            <a:p>
              <a:endParaRPr lang="en-US"/>
            </a:p>
          </p:txBody>
        </p:sp>
        <p:sp>
          <p:nvSpPr>
            <p:cNvPr id="32448" name="Freeform 880"/>
            <p:cNvSpPr>
              <a:spLocks/>
            </p:cNvSpPr>
            <p:nvPr/>
          </p:nvSpPr>
          <p:spPr bwMode="auto">
            <a:xfrm>
              <a:off x="3701" y="2472"/>
              <a:ext cx="62" cy="63"/>
            </a:xfrm>
            <a:custGeom>
              <a:avLst/>
              <a:gdLst>
                <a:gd name="T0" fmla="*/ 22 w 45"/>
                <a:gd name="T1" fmla="*/ 0 h 45"/>
                <a:gd name="T2" fmla="*/ 29 w 45"/>
                <a:gd name="T3" fmla="*/ 0 h 45"/>
                <a:gd name="T4" fmla="*/ 32 w 45"/>
                <a:gd name="T5" fmla="*/ 4 h 45"/>
                <a:gd name="T6" fmla="*/ 35 w 45"/>
                <a:gd name="T7" fmla="*/ 7 h 45"/>
                <a:gd name="T8" fmla="*/ 38 w 45"/>
                <a:gd name="T9" fmla="*/ 7 h 45"/>
                <a:gd name="T10" fmla="*/ 42 w 45"/>
                <a:gd name="T11" fmla="*/ 10 h 45"/>
                <a:gd name="T12" fmla="*/ 45 w 45"/>
                <a:gd name="T13" fmla="*/ 16 h 45"/>
                <a:gd name="T14" fmla="*/ 45 w 45"/>
                <a:gd name="T15" fmla="*/ 20 h 45"/>
                <a:gd name="T16" fmla="*/ 45 w 45"/>
                <a:gd name="T17" fmla="*/ 23 h 45"/>
                <a:gd name="T18" fmla="*/ 45 w 45"/>
                <a:gd name="T19" fmla="*/ 29 h 45"/>
                <a:gd name="T20" fmla="*/ 45 w 45"/>
                <a:gd name="T21" fmla="*/ 33 h 45"/>
                <a:gd name="T22" fmla="*/ 42 w 45"/>
                <a:gd name="T23" fmla="*/ 36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6 h 45"/>
                <a:gd name="T44" fmla="*/ 3 w 45"/>
                <a:gd name="T45" fmla="*/ 33 h 45"/>
                <a:gd name="T46" fmla="*/ 3 w 45"/>
                <a:gd name="T47" fmla="*/ 29 h 45"/>
                <a:gd name="T48" fmla="*/ 0 w 45"/>
                <a:gd name="T49" fmla="*/ 23 h 45"/>
                <a:gd name="T50" fmla="*/ 3 w 45"/>
                <a:gd name="T51" fmla="*/ 20 h 45"/>
                <a:gd name="T52" fmla="*/ 3 w 45"/>
                <a:gd name="T53" fmla="*/ 16 h 45"/>
                <a:gd name="T54" fmla="*/ 6 w 45"/>
                <a:gd name="T55" fmla="*/ 10 h 45"/>
                <a:gd name="T56" fmla="*/ 6 w 45"/>
                <a:gd name="T57" fmla="*/ 7 h 45"/>
                <a:gd name="T58" fmla="*/ 9 w 45"/>
                <a:gd name="T59" fmla="*/ 7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7"/>
                  </a:lnTo>
                  <a:lnTo>
                    <a:pt x="38" y="7"/>
                  </a:lnTo>
                  <a:lnTo>
                    <a:pt x="42" y="10"/>
                  </a:lnTo>
                  <a:lnTo>
                    <a:pt x="45" y="16"/>
                  </a:lnTo>
                  <a:lnTo>
                    <a:pt x="45" y="20"/>
                  </a:lnTo>
                  <a:lnTo>
                    <a:pt x="45" y="23"/>
                  </a:lnTo>
                  <a:lnTo>
                    <a:pt x="45" y="29"/>
                  </a:lnTo>
                  <a:lnTo>
                    <a:pt x="45" y="33"/>
                  </a:lnTo>
                  <a:lnTo>
                    <a:pt x="42" y="36"/>
                  </a:lnTo>
                  <a:lnTo>
                    <a:pt x="38" y="39"/>
                  </a:lnTo>
                  <a:lnTo>
                    <a:pt x="35" y="42"/>
                  </a:lnTo>
                  <a:lnTo>
                    <a:pt x="32" y="42"/>
                  </a:lnTo>
                  <a:lnTo>
                    <a:pt x="29" y="45"/>
                  </a:lnTo>
                  <a:lnTo>
                    <a:pt x="22" y="45"/>
                  </a:lnTo>
                  <a:lnTo>
                    <a:pt x="19" y="45"/>
                  </a:lnTo>
                  <a:lnTo>
                    <a:pt x="16" y="42"/>
                  </a:lnTo>
                  <a:lnTo>
                    <a:pt x="9" y="42"/>
                  </a:lnTo>
                  <a:lnTo>
                    <a:pt x="6" y="39"/>
                  </a:lnTo>
                  <a:lnTo>
                    <a:pt x="6" y="36"/>
                  </a:lnTo>
                  <a:lnTo>
                    <a:pt x="3" y="33"/>
                  </a:lnTo>
                  <a:lnTo>
                    <a:pt x="3" y="29"/>
                  </a:lnTo>
                  <a:lnTo>
                    <a:pt x="0" y="23"/>
                  </a:lnTo>
                  <a:lnTo>
                    <a:pt x="3" y="20"/>
                  </a:lnTo>
                  <a:lnTo>
                    <a:pt x="3" y="16"/>
                  </a:lnTo>
                  <a:lnTo>
                    <a:pt x="6" y="10"/>
                  </a:lnTo>
                  <a:lnTo>
                    <a:pt x="6" y="7"/>
                  </a:lnTo>
                  <a:lnTo>
                    <a:pt x="9" y="7"/>
                  </a:lnTo>
                  <a:lnTo>
                    <a:pt x="16" y="4"/>
                  </a:lnTo>
                  <a:lnTo>
                    <a:pt x="19" y="0"/>
                  </a:lnTo>
                  <a:lnTo>
                    <a:pt x="22" y="0"/>
                  </a:lnTo>
                  <a:close/>
                </a:path>
              </a:pathLst>
            </a:custGeom>
            <a:solidFill>
              <a:srgbClr val="FFFF00"/>
            </a:solidFill>
            <a:ln w="9525">
              <a:noFill/>
              <a:round/>
              <a:headEnd/>
              <a:tailEnd/>
            </a:ln>
          </p:spPr>
          <p:txBody>
            <a:bodyPr/>
            <a:lstStyle/>
            <a:p>
              <a:endParaRPr lang="en-US"/>
            </a:p>
          </p:txBody>
        </p:sp>
        <p:sp>
          <p:nvSpPr>
            <p:cNvPr id="32449" name="Freeform 881"/>
            <p:cNvSpPr>
              <a:spLocks/>
            </p:cNvSpPr>
            <p:nvPr/>
          </p:nvSpPr>
          <p:spPr bwMode="auto">
            <a:xfrm>
              <a:off x="3701" y="2472"/>
              <a:ext cx="62" cy="63"/>
            </a:xfrm>
            <a:custGeom>
              <a:avLst/>
              <a:gdLst>
                <a:gd name="T0" fmla="*/ 22 w 45"/>
                <a:gd name="T1" fmla="*/ 0 h 45"/>
                <a:gd name="T2" fmla="*/ 29 w 45"/>
                <a:gd name="T3" fmla="*/ 0 h 45"/>
                <a:gd name="T4" fmla="*/ 32 w 45"/>
                <a:gd name="T5" fmla="*/ 4 h 45"/>
                <a:gd name="T6" fmla="*/ 35 w 45"/>
                <a:gd name="T7" fmla="*/ 7 h 45"/>
                <a:gd name="T8" fmla="*/ 38 w 45"/>
                <a:gd name="T9" fmla="*/ 7 h 45"/>
                <a:gd name="T10" fmla="*/ 42 w 45"/>
                <a:gd name="T11" fmla="*/ 10 h 45"/>
                <a:gd name="T12" fmla="*/ 45 w 45"/>
                <a:gd name="T13" fmla="*/ 16 h 45"/>
                <a:gd name="T14" fmla="*/ 45 w 45"/>
                <a:gd name="T15" fmla="*/ 20 h 45"/>
                <a:gd name="T16" fmla="*/ 45 w 45"/>
                <a:gd name="T17" fmla="*/ 23 h 45"/>
                <a:gd name="T18" fmla="*/ 45 w 45"/>
                <a:gd name="T19" fmla="*/ 29 h 45"/>
                <a:gd name="T20" fmla="*/ 45 w 45"/>
                <a:gd name="T21" fmla="*/ 33 h 45"/>
                <a:gd name="T22" fmla="*/ 42 w 45"/>
                <a:gd name="T23" fmla="*/ 36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6 h 45"/>
                <a:gd name="T44" fmla="*/ 3 w 45"/>
                <a:gd name="T45" fmla="*/ 33 h 45"/>
                <a:gd name="T46" fmla="*/ 3 w 45"/>
                <a:gd name="T47" fmla="*/ 29 h 45"/>
                <a:gd name="T48" fmla="*/ 0 w 45"/>
                <a:gd name="T49" fmla="*/ 23 h 45"/>
                <a:gd name="T50" fmla="*/ 3 w 45"/>
                <a:gd name="T51" fmla="*/ 20 h 45"/>
                <a:gd name="T52" fmla="*/ 3 w 45"/>
                <a:gd name="T53" fmla="*/ 16 h 45"/>
                <a:gd name="T54" fmla="*/ 6 w 45"/>
                <a:gd name="T55" fmla="*/ 10 h 45"/>
                <a:gd name="T56" fmla="*/ 6 w 45"/>
                <a:gd name="T57" fmla="*/ 7 h 45"/>
                <a:gd name="T58" fmla="*/ 9 w 45"/>
                <a:gd name="T59" fmla="*/ 7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7"/>
                  </a:lnTo>
                  <a:lnTo>
                    <a:pt x="38" y="7"/>
                  </a:lnTo>
                  <a:lnTo>
                    <a:pt x="42" y="10"/>
                  </a:lnTo>
                  <a:lnTo>
                    <a:pt x="45" y="16"/>
                  </a:lnTo>
                  <a:lnTo>
                    <a:pt x="45" y="20"/>
                  </a:lnTo>
                  <a:lnTo>
                    <a:pt x="45" y="23"/>
                  </a:lnTo>
                  <a:lnTo>
                    <a:pt x="45" y="29"/>
                  </a:lnTo>
                  <a:lnTo>
                    <a:pt x="45" y="33"/>
                  </a:lnTo>
                  <a:lnTo>
                    <a:pt x="42" y="36"/>
                  </a:lnTo>
                  <a:lnTo>
                    <a:pt x="38" y="39"/>
                  </a:lnTo>
                  <a:lnTo>
                    <a:pt x="35" y="42"/>
                  </a:lnTo>
                  <a:lnTo>
                    <a:pt x="32" y="42"/>
                  </a:lnTo>
                  <a:lnTo>
                    <a:pt x="29" y="45"/>
                  </a:lnTo>
                  <a:lnTo>
                    <a:pt x="22" y="45"/>
                  </a:lnTo>
                  <a:lnTo>
                    <a:pt x="19" y="45"/>
                  </a:lnTo>
                  <a:lnTo>
                    <a:pt x="16" y="42"/>
                  </a:lnTo>
                  <a:lnTo>
                    <a:pt x="9" y="42"/>
                  </a:lnTo>
                  <a:lnTo>
                    <a:pt x="6" y="39"/>
                  </a:lnTo>
                  <a:lnTo>
                    <a:pt x="6" y="36"/>
                  </a:lnTo>
                  <a:lnTo>
                    <a:pt x="3" y="33"/>
                  </a:lnTo>
                  <a:lnTo>
                    <a:pt x="3" y="29"/>
                  </a:lnTo>
                  <a:lnTo>
                    <a:pt x="0" y="23"/>
                  </a:lnTo>
                  <a:lnTo>
                    <a:pt x="3" y="20"/>
                  </a:lnTo>
                  <a:lnTo>
                    <a:pt x="3" y="16"/>
                  </a:lnTo>
                  <a:lnTo>
                    <a:pt x="6" y="10"/>
                  </a:lnTo>
                  <a:lnTo>
                    <a:pt x="6" y="7"/>
                  </a:lnTo>
                  <a:lnTo>
                    <a:pt x="9" y="7"/>
                  </a:lnTo>
                  <a:lnTo>
                    <a:pt x="16" y="4"/>
                  </a:lnTo>
                  <a:lnTo>
                    <a:pt x="19" y="0"/>
                  </a:lnTo>
                  <a:lnTo>
                    <a:pt x="22" y="0"/>
                  </a:lnTo>
                </a:path>
              </a:pathLst>
            </a:custGeom>
            <a:noFill/>
            <a:ln w="12700">
              <a:solidFill>
                <a:srgbClr val="000000"/>
              </a:solidFill>
              <a:round/>
              <a:headEnd/>
              <a:tailEnd/>
            </a:ln>
          </p:spPr>
          <p:txBody>
            <a:bodyPr/>
            <a:lstStyle/>
            <a:p>
              <a:endParaRPr lang="en-US"/>
            </a:p>
          </p:txBody>
        </p:sp>
        <p:sp>
          <p:nvSpPr>
            <p:cNvPr id="32450" name="Freeform 882"/>
            <p:cNvSpPr>
              <a:spLocks/>
            </p:cNvSpPr>
            <p:nvPr/>
          </p:nvSpPr>
          <p:spPr bwMode="auto">
            <a:xfrm>
              <a:off x="3643" y="2463"/>
              <a:ext cx="62" cy="63"/>
            </a:xfrm>
            <a:custGeom>
              <a:avLst/>
              <a:gdLst>
                <a:gd name="T0" fmla="*/ 22 w 45"/>
                <a:gd name="T1" fmla="*/ 0 h 45"/>
                <a:gd name="T2" fmla="*/ 26 w 45"/>
                <a:gd name="T3" fmla="*/ 0 h 45"/>
                <a:gd name="T4" fmla="*/ 29 w 45"/>
                <a:gd name="T5" fmla="*/ 3 h 45"/>
                <a:gd name="T6" fmla="*/ 35 w 45"/>
                <a:gd name="T7" fmla="*/ 3 h 45"/>
                <a:gd name="T8" fmla="*/ 38 w 45"/>
                <a:gd name="T9" fmla="*/ 6 h 45"/>
                <a:gd name="T10" fmla="*/ 42 w 45"/>
                <a:gd name="T11" fmla="*/ 10 h 45"/>
                <a:gd name="T12" fmla="*/ 42 w 45"/>
                <a:gd name="T13" fmla="*/ 13 h 45"/>
                <a:gd name="T14" fmla="*/ 45 w 45"/>
                <a:gd name="T15" fmla="*/ 19 h 45"/>
                <a:gd name="T16" fmla="*/ 45 w 45"/>
                <a:gd name="T17" fmla="*/ 22 h 45"/>
                <a:gd name="T18" fmla="*/ 45 w 45"/>
                <a:gd name="T19" fmla="*/ 26 h 45"/>
                <a:gd name="T20" fmla="*/ 42 w 45"/>
                <a:gd name="T21" fmla="*/ 32 h 45"/>
                <a:gd name="T22" fmla="*/ 42 w 45"/>
                <a:gd name="T23" fmla="*/ 35 h 45"/>
                <a:gd name="T24" fmla="*/ 38 w 45"/>
                <a:gd name="T25" fmla="*/ 39 h 45"/>
                <a:gd name="T26" fmla="*/ 35 w 45"/>
                <a:gd name="T27" fmla="*/ 42 h 45"/>
                <a:gd name="T28" fmla="*/ 29 w 45"/>
                <a:gd name="T29" fmla="*/ 42 h 45"/>
                <a:gd name="T30" fmla="*/ 26 w 45"/>
                <a:gd name="T31" fmla="*/ 45 h 45"/>
                <a:gd name="T32" fmla="*/ 22 w 45"/>
                <a:gd name="T33" fmla="*/ 45 h 45"/>
                <a:gd name="T34" fmla="*/ 16 w 45"/>
                <a:gd name="T35" fmla="*/ 45 h 45"/>
                <a:gd name="T36" fmla="*/ 13 w 45"/>
                <a:gd name="T37" fmla="*/ 42 h 45"/>
                <a:gd name="T38" fmla="*/ 10 w 45"/>
                <a:gd name="T39" fmla="*/ 42 h 45"/>
                <a:gd name="T40" fmla="*/ 6 w 45"/>
                <a:gd name="T41" fmla="*/ 39 h 45"/>
                <a:gd name="T42" fmla="*/ 3 w 45"/>
                <a:gd name="T43" fmla="*/ 35 h 45"/>
                <a:gd name="T44" fmla="*/ 3 w 45"/>
                <a:gd name="T45" fmla="*/ 32 h 45"/>
                <a:gd name="T46" fmla="*/ 0 w 45"/>
                <a:gd name="T47" fmla="*/ 26 h 45"/>
                <a:gd name="T48" fmla="*/ 0 w 45"/>
                <a:gd name="T49" fmla="*/ 22 h 45"/>
                <a:gd name="T50" fmla="*/ 0 w 45"/>
                <a:gd name="T51" fmla="*/ 19 h 45"/>
                <a:gd name="T52" fmla="*/ 3 w 45"/>
                <a:gd name="T53" fmla="*/ 13 h 45"/>
                <a:gd name="T54" fmla="*/ 3 w 45"/>
                <a:gd name="T55" fmla="*/ 10 h 45"/>
                <a:gd name="T56" fmla="*/ 6 w 45"/>
                <a:gd name="T57" fmla="*/ 6 h 45"/>
                <a:gd name="T58" fmla="*/ 10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3"/>
                  </a:lnTo>
                  <a:lnTo>
                    <a:pt x="35" y="3"/>
                  </a:lnTo>
                  <a:lnTo>
                    <a:pt x="38" y="6"/>
                  </a:lnTo>
                  <a:lnTo>
                    <a:pt x="42" y="10"/>
                  </a:lnTo>
                  <a:lnTo>
                    <a:pt x="42" y="13"/>
                  </a:lnTo>
                  <a:lnTo>
                    <a:pt x="45" y="19"/>
                  </a:lnTo>
                  <a:lnTo>
                    <a:pt x="45" y="22"/>
                  </a:lnTo>
                  <a:lnTo>
                    <a:pt x="45" y="26"/>
                  </a:lnTo>
                  <a:lnTo>
                    <a:pt x="42" y="32"/>
                  </a:lnTo>
                  <a:lnTo>
                    <a:pt x="42" y="35"/>
                  </a:lnTo>
                  <a:lnTo>
                    <a:pt x="38" y="39"/>
                  </a:lnTo>
                  <a:lnTo>
                    <a:pt x="35" y="42"/>
                  </a:lnTo>
                  <a:lnTo>
                    <a:pt x="29" y="42"/>
                  </a:lnTo>
                  <a:lnTo>
                    <a:pt x="26" y="45"/>
                  </a:lnTo>
                  <a:lnTo>
                    <a:pt x="22" y="45"/>
                  </a:lnTo>
                  <a:lnTo>
                    <a:pt x="16" y="45"/>
                  </a:lnTo>
                  <a:lnTo>
                    <a:pt x="13" y="42"/>
                  </a:lnTo>
                  <a:lnTo>
                    <a:pt x="10" y="42"/>
                  </a:lnTo>
                  <a:lnTo>
                    <a:pt x="6" y="39"/>
                  </a:lnTo>
                  <a:lnTo>
                    <a:pt x="3" y="35"/>
                  </a:lnTo>
                  <a:lnTo>
                    <a:pt x="3" y="32"/>
                  </a:lnTo>
                  <a:lnTo>
                    <a:pt x="0" y="26"/>
                  </a:lnTo>
                  <a:lnTo>
                    <a:pt x="0" y="22"/>
                  </a:lnTo>
                  <a:lnTo>
                    <a:pt x="0" y="19"/>
                  </a:lnTo>
                  <a:lnTo>
                    <a:pt x="3" y="13"/>
                  </a:lnTo>
                  <a:lnTo>
                    <a:pt x="3" y="10"/>
                  </a:lnTo>
                  <a:lnTo>
                    <a:pt x="6" y="6"/>
                  </a:lnTo>
                  <a:lnTo>
                    <a:pt x="10" y="3"/>
                  </a:lnTo>
                  <a:lnTo>
                    <a:pt x="13" y="3"/>
                  </a:lnTo>
                  <a:lnTo>
                    <a:pt x="16" y="0"/>
                  </a:lnTo>
                  <a:lnTo>
                    <a:pt x="22" y="0"/>
                  </a:lnTo>
                  <a:close/>
                </a:path>
              </a:pathLst>
            </a:custGeom>
            <a:solidFill>
              <a:srgbClr val="FF0000"/>
            </a:solidFill>
            <a:ln w="9525">
              <a:noFill/>
              <a:round/>
              <a:headEnd/>
              <a:tailEnd/>
            </a:ln>
          </p:spPr>
          <p:txBody>
            <a:bodyPr/>
            <a:lstStyle/>
            <a:p>
              <a:endParaRPr lang="en-US"/>
            </a:p>
          </p:txBody>
        </p:sp>
        <p:sp>
          <p:nvSpPr>
            <p:cNvPr id="32451" name="Freeform 883"/>
            <p:cNvSpPr>
              <a:spLocks/>
            </p:cNvSpPr>
            <p:nvPr/>
          </p:nvSpPr>
          <p:spPr bwMode="auto">
            <a:xfrm>
              <a:off x="3643" y="2463"/>
              <a:ext cx="62" cy="63"/>
            </a:xfrm>
            <a:custGeom>
              <a:avLst/>
              <a:gdLst>
                <a:gd name="T0" fmla="*/ 22 w 45"/>
                <a:gd name="T1" fmla="*/ 0 h 45"/>
                <a:gd name="T2" fmla="*/ 26 w 45"/>
                <a:gd name="T3" fmla="*/ 0 h 45"/>
                <a:gd name="T4" fmla="*/ 29 w 45"/>
                <a:gd name="T5" fmla="*/ 3 h 45"/>
                <a:gd name="T6" fmla="*/ 35 w 45"/>
                <a:gd name="T7" fmla="*/ 3 h 45"/>
                <a:gd name="T8" fmla="*/ 38 w 45"/>
                <a:gd name="T9" fmla="*/ 6 h 45"/>
                <a:gd name="T10" fmla="*/ 42 w 45"/>
                <a:gd name="T11" fmla="*/ 10 h 45"/>
                <a:gd name="T12" fmla="*/ 42 w 45"/>
                <a:gd name="T13" fmla="*/ 13 h 45"/>
                <a:gd name="T14" fmla="*/ 45 w 45"/>
                <a:gd name="T15" fmla="*/ 19 h 45"/>
                <a:gd name="T16" fmla="*/ 45 w 45"/>
                <a:gd name="T17" fmla="*/ 22 h 45"/>
                <a:gd name="T18" fmla="*/ 45 w 45"/>
                <a:gd name="T19" fmla="*/ 26 h 45"/>
                <a:gd name="T20" fmla="*/ 42 w 45"/>
                <a:gd name="T21" fmla="*/ 32 h 45"/>
                <a:gd name="T22" fmla="*/ 42 w 45"/>
                <a:gd name="T23" fmla="*/ 35 h 45"/>
                <a:gd name="T24" fmla="*/ 38 w 45"/>
                <a:gd name="T25" fmla="*/ 39 h 45"/>
                <a:gd name="T26" fmla="*/ 35 w 45"/>
                <a:gd name="T27" fmla="*/ 42 h 45"/>
                <a:gd name="T28" fmla="*/ 29 w 45"/>
                <a:gd name="T29" fmla="*/ 42 h 45"/>
                <a:gd name="T30" fmla="*/ 26 w 45"/>
                <a:gd name="T31" fmla="*/ 45 h 45"/>
                <a:gd name="T32" fmla="*/ 22 w 45"/>
                <a:gd name="T33" fmla="*/ 45 h 45"/>
                <a:gd name="T34" fmla="*/ 16 w 45"/>
                <a:gd name="T35" fmla="*/ 45 h 45"/>
                <a:gd name="T36" fmla="*/ 13 w 45"/>
                <a:gd name="T37" fmla="*/ 42 h 45"/>
                <a:gd name="T38" fmla="*/ 10 w 45"/>
                <a:gd name="T39" fmla="*/ 42 h 45"/>
                <a:gd name="T40" fmla="*/ 6 w 45"/>
                <a:gd name="T41" fmla="*/ 39 h 45"/>
                <a:gd name="T42" fmla="*/ 3 w 45"/>
                <a:gd name="T43" fmla="*/ 35 h 45"/>
                <a:gd name="T44" fmla="*/ 3 w 45"/>
                <a:gd name="T45" fmla="*/ 32 h 45"/>
                <a:gd name="T46" fmla="*/ 0 w 45"/>
                <a:gd name="T47" fmla="*/ 26 h 45"/>
                <a:gd name="T48" fmla="*/ 0 w 45"/>
                <a:gd name="T49" fmla="*/ 22 h 45"/>
                <a:gd name="T50" fmla="*/ 0 w 45"/>
                <a:gd name="T51" fmla="*/ 19 h 45"/>
                <a:gd name="T52" fmla="*/ 3 w 45"/>
                <a:gd name="T53" fmla="*/ 13 h 45"/>
                <a:gd name="T54" fmla="*/ 3 w 45"/>
                <a:gd name="T55" fmla="*/ 10 h 45"/>
                <a:gd name="T56" fmla="*/ 6 w 45"/>
                <a:gd name="T57" fmla="*/ 6 h 45"/>
                <a:gd name="T58" fmla="*/ 10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3"/>
                  </a:lnTo>
                  <a:lnTo>
                    <a:pt x="35" y="3"/>
                  </a:lnTo>
                  <a:lnTo>
                    <a:pt x="38" y="6"/>
                  </a:lnTo>
                  <a:lnTo>
                    <a:pt x="42" y="10"/>
                  </a:lnTo>
                  <a:lnTo>
                    <a:pt x="42" y="13"/>
                  </a:lnTo>
                  <a:lnTo>
                    <a:pt x="45" y="19"/>
                  </a:lnTo>
                  <a:lnTo>
                    <a:pt x="45" y="22"/>
                  </a:lnTo>
                  <a:lnTo>
                    <a:pt x="45" y="26"/>
                  </a:lnTo>
                  <a:lnTo>
                    <a:pt x="42" y="32"/>
                  </a:lnTo>
                  <a:lnTo>
                    <a:pt x="42" y="35"/>
                  </a:lnTo>
                  <a:lnTo>
                    <a:pt x="38" y="39"/>
                  </a:lnTo>
                  <a:lnTo>
                    <a:pt x="35" y="42"/>
                  </a:lnTo>
                  <a:lnTo>
                    <a:pt x="29" y="42"/>
                  </a:lnTo>
                  <a:lnTo>
                    <a:pt x="26" y="45"/>
                  </a:lnTo>
                  <a:lnTo>
                    <a:pt x="22" y="45"/>
                  </a:lnTo>
                  <a:lnTo>
                    <a:pt x="16" y="45"/>
                  </a:lnTo>
                  <a:lnTo>
                    <a:pt x="13" y="42"/>
                  </a:lnTo>
                  <a:lnTo>
                    <a:pt x="10" y="42"/>
                  </a:lnTo>
                  <a:lnTo>
                    <a:pt x="6" y="39"/>
                  </a:lnTo>
                  <a:lnTo>
                    <a:pt x="3" y="35"/>
                  </a:lnTo>
                  <a:lnTo>
                    <a:pt x="3" y="32"/>
                  </a:lnTo>
                  <a:lnTo>
                    <a:pt x="0" y="26"/>
                  </a:lnTo>
                  <a:lnTo>
                    <a:pt x="0" y="22"/>
                  </a:lnTo>
                  <a:lnTo>
                    <a:pt x="0" y="19"/>
                  </a:lnTo>
                  <a:lnTo>
                    <a:pt x="3" y="13"/>
                  </a:lnTo>
                  <a:lnTo>
                    <a:pt x="3" y="10"/>
                  </a:lnTo>
                  <a:lnTo>
                    <a:pt x="6" y="6"/>
                  </a:lnTo>
                  <a:lnTo>
                    <a:pt x="10" y="3"/>
                  </a:lnTo>
                  <a:lnTo>
                    <a:pt x="13" y="3"/>
                  </a:lnTo>
                  <a:lnTo>
                    <a:pt x="16" y="0"/>
                  </a:lnTo>
                  <a:lnTo>
                    <a:pt x="22" y="0"/>
                  </a:lnTo>
                </a:path>
              </a:pathLst>
            </a:custGeom>
            <a:noFill/>
            <a:ln w="0">
              <a:solidFill>
                <a:srgbClr val="000000"/>
              </a:solidFill>
              <a:round/>
              <a:headEnd/>
              <a:tailEnd/>
            </a:ln>
          </p:spPr>
          <p:txBody>
            <a:bodyPr/>
            <a:lstStyle/>
            <a:p>
              <a:endParaRPr lang="en-US"/>
            </a:p>
          </p:txBody>
        </p:sp>
        <p:sp>
          <p:nvSpPr>
            <p:cNvPr id="32452" name="Freeform 884"/>
            <p:cNvSpPr>
              <a:spLocks/>
            </p:cNvSpPr>
            <p:nvPr/>
          </p:nvSpPr>
          <p:spPr bwMode="auto">
            <a:xfrm>
              <a:off x="3665" y="2477"/>
              <a:ext cx="62" cy="63"/>
            </a:xfrm>
            <a:custGeom>
              <a:avLst/>
              <a:gdLst>
                <a:gd name="T0" fmla="*/ 22 w 45"/>
                <a:gd name="T1" fmla="*/ 0 h 45"/>
                <a:gd name="T2" fmla="*/ 26 w 45"/>
                <a:gd name="T3" fmla="*/ 3 h 45"/>
                <a:gd name="T4" fmla="*/ 32 w 45"/>
                <a:gd name="T5" fmla="*/ 3 h 45"/>
                <a:gd name="T6" fmla="*/ 35 w 45"/>
                <a:gd name="T7" fmla="*/ 6 h 45"/>
                <a:gd name="T8" fmla="*/ 39 w 45"/>
                <a:gd name="T9" fmla="*/ 6 h 45"/>
                <a:gd name="T10" fmla="*/ 42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1 h 45"/>
                <a:gd name="T28" fmla="*/ 32 w 45"/>
                <a:gd name="T29" fmla="*/ 45 h 45"/>
                <a:gd name="T30" fmla="*/ 26 w 45"/>
                <a:gd name="T31" fmla="*/ 45 h 45"/>
                <a:gd name="T32" fmla="*/ 22 w 45"/>
                <a:gd name="T33" fmla="*/ 45 h 45"/>
                <a:gd name="T34" fmla="*/ 19 w 45"/>
                <a:gd name="T35" fmla="*/ 45 h 45"/>
                <a:gd name="T36" fmla="*/ 13 w 45"/>
                <a:gd name="T37" fmla="*/ 45 h 45"/>
                <a:gd name="T38" fmla="*/ 10 w 45"/>
                <a:gd name="T39" fmla="*/ 41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6 w 45"/>
                <a:gd name="T57" fmla="*/ 6 h 45"/>
                <a:gd name="T58" fmla="*/ 10 w 45"/>
                <a:gd name="T59" fmla="*/ 6 h 45"/>
                <a:gd name="T60" fmla="*/ 13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3"/>
                  </a:lnTo>
                  <a:lnTo>
                    <a:pt x="32" y="3"/>
                  </a:lnTo>
                  <a:lnTo>
                    <a:pt x="35" y="6"/>
                  </a:lnTo>
                  <a:lnTo>
                    <a:pt x="39" y="6"/>
                  </a:lnTo>
                  <a:lnTo>
                    <a:pt x="42" y="9"/>
                  </a:lnTo>
                  <a:lnTo>
                    <a:pt x="42" y="16"/>
                  </a:lnTo>
                  <a:lnTo>
                    <a:pt x="45" y="19"/>
                  </a:lnTo>
                  <a:lnTo>
                    <a:pt x="45" y="22"/>
                  </a:lnTo>
                  <a:lnTo>
                    <a:pt x="45" y="29"/>
                  </a:lnTo>
                  <a:lnTo>
                    <a:pt x="42" y="32"/>
                  </a:lnTo>
                  <a:lnTo>
                    <a:pt x="42" y="35"/>
                  </a:lnTo>
                  <a:lnTo>
                    <a:pt x="39" y="38"/>
                  </a:lnTo>
                  <a:lnTo>
                    <a:pt x="35" y="41"/>
                  </a:lnTo>
                  <a:lnTo>
                    <a:pt x="32" y="45"/>
                  </a:lnTo>
                  <a:lnTo>
                    <a:pt x="26" y="45"/>
                  </a:lnTo>
                  <a:lnTo>
                    <a:pt x="22" y="45"/>
                  </a:lnTo>
                  <a:lnTo>
                    <a:pt x="19" y="45"/>
                  </a:lnTo>
                  <a:lnTo>
                    <a:pt x="13" y="45"/>
                  </a:lnTo>
                  <a:lnTo>
                    <a:pt x="10" y="41"/>
                  </a:lnTo>
                  <a:lnTo>
                    <a:pt x="6" y="38"/>
                  </a:lnTo>
                  <a:lnTo>
                    <a:pt x="3" y="35"/>
                  </a:lnTo>
                  <a:lnTo>
                    <a:pt x="3" y="32"/>
                  </a:lnTo>
                  <a:lnTo>
                    <a:pt x="0" y="29"/>
                  </a:lnTo>
                  <a:lnTo>
                    <a:pt x="0" y="22"/>
                  </a:lnTo>
                  <a:lnTo>
                    <a:pt x="0" y="19"/>
                  </a:lnTo>
                  <a:lnTo>
                    <a:pt x="3" y="16"/>
                  </a:lnTo>
                  <a:lnTo>
                    <a:pt x="3" y="9"/>
                  </a:lnTo>
                  <a:lnTo>
                    <a:pt x="6" y="6"/>
                  </a:lnTo>
                  <a:lnTo>
                    <a:pt x="10" y="6"/>
                  </a:lnTo>
                  <a:lnTo>
                    <a:pt x="13" y="3"/>
                  </a:lnTo>
                  <a:lnTo>
                    <a:pt x="19" y="3"/>
                  </a:lnTo>
                  <a:lnTo>
                    <a:pt x="22" y="0"/>
                  </a:lnTo>
                  <a:close/>
                </a:path>
              </a:pathLst>
            </a:custGeom>
            <a:solidFill>
              <a:srgbClr val="FFFF00"/>
            </a:solidFill>
            <a:ln w="12700">
              <a:solidFill>
                <a:srgbClr val="000000"/>
              </a:solidFill>
              <a:round/>
              <a:headEnd/>
              <a:tailEnd/>
            </a:ln>
          </p:spPr>
          <p:txBody>
            <a:bodyPr/>
            <a:lstStyle/>
            <a:p>
              <a:endParaRPr lang="en-US"/>
            </a:p>
          </p:txBody>
        </p:sp>
        <p:sp>
          <p:nvSpPr>
            <p:cNvPr id="32453" name="Freeform 885"/>
            <p:cNvSpPr>
              <a:spLocks/>
            </p:cNvSpPr>
            <p:nvPr/>
          </p:nvSpPr>
          <p:spPr bwMode="auto">
            <a:xfrm>
              <a:off x="3665" y="2477"/>
              <a:ext cx="62" cy="63"/>
            </a:xfrm>
            <a:custGeom>
              <a:avLst/>
              <a:gdLst>
                <a:gd name="T0" fmla="*/ 22 w 45"/>
                <a:gd name="T1" fmla="*/ 0 h 45"/>
                <a:gd name="T2" fmla="*/ 26 w 45"/>
                <a:gd name="T3" fmla="*/ 3 h 45"/>
                <a:gd name="T4" fmla="*/ 32 w 45"/>
                <a:gd name="T5" fmla="*/ 3 h 45"/>
                <a:gd name="T6" fmla="*/ 35 w 45"/>
                <a:gd name="T7" fmla="*/ 6 h 45"/>
                <a:gd name="T8" fmla="*/ 39 w 45"/>
                <a:gd name="T9" fmla="*/ 6 h 45"/>
                <a:gd name="T10" fmla="*/ 42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1 h 45"/>
                <a:gd name="T28" fmla="*/ 32 w 45"/>
                <a:gd name="T29" fmla="*/ 45 h 45"/>
                <a:gd name="T30" fmla="*/ 26 w 45"/>
                <a:gd name="T31" fmla="*/ 45 h 45"/>
                <a:gd name="T32" fmla="*/ 22 w 45"/>
                <a:gd name="T33" fmla="*/ 45 h 45"/>
                <a:gd name="T34" fmla="*/ 19 w 45"/>
                <a:gd name="T35" fmla="*/ 45 h 45"/>
                <a:gd name="T36" fmla="*/ 13 w 45"/>
                <a:gd name="T37" fmla="*/ 45 h 45"/>
                <a:gd name="T38" fmla="*/ 10 w 45"/>
                <a:gd name="T39" fmla="*/ 41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6 w 45"/>
                <a:gd name="T57" fmla="*/ 6 h 45"/>
                <a:gd name="T58" fmla="*/ 10 w 45"/>
                <a:gd name="T59" fmla="*/ 6 h 45"/>
                <a:gd name="T60" fmla="*/ 13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3"/>
                  </a:lnTo>
                  <a:lnTo>
                    <a:pt x="32" y="3"/>
                  </a:lnTo>
                  <a:lnTo>
                    <a:pt x="35" y="6"/>
                  </a:lnTo>
                  <a:lnTo>
                    <a:pt x="39" y="6"/>
                  </a:lnTo>
                  <a:lnTo>
                    <a:pt x="42" y="9"/>
                  </a:lnTo>
                  <a:lnTo>
                    <a:pt x="42" y="16"/>
                  </a:lnTo>
                  <a:lnTo>
                    <a:pt x="45" y="19"/>
                  </a:lnTo>
                  <a:lnTo>
                    <a:pt x="45" y="22"/>
                  </a:lnTo>
                  <a:lnTo>
                    <a:pt x="45" y="29"/>
                  </a:lnTo>
                  <a:lnTo>
                    <a:pt x="42" y="32"/>
                  </a:lnTo>
                  <a:lnTo>
                    <a:pt x="42" y="35"/>
                  </a:lnTo>
                  <a:lnTo>
                    <a:pt x="39" y="38"/>
                  </a:lnTo>
                  <a:lnTo>
                    <a:pt x="35" y="41"/>
                  </a:lnTo>
                  <a:lnTo>
                    <a:pt x="32" y="45"/>
                  </a:lnTo>
                  <a:lnTo>
                    <a:pt x="26" y="45"/>
                  </a:lnTo>
                  <a:lnTo>
                    <a:pt x="22" y="45"/>
                  </a:lnTo>
                  <a:lnTo>
                    <a:pt x="19" y="45"/>
                  </a:lnTo>
                  <a:lnTo>
                    <a:pt x="13" y="45"/>
                  </a:lnTo>
                  <a:lnTo>
                    <a:pt x="10" y="41"/>
                  </a:lnTo>
                  <a:lnTo>
                    <a:pt x="6" y="38"/>
                  </a:lnTo>
                  <a:lnTo>
                    <a:pt x="3" y="35"/>
                  </a:lnTo>
                  <a:lnTo>
                    <a:pt x="3" y="32"/>
                  </a:lnTo>
                  <a:lnTo>
                    <a:pt x="0" y="29"/>
                  </a:lnTo>
                  <a:lnTo>
                    <a:pt x="0" y="22"/>
                  </a:lnTo>
                  <a:lnTo>
                    <a:pt x="0" y="19"/>
                  </a:lnTo>
                  <a:lnTo>
                    <a:pt x="3" y="16"/>
                  </a:lnTo>
                  <a:lnTo>
                    <a:pt x="3" y="9"/>
                  </a:lnTo>
                  <a:lnTo>
                    <a:pt x="6" y="6"/>
                  </a:lnTo>
                  <a:lnTo>
                    <a:pt x="10" y="6"/>
                  </a:lnTo>
                  <a:lnTo>
                    <a:pt x="13" y="3"/>
                  </a:lnTo>
                  <a:lnTo>
                    <a:pt x="19" y="3"/>
                  </a:lnTo>
                  <a:lnTo>
                    <a:pt x="22" y="0"/>
                  </a:lnTo>
                </a:path>
              </a:pathLst>
            </a:custGeom>
            <a:noFill/>
            <a:ln w="0">
              <a:solidFill>
                <a:srgbClr val="000000"/>
              </a:solidFill>
              <a:round/>
              <a:headEnd/>
              <a:tailEnd/>
            </a:ln>
          </p:spPr>
          <p:txBody>
            <a:bodyPr/>
            <a:lstStyle/>
            <a:p>
              <a:endParaRPr lang="en-US"/>
            </a:p>
          </p:txBody>
        </p:sp>
        <p:sp>
          <p:nvSpPr>
            <p:cNvPr id="32454" name="Freeform 886"/>
            <p:cNvSpPr>
              <a:spLocks/>
            </p:cNvSpPr>
            <p:nvPr/>
          </p:nvSpPr>
          <p:spPr bwMode="auto">
            <a:xfrm>
              <a:off x="3611" y="2378"/>
              <a:ext cx="62" cy="63"/>
            </a:xfrm>
            <a:custGeom>
              <a:avLst/>
              <a:gdLst>
                <a:gd name="T0" fmla="*/ 23 w 45"/>
                <a:gd name="T1" fmla="*/ 0 h 45"/>
                <a:gd name="T2" fmla="*/ 29 w 45"/>
                <a:gd name="T3" fmla="*/ 0 h 45"/>
                <a:gd name="T4" fmla="*/ 33 w 45"/>
                <a:gd name="T5" fmla="*/ 3 h 45"/>
                <a:gd name="T6" fmla="*/ 36 w 45"/>
                <a:gd name="T7" fmla="*/ 3 h 45"/>
                <a:gd name="T8" fmla="*/ 39 w 45"/>
                <a:gd name="T9" fmla="*/ 6 h 45"/>
                <a:gd name="T10" fmla="*/ 42 w 45"/>
                <a:gd name="T11" fmla="*/ 10 h 45"/>
                <a:gd name="T12" fmla="*/ 42 w 45"/>
                <a:gd name="T13" fmla="*/ 13 h 45"/>
                <a:gd name="T14" fmla="*/ 45 w 45"/>
                <a:gd name="T15" fmla="*/ 19 h 45"/>
                <a:gd name="T16" fmla="*/ 45 w 45"/>
                <a:gd name="T17" fmla="*/ 22 h 45"/>
                <a:gd name="T18" fmla="*/ 45 w 45"/>
                <a:gd name="T19" fmla="*/ 26 h 45"/>
                <a:gd name="T20" fmla="*/ 42 w 45"/>
                <a:gd name="T21" fmla="*/ 32 h 45"/>
                <a:gd name="T22" fmla="*/ 42 w 45"/>
                <a:gd name="T23" fmla="*/ 35 h 45"/>
                <a:gd name="T24" fmla="*/ 39 w 45"/>
                <a:gd name="T25" fmla="*/ 38 h 45"/>
                <a:gd name="T26" fmla="*/ 36 w 45"/>
                <a:gd name="T27" fmla="*/ 42 h 45"/>
                <a:gd name="T28" fmla="*/ 33 w 45"/>
                <a:gd name="T29" fmla="*/ 42 h 45"/>
                <a:gd name="T30" fmla="*/ 29 w 45"/>
                <a:gd name="T31" fmla="*/ 45 h 45"/>
                <a:gd name="T32" fmla="*/ 23 w 45"/>
                <a:gd name="T33" fmla="*/ 45 h 45"/>
                <a:gd name="T34" fmla="*/ 20 w 45"/>
                <a:gd name="T35" fmla="*/ 45 h 45"/>
                <a:gd name="T36" fmla="*/ 13 w 45"/>
                <a:gd name="T37" fmla="*/ 42 h 45"/>
                <a:gd name="T38" fmla="*/ 10 w 45"/>
                <a:gd name="T39" fmla="*/ 42 h 45"/>
                <a:gd name="T40" fmla="*/ 7 w 45"/>
                <a:gd name="T41" fmla="*/ 38 h 45"/>
                <a:gd name="T42" fmla="*/ 4 w 45"/>
                <a:gd name="T43" fmla="*/ 35 h 45"/>
                <a:gd name="T44" fmla="*/ 4 w 45"/>
                <a:gd name="T45" fmla="*/ 32 h 45"/>
                <a:gd name="T46" fmla="*/ 0 w 45"/>
                <a:gd name="T47" fmla="*/ 26 h 45"/>
                <a:gd name="T48" fmla="*/ 0 w 45"/>
                <a:gd name="T49" fmla="*/ 22 h 45"/>
                <a:gd name="T50" fmla="*/ 0 w 45"/>
                <a:gd name="T51" fmla="*/ 19 h 45"/>
                <a:gd name="T52" fmla="*/ 4 w 45"/>
                <a:gd name="T53" fmla="*/ 13 h 45"/>
                <a:gd name="T54" fmla="*/ 4 w 45"/>
                <a:gd name="T55" fmla="*/ 10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3"/>
                  </a:lnTo>
                  <a:lnTo>
                    <a:pt x="36" y="3"/>
                  </a:lnTo>
                  <a:lnTo>
                    <a:pt x="39" y="6"/>
                  </a:lnTo>
                  <a:lnTo>
                    <a:pt x="42" y="10"/>
                  </a:lnTo>
                  <a:lnTo>
                    <a:pt x="42" y="13"/>
                  </a:lnTo>
                  <a:lnTo>
                    <a:pt x="45" y="19"/>
                  </a:lnTo>
                  <a:lnTo>
                    <a:pt x="45" y="22"/>
                  </a:lnTo>
                  <a:lnTo>
                    <a:pt x="45" y="26"/>
                  </a:lnTo>
                  <a:lnTo>
                    <a:pt x="42" y="32"/>
                  </a:lnTo>
                  <a:lnTo>
                    <a:pt x="42" y="35"/>
                  </a:lnTo>
                  <a:lnTo>
                    <a:pt x="39" y="38"/>
                  </a:lnTo>
                  <a:lnTo>
                    <a:pt x="36" y="42"/>
                  </a:lnTo>
                  <a:lnTo>
                    <a:pt x="33" y="42"/>
                  </a:lnTo>
                  <a:lnTo>
                    <a:pt x="29" y="45"/>
                  </a:lnTo>
                  <a:lnTo>
                    <a:pt x="23" y="45"/>
                  </a:lnTo>
                  <a:lnTo>
                    <a:pt x="20" y="45"/>
                  </a:lnTo>
                  <a:lnTo>
                    <a:pt x="13" y="42"/>
                  </a:lnTo>
                  <a:lnTo>
                    <a:pt x="10" y="42"/>
                  </a:lnTo>
                  <a:lnTo>
                    <a:pt x="7" y="38"/>
                  </a:lnTo>
                  <a:lnTo>
                    <a:pt x="4" y="35"/>
                  </a:lnTo>
                  <a:lnTo>
                    <a:pt x="4" y="32"/>
                  </a:lnTo>
                  <a:lnTo>
                    <a:pt x="0" y="26"/>
                  </a:lnTo>
                  <a:lnTo>
                    <a:pt x="0" y="22"/>
                  </a:lnTo>
                  <a:lnTo>
                    <a:pt x="0" y="19"/>
                  </a:lnTo>
                  <a:lnTo>
                    <a:pt x="4" y="13"/>
                  </a:lnTo>
                  <a:lnTo>
                    <a:pt x="4" y="10"/>
                  </a:lnTo>
                  <a:lnTo>
                    <a:pt x="7" y="6"/>
                  </a:lnTo>
                  <a:lnTo>
                    <a:pt x="10" y="3"/>
                  </a:lnTo>
                  <a:lnTo>
                    <a:pt x="13" y="3"/>
                  </a:lnTo>
                  <a:lnTo>
                    <a:pt x="20" y="0"/>
                  </a:lnTo>
                  <a:lnTo>
                    <a:pt x="23" y="0"/>
                  </a:lnTo>
                  <a:close/>
                </a:path>
              </a:pathLst>
            </a:custGeom>
            <a:solidFill>
              <a:srgbClr val="FF0000"/>
            </a:solidFill>
            <a:ln w="9525">
              <a:noFill/>
              <a:round/>
              <a:headEnd/>
              <a:tailEnd/>
            </a:ln>
          </p:spPr>
          <p:txBody>
            <a:bodyPr/>
            <a:lstStyle/>
            <a:p>
              <a:endParaRPr lang="en-US"/>
            </a:p>
          </p:txBody>
        </p:sp>
        <p:sp>
          <p:nvSpPr>
            <p:cNvPr id="32455" name="Freeform 887"/>
            <p:cNvSpPr>
              <a:spLocks/>
            </p:cNvSpPr>
            <p:nvPr/>
          </p:nvSpPr>
          <p:spPr bwMode="auto">
            <a:xfrm>
              <a:off x="3611" y="2378"/>
              <a:ext cx="62" cy="63"/>
            </a:xfrm>
            <a:custGeom>
              <a:avLst/>
              <a:gdLst>
                <a:gd name="T0" fmla="*/ 23 w 45"/>
                <a:gd name="T1" fmla="*/ 0 h 45"/>
                <a:gd name="T2" fmla="*/ 29 w 45"/>
                <a:gd name="T3" fmla="*/ 0 h 45"/>
                <a:gd name="T4" fmla="*/ 33 w 45"/>
                <a:gd name="T5" fmla="*/ 3 h 45"/>
                <a:gd name="T6" fmla="*/ 36 w 45"/>
                <a:gd name="T7" fmla="*/ 3 h 45"/>
                <a:gd name="T8" fmla="*/ 39 w 45"/>
                <a:gd name="T9" fmla="*/ 6 h 45"/>
                <a:gd name="T10" fmla="*/ 42 w 45"/>
                <a:gd name="T11" fmla="*/ 10 h 45"/>
                <a:gd name="T12" fmla="*/ 42 w 45"/>
                <a:gd name="T13" fmla="*/ 13 h 45"/>
                <a:gd name="T14" fmla="*/ 45 w 45"/>
                <a:gd name="T15" fmla="*/ 19 h 45"/>
                <a:gd name="T16" fmla="*/ 45 w 45"/>
                <a:gd name="T17" fmla="*/ 22 h 45"/>
                <a:gd name="T18" fmla="*/ 45 w 45"/>
                <a:gd name="T19" fmla="*/ 26 h 45"/>
                <a:gd name="T20" fmla="*/ 42 w 45"/>
                <a:gd name="T21" fmla="*/ 32 h 45"/>
                <a:gd name="T22" fmla="*/ 42 w 45"/>
                <a:gd name="T23" fmla="*/ 35 h 45"/>
                <a:gd name="T24" fmla="*/ 39 w 45"/>
                <a:gd name="T25" fmla="*/ 38 h 45"/>
                <a:gd name="T26" fmla="*/ 36 w 45"/>
                <a:gd name="T27" fmla="*/ 42 h 45"/>
                <a:gd name="T28" fmla="*/ 33 w 45"/>
                <a:gd name="T29" fmla="*/ 42 h 45"/>
                <a:gd name="T30" fmla="*/ 29 w 45"/>
                <a:gd name="T31" fmla="*/ 45 h 45"/>
                <a:gd name="T32" fmla="*/ 23 w 45"/>
                <a:gd name="T33" fmla="*/ 45 h 45"/>
                <a:gd name="T34" fmla="*/ 20 w 45"/>
                <a:gd name="T35" fmla="*/ 45 h 45"/>
                <a:gd name="T36" fmla="*/ 13 w 45"/>
                <a:gd name="T37" fmla="*/ 42 h 45"/>
                <a:gd name="T38" fmla="*/ 10 w 45"/>
                <a:gd name="T39" fmla="*/ 42 h 45"/>
                <a:gd name="T40" fmla="*/ 7 w 45"/>
                <a:gd name="T41" fmla="*/ 38 h 45"/>
                <a:gd name="T42" fmla="*/ 4 w 45"/>
                <a:gd name="T43" fmla="*/ 35 h 45"/>
                <a:gd name="T44" fmla="*/ 4 w 45"/>
                <a:gd name="T45" fmla="*/ 32 h 45"/>
                <a:gd name="T46" fmla="*/ 0 w 45"/>
                <a:gd name="T47" fmla="*/ 26 h 45"/>
                <a:gd name="T48" fmla="*/ 0 w 45"/>
                <a:gd name="T49" fmla="*/ 22 h 45"/>
                <a:gd name="T50" fmla="*/ 0 w 45"/>
                <a:gd name="T51" fmla="*/ 19 h 45"/>
                <a:gd name="T52" fmla="*/ 4 w 45"/>
                <a:gd name="T53" fmla="*/ 13 h 45"/>
                <a:gd name="T54" fmla="*/ 4 w 45"/>
                <a:gd name="T55" fmla="*/ 10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3" y="3"/>
                  </a:lnTo>
                  <a:lnTo>
                    <a:pt x="36" y="3"/>
                  </a:lnTo>
                  <a:lnTo>
                    <a:pt x="39" y="6"/>
                  </a:lnTo>
                  <a:lnTo>
                    <a:pt x="42" y="10"/>
                  </a:lnTo>
                  <a:lnTo>
                    <a:pt x="42" y="13"/>
                  </a:lnTo>
                  <a:lnTo>
                    <a:pt x="45" y="19"/>
                  </a:lnTo>
                  <a:lnTo>
                    <a:pt x="45" y="22"/>
                  </a:lnTo>
                  <a:lnTo>
                    <a:pt x="45" y="26"/>
                  </a:lnTo>
                  <a:lnTo>
                    <a:pt x="42" y="32"/>
                  </a:lnTo>
                  <a:lnTo>
                    <a:pt x="42" y="35"/>
                  </a:lnTo>
                  <a:lnTo>
                    <a:pt x="39" y="38"/>
                  </a:lnTo>
                  <a:lnTo>
                    <a:pt x="36" y="42"/>
                  </a:lnTo>
                  <a:lnTo>
                    <a:pt x="33" y="42"/>
                  </a:lnTo>
                  <a:lnTo>
                    <a:pt x="29" y="45"/>
                  </a:lnTo>
                  <a:lnTo>
                    <a:pt x="23" y="45"/>
                  </a:lnTo>
                  <a:lnTo>
                    <a:pt x="20" y="45"/>
                  </a:lnTo>
                  <a:lnTo>
                    <a:pt x="13" y="42"/>
                  </a:lnTo>
                  <a:lnTo>
                    <a:pt x="10" y="42"/>
                  </a:lnTo>
                  <a:lnTo>
                    <a:pt x="7" y="38"/>
                  </a:lnTo>
                  <a:lnTo>
                    <a:pt x="4" y="35"/>
                  </a:lnTo>
                  <a:lnTo>
                    <a:pt x="4" y="32"/>
                  </a:lnTo>
                  <a:lnTo>
                    <a:pt x="0" y="26"/>
                  </a:lnTo>
                  <a:lnTo>
                    <a:pt x="0" y="22"/>
                  </a:lnTo>
                  <a:lnTo>
                    <a:pt x="0" y="19"/>
                  </a:lnTo>
                  <a:lnTo>
                    <a:pt x="4" y="13"/>
                  </a:lnTo>
                  <a:lnTo>
                    <a:pt x="4" y="10"/>
                  </a:lnTo>
                  <a:lnTo>
                    <a:pt x="7" y="6"/>
                  </a:lnTo>
                  <a:lnTo>
                    <a:pt x="10" y="3"/>
                  </a:lnTo>
                  <a:lnTo>
                    <a:pt x="13" y="3"/>
                  </a:lnTo>
                  <a:lnTo>
                    <a:pt x="20" y="0"/>
                  </a:lnTo>
                  <a:lnTo>
                    <a:pt x="23" y="0"/>
                  </a:lnTo>
                </a:path>
              </a:pathLst>
            </a:custGeom>
            <a:solidFill>
              <a:srgbClr val="FFFF00"/>
            </a:solidFill>
            <a:ln w="12700">
              <a:solidFill>
                <a:srgbClr val="000000"/>
              </a:solidFill>
              <a:round/>
              <a:headEnd/>
              <a:tailEnd/>
            </a:ln>
          </p:spPr>
          <p:txBody>
            <a:bodyPr/>
            <a:lstStyle/>
            <a:p>
              <a:endParaRPr lang="en-US"/>
            </a:p>
          </p:txBody>
        </p:sp>
        <p:sp>
          <p:nvSpPr>
            <p:cNvPr id="32456" name="Freeform 888"/>
            <p:cNvSpPr>
              <a:spLocks/>
            </p:cNvSpPr>
            <p:nvPr/>
          </p:nvSpPr>
          <p:spPr bwMode="auto">
            <a:xfrm>
              <a:off x="3629" y="2161"/>
              <a:ext cx="58" cy="63"/>
            </a:xfrm>
            <a:custGeom>
              <a:avLst/>
              <a:gdLst>
                <a:gd name="T0" fmla="*/ 23 w 42"/>
                <a:gd name="T1" fmla="*/ 0 h 45"/>
                <a:gd name="T2" fmla="*/ 26 w 42"/>
                <a:gd name="T3" fmla="*/ 0 h 45"/>
                <a:gd name="T4" fmla="*/ 29 w 42"/>
                <a:gd name="T5" fmla="*/ 4 h 45"/>
                <a:gd name="T6" fmla="*/ 32 w 42"/>
                <a:gd name="T7" fmla="*/ 4 h 45"/>
                <a:gd name="T8" fmla="*/ 36 w 42"/>
                <a:gd name="T9" fmla="*/ 7 h 45"/>
                <a:gd name="T10" fmla="*/ 39 w 42"/>
                <a:gd name="T11" fmla="*/ 10 h 45"/>
                <a:gd name="T12" fmla="*/ 42 w 42"/>
                <a:gd name="T13" fmla="*/ 13 h 45"/>
                <a:gd name="T14" fmla="*/ 42 w 42"/>
                <a:gd name="T15" fmla="*/ 20 h 45"/>
                <a:gd name="T16" fmla="*/ 42 w 42"/>
                <a:gd name="T17" fmla="*/ 23 h 45"/>
                <a:gd name="T18" fmla="*/ 42 w 42"/>
                <a:gd name="T19" fmla="*/ 29 h 45"/>
                <a:gd name="T20" fmla="*/ 42 w 42"/>
                <a:gd name="T21" fmla="*/ 33 h 45"/>
                <a:gd name="T22" fmla="*/ 39 w 42"/>
                <a:gd name="T23" fmla="*/ 36 h 45"/>
                <a:gd name="T24" fmla="*/ 36 w 42"/>
                <a:gd name="T25" fmla="*/ 39 h 45"/>
                <a:gd name="T26" fmla="*/ 32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9 h 45"/>
                <a:gd name="T42" fmla="*/ 3 w 42"/>
                <a:gd name="T43" fmla="*/ 36 h 45"/>
                <a:gd name="T44" fmla="*/ 0 w 42"/>
                <a:gd name="T45" fmla="*/ 33 h 45"/>
                <a:gd name="T46" fmla="*/ 0 w 42"/>
                <a:gd name="T47" fmla="*/ 29 h 45"/>
                <a:gd name="T48" fmla="*/ 0 w 42"/>
                <a:gd name="T49" fmla="*/ 23 h 45"/>
                <a:gd name="T50" fmla="*/ 0 w 42"/>
                <a:gd name="T51" fmla="*/ 20 h 45"/>
                <a:gd name="T52" fmla="*/ 0 w 42"/>
                <a:gd name="T53" fmla="*/ 13 h 45"/>
                <a:gd name="T54" fmla="*/ 3 w 42"/>
                <a:gd name="T55" fmla="*/ 10 h 45"/>
                <a:gd name="T56" fmla="*/ 7 w 42"/>
                <a:gd name="T57" fmla="*/ 7 h 45"/>
                <a:gd name="T58" fmla="*/ 10 w 42"/>
                <a:gd name="T59" fmla="*/ 4 h 45"/>
                <a:gd name="T60" fmla="*/ 13 w 42"/>
                <a:gd name="T61" fmla="*/ 4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4"/>
                  </a:lnTo>
                  <a:lnTo>
                    <a:pt x="32" y="4"/>
                  </a:lnTo>
                  <a:lnTo>
                    <a:pt x="36" y="7"/>
                  </a:lnTo>
                  <a:lnTo>
                    <a:pt x="39" y="10"/>
                  </a:lnTo>
                  <a:lnTo>
                    <a:pt x="42" y="13"/>
                  </a:lnTo>
                  <a:lnTo>
                    <a:pt x="42" y="20"/>
                  </a:lnTo>
                  <a:lnTo>
                    <a:pt x="42" y="23"/>
                  </a:lnTo>
                  <a:lnTo>
                    <a:pt x="42" y="29"/>
                  </a:lnTo>
                  <a:lnTo>
                    <a:pt x="42" y="33"/>
                  </a:lnTo>
                  <a:lnTo>
                    <a:pt x="39" y="36"/>
                  </a:lnTo>
                  <a:lnTo>
                    <a:pt x="36" y="39"/>
                  </a:lnTo>
                  <a:lnTo>
                    <a:pt x="32" y="42"/>
                  </a:lnTo>
                  <a:lnTo>
                    <a:pt x="29" y="42"/>
                  </a:lnTo>
                  <a:lnTo>
                    <a:pt x="26" y="45"/>
                  </a:lnTo>
                  <a:lnTo>
                    <a:pt x="23" y="45"/>
                  </a:lnTo>
                  <a:lnTo>
                    <a:pt x="16" y="45"/>
                  </a:lnTo>
                  <a:lnTo>
                    <a:pt x="13" y="42"/>
                  </a:lnTo>
                  <a:lnTo>
                    <a:pt x="10" y="42"/>
                  </a:lnTo>
                  <a:lnTo>
                    <a:pt x="7" y="39"/>
                  </a:lnTo>
                  <a:lnTo>
                    <a:pt x="3" y="36"/>
                  </a:lnTo>
                  <a:lnTo>
                    <a:pt x="0" y="33"/>
                  </a:lnTo>
                  <a:lnTo>
                    <a:pt x="0" y="29"/>
                  </a:lnTo>
                  <a:lnTo>
                    <a:pt x="0" y="23"/>
                  </a:lnTo>
                  <a:lnTo>
                    <a:pt x="0" y="20"/>
                  </a:lnTo>
                  <a:lnTo>
                    <a:pt x="0" y="13"/>
                  </a:lnTo>
                  <a:lnTo>
                    <a:pt x="3" y="10"/>
                  </a:lnTo>
                  <a:lnTo>
                    <a:pt x="7" y="7"/>
                  </a:lnTo>
                  <a:lnTo>
                    <a:pt x="10" y="4"/>
                  </a:lnTo>
                  <a:lnTo>
                    <a:pt x="13" y="4"/>
                  </a:lnTo>
                  <a:lnTo>
                    <a:pt x="16" y="0"/>
                  </a:lnTo>
                  <a:lnTo>
                    <a:pt x="23" y="0"/>
                  </a:lnTo>
                  <a:close/>
                </a:path>
              </a:pathLst>
            </a:custGeom>
            <a:solidFill>
              <a:srgbClr val="FF0000"/>
            </a:solidFill>
            <a:ln w="9525">
              <a:noFill/>
              <a:round/>
              <a:headEnd/>
              <a:tailEnd/>
            </a:ln>
          </p:spPr>
          <p:txBody>
            <a:bodyPr/>
            <a:lstStyle/>
            <a:p>
              <a:endParaRPr lang="en-US"/>
            </a:p>
          </p:txBody>
        </p:sp>
        <p:sp>
          <p:nvSpPr>
            <p:cNvPr id="32457" name="Freeform 889"/>
            <p:cNvSpPr>
              <a:spLocks/>
            </p:cNvSpPr>
            <p:nvPr/>
          </p:nvSpPr>
          <p:spPr bwMode="auto">
            <a:xfrm>
              <a:off x="3629" y="2161"/>
              <a:ext cx="58" cy="63"/>
            </a:xfrm>
            <a:custGeom>
              <a:avLst/>
              <a:gdLst>
                <a:gd name="T0" fmla="*/ 23 w 42"/>
                <a:gd name="T1" fmla="*/ 0 h 45"/>
                <a:gd name="T2" fmla="*/ 26 w 42"/>
                <a:gd name="T3" fmla="*/ 0 h 45"/>
                <a:gd name="T4" fmla="*/ 29 w 42"/>
                <a:gd name="T5" fmla="*/ 4 h 45"/>
                <a:gd name="T6" fmla="*/ 32 w 42"/>
                <a:gd name="T7" fmla="*/ 4 h 45"/>
                <a:gd name="T8" fmla="*/ 36 w 42"/>
                <a:gd name="T9" fmla="*/ 7 h 45"/>
                <a:gd name="T10" fmla="*/ 39 w 42"/>
                <a:gd name="T11" fmla="*/ 10 h 45"/>
                <a:gd name="T12" fmla="*/ 42 w 42"/>
                <a:gd name="T13" fmla="*/ 13 h 45"/>
                <a:gd name="T14" fmla="*/ 42 w 42"/>
                <a:gd name="T15" fmla="*/ 20 h 45"/>
                <a:gd name="T16" fmla="*/ 42 w 42"/>
                <a:gd name="T17" fmla="*/ 23 h 45"/>
                <a:gd name="T18" fmla="*/ 42 w 42"/>
                <a:gd name="T19" fmla="*/ 29 h 45"/>
                <a:gd name="T20" fmla="*/ 42 w 42"/>
                <a:gd name="T21" fmla="*/ 33 h 45"/>
                <a:gd name="T22" fmla="*/ 39 w 42"/>
                <a:gd name="T23" fmla="*/ 36 h 45"/>
                <a:gd name="T24" fmla="*/ 36 w 42"/>
                <a:gd name="T25" fmla="*/ 39 h 45"/>
                <a:gd name="T26" fmla="*/ 32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9 h 45"/>
                <a:gd name="T42" fmla="*/ 3 w 42"/>
                <a:gd name="T43" fmla="*/ 36 h 45"/>
                <a:gd name="T44" fmla="*/ 0 w 42"/>
                <a:gd name="T45" fmla="*/ 33 h 45"/>
                <a:gd name="T46" fmla="*/ 0 w 42"/>
                <a:gd name="T47" fmla="*/ 29 h 45"/>
                <a:gd name="T48" fmla="*/ 0 w 42"/>
                <a:gd name="T49" fmla="*/ 23 h 45"/>
                <a:gd name="T50" fmla="*/ 0 w 42"/>
                <a:gd name="T51" fmla="*/ 20 h 45"/>
                <a:gd name="T52" fmla="*/ 0 w 42"/>
                <a:gd name="T53" fmla="*/ 13 h 45"/>
                <a:gd name="T54" fmla="*/ 3 w 42"/>
                <a:gd name="T55" fmla="*/ 10 h 45"/>
                <a:gd name="T56" fmla="*/ 7 w 42"/>
                <a:gd name="T57" fmla="*/ 7 h 45"/>
                <a:gd name="T58" fmla="*/ 10 w 42"/>
                <a:gd name="T59" fmla="*/ 4 h 45"/>
                <a:gd name="T60" fmla="*/ 13 w 42"/>
                <a:gd name="T61" fmla="*/ 4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4"/>
                  </a:lnTo>
                  <a:lnTo>
                    <a:pt x="32" y="4"/>
                  </a:lnTo>
                  <a:lnTo>
                    <a:pt x="36" y="7"/>
                  </a:lnTo>
                  <a:lnTo>
                    <a:pt x="39" y="10"/>
                  </a:lnTo>
                  <a:lnTo>
                    <a:pt x="42" y="13"/>
                  </a:lnTo>
                  <a:lnTo>
                    <a:pt x="42" y="20"/>
                  </a:lnTo>
                  <a:lnTo>
                    <a:pt x="42" y="23"/>
                  </a:lnTo>
                  <a:lnTo>
                    <a:pt x="42" y="29"/>
                  </a:lnTo>
                  <a:lnTo>
                    <a:pt x="42" y="33"/>
                  </a:lnTo>
                  <a:lnTo>
                    <a:pt x="39" y="36"/>
                  </a:lnTo>
                  <a:lnTo>
                    <a:pt x="36" y="39"/>
                  </a:lnTo>
                  <a:lnTo>
                    <a:pt x="32" y="42"/>
                  </a:lnTo>
                  <a:lnTo>
                    <a:pt x="29" y="42"/>
                  </a:lnTo>
                  <a:lnTo>
                    <a:pt x="26" y="45"/>
                  </a:lnTo>
                  <a:lnTo>
                    <a:pt x="23" y="45"/>
                  </a:lnTo>
                  <a:lnTo>
                    <a:pt x="16" y="45"/>
                  </a:lnTo>
                  <a:lnTo>
                    <a:pt x="13" y="42"/>
                  </a:lnTo>
                  <a:lnTo>
                    <a:pt x="10" y="42"/>
                  </a:lnTo>
                  <a:lnTo>
                    <a:pt x="7" y="39"/>
                  </a:lnTo>
                  <a:lnTo>
                    <a:pt x="3" y="36"/>
                  </a:lnTo>
                  <a:lnTo>
                    <a:pt x="0" y="33"/>
                  </a:lnTo>
                  <a:lnTo>
                    <a:pt x="0" y="29"/>
                  </a:lnTo>
                  <a:lnTo>
                    <a:pt x="0" y="23"/>
                  </a:lnTo>
                  <a:lnTo>
                    <a:pt x="0" y="20"/>
                  </a:lnTo>
                  <a:lnTo>
                    <a:pt x="0" y="13"/>
                  </a:lnTo>
                  <a:lnTo>
                    <a:pt x="3" y="10"/>
                  </a:lnTo>
                  <a:lnTo>
                    <a:pt x="7" y="7"/>
                  </a:lnTo>
                  <a:lnTo>
                    <a:pt x="10" y="4"/>
                  </a:lnTo>
                  <a:lnTo>
                    <a:pt x="13" y="4"/>
                  </a:lnTo>
                  <a:lnTo>
                    <a:pt x="16" y="0"/>
                  </a:lnTo>
                  <a:lnTo>
                    <a:pt x="23" y="0"/>
                  </a:lnTo>
                </a:path>
              </a:pathLst>
            </a:custGeom>
            <a:noFill/>
            <a:ln w="0">
              <a:solidFill>
                <a:srgbClr val="000000"/>
              </a:solidFill>
              <a:round/>
              <a:headEnd/>
              <a:tailEnd/>
            </a:ln>
          </p:spPr>
          <p:txBody>
            <a:bodyPr/>
            <a:lstStyle/>
            <a:p>
              <a:endParaRPr lang="en-US"/>
            </a:p>
          </p:txBody>
        </p:sp>
        <p:sp>
          <p:nvSpPr>
            <p:cNvPr id="32458" name="Freeform 890"/>
            <p:cNvSpPr>
              <a:spLocks/>
            </p:cNvSpPr>
            <p:nvPr/>
          </p:nvSpPr>
          <p:spPr bwMode="auto">
            <a:xfrm>
              <a:off x="3639" y="2193"/>
              <a:ext cx="56" cy="63"/>
            </a:xfrm>
            <a:custGeom>
              <a:avLst/>
              <a:gdLst>
                <a:gd name="T0" fmla="*/ 22 w 41"/>
                <a:gd name="T1" fmla="*/ 0 h 45"/>
                <a:gd name="T2" fmla="*/ 25 w 41"/>
                <a:gd name="T3" fmla="*/ 0 h 45"/>
                <a:gd name="T4" fmla="*/ 29 w 41"/>
                <a:gd name="T5" fmla="*/ 3 h 45"/>
                <a:gd name="T6" fmla="*/ 32 w 41"/>
                <a:gd name="T7" fmla="*/ 3 h 45"/>
                <a:gd name="T8" fmla="*/ 35 w 41"/>
                <a:gd name="T9" fmla="*/ 6 h 45"/>
                <a:gd name="T10" fmla="*/ 38 w 41"/>
                <a:gd name="T11" fmla="*/ 10 h 45"/>
                <a:gd name="T12" fmla="*/ 41 w 41"/>
                <a:gd name="T13" fmla="*/ 16 h 45"/>
                <a:gd name="T14" fmla="*/ 41 w 41"/>
                <a:gd name="T15" fmla="*/ 19 h 45"/>
                <a:gd name="T16" fmla="*/ 41 w 41"/>
                <a:gd name="T17" fmla="*/ 22 h 45"/>
                <a:gd name="T18" fmla="*/ 41 w 41"/>
                <a:gd name="T19" fmla="*/ 29 h 45"/>
                <a:gd name="T20" fmla="*/ 41 w 41"/>
                <a:gd name="T21" fmla="*/ 32 h 45"/>
                <a:gd name="T22" fmla="*/ 38 w 41"/>
                <a:gd name="T23" fmla="*/ 35 h 45"/>
                <a:gd name="T24" fmla="*/ 35 w 41"/>
                <a:gd name="T25" fmla="*/ 39 h 45"/>
                <a:gd name="T26" fmla="*/ 32 w 41"/>
                <a:gd name="T27" fmla="*/ 42 h 45"/>
                <a:gd name="T28" fmla="*/ 29 w 41"/>
                <a:gd name="T29" fmla="*/ 42 h 45"/>
                <a:gd name="T30" fmla="*/ 25 w 41"/>
                <a:gd name="T31" fmla="*/ 45 h 45"/>
                <a:gd name="T32" fmla="*/ 22 w 41"/>
                <a:gd name="T33" fmla="*/ 45 h 45"/>
                <a:gd name="T34" fmla="*/ 16 w 41"/>
                <a:gd name="T35" fmla="*/ 45 h 45"/>
                <a:gd name="T36" fmla="*/ 13 w 41"/>
                <a:gd name="T37" fmla="*/ 42 h 45"/>
                <a:gd name="T38" fmla="*/ 9 w 41"/>
                <a:gd name="T39" fmla="*/ 42 h 45"/>
                <a:gd name="T40" fmla="*/ 6 w 41"/>
                <a:gd name="T41" fmla="*/ 39 h 45"/>
                <a:gd name="T42" fmla="*/ 3 w 41"/>
                <a:gd name="T43" fmla="*/ 35 h 45"/>
                <a:gd name="T44" fmla="*/ 0 w 41"/>
                <a:gd name="T45" fmla="*/ 32 h 45"/>
                <a:gd name="T46" fmla="*/ 0 w 41"/>
                <a:gd name="T47" fmla="*/ 29 h 45"/>
                <a:gd name="T48" fmla="*/ 0 w 41"/>
                <a:gd name="T49" fmla="*/ 22 h 45"/>
                <a:gd name="T50" fmla="*/ 0 w 41"/>
                <a:gd name="T51" fmla="*/ 19 h 45"/>
                <a:gd name="T52" fmla="*/ 0 w 41"/>
                <a:gd name="T53" fmla="*/ 16 h 45"/>
                <a:gd name="T54" fmla="*/ 3 w 41"/>
                <a:gd name="T55" fmla="*/ 10 h 45"/>
                <a:gd name="T56" fmla="*/ 6 w 41"/>
                <a:gd name="T57" fmla="*/ 6 h 45"/>
                <a:gd name="T58" fmla="*/ 9 w 41"/>
                <a:gd name="T59" fmla="*/ 3 h 45"/>
                <a:gd name="T60" fmla="*/ 13 w 41"/>
                <a:gd name="T61" fmla="*/ 3 h 45"/>
                <a:gd name="T62" fmla="*/ 16 w 41"/>
                <a:gd name="T63" fmla="*/ 0 h 45"/>
                <a:gd name="T64" fmla="*/ 22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22" y="0"/>
                  </a:moveTo>
                  <a:lnTo>
                    <a:pt x="25" y="0"/>
                  </a:lnTo>
                  <a:lnTo>
                    <a:pt x="29" y="3"/>
                  </a:lnTo>
                  <a:lnTo>
                    <a:pt x="32" y="3"/>
                  </a:lnTo>
                  <a:lnTo>
                    <a:pt x="35" y="6"/>
                  </a:lnTo>
                  <a:lnTo>
                    <a:pt x="38" y="10"/>
                  </a:lnTo>
                  <a:lnTo>
                    <a:pt x="41" y="16"/>
                  </a:lnTo>
                  <a:lnTo>
                    <a:pt x="41" y="19"/>
                  </a:lnTo>
                  <a:lnTo>
                    <a:pt x="41" y="22"/>
                  </a:lnTo>
                  <a:lnTo>
                    <a:pt x="41" y="29"/>
                  </a:lnTo>
                  <a:lnTo>
                    <a:pt x="41" y="32"/>
                  </a:lnTo>
                  <a:lnTo>
                    <a:pt x="38" y="35"/>
                  </a:lnTo>
                  <a:lnTo>
                    <a:pt x="35" y="39"/>
                  </a:lnTo>
                  <a:lnTo>
                    <a:pt x="32" y="42"/>
                  </a:lnTo>
                  <a:lnTo>
                    <a:pt x="29" y="42"/>
                  </a:lnTo>
                  <a:lnTo>
                    <a:pt x="25" y="45"/>
                  </a:lnTo>
                  <a:lnTo>
                    <a:pt x="22" y="45"/>
                  </a:lnTo>
                  <a:lnTo>
                    <a:pt x="16" y="45"/>
                  </a:lnTo>
                  <a:lnTo>
                    <a:pt x="13" y="42"/>
                  </a:lnTo>
                  <a:lnTo>
                    <a:pt x="9" y="42"/>
                  </a:lnTo>
                  <a:lnTo>
                    <a:pt x="6" y="39"/>
                  </a:lnTo>
                  <a:lnTo>
                    <a:pt x="3" y="35"/>
                  </a:lnTo>
                  <a:lnTo>
                    <a:pt x="0" y="32"/>
                  </a:lnTo>
                  <a:lnTo>
                    <a:pt x="0" y="29"/>
                  </a:lnTo>
                  <a:lnTo>
                    <a:pt x="0" y="22"/>
                  </a:lnTo>
                  <a:lnTo>
                    <a:pt x="0" y="19"/>
                  </a:lnTo>
                  <a:lnTo>
                    <a:pt x="0" y="16"/>
                  </a:lnTo>
                  <a:lnTo>
                    <a:pt x="3" y="10"/>
                  </a:lnTo>
                  <a:lnTo>
                    <a:pt x="6" y="6"/>
                  </a:lnTo>
                  <a:lnTo>
                    <a:pt x="9" y="3"/>
                  </a:lnTo>
                  <a:lnTo>
                    <a:pt x="13" y="3"/>
                  </a:lnTo>
                  <a:lnTo>
                    <a:pt x="16" y="0"/>
                  </a:lnTo>
                  <a:lnTo>
                    <a:pt x="22" y="0"/>
                  </a:lnTo>
                  <a:close/>
                </a:path>
              </a:pathLst>
            </a:custGeom>
            <a:solidFill>
              <a:srgbClr val="FF0000"/>
            </a:solidFill>
            <a:ln w="9525">
              <a:noFill/>
              <a:round/>
              <a:headEnd/>
              <a:tailEnd/>
            </a:ln>
          </p:spPr>
          <p:txBody>
            <a:bodyPr/>
            <a:lstStyle/>
            <a:p>
              <a:endParaRPr lang="en-US"/>
            </a:p>
          </p:txBody>
        </p:sp>
        <p:sp>
          <p:nvSpPr>
            <p:cNvPr id="32459" name="Freeform 891"/>
            <p:cNvSpPr>
              <a:spLocks/>
            </p:cNvSpPr>
            <p:nvPr/>
          </p:nvSpPr>
          <p:spPr bwMode="auto">
            <a:xfrm>
              <a:off x="3639" y="2193"/>
              <a:ext cx="56" cy="63"/>
            </a:xfrm>
            <a:custGeom>
              <a:avLst/>
              <a:gdLst>
                <a:gd name="T0" fmla="*/ 22 w 41"/>
                <a:gd name="T1" fmla="*/ 0 h 45"/>
                <a:gd name="T2" fmla="*/ 25 w 41"/>
                <a:gd name="T3" fmla="*/ 0 h 45"/>
                <a:gd name="T4" fmla="*/ 29 w 41"/>
                <a:gd name="T5" fmla="*/ 3 h 45"/>
                <a:gd name="T6" fmla="*/ 32 w 41"/>
                <a:gd name="T7" fmla="*/ 3 h 45"/>
                <a:gd name="T8" fmla="*/ 35 w 41"/>
                <a:gd name="T9" fmla="*/ 6 h 45"/>
                <a:gd name="T10" fmla="*/ 38 w 41"/>
                <a:gd name="T11" fmla="*/ 10 h 45"/>
                <a:gd name="T12" fmla="*/ 41 w 41"/>
                <a:gd name="T13" fmla="*/ 16 h 45"/>
                <a:gd name="T14" fmla="*/ 41 w 41"/>
                <a:gd name="T15" fmla="*/ 19 h 45"/>
                <a:gd name="T16" fmla="*/ 41 w 41"/>
                <a:gd name="T17" fmla="*/ 22 h 45"/>
                <a:gd name="T18" fmla="*/ 41 w 41"/>
                <a:gd name="T19" fmla="*/ 29 h 45"/>
                <a:gd name="T20" fmla="*/ 41 w 41"/>
                <a:gd name="T21" fmla="*/ 32 h 45"/>
                <a:gd name="T22" fmla="*/ 38 w 41"/>
                <a:gd name="T23" fmla="*/ 35 h 45"/>
                <a:gd name="T24" fmla="*/ 35 w 41"/>
                <a:gd name="T25" fmla="*/ 39 h 45"/>
                <a:gd name="T26" fmla="*/ 32 w 41"/>
                <a:gd name="T27" fmla="*/ 42 h 45"/>
                <a:gd name="T28" fmla="*/ 29 w 41"/>
                <a:gd name="T29" fmla="*/ 42 h 45"/>
                <a:gd name="T30" fmla="*/ 25 w 41"/>
                <a:gd name="T31" fmla="*/ 45 h 45"/>
                <a:gd name="T32" fmla="*/ 22 w 41"/>
                <a:gd name="T33" fmla="*/ 45 h 45"/>
                <a:gd name="T34" fmla="*/ 16 w 41"/>
                <a:gd name="T35" fmla="*/ 45 h 45"/>
                <a:gd name="T36" fmla="*/ 13 w 41"/>
                <a:gd name="T37" fmla="*/ 42 h 45"/>
                <a:gd name="T38" fmla="*/ 9 w 41"/>
                <a:gd name="T39" fmla="*/ 42 h 45"/>
                <a:gd name="T40" fmla="*/ 6 w 41"/>
                <a:gd name="T41" fmla="*/ 39 h 45"/>
                <a:gd name="T42" fmla="*/ 3 w 41"/>
                <a:gd name="T43" fmla="*/ 35 h 45"/>
                <a:gd name="T44" fmla="*/ 0 w 41"/>
                <a:gd name="T45" fmla="*/ 32 h 45"/>
                <a:gd name="T46" fmla="*/ 0 w 41"/>
                <a:gd name="T47" fmla="*/ 29 h 45"/>
                <a:gd name="T48" fmla="*/ 0 w 41"/>
                <a:gd name="T49" fmla="*/ 22 h 45"/>
                <a:gd name="T50" fmla="*/ 0 w 41"/>
                <a:gd name="T51" fmla="*/ 19 h 45"/>
                <a:gd name="T52" fmla="*/ 0 w 41"/>
                <a:gd name="T53" fmla="*/ 16 h 45"/>
                <a:gd name="T54" fmla="*/ 3 w 41"/>
                <a:gd name="T55" fmla="*/ 10 h 45"/>
                <a:gd name="T56" fmla="*/ 6 w 41"/>
                <a:gd name="T57" fmla="*/ 6 h 45"/>
                <a:gd name="T58" fmla="*/ 9 w 41"/>
                <a:gd name="T59" fmla="*/ 3 h 45"/>
                <a:gd name="T60" fmla="*/ 13 w 41"/>
                <a:gd name="T61" fmla="*/ 3 h 45"/>
                <a:gd name="T62" fmla="*/ 16 w 41"/>
                <a:gd name="T63" fmla="*/ 0 h 45"/>
                <a:gd name="T64" fmla="*/ 22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22" y="0"/>
                  </a:moveTo>
                  <a:lnTo>
                    <a:pt x="25" y="0"/>
                  </a:lnTo>
                  <a:lnTo>
                    <a:pt x="29" y="3"/>
                  </a:lnTo>
                  <a:lnTo>
                    <a:pt x="32" y="3"/>
                  </a:lnTo>
                  <a:lnTo>
                    <a:pt x="35" y="6"/>
                  </a:lnTo>
                  <a:lnTo>
                    <a:pt x="38" y="10"/>
                  </a:lnTo>
                  <a:lnTo>
                    <a:pt x="41" y="16"/>
                  </a:lnTo>
                  <a:lnTo>
                    <a:pt x="41" y="19"/>
                  </a:lnTo>
                  <a:lnTo>
                    <a:pt x="41" y="22"/>
                  </a:lnTo>
                  <a:lnTo>
                    <a:pt x="41" y="29"/>
                  </a:lnTo>
                  <a:lnTo>
                    <a:pt x="41" y="32"/>
                  </a:lnTo>
                  <a:lnTo>
                    <a:pt x="38" y="35"/>
                  </a:lnTo>
                  <a:lnTo>
                    <a:pt x="35" y="39"/>
                  </a:lnTo>
                  <a:lnTo>
                    <a:pt x="32" y="42"/>
                  </a:lnTo>
                  <a:lnTo>
                    <a:pt x="29" y="42"/>
                  </a:lnTo>
                  <a:lnTo>
                    <a:pt x="25" y="45"/>
                  </a:lnTo>
                  <a:lnTo>
                    <a:pt x="22" y="45"/>
                  </a:lnTo>
                  <a:lnTo>
                    <a:pt x="16" y="45"/>
                  </a:lnTo>
                  <a:lnTo>
                    <a:pt x="13" y="42"/>
                  </a:lnTo>
                  <a:lnTo>
                    <a:pt x="9" y="42"/>
                  </a:lnTo>
                  <a:lnTo>
                    <a:pt x="6" y="39"/>
                  </a:lnTo>
                  <a:lnTo>
                    <a:pt x="3" y="35"/>
                  </a:lnTo>
                  <a:lnTo>
                    <a:pt x="0" y="32"/>
                  </a:lnTo>
                  <a:lnTo>
                    <a:pt x="0" y="29"/>
                  </a:lnTo>
                  <a:lnTo>
                    <a:pt x="0" y="22"/>
                  </a:lnTo>
                  <a:lnTo>
                    <a:pt x="0" y="19"/>
                  </a:lnTo>
                  <a:lnTo>
                    <a:pt x="0" y="16"/>
                  </a:lnTo>
                  <a:lnTo>
                    <a:pt x="3" y="10"/>
                  </a:lnTo>
                  <a:lnTo>
                    <a:pt x="6" y="6"/>
                  </a:lnTo>
                  <a:lnTo>
                    <a:pt x="9" y="3"/>
                  </a:lnTo>
                  <a:lnTo>
                    <a:pt x="13" y="3"/>
                  </a:lnTo>
                  <a:lnTo>
                    <a:pt x="16" y="0"/>
                  </a:lnTo>
                  <a:lnTo>
                    <a:pt x="22" y="0"/>
                  </a:lnTo>
                </a:path>
              </a:pathLst>
            </a:custGeom>
            <a:noFill/>
            <a:ln w="0">
              <a:solidFill>
                <a:srgbClr val="000000"/>
              </a:solidFill>
              <a:round/>
              <a:headEnd/>
              <a:tailEnd/>
            </a:ln>
          </p:spPr>
          <p:txBody>
            <a:bodyPr/>
            <a:lstStyle/>
            <a:p>
              <a:endParaRPr lang="en-US"/>
            </a:p>
          </p:txBody>
        </p:sp>
        <p:sp>
          <p:nvSpPr>
            <p:cNvPr id="32460" name="Freeform 892"/>
            <p:cNvSpPr>
              <a:spLocks/>
            </p:cNvSpPr>
            <p:nvPr/>
          </p:nvSpPr>
          <p:spPr bwMode="auto">
            <a:xfrm>
              <a:off x="3577" y="2207"/>
              <a:ext cx="62" cy="63"/>
            </a:xfrm>
            <a:custGeom>
              <a:avLst/>
              <a:gdLst>
                <a:gd name="T0" fmla="*/ 22 w 45"/>
                <a:gd name="T1" fmla="*/ 0 h 45"/>
                <a:gd name="T2" fmla="*/ 25 w 45"/>
                <a:gd name="T3" fmla="*/ 3 h 45"/>
                <a:gd name="T4" fmla="*/ 32 w 45"/>
                <a:gd name="T5" fmla="*/ 3 h 45"/>
                <a:gd name="T6" fmla="*/ 35 w 45"/>
                <a:gd name="T7" fmla="*/ 6 h 45"/>
                <a:gd name="T8" fmla="*/ 38 w 45"/>
                <a:gd name="T9" fmla="*/ 6 h 45"/>
                <a:gd name="T10" fmla="*/ 41 w 45"/>
                <a:gd name="T11" fmla="*/ 9 h 45"/>
                <a:gd name="T12" fmla="*/ 41 w 45"/>
                <a:gd name="T13" fmla="*/ 16 h 45"/>
                <a:gd name="T14" fmla="*/ 45 w 45"/>
                <a:gd name="T15" fmla="*/ 19 h 45"/>
                <a:gd name="T16" fmla="*/ 45 w 45"/>
                <a:gd name="T17" fmla="*/ 22 h 45"/>
                <a:gd name="T18" fmla="*/ 45 w 45"/>
                <a:gd name="T19" fmla="*/ 29 h 45"/>
                <a:gd name="T20" fmla="*/ 41 w 45"/>
                <a:gd name="T21" fmla="*/ 32 h 45"/>
                <a:gd name="T22" fmla="*/ 41 w 45"/>
                <a:gd name="T23" fmla="*/ 35 h 45"/>
                <a:gd name="T24" fmla="*/ 38 w 45"/>
                <a:gd name="T25" fmla="*/ 38 h 45"/>
                <a:gd name="T26" fmla="*/ 35 w 45"/>
                <a:gd name="T27" fmla="*/ 41 h 45"/>
                <a:gd name="T28" fmla="*/ 32 w 45"/>
                <a:gd name="T29" fmla="*/ 45 h 45"/>
                <a:gd name="T30" fmla="*/ 25 w 45"/>
                <a:gd name="T31" fmla="*/ 45 h 45"/>
                <a:gd name="T32" fmla="*/ 22 w 45"/>
                <a:gd name="T33" fmla="*/ 45 h 45"/>
                <a:gd name="T34" fmla="*/ 19 w 45"/>
                <a:gd name="T35" fmla="*/ 45 h 45"/>
                <a:gd name="T36" fmla="*/ 12 w 45"/>
                <a:gd name="T37" fmla="*/ 45 h 45"/>
                <a:gd name="T38" fmla="*/ 9 w 45"/>
                <a:gd name="T39" fmla="*/ 41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6 w 45"/>
                <a:gd name="T57" fmla="*/ 6 h 45"/>
                <a:gd name="T58" fmla="*/ 9 w 45"/>
                <a:gd name="T59" fmla="*/ 6 h 45"/>
                <a:gd name="T60" fmla="*/ 12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32" y="3"/>
                  </a:lnTo>
                  <a:lnTo>
                    <a:pt x="35" y="6"/>
                  </a:lnTo>
                  <a:lnTo>
                    <a:pt x="38" y="6"/>
                  </a:lnTo>
                  <a:lnTo>
                    <a:pt x="41" y="9"/>
                  </a:lnTo>
                  <a:lnTo>
                    <a:pt x="41" y="16"/>
                  </a:lnTo>
                  <a:lnTo>
                    <a:pt x="45" y="19"/>
                  </a:lnTo>
                  <a:lnTo>
                    <a:pt x="45" y="22"/>
                  </a:lnTo>
                  <a:lnTo>
                    <a:pt x="45" y="29"/>
                  </a:lnTo>
                  <a:lnTo>
                    <a:pt x="41" y="32"/>
                  </a:lnTo>
                  <a:lnTo>
                    <a:pt x="41" y="35"/>
                  </a:lnTo>
                  <a:lnTo>
                    <a:pt x="38" y="38"/>
                  </a:lnTo>
                  <a:lnTo>
                    <a:pt x="35" y="41"/>
                  </a:lnTo>
                  <a:lnTo>
                    <a:pt x="32" y="45"/>
                  </a:lnTo>
                  <a:lnTo>
                    <a:pt x="25" y="45"/>
                  </a:lnTo>
                  <a:lnTo>
                    <a:pt x="22" y="45"/>
                  </a:lnTo>
                  <a:lnTo>
                    <a:pt x="19" y="45"/>
                  </a:lnTo>
                  <a:lnTo>
                    <a:pt x="12" y="45"/>
                  </a:lnTo>
                  <a:lnTo>
                    <a:pt x="9" y="41"/>
                  </a:lnTo>
                  <a:lnTo>
                    <a:pt x="6" y="38"/>
                  </a:lnTo>
                  <a:lnTo>
                    <a:pt x="3" y="35"/>
                  </a:lnTo>
                  <a:lnTo>
                    <a:pt x="3" y="32"/>
                  </a:lnTo>
                  <a:lnTo>
                    <a:pt x="0" y="29"/>
                  </a:lnTo>
                  <a:lnTo>
                    <a:pt x="0" y="22"/>
                  </a:lnTo>
                  <a:lnTo>
                    <a:pt x="0" y="19"/>
                  </a:lnTo>
                  <a:lnTo>
                    <a:pt x="3" y="16"/>
                  </a:lnTo>
                  <a:lnTo>
                    <a:pt x="3" y="9"/>
                  </a:lnTo>
                  <a:lnTo>
                    <a:pt x="6" y="6"/>
                  </a:lnTo>
                  <a:lnTo>
                    <a:pt x="9" y="6"/>
                  </a:lnTo>
                  <a:lnTo>
                    <a:pt x="12" y="3"/>
                  </a:lnTo>
                  <a:lnTo>
                    <a:pt x="19" y="3"/>
                  </a:lnTo>
                  <a:lnTo>
                    <a:pt x="22" y="0"/>
                  </a:lnTo>
                  <a:close/>
                </a:path>
              </a:pathLst>
            </a:custGeom>
            <a:solidFill>
              <a:srgbClr val="FF0000"/>
            </a:solidFill>
            <a:ln w="9525">
              <a:noFill/>
              <a:round/>
              <a:headEnd/>
              <a:tailEnd/>
            </a:ln>
          </p:spPr>
          <p:txBody>
            <a:bodyPr/>
            <a:lstStyle/>
            <a:p>
              <a:endParaRPr lang="en-US"/>
            </a:p>
          </p:txBody>
        </p:sp>
        <p:sp>
          <p:nvSpPr>
            <p:cNvPr id="32461" name="Freeform 893"/>
            <p:cNvSpPr>
              <a:spLocks/>
            </p:cNvSpPr>
            <p:nvPr/>
          </p:nvSpPr>
          <p:spPr bwMode="auto">
            <a:xfrm>
              <a:off x="3577" y="2207"/>
              <a:ext cx="62" cy="63"/>
            </a:xfrm>
            <a:custGeom>
              <a:avLst/>
              <a:gdLst>
                <a:gd name="T0" fmla="*/ 22 w 45"/>
                <a:gd name="T1" fmla="*/ 0 h 45"/>
                <a:gd name="T2" fmla="*/ 25 w 45"/>
                <a:gd name="T3" fmla="*/ 3 h 45"/>
                <a:gd name="T4" fmla="*/ 32 w 45"/>
                <a:gd name="T5" fmla="*/ 3 h 45"/>
                <a:gd name="T6" fmla="*/ 35 w 45"/>
                <a:gd name="T7" fmla="*/ 6 h 45"/>
                <a:gd name="T8" fmla="*/ 38 w 45"/>
                <a:gd name="T9" fmla="*/ 6 h 45"/>
                <a:gd name="T10" fmla="*/ 41 w 45"/>
                <a:gd name="T11" fmla="*/ 9 h 45"/>
                <a:gd name="T12" fmla="*/ 41 w 45"/>
                <a:gd name="T13" fmla="*/ 16 h 45"/>
                <a:gd name="T14" fmla="*/ 45 w 45"/>
                <a:gd name="T15" fmla="*/ 19 h 45"/>
                <a:gd name="T16" fmla="*/ 45 w 45"/>
                <a:gd name="T17" fmla="*/ 22 h 45"/>
                <a:gd name="T18" fmla="*/ 45 w 45"/>
                <a:gd name="T19" fmla="*/ 29 h 45"/>
                <a:gd name="T20" fmla="*/ 41 w 45"/>
                <a:gd name="T21" fmla="*/ 32 h 45"/>
                <a:gd name="T22" fmla="*/ 41 w 45"/>
                <a:gd name="T23" fmla="*/ 35 h 45"/>
                <a:gd name="T24" fmla="*/ 38 w 45"/>
                <a:gd name="T25" fmla="*/ 38 h 45"/>
                <a:gd name="T26" fmla="*/ 35 w 45"/>
                <a:gd name="T27" fmla="*/ 41 h 45"/>
                <a:gd name="T28" fmla="*/ 32 w 45"/>
                <a:gd name="T29" fmla="*/ 45 h 45"/>
                <a:gd name="T30" fmla="*/ 25 w 45"/>
                <a:gd name="T31" fmla="*/ 45 h 45"/>
                <a:gd name="T32" fmla="*/ 22 w 45"/>
                <a:gd name="T33" fmla="*/ 45 h 45"/>
                <a:gd name="T34" fmla="*/ 19 w 45"/>
                <a:gd name="T35" fmla="*/ 45 h 45"/>
                <a:gd name="T36" fmla="*/ 12 w 45"/>
                <a:gd name="T37" fmla="*/ 45 h 45"/>
                <a:gd name="T38" fmla="*/ 9 w 45"/>
                <a:gd name="T39" fmla="*/ 41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6 w 45"/>
                <a:gd name="T57" fmla="*/ 6 h 45"/>
                <a:gd name="T58" fmla="*/ 9 w 45"/>
                <a:gd name="T59" fmla="*/ 6 h 45"/>
                <a:gd name="T60" fmla="*/ 12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32" y="3"/>
                  </a:lnTo>
                  <a:lnTo>
                    <a:pt x="35" y="6"/>
                  </a:lnTo>
                  <a:lnTo>
                    <a:pt x="38" y="6"/>
                  </a:lnTo>
                  <a:lnTo>
                    <a:pt x="41" y="9"/>
                  </a:lnTo>
                  <a:lnTo>
                    <a:pt x="41" y="16"/>
                  </a:lnTo>
                  <a:lnTo>
                    <a:pt x="45" y="19"/>
                  </a:lnTo>
                  <a:lnTo>
                    <a:pt x="45" y="22"/>
                  </a:lnTo>
                  <a:lnTo>
                    <a:pt x="45" y="29"/>
                  </a:lnTo>
                  <a:lnTo>
                    <a:pt x="41" y="32"/>
                  </a:lnTo>
                  <a:lnTo>
                    <a:pt x="41" y="35"/>
                  </a:lnTo>
                  <a:lnTo>
                    <a:pt x="38" y="38"/>
                  </a:lnTo>
                  <a:lnTo>
                    <a:pt x="35" y="41"/>
                  </a:lnTo>
                  <a:lnTo>
                    <a:pt x="32" y="45"/>
                  </a:lnTo>
                  <a:lnTo>
                    <a:pt x="25" y="45"/>
                  </a:lnTo>
                  <a:lnTo>
                    <a:pt x="22" y="45"/>
                  </a:lnTo>
                  <a:lnTo>
                    <a:pt x="19" y="45"/>
                  </a:lnTo>
                  <a:lnTo>
                    <a:pt x="12" y="45"/>
                  </a:lnTo>
                  <a:lnTo>
                    <a:pt x="9" y="41"/>
                  </a:lnTo>
                  <a:lnTo>
                    <a:pt x="6" y="38"/>
                  </a:lnTo>
                  <a:lnTo>
                    <a:pt x="3" y="35"/>
                  </a:lnTo>
                  <a:lnTo>
                    <a:pt x="3" y="32"/>
                  </a:lnTo>
                  <a:lnTo>
                    <a:pt x="0" y="29"/>
                  </a:lnTo>
                  <a:lnTo>
                    <a:pt x="0" y="22"/>
                  </a:lnTo>
                  <a:lnTo>
                    <a:pt x="0" y="19"/>
                  </a:lnTo>
                  <a:lnTo>
                    <a:pt x="3" y="16"/>
                  </a:lnTo>
                  <a:lnTo>
                    <a:pt x="3" y="9"/>
                  </a:lnTo>
                  <a:lnTo>
                    <a:pt x="6" y="6"/>
                  </a:lnTo>
                  <a:lnTo>
                    <a:pt x="9" y="6"/>
                  </a:lnTo>
                  <a:lnTo>
                    <a:pt x="12" y="3"/>
                  </a:lnTo>
                  <a:lnTo>
                    <a:pt x="19" y="3"/>
                  </a:lnTo>
                  <a:lnTo>
                    <a:pt x="22" y="0"/>
                  </a:lnTo>
                </a:path>
              </a:pathLst>
            </a:custGeom>
            <a:noFill/>
            <a:ln w="0">
              <a:solidFill>
                <a:srgbClr val="000000"/>
              </a:solidFill>
              <a:round/>
              <a:headEnd/>
              <a:tailEnd/>
            </a:ln>
          </p:spPr>
          <p:txBody>
            <a:bodyPr/>
            <a:lstStyle/>
            <a:p>
              <a:endParaRPr lang="en-US"/>
            </a:p>
          </p:txBody>
        </p:sp>
        <p:sp>
          <p:nvSpPr>
            <p:cNvPr id="32462" name="Freeform 894"/>
            <p:cNvSpPr>
              <a:spLocks/>
            </p:cNvSpPr>
            <p:nvPr/>
          </p:nvSpPr>
          <p:spPr bwMode="auto">
            <a:xfrm>
              <a:off x="3585" y="2238"/>
              <a:ext cx="62" cy="63"/>
            </a:xfrm>
            <a:custGeom>
              <a:avLst/>
              <a:gdLst>
                <a:gd name="T0" fmla="*/ 23 w 45"/>
                <a:gd name="T1" fmla="*/ 0 h 45"/>
                <a:gd name="T2" fmla="*/ 26 w 45"/>
                <a:gd name="T3" fmla="*/ 0 h 45"/>
                <a:gd name="T4" fmla="*/ 29 w 45"/>
                <a:gd name="T5" fmla="*/ 0 h 45"/>
                <a:gd name="T6" fmla="*/ 35 w 45"/>
                <a:gd name="T7" fmla="*/ 3 h 45"/>
                <a:gd name="T8" fmla="*/ 39 w 45"/>
                <a:gd name="T9" fmla="*/ 7 h 45"/>
                <a:gd name="T10" fmla="*/ 39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9 w 45"/>
                <a:gd name="T23" fmla="*/ 36 h 45"/>
                <a:gd name="T24" fmla="*/ 39 w 45"/>
                <a:gd name="T25" fmla="*/ 39 h 45"/>
                <a:gd name="T26" fmla="*/ 35 w 45"/>
                <a:gd name="T27" fmla="*/ 39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39 h 45"/>
                <a:gd name="T40" fmla="*/ 6 w 45"/>
                <a:gd name="T41" fmla="*/ 39 h 45"/>
                <a:gd name="T42" fmla="*/ 3 w 45"/>
                <a:gd name="T43" fmla="*/ 36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6 w 45"/>
                <a:gd name="T57" fmla="*/ 7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5" y="3"/>
                  </a:lnTo>
                  <a:lnTo>
                    <a:pt x="39" y="7"/>
                  </a:lnTo>
                  <a:lnTo>
                    <a:pt x="39" y="10"/>
                  </a:lnTo>
                  <a:lnTo>
                    <a:pt x="42" y="13"/>
                  </a:lnTo>
                  <a:lnTo>
                    <a:pt x="42" y="16"/>
                  </a:lnTo>
                  <a:lnTo>
                    <a:pt x="45" y="23"/>
                  </a:lnTo>
                  <a:lnTo>
                    <a:pt x="42" y="26"/>
                  </a:lnTo>
                  <a:lnTo>
                    <a:pt x="42" y="29"/>
                  </a:lnTo>
                  <a:lnTo>
                    <a:pt x="39" y="36"/>
                  </a:lnTo>
                  <a:lnTo>
                    <a:pt x="39" y="39"/>
                  </a:lnTo>
                  <a:lnTo>
                    <a:pt x="35" y="39"/>
                  </a:lnTo>
                  <a:lnTo>
                    <a:pt x="29" y="42"/>
                  </a:lnTo>
                  <a:lnTo>
                    <a:pt x="26" y="45"/>
                  </a:lnTo>
                  <a:lnTo>
                    <a:pt x="23" y="45"/>
                  </a:lnTo>
                  <a:lnTo>
                    <a:pt x="16" y="45"/>
                  </a:lnTo>
                  <a:lnTo>
                    <a:pt x="13" y="42"/>
                  </a:lnTo>
                  <a:lnTo>
                    <a:pt x="10" y="39"/>
                  </a:lnTo>
                  <a:lnTo>
                    <a:pt x="6" y="39"/>
                  </a:lnTo>
                  <a:lnTo>
                    <a:pt x="3" y="36"/>
                  </a:lnTo>
                  <a:lnTo>
                    <a:pt x="0" y="29"/>
                  </a:lnTo>
                  <a:lnTo>
                    <a:pt x="0" y="26"/>
                  </a:lnTo>
                  <a:lnTo>
                    <a:pt x="0" y="23"/>
                  </a:lnTo>
                  <a:lnTo>
                    <a:pt x="0" y="16"/>
                  </a:lnTo>
                  <a:lnTo>
                    <a:pt x="0" y="13"/>
                  </a:lnTo>
                  <a:lnTo>
                    <a:pt x="3" y="10"/>
                  </a:lnTo>
                  <a:lnTo>
                    <a:pt x="6" y="7"/>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463" name="Freeform 895"/>
            <p:cNvSpPr>
              <a:spLocks/>
            </p:cNvSpPr>
            <p:nvPr/>
          </p:nvSpPr>
          <p:spPr bwMode="auto">
            <a:xfrm>
              <a:off x="3585" y="2238"/>
              <a:ext cx="62" cy="63"/>
            </a:xfrm>
            <a:custGeom>
              <a:avLst/>
              <a:gdLst>
                <a:gd name="T0" fmla="*/ 23 w 45"/>
                <a:gd name="T1" fmla="*/ 0 h 45"/>
                <a:gd name="T2" fmla="*/ 26 w 45"/>
                <a:gd name="T3" fmla="*/ 0 h 45"/>
                <a:gd name="T4" fmla="*/ 29 w 45"/>
                <a:gd name="T5" fmla="*/ 0 h 45"/>
                <a:gd name="T6" fmla="*/ 35 w 45"/>
                <a:gd name="T7" fmla="*/ 3 h 45"/>
                <a:gd name="T8" fmla="*/ 39 w 45"/>
                <a:gd name="T9" fmla="*/ 7 h 45"/>
                <a:gd name="T10" fmla="*/ 39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9 w 45"/>
                <a:gd name="T23" fmla="*/ 36 h 45"/>
                <a:gd name="T24" fmla="*/ 39 w 45"/>
                <a:gd name="T25" fmla="*/ 39 h 45"/>
                <a:gd name="T26" fmla="*/ 35 w 45"/>
                <a:gd name="T27" fmla="*/ 39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39 h 45"/>
                <a:gd name="T40" fmla="*/ 6 w 45"/>
                <a:gd name="T41" fmla="*/ 39 h 45"/>
                <a:gd name="T42" fmla="*/ 3 w 45"/>
                <a:gd name="T43" fmla="*/ 36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6 w 45"/>
                <a:gd name="T57" fmla="*/ 7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5" y="3"/>
                  </a:lnTo>
                  <a:lnTo>
                    <a:pt x="39" y="7"/>
                  </a:lnTo>
                  <a:lnTo>
                    <a:pt x="39" y="10"/>
                  </a:lnTo>
                  <a:lnTo>
                    <a:pt x="42" y="13"/>
                  </a:lnTo>
                  <a:lnTo>
                    <a:pt x="42" y="16"/>
                  </a:lnTo>
                  <a:lnTo>
                    <a:pt x="45" y="23"/>
                  </a:lnTo>
                  <a:lnTo>
                    <a:pt x="42" y="26"/>
                  </a:lnTo>
                  <a:lnTo>
                    <a:pt x="42" y="29"/>
                  </a:lnTo>
                  <a:lnTo>
                    <a:pt x="39" y="36"/>
                  </a:lnTo>
                  <a:lnTo>
                    <a:pt x="39" y="39"/>
                  </a:lnTo>
                  <a:lnTo>
                    <a:pt x="35" y="39"/>
                  </a:lnTo>
                  <a:lnTo>
                    <a:pt x="29" y="42"/>
                  </a:lnTo>
                  <a:lnTo>
                    <a:pt x="26" y="45"/>
                  </a:lnTo>
                  <a:lnTo>
                    <a:pt x="23" y="45"/>
                  </a:lnTo>
                  <a:lnTo>
                    <a:pt x="16" y="45"/>
                  </a:lnTo>
                  <a:lnTo>
                    <a:pt x="13" y="42"/>
                  </a:lnTo>
                  <a:lnTo>
                    <a:pt x="10" y="39"/>
                  </a:lnTo>
                  <a:lnTo>
                    <a:pt x="6" y="39"/>
                  </a:lnTo>
                  <a:lnTo>
                    <a:pt x="3" y="36"/>
                  </a:lnTo>
                  <a:lnTo>
                    <a:pt x="0" y="29"/>
                  </a:lnTo>
                  <a:lnTo>
                    <a:pt x="0" y="26"/>
                  </a:lnTo>
                  <a:lnTo>
                    <a:pt x="0" y="23"/>
                  </a:lnTo>
                  <a:lnTo>
                    <a:pt x="0" y="16"/>
                  </a:lnTo>
                  <a:lnTo>
                    <a:pt x="0" y="13"/>
                  </a:lnTo>
                  <a:lnTo>
                    <a:pt x="3" y="10"/>
                  </a:lnTo>
                  <a:lnTo>
                    <a:pt x="6" y="7"/>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464" name="Freeform 896"/>
            <p:cNvSpPr>
              <a:spLocks/>
            </p:cNvSpPr>
            <p:nvPr/>
          </p:nvSpPr>
          <p:spPr bwMode="auto">
            <a:xfrm>
              <a:off x="3611" y="2229"/>
              <a:ext cx="58" cy="63"/>
            </a:xfrm>
            <a:custGeom>
              <a:avLst/>
              <a:gdLst>
                <a:gd name="T0" fmla="*/ 23 w 42"/>
                <a:gd name="T1" fmla="*/ 0 h 45"/>
                <a:gd name="T2" fmla="*/ 26 w 42"/>
                <a:gd name="T3" fmla="*/ 0 h 45"/>
                <a:gd name="T4" fmla="*/ 29 w 42"/>
                <a:gd name="T5" fmla="*/ 3 h 45"/>
                <a:gd name="T6" fmla="*/ 33 w 42"/>
                <a:gd name="T7" fmla="*/ 3 h 45"/>
                <a:gd name="T8" fmla="*/ 36 w 42"/>
                <a:gd name="T9" fmla="*/ 6 h 45"/>
                <a:gd name="T10" fmla="*/ 39 w 42"/>
                <a:gd name="T11" fmla="*/ 9 h 45"/>
                <a:gd name="T12" fmla="*/ 42 w 42"/>
                <a:gd name="T13" fmla="*/ 13 h 45"/>
                <a:gd name="T14" fmla="*/ 42 w 42"/>
                <a:gd name="T15" fmla="*/ 19 h 45"/>
                <a:gd name="T16" fmla="*/ 42 w 42"/>
                <a:gd name="T17" fmla="*/ 22 h 45"/>
                <a:gd name="T18" fmla="*/ 42 w 42"/>
                <a:gd name="T19" fmla="*/ 25 h 45"/>
                <a:gd name="T20" fmla="*/ 42 w 42"/>
                <a:gd name="T21" fmla="*/ 32 h 45"/>
                <a:gd name="T22" fmla="*/ 39 w 42"/>
                <a:gd name="T23" fmla="*/ 35 h 45"/>
                <a:gd name="T24" fmla="*/ 36 w 42"/>
                <a:gd name="T25" fmla="*/ 38 h 45"/>
                <a:gd name="T26" fmla="*/ 33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8 h 45"/>
                <a:gd name="T42" fmla="*/ 4 w 42"/>
                <a:gd name="T43" fmla="*/ 35 h 45"/>
                <a:gd name="T44" fmla="*/ 0 w 42"/>
                <a:gd name="T45" fmla="*/ 32 h 45"/>
                <a:gd name="T46" fmla="*/ 0 w 42"/>
                <a:gd name="T47" fmla="*/ 25 h 45"/>
                <a:gd name="T48" fmla="*/ 0 w 42"/>
                <a:gd name="T49" fmla="*/ 22 h 45"/>
                <a:gd name="T50" fmla="*/ 0 w 42"/>
                <a:gd name="T51" fmla="*/ 19 h 45"/>
                <a:gd name="T52" fmla="*/ 0 w 42"/>
                <a:gd name="T53" fmla="*/ 13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6"/>
                  </a:lnTo>
                  <a:lnTo>
                    <a:pt x="39" y="9"/>
                  </a:lnTo>
                  <a:lnTo>
                    <a:pt x="42" y="13"/>
                  </a:lnTo>
                  <a:lnTo>
                    <a:pt x="42" y="19"/>
                  </a:lnTo>
                  <a:lnTo>
                    <a:pt x="42" y="22"/>
                  </a:lnTo>
                  <a:lnTo>
                    <a:pt x="42" y="25"/>
                  </a:lnTo>
                  <a:lnTo>
                    <a:pt x="42" y="32"/>
                  </a:lnTo>
                  <a:lnTo>
                    <a:pt x="39" y="35"/>
                  </a:lnTo>
                  <a:lnTo>
                    <a:pt x="36" y="38"/>
                  </a:lnTo>
                  <a:lnTo>
                    <a:pt x="33" y="42"/>
                  </a:lnTo>
                  <a:lnTo>
                    <a:pt x="29" y="42"/>
                  </a:lnTo>
                  <a:lnTo>
                    <a:pt x="26" y="45"/>
                  </a:lnTo>
                  <a:lnTo>
                    <a:pt x="23" y="45"/>
                  </a:lnTo>
                  <a:lnTo>
                    <a:pt x="16" y="45"/>
                  </a:lnTo>
                  <a:lnTo>
                    <a:pt x="13" y="42"/>
                  </a:lnTo>
                  <a:lnTo>
                    <a:pt x="10" y="42"/>
                  </a:lnTo>
                  <a:lnTo>
                    <a:pt x="7" y="38"/>
                  </a:lnTo>
                  <a:lnTo>
                    <a:pt x="4" y="35"/>
                  </a:lnTo>
                  <a:lnTo>
                    <a:pt x="0" y="32"/>
                  </a:lnTo>
                  <a:lnTo>
                    <a:pt x="0" y="25"/>
                  </a:lnTo>
                  <a:lnTo>
                    <a:pt x="0" y="22"/>
                  </a:lnTo>
                  <a:lnTo>
                    <a:pt x="0" y="19"/>
                  </a:lnTo>
                  <a:lnTo>
                    <a:pt x="0" y="13"/>
                  </a:lnTo>
                  <a:lnTo>
                    <a:pt x="4" y="9"/>
                  </a:lnTo>
                  <a:lnTo>
                    <a:pt x="7" y="6"/>
                  </a:lnTo>
                  <a:lnTo>
                    <a:pt x="10" y="3"/>
                  </a:lnTo>
                  <a:lnTo>
                    <a:pt x="13" y="3"/>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465" name="Freeform 897"/>
            <p:cNvSpPr>
              <a:spLocks/>
            </p:cNvSpPr>
            <p:nvPr/>
          </p:nvSpPr>
          <p:spPr bwMode="auto">
            <a:xfrm>
              <a:off x="3611" y="2229"/>
              <a:ext cx="58" cy="63"/>
            </a:xfrm>
            <a:custGeom>
              <a:avLst/>
              <a:gdLst>
                <a:gd name="T0" fmla="*/ 23 w 42"/>
                <a:gd name="T1" fmla="*/ 0 h 45"/>
                <a:gd name="T2" fmla="*/ 26 w 42"/>
                <a:gd name="T3" fmla="*/ 0 h 45"/>
                <a:gd name="T4" fmla="*/ 29 w 42"/>
                <a:gd name="T5" fmla="*/ 3 h 45"/>
                <a:gd name="T6" fmla="*/ 33 w 42"/>
                <a:gd name="T7" fmla="*/ 3 h 45"/>
                <a:gd name="T8" fmla="*/ 36 w 42"/>
                <a:gd name="T9" fmla="*/ 6 h 45"/>
                <a:gd name="T10" fmla="*/ 39 w 42"/>
                <a:gd name="T11" fmla="*/ 9 h 45"/>
                <a:gd name="T12" fmla="*/ 42 w 42"/>
                <a:gd name="T13" fmla="*/ 13 h 45"/>
                <a:gd name="T14" fmla="*/ 42 w 42"/>
                <a:gd name="T15" fmla="*/ 19 h 45"/>
                <a:gd name="T16" fmla="*/ 42 w 42"/>
                <a:gd name="T17" fmla="*/ 22 h 45"/>
                <a:gd name="T18" fmla="*/ 42 w 42"/>
                <a:gd name="T19" fmla="*/ 25 h 45"/>
                <a:gd name="T20" fmla="*/ 42 w 42"/>
                <a:gd name="T21" fmla="*/ 32 h 45"/>
                <a:gd name="T22" fmla="*/ 39 w 42"/>
                <a:gd name="T23" fmla="*/ 35 h 45"/>
                <a:gd name="T24" fmla="*/ 36 w 42"/>
                <a:gd name="T25" fmla="*/ 38 h 45"/>
                <a:gd name="T26" fmla="*/ 33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8 h 45"/>
                <a:gd name="T42" fmla="*/ 4 w 42"/>
                <a:gd name="T43" fmla="*/ 35 h 45"/>
                <a:gd name="T44" fmla="*/ 0 w 42"/>
                <a:gd name="T45" fmla="*/ 32 h 45"/>
                <a:gd name="T46" fmla="*/ 0 w 42"/>
                <a:gd name="T47" fmla="*/ 25 h 45"/>
                <a:gd name="T48" fmla="*/ 0 w 42"/>
                <a:gd name="T49" fmla="*/ 22 h 45"/>
                <a:gd name="T50" fmla="*/ 0 w 42"/>
                <a:gd name="T51" fmla="*/ 19 h 45"/>
                <a:gd name="T52" fmla="*/ 0 w 42"/>
                <a:gd name="T53" fmla="*/ 13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3" y="3"/>
                  </a:lnTo>
                  <a:lnTo>
                    <a:pt x="36" y="6"/>
                  </a:lnTo>
                  <a:lnTo>
                    <a:pt x="39" y="9"/>
                  </a:lnTo>
                  <a:lnTo>
                    <a:pt x="42" y="13"/>
                  </a:lnTo>
                  <a:lnTo>
                    <a:pt x="42" y="19"/>
                  </a:lnTo>
                  <a:lnTo>
                    <a:pt x="42" y="22"/>
                  </a:lnTo>
                  <a:lnTo>
                    <a:pt x="42" y="25"/>
                  </a:lnTo>
                  <a:lnTo>
                    <a:pt x="42" y="32"/>
                  </a:lnTo>
                  <a:lnTo>
                    <a:pt x="39" y="35"/>
                  </a:lnTo>
                  <a:lnTo>
                    <a:pt x="36" y="38"/>
                  </a:lnTo>
                  <a:lnTo>
                    <a:pt x="33" y="42"/>
                  </a:lnTo>
                  <a:lnTo>
                    <a:pt x="29" y="42"/>
                  </a:lnTo>
                  <a:lnTo>
                    <a:pt x="26" y="45"/>
                  </a:lnTo>
                  <a:lnTo>
                    <a:pt x="23" y="45"/>
                  </a:lnTo>
                  <a:lnTo>
                    <a:pt x="16" y="45"/>
                  </a:lnTo>
                  <a:lnTo>
                    <a:pt x="13" y="42"/>
                  </a:lnTo>
                  <a:lnTo>
                    <a:pt x="10" y="42"/>
                  </a:lnTo>
                  <a:lnTo>
                    <a:pt x="7" y="38"/>
                  </a:lnTo>
                  <a:lnTo>
                    <a:pt x="4" y="35"/>
                  </a:lnTo>
                  <a:lnTo>
                    <a:pt x="0" y="32"/>
                  </a:lnTo>
                  <a:lnTo>
                    <a:pt x="0" y="25"/>
                  </a:lnTo>
                  <a:lnTo>
                    <a:pt x="0" y="22"/>
                  </a:lnTo>
                  <a:lnTo>
                    <a:pt x="0" y="19"/>
                  </a:lnTo>
                  <a:lnTo>
                    <a:pt x="0" y="13"/>
                  </a:lnTo>
                  <a:lnTo>
                    <a:pt x="4" y="9"/>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466" name="Freeform 898"/>
            <p:cNvSpPr>
              <a:spLocks/>
            </p:cNvSpPr>
            <p:nvPr/>
          </p:nvSpPr>
          <p:spPr bwMode="auto">
            <a:xfrm>
              <a:off x="3673" y="2238"/>
              <a:ext cx="62" cy="63"/>
            </a:xfrm>
            <a:custGeom>
              <a:avLst/>
              <a:gdLst>
                <a:gd name="T0" fmla="*/ 23 w 45"/>
                <a:gd name="T1" fmla="*/ 0 h 45"/>
                <a:gd name="T2" fmla="*/ 26 w 45"/>
                <a:gd name="T3" fmla="*/ 3 h 45"/>
                <a:gd name="T4" fmla="*/ 33 w 45"/>
                <a:gd name="T5" fmla="*/ 3 h 45"/>
                <a:gd name="T6" fmla="*/ 36 w 45"/>
                <a:gd name="T7" fmla="*/ 7 h 45"/>
                <a:gd name="T8" fmla="*/ 39 w 45"/>
                <a:gd name="T9" fmla="*/ 7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6 h 45"/>
                <a:gd name="T24" fmla="*/ 39 w 45"/>
                <a:gd name="T25" fmla="*/ 39 h 45"/>
                <a:gd name="T26" fmla="*/ 36 w 45"/>
                <a:gd name="T27" fmla="*/ 42 h 45"/>
                <a:gd name="T28" fmla="*/ 33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9 h 45"/>
                <a:gd name="T42" fmla="*/ 4 w 45"/>
                <a:gd name="T43" fmla="*/ 36 h 45"/>
                <a:gd name="T44" fmla="*/ 4 w 45"/>
                <a:gd name="T45" fmla="*/ 32 h 45"/>
                <a:gd name="T46" fmla="*/ 0 w 45"/>
                <a:gd name="T47" fmla="*/ 29 h 45"/>
                <a:gd name="T48" fmla="*/ 0 w 45"/>
                <a:gd name="T49" fmla="*/ 23 h 45"/>
                <a:gd name="T50" fmla="*/ 0 w 45"/>
                <a:gd name="T51" fmla="*/ 19 h 45"/>
                <a:gd name="T52" fmla="*/ 4 w 45"/>
                <a:gd name="T53" fmla="*/ 16 h 45"/>
                <a:gd name="T54" fmla="*/ 4 w 45"/>
                <a:gd name="T55" fmla="*/ 10 h 45"/>
                <a:gd name="T56" fmla="*/ 7 w 45"/>
                <a:gd name="T57" fmla="*/ 7 h 45"/>
                <a:gd name="T58" fmla="*/ 10 w 45"/>
                <a:gd name="T59" fmla="*/ 7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3" y="3"/>
                  </a:lnTo>
                  <a:lnTo>
                    <a:pt x="36" y="7"/>
                  </a:lnTo>
                  <a:lnTo>
                    <a:pt x="39" y="7"/>
                  </a:lnTo>
                  <a:lnTo>
                    <a:pt x="42" y="10"/>
                  </a:lnTo>
                  <a:lnTo>
                    <a:pt x="42" y="16"/>
                  </a:lnTo>
                  <a:lnTo>
                    <a:pt x="45" y="19"/>
                  </a:lnTo>
                  <a:lnTo>
                    <a:pt x="45" y="23"/>
                  </a:lnTo>
                  <a:lnTo>
                    <a:pt x="45" y="29"/>
                  </a:lnTo>
                  <a:lnTo>
                    <a:pt x="42" y="32"/>
                  </a:lnTo>
                  <a:lnTo>
                    <a:pt x="42" y="36"/>
                  </a:lnTo>
                  <a:lnTo>
                    <a:pt x="39" y="39"/>
                  </a:lnTo>
                  <a:lnTo>
                    <a:pt x="36" y="42"/>
                  </a:lnTo>
                  <a:lnTo>
                    <a:pt x="33" y="45"/>
                  </a:lnTo>
                  <a:lnTo>
                    <a:pt x="26" y="45"/>
                  </a:lnTo>
                  <a:lnTo>
                    <a:pt x="23" y="45"/>
                  </a:lnTo>
                  <a:lnTo>
                    <a:pt x="16" y="45"/>
                  </a:lnTo>
                  <a:lnTo>
                    <a:pt x="13" y="45"/>
                  </a:lnTo>
                  <a:lnTo>
                    <a:pt x="10" y="42"/>
                  </a:lnTo>
                  <a:lnTo>
                    <a:pt x="7" y="39"/>
                  </a:lnTo>
                  <a:lnTo>
                    <a:pt x="4" y="36"/>
                  </a:lnTo>
                  <a:lnTo>
                    <a:pt x="4" y="32"/>
                  </a:lnTo>
                  <a:lnTo>
                    <a:pt x="0" y="29"/>
                  </a:lnTo>
                  <a:lnTo>
                    <a:pt x="0" y="23"/>
                  </a:lnTo>
                  <a:lnTo>
                    <a:pt x="0" y="19"/>
                  </a:lnTo>
                  <a:lnTo>
                    <a:pt x="4" y="16"/>
                  </a:lnTo>
                  <a:lnTo>
                    <a:pt x="4" y="10"/>
                  </a:lnTo>
                  <a:lnTo>
                    <a:pt x="7" y="7"/>
                  </a:lnTo>
                  <a:lnTo>
                    <a:pt x="10" y="7"/>
                  </a:lnTo>
                  <a:lnTo>
                    <a:pt x="13" y="3"/>
                  </a:lnTo>
                  <a:lnTo>
                    <a:pt x="16" y="3"/>
                  </a:lnTo>
                  <a:lnTo>
                    <a:pt x="23" y="0"/>
                  </a:lnTo>
                  <a:close/>
                </a:path>
              </a:pathLst>
            </a:custGeom>
            <a:solidFill>
              <a:srgbClr val="FF0000"/>
            </a:solidFill>
            <a:ln w="9525">
              <a:noFill/>
              <a:round/>
              <a:headEnd/>
              <a:tailEnd/>
            </a:ln>
          </p:spPr>
          <p:txBody>
            <a:bodyPr/>
            <a:lstStyle/>
            <a:p>
              <a:endParaRPr lang="en-US"/>
            </a:p>
          </p:txBody>
        </p:sp>
        <p:sp>
          <p:nvSpPr>
            <p:cNvPr id="32467" name="Freeform 899"/>
            <p:cNvSpPr>
              <a:spLocks/>
            </p:cNvSpPr>
            <p:nvPr/>
          </p:nvSpPr>
          <p:spPr bwMode="auto">
            <a:xfrm>
              <a:off x="3673" y="2238"/>
              <a:ext cx="62" cy="63"/>
            </a:xfrm>
            <a:custGeom>
              <a:avLst/>
              <a:gdLst>
                <a:gd name="T0" fmla="*/ 23 w 45"/>
                <a:gd name="T1" fmla="*/ 0 h 45"/>
                <a:gd name="T2" fmla="*/ 26 w 45"/>
                <a:gd name="T3" fmla="*/ 3 h 45"/>
                <a:gd name="T4" fmla="*/ 33 w 45"/>
                <a:gd name="T5" fmla="*/ 3 h 45"/>
                <a:gd name="T6" fmla="*/ 36 w 45"/>
                <a:gd name="T7" fmla="*/ 7 h 45"/>
                <a:gd name="T8" fmla="*/ 39 w 45"/>
                <a:gd name="T9" fmla="*/ 7 h 45"/>
                <a:gd name="T10" fmla="*/ 42 w 45"/>
                <a:gd name="T11" fmla="*/ 10 h 45"/>
                <a:gd name="T12" fmla="*/ 42 w 45"/>
                <a:gd name="T13" fmla="*/ 16 h 45"/>
                <a:gd name="T14" fmla="*/ 45 w 45"/>
                <a:gd name="T15" fmla="*/ 19 h 45"/>
                <a:gd name="T16" fmla="*/ 45 w 45"/>
                <a:gd name="T17" fmla="*/ 23 h 45"/>
                <a:gd name="T18" fmla="*/ 45 w 45"/>
                <a:gd name="T19" fmla="*/ 29 h 45"/>
                <a:gd name="T20" fmla="*/ 42 w 45"/>
                <a:gd name="T21" fmla="*/ 32 h 45"/>
                <a:gd name="T22" fmla="*/ 42 w 45"/>
                <a:gd name="T23" fmla="*/ 36 h 45"/>
                <a:gd name="T24" fmla="*/ 39 w 45"/>
                <a:gd name="T25" fmla="*/ 39 h 45"/>
                <a:gd name="T26" fmla="*/ 36 w 45"/>
                <a:gd name="T27" fmla="*/ 42 h 45"/>
                <a:gd name="T28" fmla="*/ 33 w 45"/>
                <a:gd name="T29" fmla="*/ 45 h 45"/>
                <a:gd name="T30" fmla="*/ 26 w 45"/>
                <a:gd name="T31" fmla="*/ 45 h 45"/>
                <a:gd name="T32" fmla="*/ 23 w 45"/>
                <a:gd name="T33" fmla="*/ 45 h 45"/>
                <a:gd name="T34" fmla="*/ 16 w 45"/>
                <a:gd name="T35" fmla="*/ 45 h 45"/>
                <a:gd name="T36" fmla="*/ 13 w 45"/>
                <a:gd name="T37" fmla="*/ 45 h 45"/>
                <a:gd name="T38" fmla="*/ 10 w 45"/>
                <a:gd name="T39" fmla="*/ 42 h 45"/>
                <a:gd name="T40" fmla="*/ 7 w 45"/>
                <a:gd name="T41" fmla="*/ 39 h 45"/>
                <a:gd name="T42" fmla="*/ 4 w 45"/>
                <a:gd name="T43" fmla="*/ 36 h 45"/>
                <a:gd name="T44" fmla="*/ 4 w 45"/>
                <a:gd name="T45" fmla="*/ 32 h 45"/>
                <a:gd name="T46" fmla="*/ 0 w 45"/>
                <a:gd name="T47" fmla="*/ 29 h 45"/>
                <a:gd name="T48" fmla="*/ 0 w 45"/>
                <a:gd name="T49" fmla="*/ 23 h 45"/>
                <a:gd name="T50" fmla="*/ 0 w 45"/>
                <a:gd name="T51" fmla="*/ 19 h 45"/>
                <a:gd name="T52" fmla="*/ 4 w 45"/>
                <a:gd name="T53" fmla="*/ 16 h 45"/>
                <a:gd name="T54" fmla="*/ 4 w 45"/>
                <a:gd name="T55" fmla="*/ 10 h 45"/>
                <a:gd name="T56" fmla="*/ 7 w 45"/>
                <a:gd name="T57" fmla="*/ 7 h 45"/>
                <a:gd name="T58" fmla="*/ 10 w 45"/>
                <a:gd name="T59" fmla="*/ 7 h 45"/>
                <a:gd name="T60" fmla="*/ 13 w 45"/>
                <a:gd name="T61" fmla="*/ 3 h 45"/>
                <a:gd name="T62" fmla="*/ 16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3" y="3"/>
                  </a:lnTo>
                  <a:lnTo>
                    <a:pt x="36" y="7"/>
                  </a:lnTo>
                  <a:lnTo>
                    <a:pt x="39" y="7"/>
                  </a:lnTo>
                  <a:lnTo>
                    <a:pt x="42" y="10"/>
                  </a:lnTo>
                  <a:lnTo>
                    <a:pt x="42" y="16"/>
                  </a:lnTo>
                  <a:lnTo>
                    <a:pt x="45" y="19"/>
                  </a:lnTo>
                  <a:lnTo>
                    <a:pt x="45" y="23"/>
                  </a:lnTo>
                  <a:lnTo>
                    <a:pt x="45" y="29"/>
                  </a:lnTo>
                  <a:lnTo>
                    <a:pt x="42" y="32"/>
                  </a:lnTo>
                  <a:lnTo>
                    <a:pt x="42" y="36"/>
                  </a:lnTo>
                  <a:lnTo>
                    <a:pt x="39" y="39"/>
                  </a:lnTo>
                  <a:lnTo>
                    <a:pt x="36" y="42"/>
                  </a:lnTo>
                  <a:lnTo>
                    <a:pt x="33" y="45"/>
                  </a:lnTo>
                  <a:lnTo>
                    <a:pt x="26" y="45"/>
                  </a:lnTo>
                  <a:lnTo>
                    <a:pt x="23" y="45"/>
                  </a:lnTo>
                  <a:lnTo>
                    <a:pt x="16" y="45"/>
                  </a:lnTo>
                  <a:lnTo>
                    <a:pt x="13" y="45"/>
                  </a:lnTo>
                  <a:lnTo>
                    <a:pt x="10" y="42"/>
                  </a:lnTo>
                  <a:lnTo>
                    <a:pt x="7" y="39"/>
                  </a:lnTo>
                  <a:lnTo>
                    <a:pt x="4" y="36"/>
                  </a:lnTo>
                  <a:lnTo>
                    <a:pt x="4" y="32"/>
                  </a:lnTo>
                  <a:lnTo>
                    <a:pt x="0" y="29"/>
                  </a:lnTo>
                  <a:lnTo>
                    <a:pt x="0" y="23"/>
                  </a:lnTo>
                  <a:lnTo>
                    <a:pt x="0" y="19"/>
                  </a:lnTo>
                  <a:lnTo>
                    <a:pt x="4" y="16"/>
                  </a:lnTo>
                  <a:lnTo>
                    <a:pt x="4" y="10"/>
                  </a:lnTo>
                  <a:lnTo>
                    <a:pt x="7" y="7"/>
                  </a:lnTo>
                  <a:lnTo>
                    <a:pt x="10" y="7"/>
                  </a:lnTo>
                  <a:lnTo>
                    <a:pt x="13" y="3"/>
                  </a:lnTo>
                  <a:lnTo>
                    <a:pt x="16" y="3"/>
                  </a:lnTo>
                  <a:lnTo>
                    <a:pt x="23" y="0"/>
                  </a:lnTo>
                </a:path>
              </a:pathLst>
            </a:custGeom>
            <a:noFill/>
            <a:ln w="0">
              <a:solidFill>
                <a:srgbClr val="000000"/>
              </a:solidFill>
              <a:round/>
              <a:headEnd/>
              <a:tailEnd/>
            </a:ln>
          </p:spPr>
          <p:txBody>
            <a:bodyPr/>
            <a:lstStyle/>
            <a:p>
              <a:endParaRPr lang="en-US"/>
            </a:p>
          </p:txBody>
        </p:sp>
        <p:sp>
          <p:nvSpPr>
            <p:cNvPr id="32468" name="Freeform 900"/>
            <p:cNvSpPr>
              <a:spLocks/>
            </p:cNvSpPr>
            <p:nvPr/>
          </p:nvSpPr>
          <p:spPr bwMode="auto">
            <a:xfrm>
              <a:off x="3611" y="2161"/>
              <a:ext cx="58" cy="63"/>
            </a:xfrm>
            <a:custGeom>
              <a:avLst/>
              <a:gdLst>
                <a:gd name="T0" fmla="*/ 23 w 42"/>
                <a:gd name="T1" fmla="*/ 0 h 45"/>
                <a:gd name="T2" fmla="*/ 26 w 42"/>
                <a:gd name="T3" fmla="*/ 0 h 45"/>
                <a:gd name="T4" fmla="*/ 29 w 42"/>
                <a:gd name="T5" fmla="*/ 0 h 45"/>
                <a:gd name="T6" fmla="*/ 33 w 42"/>
                <a:gd name="T7" fmla="*/ 4 h 45"/>
                <a:gd name="T8" fmla="*/ 36 w 42"/>
                <a:gd name="T9" fmla="*/ 7 h 45"/>
                <a:gd name="T10" fmla="*/ 39 w 42"/>
                <a:gd name="T11" fmla="*/ 10 h 45"/>
                <a:gd name="T12" fmla="*/ 42 w 42"/>
                <a:gd name="T13" fmla="*/ 13 h 45"/>
                <a:gd name="T14" fmla="*/ 42 w 42"/>
                <a:gd name="T15" fmla="*/ 17 h 45"/>
                <a:gd name="T16" fmla="*/ 42 w 42"/>
                <a:gd name="T17" fmla="*/ 23 h 45"/>
                <a:gd name="T18" fmla="*/ 42 w 42"/>
                <a:gd name="T19" fmla="*/ 26 h 45"/>
                <a:gd name="T20" fmla="*/ 42 w 42"/>
                <a:gd name="T21" fmla="*/ 29 h 45"/>
                <a:gd name="T22" fmla="*/ 39 w 42"/>
                <a:gd name="T23" fmla="*/ 36 h 45"/>
                <a:gd name="T24" fmla="*/ 36 w 42"/>
                <a:gd name="T25" fmla="*/ 39 h 45"/>
                <a:gd name="T26" fmla="*/ 33 w 42"/>
                <a:gd name="T27" fmla="*/ 39 h 45"/>
                <a:gd name="T28" fmla="*/ 29 w 42"/>
                <a:gd name="T29" fmla="*/ 42 h 45"/>
                <a:gd name="T30" fmla="*/ 26 w 42"/>
                <a:gd name="T31" fmla="*/ 42 h 45"/>
                <a:gd name="T32" fmla="*/ 23 w 42"/>
                <a:gd name="T33" fmla="*/ 45 h 45"/>
                <a:gd name="T34" fmla="*/ 16 w 42"/>
                <a:gd name="T35" fmla="*/ 42 h 45"/>
                <a:gd name="T36" fmla="*/ 13 w 42"/>
                <a:gd name="T37" fmla="*/ 42 h 45"/>
                <a:gd name="T38" fmla="*/ 10 w 42"/>
                <a:gd name="T39" fmla="*/ 39 h 45"/>
                <a:gd name="T40" fmla="*/ 7 w 42"/>
                <a:gd name="T41" fmla="*/ 39 h 45"/>
                <a:gd name="T42" fmla="*/ 4 w 42"/>
                <a:gd name="T43" fmla="*/ 36 h 45"/>
                <a:gd name="T44" fmla="*/ 0 w 42"/>
                <a:gd name="T45" fmla="*/ 29 h 45"/>
                <a:gd name="T46" fmla="*/ 0 w 42"/>
                <a:gd name="T47" fmla="*/ 26 h 45"/>
                <a:gd name="T48" fmla="*/ 0 w 42"/>
                <a:gd name="T49" fmla="*/ 23 h 45"/>
                <a:gd name="T50" fmla="*/ 0 w 42"/>
                <a:gd name="T51" fmla="*/ 17 h 45"/>
                <a:gd name="T52" fmla="*/ 0 w 42"/>
                <a:gd name="T53" fmla="*/ 13 h 45"/>
                <a:gd name="T54" fmla="*/ 4 w 42"/>
                <a:gd name="T55" fmla="*/ 10 h 45"/>
                <a:gd name="T56" fmla="*/ 7 w 42"/>
                <a:gd name="T57" fmla="*/ 7 h 45"/>
                <a:gd name="T58" fmla="*/ 10 w 42"/>
                <a:gd name="T59" fmla="*/ 4 h 45"/>
                <a:gd name="T60" fmla="*/ 13 w 42"/>
                <a:gd name="T61" fmla="*/ 0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0"/>
                  </a:lnTo>
                  <a:lnTo>
                    <a:pt x="33" y="4"/>
                  </a:lnTo>
                  <a:lnTo>
                    <a:pt x="36" y="7"/>
                  </a:lnTo>
                  <a:lnTo>
                    <a:pt x="39" y="10"/>
                  </a:lnTo>
                  <a:lnTo>
                    <a:pt x="42" y="13"/>
                  </a:lnTo>
                  <a:lnTo>
                    <a:pt x="42" y="17"/>
                  </a:lnTo>
                  <a:lnTo>
                    <a:pt x="42" y="23"/>
                  </a:lnTo>
                  <a:lnTo>
                    <a:pt x="42" y="26"/>
                  </a:lnTo>
                  <a:lnTo>
                    <a:pt x="42" y="29"/>
                  </a:lnTo>
                  <a:lnTo>
                    <a:pt x="39" y="36"/>
                  </a:lnTo>
                  <a:lnTo>
                    <a:pt x="36" y="39"/>
                  </a:lnTo>
                  <a:lnTo>
                    <a:pt x="33" y="39"/>
                  </a:lnTo>
                  <a:lnTo>
                    <a:pt x="29" y="42"/>
                  </a:lnTo>
                  <a:lnTo>
                    <a:pt x="26" y="42"/>
                  </a:lnTo>
                  <a:lnTo>
                    <a:pt x="23" y="45"/>
                  </a:lnTo>
                  <a:lnTo>
                    <a:pt x="16" y="42"/>
                  </a:lnTo>
                  <a:lnTo>
                    <a:pt x="13" y="42"/>
                  </a:lnTo>
                  <a:lnTo>
                    <a:pt x="10" y="39"/>
                  </a:lnTo>
                  <a:lnTo>
                    <a:pt x="7" y="39"/>
                  </a:lnTo>
                  <a:lnTo>
                    <a:pt x="4" y="36"/>
                  </a:lnTo>
                  <a:lnTo>
                    <a:pt x="0" y="29"/>
                  </a:lnTo>
                  <a:lnTo>
                    <a:pt x="0" y="26"/>
                  </a:lnTo>
                  <a:lnTo>
                    <a:pt x="0" y="23"/>
                  </a:lnTo>
                  <a:lnTo>
                    <a:pt x="0" y="17"/>
                  </a:lnTo>
                  <a:lnTo>
                    <a:pt x="0" y="13"/>
                  </a:lnTo>
                  <a:lnTo>
                    <a:pt x="4" y="10"/>
                  </a:lnTo>
                  <a:lnTo>
                    <a:pt x="7" y="7"/>
                  </a:lnTo>
                  <a:lnTo>
                    <a:pt x="10" y="4"/>
                  </a:lnTo>
                  <a:lnTo>
                    <a:pt x="13" y="0"/>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469" name="Freeform 901"/>
            <p:cNvSpPr>
              <a:spLocks/>
            </p:cNvSpPr>
            <p:nvPr/>
          </p:nvSpPr>
          <p:spPr bwMode="auto">
            <a:xfrm>
              <a:off x="3611" y="2161"/>
              <a:ext cx="58" cy="63"/>
            </a:xfrm>
            <a:custGeom>
              <a:avLst/>
              <a:gdLst>
                <a:gd name="T0" fmla="*/ 23 w 42"/>
                <a:gd name="T1" fmla="*/ 0 h 45"/>
                <a:gd name="T2" fmla="*/ 26 w 42"/>
                <a:gd name="T3" fmla="*/ 0 h 45"/>
                <a:gd name="T4" fmla="*/ 29 w 42"/>
                <a:gd name="T5" fmla="*/ 0 h 45"/>
                <a:gd name="T6" fmla="*/ 33 w 42"/>
                <a:gd name="T7" fmla="*/ 4 h 45"/>
                <a:gd name="T8" fmla="*/ 36 w 42"/>
                <a:gd name="T9" fmla="*/ 7 h 45"/>
                <a:gd name="T10" fmla="*/ 39 w 42"/>
                <a:gd name="T11" fmla="*/ 10 h 45"/>
                <a:gd name="T12" fmla="*/ 42 w 42"/>
                <a:gd name="T13" fmla="*/ 13 h 45"/>
                <a:gd name="T14" fmla="*/ 42 w 42"/>
                <a:gd name="T15" fmla="*/ 17 h 45"/>
                <a:gd name="T16" fmla="*/ 42 w 42"/>
                <a:gd name="T17" fmla="*/ 23 h 45"/>
                <a:gd name="T18" fmla="*/ 42 w 42"/>
                <a:gd name="T19" fmla="*/ 26 h 45"/>
                <a:gd name="T20" fmla="*/ 42 w 42"/>
                <a:gd name="T21" fmla="*/ 29 h 45"/>
                <a:gd name="T22" fmla="*/ 39 w 42"/>
                <a:gd name="T23" fmla="*/ 36 h 45"/>
                <a:gd name="T24" fmla="*/ 36 w 42"/>
                <a:gd name="T25" fmla="*/ 39 h 45"/>
                <a:gd name="T26" fmla="*/ 33 w 42"/>
                <a:gd name="T27" fmla="*/ 39 h 45"/>
                <a:gd name="T28" fmla="*/ 29 w 42"/>
                <a:gd name="T29" fmla="*/ 42 h 45"/>
                <a:gd name="T30" fmla="*/ 26 w 42"/>
                <a:gd name="T31" fmla="*/ 42 h 45"/>
                <a:gd name="T32" fmla="*/ 23 w 42"/>
                <a:gd name="T33" fmla="*/ 45 h 45"/>
                <a:gd name="T34" fmla="*/ 16 w 42"/>
                <a:gd name="T35" fmla="*/ 42 h 45"/>
                <a:gd name="T36" fmla="*/ 13 w 42"/>
                <a:gd name="T37" fmla="*/ 42 h 45"/>
                <a:gd name="T38" fmla="*/ 10 w 42"/>
                <a:gd name="T39" fmla="*/ 39 h 45"/>
                <a:gd name="T40" fmla="*/ 7 w 42"/>
                <a:gd name="T41" fmla="*/ 39 h 45"/>
                <a:gd name="T42" fmla="*/ 4 w 42"/>
                <a:gd name="T43" fmla="*/ 36 h 45"/>
                <a:gd name="T44" fmla="*/ 0 w 42"/>
                <a:gd name="T45" fmla="*/ 29 h 45"/>
                <a:gd name="T46" fmla="*/ 0 w 42"/>
                <a:gd name="T47" fmla="*/ 26 h 45"/>
                <a:gd name="T48" fmla="*/ 0 w 42"/>
                <a:gd name="T49" fmla="*/ 23 h 45"/>
                <a:gd name="T50" fmla="*/ 0 w 42"/>
                <a:gd name="T51" fmla="*/ 17 h 45"/>
                <a:gd name="T52" fmla="*/ 0 w 42"/>
                <a:gd name="T53" fmla="*/ 13 h 45"/>
                <a:gd name="T54" fmla="*/ 4 w 42"/>
                <a:gd name="T55" fmla="*/ 10 h 45"/>
                <a:gd name="T56" fmla="*/ 7 w 42"/>
                <a:gd name="T57" fmla="*/ 7 h 45"/>
                <a:gd name="T58" fmla="*/ 10 w 42"/>
                <a:gd name="T59" fmla="*/ 4 h 45"/>
                <a:gd name="T60" fmla="*/ 13 w 42"/>
                <a:gd name="T61" fmla="*/ 0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0"/>
                  </a:lnTo>
                  <a:lnTo>
                    <a:pt x="33" y="4"/>
                  </a:lnTo>
                  <a:lnTo>
                    <a:pt x="36" y="7"/>
                  </a:lnTo>
                  <a:lnTo>
                    <a:pt x="39" y="10"/>
                  </a:lnTo>
                  <a:lnTo>
                    <a:pt x="42" y="13"/>
                  </a:lnTo>
                  <a:lnTo>
                    <a:pt x="42" y="17"/>
                  </a:lnTo>
                  <a:lnTo>
                    <a:pt x="42" y="23"/>
                  </a:lnTo>
                  <a:lnTo>
                    <a:pt x="42" y="26"/>
                  </a:lnTo>
                  <a:lnTo>
                    <a:pt x="42" y="29"/>
                  </a:lnTo>
                  <a:lnTo>
                    <a:pt x="39" y="36"/>
                  </a:lnTo>
                  <a:lnTo>
                    <a:pt x="36" y="39"/>
                  </a:lnTo>
                  <a:lnTo>
                    <a:pt x="33" y="39"/>
                  </a:lnTo>
                  <a:lnTo>
                    <a:pt x="29" y="42"/>
                  </a:lnTo>
                  <a:lnTo>
                    <a:pt x="26" y="42"/>
                  </a:lnTo>
                  <a:lnTo>
                    <a:pt x="23" y="45"/>
                  </a:lnTo>
                  <a:lnTo>
                    <a:pt x="16" y="42"/>
                  </a:lnTo>
                  <a:lnTo>
                    <a:pt x="13" y="42"/>
                  </a:lnTo>
                  <a:lnTo>
                    <a:pt x="10" y="39"/>
                  </a:lnTo>
                  <a:lnTo>
                    <a:pt x="7" y="39"/>
                  </a:lnTo>
                  <a:lnTo>
                    <a:pt x="4" y="36"/>
                  </a:lnTo>
                  <a:lnTo>
                    <a:pt x="0" y="29"/>
                  </a:lnTo>
                  <a:lnTo>
                    <a:pt x="0" y="26"/>
                  </a:lnTo>
                  <a:lnTo>
                    <a:pt x="0" y="23"/>
                  </a:lnTo>
                  <a:lnTo>
                    <a:pt x="0" y="17"/>
                  </a:lnTo>
                  <a:lnTo>
                    <a:pt x="0" y="13"/>
                  </a:lnTo>
                  <a:lnTo>
                    <a:pt x="4" y="10"/>
                  </a:lnTo>
                  <a:lnTo>
                    <a:pt x="7" y="7"/>
                  </a:lnTo>
                  <a:lnTo>
                    <a:pt x="10" y="4"/>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470" name="Freeform 902"/>
            <p:cNvSpPr>
              <a:spLocks/>
            </p:cNvSpPr>
            <p:nvPr/>
          </p:nvSpPr>
          <p:spPr bwMode="auto">
            <a:xfrm>
              <a:off x="3593" y="2368"/>
              <a:ext cx="58" cy="63"/>
            </a:xfrm>
            <a:custGeom>
              <a:avLst/>
              <a:gdLst>
                <a:gd name="T0" fmla="*/ 23 w 42"/>
                <a:gd name="T1" fmla="*/ 0 h 45"/>
                <a:gd name="T2" fmla="*/ 26 w 42"/>
                <a:gd name="T3" fmla="*/ 0 h 45"/>
                <a:gd name="T4" fmla="*/ 29 w 42"/>
                <a:gd name="T5" fmla="*/ 0 h 45"/>
                <a:gd name="T6" fmla="*/ 33 w 42"/>
                <a:gd name="T7" fmla="*/ 4 h 45"/>
                <a:gd name="T8" fmla="*/ 36 w 42"/>
                <a:gd name="T9" fmla="*/ 7 h 45"/>
                <a:gd name="T10" fmla="*/ 39 w 42"/>
                <a:gd name="T11" fmla="*/ 10 h 45"/>
                <a:gd name="T12" fmla="*/ 42 w 42"/>
                <a:gd name="T13" fmla="*/ 13 h 45"/>
                <a:gd name="T14" fmla="*/ 42 w 42"/>
                <a:gd name="T15" fmla="*/ 17 h 45"/>
                <a:gd name="T16" fmla="*/ 42 w 42"/>
                <a:gd name="T17" fmla="*/ 23 h 45"/>
                <a:gd name="T18" fmla="*/ 42 w 42"/>
                <a:gd name="T19" fmla="*/ 26 h 45"/>
                <a:gd name="T20" fmla="*/ 42 w 42"/>
                <a:gd name="T21" fmla="*/ 29 h 45"/>
                <a:gd name="T22" fmla="*/ 39 w 42"/>
                <a:gd name="T23" fmla="*/ 36 h 45"/>
                <a:gd name="T24" fmla="*/ 36 w 42"/>
                <a:gd name="T25" fmla="*/ 39 h 45"/>
                <a:gd name="T26" fmla="*/ 33 w 42"/>
                <a:gd name="T27" fmla="*/ 39 h 45"/>
                <a:gd name="T28" fmla="*/ 29 w 42"/>
                <a:gd name="T29" fmla="*/ 42 h 45"/>
                <a:gd name="T30" fmla="*/ 26 w 42"/>
                <a:gd name="T31" fmla="*/ 42 h 45"/>
                <a:gd name="T32" fmla="*/ 23 w 42"/>
                <a:gd name="T33" fmla="*/ 45 h 45"/>
                <a:gd name="T34" fmla="*/ 17 w 42"/>
                <a:gd name="T35" fmla="*/ 42 h 45"/>
                <a:gd name="T36" fmla="*/ 13 w 42"/>
                <a:gd name="T37" fmla="*/ 42 h 45"/>
                <a:gd name="T38" fmla="*/ 10 w 42"/>
                <a:gd name="T39" fmla="*/ 39 h 45"/>
                <a:gd name="T40" fmla="*/ 7 w 42"/>
                <a:gd name="T41" fmla="*/ 39 h 45"/>
                <a:gd name="T42" fmla="*/ 4 w 42"/>
                <a:gd name="T43" fmla="*/ 36 h 45"/>
                <a:gd name="T44" fmla="*/ 0 w 42"/>
                <a:gd name="T45" fmla="*/ 29 h 45"/>
                <a:gd name="T46" fmla="*/ 0 w 42"/>
                <a:gd name="T47" fmla="*/ 26 h 45"/>
                <a:gd name="T48" fmla="*/ 0 w 42"/>
                <a:gd name="T49" fmla="*/ 23 h 45"/>
                <a:gd name="T50" fmla="*/ 0 w 42"/>
                <a:gd name="T51" fmla="*/ 17 h 45"/>
                <a:gd name="T52" fmla="*/ 0 w 42"/>
                <a:gd name="T53" fmla="*/ 13 h 45"/>
                <a:gd name="T54" fmla="*/ 4 w 42"/>
                <a:gd name="T55" fmla="*/ 10 h 45"/>
                <a:gd name="T56" fmla="*/ 7 w 42"/>
                <a:gd name="T57" fmla="*/ 7 h 45"/>
                <a:gd name="T58" fmla="*/ 10 w 42"/>
                <a:gd name="T59" fmla="*/ 4 h 45"/>
                <a:gd name="T60" fmla="*/ 13 w 42"/>
                <a:gd name="T61" fmla="*/ 0 h 45"/>
                <a:gd name="T62" fmla="*/ 17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0"/>
                  </a:lnTo>
                  <a:lnTo>
                    <a:pt x="33" y="4"/>
                  </a:lnTo>
                  <a:lnTo>
                    <a:pt x="36" y="7"/>
                  </a:lnTo>
                  <a:lnTo>
                    <a:pt x="39" y="10"/>
                  </a:lnTo>
                  <a:lnTo>
                    <a:pt x="42" y="13"/>
                  </a:lnTo>
                  <a:lnTo>
                    <a:pt x="42" y="17"/>
                  </a:lnTo>
                  <a:lnTo>
                    <a:pt x="42" y="23"/>
                  </a:lnTo>
                  <a:lnTo>
                    <a:pt x="42" y="26"/>
                  </a:lnTo>
                  <a:lnTo>
                    <a:pt x="42" y="29"/>
                  </a:lnTo>
                  <a:lnTo>
                    <a:pt x="39" y="36"/>
                  </a:lnTo>
                  <a:lnTo>
                    <a:pt x="36" y="39"/>
                  </a:lnTo>
                  <a:lnTo>
                    <a:pt x="33" y="39"/>
                  </a:lnTo>
                  <a:lnTo>
                    <a:pt x="29" y="42"/>
                  </a:lnTo>
                  <a:lnTo>
                    <a:pt x="26" y="42"/>
                  </a:lnTo>
                  <a:lnTo>
                    <a:pt x="23" y="45"/>
                  </a:lnTo>
                  <a:lnTo>
                    <a:pt x="17" y="42"/>
                  </a:lnTo>
                  <a:lnTo>
                    <a:pt x="13" y="42"/>
                  </a:lnTo>
                  <a:lnTo>
                    <a:pt x="10" y="39"/>
                  </a:lnTo>
                  <a:lnTo>
                    <a:pt x="7" y="39"/>
                  </a:lnTo>
                  <a:lnTo>
                    <a:pt x="4" y="36"/>
                  </a:lnTo>
                  <a:lnTo>
                    <a:pt x="0" y="29"/>
                  </a:lnTo>
                  <a:lnTo>
                    <a:pt x="0" y="26"/>
                  </a:lnTo>
                  <a:lnTo>
                    <a:pt x="0" y="23"/>
                  </a:lnTo>
                  <a:lnTo>
                    <a:pt x="0" y="17"/>
                  </a:lnTo>
                  <a:lnTo>
                    <a:pt x="0" y="13"/>
                  </a:lnTo>
                  <a:lnTo>
                    <a:pt x="4" y="10"/>
                  </a:lnTo>
                  <a:lnTo>
                    <a:pt x="7" y="7"/>
                  </a:lnTo>
                  <a:lnTo>
                    <a:pt x="10" y="4"/>
                  </a:lnTo>
                  <a:lnTo>
                    <a:pt x="13" y="0"/>
                  </a:lnTo>
                  <a:lnTo>
                    <a:pt x="17"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471" name="Freeform 903"/>
            <p:cNvSpPr>
              <a:spLocks/>
            </p:cNvSpPr>
            <p:nvPr/>
          </p:nvSpPr>
          <p:spPr bwMode="auto">
            <a:xfrm>
              <a:off x="3593" y="2368"/>
              <a:ext cx="58" cy="63"/>
            </a:xfrm>
            <a:custGeom>
              <a:avLst/>
              <a:gdLst>
                <a:gd name="T0" fmla="*/ 23 w 42"/>
                <a:gd name="T1" fmla="*/ 0 h 45"/>
                <a:gd name="T2" fmla="*/ 26 w 42"/>
                <a:gd name="T3" fmla="*/ 0 h 45"/>
                <a:gd name="T4" fmla="*/ 29 w 42"/>
                <a:gd name="T5" fmla="*/ 0 h 45"/>
                <a:gd name="T6" fmla="*/ 33 w 42"/>
                <a:gd name="T7" fmla="*/ 4 h 45"/>
                <a:gd name="T8" fmla="*/ 36 w 42"/>
                <a:gd name="T9" fmla="*/ 7 h 45"/>
                <a:gd name="T10" fmla="*/ 39 w 42"/>
                <a:gd name="T11" fmla="*/ 10 h 45"/>
                <a:gd name="T12" fmla="*/ 42 w 42"/>
                <a:gd name="T13" fmla="*/ 13 h 45"/>
                <a:gd name="T14" fmla="*/ 42 w 42"/>
                <a:gd name="T15" fmla="*/ 17 h 45"/>
                <a:gd name="T16" fmla="*/ 42 w 42"/>
                <a:gd name="T17" fmla="*/ 23 h 45"/>
                <a:gd name="T18" fmla="*/ 42 w 42"/>
                <a:gd name="T19" fmla="*/ 26 h 45"/>
                <a:gd name="T20" fmla="*/ 42 w 42"/>
                <a:gd name="T21" fmla="*/ 29 h 45"/>
                <a:gd name="T22" fmla="*/ 39 w 42"/>
                <a:gd name="T23" fmla="*/ 36 h 45"/>
                <a:gd name="T24" fmla="*/ 36 w 42"/>
                <a:gd name="T25" fmla="*/ 39 h 45"/>
                <a:gd name="T26" fmla="*/ 33 w 42"/>
                <a:gd name="T27" fmla="*/ 39 h 45"/>
                <a:gd name="T28" fmla="*/ 29 w 42"/>
                <a:gd name="T29" fmla="*/ 42 h 45"/>
                <a:gd name="T30" fmla="*/ 26 w 42"/>
                <a:gd name="T31" fmla="*/ 42 h 45"/>
                <a:gd name="T32" fmla="*/ 23 w 42"/>
                <a:gd name="T33" fmla="*/ 45 h 45"/>
                <a:gd name="T34" fmla="*/ 17 w 42"/>
                <a:gd name="T35" fmla="*/ 42 h 45"/>
                <a:gd name="T36" fmla="*/ 13 w 42"/>
                <a:gd name="T37" fmla="*/ 42 h 45"/>
                <a:gd name="T38" fmla="*/ 10 w 42"/>
                <a:gd name="T39" fmla="*/ 39 h 45"/>
                <a:gd name="T40" fmla="*/ 7 w 42"/>
                <a:gd name="T41" fmla="*/ 39 h 45"/>
                <a:gd name="T42" fmla="*/ 4 w 42"/>
                <a:gd name="T43" fmla="*/ 36 h 45"/>
                <a:gd name="T44" fmla="*/ 0 w 42"/>
                <a:gd name="T45" fmla="*/ 29 h 45"/>
                <a:gd name="T46" fmla="*/ 0 w 42"/>
                <a:gd name="T47" fmla="*/ 26 h 45"/>
                <a:gd name="T48" fmla="*/ 0 w 42"/>
                <a:gd name="T49" fmla="*/ 23 h 45"/>
                <a:gd name="T50" fmla="*/ 0 w 42"/>
                <a:gd name="T51" fmla="*/ 17 h 45"/>
                <a:gd name="T52" fmla="*/ 0 w 42"/>
                <a:gd name="T53" fmla="*/ 13 h 45"/>
                <a:gd name="T54" fmla="*/ 4 w 42"/>
                <a:gd name="T55" fmla="*/ 10 h 45"/>
                <a:gd name="T56" fmla="*/ 7 w 42"/>
                <a:gd name="T57" fmla="*/ 7 h 45"/>
                <a:gd name="T58" fmla="*/ 10 w 42"/>
                <a:gd name="T59" fmla="*/ 4 h 45"/>
                <a:gd name="T60" fmla="*/ 13 w 42"/>
                <a:gd name="T61" fmla="*/ 0 h 45"/>
                <a:gd name="T62" fmla="*/ 17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0"/>
                  </a:lnTo>
                  <a:lnTo>
                    <a:pt x="33" y="4"/>
                  </a:lnTo>
                  <a:lnTo>
                    <a:pt x="36" y="7"/>
                  </a:lnTo>
                  <a:lnTo>
                    <a:pt x="39" y="10"/>
                  </a:lnTo>
                  <a:lnTo>
                    <a:pt x="42" y="13"/>
                  </a:lnTo>
                  <a:lnTo>
                    <a:pt x="42" y="17"/>
                  </a:lnTo>
                  <a:lnTo>
                    <a:pt x="42" y="23"/>
                  </a:lnTo>
                  <a:lnTo>
                    <a:pt x="42" y="26"/>
                  </a:lnTo>
                  <a:lnTo>
                    <a:pt x="42" y="29"/>
                  </a:lnTo>
                  <a:lnTo>
                    <a:pt x="39" y="36"/>
                  </a:lnTo>
                  <a:lnTo>
                    <a:pt x="36" y="39"/>
                  </a:lnTo>
                  <a:lnTo>
                    <a:pt x="33" y="39"/>
                  </a:lnTo>
                  <a:lnTo>
                    <a:pt x="29" y="42"/>
                  </a:lnTo>
                  <a:lnTo>
                    <a:pt x="26" y="42"/>
                  </a:lnTo>
                  <a:lnTo>
                    <a:pt x="23" y="45"/>
                  </a:lnTo>
                  <a:lnTo>
                    <a:pt x="17" y="42"/>
                  </a:lnTo>
                  <a:lnTo>
                    <a:pt x="13" y="42"/>
                  </a:lnTo>
                  <a:lnTo>
                    <a:pt x="10" y="39"/>
                  </a:lnTo>
                  <a:lnTo>
                    <a:pt x="7" y="39"/>
                  </a:lnTo>
                  <a:lnTo>
                    <a:pt x="4" y="36"/>
                  </a:lnTo>
                  <a:lnTo>
                    <a:pt x="0" y="29"/>
                  </a:lnTo>
                  <a:lnTo>
                    <a:pt x="0" y="26"/>
                  </a:lnTo>
                  <a:lnTo>
                    <a:pt x="0" y="23"/>
                  </a:lnTo>
                  <a:lnTo>
                    <a:pt x="0" y="17"/>
                  </a:lnTo>
                  <a:lnTo>
                    <a:pt x="0" y="13"/>
                  </a:lnTo>
                  <a:lnTo>
                    <a:pt x="4" y="10"/>
                  </a:lnTo>
                  <a:lnTo>
                    <a:pt x="7" y="7"/>
                  </a:lnTo>
                  <a:lnTo>
                    <a:pt x="10" y="4"/>
                  </a:lnTo>
                  <a:lnTo>
                    <a:pt x="13" y="0"/>
                  </a:lnTo>
                  <a:lnTo>
                    <a:pt x="17" y="0"/>
                  </a:lnTo>
                  <a:lnTo>
                    <a:pt x="23" y="0"/>
                  </a:lnTo>
                </a:path>
              </a:pathLst>
            </a:custGeom>
            <a:noFill/>
            <a:ln w="0">
              <a:solidFill>
                <a:srgbClr val="000000"/>
              </a:solidFill>
              <a:round/>
              <a:headEnd/>
              <a:tailEnd/>
            </a:ln>
          </p:spPr>
          <p:txBody>
            <a:bodyPr/>
            <a:lstStyle/>
            <a:p>
              <a:endParaRPr lang="en-US"/>
            </a:p>
          </p:txBody>
        </p:sp>
        <p:sp>
          <p:nvSpPr>
            <p:cNvPr id="32472" name="Freeform 904"/>
            <p:cNvSpPr>
              <a:spLocks/>
            </p:cNvSpPr>
            <p:nvPr/>
          </p:nvSpPr>
          <p:spPr bwMode="auto">
            <a:xfrm>
              <a:off x="3593" y="2327"/>
              <a:ext cx="64" cy="59"/>
            </a:xfrm>
            <a:custGeom>
              <a:avLst/>
              <a:gdLst>
                <a:gd name="T0" fmla="*/ 23 w 46"/>
                <a:gd name="T1" fmla="*/ 0 h 42"/>
                <a:gd name="T2" fmla="*/ 26 w 46"/>
                <a:gd name="T3" fmla="*/ 0 h 42"/>
                <a:gd name="T4" fmla="*/ 33 w 46"/>
                <a:gd name="T5" fmla="*/ 0 h 42"/>
                <a:gd name="T6" fmla="*/ 36 w 46"/>
                <a:gd name="T7" fmla="*/ 4 h 42"/>
                <a:gd name="T8" fmla="*/ 39 w 46"/>
                <a:gd name="T9" fmla="*/ 7 h 42"/>
                <a:gd name="T10" fmla="*/ 42 w 46"/>
                <a:gd name="T11" fmla="*/ 10 h 42"/>
                <a:gd name="T12" fmla="*/ 42 w 46"/>
                <a:gd name="T13" fmla="*/ 13 h 42"/>
                <a:gd name="T14" fmla="*/ 46 w 46"/>
                <a:gd name="T15" fmla="*/ 17 h 42"/>
                <a:gd name="T16" fmla="*/ 46 w 46"/>
                <a:gd name="T17" fmla="*/ 23 h 42"/>
                <a:gd name="T18" fmla="*/ 46 w 46"/>
                <a:gd name="T19" fmla="*/ 26 h 42"/>
                <a:gd name="T20" fmla="*/ 42 w 46"/>
                <a:gd name="T21" fmla="*/ 29 h 42"/>
                <a:gd name="T22" fmla="*/ 42 w 46"/>
                <a:gd name="T23" fmla="*/ 33 h 42"/>
                <a:gd name="T24" fmla="*/ 39 w 46"/>
                <a:gd name="T25" fmla="*/ 36 h 42"/>
                <a:gd name="T26" fmla="*/ 36 w 46"/>
                <a:gd name="T27" fmla="*/ 39 h 42"/>
                <a:gd name="T28" fmla="*/ 33 w 46"/>
                <a:gd name="T29" fmla="*/ 42 h 42"/>
                <a:gd name="T30" fmla="*/ 26 w 46"/>
                <a:gd name="T31" fmla="*/ 42 h 42"/>
                <a:gd name="T32" fmla="*/ 23 w 46"/>
                <a:gd name="T33" fmla="*/ 42 h 42"/>
                <a:gd name="T34" fmla="*/ 20 w 46"/>
                <a:gd name="T35" fmla="*/ 42 h 42"/>
                <a:gd name="T36" fmla="*/ 13 w 46"/>
                <a:gd name="T37" fmla="*/ 42 h 42"/>
                <a:gd name="T38" fmla="*/ 10 w 46"/>
                <a:gd name="T39" fmla="*/ 39 h 42"/>
                <a:gd name="T40" fmla="*/ 7 w 46"/>
                <a:gd name="T41" fmla="*/ 36 h 42"/>
                <a:gd name="T42" fmla="*/ 4 w 46"/>
                <a:gd name="T43" fmla="*/ 33 h 42"/>
                <a:gd name="T44" fmla="*/ 4 w 46"/>
                <a:gd name="T45" fmla="*/ 29 h 42"/>
                <a:gd name="T46" fmla="*/ 0 w 46"/>
                <a:gd name="T47" fmla="*/ 26 h 42"/>
                <a:gd name="T48" fmla="*/ 0 w 46"/>
                <a:gd name="T49" fmla="*/ 23 h 42"/>
                <a:gd name="T50" fmla="*/ 0 w 46"/>
                <a:gd name="T51" fmla="*/ 17 h 42"/>
                <a:gd name="T52" fmla="*/ 4 w 46"/>
                <a:gd name="T53" fmla="*/ 13 h 42"/>
                <a:gd name="T54" fmla="*/ 4 w 46"/>
                <a:gd name="T55" fmla="*/ 10 h 42"/>
                <a:gd name="T56" fmla="*/ 7 w 46"/>
                <a:gd name="T57" fmla="*/ 7 h 42"/>
                <a:gd name="T58" fmla="*/ 10 w 46"/>
                <a:gd name="T59" fmla="*/ 4 h 42"/>
                <a:gd name="T60" fmla="*/ 13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6" y="0"/>
                  </a:lnTo>
                  <a:lnTo>
                    <a:pt x="33" y="0"/>
                  </a:lnTo>
                  <a:lnTo>
                    <a:pt x="36" y="4"/>
                  </a:lnTo>
                  <a:lnTo>
                    <a:pt x="39" y="7"/>
                  </a:lnTo>
                  <a:lnTo>
                    <a:pt x="42" y="10"/>
                  </a:lnTo>
                  <a:lnTo>
                    <a:pt x="42" y="13"/>
                  </a:lnTo>
                  <a:lnTo>
                    <a:pt x="46" y="17"/>
                  </a:lnTo>
                  <a:lnTo>
                    <a:pt x="46" y="23"/>
                  </a:lnTo>
                  <a:lnTo>
                    <a:pt x="46" y="26"/>
                  </a:lnTo>
                  <a:lnTo>
                    <a:pt x="42" y="29"/>
                  </a:lnTo>
                  <a:lnTo>
                    <a:pt x="42" y="33"/>
                  </a:lnTo>
                  <a:lnTo>
                    <a:pt x="39" y="36"/>
                  </a:lnTo>
                  <a:lnTo>
                    <a:pt x="36" y="39"/>
                  </a:lnTo>
                  <a:lnTo>
                    <a:pt x="33" y="42"/>
                  </a:lnTo>
                  <a:lnTo>
                    <a:pt x="26" y="42"/>
                  </a:lnTo>
                  <a:lnTo>
                    <a:pt x="23" y="42"/>
                  </a:lnTo>
                  <a:lnTo>
                    <a:pt x="20" y="42"/>
                  </a:lnTo>
                  <a:lnTo>
                    <a:pt x="13" y="42"/>
                  </a:lnTo>
                  <a:lnTo>
                    <a:pt x="10" y="39"/>
                  </a:lnTo>
                  <a:lnTo>
                    <a:pt x="7" y="36"/>
                  </a:lnTo>
                  <a:lnTo>
                    <a:pt x="4" y="33"/>
                  </a:lnTo>
                  <a:lnTo>
                    <a:pt x="4" y="29"/>
                  </a:lnTo>
                  <a:lnTo>
                    <a:pt x="0" y="26"/>
                  </a:lnTo>
                  <a:lnTo>
                    <a:pt x="0" y="23"/>
                  </a:lnTo>
                  <a:lnTo>
                    <a:pt x="0" y="17"/>
                  </a:lnTo>
                  <a:lnTo>
                    <a:pt x="4" y="13"/>
                  </a:lnTo>
                  <a:lnTo>
                    <a:pt x="4" y="10"/>
                  </a:lnTo>
                  <a:lnTo>
                    <a:pt x="7" y="7"/>
                  </a:lnTo>
                  <a:lnTo>
                    <a:pt x="10" y="4"/>
                  </a:lnTo>
                  <a:lnTo>
                    <a:pt x="13" y="0"/>
                  </a:lnTo>
                  <a:lnTo>
                    <a:pt x="20"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473" name="Freeform 905"/>
            <p:cNvSpPr>
              <a:spLocks/>
            </p:cNvSpPr>
            <p:nvPr/>
          </p:nvSpPr>
          <p:spPr bwMode="auto">
            <a:xfrm>
              <a:off x="3593" y="2327"/>
              <a:ext cx="64" cy="59"/>
            </a:xfrm>
            <a:custGeom>
              <a:avLst/>
              <a:gdLst>
                <a:gd name="T0" fmla="*/ 23 w 46"/>
                <a:gd name="T1" fmla="*/ 0 h 42"/>
                <a:gd name="T2" fmla="*/ 26 w 46"/>
                <a:gd name="T3" fmla="*/ 0 h 42"/>
                <a:gd name="T4" fmla="*/ 33 w 46"/>
                <a:gd name="T5" fmla="*/ 0 h 42"/>
                <a:gd name="T6" fmla="*/ 36 w 46"/>
                <a:gd name="T7" fmla="*/ 4 h 42"/>
                <a:gd name="T8" fmla="*/ 39 w 46"/>
                <a:gd name="T9" fmla="*/ 7 h 42"/>
                <a:gd name="T10" fmla="*/ 42 w 46"/>
                <a:gd name="T11" fmla="*/ 10 h 42"/>
                <a:gd name="T12" fmla="*/ 42 w 46"/>
                <a:gd name="T13" fmla="*/ 13 h 42"/>
                <a:gd name="T14" fmla="*/ 46 w 46"/>
                <a:gd name="T15" fmla="*/ 17 h 42"/>
                <a:gd name="T16" fmla="*/ 46 w 46"/>
                <a:gd name="T17" fmla="*/ 23 h 42"/>
                <a:gd name="T18" fmla="*/ 46 w 46"/>
                <a:gd name="T19" fmla="*/ 26 h 42"/>
                <a:gd name="T20" fmla="*/ 42 w 46"/>
                <a:gd name="T21" fmla="*/ 29 h 42"/>
                <a:gd name="T22" fmla="*/ 42 w 46"/>
                <a:gd name="T23" fmla="*/ 33 h 42"/>
                <a:gd name="T24" fmla="*/ 39 w 46"/>
                <a:gd name="T25" fmla="*/ 36 h 42"/>
                <a:gd name="T26" fmla="*/ 36 w 46"/>
                <a:gd name="T27" fmla="*/ 39 h 42"/>
                <a:gd name="T28" fmla="*/ 33 w 46"/>
                <a:gd name="T29" fmla="*/ 42 h 42"/>
                <a:gd name="T30" fmla="*/ 26 w 46"/>
                <a:gd name="T31" fmla="*/ 42 h 42"/>
                <a:gd name="T32" fmla="*/ 23 w 46"/>
                <a:gd name="T33" fmla="*/ 42 h 42"/>
                <a:gd name="T34" fmla="*/ 20 w 46"/>
                <a:gd name="T35" fmla="*/ 42 h 42"/>
                <a:gd name="T36" fmla="*/ 13 w 46"/>
                <a:gd name="T37" fmla="*/ 42 h 42"/>
                <a:gd name="T38" fmla="*/ 10 w 46"/>
                <a:gd name="T39" fmla="*/ 39 h 42"/>
                <a:gd name="T40" fmla="*/ 7 w 46"/>
                <a:gd name="T41" fmla="*/ 36 h 42"/>
                <a:gd name="T42" fmla="*/ 4 w 46"/>
                <a:gd name="T43" fmla="*/ 33 h 42"/>
                <a:gd name="T44" fmla="*/ 4 w 46"/>
                <a:gd name="T45" fmla="*/ 29 h 42"/>
                <a:gd name="T46" fmla="*/ 0 w 46"/>
                <a:gd name="T47" fmla="*/ 26 h 42"/>
                <a:gd name="T48" fmla="*/ 0 w 46"/>
                <a:gd name="T49" fmla="*/ 23 h 42"/>
                <a:gd name="T50" fmla="*/ 0 w 46"/>
                <a:gd name="T51" fmla="*/ 17 h 42"/>
                <a:gd name="T52" fmla="*/ 4 w 46"/>
                <a:gd name="T53" fmla="*/ 13 h 42"/>
                <a:gd name="T54" fmla="*/ 4 w 46"/>
                <a:gd name="T55" fmla="*/ 10 h 42"/>
                <a:gd name="T56" fmla="*/ 7 w 46"/>
                <a:gd name="T57" fmla="*/ 7 h 42"/>
                <a:gd name="T58" fmla="*/ 10 w 46"/>
                <a:gd name="T59" fmla="*/ 4 h 42"/>
                <a:gd name="T60" fmla="*/ 13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6" y="0"/>
                  </a:lnTo>
                  <a:lnTo>
                    <a:pt x="33" y="0"/>
                  </a:lnTo>
                  <a:lnTo>
                    <a:pt x="36" y="4"/>
                  </a:lnTo>
                  <a:lnTo>
                    <a:pt x="39" y="7"/>
                  </a:lnTo>
                  <a:lnTo>
                    <a:pt x="42" y="10"/>
                  </a:lnTo>
                  <a:lnTo>
                    <a:pt x="42" y="13"/>
                  </a:lnTo>
                  <a:lnTo>
                    <a:pt x="46" y="17"/>
                  </a:lnTo>
                  <a:lnTo>
                    <a:pt x="46" y="23"/>
                  </a:lnTo>
                  <a:lnTo>
                    <a:pt x="46" y="26"/>
                  </a:lnTo>
                  <a:lnTo>
                    <a:pt x="42" y="29"/>
                  </a:lnTo>
                  <a:lnTo>
                    <a:pt x="42" y="33"/>
                  </a:lnTo>
                  <a:lnTo>
                    <a:pt x="39" y="36"/>
                  </a:lnTo>
                  <a:lnTo>
                    <a:pt x="36" y="39"/>
                  </a:lnTo>
                  <a:lnTo>
                    <a:pt x="33" y="42"/>
                  </a:lnTo>
                  <a:lnTo>
                    <a:pt x="26" y="42"/>
                  </a:lnTo>
                  <a:lnTo>
                    <a:pt x="23" y="42"/>
                  </a:lnTo>
                  <a:lnTo>
                    <a:pt x="20" y="42"/>
                  </a:lnTo>
                  <a:lnTo>
                    <a:pt x="13" y="42"/>
                  </a:lnTo>
                  <a:lnTo>
                    <a:pt x="10" y="39"/>
                  </a:lnTo>
                  <a:lnTo>
                    <a:pt x="7" y="36"/>
                  </a:lnTo>
                  <a:lnTo>
                    <a:pt x="4" y="33"/>
                  </a:lnTo>
                  <a:lnTo>
                    <a:pt x="4" y="29"/>
                  </a:lnTo>
                  <a:lnTo>
                    <a:pt x="0" y="26"/>
                  </a:lnTo>
                  <a:lnTo>
                    <a:pt x="0" y="23"/>
                  </a:lnTo>
                  <a:lnTo>
                    <a:pt x="0" y="17"/>
                  </a:lnTo>
                  <a:lnTo>
                    <a:pt x="4" y="13"/>
                  </a:lnTo>
                  <a:lnTo>
                    <a:pt x="4" y="10"/>
                  </a:lnTo>
                  <a:lnTo>
                    <a:pt x="7" y="7"/>
                  </a:lnTo>
                  <a:lnTo>
                    <a:pt x="10" y="4"/>
                  </a:lnTo>
                  <a:lnTo>
                    <a:pt x="13" y="0"/>
                  </a:lnTo>
                  <a:lnTo>
                    <a:pt x="20" y="0"/>
                  </a:lnTo>
                  <a:lnTo>
                    <a:pt x="23" y="0"/>
                  </a:lnTo>
                </a:path>
              </a:pathLst>
            </a:custGeom>
            <a:noFill/>
            <a:ln w="0">
              <a:solidFill>
                <a:srgbClr val="000000"/>
              </a:solidFill>
              <a:round/>
              <a:headEnd/>
              <a:tailEnd/>
            </a:ln>
          </p:spPr>
          <p:txBody>
            <a:bodyPr/>
            <a:lstStyle/>
            <a:p>
              <a:endParaRPr lang="en-US"/>
            </a:p>
          </p:txBody>
        </p:sp>
        <p:sp>
          <p:nvSpPr>
            <p:cNvPr id="32474" name="Freeform 906"/>
            <p:cNvSpPr>
              <a:spLocks/>
            </p:cNvSpPr>
            <p:nvPr/>
          </p:nvSpPr>
          <p:spPr bwMode="auto">
            <a:xfrm>
              <a:off x="3665" y="2341"/>
              <a:ext cx="62" cy="59"/>
            </a:xfrm>
            <a:custGeom>
              <a:avLst/>
              <a:gdLst>
                <a:gd name="T0" fmla="*/ 22 w 45"/>
                <a:gd name="T1" fmla="*/ 0 h 42"/>
                <a:gd name="T2" fmla="*/ 29 w 45"/>
                <a:gd name="T3" fmla="*/ 0 h 42"/>
                <a:gd name="T4" fmla="*/ 32 w 45"/>
                <a:gd name="T5" fmla="*/ 0 h 42"/>
                <a:gd name="T6" fmla="*/ 35 w 45"/>
                <a:gd name="T7" fmla="*/ 3 h 42"/>
                <a:gd name="T8" fmla="*/ 39 w 45"/>
                <a:gd name="T9" fmla="*/ 7 h 42"/>
                <a:gd name="T10" fmla="*/ 42 w 45"/>
                <a:gd name="T11" fmla="*/ 10 h 42"/>
                <a:gd name="T12" fmla="*/ 45 w 45"/>
                <a:gd name="T13" fmla="*/ 13 h 42"/>
                <a:gd name="T14" fmla="*/ 45 w 45"/>
                <a:gd name="T15" fmla="*/ 16 h 42"/>
                <a:gd name="T16" fmla="*/ 45 w 45"/>
                <a:gd name="T17" fmla="*/ 19 h 42"/>
                <a:gd name="T18" fmla="*/ 45 w 45"/>
                <a:gd name="T19" fmla="*/ 26 h 42"/>
                <a:gd name="T20" fmla="*/ 45 w 45"/>
                <a:gd name="T21" fmla="*/ 29 h 42"/>
                <a:gd name="T22" fmla="*/ 42 w 45"/>
                <a:gd name="T23" fmla="*/ 32 h 42"/>
                <a:gd name="T24" fmla="*/ 39 w 45"/>
                <a:gd name="T25" fmla="*/ 36 h 42"/>
                <a:gd name="T26" fmla="*/ 35 w 45"/>
                <a:gd name="T27" fmla="*/ 39 h 42"/>
                <a:gd name="T28" fmla="*/ 32 w 45"/>
                <a:gd name="T29" fmla="*/ 42 h 42"/>
                <a:gd name="T30" fmla="*/ 29 w 45"/>
                <a:gd name="T31" fmla="*/ 42 h 42"/>
                <a:gd name="T32" fmla="*/ 22 w 45"/>
                <a:gd name="T33" fmla="*/ 42 h 42"/>
                <a:gd name="T34" fmla="*/ 19 w 45"/>
                <a:gd name="T35" fmla="*/ 42 h 42"/>
                <a:gd name="T36" fmla="*/ 16 w 45"/>
                <a:gd name="T37" fmla="*/ 42 h 42"/>
                <a:gd name="T38" fmla="*/ 13 w 45"/>
                <a:gd name="T39" fmla="*/ 39 h 42"/>
                <a:gd name="T40" fmla="*/ 10 w 45"/>
                <a:gd name="T41" fmla="*/ 36 h 42"/>
                <a:gd name="T42" fmla="*/ 6 w 45"/>
                <a:gd name="T43" fmla="*/ 32 h 42"/>
                <a:gd name="T44" fmla="*/ 3 w 45"/>
                <a:gd name="T45" fmla="*/ 29 h 42"/>
                <a:gd name="T46" fmla="*/ 3 w 45"/>
                <a:gd name="T47" fmla="*/ 26 h 42"/>
                <a:gd name="T48" fmla="*/ 0 w 45"/>
                <a:gd name="T49" fmla="*/ 19 h 42"/>
                <a:gd name="T50" fmla="*/ 3 w 45"/>
                <a:gd name="T51" fmla="*/ 16 h 42"/>
                <a:gd name="T52" fmla="*/ 3 w 45"/>
                <a:gd name="T53" fmla="*/ 13 h 42"/>
                <a:gd name="T54" fmla="*/ 6 w 45"/>
                <a:gd name="T55" fmla="*/ 10 h 42"/>
                <a:gd name="T56" fmla="*/ 10 w 45"/>
                <a:gd name="T57" fmla="*/ 7 h 42"/>
                <a:gd name="T58" fmla="*/ 13 w 45"/>
                <a:gd name="T59" fmla="*/ 3 h 42"/>
                <a:gd name="T60" fmla="*/ 16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3"/>
                  </a:lnTo>
                  <a:lnTo>
                    <a:pt x="39" y="7"/>
                  </a:lnTo>
                  <a:lnTo>
                    <a:pt x="42" y="10"/>
                  </a:lnTo>
                  <a:lnTo>
                    <a:pt x="45" y="13"/>
                  </a:lnTo>
                  <a:lnTo>
                    <a:pt x="45" y="16"/>
                  </a:lnTo>
                  <a:lnTo>
                    <a:pt x="45" y="19"/>
                  </a:lnTo>
                  <a:lnTo>
                    <a:pt x="45" y="26"/>
                  </a:lnTo>
                  <a:lnTo>
                    <a:pt x="45" y="29"/>
                  </a:lnTo>
                  <a:lnTo>
                    <a:pt x="42" y="32"/>
                  </a:lnTo>
                  <a:lnTo>
                    <a:pt x="39" y="36"/>
                  </a:lnTo>
                  <a:lnTo>
                    <a:pt x="35" y="39"/>
                  </a:lnTo>
                  <a:lnTo>
                    <a:pt x="32" y="42"/>
                  </a:lnTo>
                  <a:lnTo>
                    <a:pt x="29" y="42"/>
                  </a:lnTo>
                  <a:lnTo>
                    <a:pt x="22" y="42"/>
                  </a:lnTo>
                  <a:lnTo>
                    <a:pt x="19" y="42"/>
                  </a:lnTo>
                  <a:lnTo>
                    <a:pt x="16" y="42"/>
                  </a:lnTo>
                  <a:lnTo>
                    <a:pt x="13" y="39"/>
                  </a:lnTo>
                  <a:lnTo>
                    <a:pt x="10" y="36"/>
                  </a:lnTo>
                  <a:lnTo>
                    <a:pt x="6" y="32"/>
                  </a:lnTo>
                  <a:lnTo>
                    <a:pt x="3" y="29"/>
                  </a:lnTo>
                  <a:lnTo>
                    <a:pt x="3" y="26"/>
                  </a:lnTo>
                  <a:lnTo>
                    <a:pt x="0" y="19"/>
                  </a:lnTo>
                  <a:lnTo>
                    <a:pt x="3" y="16"/>
                  </a:lnTo>
                  <a:lnTo>
                    <a:pt x="3" y="13"/>
                  </a:lnTo>
                  <a:lnTo>
                    <a:pt x="6" y="10"/>
                  </a:lnTo>
                  <a:lnTo>
                    <a:pt x="10" y="7"/>
                  </a:lnTo>
                  <a:lnTo>
                    <a:pt x="13" y="3"/>
                  </a:lnTo>
                  <a:lnTo>
                    <a:pt x="16" y="0"/>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475" name="Freeform 907"/>
            <p:cNvSpPr>
              <a:spLocks/>
            </p:cNvSpPr>
            <p:nvPr/>
          </p:nvSpPr>
          <p:spPr bwMode="auto">
            <a:xfrm>
              <a:off x="3665" y="2341"/>
              <a:ext cx="62" cy="59"/>
            </a:xfrm>
            <a:custGeom>
              <a:avLst/>
              <a:gdLst>
                <a:gd name="T0" fmla="*/ 22 w 45"/>
                <a:gd name="T1" fmla="*/ 0 h 42"/>
                <a:gd name="T2" fmla="*/ 29 w 45"/>
                <a:gd name="T3" fmla="*/ 0 h 42"/>
                <a:gd name="T4" fmla="*/ 32 w 45"/>
                <a:gd name="T5" fmla="*/ 0 h 42"/>
                <a:gd name="T6" fmla="*/ 35 w 45"/>
                <a:gd name="T7" fmla="*/ 3 h 42"/>
                <a:gd name="T8" fmla="*/ 39 w 45"/>
                <a:gd name="T9" fmla="*/ 7 h 42"/>
                <a:gd name="T10" fmla="*/ 42 w 45"/>
                <a:gd name="T11" fmla="*/ 10 h 42"/>
                <a:gd name="T12" fmla="*/ 45 w 45"/>
                <a:gd name="T13" fmla="*/ 13 h 42"/>
                <a:gd name="T14" fmla="*/ 45 w 45"/>
                <a:gd name="T15" fmla="*/ 16 h 42"/>
                <a:gd name="T16" fmla="*/ 45 w 45"/>
                <a:gd name="T17" fmla="*/ 19 h 42"/>
                <a:gd name="T18" fmla="*/ 45 w 45"/>
                <a:gd name="T19" fmla="*/ 26 h 42"/>
                <a:gd name="T20" fmla="*/ 45 w 45"/>
                <a:gd name="T21" fmla="*/ 29 h 42"/>
                <a:gd name="T22" fmla="*/ 42 w 45"/>
                <a:gd name="T23" fmla="*/ 32 h 42"/>
                <a:gd name="T24" fmla="*/ 39 w 45"/>
                <a:gd name="T25" fmla="*/ 36 h 42"/>
                <a:gd name="T26" fmla="*/ 35 w 45"/>
                <a:gd name="T27" fmla="*/ 39 h 42"/>
                <a:gd name="T28" fmla="*/ 32 w 45"/>
                <a:gd name="T29" fmla="*/ 42 h 42"/>
                <a:gd name="T30" fmla="*/ 29 w 45"/>
                <a:gd name="T31" fmla="*/ 42 h 42"/>
                <a:gd name="T32" fmla="*/ 22 w 45"/>
                <a:gd name="T33" fmla="*/ 42 h 42"/>
                <a:gd name="T34" fmla="*/ 19 w 45"/>
                <a:gd name="T35" fmla="*/ 42 h 42"/>
                <a:gd name="T36" fmla="*/ 16 w 45"/>
                <a:gd name="T37" fmla="*/ 42 h 42"/>
                <a:gd name="T38" fmla="*/ 13 w 45"/>
                <a:gd name="T39" fmla="*/ 39 h 42"/>
                <a:gd name="T40" fmla="*/ 10 w 45"/>
                <a:gd name="T41" fmla="*/ 36 h 42"/>
                <a:gd name="T42" fmla="*/ 6 w 45"/>
                <a:gd name="T43" fmla="*/ 32 h 42"/>
                <a:gd name="T44" fmla="*/ 3 w 45"/>
                <a:gd name="T45" fmla="*/ 29 h 42"/>
                <a:gd name="T46" fmla="*/ 3 w 45"/>
                <a:gd name="T47" fmla="*/ 26 h 42"/>
                <a:gd name="T48" fmla="*/ 0 w 45"/>
                <a:gd name="T49" fmla="*/ 19 h 42"/>
                <a:gd name="T50" fmla="*/ 3 w 45"/>
                <a:gd name="T51" fmla="*/ 16 h 42"/>
                <a:gd name="T52" fmla="*/ 3 w 45"/>
                <a:gd name="T53" fmla="*/ 13 h 42"/>
                <a:gd name="T54" fmla="*/ 6 w 45"/>
                <a:gd name="T55" fmla="*/ 10 h 42"/>
                <a:gd name="T56" fmla="*/ 10 w 45"/>
                <a:gd name="T57" fmla="*/ 7 h 42"/>
                <a:gd name="T58" fmla="*/ 13 w 45"/>
                <a:gd name="T59" fmla="*/ 3 h 42"/>
                <a:gd name="T60" fmla="*/ 16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3"/>
                  </a:lnTo>
                  <a:lnTo>
                    <a:pt x="39" y="7"/>
                  </a:lnTo>
                  <a:lnTo>
                    <a:pt x="42" y="10"/>
                  </a:lnTo>
                  <a:lnTo>
                    <a:pt x="45" y="13"/>
                  </a:lnTo>
                  <a:lnTo>
                    <a:pt x="45" y="16"/>
                  </a:lnTo>
                  <a:lnTo>
                    <a:pt x="45" y="19"/>
                  </a:lnTo>
                  <a:lnTo>
                    <a:pt x="45" y="26"/>
                  </a:lnTo>
                  <a:lnTo>
                    <a:pt x="45" y="29"/>
                  </a:lnTo>
                  <a:lnTo>
                    <a:pt x="42" y="32"/>
                  </a:lnTo>
                  <a:lnTo>
                    <a:pt x="39" y="36"/>
                  </a:lnTo>
                  <a:lnTo>
                    <a:pt x="35" y="39"/>
                  </a:lnTo>
                  <a:lnTo>
                    <a:pt x="32" y="42"/>
                  </a:lnTo>
                  <a:lnTo>
                    <a:pt x="29" y="42"/>
                  </a:lnTo>
                  <a:lnTo>
                    <a:pt x="22" y="42"/>
                  </a:lnTo>
                  <a:lnTo>
                    <a:pt x="19" y="42"/>
                  </a:lnTo>
                  <a:lnTo>
                    <a:pt x="16" y="42"/>
                  </a:lnTo>
                  <a:lnTo>
                    <a:pt x="13" y="39"/>
                  </a:lnTo>
                  <a:lnTo>
                    <a:pt x="10" y="36"/>
                  </a:lnTo>
                  <a:lnTo>
                    <a:pt x="6" y="32"/>
                  </a:lnTo>
                  <a:lnTo>
                    <a:pt x="3" y="29"/>
                  </a:lnTo>
                  <a:lnTo>
                    <a:pt x="3" y="26"/>
                  </a:lnTo>
                  <a:lnTo>
                    <a:pt x="0" y="19"/>
                  </a:lnTo>
                  <a:lnTo>
                    <a:pt x="3" y="16"/>
                  </a:lnTo>
                  <a:lnTo>
                    <a:pt x="3" y="13"/>
                  </a:lnTo>
                  <a:lnTo>
                    <a:pt x="6" y="10"/>
                  </a:lnTo>
                  <a:lnTo>
                    <a:pt x="10" y="7"/>
                  </a:lnTo>
                  <a:lnTo>
                    <a:pt x="13" y="3"/>
                  </a:lnTo>
                  <a:lnTo>
                    <a:pt x="16" y="0"/>
                  </a:lnTo>
                  <a:lnTo>
                    <a:pt x="19" y="0"/>
                  </a:lnTo>
                  <a:lnTo>
                    <a:pt x="22" y="0"/>
                  </a:lnTo>
                </a:path>
              </a:pathLst>
            </a:custGeom>
            <a:noFill/>
            <a:ln w="0">
              <a:solidFill>
                <a:srgbClr val="000000"/>
              </a:solidFill>
              <a:round/>
              <a:headEnd/>
              <a:tailEnd/>
            </a:ln>
          </p:spPr>
          <p:txBody>
            <a:bodyPr/>
            <a:lstStyle/>
            <a:p>
              <a:endParaRPr lang="en-US"/>
            </a:p>
          </p:txBody>
        </p:sp>
        <p:sp>
          <p:nvSpPr>
            <p:cNvPr id="32476" name="Freeform 908"/>
            <p:cNvSpPr>
              <a:spLocks/>
            </p:cNvSpPr>
            <p:nvPr/>
          </p:nvSpPr>
          <p:spPr bwMode="auto">
            <a:xfrm>
              <a:off x="3806" y="2288"/>
              <a:ext cx="62" cy="58"/>
            </a:xfrm>
            <a:custGeom>
              <a:avLst/>
              <a:gdLst>
                <a:gd name="T0" fmla="*/ 22 w 45"/>
                <a:gd name="T1" fmla="*/ 0 h 41"/>
                <a:gd name="T2" fmla="*/ 26 w 45"/>
                <a:gd name="T3" fmla="*/ 0 h 41"/>
                <a:gd name="T4" fmla="*/ 32 w 45"/>
                <a:gd name="T5" fmla="*/ 0 h 41"/>
                <a:gd name="T6" fmla="*/ 35 w 45"/>
                <a:gd name="T7" fmla="*/ 3 h 41"/>
                <a:gd name="T8" fmla="*/ 39 w 45"/>
                <a:gd name="T9" fmla="*/ 6 h 41"/>
                <a:gd name="T10" fmla="*/ 42 w 45"/>
                <a:gd name="T11" fmla="*/ 9 h 41"/>
                <a:gd name="T12" fmla="*/ 42 w 45"/>
                <a:gd name="T13" fmla="*/ 12 h 41"/>
                <a:gd name="T14" fmla="*/ 45 w 45"/>
                <a:gd name="T15" fmla="*/ 16 h 41"/>
                <a:gd name="T16" fmla="*/ 45 w 45"/>
                <a:gd name="T17" fmla="*/ 22 h 41"/>
                <a:gd name="T18" fmla="*/ 45 w 45"/>
                <a:gd name="T19" fmla="*/ 25 h 41"/>
                <a:gd name="T20" fmla="*/ 42 w 45"/>
                <a:gd name="T21" fmla="*/ 28 h 41"/>
                <a:gd name="T22" fmla="*/ 42 w 45"/>
                <a:gd name="T23" fmla="*/ 32 h 41"/>
                <a:gd name="T24" fmla="*/ 39 w 45"/>
                <a:gd name="T25" fmla="*/ 35 h 41"/>
                <a:gd name="T26" fmla="*/ 35 w 45"/>
                <a:gd name="T27" fmla="*/ 38 h 41"/>
                <a:gd name="T28" fmla="*/ 32 w 45"/>
                <a:gd name="T29" fmla="*/ 41 h 41"/>
                <a:gd name="T30" fmla="*/ 26 w 45"/>
                <a:gd name="T31" fmla="*/ 41 h 41"/>
                <a:gd name="T32" fmla="*/ 22 w 45"/>
                <a:gd name="T33" fmla="*/ 41 h 41"/>
                <a:gd name="T34" fmla="*/ 16 w 45"/>
                <a:gd name="T35" fmla="*/ 41 h 41"/>
                <a:gd name="T36" fmla="*/ 13 w 45"/>
                <a:gd name="T37" fmla="*/ 41 h 41"/>
                <a:gd name="T38" fmla="*/ 10 w 45"/>
                <a:gd name="T39" fmla="*/ 38 h 41"/>
                <a:gd name="T40" fmla="*/ 6 w 45"/>
                <a:gd name="T41" fmla="*/ 35 h 41"/>
                <a:gd name="T42" fmla="*/ 3 w 45"/>
                <a:gd name="T43" fmla="*/ 32 h 41"/>
                <a:gd name="T44" fmla="*/ 3 w 45"/>
                <a:gd name="T45" fmla="*/ 28 h 41"/>
                <a:gd name="T46" fmla="*/ 0 w 45"/>
                <a:gd name="T47" fmla="*/ 25 h 41"/>
                <a:gd name="T48" fmla="*/ 0 w 45"/>
                <a:gd name="T49" fmla="*/ 22 h 41"/>
                <a:gd name="T50" fmla="*/ 0 w 45"/>
                <a:gd name="T51" fmla="*/ 16 h 41"/>
                <a:gd name="T52" fmla="*/ 3 w 45"/>
                <a:gd name="T53" fmla="*/ 12 h 41"/>
                <a:gd name="T54" fmla="*/ 3 w 45"/>
                <a:gd name="T55" fmla="*/ 9 h 41"/>
                <a:gd name="T56" fmla="*/ 6 w 45"/>
                <a:gd name="T57" fmla="*/ 6 h 41"/>
                <a:gd name="T58" fmla="*/ 10 w 45"/>
                <a:gd name="T59" fmla="*/ 3 h 41"/>
                <a:gd name="T60" fmla="*/ 13 w 45"/>
                <a:gd name="T61" fmla="*/ 0 h 41"/>
                <a:gd name="T62" fmla="*/ 16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6" y="0"/>
                  </a:lnTo>
                  <a:lnTo>
                    <a:pt x="32" y="0"/>
                  </a:lnTo>
                  <a:lnTo>
                    <a:pt x="35" y="3"/>
                  </a:lnTo>
                  <a:lnTo>
                    <a:pt x="39" y="6"/>
                  </a:lnTo>
                  <a:lnTo>
                    <a:pt x="42" y="9"/>
                  </a:lnTo>
                  <a:lnTo>
                    <a:pt x="42" y="12"/>
                  </a:lnTo>
                  <a:lnTo>
                    <a:pt x="45" y="16"/>
                  </a:lnTo>
                  <a:lnTo>
                    <a:pt x="45" y="22"/>
                  </a:lnTo>
                  <a:lnTo>
                    <a:pt x="45" y="25"/>
                  </a:lnTo>
                  <a:lnTo>
                    <a:pt x="42" y="28"/>
                  </a:lnTo>
                  <a:lnTo>
                    <a:pt x="42" y="32"/>
                  </a:lnTo>
                  <a:lnTo>
                    <a:pt x="39" y="35"/>
                  </a:lnTo>
                  <a:lnTo>
                    <a:pt x="35" y="38"/>
                  </a:lnTo>
                  <a:lnTo>
                    <a:pt x="32" y="41"/>
                  </a:lnTo>
                  <a:lnTo>
                    <a:pt x="26" y="41"/>
                  </a:lnTo>
                  <a:lnTo>
                    <a:pt x="22" y="41"/>
                  </a:lnTo>
                  <a:lnTo>
                    <a:pt x="16" y="41"/>
                  </a:lnTo>
                  <a:lnTo>
                    <a:pt x="13" y="41"/>
                  </a:lnTo>
                  <a:lnTo>
                    <a:pt x="10" y="38"/>
                  </a:lnTo>
                  <a:lnTo>
                    <a:pt x="6" y="35"/>
                  </a:lnTo>
                  <a:lnTo>
                    <a:pt x="3" y="32"/>
                  </a:lnTo>
                  <a:lnTo>
                    <a:pt x="3" y="28"/>
                  </a:lnTo>
                  <a:lnTo>
                    <a:pt x="0" y="25"/>
                  </a:lnTo>
                  <a:lnTo>
                    <a:pt x="0" y="22"/>
                  </a:lnTo>
                  <a:lnTo>
                    <a:pt x="0" y="16"/>
                  </a:lnTo>
                  <a:lnTo>
                    <a:pt x="3" y="12"/>
                  </a:lnTo>
                  <a:lnTo>
                    <a:pt x="3" y="9"/>
                  </a:lnTo>
                  <a:lnTo>
                    <a:pt x="6" y="6"/>
                  </a:lnTo>
                  <a:lnTo>
                    <a:pt x="10"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477" name="Freeform 909"/>
            <p:cNvSpPr>
              <a:spLocks/>
            </p:cNvSpPr>
            <p:nvPr/>
          </p:nvSpPr>
          <p:spPr bwMode="auto">
            <a:xfrm>
              <a:off x="3806" y="2288"/>
              <a:ext cx="62" cy="58"/>
            </a:xfrm>
            <a:custGeom>
              <a:avLst/>
              <a:gdLst>
                <a:gd name="T0" fmla="*/ 22 w 45"/>
                <a:gd name="T1" fmla="*/ 0 h 41"/>
                <a:gd name="T2" fmla="*/ 26 w 45"/>
                <a:gd name="T3" fmla="*/ 0 h 41"/>
                <a:gd name="T4" fmla="*/ 32 w 45"/>
                <a:gd name="T5" fmla="*/ 0 h 41"/>
                <a:gd name="T6" fmla="*/ 35 w 45"/>
                <a:gd name="T7" fmla="*/ 3 h 41"/>
                <a:gd name="T8" fmla="*/ 39 w 45"/>
                <a:gd name="T9" fmla="*/ 6 h 41"/>
                <a:gd name="T10" fmla="*/ 42 w 45"/>
                <a:gd name="T11" fmla="*/ 9 h 41"/>
                <a:gd name="T12" fmla="*/ 42 w 45"/>
                <a:gd name="T13" fmla="*/ 12 h 41"/>
                <a:gd name="T14" fmla="*/ 45 w 45"/>
                <a:gd name="T15" fmla="*/ 16 h 41"/>
                <a:gd name="T16" fmla="*/ 45 w 45"/>
                <a:gd name="T17" fmla="*/ 22 h 41"/>
                <a:gd name="T18" fmla="*/ 45 w 45"/>
                <a:gd name="T19" fmla="*/ 25 h 41"/>
                <a:gd name="T20" fmla="*/ 42 w 45"/>
                <a:gd name="T21" fmla="*/ 28 h 41"/>
                <a:gd name="T22" fmla="*/ 42 w 45"/>
                <a:gd name="T23" fmla="*/ 32 h 41"/>
                <a:gd name="T24" fmla="*/ 39 w 45"/>
                <a:gd name="T25" fmla="*/ 35 h 41"/>
                <a:gd name="T26" fmla="*/ 35 w 45"/>
                <a:gd name="T27" fmla="*/ 38 h 41"/>
                <a:gd name="T28" fmla="*/ 32 w 45"/>
                <a:gd name="T29" fmla="*/ 41 h 41"/>
                <a:gd name="T30" fmla="*/ 26 w 45"/>
                <a:gd name="T31" fmla="*/ 41 h 41"/>
                <a:gd name="T32" fmla="*/ 22 w 45"/>
                <a:gd name="T33" fmla="*/ 41 h 41"/>
                <a:gd name="T34" fmla="*/ 16 w 45"/>
                <a:gd name="T35" fmla="*/ 41 h 41"/>
                <a:gd name="T36" fmla="*/ 13 w 45"/>
                <a:gd name="T37" fmla="*/ 41 h 41"/>
                <a:gd name="T38" fmla="*/ 10 w 45"/>
                <a:gd name="T39" fmla="*/ 38 h 41"/>
                <a:gd name="T40" fmla="*/ 6 w 45"/>
                <a:gd name="T41" fmla="*/ 35 h 41"/>
                <a:gd name="T42" fmla="*/ 3 w 45"/>
                <a:gd name="T43" fmla="*/ 32 h 41"/>
                <a:gd name="T44" fmla="*/ 3 w 45"/>
                <a:gd name="T45" fmla="*/ 28 h 41"/>
                <a:gd name="T46" fmla="*/ 0 w 45"/>
                <a:gd name="T47" fmla="*/ 25 h 41"/>
                <a:gd name="T48" fmla="*/ 0 w 45"/>
                <a:gd name="T49" fmla="*/ 22 h 41"/>
                <a:gd name="T50" fmla="*/ 0 w 45"/>
                <a:gd name="T51" fmla="*/ 16 h 41"/>
                <a:gd name="T52" fmla="*/ 3 w 45"/>
                <a:gd name="T53" fmla="*/ 12 h 41"/>
                <a:gd name="T54" fmla="*/ 3 w 45"/>
                <a:gd name="T55" fmla="*/ 9 h 41"/>
                <a:gd name="T56" fmla="*/ 6 w 45"/>
                <a:gd name="T57" fmla="*/ 6 h 41"/>
                <a:gd name="T58" fmla="*/ 10 w 45"/>
                <a:gd name="T59" fmla="*/ 3 h 41"/>
                <a:gd name="T60" fmla="*/ 13 w 45"/>
                <a:gd name="T61" fmla="*/ 0 h 41"/>
                <a:gd name="T62" fmla="*/ 16 w 45"/>
                <a:gd name="T63" fmla="*/ 0 h 41"/>
                <a:gd name="T64" fmla="*/ 22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2" y="0"/>
                  </a:moveTo>
                  <a:lnTo>
                    <a:pt x="26" y="0"/>
                  </a:lnTo>
                  <a:lnTo>
                    <a:pt x="32" y="0"/>
                  </a:lnTo>
                  <a:lnTo>
                    <a:pt x="35" y="3"/>
                  </a:lnTo>
                  <a:lnTo>
                    <a:pt x="39" y="6"/>
                  </a:lnTo>
                  <a:lnTo>
                    <a:pt x="42" y="9"/>
                  </a:lnTo>
                  <a:lnTo>
                    <a:pt x="42" y="12"/>
                  </a:lnTo>
                  <a:lnTo>
                    <a:pt x="45" y="16"/>
                  </a:lnTo>
                  <a:lnTo>
                    <a:pt x="45" y="22"/>
                  </a:lnTo>
                  <a:lnTo>
                    <a:pt x="45" y="25"/>
                  </a:lnTo>
                  <a:lnTo>
                    <a:pt x="42" y="28"/>
                  </a:lnTo>
                  <a:lnTo>
                    <a:pt x="42" y="32"/>
                  </a:lnTo>
                  <a:lnTo>
                    <a:pt x="39" y="35"/>
                  </a:lnTo>
                  <a:lnTo>
                    <a:pt x="35" y="38"/>
                  </a:lnTo>
                  <a:lnTo>
                    <a:pt x="32" y="41"/>
                  </a:lnTo>
                  <a:lnTo>
                    <a:pt x="26" y="41"/>
                  </a:lnTo>
                  <a:lnTo>
                    <a:pt x="22" y="41"/>
                  </a:lnTo>
                  <a:lnTo>
                    <a:pt x="16" y="41"/>
                  </a:lnTo>
                  <a:lnTo>
                    <a:pt x="13" y="41"/>
                  </a:lnTo>
                  <a:lnTo>
                    <a:pt x="10" y="38"/>
                  </a:lnTo>
                  <a:lnTo>
                    <a:pt x="6" y="35"/>
                  </a:lnTo>
                  <a:lnTo>
                    <a:pt x="3" y="32"/>
                  </a:lnTo>
                  <a:lnTo>
                    <a:pt x="3" y="28"/>
                  </a:lnTo>
                  <a:lnTo>
                    <a:pt x="0" y="25"/>
                  </a:lnTo>
                  <a:lnTo>
                    <a:pt x="0" y="22"/>
                  </a:lnTo>
                  <a:lnTo>
                    <a:pt x="0" y="16"/>
                  </a:lnTo>
                  <a:lnTo>
                    <a:pt x="3" y="12"/>
                  </a:lnTo>
                  <a:lnTo>
                    <a:pt x="3" y="9"/>
                  </a:lnTo>
                  <a:lnTo>
                    <a:pt x="6" y="6"/>
                  </a:lnTo>
                  <a:lnTo>
                    <a:pt x="10"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478" name="Freeform 910"/>
            <p:cNvSpPr>
              <a:spLocks/>
            </p:cNvSpPr>
            <p:nvPr/>
          </p:nvSpPr>
          <p:spPr bwMode="auto">
            <a:xfrm>
              <a:off x="3731" y="2215"/>
              <a:ext cx="62" cy="59"/>
            </a:xfrm>
            <a:custGeom>
              <a:avLst/>
              <a:gdLst>
                <a:gd name="T0" fmla="*/ 23 w 45"/>
                <a:gd name="T1" fmla="*/ 0 h 42"/>
                <a:gd name="T2" fmla="*/ 26 w 45"/>
                <a:gd name="T3" fmla="*/ 0 h 42"/>
                <a:gd name="T4" fmla="*/ 32 w 45"/>
                <a:gd name="T5" fmla="*/ 0 h 42"/>
                <a:gd name="T6" fmla="*/ 36 w 45"/>
                <a:gd name="T7" fmla="*/ 3 h 42"/>
                <a:gd name="T8" fmla="*/ 39 w 45"/>
                <a:gd name="T9" fmla="*/ 6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9 w 45"/>
                <a:gd name="T25" fmla="*/ 35 h 42"/>
                <a:gd name="T26" fmla="*/ 36 w 45"/>
                <a:gd name="T27" fmla="*/ 39 h 42"/>
                <a:gd name="T28" fmla="*/ 32 w 45"/>
                <a:gd name="T29" fmla="*/ 42 h 42"/>
                <a:gd name="T30" fmla="*/ 26 w 45"/>
                <a:gd name="T31" fmla="*/ 42 h 42"/>
                <a:gd name="T32" fmla="*/ 23 w 45"/>
                <a:gd name="T33" fmla="*/ 42 h 42"/>
                <a:gd name="T34" fmla="*/ 20 w 45"/>
                <a:gd name="T35" fmla="*/ 42 h 42"/>
                <a:gd name="T36" fmla="*/ 13 w 45"/>
                <a:gd name="T37" fmla="*/ 42 h 42"/>
                <a:gd name="T38" fmla="*/ 10 w 45"/>
                <a:gd name="T39" fmla="*/ 39 h 42"/>
                <a:gd name="T40" fmla="*/ 7 w 45"/>
                <a:gd name="T41" fmla="*/ 35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7 w 45"/>
                <a:gd name="T57" fmla="*/ 6 h 42"/>
                <a:gd name="T58" fmla="*/ 10 w 45"/>
                <a:gd name="T59" fmla="*/ 3 h 42"/>
                <a:gd name="T60" fmla="*/ 13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3"/>
                  </a:lnTo>
                  <a:lnTo>
                    <a:pt x="39" y="6"/>
                  </a:lnTo>
                  <a:lnTo>
                    <a:pt x="42" y="10"/>
                  </a:lnTo>
                  <a:lnTo>
                    <a:pt x="42" y="13"/>
                  </a:lnTo>
                  <a:lnTo>
                    <a:pt x="45" y="16"/>
                  </a:lnTo>
                  <a:lnTo>
                    <a:pt x="45" y="23"/>
                  </a:lnTo>
                  <a:lnTo>
                    <a:pt x="45" y="26"/>
                  </a:lnTo>
                  <a:lnTo>
                    <a:pt x="42" y="29"/>
                  </a:lnTo>
                  <a:lnTo>
                    <a:pt x="42" y="32"/>
                  </a:lnTo>
                  <a:lnTo>
                    <a:pt x="39" y="35"/>
                  </a:lnTo>
                  <a:lnTo>
                    <a:pt x="36" y="39"/>
                  </a:lnTo>
                  <a:lnTo>
                    <a:pt x="32" y="42"/>
                  </a:lnTo>
                  <a:lnTo>
                    <a:pt x="26" y="42"/>
                  </a:lnTo>
                  <a:lnTo>
                    <a:pt x="23" y="42"/>
                  </a:lnTo>
                  <a:lnTo>
                    <a:pt x="20" y="42"/>
                  </a:lnTo>
                  <a:lnTo>
                    <a:pt x="13" y="42"/>
                  </a:lnTo>
                  <a:lnTo>
                    <a:pt x="10" y="39"/>
                  </a:lnTo>
                  <a:lnTo>
                    <a:pt x="7" y="35"/>
                  </a:lnTo>
                  <a:lnTo>
                    <a:pt x="3" y="32"/>
                  </a:lnTo>
                  <a:lnTo>
                    <a:pt x="3" y="29"/>
                  </a:lnTo>
                  <a:lnTo>
                    <a:pt x="0" y="26"/>
                  </a:lnTo>
                  <a:lnTo>
                    <a:pt x="0" y="23"/>
                  </a:lnTo>
                  <a:lnTo>
                    <a:pt x="0" y="16"/>
                  </a:lnTo>
                  <a:lnTo>
                    <a:pt x="3" y="13"/>
                  </a:lnTo>
                  <a:lnTo>
                    <a:pt x="3" y="10"/>
                  </a:lnTo>
                  <a:lnTo>
                    <a:pt x="7" y="6"/>
                  </a:lnTo>
                  <a:lnTo>
                    <a:pt x="10" y="3"/>
                  </a:lnTo>
                  <a:lnTo>
                    <a:pt x="13" y="0"/>
                  </a:lnTo>
                  <a:lnTo>
                    <a:pt x="20" y="0"/>
                  </a:lnTo>
                  <a:lnTo>
                    <a:pt x="23" y="0"/>
                  </a:lnTo>
                  <a:close/>
                </a:path>
              </a:pathLst>
            </a:custGeom>
            <a:solidFill>
              <a:srgbClr val="FF0000"/>
            </a:solidFill>
            <a:ln w="9525">
              <a:noFill/>
              <a:round/>
              <a:headEnd/>
              <a:tailEnd/>
            </a:ln>
          </p:spPr>
          <p:txBody>
            <a:bodyPr/>
            <a:lstStyle/>
            <a:p>
              <a:endParaRPr lang="en-US"/>
            </a:p>
          </p:txBody>
        </p:sp>
        <p:sp>
          <p:nvSpPr>
            <p:cNvPr id="32479" name="Freeform 911"/>
            <p:cNvSpPr>
              <a:spLocks/>
            </p:cNvSpPr>
            <p:nvPr/>
          </p:nvSpPr>
          <p:spPr bwMode="auto">
            <a:xfrm>
              <a:off x="3731" y="2215"/>
              <a:ext cx="62" cy="59"/>
            </a:xfrm>
            <a:custGeom>
              <a:avLst/>
              <a:gdLst>
                <a:gd name="T0" fmla="*/ 23 w 45"/>
                <a:gd name="T1" fmla="*/ 0 h 42"/>
                <a:gd name="T2" fmla="*/ 26 w 45"/>
                <a:gd name="T3" fmla="*/ 0 h 42"/>
                <a:gd name="T4" fmla="*/ 32 w 45"/>
                <a:gd name="T5" fmla="*/ 0 h 42"/>
                <a:gd name="T6" fmla="*/ 36 w 45"/>
                <a:gd name="T7" fmla="*/ 3 h 42"/>
                <a:gd name="T8" fmla="*/ 39 w 45"/>
                <a:gd name="T9" fmla="*/ 6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9 w 45"/>
                <a:gd name="T25" fmla="*/ 35 h 42"/>
                <a:gd name="T26" fmla="*/ 36 w 45"/>
                <a:gd name="T27" fmla="*/ 39 h 42"/>
                <a:gd name="T28" fmla="*/ 32 w 45"/>
                <a:gd name="T29" fmla="*/ 42 h 42"/>
                <a:gd name="T30" fmla="*/ 26 w 45"/>
                <a:gd name="T31" fmla="*/ 42 h 42"/>
                <a:gd name="T32" fmla="*/ 23 w 45"/>
                <a:gd name="T33" fmla="*/ 42 h 42"/>
                <a:gd name="T34" fmla="*/ 20 w 45"/>
                <a:gd name="T35" fmla="*/ 42 h 42"/>
                <a:gd name="T36" fmla="*/ 13 w 45"/>
                <a:gd name="T37" fmla="*/ 42 h 42"/>
                <a:gd name="T38" fmla="*/ 10 w 45"/>
                <a:gd name="T39" fmla="*/ 39 h 42"/>
                <a:gd name="T40" fmla="*/ 7 w 45"/>
                <a:gd name="T41" fmla="*/ 35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7 w 45"/>
                <a:gd name="T57" fmla="*/ 6 h 42"/>
                <a:gd name="T58" fmla="*/ 10 w 45"/>
                <a:gd name="T59" fmla="*/ 3 h 42"/>
                <a:gd name="T60" fmla="*/ 13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3"/>
                  </a:lnTo>
                  <a:lnTo>
                    <a:pt x="39" y="6"/>
                  </a:lnTo>
                  <a:lnTo>
                    <a:pt x="42" y="10"/>
                  </a:lnTo>
                  <a:lnTo>
                    <a:pt x="42" y="13"/>
                  </a:lnTo>
                  <a:lnTo>
                    <a:pt x="45" y="16"/>
                  </a:lnTo>
                  <a:lnTo>
                    <a:pt x="45" y="23"/>
                  </a:lnTo>
                  <a:lnTo>
                    <a:pt x="45" y="26"/>
                  </a:lnTo>
                  <a:lnTo>
                    <a:pt x="42" y="29"/>
                  </a:lnTo>
                  <a:lnTo>
                    <a:pt x="42" y="32"/>
                  </a:lnTo>
                  <a:lnTo>
                    <a:pt x="39" y="35"/>
                  </a:lnTo>
                  <a:lnTo>
                    <a:pt x="36" y="39"/>
                  </a:lnTo>
                  <a:lnTo>
                    <a:pt x="32" y="42"/>
                  </a:lnTo>
                  <a:lnTo>
                    <a:pt x="26" y="42"/>
                  </a:lnTo>
                  <a:lnTo>
                    <a:pt x="23" y="42"/>
                  </a:lnTo>
                  <a:lnTo>
                    <a:pt x="20" y="42"/>
                  </a:lnTo>
                  <a:lnTo>
                    <a:pt x="13" y="42"/>
                  </a:lnTo>
                  <a:lnTo>
                    <a:pt x="10" y="39"/>
                  </a:lnTo>
                  <a:lnTo>
                    <a:pt x="7" y="35"/>
                  </a:lnTo>
                  <a:lnTo>
                    <a:pt x="3" y="32"/>
                  </a:lnTo>
                  <a:lnTo>
                    <a:pt x="3" y="29"/>
                  </a:lnTo>
                  <a:lnTo>
                    <a:pt x="0" y="26"/>
                  </a:lnTo>
                  <a:lnTo>
                    <a:pt x="0" y="23"/>
                  </a:lnTo>
                  <a:lnTo>
                    <a:pt x="0" y="16"/>
                  </a:lnTo>
                  <a:lnTo>
                    <a:pt x="3" y="13"/>
                  </a:lnTo>
                  <a:lnTo>
                    <a:pt x="3" y="10"/>
                  </a:lnTo>
                  <a:lnTo>
                    <a:pt x="7" y="6"/>
                  </a:lnTo>
                  <a:lnTo>
                    <a:pt x="10" y="3"/>
                  </a:lnTo>
                  <a:lnTo>
                    <a:pt x="13" y="0"/>
                  </a:lnTo>
                  <a:lnTo>
                    <a:pt x="20" y="0"/>
                  </a:lnTo>
                  <a:lnTo>
                    <a:pt x="23" y="0"/>
                  </a:lnTo>
                </a:path>
              </a:pathLst>
            </a:custGeom>
            <a:noFill/>
            <a:ln w="0">
              <a:solidFill>
                <a:srgbClr val="000000"/>
              </a:solidFill>
              <a:round/>
              <a:headEnd/>
              <a:tailEnd/>
            </a:ln>
          </p:spPr>
          <p:txBody>
            <a:bodyPr/>
            <a:lstStyle/>
            <a:p>
              <a:endParaRPr lang="en-US"/>
            </a:p>
          </p:txBody>
        </p:sp>
        <p:sp>
          <p:nvSpPr>
            <p:cNvPr id="32480" name="Freeform 912"/>
            <p:cNvSpPr>
              <a:spLocks/>
            </p:cNvSpPr>
            <p:nvPr/>
          </p:nvSpPr>
          <p:spPr bwMode="auto">
            <a:xfrm>
              <a:off x="1668" y="2566"/>
              <a:ext cx="57" cy="63"/>
            </a:xfrm>
            <a:custGeom>
              <a:avLst/>
              <a:gdLst>
                <a:gd name="T0" fmla="*/ 19 w 41"/>
                <a:gd name="T1" fmla="*/ 0 h 45"/>
                <a:gd name="T2" fmla="*/ 25 w 41"/>
                <a:gd name="T3" fmla="*/ 0 h 45"/>
                <a:gd name="T4" fmla="*/ 29 w 41"/>
                <a:gd name="T5" fmla="*/ 3 h 45"/>
                <a:gd name="T6" fmla="*/ 32 w 41"/>
                <a:gd name="T7" fmla="*/ 3 h 45"/>
                <a:gd name="T8" fmla="*/ 35 w 41"/>
                <a:gd name="T9" fmla="*/ 6 h 45"/>
                <a:gd name="T10" fmla="*/ 38 w 41"/>
                <a:gd name="T11" fmla="*/ 9 h 45"/>
                <a:gd name="T12" fmla="*/ 41 w 41"/>
                <a:gd name="T13" fmla="*/ 16 h 45"/>
                <a:gd name="T14" fmla="*/ 41 w 41"/>
                <a:gd name="T15" fmla="*/ 19 h 45"/>
                <a:gd name="T16" fmla="*/ 41 w 41"/>
                <a:gd name="T17" fmla="*/ 22 h 45"/>
                <a:gd name="T18" fmla="*/ 41 w 41"/>
                <a:gd name="T19" fmla="*/ 29 h 45"/>
                <a:gd name="T20" fmla="*/ 41 w 41"/>
                <a:gd name="T21" fmla="*/ 32 h 45"/>
                <a:gd name="T22" fmla="*/ 38 w 41"/>
                <a:gd name="T23" fmla="*/ 35 h 45"/>
                <a:gd name="T24" fmla="*/ 35 w 41"/>
                <a:gd name="T25" fmla="*/ 38 h 45"/>
                <a:gd name="T26" fmla="*/ 32 w 41"/>
                <a:gd name="T27" fmla="*/ 42 h 45"/>
                <a:gd name="T28" fmla="*/ 29 w 41"/>
                <a:gd name="T29" fmla="*/ 42 h 45"/>
                <a:gd name="T30" fmla="*/ 25 w 41"/>
                <a:gd name="T31" fmla="*/ 45 h 45"/>
                <a:gd name="T32" fmla="*/ 19 w 41"/>
                <a:gd name="T33" fmla="*/ 45 h 45"/>
                <a:gd name="T34" fmla="*/ 16 w 41"/>
                <a:gd name="T35" fmla="*/ 45 h 45"/>
                <a:gd name="T36" fmla="*/ 12 w 41"/>
                <a:gd name="T37" fmla="*/ 42 h 45"/>
                <a:gd name="T38" fmla="*/ 9 w 41"/>
                <a:gd name="T39" fmla="*/ 42 h 45"/>
                <a:gd name="T40" fmla="*/ 6 w 41"/>
                <a:gd name="T41" fmla="*/ 38 h 45"/>
                <a:gd name="T42" fmla="*/ 3 w 41"/>
                <a:gd name="T43" fmla="*/ 35 h 45"/>
                <a:gd name="T44" fmla="*/ 0 w 41"/>
                <a:gd name="T45" fmla="*/ 32 h 45"/>
                <a:gd name="T46" fmla="*/ 0 w 41"/>
                <a:gd name="T47" fmla="*/ 29 h 45"/>
                <a:gd name="T48" fmla="*/ 0 w 41"/>
                <a:gd name="T49" fmla="*/ 22 h 45"/>
                <a:gd name="T50" fmla="*/ 0 w 41"/>
                <a:gd name="T51" fmla="*/ 19 h 45"/>
                <a:gd name="T52" fmla="*/ 0 w 41"/>
                <a:gd name="T53" fmla="*/ 16 h 45"/>
                <a:gd name="T54" fmla="*/ 3 w 41"/>
                <a:gd name="T55" fmla="*/ 9 h 45"/>
                <a:gd name="T56" fmla="*/ 6 w 41"/>
                <a:gd name="T57" fmla="*/ 6 h 45"/>
                <a:gd name="T58" fmla="*/ 9 w 41"/>
                <a:gd name="T59" fmla="*/ 3 h 45"/>
                <a:gd name="T60" fmla="*/ 12 w 41"/>
                <a:gd name="T61" fmla="*/ 3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3"/>
                  </a:lnTo>
                  <a:lnTo>
                    <a:pt x="32" y="3"/>
                  </a:lnTo>
                  <a:lnTo>
                    <a:pt x="35" y="6"/>
                  </a:lnTo>
                  <a:lnTo>
                    <a:pt x="38" y="9"/>
                  </a:lnTo>
                  <a:lnTo>
                    <a:pt x="41" y="16"/>
                  </a:lnTo>
                  <a:lnTo>
                    <a:pt x="41" y="19"/>
                  </a:lnTo>
                  <a:lnTo>
                    <a:pt x="41" y="22"/>
                  </a:lnTo>
                  <a:lnTo>
                    <a:pt x="41" y="29"/>
                  </a:lnTo>
                  <a:lnTo>
                    <a:pt x="41" y="32"/>
                  </a:lnTo>
                  <a:lnTo>
                    <a:pt x="38" y="35"/>
                  </a:lnTo>
                  <a:lnTo>
                    <a:pt x="35" y="38"/>
                  </a:lnTo>
                  <a:lnTo>
                    <a:pt x="32" y="42"/>
                  </a:lnTo>
                  <a:lnTo>
                    <a:pt x="29" y="42"/>
                  </a:lnTo>
                  <a:lnTo>
                    <a:pt x="25" y="45"/>
                  </a:lnTo>
                  <a:lnTo>
                    <a:pt x="19" y="45"/>
                  </a:lnTo>
                  <a:lnTo>
                    <a:pt x="16" y="45"/>
                  </a:lnTo>
                  <a:lnTo>
                    <a:pt x="12" y="42"/>
                  </a:lnTo>
                  <a:lnTo>
                    <a:pt x="9" y="42"/>
                  </a:lnTo>
                  <a:lnTo>
                    <a:pt x="6" y="38"/>
                  </a:lnTo>
                  <a:lnTo>
                    <a:pt x="3" y="35"/>
                  </a:lnTo>
                  <a:lnTo>
                    <a:pt x="0" y="32"/>
                  </a:lnTo>
                  <a:lnTo>
                    <a:pt x="0" y="29"/>
                  </a:lnTo>
                  <a:lnTo>
                    <a:pt x="0" y="22"/>
                  </a:lnTo>
                  <a:lnTo>
                    <a:pt x="0" y="19"/>
                  </a:lnTo>
                  <a:lnTo>
                    <a:pt x="0" y="16"/>
                  </a:lnTo>
                  <a:lnTo>
                    <a:pt x="3" y="9"/>
                  </a:lnTo>
                  <a:lnTo>
                    <a:pt x="6" y="6"/>
                  </a:lnTo>
                  <a:lnTo>
                    <a:pt x="9" y="3"/>
                  </a:lnTo>
                  <a:lnTo>
                    <a:pt x="12" y="3"/>
                  </a:lnTo>
                  <a:lnTo>
                    <a:pt x="16" y="0"/>
                  </a:lnTo>
                  <a:lnTo>
                    <a:pt x="19" y="0"/>
                  </a:lnTo>
                  <a:close/>
                </a:path>
              </a:pathLst>
            </a:custGeom>
            <a:solidFill>
              <a:srgbClr val="FFFF00"/>
            </a:solidFill>
            <a:ln w="12700">
              <a:solidFill>
                <a:schemeClr val="tx1"/>
              </a:solidFill>
              <a:round/>
              <a:headEnd/>
              <a:tailEnd/>
            </a:ln>
          </p:spPr>
          <p:txBody>
            <a:bodyPr/>
            <a:lstStyle/>
            <a:p>
              <a:endParaRPr lang="en-US"/>
            </a:p>
          </p:txBody>
        </p:sp>
        <p:sp>
          <p:nvSpPr>
            <p:cNvPr id="32481" name="Freeform 913"/>
            <p:cNvSpPr>
              <a:spLocks/>
            </p:cNvSpPr>
            <p:nvPr/>
          </p:nvSpPr>
          <p:spPr bwMode="auto">
            <a:xfrm>
              <a:off x="1313" y="1822"/>
              <a:ext cx="62" cy="58"/>
            </a:xfrm>
            <a:custGeom>
              <a:avLst/>
              <a:gdLst>
                <a:gd name="T0" fmla="*/ 22 w 45"/>
                <a:gd name="T1" fmla="*/ 0 h 42"/>
                <a:gd name="T2" fmla="*/ 26 w 45"/>
                <a:gd name="T3" fmla="*/ 0 h 42"/>
                <a:gd name="T4" fmla="*/ 29 w 45"/>
                <a:gd name="T5" fmla="*/ 0 h 42"/>
                <a:gd name="T6" fmla="*/ 35 w 45"/>
                <a:gd name="T7" fmla="*/ 3 h 42"/>
                <a:gd name="T8" fmla="*/ 38 w 45"/>
                <a:gd name="T9" fmla="*/ 6 h 42"/>
                <a:gd name="T10" fmla="*/ 38 w 45"/>
                <a:gd name="T11" fmla="*/ 10 h 42"/>
                <a:gd name="T12" fmla="*/ 42 w 45"/>
                <a:gd name="T13" fmla="*/ 13 h 42"/>
                <a:gd name="T14" fmla="*/ 42 w 45"/>
                <a:gd name="T15" fmla="*/ 16 h 42"/>
                <a:gd name="T16" fmla="*/ 45 w 45"/>
                <a:gd name="T17" fmla="*/ 23 h 42"/>
                <a:gd name="T18" fmla="*/ 42 w 45"/>
                <a:gd name="T19" fmla="*/ 26 h 42"/>
                <a:gd name="T20" fmla="*/ 42 w 45"/>
                <a:gd name="T21" fmla="*/ 29 h 42"/>
                <a:gd name="T22" fmla="*/ 38 w 45"/>
                <a:gd name="T23" fmla="*/ 32 h 42"/>
                <a:gd name="T24" fmla="*/ 38 w 45"/>
                <a:gd name="T25" fmla="*/ 35 h 42"/>
                <a:gd name="T26" fmla="*/ 35 w 45"/>
                <a:gd name="T27" fmla="*/ 39 h 42"/>
                <a:gd name="T28" fmla="*/ 29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5 h 42"/>
                <a:gd name="T42" fmla="*/ 3 w 45"/>
                <a:gd name="T43" fmla="*/ 32 h 42"/>
                <a:gd name="T44" fmla="*/ 0 w 45"/>
                <a:gd name="T45" fmla="*/ 29 h 42"/>
                <a:gd name="T46" fmla="*/ 0 w 45"/>
                <a:gd name="T47" fmla="*/ 26 h 42"/>
                <a:gd name="T48" fmla="*/ 0 w 45"/>
                <a:gd name="T49" fmla="*/ 23 h 42"/>
                <a:gd name="T50" fmla="*/ 0 w 45"/>
                <a:gd name="T51" fmla="*/ 16 h 42"/>
                <a:gd name="T52" fmla="*/ 0 w 45"/>
                <a:gd name="T53" fmla="*/ 13 h 42"/>
                <a:gd name="T54" fmla="*/ 3 w 45"/>
                <a:gd name="T55" fmla="*/ 10 h 42"/>
                <a:gd name="T56" fmla="*/ 6 w 45"/>
                <a:gd name="T57" fmla="*/ 6 h 42"/>
                <a:gd name="T58" fmla="*/ 10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29" y="0"/>
                  </a:lnTo>
                  <a:lnTo>
                    <a:pt x="35" y="3"/>
                  </a:lnTo>
                  <a:lnTo>
                    <a:pt x="38" y="6"/>
                  </a:lnTo>
                  <a:lnTo>
                    <a:pt x="38" y="10"/>
                  </a:lnTo>
                  <a:lnTo>
                    <a:pt x="42" y="13"/>
                  </a:lnTo>
                  <a:lnTo>
                    <a:pt x="42" y="16"/>
                  </a:lnTo>
                  <a:lnTo>
                    <a:pt x="45" y="23"/>
                  </a:lnTo>
                  <a:lnTo>
                    <a:pt x="42" y="26"/>
                  </a:lnTo>
                  <a:lnTo>
                    <a:pt x="42" y="29"/>
                  </a:lnTo>
                  <a:lnTo>
                    <a:pt x="38" y="32"/>
                  </a:lnTo>
                  <a:lnTo>
                    <a:pt x="38" y="35"/>
                  </a:lnTo>
                  <a:lnTo>
                    <a:pt x="35" y="39"/>
                  </a:lnTo>
                  <a:lnTo>
                    <a:pt x="29" y="42"/>
                  </a:lnTo>
                  <a:lnTo>
                    <a:pt x="26" y="42"/>
                  </a:lnTo>
                  <a:lnTo>
                    <a:pt x="22" y="42"/>
                  </a:lnTo>
                  <a:lnTo>
                    <a:pt x="16" y="42"/>
                  </a:lnTo>
                  <a:lnTo>
                    <a:pt x="13" y="42"/>
                  </a:lnTo>
                  <a:lnTo>
                    <a:pt x="10" y="39"/>
                  </a:lnTo>
                  <a:lnTo>
                    <a:pt x="6" y="35"/>
                  </a:lnTo>
                  <a:lnTo>
                    <a:pt x="3" y="32"/>
                  </a:lnTo>
                  <a:lnTo>
                    <a:pt x="0" y="29"/>
                  </a:lnTo>
                  <a:lnTo>
                    <a:pt x="0" y="26"/>
                  </a:lnTo>
                  <a:lnTo>
                    <a:pt x="0" y="23"/>
                  </a:lnTo>
                  <a:lnTo>
                    <a:pt x="0" y="16"/>
                  </a:lnTo>
                  <a:lnTo>
                    <a:pt x="0" y="13"/>
                  </a:lnTo>
                  <a:lnTo>
                    <a:pt x="3" y="10"/>
                  </a:lnTo>
                  <a:lnTo>
                    <a:pt x="6" y="6"/>
                  </a:lnTo>
                  <a:lnTo>
                    <a:pt x="10" y="3"/>
                  </a:lnTo>
                  <a:lnTo>
                    <a:pt x="13" y="0"/>
                  </a:lnTo>
                  <a:lnTo>
                    <a:pt x="16" y="0"/>
                  </a:lnTo>
                  <a:lnTo>
                    <a:pt x="22" y="0"/>
                  </a:lnTo>
                  <a:close/>
                </a:path>
              </a:pathLst>
            </a:custGeom>
            <a:solidFill>
              <a:srgbClr val="FF0000"/>
            </a:solidFill>
            <a:ln w="3175">
              <a:solidFill>
                <a:schemeClr val="tx1"/>
              </a:solidFill>
              <a:round/>
              <a:headEnd/>
              <a:tailEnd/>
            </a:ln>
          </p:spPr>
          <p:txBody>
            <a:bodyPr/>
            <a:lstStyle/>
            <a:p>
              <a:endParaRPr lang="en-US"/>
            </a:p>
          </p:txBody>
        </p:sp>
        <p:sp>
          <p:nvSpPr>
            <p:cNvPr id="32482" name="Freeform 914"/>
            <p:cNvSpPr>
              <a:spLocks/>
            </p:cNvSpPr>
            <p:nvPr/>
          </p:nvSpPr>
          <p:spPr bwMode="auto">
            <a:xfrm>
              <a:off x="803" y="3475"/>
              <a:ext cx="58" cy="59"/>
            </a:xfrm>
            <a:custGeom>
              <a:avLst/>
              <a:gdLst>
                <a:gd name="T0" fmla="*/ 23 w 42"/>
                <a:gd name="T1" fmla="*/ 0 h 42"/>
                <a:gd name="T2" fmla="*/ 26 w 42"/>
                <a:gd name="T3" fmla="*/ 0 h 42"/>
                <a:gd name="T4" fmla="*/ 29 w 42"/>
                <a:gd name="T5" fmla="*/ 0 h 42"/>
                <a:gd name="T6" fmla="*/ 32 w 42"/>
                <a:gd name="T7" fmla="*/ 3 h 42"/>
                <a:gd name="T8" fmla="*/ 36 w 42"/>
                <a:gd name="T9" fmla="*/ 6 h 42"/>
                <a:gd name="T10" fmla="*/ 39 w 42"/>
                <a:gd name="T11" fmla="*/ 9 h 42"/>
                <a:gd name="T12" fmla="*/ 42 w 42"/>
                <a:gd name="T13" fmla="*/ 13 h 42"/>
                <a:gd name="T14" fmla="*/ 42 w 42"/>
                <a:gd name="T15" fmla="*/ 16 h 42"/>
                <a:gd name="T16" fmla="*/ 42 w 42"/>
                <a:gd name="T17" fmla="*/ 19 h 42"/>
                <a:gd name="T18" fmla="*/ 42 w 42"/>
                <a:gd name="T19" fmla="*/ 25 h 42"/>
                <a:gd name="T20" fmla="*/ 42 w 42"/>
                <a:gd name="T21" fmla="*/ 29 h 42"/>
                <a:gd name="T22" fmla="*/ 39 w 42"/>
                <a:gd name="T23" fmla="*/ 32 h 42"/>
                <a:gd name="T24" fmla="*/ 36 w 42"/>
                <a:gd name="T25" fmla="*/ 35 h 42"/>
                <a:gd name="T26" fmla="*/ 32 w 42"/>
                <a:gd name="T27" fmla="*/ 38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8 h 42"/>
                <a:gd name="T40" fmla="*/ 7 w 42"/>
                <a:gd name="T41" fmla="*/ 35 h 42"/>
                <a:gd name="T42" fmla="*/ 3 w 42"/>
                <a:gd name="T43" fmla="*/ 32 h 42"/>
                <a:gd name="T44" fmla="*/ 0 w 42"/>
                <a:gd name="T45" fmla="*/ 29 h 42"/>
                <a:gd name="T46" fmla="*/ 0 w 42"/>
                <a:gd name="T47" fmla="*/ 25 h 42"/>
                <a:gd name="T48" fmla="*/ 0 w 42"/>
                <a:gd name="T49" fmla="*/ 19 h 42"/>
                <a:gd name="T50" fmla="*/ 0 w 42"/>
                <a:gd name="T51" fmla="*/ 16 h 42"/>
                <a:gd name="T52" fmla="*/ 0 w 42"/>
                <a:gd name="T53" fmla="*/ 13 h 42"/>
                <a:gd name="T54" fmla="*/ 3 w 42"/>
                <a:gd name="T55" fmla="*/ 9 h 42"/>
                <a:gd name="T56" fmla="*/ 7 w 42"/>
                <a:gd name="T57" fmla="*/ 6 h 42"/>
                <a:gd name="T58" fmla="*/ 10 w 42"/>
                <a:gd name="T59" fmla="*/ 3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2" y="3"/>
                  </a:lnTo>
                  <a:lnTo>
                    <a:pt x="36" y="6"/>
                  </a:lnTo>
                  <a:lnTo>
                    <a:pt x="39" y="9"/>
                  </a:lnTo>
                  <a:lnTo>
                    <a:pt x="42" y="13"/>
                  </a:lnTo>
                  <a:lnTo>
                    <a:pt x="42" y="16"/>
                  </a:lnTo>
                  <a:lnTo>
                    <a:pt x="42" y="19"/>
                  </a:lnTo>
                  <a:lnTo>
                    <a:pt x="42" y="25"/>
                  </a:lnTo>
                  <a:lnTo>
                    <a:pt x="42" y="29"/>
                  </a:lnTo>
                  <a:lnTo>
                    <a:pt x="39" y="32"/>
                  </a:lnTo>
                  <a:lnTo>
                    <a:pt x="36" y="35"/>
                  </a:lnTo>
                  <a:lnTo>
                    <a:pt x="32" y="38"/>
                  </a:lnTo>
                  <a:lnTo>
                    <a:pt x="29" y="42"/>
                  </a:lnTo>
                  <a:lnTo>
                    <a:pt x="26" y="42"/>
                  </a:lnTo>
                  <a:lnTo>
                    <a:pt x="23" y="42"/>
                  </a:lnTo>
                  <a:lnTo>
                    <a:pt x="16" y="42"/>
                  </a:lnTo>
                  <a:lnTo>
                    <a:pt x="13" y="42"/>
                  </a:lnTo>
                  <a:lnTo>
                    <a:pt x="10" y="38"/>
                  </a:lnTo>
                  <a:lnTo>
                    <a:pt x="7" y="35"/>
                  </a:lnTo>
                  <a:lnTo>
                    <a:pt x="3" y="32"/>
                  </a:lnTo>
                  <a:lnTo>
                    <a:pt x="0" y="29"/>
                  </a:lnTo>
                  <a:lnTo>
                    <a:pt x="0" y="25"/>
                  </a:lnTo>
                  <a:lnTo>
                    <a:pt x="0" y="19"/>
                  </a:lnTo>
                  <a:lnTo>
                    <a:pt x="0" y="16"/>
                  </a:lnTo>
                  <a:lnTo>
                    <a:pt x="0" y="13"/>
                  </a:lnTo>
                  <a:lnTo>
                    <a:pt x="3" y="9"/>
                  </a:lnTo>
                  <a:lnTo>
                    <a:pt x="7" y="6"/>
                  </a:lnTo>
                  <a:lnTo>
                    <a:pt x="10" y="3"/>
                  </a:lnTo>
                  <a:lnTo>
                    <a:pt x="13" y="0"/>
                  </a:lnTo>
                  <a:lnTo>
                    <a:pt x="16" y="0"/>
                  </a:lnTo>
                  <a:lnTo>
                    <a:pt x="23" y="0"/>
                  </a:lnTo>
                  <a:close/>
                </a:path>
              </a:pathLst>
            </a:custGeom>
            <a:solidFill>
              <a:srgbClr val="FF0000"/>
            </a:solidFill>
            <a:ln w="3175">
              <a:solidFill>
                <a:schemeClr val="tx1"/>
              </a:solidFill>
              <a:round/>
              <a:headEnd/>
              <a:tailEnd/>
            </a:ln>
          </p:spPr>
          <p:txBody>
            <a:bodyPr/>
            <a:lstStyle/>
            <a:p>
              <a:endParaRPr lang="en-US"/>
            </a:p>
          </p:txBody>
        </p:sp>
        <p:sp>
          <p:nvSpPr>
            <p:cNvPr id="32483" name="Freeform 915"/>
            <p:cNvSpPr>
              <a:spLocks/>
            </p:cNvSpPr>
            <p:nvPr/>
          </p:nvSpPr>
          <p:spPr bwMode="auto">
            <a:xfrm>
              <a:off x="803" y="3360"/>
              <a:ext cx="58" cy="59"/>
            </a:xfrm>
            <a:custGeom>
              <a:avLst/>
              <a:gdLst>
                <a:gd name="T0" fmla="*/ 23 w 42"/>
                <a:gd name="T1" fmla="*/ 0 h 42"/>
                <a:gd name="T2" fmla="*/ 26 w 42"/>
                <a:gd name="T3" fmla="*/ 0 h 42"/>
                <a:gd name="T4" fmla="*/ 29 w 42"/>
                <a:gd name="T5" fmla="*/ 0 h 42"/>
                <a:gd name="T6" fmla="*/ 32 w 42"/>
                <a:gd name="T7" fmla="*/ 3 h 42"/>
                <a:gd name="T8" fmla="*/ 36 w 42"/>
                <a:gd name="T9" fmla="*/ 6 h 42"/>
                <a:gd name="T10" fmla="*/ 39 w 42"/>
                <a:gd name="T11" fmla="*/ 9 h 42"/>
                <a:gd name="T12" fmla="*/ 42 w 42"/>
                <a:gd name="T13" fmla="*/ 13 h 42"/>
                <a:gd name="T14" fmla="*/ 42 w 42"/>
                <a:gd name="T15" fmla="*/ 16 h 42"/>
                <a:gd name="T16" fmla="*/ 42 w 42"/>
                <a:gd name="T17" fmla="*/ 19 h 42"/>
                <a:gd name="T18" fmla="*/ 42 w 42"/>
                <a:gd name="T19" fmla="*/ 25 h 42"/>
                <a:gd name="T20" fmla="*/ 42 w 42"/>
                <a:gd name="T21" fmla="*/ 29 h 42"/>
                <a:gd name="T22" fmla="*/ 39 w 42"/>
                <a:gd name="T23" fmla="*/ 32 h 42"/>
                <a:gd name="T24" fmla="*/ 36 w 42"/>
                <a:gd name="T25" fmla="*/ 35 h 42"/>
                <a:gd name="T26" fmla="*/ 32 w 42"/>
                <a:gd name="T27" fmla="*/ 38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8 h 42"/>
                <a:gd name="T40" fmla="*/ 7 w 42"/>
                <a:gd name="T41" fmla="*/ 35 h 42"/>
                <a:gd name="T42" fmla="*/ 3 w 42"/>
                <a:gd name="T43" fmla="*/ 32 h 42"/>
                <a:gd name="T44" fmla="*/ 0 w 42"/>
                <a:gd name="T45" fmla="*/ 29 h 42"/>
                <a:gd name="T46" fmla="*/ 0 w 42"/>
                <a:gd name="T47" fmla="*/ 25 h 42"/>
                <a:gd name="T48" fmla="*/ 0 w 42"/>
                <a:gd name="T49" fmla="*/ 19 h 42"/>
                <a:gd name="T50" fmla="*/ 0 w 42"/>
                <a:gd name="T51" fmla="*/ 16 h 42"/>
                <a:gd name="T52" fmla="*/ 0 w 42"/>
                <a:gd name="T53" fmla="*/ 13 h 42"/>
                <a:gd name="T54" fmla="*/ 3 w 42"/>
                <a:gd name="T55" fmla="*/ 9 h 42"/>
                <a:gd name="T56" fmla="*/ 7 w 42"/>
                <a:gd name="T57" fmla="*/ 6 h 42"/>
                <a:gd name="T58" fmla="*/ 10 w 42"/>
                <a:gd name="T59" fmla="*/ 3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2" y="3"/>
                  </a:lnTo>
                  <a:lnTo>
                    <a:pt x="36" y="6"/>
                  </a:lnTo>
                  <a:lnTo>
                    <a:pt x="39" y="9"/>
                  </a:lnTo>
                  <a:lnTo>
                    <a:pt x="42" y="13"/>
                  </a:lnTo>
                  <a:lnTo>
                    <a:pt x="42" y="16"/>
                  </a:lnTo>
                  <a:lnTo>
                    <a:pt x="42" y="19"/>
                  </a:lnTo>
                  <a:lnTo>
                    <a:pt x="42" y="25"/>
                  </a:lnTo>
                  <a:lnTo>
                    <a:pt x="42" y="29"/>
                  </a:lnTo>
                  <a:lnTo>
                    <a:pt x="39" y="32"/>
                  </a:lnTo>
                  <a:lnTo>
                    <a:pt x="36" y="35"/>
                  </a:lnTo>
                  <a:lnTo>
                    <a:pt x="32" y="38"/>
                  </a:lnTo>
                  <a:lnTo>
                    <a:pt x="29" y="42"/>
                  </a:lnTo>
                  <a:lnTo>
                    <a:pt x="26" y="42"/>
                  </a:lnTo>
                  <a:lnTo>
                    <a:pt x="23" y="42"/>
                  </a:lnTo>
                  <a:lnTo>
                    <a:pt x="16" y="42"/>
                  </a:lnTo>
                  <a:lnTo>
                    <a:pt x="13" y="42"/>
                  </a:lnTo>
                  <a:lnTo>
                    <a:pt x="10" y="38"/>
                  </a:lnTo>
                  <a:lnTo>
                    <a:pt x="7" y="35"/>
                  </a:lnTo>
                  <a:lnTo>
                    <a:pt x="3" y="32"/>
                  </a:lnTo>
                  <a:lnTo>
                    <a:pt x="0" y="29"/>
                  </a:lnTo>
                  <a:lnTo>
                    <a:pt x="0" y="25"/>
                  </a:lnTo>
                  <a:lnTo>
                    <a:pt x="0" y="19"/>
                  </a:lnTo>
                  <a:lnTo>
                    <a:pt x="0" y="16"/>
                  </a:lnTo>
                  <a:lnTo>
                    <a:pt x="0" y="13"/>
                  </a:lnTo>
                  <a:lnTo>
                    <a:pt x="3" y="9"/>
                  </a:lnTo>
                  <a:lnTo>
                    <a:pt x="7" y="6"/>
                  </a:lnTo>
                  <a:lnTo>
                    <a:pt x="10" y="3"/>
                  </a:lnTo>
                  <a:lnTo>
                    <a:pt x="13" y="0"/>
                  </a:lnTo>
                  <a:lnTo>
                    <a:pt x="16" y="0"/>
                  </a:lnTo>
                  <a:lnTo>
                    <a:pt x="23" y="0"/>
                  </a:lnTo>
                  <a:close/>
                </a:path>
              </a:pathLst>
            </a:custGeom>
            <a:solidFill>
              <a:srgbClr val="FFFF00"/>
            </a:solidFill>
            <a:ln w="12700">
              <a:solidFill>
                <a:schemeClr val="tx1"/>
              </a:solidFill>
              <a:round/>
              <a:headEnd/>
              <a:tailEnd/>
            </a:ln>
          </p:spPr>
          <p:txBody>
            <a:bodyPr/>
            <a:lstStyle/>
            <a:p>
              <a:endParaRPr lang="en-US"/>
            </a:p>
          </p:txBody>
        </p:sp>
        <p:sp>
          <p:nvSpPr>
            <p:cNvPr id="32484" name="Text Box 916"/>
            <p:cNvSpPr txBox="1">
              <a:spLocks noChangeArrowheads="1"/>
            </p:cNvSpPr>
            <p:nvPr/>
          </p:nvSpPr>
          <p:spPr bwMode="auto">
            <a:xfrm>
              <a:off x="864" y="3312"/>
              <a:ext cx="813" cy="444"/>
            </a:xfrm>
            <a:prstGeom prst="rect">
              <a:avLst/>
            </a:prstGeom>
            <a:noFill/>
            <a:ln w="9525">
              <a:noFill/>
              <a:miter lim="800000"/>
              <a:headEnd/>
              <a:tailEnd/>
            </a:ln>
          </p:spPr>
          <p:txBody>
            <a:bodyPr>
              <a:spAutoFit/>
            </a:bodyPr>
            <a:lstStyle/>
            <a:p>
              <a:pPr>
                <a:spcBef>
                  <a:spcPct val="50000"/>
                </a:spcBef>
              </a:pPr>
              <a:r>
                <a:rPr lang="en-US" sz="800"/>
                <a:t>Phase 3A centres</a:t>
              </a:r>
            </a:p>
            <a:p>
              <a:pPr>
                <a:spcBef>
                  <a:spcPct val="50000"/>
                </a:spcBef>
              </a:pPr>
              <a:r>
                <a:rPr lang="en-US" sz="800"/>
                <a:t>Phase 3B centres</a:t>
              </a:r>
            </a:p>
            <a:p>
              <a:pPr>
                <a:spcBef>
                  <a:spcPct val="50000"/>
                </a:spcBef>
              </a:pPr>
              <a:r>
                <a:rPr lang="en-US" sz="800"/>
                <a:t>Phase 1 centres not participating in Phase 3</a:t>
              </a:r>
            </a:p>
          </p:txBody>
        </p:sp>
        <p:sp>
          <p:nvSpPr>
            <p:cNvPr id="32485" name="Freeform 917"/>
            <p:cNvSpPr>
              <a:spLocks/>
            </p:cNvSpPr>
            <p:nvPr/>
          </p:nvSpPr>
          <p:spPr bwMode="auto">
            <a:xfrm>
              <a:off x="1301" y="1813"/>
              <a:ext cx="62" cy="58"/>
            </a:xfrm>
            <a:custGeom>
              <a:avLst/>
              <a:gdLst>
                <a:gd name="T0" fmla="*/ 22 w 45"/>
                <a:gd name="T1" fmla="*/ 0 h 42"/>
                <a:gd name="T2" fmla="*/ 26 w 45"/>
                <a:gd name="T3" fmla="*/ 0 h 42"/>
                <a:gd name="T4" fmla="*/ 29 w 45"/>
                <a:gd name="T5" fmla="*/ 0 h 42"/>
                <a:gd name="T6" fmla="*/ 35 w 45"/>
                <a:gd name="T7" fmla="*/ 3 h 42"/>
                <a:gd name="T8" fmla="*/ 38 w 45"/>
                <a:gd name="T9" fmla="*/ 6 h 42"/>
                <a:gd name="T10" fmla="*/ 38 w 45"/>
                <a:gd name="T11" fmla="*/ 10 h 42"/>
                <a:gd name="T12" fmla="*/ 42 w 45"/>
                <a:gd name="T13" fmla="*/ 13 h 42"/>
                <a:gd name="T14" fmla="*/ 42 w 45"/>
                <a:gd name="T15" fmla="*/ 16 h 42"/>
                <a:gd name="T16" fmla="*/ 45 w 45"/>
                <a:gd name="T17" fmla="*/ 23 h 42"/>
                <a:gd name="T18" fmla="*/ 42 w 45"/>
                <a:gd name="T19" fmla="*/ 26 h 42"/>
                <a:gd name="T20" fmla="*/ 42 w 45"/>
                <a:gd name="T21" fmla="*/ 29 h 42"/>
                <a:gd name="T22" fmla="*/ 38 w 45"/>
                <a:gd name="T23" fmla="*/ 32 h 42"/>
                <a:gd name="T24" fmla="*/ 38 w 45"/>
                <a:gd name="T25" fmla="*/ 35 h 42"/>
                <a:gd name="T26" fmla="*/ 35 w 45"/>
                <a:gd name="T27" fmla="*/ 39 h 42"/>
                <a:gd name="T28" fmla="*/ 29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5 h 42"/>
                <a:gd name="T42" fmla="*/ 3 w 45"/>
                <a:gd name="T43" fmla="*/ 32 h 42"/>
                <a:gd name="T44" fmla="*/ 0 w 45"/>
                <a:gd name="T45" fmla="*/ 29 h 42"/>
                <a:gd name="T46" fmla="*/ 0 w 45"/>
                <a:gd name="T47" fmla="*/ 26 h 42"/>
                <a:gd name="T48" fmla="*/ 0 w 45"/>
                <a:gd name="T49" fmla="*/ 23 h 42"/>
                <a:gd name="T50" fmla="*/ 0 w 45"/>
                <a:gd name="T51" fmla="*/ 16 h 42"/>
                <a:gd name="T52" fmla="*/ 0 w 45"/>
                <a:gd name="T53" fmla="*/ 13 h 42"/>
                <a:gd name="T54" fmla="*/ 3 w 45"/>
                <a:gd name="T55" fmla="*/ 10 h 42"/>
                <a:gd name="T56" fmla="*/ 6 w 45"/>
                <a:gd name="T57" fmla="*/ 6 h 42"/>
                <a:gd name="T58" fmla="*/ 10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29" y="0"/>
                  </a:lnTo>
                  <a:lnTo>
                    <a:pt x="35" y="3"/>
                  </a:lnTo>
                  <a:lnTo>
                    <a:pt x="38" y="6"/>
                  </a:lnTo>
                  <a:lnTo>
                    <a:pt x="38" y="10"/>
                  </a:lnTo>
                  <a:lnTo>
                    <a:pt x="42" y="13"/>
                  </a:lnTo>
                  <a:lnTo>
                    <a:pt x="42" y="16"/>
                  </a:lnTo>
                  <a:lnTo>
                    <a:pt x="45" y="23"/>
                  </a:lnTo>
                  <a:lnTo>
                    <a:pt x="42" y="26"/>
                  </a:lnTo>
                  <a:lnTo>
                    <a:pt x="42" y="29"/>
                  </a:lnTo>
                  <a:lnTo>
                    <a:pt x="38" y="32"/>
                  </a:lnTo>
                  <a:lnTo>
                    <a:pt x="38" y="35"/>
                  </a:lnTo>
                  <a:lnTo>
                    <a:pt x="35" y="39"/>
                  </a:lnTo>
                  <a:lnTo>
                    <a:pt x="29" y="42"/>
                  </a:lnTo>
                  <a:lnTo>
                    <a:pt x="26" y="42"/>
                  </a:lnTo>
                  <a:lnTo>
                    <a:pt x="22" y="42"/>
                  </a:lnTo>
                  <a:lnTo>
                    <a:pt x="16" y="42"/>
                  </a:lnTo>
                  <a:lnTo>
                    <a:pt x="13" y="42"/>
                  </a:lnTo>
                  <a:lnTo>
                    <a:pt x="10" y="39"/>
                  </a:lnTo>
                  <a:lnTo>
                    <a:pt x="6" y="35"/>
                  </a:lnTo>
                  <a:lnTo>
                    <a:pt x="3" y="32"/>
                  </a:lnTo>
                  <a:lnTo>
                    <a:pt x="0" y="29"/>
                  </a:lnTo>
                  <a:lnTo>
                    <a:pt x="0" y="26"/>
                  </a:lnTo>
                  <a:lnTo>
                    <a:pt x="0" y="23"/>
                  </a:lnTo>
                  <a:lnTo>
                    <a:pt x="0" y="16"/>
                  </a:lnTo>
                  <a:lnTo>
                    <a:pt x="0" y="13"/>
                  </a:lnTo>
                  <a:lnTo>
                    <a:pt x="3" y="10"/>
                  </a:lnTo>
                  <a:lnTo>
                    <a:pt x="6" y="6"/>
                  </a:lnTo>
                  <a:lnTo>
                    <a:pt x="10" y="3"/>
                  </a:lnTo>
                  <a:lnTo>
                    <a:pt x="13" y="0"/>
                  </a:lnTo>
                  <a:lnTo>
                    <a:pt x="16" y="0"/>
                  </a:lnTo>
                  <a:lnTo>
                    <a:pt x="22" y="0"/>
                  </a:lnTo>
                  <a:close/>
                </a:path>
              </a:pathLst>
            </a:custGeom>
            <a:solidFill>
              <a:srgbClr val="FF0000"/>
            </a:solidFill>
            <a:ln w="3175">
              <a:solidFill>
                <a:schemeClr val="tx1"/>
              </a:solidFill>
              <a:round/>
              <a:headEnd/>
              <a:tailEnd/>
            </a:ln>
          </p:spPr>
          <p:txBody>
            <a:bodyPr/>
            <a:lstStyle/>
            <a:p>
              <a:endParaRPr lang="en-US"/>
            </a:p>
          </p:txBody>
        </p:sp>
        <p:sp>
          <p:nvSpPr>
            <p:cNvPr id="32486" name="Freeform 918"/>
            <p:cNvSpPr>
              <a:spLocks/>
            </p:cNvSpPr>
            <p:nvPr/>
          </p:nvSpPr>
          <p:spPr bwMode="auto">
            <a:xfrm>
              <a:off x="1966" y="1912"/>
              <a:ext cx="61" cy="58"/>
            </a:xfrm>
            <a:custGeom>
              <a:avLst/>
              <a:gdLst>
                <a:gd name="T0" fmla="*/ 22 w 45"/>
                <a:gd name="T1" fmla="*/ 0 h 42"/>
                <a:gd name="T2" fmla="*/ 26 w 45"/>
                <a:gd name="T3" fmla="*/ 0 h 42"/>
                <a:gd name="T4" fmla="*/ 29 w 45"/>
                <a:gd name="T5" fmla="*/ 0 h 42"/>
                <a:gd name="T6" fmla="*/ 35 w 45"/>
                <a:gd name="T7" fmla="*/ 3 h 42"/>
                <a:gd name="T8" fmla="*/ 38 w 45"/>
                <a:gd name="T9" fmla="*/ 6 h 42"/>
                <a:gd name="T10" fmla="*/ 38 w 45"/>
                <a:gd name="T11" fmla="*/ 10 h 42"/>
                <a:gd name="T12" fmla="*/ 42 w 45"/>
                <a:gd name="T13" fmla="*/ 13 h 42"/>
                <a:gd name="T14" fmla="*/ 42 w 45"/>
                <a:gd name="T15" fmla="*/ 16 h 42"/>
                <a:gd name="T16" fmla="*/ 45 w 45"/>
                <a:gd name="T17" fmla="*/ 23 h 42"/>
                <a:gd name="T18" fmla="*/ 42 w 45"/>
                <a:gd name="T19" fmla="*/ 26 h 42"/>
                <a:gd name="T20" fmla="*/ 42 w 45"/>
                <a:gd name="T21" fmla="*/ 29 h 42"/>
                <a:gd name="T22" fmla="*/ 38 w 45"/>
                <a:gd name="T23" fmla="*/ 32 h 42"/>
                <a:gd name="T24" fmla="*/ 38 w 45"/>
                <a:gd name="T25" fmla="*/ 35 h 42"/>
                <a:gd name="T26" fmla="*/ 35 w 45"/>
                <a:gd name="T27" fmla="*/ 39 h 42"/>
                <a:gd name="T28" fmla="*/ 29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5 h 42"/>
                <a:gd name="T42" fmla="*/ 3 w 45"/>
                <a:gd name="T43" fmla="*/ 32 h 42"/>
                <a:gd name="T44" fmla="*/ 0 w 45"/>
                <a:gd name="T45" fmla="*/ 29 h 42"/>
                <a:gd name="T46" fmla="*/ 0 w 45"/>
                <a:gd name="T47" fmla="*/ 26 h 42"/>
                <a:gd name="T48" fmla="*/ 0 w 45"/>
                <a:gd name="T49" fmla="*/ 23 h 42"/>
                <a:gd name="T50" fmla="*/ 0 w 45"/>
                <a:gd name="T51" fmla="*/ 16 h 42"/>
                <a:gd name="T52" fmla="*/ 0 w 45"/>
                <a:gd name="T53" fmla="*/ 13 h 42"/>
                <a:gd name="T54" fmla="*/ 3 w 45"/>
                <a:gd name="T55" fmla="*/ 10 h 42"/>
                <a:gd name="T56" fmla="*/ 6 w 45"/>
                <a:gd name="T57" fmla="*/ 6 h 42"/>
                <a:gd name="T58" fmla="*/ 10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29" y="0"/>
                  </a:lnTo>
                  <a:lnTo>
                    <a:pt x="35" y="3"/>
                  </a:lnTo>
                  <a:lnTo>
                    <a:pt x="38" y="6"/>
                  </a:lnTo>
                  <a:lnTo>
                    <a:pt x="38" y="10"/>
                  </a:lnTo>
                  <a:lnTo>
                    <a:pt x="42" y="13"/>
                  </a:lnTo>
                  <a:lnTo>
                    <a:pt x="42" y="16"/>
                  </a:lnTo>
                  <a:lnTo>
                    <a:pt x="45" y="23"/>
                  </a:lnTo>
                  <a:lnTo>
                    <a:pt x="42" y="26"/>
                  </a:lnTo>
                  <a:lnTo>
                    <a:pt x="42" y="29"/>
                  </a:lnTo>
                  <a:lnTo>
                    <a:pt x="38" y="32"/>
                  </a:lnTo>
                  <a:lnTo>
                    <a:pt x="38" y="35"/>
                  </a:lnTo>
                  <a:lnTo>
                    <a:pt x="35" y="39"/>
                  </a:lnTo>
                  <a:lnTo>
                    <a:pt x="29" y="42"/>
                  </a:lnTo>
                  <a:lnTo>
                    <a:pt x="26" y="42"/>
                  </a:lnTo>
                  <a:lnTo>
                    <a:pt x="22" y="42"/>
                  </a:lnTo>
                  <a:lnTo>
                    <a:pt x="16" y="42"/>
                  </a:lnTo>
                  <a:lnTo>
                    <a:pt x="13" y="42"/>
                  </a:lnTo>
                  <a:lnTo>
                    <a:pt x="10" y="39"/>
                  </a:lnTo>
                  <a:lnTo>
                    <a:pt x="6" y="35"/>
                  </a:lnTo>
                  <a:lnTo>
                    <a:pt x="3" y="32"/>
                  </a:lnTo>
                  <a:lnTo>
                    <a:pt x="0" y="29"/>
                  </a:lnTo>
                  <a:lnTo>
                    <a:pt x="0" y="26"/>
                  </a:lnTo>
                  <a:lnTo>
                    <a:pt x="0" y="23"/>
                  </a:lnTo>
                  <a:lnTo>
                    <a:pt x="0" y="16"/>
                  </a:lnTo>
                  <a:lnTo>
                    <a:pt x="0" y="13"/>
                  </a:lnTo>
                  <a:lnTo>
                    <a:pt x="3" y="10"/>
                  </a:lnTo>
                  <a:lnTo>
                    <a:pt x="6" y="6"/>
                  </a:lnTo>
                  <a:lnTo>
                    <a:pt x="10" y="3"/>
                  </a:lnTo>
                  <a:lnTo>
                    <a:pt x="13" y="0"/>
                  </a:lnTo>
                  <a:lnTo>
                    <a:pt x="16" y="0"/>
                  </a:lnTo>
                  <a:lnTo>
                    <a:pt x="22" y="0"/>
                  </a:lnTo>
                  <a:close/>
                </a:path>
              </a:pathLst>
            </a:custGeom>
            <a:solidFill>
              <a:srgbClr val="FF0000"/>
            </a:solidFill>
            <a:ln w="3175">
              <a:solidFill>
                <a:schemeClr val="tx1"/>
              </a:solidFill>
              <a:round/>
              <a:headEnd/>
              <a:tailEnd/>
            </a:ln>
          </p:spPr>
          <p:txBody>
            <a:bodyPr/>
            <a:lstStyle/>
            <a:p>
              <a:endParaRPr lang="en-US"/>
            </a:p>
          </p:txBody>
        </p:sp>
        <p:sp>
          <p:nvSpPr>
            <p:cNvPr id="32487" name="Freeform 919"/>
            <p:cNvSpPr>
              <a:spLocks/>
            </p:cNvSpPr>
            <p:nvPr/>
          </p:nvSpPr>
          <p:spPr bwMode="auto">
            <a:xfrm>
              <a:off x="1756" y="2291"/>
              <a:ext cx="62" cy="59"/>
            </a:xfrm>
            <a:custGeom>
              <a:avLst/>
              <a:gdLst>
                <a:gd name="T0" fmla="*/ 23 w 45"/>
                <a:gd name="T1" fmla="*/ 0 h 42"/>
                <a:gd name="T2" fmla="*/ 29 w 45"/>
                <a:gd name="T3" fmla="*/ 0 h 42"/>
                <a:gd name="T4" fmla="*/ 32 w 45"/>
                <a:gd name="T5" fmla="*/ 0 h 42"/>
                <a:gd name="T6" fmla="*/ 36 w 45"/>
                <a:gd name="T7" fmla="*/ 3 h 42"/>
                <a:gd name="T8" fmla="*/ 39 w 45"/>
                <a:gd name="T9" fmla="*/ 6 h 42"/>
                <a:gd name="T10" fmla="*/ 42 w 45"/>
                <a:gd name="T11" fmla="*/ 9 h 42"/>
                <a:gd name="T12" fmla="*/ 42 w 45"/>
                <a:gd name="T13" fmla="*/ 13 h 42"/>
                <a:gd name="T14" fmla="*/ 45 w 45"/>
                <a:gd name="T15" fmla="*/ 16 h 42"/>
                <a:gd name="T16" fmla="*/ 45 w 45"/>
                <a:gd name="T17" fmla="*/ 22 h 42"/>
                <a:gd name="T18" fmla="*/ 45 w 45"/>
                <a:gd name="T19" fmla="*/ 25 h 42"/>
                <a:gd name="T20" fmla="*/ 42 w 45"/>
                <a:gd name="T21" fmla="*/ 29 h 42"/>
                <a:gd name="T22" fmla="*/ 42 w 45"/>
                <a:gd name="T23" fmla="*/ 32 h 42"/>
                <a:gd name="T24" fmla="*/ 39 w 45"/>
                <a:gd name="T25" fmla="*/ 35 h 42"/>
                <a:gd name="T26" fmla="*/ 36 w 45"/>
                <a:gd name="T27" fmla="*/ 38 h 42"/>
                <a:gd name="T28" fmla="*/ 32 w 45"/>
                <a:gd name="T29" fmla="*/ 42 h 42"/>
                <a:gd name="T30" fmla="*/ 29 w 45"/>
                <a:gd name="T31" fmla="*/ 42 h 42"/>
                <a:gd name="T32" fmla="*/ 23 w 45"/>
                <a:gd name="T33" fmla="*/ 42 h 42"/>
                <a:gd name="T34" fmla="*/ 20 w 45"/>
                <a:gd name="T35" fmla="*/ 42 h 42"/>
                <a:gd name="T36" fmla="*/ 13 w 45"/>
                <a:gd name="T37" fmla="*/ 42 h 42"/>
                <a:gd name="T38" fmla="*/ 10 w 45"/>
                <a:gd name="T39" fmla="*/ 38 h 42"/>
                <a:gd name="T40" fmla="*/ 7 w 45"/>
                <a:gd name="T41" fmla="*/ 35 h 42"/>
                <a:gd name="T42" fmla="*/ 4 w 45"/>
                <a:gd name="T43" fmla="*/ 32 h 42"/>
                <a:gd name="T44" fmla="*/ 4 w 45"/>
                <a:gd name="T45" fmla="*/ 29 h 42"/>
                <a:gd name="T46" fmla="*/ 0 w 45"/>
                <a:gd name="T47" fmla="*/ 25 h 42"/>
                <a:gd name="T48" fmla="*/ 0 w 45"/>
                <a:gd name="T49" fmla="*/ 22 h 42"/>
                <a:gd name="T50" fmla="*/ 0 w 45"/>
                <a:gd name="T51" fmla="*/ 16 h 42"/>
                <a:gd name="T52" fmla="*/ 4 w 45"/>
                <a:gd name="T53" fmla="*/ 13 h 42"/>
                <a:gd name="T54" fmla="*/ 4 w 45"/>
                <a:gd name="T55" fmla="*/ 9 h 42"/>
                <a:gd name="T56" fmla="*/ 7 w 45"/>
                <a:gd name="T57" fmla="*/ 6 h 42"/>
                <a:gd name="T58" fmla="*/ 10 w 45"/>
                <a:gd name="T59" fmla="*/ 3 h 42"/>
                <a:gd name="T60" fmla="*/ 13 w 45"/>
                <a:gd name="T61" fmla="*/ 0 h 42"/>
                <a:gd name="T62" fmla="*/ 20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6" y="3"/>
                  </a:lnTo>
                  <a:lnTo>
                    <a:pt x="39" y="6"/>
                  </a:lnTo>
                  <a:lnTo>
                    <a:pt x="42" y="9"/>
                  </a:lnTo>
                  <a:lnTo>
                    <a:pt x="42" y="13"/>
                  </a:lnTo>
                  <a:lnTo>
                    <a:pt x="45" y="16"/>
                  </a:lnTo>
                  <a:lnTo>
                    <a:pt x="45" y="22"/>
                  </a:lnTo>
                  <a:lnTo>
                    <a:pt x="45" y="25"/>
                  </a:lnTo>
                  <a:lnTo>
                    <a:pt x="42" y="29"/>
                  </a:lnTo>
                  <a:lnTo>
                    <a:pt x="42" y="32"/>
                  </a:lnTo>
                  <a:lnTo>
                    <a:pt x="39" y="35"/>
                  </a:lnTo>
                  <a:lnTo>
                    <a:pt x="36" y="38"/>
                  </a:lnTo>
                  <a:lnTo>
                    <a:pt x="32" y="42"/>
                  </a:lnTo>
                  <a:lnTo>
                    <a:pt x="29" y="42"/>
                  </a:lnTo>
                  <a:lnTo>
                    <a:pt x="23" y="42"/>
                  </a:lnTo>
                  <a:lnTo>
                    <a:pt x="20" y="42"/>
                  </a:lnTo>
                  <a:lnTo>
                    <a:pt x="13" y="42"/>
                  </a:lnTo>
                  <a:lnTo>
                    <a:pt x="10" y="38"/>
                  </a:lnTo>
                  <a:lnTo>
                    <a:pt x="7" y="35"/>
                  </a:lnTo>
                  <a:lnTo>
                    <a:pt x="4" y="32"/>
                  </a:lnTo>
                  <a:lnTo>
                    <a:pt x="4" y="29"/>
                  </a:lnTo>
                  <a:lnTo>
                    <a:pt x="0" y="25"/>
                  </a:lnTo>
                  <a:lnTo>
                    <a:pt x="0" y="22"/>
                  </a:lnTo>
                  <a:lnTo>
                    <a:pt x="0" y="16"/>
                  </a:lnTo>
                  <a:lnTo>
                    <a:pt x="4" y="13"/>
                  </a:lnTo>
                  <a:lnTo>
                    <a:pt x="4" y="9"/>
                  </a:lnTo>
                  <a:lnTo>
                    <a:pt x="7" y="6"/>
                  </a:lnTo>
                  <a:lnTo>
                    <a:pt x="10" y="3"/>
                  </a:lnTo>
                  <a:lnTo>
                    <a:pt x="13" y="0"/>
                  </a:lnTo>
                  <a:lnTo>
                    <a:pt x="20" y="0"/>
                  </a:lnTo>
                  <a:lnTo>
                    <a:pt x="23" y="0"/>
                  </a:lnTo>
                  <a:close/>
                </a:path>
              </a:pathLst>
            </a:custGeom>
            <a:solidFill>
              <a:srgbClr val="FF0000"/>
            </a:solidFill>
            <a:ln w="3175">
              <a:solidFill>
                <a:srgbClr val="000000"/>
              </a:solidFill>
              <a:round/>
              <a:headEnd/>
              <a:tailEnd/>
            </a:ln>
          </p:spPr>
          <p:txBody>
            <a:bodyPr/>
            <a:lstStyle/>
            <a:p>
              <a:endParaRPr lang="en-US"/>
            </a:p>
          </p:txBody>
        </p:sp>
        <p:sp>
          <p:nvSpPr>
            <p:cNvPr id="32488" name="Freeform 920"/>
            <p:cNvSpPr>
              <a:spLocks/>
            </p:cNvSpPr>
            <p:nvPr/>
          </p:nvSpPr>
          <p:spPr bwMode="auto">
            <a:xfrm>
              <a:off x="3056" y="3148"/>
              <a:ext cx="61" cy="63"/>
            </a:xfrm>
            <a:custGeom>
              <a:avLst/>
              <a:gdLst>
                <a:gd name="T0" fmla="*/ 23 w 45"/>
                <a:gd name="T1" fmla="*/ 0 h 45"/>
                <a:gd name="T2" fmla="*/ 26 w 45"/>
                <a:gd name="T3" fmla="*/ 0 h 45"/>
                <a:gd name="T4" fmla="*/ 29 w 45"/>
                <a:gd name="T5" fmla="*/ 3 h 45"/>
                <a:gd name="T6" fmla="*/ 35 w 45"/>
                <a:gd name="T7" fmla="*/ 3 h 45"/>
                <a:gd name="T8" fmla="*/ 39 w 45"/>
                <a:gd name="T9" fmla="*/ 7 h 45"/>
                <a:gd name="T10" fmla="*/ 39 w 45"/>
                <a:gd name="T11" fmla="*/ 10 h 45"/>
                <a:gd name="T12" fmla="*/ 42 w 45"/>
                <a:gd name="T13" fmla="*/ 13 h 45"/>
                <a:gd name="T14" fmla="*/ 42 w 45"/>
                <a:gd name="T15" fmla="*/ 19 h 45"/>
                <a:gd name="T16" fmla="*/ 45 w 45"/>
                <a:gd name="T17" fmla="*/ 23 h 45"/>
                <a:gd name="T18" fmla="*/ 42 w 45"/>
                <a:gd name="T19" fmla="*/ 26 h 45"/>
                <a:gd name="T20" fmla="*/ 42 w 45"/>
                <a:gd name="T21" fmla="*/ 32 h 45"/>
                <a:gd name="T22" fmla="*/ 39 w 45"/>
                <a:gd name="T23" fmla="*/ 35 h 45"/>
                <a:gd name="T24" fmla="*/ 39 w 45"/>
                <a:gd name="T25" fmla="*/ 39 h 45"/>
                <a:gd name="T26" fmla="*/ 35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6 w 45"/>
                <a:gd name="T41" fmla="*/ 39 h 45"/>
                <a:gd name="T42" fmla="*/ 3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6 w 45"/>
                <a:gd name="T57" fmla="*/ 7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5" y="3"/>
                  </a:lnTo>
                  <a:lnTo>
                    <a:pt x="39" y="7"/>
                  </a:lnTo>
                  <a:lnTo>
                    <a:pt x="39" y="10"/>
                  </a:lnTo>
                  <a:lnTo>
                    <a:pt x="42" y="13"/>
                  </a:lnTo>
                  <a:lnTo>
                    <a:pt x="42" y="19"/>
                  </a:lnTo>
                  <a:lnTo>
                    <a:pt x="45" y="23"/>
                  </a:lnTo>
                  <a:lnTo>
                    <a:pt x="42" y="26"/>
                  </a:lnTo>
                  <a:lnTo>
                    <a:pt x="42" y="32"/>
                  </a:lnTo>
                  <a:lnTo>
                    <a:pt x="39" y="35"/>
                  </a:lnTo>
                  <a:lnTo>
                    <a:pt x="39" y="39"/>
                  </a:lnTo>
                  <a:lnTo>
                    <a:pt x="35" y="42"/>
                  </a:lnTo>
                  <a:lnTo>
                    <a:pt x="29" y="42"/>
                  </a:lnTo>
                  <a:lnTo>
                    <a:pt x="26" y="45"/>
                  </a:lnTo>
                  <a:lnTo>
                    <a:pt x="23" y="45"/>
                  </a:lnTo>
                  <a:lnTo>
                    <a:pt x="16" y="45"/>
                  </a:lnTo>
                  <a:lnTo>
                    <a:pt x="13" y="42"/>
                  </a:lnTo>
                  <a:lnTo>
                    <a:pt x="10" y="42"/>
                  </a:lnTo>
                  <a:lnTo>
                    <a:pt x="6" y="39"/>
                  </a:lnTo>
                  <a:lnTo>
                    <a:pt x="3" y="35"/>
                  </a:lnTo>
                  <a:lnTo>
                    <a:pt x="0" y="32"/>
                  </a:lnTo>
                  <a:lnTo>
                    <a:pt x="0" y="26"/>
                  </a:lnTo>
                  <a:lnTo>
                    <a:pt x="0" y="23"/>
                  </a:lnTo>
                  <a:lnTo>
                    <a:pt x="0" y="19"/>
                  </a:lnTo>
                  <a:lnTo>
                    <a:pt x="0" y="13"/>
                  </a:lnTo>
                  <a:lnTo>
                    <a:pt x="3" y="10"/>
                  </a:lnTo>
                  <a:lnTo>
                    <a:pt x="6" y="7"/>
                  </a:lnTo>
                  <a:lnTo>
                    <a:pt x="10" y="3"/>
                  </a:lnTo>
                  <a:lnTo>
                    <a:pt x="13" y="3"/>
                  </a:lnTo>
                  <a:lnTo>
                    <a:pt x="16" y="0"/>
                  </a:lnTo>
                  <a:lnTo>
                    <a:pt x="23" y="0"/>
                  </a:lnTo>
                  <a:close/>
                </a:path>
              </a:pathLst>
            </a:custGeom>
            <a:solidFill>
              <a:srgbClr val="FF0000"/>
            </a:solidFill>
            <a:ln w="3175">
              <a:solidFill>
                <a:srgbClr val="000000"/>
              </a:solidFill>
              <a:round/>
              <a:headEnd/>
              <a:tailEnd/>
            </a:ln>
          </p:spPr>
          <p:txBody>
            <a:bodyPr/>
            <a:lstStyle/>
            <a:p>
              <a:endParaRPr lang="en-US"/>
            </a:p>
          </p:txBody>
        </p:sp>
        <p:sp>
          <p:nvSpPr>
            <p:cNvPr id="32489" name="Freeform 921"/>
            <p:cNvSpPr>
              <a:spLocks/>
            </p:cNvSpPr>
            <p:nvPr/>
          </p:nvSpPr>
          <p:spPr bwMode="auto">
            <a:xfrm>
              <a:off x="3109" y="3166"/>
              <a:ext cx="62" cy="63"/>
            </a:xfrm>
            <a:custGeom>
              <a:avLst/>
              <a:gdLst>
                <a:gd name="T0" fmla="*/ 23 w 45"/>
                <a:gd name="T1" fmla="*/ 0 h 45"/>
                <a:gd name="T2" fmla="*/ 26 w 45"/>
                <a:gd name="T3" fmla="*/ 0 h 45"/>
                <a:gd name="T4" fmla="*/ 29 w 45"/>
                <a:gd name="T5" fmla="*/ 3 h 45"/>
                <a:gd name="T6" fmla="*/ 35 w 45"/>
                <a:gd name="T7" fmla="*/ 3 h 45"/>
                <a:gd name="T8" fmla="*/ 39 w 45"/>
                <a:gd name="T9" fmla="*/ 7 h 45"/>
                <a:gd name="T10" fmla="*/ 39 w 45"/>
                <a:gd name="T11" fmla="*/ 10 h 45"/>
                <a:gd name="T12" fmla="*/ 42 w 45"/>
                <a:gd name="T13" fmla="*/ 13 h 45"/>
                <a:gd name="T14" fmla="*/ 42 w 45"/>
                <a:gd name="T15" fmla="*/ 19 h 45"/>
                <a:gd name="T16" fmla="*/ 45 w 45"/>
                <a:gd name="T17" fmla="*/ 23 h 45"/>
                <a:gd name="T18" fmla="*/ 42 w 45"/>
                <a:gd name="T19" fmla="*/ 26 h 45"/>
                <a:gd name="T20" fmla="*/ 42 w 45"/>
                <a:gd name="T21" fmla="*/ 32 h 45"/>
                <a:gd name="T22" fmla="*/ 39 w 45"/>
                <a:gd name="T23" fmla="*/ 35 h 45"/>
                <a:gd name="T24" fmla="*/ 39 w 45"/>
                <a:gd name="T25" fmla="*/ 39 h 45"/>
                <a:gd name="T26" fmla="*/ 35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6 w 45"/>
                <a:gd name="T41" fmla="*/ 39 h 45"/>
                <a:gd name="T42" fmla="*/ 3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6 w 45"/>
                <a:gd name="T57" fmla="*/ 7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5" y="3"/>
                  </a:lnTo>
                  <a:lnTo>
                    <a:pt x="39" y="7"/>
                  </a:lnTo>
                  <a:lnTo>
                    <a:pt x="39" y="10"/>
                  </a:lnTo>
                  <a:lnTo>
                    <a:pt x="42" y="13"/>
                  </a:lnTo>
                  <a:lnTo>
                    <a:pt x="42" y="19"/>
                  </a:lnTo>
                  <a:lnTo>
                    <a:pt x="45" y="23"/>
                  </a:lnTo>
                  <a:lnTo>
                    <a:pt x="42" y="26"/>
                  </a:lnTo>
                  <a:lnTo>
                    <a:pt x="42" y="32"/>
                  </a:lnTo>
                  <a:lnTo>
                    <a:pt x="39" y="35"/>
                  </a:lnTo>
                  <a:lnTo>
                    <a:pt x="39" y="39"/>
                  </a:lnTo>
                  <a:lnTo>
                    <a:pt x="35" y="42"/>
                  </a:lnTo>
                  <a:lnTo>
                    <a:pt x="29" y="42"/>
                  </a:lnTo>
                  <a:lnTo>
                    <a:pt x="26" y="45"/>
                  </a:lnTo>
                  <a:lnTo>
                    <a:pt x="23" y="45"/>
                  </a:lnTo>
                  <a:lnTo>
                    <a:pt x="16" y="45"/>
                  </a:lnTo>
                  <a:lnTo>
                    <a:pt x="13" y="42"/>
                  </a:lnTo>
                  <a:lnTo>
                    <a:pt x="10" y="42"/>
                  </a:lnTo>
                  <a:lnTo>
                    <a:pt x="6" y="39"/>
                  </a:lnTo>
                  <a:lnTo>
                    <a:pt x="3" y="35"/>
                  </a:lnTo>
                  <a:lnTo>
                    <a:pt x="0" y="32"/>
                  </a:lnTo>
                  <a:lnTo>
                    <a:pt x="0" y="26"/>
                  </a:lnTo>
                  <a:lnTo>
                    <a:pt x="0" y="23"/>
                  </a:lnTo>
                  <a:lnTo>
                    <a:pt x="0" y="19"/>
                  </a:lnTo>
                  <a:lnTo>
                    <a:pt x="0" y="13"/>
                  </a:lnTo>
                  <a:lnTo>
                    <a:pt x="3" y="10"/>
                  </a:lnTo>
                  <a:lnTo>
                    <a:pt x="6" y="7"/>
                  </a:lnTo>
                  <a:lnTo>
                    <a:pt x="10" y="3"/>
                  </a:lnTo>
                  <a:lnTo>
                    <a:pt x="13" y="3"/>
                  </a:lnTo>
                  <a:lnTo>
                    <a:pt x="16" y="0"/>
                  </a:lnTo>
                  <a:lnTo>
                    <a:pt x="23" y="0"/>
                  </a:lnTo>
                  <a:close/>
                </a:path>
              </a:pathLst>
            </a:custGeom>
            <a:solidFill>
              <a:srgbClr val="FF0000"/>
            </a:solidFill>
            <a:ln w="3175">
              <a:solidFill>
                <a:srgbClr val="000000"/>
              </a:solidFill>
              <a:round/>
              <a:headEnd/>
              <a:tailEnd/>
            </a:ln>
          </p:spPr>
          <p:txBody>
            <a:bodyPr/>
            <a:lstStyle/>
            <a:p>
              <a:endParaRPr lang="en-US"/>
            </a:p>
          </p:txBody>
        </p:sp>
        <p:sp>
          <p:nvSpPr>
            <p:cNvPr id="32490" name="Freeform 922"/>
            <p:cNvSpPr>
              <a:spLocks/>
            </p:cNvSpPr>
            <p:nvPr/>
          </p:nvSpPr>
          <p:spPr bwMode="auto">
            <a:xfrm>
              <a:off x="3565" y="1964"/>
              <a:ext cx="57" cy="63"/>
            </a:xfrm>
            <a:custGeom>
              <a:avLst/>
              <a:gdLst>
                <a:gd name="T0" fmla="*/ 23 w 42"/>
                <a:gd name="T1" fmla="*/ 0 h 45"/>
                <a:gd name="T2" fmla="*/ 26 w 42"/>
                <a:gd name="T3" fmla="*/ 0 h 45"/>
                <a:gd name="T4" fmla="*/ 29 w 42"/>
                <a:gd name="T5" fmla="*/ 3 h 45"/>
                <a:gd name="T6" fmla="*/ 32 w 42"/>
                <a:gd name="T7" fmla="*/ 3 h 45"/>
                <a:gd name="T8" fmla="*/ 36 w 42"/>
                <a:gd name="T9" fmla="*/ 6 h 45"/>
                <a:gd name="T10" fmla="*/ 39 w 42"/>
                <a:gd name="T11" fmla="*/ 9 h 45"/>
                <a:gd name="T12" fmla="*/ 42 w 42"/>
                <a:gd name="T13" fmla="*/ 12 h 45"/>
                <a:gd name="T14" fmla="*/ 42 w 42"/>
                <a:gd name="T15" fmla="*/ 19 h 45"/>
                <a:gd name="T16" fmla="*/ 42 w 42"/>
                <a:gd name="T17" fmla="*/ 22 h 45"/>
                <a:gd name="T18" fmla="*/ 42 w 42"/>
                <a:gd name="T19" fmla="*/ 25 h 45"/>
                <a:gd name="T20" fmla="*/ 42 w 42"/>
                <a:gd name="T21" fmla="*/ 32 h 45"/>
                <a:gd name="T22" fmla="*/ 39 w 42"/>
                <a:gd name="T23" fmla="*/ 35 h 45"/>
                <a:gd name="T24" fmla="*/ 36 w 42"/>
                <a:gd name="T25" fmla="*/ 38 h 45"/>
                <a:gd name="T26" fmla="*/ 32 w 42"/>
                <a:gd name="T27" fmla="*/ 41 h 45"/>
                <a:gd name="T28" fmla="*/ 29 w 42"/>
                <a:gd name="T29" fmla="*/ 41 h 45"/>
                <a:gd name="T30" fmla="*/ 26 w 42"/>
                <a:gd name="T31" fmla="*/ 45 h 45"/>
                <a:gd name="T32" fmla="*/ 23 w 42"/>
                <a:gd name="T33" fmla="*/ 45 h 45"/>
                <a:gd name="T34" fmla="*/ 16 w 42"/>
                <a:gd name="T35" fmla="*/ 45 h 45"/>
                <a:gd name="T36" fmla="*/ 13 w 42"/>
                <a:gd name="T37" fmla="*/ 41 h 45"/>
                <a:gd name="T38" fmla="*/ 10 w 42"/>
                <a:gd name="T39" fmla="*/ 41 h 45"/>
                <a:gd name="T40" fmla="*/ 7 w 42"/>
                <a:gd name="T41" fmla="*/ 38 h 45"/>
                <a:gd name="T42" fmla="*/ 4 w 42"/>
                <a:gd name="T43" fmla="*/ 35 h 45"/>
                <a:gd name="T44" fmla="*/ 0 w 42"/>
                <a:gd name="T45" fmla="*/ 32 h 45"/>
                <a:gd name="T46" fmla="*/ 0 w 42"/>
                <a:gd name="T47" fmla="*/ 25 h 45"/>
                <a:gd name="T48" fmla="*/ 0 w 42"/>
                <a:gd name="T49" fmla="*/ 22 h 45"/>
                <a:gd name="T50" fmla="*/ 0 w 42"/>
                <a:gd name="T51" fmla="*/ 19 h 45"/>
                <a:gd name="T52" fmla="*/ 0 w 42"/>
                <a:gd name="T53" fmla="*/ 12 h 45"/>
                <a:gd name="T54" fmla="*/ 4 w 42"/>
                <a:gd name="T55" fmla="*/ 9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2" y="3"/>
                  </a:lnTo>
                  <a:lnTo>
                    <a:pt x="36" y="6"/>
                  </a:lnTo>
                  <a:lnTo>
                    <a:pt x="39" y="9"/>
                  </a:lnTo>
                  <a:lnTo>
                    <a:pt x="42" y="12"/>
                  </a:lnTo>
                  <a:lnTo>
                    <a:pt x="42" y="19"/>
                  </a:lnTo>
                  <a:lnTo>
                    <a:pt x="42" y="22"/>
                  </a:lnTo>
                  <a:lnTo>
                    <a:pt x="42" y="25"/>
                  </a:lnTo>
                  <a:lnTo>
                    <a:pt x="42" y="32"/>
                  </a:lnTo>
                  <a:lnTo>
                    <a:pt x="39" y="35"/>
                  </a:lnTo>
                  <a:lnTo>
                    <a:pt x="36" y="38"/>
                  </a:lnTo>
                  <a:lnTo>
                    <a:pt x="32" y="41"/>
                  </a:lnTo>
                  <a:lnTo>
                    <a:pt x="29" y="41"/>
                  </a:lnTo>
                  <a:lnTo>
                    <a:pt x="26" y="45"/>
                  </a:lnTo>
                  <a:lnTo>
                    <a:pt x="23" y="45"/>
                  </a:lnTo>
                  <a:lnTo>
                    <a:pt x="16" y="45"/>
                  </a:lnTo>
                  <a:lnTo>
                    <a:pt x="13" y="41"/>
                  </a:lnTo>
                  <a:lnTo>
                    <a:pt x="10" y="41"/>
                  </a:lnTo>
                  <a:lnTo>
                    <a:pt x="7" y="38"/>
                  </a:lnTo>
                  <a:lnTo>
                    <a:pt x="4" y="35"/>
                  </a:lnTo>
                  <a:lnTo>
                    <a:pt x="0" y="32"/>
                  </a:lnTo>
                  <a:lnTo>
                    <a:pt x="0" y="25"/>
                  </a:lnTo>
                  <a:lnTo>
                    <a:pt x="0" y="22"/>
                  </a:lnTo>
                  <a:lnTo>
                    <a:pt x="0" y="19"/>
                  </a:lnTo>
                  <a:lnTo>
                    <a:pt x="0" y="12"/>
                  </a:lnTo>
                  <a:lnTo>
                    <a:pt x="4" y="9"/>
                  </a:lnTo>
                  <a:lnTo>
                    <a:pt x="7" y="6"/>
                  </a:lnTo>
                  <a:lnTo>
                    <a:pt x="10" y="3"/>
                  </a:lnTo>
                  <a:lnTo>
                    <a:pt x="13" y="3"/>
                  </a:lnTo>
                  <a:lnTo>
                    <a:pt x="16" y="0"/>
                  </a:lnTo>
                  <a:lnTo>
                    <a:pt x="23" y="0"/>
                  </a:lnTo>
                  <a:close/>
                </a:path>
              </a:pathLst>
            </a:custGeom>
            <a:solidFill>
              <a:srgbClr val="FF0000"/>
            </a:solidFill>
            <a:ln w="3175">
              <a:solidFill>
                <a:srgbClr val="000000"/>
              </a:solidFill>
              <a:round/>
              <a:headEnd/>
              <a:tailEnd/>
            </a:ln>
          </p:spPr>
          <p:txBody>
            <a:bodyPr/>
            <a:lstStyle/>
            <a:p>
              <a:endParaRPr lang="en-US"/>
            </a:p>
          </p:txBody>
        </p:sp>
        <p:sp>
          <p:nvSpPr>
            <p:cNvPr id="402331" name="AutoShape 923"/>
            <p:cNvSpPr>
              <a:spLocks noChangeArrowheads="1"/>
            </p:cNvSpPr>
            <p:nvPr/>
          </p:nvSpPr>
          <p:spPr bwMode="auto">
            <a:xfrm>
              <a:off x="801" y="3582"/>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32" name="AutoShape 924"/>
            <p:cNvSpPr>
              <a:spLocks noChangeArrowheads="1"/>
            </p:cNvSpPr>
            <p:nvPr/>
          </p:nvSpPr>
          <p:spPr bwMode="auto">
            <a:xfrm>
              <a:off x="1821" y="3320"/>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33" name="AutoShape 925"/>
            <p:cNvSpPr>
              <a:spLocks noChangeArrowheads="1"/>
            </p:cNvSpPr>
            <p:nvPr/>
          </p:nvSpPr>
          <p:spPr bwMode="auto">
            <a:xfrm>
              <a:off x="1861" y="3132"/>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34" name="AutoShape 926"/>
            <p:cNvSpPr>
              <a:spLocks noChangeArrowheads="1"/>
            </p:cNvSpPr>
            <p:nvPr/>
          </p:nvSpPr>
          <p:spPr bwMode="auto">
            <a:xfrm>
              <a:off x="1677" y="1968"/>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35" name="AutoShape 927"/>
            <p:cNvSpPr>
              <a:spLocks noChangeArrowheads="1"/>
            </p:cNvSpPr>
            <p:nvPr/>
          </p:nvSpPr>
          <p:spPr bwMode="auto">
            <a:xfrm>
              <a:off x="1629" y="1968"/>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36" name="AutoShape 928"/>
            <p:cNvSpPr>
              <a:spLocks noChangeArrowheads="1"/>
            </p:cNvSpPr>
            <p:nvPr/>
          </p:nvSpPr>
          <p:spPr bwMode="auto">
            <a:xfrm>
              <a:off x="2575" y="2136"/>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37" name="AutoShape 929"/>
            <p:cNvSpPr>
              <a:spLocks noChangeArrowheads="1"/>
            </p:cNvSpPr>
            <p:nvPr/>
          </p:nvSpPr>
          <p:spPr bwMode="auto">
            <a:xfrm>
              <a:off x="3161" y="2564"/>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38" name="AutoShape 930"/>
            <p:cNvSpPr>
              <a:spLocks noChangeArrowheads="1"/>
            </p:cNvSpPr>
            <p:nvPr/>
          </p:nvSpPr>
          <p:spPr bwMode="auto">
            <a:xfrm>
              <a:off x="4003" y="2676"/>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39" name="AutoShape 931"/>
            <p:cNvSpPr>
              <a:spLocks noChangeArrowheads="1"/>
            </p:cNvSpPr>
            <p:nvPr/>
          </p:nvSpPr>
          <p:spPr bwMode="auto">
            <a:xfrm>
              <a:off x="4781" y="3412"/>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0" name="AutoShape 932"/>
            <p:cNvSpPr>
              <a:spLocks noChangeArrowheads="1"/>
            </p:cNvSpPr>
            <p:nvPr/>
          </p:nvSpPr>
          <p:spPr bwMode="auto">
            <a:xfrm>
              <a:off x="4346" y="3360"/>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1" name="AutoShape 933"/>
            <p:cNvSpPr>
              <a:spLocks noChangeArrowheads="1"/>
            </p:cNvSpPr>
            <p:nvPr/>
          </p:nvSpPr>
          <p:spPr bwMode="auto">
            <a:xfrm>
              <a:off x="4486" y="3364"/>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2" name="AutoShape 934"/>
            <p:cNvSpPr>
              <a:spLocks noChangeArrowheads="1"/>
            </p:cNvSpPr>
            <p:nvPr/>
          </p:nvSpPr>
          <p:spPr bwMode="auto">
            <a:xfrm>
              <a:off x="4091" y="3300"/>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3" name="AutoShape 935"/>
            <p:cNvSpPr>
              <a:spLocks noChangeArrowheads="1"/>
            </p:cNvSpPr>
            <p:nvPr/>
          </p:nvSpPr>
          <p:spPr bwMode="auto">
            <a:xfrm>
              <a:off x="3528" y="1956"/>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4" name="AutoShape 936"/>
            <p:cNvSpPr>
              <a:spLocks noChangeArrowheads="1"/>
            </p:cNvSpPr>
            <p:nvPr/>
          </p:nvSpPr>
          <p:spPr bwMode="auto">
            <a:xfrm>
              <a:off x="3544" y="1944"/>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5" name="AutoShape 937"/>
            <p:cNvSpPr>
              <a:spLocks noChangeArrowheads="1"/>
            </p:cNvSpPr>
            <p:nvPr/>
          </p:nvSpPr>
          <p:spPr bwMode="auto">
            <a:xfrm>
              <a:off x="3588" y="2332"/>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6" name="AutoShape 938"/>
            <p:cNvSpPr>
              <a:spLocks noChangeArrowheads="1"/>
            </p:cNvSpPr>
            <p:nvPr/>
          </p:nvSpPr>
          <p:spPr bwMode="auto">
            <a:xfrm>
              <a:off x="3752" y="2292"/>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7" name="AutoShape 939"/>
            <p:cNvSpPr>
              <a:spLocks noChangeArrowheads="1"/>
            </p:cNvSpPr>
            <p:nvPr/>
          </p:nvSpPr>
          <p:spPr bwMode="auto">
            <a:xfrm>
              <a:off x="3700" y="2488"/>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8" name="AutoShape 940"/>
            <p:cNvSpPr>
              <a:spLocks noChangeArrowheads="1"/>
            </p:cNvSpPr>
            <p:nvPr/>
          </p:nvSpPr>
          <p:spPr bwMode="auto">
            <a:xfrm>
              <a:off x="3708" y="2452"/>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349" name="AutoShape 941"/>
            <p:cNvSpPr>
              <a:spLocks noChangeArrowheads="1"/>
            </p:cNvSpPr>
            <p:nvPr/>
          </p:nvSpPr>
          <p:spPr bwMode="auto">
            <a:xfrm>
              <a:off x="3983" y="2636"/>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32510" name="Freeform 942"/>
            <p:cNvSpPr>
              <a:spLocks/>
            </p:cNvSpPr>
            <p:nvPr/>
          </p:nvSpPr>
          <p:spPr bwMode="auto">
            <a:xfrm>
              <a:off x="2552" y="996"/>
              <a:ext cx="3" cy="4"/>
            </a:xfrm>
            <a:custGeom>
              <a:avLst/>
              <a:gdLst>
                <a:gd name="T0" fmla="*/ 3 w 3"/>
                <a:gd name="T1" fmla="*/ 4 h 4"/>
                <a:gd name="T2" fmla="*/ 3 w 3"/>
                <a:gd name="T3" fmla="*/ 0 h 4"/>
                <a:gd name="T4" fmla="*/ 3 w 3"/>
                <a:gd name="T5" fmla="*/ 0 h 4"/>
                <a:gd name="T6" fmla="*/ 3 w 3"/>
                <a:gd name="T7" fmla="*/ 0 h 4"/>
                <a:gd name="T8" fmla="*/ 3 w 3"/>
                <a:gd name="T9" fmla="*/ 0 h 4"/>
                <a:gd name="T10" fmla="*/ 0 w 3"/>
                <a:gd name="T11" fmla="*/ 4 h 4"/>
                <a:gd name="T12" fmla="*/ 3 w 3"/>
                <a:gd name="T13" fmla="*/ 4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4"/>
                  </a:moveTo>
                  <a:lnTo>
                    <a:pt x="3" y="0"/>
                  </a:lnTo>
                  <a:lnTo>
                    <a:pt x="0" y="4"/>
                  </a:lnTo>
                  <a:lnTo>
                    <a:pt x="3" y="4"/>
                  </a:lnTo>
                  <a:close/>
                </a:path>
              </a:pathLst>
            </a:custGeom>
            <a:solidFill>
              <a:srgbClr val="CCCCCC"/>
            </a:solidFill>
            <a:ln w="9525">
              <a:noFill/>
              <a:round/>
              <a:headEnd/>
              <a:tailEnd/>
            </a:ln>
          </p:spPr>
          <p:txBody>
            <a:bodyPr/>
            <a:lstStyle/>
            <a:p>
              <a:endParaRPr lang="en-US"/>
            </a:p>
          </p:txBody>
        </p:sp>
        <p:sp>
          <p:nvSpPr>
            <p:cNvPr id="32511" name="Freeform 943"/>
            <p:cNvSpPr>
              <a:spLocks/>
            </p:cNvSpPr>
            <p:nvPr/>
          </p:nvSpPr>
          <p:spPr bwMode="auto">
            <a:xfrm>
              <a:off x="2609" y="1982"/>
              <a:ext cx="40" cy="93"/>
            </a:xfrm>
            <a:custGeom>
              <a:avLst/>
              <a:gdLst>
                <a:gd name="T0" fmla="*/ 6 w 29"/>
                <a:gd name="T1" fmla="*/ 3 h 67"/>
                <a:gd name="T2" fmla="*/ 6 w 29"/>
                <a:gd name="T3" fmla="*/ 3 h 67"/>
                <a:gd name="T4" fmla="*/ 13 w 29"/>
                <a:gd name="T5" fmla="*/ 0 h 67"/>
                <a:gd name="T6" fmla="*/ 13 w 29"/>
                <a:gd name="T7" fmla="*/ 3 h 67"/>
                <a:gd name="T8" fmla="*/ 13 w 29"/>
                <a:gd name="T9" fmla="*/ 3 h 67"/>
                <a:gd name="T10" fmla="*/ 26 w 29"/>
                <a:gd name="T11" fmla="*/ 3 h 67"/>
                <a:gd name="T12" fmla="*/ 29 w 29"/>
                <a:gd name="T13" fmla="*/ 6 h 67"/>
                <a:gd name="T14" fmla="*/ 26 w 29"/>
                <a:gd name="T15" fmla="*/ 9 h 67"/>
                <a:gd name="T16" fmla="*/ 22 w 29"/>
                <a:gd name="T17" fmla="*/ 16 h 67"/>
                <a:gd name="T18" fmla="*/ 22 w 29"/>
                <a:gd name="T19" fmla="*/ 26 h 67"/>
                <a:gd name="T20" fmla="*/ 22 w 29"/>
                <a:gd name="T21" fmla="*/ 29 h 67"/>
                <a:gd name="T22" fmla="*/ 16 w 29"/>
                <a:gd name="T23" fmla="*/ 32 h 67"/>
                <a:gd name="T24" fmla="*/ 19 w 29"/>
                <a:gd name="T25" fmla="*/ 42 h 67"/>
                <a:gd name="T26" fmla="*/ 19 w 29"/>
                <a:gd name="T27" fmla="*/ 48 h 67"/>
                <a:gd name="T28" fmla="*/ 19 w 29"/>
                <a:gd name="T29" fmla="*/ 54 h 67"/>
                <a:gd name="T30" fmla="*/ 16 w 29"/>
                <a:gd name="T31" fmla="*/ 58 h 67"/>
                <a:gd name="T32" fmla="*/ 16 w 29"/>
                <a:gd name="T33" fmla="*/ 64 h 67"/>
                <a:gd name="T34" fmla="*/ 13 w 29"/>
                <a:gd name="T35" fmla="*/ 67 h 67"/>
                <a:gd name="T36" fmla="*/ 3 w 29"/>
                <a:gd name="T37" fmla="*/ 67 h 67"/>
                <a:gd name="T38" fmla="*/ 6 w 29"/>
                <a:gd name="T39" fmla="*/ 48 h 67"/>
                <a:gd name="T40" fmla="*/ 3 w 29"/>
                <a:gd name="T41" fmla="*/ 48 h 67"/>
                <a:gd name="T42" fmla="*/ 0 w 29"/>
                <a:gd name="T43" fmla="*/ 45 h 67"/>
                <a:gd name="T44" fmla="*/ 0 w 29"/>
                <a:gd name="T45" fmla="*/ 45 h 67"/>
                <a:gd name="T46" fmla="*/ 0 w 29"/>
                <a:gd name="T47" fmla="*/ 38 h 67"/>
                <a:gd name="T48" fmla="*/ 3 w 29"/>
                <a:gd name="T49" fmla="*/ 29 h 67"/>
                <a:gd name="T50" fmla="*/ 6 w 29"/>
                <a:gd name="T51" fmla="*/ 16 h 67"/>
                <a:gd name="T52" fmla="*/ 6 w 29"/>
                <a:gd name="T53" fmla="*/ 3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
                <a:gd name="T82" fmla="*/ 0 h 67"/>
                <a:gd name="T83" fmla="*/ 29 w 29"/>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 h="67">
                  <a:moveTo>
                    <a:pt x="6" y="3"/>
                  </a:moveTo>
                  <a:lnTo>
                    <a:pt x="6" y="3"/>
                  </a:lnTo>
                  <a:lnTo>
                    <a:pt x="13" y="0"/>
                  </a:lnTo>
                  <a:lnTo>
                    <a:pt x="13" y="3"/>
                  </a:lnTo>
                  <a:lnTo>
                    <a:pt x="26" y="3"/>
                  </a:lnTo>
                  <a:lnTo>
                    <a:pt x="29" y="6"/>
                  </a:lnTo>
                  <a:lnTo>
                    <a:pt x="26" y="9"/>
                  </a:lnTo>
                  <a:lnTo>
                    <a:pt x="22" y="16"/>
                  </a:lnTo>
                  <a:lnTo>
                    <a:pt x="22" y="26"/>
                  </a:lnTo>
                  <a:lnTo>
                    <a:pt x="22" y="29"/>
                  </a:lnTo>
                  <a:lnTo>
                    <a:pt x="16" y="32"/>
                  </a:lnTo>
                  <a:lnTo>
                    <a:pt x="19" y="42"/>
                  </a:lnTo>
                  <a:lnTo>
                    <a:pt x="19" y="48"/>
                  </a:lnTo>
                  <a:lnTo>
                    <a:pt x="19" y="54"/>
                  </a:lnTo>
                  <a:lnTo>
                    <a:pt x="16" y="58"/>
                  </a:lnTo>
                  <a:lnTo>
                    <a:pt x="16" y="64"/>
                  </a:lnTo>
                  <a:lnTo>
                    <a:pt x="13" y="67"/>
                  </a:lnTo>
                  <a:lnTo>
                    <a:pt x="3" y="67"/>
                  </a:lnTo>
                  <a:lnTo>
                    <a:pt x="6" y="48"/>
                  </a:lnTo>
                  <a:lnTo>
                    <a:pt x="3" y="48"/>
                  </a:lnTo>
                  <a:lnTo>
                    <a:pt x="0" y="45"/>
                  </a:lnTo>
                  <a:lnTo>
                    <a:pt x="0" y="38"/>
                  </a:lnTo>
                  <a:lnTo>
                    <a:pt x="3" y="29"/>
                  </a:lnTo>
                  <a:lnTo>
                    <a:pt x="6" y="16"/>
                  </a:lnTo>
                  <a:lnTo>
                    <a:pt x="6" y="3"/>
                  </a:lnTo>
                  <a:close/>
                </a:path>
              </a:pathLst>
            </a:custGeom>
            <a:solidFill>
              <a:srgbClr val="CCCCCC"/>
            </a:solidFill>
            <a:ln w="9525">
              <a:noFill/>
              <a:round/>
              <a:headEnd/>
              <a:tailEnd/>
            </a:ln>
          </p:spPr>
          <p:txBody>
            <a:bodyPr/>
            <a:lstStyle/>
            <a:p>
              <a:endParaRPr lang="en-US"/>
            </a:p>
          </p:txBody>
        </p:sp>
        <p:sp>
          <p:nvSpPr>
            <p:cNvPr id="32512" name="Freeform 944"/>
            <p:cNvSpPr>
              <a:spLocks/>
            </p:cNvSpPr>
            <p:nvPr/>
          </p:nvSpPr>
          <p:spPr bwMode="auto">
            <a:xfrm>
              <a:off x="2609" y="1982"/>
              <a:ext cx="40" cy="93"/>
            </a:xfrm>
            <a:custGeom>
              <a:avLst/>
              <a:gdLst>
                <a:gd name="T0" fmla="*/ 6 w 29"/>
                <a:gd name="T1" fmla="*/ 3 h 67"/>
                <a:gd name="T2" fmla="*/ 6 w 29"/>
                <a:gd name="T3" fmla="*/ 3 h 67"/>
                <a:gd name="T4" fmla="*/ 13 w 29"/>
                <a:gd name="T5" fmla="*/ 0 h 67"/>
                <a:gd name="T6" fmla="*/ 13 w 29"/>
                <a:gd name="T7" fmla="*/ 3 h 67"/>
                <a:gd name="T8" fmla="*/ 13 w 29"/>
                <a:gd name="T9" fmla="*/ 3 h 67"/>
                <a:gd name="T10" fmla="*/ 26 w 29"/>
                <a:gd name="T11" fmla="*/ 3 h 67"/>
                <a:gd name="T12" fmla="*/ 29 w 29"/>
                <a:gd name="T13" fmla="*/ 6 h 67"/>
                <a:gd name="T14" fmla="*/ 26 w 29"/>
                <a:gd name="T15" fmla="*/ 9 h 67"/>
                <a:gd name="T16" fmla="*/ 22 w 29"/>
                <a:gd name="T17" fmla="*/ 16 h 67"/>
                <a:gd name="T18" fmla="*/ 22 w 29"/>
                <a:gd name="T19" fmla="*/ 26 h 67"/>
                <a:gd name="T20" fmla="*/ 22 w 29"/>
                <a:gd name="T21" fmla="*/ 29 h 67"/>
                <a:gd name="T22" fmla="*/ 16 w 29"/>
                <a:gd name="T23" fmla="*/ 32 h 67"/>
                <a:gd name="T24" fmla="*/ 19 w 29"/>
                <a:gd name="T25" fmla="*/ 42 h 67"/>
                <a:gd name="T26" fmla="*/ 19 w 29"/>
                <a:gd name="T27" fmla="*/ 48 h 67"/>
                <a:gd name="T28" fmla="*/ 19 w 29"/>
                <a:gd name="T29" fmla="*/ 54 h 67"/>
                <a:gd name="T30" fmla="*/ 16 w 29"/>
                <a:gd name="T31" fmla="*/ 58 h 67"/>
                <a:gd name="T32" fmla="*/ 16 w 29"/>
                <a:gd name="T33" fmla="*/ 64 h 67"/>
                <a:gd name="T34" fmla="*/ 13 w 29"/>
                <a:gd name="T35" fmla="*/ 67 h 67"/>
                <a:gd name="T36" fmla="*/ 3 w 29"/>
                <a:gd name="T37" fmla="*/ 67 h 67"/>
                <a:gd name="T38" fmla="*/ 6 w 29"/>
                <a:gd name="T39" fmla="*/ 48 h 67"/>
                <a:gd name="T40" fmla="*/ 3 w 29"/>
                <a:gd name="T41" fmla="*/ 48 h 67"/>
                <a:gd name="T42" fmla="*/ 0 w 29"/>
                <a:gd name="T43" fmla="*/ 45 h 67"/>
                <a:gd name="T44" fmla="*/ 0 w 29"/>
                <a:gd name="T45" fmla="*/ 45 h 67"/>
                <a:gd name="T46" fmla="*/ 0 w 29"/>
                <a:gd name="T47" fmla="*/ 38 h 67"/>
                <a:gd name="T48" fmla="*/ 3 w 29"/>
                <a:gd name="T49" fmla="*/ 29 h 67"/>
                <a:gd name="T50" fmla="*/ 6 w 29"/>
                <a:gd name="T51" fmla="*/ 16 h 67"/>
                <a:gd name="T52" fmla="*/ 6 w 29"/>
                <a:gd name="T53" fmla="*/ 3 h 67"/>
                <a:gd name="T54" fmla="*/ 6 w 29"/>
                <a:gd name="T55" fmla="*/ 3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
                <a:gd name="T85" fmla="*/ 0 h 67"/>
                <a:gd name="T86" fmla="*/ 29 w 29"/>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 h="67">
                  <a:moveTo>
                    <a:pt x="6" y="3"/>
                  </a:moveTo>
                  <a:lnTo>
                    <a:pt x="6" y="3"/>
                  </a:lnTo>
                  <a:lnTo>
                    <a:pt x="13" y="0"/>
                  </a:lnTo>
                  <a:lnTo>
                    <a:pt x="13" y="3"/>
                  </a:lnTo>
                  <a:lnTo>
                    <a:pt x="26" y="3"/>
                  </a:lnTo>
                  <a:lnTo>
                    <a:pt x="29" y="6"/>
                  </a:lnTo>
                  <a:lnTo>
                    <a:pt x="26" y="9"/>
                  </a:lnTo>
                  <a:lnTo>
                    <a:pt x="22" y="16"/>
                  </a:lnTo>
                  <a:lnTo>
                    <a:pt x="22" y="26"/>
                  </a:lnTo>
                  <a:lnTo>
                    <a:pt x="22" y="29"/>
                  </a:lnTo>
                  <a:lnTo>
                    <a:pt x="16" y="32"/>
                  </a:lnTo>
                  <a:lnTo>
                    <a:pt x="19" y="42"/>
                  </a:lnTo>
                  <a:lnTo>
                    <a:pt x="19" y="48"/>
                  </a:lnTo>
                  <a:lnTo>
                    <a:pt x="19" y="54"/>
                  </a:lnTo>
                  <a:lnTo>
                    <a:pt x="16" y="58"/>
                  </a:lnTo>
                  <a:lnTo>
                    <a:pt x="16" y="64"/>
                  </a:lnTo>
                  <a:lnTo>
                    <a:pt x="13" y="67"/>
                  </a:lnTo>
                  <a:lnTo>
                    <a:pt x="3" y="67"/>
                  </a:lnTo>
                  <a:lnTo>
                    <a:pt x="6" y="48"/>
                  </a:lnTo>
                  <a:lnTo>
                    <a:pt x="3" y="48"/>
                  </a:lnTo>
                  <a:lnTo>
                    <a:pt x="0" y="45"/>
                  </a:lnTo>
                  <a:lnTo>
                    <a:pt x="0" y="38"/>
                  </a:lnTo>
                  <a:lnTo>
                    <a:pt x="3" y="29"/>
                  </a:lnTo>
                  <a:lnTo>
                    <a:pt x="6" y="16"/>
                  </a:lnTo>
                  <a:lnTo>
                    <a:pt x="6" y="3"/>
                  </a:lnTo>
                </a:path>
              </a:pathLst>
            </a:custGeom>
            <a:noFill/>
            <a:ln w="0">
              <a:solidFill>
                <a:srgbClr val="7F7F7F"/>
              </a:solidFill>
              <a:round/>
              <a:headEnd/>
              <a:tailEnd/>
            </a:ln>
          </p:spPr>
          <p:txBody>
            <a:bodyPr/>
            <a:lstStyle/>
            <a:p>
              <a:endParaRPr lang="en-US"/>
            </a:p>
          </p:txBody>
        </p:sp>
        <p:sp>
          <p:nvSpPr>
            <p:cNvPr id="32513" name="Freeform 945"/>
            <p:cNvSpPr>
              <a:spLocks/>
            </p:cNvSpPr>
            <p:nvPr/>
          </p:nvSpPr>
          <p:spPr bwMode="auto">
            <a:xfrm>
              <a:off x="3003" y="1988"/>
              <a:ext cx="76" cy="73"/>
            </a:xfrm>
            <a:custGeom>
              <a:avLst/>
              <a:gdLst>
                <a:gd name="T0" fmla="*/ 0 w 55"/>
                <a:gd name="T1" fmla="*/ 26 h 52"/>
                <a:gd name="T2" fmla="*/ 6 w 55"/>
                <a:gd name="T3" fmla="*/ 16 h 52"/>
                <a:gd name="T4" fmla="*/ 6 w 55"/>
                <a:gd name="T5" fmla="*/ 10 h 52"/>
                <a:gd name="T6" fmla="*/ 13 w 55"/>
                <a:gd name="T7" fmla="*/ 10 h 52"/>
                <a:gd name="T8" fmla="*/ 16 w 55"/>
                <a:gd name="T9" fmla="*/ 7 h 52"/>
                <a:gd name="T10" fmla="*/ 19 w 55"/>
                <a:gd name="T11" fmla="*/ 7 h 52"/>
                <a:gd name="T12" fmla="*/ 22 w 55"/>
                <a:gd name="T13" fmla="*/ 3 h 52"/>
                <a:gd name="T14" fmla="*/ 35 w 55"/>
                <a:gd name="T15" fmla="*/ 0 h 52"/>
                <a:gd name="T16" fmla="*/ 45 w 55"/>
                <a:gd name="T17" fmla="*/ 7 h 52"/>
                <a:gd name="T18" fmla="*/ 48 w 55"/>
                <a:gd name="T19" fmla="*/ 3 h 52"/>
                <a:gd name="T20" fmla="*/ 48 w 55"/>
                <a:gd name="T21" fmla="*/ 3 h 52"/>
                <a:gd name="T22" fmla="*/ 48 w 55"/>
                <a:gd name="T23" fmla="*/ 0 h 52"/>
                <a:gd name="T24" fmla="*/ 51 w 55"/>
                <a:gd name="T25" fmla="*/ 0 h 52"/>
                <a:gd name="T26" fmla="*/ 55 w 55"/>
                <a:gd name="T27" fmla="*/ 0 h 52"/>
                <a:gd name="T28" fmla="*/ 55 w 55"/>
                <a:gd name="T29" fmla="*/ 3 h 52"/>
                <a:gd name="T30" fmla="*/ 51 w 55"/>
                <a:gd name="T31" fmla="*/ 3 h 52"/>
                <a:gd name="T32" fmla="*/ 51 w 55"/>
                <a:gd name="T33" fmla="*/ 10 h 52"/>
                <a:gd name="T34" fmla="*/ 48 w 55"/>
                <a:gd name="T35" fmla="*/ 13 h 52"/>
                <a:gd name="T36" fmla="*/ 42 w 55"/>
                <a:gd name="T37" fmla="*/ 10 h 52"/>
                <a:gd name="T38" fmla="*/ 38 w 55"/>
                <a:gd name="T39" fmla="*/ 10 h 52"/>
                <a:gd name="T40" fmla="*/ 35 w 55"/>
                <a:gd name="T41" fmla="*/ 10 h 52"/>
                <a:gd name="T42" fmla="*/ 29 w 55"/>
                <a:gd name="T43" fmla="*/ 13 h 52"/>
                <a:gd name="T44" fmla="*/ 32 w 55"/>
                <a:gd name="T45" fmla="*/ 16 h 52"/>
                <a:gd name="T46" fmla="*/ 35 w 55"/>
                <a:gd name="T47" fmla="*/ 20 h 52"/>
                <a:gd name="T48" fmla="*/ 32 w 55"/>
                <a:gd name="T49" fmla="*/ 16 h 52"/>
                <a:gd name="T50" fmla="*/ 32 w 55"/>
                <a:gd name="T51" fmla="*/ 20 h 52"/>
                <a:gd name="T52" fmla="*/ 32 w 55"/>
                <a:gd name="T53" fmla="*/ 20 h 52"/>
                <a:gd name="T54" fmla="*/ 32 w 55"/>
                <a:gd name="T55" fmla="*/ 23 h 52"/>
                <a:gd name="T56" fmla="*/ 29 w 55"/>
                <a:gd name="T57" fmla="*/ 20 h 52"/>
                <a:gd name="T58" fmla="*/ 29 w 55"/>
                <a:gd name="T59" fmla="*/ 20 h 52"/>
                <a:gd name="T60" fmla="*/ 29 w 55"/>
                <a:gd name="T61" fmla="*/ 23 h 52"/>
                <a:gd name="T62" fmla="*/ 29 w 55"/>
                <a:gd name="T63" fmla="*/ 23 h 52"/>
                <a:gd name="T64" fmla="*/ 26 w 55"/>
                <a:gd name="T65" fmla="*/ 20 h 52"/>
                <a:gd name="T66" fmla="*/ 22 w 55"/>
                <a:gd name="T67" fmla="*/ 16 h 52"/>
                <a:gd name="T68" fmla="*/ 22 w 55"/>
                <a:gd name="T69" fmla="*/ 13 h 52"/>
                <a:gd name="T70" fmla="*/ 22 w 55"/>
                <a:gd name="T71" fmla="*/ 16 h 52"/>
                <a:gd name="T72" fmla="*/ 22 w 55"/>
                <a:gd name="T73" fmla="*/ 23 h 52"/>
                <a:gd name="T74" fmla="*/ 29 w 55"/>
                <a:gd name="T75" fmla="*/ 32 h 52"/>
                <a:gd name="T76" fmla="*/ 26 w 55"/>
                <a:gd name="T77" fmla="*/ 32 h 52"/>
                <a:gd name="T78" fmla="*/ 26 w 55"/>
                <a:gd name="T79" fmla="*/ 32 h 52"/>
                <a:gd name="T80" fmla="*/ 26 w 55"/>
                <a:gd name="T81" fmla="*/ 29 h 52"/>
                <a:gd name="T82" fmla="*/ 26 w 55"/>
                <a:gd name="T83" fmla="*/ 36 h 52"/>
                <a:gd name="T84" fmla="*/ 22 w 55"/>
                <a:gd name="T85" fmla="*/ 36 h 52"/>
                <a:gd name="T86" fmla="*/ 29 w 55"/>
                <a:gd name="T87" fmla="*/ 39 h 52"/>
                <a:gd name="T88" fmla="*/ 29 w 55"/>
                <a:gd name="T89" fmla="*/ 42 h 52"/>
                <a:gd name="T90" fmla="*/ 35 w 55"/>
                <a:gd name="T91" fmla="*/ 45 h 52"/>
                <a:gd name="T92" fmla="*/ 35 w 55"/>
                <a:gd name="T93" fmla="*/ 52 h 52"/>
                <a:gd name="T94" fmla="*/ 32 w 55"/>
                <a:gd name="T95" fmla="*/ 48 h 52"/>
                <a:gd name="T96" fmla="*/ 26 w 55"/>
                <a:gd name="T97" fmla="*/ 48 h 52"/>
                <a:gd name="T98" fmla="*/ 26 w 55"/>
                <a:gd name="T99" fmla="*/ 48 h 52"/>
                <a:gd name="T100" fmla="*/ 29 w 55"/>
                <a:gd name="T101" fmla="*/ 48 h 52"/>
                <a:gd name="T102" fmla="*/ 29 w 55"/>
                <a:gd name="T103" fmla="*/ 45 h 52"/>
                <a:gd name="T104" fmla="*/ 22 w 55"/>
                <a:gd name="T105" fmla="*/ 42 h 52"/>
                <a:gd name="T106" fmla="*/ 22 w 55"/>
                <a:gd name="T107" fmla="*/ 45 h 52"/>
                <a:gd name="T108" fmla="*/ 13 w 55"/>
                <a:gd name="T109" fmla="*/ 42 h 52"/>
                <a:gd name="T110" fmla="*/ 10 w 55"/>
                <a:gd name="T111" fmla="*/ 42 h 52"/>
                <a:gd name="T112" fmla="*/ 6 w 55"/>
                <a:gd name="T113" fmla="*/ 36 h 52"/>
                <a:gd name="T114" fmla="*/ 10 w 55"/>
                <a:gd name="T115" fmla="*/ 36 h 52"/>
                <a:gd name="T116" fmla="*/ 10 w 55"/>
                <a:gd name="T117" fmla="*/ 36 h 52"/>
                <a:gd name="T118" fmla="*/ 6 w 55"/>
                <a:gd name="T119" fmla="*/ 32 h 52"/>
                <a:gd name="T120" fmla="*/ 6 w 55"/>
                <a:gd name="T121" fmla="*/ 36 h 52"/>
                <a:gd name="T122" fmla="*/ 0 w 55"/>
                <a:gd name="T123" fmla="*/ 26 h 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
                <a:gd name="T187" fmla="*/ 0 h 52"/>
                <a:gd name="T188" fmla="*/ 55 w 55"/>
                <a:gd name="T189" fmla="*/ 52 h 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 h="52">
                  <a:moveTo>
                    <a:pt x="0" y="26"/>
                  </a:moveTo>
                  <a:lnTo>
                    <a:pt x="6" y="16"/>
                  </a:lnTo>
                  <a:lnTo>
                    <a:pt x="6" y="10"/>
                  </a:lnTo>
                  <a:lnTo>
                    <a:pt x="13" y="10"/>
                  </a:lnTo>
                  <a:lnTo>
                    <a:pt x="16" y="7"/>
                  </a:lnTo>
                  <a:lnTo>
                    <a:pt x="19" y="7"/>
                  </a:lnTo>
                  <a:lnTo>
                    <a:pt x="22" y="3"/>
                  </a:lnTo>
                  <a:lnTo>
                    <a:pt x="35" y="0"/>
                  </a:lnTo>
                  <a:lnTo>
                    <a:pt x="45" y="7"/>
                  </a:lnTo>
                  <a:lnTo>
                    <a:pt x="48" y="3"/>
                  </a:lnTo>
                  <a:lnTo>
                    <a:pt x="48" y="0"/>
                  </a:lnTo>
                  <a:lnTo>
                    <a:pt x="51" y="0"/>
                  </a:lnTo>
                  <a:lnTo>
                    <a:pt x="55" y="0"/>
                  </a:lnTo>
                  <a:lnTo>
                    <a:pt x="55" y="3"/>
                  </a:lnTo>
                  <a:lnTo>
                    <a:pt x="51" y="3"/>
                  </a:lnTo>
                  <a:lnTo>
                    <a:pt x="51" y="10"/>
                  </a:lnTo>
                  <a:lnTo>
                    <a:pt x="48" y="13"/>
                  </a:lnTo>
                  <a:lnTo>
                    <a:pt x="42" y="10"/>
                  </a:lnTo>
                  <a:lnTo>
                    <a:pt x="38" y="10"/>
                  </a:lnTo>
                  <a:lnTo>
                    <a:pt x="35" y="10"/>
                  </a:lnTo>
                  <a:lnTo>
                    <a:pt x="29" y="13"/>
                  </a:lnTo>
                  <a:lnTo>
                    <a:pt x="32" y="16"/>
                  </a:lnTo>
                  <a:lnTo>
                    <a:pt x="35" y="20"/>
                  </a:lnTo>
                  <a:lnTo>
                    <a:pt x="32" y="16"/>
                  </a:lnTo>
                  <a:lnTo>
                    <a:pt x="32" y="20"/>
                  </a:lnTo>
                  <a:lnTo>
                    <a:pt x="32" y="23"/>
                  </a:lnTo>
                  <a:lnTo>
                    <a:pt x="29" y="20"/>
                  </a:lnTo>
                  <a:lnTo>
                    <a:pt x="29" y="23"/>
                  </a:lnTo>
                  <a:lnTo>
                    <a:pt x="26" y="20"/>
                  </a:lnTo>
                  <a:lnTo>
                    <a:pt x="22" y="16"/>
                  </a:lnTo>
                  <a:lnTo>
                    <a:pt x="22" y="13"/>
                  </a:lnTo>
                  <a:lnTo>
                    <a:pt x="22" y="16"/>
                  </a:lnTo>
                  <a:lnTo>
                    <a:pt x="22" y="23"/>
                  </a:lnTo>
                  <a:lnTo>
                    <a:pt x="29" y="32"/>
                  </a:lnTo>
                  <a:lnTo>
                    <a:pt x="26" y="32"/>
                  </a:lnTo>
                  <a:lnTo>
                    <a:pt x="26" y="29"/>
                  </a:lnTo>
                  <a:lnTo>
                    <a:pt x="26" y="36"/>
                  </a:lnTo>
                  <a:lnTo>
                    <a:pt x="22" y="36"/>
                  </a:lnTo>
                  <a:lnTo>
                    <a:pt x="29" y="39"/>
                  </a:lnTo>
                  <a:lnTo>
                    <a:pt x="29" y="42"/>
                  </a:lnTo>
                  <a:lnTo>
                    <a:pt x="35" y="45"/>
                  </a:lnTo>
                  <a:lnTo>
                    <a:pt x="35" y="52"/>
                  </a:lnTo>
                  <a:lnTo>
                    <a:pt x="32" y="48"/>
                  </a:lnTo>
                  <a:lnTo>
                    <a:pt x="26" y="48"/>
                  </a:lnTo>
                  <a:lnTo>
                    <a:pt x="29" y="48"/>
                  </a:lnTo>
                  <a:lnTo>
                    <a:pt x="29" y="45"/>
                  </a:lnTo>
                  <a:lnTo>
                    <a:pt x="22" y="42"/>
                  </a:lnTo>
                  <a:lnTo>
                    <a:pt x="22" y="45"/>
                  </a:lnTo>
                  <a:lnTo>
                    <a:pt x="13" y="42"/>
                  </a:lnTo>
                  <a:lnTo>
                    <a:pt x="10" y="42"/>
                  </a:lnTo>
                  <a:lnTo>
                    <a:pt x="6" y="36"/>
                  </a:lnTo>
                  <a:lnTo>
                    <a:pt x="10" y="36"/>
                  </a:lnTo>
                  <a:lnTo>
                    <a:pt x="6" y="32"/>
                  </a:lnTo>
                  <a:lnTo>
                    <a:pt x="6" y="36"/>
                  </a:lnTo>
                  <a:lnTo>
                    <a:pt x="0" y="26"/>
                  </a:lnTo>
                  <a:close/>
                </a:path>
              </a:pathLst>
            </a:custGeom>
            <a:solidFill>
              <a:srgbClr val="CCCCCC"/>
            </a:solidFill>
            <a:ln w="9525">
              <a:noFill/>
              <a:round/>
              <a:headEnd/>
              <a:tailEnd/>
            </a:ln>
          </p:spPr>
          <p:txBody>
            <a:bodyPr/>
            <a:lstStyle/>
            <a:p>
              <a:endParaRPr lang="en-US"/>
            </a:p>
          </p:txBody>
        </p:sp>
        <p:sp>
          <p:nvSpPr>
            <p:cNvPr id="32514" name="Freeform 946"/>
            <p:cNvSpPr>
              <a:spLocks/>
            </p:cNvSpPr>
            <p:nvPr/>
          </p:nvSpPr>
          <p:spPr bwMode="auto">
            <a:xfrm>
              <a:off x="3003" y="1988"/>
              <a:ext cx="76" cy="73"/>
            </a:xfrm>
            <a:custGeom>
              <a:avLst/>
              <a:gdLst>
                <a:gd name="T0" fmla="*/ 0 w 55"/>
                <a:gd name="T1" fmla="*/ 26 h 52"/>
                <a:gd name="T2" fmla="*/ 6 w 55"/>
                <a:gd name="T3" fmla="*/ 16 h 52"/>
                <a:gd name="T4" fmla="*/ 6 w 55"/>
                <a:gd name="T5" fmla="*/ 10 h 52"/>
                <a:gd name="T6" fmla="*/ 13 w 55"/>
                <a:gd name="T7" fmla="*/ 10 h 52"/>
                <a:gd name="T8" fmla="*/ 16 w 55"/>
                <a:gd name="T9" fmla="*/ 7 h 52"/>
                <a:gd name="T10" fmla="*/ 19 w 55"/>
                <a:gd name="T11" fmla="*/ 7 h 52"/>
                <a:gd name="T12" fmla="*/ 22 w 55"/>
                <a:gd name="T13" fmla="*/ 3 h 52"/>
                <a:gd name="T14" fmla="*/ 35 w 55"/>
                <a:gd name="T15" fmla="*/ 0 h 52"/>
                <a:gd name="T16" fmla="*/ 45 w 55"/>
                <a:gd name="T17" fmla="*/ 7 h 52"/>
                <a:gd name="T18" fmla="*/ 48 w 55"/>
                <a:gd name="T19" fmla="*/ 3 h 52"/>
                <a:gd name="T20" fmla="*/ 48 w 55"/>
                <a:gd name="T21" fmla="*/ 3 h 52"/>
                <a:gd name="T22" fmla="*/ 48 w 55"/>
                <a:gd name="T23" fmla="*/ 0 h 52"/>
                <a:gd name="T24" fmla="*/ 51 w 55"/>
                <a:gd name="T25" fmla="*/ 0 h 52"/>
                <a:gd name="T26" fmla="*/ 55 w 55"/>
                <a:gd name="T27" fmla="*/ 0 h 52"/>
                <a:gd name="T28" fmla="*/ 55 w 55"/>
                <a:gd name="T29" fmla="*/ 3 h 52"/>
                <a:gd name="T30" fmla="*/ 51 w 55"/>
                <a:gd name="T31" fmla="*/ 3 h 52"/>
                <a:gd name="T32" fmla="*/ 51 w 55"/>
                <a:gd name="T33" fmla="*/ 10 h 52"/>
                <a:gd name="T34" fmla="*/ 48 w 55"/>
                <a:gd name="T35" fmla="*/ 13 h 52"/>
                <a:gd name="T36" fmla="*/ 42 w 55"/>
                <a:gd name="T37" fmla="*/ 10 h 52"/>
                <a:gd name="T38" fmla="*/ 38 w 55"/>
                <a:gd name="T39" fmla="*/ 10 h 52"/>
                <a:gd name="T40" fmla="*/ 35 w 55"/>
                <a:gd name="T41" fmla="*/ 10 h 52"/>
                <a:gd name="T42" fmla="*/ 29 w 55"/>
                <a:gd name="T43" fmla="*/ 13 h 52"/>
                <a:gd name="T44" fmla="*/ 32 w 55"/>
                <a:gd name="T45" fmla="*/ 16 h 52"/>
                <a:gd name="T46" fmla="*/ 35 w 55"/>
                <a:gd name="T47" fmla="*/ 20 h 52"/>
                <a:gd name="T48" fmla="*/ 32 w 55"/>
                <a:gd name="T49" fmla="*/ 16 h 52"/>
                <a:gd name="T50" fmla="*/ 32 w 55"/>
                <a:gd name="T51" fmla="*/ 20 h 52"/>
                <a:gd name="T52" fmla="*/ 32 w 55"/>
                <a:gd name="T53" fmla="*/ 20 h 52"/>
                <a:gd name="T54" fmla="*/ 32 w 55"/>
                <a:gd name="T55" fmla="*/ 23 h 52"/>
                <a:gd name="T56" fmla="*/ 29 w 55"/>
                <a:gd name="T57" fmla="*/ 20 h 52"/>
                <a:gd name="T58" fmla="*/ 29 w 55"/>
                <a:gd name="T59" fmla="*/ 20 h 52"/>
                <a:gd name="T60" fmla="*/ 29 w 55"/>
                <a:gd name="T61" fmla="*/ 23 h 52"/>
                <a:gd name="T62" fmla="*/ 29 w 55"/>
                <a:gd name="T63" fmla="*/ 23 h 52"/>
                <a:gd name="T64" fmla="*/ 26 w 55"/>
                <a:gd name="T65" fmla="*/ 20 h 52"/>
                <a:gd name="T66" fmla="*/ 22 w 55"/>
                <a:gd name="T67" fmla="*/ 16 h 52"/>
                <a:gd name="T68" fmla="*/ 22 w 55"/>
                <a:gd name="T69" fmla="*/ 13 h 52"/>
                <a:gd name="T70" fmla="*/ 22 w 55"/>
                <a:gd name="T71" fmla="*/ 16 h 52"/>
                <a:gd name="T72" fmla="*/ 22 w 55"/>
                <a:gd name="T73" fmla="*/ 23 h 52"/>
                <a:gd name="T74" fmla="*/ 29 w 55"/>
                <a:gd name="T75" fmla="*/ 32 h 52"/>
                <a:gd name="T76" fmla="*/ 26 w 55"/>
                <a:gd name="T77" fmla="*/ 32 h 52"/>
                <a:gd name="T78" fmla="*/ 26 w 55"/>
                <a:gd name="T79" fmla="*/ 32 h 52"/>
                <a:gd name="T80" fmla="*/ 26 w 55"/>
                <a:gd name="T81" fmla="*/ 29 h 52"/>
                <a:gd name="T82" fmla="*/ 26 w 55"/>
                <a:gd name="T83" fmla="*/ 36 h 52"/>
                <a:gd name="T84" fmla="*/ 22 w 55"/>
                <a:gd name="T85" fmla="*/ 36 h 52"/>
                <a:gd name="T86" fmla="*/ 29 w 55"/>
                <a:gd name="T87" fmla="*/ 39 h 52"/>
                <a:gd name="T88" fmla="*/ 29 w 55"/>
                <a:gd name="T89" fmla="*/ 42 h 52"/>
                <a:gd name="T90" fmla="*/ 35 w 55"/>
                <a:gd name="T91" fmla="*/ 45 h 52"/>
                <a:gd name="T92" fmla="*/ 35 w 55"/>
                <a:gd name="T93" fmla="*/ 52 h 52"/>
                <a:gd name="T94" fmla="*/ 32 w 55"/>
                <a:gd name="T95" fmla="*/ 48 h 52"/>
                <a:gd name="T96" fmla="*/ 26 w 55"/>
                <a:gd name="T97" fmla="*/ 48 h 52"/>
                <a:gd name="T98" fmla="*/ 26 w 55"/>
                <a:gd name="T99" fmla="*/ 48 h 52"/>
                <a:gd name="T100" fmla="*/ 29 w 55"/>
                <a:gd name="T101" fmla="*/ 48 h 52"/>
                <a:gd name="T102" fmla="*/ 29 w 55"/>
                <a:gd name="T103" fmla="*/ 45 h 52"/>
                <a:gd name="T104" fmla="*/ 22 w 55"/>
                <a:gd name="T105" fmla="*/ 42 h 52"/>
                <a:gd name="T106" fmla="*/ 22 w 55"/>
                <a:gd name="T107" fmla="*/ 45 h 52"/>
                <a:gd name="T108" fmla="*/ 13 w 55"/>
                <a:gd name="T109" fmla="*/ 42 h 52"/>
                <a:gd name="T110" fmla="*/ 10 w 55"/>
                <a:gd name="T111" fmla="*/ 42 h 52"/>
                <a:gd name="T112" fmla="*/ 6 w 55"/>
                <a:gd name="T113" fmla="*/ 36 h 52"/>
                <a:gd name="T114" fmla="*/ 10 w 55"/>
                <a:gd name="T115" fmla="*/ 36 h 52"/>
                <a:gd name="T116" fmla="*/ 10 w 55"/>
                <a:gd name="T117" fmla="*/ 36 h 52"/>
                <a:gd name="T118" fmla="*/ 6 w 55"/>
                <a:gd name="T119" fmla="*/ 32 h 52"/>
                <a:gd name="T120" fmla="*/ 6 w 55"/>
                <a:gd name="T121" fmla="*/ 36 h 52"/>
                <a:gd name="T122" fmla="*/ 0 w 55"/>
                <a:gd name="T123" fmla="*/ 26 h 52"/>
                <a:gd name="T124" fmla="*/ 0 w 55"/>
                <a:gd name="T125" fmla="*/ 26 h 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
                <a:gd name="T190" fmla="*/ 0 h 52"/>
                <a:gd name="T191" fmla="*/ 55 w 55"/>
                <a:gd name="T192" fmla="*/ 52 h 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 h="52">
                  <a:moveTo>
                    <a:pt x="0" y="26"/>
                  </a:moveTo>
                  <a:lnTo>
                    <a:pt x="6" y="16"/>
                  </a:lnTo>
                  <a:lnTo>
                    <a:pt x="6" y="10"/>
                  </a:lnTo>
                  <a:lnTo>
                    <a:pt x="13" y="10"/>
                  </a:lnTo>
                  <a:lnTo>
                    <a:pt x="16" y="7"/>
                  </a:lnTo>
                  <a:lnTo>
                    <a:pt x="19" y="7"/>
                  </a:lnTo>
                  <a:lnTo>
                    <a:pt x="22" y="3"/>
                  </a:lnTo>
                  <a:lnTo>
                    <a:pt x="35" y="0"/>
                  </a:lnTo>
                  <a:lnTo>
                    <a:pt x="45" y="7"/>
                  </a:lnTo>
                  <a:lnTo>
                    <a:pt x="48" y="3"/>
                  </a:lnTo>
                  <a:lnTo>
                    <a:pt x="48" y="0"/>
                  </a:lnTo>
                  <a:lnTo>
                    <a:pt x="51" y="0"/>
                  </a:lnTo>
                  <a:lnTo>
                    <a:pt x="55" y="0"/>
                  </a:lnTo>
                  <a:lnTo>
                    <a:pt x="55" y="3"/>
                  </a:lnTo>
                  <a:lnTo>
                    <a:pt x="51" y="3"/>
                  </a:lnTo>
                  <a:lnTo>
                    <a:pt x="51" y="10"/>
                  </a:lnTo>
                  <a:lnTo>
                    <a:pt x="48" y="13"/>
                  </a:lnTo>
                  <a:lnTo>
                    <a:pt x="42" y="10"/>
                  </a:lnTo>
                  <a:lnTo>
                    <a:pt x="38" y="10"/>
                  </a:lnTo>
                  <a:lnTo>
                    <a:pt x="35" y="10"/>
                  </a:lnTo>
                  <a:lnTo>
                    <a:pt x="29" y="13"/>
                  </a:lnTo>
                  <a:lnTo>
                    <a:pt x="32" y="16"/>
                  </a:lnTo>
                  <a:lnTo>
                    <a:pt x="35" y="20"/>
                  </a:lnTo>
                  <a:lnTo>
                    <a:pt x="32" y="16"/>
                  </a:lnTo>
                  <a:lnTo>
                    <a:pt x="32" y="20"/>
                  </a:lnTo>
                  <a:lnTo>
                    <a:pt x="32" y="23"/>
                  </a:lnTo>
                  <a:lnTo>
                    <a:pt x="29" y="20"/>
                  </a:lnTo>
                  <a:lnTo>
                    <a:pt x="29" y="23"/>
                  </a:lnTo>
                  <a:lnTo>
                    <a:pt x="26" y="20"/>
                  </a:lnTo>
                  <a:lnTo>
                    <a:pt x="22" y="16"/>
                  </a:lnTo>
                  <a:lnTo>
                    <a:pt x="22" y="13"/>
                  </a:lnTo>
                  <a:lnTo>
                    <a:pt x="22" y="16"/>
                  </a:lnTo>
                  <a:lnTo>
                    <a:pt x="22" y="23"/>
                  </a:lnTo>
                  <a:lnTo>
                    <a:pt x="29" y="32"/>
                  </a:lnTo>
                  <a:lnTo>
                    <a:pt x="26" y="32"/>
                  </a:lnTo>
                  <a:lnTo>
                    <a:pt x="26" y="29"/>
                  </a:lnTo>
                  <a:lnTo>
                    <a:pt x="26" y="36"/>
                  </a:lnTo>
                  <a:lnTo>
                    <a:pt x="22" y="36"/>
                  </a:lnTo>
                  <a:lnTo>
                    <a:pt x="29" y="39"/>
                  </a:lnTo>
                  <a:lnTo>
                    <a:pt x="29" y="42"/>
                  </a:lnTo>
                  <a:lnTo>
                    <a:pt x="35" y="45"/>
                  </a:lnTo>
                  <a:lnTo>
                    <a:pt x="35" y="52"/>
                  </a:lnTo>
                  <a:lnTo>
                    <a:pt x="32" y="48"/>
                  </a:lnTo>
                  <a:lnTo>
                    <a:pt x="26" y="48"/>
                  </a:lnTo>
                  <a:lnTo>
                    <a:pt x="29" y="48"/>
                  </a:lnTo>
                  <a:lnTo>
                    <a:pt x="29" y="45"/>
                  </a:lnTo>
                  <a:lnTo>
                    <a:pt x="22" y="42"/>
                  </a:lnTo>
                  <a:lnTo>
                    <a:pt x="22" y="45"/>
                  </a:lnTo>
                  <a:lnTo>
                    <a:pt x="13" y="42"/>
                  </a:lnTo>
                  <a:lnTo>
                    <a:pt x="10" y="42"/>
                  </a:lnTo>
                  <a:lnTo>
                    <a:pt x="6" y="36"/>
                  </a:lnTo>
                  <a:lnTo>
                    <a:pt x="10" y="36"/>
                  </a:lnTo>
                  <a:lnTo>
                    <a:pt x="6" y="32"/>
                  </a:lnTo>
                  <a:lnTo>
                    <a:pt x="6" y="36"/>
                  </a:lnTo>
                  <a:lnTo>
                    <a:pt x="0" y="26"/>
                  </a:lnTo>
                </a:path>
              </a:pathLst>
            </a:custGeom>
            <a:noFill/>
            <a:ln w="0">
              <a:solidFill>
                <a:srgbClr val="7F7F7F"/>
              </a:solidFill>
              <a:round/>
              <a:headEnd/>
              <a:tailEnd/>
            </a:ln>
          </p:spPr>
          <p:txBody>
            <a:bodyPr/>
            <a:lstStyle/>
            <a:p>
              <a:endParaRPr lang="en-US"/>
            </a:p>
          </p:txBody>
        </p:sp>
        <p:sp>
          <p:nvSpPr>
            <p:cNvPr id="32515" name="Freeform 947"/>
            <p:cNvSpPr>
              <a:spLocks/>
            </p:cNvSpPr>
            <p:nvPr/>
          </p:nvSpPr>
          <p:spPr bwMode="auto">
            <a:xfrm>
              <a:off x="3070" y="1984"/>
              <a:ext cx="34" cy="32"/>
            </a:xfrm>
            <a:custGeom>
              <a:avLst/>
              <a:gdLst>
                <a:gd name="T0" fmla="*/ 16 w 26"/>
                <a:gd name="T1" fmla="*/ 0 h 23"/>
                <a:gd name="T2" fmla="*/ 13 w 26"/>
                <a:gd name="T3" fmla="*/ 0 h 23"/>
                <a:gd name="T4" fmla="*/ 10 w 26"/>
                <a:gd name="T5" fmla="*/ 0 h 23"/>
                <a:gd name="T6" fmla="*/ 3 w 26"/>
                <a:gd name="T7" fmla="*/ 3 h 23"/>
                <a:gd name="T8" fmla="*/ 7 w 26"/>
                <a:gd name="T9" fmla="*/ 3 h 23"/>
                <a:gd name="T10" fmla="*/ 7 w 26"/>
                <a:gd name="T11" fmla="*/ 6 h 23"/>
                <a:gd name="T12" fmla="*/ 3 w 26"/>
                <a:gd name="T13" fmla="*/ 6 h 23"/>
                <a:gd name="T14" fmla="*/ 3 w 26"/>
                <a:gd name="T15" fmla="*/ 13 h 23"/>
                <a:gd name="T16" fmla="*/ 0 w 26"/>
                <a:gd name="T17" fmla="*/ 16 h 23"/>
                <a:gd name="T18" fmla="*/ 3 w 26"/>
                <a:gd name="T19" fmla="*/ 16 h 23"/>
                <a:gd name="T20" fmla="*/ 10 w 26"/>
                <a:gd name="T21" fmla="*/ 16 h 23"/>
                <a:gd name="T22" fmla="*/ 3 w 26"/>
                <a:gd name="T23" fmla="*/ 19 h 23"/>
                <a:gd name="T24" fmla="*/ 3 w 26"/>
                <a:gd name="T25" fmla="*/ 23 h 23"/>
                <a:gd name="T26" fmla="*/ 16 w 26"/>
                <a:gd name="T27" fmla="*/ 13 h 23"/>
                <a:gd name="T28" fmla="*/ 26 w 26"/>
                <a:gd name="T29" fmla="*/ 13 h 23"/>
                <a:gd name="T30" fmla="*/ 26 w 26"/>
                <a:gd name="T31" fmla="*/ 10 h 23"/>
                <a:gd name="T32" fmla="*/ 19 w 26"/>
                <a:gd name="T33" fmla="*/ 6 h 23"/>
                <a:gd name="T34" fmla="*/ 16 w 26"/>
                <a:gd name="T35" fmla="*/ 3 h 23"/>
                <a:gd name="T36" fmla="*/ 16 w 26"/>
                <a:gd name="T37" fmla="*/ 0 h 23"/>
                <a:gd name="T38" fmla="*/ 16 w 26"/>
                <a:gd name="T39" fmla="*/ 0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23"/>
                <a:gd name="T62" fmla="*/ 26 w 26"/>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23">
                  <a:moveTo>
                    <a:pt x="16" y="0"/>
                  </a:moveTo>
                  <a:lnTo>
                    <a:pt x="13" y="0"/>
                  </a:lnTo>
                  <a:lnTo>
                    <a:pt x="10" y="0"/>
                  </a:lnTo>
                  <a:lnTo>
                    <a:pt x="3" y="3"/>
                  </a:lnTo>
                  <a:lnTo>
                    <a:pt x="7" y="3"/>
                  </a:lnTo>
                  <a:lnTo>
                    <a:pt x="7" y="6"/>
                  </a:lnTo>
                  <a:lnTo>
                    <a:pt x="3" y="6"/>
                  </a:lnTo>
                  <a:lnTo>
                    <a:pt x="3" y="13"/>
                  </a:lnTo>
                  <a:lnTo>
                    <a:pt x="0" y="16"/>
                  </a:lnTo>
                  <a:lnTo>
                    <a:pt x="3" y="16"/>
                  </a:lnTo>
                  <a:lnTo>
                    <a:pt x="10" y="16"/>
                  </a:lnTo>
                  <a:lnTo>
                    <a:pt x="3" y="19"/>
                  </a:lnTo>
                  <a:lnTo>
                    <a:pt x="3" y="23"/>
                  </a:lnTo>
                  <a:lnTo>
                    <a:pt x="16" y="13"/>
                  </a:lnTo>
                  <a:lnTo>
                    <a:pt x="26" y="13"/>
                  </a:lnTo>
                  <a:lnTo>
                    <a:pt x="26" y="10"/>
                  </a:lnTo>
                  <a:lnTo>
                    <a:pt x="19" y="6"/>
                  </a:lnTo>
                  <a:lnTo>
                    <a:pt x="16" y="3"/>
                  </a:lnTo>
                  <a:lnTo>
                    <a:pt x="16" y="0"/>
                  </a:lnTo>
                </a:path>
              </a:pathLst>
            </a:custGeom>
            <a:noFill/>
            <a:ln w="0">
              <a:solidFill>
                <a:srgbClr val="7F7F7F"/>
              </a:solidFill>
              <a:round/>
              <a:headEnd/>
              <a:tailEnd/>
            </a:ln>
          </p:spPr>
          <p:txBody>
            <a:bodyPr/>
            <a:lstStyle/>
            <a:p>
              <a:endParaRPr lang="en-US"/>
            </a:p>
          </p:txBody>
        </p:sp>
        <p:sp>
          <p:nvSpPr>
            <p:cNvPr id="32516" name="Freeform 948"/>
            <p:cNvSpPr>
              <a:spLocks/>
            </p:cNvSpPr>
            <p:nvPr/>
          </p:nvSpPr>
          <p:spPr bwMode="auto">
            <a:xfrm>
              <a:off x="3025" y="1943"/>
              <a:ext cx="71" cy="55"/>
            </a:xfrm>
            <a:custGeom>
              <a:avLst/>
              <a:gdLst>
                <a:gd name="T0" fmla="*/ 6 w 51"/>
                <a:gd name="T1" fmla="*/ 35 h 39"/>
                <a:gd name="T2" fmla="*/ 6 w 51"/>
                <a:gd name="T3" fmla="*/ 29 h 39"/>
                <a:gd name="T4" fmla="*/ 0 w 51"/>
                <a:gd name="T5" fmla="*/ 26 h 39"/>
                <a:gd name="T6" fmla="*/ 0 w 51"/>
                <a:gd name="T7" fmla="*/ 19 h 39"/>
                <a:gd name="T8" fmla="*/ 3 w 51"/>
                <a:gd name="T9" fmla="*/ 13 h 39"/>
                <a:gd name="T10" fmla="*/ 0 w 51"/>
                <a:gd name="T11" fmla="*/ 10 h 39"/>
                <a:gd name="T12" fmla="*/ 0 w 51"/>
                <a:gd name="T13" fmla="*/ 6 h 39"/>
                <a:gd name="T14" fmla="*/ 0 w 51"/>
                <a:gd name="T15" fmla="*/ 0 h 39"/>
                <a:gd name="T16" fmla="*/ 3 w 51"/>
                <a:gd name="T17" fmla="*/ 0 h 39"/>
                <a:gd name="T18" fmla="*/ 3 w 51"/>
                <a:gd name="T19" fmla="*/ 0 h 39"/>
                <a:gd name="T20" fmla="*/ 3 w 51"/>
                <a:gd name="T21" fmla="*/ 3 h 39"/>
                <a:gd name="T22" fmla="*/ 3 w 51"/>
                <a:gd name="T23" fmla="*/ 3 h 39"/>
                <a:gd name="T24" fmla="*/ 26 w 51"/>
                <a:gd name="T25" fmla="*/ 6 h 39"/>
                <a:gd name="T26" fmla="*/ 39 w 51"/>
                <a:gd name="T27" fmla="*/ 0 h 39"/>
                <a:gd name="T28" fmla="*/ 42 w 51"/>
                <a:gd name="T29" fmla="*/ 0 h 39"/>
                <a:gd name="T30" fmla="*/ 45 w 51"/>
                <a:gd name="T31" fmla="*/ 3 h 39"/>
                <a:gd name="T32" fmla="*/ 48 w 51"/>
                <a:gd name="T33" fmla="*/ 6 h 39"/>
                <a:gd name="T34" fmla="*/ 51 w 51"/>
                <a:gd name="T35" fmla="*/ 6 h 39"/>
                <a:gd name="T36" fmla="*/ 51 w 51"/>
                <a:gd name="T37" fmla="*/ 10 h 39"/>
                <a:gd name="T38" fmla="*/ 48 w 51"/>
                <a:gd name="T39" fmla="*/ 10 h 39"/>
                <a:gd name="T40" fmla="*/ 48 w 51"/>
                <a:gd name="T41" fmla="*/ 13 h 39"/>
                <a:gd name="T42" fmla="*/ 48 w 51"/>
                <a:gd name="T43" fmla="*/ 19 h 39"/>
                <a:gd name="T44" fmla="*/ 45 w 51"/>
                <a:gd name="T45" fmla="*/ 23 h 39"/>
                <a:gd name="T46" fmla="*/ 48 w 51"/>
                <a:gd name="T47" fmla="*/ 29 h 39"/>
                <a:gd name="T48" fmla="*/ 45 w 51"/>
                <a:gd name="T49" fmla="*/ 29 h 39"/>
                <a:gd name="T50" fmla="*/ 42 w 51"/>
                <a:gd name="T51" fmla="*/ 29 h 39"/>
                <a:gd name="T52" fmla="*/ 35 w 51"/>
                <a:gd name="T53" fmla="*/ 32 h 39"/>
                <a:gd name="T54" fmla="*/ 32 w 51"/>
                <a:gd name="T55" fmla="*/ 32 h 39"/>
                <a:gd name="T56" fmla="*/ 32 w 51"/>
                <a:gd name="T57" fmla="*/ 35 h 39"/>
                <a:gd name="T58" fmla="*/ 32 w 51"/>
                <a:gd name="T59" fmla="*/ 35 h 39"/>
                <a:gd name="T60" fmla="*/ 29 w 51"/>
                <a:gd name="T61" fmla="*/ 39 h 39"/>
                <a:gd name="T62" fmla="*/ 19 w 51"/>
                <a:gd name="T63" fmla="*/ 32 h 39"/>
                <a:gd name="T64" fmla="*/ 6 w 51"/>
                <a:gd name="T65" fmla="*/ 35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39"/>
                <a:gd name="T101" fmla="*/ 51 w 51"/>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39">
                  <a:moveTo>
                    <a:pt x="6" y="35"/>
                  </a:moveTo>
                  <a:lnTo>
                    <a:pt x="6" y="29"/>
                  </a:lnTo>
                  <a:lnTo>
                    <a:pt x="0" y="26"/>
                  </a:lnTo>
                  <a:lnTo>
                    <a:pt x="0" y="19"/>
                  </a:lnTo>
                  <a:lnTo>
                    <a:pt x="3" y="13"/>
                  </a:lnTo>
                  <a:lnTo>
                    <a:pt x="0" y="10"/>
                  </a:lnTo>
                  <a:lnTo>
                    <a:pt x="0" y="6"/>
                  </a:lnTo>
                  <a:lnTo>
                    <a:pt x="0" y="0"/>
                  </a:lnTo>
                  <a:lnTo>
                    <a:pt x="3" y="0"/>
                  </a:lnTo>
                  <a:lnTo>
                    <a:pt x="3" y="3"/>
                  </a:lnTo>
                  <a:lnTo>
                    <a:pt x="26" y="6"/>
                  </a:lnTo>
                  <a:lnTo>
                    <a:pt x="39" y="0"/>
                  </a:lnTo>
                  <a:lnTo>
                    <a:pt x="42" y="0"/>
                  </a:lnTo>
                  <a:lnTo>
                    <a:pt x="45" y="3"/>
                  </a:lnTo>
                  <a:lnTo>
                    <a:pt x="48" y="6"/>
                  </a:lnTo>
                  <a:lnTo>
                    <a:pt x="51" y="6"/>
                  </a:lnTo>
                  <a:lnTo>
                    <a:pt x="51" y="10"/>
                  </a:lnTo>
                  <a:lnTo>
                    <a:pt x="48" y="10"/>
                  </a:lnTo>
                  <a:lnTo>
                    <a:pt x="48" y="13"/>
                  </a:lnTo>
                  <a:lnTo>
                    <a:pt x="48" y="19"/>
                  </a:lnTo>
                  <a:lnTo>
                    <a:pt x="45" y="23"/>
                  </a:lnTo>
                  <a:lnTo>
                    <a:pt x="48" y="29"/>
                  </a:lnTo>
                  <a:lnTo>
                    <a:pt x="45" y="29"/>
                  </a:lnTo>
                  <a:lnTo>
                    <a:pt x="42" y="29"/>
                  </a:lnTo>
                  <a:lnTo>
                    <a:pt x="35" y="32"/>
                  </a:lnTo>
                  <a:lnTo>
                    <a:pt x="32" y="32"/>
                  </a:lnTo>
                  <a:lnTo>
                    <a:pt x="32" y="35"/>
                  </a:lnTo>
                  <a:lnTo>
                    <a:pt x="29" y="39"/>
                  </a:lnTo>
                  <a:lnTo>
                    <a:pt x="19" y="32"/>
                  </a:lnTo>
                  <a:lnTo>
                    <a:pt x="6" y="35"/>
                  </a:lnTo>
                  <a:close/>
                </a:path>
              </a:pathLst>
            </a:custGeom>
            <a:solidFill>
              <a:srgbClr val="CCCCCC"/>
            </a:solidFill>
            <a:ln w="9525">
              <a:noFill/>
              <a:round/>
              <a:headEnd/>
              <a:tailEnd/>
            </a:ln>
          </p:spPr>
          <p:txBody>
            <a:bodyPr/>
            <a:lstStyle/>
            <a:p>
              <a:endParaRPr lang="en-US"/>
            </a:p>
          </p:txBody>
        </p:sp>
        <p:sp>
          <p:nvSpPr>
            <p:cNvPr id="32517" name="Freeform 949"/>
            <p:cNvSpPr>
              <a:spLocks/>
            </p:cNvSpPr>
            <p:nvPr/>
          </p:nvSpPr>
          <p:spPr bwMode="auto">
            <a:xfrm>
              <a:off x="3025" y="1943"/>
              <a:ext cx="71" cy="55"/>
            </a:xfrm>
            <a:custGeom>
              <a:avLst/>
              <a:gdLst>
                <a:gd name="T0" fmla="*/ 6 w 51"/>
                <a:gd name="T1" fmla="*/ 35 h 39"/>
                <a:gd name="T2" fmla="*/ 6 w 51"/>
                <a:gd name="T3" fmla="*/ 29 h 39"/>
                <a:gd name="T4" fmla="*/ 0 w 51"/>
                <a:gd name="T5" fmla="*/ 26 h 39"/>
                <a:gd name="T6" fmla="*/ 0 w 51"/>
                <a:gd name="T7" fmla="*/ 19 h 39"/>
                <a:gd name="T8" fmla="*/ 3 w 51"/>
                <a:gd name="T9" fmla="*/ 13 h 39"/>
                <a:gd name="T10" fmla="*/ 0 w 51"/>
                <a:gd name="T11" fmla="*/ 10 h 39"/>
                <a:gd name="T12" fmla="*/ 0 w 51"/>
                <a:gd name="T13" fmla="*/ 6 h 39"/>
                <a:gd name="T14" fmla="*/ 0 w 51"/>
                <a:gd name="T15" fmla="*/ 0 h 39"/>
                <a:gd name="T16" fmla="*/ 3 w 51"/>
                <a:gd name="T17" fmla="*/ 0 h 39"/>
                <a:gd name="T18" fmla="*/ 3 w 51"/>
                <a:gd name="T19" fmla="*/ 0 h 39"/>
                <a:gd name="T20" fmla="*/ 3 w 51"/>
                <a:gd name="T21" fmla="*/ 3 h 39"/>
                <a:gd name="T22" fmla="*/ 3 w 51"/>
                <a:gd name="T23" fmla="*/ 3 h 39"/>
                <a:gd name="T24" fmla="*/ 26 w 51"/>
                <a:gd name="T25" fmla="*/ 6 h 39"/>
                <a:gd name="T26" fmla="*/ 39 w 51"/>
                <a:gd name="T27" fmla="*/ 0 h 39"/>
                <a:gd name="T28" fmla="*/ 42 w 51"/>
                <a:gd name="T29" fmla="*/ 0 h 39"/>
                <a:gd name="T30" fmla="*/ 45 w 51"/>
                <a:gd name="T31" fmla="*/ 3 h 39"/>
                <a:gd name="T32" fmla="*/ 48 w 51"/>
                <a:gd name="T33" fmla="*/ 6 h 39"/>
                <a:gd name="T34" fmla="*/ 51 w 51"/>
                <a:gd name="T35" fmla="*/ 6 h 39"/>
                <a:gd name="T36" fmla="*/ 51 w 51"/>
                <a:gd name="T37" fmla="*/ 10 h 39"/>
                <a:gd name="T38" fmla="*/ 48 w 51"/>
                <a:gd name="T39" fmla="*/ 10 h 39"/>
                <a:gd name="T40" fmla="*/ 48 w 51"/>
                <a:gd name="T41" fmla="*/ 13 h 39"/>
                <a:gd name="T42" fmla="*/ 48 w 51"/>
                <a:gd name="T43" fmla="*/ 19 h 39"/>
                <a:gd name="T44" fmla="*/ 45 w 51"/>
                <a:gd name="T45" fmla="*/ 23 h 39"/>
                <a:gd name="T46" fmla="*/ 48 w 51"/>
                <a:gd name="T47" fmla="*/ 29 h 39"/>
                <a:gd name="T48" fmla="*/ 45 w 51"/>
                <a:gd name="T49" fmla="*/ 29 h 39"/>
                <a:gd name="T50" fmla="*/ 42 w 51"/>
                <a:gd name="T51" fmla="*/ 29 h 39"/>
                <a:gd name="T52" fmla="*/ 35 w 51"/>
                <a:gd name="T53" fmla="*/ 32 h 39"/>
                <a:gd name="T54" fmla="*/ 32 w 51"/>
                <a:gd name="T55" fmla="*/ 32 h 39"/>
                <a:gd name="T56" fmla="*/ 32 w 51"/>
                <a:gd name="T57" fmla="*/ 35 h 39"/>
                <a:gd name="T58" fmla="*/ 32 w 51"/>
                <a:gd name="T59" fmla="*/ 35 h 39"/>
                <a:gd name="T60" fmla="*/ 29 w 51"/>
                <a:gd name="T61" fmla="*/ 39 h 39"/>
                <a:gd name="T62" fmla="*/ 19 w 51"/>
                <a:gd name="T63" fmla="*/ 32 h 39"/>
                <a:gd name="T64" fmla="*/ 6 w 51"/>
                <a:gd name="T65" fmla="*/ 35 h 39"/>
                <a:gd name="T66" fmla="*/ 6 w 51"/>
                <a:gd name="T67" fmla="*/ 35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
                <a:gd name="T103" fmla="*/ 0 h 39"/>
                <a:gd name="T104" fmla="*/ 51 w 51"/>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 h="39">
                  <a:moveTo>
                    <a:pt x="6" y="35"/>
                  </a:moveTo>
                  <a:lnTo>
                    <a:pt x="6" y="29"/>
                  </a:lnTo>
                  <a:lnTo>
                    <a:pt x="0" y="26"/>
                  </a:lnTo>
                  <a:lnTo>
                    <a:pt x="0" y="19"/>
                  </a:lnTo>
                  <a:lnTo>
                    <a:pt x="3" y="13"/>
                  </a:lnTo>
                  <a:lnTo>
                    <a:pt x="0" y="10"/>
                  </a:lnTo>
                  <a:lnTo>
                    <a:pt x="0" y="6"/>
                  </a:lnTo>
                  <a:lnTo>
                    <a:pt x="0" y="0"/>
                  </a:lnTo>
                  <a:lnTo>
                    <a:pt x="3" y="0"/>
                  </a:lnTo>
                  <a:lnTo>
                    <a:pt x="3" y="3"/>
                  </a:lnTo>
                  <a:lnTo>
                    <a:pt x="26" y="6"/>
                  </a:lnTo>
                  <a:lnTo>
                    <a:pt x="39" y="0"/>
                  </a:lnTo>
                  <a:lnTo>
                    <a:pt x="42" y="0"/>
                  </a:lnTo>
                  <a:lnTo>
                    <a:pt x="45" y="3"/>
                  </a:lnTo>
                  <a:lnTo>
                    <a:pt x="48" y="6"/>
                  </a:lnTo>
                  <a:lnTo>
                    <a:pt x="51" y="6"/>
                  </a:lnTo>
                  <a:lnTo>
                    <a:pt x="51" y="10"/>
                  </a:lnTo>
                  <a:lnTo>
                    <a:pt x="48" y="10"/>
                  </a:lnTo>
                  <a:lnTo>
                    <a:pt x="48" y="13"/>
                  </a:lnTo>
                  <a:lnTo>
                    <a:pt x="48" y="19"/>
                  </a:lnTo>
                  <a:lnTo>
                    <a:pt x="45" y="23"/>
                  </a:lnTo>
                  <a:lnTo>
                    <a:pt x="48" y="29"/>
                  </a:lnTo>
                  <a:lnTo>
                    <a:pt x="45" y="29"/>
                  </a:lnTo>
                  <a:lnTo>
                    <a:pt x="42" y="29"/>
                  </a:lnTo>
                  <a:lnTo>
                    <a:pt x="35" y="32"/>
                  </a:lnTo>
                  <a:lnTo>
                    <a:pt x="32" y="32"/>
                  </a:lnTo>
                  <a:lnTo>
                    <a:pt x="32" y="35"/>
                  </a:lnTo>
                  <a:lnTo>
                    <a:pt x="29" y="39"/>
                  </a:lnTo>
                  <a:lnTo>
                    <a:pt x="19" y="32"/>
                  </a:lnTo>
                  <a:lnTo>
                    <a:pt x="6" y="35"/>
                  </a:lnTo>
                </a:path>
              </a:pathLst>
            </a:custGeom>
            <a:noFill/>
            <a:ln w="0">
              <a:solidFill>
                <a:srgbClr val="7F7F7F"/>
              </a:solidFill>
              <a:round/>
              <a:headEnd/>
              <a:tailEnd/>
            </a:ln>
          </p:spPr>
          <p:txBody>
            <a:bodyPr/>
            <a:lstStyle/>
            <a:p>
              <a:endParaRPr lang="en-US"/>
            </a:p>
          </p:txBody>
        </p:sp>
        <p:sp>
          <p:nvSpPr>
            <p:cNvPr id="32518" name="Freeform 950"/>
            <p:cNvSpPr>
              <a:spLocks/>
            </p:cNvSpPr>
            <p:nvPr/>
          </p:nvSpPr>
          <p:spPr bwMode="auto">
            <a:xfrm>
              <a:off x="2950" y="1866"/>
              <a:ext cx="71" cy="51"/>
            </a:xfrm>
            <a:custGeom>
              <a:avLst/>
              <a:gdLst>
                <a:gd name="T0" fmla="*/ 52 w 52"/>
                <a:gd name="T1" fmla="*/ 7 h 36"/>
                <a:gd name="T2" fmla="*/ 52 w 52"/>
                <a:gd name="T3" fmla="*/ 4 h 36"/>
                <a:gd name="T4" fmla="*/ 45 w 52"/>
                <a:gd name="T5" fmla="*/ 0 h 36"/>
                <a:gd name="T6" fmla="*/ 36 w 52"/>
                <a:gd name="T7" fmla="*/ 0 h 36"/>
                <a:gd name="T8" fmla="*/ 32 w 52"/>
                <a:gd name="T9" fmla="*/ 0 h 36"/>
                <a:gd name="T10" fmla="*/ 32 w 52"/>
                <a:gd name="T11" fmla="*/ 4 h 36"/>
                <a:gd name="T12" fmla="*/ 29 w 52"/>
                <a:gd name="T13" fmla="*/ 4 h 36"/>
                <a:gd name="T14" fmla="*/ 26 w 52"/>
                <a:gd name="T15" fmla="*/ 4 h 36"/>
                <a:gd name="T16" fmla="*/ 20 w 52"/>
                <a:gd name="T17" fmla="*/ 7 h 36"/>
                <a:gd name="T18" fmla="*/ 16 w 52"/>
                <a:gd name="T19" fmla="*/ 10 h 36"/>
                <a:gd name="T20" fmla="*/ 13 w 52"/>
                <a:gd name="T21" fmla="*/ 10 h 36"/>
                <a:gd name="T22" fmla="*/ 7 w 52"/>
                <a:gd name="T23" fmla="*/ 7 h 36"/>
                <a:gd name="T24" fmla="*/ 7 w 52"/>
                <a:gd name="T25" fmla="*/ 10 h 36"/>
                <a:gd name="T26" fmla="*/ 3 w 52"/>
                <a:gd name="T27" fmla="*/ 10 h 36"/>
                <a:gd name="T28" fmla="*/ 0 w 52"/>
                <a:gd name="T29" fmla="*/ 10 h 36"/>
                <a:gd name="T30" fmla="*/ 3 w 52"/>
                <a:gd name="T31" fmla="*/ 13 h 36"/>
                <a:gd name="T32" fmla="*/ 0 w 52"/>
                <a:gd name="T33" fmla="*/ 16 h 36"/>
                <a:gd name="T34" fmla="*/ 0 w 52"/>
                <a:gd name="T35" fmla="*/ 20 h 36"/>
                <a:gd name="T36" fmla="*/ 0 w 52"/>
                <a:gd name="T37" fmla="*/ 20 h 36"/>
                <a:gd name="T38" fmla="*/ 0 w 52"/>
                <a:gd name="T39" fmla="*/ 20 h 36"/>
                <a:gd name="T40" fmla="*/ 3 w 52"/>
                <a:gd name="T41" fmla="*/ 26 h 36"/>
                <a:gd name="T42" fmla="*/ 10 w 52"/>
                <a:gd name="T43" fmla="*/ 33 h 36"/>
                <a:gd name="T44" fmla="*/ 16 w 52"/>
                <a:gd name="T45" fmla="*/ 36 h 36"/>
                <a:gd name="T46" fmla="*/ 23 w 52"/>
                <a:gd name="T47" fmla="*/ 33 h 36"/>
                <a:gd name="T48" fmla="*/ 29 w 52"/>
                <a:gd name="T49" fmla="*/ 29 h 36"/>
                <a:gd name="T50" fmla="*/ 32 w 52"/>
                <a:gd name="T51" fmla="*/ 29 h 36"/>
                <a:gd name="T52" fmla="*/ 32 w 52"/>
                <a:gd name="T53" fmla="*/ 29 h 36"/>
                <a:gd name="T54" fmla="*/ 42 w 52"/>
                <a:gd name="T55" fmla="*/ 26 h 36"/>
                <a:gd name="T56" fmla="*/ 45 w 52"/>
                <a:gd name="T57" fmla="*/ 16 h 36"/>
                <a:gd name="T58" fmla="*/ 45 w 52"/>
                <a:gd name="T59" fmla="*/ 13 h 36"/>
                <a:gd name="T60" fmla="*/ 52 w 52"/>
                <a:gd name="T61" fmla="*/ 7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
                <a:gd name="T94" fmla="*/ 0 h 36"/>
                <a:gd name="T95" fmla="*/ 52 w 52"/>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 h="36">
                  <a:moveTo>
                    <a:pt x="52" y="7"/>
                  </a:moveTo>
                  <a:lnTo>
                    <a:pt x="52" y="4"/>
                  </a:lnTo>
                  <a:lnTo>
                    <a:pt x="45" y="0"/>
                  </a:lnTo>
                  <a:lnTo>
                    <a:pt x="36" y="0"/>
                  </a:lnTo>
                  <a:lnTo>
                    <a:pt x="32" y="0"/>
                  </a:lnTo>
                  <a:lnTo>
                    <a:pt x="32" y="4"/>
                  </a:lnTo>
                  <a:lnTo>
                    <a:pt x="29" y="4"/>
                  </a:lnTo>
                  <a:lnTo>
                    <a:pt x="26" y="4"/>
                  </a:lnTo>
                  <a:lnTo>
                    <a:pt x="20" y="7"/>
                  </a:lnTo>
                  <a:lnTo>
                    <a:pt x="16" y="10"/>
                  </a:lnTo>
                  <a:lnTo>
                    <a:pt x="13" y="10"/>
                  </a:lnTo>
                  <a:lnTo>
                    <a:pt x="7" y="7"/>
                  </a:lnTo>
                  <a:lnTo>
                    <a:pt x="7" y="10"/>
                  </a:lnTo>
                  <a:lnTo>
                    <a:pt x="3" y="10"/>
                  </a:lnTo>
                  <a:lnTo>
                    <a:pt x="0" y="10"/>
                  </a:lnTo>
                  <a:lnTo>
                    <a:pt x="3" y="13"/>
                  </a:lnTo>
                  <a:lnTo>
                    <a:pt x="0" y="16"/>
                  </a:lnTo>
                  <a:lnTo>
                    <a:pt x="0" y="20"/>
                  </a:lnTo>
                  <a:lnTo>
                    <a:pt x="3" y="26"/>
                  </a:lnTo>
                  <a:lnTo>
                    <a:pt x="10" y="33"/>
                  </a:lnTo>
                  <a:lnTo>
                    <a:pt x="16" y="36"/>
                  </a:lnTo>
                  <a:lnTo>
                    <a:pt x="23" y="33"/>
                  </a:lnTo>
                  <a:lnTo>
                    <a:pt x="29" y="29"/>
                  </a:lnTo>
                  <a:lnTo>
                    <a:pt x="32" y="29"/>
                  </a:lnTo>
                  <a:lnTo>
                    <a:pt x="42" y="26"/>
                  </a:lnTo>
                  <a:lnTo>
                    <a:pt x="45" y="16"/>
                  </a:lnTo>
                  <a:lnTo>
                    <a:pt x="45" y="13"/>
                  </a:lnTo>
                  <a:lnTo>
                    <a:pt x="52" y="7"/>
                  </a:lnTo>
                  <a:close/>
                </a:path>
              </a:pathLst>
            </a:custGeom>
            <a:solidFill>
              <a:srgbClr val="CCCCCC"/>
            </a:solidFill>
            <a:ln w="9525">
              <a:noFill/>
              <a:round/>
              <a:headEnd/>
              <a:tailEnd/>
            </a:ln>
          </p:spPr>
          <p:txBody>
            <a:bodyPr/>
            <a:lstStyle/>
            <a:p>
              <a:endParaRPr lang="en-US"/>
            </a:p>
          </p:txBody>
        </p:sp>
        <p:sp>
          <p:nvSpPr>
            <p:cNvPr id="32519" name="Freeform 951"/>
            <p:cNvSpPr>
              <a:spLocks/>
            </p:cNvSpPr>
            <p:nvPr/>
          </p:nvSpPr>
          <p:spPr bwMode="auto">
            <a:xfrm>
              <a:off x="2950" y="1866"/>
              <a:ext cx="71" cy="51"/>
            </a:xfrm>
            <a:custGeom>
              <a:avLst/>
              <a:gdLst>
                <a:gd name="T0" fmla="*/ 52 w 52"/>
                <a:gd name="T1" fmla="*/ 7 h 36"/>
                <a:gd name="T2" fmla="*/ 52 w 52"/>
                <a:gd name="T3" fmla="*/ 4 h 36"/>
                <a:gd name="T4" fmla="*/ 45 w 52"/>
                <a:gd name="T5" fmla="*/ 0 h 36"/>
                <a:gd name="T6" fmla="*/ 36 w 52"/>
                <a:gd name="T7" fmla="*/ 0 h 36"/>
                <a:gd name="T8" fmla="*/ 32 w 52"/>
                <a:gd name="T9" fmla="*/ 0 h 36"/>
                <a:gd name="T10" fmla="*/ 32 w 52"/>
                <a:gd name="T11" fmla="*/ 4 h 36"/>
                <a:gd name="T12" fmla="*/ 29 w 52"/>
                <a:gd name="T13" fmla="*/ 4 h 36"/>
                <a:gd name="T14" fmla="*/ 26 w 52"/>
                <a:gd name="T15" fmla="*/ 4 h 36"/>
                <a:gd name="T16" fmla="*/ 20 w 52"/>
                <a:gd name="T17" fmla="*/ 7 h 36"/>
                <a:gd name="T18" fmla="*/ 16 w 52"/>
                <a:gd name="T19" fmla="*/ 10 h 36"/>
                <a:gd name="T20" fmla="*/ 13 w 52"/>
                <a:gd name="T21" fmla="*/ 10 h 36"/>
                <a:gd name="T22" fmla="*/ 7 w 52"/>
                <a:gd name="T23" fmla="*/ 7 h 36"/>
                <a:gd name="T24" fmla="*/ 7 w 52"/>
                <a:gd name="T25" fmla="*/ 10 h 36"/>
                <a:gd name="T26" fmla="*/ 3 w 52"/>
                <a:gd name="T27" fmla="*/ 10 h 36"/>
                <a:gd name="T28" fmla="*/ 0 w 52"/>
                <a:gd name="T29" fmla="*/ 10 h 36"/>
                <a:gd name="T30" fmla="*/ 3 w 52"/>
                <a:gd name="T31" fmla="*/ 13 h 36"/>
                <a:gd name="T32" fmla="*/ 0 w 52"/>
                <a:gd name="T33" fmla="*/ 16 h 36"/>
                <a:gd name="T34" fmla="*/ 0 w 52"/>
                <a:gd name="T35" fmla="*/ 20 h 36"/>
                <a:gd name="T36" fmla="*/ 0 w 52"/>
                <a:gd name="T37" fmla="*/ 20 h 36"/>
                <a:gd name="T38" fmla="*/ 0 w 52"/>
                <a:gd name="T39" fmla="*/ 20 h 36"/>
                <a:gd name="T40" fmla="*/ 3 w 52"/>
                <a:gd name="T41" fmla="*/ 26 h 36"/>
                <a:gd name="T42" fmla="*/ 10 w 52"/>
                <a:gd name="T43" fmla="*/ 33 h 36"/>
                <a:gd name="T44" fmla="*/ 16 w 52"/>
                <a:gd name="T45" fmla="*/ 36 h 36"/>
                <a:gd name="T46" fmla="*/ 23 w 52"/>
                <a:gd name="T47" fmla="*/ 33 h 36"/>
                <a:gd name="T48" fmla="*/ 29 w 52"/>
                <a:gd name="T49" fmla="*/ 29 h 36"/>
                <a:gd name="T50" fmla="*/ 32 w 52"/>
                <a:gd name="T51" fmla="*/ 29 h 36"/>
                <a:gd name="T52" fmla="*/ 32 w 52"/>
                <a:gd name="T53" fmla="*/ 29 h 36"/>
                <a:gd name="T54" fmla="*/ 42 w 52"/>
                <a:gd name="T55" fmla="*/ 26 h 36"/>
                <a:gd name="T56" fmla="*/ 45 w 52"/>
                <a:gd name="T57" fmla="*/ 16 h 36"/>
                <a:gd name="T58" fmla="*/ 45 w 52"/>
                <a:gd name="T59" fmla="*/ 13 h 36"/>
                <a:gd name="T60" fmla="*/ 52 w 52"/>
                <a:gd name="T61" fmla="*/ 7 h 36"/>
                <a:gd name="T62" fmla="*/ 52 w 52"/>
                <a:gd name="T63" fmla="*/ 7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36"/>
                <a:gd name="T98" fmla="*/ 52 w 52"/>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36">
                  <a:moveTo>
                    <a:pt x="52" y="7"/>
                  </a:moveTo>
                  <a:lnTo>
                    <a:pt x="52" y="4"/>
                  </a:lnTo>
                  <a:lnTo>
                    <a:pt x="45" y="0"/>
                  </a:lnTo>
                  <a:lnTo>
                    <a:pt x="36" y="0"/>
                  </a:lnTo>
                  <a:lnTo>
                    <a:pt x="32" y="0"/>
                  </a:lnTo>
                  <a:lnTo>
                    <a:pt x="32" y="4"/>
                  </a:lnTo>
                  <a:lnTo>
                    <a:pt x="29" y="4"/>
                  </a:lnTo>
                  <a:lnTo>
                    <a:pt x="26" y="4"/>
                  </a:lnTo>
                  <a:lnTo>
                    <a:pt x="20" y="7"/>
                  </a:lnTo>
                  <a:lnTo>
                    <a:pt x="16" y="10"/>
                  </a:lnTo>
                  <a:lnTo>
                    <a:pt x="13" y="10"/>
                  </a:lnTo>
                  <a:lnTo>
                    <a:pt x="7" y="7"/>
                  </a:lnTo>
                  <a:lnTo>
                    <a:pt x="7" y="10"/>
                  </a:lnTo>
                  <a:lnTo>
                    <a:pt x="3" y="10"/>
                  </a:lnTo>
                  <a:lnTo>
                    <a:pt x="0" y="10"/>
                  </a:lnTo>
                  <a:lnTo>
                    <a:pt x="3" y="13"/>
                  </a:lnTo>
                  <a:lnTo>
                    <a:pt x="0" y="16"/>
                  </a:lnTo>
                  <a:lnTo>
                    <a:pt x="0" y="20"/>
                  </a:lnTo>
                  <a:lnTo>
                    <a:pt x="3" y="26"/>
                  </a:lnTo>
                  <a:lnTo>
                    <a:pt x="10" y="33"/>
                  </a:lnTo>
                  <a:lnTo>
                    <a:pt x="16" y="36"/>
                  </a:lnTo>
                  <a:lnTo>
                    <a:pt x="23" y="33"/>
                  </a:lnTo>
                  <a:lnTo>
                    <a:pt x="29" y="29"/>
                  </a:lnTo>
                  <a:lnTo>
                    <a:pt x="32" y="29"/>
                  </a:lnTo>
                  <a:lnTo>
                    <a:pt x="42" y="26"/>
                  </a:lnTo>
                  <a:lnTo>
                    <a:pt x="45" y="16"/>
                  </a:lnTo>
                  <a:lnTo>
                    <a:pt x="45" y="13"/>
                  </a:lnTo>
                  <a:lnTo>
                    <a:pt x="52" y="7"/>
                  </a:lnTo>
                </a:path>
              </a:pathLst>
            </a:custGeom>
            <a:noFill/>
            <a:ln w="0">
              <a:solidFill>
                <a:srgbClr val="7F7F7F"/>
              </a:solidFill>
              <a:round/>
              <a:headEnd/>
              <a:tailEnd/>
            </a:ln>
          </p:spPr>
          <p:txBody>
            <a:bodyPr/>
            <a:lstStyle/>
            <a:p>
              <a:endParaRPr lang="en-US"/>
            </a:p>
          </p:txBody>
        </p:sp>
        <p:sp>
          <p:nvSpPr>
            <p:cNvPr id="32520" name="Freeform 952"/>
            <p:cNvSpPr>
              <a:spLocks/>
            </p:cNvSpPr>
            <p:nvPr/>
          </p:nvSpPr>
          <p:spPr bwMode="auto">
            <a:xfrm>
              <a:off x="2919" y="1894"/>
              <a:ext cx="35" cy="27"/>
            </a:xfrm>
            <a:custGeom>
              <a:avLst/>
              <a:gdLst>
                <a:gd name="T0" fmla="*/ 0 w 25"/>
                <a:gd name="T1" fmla="*/ 19 h 19"/>
                <a:gd name="T2" fmla="*/ 9 w 25"/>
                <a:gd name="T3" fmla="*/ 19 h 19"/>
                <a:gd name="T4" fmla="*/ 9 w 25"/>
                <a:gd name="T5" fmla="*/ 16 h 19"/>
                <a:gd name="T6" fmla="*/ 13 w 25"/>
                <a:gd name="T7" fmla="*/ 19 h 19"/>
                <a:gd name="T8" fmla="*/ 13 w 25"/>
                <a:gd name="T9" fmla="*/ 19 h 19"/>
                <a:gd name="T10" fmla="*/ 16 w 25"/>
                <a:gd name="T11" fmla="*/ 19 h 19"/>
                <a:gd name="T12" fmla="*/ 16 w 25"/>
                <a:gd name="T13" fmla="*/ 19 h 19"/>
                <a:gd name="T14" fmla="*/ 16 w 25"/>
                <a:gd name="T15" fmla="*/ 16 h 19"/>
                <a:gd name="T16" fmla="*/ 19 w 25"/>
                <a:gd name="T17" fmla="*/ 13 h 19"/>
                <a:gd name="T18" fmla="*/ 19 w 25"/>
                <a:gd name="T19" fmla="*/ 13 h 19"/>
                <a:gd name="T20" fmla="*/ 16 w 25"/>
                <a:gd name="T21" fmla="*/ 9 h 19"/>
                <a:gd name="T22" fmla="*/ 19 w 25"/>
                <a:gd name="T23" fmla="*/ 9 h 19"/>
                <a:gd name="T24" fmla="*/ 22 w 25"/>
                <a:gd name="T25" fmla="*/ 6 h 19"/>
                <a:gd name="T26" fmla="*/ 22 w 25"/>
                <a:gd name="T27" fmla="*/ 3 h 19"/>
                <a:gd name="T28" fmla="*/ 25 w 25"/>
                <a:gd name="T29" fmla="*/ 6 h 19"/>
                <a:gd name="T30" fmla="*/ 25 w 25"/>
                <a:gd name="T31" fmla="*/ 6 h 19"/>
                <a:gd name="T32" fmla="*/ 22 w 25"/>
                <a:gd name="T33" fmla="*/ 0 h 19"/>
                <a:gd name="T34" fmla="*/ 22 w 25"/>
                <a:gd name="T35" fmla="*/ 0 h 19"/>
                <a:gd name="T36" fmla="*/ 19 w 25"/>
                <a:gd name="T37" fmla="*/ 3 h 19"/>
                <a:gd name="T38" fmla="*/ 9 w 25"/>
                <a:gd name="T39" fmla="*/ 3 h 19"/>
                <a:gd name="T40" fmla="*/ 9 w 25"/>
                <a:gd name="T41" fmla="*/ 6 h 19"/>
                <a:gd name="T42" fmla="*/ 0 w 25"/>
                <a:gd name="T43" fmla="*/ 6 h 19"/>
                <a:gd name="T44" fmla="*/ 0 w 25"/>
                <a:gd name="T45" fmla="*/ 9 h 19"/>
                <a:gd name="T46" fmla="*/ 0 w 25"/>
                <a:gd name="T47" fmla="*/ 9 h 19"/>
                <a:gd name="T48" fmla="*/ 0 w 25"/>
                <a:gd name="T49" fmla="*/ 13 h 19"/>
                <a:gd name="T50" fmla="*/ 0 w 25"/>
                <a:gd name="T51" fmla="*/ 13 h 19"/>
                <a:gd name="T52" fmla="*/ 3 w 25"/>
                <a:gd name="T53" fmla="*/ 16 h 19"/>
                <a:gd name="T54" fmla="*/ 3 w 25"/>
                <a:gd name="T55" fmla="*/ 19 h 19"/>
                <a:gd name="T56" fmla="*/ 0 w 25"/>
                <a:gd name="T57" fmla="*/ 19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
                <a:gd name="T88" fmla="*/ 0 h 19"/>
                <a:gd name="T89" fmla="*/ 25 w 25"/>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 h="19">
                  <a:moveTo>
                    <a:pt x="0" y="19"/>
                  </a:moveTo>
                  <a:lnTo>
                    <a:pt x="9" y="19"/>
                  </a:lnTo>
                  <a:lnTo>
                    <a:pt x="9" y="16"/>
                  </a:lnTo>
                  <a:lnTo>
                    <a:pt x="13" y="19"/>
                  </a:lnTo>
                  <a:lnTo>
                    <a:pt x="16" y="19"/>
                  </a:lnTo>
                  <a:lnTo>
                    <a:pt x="16" y="16"/>
                  </a:lnTo>
                  <a:lnTo>
                    <a:pt x="19" y="13"/>
                  </a:lnTo>
                  <a:lnTo>
                    <a:pt x="16" y="9"/>
                  </a:lnTo>
                  <a:lnTo>
                    <a:pt x="19" y="9"/>
                  </a:lnTo>
                  <a:lnTo>
                    <a:pt x="22" y="6"/>
                  </a:lnTo>
                  <a:lnTo>
                    <a:pt x="22" y="3"/>
                  </a:lnTo>
                  <a:lnTo>
                    <a:pt x="25" y="6"/>
                  </a:lnTo>
                  <a:lnTo>
                    <a:pt x="22" y="0"/>
                  </a:lnTo>
                  <a:lnTo>
                    <a:pt x="19" y="3"/>
                  </a:lnTo>
                  <a:lnTo>
                    <a:pt x="9" y="3"/>
                  </a:lnTo>
                  <a:lnTo>
                    <a:pt x="9" y="6"/>
                  </a:lnTo>
                  <a:lnTo>
                    <a:pt x="0" y="6"/>
                  </a:lnTo>
                  <a:lnTo>
                    <a:pt x="0" y="9"/>
                  </a:lnTo>
                  <a:lnTo>
                    <a:pt x="0" y="13"/>
                  </a:lnTo>
                  <a:lnTo>
                    <a:pt x="3" y="16"/>
                  </a:lnTo>
                  <a:lnTo>
                    <a:pt x="3" y="19"/>
                  </a:lnTo>
                  <a:lnTo>
                    <a:pt x="0" y="19"/>
                  </a:lnTo>
                  <a:close/>
                </a:path>
              </a:pathLst>
            </a:custGeom>
            <a:solidFill>
              <a:srgbClr val="CCCCCC"/>
            </a:solidFill>
            <a:ln w="9525">
              <a:noFill/>
              <a:round/>
              <a:headEnd/>
              <a:tailEnd/>
            </a:ln>
          </p:spPr>
          <p:txBody>
            <a:bodyPr/>
            <a:lstStyle/>
            <a:p>
              <a:endParaRPr lang="en-US"/>
            </a:p>
          </p:txBody>
        </p:sp>
        <p:sp>
          <p:nvSpPr>
            <p:cNvPr id="32521" name="Freeform 953"/>
            <p:cNvSpPr>
              <a:spLocks/>
            </p:cNvSpPr>
            <p:nvPr/>
          </p:nvSpPr>
          <p:spPr bwMode="auto">
            <a:xfrm>
              <a:off x="2919" y="1894"/>
              <a:ext cx="35" cy="27"/>
            </a:xfrm>
            <a:custGeom>
              <a:avLst/>
              <a:gdLst>
                <a:gd name="T0" fmla="*/ 0 w 25"/>
                <a:gd name="T1" fmla="*/ 19 h 19"/>
                <a:gd name="T2" fmla="*/ 9 w 25"/>
                <a:gd name="T3" fmla="*/ 19 h 19"/>
                <a:gd name="T4" fmla="*/ 9 w 25"/>
                <a:gd name="T5" fmla="*/ 16 h 19"/>
                <a:gd name="T6" fmla="*/ 13 w 25"/>
                <a:gd name="T7" fmla="*/ 19 h 19"/>
                <a:gd name="T8" fmla="*/ 13 w 25"/>
                <a:gd name="T9" fmla="*/ 19 h 19"/>
                <a:gd name="T10" fmla="*/ 16 w 25"/>
                <a:gd name="T11" fmla="*/ 19 h 19"/>
                <a:gd name="T12" fmla="*/ 16 w 25"/>
                <a:gd name="T13" fmla="*/ 19 h 19"/>
                <a:gd name="T14" fmla="*/ 16 w 25"/>
                <a:gd name="T15" fmla="*/ 16 h 19"/>
                <a:gd name="T16" fmla="*/ 19 w 25"/>
                <a:gd name="T17" fmla="*/ 13 h 19"/>
                <a:gd name="T18" fmla="*/ 19 w 25"/>
                <a:gd name="T19" fmla="*/ 13 h 19"/>
                <a:gd name="T20" fmla="*/ 16 w 25"/>
                <a:gd name="T21" fmla="*/ 9 h 19"/>
                <a:gd name="T22" fmla="*/ 19 w 25"/>
                <a:gd name="T23" fmla="*/ 9 h 19"/>
                <a:gd name="T24" fmla="*/ 22 w 25"/>
                <a:gd name="T25" fmla="*/ 6 h 19"/>
                <a:gd name="T26" fmla="*/ 22 w 25"/>
                <a:gd name="T27" fmla="*/ 3 h 19"/>
                <a:gd name="T28" fmla="*/ 25 w 25"/>
                <a:gd name="T29" fmla="*/ 6 h 19"/>
                <a:gd name="T30" fmla="*/ 25 w 25"/>
                <a:gd name="T31" fmla="*/ 6 h 19"/>
                <a:gd name="T32" fmla="*/ 22 w 25"/>
                <a:gd name="T33" fmla="*/ 0 h 19"/>
                <a:gd name="T34" fmla="*/ 22 w 25"/>
                <a:gd name="T35" fmla="*/ 0 h 19"/>
                <a:gd name="T36" fmla="*/ 19 w 25"/>
                <a:gd name="T37" fmla="*/ 3 h 19"/>
                <a:gd name="T38" fmla="*/ 9 w 25"/>
                <a:gd name="T39" fmla="*/ 3 h 19"/>
                <a:gd name="T40" fmla="*/ 9 w 25"/>
                <a:gd name="T41" fmla="*/ 6 h 19"/>
                <a:gd name="T42" fmla="*/ 0 w 25"/>
                <a:gd name="T43" fmla="*/ 6 h 19"/>
                <a:gd name="T44" fmla="*/ 0 w 25"/>
                <a:gd name="T45" fmla="*/ 9 h 19"/>
                <a:gd name="T46" fmla="*/ 0 w 25"/>
                <a:gd name="T47" fmla="*/ 9 h 19"/>
                <a:gd name="T48" fmla="*/ 0 w 25"/>
                <a:gd name="T49" fmla="*/ 13 h 19"/>
                <a:gd name="T50" fmla="*/ 0 w 25"/>
                <a:gd name="T51" fmla="*/ 13 h 19"/>
                <a:gd name="T52" fmla="*/ 3 w 25"/>
                <a:gd name="T53" fmla="*/ 16 h 19"/>
                <a:gd name="T54" fmla="*/ 3 w 25"/>
                <a:gd name="T55" fmla="*/ 19 h 19"/>
                <a:gd name="T56" fmla="*/ 0 w 25"/>
                <a:gd name="T57" fmla="*/ 19 h 19"/>
                <a:gd name="T58" fmla="*/ 0 w 25"/>
                <a:gd name="T59" fmla="*/ 19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19"/>
                <a:gd name="T92" fmla="*/ 25 w 25"/>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19">
                  <a:moveTo>
                    <a:pt x="0" y="19"/>
                  </a:moveTo>
                  <a:lnTo>
                    <a:pt x="9" y="19"/>
                  </a:lnTo>
                  <a:lnTo>
                    <a:pt x="9" y="16"/>
                  </a:lnTo>
                  <a:lnTo>
                    <a:pt x="13" y="19"/>
                  </a:lnTo>
                  <a:lnTo>
                    <a:pt x="16" y="19"/>
                  </a:lnTo>
                  <a:lnTo>
                    <a:pt x="16" y="16"/>
                  </a:lnTo>
                  <a:lnTo>
                    <a:pt x="19" y="13"/>
                  </a:lnTo>
                  <a:lnTo>
                    <a:pt x="16" y="9"/>
                  </a:lnTo>
                  <a:lnTo>
                    <a:pt x="19" y="9"/>
                  </a:lnTo>
                  <a:lnTo>
                    <a:pt x="22" y="6"/>
                  </a:lnTo>
                  <a:lnTo>
                    <a:pt x="22" y="3"/>
                  </a:lnTo>
                  <a:lnTo>
                    <a:pt x="25" y="6"/>
                  </a:lnTo>
                  <a:lnTo>
                    <a:pt x="22" y="0"/>
                  </a:lnTo>
                  <a:lnTo>
                    <a:pt x="19" y="3"/>
                  </a:lnTo>
                  <a:lnTo>
                    <a:pt x="9" y="3"/>
                  </a:lnTo>
                  <a:lnTo>
                    <a:pt x="9" y="6"/>
                  </a:lnTo>
                  <a:lnTo>
                    <a:pt x="0" y="6"/>
                  </a:lnTo>
                  <a:lnTo>
                    <a:pt x="0" y="9"/>
                  </a:lnTo>
                  <a:lnTo>
                    <a:pt x="0" y="13"/>
                  </a:lnTo>
                  <a:lnTo>
                    <a:pt x="3" y="16"/>
                  </a:lnTo>
                  <a:lnTo>
                    <a:pt x="3" y="19"/>
                  </a:lnTo>
                  <a:lnTo>
                    <a:pt x="0" y="19"/>
                  </a:lnTo>
                </a:path>
              </a:pathLst>
            </a:custGeom>
            <a:noFill/>
            <a:ln w="0">
              <a:solidFill>
                <a:srgbClr val="7F7F7F"/>
              </a:solidFill>
              <a:round/>
              <a:headEnd/>
              <a:tailEnd/>
            </a:ln>
          </p:spPr>
          <p:txBody>
            <a:bodyPr/>
            <a:lstStyle/>
            <a:p>
              <a:endParaRPr lang="en-US"/>
            </a:p>
          </p:txBody>
        </p:sp>
        <p:sp>
          <p:nvSpPr>
            <p:cNvPr id="32522" name="Freeform 954"/>
            <p:cNvSpPr>
              <a:spLocks/>
            </p:cNvSpPr>
            <p:nvPr/>
          </p:nvSpPr>
          <p:spPr bwMode="auto">
            <a:xfrm>
              <a:off x="2954" y="1848"/>
              <a:ext cx="63" cy="32"/>
            </a:xfrm>
            <a:custGeom>
              <a:avLst/>
              <a:gdLst>
                <a:gd name="T0" fmla="*/ 42 w 46"/>
                <a:gd name="T1" fmla="*/ 13 h 23"/>
                <a:gd name="T2" fmla="*/ 33 w 46"/>
                <a:gd name="T3" fmla="*/ 13 h 23"/>
                <a:gd name="T4" fmla="*/ 29 w 46"/>
                <a:gd name="T5" fmla="*/ 13 h 23"/>
                <a:gd name="T6" fmla="*/ 29 w 46"/>
                <a:gd name="T7" fmla="*/ 17 h 23"/>
                <a:gd name="T8" fmla="*/ 26 w 46"/>
                <a:gd name="T9" fmla="*/ 17 h 23"/>
                <a:gd name="T10" fmla="*/ 23 w 46"/>
                <a:gd name="T11" fmla="*/ 17 h 23"/>
                <a:gd name="T12" fmla="*/ 17 w 46"/>
                <a:gd name="T13" fmla="*/ 20 h 23"/>
                <a:gd name="T14" fmla="*/ 13 w 46"/>
                <a:gd name="T15" fmla="*/ 23 h 23"/>
                <a:gd name="T16" fmla="*/ 10 w 46"/>
                <a:gd name="T17" fmla="*/ 23 h 23"/>
                <a:gd name="T18" fmla="*/ 4 w 46"/>
                <a:gd name="T19" fmla="*/ 20 h 23"/>
                <a:gd name="T20" fmla="*/ 0 w 46"/>
                <a:gd name="T21" fmla="*/ 13 h 23"/>
                <a:gd name="T22" fmla="*/ 4 w 46"/>
                <a:gd name="T23" fmla="*/ 10 h 23"/>
                <a:gd name="T24" fmla="*/ 7 w 46"/>
                <a:gd name="T25" fmla="*/ 10 h 23"/>
                <a:gd name="T26" fmla="*/ 7 w 46"/>
                <a:gd name="T27" fmla="*/ 10 h 23"/>
                <a:gd name="T28" fmla="*/ 10 w 46"/>
                <a:gd name="T29" fmla="*/ 7 h 23"/>
                <a:gd name="T30" fmla="*/ 10 w 46"/>
                <a:gd name="T31" fmla="*/ 4 h 23"/>
                <a:gd name="T32" fmla="*/ 17 w 46"/>
                <a:gd name="T33" fmla="*/ 0 h 23"/>
                <a:gd name="T34" fmla="*/ 17 w 46"/>
                <a:gd name="T35" fmla="*/ 0 h 23"/>
                <a:gd name="T36" fmla="*/ 20 w 46"/>
                <a:gd name="T37" fmla="*/ 0 h 23"/>
                <a:gd name="T38" fmla="*/ 23 w 46"/>
                <a:gd name="T39" fmla="*/ 4 h 23"/>
                <a:gd name="T40" fmla="*/ 29 w 46"/>
                <a:gd name="T41" fmla="*/ 0 h 23"/>
                <a:gd name="T42" fmla="*/ 33 w 46"/>
                <a:gd name="T43" fmla="*/ 4 h 23"/>
                <a:gd name="T44" fmla="*/ 36 w 46"/>
                <a:gd name="T45" fmla="*/ 0 h 23"/>
                <a:gd name="T46" fmla="*/ 46 w 46"/>
                <a:gd name="T47" fmla="*/ 4 h 23"/>
                <a:gd name="T48" fmla="*/ 42 w 46"/>
                <a:gd name="T49" fmla="*/ 13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23"/>
                <a:gd name="T77" fmla="*/ 46 w 46"/>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23">
                  <a:moveTo>
                    <a:pt x="42" y="13"/>
                  </a:moveTo>
                  <a:lnTo>
                    <a:pt x="33" y="13"/>
                  </a:lnTo>
                  <a:lnTo>
                    <a:pt x="29" y="13"/>
                  </a:lnTo>
                  <a:lnTo>
                    <a:pt x="29" y="17"/>
                  </a:lnTo>
                  <a:lnTo>
                    <a:pt x="26" y="17"/>
                  </a:lnTo>
                  <a:lnTo>
                    <a:pt x="23" y="17"/>
                  </a:lnTo>
                  <a:lnTo>
                    <a:pt x="17" y="20"/>
                  </a:lnTo>
                  <a:lnTo>
                    <a:pt x="13" y="23"/>
                  </a:lnTo>
                  <a:lnTo>
                    <a:pt x="10" y="23"/>
                  </a:lnTo>
                  <a:lnTo>
                    <a:pt x="4" y="20"/>
                  </a:lnTo>
                  <a:lnTo>
                    <a:pt x="0" y="13"/>
                  </a:lnTo>
                  <a:lnTo>
                    <a:pt x="4" y="10"/>
                  </a:lnTo>
                  <a:lnTo>
                    <a:pt x="7" y="10"/>
                  </a:lnTo>
                  <a:lnTo>
                    <a:pt x="10" y="7"/>
                  </a:lnTo>
                  <a:lnTo>
                    <a:pt x="10" y="4"/>
                  </a:lnTo>
                  <a:lnTo>
                    <a:pt x="17" y="0"/>
                  </a:lnTo>
                  <a:lnTo>
                    <a:pt x="20" y="0"/>
                  </a:lnTo>
                  <a:lnTo>
                    <a:pt x="23" y="4"/>
                  </a:lnTo>
                  <a:lnTo>
                    <a:pt x="29" y="0"/>
                  </a:lnTo>
                  <a:lnTo>
                    <a:pt x="33" y="4"/>
                  </a:lnTo>
                  <a:lnTo>
                    <a:pt x="36" y="0"/>
                  </a:lnTo>
                  <a:lnTo>
                    <a:pt x="46" y="4"/>
                  </a:lnTo>
                  <a:lnTo>
                    <a:pt x="42" y="13"/>
                  </a:lnTo>
                  <a:close/>
                </a:path>
              </a:pathLst>
            </a:custGeom>
            <a:solidFill>
              <a:srgbClr val="CCCCCC"/>
            </a:solidFill>
            <a:ln w="9525">
              <a:noFill/>
              <a:round/>
              <a:headEnd/>
              <a:tailEnd/>
            </a:ln>
          </p:spPr>
          <p:txBody>
            <a:bodyPr/>
            <a:lstStyle/>
            <a:p>
              <a:endParaRPr lang="en-US"/>
            </a:p>
          </p:txBody>
        </p:sp>
        <p:sp>
          <p:nvSpPr>
            <p:cNvPr id="32523" name="Freeform 955"/>
            <p:cNvSpPr>
              <a:spLocks/>
            </p:cNvSpPr>
            <p:nvPr/>
          </p:nvSpPr>
          <p:spPr bwMode="auto">
            <a:xfrm>
              <a:off x="2954" y="1848"/>
              <a:ext cx="63" cy="32"/>
            </a:xfrm>
            <a:custGeom>
              <a:avLst/>
              <a:gdLst>
                <a:gd name="T0" fmla="*/ 42 w 46"/>
                <a:gd name="T1" fmla="*/ 13 h 23"/>
                <a:gd name="T2" fmla="*/ 33 w 46"/>
                <a:gd name="T3" fmla="*/ 13 h 23"/>
                <a:gd name="T4" fmla="*/ 29 w 46"/>
                <a:gd name="T5" fmla="*/ 13 h 23"/>
                <a:gd name="T6" fmla="*/ 29 w 46"/>
                <a:gd name="T7" fmla="*/ 17 h 23"/>
                <a:gd name="T8" fmla="*/ 26 w 46"/>
                <a:gd name="T9" fmla="*/ 17 h 23"/>
                <a:gd name="T10" fmla="*/ 23 w 46"/>
                <a:gd name="T11" fmla="*/ 17 h 23"/>
                <a:gd name="T12" fmla="*/ 17 w 46"/>
                <a:gd name="T13" fmla="*/ 20 h 23"/>
                <a:gd name="T14" fmla="*/ 13 w 46"/>
                <a:gd name="T15" fmla="*/ 23 h 23"/>
                <a:gd name="T16" fmla="*/ 10 w 46"/>
                <a:gd name="T17" fmla="*/ 23 h 23"/>
                <a:gd name="T18" fmla="*/ 4 w 46"/>
                <a:gd name="T19" fmla="*/ 20 h 23"/>
                <a:gd name="T20" fmla="*/ 0 w 46"/>
                <a:gd name="T21" fmla="*/ 13 h 23"/>
                <a:gd name="T22" fmla="*/ 4 w 46"/>
                <a:gd name="T23" fmla="*/ 10 h 23"/>
                <a:gd name="T24" fmla="*/ 7 w 46"/>
                <a:gd name="T25" fmla="*/ 10 h 23"/>
                <a:gd name="T26" fmla="*/ 7 w 46"/>
                <a:gd name="T27" fmla="*/ 10 h 23"/>
                <a:gd name="T28" fmla="*/ 10 w 46"/>
                <a:gd name="T29" fmla="*/ 7 h 23"/>
                <a:gd name="T30" fmla="*/ 10 w 46"/>
                <a:gd name="T31" fmla="*/ 4 h 23"/>
                <a:gd name="T32" fmla="*/ 17 w 46"/>
                <a:gd name="T33" fmla="*/ 0 h 23"/>
                <a:gd name="T34" fmla="*/ 17 w 46"/>
                <a:gd name="T35" fmla="*/ 0 h 23"/>
                <a:gd name="T36" fmla="*/ 20 w 46"/>
                <a:gd name="T37" fmla="*/ 0 h 23"/>
                <a:gd name="T38" fmla="*/ 23 w 46"/>
                <a:gd name="T39" fmla="*/ 4 h 23"/>
                <a:gd name="T40" fmla="*/ 29 w 46"/>
                <a:gd name="T41" fmla="*/ 0 h 23"/>
                <a:gd name="T42" fmla="*/ 33 w 46"/>
                <a:gd name="T43" fmla="*/ 4 h 23"/>
                <a:gd name="T44" fmla="*/ 36 w 46"/>
                <a:gd name="T45" fmla="*/ 0 h 23"/>
                <a:gd name="T46" fmla="*/ 46 w 46"/>
                <a:gd name="T47" fmla="*/ 4 h 23"/>
                <a:gd name="T48" fmla="*/ 42 w 46"/>
                <a:gd name="T49" fmla="*/ 13 h 23"/>
                <a:gd name="T50" fmla="*/ 42 w 46"/>
                <a:gd name="T51" fmla="*/ 13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23"/>
                <a:gd name="T80" fmla="*/ 46 w 46"/>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23">
                  <a:moveTo>
                    <a:pt x="42" y="13"/>
                  </a:moveTo>
                  <a:lnTo>
                    <a:pt x="33" y="13"/>
                  </a:lnTo>
                  <a:lnTo>
                    <a:pt x="29" y="13"/>
                  </a:lnTo>
                  <a:lnTo>
                    <a:pt x="29" y="17"/>
                  </a:lnTo>
                  <a:lnTo>
                    <a:pt x="26" y="17"/>
                  </a:lnTo>
                  <a:lnTo>
                    <a:pt x="23" y="17"/>
                  </a:lnTo>
                  <a:lnTo>
                    <a:pt x="17" y="20"/>
                  </a:lnTo>
                  <a:lnTo>
                    <a:pt x="13" y="23"/>
                  </a:lnTo>
                  <a:lnTo>
                    <a:pt x="10" y="23"/>
                  </a:lnTo>
                  <a:lnTo>
                    <a:pt x="4" y="20"/>
                  </a:lnTo>
                  <a:lnTo>
                    <a:pt x="0" y="13"/>
                  </a:lnTo>
                  <a:lnTo>
                    <a:pt x="4" y="10"/>
                  </a:lnTo>
                  <a:lnTo>
                    <a:pt x="7" y="10"/>
                  </a:lnTo>
                  <a:lnTo>
                    <a:pt x="10" y="7"/>
                  </a:lnTo>
                  <a:lnTo>
                    <a:pt x="10" y="4"/>
                  </a:lnTo>
                  <a:lnTo>
                    <a:pt x="17" y="0"/>
                  </a:lnTo>
                  <a:lnTo>
                    <a:pt x="20" y="0"/>
                  </a:lnTo>
                  <a:lnTo>
                    <a:pt x="23" y="4"/>
                  </a:lnTo>
                  <a:lnTo>
                    <a:pt x="29" y="0"/>
                  </a:lnTo>
                  <a:lnTo>
                    <a:pt x="33" y="4"/>
                  </a:lnTo>
                  <a:lnTo>
                    <a:pt x="36" y="0"/>
                  </a:lnTo>
                  <a:lnTo>
                    <a:pt x="46" y="4"/>
                  </a:lnTo>
                  <a:lnTo>
                    <a:pt x="42" y="13"/>
                  </a:lnTo>
                </a:path>
              </a:pathLst>
            </a:custGeom>
            <a:noFill/>
            <a:ln w="0">
              <a:solidFill>
                <a:srgbClr val="7F7F7F"/>
              </a:solidFill>
              <a:round/>
              <a:headEnd/>
              <a:tailEnd/>
            </a:ln>
          </p:spPr>
          <p:txBody>
            <a:bodyPr/>
            <a:lstStyle/>
            <a:p>
              <a:endParaRPr lang="en-US"/>
            </a:p>
          </p:txBody>
        </p:sp>
        <p:sp>
          <p:nvSpPr>
            <p:cNvPr id="32524" name="Freeform 956"/>
            <p:cNvSpPr>
              <a:spLocks/>
            </p:cNvSpPr>
            <p:nvPr/>
          </p:nvSpPr>
          <p:spPr bwMode="auto">
            <a:xfrm>
              <a:off x="2897" y="1821"/>
              <a:ext cx="80" cy="45"/>
            </a:xfrm>
            <a:custGeom>
              <a:avLst/>
              <a:gdLst>
                <a:gd name="T0" fmla="*/ 58 w 58"/>
                <a:gd name="T1" fmla="*/ 19 h 32"/>
                <a:gd name="T2" fmla="*/ 54 w 58"/>
                <a:gd name="T3" fmla="*/ 16 h 32"/>
                <a:gd name="T4" fmla="*/ 51 w 58"/>
                <a:gd name="T5" fmla="*/ 13 h 32"/>
                <a:gd name="T6" fmla="*/ 48 w 58"/>
                <a:gd name="T7" fmla="*/ 13 h 32"/>
                <a:gd name="T8" fmla="*/ 48 w 58"/>
                <a:gd name="T9" fmla="*/ 10 h 32"/>
                <a:gd name="T10" fmla="*/ 41 w 58"/>
                <a:gd name="T11" fmla="*/ 7 h 32"/>
                <a:gd name="T12" fmla="*/ 41 w 58"/>
                <a:gd name="T13" fmla="*/ 10 h 32"/>
                <a:gd name="T14" fmla="*/ 38 w 58"/>
                <a:gd name="T15" fmla="*/ 10 h 32"/>
                <a:gd name="T16" fmla="*/ 35 w 58"/>
                <a:gd name="T17" fmla="*/ 7 h 32"/>
                <a:gd name="T18" fmla="*/ 35 w 58"/>
                <a:gd name="T19" fmla="*/ 7 h 32"/>
                <a:gd name="T20" fmla="*/ 32 w 58"/>
                <a:gd name="T21" fmla="*/ 3 h 32"/>
                <a:gd name="T22" fmla="*/ 29 w 58"/>
                <a:gd name="T23" fmla="*/ 3 h 32"/>
                <a:gd name="T24" fmla="*/ 25 w 58"/>
                <a:gd name="T25" fmla="*/ 0 h 32"/>
                <a:gd name="T26" fmla="*/ 22 w 58"/>
                <a:gd name="T27" fmla="*/ 3 h 32"/>
                <a:gd name="T28" fmla="*/ 22 w 58"/>
                <a:gd name="T29" fmla="*/ 3 h 32"/>
                <a:gd name="T30" fmla="*/ 19 w 58"/>
                <a:gd name="T31" fmla="*/ 0 h 32"/>
                <a:gd name="T32" fmla="*/ 19 w 58"/>
                <a:gd name="T33" fmla="*/ 3 h 32"/>
                <a:gd name="T34" fmla="*/ 3 w 58"/>
                <a:gd name="T35" fmla="*/ 10 h 32"/>
                <a:gd name="T36" fmla="*/ 3 w 58"/>
                <a:gd name="T37" fmla="*/ 10 h 32"/>
                <a:gd name="T38" fmla="*/ 0 w 58"/>
                <a:gd name="T39" fmla="*/ 10 h 32"/>
                <a:gd name="T40" fmla="*/ 0 w 58"/>
                <a:gd name="T41" fmla="*/ 10 h 32"/>
                <a:gd name="T42" fmla="*/ 3 w 58"/>
                <a:gd name="T43" fmla="*/ 13 h 32"/>
                <a:gd name="T44" fmla="*/ 3 w 58"/>
                <a:gd name="T45" fmla="*/ 16 h 32"/>
                <a:gd name="T46" fmla="*/ 6 w 58"/>
                <a:gd name="T47" fmla="*/ 19 h 32"/>
                <a:gd name="T48" fmla="*/ 16 w 58"/>
                <a:gd name="T49" fmla="*/ 29 h 32"/>
                <a:gd name="T50" fmla="*/ 19 w 58"/>
                <a:gd name="T51" fmla="*/ 29 h 32"/>
                <a:gd name="T52" fmla="*/ 22 w 58"/>
                <a:gd name="T53" fmla="*/ 29 h 32"/>
                <a:gd name="T54" fmla="*/ 25 w 58"/>
                <a:gd name="T55" fmla="*/ 29 h 32"/>
                <a:gd name="T56" fmla="*/ 25 w 58"/>
                <a:gd name="T57" fmla="*/ 26 h 32"/>
                <a:gd name="T58" fmla="*/ 32 w 58"/>
                <a:gd name="T59" fmla="*/ 26 h 32"/>
                <a:gd name="T60" fmla="*/ 35 w 58"/>
                <a:gd name="T61" fmla="*/ 29 h 32"/>
                <a:gd name="T62" fmla="*/ 41 w 58"/>
                <a:gd name="T63" fmla="*/ 29 h 32"/>
                <a:gd name="T64" fmla="*/ 41 w 58"/>
                <a:gd name="T65" fmla="*/ 32 h 32"/>
                <a:gd name="T66" fmla="*/ 45 w 58"/>
                <a:gd name="T67" fmla="*/ 29 h 32"/>
                <a:gd name="T68" fmla="*/ 48 w 58"/>
                <a:gd name="T69" fmla="*/ 29 h 32"/>
                <a:gd name="T70" fmla="*/ 48 w 58"/>
                <a:gd name="T71" fmla="*/ 29 h 32"/>
                <a:gd name="T72" fmla="*/ 51 w 58"/>
                <a:gd name="T73" fmla="*/ 26 h 32"/>
                <a:gd name="T74" fmla="*/ 51 w 58"/>
                <a:gd name="T75" fmla="*/ 23 h 32"/>
                <a:gd name="T76" fmla="*/ 58 w 58"/>
                <a:gd name="T77" fmla="*/ 19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32"/>
                <a:gd name="T119" fmla="*/ 58 w 58"/>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32">
                  <a:moveTo>
                    <a:pt x="58" y="19"/>
                  </a:moveTo>
                  <a:lnTo>
                    <a:pt x="54" y="16"/>
                  </a:lnTo>
                  <a:lnTo>
                    <a:pt x="51" y="13"/>
                  </a:lnTo>
                  <a:lnTo>
                    <a:pt x="48" y="13"/>
                  </a:lnTo>
                  <a:lnTo>
                    <a:pt x="48" y="10"/>
                  </a:lnTo>
                  <a:lnTo>
                    <a:pt x="41" y="7"/>
                  </a:lnTo>
                  <a:lnTo>
                    <a:pt x="41" y="10"/>
                  </a:lnTo>
                  <a:lnTo>
                    <a:pt x="38" y="10"/>
                  </a:lnTo>
                  <a:lnTo>
                    <a:pt x="35" y="7"/>
                  </a:lnTo>
                  <a:lnTo>
                    <a:pt x="32" y="3"/>
                  </a:lnTo>
                  <a:lnTo>
                    <a:pt x="29" y="3"/>
                  </a:lnTo>
                  <a:lnTo>
                    <a:pt x="25" y="0"/>
                  </a:lnTo>
                  <a:lnTo>
                    <a:pt x="22" y="3"/>
                  </a:lnTo>
                  <a:lnTo>
                    <a:pt x="19" y="0"/>
                  </a:lnTo>
                  <a:lnTo>
                    <a:pt x="19" y="3"/>
                  </a:lnTo>
                  <a:lnTo>
                    <a:pt x="3" y="10"/>
                  </a:lnTo>
                  <a:lnTo>
                    <a:pt x="0" y="10"/>
                  </a:lnTo>
                  <a:lnTo>
                    <a:pt x="3" y="13"/>
                  </a:lnTo>
                  <a:lnTo>
                    <a:pt x="3" y="16"/>
                  </a:lnTo>
                  <a:lnTo>
                    <a:pt x="6" y="19"/>
                  </a:lnTo>
                  <a:lnTo>
                    <a:pt x="16" y="29"/>
                  </a:lnTo>
                  <a:lnTo>
                    <a:pt x="19" y="29"/>
                  </a:lnTo>
                  <a:lnTo>
                    <a:pt x="22" y="29"/>
                  </a:lnTo>
                  <a:lnTo>
                    <a:pt x="25" y="29"/>
                  </a:lnTo>
                  <a:lnTo>
                    <a:pt x="25" y="26"/>
                  </a:lnTo>
                  <a:lnTo>
                    <a:pt x="32" y="26"/>
                  </a:lnTo>
                  <a:lnTo>
                    <a:pt x="35" y="29"/>
                  </a:lnTo>
                  <a:lnTo>
                    <a:pt x="41" y="29"/>
                  </a:lnTo>
                  <a:lnTo>
                    <a:pt x="41" y="32"/>
                  </a:lnTo>
                  <a:lnTo>
                    <a:pt x="45" y="29"/>
                  </a:lnTo>
                  <a:lnTo>
                    <a:pt x="48" y="29"/>
                  </a:lnTo>
                  <a:lnTo>
                    <a:pt x="51" y="26"/>
                  </a:lnTo>
                  <a:lnTo>
                    <a:pt x="51" y="23"/>
                  </a:lnTo>
                  <a:lnTo>
                    <a:pt x="58" y="19"/>
                  </a:lnTo>
                  <a:close/>
                </a:path>
              </a:pathLst>
            </a:custGeom>
            <a:solidFill>
              <a:srgbClr val="CCCCCC"/>
            </a:solidFill>
            <a:ln w="9525">
              <a:noFill/>
              <a:round/>
              <a:headEnd/>
              <a:tailEnd/>
            </a:ln>
          </p:spPr>
          <p:txBody>
            <a:bodyPr/>
            <a:lstStyle/>
            <a:p>
              <a:endParaRPr lang="en-US"/>
            </a:p>
          </p:txBody>
        </p:sp>
        <p:sp>
          <p:nvSpPr>
            <p:cNvPr id="32525" name="Freeform 957"/>
            <p:cNvSpPr>
              <a:spLocks/>
            </p:cNvSpPr>
            <p:nvPr/>
          </p:nvSpPr>
          <p:spPr bwMode="auto">
            <a:xfrm>
              <a:off x="2897" y="1821"/>
              <a:ext cx="80" cy="45"/>
            </a:xfrm>
            <a:custGeom>
              <a:avLst/>
              <a:gdLst>
                <a:gd name="T0" fmla="*/ 58 w 58"/>
                <a:gd name="T1" fmla="*/ 19 h 32"/>
                <a:gd name="T2" fmla="*/ 54 w 58"/>
                <a:gd name="T3" fmla="*/ 16 h 32"/>
                <a:gd name="T4" fmla="*/ 51 w 58"/>
                <a:gd name="T5" fmla="*/ 13 h 32"/>
                <a:gd name="T6" fmla="*/ 48 w 58"/>
                <a:gd name="T7" fmla="*/ 13 h 32"/>
                <a:gd name="T8" fmla="*/ 48 w 58"/>
                <a:gd name="T9" fmla="*/ 10 h 32"/>
                <a:gd name="T10" fmla="*/ 41 w 58"/>
                <a:gd name="T11" fmla="*/ 7 h 32"/>
                <a:gd name="T12" fmla="*/ 41 w 58"/>
                <a:gd name="T13" fmla="*/ 10 h 32"/>
                <a:gd name="T14" fmla="*/ 38 w 58"/>
                <a:gd name="T15" fmla="*/ 10 h 32"/>
                <a:gd name="T16" fmla="*/ 35 w 58"/>
                <a:gd name="T17" fmla="*/ 7 h 32"/>
                <a:gd name="T18" fmla="*/ 35 w 58"/>
                <a:gd name="T19" fmla="*/ 7 h 32"/>
                <a:gd name="T20" fmla="*/ 32 w 58"/>
                <a:gd name="T21" fmla="*/ 3 h 32"/>
                <a:gd name="T22" fmla="*/ 29 w 58"/>
                <a:gd name="T23" fmla="*/ 3 h 32"/>
                <a:gd name="T24" fmla="*/ 25 w 58"/>
                <a:gd name="T25" fmla="*/ 0 h 32"/>
                <a:gd name="T26" fmla="*/ 22 w 58"/>
                <a:gd name="T27" fmla="*/ 3 h 32"/>
                <a:gd name="T28" fmla="*/ 22 w 58"/>
                <a:gd name="T29" fmla="*/ 3 h 32"/>
                <a:gd name="T30" fmla="*/ 19 w 58"/>
                <a:gd name="T31" fmla="*/ 0 h 32"/>
                <a:gd name="T32" fmla="*/ 19 w 58"/>
                <a:gd name="T33" fmla="*/ 3 h 32"/>
                <a:gd name="T34" fmla="*/ 3 w 58"/>
                <a:gd name="T35" fmla="*/ 10 h 32"/>
                <a:gd name="T36" fmla="*/ 3 w 58"/>
                <a:gd name="T37" fmla="*/ 10 h 32"/>
                <a:gd name="T38" fmla="*/ 0 w 58"/>
                <a:gd name="T39" fmla="*/ 10 h 32"/>
                <a:gd name="T40" fmla="*/ 0 w 58"/>
                <a:gd name="T41" fmla="*/ 10 h 32"/>
                <a:gd name="T42" fmla="*/ 3 w 58"/>
                <a:gd name="T43" fmla="*/ 13 h 32"/>
                <a:gd name="T44" fmla="*/ 3 w 58"/>
                <a:gd name="T45" fmla="*/ 16 h 32"/>
                <a:gd name="T46" fmla="*/ 6 w 58"/>
                <a:gd name="T47" fmla="*/ 19 h 32"/>
                <a:gd name="T48" fmla="*/ 16 w 58"/>
                <a:gd name="T49" fmla="*/ 29 h 32"/>
                <a:gd name="T50" fmla="*/ 19 w 58"/>
                <a:gd name="T51" fmla="*/ 29 h 32"/>
                <a:gd name="T52" fmla="*/ 22 w 58"/>
                <a:gd name="T53" fmla="*/ 29 h 32"/>
                <a:gd name="T54" fmla="*/ 25 w 58"/>
                <a:gd name="T55" fmla="*/ 29 h 32"/>
                <a:gd name="T56" fmla="*/ 25 w 58"/>
                <a:gd name="T57" fmla="*/ 26 h 32"/>
                <a:gd name="T58" fmla="*/ 32 w 58"/>
                <a:gd name="T59" fmla="*/ 26 h 32"/>
                <a:gd name="T60" fmla="*/ 35 w 58"/>
                <a:gd name="T61" fmla="*/ 29 h 32"/>
                <a:gd name="T62" fmla="*/ 41 w 58"/>
                <a:gd name="T63" fmla="*/ 29 h 32"/>
                <a:gd name="T64" fmla="*/ 41 w 58"/>
                <a:gd name="T65" fmla="*/ 32 h 32"/>
                <a:gd name="T66" fmla="*/ 45 w 58"/>
                <a:gd name="T67" fmla="*/ 29 h 32"/>
                <a:gd name="T68" fmla="*/ 48 w 58"/>
                <a:gd name="T69" fmla="*/ 29 h 32"/>
                <a:gd name="T70" fmla="*/ 48 w 58"/>
                <a:gd name="T71" fmla="*/ 29 h 32"/>
                <a:gd name="T72" fmla="*/ 51 w 58"/>
                <a:gd name="T73" fmla="*/ 26 h 32"/>
                <a:gd name="T74" fmla="*/ 51 w 58"/>
                <a:gd name="T75" fmla="*/ 23 h 32"/>
                <a:gd name="T76" fmla="*/ 58 w 58"/>
                <a:gd name="T77" fmla="*/ 19 h 32"/>
                <a:gd name="T78" fmla="*/ 58 w 58"/>
                <a:gd name="T79" fmla="*/ 19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32"/>
                <a:gd name="T122" fmla="*/ 58 w 58"/>
                <a:gd name="T123" fmla="*/ 32 h 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32">
                  <a:moveTo>
                    <a:pt x="58" y="19"/>
                  </a:moveTo>
                  <a:lnTo>
                    <a:pt x="54" y="16"/>
                  </a:lnTo>
                  <a:lnTo>
                    <a:pt x="51" y="13"/>
                  </a:lnTo>
                  <a:lnTo>
                    <a:pt x="48" y="13"/>
                  </a:lnTo>
                  <a:lnTo>
                    <a:pt x="48" y="10"/>
                  </a:lnTo>
                  <a:lnTo>
                    <a:pt x="41" y="7"/>
                  </a:lnTo>
                  <a:lnTo>
                    <a:pt x="41" y="10"/>
                  </a:lnTo>
                  <a:lnTo>
                    <a:pt x="38" y="10"/>
                  </a:lnTo>
                  <a:lnTo>
                    <a:pt x="35" y="7"/>
                  </a:lnTo>
                  <a:lnTo>
                    <a:pt x="32" y="3"/>
                  </a:lnTo>
                  <a:lnTo>
                    <a:pt x="29" y="3"/>
                  </a:lnTo>
                  <a:lnTo>
                    <a:pt x="25" y="0"/>
                  </a:lnTo>
                  <a:lnTo>
                    <a:pt x="22" y="3"/>
                  </a:lnTo>
                  <a:lnTo>
                    <a:pt x="19" y="0"/>
                  </a:lnTo>
                  <a:lnTo>
                    <a:pt x="19" y="3"/>
                  </a:lnTo>
                  <a:lnTo>
                    <a:pt x="3" y="10"/>
                  </a:lnTo>
                  <a:lnTo>
                    <a:pt x="0" y="10"/>
                  </a:lnTo>
                  <a:lnTo>
                    <a:pt x="3" y="13"/>
                  </a:lnTo>
                  <a:lnTo>
                    <a:pt x="3" y="16"/>
                  </a:lnTo>
                  <a:lnTo>
                    <a:pt x="6" y="19"/>
                  </a:lnTo>
                  <a:lnTo>
                    <a:pt x="16" y="29"/>
                  </a:lnTo>
                  <a:lnTo>
                    <a:pt x="19" y="29"/>
                  </a:lnTo>
                  <a:lnTo>
                    <a:pt x="22" y="29"/>
                  </a:lnTo>
                  <a:lnTo>
                    <a:pt x="25" y="29"/>
                  </a:lnTo>
                  <a:lnTo>
                    <a:pt x="25" y="26"/>
                  </a:lnTo>
                  <a:lnTo>
                    <a:pt x="32" y="26"/>
                  </a:lnTo>
                  <a:lnTo>
                    <a:pt x="35" y="29"/>
                  </a:lnTo>
                  <a:lnTo>
                    <a:pt x="41" y="29"/>
                  </a:lnTo>
                  <a:lnTo>
                    <a:pt x="41" y="32"/>
                  </a:lnTo>
                  <a:lnTo>
                    <a:pt x="45" y="29"/>
                  </a:lnTo>
                  <a:lnTo>
                    <a:pt x="48" y="29"/>
                  </a:lnTo>
                  <a:lnTo>
                    <a:pt x="51" y="26"/>
                  </a:lnTo>
                  <a:lnTo>
                    <a:pt x="51" y="23"/>
                  </a:lnTo>
                  <a:lnTo>
                    <a:pt x="58" y="19"/>
                  </a:lnTo>
                </a:path>
              </a:pathLst>
            </a:custGeom>
            <a:noFill/>
            <a:ln w="0">
              <a:solidFill>
                <a:srgbClr val="7F7F7F"/>
              </a:solidFill>
              <a:round/>
              <a:headEnd/>
              <a:tailEnd/>
            </a:ln>
          </p:spPr>
          <p:txBody>
            <a:bodyPr/>
            <a:lstStyle/>
            <a:p>
              <a:endParaRPr lang="en-US"/>
            </a:p>
          </p:txBody>
        </p:sp>
        <p:sp>
          <p:nvSpPr>
            <p:cNvPr id="32526" name="Freeform 958"/>
            <p:cNvSpPr>
              <a:spLocks/>
            </p:cNvSpPr>
            <p:nvPr/>
          </p:nvSpPr>
          <p:spPr bwMode="auto">
            <a:xfrm>
              <a:off x="2875" y="1858"/>
              <a:ext cx="84" cy="45"/>
            </a:xfrm>
            <a:custGeom>
              <a:avLst/>
              <a:gdLst>
                <a:gd name="T0" fmla="*/ 32 w 61"/>
                <a:gd name="T1" fmla="*/ 32 h 32"/>
                <a:gd name="T2" fmla="*/ 22 w 61"/>
                <a:gd name="T3" fmla="*/ 29 h 32"/>
                <a:gd name="T4" fmla="*/ 22 w 61"/>
                <a:gd name="T5" fmla="*/ 29 h 32"/>
                <a:gd name="T6" fmla="*/ 19 w 61"/>
                <a:gd name="T7" fmla="*/ 26 h 32"/>
                <a:gd name="T8" fmla="*/ 9 w 61"/>
                <a:gd name="T9" fmla="*/ 29 h 32"/>
                <a:gd name="T10" fmla="*/ 6 w 61"/>
                <a:gd name="T11" fmla="*/ 26 h 32"/>
                <a:gd name="T12" fmla="*/ 0 w 61"/>
                <a:gd name="T13" fmla="*/ 26 h 32"/>
                <a:gd name="T14" fmla="*/ 0 w 61"/>
                <a:gd name="T15" fmla="*/ 22 h 32"/>
                <a:gd name="T16" fmla="*/ 0 w 61"/>
                <a:gd name="T17" fmla="*/ 19 h 32"/>
                <a:gd name="T18" fmla="*/ 0 w 61"/>
                <a:gd name="T19" fmla="*/ 19 h 32"/>
                <a:gd name="T20" fmla="*/ 0 w 61"/>
                <a:gd name="T21" fmla="*/ 19 h 32"/>
                <a:gd name="T22" fmla="*/ 6 w 61"/>
                <a:gd name="T23" fmla="*/ 19 h 32"/>
                <a:gd name="T24" fmla="*/ 6 w 61"/>
                <a:gd name="T25" fmla="*/ 19 h 32"/>
                <a:gd name="T26" fmla="*/ 12 w 61"/>
                <a:gd name="T27" fmla="*/ 19 h 32"/>
                <a:gd name="T28" fmla="*/ 22 w 61"/>
                <a:gd name="T29" fmla="*/ 16 h 32"/>
                <a:gd name="T30" fmla="*/ 25 w 61"/>
                <a:gd name="T31" fmla="*/ 16 h 32"/>
                <a:gd name="T32" fmla="*/ 25 w 61"/>
                <a:gd name="T33" fmla="*/ 19 h 32"/>
                <a:gd name="T34" fmla="*/ 25 w 61"/>
                <a:gd name="T35" fmla="*/ 16 h 32"/>
                <a:gd name="T36" fmla="*/ 25 w 61"/>
                <a:gd name="T37" fmla="*/ 10 h 32"/>
                <a:gd name="T38" fmla="*/ 25 w 61"/>
                <a:gd name="T39" fmla="*/ 10 h 32"/>
                <a:gd name="T40" fmla="*/ 28 w 61"/>
                <a:gd name="T41" fmla="*/ 10 h 32"/>
                <a:gd name="T42" fmla="*/ 28 w 61"/>
                <a:gd name="T43" fmla="*/ 6 h 32"/>
                <a:gd name="T44" fmla="*/ 32 w 61"/>
                <a:gd name="T45" fmla="*/ 3 h 32"/>
                <a:gd name="T46" fmla="*/ 32 w 61"/>
                <a:gd name="T47" fmla="*/ 3 h 32"/>
                <a:gd name="T48" fmla="*/ 35 w 61"/>
                <a:gd name="T49" fmla="*/ 3 h 32"/>
                <a:gd name="T50" fmla="*/ 38 w 61"/>
                <a:gd name="T51" fmla="*/ 3 h 32"/>
                <a:gd name="T52" fmla="*/ 41 w 61"/>
                <a:gd name="T53" fmla="*/ 3 h 32"/>
                <a:gd name="T54" fmla="*/ 41 w 61"/>
                <a:gd name="T55" fmla="*/ 0 h 32"/>
                <a:gd name="T56" fmla="*/ 48 w 61"/>
                <a:gd name="T57" fmla="*/ 0 h 32"/>
                <a:gd name="T58" fmla="*/ 51 w 61"/>
                <a:gd name="T59" fmla="*/ 3 h 32"/>
                <a:gd name="T60" fmla="*/ 57 w 61"/>
                <a:gd name="T61" fmla="*/ 3 h 32"/>
                <a:gd name="T62" fmla="*/ 57 w 61"/>
                <a:gd name="T63" fmla="*/ 6 h 32"/>
                <a:gd name="T64" fmla="*/ 61 w 61"/>
                <a:gd name="T65" fmla="*/ 13 h 32"/>
                <a:gd name="T66" fmla="*/ 61 w 61"/>
                <a:gd name="T67" fmla="*/ 16 h 32"/>
                <a:gd name="T68" fmla="*/ 57 w 61"/>
                <a:gd name="T69" fmla="*/ 16 h 32"/>
                <a:gd name="T70" fmla="*/ 54 w 61"/>
                <a:gd name="T71" fmla="*/ 16 h 32"/>
                <a:gd name="T72" fmla="*/ 57 w 61"/>
                <a:gd name="T73" fmla="*/ 19 h 32"/>
                <a:gd name="T74" fmla="*/ 54 w 61"/>
                <a:gd name="T75" fmla="*/ 22 h 32"/>
                <a:gd name="T76" fmla="*/ 54 w 61"/>
                <a:gd name="T77" fmla="*/ 26 h 32"/>
                <a:gd name="T78" fmla="*/ 54 w 61"/>
                <a:gd name="T79" fmla="*/ 26 h 32"/>
                <a:gd name="T80" fmla="*/ 51 w 61"/>
                <a:gd name="T81" fmla="*/ 29 h 32"/>
                <a:gd name="T82" fmla="*/ 41 w 61"/>
                <a:gd name="T83" fmla="*/ 29 h 32"/>
                <a:gd name="T84" fmla="*/ 41 w 61"/>
                <a:gd name="T85" fmla="*/ 32 h 32"/>
                <a:gd name="T86" fmla="*/ 32 w 61"/>
                <a:gd name="T87" fmla="*/ 32 h 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1"/>
                <a:gd name="T133" fmla="*/ 0 h 32"/>
                <a:gd name="T134" fmla="*/ 61 w 61"/>
                <a:gd name="T135" fmla="*/ 32 h 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1" h="32">
                  <a:moveTo>
                    <a:pt x="32" y="32"/>
                  </a:moveTo>
                  <a:lnTo>
                    <a:pt x="22" y="29"/>
                  </a:lnTo>
                  <a:lnTo>
                    <a:pt x="19" y="26"/>
                  </a:lnTo>
                  <a:lnTo>
                    <a:pt x="9" y="29"/>
                  </a:lnTo>
                  <a:lnTo>
                    <a:pt x="6" y="26"/>
                  </a:lnTo>
                  <a:lnTo>
                    <a:pt x="0" y="26"/>
                  </a:lnTo>
                  <a:lnTo>
                    <a:pt x="0" y="22"/>
                  </a:lnTo>
                  <a:lnTo>
                    <a:pt x="0" y="19"/>
                  </a:lnTo>
                  <a:lnTo>
                    <a:pt x="6" y="19"/>
                  </a:lnTo>
                  <a:lnTo>
                    <a:pt x="12" y="19"/>
                  </a:lnTo>
                  <a:lnTo>
                    <a:pt x="22" y="16"/>
                  </a:lnTo>
                  <a:lnTo>
                    <a:pt x="25" y="16"/>
                  </a:lnTo>
                  <a:lnTo>
                    <a:pt x="25" y="19"/>
                  </a:lnTo>
                  <a:lnTo>
                    <a:pt x="25" y="16"/>
                  </a:lnTo>
                  <a:lnTo>
                    <a:pt x="25" y="10"/>
                  </a:lnTo>
                  <a:lnTo>
                    <a:pt x="28" y="10"/>
                  </a:lnTo>
                  <a:lnTo>
                    <a:pt x="28" y="6"/>
                  </a:lnTo>
                  <a:lnTo>
                    <a:pt x="32" y="3"/>
                  </a:lnTo>
                  <a:lnTo>
                    <a:pt x="35" y="3"/>
                  </a:lnTo>
                  <a:lnTo>
                    <a:pt x="38" y="3"/>
                  </a:lnTo>
                  <a:lnTo>
                    <a:pt x="41" y="3"/>
                  </a:lnTo>
                  <a:lnTo>
                    <a:pt x="41" y="0"/>
                  </a:lnTo>
                  <a:lnTo>
                    <a:pt x="48" y="0"/>
                  </a:lnTo>
                  <a:lnTo>
                    <a:pt x="51" y="3"/>
                  </a:lnTo>
                  <a:lnTo>
                    <a:pt x="57" y="3"/>
                  </a:lnTo>
                  <a:lnTo>
                    <a:pt x="57" y="6"/>
                  </a:lnTo>
                  <a:lnTo>
                    <a:pt x="61" y="13"/>
                  </a:lnTo>
                  <a:lnTo>
                    <a:pt x="61" y="16"/>
                  </a:lnTo>
                  <a:lnTo>
                    <a:pt x="57" y="16"/>
                  </a:lnTo>
                  <a:lnTo>
                    <a:pt x="54" y="16"/>
                  </a:lnTo>
                  <a:lnTo>
                    <a:pt x="57" y="19"/>
                  </a:lnTo>
                  <a:lnTo>
                    <a:pt x="54" y="22"/>
                  </a:lnTo>
                  <a:lnTo>
                    <a:pt x="54" y="26"/>
                  </a:lnTo>
                  <a:lnTo>
                    <a:pt x="51" y="29"/>
                  </a:lnTo>
                  <a:lnTo>
                    <a:pt x="41" y="29"/>
                  </a:lnTo>
                  <a:lnTo>
                    <a:pt x="41" y="32"/>
                  </a:lnTo>
                  <a:lnTo>
                    <a:pt x="32" y="32"/>
                  </a:lnTo>
                  <a:close/>
                </a:path>
              </a:pathLst>
            </a:custGeom>
            <a:solidFill>
              <a:srgbClr val="CCCCCC"/>
            </a:solidFill>
            <a:ln w="9525">
              <a:noFill/>
              <a:round/>
              <a:headEnd/>
              <a:tailEnd/>
            </a:ln>
          </p:spPr>
          <p:txBody>
            <a:bodyPr/>
            <a:lstStyle/>
            <a:p>
              <a:endParaRPr lang="en-US"/>
            </a:p>
          </p:txBody>
        </p:sp>
        <p:sp>
          <p:nvSpPr>
            <p:cNvPr id="32527" name="Freeform 959"/>
            <p:cNvSpPr>
              <a:spLocks/>
            </p:cNvSpPr>
            <p:nvPr/>
          </p:nvSpPr>
          <p:spPr bwMode="auto">
            <a:xfrm>
              <a:off x="2875" y="1858"/>
              <a:ext cx="84" cy="45"/>
            </a:xfrm>
            <a:custGeom>
              <a:avLst/>
              <a:gdLst>
                <a:gd name="T0" fmla="*/ 32 w 61"/>
                <a:gd name="T1" fmla="*/ 32 h 32"/>
                <a:gd name="T2" fmla="*/ 22 w 61"/>
                <a:gd name="T3" fmla="*/ 29 h 32"/>
                <a:gd name="T4" fmla="*/ 22 w 61"/>
                <a:gd name="T5" fmla="*/ 29 h 32"/>
                <a:gd name="T6" fmla="*/ 19 w 61"/>
                <a:gd name="T7" fmla="*/ 26 h 32"/>
                <a:gd name="T8" fmla="*/ 9 w 61"/>
                <a:gd name="T9" fmla="*/ 29 h 32"/>
                <a:gd name="T10" fmla="*/ 6 w 61"/>
                <a:gd name="T11" fmla="*/ 26 h 32"/>
                <a:gd name="T12" fmla="*/ 0 w 61"/>
                <a:gd name="T13" fmla="*/ 26 h 32"/>
                <a:gd name="T14" fmla="*/ 0 w 61"/>
                <a:gd name="T15" fmla="*/ 22 h 32"/>
                <a:gd name="T16" fmla="*/ 0 w 61"/>
                <a:gd name="T17" fmla="*/ 19 h 32"/>
                <a:gd name="T18" fmla="*/ 0 w 61"/>
                <a:gd name="T19" fmla="*/ 19 h 32"/>
                <a:gd name="T20" fmla="*/ 0 w 61"/>
                <a:gd name="T21" fmla="*/ 19 h 32"/>
                <a:gd name="T22" fmla="*/ 6 w 61"/>
                <a:gd name="T23" fmla="*/ 19 h 32"/>
                <a:gd name="T24" fmla="*/ 6 w 61"/>
                <a:gd name="T25" fmla="*/ 19 h 32"/>
                <a:gd name="T26" fmla="*/ 12 w 61"/>
                <a:gd name="T27" fmla="*/ 19 h 32"/>
                <a:gd name="T28" fmla="*/ 22 w 61"/>
                <a:gd name="T29" fmla="*/ 16 h 32"/>
                <a:gd name="T30" fmla="*/ 25 w 61"/>
                <a:gd name="T31" fmla="*/ 16 h 32"/>
                <a:gd name="T32" fmla="*/ 25 w 61"/>
                <a:gd name="T33" fmla="*/ 19 h 32"/>
                <a:gd name="T34" fmla="*/ 25 w 61"/>
                <a:gd name="T35" fmla="*/ 16 h 32"/>
                <a:gd name="T36" fmla="*/ 25 w 61"/>
                <a:gd name="T37" fmla="*/ 10 h 32"/>
                <a:gd name="T38" fmla="*/ 25 w 61"/>
                <a:gd name="T39" fmla="*/ 10 h 32"/>
                <a:gd name="T40" fmla="*/ 28 w 61"/>
                <a:gd name="T41" fmla="*/ 10 h 32"/>
                <a:gd name="T42" fmla="*/ 28 w 61"/>
                <a:gd name="T43" fmla="*/ 6 h 32"/>
                <a:gd name="T44" fmla="*/ 32 w 61"/>
                <a:gd name="T45" fmla="*/ 3 h 32"/>
                <a:gd name="T46" fmla="*/ 32 w 61"/>
                <a:gd name="T47" fmla="*/ 3 h 32"/>
                <a:gd name="T48" fmla="*/ 35 w 61"/>
                <a:gd name="T49" fmla="*/ 3 h 32"/>
                <a:gd name="T50" fmla="*/ 38 w 61"/>
                <a:gd name="T51" fmla="*/ 3 h 32"/>
                <a:gd name="T52" fmla="*/ 41 w 61"/>
                <a:gd name="T53" fmla="*/ 3 h 32"/>
                <a:gd name="T54" fmla="*/ 41 w 61"/>
                <a:gd name="T55" fmla="*/ 0 h 32"/>
                <a:gd name="T56" fmla="*/ 48 w 61"/>
                <a:gd name="T57" fmla="*/ 0 h 32"/>
                <a:gd name="T58" fmla="*/ 51 w 61"/>
                <a:gd name="T59" fmla="*/ 3 h 32"/>
                <a:gd name="T60" fmla="*/ 57 w 61"/>
                <a:gd name="T61" fmla="*/ 3 h 32"/>
                <a:gd name="T62" fmla="*/ 57 w 61"/>
                <a:gd name="T63" fmla="*/ 6 h 32"/>
                <a:gd name="T64" fmla="*/ 61 w 61"/>
                <a:gd name="T65" fmla="*/ 13 h 32"/>
                <a:gd name="T66" fmla="*/ 61 w 61"/>
                <a:gd name="T67" fmla="*/ 16 h 32"/>
                <a:gd name="T68" fmla="*/ 57 w 61"/>
                <a:gd name="T69" fmla="*/ 16 h 32"/>
                <a:gd name="T70" fmla="*/ 54 w 61"/>
                <a:gd name="T71" fmla="*/ 16 h 32"/>
                <a:gd name="T72" fmla="*/ 57 w 61"/>
                <a:gd name="T73" fmla="*/ 19 h 32"/>
                <a:gd name="T74" fmla="*/ 54 w 61"/>
                <a:gd name="T75" fmla="*/ 22 h 32"/>
                <a:gd name="T76" fmla="*/ 54 w 61"/>
                <a:gd name="T77" fmla="*/ 26 h 32"/>
                <a:gd name="T78" fmla="*/ 54 w 61"/>
                <a:gd name="T79" fmla="*/ 26 h 32"/>
                <a:gd name="T80" fmla="*/ 51 w 61"/>
                <a:gd name="T81" fmla="*/ 29 h 32"/>
                <a:gd name="T82" fmla="*/ 41 w 61"/>
                <a:gd name="T83" fmla="*/ 29 h 32"/>
                <a:gd name="T84" fmla="*/ 41 w 61"/>
                <a:gd name="T85" fmla="*/ 32 h 32"/>
                <a:gd name="T86" fmla="*/ 32 w 61"/>
                <a:gd name="T87" fmla="*/ 32 h 32"/>
                <a:gd name="T88" fmla="*/ 32 w 61"/>
                <a:gd name="T89" fmla="*/ 32 h 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
                <a:gd name="T136" fmla="*/ 0 h 32"/>
                <a:gd name="T137" fmla="*/ 61 w 61"/>
                <a:gd name="T138" fmla="*/ 32 h 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 h="32">
                  <a:moveTo>
                    <a:pt x="32" y="32"/>
                  </a:moveTo>
                  <a:lnTo>
                    <a:pt x="22" y="29"/>
                  </a:lnTo>
                  <a:lnTo>
                    <a:pt x="19" y="26"/>
                  </a:lnTo>
                  <a:lnTo>
                    <a:pt x="9" y="29"/>
                  </a:lnTo>
                  <a:lnTo>
                    <a:pt x="6" y="26"/>
                  </a:lnTo>
                  <a:lnTo>
                    <a:pt x="0" y="26"/>
                  </a:lnTo>
                  <a:lnTo>
                    <a:pt x="0" y="22"/>
                  </a:lnTo>
                  <a:lnTo>
                    <a:pt x="0" y="19"/>
                  </a:lnTo>
                  <a:lnTo>
                    <a:pt x="6" y="19"/>
                  </a:lnTo>
                  <a:lnTo>
                    <a:pt x="12" y="19"/>
                  </a:lnTo>
                  <a:lnTo>
                    <a:pt x="22" y="16"/>
                  </a:lnTo>
                  <a:lnTo>
                    <a:pt x="25" y="16"/>
                  </a:lnTo>
                  <a:lnTo>
                    <a:pt x="25" y="19"/>
                  </a:lnTo>
                  <a:lnTo>
                    <a:pt x="25" y="16"/>
                  </a:lnTo>
                  <a:lnTo>
                    <a:pt x="25" y="10"/>
                  </a:lnTo>
                  <a:lnTo>
                    <a:pt x="28" y="10"/>
                  </a:lnTo>
                  <a:lnTo>
                    <a:pt x="28" y="6"/>
                  </a:lnTo>
                  <a:lnTo>
                    <a:pt x="32" y="3"/>
                  </a:lnTo>
                  <a:lnTo>
                    <a:pt x="35" y="3"/>
                  </a:lnTo>
                  <a:lnTo>
                    <a:pt x="38" y="3"/>
                  </a:lnTo>
                  <a:lnTo>
                    <a:pt x="41" y="3"/>
                  </a:lnTo>
                  <a:lnTo>
                    <a:pt x="41" y="0"/>
                  </a:lnTo>
                  <a:lnTo>
                    <a:pt x="48" y="0"/>
                  </a:lnTo>
                  <a:lnTo>
                    <a:pt x="51" y="3"/>
                  </a:lnTo>
                  <a:lnTo>
                    <a:pt x="57" y="3"/>
                  </a:lnTo>
                  <a:lnTo>
                    <a:pt x="57" y="6"/>
                  </a:lnTo>
                  <a:lnTo>
                    <a:pt x="61" y="13"/>
                  </a:lnTo>
                  <a:lnTo>
                    <a:pt x="61" y="16"/>
                  </a:lnTo>
                  <a:lnTo>
                    <a:pt x="57" y="16"/>
                  </a:lnTo>
                  <a:lnTo>
                    <a:pt x="54" y="16"/>
                  </a:lnTo>
                  <a:lnTo>
                    <a:pt x="57" y="19"/>
                  </a:lnTo>
                  <a:lnTo>
                    <a:pt x="54" y="22"/>
                  </a:lnTo>
                  <a:lnTo>
                    <a:pt x="54" y="26"/>
                  </a:lnTo>
                  <a:lnTo>
                    <a:pt x="51" y="29"/>
                  </a:lnTo>
                  <a:lnTo>
                    <a:pt x="41" y="29"/>
                  </a:lnTo>
                  <a:lnTo>
                    <a:pt x="41" y="32"/>
                  </a:lnTo>
                  <a:lnTo>
                    <a:pt x="32" y="32"/>
                  </a:lnTo>
                </a:path>
              </a:pathLst>
            </a:custGeom>
            <a:noFill/>
            <a:ln w="0">
              <a:solidFill>
                <a:srgbClr val="7F7F7F"/>
              </a:solidFill>
              <a:round/>
              <a:headEnd/>
              <a:tailEnd/>
            </a:ln>
          </p:spPr>
          <p:txBody>
            <a:bodyPr/>
            <a:lstStyle/>
            <a:p>
              <a:endParaRPr lang="en-US"/>
            </a:p>
          </p:txBody>
        </p:sp>
        <p:sp>
          <p:nvSpPr>
            <p:cNvPr id="32528" name="Freeform 960"/>
            <p:cNvSpPr>
              <a:spLocks/>
            </p:cNvSpPr>
            <p:nvPr/>
          </p:nvSpPr>
          <p:spPr bwMode="auto">
            <a:xfrm>
              <a:off x="2875" y="1884"/>
              <a:ext cx="2" cy="10"/>
            </a:xfrm>
            <a:custGeom>
              <a:avLst/>
              <a:gdLst>
                <a:gd name="T0" fmla="*/ 0 w 2"/>
                <a:gd name="T1" fmla="*/ 7 h 7"/>
                <a:gd name="T2" fmla="*/ 0 w 2"/>
                <a:gd name="T3" fmla="*/ 3 h 7"/>
                <a:gd name="T4" fmla="*/ 0 w 2"/>
                <a:gd name="T5" fmla="*/ 0 h 7"/>
                <a:gd name="T6" fmla="*/ 0 w 2"/>
                <a:gd name="T7" fmla="*/ 3 h 7"/>
                <a:gd name="T8" fmla="*/ 0 w 2"/>
                <a:gd name="T9" fmla="*/ 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0" y="7"/>
                  </a:moveTo>
                  <a:lnTo>
                    <a:pt x="0" y="3"/>
                  </a:lnTo>
                  <a:lnTo>
                    <a:pt x="0" y="0"/>
                  </a:lnTo>
                  <a:lnTo>
                    <a:pt x="0" y="3"/>
                  </a:lnTo>
                  <a:lnTo>
                    <a:pt x="0" y="7"/>
                  </a:lnTo>
                  <a:close/>
                </a:path>
              </a:pathLst>
            </a:custGeom>
            <a:solidFill>
              <a:srgbClr val="CCCCCC"/>
            </a:solidFill>
            <a:ln w="9525">
              <a:noFill/>
              <a:round/>
              <a:headEnd/>
              <a:tailEnd/>
            </a:ln>
          </p:spPr>
          <p:txBody>
            <a:bodyPr/>
            <a:lstStyle/>
            <a:p>
              <a:endParaRPr lang="en-US"/>
            </a:p>
          </p:txBody>
        </p:sp>
        <p:sp>
          <p:nvSpPr>
            <p:cNvPr id="32529" name="Freeform 961"/>
            <p:cNvSpPr>
              <a:spLocks/>
            </p:cNvSpPr>
            <p:nvPr/>
          </p:nvSpPr>
          <p:spPr bwMode="auto">
            <a:xfrm>
              <a:off x="2875" y="1884"/>
              <a:ext cx="2" cy="10"/>
            </a:xfrm>
            <a:custGeom>
              <a:avLst/>
              <a:gdLst>
                <a:gd name="T0" fmla="*/ 0 w 2"/>
                <a:gd name="T1" fmla="*/ 7 h 7"/>
                <a:gd name="T2" fmla="*/ 0 w 2"/>
                <a:gd name="T3" fmla="*/ 3 h 7"/>
                <a:gd name="T4" fmla="*/ 0 w 2"/>
                <a:gd name="T5" fmla="*/ 0 h 7"/>
                <a:gd name="T6" fmla="*/ 0 w 2"/>
                <a:gd name="T7" fmla="*/ 3 h 7"/>
                <a:gd name="T8" fmla="*/ 0 w 2"/>
                <a:gd name="T9" fmla="*/ 7 h 7"/>
                <a:gd name="T10" fmla="*/ 0 w 2"/>
                <a:gd name="T11" fmla="*/ 7 h 7"/>
                <a:gd name="T12" fmla="*/ 0 60000 65536"/>
                <a:gd name="T13" fmla="*/ 0 60000 65536"/>
                <a:gd name="T14" fmla="*/ 0 60000 65536"/>
                <a:gd name="T15" fmla="*/ 0 60000 65536"/>
                <a:gd name="T16" fmla="*/ 0 60000 65536"/>
                <a:gd name="T17" fmla="*/ 0 60000 65536"/>
                <a:gd name="T18" fmla="*/ 0 w 2"/>
                <a:gd name="T19" fmla="*/ 0 h 7"/>
                <a:gd name="T20" fmla="*/ 2 w 2"/>
                <a:gd name="T21" fmla="*/ 7 h 7"/>
              </a:gdLst>
              <a:ahLst/>
              <a:cxnLst>
                <a:cxn ang="T12">
                  <a:pos x="T0" y="T1"/>
                </a:cxn>
                <a:cxn ang="T13">
                  <a:pos x="T2" y="T3"/>
                </a:cxn>
                <a:cxn ang="T14">
                  <a:pos x="T4" y="T5"/>
                </a:cxn>
                <a:cxn ang="T15">
                  <a:pos x="T6" y="T7"/>
                </a:cxn>
                <a:cxn ang="T16">
                  <a:pos x="T8" y="T9"/>
                </a:cxn>
                <a:cxn ang="T17">
                  <a:pos x="T10" y="T11"/>
                </a:cxn>
              </a:cxnLst>
              <a:rect l="T18" t="T19" r="T20" b="T21"/>
              <a:pathLst>
                <a:path w="2" h="7">
                  <a:moveTo>
                    <a:pt x="0" y="7"/>
                  </a:moveTo>
                  <a:lnTo>
                    <a:pt x="0" y="3"/>
                  </a:lnTo>
                  <a:lnTo>
                    <a:pt x="0" y="0"/>
                  </a:lnTo>
                  <a:lnTo>
                    <a:pt x="0" y="3"/>
                  </a:lnTo>
                  <a:lnTo>
                    <a:pt x="0" y="7"/>
                  </a:lnTo>
                </a:path>
              </a:pathLst>
            </a:custGeom>
            <a:noFill/>
            <a:ln w="0">
              <a:solidFill>
                <a:srgbClr val="7F7F7F"/>
              </a:solidFill>
              <a:round/>
              <a:headEnd/>
              <a:tailEnd/>
            </a:ln>
          </p:spPr>
          <p:txBody>
            <a:bodyPr/>
            <a:lstStyle/>
            <a:p>
              <a:endParaRPr lang="en-US"/>
            </a:p>
          </p:txBody>
        </p:sp>
        <p:sp>
          <p:nvSpPr>
            <p:cNvPr id="32530" name="Freeform 962"/>
            <p:cNvSpPr>
              <a:spLocks/>
            </p:cNvSpPr>
            <p:nvPr/>
          </p:nvSpPr>
          <p:spPr bwMode="auto">
            <a:xfrm>
              <a:off x="2844" y="1894"/>
              <a:ext cx="141" cy="161"/>
            </a:xfrm>
            <a:custGeom>
              <a:avLst/>
              <a:gdLst>
                <a:gd name="T0" fmla="*/ 13 w 103"/>
                <a:gd name="T1" fmla="*/ 38 h 115"/>
                <a:gd name="T2" fmla="*/ 16 w 103"/>
                <a:gd name="T3" fmla="*/ 32 h 115"/>
                <a:gd name="T4" fmla="*/ 29 w 103"/>
                <a:gd name="T5" fmla="*/ 38 h 115"/>
                <a:gd name="T6" fmla="*/ 39 w 103"/>
                <a:gd name="T7" fmla="*/ 54 h 115"/>
                <a:gd name="T8" fmla="*/ 42 w 103"/>
                <a:gd name="T9" fmla="*/ 58 h 115"/>
                <a:gd name="T10" fmla="*/ 45 w 103"/>
                <a:gd name="T11" fmla="*/ 61 h 115"/>
                <a:gd name="T12" fmla="*/ 55 w 103"/>
                <a:gd name="T13" fmla="*/ 74 h 115"/>
                <a:gd name="T14" fmla="*/ 64 w 103"/>
                <a:gd name="T15" fmla="*/ 77 h 115"/>
                <a:gd name="T16" fmla="*/ 68 w 103"/>
                <a:gd name="T17" fmla="*/ 80 h 115"/>
                <a:gd name="T18" fmla="*/ 71 w 103"/>
                <a:gd name="T19" fmla="*/ 87 h 115"/>
                <a:gd name="T20" fmla="*/ 77 w 103"/>
                <a:gd name="T21" fmla="*/ 87 h 115"/>
                <a:gd name="T22" fmla="*/ 80 w 103"/>
                <a:gd name="T23" fmla="*/ 106 h 115"/>
                <a:gd name="T24" fmla="*/ 80 w 103"/>
                <a:gd name="T25" fmla="*/ 112 h 115"/>
                <a:gd name="T26" fmla="*/ 84 w 103"/>
                <a:gd name="T27" fmla="*/ 115 h 115"/>
                <a:gd name="T28" fmla="*/ 87 w 103"/>
                <a:gd name="T29" fmla="*/ 109 h 115"/>
                <a:gd name="T30" fmla="*/ 90 w 103"/>
                <a:gd name="T31" fmla="*/ 103 h 115"/>
                <a:gd name="T32" fmla="*/ 84 w 103"/>
                <a:gd name="T33" fmla="*/ 93 h 115"/>
                <a:gd name="T34" fmla="*/ 87 w 103"/>
                <a:gd name="T35" fmla="*/ 83 h 115"/>
                <a:gd name="T36" fmla="*/ 97 w 103"/>
                <a:gd name="T37" fmla="*/ 87 h 115"/>
                <a:gd name="T38" fmla="*/ 100 w 103"/>
                <a:gd name="T39" fmla="*/ 90 h 115"/>
                <a:gd name="T40" fmla="*/ 97 w 103"/>
                <a:gd name="T41" fmla="*/ 80 h 115"/>
                <a:gd name="T42" fmla="*/ 77 w 103"/>
                <a:gd name="T43" fmla="*/ 67 h 115"/>
                <a:gd name="T44" fmla="*/ 80 w 103"/>
                <a:gd name="T45" fmla="*/ 64 h 115"/>
                <a:gd name="T46" fmla="*/ 74 w 103"/>
                <a:gd name="T47" fmla="*/ 64 h 115"/>
                <a:gd name="T48" fmla="*/ 68 w 103"/>
                <a:gd name="T49" fmla="*/ 61 h 115"/>
                <a:gd name="T50" fmla="*/ 58 w 103"/>
                <a:gd name="T51" fmla="*/ 41 h 115"/>
                <a:gd name="T52" fmla="*/ 45 w 103"/>
                <a:gd name="T53" fmla="*/ 32 h 115"/>
                <a:gd name="T54" fmla="*/ 48 w 103"/>
                <a:gd name="T55" fmla="*/ 25 h 115"/>
                <a:gd name="T56" fmla="*/ 45 w 103"/>
                <a:gd name="T57" fmla="*/ 22 h 115"/>
                <a:gd name="T58" fmla="*/ 55 w 103"/>
                <a:gd name="T59" fmla="*/ 16 h 115"/>
                <a:gd name="T60" fmla="*/ 58 w 103"/>
                <a:gd name="T61" fmla="*/ 19 h 115"/>
                <a:gd name="T62" fmla="*/ 55 w 103"/>
                <a:gd name="T63" fmla="*/ 13 h 115"/>
                <a:gd name="T64" fmla="*/ 55 w 103"/>
                <a:gd name="T65" fmla="*/ 9 h 115"/>
                <a:gd name="T66" fmla="*/ 55 w 103"/>
                <a:gd name="T67" fmla="*/ 6 h 115"/>
                <a:gd name="T68" fmla="*/ 45 w 103"/>
                <a:gd name="T69" fmla="*/ 3 h 115"/>
                <a:gd name="T70" fmla="*/ 32 w 103"/>
                <a:gd name="T71" fmla="*/ 3 h 115"/>
                <a:gd name="T72" fmla="*/ 29 w 103"/>
                <a:gd name="T73" fmla="*/ 3 h 115"/>
                <a:gd name="T74" fmla="*/ 26 w 103"/>
                <a:gd name="T75" fmla="*/ 9 h 115"/>
                <a:gd name="T76" fmla="*/ 16 w 103"/>
                <a:gd name="T77" fmla="*/ 13 h 115"/>
                <a:gd name="T78" fmla="*/ 13 w 103"/>
                <a:gd name="T79" fmla="*/ 6 h 115"/>
                <a:gd name="T80" fmla="*/ 0 w 103"/>
                <a:gd name="T81" fmla="*/ 13 h 115"/>
                <a:gd name="T82" fmla="*/ 3 w 103"/>
                <a:gd name="T83" fmla="*/ 22 h 115"/>
                <a:gd name="T84" fmla="*/ 0 w 103"/>
                <a:gd name="T85" fmla="*/ 25 h 115"/>
                <a:gd name="T86" fmla="*/ 0 w 103"/>
                <a:gd name="T87" fmla="*/ 32 h 115"/>
                <a:gd name="T88" fmla="*/ 6 w 103"/>
                <a:gd name="T89" fmla="*/ 35 h 1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115"/>
                <a:gd name="T137" fmla="*/ 103 w 103"/>
                <a:gd name="T138" fmla="*/ 115 h 1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115">
                  <a:moveTo>
                    <a:pt x="6" y="38"/>
                  </a:moveTo>
                  <a:lnTo>
                    <a:pt x="13" y="38"/>
                  </a:lnTo>
                  <a:lnTo>
                    <a:pt x="16" y="35"/>
                  </a:lnTo>
                  <a:lnTo>
                    <a:pt x="16" y="32"/>
                  </a:lnTo>
                  <a:lnTo>
                    <a:pt x="19" y="32"/>
                  </a:lnTo>
                  <a:lnTo>
                    <a:pt x="29" y="38"/>
                  </a:lnTo>
                  <a:lnTo>
                    <a:pt x="32" y="51"/>
                  </a:lnTo>
                  <a:lnTo>
                    <a:pt x="39" y="54"/>
                  </a:lnTo>
                  <a:lnTo>
                    <a:pt x="39" y="58"/>
                  </a:lnTo>
                  <a:lnTo>
                    <a:pt x="42" y="58"/>
                  </a:lnTo>
                  <a:lnTo>
                    <a:pt x="45" y="61"/>
                  </a:lnTo>
                  <a:lnTo>
                    <a:pt x="55" y="74"/>
                  </a:lnTo>
                  <a:lnTo>
                    <a:pt x="61" y="74"/>
                  </a:lnTo>
                  <a:lnTo>
                    <a:pt x="64" y="77"/>
                  </a:lnTo>
                  <a:lnTo>
                    <a:pt x="68" y="80"/>
                  </a:lnTo>
                  <a:lnTo>
                    <a:pt x="71" y="80"/>
                  </a:lnTo>
                  <a:lnTo>
                    <a:pt x="71" y="87"/>
                  </a:lnTo>
                  <a:lnTo>
                    <a:pt x="74" y="90"/>
                  </a:lnTo>
                  <a:lnTo>
                    <a:pt x="77" y="87"/>
                  </a:lnTo>
                  <a:lnTo>
                    <a:pt x="84" y="103"/>
                  </a:lnTo>
                  <a:lnTo>
                    <a:pt x="80" y="106"/>
                  </a:lnTo>
                  <a:lnTo>
                    <a:pt x="80" y="109"/>
                  </a:lnTo>
                  <a:lnTo>
                    <a:pt x="80" y="112"/>
                  </a:lnTo>
                  <a:lnTo>
                    <a:pt x="80" y="115"/>
                  </a:lnTo>
                  <a:lnTo>
                    <a:pt x="84" y="115"/>
                  </a:lnTo>
                  <a:lnTo>
                    <a:pt x="84" y="112"/>
                  </a:lnTo>
                  <a:lnTo>
                    <a:pt x="87" y="109"/>
                  </a:lnTo>
                  <a:lnTo>
                    <a:pt x="87" y="103"/>
                  </a:lnTo>
                  <a:lnTo>
                    <a:pt x="90" y="103"/>
                  </a:lnTo>
                  <a:lnTo>
                    <a:pt x="90" y="96"/>
                  </a:lnTo>
                  <a:lnTo>
                    <a:pt x="84" y="93"/>
                  </a:lnTo>
                  <a:lnTo>
                    <a:pt x="87" y="87"/>
                  </a:lnTo>
                  <a:lnTo>
                    <a:pt x="87" y="83"/>
                  </a:lnTo>
                  <a:lnTo>
                    <a:pt x="90" y="83"/>
                  </a:lnTo>
                  <a:lnTo>
                    <a:pt x="97" y="87"/>
                  </a:lnTo>
                  <a:lnTo>
                    <a:pt x="100" y="90"/>
                  </a:lnTo>
                  <a:lnTo>
                    <a:pt x="103" y="87"/>
                  </a:lnTo>
                  <a:lnTo>
                    <a:pt x="97" y="80"/>
                  </a:lnTo>
                  <a:lnTo>
                    <a:pt x="80" y="70"/>
                  </a:lnTo>
                  <a:lnTo>
                    <a:pt x="77" y="67"/>
                  </a:lnTo>
                  <a:lnTo>
                    <a:pt x="80" y="67"/>
                  </a:lnTo>
                  <a:lnTo>
                    <a:pt x="80" y="64"/>
                  </a:lnTo>
                  <a:lnTo>
                    <a:pt x="74" y="64"/>
                  </a:lnTo>
                  <a:lnTo>
                    <a:pt x="68" y="61"/>
                  </a:lnTo>
                  <a:lnTo>
                    <a:pt x="61" y="54"/>
                  </a:lnTo>
                  <a:lnTo>
                    <a:pt x="58" y="41"/>
                  </a:lnTo>
                  <a:lnTo>
                    <a:pt x="48" y="35"/>
                  </a:lnTo>
                  <a:lnTo>
                    <a:pt x="45" y="32"/>
                  </a:lnTo>
                  <a:lnTo>
                    <a:pt x="45" y="29"/>
                  </a:lnTo>
                  <a:lnTo>
                    <a:pt x="48" y="25"/>
                  </a:lnTo>
                  <a:lnTo>
                    <a:pt x="45" y="22"/>
                  </a:lnTo>
                  <a:lnTo>
                    <a:pt x="45" y="19"/>
                  </a:lnTo>
                  <a:lnTo>
                    <a:pt x="55" y="16"/>
                  </a:lnTo>
                  <a:lnTo>
                    <a:pt x="58" y="16"/>
                  </a:lnTo>
                  <a:lnTo>
                    <a:pt x="58" y="19"/>
                  </a:lnTo>
                  <a:lnTo>
                    <a:pt x="58" y="16"/>
                  </a:lnTo>
                  <a:lnTo>
                    <a:pt x="55" y="13"/>
                  </a:lnTo>
                  <a:lnTo>
                    <a:pt x="55" y="9"/>
                  </a:lnTo>
                  <a:lnTo>
                    <a:pt x="55" y="6"/>
                  </a:lnTo>
                  <a:lnTo>
                    <a:pt x="45" y="3"/>
                  </a:lnTo>
                  <a:lnTo>
                    <a:pt x="42" y="0"/>
                  </a:lnTo>
                  <a:lnTo>
                    <a:pt x="32" y="3"/>
                  </a:lnTo>
                  <a:lnTo>
                    <a:pt x="29" y="0"/>
                  </a:lnTo>
                  <a:lnTo>
                    <a:pt x="29" y="3"/>
                  </a:lnTo>
                  <a:lnTo>
                    <a:pt x="26" y="3"/>
                  </a:lnTo>
                  <a:lnTo>
                    <a:pt x="26" y="9"/>
                  </a:lnTo>
                  <a:lnTo>
                    <a:pt x="19" y="6"/>
                  </a:lnTo>
                  <a:lnTo>
                    <a:pt x="16" y="13"/>
                  </a:lnTo>
                  <a:lnTo>
                    <a:pt x="13" y="9"/>
                  </a:lnTo>
                  <a:lnTo>
                    <a:pt x="13" y="6"/>
                  </a:lnTo>
                  <a:lnTo>
                    <a:pt x="10" y="13"/>
                  </a:lnTo>
                  <a:lnTo>
                    <a:pt x="0" y="13"/>
                  </a:lnTo>
                  <a:lnTo>
                    <a:pt x="0" y="16"/>
                  </a:lnTo>
                  <a:lnTo>
                    <a:pt x="3" y="22"/>
                  </a:lnTo>
                  <a:lnTo>
                    <a:pt x="0" y="22"/>
                  </a:lnTo>
                  <a:lnTo>
                    <a:pt x="0" y="25"/>
                  </a:lnTo>
                  <a:lnTo>
                    <a:pt x="0" y="32"/>
                  </a:lnTo>
                  <a:lnTo>
                    <a:pt x="3" y="35"/>
                  </a:lnTo>
                  <a:lnTo>
                    <a:pt x="6" y="35"/>
                  </a:lnTo>
                  <a:lnTo>
                    <a:pt x="6" y="38"/>
                  </a:lnTo>
                  <a:close/>
                </a:path>
              </a:pathLst>
            </a:custGeom>
            <a:solidFill>
              <a:srgbClr val="CCCCCC"/>
            </a:solidFill>
            <a:ln w="9525">
              <a:noFill/>
              <a:round/>
              <a:headEnd/>
              <a:tailEnd/>
            </a:ln>
          </p:spPr>
          <p:txBody>
            <a:bodyPr/>
            <a:lstStyle/>
            <a:p>
              <a:endParaRPr lang="en-US"/>
            </a:p>
          </p:txBody>
        </p:sp>
        <p:sp>
          <p:nvSpPr>
            <p:cNvPr id="32531" name="Freeform 963"/>
            <p:cNvSpPr>
              <a:spLocks/>
            </p:cNvSpPr>
            <p:nvPr/>
          </p:nvSpPr>
          <p:spPr bwMode="auto">
            <a:xfrm>
              <a:off x="2844" y="1894"/>
              <a:ext cx="141" cy="161"/>
            </a:xfrm>
            <a:custGeom>
              <a:avLst/>
              <a:gdLst>
                <a:gd name="T0" fmla="*/ 13 w 103"/>
                <a:gd name="T1" fmla="*/ 38 h 115"/>
                <a:gd name="T2" fmla="*/ 16 w 103"/>
                <a:gd name="T3" fmla="*/ 32 h 115"/>
                <a:gd name="T4" fmla="*/ 29 w 103"/>
                <a:gd name="T5" fmla="*/ 38 h 115"/>
                <a:gd name="T6" fmla="*/ 39 w 103"/>
                <a:gd name="T7" fmla="*/ 54 h 115"/>
                <a:gd name="T8" fmla="*/ 42 w 103"/>
                <a:gd name="T9" fmla="*/ 58 h 115"/>
                <a:gd name="T10" fmla="*/ 45 w 103"/>
                <a:gd name="T11" fmla="*/ 61 h 115"/>
                <a:gd name="T12" fmla="*/ 55 w 103"/>
                <a:gd name="T13" fmla="*/ 74 h 115"/>
                <a:gd name="T14" fmla="*/ 64 w 103"/>
                <a:gd name="T15" fmla="*/ 77 h 115"/>
                <a:gd name="T16" fmla="*/ 68 w 103"/>
                <a:gd name="T17" fmla="*/ 80 h 115"/>
                <a:gd name="T18" fmla="*/ 71 w 103"/>
                <a:gd name="T19" fmla="*/ 87 h 115"/>
                <a:gd name="T20" fmla="*/ 77 w 103"/>
                <a:gd name="T21" fmla="*/ 87 h 115"/>
                <a:gd name="T22" fmla="*/ 80 w 103"/>
                <a:gd name="T23" fmla="*/ 106 h 115"/>
                <a:gd name="T24" fmla="*/ 80 w 103"/>
                <a:gd name="T25" fmla="*/ 112 h 115"/>
                <a:gd name="T26" fmla="*/ 84 w 103"/>
                <a:gd name="T27" fmla="*/ 115 h 115"/>
                <a:gd name="T28" fmla="*/ 87 w 103"/>
                <a:gd name="T29" fmla="*/ 109 h 115"/>
                <a:gd name="T30" fmla="*/ 90 w 103"/>
                <a:gd name="T31" fmla="*/ 103 h 115"/>
                <a:gd name="T32" fmla="*/ 84 w 103"/>
                <a:gd name="T33" fmla="*/ 93 h 115"/>
                <a:gd name="T34" fmla="*/ 87 w 103"/>
                <a:gd name="T35" fmla="*/ 83 h 115"/>
                <a:gd name="T36" fmla="*/ 97 w 103"/>
                <a:gd name="T37" fmla="*/ 87 h 115"/>
                <a:gd name="T38" fmla="*/ 100 w 103"/>
                <a:gd name="T39" fmla="*/ 90 h 115"/>
                <a:gd name="T40" fmla="*/ 97 w 103"/>
                <a:gd name="T41" fmla="*/ 80 h 115"/>
                <a:gd name="T42" fmla="*/ 77 w 103"/>
                <a:gd name="T43" fmla="*/ 67 h 115"/>
                <a:gd name="T44" fmla="*/ 80 w 103"/>
                <a:gd name="T45" fmla="*/ 64 h 115"/>
                <a:gd name="T46" fmla="*/ 74 w 103"/>
                <a:gd name="T47" fmla="*/ 64 h 115"/>
                <a:gd name="T48" fmla="*/ 68 w 103"/>
                <a:gd name="T49" fmla="*/ 61 h 115"/>
                <a:gd name="T50" fmla="*/ 58 w 103"/>
                <a:gd name="T51" fmla="*/ 41 h 115"/>
                <a:gd name="T52" fmla="*/ 45 w 103"/>
                <a:gd name="T53" fmla="*/ 32 h 115"/>
                <a:gd name="T54" fmla="*/ 48 w 103"/>
                <a:gd name="T55" fmla="*/ 25 h 115"/>
                <a:gd name="T56" fmla="*/ 45 w 103"/>
                <a:gd name="T57" fmla="*/ 22 h 115"/>
                <a:gd name="T58" fmla="*/ 55 w 103"/>
                <a:gd name="T59" fmla="*/ 16 h 115"/>
                <a:gd name="T60" fmla="*/ 58 w 103"/>
                <a:gd name="T61" fmla="*/ 19 h 115"/>
                <a:gd name="T62" fmla="*/ 55 w 103"/>
                <a:gd name="T63" fmla="*/ 13 h 115"/>
                <a:gd name="T64" fmla="*/ 55 w 103"/>
                <a:gd name="T65" fmla="*/ 9 h 115"/>
                <a:gd name="T66" fmla="*/ 55 w 103"/>
                <a:gd name="T67" fmla="*/ 6 h 115"/>
                <a:gd name="T68" fmla="*/ 45 w 103"/>
                <a:gd name="T69" fmla="*/ 3 h 115"/>
                <a:gd name="T70" fmla="*/ 32 w 103"/>
                <a:gd name="T71" fmla="*/ 3 h 115"/>
                <a:gd name="T72" fmla="*/ 29 w 103"/>
                <a:gd name="T73" fmla="*/ 3 h 115"/>
                <a:gd name="T74" fmla="*/ 26 w 103"/>
                <a:gd name="T75" fmla="*/ 9 h 115"/>
                <a:gd name="T76" fmla="*/ 16 w 103"/>
                <a:gd name="T77" fmla="*/ 13 h 115"/>
                <a:gd name="T78" fmla="*/ 13 w 103"/>
                <a:gd name="T79" fmla="*/ 6 h 115"/>
                <a:gd name="T80" fmla="*/ 0 w 103"/>
                <a:gd name="T81" fmla="*/ 13 h 115"/>
                <a:gd name="T82" fmla="*/ 3 w 103"/>
                <a:gd name="T83" fmla="*/ 22 h 115"/>
                <a:gd name="T84" fmla="*/ 0 w 103"/>
                <a:gd name="T85" fmla="*/ 25 h 115"/>
                <a:gd name="T86" fmla="*/ 0 w 103"/>
                <a:gd name="T87" fmla="*/ 32 h 115"/>
                <a:gd name="T88" fmla="*/ 6 w 103"/>
                <a:gd name="T89" fmla="*/ 35 h 115"/>
                <a:gd name="T90" fmla="*/ 6 w 103"/>
                <a:gd name="T91" fmla="*/ 38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
                <a:gd name="T139" fmla="*/ 0 h 115"/>
                <a:gd name="T140" fmla="*/ 103 w 10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 h="115">
                  <a:moveTo>
                    <a:pt x="6" y="38"/>
                  </a:moveTo>
                  <a:lnTo>
                    <a:pt x="13" y="38"/>
                  </a:lnTo>
                  <a:lnTo>
                    <a:pt x="16" y="35"/>
                  </a:lnTo>
                  <a:lnTo>
                    <a:pt x="16" y="32"/>
                  </a:lnTo>
                  <a:lnTo>
                    <a:pt x="19" y="32"/>
                  </a:lnTo>
                  <a:lnTo>
                    <a:pt x="29" y="38"/>
                  </a:lnTo>
                  <a:lnTo>
                    <a:pt x="32" y="51"/>
                  </a:lnTo>
                  <a:lnTo>
                    <a:pt x="39" y="54"/>
                  </a:lnTo>
                  <a:lnTo>
                    <a:pt x="39" y="58"/>
                  </a:lnTo>
                  <a:lnTo>
                    <a:pt x="42" y="58"/>
                  </a:lnTo>
                  <a:lnTo>
                    <a:pt x="45" y="61"/>
                  </a:lnTo>
                  <a:lnTo>
                    <a:pt x="55" y="74"/>
                  </a:lnTo>
                  <a:lnTo>
                    <a:pt x="61" y="74"/>
                  </a:lnTo>
                  <a:lnTo>
                    <a:pt x="64" y="77"/>
                  </a:lnTo>
                  <a:lnTo>
                    <a:pt x="68" y="80"/>
                  </a:lnTo>
                  <a:lnTo>
                    <a:pt x="71" y="80"/>
                  </a:lnTo>
                  <a:lnTo>
                    <a:pt x="71" y="87"/>
                  </a:lnTo>
                  <a:lnTo>
                    <a:pt x="74" y="90"/>
                  </a:lnTo>
                  <a:lnTo>
                    <a:pt x="77" y="87"/>
                  </a:lnTo>
                  <a:lnTo>
                    <a:pt x="84" y="103"/>
                  </a:lnTo>
                  <a:lnTo>
                    <a:pt x="80" y="106"/>
                  </a:lnTo>
                  <a:lnTo>
                    <a:pt x="80" y="109"/>
                  </a:lnTo>
                  <a:lnTo>
                    <a:pt x="80" y="112"/>
                  </a:lnTo>
                  <a:lnTo>
                    <a:pt x="80" y="115"/>
                  </a:lnTo>
                  <a:lnTo>
                    <a:pt x="84" y="115"/>
                  </a:lnTo>
                  <a:lnTo>
                    <a:pt x="84" y="112"/>
                  </a:lnTo>
                  <a:lnTo>
                    <a:pt x="87" y="109"/>
                  </a:lnTo>
                  <a:lnTo>
                    <a:pt x="87" y="103"/>
                  </a:lnTo>
                  <a:lnTo>
                    <a:pt x="90" y="103"/>
                  </a:lnTo>
                  <a:lnTo>
                    <a:pt x="90" y="96"/>
                  </a:lnTo>
                  <a:lnTo>
                    <a:pt x="84" y="93"/>
                  </a:lnTo>
                  <a:lnTo>
                    <a:pt x="87" y="87"/>
                  </a:lnTo>
                  <a:lnTo>
                    <a:pt x="87" y="83"/>
                  </a:lnTo>
                  <a:lnTo>
                    <a:pt x="90" y="83"/>
                  </a:lnTo>
                  <a:lnTo>
                    <a:pt x="97" y="87"/>
                  </a:lnTo>
                  <a:lnTo>
                    <a:pt x="100" y="90"/>
                  </a:lnTo>
                  <a:lnTo>
                    <a:pt x="103" y="87"/>
                  </a:lnTo>
                  <a:lnTo>
                    <a:pt x="97" y="80"/>
                  </a:lnTo>
                  <a:lnTo>
                    <a:pt x="80" y="70"/>
                  </a:lnTo>
                  <a:lnTo>
                    <a:pt x="77" y="67"/>
                  </a:lnTo>
                  <a:lnTo>
                    <a:pt x="80" y="67"/>
                  </a:lnTo>
                  <a:lnTo>
                    <a:pt x="80" y="64"/>
                  </a:lnTo>
                  <a:lnTo>
                    <a:pt x="74" y="64"/>
                  </a:lnTo>
                  <a:lnTo>
                    <a:pt x="68" y="61"/>
                  </a:lnTo>
                  <a:lnTo>
                    <a:pt x="61" y="54"/>
                  </a:lnTo>
                  <a:lnTo>
                    <a:pt x="58" y="41"/>
                  </a:lnTo>
                  <a:lnTo>
                    <a:pt x="48" y="35"/>
                  </a:lnTo>
                  <a:lnTo>
                    <a:pt x="45" y="32"/>
                  </a:lnTo>
                  <a:lnTo>
                    <a:pt x="45" y="29"/>
                  </a:lnTo>
                  <a:lnTo>
                    <a:pt x="48" y="25"/>
                  </a:lnTo>
                  <a:lnTo>
                    <a:pt x="45" y="22"/>
                  </a:lnTo>
                  <a:lnTo>
                    <a:pt x="45" y="19"/>
                  </a:lnTo>
                  <a:lnTo>
                    <a:pt x="55" y="16"/>
                  </a:lnTo>
                  <a:lnTo>
                    <a:pt x="58" y="16"/>
                  </a:lnTo>
                  <a:lnTo>
                    <a:pt x="58" y="19"/>
                  </a:lnTo>
                  <a:lnTo>
                    <a:pt x="58" y="16"/>
                  </a:lnTo>
                  <a:lnTo>
                    <a:pt x="55" y="13"/>
                  </a:lnTo>
                  <a:lnTo>
                    <a:pt x="55" y="9"/>
                  </a:lnTo>
                  <a:lnTo>
                    <a:pt x="55" y="6"/>
                  </a:lnTo>
                  <a:lnTo>
                    <a:pt x="45" y="3"/>
                  </a:lnTo>
                  <a:lnTo>
                    <a:pt x="42" y="0"/>
                  </a:lnTo>
                  <a:lnTo>
                    <a:pt x="32" y="3"/>
                  </a:lnTo>
                  <a:lnTo>
                    <a:pt x="29" y="0"/>
                  </a:lnTo>
                  <a:lnTo>
                    <a:pt x="29" y="3"/>
                  </a:lnTo>
                  <a:lnTo>
                    <a:pt x="26" y="3"/>
                  </a:lnTo>
                  <a:lnTo>
                    <a:pt x="26" y="9"/>
                  </a:lnTo>
                  <a:lnTo>
                    <a:pt x="19" y="6"/>
                  </a:lnTo>
                  <a:lnTo>
                    <a:pt x="16" y="13"/>
                  </a:lnTo>
                  <a:lnTo>
                    <a:pt x="13" y="9"/>
                  </a:lnTo>
                  <a:lnTo>
                    <a:pt x="13" y="6"/>
                  </a:lnTo>
                  <a:lnTo>
                    <a:pt x="10" y="13"/>
                  </a:lnTo>
                  <a:lnTo>
                    <a:pt x="0" y="13"/>
                  </a:lnTo>
                  <a:lnTo>
                    <a:pt x="0" y="16"/>
                  </a:lnTo>
                  <a:lnTo>
                    <a:pt x="3" y="22"/>
                  </a:lnTo>
                  <a:lnTo>
                    <a:pt x="0" y="22"/>
                  </a:lnTo>
                  <a:lnTo>
                    <a:pt x="0" y="25"/>
                  </a:lnTo>
                  <a:lnTo>
                    <a:pt x="0" y="32"/>
                  </a:lnTo>
                  <a:lnTo>
                    <a:pt x="3" y="35"/>
                  </a:lnTo>
                  <a:lnTo>
                    <a:pt x="6" y="35"/>
                  </a:lnTo>
                  <a:lnTo>
                    <a:pt x="6" y="38"/>
                  </a:lnTo>
                </a:path>
              </a:pathLst>
            </a:custGeom>
            <a:noFill/>
            <a:ln w="0">
              <a:solidFill>
                <a:srgbClr val="7F7F7F"/>
              </a:solidFill>
              <a:round/>
              <a:headEnd/>
              <a:tailEnd/>
            </a:ln>
          </p:spPr>
          <p:txBody>
            <a:bodyPr/>
            <a:lstStyle/>
            <a:p>
              <a:endParaRPr lang="en-US"/>
            </a:p>
          </p:txBody>
        </p:sp>
        <p:sp>
          <p:nvSpPr>
            <p:cNvPr id="32532" name="Freeform 964"/>
            <p:cNvSpPr>
              <a:spLocks/>
            </p:cNvSpPr>
            <p:nvPr/>
          </p:nvSpPr>
          <p:spPr bwMode="auto">
            <a:xfrm>
              <a:off x="2919" y="1898"/>
              <a:ext cx="71" cy="68"/>
            </a:xfrm>
            <a:custGeom>
              <a:avLst/>
              <a:gdLst>
                <a:gd name="T0" fmla="*/ 45 w 51"/>
                <a:gd name="T1" fmla="*/ 10 h 48"/>
                <a:gd name="T2" fmla="*/ 38 w 51"/>
                <a:gd name="T3" fmla="*/ 13 h 48"/>
                <a:gd name="T4" fmla="*/ 32 w 51"/>
                <a:gd name="T5" fmla="*/ 10 h 48"/>
                <a:gd name="T6" fmla="*/ 25 w 51"/>
                <a:gd name="T7" fmla="*/ 3 h 48"/>
                <a:gd name="T8" fmla="*/ 25 w 51"/>
                <a:gd name="T9" fmla="*/ 3 h 48"/>
                <a:gd name="T10" fmla="*/ 22 w 51"/>
                <a:gd name="T11" fmla="*/ 0 h 48"/>
                <a:gd name="T12" fmla="*/ 22 w 51"/>
                <a:gd name="T13" fmla="*/ 3 h 48"/>
                <a:gd name="T14" fmla="*/ 19 w 51"/>
                <a:gd name="T15" fmla="*/ 6 h 48"/>
                <a:gd name="T16" fmla="*/ 16 w 51"/>
                <a:gd name="T17" fmla="*/ 6 h 48"/>
                <a:gd name="T18" fmla="*/ 19 w 51"/>
                <a:gd name="T19" fmla="*/ 10 h 48"/>
                <a:gd name="T20" fmla="*/ 19 w 51"/>
                <a:gd name="T21" fmla="*/ 10 h 48"/>
                <a:gd name="T22" fmla="*/ 16 w 51"/>
                <a:gd name="T23" fmla="*/ 13 h 48"/>
                <a:gd name="T24" fmla="*/ 16 w 51"/>
                <a:gd name="T25" fmla="*/ 16 h 48"/>
                <a:gd name="T26" fmla="*/ 16 w 51"/>
                <a:gd name="T27" fmla="*/ 16 h 48"/>
                <a:gd name="T28" fmla="*/ 13 w 51"/>
                <a:gd name="T29" fmla="*/ 16 h 48"/>
                <a:gd name="T30" fmla="*/ 13 w 51"/>
                <a:gd name="T31" fmla="*/ 16 h 48"/>
                <a:gd name="T32" fmla="*/ 9 w 51"/>
                <a:gd name="T33" fmla="*/ 13 h 48"/>
                <a:gd name="T34" fmla="*/ 9 w 51"/>
                <a:gd name="T35" fmla="*/ 16 h 48"/>
                <a:gd name="T36" fmla="*/ 0 w 51"/>
                <a:gd name="T37" fmla="*/ 16 h 48"/>
                <a:gd name="T38" fmla="*/ 0 w 51"/>
                <a:gd name="T39" fmla="*/ 16 h 48"/>
                <a:gd name="T40" fmla="*/ 3 w 51"/>
                <a:gd name="T41" fmla="*/ 19 h 48"/>
                <a:gd name="T42" fmla="*/ 3 w 51"/>
                <a:gd name="T43" fmla="*/ 22 h 48"/>
                <a:gd name="T44" fmla="*/ 6 w 51"/>
                <a:gd name="T45" fmla="*/ 22 h 48"/>
                <a:gd name="T46" fmla="*/ 6 w 51"/>
                <a:gd name="T47" fmla="*/ 16 h 48"/>
                <a:gd name="T48" fmla="*/ 9 w 51"/>
                <a:gd name="T49" fmla="*/ 19 h 48"/>
                <a:gd name="T50" fmla="*/ 13 w 51"/>
                <a:gd name="T51" fmla="*/ 19 h 48"/>
                <a:gd name="T52" fmla="*/ 13 w 51"/>
                <a:gd name="T53" fmla="*/ 29 h 48"/>
                <a:gd name="T54" fmla="*/ 19 w 51"/>
                <a:gd name="T55" fmla="*/ 29 h 48"/>
                <a:gd name="T56" fmla="*/ 16 w 51"/>
                <a:gd name="T57" fmla="*/ 32 h 48"/>
                <a:gd name="T58" fmla="*/ 16 w 51"/>
                <a:gd name="T59" fmla="*/ 32 h 48"/>
                <a:gd name="T60" fmla="*/ 22 w 51"/>
                <a:gd name="T61" fmla="*/ 38 h 48"/>
                <a:gd name="T62" fmla="*/ 22 w 51"/>
                <a:gd name="T63" fmla="*/ 42 h 48"/>
                <a:gd name="T64" fmla="*/ 32 w 51"/>
                <a:gd name="T65" fmla="*/ 42 h 48"/>
                <a:gd name="T66" fmla="*/ 35 w 51"/>
                <a:gd name="T67" fmla="*/ 48 h 48"/>
                <a:gd name="T68" fmla="*/ 35 w 51"/>
                <a:gd name="T69" fmla="*/ 48 h 48"/>
                <a:gd name="T70" fmla="*/ 38 w 51"/>
                <a:gd name="T71" fmla="*/ 45 h 48"/>
                <a:gd name="T72" fmla="*/ 32 w 51"/>
                <a:gd name="T73" fmla="*/ 42 h 48"/>
                <a:gd name="T74" fmla="*/ 32 w 51"/>
                <a:gd name="T75" fmla="*/ 42 h 48"/>
                <a:gd name="T76" fmla="*/ 22 w 51"/>
                <a:gd name="T77" fmla="*/ 29 h 48"/>
                <a:gd name="T78" fmla="*/ 22 w 51"/>
                <a:gd name="T79" fmla="*/ 26 h 48"/>
                <a:gd name="T80" fmla="*/ 22 w 51"/>
                <a:gd name="T81" fmla="*/ 22 h 48"/>
                <a:gd name="T82" fmla="*/ 19 w 51"/>
                <a:gd name="T83" fmla="*/ 22 h 48"/>
                <a:gd name="T84" fmla="*/ 19 w 51"/>
                <a:gd name="T85" fmla="*/ 19 h 48"/>
                <a:gd name="T86" fmla="*/ 22 w 51"/>
                <a:gd name="T87" fmla="*/ 16 h 48"/>
                <a:gd name="T88" fmla="*/ 25 w 51"/>
                <a:gd name="T89" fmla="*/ 19 h 48"/>
                <a:gd name="T90" fmla="*/ 25 w 51"/>
                <a:gd name="T91" fmla="*/ 16 h 48"/>
                <a:gd name="T92" fmla="*/ 29 w 51"/>
                <a:gd name="T93" fmla="*/ 16 h 48"/>
                <a:gd name="T94" fmla="*/ 29 w 51"/>
                <a:gd name="T95" fmla="*/ 16 h 48"/>
                <a:gd name="T96" fmla="*/ 38 w 51"/>
                <a:gd name="T97" fmla="*/ 19 h 48"/>
                <a:gd name="T98" fmla="*/ 38 w 51"/>
                <a:gd name="T99" fmla="*/ 19 h 48"/>
                <a:gd name="T100" fmla="*/ 45 w 51"/>
                <a:gd name="T101" fmla="*/ 19 h 48"/>
                <a:gd name="T102" fmla="*/ 45 w 51"/>
                <a:gd name="T103" fmla="*/ 22 h 48"/>
                <a:gd name="T104" fmla="*/ 48 w 51"/>
                <a:gd name="T105" fmla="*/ 22 h 48"/>
                <a:gd name="T106" fmla="*/ 48 w 51"/>
                <a:gd name="T107" fmla="*/ 19 h 48"/>
                <a:gd name="T108" fmla="*/ 51 w 51"/>
                <a:gd name="T109" fmla="*/ 16 h 48"/>
                <a:gd name="T110" fmla="*/ 45 w 51"/>
                <a:gd name="T111" fmla="*/ 16 h 48"/>
                <a:gd name="T112" fmla="*/ 45 w 51"/>
                <a:gd name="T113" fmla="*/ 13 h 48"/>
                <a:gd name="T114" fmla="*/ 45 w 51"/>
                <a:gd name="T115" fmla="*/ 13 h 48"/>
                <a:gd name="T116" fmla="*/ 45 w 51"/>
                <a:gd name="T117" fmla="*/ 10 h 48"/>
                <a:gd name="T118" fmla="*/ 45 w 51"/>
                <a:gd name="T119" fmla="*/ 10 h 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
                <a:gd name="T181" fmla="*/ 0 h 48"/>
                <a:gd name="T182" fmla="*/ 51 w 51"/>
                <a:gd name="T183" fmla="*/ 48 h 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 h="48">
                  <a:moveTo>
                    <a:pt x="45" y="10"/>
                  </a:moveTo>
                  <a:lnTo>
                    <a:pt x="38" y="13"/>
                  </a:lnTo>
                  <a:lnTo>
                    <a:pt x="32" y="10"/>
                  </a:lnTo>
                  <a:lnTo>
                    <a:pt x="25" y="3"/>
                  </a:lnTo>
                  <a:lnTo>
                    <a:pt x="22" y="0"/>
                  </a:lnTo>
                  <a:lnTo>
                    <a:pt x="22" y="3"/>
                  </a:lnTo>
                  <a:lnTo>
                    <a:pt x="19" y="6"/>
                  </a:lnTo>
                  <a:lnTo>
                    <a:pt x="16" y="6"/>
                  </a:lnTo>
                  <a:lnTo>
                    <a:pt x="19" y="10"/>
                  </a:lnTo>
                  <a:lnTo>
                    <a:pt x="16" y="13"/>
                  </a:lnTo>
                  <a:lnTo>
                    <a:pt x="16" y="16"/>
                  </a:lnTo>
                  <a:lnTo>
                    <a:pt x="13" y="16"/>
                  </a:lnTo>
                  <a:lnTo>
                    <a:pt x="9" y="13"/>
                  </a:lnTo>
                  <a:lnTo>
                    <a:pt x="9" y="16"/>
                  </a:lnTo>
                  <a:lnTo>
                    <a:pt x="0" y="16"/>
                  </a:lnTo>
                  <a:lnTo>
                    <a:pt x="3" y="19"/>
                  </a:lnTo>
                  <a:lnTo>
                    <a:pt x="3" y="22"/>
                  </a:lnTo>
                  <a:lnTo>
                    <a:pt x="6" y="22"/>
                  </a:lnTo>
                  <a:lnTo>
                    <a:pt x="6" y="16"/>
                  </a:lnTo>
                  <a:lnTo>
                    <a:pt x="9" y="19"/>
                  </a:lnTo>
                  <a:lnTo>
                    <a:pt x="13" y="19"/>
                  </a:lnTo>
                  <a:lnTo>
                    <a:pt x="13" y="29"/>
                  </a:lnTo>
                  <a:lnTo>
                    <a:pt x="19" y="29"/>
                  </a:lnTo>
                  <a:lnTo>
                    <a:pt x="16" y="32"/>
                  </a:lnTo>
                  <a:lnTo>
                    <a:pt x="22" y="38"/>
                  </a:lnTo>
                  <a:lnTo>
                    <a:pt x="22" y="42"/>
                  </a:lnTo>
                  <a:lnTo>
                    <a:pt x="32" y="42"/>
                  </a:lnTo>
                  <a:lnTo>
                    <a:pt x="35" y="48"/>
                  </a:lnTo>
                  <a:lnTo>
                    <a:pt x="38" y="45"/>
                  </a:lnTo>
                  <a:lnTo>
                    <a:pt x="32" y="42"/>
                  </a:lnTo>
                  <a:lnTo>
                    <a:pt x="22" y="29"/>
                  </a:lnTo>
                  <a:lnTo>
                    <a:pt x="22" y="26"/>
                  </a:lnTo>
                  <a:lnTo>
                    <a:pt x="22" y="22"/>
                  </a:lnTo>
                  <a:lnTo>
                    <a:pt x="19" y="22"/>
                  </a:lnTo>
                  <a:lnTo>
                    <a:pt x="19" y="19"/>
                  </a:lnTo>
                  <a:lnTo>
                    <a:pt x="22" y="16"/>
                  </a:lnTo>
                  <a:lnTo>
                    <a:pt x="25" y="19"/>
                  </a:lnTo>
                  <a:lnTo>
                    <a:pt x="25" y="16"/>
                  </a:lnTo>
                  <a:lnTo>
                    <a:pt x="29" y="16"/>
                  </a:lnTo>
                  <a:lnTo>
                    <a:pt x="38" y="19"/>
                  </a:lnTo>
                  <a:lnTo>
                    <a:pt x="45" y="19"/>
                  </a:lnTo>
                  <a:lnTo>
                    <a:pt x="45" y="22"/>
                  </a:lnTo>
                  <a:lnTo>
                    <a:pt x="48" y="22"/>
                  </a:lnTo>
                  <a:lnTo>
                    <a:pt x="48" y="19"/>
                  </a:lnTo>
                  <a:lnTo>
                    <a:pt x="51" y="16"/>
                  </a:lnTo>
                  <a:lnTo>
                    <a:pt x="45" y="16"/>
                  </a:lnTo>
                  <a:lnTo>
                    <a:pt x="45" y="13"/>
                  </a:lnTo>
                  <a:lnTo>
                    <a:pt x="45" y="10"/>
                  </a:lnTo>
                  <a:close/>
                </a:path>
              </a:pathLst>
            </a:custGeom>
            <a:solidFill>
              <a:srgbClr val="CCCCCC"/>
            </a:solidFill>
            <a:ln w="9525">
              <a:noFill/>
              <a:round/>
              <a:headEnd/>
              <a:tailEnd/>
            </a:ln>
          </p:spPr>
          <p:txBody>
            <a:bodyPr/>
            <a:lstStyle/>
            <a:p>
              <a:endParaRPr lang="en-US"/>
            </a:p>
          </p:txBody>
        </p:sp>
        <p:sp>
          <p:nvSpPr>
            <p:cNvPr id="32533" name="Freeform 965"/>
            <p:cNvSpPr>
              <a:spLocks/>
            </p:cNvSpPr>
            <p:nvPr/>
          </p:nvSpPr>
          <p:spPr bwMode="auto">
            <a:xfrm>
              <a:off x="2919" y="1898"/>
              <a:ext cx="71" cy="68"/>
            </a:xfrm>
            <a:custGeom>
              <a:avLst/>
              <a:gdLst>
                <a:gd name="T0" fmla="*/ 45 w 51"/>
                <a:gd name="T1" fmla="*/ 10 h 48"/>
                <a:gd name="T2" fmla="*/ 38 w 51"/>
                <a:gd name="T3" fmla="*/ 13 h 48"/>
                <a:gd name="T4" fmla="*/ 32 w 51"/>
                <a:gd name="T5" fmla="*/ 10 h 48"/>
                <a:gd name="T6" fmla="*/ 25 w 51"/>
                <a:gd name="T7" fmla="*/ 3 h 48"/>
                <a:gd name="T8" fmla="*/ 25 w 51"/>
                <a:gd name="T9" fmla="*/ 3 h 48"/>
                <a:gd name="T10" fmla="*/ 22 w 51"/>
                <a:gd name="T11" fmla="*/ 0 h 48"/>
                <a:gd name="T12" fmla="*/ 22 w 51"/>
                <a:gd name="T13" fmla="*/ 3 h 48"/>
                <a:gd name="T14" fmla="*/ 19 w 51"/>
                <a:gd name="T15" fmla="*/ 6 h 48"/>
                <a:gd name="T16" fmla="*/ 16 w 51"/>
                <a:gd name="T17" fmla="*/ 6 h 48"/>
                <a:gd name="T18" fmla="*/ 19 w 51"/>
                <a:gd name="T19" fmla="*/ 10 h 48"/>
                <a:gd name="T20" fmla="*/ 19 w 51"/>
                <a:gd name="T21" fmla="*/ 10 h 48"/>
                <a:gd name="T22" fmla="*/ 16 w 51"/>
                <a:gd name="T23" fmla="*/ 13 h 48"/>
                <a:gd name="T24" fmla="*/ 16 w 51"/>
                <a:gd name="T25" fmla="*/ 16 h 48"/>
                <a:gd name="T26" fmla="*/ 16 w 51"/>
                <a:gd name="T27" fmla="*/ 16 h 48"/>
                <a:gd name="T28" fmla="*/ 13 w 51"/>
                <a:gd name="T29" fmla="*/ 16 h 48"/>
                <a:gd name="T30" fmla="*/ 13 w 51"/>
                <a:gd name="T31" fmla="*/ 16 h 48"/>
                <a:gd name="T32" fmla="*/ 9 w 51"/>
                <a:gd name="T33" fmla="*/ 13 h 48"/>
                <a:gd name="T34" fmla="*/ 9 w 51"/>
                <a:gd name="T35" fmla="*/ 16 h 48"/>
                <a:gd name="T36" fmla="*/ 0 w 51"/>
                <a:gd name="T37" fmla="*/ 16 h 48"/>
                <a:gd name="T38" fmla="*/ 0 w 51"/>
                <a:gd name="T39" fmla="*/ 16 h 48"/>
                <a:gd name="T40" fmla="*/ 3 w 51"/>
                <a:gd name="T41" fmla="*/ 19 h 48"/>
                <a:gd name="T42" fmla="*/ 3 w 51"/>
                <a:gd name="T43" fmla="*/ 22 h 48"/>
                <a:gd name="T44" fmla="*/ 6 w 51"/>
                <a:gd name="T45" fmla="*/ 22 h 48"/>
                <a:gd name="T46" fmla="*/ 6 w 51"/>
                <a:gd name="T47" fmla="*/ 16 h 48"/>
                <a:gd name="T48" fmla="*/ 9 w 51"/>
                <a:gd name="T49" fmla="*/ 19 h 48"/>
                <a:gd name="T50" fmla="*/ 13 w 51"/>
                <a:gd name="T51" fmla="*/ 19 h 48"/>
                <a:gd name="T52" fmla="*/ 13 w 51"/>
                <a:gd name="T53" fmla="*/ 29 h 48"/>
                <a:gd name="T54" fmla="*/ 19 w 51"/>
                <a:gd name="T55" fmla="*/ 29 h 48"/>
                <a:gd name="T56" fmla="*/ 16 w 51"/>
                <a:gd name="T57" fmla="*/ 32 h 48"/>
                <a:gd name="T58" fmla="*/ 16 w 51"/>
                <a:gd name="T59" fmla="*/ 32 h 48"/>
                <a:gd name="T60" fmla="*/ 22 w 51"/>
                <a:gd name="T61" fmla="*/ 38 h 48"/>
                <a:gd name="T62" fmla="*/ 22 w 51"/>
                <a:gd name="T63" fmla="*/ 42 h 48"/>
                <a:gd name="T64" fmla="*/ 32 w 51"/>
                <a:gd name="T65" fmla="*/ 42 h 48"/>
                <a:gd name="T66" fmla="*/ 35 w 51"/>
                <a:gd name="T67" fmla="*/ 48 h 48"/>
                <a:gd name="T68" fmla="*/ 35 w 51"/>
                <a:gd name="T69" fmla="*/ 48 h 48"/>
                <a:gd name="T70" fmla="*/ 38 w 51"/>
                <a:gd name="T71" fmla="*/ 45 h 48"/>
                <a:gd name="T72" fmla="*/ 32 w 51"/>
                <a:gd name="T73" fmla="*/ 42 h 48"/>
                <a:gd name="T74" fmla="*/ 32 w 51"/>
                <a:gd name="T75" fmla="*/ 42 h 48"/>
                <a:gd name="T76" fmla="*/ 22 w 51"/>
                <a:gd name="T77" fmla="*/ 29 h 48"/>
                <a:gd name="T78" fmla="*/ 22 w 51"/>
                <a:gd name="T79" fmla="*/ 26 h 48"/>
                <a:gd name="T80" fmla="*/ 22 w 51"/>
                <a:gd name="T81" fmla="*/ 22 h 48"/>
                <a:gd name="T82" fmla="*/ 19 w 51"/>
                <a:gd name="T83" fmla="*/ 22 h 48"/>
                <a:gd name="T84" fmla="*/ 19 w 51"/>
                <a:gd name="T85" fmla="*/ 19 h 48"/>
                <a:gd name="T86" fmla="*/ 22 w 51"/>
                <a:gd name="T87" fmla="*/ 16 h 48"/>
                <a:gd name="T88" fmla="*/ 25 w 51"/>
                <a:gd name="T89" fmla="*/ 19 h 48"/>
                <a:gd name="T90" fmla="*/ 25 w 51"/>
                <a:gd name="T91" fmla="*/ 16 h 48"/>
                <a:gd name="T92" fmla="*/ 29 w 51"/>
                <a:gd name="T93" fmla="*/ 16 h 48"/>
                <a:gd name="T94" fmla="*/ 29 w 51"/>
                <a:gd name="T95" fmla="*/ 16 h 48"/>
                <a:gd name="T96" fmla="*/ 38 w 51"/>
                <a:gd name="T97" fmla="*/ 19 h 48"/>
                <a:gd name="T98" fmla="*/ 38 w 51"/>
                <a:gd name="T99" fmla="*/ 19 h 48"/>
                <a:gd name="T100" fmla="*/ 45 w 51"/>
                <a:gd name="T101" fmla="*/ 19 h 48"/>
                <a:gd name="T102" fmla="*/ 45 w 51"/>
                <a:gd name="T103" fmla="*/ 22 h 48"/>
                <a:gd name="T104" fmla="*/ 48 w 51"/>
                <a:gd name="T105" fmla="*/ 22 h 48"/>
                <a:gd name="T106" fmla="*/ 48 w 51"/>
                <a:gd name="T107" fmla="*/ 19 h 48"/>
                <a:gd name="T108" fmla="*/ 51 w 51"/>
                <a:gd name="T109" fmla="*/ 16 h 48"/>
                <a:gd name="T110" fmla="*/ 45 w 51"/>
                <a:gd name="T111" fmla="*/ 16 h 48"/>
                <a:gd name="T112" fmla="*/ 45 w 51"/>
                <a:gd name="T113" fmla="*/ 13 h 48"/>
                <a:gd name="T114" fmla="*/ 45 w 51"/>
                <a:gd name="T115" fmla="*/ 13 h 48"/>
                <a:gd name="T116" fmla="*/ 45 w 51"/>
                <a:gd name="T117" fmla="*/ 10 h 48"/>
                <a:gd name="T118" fmla="*/ 45 w 51"/>
                <a:gd name="T119" fmla="*/ 10 h 48"/>
                <a:gd name="T120" fmla="*/ 45 w 51"/>
                <a:gd name="T121" fmla="*/ 10 h 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
                <a:gd name="T184" fmla="*/ 0 h 48"/>
                <a:gd name="T185" fmla="*/ 51 w 51"/>
                <a:gd name="T186" fmla="*/ 48 h 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 h="48">
                  <a:moveTo>
                    <a:pt x="45" y="10"/>
                  </a:moveTo>
                  <a:lnTo>
                    <a:pt x="38" y="13"/>
                  </a:lnTo>
                  <a:lnTo>
                    <a:pt x="32" y="10"/>
                  </a:lnTo>
                  <a:lnTo>
                    <a:pt x="25" y="3"/>
                  </a:lnTo>
                  <a:lnTo>
                    <a:pt x="22" y="0"/>
                  </a:lnTo>
                  <a:lnTo>
                    <a:pt x="22" y="3"/>
                  </a:lnTo>
                  <a:lnTo>
                    <a:pt x="19" y="6"/>
                  </a:lnTo>
                  <a:lnTo>
                    <a:pt x="16" y="6"/>
                  </a:lnTo>
                  <a:lnTo>
                    <a:pt x="19" y="10"/>
                  </a:lnTo>
                  <a:lnTo>
                    <a:pt x="16" y="13"/>
                  </a:lnTo>
                  <a:lnTo>
                    <a:pt x="16" y="16"/>
                  </a:lnTo>
                  <a:lnTo>
                    <a:pt x="13" y="16"/>
                  </a:lnTo>
                  <a:lnTo>
                    <a:pt x="9" y="13"/>
                  </a:lnTo>
                  <a:lnTo>
                    <a:pt x="9" y="16"/>
                  </a:lnTo>
                  <a:lnTo>
                    <a:pt x="0" y="16"/>
                  </a:lnTo>
                  <a:lnTo>
                    <a:pt x="3" y="19"/>
                  </a:lnTo>
                  <a:lnTo>
                    <a:pt x="3" y="22"/>
                  </a:lnTo>
                  <a:lnTo>
                    <a:pt x="6" y="22"/>
                  </a:lnTo>
                  <a:lnTo>
                    <a:pt x="6" y="16"/>
                  </a:lnTo>
                  <a:lnTo>
                    <a:pt x="9" y="19"/>
                  </a:lnTo>
                  <a:lnTo>
                    <a:pt x="13" y="19"/>
                  </a:lnTo>
                  <a:lnTo>
                    <a:pt x="13" y="29"/>
                  </a:lnTo>
                  <a:lnTo>
                    <a:pt x="19" y="29"/>
                  </a:lnTo>
                  <a:lnTo>
                    <a:pt x="16" y="32"/>
                  </a:lnTo>
                  <a:lnTo>
                    <a:pt x="22" y="38"/>
                  </a:lnTo>
                  <a:lnTo>
                    <a:pt x="22" y="42"/>
                  </a:lnTo>
                  <a:lnTo>
                    <a:pt x="32" y="42"/>
                  </a:lnTo>
                  <a:lnTo>
                    <a:pt x="35" y="48"/>
                  </a:lnTo>
                  <a:lnTo>
                    <a:pt x="38" y="45"/>
                  </a:lnTo>
                  <a:lnTo>
                    <a:pt x="32" y="42"/>
                  </a:lnTo>
                  <a:lnTo>
                    <a:pt x="22" y="29"/>
                  </a:lnTo>
                  <a:lnTo>
                    <a:pt x="22" y="26"/>
                  </a:lnTo>
                  <a:lnTo>
                    <a:pt x="22" y="22"/>
                  </a:lnTo>
                  <a:lnTo>
                    <a:pt x="19" y="22"/>
                  </a:lnTo>
                  <a:lnTo>
                    <a:pt x="19" y="19"/>
                  </a:lnTo>
                  <a:lnTo>
                    <a:pt x="22" y="16"/>
                  </a:lnTo>
                  <a:lnTo>
                    <a:pt x="25" y="19"/>
                  </a:lnTo>
                  <a:lnTo>
                    <a:pt x="25" y="16"/>
                  </a:lnTo>
                  <a:lnTo>
                    <a:pt x="29" y="16"/>
                  </a:lnTo>
                  <a:lnTo>
                    <a:pt x="38" y="19"/>
                  </a:lnTo>
                  <a:lnTo>
                    <a:pt x="45" y="19"/>
                  </a:lnTo>
                  <a:lnTo>
                    <a:pt x="45" y="22"/>
                  </a:lnTo>
                  <a:lnTo>
                    <a:pt x="48" y="22"/>
                  </a:lnTo>
                  <a:lnTo>
                    <a:pt x="48" y="19"/>
                  </a:lnTo>
                  <a:lnTo>
                    <a:pt x="51" y="16"/>
                  </a:lnTo>
                  <a:lnTo>
                    <a:pt x="45" y="16"/>
                  </a:lnTo>
                  <a:lnTo>
                    <a:pt x="45" y="13"/>
                  </a:lnTo>
                  <a:lnTo>
                    <a:pt x="45" y="10"/>
                  </a:lnTo>
                </a:path>
              </a:pathLst>
            </a:custGeom>
            <a:noFill/>
            <a:ln w="0">
              <a:solidFill>
                <a:srgbClr val="7F7F7F"/>
              </a:solidFill>
              <a:round/>
              <a:headEnd/>
              <a:tailEnd/>
            </a:ln>
          </p:spPr>
          <p:txBody>
            <a:bodyPr/>
            <a:lstStyle/>
            <a:p>
              <a:endParaRPr lang="en-US"/>
            </a:p>
          </p:txBody>
        </p:sp>
        <p:sp>
          <p:nvSpPr>
            <p:cNvPr id="32534" name="Freeform 966"/>
            <p:cNvSpPr>
              <a:spLocks/>
            </p:cNvSpPr>
            <p:nvPr/>
          </p:nvSpPr>
          <p:spPr bwMode="auto">
            <a:xfrm>
              <a:off x="3008" y="1673"/>
              <a:ext cx="48" cy="36"/>
            </a:xfrm>
            <a:custGeom>
              <a:avLst/>
              <a:gdLst>
                <a:gd name="T0" fmla="*/ 10 w 35"/>
                <a:gd name="T1" fmla="*/ 23 h 26"/>
                <a:gd name="T2" fmla="*/ 10 w 35"/>
                <a:gd name="T3" fmla="*/ 16 h 26"/>
                <a:gd name="T4" fmla="*/ 7 w 35"/>
                <a:gd name="T5" fmla="*/ 16 h 26"/>
                <a:gd name="T6" fmla="*/ 7 w 35"/>
                <a:gd name="T7" fmla="*/ 16 h 26"/>
                <a:gd name="T8" fmla="*/ 3 w 35"/>
                <a:gd name="T9" fmla="*/ 16 h 26"/>
                <a:gd name="T10" fmla="*/ 0 w 35"/>
                <a:gd name="T11" fmla="*/ 13 h 26"/>
                <a:gd name="T12" fmla="*/ 3 w 35"/>
                <a:gd name="T13" fmla="*/ 13 h 26"/>
                <a:gd name="T14" fmla="*/ 0 w 35"/>
                <a:gd name="T15" fmla="*/ 10 h 26"/>
                <a:gd name="T16" fmla="*/ 0 w 35"/>
                <a:gd name="T17" fmla="*/ 6 h 26"/>
                <a:gd name="T18" fmla="*/ 7 w 35"/>
                <a:gd name="T19" fmla="*/ 3 h 26"/>
                <a:gd name="T20" fmla="*/ 10 w 35"/>
                <a:gd name="T21" fmla="*/ 3 h 26"/>
                <a:gd name="T22" fmla="*/ 10 w 35"/>
                <a:gd name="T23" fmla="*/ 3 h 26"/>
                <a:gd name="T24" fmla="*/ 13 w 35"/>
                <a:gd name="T25" fmla="*/ 3 h 26"/>
                <a:gd name="T26" fmla="*/ 16 w 35"/>
                <a:gd name="T27" fmla="*/ 0 h 26"/>
                <a:gd name="T28" fmla="*/ 26 w 35"/>
                <a:gd name="T29" fmla="*/ 3 h 26"/>
                <a:gd name="T30" fmla="*/ 32 w 35"/>
                <a:gd name="T31" fmla="*/ 3 h 26"/>
                <a:gd name="T32" fmla="*/ 32 w 35"/>
                <a:gd name="T33" fmla="*/ 3 h 26"/>
                <a:gd name="T34" fmla="*/ 32 w 35"/>
                <a:gd name="T35" fmla="*/ 3 h 26"/>
                <a:gd name="T36" fmla="*/ 35 w 35"/>
                <a:gd name="T37" fmla="*/ 3 h 26"/>
                <a:gd name="T38" fmla="*/ 32 w 35"/>
                <a:gd name="T39" fmla="*/ 6 h 26"/>
                <a:gd name="T40" fmla="*/ 26 w 35"/>
                <a:gd name="T41" fmla="*/ 10 h 26"/>
                <a:gd name="T42" fmla="*/ 35 w 35"/>
                <a:gd name="T43" fmla="*/ 23 h 26"/>
                <a:gd name="T44" fmla="*/ 32 w 35"/>
                <a:gd name="T45" fmla="*/ 26 h 26"/>
                <a:gd name="T46" fmla="*/ 26 w 35"/>
                <a:gd name="T47" fmla="*/ 26 h 26"/>
                <a:gd name="T48" fmla="*/ 23 w 35"/>
                <a:gd name="T49" fmla="*/ 23 h 26"/>
                <a:gd name="T50" fmla="*/ 16 w 35"/>
                <a:gd name="T51" fmla="*/ 19 h 26"/>
                <a:gd name="T52" fmla="*/ 10 w 35"/>
                <a:gd name="T53" fmla="*/ 23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
                <a:gd name="T82" fmla="*/ 0 h 26"/>
                <a:gd name="T83" fmla="*/ 35 w 35"/>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 h="26">
                  <a:moveTo>
                    <a:pt x="10" y="23"/>
                  </a:moveTo>
                  <a:lnTo>
                    <a:pt x="10" y="16"/>
                  </a:lnTo>
                  <a:lnTo>
                    <a:pt x="7" y="16"/>
                  </a:lnTo>
                  <a:lnTo>
                    <a:pt x="3" y="16"/>
                  </a:lnTo>
                  <a:lnTo>
                    <a:pt x="0" y="13"/>
                  </a:lnTo>
                  <a:lnTo>
                    <a:pt x="3" y="13"/>
                  </a:lnTo>
                  <a:lnTo>
                    <a:pt x="0" y="10"/>
                  </a:lnTo>
                  <a:lnTo>
                    <a:pt x="0" y="6"/>
                  </a:lnTo>
                  <a:lnTo>
                    <a:pt x="7" y="3"/>
                  </a:lnTo>
                  <a:lnTo>
                    <a:pt x="10" y="3"/>
                  </a:lnTo>
                  <a:lnTo>
                    <a:pt x="13" y="3"/>
                  </a:lnTo>
                  <a:lnTo>
                    <a:pt x="16" y="0"/>
                  </a:lnTo>
                  <a:lnTo>
                    <a:pt x="26" y="3"/>
                  </a:lnTo>
                  <a:lnTo>
                    <a:pt x="32" y="3"/>
                  </a:lnTo>
                  <a:lnTo>
                    <a:pt x="35" y="3"/>
                  </a:lnTo>
                  <a:lnTo>
                    <a:pt x="32" y="6"/>
                  </a:lnTo>
                  <a:lnTo>
                    <a:pt x="26" y="10"/>
                  </a:lnTo>
                  <a:lnTo>
                    <a:pt x="35" y="23"/>
                  </a:lnTo>
                  <a:lnTo>
                    <a:pt x="32" y="26"/>
                  </a:lnTo>
                  <a:lnTo>
                    <a:pt x="26" y="26"/>
                  </a:lnTo>
                  <a:lnTo>
                    <a:pt x="23" y="23"/>
                  </a:lnTo>
                  <a:lnTo>
                    <a:pt x="16" y="19"/>
                  </a:lnTo>
                  <a:lnTo>
                    <a:pt x="10" y="23"/>
                  </a:lnTo>
                  <a:close/>
                </a:path>
              </a:pathLst>
            </a:custGeom>
            <a:solidFill>
              <a:srgbClr val="CCCCCC"/>
            </a:solidFill>
            <a:ln w="9525">
              <a:noFill/>
              <a:round/>
              <a:headEnd/>
              <a:tailEnd/>
            </a:ln>
          </p:spPr>
          <p:txBody>
            <a:bodyPr/>
            <a:lstStyle/>
            <a:p>
              <a:endParaRPr lang="en-US"/>
            </a:p>
          </p:txBody>
        </p:sp>
        <p:sp>
          <p:nvSpPr>
            <p:cNvPr id="32535" name="Freeform 967"/>
            <p:cNvSpPr>
              <a:spLocks/>
            </p:cNvSpPr>
            <p:nvPr/>
          </p:nvSpPr>
          <p:spPr bwMode="auto">
            <a:xfrm>
              <a:off x="3008" y="1673"/>
              <a:ext cx="48" cy="36"/>
            </a:xfrm>
            <a:custGeom>
              <a:avLst/>
              <a:gdLst>
                <a:gd name="T0" fmla="*/ 10 w 35"/>
                <a:gd name="T1" fmla="*/ 23 h 26"/>
                <a:gd name="T2" fmla="*/ 10 w 35"/>
                <a:gd name="T3" fmla="*/ 16 h 26"/>
                <a:gd name="T4" fmla="*/ 7 w 35"/>
                <a:gd name="T5" fmla="*/ 16 h 26"/>
                <a:gd name="T6" fmla="*/ 7 w 35"/>
                <a:gd name="T7" fmla="*/ 16 h 26"/>
                <a:gd name="T8" fmla="*/ 3 w 35"/>
                <a:gd name="T9" fmla="*/ 16 h 26"/>
                <a:gd name="T10" fmla="*/ 0 w 35"/>
                <a:gd name="T11" fmla="*/ 13 h 26"/>
                <a:gd name="T12" fmla="*/ 3 w 35"/>
                <a:gd name="T13" fmla="*/ 13 h 26"/>
                <a:gd name="T14" fmla="*/ 0 w 35"/>
                <a:gd name="T15" fmla="*/ 10 h 26"/>
                <a:gd name="T16" fmla="*/ 0 w 35"/>
                <a:gd name="T17" fmla="*/ 6 h 26"/>
                <a:gd name="T18" fmla="*/ 7 w 35"/>
                <a:gd name="T19" fmla="*/ 3 h 26"/>
                <a:gd name="T20" fmla="*/ 10 w 35"/>
                <a:gd name="T21" fmla="*/ 3 h 26"/>
                <a:gd name="T22" fmla="*/ 10 w 35"/>
                <a:gd name="T23" fmla="*/ 3 h 26"/>
                <a:gd name="T24" fmla="*/ 13 w 35"/>
                <a:gd name="T25" fmla="*/ 3 h 26"/>
                <a:gd name="T26" fmla="*/ 16 w 35"/>
                <a:gd name="T27" fmla="*/ 0 h 26"/>
                <a:gd name="T28" fmla="*/ 26 w 35"/>
                <a:gd name="T29" fmla="*/ 3 h 26"/>
                <a:gd name="T30" fmla="*/ 32 w 35"/>
                <a:gd name="T31" fmla="*/ 3 h 26"/>
                <a:gd name="T32" fmla="*/ 32 w 35"/>
                <a:gd name="T33" fmla="*/ 3 h 26"/>
                <a:gd name="T34" fmla="*/ 32 w 35"/>
                <a:gd name="T35" fmla="*/ 3 h 26"/>
                <a:gd name="T36" fmla="*/ 35 w 35"/>
                <a:gd name="T37" fmla="*/ 3 h 26"/>
                <a:gd name="T38" fmla="*/ 32 w 35"/>
                <a:gd name="T39" fmla="*/ 6 h 26"/>
                <a:gd name="T40" fmla="*/ 26 w 35"/>
                <a:gd name="T41" fmla="*/ 10 h 26"/>
                <a:gd name="T42" fmla="*/ 35 w 35"/>
                <a:gd name="T43" fmla="*/ 23 h 26"/>
                <a:gd name="T44" fmla="*/ 32 w 35"/>
                <a:gd name="T45" fmla="*/ 26 h 26"/>
                <a:gd name="T46" fmla="*/ 32 w 35"/>
                <a:gd name="T47" fmla="*/ 26 h 26"/>
                <a:gd name="T48" fmla="*/ 26 w 35"/>
                <a:gd name="T49" fmla="*/ 26 h 26"/>
                <a:gd name="T50" fmla="*/ 23 w 35"/>
                <a:gd name="T51" fmla="*/ 23 h 26"/>
                <a:gd name="T52" fmla="*/ 16 w 35"/>
                <a:gd name="T53" fmla="*/ 19 h 26"/>
                <a:gd name="T54" fmla="*/ 10 w 35"/>
                <a:gd name="T55" fmla="*/ 23 h 26"/>
                <a:gd name="T56" fmla="*/ 10 w 35"/>
                <a:gd name="T57" fmla="*/ 23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26"/>
                <a:gd name="T89" fmla="*/ 35 w 35"/>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26">
                  <a:moveTo>
                    <a:pt x="10" y="23"/>
                  </a:moveTo>
                  <a:lnTo>
                    <a:pt x="10" y="16"/>
                  </a:lnTo>
                  <a:lnTo>
                    <a:pt x="7" y="16"/>
                  </a:lnTo>
                  <a:lnTo>
                    <a:pt x="3" y="16"/>
                  </a:lnTo>
                  <a:lnTo>
                    <a:pt x="0" y="13"/>
                  </a:lnTo>
                  <a:lnTo>
                    <a:pt x="3" y="13"/>
                  </a:lnTo>
                  <a:lnTo>
                    <a:pt x="0" y="10"/>
                  </a:lnTo>
                  <a:lnTo>
                    <a:pt x="0" y="6"/>
                  </a:lnTo>
                  <a:lnTo>
                    <a:pt x="7" y="3"/>
                  </a:lnTo>
                  <a:lnTo>
                    <a:pt x="10" y="3"/>
                  </a:lnTo>
                  <a:lnTo>
                    <a:pt x="13" y="3"/>
                  </a:lnTo>
                  <a:lnTo>
                    <a:pt x="16" y="0"/>
                  </a:lnTo>
                  <a:lnTo>
                    <a:pt x="26" y="3"/>
                  </a:lnTo>
                  <a:lnTo>
                    <a:pt x="32" y="3"/>
                  </a:lnTo>
                  <a:lnTo>
                    <a:pt x="35" y="3"/>
                  </a:lnTo>
                  <a:lnTo>
                    <a:pt x="32" y="6"/>
                  </a:lnTo>
                  <a:lnTo>
                    <a:pt x="26" y="10"/>
                  </a:lnTo>
                  <a:lnTo>
                    <a:pt x="35" y="23"/>
                  </a:lnTo>
                  <a:lnTo>
                    <a:pt x="32" y="26"/>
                  </a:lnTo>
                  <a:lnTo>
                    <a:pt x="26" y="26"/>
                  </a:lnTo>
                  <a:lnTo>
                    <a:pt x="23" y="23"/>
                  </a:lnTo>
                  <a:lnTo>
                    <a:pt x="16" y="19"/>
                  </a:lnTo>
                  <a:lnTo>
                    <a:pt x="10" y="23"/>
                  </a:lnTo>
                </a:path>
              </a:pathLst>
            </a:custGeom>
            <a:noFill/>
            <a:ln w="0">
              <a:solidFill>
                <a:srgbClr val="7F7F7F"/>
              </a:solidFill>
              <a:round/>
              <a:headEnd/>
              <a:tailEnd/>
            </a:ln>
          </p:spPr>
          <p:txBody>
            <a:bodyPr/>
            <a:lstStyle/>
            <a:p>
              <a:endParaRPr lang="en-US"/>
            </a:p>
          </p:txBody>
        </p:sp>
        <p:sp>
          <p:nvSpPr>
            <p:cNvPr id="32536" name="Freeform 968"/>
            <p:cNvSpPr>
              <a:spLocks/>
            </p:cNvSpPr>
            <p:nvPr/>
          </p:nvSpPr>
          <p:spPr bwMode="auto">
            <a:xfrm>
              <a:off x="2919" y="1754"/>
              <a:ext cx="111" cy="100"/>
            </a:xfrm>
            <a:custGeom>
              <a:avLst/>
              <a:gdLst>
                <a:gd name="T0" fmla="*/ 0 w 80"/>
                <a:gd name="T1" fmla="*/ 16 h 71"/>
                <a:gd name="T2" fmla="*/ 0 w 80"/>
                <a:gd name="T3" fmla="*/ 19 h 71"/>
                <a:gd name="T4" fmla="*/ 0 w 80"/>
                <a:gd name="T5" fmla="*/ 19 h 71"/>
                <a:gd name="T6" fmla="*/ 0 w 80"/>
                <a:gd name="T7" fmla="*/ 26 h 71"/>
                <a:gd name="T8" fmla="*/ 3 w 80"/>
                <a:gd name="T9" fmla="*/ 29 h 71"/>
                <a:gd name="T10" fmla="*/ 3 w 80"/>
                <a:gd name="T11" fmla="*/ 35 h 71"/>
                <a:gd name="T12" fmla="*/ 3 w 80"/>
                <a:gd name="T13" fmla="*/ 42 h 71"/>
                <a:gd name="T14" fmla="*/ 6 w 80"/>
                <a:gd name="T15" fmla="*/ 45 h 71"/>
                <a:gd name="T16" fmla="*/ 6 w 80"/>
                <a:gd name="T17" fmla="*/ 51 h 71"/>
                <a:gd name="T18" fmla="*/ 6 w 80"/>
                <a:gd name="T19" fmla="*/ 51 h 71"/>
                <a:gd name="T20" fmla="*/ 9 w 80"/>
                <a:gd name="T21" fmla="*/ 48 h 71"/>
                <a:gd name="T22" fmla="*/ 13 w 80"/>
                <a:gd name="T23" fmla="*/ 51 h 71"/>
                <a:gd name="T24" fmla="*/ 16 w 80"/>
                <a:gd name="T25" fmla="*/ 51 h 71"/>
                <a:gd name="T26" fmla="*/ 19 w 80"/>
                <a:gd name="T27" fmla="*/ 55 h 71"/>
                <a:gd name="T28" fmla="*/ 19 w 80"/>
                <a:gd name="T29" fmla="*/ 55 h 71"/>
                <a:gd name="T30" fmla="*/ 22 w 80"/>
                <a:gd name="T31" fmla="*/ 58 h 71"/>
                <a:gd name="T32" fmla="*/ 25 w 80"/>
                <a:gd name="T33" fmla="*/ 58 h 71"/>
                <a:gd name="T34" fmla="*/ 25 w 80"/>
                <a:gd name="T35" fmla="*/ 55 h 71"/>
                <a:gd name="T36" fmla="*/ 32 w 80"/>
                <a:gd name="T37" fmla="*/ 58 h 71"/>
                <a:gd name="T38" fmla="*/ 32 w 80"/>
                <a:gd name="T39" fmla="*/ 61 h 71"/>
                <a:gd name="T40" fmla="*/ 35 w 80"/>
                <a:gd name="T41" fmla="*/ 61 h 71"/>
                <a:gd name="T42" fmla="*/ 38 w 80"/>
                <a:gd name="T43" fmla="*/ 64 h 71"/>
                <a:gd name="T44" fmla="*/ 42 w 80"/>
                <a:gd name="T45" fmla="*/ 67 h 71"/>
                <a:gd name="T46" fmla="*/ 42 w 80"/>
                <a:gd name="T47" fmla="*/ 67 h 71"/>
                <a:gd name="T48" fmla="*/ 45 w 80"/>
                <a:gd name="T49" fmla="*/ 67 h 71"/>
                <a:gd name="T50" fmla="*/ 48 w 80"/>
                <a:gd name="T51" fmla="*/ 71 h 71"/>
                <a:gd name="T52" fmla="*/ 54 w 80"/>
                <a:gd name="T53" fmla="*/ 67 h 71"/>
                <a:gd name="T54" fmla="*/ 58 w 80"/>
                <a:gd name="T55" fmla="*/ 71 h 71"/>
                <a:gd name="T56" fmla="*/ 61 w 80"/>
                <a:gd name="T57" fmla="*/ 67 h 71"/>
                <a:gd name="T58" fmla="*/ 71 w 80"/>
                <a:gd name="T59" fmla="*/ 71 h 71"/>
                <a:gd name="T60" fmla="*/ 74 w 80"/>
                <a:gd name="T61" fmla="*/ 71 h 71"/>
                <a:gd name="T62" fmla="*/ 71 w 80"/>
                <a:gd name="T63" fmla="*/ 67 h 71"/>
                <a:gd name="T64" fmla="*/ 74 w 80"/>
                <a:gd name="T65" fmla="*/ 61 h 71"/>
                <a:gd name="T66" fmla="*/ 80 w 80"/>
                <a:gd name="T67" fmla="*/ 55 h 71"/>
                <a:gd name="T68" fmla="*/ 80 w 80"/>
                <a:gd name="T69" fmla="*/ 55 h 71"/>
                <a:gd name="T70" fmla="*/ 80 w 80"/>
                <a:gd name="T71" fmla="*/ 48 h 71"/>
                <a:gd name="T72" fmla="*/ 77 w 80"/>
                <a:gd name="T73" fmla="*/ 48 h 71"/>
                <a:gd name="T74" fmla="*/ 74 w 80"/>
                <a:gd name="T75" fmla="*/ 42 h 71"/>
                <a:gd name="T76" fmla="*/ 74 w 80"/>
                <a:gd name="T77" fmla="*/ 35 h 71"/>
                <a:gd name="T78" fmla="*/ 71 w 80"/>
                <a:gd name="T79" fmla="*/ 32 h 71"/>
                <a:gd name="T80" fmla="*/ 77 w 80"/>
                <a:gd name="T81" fmla="*/ 26 h 71"/>
                <a:gd name="T82" fmla="*/ 77 w 80"/>
                <a:gd name="T83" fmla="*/ 22 h 71"/>
                <a:gd name="T84" fmla="*/ 71 w 80"/>
                <a:gd name="T85" fmla="*/ 10 h 71"/>
                <a:gd name="T86" fmla="*/ 71 w 80"/>
                <a:gd name="T87" fmla="*/ 10 h 71"/>
                <a:gd name="T88" fmla="*/ 64 w 80"/>
                <a:gd name="T89" fmla="*/ 6 h 71"/>
                <a:gd name="T90" fmla="*/ 51 w 80"/>
                <a:gd name="T91" fmla="*/ 6 h 71"/>
                <a:gd name="T92" fmla="*/ 42 w 80"/>
                <a:gd name="T93" fmla="*/ 6 h 71"/>
                <a:gd name="T94" fmla="*/ 35 w 80"/>
                <a:gd name="T95" fmla="*/ 6 h 71"/>
                <a:gd name="T96" fmla="*/ 32 w 80"/>
                <a:gd name="T97" fmla="*/ 3 h 71"/>
                <a:gd name="T98" fmla="*/ 35 w 80"/>
                <a:gd name="T99" fmla="*/ 3 h 71"/>
                <a:gd name="T100" fmla="*/ 32 w 80"/>
                <a:gd name="T101" fmla="*/ 3 h 71"/>
                <a:gd name="T102" fmla="*/ 29 w 80"/>
                <a:gd name="T103" fmla="*/ 0 h 71"/>
                <a:gd name="T104" fmla="*/ 22 w 80"/>
                <a:gd name="T105" fmla="*/ 3 h 71"/>
                <a:gd name="T106" fmla="*/ 13 w 80"/>
                <a:gd name="T107" fmla="*/ 6 h 71"/>
                <a:gd name="T108" fmla="*/ 0 w 80"/>
                <a:gd name="T109" fmla="*/ 13 h 71"/>
                <a:gd name="T110" fmla="*/ 0 w 80"/>
                <a:gd name="T111" fmla="*/ 13 h 71"/>
                <a:gd name="T112" fmla="*/ 3 w 80"/>
                <a:gd name="T113" fmla="*/ 13 h 71"/>
                <a:gd name="T114" fmla="*/ 3 w 80"/>
                <a:gd name="T115" fmla="*/ 16 h 71"/>
                <a:gd name="T116" fmla="*/ 0 w 80"/>
                <a:gd name="T117" fmla="*/ 16 h 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71"/>
                <a:gd name="T179" fmla="*/ 80 w 80"/>
                <a:gd name="T180" fmla="*/ 71 h 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71">
                  <a:moveTo>
                    <a:pt x="0" y="16"/>
                  </a:moveTo>
                  <a:lnTo>
                    <a:pt x="0" y="19"/>
                  </a:lnTo>
                  <a:lnTo>
                    <a:pt x="0" y="26"/>
                  </a:lnTo>
                  <a:lnTo>
                    <a:pt x="3" y="29"/>
                  </a:lnTo>
                  <a:lnTo>
                    <a:pt x="3" y="35"/>
                  </a:lnTo>
                  <a:lnTo>
                    <a:pt x="3" y="42"/>
                  </a:lnTo>
                  <a:lnTo>
                    <a:pt x="6" y="45"/>
                  </a:lnTo>
                  <a:lnTo>
                    <a:pt x="6" y="51"/>
                  </a:lnTo>
                  <a:lnTo>
                    <a:pt x="9" y="48"/>
                  </a:lnTo>
                  <a:lnTo>
                    <a:pt x="13" y="51"/>
                  </a:lnTo>
                  <a:lnTo>
                    <a:pt x="16" y="51"/>
                  </a:lnTo>
                  <a:lnTo>
                    <a:pt x="19" y="55"/>
                  </a:lnTo>
                  <a:lnTo>
                    <a:pt x="22" y="58"/>
                  </a:lnTo>
                  <a:lnTo>
                    <a:pt x="25" y="58"/>
                  </a:lnTo>
                  <a:lnTo>
                    <a:pt x="25" y="55"/>
                  </a:lnTo>
                  <a:lnTo>
                    <a:pt x="32" y="58"/>
                  </a:lnTo>
                  <a:lnTo>
                    <a:pt x="32" y="61"/>
                  </a:lnTo>
                  <a:lnTo>
                    <a:pt x="35" y="61"/>
                  </a:lnTo>
                  <a:lnTo>
                    <a:pt x="38" y="64"/>
                  </a:lnTo>
                  <a:lnTo>
                    <a:pt x="42" y="67"/>
                  </a:lnTo>
                  <a:lnTo>
                    <a:pt x="45" y="67"/>
                  </a:lnTo>
                  <a:lnTo>
                    <a:pt x="48" y="71"/>
                  </a:lnTo>
                  <a:lnTo>
                    <a:pt x="54" y="67"/>
                  </a:lnTo>
                  <a:lnTo>
                    <a:pt x="58" y="71"/>
                  </a:lnTo>
                  <a:lnTo>
                    <a:pt x="61" y="67"/>
                  </a:lnTo>
                  <a:lnTo>
                    <a:pt x="71" y="71"/>
                  </a:lnTo>
                  <a:lnTo>
                    <a:pt x="74" y="71"/>
                  </a:lnTo>
                  <a:lnTo>
                    <a:pt x="71" y="67"/>
                  </a:lnTo>
                  <a:lnTo>
                    <a:pt x="74" y="61"/>
                  </a:lnTo>
                  <a:lnTo>
                    <a:pt x="80" y="55"/>
                  </a:lnTo>
                  <a:lnTo>
                    <a:pt x="80" y="48"/>
                  </a:lnTo>
                  <a:lnTo>
                    <a:pt x="77" y="48"/>
                  </a:lnTo>
                  <a:lnTo>
                    <a:pt x="74" y="42"/>
                  </a:lnTo>
                  <a:lnTo>
                    <a:pt x="74" y="35"/>
                  </a:lnTo>
                  <a:lnTo>
                    <a:pt x="71" y="32"/>
                  </a:lnTo>
                  <a:lnTo>
                    <a:pt x="77" y="26"/>
                  </a:lnTo>
                  <a:lnTo>
                    <a:pt x="77" y="22"/>
                  </a:lnTo>
                  <a:lnTo>
                    <a:pt x="71" y="10"/>
                  </a:lnTo>
                  <a:lnTo>
                    <a:pt x="64" y="6"/>
                  </a:lnTo>
                  <a:lnTo>
                    <a:pt x="51" y="6"/>
                  </a:lnTo>
                  <a:lnTo>
                    <a:pt x="42" y="6"/>
                  </a:lnTo>
                  <a:lnTo>
                    <a:pt x="35" y="6"/>
                  </a:lnTo>
                  <a:lnTo>
                    <a:pt x="32" y="3"/>
                  </a:lnTo>
                  <a:lnTo>
                    <a:pt x="35" y="3"/>
                  </a:lnTo>
                  <a:lnTo>
                    <a:pt x="32" y="3"/>
                  </a:lnTo>
                  <a:lnTo>
                    <a:pt x="29" y="0"/>
                  </a:lnTo>
                  <a:lnTo>
                    <a:pt x="22" y="3"/>
                  </a:lnTo>
                  <a:lnTo>
                    <a:pt x="13" y="6"/>
                  </a:lnTo>
                  <a:lnTo>
                    <a:pt x="0" y="13"/>
                  </a:lnTo>
                  <a:lnTo>
                    <a:pt x="3" y="13"/>
                  </a:lnTo>
                  <a:lnTo>
                    <a:pt x="3" y="16"/>
                  </a:lnTo>
                  <a:lnTo>
                    <a:pt x="0" y="16"/>
                  </a:lnTo>
                  <a:close/>
                </a:path>
              </a:pathLst>
            </a:custGeom>
            <a:solidFill>
              <a:srgbClr val="CCCCCC"/>
            </a:solidFill>
            <a:ln w="9525">
              <a:noFill/>
              <a:round/>
              <a:headEnd/>
              <a:tailEnd/>
            </a:ln>
          </p:spPr>
          <p:txBody>
            <a:bodyPr/>
            <a:lstStyle/>
            <a:p>
              <a:endParaRPr lang="en-US"/>
            </a:p>
          </p:txBody>
        </p:sp>
        <p:sp>
          <p:nvSpPr>
            <p:cNvPr id="32537" name="Freeform 969"/>
            <p:cNvSpPr>
              <a:spLocks/>
            </p:cNvSpPr>
            <p:nvPr/>
          </p:nvSpPr>
          <p:spPr bwMode="auto">
            <a:xfrm>
              <a:off x="2919" y="1754"/>
              <a:ext cx="111" cy="100"/>
            </a:xfrm>
            <a:custGeom>
              <a:avLst/>
              <a:gdLst>
                <a:gd name="T0" fmla="*/ 0 w 80"/>
                <a:gd name="T1" fmla="*/ 16 h 71"/>
                <a:gd name="T2" fmla="*/ 0 w 80"/>
                <a:gd name="T3" fmla="*/ 19 h 71"/>
                <a:gd name="T4" fmla="*/ 0 w 80"/>
                <a:gd name="T5" fmla="*/ 19 h 71"/>
                <a:gd name="T6" fmla="*/ 0 w 80"/>
                <a:gd name="T7" fmla="*/ 26 h 71"/>
                <a:gd name="T8" fmla="*/ 3 w 80"/>
                <a:gd name="T9" fmla="*/ 29 h 71"/>
                <a:gd name="T10" fmla="*/ 3 w 80"/>
                <a:gd name="T11" fmla="*/ 35 h 71"/>
                <a:gd name="T12" fmla="*/ 3 w 80"/>
                <a:gd name="T13" fmla="*/ 42 h 71"/>
                <a:gd name="T14" fmla="*/ 6 w 80"/>
                <a:gd name="T15" fmla="*/ 45 h 71"/>
                <a:gd name="T16" fmla="*/ 6 w 80"/>
                <a:gd name="T17" fmla="*/ 51 h 71"/>
                <a:gd name="T18" fmla="*/ 6 w 80"/>
                <a:gd name="T19" fmla="*/ 51 h 71"/>
                <a:gd name="T20" fmla="*/ 9 w 80"/>
                <a:gd name="T21" fmla="*/ 48 h 71"/>
                <a:gd name="T22" fmla="*/ 13 w 80"/>
                <a:gd name="T23" fmla="*/ 51 h 71"/>
                <a:gd name="T24" fmla="*/ 16 w 80"/>
                <a:gd name="T25" fmla="*/ 51 h 71"/>
                <a:gd name="T26" fmla="*/ 19 w 80"/>
                <a:gd name="T27" fmla="*/ 55 h 71"/>
                <a:gd name="T28" fmla="*/ 19 w 80"/>
                <a:gd name="T29" fmla="*/ 55 h 71"/>
                <a:gd name="T30" fmla="*/ 22 w 80"/>
                <a:gd name="T31" fmla="*/ 58 h 71"/>
                <a:gd name="T32" fmla="*/ 25 w 80"/>
                <a:gd name="T33" fmla="*/ 58 h 71"/>
                <a:gd name="T34" fmla="*/ 25 w 80"/>
                <a:gd name="T35" fmla="*/ 55 h 71"/>
                <a:gd name="T36" fmla="*/ 32 w 80"/>
                <a:gd name="T37" fmla="*/ 58 h 71"/>
                <a:gd name="T38" fmla="*/ 32 w 80"/>
                <a:gd name="T39" fmla="*/ 61 h 71"/>
                <a:gd name="T40" fmla="*/ 35 w 80"/>
                <a:gd name="T41" fmla="*/ 61 h 71"/>
                <a:gd name="T42" fmla="*/ 38 w 80"/>
                <a:gd name="T43" fmla="*/ 64 h 71"/>
                <a:gd name="T44" fmla="*/ 42 w 80"/>
                <a:gd name="T45" fmla="*/ 67 h 71"/>
                <a:gd name="T46" fmla="*/ 42 w 80"/>
                <a:gd name="T47" fmla="*/ 67 h 71"/>
                <a:gd name="T48" fmla="*/ 45 w 80"/>
                <a:gd name="T49" fmla="*/ 67 h 71"/>
                <a:gd name="T50" fmla="*/ 48 w 80"/>
                <a:gd name="T51" fmla="*/ 71 h 71"/>
                <a:gd name="T52" fmla="*/ 54 w 80"/>
                <a:gd name="T53" fmla="*/ 67 h 71"/>
                <a:gd name="T54" fmla="*/ 58 w 80"/>
                <a:gd name="T55" fmla="*/ 71 h 71"/>
                <a:gd name="T56" fmla="*/ 61 w 80"/>
                <a:gd name="T57" fmla="*/ 67 h 71"/>
                <a:gd name="T58" fmla="*/ 71 w 80"/>
                <a:gd name="T59" fmla="*/ 71 h 71"/>
                <a:gd name="T60" fmla="*/ 74 w 80"/>
                <a:gd name="T61" fmla="*/ 71 h 71"/>
                <a:gd name="T62" fmla="*/ 71 w 80"/>
                <a:gd name="T63" fmla="*/ 67 h 71"/>
                <a:gd name="T64" fmla="*/ 74 w 80"/>
                <a:gd name="T65" fmla="*/ 61 h 71"/>
                <a:gd name="T66" fmla="*/ 80 w 80"/>
                <a:gd name="T67" fmla="*/ 55 h 71"/>
                <a:gd name="T68" fmla="*/ 80 w 80"/>
                <a:gd name="T69" fmla="*/ 55 h 71"/>
                <a:gd name="T70" fmla="*/ 80 w 80"/>
                <a:gd name="T71" fmla="*/ 48 h 71"/>
                <a:gd name="T72" fmla="*/ 77 w 80"/>
                <a:gd name="T73" fmla="*/ 48 h 71"/>
                <a:gd name="T74" fmla="*/ 74 w 80"/>
                <a:gd name="T75" fmla="*/ 42 h 71"/>
                <a:gd name="T76" fmla="*/ 74 w 80"/>
                <a:gd name="T77" fmla="*/ 35 h 71"/>
                <a:gd name="T78" fmla="*/ 71 w 80"/>
                <a:gd name="T79" fmla="*/ 32 h 71"/>
                <a:gd name="T80" fmla="*/ 77 w 80"/>
                <a:gd name="T81" fmla="*/ 26 h 71"/>
                <a:gd name="T82" fmla="*/ 77 w 80"/>
                <a:gd name="T83" fmla="*/ 22 h 71"/>
                <a:gd name="T84" fmla="*/ 71 w 80"/>
                <a:gd name="T85" fmla="*/ 10 h 71"/>
                <a:gd name="T86" fmla="*/ 71 w 80"/>
                <a:gd name="T87" fmla="*/ 10 h 71"/>
                <a:gd name="T88" fmla="*/ 64 w 80"/>
                <a:gd name="T89" fmla="*/ 6 h 71"/>
                <a:gd name="T90" fmla="*/ 51 w 80"/>
                <a:gd name="T91" fmla="*/ 6 h 71"/>
                <a:gd name="T92" fmla="*/ 42 w 80"/>
                <a:gd name="T93" fmla="*/ 6 h 71"/>
                <a:gd name="T94" fmla="*/ 35 w 80"/>
                <a:gd name="T95" fmla="*/ 6 h 71"/>
                <a:gd name="T96" fmla="*/ 32 w 80"/>
                <a:gd name="T97" fmla="*/ 3 h 71"/>
                <a:gd name="T98" fmla="*/ 35 w 80"/>
                <a:gd name="T99" fmla="*/ 3 h 71"/>
                <a:gd name="T100" fmla="*/ 32 w 80"/>
                <a:gd name="T101" fmla="*/ 3 h 71"/>
                <a:gd name="T102" fmla="*/ 29 w 80"/>
                <a:gd name="T103" fmla="*/ 0 h 71"/>
                <a:gd name="T104" fmla="*/ 22 w 80"/>
                <a:gd name="T105" fmla="*/ 3 h 71"/>
                <a:gd name="T106" fmla="*/ 13 w 80"/>
                <a:gd name="T107" fmla="*/ 6 h 71"/>
                <a:gd name="T108" fmla="*/ 0 w 80"/>
                <a:gd name="T109" fmla="*/ 13 h 71"/>
                <a:gd name="T110" fmla="*/ 0 w 80"/>
                <a:gd name="T111" fmla="*/ 13 h 71"/>
                <a:gd name="T112" fmla="*/ 3 w 80"/>
                <a:gd name="T113" fmla="*/ 13 h 71"/>
                <a:gd name="T114" fmla="*/ 3 w 80"/>
                <a:gd name="T115" fmla="*/ 16 h 71"/>
                <a:gd name="T116" fmla="*/ 0 w 80"/>
                <a:gd name="T117" fmla="*/ 16 h 71"/>
                <a:gd name="T118" fmla="*/ 0 w 80"/>
                <a:gd name="T119" fmla="*/ 16 h 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
                <a:gd name="T181" fmla="*/ 0 h 71"/>
                <a:gd name="T182" fmla="*/ 80 w 80"/>
                <a:gd name="T183" fmla="*/ 71 h 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 h="71">
                  <a:moveTo>
                    <a:pt x="0" y="16"/>
                  </a:moveTo>
                  <a:lnTo>
                    <a:pt x="0" y="19"/>
                  </a:lnTo>
                  <a:lnTo>
                    <a:pt x="0" y="26"/>
                  </a:lnTo>
                  <a:lnTo>
                    <a:pt x="3" y="29"/>
                  </a:lnTo>
                  <a:lnTo>
                    <a:pt x="3" y="35"/>
                  </a:lnTo>
                  <a:lnTo>
                    <a:pt x="3" y="42"/>
                  </a:lnTo>
                  <a:lnTo>
                    <a:pt x="6" y="45"/>
                  </a:lnTo>
                  <a:lnTo>
                    <a:pt x="6" y="51"/>
                  </a:lnTo>
                  <a:lnTo>
                    <a:pt x="9" y="48"/>
                  </a:lnTo>
                  <a:lnTo>
                    <a:pt x="13" y="51"/>
                  </a:lnTo>
                  <a:lnTo>
                    <a:pt x="16" y="51"/>
                  </a:lnTo>
                  <a:lnTo>
                    <a:pt x="19" y="55"/>
                  </a:lnTo>
                  <a:lnTo>
                    <a:pt x="22" y="58"/>
                  </a:lnTo>
                  <a:lnTo>
                    <a:pt x="25" y="58"/>
                  </a:lnTo>
                  <a:lnTo>
                    <a:pt x="25" y="55"/>
                  </a:lnTo>
                  <a:lnTo>
                    <a:pt x="32" y="58"/>
                  </a:lnTo>
                  <a:lnTo>
                    <a:pt x="32" y="61"/>
                  </a:lnTo>
                  <a:lnTo>
                    <a:pt x="35" y="61"/>
                  </a:lnTo>
                  <a:lnTo>
                    <a:pt x="38" y="64"/>
                  </a:lnTo>
                  <a:lnTo>
                    <a:pt x="42" y="67"/>
                  </a:lnTo>
                  <a:lnTo>
                    <a:pt x="45" y="67"/>
                  </a:lnTo>
                  <a:lnTo>
                    <a:pt x="48" y="71"/>
                  </a:lnTo>
                  <a:lnTo>
                    <a:pt x="54" y="67"/>
                  </a:lnTo>
                  <a:lnTo>
                    <a:pt x="58" y="71"/>
                  </a:lnTo>
                  <a:lnTo>
                    <a:pt x="61" y="67"/>
                  </a:lnTo>
                  <a:lnTo>
                    <a:pt x="71" y="71"/>
                  </a:lnTo>
                  <a:lnTo>
                    <a:pt x="74" y="71"/>
                  </a:lnTo>
                  <a:lnTo>
                    <a:pt x="71" y="67"/>
                  </a:lnTo>
                  <a:lnTo>
                    <a:pt x="74" y="61"/>
                  </a:lnTo>
                  <a:lnTo>
                    <a:pt x="80" y="55"/>
                  </a:lnTo>
                  <a:lnTo>
                    <a:pt x="80" y="48"/>
                  </a:lnTo>
                  <a:lnTo>
                    <a:pt x="77" y="48"/>
                  </a:lnTo>
                  <a:lnTo>
                    <a:pt x="74" y="42"/>
                  </a:lnTo>
                  <a:lnTo>
                    <a:pt x="74" y="35"/>
                  </a:lnTo>
                  <a:lnTo>
                    <a:pt x="71" y="32"/>
                  </a:lnTo>
                  <a:lnTo>
                    <a:pt x="77" y="26"/>
                  </a:lnTo>
                  <a:lnTo>
                    <a:pt x="77" y="22"/>
                  </a:lnTo>
                  <a:lnTo>
                    <a:pt x="71" y="10"/>
                  </a:lnTo>
                  <a:lnTo>
                    <a:pt x="64" y="6"/>
                  </a:lnTo>
                  <a:lnTo>
                    <a:pt x="51" y="6"/>
                  </a:lnTo>
                  <a:lnTo>
                    <a:pt x="42" y="6"/>
                  </a:lnTo>
                  <a:lnTo>
                    <a:pt x="35" y="6"/>
                  </a:lnTo>
                  <a:lnTo>
                    <a:pt x="32" y="3"/>
                  </a:lnTo>
                  <a:lnTo>
                    <a:pt x="35" y="3"/>
                  </a:lnTo>
                  <a:lnTo>
                    <a:pt x="32" y="3"/>
                  </a:lnTo>
                  <a:lnTo>
                    <a:pt x="29" y="0"/>
                  </a:lnTo>
                  <a:lnTo>
                    <a:pt x="22" y="3"/>
                  </a:lnTo>
                  <a:lnTo>
                    <a:pt x="13" y="6"/>
                  </a:lnTo>
                  <a:lnTo>
                    <a:pt x="0" y="13"/>
                  </a:lnTo>
                  <a:lnTo>
                    <a:pt x="3" y="13"/>
                  </a:lnTo>
                  <a:lnTo>
                    <a:pt x="3" y="16"/>
                  </a:lnTo>
                  <a:lnTo>
                    <a:pt x="0" y="16"/>
                  </a:lnTo>
                </a:path>
              </a:pathLst>
            </a:custGeom>
            <a:noFill/>
            <a:ln w="0">
              <a:solidFill>
                <a:srgbClr val="7F7F7F"/>
              </a:solidFill>
              <a:round/>
              <a:headEnd/>
              <a:tailEnd/>
            </a:ln>
          </p:spPr>
          <p:txBody>
            <a:bodyPr/>
            <a:lstStyle/>
            <a:p>
              <a:endParaRPr lang="en-US"/>
            </a:p>
          </p:txBody>
        </p:sp>
        <p:sp>
          <p:nvSpPr>
            <p:cNvPr id="32538" name="Freeform 970"/>
            <p:cNvSpPr>
              <a:spLocks/>
            </p:cNvSpPr>
            <p:nvPr/>
          </p:nvSpPr>
          <p:spPr bwMode="auto">
            <a:xfrm>
              <a:off x="2985" y="1700"/>
              <a:ext cx="80" cy="40"/>
            </a:xfrm>
            <a:custGeom>
              <a:avLst/>
              <a:gdLst>
                <a:gd name="T0" fmla="*/ 45 w 58"/>
                <a:gd name="T1" fmla="*/ 29 h 29"/>
                <a:gd name="T2" fmla="*/ 48 w 58"/>
                <a:gd name="T3" fmla="*/ 26 h 29"/>
                <a:gd name="T4" fmla="*/ 51 w 58"/>
                <a:gd name="T5" fmla="*/ 29 h 29"/>
                <a:gd name="T6" fmla="*/ 55 w 58"/>
                <a:gd name="T7" fmla="*/ 23 h 29"/>
                <a:gd name="T8" fmla="*/ 58 w 58"/>
                <a:gd name="T9" fmla="*/ 23 h 29"/>
                <a:gd name="T10" fmla="*/ 55 w 58"/>
                <a:gd name="T11" fmla="*/ 20 h 29"/>
                <a:gd name="T12" fmla="*/ 51 w 58"/>
                <a:gd name="T13" fmla="*/ 13 h 29"/>
                <a:gd name="T14" fmla="*/ 51 w 58"/>
                <a:gd name="T15" fmla="*/ 10 h 29"/>
                <a:gd name="T16" fmla="*/ 48 w 58"/>
                <a:gd name="T17" fmla="*/ 7 h 29"/>
                <a:gd name="T18" fmla="*/ 42 w 58"/>
                <a:gd name="T19" fmla="*/ 7 h 29"/>
                <a:gd name="T20" fmla="*/ 39 w 58"/>
                <a:gd name="T21" fmla="*/ 4 h 29"/>
                <a:gd name="T22" fmla="*/ 32 w 58"/>
                <a:gd name="T23" fmla="*/ 0 h 29"/>
                <a:gd name="T24" fmla="*/ 26 w 58"/>
                <a:gd name="T25" fmla="*/ 4 h 29"/>
                <a:gd name="T26" fmla="*/ 26 w 58"/>
                <a:gd name="T27" fmla="*/ 4 h 29"/>
                <a:gd name="T28" fmla="*/ 26 w 58"/>
                <a:gd name="T29" fmla="*/ 10 h 29"/>
                <a:gd name="T30" fmla="*/ 26 w 58"/>
                <a:gd name="T31" fmla="*/ 13 h 29"/>
                <a:gd name="T32" fmla="*/ 23 w 58"/>
                <a:gd name="T33" fmla="*/ 13 h 29"/>
                <a:gd name="T34" fmla="*/ 19 w 58"/>
                <a:gd name="T35" fmla="*/ 13 h 29"/>
                <a:gd name="T36" fmla="*/ 19 w 58"/>
                <a:gd name="T37" fmla="*/ 13 h 29"/>
                <a:gd name="T38" fmla="*/ 16 w 58"/>
                <a:gd name="T39" fmla="*/ 10 h 29"/>
                <a:gd name="T40" fmla="*/ 16 w 58"/>
                <a:gd name="T41" fmla="*/ 10 h 29"/>
                <a:gd name="T42" fmla="*/ 10 w 58"/>
                <a:gd name="T43" fmla="*/ 4 h 29"/>
                <a:gd name="T44" fmla="*/ 6 w 58"/>
                <a:gd name="T45" fmla="*/ 7 h 29"/>
                <a:gd name="T46" fmla="*/ 0 w 58"/>
                <a:gd name="T47" fmla="*/ 16 h 29"/>
                <a:gd name="T48" fmla="*/ 0 w 58"/>
                <a:gd name="T49" fmla="*/ 23 h 29"/>
                <a:gd name="T50" fmla="*/ 0 w 58"/>
                <a:gd name="T51" fmla="*/ 23 h 29"/>
                <a:gd name="T52" fmla="*/ 3 w 58"/>
                <a:gd name="T53" fmla="*/ 23 h 29"/>
                <a:gd name="T54" fmla="*/ 3 w 58"/>
                <a:gd name="T55" fmla="*/ 23 h 29"/>
                <a:gd name="T56" fmla="*/ 10 w 58"/>
                <a:gd name="T57" fmla="*/ 20 h 29"/>
                <a:gd name="T58" fmla="*/ 23 w 58"/>
                <a:gd name="T59" fmla="*/ 20 h 29"/>
                <a:gd name="T60" fmla="*/ 26 w 58"/>
                <a:gd name="T61" fmla="*/ 23 h 29"/>
                <a:gd name="T62" fmla="*/ 32 w 58"/>
                <a:gd name="T63" fmla="*/ 20 h 29"/>
                <a:gd name="T64" fmla="*/ 32 w 58"/>
                <a:gd name="T65" fmla="*/ 23 h 29"/>
                <a:gd name="T66" fmla="*/ 35 w 58"/>
                <a:gd name="T67" fmla="*/ 23 h 29"/>
                <a:gd name="T68" fmla="*/ 45 w 58"/>
                <a:gd name="T69" fmla="*/ 29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29"/>
                <a:gd name="T107" fmla="*/ 58 w 58"/>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29">
                  <a:moveTo>
                    <a:pt x="45" y="29"/>
                  </a:moveTo>
                  <a:lnTo>
                    <a:pt x="48" y="26"/>
                  </a:lnTo>
                  <a:lnTo>
                    <a:pt x="51" y="29"/>
                  </a:lnTo>
                  <a:lnTo>
                    <a:pt x="55" y="23"/>
                  </a:lnTo>
                  <a:lnTo>
                    <a:pt x="58" y="23"/>
                  </a:lnTo>
                  <a:lnTo>
                    <a:pt x="55" y="20"/>
                  </a:lnTo>
                  <a:lnTo>
                    <a:pt x="51" y="13"/>
                  </a:lnTo>
                  <a:lnTo>
                    <a:pt x="51" y="10"/>
                  </a:lnTo>
                  <a:lnTo>
                    <a:pt x="48" y="7"/>
                  </a:lnTo>
                  <a:lnTo>
                    <a:pt x="42" y="7"/>
                  </a:lnTo>
                  <a:lnTo>
                    <a:pt x="39" y="4"/>
                  </a:lnTo>
                  <a:lnTo>
                    <a:pt x="32" y="0"/>
                  </a:lnTo>
                  <a:lnTo>
                    <a:pt x="26" y="4"/>
                  </a:lnTo>
                  <a:lnTo>
                    <a:pt x="26" y="10"/>
                  </a:lnTo>
                  <a:lnTo>
                    <a:pt x="26" y="13"/>
                  </a:lnTo>
                  <a:lnTo>
                    <a:pt x="23" y="13"/>
                  </a:lnTo>
                  <a:lnTo>
                    <a:pt x="19" y="13"/>
                  </a:lnTo>
                  <a:lnTo>
                    <a:pt x="16" y="10"/>
                  </a:lnTo>
                  <a:lnTo>
                    <a:pt x="10" y="4"/>
                  </a:lnTo>
                  <a:lnTo>
                    <a:pt x="6" y="7"/>
                  </a:lnTo>
                  <a:lnTo>
                    <a:pt x="0" y="16"/>
                  </a:lnTo>
                  <a:lnTo>
                    <a:pt x="0" y="23"/>
                  </a:lnTo>
                  <a:lnTo>
                    <a:pt x="3" y="23"/>
                  </a:lnTo>
                  <a:lnTo>
                    <a:pt x="10" y="20"/>
                  </a:lnTo>
                  <a:lnTo>
                    <a:pt x="23" y="20"/>
                  </a:lnTo>
                  <a:lnTo>
                    <a:pt x="26" y="23"/>
                  </a:lnTo>
                  <a:lnTo>
                    <a:pt x="32" y="20"/>
                  </a:lnTo>
                  <a:lnTo>
                    <a:pt x="32" y="23"/>
                  </a:lnTo>
                  <a:lnTo>
                    <a:pt x="35" y="23"/>
                  </a:lnTo>
                  <a:lnTo>
                    <a:pt x="45" y="29"/>
                  </a:lnTo>
                  <a:close/>
                </a:path>
              </a:pathLst>
            </a:custGeom>
            <a:solidFill>
              <a:srgbClr val="CCCCCC"/>
            </a:solidFill>
            <a:ln w="9525">
              <a:noFill/>
              <a:round/>
              <a:headEnd/>
              <a:tailEnd/>
            </a:ln>
          </p:spPr>
          <p:txBody>
            <a:bodyPr/>
            <a:lstStyle/>
            <a:p>
              <a:endParaRPr lang="en-US"/>
            </a:p>
          </p:txBody>
        </p:sp>
        <p:sp>
          <p:nvSpPr>
            <p:cNvPr id="32539" name="Freeform 971"/>
            <p:cNvSpPr>
              <a:spLocks/>
            </p:cNvSpPr>
            <p:nvPr/>
          </p:nvSpPr>
          <p:spPr bwMode="auto">
            <a:xfrm>
              <a:off x="2985" y="1700"/>
              <a:ext cx="80" cy="40"/>
            </a:xfrm>
            <a:custGeom>
              <a:avLst/>
              <a:gdLst>
                <a:gd name="T0" fmla="*/ 45 w 58"/>
                <a:gd name="T1" fmla="*/ 29 h 29"/>
                <a:gd name="T2" fmla="*/ 48 w 58"/>
                <a:gd name="T3" fmla="*/ 26 h 29"/>
                <a:gd name="T4" fmla="*/ 51 w 58"/>
                <a:gd name="T5" fmla="*/ 29 h 29"/>
                <a:gd name="T6" fmla="*/ 55 w 58"/>
                <a:gd name="T7" fmla="*/ 23 h 29"/>
                <a:gd name="T8" fmla="*/ 58 w 58"/>
                <a:gd name="T9" fmla="*/ 23 h 29"/>
                <a:gd name="T10" fmla="*/ 55 w 58"/>
                <a:gd name="T11" fmla="*/ 20 h 29"/>
                <a:gd name="T12" fmla="*/ 51 w 58"/>
                <a:gd name="T13" fmla="*/ 13 h 29"/>
                <a:gd name="T14" fmla="*/ 51 w 58"/>
                <a:gd name="T15" fmla="*/ 10 h 29"/>
                <a:gd name="T16" fmla="*/ 48 w 58"/>
                <a:gd name="T17" fmla="*/ 7 h 29"/>
                <a:gd name="T18" fmla="*/ 48 w 58"/>
                <a:gd name="T19" fmla="*/ 7 h 29"/>
                <a:gd name="T20" fmla="*/ 42 w 58"/>
                <a:gd name="T21" fmla="*/ 7 h 29"/>
                <a:gd name="T22" fmla="*/ 39 w 58"/>
                <a:gd name="T23" fmla="*/ 4 h 29"/>
                <a:gd name="T24" fmla="*/ 32 w 58"/>
                <a:gd name="T25" fmla="*/ 0 h 29"/>
                <a:gd name="T26" fmla="*/ 26 w 58"/>
                <a:gd name="T27" fmla="*/ 4 h 29"/>
                <a:gd name="T28" fmla="*/ 26 w 58"/>
                <a:gd name="T29" fmla="*/ 4 h 29"/>
                <a:gd name="T30" fmla="*/ 26 w 58"/>
                <a:gd name="T31" fmla="*/ 10 h 29"/>
                <a:gd name="T32" fmla="*/ 26 w 58"/>
                <a:gd name="T33" fmla="*/ 13 h 29"/>
                <a:gd name="T34" fmla="*/ 23 w 58"/>
                <a:gd name="T35" fmla="*/ 13 h 29"/>
                <a:gd name="T36" fmla="*/ 19 w 58"/>
                <a:gd name="T37" fmla="*/ 13 h 29"/>
                <a:gd name="T38" fmla="*/ 19 w 58"/>
                <a:gd name="T39" fmla="*/ 13 h 29"/>
                <a:gd name="T40" fmla="*/ 16 w 58"/>
                <a:gd name="T41" fmla="*/ 10 h 29"/>
                <a:gd name="T42" fmla="*/ 16 w 58"/>
                <a:gd name="T43" fmla="*/ 10 h 29"/>
                <a:gd name="T44" fmla="*/ 10 w 58"/>
                <a:gd name="T45" fmla="*/ 4 h 29"/>
                <a:gd name="T46" fmla="*/ 6 w 58"/>
                <a:gd name="T47" fmla="*/ 7 h 29"/>
                <a:gd name="T48" fmla="*/ 0 w 58"/>
                <a:gd name="T49" fmla="*/ 16 h 29"/>
                <a:gd name="T50" fmla="*/ 0 w 58"/>
                <a:gd name="T51" fmla="*/ 23 h 29"/>
                <a:gd name="T52" fmla="*/ 0 w 58"/>
                <a:gd name="T53" fmla="*/ 23 h 29"/>
                <a:gd name="T54" fmla="*/ 3 w 58"/>
                <a:gd name="T55" fmla="*/ 23 h 29"/>
                <a:gd name="T56" fmla="*/ 3 w 58"/>
                <a:gd name="T57" fmla="*/ 23 h 29"/>
                <a:gd name="T58" fmla="*/ 10 w 58"/>
                <a:gd name="T59" fmla="*/ 20 h 29"/>
                <a:gd name="T60" fmla="*/ 23 w 58"/>
                <a:gd name="T61" fmla="*/ 20 h 29"/>
                <a:gd name="T62" fmla="*/ 26 w 58"/>
                <a:gd name="T63" fmla="*/ 23 h 29"/>
                <a:gd name="T64" fmla="*/ 32 w 58"/>
                <a:gd name="T65" fmla="*/ 20 h 29"/>
                <a:gd name="T66" fmla="*/ 32 w 58"/>
                <a:gd name="T67" fmla="*/ 23 h 29"/>
                <a:gd name="T68" fmla="*/ 35 w 58"/>
                <a:gd name="T69" fmla="*/ 23 h 29"/>
                <a:gd name="T70" fmla="*/ 45 w 58"/>
                <a:gd name="T71" fmla="*/ 29 h 29"/>
                <a:gd name="T72" fmla="*/ 45 w 58"/>
                <a:gd name="T73" fmla="*/ 29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29"/>
                <a:gd name="T113" fmla="*/ 58 w 58"/>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29">
                  <a:moveTo>
                    <a:pt x="45" y="29"/>
                  </a:moveTo>
                  <a:lnTo>
                    <a:pt x="48" y="26"/>
                  </a:lnTo>
                  <a:lnTo>
                    <a:pt x="51" y="29"/>
                  </a:lnTo>
                  <a:lnTo>
                    <a:pt x="55" y="23"/>
                  </a:lnTo>
                  <a:lnTo>
                    <a:pt x="58" y="23"/>
                  </a:lnTo>
                  <a:lnTo>
                    <a:pt x="55" y="20"/>
                  </a:lnTo>
                  <a:lnTo>
                    <a:pt x="51" y="13"/>
                  </a:lnTo>
                  <a:lnTo>
                    <a:pt x="51" y="10"/>
                  </a:lnTo>
                  <a:lnTo>
                    <a:pt x="48" y="7"/>
                  </a:lnTo>
                  <a:lnTo>
                    <a:pt x="42" y="7"/>
                  </a:lnTo>
                  <a:lnTo>
                    <a:pt x="39" y="4"/>
                  </a:lnTo>
                  <a:lnTo>
                    <a:pt x="32" y="0"/>
                  </a:lnTo>
                  <a:lnTo>
                    <a:pt x="26" y="4"/>
                  </a:lnTo>
                  <a:lnTo>
                    <a:pt x="26" y="10"/>
                  </a:lnTo>
                  <a:lnTo>
                    <a:pt x="26" y="13"/>
                  </a:lnTo>
                  <a:lnTo>
                    <a:pt x="23" y="13"/>
                  </a:lnTo>
                  <a:lnTo>
                    <a:pt x="19" y="13"/>
                  </a:lnTo>
                  <a:lnTo>
                    <a:pt x="16" y="10"/>
                  </a:lnTo>
                  <a:lnTo>
                    <a:pt x="10" y="4"/>
                  </a:lnTo>
                  <a:lnTo>
                    <a:pt x="6" y="7"/>
                  </a:lnTo>
                  <a:lnTo>
                    <a:pt x="0" y="16"/>
                  </a:lnTo>
                  <a:lnTo>
                    <a:pt x="0" y="23"/>
                  </a:lnTo>
                  <a:lnTo>
                    <a:pt x="3" y="23"/>
                  </a:lnTo>
                  <a:lnTo>
                    <a:pt x="10" y="20"/>
                  </a:lnTo>
                  <a:lnTo>
                    <a:pt x="23" y="20"/>
                  </a:lnTo>
                  <a:lnTo>
                    <a:pt x="26" y="23"/>
                  </a:lnTo>
                  <a:lnTo>
                    <a:pt x="32" y="20"/>
                  </a:lnTo>
                  <a:lnTo>
                    <a:pt x="32" y="23"/>
                  </a:lnTo>
                  <a:lnTo>
                    <a:pt x="35" y="23"/>
                  </a:lnTo>
                  <a:lnTo>
                    <a:pt x="45" y="29"/>
                  </a:lnTo>
                </a:path>
              </a:pathLst>
            </a:custGeom>
            <a:noFill/>
            <a:ln w="0">
              <a:solidFill>
                <a:srgbClr val="7F7F7F"/>
              </a:solidFill>
              <a:round/>
              <a:headEnd/>
              <a:tailEnd/>
            </a:ln>
          </p:spPr>
          <p:txBody>
            <a:bodyPr/>
            <a:lstStyle/>
            <a:p>
              <a:endParaRPr lang="en-US"/>
            </a:p>
          </p:txBody>
        </p:sp>
        <p:sp>
          <p:nvSpPr>
            <p:cNvPr id="32540" name="Freeform 972"/>
            <p:cNvSpPr>
              <a:spLocks/>
            </p:cNvSpPr>
            <p:nvPr/>
          </p:nvSpPr>
          <p:spPr bwMode="auto">
            <a:xfrm>
              <a:off x="2985" y="1728"/>
              <a:ext cx="67" cy="40"/>
            </a:xfrm>
            <a:custGeom>
              <a:avLst/>
              <a:gdLst>
                <a:gd name="T0" fmla="*/ 35 w 48"/>
                <a:gd name="T1" fmla="*/ 29 h 29"/>
                <a:gd name="T2" fmla="*/ 32 w 48"/>
                <a:gd name="T3" fmla="*/ 29 h 29"/>
                <a:gd name="T4" fmla="*/ 39 w 48"/>
                <a:gd name="T5" fmla="*/ 25 h 29"/>
                <a:gd name="T6" fmla="*/ 42 w 48"/>
                <a:gd name="T7" fmla="*/ 29 h 29"/>
                <a:gd name="T8" fmla="*/ 39 w 48"/>
                <a:gd name="T9" fmla="*/ 25 h 29"/>
                <a:gd name="T10" fmla="*/ 42 w 48"/>
                <a:gd name="T11" fmla="*/ 22 h 29"/>
                <a:gd name="T12" fmla="*/ 42 w 48"/>
                <a:gd name="T13" fmla="*/ 19 h 29"/>
                <a:gd name="T14" fmla="*/ 45 w 48"/>
                <a:gd name="T15" fmla="*/ 16 h 29"/>
                <a:gd name="T16" fmla="*/ 48 w 48"/>
                <a:gd name="T17" fmla="*/ 12 h 29"/>
                <a:gd name="T18" fmla="*/ 45 w 48"/>
                <a:gd name="T19" fmla="*/ 12 h 29"/>
                <a:gd name="T20" fmla="*/ 45 w 48"/>
                <a:gd name="T21" fmla="*/ 9 h 29"/>
                <a:gd name="T22" fmla="*/ 45 w 48"/>
                <a:gd name="T23" fmla="*/ 9 h 29"/>
                <a:gd name="T24" fmla="*/ 45 w 48"/>
                <a:gd name="T25" fmla="*/ 9 h 29"/>
                <a:gd name="T26" fmla="*/ 35 w 48"/>
                <a:gd name="T27" fmla="*/ 3 h 29"/>
                <a:gd name="T28" fmla="*/ 32 w 48"/>
                <a:gd name="T29" fmla="*/ 3 h 29"/>
                <a:gd name="T30" fmla="*/ 32 w 48"/>
                <a:gd name="T31" fmla="*/ 0 h 29"/>
                <a:gd name="T32" fmla="*/ 26 w 48"/>
                <a:gd name="T33" fmla="*/ 3 h 29"/>
                <a:gd name="T34" fmla="*/ 23 w 48"/>
                <a:gd name="T35" fmla="*/ 0 h 29"/>
                <a:gd name="T36" fmla="*/ 10 w 48"/>
                <a:gd name="T37" fmla="*/ 0 h 29"/>
                <a:gd name="T38" fmla="*/ 3 w 48"/>
                <a:gd name="T39" fmla="*/ 3 h 29"/>
                <a:gd name="T40" fmla="*/ 3 w 48"/>
                <a:gd name="T41" fmla="*/ 3 h 29"/>
                <a:gd name="T42" fmla="*/ 0 w 48"/>
                <a:gd name="T43" fmla="*/ 3 h 29"/>
                <a:gd name="T44" fmla="*/ 6 w 48"/>
                <a:gd name="T45" fmla="*/ 16 h 29"/>
                <a:gd name="T46" fmla="*/ 16 w 48"/>
                <a:gd name="T47" fmla="*/ 16 h 29"/>
                <a:gd name="T48" fmla="*/ 16 w 48"/>
                <a:gd name="T49" fmla="*/ 19 h 29"/>
                <a:gd name="T50" fmla="*/ 16 w 48"/>
                <a:gd name="T51" fmla="*/ 22 h 29"/>
                <a:gd name="T52" fmla="*/ 16 w 48"/>
                <a:gd name="T53" fmla="*/ 25 h 29"/>
                <a:gd name="T54" fmla="*/ 23 w 48"/>
                <a:gd name="T55" fmla="*/ 29 h 29"/>
                <a:gd name="T56" fmla="*/ 23 w 48"/>
                <a:gd name="T57" fmla="*/ 29 h 29"/>
                <a:gd name="T58" fmla="*/ 35 w 48"/>
                <a:gd name="T59" fmla="*/ 29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29"/>
                <a:gd name="T92" fmla="*/ 48 w 48"/>
                <a:gd name="T93" fmla="*/ 29 h 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29">
                  <a:moveTo>
                    <a:pt x="35" y="29"/>
                  </a:moveTo>
                  <a:lnTo>
                    <a:pt x="32" y="29"/>
                  </a:lnTo>
                  <a:lnTo>
                    <a:pt x="39" y="25"/>
                  </a:lnTo>
                  <a:lnTo>
                    <a:pt x="42" y="29"/>
                  </a:lnTo>
                  <a:lnTo>
                    <a:pt x="39" y="25"/>
                  </a:lnTo>
                  <a:lnTo>
                    <a:pt x="42" y="22"/>
                  </a:lnTo>
                  <a:lnTo>
                    <a:pt x="42" y="19"/>
                  </a:lnTo>
                  <a:lnTo>
                    <a:pt x="45" y="16"/>
                  </a:lnTo>
                  <a:lnTo>
                    <a:pt x="48" y="12"/>
                  </a:lnTo>
                  <a:lnTo>
                    <a:pt x="45" y="12"/>
                  </a:lnTo>
                  <a:lnTo>
                    <a:pt x="45" y="9"/>
                  </a:lnTo>
                  <a:lnTo>
                    <a:pt x="35" y="3"/>
                  </a:lnTo>
                  <a:lnTo>
                    <a:pt x="32" y="3"/>
                  </a:lnTo>
                  <a:lnTo>
                    <a:pt x="32" y="0"/>
                  </a:lnTo>
                  <a:lnTo>
                    <a:pt x="26" y="3"/>
                  </a:lnTo>
                  <a:lnTo>
                    <a:pt x="23" y="0"/>
                  </a:lnTo>
                  <a:lnTo>
                    <a:pt x="10" y="0"/>
                  </a:lnTo>
                  <a:lnTo>
                    <a:pt x="3" y="3"/>
                  </a:lnTo>
                  <a:lnTo>
                    <a:pt x="0" y="3"/>
                  </a:lnTo>
                  <a:lnTo>
                    <a:pt x="6" y="16"/>
                  </a:lnTo>
                  <a:lnTo>
                    <a:pt x="16" y="16"/>
                  </a:lnTo>
                  <a:lnTo>
                    <a:pt x="16" y="19"/>
                  </a:lnTo>
                  <a:lnTo>
                    <a:pt x="16" y="22"/>
                  </a:lnTo>
                  <a:lnTo>
                    <a:pt x="16" y="25"/>
                  </a:lnTo>
                  <a:lnTo>
                    <a:pt x="23" y="29"/>
                  </a:lnTo>
                  <a:lnTo>
                    <a:pt x="35" y="29"/>
                  </a:lnTo>
                  <a:close/>
                </a:path>
              </a:pathLst>
            </a:custGeom>
            <a:solidFill>
              <a:srgbClr val="CCCCCC"/>
            </a:solidFill>
            <a:ln w="9525">
              <a:noFill/>
              <a:round/>
              <a:headEnd/>
              <a:tailEnd/>
            </a:ln>
          </p:spPr>
          <p:txBody>
            <a:bodyPr/>
            <a:lstStyle/>
            <a:p>
              <a:endParaRPr lang="en-US"/>
            </a:p>
          </p:txBody>
        </p:sp>
        <p:sp>
          <p:nvSpPr>
            <p:cNvPr id="32541" name="Freeform 973"/>
            <p:cNvSpPr>
              <a:spLocks/>
            </p:cNvSpPr>
            <p:nvPr/>
          </p:nvSpPr>
          <p:spPr bwMode="auto">
            <a:xfrm>
              <a:off x="2985" y="1728"/>
              <a:ext cx="67" cy="40"/>
            </a:xfrm>
            <a:custGeom>
              <a:avLst/>
              <a:gdLst>
                <a:gd name="T0" fmla="*/ 35 w 48"/>
                <a:gd name="T1" fmla="*/ 29 h 29"/>
                <a:gd name="T2" fmla="*/ 32 w 48"/>
                <a:gd name="T3" fmla="*/ 29 h 29"/>
                <a:gd name="T4" fmla="*/ 39 w 48"/>
                <a:gd name="T5" fmla="*/ 25 h 29"/>
                <a:gd name="T6" fmla="*/ 42 w 48"/>
                <a:gd name="T7" fmla="*/ 29 h 29"/>
                <a:gd name="T8" fmla="*/ 39 w 48"/>
                <a:gd name="T9" fmla="*/ 25 h 29"/>
                <a:gd name="T10" fmla="*/ 42 w 48"/>
                <a:gd name="T11" fmla="*/ 22 h 29"/>
                <a:gd name="T12" fmla="*/ 42 w 48"/>
                <a:gd name="T13" fmla="*/ 19 h 29"/>
                <a:gd name="T14" fmla="*/ 45 w 48"/>
                <a:gd name="T15" fmla="*/ 16 h 29"/>
                <a:gd name="T16" fmla="*/ 48 w 48"/>
                <a:gd name="T17" fmla="*/ 12 h 29"/>
                <a:gd name="T18" fmla="*/ 45 w 48"/>
                <a:gd name="T19" fmla="*/ 12 h 29"/>
                <a:gd name="T20" fmla="*/ 45 w 48"/>
                <a:gd name="T21" fmla="*/ 9 h 29"/>
                <a:gd name="T22" fmla="*/ 45 w 48"/>
                <a:gd name="T23" fmla="*/ 9 h 29"/>
                <a:gd name="T24" fmla="*/ 45 w 48"/>
                <a:gd name="T25" fmla="*/ 9 h 29"/>
                <a:gd name="T26" fmla="*/ 35 w 48"/>
                <a:gd name="T27" fmla="*/ 3 h 29"/>
                <a:gd name="T28" fmla="*/ 32 w 48"/>
                <a:gd name="T29" fmla="*/ 3 h 29"/>
                <a:gd name="T30" fmla="*/ 32 w 48"/>
                <a:gd name="T31" fmla="*/ 0 h 29"/>
                <a:gd name="T32" fmla="*/ 26 w 48"/>
                <a:gd name="T33" fmla="*/ 3 h 29"/>
                <a:gd name="T34" fmla="*/ 23 w 48"/>
                <a:gd name="T35" fmla="*/ 0 h 29"/>
                <a:gd name="T36" fmla="*/ 10 w 48"/>
                <a:gd name="T37" fmla="*/ 0 h 29"/>
                <a:gd name="T38" fmla="*/ 3 w 48"/>
                <a:gd name="T39" fmla="*/ 3 h 29"/>
                <a:gd name="T40" fmla="*/ 3 w 48"/>
                <a:gd name="T41" fmla="*/ 3 h 29"/>
                <a:gd name="T42" fmla="*/ 0 w 48"/>
                <a:gd name="T43" fmla="*/ 3 h 29"/>
                <a:gd name="T44" fmla="*/ 6 w 48"/>
                <a:gd name="T45" fmla="*/ 16 h 29"/>
                <a:gd name="T46" fmla="*/ 16 w 48"/>
                <a:gd name="T47" fmla="*/ 16 h 29"/>
                <a:gd name="T48" fmla="*/ 16 w 48"/>
                <a:gd name="T49" fmla="*/ 19 h 29"/>
                <a:gd name="T50" fmla="*/ 16 w 48"/>
                <a:gd name="T51" fmla="*/ 22 h 29"/>
                <a:gd name="T52" fmla="*/ 16 w 48"/>
                <a:gd name="T53" fmla="*/ 25 h 29"/>
                <a:gd name="T54" fmla="*/ 23 w 48"/>
                <a:gd name="T55" fmla="*/ 29 h 29"/>
                <a:gd name="T56" fmla="*/ 23 w 48"/>
                <a:gd name="T57" fmla="*/ 29 h 29"/>
                <a:gd name="T58" fmla="*/ 35 w 48"/>
                <a:gd name="T59" fmla="*/ 29 h 29"/>
                <a:gd name="T60" fmla="*/ 35 w 48"/>
                <a:gd name="T61" fmla="*/ 29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
                <a:gd name="T94" fmla="*/ 0 h 29"/>
                <a:gd name="T95" fmla="*/ 48 w 48"/>
                <a:gd name="T96" fmla="*/ 29 h 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 h="29">
                  <a:moveTo>
                    <a:pt x="35" y="29"/>
                  </a:moveTo>
                  <a:lnTo>
                    <a:pt x="32" y="29"/>
                  </a:lnTo>
                  <a:lnTo>
                    <a:pt x="39" y="25"/>
                  </a:lnTo>
                  <a:lnTo>
                    <a:pt x="42" y="29"/>
                  </a:lnTo>
                  <a:lnTo>
                    <a:pt x="39" y="25"/>
                  </a:lnTo>
                  <a:lnTo>
                    <a:pt x="42" y="22"/>
                  </a:lnTo>
                  <a:lnTo>
                    <a:pt x="42" y="19"/>
                  </a:lnTo>
                  <a:lnTo>
                    <a:pt x="45" y="16"/>
                  </a:lnTo>
                  <a:lnTo>
                    <a:pt x="48" y="12"/>
                  </a:lnTo>
                  <a:lnTo>
                    <a:pt x="45" y="12"/>
                  </a:lnTo>
                  <a:lnTo>
                    <a:pt x="45" y="9"/>
                  </a:lnTo>
                  <a:lnTo>
                    <a:pt x="35" y="3"/>
                  </a:lnTo>
                  <a:lnTo>
                    <a:pt x="32" y="3"/>
                  </a:lnTo>
                  <a:lnTo>
                    <a:pt x="32" y="0"/>
                  </a:lnTo>
                  <a:lnTo>
                    <a:pt x="26" y="3"/>
                  </a:lnTo>
                  <a:lnTo>
                    <a:pt x="23" y="0"/>
                  </a:lnTo>
                  <a:lnTo>
                    <a:pt x="10" y="0"/>
                  </a:lnTo>
                  <a:lnTo>
                    <a:pt x="3" y="3"/>
                  </a:lnTo>
                  <a:lnTo>
                    <a:pt x="0" y="3"/>
                  </a:lnTo>
                  <a:lnTo>
                    <a:pt x="6" y="16"/>
                  </a:lnTo>
                  <a:lnTo>
                    <a:pt x="16" y="16"/>
                  </a:lnTo>
                  <a:lnTo>
                    <a:pt x="16" y="19"/>
                  </a:lnTo>
                  <a:lnTo>
                    <a:pt x="16" y="22"/>
                  </a:lnTo>
                  <a:lnTo>
                    <a:pt x="16" y="25"/>
                  </a:lnTo>
                  <a:lnTo>
                    <a:pt x="23" y="29"/>
                  </a:lnTo>
                  <a:lnTo>
                    <a:pt x="35" y="29"/>
                  </a:lnTo>
                </a:path>
              </a:pathLst>
            </a:custGeom>
            <a:noFill/>
            <a:ln w="0">
              <a:solidFill>
                <a:srgbClr val="7F7F7F"/>
              </a:solidFill>
              <a:round/>
              <a:headEnd/>
              <a:tailEnd/>
            </a:ln>
          </p:spPr>
          <p:txBody>
            <a:bodyPr/>
            <a:lstStyle/>
            <a:p>
              <a:endParaRPr lang="en-US"/>
            </a:p>
          </p:txBody>
        </p:sp>
        <p:sp>
          <p:nvSpPr>
            <p:cNvPr id="32542" name="Freeform 974"/>
            <p:cNvSpPr>
              <a:spLocks/>
            </p:cNvSpPr>
            <p:nvPr/>
          </p:nvSpPr>
          <p:spPr bwMode="auto">
            <a:xfrm>
              <a:off x="2977" y="1740"/>
              <a:ext cx="31" cy="23"/>
            </a:xfrm>
            <a:custGeom>
              <a:avLst/>
              <a:gdLst>
                <a:gd name="T0" fmla="*/ 0 w 22"/>
                <a:gd name="T1" fmla="*/ 16 h 16"/>
                <a:gd name="T2" fmla="*/ 9 w 22"/>
                <a:gd name="T3" fmla="*/ 16 h 16"/>
                <a:gd name="T4" fmla="*/ 22 w 22"/>
                <a:gd name="T5" fmla="*/ 16 h 16"/>
                <a:gd name="T6" fmla="*/ 22 w 22"/>
                <a:gd name="T7" fmla="*/ 13 h 16"/>
                <a:gd name="T8" fmla="*/ 22 w 22"/>
                <a:gd name="T9" fmla="*/ 10 h 16"/>
                <a:gd name="T10" fmla="*/ 22 w 22"/>
                <a:gd name="T11" fmla="*/ 7 h 16"/>
                <a:gd name="T12" fmla="*/ 12 w 22"/>
                <a:gd name="T13" fmla="*/ 7 h 16"/>
                <a:gd name="T14" fmla="*/ 9 w 22"/>
                <a:gd name="T15" fmla="*/ 10 h 16"/>
                <a:gd name="T16" fmla="*/ 6 w 22"/>
                <a:gd name="T17" fmla="*/ 10 h 16"/>
                <a:gd name="T18" fmla="*/ 9 w 22"/>
                <a:gd name="T19" fmla="*/ 3 h 16"/>
                <a:gd name="T20" fmla="*/ 9 w 22"/>
                <a:gd name="T21" fmla="*/ 0 h 16"/>
                <a:gd name="T22" fmla="*/ 6 w 22"/>
                <a:gd name="T23" fmla="*/ 7 h 16"/>
                <a:gd name="T24" fmla="*/ 6 w 22"/>
                <a:gd name="T25" fmla="*/ 10 h 16"/>
                <a:gd name="T26" fmla="*/ 3 w 22"/>
                <a:gd name="T27" fmla="*/ 10 h 16"/>
                <a:gd name="T28" fmla="*/ 0 w 22"/>
                <a:gd name="T29" fmla="*/ 13 h 16"/>
                <a:gd name="T30" fmla="*/ 0 w 22"/>
                <a:gd name="T31" fmla="*/ 1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6"/>
                <a:gd name="T50" fmla="*/ 22 w 2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6">
                  <a:moveTo>
                    <a:pt x="0" y="16"/>
                  </a:moveTo>
                  <a:lnTo>
                    <a:pt x="9" y="16"/>
                  </a:lnTo>
                  <a:lnTo>
                    <a:pt x="22" y="16"/>
                  </a:lnTo>
                  <a:lnTo>
                    <a:pt x="22" y="13"/>
                  </a:lnTo>
                  <a:lnTo>
                    <a:pt x="22" y="10"/>
                  </a:lnTo>
                  <a:lnTo>
                    <a:pt x="22" y="7"/>
                  </a:lnTo>
                  <a:lnTo>
                    <a:pt x="12" y="7"/>
                  </a:lnTo>
                  <a:lnTo>
                    <a:pt x="9" y="10"/>
                  </a:lnTo>
                  <a:lnTo>
                    <a:pt x="6" y="10"/>
                  </a:lnTo>
                  <a:lnTo>
                    <a:pt x="9" y="3"/>
                  </a:lnTo>
                  <a:lnTo>
                    <a:pt x="9" y="0"/>
                  </a:lnTo>
                  <a:lnTo>
                    <a:pt x="6" y="7"/>
                  </a:lnTo>
                  <a:lnTo>
                    <a:pt x="6" y="10"/>
                  </a:lnTo>
                  <a:lnTo>
                    <a:pt x="3" y="10"/>
                  </a:lnTo>
                  <a:lnTo>
                    <a:pt x="0" y="13"/>
                  </a:lnTo>
                  <a:lnTo>
                    <a:pt x="0" y="16"/>
                  </a:lnTo>
                  <a:close/>
                </a:path>
              </a:pathLst>
            </a:custGeom>
            <a:solidFill>
              <a:srgbClr val="CCCCCC"/>
            </a:solidFill>
            <a:ln w="9525">
              <a:noFill/>
              <a:round/>
              <a:headEnd/>
              <a:tailEnd/>
            </a:ln>
          </p:spPr>
          <p:txBody>
            <a:bodyPr/>
            <a:lstStyle/>
            <a:p>
              <a:endParaRPr lang="en-US"/>
            </a:p>
          </p:txBody>
        </p:sp>
        <p:sp>
          <p:nvSpPr>
            <p:cNvPr id="32543" name="Freeform 975"/>
            <p:cNvSpPr>
              <a:spLocks/>
            </p:cNvSpPr>
            <p:nvPr/>
          </p:nvSpPr>
          <p:spPr bwMode="auto">
            <a:xfrm>
              <a:off x="2977" y="1740"/>
              <a:ext cx="31" cy="23"/>
            </a:xfrm>
            <a:custGeom>
              <a:avLst/>
              <a:gdLst>
                <a:gd name="T0" fmla="*/ 0 w 22"/>
                <a:gd name="T1" fmla="*/ 16 h 16"/>
                <a:gd name="T2" fmla="*/ 9 w 22"/>
                <a:gd name="T3" fmla="*/ 16 h 16"/>
                <a:gd name="T4" fmla="*/ 22 w 22"/>
                <a:gd name="T5" fmla="*/ 16 h 16"/>
                <a:gd name="T6" fmla="*/ 22 w 22"/>
                <a:gd name="T7" fmla="*/ 13 h 16"/>
                <a:gd name="T8" fmla="*/ 22 w 22"/>
                <a:gd name="T9" fmla="*/ 10 h 16"/>
                <a:gd name="T10" fmla="*/ 22 w 22"/>
                <a:gd name="T11" fmla="*/ 7 h 16"/>
                <a:gd name="T12" fmla="*/ 12 w 22"/>
                <a:gd name="T13" fmla="*/ 7 h 16"/>
                <a:gd name="T14" fmla="*/ 9 w 22"/>
                <a:gd name="T15" fmla="*/ 10 h 16"/>
                <a:gd name="T16" fmla="*/ 6 w 22"/>
                <a:gd name="T17" fmla="*/ 10 h 16"/>
                <a:gd name="T18" fmla="*/ 9 w 22"/>
                <a:gd name="T19" fmla="*/ 3 h 16"/>
                <a:gd name="T20" fmla="*/ 9 w 22"/>
                <a:gd name="T21" fmla="*/ 0 h 16"/>
                <a:gd name="T22" fmla="*/ 6 w 22"/>
                <a:gd name="T23" fmla="*/ 7 h 16"/>
                <a:gd name="T24" fmla="*/ 6 w 22"/>
                <a:gd name="T25" fmla="*/ 10 h 16"/>
                <a:gd name="T26" fmla="*/ 3 w 22"/>
                <a:gd name="T27" fmla="*/ 10 h 16"/>
                <a:gd name="T28" fmla="*/ 0 w 22"/>
                <a:gd name="T29" fmla="*/ 13 h 16"/>
                <a:gd name="T30" fmla="*/ 0 w 22"/>
                <a:gd name="T31" fmla="*/ 16 h 16"/>
                <a:gd name="T32" fmla="*/ 0 w 22"/>
                <a:gd name="T33" fmla="*/ 1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6"/>
                <a:gd name="T53" fmla="*/ 22 w 2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6">
                  <a:moveTo>
                    <a:pt x="0" y="16"/>
                  </a:moveTo>
                  <a:lnTo>
                    <a:pt x="9" y="16"/>
                  </a:lnTo>
                  <a:lnTo>
                    <a:pt x="22" y="16"/>
                  </a:lnTo>
                  <a:lnTo>
                    <a:pt x="22" y="13"/>
                  </a:lnTo>
                  <a:lnTo>
                    <a:pt x="22" y="10"/>
                  </a:lnTo>
                  <a:lnTo>
                    <a:pt x="22" y="7"/>
                  </a:lnTo>
                  <a:lnTo>
                    <a:pt x="12" y="7"/>
                  </a:lnTo>
                  <a:lnTo>
                    <a:pt x="9" y="10"/>
                  </a:lnTo>
                  <a:lnTo>
                    <a:pt x="6" y="10"/>
                  </a:lnTo>
                  <a:lnTo>
                    <a:pt x="9" y="3"/>
                  </a:lnTo>
                  <a:lnTo>
                    <a:pt x="9" y="0"/>
                  </a:lnTo>
                  <a:lnTo>
                    <a:pt x="6" y="7"/>
                  </a:lnTo>
                  <a:lnTo>
                    <a:pt x="6" y="10"/>
                  </a:lnTo>
                  <a:lnTo>
                    <a:pt x="3" y="10"/>
                  </a:lnTo>
                  <a:lnTo>
                    <a:pt x="0" y="13"/>
                  </a:lnTo>
                  <a:lnTo>
                    <a:pt x="0" y="16"/>
                  </a:lnTo>
                </a:path>
              </a:pathLst>
            </a:custGeom>
            <a:noFill/>
            <a:ln w="0">
              <a:solidFill>
                <a:srgbClr val="7F7F7F"/>
              </a:solidFill>
              <a:round/>
              <a:headEnd/>
              <a:tailEnd/>
            </a:ln>
          </p:spPr>
          <p:txBody>
            <a:bodyPr/>
            <a:lstStyle/>
            <a:p>
              <a:endParaRPr lang="en-US"/>
            </a:p>
          </p:txBody>
        </p:sp>
        <p:sp>
          <p:nvSpPr>
            <p:cNvPr id="32544" name="Freeform 976"/>
            <p:cNvSpPr>
              <a:spLocks/>
            </p:cNvSpPr>
            <p:nvPr/>
          </p:nvSpPr>
          <p:spPr bwMode="auto">
            <a:xfrm>
              <a:off x="2715" y="1821"/>
              <a:ext cx="142" cy="154"/>
            </a:xfrm>
            <a:custGeom>
              <a:avLst/>
              <a:gdLst>
                <a:gd name="T0" fmla="*/ 51 w 103"/>
                <a:gd name="T1" fmla="*/ 3 h 110"/>
                <a:gd name="T2" fmla="*/ 51 w 103"/>
                <a:gd name="T3" fmla="*/ 10 h 110"/>
                <a:gd name="T4" fmla="*/ 42 w 103"/>
                <a:gd name="T5" fmla="*/ 16 h 110"/>
                <a:gd name="T6" fmla="*/ 42 w 103"/>
                <a:gd name="T7" fmla="*/ 19 h 110"/>
                <a:gd name="T8" fmla="*/ 29 w 103"/>
                <a:gd name="T9" fmla="*/ 23 h 110"/>
                <a:gd name="T10" fmla="*/ 29 w 103"/>
                <a:gd name="T11" fmla="*/ 16 h 110"/>
                <a:gd name="T12" fmla="*/ 25 w 103"/>
                <a:gd name="T13" fmla="*/ 29 h 110"/>
                <a:gd name="T14" fmla="*/ 25 w 103"/>
                <a:gd name="T15" fmla="*/ 32 h 110"/>
                <a:gd name="T16" fmla="*/ 16 w 103"/>
                <a:gd name="T17" fmla="*/ 32 h 110"/>
                <a:gd name="T18" fmla="*/ 9 w 103"/>
                <a:gd name="T19" fmla="*/ 29 h 110"/>
                <a:gd name="T20" fmla="*/ 0 w 103"/>
                <a:gd name="T21" fmla="*/ 32 h 110"/>
                <a:gd name="T22" fmla="*/ 3 w 103"/>
                <a:gd name="T23" fmla="*/ 36 h 110"/>
                <a:gd name="T24" fmla="*/ 3 w 103"/>
                <a:gd name="T25" fmla="*/ 39 h 110"/>
                <a:gd name="T26" fmla="*/ 3 w 103"/>
                <a:gd name="T27" fmla="*/ 42 h 110"/>
                <a:gd name="T28" fmla="*/ 13 w 103"/>
                <a:gd name="T29" fmla="*/ 45 h 110"/>
                <a:gd name="T30" fmla="*/ 19 w 103"/>
                <a:gd name="T31" fmla="*/ 48 h 110"/>
                <a:gd name="T32" fmla="*/ 19 w 103"/>
                <a:gd name="T33" fmla="*/ 48 h 110"/>
                <a:gd name="T34" fmla="*/ 22 w 103"/>
                <a:gd name="T35" fmla="*/ 58 h 110"/>
                <a:gd name="T36" fmla="*/ 29 w 103"/>
                <a:gd name="T37" fmla="*/ 65 h 110"/>
                <a:gd name="T38" fmla="*/ 32 w 103"/>
                <a:gd name="T39" fmla="*/ 71 h 110"/>
                <a:gd name="T40" fmla="*/ 29 w 103"/>
                <a:gd name="T41" fmla="*/ 71 h 110"/>
                <a:gd name="T42" fmla="*/ 29 w 103"/>
                <a:gd name="T43" fmla="*/ 81 h 110"/>
                <a:gd name="T44" fmla="*/ 25 w 103"/>
                <a:gd name="T45" fmla="*/ 93 h 110"/>
                <a:gd name="T46" fmla="*/ 22 w 103"/>
                <a:gd name="T47" fmla="*/ 97 h 110"/>
                <a:gd name="T48" fmla="*/ 32 w 103"/>
                <a:gd name="T49" fmla="*/ 106 h 110"/>
                <a:gd name="T50" fmla="*/ 45 w 103"/>
                <a:gd name="T51" fmla="*/ 106 h 110"/>
                <a:gd name="T52" fmla="*/ 51 w 103"/>
                <a:gd name="T53" fmla="*/ 106 h 110"/>
                <a:gd name="T54" fmla="*/ 54 w 103"/>
                <a:gd name="T55" fmla="*/ 110 h 110"/>
                <a:gd name="T56" fmla="*/ 64 w 103"/>
                <a:gd name="T57" fmla="*/ 103 h 110"/>
                <a:gd name="T58" fmla="*/ 70 w 103"/>
                <a:gd name="T59" fmla="*/ 97 h 110"/>
                <a:gd name="T60" fmla="*/ 80 w 103"/>
                <a:gd name="T61" fmla="*/ 97 h 110"/>
                <a:gd name="T62" fmla="*/ 93 w 103"/>
                <a:gd name="T63" fmla="*/ 100 h 110"/>
                <a:gd name="T64" fmla="*/ 99 w 103"/>
                <a:gd name="T65" fmla="*/ 90 h 110"/>
                <a:gd name="T66" fmla="*/ 96 w 103"/>
                <a:gd name="T67" fmla="*/ 87 h 110"/>
                <a:gd name="T68" fmla="*/ 93 w 103"/>
                <a:gd name="T69" fmla="*/ 77 h 110"/>
                <a:gd name="T70" fmla="*/ 93 w 103"/>
                <a:gd name="T71" fmla="*/ 74 h 110"/>
                <a:gd name="T72" fmla="*/ 93 w 103"/>
                <a:gd name="T73" fmla="*/ 68 h 110"/>
                <a:gd name="T74" fmla="*/ 93 w 103"/>
                <a:gd name="T75" fmla="*/ 65 h 110"/>
                <a:gd name="T76" fmla="*/ 93 w 103"/>
                <a:gd name="T77" fmla="*/ 58 h 110"/>
                <a:gd name="T78" fmla="*/ 87 w 103"/>
                <a:gd name="T79" fmla="*/ 61 h 110"/>
                <a:gd name="T80" fmla="*/ 90 w 103"/>
                <a:gd name="T81" fmla="*/ 52 h 110"/>
                <a:gd name="T82" fmla="*/ 93 w 103"/>
                <a:gd name="T83" fmla="*/ 45 h 110"/>
                <a:gd name="T84" fmla="*/ 99 w 103"/>
                <a:gd name="T85" fmla="*/ 42 h 110"/>
                <a:gd name="T86" fmla="*/ 99 w 103"/>
                <a:gd name="T87" fmla="*/ 32 h 110"/>
                <a:gd name="T88" fmla="*/ 90 w 103"/>
                <a:gd name="T89" fmla="*/ 23 h 110"/>
                <a:gd name="T90" fmla="*/ 83 w 103"/>
                <a:gd name="T91" fmla="*/ 19 h 110"/>
                <a:gd name="T92" fmla="*/ 77 w 103"/>
                <a:gd name="T93" fmla="*/ 16 h 110"/>
                <a:gd name="T94" fmla="*/ 74 w 103"/>
                <a:gd name="T95" fmla="*/ 13 h 110"/>
                <a:gd name="T96" fmla="*/ 70 w 103"/>
                <a:gd name="T97" fmla="*/ 10 h 110"/>
                <a:gd name="T98" fmla="*/ 64 w 103"/>
                <a:gd name="T99" fmla="*/ 3 h 110"/>
                <a:gd name="T100" fmla="*/ 61 w 103"/>
                <a:gd name="T101" fmla="*/ 0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3"/>
                <a:gd name="T154" fmla="*/ 0 h 110"/>
                <a:gd name="T155" fmla="*/ 103 w 103"/>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3" h="110">
                  <a:moveTo>
                    <a:pt x="61" y="0"/>
                  </a:moveTo>
                  <a:lnTo>
                    <a:pt x="51" y="3"/>
                  </a:lnTo>
                  <a:lnTo>
                    <a:pt x="51" y="10"/>
                  </a:lnTo>
                  <a:lnTo>
                    <a:pt x="48" y="13"/>
                  </a:lnTo>
                  <a:lnTo>
                    <a:pt x="42" y="16"/>
                  </a:lnTo>
                  <a:lnTo>
                    <a:pt x="38" y="19"/>
                  </a:lnTo>
                  <a:lnTo>
                    <a:pt x="42" y="19"/>
                  </a:lnTo>
                  <a:lnTo>
                    <a:pt x="35" y="23"/>
                  </a:lnTo>
                  <a:lnTo>
                    <a:pt x="29" y="23"/>
                  </a:lnTo>
                  <a:lnTo>
                    <a:pt x="29" y="19"/>
                  </a:lnTo>
                  <a:lnTo>
                    <a:pt x="29" y="16"/>
                  </a:lnTo>
                  <a:lnTo>
                    <a:pt x="22" y="16"/>
                  </a:lnTo>
                  <a:lnTo>
                    <a:pt x="25" y="29"/>
                  </a:lnTo>
                  <a:lnTo>
                    <a:pt x="25" y="32"/>
                  </a:lnTo>
                  <a:lnTo>
                    <a:pt x="22" y="29"/>
                  </a:lnTo>
                  <a:lnTo>
                    <a:pt x="16" y="32"/>
                  </a:lnTo>
                  <a:lnTo>
                    <a:pt x="13" y="29"/>
                  </a:lnTo>
                  <a:lnTo>
                    <a:pt x="9" y="29"/>
                  </a:lnTo>
                  <a:lnTo>
                    <a:pt x="0" y="32"/>
                  </a:lnTo>
                  <a:lnTo>
                    <a:pt x="0" y="36"/>
                  </a:lnTo>
                  <a:lnTo>
                    <a:pt x="3" y="36"/>
                  </a:lnTo>
                  <a:lnTo>
                    <a:pt x="0" y="36"/>
                  </a:lnTo>
                  <a:lnTo>
                    <a:pt x="3" y="39"/>
                  </a:lnTo>
                  <a:lnTo>
                    <a:pt x="0" y="39"/>
                  </a:lnTo>
                  <a:lnTo>
                    <a:pt x="3" y="42"/>
                  </a:lnTo>
                  <a:lnTo>
                    <a:pt x="6" y="42"/>
                  </a:lnTo>
                  <a:lnTo>
                    <a:pt x="13" y="45"/>
                  </a:lnTo>
                  <a:lnTo>
                    <a:pt x="19" y="45"/>
                  </a:lnTo>
                  <a:lnTo>
                    <a:pt x="19" y="48"/>
                  </a:lnTo>
                  <a:lnTo>
                    <a:pt x="22" y="48"/>
                  </a:lnTo>
                  <a:lnTo>
                    <a:pt x="19" y="48"/>
                  </a:lnTo>
                  <a:lnTo>
                    <a:pt x="22" y="55"/>
                  </a:lnTo>
                  <a:lnTo>
                    <a:pt x="22" y="58"/>
                  </a:lnTo>
                  <a:lnTo>
                    <a:pt x="29" y="61"/>
                  </a:lnTo>
                  <a:lnTo>
                    <a:pt x="29" y="65"/>
                  </a:lnTo>
                  <a:lnTo>
                    <a:pt x="29" y="68"/>
                  </a:lnTo>
                  <a:lnTo>
                    <a:pt x="32" y="71"/>
                  </a:lnTo>
                  <a:lnTo>
                    <a:pt x="32" y="74"/>
                  </a:lnTo>
                  <a:lnTo>
                    <a:pt x="29" y="71"/>
                  </a:lnTo>
                  <a:lnTo>
                    <a:pt x="29" y="81"/>
                  </a:lnTo>
                  <a:lnTo>
                    <a:pt x="29" y="84"/>
                  </a:lnTo>
                  <a:lnTo>
                    <a:pt x="25" y="93"/>
                  </a:lnTo>
                  <a:lnTo>
                    <a:pt x="25" y="97"/>
                  </a:lnTo>
                  <a:lnTo>
                    <a:pt x="22" y="97"/>
                  </a:lnTo>
                  <a:lnTo>
                    <a:pt x="25" y="100"/>
                  </a:lnTo>
                  <a:lnTo>
                    <a:pt x="32" y="106"/>
                  </a:lnTo>
                  <a:lnTo>
                    <a:pt x="42" y="106"/>
                  </a:lnTo>
                  <a:lnTo>
                    <a:pt x="45" y="106"/>
                  </a:lnTo>
                  <a:lnTo>
                    <a:pt x="48" y="106"/>
                  </a:lnTo>
                  <a:lnTo>
                    <a:pt x="51" y="106"/>
                  </a:lnTo>
                  <a:lnTo>
                    <a:pt x="51" y="110"/>
                  </a:lnTo>
                  <a:lnTo>
                    <a:pt x="54" y="110"/>
                  </a:lnTo>
                  <a:lnTo>
                    <a:pt x="64" y="110"/>
                  </a:lnTo>
                  <a:lnTo>
                    <a:pt x="64" y="103"/>
                  </a:lnTo>
                  <a:lnTo>
                    <a:pt x="64" y="100"/>
                  </a:lnTo>
                  <a:lnTo>
                    <a:pt x="70" y="97"/>
                  </a:lnTo>
                  <a:lnTo>
                    <a:pt x="77" y="97"/>
                  </a:lnTo>
                  <a:lnTo>
                    <a:pt x="80" y="97"/>
                  </a:lnTo>
                  <a:lnTo>
                    <a:pt x="90" y="100"/>
                  </a:lnTo>
                  <a:lnTo>
                    <a:pt x="93" y="100"/>
                  </a:lnTo>
                  <a:lnTo>
                    <a:pt x="96" y="93"/>
                  </a:lnTo>
                  <a:lnTo>
                    <a:pt x="99" y="90"/>
                  </a:lnTo>
                  <a:lnTo>
                    <a:pt x="99" y="87"/>
                  </a:lnTo>
                  <a:lnTo>
                    <a:pt x="96" y="87"/>
                  </a:lnTo>
                  <a:lnTo>
                    <a:pt x="93" y="84"/>
                  </a:lnTo>
                  <a:lnTo>
                    <a:pt x="93" y="77"/>
                  </a:lnTo>
                  <a:lnTo>
                    <a:pt x="93" y="74"/>
                  </a:lnTo>
                  <a:lnTo>
                    <a:pt x="96" y="74"/>
                  </a:lnTo>
                  <a:lnTo>
                    <a:pt x="93" y="68"/>
                  </a:lnTo>
                  <a:lnTo>
                    <a:pt x="93" y="65"/>
                  </a:lnTo>
                  <a:lnTo>
                    <a:pt x="93" y="58"/>
                  </a:lnTo>
                  <a:lnTo>
                    <a:pt x="90" y="58"/>
                  </a:lnTo>
                  <a:lnTo>
                    <a:pt x="87" y="61"/>
                  </a:lnTo>
                  <a:lnTo>
                    <a:pt x="87" y="58"/>
                  </a:lnTo>
                  <a:lnTo>
                    <a:pt x="90" y="52"/>
                  </a:lnTo>
                  <a:lnTo>
                    <a:pt x="93" y="45"/>
                  </a:lnTo>
                  <a:lnTo>
                    <a:pt x="99" y="42"/>
                  </a:lnTo>
                  <a:lnTo>
                    <a:pt x="99" y="36"/>
                  </a:lnTo>
                  <a:lnTo>
                    <a:pt x="99" y="32"/>
                  </a:lnTo>
                  <a:lnTo>
                    <a:pt x="103" y="26"/>
                  </a:lnTo>
                  <a:lnTo>
                    <a:pt x="90" y="23"/>
                  </a:lnTo>
                  <a:lnTo>
                    <a:pt x="87" y="19"/>
                  </a:lnTo>
                  <a:lnTo>
                    <a:pt x="83" y="19"/>
                  </a:lnTo>
                  <a:lnTo>
                    <a:pt x="80" y="19"/>
                  </a:lnTo>
                  <a:lnTo>
                    <a:pt x="77" y="16"/>
                  </a:lnTo>
                  <a:lnTo>
                    <a:pt x="77" y="13"/>
                  </a:lnTo>
                  <a:lnTo>
                    <a:pt x="74" y="13"/>
                  </a:lnTo>
                  <a:lnTo>
                    <a:pt x="70" y="13"/>
                  </a:lnTo>
                  <a:lnTo>
                    <a:pt x="70" y="10"/>
                  </a:lnTo>
                  <a:lnTo>
                    <a:pt x="64" y="7"/>
                  </a:lnTo>
                  <a:lnTo>
                    <a:pt x="64" y="3"/>
                  </a:lnTo>
                  <a:lnTo>
                    <a:pt x="61" y="3"/>
                  </a:lnTo>
                  <a:lnTo>
                    <a:pt x="61" y="0"/>
                  </a:lnTo>
                  <a:close/>
                </a:path>
              </a:pathLst>
            </a:custGeom>
            <a:solidFill>
              <a:srgbClr val="CCCCCC"/>
            </a:solidFill>
            <a:ln w="9525">
              <a:noFill/>
              <a:round/>
              <a:headEnd/>
              <a:tailEnd/>
            </a:ln>
          </p:spPr>
          <p:txBody>
            <a:bodyPr/>
            <a:lstStyle/>
            <a:p>
              <a:endParaRPr lang="en-US"/>
            </a:p>
          </p:txBody>
        </p:sp>
        <p:sp>
          <p:nvSpPr>
            <p:cNvPr id="32545" name="Freeform 977"/>
            <p:cNvSpPr>
              <a:spLocks/>
            </p:cNvSpPr>
            <p:nvPr/>
          </p:nvSpPr>
          <p:spPr bwMode="auto">
            <a:xfrm>
              <a:off x="2715" y="1821"/>
              <a:ext cx="142" cy="154"/>
            </a:xfrm>
            <a:custGeom>
              <a:avLst/>
              <a:gdLst>
                <a:gd name="T0" fmla="*/ 51 w 103"/>
                <a:gd name="T1" fmla="*/ 3 h 110"/>
                <a:gd name="T2" fmla="*/ 51 w 103"/>
                <a:gd name="T3" fmla="*/ 10 h 110"/>
                <a:gd name="T4" fmla="*/ 42 w 103"/>
                <a:gd name="T5" fmla="*/ 16 h 110"/>
                <a:gd name="T6" fmla="*/ 42 w 103"/>
                <a:gd name="T7" fmla="*/ 19 h 110"/>
                <a:gd name="T8" fmla="*/ 29 w 103"/>
                <a:gd name="T9" fmla="*/ 23 h 110"/>
                <a:gd name="T10" fmla="*/ 29 w 103"/>
                <a:gd name="T11" fmla="*/ 16 h 110"/>
                <a:gd name="T12" fmla="*/ 25 w 103"/>
                <a:gd name="T13" fmla="*/ 29 h 110"/>
                <a:gd name="T14" fmla="*/ 25 w 103"/>
                <a:gd name="T15" fmla="*/ 32 h 110"/>
                <a:gd name="T16" fmla="*/ 16 w 103"/>
                <a:gd name="T17" fmla="*/ 32 h 110"/>
                <a:gd name="T18" fmla="*/ 9 w 103"/>
                <a:gd name="T19" fmla="*/ 29 h 110"/>
                <a:gd name="T20" fmla="*/ 0 w 103"/>
                <a:gd name="T21" fmla="*/ 32 h 110"/>
                <a:gd name="T22" fmla="*/ 3 w 103"/>
                <a:gd name="T23" fmla="*/ 36 h 110"/>
                <a:gd name="T24" fmla="*/ 3 w 103"/>
                <a:gd name="T25" fmla="*/ 39 h 110"/>
                <a:gd name="T26" fmla="*/ 3 w 103"/>
                <a:gd name="T27" fmla="*/ 42 h 110"/>
                <a:gd name="T28" fmla="*/ 13 w 103"/>
                <a:gd name="T29" fmla="*/ 45 h 110"/>
                <a:gd name="T30" fmla="*/ 19 w 103"/>
                <a:gd name="T31" fmla="*/ 48 h 110"/>
                <a:gd name="T32" fmla="*/ 19 w 103"/>
                <a:gd name="T33" fmla="*/ 48 h 110"/>
                <a:gd name="T34" fmla="*/ 22 w 103"/>
                <a:gd name="T35" fmla="*/ 58 h 110"/>
                <a:gd name="T36" fmla="*/ 29 w 103"/>
                <a:gd name="T37" fmla="*/ 65 h 110"/>
                <a:gd name="T38" fmla="*/ 32 w 103"/>
                <a:gd name="T39" fmla="*/ 71 h 110"/>
                <a:gd name="T40" fmla="*/ 29 w 103"/>
                <a:gd name="T41" fmla="*/ 71 h 110"/>
                <a:gd name="T42" fmla="*/ 29 w 103"/>
                <a:gd name="T43" fmla="*/ 81 h 110"/>
                <a:gd name="T44" fmla="*/ 25 w 103"/>
                <a:gd name="T45" fmla="*/ 93 h 110"/>
                <a:gd name="T46" fmla="*/ 22 w 103"/>
                <a:gd name="T47" fmla="*/ 97 h 110"/>
                <a:gd name="T48" fmla="*/ 32 w 103"/>
                <a:gd name="T49" fmla="*/ 106 h 110"/>
                <a:gd name="T50" fmla="*/ 45 w 103"/>
                <a:gd name="T51" fmla="*/ 106 h 110"/>
                <a:gd name="T52" fmla="*/ 51 w 103"/>
                <a:gd name="T53" fmla="*/ 106 h 110"/>
                <a:gd name="T54" fmla="*/ 54 w 103"/>
                <a:gd name="T55" fmla="*/ 110 h 110"/>
                <a:gd name="T56" fmla="*/ 64 w 103"/>
                <a:gd name="T57" fmla="*/ 103 h 110"/>
                <a:gd name="T58" fmla="*/ 70 w 103"/>
                <a:gd name="T59" fmla="*/ 97 h 110"/>
                <a:gd name="T60" fmla="*/ 80 w 103"/>
                <a:gd name="T61" fmla="*/ 97 h 110"/>
                <a:gd name="T62" fmla="*/ 93 w 103"/>
                <a:gd name="T63" fmla="*/ 100 h 110"/>
                <a:gd name="T64" fmla="*/ 99 w 103"/>
                <a:gd name="T65" fmla="*/ 90 h 110"/>
                <a:gd name="T66" fmla="*/ 96 w 103"/>
                <a:gd name="T67" fmla="*/ 87 h 110"/>
                <a:gd name="T68" fmla="*/ 93 w 103"/>
                <a:gd name="T69" fmla="*/ 77 h 110"/>
                <a:gd name="T70" fmla="*/ 93 w 103"/>
                <a:gd name="T71" fmla="*/ 74 h 110"/>
                <a:gd name="T72" fmla="*/ 93 w 103"/>
                <a:gd name="T73" fmla="*/ 68 h 110"/>
                <a:gd name="T74" fmla="*/ 93 w 103"/>
                <a:gd name="T75" fmla="*/ 65 h 110"/>
                <a:gd name="T76" fmla="*/ 93 w 103"/>
                <a:gd name="T77" fmla="*/ 58 h 110"/>
                <a:gd name="T78" fmla="*/ 87 w 103"/>
                <a:gd name="T79" fmla="*/ 61 h 110"/>
                <a:gd name="T80" fmla="*/ 90 w 103"/>
                <a:gd name="T81" fmla="*/ 52 h 110"/>
                <a:gd name="T82" fmla="*/ 93 w 103"/>
                <a:gd name="T83" fmla="*/ 45 h 110"/>
                <a:gd name="T84" fmla="*/ 99 w 103"/>
                <a:gd name="T85" fmla="*/ 42 h 110"/>
                <a:gd name="T86" fmla="*/ 99 w 103"/>
                <a:gd name="T87" fmla="*/ 32 h 110"/>
                <a:gd name="T88" fmla="*/ 90 w 103"/>
                <a:gd name="T89" fmla="*/ 23 h 110"/>
                <a:gd name="T90" fmla="*/ 83 w 103"/>
                <a:gd name="T91" fmla="*/ 19 h 110"/>
                <a:gd name="T92" fmla="*/ 77 w 103"/>
                <a:gd name="T93" fmla="*/ 16 h 110"/>
                <a:gd name="T94" fmla="*/ 74 w 103"/>
                <a:gd name="T95" fmla="*/ 13 h 110"/>
                <a:gd name="T96" fmla="*/ 70 w 103"/>
                <a:gd name="T97" fmla="*/ 10 h 110"/>
                <a:gd name="T98" fmla="*/ 64 w 103"/>
                <a:gd name="T99" fmla="*/ 3 h 110"/>
                <a:gd name="T100" fmla="*/ 61 w 103"/>
                <a:gd name="T101" fmla="*/ 0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3"/>
                <a:gd name="T154" fmla="*/ 0 h 110"/>
                <a:gd name="T155" fmla="*/ 103 w 103"/>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3" h="110">
                  <a:moveTo>
                    <a:pt x="61" y="0"/>
                  </a:moveTo>
                  <a:lnTo>
                    <a:pt x="51" y="3"/>
                  </a:lnTo>
                  <a:lnTo>
                    <a:pt x="51" y="10"/>
                  </a:lnTo>
                  <a:lnTo>
                    <a:pt x="48" y="13"/>
                  </a:lnTo>
                  <a:lnTo>
                    <a:pt x="42" y="16"/>
                  </a:lnTo>
                  <a:lnTo>
                    <a:pt x="38" y="19"/>
                  </a:lnTo>
                  <a:lnTo>
                    <a:pt x="42" y="19"/>
                  </a:lnTo>
                  <a:lnTo>
                    <a:pt x="35" y="23"/>
                  </a:lnTo>
                  <a:lnTo>
                    <a:pt x="29" y="23"/>
                  </a:lnTo>
                  <a:lnTo>
                    <a:pt x="29" y="19"/>
                  </a:lnTo>
                  <a:lnTo>
                    <a:pt x="29" y="16"/>
                  </a:lnTo>
                  <a:lnTo>
                    <a:pt x="22" y="16"/>
                  </a:lnTo>
                  <a:lnTo>
                    <a:pt x="25" y="29"/>
                  </a:lnTo>
                  <a:lnTo>
                    <a:pt x="25" y="32"/>
                  </a:lnTo>
                  <a:lnTo>
                    <a:pt x="22" y="29"/>
                  </a:lnTo>
                  <a:lnTo>
                    <a:pt x="16" y="32"/>
                  </a:lnTo>
                  <a:lnTo>
                    <a:pt x="13" y="29"/>
                  </a:lnTo>
                  <a:lnTo>
                    <a:pt x="9" y="29"/>
                  </a:lnTo>
                  <a:lnTo>
                    <a:pt x="0" y="32"/>
                  </a:lnTo>
                  <a:lnTo>
                    <a:pt x="0" y="36"/>
                  </a:lnTo>
                  <a:lnTo>
                    <a:pt x="3" y="36"/>
                  </a:lnTo>
                  <a:lnTo>
                    <a:pt x="0" y="36"/>
                  </a:lnTo>
                  <a:lnTo>
                    <a:pt x="3" y="39"/>
                  </a:lnTo>
                  <a:lnTo>
                    <a:pt x="0" y="39"/>
                  </a:lnTo>
                  <a:lnTo>
                    <a:pt x="3" y="42"/>
                  </a:lnTo>
                  <a:lnTo>
                    <a:pt x="6" y="42"/>
                  </a:lnTo>
                  <a:lnTo>
                    <a:pt x="13" y="45"/>
                  </a:lnTo>
                  <a:lnTo>
                    <a:pt x="19" y="45"/>
                  </a:lnTo>
                  <a:lnTo>
                    <a:pt x="19" y="48"/>
                  </a:lnTo>
                  <a:lnTo>
                    <a:pt x="22" y="48"/>
                  </a:lnTo>
                  <a:lnTo>
                    <a:pt x="19" y="48"/>
                  </a:lnTo>
                  <a:lnTo>
                    <a:pt x="22" y="55"/>
                  </a:lnTo>
                  <a:lnTo>
                    <a:pt x="22" y="58"/>
                  </a:lnTo>
                  <a:lnTo>
                    <a:pt x="29" y="61"/>
                  </a:lnTo>
                  <a:lnTo>
                    <a:pt x="29" y="65"/>
                  </a:lnTo>
                  <a:lnTo>
                    <a:pt x="29" y="68"/>
                  </a:lnTo>
                  <a:lnTo>
                    <a:pt x="32" y="71"/>
                  </a:lnTo>
                  <a:lnTo>
                    <a:pt x="32" y="74"/>
                  </a:lnTo>
                  <a:lnTo>
                    <a:pt x="29" y="71"/>
                  </a:lnTo>
                  <a:lnTo>
                    <a:pt x="29" y="81"/>
                  </a:lnTo>
                  <a:lnTo>
                    <a:pt x="29" y="84"/>
                  </a:lnTo>
                  <a:lnTo>
                    <a:pt x="25" y="93"/>
                  </a:lnTo>
                  <a:lnTo>
                    <a:pt x="25" y="97"/>
                  </a:lnTo>
                  <a:lnTo>
                    <a:pt x="22" y="97"/>
                  </a:lnTo>
                  <a:lnTo>
                    <a:pt x="25" y="100"/>
                  </a:lnTo>
                  <a:lnTo>
                    <a:pt x="32" y="106"/>
                  </a:lnTo>
                  <a:lnTo>
                    <a:pt x="42" y="106"/>
                  </a:lnTo>
                  <a:lnTo>
                    <a:pt x="45" y="106"/>
                  </a:lnTo>
                  <a:lnTo>
                    <a:pt x="48" y="106"/>
                  </a:lnTo>
                  <a:lnTo>
                    <a:pt x="51" y="106"/>
                  </a:lnTo>
                  <a:lnTo>
                    <a:pt x="51" y="110"/>
                  </a:lnTo>
                  <a:lnTo>
                    <a:pt x="54" y="110"/>
                  </a:lnTo>
                  <a:lnTo>
                    <a:pt x="64" y="110"/>
                  </a:lnTo>
                  <a:lnTo>
                    <a:pt x="64" y="103"/>
                  </a:lnTo>
                  <a:lnTo>
                    <a:pt x="64" y="100"/>
                  </a:lnTo>
                  <a:lnTo>
                    <a:pt x="70" y="97"/>
                  </a:lnTo>
                  <a:lnTo>
                    <a:pt x="77" y="97"/>
                  </a:lnTo>
                  <a:lnTo>
                    <a:pt x="80" y="97"/>
                  </a:lnTo>
                  <a:lnTo>
                    <a:pt x="90" y="100"/>
                  </a:lnTo>
                  <a:lnTo>
                    <a:pt x="93" y="100"/>
                  </a:lnTo>
                  <a:lnTo>
                    <a:pt x="96" y="93"/>
                  </a:lnTo>
                  <a:lnTo>
                    <a:pt x="99" y="90"/>
                  </a:lnTo>
                  <a:lnTo>
                    <a:pt x="99" y="87"/>
                  </a:lnTo>
                  <a:lnTo>
                    <a:pt x="96" y="87"/>
                  </a:lnTo>
                  <a:lnTo>
                    <a:pt x="93" y="84"/>
                  </a:lnTo>
                  <a:lnTo>
                    <a:pt x="93" y="77"/>
                  </a:lnTo>
                  <a:lnTo>
                    <a:pt x="93" y="74"/>
                  </a:lnTo>
                  <a:lnTo>
                    <a:pt x="96" y="74"/>
                  </a:lnTo>
                  <a:lnTo>
                    <a:pt x="93" y="68"/>
                  </a:lnTo>
                  <a:lnTo>
                    <a:pt x="93" y="65"/>
                  </a:lnTo>
                  <a:lnTo>
                    <a:pt x="93" y="58"/>
                  </a:lnTo>
                  <a:lnTo>
                    <a:pt x="90" y="58"/>
                  </a:lnTo>
                  <a:lnTo>
                    <a:pt x="87" y="61"/>
                  </a:lnTo>
                  <a:lnTo>
                    <a:pt x="87" y="58"/>
                  </a:lnTo>
                  <a:lnTo>
                    <a:pt x="90" y="52"/>
                  </a:lnTo>
                  <a:lnTo>
                    <a:pt x="93" y="45"/>
                  </a:lnTo>
                  <a:lnTo>
                    <a:pt x="99" y="42"/>
                  </a:lnTo>
                  <a:lnTo>
                    <a:pt x="99" y="36"/>
                  </a:lnTo>
                  <a:lnTo>
                    <a:pt x="99" y="32"/>
                  </a:lnTo>
                  <a:lnTo>
                    <a:pt x="103" y="26"/>
                  </a:lnTo>
                  <a:lnTo>
                    <a:pt x="90" y="23"/>
                  </a:lnTo>
                  <a:lnTo>
                    <a:pt x="87" y="19"/>
                  </a:lnTo>
                  <a:lnTo>
                    <a:pt x="83" y="19"/>
                  </a:lnTo>
                  <a:lnTo>
                    <a:pt x="80" y="19"/>
                  </a:lnTo>
                  <a:lnTo>
                    <a:pt x="77" y="16"/>
                  </a:lnTo>
                  <a:lnTo>
                    <a:pt x="77" y="13"/>
                  </a:lnTo>
                  <a:lnTo>
                    <a:pt x="74" y="13"/>
                  </a:lnTo>
                  <a:lnTo>
                    <a:pt x="70" y="13"/>
                  </a:lnTo>
                  <a:lnTo>
                    <a:pt x="70" y="10"/>
                  </a:lnTo>
                  <a:lnTo>
                    <a:pt x="64" y="7"/>
                  </a:lnTo>
                  <a:lnTo>
                    <a:pt x="64" y="3"/>
                  </a:lnTo>
                  <a:lnTo>
                    <a:pt x="61" y="3"/>
                  </a:lnTo>
                  <a:lnTo>
                    <a:pt x="61" y="0"/>
                  </a:lnTo>
                </a:path>
              </a:pathLst>
            </a:custGeom>
            <a:noFill/>
            <a:ln w="0">
              <a:solidFill>
                <a:srgbClr val="7F7F7F"/>
              </a:solidFill>
              <a:round/>
              <a:headEnd/>
              <a:tailEnd/>
            </a:ln>
          </p:spPr>
          <p:txBody>
            <a:bodyPr/>
            <a:lstStyle/>
            <a:p>
              <a:endParaRPr lang="en-US"/>
            </a:p>
          </p:txBody>
        </p:sp>
        <p:sp>
          <p:nvSpPr>
            <p:cNvPr id="32546" name="Freeform 978"/>
            <p:cNvSpPr>
              <a:spLocks/>
            </p:cNvSpPr>
            <p:nvPr/>
          </p:nvSpPr>
          <p:spPr bwMode="auto">
            <a:xfrm>
              <a:off x="2830" y="1835"/>
              <a:ext cx="5" cy="13"/>
            </a:xfrm>
            <a:custGeom>
              <a:avLst/>
              <a:gdLst>
                <a:gd name="T0" fmla="*/ 4 w 4"/>
                <a:gd name="T1" fmla="*/ 9 h 9"/>
                <a:gd name="T2" fmla="*/ 4 w 4"/>
                <a:gd name="T3" fmla="*/ 6 h 9"/>
                <a:gd name="T4" fmla="*/ 4 w 4"/>
                <a:gd name="T5" fmla="*/ 3 h 9"/>
                <a:gd name="T6" fmla="*/ 4 w 4"/>
                <a:gd name="T7" fmla="*/ 3 h 9"/>
                <a:gd name="T8" fmla="*/ 4 w 4"/>
                <a:gd name="T9" fmla="*/ 0 h 9"/>
                <a:gd name="T10" fmla="*/ 0 w 4"/>
                <a:gd name="T11" fmla="*/ 3 h 9"/>
                <a:gd name="T12" fmla="*/ 0 w 4"/>
                <a:gd name="T13" fmla="*/ 3 h 9"/>
                <a:gd name="T14" fmla="*/ 0 w 4"/>
                <a:gd name="T15" fmla="*/ 9 h 9"/>
                <a:gd name="T16" fmla="*/ 4 w 4"/>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9"/>
                <a:gd name="T29" fmla="*/ 4 w 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9">
                  <a:moveTo>
                    <a:pt x="4" y="9"/>
                  </a:moveTo>
                  <a:lnTo>
                    <a:pt x="4" y="6"/>
                  </a:lnTo>
                  <a:lnTo>
                    <a:pt x="4" y="3"/>
                  </a:lnTo>
                  <a:lnTo>
                    <a:pt x="4" y="0"/>
                  </a:lnTo>
                  <a:lnTo>
                    <a:pt x="0" y="3"/>
                  </a:lnTo>
                  <a:lnTo>
                    <a:pt x="0" y="9"/>
                  </a:lnTo>
                  <a:lnTo>
                    <a:pt x="4" y="9"/>
                  </a:lnTo>
                  <a:close/>
                </a:path>
              </a:pathLst>
            </a:custGeom>
            <a:solidFill>
              <a:srgbClr val="CCCCCC"/>
            </a:solidFill>
            <a:ln w="9525">
              <a:noFill/>
              <a:round/>
              <a:headEnd/>
              <a:tailEnd/>
            </a:ln>
          </p:spPr>
          <p:txBody>
            <a:bodyPr/>
            <a:lstStyle/>
            <a:p>
              <a:endParaRPr lang="en-US"/>
            </a:p>
          </p:txBody>
        </p:sp>
        <p:sp>
          <p:nvSpPr>
            <p:cNvPr id="32547" name="Freeform 979"/>
            <p:cNvSpPr>
              <a:spLocks/>
            </p:cNvSpPr>
            <p:nvPr/>
          </p:nvSpPr>
          <p:spPr bwMode="auto">
            <a:xfrm>
              <a:off x="2830" y="1835"/>
              <a:ext cx="5" cy="13"/>
            </a:xfrm>
            <a:custGeom>
              <a:avLst/>
              <a:gdLst>
                <a:gd name="T0" fmla="*/ 4 w 4"/>
                <a:gd name="T1" fmla="*/ 9 h 9"/>
                <a:gd name="T2" fmla="*/ 4 w 4"/>
                <a:gd name="T3" fmla="*/ 6 h 9"/>
                <a:gd name="T4" fmla="*/ 4 w 4"/>
                <a:gd name="T5" fmla="*/ 3 h 9"/>
                <a:gd name="T6" fmla="*/ 4 w 4"/>
                <a:gd name="T7" fmla="*/ 3 h 9"/>
                <a:gd name="T8" fmla="*/ 4 w 4"/>
                <a:gd name="T9" fmla="*/ 0 h 9"/>
                <a:gd name="T10" fmla="*/ 0 w 4"/>
                <a:gd name="T11" fmla="*/ 3 h 9"/>
                <a:gd name="T12" fmla="*/ 0 w 4"/>
                <a:gd name="T13" fmla="*/ 3 h 9"/>
                <a:gd name="T14" fmla="*/ 0 w 4"/>
                <a:gd name="T15" fmla="*/ 9 h 9"/>
                <a:gd name="T16" fmla="*/ 4 w 4"/>
                <a:gd name="T17" fmla="*/ 9 h 9"/>
                <a:gd name="T18" fmla="*/ 4 w 4"/>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9"/>
                <a:gd name="T32" fmla="*/ 4 w 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9">
                  <a:moveTo>
                    <a:pt x="4" y="9"/>
                  </a:moveTo>
                  <a:lnTo>
                    <a:pt x="4" y="6"/>
                  </a:lnTo>
                  <a:lnTo>
                    <a:pt x="4" y="3"/>
                  </a:lnTo>
                  <a:lnTo>
                    <a:pt x="4" y="0"/>
                  </a:lnTo>
                  <a:lnTo>
                    <a:pt x="0" y="3"/>
                  </a:lnTo>
                  <a:lnTo>
                    <a:pt x="0" y="9"/>
                  </a:lnTo>
                  <a:lnTo>
                    <a:pt x="4" y="9"/>
                  </a:lnTo>
                </a:path>
              </a:pathLst>
            </a:custGeom>
            <a:noFill/>
            <a:ln w="0">
              <a:solidFill>
                <a:srgbClr val="7F7F7F"/>
              </a:solidFill>
              <a:round/>
              <a:headEnd/>
              <a:tailEnd/>
            </a:ln>
          </p:spPr>
          <p:txBody>
            <a:bodyPr/>
            <a:lstStyle/>
            <a:p>
              <a:endParaRPr lang="en-US"/>
            </a:p>
          </p:txBody>
        </p:sp>
        <p:sp>
          <p:nvSpPr>
            <p:cNvPr id="32548" name="Freeform 980"/>
            <p:cNvSpPr>
              <a:spLocks/>
            </p:cNvSpPr>
            <p:nvPr/>
          </p:nvSpPr>
          <p:spPr bwMode="auto">
            <a:xfrm>
              <a:off x="2835" y="1880"/>
              <a:ext cx="49" cy="32"/>
            </a:xfrm>
            <a:custGeom>
              <a:avLst/>
              <a:gdLst>
                <a:gd name="T0" fmla="*/ 35 w 35"/>
                <a:gd name="T1" fmla="*/ 10 h 23"/>
                <a:gd name="T2" fmla="*/ 29 w 35"/>
                <a:gd name="T3" fmla="*/ 10 h 23"/>
                <a:gd name="T4" fmla="*/ 29 w 35"/>
                <a:gd name="T5" fmla="*/ 6 h 23"/>
                <a:gd name="T6" fmla="*/ 29 w 35"/>
                <a:gd name="T7" fmla="*/ 3 h 23"/>
                <a:gd name="T8" fmla="*/ 29 w 35"/>
                <a:gd name="T9" fmla="*/ 3 h 23"/>
                <a:gd name="T10" fmla="*/ 22 w 35"/>
                <a:gd name="T11" fmla="*/ 0 h 23"/>
                <a:gd name="T12" fmla="*/ 12 w 35"/>
                <a:gd name="T13" fmla="*/ 3 h 23"/>
                <a:gd name="T14" fmla="*/ 12 w 35"/>
                <a:gd name="T15" fmla="*/ 0 h 23"/>
                <a:gd name="T16" fmla="*/ 6 w 35"/>
                <a:gd name="T17" fmla="*/ 3 h 23"/>
                <a:gd name="T18" fmla="*/ 6 w 35"/>
                <a:gd name="T19" fmla="*/ 3 h 23"/>
                <a:gd name="T20" fmla="*/ 6 w 35"/>
                <a:gd name="T21" fmla="*/ 3 h 23"/>
                <a:gd name="T22" fmla="*/ 3 w 35"/>
                <a:gd name="T23" fmla="*/ 10 h 23"/>
                <a:gd name="T24" fmla="*/ 0 w 35"/>
                <a:gd name="T25" fmla="*/ 16 h 23"/>
                <a:gd name="T26" fmla="*/ 0 w 35"/>
                <a:gd name="T27" fmla="*/ 19 h 23"/>
                <a:gd name="T28" fmla="*/ 3 w 35"/>
                <a:gd name="T29" fmla="*/ 16 h 23"/>
                <a:gd name="T30" fmla="*/ 6 w 35"/>
                <a:gd name="T31" fmla="*/ 16 h 23"/>
                <a:gd name="T32" fmla="*/ 6 w 35"/>
                <a:gd name="T33" fmla="*/ 23 h 23"/>
                <a:gd name="T34" fmla="*/ 6 w 35"/>
                <a:gd name="T35" fmla="*/ 23 h 23"/>
                <a:gd name="T36" fmla="*/ 6 w 35"/>
                <a:gd name="T37" fmla="*/ 23 h 23"/>
                <a:gd name="T38" fmla="*/ 16 w 35"/>
                <a:gd name="T39" fmla="*/ 23 h 23"/>
                <a:gd name="T40" fmla="*/ 19 w 35"/>
                <a:gd name="T41" fmla="*/ 16 h 23"/>
                <a:gd name="T42" fmla="*/ 19 w 35"/>
                <a:gd name="T43" fmla="*/ 19 h 23"/>
                <a:gd name="T44" fmla="*/ 22 w 35"/>
                <a:gd name="T45" fmla="*/ 23 h 23"/>
                <a:gd name="T46" fmla="*/ 25 w 35"/>
                <a:gd name="T47" fmla="*/ 16 h 23"/>
                <a:gd name="T48" fmla="*/ 32 w 35"/>
                <a:gd name="T49" fmla="*/ 19 h 23"/>
                <a:gd name="T50" fmla="*/ 32 w 35"/>
                <a:gd name="T51" fmla="*/ 13 h 23"/>
                <a:gd name="T52" fmla="*/ 35 w 35"/>
                <a:gd name="T53" fmla="*/ 13 h 23"/>
                <a:gd name="T54" fmla="*/ 35 w 35"/>
                <a:gd name="T55" fmla="*/ 10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
                <a:gd name="T85" fmla="*/ 0 h 23"/>
                <a:gd name="T86" fmla="*/ 35 w 35"/>
                <a:gd name="T87" fmla="*/ 23 h 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 h="23">
                  <a:moveTo>
                    <a:pt x="35" y="10"/>
                  </a:moveTo>
                  <a:lnTo>
                    <a:pt x="29" y="10"/>
                  </a:lnTo>
                  <a:lnTo>
                    <a:pt x="29" y="6"/>
                  </a:lnTo>
                  <a:lnTo>
                    <a:pt x="29" y="3"/>
                  </a:lnTo>
                  <a:lnTo>
                    <a:pt x="22" y="0"/>
                  </a:lnTo>
                  <a:lnTo>
                    <a:pt x="12" y="3"/>
                  </a:lnTo>
                  <a:lnTo>
                    <a:pt x="12" y="0"/>
                  </a:lnTo>
                  <a:lnTo>
                    <a:pt x="6" y="3"/>
                  </a:lnTo>
                  <a:lnTo>
                    <a:pt x="3" y="10"/>
                  </a:lnTo>
                  <a:lnTo>
                    <a:pt x="0" y="16"/>
                  </a:lnTo>
                  <a:lnTo>
                    <a:pt x="0" y="19"/>
                  </a:lnTo>
                  <a:lnTo>
                    <a:pt x="3" y="16"/>
                  </a:lnTo>
                  <a:lnTo>
                    <a:pt x="6" y="16"/>
                  </a:lnTo>
                  <a:lnTo>
                    <a:pt x="6" y="23"/>
                  </a:lnTo>
                  <a:lnTo>
                    <a:pt x="16" y="23"/>
                  </a:lnTo>
                  <a:lnTo>
                    <a:pt x="19" y="16"/>
                  </a:lnTo>
                  <a:lnTo>
                    <a:pt x="19" y="19"/>
                  </a:lnTo>
                  <a:lnTo>
                    <a:pt x="22" y="23"/>
                  </a:lnTo>
                  <a:lnTo>
                    <a:pt x="25" y="16"/>
                  </a:lnTo>
                  <a:lnTo>
                    <a:pt x="32" y="19"/>
                  </a:lnTo>
                  <a:lnTo>
                    <a:pt x="32" y="13"/>
                  </a:lnTo>
                  <a:lnTo>
                    <a:pt x="35" y="13"/>
                  </a:lnTo>
                  <a:lnTo>
                    <a:pt x="35" y="10"/>
                  </a:lnTo>
                  <a:close/>
                </a:path>
              </a:pathLst>
            </a:custGeom>
            <a:solidFill>
              <a:srgbClr val="CCCCCC"/>
            </a:solidFill>
            <a:ln w="9525">
              <a:noFill/>
              <a:round/>
              <a:headEnd/>
              <a:tailEnd/>
            </a:ln>
          </p:spPr>
          <p:txBody>
            <a:bodyPr/>
            <a:lstStyle/>
            <a:p>
              <a:endParaRPr lang="en-US"/>
            </a:p>
          </p:txBody>
        </p:sp>
        <p:sp>
          <p:nvSpPr>
            <p:cNvPr id="32549" name="Freeform 981"/>
            <p:cNvSpPr>
              <a:spLocks/>
            </p:cNvSpPr>
            <p:nvPr/>
          </p:nvSpPr>
          <p:spPr bwMode="auto">
            <a:xfrm>
              <a:off x="2835" y="1880"/>
              <a:ext cx="49" cy="32"/>
            </a:xfrm>
            <a:custGeom>
              <a:avLst/>
              <a:gdLst>
                <a:gd name="T0" fmla="*/ 35 w 35"/>
                <a:gd name="T1" fmla="*/ 10 h 23"/>
                <a:gd name="T2" fmla="*/ 29 w 35"/>
                <a:gd name="T3" fmla="*/ 10 h 23"/>
                <a:gd name="T4" fmla="*/ 29 w 35"/>
                <a:gd name="T5" fmla="*/ 6 h 23"/>
                <a:gd name="T6" fmla="*/ 29 w 35"/>
                <a:gd name="T7" fmla="*/ 3 h 23"/>
                <a:gd name="T8" fmla="*/ 29 w 35"/>
                <a:gd name="T9" fmla="*/ 3 h 23"/>
                <a:gd name="T10" fmla="*/ 22 w 35"/>
                <a:gd name="T11" fmla="*/ 0 h 23"/>
                <a:gd name="T12" fmla="*/ 12 w 35"/>
                <a:gd name="T13" fmla="*/ 3 h 23"/>
                <a:gd name="T14" fmla="*/ 12 w 35"/>
                <a:gd name="T15" fmla="*/ 0 h 23"/>
                <a:gd name="T16" fmla="*/ 6 w 35"/>
                <a:gd name="T17" fmla="*/ 3 h 23"/>
                <a:gd name="T18" fmla="*/ 6 w 35"/>
                <a:gd name="T19" fmla="*/ 3 h 23"/>
                <a:gd name="T20" fmla="*/ 6 w 35"/>
                <a:gd name="T21" fmla="*/ 3 h 23"/>
                <a:gd name="T22" fmla="*/ 3 w 35"/>
                <a:gd name="T23" fmla="*/ 10 h 23"/>
                <a:gd name="T24" fmla="*/ 0 w 35"/>
                <a:gd name="T25" fmla="*/ 16 h 23"/>
                <a:gd name="T26" fmla="*/ 0 w 35"/>
                <a:gd name="T27" fmla="*/ 19 h 23"/>
                <a:gd name="T28" fmla="*/ 3 w 35"/>
                <a:gd name="T29" fmla="*/ 16 h 23"/>
                <a:gd name="T30" fmla="*/ 6 w 35"/>
                <a:gd name="T31" fmla="*/ 16 h 23"/>
                <a:gd name="T32" fmla="*/ 6 w 35"/>
                <a:gd name="T33" fmla="*/ 23 h 23"/>
                <a:gd name="T34" fmla="*/ 6 w 35"/>
                <a:gd name="T35" fmla="*/ 23 h 23"/>
                <a:gd name="T36" fmla="*/ 6 w 35"/>
                <a:gd name="T37" fmla="*/ 23 h 23"/>
                <a:gd name="T38" fmla="*/ 16 w 35"/>
                <a:gd name="T39" fmla="*/ 23 h 23"/>
                <a:gd name="T40" fmla="*/ 19 w 35"/>
                <a:gd name="T41" fmla="*/ 16 h 23"/>
                <a:gd name="T42" fmla="*/ 19 w 35"/>
                <a:gd name="T43" fmla="*/ 19 h 23"/>
                <a:gd name="T44" fmla="*/ 22 w 35"/>
                <a:gd name="T45" fmla="*/ 23 h 23"/>
                <a:gd name="T46" fmla="*/ 25 w 35"/>
                <a:gd name="T47" fmla="*/ 16 h 23"/>
                <a:gd name="T48" fmla="*/ 32 w 35"/>
                <a:gd name="T49" fmla="*/ 19 h 23"/>
                <a:gd name="T50" fmla="*/ 32 w 35"/>
                <a:gd name="T51" fmla="*/ 13 h 23"/>
                <a:gd name="T52" fmla="*/ 35 w 35"/>
                <a:gd name="T53" fmla="*/ 13 h 23"/>
                <a:gd name="T54" fmla="*/ 35 w 35"/>
                <a:gd name="T55" fmla="*/ 10 h 23"/>
                <a:gd name="T56" fmla="*/ 35 w 35"/>
                <a:gd name="T57" fmla="*/ 10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23"/>
                <a:gd name="T89" fmla="*/ 35 w 35"/>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23">
                  <a:moveTo>
                    <a:pt x="35" y="10"/>
                  </a:moveTo>
                  <a:lnTo>
                    <a:pt x="29" y="10"/>
                  </a:lnTo>
                  <a:lnTo>
                    <a:pt x="29" y="6"/>
                  </a:lnTo>
                  <a:lnTo>
                    <a:pt x="29" y="3"/>
                  </a:lnTo>
                  <a:lnTo>
                    <a:pt x="22" y="0"/>
                  </a:lnTo>
                  <a:lnTo>
                    <a:pt x="12" y="3"/>
                  </a:lnTo>
                  <a:lnTo>
                    <a:pt x="12" y="0"/>
                  </a:lnTo>
                  <a:lnTo>
                    <a:pt x="6" y="3"/>
                  </a:lnTo>
                  <a:lnTo>
                    <a:pt x="3" y="10"/>
                  </a:lnTo>
                  <a:lnTo>
                    <a:pt x="0" y="16"/>
                  </a:lnTo>
                  <a:lnTo>
                    <a:pt x="0" y="19"/>
                  </a:lnTo>
                  <a:lnTo>
                    <a:pt x="3" y="16"/>
                  </a:lnTo>
                  <a:lnTo>
                    <a:pt x="6" y="16"/>
                  </a:lnTo>
                  <a:lnTo>
                    <a:pt x="6" y="23"/>
                  </a:lnTo>
                  <a:lnTo>
                    <a:pt x="16" y="23"/>
                  </a:lnTo>
                  <a:lnTo>
                    <a:pt x="19" y="16"/>
                  </a:lnTo>
                  <a:lnTo>
                    <a:pt x="19" y="19"/>
                  </a:lnTo>
                  <a:lnTo>
                    <a:pt x="22" y="23"/>
                  </a:lnTo>
                  <a:lnTo>
                    <a:pt x="25" y="16"/>
                  </a:lnTo>
                  <a:lnTo>
                    <a:pt x="32" y="19"/>
                  </a:lnTo>
                  <a:lnTo>
                    <a:pt x="32" y="13"/>
                  </a:lnTo>
                  <a:lnTo>
                    <a:pt x="35" y="13"/>
                  </a:lnTo>
                  <a:lnTo>
                    <a:pt x="35" y="10"/>
                  </a:lnTo>
                </a:path>
              </a:pathLst>
            </a:custGeom>
            <a:noFill/>
            <a:ln w="0">
              <a:solidFill>
                <a:srgbClr val="7F7F7F"/>
              </a:solidFill>
              <a:round/>
              <a:headEnd/>
              <a:tailEnd/>
            </a:ln>
          </p:spPr>
          <p:txBody>
            <a:bodyPr/>
            <a:lstStyle/>
            <a:p>
              <a:endParaRPr lang="en-US"/>
            </a:p>
          </p:txBody>
        </p:sp>
        <p:sp>
          <p:nvSpPr>
            <p:cNvPr id="32550" name="Freeform 982"/>
            <p:cNvSpPr>
              <a:spLocks/>
            </p:cNvSpPr>
            <p:nvPr/>
          </p:nvSpPr>
          <p:spPr bwMode="auto">
            <a:xfrm>
              <a:off x="2800" y="1813"/>
              <a:ext cx="35" cy="35"/>
            </a:xfrm>
            <a:custGeom>
              <a:avLst/>
              <a:gdLst>
                <a:gd name="T0" fmla="*/ 16 w 26"/>
                <a:gd name="T1" fmla="*/ 22 h 25"/>
                <a:gd name="T2" fmla="*/ 16 w 26"/>
                <a:gd name="T3" fmla="*/ 19 h 25"/>
                <a:gd name="T4" fmla="*/ 13 w 26"/>
                <a:gd name="T5" fmla="*/ 19 h 25"/>
                <a:gd name="T6" fmla="*/ 9 w 26"/>
                <a:gd name="T7" fmla="*/ 19 h 25"/>
                <a:gd name="T8" fmla="*/ 9 w 26"/>
                <a:gd name="T9" fmla="*/ 16 h 25"/>
                <a:gd name="T10" fmla="*/ 3 w 26"/>
                <a:gd name="T11" fmla="*/ 13 h 25"/>
                <a:gd name="T12" fmla="*/ 3 w 26"/>
                <a:gd name="T13" fmla="*/ 9 h 25"/>
                <a:gd name="T14" fmla="*/ 0 w 26"/>
                <a:gd name="T15" fmla="*/ 9 h 25"/>
                <a:gd name="T16" fmla="*/ 0 w 26"/>
                <a:gd name="T17" fmla="*/ 6 h 25"/>
                <a:gd name="T18" fmla="*/ 3 w 26"/>
                <a:gd name="T19" fmla="*/ 3 h 25"/>
                <a:gd name="T20" fmla="*/ 6 w 26"/>
                <a:gd name="T21" fmla="*/ 3 h 25"/>
                <a:gd name="T22" fmla="*/ 13 w 26"/>
                <a:gd name="T23" fmla="*/ 0 h 25"/>
                <a:gd name="T24" fmla="*/ 16 w 26"/>
                <a:gd name="T25" fmla="*/ 3 h 25"/>
                <a:gd name="T26" fmla="*/ 22 w 26"/>
                <a:gd name="T27" fmla="*/ 3 h 25"/>
                <a:gd name="T28" fmla="*/ 22 w 26"/>
                <a:gd name="T29" fmla="*/ 9 h 25"/>
                <a:gd name="T30" fmla="*/ 22 w 26"/>
                <a:gd name="T31" fmla="*/ 9 h 25"/>
                <a:gd name="T32" fmla="*/ 26 w 26"/>
                <a:gd name="T33" fmla="*/ 13 h 25"/>
                <a:gd name="T34" fmla="*/ 26 w 26"/>
                <a:gd name="T35" fmla="*/ 16 h 25"/>
                <a:gd name="T36" fmla="*/ 22 w 26"/>
                <a:gd name="T37" fmla="*/ 19 h 25"/>
                <a:gd name="T38" fmla="*/ 22 w 26"/>
                <a:gd name="T39" fmla="*/ 19 h 25"/>
                <a:gd name="T40" fmla="*/ 22 w 26"/>
                <a:gd name="T41" fmla="*/ 25 h 25"/>
                <a:gd name="T42" fmla="*/ 19 w 26"/>
                <a:gd name="T43" fmla="*/ 25 h 25"/>
                <a:gd name="T44" fmla="*/ 16 w 26"/>
                <a:gd name="T45" fmla="*/ 22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5"/>
                <a:gd name="T71" fmla="*/ 26 w 26"/>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5">
                  <a:moveTo>
                    <a:pt x="16" y="22"/>
                  </a:moveTo>
                  <a:lnTo>
                    <a:pt x="16" y="19"/>
                  </a:lnTo>
                  <a:lnTo>
                    <a:pt x="13" y="19"/>
                  </a:lnTo>
                  <a:lnTo>
                    <a:pt x="9" y="19"/>
                  </a:lnTo>
                  <a:lnTo>
                    <a:pt x="9" y="16"/>
                  </a:lnTo>
                  <a:lnTo>
                    <a:pt x="3" y="13"/>
                  </a:lnTo>
                  <a:lnTo>
                    <a:pt x="3" y="9"/>
                  </a:lnTo>
                  <a:lnTo>
                    <a:pt x="0" y="9"/>
                  </a:lnTo>
                  <a:lnTo>
                    <a:pt x="0" y="6"/>
                  </a:lnTo>
                  <a:lnTo>
                    <a:pt x="3" y="3"/>
                  </a:lnTo>
                  <a:lnTo>
                    <a:pt x="6" y="3"/>
                  </a:lnTo>
                  <a:lnTo>
                    <a:pt x="13" y="0"/>
                  </a:lnTo>
                  <a:lnTo>
                    <a:pt x="16" y="3"/>
                  </a:lnTo>
                  <a:lnTo>
                    <a:pt x="22" y="3"/>
                  </a:lnTo>
                  <a:lnTo>
                    <a:pt x="22" y="9"/>
                  </a:lnTo>
                  <a:lnTo>
                    <a:pt x="26" y="13"/>
                  </a:lnTo>
                  <a:lnTo>
                    <a:pt x="26" y="16"/>
                  </a:lnTo>
                  <a:lnTo>
                    <a:pt x="22" y="19"/>
                  </a:lnTo>
                  <a:lnTo>
                    <a:pt x="22" y="25"/>
                  </a:lnTo>
                  <a:lnTo>
                    <a:pt x="19" y="25"/>
                  </a:lnTo>
                  <a:lnTo>
                    <a:pt x="16" y="22"/>
                  </a:lnTo>
                  <a:close/>
                </a:path>
              </a:pathLst>
            </a:custGeom>
            <a:solidFill>
              <a:srgbClr val="CCCCCC"/>
            </a:solidFill>
            <a:ln w="9525">
              <a:noFill/>
              <a:round/>
              <a:headEnd/>
              <a:tailEnd/>
            </a:ln>
          </p:spPr>
          <p:txBody>
            <a:bodyPr/>
            <a:lstStyle/>
            <a:p>
              <a:endParaRPr lang="en-US"/>
            </a:p>
          </p:txBody>
        </p:sp>
        <p:sp>
          <p:nvSpPr>
            <p:cNvPr id="32551" name="Freeform 983"/>
            <p:cNvSpPr>
              <a:spLocks/>
            </p:cNvSpPr>
            <p:nvPr/>
          </p:nvSpPr>
          <p:spPr bwMode="auto">
            <a:xfrm>
              <a:off x="2800" y="1813"/>
              <a:ext cx="35" cy="35"/>
            </a:xfrm>
            <a:custGeom>
              <a:avLst/>
              <a:gdLst>
                <a:gd name="T0" fmla="*/ 16 w 26"/>
                <a:gd name="T1" fmla="*/ 22 h 25"/>
                <a:gd name="T2" fmla="*/ 16 w 26"/>
                <a:gd name="T3" fmla="*/ 19 h 25"/>
                <a:gd name="T4" fmla="*/ 13 w 26"/>
                <a:gd name="T5" fmla="*/ 19 h 25"/>
                <a:gd name="T6" fmla="*/ 9 w 26"/>
                <a:gd name="T7" fmla="*/ 19 h 25"/>
                <a:gd name="T8" fmla="*/ 9 w 26"/>
                <a:gd name="T9" fmla="*/ 16 h 25"/>
                <a:gd name="T10" fmla="*/ 3 w 26"/>
                <a:gd name="T11" fmla="*/ 13 h 25"/>
                <a:gd name="T12" fmla="*/ 3 w 26"/>
                <a:gd name="T13" fmla="*/ 9 h 25"/>
                <a:gd name="T14" fmla="*/ 0 w 26"/>
                <a:gd name="T15" fmla="*/ 9 h 25"/>
                <a:gd name="T16" fmla="*/ 0 w 26"/>
                <a:gd name="T17" fmla="*/ 6 h 25"/>
                <a:gd name="T18" fmla="*/ 3 w 26"/>
                <a:gd name="T19" fmla="*/ 3 h 25"/>
                <a:gd name="T20" fmla="*/ 6 w 26"/>
                <a:gd name="T21" fmla="*/ 3 h 25"/>
                <a:gd name="T22" fmla="*/ 13 w 26"/>
                <a:gd name="T23" fmla="*/ 0 h 25"/>
                <a:gd name="T24" fmla="*/ 16 w 26"/>
                <a:gd name="T25" fmla="*/ 3 h 25"/>
                <a:gd name="T26" fmla="*/ 22 w 26"/>
                <a:gd name="T27" fmla="*/ 3 h 25"/>
                <a:gd name="T28" fmla="*/ 22 w 26"/>
                <a:gd name="T29" fmla="*/ 9 h 25"/>
                <a:gd name="T30" fmla="*/ 22 w 26"/>
                <a:gd name="T31" fmla="*/ 9 h 25"/>
                <a:gd name="T32" fmla="*/ 26 w 26"/>
                <a:gd name="T33" fmla="*/ 13 h 25"/>
                <a:gd name="T34" fmla="*/ 26 w 26"/>
                <a:gd name="T35" fmla="*/ 16 h 25"/>
                <a:gd name="T36" fmla="*/ 22 w 26"/>
                <a:gd name="T37" fmla="*/ 19 h 25"/>
                <a:gd name="T38" fmla="*/ 22 w 26"/>
                <a:gd name="T39" fmla="*/ 19 h 25"/>
                <a:gd name="T40" fmla="*/ 22 w 26"/>
                <a:gd name="T41" fmla="*/ 25 h 25"/>
                <a:gd name="T42" fmla="*/ 19 w 26"/>
                <a:gd name="T43" fmla="*/ 25 h 25"/>
                <a:gd name="T44" fmla="*/ 16 w 26"/>
                <a:gd name="T45" fmla="*/ 22 h 25"/>
                <a:gd name="T46" fmla="*/ 16 w 26"/>
                <a:gd name="T47" fmla="*/ 22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5"/>
                <a:gd name="T74" fmla="*/ 26 w 26"/>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5">
                  <a:moveTo>
                    <a:pt x="16" y="22"/>
                  </a:moveTo>
                  <a:lnTo>
                    <a:pt x="16" y="19"/>
                  </a:lnTo>
                  <a:lnTo>
                    <a:pt x="13" y="19"/>
                  </a:lnTo>
                  <a:lnTo>
                    <a:pt x="9" y="19"/>
                  </a:lnTo>
                  <a:lnTo>
                    <a:pt x="9" y="16"/>
                  </a:lnTo>
                  <a:lnTo>
                    <a:pt x="3" y="13"/>
                  </a:lnTo>
                  <a:lnTo>
                    <a:pt x="3" y="9"/>
                  </a:lnTo>
                  <a:lnTo>
                    <a:pt x="0" y="9"/>
                  </a:lnTo>
                  <a:lnTo>
                    <a:pt x="0" y="6"/>
                  </a:lnTo>
                  <a:lnTo>
                    <a:pt x="3" y="3"/>
                  </a:lnTo>
                  <a:lnTo>
                    <a:pt x="6" y="3"/>
                  </a:lnTo>
                  <a:lnTo>
                    <a:pt x="13" y="0"/>
                  </a:lnTo>
                  <a:lnTo>
                    <a:pt x="16" y="3"/>
                  </a:lnTo>
                  <a:lnTo>
                    <a:pt x="22" y="3"/>
                  </a:lnTo>
                  <a:lnTo>
                    <a:pt x="22" y="9"/>
                  </a:lnTo>
                  <a:lnTo>
                    <a:pt x="26" y="13"/>
                  </a:lnTo>
                  <a:lnTo>
                    <a:pt x="26" y="16"/>
                  </a:lnTo>
                  <a:lnTo>
                    <a:pt x="22" y="19"/>
                  </a:lnTo>
                  <a:lnTo>
                    <a:pt x="22" y="25"/>
                  </a:lnTo>
                  <a:lnTo>
                    <a:pt x="19" y="25"/>
                  </a:lnTo>
                  <a:lnTo>
                    <a:pt x="16" y="22"/>
                  </a:lnTo>
                </a:path>
              </a:pathLst>
            </a:custGeom>
            <a:noFill/>
            <a:ln w="0">
              <a:solidFill>
                <a:srgbClr val="7F7F7F"/>
              </a:solidFill>
              <a:round/>
              <a:headEnd/>
              <a:tailEnd/>
            </a:ln>
          </p:spPr>
          <p:txBody>
            <a:bodyPr/>
            <a:lstStyle/>
            <a:p>
              <a:endParaRPr lang="en-US"/>
            </a:p>
          </p:txBody>
        </p:sp>
        <p:sp>
          <p:nvSpPr>
            <p:cNvPr id="32552" name="Freeform 984"/>
            <p:cNvSpPr>
              <a:spLocks/>
            </p:cNvSpPr>
            <p:nvPr/>
          </p:nvSpPr>
          <p:spPr bwMode="auto">
            <a:xfrm>
              <a:off x="2804" y="1781"/>
              <a:ext cx="40" cy="45"/>
            </a:xfrm>
            <a:custGeom>
              <a:avLst/>
              <a:gdLst>
                <a:gd name="T0" fmla="*/ 29 w 29"/>
                <a:gd name="T1" fmla="*/ 0 h 32"/>
                <a:gd name="T2" fmla="*/ 26 w 29"/>
                <a:gd name="T3" fmla="*/ 0 h 32"/>
                <a:gd name="T4" fmla="*/ 19 w 29"/>
                <a:gd name="T5" fmla="*/ 0 h 32"/>
                <a:gd name="T6" fmla="*/ 16 w 29"/>
                <a:gd name="T7" fmla="*/ 3 h 32"/>
                <a:gd name="T8" fmla="*/ 16 w 29"/>
                <a:gd name="T9" fmla="*/ 7 h 32"/>
                <a:gd name="T10" fmla="*/ 16 w 29"/>
                <a:gd name="T11" fmla="*/ 7 h 32"/>
                <a:gd name="T12" fmla="*/ 16 w 29"/>
                <a:gd name="T13" fmla="*/ 10 h 32"/>
                <a:gd name="T14" fmla="*/ 16 w 29"/>
                <a:gd name="T15" fmla="*/ 10 h 32"/>
                <a:gd name="T16" fmla="*/ 16 w 29"/>
                <a:gd name="T17" fmla="*/ 13 h 32"/>
                <a:gd name="T18" fmla="*/ 13 w 29"/>
                <a:gd name="T19" fmla="*/ 13 h 32"/>
                <a:gd name="T20" fmla="*/ 13 w 29"/>
                <a:gd name="T21" fmla="*/ 10 h 32"/>
                <a:gd name="T22" fmla="*/ 13 w 29"/>
                <a:gd name="T23" fmla="*/ 10 h 32"/>
                <a:gd name="T24" fmla="*/ 13 w 29"/>
                <a:gd name="T25" fmla="*/ 7 h 32"/>
                <a:gd name="T26" fmla="*/ 10 w 29"/>
                <a:gd name="T27" fmla="*/ 7 h 32"/>
                <a:gd name="T28" fmla="*/ 10 w 29"/>
                <a:gd name="T29" fmla="*/ 13 h 32"/>
                <a:gd name="T30" fmla="*/ 6 w 29"/>
                <a:gd name="T31" fmla="*/ 20 h 32"/>
                <a:gd name="T32" fmla="*/ 6 w 29"/>
                <a:gd name="T33" fmla="*/ 20 h 32"/>
                <a:gd name="T34" fmla="*/ 6 w 29"/>
                <a:gd name="T35" fmla="*/ 20 h 32"/>
                <a:gd name="T36" fmla="*/ 13 w 29"/>
                <a:gd name="T37" fmla="*/ 20 h 32"/>
                <a:gd name="T38" fmla="*/ 3 w 29"/>
                <a:gd name="T39" fmla="*/ 23 h 32"/>
                <a:gd name="T40" fmla="*/ 3 w 29"/>
                <a:gd name="T41" fmla="*/ 26 h 32"/>
                <a:gd name="T42" fmla="*/ 0 w 29"/>
                <a:gd name="T43" fmla="*/ 26 h 32"/>
                <a:gd name="T44" fmla="*/ 3 w 29"/>
                <a:gd name="T45" fmla="*/ 26 h 32"/>
                <a:gd name="T46" fmla="*/ 10 w 29"/>
                <a:gd name="T47" fmla="*/ 23 h 32"/>
                <a:gd name="T48" fmla="*/ 13 w 29"/>
                <a:gd name="T49" fmla="*/ 26 h 32"/>
                <a:gd name="T50" fmla="*/ 19 w 29"/>
                <a:gd name="T51" fmla="*/ 26 h 32"/>
                <a:gd name="T52" fmla="*/ 19 w 29"/>
                <a:gd name="T53" fmla="*/ 32 h 32"/>
                <a:gd name="T54" fmla="*/ 19 w 29"/>
                <a:gd name="T55" fmla="*/ 32 h 32"/>
                <a:gd name="T56" fmla="*/ 19 w 29"/>
                <a:gd name="T57" fmla="*/ 29 h 32"/>
                <a:gd name="T58" fmla="*/ 23 w 29"/>
                <a:gd name="T59" fmla="*/ 26 h 32"/>
                <a:gd name="T60" fmla="*/ 19 w 29"/>
                <a:gd name="T61" fmla="*/ 20 h 32"/>
                <a:gd name="T62" fmla="*/ 26 w 29"/>
                <a:gd name="T63" fmla="*/ 20 h 32"/>
                <a:gd name="T64" fmla="*/ 26 w 29"/>
                <a:gd name="T65" fmla="*/ 16 h 32"/>
                <a:gd name="T66" fmla="*/ 29 w 29"/>
                <a:gd name="T67" fmla="*/ 13 h 32"/>
                <a:gd name="T68" fmla="*/ 29 w 29"/>
                <a:gd name="T69" fmla="*/ 13 h 32"/>
                <a:gd name="T70" fmla="*/ 26 w 29"/>
                <a:gd name="T71" fmla="*/ 10 h 32"/>
                <a:gd name="T72" fmla="*/ 26 w 29"/>
                <a:gd name="T73" fmla="*/ 10 h 32"/>
                <a:gd name="T74" fmla="*/ 26 w 29"/>
                <a:gd name="T75" fmla="*/ 7 h 32"/>
                <a:gd name="T76" fmla="*/ 29 w 29"/>
                <a:gd name="T77" fmla="*/ 0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
                <a:gd name="T118" fmla="*/ 0 h 32"/>
                <a:gd name="T119" fmla="*/ 29 w 29"/>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 h="32">
                  <a:moveTo>
                    <a:pt x="29" y="0"/>
                  </a:moveTo>
                  <a:lnTo>
                    <a:pt x="26" y="0"/>
                  </a:lnTo>
                  <a:lnTo>
                    <a:pt x="19" y="0"/>
                  </a:lnTo>
                  <a:lnTo>
                    <a:pt x="16" y="3"/>
                  </a:lnTo>
                  <a:lnTo>
                    <a:pt x="16" y="7"/>
                  </a:lnTo>
                  <a:lnTo>
                    <a:pt x="16" y="10"/>
                  </a:lnTo>
                  <a:lnTo>
                    <a:pt x="16" y="13"/>
                  </a:lnTo>
                  <a:lnTo>
                    <a:pt x="13" y="13"/>
                  </a:lnTo>
                  <a:lnTo>
                    <a:pt x="13" y="10"/>
                  </a:lnTo>
                  <a:lnTo>
                    <a:pt x="13" y="7"/>
                  </a:lnTo>
                  <a:lnTo>
                    <a:pt x="10" y="7"/>
                  </a:lnTo>
                  <a:lnTo>
                    <a:pt x="10" y="13"/>
                  </a:lnTo>
                  <a:lnTo>
                    <a:pt x="6" y="20"/>
                  </a:lnTo>
                  <a:lnTo>
                    <a:pt x="13" y="20"/>
                  </a:lnTo>
                  <a:lnTo>
                    <a:pt x="3" y="23"/>
                  </a:lnTo>
                  <a:lnTo>
                    <a:pt x="3" y="26"/>
                  </a:lnTo>
                  <a:lnTo>
                    <a:pt x="0" y="26"/>
                  </a:lnTo>
                  <a:lnTo>
                    <a:pt x="3" y="26"/>
                  </a:lnTo>
                  <a:lnTo>
                    <a:pt x="10" y="23"/>
                  </a:lnTo>
                  <a:lnTo>
                    <a:pt x="13" y="26"/>
                  </a:lnTo>
                  <a:lnTo>
                    <a:pt x="19" y="26"/>
                  </a:lnTo>
                  <a:lnTo>
                    <a:pt x="19" y="32"/>
                  </a:lnTo>
                  <a:lnTo>
                    <a:pt x="19" y="29"/>
                  </a:lnTo>
                  <a:lnTo>
                    <a:pt x="23" y="26"/>
                  </a:lnTo>
                  <a:lnTo>
                    <a:pt x="19" y="20"/>
                  </a:lnTo>
                  <a:lnTo>
                    <a:pt x="26" y="20"/>
                  </a:lnTo>
                  <a:lnTo>
                    <a:pt x="26" y="16"/>
                  </a:lnTo>
                  <a:lnTo>
                    <a:pt x="29" y="13"/>
                  </a:lnTo>
                  <a:lnTo>
                    <a:pt x="26" y="10"/>
                  </a:lnTo>
                  <a:lnTo>
                    <a:pt x="26" y="7"/>
                  </a:lnTo>
                  <a:lnTo>
                    <a:pt x="29" y="0"/>
                  </a:lnTo>
                  <a:close/>
                </a:path>
              </a:pathLst>
            </a:custGeom>
            <a:solidFill>
              <a:srgbClr val="CCCCCC"/>
            </a:solidFill>
            <a:ln w="9525">
              <a:noFill/>
              <a:round/>
              <a:headEnd/>
              <a:tailEnd/>
            </a:ln>
          </p:spPr>
          <p:txBody>
            <a:bodyPr/>
            <a:lstStyle/>
            <a:p>
              <a:endParaRPr lang="en-US"/>
            </a:p>
          </p:txBody>
        </p:sp>
        <p:sp>
          <p:nvSpPr>
            <p:cNvPr id="32553" name="Freeform 985"/>
            <p:cNvSpPr>
              <a:spLocks/>
            </p:cNvSpPr>
            <p:nvPr/>
          </p:nvSpPr>
          <p:spPr bwMode="auto">
            <a:xfrm>
              <a:off x="2804" y="1781"/>
              <a:ext cx="40" cy="45"/>
            </a:xfrm>
            <a:custGeom>
              <a:avLst/>
              <a:gdLst>
                <a:gd name="T0" fmla="*/ 29 w 29"/>
                <a:gd name="T1" fmla="*/ 0 h 32"/>
                <a:gd name="T2" fmla="*/ 26 w 29"/>
                <a:gd name="T3" fmla="*/ 0 h 32"/>
                <a:gd name="T4" fmla="*/ 19 w 29"/>
                <a:gd name="T5" fmla="*/ 0 h 32"/>
                <a:gd name="T6" fmla="*/ 16 w 29"/>
                <a:gd name="T7" fmla="*/ 3 h 32"/>
                <a:gd name="T8" fmla="*/ 16 w 29"/>
                <a:gd name="T9" fmla="*/ 7 h 32"/>
                <a:gd name="T10" fmla="*/ 16 w 29"/>
                <a:gd name="T11" fmla="*/ 7 h 32"/>
                <a:gd name="T12" fmla="*/ 16 w 29"/>
                <a:gd name="T13" fmla="*/ 10 h 32"/>
                <a:gd name="T14" fmla="*/ 16 w 29"/>
                <a:gd name="T15" fmla="*/ 10 h 32"/>
                <a:gd name="T16" fmla="*/ 16 w 29"/>
                <a:gd name="T17" fmla="*/ 13 h 32"/>
                <a:gd name="T18" fmla="*/ 13 w 29"/>
                <a:gd name="T19" fmla="*/ 13 h 32"/>
                <a:gd name="T20" fmla="*/ 13 w 29"/>
                <a:gd name="T21" fmla="*/ 10 h 32"/>
                <a:gd name="T22" fmla="*/ 13 w 29"/>
                <a:gd name="T23" fmla="*/ 10 h 32"/>
                <a:gd name="T24" fmla="*/ 13 w 29"/>
                <a:gd name="T25" fmla="*/ 7 h 32"/>
                <a:gd name="T26" fmla="*/ 10 w 29"/>
                <a:gd name="T27" fmla="*/ 7 h 32"/>
                <a:gd name="T28" fmla="*/ 10 w 29"/>
                <a:gd name="T29" fmla="*/ 13 h 32"/>
                <a:gd name="T30" fmla="*/ 6 w 29"/>
                <a:gd name="T31" fmla="*/ 20 h 32"/>
                <a:gd name="T32" fmla="*/ 6 w 29"/>
                <a:gd name="T33" fmla="*/ 20 h 32"/>
                <a:gd name="T34" fmla="*/ 6 w 29"/>
                <a:gd name="T35" fmla="*/ 20 h 32"/>
                <a:gd name="T36" fmla="*/ 13 w 29"/>
                <a:gd name="T37" fmla="*/ 20 h 32"/>
                <a:gd name="T38" fmla="*/ 3 w 29"/>
                <a:gd name="T39" fmla="*/ 23 h 32"/>
                <a:gd name="T40" fmla="*/ 3 w 29"/>
                <a:gd name="T41" fmla="*/ 26 h 32"/>
                <a:gd name="T42" fmla="*/ 0 w 29"/>
                <a:gd name="T43" fmla="*/ 26 h 32"/>
                <a:gd name="T44" fmla="*/ 3 w 29"/>
                <a:gd name="T45" fmla="*/ 26 h 32"/>
                <a:gd name="T46" fmla="*/ 10 w 29"/>
                <a:gd name="T47" fmla="*/ 23 h 32"/>
                <a:gd name="T48" fmla="*/ 13 w 29"/>
                <a:gd name="T49" fmla="*/ 26 h 32"/>
                <a:gd name="T50" fmla="*/ 19 w 29"/>
                <a:gd name="T51" fmla="*/ 26 h 32"/>
                <a:gd name="T52" fmla="*/ 19 w 29"/>
                <a:gd name="T53" fmla="*/ 32 h 32"/>
                <a:gd name="T54" fmla="*/ 19 w 29"/>
                <a:gd name="T55" fmla="*/ 32 h 32"/>
                <a:gd name="T56" fmla="*/ 19 w 29"/>
                <a:gd name="T57" fmla="*/ 29 h 32"/>
                <a:gd name="T58" fmla="*/ 23 w 29"/>
                <a:gd name="T59" fmla="*/ 26 h 32"/>
                <a:gd name="T60" fmla="*/ 19 w 29"/>
                <a:gd name="T61" fmla="*/ 20 h 32"/>
                <a:gd name="T62" fmla="*/ 26 w 29"/>
                <a:gd name="T63" fmla="*/ 20 h 32"/>
                <a:gd name="T64" fmla="*/ 26 w 29"/>
                <a:gd name="T65" fmla="*/ 16 h 32"/>
                <a:gd name="T66" fmla="*/ 29 w 29"/>
                <a:gd name="T67" fmla="*/ 13 h 32"/>
                <a:gd name="T68" fmla="*/ 29 w 29"/>
                <a:gd name="T69" fmla="*/ 13 h 32"/>
                <a:gd name="T70" fmla="*/ 26 w 29"/>
                <a:gd name="T71" fmla="*/ 10 h 32"/>
                <a:gd name="T72" fmla="*/ 26 w 29"/>
                <a:gd name="T73" fmla="*/ 10 h 32"/>
                <a:gd name="T74" fmla="*/ 26 w 29"/>
                <a:gd name="T75" fmla="*/ 7 h 32"/>
                <a:gd name="T76" fmla="*/ 29 w 29"/>
                <a:gd name="T77" fmla="*/ 0 h 32"/>
                <a:gd name="T78" fmla="*/ 29 w 29"/>
                <a:gd name="T79" fmla="*/ 0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
                <a:gd name="T121" fmla="*/ 0 h 32"/>
                <a:gd name="T122" fmla="*/ 29 w 29"/>
                <a:gd name="T123" fmla="*/ 32 h 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 h="32">
                  <a:moveTo>
                    <a:pt x="29" y="0"/>
                  </a:moveTo>
                  <a:lnTo>
                    <a:pt x="26" y="0"/>
                  </a:lnTo>
                  <a:lnTo>
                    <a:pt x="19" y="0"/>
                  </a:lnTo>
                  <a:lnTo>
                    <a:pt x="16" y="3"/>
                  </a:lnTo>
                  <a:lnTo>
                    <a:pt x="16" y="7"/>
                  </a:lnTo>
                  <a:lnTo>
                    <a:pt x="16" y="10"/>
                  </a:lnTo>
                  <a:lnTo>
                    <a:pt x="16" y="13"/>
                  </a:lnTo>
                  <a:lnTo>
                    <a:pt x="13" y="13"/>
                  </a:lnTo>
                  <a:lnTo>
                    <a:pt x="13" y="10"/>
                  </a:lnTo>
                  <a:lnTo>
                    <a:pt x="13" y="7"/>
                  </a:lnTo>
                  <a:lnTo>
                    <a:pt x="10" y="7"/>
                  </a:lnTo>
                  <a:lnTo>
                    <a:pt x="10" y="13"/>
                  </a:lnTo>
                  <a:lnTo>
                    <a:pt x="6" y="20"/>
                  </a:lnTo>
                  <a:lnTo>
                    <a:pt x="13" y="20"/>
                  </a:lnTo>
                  <a:lnTo>
                    <a:pt x="3" y="23"/>
                  </a:lnTo>
                  <a:lnTo>
                    <a:pt x="3" y="26"/>
                  </a:lnTo>
                  <a:lnTo>
                    <a:pt x="0" y="26"/>
                  </a:lnTo>
                  <a:lnTo>
                    <a:pt x="3" y="26"/>
                  </a:lnTo>
                  <a:lnTo>
                    <a:pt x="10" y="23"/>
                  </a:lnTo>
                  <a:lnTo>
                    <a:pt x="13" y="26"/>
                  </a:lnTo>
                  <a:lnTo>
                    <a:pt x="19" y="26"/>
                  </a:lnTo>
                  <a:lnTo>
                    <a:pt x="19" y="32"/>
                  </a:lnTo>
                  <a:lnTo>
                    <a:pt x="19" y="29"/>
                  </a:lnTo>
                  <a:lnTo>
                    <a:pt x="23" y="26"/>
                  </a:lnTo>
                  <a:lnTo>
                    <a:pt x="19" y="20"/>
                  </a:lnTo>
                  <a:lnTo>
                    <a:pt x="26" y="20"/>
                  </a:lnTo>
                  <a:lnTo>
                    <a:pt x="26" y="16"/>
                  </a:lnTo>
                  <a:lnTo>
                    <a:pt x="29" y="13"/>
                  </a:lnTo>
                  <a:lnTo>
                    <a:pt x="26" y="10"/>
                  </a:lnTo>
                  <a:lnTo>
                    <a:pt x="26" y="7"/>
                  </a:lnTo>
                  <a:lnTo>
                    <a:pt x="29" y="0"/>
                  </a:lnTo>
                </a:path>
              </a:pathLst>
            </a:custGeom>
            <a:noFill/>
            <a:ln w="0">
              <a:solidFill>
                <a:srgbClr val="7F7F7F"/>
              </a:solidFill>
              <a:round/>
              <a:headEnd/>
              <a:tailEnd/>
            </a:ln>
          </p:spPr>
          <p:txBody>
            <a:bodyPr/>
            <a:lstStyle/>
            <a:p>
              <a:endParaRPr lang="en-US"/>
            </a:p>
          </p:txBody>
        </p:sp>
        <p:sp>
          <p:nvSpPr>
            <p:cNvPr id="32554" name="Freeform 986"/>
            <p:cNvSpPr>
              <a:spLocks/>
            </p:cNvSpPr>
            <p:nvPr/>
          </p:nvSpPr>
          <p:spPr bwMode="auto">
            <a:xfrm>
              <a:off x="2830" y="1754"/>
              <a:ext cx="98" cy="130"/>
            </a:xfrm>
            <a:custGeom>
              <a:avLst/>
              <a:gdLst>
                <a:gd name="T0" fmla="*/ 65 w 71"/>
                <a:gd name="T1" fmla="*/ 77 h 93"/>
                <a:gd name="T2" fmla="*/ 61 w 71"/>
                <a:gd name="T3" fmla="*/ 84 h 93"/>
                <a:gd name="T4" fmla="*/ 58 w 71"/>
                <a:gd name="T5" fmla="*/ 84 h 93"/>
                <a:gd name="T6" fmla="*/ 58 w 71"/>
                <a:gd name="T7" fmla="*/ 93 h 93"/>
                <a:gd name="T8" fmla="*/ 55 w 71"/>
                <a:gd name="T9" fmla="*/ 90 h 93"/>
                <a:gd name="T10" fmla="*/ 39 w 71"/>
                <a:gd name="T11" fmla="*/ 93 h 93"/>
                <a:gd name="T12" fmla="*/ 33 w 71"/>
                <a:gd name="T13" fmla="*/ 93 h 93"/>
                <a:gd name="T14" fmla="*/ 26 w 71"/>
                <a:gd name="T15" fmla="*/ 90 h 93"/>
                <a:gd name="T16" fmla="*/ 16 w 71"/>
                <a:gd name="T17" fmla="*/ 90 h 93"/>
                <a:gd name="T18" fmla="*/ 16 w 71"/>
                <a:gd name="T19" fmla="*/ 80 h 93"/>
                <a:gd name="T20" fmla="*/ 7 w 71"/>
                <a:gd name="T21" fmla="*/ 71 h 93"/>
                <a:gd name="T22" fmla="*/ 4 w 71"/>
                <a:gd name="T23" fmla="*/ 64 h 93"/>
                <a:gd name="T24" fmla="*/ 4 w 71"/>
                <a:gd name="T25" fmla="*/ 61 h 93"/>
                <a:gd name="T26" fmla="*/ 4 w 71"/>
                <a:gd name="T27" fmla="*/ 55 h 93"/>
                <a:gd name="T28" fmla="*/ 0 w 71"/>
                <a:gd name="T29" fmla="*/ 48 h 93"/>
                <a:gd name="T30" fmla="*/ 0 w 71"/>
                <a:gd name="T31" fmla="*/ 39 h 93"/>
                <a:gd name="T32" fmla="*/ 7 w 71"/>
                <a:gd name="T33" fmla="*/ 35 h 93"/>
                <a:gd name="T34" fmla="*/ 10 w 71"/>
                <a:gd name="T35" fmla="*/ 32 h 93"/>
                <a:gd name="T36" fmla="*/ 7 w 71"/>
                <a:gd name="T37" fmla="*/ 29 h 93"/>
                <a:gd name="T38" fmla="*/ 10 w 71"/>
                <a:gd name="T39" fmla="*/ 19 h 93"/>
                <a:gd name="T40" fmla="*/ 10 w 71"/>
                <a:gd name="T41" fmla="*/ 19 h 93"/>
                <a:gd name="T42" fmla="*/ 13 w 71"/>
                <a:gd name="T43" fmla="*/ 16 h 93"/>
                <a:gd name="T44" fmla="*/ 16 w 71"/>
                <a:gd name="T45" fmla="*/ 19 h 93"/>
                <a:gd name="T46" fmla="*/ 20 w 71"/>
                <a:gd name="T47" fmla="*/ 16 h 93"/>
                <a:gd name="T48" fmla="*/ 23 w 71"/>
                <a:gd name="T49" fmla="*/ 19 h 93"/>
                <a:gd name="T50" fmla="*/ 20 w 71"/>
                <a:gd name="T51" fmla="*/ 13 h 93"/>
                <a:gd name="T52" fmla="*/ 23 w 71"/>
                <a:gd name="T53" fmla="*/ 13 h 93"/>
                <a:gd name="T54" fmla="*/ 23 w 71"/>
                <a:gd name="T55" fmla="*/ 10 h 93"/>
                <a:gd name="T56" fmla="*/ 23 w 71"/>
                <a:gd name="T57" fmla="*/ 6 h 93"/>
                <a:gd name="T58" fmla="*/ 20 w 71"/>
                <a:gd name="T59" fmla="*/ 0 h 93"/>
                <a:gd name="T60" fmla="*/ 26 w 71"/>
                <a:gd name="T61" fmla="*/ 0 h 93"/>
                <a:gd name="T62" fmla="*/ 29 w 71"/>
                <a:gd name="T63" fmla="*/ 3 h 93"/>
                <a:gd name="T64" fmla="*/ 33 w 71"/>
                <a:gd name="T65" fmla="*/ 6 h 93"/>
                <a:gd name="T66" fmla="*/ 36 w 71"/>
                <a:gd name="T67" fmla="*/ 6 h 93"/>
                <a:gd name="T68" fmla="*/ 39 w 71"/>
                <a:gd name="T69" fmla="*/ 13 h 93"/>
                <a:gd name="T70" fmla="*/ 42 w 71"/>
                <a:gd name="T71" fmla="*/ 13 h 93"/>
                <a:gd name="T72" fmla="*/ 49 w 71"/>
                <a:gd name="T73" fmla="*/ 10 h 93"/>
                <a:gd name="T74" fmla="*/ 52 w 71"/>
                <a:gd name="T75" fmla="*/ 6 h 93"/>
                <a:gd name="T76" fmla="*/ 49 w 71"/>
                <a:gd name="T77" fmla="*/ 10 h 93"/>
                <a:gd name="T78" fmla="*/ 55 w 71"/>
                <a:gd name="T79" fmla="*/ 10 h 93"/>
                <a:gd name="T80" fmla="*/ 61 w 71"/>
                <a:gd name="T81" fmla="*/ 13 h 93"/>
                <a:gd name="T82" fmla="*/ 65 w 71"/>
                <a:gd name="T83" fmla="*/ 19 h 93"/>
                <a:gd name="T84" fmla="*/ 65 w 71"/>
                <a:gd name="T85" fmla="*/ 26 h 93"/>
                <a:gd name="T86" fmla="*/ 68 w 71"/>
                <a:gd name="T87" fmla="*/ 35 h 93"/>
                <a:gd name="T88" fmla="*/ 71 w 71"/>
                <a:gd name="T89" fmla="*/ 45 h 93"/>
                <a:gd name="T90" fmla="*/ 68 w 71"/>
                <a:gd name="T91" fmla="*/ 48 h 93"/>
                <a:gd name="T92" fmla="*/ 52 w 71"/>
                <a:gd name="T93" fmla="*/ 58 h 93"/>
                <a:gd name="T94" fmla="*/ 49 w 71"/>
                <a:gd name="T95" fmla="*/ 58 h 93"/>
                <a:gd name="T96" fmla="*/ 52 w 71"/>
                <a:gd name="T97" fmla="*/ 61 h 93"/>
                <a:gd name="T98" fmla="*/ 55 w 71"/>
                <a:gd name="T99" fmla="*/ 67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93"/>
                <a:gd name="T152" fmla="*/ 71 w 71"/>
                <a:gd name="T153" fmla="*/ 93 h 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93">
                  <a:moveTo>
                    <a:pt x="65" y="77"/>
                  </a:moveTo>
                  <a:lnTo>
                    <a:pt x="65" y="77"/>
                  </a:lnTo>
                  <a:lnTo>
                    <a:pt x="61" y="80"/>
                  </a:lnTo>
                  <a:lnTo>
                    <a:pt x="61" y="84"/>
                  </a:lnTo>
                  <a:lnTo>
                    <a:pt x="58" y="84"/>
                  </a:lnTo>
                  <a:lnTo>
                    <a:pt x="58" y="90"/>
                  </a:lnTo>
                  <a:lnTo>
                    <a:pt x="58" y="93"/>
                  </a:lnTo>
                  <a:lnTo>
                    <a:pt x="58" y="90"/>
                  </a:lnTo>
                  <a:lnTo>
                    <a:pt x="55" y="90"/>
                  </a:lnTo>
                  <a:lnTo>
                    <a:pt x="45" y="93"/>
                  </a:lnTo>
                  <a:lnTo>
                    <a:pt x="39" y="93"/>
                  </a:lnTo>
                  <a:lnTo>
                    <a:pt x="33" y="93"/>
                  </a:lnTo>
                  <a:lnTo>
                    <a:pt x="26" y="90"/>
                  </a:lnTo>
                  <a:lnTo>
                    <a:pt x="16" y="93"/>
                  </a:lnTo>
                  <a:lnTo>
                    <a:pt x="16" y="90"/>
                  </a:lnTo>
                  <a:lnTo>
                    <a:pt x="16" y="84"/>
                  </a:lnTo>
                  <a:lnTo>
                    <a:pt x="16" y="80"/>
                  </a:lnTo>
                  <a:lnTo>
                    <a:pt x="20" y="74"/>
                  </a:lnTo>
                  <a:lnTo>
                    <a:pt x="7" y="71"/>
                  </a:lnTo>
                  <a:lnTo>
                    <a:pt x="4" y="67"/>
                  </a:lnTo>
                  <a:lnTo>
                    <a:pt x="4" y="64"/>
                  </a:lnTo>
                  <a:lnTo>
                    <a:pt x="4" y="61"/>
                  </a:lnTo>
                  <a:lnTo>
                    <a:pt x="4" y="58"/>
                  </a:lnTo>
                  <a:lnTo>
                    <a:pt x="4" y="55"/>
                  </a:lnTo>
                  <a:lnTo>
                    <a:pt x="0" y="51"/>
                  </a:lnTo>
                  <a:lnTo>
                    <a:pt x="0" y="48"/>
                  </a:lnTo>
                  <a:lnTo>
                    <a:pt x="4" y="45"/>
                  </a:lnTo>
                  <a:lnTo>
                    <a:pt x="0" y="39"/>
                  </a:lnTo>
                  <a:lnTo>
                    <a:pt x="7" y="39"/>
                  </a:lnTo>
                  <a:lnTo>
                    <a:pt x="7" y="35"/>
                  </a:lnTo>
                  <a:lnTo>
                    <a:pt x="10" y="32"/>
                  </a:lnTo>
                  <a:lnTo>
                    <a:pt x="7" y="29"/>
                  </a:lnTo>
                  <a:lnTo>
                    <a:pt x="7" y="26"/>
                  </a:lnTo>
                  <a:lnTo>
                    <a:pt x="10" y="19"/>
                  </a:lnTo>
                  <a:lnTo>
                    <a:pt x="13" y="19"/>
                  </a:lnTo>
                  <a:lnTo>
                    <a:pt x="10" y="19"/>
                  </a:lnTo>
                  <a:lnTo>
                    <a:pt x="10" y="16"/>
                  </a:lnTo>
                  <a:lnTo>
                    <a:pt x="13" y="16"/>
                  </a:lnTo>
                  <a:lnTo>
                    <a:pt x="16" y="16"/>
                  </a:lnTo>
                  <a:lnTo>
                    <a:pt x="16" y="19"/>
                  </a:lnTo>
                  <a:lnTo>
                    <a:pt x="20" y="19"/>
                  </a:lnTo>
                  <a:lnTo>
                    <a:pt x="20" y="16"/>
                  </a:lnTo>
                  <a:lnTo>
                    <a:pt x="23" y="19"/>
                  </a:lnTo>
                  <a:lnTo>
                    <a:pt x="20" y="16"/>
                  </a:lnTo>
                  <a:lnTo>
                    <a:pt x="20" y="13"/>
                  </a:lnTo>
                  <a:lnTo>
                    <a:pt x="26" y="13"/>
                  </a:lnTo>
                  <a:lnTo>
                    <a:pt x="23" y="13"/>
                  </a:lnTo>
                  <a:lnTo>
                    <a:pt x="23" y="10"/>
                  </a:lnTo>
                  <a:lnTo>
                    <a:pt x="20" y="6"/>
                  </a:lnTo>
                  <a:lnTo>
                    <a:pt x="23" y="6"/>
                  </a:lnTo>
                  <a:lnTo>
                    <a:pt x="20" y="3"/>
                  </a:lnTo>
                  <a:lnTo>
                    <a:pt x="20" y="0"/>
                  </a:lnTo>
                  <a:lnTo>
                    <a:pt x="26" y="0"/>
                  </a:lnTo>
                  <a:lnTo>
                    <a:pt x="29" y="3"/>
                  </a:lnTo>
                  <a:lnTo>
                    <a:pt x="29" y="6"/>
                  </a:lnTo>
                  <a:lnTo>
                    <a:pt x="33" y="6"/>
                  </a:lnTo>
                  <a:lnTo>
                    <a:pt x="36" y="6"/>
                  </a:lnTo>
                  <a:lnTo>
                    <a:pt x="39" y="6"/>
                  </a:lnTo>
                  <a:lnTo>
                    <a:pt x="39" y="13"/>
                  </a:lnTo>
                  <a:lnTo>
                    <a:pt x="42" y="13"/>
                  </a:lnTo>
                  <a:lnTo>
                    <a:pt x="45" y="10"/>
                  </a:lnTo>
                  <a:lnTo>
                    <a:pt x="49" y="10"/>
                  </a:lnTo>
                  <a:lnTo>
                    <a:pt x="52" y="6"/>
                  </a:lnTo>
                  <a:lnTo>
                    <a:pt x="49" y="10"/>
                  </a:lnTo>
                  <a:lnTo>
                    <a:pt x="55" y="6"/>
                  </a:lnTo>
                  <a:lnTo>
                    <a:pt x="55" y="10"/>
                  </a:lnTo>
                  <a:lnTo>
                    <a:pt x="58" y="10"/>
                  </a:lnTo>
                  <a:lnTo>
                    <a:pt x="61" y="13"/>
                  </a:lnTo>
                  <a:lnTo>
                    <a:pt x="65" y="16"/>
                  </a:lnTo>
                  <a:lnTo>
                    <a:pt x="65" y="19"/>
                  </a:lnTo>
                  <a:lnTo>
                    <a:pt x="65" y="26"/>
                  </a:lnTo>
                  <a:lnTo>
                    <a:pt x="68" y="29"/>
                  </a:lnTo>
                  <a:lnTo>
                    <a:pt x="68" y="35"/>
                  </a:lnTo>
                  <a:lnTo>
                    <a:pt x="68" y="42"/>
                  </a:lnTo>
                  <a:lnTo>
                    <a:pt x="71" y="45"/>
                  </a:lnTo>
                  <a:lnTo>
                    <a:pt x="71" y="51"/>
                  </a:lnTo>
                  <a:lnTo>
                    <a:pt x="68" y="48"/>
                  </a:lnTo>
                  <a:lnTo>
                    <a:pt x="68" y="51"/>
                  </a:lnTo>
                  <a:lnTo>
                    <a:pt x="52" y="58"/>
                  </a:lnTo>
                  <a:lnTo>
                    <a:pt x="49" y="58"/>
                  </a:lnTo>
                  <a:lnTo>
                    <a:pt x="52" y="61"/>
                  </a:lnTo>
                  <a:lnTo>
                    <a:pt x="52" y="64"/>
                  </a:lnTo>
                  <a:lnTo>
                    <a:pt x="55" y="67"/>
                  </a:lnTo>
                  <a:lnTo>
                    <a:pt x="65" y="77"/>
                  </a:lnTo>
                  <a:close/>
                </a:path>
              </a:pathLst>
            </a:custGeom>
            <a:solidFill>
              <a:srgbClr val="CCCCCC"/>
            </a:solidFill>
            <a:ln w="9525">
              <a:noFill/>
              <a:round/>
              <a:headEnd/>
              <a:tailEnd/>
            </a:ln>
          </p:spPr>
          <p:txBody>
            <a:bodyPr/>
            <a:lstStyle/>
            <a:p>
              <a:endParaRPr lang="en-US"/>
            </a:p>
          </p:txBody>
        </p:sp>
        <p:sp>
          <p:nvSpPr>
            <p:cNvPr id="32555" name="Freeform 987"/>
            <p:cNvSpPr>
              <a:spLocks/>
            </p:cNvSpPr>
            <p:nvPr/>
          </p:nvSpPr>
          <p:spPr bwMode="auto">
            <a:xfrm>
              <a:off x="2830" y="1754"/>
              <a:ext cx="98" cy="130"/>
            </a:xfrm>
            <a:custGeom>
              <a:avLst/>
              <a:gdLst>
                <a:gd name="T0" fmla="*/ 65 w 71"/>
                <a:gd name="T1" fmla="*/ 77 h 93"/>
                <a:gd name="T2" fmla="*/ 61 w 71"/>
                <a:gd name="T3" fmla="*/ 84 h 93"/>
                <a:gd name="T4" fmla="*/ 58 w 71"/>
                <a:gd name="T5" fmla="*/ 84 h 93"/>
                <a:gd name="T6" fmla="*/ 58 w 71"/>
                <a:gd name="T7" fmla="*/ 93 h 93"/>
                <a:gd name="T8" fmla="*/ 55 w 71"/>
                <a:gd name="T9" fmla="*/ 90 h 93"/>
                <a:gd name="T10" fmla="*/ 39 w 71"/>
                <a:gd name="T11" fmla="*/ 93 h 93"/>
                <a:gd name="T12" fmla="*/ 33 w 71"/>
                <a:gd name="T13" fmla="*/ 93 h 93"/>
                <a:gd name="T14" fmla="*/ 26 w 71"/>
                <a:gd name="T15" fmla="*/ 90 h 93"/>
                <a:gd name="T16" fmla="*/ 16 w 71"/>
                <a:gd name="T17" fmla="*/ 90 h 93"/>
                <a:gd name="T18" fmla="*/ 16 w 71"/>
                <a:gd name="T19" fmla="*/ 80 h 93"/>
                <a:gd name="T20" fmla="*/ 7 w 71"/>
                <a:gd name="T21" fmla="*/ 71 h 93"/>
                <a:gd name="T22" fmla="*/ 4 w 71"/>
                <a:gd name="T23" fmla="*/ 64 h 93"/>
                <a:gd name="T24" fmla="*/ 4 w 71"/>
                <a:gd name="T25" fmla="*/ 61 h 93"/>
                <a:gd name="T26" fmla="*/ 4 w 71"/>
                <a:gd name="T27" fmla="*/ 55 h 93"/>
                <a:gd name="T28" fmla="*/ 0 w 71"/>
                <a:gd name="T29" fmla="*/ 48 h 93"/>
                <a:gd name="T30" fmla="*/ 0 w 71"/>
                <a:gd name="T31" fmla="*/ 39 h 93"/>
                <a:gd name="T32" fmla="*/ 7 w 71"/>
                <a:gd name="T33" fmla="*/ 35 h 93"/>
                <a:gd name="T34" fmla="*/ 10 w 71"/>
                <a:gd name="T35" fmla="*/ 32 h 93"/>
                <a:gd name="T36" fmla="*/ 7 w 71"/>
                <a:gd name="T37" fmla="*/ 29 h 93"/>
                <a:gd name="T38" fmla="*/ 10 w 71"/>
                <a:gd name="T39" fmla="*/ 19 h 93"/>
                <a:gd name="T40" fmla="*/ 10 w 71"/>
                <a:gd name="T41" fmla="*/ 19 h 93"/>
                <a:gd name="T42" fmla="*/ 13 w 71"/>
                <a:gd name="T43" fmla="*/ 16 h 93"/>
                <a:gd name="T44" fmla="*/ 16 w 71"/>
                <a:gd name="T45" fmla="*/ 19 h 93"/>
                <a:gd name="T46" fmla="*/ 20 w 71"/>
                <a:gd name="T47" fmla="*/ 16 h 93"/>
                <a:gd name="T48" fmla="*/ 23 w 71"/>
                <a:gd name="T49" fmla="*/ 19 h 93"/>
                <a:gd name="T50" fmla="*/ 20 w 71"/>
                <a:gd name="T51" fmla="*/ 13 h 93"/>
                <a:gd name="T52" fmla="*/ 23 w 71"/>
                <a:gd name="T53" fmla="*/ 13 h 93"/>
                <a:gd name="T54" fmla="*/ 23 w 71"/>
                <a:gd name="T55" fmla="*/ 10 h 93"/>
                <a:gd name="T56" fmla="*/ 23 w 71"/>
                <a:gd name="T57" fmla="*/ 6 h 93"/>
                <a:gd name="T58" fmla="*/ 20 w 71"/>
                <a:gd name="T59" fmla="*/ 0 h 93"/>
                <a:gd name="T60" fmla="*/ 26 w 71"/>
                <a:gd name="T61" fmla="*/ 0 h 93"/>
                <a:gd name="T62" fmla="*/ 29 w 71"/>
                <a:gd name="T63" fmla="*/ 3 h 93"/>
                <a:gd name="T64" fmla="*/ 33 w 71"/>
                <a:gd name="T65" fmla="*/ 6 h 93"/>
                <a:gd name="T66" fmla="*/ 36 w 71"/>
                <a:gd name="T67" fmla="*/ 6 h 93"/>
                <a:gd name="T68" fmla="*/ 39 w 71"/>
                <a:gd name="T69" fmla="*/ 13 h 93"/>
                <a:gd name="T70" fmla="*/ 42 w 71"/>
                <a:gd name="T71" fmla="*/ 13 h 93"/>
                <a:gd name="T72" fmla="*/ 49 w 71"/>
                <a:gd name="T73" fmla="*/ 10 h 93"/>
                <a:gd name="T74" fmla="*/ 52 w 71"/>
                <a:gd name="T75" fmla="*/ 6 h 93"/>
                <a:gd name="T76" fmla="*/ 49 w 71"/>
                <a:gd name="T77" fmla="*/ 10 h 93"/>
                <a:gd name="T78" fmla="*/ 55 w 71"/>
                <a:gd name="T79" fmla="*/ 10 h 93"/>
                <a:gd name="T80" fmla="*/ 61 w 71"/>
                <a:gd name="T81" fmla="*/ 13 h 93"/>
                <a:gd name="T82" fmla="*/ 65 w 71"/>
                <a:gd name="T83" fmla="*/ 19 h 93"/>
                <a:gd name="T84" fmla="*/ 65 w 71"/>
                <a:gd name="T85" fmla="*/ 26 h 93"/>
                <a:gd name="T86" fmla="*/ 68 w 71"/>
                <a:gd name="T87" fmla="*/ 35 h 93"/>
                <a:gd name="T88" fmla="*/ 71 w 71"/>
                <a:gd name="T89" fmla="*/ 45 h 93"/>
                <a:gd name="T90" fmla="*/ 68 w 71"/>
                <a:gd name="T91" fmla="*/ 48 h 93"/>
                <a:gd name="T92" fmla="*/ 52 w 71"/>
                <a:gd name="T93" fmla="*/ 58 h 93"/>
                <a:gd name="T94" fmla="*/ 49 w 71"/>
                <a:gd name="T95" fmla="*/ 58 h 93"/>
                <a:gd name="T96" fmla="*/ 52 w 71"/>
                <a:gd name="T97" fmla="*/ 61 h 93"/>
                <a:gd name="T98" fmla="*/ 55 w 71"/>
                <a:gd name="T99" fmla="*/ 67 h 93"/>
                <a:gd name="T100" fmla="*/ 65 w 71"/>
                <a:gd name="T101" fmla="*/ 77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
                <a:gd name="T154" fmla="*/ 0 h 93"/>
                <a:gd name="T155" fmla="*/ 71 w 71"/>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 h="93">
                  <a:moveTo>
                    <a:pt x="65" y="77"/>
                  </a:moveTo>
                  <a:lnTo>
                    <a:pt x="65" y="77"/>
                  </a:lnTo>
                  <a:lnTo>
                    <a:pt x="61" y="80"/>
                  </a:lnTo>
                  <a:lnTo>
                    <a:pt x="61" y="84"/>
                  </a:lnTo>
                  <a:lnTo>
                    <a:pt x="58" y="84"/>
                  </a:lnTo>
                  <a:lnTo>
                    <a:pt x="58" y="90"/>
                  </a:lnTo>
                  <a:lnTo>
                    <a:pt x="58" y="93"/>
                  </a:lnTo>
                  <a:lnTo>
                    <a:pt x="58" y="90"/>
                  </a:lnTo>
                  <a:lnTo>
                    <a:pt x="55" y="90"/>
                  </a:lnTo>
                  <a:lnTo>
                    <a:pt x="45" y="93"/>
                  </a:lnTo>
                  <a:lnTo>
                    <a:pt x="39" y="93"/>
                  </a:lnTo>
                  <a:lnTo>
                    <a:pt x="33" y="93"/>
                  </a:lnTo>
                  <a:lnTo>
                    <a:pt x="26" y="90"/>
                  </a:lnTo>
                  <a:lnTo>
                    <a:pt x="16" y="93"/>
                  </a:lnTo>
                  <a:lnTo>
                    <a:pt x="16" y="90"/>
                  </a:lnTo>
                  <a:lnTo>
                    <a:pt x="16" y="84"/>
                  </a:lnTo>
                  <a:lnTo>
                    <a:pt x="16" y="80"/>
                  </a:lnTo>
                  <a:lnTo>
                    <a:pt x="20" y="74"/>
                  </a:lnTo>
                  <a:lnTo>
                    <a:pt x="7" y="71"/>
                  </a:lnTo>
                  <a:lnTo>
                    <a:pt x="4" y="67"/>
                  </a:lnTo>
                  <a:lnTo>
                    <a:pt x="4" y="64"/>
                  </a:lnTo>
                  <a:lnTo>
                    <a:pt x="4" y="61"/>
                  </a:lnTo>
                  <a:lnTo>
                    <a:pt x="4" y="58"/>
                  </a:lnTo>
                  <a:lnTo>
                    <a:pt x="4" y="55"/>
                  </a:lnTo>
                  <a:lnTo>
                    <a:pt x="0" y="51"/>
                  </a:lnTo>
                  <a:lnTo>
                    <a:pt x="0" y="48"/>
                  </a:lnTo>
                  <a:lnTo>
                    <a:pt x="4" y="45"/>
                  </a:lnTo>
                  <a:lnTo>
                    <a:pt x="0" y="39"/>
                  </a:lnTo>
                  <a:lnTo>
                    <a:pt x="7" y="39"/>
                  </a:lnTo>
                  <a:lnTo>
                    <a:pt x="7" y="35"/>
                  </a:lnTo>
                  <a:lnTo>
                    <a:pt x="10" y="32"/>
                  </a:lnTo>
                  <a:lnTo>
                    <a:pt x="7" y="29"/>
                  </a:lnTo>
                  <a:lnTo>
                    <a:pt x="7" y="26"/>
                  </a:lnTo>
                  <a:lnTo>
                    <a:pt x="10" y="19"/>
                  </a:lnTo>
                  <a:lnTo>
                    <a:pt x="13" y="19"/>
                  </a:lnTo>
                  <a:lnTo>
                    <a:pt x="10" y="19"/>
                  </a:lnTo>
                  <a:lnTo>
                    <a:pt x="10" y="16"/>
                  </a:lnTo>
                  <a:lnTo>
                    <a:pt x="13" y="16"/>
                  </a:lnTo>
                  <a:lnTo>
                    <a:pt x="16" y="16"/>
                  </a:lnTo>
                  <a:lnTo>
                    <a:pt x="16" y="19"/>
                  </a:lnTo>
                  <a:lnTo>
                    <a:pt x="20" y="19"/>
                  </a:lnTo>
                  <a:lnTo>
                    <a:pt x="20" y="16"/>
                  </a:lnTo>
                  <a:lnTo>
                    <a:pt x="23" y="19"/>
                  </a:lnTo>
                  <a:lnTo>
                    <a:pt x="20" y="16"/>
                  </a:lnTo>
                  <a:lnTo>
                    <a:pt x="20" y="13"/>
                  </a:lnTo>
                  <a:lnTo>
                    <a:pt x="26" y="13"/>
                  </a:lnTo>
                  <a:lnTo>
                    <a:pt x="23" y="13"/>
                  </a:lnTo>
                  <a:lnTo>
                    <a:pt x="23" y="10"/>
                  </a:lnTo>
                  <a:lnTo>
                    <a:pt x="20" y="6"/>
                  </a:lnTo>
                  <a:lnTo>
                    <a:pt x="23" y="6"/>
                  </a:lnTo>
                  <a:lnTo>
                    <a:pt x="20" y="3"/>
                  </a:lnTo>
                  <a:lnTo>
                    <a:pt x="20" y="0"/>
                  </a:lnTo>
                  <a:lnTo>
                    <a:pt x="26" y="0"/>
                  </a:lnTo>
                  <a:lnTo>
                    <a:pt x="29" y="3"/>
                  </a:lnTo>
                  <a:lnTo>
                    <a:pt x="29" y="6"/>
                  </a:lnTo>
                  <a:lnTo>
                    <a:pt x="33" y="6"/>
                  </a:lnTo>
                  <a:lnTo>
                    <a:pt x="36" y="6"/>
                  </a:lnTo>
                  <a:lnTo>
                    <a:pt x="39" y="6"/>
                  </a:lnTo>
                  <a:lnTo>
                    <a:pt x="39" y="13"/>
                  </a:lnTo>
                  <a:lnTo>
                    <a:pt x="42" y="13"/>
                  </a:lnTo>
                  <a:lnTo>
                    <a:pt x="45" y="10"/>
                  </a:lnTo>
                  <a:lnTo>
                    <a:pt x="49" y="10"/>
                  </a:lnTo>
                  <a:lnTo>
                    <a:pt x="52" y="6"/>
                  </a:lnTo>
                  <a:lnTo>
                    <a:pt x="49" y="10"/>
                  </a:lnTo>
                  <a:lnTo>
                    <a:pt x="55" y="6"/>
                  </a:lnTo>
                  <a:lnTo>
                    <a:pt x="55" y="10"/>
                  </a:lnTo>
                  <a:lnTo>
                    <a:pt x="58" y="10"/>
                  </a:lnTo>
                  <a:lnTo>
                    <a:pt x="61" y="13"/>
                  </a:lnTo>
                  <a:lnTo>
                    <a:pt x="65" y="16"/>
                  </a:lnTo>
                  <a:lnTo>
                    <a:pt x="65" y="19"/>
                  </a:lnTo>
                  <a:lnTo>
                    <a:pt x="65" y="26"/>
                  </a:lnTo>
                  <a:lnTo>
                    <a:pt x="68" y="29"/>
                  </a:lnTo>
                  <a:lnTo>
                    <a:pt x="68" y="35"/>
                  </a:lnTo>
                  <a:lnTo>
                    <a:pt x="68" y="42"/>
                  </a:lnTo>
                  <a:lnTo>
                    <a:pt x="71" y="45"/>
                  </a:lnTo>
                  <a:lnTo>
                    <a:pt x="71" y="51"/>
                  </a:lnTo>
                  <a:lnTo>
                    <a:pt x="68" y="48"/>
                  </a:lnTo>
                  <a:lnTo>
                    <a:pt x="68" y="51"/>
                  </a:lnTo>
                  <a:lnTo>
                    <a:pt x="52" y="58"/>
                  </a:lnTo>
                  <a:lnTo>
                    <a:pt x="49" y="58"/>
                  </a:lnTo>
                  <a:lnTo>
                    <a:pt x="52" y="61"/>
                  </a:lnTo>
                  <a:lnTo>
                    <a:pt x="52" y="64"/>
                  </a:lnTo>
                  <a:lnTo>
                    <a:pt x="55" y="67"/>
                  </a:lnTo>
                  <a:lnTo>
                    <a:pt x="65" y="77"/>
                  </a:lnTo>
                </a:path>
              </a:pathLst>
            </a:custGeom>
            <a:noFill/>
            <a:ln w="0">
              <a:solidFill>
                <a:srgbClr val="7F7F7F"/>
              </a:solidFill>
              <a:round/>
              <a:headEnd/>
              <a:tailEnd/>
            </a:ln>
          </p:spPr>
          <p:txBody>
            <a:bodyPr/>
            <a:lstStyle/>
            <a:p>
              <a:endParaRPr lang="en-US"/>
            </a:p>
          </p:txBody>
        </p:sp>
        <p:sp>
          <p:nvSpPr>
            <p:cNvPr id="32556" name="Freeform 988"/>
            <p:cNvSpPr>
              <a:spLocks/>
            </p:cNvSpPr>
            <p:nvPr/>
          </p:nvSpPr>
          <p:spPr bwMode="auto">
            <a:xfrm>
              <a:off x="2879" y="1525"/>
              <a:ext cx="120" cy="219"/>
            </a:xfrm>
            <a:custGeom>
              <a:avLst/>
              <a:gdLst>
                <a:gd name="T0" fmla="*/ 83 w 87"/>
                <a:gd name="T1" fmla="*/ 35 h 157"/>
                <a:gd name="T2" fmla="*/ 80 w 87"/>
                <a:gd name="T3" fmla="*/ 35 h 157"/>
                <a:gd name="T4" fmla="*/ 74 w 87"/>
                <a:gd name="T5" fmla="*/ 38 h 157"/>
                <a:gd name="T6" fmla="*/ 67 w 87"/>
                <a:gd name="T7" fmla="*/ 42 h 157"/>
                <a:gd name="T8" fmla="*/ 71 w 87"/>
                <a:gd name="T9" fmla="*/ 51 h 157"/>
                <a:gd name="T10" fmla="*/ 67 w 87"/>
                <a:gd name="T11" fmla="*/ 51 h 157"/>
                <a:gd name="T12" fmla="*/ 58 w 87"/>
                <a:gd name="T13" fmla="*/ 61 h 157"/>
                <a:gd name="T14" fmla="*/ 51 w 87"/>
                <a:gd name="T15" fmla="*/ 67 h 157"/>
                <a:gd name="T16" fmla="*/ 48 w 87"/>
                <a:gd name="T17" fmla="*/ 71 h 157"/>
                <a:gd name="T18" fmla="*/ 45 w 87"/>
                <a:gd name="T19" fmla="*/ 71 h 157"/>
                <a:gd name="T20" fmla="*/ 42 w 87"/>
                <a:gd name="T21" fmla="*/ 74 h 157"/>
                <a:gd name="T22" fmla="*/ 45 w 87"/>
                <a:gd name="T23" fmla="*/ 83 h 157"/>
                <a:gd name="T24" fmla="*/ 45 w 87"/>
                <a:gd name="T25" fmla="*/ 93 h 157"/>
                <a:gd name="T26" fmla="*/ 45 w 87"/>
                <a:gd name="T27" fmla="*/ 96 h 157"/>
                <a:gd name="T28" fmla="*/ 42 w 87"/>
                <a:gd name="T29" fmla="*/ 100 h 157"/>
                <a:gd name="T30" fmla="*/ 48 w 87"/>
                <a:gd name="T31" fmla="*/ 96 h 157"/>
                <a:gd name="T32" fmla="*/ 54 w 87"/>
                <a:gd name="T33" fmla="*/ 100 h 157"/>
                <a:gd name="T34" fmla="*/ 54 w 87"/>
                <a:gd name="T35" fmla="*/ 109 h 157"/>
                <a:gd name="T36" fmla="*/ 45 w 87"/>
                <a:gd name="T37" fmla="*/ 109 h 157"/>
                <a:gd name="T38" fmla="*/ 38 w 87"/>
                <a:gd name="T39" fmla="*/ 109 h 157"/>
                <a:gd name="T40" fmla="*/ 54 w 87"/>
                <a:gd name="T41" fmla="*/ 109 h 157"/>
                <a:gd name="T42" fmla="*/ 54 w 87"/>
                <a:gd name="T43" fmla="*/ 112 h 157"/>
                <a:gd name="T44" fmla="*/ 48 w 87"/>
                <a:gd name="T45" fmla="*/ 116 h 157"/>
                <a:gd name="T46" fmla="*/ 45 w 87"/>
                <a:gd name="T47" fmla="*/ 119 h 157"/>
                <a:gd name="T48" fmla="*/ 42 w 87"/>
                <a:gd name="T49" fmla="*/ 119 h 157"/>
                <a:gd name="T50" fmla="*/ 42 w 87"/>
                <a:gd name="T51" fmla="*/ 122 h 157"/>
                <a:gd name="T52" fmla="*/ 42 w 87"/>
                <a:gd name="T53" fmla="*/ 129 h 157"/>
                <a:gd name="T54" fmla="*/ 42 w 87"/>
                <a:gd name="T55" fmla="*/ 132 h 157"/>
                <a:gd name="T56" fmla="*/ 38 w 87"/>
                <a:gd name="T57" fmla="*/ 148 h 157"/>
                <a:gd name="T58" fmla="*/ 29 w 87"/>
                <a:gd name="T59" fmla="*/ 151 h 157"/>
                <a:gd name="T60" fmla="*/ 25 w 87"/>
                <a:gd name="T61" fmla="*/ 157 h 157"/>
                <a:gd name="T62" fmla="*/ 13 w 87"/>
                <a:gd name="T63" fmla="*/ 148 h 157"/>
                <a:gd name="T64" fmla="*/ 16 w 87"/>
                <a:gd name="T65" fmla="*/ 145 h 157"/>
                <a:gd name="T66" fmla="*/ 9 w 87"/>
                <a:gd name="T67" fmla="*/ 135 h 157"/>
                <a:gd name="T68" fmla="*/ 6 w 87"/>
                <a:gd name="T69" fmla="*/ 129 h 157"/>
                <a:gd name="T70" fmla="*/ 6 w 87"/>
                <a:gd name="T71" fmla="*/ 122 h 157"/>
                <a:gd name="T72" fmla="*/ 3 w 87"/>
                <a:gd name="T73" fmla="*/ 122 h 157"/>
                <a:gd name="T74" fmla="*/ 0 w 87"/>
                <a:gd name="T75" fmla="*/ 116 h 157"/>
                <a:gd name="T76" fmla="*/ 3 w 87"/>
                <a:gd name="T77" fmla="*/ 116 h 157"/>
                <a:gd name="T78" fmla="*/ 3 w 87"/>
                <a:gd name="T79" fmla="*/ 112 h 157"/>
                <a:gd name="T80" fmla="*/ 6 w 87"/>
                <a:gd name="T81" fmla="*/ 103 h 157"/>
                <a:gd name="T82" fmla="*/ 9 w 87"/>
                <a:gd name="T83" fmla="*/ 96 h 157"/>
                <a:gd name="T84" fmla="*/ 9 w 87"/>
                <a:gd name="T85" fmla="*/ 90 h 157"/>
                <a:gd name="T86" fmla="*/ 6 w 87"/>
                <a:gd name="T87" fmla="*/ 80 h 157"/>
                <a:gd name="T88" fmla="*/ 6 w 87"/>
                <a:gd name="T89" fmla="*/ 67 h 157"/>
                <a:gd name="T90" fmla="*/ 9 w 87"/>
                <a:gd name="T91" fmla="*/ 55 h 157"/>
                <a:gd name="T92" fmla="*/ 19 w 87"/>
                <a:gd name="T93" fmla="*/ 51 h 157"/>
                <a:gd name="T94" fmla="*/ 19 w 87"/>
                <a:gd name="T95" fmla="*/ 38 h 157"/>
                <a:gd name="T96" fmla="*/ 25 w 87"/>
                <a:gd name="T97" fmla="*/ 26 h 157"/>
                <a:gd name="T98" fmla="*/ 29 w 87"/>
                <a:gd name="T99" fmla="*/ 19 h 157"/>
                <a:gd name="T100" fmla="*/ 35 w 87"/>
                <a:gd name="T101" fmla="*/ 10 h 157"/>
                <a:gd name="T102" fmla="*/ 42 w 87"/>
                <a:gd name="T103" fmla="*/ 6 h 157"/>
                <a:gd name="T104" fmla="*/ 54 w 87"/>
                <a:gd name="T105" fmla="*/ 6 h 157"/>
                <a:gd name="T106" fmla="*/ 54 w 87"/>
                <a:gd name="T107" fmla="*/ 0 h 157"/>
                <a:gd name="T108" fmla="*/ 74 w 87"/>
                <a:gd name="T109" fmla="*/ 6 h 157"/>
                <a:gd name="T110" fmla="*/ 80 w 87"/>
                <a:gd name="T111" fmla="*/ 19 h 157"/>
                <a:gd name="T112" fmla="*/ 83 w 87"/>
                <a:gd name="T113" fmla="*/ 26 h 1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
                <a:gd name="T172" fmla="*/ 0 h 157"/>
                <a:gd name="T173" fmla="*/ 87 w 87"/>
                <a:gd name="T174" fmla="*/ 157 h 1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 h="157">
                  <a:moveTo>
                    <a:pt x="87" y="35"/>
                  </a:moveTo>
                  <a:lnTo>
                    <a:pt x="87" y="35"/>
                  </a:lnTo>
                  <a:lnTo>
                    <a:pt x="83" y="35"/>
                  </a:lnTo>
                  <a:lnTo>
                    <a:pt x="80" y="35"/>
                  </a:lnTo>
                  <a:lnTo>
                    <a:pt x="74" y="35"/>
                  </a:lnTo>
                  <a:lnTo>
                    <a:pt x="74" y="38"/>
                  </a:lnTo>
                  <a:lnTo>
                    <a:pt x="71" y="35"/>
                  </a:lnTo>
                  <a:lnTo>
                    <a:pt x="74" y="38"/>
                  </a:lnTo>
                  <a:lnTo>
                    <a:pt x="67" y="42"/>
                  </a:lnTo>
                  <a:lnTo>
                    <a:pt x="71" y="42"/>
                  </a:lnTo>
                  <a:lnTo>
                    <a:pt x="67" y="48"/>
                  </a:lnTo>
                  <a:lnTo>
                    <a:pt x="71" y="51"/>
                  </a:lnTo>
                  <a:lnTo>
                    <a:pt x="67" y="51"/>
                  </a:lnTo>
                  <a:lnTo>
                    <a:pt x="64" y="58"/>
                  </a:lnTo>
                  <a:lnTo>
                    <a:pt x="58" y="61"/>
                  </a:lnTo>
                  <a:lnTo>
                    <a:pt x="54" y="64"/>
                  </a:lnTo>
                  <a:lnTo>
                    <a:pt x="51" y="64"/>
                  </a:lnTo>
                  <a:lnTo>
                    <a:pt x="51" y="67"/>
                  </a:lnTo>
                  <a:lnTo>
                    <a:pt x="48" y="67"/>
                  </a:lnTo>
                  <a:lnTo>
                    <a:pt x="48" y="71"/>
                  </a:lnTo>
                  <a:lnTo>
                    <a:pt x="45" y="67"/>
                  </a:lnTo>
                  <a:lnTo>
                    <a:pt x="45" y="71"/>
                  </a:lnTo>
                  <a:lnTo>
                    <a:pt x="45" y="74"/>
                  </a:lnTo>
                  <a:lnTo>
                    <a:pt x="42" y="74"/>
                  </a:lnTo>
                  <a:lnTo>
                    <a:pt x="45" y="77"/>
                  </a:lnTo>
                  <a:lnTo>
                    <a:pt x="42" y="80"/>
                  </a:lnTo>
                  <a:lnTo>
                    <a:pt x="45" y="83"/>
                  </a:lnTo>
                  <a:lnTo>
                    <a:pt x="42" y="83"/>
                  </a:lnTo>
                  <a:lnTo>
                    <a:pt x="45" y="93"/>
                  </a:lnTo>
                  <a:lnTo>
                    <a:pt x="45" y="96"/>
                  </a:lnTo>
                  <a:lnTo>
                    <a:pt x="38" y="100"/>
                  </a:lnTo>
                  <a:lnTo>
                    <a:pt x="42" y="100"/>
                  </a:lnTo>
                  <a:lnTo>
                    <a:pt x="45" y="100"/>
                  </a:lnTo>
                  <a:lnTo>
                    <a:pt x="45" y="96"/>
                  </a:lnTo>
                  <a:lnTo>
                    <a:pt x="48" y="96"/>
                  </a:lnTo>
                  <a:lnTo>
                    <a:pt x="51" y="100"/>
                  </a:lnTo>
                  <a:lnTo>
                    <a:pt x="54" y="100"/>
                  </a:lnTo>
                  <a:lnTo>
                    <a:pt x="51" y="100"/>
                  </a:lnTo>
                  <a:lnTo>
                    <a:pt x="58" y="103"/>
                  </a:lnTo>
                  <a:lnTo>
                    <a:pt x="54" y="109"/>
                  </a:lnTo>
                  <a:lnTo>
                    <a:pt x="51" y="109"/>
                  </a:lnTo>
                  <a:lnTo>
                    <a:pt x="48" y="109"/>
                  </a:lnTo>
                  <a:lnTo>
                    <a:pt x="45" y="109"/>
                  </a:lnTo>
                  <a:lnTo>
                    <a:pt x="38" y="109"/>
                  </a:lnTo>
                  <a:lnTo>
                    <a:pt x="45" y="109"/>
                  </a:lnTo>
                  <a:lnTo>
                    <a:pt x="45" y="112"/>
                  </a:lnTo>
                  <a:lnTo>
                    <a:pt x="54" y="109"/>
                  </a:lnTo>
                  <a:lnTo>
                    <a:pt x="54" y="112"/>
                  </a:lnTo>
                  <a:lnTo>
                    <a:pt x="51" y="116"/>
                  </a:lnTo>
                  <a:lnTo>
                    <a:pt x="48" y="116"/>
                  </a:lnTo>
                  <a:lnTo>
                    <a:pt x="48" y="112"/>
                  </a:lnTo>
                  <a:lnTo>
                    <a:pt x="48" y="116"/>
                  </a:lnTo>
                  <a:lnTo>
                    <a:pt x="45" y="119"/>
                  </a:lnTo>
                  <a:lnTo>
                    <a:pt x="38" y="119"/>
                  </a:lnTo>
                  <a:lnTo>
                    <a:pt x="42" y="119"/>
                  </a:lnTo>
                  <a:lnTo>
                    <a:pt x="45" y="122"/>
                  </a:lnTo>
                  <a:lnTo>
                    <a:pt x="42" y="122"/>
                  </a:lnTo>
                  <a:lnTo>
                    <a:pt x="42" y="129"/>
                  </a:lnTo>
                  <a:lnTo>
                    <a:pt x="42" y="132"/>
                  </a:lnTo>
                  <a:lnTo>
                    <a:pt x="42" y="135"/>
                  </a:lnTo>
                  <a:lnTo>
                    <a:pt x="42" y="141"/>
                  </a:lnTo>
                  <a:lnTo>
                    <a:pt x="38" y="148"/>
                  </a:lnTo>
                  <a:lnTo>
                    <a:pt x="32" y="148"/>
                  </a:lnTo>
                  <a:lnTo>
                    <a:pt x="29" y="151"/>
                  </a:lnTo>
                  <a:lnTo>
                    <a:pt x="25" y="154"/>
                  </a:lnTo>
                  <a:lnTo>
                    <a:pt x="25" y="157"/>
                  </a:lnTo>
                  <a:lnTo>
                    <a:pt x="16" y="157"/>
                  </a:lnTo>
                  <a:lnTo>
                    <a:pt x="16" y="154"/>
                  </a:lnTo>
                  <a:lnTo>
                    <a:pt x="13" y="148"/>
                  </a:lnTo>
                  <a:lnTo>
                    <a:pt x="16" y="148"/>
                  </a:lnTo>
                  <a:lnTo>
                    <a:pt x="13" y="145"/>
                  </a:lnTo>
                  <a:lnTo>
                    <a:pt x="16" y="145"/>
                  </a:lnTo>
                  <a:lnTo>
                    <a:pt x="9" y="138"/>
                  </a:lnTo>
                  <a:lnTo>
                    <a:pt x="9" y="135"/>
                  </a:lnTo>
                  <a:lnTo>
                    <a:pt x="6" y="135"/>
                  </a:lnTo>
                  <a:lnTo>
                    <a:pt x="6" y="129"/>
                  </a:lnTo>
                  <a:lnTo>
                    <a:pt x="6" y="125"/>
                  </a:lnTo>
                  <a:lnTo>
                    <a:pt x="3" y="125"/>
                  </a:lnTo>
                  <a:lnTo>
                    <a:pt x="6" y="122"/>
                  </a:lnTo>
                  <a:lnTo>
                    <a:pt x="3" y="122"/>
                  </a:lnTo>
                  <a:lnTo>
                    <a:pt x="0" y="116"/>
                  </a:lnTo>
                  <a:lnTo>
                    <a:pt x="0" y="112"/>
                  </a:lnTo>
                  <a:lnTo>
                    <a:pt x="3" y="116"/>
                  </a:lnTo>
                  <a:lnTo>
                    <a:pt x="3" y="112"/>
                  </a:lnTo>
                  <a:lnTo>
                    <a:pt x="3" y="109"/>
                  </a:lnTo>
                  <a:lnTo>
                    <a:pt x="6" y="106"/>
                  </a:lnTo>
                  <a:lnTo>
                    <a:pt x="6" y="103"/>
                  </a:lnTo>
                  <a:lnTo>
                    <a:pt x="9" y="103"/>
                  </a:lnTo>
                  <a:lnTo>
                    <a:pt x="9" y="100"/>
                  </a:lnTo>
                  <a:lnTo>
                    <a:pt x="9" y="96"/>
                  </a:lnTo>
                  <a:lnTo>
                    <a:pt x="9" y="93"/>
                  </a:lnTo>
                  <a:lnTo>
                    <a:pt x="6" y="90"/>
                  </a:lnTo>
                  <a:lnTo>
                    <a:pt x="9" y="90"/>
                  </a:lnTo>
                  <a:lnTo>
                    <a:pt x="9" y="87"/>
                  </a:lnTo>
                  <a:lnTo>
                    <a:pt x="9" y="83"/>
                  </a:lnTo>
                  <a:lnTo>
                    <a:pt x="6" y="80"/>
                  </a:lnTo>
                  <a:lnTo>
                    <a:pt x="6" y="74"/>
                  </a:lnTo>
                  <a:lnTo>
                    <a:pt x="3" y="74"/>
                  </a:lnTo>
                  <a:lnTo>
                    <a:pt x="6" y="67"/>
                  </a:lnTo>
                  <a:lnTo>
                    <a:pt x="3" y="64"/>
                  </a:lnTo>
                  <a:lnTo>
                    <a:pt x="6" y="61"/>
                  </a:lnTo>
                  <a:lnTo>
                    <a:pt x="9" y="55"/>
                  </a:lnTo>
                  <a:lnTo>
                    <a:pt x="16" y="55"/>
                  </a:lnTo>
                  <a:lnTo>
                    <a:pt x="19" y="55"/>
                  </a:lnTo>
                  <a:lnTo>
                    <a:pt x="19" y="51"/>
                  </a:lnTo>
                  <a:lnTo>
                    <a:pt x="16" y="48"/>
                  </a:lnTo>
                  <a:lnTo>
                    <a:pt x="19" y="42"/>
                  </a:lnTo>
                  <a:lnTo>
                    <a:pt x="19" y="38"/>
                  </a:lnTo>
                  <a:lnTo>
                    <a:pt x="19" y="32"/>
                  </a:lnTo>
                  <a:lnTo>
                    <a:pt x="22" y="32"/>
                  </a:lnTo>
                  <a:lnTo>
                    <a:pt x="25" y="26"/>
                  </a:lnTo>
                  <a:lnTo>
                    <a:pt x="32" y="22"/>
                  </a:lnTo>
                  <a:lnTo>
                    <a:pt x="32" y="19"/>
                  </a:lnTo>
                  <a:lnTo>
                    <a:pt x="29" y="19"/>
                  </a:lnTo>
                  <a:lnTo>
                    <a:pt x="32" y="16"/>
                  </a:lnTo>
                  <a:lnTo>
                    <a:pt x="32" y="13"/>
                  </a:lnTo>
                  <a:lnTo>
                    <a:pt x="35" y="10"/>
                  </a:lnTo>
                  <a:lnTo>
                    <a:pt x="38" y="13"/>
                  </a:lnTo>
                  <a:lnTo>
                    <a:pt x="42" y="10"/>
                  </a:lnTo>
                  <a:lnTo>
                    <a:pt x="42" y="6"/>
                  </a:lnTo>
                  <a:lnTo>
                    <a:pt x="54" y="6"/>
                  </a:lnTo>
                  <a:lnTo>
                    <a:pt x="51" y="3"/>
                  </a:lnTo>
                  <a:lnTo>
                    <a:pt x="54" y="0"/>
                  </a:lnTo>
                  <a:lnTo>
                    <a:pt x="58" y="0"/>
                  </a:lnTo>
                  <a:lnTo>
                    <a:pt x="67" y="6"/>
                  </a:lnTo>
                  <a:lnTo>
                    <a:pt x="74" y="6"/>
                  </a:lnTo>
                  <a:lnTo>
                    <a:pt x="77" y="13"/>
                  </a:lnTo>
                  <a:lnTo>
                    <a:pt x="80" y="16"/>
                  </a:lnTo>
                  <a:lnTo>
                    <a:pt x="80" y="19"/>
                  </a:lnTo>
                  <a:lnTo>
                    <a:pt x="83" y="26"/>
                  </a:lnTo>
                  <a:lnTo>
                    <a:pt x="83" y="29"/>
                  </a:lnTo>
                  <a:lnTo>
                    <a:pt x="87" y="35"/>
                  </a:lnTo>
                  <a:close/>
                </a:path>
              </a:pathLst>
            </a:custGeom>
            <a:solidFill>
              <a:srgbClr val="CCCCCC"/>
            </a:solidFill>
            <a:ln w="9525">
              <a:noFill/>
              <a:round/>
              <a:headEnd/>
              <a:tailEnd/>
            </a:ln>
          </p:spPr>
          <p:txBody>
            <a:bodyPr/>
            <a:lstStyle/>
            <a:p>
              <a:endParaRPr lang="en-US"/>
            </a:p>
          </p:txBody>
        </p:sp>
        <p:sp>
          <p:nvSpPr>
            <p:cNvPr id="32557" name="Freeform 989"/>
            <p:cNvSpPr>
              <a:spLocks/>
            </p:cNvSpPr>
            <p:nvPr/>
          </p:nvSpPr>
          <p:spPr bwMode="auto">
            <a:xfrm>
              <a:off x="2879" y="1525"/>
              <a:ext cx="120" cy="219"/>
            </a:xfrm>
            <a:custGeom>
              <a:avLst/>
              <a:gdLst>
                <a:gd name="T0" fmla="*/ 83 w 87"/>
                <a:gd name="T1" fmla="*/ 35 h 157"/>
                <a:gd name="T2" fmla="*/ 80 w 87"/>
                <a:gd name="T3" fmla="*/ 35 h 157"/>
                <a:gd name="T4" fmla="*/ 74 w 87"/>
                <a:gd name="T5" fmla="*/ 38 h 157"/>
                <a:gd name="T6" fmla="*/ 67 w 87"/>
                <a:gd name="T7" fmla="*/ 42 h 157"/>
                <a:gd name="T8" fmla="*/ 71 w 87"/>
                <a:gd name="T9" fmla="*/ 51 h 157"/>
                <a:gd name="T10" fmla="*/ 67 w 87"/>
                <a:gd name="T11" fmla="*/ 51 h 157"/>
                <a:gd name="T12" fmla="*/ 58 w 87"/>
                <a:gd name="T13" fmla="*/ 61 h 157"/>
                <a:gd name="T14" fmla="*/ 51 w 87"/>
                <a:gd name="T15" fmla="*/ 67 h 157"/>
                <a:gd name="T16" fmla="*/ 48 w 87"/>
                <a:gd name="T17" fmla="*/ 71 h 157"/>
                <a:gd name="T18" fmla="*/ 45 w 87"/>
                <a:gd name="T19" fmla="*/ 71 h 157"/>
                <a:gd name="T20" fmla="*/ 42 w 87"/>
                <a:gd name="T21" fmla="*/ 74 h 157"/>
                <a:gd name="T22" fmla="*/ 45 w 87"/>
                <a:gd name="T23" fmla="*/ 83 h 157"/>
                <a:gd name="T24" fmla="*/ 45 w 87"/>
                <a:gd name="T25" fmla="*/ 93 h 157"/>
                <a:gd name="T26" fmla="*/ 45 w 87"/>
                <a:gd name="T27" fmla="*/ 96 h 157"/>
                <a:gd name="T28" fmla="*/ 42 w 87"/>
                <a:gd name="T29" fmla="*/ 100 h 157"/>
                <a:gd name="T30" fmla="*/ 48 w 87"/>
                <a:gd name="T31" fmla="*/ 96 h 157"/>
                <a:gd name="T32" fmla="*/ 54 w 87"/>
                <a:gd name="T33" fmla="*/ 100 h 157"/>
                <a:gd name="T34" fmla="*/ 54 w 87"/>
                <a:gd name="T35" fmla="*/ 109 h 157"/>
                <a:gd name="T36" fmla="*/ 45 w 87"/>
                <a:gd name="T37" fmla="*/ 109 h 157"/>
                <a:gd name="T38" fmla="*/ 38 w 87"/>
                <a:gd name="T39" fmla="*/ 109 h 157"/>
                <a:gd name="T40" fmla="*/ 54 w 87"/>
                <a:gd name="T41" fmla="*/ 109 h 157"/>
                <a:gd name="T42" fmla="*/ 54 w 87"/>
                <a:gd name="T43" fmla="*/ 112 h 157"/>
                <a:gd name="T44" fmla="*/ 48 w 87"/>
                <a:gd name="T45" fmla="*/ 116 h 157"/>
                <a:gd name="T46" fmla="*/ 45 w 87"/>
                <a:gd name="T47" fmla="*/ 119 h 157"/>
                <a:gd name="T48" fmla="*/ 42 w 87"/>
                <a:gd name="T49" fmla="*/ 119 h 157"/>
                <a:gd name="T50" fmla="*/ 42 w 87"/>
                <a:gd name="T51" fmla="*/ 122 h 157"/>
                <a:gd name="T52" fmla="*/ 42 w 87"/>
                <a:gd name="T53" fmla="*/ 129 h 157"/>
                <a:gd name="T54" fmla="*/ 42 w 87"/>
                <a:gd name="T55" fmla="*/ 132 h 157"/>
                <a:gd name="T56" fmla="*/ 38 w 87"/>
                <a:gd name="T57" fmla="*/ 148 h 157"/>
                <a:gd name="T58" fmla="*/ 29 w 87"/>
                <a:gd name="T59" fmla="*/ 151 h 157"/>
                <a:gd name="T60" fmla="*/ 25 w 87"/>
                <a:gd name="T61" fmla="*/ 157 h 157"/>
                <a:gd name="T62" fmla="*/ 13 w 87"/>
                <a:gd name="T63" fmla="*/ 148 h 157"/>
                <a:gd name="T64" fmla="*/ 16 w 87"/>
                <a:gd name="T65" fmla="*/ 145 h 157"/>
                <a:gd name="T66" fmla="*/ 9 w 87"/>
                <a:gd name="T67" fmla="*/ 135 h 157"/>
                <a:gd name="T68" fmla="*/ 6 w 87"/>
                <a:gd name="T69" fmla="*/ 129 h 157"/>
                <a:gd name="T70" fmla="*/ 6 w 87"/>
                <a:gd name="T71" fmla="*/ 122 h 157"/>
                <a:gd name="T72" fmla="*/ 3 w 87"/>
                <a:gd name="T73" fmla="*/ 122 h 157"/>
                <a:gd name="T74" fmla="*/ 0 w 87"/>
                <a:gd name="T75" fmla="*/ 116 h 157"/>
                <a:gd name="T76" fmla="*/ 3 w 87"/>
                <a:gd name="T77" fmla="*/ 116 h 157"/>
                <a:gd name="T78" fmla="*/ 3 w 87"/>
                <a:gd name="T79" fmla="*/ 112 h 157"/>
                <a:gd name="T80" fmla="*/ 6 w 87"/>
                <a:gd name="T81" fmla="*/ 103 h 157"/>
                <a:gd name="T82" fmla="*/ 9 w 87"/>
                <a:gd name="T83" fmla="*/ 96 h 157"/>
                <a:gd name="T84" fmla="*/ 9 w 87"/>
                <a:gd name="T85" fmla="*/ 90 h 157"/>
                <a:gd name="T86" fmla="*/ 6 w 87"/>
                <a:gd name="T87" fmla="*/ 80 h 157"/>
                <a:gd name="T88" fmla="*/ 6 w 87"/>
                <a:gd name="T89" fmla="*/ 67 h 157"/>
                <a:gd name="T90" fmla="*/ 9 w 87"/>
                <a:gd name="T91" fmla="*/ 55 h 157"/>
                <a:gd name="T92" fmla="*/ 19 w 87"/>
                <a:gd name="T93" fmla="*/ 51 h 157"/>
                <a:gd name="T94" fmla="*/ 19 w 87"/>
                <a:gd name="T95" fmla="*/ 38 h 157"/>
                <a:gd name="T96" fmla="*/ 25 w 87"/>
                <a:gd name="T97" fmla="*/ 26 h 157"/>
                <a:gd name="T98" fmla="*/ 29 w 87"/>
                <a:gd name="T99" fmla="*/ 19 h 157"/>
                <a:gd name="T100" fmla="*/ 35 w 87"/>
                <a:gd name="T101" fmla="*/ 10 h 157"/>
                <a:gd name="T102" fmla="*/ 42 w 87"/>
                <a:gd name="T103" fmla="*/ 6 h 157"/>
                <a:gd name="T104" fmla="*/ 54 w 87"/>
                <a:gd name="T105" fmla="*/ 6 h 157"/>
                <a:gd name="T106" fmla="*/ 54 w 87"/>
                <a:gd name="T107" fmla="*/ 0 h 157"/>
                <a:gd name="T108" fmla="*/ 74 w 87"/>
                <a:gd name="T109" fmla="*/ 6 h 157"/>
                <a:gd name="T110" fmla="*/ 80 w 87"/>
                <a:gd name="T111" fmla="*/ 19 h 157"/>
                <a:gd name="T112" fmla="*/ 83 w 87"/>
                <a:gd name="T113" fmla="*/ 26 h 157"/>
                <a:gd name="T114" fmla="*/ 87 w 87"/>
                <a:gd name="T115" fmla="*/ 35 h 1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
                <a:gd name="T175" fmla="*/ 0 h 157"/>
                <a:gd name="T176" fmla="*/ 87 w 87"/>
                <a:gd name="T177" fmla="*/ 157 h 1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 h="157">
                  <a:moveTo>
                    <a:pt x="87" y="35"/>
                  </a:moveTo>
                  <a:lnTo>
                    <a:pt x="87" y="35"/>
                  </a:lnTo>
                  <a:lnTo>
                    <a:pt x="83" y="35"/>
                  </a:lnTo>
                  <a:lnTo>
                    <a:pt x="80" y="35"/>
                  </a:lnTo>
                  <a:lnTo>
                    <a:pt x="74" y="35"/>
                  </a:lnTo>
                  <a:lnTo>
                    <a:pt x="74" y="38"/>
                  </a:lnTo>
                  <a:lnTo>
                    <a:pt x="71" y="35"/>
                  </a:lnTo>
                  <a:lnTo>
                    <a:pt x="74" y="38"/>
                  </a:lnTo>
                  <a:lnTo>
                    <a:pt x="67" y="42"/>
                  </a:lnTo>
                  <a:lnTo>
                    <a:pt x="71" y="42"/>
                  </a:lnTo>
                  <a:lnTo>
                    <a:pt x="67" y="48"/>
                  </a:lnTo>
                  <a:lnTo>
                    <a:pt x="71" y="51"/>
                  </a:lnTo>
                  <a:lnTo>
                    <a:pt x="67" y="51"/>
                  </a:lnTo>
                  <a:lnTo>
                    <a:pt x="64" y="58"/>
                  </a:lnTo>
                  <a:lnTo>
                    <a:pt x="58" y="61"/>
                  </a:lnTo>
                  <a:lnTo>
                    <a:pt x="54" y="64"/>
                  </a:lnTo>
                  <a:lnTo>
                    <a:pt x="51" y="64"/>
                  </a:lnTo>
                  <a:lnTo>
                    <a:pt x="51" y="67"/>
                  </a:lnTo>
                  <a:lnTo>
                    <a:pt x="48" y="67"/>
                  </a:lnTo>
                  <a:lnTo>
                    <a:pt x="48" y="71"/>
                  </a:lnTo>
                  <a:lnTo>
                    <a:pt x="45" y="67"/>
                  </a:lnTo>
                  <a:lnTo>
                    <a:pt x="45" y="71"/>
                  </a:lnTo>
                  <a:lnTo>
                    <a:pt x="45" y="74"/>
                  </a:lnTo>
                  <a:lnTo>
                    <a:pt x="42" y="74"/>
                  </a:lnTo>
                  <a:lnTo>
                    <a:pt x="45" y="77"/>
                  </a:lnTo>
                  <a:lnTo>
                    <a:pt x="42" y="80"/>
                  </a:lnTo>
                  <a:lnTo>
                    <a:pt x="45" y="83"/>
                  </a:lnTo>
                  <a:lnTo>
                    <a:pt x="42" y="83"/>
                  </a:lnTo>
                  <a:lnTo>
                    <a:pt x="45" y="93"/>
                  </a:lnTo>
                  <a:lnTo>
                    <a:pt x="45" y="96"/>
                  </a:lnTo>
                  <a:lnTo>
                    <a:pt x="38" y="100"/>
                  </a:lnTo>
                  <a:lnTo>
                    <a:pt x="42" y="100"/>
                  </a:lnTo>
                  <a:lnTo>
                    <a:pt x="45" y="100"/>
                  </a:lnTo>
                  <a:lnTo>
                    <a:pt x="45" y="96"/>
                  </a:lnTo>
                  <a:lnTo>
                    <a:pt x="48" y="96"/>
                  </a:lnTo>
                  <a:lnTo>
                    <a:pt x="51" y="100"/>
                  </a:lnTo>
                  <a:lnTo>
                    <a:pt x="54" y="100"/>
                  </a:lnTo>
                  <a:lnTo>
                    <a:pt x="51" y="100"/>
                  </a:lnTo>
                  <a:lnTo>
                    <a:pt x="58" y="103"/>
                  </a:lnTo>
                  <a:lnTo>
                    <a:pt x="54" y="109"/>
                  </a:lnTo>
                  <a:lnTo>
                    <a:pt x="51" y="109"/>
                  </a:lnTo>
                  <a:lnTo>
                    <a:pt x="48" y="109"/>
                  </a:lnTo>
                  <a:lnTo>
                    <a:pt x="45" y="109"/>
                  </a:lnTo>
                  <a:lnTo>
                    <a:pt x="38" y="109"/>
                  </a:lnTo>
                  <a:lnTo>
                    <a:pt x="45" y="109"/>
                  </a:lnTo>
                  <a:lnTo>
                    <a:pt x="45" y="112"/>
                  </a:lnTo>
                  <a:lnTo>
                    <a:pt x="54" y="109"/>
                  </a:lnTo>
                  <a:lnTo>
                    <a:pt x="54" y="112"/>
                  </a:lnTo>
                  <a:lnTo>
                    <a:pt x="51" y="116"/>
                  </a:lnTo>
                  <a:lnTo>
                    <a:pt x="48" y="116"/>
                  </a:lnTo>
                  <a:lnTo>
                    <a:pt x="48" y="112"/>
                  </a:lnTo>
                  <a:lnTo>
                    <a:pt x="48" y="116"/>
                  </a:lnTo>
                  <a:lnTo>
                    <a:pt x="45" y="119"/>
                  </a:lnTo>
                  <a:lnTo>
                    <a:pt x="38" y="119"/>
                  </a:lnTo>
                  <a:lnTo>
                    <a:pt x="42" y="119"/>
                  </a:lnTo>
                  <a:lnTo>
                    <a:pt x="45" y="122"/>
                  </a:lnTo>
                  <a:lnTo>
                    <a:pt x="42" y="122"/>
                  </a:lnTo>
                  <a:lnTo>
                    <a:pt x="42" y="129"/>
                  </a:lnTo>
                  <a:lnTo>
                    <a:pt x="42" y="132"/>
                  </a:lnTo>
                  <a:lnTo>
                    <a:pt x="42" y="135"/>
                  </a:lnTo>
                  <a:lnTo>
                    <a:pt x="42" y="141"/>
                  </a:lnTo>
                  <a:lnTo>
                    <a:pt x="38" y="148"/>
                  </a:lnTo>
                  <a:lnTo>
                    <a:pt x="32" y="148"/>
                  </a:lnTo>
                  <a:lnTo>
                    <a:pt x="29" y="151"/>
                  </a:lnTo>
                  <a:lnTo>
                    <a:pt x="25" y="154"/>
                  </a:lnTo>
                  <a:lnTo>
                    <a:pt x="25" y="157"/>
                  </a:lnTo>
                  <a:lnTo>
                    <a:pt x="16" y="157"/>
                  </a:lnTo>
                  <a:lnTo>
                    <a:pt x="16" y="154"/>
                  </a:lnTo>
                  <a:lnTo>
                    <a:pt x="13" y="148"/>
                  </a:lnTo>
                  <a:lnTo>
                    <a:pt x="16" y="148"/>
                  </a:lnTo>
                  <a:lnTo>
                    <a:pt x="13" y="145"/>
                  </a:lnTo>
                  <a:lnTo>
                    <a:pt x="16" y="145"/>
                  </a:lnTo>
                  <a:lnTo>
                    <a:pt x="9" y="138"/>
                  </a:lnTo>
                  <a:lnTo>
                    <a:pt x="9" y="135"/>
                  </a:lnTo>
                  <a:lnTo>
                    <a:pt x="6" y="135"/>
                  </a:lnTo>
                  <a:lnTo>
                    <a:pt x="6" y="129"/>
                  </a:lnTo>
                  <a:lnTo>
                    <a:pt x="6" y="125"/>
                  </a:lnTo>
                  <a:lnTo>
                    <a:pt x="3" y="125"/>
                  </a:lnTo>
                  <a:lnTo>
                    <a:pt x="6" y="122"/>
                  </a:lnTo>
                  <a:lnTo>
                    <a:pt x="3" y="122"/>
                  </a:lnTo>
                  <a:lnTo>
                    <a:pt x="0" y="116"/>
                  </a:lnTo>
                  <a:lnTo>
                    <a:pt x="0" y="112"/>
                  </a:lnTo>
                  <a:lnTo>
                    <a:pt x="3" y="116"/>
                  </a:lnTo>
                  <a:lnTo>
                    <a:pt x="3" y="112"/>
                  </a:lnTo>
                  <a:lnTo>
                    <a:pt x="3" y="109"/>
                  </a:lnTo>
                  <a:lnTo>
                    <a:pt x="6" y="106"/>
                  </a:lnTo>
                  <a:lnTo>
                    <a:pt x="6" y="103"/>
                  </a:lnTo>
                  <a:lnTo>
                    <a:pt x="9" y="103"/>
                  </a:lnTo>
                  <a:lnTo>
                    <a:pt x="9" y="100"/>
                  </a:lnTo>
                  <a:lnTo>
                    <a:pt x="9" y="96"/>
                  </a:lnTo>
                  <a:lnTo>
                    <a:pt x="9" y="93"/>
                  </a:lnTo>
                  <a:lnTo>
                    <a:pt x="6" y="90"/>
                  </a:lnTo>
                  <a:lnTo>
                    <a:pt x="9" y="90"/>
                  </a:lnTo>
                  <a:lnTo>
                    <a:pt x="9" y="87"/>
                  </a:lnTo>
                  <a:lnTo>
                    <a:pt x="9" y="83"/>
                  </a:lnTo>
                  <a:lnTo>
                    <a:pt x="6" y="80"/>
                  </a:lnTo>
                  <a:lnTo>
                    <a:pt x="6" y="74"/>
                  </a:lnTo>
                  <a:lnTo>
                    <a:pt x="3" y="74"/>
                  </a:lnTo>
                  <a:lnTo>
                    <a:pt x="6" y="67"/>
                  </a:lnTo>
                  <a:lnTo>
                    <a:pt x="3" y="64"/>
                  </a:lnTo>
                  <a:lnTo>
                    <a:pt x="6" y="61"/>
                  </a:lnTo>
                  <a:lnTo>
                    <a:pt x="9" y="55"/>
                  </a:lnTo>
                  <a:lnTo>
                    <a:pt x="16" y="55"/>
                  </a:lnTo>
                  <a:lnTo>
                    <a:pt x="19" y="55"/>
                  </a:lnTo>
                  <a:lnTo>
                    <a:pt x="19" y="51"/>
                  </a:lnTo>
                  <a:lnTo>
                    <a:pt x="16" y="48"/>
                  </a:lnTo>
                  <a:lnTo>
                    <a:pt x="19" y="42"/>
                  </a:lnTo>
                  <a:lnTo>
                    <a:pt x="19" y="38"/>
                  </a:lnTo>
                  <a:lnTo>
                    <a:pt x="19" y="32"/>
                  </a:lnTo>
                  <a:lnTo>
                    <a:pt x="22" y="32"/>
                  </a:lnTo>
                  <a:lnTo>
                    <a:pt x="25" y="26"/>
                  </a:lnTo>
                  <a:lnTo>
                    <a:pt x="32" y="22"/>
                  </a:lnTo>
                  <a:lnTo>
                    <a:pt x="32" y="19"/>
                  </a:lnTo>
                  <a:lnTo>
                    <a:pt x="29" y="19"/>
                  </a:lnTo>
                  <a:lnTo>
                    <a:pt x="32" y="16"/>
                  </a:lnTo>
                  <a:lnTo>
                    <a:pt x="32" y="13"/>
                  </a:lnTo>
                  <a:lnTo>
                    <a:pt x="35" y="10"/>
                  </a:lnTo>
                  <a:lnTo>
                    <a:pt x="38" y="13"/>
                  </a:lnTo>
                  <a:lnTo>
                    <a:pt x="42" y="10"/>
                  </a:lnTo>
                  <a:lnTo>
                    <a:pt x="42" y="6"/>
                  </a:lnTo>
                  <a:lnTo>
                    <a:pt x="54" y="6"/>
                  </a:lnTo>
                  <a:lnTo>
                    <a:pt x="51" y="3"/>
                  </a:lnTo>
                  <a:lnTo>
                    <a:pt x="54" y="0"/>
                  </a:lnTo>
                  <a:lnTo>
                    <a:pt x="58" y="0"/>
                  </a:lnTo>
                  <a:lnTo>
                    <a:pt x="67" y="6"/>
                  </a:lnTo>
                  <a:lnTo>
                    <a:pt x="74" y="6"/>
                  </a:lnTo>
                  <a:lnTo>
                    <a:pt x="77" y="13"/>
                  </a:lnTo>
                  <a:lnTo>
                    <a:pt x="80" y="16"/>
                  </a:lnTo>
                  <a:lnTo>
                    <a:pt x="80" y="19"/>
                  </a:lnTo>
                  <a:lnTo>
                    <a:pt x="83" y="26"/>
                  </a:lnTo>
                  <a:lnTo>
                    <a:pt x="83" y="29"/>
                  </a:lnTo>
                  <a:lnTo>
                    <a:pt x="87" y="35"/>
                  </a:lnTo>
                </a:path>
              </a:pathLst>
            </a:custGeom>
            <a:noFill/>
            <a:ln w="0">
              <a:solidFill>
                <a:srgbClr val="7F7F7F"/>
              </a:solidFill>
              <a:round/>
              <a:headEnd/>
              <a:tailEnd/>
            </a:ln>
          </p:spPr>
          <p:txBody>
            <a:bodyPr/>
            <a:lstStyle/>
            <a:p>
              <a:endParaRPr lang="en-US"/>
            </a:p>
          </p:txBody>
        </p:sp>
        <p:sp>
          <p:nvSpPr>
            <p:cNvPr id="32558" name="Freeform 990"/>
            <p:cNvSpPr>
              <a:spLocks/>
            </p:cNvSpPr>
            <p:nvPr/>
          </p:nvSpPr>
          <p:spPr bwMode="auto">
            <a:xfrm>
              <a:off x="2852" y="1709"/>
              <a:ext cx="27" cy="45"/>
            </a:xfrm>
            <a:custGeom>
              <a:avLst/>
              <a:gdLst>
                <a:gd name="T0" fmla="*/ 4 w 20"/>
                <a:gd name="T1" fmla="*/ 32 h 32"/>
                <a:gd name="T2" fmla="*/ 10 w 20"/>
                <a:gd name="T3" fmla="*/ 32 h 32"/>
                <a:gd name="T4" fmla="*/ 13 w 20"/>
                <a:gd name="T5" fmla="*/ 32 h 32"/>
                <a:gd name="T6" fmla="*/ 10 w 20"/>
                <a:gd name="T7" fmla="*/ 29 h 32"/>
                <a:gd name="T8" fmla="*/ 13 w 20"/>
                <a:gd name="T9" fmla="*/ 29 h 32"/>
                <a:gd name="T10" fmla="*/ 10 w 20"/>
                <a:gd name="T11" fmla="*/ 25 h 32"/>
                <a:gd name="T12" fmla="*/ 13 w 20"/>
                <a:gd name="T13" fmla="*/ 22 h 32"/>
                <a:gd name="T14" fmla="*/ 10 w 20"/>
                <a:gd name="T15" fmla="*/ 22 h 32"/>
                <a:gd name="T16" fmla="*/ 13 w 20"/>
                <a:gd name="T17" fmla="*/ 22 h 32"/>
                <a:gd name="T18" fmla="*/ 13 w 20"/>
                <a:gd name="T19" fmla="*/ 19 h 32"/>
                <a:gd name="T20" fmla="*/ 17 w 20"/>
                <a:gd name="T21" fmla="*/ 19 h 32"/>
                <a:gd name="T22" fmla="*/ 17 w 20"/>
                <a:gd name="T23" fmla="*/ 16 h 32"/>
                <a:gd name="T24" fmla="*/ 17 w 20"/>
                <a:gd name="T25" fmla="*/ 19 h 32"/>
                <a:gd name="T26" fmla="*/ 20 w 20"/>
                <a:gd name="T27" fmla="*/ 16 h 32"/>
                <a:gd name="T28" fmla="*/ 20 w 20"/>
                <a:gd name="T29" fmla="*/ 13 h 32"/>
                <a:gd name="T30" fmla="*/ 17 w 20"/>
                <a:gd name="T31" fmla="*/ 13 h 32"/>
                <a:gd name="T32" fmla="*/ 13 w 20"/>
                <a:gd name="T33" fmla="*/ 13 h 32"/>
                <a:gd name="T34" fmla="*/ 17 w 20"/>
                <a:gd name="T35" fmla="*/ 13 h 32"/>
                <a:gd name="T36" fmla="*/ 13 w 20"/>
                <a:gd name="T37" fmla="*/ 13 h 32"/>
                <a:gd name="T38" fmla="*/ 17 w 20"/>
                <a:gd name="T39" fmla="*/ 9 h 32"/>
                <a:gd name="T40" fmla="*/ 17 w 20"/>
                <a:gd name="T41" fmla="*/ 6 h 32"/>
                <a:gd name="T42" fmla="*/ 17 w 20"/>
                <a:gd name="T43" fmla="*/ 3 h 32"/>
                <a:gd name="T44" fmla="*/ 17 w 20"/>
                <a:gd name="T45" fmla="*/ 0 h 32"/>
                <a:gd name="T46" fmla="*/ 17 w 20"/>
                <a:gd name="T47" fmla="*/ 0 h 32"/>
                <a:gd name="T48" fmla="*/ 13 w 20"/>
                <a:gd name="T49" fmla="*/ 0 h 32"/>
                <a:gd name="T50" fmla="*/ 10 w 20"/>
                <a:gd name="T51" fmla="*/ 3 h 32"/>
                <a:gd name="T52" fmla="*/ 4 w 20"/>
                <a:gd name="T53" fmla="*/ 6 h 32"/>
                <a:gd name="T54" fmla="*/ 0 w 20"/>
                <a:gd name="T55" fmla="*/ 9 h 32"/>
                <a:gd name="T56" fmla="*/ 0 w 20"/>
                <a:gd name="T57" fmla="*/ 16 h 32"/>
                <a:gd name="T58" fmla="*/ 0 w 20"/>
                <a:gd name="T59" fmla="*/ 25 h 32"/>
                <a:gd name="T60" fmla="*/ 4 w 20"/>
                <a:gd name="T61" fmla="*/ 25 h 32"/>
                <a:gd name="T62" fmla="*/ 4 w 20"/>
                <a:gd name="T63" fmla="*/ 25 h 32"/>
                <a:gd name="T64" fmla="*/ 4 w 20"/>
                <a:gd name="T65" fmla="*/ 3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32"/>
                <a:gd name="T101" fmla="*/ 20 w 20"/>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32">
                  <a:moveTo>
                    <a:pt x="4" y="32"/>
                  </a:moveTo>
                  <a:lnTo>
                    <a:pt x="10" y="32"/>
                  </a:lnTo>
                  <a:lnTo>
                    <a:pt x="13" y="32"/>
                  </a:lnTo>
                  <a:lnTo>
                    <a:pt x="10" y="29"/>
                  </a:lnTo>
                  <a:lnTo>
                    <a:pt x="13" y="29"/>
                  </a:lnTo>
                  <a:lnTo>
                    <a:pt x="10" y="25"/>
                  </a:lnTo>
                  <a:lnTo>
                    <a:pt x="13" y="22"/>
                  </a:lnTo>
                  <a:lnTo>
                    <a:pt x="10" y="22"/>
                  </a:lnTo>
                  <a:lnTo>
                    <a:pt x="13" y="22"/>
                  </a:lnTo>
                  <a:lnTo>
                    <a:pt x="13" y="19"/>
                  </a:lnTo>
                  <a:lnTo>
                    <a:pt x="17" y="19"/>
                  </a:lnTo>
                  <a:lnTo>
                    <a:pt x="17" y="16"/>
                  </a:lnTo>
                  <a:lnTo>
                    <a:pt x="17" y="19"/>
                  </a:lnTo>
                  <a:lnTo>
                    <a:pt x="20" y="16"/>
                  </a:lnTo>
                  <a:lnTo>
                    <a:pt x="20" y="13"/>
                  </a:lnTo>
                  <a:lnTo>
                    <a:pt x="17" y="13"/>
                  </a:lnTo>
                  <a:lnTo>
                    <a:pt x="13" y="13"/>
                  </a:lnTo>
                  <a:lnTo>
                    <a:pt x="17" y="13"/>
                  </a:lnTo>
                  <a:lnTo>
                    <a:pt x="13" y="13"/>
                  </a:lnTo>
                  <a:lnTo>
                    <a:pt x="17" y="9"/>
                  </a:lnTo>
                  <a:lnTo>
                    <a:pt x="17" y="6"/>
                  </a:lnTo>
                  <a:lnTo>
                    <a:pt x="17" y="3"/>
                  </a:lnTo>
                  <a:lnTo>
                    <a:pt x="17" y="0"/>
                  </a:lnTo>
                  <a:lnTo>
                    <a:pt x="13" y="0"/>
                  </a:lnTo>
                  <a:lnTo>
                    <a:pt x="10" y="3"/>
                  </a:lnTo>
                  <a:lnTo>
                    <a:pt x="4" y="6"/>
                  </a:lnTo>
                  <a:lnTo>
                    <a:pt x="0" y="9"/>
                  </a:lnTo>
                  <a:lnTo>
                    <a:pt x="0" y="16"/>
                  </a:lnTo>
                  <a:lnTo>
                    <a:pt x="0" y="25"/>
                  </a:lnTo>
                  <a:lnTo>
                    <a:pt x="4" y="25"/>
                  </a:lnTo>
                  <a:lnTo>
                    <a:pt x="4" y="32"/>
                  </a:lnTo>
                  <a:close/>
                </a:path>
              </a:pathLst>
            </a:custGeom>
            <a:solidFill>
              <a:srgbClr val="CCCCCC"/>
            </a:solidFill>
            <a:ln w="9525">
              <a:noFill/>
              <a:round/>
              <a:headEnd/>
              <a:tailEnd/>
            </a:ln>
          </p:spPr>
          <p:txBody>
            <a:bodyPr/>
            <a:lstStyle/>
            <a:p>
              <a:endParaRPr lang="en-US"/>
            </a:p>
          </p:txBody>
        </p:sp>
        <p:sp>
          <p:nvSpPr>
            <p:cNvPr id="32559" name="Freeform 991"/>
            <p:cNvSpPr>
              <a:spLocks/>
            </p:cNvSpPr>
            <p:nvPr/>
          </p:nvSpPr>
          <p:spPr bwMode="auto">
            <a:xfrm>
              <a:off x="2852" y="1709"/>
              <a:ext cx="27" cy="45"/>
            </a:xfrm>
            <a:custGeom>
              <a:avLst/>
              <a:gdLst>
                <a:gd name="T0" fmla="*/ 4 w 20"/>
                <a:gd name="T1" fmla="*/ 32 h 32"/>
                <a:gd name="T2" fmla="*/ 10 w 20"/>
                <a:gd name="T3" fmla="*/ 32 h 32"/>
                <a:gd name="T4" fmla="*/ 13 w 20"/>
                <a:gd name="T5" fmla="*/ 32 h 32"/>
                <a:gd name="T6" fmla="*/ 10 w 20"/>
                <a:gd name="T7" fmla="*/ 29 h 32"/>
                <a:gd name="T8" fmla="*/ 13 w 20"/>
                <a:gd name="T9" fmla="*/ 29 h 32"/>
                <a:gd name="T10" fmla="*/ 10 w 20"/>
                <a:gd name="T11" fmla="*/ 25 h 32"/>
                <a:gd name="T12" fmla="*/ 13 w 20"/>
                <a:gd name="T13" fmla="*/ 22 h 32"/>
                <a:gd name="T14" fmla="*/ 10 w 20"/>
                <a:gd name="T15" fmla="*/ 22 h 32"/>
                <a:gd name="T16" fmla="*/ 13 w 20"/>
                <a:gd name="T17" fmla="*/ 22 h 32"/>
                <a:gd name="T18" fmla="*/ 13 w 20"/>
                <a:gd name="T19" fmla="*/ 19 h 32"/>
                <a:gd name="T20" fmla="*/ 17 w 20"/>
                <a:gd name="T21" fmla="*/ 19 h 32"/>
                <a:gd name="T22" fmla="*/ 17 w 20"/>
                <a:gd name="T23" fmla="*/ 16 h 32"/>
                <a:gd name="T24" fmla="*/ 17 w 20"/>
                <a:gd name="T25" fmla="*/ 19 h 32"/>
                <a:gd name="T26" fmla="*/ 20 w 20"/>
                <a:gd name="T27" fmla="*/ 16 h 32"/>
                <a:gd name="T28" fmla="*/ 20 w 20"/>
                <a:gd name="T29" fmla="*/ 13 h 32"/>
                <a:gd name="T30" fmla="*/ 17 w 20"/>
                <a:gd name="T31" fmla="*/ 13 h 32"/>
                <a:gd name="T32" fmla="*/ 13 w 20"/>
                <a:gd name="T33" fmla="*/ 13 h 32"/>
                <a:gd name="T34" fmla="*/ 17 w 20"/>
                <a:gd name="T35" fmla="*/ 13 h 32"/>
                <a:gd name="T36" fmla="*/ 13 w 20"/>
                <a:gd name="T37" fmla="*/ 13 h 32"/>
                <a:gd name="T38" fmla="*/ 17 w 20"/>
                <a:gd name="T39" fmla="*/ 9 h 32"/>
                <a:gd name="T40" fmla="*/ 17 w 20"/>
                <a:gd name="T41" fmla="*/ 6 h 32"/>
                <a:gd name="T42" fmla="*/ 17 w 20"/>
                <a:gd name="T43" fmla="*/ 3 h 32"/>
                <a:gd name="T44" fmla="*/ 17 w 20"/>
                <a:gd name="T45" fmla="*/ 0 h 32"/>
                <a:gd name="T46" fmla="*/ 17 w 20"/>
                <a:gd name="T47" fmla="*/ 0 h 32"/>
                <a:gd name="T48" fmla="*/ 13 w 20"/>
                <a:gd name="T49" fmla="*/ 0 h 32"/>
                <a:gd name="T50" fmla="*/ 10 w 20"/>
                <a:gd name="T51" fmla="*/ 3 h 32"/>
                <a:gd name="T52" fmla="*/ 4 w 20"/>
                <a:gd name="T53" fmla="*/ 6 h 32"/>
                <a:gd name="T54" fmla="*/ 0 w 20"/>
                <a:gd name="T55" fmla="*/ 9 h 32"/>
                <a:gd name="T56" fmla="*/ 0 w 20"/>
                <a:gd name="T57" fmla="*/ 16 h 32"/>
                <a:gd name="T58" fmla="*/ 0 w 20"/>
                <a:gd name="T59" fmla="*/ 25 h 32"/>
                <a:gd name="T60" fmla="*/ 4 w 20"/>
                <a:gd name="T61" fmla="*/ 25 h 32"/>
                <a:gd name="T62" fmla="*/ 4 w 20"/>
                <a:gd name="T63" fmla="*/ 25 h 32"/>
                <a:gd name="T64" fmla="*/ 4 w 20"/>
                <a:gd name="T65" fmla="*/ 32 h 32"/>
                <a:gd name="T66" fmla="*/ 4 w 20"/>
                <a:gd name="T67" fmla="*/ 32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32"/>
                <a:gd name="T104" fmla="*/ 20 w 20"/>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32">
                  <a:moveTo>
                    <a:pt x="4" y="32"/>
                  </a:moveTo>
                  <a:lnTo>
                    <a:pt x="10" y="32"/>
                  </a:lnTo>
                  <a:lnTo>
                    <a:pt x="13" y="32"/>
                  </a:lnTo>
                  <a:lnTo>
                    <a:pt x="10" y="29"/>
                  </a:lnTo>
                  <a:lnTo>
                    <a:pt x="13" y="29"/>
                  </a:lnTo>
                  <a:lnTo>
                    <a:pt x="10" y="25"/>
                  </a:lnTo>
                  <a:lnTo>
                    <a:pt x="13" y="22"/>
                  </a:lnTo>
                  <a:lnTo>
                    <a:pt x="10" y="22"/>
                  </a:lnTo>
                  <a:lnTo>
                    <a:pt x="13" y="22"/>
                  </a:lnTo>
                  <a:lnTo>
                    <a:pt x="13" y="19"/>
                  </a:lnTo>
                  <a:lnTo>
                    <a:pt x="17" y="19"/>
                  </a:lnTo>
                  <a:lnTo>
                    <a:pt x="17" y="16"/>
                  </a:lnTo>
                  <a:lnTo>
                    <a:pt x="17" y="19"/>
                  </a:lnTo>
                  <a:lnTo>
                    <a:pt x="20" y="16"/>
                  </a:lnTo>
                  <a:lnTo>
                    <a:pt x="20" y="13"/>
                  </a:lnTo>
                  <a:lnTo>
                    <a:pt x="17" y="13"/>
                  </a:lnTo>
                  <a:lnTo>
                    <a:pt x="13" y="13"/>
                  </a:lnTo>
                  <a:lnTo>
                    <a:pt x="17" y="13"/>
                  </a:lnTo>
                  <a:lnTo>
                    <a:pt x="13" y="13"/>
                  </a:lnTo>
                  <a:lnTo>
                    <a:pt x="17" y="9"/>
                  </a:lnTo>
                  <a:lnTo>
                    <a:pt x="17" y="6"/>
                  </a:lnTo>
                  <a:lnTo>
                    <a:pt x="17" y="3"/>
                  </a:lnTo>
                  <a:lnTo>
                    <a:pt x="17" y="0"/>
                  </a:lnTo>
                  <a:lnTo>
                    <a:pt x="13" y="0"/>
                  </a:lnTo>
                  <a:lnTo>
                    <a:pt x="10" y="3"/>
                  </a:lnTo>
                  <a:lnTo>
                    <a:pt x="4" y="6"/>
                  </a:lnTo>
                  <a:lnTo>
                    <a:pt x="0" y="9"/>
                  </a:lnTo>
                  <a:lnTo>
                    <a:pt x="0" y="16"/>
                  </a:lnTo>
                  <a:lnTo>
                    <a:pt x="0" y="25"/>
                  </a:lnTo>
                  <a:lnTo>
                    <a:pt x="4" y="25"/>
                  </a:lnTo>
                  <a:lnTo>
                    <a:pt x="4" y="32"/>
                  </a:lnTo>
                </a:path>
              </a:pathLst>
            </a:custGeom>
            <a:noFill/>
            <a:ln w="0">
              <a:solidFill>
                <a:srgbClr val="7F7F7F"/>
              </a:solidFill>
              <a:round/>
              <a:headEnd/>
              <a:tailEnd/>
            </a:ln>
          </p:spPr>
          <p:txBody>
            <a:bodyPr/>
            <a:lstStyle/>
            <a:p>
              <a:endParaRPr lang="en-US"/>
            </a:p>
          </p:txBody>
        </p:sp>
        <p:sp>
          <p:nvSpPr>
            <p:cNvPr id="32560" name="Freeform 992"/>
            <p:cNvSpPr>
              <a:spLocks/>
            </p:cNvSpPr>
            <p:nvPr/>
          </p:nvSpPr>
          <p:spPr bwMode="auto">
            <a:xfrm>
              <a:off x="2654" y="1750"/>
              <a:ext cx="48" cy="63"/>
            </a:xfrm>
            <a:custGeom>
              <a:avLst/>
              <a:gdLst>
                <a:gd name="T0" fmla="*/ 35 w 35"/>
                <a:gd name="T1" fmla="*/ 16 h 45"/>
                <a:gd name="T2" fmla="*/ 35 w 35"/>
                <a:gd name="T3" fmla="*/ 13 h 45"/>
                <a:gd name="T4" fmla="*/ 32 w 35"/>
                <a:gd name="T5" fmla="*/ 9 h 45"/>
                <a:gd name="T6" fmla="*/ 29 w 35"/>
                <a:gd name="T7" fmla="*/ 9 h 45"/>
                <a:gd name="T8" fmla="*/ 25 w 35"/>
                <a:gd name="T9" fmla="*/ 13 h 45"/>
                <a:gd name="T10" fmla="*/ 22 w 35"/>
                <a:gd name="T11" fmla="*/ 13 h 45"/>
                <a:gd name="T12" fmla="*/ 22 w 35"/>
                <a:gd name="T13" fmla="*/ 9 h 45"/>
                <a:gd name="T14" fmla="*/ 19 w 35"/>
                <a:gd name="T15" fmla="*/ 9 h 45"/>
                <a:gd name="T16" fmla="*/ 22 w 35"/>
                <a:gd name="T17" fmla="*/ 6 h 45"/>
                <a:gd name="T18" fmla="*/ 22 w 35"/>
                <a:gd name="T19" fmla="*/ 6 h 45"/>
                <a:gd name="T20" fmla="*/ 22 w 35"/>
                <a:gd name="T21" fmla="*/ 6 h 45"/>
                <a:gd name="T22" fmla="*/ 25 w 35"/>
                <a:gd name="T23" fmla="*/ 3 h 45"/>
                <a:gd name="T24" fmla="*/ 25 w 35"/>
                <a:gd name="T25" fmla="*/ 0 h 45"/>
                <a:gd name="T26" fmla="*/ 19 w 35"/>
                <a:gd name="T27" fmla="*/ 0 h 45"/>
                <a:gd name="T28" fmla="*/ 16 w 35"/>
                <a:gd name="T29" fmla="*/ 6 h 45"/>
                <a:gd name="T30" fmla="*/ 19 w 35"/>
                <a:gd name="T31" fmla="*/ 6 h 45"/>
                <a:gd name="T32" fmla="*/ 19 w 35"/>
                <a:gd name="T33" fmla="*/ 9 h 45"/>
                <a:gd name="T34" fmla="*/ 16 w 35"/>
                <a:gd name="T35" fmla="*/ 9 h 45"/>
                <a:gd name="T36" fmla="*/ 16 w 35"/>
                <a:gd name="T37" fmla="*/ 13 h 45"/>
                <a:gd name="T38" fmla="*/ 6 w 35"/>
                <a:gd name="T39" fmla="*/ 13 h 45"/>
                <a:gd name="T40" fmla="*/ 6 w 35"/>
                <a:gd name="T41" fmla="*/ 13 h 45"/>
                <a:gd name="T42" fmla="*/ 6 w 35"/>
                <a:gd name="T43" fmla="*/ 16 h 45"/>
                <a:gd name="T44" fmla="*/ 3 w 35"/>
                <a:gd name="T45" fmla="*/ 16 h 45"/>
                <a:gd name="T46" fmla="*/ 9 w 35"/>
                <a:gd name="T47" fmla="*/ 16 h 45"/>
                <a:gd name="T48" fmla="*/ 3 w 35"/>
                <a:gd name="T49" fmla="*/ 19 h 45"/>
                <a:gd name="T50" fmla="*/ 6 w 35"/>
                <a:gd name="T51" fmla="*/ 22 h 45"/>
                <a:gd name="T52" fmla="*/ 12 w 35"/>
                <a:gd name="T53" fmla="*/ 25 h 45"/>
                <a:gd name="T54" fmla="*/ 9 w 35"/>
                <a:gd name="T55" fmla="*/ 29 h 45"/>
                <a:gd name="T56" fmla="*/ 9 w 35"/>
                <a:gd name="T57" fmla="*/ 32 h 45"/>
                <a:gd name="T58" fmla="*/ 6 w 35"/>
                <a:gd name="T59" fmla="*/ 32 h 45"/>
                <a:gd name="T60" fmla="*/ 9 w 35"/>
                <a:gd name="T61" fmla="*/ 32 h 45"/>
                <a:gd name="T62" fmla="*/ 12 w 35"/>
                <a:gd name="T63" fmla="*/ 29 h 45"/>
                <a:gd name="T64" fmla="*/ 12 w 35"/>
                <a:gd name="T65" fmla="*/ 32 h 45"/>
                <a:gd name="T66" fmla="*/ 12 w 35"/>
                <a:gd name="T67" fmla="*/ 32 h 45"/>
                <a:gd name="T68" fmla="*/ 6 w 35"/>
                <a:gd name="T69" fmla="*/ 32 h 45"/>
                <a:gd name="T70" fmla="*/ 6 w 35"/>
                <a:gd name="T71" fmla="*/ 35 h 45"/>
                <a:gd name="T72" fmla="*/ 0 w 35"/>
                <a:gd name="T73" fmla="*/ 38 h 45"/>
                <a:gd name="T74" fmla="*/ 0 w 35"/>
                <a:gd name="T75" fmla="*/ 38 h 45"/>
                <a:gd name="T76" fmla="*/ 3 w 35"/>
                <a:gd name="T77" fmla="*/ 38 h 45"/>
                <a:gd name="T78" fmla="*/ 0 w 35"/>
                <a:gd name="T79" fmla="*/ 42 h 45"/>
                <a:gd name="T80" fmla="*/ 6 w 35"/>
                <a:gd name="T81" fmla="*/ 42 h 45"/>
                <a:gd name="T82" fmla="*/ 3 w 35"/>
                <a:gd name="T83" fmla="*/ 45 h 45"/>
                <a:gd name="T84" fmla="*/ 6 w 35"/>
                <a:gd name="T85" fmla="*/ 45 h 45"/>
                <a:gd name="T86" fmla="*/ 6 w 35"/>
                <a:gd name="T87" fmla="*/ 45 h 45"/>
                <a:gd name="T88" fmla="*/ 6 w 35"/>
                <a:gd name="T89" fmla="*/ 45 h 45"/>
                <a:gd name="T90" fmla="*/ 6 w 35"/>
                <a:gd name="T91" fmla="*/ 45 h 45"/>
                <a:gd name="T92" fmla="*/ 9 w 35"/>
                <a:gd name="T93" fmla="*/ 45 h 45"/>
                <a:gd name="T94" fmla="*/ 16 w 35"/>
                <a:gd name="T95" fmla="*/ 45 h 45"/>
                <a:gd name="T96" fmla="*/ 16 w 35"/>
                <a:gd name="T97" fmla="*/ 42 h 45"/>
                <a:gd name="T98" fmla="*/ 16 w 35"/>
                <a:gd name="T99" fmla="*/ 42 h 45"/>
                <a:gd name="T100" fmla="*/ 19 w 35"/>
                <a:gd name="T101" fmla="*/ 42 h 45"/>
                <a:gd name="T102" fmla="*/ 22 w 35"/>
                <a:gd name="T103" fmla="*/ 42 h 45"/>
                <a:gd name="T104" fmla="*/ 22 w 35"/>
                <a:gd name="T105" fmla="*/ 38 h 45"/>
                <a:gd name="T106" fmla="*/ 32 w 35"/>
                <a:gd name="T107" fmla="*/ 38 h 45"/>
                <a:gd name="T108" fmla="*/ 32 w 35"/>
                <a:gd name="T109" fmla="*/ 35 h 45"/>
                <a:gd name="T110" fmla="*/ 35 w 35"/>
                <a:gd name="T111" fmla="*/ 29 h 45"/>
                <a:gd name="T112" fmla="*/ 35 w 35"/>
                <a:gd name="T113" fmla="*/ 22 h 45"/>
                <a:gd name="T114" fmla="*/ 35 w 35"/>
                <a:gd name="T115" fmla="*/ 19 h 45"/>
                <a:gd name="T116" fmla="*/ 32 w 35"/>
                <a:gd name="T117" fmla="*/ 16 h 45"/>
                <a:gd name="T118" fmla="*/ 35 w 35"/>
                <a:gd name="T119" fmla="*/ 16 h 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45"/>
                <a:gd name="T182" fmla="*/ 35 w 35"/>
                <a:gd name="T183" fmla="*/ 45 h 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45">
                  <a:moveTo>
                    <a:pt x="35" y="16"/>
                  </a:moveTo>
                  <a:lnTo>
                    <a:pt x="35" y="13"/>
                  </a:lnTo>
                  <a:lnTo>
                    <a:pt x="32" y="9"/>
                  </a:lnTo>
                  <a:lnTo>
                    <a:pt x="29" y="9"/>
                  </a:lnTo>
                  <a:lnTo>
                    <a:pt x="25" y="13"/>
                  </a:lnTo>
                  <a:lnTo>
                    <a:pt x="22" y="13"/>
                  </a:lnTo>
                  <a:lnTo>
                    <a:pt x="22" y="9"/>
                  </a:lnTo>
                  <a:lnTo>
                    <a:pt x="19" y="9"/>
                  </a:lnTo>
                  <a:lnTo>
                    <a:pt x="22" y="6"/>
                  </a:lnTo>
                  <a:lnTo>
                    <a:pt x="25" y="3"/>
                  </a:lnTo>
                  <a:lnTo>
                    <a:pt x="25" y="0"/>
                  </a:lnTo>
                  <a:lnTo>
                    <a:pt x="19" y="0"/>
                  </a:lnTo>
                  <a:lnTo>
                    <a:pt x="16" y="6"/>
                  </a:lnTo>
                  <a:lnTo>
                    <a:pt x="19" y="6"/>
                  </a:lnTo>
                  <a:lnTo>
                    <a:pt x="19" y="9"/>
                  </a:lnTo>
                  <a:lnTo>
                    <a:pt x="16" y="9"/>
                  </a:lnTo>
                  <a:lnTo>
                    <a:pt x="16" y="13"/>
                  </a:lnTo>
                  <a:lnTo>
                    <a:pt x="6" y="13"/>
                  </a:lnTo>
                  <a:lnTo>
                    <a:pt x="6" y="16"/>
                  </a:lnTo>
                  <a:lnTo>
                    <a:pt x="3" y="16"/>
                  </a:lnTo>
                  <a:lnTo>
                    <a:pt x="9" y="16"/>
                  </a:lnTo>
                  <a:lnTo>
                    <a:pt x="3" y="19"/>
                  </a:lnTo>
                  <a:lnTo>
                    <a:pt x="6" y="22"/>
                  </a:lnTo>
                  <a:lnTo>
                    <a:pt x="12" y="25"/>
                  </a:lnTo>
                  <a:lnTo>
                    <a:pt x="9" y="29"/>
                  </a:lnTo>
                  <a:lnTo>
                    <a:pt x="9" y="32"/>
                  </a:lnTo>
                  <a:lnTo>
                    <a:pt x="6" y="32"/>
                  </a:lnTo>
                  <a:lnTo>
                    <a:pt x="9" y="32"/>
                  </a:lnTo>
                  <a:lnTo>
                    <a:pt x="12" y="29"/>
                  </a:lnTo>
                  <a:lnTo>
                    <a:pt x="12" y="32"/>
                  </a:lnTo>
                  <a:lnTo>
                    <a:pt x="6" y="32"/>
                  </a:lnTo>
                  <a:lnTo>
                    <a:pt x="6" y="35"/>
                  </a:lnTo>
                  <a:lnTo>
                    <a:pt x="0" y="38"/>
                  </a:lnTo>
                  <a:lnTo>
                    <a:pt x="3" y="38"/>
                  </a:lnTo>
                  <a:lnTo>
                    <a:pt x="0" y="42"/>
                  </a:lnTo>
                  <a:lnTo>
                    <a:pt x="6" y="42"/>
                  </a:lnTo>
                  <a:lnTo>
                    <a:pt x="3" y="45"/>
                  </a:lnTo>
                  <a:lnTo>
                    <a:pt x="6" y="45"/>
                  </a:lnTo>
                  <a:lnTo>
                    <a:pt x="9" y="45"/>
                  </a:lnTo>
                  <a:lnTo>
                    <a:pt x="16" y="45"/>
                  </a:lnTo>
                  <a:lnTo>
                    <a:pt x="16" y="42"/>
                  </a:lnTo>
                  <a:lnTo>
                    <a:pt x="19" y="42"/>
                  </a:lnTo>
                  <a:lnTo>
                    <a:pt x="22" y="42"/>
                  </a:lnTo>
                  <a:lnTo>
                    <a:pt x="22" y="38"/>
                  </a:lnTo>
                  <a:lnTo>
                    <a:pt x="32" y="38"/>
                  </a:lnTo>
                  <a:lnTo>
                    <a:pt x="32" y="35"/>
                  </a:lnTo>
                  <a:lnTo>
                    <a:pt x="35" y="29"/>
                  </a:lnTo>
                  <a:lnTo>
                    <a:pt x="35" y="22"/>
                  </a:lnTo>
                  <a:lnTo>
                    <a:pt x="35" y="19"/>
                  </a:lnTo>
                  <a:lnTo>
                    <a:pt x="32" y="16"/>
                  </a:lnTo>
                  <a:lnTo>
                    <a:pt x="35" y="16"/>
                  </a:lnTo>
                  <a:close/>
                </a:path>
              </a:pathLst>
            </a:custGeom>
            <a:solidFill>
              <a:srgbClr val="CCCCCC"/>
            </a:solidFill>
            <a:ln w="9525">
              <a:noFill/>
              <a:round/>
              <a:headEnd/>
              <a:tailEnd/>
            </a:ln>
          </p:spPr>
          <p:txBody>
            <a:bodyPr/>
            <a:lstStyle/>
            <a:p>
              <a:endParaRPr lang="en-US"/>
            </a:p>
          </p:txBody>
        </p:sp>
        <p:sp>
          <p:nvSpPr>
            <p:cNvPr id="32561" name="Freeform 993"/>
            <p:cNvSpPr>
              <a:spLocks/>
            </p:cNvSpPr>
            <p:nvPr/>
          </p:nvSpPr>
          <p:spPr bwMode="auto">
            <a:xfrm>
              <a:off x="2654" y="1750"/>
              <a:ext cx="48" cy="63"/>
            </a:xfrm>
            <a:custGeom>
              <a:avLst/>
              <a:gdLst>
                <a:gd name="T0" fmla="*/ 35 w 35"/>
                <a:gd name="T1" fmla="*/ 16 h 45"/>
                <a:gd name="T2" fmla="*/ 35 w 35"/>
                <a:gd name="T3" fmla="*/ 13 h 45"/>
                <a:gd name="T4" fmla="*/ 32 w 35"/>
                <a:gd name="T5" fmla="*/ 9 h 45"/>
                <a:gd name="T6" fmla="*/ 29 w 35"/>
                <a:gd name="T7" fmla="*/ 9 h 45"/>
                <a:gd name="T8" fmla="*/ 25 w 35"/>
                <a:gd name="T9" fmla="*/ 13 h 45"/>
                <a:gd name="T10" fmla="*/ 22 w 35"/>
                <a:gd name="T11" fmla="*/ 13 h 45"/>
                <a:gd name="T12" fmla="*/ 22 w 35"/>
                <a:gd name="T13" fmla="*/ 9 h 45"/>
                <a:gd name="T14" fmla="*/ 19 w 35"/>
                <a:gd name="T15" fmla="*/ 9 h 45"/>
                <a:gd name="T16" fmla="*/ 22 w 35"/>
                <a:gd name="T17" fmla="*/ 6 h 45"/>
                <a:gd name="T18" fmla="*/ 22 w 35"/>
                <a:gd name="T19" fmla="*/ 6 h 45"/>
                <a:gd name="T20" fmla="*/ 22 w 35"/>
                <a:gd name="T21" fmla="*/ 6 h 45"/>
                <a:gd name="T22" fmla="*/ 25 w 35"/>
                <a:gd name="T23" fmla="*/ 3 h 45"/>
                <a:gd name="T24" fmla="*/ 25 w 35"/>
                <a:gd name="T25" fmla="*/ 0 h 45"/>
                <a:gd name="T26" fmla="*/ 19 w 35"/>
                <a:gd name="T27" fmla="*/ 0 h 45"/>
                <a:gd name="T28" fmla="*/ 16 w 35"/>
                <a:gd name="T29" fmla="*/ 6 h 45"/>
                <a:gd name="T30" fmla="*/ 19 w 35"/>
                <a:gd name="T31" fmla="*/ 6 h 45"/>
                <a:gd name="T32" fmla="*/ 19 w 35"/>
                <a:gd name="T33" fmla="*/ 9 h 45"/>
                <a:gd name="T34" fmla="*/ 16 w 35"/>
                <a:gd name="T35" fmla="*/ 9 h 45"/>
                <a:gd name="T36" fmla="*/ 16 w 35"/>
                <a:gd name="T37" fmla="*/ 13 h 45"/>
                <a:gd name="T38" fmla="*/ 6 w 35"/>
                <a:gd name="T39" fmla="*/ 13 h 45"/>
                <a:gd name="T40" fmla="*/ 6 w 35"/>
                <a:gd name="T41" fmla="*/ 13 h 45"/>
                <a:gd name="T42" fmla="*/ 6 w 35"/>
                <a:gd name="T43" fmla="*/ 16 h 45"/>
                <a:gd name="T44" fmla="*/ 3 w 35"/>
                <a:gd name="T45" fmla="*/ 16 h 45"/>
                <a:gd name="T46" fmla="*/ 9 w 35"/>
                <a:gd name="T47" fmla="*/ 16 h 45"/>
                <a:gd name="T48" fmla="*/ 3 w 35"/>
                <a:gd name="T49" fmla="*/ 19 h 45"/>
                <a:gd name="T50" fmla="*/ 6 w 35"/>
                <a:gd name="T51" fmla="*/ 22 h 45"/>
                <a:gd name="T52" fmla="*/ 12 w 35"/>
                <a:gd name="T53" fmla="*/ 25 h 45"/>
                <a:gd name="T54" fmla="*/ 9 w 35"/>
                <a:gd name="T55" fmla="*/ 29 h 45"/>
                <a:gd name="T56" fmla="*/ 9 w 35"/>
                <a:gd name="T57" fmla="*/ 32 h 45"/>
                <a:gd name="T58" fmla="*/ 6 w 35"/>
                <a:gd name="T59" fmla="*/ 32 h 45"/>
                <a:gd name="T60" fmla="*/ 9 w 35"/>
                <a:gd name="T61" fmla="*/ 32 h 45"/>
                <a:gd name="T62" fmla="*/ 12 w 35"/>
                <a:gd name="T63" fmla="*/ 29 h 45"/>
                <a:gd name="T64" fmla="*/ 12 w 35"/>
                <a:gd name="T65" fmla="*/ 32 h 45"/>
                <a:gd name="T66" fmla="*/ 12 w 35"/>
                <a:gd name="T67" fmla="*/ 32 h 45"/>
                <a:gd name="T68" fmla="*/ 6 w 35"/>
                <a:gd name="T69" fmla="*/ 32 h 45"/>
                <a:gd name="T70" fmla="*/ 6 w 35"/>
                <a:gd name="T71" fmla="*/ 35 h 45"/>
                <a:gd name="T72" fmla="*/ 0 w 35"/>
                <a:gd name="T73" fmla="*/ 38 h 45"/>
                <a:gd name="T74" fmla="*/ 0 w 35"/>
                <a:gd name="T75" fmla="*/ 38 h 45"/>
                <a:gd name="T76" fmla="*/ 3 w 35"/>
                <a:gd name="T77" fmla="*/ 38 h 45"/>
                <a:gd name="T78" fmla="*/ 0 w 35"/>
                <a:gd name="T79" fmla="*/ 42 h 45"/>
                <a:gd name="T80" fmla="*/ 6 w 35"/>
                <a:gd name="T81" fmla="*/ 42 h 45"/>
                <a:gd name="T82" fmla="*/ 3 w 35"/>
                <a:gd name="T83" fmla="*/ 45 h 45"/>
                <a:gd name="T84" fmla="*/ 6 w 35"/>
                <a:gd name="T85" fmla="*/ 45 h 45"/>
                <a:gd name="T86" fmla="*/ 6 w 35"/>
                <a:gd name="T87" fmla="*/ 45 h 45"/>
                <a:gd name="T88" fmla="*/ 6 w 35"/>
                <a:gd name="T89" fmla="*/ 45 h 45"/>
                <a:gd name="T90" fmla="*/ 6 w 35"/>
                <a:gd name="T91" fmla="*/ 45 h 45"/>
                <a:gd name="T92" fmla="*/ 9 w 35"/>
                <a:gd name="T93" fmla="*/ 45 h 45"/>
                <a:gd name="T94" fmla="*/ 16 w 35"/>
                <a:gd name="T95" fmla="*/ 45 h 45"/>
                <a:gd name="T96" fmla="*/ 16 w 35"/>
                <a:gd name="T97" fmla="*/ 42 h 45"/>
                <a:gd name="T98" fmla="*/ 16 w 35"/>
                <a:gd name="T99" fmla="*/ 42 h 45"/>
                <a:gd name="T100" fmla="*/ 19 w 35"/>
                <a:gd name="T101" fmla="*/ 42 h 45"/>
                <a:gd name="T102" fmla="*/ 22 w 35"/>
                <a:gd name="T103" fmla="*/ 42 h 45"/>
                <a:gd name="T104" fmla="*/ 22 w 35"/>
                <a:gd name="T105" fmla="*/ 38 h 45"/>
                <a:gd name="T106" fmla="*/ 32 w 35"/>
                <a:gd name="T107" fmla="*/ 38 h 45"/>
                <a:gd name="T108" fmla="*/ 32 w 35"/>
                <a:gd name="T109" fmla="*/ 35 h 45"/>
                <a:gd name="T110" fmla="*/ 35 w 35"/>
                <a:gd name="T111" fmla="*/ 29 h 45"/>
                <a:gd name="T112" fmla="*/ 35 w 35"/>
                <a:gd name="T113" fmla="*/ 22 h 45"/>
                <a:gd name="T114" fmla="*/ 35 w 35"/>
                <a:gd name="T115" fmla="*/ 19 h 45"/>
                <a:gd name="T116" fmla="*/ 32 w 35"/>
                <a:gd name="T117" fmla="*/ 16 h 45"/>
                <a:gd name="T118" fmla="*/ 35 w 35"/>
                <a:gd name="T119" fmla="*/ 16 h 45"/>
                <a:gd name="T120" fmla="*/ 35 w 35"/>
                <a:gd name="T121" fmla="*/ 16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
                <a:gd name="T184" fmla="*/ 0 h 45"/>
                <a:gd name="T185" fmla="*/ 35 w 35"/>
                <a:gd name="T186" fmla="*/ 45 h 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 h="45">
                  <a:moveTo>
                    <a:pt x="35" y="16"/>
                  </a:moveTo>
                  <a:lnTo>
                    <a:pt x="35" y="13"/>
                  </a:lnTo>
                  <a:lnTo>
                    <a:pt x="32" y="9"/>
                  </a:lnTo>
                  <a:lnTo>
                    <a:pt x="29" y="9"/>
                  </a:lnTo>
                  <a:lnTo>
                    <a:pt x="25" y="13"/>
                  </a:lnTo>
                  <a:lnTo>
                    <a:pt x="22" y="13"/>
                  </a:lnTo>
                  <a:lnTo>
                    <a:pt x="22" y="9"/>
                  </a:lnTo>
                  <a:lnTo>
                    <a:pt x="19" y="9"/>
                  </a:lnTo>
                  <a:lnTo>
                    <a:pt x="22" y="6"/>
                  </a:lnTo>
                  <a:lnTo>
                    <a:pt x="25" y="3"/>
                  </a:lnTo>
                  <a:lnTo>
                    <a:pt x="25" y="0"/>
                  </a:lnTo>
                  <a:lnTo>
                    <a:pt x="19" y="0"/>
                  </a:lnTo>
                  <a:lnTo>
                    <a:pt x="16" y="6"/>
                  </a:lnTo>
                  <a:lnTo>
                    <a:pt x="19" y="6"/>
                  </a:lnTo>
                  <a:lnTo>
                    <a:pt x="19" y="9"/>
                  </a:lnTo>
                  <a:lnTo>
                    <a:pt x="16" y="9"/>
                  </a:lnTo>
                  <a:lnTo>
                    <a:pt x="16" y="13"/>
                  </a:lnTo>
                  <a:lnTo>
                    <a:pt x="6" y="13"/>
                  </a:lnTo>
                  <a:lnTo>
                    <a:pt x="6" y="16"/>
                  </a:lnTo>
                  <a:lnTo>
                    <a:pt x="3" y="16"/>
                  </a:lnTo>
                  <a:lnTo>
                    <a:pt x="9" y="16"/>
                  </a:lnTo>
                  <a:lnTo>
                    <a:pt x="3" y="19"/>
                  </a:lnTo>
                  <a:lnTo>
                    <a:pt x="6" y="22"/>
                  </a:lnTo>
                  <a:lnTo>
                    <a:pt x="12" y="25"/>
                  </a:lnTo>
                  <a:lnTo>
                    <a:pt x="9" y="29"/>
                  </a:lnTo>
                  <a:lnTo>
                    <a:pt x="9" y="32"/>
                  </a:lnTo>
                  <a:lnTo>
                    <a:pt x="6" y="32"/>
                  </a:lnTo>
                  <a:lnTo>
                    <a:pt x="9" y="32"/>
                  </a:lnTo>
                  <a:lnTo>
                    <a:pt x="12" y="29"/>
                  </a:lnTo>
                  <a:lnTo>
                    <a:pt x="12" y="32"/>
                  </a:lnTo>
                  <a:lnTo>
                    <a:pt x="6" y="32"/>
                  </a:lnTo>
                  <a:lnTo>
                    <a:pt x="6" y="35"/>
                  </a:lnTo>
                  <a:lnTo>
                    <a:pt x="0" y="38"/>
                  </a:lnTo>
                  <a:lnTo>
                    <a:pt x="3" y="38"/>
                  </a:lnTo>
                  <a:lnTo>
                    <a:pt x="0" y="42"/>
                  </a:lnTo>
                  <a:lnTo>
                    <a:pt x="6" y="42"/>
                  </a:lnTo>
                  <a:lnTo>
                    <a:pt x="3" y="45"/>
                  </a:lnTo>
                  <a:lnTo>
                    <a:pt x="6" y="45"/>
                  </a:lnTo>
                  <a:lnTo>
                    <a:pt x="9" y="45"/>
                  </a:lnTo>
                  <a:lnTo>
                    <a:pt x="16" y="45"/>
                  </a:lnTo>
                  <a:lnTo>
                    <a:pt x="16" y="42"/>
                  </a:lnTo>
                  <a:lnTo>
                    <a:pt x="19" y="42"/>
                  </a:lnTo>
                  <a:lnTo>
                    <a:pt x="22" y="42"/>
                  </a:lnTo>
                  <a:lnTo>
                    <a:pt x="22" y="38"/>
                  </a:lnTo>
                  <a:lnTo>
                    <a:pt x="32" y="38"/>
                  </a:lnTo>
                  <a:lnTo>
                    <a:pt x="32" y="35"/>
                  </a:lnTo>
                  <a:lnTo>
                    <a:pt x="35" y="29"/>
                  </a:lnTo>
                  <a:lnTo>
                    <a:pt x="35" y="22"/>
                  </a:lnTo>
                  <a:lnTo>
                    <a:pt x="35" y="19"/>
                  </a:lnTo>
                  <a:lnTo>
                    <a:pt x="32" y="16"/>
                  </a:lnTo>
                  <a:lnTo>
                    <a:pt x="35" y="16"/>
                  </a:lnTo>
                </a:path>
              </a:pathLst>
            </a:custGeom>
            <a:noFill/>
            <a:ln w="0">
              <a:solidFill>
                <a:srgbClr val="7F7F7F"/>
              </a:solidFill>
              <a:round/>
              <a:headEnd/>
              <a:tailEnd/>
            </a:ln>
          </p:spPr>
          <p:txBody>
            <a:bodyPr/>
            <a:lstStyle/>
            <a:p>
              <a:endParaRPr lang="en-US"/>
            </a:p>
          </p:txBody>
        </p:sp>
        <p:sp>
          <p:nvSpPr>
            <p:cNvPr id="32562" name="Freeform 994"/>
            <p:cNvSpPr>
              <a:spLocks/>
            </p:cNvSpPr>
            <p:nvPr/>
          </p:nvSpPr>
          <p:spPr bwMode="auto">
            <a:xfrm>
              <a:off x="3065" y="1866"/>
              <a:ext cx="39" cy="51"/>
            </a:xfrm>
            <a:custGeom>
              <a:avLst/>
              <a:gdLst>
                <a:gd name="T0" fmla="*/ 16 w 29"/>
                <a:gd name="T1" fmla="*/ 33 h 36"/>
                <a:gd name="T2" fmla="*/ 16 w 29"/>
                <a:gd name="T3" fmla="*/ 36 h 36"/>
                <a:gd name="T4" fmla="*/ 19 w 29"/>
                <a:gd name="T5" fmla="*/ 36 h 36"/>
                <a:gd name="T6" fmla="*/ 19 w 29"/>
                <a:gd name="T7" fmla="*/ 33 h 36"/>
                <a:gd name="T8" fmla="*/ 22 w 29"/>
                <a:gd name="T9" fmla="*/ 29 h 36"/>
                <a:gd name="T10" fmla="*/ 22 w 29"/>
                <a:gd name="T11" fmla="*/ 26 h 36"/>
                <a:gd name="T12" fmla="*/ 29 w 29"/>
                <a:gd name="T13" fmla="*/ 26 h 36"/>
                <a:gd name="T14" fmla="*/ 29 w 29"/>
                <a:gd name="T15" fmla="*/ 20 h 36"/>
                <a:gd name="T16" fmla="*/ 26 w 29"/>
                <a:gd name="T17" fmla="*/ 20 h 36"/>
                <a:gd name="T18" fmla="*/ 22 w 29"/>
                <a:gd name="T19" fmla="*/ 13 h 36"/>
                <a:gd name="T20" fmla="*/ 19 w 29"/>
                <a:gd name="T21" fmla="*/ 10 h 36"/>
                <a:gd name="T22" fmla="*/ 19 w 29"/>
                <a:gd name="T23" fmla="*/ 7 h 36"/>
                <a:gd name="T24" fmla="*/ 19 w 29"/>
                <a:gd name="T25" fmla="*/ 7 h 36"/>
                <a:gd name="T26" fmla="*/ 13 w 29"/>
                <a:gd name="T27" fmla="*/ 4 h 36"/>
                <a:gd name="T28" fmla="*/ 6 w 29"/>
                <a:gd name="T29" fmla="*/ 0 h 36"/>
                <a:gd name="T30" fmla="*/ 0 w 29"/>
                <a:gd name="T31" fmla="*/ 0 h 36"/>
                <a:gd name="T32" fmla="*/ 0 w 29"/>
                <a:gd name="T33" fmla="*/ 4 h 36"/>
                <a:gd name="T34" fmla="*/ 0 w 29"/>
                <a:gd name="T35" fmla="*/ 4 h 36"/>
                <a:gd name="T36" fmla="*/ 6 w 29"/>
                <a:gd name="T37" fmla="*/ 10 h 36"/>
                <a:gd name="T38" fmla="*/ 6 w 29"/>
                <a:gd name="T39" fmla="*/ 10 h 36"/>
                <a:gd name="T40" fmla="*/ 13 w 29"/>
                <a:gd name="T41" fmla="*/ 20 h 36"/>
                <a:gd name="T42" fmla="*/ 16 w 29"/>
                <a:gd name="T43" fmla="*/ 33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6"/>
                <a:gd name="T68" fmla="*/ 29 w 29"/>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6">
                  <a:moveTo>
                    <a:pt x="16" y="33"/>
                  </a:moveTo>
                  <a:lnTo>
                    <a:pt x="16" y="36"/>
                  </a:lnTo>
                  <a:lnTo>
                    <a:pt x="19" y="36"/>
                  </a:lnTo>
                  <a:lnTo>
                    <a:pt x="19" y="33"/>
                  </a:lnTo>
                  <a:lnTo>
                    <a:pt x="22" y="29"/>
                  </a:lnTo>
                  <a:lnTo>
                    <a:pt x="22" y="26"/>
                  </a:lnTo>
                  <a:lnTo>
                    <a:pt x="29" y="26"/>
                  </a:lnTo>
                  <a:lnTo>
                    <a:pt x="29" y="20"/>
                  </a:lnTo>
                  <a:lnTo>
                    <a:pt x="26" y="20"/>
                  </a:lnTo>
                  <a:lnTo>
                    <a:pt x="22" y="13"/>
                  </a:lnTo>
                  <a:lnTo>
                    <a:pt x="19" y="10"/>
                  </a:lnTo>
                  <a:lnTo>
                    <a:pt x="19" y="7"/>
                  </a:lnTo>
                  <a:lnTo>
                    <a:pt x="13" y="4"/>
                  </a:lnTo>
                  <a:lnTo>
                    <a:pt x="6" y="0"/>
                  </a:lnTo>
                  <a:lnTo>
                    <a:pt x="0" y="0"/>
                  </a:lnTo>
                  <a:lnTo>
                    <a:pt x="0" y="4"/>
                  </a:lnTo>
                  <a:lnTo>
                    <a:pt x="6" y="10"/>
                  </a:lnTo>
                  <a:lnTo>
                    <a:pt x="13" y="20"/>
                  </a:lnTo>
                  <a:lnTo>
                    <a:pt x="16" y="33"/>
                  </a:lnTo>
                  <a:close/>
                </a:path>
              </a:pathLst>
            </a:custGeom>
            <a:solidFill>
              <a:srgbClr val="CCCCCC"/>
            </a:solidFill>
            <a:ln w="9525">
              <a:noFill/>
              <a:round/>
              <a:headEnd/>
              <a:tailEnd/>
            </a:ln>
          </p:spPr>
          <p:txBody>
            <a:bodyPr/>
            <a:lstStyle/>
            <a:p>
              <a:endParaRPr lang="en-US"/>
            </a:p>
          </p:txBody>
        </p:sp>
        <p:sp>
          <p:nvSpPr>
            <p:cNvPr id="32563" name="Freeform 995"/>
            <p:cNvSpPr>
              <a:spLocks/>
            </p:cNvSpPr>
            <p:nvPr/>
          </p:nvSpPr>
          <p:spPr bwMode="auto">
            <a:xfrm>
              <a:off x="3065" y="1866"/>
              <a:ext cx="39" cy="51"/>
            </a:xfrm>
            <a:custGeom>
              <a:avLst/>
              <a:gdLst>
                <a:gd name="T0" fmla="*/ 16 w 29"/>
                <a:gd name="T1" fmla="*/ 33 h 36"/>
                <a:gd name="T2" fmla="*/ 16 w 29"/>
                <a:gd name="T3" fmla="*/ 36 h 36"/>
                <a:gd name="T4" fmla="*/ 19 w 29"/>
                <a:gd name="T5" fmla="*/ 36 h 36"/>
                <a:gd name="T6" fmla="*/ 19 w 29"/>
                <a:gd name="T7" fmla="*/ 33 h 36"/>
                <a:gd name="T8" fmla="*/ 22 w 29"/>
                <a:gd name="T9" fmla="*/ 29 h 36"/>
                <a:gd name="T10" fmla="*/ 22 w 29"/>
                <a:gd name="T11" fmla="*/ 26 h 36"/>
                <a:gd name="T12" fmla="*/ 29 w 29"/>
                <a:gd name="T13" fmla="*/ 26 h 36"/>
                <a:gd name="T14" fmla="*/ 29 w 29"/>
                <a:gd name="T15" fmla="*/ 20 h 36"/>
                <a:gd name="T16" fmla="*/ 26 w 29"/>
                <a:gd name="T17" fmla="*/ 20 h 36"/>
                <a:gd name="T18" fmla="*/ 22 w 29"/>
                <a:gd name="T19" fmla="*/ 13 h 36"/>
                <a:gd name="T20" fmla="*/ 19 w 29"/>
                <a:gd name="T21" fmla="*/ 10 h 36"/>
                <a:gd name="T22" fmla="*/ 19 w 29"/>
                <a:gd name="T23" fmla="*/ 7 h 36"/>
                <a:gd name="T24" fmla="*/ 19 w 29"/>
                <a:gd name="T25" fmla="*/ 7 h 36"/>
                <a:gd name="T26" fmla="*/ 13 w 29"/>
                <a:gd name="T27" fmla="*/ 4 h 36"/>
                <a:gd name="T28" fmla="*/ 6 w 29"/>
                <a:gd name="T29" fmla="*/ 0 h 36"/>
                <a:gd name="T30" fmla="*/ 0 w 29"/>
                <a:gd name="T31" fmla="*/ 0 h 36"/>
                <a:gd name="T32" fmla="*/ 0 w 29"/>
                <a:gd name="T33" fmla="*/ 4 h 36"/>
                <a:gd name="T34" fmla="*/ 0 w 29"/>
                <a:gd name="T35" fmla="*/ 4 h 36"/>
                <a:gd name="T36" fmla="*/ 6 w 29"/>
                <a:gd name="T37" fmla="*/ 10 h 36"/>
                <a:gd name="T38" fmla="*/ 6 w 29"/>
                <a:gd name="T39" fmla="*/ 10 h 36"/>
                <a:gd name="T40" fmla="*/ 13 w 29"/>
                <a:gd name="T41" fmla="*/ 20 h 36"/>
                <a:gd name="T42" fmla="*/ 16 w 29"/>
                <a:gd name="T43" fmla="*/ 33 h 36"/>
                <a:gd name="T44" fmla="*/ 16 w 29"/>
                <a:gd name="T45" fmla="*/ 33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36"/>
                <a:gd name="T71" fmla="*/ 29 w 29"/>
                <a:gd name="T72" fmla="*/ 36 h 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36">
                  <a:moveTo>
                    <a:pt x="16" y="33"/>
                  </a:moveTo>
                  <a:lnTo>
                    <a:pt x="16" y="36"/>
                  </a:lnTo>
                  <a:lnTo>
                    <a:pt x="19" y="36"/>
                  </a:lnTo>
                  <a:lnTo>
                    <a:pt x="19" y="33"/>
                  </a:lnTo>
                  <a:lnTo>
                    <a:pt x="22" y="29"/>
                  </a:lnTo>
                  <a:lnTo>
                    <a:pt x="22" y="26"/>
                  </a:lnTo>
                  <a:lnTo>
                    <a:pt x="29" y="26"/>
                  </a:lnTo>
                  <a:lnTo>
                    <a:pt x="29" y="20"/>
                  </a:lnTo>
                  <a:lnTo>
                    <a:pt x="26" y="20"/>
                  </a:lnTo>
                  <a:lnTo>
                    <a:pt x="22" y="13"/>
                  </a:lnTo>
                  <a:lnTo>
                    <a:pt x="19" y="10"/>
                  </a:lnTo>
                  <a:lnTo>
                    <a:pt x="19" y="7"/>
                  </a:lnTo>
                  <a:lnTo>
                    <a:pt x="13" y="4"/>
                  </a:lnTo>
                  <a:lnTo>
                    <a:pt x="6" y="0"/>
                  </a:lnTo>
                  <a:lnTo>
                    <a:pt x="0" y="0"/>
                  </a:lnTo>
                  <a:lnTo>
                    <a:pt x="0" y="4"/>
                  </a:lnTo>
                  <a:lnTo>
                    <a:pt x="6" y="10"/>
                  </a:lnTo>
                  <a:lnTo>
                    <a:pt x="13" y="20"/>
                  </a:lnTo>
                  <a:lnTo>
                    <a:pt x="16" y="33"/>
                  </a:lnTo>
                </a:path>
              </a:pathLst>
            </a:custGeom>
            <a:noFill/>
            <a:ln w="0">
              <a:solidFill>
                <a:srgbClr val="7F7F7F"/>
              </a:solidFill>
              <a:round/>
              <a:headEnd/>
              <a:tailEnd/>
            </a:ln>
          </p:spPr>
          <p:txBody>
            <a:bodyPr/>
            <a:lstStyle/>
            <a:p>
              <a:endParaRPr lang="en-US"/>
            </a:p>
          </p:txBody>
        </p:sp>
        <p:sp>
          <p:nvSpPr>
            <p:cNvPr id="32564" name="Freeform 996"/>
            <p:cNvSpPr>
              <a:spLocks/>
            </p:cNvSpPr>
            <p:nvPr/>
          </p:nvSpPr>
          <p:spPr bwMode="auto">
            <a:xfrm>
              <a:off x="2994" y="1872"/>
              <a:ext cx="110" cy="80"/>
            </a:xfrm>
            <a:custGeom>
              <a:avLst/>
              <a:gdLst>
                <a:gd name="T0" fmla="*/ 65 w 81"/>
                <a:gd name="T1" fmla="*/ 16 h 57"/>
                <a:gd name="T2" fmla="*/ 58 w 81"/>
                <a:gd name="T3" fmla="*/ 6 h 57"/>
                <a:gd name="T4" fmla="*/ 58 w 81"/>
                <a:gd name="T5" fmla="*/ 6 h 57"/>
                <a:gd name="T6" fmla="*/ 52 w 81"/>
                <a:gd name="T7" fmla="*/ 0 h 57"/>
                <a:gd name="T8" fmla="*/ 52 w 81"/>
                <a:gd name="T9" fmla="*/ 0 h 57"/>
                <a:gd name="T10" fmla="*/ 39 w 81"/>
                <a:gd name="T11" fmla="*/ 6 h 57"/>
                <a:gd name="T12" fmla="*/ 36 w 81"/>
                <a:gd name="T13" fmla="*/ 3 h 57"/>
                <a:gd name="T14" fmla="*/ 20 w 81"/>
                <a:gd name="T15" fmla="*/ 3 h 57"/>
                <a:gd name="T16" fmla="*/ 13 w 81"/>
                <a:gd name="T17" fmla="*/ 9 h 57"/>
                <a:gd name="T18" fmla="*/ 13 w 81"/>
                <a:gd name="T19" fmla="*/ 12 h 57"/>
                <a:gd name="T20" fmla="*/ 10 w 81"/>
                <a:gd name="T21" fmla="*/ 22 h 57"/>
                <a:gd name="T22" fmla="*/ 0 w 81"/>
                <a:gd name="T23" fmla="*/ 25 h 57"/>
                <a:gd name="T24" fmla="*/ 7 w 81"/>
                <a:gd name="T25" fmla="*/ 29 h 57"/>
                <a:gd name="T26" fmla="*/ 10 w 81"/>
                <a:gd name="T27" fmla="*/ 38 h 57"/>
                <a:gd name="T28" fmla="*/ 13 w 81"/>
                <a:gd name="T29" fmla="*/ 38 h 57"/>
                <a:gd name="T30" fmla="*/ 13 w 81"/>
                <a:gd name="T31" fmla="*/ 41 h 57"/>
                <a:gd name="T32" fmla="*/ 20 w 81"/>
                <a:gd name="T33" fmla="*/ 45 h 57"/>
                <a:gd name="T34" fmla="*/ 23 w 81"/>
                <a:gd name="T35" fmla="*/ 45 h 57"/>
                <a:gd name="T36" fmla="*/ 23 w 81"/>
                <a:gd name="T37" fmla="*/ 45 h 57"/>
                <a:gd name="T38" fmla="*/ 23 w 81"/>
                <a:gd name="T39" fmla="*/ 48 h 57"/>
                <a:gd name="T40" fmla="*/ 23 w 81"/>
                <a:gd name="T41" fmla="*/ 51 h 57"/>
                <a:gd name="T42" fmla="*/ 26 w 81"/>
                <a:gd name="T43" fmla="*/ 51 h 57"/>
                <a:gd name="T44" fmla="*/ 26 w 81"/>
                <a:gd name="T45" fmla="*/ 51 h 57"/>
                <a:gd name="T46" fmla="*/ 26 w 81"/>
                <a:gd name="T47" fmla="*/ 54 h 57"/>
                <a:gd name="T48" fmla="*/ 26 w 81"/>
                <a:gd name="T49" fmla="*/ 54 h 57"/>
                <a:gd name="T50" fmla="*/ 49 w 81"/>
                <a:gd name="T51" fmla="*/ 57 h 57"/>
                <a:gd name="T52" fmla="*/ 62 w 81"/>
                <a:gd name="T53" fmla="*/ 51 h 57"/>
                <a:gd name="T54" fmla="*/ 65 w 81"/>
                <a:gd name="T55" fmla="*/ 51 h 57"/>
                <a:gd name="T56" fmla="*/ 68 w 81"/>
                <a:gd name="T57" fmla="*/ 54 h 57"/>
                <a:gd name="T58" fmla="*/ 71 w 81"/>
                <a:gd name="T59" fmla="*/ 57 h 57"/>
                <a:gd name="T60" fmla="*/ 74 w 81"/>
                <a:gd name="T61" fmla="*/ 57 h 57"/>
                <a:gd name="T62" fmla="*/ 74 w 81"/>
                <a:gd name="T63" fmla="*/ 51 h 57"/>
                <a:gd name="T64" fmla="*/ 74 w 81"/>
                <a:gd name="T65" fmla="*/ 41 h 57"/>
                <a:gd name="T66" fmla="*/ 78 w 81"/>
                <a:gd name="T67" fmla="*/ 41 h 57"/>
                <a:gd name="T68" fmla="*/ 78 w 81"/>
                <a:gd name="T69" fmla="*/ 45 h 57"/>
                <a:gd name="T70" fmla="*/ 74 w 81"/>
                <a:gd name="T71" fmla="*/ 48 h 57"/>
                <a:gd name="T72" fmla="*/ 74 w 81"/>
                <a:gd name="T73" fmla="*/ 48 h 57"/>
                <a:gd name="T74" fmla="*/ 81 w 81"/>
                <a:gd name="T75" fmla="*/ 45 h 57"/>
                <a:gd name="T76" fmla="*/ 81 w 81"/>
                <a:gd name="T77" fmla="*/ 41 h 57"/>
                <a:gd name="T78" fmla="*/ 81 w 81"/>
                <a:gd name="T79" fmla="*/ 38 h 57"/>
                <a:gd name="T80" fmla="*/ 81 w 81"/>
                <a:gd name="T81" fmla="*/ 35 h 57"/>
                <a:gd name="T82" fmla="*/ 78 w 81"/>
                <a:gd name="T83" fmla="*/ 35 h 57"/>
                <a:gd name="T84" fmla="*/ 71 w 81"/>
                <a:gd name="T85" fmla="*/ 38 h 57"/>
                <a:gd name="T86" fmla="*/ 68 w 81"/>
                <a:gd name="T87" fmla="*/ 35 h 57"/>
                <a:gd name="T88" fmla="*/ 68 w 81"/>
                <a:gd name="T89" fmla="*/ 35 h 57"/>
                <a:gd name="T90" fmla="*/ 68 w 81"/>
                <a:gd name="T91" fmla="*/ 32 h 57"/>
                <a:gd name="T92" fmla="*/ 68 w 81"/>
                <a:gd name="T93" fmla="*/ 29 h 57"/>
                <a:gd name="T94" fmla="*/ 65 w 81"/>
                <a:gd name="T95" fmla="*/ 16 h 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
                <a:gd name="T145" fmla="*/ 0 h 57"/>
                <a:gd name="T146" fmla="*/ 81 w 81"/>
                <a:gd name="T147" fmla="*/ 57 h 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 h="57">
                  <a:moveTo>
                    <a:pt x="65" y="16"/>
                  </a:moveTo>
                  <a:lnTo>
                    <a:pt x="58" y="6"/>
                  </a:lnTo>
                  <a:lnTo>
                    <a:pt x="52" y="0"/>
                  </a:lnTo>
                  <a:lnTo>
                    <a:pt x="39" y="6"/>
                  </a:lnTo>
                  <a:lnTo>
                    <a:pt x="36" y="3"/>
                  </a:lnTo>
                  <a:lnTo>
                    <a:pt x="20" y="3"/>
                  </a:lnTo>
                  <a:lnTo>
                    <a:pt x="13" y="9"/>
                  </a:lnTo>
                  <a:lnTo>
                    <a:pt x="13" y="12"/>
                  </a:lnTo>
                  <a:lnTo>
                    <a:pt x="10" y="22"/>
                  </a:lnTo>
                  <a:lnTo>
                    <a:pt x="0" y="25"/>
                  </a:lnTo>
                  <a:lnTo>
                    <a:pt x="7" y="29"/>
                  </a:lnTo>
                  <a:lnTo>
                    <a:pt x="10" y="38"/>
                  </a:lnTo>
                  <a:lnTo>
                    <a:pt x="13" y="38"/>
                  </a:lnTo>
                  <a:lnTo>
                    <a:pt x="13" y="41"/>
                  </a:lnTo>
                  <a:lnTo>
                    <a:pt x="20" y="45"/>
                  </a:lnTo>
                  <a:lnTo>
                    <a:pt x="23" y="45"/>
                  </a:lnTo>
                  <a:lnTo>
                    <a:pt x="23" y="48"/>
                  </a:lnTo>
                  <a:lnTo>
                    <a:pt x="23" y="51"/>
                  </a:lnTo>
                  <a:lnTo>
                    <a:pt x="26" y="51"/>
                  </a:lnTo>
                  <a:lnTo>
                    <a:pt x="26" y="54"/>
                  </a:lnTo>
                  <a:lnTo>
                    <a:pt x="49" y="57"/>
                  </a:lnTo>
                  <a:lnTo>
                    <a:pt x="62" y="51"/>
                  </a:lnTo>
                  <a:lnTo>
                    <a:pt x="65" y="51"/>
                  </a:lnTo>
                  <a:lnTo>
                    <a:pt x="68" y="54"/>
                  </a:lnTo>
                  <a:lnTo>
                    <a:pt x="71" y="57"/>
                  </a:lnTo>
                  <a:lnTo>
                    <a:pt x="74" y="57"/>
                  </a:lnTo>
                  <a:lnTo>
                    <a:pt x="74" y="51"/>
                  </a:lnTo>
                  <a:lnTo>
                    <a:pt x="74" y="41"/>
                  </a:lnTo>
                  <a:lnTo>
                    <a:pt x="78" y="41"/>
                  </a:lnTo>
                  <a:lnTo>
                    <a:pt x="78" y="45"/>
                  </a:lnTo>
                  <a:lnTo>
                    <a:pt x="74" y="48"/>
                  </a:lnTo>
                  <a:lnTo>
                    <a:pt x="81" y="45"/>
                  </a:lnTo>
                  <a:lnTo>
                    <a:pt x="81" y="41"/>
                  </a:lnTo>
                  <a:lnTo>
                    <a:pt x="81" y="38"/>
                  </a:lnTo>
                  <a:lnTo>
                    <a:pt x="81" y="35"/>
                  </a:lnTo>
                  <a:lnTo>
                    <a:pt x="78" y="35"/>
                  </a:lnTo>
                  <a:lnTo>
                    <a:pt x="71" y="38"/>
                  </a:lnTo>
                  <a:lnTo>
                    <a:pt x="68" y="35"/>
                  </a:lnTo>
                  <a:lnTo>
                    <a:pt x="68" y="32"/>
                  </a:lnTo>
                  <a:lnTo>
                    <a:pt x="68" y="29"/>
                  </a:lnTo>
                  <a:lnTo>
                    <a:pt x="65" y="16"/>
                  </a:lnTo>
                  <a:close/>
                </a:path>
              </a:pathLst>
            </a:custGeom>
            <a:solidFill>
              <a:srgbClr val="CCCCCC"/>
            </a:solidFill>
            <a:ln w="9525">
              <a:noFill/>
              <a:round/>
              <a:headEnd/>
              <a:tailEnd/>
            </a:ln>
          </p:spPr>
          <p:txBody>
            <a:bodyPr/>
            <a:lstStyle/>
            <a:p>
              <a:endParaRPr lang="en-US"/>
            </a:p>
          </p:txBody>
        </p:sp>
        <p:sp>
          <p:nvSpPr>
            <p:cNvPr id="32565" name="Freeform 997"/>
            <p:cNvSpPr>
              <a:spLocks/>
            </p:cNvSpPr>
            <p:nvPr/>
          </p:nvSpPr>
          <p:spPr bwMode="auto">
            <a:xfrm>
              <a:off x="2994" y="1872"/>
              <a:ext cx="110" cy="80"/>
            </a:xfrm>
            <a:custGeom>
              <a:avLst/>
              <a:gdLst>
                <a:gd name="T0" fmla="*/ 65 w 81"/>
                <a:gd name="T1" fmla="*/ 16 h 57"/>
                <a:gd name="T2" fmla="*/ 58 w 81"/>
                <a:gd name="T3" fmla="*/ 6 h 57"/>
                <a:gd name="T4" fmla="*/ 58 w 81"/>
                <a:gd name="T5" fmla="*/ 6 h 57"/>
                <a:gd name="T6" fmla="*/ 52 w 81"/>
                <a:gd name="T7" fmla="*/ 0 h 57"/>
                <a:gd name="T8" fmla="*/ 52 w 81"/>
                <a:gd name="T9" fmla="*/ 0 h 57"/>
                <a:gd name="T10" fmla="*/ 39 w 81"/>
                <a:gd name="T11" fmla="*/ 6 h 57"/>
                <a:gd name="T12" fmla="*/ 36 w 81"/>
                <a:gd name="T13" fmla="*/ 3 h 57"/>
                <a:gd name="T14" fmla="*/ 20 w 81"/>
                <a:gd name="T15" fmla="*/ 3 h 57"/>
                <a:gd name="T16" fmla="*/ 13 w 81"/>
                <a:gd name="T17" fmla="*/ 9 h 57"/>
                <a:gd name="T18" fmla="*/ 13 w 81"/>
                <a:gd name="T19" fmla="*/ 12 h 57"/>
                <a:gd name="T20" fmla="*/ 10 w 81"/>
                <a:gd name="T21" fmla="*/ 22 h 57"/>
                <a:gd name="T22" fmla="*/ 0 w 81"/>
                <a:gd name="T23" fmla="*/ 25 h 57"/>
                <a:gd name="T24" fmla="*/ 7 w 81"/>
                <a:gd name="T25" fmla="*/ 29 h 57"/>
                <a:gd name="T26" fmla="*/ 10 w 81"/>
                <a:gd name="T27" fmla="*/ 38 h 57"/>
                <a:gd name="T28" fmla="*/ 13 w 81"/>
                <a:gd name="T29" fmla="*/ 38 h 57"/>
                <a:gd name="T30" fmla="*/ 13 w 81"/>
                <a:gd name="T31" fmla="*/ 41 h 57"/>
                <a:gd name="T32" fmla="*/ 20 w 81"/>
                <a:gd name="T33" fmla="*/ 45 h 57"/>
                <a:gd name="T34" fmla="*/ 23 w 81"/>
                <a:gd name="T35" fmla="*/ 45 h 57"/>
                <a:gd name="T36" fmla="*/ 23 w 81"/>
                <a:gd name="T37" fmla="*/ 45 h 57"/>
                <a:gd name="T38" fmla="*/ 23 w 81"/>
                <a:gd name="T39" fmla="*/ 48 h 57"/>
                <a:gd name="T40" fmla="*/ 23 w 81"/>
                <a:gd name="T41" fmla="*/ 51 h 57"/>
                <a:gd name="T42" fmla="*/ 26 w 81"/>
                <a:gd name="T43" fmla="*/ 51 h 57"/>
                <a:gd name="T44" fmla="*/ 26 w 81"/>
                <a:gd name="T45" fmla="*/ 51 h 57"/>
                <a:gd name="T46" fmla="*/ 26 w 81"/>
                <a:gd name="T47" fmla="*/ 54 h 57"/>
                <a:gd name="T48" fmla="*/ 26 w 81"/>
                <a:gd name="T49" fmla="*/ 54 h 57"/>
                <a:gd name="T50" fmla="*/ 49 w 81"/>
                <a:gd name="T51" fmla="*/ 57 h 57"/>
                <a:gd name="T52" fmla="*/ 62 w 81"/>
                <a:gd name="T53" fmla="*/ 51 h 57"/>
                <a:gd name="T54" fmla="*/ 65 w 81"/>
                <a:gd name="T55" fmla="*/ 51 h 57"/>
                <a:gd name="T56" fmla="*/ 68 w 81"/>
                <a:gd name="T57" fmla="*/ 54 h 57"/>
                <a:gd name="T58" fmla="*/ 71 w 81"/>
                <a:gd name="T59" fmla="*/ 57 h 57"/>
                <a:gd name="T60" fmla="*/ 74 w 81"/>
                <a:gd name="T61" fmla="*/ 57 h 57"/>
                <a:gd name="T62" fmla="*/ 74 w 81"/>
                <a:gd name="T63" fmla="*/ 51 h 57"/>
                <a:gd name="T64" fmla="*/ 74 w 81"/>
                <a:gd name="T65" fmla="*/ 41 h 57"/>
                <a:gd name="T66" fmla="*/ 78 w 81"/>
                <a:gd name="T67" fmla="*/ 41 h 57"/>
                <a:gd name="T68" fmla="*/ 78 w 81"/>
                <a:gd name="T69" fmla="*/ 45 h 57"/>
                <a:gd name="T70" fmla="*/ 74 w 81"/>
                <a:gd name="T71" fmla="*/ 48 h 57"/>
                <a:gd name="T72" fmla="*/ 74 w 81"/>
                <a:gd name="T73" fmla="*/ 48 h 57"/>
                <a:gd name="T74" fmla="*/ 81 w 81"/>
                <a:gd name="T75" fmla="*/ 45 h 57"/>
                <a:gd name="T76" fmla="*/ 81 w 81"/>
                <a:gd name="T77" fmla="*/ 41 h 57"/>
                <a:gd name="T78" fmla="*/ 81 w 81"/>
                <a:gd name="T79" fmla="*/ 38 h 57"/>
                <a:gd name="T80" fmla="*/ 81 w 81"/>
                <a:gd name="T81" fmla="*/ 35 h 57"/>
                <a:gd name="T82" fmla="*/ 78 w 81"/>
                <a:gd name="T83" fmla="*/ 35 h 57"/>
                <a:gd name="T84" fmla="*/ 71 w 81"/>
                <a:gd name="T85" fmla="*/ 38 h 57"/>
                <a:gd name="T86" fmla="*/ 68 w 81"/>
                <a:gd name="T87" fmla="*/ 35 h 57"/>
                <a:gd name="T88" fmla="*/ 68 w 81"/>
                <a:gd name="T89" fmla="*/ 35 h 57"/>
                <a:gd name="T90" fmla="*/ 68 w 81"/>
                <a:gd name="T91" fmla="*/ 32 h 57"/>
                <a:gd name="T92" fmla="*/ 68 w 81"/>
                <a:gd name="T93" fmla="*/ 29 h 57"/>
                <a:gd name="T94" fmla="*/ 65 w 81"/>
                <a:gd name="T95" fmla="*/ 16 h 57"/>
                <a:gd name="T96" fmla="*/ 65 w 81"/>
                <a:gd name="T97" fmla="*/ 16 h 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57"/>
                <a:gd name="T149" fmla="*/ 81 w 81"/>
                <a:gd name="T150" fmla="*/ 57 h 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57">
                  <a:moveTo>
                    <a:pt x="65" y="16"/>
                  </a:moveTo>
                  <a:lnTo>
                    <a:pt x="58" y="6"/>
                  </a:lnTo>
                  <a:lnTo>
                    <a:pt x="52" y="0"/>
                  </a:lnTo>
                  <a:lnTo>
                    <a:pt x="39" y="6"/>
                  </a:lnTo>
                  <a:lnTo>
                    <a:pt x="36" y="3"/>
                  </a:lnTo>
                  <a:lnTo>
                    <a:pt x="20" y="3"/>
                  </a:lnTo>
                  <a:lnTo>
                    <a:pt x="13" y="9"/>
                  </a:lnTo>
                  <a:lnTo>
                    <a:pt x="13" y="12"/>
                  </a:lnTo>
                  <a:lnTo>
                    <a:pt x="10" y="22"/>
                  </a:lnTo>
                  <a:lnTo>
                    <a:pt x="0" y="25"/>
                  </a:lnTo>
                  <a:lnTo>
                    <a:pt x="7" y="29"/>
                  </a:lnTo>
                  <a:lnTo>
                    <a:pt x="10" y="38"/>
                  </a:lnTo>
                  <a:lnTo>
                    <a:pt x="13" y="38"/>
                  </a:lnTo>
                  <a:lnTo>
                    <a:pt x="13" y="41"/>
                  </a:lnTo>
                  <a:lnTo>
                    <a:pt x="20" y="45"/>
                  </a:lnTo>
                  <a:lnTo>
                    <a:pt x="23" y="45"/>
                  </a:lnTo>
                  <a:lnTo>
                    <a:pt x="23" y="48"/>
                  </a:lnTo>
                  <a:lnTo>
                    <a:pt x="23" y="51"/>
                  </a:lnTo>
                  <a:lnTo>
                    <a:pt x="26" y="51"/>
                  </a:lnTo>
                  <a:lnTo>
                    <a:pt x="26" y="54"/>
                  </a:lnTo>
                  <a:lnTo>
                    <a:pt x="49" y="57"/>
                  </a:lnTo>
                  <a:lnTo>
                    <a:pt x="62" y="51"/>
                  </a:lnTo>
                  <a:lnTo>
                    <a:pt x="65" y="51"/>
                  </a:lnTo>
                  <a:lnTo>
                    <a:pt x="68" y="54"/>
                  </a:lnTo>
                  <a:lnTo>
                    <a:pt x="71" y="57"/>
                  </a:lnTo>
                  <a:lnTo>
                    <a:pt x="74" y="57"/>
                  </a:lnTo>
                  <a:lnTo>
                    <a:pt x="74" y="51"/>
                  </a:lnTo>
                  <a:lnTo>
                    <a:pt x="74" y="41"/>
                  </a:lnTo>
                  <a:lnTo>
                    <a:pt x="78" y="41"/>
                  </a:lnTo>
                  <a:lnTo>
                    <a:pt x="78" y="45"/>
                  </a:lnTo>
                  <a:lnTo>
                    <a:pt x="74" y="48"/>
                  </a:lnTo>
                  <a:lnTo>
                    <a:pt x="81" y="45"/>
                  </a:lnTo>
                  <a:lnTo>
                    <a:pt x="81" y="41"/>
                  </a:lnTo>
                  <a:lnTo>
                    <a:pt x="81" y="38"/>
                  </a:lnTo>
                  <a:lnTo>
                    <a:pt x="81" y="35"/>
                  </a:lnTo>
                  <a:lnTo>
                    <a:pt x="78" y="35"/>
                  </a:lnTo>
                  <a:lnTo>
                    <a:pt x="71" y="38"/>
                  </a:lnTo>
                  <a:lnTo>
                    <a:pt x="68" y="35"/>
                  </a:lnTo>
                  <a:lnTo>
                    <a:pt x="68" y="32"/>
                  </a:lnTo>
                  <a:lnTo>
                    <a:pt x="68" y="29"/>
                  </a:lnTo>
                  <a:lnTo>
                    <a:pt x="65" y="16"/>
                  </a:lnTo>
                </a:path>
              </a:pathLst>
            </a:custGeom>
            <a:noFill/>
            <a:ln w="0">
              <a:solidFill>
                <a:srgbClr val="7F7F7F"/>
              </a:solidFill>
              <a:round/>
              <a:headEnd/>
              <a:tailEnd/>
            </a:ln>
          </p:spPr>
          <p:txBody>
            <a:bodyPr/>
            <a:lstStyle/>
            <a:p>
              <a:endParaRPr lang="en-US"/>
            </a:p>
          </p:txBody>
        </p:sp>
        <p:sp>
          <p:nvSpPr>
            <p:cNvPr id="32566" name="Freeform 998"/>
            <p:cNvSpPr>
              <a:spLocks/>
            </p:cNvSpPr>
            <p:nvPr/>
          </p:nvSpPr>
          <p:spPr bwMode="auto">
            <a:xfrm>
              <a:off x="2680" y="1750"/>
              <a:ext cx="26" cy="22"/>
            </a:xfrm>
            <a:custGeom>
              <a:avLst/>
              <a:gdLst>
                <a:gd name="T0" fmla="*/ 16 w 19"/>
                <a:gd name="T1" fmla="*/ 16 h 16"/>
                <a:gd name="T2" fmla="*/ 16 w 19"/>
                <a:gd name="T3" fmla="*/ 13 h 16"/>
                <a:gd name="T4" fmla="*/ 19 w 19"/>
                <a:gd name="T5" fmla="*/ 13 h 16"/>
                <a:gd name="T6" fmla="*/ 19 w 19"/>
                <a:gd name="T7" fmla="*/ 13 h 16"/>
                <a:gd name="T8" fmla="*/ 19 w 19"/>
                <a:gd name="T9" fmla="*/ 13 h 16"/>
                <a:gd name="T10" fmla="*/ 19 w 19"/>
                <a:gd name="T11" fmla="*/ 9 h 16"/>
                <a:gd name="T12" fmla="*/ 19 w 19"/>
                <a:gd name="T13" fmla="*/ 9 h 16"/>
                <a:gd name="T14" fmla="*/ 19 w 19"/>
                <a:gd name="T15" fmla="*/ 9 h 16"/>
                <a:gd name="T16" fmla="*/ 19 w 19"/>
                <a:gd name="T17" fmla="*/ 6 h 16"/>
                <a:gd name="T18" fmla="*/ 16 w 19"/>
                <a:gd name="T19" fmla="*/ 6 h 16"/>
                <a:gd name="T20" fmla="*/ 19 w 19"/>
                <a:gd name="T21" fmla="*/ 6 h 16"/>
                <a:gd name="T22" fmla="*/ 19 w 19"/>
                <a:gd name="T23" fmla="*/ 3 h 16"/>
                <a:gd name="T24" fmla="*/ 16 w 19"/>
                <a:gd name="T25" fmla="*/ 0 h 16"/>
                <a:gd name="T26" fmla="*/ 13 w 19"/>
                <a:gd name="T27" fmla="*/ 0 h 16"/>
                <a:gd name="T28" fmla="*/ 10 w 19"/>
                <a:gd name="T29" fmla="*/ 3 h 16"/>
                <a:gd name="T30" fmla="*/ 10 w 19"/>
                <a:gd name="T31" fmla="*/ 3 h 16"/>
                <a:gd name="T32" fmla="*/ 10 w 19"/>
                <a:gd name="T33" fmla="*/ 0 h 16"/>
                <a:gd name="T34" fmla="*/ 10 w 19"/>
                <a:gd name="T35" fmla="*/ 0 h 16"/>
                <a:gd name="T36" fmla="*/ 6 w 19"/>
                <a:gd name="T37" fmla="*/ 0 h 16"/>
                <a:gd name="T38" fmla="*/ 6 w 19"/>
                <a:gd name="T39" fmla="*/ 0 h 16"/>
                <a:gd name="T40" fmla="*/ 6 w 19"/>
                <a:gd name="T41" fmla="*/ 3 h 16"/>
                <a:gd name="T42" fmla="*/ 6 w 19"/>
                <a:gd name="T43" fmla="*/ 3 h 16"/>
                <a:gd name="T44" fmla="*/ 3 w 19"/>
                <a:gd name="T45" fmla="*/ 6 h 16"/>
                <a:gd name="T46" fmla="*/ 3 w 19"/>
                <a:gd name="T47" fmla="*/ 6 h 16"/>
                <a:gd name="T48" fmla="*/ 3 w 19"/>
                <a:gd name="T49" fmla="*/ 6 h 16"/>
                <a:gd name="T50" fmla="*/ 0 w 19"/>
                <a:gd name="T51" fmla="*/ 9 h 16"/>
                <a:gd name="T52" fmla="*/ 3 w 19"/>
                <a:gd name="T53" fmla="*/ 9 h 16"/>
                <a:gd name="T54" fmla="*/ 3 w 19"/>
                <a:gd name="T55" fmla="*/ 13 h 16"/>
                <a:gd name="T56" fmla="*/ 6 w 19"/>
                <a:gd name="T57" fmla="*/ 13 h 16"/>
                <a:gd name="T58" fmla="*/ 10 w 19"/>
                <a:gd name="T59" fmla="*/ 9 h 16"/>
                <a:gd name="T60" fmla="*/ 13 w 19"/>
                <a:gd name="T61" fmla="*/ 9 h 16"/>
                <a:gd name="T62" fmla="*/ 16 w 19"/>
                <a:gd name="T63" fmla="*/ 13 h 16"/>
                <a:gd name="T64" fmla="*/ 16 w 19"/>
                <a:gd name="T65" fmla="*/ 16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16"/>
                <a:gd name="T101" fmla="*/ 19 w 19"/>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16">
                  <a:moveTo>
                    <a:pt x="16" y="16"/>
                  </a:moveTo>
                  <a:lnTo>
                    <a:pt x="16" y="13"/>
                  </a:lnTo>
                  <a:lnTo>
                    <a:pt x="19" y="13"/>
                  </a:lnTo>
                  <a:lnTo>
                    <a:pt x="19" y="9"/>
                  </a:lnTo>
                  <a:lnTo>
                    <a:pt x="19" y="6"/>
                  </a:lnTo>
                  <a:lnTo>
                    <a:pt x="16" y="6"/>
                  </a:lnTo>
                  <a:lnTo>
                    <a:pt x="19" y="6"/>
                  </a:lnTo>
                  <a:lnTo>
                    <a:pt x="19" y="3"/>
                  </a:lnTo>
                  <a:lnTo>
                    <a:pt x="16" y="0"/>
                  </a:lnTo>
                  <a:lnTo>
                    <a:pt x="13" y="0"/>
                  </a:lnTo>
                  <a:lnTo>
                    <a:pt x="10" y="3"/>
                  </a:lnTo>
                  <a:lnTo>
                    <a:pt x="10" y="0"/>
                  </a:lnTo>
                  <a:lnTo>
                    <a:pt x="6" y="0"/>
                  </a:lnTo>
                  <a:lnTo>
                    <a:pt x="6" y="3"/>
                  </a:lnTo>
                  <a:lnTo>
                    <a:pt x="3" y="6"/>
                  </a:lnTo>
                  <a:lnTo>
                    <a:pt x="0" y="9"/>
                  </a:lnTo>
                  <a:lnTo>
                    <a:pt x="3" y="9"/>
                  </a:lnTo>
                  <a:lnTo>
                    <a:pt x="3" y="13"/>
                  </a:lnTo>
                  <a:lnTo>
                    <a:pt x="6" y="13"/>
                  </a:lnTo>
                  <a:lnTo>
                    <a:pt x="10" y="9"/>
                  </a:lnTo>
                  <a:lnTo>
                    <a:pt x="13" y="9"/>
                  </a:lnTo>
                  <a:lnTo>
                    <a:pt x="16" y="13"/>
                  </a:lnTo>
                  <a:lnTo>
                    <a:pt x="16" y="16"/>
                  </a:lnTo>
                  <a:close/>
                </a:path>
              </a:pathLst>
            </a:custGeom>
            <a:solidFill>
              <a:srgbClr val="CCCCCC"/>
            </a:solidFill>
            <a:ln w="9525">
              <a:noFill/>
              <a:round/>
              <a:headEnd/>
              <a:tailEnd/>
            </a:ln>
          </p:spPr>
          <p:txBody>
            <a:bodyPr/>
            <a:lstStyle/>
            <a:p>
              <a:endParaRPr lang="en-US"/>
            </a:p>
          </p:txBody>
        </p:sp>
        <p:sp>
          <p:nvSpPr>
            <p:cNvPr id="32567" name="Freeform 999"/>
            <p:cNvSpPr>
              <a:spLocks/>
            </p:cNvSpPr>
            <p:nvPr/>
          </p:nvSpPr>
          <p:spPr bwMode="auto">
            <a:xfrm>
              <a:off x="2680" y="1750"/>
              <a:ext cx="26" cy="22"/>
            </a:xfrm>
            <a:custGeom>
              <a:avLst/>
              <a:gdLst>
                <a:gd name="T0" fmla="*/ 16 w 19"/>
                <a:gd name="T1" fmla="*/ 16 h 16"/>
                <a:gd name="T2" fmla="*/ 16 w 19"/>
                <a:gd name="T3" fmla="*/ 13 h 16"/>
                <a:gd name="T4" fmla="*/ 19 w 19"/>
                <a:gd name="T5" fmla="*/ 13 h 16"/>
                <a:gd name="T6" fmla="*/ 19 w 19"/>
                <a:gd name="T7" fmla="*/ 13 h 16"/>
                <a:gd name="T8" fmla="*/ 19 w 19"/>
                <a:gd name="T9" fmla="*/ 13 h 16"/>
                <a:gd name="T10" fmla="*/ 19 w 19"/>
                <a:gd name="T11" fmla="*/ 9 h 16"/>
                <a:gd name="T12" fmla="*/ 19 w 19"/>
                <a:gd name="T13" fmla="*/ 9 h 16"/>
                <a:gd name="T14" fmla="*/ 19 w 19"/>
                <a:gd name="T15" fmla="*/ 9 h 16"/>
                <a:gd name="T16" fmla="*/ 19 w 19"/>
                <a:gd name="T17" fmla="*/ 6 h 16"/>
                <a:gd name="T18" fmla="*/ 16 w 19"/>
                <a:gd name="T19" fmla="*/ 6 h 16"/>
                <a:gd name="T20" fmla="*/ 19 w 19"/>
                <a:gd name="T21" fmla="*/ 6 h 16"/>
                <a:gd name="T22" fmla="*/ 19 w 19"/>
                <a:gd name="T23" fmla="*/ 3 h 16"/>
                <a:gd name="T24" fmla="*/ 16 w 19"/>
                <a:gd name="T25" fmla="*/ 0 h 16"/>
                <a:gd name="T26" fmla="*/ 13 w 19"/>
                <a:gd name="T27" fmla="*/ 0 h 16"/>
                <a:gd name="T28" fmla="*/ 10 w 19"/>
                <a:gd name="T29" fmla="*/ 3 h 16"/>
                <a:gd name="T30" fmla="*/ 10 w 19"/>
                <a:gd name="T31" fmla="*/ 3 h 16"/>
                <a:gd name="T32" fmla="*/ 10 w 19"/>
                <a:gd name="T33" fmla="*/ 0 h 16"/>
                <a:gd name="T34" fmla="*/ 10 w 19"/>
                <a:gd name="T35" fmla="*/ 0 h 16"/>
                <a:gd name="T36" fmla="*/ 6 w 19"/>
                <a:gd name="T37" fmla="*/ 0 h 16"/>
                <a:gd name="T38" fmla="*/ 6 w 19"/>
                <a:gd name="T39" fmla="*/ 0 h 16"/>
                <a:gd name="T40" fmla="*/ 6 w 19"/>
                <a:gd name="T41" fmla="*/ 3 h 16"/>
                <a:gd name="T42" fmla="*/ 6 w 19"/>
                <a:gd name="T43" fmla="*/ 3 h 16"/>
                <a:gd name="T44" fmla="*/ 3 w 19"/>
                <a:gd name="T45" fmla="*/ 6 h 16"/>
                <a:gd name="T46" fmla="*/ 3 w 19"/>
                <a:gd name="T47" fmla="*/ 6 h 16"/>
                <a:gd name="T48" fmla="*/ 3 w 19"/>
                <a:gd name="T49" fmla="*/ 6 h 16"/>
                <a:gd name="T50" fmla="*/ 0 w 19"/>
                <a:gd name="T51" fmla="*/ 9 h 16"/>
                <a:gd name="T52" fmla="*/ 3 w 19"/>
                <a:gd name="T53" fmla="*/ 9 h 16"/>
                <a:gd name="T54" fmla="*/ 3 w 19"/>
                <a:gd name="T55" fmla="*/ 13 h 16"/>
                <a:gd name="T56" fmla="*/ 6 w 19"/>
                <a:gd name="T57" fmla="*/ 13 h 16"/>
                <a:gd name="T58" fmla="*/ 10 w 19"/>
                <a:gd name="T59" fmla="*/ 9 h 16"/>
                <a:gd name="T60" fmla="*/ 13 w 19"/>
                <a:gd name="T61" fmla="*/ 9 h 16"/>
                <a:gd name="T62" fmla="*/ 16 w 19"/>
                <a:gd name="T63" fmla="*/ 13 h 16"/>
                <a:gd name="T64" fmla="*/ 16 w 19"/>
                <a:gd name="T65" fmla="*/ 16 h 16"/>
                <a:gd name="T66" fmla="*/ 16 w 19"/>
                <a:gd name="T67" fmla="*/ 16 h 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
                <a:gd name="T103" fmla="*/ 0 h 16"/>
                <a:gd name="T104" fmla="*/ 19 w 19"/>
                <a:gd name="T105" fmla="*/ 16 h 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 h="16">
                  <a:moveTo>
                    <a:pt x="16" y="16"/>
                  </a:moveTo>
                  <a:lnTo>
                    <a:pt x="16" y="13"/>
                  </a:lnTo>
                  <a:lnTo>
                    <a:pt x="19" y="13"/>
                  </a:lnTo>
                  <a:lnTo>
                    <a:pt x="19" y="9"/>
                  </a:lnTo>
                  <a:lnTo>
                    <a:pt x="19" y="6"/>
                  </a:lnTo>
                  <a:lnTo>
                    <a:pt x="16" y="6"/>
                  </a:lnTo>
                  <a:lnTo>
                    <a:pt x="19" y="6"/>
                  </a:lnTo>
                  <a:lnTo>
                    <a:pt x="19" y="3"/>
                  </a:lnTo>
                  <a:lnTo>
                    <a:pt x="16" y="0"/>
                  </a:lnTo>
                  <a:lnTo>
                    <a:pt x="13" y="0"/>
                  </a:lnTo>
                  <a:lnTo>
                    <a:pt x="10" y="3"/>
                  </a:lnTo>
                  <a:lnTo>
                    <a:pt x="10" y="0"/>
                  </a:lnTo>
                  <a:lnTo>
                    <a:pt x="6" y="0"/>
                  </a:lnTo>
                  <a:lnTo>
                    <a:pt x="6" y="3"/>
                  </a:lnTo>
                  <a:lnTo>
                    <a:pt x="3" y="6"/>
                  </a:lnTo>
                  <a:lnTo>
                    <a:pt x="0" y="9"/>
                  </a:lnTo>
                  <a:lnTo>
                    <a:pt x="3" y="9"/>
                  </a:lnTo>
                  <a:lnTo>
                    <a:pt x="3" y="13"/>
                  </a:lnTo>
                  <a:lnTo>
                    <a:pt x="6" y="13"/>
                  </a:lnTo>
                  <a:lnTo>
                    <a:pt x="10" y="9"/>
                  </a:lnTo>
                  <a:lnTo>
                    <a:pt x="13" y="9"/>
                  </a:lnTo>
                  <a:lnTo>
                    <a:pt x="16" y="13"/>
                  </a:lnTo>
                  <a:lnTo>
                    <a:pt x="16" y="16"/>
                  </a:lnTo>
                </a:path>
              </a:pathLst>
            </a:custGeom>
            <a:noFill/>
            <a:ln w="0">
              <a:solidFill>
                <a:srgbClr val="7F7F7F"/>
              </a:solidFill>
              <a:round/>
              <a:headEnd/>
              <a:tailEnd/>
            </a:ln>
          </p:spPr>
          <p:txBody>
            <a:bodyPr/>
            <a:lstStyle/>
            <a:p>
              <a:endParaRPr lang="en-US"/>
            </a:p>
          </p:txBody>
        </p:sp>
        <p:sp>
          <p:nvSpPr>
            <p:cNvPr id="32568" name="Rectangle 1000"/>
            <p:cNvSpPr>
              <a:spLocks noChangeArrowheads="1"/>
            </p:cNvSpPr>
            <p:nvPr/>
          </p:nvSpPr>
          <p:spPr bwMode="auto">
            <a:xfrm>
              <a:off x="2047" y="732"/>
              <a:ext cx="1266" cy="1295"/>
            </a:xfrm>
            <a:prstGeom prst="rect">
              <a:avLst/>
            </a:prstGeom>
            <a:solidFill>
              <a:srgbClr val="D1F2EB"/>
            </a:solidFill>
            <a:ln w="9525">
              <a:noFill/>
              <a:miter lim="800000"/>
              <a:headEnd/>
              <a:tailEnd/>
            </a:ln>
          </p:spPr>
          <p:txBody>
            <a:bodyPr/>
            <a:lstStyle/>
            <a:p>
              <a:endParaRPr lang="en-US"/>
            </a:p>
          </p:txBody>
        </p:sp>
        <p:sp>
          <p:nvSpPr>
            <p:cNvPr id="32569" name="Freeform 1001"/>
            <p:cNvSpPr>
              <a:spLocks/>
            </p:cNvSpPr>
            <p:nvPr/>
          </p:nvSpPr>
          <p:spPr bwMode="auto">
            <a:xfrm>
              <a:off x="3215" y="1307"/>
              <a:ext cx="89" cy="218"/>
            </a:xfrm>
            <a:custGeom>
              <a:avLst/>
              <a:gdLst>
                <a:gd name="T0" fmla="*/ 61 w 65"/>
                <a:gd name="T1" fmla="*/ 0 h 155"/>
                <a:gd name="T2" fmla="*/ 58 w 65"/>
                <a:gd name="T3" fmla="*/ 0 h 155"/>
                <a:gd name="T4" fmla="*/ 52 w 65"/>
                <a:gd name="T5" fmla="*/ 7 h 155"/>
                <a:gd name="T6" fmla="*/ 49 w 65"/>
                <a:gd name="T7" fmla="*/ 10 h 155"/>
                <a:gd name="T8" fmla="*/ 42 w 65"/>
                <a:gd name="T9" fmla="*/ 10 h 155"/>
                <a:gd name="T10" fmla="*/ 39 w 65"/>
                <a:gd name="T11" fmla="*/ 10 h 155"/>
                <a:gd name="T12" fmla="*/ 33 w 65"/>
                <a:gd name="T13" fmla="*/ 26 h 155"/>
                <a:gd name="T14" fmla="*/ 23 w 65"/>
                <a:gd name="T15" fmla="*/ 36 h 155"/>
                <a:gd name="T16" fmla="*/ 13 w 65"/>
                <a:gd name="T17" fmla="*/ 45 h 155"/>
                <a:gd name="T18" fmla="*/ 16 w 65"/>
                <a:gd name="T19" fmla="*/ 49 h 155"/>
                <a:gd name="T20" fmla="*/ 16 w 65"/>
                <a:gd name="T21" fmla="*/ 62 h 155"/>
                <a:gd name="T22" fmla="*/ 13 w 65"/>
                <a:gd name="T23" fmla="*/ 62 h 155"/>
                <a:gd name="T24" fmla="*/ 10 w 65"/>
                <a:gd name="T25" fmla="*/ 62 h 155"/>
                <a:gd name="T26" fmla="*/ 7 w 65"/>
                <a:gd name="T27" fmla="*/ 55 h 155"/>
                <a:gd name="T28" fmla="*/ 0 w 65"/>
                <a:gd name="T29" fmla="*/ 58 h 155"/>
                <a:gd name="T30" fmla="*/ 7 w 65"/>
                <a:gd name="T31" fmla="*/ 65 h 155"/>
                <a:gd name="T32" fmla="*/ 4 w 65"/>
                <a:gd name="T33" fmla="*/ 71 h 155"/>
                <a:gd name="T34" fmla="*/ 7 w 65"/>
                <a:gd name="T35" fmla="*/ 84 h 155"/>
                <a:gd name="T36" fmla="*/ 7 w 65"/>
                <a:gd name="T37" fmla="*/ 87 h 155"/>
                <a:gd name="T38" fmla="*/ 4 w 65"/>
                <a:gd name="T39" fmla="*/ 91 h 155"/>
                <a:gd name="T40" fmla="*/ 4 w 65"/>
                <a:gd name="T41" fmla="*/ 100 h 155"/>
                <a:gd name="T42" fmla="*/ 10 w 65"/>
                <a:gd name="T43" fmla="*/ 103 h 155"/>
                <a:gd name="T44" fmla="*/ 20 w 65"/>
                <a:gd name="T45" fmla="*/ 110 h 155"/>
                <a:gd name="T46" fmla="*/ 23 w 65"/>
                <a:gd name="T47" fmla="*/ 116 h 155"/>
                <a:gd name="T48" fmla="*/ 23 w 65"/>
                <a:gd name="T49" fmla="*/ 113 h 155"/>
                <a:gd name="T50" fmla="*/ 29 w 65"/>
                <a:gd name="T51" fmla="*/ 126 h 155"/>
                <a:gd name="T52" fmla="*/ 33 w 65"/>
                <a:gd name="T53" fmla="*/ 132 h 155"/>
                <a:gd name="T54" fmla="*/ 49 w 65"/>
                <a:gd name="T55" fmla="*/ 145 h 155"/>
                <a:gd name="T56" fmla="*/ 61 w 65"/>
                <a:gd name="T57" fmla="*/ 152 h 155"/>
                <a:gd name="T58" fmla="*/ 65 w 65"/>
                <a:gd name="T59" fmla="*/ 81 h 155"/>
                <a:gd name="T60" fmla="*/ 55 w 65"/>
                <a:gd name="T61" fmla="*/ 78 h 155"/>
                <a:gd name="T62" fmla="*/ 52 w 65"/>
                <a:gd name="T63" fmla="*/ 74 h 155"/>
                <a:gd name="T64" fmla="*/ 58 w 65"/>
                <a:gd name="T65" fmla="*/ 71 h 155"/>
                <a:gd name="T66" fmla="*/ 65 w 65"/>
                <a:gd name="T67" fmla="*/ 68 h 155"/>
                <a:gd name="T68" fmla="*/ 65 w 65"/>
                <a:gd name="T69" fmla="*/ 62 h 155"/>
                <a:gd name="T70" fmla="*/ 61 w 65"/>
                <a:gd name="T71" fmla="*/ 55 h 155"/>
                <a:gd name="T72" fmla="*/ 61 w 65"/>
                <a:gd name="T73" fmla="*/ 52 h 155"/>
                <a:gd name="T74" fmla="*/ 65 w 65"/>
                <a:gd name="T75" fmla="*/ 4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155"/>
                <a:gd name="T116" fmla="*/ 65 w 65"/>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155">
                  <a:moveTo>
                    <a:pt x="65" y="4"/>
                  </a:moveTo>
                  <a:lnTo>
                    <a:pt x="61" y="0"/>
                  </a:lnTo>
                  <a:lnTo>
                    <a:pt x="58" y="4"/>
                  </a:lnTo>
                  <a:lnTo>
                    <a:pt x="58" y="0"/>
                  </a:lnTo>
                  <a:lnTo>
                    <a:pt x="55" y="4"/>
                  </a:lnTo>
                  <a:lnTo>
                    <a:pt x="52" y="7"/>
                  </a:lnTo>
                  <a:lnTo>
                    <a:pt x="49" y="7"/>
                  </a:lnTo>
                  <a:lnTo>
                    <a:pt x="49" y="10"/>
                  </a:lnTo>
                  <a:lnTo>
                    <a:pt x="45" y="7"/>
                  </a:lnTo>
                  <a:lnTo>
                    <a:pt x="42" y="10"/>
                  </a:lnTo>
                  <a:lnTo>
                    <a:pt x="39" y="10"/>
                  </a:lnTo>
                  <a:lnTo>
                    <a:pt x="36" y="13"/>
                  </a:lnTo>
                  <a:lnTo>
                    <a:pt x="33" y="26"/>
                  </a:lnTo>
                  <a:lnTo>
                    <a:pt x="26" y="29"/>
                  </a:lnTo>
                  <a:lnTo>
                    <a:pt x="23" y="36"/>
                  </a:lnTo>
                  <a:lnTo>
                    <a:pt x="16" y="39"/>
                  </a:lnTo>
                  <a:lnTo>
                    <a:pt x="13" y="45"/>
                  </a:lnTo>
                  <a:lnTo>
                    <a:pt x="20" y="45"/>
                  </a:lnTo>
                  <a:lnTo>
                    <a:pt x="16" y="49"/>
                  </a:lnTo>
                  <a:lnTo>
                    <a:pt x="16" y="52"/>
                  </a:lnTo>
                  <a:lnTo>
                    <a:pt x="16" y="62"/>
                  </a:lnTo>
                  <a:lnTo>
                    <a:pt x="13" y="62"/>
                  </a:lnTo>
                  <a:lnTo>
                    <a:pt x="13" y="65"/>
                  </a:lnTo>
                  <a:lnTo>
                    <a:pt x="10" y="62"/>
                  </a:lnTo>
                  <a:lnTo>
                    <a:pt x="7" y="58"/>
                  </a:lnTo>
                  <a:lnTo>
                    <a:pt x="7" y="55"/>
                  </a:lnTo>
                  <a:lnTo>
                    <a:pt x="4" y="55"/>
                  </a:lnTo>
                  <a:lnTo>
                    <a:pt x="0" y="58"/>
                  </a:lnTo>
                  <a:lnTo>
                    <a:pt x="4" y="62"/>
                  </a:lnTo>
                  <a:lnTo>
                    <a:pt x="7" y="65"/>
                  </a:lnTo>
                  <a:lnTo>
                    <a:pt x="7" y="68"/>
                  </a:lnTo>
                  <a:lnTo>
                    <a:pt x="4" y="71"/>
                  </a:lnTo>
                  <a:lnTo>
                    <a:pt x="7" y="81"/>
                  </a:lnTo>
                  <a:lnTo>
                    <a:pt x="7" y="84"/>
                  </a:lnTo>
                  <a:lnTo>
                    <a:pt x="7" y="87"/>
                  </a:lnTo>
                  <a:lnTo>
                    <a:pt x="4" y="87"/>
                  </a:lnTo>
                  <a:lnTo>
                    <a:pt x="4" y="91"/>
                  </a:lnTo>
                  <a:lnTo>
                    <a:pt x="4" y="94"/>
                  </a:lnTo>
                  <a:lnTo>
                    <a:pt x="4" y="100"/>
                  </a:lnTo>
                  <a:lnTo>
                    <a:pt x="7" y="103"/>
                  </a:lnTo>
                  <a:lnTo>
                    <a:pt x="10" y="103"/>
                  </a:lnTo>
                  <a:lnTo>
                    <a:pt x="13" y="107"/>
                  </a:lnTo>
                  <a:lnTo>
                    <a:pt x="20" y="110"/>
                  </a:lnTo>
                  <a:lnTo>
                    <a:pt x="20" y="113"/>
                  </a:lnTo>
                  <a:lnTo>
                    <a:pt x="23" y="116"/>
                  </a:lnTo>
                  <a:lnTo>
                    <a:pt x="23" y="107"/>
                  </a:lnTo>
                  <a:lnTo>
                    <a:pt x="23" y="113"/>
                  </a:lnTo>
                  <a:lnTo>
                    <a:pt x="26" y="119"/>
                  </a:lnTo>
                  <a:lnTo>
                    <a:pt x="29" y="126"/>
                  </a:lnTo>
                  <a:lnTo>
                    <a:pt x="29" y="129"/>
                  </a:lnTo>
                  <a:lnTo>
                    <a:pt x="33" y="132"/>
                  </a:lnTo>
                  <a:lnTo>
                    <a:pt x="42" y="139"/>
                  </a:lnTo>
                  <a:lnTo>
                    <a:pt x="49" y="145"/>
                  </a:lnTo>
                  <a:lnTo>
                    <a:pt x="52" y="145"/>
                  </a:lnTo>
                  <a:lnTo>
                    <a:pt x="61" y="152"/>
                  </a:lnTo>
                  <a:lnTo>
                    <a:pt x="65" y="155"/>
                  </a:lnTo>
                  <a:lnTo>
                    <a:pt x="65" y="81"/>
                  </a:lnTo>
                  <a:lnTo>
                    <a:pt x="61" y="78"/>
                  </a:lnTo>
                  <a:lnTo>
                    <a:pt x="55" y="78"/>
                  </a:lnTo>
                  <a:lnTo>
                    <a:pt x="49" y="78"/>
                  </a:lnTo>
                  <a:lnTo>
                    <a:pt x="52" y="74"/>
                  </a:lnTo>
                  <a:lnTo>
                    <a:pt x="55" y="71"/>
                  </a:lnTo>
                  <a:lnTo>
                    <a:pt x="58" y="71"/>
                  </a:lnTo>
                  <a:lnTo>
                    <a:pt x="61" y="71"/>
                  </a:lnTo>
                  <a:lnTo>
                    <a:pt x="65" y="68"/>
                  </a:lnTo>
                  <a:lnTo>
                    <a:pt x="65" y="62"/>
                  </a:lnTo>
                  <a:lnTo>
                    <a:pt x="61" y="58"/>
                  </a:lnTo>
                  <a:lnTo>
                    <a:pt x="61" y="55"/>
                  </a:lnTo>
                  <a:lnTo>
                    <a:pt x="61" y="52"/>
                  </a:lnTo>
                  <a:lnTo>
                    <a:pt x="65" y="52"/>
                  </a:lnTo>
                  <a:lnTo>
                    <a:pt x="65" y="4"/>
                  </a:lnTo>
                  <a:close/>
                </a:path>
              </a:pathLst>
            </a:custGeom>
            <a:solidFill>
              <a:srgbClr val="D1F2EB"/>
            </a:solidFill>
            <a:ln w="9525">
              <a:noFill/>
              <a:round/>
              <a:headEnd/>
              <a:tailEnd/>
            </a:ln>
          </p:spPr>
          <p:txBody>
            <a:bodyPr/>
            <a:lstStyle/>
            <a:p>
              <a:endParaRPr lang="en-US"/>
            </a:p>
          </p:txBody>
        </p:sp>
        <p:sp>
          <p:nvSpPr>
            <p:cNvPr id="32570" name="Freeform 1002"/>
            <p:cNvSpPr>
              <a:spLocks/>
            </p:cNvSpPr>
            <p:nvPr/>
          </p:nvSpPr>
          <p:spPr bwMode="auto">
            <a:xfrm>
              <a:off x="3215" y="1307"/>
              <a:ext cx="89" cy="218"/>
            </a:xfrm>
            <a:custGeom>
              <a:avLst/>
              <a:gdLst>
                <a:gd name="T0" fmla="*/ 61 w 65"/>
                <a:gd name="T1" fmla="*/ 0 h 155"/>
                <a:gd name="T2" fmla="*/ 58 w 65"/>
                <a:gd name="T3" fmla="*/ 0 h 155"/>
                <a:gd name="T4" fmla="*/ 52 w 65"/>
                <a:gd name="T5" fmla="*/ 7 h 155"/>
                <a:gd name="T6" fmla="*/ 49 w 65"/>
                <a:gd name="T7" fmla="*/ 10 h 155"/>
                <a:gd name="T8" fmla="*/ 42 w 65"/>
                <a:gd name="T9" fmla="*/ 10 h 155"/>
                <a:gd name="T10" fmla="*/ 39 w 65"/>
                <a:gd name="T11" fmla="*/ 10 h 155"/>
                <a:gd name="T12" fmla="*/ 33 w 65"/>
                <a:gd name="T13" fmla="*/ 26 h 155"/>
                <a:gd name="T14" fmla="*/ 23 w 65"/>
                <a:gd name="T15" fmla="*/ 36 h 155"/>
                <a:gd name="T16" fmla="*/ 13 w 65"/>
                <a:gd name="T17" fmla="*/ 45 h 155"/>
                <a:gd name="T18" fmla="*/ 16 w 65"/>
                <a:gd name="T19" fmla="*/ 49 h 155"/>
                <a:gd name="T20" fmla="*/ 16 w 65"/>
                <a:gd name="T21" fmla="*/ 62 h 155"/>
                <a:gd name="T22" fmla="*/ 13 w 65"/>
                <a:gd name="T23" fmla="*/ 62 h 155"/>
                <a:gd name="T24" fmla="*/ 10 w 65"/>
                <a:gd name="T25" fmla="*/ 62 h 155"/>
                <a:gd name="T26" fmla="*/ 7 w 65"/>
                <a:gd name="T27" fmla="*/ 55 h 155"/>
                <a:gd name="T28" fmla="*/ 0 w 65"/>
                <a:gd name="T29" fmla="*/ 58 h 155"/>
                <a:gd name="T30" fmla="*/ 7 w 65"/>
                <a:gd name="T31" fmla="*/ 65 h 155"/>
                <a:gd name="T32" fmla="*/ 4 w 65"/>
                <a:gd name="T33" fmla="*/ 71 h 155"/>
                <a:gd name="T34" fmla="*/ 7 w 65"/>
                <a:gd name="T35" fmla="*/ 84 h 155"/>
                <a:gd name="T36" fmla="*/ 7 w 65"/>
                <a:gd name="T37" fmla="*/ 87 h 155"/>
                <a:gd name="T38" fmla="*/ 4 w 65"/>
                <a:gd name="T39" fmla="*/ 91 h 155"/>
                <a:gd name="T40" fmla="*/ 4 w 65"/>
                <a:gd name="T41" fmla="*/ 100 h 155"/>
                <a:gd name="T42" fmla="*/ 10 w 65"/>
                <a:gd name="T43" fmla="*/ 103 h 155"/>
                <a:gd name="T44" fmla="*/ 20 w 65"/>
                <a:gd name="T45" fmla="*/ 110 h 155"/>
                <a:gd name="T46" fmla="*/ 23 w 65"/>
                <a:gd name="T47" fmla="*/ 116 h 155"/>
                <a:gd name="T48" fmla="*/ 23 w 65"/>
                <a:gd name="T49" fmla="*/ 113 h 155"/>
                <a:gd name="T50" fmla="*/ 29 w 65"/>
                <a:gd name="T51" fmla="*/ 126 h 155"/>
                <a:gd name="T52" fmla="*/ 33 w 65"/>
                <a:gd name="T53" fmla="*/ 132 h 155"/>
                <a:gd name="T54" fmla="*/ 49 w 65"/>
                <a:gd name="T55" fmla="*/ 145 h 155"/>
                <a:gd name="T56" fmla="*/ 61 w 65"/>
                <a:gd name="T57" fmla="*/ 152 h 155"/>
                <a:gd name="T58" fmla="*/ 65 w 65"/>
                <a:gd name="T59" fmla="*/ 81 h 155"/>
                <a:gd name="T60" fmla="*/ 55 w 65"/>
                <a:gd name="T61" fmla="*/ 78 h 155"/>
                <a:gd name="T62" fmla="*/ 52 w 65"/>
                <a:gd name="T63" fmla="*/ 74 h 155"/>
                <a:gd name="T64" fmla="*/ 58 w 65"/>
                <a:gd name="T65" fmla="*/ 71 h 155"/>
                <a:gd name="T66" fmla="*/ 65 w 65"/>
                <a:gd name="T67" fmla="*/ 68 h 155"/>
                <a:gd name="T68" fmla="*/ 65 w 65"/>
                <a:gd name="T69" fmla="*/ 62 h 155"/>
                <a:gd name="T70" fmla="*/ 61 w 65"/>
                <a:gd name="T71" fmla="*/ 55 h 155"/>
                <a:gd name="T72" fmla="*/ 61 w 65"/>
                <a:gd name="T73" fmla="*/ 52 h 155"/>
                <a:gd name="T74" fmla="*/ 65 w 65"/>
                <a:gd name="T75" fmla="*/ 4 h 1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155"/>
                <a:gd name="T116" fmla="*/ 65 w 65"/>
                <a:gd name="T117" fmla="*/ 155 h 15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155">
                  <a:moveTo>
                    <a:pt x="65" y="4"/>
                  </a:moveTo>
                  <a:lnTo>
                    <a:pt x="61" y="0"/>
                  </a:lnTo>
                  <a:lnTo>
                    <a:pt x="58" y="4"/>
                  </a:lnTo>
                  <a:lnTo>
                    <a:pt x="58" y="0"/>
                  </a:lnTo>
                  <a:lnTo>
                    <a:pt x="55" y="4"/>
                  </a:lnTo>
                  <a:lnTo>
                    <a:pt x="52" y="7"/>
                  </a:lnTo>
                  <a:lnTo>
                    <a:pt x="49" y="7"/>
                  </a:lnTo>
                  <a:lnTo>
                    <a:pt x="49" y="10"/>
                  </a:lnTo>
                  <a:lnTo>
                    <a:pt x="45" y="7"/>
                  </a:lnTo>
                  <a:lnTo>
                    <a:pt x="42" y="10"/>
                  </a:lnTo>
                  <a:lnTo>
                    <a:pt x="39" y="10"/>
                  </a:lnTo>
                  <a:lnTo>
                    <a:pt x="36" y="13"/>
                  </a:lnTo>
                  <a:lnTo>
                    <a:pt x="33" y="26"/>
                  </a:lnTo>
                  <a:lnTo>
                    <a:pt x="26" y="29"/>
                  </a:lnTo>
                  <a:lnTo>
                    <a:pt x="23" y="36"/>
                  </a:lnTo>
                  <a:lnTo>
                    <a:pt x="16" y="39"/>
                  </a:lnTo>
                  <a:lnTo>
                    <a:pt x="13" y="45"/>
                  </a:lnTo>
                  <a:lnTo>
                    <a:pt x="20" y="45"/>
                  </a:lnTo>
                  <a:lnTo>
                    <a:pt x="16" y="49"/>
                  </a:lnTo>
                  <a:lnTo>
                    <a:pt x="16" y="52"/>
                  </a:lnTo>
                  <a:lnTo>
                    <a:pt x="16" y="62"/>
                  </a:lnTo>
                  <a:lnTo>
                    <a:pt x="13" y="62"/>
                  </a:lnTo>
                  <a:lnTo>
                    <a:pt x="13" y="65"/>
                  </a:lnTo>
                  <a:lnTo>
                    <a:pt x="10" y="62"/>
                  </a:lnTo>
                  <a:lnTo>
                    <a:pt x="7" y="58"/>
                  </a:lnTo>
                  <a:lnTo>
                    <a:pt x="7" y="55"/>
                  </a:lnTo>
                  <a:lnTo>
                    <a:pt x="4" y="55"/>
                  </a:lnTo>
                  <a:lnTo>
                    <a:pt x="0" y="58"/>
                  </a:lnTo>
                  <a:lnTo>
                    <a:pt x="4" y="62"/>
                  </a:lnTo>
                  <a:lnTo>
                    <a:pt x="7" y="65"/>
                  </a:lnTo>
                  <a:lnTo>
                    <a:pt x="7" y="68"/>
                  </a:lnTo>
                  <a:lnTo>
                    <a:pt x="4" y="71"/>
                  </a:lnTo>
                  <a:lnTo>
                    <a:pt x="7" y="81"/>
                  </a:lnTo>
                  <a:lnTo>
                    <a:pt x="7" y="84"/>
                  </a:lnTo>
                  <a:lnTo>
                    <a:pt x="7" y="87"/>
                  </a:lnTo>
                  <a:lnTo>
                    <a:pt x="4" y="87"/>
                  </a:lnTo>
                  <a:lnTo>
                    <a:pt x="4" y="91"/>
                  </a:lnTo>
                  <a:lnTo>
                    <a:pt x="4" y="94"/>
                  </a:lnTo>
                  <a:lnTo>
                    <a:pt x="4" y="100"/>
                  </a:lnTo>
                  <a:lnTo>
                    <a:pt x="7" y="103"/>
                  </a:lnTo>
                  <a:lnTo>
                    <a:pt x="10" y="103"/>
                  </a:lnTo>
                  <a:lnTo>
                    <a:pt x="13" y="107"/>
                  </a:lnTo>
                  <a:lnTo>
                    <a:pt x="20" y="110"/>
                  </a:lnTo>
                  <a:lnTo>
                    <a:pt x="20" y="113"/>
                  </a:lnTo>
                  <a:lnTo>
                    <a:pt x="23" y="116"/>
                  </a:lnTo>
                  <a:lnTo>
                    <a:pt x="23" y="107"/>
                  </a:lnTo>
                  <a:lnTo>
                    <a:pt x="23" y="113"/>
                  </a:lnTo>
                  <a:lnTo>
                    <a:pt x="26" y="119"/>
                  </a:lnTo>
                  <a:lnTo>
                    <a:pt x="29" y="126"/>
                  </a:lnTo>
                  <a:lnTo>
                    <a:pt x="29" y="129"/>
                  </a:lnTo>
                  <a:lnTo>
                    <a:pt x="33" y="132"/>
                  </a:lnTo>
                  <a:lnTo>
                    <a:pt x="42" y="139"/>
                  </a:lnTo>
                  <a:lnTo>
                    <a:pt x="49" y="145"/>
                  </a:lnTo>
                  <a:lnTo>
                    <a:pt x="52" y="145"/>
                  </a:lnTo>
                  <a:lnTo>
                    <a:pt x="61" y="152"/>
                  </a:lnTo>
                  <a:lnTo>
                    <a:pt x="65" y="155"/>
                  </a:lnTo>
                  <a:lnTo>
                    <a:pt x="65" y="81"/>
                  </a:lnTo>
                  <a:lnTo>
                    <a:pt x="61" y="78"/>
                  </a:lnTo>
                  <a:lnTo>
                    <a:pt x="55" y="78"/>
                  </a:lnTo>
                  <a:lnTo>
                    <a:pt x="49" y="78"/>
                  </a:lnTo>
                  <a:lnTo>
                    <a:pt x="52" y="74"/>
                  </a:lnTo>
                  <a:lnTo>
                    <a:pt x="55" y="71"/>
                  </a:lnTo>
                  <a:lnTo>
                    <a:pt x="58" y="71"/>
                  </a:lnTo>
                  <a:lnTo>
                    <a:pt x="61" y="71"/>
                  </a:lnTo>
                  <a:lnTo>
                    <a:pt x="65" y="68"/>
                  </a:lnTo>
                  <a:lnTo>
                    <a:pt x="65" y="62"/>
                  </a:lnTo>
                  <a:lnTo>
                    <a:pt x="61" y="58"/>
                  </a:lnTo>
                  <a:lnTo>
                    <a:pt x="61" y="55"/>
                  </a:lnTo>
                  <a:lnTo>
                    <a:pt x="61" y="52"/>
                  </a:lnTo>
                  <a:lnTo>
                    <a:pt x="65" y="52"/>
                  </a:lnTo>
                  <a:lnTo>
                    <a:pt x="65" y="4"/>
                  </a:lnTo>
                </a:path>
              </a:pathLst>
            </a:custGeom>
            <a:noFill/>
            <a:ln w="0">
              <a:solidFill>
                <a:srgbClr val="CCCCCC"/>
              </a:solidFill>
              <a:round/>
              <a:headEnd/>
              <a:tailEnd/>
            </a:ln>
          </p:spPr>
          <p:txBody>
            <a:bodyPr/>
            <a:lstStyle/>
            <a:p>
              <a:endParaRPr lang="en-US"/>
            </a:p>
          </p:txBody>
        </p:sp>
        <p:sp>
          <p:nvSpPr>
            <p:cNvPr id="32571" name="Freeform 1003"/>
            <p:cNvSpPr>
              <a:spLocks/>
            </p:cNvSpPr>
            <p:nvPr/>
          </p:nvSpPr>
          <p:spPr bwMode="auto">
            <a:xfrm>
              <a:off x="2812" y="1037"/>
              <a:ext cx="40" cy="55"/>
            </a:xfrm>
            <a:custGeom>
              <a:avLst/>
              <a:gdLst>
                <a:gd name="T0" fmla="*/ 7 w 29"/>
                <a:gd name="T1" fmla="*/ 0 h 39"/>
                <a:gd name="T2" fmla="*/ 7 w 29"/>
                <a:gd name="T3" fmla="*/ 0 h 39"/>
                <a:gd name="T4" fmla="*/ 7 w 29"/>
                <a:gd name="T5" fmla="*/ 0 h 39"/>
                <a:gd name="T6" fmla="*/ 10 w 29"/>
                <a:gd name="T7" fmla="*/ 0 h 39"/>
                <a:gd name="T8" fmla="*/ 13 w 29"/>
                <a:gd name="T9" fmla="*/ 4 h 39"/>
                <a:gd name="T10" fmla="*/ 17 w 29"/>
                <a:gd name="T11" fmla="*/ 7 h 39"/>
                <a:gd name="T12" fmla="*/ 17 w 29"/>
                <a:gd name="T13" fmla="*/ 7 h 39"/>
                <a:gd name="T14" fmla="*/ 20 w 29"/>
                <a:gd name="T15" fmla="*/ 7 h 39"/>
                <a:gd name="T16" fmla="*/ 23 w 29"/>
                <a:gd name="T17" fmla="*/ 7 h 39"/>
                <a:gd name="T18" fmla="*/ 23 w 29"/>
                <a:gd name="T19" fmla="*/ 10 h 39"/>
                <a:gd name="T20" fmla="*/ 23 w 29"/>
                <a:gd name="T21" fmla="*/ 10 h 39"/>
                <a:gd name="T22" fmla="*/ 26 w 29"/>
                <a:gd name="T23" fmla="*/ 13 h 39"/>
                <a:gd name="T24" fmla="*/ 26 w 29"/>
                <a:gd name="T25" fmla="*/ 13 h 39"/>
                <a:gd name="T26" fmla="*/ 29 w 29"/>
                <a:gd name="T27" fmla="*/ 17 h 39"/>
                <a:gd name="T28" fmla="*/ 29 w 29"/>
                <a:gd name="T29" fmla="*/ 17 h 39"/>
                <a:gd name="T30" fmla="*/ 29 w 29"/>
                <a:gd name="T31" fmla="*/ 20 h 39"/>
                <a:gd name="T32" fmla="*/ 29 w 29"/>
                <a:gd name="T33" fmla="*/ 20 h 39"/>
                <a:gd name="T34" fmla="*/ 29 w 29"/>
                <a:gd name="T35" fmla="*/ 23 h 39"/>
                <a:gd name="T36" fmla="*/ 26 w 29"/>
                <a:gd name="T37" fmla="*/ 29 h 39"/>
                <a:gd name="T38" fmla="*/ 26 w 29"/>
                <a:gd name="T39" fmla="*/ 29 h 39"/>
                <a:gd name="T40" fmla="*/ 26 w 29"/>
                <a:gd name="T41" fmla="*/ 29 h 39"/>
                <a:gd name="T42" fmla="*/ 23 w 29"/>
                <a:gd name="T43" fmla="*/ 29 h 39"/>
                <a:gd name="T44" fmla="*/ 23 w 29"/>
                <a:gd name="T45" fmla="*/ 29 h 39"/>
                <a:gd name="T46" fmla="*/ 20 w 29"/>
                <a:gd name="T47" fmla="*/ 33 h 39"/>
                <a:gd name="T48" fmla="*/ 20 w 29"/>
                <a:gd name="T49" fmla="*/ 33 h 39"/>
                <a:gd name="T50" fmla="*/ 20 w 29"/>
                <a:gd name="T51" fmla="*/ 36 h 39"/>
                <a:gd name="T52" fmla="*/ 20 w 29"/>
                <a:gd name="T53" fmla="*/ 36 h 39"/>
                <a:gd name="T54" fmla="*/ 17 w 29"/>
                <a:gd name="T55" fmla="*/ 39 h 39"/>
                <a:gd name="T56" fmla="*/ 17 w 29"/>
                <a:gd name="T57" fmla="*/ 39 h 39"/>
                <a:gd name="T58" fmla="*/ 13 w 29"/>
                <a:gd name="T59" fmla="*/ 36 h 39"/>
                <a:gd name="T60" fmla="*/ 13 w 29"/>
                <a:gd name="T61" fmla="*/ 33 h 39"/>
                <a:gd name="T62" fmla="*/ 13 w 29"/>
                <a:gd name="T63" fmla="*/ 29 h 39"/>
                <a:gd name="T64" fmla="*/ 13 w 29"/>
                <a:gd name="T65" fmla="*/ 29 h 39"/>
                <a:gd name="T66" fmla="*/ 10 w 29"/>
                <a:gd name="T67" fmla="*/ 26 h 39"/>
                <a:gd name="T68" fmla="*/ 7 w 29"/>
                <a:gd name="T69" fmla="*/ 23 h 39"/>
                <a:gd name="T70" fmla="*/ 7 w 29"/>
                <a:gd name="T71" fmla="*/ 20 h 39"/>
                <a:gd name="T72" fmla="*/ 4 w 29"/>
                <a:gd name="T73" fmla="*/ 17 h 39"/>
                <a:gd name="T74" fmla="*/ 4 w 29"/>
                <a:gd name="T75" fmla="*/ 17 h 39"/>
                <a:gd name="T76" fmla="*/ 0 w 29"/>
                <a:gd name="T77" fmla="*/ 17 h 39"/>
                <a:gd name="T78" fmla="*/ 0 w 29"/>
                <a:gd name="T79" fmla="*/ 17 h 39"/>
                <a:gd name="T80" fmla="*/ 0 w 29"/>
                <a:gd name="T81" fmla="*/ 10 h 39"/>
                <a:gd name="T82" fmla="*/ 0 w 29"/>
                <a:gd name="T83" fmla="*/ 10 h 39"/>
                <a:gd name="T84" fmla="*/ 0 w 29"/>
                <a:gd name="T85" fmla="*/ 7 h 39"/>
                <a:gd name="T86" fmla="*/ 0 w 29"/>
                <a:gd name="T87" fmla="*/ 7 h 39"/>
                <a:gd name="T88" fmla="*/ 4 w 29"/>
                <a:gd name="T89" fmla="*/ 7 h 39"/>
                <a:gd name="T90" fmla="*/ 4 w 29"/>
                <a:gd name="T91" fmla="*/ 4 h 39"/>
                <a:gd name="T92" fmla="*/ 4 w 29"/>
                <a:gd name="T93" fmla="*/ 4 h 39"/>
                <a:gd name="T94" fmla="*/ 7 w 29"/>
                <a:gd name="T95" fmla="*/ 0 h 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9"/>
                <a:gd name="T146" fmla="*/ 29 w 29"/>
                <a:gd name="T147" fmla="*/ 39 h 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9">
                  <a:moveTo>
                    <a:pt x="7" y="0"/>
                  </a:moveTo>
                  <a:lnTo>
                    <a:pt x="7" y="0"/>
                  </a:lnTo>
                  <a:lnTo>
                    <a:pt x="10" y="0"/>
                  </a:lnTo>
                  <a:lnTo>
                    <a:pt x="13" y="4"/>
                  </a:lnTo>
                  <a:lnTo>
                    <a:pt x="17" y="7"/>
                  </a:lnTo>
                  <a:lnTo>
                    <a:pt x="20" y="7"/>
                  </a:lnTo>
                  <a:lnTo>
                    <a:pt x="23" y="7"/>
                  </a:lnTo>
                  <a:lnTo>
                    <a:pt x="23" y="10"/>
                  </a:lnTo>
                  <a:lnTo>
                    <a:pt x="26" y="13"/>
                  </a:lnTo>
                  <a:lnTo>
                    <a:pt x="29" y="17"/>
                  </a:lnTo>
                  <a:lnTo>
                    <a:pt x="29" y="20"/>
                  </a:lnTo>
                  <a:lnTo>
                    <a:pt x="29" y="23"/>
                  </a:lnTo>
                  <a:lnTo>
                    <a:pt x="26" y="29"/>
                  </a:lnTo>
                  <a:lnTo>
                    <a:pt x="23" y="29"/>
                  </a:lnTo>
                  <a:lnTo>
                    <a:pt x="20" y="33"/>
                  </a:lnTo>
                  <a:lnTo>
                    <a:pt x="20" y="36"/>
                  </a:lnTo>
                  <a:lnTo>
                    <a:pt x="17" y="39"/>
                  </a:lnTo>
                  <a:lnTo>
                    <a:pt x="13" y="36"/>
                  </a:lnTo>
                  <a:lnTo>
                    <a:pt x="13" y="33"/>
                  </a:lnTo>
                  <a:lnTo>
                    <a:pt x="13" y="29"/>
                  </a:lnTo>
                  <a:lnTo>
                    <a:pt x="10" y="26"/>
                  </a:lnTo>
                  <a:lnTo>
                    <a:pt x="7" y="23"/>
                  </a:lnTo>
                  <a:lnTo>
                    <a:pt x="7" y="20"/>
                  </a:lnTo>
                  <a:lnTo>
                    <a:pt x="4" y="17"/>
                  </a:lnTo>
                  <a:lnTo>
                    <a:pt x="0" y="17"/>
                  </a:lnTo>
                  <a:lnTo>
                    <a:pt x="0" y="10"/>
                  </a:lnTo>
                  <a:lnTo>
                    <a:pt x="0" y="7"/>
                  </a:lnTo>
                  <a:lnTo>
                    <a:pt x="4" y="7"/>
                  </a:lnTo>
                  <a:lnTo>
                    <a:pt x="4" y="4"/>
                  </a:lnTo>
                  <a:lnTo>
                    <a:pt x="7" y="0"/>
                  </a:lnTo>
                  <a:close/>
                </a:path>
              </a:pathLst>
            </a:custGeom>
            <a:solidFill>
              <a:srgbClr val="D1F2EB"/>
            </a:solidFill>
            <a:ln w="9525">
              <a:noFill/>
              <a:round/>
              <a:headEnd/>
              <a:tailEnd/>
            </a:ln>
          </p:spPr>
          <p:txBody>
            <a:bodyPr/>
            <a:lstStyle/>
            <a:p>
              <a:endParaRPr lang="en-US"/>
            </a:p>
          </p:txBody>
        </p:sp>
        <p:sp>
          <p:nvSpPr>
            <p:cNvPr id="32572" name="Freeform 1004"/>
            <p:cNvSpPr>
              <a:spLocks/>
            </p:cNvSpPr>
            <p:nvPr/>
          </p:nvSpPr>
          <p:spPr bwMode="auto">
            <a:xfrm>
              <a:off x="2812" y="1037"/>
              <a:ext cx="40" cy="55"/>
            </a:xfrm>
            <a:custGeom>
              <a:avLst/>
              <a:gdLst>
                <a:gd name="T0" fmla="*/ 7 w 29"/>
                <a:gd name="T1" fmla="*/ 0 h 39"/>
                <a:gd name="T2" fmla="*/ 7 w 29"/>
                <a:gd name="T3" fmla="*/ 0 h 39"/>
                <a:gd name="T4" fmla="*/ 7 w 29"/>
                <a:gd name="T5" fmla="*/ 0 h 39"/>
                <a:gd name="T6" fmla="*/ 10 w 29"/>
                <a:gd name="T7" fmla="*/ 0 h 39"/>
                <a:gd name="T8" fmla="*/ 13 w 29"/>
                <a:gd name="T9" fmla="*/ 4 h 39"/>
                <a:gd name="T10" fmla="*/ 17 w 29"/>
                <a:gd name="T11" fmla="*/ 7 h 39"/>
                <a:gd name="T12" fmla="*/ 17 w 29"/>
                <a:gd name="T13" fmla="*/ 7 h 39"/>
                <a:gd name="T14" fmla="*/ 20 w 29"/>
                <a:gd name="T15" fmla="*/ 7 h 39"/>
                <a:gd name="T16" fmla="*/ 23 w 29"/>
                <a:gd name="T17" fmla="*/ 7 h 39"/>
                <a:gd name="T18" fmla="*/ 23 w 29"/>
                <a:gd name="T19" fmla="*/ 10 h 39"/>
                <a:gd name="T20" fmla="*/ 23 w 29"/>
                <a:gd name="T21" fmla="*/ 10 h 39"/>
                <a:gd name="T22" fmla="*/ 26 w 29"/>
                <a:gd name="T23" fmla="*/ 13 h 39"/>
                <a:gd name="T24" fmla="*/ 26 w 29"/>
                <a:gd name="T25" fmla="*/ 13 h 39"/>
                <a:gd name="T26" fmla="*/ 29 w 29"/>
                <a:gd name="T27" fmla="*/ 17 h 39"/>
                <a:gd name="T28" fmla="*/ 29 w 29"/>
                <a:gd name="T29" fmla="*/ 17 h 39"/>
                <a:gd name="T30" fmla="*/ 29 w 29"/>
                <a:gd name="T31" fmla="*/ 20 h 39"/>
                <a:gd name="T32" fmla="*/ 29 w 29"/>
                <a:gd name="T33" fmla="*/ 20 h 39"/>
                <a:gd name="T34" fmla="*/ 29 w 29"/>
                <a:gd name="T35" fmla="*/ 23 h 39"/>
                <a:gd name="T36" fmla="*/ 26 w 29"/>
                <a:gd name="T37" fmla="*/ 29 h 39"/>
                <a:gd name="T38" fmla="*/ 26 w 29"/>
                <a:gd name="T39" fmla="*/ 29 h 39"/>
                <a:gd name="T40" fmla="*/ 26 w 29"/>
                <a:gd name="T41" fmla="*/ 29 h 39"/>
                <a:gd name="T42" fmla="*/ 23 w 29"/>
                <a:gd name="T43" fmla="*/ 29 h 39"/>
                <a:gd name="T44" fmla="*/ 23 w 29"/>
                <a:gd name="T45" fmla="*/ 29 h 39"/>
                <a:gd name="T46" fmla="*/ 20 w 29"/>
                <a:gd name="T47" fmla="*/ 33 h 39"/>
                <a:gd name="T48" fmla="*/ 20 w 29"/>
                <a:gd name="T49" fmla="*/ 33 h 39"/>
                <a:gd name="T50" fmla="*/ 20 w 29"/>
                <a:gd name="T51" fmla="*/ 36 h 39"/>
                <a:gd name="T52" fmla="*/ 20 w 29"/>
                <a:gd name="T53" fmla="*/ 36 h 39"/>
                <a:gd name="T54" fmla="*/ 17 w 29"/>
                <a:gd name="T55" fmla="*/ 39 h 39"/>
                <a:gd name="T56" fmla="*/ 17 w 29"/>
                <a:gd name="T57" fmla="*/ 39 h 39"/>
                <a:gd name="T58" fmla="*/ 13 w 29"/>
                <a:gd name="T59" fmla="*/ 36 h 39"/>
                <a:gd name="T60" fmla="*/ 13 w 29"/>
                <a:gd name="T61" fmla="*/ 33 h 39"/>
                <a:gd name="T62" fmla="*/ 13 w 29"/>
                <a:gd name="T63" fmla="*/ 29 h 39"/>
                <a:gd name="T64" fmla="*/ 13 w 29"/>
                <a:gd name="T65" fmla="*/ 29 h 39"/>
                <a:gd name="T66" fmla="*/ 10 w 29"/>
                <a:gd name="T67" fmla="*/ 26 h 39"/>
                <a:gd name="T68" fmla="*/ 7 w 29"/>
                <a:gd name="T69" fmla="*/ 23 h 39"/>
                <a:gd name="T70" fmla="*/ 7 w 29"/>
                <a:gd name="T71" fmla="*/ 20 h 39"/>
                <a:gd name="T72" fmla="*/ 4 w 29"/>
                <a:gd name="T73" fmla="*/ 17 h 39"/>
                <a:gd name="T74" fmla="*/ 4 w 29"/>
                <a:gd name="T75" fmla="*/ 17 h 39"/>
                <a:gd name="T76" fmla="*/ 0 w 29"/>
                <a:gd name="T77" fmla="*/ 17 h 39"/>
                <a:gd name="T78" fmla="*/ 0 w 29"/>
                <a:gd name="T79" fmla="*/ 17 h 39"/>
                <a:gd name="T80" fmla="*/ 0 w 29"/>
                <a:gd name="T81" fmla="*/ 10 h 39"/>
                <a:gd name="T82" fmla="*/ 0 w 29"/>
                <a:gd name="T83" fmla="*/ 10 h 39"/>
                <a:gd name="T84" fmla="*/ 0 w 29"/>
                <a:gd name="T85" fmla="*/ 7 h 39"/>
                <a:gd name="T86" fmla="*/ 0 w 29"/>
                <a:gd name="T87" fmla="*/ 7 h 39"/>
                <a:gd name="T88" fmla="*/ 4 w 29"/>
                <a:gd name="T89" fmla="*/ 7 h 39"/>
                <a:gd name="T90" fmla="*/ 4 w 29"/>
                <a:gd name="T91" fmla="*/ 4 h 39"/>
                <a:gd name="T92" fmla="*/ 4 w 29"/>
                <a:gd name="T93" fmla="*/ 4 h 39"/>
                <a:gd name="T94" fmla="*/ 7 w 29"/>
                <a:gd name="T95" fmla="*/ 0 h 39"/>
                <a:gd name="T96" fmla="*/ 7 w 29"/>
                <a:gd name="T97" fmla="*/ 0 h 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
                <a:gd name="T148" fmla="*/ 0 h 39"/>
                <a:gd name="T149" fmla="*/ 29 w 29"/>
                <a:gd name="T150" fmla="*/ 39 h 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 h="39">
                  <a:moveTo>
                    <a:pt x="7" y="0"/>
                  </a:moveTo>
                  <a:lnTo>
                    <a:pt x="7" y="0"/>
                  </a:lnTo>
                  <a:lnTo>
                    <a:pt x="10" y="0"/>
                  </a:lnTo>
                  <a:lnTo>
                    <a:pt x="13" y="4"/>
                  </a:lnTo>
                  <a:lnTo>
                    <a:pt x="17" y="7"/>
                  </a:lnTo>
                  <a:lnTo>
                    <a:pt x="20" y="7"/>
                  </a:lnTo>
                  <a:lnTo>
                    <a:pt x="23" y="7"/>
                  </a:lnTo>
                  <a:lnTo>
                    <a:pt x="23" y="10"/>
                  </a:lnTo>
                  <a:lnTo>
                    <a:pt x="26" y="13"/>
                  </a:lnTo>
                  <a:lnTo>
                    <a:pt x="29" y="17"/>
                  </a:lnTo>
                  <a:lnTo>
                    <a:pt x="29" y="20"/>
                  </a:lnTo>
                  <a:lnTo>
                    <a:pt x="29" y="23"/>
                  </a:lnTo>
                  <a:lnTo>
                    <a:pt x="26" y="29"/>
                  </a:lnTo>
                  <a:lnTo>
                    <a:pt x="23" y="29"/>
                  </a:lnTo>
                  <a:lnTo>
                    <a:pt x="20" y="33"/>
                  </a:lnTo>
                  <a:lnTo>
                    <a:pt x="20" y="36"/>
                  </a:lnTo>
                  <a:lnTo>
                    <a:pt x="17" y="39"/>
                  </a:lnTo>
                  <a:lnTo>
                    <a:pt x="13" y="36"/>
                  </a:lnTo>
                  <a:lnTo>
                    <a:pt x="13" y="33"/>
                  </a:lnTo>
                  <a:lnTo>
                    <a:pt x="13" y="29"/>
                  </a:lnTo>
                  <a:lnTo>
                    <a:pt x="10" y="26"/>
                  </a:lnTo>
                  <a:lnTo>
                    <a:pt x="7" y="23"/>
                  </a:lnTo>
                  <a:lnTo>
                    <a:pt x="7" y="20"/>
                  </a:lnTo>
                  <a:lnTo>
                    <a:pt x="4" y="17"/>
                  </a:lnTo>
                  <a:lnTo>
                    <a:pt x="0" y="17"/>
                  </a:lnTo>
                  <a:lnTo>
                    <a:pt x="0" y="10"/>
                  </a:lnTo>
                  <a:lnTo>
                    <a:pt x="0" y="7"/>
                  </a:lnTo>
                  <a:lnTo>
                    <a:pt x="4" y="7"/>
                  </a:lnTo>
                  <a:lnTo>
                    <a:pt x="4" y="4"/>
                  </a:lnTo>
                  <a:lnTo>
                    <a:pt x="7" y="0"/>
                  </a:lnTo>
                </a:path>
              </a:pathLst>
            </a:custGeom>
            <a:noFill/>
            <a:ln w="0">
              <a:solidFill>
                <a:srgbClr val="CCCCCC"/>
              </a:solidFill>
              <a:round/>
              <a:headEnd/>
              <a:tailEnd/>
            </a:ln>
          </p:spPr>
          <p:txBody>
            <a:bodyPr/>
            <a:lstStyle/>
            <a:p>
              <a:endParaRPr lang="en-US"/>
            </a:p>
          </p:txBody>
        </p:sp>
        <p:sp>
          <p:nvSpPr>
            <p:cNvPr id="32573" name="Freeform 1005"/>
            <p:cNvSpPr>
              <a:spLocks/>
            </p:cNvSpPr>
            <p:nvPr/>
          </p:nvSpPr>
          <p:spPr bwMode="auto">
            <a:xfrm>
              <a:off x="2844" y="1132"/>
              <a:ext cx="13" cy="9"/>
            </a:xfrm>
            <a:custGeom>
              <a:avLst/>
              <a:gdLst>
                <a:gd name="T0" fmla="*/ 3 w 10"/>
                <a:gd name="T1" fmla="*/ 0 h 6"/>
                <a:gd name="T2" fmla="*/ 3 w 10"/>
                <a:gd name="T3" fmla="*/ 3 h 6"/>
                <a:gd name="T4" fmla="*/ 0 w 10"/>
                <a:gd name="T5" fmla="*/ 3 h 6"/>
                <a:gd name="T6" fmla="*/ 0 w 10"/>
                <a:gd name="T7" fmla="*/ 6 h 6"/>
                <a:gd name="T8" fmla="*/ 3 w 10"/>
                <a:gd name="T9" fmla="*/ 6 h 6"/>
                <a:gd name="T10" fmla="*/ 3 w 10"/>
                <a:gd name="T11" fmla="*/ 6 h 6"/>
                <a:gd name="T12" fmla="*/ 6 w 10"/>
                <a:gd name="T13" fmla="*/ 6 h 6"/>
                <a:gd name="T14" fmla="*/ 6 w 10"/>
                <a:gd name="T15" fmla="*/ 6 h 6"/>
                <a:gd name="T16" fmla="*/ 10 w 10"/>
                <a:gd name="T17" fmla="*/ 6 h 6"/>
                <a:gd name="T18" fmla="*/ 6 w 10"/>
                <a:gd name="T19" fmla="*/ 6 h 6"/>
                <a:gd name="T20" fmla="*/ 6 w 10"/>
                <a:gd name="T21" fmla="*/ 0 h 6"/>
                <a:gd name="T22" fmla="*/ 3 w 10"/>
                <a:gd name="T23" fmla="*/ 3 h 6"/>
                <a:gd name="T24" fmla="*/ 3 w 10"/>
                <a:gd name="T25" fmla="*/ 0 h 6"/>
                <a:gd name="T26" fmla="*/ 3 w 10"/>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3" y="0"/>
                  </a:moveTo>
                  <a:lnTo>
                    <a:pt x="3" y="3"/>
                  </a:lnTo>
                  <a:lnTo>
                    <a:pt x="0" y="3"/>
                  </a:lnTo>
                  <a:lnTo>
                    <a:pt x="0" y="6"/>
                  </a:lnTo>
                  <a:lnTo>
                    <a:pt x="3" y="6"/>
                  </a:lnTo>
                  <a:lnTo>
                    <a:pt x="6" y="6"/>
                  </a:lnTo>
                  <a:lnTo>
                    <a:pt x="10" y="6"/>
                  </a:lnTo>
                  <a:lnTo>
                    <a:pt x="6" y="6"/>
                  </a:lnTo>
                  <a:lnTo>
                    <a:pt x="6" y="0"/>
                  </a:lnTo>
                  <a:lnTo>
                    <a:pt x="3" y="3"/>
                  </a:lnTo>
                  <a:lnTo>
                    <a:pt x="3" y="0"/>
                  </a:lnTo>
                  <a:close/>
                </a:path>
              </a:pathLst>
            </a:custGeom>
            <a:solidFill>
              <a:srgbClr val="D1F2EB"/>
            </a:solidFill>
            <a:ln w="9525">
              <a:noFill/>
              <a:round/>
              <a:headEnd/>
              <a:tailEnd/>
            </a:ln>
          </p:spPr>
          <p:txBody>
            <a:bodyPr/>
            <a:lstStyle/>
            <a:p>
              <a:endParaRPr lang="en-US"/>
            </a:p>
          </p:txBody>
        </p:sp>
        <p:grpSp>
          <p:nvGrpSpPr>
            <p:cNvPr id="32574" name="Group 1006"/>
            <p:cNvGrpSpPr>
              <a:grpSpLocks/>
            </p:cNvGrpSpPr>
            <p:nvPr/>
          </p:nvGrpSpPr>
          <p:grpSpPr bwMode="auto">
            <a:xfrm>
              <a:off x="2044" y="726"/>
              <a:ext cx="1261" cy="1307"/>
              <a:chOff x="2224" y="774"/>
              <a:chExt cx="918" cy="933"/>
            </a:xfrm>
          </p:grpSpPr>
          <p:sp>
            <p:nvSpPr>
              <p:cNvPr id="32913" name="Freeform 1007"/>
              <p:cNvSpPr>
                <a:spLocks/>
              </p:cNvSpPr>
              <p:nvPr/>
            </p:nvSpPr>
            <p:spPr bwMode="auto">
              <a:xfrm>
                <a:off x="2806" y="1064"/>
                <a:ext cx="10" cy="6"/>
              </a:xfrm>
              <a:custGeom>
                <a:avLst/>
                <a:gdLst>
                  <a:gd name="T0" fmla="*/ 3 w 10"/>
                  <a:gd name="T1" fmla="*/ 0 h 6"/>
                  <a:gd name="T2" fmla="*/ 3 w 10"/>
                  <a:gd name="T3" fmla="*/ 3 h 6"/>
                  <a:gd name="T4" fmla="*/ 0 w 10"/>
                  <a:gd name="T5" fmla="*/ 3 h 6"/>
                  <a:gd name="T6" fmla="*/ 0 w 10"/>
                  <a:gd name="T7" fmla="*/ 6 h 6"/>
                  <a:gd name="T8" fmla="*/ 3 w 10"/>
                  <a:gd name="T9" fmla="*/ 6 h 6"/>
                  <a:gd name="T10" fmla="*/ 3 w 10"/>
                  <a:gd name="T11" fmla="*/ 6 h 6"/>
                  <a:gd name="T12" fmla="*/ 6 w 10"/>
                  <a:gd name="T13" fmla="*/ 6 h 6"/>
                  <a:gd name="T14" fmla="*/ 6 w 10"/>
                  <a:gd name="T15" fmla="*/ 6 h 6"/>
                  <a:gd name="T16" fmla="*/ 10 w 10"/>
                  <a:gd name="T17" fmla="*/ 6 h 6"/>
                  <a:gd name="T18" fmla="*/ 6 w 10"/>
                  <a:gd name="T19" fmla="*/ 6 h 6"/>
                  <a:gd name="T20" fmla="*/ 6 w 10"/>
                  <a:gd name="T21" fmla="*/ 0 h 6"/>
                  <a:gd name="T22" fmla="*/ 3 w 10"/>
                  <a:gd name="T23" fmla="*/ 3 h 6"/>
                  <a:gd name="T24" fmla="*/ 3 w 10"/>
                  <a:gd name="T25" fmla="*/ 0 h 6"/>
                  <a:gd name="T26" fmla="*/ 3 w 10"/>
                  <a:gd name="T27" fmla="*/ 0 h 6"/>
                  <a:gd name="T28" fmla="*/ 3 w 10"/>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6"/>
                  <a:gd name="T47" fmla="*/ 10 w 10"/>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6">
                    <a:moveTo>
                      <a:pt x="3" y="0"/>
                    </a:moveTo>
                    <a:lnTo>
                      <a:pt x="3" y="3"/>
                    </a:lnTo>
                    <a:lnTo>
                      <a:pt x="0" y="3"/>
                    </a:lnTo>
                    <a:lnTo>
                      <a:pt x="0" y="6"/>
                    </a:lnTo>
                    <a:lnTo>
                      <a:pt x="3" y="6"/>
                    </a:lnTo>
                    <a:lnTo>
                      <a:pt x="6" y="6"/>
                    </a:lnTo>
                    <a:lnTo>
                      <a:pt x="10" y="6"/>
                    </a:lnTo>
                    <a:lnTo>
                      <a:pt x="6" y="6"/>
                    </a:lnTo>
                    <a:lnTo>
                      <a:pt x="6" y="0"/>
                    </a:lnTo>
                    <a:lnTo>
                      <a:pt x="3" y="3"/>
                    </a:lnTo>
                    <a:lnTo>
                      <a:pt x="3" y="0"/>
                    </a:lnTo>
                  </a:path>
                </a:pathLst>
              </a:custGeom>
              <a:noFill/>
              <a:ln w="0">
                <a:solidFill>
                  <a:srgbClr val="CCCCCC"/>
                </a:solidFill>
                <a:round/>
                <a:headEnd/>
                <a:tailEnd/>
              </a:ln>
            </p:spPr>
            <p:txBody>
              <a:bodyPr/>
              <a:lstStyle/>
              <a:p>
                <a:endParaRPr lang="en-US"/>
              </a:p>
            </p:txBody>
          </p:sp>
          <p:sp>
            <p:nvSpPr>
              <p:cNvPr id="32914" name="Freeform 1008"/>
              <p:cNvSpPr>
                <a:spLocks/>
              </p:cNvSpPr>
              <p:nvPr/>
            </p:nvSpPr>
            <p:spPr bwMode="auto">
              <a:xfrm>
                <a:off x="2764" y="1064"/>
                <a:ext cx="13" cy="23"/>
              </a:xfrm>
              <a:custGeom>
                <a:avLst/>
                <a:gdLst>
                  <a:gd name="T0" fmla="*/ 7 w 13"/>
                  <a:gd name="T1" fmla="*/ 0 h 23"/>
                  <a:gd name="T2" fmla="*/ 7 w 13"/>
                  <a:gd name="T3" fmla="*/ 0 h 23"/>
                  <a:gd name="T4" fmla="*/ 7 w 13"/>
                  <a:gd name="T5" fmla="*/ 6 h 23"/>
                  <a:gd name="T6" fmla="*/ 7 w 13"/>
                  <a:gd name="T7" fmla="*/ 6 h 23"/>
                  <a:gd name="T8" fmla="*/ 10 w 13"/>
                  <a:gd name="T9" fmla="*/ 6 h 23"/>
                  <a:gd name="T10" fmla="*/ 10 w 13"/>
                  <a:gd name="T11" fmla="*/ 10 h 23"/>
                  <a:gd name="T12" fmla="*/ 10 w 13"/>
                  <a:gd name="T13" fmla="*/ 10 h 23"/>
                  <a:gd name="T14" fmla="*/ 7 w 13"/>
                  <a:gd name="T15" fmla="*/ 13 h 23"/>
                  <a:gd name="T16" fmla="*/ 7 w 13"/>
                  <a:gd name="T17" fmla="*/ 16 h 23"/>
                  <a:gd name="T18" fmla="*/ 7 w 13"/>
                  <a:gd name="T19" fmla="*/ 16 h 23"/>
                  <a:gd name="T20" fmla="*/ 10 w 13"/>
                  <a:gd name="T21" fmla="*/ 16 h 23"/>
                  <a:gd name="T22" fmla="*/ 13 w 13"/>
                  <a:gd name="T23" fmla="*/ 16 h 23"/>
                  <a:gd name="T24" fmla="*/ 13 w 13"/>
                  <a:gd name="T25" fmla="*/ 19 h 23"/>
                  <a:gd name="T26" fmla="*/ 13 w 13"/>
                  <a:gd name="T27" fmla="*/ 23 h 23"/>
                  <a:gd name="T28" fmla="*/ 13 w 13"/>
                  <a:gd name="T29" fmla="*/ 23 h 23"/>
                  <a:gd name="T30" fmla="*/ 10 w 13"/>
                  <a:gd name="T31" fmla="*/ 19 h 23"/>
                  <a:gd name="T32" fmla="*/ 10 w 13"/>
                  <a:gd name="T33" fmla="*/ 19 h 23"/>
                  <a:gd name="T34" fmla="*/ 7 w 13"/>
                  <a:gd name="T35" fmla="*/ 19 h 23"/>
                  <a:gd name="T36" fmla="*/ 7 w 13"/>
                  <a:gd name="T37" fmla="*/ 16 h 23"/>
                  <a:gd name="T38" fmla="*/ 7 w 13"/>
                  <a:gd name="T39" fmla="*/ 13 h 23"/>
                  <a:gd name="T40" fmla="*/ 3 w 13"/>
                  <a:gd name="T41" fmla="*/ 13 h 23"/>
                  <a:gd name="T42" fmla="*/ 3 w 13"/>
                  <a:gd name="T43" fmla="*/ 13 h 23"/>
                  <a:gd name="T44" fmla="*/ 0 w 13"/>
                  <a:gd name="T45" fmla="*/ 6 h 23"/>
                  <a:gd name="T46" fmla="*/ 0 w 13"/>
                  <a:gd name="T47" fmla="*/ 3 h 23"/>
                  <a:gd name="T48" fmla="*/ 0 w 13"/>
                  <a:gd name="T49" fmla="*/ 0 h 23"/>
                  <a:gd name="T50" fmla="*/ 3 w 13"/>
                  <a:gd name="T51" fmla="*/ 0 h 23"/>
                  <a:gd name="T52" fmla="*/ 7 w 13"/>
                  <a:gd name="T53" fmla="*/ 0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
                  <a:gd name="T82" fmla="*/ 0 h 23"/>
                  <a:gd name="T83" fmla="*/ 13 w 13"/>
                  <a:gd name="T84" fmla="*/ 23 h 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 h="23">
                    <a:moveTo>
                      <a:pt x="7" y="0"/>
                    </a:moveTo>
                    <a:lnTo>
                      <a:pt x="7" y="0"/>
                    </a:lnTo>
                    <a:lnTo>
                      <a:pt x="7" y="6"/>
                    </a:lnTo>
                    <a:lnTo>
                      <a:pt x="10" y="6"/>
                    </a:lnTo>
                    <a:lnTo>
                      <a:pt x="10" y="10"/>
                    </a:lnTo>
                    <a:lnTo>
                      <a:pt x="7" y="13"/>
                    </a:lnTo>
                    <a:lnTo>
                      <a:pt x="7" y="16"/>
                    </a:lnTo>
                    <a:lnTo>
                      <a:pt x="10" y="16"/>
                    </a:lnTo>
                    <a:lnTo>
                      <a:pt x="13" y="16"/>
                    </a:lnTo>
                    <a:lnTo>
                      <a:pt x="13" y="19"/>
                    </a:lnTo>
                    <a:lnTo>
                      <a:pt x="13" y="23"/>
                    </a:lnTo>
                    <a:lnTo>
                      <a:pt x="10" y="19"/>
                    </a:lnTo>
                    <a:lnTo>
                      <a:pt x="7" y="19"/>
                    </a:lnTo>
                    <a:lnTo>
                      <a:pt x="7" y="16"/>
                    </a:lnTo>
                    <a:lnTo>
                      <a:pt x="7" y="13"/>
                    </a:lnTo>
                    <a:lnTo>
                      <a:pt x="3" y="13"/>
                    </a:lnTo>
                    <a:lnTo>
                      <a:pt x="0" y="6"/>
                    </a:lnTo>
                    <a:lnTo>
                      <a:pt x="0" y="3"/>
                    </a:lnTo>
                    <a:lnTo>
                      <a:pt x="0" y="0"/>
                    </a:lnTo>
                    <a:lnTo>
                      <a:pt x="3" y="0"/>
                    </a:lnTo>
                    <a:lnTo>
                      <a:pt x="7" y="0"/>
                    </a:lnTo>
                    <a:close/>
                  </a:path>
                </a:pathLst>
              </a:custGeom>
              <a:solidFill>
                <a:srgbClr val="D1F2EB"/>
              </a:solidFill>
              <a:ln w="9525">
                <a:noFill/>
                <a:round/>
                <a:headEnd/>
                <a:tailEnd/>
              </a:ln>
            </p:spPr>
            <p:txBody>
              <a:bodyPr/>
              <a:lstStyle/>
              <a:p>
                <a:endParaRPr lang="en-US"/>
              </a:p>
            </p:txBody>
          </p:sp>
          <p:sp>
            <p:nvSpPr>
              <p:cNvPr id="32915" name="Freeform 1009"/>
              <p:cNvSpPr>
                <a:spLocks/>
              </p:cNvSpPr>
              <p:nvPr/>
            </p:nvSpPr>
            <p:spPr bwMode="auto">
              <a:xfrm>
                <a:off x="2764" y="1064"/>
                <a:ext cx="13" cy="23"/>
              </a:xfrm>
              <a:custGeom>
                <a:avLst/>
                <a:gdLst>
                  <a:gd name="T0" fmla="*/ 7 w 13"/>
                  <a:gd name="T1" fmla="*/ 0 h 23"/>
                  <a:gd name="T2" fmla="*/ 7 w 13"/>
                  <a:gd name="T3" fmla="*/ 0 h 23"/>
                  <a:gd name="T4" fmla="*/ 7 w 13"/>
                  <a:gd name="T5" fmla="*/ 6 h 23"/>
                  <a:gd name="T6" fmla="*/ 7 w 13"/>
                  <a:gd name="T7" fmla="*/ 6 h 23"/>
                  <a:gd name="T8" fmla="*/ 10 w 13"/>
                  <a:gd name="T9" fmla="*/ 6 h 23"/>
                  <a:gd name="T10" fmla="*/ 10 w 13"/>
                  <a:gd name="T11" fmla="*/ 10 h 23"/>
                  <a:gd name="T12" fmla="*/ 10 w 13"/>
                  <a:gd name="T13" fmla="*/ 10 h 23"/>
                  <a:gd name="T14" fmla="*/ 7 w 13"/>
                  <a:gd name="T15" fmla="*/ 13 h 23"/>
                  <a:gd name="T16" fmla="*/ 7 w 13"/>
                  <a:gd name="T17" fmla="*/ 16 h 23"/>
                  <a:gd name="T18" fmla="*/ 7 w 13"/>
                  <a:gd name="T19" fmla="*/ 16 h 23"/>
                  <a:gd name="T20" fmla="*/ 10 w 13"/>
                  <a:gd name="T21" fmla="*/ 16 h 23"/>
                  <a:gd name="T22" fmla="*/ 13 w 13"/>
                  <a:gd name="T23" fmla="*/ 16 h 23"/>
                  <a:gd name="T24" fmla="*/ 13 w 13"/>
                  <a:gd name="T25" fmla="*/ 19 h 23"/>
                  <a:gd name="T26" fmla="*/ 13 w 13"/>
                  <a:gd name="T27" fmla="*/ 23 h 23"/>
                  <a:gd name="T28" fmla="*/ 13 w 13"/>
                  <a:gd name="T29" fmla="*/ 23 h 23"/>
                  <a:gd name="T30" fmla="*/ 10 w 13"/>
                  <a:gd name="T31" fmla="*/ 19 h 23"/>
                  <a:gd name="T32" fmla="*/ 10 w 13"/>
                  <a:gd name="T33" fmla="*/ 19 h 23"/>
                  <a:gd name="T34" fmla="*/ 7 w 13"/>
                  <a:gd name="T35" fmla="*/ 19 h 23"/>
                  <a:gd name="T36" fmla="*/ 7 w 13"/>
                  <a:gd name="T37" fmla="*/ 16 h 23"/>
                  <a:gd name="T38" fmla="*/ 7 w 13"/>
                  <a:gd name="T39" fmla="*/ 13 h 23"/>
                  <a:gd name="T40" fmla="*/ 3 w 13"/>
                  <a:gd name="T41" fmla="*/ 13 h 23"/>
                  <a:gd name="T42" fmla="*/ 3 w 13"/>
                  <a:gd name="T43" fmla="*/ 13 h 23"/>
                  <a:gd name="T44" fmla="*/ 0 w 13"/>
                  <a:gd name="T45" fmla="*/ 6 h 23"/>
                  <a:gd name="T46" fmla="*/ 0 w 13"/>
                  <a:gd name="T47" fmla="*/ 3 h 23"/>
                  <a:gd name="T48" fmla="*/ 0 w 13"/>
                  <a:gd name="T49" fmla="*/ 0 h 23"/>
                  <a:gd name="T50" fmla="*/ 3 w 13"/>
                  <a:gd name="T51" fmla="*/ 0 h 23"/>
                  <a:gd name="T52" fmla="*/ 7 w 13"/>
                  <a:gd name="T53" fmla="*/ 0 h 23"/>
                  <a:gd name="T54" fmla="*/ 7 w 13"/>
                  <a:gd name="T55" fmla="*/ 0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
                  <a:gd name="T85" fmla="*/ 0 h 23"/>
                  <a:gd name="T86" fmla="*/ 13 w 13"/>
                  <a:gd name="T87" fmla="*/ 23 h 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 h="23">
                    <a:moveTo>
                      <a:pt x="7" y="0"/>
                    </a:moveTo>
                    <a:lnTo>
                      <a:pt x="7" y="0"/>
                    </a:lnTo>
                    <a:lnTo>
                      <a:pt x="7" y="6"/>
                    </a:lnTo>
                    <a:lnTo>
                      <a:pt x="10" y="6"/>
                    </a:lnTo>
                    <a:lnTo>
                      <a:pt x="10" y="10"/>
                    </a:lnTo>
                    <a:lnTo>
                      <a:pt x="7" y="13"/>
                    </a:lnTo>
                    <a:lnTo>
                      <a:pt x="7" y="16"/>
                    </a:lnTo>
                    <a:lnTo>
                      <a:pt x="10" y="16"/>
                    </a:lnTo>
                    <a:lnTo>
                      <a:pt x="13" y="16"/>
                    </a:lnTo>
                    <a:lnTo>
                      <a:pt x="13" y="19"/>
                    </a:lnTo>
                    <a:lnTo>
                      <a:pt x="13" y="23"/>
                    </a:lnTo>
                    <a:lnTo>
                      <a:pt x="10" y="19"/>
                    </a:lnTo>
                    <a:lnTo>
                      <a:pt x="7" y="19"/>
                    </a:lnTo>
                    <a:lnTo>
                      <a:pt x="7" y="16"/>
                    </a:lnTo>
                    <a:lnTo>
                      <a:pt x="7" y="13"/>
                    </a:lnTo>
                    <a:lnTo>
                      <a:pt x="3" y="13"/>
                    </a:lnTo>
                    <a:lnTo>
                      <a:pt x="0" y="6"/>
                    </a:lnTo>
                    <a:lnTo>
                      <a:pt x="0" y="3"/>
                    </a:lnTo>
                    <a:lnTo>
                      <a:pt x="0" y="0"/>
                    </a:lnTo>
                    <a:lnTo>
                      <a:pt x="3" y="0"/>
                    </a:lnTo>
                    <a:lnTo>
                      <a:pt x="7" y="0"/>
                    </a:lnTo>
                  </a:path>
                </a:pathLst>
              </a:custGeom>
              <a:noFill/>
              <a:ln w="0">
                <a:solidFill>
                  <a:srgbClr val="CCCCCC"/>
                </a:solidFill>
                <a:round/>
                <a:headEnd/>
                <a:tailEnd/>
              </a:ln>
            </p:spPr>
            <p:txBody>
              <a:bodyPr/>
              <a:lstStyle/>
              <a:p>
                <a:endParaRPr lang="en-US"/>
              </a:p>
            </p:txBody>
          </p:sp>
          <p:sp>
            <p:nvSpPr>
              <p:cNvPr id="32916" name="Freeform 1010"/>
              <p:cNvSpPr>
                <a:spLocks/>
              </p:cNvSpPr>
              <p:nvPr/>
            </p:nvSpPr>
            <p:spPr bwMode="auto">
              <a:xfrm>
                <a:off x="2851" y="1251"/>
                <a:ext cx="19" cy="19"/>
              </a:xfrm>
              <a:custGeom>
                <a:avLst/>
                <a:gdLst>
                  <a:gd name="T0" fmla="*/ 19 w 19"/>
                  <a:gd name="T1" fmla="*/ 16 h 19"/>
                  <a:gd name="T2" fmla="*/ 19 w 19"/>
                  <a:gd name="T3" fmla="*/ 12 h 19"/>
                  <a:gd name="T4" fmla="*/ 19 w 19"/>
                  <a:gd name="T5" fmla="*/ 12 h 19"/>
                  <a:gd name="T6" fmla="*/ 19 w 19"/>
                  <a:gd name="T7" fmla="*/ 12 h 19"/>
                  <a:gd name="T8" fmla="*/ 19 w 19"/>
                  <a:gd name="T9" fmla="*/ 9 h 19"/>
                  <a:gd name="T10" fmla="*/ 16 w 19"/>
                  <a:gd name="T11" fmla="*/ 9 h 19"/>
                  <a:gd name="T12" fmla="*/ 13 w 19"/>
                  <a:gd name="T13" fmla="*/ 6 h 19"/>
                  <a:gd name="T14" fmla="*/ 10 w 19"/>
                  <a:gd name="T15" fmla="*/ 0 h 19"/>
                  <a:gd name="T16" fmla="*/ 6 w 19"/>
                  <a:gd name="T17" fmla="*/ 0 h 19"/>
                  <a:gd name="T18" fmla="*/ 10 w 19"/>
                  <a:gd name="T19" fmla="*/ 6 h 19"/>
                  <a:gd name="T20" fmla="*/ 10 w 19"/>
                  <a:gd name="T21" fmla="*/ 6 h 19"/>
                  <a:gd name="T22" fmla="*/ 6 w 19"/>
                  <a:gd name="T23" fmla="*/ 3 h 19"/>
                  <a:gd name="T24" fmla="*/ 6 w 19"/>
                  <a:gd name="T25" fmla="*/ 3 h 19"/>
                  <a:gd name="T26" fmla="*/ 3 w 19"/>
                  <a:gd name="T27" fmla="*/ 3 h 19"/>
                  <a:gd name="T28" fmla="*/ 0 w 19"/>
                  <a:gd name="T29" fmla="*/ 0 h 19"/>
                  <a:gd name="T30" fmla="*/ 0 w 19"/>
                  <a:gd name="T31" fmla="*/ 3 h 19"/>
                  <a:gd name="T32" fmla="*/ 3 w 19"/>
                  <a:gd name="T33" fmla="*/ 3 h 19"/>
                  <a:gd name="T34" fmla="*/ 6 w 19"/>
                  <a:gd name="T35" fmla="*/ 6 h 19"/>
                  <a:gd name="T36" fmla="*/ 10 w 19"/>
                  <a:gd name="T37" fmla="*/ 6 h 19"/>
                  <a:gd name="T38" fmla="*/ 13 w 19"/>
                  <a:gd name="T39" fmla="*/ 9 h 19"/>
                  <a:gd name="T40" fmla="*/ 13 w 19"/>
                  <a:gd name="T41" fmla="*/ 9 h 19"/>
                  <a:gd name="T42" fmla="*/ 13 w 19"/>
                  <a:gd name="T43" fmla="*/ 9 h 19"/>
                  <a:gd name="T44" fmla="*/ 16 w 19"/>
                  <a:gd name="T45" fmla="*/ 12 h 19"/>
                  <a:gd name="T46" fmla="*/ 16 w 19"/>
                  <a:gd name="T47" fmla="*/ 12 h 19"/>
                  <a:gd name="T48" fmla="*/ 19 w 19"/>
                  <a:gd name="T49" fmla="*/ 16 h 19"/>
                  <a:gd name="T50" fmla="*/ 19 w 19"/>
                  <a:gd name="T51" fmla="*/ 19 h 19"/>
                  <a:gd name="T52" fmla="*/ 19 w 19"/>
                  <a:gd name="T53" fmla="*/ 16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19"/>
                  <a:gd name="T83" fmla="*/ 19 w 19"/>
                  <a:gd name="T84" fmla="*/ 19 h 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19">
                    <a:moveTo>
                      <a:pt x="19" y="16"/>
                    </a:moveTo>
                    <a:lnTo>
                      <a:pt x="19" y="12"/>
                    </a:lnTo>
                    <a:lnTo>
                      <a:pt x="19" y="9"/>
                    </a:lnTo>
                    <a:lnTo>
                      <a:pt x="16" y="9"/>
                    </a:lnTo>
                    <a:lnTo>
                      <a:pt x="13" y="6"/>
                    </a:lnTo>
                    <a:lnTo>
                      <a:pt x="10" y="0"/>
                    </a:lnTo>
                    <a:lnTo>
                      <a:pt x="6" y="0"/>
                    </a:lnTo>
                    <a:lnTo>
                      <a:pt x="10" y="6"/>
                    </a:lnTo>
                    <a:lnTo>
                      <a:pt x="6" y="3"/>
                    </a:lnTo>
                    <a:lnTo>
                      <a:pt x="3" y="3"/>
                    </a:lnTo>
                    <a:lnTo>
                      <a:pt x="0" y="0"/>
                    </a:lnTo>
                    <a:lnTo>
                      <a:pt x="0" y="3"/>
                    </a:lnTo>
                    <a:lnTo>
                      <a:pt x="3" y="3"/>
                    </a:lnTo>
                    <a:lnTo>
                      <a:pt x="6" y="6"/>
                    </a:lnTo>
                    <a:lnTo>
                      <a:pt x="10" y="6"/>
                    </a:lnTo>
                    <a:lnTo>
                      <a:pt x="13" y="9"/>
                    </a:lnTo>
                    <a:lnTo>
                      <a:pt x="16" y="12"/>
                    </a:lnTo>
                    <a:lnTo>
                      <a:pt x="19" y="16"/>
                    </a:lnTo>
                    <a:lnTo>
                      <a:pt x="19" y="19"/>
                    </a:lnTo>
                    <a:lnTo>
                      <a:pt x="19" y="16"/>
                    </a:lnTo>
                    <a:close/>
                  </a:path>
                </a:pathLst>
              </a:custGeom>
              <a:solidFill>
                <a:srgbClr val="D1F2EB"/>
              </a:solidFill>
              <a:ln w="9525">
                <a:noFill/>
                <a:round/>
                <a:headEnd/>
                <a:tailEnd/>
              </a:ln>
            </p:spPr>
            <p:txBody>
              <a:bodyPr/>
              <a:lstStyle/>
              <a:p>
                <a:endParaRPr lang="en-US"/>
              </a:p>
            </p:txBody>
          </p:sp>
          <p:sp>
            <p:nvSpPr>
              <p:cNvPr id="32917" name="Freeform 1011"/>
              <p:cNvSpPr>
                <a:spLocks/>
              </p:cNvSpPr>
              <p:nvPr/>
            </p:nvSpPr>
            <p:spPr bwMode="auto">
              <a:xfrm>
                <a:off x="2851" y="1251"/>
                <a:ext cx="19" cy="19"/>
              </a:xfrm>
              <a:custGeom>
                <a:avLst/>
                <a:gdLst>
                  <a:gd name="T0" fmla="*/ 19 w 19"/>
                  <a:gd name="T1" fmla="*/ 16 h 19"/>
                  <a:gd name="T2" fmla="*/ 19 w 19"/>
                  <a:gd name="T3" fmla="*/ 12 h 19"/>
                  <a:gd name="T4" fmla="*/ 19 w 19"/>
                  <a:gd name="T5" fmla="*/ 12 h 19"/>
                  <a:gd name="T6" fmla="*/ 19 w 19"/>
                  <a:gd name="T7" fmla="*/ 12 h 19"/>
                  <a:gd name="T8" fmla="*/ 19 w 19"/>
                  <a:gd name="T9" fmla="*/ 9 h 19"/>
                  <a:gd name="T10" fmla="*/ 16 w 19"/>
                  <a:gd name="T11" fmla="*/ 9 h 19"/>
                  <a:gd name="T12" fmla="*/ 13 w 19"/>
                  <a:gd name="T13" fmla="*/ 6 h 19"/>
                  <a:gd name="T14" fmla="*/ 10 w 19"/>
                  <a:gd name="T15" fmla="*/ 0 h 19"/>
                  <a:gd name="T16" fmla="*/ 6 w 19"/>
                  <a:gd name="T17" fmla="*/ 0 h 19"/>
                  <a:gd name="T18" fmla="*/ 10 w 19"/>
                  <a:gd name="T19" fmla="*/ 6 h 19"/>
                  <a:gd name="T20" fmla="*/ 10 w 19"/>
                  <a:gd name="T21" fmla="*/ 6 h 19"/>
                  <a:gd name="T22" fmla="*/ 6 w 19"/>
                  <a:gd name="T23" fmla="*/ 3 h 19"/>
                  <a:gd name="T24" fmla="*/ 6 w 19"/>
                  <a:gd name="T25" fmla="*/ 3 h 19"/>
                  <a:gd name="T26" fmla="*/ 3 w 19"/>
                  <a:gd name="T27" fmla="*/ 3 h 19"/>
                  <a:gd name="T28" fmla="*/ 0 w 19"/>
                  <a:gd name="T29" fmla="*/ 0 h 19"/>
                  <a:gd name="T30" fmla="*/ 0 w 19"/>
                  <a:gd name="T31" fmla="*/ 3 h 19"/>
                  <a:gd name="T32" fmla="*/ 3 w 19"/>
                  <a:gd name="T33" fmla="*/ 3 h 19"/>
                  <a:gd name="T34" fmla="*/ 6 w 19"/>
                  <a:gd name="T35" fmla="*/ 6 h 19"/>
                  <a:gd name="T36" fmla="*/ 10 w 19"/>
                  <a:gd name="T37" fmla="*/ 6 h 19"/>
                  <a:gd name="T38" fmla="*/ 13 w 19"/>
                  <a:gd name="T39" fmla="*/ 9 h 19"/>
                  <a:gd name="T40" fmla="*/ 13 w 19"/>
                  <a:gd name="T41" fmla="*/ 9 h 19"/>
                  <a:gd name="T42" fmla="*/ 13 w 19"/>
                  <a:gd name="T43" fmla="*/ 9 h 19"/>
                  <a:gd name="T44" fmla="*/ 16 w 19"/>
                  <a:gd name="T45" fmla="*/ 12 h 19"/>
                  <a:gd name="T46" fmla="*/ 16 w 19"/>
                  <a:gd name="T47" fmla="*/ 12 h 19"/>
                  <a:gd name="T48" fmla="*/ 19 w 19"/>
                  <a:gd name="T49" fmla="*/ 16 h 19"/>
                  <a:gd name="T50" fmla="*/ 19 w 19"/>
                  <a:gd name="T51" fmla="*/ 19 h 19"/>
                  <a:gd name="T52" fmla="*/ 19 w 19"/>
                  <a:gd name="T53" fmla="*/ 16 h 19"/>
                  <a:gd name="T54" fmla="*/ 19 w 19"/>
                  <a:gd name="T55" fmla="*/ 16 h 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
                  <a:gd name="T85" fmla="*/ 0 h 19"/>
                  <a:gd name="T86" fmla="*/ 19 w 19"/>
                  <a:gd name="T87" fmla="*/ 19 h 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 h="19">
                    <a:moveTo>
                      <a:pt x="19" y="16"/>
                    </a:moveTo>
                    <a:lnTo>
                      <a:pt x="19" y="12"/>
                    </a:lnTo>
                    <a:lnTo>
                      <a:pt x="19" y="9"/>
                    </a:lnTo>
                    <a:lnTo>
                      <a:pt x="16" y="9"/>
                    </a:lnTo>
                    <a:lnTo>
                      <a:pt x="13" y="6"/>
                    </a:lnTo>
                    <a:lnTo>
                      <a:pt x="10" y="0"/>
                    </a:lnTo>
                    <a:lnTo>
                      <a:pt x="6" y="0"/>
                    </a:lnTo>
                    <a:lnTo>
                      <a:pt x="10" y="6"/>
                    </a:lnTo>
                    <a:lnTo>
                      <a:pt x="6" y="3"/>
                    </a:lnTo>
                    <a:lnTo>
                      <a:pt x="3" y="3"/>
                    </a:lnTo>
                    <a:lnTo>
                      <a:pt x="0" y="0"/>
                    </a:lnTo>
                    <a:lnTo>
                      <a:pt x="0" y="3"/>
                    </a:lnTo>
                    <a:lnTo>
                      <a:pt x="3" y="3"/>
                    </a:lnTo>
                    <a:lnTo>
                      <a:pt x="6" y="6"/>
                    </a:lnTo>
                    <a:lnTo>
                      <a:pt x="10" y="6"/>
                    </a:lnTo>
                    <a:lnTo>
                      <a:pt x="13" y="9"/>
                    </a:lnTo>
                    <a:lnTo>
                      <a:pt x="16" y="12"/>
                    </a:lnTo>
                    <a:lnTo>
                      <a:pt x="19" y="16"/>
                    </a:lnTo>
                    <a:lnTo>
                      <a:pt x="19" y="19"/>
                    </a:lnTo>
                    <a:lnTo>
                      <a:pt x="19" y="16"/>
                    </a:lnTo>
                  </a:path>
                </a:pathLst>
              </a:custGeom>
              <a:noFill/>
              <a:ln w="0">
                <a:solidFill>
                  <a:srgbClr val="CCCCCC"/>
                </a:solidFill>
                <a:round/>
                <a:headEnd/>
                <a:tailEnd/>
              </a:ln>
            </p:spPr>
            <p:txBody>
              <a:bodyPr/>
              <a:lstStyle/>
              <a:p>
                <a:endParaRPr lang="en-US"/>
              </a:p>
            </p:txBody>
          </p:sp>
          <p:sp>
            <p:nvSpPr>
              <p:cNvPr id="32918" name="Freeform 1012"/>
              <p:cNvSpPr>
                <a:spLocks/>
              </p:cNvSpPr>
              <p:nvPr/>
            </p:nvSpPr>
            <p:spPr bwMode="auto">
              <a:xfrm>
                <a:off x="2832" y="1225"/>
                <a:ext cx="3" cy="13"/>
              </a:xfrm>
              <a:custGeom>
                <a:avLst/>
                <a:gdLst>
                  <a:gd name="T0" fmla="*/ 3 w 3"/>
                  <a:gd name="T1" fmla="*/ 0 h 13"/>
                  <a:gd name="T2" fmla="*/ 0 w 3"/>
                  <a:gd name="T3" fmla="*/ 0 h 13"/>
                  <a:gd name="T4" fmla="*/ 3 w 3"/>
                  <a:gd name="T5" fmla="*/ 3 h 13"/>
                  <a:gd name="T6" fmla="*/ 3 w 3"/>
                  <a:gd name="T7" fmla="*/ 6 h 13"/>
                  <a:gd name="T8" fmla="*/ 0 w 3"/>
                  <a:gd name="T9" fmla="*/ 6 h 13"/>
                  <a:gd name="T10" fmla="*/ 3 w 3"/>
                  <a:gd name="T11" fmla="*/ 9 h 13"/>
                  <a:gd name="T12" fmla="*/ 3 w 3"/>
                  <a:gd name="T13" fmla="*/ 9 h 13"/>
                  <a:gd name="T14" fmla="*/ 3 w 3"/>
                  <a:gd name="T15" fmla="*/ 13 h 13"/>
                  <a:gd name="T16" fmla="*/ 3 w 3"/>
                  <a:gd name="T17" fmla="*/ 6 h 13"/>
                  <a:gd name="T18" fmla="*/ 3 w 3"/>
                  <a:gd name="T19" fmla="*/ 0 h 13"/>
                  <a:gd name="T20" fmla="*/ 3 w 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13"/>
                  <a:gd name="T35" fmla="*/ 3 w 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13">
                    <a:moveTo>
                      <a:pt x="3" y="0"/>
                    </a:moveTo>
                    <a:lnTo>
                      <a:pt x="0" y="0"/>
                    </a:lnTo>
                    <a:lnTo>
                      <a:pt x="3" y="3"/>
                    </a:lnTo>
                    <a:lnTo>
                      <a:pt x="3" y="6"/>
                    </a:lnTo>
                    <a:lnTo>
                      <a:pt x="0" y="6"/>
                    </a:lnTo>
                    <a:lnTo>
                      <a:pt x="3" y="9"/>
                    </a:lnTo>
                    <a:lnTo>
                      <a:pt x="3" y="13"/>
                    </a:lnTo>
                    <a:lnTo>
                      <a:pt x="3" y="6"/>
                    </a:lnTo>
                    <a:lnTo>
                      <a:pt x="3" y="0"/>
                    </a:lnTo>
                    <a:close/>
                  </a:path>
                </a:pathLst>
              </a:custGeom>
              <a:solidFill>
                <a:srgbClr val="D1F2EB"/>
              </a:solidFill>
              <a:ln w="9525">
                <a:noFill/>
                <a:round/>
                <a:headEnd/>
                <a:tailEnd/>
              </a:ln>
            </p:spPr>
            <p:txBody>
              <a:bodyPr/>
              <a:lstStyle/>
              <a:p>
                <a:endParaRPr lang="en-US"/>
              </a:p>
            </p:txBody>
          </p:sp>
          <p:sp>
            <p:nvSpPr>
              <p:cNvPr id="32919" name="Freeform 1013"/>
              <p:cNvSpPr>
                <a:spLocks/>
              </p:cNvSpPr>
              <p:nvPr/>
            </p:nvSpPr>
            <p:spPr bwMode="auto">
              <a:xfrm>
                <a:off x="2832" y="1225"/>
                <a:ext cx="3" cy="13"/>
              </a:xfrm>
              <a:custGeom>
                <a:avLst/>
                <a:gdLst>
                  <a:gd name="T0" fmla="*/ 3 w 3"/>
                  <a:gd name="T1" fmla="*/ 0 h 13"/>
                  <a:gd name="T2" fmla="*/ 0 w 3"/>
                  <a:gd name="T3" fmla="*/ 0 h 13"/>
                  <a:gd name="T4" fmla="*/ 3 w 3"/>
                  <a:gd name="T5" fmla="*/ 3 h 13"/>
                  <a:gd name="T6" fmla="*/ 3 w 3"/>
                  <a:gd name="T7" fmla="*/ 6 h 13"/>
                  <a:gd name="T8" fmla="*/ 0 w 3"/>
                  <a:gd name="T9" fmla="*/ 6 h 13"/>
                  <a:gd name="T10" fmla="*/ 3 w 3"/>
                  <a:gd name="T11" fmla="*/ 9 h 13"/>
                  <a:gd name="T12" fmla="*/ 3 w 3"/>
                  <a:gd name="T13" fmla="*/ 9 h 13"/>
                  <a:gd name="T14" fmla="*/ 3 w 3"/>
                  <a:gd name="T15" fmla="*/ 13 h 13"/>
                  <a:gd name="T16" fmla="*/ 3 w 3"/>
                  <a:gd name="T17" fmla="*/ 6 h 13"/>
                  <a:gd name="T18" fmla="*/ 3 w 3"/>
                  <a:gd name="T19" fmla="*/ 0 h 13"/>
                  <a:gd name="T20" fmla="*/ 3 w 3"/>
                  <a:gd name="T21" fmla="*/ 0 h 13"/>
                  <a:gd name="T22" fmla="*/ 3 w 3"/>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3"/>
                  <a:gd name="T38" fmla="*/ 3 w 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3">
                    <a:moveTo>
                      <a:pt x="3" y="0"/>
                    </a:moveTo>
                    <a:lnTo>
                      <a:pt x="0" y="0"/>
                    </a:lnTo>
                    <a:lnTo>
                      <a:pt x="3" y="3"/>
                    </a:lnTo>
                    <a:lnTo>
                      <a:pt x="3" y="6"/>
                    </a:lnTo>
                    <a:lnTo>
                      <a:pt x="0" y="6"/>
                    </a:lnTo>
                    <a:lnTo>
                      <a:pt x="3" y="9"/>
                    </a:lnTo>
                    <a:lnTo>
                      <a:pt x="3" y="13"/>
                    </a:lnTo>
                    <a:lnTo>
                      <a:pt x="3" y="6"/>
                    </a:lnTo>
                    <a:lnTo>
                      <a:pt x="3" y="0"/>
                    </a:lnTo>
                  </a:path>
                </a:pathLst>
              </a:custGeom>
              <a:noFill/>
              <a:ln w="0">
                <a:solidFill>
                  <a:srgbClr val="CCCCCC"/>
                </a:solidFill>
                <a:round/>
                <a:headEnd/>
                <a:tailEnd/>
              </a:ln>
            </p:spPr>
            <p:txBody>
              <a:bodyPr/>
              <a:lstStyle/>
              <a:p>
                <a:endParaRPr lang="en-US"/>
              </a:p>
            </p:txBody>
          </p:sp>
          <p:sp>
            <p:nvSpPr>
              <p:cNvPr id="32920" name="Freeform 1014"/>
              <p:cNvSpPr>
                <a:spLocks/>
              </p:cNvSpPr>
              <p:nvPr/>
            </p:nvSpPr>
            <p:spPr bwMode="auto">
              <a:xfrm>
                <a:off x="2816" y="961"/>
                <a:ext cx="29" cy="39"/>
              </a:xfrm>
              <a:custGeom>
                <a:avLst/>
                <a:gdLst>
                  <a:gd name="T0" fmla="*/ 25 w 29"/>
                  <a:gd name="T1" fmla="*/ 32 h 39"/>
                  <a:gd name="T2" fmla="*/ 29 w 29"/>
                  <a:gd name="T3" fmla="*/ 29 h 39"/>
                  <a:gd name="T4" fmla="*/ 25 w 29"/>
                  <a:gd name="T5" fmla="*/ 29 h 39"/>
                  <a:gd name="T6" fmla="*/ 25 w 29"/>
                  <a:gd name="T7" fmla="*/ 29 h 39"/>
                  <a:gd name="T8" fmla="*/ 25 w 29"/>
                  <a:gd name="T9" fmla="*/ 26 h 39"/>
                  <a:gd name="T10" fmla="*/ 22 w 29"/>
                  <a:gd name="T11" fmla="*/ 26 h 39"/>
                  <a:gd name="T12" fmla="*/ 19 w 29"/>
                  <a:gd name="T13" fmla="*/ 23 h 39"/>
                  <a:gd name="T14" fmla="*/ 19 w 29"/>
                  <a:gd name="T15" fmla="*/ 19 h 39"/>
                  <a:gd name="T16" fmla="*/ 16 w 29"/>
                  <a:gd name="T17" fmla="*/ 19 h 39"/>
                  <a:gd name="T18" fmla="*/ 16 w 29"/>
                  <a:gd name="T19" fmla="*/ 16 h 39"/>
                  <a:gd name="T20" fmla="*/ 16 w 29"/>
                  <a:gd name="T21" fmla="*/ 16 h 39"/>
                  <a:gd name="T22" fmla="*/ 16 w 29"/>
                  <a:gd name="T23" fmla="*/ 16 h 39"/>
                  <a:gd name="T24" fmla="*/ 13 w 29"/>
                  <a:gd name="T25" fmla="*/ 13 h 39"/>
                  <a:gd name="T26" fmla="*/ 13 w 29"/>
                  <a:gd name="T27" fmla="*/ 6 h 39"/>
                  <a:gd name="T28" fmla="*/ 13 w 29"/>
                  <a:gd name="T29" fmla="*/ 3 h 39"/>
                  <a:gd name="T30" fmla="*/ 9 w 29"/>
                  <a:gd name="T31" fmla="*/ 3 h 39"/>
                  <a:gd name="T32" fmla="*/ 3 w 29"/>
                  <a:gd name="T33" fmla="*/ 3 h 39"/>
                  <a:gd name="T34" fmla="*/ 3 w 29"/>
                  <a:gd name="T35" fmla="*/ 0 h 39"/>
                  <a:gd name="T36" fmla="*/ 0 w 29"/>
                  <a:gd name="T37" fmla="*/ 0 h 39"/>
                  <a:gd name="T38" fmla="*/ 0 w 29"/>
                  <a:gd name="T39" fmla="*/ 0 h 39"/>
                  <a:gd name="T40" fmla="*/ 3 w 29"/>
                  <a:gd name="T41" fmla="*/ 6 h 39"/>
                  <a:gd name="T42" fmla="*/ 3 w 29"/>
                  <a:gd name="T43" fmla="*/ 3 h 39"/>
                  <a:gd name="T44" fmla="*/ 9 w 29"/>
                  <a:gd name="T45" fmla="*/ 6 h 39"/>
                  <a:gd name="T46" fmla="*/ 13 w 29"/>
                  <a:gd name="T47" fmla="*/ 10 h 39"/>
                  <a:gd name="T48" fmla="*/ 13 w 29"/>
                  <a:gd name="T49" fmla="*/ 13 h 39"/>
                  <a:gd name="T50" fmla="*/ 6 w 29"/>
                  <a:gd name="T51" fmla="*/ 13 h 39"/>
                  <a:gd name="T52" fmla="*/ 6 w 29"/>
                  <a:gd name="T53" fmla="*/ 13 h 39"/>
                  <a:gd name="T54" fmla="*/ 9 w 29"/>
                  <a:gd name="T55" fmla="*/ 16 h 39"/>
                  <a:gd name="T56" fmla="*/ 9 w 29"/>
                  <a:gd name="T57" fmla="*/ 16 h 39"/>
                  <a:gd name="T58" fmla="*/ 6 w 29"/>
                  <a:gd name="T59" fmla="*/ 16 h 39"/>
                  <a:gd name="T60" fmla="*/ 3 w 29"/>
                  <a:gd name="T61" fmla="*/ 10 h 39"/>
                  <a:gd name="T62" fmla="*/ 0 w 29"/>
                  <a:gd name="T63" fmla="*/ 6 h 39"/>
                  <a:gd name="T64" fmla="*/ 0 w 29"/>
                  <a:gd name="T65" fmla="*/ 10 h 39"/>
                  <a:gd name="T66" fmla="*/ 3 w 29"/>
                  <a:gd name="T67" fmla="*/ 13 h 39"/>
                  <a:gd name="T68" fmla="*/ 6 w 29"/>
                  <a:gd name="T69" fmla="*/ 16 h 39"/>
                  <a:gd name="T70" fmla="*/ 6 w 29"/>
                  <a:gd name="T71" fmla="*/ 19 h 39"/>
                  <a:gd name="T72" fmla="*/ 3 w 29"/>
                  <a:gd name="T73" fmla="*/ 16 h 39"/>
                  <a:gd name="T74" fmla="*/ 3 w 29"/>
                  <a:gd name="T75" fmla="*/ 16 h 39"/>
                  <a:gd name="T76" fmla="*/ 3 w 29"/>
                  <a:gd name="T77" fmla="*/ 19 h 39"/>
                  <a:gd name="T78" fmla="*/ 6 w 29"/>
                  <a:gd name="T79" fmla="*/ 23 h 39"/>
                  <a:gd name="T80" fmla="*/ 6 w 29"/>
                  <a:gd name="T81" fmla="*/ 23 h 39"/>
                  <a:gd name="T82" fmla="*/ 3 w 29"/>
                  <a:gd name="T83" fmla="*/ 23 h 39"/>
                  <a:gd name="T84" fmla="*/ 3 w 29"/>
                  <a:gd name="T85" fmla="*/ 23 h 39"/>
                  <a:gd name="T86" fmla="*/ 9 w 29"/>
                  <a:gd name="T87" fmla="*/ 26 h 39"/>
                  <a:gd name="T88" fmla="*/ 16 w 29"/>
                  <a:gd name="T89" fmla="*/ 29 h 39"/>
                  <a:gd name="T90" fmla="*/ 19 w 29"/>
                  <a:gd name="T91" fmla="*/ 32 h 39"/>
                  <a:gd name="T92" fmla="*/ 19 w 29"/>
                  <a:gd name="T93" fmla="*/ 35 h 39"/>
                  <a:gd name="T94" fmla="*/ 19 w 29"/>
                  <a:gd name="T95" fmla="*/ 39 h 39"/>
                  <a:gd name="T96" fmla="*/ 19 w 29"/>
                  <a:gd name="T97" fmla="*/ 39 h 39"/>
                  <a:gd name="T98" fmla="*/ 22 w 29"/>
                  <a:gd name="T99" fmla="*/ 39 h 39"/>
                  <a:gd name="T100" fmla="*/ 22 w 29"/>
                  <a:gd name="T101" fmla="*/ 39 h 39"/>
                  <a:gd name="T102" fmla="*/ 25 w 29"/>
                  <a:gd name="T103" fmla="*/ 39 h 39"/>
                  <a:gd name="T104" fmla="*/ 25 w 29"/>
                  <a:gd name="T105" fmla="*/ 32 h 39"/>
                  <a:gd name="T106" fmla="*/ 25 w 29"/>
                  <a:gd name="T107" fmla="*/ 32 h 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
                  <a:gd name="T163" fmla="*/ 0 h 39"/>
                  <a:gd name="T164" fmla="*/ 29 w 29"/>
                  <a:gd name="T165" fmla="*/ 39 h 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 h="39">
                    <a:moveTo>
                      <a:pt x="25" y="32"/>
                    </a:moveTo>
                    <a:lnTo>
                      <a:pt x="29" y="29"/>
                    </a:lnTo>
                    <a:lnTo>
                      <a:pt x="25" y="29"/>
                    </a:lnTo>
                    <a:lnTo>
                      <a:pt x="25" y="26"/>
                    </a:lnTo>
                    <a:lnTo>
                      <a:pt x="22" y="26"/>
                    </a:lnTo>
                    <a:lnTo>
                      <a:pt x="19" y="23"/>
                    </a:lnTo>
                    <a:lnTo>
                      <a:pt x="19" y="19"/>
                    </a:lnTo>
                    <a:lnTo>
                      <a:pt x="16" y="19"/>
                    </a:lnTo>
                    <a:lnTo>
                      <a:pt x="16" y="16"/>
                    </a:lnTo>
                    <a:lnTo>
                      <a:pt x="13" y="13"/>
                    </a:lnTo>
                    <a:lnTo>
                      <a:pt x="13" y="6"/>
                    </a:lnTo>
                    <a:lnTo>
                      <a:pt x="13" y="3"/>
                    </a:lnTo>
                    <a:lnTo>
                      <a:pt x="9" y="3"/>
                    </a:lnTo>
                    <a:lnTo>
                      <a:pt x="3" y="3"/>
                    </a:lnTo>
                    <a:lnTo>
                      <a:pt x="3" y="0"/>
                    </a:lnTo>
                    <a:lnTo>
                      <a:pt x="0" y="0"/>
                    </a:lnTo>
                    <a:lnTo>
                      <a:pt x="3" y="6"/>
                    </a:lnTo>
                    <a:lnTo>
                      <a:pt x="3" y="3"/>
                    </a:lnTo>
                    <a:lnTo>
                      <a:pt x="9" y="6"/>
                    </a:lnTo>
                    <a:lnTo>
                      <a:pt x="13" y="10"/>
                    </a:lnTo>
                    <a:lnTo>
                      <a:pt x="13" y="13"/>
                    </a:lnTo>
                    <a:lnTo>
                      <a:pt x="6" y="13"/>
                    </a:lnTo>
                    <a:lnTo>
                      <a:pt x="9" y="16"/>
                    </a:lnTo>
                    <a:lnTo>
                      <a:pt x="6" y="16"/>
                    </a:lnTo>
                    <a:lnTo>
                      <a:pt x="3" y="10"/>
                    </a:lnTo>
                    <a:lnTo>
                      <a:pt x="0" y="6"/>
                    </a:lnTo>
                    <a:lnTo>
                      <a:pt x="0" y="10"/>
                    </a:lnTo>
                    <a:lnTo>
                      <a:pt x="3" y="13"/>
                    </a:lnTo>
                    <a:lnTo>
                      <a:pt x="6" y="16"/>
                    </a:lnTo>
                    <a:lnTo>
                      <a:pt x="6" y="19"/>
                    </a:lnTo>
                    <a:lnTo>
                      <a:pt x="3" y="16"/>
                    </a:lnTo>
                    <a:lnTo>
                      <a:pt x="3" y="19"/>
                    </a:lnTo>
                    <a:lnTo>
                      <a:pt x="6" y="23"/>
                    </a:lnTo>
                    <a:lnTo>
                      <a:pt x="3" y="23"/>
                    </a:lnTo>
                    <a:lnTo>
                      <a:pt x="9" y="26"/>
                    </a:lnTo>
                    <a:lnTo>
                      <a:pt x="16" y="29"/>
                    </a:lnTo>
                    <a:lnTo>
                      <a:pt x="19" y="32"/>
                    </a:lnTo>
                    <a:lnTo>
                      <a:pt x="19" y="35"/>
                    </a:lnTo>
                    <a:lnTo>
                      <a:pt x="19" y="39"/>
                    </a:lnTo>
                    <a:lnTo>
                      <a:pt x="22" y="39"/>
                    </a:lnTo>
                    <a:lnTo>
                      <a:pt x="25" y="39"/>
                    </a:lnTo>
                    <a:lnTo>
                      <a:pt x="25" y="32"/>
                    </a:lnTo>
                    <a:close/>
                  </a:path>
                </a:pathLst>
              </a:custGeom>
              <a:solidFill>
                <a:srgbClr val="D1F2EB"/>
              </a:solidFill>
              <a:ln w="9525">
                <a:noFill/>
                <a:round/>
                <a:headEnd/>
                <a:tailEnd/>
              </a:ln>
            </p:spPr>
            <p:txBody>
              <a:bodyPr/>
              <a:lstStyle/>
              <a:p>
                <a:endParaRPr lang="en-US"/>
              </a:p>
            </p:txBody>
          </p:sp>
          <p:sp>
            <p:nvSpPr>
              <p:cNvPr id="32921" name="Freeform 1015"/>
              <p:cNvSpPr>
                <a:spLocks/>
              </p:cNvSpPr>
              <p:nvPr/>
            </p:nvSpPr>
            <p:spPr bwMode="auto">
              <a:xfrm>
                <a:off x="2816" y="961"/>
                <a:ext cx="29" cy="39"/>
              </a:xfrm>
              <a:custGeom>
                <a:avLst/>
                <a:gdLst>
                  <a:gd name="T0" fmla="*/ 25 w 29"/>
                  <a:gd name="T1" fmla="*/ 32 h 39"/>
                  <a:gd name="T2" fmla="*/ 29 w 29"/>
                  <a:gd name="T3" fmla="*/ 29 h 39"/>
                  <a:gd name="T4" fmla="*/ 25 w 29"/>
                  <a:gd name="T5" fmla="*/ 29 h 39"/>
                  <a:gd name="T6" fmla="*/ 25 w 29"/>
                  <a:gd name="T7" fmla="*/ 29 h 39"/>
                  <a:gd name="T8" fmla="*/ 25 w 29"/>
                  <a:gd name="T9" fmla="*/ 26 h 39"/>
                  <a:gd name="T10" fmla="*/ 22 w 29"/>
                  <a:gd name="T11" fmla="*/ 26 h 39"/>
                  <a:gd name="T12" fmla="*/ 19 w 29"/>
                  <a:gd name="T13" fmla="*/ 23 h 39"/>
                  <a:gd name="T14" fmla="*/ 19 w 29"/>
                  <a:gd name="T15" fmla="*/ 19 h 39"/>
                  <a:gd name="T16" fmla="*/ 16 w 29"/>
                  <a:gd name="T17" fmla="*/ 19 h 39"/>
                  <a:gd name="T18" fmla="*/ 16 w 29"/>
                  <a:gd name="T19" fmla="*/ 16 h 39"/>
                  <a:gd name="T20" fmla="*/ 16 w 29"/>
                  <a:gd name="T21" fmla="*/ 16 h 39"/>
                  <a:gd name="T22" fmla="*/ 16 w 29"/>
                  <a:gd name="T23" fmla="*/ 16 h 39"/>
                  <a:gd name="T24" fmla="*/ 13 w 29"/>
                  <a:gd name="T25" fmla="*/ 13 h 39"/>
                  <a:gd name="T26" fmla="*/ 13 w 29"/>
                  <a:gd name="T27" fmla="*/ 6 h 39"/>
                  <a:gd name="T28" fmla="*/ 13 w 29"/>
                  <a:gd name="T29" fmla="*/ 3 h 39"/>
                  <a:gd name="T30" fmla="*/ 9 w 29"/>
                  <a:gd name="T31" fmla="*/ 3 h 39"/>
                  <a:gd name="T32" fmla="*/ 3 w 29"/>
                  <a:gd name="T33" fmla="*/ 3 h 39"/>
                  <a:gd name="T34" fmla="*/ 3 w 29"/>
                  <a:gd name="T35" fmla="*/ 0 h 39"/>
                  <a:gd name="T36" fmla="*/ 0 w 29"/>
                  <a:gd name="T37" fmla="*/ 0 h 39"/>
                  <a:gd name="T38" fmla="*/ 0 w 29"/>
                  <a:gd name="T39" fmla="*/ 0 h 39"/>
                  <a:gd name="T40" fmla="*/ 3 w 29"/>
                  <a:gd name="T41" fmla="*/ 6 h 39"/>
                  <a:gd name="T42" fmla="*/ 3 w 29"/>
                  <a:gd name="T43" fmla="*/ 3 h 39"/>
                  <a:gd name="T44" fmla="*/ 9 w 29"/>
                  <a:gd name="T45" fmla="*/ 6 h 39"/>
                  <a:gd name="T46" fmla="*/ 13 w 29"/>
                  <a:gd name="T47" fmla="*/ 10 h 39"/>
                  <a:gd name="T48" fmla="*/ 13 w 29"/>
                  <a:gd name="T49" fmla="*/ 13 h 39"/>
                  <a:gd name="T50" fmla="*/ 6 w 29"/>
                  <a:gd name="T51" fmla="*/ 13 h 39"/>
                  <a:gd name="T52" fmla="*/ 6 w 29"/>
                  <a:gd name="T53" fmla="*/ 13 h 39"/>
                  <a:gd name="T54" fmla="*/ 9 w 29"/>
                  <a:gd name="T55" fmla="*/ 16 h 39"/>
                  <a:gd name="T56" fmla="*/ 9 w 29"/>
                  <a:gd name="T57" fmla="*/ 16 h 39"/>
                  <a:gd name="T58" fmla="*/ 6 w 29"/>
                  <a:gd name="T59" fmla="*/ 16 h 39"/>
                  <a:gd name="T60" fmla="*/ 3 w 29"/>
                  <a:gd name="T61" fmla="*/ 10 h 39"/>
                  <a:gd name="T62" fmla="*/ 0 w 29"/>
                  <a:gd name="T63" fmla="*/ 6 h 39"/>
                  <a:gd name="T64" fmla="*/ 0 w 29"/>
                  <a:gd name="T65" fmla="*/ 10 h 39"/>
                  <a:gd name="T66" fmla="*/ 3 w 29"/>
                  <a:gd name="T67" fmla="*/ 13 h 39"/>
                  <a:gd name="T68" fmla="*/ 6 w 29"/>
                  <a:gd name="T69" fmla="*/ 16 h 39"/>
                  <a:gd name="T70" fmla="*/ 6 w 29"/>
                  <a:gd name="T71" fmla="*/ 19 h 39"/>
                  <a:gd name="T72" fmla="*/ 3 w 29"/>
                  <a:gd name="T73" fmla="*/ 16 h 39"/>
                  <a:gd name="T74" fmla="*/ 3 w 29"/>
                  <a:gd name="T75" fmla="*/ 16 h 39"/>
                  <a:gd name="T76" fmla="*/ 3 w 29"/>
                  <a:gd name="T77" fmla="*/ 19 h 39"/>
                  <a:gd name="T78" fmla="*/ 6 w 29"/>
                  <a:gd name="T79" fmla="*/ 23 h 39"/>
                  <a:gd name="T80" fmla="*/ 6 w 29"/>
                  <a:gd name="T81" fmla="*/ 23 h 39"/>
                  <a:gd name="T82" fmla="*/ 3 w 29"/>
                  <a:gd name="T83" fmla="*/ 23 h 39"/>
                  <a:gd name="T84" fmla="*/ 3 w 29"/>
                  <a:gd name="T85" fmla="*/ 23 h 39"/>
                  <a:gd name="T86" fmla="*/ 9 w 29"/>
                  <a:gd name="T87" fmla="*/ 26 h 39"/>
                  <a:gd name="T88" fmla="*/ 16 w 29"/>
                  <a:gd name="T89" fmla="*/ 29 h 39"/>
                  <a:gd name="T90" fmla="*/ 19 w 29"/>
                  <a:gd name="T91" fmla="*/ 32 h 39"/>
                  <a:gd name="T92" fmla="*/ 19 w 29"/>
                  <a:gd name="T93" fmla="*/ 35 h 39"/>
                  <a:gd name="T94" fmla="*/ 19 w 29"/>
                  <a:gd name="T95" fmla="*/ 39 h 39"/>
                  <a:gd name="T96" fmla="*/ 19 w 29"/>
                  <a:gd name="T97" fmla="*/ 39 h 39"/>
                  <a:gd name="T98" fmla="*/ 22 w 29"/>
                  <a:gd name="T99" fmla="*/ 39 h 39"/>
                  <a:gd name="T100" fmla="*/ 22 w 29"/>
                  <a:gd name="T101" fmla="*/ 39 h 39"/>
                  <a:gd name="T102" fmla="*/ 25 w 29"/>
                  <a:gd name="T103" fmla="*/ 39 h 39"/>
                  <a:gd name="T104" fmla="*/ 25 w 29"/>
                  <a:gd name="T105" fmla="*/ 32 h 39"/>
                  <a:gd name="T106" fmla="*/ 25 w 29"/>
                  <a:gd name="T107" fmla="*/ 32 h 39"/>
                  <a:gd name="T108" fmla="*/ 25 w 29"/>
                  <a:gd name="T109" fmla="*/ 32 h 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
                  <a:gd name="T166" fmla="*/ 0 h 39"/>
                  <a:gd name="T167" fmla="*/ 29 w 29"/>
                  <a:gd name="T168" fmla="*/ 39 h 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 h="39">
                    <a:moveTo>
                      <a:pt x="25" y="32"/>
                    </a:moveTo>
                    <a:lnTo>
                      <a:pt x="29" y="29"/>
                    </a:lnTo>
                    <a:lnTo>
                      <a:pt x="25" y="29"/>
                    </a:lnTo>
                    <a:lnTo>
                      <a:pt x="25" y="26"/>
                    </a:lnTo>
                    <a:lnTo>
                      <a:pt x="22" y="26"/>
                    </a:lnTo>
                    <a:lnTo>
                      <a:pt x="19" y="23"/>
                    </a:lnTo>
                    <a:lnTo>
                      <a:pt x="19" y="19"/>
                    </a:lnTo>
                    <a:lnTo>
                      <a:pt x="16" y="19"/>
                    </a:lnTo>
                    <a:lnTo>
                      <a:pt x="16" y="16"/>
                    </a:lnTo>
                    <a:lnTo>
                      <a:pt x="13" y="13"/>
                    </a:lnTo>
                    <a:lnTo>
                      <a:pt x="13" y="6"/>
                    </a:lnTo>
                    <a:lnTo>
                      <a:pt x="13" y="3"/>
                    </a:lnTo>
                    <a:lnTo>
                      <a:pt x="9" y="3"/>
                    </a:lnTo>
                    <a:lnTo>
                      <a:pt x="3" y="3"/>
                    </a:lnTo>
                    <a:lnTo>
                      <a:pt x="3" y="0"/>
                    </a:lnTo>
                    <a:lnTo>
                      <a:pt x="0" y="0"/>
                    </a:lnTo>
                    <a:lnTo>
                      <a:pt x="3" y="6"/>
                    </a:lnTo>
                    <a:lnTo>
                      <a:pt x="3" y="3"/>
                    </a:lnTo>
                    <a:lnTo>
                      <a:pt x="9" y="6"/>
                    </a:lnTo>
                    <a:lnTo>
                      <a:pt x="13" y="10"/>
                    </a:lnTo>
                    <a:lnTo>
                      <a:pt x="13" y="13"/>
                    </a:lnTo>
                    <a:lnTo>
                      <a:pt x="6" y="13"/>
                    </a:lnTo>
                    <a:lnTo>
                      <a:pt x="9" y="16"/>
                    </a:lnTo>
                    <a:lnTo>
                      <a:pt x="6" y="16"/>
                    </a:lnTo>
                    <a:lnTo>
                      <a:pt x="3" y="10"/>
                    </a:lnTo>
                    <a:lnTo>
                      <a:pt x="0" y="6"/>
                    </a:lnTo>
                    <a:lnTo>
                      <a:pt x="0" y="10"/>
                    </a:lnTo>
                    <a:lnTo>
                      <a:pt x="3" y="13"/>
                    </a:lnTo>
                    <a:lnTo>
                      <a:pt x="6" y="16"/>
                    </a:lnTo>
                    <a:lnTo>
                      <a:pt x="6" y="19"/>
                    </a:lnTo>
                    <a:lnTo>
                      <a:pt x="3" y="16"/>
                    </a:lnTo>
                    <a:lnTo>
                      <a:pt x="3" y="19"/>
                    </a:lnTo>
                    <a:lnTo>
                      <a:pt x="6" y="23"/>
                    </a:lnTo>
                    <a:lnTo>
                      <a:pt x="3" y="23"/>
                    </a:lnTo>
                    <a:lnTo>
                      <a:pt x="9" y="26"/>
                    </a:lnTo>
                    <a:lnTo>
                      <a:pt x="16" y="29"/>
                    </a:lnTo>
                    <a:lnTo>
                      <a:pt x="19" y="32"/>
                    </a:lnTo>
                    <a:lnTo>
                      <a:pt x="19" y="35"/>
                    </a:lnTo>
                    <a:lnTo>
                      <a:pt x="19" y="39"/>
                    </a:lnTo>
                    <a:lnTo>
                      <a:pt x="22" y="39"/>
                    </a:lnTo>
                    <a:lnTo>
                      <a:pt x="25" y="39"/>
                    </a:lnTo>
                    <a:lnTo>
                      <a:pt x="25" y="32"/>
                    </a:lnTo>
                  </a:path>
                </a:pathLst>
              </a:custGeom>
              <a:noFill/>
              <a:ln w="0">
                <a:solidFill>
                  <a:srgbClr val="CCCCCC"/>
                </a:solidFill>
                <a:round/>
                <a:headEnd/>
                <a:tailEnd/>
              </a:ln>
            </p:spPr>
            <p:txBody>
              <a:bodyPr/>
              <a:lstStyle/>
              <a:p>
                <a:endParaRPr lang="en-US"/>
              </a:p>
            </p:txBody>
          </p:sp>
          <p:sp>
            <p:nvSpPr>
              <p:cNvPr id="32922" name="Freeform 1016"/>
              <p:cNvSpPr>
                <a:spLocks/>
              </p:cNvSpPr>
              <p:nvPr/>
            </p:nvSpPr>
            <p:spPr bwMode="auto">
              <a:xfrm>
                <a:off x="2857" y="1003"/>
                <a:ext cx="7" cy="6"/>
              </a:xfrm>
              <a:custGeom>
                <a:avLst/>
                <a:gdLst>
                  <a:gd name="T0" fmla="*/ 4 w 7"/>
                  <a:gd name="T1" fmla="*/ 6 h 6"/>
                  <a:gd name="T2" fmla="*/ 0 w 7"/>
                  <a:gd name="T3" fmla="*/ 6 h 6"/>
                  <a:gd name="T4" fmla="*/ 0 w 7"/>
                  <a:gd name="T5" fmla="*/ 6 h 6"/>
                  <a:gd name="T6" fmla="*/ 0 w 7"/>
                  <a:gd name="T7" fmla="*/ 3 h 6"/>
                  <a:gd name="T8" fmla="*/ 4 w 7"/>
                  <a:gd name="T9" fmla="*/ 3 h 6"/>
                  <a:gd name="T10" fmla="*/ 4 w 7"/>
                  <a:gd name="T11" fmla="*/ 0 h 6"/>
                  <a:gd name="T12" fmla="*/ 7 w 7"/>
                  <a:gd name="T13" fmla="*/ 3 h 6"/>
                  <a:gd name="T14" fmla="*/ 7 w 7"/>
                  <a:gd name="T15" fmla="*/ 3 h 6"/>
                  <a:gd name="T16" fmla="*/ 7 w 7"/>
                  <a:gd name="T17" fmla="*/ 6 h 6"/>
                  <a:gd name="T18" fmla="*/ 7 w 7"/>
                  <a:gd name="T19" fmla="*/ 6 h 6"/>
                  <a:gd name="T20" fmla="*/ 4 w 7"/>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6"/>
                  <a:gd name="T35" fmla="*/ 7 w 7"/>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6">
                    <a:moveTo>
                      <a:pt x="4" y="6"/>
                    </a:moveTo>
                    <a:lnTo>
                      <a:pt x="0" y="6"/>
                    </a:lnTo>
                    <a:lnTo>
                      <a:pt x="0" y="3"/>
                    </a:lnTo>
                    <a:lnTo>
                      <a:pt x="4" y="3"/>
                    </a:lnTo>
                    <a:lnTo>
                      <a:pt x="4" y="0"/>
                    </a:lnTo>
                    <a:lnTo>
                      <a:pt x="7" y="3"/>
                    </a:lnTo>
                    <a:lnTo>
                      <a:pt x="7" y="6"/>
                    </a:lnTo>
                    <a:lnTo>
                      <a:pt x="4" y="6"/>
                    </a:lnTo>
                    <a:close/>
                  </a:path>
                </a:pathLst>
              </a:custGeom>
              <a:solidFill>
                <a:srgbClr val="D1F2EB"/>
              </a:solidFill>
              <a:ln w="9525">
                <a:noFill/>
                <a:round/>
                <a:headEnd/>
                <a:tailEnd/>
              </a:ln>
            </p:spPr>
            <p:txBody>
              <a:bodyPr/>
              <a:lstStyle/>
              <a:p>
                <a:endParaRPr lang="en-US"/>
              </a:p>
            </p:txBody>
          </p:sp>
          <p:sp>
            <p:nvSpPr>
              <p:cNvPr id="32923" name="Freeform 1017"/>
              <p:cNvSpPr>
                <a:spLocks/>
              </p:cNvSpPr>
              <p:nvPr/>
            </p:nvSpPr>
            <p:spPr bwMode="auto">
              <a:xfrm>
                <a:off x="2857" y="1003"/>
                <a:ext cx="7" cy="6"/>
              </a:xfrm>
              <a:custGeom>
                <a:avLst/>
                <a:gdLst>
                  <a:gd name="T0" fmla="*/ 4 w 7"/>
                  <a:gd name="T1" fmla="*/ 6 h 6"/>
                  <a:gd name="T2" fmla="*/ 0 w 7"/>
                  <a:gd name="T3" fmla="*/ 6 h 6"/>
                  <a:gd name="T4" fmla="*/ 0 w 7"/>
                  <a:gd name="T5" fmla="*/ 6 h 6"/>
                  <a:gd name="T6" fmla="*/ 0 w 7"/>
                  <a:gd name="T7" fmla="*/ 3 h 6"/>
                  <a:gd name="T8" fmla="*/ 4 w 7"/>
                  <a:gd name="T9" fmla="*/ 3 h 6"/>
                  <a:gd name="T10" fmla="*/ 4 w 7"/>
                  <a:gd name="T11" fmla="*/ 0 h 6"/>
                  <a:gd name="T12" fmla="*/ 7 w 7"/>
                  <a:gd name="T13" fmla="*/ 3 h 6"/>
                  <a:gd name="T14" fmla="*/ 7 w 7"/>
                  <a:gd name="T15" fmla="*/ 3 h 6"/>
                  <a:gd name="T16" fmla="*/ 7 w 7"/>
                  <a:gd name="T17" fmla="*/ 6 h 6"/>
                  <a:gd name="T18" fmla="*/ 7 w 7"/>
                  <a:gd name="T19" fmla="*/ 6 h 6"/>
                  <a:gd name="T20" fmla="*/ 4 w 7"/>
                  <a:gd name="T21" fmla="*/ 6 h 6"/>
                  <a:gd name="T22" fmla="*/ 4 w 7"/>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6"/>
                  <a:gd name="T38" fmla="*/ 7 w 7"/>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6">
                    <a:moveTo>
                      <a:pt x="4" y="6"/>
                    </a:moveTo>
                    <a:lnTo>
                      <a:pt x="0" y="6"/>
                    </a:lnTo>
                    <a:lnTo>
                      <a:pt x="0" y="3"/>
                    </a:lnTo>
                    <a:lnTo>
                      <a:pt x="4" y="3"/>
                    </a:lnTo>
                    <a:lnTo>
                      <a:pt x="4" y="0"/>
                    </a:lnTo>
                    <a:lnTo>
                      <a:pt x="7" y="3"/>
                    </a:lnTo>
                    <a:lnTo>
                      <a:pt x="7" y="6"/>
                    </a:lnTo>
                    <a:lnTo>
                      <a:pt x="4" y="6"/>
                    </a:lnTo>
                  </a:path>
                </a:pathLst>
              </a:custGeom>
              <a:noFill/>
              <a:ln w="0">
                <a:solidFill>
                  <a:srgbClr val="CCCCCC"/>
                </a:solidFill>
                <a:round/>
                <a:headEnd/>
                <a:tailEnd/>
              </a:ln>
            </p:spPr>
            <p:txBody>
              <a:bodyPr/>
              <a:lstStyle/>
              <a:p>
                <a:endParaRPr lang="en-US"/>
              </a:p>
            </p:txBody>
          </p:sp>
          <p:sp>
            <p:nvSpPr>
              <p:cNvPr id="32924" name="Freeform 1018"/>
              <p:cNvSpPr>
                <a:spLocks/>
              </p:cNvSpPr>
              <p:nvPr/>
            </p:nvSpPr>
            <p:spPr bwMode="auto">
              <a:xfrm>
                <a:off x="2867" y="1032"/>
                <a:ext cx="19" cy="19"/>
              </a:xfrm>
              <a:custGeom>
                <a:avLst/>
                <a:gdLst>
                  <a:gd name="T0" fmla="*/ 3 w 19"/>
                  <a:gd name="T1" fmla="*/ 0 h 19"/>
                  <a:gd name="T2" fmla="*/ 3 w 19"/>
                  <a:gd name="T3" fmla="*/ 0 h 19"/>
                  <a:gd name="T4" fmla="*/ 3 w 19"/>
                  <a:gd name="T5" fmla="*/ 3 h 19"/>
                  <a:gd name="T6" fmla="*/ 3 w 19"/>
                  <a:gd name="T7" fmla="*/ 3 h 19"/>
                  <a:gd name="T8" fmla="*/ 7 w 19"/>
                  <a:gd name="T9" fmla="*/ 3 h 19"/>
                  <a:gd name="T10" fmla="*/ 7 w 19"/>
                  <a:gd name="T11" fmla="*/ 6 h 19"/>
                  <a:gd name="T12" fmla="*/ 10 w 19"/>
                  <a:gd name="T13" fmla="*/ 6 h 19"/>
                  <a:gd name="T14" fmla="*/ 10 w 19"/>
                  <a:gd name="T15" fmla="*/ 9 h 19"/>
                  <a:gd name="T16" fmla="*/ 7 w 19"/>
                  <a:gd name="T17" fmla="*/ 9 h 19"/>
                  <a:gd name="T18" fmla="*/ 7 w 19"/>
                  <a:gd name="T19" fmla="*/ 9 h 19"/>
                  <a:gd name="T20" fmla="*/ 0 w 19"/>
                  <a:gd name="T21" fmla="*/ 6 h 19"/>
                  <a:gd name="T22" fmla="*/ 0 w 19"/>
                  <a:gd name="T23" fmla="*/ 6 h 19"/>
                  <a:gd name="T24" fmla="*/ 0 w 19"/>
                  <a:gd name="T25" fmla="*/ 9 h 19"/>
                  <a:gd name="T26" fmla="*/ 3 w 19"/>
                  <a:gd name="T27" fmla="*/ 9 h 19"/>
                  <a:gd name="T28" fmla="*/ 10 w 19"/>
                  <a:gd name="T29" fmla="*/ 16 h 19"/>
                  <a:gd name="T30" fmla="*/ 13 w 19"/>
                  <a:gd name="T31" fmla="*/ 13 h 19"/>
                  <a:gd name="T32" fmla="*/ 13 w 19"/>
                  <a:gd name="T33" fmla="*/ 16 h 19"/>
                  <a:gd name="T34" fmla="*/ 13 w 19"/>
                  <a:gd name="T35" fmla="*/ 19 h 19"/>
                  <a:gd name="T36" fmla="*/ 16 w 19"/>
                  <a:gd name="T37" fmla="*/ 19 h 19"/>
                  <a:gd name="T38" fmla="*/ 16 w 19"/>
                  <a:gd name="T39" fmla="*/ 16 h 19"/>
                  <a:gd name="T40" fmla="*/ 16 w 19"/>
                  <a:gd name="T41" fmla="*/ 16 h 19"/>
                  <a:gd name="T42" fmla="*/ 16 w 19"/>
                  <a:gd name="T43" fmla="*/ 16 h 19"/>
                  <a:gd name="T44" fmla="*/ 16 w 19"/>
                  <a:gd name="T45" fmla="*/ 16 h 19"/>
                  <a:gd name="T46" fmla="*/ 19 w 19"/>
                  <a:gd name="T47" fmla="*/ 16 h 19"/>
                  <a:gd name="T48" fmla="*/ 16 w 19"/>
                  <a:gd name="T49" fmla="*/ 13 h 19"/>
                  <a:gd name="T50" fmla="*/ 19 w 19"/>
                  <a:gd name="T51" fmla="*/ 16 h 19"/>
                  <a:gd name="T52" fmla="*/ 19 w 19"/>
                  <a:gd name="T53" fmla="*/ 16 h 19"/>
                  <a:gd name="T54" fmla="*/ 19 w 19"/>
                  <a:gd name="T55" fmla="*/ 13 h 19"/>
                  <a:gd name="T56" fmla="*/ 19 w 19"/>
                  <a:gd name="T57" fmla="*/ 9 h 19"/>
                  <a:gd name="T58" fmla="*/ 19 w 19"/>
                  <a:gd name="T59" fmla="*/ 9 h 19"/>
                  <a:gd name="T60" fmla="*/ 19 w 19"/>
                  <a:gd name="T61" fmla="*/ 6 h 19"/>
                  <a:gd name="T62" fmla="*/ 19 w 19"/>
                  <a:gd name="T63" fmla="*/ 6 h 19"/>
                  <a:gd name="T64" fmla="*/ 16 w 19"/>
                  <a:gd name="T65" fmla="*/ 6 h 19"/>
                  <a:gd name="T66" fmla="*/ 13 w 19"/>
                  <a:gd name="T67" fmla="*/ 3 h 19"/>
                  <a:gd name="T68" fmla="*/ 10 w 19"/>
                  <a:gd name="T69" fmla="*/ 3 h 19"/>
                  <a:gd name="T70" fmla="*/ 7 w 19"/>
                  <a:gd name="T71" fmla="*/ 0 h 19"/>
                  <a:gd name="T72" fmla="*/ 3 w 19"/>
                  <a:gd name="T73" fmla="*/ 0 h 19"/>
                  <a:gd name="T74" fmla="*/ 3 w 19"/>
                  <a:gd name="T75" fmla="*/ 0 h 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
                  <a:gd name="T115" fmla="*/ 0 h 19"/>
                  <a:gd name="T116" fmla="*/ 19 w 19"/>
                  <a:gd name="T117" fmla="*/ 19 h 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 h="19">
                    <a:moveTo>
                      <a:pt x="3" y="0"/>
                    </a:moveTo>
                    <a:lnTo>
                      <a:pt x="3" y="0"/>
                    </a:lnTo>
                    <a:lnTo>
                      <a:pt x="3" y="3"/>
                    </a:lnTo>
                    <a:lnTo>
                      <a:pt x="7" y="3"/>
                    </a:lnTo>
                    <a:lnTo>
                      <a:pt x="7" y="6"/>
                    </a:lnTo>
                    <a:lnTo>
                      <a:pt x="10" y="6"/>
                    </a:lnTo>
                    <a:lnTo>
                      <a:pt x="10" y="9"/>
                    </a:lnTo>
                    <a:lnTo>
                      <a:pt x="7" y="9"/>
                    </a:lnTo>
                    <a:lnTo>
                      <a:pt x="0" y="6"/>
                    </a:lnTo>
                    <a:lnTo>
                      <a:pt x="0" y="9"/>
                    </a:lnTo>
                    <a:lnTo>
                      <a:pt x="3" y="9"/>
                    </a:lnTo>
                    <a:lnTo>
                      <a:pt x="10" y="16"/>
                    </a:lnTo>
                    <a:lnTo>
                      <a:pt x="13" y="13"/>
                    </a:lnTo>
                    <a:lnTo>
                      <a:pt x="13" y="16"/>
                    </a:lnTo>
                    <a:lnTo>
                      <a:pt x="13" y="19"/>
                    </a:lnTo>
                    <a:lnTo>
                      <a:pt x="16" y="19"/>
                    </a:lnTo>
                    <a:lnTo>
                      <a:pt x="16" y="16"/>
                    </a:lnTo>
                    <a:lnTo>
                      <a:pt x="19" y="16"/>
                    </a:lnTo>
                    <a:lnTo>
                      <a:pt x="16" y="13"/>
                    </a:lnTo>
                    <a:lnTo>
                      <a:pt x="19" y="16"/>
                    </a:lnTo>
                    <a:lnTo>
                      <a:pt x="19" y="13"/>
                    </a:lnTo>
                    <a:lnTo>
                      <a:pt x="19" y="9"/>
                    </a:lnTo>
                    <a:lnTo>
                      <a:pt x="19" y="6"/>
                    </a:lnTo>
                    <a:lnTo>
                      <a:pt x="16" y="6"/>
                    </a:lnTo>
                    <a:lnTo>
                      <a:pt x="13" y="3"/>
                    </a:lnTo>
                    <a:lnTo>
                      <a:pt x="10" y="3"/>
                    </a:lnTo>
                    <a:lnTo>
                      <a:pt x="7" y="0"/>
                    </a:lnTo>
                    <a:lnTo>
                      <a:pt x="3" y="0"/>
                    </a:lnTo>
                    <a:close/>
                  </a:path>
                </a:pathLst>
              </a:custGeom>
              <a:solidFill>
                <a:srgbClr val="D1F2EB"/>
              </a:solidFill>
              <a:ln w="9525">
                <a:noFill/>
                <a:round/>
                <a:headEnd/>
                <a:tailEnd/>
              </a:ln>
            </p:spPr>
            <p:txBody>
              <a:bodyPr/>
              <a:lstStyle/>
              <a:p>
                <a:endParaRPr lang="en-US"/>
              </a:p>
            </p:txBody>
          </p:sp>
          <p:sp>
            <p:nvSpPr>
              <p:cNvPr id="32925" name="Freeform 1019"/>
              <p:cNvSpPr>
                <a:spLocks/>
              </p:cNvSpPr>
              <p:nvPr/>
            </p:nvSpPr>
            <p:spPr bwMode="auto">
              <a:xfrm>
                <a:off x="2867" y="1032"/>
                <a:ext cx="19" cy="19"/>
              </a:xfrm>
              <a:custGeom>
                <a:avLst/>
                <a:gdLst>
                  <a:gd name="T0" fmla="*/ 3 w 19"/>
                  <a:gd name="T1" fmla="*/ 0 h 19"/>
                  <a:gd name="T2" fmla="*/ 3 w 19"/>
                  <a:gd name="T3" fmla="*/ 0 h 19"/>
                  <a:gd name="T4" fmla="*/ 3 w 19"/>
                  <a:gd name="T5" fmla="*/ 3 h 19"/>
                  <a:gd name="T6" fmla="*/ 3 w 19"/>
                  <a:gd name="T7" fmla="*/ 3 h 19"/>
                  <a:gd name="T8" fmla="*/ 7 w 19"/>
                  <a:gd name="T9" fmla="*/ 3 h 19"/>
                  <a:gd name="T10" fmla="*/ 7 w 19"/>
                  <a:gd name="T11" fmla="*/ 6 h 19"/>
                  <a:gd name="T12" fmla="*/ 10 w 19"/>
                  <a:gd name="T13" fmla="*/ 6 h 19"/>
                  <a:gd name="T14" fmla="*/ 10 w 19"/>
                  <a:gd name="T15" fmla="*/ 9 h 19"/>
                  <a:gd name="T16" fmla="*/ 7 w 19"/>
                  <a:gd name="T17" fmla="*/ 9 h 19"/>
                  <a:gd name="T18" fmla="*/ 7 w 19"/>
                  <a:gd name="T19" fmla="*/ 9 h 19"/>
                  <a:gd name="T20" fmla="*/ 0 w 19"/>
                  <a:gd name="T21" fmla="*/ 6 h 19"/>
                  <a:gd name="T22" fmla="*/ 0 w 19"/>
                  <a:gd name="T23" fmla="*/ 6 h 19"/>
                  <a:gd name="T24" fmla="*/ 0 w 19"/>
                  <a:gd name="T25" fmla="*/ 9 h 19"/>
                  <a:gd name="T26" fmla="*/ 3 w 19"/>
                  <a:gd name="T27" fmla="*/ 9 h 19"/>
                  <a:gd name="T28" fmla="*/ 10 w 19"/>
                  <a:gd name="T29" fmla="*/ 16 h 19"/>
                  <a:gd name="T30" fmla="*/ 13 w 19"/>
                  <a:gd name="T31" fmla="*/ 13 h 19"/>
                  <a:gd name="T32" fmla="*/ 13 w 19"/>
                  <a:gd name="T33" fmla="*/ 16 h 19"/>
                  <a:gd name="T34" fmla="*/ 13 w 19"/>
                  <a:gd name="T35" fmla="*/ 19 h 19"/>
                  <a:gd name="T36" fmla="*/ 16 w 19"/>
                  <a:gd name="T37" fmla="*/ 19 h 19"/>
                  <a:gd name="T38" fmla="*/ 16 w 19"/>
                  <a:gd name="T39" fmla="*/ 16 h 19"/>
                  <a:gd name="T40" fmla="*/ 16 w 19"/>
                  <a:gd name="T41" fmla="*/ 16 h 19"/>
                  <a:gd name="T42" fmla="*/ 16 w 19"/>
                  <a:gd name="T43" fmla="*/ 16 h 19"/>
                  <a:gd name="T44" fmla="*/ 16 w 19"/>
                  <a:gd name="T45" fmla="*/ 16 h 19"/>
                  <a:gd name="T46" fmla="*/ 19 w 19"/>
                  <a:gd name="T47" fmla="*/ 16 h 19"/>
                  <a:gd name="T48" fmla="*/ 16 w 19"/>
                  <a:gd name="T49" fmla="*/ 13 h 19"/>
                  <a:gd name="T50" fmla="*/ 19 w 19"/>
                  <a:gd name="T51" fmla="*/ 16 h 19"/>
                  <a:gd name="T52" fmla="*/ 19 w 19"/>
                  <a:gd name="T53" fmla="*/ 16 h 19"/>
                  <a:gd name="T54" fmla="*/ 19 w 19"/>
                  <a:gd name="T55" fmla="*/ 13 h 19"/>
                  <a:gd name="T56" fmla="*/ 19 w 19"/>
                  <a:gd name="T57" fmla="*/ 9 h 19"/>
                  <a:gd name="T58" fmla="*/ 19 w 19"/>
                  <a:gd name="T59" fmla="*/ 9 h 19"/>
                  <a:gd name="T60" fmla="*/ 19 w 19"/>
                  <a:gd name="T61" fmla="*/ 6 h 19"/>
                  <a:gd name="T62" fmla="*/ 19 w 19"/>
                  <a:gd name="T63" fmla="*/ 6 h 19"/>
                  <a:gd name="T64" fmla="*/ 16 w 19"/>
                  <a:gd name="T65" fmla="*/ 6 h 19"/>
                  <a:gd name="T66" fmla="*/ 13 w 19"/>
                  <a:gd name="T67" fmla="*/ 3 h 19"/>
                  <a:gd name="T68" fmla="*/ 10 w 19"/>
                  <a:gd name="T69" fmla="*/ 3 h 19"/>
                  <a:gd name="T70" fmla="*/ 7 w 19"/>
                  <a:gd name="T71" fmla="*/ 0 h 19"/>
                  <a:gd name="T72" fmla="*/ 3 w 19"/>
                  <a:gd name="T73" fmla="*/ 0 h 19"/>
                  <a:gd name="T74" fmla="*/ 3 w 19"/>
                  <a:gd name="T75" fmla="*/ 0 h 19"/>
                  <a:gd name="T76" fmla="*/ 3 w 19"/>
                  <a:gd name="T77" fmla="*/ 0 h 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
                  <a:gd name="T118" fmla="*/ 0 h 19"/>
                  <a:gd name="T119" fmla="*/ 19 w 19"/>
                  <a:gd name="T120" fmla="*/ 19 h 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 h="19">
                    <a:moveTo>
                      <a:pt x="3" y="0"/>
                    </a:moveTo>
                    <a:lnTo>
                      <a:pt x="3" y="0"/>
                    </a:lnTo>
                    <a:lnTo>
                      <a:pt x="3" y="3"/>
                    </a:lnTo>
                    <a:lnTo>
                      <a:pt x="7" y="3"/>
                    </a:lnTo>
                    <a:lnTo>
                      <a:pt x="7" y="6"/>
                    </a:lnTo>
                    <a:lnTo>
                      <a:pt x="10" y="6"/>
                    </a:lnTo>
                    <a:lnTo>
                      <a:pt x="10" y="9"/>
                    </a:lnTo>
                    <a:lnTo>
                      <a:pt x="7" y="9"/>
                    </a:lnTo>
                    <a:lnTo>
                      <a:pt x="0" y="6"/>
                    </a:lnTo>
                    <a:lnTo>
                      <a:pt x="0" y="9"/>
                    </a:lnTo>
                    <a:lnTo>
                      <a:pt x="3" y="9"/>
                    </a:lnTo>
                    <a:lnTo>
                      <a:pt x="10" y="16"/>
                    </a:lnTo>
                    <a:lnTo>
                      <a:pt x="13" y="13"/>
                    </a:lnTo>
                    <a:lnTo>
                      <a:pt x="13" y="16"/>
                    </a:lnTo>
                    <a:lnTo>
                      <a:pt x="13" y="19"/>
                    </a:lnTo>
                    <a:lnTo>
                      <a:pt x="16" y="19"/>
                    </a:lnTo>
                    <a:lnTo>
                      <a:pt x="16" y="16"/>
                    </a:lnTo>
                    <a:lnTo>
                      <a:pt x="19" y="16"/>
                    </a:lnTo>
                    <a:lnTo>
                      <a:pt x="16" y="13"/>
                    </a:lnTo>
                    <a:lnTo>
                      <a:pt x="19" y="16"/>
                    </a:lnTo>
                    <a:lnTo>
                      <a:pt x="19" y="13"/>
                    </a:lnTo>
                    <a:lnTo>
                      <a:pt x="19" y="9"/>
                    </a:lnTo>
                    <a:lnTo>
                      <a:pt x="19" y="6"/>
                    </a:lnTo>
                    <a:lnTo>
                      <a:pt x="16" y="6"/>
                    </a:lnTo>
                    <a:lnTo>
                      <a:pt x="13" y="3"/>
                    </a:lnTo>
                    <a:lnTo>
                      <a:pt x="10" y="3"/>
                    </a:lnTo>
                    <a:lnTo>
                      <a:pt x="7" y="0"/>
                    </a:lnTo>
                    <a:lnTo>
                      <a:pt x="3" y="0"/>
                    </a:lnTo>
                  </a:path>
                </a:pathLst>
              </a:custGeom>
              <a:noFill/>
              <a:ln w="0">
                <a:solidFill>
                  <a:srgbClr val="CCCCCC"/>
                </a:solidFill>
                <a:round/>
                <a:headEnd/>
                <a:tailEnd/>
              </a:ln>
            </p:spPr>
            <p:txBody>
              <a:bodyPr/>
              <a:lstStyle/>
              <a:p>
                <a:endParaRPr lang="en-US"/>
              </a:p>
            </p:txBody>
          </p:sp>
          <p:sp>
            <p:nvSpPr>
              <p:cNvPr id="32926" name="Freeform 1020"/>
              <p:cNvSpPr>
                <a:spLocks/>
              </p:cNvSpPr>
              <p:nvPr/>
            </p:nvSpPr>
            <p:spPr bwMode="auto">
              <a:xfrm>
                <a:off x="2761" y="971"/>
                <a:ext cx="16" cy="42"/>
              </a:xfrm>
              <a:custGeom>
                <a:avLst/>
                <a:gdLst>
                  <a:gd name="T0" fmla="*/ 10 w 16"/>
                  <a:gd name="T1" fmla="*/ 42 h 42"/>
                  <a:gd name="T2" fmla="*/ 10 w 16"/>
                  <a:gd name="T3" fmla="*/ 38 h 42"/>
                  <a:gd name="T4" fmla="*/ 13 w 16"/>
                  <a:gd name="T5" fmla="*/ 35 h 42"/>
                  <a:gd name="T6" fmla="*/ 10 w 16"/>
                  <a:gd name="T7" fmla="*/ 35 h 42"/>
                  <a:gd name="T8" fmla="*/ 10 w 16"/>
                  <a:gd name="T9" fmla="*/ 35 h 42"/>
                  <a:gd name="T10" fmla="*/ 10 w 16"/>
                  <a:gd name="T11" fmla="*/ 32 h 42"/>
                  <a:gd name="T12" fmla="*/ 10 w 16"/>
                  <a:gd name="T13" fmla="*/ 29 h 42"/>
                  <a:gd name="T14" fmla="*/ 10 w 16"/>
                  <a:gd name="T15" fmla="*/ 29 h 42"/>
                  <a:gd name="T16" fmla="*/ 10 w 16"/>
                  <a:gd name="T17" fmla="*/ 25 h 42"/>
                  <a:gd name="T18" fmla="*/ 10 w 16"/>
                  <a:gd name="T19" fmla="*/ 25 h 42"/>
                  <a:gd name="T20" fmla="*/ 13 w 16"/>
                  <a:gd name="T21" fmla="*/ 25 h 42"/>
                  <a:gd name="T22" fmla="*/ 13 w 16"/>
                  <a:gd name="T23" fmla="*/ 19 h 42"/>
                  <a:gd name="T24" fmla="*/ 10 w 16"/>
                  <a:gd name="T25" fmla="*/ 13 h 42"/>
                  <a:gd name="T26" fmla="*/ 10 w 16"/>
                  <a:gd name="T27" fmla="*/ 9 h 42"/>
                  <a:gd name="T28" fmla="*/ 13 w 16"/>
                  <a:gd name="T29" fmla="*/ 13 h 42"/>
                  <a:gd name="T30" fmla="*/ 13 w 16"/>
                  <a:gd name="T31" fmla="*/ 16 h 42"/>
                  <a:gd name="T32" fmla="*/ 13 w 16"/>
                  <a:gd name="T33" fmla="*/ 19 h 42"/>
                  <a:gd name="T34" fmla="*/ 16 w 16"/>
                  <a:gd name="T35" fmla="*/ 19 h 42"/>
                  <a:gd name="T36" fmla="*/ 13 w 16"/>
                  <a:gd name="T37" fmla="*/ 16 h 42"/>
                  <a:gd name="T38" fmla="*/ 13 w 16"/>
                  <a:gd name="T39" fmla="*/ 13 h 42"/>
                  <a:gd name="T40" fmla="*/ 10 w 16"/>
                  <a:gd name="T41" fmla="*/ 9 h 42"/>
                  <a:gd name="T42" fmla="*/ 10 w 16"/>
                  <a:gd name="T43" fmla="*/ 6 h 42"/>
                  <a:gd name="T44" fmla="*/ 10 w 16"/>
                  <a:gd name="T45" fmla="*/ 3 h 42"/>
                  <a:gd name="T46" fmla="*/ 6 w 16"/>
                  <a:gd name="T47" fmla="*/ 0 h 42"/>
                  <a:gd name="T48" fmla="*/ 6 w 16"/>
                  <a:gd name="T49" fmla="*/ 3 h 42"/>
                  <a:gd name="T50" fmla="*/ 10 w 16"/>
                  <a:gd name="T51" fmla="*/ 6 h 42"/>
                  <a:gd name="T52" fmla="*/ 6 w 16"/>
                  <a:gd name="T53" fmla="*/ 3 h 42"/>
                  <a:gd name="T54" fmla="*/ 6 w 16"/>
                  <a:gd name="T55" fmla="*/ 6 h 42"/>
                  <a:gd name="T56" fmla="*/ 6 w 16"/>
                  <a:gd name="T57" fmla="*/ 9 h 42"/>
                  <a:gd name="T58" fmla="*/ 6 w 16"/>
                  <a:gd name="T59" fmla="*/ 13 h 42"/>
                  <a:gd name="T60" fmla="*/ 3 w 16"/>
                  <a:gd name="T61" fmla="*/ 9 h 42"/>
                  <a:gd name="T62" fmla="*/ 0 w 16"/>
                  <a:gd name="T63" fmla="*/ 13 h 42"/>
                  <a:gd name="T64" fmla="*/ 0 w 16"/>
                  <a:gd name="T65" fmla="*/ 9 h 42"/>
                  <a:gd name="T66" fmla="*/ 0 w 16"/>
                  <a:gd name="T67" fmla="*/ 9 h 42"/>
                  <a:gd name="T68" fmla="*/ 0 w 16"/>
                  <a:gd name="T69" fmla="*/ 9 h 42"/>
                  <a:gd name="T70" fmla="*/ 3 w 16"/>
                  <a:gd name="T71" fmla="*/ 16 h 42"/>
                  <a:gd name="T72" fmla="*/ 3 w 16"/>
                  <a:gd name="T73" fmla="*/ 16 h 42"/>
                  <a:gd name="T74" fmla="*/ 6 w 16"/>
                  <a:gd name="T75" fmla="*/ 19 h 42"/>
                  <a:gd name="T76" fmla="*/ 6 w 16"/>
                  <a:gd name="T77" fmla="*/ 22 h 42"/>
                  <a:gd name="T78" fmla="*/ 6 w 16"/>
                  <a:gd name="T79" fmla="*/ 25 h 42"/>
                  <a:gd name="T80" fmla="*/ 6 w 16"/>
                  <a:gd name="T81" fmla="*/ 29 h 42"/>
                  <a:gd name="T82" fmla="*/ 6 w 16"/>
                  <a:gd name="T83" fmla="*/ 32 h 42"/>
                  <a:gd name="T84" fmla="*/ 3 w 16"/>
                  <a:gd name="T85" fmla="*/ 25 h 42"/>
                  <a:gd name="T86" fmla="*/ 3 w 16"/>
                  <a:gd name="T87" fmla="*/ 29 h 42"/>
                  <a:gd name="T88" fmla="*/ 3 w 16"/>
                  <a:gd name="T89" fmla="*/ 32 h 42"/>
                  <a:gd name="T90" fmla="*/ 3 w 16"/>
                  <a:gd name="T91" fmla="*/ 29 h 42"/>
                  <a:gd name="T92" fmla="*/ 3 w 16"/>
                  <a:gd name="T93" fmla="*/ 32 h 42"/>
                  <a:gd name="T94" fmla="*/ 6 w 16"/>
                  <a:gd name="T95" fmla="*/ 35 h 42"/>
                  <a:gd name="T96" fmla="*/ 6 w 16"/>
                  <a:gd name="T97" fmla="*/ 38 h 42"/>
                  <a:gd name="T98" fmla="*/ 6 w 16"/>
                  <a:gd name="T99" fmla="*/ 38 h 42"/>
                  <a:gd name="T100" fmla="*/ 10 w 16"/>
                  <a:gd name="T101" fmla="*/ 38 h 42"/>
                  <a:gd name="T102" fmla="*/ 10 w 16"/>
                  <a:gd name="T103" fmla="*/ 38 h 42"/>
                  <a:gd name="T104" fmla="*/ 10 w 16"/>
                  <a:gd name="T105" fmla="*/ 42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
                  <a:gd name="T160" fmla="*/ 0 h 42"/>
                  <a:gd name="T161" fmla="*/ 16 w 1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 h="42">
                    <a:moveTo>
                      <a:pt x="10" y="42"/>
                    </a:moveTo>
                    <a:lnTo>
                      <a:pt x="10" y="42"/>
                    </a:lnTo>
                    <a:lnTo>
                      <a:pt x="10" y="38"/>
                    </a:lnTo>
                    <a:lnTo>
                      <a:pt x="13" y="35"/>
                    </a:lnTo>
                    <a:lnTo>
                      <a:pt x="13" y="32"/>
                    </a:lnTo>
                    <a:lnTo>
                      <a:pt x="10" y="35"/>
                    </a:lnTo>
                    <a:lnTo>
                      <a:pt x="10" y="32"/>
                    </a:lnTo>
                    <a:lnTo>
                      <a:pt x="10" y="29"/>
                    </a:lnTo>
                    <a:lnTo>
                      <a:pt x="10" y="25"/>
                    </a:lnTo>
                    <a:lnTo>
                      <a:pt x="13" y="25"/>
                    </a:lnTo>
                    <a:lnTo>
                      <a:pt x="13" y="22"/>
                    </a:lnTo>
                    <a:lnTo>
                      <a:pt x="13" y="19"/>
                    </a:lnTo>
                    <a:lnTo>
                      <a:pt x="10" y="16"/>
                    </a:lnTo>
                    <a:lnTo>
                      <a:pt x="10" y="13"/>
                    </a:lnTo>
                    <a:lnTo>
                      <a:pt x="10" y="9"/>
                    </a:lnTo>
                    <a:lnTo>
                      <a:pt x="13" y="13"/>
                    </a:lnTo>
                    <a:lnTo>
                      <a:pt x="13" y="16"/>
                    </a:lnTo>
                    <a:lnTo>
                      <a:pt x="13" y="19"/>
                    </a:lnTo>
                    <a:lnTo>
                      <a:pt x="16" y="19"/>
                    </a:lnTo>
                    <a:lnTo>
                      <a:pt x="13" y="16"/>
                    </a:lnTo>
                    <a:lnTo>
                      <a:pt x="13" y="13"/>
                    </a:lnTo>
                    <a:lnTo>
                      <a:pt x="13" y="9"/>
                    </a:lnTo>
                    <a:lnTo>
                      <a:pt x="10" y="9"/>
                    </a:lnTo>
                    <a:lnTo>
                      <a:pt x="10" y="6"/>
                    </a:lnTo>
                    <a:lnTo>
                      <a:pt x="10" y="3"/>
                    </a:lnTo>
                    <a:lnTo>
                      <a:pt x="6" y="0"/>
                    </a:lnTo>
                    <a:lnTo>
                      <a:pt x="6" y="3"/>
                    </a:lnTo>
                    <a:lnTo>
                      <a:pt x="10" y="6"/>
                    </a:lnTo>
                    <a:lnTo>
                      <a:pt x="6" y="3"/>
                    </a:lnTo>
                    <a:lnTo>
                      <a:pt x="6" y="6"/>
                    </a:lnTo>
                    <a:lnTo>
                      <a:pt x="6" y="9"/>
                    </a:lnTo>
                    <a:lnTo>
                      <a:pt x="6" y="13"/>
                    </a:lnTo>
                    <a:lnTo>
                      <a:pt x="3" y="9"/>
                    </a:lnTo>
                    <a:lnTo>
                      <a:pt x="3" y="13"/>
                    </a:lnTo>
                    <a:lnTo>
                      <a:pt x="0" y="13"/>
                    </a:lnTo>
                    <a:lnTo>
                      <a:pt x="0" y="9"/>
                    </a:lnTo>
                    <a:lnTo>
                      <a:pt x="0" y="13"/>
                    </a:lnTo>
                    <a:lnTo>
                      <a:pt x="3" y="16"/>
                    </a:lnTo>
                    <a:lnTo>
                      <a:pt x="6" y="19"/>
                    </a:lnTo>
                    <a:lnTo>
                      <a:pt x="10" y="22"/>
                    </a:lnTo>
                    <a:lnTo>
                      <a:pt x="6" y="22"/>
                    </a:lnTo>
                    <a:lnTo>
                      <a:pt x="6" y="25"/>
                    </a:lnTo>
                    <a:lnTo>
                      <a:pt x="6" y="29"/>
                    </a:lnTo>
                    <a:lnTo>
                      <a:pt x="6" y="32"/>
                    </a:lnTo>
                    <a:lnTo>
                      <a:pt x="6" y="29"/>
                    </a:lnTo>
                    <a:lnTo>
                      <a:pt x="3" y="25"/>
                    </a:lnTo>
                    <a:lnTo>
                      <a:pt x="3" y="29"/>
                    </a:lnTo>
                    <a:lnTo>
                      <a:pt x="3" y="32"/>
                    </a:lnTo>
                    <a:lnTo>
                      <a:pt x="3" y="29"/>
                    </a:lnTo>
                    <a:lnTo>
                      <a:pt x="3" y="32"/>
                    </a:lnTo>
                    <a:lnTo>
                      <a:pt x="6" y="35"/>
                    </a:lnTo>
                    <a:lnTo>
                      <a:pt x="6" y="38"/>
                    </a:lnTo>
                    <a:lnTo>
                      <a:pt x="10" y="38"/>
                    </a:lnTo>
                    <a:lnTo>
                      <a:pt x="6" y="38"/>
                    </a:lnTo>
                    <a:lnTo>
                      <a:pt x="10" y="42"/>
                    </a:lnTo>
                    <a:close/>
                  </a:path>
                </a:pathLst>
              </a:custGeom>
              <a:solidFill>
                <a:srgbClr val="D1F2EB"/>
              </a:solidFill>
              <a:ln w="9525">
                <a:noFill/>
                <a:round/>
                <a:headEnd/>
                <a:tailEnd/>
              </a:ln>
            </p:spPr>
            <p:txBody>
              <a:bodyPr/>
              <a:lstStyle/>
              <a:p>
                <a:endParaRPr lang="en-US"/>
              </a:p>
            </p:txBody>
          </p:sp>
          <p:sp>
            <p:nvSpPr>
              <p:cNvPr id="32927" name="Freeform 1021"/>
              <p:cNvSpPr>
                <a:spLocks/>
              </p:cNvSpPr>
              <p:nvPr/>
            </p:nvSpPr>
            <p:spPr bwMode="auto">
              <a:xfrm>
                <a:off x="2761" y="971"/>
                <a:ext cx="16" cy="42"/>
              </a:xfrm>
              <a:custGeom>
                <a:avLst/>
                <a:gdLst>
                  <a:gd name="T0" fmla="*/ 10 w 16"/>
                  <a:gd name="T1" fmla="*/ 42 h 42"/>
                  <a:gd name="T2" fmla="*/ 10 w 16"/>
                  <a:gd name="T3" fmla="*/ 38 h 42"/>
                  <a:gd name="T4" fmla="*/ 13 w 16"/>
                  <a:gd name="T5" fmla="*/ 35 h 42"/>
                  <a:gd name="T6" fmla="*/ 10 w 16"/>
                  <a:gd name="T7" fmla="*/ 35 h 42"/>
                  <a:gd name="T8" fmla="*/ 10 w 16"/>
                  <a:gd name="T9" fmla="*/ 35 h 42"/>
                  <a:gd name="T10" fmla="*/ 10 w 16"/>
                  <a:gd name="T11" fmla="*/ 32 h 42"/>
                  <a:gd name="T12" fmla="*/ 10 w 16"/>
                  <a:gd name="T13" fmla="*/ 29 h 42"/>
                  <a:gd name="T14" fmla="*/ 10 w 16"/>
                  <a:gd name="T15" fmla="*/ 29 h 42"/>
                  <a:gd name="T16" fmla="*/ 10 w 16"/>
                  <a:gd name="T17" fmla="*/ 25 h 42"/>
                  <a:gd name="T18" fmla="*/ 10 w 16"/>
                  <a:gd name="T19" fmla="*/ 25 h 42"/>
                  <a:gd name="T20" fmla="*/ 13 w 16"/>
                  <a:gd name="T21" fmla="*/ 25 h 42"/>
                  <a:gd name="T22" fmla="*/ 13 w 16"/>
                  <a:gd name="T23" fmla="*/ 19 h 42"/>
                  <a:gd name="T24" fmla="*/ 10 w 16"/>
                  <a:gd name="T25" fmla="*/ 13 h 42"/>
                  <a:gd name="T26" fmla="*/ 10 w 16"/>
                  <a:gd name="T27" fmla="*/ 9 h 42"/>
                  <a:gd name="T28" fmla="*/ 13 w 16"/>
                  <a:gd name="T29" fmla="*/ 13 h 42"/>
                  <a:gd name="T30" fmla="*/ 13 w 16"/>
                  <a:gd name="T31" fmla="*/ 16 h 42"/>
                  <a:gd name="T32" fmla="*/ 13 w 16"/>
                  <a:gd name="T33" fmla="*/ 19 h 42"/>
                  <a:gd name="T34" fmla="*/ 16 w 16"/>
                  <a:gd name="T35" fmla="*/ 19 h 42"/>
                  <a:gd name="T36" fmla="*/ 13 w 16"/>
                  <a:gd name="T37" fmla="*/ 16 h 42"/>
                  <a:gd name="T38" fmla="*/ 13 w 16"/>
                  <a:gd name="T39" fmla="*/ 13 h 42"/>
                  <a:gd name="T40" fmla="*/ 10 w 16"/>
                  <a:gd name="T41" fmla="*/ 9 h 42"/>
                  <a:gd name="T42" fmla="*/ 10 w 16"/>
                  <a:gd name="T43" fmla="*/ 6 h 42"/>
                  <a:gd name="T44" fmla="*/ 10 w 16"/>
                  <a:gd name="T45" fmla="*/ 3 h 42"/>
                  <a:gd name="T46" fmla="*/ 6 w 16"/>
                  <a:gd name="T47" fmla="*/ 0 h 42"/>
                  <a:gd name="T48" fmla="*/ 6 w 16"/>
                  <a:gd name="T49" fmla="*/ 3 h 42"/>
                  <a:gd name="T50" fmla="*/ 10 w 16"/>
                  <a:gd name="T51" fmla="*/ 6 h 42"/>
                  <a:gd name="T52" fmla="*/ 6 w 16"/>
                  <a:gd name="T53" fmla="*/ 3 h 42"/>
                  <a:gd name="T54" fmla="*/ 6 w 16"/>
                  <a:gd name="T55" fmla="*/ 6 h 42"/>
                  <a:gd name="T56" fmla="*/ 6 w 16"/>
                  <a:gd name="T57" fmla="*/ 9 h 42"/>
                  <a:gd name="T58" fmla="*/ 6 w 16"/>
                  <a:gd name="T59" fmla="*/ 13 h 42"/>
                  <a:gd name="T60" fmla="*/ 3 w 16"/>
                  <a:gd name="T61" fmla="*/ 9 h 42"/>
                  <a:gd name="T62" fmla="*/ 0 w 16"/>
                  <a:gd name="T63" fmla="*/ 13 h 42"/>
                  <a:gd name="T64" fmla="*/ 0 w 16"/>
                  <a:gd name="T65" fmla="*/ 9 h 42"/>
                  <a:gd name="T66" fmla="*/ 0 w 16"/>
                  <a:gd name="T67" fmla="*/ 9 h 42"/>
                  <a:gd name="T68" fmla="*/ 0 w 16"/>
                  <a:gd name="T69" fmla="*/ 9 h 42"/>
                  <a:gd name="T70" fmla="*/ 3 w 16"/>
                  <a:gd name="T71" fmla="*/ 16 h 42"/>
                  <a:gd name="T72" fmla="*/ 3 w 16"/>
                  <a:gd name="T73" fmla="*/ 16 h 42"/>
                  <a:gd name="T74" fmla="*/ 6 w 16"/>
                  <a:gd name="T75" fmla="*/ 19 h 42"/>
                  <a:gd name="T76" fmla="*/ 6 w 16"/>
                  <a:gd name="T77" fmla="*/ 22 h 42"/>
                  <a:gd name="T78" fmla="*/ 6 w 16"/>
                  <a:gd name="T79" fmla="*/ 25 h 42"/>
                  <a:gd name="T80" fmla="*/ 6 w 16"/>
                  <a:gd name="T81" fmla="*/ 29 h 42"/>
                  <a:gd name="T82" fmla="*/ 6 w 16"/>
                  <a:gd name="T83" fmla="*/ 32 h 42"/>
                  <a:gd name="T84" fmla="*/ 3 w 16"/>
                  <a:gd name="T85" fmla="*/ 25 h 42"/>
                  <a:gd name="T86" fmla="*/ 3 w 16"/>
                  <a:gd name="T87" fmla="*/ 29 h 42"/>
                  <a:gd name="T88" fmla="*/ 3 w 16"/>
                  <a:gd name="T89" fmla="*/ 32 h 42"/>
                  <a:gd name="T90" fmla="*/ 3 w 16"/>
                  <a:gd name="T91" fmla="*/ 29 h 42"/>
                  <a:gd name="T92" fmla="*/ 3 w 16"/>
                  <a:gd name="T93" fmla="*/ 32 h 42"/>
                  <a:gd name="T94" fmla="*/ 6 w 16"/>
                  <a:gd name="T95" fmla="*/ 35 h 42"/>
                  <a:gd name="T96" fmla="*/ 6 w 16"/>
                  <a:gd name="T97" fmla="*/ 38 h 42"/>
                  <a:gd name="T98" fmla="*/ 6 w 16"/>
                  <a:gd name="T99" fmla="*/ 38 h 42"/>
                  <a:gd name="T100" fmla="*/ 10 w 16"/>
                  <a:gd name="T101" fmla="*/ 38 h 42"/>
                  <a:gd name="T102" fmla="*/ 10 w 16"/>
                  <a:gd name="T103" fmla="*/ 38 h 42"/>
                  <a:gd name="T104" fmla="*/ 10 w 16"/>
                  <a:gd name="T105" fmla="*/ 42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
                  <a:gd name="T160" fmla="*/ 0 h 42"/>
                  <a:gd name="T161" fmla="*/ 16 w 1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 h="42">
                    <a:moveTo>
                      <a:pt x="10" y="42"/>
                    </a:moveTo>
                    <a:lnTo>
                      <a:pt x="10" y="42"/>
                    </a:lnTo>
                    <a:lnTo>
                      <a:pt x="10" y="38"/>
                    </a:lnTo>
                    <a:lnTo>
                      <a:pt x="13" y="35"/>
                    </a:lnTo>
                    <a:lnTo>
                      <a:pt x="13" y="32"/>
                    </a:lnTo>
                    <a:lnTo>
                      <a:pt x="10" y="35"/>
                    </a:lnTo>
                    <a:lnTo>
                      <a:pt x="10" y="32"/>
                    </a:lnTo>
                    <a:lnTo>
                      <a:pt x="10" y="29"/>
                    </a:lnTo>
                    <a:lnTo>
                      <a:pt x="10" y="25"/>
                    </a:lnTo>
                    <a:lnTo>
                      <a:pt x="13" y="25"/>
                    </a:lnTo>
                    <a:lnTo>
                      <a:pt x="13" y="22"/>
                    </a:lnTo>
                    <a:lnTo>
                      <a:pt x="13" y="19"/>
                    </a:lnTo>
                    <a:lnTo>
                      <a:pt x="10" y="16"/>
                    </a:lnTo>
                    <a:lnTo>
                      <a:pt x="10" y="13"/>
                    </a:lnTo>
                    <a:lnTo>
                      <a:pt x="10" y="9"/>
                    </a:lnTo>
                    <a:lnTo>
                      <a:pt x="13" y="13"/>
                    </a:lnTo>
                    <a:lnTo>
                      <a:pt x="13" y="16"/>
                    </a:lnTo>
                    <a:lnTo>
                      <a:pt x="13" y="19"/>
                    </a:lnTo>
                    <a:lnTo>
                      <a:pt x="16" y="19"/>
                    </a:lnTo>
                    <a:lnTo>
                      <a:pt x="13" y="16"/>
                    </a:lnTo>
                    <a:lnTo>
                      <a:pt x="13" y="13"/>
                    </a:lnTo>
                    <a:lnTo>
                      <a:pt x="13" y="9"/>
                    </a:lnTo>
                    <a:lnTo>
                      <a:pt x="10" y="9"/>
                    </a:lnTo>
                    <a:lnTo>
                      <a:pt x="10" y="6"/>
                    </a:lnTo>
                    <a:lnTo>
                      <a:pt x="10" y="3"/>
                    </a:lnTo>
                    <a:lnTo>
                      <a:pt x="6" y="0"/>
                    </a:lnTo>
                    <a:lnTo>
                      <a:pt x="6" y="3"/>
                    </a:lnTo>
                    <a:lnTo>
                      <a:pt x="10" y="6"/>
                    </a:lnTo>
                    <a:lnTo>
                      <a:pt x="6" y="3"/>
                    </a:lnTo>
                    <a:lnTo>
                      <a:pt x="6" y="6"/>
                    </a:lnTo>
                    <a:lnTo>
                      <a:pt x="6" y="9"/>
                    </a:lnTo>
                    <a:lnTo>
                      <a:pt x="6" y="13"/>
                    </a:lnTo>
                    <a:lnTo>
                      <a:pt x="3" y="9"/>
                    </a:lnTo>
                    <a:lnTo>
                      <a:pt x="3" y="13"/>
                    </a:lnTo>
                    <a:lnTo>
                      <a:pt x="0" y="13"/>
                    </a:lnTo>
                    <a:lnTo>
                      <a:pt x="0" y="9"/>
                    </a:lnTo>
                    <a:lnTo>
                      <a:pt x="0" y="13"/>
                    </a:lnTo>
                    <a:lnTo>
                      <a:pt x="3" y="16"/>
                    </a:lnTo>
                    <a:lnTo>
                      <a:pt x="6" y="19"/>
                    </a:lnTo>
                    <a:lnTo>
                      <a:pt x="10" y="22"/>
                    </a:lnTo>
                    <a:lnTo>
                      <a:pt x="6" y="22"/>
                    </a:lnTo>
                    <a:lnTo>
                      <a:pt x="6" y="25"/>
                    </a:lnTo>
                    <a:lnTo>
                      <a:pt x="6" y="29"/>
                    </a:lnTo>
                    <a:lnTo>
                      <a:pt x="6" y="32"/>
                    </a:lnTo>
                    <a:lnTo>
                      <a:pt x="6" y="29"/>
                    </a:lnTo>
                    <a:lnTo>
                      <a:pt x="3" y="25"/>
                    </a:lnTo>
                    <a:lnTo>
                      <a:pt x="3" y="29"/>
                    </a:lnTo>
                    <a:lnTo>
                      <a:pt x="3" y="32"/>
                    </a:lnTo>
                    <a:lnTo>
                      <a:pt x="3" y="29"/>
                    </a:lnTo>
                    <a:lnTo>
                      <a:pt x="3" y="32"/>
                    </a:lnTo>
                    <a:lnTo>
                      <a:pt x="6" y="35"/>
                    </a:lnTo>
                    <a:lnTo>
                      <a:pt x="6" y="38"/>
                    </a:lnTo>
                    <a:lnTo>
                      <a:pt x="10" y="38"/>
                    </a:lnTo>
                    <a:lnTo>
                      <a:pt x="6" y="38"/>
                    </a:lnTo>
                    <a:lnTo>
                      <a:pt x="10" y="42"/>
                    </a:lnTo>
                  </a:path>
                </a:pathLst>
              </a:custGeom>
              <a:noFill/>
              <a:ln w="0">
                <a:solidFill>
                  <a:srgbClr val="CCCCCC"/>
                </a:solidFill>
                <a:round/>
                <a:headEnd/>
                <a:tailEnd/>
              </a:ln>
            </p:spPr>
            <p:txBody>
              <a:bodyPr/>
              <a:lstStyle/>
              <a:p>
                <a:endParaRPr lang="en-US"/>
              </a:p>
            </p:txBody>
          </p:sp>
          <p:sp>
            <p:nvSpPr>
              <p:cNvPr id="32928" name="Freeform 1022"/>
              <p:cNvSpPr>
                <a:spLocks/>
              </p:cNvSpPr>
              <p:nvPr/>
            </p:nvSpPr>
            <p:spPr bwMode="auto">
              <a:xfrm>
                <a:off x="2764" y="961"/>
                <a:ext cx="10" cy="10"/>
              </a:xfrm>
              <a:custGeom>
                <a:avLst/>
                <a:gdLst>
                  <a:gd name="T0" fmla="*/ 3 w 10"/>
                  <a:gd name="T1" fmla="*/ 6 h 10"/>
                  <a:gd name="T2" fmla="*/ 7 w 10"/>
                  <a:gd name="T3" fmla="*/ 6 h 10"/>
                  <a:gd name="T4" fmla="*/ 7 w 10"/>
                  <a:gd name="T5" fmla="*/ 6 h 10"/>
                  <a:gd name="T6" fmla="*/ 7 w 10"/>
                  <a:gd name="T7" fmla="*/ 6 h 10"/>
                  <a:gd name="T8" fmla="*/ 7 w 10"/>
                  <a:gd name="T9" fmla="*/ 10 h 10"/>
                  <a:gd name="T10" fmla="*/ 7 w 10"/>
                  <a:gd name="T11" fmla="*/ 10 h 10"/>
                  <a:gd name="T12" fmla="*/ 10 w 10"/>
                  <a:gd name="T13" fmla="*/ 10 h 10"/>
                  <a:gd name="T14" fmla="*/ 7 w 10"/>
                  <a:gd name="T15" fmla="*/ 10 h 10"/>
                  <a:gd name="T16" fmla="*/ 7 w 10"/>
                  <a:gd name="T17" fmla="*/ 6 h 10"/>
                  <a:gd name="T18" fmla="*/ 7 w 10"/>
                  <a:gd name="T19" fmla="*/ 3 h 10"/>
                  <a:gd name="T20" fmla="*/ 7 w 10"/>
                  <a:gd name="T21" fmla="*/ 3 h 10"/>
                  <a:gd name="T22" fmla="*/ 3 w 10"/>
                  <a:gd name="T23" fmla="*/ 3 h 10"/>
                  <a:gd name="T24" fmla="*/ 3 w 10"/>
                  <a:gd name="T25" fmla="*/ 0 h 10"/>
                  <a:gd name="T26" fmla="*/ 0 w 10"/>
                  <a:gd name="T27" fmla="*/ 0 h 10"/>
                  <a:gd name="T28" fmla="*/ 0 w 10"/>
                  <a:gd name="T29" fmla="*/ 0 h 10"/>
                  <a:gd name="T30" fmla="*/ 0 w 10"/>
                  <a:gd name="T31" fmla="*/ 0 h 10"/>
                  <a:gd name="T32" fmla="*/ 0 w 10"/>
                  <a:gd name="T33" fmla="*/ 0 h 10"/>
                  <a:gd name="T34" fmla="*/ 0 w 10"/>
                  <a:gd name="T35" fmla="*/ 3 h 10"/>
                  <a:gd name="T36" fmla="*/ 3 w 10"/>
                  <a:gd name="T37" fmla="*/ 6 h 10"/>
                  <a:gd name="T38" fmla="*/ 3 w 10"/>
                  <a:gd name="T39" fmla="*/ 6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0"/>
                  <a:gd name="T62" fmla="*/ 10 w 1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0">
                    <a:moveTo>
                      <a:pt x="3" y="6"/>
                    </a:moveTo>
                    <a:lnTo>
                      <a:pt x="7" y="6"/>
                    </a:lnTo>
                    <a:lnTo>
                      <a:pt x="7" y="10"/>
                    </a:lnTo>
                    <a:lnTo>
                      <a:pt x="10" y="10"/>
                    </a:lnTo>
                    <a:lnTo>
                      <a:pt x="7" y="10"/>
                    </a:lnTo>
                    <a:lnTo>
                      <a:pt x="7" y="6"/>
                    </a:lnTo>
                    <a:lnTo>
                      <a:pt x="7" y="3"/>
                    </a:lnTo>
                    <a:lnTo>
                      <a:pt x="3" y="3"/>
                    </a:lnTo>
                    <a:lnTo>
                      <a:pt x="3" y="0"/>
                    </a:lnTo>
                    <a:lnTo>
                      <a:pt x="0" y="0"/>
                    </a:lnTo>
                    <a:lnTo>
                      <a:pt x="0" y="3"/>
                    </a:lnTo>
                    <a:lnTo>
                      <a:pt x="3" y="6"/>
                    </a:lnTo>
                    <a:close/>
                  </a:path>
                </a:pathLst>
              </a:custGeom>
              <a:solidFill>
                <a:srgbClr val="D1F2EB"/>
              </a:solidFill>
              <a:ln w="9525">
                <a:noFill/>
                <a:round/>
                <a:headEnd/>
                <a:tailEnd/>
              </a:ln>
            </p:spPr>
            <p:txBody>
              <a:bodyPr/>
              <a:lstStyle/>
              <a:p>
                <a:endParaRPr lang="en-US"/>
              </a:p>
            </p:txBody>
          </p:sp>
          <p:sp>
            <p:nvSpPr>
              <p:cNvPr id="32929" name="Freeform 1023"/>
              <p:cNvSpPr>
                <a:spLocks/>
              </p:cNvSpPr>
              <p:nvPr/>
            </p:nvSpPr>
            <p:spPr bwMode="auto">
              <a:xfrm>
                <a:off x="2764" y="961"/>
                <a:ext cx="10" cy="10"/>
              </a:xfrm>
              <a:custGeom>
                <a:avLst/>
                <a:gdLst>
                  <a:gd name="T0" fmla="*/ 3 w 10"/>
                  <a:gd name="T1" fmla="*/ 6 h 10"/>
                  <a:gd name="T2" fmla="*/ 7 w 10"/>
                  <a:gd name="T3" fmla="*/ 6 h 10"/>
                  <a:gd name="T4" fmla="*/ 7 w 10"/>
                  <a:gd name="T5" fmla="*/ 6 h 10"/>
                  <a:gd name="T6" fmla="*/ 7 w 10"/>
                  <a:gd name="T7" fmla="*/ 6 h 10"/>
                  <a:gd name="T8" fmla="*/ 7 w 10"/>
                  <a:gd name="T9" fmla="*/ 10 h 10"/>
                  <a:gd name="T10" fmla="*/ 7 w 10"/>
                  <a:gd name="T11" fmla="*/ 10 h 10"/>
                  <a:gd name="T12" fmla="*/ 10 w 10"/>
                  <a:gd name="T13" fmla="*/ 10 h 10"/>
                  <a:gd name="T14" fmla="*/ 7 w 10"/>
                  <a:gd name="T15" fmla="*/ 10 h 10"/>
                  <a:gd name="T16" fmla="*/ 7 w 10"/>
                  <a:gd name="T17" fmla="*/ 6 h 10"/>
                  <a:gd name="T18" fmla="*/ 7 w 10"/>
                  <a:gd name="T19" fmla="*/ 3 h 10"/>
                  <a:gd name="T20" fmla="*/ 7 w 10"/>
                  <a:gd name="T21" fmla="*/ 3 h 10"/>
                  <a:gd name="T22" fmla="*/ 3 w 10"/>
                  <a:gd name="T23" fmla="*/ 3 h 10"/>
                  <a:gd name="T24" fmla="*/ 3 w 10"/>
                  <a:gd name="T25" fmla="*/ 0 h 10"/>
                  <a:gd name="T26" fmla="*/ 0 w 10"/>
                  <a:gd name="T27" fmla="*/ 0 h 10"/>
                  <a:gd name="T28" fmla="*/ 0 w 10"/>
                  <a:gd name="T29" fmla="*/ 0 h 10"/>
                  <a:gd name="T30" fmla="*/ 0 w 10"/>
                  <a:gd name="T31" fmla="*/ 0 h 10"/>
                  <a:gd name="T32" fmla="*/ 0 w 10"/>
                  <a:gd name="T33" fmla="*/ 0 h 10"/>
                  <a:gd name="T34" fmla="*/ 0 w 10"/>
                  <a:gd name="T35" fmla="*/ 3 h 10"/>
                  <a:gd name="T36" fmla="*/ 3 w 10"/>
                  <a:gd name="T37" fmla="*/ 6 h 10"/>
                  <a:gd name="T38" fmla="*/ 3 w 10"/>
                  <a:gd name="T39" fmla="*/ 6 h 10"/>
                  <a:gd name="T40" fmla="*/ 3 w 10"/>
                  <a:gd name="T41" fmla="*/ 6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0"/>
                  <a:gd name="T65" fmla="*/ 10 w 10"/>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0">
                    <a:moveTo>
                      <a:pt x="3" y="6"/>
                    </a:moveTo>
                    <a:lnTo>
                      <a:pt x="7" y="6"/>
                    </a:lnTo>
                    <a:lnTo>
                      <a:pt x="7" y="10"/>
                    </a:lnTo>
                    <a:lnTo>
                      <a:pt x="10" y="10"/>
                    </a:lnTo>
                    <a:lnTo>
                      <a:pt x="7" y="10"/>
                    </a:lnTo>
                    <a:lnTo>
                      <a:pt x="7" y="6"/>
                    </a:lnTo>
                    <a:lnTo>
                      <a:pt x="7" y="3"/>
                    </a:lnTo>
                    <a:lnTo>
                      <a:pt x="3" y="3"/>
                    </a:lnTo>
                    <a:lnTo>
                      <a:pt x="3" y="0"/>
                    </a:lnTo>
                    <a:lnTo>
                      <a:pt x="0" y="0"/>
                    </a:lnTo>
                    <a:lnTo>
                      <a:pt x="0" y="3"/>
                    </a:lnTo>
                    <a:lnTo>
                      <a:pt x="3" y="6"/>
                    </a:lnTo>
                  </a:path>
                </a:pathLst>
              </a:custGeom>
              <a:noFill/>
              <a:ln w="0">
                <a:solidFill>
                  <a:srgbClr val="CCCCCC"/>
                </a:solidFill>
                <a:round/>
                <a:headEnd/>
                <a:tailEnd/>
              </a:ln>
            </p:spPr>
            <p:txBody>
              <a:bodyPr/>
              <a:lstStyle/>
              <a:p>
                <a:endParaRPr lang="en-US"/>
              </a:p>
            </p:txBody>
          </p:sp>
          <p:sp>
            <p:nvSpPr>
              <p:cNvPr id="32930" name="Freeform 0"/>
              <p:cNvSpPr>
                <a:spLocks/>
              </p:cNvSpPr>
              <p:nvPr/>
            </p:nvSpPr>
            <p:spPr bwMode="auto">
              <a:xfrm>
                <a:off x="2751" y="961"/>
                <a:ext cx="10" cy="13"/>
              </a:xfrm>
              <a:custGeom>
                <a:avLst/>
                <a:gdLst>
                  <a:gd name="T0" fmla="*/ 10 w 10"/>
                  <a:gd name="T1" fmla="*/ 13 h 13"/>
                  <a:gd name="T2" fmla="*/ 10 w 10"/>
                  <a:gd name="T3" fmla="*/ 13 h 13"/>
                  <a:gd name="T4" fmla="*/ 10 w 10"/>
                  <a:gd name="T5" fmla="*/ 10 h 13"/>
                  <a:gd name="T6" fmla="*/ 10 w 10"/>
                  <a:gd name="T7" fmla="*/ 10 h 13"/>
                  <a:gd name="T8" fmla="*/ 7 w 10"/>
                  <a:gd name="T9" fmla="*/ 6 h 13"/>
                  <a:gd name="T10" fmla="*/ 7 w 10"/>
                  <a:gd name="T11" fmla="*/ 6 h 13"/>
                  <a:gd name="T12" fmla="*/ 7 w 10"/>
                  <a:gd name="T13" fmla="*/ 6 h 13"/>
                  <a:gd name="T14" fmla="*/ 7 w 10"/>
                  <a:gd name="T15" fmla="*/ 3 h 13"/>
                  <a:gd name="T16" fmla="*/ 7 w 10"/>
                  <a:gd name="T17" fmla="*/ 3 h 13"/>
                  <a:gd name="T18" fmla="*/ 4 w 10"/>
                  <a:gd name="T19" fmla="*/ 0 h 13"/>
                  <a:gd name="T20" fmla="*/ 4 w 10"/>
                  <a:gd name="T21" fmla="*/ 3 h 13"/>
                  <a:gd name="T22" fmla="*/ 4 w 10"/>
                  <a:gd name="T23" fmla="*/ 0 h 13"/>
                  <a:gd name="T24" fmla="*/ 0 w 10"/>
                  <a:gd name="T25" fmla="*/ 3 h 13"/>
                  <a:gd name="T26" fmla="*/ 4 w 10"/>
                  <a:gd name="T27" fmla="*/ 3 h 13"/>
                  <a:gd name="T28" fmla="*/ 4 w 10"/>
                  <a:gd name="T29" fmla="*/ 3 h 13"/>
                  <a:gd name="T30" fmla="*/ 4 w 10"/>
                  <a:gd name="T31" fmla="*/ 6 h 13"/>
                  <a:gd name="T32" fmla="*/ 4 w 10"/>
                  <a:gd name="T33" fmla="*/ 6 h 13"/>
                  <a:gd name="T34" fmla="*/ 7 w 10"/>
                  <a:gd name="T35" fmla="*/ 6 h 13"/>
                  <a:gd name="T36" fmla="*/ 7 w 10"/>
                  <a:gd name="T37" fmla="*/ 10 h 13"/>
                  <a:gd name="T38" fmla="*/ 7 w 10"/>
                  <a:gd name="T39" fmla="*/ 13 h 13"/>
                  <a:gd name="T40" fmla="*/ 7 w 10"/>
                  <a:gd name="T41" fmla="*/ 13 h 13"/>
                  <a:gd name="T42" fmla="*/ 7 w 10"/>
                  <a:gd name="T43" fmla="*/ 13 h 13"/>
                  <a:gd name="T44" fmla="*/ 7 w 10"/>
                  <a:gd name="T45" fmla="*/ 10 h 13"/>
                  <a:gd name="T46" fmla="*/ 7 w 10"/>
                  <a:gd name="T47" fmla="*/ 10 h 13"/>
                  <a:gd name="T48" fmla="*/ 7 w 10"/>
                  <a:gd name="T49" fmla="*/ 10 h 13"/>
                  <a:gd name="T50" fmla="*/ 10 w 10"/>
                  <a:gd name="T51" fmla="*/ 13 h 13"/>
                  <a:gd name="T52" fmla="*/ 10 w 10"/>
                  <a:gd name="T53" fmla="*/ 13 h 13"/>
                  <a:gd name="T54" fmla="*/ 10 w 10"/>
                  <a:gd name="T55" fmla="*/ 13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
                  <a:gd name="T85" fmla="*/ 0 h 13"/>
                  <a:gd name="T86" fmla="*/ 10 w 10"/>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 h="13">
                    <a:moveTo>
                      <a:pt x="10" y="13"/>
                    </a:moveTo>
                    <a:lnTo>
                      <a:pt x="10" y="13"/>
                    </a:lnTo>
                    <a:lnTo>
                      <a:pt x="10" y="10"/>
                    </a:lnTo>
                    <a:lnTo>
                      <a:pt x="7" y="6"/>
                    </a:lnTo>
                    <a:lnTo>
                      <a:pt x="7" y="3"/>
                    </a:lnTo>
                    <a:lnTo>
                      <a:pt x="4" y="0"/>
                    </a:lnTo>
                    <a:lnTo>
                      <a:pt x="4" y="3"/>
                    </a:lnTo>
                    <a:lnTo>
                      <a:pt x="4" y="0"/>
                    </a:lnTo>
                    <a:lnTo>
                      <a:pt x="0" y="3"/>
                    </a:lnTo>
                    <a:lnTo>
                      <a:pt x="4" y="3"/>
                    </a:lnTo>
                    <a:lnTo>
                      <a:pt x="4" y="6"/>
                    </a:lnTo>
                    <a:lnTo>
                      <a:pt x="7" y="6"/>
                    </a:lnTo>
                    <a:lnTo>
                      <a:pt x="7" y="10"/>
                    </a:lnTo>
                    <a:lnTo>
                      <a:pt x="7" y="13"/>
                    </a:lnTo>
                    <a:lnTo>
                      <a:pt x="7" y="10"/>
                    </a:lnTo>
                    <a:lnTo>
                      <a:pt x="10" y="13"/>
                    </a:lnTo>
                    <a:close/>
                  </a:path>
                </a:pathLst>
              </a:custGeom>
              <a:solidFill>
                <a:srgbClr val="D1F2EB"/>
              </a:solidFill>
              <a:ln w="9525">
                <a:noFill/>
                <a:round/>
                <a:headEnd/>
                <a:tailEnd/>
              </a:ln>
            </p:spPr>
            <p:txBody>
              <a:bodyPr/>
              <a:lstStyle/>
              <a:p>
                <a:endParaRPr lang="en-US"/>
              </a:p>
            </p:txBody>
          </p:sp>
          <p:sp>
            <p:nvSpPr>
              <p:cNvPr id="32931" name="Freeform 1"/>
              <p:cNvSpPr>
                <a:spLocks/>
              </p:cNvSpPr>
              <p:nvPr/>
            </p:nvSpPr>
            <p:spPr bwMode="auto">
              <a:xfrm>
                <a:off x="2751" y="961"/>
                <a:ext cx="10" cy="13"/>
              </a:xfrm>
              <a:custGeom>
                <a:avLst/>
                <a:gdLst>
                  <a:gd name="T0" fmla="*/ 10 w 10"/>
                  <a:gd name="T1" fmla="*/ 13 h 13"/>
                  <a:gd name="T2" fmla="*/ 10 w 10"/>
                  <a:gd name="T3" fmla="*/ 13 h 13"/>
                  <a:gd name="T4" fmla="*/ 10 w 10"/>
                  <a:gd name="T5" fmla="*/ 10 h 13"/>
                  <a:gd name="T6" fmla="*/ 10 w 10"/>
                  <a:gd name="T7" fmla="*/ 10 h 13"/>
                  <a:gd name="T8" fmla="*/ 7 w 10"/>
                  <a:gd name="T9" fmla="*/ 6 h 13"/>
                  <a:gd name="T10" fmla="*/ 7 w 10"/>
                  <a:gd name="T11" fmla="*/ 6 h 13"/>
                  <a:gd name="T12" fmla="*/ 7 w 10"/>
                  <a:gd name="T13" fmla="*/ 6 h 13"/>
                  <a:gd name="T14" fmla="*/ 7 w 10"/>
                  <a:gd name="T15" fmla="*/ 3 h 13"/>
                  <a:gd name="T16" fmla="*/ 7 w 10"/>
                  <a:gd name="T17" fmla="*/ 3 h 13"/>
                  <a:gd name="T18" fmla="*/ 4 w 10"/>
                  <a:gd name="T19" fmla="*/ 0 h 13"/>
                  <a:gd name="T20" fmla="*/ 4 w 10"/>
                  <a:gd name="T21" fmla="*/ 3 h 13"/>
                  <a:gd name="T22" fmla="*/ 4 w 10"/>
                  <a:gd name="T23" fmla="*/ 0 h 13"/>
                  <a:gd name="T24" fmla="*/ 0 w 10"/>
                  <a:gd name="T25" fmla="*/ 3 h 13"/>
                  <a:gd name="T26" fmla="*/ 4 w 10"/>
                  <a:gd name="T27" fmla="*/ 3 h 13"/>
                  <a:gd name="T28" fmla="*/ 4 w 10"/>
                  <a:gd name="T29" fmla="*/ 3 h 13"/>
                  <a:gd name="T30" fmla="*/ 4 w 10"/>
                  <a:gd name="T31" fmla="*/ 6 h 13"/>
                  <a:gd name="T32" fmla="*/ 4 w 10"/>
                  <a:gd name="T33" fmla="*/ 6 h 13"/>
                  <a:gd name="T34" fmla="*/ 7 w 10"/>
                  <a:gd name="T35" fmla="*/ 6 h 13"/>
                  <a:gd name="T36" fmla="*/ 7 w 10"/>
                  <a:gd name="T37" fmla="*/ 10 h 13"/>
                  <a:gd name="T38" fmla="*/ 7 w 10"/>
                  <a:gd name="T39" fmla="*/ 13 h 13"/>
                  <a:gd name="T40" fmla="*/ 7 w 10"/>
                  <a:gd name="T41" fmla="*/ 13 h 13"/>
                  <a:gd name="T42" fmla="*/ 7 w 10"/>
                  <a:gd name="T43" fmla="*/ 13 h 13"/>
                  <a:gd name="T44" fmla="*/ 7 w 10"/>
                  <a:gd name="T45" fmla="*/ 10 h 13"/>
                  <a:gd name="T46" fmla="*/ 7 w 10"/>
                  <a:gd name="T47" fmla="*/ 10 h 13"/>
                  <a:gd name="T48" fmla="*/ 7 w 10"/>
                  <a:gd name="T49" fmla="*/ 10 h 13"/>
                  <a:gd name="T50" fmla="*/ 10 w 10"/>
                  <a:gd name="T51" fmla="*/ 13 h 13"/>
                  <a:gd name="T52" fmla="*/ 10 w 10"/>
                  <a:gd name="T53" fmla="*/ 13 h 13"/>
                  <a:gd name="T54" fmla="*/ 10 w 10"/>
                  <a:gd name="T55" fmla="*/ 13 h 13"/>
                  <a:gd name="T56" fmla="*/ 10 w 10"/>
                  <a:gd name="T57" fmla="*/ 13 h 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
                  <a:gd name="T88" fmla="*/ 0 h 13"/>
                  <a:gd name="T89" fmla="*/ 10 w 10"/>
                  <a:gd name="T90" fmla="*/ 13 h 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 h="13">
                    <a:moveTo>
                      <a:pt x="10" y="13"/>
                    </a:moveTo>
                    <a:lnTo>
                      <a:pt x="10" y="13"/>
                    </a:lnTo>
                    <a:lnTo>
                      <a:pt x="10" y="10"/>
                    </a:lnTo>
                    <a:lnTo>
                      <a:pt x="7" y="6"/>
                    </a:lnTo>
                    <a:lnTo>
                      <a:pt x="7" y="3"/>
                    </a:lnTo>
                    <a:lnTo>
                      <a:pt x="4" y="0"/>
                    </a:lnTo>
                    <a:lnTo>
                      <a:pt x="4" y="3"/>
                    </a:lnTo>
                    <a:lnTo>
                      <a:pt x="4" y="0"/>
                    </a:lnTo>
                    <a:lnTo>
                      <a:pt x="0" y="3"/>
                    </a:lnTo>
                    <a:lnTo>
                      <a:pt x="4" y="3"/>
                    </a:lnTo>
                    <a:lnTo>
                      <a:pt x="4" y="6"/>
                    </a:lnTo>
                    <a:lnTo>
                      <a:pt x="7" y="6"/>
                    </a:lnTo>
                    <a:lnTo>
                      <a:pt x="7" y="10"/>
                    </a:lnTo>
                    <a:lnTo>
                      <a:pt x="7" y="13"/>
                    </a:lnTo>
                    <a:lnTo>
                      <a:pt x="7" y="10"/>
                    </a:lnTo>
                    <a:lnTo>
                      <a:pt x="10" y="13"/>
                    </a:lnTo>
                  </a:path>
                </a:pathLst>
              </a:custGeom>
              <a:noFill/>
              <a:ln w="0">
                <a:solidFill>
                  <a:srgbClr val="CCCCCC"/>
                </a:solidFill>
                <a:round/>
                <a:headEnd/>
                <a:tailEnd/>
              </a:ln>
            </p:spPr>
            <p:txBody>
              <a:bodyPr/>
              <a:lstStyle/>
              <a:p>
                <a:endParaRPr lang="en-US"/>
              </a:p>
            </p:txBody>
          </p:sp>
          <p:sp>
            <p:nvSpPr>
              <p:cNvPr id="32932" name="Freeform 2"/>
              <p:cNvSpPr>
                <a:spLocks/>
              </p:cNvSpPr>
              <p:nvPr/>
            </p:nvSpPr>
            <p:spPr bwMode="auto">
              <a:xfrm>
                <a:off x="2738" y="993"/>
                <a:ext cx="7" cy="29"/>
              </a:xfrm>
              <a:custGeom>
                <a:avLst/>
                <a:gdLst>
                  <a:gd name="T0" fmla="*/ 4 w 7"/>
                  <a:gd name="T1" fmla="*/ 3 h 29"/>
                  <a:gd name="T2" fmla="*/ 4 w 7"/>
                  <a:gd name="T3" fmla="*/ 3 h 29"/>
                  <a:gd name="T4" fmla="*/ 4 w 7"/>
                  <a:gd name="T5" fmla="*/ 7 h 29"/>
                  <a:gd name="T6" fmla="*/ 4 w 7"/>
                  <a:gd name="T7" fmla="*/ 10 h 29"/>
                  <a:gd name="T8" fmla="*/ 4 w 7"/>
                  <a:gd name="T9" fmla="*/ 13 h 29"/>
                  <a:gd name="T10" fmla="*/ 4 w 7"/>
                  <a:gd name="T11" fmla="*/ 13 h 29"/>
                  <a:gd name="T12" fmla="*/ 4 w 7"/>
                  <a:gd name="T13" fmla="*/ 16 h 29"/>
                  <a:gd name="T14" fmla="*/ 4 w 7"/>
                  <a:gd name="T15" fmla="*/ 20 h 29"/>
                  <a:gd name="T16" fmla="*/ 4 w 7"/>
                  <a:gd name="T17" fmla="*/ 23 h 29"/>
                  <a:gd name="T18" fmla="*/ 7 w 7"/>
                  <a:gd name="T19" fmla="*/ 23 h 29"/>
                  <a:gd name="T20" fmla="*/ 7 w 7"/>
                  <a:gd name="T21" fmla="*/ 26 h 29"/>
                  <a:gd name="T22" fmla="*/ 7 w 7"/>
                  <a:gd name="T23" fmla="*/ 26 h 29"/>
                  <a:gd name="T24" fmla="*/ 7 w 7"/>
                  <a:gd name="T25" fmla="*/ 29 h 29"/>
                  <a:gd name="T26" fmla="*/ 7 w 7"/>
                  <a:gd name="T27" fmla="*/ 29 h 29"/>
                  <a:gd name="T28" fmla="*/ 7 w 7"/>
                  <a:gd name="T29" fmla="*/ 26 h 29"/>
                  <a:gd name="T30" fmla="*/ 7 w 7"/>
                  <a:gd name="T31" fmla="*/ 29 h 29"/>
                  <a:gd name="T32" fmla="*/ 7 w 7"/>
                  <a:gd name="T33" fmla="*/ 29 h 29"/>
                  <a:gd name="T34" fmla="*/ 4 w 7"/>
                  <a:gd name="T35" fmla="*/ 29 h 29"/>
                  <a:gd name="T36" fmla="*/ 4 w 7"/>
                  <a:gd name="T37" fmla="*/ 26 h 29"/>
                  <a:gd name="T38" fmla="*/ 4 w 7"/>
                  <a:gd name="T39" fmla="*/ 23 h 29"/>
                  <a:gd name="T40" fmla="*/ 4 w 7"/>
                  <a:gd name="T41" fmla="*/ 23 h 29"/>
                  <a:gd name="T42" fmla="*/ 4 w 7"/>
                  <a:gd name="T43" fmla="*/ 20 h 29"/>
                  <a:gd name="T44" fmla="*/ 4 w 7"/>
                  <a:gd name="T45" fmla="*/ 16 h 29"/>
                  <a:gd name="T46" fmla="*/ 4 w 7"/>
                  <a:gd name="T47" fmla="*/ 13 h 29"/>
                  <a:gd name="T48" fmla="*/ 4 w 7"/>
                  <a:gd name="T49" fmla="*/ 13 h 29"/>
                  <a:gd name="T50" fmla="*/ 0 w 7"/>
                  <a:gd name="T51" fmla="*/ 10 h 29"/>
                  <a:gd name="T52" fmla="*/ 4 w 7"/>
                  <a:gd name="T53" fmla="*/ 7 h 29"/>
                  <a:gd name="T54" fmla="*/ 4 w 7"/>
                  <a:gd name="T55" fmla="*/ 3 h 29"/>
                  <a:gd name="T56" fmla="*/ 0 w 7"/>
                  <a:gd name="T57" fmla="*/ 0 h 29"/>
                  <a:gd name="T58" fmla="*/ 4 w 7"/>
                  <a:gd name="T59" fmla="*/ 0 h 29"/>
                  <a:gd name="T60" fmla="*/ 4 w 7"/>
                  <a:gd name="T61" fmla="*/ 3 h 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
                  <a:gd name="T94" fmla="*/ 0 h 29"/>
                  <a:gd name="T95" fmla="*/ 7 w 7"/>
                  <a:gd name="T96" fmla="*/ 29 h 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 h="29">
                    <a:moveTo>
                      <a:pt x="4" y="3"/>
                    </a:moveTo>
                    <a:lnTo>
                      <a:pt x="4" y="3"/>
                    </a:lnTo>
                    <a:lnTo>
                      <a:pt x="4" y="7"/>
                    </a:lnTo>
                    <a:lnTo>
                      <a:pt x="4" y="10"/>
                    </a:lnTo>
                    <a:lnTo>
                      <a:pt x="4" y="13"/>
                    </a:lnTo>
                    <a:lnTo>
                      <a:pt x="4" y="16"/>
                    </a:lnTo>
                    <a:lnTo>
                      <a:pt x="4" y="20"/>
                    </a:lnTo>
                    <a:lnTo>
                      <a:pt x="4" y="23"/>
                    </a:lnTo>
                    <a:lnTo>
                      <a:pt x="7" y="23"/>
                    </a:lnTo>
                    <a:lnTo>
                      <a:pt x="7" y="26"/>
                    </a:lnTo>
                    <a:lnTo>
                      <a:pt x="7" y="29"/>
                    </a:lnTo>
                    <a:lnTo>
                      <a:pt x="7" y="26"/>
                    </a:lnTo>
                    <a:lnTo>
                      <a:pt x="7" y="29"/>
                    </a:lnTo>
                    <a:lnTo>
                      <a:pt x="4" y="29"/>
                    </a:lnTo>
                    <a:lnTo>
                      <a:pt x="4" y="26"/>
                    </a:lnTo>
                    <a:lnTo>
                      <a:pt x="4" y="23"/>
                    </a:lnTo>
                    <a:lnTo>
                      <a:pt x="4" y="20"/>
                    </a:lnTo>
                    <a:lnTo>
                      <a:pt x="4" y="16"/>
                    </a:lnTo>
                    <a:lnTo>
                      <a:pt x="4" y="13"/>
                    </a:lnTo>
                    <a:lnTo>
                      <a:pt x="0" y="10"/>
                    </a:lnTo>
                    <a:lnTo>
                      <a:pt x="4" y="7"/>
                    </a:lnTo>
                    <a:lnTo>
                      <a:pt x="4" y="3"/>
                    </a:lnTo>
                    <a:lnTo>
                      <a:pt x="0" y="0"/>
                    </a:lnTo>
                    <a:lnTo>
                      <a:pt x="4" y="0"/>
                    </a:lnTo>
                    <a:lnTo>
                      <a:pt x="4" y="3"/>
                    </a:lnTo>
                    <a:close/>
                  </a:path>
                </a:pathLst>
              </a:custGeom>
              <a:solidFill>
                <a:srgbClr val="D1F2EB"/>
              </a:solidFill>
              <a:ln w="9525">
                <a:noFill/>
                <a:round/>
                <a:headEnd/>
                <a:tailEnd/>
              </a:ln>
            </p:spPr>
            <p:txBody>
              <a:bodyPr/>
              <a:lstStyle/>
              <a:p>
                <a:endParaRPr lang="en-US"/>
              </a:p>
            </p:txBody>
          </p:sp>
          <p:sp>
            <p:nvSpPr>
              <p:cNvPr id="32933" name="Freeform 3"/>
              <p:cNvSpPr>
                <a:spLocks/>
              </p:cNvSpPr>
              <p:nvPr/>
            </p:nvSpPr>
            <p:spPr bwMode="auto">
              <a:xfrm>
                <a:off x="2738" y="993"/>
                <a:ext cx="7" cy="29"/>
              </a:xfrm>
              <a:custGeom>
                <a:avLst/>
                <a:gdLst>
                  <a:gd name="T0" fmla="*/ 4 w 7"/>
                  <a:gd name="T1" fmla="*/ 3 h 29"/>
                  <a:gd name="T2" fmla="*/ 4 w 7"/>
                  <a:gd name="T3" fmla="*/ 3 h 29"/>
                  <a:gd name="T4" fmla="*/ 4 w 7"/>
                  <a:gd name="T5" fmla="*/ 7 h 29"/>
                  <a:gd name="T6" fmla="*/ 4 w 7"/>
                  <a:gd name="T7" fmla="*/ 10 h 29"/>
                  <a:gd name="T8" fmla="*/ 4 w 7"/>
                  <a:gd name="T9" fmla="*/ 13 h 29"/>
                  <a:gd name="T10" fmla="*/ 4 w 7"/>
                  <a:gd name="T11" fmla="*/ 13 h 29"/>
                  <a:gd name="T12" fmla="*/ 4 w 7"/>
                  <a:gd name="T13" fmla="*/ 16 h 29"/>
                  <a:gd name="T14" fmla="*/ 4 w 7"/>
                  <a:gd name="T15" fmla="*/ 20 h 29"/>
                  <a:gd name="T16" fmla="*/ 4 w 7"/>
                  <a:gd name="T17" fmla="*/ 23 h 29"/>
                  <a:gd name="T18" fmla="*/ 7 w 7"/>
                  <a:gd name="T19" fmla="*/ 23 h 29"/>
                  <a:gd name="T20" fmla="*/ 7 w 7"/>
                  <a:gd name="T21" fmla="*/ 26 h 29"/>
                  <a:gd name="T22" fmla="*/ 7 w 7"/>
                  <a:gd name="T23" fmla="*/ 26 h 29"/>
                  <a:gd name="T24" fmla="*/ 7 w 7"/>
                  <a:gd name="T25" fmla="*/ 29 h 29"/>
                  <a:gd name="T26" fmla="*/ 7 w 7"/>
                  <a:gd name="T27" fmla="*/ 29 h 29"/>
                  <a:gd name="T28" fmla="*/ 7 w 7"/>
                  <a:gd name="T29" fmla="*/ 26 h 29"/>
                  <a:gd name="T30" fmla="*/ 7 w 7"/>
                  <a:gd name="T31" fmla="*/ 29 h 29"/>
                  <a:gd name="T32" fmla="*/ 7 w 7"/>
                  <a:gd name="T33" fmla="*/ 29 h 29"/>
                  <a:gd name="T34" fmla="*/ 4 w 7"/>
                  <a:gd name="T35" fmla="*/ 29 h 29"/>
                  <a:gd name="T36" fmla="*/ 4 w 7"/>
                  <a:gd name="T37" fmla="*/ 26 h 29"/>
                  <a:gd name="T38" fmla="*/ 4 w 7"/>
                  <a:gd name="T39" fmla="*/ 23 h 29"/>
                  <a:gd name="T40" fmla="*/ 4 w 7"/>
                  <a:gd name="T41" fmla="*/ 23 h 29"/>
                  <a:gd name="T42" fmla="*/ 4 w 7"/>
                  <a:gd name="T43" fmla="*/ 20 h 29"/>
                  <a:gd name="T44" fmla="*/ 4 w 7"/>
                  <a:gd name="T45" fmla="*/ 16 h 29"/>
                  <a:gd name="T46" fmla="*/ 4 w 7"/>
                  <a:gd name="T47" fmla="*/ 13 h 29"/>
                  <a:gd name="T48" fmla="*/ 4 w 7"/>
                  <a:gd name="T49" fmla="*/ 13 h 29"/>
                  <a:gd name="T50" fmla="*/ 0 w 7"/>
                  <a:gd name="T51" fmla="*/ 10 h 29"/>
                  <a:gd name="T52" fmla="*/ 4 w 7"/>
                  <a:gd name="T53" fmla="*/ 7 h 29"/>
                  <a:gd name="T54" fmla="*/ 4 w 7"/>
                  <a:gd name="T55" fmla="*/ 3 h 29"/>
                  <a:gd name="T56" fmla="*/ 0 w 7"/>
                  <a:gd name="T57" fmla="*/ 0 h 29"/>
                  <a:gd name="T58" fmla="*/ 4 w 7"/>
                  <a:gd name="T59" fmla="*/ 0 h 29"/>
                  <a:gd name="T60" fmla="*/ 4 w 7"/>
                  <a:gd name="T61" fmla="*/ 3 h 29"/>
                  <a:gd name="T62" fmla="*/ 4 w 7"/>
                  <a:gd name="T63" fmla="*/ 3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
                  <a:gd name="T97" fmla="*/ 0 h 29"/>
                  <a:gd name="T98" fmla="*/ 7 w 7"/>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 h="29">
                    <a:moveTo>
                      <a:pt x="4" y="3"/>
                    </a:moveTo>
                    <a:lnTo>
                      <a:pt x="4" y="3"/>
                    </a:lnTo>
                    <a:lnTo>
                      <a:pt x="4" y="7"/>
                    </a:lnTo>
                    <a:lnTo>
                      <a:pt x="4" y="10"/>
                    </a:lnTo>
                    <a:lnTo>
                      <a:pt x="4" y="13"/>
                    </a:lnTo>
                    <a:lnTo>
                      <a:pt x="4" y="16"/>
                    </a:lnTo>
                    <a:lnTo>
                      <a:pt x="4" y="20"/>
                    </a:lnTo>
                    <a:lnTo>
                      <a:pt x="4" y="23"/>
                    </a:lnTo>
                    <a:lnTo>
                      <a:pt x="7" y="23"/>
                    </a:lnTo>
                    <a:lnTo>
                      <a:pt x="7" y="26"/>
                    </a:lnTo>
                    <a:lnTo>
                      <a:pt x="7" y="29"/>
                    </a:lnTo>
                    <a:lnTo>
                      <a:pt x="7" y="26"/>
                    </a:lnTo>
                    <a:lnTo>
                      <a:pt x="7" y="29"/>
                    </a:lnTo>
                    <a:lnTo>
                      <a:pt x="4" y="29"/>
                    </a:lnTo>
                    <a:lnTo>
                      <a:pt x="4" y="26"/>
                    </a:lnTo>
                    <a:lnTo>
                      <a:pt x="4" y="23"/>
                    </a:lnTo>
                    <a:lnTo>
                      <a:pt x="4" y="20"/>
                    </a:lnTo>
                    <a:lnTo>
                      <a:pt x="4" y="16"/>
                    </a:lnTo>
                    <a:lnTo>
                      <a:pt x="4" y="13"/>
                    </a:lnTo>
                    <a:lnTo>
                      <a:pt x="0" y="10"/>
                    </a:lnTo>
                    <a:lnTo>
                      <a:pt x="4" y="7"/>
                    </a:lnTo>
                    <a:lnTo>
                      <a:pt x="4" y="3"/>
                    </a:lnTo>
                    <a:lnTo>
                      <a:pt x="0" y="0"/>
                    </a:lnTo>
                    <a:lnTo>
                      <a:pt x="4" y="0"/>
                    </a:lnTo>
                    <a:lnTo>
                      <a:pt x="4" y="3"/>
                    </a:lnTo>
                  </a:path>
                </a:pathLst>
              </a:custGeom>
              <a:noFill/>
              <a:ln w="0">
                <a:solidFill>
                  <a:srgbClr val="CCCCCC"/>
                </a:solidFill>
                <a:round/>
                <a:headEnd/>
                <a:tailEnd/>
              </a:ln>
            </p:spPr>
            <p:txBody>
              <a:bodyPr/>
              <a:lstStyle/>
              <a:p>
                <a:endParaRPr lang="en-US"/>
              </a:p>
            </p:txBody>
          </p:sp>
          <p:sp>
            <p:nvSpPr>
              <p:cNvPr id="32934" name="Freeform 4"/>
              <p:cNvSpPr>
                <a:spLocks/>
              </p:cNvSpPr>
              <p:nvPr/>
            </p:nvSpPr>
            <p:spPr bwMode="auto">
              <a:xfrm>
                <a:off x="2613" y="1061"/>
                <a:ext cx="16" cy="29"/>
              </a:xfrm>
              <a:custGeom>
                <a:avLst/>
                <a:gdLst>
                  <a:gd name="T0" fmla="*/ 0 w 16"/>
                  <a:gd name="T1" fmla="*/ 29 h 29"/>
                  <a:gd name="T2" fmla="*/ 3 w 16"/>
                  <a:gd name="T3" fmla="*/ 26 h 29"/>
                  <a:gd name="T4" fmla="*/ 3 w 16"/>
                  <a:gd name="T5" fmla="*/ 26 h 29"/>
                  <a:gd name="T6" fmla="*/ 6 w 16"/>
                  <a:gd name="T7" fmla="*/ 26 h 29"/>
                  <a:gd name="T8" fmla="*/ 3 w 16"/>
                  <a:gd name="T9" fmla="*/ 26 h 29"/>
                  <a:gd name="T10" fmla="*/ 6 w 16"/>
                  <a:gd name="T11" fmla="*/ 26 h 29"/>
                  <a:gd name="T12" fmla="*/ 6 w 16"/>
                  <a:gd name="T13" fmla="*/ 26 h 29"/>
                  <a:gd name="T14" fmla="*/ 10 w 16"/>
                  <a:gd name="T15" fmla="*/ 22 h 29"/>
                  <a:gd name="T16" fmla="*/ 10 w 16"/>
                  <a:gd name="T17" fmla="*/ 22 h 29"/>
                  <a:gd name="T18" fmla="*/ 13 w 16"/>
                  <a:gd name="T19" fmla="*/ 19 h 29"/>
                  <a:gd name="T20" fmla="*/ 13 w 16"/>
                  <a:gd name="T21" fmla="*/ 13 h 29"/>
                  <a:gd name="T22" fmla="*/ 13 w 16"/>
                  <a:gd name="T23" fmla="*/ 16 h 29"/>
                  <a:gd name="T24" fmla="*/ 13 w 16"/>
                  <a:gd name="T25" fmla="*/ 19 h 29"/>
                  <a:gd name="T26" fmla="*/ 16 w 16"/>
                  <a:gd name="T27" fmla="*/ 13 h 29"/>
                  <a:gd name="T28" fmla="*/ 13 w 16"/>
                  <a:gd name="T29" fmla="*/ 13 h 29"/>
                  <a:gd name="T30" fmla="*/ 13 w 16"/>
                  <a:gd name="T31" fmla="*/ 13 h 29"/>
                  <a:gd name="T32" fmla="*/ 13 w 16"/>
                  <a:gd name="T33" fmla="*/ 9 h 29"/>
                  <a:gd name="T34" fmla="*/ 13 w 16"/>
                  <a:gd name="T35" fmla="*/ 6 h 29"/>
                  <a:gd name="T36" fmla="*/ 13 w 16"/>
                  <a:gd name="T37" fmla="*/ 6 h 29"/>
                  <a:gd name="T38" fmla="*/ 13 w 16"/>
                  <a:gd name="T39" fmla="*/ 3 h 29"/>
                  <a:gd name="T40" fmla="*/ 10 w 16"/>
                  <a:gd name="T41" fmla="*/ 3 h 29"/>
                  <a:gd name="T42" fmla="*/ 10 w 16"/>
                  <a:gd name="T43" fmla="*/ 3 h 29"/>
                  <a:gd name="T44" fmla="*/ 10 w 16"/>
                  <a:gd name="T45" fmla="*/ 3 h 29"/>
                  <a:gd name="T46" fmla="*/ 6 w 16"/>
                  <a:gd name="T47" fmla="*/ 3 h 29"/>
                  <a:gd name="T48" fmla="*/ 6 w 16"/>
                  <a:gd name="T49" fmla="*/ 3 h 29"/>
                  <a:gd name="T50" fmla="*/ 6 w 16"/>
                  <a:gd name="T51" fmla="*/ 0 h 29"/>
                  <a:gd name="T52" fmla="*/ 6 w 16"/>
                  <a:gd name="T53" fmla="*/ 3 h 29"/>
                  <a:gd name="T54" fmla="*/ 6 w 16"/>
                  <a:gd name="T55" fmla="*/ 6 h 29"/>
                  <a:gd name="T56" fmla="*/ 6 w 16"/>
                  <a:gd name="T57" fmla="*/ 6 h 29"/>
                  <a:gd name="T58" fmla="*/ 6 w 16"/>
                  <a:gd name="T59" fmla="*/ 16 h 29"/>
                  <a:gd name="T60" fmla="*/ 6 w 16"/>
                  <a:gd name="T61" fmla="*/ 13 h 29"/>
                  <a:gd name="T62" fmla="*/ 6 w 16"/>
                  <a:gd name="T63" fmla="*/ 13 h 29"/>
                  <a:gd name="T64" fmla="*/ 3 w 16"/>
                  <a:gd name="T65" fmla="*/ 9 h 29"/>
                  <a:gd name="T66" fmla="*/ 3 w 16"/>
                  <a:gd name="T67" fmla="*/ 9 h 29"/>
                  <a:gd name="T68" fmla="*/ 3 w 16"/>
                  <a:gd name="T69" fmla="*/ 9 h 29"/>
                  <a:gd name="T70" fmla="*/ 3 w 16"/>
                  <a:gd name="T71" fmla="*/ 13 h 29"/>
                  <a:gd name="T72" fmla="*/ 3 w 16"/>
                  <a:gd name="T73" fmla="*/ 13 h 29"/>
                  <a:gd name="T74" fmla="*/ 0 w 16"/>
                  <a:gd name="T75" fmla="*/ 16 h 29"/>
                  <a:gd name="T76" fmla="*/ 0 w 16"/>
                  <a:gd name="T77" fmla="*/ 16 h 29"/>
                  <a:gd name="T78" fmla="*/ 0 w 16"/>
                  <a:gd name="T79" fmla="*/ 19 h 29"/>
                  <a:gd name="T80" fmla="*/ 0 w 16"/>
                  <a:gd name="T81" fmla="*/ 19 h 29"/>
                  <a:gd name="T82" fmla="*/ 0 w 16"/>
                  <a:gd name="T83" fmla="*/ 22 h 29"/>
                  <a:gd name="T84" fmla="*/ 0 w 16"/>
                  <a:gd name="T85" fmla="*/ 26 h 29"/>
                  <a:gd name="T86" fmla="*/ 0 w 16"/>
                  <a:gd name="T87" fmla="*/ 26 h 29"/>
                  <a:gd name="T88" fmla="*/ 0 w 16"/>
                  <a:gd name="T89" fmla="*/ 29 h 29"/>
                  <a:gd name="T90" fmla="*/ 0 w 16"/>
                  <a:gd name="T91" fmla="*/ 29 h 29"/>
                  <a:gd name="T92" fmla="*/ 0 w 16"/>
                  <a:gd name="T93" fmla="*/ 29 h 29"/>
                  <a:gd name="T94" fmla="*/ 0 w 16"/>
                  <a:gd name="T95" fmla="*/ 29 h 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
                  <a:gd name="T145" fmla="*/ 0 h 29"/>
                  <a:gd name="T146" fmla="*/ 16 w 16"/>
                  <a:gd name="T147" fmla="*/ 29 h 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 h="29">
                    <a:moveTo>
                      <a:pt x="0" y="29"/>
                    </a:moveTo>
                    <a:lnTo>
                      <a:pt x="3" y="26"/>
                    </a:lnTo>
                    <a:lnTo>
                      <a:pt x="6" y="26"/>
                    </a:lnTo>
                    <a:lnTo>
                      <a:pt x="3" y="26"/>
                    </a:lnTo>
                    <a:lnTo>
                      <a:pt x="6" y="26"/>
                    </a:lnTo>
                    <a:lnTo>
                      <a:pt x="10" y="22"/>
                    </a:lnTo>
                    <a:lnTo>
                      <a:pt x="13" y="19"/>
                    </a:lnTo>
                    <a:lnTo>
                      <a:pt x="13" y="13"/>
                    </a:lnTo>
                    <a:lnTo>
                      <a:pt x="13" y="16"/>
                    </a:lnTo>
                    <a:lnTo>
                      <a:pt x="13" y="19"/>
                    </a:lnTo>
                    <a:lnTo>
                      <a:pt x="16" y="13"/>
                    </a:lnTo>
                    <a:lnTo>
                      <a:pt x="13" y="13"/>
                    </a:lnTo>
                    <a:lnTo>
                      <a:pt x="13" y="9"/>
                    </a:lnTo>
                    <a:lnTo>
                      <a:pt x="13" y="6"/>
                    </a:lnTo>
                    <a:lnTo>
                      <a:pt x="13" y="3"/>
                    </a:lnTo>
                    <a:lnTo>
                      <a:pt x="10" y="3"/>
                    </a:lnTo>
                    <a:lnTo>
                      <a:pt x="6" y="3"/>
                    </a:lnTo>
                    <a:lnTo>
                      <a:pt x="6" y="0"/>
                    </a:lnTo>
                    <a:lnTo>
                      <a:pt x="6" y="3"/>
                    </a:lnTo>
                    <a:lnTo>
                      <a:pt x="6" y="6"/>
                    </a:lnTo>
                    <a:lnTo>
                      <a:pt x="6" y="16"/>
                    </a:lnTo>
                    <a:lnTo>
                      <a:pt x="6" y="13"/>
                    </a:lnTo>
                    <a:lnTo>
                      <a:pt x="3" y="9"/>
                    </a:lnTo>
                    <a:lnTo>
                      <a:pt x="3" y="13"/>
                    </a:lnTo>
                    <a:lnTo>
                      <a:pt x="0" y="16"/>
                    </a:lnTo>
                    <a:lnTo>
                      <a:pt x="0" y="19"/>
                    </a:lnTo>
                    <a:lnTo>
                      <a:pt x="0" y="22"/>
                    </a:lnTo>
                    <a:lnTo>
                      <a:pt x="0" y="26"/>
                    </a:lnTo>
                    <a:lnTo>
                      <a:pt x="0" y="29"/>
                    </a:lnTo>
                    <a:close/>
                  </a:path>
                </a:pathLst>
              </a:custGeom>
              <a:solidFill>
                <a:srgbClr val="D1F2EB"/>
              </a:solidFill>
              <a:ln w="9525">
                <a:noFill/>
                <a:round/>
                <a:headEnd/>
                <a:tailEnd/>
              </a:ln>
            </p:spPr>
            <p:txBody>
              <a:bodyPr/>
              <a:lstStyle/>
              <a:p>
                <a:endParaRPr lang="en-US"/>
              </a:p>
            </p:txBody>
          </p:sp>
          <p:sp>
            <p:nvSpPr>
              <p:cNvPr id="32935" name="Freeform 5"/>
              <p:cNvSpPr>
                <a:spLocks/>
              </p:cNvSpPr>
              <p:nvPr/>
            </p:nvSpPr>
            <p:spPr bwMode="auto">
              <a:xfrm>
                <a:off x="2613" y="1061"/>
                <a:ext cx="16" cy="29"/>
              </a:xfrm>
              <a:custGeom>
                <a:avLst/>
                <a:gdLst>
                  <a:gd name="T0" fmla="*/ 0 w 16"/>
                  <a:gd name="T1" fmla="*/ 29 h 29"/>
                  <a:gd name="T2" fmla="*/ 3 w 16"/>
                  <a:gd name="T3" fmla="*/ 26 h 29"/>
                  <a:gd name="T4" fmla="*/ 3 w 16"/>
                  <a:gd name="T5" fmla="*/ 26 h 29"/>
                  <a:gd name="T6" fmla="*/ 6 w 16"/>
                  <a:gd name="T7" fmla="*/ 26 h 29"/>
                  <a:gd name="T8" fmla="*/ 3 w 16"/>
                  <a:gd name="T9" fmla="*/ 26 h 29"/>
                  <a:gd name="T10" fmla="*/ 6 w 16"/>
                  <a:gd name="T11" fmla="*/ 26 h 29"/>
                  <a:gd name="T12" fmla="*/ 6 w 16"/>
                  <a:gd name="T13" fmla="*/ 26 h 29"/>
                  <a:gd name="T14" fmla="*/ 10 w 16"/>
                  <a:gd name="T15" fmla="*/ 22 h 29"/>
                  <a:gd name="T16" fmla="*/ 10 w 16"/>
                  <a:gd name="T17" fmla="*/ 22 h 29"/>
                  <a:gd name="T18" fmla="*/ 13 w 16"/>
                  <a:gd name="T19" fmla="*/ 19 h 29"/>
                  <a:gd name="T20" fmla="*/ 13 w 16"/>
                  <a:gd name="T21" fmla="*/ 13 h 29"/>
                  <a:gd name="T22" fmla="*/ 13 w 16"/>
                  <a:gd name="T23" fmla="*/ 16 h 29"/>
                  <a:gd name="T24" fmla="*/ 13 w 16"/>
                  <a:gd name="T25" fmla="*/ 19 h 29"/>
                  <a:gd name="T26" fmla="*/ 16 w 16"/>
                  <a:gd name="T27" fmla="*/ 13 h 29"/>
                  <a:gd name="T28" fmla="*/ 13 w 16"/>
                  <a:gd name="T29" fmla="*/ 13 h 29"/>
                  <a:gd name="T30" fmla="*/ 13 w 16"/>
                  <a:gd name="T31" fmla="*/ 13 h 29"/>
                  <a:gd name="T32" fmla="*/ 13 w 16"/>
                  <a:gd name="T33" fmla="*/ 9 h 29"/>
                  <a:gd name="T34" fmla="*/ 13 w 16"/>
                  <a:gd name="T35" fmla="*/ 6 h 29"/>
                  <a:gd name="T36" fmla="*/ 13 w 16"/>
                  <a:gd name="T37" fmla="*/ 6 h 29"/>
                  <a:gd name="T38" fmla="*/ 13 w 16"/>
                  <a:gd name="T39" fmla="*/ 3 h 29"/>
                  <a:gd name="T40" fmla="*/ 10 w 16"/>
                  <a:gd name="T41" fmla="*/ 3 h 29"/>
                  <a:gd name="T42" fmla="*/ 10 w 16"/>
                  <a:gd name="T43" fmla="*/ 3 h 29"/>
                  <a:gd name="T44" fmla="*/ 10 w 16"/>
                  <a:gd name="T45" fmla="*/ 3 h 29"/>
                  <a:gd name="T46" fmla="*/ 6 w 16"/>
                  <a:gd name="T47" fmla="*/ 3 h 29"/>
                  <a:gd name="T48" fmla="*/ 6 w 16"/>
                  <a:gd name="T49" fmla="*/ 3 h 29"/>
                  <a:gd name="T50" fmla="*/ 6 w 16"/>
                  <a:gd name="T51" fmla="*/ 0 h 29"/>
                  <a:gd name="T52" fmla="*/ 6 w 16"/>
                  <a:gd name="T53" fmla="*/ 3 h 29"/>
                  <a:gd name="T54" fmla="*/ 6 w 16"/>
                  <a:gd name="T55" fmla="*/ 6 h 29"/>
                  <a:gd name="T56" fmla="*/ 6 w 16"/>
                  <a:gd name="T57" fmla="*/ 6 h 29"/>
                  <a:gd name="T58" fmla="*/ 6 w 16"/>
                  <a:gd name="T59" fmla="*/ 16 h 29"/>
                  <a:gd name="T60" fmla="*/ 6 w 16"/>
                  <a:gd name="T61" fmla="*/ 13 h 29"/>
                  <a:gd name="T62" fmla="*/ 6 w 16"/>
                  <a:gd name="T63" fmla="*/ 13 h 29"/>
                  <a:gd name="T64" fmla="*/ 3 w 16"/>
                  <a:gd name="T65" fmla="*/ 9 h 29"/>
                  <a:gd name="T66" fmla="*/ 3 w 16"/>
                  <a:gd name="T67" fmla="*/ 9 h 29"/>
                  <a:gd name="T68" fmla="*/ 3 w 16"/>
                  <a:gd name="T69" fmla="*/ 9 h 29"/>
                  <a:gd name="T70" fmla="*/ 3 w 16"/>
                  <a:gd name="T71" fmla="*/ 13 h 29"/>
                  <a:gd name="T72" fmla="*/ 3 w 16"/>
                  <a:gd name="T73" fmla="*/ 13 h 29"/>
                  <a:gd name="T74" fmla="*/ 0 w 16"/>
                  <a:gd name="T75" fmla="*/ 16 h 29"/>
                  <a:gd name="T76" fmla="*/ 0 w 16"/>
                  <a:gd name="T77" fmla="*/ 16 h 29"/>
                  <a:gd name="T78" fmla="*/ 0 w 16"/>
                  <a:gd name="T79" fmla="*/ 19 h 29"/>
                  <a:gd name="T80" fmla="*/ 0 w 16"/>
                  <a:gd name="T81" fmla="*/ 19 h 29"/>
                  <a:gd name="T82" fmla="*/ 0 w 16"/>
                  <a:gd name="T83" fmla="*/ 22 h 29"/>
                  <a:gd name="T84" fmla="*/ 0 w 16"/>
                  <a:gd name="T85" fmla="*/ 26 h 29"/>
                  <a:gd name="T86" fmla="*/ 0 w 16"/>
                  <a:gd name="T87" fmla="*/ 26 h 29"/>
                  <a:gd name="T88" fmla="*/ 0 w 16"/>
                  <a:gd name="T89" fmla="*/ 29 h 29"/>
                  <a:gd name="T90" fmla="*/ 0 w 16"/>
                  <a:gd name="T91" fmla="*/ 29 h 29"/>
                  <a:gd name="T92" fmla="*/ 0 w 16"/>
                  <a:gd name="T93" fmla="*/ 29 h 29"/>
                  <a:gd name="T94" fmla="*/ 0 w 16"/>
                  <a:gd name="T95" fmla="*/ 29 h 29"/>
                  <a:gd name="T96" fmla="*/ 0 w 16"/>
                  <a:gd name="T97" fmla="*/ 29 h 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9"/>
                  <a:gd name="T149" fmla="*/ 16 w 16"/>
                  <a:gd name="T150" fmla="*/ 29 h 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9">
                    <a:moveTo>
                      <a:pt x="0" y="29"/>
                    </a:moveTo>
                    <a:lnTo>
                      <a:pt x="3" y="26"/>
                    </a:lnTo>
                    <a:lnTo>
                      <a:pt x="6" y="26"/>
                    </a:lnTo>
                    <a:lnTo>
                      <a:pt x="3" y="26"/>
                    </a:lnTo>
                    <a:lnTo>
                      <a:pt x="6" y="26"/>
                    </a:lnTo>
                    <a:lnTo>
                      <a:pt x="10" y="22"/>
                    </a:lnTo>
                    <a:lnTo>
                      <a:pt x="13" y="19"/>
                    </a:lnTo>
                    <a:lnTo>
                      <a:pt x="13" y="13"/>
                    </a:lnTo>
                    <a:lnTo>
                      <a:pt x="13" y="16"/>
                    </a:lnTo>
                    <a:lnTo>
                      <a:pt x="13" y="19"/>
                    </a:lnTo>
                    <a:lnTo>
                      <a:pt x="16" y="13"/>
                    </a:lnTo>
                    <a:lnTo>
                      <a:pt x="13" y="13"/>
                    </a:lnTo>
                    <a:lnTo>
                      <a:pt x="13" y="9"/>
                    </a:lnTo>
                    <a:lnTo>
                      <a:pt x="13" y="6"/>
                    </a:lnTo>
                    <a:lnTo>
                      <a:pt x="13" y="3"/>
                    </a:lnTo>
                    <a:lnTo>
                      <a:pt x="10" y="3"/>
                    </a:lnTo>
                    <a:lnTo>
                      <a:pt x="6" y="3"/>
                    </a:lnTo>
                    <a:lnTo>
                      <a:pt x="6" y="0"/>
                    </a:lnTo>
                    <a:lnTo>
                      <a:pt x="6" y="3"/>
                    </a:lnTo>
                    <a:lnTo>
                      <a:pt x="6" y="6"/>
                    </a:lnTo>
                    <a:lnTo>
                      <a:pt x="6" y="16"/>
                    </a:lnTo>
                    <a:lnTo>
                      <a:pt x="6" y="13"/>
                    </a:lnTo>
                    <a:lnTo>
                      <a:pt x="3" y="9"/>
                    </a:lnTo>
                    <a:lnTo>
                      <a:pt x="3" y="13"/>
                    </a:lnTo>
                    <a:lnTo>
                      <a:pt x="0" y="16"/>
                    </a:lnTo>
                    <a:lnTo>
                      <a:pt x="0" y="19"/>
                    </a:lnTo>
                    <a:lnTo>
                      <a:pt x="0" y="22"/>
                    </a:lnTo>
                    <a:lnTo>
                      <a:pt x="0" y="26"/>
                    </a:lnTo>
                    <a:lnTo>
                      <a:pt x="0" y="29"/>
                    </a:lnTo>
                  </a:path>
                </a:pathLst>
              </a:custGeom>
              <a:noFill/>
              <a:ln w="0">
                <a:solidFill>
                  <a:srgbClr val="CCCCCC"/>
                </a:solidFill>
                <a:round/>
                <a:headEnd/>
                <a:tailEnd/>
              </a:ln>
            </p:spPr>
            <p:txBody>
              <a:bodyPr/>
              <a:lstStyle/>
              <a:p>
                <a:endParaRPr lang="en-US"/>
              </a:p>
            </p:txBody>
          </p:sp>
          <p:sp>
            <p:nvSpPr>
              <p:cNvPr id="32936" name="Freeform 6"/>
              <p:cNvSpPr>
                <a:spLocks/>
              </p:cNvSpPr>
              <p:nvPr/>
            </p:nvSpPr>
            <p:spPr bwMode="auto">
              <a:xfrm>
                <a:off x="2629" y="1080"/>
                <a:ext cx="6" cy="29"/>
              </a:xfrm>
              <a:custGeom>
                <a:avLst/>
                <a:gdLst>
                  <a:gd name="T0" fmla="*/ 0 w 6"/>
                  <a:gd name="T1" fmla="*/ 7 h 29"/>
                  <a:gd name="T2" fmla="*/ 0 w 6"/>
                  <a:gd name="T3" fmla="*/ 7 h 29"/>
                  <a:gd name="T4" fmla="*/ 3 w 6"/>
                  <a:gd name="T5" fmla="*/ 10 h 29"/>
                  <a:gd name="T6" fmla="*/ 0 w 6"/>
                  <a:gd name="T7" fmla="*/ 13 h 29"/>
                  <a:gd name="T8" fmla="*/ 0 w 6"/>
                  <a:gd name="T9" fmla="*/ 19 h 29"/>
                  <a:gd name="T10" fmla="*/ 0 w 6"/>
                  <a:gd name="T11" fmla="*/ 23 h 29"/>
                  <a:gd name="T12" fmla="*/ 0 w 6"/>
                  <a:gd name="T13" fmla="*/ 29 h 29"/>
                  <a:gd name="T14" fmla="*/ 0 w 6"/>
                  <a:gd name="T15" fmla="*/ 23 h 29"/>
                  <a:gd name="T16" fmla="*/ 3 w 6"/>
                  <a:gd name="T17" fmla="*/ 19 h 29"/>
                  <a:gd name="T18" fmla="*/ 3 w 6"/>
                  <a:gd name="T19" fmla="*/ 13 h 29"/>
                  <a:gd name="T20" fmla="*/ 6 w 6"/>
                  <a:gd name="T21" fmla="*/ 10 h 29"/>
                  <a:gd name="T22" fmla="*/ 6 w 6"/>
                  <a:gd name="T23" fmla="*/ 7 h 29"/>
                  <a:gd name="T24" fmla="*/ 6 w 6"/>
                  <a:gd name="T25" fmla="*/ 7 h 29"/>
                  <a:gd name="T26" fmla="*/ 6 w 6"/>
                  <a:gd name="T27" fmla="*/ 0 h 29"/>
                  <a:gd name="T28" fmla="*/ 6 w 6"/>
                  <a:gd name="T29" fmla="*/ 0 h 29"/>
                  <a:gd name="T30" fmla="*/ 3 w 6"/>
                  <a:gd name="T31" fmla="*/ 3 h 29"/>
                  <a:gd name="T32" fmla="*/ 3 w 6"/>
                  <a:gd name="T33" fmla="*/ 7 h 29"/>
                  <a:gd name="T34" fmla="*/ 0 w 6"/>
                  <a:gd name="T35" fmla="*/ 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29"/>
                  <a:gd name="T56" fmla="*/ 6 w 6"/>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29">
                    <a:moveTo>
                      <a:pt x="0" y="7"/>
                    </a:moveTo>
                    <a:lnTo>
                      <a:pt x="0" y="7"/>
                    </a:lnTo>
                    <a:lnTo>
                      <a:pt x="3" y="10"/>
                    </a:lnTo>
                    <a:lnTo>
                      <a:pt x="0" y="13"/>
                    </a:lnTo>
                    <a:lnTo>
                      <a:pt x="0" y="19"/>
                    </a:lnTo>
                    <a:lnTo>
                      <a:pt x="0" y="23"/>
                    </a:lnTo>
                    <a:lnTo>
                      <a:pt x="0" y="29"/>
                    </a:lnTo>
                    <a:lnTo>
                      <a:pt x="0" y="23"/>
                    </a:lnTo>
                    <a:lnTo>
                      <a:pt x="3" y="19"/>
                    </a:lnTo>
                    <a:lnTo>
                      <a:pt x="3" y="13"/>
                    </a:lnTo>
                    <a:lnTo>
                      <a:pt x="6" y="10"/>
                    </a:lnTo>
                    <a:lnTo>
                      <a:pt x="6" y="7"/>
                    </a:lnTo>
                    <a:lnTo>
                      <a:pt x="6" y="0"/>
                    </a:lnTo>
                    <a:lnTo>
                      <a:pt x="3" y="3"/>
                    </a:lnTo>
                    <a:lnTo>
                      <a:pt x="3" y="7"/>
                    </a:lnTo>
                    <a:lnTo>
                      <a:pt x="0" y="7"/>
                    </a:lnTo>
                    <a:close/>
                  </a:path>
                </a:pathLst>
              </a:custGeom>
              <a:solidFill>
                <a:srgbClr val="D1F2EB"/>
              </a:solidFill>
              <a:ln w="9525">
                <a:noFill/>
                <a:round/>
                <a:headEnd/>
                <a:tailEnd/>
              </a:ln>
            </p:spPr>
            <p:txBody>
              <a:bodyPr/>
              <a:lstStyle/>
              <a:p>
                <a:endParaRPr lang="en-US"/>
              </a:p>
            </p:txBody>
          </p:sp>
          <p:sp>
            <p:nvSpPr>
              <p:cNvPr id="32937" name="Freeform 7"/>
              <p:cNvSpPr>
                <a:spLocks/>
              </p:cNvSpPr>
              <p:nvPr/>
            </p:nvSpPr>
            <p:spPr bwMode="auto">
              <a:xfrm>
                <a:off x="2629" y="1080"/>
                <a:ext cx="6" cy="29"/>
              </a:xfrm>
              <a:custGeom>
                <a:avLst/>
                <a:gdLst>
                  <a:gd name="T0" fmla="*/ 0 w 6"/>
                  <a:gd name="T1" fmla="*/ 7 h 29"/>
                  <a:gd name="T2" fmla="*/ 0 w 6"/>
                  <a:gd name="T3" fmla="*/ 7 h 29"/>
                  <a:gd name="T4" fmla="*/ 3 w 6"/>
                  <a:gd name="T5" fmla="*/ 10 h 29"/>
                  <a:gd name="T6" fmla="*/ 0 w 6"/>
                  <a:gd name="T7" fmla="*/ 13 h 29"/>
                  <a:gd name="T8" fmla="*/ 0 w 6"/>
                  <a:gd name="T9" fmla="*/ 19 h 29"/>
                  <a:gd name="T10" fmla="*/ 0 w 6"/>
                  <a:gd name="T11" fmla="*/ 23 h 29"/>
                  <a:gd name="T12" fmla="*/ 0 w 6"/>
                  <a:gd name="T13" fmla="*/ 29 h 29"/>
                  <a:gd name="T14" fmla="*/ 0 w 6"/>
                  <a:gd name="T15" fmla="*/ 23 h 29"/>
                  <a:gd name="T16" fmla="*/ 3 w 6"/>
                  <a:gd name="T17" fmla="*/ 19 h 29"/>
                  <a:gd name="T18" fmla="*/ 3 w 6"/>
                  <a:gd name="T19" fmla="*/ 13 h 29"/>
                  <a:gd name="T20" fmla="*/ 6 w 6"/>
                  <a:gd name="T21" fmla="*/ 10 h 29"/>
                  <a:gd name="T22" fmla="*/ 6 w 6"/>
                  <a:gd name="T23" fmla="*/ 7 h 29"/>
                  <a:gd name="T24" fmla="*/ 6 w 6"/>
                  <a:gd name="T25" fmla="*/ 7 h 29"/>
                  <a:gd name="T26" fmla="*/ 6 w 6"/>
                  <a:gd name="T27" fmla="*/ 0 h 29"/>
                  <a:gd name="T28" fmla="*/ 6 w 6"/>
                  <a:gd name="T29" fmla="*/ 0 h 29"/>
                  <a:gd name="T30" fmla="*/ 3 w 6"/>
                  <a:gd name="T31" fmla="*/ 3 h 29"/>
                  <a:gd name="T32" fmla="*/ 3 w 6"/>
                  <a:gd name="T33" fmla="*/ 7 h 29"/>
                  <a:gd name="T34" fmla="*/ 0 w 6"/>
                  <a:gd name="T35" fmla="*/ 7 h 29"/>
                  <a:gd name="T36" fmla="*/ 0 w 6"/>
                  <a:gd name="T37" fmla="*/ 7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29"/>
                  <a:gd name="T59" fmla="*/ 6 w 6"/>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29">
                    <a:moveTo>
                      <a:pt x="0" y="7"/>
                    </a:moveTo>
                    <a:lnTo>
                      <a:pt x="0" y="7"/>
                    </a:lnTo>
                    <a:lnTo>
                      <a:pt x="3" y="10"/>
                    </a:lnTo>
                    <a:lnTo>
                      <a:pt x="0" y="13"/>
                    </a:lnTo>
                    <a:lnTo>
                      <a:pt x="0" y="19"/>
                    </a:lnTo>
                    <a:lnTo>
                      <a:pt x="0" y="23"/>
                    </a:lnTo>
                    <a:lnTo>
                      <a:pt x="0" y="29"/>
                    </a:lnTo>
                    <a:lnTo>
                      <a:pt x="0" y="23"/>
                    </a:lnTo>
                    <a:lnTo>
                      <a:pt x="3" y="19"/>
                    </a:lnTo>
                    <a:lnTo>
                      <a:pt x="3" y="13"/>
                    </a:lnTo>
                    <a:lnTo>
                      <a:pt x="6" y="10"/>
                    </a:lnTo>
                    <a:lnTo>
                      <a:pt x="6" y="7"/>
                    </a:lnTo>
                    <a:lnTo>
                      <a:pt x="6" y="0"/>
                    </a:lnTo>
                    <a:lnTo>
                      <a:pt x="3" y="3"/>
                    </a:lnTo>
                    <a:lnTo>
                      <a:pt x="3" y="7"/>
                    </a:lnTo>
                    <a:lnTo>
                      <a:pt x="0" y="7"/>
                    </a:lnTo>
                  </a:path>
                </a:pathLst>
              </a:custGeom>
              <a:noFill/>
              <a:ln w="0">
                <a:solidFill>
                  <a:srgbClr val="CCCCCC"/>
                </a:solidFill>
                <a:round/>
                <a:headEnd/>
                <a:tailEnd/>
              </a:ln>
            </p:spPr>
            <p:txBody>
              <a:bodyPr/>
              <a:lstStyle/>
              <a:p>
                <a:endParaRPr lang="en-US"/>
              </a:p>
            </p:txBody>
          </p:sp>
          <p:sp>
            <p:nvSpPr>
              <p:cNvPr id="32938" name="Freeform 8"/>
              <p:cNvSpPr>
                <a:spLocks/>
              </p:cNvSpPr>
              <p:nvPr/>
            </p:nvSpPr>
            <p:spPr bwMode="auto">
              <a:xfrm>
                <a:off x="3028" y="913"/>
                <a:ext cx="16" cy="29"/>
              </a:xfrm>
              <a:custGeom>
                <a:avLst/>
                <a:gdLst>
                  <a:gd name="T0" fmla="*/ 0 w 16"/>
                  <a:gd name="T1" fmla="*/ 0 h 29"/>
                  <a:gd name="T2" fmla="*/ 3 w 16"/>
                  <a:gd name="T3" fmla="*/ 3 h 29"/>
                  <a:gd name="T4" fmla="*/ 10 w 16"/>
                  <a:gd name="T5" fmla="*/ 6 h 29"/>
                  <a:gd name="T6" fmla="*/ 6 w 16"/>
                  <a:gd name="T7" fmla="*/ 13 h 29"/>
                  <a:gd name="T8" fmla="*/ 10 w 16"/>
                  <a:gd name="T9" fmla="*/ 19 h 29"/>
                  <a:gd name="T10" fmla="*/ 6 w 16"/>
                  <a:gd name="T11" fmla="*/ 19 h 29"/>
                  <a:gd name="T12" fmla="*/ 6 w 16"/>
                  <a:gd name="T13" fmla="*/ 22 h 29"/>
                  <a:gd name="T14" fmla="*/ 13 w 16"/>
                  <a:gd name="T15" fmla="*/ 22 h 29"/>
                  <a:gd name="T16" fmla="*/ 10 w 16"/>
                  <a:gd name="T17" fmla="*/ 29 h 29"/>
                  <a:gd name="T18" fmla="*/ 13 w 16"/>
                  <a:gd name="T19" fmla="*/ 29 h 29"/>
                  <a:gd name="T20" fmla="*/ 13 w 16"/>
                  <a:gd name="T21" fmla="*/ 26 h 29"/>
                  <a:gd name="T22" fmla="*/ 13 w 16"/>
                  <a:gd name="T23" fmla="*/ 29 h 29"/>
                  <a:gd name="T24" fmla="*/ 16 w 16"/>
                  <a:gd name="T25" fmla="*/ 29 h 29"/>
                  <a:gd name="T26" fmla="*/ 16 w 16"/>
                  <a:gd name="T27" fmla="*/ 29 h 29"/>
                  <a:gd name="T28" fmla="*/ 16 w 16"/>
                  <a:gd name="T29" fmla="*/ 26 h 29"/>
                  <a:gd name="T30" fmla="*/ 13 w 16"/>
                  <a:gd name="T31" fmla="*/ 26 h 29"/>
                  <a:gd name="T32" fmla="*/ 13 w 16"/>
                  <a:gd name="T33" fmla="*/ 19 h 29"/>
                  <a:gd name="T34" fmla="*/ 16 w 16"/>
                  <a:gd name="T35" fmla="*/ 19 h 29"/>
                  <a:gd name="T36" fmla="*/ 13 w 16"/>
                  <a:gd name="T37" fmla="*/ 16 h 29"/>
                  <a:gd name="T38" fmla="*/ 13 w 16"/>
                  <a:gd name="T39" fmla="*/ 19 h 29"/>
                  <a:gd name="T40" fmla="*/ 10 w 16"/>
                  <a:gd name="T41" fmla="*/ 19 h 29"/>
                  <a:gd name="T42" fmla="*/ 10 w 16"/>
                  <a:gd name="T43" fmla="*/ 13 h 29"/>
                  <a:gd name="T44" fmla="*/ 10 w 16"/>
                  <a:gd name="T45" fmla="*/ 9 h 29"/>
                  <a:gd name="T46" fmla="*/ 6 w 16"/>
                  <a:gd name="T47" fmla="*/ 3 h 29"/>
                  <a:gd name="T48" fmla="*/ 3 w 16"/>
                  <a:gd name="T49" fmla="*/ 0 h 29"/>
                  <a:gd name="T50" fmla="*/ 0 w 16"/>
                  <a:gd name="T51" fmla="*/ 0 h 29"/>
                  <a:gd name="T52" fmla="*/ 0 w 16"/>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29"/>
                  <a:gd name="T83" fmla="*/ 16 w 16"/>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29">
                    <a:moveTo>
                      <a:pt x="0" y="0"/>
                    </a:moveTo>
                    <a:lnTo>
                      <a:pt x="3" y="3"/>
                    </a:lnTo>
                    <a:lnTo>
                      <a:pt x="10" y="6"/>
                    </a:lnTo>
                    <a:lnTo>
                      <a:pt x="6" y="13"/>
                    </a:lnTo>
                    <a:lnTo>
                      <a:pt x="10" y="19"/>
                    </a:lnTo>
                    <a:lnTo>
                      <a:pt x="6" y="19"/>
                    </a:lnTo>
                    <a:lnTo>
                      <a:pt x="6" y="22"/>
                    </a:lnTo>
                    <a:lnTo>
                      <a:pt x="13" y="22"/>
                    </a:lnTo>
                    <a:lnTo>
                      <a:pt x="10" y="29"/>
                    </a:lnTo>
                    <a:lnTo>
                      <a:pt x="13" y="29"/>
                    </a:lnTo>
                    <a:lnTo>
                      <a:pt x="13" y="26"/>
                    </a:lnTo>
                    <a:lnTo>
                      <a:pt x="13" y="29"/>
                    </a:lnTo>
                    <a:lnTo>
                      <a:pt x="16" y="29"/>
                    </a:lnTo>
                    <a:lnTo>
                      <a:pt x="16" y="26"/>
                    </a:lnTo>
                    <a:lnTo>
                      <a:pt x="13" y="26"/>
                    </a:lnTo>
                    <a:lnTo>
                      <a:pt x="13" y="19"/>
                    </a:lnTo>
                    <a:lnTo>
                      <a:pt x="16" y="19"/>
                    </a:lnTo>
                    <a:lnTo>
                      <a:pt x="13" y="16"/>
                    </a:lnTo>
                    <a:lnTo>
                      <a:pt x="13" y="19"/>
                    </a:lnTo>
                    <a:lnTo>
                      <a:pt x="10" y="19"/>
                    </a:lnTo>
                    <a:lnTo>
                      <a:pt x="10" y="13"/>
                    </a:lnTo>
                    <a:lnTo>
                      <a:pt x="10" y="9"/>
                    </a:lnTo>
                    <a:lnTo>
                      <a:pt x="6" y="3"/>
                    </a:lnTo>
                    <a:lnTo>
                      <a:pt x="3" y="0"/>
                    </a:lnTo>
                    <a:lnTo>
                      <a:pt x="0" y="0"/>
                    </a:lnTo>
                    <a:close/>
                  </a:path>
                </a:pathLst>
              </a:custGeom>
              <a:solidFill>
                <a:srgbClr val="D1F2EB"/>
              </a:solidFill>
              <a:ln w="9525">
                <a:noFill/>
                <a:round/>
                <a:headEnd/>
                <a:tailEnd/>
              </a:ln>
            </p:spPr>
            <p:txBody>
              <a:bodyPr/>
              <a:lstStyle/>
              <a:p>
                <a:endParaRPr lang="en-US"/>
              </a:p>
            </p:txBody>
          </p:sp>
          <p:sp>
            <p:nvSpPr>
              <p:cNvPr id="32939" name="Freeform 9"/>
              <p:cNvSpPr>
                <a:spLocks/>
              </p:cNvSpPr>
              <p:nvPr/>
            </p:nvSpPr>
            <p:spPr bwMode="auto">
              <a:xfrm>
                <a:off x="3028" y="913"/>
                <a:ext cx="16" cy="29"/>
              </a:xfrm>
              <a:custGeom>
                <a:avLst/>
                <a:gdLst>
                  <a:gd name="T0" fmla="*/ 0 w 16"/>
                  <a:gd name="T1" fmla="*/ 0 h 29"/>
                  <a:gd name="T2" fmla="*/ 3 w 16"/>
                  <a:gd name="T3" fmla="*/ 3 h 29"/>
                  <a:gd name="T4" fmla="*/ 10 w 16"/>
                  <a:gd name="T5" fmla="*/ 6 h 29"/>
                  <a:gd name="T6" fmla="*/ 6 w 16"/>
                  <a:gd name="T7" fmla="*/ 13 h 29"/>
                  <a:gd name="T8" fmla="*/ 10 w 16"/>
                  <a:gd name="T9" fmla="*/ 19 h 29"/>
                  <a:gd name="T10" fmla="*/ 6 w 16"/>
                  <a:gd name="T11" fmla="*/ 19 h 29"/>
                  <a:gd name="T12" fmla="*/ 6 w 16"/>
                  <a:gd name="T13" fmla="*/ 22 h 29"/>
                  <a:gd name="T14" fmla="*/ 13 w 16"/>
                  <a:gd name="T15" fmla="*/ 22 h 29"/>
                  <a:gd name="T16" fmla="*/ 10 w 16"/>
                  <a:gd name="T17" fmla="*/ 29 h 29"/>
                  <a:gd name="T18" fmla="*/ 13 w 16"/>
                  <a:gd name="T19" fmla="*/ 29 h 29"/>
                  <a:gd name="T20" fmla="*/ 13 w 16"/>
                  <a:gd name="T21" fmla="*/ 26 h 29"/>
                  <a:gd name="T22" fmla="*/ 13 w 16"/>
                  <a:gd name="T23" fmla="*/ 29 h 29"/>
                  <a:gd name="T24" fmla="*/ 16 w 16"/>
                  <a:gd name="T25" fmla="*/ 29 h 29"/>
                  <a:gd name="T26" fmla="*/ 16 w 16"/>
                  <a:gd name="T27" fmla="*/ 29 h 29"/>
                  <a:gd name="T28" fmla="*/ 16 w 16"/>
                  <a:gd name="T29" fmla="*/ 26 h 29"/>
                  <a:gd name="T30" fmla="*/ 13 w 16"/>
                  <a:gd name="T31" fmla="*/ 26 h 29"/>
                  <a:gd name="T32" fmla="*/ 13 w 16"/>
                  <a:gd name="T33" fmla="*/ 19 h 29"/>
                  <a:gd name="T34" fmla="*/ 16 w 16"/>
                  <a:gd name="T35" fmla="*/ 19 h 29"/>
                  <a:gd name="T36" fmla="*/ 13 w 16"/>
                  <a:gd name="T37" fmla="*/ 16 h 29"/>
                  <a:gd name="T38" fmla="*/ 13 w 16"/>
                  <a:gd name="T39" fmla="*/ 19 h 29"/>
                  <a:gd name="T40" fmla="*/ 10 w 16"/>
                  <a:gd name="T41" fmla="*/ 19 h 29"/>
                  <a:gd name="T42" fmla="*/ 10 w 16"/>
                  <a:gd name="T43" fmla="*/ 13 h 29"/>
                  <a:gd name="T44" fmla="*/ 10 w 16"/>
                  <a:gd name="T45" fmla="*/ 9 h 29"/>
                  <a:gd name="T46" fmla="*/ 6 w 16"/>
                  <a:gd name="T47" fmla="*/ 3 h 29"/>
                  <a:gd name="T48" fmla="*/ 3 w 16"/>
                  <a:gd name="T49" fmla="*/ 0 h 29"/>
                  <a:gd name="T50" fmla="*/ 0 w 16"/>
                  <a:gd name="T51" fmla="*/ 0 h 29"/>
                  <a:gd name="T52" fmla="*/ 0 w 16"/>
                  <a:gd name="T53" fmla="*/ 0 h 29"/>
                  <a:gd name="T54" fmla="*/ 0 w 16"/>
                  <a:gd name="T55" fmla="*/ 0 h 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29"/>
                  <a:gd name="T86" fmla="*/ 16 w 16"/>
                  <a:gd name="T87" fmla="*/ 29 h 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29">
                    <a:moveTo>
                      <a:pt x="0" y="0"/>
                    </a:moveTo>
                    <a:lnTo>
                      <a:pt x="3" y="3"/>
                    </a:lnTo>
                    <a:lnTo>
                      <a:pt x="10" y="6"/>
                    </a:lnTo>
                    <a:lnTo>
                      <a:pt x="6" y="13"/>
                    </a:lnTo>
                    <a:lnTo>
                      <a:pt x="10" y="19"/>
                    </a:lnTo>
                    <a:lnTo>
                      <a:pt x="6" y="19"/>
                    </a:lnTo>
                    <a:lnTo>
                      <a:pt x="6" y="22"/>
                    </a:lnTo>
                    <a:lnTo>
                      <a:pt x="13" y="22"/>
                    </a:lnTo>
                    <a:lnTo>
                      <a:pt x="10" y="29"/>
                    </a:lnTo>
                    <a:lnTo>
                      <a:pt x="13" y="29"/>
                    </a:lnTo>
                    <a:lnTo>
                      <a:pt x="13" y="26"/>
                    </a:lnTo>
                    <a:lnTo>
                      <a:pt x="13" y="29"/>
                    </a:lnTo>
                    <a:lnTo>
                      <a:pt x="16" y="29"/>
                    </a:lnTo>
                    <a:lnTo>
                      <a:pt x="16" y="26"/>
                    </a:lnTo>
                    <a:lnTo>
                      <a:pt x="13" y="26"/>
                    </a:lnTo>
                    <a:lnTo>
                      <a:pt x="13" y="19"/>
                    </a:lnTo>
                    <a:lnTo>
                      <a:pt x="16" y="19"/>
                    </a:lnTo>
                    <a:lnTo>
                      <a:pt x="13" y="16"/>
                    </a:lnTo>
                    <a:lnTo>
                      <a:pt x="13" y="19"/>
                    </a:lnTo>
                    <a:lnTo>
                      <a:pt x="10" y="19"/>
                    </a:lnTo>
                    <a:lnTo>
                      <a:pt x="10" y="13"/>
                    </a:lnTo>
                    <a:lnTo>
                      <a:pt x="10" y="9"/>
                    </a:lnTo>
                    <a:lnTo>
                      <a:pt x="6" y="3"/>
                    </a:lnTo>
                    <a:lnTo>
                      <a:pt x="3" y="0"/>
                    </a:lnTo>
                    <a:lnTo>
                      <a:pt x="0" y="0"/>
                    </a:lnTo>
                  </a:path>
                </a:pathLst>
              </a:custGeom>
              <a:noFill/>
              <a:ln w="0">
                <a:solidFill>
                  <a:srgbClr val="CCCCCC"/>
                </a:solidFill>
                <a:round/>
                <a:headEnd/>
                <a:tailEnd/>
              </a:ln>
            </p:spPr>
            <p:txBody>
              <a:bodyPr/>
              <a:lstStyle/>
              <a:p>
                <a:endParaRPr lang="en-US"/>
              </a:p>
            </p:txBody>
          </p:sp>
          <p:sp>
            <p:nvSpPr>
              <p:cNvPr id="32940" name="Freeform 10"/>
              <p:cNvSpPr>
                <a:spLocks/>
              </p:cNvSpPr>
              <p:nvPr/>
            </p:nvSpPr>
            <p:spPr bwMode="auto">
              <a:xfrm>
                <a:off x="3012" y="1038"/>
                <a:ext cx="22" cy="52"/>
              </a:xfrm>
              <a:custGeom>
                <a:avLst/>
                <a:gdLst>
                  <a:gd name="T0" fmla="*/ 13 w 22"/>
                  <a:gd name="T1" fmla="*/ 0 h 52"/>
                  <a:gd name="T2" fmla="*/ 10 w 22"/>
                  <a:gd name="T3" fmla="*/ 3 h 52"/>
                  <a:gd name="T4" fmla="*/ 6 w 22"/>
                  <a:gd name="T5" fmla="*/ 7 h 52"/>
                  <a:gd name="T6" fmla="*/ 3 w 22"/>
                  <a:gd name="T7" fmla="*/ 10 h 52"/>
                  <a:gd name="T8" fmla="*/ 0 w 22"/>
                  <a:gd name="T9" fmla="*/ 10 h 52"/>
                  <a:gd name="T10" fmla="*/ 3 w 22"/>
                  <a:gd name="T11" fmla="*/ 13 h 52"/>
                  <a:gd name="T12" fmla="*/ 3 w 22"/>
                  <a:gd name="T13" fmla="*/ 20 h 52"/>
                  <a:gd name="T14" fmla="*/ 3 w 22"/>
                  <a:gd name="T15" fmla="*/ 26 h 52"/>
                  <a:gd name="T16" fmla="*/ 3 w 22"/>
                  <a:gd name="T17" fmla="*/ 29 h 52"/>
                  <a:gd name="T18" fmla="*/ 3 w 22"/>
                  <a:gd name="T19" fmla="*/ 36 h 52"/>
                  <a:gd name="T20" fmla="*/ 6 w 22"/>
                  <a:gd name="T21" fmla="*/ 42 h 52"/>
                  <a:gd name="T22" fmla="*/ 13 w 22"/>
                  <a:gd name="T23" fmla="*/ 42 h 52"/>
                  <a:gd name="T24" fmla="*/ 16 w 22"/>
                  <a:gd name="T25" fmla="*/ 49 h 52"/>
                  <a:gd name="T26" fmla="*/ 19 w 22"/>
                  <a:gd name="T27" fmla="*/ 52 h 52"/>
                  <a:gd name="T28" fmla="*/ 22 w 22"/>
                  <a:gd name="T29" fmla="*/ 49 h 52"/>
                  <a:gd name="T30" fmla="*/ 22 w 22"/>
                  <a:gd name="T31" fmla="*/ 45 h 52"/>
                  <a:gd name="T32" fmla="*/ 19 w 22"/>
                  <a:gd name="T33" fmla="*/ 49 h 52"/>
                  <a:gd name="T34" fmla="*/ 16 w 22"/>
                  <a:gd name="T35" fmla="*/ 42 h 52"/>
                  <a:gd name="T36" fmla="*/ 19 w 22"/>
                  <a:gd name="T37" fmla="*/ 42 h 52"/>
                  <a:gd name="T38" fmla="*/ 16 w 22"/>
                  <a:gd name="T39" fmla="*/ 42 h 52"/>
                  <a:gd name="T40" fmla="*/ 16 w 22"/>
                  <a:gd name="T41" fmla="*/ 36 h 52"/>
                  <a:gd name="T42" fmla="*/ 16 w 22"/>
                  <a:gd name="T43" fmla="*/ 32 h 52"/>
                  <a:gd name="T44" fmla="*/ 13 w 22"/>
                  <a:gd name="T45" fmla="*/ 39 h 52"/>
                  <a:gd name="T46" fmla="*/ 13 w 22"/>
                  <a:gd name="T47" fmla="*/ 42 h 52"/>
                  <a:gd name="T48" fmla="*/ 10 w 22"/>
                  <a:gd name="T49" fmla="*/ 39 h 52"/>
                  <a:gd name="T50" fmla="*/ 6 w 22"/>
                  <a:gd name="T51" fmla="*/ 39 h 52"/>
                  <a:gd name="T52" fmla="*/ 3 w 22"/>
                  <a:gd name="T53" fmla="*/ 32 h 52"/>
                  <a:gd name="T54" fmla="*/ 6 w 22"/>
                  <a:gd name="T55" fmla="*/ 29 h 52"/>
                  <a:gd name="T56" fmla="*/ 6 w 22"/>
                  <a:gd name="T57" fmla="*/ 26 h 52"/>
                  <a:gd name="T58" fmla="*/ 6 w 22"/>
                  <a:gd name="T59" fmla="*/ 23 h 52"/>
                  <a:gd name="T60" fmla="*/ 3 w 22"/>
                  <a:gd name="T61" fmla="*/ 20 h 52"/>
                  <a:gd name="T62" fmla="*/ 6 w 22"/>
                  <a:gd name="T63" fmla="*/ 16 h 52"/>
                  <a:gd name="T64" fmla="*/ 10 w 22"/>
                  <a:gd name="T65" fmla="*/ 13 h 52"/>
                  <a:gd name="T66" fmla="*/ 10 w 22"/>
                  <a:gd name="T67" fmla="*/ 7 h 52"/>
                  <a:gd name="T68" fmla="*/ 13 w 22"/>
                  <a:gd name="T69" fmla="*/ 3 h 52"/>
                  <a:gd name="T70" fmla="*/ 16 w 22"/>
                  <a:gd name="T71" fmla="*/ 0 h 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
                  <a:gd name="T109" fmla="*/ 0 h 52"/>
                  <a:gd name="T110" fmla="*/ 22 w 22"/>
                  <a:gd name="T111" fmla="*/ 52 h 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 h="52">
                    <a:moveTo>
                      <a:pt x="16" y="0"/>
                    </a:moveTo>
                    <a:lnTo>
                      <a:pt x="13" y="0"/>
                    </a:lnTo>
                    <a:lnTo>
                      <a:pt x="13" y="3"/>
                    </a:lnTo>
                    <a:lnTo>
                      <a:pt x="10" y="3"/>
                    </a:lnTo>
                    <a:lnTo>
                      <a:pt x="10" y="7"/>
                    </a:lnTo>
                    <a:lnTo>
                      <a:pt x="6" y="7"/>
                    </a:lnTo>
                    <a:lnTo>
                      <a:pt x="3" y="10"/>
                    </a:lnTo>
                    <a:lnTo>
                      <a:pt x="3" y="13"/>
                    </a:lnTo>
                    <a:lnTo>
                      <a:pt x="0" y="10"/>
                    </a:lnTo>
                    <a:lnTo>
                      <a:pt x="3" y="13"/>
                    </a:lnTo>
                    <a:lnTo>
                      <a:pt x="3" y="16"/>
                    </a:lnTo>
                    <a:lnTo>
                      <a:pt x="3" y="20"/>
                    </a:lnTo>
                    <a:lnTo>
                      <a:pt x="3" y="23"/>
                    </a:lnTo>
                    <a:lnTo>
                      <a:pt x="3" y="26"/>
                    </a:lnTo>
                    <a:lnTo>
                      <a:pt x="3" y="29"/>
                    </a:lnTo>
                    <a:lnTo>
                      <a:pt x="0" y="32"/>
                    </a:lnTo>
                    <a:lnTo>
                      <a:pt x="3" y="36"/>
                    </a:lnTo>
                    <a:lnTo>
                      <a:pt x="3" y="39"/>
                    </a:lnTo>
                    <a:lnTo>
                      <a:pt x="6" y="42"/>
                    </a:lnTo>
                    <a:lnTo>
                      <a:pt x="10" y="42"/>
                    </a:lnTo>
                    <a:lnTo>
                      <a:pt x="13" y="42"/>
                    </a:lnTo>
                    <a:lnTo>
                      <a:pt x="13" y="45"/>
                    </a:lnTo>
                    <a:lnTo>
                      <a:pt x="16" y="49"/>
                    </a:lnTo>
                    <a:lnTo>
                      <a:pt x="19" y="49"/>
                    </a:lnTo>
                    <a:lnTo>
                      <a:pt x="19" y="52"/>
                    </a:lnTo>
                    <a:lnTo>
                      <a:pt x="22" y="49"/>
                    </a:lnTo>
                    <a:lnTo>
                      <a:pt x="22" y="45"/>
                    </a:lnTo>
                    <a:lnTo>
                      <a:pt x="22" y="49"/>
                    </a:lnTo>
                    <a:lnTo>
                      <a:pt x="19" y="49"/>
                    </a:lnTo>
                    <a:lnTo>
                      <a:pt x="16" y="49"/>
                    </a:lnTo>
                    <a:lnTo>
                      <a:pt x="16" y="42"/>
                    </a:lnTo>
                    <a:lnTo>
                      <a:pt x="19" y="42"/>
                    </a:lnTo>
                    <a:lnTo>
                      <a:pt x="16" y="42"/>
                    </a:lnTo>
                    <a:lnTo>
                      <a:pt x="16" y="39"/>
                    </a:lnTo>
                    <a:lnTo>
                      <a:pt x="16" y="36"/>
                    </a:lnTo>
                    <a:lnTo>
                      <a:pt x="16" y="32"/>
                    </a:lnTo>
                    <a:lnTo>
                      <a:pt x="13" y="39"/>
                    </a:lnTo>
                    <a:lnTo>
                      <a:pt x="13" y="42"/>
                    </a:lnTo>
                    <a:lnTo>
                      <a:pt x="10" y="39"/>
                    </a:lnTo>
                    <a:lnTo>
                      <a:pt x="6" y="39"/>
                    </a:lnTo>
                    <a:lnTo>
                      <a:pt x="3" y="36"/>
                    </a:lnTo>
                    <a:lnTo>
                      <a:pt x="3" y="32"/>
                    </a:lnTo>
                    <a:lnTo>
                      <a:pt x="6" y="32"/>
                    </a:lnTo>
                    <a:lnTo>
                      <a:pt x="6" y="29"/>
                    </a:lnTo>
                    <a:lnTo>
                      <a:pt x="6" y="26"/>
                    </a:lnTo>
                    <a:lnTo>
                      <a:pt x="6" y="23"/>
                    </a:lnTo>
                    <a:lnTo>
                      <a:pt x="3" y="23"/>
                    </a:lnTo>
                    <a:lnTo>
                      <a:pt x="3" y="20"/>
                    </a:lnTo>
                    <a:lnTo>
                      <a:pt x="6" y="20"/>
                    </a:lnTo>
                    <a:lnTo>
                      <a:pt x="6" y="16"/>
                    </a:lnTo>
                    <a:lnTo>
                      <a:pt x="6" y="13"/>
                    </a:lnTo>
                    <a:lnTo>
                      <a:pt x="10" y="13"/>
                    </a:lnTo>
                    <a:lnTo>
                      <a:pt x="10" y="7"/>
                    </a:lnTo>
                    <a:lnTo>
                      <a:pt x="13" y="7"/>
                    </a:lnTo>
                    <a:lnTo>
                      <a:pt x="13" y="3"/>
                    </a:lnTo>
                    <a:lnTo>
                      <a:pt x="16" y="0"/>
                    </a:lnTo>
                    <a:close/>
                  </a:path>
                </a:pathLst>
              </a:custGeom>
              <a:solidFill>
                <a:srgbClr val="D1F2EB"/>
              </a:solidFill>
              <a:ln w="9525">
                <a:noFill/>
                <a:round/>
                <a:headEnd/>
                <a:tailEnd/>
              </a:ln>
            </p:spPr>
            <p:txBody>
              <a:bodyPr/>
              <a:lstStyle/>
              <a:p>
                <a:endParaRPr lang="en-US"/>
              </a:p>
            </p:txBody>
          </p:sp>
          <p:sp>
            <p:nvSpPr>
              <p:cNvPr id="32941" name="Freeform 11"/>
              <p:cNvSpPr>
                <a:spLocks/>
              </p:cNvSpPr>
              <p:nvPr/>
            </p:nvSpPr>
            <p:spPr bwMode="auto">
              <a:xfrm>
                <a:off x="3012" y="1038"/>
                <a:ext cx="22" cy="52"/>
              </a:xfrm>
              <a:custGeom>
                <a:avLst/>
                <a:gdLst>
                  <a:gd name="T0" fmla="*/ 13 w 22"/>
                  <a:gd name="T1" fmla="*/ 0 h 52"/>
                  <a:gd name="T2" fmla="*/ 10 w 22"/>
                  <a:gd name="T3" fmla="*/ 3 h 52"/>
                  <a:gd name="T4" fmla="*/ 6 w 22"/>
                  <a:gd name="T5" fmla="*/ 7 h 52"/>
                  <a:gd name="T6" fmla="*/ 3 w 22"/>
                  <a:gd name="T7" fmla="*/ 10 h 52"/>
                  <a:gd name="T8" fmla="*/ 0 w 22"/>
                  <a:gd name="T9" fmla="*/ 10 h 52"/>
                  <a:gd name="T10" fmla="*/ 3 w 22"/>
                  <a:gd name="T11" fmla="*/ 13 h 52"/>
                  <a:gd name="T12" fmla="*/ 3 w 22"/>
                  <a:gd name="T13" fmla="*/ 20 h 52"/>
                  <a:gd name="T14" fmla="*/ 3 w 22"/>
                  <a:gd name="T15" fmla="*/ 26 h 52"/>
                  <a:gd name="T16" fmla="*/ 3 w 22"/>
                  <a:gd name="T17" fmla="*/ 29 h 52"/>
                  <a:gd name="T18" fmla="*/ 3 w 22"/>
                  <a:gd name="T19" fmla="*/ 36 h 52"/>
                  <a:gd name="T20" fmla="*/ 6 w 22"/>
                  <a:gd name="T21" fmla="*/ 42 h 52"/>
                  <a:gd name="T22" fmla="*/ 13 w 22"/>
                  <a:gd name="T23" fmla="*/ 42 h 52"/>
                  <a:gd name="T24" fmla="*/ 16 w 22"/>
                  <a:gd name="T25" fmla="*/ 49 h 52"/>
                  <a:gd name="T26" fmla="*/ 19 w 22"/>
                  <a:gd name="T27" fmla="*/ 52 h 52"/>
                  <a:gd name="T28" fmla="*/ 22 w 22"/>
                  <a:gd name="T29" fmla="*/ 49 h 52"/>
                  <a:gd name="T30" fmla="*/ 22 w 22"/>
                  <a:gd name="T31" fmla="*/ 45 h 52"/>
                  <a:gd name="T32" fmla="*/ 19 w 22"/>
                  <a:gd name="T33" fmla="*/ 49 h 52"/>
                  <a:gd name="T34" fmla="*/ 16 w 22"/>
                  <a:gd name="T35" fmla="*/ 42 h 52"/>
                  <a:gd name="T36" fmla="*/ 19 w 22"/>
                  <a:gd name="T37" fmla="*/ 42 h 52"/>
                  <a:gd name="T38" fmla="*/ 16 w 22"/>
                  <a:gd name="T39" fmla="*/ 42 h 52"/>
                  <a:gd name="T40" fmla="*/ 16 w 22"/>
                  <a:gd name="T41" fmla="*/ 36 h 52"/>
                  <a:gd name="T42" fmla="*/ 16 w 22"/>
                  <a:gd name="T43" fmla="*/ 32 h 52"/>
                  <a:gd name="T44" fmla="*/ 13 w 22"/>
                  <a:gd name="T45" fmla="*/ 39 h 52"/>
                  <a:gd name="T46" fmla="*/ 13 w 22"/>
                  <a:gd name="T47" fmla="*/ 42 h 52"/>
                  <a:gd name="T48" fmla="*/ 10 w 22"/>
                  <a:gd name="T49" fmla="*/ 39 h 52"/>
                  <a:gd name="T50" fmla="*/ 6 w 22"/>
                  <a:gd name="T51" fmla="*/ 39 h 52"/>
                  <a:gd name="T52" fmla="*/ 3 w 22"/>
                  <a:gd name="T53" fmla="*/ 32 h 52"/>
                  <a:gd name="T54" fmla="*/ 6 w 22"/>
                  <a:gd name="T55" fmla="*/ 29 h 52"/>
                  <a:gd name="T56" fmla="*/ 6 w 22"/>
                  <a:gd name="T57" fmla="*/ 26 h 52"/>
                  <a:gd name="T58" fmla="*/ 6 w 22"/>
                  <a:gd name="T59" fmla="*/ 23 h 52"/>
                  <a:gd name="T60" fmla="*/ 3 w 22"/>
                  <a:gd name="T61" fmla="*/ 20 h 52"/>
                  <a:gd name="T62" fmla="*/ 6 w 22"/>
                  <a:gd name="T63" fmla="*/ 16 h 52"/>
                  <a:gd name="T64" fmla="*/ 10 w 22"/>
                  <a:gd name="T65" fmla="*/ 13 h 52"/>
                  <a:gd name="T66" fmla="*/ 10 w 22"/>
                  <a:gd name="T67" fmla="*/ 7 h 52"/>
                  <a:gd name="T68" fmla="*/ 13 w 22"/>
                  <a:gd name="T69" fmla="*/ 3 h 52"/>
                  <a:gd name="T70" fmla="*/ 16 w 22"/>
                  <a:gd name="T71" fmla="*/ 0 h 52"/>
                  <a:gd name="T72" fmla="*/ 16 w 22"/>
                  <a:gd name="T73" fmla="*/ 0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52"/>
                  <a:gd name="T113" fmla="*/ 22 w 22"/>
                  <a:gd name="T114" fmla="*/ 52 h 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52">
                    <a:moveTo>
                      <a:pt x="16" y="0"/>
                    </a:moveTo>
                    <a:lnTo>
                      <a:pt x="13" y="0"/>
                    </a:lnTo>
                    <a:lnTo>
                      <a:pt x="13" y="3"/>
                    </a:lnTo>
                    <a:lnTo>
                      <a:pt x="10" y="3"/>
                    </a:lnTo>
                    <a:lnTo>
                      <a:pt x="10" y="7"/>
                    </a:lnTo>
                    <a:lnTo>
                      <a:pt x="6" y="7"/>
                    </a:lnTo>
                    <a:lnTo>
                      <a:pt x="3" y="10"/>
                    </a:lnTo>
                    <a:lnTo>
                      <a:pt x="3" y="13"/>
                    </a:lnTo>
                    <a:lnTo>
                      <a:pt x="0" y="10"/>
                    </a:lnTo>
                    <a:lnTo>
                      <a:pt x="3" y="13"/>
                    </a:lnTo>
                    <a:lnTo>
                      <a:pt x="3" y="16"/>
                    </a:lnTo>
                    <a:lnTo>
                      <a:pt x="3" y="20"/>
                    </a:lnTo>
                    <a:lnTo>
                      <a:pt x="3" y="23"/>
                    </a:lnTo>
                    <a:lnTo>
                      <a:pt x="3" y="26"/>
                    </a:lnTo>
                    <a:lnTo>
                      <a:pt x="3" y="29"/>
                    </a:lnTo>
                    <a:lnTo>
                      <a:pt x="0" y="32"/>
                    </a:lnTo>
                    <a:lnTo>
                      <a:pt x="3" y="36"/>
                    </a:lnTo>
                    <a:lnTo>
                      <a:pt x="3" y="39"/>
                    </a:lnTo>
                    <a:lnTo>
                      <a:pt x="6" y="42"/>
                    </a:lnTo>
                    <a:lnTo>
                      <a:pt x="10" y="42"/>
                    </a:lnTo>
                    <a:lnTo>
                      <a:pt x="13" y="42"/>
                    </a:lnTo>
                    <a:lnTo>
                      <a:pt x="13" y="45"/>
                    </a:lnTo>
                    <a:lnTo>
                      <a:pt x="16" y="49"/>
                    </a:lnTo>
                    <a:lnTo>
                      <a:pt x="19" y="49"/>
                    </a:lnTo>
                    <a:lnTo>
                      <a:pt x="19" y="52"/>
                    </a:lnTo>
                    <a:lnTo>
                      <a:pt x="22" y="49"/>
                    </a:lnTo>
                    <a:lnTo>
                      <a:pt x="22" y="45"/>
                    </a:lnTo>
                    <a:lnTo>
                      <a:pt x="22" y="49"/>
                    </a:lnTo>
                    <a:lnTo>
                      <a:pt x="19" y="49"/>
                    </a:lnTo>
                    <a:lnTo>
                      <a:pt x="16" y="49"/>
                    </a:lnTo>
                    <a:lnTo>
                      <a:pt x="16" y="42"/>
                    </a:lnTo>
                    <a:lnTo>
                      <a:pt x="19" y="42"/>
                    </a:lnTo>
                    <a:lnTo>
                      <a:pt x="16" y="42"/>
                    </a:lnTo>
                    <a:lnTo>
                      <a:pt x="16" y="39"/>
                    </a:lnTo>
                    <a:lnTo>
                      <a:pt x="16" y="36"/>
                    </a:lnTo>
                    <a:lnTo>
                      <a:pt x="16" y="32"/>
                    </a:lnTo>
                    <a:lnTo>
                      <a:pt x="13" y="39"/>
                    </a:lnTo>
                    <a:lnTo>
                      <a:pt x="13" y="42"/>
                    </a:lnTo>
                    <a:lnTo>
                      <a:pt x="10" y="39"/>
                    </a:lnTo>
                    <a:lnTo>
                      <a:pt x="6" y="39"/>
                    </a:lnTo>
                    <a:lnTo>
                      <a:pt x="3" y="36"/>
                    </a:lnTo>
                    <a:lnTo>
                      <a:pt x="3" y="32"/>
                    </a:lnTo>
                    <a:lnTo>
                      <a:pt x="6" y="32"/>
                    </a:lnTo>
                    <a:lnTo>
                      <a:pt x="6" y="29"/>
                    </a:lnTo>
                    <a:lnTo>
                      <a:pt x="6" y="26"/>
                    </a:lnTo>
                    <a:lnTo>
                      <a:pt x="6" y="23"/>
                    </a:lnTo>
                    <a:lnTo>
                      <a:pt x="3" y="23"/>
                    </a:lnTo>
                    <a:lnTo>
                      <a:pt x="3" y="20"/>
                    </a:lnTo>
                    <a:lnTo>
                      <a:pt x="6" y="20"/>
                    </a:lnTo>
                    <a:lnTo>
                      <a:pt x="6" y="16"/>
                    </a:lnTo>
                    <a:lnTo>
                      <a:pt x="6" y="13"/>
                    </a:lnTo>
                    <a:lnTo>
                      <a:pt x="10" y="13"/>
                    </a:lnTo>
                    <a:lnTo>
                      <a:pt x="10" y="7"/>
                    </a:lnTo>
                    <a:lnTo>
                      <a:pt x="13" y="7"/>
                    </a:lnTo>
                    <a:lnTo>
                      <a:pt x="13" y="3"/>
                    </a:lnTo>
                    <a:lnTo>
                      <a:pt x="16" y="0"/>
                    </a:lnTo>
                  </a:path>
                </a:pathLst>
              </a:custGeom>
              <a:noFill/>
              <a:ln w="0">
                <a:solidFill>
                  <a:srgbClr val="CCCCCC"/>
                </a:solidFill>
                <a:round/>
                <a:headEnd/>
                <a:tailEnd/>
              </a:ln>
            </p:spPr>
            <p:txBody>
              <a:bodyPr/>
              <a:lstStyle/>
              <a:p>
                <a:endParaRPr lang="en-US"/>
              </a:p>
            </p:txBody>
          </p:sp>
          <p:sp>
            <p:nvSpPr>
              <p:cNvPr id="32942" name="Freeform 12"/>
              <p:cNvSpPr>
                <a:spLocks/>
              </p:cNvSpPr>
              <p:nvPr/>
            </p:nvSpPr>
            <p:spPr bwMode="auto">
              <a:xfrm>
                <a:off x="2999" y="1222"/>
                <a:ext cx="13" cy="32"/>
              </a:xfrm>
              <a:custGeom>
                <a:avLst/>
                <a:gdLst>
                  <a:gd name="T0" fmla="*/ 10 w 13"/>
                  <a:gd name="T1" fmla="*/ 0 h 32"/>
                  <a:gd name="T2" fmla="*/ 10 w 13"/>
                  <a:gd name="T3" fmla="*/ 3 h 32"/>
                  <a:gd name="T4" fmla="*/ 10 w 13"/>
                  <a:gd name="T5" fmla="*/ 6 h 32"/>
                  <a:gd name="T6" fmla="*/ 7 w 13"/>
                  <a:gd name="T7" fmla="*/ 6 h 32"/>
                  <a:gd name="T8" fmla="*/ 7 w 13"/>
                  <a:gd name="T9" fmla="*/ 6 h 32"/>
                  <a:gd name="T10" fmla="*/ 7 w 13"/>
                  <a:gd name="T11" fmla="*/ 12 h 32"/>
                  <a:gd name="T12" fmla="*/ 7 w 13"/>
                  <a:gd name="T13" fmla="*/ 12 h 32"/>
                  <a:gd name="T14" fmla="*/ 7 w 13"/>
                  <a:gd name="T15" fmla="*/ 12 h 32"/>
                  <a:gd name="T16" fmla="*/ 7 w 13"/>
                  <a:gd name="T17" fmla="*/ 19 h 32"/>
                  <a:gd name="T18" fmla="*/ 7 w 13"/>
                  <a:gd name="T19" fmla="*/ 19 h 32"/>
                  <a:gd name="T20" fmla="*/ 7 w 13"/>
                  <a:gd name="T21" fmla="*/ 22 h 32"/>
                  <a:gd name="T22" fmla="*/ 3 w 13"/>
                  <a:gd name="T23" fmla="*/ 25 h 32"/>
                  <a:gd name="T24" fmla="*/ 3 w 13"/>
                  <a:gd name="T25" fmla="*/ 25 h 32"/>
                  <a:gd name="T26" fmla="*/ 3 w 13"/>
                  <a:gd name="T27" fmla="*/ 22 h 32"/>
                  <a:gd name="T28" fmla="*/ 0 w 13"/>
                  <a:gd name="T29" fmla="*/ 22 h 32"/>
                  <a:gd name="T30" fmla="*/ 0 w 13"/>
                  <a:gd name="T31" fmla="*/ 22 h 32"/>
                  <a:gd name="T32" fmla="*/ 0 w 13"/>
                  <a:gd name="T33" fmla="*/ 25 h 32"/>
                  <a:gd name="T34" fmla="*/ 0 w 13"/>
                  <a:gd name="T35" fmla="*/ 29 h 32"/>
                  <a:gd name="T36" fmla="*/ 0 w 13"/>
                  <a:gd name="T37" fmla="*/ 32 h 32"/>
                  <a:gd name="T38" fmla="*/ 0 w 13"/>
                  <a:gd name="T39" fmla="*/ 32 h 32"/>
                  <a:gd name="T40" fmla="*/ 3 w 13"/>
                  <a:gd name="T41" fmla="*/ 32 h 32"/>
                  <a:gd name="T42" fmla="*/ 3 w 13"/>
                  <a:gd name="T43" fmla="*/ 29 h 32"/>
                  <a:gd name="T44" fmla="*/ 7 w 13"/>
                  <a:gd name="T45" fmla="*/ 25 h 32"/>
                  <a:gd name="T46" fmla="*/ 7 w 13"/>
                  <a:gd name="T47" fmla="*/ 25 h 32"/>
                  <a:gd name="T48" fmla="*/ 10 w 13"/>
                  <a:gd name="T49" fmla="*/ 22 h 32"/>
                  <a:gd name="T50" fmla="*/ 10 w 13"/>
                  <a:gd name="T51" fmla="*/ 22 h 32"/>
                  <a:gd name="T52" fmla="*/ 10 w 13"/>
                  <a:gd name="T53" fmla="*/ 22 h 32"/>
                  <a:gd name="T54" fmla="*/ 10 w 13"/>
                  <a:gd name="T55" fmla="*/ 19 h 32"/>
                  <a:gd name="T56" fmla="*/ 10 w 13"/>
                  <a:gd name="T57" fmla="*/ 19 h 32"/>
                  <a:gd name="T58" fmla="*/ 10 w 13"/>
                  <a:gd name="T59" fmla="*/ 16 h 32"/>
                  <a:gd name="T60" fmla="*/ 10 w 13"/>
                  <a:gd name="T61" fmla="*/ 16 h 32"/>
                  <a:gd name="T62" fmla="*/ 10 w 13"/>
                  <a:gd name="T63" fmla="*/ 16 h 32"/>
                  <a:gd name="T64" fmla="*/ 10 w 13"/>
                  <a:gd name="T65" fmla="*/ 16 h 32"/>
                  <a:gd name="T66" fmla="*/ 7 w 13"/>
                  <a:gd name="T67" fmla="*/ 9 h 32"/>
                  <a:gd name="T68" fmla="*/ 10 w 13"/>
                  <a:gd name="T69" fmla="*/ 9 h 32"/>
                  <a:gd name="T70" fmla="*/ 10 w 13"/>
                  <a:gd name="T71" fmla="*/ 6 h 32"/>
                  <a:gd name="T72" fmla="*/ 10 w 13"/>
                  <a:gd name="T73" fmla="*/ 3 h 32"/>
                  <a:gd name="T74" fmla="*/ 10 w 13"/>
                  <a:gd name="T75" fmla="*/ 3 h 32"/>
                  <a:gd name="T76" fmla="*/ 13 w 13"/>
                  <a:gd name="T77" fmla="*/ 0 h 32"/>
                  <a:gd name="T78" fmla="*/ 10 w 13"/>
                  <a:gd name="T79" fmla="*/ 0 h 32"/>
                  <a:gd name="T80" fmla="*/ 10 w 13"/>
                  <a:gd name="T81" fmla="*/ 0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
                  <a:gd name="T124" fmla="*/ 0 h 32"/>
                  <a:gd name="T125" fmla="*/ 13 w 13"/>
                  <a:gd name="T126" fmla="*/ 32 h 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 h="32">
                    <a:moveTo>
                      <a:pt x="10" y="0"/>
                    </a:moveTo>
                    <a:lnTo>
                      <a:pt x="10" y="3"/>
                    </a:lnTo>
                    <a:lnTo>
                      <a:pt x="10" y="6"/>
                    </a:lnTo>
                    <a:lnTo>
                      <a:pt x="7" y="6"/>
                    </a:lnTo>
                    <a:lnTo>
                      <a:pt x="7" y="12"/>
                    </a:lnTo>
                    <a:lnTo>
                      <a:pt x="7" y="19"/>
                    </a:lnTo>
                    <a:lnTo>
                      <a:pt x="7" y="22"/>
                    </a:lnTo>
                    <a:lnTo>
                      <a:pt x="3" y="25"/>
                    </a:lnTo>
                    <a:lnTo>
                      <a:pt x="3" y="22"/>
                    </a:lnTo>
                    <a:lnTo>
                      <a:pt x="0" y="22"/>
                    </a:lnTo>
                    <a:lnTo>
                      <a:pt x="0" y="25"/>
                    </a:lnTo>
                    <a:lnTo>
                      <a:pt x="0" y="29"/>
                    </a:lnTo>
                    <a:lnTo>
                      <a:pt x="0" y="32"/>
                    </a:lnTo>
                    <a:lnTo>
                      <a:pt x="3" y="32"/>
                    </a:lnTo>
                    <a:lnTo>
                      <a:pt x="3" y="29"/>
                    </a:lnTo>
                    <a:lnTo>
                      <a:pt x="7" y="25"/>
                    </a:lnTo>
                    <a:lnTo>
                      <a:pt x="10" y="22"/>
                    </a:lnTo>
                    <a:lnTo>
                      <a:pt x="10" y="19"/>
                    </a:lnTo>
                    <a:lnTo>
                      <a:pt x="10" y="16"/>
                    </a:lnTo>
                    <a:lnTo>
                      <a:pt x="7" y="9"/>
                    </a:lnTo>
                    <a:lnTo>
                      <a:pt x="10" y="9"/>
                    </a:lnTo>
                    <a:lnTo>
                      <a:pt x="10" y="6"/>
                    </a:lnTo>
                    <a:lnTo>
                      <a:pt x="10" y="3"/>
                    </a:lnTo>
                    <a:lnTo>
                      <a:pt x="13" y="0"/>
                    </a:lnTo>
                    <a:lnTo>
                      <a:pt x="10" y="0"/>
                    </a:lnTo>
                    <a:close/>
                  </a:path>
                </a:pathLst>
              </a:custGeom>
              <a:solidFill>
                <a:srgbClr val="D1F2EB"/>
              </a:solidFill>
              <a:ln w="9525">
                <a:noFill/>
                <a:round/>
                <a:headEnd/>
                <a:tailEnd/>
              </a:ln>
            </p:spPr>
            <p:txBody>
              <a:bodyPr/>
              <a:lstStyle/>
              <a:p>
                <a:endParaRPr lang="en-US"/>
              </a:p>
            </p:txBody>
          </p:sp>
          <p:sp>
            <p:nvSpPr>
              <p:cNvPr id="32943" name="Freeform 13"/>
              <p:cNvSpPr>
                <a:spLocks/>
              </p:cNvSpPr>
              <p:nvPr/>
            </p:nvSpPr>
            <p:spPr bwMode="auto">
              <a:xfrm>
                <a:off x="2999" y="1222"/>
                <a:ext cx="13" cy="32"/>
              </a:xfrm>
              <a:custGeom>
                <a:avLst/>
                <a:gdLst>
                  <a:gd name="T0" fmla="*/ 10 w 13"/>
                  <a:gd name="T1" fmla="*/ 0 h 32"/>
                  <a:gd name="T2" fmla="*/ 10 w 13"/>
                  <a:gd name="T3" fmla="*/ 3 h 32"/>
                  <a:gd name="T4" fmla="*/ 10 w 13"/>
                  <a:gd name="T5" fmla="*/ 6 h 32"/>
                  <a:gd name="T6" fmla="*/ 7 w 13"/>
                  <a:gd name="T7" fmla="*/ 6 h 32"/>
                  <a:gd name="T8" fmla="*/ 7 w 13"/>
                  <a:gd name="T9" fmla="*/ 6 h 32"/>
                  <a:gd name="T10" fmla="*/ 7 w 13"/>
                  <a:gd name="T11" fmla="*/ 12 h 32"/>
                  <a:gd name="T12" fmla="*/ 7 w 13"/>
                  <a:gd name="T13" fmla="*/ 12 h 32"/>
                  <a:gd name="T14" fmla="*/ 7 w 13"/>
                  <a:gd name="T15" fmla="*/ 12 h 32"/>
                  <a:gd name="T16" fmla="*/ 7 w 13"/>
                  <a:gd name="T17" fmla="*/ 19 h 32"/>
                  <a:gd name="T18" fmla="*/ 7 w 13"/>
                  <a:gd name="T19" fmla="*/ 19 h 32"/>
                  <a:gd name="T20" fmla="*/ 7 w 13"/>
                  <a:gd name="T21" fmla="*/ 22 h 32"/>
                  <a:gd name="T22" fmla="*/ 3 w 13"/>
                  <a:gd name="T23" fmla="*/ 25 h 32"/>
                  <a:gd name="T24" fmla="*/ 3 w 13"/>
                  <a:gd name="T25" fmla="*/ 25 h 32"/>
                  <a:gd name="T26" fmla="*/ 3 w 13"/>
                  <a:gd name="T27" fmla="*/ 22 h 32"/>
                  <a:gd name="T28" fmla="*/ 0 w 13"/>
                  <a:gd name="T29" fmla="*/ 22 h 32"/>
                  <a:gd name="T30" fmla="*/ 0 w 13"/>
                  <a:gd name="T31" fmla="*/ 22 h 32"/>
                  <a:gd name="T32" fmla="*/ 0 w 13"/>
                  <a:gd name="T33" fmla="*/ 25 h 32"/>
                  <a:gd name="T34" fmla="*/ 0 w 13"/>
                  <a:gd name="T35" fmla="*/ 29 h 32"/>
                  <a:gd name="T36" fmla="*/ 0 w 13"/>
                  <a:gd name="T37" fmla="*/ 32 h 32"/>
                  <a:gd name="T38" fmla="*/ 0 w 13"/>
                  <a:gd name="T39" fmla="*/ 32 h 32"/>
                  <a:gd name="T40" fmla="*/ 3 w 13"/>
                  <a:gd name="T41" fmla="*/ 32 h 32"/>
                  <a:gd name="T42" fmla="*/ 3 w 13"/>
                  <a:gd name="T43" fmla="*/ 29 h 32"/>
                  <a:gd name="T44" fmla="*/ 7 w 13"/>
                  <a:gd name="T45" fmla="*/ 25 h 32"/>
                  <a:gd name="T46" fmla="*/ 7 w 13"/>
                  <a:gd name="T47" fmla="*/ 25 h 32"/>
                  <a:gd name="T48" fmla="*/ 10 w 13"/>
                  <a:gd name="T49" fmla="*/ 22 h 32"/>
                  <a:gd name="T50" fmla="*/ 10 w 13"/>
                  <a:gd name="T51" fmla="*/ 22 h 32"/>
                  <a:gd name="T52" fmla="*/ 10 w 13"/>
                  <a:gd name="T53" fmla="*/ 22 h 32"/>
                  <a:gd name="T54" fmla="*/ 10 w 13"/>
                  <a:gd name="T55" fmla="*/ 19 h 32"/>
                  <a:gd name="T56" fmla="*/ 10 w 13"/>
                  <a:gd name="T57" fmla="*/ 19 h 32"/>
                  <a:gd name="T58" fmla="*/ 10 w 13"/>
                  <a:gd name="T59" fmla="*/ 16 h 32"/>
                  <a:gd name="T60" fmla="*/ 10 w 13"/>
                  <a:gd name="T61" fmla="*/ 16 h 32"/>
                  <a:gd name="T62" fmla="*/ 10 w 13"/>
                  <a:gd name="T63" fmla="*/ 16 h 32"/>
                  <a:gd name="T64" fmla="*/ 10 w 13"/>
                  <a:gd name="T65" fmla="*/ 16 h 32"/>
                  <a:gd name="T66" fmla="*/ 7 w 13"/>
                  <a:gd name="T67" fmla="*/ 9 h 32"/>
                  <a:gd name="T68" fmla="*/ 10 w 13"/>
                  <a:gd name="T69" fmla="*/ 9 h 32"/>
                  <a:gd name="T70" fmla="*/ 10 w 13"/>
                  <a:gd name="T71" fmla="*/ 6 h 32"/>
                  <a:gd name="T72" fmla="*/ 10 w 13"/>
                  <a:gd name="T73" fmla="*/ 3 h 32"/>
                  <a:gd name="T74" fmla="*/ 10 w 13"/>
                  <a:gd name="T75" fmla="*/ 3 h 32"/>
                  <a:gd name="T76" fmla="*/ 13 w 13"/>
                  <a:gd name="T77" fmla="*/ 0 h 32"/>
                  <a:gd name="T78" fmla="*/ 10 w 13"/>
                  <a:gd name="T79" fmla="*/ 0 h 32"/>
                  <a:gd name="T80" fmla="*/ 10 w 13"/>
                  <a:gd name="T81" fmla="*/ 0 h 32"/>
                  <a:gd name="T82" fmla="*/ 10 w 13"/>
                  <a:gd name="T83" fmla="*/ 0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
                  <a:gd name="T127" fmla="*/ 0 h 32"/>
                  <a:gd name="T128" fmla="*/ 13 w 13"/>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 h="32">
                    <a:moveTo>
                      <a:pt x="10" y="0"/>
                    </a:moveTo>
                    <a:lnTo>
                      <a:pt x="10" y="3"/>
                    </a:lnTo>
                    <a:lnTo>
                      <a:pt x="10" y="6"/>
                    </a:lnTo>
                    <a:lnTo>
                      <a:pt x="7" y="6"/>
                    </a:lnTo>
                    <a:lnTo>
                      <a:pt x="7" y="12"/>
                    </a:lnTo>
                    <a:lnTo>
                      <a:pt x="7" y="19"/>
                    </a:lnTo>
                    <a:lnTo>
                      <a:pt x="7" y="22"/>
                    </a:lnTo>
                    <a:lnTo>
                      <a:pt x="3" y="25"/>
                    </a:lnTo>
                    <a:lnTo>
                      <a:pt x="3" y="22"/>
                    </a:lnTo>
                    <a:lnTo>
                      <a:pt x="0" y="22"/>
                    </a:lnTo>
                    <a:lnTo>
                      <a:pt x="0" y="25"/>
                    </a:lnTo>
                    <a:lnTo>
                      <a:pt x="0" y="29"/>
                    </a:lnTo>
                    <a:lnTo>
                      <a:pt x="0" y="32"/>
                    </a:lnTo>
                    <a:lnTo>
                      <a:pt x="3" y="32"/>
                    </a:lnTo>
                    <a:lnTo>
                      <a:pt x="3" y="29"/>
                    </a:lnTo>
                    <a:lnTo>
                      <a:pt x="7" y="25"/>
                    </a:lnTo>
                    <a:lnTo>
                      <a:pt x="10" y="22"/>
                    </a:lnTo>
                    <a:lnTo>
                      <a:pt x="10" y="19"/>
                    </a:lnTo>
                    <a:lnTo>
                      <a:pt x="10" y="16"/>
                    </a:lnTo>
                    <a:lnTo>
                      <a:pt x="7" y="9"/>
                    </a:lnTo>
                    <a:lnTo>
                      <a:pt x="10" y="9"/>
                    </a:lnTo>
                    <a:lnTo>
                      <a:pt x="10" y="6"/>
                    </a:lnTo>
                    <a:lnTo>
                      <a:pt x="10" y="3"/>
                    </a:lnTo>
                    <a:lnTo>
                      <a:pt x="13" y="0"/>
                    </a:lnTo>
                    <a:lnTo>
                      <a:pt x="10" y="0"/>
                    </a:lnTo>
                  </a:path>
                </a:pathLst>
              </a:custGeom>
              <a:noFill/>
              <a:ln w="0">
                <a:solidFill>
                  <a:srgbClr val="CCCCCC"/>
                </a:solidFill>
                <a:round/>
                <a:headEnd/>
                <a:tailEnd/>
              </a:ln>
            </p:spPr>
            <p:txBody>
              <a:bodyPr/>
              <a:lstStyle/>
              <a:p>
                <a:endParaRPr lang="en-US"/>
              </a:p>
            </p:txBody>
          </p:sp>
          <p:sp>
            <p:nvSpPr>
              <p:cNvPr id="32944" name="Freeform 14"/>
              <p:cNvSpPr>
                <a:spLocks/>
              </p:cNvSpPr>
              <p:nvPr/>
            </p:nvSpPr>
            <p:spPr bwMode="auto">
              <a:xfrm>
                <a:off x="2935" y="1038"/>
                <a:ext cx="9" cy="20"/>
              </a:xfrm>
              <a:custGeom>
                <a:avLst/>
                <a:gdLst>
                  <a:gd name="T0" fmla="*/ 6 w 9"/>
                  <a:gd name="T1" fmla="*/ 20 h 20"/>
                  <a:gd name="T2" fmla="*/ 6 w 9"/>
                  <a:gd name="T3" fmla="*/ 20 h 20"/>
                  <a:gd name="T4" fmla="*/ 6 w 9"/>
                  <a:gd name="T5" fmla="*/ 16 h 20"/>
                  <a:gd name="T6" fmla="*/ 6 w 9"/>
                  <a:gd name="T7" fmla="*/ 13 h 20"/>
                  <a:gd name="T8" fmla="*/ 3 w 9"/>
                  <a:gd name="T9" fmla="*/ 13 h 20"/>
                  <a:gd name="T10" fmla="*/ 3 w 9"/>
                  <a:gd name="T11" fmla="*/ 10 h 20"/>
                  <a:gd name="T12" fmla="*/ 0 w 9"/>
                  <a:gd name="T13" fmla="*/ 10 h 20"/>
                  <a:gd name="T14" fmla="*/ 0 w 9"/>
                  <a:gd name="T15" fmla="*/ 10 h 20"/>
                  <a:gd name="T16" fmla="*/ 0 w 9"/>
                  <a:gd name="T17" fmla="*/ 10 h 20"/>
                  <a:gd name="T18" fmla="*/ 0 w 9"/>
                  <a:gd name="T19" fmla="*/ 7 h 20"/>
                  <a:gd name="T20" fmla="*/ 0 w 9"/>
                  <a:gd name="T21" fmla="*/ 7 h 20"/>
                  <a:gd name="T22" fmla="*/ 0 w 9"/>
                  <a:gd name="T23" fmla="*/ 3 h 20"/>
                  <a:gd name="T24" fmla="*/ 0 w 9"/>
                  <a:gd name="T25" fmla="*/ 3 h 20"/>
                  <a:gd name="T26" fmla="*/ 0 w 9"/>
                  <a:gd name="T27" fmla="*/ 0 h 20"/>
                  <a:gd name="T28" fmla="*/ 0 w 9"/>
                  <a:gd name="T29" fmla="*/ 0 h 20"/>
                  <a:gd name="T30" fmla="*/ 0 w 9"/>
                  <a:gd name="T31" fmla="*/ 3 h 20"/>
                  <a:gd name="T32" fmla="*/ 0 w 9"/>
                  <a:gd name="T33" fmla="*/ 0 h 20"/>
                  <a:gd name="T34" fmla="*/ 3 w 9"/>
                  <a:gd name="T35" fmla="*/ 3 h 20"/>
                  <a:gd name="T36" fmla="*/ 3 w 9"/>
                  <a:gd name="T37" fmla="*/ 3 h 20"/>
                  <a:gd name="T38" fmla="*/ 3 w 9"/>
                  <a:gd name="T39" fmla="*/ 3 h 20"/>
                  <a:gd name="T40" fmla="*/ 3 w 9"/>
                  <a:gd name="T41" fmla="*/ 7 h 20"/>
                  <a:gd name="T42" fmla="*/ 3 w 9"/>
                  <a:gd name="T43" fmla="*/ 10 h 20"/>
                  <a:gd name="T44" fmla="*/ 3 w 9"/>
                  <a:gd name="T45" fmla="*/ 10 h 20"/>
                  <a:gd name="T46" fmla="*/ 6 w 9"/>
                  <a:gd name="T47" fmla="*/ 13 h 20"/>
                  <a:gd name="T48" fmla="*/ 6 w 9"/>
                  <a:gd name="T49" fmla="*/ 13 h 20"/>
                  <a:gd name="T50" fmla="*/ 6 w 9"/>
                  <a:gd name="T51" fmla="*/ 13 h 20"/>
                  <a:gd name="T52" fmla="*/ 6 w 9"/>
                  <a:gd name="T53" fmla="*/ 16 h 20"/>
                  <a:gd name="T54" fmla="*/ 9 w 9"/>
                  <a:gd name="T55" fmla="*/ 16 h 20"/>
                  <a:gd name="T56" fmla="*/ 6 w 9"/>
                  <a:gd name="T57" fmla="*/ 20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
                  <a:gd name="T88" fmla="*/ 0 h 20"/>
                  <a:gd name="T89" fmla="*/ 9 w 9"/>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 h="20">
                    <a:moveTo>
                      <a:pt x="6" y="20"/>
                    </a:moveTo>
                    <a:lnTo>
                      <a:pt x="6" y="20"/>
                    </a:lnTo>
                    <a:lnTo>
                      <a:pt x="6" y="16"/>
                    </a:lnTo>
                    <a:lnTo>
                      <a:pt x="6" y="13"/>
                    </a:lnTo>
                    <a:lnTo>
                      <a:pt x="3" y="13"/>
                    </a:lnTo>
                    <a:lnTo>
                      <a:pt x="3" y="10"/>
                    </a:lnTo>
                    <a:lnTo>
                      <a:pt x="0" y="10"/>
                    </a:lnTo>
                    <a:lnTo>
                      <a:pt x="0" y="7"/>
                    </a:lnTo>
                    <a:lnTo>
                      <a:pt x="0" y="3"/>
                    </a:lnTo>
                    <a:lnTo>
                      <a:pt x="0" y="0"/>
                    </a:lnTo>
                    <a:lnTo>
                      <a:pt x="0" y="3"/>
                    </a:lnTo>
                    <a:lnTo>
                      <a:pt x="0" y="0"/>
                    </a:lnTo>
                    <a:lnTo>
                      <a:pt x="3" y="3"/>
                    </a:lnTo>
                    <a:lnTo>
                      <a:pt x="3" y="7"/>
                    </a:lnTo>
                    <a:lnTo>
                      <a:pt x="3" y="10"/>
                    </a:lnTo>
                    <a:lnTo>
                      <a:pt x="6" y="13"/>
                    </a:lnTo>
                    <a:lnTo>
                      <a:pt x="6" y="16"/>
                    </a:lnTo>
                    <a:lnTo>
                      <a:pt x="9" y="16"/>
                    </a:lnTo>
                    <a:lnTo>
                      <a:pt x="6" y="20"/>
                    </a:lnTo>
                    <a:close/>
                  </a:path>
                </a:pathLst>
              </a:custGeom>
              <a:solidFill>
                <a:srgbClr val="D1F2EB"/>
              </a:solidFill>
              <a:ln w="9525">
                <a:noFill/>
                <a:round/>
                <a:headEnd/>
                <a:tailEnd/>
              </a:ln>
            </p:spPr>
            <p:txBody>
              <a:bodyPr/>
              <a:lstStyle/>
              <a:p>
                <a:endParaRPr lang="en-US"/>
              </a:p>
            </p:txBody>
          </p:sp>
          <p:sp>
            <p:nvSpPr>
              <p:cNvPr id="32945" name="Freeform 15"/>
              <p:cNvSpPr>
                <a:spLocks/>
              </p:cNvSpPr>
              <p:nvPr/>
            </p:nvSpPr>
            <p:spPr bwMode="auto">
              <a:xfrm>
                <a:off x="2935" y="1038"/>
                <a:ext cx="9" cy="20"/>
              </a:xfrm>
              <a:custGeom>
                <a:avLst/>
                <a:gdLst>
                  <a:gd name="T0" fmla="*/ 6 w 9"/>
                  <a:gd name="T1" fmla="*/ 20 h 20"/>
                  <a:gd name="T2" fmla="*/ 6 w 9"/>
                  <a:gd name="T3" fmla="*/ 20 h 20"/>
                  <a:gd name="T4" fmla="*/ 6 w 9"/>
                  <a:gd name="T5" fmla="*/ 16 h 20"/>
                  <a:gd name="T6" fmla="*/ 6 w 9"/>
                  <a:gd name="T7" fmla="*/ 13 h 20"/>
                  <a:gd name="T8" fmla="*/ 3 w 9"/>
                  <a:gd name="T9" fmla="*/ 13 h 20"/>
                  <a:gd name="T10" fmla="*/ 3 w 9"/>
                  <a:gd name="T11" fmla="*/ 10 h 20"/>
                  <a:gd name="T12" fmla="*/ 0 w 9"/>
                  <a:gd name="T13" fmla="*/ 10 h 20"/>
                  <a:gd name="T14" fmla="*/ 0 w 9"/>
                  <a:gd name="T15" fmla="*/ 10 h 20"/>
                  <a:gd name="T16" fmla="*/ 0 w 9"/>
                  <a:gd name="T17" fmla="*/ 10 h 20"/>
                  <a:gd name="T18" fmla="*/ 0 w 9"/>
                  <a:gd name="T19" fmla="*/ 7 h 20"/>
                  <a:gd name="T20" fmla="*/ 0 w 9"/>
                  <a:gd name="T21" fmla="*/ 7 h 20"/>
                  <a:gd name="T22" fmla="*/ 0 w 9"/>
                  <a:gd name="T23" fmla="*/ 3 h 20"/>
                  <a:gd name="T24" fmla="*/ 0 w 9"/>
                  <a:gd name="T25" fmla="*/ 3 h 20"/>
                  <a:gd name="T26" fmla="*/ 0 w 9"/>
                  <a:gd name="T27" fmla="*/ 0 h 20"/>
                  <a:gd name="T28" fmla="*/ 0 w 9"/>
                  <a:gd name="T29" fmla="*/ 0 h 20"/>
                  <a:gd name="T30" fmla="*/ 0 w 9"/>
                  <a:gd name="T31" fmla="*/ 3 h 20"/>
                  <a:gd name="T32" fmla="*/ 0 w 9"/>
                  <a:gd name="T33" fmla="*/ 0 h 20"/>
                  <a:gd name="T34" fmla="*/ 3 w 9"/>
                  <a:gd name="T35" fmla="*/ 3 h 20"/>
                  <a:gd name="T36" fmla="*/ 3 w 9"/>
                  <a:gd name="T37" fmla="*/ 3 h 20"/>
                  <a:gd name="T38" fmla="*/ 3 w 9"/>
                  <a:gd name="T39" fmla="*/ 3 h 20"/>
                  <a:gd name="T40" fmla="*/ 3 w 9"/>
                  <a:gd name="T41" fmla="*/ 7 h 20"/>
                  <a:gd name="T42" fmla="*/ 3 w 9"/>
                  <a:gd name="T43" fmla="*/ 10 h 20"/>
                  <a:gd name="T44" fmla="*/ 3 w 9"/>
                  <a:gd name="T45" fmla="*/ 10 h 20"/>
                  <a:gd name="T46" fmla="*/ 6 w 9"/>
                  <a:gd name="T47" fmla="*/ 13 h 20"/>
                  <a:gd name="T48" fmla="*/ 6 w 9"/>
                  <a:gd name="T49" fmla="*/ 13 h 20"/>
                  <a:gd name="T50" fmla="*/ 6 w 9"/>
                  <a:gd name="T51" fmla="*/ 13 h 20"/>
                  <a:gd name="T52" fmla="*/ 6 w 9"/>
                  <a:gd name="T53" fmla="*/ 16 h 20"/>
                  <a:gd name="T54" fmla="*/ 9 w 9"/>
                  <a:gd name="T55" fmla="*/ 16 h 20"/>
                  <a:gd name="T56" fmla="*/ 6 w 9"/>
                  <a:gd name="T57" fmla="*/ 20 h 20"/>
                  <a:gd name="T58" fmla="*/ 6 w 9"/>
                  <a:gd name="T59" fmla="*/ 20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
                  <a:gd name="T91" fmla="*/ 0 h 20"/>
                  <a:gd name="T92" fmla="*/ 9 w 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 h="20">
                    <a:moveTo>
                      <a:pt x="6" y="20"/>
                    </a:moveTo>
                    <a:lnTo>
                      <a:pt x="6" y="20"/>
                    </a:lnTo>
                    <a:lnTo>
                      <a:pt x="6" y="16"/>
                    </a:lnTo>
                    <a:lnTo>
                      <a:pt x="6" y="13"/>
                    </a:lnTo>
                    <a:lnTo>
                      <a:pt x="3" y="13"/>
                    </a:lnTo>
                    <a:lnTo>
                      <a:pt x="3" y="10"/>
                    </a:lnTo>
                    <a:lnTo>
                      <a:pt x="0" y="10"/>
                    </a:lnTo>
                    <a:lnTo>
                      <a:pt x="0" y="7"/>
                    </a:lnTo>
                    <a:lnTo>
                      <a:pt x="0" y="3"/>
                    </a:lnTo>
                    <a:lnTo>
                      <a:pt x="0" y="0"/>
                    </a:lnTo>
                    <a:lnTo>
                      <a:pt x="0" y="3"/>
                    </a:lnTo>
                    <a:lnTo>
                      <a:pt x="0" y="0"/>
                    </a:lnTo>
                    <a:lnTo>
                      <a:pt x="3" y="3"/>
                    </a:lnTo>
                    <a:lnTo>
                      <a:pt x="3" y="7"/>
                    </a:lnTo>
                    <a:lnTo>
                      <a:pt x="3" y="10"/>
                    </a:lnTo>
                    <a:lnTo>
                      <a:pt x="6" y="13"/>
                    </a:lnTo>
                    <a:lnTo>
                      <a:pt x="6" y="16"/>
                    </a:lnTo>
                    <a:lnTo>
                      <a:pt x="9" y="16"/>
                    </a:lnTo>
                    <a:lnTo>
                      <a:pt x="6" y="20"/>
                    </a:lnTo>
                  </a:path>
                </a:pathLst>
              </a:custGeom>
              <a:noFill/>
              <a:ln w="0">
                <a:solidFill>
                  <a:srgbClr val="CCCCCC"/>
                </a:solidFill>
                <a:round/>
                <a:headEnd/>
                <a:tailEnd/>
              </a:ln>
            </p:spPr>
            <p:txBody>
              <a:bodyPr/>
              <a:lstStyle/>
              <a:p>
                <a:endParaRPr lang="en-US"/>
              </a:p>
            </p:txBody>
          </p:sp>
          <p:sp>
            <p:nvSpPr>
              <p:cNvPr id="32946" name="Freeform 16"/>
              <p:cNvSpPr>
                <a:spLocks/>
              </p:cNvSpPr>
              <p:nvPr/>
            </p:nvSpPr>
            <p:spPr bwMode="auto">
              <a:xfrm>
                <a:off x="2986" y="1633"/>
                <a:ext cx="3" cy="16"/>
              </a:xfrm>
              <a:custGeom>
                <a:avLst/>
                <a:gdLst>
                  <a:gd name="T0" fmla="*/ 3 w 3"/>
                  <a:gd name="T1" fmla="*/ 16 h 16"/>
                  <a:gd name="T2" fmla="*/ 3 w 3"/>
                  <a:gd name="T3" fmla="*/ 13 h 16"/>
                  <a:gd name="T4" fmla="*/ 3 w 3"/>
                  <a:gd name="T5" fmla="*/ 13 h 16"/>
                  <a:gd name="T6" fmla="*/ 0 w 3"/>
                  <a:gd name="T7" fmla="*/ 10 h 16"/>
                  <a:gd name="T8" fmla="*/ 0 w 3"/>
                  <a:gd name="T9" fmla="*/ 10 h 16"/>
                  <a:gd name="T10" fmla="*/ 3 w 3"/>
                  <a:gd name="T11" fmla="*/ 10 h 16"/>
                  <a:gd name="T12" fmla="*/ 3 w 3"/>
                  <a:gd name="T13" fmla="*/ 7 h 16"/>
                  <a:gd name="T14" fmla="*/ 0 w 3"/>
                  <a:gd name="T15" fmla="*/ 4 h 16"/>
                  <a:gd name="T16" fmla="*/ 0 w 3"/>
                  <a:gd name="T17" fmla="*/ 0 h 16"/>
                  <a:gd name="T18" fmla="*/ 0 w 3"/>
                  <a:gd name="T19" fmla="*/ 0 h 16"/>
                  <a:gd name="T20" fmla="*/ 0 w 3"/>
                  <a:gd name="T21" fmla="*/ 0 h 16"/>
                  <a:gd name="T22" fmla="*/ 0 w 3"/>
                  <a:gd name="T23" fmla="*/ 4 h 16"/>
                  <a:gd name="T24" fmla="*/ 0 w 3"/>
                  <a:gd name="T25" fmla="*/ 7 h 16"/>
                  <a:gd name="T26" fmla="*/ 0 w 3"/>
                  <a:gd name="T27" fmla="*/ 10 h 16"/>
                  <a:gd name="T28" fmla="*/ 0 w 3"/>
                  <a:gd name="T29" fmla="*/ 13 h 16"/>
                  <a:gd name="T30" fmla="*/ 0 w 3"/>
                  <a:gd name="T31" fmla="*/ 16 h 16"/>
                  <a:gd name="T32" fmla="*/ 3 w 3"/>
                  <a:gd name="T33" fmla="*/ 1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3" y="16"/>
                    </a:moveTo>
                    <a:lnTo>
                      <a:pt x="3" y="13"/>
                    </a:lnTo>
                    <a:lnTo>
                      <a:pt x="0" y="10"/>
                    </a:lnTo>
                    <a:lnTo>
                      <a:pt x="3" y="10"/>
                    </a:lnTo>
                    <a:lnTo>
                      <a:pt x="3" y="7"/>
                    </a:lnTo>
                    <a:lnTo>
                      <a:pt x="0" y="4"/>
                    </a:lnTo>
                    <a:lnTo>
                      <a:pt x="0" y="0"/>
                    </a:lnTo>
                    <a:lnTo>
                      <a:pt x="0" y="4"/>
                    </a:lnTo>
                    <a:lnTo>
                      <a:pt x="0" y="7"/>
                    </a:lnTo>
                    <a:lnTo>
                      <a:pt x="0" y="10"/>
                    </a:lnTo>
                    <a:lnTo>
                      <a:pt x="0" y="13"/>
                    </a:lnTo>
                    <a:lnTo>
                      <a:pt x="0" y="16"/>
                    </a:lnTo>
                    <a:lnTo>
                      <a:pt x="3" y="16"/>
                    </a:lnTo>
                    <a:close/>
                  </a:path>
                </a:pathLst>
              </a:custGeom>
              <a:solidFill>
                <a:srgbClr val="D1F2EB"/>
              </a:solidFill>
              <a:ln w="9525">
                <a:noFill/>
                <a:round/>
                <a:headEnd/>
                <a:tailEnd/>
              </a:ln>
            </p:spPr>
            <p:txBody>
              <a:bodyPr/>
              <a:lstStyle/>
              <a:p>
                <a:endParaRPr lang="en-US"/>
              </a:p>
            </p:txBody>
          </p:sp>
          <p:sp>
            <p:nvSpPr>
              <p:cNvPr id="32947" name="Freeform 17"/>
              <p:cNvSpPr>
                <a:spLocks/>
              </p:cNvSpPr>
              <p:nvPr/>
            </p:nvSpPr>
            <p:spPr bwMode="auto">
              <a:xfrm>
                <a:off x="2986" y="1633"/>
                <a:ext cx="3" cy="16"/>
              </a:xfrm>
              <a:custGeom>
                <a:avLst/>
                <a:gdLst>
                  <a:gd name="T0" fmla="*/ 3 w 3"/>
                  <a:gd name="T1" fmla="*/ 16 h 16"/>
                  <a:gd name="T2" fmla="*/ 3 w 3"/>
                  <a:gd name="T3" fmla="*/ 13 h 16"/>
                  <a:gd name="T4" fmla="*/ 3 w 3"/>
                  <a:gd name="T5" fmla="*/ 13 h 16"/>
                  <a:gd name="T6" fmla="*/ 0 w 3"/>
                  <a:gd name="T7" fmla="*/ 10 h 16"/>
                  <a:gd name="T8" fmla="*/ 0 w 3"/>
                  <a:gd name="T9" fmla="*/ 10 h 16"/>
                  <a:gd name="T10" fmla="*/ 3 w 3"/>
                  <a:gd name="T11" fmla="*/ 10 h 16"/>
                  <a:gd name="T12" fmla="*/ 3 w 3"/>
                  <a:gd name="T13" fmla="*/ 7 h 16"/>
                  <a:gd name="T14" fmla="*/ 0 w 3"/>
                  <a:gd name="T15" fmla="*/ 4 h 16"/>
                  <a:gd name="T16" fmla="*/ 0 w 3"/>
                  <a:gd name="T17" fmla="*/ 0 h 16"/>
                  <a:gd name="T18" fmla="*/ 0 w 3"/>
                  <a:gd name="T19" fmla="*/ 0 h 16"/>
                  <a:gd name="T20" fmla="*/ 0 w 3"/>
                  <a:gd name="T21" fmla="*/ 0 h 16"/>
                  <a:gd name="T22" fmla="*/ 0 w 3"/>
                  <a:gd name="T23" fmla="*/ 4 h 16"/>
                  <a:gd name="T24" fmla="*/ 0 w 3"/>
                  <a:gd name="T25" fmla="*/ 7 h 16"/>
                  <a:gd name="T26" fmla="*/ 0 w 3"/>
                  <a:gd name="T27" fmla="*/ 10 h 16"/>
                  <a:gd name="T28" fmla="*/ 0 w 3"/>
                  <a:gd name="T29" fmla="*/ 13 h 16"/>
                  <a:gd name="T30" fmla="*/ 0 w 3"/>
                  <a:gd name="T31" fmla="*/ 16 h 16"/>
                  <a:gd name="T32" fmla="*/ 3 w 3"/>
                  <a:gd name="T33" fmla="*/ 16 h 16"/>
                  <a:gd name="T34" fmla="*/ 3 w 3"/>
                  <a:gd name="T35" fmla="*/ 1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16"/>
                  <a:gd name="T56" fmla="*/ 3 w 3"/>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16">
                    <a:moveTo>
                      <a:pt x="3" y="16"/>
                    </a:moveTo>
                    <a:lnTo>
                      <a:pt x="3" y="13"/>
                    </a:lnTo>
                    <a:lnTo>
                      <a:pt x="0" y="10"/>
                    </a:lnTo>
                    <a:lnTo>
                      <a:pt x="3" y="10"/>
                    </a:lnTo>
                    <a:lnTo>
                      <a:pt x="3" y="7"/>
                    </a:lnTo>
                    <a:lnTo>
                      <a:pt x="0" y="4"/>
                    </a:lnTo>
                    <a:lnTo>
                      <a:pt x="0" y="0"/>
                    </a:lnTo>
                    <a:lnTo>
                      <a:pt x="0" y="4"/>
                    </a:lnTo>
                    <a:lnTo>
                      <a:pt x="0" y="7"/>
                    </a:lnTo>
                    <a:lnTo>
                      <a:pt x="0" y="10"/>
                    </a:lnTo>
                    <a:lnTo>
                      <a:pt x="0" y="13"/>
                    </a:lnTo>
                    <a:lnTo>
                      <a:pt x="0" y="16"/>
                    </a:lnTo>
                    <a:lnTo>
                      <a:pt x="3" y="16"/>
                    </a:lnTo>
                  </a:path>
                </a:pathLst>
              </a:custGeom>
              <a:noFill/>
              <a:ln w="0">
                <a:solidFill>
                  <a:srgbClr val="CCCCCC"/>
                </a:solidFill>
                <a:round/>
                <a:headEnd/>
                <a:tailEnd/>
              </a:ln>
            </p:spPr>
            <p:txBody>
              <a:bodyPr/>
              <a:lstStyle/>
              <a:p>
                <a:endParaRPr lang="en-US"/>
              </a:p>
            </p:txBody>
          </p:sp>
          <p:sp>
            <p:nvSpPr>
              <p:cNvPr id="32948" name="Freeform 18"/>
              <p:cNvSpPr>
                <a:spLocks/>
              </p:cNvSpPr>
              <p:nvPr/>
            </p:nvSpPr>
            <p:spPr bwMode="auto">
              <a:xfrm>
                <a:off x="2964" y="1643"/>
                <a:ext cx="6" cy="10"/>
              </a:xfrm>
              <a:custGeom>
                <a:avLst/>
                <a:gdLst>
                  <a:gd name="T0" fmla="*/ 3 w 6"/>
                  <a:gd name="T1" fmla="*/ 3 h 10"/>
                  <a:gd name="T2" fmla="*/ 6 w 6"/>
                  <a:gd name="T3" fmla="*/ 0 h 10"/>
                  <a:gd name="T4" fmla="*/ 6 w 6"/>
                  <a:gd name="T5" fmla="*/ 0 h 10"/>
                  <a:gd name="T6" fmla="*/ 0 w 6"/>
                  <a:gd name="T7" fmla="*/ 6 h 10"/>
                  <a:gd name="T8" fmla="*/ 3 w 6"/>
                  <a:gd name="T9" fmla="*/ 10 h 10"/>
                  <a:gd name="T10" fmla="*/ 3 w 6"/>
                  <a:gd name="T11" fmla="*/ 6 h 10"/>
                  <a:gd name="T12" fmla="*/ 3 w 6"/>
                  <a:gd name="T13" fmla="*/ 3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3" y="3"/>
                    </a:moveTo>
                    <a:lnTo>
                      <a:pt x="6" y="0"/>
                    </a:lnTo>
                    <a:lnTo>
                      <a:pt x="0" y="6"/>
                    </a:lnTo>
                    <a:lnTo>
                      <a:pt x="3" y="10"/>
                    </a:lnTo>
                    <a:lnTo>
                      <a:pt x="3" y="6"/>
                    </a:lnTo>
                    <a:lnTo>
                      <a:pt x="3" y="3"/>
                    </a:lnTo>
                    <a:close/>
                  </a:path>
                </a:pathLst>
              </a:custGeom>
              <a:solidFill>
                <a:srgbClr val="CCCCCC"/>
              </a:solidFill>
              <a:ln w="9525">
                <a:noFill/>
                <a:round/>
                <a:headEnd/>
                <a:tailEnd/>
              </a:ln>
            </p:spPr>
            <p:txBody>
              <a:bodyPr/>
              <a:lstStyle/>
              <a:p>
                <a:endParaRPr lang="en-US"/>
              </a:p>
            </p:txBody>
          </p:sp>
          <p:sp>
            <p:nvSpPr>
              <p:cNvPr id="32949" name="Freeform 19"/>
              <p:cNvSpPr>
                <a:spLocks/>
              </p:cNvSpPr>
              <p:nvPr/>
            </p:nvSpPr>
            <p:spPr bwMode="auto">
              <a:xfrm>
                <a:off x="2964" y="1643"/>
                <a:ext cx="6" cy="10"/>
              </a:xfrm>
              <a:custGeom>
                <a:avLst/>
                <a:gdLst>
                  <a:gd name="T0" fmla="*/ 3 w 6"/>
                  <a:gd name="T1" fmla="*/ 3 h 10"/>
                  <a:gd name="T2" fmla="*/ 6 w 6"/>
                  <a:gd name="T3" fmla="*/ 0 h 10"/>
                  <a:gd name="T4" fmla="*/ 6 w 6"/>
                  <a:gd name="T5" fmla="*/ 0 h 10"/>
                  <a:gd name="T6" fmla="*/ 0 w 6"/>
                  <a:gd name="T7" fmla="*/ 6 h 10"/>
                  <a:gd name="T8" fmla="*/ 3 w 6"/>
                  <a:gd name="T9" fmla="*/ 10 h 10"/>
                  <a:gd name="T10" fmla="*/ 3 w 6"/>
                  <a:gd name="T11" fmla="*/ 6 h 10"/>
                  <a:gd name="T12" fmla="*/ 3 w 6"/>
                  <a:gd name="T13" fmla="*/ 3 h 10"/>
                  <a:gd name="T14" fmla="*/ 3 w 6"/>
                  <a:gd name="T15" fmla="*/ 3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3" y="3"/>
                    </a:moveTo>
                    <a:lnTo>
                      <a:pt x="6" y="0"/>
                    </a:lnTo>
                    <a:lnTo>
                      <a:pt x="0" y="6"/>
                    </a:lnTo>
                    <a:lnTo>
                      <a:pt x="3" y="10"/>
                    </a:lnTo>
                    <a:lnTo>
                      <a:pt x="3" y="6"/>
                    </a:lnTo>
                    <a:lnTo>
                      <a:pt x="3" y="3"/>
                    </a:lnTo>
                  </a:path>
                </a:pathLst>
              </a:custGeom>
              <a:noFill/>
              <a:ln w="0">
                <a:solidFill>
                  <a:srgbClr val="7F7F7F"/>
                </a:solidFill>
                <a:round/>
                <a:headEnd/>
                <a:tailEnd/>
              </a:ln>
            </p:spPr>
            <p:txBody>
              <a:bodyPr/>
              <a:lstStyle/>
              <a:p>
                <a:endParaRPr lang="en-US"/>
              </a:p>
            </p:txBody>
          </p:sp>
          <p:sp>
            <p:nvSpPr>
              <p:cNvPr id="32950" name="Freeform 20"/>
              <p:cNvSpPr>
                <a:spLocks/>
              </p:cNvSpPr>
              <p:nvPr/>
            </p:nvSpPr>
            <p:spPr bwMode="auto">
              <a:xfrm>
                <a:off x="2333" y="1112"/>
                <a:ext cx="61" cy="74"/>
              </a:xfrm>
              <a:custGeom>
                <a:avLst/>
                <a:gdLst>
                  <a:gd name="T0" fmla="*/ 6 w 61"/>
                  <a:gd name="T1" fmla="*/ 65 h 74"/>
                  <a:gd name="T2" fmla="*/ 0 w 61"/>
                  <a:gd name="T3" fmla="*/ 68 h 74"/>
                  <a:gd name="T4" fmla="*/ 6 w 61"/>
                  <a:gd name="T5" fmla="*/ 68 h 74"/>
                  <a:gd name="T6" fmla="*/ 3 w 61"/>
                  <a:gd name="T7" fmla="*/ 71 h 74"/>
                  <a:gd name="T8" fmla="*/ 6 w 61"/>
                  <a:gd name="T9" fmla="*/ 71 h 74"/>
                  <a:gd name="T10" fmla="*/ 10 w 61"/>
                  <a:gd name="T11" fmla="*/ 74 h 74"/>
                  <a:gd name="T12" fmla="*/ 19 w 61"/>
                  <a:gd name="T13" fmla="*/ 74 h 74"/>
                  <a:gd name="T14" fmla="*/ 22 w 61"/>
                  <a:gd name="T15" fmla="*/ 68 h 74"/>
                  <a:gd name="T16" fmla="*/ 22 w 61"/>
                  <a:gd name="T17" fmla="*/ 71 h 74"/>
                  <a:gd name="T18" fmla="*/ 29 w 61"/>
                  <a:gd name="T19" fmla="*/ 71 h 74"/>
                  <a:gd name="T20" fmla="*/ 32 w 61"/>
                  <a:gd name="T21" fmla="*/ 68 h 74"/>
                  <a:gd name="T22" fmla="*/ 45 w 61"/>
                  <a:gd name="T23" fmla="*/ 71 h 74"/>
                  <a:gd name="T24" fmla="*/ 48 w 61"/>
                  <a:gd name="T25" fmla="*/ 71 h 74"/>
                  <a:gd name="T26" fmla="*/ 51 w 61"/>
                  <a:gd name="T27" fmla="*/ 61 h 74"/>
                  <a:gd name="T28" fmla="*/ 55 w 61"/>
                  <a:gd name="T29" fmla="*/ 52 h 74"/>
                  <a:gd name="T30" fmla="*/ 58 w 61"/>
                  <a:gd name="T31" fmla="*/ 42 h 74"/>
                  <a:gd name="T32" fmla="*/ 61 w 61"/>
                  <a:gd name="T33" fmla="*/ 32 h 74"/>
                  <a:gd name="T34" fmla="*/ 61 w 61"/>
                  <a:gd name="T35" fmla="*/ 26 h 74"/>
                  <a:gd name="T36" fmla="*/ 51 w 61"/>
                  <a:gd name="T37" fmla="*/ 23 h 74"/>
                  <a:gd name="T38" fmla="*/ 45 w 61"/>
                  <a:gd name="T39" fmla="*/ 20 h 74"/>
                  <a:gd name="T40" fmla="*/ 45 w 61"/>
                  <a:gd name="T41" fmla="*/ 10 h 74"/>
                  <a:gd name="T42" fmla="*/ 51 w 61"/>
                  <a:gd name="T43" fmla="*/ 7 h 74"/>
                  <a:gd name="T44" fmla="*/ 51 w 61"/>
                  <a:gd name="T45" fmla="*/ 0 h 74"/>
                  <a:gd name="T46" fmla="*/ 48 w 61"/>
                  <a:gd name="T47" fmla="*/ 0 h 74"/>
                  <a:gd name="T48" fmla="*/ 42 w 61"/>
                  <a:gd name="T49" fmla="*/ 3 h 74"/>
                  <a:gd name="T50" fmla="*/ 42 w 61"/>
                  <a:gd name="T51" fmla="*/ 7 h 74"/>
                  <a:gd name="T52" fmla="*/ 35 w 61"/>
                  <a:gd name="T53" fmla="*/ 10 h 74"/>
                  <a:gd name="T54" fmla="*/ 42 w 61"/>
                  <a:gd name="T55" fmla="*/ 10 h 74"/>
                  <a:gd name="T56" fmla="*/ 42 w 61"/>
                  <a:gd name="T57" fmla="*/ 13 h 74"/>
                  <a:gd name="T58" fmla="*/ 35 w 61"/>
                  <a:gd name="T59" fmla="*/ 16 h 74"/>
                  <a:gd name="T60" fmla="*/ 29 w 61"/>
                  <a:gd name="T61" fmla="*/ 13 h 74"/>
                  <a:gd name="T62" fmla="*/ 19 w 61"/>
                  <a:gd name="T63" fmla="*/ 13 h 74"/>
                  <a:gd name="T64" fmla="*/ 16 w 61"/>
                  <a:gd name="T65" fmla="*/ 16 h 74"/>
                  <a:gd name="T66" fmla="*/ 22 w 61"/>
                  <a:gd name="T67" fmla="*/ 23 h 74"/>
                  <a:gd name="T68" fmla="*/ 13 w 61"/>
                  <a:gd name="T69" fmla="*/ 26 h 74"/>
                  <a:gd name="T70" fmla="*/ 16 w 61"/>
                  <a:gd name="T71" fmla="*/ 29 h 74"/>
                  <a:gd name="T72" fmla="*/ 16 w 61"/>
                  <a:gd name="T73" fmla="*/ 36 h 74"/>
                  <a:gd name="T74" fmla="*/ 22 w 61"/>
                  <a:gd name="T75" fmla="*/ 39 h 74"/>
                  <a:gd name="T76" fmla="*/ 16 w 61"/>
                  <a:gd name="T77" fmla="*/ 45 h 74"/>
                  <a:gd name="T78" fmla="*/ 19 w 61"/>
                  <a:gd name="T79" fmla="*/ 48 h 74"/>
                  <a:gd name="T80" fmla="*/ 22 w 61"/>
                  <a:gd name="T81" fmla="*/ 52 h 74"/>
                  <a:gd name="T82" fmla="*/ 13 w 61"/>
                  <a:gd name="T83" fmla="*/ 48 h 74"/>
                  <a:gd name="T84" fmla="*/ 6 w 61"/>
                  <a:gd name="T85" fmla="*/ 55 h 74"/>
                  <a:gd name="T86" fmla="*/ 3 w 61"/>
                  <a:gd name="T87" fmla="*/ 52 h 74"/>
                  <a:gd name="T88" fmla="*/ 6 w 61"/>
                  <a:gd name="T89" fmla="*/ 58 h 74"/>
                  <a:gd name="T90" fmla="*/ 0 w 61"/>
                  <a:gd name="T91" fmla="*/ 61 h 74"/>
                  <a:gd name="T92" fmla="*/ 0 w 61"/>
                  <a:gd name="T93" fmla="*/ 65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
                  <a:gd name="T142" fmla="*/ 0 h 74"/>
                  <a:gd name="T143" fmla="*/ 61 w 61"/>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 h="74">
                    <a:moveTo>
                      <a:pt x="0" y="65"/>
                    </a:moveTo>
                    <a:lnTo>
                      <a:pt x="0" y="65"/>
                    </a:lnTo>
                    <a:lnTo>
                      <a:pt x="6" y="65"/>
                    </a:lnTo>
                    <a:lnTo>
                      <a:pt x="3" y="65"/>
                    </a:lnTo>
                    <a:lnTo>
                      <a:pt x="0" y="68"/>
                    </a:lnTo>
                    <a:lnTo>
                      <a:pt x="6" y="68"/>
                    </a:lnTo>
                    <a:lnTo>
                      <a:pt x="6" y="71"/>
                    </a:lnTo>
                    <a:lnTo>
                      <a:pt x="6" y="68"/>
                    </a:lnTo>
                    <a:lnTo>
                      <a:pt x="3" y="71"/>
                    </a:lnTo>
                    <a:lnTo>
                      <a:pt x="6" y="71"/>
                    </a:lnTo>
                    <a:lnTo>
                      <a:pt x="10" y="71"/>
                    </a:lnTo>
                    <a:lnTo>
                      <a:pt x="10" y="74"/>
                    </a:lnTo>
                    <a:lnTo>
                      <a:pt x="10" y="71"/>
                    </a:lnTo>
                    <a:lnTo>
                      <a:pt x="13" y="74"/>
                    </a:lnTo>
                    <a:lnTo>
                      <a:pt x="19" y="74"/>
                    </a:lnTo>
                    <a:lnTo>
                      <a:pt x="22" y="71"/>
                    </a:lnTo>
                    <a:lnTo>
                      <a:pt x="22" y="68"/>
                    </a:lnTo>
                    <a:lnTo>
                      <a:pt x="22" y="71"/>
                    </a:lnTo>
                    <a:lnTo>
                      <a:pt x="26" y="71"/>
                    </a:lnTo>
                    <a:lnTo>
                      <a:pt x="29" y="71"/>
                    </a:lnTo>
                    <a:lnTo>
                      <a:pt x="32" y="71"/>
                    </a:lnTo>
                    <a:lnTo>
                      <a:pt x="32" y="68"/>
                    </a:lnTo>
                    <a:lnTo>
                      <a:pt x="39" y="68"/>
                    </a:lnTo>
                    <a:lnTo>
                      <a:pt x="42" y="68"/>
                    </a:lnTo>
                    <a:lnTo>
                      <a:pt x="45" y="71"/>
                    </a:lnTo>
                    <a:lnTo>
                      <a:pt x="48" y="71"/>
                    </a:lnTo>
                    <a:lnTo>
                      <a:pt x="48" y="68"/>
                    </a:lnTo>
                    <a:lnTo>
                      <a:pt x="51" y="65"/>
                    </a:lnTo>
                    <a:lnTo>
                      <a:pt x="51" y="61"/>
                    </a:lnTo>
                    <a:lnTo>
                      <a:pt x="55" y="58"/>
                    </a:lnTo>
                    <a:lnTo>
                      <a:pt x="55" y="55"/>
                    </a:lnTo>
                    <a:lnTo>
                      <a:pt x="55" y="52"/>
                    </a:lnTo>
                    <a:lnTo>
                      <a:pt x="55" y="45"/>
                    </a:lnTo>
                    <a:lnTo>
                      <a:pt x="58" y="45"/>
                    </a:lnTo>
                    <a:lnTo>
                      <a:pt x="58" y="42"/>
                    </a:lnTo>
                    <a:lnTo>
                      <a:pt x="58" y="36"/>
                    </a:lnTo>
                    <a:lnTo>
                      <a:pt x="58" y="32"/>
                    </a:lnTo>
                    <a:lnTo>
                      <a:pt x="61" y="32"/>
                    </a:lnTo>
                    <a:lnTo>
                      <a:pt x="61" y="29"/>
                    </a:lnTo>
                    <a:lnTo>
                      <a:pt x="61" y="26"/>
                    </a:lnTo>
                    <a:lnTo>
                      <a:pt x="58" y="23"/>
                    </a:lnTo>
                    <a:lnTo>
                      <a:pt x="51" y="23"/>
                    </a:lnTo>
                    <a:lnTo>
                      <a:pt x="48" y="26"/>
                    </a:lnTo>
                    <a:lnTo>
                      <a:pt x="45" y="23"/>
                    </a:lnTo>
                    <a:lnTo>
                      <a:pt x="45" y="20"/>
                    </a:lnTo>
                    <a:lnTo>
                      <a:pt x="42" y="16"/>
                    </a:lnTo>
                    <a:lnTo>
                      <a:pt x="45" y="13"/>
                    </a:lnTo>
                    <a:lnTo>
                      <a:pt x="45" y="10"/>
                    </a:lnTo>
                    <a:lnTo>
                      <a:pt x="48" y="10"/>
                    </a:lnTo>
                    <a:lnTo>
                      <a:pt x="51" y="10"/>
                    </a:lnTo>
                    <a:lnTo>
                      <a:pt x="51" y="7"/>
                    </a:lnTo>
                    <a:lnTo>
                      <a:pt x="51" y="0"/>
                    </a:lnTo>
                    <a:lnTo>
                      <a:pt x="48" y="0"/>
                    </a:lnTo>
                    <a:lnTo>
                      <a:pt x="45" y="0"/>
                    </a:lnTo>
                    <a:lnTo>
                      <a:pt x="45" y="3"/>
                    </a:lnTo>
                    <a:lnTo>
                      <a:pt x="42" y="3"/>
                    </a:lnTo>
                    <a:lnTo>
                      <a:pt x="42" y="7"/>
                    </a:lnTo>
                    <a:lnTo>
                      <a:pt x="39" y="7"/>
                    </a:lnTo>
                    <a:lnTo>
                      <a:pt x="35" y="7"/>
                    </a:lnTo>
                    <a:lnTo>
                      <a:pt x="35" y="10"/>
                    </a:lnTo>
                    <a:lnTo>
                      <a:pt x="39" y="10"/>
                    </a:lnTo>
                    <a:lnTo>
                      <a:pt x="42" y="10"/>
                    </a:lnTo>
                    <a:lnTo>
                      <a:pt x="42" y="13"/>
                    </a:lnTo>
                    <a:lnTo>
                      <a:pt x="35" y="16"/>
                    </a:lnTo>
                    <a:lnTo>
                      <a:pt x="32" y="16"/>
                    </a:lnTo>
                    <a:lnTo>
                      <a:pt x="29" y="16"/>
                    </a:lnTo>
                    <a:lnTo>
                      <a:pt x="29" y="13"/>
                    </a:lnTo>
                    <a:lnTo>
                      <a:pt x="22" y="10"/>
                    </a:lnTo>
                    <a:lnTo>
                      <a:pt x="22" y="13"/>
                    </a:lnTo>
                    <a:lnTo>
                      <a:pt x="19" y="13"/>
                    </a:lnTo>
                    <a:lnTo>
                      <a:pt x="19" y="20"/>
                    </a:lnTo>
                    <a:lnTo>
                      <a:pt x="19" y="16"/>
                    </a:lnTo>
                    <a:lnTo>
                      <a:pt x="16" y="16"/>
                    </a:lnTo>
                    <a:lnTo>
                      <a:pt x="16" y="20"/>
                    </a:lnTo>
                    <a:lnTo>
                      <a:pt x="22" y="23"/>
                    </a:lnTo>
                    <a:lnTo>
                      <a:pt x="16" y="23"/>
                    </a:lnTo>
                    <a:lnTo>
                      <a:pt x="16" y="26"/>
                    </a:lnTo>
                    <a:lnTo>
                      <a:pt x="13" y="26"/>
                    </a:lnTo>
                    <a:lnTo>
                      <a:pt x="13" y="29"/>
                    </a:lnTo>
                    <a:lnTo>
                      <a:pt x="16" y="29"/>
                    </a:lnTo>
                    <a:lnTo>
                      <a:pt x="16" y="32"/>
                    </a:lnTo>
                    <a:lnTo>
                      <a:pt x="16" y="36"/>
                    </a:lnTo>
                    <a:lnTo>
                      <a:pt x="22" y="39"/>
                    </a:lnTo>
                    <a:lnTo>
                      <a:pt x="26" y="39"/>
                    </a:lnTo>
                    <a:lnTo>
                      <a:pt x="22" y="39"/>
                    </a:lnTo>
                    <a:lnTo>
                      <a:pt x="19" y="39"/>
                    </a:lnTo>
                    <a:lnTo>
                      <a:pt x="19" y="42"/>
                    </a:lnTo>
                    <a:lnTo>
                      <a:pt x="16" y="45"/>
                    </a:lnTo>
                    <a:lnTo>
                      <a:pt x="10" y="48"/>
                    </a:lnTo>
                    <a:lnTo>
                      <a:pt x="19" y="48"/>
                    </a:lnTo>
                    <a:lnTo>
                      <a:pt x="22" y="48"/>
                    </a:lnTo>
                    <a:lnTo>
                      <a:pt x="22" y="52"/>
                    </a:lnTo>
                    <a:lnTo>
                      <a:pt x="16" y="52"/>
                    </a:lnTo>
                    <a:lnTo>
                      <a:pt x="13" y="48"/>
                    </a:lnTo>
                    <a:lnTo>
                      <a:pt x="10" y="52"/>
                    </a:lnTo>
                    <a:lnTo>
                      <a:pt x="6" y="55"/>
                    </a:lnTo>
                    <a:lnTo>
                      <a:pt x="3" y="55"/>
                    </a:lnTo>
                    <a:lnTo>
                      <a:pt x="3" y="52"/>
                    </a:lnTo>
                    <a:lnTo>
                      <a:pt x="0" y="55"/>
                    </a:lnTo>
                    <a:lnTo>
                      <a:pt x="6" y="58"/>
                    </a:lnTo>
                    <a:lnTo>
                      <a:pt x="3" y="58"/>
                    </a:lnTo>
                    <a:lnTo>
                      <a:pt x="0" y="61"/>
                    </a:lnTo>
                    <a:lnTo>
                      <a:pt x="0" y="65"/>
                    </a:lnTo>
                    <a:close/>
                  </a:path>
                </a:pathLst>
              </a:custGeom>
              <a:solidFill>
                <a:srgbClr val="CCCCCC"/>
              </a:solidFill>
              <a:ln w="9525">
                <a:noFill/>
                <a:round/>
                <a:headEnd/>
                <a:tailEnd/>
              </a:ln>
            </p:spPr>
            <p:txBody>
              <a:bodyPr/>
              <a:lstStyle/>
              <a:p>
                <a:endParaRPr lang="en-US"/>
              </a:p>
            </p:txBody>
          </p:sp>
          <p:sp>
            <p:nvSpPr>
              <p:cNvPr id="32951" name="Freeform 21"/>
              <p:cNvSpPr>
                <a:spLocks/>
              </p:cNvSpPr>
              <p:nvPr/>
            </p:nvSpPr>
            <p:spPr bwMode="auto">
              <a:xfrm>
                <a:off x="2333" y="1112"/>
                <a:ext cx="61" cy="74"/>
              </a:xfrm>
              <a:custGeom>
                <a:avLst/>
                <a:gdLst>
                  <a:gd name="T0" fmla="*/ 6 w 61"/>
                  <a:gd name="T1" fmla="*/ 65 h 74"/>
                  <a:gd name="T2" fmla="*/ 0 w 61"/>
                  <a:gd name="T3" fmla="*/ 68 h 74"/>
                  <a:gd name="T4" fmla="*/ 6 w 61"/>
                  <a:gd name="T5" fmla="*/ 68 h 74"/>
                  <a:gd name="T6" fmla="*/ 3 w 61"/>
                  <a:gd name="T7" fmla="*/ 71 h 74"/>
                  <a:gd name="T8" fmla="*/ 6 w 61"/>
                  <a:gd name="T9" fmla="*/ 71 h 74"/>
                  <a:gd name="T10" fmla="*/ 10 w 61"/>
                  <a:gd name="T11" fmla="*/ 74 h 74"/>
                  <a:gd name="T12" fmla="*/ 19 w 61"/>
                  <a:gd name="T13" fmla="*/ 74 h 74"/>
                  <a:gd name="T14" fmla="*/ 22 w 61"/>
                  <a:gd name="T15" fmla="*/ 68 h 74"/>
                  <a:gd name="T16" fmla="*/ 22 w 61"/>
                  <a:gd name="T17" fmla="*/ 71 h 74"/>
                  <a:gd name="T18" fmla="*/ 29 w 61"/>
                  <a:gd name="T19" fmla="*/ 71 h 74"/>
                  <a:gd name="T20" fmla="*/ 32 w 61"/>
                  <a:gd name="T21" fmla="*/ 68 h 74"/>
                  <a:gd name="T22" fmla="*/ 45 w 61"/>
                  <a:gd name="T23" fmla="*/ 71 h 74"/>
                  <a:gd name="T24" fmla="*/ 48 w 61"/>
                  <a:gd name="T25" fmla="*/ 71 h 74"/>
                  <a:gd name="T26" fmla="*/ 51 w 61"/>
                  <a:gd name="T27" fmla="*/ 61 h 74"/>
                  <a:gd name="T28" fmla="*/ 55 w 61"/>
                  <a:gd name="T29" fmla="*/ 52 h 74"/>
                  <a:gd name="T30" fmla="*/ 58 w 61"/>
                  <a:gd name="T31" fmla="*/ 42 h 74"/>
                  <a:gd name="T32" fmla="*/ 61 w 61"/>
                  <a:gd name="T33" fmla="*/ 32 h 74"/>
                  <a:gd name="T34" fmla="*/ 61 w 61"/>
                  <a:gd name="T35" fmla="*/ 26 h 74"/>
                  <a:gd name="T36" fmla="*/ 51 w 61"/>
                  <a:gd name="T37" fmla="*/ 23 h 74"/>
                  <a:gd name="T38" fmla="*/ 45 w 61"/>
                  <a:gd name="T39" fmla="*/ 20 h 74"/>
                  <a:gd name="T40" fmla="*/ 45 w 61"/>
                  <a:gd name="T41" fmla="*/ 10 h 74"/>
                  <a:gd name="T42" fmla="*/ 51 w 61"/>
                  <a:gd name="T43" fmla="*/ 7 h 74"/>
                  <a:gd name="T44" fmla="*/ 51 w 61"/>
                  <a:gd name="T45" fmla="*/ 0 h 74"/>
                  <a:gd name="T46" fmla="*/ 48 w 61"/>
                  <a:gd name="T47" fmla="*/ 0 h 74"/>
                  <a:gd name="T48" fmla="*/ 42 w 61"/>
                  <a:gd name="T49" fmla="*/ 3 h 74"/>
                  <a:gd name="T50" fmla="*/ 42 w 61"/>
                  <a:gd name="T51" fmla="*/ 7 h 74"/>
                  <a:gd name="T52" fmla="*/ 35 w 61"/>
                  <a:gd name="T53" fmla="*/ 10 h 74"/>
                  <a:gd name="T54" fmla="*/ 42 w 61"/>
                  <a:gd name="T55" fmla="*/ 10 h 74"/>
                  <a:gd name="T56" fmla="*/ 42 w 61"/>
                  <a:gd name="T57" fmla="*/ 13 h 74"/>
                  <a:gd name="T58" fmla="*/ 35 w 61"/>
                  <a:gd name="T59" fmla="*/ 16 h 74"/>
                  <a:gd name="T60" fmla="*/ 29 w 61"/>
                  <a:gd name="T61" fmla="*/ 13 h 74"/>
                  <a:gd name="T62" fmla="*/ 19 w 61"/>
                  <a:gd name="T63" fmla="*/ 13 h 74"/>
                  <a:gd name="T64" fmla="*/ 16 w 61"/>
                  <a:gd name="T65" fmla="*/ 16 h 74"/>
                  <a:gd name="T66" fmla="*/ 22 w 61"/>
                  <a:gd name="T67" fmla="*/ 23 h 74"/>
                  <a:gd name="T68" fmla="*/ 13 w 61"/>
                  <a:gd name="T69" fmla="*/ 26 h 74"/>
                  <a:gd name="T70" fmla="*/ 16 w 61"/>
                  <a:gd name="T71" fmla="*/ 29 h 74"/>
                  <a:gd name="T72" fmla="*/ 16 w 61"/>
                  <a:gd name="T73" fmla="*/ 36 h 74"/>
                  <a:gd name="T74" fmla="*/ 22 w 61"/>
                  <a:gd name="T75" fmla="*/ 39 h 74"/>
                  <a:gd name="T76" fmla="*/ 16 w 61"/>
                  <a:gd name="T77" fmla="*/ 45 h 74"/>
                  <a:gd name="T78" fmla="*/ 19 w 61"/>
                  <a:gd name="T79" fmla="*/ 48 h 74"/>
                  <a:gd name="T80" fmla="*/ 22 w 61"/>
                  <a:gd name="T81" fmla="*/ 52 h 74"/>
                  <a:gd name="T82" fmla="*/ 13 w 61"/>
                  <a:gd name="T83" fmla="*/ 48 h 74"/>
                  <a:gd name="T84" fmla="*/ 6 w 61"/>
                  <a:gd name="T85" fmla="*/ 55 h 74"/>
                  <a:gd name="T86" fmla="*/ 3 w 61"/>
                  <a:gd name="T87" fmla="*/ 52 h 74"/>
                  <a:gd name="T88" fmla="*/ 6 w 61"/>
                  <a:gd name="T89" fmla="*/ 58 h 74"/>
                  <a:gd name="T90" fmla="*/ 0 w 61"/>
                  <a:gd name="T91" fmla="*/ 61 h 74"/>
                  <a:gd name="T92" fmla="*/ 0 w 61"/>
                  <a:gd name="T93" fmla="*/ 65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1"/>
                  <a:gd name="T142" fmla="*/ 0 h 74"/>
                  <a:gd name="T143" fmla="*/ 61 w 61"/>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1" h="74">
                    <a:moveTo>
                      <a:pt x="0" y="65"/>
                    </a:moveTo>
                    <a:lnTo>
                      <a:pt x="0" y="65"/>
                    </a:lnTo>
                    <a:lnTo>
                      <a:pt x="6" y="65"/>
                    </a:lnTo>
                    <a:lnTo>
                      <a:pt x="3" y="65"/>
                    </a:lnTo>
                    <a:lnTo>
                      <a:pt x="0" y="68"/>
                    </a:lnTo>
                    <a:lnTo>
                      <a:pt x="6" y="68"/>
                    </a:lnTo>
                    <a:lnTo>
                      <a:pt x="6" y="71"/>
                    </a:lnTo>
                    <a:lnTo>
                      <a:pt x="6" y="68"/>
                    </a:lnTo>
                    <a:lnTo>
                      <a:pt x="3" y="71"/>
                    </a:lnTo>
                    <a:lnTo>
                      <a:pt x="6" y="71"/>
                    </a:lnTo>
                    <a:lnTo>
                      <a:pt x="10" y="71"/>
                    </a:lnTo>
                    <a:lnTo>
                      <a:pt x="10" y="74"/>
                    </a:lnTo>
                    <a:lnTo>
                      <a:pt x="10" y="71"/>
                    </a:lnTo>
                    <a:lnTo>
                      <a:pt x="13" y="74"/>
                    </a:lnTo>
                    <a:lnTo>
                      <a:pt x="19" y="74"/>
                    </a:lnTo>
                    <a:lnTo>
                      <a:pt x="22" y="71"/>
                    </a:lnTo>
                    <a:lnTo>
                      <a:pt x="22" y="68"/>
                    </a:lnTo>
                    <a:lnTo>
                      <a:pt x="22" y="71"/>
                    </a:lnTo>
                    <a:lnTo>
                      <a:pt x="26" y="71"/>
                    </a:lnTo>
                    <a:lnTo>
                      <a:pt x="29" y="71"/>
                    </a:lnTo>
                    <a:lnTo>
                      <a:pt x="32" y="71"/>
                    </a:lnTo>
                    <a:lnTo>
                      <a:pt x="32" y="68"/>
                    </a:lnTo>
                    <a:lnTo>
                      <a:pt x="39" y="68"/>
                    </a:lnTo>
                    <a:lnTo>
                      <a:pt x="42" y="68"/>
                    </a:lnTo>
                    <a:lnTo>
                      <a:pt x="45" y="71"/>
                    </a:lnTo>
                    <a:lnTo>
                      <a:pt x="48" y="71"/>
                    </a:lnTo>
                    <a:lnTo>
                      <a:pt x="48" y="68"/>
                    </a:lnTo>
                    <a:lnTo>
                      <a:pt x="51" y="65"/>
                    </a:lnTo>
                    <a:lnTo>
                      <a:pt x="51" y="61"/>
                    </a:lnTo>
                    <a:lnTo>
                      <a:pt x="55" y="58"/>
                    </a:lnTo>
                    <a:lnTo>
                      <a:pt x="55" y="55"/>
                    </a:lnTo>
                    <a:lnTo>
                      <a:pt x="55" y="52"/>
                    </a:lnTo>
                    <a:lnTo>
                      <a:pt x="55" y="45"/>
                    </a:lnTo>
                    <a:lnTo>
                      <a:pt x="58" y="45"/>
                    </a:lnTo>
                    <a:lnTo>
                      <a:pt x="58" y="42"/>
                    </a:lnTo>
                    <a:lnTo>
                      <a:pt x="58" y="36"/>
                    </a:lnTo>
                    <a:lnTo>
                      <a:pt x="58" y="32"/>
                    </a:lnTo>
                    <a:lnTo>
                      <a:pt x="61" y="32"/>
                    </a:lnTo>
                    <a:lnTo>
                      <a:pt x="61" y="29"/>
                    </a:lnTo>
                    <a:lnTo>
                      <a:pt x="61" y="26"/>
                    </a:lnTo>
                    <a:lnTo>
                      <a:pt x="58" y="23"/>
                    </a:lnTo>
                    <a:lnTo>
                      <a:pt x="51" y="23"/>
                    </a:lnTo>
                    <a:lnTo>
                      <a:pt x="48" y="26"/>
                    </a:lnTo>
                    <a:lnTo>
                      <a:pt x="45" y="23"/>
                    </a:lnTo>
                    <a:lnTo>
                      <a:pt x="45" y="20"/>
                    </a:lnTo>
                    <a:lnTo>
                      <a:pt x="42" y="16"/>
                    </a:lnTo>
                    <a:lnTo>
                      <a:pt x="45" y="13"/>
                    </a:lnTo>
                    <a:lnTo>
                      <a:pt x="45" y="10"/>
                    </a:lnTo>
                    <a:lnTo>
                      <a:pt x="48" y="10"/>
                    </a:lnTo>
                    <a:lnTo>
                      <a:pt x="51" y="10"/>
                    </a:lnTo>
                    <a:lnTo>
                      <a:pt x="51" y="7"/>
                    </a:lnTo>
                    <a:lnTo>
                      <a:pt x="51" y="0"/>
                    </a:lnTo>
                    <a:lnTo>
                      <a:pt x="48" y="0"/>
                    </a:lnTo>
                    <a:lnTo>
                      <a:pt x="45" y="0"/>
                    </a:lnTo>
                    <a:lnTo>
                      <a:pt x="45" y="3"/>
                    </a:lnTo>
                    <a:lnTo>
                      <a:pt x="42" y="3"/>
                    </a:lnTo>
                    <a:lnTo>
                      <a:pt x="42" y="7"/>
                    </a:lnTo>
                    <a:lnTo>
                      <a:pt x="39" y="7"/>
                    </a:lnTo>
                    <a:lnTo>
                      <a:pt x="35" y="7"/>
                    </a:lnTo>
                    <a:lnTo>
                      <a:pt x="35" y="10"/>
                    </a:lnTo>
                    <a:lnTo>
                      <a:pt x="39" y="10"/>
                    </a:lnTo>
                    <a:lnTo>
                      <a:pt x="42" y="10"/>
                    </a:lnTo>
                    <a:lnTo>
                      <a:pt x="42" y="13"/>
                    </a:lnTo>
                    <a:lnTo>
                      <a:pt x="35" y="16"/>
                    </a:lnTo>
                    <a:lnTo>
                      <a:pt x="32" y="16"/>
                    </a:lnTo>
                    <a:lnTo>
                      <a:pt x="29" y="16"/>
                    </a:lnTo>
                    <a:lnTo>
                      <a:pt x="29" y="13"/>
                    </a:lnTo>
                    <a:lnTo>
                      <a:pt x="22" y="10"/>
                    </a:lnTo>
                    <a:lnTo>
                      <a:pt x="22" y="13"/>
                    </a:lnTo>
                    <a:lnTo>
                      <a:pt x="19" y="13"/>
                    </a:lnTo>
                    <a:lnTo>
                      <a:pt x="19" y="20"/>
                    </a:lnTo>
                    <a:lnTo>
                      <a:pt x="19" y="16"/>
                    </a:lnTo>
                    <a:lnTo>
                      <a:pt x="16" y="16"/>
                    </a:lnTo>
                    <a:lnTo>
                      <a:pt x="16" y="20"/>
                    </a:lnTo>
                    <a:lnTo>
                      <a:pt x="22" y="23"/>
                    </a:lnTo>
                    <a:lnTo>
                      <a:pt x="16" y="23"/>
                    </a:lnTo>
                    <a:lnTo>
                      <a:pt x="16" y="26"/>
                    </a:lnTo>
                    <a:lnTo>
                      <a:pt x="13" y="26"/>
                    </a:lnTo>
                    <a:lnTo>
                      <a:pt x="13" y="29"/>
                    </a:lnTo>
                    <a:lnTo>
                      <a:pt x="16" y="29"/>
                    </a:lnTo>
                    <a:lnTo>
                      <a:pt x="16" y="32"/>
                    </a:lnTo>
                    <a:lnTo>
                      <a:pt x="16" y="36"/>
                    </a:lnTo>
                    <a:lnTo>
                      <a:pt x="22" y="39"/>
                    </a:lnTo>
                    <a:lnTo>
                      <a:pt x="26" y="39"/>
                    </a:lnTo>
                    <a:lnTo>
                      <a:pt x="22" y="39"/>
                    </a:lnTo>
                    <a:lnTo>
                      <a:pt x="19" y="39"/>
                    </a:lnTo>
                    <a:lnTo>
                      <a:pt x="19" y="42"/>
                    </a:lnTo>
                    <a:lnTo>
                      <a:pt x="16" y="45"/>
                    </a:lnTo>
                    <a:lnTo>
                      <a:pt x="10" y="48"/>
                    </a:lnTo>
                    <a:lnTo>
                      <a:pt x="19" y="48"/>
                    </a:lnTo>
                    <a:lnTo>
                      <a:pt x="22" y="48"/>
                    </a:lnTo>
                    <a:lnTo>
                      <a:pt x="22" y="52"/>
                    </a:lnTo>
                    <a:lnTo>
                      <a:pt x="16" y="52"/>
                    </a:lnTo>
                    <a:lnTo>
                      <a:pt x="13" y="48"/>
                    </a:lnTo>
                    <a:lnTo>
                      <a:pt x="10" y="52"/>
                    </a:lnTo>
                    <a:lnTo>
                      <a:pt x="6" y="55"/>
                    </a:lnTo>
                    <a:lnTo>
                      <a:pt x="3" y="55"/>
                    </a:lnTo>
                    <a:lnTo>
                      <a:pt x="3" y="52"/>
                    </a:lnTo>
                    <a:lnTo>
                      <a:pt x="0" y="55"/>
                    </a:lnTo>
                    <a:lnTo>
                      <a:pt x="6" y="58"/>
                    </a:lnTo>
                    <a:lnTo>
                      <a:pt x="3" y="58"/>
                    </a:lnTo>
                    <a:lnTo>
                      <a:pt x="0" y="61"/>
                    </a:lnTo>
                    <a:lnTo>
                      <a:pt x="0" y="65"/>
                    </a:lnTo>
                  </a:path>
                </a:pathLst>
              </a:custGeom>
              <a:noFill/>
              <a:ln w="0">
                <a:solidFill>
                  <a:srgbClr val="7F7F7F"/>
                </a:solidFill>
                <a:round/>
                <a:headEnd/>
                <a:tailEnd/>
              </a:ln>
            </p:spPr>
            <p:txBody>
              <a:bodyPr/>
              <a:lstStyle/>
              <a:p>
                <a:endParaRPr lang="en-US"/>
              </a:p>
            </p:txBody>
          </p:sp>
          <p:sp>
            <p:nvSpPr>
              <p:cNvPr id="32952" name="Freeform 22"/>
              <p:cNvSpPr>
                <a:spLocks/>
              </p:cNvSpPr>
              <p:nvPr/>
            </p:nvSpPr>
            <p:spPr bwMode="auto">
              <a:xfrm>
                <a:off x="2375" y="1112"/>
                <a:ext cx="29" cy="32"/>
              </a:xfrm>
              <a:custGeom>
                <a:avLst/>
                <a:gdLst>
                  <a:gd name="T0" fmla="*/ 6 w 29"/>
                  <a:gd name="T1" fmla="*/ 10 h 32"/>
                  <a:gd name="T2" fmla="*/ 3 w 29"/>
                  <a:gd name="T3" fmla="*/ 10 h 32"/>
                  <a:gd name="T4" fmla="*/ 3 w 29"/>
                  <a:gd name="T5" fmla="*/ 13 h 32"/>
                  <a:gd name="T6" fmla="*/ 0 w 29"/>
                  <a:gd name="T7" fmla="*/ 16 h 32"/>
                  <a:gd name="T8" fmla="*/ 3 w 29"/>
                  <a:gd name="T9" fmla="*/ 20 h 32"/>
                  <a:gd name="T10" fmla="*/ 3 w 29"/>
                  <a:gd name="T11" fmla="*/ 23 h 32"/>
                  <a:gd name="T12" fmla="*/ 6 w 29"/>
                  <a:gd name="T13" fmla="*/ 26 h 32"/>
                  <a:gd name="T14" fmla="*/ 9 w 29"/>
                  <a:gd name="T15" fmla="*/ 23 h 32"/>
                  <a:gd name="T16" fmla="*/ 9 w 29"/>
                  <a:gd name="T17" fmla="*/ 23 h 32"/>
                  <a:gd name="T18" fmla="*/ 16 w 29"/>
                  <a:gd name="T19" fmla="*/ 23 h 32"/>
                  <a:gd name="T20" fmla="*/ 19 w 29"/>
                  <a:gd name="T21" fmla="*/ 26 h 32"/>
                  <a:gd name="T22" fmla="*/ 19 w 29"/>
                  <a:gd name="T23" fmla="*/ 29 h 32"/>
                  <a:gd name="T24" fmla="*/ 19 w 29"/>
                  <a:gd name="T25" fmla="*/ 32 h 32"/>
                  <a:gd name="T26" fmla="*/ 19 w 29"/>
                  <a:gd name="T27" fmla="*/ 32 h 32"/>
                  <a:gd name="T28" fmla="*/ 19 w 29"/>
                  <a:gd name="T29" fmla="*/ 32 h 32"/>
                  <a:gd name="T30" fmla="*/ 22 w 29"/>
                  <a:gd name="T31" fmla="*/ 32 h 32"/>
                  <a:gd name="T32" fmla="*/ 22 w 29"/>
                  <a:gd name="T33" fmla="*/ 29 h 32"/>
                  <a:gd name="T34" fmla="*/ 26 w 29"/>
                  <a:gd name="T35" fmla="*/ 29 h 32"/>
                  <a:gd name="T36" fmla="*/ 29 w 29"/>
                  <a:gd name="T37" fmla="*/ 29 h 32"/>
                  <a:gd name="T38" fmla="*/ 26 w 29"/>
                  <a:gd name="T39" fmla="*/ 26 h 32"/>
                  <a:gd name="T40" fmla="*/ 26 w 29"/>
                  <a:gd name="T41" fmla="*/ 23 h 32"/>
                  <a:gd name="T42" fmla="*/ 29 w 29"/>
                  <a:gd name="T43" fmla="*/ 26 h 32"/>
                  <a:gd name="T44" fmla="*/ 29 w 29"/>
                  <a:gd name="T45" fmla="*/ 26 h 32"/>
                  <a:gd name="T46" fmla="*/ 29 w 29"/>
                  <a:gd name="T47" fmla="*/ 23 h 32"/>
                  <a:gd name="T48" fmla="*/ 29 w 29"/>
                  <a:gd name="T49" fmla="*/ 20 h 32"/>
                  <a:gd name="T50" fmla="*/ 26 w 29"/>
                  <a:gd name="T51" fmla="*/ 20 h 32"/>
                  <a:gd name="T52" fmla="*/ 26 w 29"/>
                  <a:gd name="T53" fmla="*/ 20 h 32"/>
                  <a:gd name="T54" fmla="*/ 29 w 29"/>
                  <a:gd name="T55" fmla="*/ 13 h 32"/>
                  <a:gd name="T56" fmla="*/ 26 w 29"/>
                  <a:gd name="T57" fmla="*/ 10 h 32"/>
                  <a:gd name="T58" fmla="*/ 26 w 29"/>
                  <a:gd name="T59" fmla="*/ 7 h 32"/>
                  <a:gd name="T60" fmla="*/ 22 w 29"/>
                  <a:gd name="T61" fmla="*/ 7 h 32"/>
                  <a:gd name="T62" fmla="*/ 19 w 29"/>
                  <a:gd name="T63" fmla="*/ 7 h 32"/>
                  <a:gd name="T64" fmla="*/ 16 w 29"/>
                  <a:gd name="T65" fmla="*/ 7 h 32"/>
                  <a:gd name="T66" fmla="*/ 13 w 29"/>
                  <a:gd name="T67" fmla="*/ 7 h 32"/>
                  <a:gd name="T68" fmla="*/ 13 w 29"/>
                  <a:gd name="T69" fmla="*/ 7 h 32"/>
                  <a:gd name="T70" fmla="*/ 16 w 29"/>
                  <a:gd name="T71" fmla="*/ 3 h 32"/>
                  <a:gd name="T72" fmla="*/ 16 w 29"/>
                  <a:gd name="T73" fmla="*/ 3 h 32"/>
                  <a:gd name="T74" fmla="*/ 16 w 29"/>
                  <a:gd name="T75" fmla="*/ 0 h 32"/>
                  <a:gd name="T76" fmla="*/ 13 w 29"/>
                  <a:gd name="T77" fmla="*/ 0 h 32"/>
                  <a:gd name="T78" fmla="*/ 13 w 29"/>
                  <a:gd name="T79" fmla="*/ 0 h 32"/>
                  <a:gd name="T80" fmla="*/ 13 w 29"/>
                  <a:gd name="T81" fmla="*/ 0 h 32"/>
                  <a:gd name="T82" fmla="*/ 13 w 29"/>
                  <a:gd name="T83" fmla="*/ 3 h 32"/>
                  <a:gd name="T84" fmla="*/ 13 w 29"/>
                  <a:gd name="T85" fmla="*/ 3 h 32"/>
                  <a:gd name="T86" fmla="*/ 9 w 29"/>
                  <a:gd name="T87" fmla="*/ 7 h 32"/>
                  <a:gd name="T88" fmla="*/ 9 w 29"/>
                  <a:gd name="T89" fmla="*/ 7 h 32"/>
                  <a:gd name="T90" fmla="*/ 9 w 29"/>
                  <a:gd name="T91" fmla="*/ 7 h 32"/>
                  <a:gd name="T92" fmla="*/ 9 w 29"/>
                  <a:gd name="T93" fmla="*/ 10 h 32"/>
                  <a:gd name="T94" fmla="*/ 6 w 29"/>
                  <a:gd name="T95" fmla="*/ 10 h 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
                  <a:gd name="T145" fmla="*/ 0 h 32"/>
                  <a:gd name="T146" fmla="*/ 29 w 29"/>
                  <a:gd name="T147" fmla="*/ 32 h 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 h="32">
                    <a:moveTo>
                      <a:pt x="6" y="10"/>
                    </a:moveTo>
                    <a:lnTo>
                      <a:pt x="3" y="10"/>
                    </a:lnTo>
                    <a:lnTo>
                      <a:pt x="3" y="13"/>
                    </a:lnTo>
                    <a:lnTo>
                      <a:pt x="0" y="16"/>
                    </a:lnTo>
                    <a:lnTo>
                      <a:pt x="3" y="20"/>
                    </a:lnTo>
                    <a:lnTo>
                      <a:pt x="3" y="23"/>
                    </a:lnTo>
                    <a:lnTo>
                      <a:pt x="6" y="26"/>
                    </a:lnTo>
                    <a:lnTo>
                      <a:pt x="9" y="23"/>
                    </a:lnTo>
                    <a:lnTo>
                      <a:pt x="16" y="23"/>
                    </a:lnTo>
                    <a:lnTo>
                      <a:pt x="19" y="26"/>
                    </a:lnTo>
                    <a:lnTo>
                      <a:pt x="19" y="29"/>
                    </a:lnTo>
                    <a:lnTo>
                      <a:pt x="19" y="32"/>
                    </a:lnTo>
                    <a:lnTo>
                      <a:pt x="22" y="32"/>
                    </a:lnTo>
                    <a:lnTo>
                      <a:pt x="22" y="29"/>
                    </a:lnTo>
                    <a:lnTo>
                      <a:pt x="26" y="29"/>
                    </a:lnTo>
                    <a:lnTo>
                      <a:pt x="29" y="29"/>
                    </a:lnTo>
                    <a:lnTo>
                      <a:pt x="26" y="26"/>
                    </a:lnTo>
                    <a:lnTo>
                      <a:pt x="26" y="23"/>
                    </a:lnTo>
                    <a:lnTo>
                      <a:pt x="29" y="26"/>
                    </a:lnTo>
                    <a:lnTo>
                      <a:pt x="29" y="23"/>
                    </a:lnTo>
                    <a:lnTo>
                      <a:pt x="29" y="20"/>
                    </a:lnTo>
                    <a:lnTo>
                      <a:pt x="26" y="20"/>
                    </a:lnTo>
                    <a:lnTo>
                      <a:pt x="29" y="13"/>
                    </a:lnTo>
                    <a:lnTo>
                      <a:pt x="26" y="10"/>
                    </a:lnTo>
                    <a:lnTo>
                      <a:pt x="26" y="7"/>
                    </a:lnTo>
                    <a:lnTo>
                      <a:pt x="22" y="7"/>
                    </a:lnTo>
                    <a:lnTo>
                      <a:pt x="19" y="7"/>
                    </a:lnTo>
                    <a:lnTo>
                      <a:pt x="16" y="7"/>
                    </a:lnTo>
                    <a:lnTo>
                      <a:pt x="13" y="7"/>
                    </a:lnTo>
                    <a:lnTo>
                      <a:pt x="16" y="3"/>
                    </a:lnTo>
                    <a:lnTo>
                      <a:pt x="16" y="0"/>
                    </a:lnTo>
                    <a:lnTo>
                      <a:pt x="13" y="0"/>
                    </a:lnTo>
                    <a:lnTo>
                      <a:pt x="13" y="3"/>
                    </a:lnTo>
                    <a:lnTo>
                      <a:pt x="9" y="7"/>
                    </a:lnTo>
                    <a:lnTo>
                      <a:pt x="9" y="10"/>
                    </a:lnTo>
                    <a:lnTo>
                      <a:pt x="6" y="10"/>
                    </a:lnTo>
                    <a:close/>
                  </a:path>
                </a:pathLst>
              </a:custGeom>
              <a:solidFill>
                <a:srgbClr val="CCCCCC"/>
              </a:solidFill>
              <a:ln w="9525">
                <a:noFill/>
                <a:round/>
                <a:headEnd/>
                <a:tailEnd/>
              </a:ln>
            </p:spPr>
            <p:txBody>
              <a:bodyPr/>
              <a:lstStyle/>
              <a:p>
                <a:endParaRPr lang="en-US"/>
              </a:p>
            </p:txBody>
          </p:sp>
          <p:sp>
            <p:nvSpPr>
              <p:cNvPr id="32953" name="Freeform 23"/>
              <p:cNvSpPr>
                <a:spLocks/>
              </p:cNvSpPr>
              <p:nvPr/>
            </p:nvSpPr>
            <p:spPr bwMode="auto">
              <a:xfrm>
                <a:off x="2375" y="1112"/>
                <a:ext cx="29" cy="32"/>
              </a:xfrm>
              <a:custGeom>
                <a:avLst/>
                <a:gdLst>
                  <a:gd name="T0" fmla="*/ 6 w 29"/>
                  <a:gd name="T1" fmla="*/ 10 h 32"/>
                  <a:gd name="T2" fmla="*/ 3 w 29"/>
                  <a:gd name="T3" fmla="*/ 10 h 32"/>
                  <a:gd name="T4" fmla="*/ 3 w 29"/>
                  <a:gd name="T5" fmla="*/ 13 h 32"/>
                  <a:gd name="T6" fmla="*/ 0 w 29"/>
                  <a:gd name="T7" fmla="*/ 16 h 32"/>
                  <a:gd name="T8" fmla="*/ 3 w 29"/>
                  <a:gd name="T9" fmla="*/ 20 h 32"/>
                  <a:gd name="T10" fmla="*/ 3 w 29"/>
                  <a:gd name="T11" fmla="*/ 23 h 32"/>
                  <a:gd name="T12" fmla="*/ 6 w 29"/>
                  <a:gd name="T13" fmla="*/ 26 h 32"/>
                  <a:gd name="T14" fmla="*/ 9 w 29"/>
                  <a:gd name="T15" fmla="*/ 23 h 32"/>
                  <a:gd name="T16" fmla="*/ 9 w 29"/>
                  <a:gd name="T17" fmla="*/ 23 h 32"/>
                  <a:gd name="T18" fmla="*/ 16 w 29"/>
                  <a:gd name="T19" fmla="*/ 23 h 32"/>
                  <a:gd name="T20" fmla="*/ 19 w 29"/>
                  <a:gd name="T21" fmla="*/ 26 h 32"/>
                  <a:gd name="T22" fmla="*/ 19 w 29"/>
                  <a:gd name="T23" fmla="*/ 29 h 32"/>
                  <a:gd name="T24" fmla="*/ 19 w 29"/>
                  <a:gd name="T25" fmla="*/ 32 h 32"/>
                  <a:gd name="T26" fmla="*/ 19 w 29"/>
                  <a:gd name="T27" fmla="*/ 32 h 32"/>
                  <a:gd name="T28" fmla="*/ 19 w 29"/>
                  <a:gd name="T29" fmla="*/ 32 h 32"/>
                  <a:gd name="T30" fmla="*/ 22 w 29"/>
                  <a:gd name="T31" fmla="*/ 32 h 32"/>
                  <a:gd name="T32" fmla="*/ 22 w 29"/>
                  <a:gd name="T33" fmla="*/ 29 h 32"/>
                  <a:gd name="T34" fmla="*/ 26 w 29"/>
                  <a:gd name="T35" fmla="*/ 29 h 32"/>
                  <a:gd name="T36" fmla="*/ 29 w 29"/>
                  <a:gd name="T37" fmla="*/ 29 h 32"/>
                  <a:gd name="T38" fmla="*/ 26 w 29"/>
                  <a:gd name="T39" fmla="*/ 26 h 32"/>
                  <a:gd name="T40" fmla="*/ 26 w 29"/>
                  <a:gd name="T41" fmla="*/ 23 h 32"/>
                  <a:gd name="T42" fmla="*/ 29 w 29"/>
                  <a:gd name="T43" fmla="*/ 26 h 32"/>
                  <a:gd name="T44" fmla="*/ 29 w 29"/>
                  <a:gd name="T45" fmla="*/ 26 h 32"/>
                  <a:gd name="T46" fmla="*/ 29 w 29"/>
                  <a:gd name="T47" fmla="*/ 23 h 32"/>
                  <a:gd name="T48" fmla="*/ 29 w 29"/>
                  <a:gd name="T49" fmla="*/ 20 h 32"/>
                  <a:gd name="T50" fmla="*/ 26 w 29"/>
                  <a:gd name="T51" fmla="*/ 20 h 32"/>
                  <a:gd name="T52" fmla="*/ 26 w 29"/>
                  <a:gd name="T53" fmla="*/ 20 h 32"/>
                  <a:gd name="T54" fmla="*/ 29 w 29"/>
                  <a:gd name="T55" fmla="*/ 13 h 32"/>
                  <a:gd name="T56" fmla="*/ 26 w 29"/>
                  <a:gd name="T57" fmla="*/ 10 h 32"/>
                  <a:gd name="T58" fmla="*/ 26 w 29"/>
                  <a:gd name="T59" fmla="*/ 7 h 32"/>
                  <a:gd name="T60" fmla="*/ 22 w 29"/>
                  <a:gd name="T61" fmla="*/ 7 h 32"/>
                  <a:gd name="T62" fmla="*/ 19 w 29"/>
                  <a:gd name="T63" fmla="*/ 7 h 32"/>
                  <a:gd name="T64" fmla="*/ 16 w 29"/>
                  <a:gd name="T65" fmla="*/ 7 h 32"/>
                  <a:gd name="T66" fmla="*/ 13 w 29"/>
                  <a:gd name="T67" fmla="*/ 7 h 32"/>
                  <a:gd name="T68" fmla="*/ 13 w 29"/>
                  <a:gd name="T69" fmla="*/ 7 h 32"/>
                  <a:gd name="T70" fmla="*/ 16 w 29"/>
                  <a:gd name="T71" fmla="*/ 3 h 32"/>
                  <a:gd name="T72" fmla="*/ 16 w 29"/>
                  <a:gd name="T73" fmla="*/ 3 h 32"/>
                  <a:gd name="T74" fmla="*/ 16 w 29"/>
                  <a:gd name="T75" fmla="*/ 0 h 32"/>
                  <a:gd name="T76" fmla="*/ 13 w 29"/>
                  <a:gd name="T77" fmla="*/ 0 h 32"/>
                  <a:gd name="T78" fmla="*/ 13 w 29"/>
                  <a:gd name="T79" fmla="*/ 0 h 32"/>
                  <a:gd name="T80" fmla="*/ 13 w 29"/>
                  <a:gd name="T81" fmla="*/ 0 h 32"/>
                  <a:gd name="T82" fmla="*/ 13 w 29"/>
                  <a:gd name="T83" fmla="*/ 3 h 32"/>
                  <a:gd name="T84" fmla="*/ 13 w 29"/>
                  <a:gd name="T85" fmla="*/ 3 h 32"/>
                  <a:gd name="T86" fmla="*/ 9 w 29"/>
                  <a:gd name="T87" fmla="*/ 7 h 32"/>
                  <a:gd name="T88" fmla="*/ 9 w 29"/>
                  <a:gd name="T89" fmla="*/ 7 h 32"/>
                  <a:gd name="T90" fmla="*/ 9 w 29"/>
                  <a:gd name="T91" fmla="*/ 7 h 32"/>
                  <a:gd name="T92" fmla="*/ 9 w 29"/>
                  <a:gd name="T93" fmla="*/ 10 h 32"/>
                  <a:gd name="T94" fmla="*/ 6 w 29"/>
                  <a:gd name="T95" fmla="*/ 10 h 32"/>
                  <a:gd name="T96" fmla="*/ 6 w 29"/>
                  <a:gd name="T97" fmla="*/ 10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
                  <a:gd name="T148" fmla="*/ 0 h 32"/>
                  <a:gd name="T149" fmla="*/ 29 w 29"/>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 h="32">
                    <a:moveTo>
                      <a:pt x="6" y="10"/>
                    </a:moveTo>
                    <a:lnTo>
                      <a:pt x="3" y="10"/>
                    </a:lnTo>
                    <a:lnTo>
                      <a:pt x="3" y="13"/>
                    </a:lnTo>
                    <a:lnTo>
                      <a:pt x="0" y="16"/>
                    </a:lnTo>
                    <a:lnTo>
                      <a:pt x="3" y="20"/>
                    </a:lnTo>
                    <a:lnTo>
                      <a:pt x="3" y="23"/>
                    </a:lnTo>
                    <a:lnTo>
                      <a:pt x="6" y="26"/>
                    </a:lnTo>
                    <a:lnTo>
                      <a:pt x="9" y="23"/>
                    </a:lnTo>
                    <a:lnTo>
                      <a:pt x="16" y="23"/>
                    </a:lnTo>
                    <a:lnTo>
                      <a:pt x="19" y="26"/>
                    </a:lnTo>
                    <a:lnTo>
                      <a:pt x="19" y="29"/>
                    </a:lnTo>
                    <a:lnTo>
                      <a:pt x="19" y="32"/>
                    </a:lnTo>
                    <a:lnTo>
                      <a:pt x="22" y="32"/>
                    </a:lnTo>
                    <a:lnTo>
                      <a:pt x="22" y="29"/>
                    </a:lnTo>
                    <a:lnTo>
                      <a:pt x="26" y="29"/>
                    </a:lnTo>
                    <a:lnTo>
                      <a:pt x="29" y="29"/>
                    </a:lnTo>
                    <a:lnTo>
                      <a:pt x="26" y="26"/>
                    </a:lnTo>
                    <a:lnTo>
                      <a:pt x="26" y="23"/>
                    </a:lnTo>
                    <a:lnTo>
                      <a:pt x="29" y="26"/>
                    </a:lnTo>
                    <a:lnTo>
                      <a:pt x="29" y="23"/>
                    </a:lnTo>
                    <a:lnTo>
                      <a:pt x="29" y="20"/>
                    </a:lnTo>
                    <a:lnTo>
                      <a:pt x="26" y="20"/>
                    </a:lnTo>
                    <a:lnTo>
                      <a:pt x="29" y="13"/>
                    </a:lnTo>
                    <a:lnTo>
                      <a:pt x="26" y="10"/>
                    </a:lnTo>
                    <a:lnTo>
                      <a:pt x="26" y="7"/>
                    </a:lnTo>
                    <a:lnTo>
                      <a:pt x="22" y="7"/>
                    </a:lnTo>
                    <a:lnTo>
                      <a:pt x="19" y="7"/>
                    </a:lnTo>
                    <a:lnTo>
                      <a:pt x="16" y="7"/>
                    </a:lnTo>
                    <a:lnTo>
                      <a:pt x="13" y="7"/>
                    </a:lnTo>
                    <a:lnTo>
                      <a:pt x="16" y="3"/>
                    </a:lnTo>
                    <a:lnTo>
                      <a:pt x="16" y="0"/>
                    </a:lnTo>
                    <a:lnTo>
                      <a:pt x="13" y="0"/>
                    </a:lnTo>
                    <a:lnTo>
                      <a:pt x="13" y="3"/>
                    </a:lnTo>
                    <a:lnTo>
                      <a:pt x="9" y="7"/>
                    </a:lnTo>
                    <a:lnTo>
                      <a:pt x="9" y="10"/>
                    </a:lnTo>
                    <a:lnTo>
                      <a:pt x="6" y="10"/>
                    </a:lnTo>
                  </a:path>
                </a:pathLst>
              </a:custGeom>
              <a:noFill/>
              <a:ln w="0">
                <a:solidFill>
                  <a:srgbClr val="7F7F7F"/>
                </a:solidFill>
                <a:round/>
                <a:headEnd/>
                <a:tailEnd/>
              </a:ln>
            </p:spPr>
            <p:txBody>
              <a:bodyPr/>
              <a:lstStyle/>
              <a:p>
                <a:endParaRPr lang="en-US"/>
              </a:p>
            </p:txBody>
          </p:sp>
          <p:sp>
            <p:nvSpPr>
              <p:cNvPr id="32954" name="Freeform 24"/>
              <p:cNvSpPr>
                <a:spLocks/>
              </p:cNvSpPr>
              <p:nvPr/>
            </p:nvSpPr>
            <p:spPr bwMode="auto">
              <a:xfrm>
                <a:off x="2539" y="803"/>
                <a:ext cx="209" cy="290"/>
              </a:xfrm>
              <a:custGeom>
                <a:avLst/>
                <a:gdLst>
                  <a:gd name="T0" fmla="*/ 74 w 209"/>
                  <a:gd name="T1" fmla="*/ 238 h 290"/>
                  <a:gd name="T2" fmla="*/ 71 w 209"/>
                  <a:gd name="T3" fmla="*/ 193 h 290"/>
                  <a:gd name="T4" fmla="*/ 87 w 209"/>
                  <a:gd name="T5" fmla="*/ 164 h 290"/>
                  <a:gd name="T6" fmla="*/ 96 w 209"/>
                  <a:gd name="T7" fmla="*/ 119 h 290"/>
                  <a:gd name="T8" fmla="*/ 113 w 209"/>
                  <a:gd name="T9" fmla="*/ 84 h 290"/>
                  <a:gd name="T10" fmla="*/ 122 w 209"/>
                  <a:gd name="T11" fmla="*/ 65 h 290"/>
                  <a:gd name="T12" fmla="*/ 135 w 209"/>
                  <a:gd name="T13" fmla="*/ 52 h 290"/>
                  <a:gd name="T14" fmla="*/ 154 w 209"/>
                  <a:gd name="T15" fmla="*/ 55 h 290"/>
                  <a:gd name="T16" fmla="*/ 177 w 209"/>
                  <a:gd name="T17" fmla="*/ 49 h 290"/>
                  <a:gd name="T18" fmla="*/ 196 w 209"/>
                  <a:gd name="T19" fmla="*/ 26 h 290"/>
                  <a:gd name="T20" fmla="*/ 206 w 209"/>
                  <a:gd name="T21" fmla="*/ 33 h 290"/>
                  <a:gd name="T22" fmla="*/ 206 w 209"/>
                  <a:gd name="T23" fmla="*/ 26 h 290"/>
                  <a:gd name="T24" fmla="*/ 196 w 209"/>
                  <a:gd name="T25" fmla="*/ 20 h 290"/>
                  <a:gd name="T26" fmla="*/ 203 w 209"/>
                  <a:gd name="T27" fmla="*/ 7 h 290"/>
                  <a:gd name="T28" fmla="*/ 193 w 209"/>
                  <a:gd name="T29" fmla="*/ 4 h 290"/>
                  <a:gd name="T30" fmla="*/ 187 w 209"/>
                  <a:gd name="T31" fmla="*/ 10 h 290"/>
                  <a:gd name="T32" fmla="*/ 183 w 209"/>
                  <a:gd name="T33" fmla="*/ 0 h 290"/>
                  <a:gd name="T34" fmla="*/ 177 w 209"/>
                  <a:gd name="T35" fmla="*/ 13 h 290"/>
                  <a:gd name="T36" fmla="*/ 167 w 209"/>
                  <a:gd name="T37" fmla="*/ 26 h 290"/>
                  <a:gd name="T38" fmla="*/ 167 w 209"/>
                  <a:gd name="T39" fmla="*/ 7 h 290"/>
                  <a:gd name="T40" fmla="*/ 161 w 209"/>
                  <a:gd name="T41" fmla="*/ 17 h 290"/>
                  <a:gd name="T42" fmla="*/ 154 w 209"/>
                  <a:gd name="T43" fmla="*/ 26 h 290"/>
                  <a:gd name="T44" fmla="*/ 145 w 209"/>
                  <a:gd name="T45" fmla="*/ 26 h 290"/>
                  <a:gd name="T46" fmla="*/ 145 w 209"/>
                  <a:gd name="T47" fmla="*/ 33 h 290"/>
                  <a:gd name="T48" fmla="*/ 138 w 209"/>
                  <a:gd name="T49" fmla="*/ 42 h 290"/>
                  <a:gd name="T50" fmla="*/ 129 w 209"/>
                  <a:gd name="T51" fmla="*/ 36 h 290"/>
                  <a:gd name="T52" fmla="*/ 125 w 209"/>
                  <a:gd name="T53" fmla="*/ 45 h 290"/>
                  <a:gd name="T54" fmla="*/ 119 w 209"/>
                  <a:gd name="T55" fmla="*/ 52 h 290"/>
                  <a:gd name="T56" fmla="*/ 116 w 209"/>
                  <a:gd name="T57" fmla="*/ 62 h 290"/>
                  <a:gd name="T58" fmla="*/ 119 w 209"/>
                  <a:gd name="T59" fmla="*/ 68 h 290"/>
                  <a:gd name="T60" fmla="*/ 109 w 209"/>
                  <a:gd name="T61" fmla="*/ 78 h 290"/>
                  <a:gd name="T62" fmla="*/ 106 w 209"/>
                  <a:gd name="T63" fmla="*/ 81 h 290"/>
                  <a:gd name="T64" fmla="*/ 100 w 209"/>
                  <a:gd name="T65" fmla="*/ 87 h 290"/>
                  <a:gd name="T66" fmla="*/ 90 w 209"/>
                  <a:gd name="T67" fmla="*/ 100 h 290"/>
                  <a:gd name="T68" fmla="*/ 87 w 209"/>
                  <a:gd name="T69" fmla="*/ 113 h 290"/>
                  <a:gd name="T70" fmla="*/ 84 w 209"/>
                  <a:gd name="T71" fmla="*/ 119 h 290"/>
                  <a:gd name="T72" fmla="*/ 80 w 209"/>
                  <a:gd name="T73" fmla="*/ 132 h 290"/>
                  <a:gd name="T74" fmla="*/ 77 w 209"/>
                  <a:gd name="T75" fmla="*/ 139 h 290"/>
                  <a:gd name="T76" fmla="*/ 71 w 209"/>
                  <a:gd name="T77" fmla="*/ 148 h 290"/>
                  <a:gd name="T78" fmla="*/ 51 w 209"/>
                  <a:gd name="T79" fmla="*/ 168 h 290"/>
                  <a:gd name="T80" fmla="*/ 61 w 209"/>
                  <a:gd name="T81" fmla="*/ 171 h 290"/>
                  <a:gd name="T82" fmla="*/ 51 w 209"/>
                  <a:gd name="T83" fmla="*/ 171 h 290"/>
                  <a:gd name="T84" fmla="*/ 39 w 209"/>
                  <a:gd name="T85" fmla="*/ 177 h 290"/>
                  <a:gd name="T86" fmla="*/ 26 w 209"/>
                  <a:gd name="T87" fmla="*/ 184 h 290"/>
                  <a:gd name="T88" fmla="*/ 22 w 209"/>
                  <a:gd name="T89" fmla="*/ 190 h 290"/>
                  <a:gd name="T90" fmla="*/ 19 w 209"/>
                  <a:gd name="T91" fmla="*/ 193 h 290"/>
                  <a:gd name="T92" fmla="*/ 10 w 209"/>
                  <a:gd name="T93" fmla="*/ 200 h 290"/>
                  <a:gd name="T94" fmla="*/ 10 w 209"/>
                  <a:gd name="T95" fmla="*/ 203 h 290"/>
                  <a:gd name="T96" fmla="*/ 3 w 209"/>
                  <a:gd name="T97" fmla="*/ 216 h 290"/>
                  <a:gd name="T98" fmla="*/ 26 w 209"/>
                  <a:gd name="T99" fmla="*/ 219 h 290"/>
                  <a:gd name="T100" fmla="*/ 22 w 209"/>
                  <a:gd name="T101" fmla="*/ 226 h 290"/>
                  <a:gd name="T102" fmla="*/ 6 w 209"/>
                  <a:gd name="T103" fmla="*/ 226 h 290"/>
                  <a:gd name="T104" fmla="*/ 3 w 209"/>
                  <a:gd name="T105" fmla="*/ 235 h 290"/>
                  <a:gd name="T106" fmla="*/ 10 w 209"/>
                  <a:gd name="T107" fmla="*/ 242 h 290"/>
                  <a:gd name="T108" fmla="*/ 16 w 209"/>
                  <a:gd name="T109" fmla="*/ 235 h 290"/>
                  <a:gd name="T110" fmla="*/ 6 w 209"/>
                  <a:gd name="T111" fmla="*/ 251 h 290"/>
                  <a:gd name="T112" fmla="*/ 6 w 209"/>
                  <a:gd name="T113" fmla="*/ 258 h 290"/>
                  <a:gd name="T114" fmla="*/ 3 w 209"/>
                  <a:gd name="T115" fmla="*/ 264 h 290"/>
                  <a:gd name="T116" fmla="*/ 16 w 209"/>
                  <a:gd name="T117" fmla="*/ 287 h 290"/>
                  <a:gd name="T118" fmla="*/ 45 w 209"/>
                  <a:gd name="T119" fmla="*/ 271 h 290"/>
                  <a:gd name="T120" fmla="*/ 51 w 209"/>
                  <a:gd name="T121" fmla="*/ 261 h 290"/>
                  <a:gd name="T122" fmla="*/ 55 w 209"/>
                  <a:gd name="T123" fmla="*/ 267 h 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
                  <a:gd name="T187" fmla="*/ 0 h 290"/>
                  <a:gd name="T188" fmla="*/ 209 w 209"/>
                  <a:gd name="T189" fmla="*/ 290 h 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 h="290">
                    <a:moveTo>
                      <a:pt x="61" y="274"/>
                    </a:moveTo>
                    <a:lnTo>
                      <a:pt x="61" y="274"/>
                    </a:lnTo>
                    <a:lnTo>
                      <a:pt x="64" y="274"/>
                    </a:lnTo>
                    <a:lnTo>
                      <a:pt x="64" y="264"/>
                    </a:lnTo>
                    <a:lnTo>
                      <a:pt x="64" y="261"/>
                    </a:lnTo>
                    <a:lnTo>
                      <a:pt x="67" y="255"/>
                    </a:lnTo>
                    <a:lnTo>
                      <a:pt x="67" y="251"/>
                    </a:lnTo>
                    <a:lnTo>
                      <a:pt x="71" y="251"/>
                    </a:lnTo>
                    <a:lnTo>
                      <a:pt x="74" y="248"/>
                    </a:lnTo>
                    <a:lnTo>
                      <a:pt x="74" y="245"/>
                    </a:lnTo>
                    <a:lnTo>
                      <a:pt x="74" y="238"/>
                    </a:lnTo>
                    <a:lnTo>
                      <a:pt x="74" y="232"/>
                    </a:lnTo>
                    <a:lnTo>
                      <a:pt x="71" y="229"/>
                    </a:lnTo>
                    <a:lnTo>
                      <a:pt x="74" y="226"/>
                    </a:lnTo>
                    <a:lnTo>
                      <a:pt x="77" y="226"/>
                    </a:lnTo>
                    <a:lnTo>
                      <a:pt x="77" y="222"/>
                    </a:lnTo>
                    <a:lnTo>
                      <a:pt x="77" y="216"/>
                    </a:lnTo>
                    <a:lnTo>
                      <a:pt x="74" y="213"/>
                    </a:lnTo>
                    <a:lnTo>
                      <a:pt x="74" y="206"/>
                    </a:lnTo>
                    <a:lnTo>
                      <a:pt x="74" y="200"/>
                    </a:lnTo>
                    <a:lnTo>
                      <a:pt x="74" y="197"/>
                    </a:lnTo>
                    <a:lnTo>
                      <a:pt x="71" y="197"/>
                    </a:lnTo>
                    <a:lnTo>
                      <a:pt x="71" y="193"/>
                    </a:lnTo>
                    <a:lnTo>
                      <a:pt x="74" y="193"/>
                    </a:lnTo>
                    <a:lnTo>
                      <a:pt x="74" y="190"/>
                    </a:lnTo>
                    <a:lnTo>
                      <a:pt x="74" y="187"/>
                    </a:lnTo>
                    <a:lnTo>
                      <a:pt x="74" y="184"/>
                    </a:lnTo>
                    <a:lnTo>
                      <a:pt x="74" y="181"/>
                    </a:lnTo>
                    <a:lnTo>
                      <a:pt x="74" y="177"/>
                    </a:lnTo>
                    <a:lnTo>
                      <a:pt x="74" y="174"/>
                    </a:lnTo>
                    <a:lnTo>
                      <a:pt x="74" y="171"/>
                    </a:lnTo>
                    <a:lnTo>
                      <a:pt x="80" y="164"/>
                    </a:lnTo>
                    <a:lnTo>
                      <a:pt x="84" y="161"/>
                    </a:lnTo>
                    <a:lnTo>
                      <a:pt x="87" y="164"/>
                    </a:lnTo>
                    <a:lnTo>
                      <a:pt x="90" y="164"/>
                    </a:lnTo>
                    <a:lnTo>
                      <a:pt x="93" y="161"/>
                    </a:lnTo>
                    <a:lnTo>
                      <a:pt x="93" y="158"/>
                    </a:lnTo>
                    <a:lnTo>
                      <a:pt x="93" y="155"/>
                    </a:lnTo>
                    <a:lnTo>
                      <a:pt x="90" y="155"/>
                    </a:lnTo>
                    <a:lnTo>
                      <a:pt x="90" y="152"/>
                    </a:lnTo>
                    <a:lnTo>
                      <a:pt x="90" y="148"/>
                    </a:lnTo>
                    <a:lnTo>
                      <a:pt x="93" y="145"/>
                    </a:lnTo>
                    <a:lnTo>
                      <a:pt x="93" y="139"/>
                    </a:lnTo>
                    <a:lnTo>
                      <a:pt x="96" y="129"/>
                    </a:lnTo>
                    <a:lnTo>
                      <a:pt x="96" y="126"/>
                    </a:lnTo>
                    <a:lnTo>
                      <a:pt x="96" y="119"/>
                    </a:lnTo>
                    <a:lnTo>
                      <a:pt x="100" y="119"/>
                    </a:lnTo>
                    <a:lnTo>
                      <a:pt x="103" y="116"/>
                    </a:lnTo>
                    <a:lnTo>
                      <a:pt x="103" y="113"/>
                    </a:lnTo>
                    <a:lnTo>
                      <a:pt x="103" y="110"/>
                    </a:lnTo>
                    <a:lnTo>
                      <a:pt x="103" y="107"/>
                    </a:lnTo>
                    <a:lnTo>
                      <a:pt x="106" y="103"/>
                    </a:lnTo>
                    <a:lnTo>
                      <a:pt x="109" y="100"/>
                    </a:lnTo>
                    <a:lnTo>
                      <a:pt x="109" y="97"/>
                    </a:lnTo>
                    <a:lnTo>
                      <a:pt x="109" y="94"/>
                    </a:lnTo>
                    <a:lnTo>
                      <a:pt x="109" y="90"/>
                    </a:lnTo>
                    <a:lnTo>
                      <a:pt x="109" y="87"/>
                    </a:lnTo>
                    <a:lnTo>
                      <a:pt x="113" y="84"/>
                    </a:lnTo>
                    <a:lnTo>
                      <a:pt x="113" y="81"/>
                    </a:lnTo>
                    <a:lnTo>
                      <a:pt x="113" y="78"/>
                    </a:lnTo>
                    <a:lnTo>
                      <a:pt x="116" y="74"/>
                    </a:lnTo>
                    <a:lnTo>
                      <a:pt x="119" y="74"/>
                    </a:lnTo>
                    <a:lnTo>
                      <a:pt x="122" y="78"/>
                    </a:lnTo>
                    <a:lnTo>
                      <a:pt x="122" y="74"/>
                    </a:lnTo>
                    <a:lnTo>
                      <a:pt x="122" y="71"/>
                    </a:lnTo>
                    <a:lnTo>
                      <a:pt x="122" y="68"/>
                    </a:lnTo>
                    <a:lnTo>
                      <a:pt x="122" y="65"/>
                    </a:lnTo>
                    <a:lnTo>
                      <a:pt x="125" y="65"/>
                    </a:lnTo>
                    <a:lnTo>
                      <a:pt x="129" y="65"/>
                    </a:lnTo>
                    <a:lnTo>
                      <a:pt x="135" y="65"/>
                    </a:lnTo>
                    <a:lnTo>
                      <a:pt x="138" y="65"/>
                    </a:lnTo>
                    <a:lnTo>
                      <a:pt x="135" y="62"/>
                    </a:lnTo>
                    <a:lnTo>
                      <a:pt x="135" y="58"/>
                    </a:lnTo>
                    <a:lnTo>
                      <a:pt x="138" y="58"/>
                    </a:lnTo>
                    <a:lnTo>
                      <a:pt x="138" y="55"/>
                    </a:lnTo>
                    <a:lnTo>
                      <a:pt x="135" y="52"/>
                    </a:lnTo>
                    <a:lnTo>
                      <a:pt x="138" y="52"/>
                    </a:lnTo>
                    <a:lnTo>
                      <a:pt x="141" y="52"/>
                    </a:lnTo>
                    <a:lnTo>
                      <a:pt x="141" y="49"/>
                    </a:lnTo>
                    <a:lnTo>
                      <a:pt x="145" y="49"/>
                    </a:lnTo>
                    <a:lnTo>
                      <a:pt x="141" y="49"/>
                    </a:lnTo>
                    <a:lnTo>
                      <a:pt x="141" y="45"/>
                    </a:lnTo>
                    <a:lnTo>
                      <a:pt x="145" y="45"/>
                    </a:lnTo>
                    <a:lnTo>
                      <a:pt x="148" y="49"/>
                    </a:lnTo>
                    <a:lnTo>
                      <a:pt x="151" y="52"/>
                    </a:lnTo>
                    <a:lnTo>
                      <a:pt x="154" y="55"/>
                    </a:lnTo>
                    <a:lnTo>
                      <a:pt x="158" y="55"/>
                    </a:lnTo>
                    <a:lnTo>
                      <a:pt x="161" y="58"/>
                    </a:lnTo>
                    <a:lnTo>
                      <a:pt x="164" y="55"/>
                    </a:lnTo>
                    <a:lnTo>
                      <a:pt x="164" y="52"/>
                    </a:lnTo>
                    <a:lnTo>
                      <a:pt x="167" y="52"/>
                    </a:lnTo>
                    <a:lnTo>
                      <a:pt x="167" y="55"/>
                    </a:lnTo>
                    <a:lnTo>
                      <a:pt x="170" y="55"/>
                    </a:lnTo>
                    <a:lnTo>
                      <a:pt x="174" y="52"/>
                    </a:lnTo>
                    <a:lnTo>
                      <a:pt x="177" y="49"/>
                    </a:lnTo>
                    <a:lnTo>
                      <a:pt x="177" y="45"/>
                    </a:lnTo>
                    <a:lnTo>
                      <a:pt x="177" y="42"/>
                    </a:lnTo>
                    <a:lnTo>
                      <a:pt x="177" y="39"/>
                    </a:lnTo>
                    <a:lnTo>
                      <a:pt x="177" y="36"/>
                    </a:lnTo>
                    <a:lnTo>
                      <a:pt x="177" y="29"/>
                    </a:lnTo>
                    <a:lnTo>
                      <a:pt x="180" y="26"/>
                    </a:lnTo>
                    <a:lnTo>
                      <a:pt x="183" y="26"/>
                    </a:lnTo>
                    <a:lnTo>
                      <a:pt x="187" y="23"/>
                    </a:lnTo>
                    <a:lnTo>
                      <a:pt x="190" y="20"/>
                    </a:lnTo>
                    <a:lnTo>
                      <a:pt x="190" y="23"/>
                    </a:lnTo>
                    <a:lnTo>
                      <a:pt x="193" y="26"/>
                    </a:lnTo>
                    <a:lnTo>
                      <a:pt x="196" y="26"/>
                    </a:lnTo>
                    <a:lnTo>
                      <a:pt x="199" y="26"/>
                    </a:lnTo>
                    <a:lnTo>
                      <a:pt x="199" y="29"/>
                    </a:lnTo>
                    <a:lnTo>
                      <a:pt x="199" y="33"/>
                    </a:lnTo>
                    <a:lnTo>
                      <a:pt x="199" y="36"/>
                    </a:lnTo>
                    <a:lnTo>
                      <a:pt x="199" y="39"/>
                    </a:lnTo>
                    <a:lnTo>
                      <a:pt x="199" y="42"/>
                    </a:lnTo>
                    <a:lnTo>
                      <a:pt x="199" y="39"/>
                    </a:lnTo>
                    <a:lnTo>
                      <a:pt x="203" y="39"/>
                    </a:lnTo>
                    <a:lnTo>
                      <a:pt x="203" y="36"/>
                    </a:lnTo>
                    <a:lnTo>
                      <a:pt x="206" y="33"/>
                    </a:lnTo>
                    <a:lnTo>
                      <a:pt x="206" y="26"/>
                    </a:lnTo>
                    <a:lnTo>
                      <a:pt x="209" y="29"/>
                    </a:lnTo>
                    <a:lnTo>
                      <a:pt x="209" y="26"/>
                    </a:lnTo>
                    <a:lnTo>
                      <a:pt x="209" y="23"/>
                    </a:lnTo>
                    <a:lnTo>
                      <a:pt x="206" y="23"/>
                    </a:lnTo>
                    <a:lnTo>
                      <a:pt x="206" y="26"/>
                    </a:lnTo>
                    <a:lnTo>
                      <a:pt x="203" y="23"/>
                    </a:lnTo>
                    <a:lnTo>
                      <a:pt x="206" y="26"/>
                    </a:lnTo>
                    <a:lnTo>
                      <a:pt x="203" y="26"/>
                    </a:lnTo>
                    <a:lnTo>
                      <a:pt x="199" y="26"/>
                    </a:lnTo>
                    <a:lnTo>
                      <a:pt x="203" y="23"/>
                    </a:lnTo>
                    <a:lnTo>
                      <a:pt x="199" y="23"/>
                    </a:lnTo>
                    <a:lnTo>
                      <a:pt x="199" y="20"/>
                    </a:lnTo>
                    <a:lnTo>
                      <a:pt x="196" y="20"/>
                    </a:lnTo>
                    <a:lnTo>
                      <a:pt x="193" y="20"/>
                    </a:lnTo>
                    <a:lnTo>
                      <a:pt x="193" y="17"/>
                    </a:lnTo>
                    <a:lnTo>
                      <a:pt x="196" y="17"/>
                    </a:lnTo>
                    <a:lnTo>
                      <a:pt x="203" y="17"/>
                    </a:lnTo>
                    <a:lnTo>
                      <a:pt x="206" y="13"/>
                    </a:lnTo>
                    <a:lnTo>
                      <a:pt x="206" y="10"/>
                    </a:lnTo>
                    <a:lnTo>
                      <a:pt x="206" y="7"/>
                    </a:lnTo>
                    <a:lnTo>
                      <a:pt x="203" y="7"/>
                    </a:lnTo>
                    <a:lnTo>
                      <a:pt x="199" y="7"/>
                    </a:lnTo>
                    <a:lnTo>
                      <a:pt x="203" y="7"/>
                    </a:lnTo>
                    <a:lnTo>
                      <a:pt x="199" y="7"/>
                    </a:lnTo>
                    <a:lnTo>
                      <a:pt x="199" y="4"/>
                    </a:lnTo>
                    <a:lnTo>
                      <a:pt x="199" y="7"/>
                    </a:lnTo>
                    <a:lnTo>
                      <a:pt x="196" y="7"/>
                    </a:lnTo>
                    <a:lnTo>
                      <a:pt x="196" y="4"/>
                    </a:lnTo>
                    <a:lnTo>
                      <a:pt x="193" y="7"/>
                    </a:lnTo>
                    <a:lnTo>
                      <a:pt x="193" y="4"/>
                    </a:lnTo>
                    <a:lnTo>
                      <a:pt x="190" y="4"/>
                    </a:lnTo>
                    <a:lnTo>
                      <a:pt x="190" y="7"/>
                    </a:lnTo>
                    <a:lnTo>
                      <a:pt x="190" y="10"/>
                    </a:lnTo>
                    <a:lnTo>
                      <a:pt x="190" y="13"/>
                    </a:lnTo>
                    <a:lnTo>
                      <a:pt x="187" y="13"/>
                    </a:lnTo>
                    <a:lnTo>
                      <a:pt x="187" y="10"/>
                    </a:lnTo>
                    <a:lnTo>
                      <a:pt x="187" y="7"/>
                    </a:lnTo>
                    <a:lnTo>
                      <a:pt x="187" y="10"/>
                    </a:lnTo>
                    <a:lnTo>
                      <a:pt x="183" y="10"/>
                    </a:lnTo>
                    <a:lnTo>
                      <a:pt x="187" y="7"/>
                    </a:lnTo>
                    <a:lnTo>
                      <a:pt x="183" y="7"/>
                    </a:lnTo>
                    <a:lnTo>
                      <a:pt x="187" y="7"/>
                    </a:lnTo>
                    <a:lnTo>
                      <a:pt x="187" y="4"/>
                    </a:lnTo>
                    <a:lnTo>
                      <a:pt x="187" y="0"/>
                    </a:lnTo>
                    <a:lnTo>
                      <a:pt x="183" y="0"/>
                    </a:lnTo>
                    <a:lnTo>
                      <a:pt x="180" y="0"/>
                    </a:lnTo>
                    <a:lnTo>
                      <a:pt x="183" y="4"/>
                    </a:lnTo>
                    <a:lnTo>
                      <a:pt x="180" y="4"/>
                    </a:lnTo>
                    <a:lnTo>
                      <a:pt x="180" y="7"/>
                    </a:lnTo>
                    <a:lnTo>
                      <a:pt x="180" y="10"/>
                    </a:lnTo>
                    <a:lnTo>
                      <a:pt x="180" y="13"/>
                    </a:lnTo>
                    <a:lnTo>
                      <a:pt x="177" y="17"/>
                    </a:lnTo>
                    <a:lnTo>
                      <a:pt x="177" y="13"/>
                    </a:lnTo>
                    <a:lnTo>
                      <a:pt x="177" y="10"/>
                    </a:lnTo>
                    <a:lnTo>
                      <a:pt x="177" y="7"/>
                    </a:lnTo>
                    <a:lnTo>
                      <a:pt x="177" y="4"/>
                    </a:lnTo>
                    <a:lnTo>
                      <a:pt x="174" y="7"/>
                    </a:lnTo>
                    <a:lnTo>
                      <a:pt x="174" y="13"/>
                    </a:lnTo>
                    <a:lnTo>
                      <a:pt x="170" y="17"/>
                    </a:lnTo>
                    <a:lnTo>
                      <a:pt x="170" y="20"/>
                    </a:lnTo>
                    <a:lnTo>
                      <a:pt x="170" y="23"/>
                    </a:lnTo>
                    <a:lnTo>
                      <a:pt x="170" y="20"/>
                    </a:lnTo>
                    <a:lnTo>
                      <a:pt x="167" y="26"/>
                    </a:lnTo>
                    <a:lnTo>
                      <a:pt x="167" y="23"/>
                    </a:lnTo>
                    <a:lnTo>
                      <a:pt x="167" y="20"/>
                    </a:lnTo>
                    <a:lnTo>
                      <a:pt x="167" y="17"/>
                    </a:lnTo>
                    <a:lnTo>
                      <a:pt x="167" y="13"/>
                    </a:lnTo>
                    <a:lnTo>
                      <a:pt x="170" y="10"/>
                    </a:lnTo>
                    <a:lnTo>
                      <a:pt x="170" y="7"/>
                    </a:lnTo>
                    <a:lnTo>
                      <a:pt x="167" y="10"/>
                    </a:lnTo>
                    <a:lnTo>
                      <a:pt x="167" y="7"/>
                    </a:lnTo>
                    <a:lnTo>
                      <a:pt x="164" y="7"/>
                    </a:lnTo>
                    <a:lnTo>
                      <a:pt x="164" y="10"/>
                    </a:lnTo>
                    <a:lnTo>
                      <a:pt x="161" y="10"/>
                    </a:lnTo>
                    <a:lnTo>
                      <a:pt x="161" y="13"/>
                    </a:lnTo>
                    <a:lnTo>
                      <a:pt x="164" y="13"/>
                    </a:lnTo>
                    <a:lnTo>
                      <a:pt x="161" y="13"/>
                    </a:lnTo>
                    <a:lnTo>
                      <a:pt x="161" y="17"/>
                    </a:lnTo>
                    <a:lnTo>
                      <a:pt x="158" y="20"/>
                    </a:lnTo>
                    <a:lnTo>
                      <a:pt x="158" y="23"/>
                    </a:lnTo>
                    <a:lnTo>
                      <a:pt x="158" y="26"/>
                    </a:lnTo>
                    <a:lnTo>
                      <a:pt x="158" y="29"/>
                    </a:lnTo>
                    <a:lnTo>
                      <a:pt x="154" y="29"/>
                    </a:lnTo>
                    <a:lnTo>
                      <a:pt x="154" y="26"/>
                    </a:lnTo>
                    <a:lnTo>
                      <a:pt x="151" y="26"/>
                    </a:lnTo>
                    <a:lnTo>
                      <a:pt x="148" y="26"/>
                    </a:lnTo>
                    <a:lnTo>
                      <a:pt x="148" y="23"/>
                    </a:lnTo>
                    <a:lnTo>
                      <a:pt x="148" y="26"/>
                    </a:lnTo>
                    <a:lnTo>
                      <a:pt x="148" y="23"/>
                    </a:lnTo>
                    <a:lnTo>
                      <a:pt x="145" y="26"/>
                    </a:lnTo>
                    <a:lnTo>
                      <a:pt x="145" y="23"/>
                    </a:lnTo>
                    <a:lnTo>
                      <a:pt x="145" y="26"/>
                    </a:lnTo>
                    <a:lnTo>
                      <a:pt x="148" y="29"/>
                    </a:lnTo>
                    <a:lnTo>
                      <a:pt x="148" y="33"/>
                    </a:lnTo>
                    <a:lnTo>
                      <a:pt x="148" y="36"/>
                    </a:lnTo>
                    <a:lnTo>
                      <a:pt x="145" y="33"/>
                    </a:lnTo>
                    <a:lnTo>
                      <a:pt x="141" y="29"/>
                    </a:lnTo>
                    <a:lnTo>
                      <a:pt x="145" y="33"/>
                    </a:lnTo>
                    <a:lnTo>
                      <a:pt x="141" y="33"/>
                    </a:lnTo>
                    <a:lnTo>
                      <a:pt x="141" y="36"/>
                    </a:lnTo>
                    <a:lnTo>
                      <a:pt x="141" y="33"/>
                    </a:lnTo>
                    <a:lnTo>
                      <a:pt x="138" y="36"/>
                    </a:lnTo>
                    <a:lnTo>
                      <a:pt x="138" y="39"/>
                    </a:lnTo>
                    <a:lnTo>
                      <a:pt x="138" y="42"/>
                    </a:lnTo>
                    <a:lnTo>
                      <a:pt x="138" y="45"/>
                    </a:lnTo>
                    <a:lnTo>
                      <a:pt x="135" y="45"/>
                    </a:lnTo>
                    <a:lnTo>
                      <a:pt x="138" y="42"/>
                    </a:lnTo>
                    <a:lnTo>
                      <a:pt x="138" y="39"/>
                    </a:lnTo>
                    <a:lnTo>
                      <a:pt x="138" y="36"/>
                    </a:lnTo>
                    <a:lnTo>
                      <a:pt x="135" y="33"/>
                    </a:lnTo>
                    <a:lnTo>
                      <a:pt x="135" y="36"/>
                    </a:lnTo>
                    <a:lnTo>
                      <a:pt x="135" y="39"/>
                    </a:lnTo>
                    <a:lnTo>
                      <a:pt x="132" y="42"/>
                    </a:lnTo>
                    <a:lnTo>
                      <a:pt x="132" y="36"/>
                    </a:lnTo>
                    <a:lnTo>
                      <a:pt x="129" y="36"/>
                    </a:lnTo>
                    <a:lnTo>
                      <a:pt x="129" y="39"/>
                    </a:lnTo>
                    <a:lnTo>
                      <a:pt x="129" y="42"/>
                    </a:lnTo>
                    <a:lnTo>
                      <a:pt x="129" y="45"/>
                    </a:lnTo>
                    <a:lnTo>
                      <a:pt x="132" y="45"/>
                    </a:lnTo>
                    <a:lnTo>
                      <a:pt x="132" y="49"/>
                    </a:lnTo>
                    <a:lnTo>
                      <a:pt x="129" y="45"/>
                    </a:lnTo>
                    <a:lnTo>
                      <a:pt x="129" y="42"/>
                    </a:lnTo>
                    <a:lnTo>
                      <a:pt x="125" y="42"/>
                    </a:lnTo>
                    <a:lnTo>
                      <a:pt x="125" y="45"/>
                    </a:lnTo>
                    <a:lnTo>
                      <a:pt x="129" y="45"/>
                    </a:lnTo>
                    <a:lnTo>
                      <a:pt x="125" y="49"/>
                    </a:lnTo>
                    <a:lnTo>
                      <a:pt x="125" y="45"/>
                    </a:lnTo>
                    <a:lnTo>
                      <a:pt x="122" y="49"/>
                    </a:lnTo>
                    <a:lnTo>
                      <a:pt x="122" y="45"/>
                    </a:lnTo>
                    <a:lnTo>
                      <a:pt x="122" y="42"/>
                    </a:lnTo>
                    <a:lnTo>
                      <a:pt x="122" y="45"/>
                    </a:lnTo>
                    <a:lnTo>
                      <a:pt x="122" y="49"/>
                    </a:lnTo>
                    <a:lnTo>
                      <a:pt x="119" y="52"/>
                    </a:lnTo>
                    <a:lnTo>
                      <a:pt x="119" y="55"/>
                    </a:lnTo>
                    <a:lnTo>
                      <a:pt x="119" y="58"/>
                    </a:lnTo>
                    <a:lnTo>
                      <a:pt x="116" y="58"/>
                    </a:lnTo>
                    <a:lnTo>
                      <a:pt x="119" y="62"/>
                    </a:lnTo>
                    <a:lnTo>
                      <a:pt x="116" y="62"/>
                    </a:lnTo>
                    <a:lnTo>
                      <a:pt x="113" y="62"/>
                    </a:lnTo>
                    <a:lnTo>
                      <a:pt x="113" y="65"/>
                    </a:lnTo>
                    <a:lnTo>
                      <a:pt x="116" y="65"/>
                    </a:lnTo>
                    <a:lnTo>
                      <a:pt x="119" y="65"/>
                    </a:lnTo>
                    <a:lnTo>
                      <a:pt x="119" y="68"/>
                    </a:lnTo>
                    <a:lnTo>
                      <a:pt x="116" y="68"/>
                    </a:lnTo>
                    <a:lnTo>
                      <a:pt x="113" y="68"/>
                    </a:lnTo>
                    <a:lnTo>
                      <a:pt x="109" y="68"/>
                    </a:lnTo>
                    <a:lnTo>
                      <a:pt x="109" y="71"/>
                    </a:lnTo>
                    <a:lnTo>
                      <a:pt x="109" y="74"/>
                    </a:lnTo>
                    <a:lnTo>
                      <a:pt x="109" y="78"/>
                    </a:lnTo>
                    <a:lnTo>
                      <a:pt x="106" y="71"/>
                    </a:lnTo>
                    <a:lnTo>
                      <a:pt x="106" y="74"/>
                    </a:lnTo>
                    <a:lnTo>
                      <a:pt x="106" y="78"/>
                    </a:lnTo>
                    <a:lnTo>
                      <a:pt x="103" y="78"/>
                    </a:lnTo>
                    <a:lnTo>
                      <a:pt x="103" y="81"/>
                    </a:lnTo>
                    <a:lnTo>
                      <a:pt x="106" y="81"/>
                    </a:lnTo>
                    <a:lnTo>
                      <a:pt x="103" y="81"/>
                    </a:lnTo>
                    <a:lnTo>
                      <a:pt x="103" y="84"/>
                    </a:lnTo>
                    <a:lnTo>
                      <a:pt x="103" y="87"/>
                    </a:lnTo>
                    <a:lnTo>
                      <a:pt x="106" y="84"/>
                    </a:lnTo>
                    <a:lnTo>
                      <a:pt x="103" y="87"/>
                    </a:lnTo>
                    <a:lnTo>
                      <a:pt x="100" y="87"/>
                    </a:lnTo>
                    <a:lnTo>
                      <a:pt x="96" y="87"/>
                    </a:lnTo>
                    <a:lnTo>
                      <a:pt x="96" y="90"/>
                    </a:lnTo>
                    <a:lnTo>
                      <a:pt x="96" y="94"/>
                    </a:lnTo>
                    <a:lnTo>
                      <a:pt x="93" y="94"/>
                    </a:lnTo>
                    <a:lnTo>
                      <a:pt x="93" y="97"/>
                    </a:lnTo>
                    <a:lnTo>
                      <a:pt x="90" y="100"/>
                    </a:lnTo>
                    <a:lnTo>
                      <a:pt x="90" y="103"/>
                    </a:lnTo>
                    <a:lnTo>
                      <a:pt x="87" y="103"/>
                    </a:lnTo>
                    <a:lnTo>
                      <a:pt x="87" y="107"/>
                    </a:lnTo>
                    <a:lnTo>
                      <a:pt x="87" y="110"/>
                    </a:lnTo>
                    <a:lnTo>
                      <a:pt x="84" y="110"/>
                    </a:lnTo>
                    <a:lnTo>
                      <a:pt x="87" y="113"/>
                    </a:lnTo>
                    <a:lnTo>
                      <a:pt x="84" y="113"/>
                    </a:lnTo>
                    <a:lnTo>
                      <a:pt x="84" y="116"/>
                    </a:lnTo>
                    <a:lnTo>
                      <a:pt x="80" y="119"/>
                    </a:lnTo>
                    <a:lnTo>
                      <a:pt x="84" y="119"/>
                    </a:lnTo>
                    <a:lnTo>
                      <a:pt x="84" y="123"/>
                    </a:lnTo>
                    <a:lnTo>
                      <a:pt x="80" y="123"/>
                    </a:lnTo>
                    <a:lnTo>
                      <a:pt x="84" y="123"/>
                    </a:lnTo>
                    <a:lnTo>
                      <a:pt x="80" y="123"/>
                    </a:lnTo>
                    <a:lnTo>
                      <a:pt x="80" y="126"/>
                    </a:lnTo>
                    <a:lnTo>
                      <a:pt x="80" y="129"/>
                    </a:lnTo>
                    <a:lnTo>
                      <a:pt x="80" y="132"/>
                    </a:lnTo>
                    <a:lnTo>
                      <a:pt x="77" y="132"/>
                    </a:lnTo>
                    <a:lnTo>
                      <a:pt x="77" y="129"/>
                    </a:lnTo>
                    <a:lnTo>
                      <a:pt x="77" y="132"/>
                    </a:lnTo>
                    <a:lnTo>
                      <a:pt x="74" y="136"/>
                    </a:lnTo>
                    <a:lnTo>
                      <a:pt x="77" y="136"/>
                    </a:lnTo>
                    <a:lnTo>
                      <a:pt x="77" y="132"/>
                    </a:lnTo>
                    <a:lnTo>
                      <a:pt x="77" y="136"/>
                    </a:lnTo>
                    <a:lnTo>
                      <a:pt x="77" y="139"/>
                    </a:lnTo>
                    <a:lnTo>
                      <a:pt x="74" y="139"/>
                    </a:lnTo>
                    <a:lnTo>
                      <a:pt x="71" y="139"/>
                    </a:lnTo>
                    <a:lnTo>
                      <a:pt x="71" y="142"/>
                    </a:lnTo>
                    <a:lnTo>
                      <a:pt x="67" y="145"/>
                    </a:lnTo>
                    <a:lnTo>
                      <a:pt x="71" y="145"/>
                    </a:lnTo>
                    <a:lnTo>
                      <a:pt x="71" y="148"/>
                    </a:lnTo>
                    <a:lnTo>
                      <a:pt x="67" y="152"/>
                    </a:lnTo>
                    <a:lnTo>
                      <a:pt x="64" y="148"/>
                    </a:lnTo>
                    <a:lnTo>
                      <a:pt x="64" y="152"/>
                    </a:lnTo>
                    <a:lnTo>
                      <a:pt x="61" y="152"/>
                    </a:lnTo>
                    <a:lnTo>
                      <a:pt x="61" y="155"/>
                    </a:lnTo>
                    <a:lnTo>
                      <a:pt x="58" y="158"/>
                    </a:lnTo>
                    <a:lnTo>
                      <a:pt x="58" y="161"/>
                    </a:lnTo>
                    <a:lnTo>
                      <a:pt x="55" y="164"/>
                    </a:lnTo>
                    <a:lnTo>
                      <a:pt x="51" y="168"/>
                    </a:lnTo>
                    <a:lnTo>
                      <a:pt x="55" y="168"/>
                    </a:lnTo>
                    <a:lnTo>
                      <a:pt x="55" y="171"/>
                    </a:lnTo>
                    <a:lnTo>
                      <a:pt x="58" y="171"/>
                    </a:lnTo>
                    <a:lnTo>
                      <a:pt x="64" y="168"/>
                    </a:lnTo>
                    <a:lnTo>
                      <a:pt x="67" y="168"/>
                    </a:lnTo>
                    <a:lnTo>
                      <a:pt x="67" y="164"/>
                    </a:lnTo>
                    <a:lnTo>
                      <a:pt x="67" y="168"/>
                    </a:lnTo>
                    <a:lnTo>
                      <a:pt x="64" y="168"/>
                    </a:lnTo>
                    <a:lnTo>
                      <a:pt x="61" y="168"/>
                    </a:lnTo>
                    <a:lnTo>
                      <a:pt x="61" y="171"/>
                    </a:lnTo>
                    <a:lnTo>
                      <a:pt x="58" y="174"/>
                    </a:lnTo>
                    <a:lnTo>
                      <a:pt x="55" y="174"/>
                    </a:lnTo>
                    <a:lnTo>
                      <a:pt x="55" y="171"/>
                    </a:lnTo>
                    <a:lnTo>
                      <a:pt x="51" y="171"/>
                    </a:lnTo>
                    <a:lnTo>
                      <a:pt x="48" y="171"/>
                    </a:lnTo>
                    <a:lnTo>
                      <a:pt x="48" y="174"/>
                    </a:lnTo>
                    <a:lnTo>
                      <a:pt x="51" y="174"/>
                    </a:lnTo>
                    <a:lnTo>
                      <a:pt x="48" y="174"/>
                    </a:lnTo>
                    <a:lnTo>
                      <a:pt x="48" y="171"/>
                    </a:lnTo>
                    <a:lnTo>
                      <a:pt x="42" y="174"/>
                    </a:lnTo>
                    <a:lnTo>
                      <a:pt x="42" y="177"/>
                    </a:lnTo>
                    <a:lnTo>
                      <a:pt x="39" y="174"/>
                    </a:lnTo>
                    <a:lnTo>
                      <a:pt x="39" y="177"/>
                    </a:lnTo>
                    <a:lnTo>
                      <a:pt x="35" y="177"/>
                    </a:lnTo>
                    <a:lnTo>
                      <a:pt x="32" y="177"/>
                    </a:lnTo>
                    <a:lnTo>
                      <a:pt x="32" y="181"/>
                    </a:lnTo>
                    <a:lnTo>
                      <a:pt x="32" y="184"/>
                    </a:lnTo>
                    <a:lnTo>
                      <a:pt x="29" y="181"/>
                    </a:lnTo>
                    <a:lnTo>
                      <a:pt x="26" y="184"/>
                    </a:lnTo>
                    <a:lnTo>
                      <a:pt x="29" y="184"/>
                    </a:lnTo>
                    <a:lnTo>
                      <a:pt x="26" y="187"/>
                    </a:lnTo>
                    <a:lnTo>
                      <a:pt x="29" y="187"/>
                    </a:lnTo>
                    <a:lnTo>
                      <a:pt x="32" y="187"/>
                    </a:lnTo>
                    <a:lnTo>
                      <a:pt x="29" y="190"/>
                    </a:lnTo>
                    <a:lnTo>
                      <a:pt x="32" y="190"/>
                    </a:lnTo>
                    <a:lnTo>
                      <a:pt x="29" y="190"/>
                    </a:lnTo>
                    <a:lnTo>
                      <a:pt x="26" y="190"/>
                    </a:lnTo>
                    <a:lnTo>
                      <a:pt x="22" y="190"/>
                    </a:lnTo>
                    <a:lnTo>
                      <a:pt x="19" y="190"/>
                    </a:lnTo>
                    <a:lnTo>
                      <a:pt x="22" y="190"/>
                    </a:lnTo>
                    <a:lnTo>
                      <a:pt x="19" y="190"/>
                    </a:lnTo>
                    <a:lnTo>
                      <a:pt x="19" y="193"/>
                    </a:lnTo>
                    <a:lnTo>
                      <a:pt x="22" y="193"/>
                    </a:lnTo>
                    <a:lnTo>
                      <a:pt x="19" y="193"/>
                    </a:lnTo>
                    <a:lnTo>
                      <a:pt x="22" y="197"/>
                    </a:lnTo>
                    <a:lnTo>
                      <a:pt x="19" y="197"/>
                    </a:lnTo>
                    <a:lnTo>
                      <a:pt x="19" y="193"/>
                    </a:lnTo>
                    <a:lnTo>
                      <a:pt x="16" y="197"/>
                    </a:lnTo>
                    <a:lnTo>
                      <a:pt x="16" y="200"/>
                    </a:lnTo>
                    <a:lnTo>
                      <a:pt x="16" y="197"/>
                    </a:lnTo>
                    <a:lnTo>
                      <a:pt x="13" y="197"/>
                    </a:lnTo>
                    <a:lnTo>
                      <a:pt x="10" y="197"/>
                    </a:lnTo>
                    <a:lnTo>
                      <a:pt x="10" y="200"/>
                    </a:lnTo>
                    <a:lnTo>
                      <a:pt x="10" y="197"/>
                    </a:lnTo>
                    <a:lnTo>
                      <a:pt x="6" y="197"/>
                    </a:lnTo>
                    <a:lnTo>
                      <a:pt x="10" y="200"/>
                    </a:lnTo>
                    <a:lnTo>
                      <a:pt x="6" y="200"/>
                    </a:lnTo>
                    <a:lnTo>
                      <a:pt x="6" y="203"/>
                    </a:lnTo>
                    <a:lnTo>
                      <a:pt x="13" y="203"/>
                    </a:lnTo>
                    <a:lnTo>
                      <a:pt x="16" y="203"/>
                    </a:lnTo>
                    <a:lnTo>
                      <a:pt x="13" y="203"/>
                    </a:lnTo>
                    <a:lnTo>
                      <a:pt x="16" y="203"/>
                    </a:lnTo>
                    <a:lnTo>
                      <a:pt x="19" y="203"/>
                    </a:lnTo>
                    <a:lnTo>
                      <a:pt x="16" y="206"/>
                    </a:lnTo>
                    <a:lnTo>
                      <a:pt x="13" y="206"/>
                    </a:lnTo>
                    <a:lnTo>
                      <a:pt x="13" y="203"/>
                    </a:lnTo>
                    <a:lnTo>
                      <a:pt x="10" y="203"/>
                    </a:lnTo>
                    <a:lnTo>
                      <a:pt x="6" y="206"/>
                    </a:lnTo>
                    <a:lnTo>
                      <a:pt x="6" y="210"/>
                    </a:lnTo>
                    <a:lnTo>
                      <a:pt x="6" y="213"/>
                    </a:lnTo>
                    <a:lnTo>
                      <a:pt x="3" y="213"/>
                    </a:lnTo>
                    <a:lnTo>
                      <a:pt x="6" y="216"/>
                    </a:lnTo>
                    <a:lnTo>
                      <a:pt x="3" y="216"/>
                    </a:lnTo>
                    <a:lnTo>
                      <a:pt x="3" y="219"/>
                    </a:lnTo>
                    <a:lnTo>
                      <a:pt x="6" y="219"/>
                    </a:lnTo>
                    <a:lnTo>
                      <a:pt x="13" y="219"/>
                    </a:lnTo>
                    <a:lnTo>
                      <a:pt x="16" y="219"/>
                    </a:lnTo>
                    <a:lnTo>
                      <a:pt x="16" y="216"/>
                    </a:lnTo>
                    <a:lnTo>
                      <a:pt x="19" y="216"/>
                    </a:lnTo>
                    <a:lnTo>
                      <a:pt x="19" y="219"/>
                    </a:lnTo>
                    <a:lnTo>
                      <a:pt x="22" y="219"/>
                    </a:lnTo>
                    <a:lnTo>
                      <a:pt x="26" y="219"/>
                    </a:lnTo>
                    <a:lnTo>
                      <a:pt x="26" y="213"/>
                    </a:lnTo>
                    <a:lnTo>
                      <a:pt x="29" y="213"/>
                    </a:lnTo>
                    <a:lnTo>
                      <a:pt x="26" y="216"/>
                    </a:lnTo>
                    <a:lnTo>
                      <a:pt x="26" y="219"/>
                    </a:lnTo>
                    <a:lnTo>
                      <a:pt x="29" y="219"/>
                    </a:lnTo>
                    <a:lnTo>
                      <a:pt x="26" y="222"/>
                    </a:lnTo>
                    <a:lnTo>
                      <a:pt x="22" y="222"/>
                    </a:lnTo>
                    <a:lnTo>
                      <a:pt x="22" y="226"/>
                    </a:lnTo>
                    <a:lnTo>
                      <a:pt x="19" y="222"/>
                    </a:lnTo>
                    <a:lnTo>
                      <a:pt x="16" y="222"/>
                    </a:lnTo>
                    <a:lnTo>
                      <a:pt x="13" y="222"/>
                    </a:lnTo>
                    <a:lnTo>
                      <a:pt x="10" y="219"/>
                    </a:lnTo>
                    <a:lnTo>
                      <a:pt x="10" y="222"/>
                    </a:lnTo>
                    <a:lnTo>
                      <a:pt x="6" y="219"/>
                    </a:lnTo>
                    <a:lnTo>
                      <a:pt x="3" y="222"/>
                    </a:lnTo>
                    <a:lnTo>
                      <a:pt x="3" y="226"/>
                    </a:lnTo>
                    <a:lnTo>
                      <a:pt x="6" y="226"/>
                    </a:lnTo>
                    <a:lnTo>
                      <a:pt x="6" y="229"/>
                    </a:lnTo>
                    <a:lnTo>
                      <a:pt x="3" y="226"/>
                    </a:lnTo>
                    <a:lnTo>
                      <a:pt x="3" y="229"/>
                    </a:lnTo>
                    <a:lnTo>
                      <a:pt x="3" y="232"/>
                    </a:lnTo>
                    <a:lnTo>
                      <a:pt x="6" y="229"/>
                    </a:lnTo>
                    <a:lnTo>
                      <a:pt x="10" y="229"/>
                    </a:lnTo>
                    <a:lnTo>
                      <a:pt x="6" y="232"/>
                    </a:lnTo>
                    <a:lnTo>
                      <a:pt x="6" y="235"/>
                    </a:lnTo>
                    <a:lnTo>
                      <a:pt x="3" y="235"/>
                    </a:lnTo>
                    <a:lnTo>
                      <a:pt x="3" y="238"/>
                    </a:lnTo>
                    <a:lnTo>
                      <a:pt x="6" y="238"/>
                    </a:lnTo>
                    <a:lnTo>
                      <a:pt x="6" y="242"/>
                    </a:lnTo>
                    <a:lnTo>
                      <a:pt x="3" y="245"/>
                    </a:lnTo>
                    <a:lnTo>
                      <a:pt x="6" y="245"/>
                    </a:lnTo>
                    <a:lnTo>
                      <a:pt x="10" y="242"/>
                    </a:lnTo>
                    <a:lnTo>
                      <a:pt x="10" y="238"/>
                    </a:lnTo>
                    <a:lnTo>
                      <a:pt x="13" y="235"/>
                    </a:lnTo>
                    <a:lnTo>
                      <a:pt x="16" y="232"/>
                    </a:lnTo>
                    <a:lnTo>
                      <a:pt x="16" y="235"/>
                    </a:lnTo>
                    <a:lnTo>
                      <a:pt x="19" y="232"/>
                    </a:lnTo>
                    <a:lnTo>
                      <a:pt x="22" y="235"/>
                    </a:lnTo>
                    <a:lnTo>
                      <a:pt x="19" y="235"/>
                    </a:lnTo>
                    <a:lnTo>
                      <a:pt x="16" y="238"/>
                    </a:lnTo>
                    <a:lnTo>
                      <a:pt x="16" y="235"/>
                    </a:lnTo>
                    <a:lnTo>
                      <a:pt x="13" y="238"/>
                    </a:lnTo>
                    <a:lnTo>
                      <a:pt x="13" y="242"/>
                    </a:lnTo>
                    <a:lnTo>
                      <a:pt x="10" y="242"/>
                    </a:lnTo>
                    <a:lnTo>
                      <a:pt x="6" y="248"/>
                    </a:lnTo>
                    <a:lnTo>
                      <a:pt x="13" y="248"/>
                    </a:lnTo>
                    <a:lnTo>
                      <a:pt x="10" y="251"/>
                    </a:lnTo>
                    <a:lnTo>
                      <a:pt x="6" y="251"/>
                    </a:lnTo>
                    <a:lnTo>
                      <a:pt x="3" y="251"/>
                    </a:lnTo>
                    <a:lnTo>
                      <a:pt x="3" y="255"/>
                    </a:lnTo>
                    <a:lnTo>
                      <a:pt x="0" y="255"/>
                    </a:lnTo>
                    <a:lnTo>
                      <a:pt x="0" y="258"/>
                    </a:lnTo>
                    <a:lnTo>
                      <a:pt x="3" y="258"/>
                    </a:lnTo>
                    <a:lnTo>
                      <a:pt x="6" y="258"/>
                    </a:lnTo>
                    <a:lnTo>
                      <a:pt x="10" y="255"/>
                    </a:lnTo>
                    <a:lnTo>
                      <a:pt x="13" y="255"/>
                    </a:lnTo>
                    <a:lnTo>
                      <a:pt x="10" y="258"/>
                    </a:lnTo>
                    <a:lnTo>
                      <a:pt x="10" y="261"/>
                    </a:lnTo>
                    <a:lnTo>
                      <a:pt x="6" y="264"/>
                    </a:lnTo>
                    <a:lnTo>
                      <a:pt x="6" y="267"/>
                    </a:lnTo>
                    <a:lnTo>
                      <a:pt x="3" y="267"/>
                    </a:lnTo>
                    <a:lnTo>
                      <a:pt x="3" y="264"/>
                    </a:lnTo>
                    <a:lnTo>
                      <a:pt x="0" y="271"/>
                    </a:lnTo>
                    <a:lnTo>
                      <a:pt x="3" y="277"/>
                    </a:lnTo>
                    <a:lnTo>
                      <a:pt x="6" y="280"/>
                    </a:lnTo>
                    <a:lnTo>
                      <a:pt x="10" y="284"/>
                    </a:lnTo>
                    <a:lnTo>
                      <a:pt x="13" y="280"/>
                    </a:lnTo>
                    <a:lnTo>
                      <a:pt x="13" y="284"/>
                    </a:lnTo>
                    <a:lnTo>
                      <a:pt x="13" y="287"/>
                    </a:lnTo>
                    <a:lnTo>
                      <a:pt x="16" y="287"/>
                    </a:lnTo>
                    <a:lnTo>
                      <a:pt x="19" y="287"/>
                    </a:lnTo>
                    <a:lnTo>
                      <a:pt x="16" y="287"/>
                    </a:lnTo>
                    <a:lnTo>
                      <a:pt x="19" y="290"/>
                    </a:lnTo>
                    <a:lnTo>
                      <a:pt x="22" y="290"/>
                    </a:lnTo>
                    <a:lnTo>
                      <a:pt x="26" y="287"/>
                    </a:lnTo>
                    <a:lnTo>
                      <a:pt x="26" y="284"/>
                    </a:lnTo>
                    <a:lnTo>
                      <a:pt x="26" y="287"/>
                    </a:lnTo>
                    <a:lnTo>
                      <a:pt x="32" y="284"/>
                    </a:lnTo>
                    <a:lnTo>
                      <a:pt x="35" y="280"/>
                    </a:lnTo>
                    <a:lnTo>
                      <a:pt x="39" y="277"/>
                    </a:lnTo>
                    <a:lnTo>
                      <a:pt x="39" y="274"/>
                    </a:lnTo>
                    <a:lnTo>
                      <a:pt x="42" y="274"/>
                    </a:lnTo>
                    <a:lnTo>
                      <a:pt x="45" y="271"/>
                    </a:lnTo>
                    <a:lnTo>
                      <a:pt x="45" y="267"/>
                    </a:lnTo>
                    <a:lnTo>
                      <a:pt x="45" y="271"/>
                    </a:lnTo>
                    <a:lnTo>
                      <a:pt x="48" y="271"/>
                    </a:lnTo>
                    <a:lnTo>
                      <a:pt x="51" y="267"/>
                    </a:lnTo>
                    <a:lnTo>
                      <a:pt x="51" y="264"/>
                    </a:lnTo>
                    <a:lnTo>
                      <a:pt x="51" y="261"/>
                    </a:lnTo>
                    <a:lnTo>
                      <a:pt x="51" y="258"/>
                    </a:lnTo>
                    <a:lnTo>
                      <a:pt x="51" y="255"/>
                    </a:lnTo>
                    <a:lnTo>
                      <a:pt x="51" y="258"/>
                    </a:lnTo>
                    <a:lnTo>
                      <a:pt x="51" y="261"/>
                    </a:lnTo>
                    <a:lnTo>
                      <a:pt x="55" y="258"/>
                    </a:lnTo>
                    <a:lnTo>
                      <a:pt x="55" y="255"/>
                    </a:lnTo>
                    <a:lnTo>
                      <a:pt x="55" y="251"/>
                    </a:lnTo>
                    <a:lnTo>
                      <a:pt x="55" y="255"/>
                    </a:lnTo>
                    <a:lnTo>
                      <a:pt x="55" y="258"/>
                    </a:lnTo>
                    <a:lnTo>
                      <a:pt x="55" y="264"/>
                    </a:lnTo>
                    <a:lnTo>
                      <a:pt x="55" y="267"/>
                    </a:lnTo>
                    <a:lnTo>
                      <a:pt x="58" y="267"/>
                    </a:lnTo>
                    <a:lnTo>
                      <a:pt x="61" y="267"/>
                    </a:lnTo>
                    <a:lnTo>
                      <a:pt x="61" y="271"/>
                    </a:lnTo>
                    <a:lnTo>
                      <a:pt x="61" y="274"/>
                    </a:lnTo>
                    <a:close/>
                  </a:path>
                </a:pathLst>
              </a:custGeom>
              <a:solidFill>
                <a:srgbClr val="CCCCCC"/>
              </a:solidFill>
              <a:ln w="9525">
                <a:noFill/>
                <a:round/>
                <a:headEnd/>
                <a:tailEnd/>
              </a:ln>
            </p:spPr>
            <p:txBody>
              <a:bodyPr/>
              <a:lstStyle/>
              <a:p>
                <a:endParaRPr lang="en-US"/>
              </a:p>
            </p:txBody>
          </p:sp>
          <p:sp>
            <p:nvSpPr>
              <p:cNvPr id="32955" name="Freeform 25"/>
              <p:cNvSpPr>
                <a:spLocks/>
              </p:cNvSpPr>
              <p:nvPr/>
            </p:nvSpPr>
            <p:spPr bwMode="auto">
              <a:xfrm>
                <a:off x="2539" y="803"/>
                <a:ext cx="209" cy="290"/>
              </a:xfrm>
              <a:custGeom>
                <a:avLst/>
                <a:gdLst>
                  <a:gd name="T0" fmla="*/ 74 w 209"/>
                  <a:gd name="T1" fmla="*/ 238 h 290"/>
                  <a:gd name="T2" fmla="*/ 71 w 209"/>
                  <a:gd name="T3" fmla="*/ 193 h 290"/>
                  <a:gd name="T4" fmla="*/ 87 w 209"/>
                  <a:gd name="T5" fmla="*/ 164 h 290"/>
                  <a:gd name="T6" fmla="*/ 96 w 209"/>
                  <a:gd name="T7" fmla="*/ 119 h 290"/>
                  <a:gd name="T8" fmla="*/ 113 w 209"/>
                  <a:gd name="T9" fmla="*/ 84 h 290"/>
                  <a:gd name="T10" fmla="*/ 122 w 209"/>
                  <a:gd name="T11" fmla="*/ 65 h 290"/>
                  <a:gd name="T12" fmla="*/ 135 w 209"/>
                  <a:gd name="T13" fmla="*/ 52 h 290"/>
                  <a:gd name="T14" fmla="*/ 154 w 209"/>
                  <a:gd name="T15" fmla="*/ 55 h 290"/>
                  <a:gd name="T16" fmla="*/ 177 w 209"/>
                  <a:gd name="T17" fmla="*/ 49 h 290"/>
                  <a:gd name="T18" fmla="*/ 196 w 209"/>
                  <a:gd name="T19" fmla="*/ 26 h 290"/>
                  <a:gd name="T20" fmla="*/ 206 w 209"/>
                  <a:gd name="T21" fmla="*/ 33 h 290"/>
                  <a:gd name="T22" fmla="*/ 206 w 209"/>
                  <a:gd name="T23" fmla="*/ 26 h 290"/>
                  <a:gd name="T24" fmla="*/ 196 w 209"/>
                  <a:gd name="T25" fmla="*/ 20 h 290"/>
                  <a:gd name="T26" fmla="*/ 203 w 209"/>
                  <a:gd name="T27" fmla="*/ 7 h 290"/>
                  <a:gd name="T28" fmla="*/ 193 w 209"/>
                  <a:gd name="T29" fmla="*/ 4 h 290"/>
                  <a:gd name="T30" fmla="*/ 187 w 209"/>
                  <a:gd name="T31" fmla="*/ 10 h 290"/>
                  <a:gd name="T32" fmla="*/ 183 w 209"/>
                  <a:gd name="T33" fmla="*/ 0 h 290"/>
                  <a:gd name="T34" fmla="*/ 177 w 209"/>
                  <a:gd name="T35" fmla="*/ 13 h 290"/>
                  <a:gd name="T36" fmla="*/ 167 w 209"/>
                  <a:gd name="T37" fmla="*/ 26 h 290"/>
                  <a:gd name="T38" fmla="*/ 167 w 209"/>
                  <a:gd name="T39" fmla="*/ 7 h 290"/>
                  <a:gd name="T40" fmla="*/ 161 w 209"/>
                  <a:gd name="T41" fmla="*/ 17 h 290"/>
                  <a:gd name="T42" fmla="*/ 154 w 209"/>
                  <a:gd name="T43" fmla="*/ 26 h 290"/>
                  <a:gd name="T44" fmla="*/ 145 w 209"/>
                  <a:gd name="T45" fmla="*/ 26 h 290"/>
                  <a:gd name="T46" fmla="*/ 145 w 209"/>
                  <a:gd name="T47" fmla="*/ 33 h 290"/>
                  <a:gd name="T48" fmla="*/ 138 w 209"/>
                  <a:gd name="T49" fmla="*/ 42 h 290"/>
                  <a:gd name="T50" fmla="*/ 129 w 209"/>
                  <a:gd name="T51" fmla="*/ 36 h 290"/>
                  <a:gd name="T52" fmla="*/ 125 w 209"/>
                  <a:gd name="T53" fmla="*/ 45 h 290"/>
                  <a:gd name="T54" fmla="*/ 119 w 209"/>
                  <a:gd name="T55" fmla="*/ 52 h 290"/>
                  <a:gd name="T56" fmla="*/ 116 w 209"/>
                  <a:gd name="T57" fmla="*/ 62 h 290"/>
                  <a:gd name="T58" fmla="*/ 119 w 209"/>
                  <a:gd name="T59" fmla="*/ 68 h 290"/>
                  <a:gd name="T60" fmla="*/ 109 w 209"/>
                  <a:gd name="T61" fmla="*/ 78 h 290"/>
                  <a:gd name="T62" fmla="*/ 106 w 209"/>
                  <a:gd name="T63" fmla="*/ 81 h 290"/>
                  <a:gd name="T64" fmla="*/ 100 w 209"/>
                  <a:gd name="T65" fmla="*/ 87 h 290"/>
                  <a:gd name="T66" fmla="*/ 90 w 209"/>
                  <a:gd name="T67" fmla="*/ 100 h 290"/>
                  <a:gd name="T68" fmla="*/ 87 w 209"/>
                  <a:gd name="T69" fmla="*/ 113 h 290"/>
                  <a:gd name="T70" fmla="*/ 84 w 209"/>
                  <a:gd name="T71" fmla="*/ 119 h 290"/>
                  <a:gd name="T72" fmla="*/ 80 w 209"/>
                  <a:gd name="T73" fmla="*/ 132 h 290"/>
                  <a:gd name="T74" fmla="*/ 77 w 209"/>
                  <a:gd name="T75" fmla="*/ 139 h 290"/>
                  <a:gd name="T76" fmla="*/ 71 w 209"/>
                  <a:gd name="T77" fmla="*/ 148 h 290"/>
                  <a:gd name="T78" fmla="*/ 51 w 209"/>
                  <a:gd name="T79" fmla="*/ 168 h 290"/>
                  <a:gd name="T80" fmla="*/ 61 w 209"/>
                  <a:gd name="T81" fmla="*/ 171 h 290"/>
                  <a:gd name="T82" fmla="*/ 51 w 209"/>
                  <a:gd name="T83" fmla="*/ 171 h 290"/>
                  <a:gd name="T84" fmla="*/ 39 w 209"/>
                  <a:gd name="T85" fmla="*/ 177 h 290"/>
                  <a:gd name="T86" fmla="*/ 26 w 209"/>
                  <a:gd name="T87" fmla="*/ 184 h 290"/>
                  <a:gd name="T88" fmla="*/ 22 w 209"/>
                  <a:gd name="T89" fmla="*/ 190 h 290"/>
                  <a:gd name="T90" fmla="*/ 19 w 209"/>
                  <a:gd name="T91" fmla="*/ 193 h 290"/>
                  <a:gd name="T92" fmla="*/ 10 w 209"/>
                  <a:gd name="T93" fmla="*/ 200 h 290"/>
                  <a:gd name="T94" fmla="*/ 10 w 209"/>
                  <a:gd name="T95" fmla="*/ 203 h 290"/>
                  <a:gd name="T96" fmla="*/ 3 w 209"/>
                  <a:gd name="T97" fmla="*/ 216 h 290"/>
                  <a:gd name="T98" fmla="*/ 26 w 209"/>
                  <a:gd name="T99" fmla="*/ 219 h 290"/>
                  <a:gd name="T100" fmla="*/ 22 w 209"/>
                  <a:gd name="T101" fmla="*/ 226 h 290"/>
                  <a:gd name="T102" fmla="*/ 6 w 209"/>
                  <a:gd name="T103" fmla="*/ 226 h 290"/>
                  <a:gd name="T104" fmla="*/ 3 w 209"/>
                  <a:gd name="T105" fmla="*/ 235 h 290"/>
                  <a:gd name="T106" fmla="*/ 10 w 209"/>
                  <a:gd name="T107" fmla="*/ 242 h 290"/>
                  <a:gd name="T108" fmla="*/ 16 w 209"/>
                  <a:gd name="T109" fmla="*/ 235 h 290"/>
                  <a:gd name="T110" fmla="*/ 6 w 209"/>
                  <a:gd name="T111" fmla="*/ 251 h 290"/>
                  <a:gd name="T112" fmla="*/ 6 w 209"/>
                  <a:gd name="T113" fmla="*/ 258 h 290"/>
                  <a:gd name="T114" fmla="*/ 3 w 209"/>
                  <a:gd name="T115" fmla="*/ 264 h 290"/>
                  <a:gd name="T116" fmla="*/ 16 w 209"/>
                  <a:gd name="T117" fmla="*/ 287 h 290"/>
                  <a:gd name="T118" fmla="*/ 45 w 209"/>
                  <a:gd name="T119" fmla="*/ 271 h 290"/>
                  <a:gd name="T120" fmla="*/ 51 w 209"/>
                  <a:gd name="T121" fmla="*/ 261 h 290"/>
                  <a:gd name="T122" fmla="*/ 55 w 209"/>
                  <a:gd name="T123" fmla="*/ 267 h 2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
                  <a:gd name="T187" fmla="*/ 0 h 290"/>
                  <a:gd name="T188" fmla="*/ 209 w 209"/>
                  <a:gd name="T189" fmla="*/ 290 h 2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 h="290">
                    <a:moveTo>
                      <a:pt x="61" y="274"/>
                    </a:moveTo>
                    <a:lnTo>
                      <a:pt x="61" y="274"/>
                    </a:lnTo>
                    <a:lnTo>
                      <a:pt x="64" y="274"/>
                    </a:lnTo>
                    <a:lnTo>
                      <a:pt x="64" y="264"/>
                    </a:lnTo>
                    <a:lnTo>
                      <a:pt x="64" y="261"/>
                    </a:lnTo>
                    <a:lnTo>
                      <a:pt x="67" y="255"/>
                    </a:lnTo>
                    <a:lnTo>
                      <a:pt x="67" y="251"/>
                    </a:lnTo>
                    <a:lnTo>
                      <a:pt x="71" y="251"/>
                    </a:lnTo>
                    <a:lnTo>
                      <a:pt x="74" y="248"/>
                    </a:lnTo>
                    <a:lnTo>
                      <a:pt x="74" y="245"/>
                    </a:lnTo>
                    <a:lnTo>
                      <a:pt x="74" y="238"/>
                    </a:lnTo>
                    <a:lnTo>
                      <a:pt x="74" y="232"/>
                    </a:lnTo>
                    <a:lnTo>
                      <a:pt x="71" y="229"/>
                    </a:lnTo>
                    <a:lnTo>
                      <a:pt x="74" y="226"/>
                    </a:lnTo>
                    <a:lnTo>
                      <a:pt x="77" y="226"/>
                    </a:lnTo>
                    <a:lnTo>
                      <a:pt x="77" y="222"/>
                    </a:lnTo>
                    <a:lnTo>
                      <a:pt x="77" y="216"/>
                    </a:lnTo>
                    <a:lnTo>
                      <a:pt x="74" y="213"/>
                    </a:lnTo>
                    <a:lnTo>
                      <a:pt x="74" y="206"/>
                    </a:lnTo>
                    <a:lnTo>
                      <a:pt x="74" y="200"/>
                    </a:lnTo>
                    <a:lnTo>
                      <a:pt x="74" y="197"/>
                    </a:lnTo>
                    <a:lnTo>
                      <a:pt x="71" y="197"/>
                    </a:lnTo>
                    <a:lnTo>
                      <a:pt x="71" y="193"/>
                    </a:lnTo>
                    <a:lnTo>
                      <a:pt x="74" y="193"/>
                    </a:lnTo>
                    <a:lnTo>
                      <a:pt x="74" y="190"/>
                    </a:lnTo>
                    <a:lnTo>
                      <a:pt x="74" y="187"/>
                    </a:lnTo>
                    <a:lnTo>
                      <a:pt x="74" y="184"/>
                    </a:lnTo>
                    <a:lnTo>
                      <a:pt x="74" y="181"/>
                    </a:lnTo>
                    <a:lnTo>
                      <a:pt x="74" y="177"/>
                    </a:lnTo>
                    <a:lnTo>
                      <a:pt x="74" y="174"/>
                    </a:lnTo>
                    <a:lnTo>
                      <a:pt x="74" y="171"/>
                    </a:lnTo>
                    <a:lnTo>
                      <a:pt x="80" y="164"/>
                    </a:lnTo>
                    <a:lnTo>
                      <a:pt x="84" y="161"/>
                    </a:lnTo>
                    <a:lnTo>
                      <a:pt x="87" y="164"/>
                    </a:lnTo>
                    <a:lnTo>
                      <a:pt x="90" y="164"/>
                    </a:lnTo>
                    <a:lnTo>
                      <a:pt x="93" y="161"/>
                    </a:lnTo>
                    <a:lnTo>
                      <a:pt x="93" y="158"/>
                    </a:lnTo>
                    <a:lnTo>
                      <a:pt x="93" y="155"/>
                    </a:lnTo>
                    <a:lnTo>
                      <a:pt x="90" y="155"/>
                    </a:lnTo>
                    <a:lnTo>
                      <a:pt x="90" y="152"/>
                    </a:lnTo>
                    <a:lnTo>
                      <a:pt x="90" y="148"/>
                    </a:lnTo>
                    <a:lnTo>
                      <a:pt x="93" y="145"/>
                    </a:lnTo>
                    <a:lnTo>
                      <a:pt x="93" y="139"/>
                    </a:lnTo>
                    <a:lnTo>
                      <a:pt x="96" y="129"/>
                    </a:lnTo>
                    <a:lnTo>
                      <a:pt x="96" y="126"/>
                    </a:lnTo>
                    <a:lnTo>
                      <a:pt x="96" y="119"/>
                    </a:lnTo>
                    <a:lnTo>
                      <a:pt x="100" y="119"/>
                    </a:lnTo>
                    <a:lnTo>
                      <a:pt x="103" y="116"/>
                    </a:lnTo>
                    <a:lnTo>
                      <a:pt x="103" y="113"/>
                    </a:lnTo>
                    <a:lnTo>
                      <a:pt x="103" y="110"/>
                    </a:lnTo>
                    <a:lnTo>
                      <a:pt x="103" y="107"/>
                    </a:lnTo>
                    <a:lnTo>
                      <a:pt x="106" y="103"/>
                    </a:lnTo>
                    <a:lnTo>
                      <a:pt x="109" y="100"/>
                    </a:lnTo>
                    <a:lnTo>
                      <a:pt x="109" y="97"/>
                    </a:lnTo>
                    <a:lnTo>
                      <a:pt x="109" y="94"/>
                    </a:lnTo>
                    <a:lnTo>
                      <a:pt x="109" y="90"/>
                    </a:lnTo>
                    <a:lnTo>
                      <a:pt x="109" y="87"/>
                    </a:lnTo>
                    <a:lnTo>
                      <a:pt x="113" y="84"/>
                    </a:lnTo>
                    <a:lnTo>
                      <a:pt x="113" y="81"/>
                    </a:lnTo>
                    <a:lnTo>
                      <a:pt x="113" y="78"/>
                    </a:lnTo>
                    <a:lnTo>
                      <a:pt x="116" y="74"/>
                    </a:lnTo>
                    <a:lnTo>
                      <a:pt x="119" y="74"/>
                    </a:lnTo>
                    <a:lnTo>
                      <a:pt x="122" y="78"/>
                    </a:lnTo>
                    <a:lnTo>
                      <a:pt x="122" y="74"/>
                    </a:lnTo>
                    <a:lnTo>
                      <a:pt x="122" y="71"/>
                    </a:lnTo>
                    <a:lnTo>
                      <a:pt x="122" y="68"/>
                    </a:lnTo>
                    <a:lnTo>
                      <a:pt x="122" y="65"/>
                    </a:lnTo>
                    <a:lnTo>
                      <a:pt x="125" y="65"/>
                    </a:lnTo>
                    <a:lnTo>
                      <a:pt x="129" y="65"/>
                    </a:lnTo>
                    <a:lnTo>
                      <a:pt x="135" y="65"/>
                    </a:lnTo>
                    <a:lnTo>
                      <a:pt x="138" y="65"/>
                    </a:lnTo>
                    <a:lnTo>
                      <a:pt x="135" y="62"/>
                    </a:lnTo>
                    <a:lnTo>
                      <a:pt x="135" y="58"/>
                    </a:lnTo>
                    <a:lnTo>
                      <a:pt x="138" y="58"/>
                    </a:lnTo>
                    <a:lnTo>
                      <a:pt x="138" y="55"/>
                    </a:lnTo>
                    <a:lnTo>
                      <a:pt x="135" y="52"/>
                    </a:lnTo>
                    <a:lnTo>
                      <a:pt x="138" y="52"/>
                    </a:lnTo>
                    <a:lnTo>
                      <a:pt x="141" y="52"/>
                    </a:lnTo>
                    <a:lnTo>
                      <a:pt x="141" y="49"/>
                    </a:lnTo>
                    <a:lnTo>
                      <a:pt x="145" y="49"/>
                    </a:lnTo>
                    <a:lnTo>
                      <a:pt x="141" y="49"/>
                    </a:lnTo>
                    <a:lnTo>
                      <a:pt x="141" y="45"/>
                    </a:lnTo>
                    <a:lnTo>
                      <a:pt x="145" y="45"/>
                    </a:lnTo>
                    <a:lnTo>
                      <a:pt x="148" y="49"/>
                    </a:lnTo>
                    <a:lnTo>
                      <a:pt x="151" y="52"/>
                    </a:lnTo>
                    <a:lnTo>
                      <a:pt x="154" y="55"/>
                    </a:lnTo>
                    <a:lnTo>
                      <a:pt x="158" y="55"/>
                    </a:lnTo>
                    <a:lnTo>
                      <a:pt x="161" y="58"/>
                    </a:lnTo>
                    <a:lnTo>
                      <a:pt x="164" y="55"/>
                    </a:lnTo>
                    <a:lnTo>
                      <a:pt x="164" y="52"/>
                    </a:lnTo>
                    <a:lnTo>
                      <a:pt x="167" y="52"/>
                    </a:lnTo>
                    <a:lnTo>
                      <a:pt x="167" y="55"/>
                    </a:lnTo>
                    <a:lnTo>
                      <a:pt x="170" y="55"/>
                    </a:lnTo>
                    <a:lnTo>
                      <a:pt x="174" y="52"/>
                    </a:lnTo>
                    <a:lnTo>
                      <a:pt x="177" y="49"/>
                    </a:lnTo>
                    <a:lnTo>
                      <a:pt x="177" y="45"/>
                    </a:lnTo>
                    <a:lnTo>
                      <a:pt x="177" y="42"/>
                    </a:lnTo>
                    <a:lnTo>
                      <a:pt x="177" y="39"/>
                    </a:lnTo>
                    <a:lnTo>
                      <a:pt x="177" y="36"/>
                    </a:lnTo>
                    <a:lnTo>
                      <a:pt x="177" y="29"/>
                    </a:lnTo>
                    <a:lnTo>
                      <a:pt x="180" y="26"/>
                    </a:lnTo>
                    <a:lnTo>
                      <a:pt x="183" y="26"/>
                    </a:lnTo>
                    <a:lnTo>
                      <a:pt x="187" y="23"/>
                    </a:lnTo>
                    <a:lnTo>
                      <a:pt x="190" y="20"/>
                    </a:lnTo>
                    <a:lnTo>
                      <a:pt x="190" y="23"/>
                    </a:lnTo>
                    <a:lnTo>
                      <a:pt x="193" y="26"/>
                    </a:lnTo>
                    <a:lnTo>
                      <a:pt x="196" y="26"/>
                    </a:lnTo>
                    <a:lnTo>
                      <a:pt x="199" y="26"/>
                    </a:lnTo>
                    <a:lnTo>
                      <a:pt x="199" y="29"/>
                    </a:lnTo>
                    <a:lnTo>
                      <a:pt x="199" y="33"/>
                    </a:lnTo>
                    <a:lnTo>
                      <a:pt x="199" y="36"/>
                    </a:lnTo>
                    <a:lnTo>
                      <a:pt x="199" y="39"/>
                    </a:lnTo>
                    <a:lnTo>
                      <a:pt x="199" y="42"/>
                    </a:lnTo>
                    <a:lnTo>
                      <a:pt x="199" y="39"/>
                    </a:lnTo>
                    <a:lnTo>
                      <a:pt x="203" y="39"/>
                    </a:lnTo>
                    <a:lnTo>
                      <a:pt x="203" y="36"/>
                    </a:lnTo>
                    <a:lnTo>
                      <a:pt x="206" y="33"/>
                    </a:lnTo>
                    <a:lnTo>
                      <a:pt x="206" y="26"/>
                    </a:lnTo>
                    <a:lnTo>
                      <a:pt x="209" y="29"/>
                    </a:lnTo>
                    <a:lnTo>
                      <a:pt x="209" y="26"/>
                    </a:lnTo>
                    <a:lnTo>
                      <a:pt x="209" y="23"/>
                    </a:lnTo>
                    <a:lnTo>
                      <a:pt x="206" y="23"/>
                    </a:lnTo>
                    <a:lnTo>
                      <a:pt x="206" y="26"/>
                    </a:lnTo>
                    <a:lnTo>
                      <a:pt x="203" y="23"/>
                    </a:lnTo>
                    <a:lnTo>
                      <a:pt x="206" y="26"/>
                    </a:lnTo>
                    <a:lnTo>
                      <a:pt x="203" y="26"/>
                    </a:lnTo>
                    <a:lnTo>
                      <a:pt x="199" y="26"/>
                    </a:lnTo>
                    <a:lnTo>
                      <a:pt x="203" y="23"/>
                    </a:lnTo>
                    <a:lnTo>
                      <a:pt x="199" y="23"/>
                    </a:lnTo>
                    <a:lnTo>
                      <a:pt x="199" y="20"/>
                    </a:lnTo>
                    <a:lnTo>
                      <a:pt x="196" y="20"/>
                    </a:lnTo>
                    <a:lnTo>
                      <a:pt x="193" y="20"/>
                    </a:lnTo>
                    <a:lnTo>
                      <a:pt x="193" y="17"/>
                    </a:lnTo>
                    <a:lnTo>
                      <a:pt x="196" y="17"/>
                    </a:lnTo>
                    <a:lnTo>
                      <a:pt x="203" y="17"/>
                    </a:lnTo>
                    <a:lnTo>
                      <a:pt x="206" y="13"/>
                    </a:lnTo>
                    <a:lnTo>
                      <a:pt x="206" y="10"/>
                    </a:lnTo>
                    <a:lnTo>
                      <a:pt x="206" y="7"/>
                    </a:lnTo>
                    <a:lnTo>
                      <a:pt x="203" y="7"/>
                    </a:lnTo>
                    <a:lnTo>
                      <a:pt x="199" y="7"/>
                    </a:lnTo>
                    <a:lnTo>
                      <a:pt x="203" y="7"/>
                    </a:lnTo>
                    <a:lnTo>
                      <a:pt x="199" y="7"/>
                    </a:lnTo>
                    <a:lnTo>
                      <a:pt x="199" y="4"/>
                    </a:lnTo>
                    <a:lnTo>
                      <a:pt x="199" y="7"/>
                    </a:lnTo>
                    <a:lnTo>
                      <a:pt x="196" y="7"/>
                    </a:lnTo>
                    <a:lnTo>
                      <a:pt x="196" y="4"/>
                    </a:lnTo>
                    <a:lnTo>
                      <a:pt x="193" y="7"/>
                    </a:lnTo>
                    <a:lnTo>
                      <a:pt x="193" y="4"/>
                    </a:lnTo>
                    <a:lnTo>
                      <a:pt x="190" y="4"/>
                    </a:lnTo>
                    <a:lnTo>
                      <a:pt x="190" y="7"/>
                    </a:lnTo>
                    <a:lnTo>
                      <a:pt x="190" y="10"/>
                    </a:lnTo>
                    <a:lnTo>
                      <a:pt x="190" y="13"/>
                    </a:lnTo>
                    <a:lnTo>
                      <a:pt x="187" y="13"/>
                    </a:lnTo>
                    <a:lnTo>
                      <a:pt x="187" y="10"/>
                    </a:lnTo>
                    <a:lnTo>
                      <a:pt x="187" y="7"/>
                    </a:lnTo>
                    <a:lnTo>
                      <a:pt x="187" y="10"/>
                    </a:lnTo>
                    <a:lnTo>
                      <a:pt x="183" y="10"/>
                    </a:lnTo>
                    <a:lnTo>
                      <a:pt x="187" y="7"/>
                    </a:lnTo>
                    <a:lnTo>
                      <a:pt x="183" y="7"/>
                    </a:lnTo>
                    <a:lnTo>
                      <a:pt x="187" y="7"/>
                    </a:lnTo>
                    <a:lnTo>
                      <a:pt x="187" y="4"/>
                    </a:lnTo>
                    <a:lnTo>
                      <a:pt x="187" y="0"/>
                    </a:lnTo>
                    <a:lnTo>
                      <a:pt x="183" y="0"/>
                    </a:lnTo>
                    <a:lnTo>
                      <a:pt x="180" y="0"/>
                    </a:lnTo>
                    <a:lnTo>
                      <a:pt x="183" y="4"/>
                    </a:lnTo>
                    <a:lnTo>
                      <a:pt x="180" y="4"/>
                    </a:lnTo>
                    <a:lnTo>
                      <a:pt x="180" y="7"/>
                    </a:lnTo>
                    <a:lnTo>
                      <a:pt x="180" y="10"/>
                    </a:lnTo>
                    <a:lnTo>
                      <a:pt x="180" y="13"/>
                    </a:lnTo>
                    <a:lnTo>
                      <a:pt x="177" y="17"/>
                    </a:lnTo>
                    <a:lnTo>
                      <a:pt x="177" y="13"/>
                    </a:lnTo>
                    <a:lnTo>
                      <a:pt x="177" y="10"/>
                    </a:lnTo>
                    <a:lnTo>
                      <a:pt x="177" y="7"/>
                    </a:lnTo>
                    <a:lnTo>
                      <a:pt x="177" y="4"/>
                    </a:lnTo>
                    <a:lnTo>
                      <a:pt x="174" y="7"/>
                    </a:lnTo>
                    <a:lnTo>
                      <a:pt x="174" y="13"/>
                    </a:lnTo>
                    <a:lnTo>
                      <a:pt x="170" y="17"/>
                    </a:lnTo>
                    <a:lnTo>
                      <a:pt x="170" y="20"/>
                    </a:lnTo>
                    <a:lnTo>
                      <a:pt x="170" y="23"/>
                    </a:lnTo>
                    <a:lnTo>
                      <a:pt x="170" y="20"/>
                    </a:lnTo>
                    <a:lnTo>
                      <a:pt x="167" y="26"/>
                    </a:lnTo>
                    <a:lnTo>
                      <a:pt x="167" y="23"/>
                    </a:lnTo>
                    <a:lnTo>
                      <a:pt x="167" y="20"/>
                    </a:lnTo>
                    <a:lnTo>
                      <a:pt x="167" y="17"/>
                    </a:lnTo>
                    <a:lnTo>
                      <a:pt x="167" y="13"/>
                    </a:lnTo>
                    <a:lnTo>
                      <a:pt x="170" y="10"/>
                    </a:lnTo>
                    <a:lnTo>
                      <a:pt x="170" y="7"/>
                    </a:lnTo>
                    <a:lnTo>
                      <a:pt x="167" y="10"/>
                    </a:lnTo>
                    <a:lnTo>
                      <a:pt x="167" y="7"/>
                    </a:lnTo>
                    <a:lnTo>
                      <a:pt x="164" y="7"/>
                    </a:lnTo>
                    <a:lnTo>
                      <a:pt x="164" y="10"/>
                    </a:lnTo>
                    <a:lnTo>
                      <a:pt x="161" y="10"/>
                    </a:lnTo>
                    <a:lnTo>
                      <a:pt x="161" y="13"/>
                    </a:lnTo>
                    <a:lnTo>
                      <a:pt x="164" y="13"/>
                    </a:lnTo>
                    <a:lnTo>
                      <a:pt x="161" y="13"/>
                    </a:lnTo>
                    <a:lnTo>
                      <a:pt x="161" y="17"/>
                    </a:lnTo>
                    <a:lnTo>
                      <a:pt x="158" y="20"/>
                    </a:lnTo>
                    <a:lnTo>
                      <a:pt x="158" y="23"/>
                    </a:lnTo>
                    <a:lnTo>
                      <a:pt x="158" y="26"/>
                    </a:lnTo>
                    <a:lnTo>
                      <a:pt x="158" y="29"/>
                    </a:lnTo>
                    <a:lnTo>
                      <a:pt x="154" y="29"/>
                    </a:lnTo>
                    <a:lnTo>
                      <a:pt x="154" y="26"/>
                    </a:lnTo>
                    <a:lnTo>
                      <a:pt x="151" y="26"/>
                    </a:lnTo>
                    <a:lnTo>
                      <a:pt x="148" y="26"/>
                    </a:lnTo>
                    <a:lnTo>
                      <a:pt x="148" y="23"/>
                    </a:lnTo>
                    <a:lnTo>
                      <a:pt x="148" y="26"/>
                    </a:lnTo>
                    <a:lnTo>
                      <a:pt x="148" y="23"/>
                    </a:lnTo>
                    <a:lnTo>
                      <a:pt x="145" y="26"/>
                    </a:lnTo>
                    <a:lnTo>
                      <a:pt x="145" y="23"/>
                    </a:lnTo>
                    <a:lnTo>
                      <a:pt x="145" y="26"/>
                    </a:lnTo>
                    <a:lnTo>
                      <a:pt x="148" y="29"/>
                    </a:lnTo>
                    <a:lnTo>
                      <a:pt x="148" y="33"/>
                    </a:lnTo>
                    <a:lnTo>
                      <a:pt x="148" y="36"/>
                    </a:lnTo>
                    <a:lnTo>
                      <a:pt x="145" y="33"/>
                    </a:lnTo>
                    <a:lnTo>
                      <a:pt x="141" y="29"/>
                    </a:lnTo>
                    <a:lnTo>
                      <a:pt x="145" y="33"/>
                    </a:lnTo>
                    <a:lnTo>
                      <a:pt x="141" y="33"/>
                    </a:lnTo>
                    <a:lnTo>
                      <a:pt x="141" y="36"/>
                    </a:lnTo>
                    <a:lnTo>
                      <a:pt x="141" y="33"/>
                    </a:lnTo>
                    <a:lnTo>
                      <a:pt x="138" y="36"/>
                    </a:lnTo>
                    <a:lnTo>
                      <a:pt x="138" y="39"/>
                    </a:lnTo>
                    <a:lnTo>
                      <a:pt x="138" y="42"/>
                    </a:lnTo>
                    <a:lnTo>
                      <a:pt x="138" y="45"/>
                    </a:lnTo>
                    <a:lnTo>
                      <a:pt x="135" y="45"/>
                    </a:lnTo>
                    <a:lnTo>
                      <a:pt x="138" y="42"/>
                    </a:lnTo>
                    <a:lnTo>
                      <a:pt x="138" y="39"/>
                    </a:lnTo>
                    <a:lnTo>
                      <a:pt x="138" y="36"/>
                    </a:lnTo>
                    <a:lnTo>
                      <a:pt x="135" y="33"/>
                    </a:lnTo>
                    <a:lnTo>
                      <a:pt x="135" y="36"/>
                    </a:lnTo>
                    <a:lnTo>
                      <a:pt x="135" y="39"/>
                    </a:lnTo>
                    <a:lnTo>
                      <a:pt x="132" y="42"/>
                    </a:lnTo>
                    <a:lnTo>
                      <a:pt x="132" y="36"/>
                    </a:lnTo>
                    <a:lnTo>
                      <a:pt x="129" y="36"/>
                    </a:lnTo>
                    <a:lnTo>
                      <a:pt x="129" y="39"/>
                    </a:lnTo>
                    <a:lnTo>
                      <a:pt x="129" y="42"/>
                    </a:lnTo>
                    <a:lnTo>
                      <a:pt x="129" y="45"/>
                    </a:lnTo>
                    <a:lnTo>
                      <a:pt x="132" y="45"/>
                    </a:lnTo>
                    <a:lnTo>
                      <a:pt x="132" y="49"/>
                    </a:lnTo>
                    <a:lnTo>
                      <a:pt x="129" y="45"/>
                    </a:lnTo>
                    <a:lnTo>
                      <a:pt x="129" y="42"/>
                    </a:lnTo>
                    <a:lnTo>
                      <a:pt x="125" y="42"/>
                    </a:lnTo>
                    <a:lnTo>
                      <a:pt x="125" y="45"/>
                    </a:lnTo>
                    <a:lnTo>
                      <a:pt x="129" y="45"/>
                    </a:lnTo>
                    <a:lnTo>
                      <a:pt x="125" y="49"/>
                    </a:lnTo>
                    <a:lnTo>
                      <a:pt x="125" y="45"/>
                    </a:lnTo>
                    <a:lnTo>
                      <a:pt x="122" y="49"/>
                    </a:lnTo>
                    <a:lnTo>
                      <a:pt x="122" y="45"/>
                    </a:lnTo>
                    <a:lnTo>
                      <a:pt x="122" y="42"/>
                    </a:lnTo>
                    <a:lnTo>
                      <a:pt x="122" y="45"/>
                    </a:lnTo>
                    <a:lnTo>
                      <a:pt x="122" y="49"/>
                    </a:lnTo>
                    <a:lnTo>
                      <a:pt x="119" y="52"/>
                    </a:lnTo>
                    <a:lnTo>
                      <a:pt x="119" y="55"/>
                    </a:lnTo>
                    <a:lnTo>
                      <a:pt x="119" y="58"/>
                    </a:lnTo>
                    <a:lnTo>
                      <a:pt x="116" y="58"/>
                    </a:lnTo>
                    <a:lnTo>
                      <a:pt x="119" y="62"/>
                    </a:lnTo>
                    <a:lnTo>
                      <a:pt x="116" y="62"/>
                    </a:lnTo>
                    <a:lnTo>
                      <a:pt x="113" y="62"/>
                    </a:lnTo>
                    <a:lnTo>
                      <a:pt x="113" y="65"/>
                    </a:lnTo>
                    <a:lnTo>
                      <a:pt x="116" y="65"/>
                    </a:lnTo>
                    <a:lnTo>
                      <a:pt x="119" y="65"/>
                    </a:lnTo>
                    <a:lnTo>
                      <a:pt x="119" y="68"/>
                    </a:lnTo>
                    <a:lnTo>
                      <a:pt x="116" y="68"/>
                    </a:lnTo>
                    <a:lnTo>
                      <a:pt x="113" y="68"/>
                    </a:lnTo>
                    <a:lnTo>
                      <a:pt x="109" y="68"/>
                    </a:lnTo>
                    <a:lnTo>
                      <a:pt x="109" y="71"/>
                    </a:lnTo>
                    <a:lnTo>
                      <a:pt x="109" y="74"/>
                    </a:lnTo>
                    <a:lnTo>
                      <a:pt x="109" y="78"/>
                    </a:lnTo>
                    <a:lnTo>
                      <a:pt x="106" y="71"/>
                    </a:lnTo>
                    <a:lnTo>
                      <a:pt x="106" y="74"/>
                    </a:lnTo>
                    <a:lnTo>
                      <a:pt x="106" y="78"/>
                    </a:lnTo>
                    <a:lnTo>
                      <a:pt x="103" y="78"/>
                    </a:lnTo>
                    <a:lnTo>
                      <a:pt x="103" y="81"/>
                    </a:lnTo>
                    <a:lnTo>
                      <a:pt x="106" y="81"/>
                    </a:lnTo>
                    <a:lnTo>
                      <a:pt x="103" y="81"/>
                    </a:lnTo>
                    <a:lnTo>
                      <a:pt x="103" y="84"/>
                    </a:lnTo>
                    <a:lnTo>
                      <a:pt x="103" y="87"/>
                    </a:lnTo>
                    <a:lnTo>
                      <a:pt x="106" y="84"/>
                    </a:lnTo>
                    <a:lnTo>
                      <a:pt x="103" y="87"/>
                    </a:lnTo>
                    <a:lnTo>
                      <a:pt x="100" y="87"/>
                    </a:lnTo>
                    <a:lnTo>
                      <a:pt x="96" y="87"/>
                    </a:lnTo>
                    <a:lnTo>
                      <a:pt x="96" y="90"/>
                    </a:lnTo>
                    <a:lnTo>
                      <a:pt x="96" y="94"/>
                    </a:lnTo>
                    <a:lnTo>
                      <a:pt x="93" y="94"/>
                    </a:lnTo>
                    <a:lnTo>
                      <a:pt x="93" y="97"/>
                    </a:lnTo>
                    <a:lnTo>
                      <a:pt x="90" y="100"/>
                    </a:lnTo>
                    <a:lnTo>
                      <a:pt x="90" y="103"/>
                    </a:lnTo>
                    <a:lnTo>
                      <a:pt x="87" y="103"/>
                    </a:lnTo>
                    <a:lnTo>
                      <a:pt x="87" y="107"/>
                    </a:lnTo>
                    <a:lnTo>
                      <a:pt x="87" y="110"/>
                    </a:lnTo>
                    <a:lnTo>
                      <a:pt x="84" y="110"/>
                    </a:lnTo>
                    <a:lnTo>
                      <a:pt x="87" y="113"/>
                    </a:lnTo>
                    <a:lnTo>
                      <a:pt x="84" y="113"/>
                    </a:lnTo>
                    <a:lnTo>
                      <a:pt x="84" y="116"/>
                    </a:lnTo>
                    <a:lnTo>
                      <a:pt x="80" y="119"/>
                    </a:lnTo>
                    <a:lnTo>
                      <a:pt x="84" y="119"/>
                    </a:lnTo>
                    <a:lnTo>
                      <a:pt x="84" y="123"/>
                    </a:lnTo>
                    <a:lnTo>
                      <a:pt x="80" y="123"/>
                    </a:lnTo>
                    <a:lnTo>
                      <a:pt x="84" y="123"/>
                    </a:lnTo>
                    <a:lnTo>
                      <a:pt x="80" y="123"/>
                    </a:lnTo>
                    <a:lnTo>
                      <a:pt x="80" y="126"/>
                    </a:lnTo>
                    <a:lnTo>
                      <a:pt x="80" y="129"/>
                    </a:lnTo>
                    <a:lnTo>
                      <a:pt x="80" y="132"/>
                    </a:lnTo>
                    <a:lnTo>
                      <a:pt x="77" y="132"/>
                    </a:lnTo>
                    <a:lnTo>
                      <a:pt x="77" y="129"/>
                    </a:lnTo>
                    <a:lnTo>
                      <a:pt x="77" y="132"/>
                    </a:lnTo>
                    <a:lnTo>
                      <a:pt x="74" y="136"/>
                    </a:lnTo>
                    <a:lnTo>
                      <a:pt x="77" y="136"/>
                    </a:lnTo>
                    <a:lnTo>
                      <a:pt x="77" y="132"/>
                    </a:lnTo>
                    <a:lnTo>
                      <a:pt x="77" y="136"/>
                    </a:lnTo>
                    <a:lnTo>
                      <a:pt x="77" y="139"/>
                    </a:lnTo>
                    <a:lnTo>
                      <a:pt x="74" y="139"/>
                    </a:lnTo>
                    <a:lnTo>
                      <a:pt x="71" y="139"/>
                    </a:lnTo>
                    <a:lnTo>
                      <a:pt x="71" y="142"/>
                    </a:lnTo>
                    <a:lnTo>
                      <a:pt x="67" y="145"/>
                    </a:lnTo>
                    <a:lnTo>
                      <a:pt x="71" y="145"/>
                    </a:lnTo>
                    <a:lnTo>
                      <a:pt x="71" y="148"/>
                    </a:lnTo>
                    <a:lnTo>
                      <a:pt x="67" y="152"/>
                    </a:lnTo>
                    <a:lnTo>
                      <a:pt x="64" y="148"/>
                    </a:lnTo>
                    <a:lnTo>
                      <a:pt x="64" y="152"/>
                    </a:lnTo>
                    <a:lnTo>
                      <a:pt x="61" y="152"/>
                    </a:lnTo>
                    <a:lnTo>
                      <a:pt x="61" y="155"/>
                    </a:lnTo>
                    <a:lnTo>
                      <a:pt x="58" y="158"/>
                    </a:lnTo>
                    <a:lnTo>
                      <a:pt x="58" y="161"/>
                    </a:lnTo>
                    <a:lnTo>
                      <a:pt x="55" y="164"/>
                    </a:lnTo>
                    <a:lnTo>
                      <a:pt x="51" y="168"/>
                    </a:lnTo>
                    <a:lnTo>
                      <a:pt x="55" y="168"/>
                    </a:lnTo>
                    <a:lnTo>
                      <a:pt x="55" y="171"/>
                    </a:lnTo>
                    <a:lnTo>
                      <a:pt x="58" y="171"/>
                    </a:lnTo>
                    <a:lnTo>
                      <a:pt x="64" y="168"/>
                    </a:lnTo>
                    <a:lnTo>
                      <a:pt x="67" y="168"/>
                    </a:lnTo>
                    <a:lnTo>
                      <a:pt x="67" y="164"/>
                    </a:lnTo>
                    <a:lnTo>
                      <a:pt x="67" y="168"/>
                    </a:lnTo>
                    <a:lnTo>
                      <a:pt x="64" y="168"/>
                    </a:lnTo>
                    <a:lnTo>
                      <a:pt x="61" y="168"/>
                    </a:lnTo>
                    <a:lnTo>
                      <a:pt x="61" y="171"/>
                    </a:lnTo>
                    <a:lnTo>
                      <a:pt x="58" y="174"/>
                    </a:lnTo>
                    <a:lnTo>
                      <a:pt x="55" y="174"/>
                    </a:lnTo>
                    <a:lnTo>
                      <a:pt x="55" y="171"/>
                    </a:lnTo>
                    <a:lnTo>
                      <a:pt x="51" y="171"/>
                    </a:lnTo>
                    <a:lnTo>
                      <a:pt x="48" y="171"/>
                    </a:lnTo>
                    <a:lnTo>
                      <a:pt x="48" y="174"/>
                    </a:lnTo>
                    <a:lnTo>
                      <a:pt x="51" y="174"/>
                    </a:lnTo>
                    <a:lnTo>
                      <a:pt x="48" y="174"/>
                    </a:lnTo>
                    <a:lnTo>
                      <a:pt x="48" y="171"/>
                    </a:lnTo>
                    <a:lnTo>
                      <a:pt x="42" y="174"/>
                    </a:lnTo>
                    <a:lnTo>
                      <a:pt x="42" y="177"/>
                    </a:lnTo>
                    <a:lnTo>
                      <a:pt x="39" y="174"/>
                    </a:lnTo>
                    <a:lnTo>
                      <a:pt x="39" y="177"/>
                    </a:lnTo>
                    <a:lnTo>
                      <a:pt x="35" y="177"/>
                    </a:lnTo>
                    <a:lnTo>
                      <a:pt x="32" y="177"/>
                    </a:lnTo>
                    <a:lnTo>
                      <a:pt x="32" y="181"/>
                    </a:lnTo>
                    <a:lnTo>
                      <a:pt x="32" y="184"/>
                    </a:lnTo>
                    <a:lnTo>
                      <a:pt x="29" y="181"/>
                    </a:lnTo>
                    <a:lnTo>
                      <a:pt x="26" y="184"/>
                    </a:lnTo>
                    <a:lnTo>
                      <a:pt x="29" y="184"/>
                    </a:lnTo>
                    <a:lnTo>
                      <a:pt x="26" y="187"/>
                    </a:lnTo>
                    <a:lnTo>
                      <a:pt x="29" y="187"/>
                    </a:lnTo>
                    <a:lnTo>
                      <a:pt x="32" y="187"/>
                    </a:lnTo>
                    <a:lnTo>
                      <a:pt x="29" y="190"/>
                    </a:lnTo>
                    <a:lnTo>
                      <a:pt x="32" y="190"/>
                    </a:lnTo>
                    <a:lnTo>
                      <a:pt x="29" y="190"/>
                    </a:lnTo>
                    <a:lnTo>
                      <a:pt x="26" y="190"/>
                    </a:lnTo>
                    <a:lnTo>
                      <a:pt x="22" y="190"/>
                    </a:lnTo>
                    <a:lnTo>
                      <a:pt x="19" y="190"/>
                    </a:lnTo>
                    <a:lnTo>
                      <a:pt x="22" y="190"/>
                    </a:lnTo>
                    <a:lnTo>
                      <a:pt x="19" y="190"/>
                    </a:lnTo>
                    <a:lnTo>
                      <a:pt x="19" y="193"/>
                    </a:lnTo>
                    <a:lnTo>
                      <a:pt x="22" y="193"/>
                    </a:lnTo>
                    <a:lnTo>
                      <a:pt x="19" y="193"/>
                    </a:lnTo>
                    <a:lnTo>
                      <a:pt x="22" y="197"/>
                    </a:lnTo>
                    <a:lnTo>
                      <a:pt x="19" y="197"/>
                    </a:lnTo>
                    <a:lnTo>
                      <a:pt x="19" y="193"/>
                    </a:lnTo>
                    <a:lnTo>
                      <a:pt x="16" y="197"/>
                    </a:lnTo>
                    <a:lnTo>
                      <a:pt x="16" y="200"/>
                    </a:lnTo>
                    <a:lnTo>
                      <a:pt x="16" y="197"/>
                    </a:lnTo>
                    <a:lnTo>
                      <a:pt x="13" y="197"/>
                    </a:lnTo>
                    <a:lnTo>
                      <a:pt x="10" y="197"/>
                    </a:lnTo>
                    <a:lnTo>
                      <a:pt x="10" y="200"/>
                    </a:lnTo>
                    <a:lnTo>
                      <a:pt x="10" y="197"/>
                    </a:lnTo>
                    <a:lnTo>
                      <a:pt x="6" y="197"/>
                    </a:lnTo>
                    <a:lnTo>
                      <a:pt x="10" y="200"/>
                    </a:lnTo>
                    <a:lnTo>
                      <a:pt x="6" y="200"/>
                    </a:lnTo>
                    <a:lnTo>
                      <a:pt x="6" y="203"/>
                    </a:lnTo>
                    <a:lnTo>
                      <a:pt x="13" y="203"/>
                    </a:lnTo>
                    <a:lnTo>
                      <a:pt x="16" y="203"/>
                    </a:lnTo>
                    <a:lnTo>
                      <a:pt x="13" y="203"/>
                    </a:lnTo>
                    <a:lnTo>
                      <a:pt x="16" y="203"/>
                    </a:lnTo>
                    <a:lnTo>
                      <a:pt x="19" y="203"/>
                    </a:lnTo>
                    <a:lnTo>
                      <a:pt x="16" y="206"/>
                    </a:lnTo>
                    <a:lnTo>
                      <a:pt x="13" y="206"/>
                    </a:lnTo>
                    <a:lnTo>
                      <a:pt x="13" y="203"/>
                    </a:lnTo>
                    <a:lnTo>
                      <a:pt x="10" y="203"/>
                    </a:lnTo>
                    <a:lnTo>
                      <a:pt x="6" y="206"/>
                    </a:lnTo>
                    <a:lnTo>
                      <a:pt x="6" y="210"/>
                    </a:lnTo>
                    <a:lnTo>
                      <a:pt x="6" y="213"/>
                    </a:lnTo>
                    <a:lnTo>
                      <a:pt x="3" y="213"/>
                    </a:lnTo>
                    <a:lnTo>
                      <a:pt x="6" y="216"/>
                    </a:lnTo>
                    <a:lnTo>
                      <a:pt x="3" y="216"/>
                    </a:lnTo>
                    <a:lnTo>
                      <a:pt x="3" y="219"/>
                    </a:lnTo>
                    <a:lnTo>
                      <a:pt x="6" y="219"/>
                    </a:lnTo>
                    <a:lnTo>
                      <a:pt x="13" y="219"/>
                    </a:lnTo>
                    <a:lnTo>
                      <a:pt x="16" y="219"/>
                    </a:lnTo>
                    <a:lnTo>
                      <a:pt x="16" y="216"/>
                    </a:lnTo>
                    <a:lnTo>
                      <a:pt x="19" y="216"/>
                    </a:lnTo>
                    <a:lnTo>
                      <a:pt x="19" y="219"/>
                    </a:lnTo>
                    <a:lnTo>
                      <a:pt x="22" y="219"/>
                    </a:lnTo>
                    <a:lnTo>
                      <a:pt x="26" y="219"/>
                    </a:lnTo>
                    <a:lnTo>
                      <a:pt x="26" y="213"/>
                    </a:lnTo>
                    <a:lnTo>
                      <a:pt x="29" y="213"/>
                    </a:lnTo>
                    <a:lnTo>
                      <a:pt x="26" y="216"/>
                    </a:lnTo>
                    <a:lnTo>
                      <a:pt x="26" y="219"/>
                    </a:lnTo>
                    <a:lnTo>
                      <a:pt x="29" y="219"/>
                    </a:lnTo>
                    <a:lnTo>
                      <a:pt x="26" y="222"/>
                    </a:lnTo>
                    <a:lnTo>
                      <a:pt x="22" y="222"/>
                    </a:lnTo>
                    <a:lnTo>
                      <a:pt x="22" y="226"/>
                    </a:lnTo>
                    <a:lnTo>
                      <a:pt x="19" y="222"/>
                    </a:lnTo>
                    <a:lnTo>
                      <a:pt x="16" y="222"/>
                    </a:lnTo>
                    <a:lnTo>
                      <a:pt x="13" y="222"/>
                    </a:lnTo>
                    <a:lnTo>
                      <a:pt x="10" y="219"/>
                    </a:lnTo>
                    <a:lnTo>
                      <a:pt x="10" y="222"/>
                    </a:lnTo>
                    <a:lnTo>
                      <a:pt x="6" y="219"/>
                    </a:lnTo>
                    <a:lnTo>
                      <a:pt x="3" y="222"/>
                    </a:lnTo>
                    <a:lnTo>
                      <a:pt x="3" y="226"/>
                    </a:lnTo>
                    <a:lnTo>
                      <a:pt x="6" y="226"/>
                    </a:lnTo>
                    <a:lnTo>
                      <a:pt x="6" y="229"/>
                    </a:lnTo>
                    <a:lnTo>
                      <a:pt x="3" y="226"/>
                    </a:lnTo>
                    <a:lnTo>
                      <a:pt x="3" y="229"/>
                    </a:lnTo>
                    <a:lnTo>
                      <a:pt x="3" y="232"/>
                    </a:lnTo>
                    <a:lnTo>
                      <a:pt x="6" y="229"/>
                    </a:lnTo>
                    <a:lnTo>
                      <a:pt x="10" y="229"/>
                    </a:lnTo>
                    <a:lnTo>
                      <a:pt x="6" y="232"/>
                    </a:lnTo>
                    <a:lnTo>
                      <a:pt x="6" y="235"/>
                    </a:lnTo>
                    <a:lnTo>
                      <a:pt x="3" y="235"/>
                    </a:lnTo>
                    <a:lnTo>
                      <a:pt x="3" y="238"/>
                    </a:lnTo>
                    <a:lnTo>
                      <a:pt x="6" y="238"/>
                    </a:lnTo>
                    <a:lnTo>
                      <a:pt x="6" y="242"/>
                    </a:lnTo>
                    <a:lnTo>
                      <a:pt x="3" y="245"/>
                    </a:lnTo>
                    <a:lnTo>
                      <a:pt x="6" y="245"/>
                    </a:lnTo>
                    <a:lnTo>
                      <a:pt x="10" y="242"/>
                    </a:lnTo>
                    <a:lnTo>
                      <a:pt x="10" y="238"/>
                    </a:lnTo>
                    <a:lnTo>
                      <a:pt x="13" y="235"/>
                    </a:lnTo>
                    <a:lnTo>
                      <a:pt x="16" y="232"/>
                    </a:lnTo>
                    <a:lnTo>
                      <a:pt x="16" y="235"/>
                    </a:lnTo>
                    <a:lnTo>
                      <a:pt x="19" y="232"/>
                    </a:lnTo>
                    <a:lnTo>
                      <a:pt x="22" y="235"/>
                    </a:lnTo>
                    <a:lnTo>
                      <a:pt x="19" y="235"/>
                    </a:lnTo>
                    <a:lnTo>
                      <a:pt x="16" y="238"/>
                    </a:lnTo>
                    <a:lnTo>
                      <a:pt x="16" y="235"/>
                    </a:lnTo>
                    <a:lnTo>
                      <a:pt x="13" y="238"/>
                    </a:lnTo>
                    <a:lnTo>
                      <a:pt x="13" y="242"/>
                    </a:lnTo>
                    <a:lnTo>
                      <a:pt x="10" y="242"/>
                    </a:lnTo>
                    <a:lnTo>
                      <a:pt x="6" y="248"/>
                    </a:lnTo>
                    <a:lnTo>
                      <a:pt x="13" y="248"/>
                    </a:lnTo>
                    <a:lnTo>
                      <a:pt x="10" y="251"/>
                    </a:lnTo>
                    <a:lnTo>
                      <a:pt x="6" y="251"/>
                    </a:lnTo>
                    <a:lnTo>
                      <a:pt x="3" y="251"/>
                    </a:lnTo>
                    <a:lnTo>
                      <a:pt x="3" y="255"/>
                    </a:lnTo>
                    <a:lnTo>
                      <a:pt x="0" y="255"/>
                    </a:lnTo>
                    <a:lnTo>
                      <a:pt x="0" y="258"/>
                    </a:lnTo>
                    <a:lnTo>
                      <a:pt x="3" y="258"/>
                    </a:lnTo>
                    <a:lnTo>
                      <a:pt x="6" y="258"/>
                    </a:lnTo>
                    <a:lnTo>
                      <a:pt x="10" y="255"/>
                    </a:lnTo>
                    <a:lnTo>
                      <a:pt x="13" y="255"/>
                    </a:lnTo>
                    <a:lnTo>
                      <a:pt x="10" y="258"/>
                    </a:lnTo>
                    <a:lnTo>
                      <a:pt x="10" y="261"/>
                    </a:lnTo>
                    <a:lnTo>
                      <a:pt x="6" y="264"/>
                    </a:lnTo>
                    <a:lnTo>
                      <a:pt x="6" y="267"/>
                    </a:lnTo>
                    <a:lnTo>
                      <a:pt x="3" y="267"/>
                    </a:lnTo>
                    <a:lnTo>
                      <a:pt x="3" y="264"/>
                    </a:lnTo>
                    <a:lnTo>
                      <a:pt x="0" y="271"/>
                    </a:lnTo>
                    <a:lnTo>
                      <a:pt x="3" y="277"/>
                    </a:lnTo>
                    <a:lnTo>
                      <a:pt x="6" y="280"/>
                    </a:lnTo>
                    <a:lnTo>
                      <a:pt x="10" y="284"/>
                    </a:lnTo>
                    <a:lnTo>
                      <a:pt x="13" y="280"/>
                    </a:lnTo>
                    <a:lnTo>
                      <a:pt x="13" y="284"/>
                    </a:lnTo>
                    <a:lnTo>
                      <a:pt x="13" y="287"/>
                    </a:lnTo>
                    <a:lnTo>
                      <a:pt x="16" y="287"/>
                    </a:lnTo>
                    <a:lnTo>
                      <a:pt x="19" y="287"/>
                    </a:lnTo>
                    <a:lnTo>
                      <a:pt x="16" y="287"/>
                    </a:lnTo>
                    <a:lnTo>
                      <a:pt x="19" y="290"/>
                    </a:lnTo>
                    <a:lnTo>
                      <a:pt x="22" y="290"/>
                    </a:lnTo>
                    <a:lnTo>
                      <a:pt x="26" y="287"/>
                    </a:lnTo>
                    <a:lnTo>
                      <a:pt x="26" y="284"/>
                    </a:lnTo>
                    <a:lnTo>
                      <a:pt x="26" y="287"/>
                    </a:lnTo>
                    <a:lnTo>
                      <a:pt x="32" y="284"/>
                    </a:lnTo>
                    <a:lnTo>
                      <a:pt x="35" y="280"/>
                    </a:lnTo>
                    <a:lnTo>
                      <a:pt x="39" y="277"/>
                    </a:lnTo>
                    <a:lnTo>
                      <a:pt x="39" y="274"/>
                    </a:lnTo>
                    <a:lnTo>
                      <a:pt x="42" y="274"/>
                    </a:lnTo>
                    <a:lnTo>
                      <a:pt x="45" y="271"/>
                    </a:lnTo>
                    <a:lnTo>
                      <a:pt x="45" y="267"/>
                    </a:lnTo>
                    <a:lnTo>
                      <a:pt x="45" y="271"/>
                    </a:lnTo>
                    <a:lnTo>
                      <a:pt x="48" y="271"/>
                    </a:lnTo>
                    <a:lnTo>
                      <a:pt x="51" y="267"/>
                    </a:lnTo>
                    <a:lnTo>
                      <a:pt x="51" y="264"/>
                    </a:lnTo>
                    <a:lnTo>
                      <a:pt x="51" y="261"/>
                    </a:lnTo>
                    <a:lnTo>
                      <a:pt x="51" y="258"/>
                    </a:lnTo>
                    <a:lnTo>
                      <a:pt x="51" y="255"/>
                    </a:lnTo>
                    <a:lnTo>
                      <a:pt x="51" y="258"/>
                    </a:lnTo>
                    <a:lnTo>
                      <a:pt x="51" y="261"/>
                    </a:lnTo>
                    <a:lnTo>
                      <a:pt x="55" y="258"/>
                    </a:lnTo>
                    <a:lnTo>
                      <a:pt x="55" y="255"/>
                    </a:lnTo>
                    <a:lnTo>
                      <a:pt x="55" y="251"/>
                    </a:lnTo>
                    <a:lnTo>
                      <a:pt x="55" y="255"/>
                    </a:lnTo>
                    <a:lnTo>
                      <a:pt x="55" y="258"/>
                    </a:lnTo>
                    <a:lnTo>
                      <a:pt x="55" y="264"/>
                    </a:lnTo>
                    <a:lnTo>
                      <a:pt x="55" y="267"/>
                    </a:lnTo>
                    <a:lnTo>
                      <a:pt x="58" y="267"/>
                    </a:lnTo>
                    <a:lnTo>
                      <a:pt x="61" y="267"/>
                    </a:lnTo>
                    <a:lnTo>
                      <a:pt x="61" y="271"/>
                    </a:lnTo>
                    <a:lnTo>
                      <a:pt x="61" y="274"/>
                    </a:lnTo>
                  </a:path>
                </a:pathLst>
              </a:custGeom>
              <a:noFill/>
              <a:ln w="0">
                <a:solidFill>
                  <a:srgbClr val="7F7F7F"/>
                </a:solidFill>
                <a:round/>
                <a:headEnd/>
                <a:tailEnd/>
              </a:ln>
            </p:spPr>
            <p:txBody>
              <a:bodyPr/>
              <a:lstStyle/>
              <a:p>
                <a:endParaRPr lang="en-US"/>
              </a:p>
            </p:txBody>
          </p:sp>
          <p:sp>
            <p:nvSpPr>
              <p:cNvPr id="32956" name="Freeform 26"/>
              <p:cNvSpPr>
                <a:spLocks/>
              </p:cNvSpPr>
              <p:nvPr/>
            </p:nvSpPr>
            <p:spPr bwMode="auto">
              <a:xfrm>
                <a:off x="2597" y="855"/>
                <a:ext cx="116" cy="299"/>
              </a:xfrm>
              <a:custGeom>
                <a:avLst/>
                <a:gdLst>
                  <a:gd name="T0" fmla="*/ 109 w 116"/>
                  <a:gd name="T1" fmla="*/ 38 h 299"/>
                  <a:gd name="T2" fmla="*/ 106 w 116"/>
                  <a:gd name="T3" fmla="*/ 22 h 299"/>
                  <a:gd name="T4" fmla="*/ 83 w 116"/>
                  <a:gd name="T5" fmla="*/ 0 h 299"/>
                  <a:gd name="T6" fmla="*/ 80 w 116"/>
                  <a:gd name="T7" fmla="*/ 6 h 299"/>
                  <a:gd name="T8" fmla="*/ 77 w 116"/>
                  <a:gd name="T9" fmla="*/ 13 h 299"/>
                  <a:gd name="T10" fmla="*/ 64 w 116"/>
                  <a:gd name="T11" fmla="*/ 19 h 299"/>
                  <a:gd name="T12" fmla="*/ 55 w 116"/>
                  <a:gd name="T13" fmla="*/ 26 h 299"/>
                  <a:gd name="T14" fmla="*/ 51 w 116"/>
                  <a:gd name="T15" fmla="*/ 42 h 299"/>
                  <a:gd name="T16" fmla="*/ 45 w 116"/>
                  <a:gd name="T17" fmla="*/ 58 h 299"/>
                  <a:gd name="T18" fmla="*/ 38 w 116"/>
                  <a:gd name="T19" fmla="*/ 74 h 299"/>
                  <a:gd name="T20" fmla="*/ 35 w 116"/>
                  <a:gd name="T21" fmla="*/ 103 h 299"/>
                  <a:gd name="T22" fmla="*/ 22 w 116"/>
                  <a:gd name="T23" fmla="*/ 112 h 299"/>
                  <a:gd name="T24" fmla="*/ 16 w 116"/>
                  <a:gd name="T25" fmla="*/ 132 h 299"/>
                  <a:gd name="T26" fmla="*/ 16 w 116"/>
                  <a:gd name="T27" fmla="*/ 148 h 299"/>
                  <a:gd name="T28" fmla="*/ 16 w 116"/>
                  <a:gd name="T29" fmla="*/ 174 h 299"/>
                  <a:gd name="T30" fmla="*/ 16 w 116"/>
                  <a:gd name="T31" fmla="*/ 196 h 299"/>
                  <a:gd name="T32" fmla="*/ 6 w 116"/>
                  <a:gd name="T33" fmla="*/ 222 h 299"/>
                  <a:gd name="T34" fmla="*/ 0 w 116"/>
                  <a:gd name="T35" fmla="*/ 222 h 299"/>
                  <a:gd name="T36" fmla="*/ 3 w 116"/>
                  <a:gd name="T37" fmla="*/ 235 h 299"/>
                  <a:gd name="T38" fmla="*/ 3 w 116"/>
                  <a:gd name="T39" fmla="*/ 238 h 299"/>
                  <a:gd name="T40" fmla="*/ 6 w 116"/>
                  <a:gd name="T41" fmla="*/ 254 h 299"/>
                  <a:gd name="T42" fmla="*/ 13 w 116"/>
                  <a:gd name="T43" fmla="*/ 270 h 299"/>
                  <a:gd name="T44" fmla="*/ 16 w 116"/>
                  <a:gd name="T45" fmla="*/ 280 h 299"/>
                  <a:gd name="T46" fmla="*/ 16 w 116"/>
                  <a:gd name="T47" fmla="*/ 296 h 299"/>
                  <a:gd name="T48" fmla="*/ 29 w 116"/>
                  <a:gd name="T49" fmla="*/ 299 h 299"/>
                  <a:gd name="T50" fmla="*/ 35 w 116"/>
                  <a:gd name="T51" fmla="*/ 286 h 299"/>
                  <a:gd name="T52" fmla="*/ 51 w 116"/>
                  <a:gd name="T53" fmla="*/ 283 h 299"/>
                  <a:gd name="T54" fmla="*/ 58 w 116"/>
                  <a:gd name="T55" fmla="*/ 257 h 299"/>
                  <a:gd name="T56" fmla="*/ 58 w 116"/>
                  <a:gd name="T57" fmla="*/ 244 h 299"/>
                  <a:gd name="T58" fmla="*/ 58 w 116"/>
                  <a:gd name="T59" fmla="*/ 238 h 299"/>
                  <a:gd name="T60" fmla="*/ 61 w 116"/>
                  <a:gd name="T61" fmla="*/ 232 h 299"/>
                  <a:gd name="T62" fmla="*/ 61 w 116"/>
                  <a:gd name="T63" fmla="*/ 228 h 299"/>
                  <a:gd name="T64" fmla="*/ 67 w 116"/>
                  <a:gd name="T65" fmla="*/ 222 h 299"/>
                  <a:gd name="T66" fmla="*/ 77 w 116"/>
                  <a:gd name="T67" fmla="*/ 212 h 299"/>
                  <a:gd name="T68" fmla="*/ 61 w 116"/>
                  <a:gd name="T69" fmla="*/ 212 h 299"/>
                  <a:gd name="T70" fmla="*/ 58 w 116"/>
                  <a:gd name="T71" fmla="*/ 209 h 299"/>
                  <a:gd name="T72" fmla="*/ 67 w 116"/>
                  <a:gd name="T73" fmla="*/ 209 h 299"/>
                  <a:gd name="T74" fmla="*/ 80 w 116"/>
                  <a:gd name="T75" fmla="*/ 203 h 299"/>
                  <a:gd name="T76" fmla="*/ 71 w 116"/>
                  <a:gd name="T77" fmla="*/ 190 h 299"/>
                  <a:gd name="T78" fmla="*/ 64 w 116"/>
                  <a:gd name="T79" fmla="*/ 186 h 299"/>
                  <a:gd name="T80" fmla="*/ 55 w 116"/>
                  <a:gd name="T81" fmla="*/ 196 h 299"/>
                  <a:gd name="T82" fmla="*/ 64 w 116"/>
                  <a:gd name="T83" fmla="*/ 183 h 299"/>
                  <a:gd name="T84" fmla="*/ 61 w 116"/>
                  <a:gd name="T85" fmla="*/ 164 h 299"/>
                  <a:gd name="T86" fmla="*/ 64 w 116"/>
                  <a:gd name="T87" fmla="*/ 151 h 299"/>
                  <a:gd name="T88" fmla="*/ 67 w 116"/>
                  <a:gd name="T89" fmla="*/ 145 h 299"/>
                  <a:gd name="T90" fmla="*/ 67 w 116"/>
                  <a:gd name="T91" fmla="*/ 135 h 299"/>
                  <a:gd name="T92" fmla="*/ 71 w 116"/>
                  <a:gd name="T93" fmla="*/ 132 h 299"/>
                  <a:gd name="T94" fmla="*/ 74 w 116"/>
                  <a:gd name="T95" fmla="*/ 125 h 299"/>
                  <a:gd name="T96" fmla="*/ 83 w 116"/>
                  <a:gd name="T97" fmla="*/ 119 h 299"/>
                  <a:gd name="T98" fmla="*/ 93 w 116"/>
                  <a:gd name="T99" fmla="*/ 112 h 299"/>
                  <a:gd name="T100" fmla="*/ 96 w 116"/>
                  <a:gd name="T101" fmla="*/ 100 h 299"/>
                  <a:gd name="T102" fmla="*/ 96 w 116"/>
                  <a:gd name="T103" fmla="*/ 93 h 299"/>
                  <a:gd name="T104" fmla="*/ 96 w 116"/>
                  <a:gd name="T105" fmla="*/ 87 h 299"/>
                  <a:gd name="T106" fmla="*/ 96 w 116"/>
                  <a:gd name="T107" fmla="*/ 77 h 299"/>
                  <a:gd name="T108" fmla="*/ 100 w 116"/>
                  <a:gd name="T109" fmla="*/ 71 h 299"/>
                  <a:gd name="T110" fmla="*/ 103 w 116"/>
                  <a:gd name="T111" fmla="*/ 71 h 299"/>
                  <a:gd name="T112" fmla="*/ 106 w 116"/>
                  <a:gd name="T113" fmla="*/ 67 h 299"/>
                  <a:gd name="T114" fmla="*/ 116 w 116"/>
                  <a:gd name="T115" fmla="*/ 67 h 2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6"/>
                  <a:gd name="T175" fmla="*/ 0 h 299"/>
                  <a:gd name="T176" fmla="*/ 116 w 116"/>
                  <a:gd name="T177" fmla="*/ 299 h 2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6" h="299">
                    <a:moveTo>
                      <a:pt x="112" y="55"/>
                    </a:moveTo>
                    <a:lnTo>
                      <a:pt x="112" y="51"/>
                    </a:lnTo>
                    <a:lnTo>
                      <a:pt x="112" y="48"/>
                    </a:lnTo>
                    <a:lnTo>
                      <a:pt x="109" y="42"/>
                    </a:lnTo>
                    <a:lnTo>
                      <a:pt x="109" y="38"/>
                    </a:lnTo>
                    <a:lnTo>
                      <a:pt x="109" y="35"/>
                    </a:lnTo>
                    <a:lnTo>
                      <a:pt x="109" y="32"/>
                    </a:lnTo>
                    <a:lnTo>
                      <a:pt x="106" y="32"/>
                    </a:lnTo>
                    <a:lnTo>
                      <a:pt x="106" y="29"/>
                    </a:lnTo>
                    <a:lnTo>
                      <a:pt x="106" y="26"/>
                    </a:lnTo>
                    <a:lnTo>
                      <a:pt x="106" y="22"/>
                    </a:lnTo>
                    <a:lnTo>
                      <a:pt x="106" y="19"/>
                    </a:lnTo>
                    <a:lnTo>
                      <a:pt x="100" y="13"/>
                    </a:lnTo>
                    <a:lnTo>
                      <a:pt x="100" y="10"/>
                    </a:lnTo>
                    <a:lnTo>
                      <a:pt x="93" y="10"/>
                    </a:lnTo>
                    <a:lnTo>
                      <a:pt x="90" y="6"/>
                    </a:lnTo>
                    <a:lnTo>
                      <a:pt x="83" y="0"/>
                    </a:lnTo>
                    <a:lnTo>
                      <a:pt x="80" y="0"/>
                    </a:lnTo>
                    <a:lnTo>
                      <a:pt x="77" y="0"/>
                    </a:lnTo>
                    <a:lnTo>
                      <a:pt x="80" y="3"/>
                    </a:lnTo>
                    <a:lnTo>
                      <a:pt x="80" y="6"/>
                    </a:lnTo>
                    <a:lnTo>
                      <a:pt x="77" y="6"/>
                    </a:lnTo>
                    <a:lnTo>
                      <a:pt x="77" y="10"/>
                    </a:lnTo>
                    <a:lnTo>
                      <a:pt x="80" y="13"/>
                    </a:lnTo>
                    <a:lnTo>
                      <a:pt x="77" y="13"/>
                    </a:lnTo>
                    <a:lnTo>
                      <a:pt x="71" y="13"/>
                    </a:lnTo>
                    <a:lnTo>
                      <a:pt x="67" y="13"/>
                    </a:lnTo>
                    <a:lnTo>
                      <a:pt x="64" y="13"/>
                    </a:lnTo>
                    <a:lnTo>
                      <a:pt x="64" y="16"/>
                    </a:lnTo>
                    <a:lnTo>
                      <a:pt x="64" y="19"/>
                    </a:lnTo>
                    <a:lnTo>
                      <a:pt x="64" y="22"/>
                    </a:lnTo>
                    <a:lnTo>
                      <a:pt x="64" y="26"/>
                    </a:lnTo>
                    <a:lnTo>
                      <a:pt x="61" y="22"/>
                    </a:lnTo>
                    <a:lnTo>
                      <a:pt x="58" y="22"/>
                    </a:lnTo>
                    <a:lnTo>
                      <a:pt x="55" y="26"/>
                    </a:lnTo>
                    <a:lnTo>
                      <a:pt x="55" y="29"/>
                    </a:lnTo>
                    <a:lnTo>
                      <a:pt x="55" y="32"/>
                    </a:lnTo>
                    <a:lnTo>
                      <a:pt x="51" y="35"/>
                    </a:lnTo>
                    <a:lnTo>
                      <a:pt x="51" y="38"/>
                    </a:lnTo>
                    <a:lnTo>
                      <a:pt x="51" y="42"/>
                    </a:lnTo>
                    <a:lnTo>
                      <a:pt x="51" y="45"/>
                    </a:lnTo>
                    <a:lnTo>
                      <a:pt x="51" y="48"/>
                    </a:lnTo>
                    <a:lnTo>
                      <a:pt x="48" y="51"/>
                    </a:lnTo>
                    <a:lnTo>
                      <a:pt x="45" y="55"/>
                    </a:lnTo>
                    <a:lnTo>
                      <a:pt x="45" y="58"/>
                    </a:lnTo>
                    <a:lnTo>
                      <a:pt x="45" y="61"/>
                    </a:lnTo>
                    <a:lnTo>
                      <a:pt x="45" y="64"/>
                    </a:lnTo>
                    <a:lnTo>
                      <a:pt x="42" y="67"/>
                    </a:lnTo>
                    <a:lnTo>
                      <a:pt x="38" y="67"/>
                    </a:lnTo>
                    <a:lnTo>
                      <a:pt x="38" y="74"/>
                    </a:lnTo>
                    <a:lnTo>
                      <a:pt x="38" y="77"/>
                    </a:lnTo>
                    <a:lnTo>
                      <a:pt x="35" y="87"/>
                    </a:lnTo>
                    <a:lnTo>
                      <a:pt x="35" y="93"/>
                    </a:lnTo>
                    <a:lnTo>
                      <a:pt x="32" y="96"/>
                    </a:lnTo>
                    <a:lnTo>
                      <a:pt x="32" y="100"/>
                    </a:lnTo>
                    <a:lnTo>
                      <a:pt x="32" y="103"/>
                    </a:lnTo>
                    <a:lnTo>
                      <a:pt x="35" y="103"/>
                    </a:lnTo>
                    <a:lnTo>
                      <a:pt x="35" y="106"/>
                    </a:lnTo>
                    <a:lnTo>
                      <a:pt x="35" y="109"/>
                    </a:lnTo>
                    <a:lnTo>
                      <a:pt x="32" y="112"/>
                    </a:lnTo>
                    <a:lnTo>
                      <a:pt x="29" y="112"/>
                    </a:lnTo>
                    <a:lnTo>
                      <a:pt x="26" y="109"/>
                    </a:lnTo>
                    <a:lnTo>
                      <a:pt x="22" y="112"/>
                    </a:lnTo>
                    <a:lnTo>
                      <a:pt x="16" y="119"/>
                    </a:lnTo>
                    <a:lnTo>
                      <a:pt x="16" y="122"/>
                    </a:lnTo>
                    <a:lnTo>
                      <a:pt x="16" y="125"/>
                    </a:lnTo>
                    <a:lnTo>
                      <a:pt x="16" y="129"/>
                    </a:lnTo>
                    <a:lnTo>
                      <a:pt x="16" y="132"/>
                    </a:lnTo>
                    <a:lnTo>
                      <a:pt x="16" y="135"/>
                    </a:lnTo>
                    <a:lnTo>
                      <a:pt x="16" y="138"/>
                    </a:lnTo>
                    <a:lnTo>
                      <a:pt x="16" y="141"/>
                    </a:lnTo>
                    <a:lnTo>
                      <a:pt x="13" y="141"/>
                    </a:lnTo>
                    <a:lnTo>
                      <a:pt x="13" y="145"/>
                    </a:lnTo>
                    <a:lnTo>
                      <a:pt x="16" y="145"/>
                    </a:lnTo>
                    <a:lnTo>
                      <a:pt x="16" y="148"/>
                    </a:lnTo>
                    <a:lnTo>
                      <a:pt x="16" y="154"/>
                    </a:lnTo>
                    <a:lnTo>
                      <a:pt x="16" y="161"/>
                    </a:lnTo>
                    <a:lnTo>
                      <a:pt x="19" y="164"/>
                    </a:lnTo>
                    <a:lnTo>
                      <a:pt x="19" y="170"/>
                    </a:lnTo>
                    <a:lnTo>
                      <a:pt x="19" y="174"/>
                    </a:lnTo>
                    <a:lnTo>
                      <a:pt x="16" y="174"/>
                    </a:lnTo>
                    <a:lnTo>
                      <a:pt x="13" y="177"/>
                    </a:lnTo>
                    <a:lnTo>
                      <a:pt x="16" y="180"/>
                    </a:lnTo>
                    <a:lnTo>
                      <a:pt x="16" y="186"/>
                    </a:lnTo>
                    <a:lnTo>
                      <a:pt x="16" y="193"/>
                    </a:lnTo>
                    <a:lnTo>
                      <a:pt x="16" y="196"/>
                    </a:lnTo>
                    <a:lnTo>
                      <a:pt x="13" y="199"/>
                    </a:lnTo>
                    <a:lnTo>
                      <a:pt x="9" y="199"/>
                    </a:lnTo>
                    <a:lnTo>
                      <a:pt x="9" y="203"/>
                    </a:lnTo>
                    <a:lnTo>
                      <a:pt x="6" y="209"/>
                    </a:lnTo>
                    <a:lnTo>
                      <a:pt x="6" y="212"/>
                    </a:lnTo>
                    <a:lnTo>
                      <a:pt x="6" y="222"/>
                    </a:lnTo>
                    <a:lnTo>
                      <a:pt x="3" y="222"/>
                    </a:lnTo>
                    <a:lnTo>
                      <a:pt x="3" y="219"/>
                    </a:lnTo>
                    <a:lnTo>
                      <a:pt x="0" y="219"/>
                    </a:lnTo>
                    <a:lnTo>
                      <a:pt x="0" y="222"/>
                    </a:lnTo>
                    <a:lnTo>
                      <a:pt x="0" y="232"/>
                    </a:lnTo>
                    <a:lnTo>
                      <a:pt x="3" y="232"/>
                    </a:lnTo>
                    <a:lnTo>
                      <a:pt x="3" y="235"/>
                    </a:lnTo>
                    <a:lnTo>
                      <a:pt x="3" y="232"/>
                    </a:lnTo>
                    <a:lnTo>
                      <a:pt x="6" y="235"/>
                    </a:lnTo>
                    <a:lnTo>
                      <a:pt x="3" y="235"/>
                    </a:lnTo>
                    <a:lnTo>
                      <a:pt x="6" y="235"/>
                    </a:lnTo>
                    <a:lnTo>
                      <a:pt x="6" y="238"/>
                    </a:lnTo>
                    <a:lnTo>
                      <a:pt x="3" y="238"/>
                    </a:lnTo>
                    <a:lnTo>
                      <a:pt x="6" y="241"/>
                    </a:lnTo>
                    <a:lnTo>
                      <a:pt x="6" y="244"/>
                    </a:lnTo>
                    <a:lnTo>
                      <a:pt x="9" y="244"/>
                    </a:lnTo>
                    <a:lnTo>
                      <a:pt x="9" y="248"/>
                    </a:lnTo>
                    <a:lnTo>
                      <a:pt x="6" y="251"/>
                    </a:lnTo>
                    <a:lnTo>
                      <a:pt x="6" y="254"/>
                    </a:lnTo>
                    <a:lnTo>
                      <a:pt x="9" y="254"/>
                    </a:lnTo>
                    <a:lnTo>
                      <a:pt x="9" y="257"/>
                    </a:lnTo>
                    <a:lnTo>
                      <a:pt x="9" y="260"/>
                    </a:lnTo>
                    <a:lnTo>
                      <a:pt x="9" y="264"/>
                    </a:lnTo>
                    <a:lnTo>
                      <a:pt x="13" y="267"/>
                    </a:lnTo>
                    <a:lnTo>
                      <a:pt x="13" y="270"/>
                    </a:lnTo>
                    <a:lnTo>
                      <a:pt x="16" y="270"/>
                    </a:lnTo>
                    <a:lnTo>
                      <a:pt x="19" y="273"/>
                    </a:lnTo>
                    <a:lnTo>
                      <a:pt x="19" y="277"/>
                    </a:lnTo>
                    <a:lnTo>
                      <a:pt x="16" y="277"/>
                    </a:lnTo>
                    <a:lnTo>
                      <a:pt x="16" y="280"/>
                    </a:lnTo>
                    <a:lnTo>
                      <a:pt x="13" y="280"/>
                    </a:lnTo>
                    <a:lnTo>
                      <a:pt x="16" y="289"/>
                    </a:lnTo>
                    <a:lnTo>
                      <a:pt x="16" y="293"/>
                    </a:lnTo>
                    <a:lnTo>
                      <a:pt x="19" y="293"/>
                    </a:lnTo>
                    <a:lnTo>
                      <a:pt x="16" y="296"/>
                    </a:lnTo>
                    <a:lnTo>
                      <a:pt x="16" y="299"/>
                    </a:lnTo>
                    <a:lnTo>
                      <a:pt x="19" y="299"/>
                    </a:lnTo>
                    <a:lnTo>
                      <a:pt x="22" y="299"/>
                    </a:lnTo>
                    <a:lnTo>
                      <a:pt x="26" y="299"/>
                    </a:lnTo>
                    <a:lnTo>
                      <a:pt x="29" y="299"/>
                    </a:lnTo>
                    <a:lnTo>
                      <a:pt x="32" y="299"/>
                    </a:lnTo>
                    <a:lnTo>
                      <a:pt x="32" y="296"/>
                    </a:lnTo>
                    <a:lnTo>
                      <a:pt x="32" y="289"/>
                    </a:lnTo>
                    <a:lnTo>
                      <a:pt x="32" y="286"/>
                    </a:lnTo>
                    <a:lnTo>
                      <a:pt x="35" y="286"/>
                    </a:lnTo>
                    <a:lnTo>
                      <a:pt x="38" y="283"/>
                    </a:lnTo>
                    <a:lnTo>
                      <a:pt x="42" y="283"/>
                    </a:lnTo>
                    <a:lnTo>
                      <a:pt x="45" y="283"/>
                    </a:lnTo>
                    <a:lnTo>
                      <a:pt x="48" y="283"/>
                    </a:lnTo>
                    <a:lnTo>
                      <a:pt x="51" y="283"/>
                    </a:lnTo>
                    <a:lnTo>
                      <a:pt x="51" y="280"/>
                    </a:lnTo>
                    <a:lnTo>
                      <a:pt x="55" y="273"/>
                    </a:lnTo>
                    <a:lnTo>
                      <a:pt x="55" y="270"/>
                    </a:lnTo>
                    <a:lnTo>
                      <a:pt x="55" y="264"/>
                    </a:lnTo>
                    <a:lnTo>
                      <a:pt x="58" y="264"/>
                    </a:lnTo>
                    <a:lnTo>
                      <a:pt x="58" y="260"/>
                    </a:lnTo>
                    <a:lnTo>
                      <a:pt x="58" y="257"/>
                    </a:lnTo>
                    <a:lnTo>
                      <a:pt x="58" y="254"/>
                    </a:lnTo>
                    <a:lnTo>
                      <a:pt x="58" y="251"/>
                    </a:lnTo>
                    <a:lnTo>
                      <a:pt x="58" y="248"/>
                    </a:lnTo>
                    <a:lnTo>
                      <a:pt x="58" y="244"/>
                    </a:lnTo>
                    <a:lnTo>
                      <a:pt x="58" y="241"/>
                    </a:lnTo>
                    <a:lnTo>
                      <a:pt x="58" y="238"/>
                    </a:lnTo>
                    <a:lnTo>
                      <a:pt x="58" y="235"/>
                    </a:lnTo>
                    <a:lnTo>
                      <a:pt x="58" y="232"/>
                    </a:lnTo>
                    <a:lnTo>
                      <a:pt x="55" y="232"/>
                    </a:lnTo>
                    <a:lnTo>
                      <a:pt x="58" y="232"/>
                    </a:lnTo>
                    <a:lnTo>
                      <a:pt x="61" y="232"/>
                    </a:lnTo>
                    <a:lnTo>
                      <a:pt x="58" y="228"/>
                    </a:lnTo>
                    <a:lnTo>
                      <a:pt x="51" y="228"/>
                    </a:lnTo>
                    <a:lnTo>
                      <a:pt x="55" y="228"/>
                    </a:lnTo>
                    <a:lnTo>
                      <a:pt x="58" y="228"/>
                    </a:lnTo>
                    <a:lnTo>
                      <a:pt x="61" y="228"/>
                    </a:lnTo>
                    <a:lnTo>
                      <a:pt x="61" y="225"/>
                    </a:lnTo>
                    <a:lnTo>
                      <a:pt x="64" y="225"/>
                    </a:lnTo>
                    <a:lnTo>
                      <a:pt x="67" y="222"/>
                    </a:lnTo>
                    <a:lnTo>
                      <a:pt x="67" y="219"/>
                    </a:lnTo>
                    <a:lnTo>
                      <a:pt x="67" y="222"/>
                    </a:lnTo>
                    <a:lnTo>
                      <a:pt x="71" y="222"/>
                    </a:lnTo>
                    <a:lnTo>
                      <a:pt x="74" y="219"/>
                    </a:lnTo>
                    <a:lnTo>
                      <a:pt x="74" y="215"/>
                    </a:lnTo>
                    <a:lnTo>
                      <a:pt x="74" y="212"/>
                    </a:lnTo>
                    <a:lnTo>
                      <a:pt x="74" y="215"/>
                    </a:lnTo>
                    <a:lnTo>
                      <a:pt x="77" y="215"/>
                    </a:lnTo>
                    <a:lnTo>
                      <a:pt x="77" y="212"/>
                    </a:lnTo>
                    <a:lnTo>
                      <a:pt x="67" y="215"/>
                    </a:lnTo>
                    <a:lnTo>
                      <a:pt x="64" y="212"/>
                    </a:lnTo>
                    <a:lnTo>
                      <a:pt x="64" y="215"/>
                    </a:lnTo>
                    <a:lnTo>
                      <a:pt x="64" y="212"/>
                    </a:lnTo>
                    <a:lnTo>
                      <a:pt x="61" y="212"/>
                    </a:lnTo>
                    <a:lnTo>
                      <a:pt x="58" y="209"/>
                    </a:lnTo>
                    <a:lnTo>
                      <a:pt x="55" y="209"/>
                    </a:lnTo>
                    <a:lnTo>
                      <a:pt x="58" y="209"/>
                    </a:lnTo>
                    <a:lnTo>
                      <a:pt x="61" y="209"/>
                    </a:lnTo>
                    <a:lnTo>
                      <a:pt x="64" y="209"/>
                    </a:lnTo>
                    <a:lnTo>
                      <a:pt x="67" y="209"/>
                    </a:lnTo>
                    <a:lnTo>
                      <a:pt x="71" y="212"/>
                    </a:lnTo>
                    <a:lnTo>
                      <a:pt x="77" y="209"/>
                    </a:lnTo>
                    <a:lnTo>
                      <a:pt x="77" y="206"/>
                    </a:lnTo>
                    <a:lnTo>
                      <a:pt x="80" y="203"/>
                    </a:lnTo>
                    <a:lnTo>
                      <a:pt x="80" y="199"/>
                    </a:lnTo>
                    <a:lnTo>
                      <a:pt x="77" y="196"/>
                    </a:lnTo>
                    <a:lnTo>
                      <a:pt x="74" y="193"/>
                    </a:lnTo>
                    <a:lnTo>
                      <a:pt x="77" y="193"/>
                    </a:lnTo>
                    <a:lnTo>
                      <a:pt x="71" y="190"/>
                    </a:lnTo>
                    <a:lnTo>
                      <a:pt x="71" y="186"/>
                    </a:lnTo>
                    <a:lnTo>
                      <a:pt x="67" y="186"/>
                    </a:lnTo>
                    <a:lnTo>
                      <a:pt x="67" y="183"/>
                    </a:lnTo>
                    <a:lnTo>
                      <a:pt x="64" y="183"/>
                    </a:lnTo>
                    <a:lnTo>
                      <a:pt x="64" y="186"/>
                    </a:lnTo>
                    <a:lnTo>
                      <a:pt x="64" y="190"/>
                    </a:lnTo>
                    <a:lnTo>
                      <a:pt x="61" y="193"/>
                    </a:lnTo>
                    <a:lnTo>
                      <a:pt x="58" y="196"/>
                    </a:lnTo>
                    <a:lnTo>
                      <a:pt x="55" y="196"/>
                    </a:lnTo>
                    <a:lnTo>
                      <a:pt x="55" y="193"/>
                    </a:lnTo>
                    <a:lnTo>
                      <a:pt x="58" y="193"/>
                    </a:lnTo>
                    <a:lnTo>
                      <a:pt x="61" y="190"/>
                    </a:lnTo>
                    <a:lnTo>
                      <a:pt x="64" y="186"/>
                    </a:lnTo>
                    <a:lnTo>
                      <a:pt x="64" y="183"/>
                    </a:lnTo>
                    <a:lnTo>
                      <a:pt x="61" y="183"/>
                    </a:lnTo>
                    <a:lnTo>
                      <a:pt x="64" y="180"/>
                    </a:lnTo>
                    <a:lnTo>
                      <a:pt x="61" y="177"/>
                    </a:lnTo>
                    <a:lnTo>
                      <a:pt x="61" y="174"/>
                    </a:lnTo>
                    <a:lnTo>
                      <a:pt x="61" y="170"/>
                    </a:lnTo>
                    <a:lnTo>
                      <a:pt x="61" y="164"/>
                    </a:lnTo>
                    <a:lnTo>
                      <a:pt x="61" y="161"/>
                    </a:lnTo>
                    <a:lnTo>
                      <a:pt x="64" y="161"/>
                    </a:lnTo>
                    <a:lnTo>
                      <a:pt x="64" y="158"/>
                    </a:lnTo>
                    <a:lnTo>
                      <a:pt x="64" y="151"/>
                    </a:lnTo>
                    <a:lnTo>
                      <a:pt x="64" y="148"/>
                    </a:lnTo>
                    <a:lnTo>
                      <a:pt x="64" y="145"/>
                    </a:lnTo>
                    <a:lnTo>
                      <a:pt x="67" y="145"/>
                    </a:lnTo>
                    <a:lnTo>
                      <a:pt x="67" y="141"/>
                    </a:lnTo>
                    <a:lnTo>
                      <a:pt x="67" y="138"/>
                    </a:lnTo>
                    <a:lnTo>
                      <a:pt x="67" y="135"/>
                    </a:lnTo>
                    <a:lnTo>
                      <a:pt x="67" y="138"/>
                    </a:lnTo>
                    <a:lnTo>
                      <a:pt x="71" y="138"/>
                    </a:lnTo>
                    <a:lnTo>
                      <a:pt x="71" y="135"/>
                    </a:lnTo>
                    <a:lnTo>
                      <a:pt x="71" y="132"/>
                    </a:lnTo>
                    <a:lnTo>
                      <a:pt x="74" y="132"/>
                    </a:lnTo>
                    <a:lnTo>
                      <a:pt x="74" y="129"/>
                    </a:lnTo>
                    <a:lnTo>
                      <a:pt x="74" y="125"/>
                    </a:lnTo>
                    <a:lnTo>
                      <a:pt x="77" y="125"/>
                    </a:lnTo>
                    <a:lnTo>
                      <a:pt x="80" y="125"/>
                    </a:lnTo>
                    <a:lnTo>
                      <a:pt x="80" y="122"/>
                    </a:lnTo>
                    <a:lnTo>
                      <a:pt x="83" y="119"/>
                    </a:lnTo>
                    <a:lnTo>
                      <a:pt x="83" y="122"/>
                    </a:lnTo>
                    <a:lnTo>
                      <a:pt x="83" y="119"/>
                    </a:lnTo>
                    <a:lnTo>
                      <a:pt x="87" y="119"/>
                    </a:lnTo>
                    <a:lnTo>
                      <a:pt x="87" y="116"/>
                    </a:lnTo>
                    <a:lnTo>
                      <a:pt x="90" y="116"/>
                    </a:lnTo>
                    <a:lnTo>
                      <a:pt x="90" y="112"/>
                    </a:lnTo>
                    <a:lnTo>
                      <a:pt x="93" y="112"/>
                    </a:lnTo>
                    <a:lnTo>
                      <a:pt x="93" y="109"/>
                    </a:lnTo>
                    <a:lnTo>
                      <a:pt x="93" y="106"/>
                    </a:lnTo>
                    <a:lnTo>
                      <a:pt x="96" y="106"/>
                    </a:lnTo>
                    <a:lnTo>
                      <a:pt x="96" y="103"/>
                    </a:lnTo>
                    <a:lnTo>
                      <a:pt x="96" y="100"/>
                    </a:lnTo>
                    <a:lnTo>
                      <a:pt x="96" y="103"/>
                    </a:lnTo>
                    <a:lnTo>
                      <a:pt x="100" y="100"/>
                    </a:lnTo>
                    <a:lnTo>
                      <a:pt x="96" y="100"/>
                    </a:lnTo>
                    <a:lnTo>
                      <a:pt x="96" y="96"/>
                    </a:lnTo>
                    <a:lnTo>
                      <a:pt x="96" y="93"/>
                    </a:lnTo>
                    <a:lnTo>
                      <a:pt x="93" y="90"/>
                    </a:lnTo>
                    <a:lnTo>
                      <a:pt x="96" y="90"/>
                    </a:lnTo>
                    <a:lnTo>
                      <a:pt x="96" y="87"/>
                    </a:lnTo>
                    <a:lnTo>
                      <a:pt x="96" y="84"/>
                    </a:lnTo>
                    <a:lnTo>
                      <a:pt x="96" y="80"/>
                    </a:lnTo>
                    <a:lnTo>
                      <a:pt x="96" y="77"/>
                    </a:lnTo>
                    <a:lnTo>
                      <a:pt x="100" y="77"/>
                    </a:lnTo>
                    <a:lnTo>
                      <a:pt x="100" y="74"/>
                    </a:lnTo>
                    <a:lnTo>
                      <a:pt x="100" y="71"/>
                    </a:lnTo>
                    <a:lnTo>
                      <a:pt x="103" y="74"/>
                    </a:lnTo>
                    <a:lnTo>
                      <a:pt x="103" y="71"/>
                    </a:lnTo>
                    <a:lnTo>
                      <a:pt x="103" y="67"/>
                    </a:lnTo>
                    <a:lnTo>
                      <a:pt x="106" y="67"/>
                    </a:lnTo>
                    <a:lnTo>
                      <a:pt x="109" y="67"/>
                    </a:lnTo>
                    <a:lnTo>
                      <a:pt x="112" y="64"/>
                    </a:lnTo>
                    <a:lnTo>
                      <a:pt x="116" y="67"/>
                    </a:lnTo>
                    <a:lnTo>
                      <a:pt x="116" y="64"/>
                    </a:lnTo>
                    <a:lnTo>
                      <a:pt x="112" y="58"/>
                    </a:lnTo>
                    <a:lnTo>
                      <a:pt x="112" y="55"/>
                    </a:lnTo>
                    <a:close/>
                  </a:path>
                </a:pathLst>
              </a:custGeom>
              <a:solidFill>
                <a:srgbClr val="CCCCCC"/>
              </a:solidFill>
              <a:ln w="9525">
                <a:noFill/>
                <a:round/>
                <a:headEnd/>
                <a:tailEnd/>
              </a:ln>
            </p:spPr>
            <p:txBody>
              <a:bodyPr/>
              <a:lstStyle/>
              <a:p>
                <a:endParaRPr lang="en-US"/>
              </a:p>
            </p:txBody>
          </p:sp>
          <p:sp>
            <p:nvSpPr>
              <p:cNvPr id="32957" name="Freeform 27"/>
              <p:cNvSpPr>
                <a:spLocks/>
              </p:cNvSpPr>
              <p:nvPr/>
            </p:nvSpPr>
            <p:spPr bwMode="auto">
              <a:xfrm>
                <a:off x="2597" y="855"/>
                <a:ext cx="116" cy="299"/>
              </a:xfrm>
              <a:custGeom>
                <a:avLst/>
                <a:gdLst>
                  <a:gd name="T0" fmla="*/ 109 w 116"/>
                  <a:gd name="T1" fmla="*/ 38 h 299"/>
                  <a:gd name="T2" fmla="*/ 106 w 116"/>
                  <a:gd name="T3" fmla="*/ 22 h 299"/>
                  <a:gd name="T4" fmla="*/ 83 w 116"/>
                  <a:gd name="T5" fmla="*/ 0 h 299"/>
                  <a:gd name="T6" fmla="*/ 80 w 116"/>
                  <a:gd name="T7" fmla="*/ 6 h 299"/>
                  <a:gd name="T8" fmla="*/ 77 w 116"/>
                  <a:gd name="T9" fmla="*/ 13 h 299"/>
                  <a:gd name="T10" fmla="*/ 64 w 116"/>
                  <a:gd name="T11" fmla="*/ 19 h 299"/>
                  <a:gd name="T12" fmla="*/ 55 w 116"/>
                  <a:gd name="T13" fmla="*/ 26 h 299"/>
                  <a:gd name="T14" fmla="*/ 51 w 116"/>
                  <a:gd name="T15" fmla="*/ 42 h 299"/>
                  <a:gd name="T16" fmla="*/ 45 w 116"/>
                  <a:gd name="T17" fmla="*/ 58 h 299"/>
                  <a:gd name="T18" fmla="*/ 38 w 116"/>
                  <a:gd name="T19" fmla="*/ 74 h 299"/>
                  <a:gd name="T20" fmla="*/ 35 w 116"/>
                  <a:gd name="T21" fmla="*/ 103 h 299"/>
                  <a:gd name="T22" fmla="*/ 22 w 116"/>
                  <a:gd name="T23" fmla="*/ 112 h 299"/>
                  <a:gd name="T24" fmla="*/ 16 w 116"/>
                  <a:gd name="T25" fmla="*/ 132 h 299"/>
                  <a:gd name="T26" fmla="*/ 16 w 116"/>
                  <a:gd name="T27" fmla="*/ 148 h 299"/>
                  <a:gd name="T28" fmla="*/ 16 w 116"/>
                  <a:gd name="T29" fmla="*/ 174 h 299"/>
                  <a:gd name="T30" fmla="*/ 16 w 116"/>
                  <a:gd name="T31" fmla="*/ 196 h 299"/>
                  <a:gd name="T32" fmla="*/ 6 w 116"/>
                  <a:gd name="T33" fmla="*/ 222 h 299"/>
                  <a:gd name="T34" fmla="*/ 0 w 116"/>
                  <a:gd name="T35" fmla="*/ 222 h 299"/>
                  <a:gd name="T36" fmla="*/ 3 w 116"/>
                  <a:gd name="T37" fmla="*/ 235 h 299"/>
                  <a:gd name="T38" fmla="*/ 3 w 116"/>
                  <a:gd name="T39" fmla="*/ 238 h 299"/>
                  <a:gd name="T40" fmla="*/ 6 w 116"/>
                  <a:gd name="T41" fmla="*/ 254 h 299"/>
                  <a:gd name="T42" fmla="*/ 13 w 116"/>
                  <a:gd name="T43" fmla="*/ 270 h 299"/>
                  <a:gd name="T44" fmla="*/ 16 w 116"/>
                  <a:gd name="T45" fmla="*/ 280 h 299"/>
                  <a:gd name="T46" fmla="*/ 16 w 116"/>
                  <a:gd name="T47" fmla="*/ 296 h 299"/>
                  <a:gd name="T48" fmla="*/ 29 w 116"/>
                  <a:gd name="T49" fmla="*/ 299 h 299"/>
                  <a:gd name="T50" fmla="*/ 35 w 116"/>
                  <a:gd name="T51" fmla="*/ 286 h 299"/>
                  <a:gd name="T52" fmla="*/ 51 w 116"/>
                  <a:gd name="T53" fmla="*/ 283 h 299"/>
                  <a:gd name="T54" fmla="*/ 58 w 116"/>
                  <a:gd name="T55" fmla="*/ 257 h 299"/>
                  <a:gd name="T56" fmla="*/ 58 w 116"/>
                  <a:gd name="T57" fmla="*/ 244 h 299"/>
                  <a:gd name="T58" fmla="*/ 58 w 116"/>
                  <a:gd name="T59" fmla="*/ 238 h 299"/>
                  <a:gd name="T60" fmla="*/ 61 w 116"/>
                  <a:gd name="T61" fmla="*/ 232 h 299"/>
                  <a:gd name="T62" fmla="*/ 61 w 116"/>
                  <a:gd name="T63" fmla="*/ 228 h 299"/>
                  <a:gd name="T64" fmla="*/ 67 w 116"/>
                  <a:gd name="T65" fmla="*/ 222 h 299"/>
                  <a:gd name="T66" fmla="*/ 77 w 116"/>
                  <a:gd name="T67" fmla="*/ 212 h 299"/>
                  <a:gd name="T68" fmla="*/ 61 w 116"/>
                  <a:gd name="T69" fmla="*/ 212 h 299"/>
                  <a:gd name="T70" fmla="*/ 58 w 116"/>
                  <a:gd name="T71" fmla="*/ 209 h 299"/>
                  <a:gd name="T72" fmla="*/ 67 w 116"/>
                  <a:gd name="T73" fmla="*/ 209 h 299"/>
                  <a:gd name="T74" fmla="*/ 80 w 116"/>
                  <a:gd name="T75" fmla="*/ 203 h 299"/>
                  <a:gd name="T76" fmla="*/ 71 w 116"/>
                  <a:gd name="T77" fmla="*/ 190 h 299"/>
                  <a:gd name="T78" fmla="*/ 64 w 116"/>
                  <a:gd name="T79" fmla="*/ 186 h 299"/>
                  <a:gd name="T80" fmla="*/ 55 w 116"/>
                  <a:gd name="T81" fmla="*/ 196 h 299"/>
                  <a:gd name="T82" fmla="*/ 64 w 116"/>
                  <a:gd name="T83" fmla="*/ 183 h 299"/>
                  <a:gd name="T84" fmla="*/ 61 w 116"/>
                  <a:gd name="T85" fmla="*/ 164 h 299"/>
                  <a:gd name="T86" fmla="*/ 64 w 116"/>
                  <a:gd name="T87" fmla="*/ 151 h 299"/>
                  <a:gd name="T88" fmla="*/ 67 w 116"/>
                  <a:gd name="T89" fmla="*/ 145 h 299"/>
                  <a:gd name="T90" fmla="*/ 67 w 116"/>
                  <a:gd name="T91" fmla="*/ 135 h 299"/>
                  <a:gd name="T92" fmla="*/ 71 w 116"/>
                  <a:gd name="T93" fmla="*/ 132 h 299"/>
                  <a:gd name="T94" fmla="*/ 74 w 116"/>
                  <a:gd name="T95" fmla="*/ 125 h 299"/>
                  <a:gd name="T96" fmla="*/ 83 w 116"/>
                  <a:gd name="T97" fmla="*/ 119 h 299"/>
                  <a:gd name="T98" fmla="*/ 93 w 116"/>
                  <a:gd name="T99" fmla="*/ 112 h 299"/>
                  <a:gd name="T100" fmla="*/ 96 w 116"/>
                  <a:gd name="T101" fmla="*/ 100 h 299"/>
                  <a:gd name="T102" fmla="*/ 96 w 116"/>
                  <a:gd name="T103" fmla="*/ 93 h 299"/>
                  <a:gd name="T104" fmla="*/ 96 w 116"/>
                  <a:gd name="T105" fmla="*/ 87 h 299"/>
                  <a:gd name="T106" fmla="*/ 96 w 116"/>
                  <a:gd name="T107" fmla="*/ 77 h 299"/>
                  <a:gd name="T108" fmla="*/ 100 w 116"/>
                  <a:gd name="T109" fmla="*/ 71 h 299"/>
                  <a:gd name="T110" fmla="*/ 103 w 116"/>
                  <a:gd name="T111" fmla="*/ 71 h 299"/>
                  <a:gd name="T112" fmla="*/ 106 w 116"/>
                  <a:gd name="T113" fmla="*/ 67 h 299"/>
                  <a:gd name="T114" fmla="*/ 116 w 116"/>
                  <a:gd name="T115" fmla="*/ 67 h 299"/>
                  <a:gd name="T116" fmla="*/ 112 w 116"/>
                  <a:gd name="T117" fmla="*/ 55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
                  <a:gd name="T178" fmla="*/ 0 h 299"/>
                  <a:gd name="T179" fmla="*/ 116 w 116"/>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 h="299">
                    <a:moveTo>
                      <a:pt x="112" y="55"/>
                    </a:moveTo>
                    <a:lnTo>
                      <a:pt x="112" y="51"/>
                    </a:lnTo>
                    <a:lnTo>
                      <a:pt x="112" y="48"/>
                    </a:lnTo>
                    <a:lnTo>
                      <a:pt x="109" y="42"/>
                    </a:lnTo>
                    <a:lnTo>
                      <a:pt x="109" y="38"/>
                    </a:lnTo>
                    <a:lnTo>
                      <a:pt x="109" y="35"/>
                    </a:lnTo>
                    <a:lnTo>
                      <a:pt x="109" y="32"/>
                    </a:lnTo>
                    <a:lnTo>
                      <a:pt x="106" y="32"/>
                    </a:lnTo>
                    <a:lnTo>
                      <a:pt x="106" y="29"/>
                    </a:lnTo>
                    <a:lnTo>
                      <a:pt x="106" y="26"/>
                    </a:lnTo>
                    <a:lnTo>
                      <a:pt x="106" y="22"/>
                    </a:lnTo>
                    <a:lnTo>
                      <a:pt x="106" y="19"/>
                    </a:lnTo>
                    <a:lnTo>
                      <a:pt x="100" y="13"/>
                    </a:lnTo>
                    <a:lnTo>
                      <a:pt x="100" y="10"/>
                    </a:lnTo>
                    <a:lnTo>
                      <a:pt x="93" y="10"/>
                    </a:lnTo>
                    <a:lnTo>
                      <a:pt x="90" y="6"/>
                    </a:lnTo>
                    <a:lnTo>
                      <a:pt x="83" y="0"/>
                    </a:lnTo>
                    <a:lnTo>
                      <a:pt x="80" y="0"/>
                    </a:lnTo>
                    <a:lnTo>
                      <a:pt x="77" y="0"/>
                    </a:lnTo>
                    <a:lnTo>
                      <a:pt x="80" y="3"/>
                    </a:lnTo>
                    <a:lnTo>
                      <a:pt x="80" y="6"/>
                    </a:lnTo>
                    <a:lnTo>
                      <a:pt x="77" y="6"/>
                    </a:lnTo>
                    <a:lnTo>
                      <a:pt x="77" y="10"/>
                    </a:lnTo>
                    <a:lnTo>
                      <a:pt x="80" y="13"/>
                    </a:lnTo>
                    <a:lnTo>
                      <a:pt x="77" y="13"/>
                    </a:lnTo>
                    <a:lnTo>
                      <a:pt x="71" y="13"/>
                    </a:lnTo>
                    <a:lnTo>
                      <a:pt x="67" y="13"/>
                    </a:lnTo>
                    <a:lnTo>
                      <a:pt x="64" y="13"/>
                    </a:lnTo>
                    <a:lnTo>
                      <a:pt x="64" y="16"/>
                    </a:lnTo>
                    <a:lnTo>
                      <a:pt x="64" y="19"/>
                    </a:lnTo>
                    <a:lnTo>
                      <a:pt x="64" y="22"/>
                    </a:lnTo>
                    <a:lnTo>
                      <a:pt x="64" y="26"/>
                    </a:lnTo>
                    <a:lnTo>
                      <a:pt x="61" y="22"/>
                    </a:lnTo>
                    <a:lnTo>
                      <a:pt x="58" y="22"/>
                    </a:lnTo>
                    <a:lnTo>
                      <a:pt x="55" y="26"/>
                    </a:lnTo>
                    <a:lnTo>
                      <a:pt x="55" y="29"/>
                    </a:lnTo>
                    <a:lnTo>
                      <a:pt x="55" y="32"/>
                    </a:lnTo>
                    <a:lnTo>
                      <a:pt x="51" y="35"/>
                    </a:lnTo>
                    <a:lnTo>
                      <a:pt x="51" y="38"/>
                    </a:lnTo>
                    <a:lnTo>
                      <a:pt x="51" y="42"/>
                    </a:lnTo>
                    <a:lnTo>
                      <a:pt x="51" y="45"/>
                    </a:lnTo>
                    <a:lnTo>
                      <a:pt x="51" y="48"/>
                    </a:lnTo>
                    <a:lnTo>
                      <a:pt x="48" y="51"/>
                    </a:lnTo>
                    <a:lnTo>
                      <a:pt x="45" y="55"/>
                    </a:lnTo>
                    <a:lnTo>
                      <a:pt x="45" y="58"/>
                    </a:lnTo>
                    <a:lnTo>
                      <a:pt x="45" y="61"/>
                    </a:lnTo>
                    <a:lnTo>
                      <a:pt x="45" y="64"/>
                    </a:lnTo>
                    <a:lnTo>
                      <a:pt x="42" y="67"/>
                    </a:lnTo>
                    <a:lnTo>
                      <a:pt x="38" y="67"/>
                    </a:lnTo>
                    <a:lnTo>
                      <a:pt x="38" y="74"/>
                    </a:lnTo>
                    <a:lnTo>
                      <a:pt x="38" y="77"/>
                    </a:lnTo>
                    <a:lnTo>
                      <a:pt x="35" y="87"/>
                    </a:lnTo>
                    <a:lnTo>
                      <a:pt x="35" y="93"/>
                    </a:lnTo>
                    <a:lnTo>
                      <a:pt x="32" y="96"/>
                    </a:lnTo>
                    <a:lnTo>
                      <a:pt x="32" y="100"/>
                    </a:lnTo>
                    <a:lnTo>
                      <a:pt x="32" y="103"/>
                    </a:lnTo>
                    <a:lnTo>
                      <a:pt x="35" y="103"/>
                    </a:lnTo>
                    <a:lnTo>
                      <a:pt x="35" y="106"/>
                    </a:lnTo>
                    <a:lnTo>
                      <a:pt x="35" y="109"/>
                    </a:lnTo>
                    <a:lnTo>
                      <a:pt x="32" y="112"/>
                    </a:lnTo>
                    <a:lnTo>
                      <a:pt x="29" y="112"/>
                    </a:lnTo>
                    <a:lnTo>
                      <a:pt x="26" y="109"/>
                    </a:lnTo>
                    <a:lnTo>
                      <a:pt x="22" y="112"/>
                    </a:lnTo>
                    <a:lnTo>
                      <a:pt x="16" y="119"/>
                    </a:lnTo>
                    <a:lnTo>
                      <a:pt x="16" y="122"/>
                    </a:lnTo>
                    <a:lnTo>
                      <a:pt x="16" y="125"/>
                    </a:lnTo>
                    <a:lnTo>
                      <a:pt x="16" y="129"/>
                    </a:lnTo>
                    <a:lnTo>
                      <a:pt x="16" y="132"/>
                    </a:lnTo>
                    <a:lnTo>
                      <a:pt x="16" y="135"/>
                    </a:lnTo>
                    <a:lnTo>
                      <a:pt x="16" y="138"/>
                    </a:lnTo>
                    <a:lnTo>
                      <a:pt x="16" y="141"/>
                    </a:lnTo>
                    <a:lnTo>
                      <a:pt x="13" y="141"/>
                    </a:lnTo>
                    <a:lnTo>
                      <a:pt x="13" y="145"/>
                    </a:lnTo>
                    <a:lnTo>
                      <a:pt x="16" y="145"/>
                    </a:lnTo>
                    <a:lnTo>
                      <a:pt x="16" y="148"/>
                    </a:lnTo>
                    <a:lnTo>
                      <a:pt x="16" y="154"/>
                    </a:lnTo>
                    <a:lnTo>
                      <a:pt x="16" y="161"/>
                    </a:lnTo>
                    <a:lnTo>
                      <a:pt x="19" y="164"/>
                    </a:lnTo>
                    <a:lnTo>
                      <a:pt x="19" y="170"/>
                    </a:lnTo>
                    <a:lnTo>
                      <a:pt x="19" y="174"/>
                    </a:lnTo>
                    <a:lnTo>
                      <a:pt x="16" y="174"/>
                    </a:lnTo>
                    <a:lnTo>
                      <a:pt x="13" y="177"/>
                    </a:lnTo>
                    <a:lnTo>
                      <a:pt x="16" y="180"/>
                    </a:lnTo>
                    <a:lnTo>
                      <a:pt x="16" y="186"/>
                    </a:lnTo>
                    <a:lnTo>
                      <a:pt x="16" y="193"/>
                    </a:lnTo>
                    <a:lnTo>
                      <a:pt x="16" y="196"/>
                    </a:lnTo>
                    <a:lnTo>
                      <a:pt x="13" y="199"/>
                    </a:lnTo>
                    <a:lnTo>
                      <a:pt x="9" y="199"/>
                    </a:lnTo>
                    <a:lnTo>
                      <a:pt x="9" y="203"/>
                    </a:lnTo>
                    <a:lnTo>
                      <a:pt x="6" y="209"/>
                    </a:lnTo>
                    <a:lnTo>
                      <a:pt x="6" y="212"/>
                    </a:lnTo>
                    <a:lnTo>
                      <a:pt x="6" y="222"/>
                    </a:lnTo>
                    <a:lnTo>
                      <a:pt x="3" y="222"/>
                    </a:lnTo>
                    <a:lnTo>
                      <a:pt x="3" y="219"/>
                    </a:lnTo>
                    <a:lnTo>
                      <a:pt x="0" y="219"/>
                    </a:lnTo>
                    <a:lnTo>
                      <a:pt x="0" y="222"/>
                    </a:lnTo>
                    <a:lnTo>
                      <a:pt x="0" y="232"/>
                    </a:lnTo>
                    <a:lnTo>
                      <a:pt x="3" y="232"/>
                    </a:lnTo>
                    <a:lnTo>
                      <a:pt x="3" y="235"/>
                    </a:lnTo>
                    <a:lnTo>
                      <a:pt x="3" y="232"/>
                    </a:lnTo>
                    <a:lnTo>
                      <a:pt x="6" y="235"/>
                    </a:lnTo>
                    <a:lnTo>
                      <a:pt x="3" y="235"/>
                    </a:lnTo>
                    <a:lnTo>
                      <a:pt x="6" y="235"/>
                    </a:lnTo>
                    <a:lnTo>
                      <a:pt x="6" y="238"/>
                    </a:lnTo>
                    <a:lnTo>
                      <a:pt x="3" y="238"/>
                    </a:lnTo>
                    <a:lnTo>
                      <a:pt x="6" y="241"/>
                    </a:lnTo>
                    <a:lnTo>
                      <a:pt x="6" y="244"/>
                    </a:lnTo>
                    <a:lnTo>
                      <a:pt x="9" y="244"/>
                    </a:lnTo>
                    <a:lnTo>
                      <a:pt x="9" y="248"/>
                    </a:lnTo>
                    <a:lnTo>
                      <a:pt x="6" y="251"/>
                    </a:lnTo>
                    <a:lnTo>
                      <a:pt x="6" y="254"/>
                    </a:lnTo>
                    <a:lnTo>
                      <a:pt x="9" y="254"/>
                    </a:lnTo>
                    <a:lnTo>
                      <a:pt x="9" y="257"/>
                    </a:lnTo>
                    <a:lnTo>
                      <a:pt x="9" y="260"/>
                    </a:lnTo>
                    <a:lnTo>
                      <a:pt x="9" y="264"/>
                    </a:lnTo>
                    <a:lnTo>
                      <a:pt x="13" y="267"/>
                    </a:lnTo>
                    <a:lnTo>
                      <a:pt x="13" y="270"/>
                    </a:lnTo>
                    <a:lnTo>
                      <a:pt x="16" y="270"/>
                    </a:lnTo>
                    <a:lnTo>
                      <a:pt x="19" y="273"/>
                    </a:lnTo>
                    <a:lnTo>
                      <a:pt x="19" y="277"/>
                    </a:lnTo>
                    <a:lnTo>
                      <a:pt x="16" y="277"/>
                    </a:lnTo>
                    <a:lnTo>
                      <a:pt x="16" y="280"/>
                    </a:lnTo>
                    <a:lnTo>
                      <a:pt x="13" y="280"/>
                    </a:lnTo>
                    <a:lnTo>
                      <a:pt x="16" y="289"/>
                    </a:lnTo>
                    <a:lnTo>
                      <a:pt x="16" y="293"/>
                    </a:lnTo>
                    <a:lnTo>
                      <a:pt x="19" y="293"/>
                    </a:lnTo>
                    <a:lnTo>
                      <a:pt x="16" y="296"/>
                    </a:lnTo>
                    <a:lnTo>
                      <a:pt x="16" y="299"/>
                    </a:lnTo>
                    <a:lnTo>
                      <a:pt x="19" y="299"/>
                    </a:lnTo>
                    <a:lnTo>
                      <a:pt x="22" y="299"/>
                    </a:lnTo>
                    <a:lnTo>
                      <a:pt x="26" y="299"/>
                    </a:lnTo>
                    <a:lnTo>
                      <a:pt x="29" y="299"/>
                    </a:lnTo>
                    <a:lnTo>
                      <a:pt x="32" y="299"/>
                    </a:lnTo>
                    <a:lnTo>
                      <a:pt x="32" y="296"/>
                    </a:lnTo>
                    <a:lnTo>
                      <a:pt x="32" y="289"/>
                    </a:lnTo>
                    <a:lnTo>
                      <a:pt x="32" y="286"/>
                    </a:lnTo>
                    <a:lnTo>
                      <a:pt x="35" y="286"/>
                    </a:lnTo>
                    <a:lnTo>
                      <a:pt x="38" y="283"/>
                    </a:lnTo>
                    <a:lnTo>
                      <a:pt x="42" y="283"/>
                    </a:lnTo>
                    <a:lnTo>
                      <a:pt x="45" y="283"/>
                    </a:lnTo>
                    <a:lnTo>
                      <a:pt x="48" y="283"/>
                    </a:lnTo>
                    <a:lnTo>
                      <a:pt x="51" y="283"/>
                    </a:lnTo>
                    <a:lnTo>
                      <a:pt x="51" y="280"/>
                    </a:lnTo>
                    <a:lnTo>
                      <a:pt x="55" y="273"/>
                    </a:lnTo>
                    <a:lnTo>
                      <a:pt x="55" y="270"/>
                    </a:lnTo>
                    <a:lnTo>
                      <a:pt x="55" y="264"/>
                    </a:lnTo>
                    <a:lnTo>
                      <a:pt x="58" y="264"/>
                    </a:lnTo>
                    <a:lnTo>
                      <a:pt x="58" y="260"/>
                    </a:lnTo>
                    <a:lnTo>
                      <a:pt x="58" y="257"/>
                    </a:lnTo>
                    <a:lnTo>
                      <a:pt x="58" y="254"/>
                    </a:lnTo>
                    <a:lnTo>
                      <a:pt x="58" y="251"/>
                    </a:lnTo>
                    <a:lnTo>
                      <a:pt x="58" y="248"/>
                    </a:lnTo>
                    <a:lnTo>
                      <a:pt x="58" y="244"/>
                    </a:lnTo>
                    <a:lnTo>
                      <a:pt x="58" y="241"/>
                    </a:lnTo>
                    <a:lnTo>
                      <a:pt x="58" y="238"/>
                    </a:lnTo>
                    <a:lnTo>
                      <a:pt x="58" y="235"/>
                    </a:lnTo>
                    <a:lnTo>
                      <a:pt x="58" y="232"/>
                    </a:lnTo>
                    <a:lnTo>
                      <a:pt x="55" y="232"/>
                    </a:lnTo>
                    <a:lnTo>
                      <a:pt x="58" y="232"/>
                    </a:lnTo>
                    <a:lnTo>
                      <a:pt x="61" y="232"/>
                    </a:lnTo>
                    <a:lnTo>
                      <a:pt x="58" y="228"/>
                    </a:lnTo>
                    <a:lnTo>
                      <a:pt x="51" y="228"/>
                    </a:lnTo>
                    <a:lnTo>
                      <a:pt x="55" y="228"/>
                    </a:lnTo>
                    <a:lnTo>
                      <a:pt x="58" y="228"/>
                    </a:lnTo>
                    <a:lnTo>
                      <a:pt x="61" y="228"/>
                    </a:lnTo>
                    <a:lnTo>
                      <a:pt x="61" y="225"/>
                    </a:lnTo>
                    <a:lnTo>
                      <a:pt x="64" y="225"/>
                    </a:lnTo>
                    <a:lnTo>
                      <a:pt x="67" y="222"/>
                    </a:lnTo>
                    <a:lnTo>
                      <a:pt x="67" y="219"/>
                    </a:lnTo>
                    <a:lnTo>
                      <a:pt x="67" y="222"/>
                    </a:lnTo>
                    <a:lnTo>
                      <a:pt x="71" y="222"/>
                    </a:lnTo>
                    <a:lnTo>
                      <a:pt x="74" y="219"/>
                    </a:lnTo>
                    <a:lnTo>
                      <a:pt x="74" y="215"/>
                    </a:lnTo>
                    <a:lnTo>
                      <a:pt x="74" y="212"/>
                    </a:lnTo>
                    <a:lnTo>
                      <a:pt x="74" y="215"/>
                    </a:lnTo>
                    <a:lnTo>
                      <a:pt x="77" y="215"/>
                    </a:lnTo>
                    <a:lnTo>
                      <a:pt x="77" y="212"/>
                    </a:lnTo>
                    <a:lnTo>
                      <a:pt x="67" y="215"/>
                    </a:lnTo>
                    <a:lnTo>
                      <a:pt x="64" y="212"/>
                    </a:lnTo>
                    <a:lnTo>
                      <a:pt x="64" y="215"/>
                    </a:lnTo>
                    <a:lnTo>
                      <a:pt x="64" y="212"/>
                    </a:lnTo>
                    <a:lnTo>
                      <a:pt x="61" y="212"/>
                    </a:lnTo>
                    <a:lnTo>
                      <a:pt x="58" y="209"/>
                    </a:lnTo>
                    <a:lnTo>
                      <a:pt x="55" y="209"/>
                    </a:lnTo>
                    <a:lnTo>
                      <a:pt x="58" y="209"/>
                    </a:lnTo>
                    <a:lnTo>
                      <a:pt x="61" y="209"/>
                    </a:lnTo>
                    <a:lnTo>
                      <a:pt x="64" y="209"/>
                    </a:lnTo>
                    <a:lnTo>
                      <a:pt x="67" y="209"/>
                    </a:lnTo>
                    <a:lnTo>
                      <a:pt x="71" y="212"/>
                    </a:lnTo>
                    <a:lnTo>
                      <a:pt x="77" y="209"/>
                    </a:lnTo>
                    <a:lnTo>
                      <a:pt x="77" y="206"/>
                    </a:lnTo>
                    <a:lnTo>
                      <a:pt x="80" y="203"/>
                    </a:lnTo>
                    <a:lnTo>
                      <a:pt x="80" y="199"/>
                    </a:lnTo>
                    <a:lnTo>
                      <a:pt x="77" y="196"/>
                    </a:lnTo>
                    <a:lnTo>
                      <a:pt x="74" y="193"/>
                    </a:lnTo>
                    <a:lnTo>
                      <a:pt x="77" y="193"/>
                    </a:lnTo>
                    <a:lnTo>
                      <a:pt x="71" y="190"/>
                    </a:lnTo>
                    <a:lnTo>
                      <a:pt x="71" y="186"/>
                    </a:lnTo>
                    <a:lnTo>
                      <a:pt x="67" y="186"/>
                    </a:lnTo>
                    <a:lnTo>
                      <a:pt x="67" y="183"/>
                    </a:lnTo>
                    <a:lnTo>
                      <a:pt x="64" y="183"/>
                    </a:lnTo>
                    <a:lnTo>
                      <a:pt x="64" y="186"/>
                    </a:lnTo>
                    <a:lnTo>
                      <a:pt x="64" y="190"/>
                    </a:lnTo>
                    <a:lnTo>
                      <a:pt x="61" y="193"/>
                    </a:lnTo>
                    <a:lnTo>
                      <a:pt x="58" y="196"/>
                    </a:lnTo>
                    <a:lnTo>
                      <a:pt x="55" y="196"/>
                    </a:lnTo>
                    <a:lnTo>
                      <a:pt x="55" y="193"/>
                    </a:lnTo>
                    <a:lnTo>
                      <a:pt x="58" y="193"/>
                    </a:lnTo>
                    <a:lnTo>
                      <a:pt x="61" y="190"/>
                    </a:lnTo>
                    <a:lnTo>
                      <a:pt x="64" y="186"/>
                    </a:lnTo>
                    <a:lnTo>
                      <a:pt x="64" y="183"/>
                    </a:lnTo>
                    <a:lnTo>
                      <a:pt x="61" y="183"/>
                    </a:lnTo>
                    <a:lnTo>
                      <a:pt x="64" y="180"/>
                    </a:lnTo>
                    <a:lnTo>
                      <a:pt x="61" y="177"/>
                    </a:lnTo>
                    <a:lnTo>
                      <a:pt x="61" y="174"/>
                    </a:lnTo>
                    <a:lnTo>
                      <a:pt x="61" y="170"/>
                    </a:lnTo>
                    <a:lnTo>
                      <a:pt x="61" y="164"/>
                    </a:lnTo>
                    <a:lnTo>
                      <a:pt x="61" y="161"/>
                    </a:lnTo>
                    <a:lnTo>
                      <a:pt x="64" y="161"/>
                    </a:lnTo>
                    <a:lnTo>
                      <a:pt x="64" y="158"/>
                    </a:lnTo>
                    <a:lnTo>
                      <a:pt x="64" y="151"/>
                    </a:lnTo>
                    <a:lnTo>
                      <a:pt x="64" y="148"/>
                    </a:lnTo>
                    <a:lnTo>
                      <a:pt x="64" y="145"/>
                    </a:lnTo>
                    <a:lnTo>
                      <a:pt x="67" y="145"/>
                    </a:lnTo>
                    <a:lnTo>
                      <a:pt x="67" y="141"/>
                    </a:lnTo>
                    <a:lnTo>
                      <a:pt x="67" y="138"/>
                    </a:lnTo>
                    <a:lnTo>
                      <a:pt x="67" y="135"/>
                    </a:lnTo>
                    <a:lnTo>
                      <a:pt x="67" y="138"/>
                    </a:lnTo>
                    <a:lnTo>
                      <a:pt x="71" y="138"/>
                    </a:lnTo>
                    <a:lnTo>
                      <a:pt x="71" y="135"/>
                    </a:lnTo>
                    <a:lnTo>
                      <a:pt x="71" y="132"/>
                    </a:lnTo>
                    <a:lnTo>
                      <a:pt x="74" y="132"/>
                    </a:lnTo>
                    <a:lnTo>
                      <a:pt x="74" y="129"/>
                    </a:lnTo>
                    <a:lnTo>
                      <a:pt x="74" y="125"/>
                    </a:lnTo>
                    <a:lnTo>
                      <a:pt x="77" y="125"/>
                    </a:lnTo>
                    <a:lnTo>
                      <a:pt x="80" y="125"/>
                    </a:lnTo>
                    <a:lnTo>
                      <a:pt x="80" y="122"/>
                    </a:lnTo>
                    <a:lnTo>
                      <a:pt x="83" y="119"/>
                    </a:lnTo>
                    <a:lnTo>
                      <a:pt x="83" y="122"/>
                    </a:lnTo>
                    <a:lnTo>
                      <a:pt x="83" y="119"/>
                    </a:lnTo>
                    <a:lnTo>
                      <a:pt x="87" y="119"/>
                    </a:lnTo>
                    <a:lnTo>
                      <a:pt x="87" y="116"/>
                    </a:lnTo>
                    <a:lnTo>
                      <a:pt x="90" y="116"/>
                    </a:lnTo>
                    <a:lnTo>
                      <a:pt x="90" y="112"/>
                    </a:lnTo>
                    <a:lnTo>
                      <a:pt x="93" y="112"/>
                    </a:lnTo>
                    <a:lnTo>
                      <a:pt x="93" y="109"/>
                    </a:lnTo>
                    <a:lnTo>
                      <a:pt x="93" y="106"/>
                    </a:lnTo>
                    <a:lnTo>
                      <a:pt x="96" y="106"/>
                    </a:lnTo>
                    <a:lnTo>
                      <a:pt x="96" y="103"/>
                    </a:lnTo>
                    <a:lnTo>
                      <a:pt x="96" y="100"/>
                    </a:lnTo>
                    <a:lnTo>
                      <a:pt x="96" y="103"/>
                    </a:lnTo>
                    <a:lnTo>
                      <a:pt x="100" y="100"/>
                    </a:lnTo>
                    <a:lnTo>
                      <a:pt x="96" y="100"/>
                    </a:lnTo>
                    <a:lnTo>
                      <a:pt x="96" y="96"/>
                    </a:lnTo>
                    <a:lnTo>
                      <a:pt x="96" y="93"/>
                    </a:lnTo>
                    <a:lnTo>
                      <a:pt x="93" y="90"/>
                    </a:lnTo>
                    <a:lnTo>
                      <a:pt x="96" y="90"/>
                    </a:lnTo>
                    <a:lnTo>
                      <a:pt x="96" y="87"/>
                    </a:lnTo>
                    <a:lnTo>
                      <a:pt x="96" y="84"/>
                    </a:lnTo>
                    <a:lnTo>
                      <a:pt x="96" y="80"/>
                    </a:lnTo>
                    <a:lnTo>
                      <a:pt x="96" y="77"/>
                    </a:lnTo>
                    <a:lnTo>
                      <a:pt x="100" y="77"/>
                    </a:lnTo>
                    <a:lnTo>
                      <a:pt x="100" y="74"/>
                    </a:lnTo>
                    <a:lnTo>
                      <a:pt x="100" y="71"/>
                    </a:lnTo>
                    <a:lnTo>
                      <a:pt x="103" y="74"/>
                    </a:lnTo>
                    <a:lnTo>
                      <a:pt x="103" y="71"/>
                    </a:lnTo>
                    <a:lnTo>
                      <a:pt x="103" y="67"/>
                    </a:lnTo>
                    <a:lnTo>
                      <a:pt x="106" y="67"/>
                    </a:lnTo>
                    <a:lnTo>
                      <a:pt x="109" y="67"/>
                    </a:lnTo>
                    <a:lnTo>
                      <a:pt x="112" y="64"/>
                    </a:lnTo>
                    <a:lnTo>
                      <a:pt x="116" y="67"/>
                    </a:lnTo>
                    <a:lnTo>
                      <a:pt x="116" y="64"/>
                    </a:lnTo>
                    <a:lnTo>
                      <a:pt x="112" y="58"/>
                    </a:lnTo>
                    <a:lnTo>
                      <a:pt x="112" y="55"/>
                    </a:lnTo>
                  </a:path>
                </a:pathLst>
              </a:custGeom>
              <a:noFill/>
              <a:ln w="0">
                <a:solidFill>
                  <a:srgbClr val="7F7F7F"/>
                </a:solidFill>
                <a:round/>
                <a:headEnd/>
                <a:tailEnd/>
              </a:ln>
            </p:spPr>
            <p:txBody>
              <a:bodyPr/>
              <a:lstStyle/>
              <a:p>
                <a:endParaRPr lang="en-US"/>
              </a:p>
            </p:txBody>
          </p:sp>
          <p:sp>
            <p:nvSpPr>
              <p:cNvPr id="32958" name="Freeform 28"/>
              <p:cNvSpPr>
                <a:spLocks/>
              </p:cNvSpPr>
              <p:nvPr/>
            </p:nvSpPr>
            <p:spPr bwMode="auto">
              <a:xfrm>
                <a:off x="2680" y="823"/>
                <a:ext cx="110" cy="228"/>
              </a:xfrm>
              <a:custGeom>
                <a:avLst/>
                <a:gdLst>
                  <a:gd name="T0" fmla="*/ 107 w 110"/>
                  <a:gd name="T1" fmla="*/ 157 h 228"/>
                  <a:gd name="T2" fmla="*/ 103 w 110"/>
                  <a:gd name="T3" fmla="*/ 141 h 228"/>
                  <a:gd name="T4" fmla="*/ 94 w 110"/>
                  <a:gd name="T5" fmla="*/ 132 h 228"/>
                  <a:gd name="T6" fmla="*/ 94 w 110"/>
                  <a:gd name="T7" fmla="*/ 119 h 228"/>
                  <a:gd name="T8" fmla="*/ 87 w 110"/>
                  <a:gd name="T9" fmla="*/ 109 h 228"/>
                  <a:gd name="T10" fmla="*/ 84 w 110"/>
                  <a:gd name="T11" fmla="*/ 103 h 228"/>
                  <a:gd name="T12" fmla="*/ 84 w 110"/>
                  <a:gd name="T13" fmla="*/ 90 h 228"/>
                  <a:gd name="T14" fmla="*/ 75 w 110"/>
                  <a:gd name="T15" fmla="*/ 77 h 228"/>
                  <a:gd name="T16" fmla="*/ 71 w 110"/>
                  <a:gd name="T17" fmla="*/ 67 h 228"/>
                  <a:gd name="T18" fmla="*/ 71 w 110"/>
                  <a:gd name="T19" fmla="*/ 48 h 228"/>
                  <a:gd name="T20" fmla="*/ 62 w 110"/>
                  <a:gd name="T21" fmla="*/ 42 h 228"/>
                  <a:gd name="T22" fmla="*/ 58 w 110"/>
                  <a:gd name="T23" fmla="*/ 32 h 228"/>
                  <a:gd name="T24" fmla="*/ 55 w 110"/>
                  <a:gd name="T25" fmla="*/ 25 h 228"/>
                  <a:gd name="T26" fmla="*/ 58 w 110"/>
                  <a:gd name="T27" fmla="*/ 16 h 228"/>
                  <a:gd name="T28" fmla="*/ 55 w 110"/>
                  <a:gd name="T29" fmla="*/ 6 h 228"/>
                  <a:gd name="T30" fmla="*/ 49 w 110"/>
                  <a:gd name="T31" fmla="*/ 0 h 228"/>
                  <a:gd name="T32" fmla="*/ 36 w 110"/>
                  <a:gd name="T33" fmla="*/ 9 h 228"/>
                  <a:gd name="T34" fmla="*/ 36 w 110"/>
                  <a:gd name="T35" fmla="*/ 22 h 228"/>
                  <a:gd name="T36" fmla="*/ 33 w 110"/>
                  <a:gd name="T37" fmla="*/ 32 h 228"/>
                  <a:gd name="T38" fmla="*/ 26 w 110"/>
                  <a:gd name="T39" fmla="*/ 35 h 228"/>
                  <a:gd name="T40" fmla="*/ 20 w 110"/>
                  <a:gd name="T41" fmla="*/ 38 h 228"/>
                  <a:gd name="T42" fmla="*/ 13 w 110"/>
                  <a:gd name="T43" fmla="*/ 35 h 228"/>
                  <a:gd name="T44" fmla="*/ 4 w 110"/>
                  <a:gd name="T45" fmla="*/ 25 h 228"/>
                  <a:gd name="T46" fmla="*/ 0 w 110"/>
                  <a:gd name="T47" fmla="*/ 29 h 228"/>
                  <a:gd name="T48" fmla="*/ 0 w 110"/>
                  <a:gd name="T49" fmla="*/ 32 h 228"/>
                  <a:gd name="T50" fmla="*/ 17 w 110"/>
                  <a:gd name="T51" fmla="*/ 42 h 228"/>
                  <a:gd name="T52" fmla="*/ 23 w 110"/>
                  <a:gd name="T53" fmla="*/ 54 h 228"/>
                  <a:gd name="T54" fmla="*/ 26 w 110"/>
                  <a:gd name="T55" fmla="*/ 64 h 228"/>
                  <a:gd name="T56" fmla="*/ 29 w 110"/>
                  <a:gd name="T57" fmla="*/ 80 h 228"/>
                  <a:gd name="T58" fmla="*/ 29 w 110"/>
                  <a:gd name="T59" fmla="*/ 87 h 228"/>
                  <a:gd name="T60" fmla="*/ 36 w 110"/>
                  <a:gd name="T61" fmla="*/ 96 h 228"/>
                  <a:gd name="T62" fmla="*/ 39 w 110"/>
                  <a:gd name="T63" fmla="*/ 99 h 228"/>
                  <a:gd name="T64" fmla="*/ 46 w 110"/>
                  <a:gd name="T65" fmla="*/ 106 h 228"/>
                  <a:gd name="T66" fmla="*/ 46 w 110"/>
                  <a:gd name="T67" fmla="*/ 116 h 228"/>
                  <a:gd name="T68" fmla="*/ 42 w 110"/>
                  <a:gd name="T69" fmla="*/ 119 h 228"/>
                  <a:gd name="T70" fmla="*/ 33 w 110"/>
                  <a:gd name="T71" fmla="*/ 138 h 228"/>
                  <a:gd name="T72" fmla="*/ 26 w 110"/>
                  <a:gd name="T73" fmla="*/ 154 h 228"/>
                  <a:gd name="T74" fmla="*/ 20 w 110"/>
                  <a:gd name="T75" fmla="*/ 157 h 228"/>
                  <a:gd name="T76" fmla="*/ 17 w 110"/>
                  <a:gd name="T77" fmla="*/ 161 h 228"/>
                  <a:gd name="T78" fmla="*/ 17 w 110"/>
                  <a:gd name="T79" fmla="*/ 164 h 228"/>
                  <a:gd name="T80" fmla="*/ 17 w 110"/>
                  <a:gd name="T81" fmla="*/ 177 h 228"/>
                  <a:gd name="T82" fmla="*/ 17 w 110"/>
                  <a:gd name="T83" fmla="*/ 186 h 228"/>
                  <a:gd name="T84" fmla="*/ 20 w 110"/>
                  <a:gd name="T85" fmla="*/ 193 h 228"/>
                  <a:gd name="T86" fmla="*/ 20 w 110"/>
                  <a:gd name="T87" fmla="*/ 193 h 228"/>
                  <a:gd name="T88" fmla="*/ 20 w 110"/>
                  <a:gd name="T89" fmla="*/ 199 h 228"/>
                  <a:gd name="T90" fmla="*/ 20 w 110"/>
                  <a:gd name="T91" fmla="*/ 206 h 228"/>
                  <a:gd name="T92" fmla="*/ 20 w 110"/>
                  <a:gd name="T93" fmla="*/ 209 h 228"/>
                  <a:gd name="T94" fmla="*/ 20 w 110"/>
                  <a:gd name="T95" fmla="*/ 212 h 228"/>
                  <a:gd name="T96" fmla="*/ 29 w 110"/>
                  <a:gd name="T97" fmla="*/ 215 h 228"/>
                  <a:gd name="T98" fmla="*/ 33 w 110"/>
                  <a:gd name="T99" fmla="*/ 222 h 228"/>
                  <a:gd name="T100" fmla="*/ 39 w 110"/>
                  <a:gd name="T101" fmla="*/ 225 h 228"/>
                  <a:gd name="T102" fmla="*/ 39 w 110"/>
                  <a:gd name="T103" fmla="*/ 228 h 228"/>
                  <a:gd name="T104" fmla="*/ 42 w 110"/>
                  <a:gd name="T105" fmla="*/ 225 h 228"/>
                  <a:gd name="T106" fmla="*/ 49 w 110"/>
                  <a:gd name="T107" fmla="*/ 222 h 228"/>
                  <a:gd name="T108" fmla="*/ 52 w 110"/>
                  <a:gd name="T109" fmla="*/ 222 h 228"/>
                  <a:gd name="T110" fmla="*/ 58 w 110"/>
                  <a:gd name="T111" fmla="*/ 215 h 228"/>
                  <a:gd name="T112" fmla="*/ 68 w 110"/>
                  <a:gd name="T113" fmla="*/ 212 h 228"/>
                  <a:gd name="T114" fmla="*/ 68 w 110"/>
                  <a:gd name="T115" fmla="*/ 212 h 228"/>
                  <a:gd name="T116" fmla="*/ 78 w 110"/>
                  <a:gd name="T117" fmla="*/ 206 h 228"/>
                  <a:gd name="T118" fmla="*/ 84 w 110"/>
                  <a:gd name="T119" fmla="*/ 206 h 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
                  <a:gd name="T181" fmla="*/ 0 h 228"/>
                  <a:gd name="T182" fmla="*/ 110 w 110"/>
                  <a:gd name="T183" fmla="*/ 228 h 2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 h="228">
                    <a:moveTo>
                      <a:pt x="94" y="186"/>
                    </a:moveTo>
                    <a:lnTo>
                      <a:pt x="100" y="177"/>
                    </a:lnTo>
                    <a:lnTo>
                      <a:pt x="107" y="164"/>
                    </a:lnTo>
                    <a:lnTo>
                      <a:pt x="107" y="157"/>
                    </a:lnTo>
                    <a:lnTo>
                      <a:pt x="110" y="151"/>
                    </a:lnTo>
                    <a:lnTo>
                      <a:pt x="107" y="144"/>
                    </a:lnTo>
                    <a:lnTo>
                      <a:pt x="103" y="141"/>
                    </a:lnTo>
                    <a:lnTo>
                      <a:pt x="97" y="138"/>
                    </a:lnTo>
                    <a:lnTo>
                      <a:pt x="94" y="135"/>
                    </a:lnTo>
                    <a:lnTo>
                      <a:pt x="94" y="132"/>
                    </a:lnTo>
                    <a:lnTo>
                      <a:pt x="94" y="128"/>
                    </a:lnTo>
                    <a:lnTo>
                      <a:pt x="94" y="125"/>
                    </a:lnTo>
                    <a:lnTo>
                      <a:pt x="94" y="122"/>
                    </a:lnTo>
                    <a:lnTo>
                      <a:pt x="94" y="119"/>
                    </a:lnTo>
                    <a:lnTo>
                      <a:pt x="91" y="119"/>
                    </a:lnTo>
                    <a:lnTo>
                      <a:pt x="91" y="116"/>
                    </a:lnTo>
                    <a:lnTo>
                      <a:pt x="87" y="112"/>
                    </a:lnTo>
                    <a:lnTo>
                      <a:pt x="87" y="109"/>
                    </a:lnTo>
                    <a:lnTo>
                      <a:pt x="84" y="109"/>
                    </a:lnTo>
                    <a:lnTo>
                      <a:pt x="84" y="106"/>
                    </a:lnTo>
                    <a:lnTo>
                      <a:pt x="84" y="103"/>
                    </a:lnTo>
                    <a:lnTo>
                      <a:pt x="81" y="99"/>
                    </a:lnTo>
                    <a:lnTo>
                      <a:pt x="81" y="96"/>
                    </a:lnTo>
                    <a:lnTo>
                      <a:pt x="81" y="93"/>
                    </a:lnTo>
                    <a:lnTo>
                      <a:pt x="84" y="90"/>
                    </a:lnTo>
                    <a:lnTo>
                      <a:pt x="81" y="87"/>
                    </a:lnTo>
                    <a:lnTo>
                      <a:pt x="78" y="80"/>
                    </a:lnTo>
                    <a:lnTo>
                      <a:pt x="75" y="77"/>
                    </a:lnTo>
                    <a:lnTo>
                      <a:pt x="75" y="74"/>
                    </a:lnTo>
                    <a:lnTo>
                      <a:pt x="75" y="70"/>
                    </a:lnTo>
                    <a:lnTo>
                      <a:pt x="71" y="70"/>
                    </a:lnTo>
                    <a:lnTo>
                      <a:pt x="71" y="67"/>
                    </a:lnTo>
                    <a:lnTo>
                      <a:pt x="71" y="64"/>
                    </a:lnTo>
                    <a:lnTo>
                      <a:pt x="71" y="58"/>
                    </a:lnTo>
                    <a:lnTo>
                      <a:pt x="75" y="51"/>
                    </a:lnTo>
                    <a:lnTo>
                      <a:pt x="71" y="48"/>
                    </a:lnTo>
                    <a:lnTo>
                      <a:pt x="71" y="45"/>
                    </a:lnTo>
                    <a:lnTo>
                      <a:pt x="65" y="42"/>
                    </a:lnTo>
                    <a:lnTo>
                      <a:pt x="62" y="42"/>
                    </a:lnTo>
                    <a:lnTo>
                      <a:pt x="62" y="38"/>
                    </a:lnTo>
                    <a:lnTo>
                      <a:pt x="58" y="38"/>
                    </a:lnTo>
                    <a:lnTo>
                      <a:pt x="58" y="35"/>
                    </a:lnTo>
                    <a:lnTo>
                      <a:pt x="58" y="32"/>
                    </a:lnTo>
                    <a:lnTo>
                      <a:pt x="58" y="25"/>
                    </a:lnTo>
                    <a:lnTo>
                      <a:pt x="55" y="25"/>
                    </a:lnTo>
                    <a:lnTo>
                      <a:pt x="58" y="22"/>
                    </a:lnTo>
                    <a:lnTo>
                      <a:pt x="58" y="19"/>
                    </a:lnTo>
                    <a:lnTo>
                      <a:pt x="58" y="16"/>
                    </a:lnTo>
                    <a:lnTo>
                      <a:pt x="58" y="13"/>
                    </a:lnTo>
                    <a:lnTo>
                      <a:pt x="58" y="9"/>
                    </a:lnTo>
                    <a:lnTo>
                      <a:pt x="58" y="6"/>
                    </a:lnTo>
                    <a:lnTo>
                      <a:pt x="55" y="6"/>
                    </a:lnTo>
                    <a:lnTo>
                      <a:pt x="52" y="6"/>
                    </a:lnTo>
                    <a:lnTo>
                      <a:pt x="49" y="3"/>
                    </a:lnTo>
                    <a:lnTo>
                      <a:pt x="49" y="0"/>
                    </a:lnTo>
                    <a:lnTo>
                      <a:pt x="46" y="3"/>
                    </a:lnTo>
                    <a:lnTo>
                      <a:pt x="42" y="6"/>
                    </a:lnTo>
                    <a:lnTo>
                      <a:pt x="39" y="6"/>
                    </a:lnTo>
                    <a:lnTo>
                      <a:pt x="36" y="9"/>
                    </a:lnTo>
                    <a:lnTo>
                      <a:pt x="36" y="16"/>
                    </a:lnTo>
                    <a:lnTo>
                      <a:pt x="36" y="19"/>
                    </a:lnTo>
                    <a:lnTo>
                      <a:pt x="36" y="22"/>
                    </a:lnTo>
                    <a:lnTo>
                      <a:pt x="36" y="25"/>
                    </a:lnTo>
                    <a:lnTo>
                      <a:pt x="36" y="29"/>
                    </a:lnTo>
                    <a:lnTo>
                      <a:pt x="33" y="32"/>
                    </a:lnTo>
                    <a:lnTo>
                      <a:pt x="29" y="35"/>
                    </a:lnTo>
                    <a:lnTo>
                      <a:pt x="26" y="35"/>
                    </a:lnTo>
                    <a:lnTo>
                      <a:pt x="26" y="32"/>
                    </a:lnTo>
                    <a:lnTo>
                      <a:pt x="23" y="32"/>
                    </a:lnTo>
                    <a:lnTo>
                      <a:pt x="23" y="35"/>
                    </a:lnTo>
                    <a:lnTo>
                      <a:pt x="20" y="38"/>
                    </a:lnTo>
                    <a:lnTo>
                      <a:pt x="17" y="35"/>
                    </a:lnTo>
                    <a:lnTo>
                      <a:pt x="13" y="35"/>
                    </a:lnTo>
                    <a:lnTo>
                      <a:pt x="10" y="32"/>
                    </a:lnTo>
                    <a:lnTo>
                      <a:pt x="7" y="29"/>
                    </a:lnTo>
                    <a:lnTo>
                      <a:pt x="4" y="25"/>
                    </a:lnTo>
                    <a:lnTo>
                      <a:pt x="0" y="25"/>
                    </a:lnTo>
                    <a:lnTo>
                      <a:pt x="0" y="29"/>
                    </a:lnTo>
                    <a:lnTo>
                      <a:pt x="4" y="29"/>
                    </a:lnTo>
                    <a:lnTo>
                      <a:pt x="0" y="29"/>
                    </a:lnTo>
                    <a:lnTo>
                      <a:pt x="0" y="32"/>
                    </a:lnTo>
                    <a:lnTo>
                      <a:pt x="7" y="38"/>
                    </a:lnTo>
                    <a:lnTo>
                      <a:pt x="10" y="42"/>
                    </a:lnTo>
                    <a:lnTo>
                      <a:pt x="17" y="42"/>
                    </a:lnTo>
                    <a:lnTo>
                      <a:pt x="17" y="45"/>
                    </a:lnTo>
                    <a:lnTo>
                      <a:pt x="23" y="51"/>
                    </a:lnTo>
                    <a:lnTo>
                      <a:pt x="23" y="54"/>
                    </a:lnTo>
                    <a:lnTo>
                      <a:pt x="23" y="58"/>
                    </a:lnTo>
                    <a:lnTo>
                      <a:pt x="23" y="61"/>
                    </a:lnTo>
                    <a:lnTo>
                      <a:pt x="23" y="64"/>
                    </a:lnTo>
                    <a:lnTo>
                      <a:pt x="26" y="64"/>
                    </a:lnTo>
                    <a:lnTo>
                      <a:pt x="26" y="67"/>
                    </a:lnTo>
                    <a:lnTo>
                      <a:pt x="26" y="70"/>
                    </a:lnTo>
                    <a:lnTo>
                      <a:pt x="26" y="74"/>
                    </a:lnTo>
                    <a:lnTo>
                      <a:pt x="29" y="80"/>
                    </a:lnTo>
                    <a:lnTo>
                      <a:pt x="29" y="83"/>
                    </a:lnTo>
                    <a:lnTo>
                      <a:pt x="29" y="87"/>
                    </a:lnTo>
                    <a:lnTo>
                      <a:pt x="29" y="90"/>
                    </a:lnTo>
                    <a:lnTo>
                      <a:pt x="33" y="96"/>
                    </a:lnTo>
                    <a:lnTo>
                      <a:pt x="36" y="96"/>
                    </a:lnTo>
                    <a:lnTo>
                      <a:pt x="36" y="99"/>
                    </a:lnTo>
                    <a:lnTo>
                      <a:pt x="36" y="96"/>
                    </a:lnTo>
                    <a:lnTo>
                      <a:pt x="39" y="99"/>
                    </a:lnTo>
                    <a:lnTo>
                      <a:pt x="42" y="103"/>
                    </a:lnTo>
                    <a:lnTo>
                      <a:pt x="46" y="106"/>
                    </a:lnTo>
                    <a:lnTo>
                      <a:pt x="46" y="112"/>
                    </a:lnTo>
                    <a:lnTo>
                      <a:pt x="49" y="116"/>
                    </a:lnTo>
                    <a:lnTo>
                      <a:pt x="46" y="116"/>
                    </a:lnTo>
                    <a:lnTo>
                      <a:pt x="46" y="119"/>
                    </a:lnTo>
                    <a:lnTo>
                      <a:pt x="46" y="116"/>
                    </a:lnTo>
                    <a:lnTo>
                      <a:pt x="42" y="119"/>
                    </a:lnTo>
                    <a:lnTo>
                      <a:pt x="39" y="125"/>
                    </a:lnTo>
                    <a:lnTo>
                      <a:pt x="39" y="128"/>
                    </a:lnTo>
                    <a:lnTo>
                      <a:pt x="36" y="132"/>
                    </a:lnTo>
                    <a:lnTo>
                      <a:pt x="33" y="138"/>
                    </a:lnTo>
                    <a:lnTo>
                      <a:pt x="29" y="144"/>
                    </a:lnTo>
                    <a:lnTo>
                      <a:pt x="29" y="151"/>
                    </a:lnTo>
                    <a:lnTo>
                      <a:pt x="26" y="151"/>
                    </a:lnTo>
                    <a:lnTo>
                      <a:pt x="26" y="154"/>
                    </a:lnTo>
                    <a:lnTo>
                      <a:pt x="23" y="157"/>
                    </a:lnTo>
                    <a:lnTo>
                      <a:pt x="20" y="157"/>
                    </a:lnTo>
                    <a:lnTo>
                      <a:pt x="20" y="161"/>
                    </a:lnTo>
                    <a:lnTo>
                      <a:pt x="17" y="161"/>
                    </a:lnTo>
                    <a:lnTo>
                      <a:pt x="17" y="164"/>
                    </a:lnTo>
                    <a:lnTo>
                      <a:pt x="13" y="167"/>
                    </a:lnTo>
                    <a:lnTo>
                      <a:pt x="13" y="170"/>
                    </a:lnTo>
                    <a:lnTo>
                      <a:pt x="13" y="173"/>
                    </a:lnTo>
                    <a:lnTo>
                      <a:pt x="17" y="177"/>
                    </a:lnTo>
                    <a:lnTo>
                      <a:pt x="17" y="180"/>
                    </a:lnTo>
                    <a:lnTo>
                      <a:pt x="17" y="183"/>
                    </a:lnTo>
                    <a:lnTo>
                      <a:pt x="17" y="186"/>
                    </a:lnTo>
                    <a:lnTo>
                      <a:pt x="20" y="186"/>
                    </a:lnTo>
                    <a:lnTo>
                      <a:pt x="20" y="190"/>
                    </a:lnTo>
                    <a:lnTo>
                      <a:pt x="20" y="193"/>
                    </a:lnTo>
                    <a:lnTo>
                      <a:pt x="23" y="193"/>
                    </a:lnTo>
                    <a:lnTo>
                      <a:pt x="23" y="196"/>
                    </a:lnTo>
                    <a:lnTo>
                      <a:pt x="20" y="193"/>
                    </a:lnTo>
                    <a:lnTo>
                      <a:pt x="20" y="196"/>
                    </a:lnTo>
                    <a:lnTo>
                      <a:pt x="20" y="199"/>
                    </a:lnTo>
                    <a:lnTo>
                      <a:pt x="20" y="202"/>
                    </a:lnTo>
                    <a:lnTo>
                      <a:pt x="20" y="206"/>
                    </a:lnTo>
                    <a:lnTo>
                      <a:pt x="20" y="209"/>
                    </a:lnTo>
                    <a:lnTo>
                      <a:pt x="23" y="212"/>
                    </a:lnTo>
                    <a:lnTo>
                      <a:pt x="20" y="212"/>
                    </a:lnTo>
                    <a:lnTo>
                      <a:pt x="23" y="212"/>
                    </a:lnTo>
                    <a:lnTo>
                      <a:pt x="26" y="215"/>
                    </a:lnTo>
                    <a:lnTo>
                      <a:pt x="29" y="215"/>
                    </a:lnTo>
                    <a:lnTo>
                      <a:pt x="33" y="218"/>
                    </a:lnTo>
                    <a:lnTo>
                      <a:pt x="33" y="222"/>
                    </a:lnTo>
                    <a:lnTo>
                      <a:pt x="36" y="218"/>
                    </a:lnTo>
                    <a:lnTo>
                      <a:pt x="36" y="222"/>
                    </a:lnTo>
                    <a:lnTo>
                      <a:pt x="39" y="225"/>
                    </a:lnTo>
                    <a:lnTo>
                      <a:pt x="39" y="228"/>
                    </a:lnTo>
                    <a:lnTo>
                      <a:pt x="42" y="225"/>
                    </a:lnTo>
                    <a:lnTo>
                      <a:pt x="49" y="222"/>
                    </a:lnTo>
                    <a:lnTo>
                      <a:pt x="52" y="222"/>
                    </a:lnTo>
                    <a:lnTo>
                      <a:pt x="55" y="218"/>
                    </a:lnTo>
                    <a:lnTo>
                      <a:pt x="58" y="218"/>
                    </a:lnTo>
                    <a:lnTo>
                      <a:pt x="58" y="215"/>
                    </a:lnTo>
                    <a:lnTo>
                      <a:pt x="62" y="215"/>
                    </a:lnTo>
                    <a:lnTo>
                      <a:pt x="62" y="212"/>
                    </a:lnTo>
                    <a:lnTo>
                      <a:pt x="65" y="215"/>
                    </a:lnTo>
                    <a:lnTo>
                      <a:pt x="68" y="212"/>
                    </a:lnTo>
                    <a:lnTo>
                      <a:pt x="65" y="212"/>
                    </a:lnTo>
                    <a:lnTo>
                      <a:pt x="68" y="212"/>
                    </a:lnTo>
                    <a:lnTo>
                      <a:pt x="71" y="209"/>
                    </a:lnTo>
                    <a:lnTo>
                      <a:pt x="75" y="209"/>
                    </a:lnTo>
                    <a:lnTo>
                      <a:pt x="78" y="206"/>
                    </a:lnTo>
                    <a:lnTo>
                      <a:pt x="78" y="209"/>
                    </a:lnTo>
                    <a:lnTo>
                      <a:pt x="81" y="206"/>
                    </a:lnTo>
                    <a:lnTo>
                      <a:pt x="84" y="206"/>
                    </a:lnTo>
                    <a:lnTo>
                      <a:pt x="87" y="199"/>
                    </a:lnTo>
                    <a:lnTo>
                      <a:pt x="94" y="186"/>
                    </a:lnTo>
                    <a:close/>
                  </a:path>
                </a:pathLst>
              </a:custGeom>
              <a:solidFill>
                <a:srgbClr val="CCCCCC"/>
              </a:solidFill>
              <a:ln w="9525">
                <a:noFill/>
                <a:round/>
                <a:headEnd/>
                <a:tailEnd/>
              </a:ln>
            </p:spPr>
            <p:txBody>
              <a:bodyPr/>
              <a:lstStyle/>
              <a:p>
                <a:endParaRPr lang="en-US"/>
              </a:p>
            </p:txBody>
          </p:sp>
          <p:sp>
            <p:nvSpPr>
              <p:cNvPr id="32959" name="Freeform 29"/>
              <p:cNvSpPr>
                <a:spLocks/>
              </p:cNvSpPr>
              <p:nvPr/>
            </p:nvSpPr>
            <p:spPr bwMode="auto">
              <a:xfrm>
                <a:off x="2680" y="823"/>
                <a:ext cx="110" cy="228"/>
              </a:xfrm>
              <a:custGeom>
                <a:avLst/>
                <a:gdLst>
                  <a:gd name="T0" fmla="*/ 107 w 110"/>
                  <a:gd name="T1" fmla="*/ 157 h 228"/>
                  <a:gd name="T2" fmla="*/ 103 w 110"/>
                  <a:gd name="T3" fmla="*/ 141 h 228"/>
                  <a:gd name="T4" fmla="*/ 94 w 110"/>
                  <a:gd name="T5" fmla="*/ 132 h 228"/>
                  <a:gd name="T6" fmla="*/ 94 w 110"/>
                  <a:gd name="T7" fmla="*/ 119 h 228"/>
                  <a:gd name="T8" fmla="*/ 87 w 110"/>
                  <a:gd name="T9" fmla="*/ 109 h 228"/>
                  <a:gd name="T10" fmla="*/ 84 w 110"/>
                  <a:gd name="T11" fmla="*/ 103 h 228"/>
                  <a:gd name="T12" fmla="*/ 84 w 110"/>
                  <a:gd name="T13" fmla="*/ 90 h 228"/>
                  <a:gd name="T14" fmla="*/ 75 w 110"/>
                  <a:gd name="T15" fmla="*/ 77 h 228"/>
                  <a:gd name="T16" fmla="*/ 71 w 110"/>
                  <a:gd name="T17" fmla="*/ 67 h 228"/>
                  <a:gd name="T18" fmla="*/ 71 w 110"/>
                  <a:gd name="T19" fmla="*/ 48 h 228"/>
                  <a:gd name="T20" fmla="*/ 62 w 110"/>
                  <a:gd name="T21" fmla="*/ 42 h 228"/>
                  <a:gd name="T22" fmla="*/ 58 w 110"/>
                  <a:gd name="T23" fmla="*/ 32 h 228"/>
                  <a:gd name="T24" fmla="*/ 55 w 110"/>
                  <a:gd name="T25" fmla="*/ 25 h 228"/>
                  <a:gd name="T26" fmla="*/ 58 w 110"/>
                  <a:gd name="T27" fmla="*/ 16 h 228"/>
                  <a:gd name="T28" fmla="*/ 55 w 110"/>
                  <a:gd name="T29" fmla="*/ 6 h 228"/>
                  <a:gd name="T30" fmla="*/ 49 w 110"/>
                  <a:gd name="T31" fmla="*/ 0 h 228"/>
                  <a:gd name="T32" fmla="*/ 36 w 110"/>
                  <a:gd name="T33" fmla="*/ 9 h 228"/>
                  <a:gd name="T34" fmla="*/ 36 w 110"/>
                  <a:gd name="T35" fmla="*/ 22 h 228"/>
                  <a:gd name="T36" fmla="*/ 33 w 110"/>
                  <a:gd name="T37" fmla="*/ 32 h 228"/>
                  <a:gd name="T38" fmla="*/ 26 w 110"/>
                  <a:gd name="T39" fmla="*/ 35 h 228"/>
                  <a:gd name="T40" fmla="*/ 20 w 110"/>
                  <a:gd name="T41" fmla="*/ 38 h 228"/>
                  <a:gd name="T42" fmla="*/ 13 w 110"/>
                  <a:gd name="T43" fmla="*/ 35 h 228"/>
                  <a:gd name="T44" fmla="*/ 4 w 110"/>
                  <a:gd name="T45" fmla="*/ 25 h 228"/>
                  <a:gd name="T46" fmla="*/ 0 w 110"/>
                  <a:gd name="T47" fmla="*/ 29 h 228"/>
                  <a:gd name="T48" fmla="*/ 0 w 110"/>
                  <a:gd name="T49" fmla="*/ 32 h 228"/>
                  <a:gd name="T50" fmla="*/ 17 w 110"/>
                  <a:gd name="T51" fmla="*/ 42 h 228"/>
                  <a:gd name="T52" fmla="*/ 23 w 110"/>
                  <a:gd name="T53" fmla="*/ 54 h 228"/>
                  <a:gd name="T54" fmla="*/ 26 w 110"/>
                  <a:gd name="T55" fmla="*/ 64 h 228"/>
                  <a:gd name="T56" fmla="*/ 29 w 110"/>
                  <a:gd name="T57" fmla="*/ 80 h 228"/>
                  <a:gd name="T58" fmla="*/ 29 w 110"/>
                  <a:gd name="T59" fmla="*/ 87 h 228"/>
                  <a:gd name="T60" fmla="*/ 36 w 110"/>
                  <a:gd name="T61" fmla="*/ 96 h 228"/>
                  <a:gd name="T62" fmla="*/ 39 w 110"/>
                  <a:gd name="T63" fmla="*/ 99 h 228"/>
                  <a:gd name="T64" fmla="*/ 46 w 110"/>
                  <a:gd name="T65" fmla="*/ 106 h 228"/>
                  <a:gd name="T66" fmla="*/ 46 w 110"/>
                  <a:gd name="T67" fmla="*/ 116 h 228"/>
                  <a:gd name="T68" fmla="*/ 42 w 110"/>
                  <a:gd name="T69" fmla="*/ 119 h 228"/>
                  <a:gd name="T70" fmla="*/ 33 w 110"/>
                  <a:gd name="T71" fmla="*/ 138 h 228"/>
                  <a:gd name="T72" fmla="*/ 26 w 110"/>
                  <a:gd name="T73" fmla="*/ 154 h 228"/>
                  <a:gd name="T74" fmla="*/ 20 w 110"/>
                  <a:gd name="T75" fmla="*/ 157 h 228"/>
                  <a:gd name="T76" fmla="*/ 17 w 110"/>
                  <a:gd name="T77" fmla="*/ 161 h 228"/>
                  <a:gd name="T78" fmla="*/ 17 w 110"/>
                  <a:gd name="T79" fmla="*/ 164 h 228"/>
                  <a:gd name="T80" fmla="*/ 17 w 110"/>
                  <a:gd name="T81" fmla="*/ 177 h 228"/>
                  <a:gd name="T82" fmla="*/ 17 w 110"/>
                  <a:gd name="T83" fmla="*/ 186 h 228"/>
                  <a:gd name="T84" fmla="*/ 20 w 110"/>
                  <a:gd name="T85" fmla="*/ 193 h 228"/>
                  <a:gd name="T86" fmla="*/ 20 w 110"/>
                  <a:gd name="T87" fmla="*/ 193 h 228"/>
                  <a:gd name="T88" fmla="*/ 20 w 110"/>
                  <a:gd name="T89" fmla="*/ 199 h 228"/>
                  <a:gd name="T90" fmla="*/ 20 w 110"/>
                  <a:gd name="T91" fmla="*/ 206 h 228"/>
                  <a:gd name="T92" fmla="*/ 20 w 110"/>
                  <a:gd name="T93" fmla="*/ 209 h 228"/>
                  <a:gd name="T94" fmla="*/ 20 w 110"/>
                  <a:gd name="T95" fmla="*/ 212 h 228"/>
                  <a:gd name="T96" fmla="*/ 29 w 110"/>
                  <a:gd name="T97" fmla="*/ 215 h 228"/>
                  <a:gd name="T98" fmla="*/ 33 w 110"/>
                  <a:gd name="T99" fmla="*/ 222 h 228"/>
                  <a:gd name="T100" fmla="*/ 39 w 110"/>
                  <a:gd name="T101" fmla="*/ 225 h 228"/>
                  <a:gd name="T102" fmla="*/ 39 w 110"/>
                  <a:gd name="T103" fmla="*/ 228 h 228"/>
                  <a:gd name="T104" fmla="*/ 42 w 110"/>
                  <a:gd name="T105" fmla="*/ 225 h 228"/>
                  <a:gd name="T106" fmla="*/ 49 w 110"/>
                  <a:gd name="T107" fmla="*/ 222 h 228"/>
                  <a:gd name="T108" fmla="*/ 52 w 110"/>
                  <a:gd name="T109" fmla="*/ 222 h 228"/>
                  <a:gd name="T110" fmla="*/ 58 w 110"/>
                  <a:gd name="T111" fmla="*/ 215 h 228"/>
                  <a:gd name="T112" fmla="*/ 68 w 110"/>
                  <a:gd name="T113" fmla="*/ 212 h 228"/>
                  <a:gd name="T114" fmla="*/ 68 w 110"/>
                  <a:gd name="T115" fmla="*/ 212 h 228"/>
                  <a:gd name="T116" fmla="*/ 78 w 110"/>
                  <a:gd name="T117" fmla="*/ 206 h 228"/>
                  <a:gd name="T118" fmla="*/ 84 w 110"/>
                  <a:gd name="T119" fmla="*/ 206 h 228"/>
                  <a:gd name="T120" fmla="*/ 94 w 110"/>
                  <a:gd name="T121" fmla="*/ 186 h 2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228"/>
                  <a:gd name="T185" fmla="*/ 110 w 110"/>
                  <a:gd name="T186" fmla="*/ 228 h 2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228">
                    <a:moveTo>
                      <a:pt x="94" y="186"/>
                    </a:moveTo>
                    <a:lnTo>
                      <a:pt x="100" y="177"/>
                    </a:lnTo>
                    <a:lnTo>
                      <a:pt x="107" y="164"/>
                    </a:lnTo>
                    <a:lnTo>
                      <a:pt x="107" y="157"/>
                    </a:lnTo>
                    <a:lnTo>
                      <a:pt x="110" y="151"/>
                    </a:lnTo>
                    <a:lnTo>
                      <a:pt x="107" y="144"/>
                    </a:lnTo>
                    <a:lnTo>
                      <a:pt x="103" y="141"/>
                    </a:lnTo>
                    <a:lnTo>
                      <a:pt x="97" y="138"/>
                    </a:lnTo>
                    <a:lnTo>
                      <a:pt x="94" y="135"/>
                    </a:lnTo>
                    <a:lnTo>
                      <a:pt x="94" y="132"/>
                    </a:lnTo>
                    <a:lnTo>
                      <a:pt x="94" y="128"/>
                    </a:lnTo>
                    <a:lnTo>
                      <a:pt x="94" y="125"/>
                    </a:lnTo>
                    <a:lnTo>
                      <a:pt x="94" y="122"/>
                    </a:lnTo>
                    <a:lnTo>
                      <a:pt x="94" y="119"/>
                    </a:lnTo>
                    <a:lnTo>
                      <a:pt x="91" y="119"/>
                    </a:lnTo>
                    <a:lnTo>
                      <a:pt x="91" y="116"/>
                    </a:lnTo>
                    <a:lnTo>
                      <a:pt x="87" y="112"/>
                    </a:lnTo>
                    <a:lnTo>
                      <a:pt x="87" y="109"/>
                    </a:lnTo>
                    <a:lnTo>
                      <a:pt x="84" y="109"/>
                    </a:lnTo>
                    <a:lnTo>
                      <a:pt x="84" y="106"/>
                    </a:lnTo>
                    <a:lnTo>
                      <a:pt x="84" y="103"/>
                    </a:lnTo>
                    <a:lnTo>
                      <a:pt x="81" y="99"/>
                    </a:lnTo>
                    <a:lnTo>
                      <a:pt x="81" y="96"/>
                    </a:lnTo>
                    <a:lnTo>
                      <a:pt x="81" y="93"/>
                    </a:lnTo>
                    <a:lnTo>
                      <a:pt x="84" y="90"/>
                    </a:lnTo>
                    <a:lnTo>
                      <a:pt x="81" y="87"/>
                    </a:lnTo>
                    <a:lnTo>
                      <a:pt x="78" y="80"/>
                    </a:lnTo>
                    <a:lnTo>
                      <a:pt x="75" y="77"/>
                    </a:lnTo>
                    <a:lnTo>
                      <a:pt x="75" y="74"/>
                    </a:lnTo>
                    <a:lnTo>
                      <a:pt x="75" y="70"/>
                    </a:lnTo>
                    <a:lnTo>
                      <a:pt x="71" y="70"/>
                    </a:lnTo>
                    <a:lnTo>
                      <a:pt x="71" y="67"/>
                    </a:lnTo>
                    <a:lnTo>
                      <a:pt x="71" y="64"/>
                    </a:lnTo>
                    <a:lnTo>
                      <a:pt x="71" y="58"/>
                    </a:lnTo>
                    <a:lnTo>
                      <a:pt x="75" y="51"/>
                    </a:lnTo>
                    <a:lnTo>
                      <a:pt x="71" y="48"/>
                    </a:lnTo>
                    <a:lnTo>
                      <a:pt x="71" y="45"/>
                    </a:lnTo>
                    <a:lnTo>
                      <a:pt x="65" y="42"/>
                    </a:lnTo>
                    <a:lnTo>
                      <a:pt x="62" y="42"/>
                    </a:lnTo>
                    <a:lnTo>
                      <a:pt x="62" y="38"/>
                    </a:lnTo>
                    <a:lnTo>
                      <a:pt x="58" y="38"/>
                    </a:lnTo>
                    <a:lnTo>
                      <a:pt x="58" y="35"/>
                    </a:lnTo>
                    <a:lnTo>
                      <a:pt x="58" y="32"/>
                    </a:lnTo>
                    <a:lnTo>
                      <a:pt x="58" y="25"/>
                    </a:lnTo>
                    <a:lnTo>
                      <a:pt x="55" y="25"/>
                    </a:lnTo>
                    <a:lnTo>
                      <a:pt x="58" y="22"/>
                    </a:lnTo>
                    <a:lnTo>
                      <a:pt x="58" y="19"/>
                    </a:lnTo>
                    <a:lnTo>
                      <a:pt x="58" y="16"/>
                    </a:lnTo>
                    <a:lnTo>
                      <a:pt x="58" y="13"/>
                    </a:lnTo>
                    <a:lnTo>
                      <a:pt x="58" y="9"/>
                    </a:lnTo>
                    <a:lnTo>
                      <a:pt x="58" y="6"/>
                    </a:lnTo>
                    <a:lnTo>
                      <a:pt x="55" y="6"/>
                    </a:lnTo>
                    <a:lnTo>
                      <a:pt x="52" y="6"/>
                    </a:lnTo>
                    <a:lnTo>
                      <a:pt x="49" y="3"/>
                    </a:lnTo>
                    <a:lnTo>
                      <a:pt x="49" y="0"/>
                    </a:lnTo>
                    <a:lnTo>
                      <a:pt x="46" y="3"/>
                    </a:lnTo>
                    <a:lnTo>
                      <a:pt x="42" y="6"/>
                    </a:lnTo>
                    <a:lnTo>
                      <a:pt x="39" y="6"/>
                    </a:lnTo>
                    <a:lnTo>
                      <a:pt x="36" y="9"/>
                    </a:lnTo>
                    <a:lnTo>
                      <a:pt x="36" y="16"/>
                    </a:lnTo>
                    <a:lnTo>
                      <a:pt x="36" y="19"/>
                    </a:lnTo>
                    <a:lnTo>
                      <a:pt x="36" y="22"/>
                    </a:lnTo>
                    <a:lnTo>
                      <a:pt x="36" y="25"/>
                    </a:lnTo>
                    <a:lnTo>
                      <a:pt x="36" y="29"/>
                    </a:lnTo>
                    <a:lnTo>
                      <a:pt x="33" y="32"/>
                    </a:lnTo>
                    <a:lnTo>
                      <a:pt x="29" y="35"/>
                    </a:lnTo>
                    <a:lnTo>
                      <a:pt x="26" y="35"/>
                    </a:lnTo>
                    <a:lnTo>
                      <a:pt x="26" y="32"/>
                    </a:lnTo>
                    <a:lnTo>
                      <a:pt x="23" y="32"/>
                    </a:lnTo>
                    <a:lnTo>
                      <a:pt x="23" y="35"/>
                    </a:lnTo>
                    <a:lnTo>
                      <a:pt x="20" y="38"/>
                    </a:lnTo>
                    <a:lnTo>
                      <a:pt x="17" y="35"/>
                    </a:lnTo>
                    <a:lnTo>
                      <a:pt x="13" y="35"/>
                    </a:lnTo>
                    <a:lnTo>
                      <a:pt x="10" y="32"/>
                    </a:lnTo>
                    <a:lnTo>
                      <a:pt x="7" y="29"/>
                    </a:lnTo>
                    <a:lnTo>
                      <a:pt x="4" y="25"/>
                    </a:lnTo>
                    <a:lnTo>
                      <a:pt x="0" y="25"/>
                    </a:lnTo>
                    <a:lnTo>
                      <a:pt x="0" y="29"/>
                    </a:lnTo>
                    <a:lnTo>
                      <a:pt x="4" y="29"/>
                    </a:lnTo>
                    <a:lnTo>
                      <a:pt x="0" y="29"/>
                    </a:lnTo>
                    <a:lnTo>
                      <a:pt x="0" y="32"/>
                    </a:lnTo>
                    <a:lnTo>
                      <a:pt x="7" y="38"/>
                    </a:lnTo>
                    <a:lnTo>
                      <a:pt x="10" y="42"/>
                    </a:lnTo>
                    <a:lnTo>
                      <a:pt x="17" y="42"/>
                    </a:lnTo>
                    <a:lnTo>
                      <a:pt x="17" y="45"/>
                    </a:lnTo>
                    <a:lnTo>
                      <a:pt x="23" y="51"/>
                    </a:lnTo>
                    <a:lnTo>
                      <a:pt x="23" y="54"/>
                    </a:lnTo>
                    <a:lnTo>
                      <a:pt x="23" y="58"/>
                    </a:lnTo>
                    <a:lnTo>
                      <a:pt x="23" y="61"/>
                    </a:lnTo>
                    <a:lnTo>
                      <a:pt x="23" y="64"/>
                    </a:lnTo>
                    <a:lnTo>
                      <a:pt x="26" y="64"/>
                    </a:lnTo>
                    <a:lnTo>
                      <a:pt x="26" y="67"/>
                    </a:lnTo>
                    <a:lnTo>
                      <a:pt x="26" y="70"/>
                    </a:lnTo>
                    <a:lnTo>
                      <a:pt x="26" y="74"/>
                    </a:lnTo>
                    <a:lnTo>
                      <a:pt x="29" y="80"/>
                    </a:lnTo>
                    <a:lnTo>
                      <a:pt x="29" y="83"/>
                    </a:lnTo>
                    <a:lnTo>
                      <a:pt x="29" y="87"/>
                    </a:lnTo>
                    <a:lnTo>
                      <a:pt x="29" y="90"/>
                    </a:lnTo>
                    <a:lnTo>
                      <a:pt x="33" y="96"/>
                    </a:lnTo>
                    <a:lnTo>
                      <a:pt x="36" y="96"/>
                    </a:lnTo>
                    <a:lnTo>
                      <a:pt x="36" y="99"/>
                    </a:lnTo>
                    <a:lnTo>
                      <a:pt x="36" y="96"/>
                    </a:lnTo>
                    <a:lnTo>
                      <a:pt x="39" y="99"/>
                    </a:lnTo>
                    <a:lnTo>
                      <a:pt x="42" y="103"/>
                    </a:lnTo>
                    <a:lnTo>
                      <a:pt x="46" y="106"/>
                    </a:lnTo>
                    <a:lnTo>
                      <a:pt x="46" y="112"/>
                    </a:lnTo>
                    <a:lnTo>
                      <a:pt x="49" y="116"/>
                    </a:lnTo>
                    <a:lnTo>
                      <a:pt x="46" y="116"/>
                    </a:lnTo>
                    <a:lnTo>
                      <a:pt x="46" y="119"/>
                    </a:lnTo>
                    <a:lnTo>
                      <a:pt x="46" y="116"/>
                    </a:lnTo>
                    <a:lnTo>
                      <a:pt x="42" y="119"/>
                    </a:lnTo>
                    <a:lnTo>
                      <a:pt x="39" y="125"/>
                    </a:lnTo>
                    <a:lnTo>
                      <a:pt x="39" y="128"/>
                    </a:lnTo>
                    <a:lnTo>
                      <a:pt x="36" y="132"/>
                    </a:lnTo>
                    <a:lnTo>
                      <a:pt x="33" y="138"/>
                    </a:lnTo>
                    <a:lnTo>
                      <a:pt x="29" y="144"/>
                    </a:lnTo>
                    <a:lnTo>
                      <a:pt x="29" y="151"/>
                    </a:lnTo>
                    <a:lnTo>
                      <a:pt x="26" y="151"/>
                    </a:lnTo>
                    <a:lnTo>
                      <a:pt x="26" y="154"/>
                    </a:lnTo>
                    <a:lnTo>
                      <a:pt x="23" y="157"/>
                    </a:lnTo>
                    <a:lnTo>
                      <a:pt x="20" y="157"/>
                    </a:lnTo>
                    <a:lnTo>
                      <a:pt x="20" y="161"/>
                    </a:lnTo>
                    <a:lnTo>
                      <a:pt x="17" y="161"/>
                    </a:lnTo>
                    <a:lnTo>
                      <a:pt x="17" y="164"/>
                    </a:lnTo>
                    <a:lnTo>
                      <a:pt x="13" y="167"/>
                    </a:lnTo>
                    <a:lnTo>
                      <a:pt x="13" y="170"/>
                    </a:lnTo>
                    <a:lnTo>
                      <a:pt x="13" y="173"/>
                    </a:lnTo>
                    <a:lnTo>
                      <a:pt x="17" y="177"/>
                    </a:lnTo>
                    <a:lnTo>
                      <a:pt x="17" y="180"/>
                    </a:lnTo>
                    <a:lnTo>
                      <a:pt x="17" y="183"/>
                    </a:lnTo>
                    <a:lnTo>
                      <a:pt x="17" y="186"/>
                    </a:lnTo>
                    <a:lnTo>
                      <a:pt x="20" y="186"/>
                    </a:lnTo>
                    <a:lnTo>
                      <a:pt x="20" y="190"/>
                    </a:lnTo>
                    <a:lnTo>
                      <a:pt x="20" y="193"/>
                    </a:lnTo>
                    <a:lnTo>
                      <a:pt x="23" y="193"/>
                    </a:lnTo>
                    <a:lnTo>
                      <a:pt x="23" y="196"/>
                    </a:lnTo>
                    <a:lnTo>
                      <a:pt x="20" y="193"/>
                    </a:lnTo>
                    <a:lnTo>
                      <a:pt x="20" y="196"/>
                    </a:lnTo>
                    <a:lnTo>
                      <a:pt x="20" y="199"/>
                    </a:lnTo>
                    <a:lnTo>
                      <a:pt x="20" y="202"/>
                    </a:lnTo>
                    <a:lnTo>
                      <a:pt x="20" y="206"/>
                    </a:lnTo>
                    <a:lnTo>
                      <a:pt x="20" y="209"/>
                    </a:lnTo>
                    <a:lnTo>
                      <a:pt x="23" y="212"/>
                    </a:lnTo>
                    <a:lnTo>
                      <a:pt x="20" y="212"/>
                    </a:lnTo>
                    <a:lnTo>
                      <a:pt x="23" y="212"/>
                    </a:lnTo>
                    <a:lnTo>
                      <a:pt x="26" y="215"/>
                    </a:lnTo>
                    <a:lnTo>
                      <a:pt x="29" y="215"/>
                    </a:lnTo>
                    <a:lnTo>
                      <a:pt x="33" y="218"/>
                    </a:lnTo>
                    <a:lnTo>
                      <a:pt x="33" y="222"/>
                    </a:lnTo>
                    <a:lnTo>
                      <a:pt x="36" y="218"/>
                    </a:lnTo>
                    <a:lnTo>
                      <a:pt x="36" y="222"/>
                    </a:lnTo>
                    <a:lnTo>
                      <a:pt x="39" y="225"/>
                    </a:lnTo>
                    <a:lnTo>
                      <a:pt x="39" y="228"/>
                    </a:lnTo>
                    <a:lnTo>
                      <a:pt x="42" y="225"/>
                    </a:lnTo>
                    <a:lnTo>
                      <a:pt x="49" y="222"/>
                    </a:lnTo>
                    <a:lnTo>
                      <a:pt x="52" y="222"/>
                    </a:lnTo>
                    <a:lnTo>
                      <a:pt x="55" y="218"/>
                    </a:lnTo>
                    <a:lnTo>
                      <a:pt x="58" y="218"/>
                    </a:lnTo>
                    <a:lnTo>
                      <a:pt x="58" y="215"/>
                    </a:lnTo>
                    <a:lnTo>
                      <a:pt x="62" y="215"/>
                    </a:lnTo>
                    <a:lnTo>
                      <a:pt x="62" y="212"/>
                    </a:lnTo>
                    <a:lnTo>
                      <a:pt x="65" y="215"/>
                    </a:lnTo>
                    <a:lnTo>
                      <a:pt x="68" y="212"/>
                    </a:lnTo>
                    <a:lnTo>
                      <a:pt x="65" y="212"/>
                    </a:lnTo>
                    <a:lnTo>
                      <a:pt x="68" y="212"/>
                    </a:lnTo>
                    <a:lnTo>
                      <a:pt x="71" y="209"/>
                    </a:lnTo>
                    <a:lnTo>
                      <a:pt x="75" y="209"/>
                    </a:lnTo>
                    <a:lnTo>
                      <a:pt x="78" y="206"/>
                    </a:lnTo>
                    <a:lnTo>
                      <a:pt x="78" y="209"/>
                    </a:lnTo>
                    <a:lnTo>
                      <a:pt x="81" y="206"/>
                    </a:lnTo>
                    <a:lnTo>
                      <a:pt x="84" y="206"/>
                    </a:lnTo>
                    <a:lnTo>
                      <a:pt x="87" y="199"/>
                    </a:lnTo>
                    <a:lnTo>
                      <a:pt x="94" y="186"/>
                    </a:lnTo>
                  </a:path>
                </a:pathLst>
              </a:custGeom>
              <a:noFill/>
              <a:ln w="0">
                <a:solidFill>
                  <a:srgbClr val="7F7F7F"/>
                </a:solidFill>
                <a:round/>
                <a:headEnd/>
                <a:tailEnd/>
              </a:ln>
            </p:spPr>
            <p:txBody>
              <a:bodyPr/>
              <a:lstStyle/>
              <a:p>
                <a:endParaRPr lang="en-US"/>
              </a:p>
            </p:txBody>
          </p:sp>
          <p:sp>
            <p:nvSpPr>
              <p:cNvPr id="32960" name="Freeform 30"/>
              <p:cNvSpPr>
                <a:spLocks/>
              </p:cNvSpPr>
              <p:nvPr/>
            </p:nvSpPr>
            <p:spPr bwMode="auto">
              <a:xfrm>
                <a:off x="2706" y="1138"/>
                <a:ext cx="1" cy="3"/>
              </a:xfrm>
              <a:custGeom>
                <a:avLst/>
                <a:gdLst>
                  <a:gd name="T0" fmla="*/ 0 w 1"/>
                  <a:gd name="T1" fmla="*/ 3 h 3"/>
                  <a:gd name="T2" fmla="*/ 0 w 1"/>
                  <a:gd name="T3" fmla="*/ 3 h 3"/>
                  <a:gd name="T4" fmla="*/ 0 w 1"/>
                  <a:gd name="T5" fmla="*/ 0 h 3"/>
                  <a:gd name="T6" fmla="*/ 0 w 1"/>
                  <a:gd name="T7" fmla="*/ 3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3"/>
                    </a:lnTo>
                    <a:lnTo>
                      <a:pt x="0" y="0"/>
                    </a:lnTo>
                    <a:lnTo>
                      <a:pt x="0" y="3"/>
                    </a:lnTo>
                    <a:close/>
                  </a:path>
                </a:pathLst>
              </a:custGeom>
              <a:solidFill>
                <a:srgbClr val="CCCCCC"/>
              </a:solidFill>
              <a:ln w="9525">
                <a:noFill/>
                <a:round/>
                <a:headEnd/>
                <a:tailEnd/>
              </a:ln>
            </p:spPr>
            <p:txBody>
              <a:bodyPr/>
              <a:lstStyle/>
              <a:p>
                <a:endParaRPr lang="en-US"/>
              </a:p>
            </p:txBody>
          </p:sp>
          <p:sp>
            <p:nvSpPr>
              <p:cNvPr id="32961" name="Freeform 31"/>
              <p:cNvSpPr>
                <a:spLocks/>
              </p:cNvSpPr>
              <p:nvPr/>
            </p:nvSpPr>
            <p:spPr bwMode="auto">
              <a:xfrm>
                <a:off x="2706" y="1138"/>
                <a:ext cx="1" cy="3"/>
              </a:xfrm>
              <a:custGeom>
                <a:avLst/>
                <a:gdLst>
                  <a:gd name="T0" fmla="*/ 0 w 1"/>
                  <a:gd name="T1" fmla="*/ 3 h 3"/>
                  <a:gd name="T2" fmla="*/ 0 w 1"/>
                  <a:gd name="T3" fmla="*/ 3 h 3"/>
                  <a:gd name="T4" fmla="*/ 0 w 1"/>
                  <a:gd name="T5" fmla="*/ 0 h 3"/>
                  <a:gd name="T6" fmla="*/ 0 w 1"/>
                  <a:gd name="T7" fmla="*/ 3 h 3"/>
                  <a:gd name="T8" fmla="*/ 0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lnTo>
                      <a:pt x="0" y="3"/>
                    </a:lnTo>
                    <a:lnTo>
                      <a:pt x="0" y="0"/>
                    </a:lnTo>
                    <a:lnTo>
                      <a:pt x="0" y="3"/>
                    </a:lnTo>
                  </a:path>
                </a:pathLst>
              </a:custGeom>
              <a:noFill/>
              <a:ln w="0">
                <a:solidFill>
                  <a:srgbClr val="7F7F7F"/>
                </a:solidFill>
                <a:round/>
                <a:headEnd/>
                <a:tailEnd/>
              </a:ln>
            </p:spPr>
            <p:txBody>
              <a:bodyPr/>
              <a:lstStyle/>
              <a:p>
                <a:endParaRPr lang="en-US"/>
              </a:p>
            </p:txBody>
          </p:sp>
          <p:sp>
            <p:nvSpPr>
              <p:cNvPr id="32962" name="Freeform 32"/>
              <p:cNvSpPr>
                <a:spLocks/>
              </p:cNvSpPr>
              <p:nvPr/>
            </p:nvSpPr>
            <p:spPr bwMode="auto">
              <a:xfrm>
                <a:off x="2706" y="1122"/>
                <a:ext cx="68" cy="58"/>
              </a:xfrm>
              <a:custGeom>
                <a:avLst/>
                <a:gdLst>
                  <a:gd name="T0" fmla="*/ 10 w 68"/>
                  <a:gd name="T1" fmla="*/ 32 h 58"/>
                  <a:gd name="T2" fmla="*/ 13 w 68"/>
                  <a:gd name="T3" fmla="*/ 32 h 58"/>
                  <a:gd name="T4" fmla="*/ 20 w 68"/>
                  <a:gd name="T5" fmla="*/ 32 h 58"/>
                  <a:gd name="T6" fmla="*/ 23 w 68"/>
                  <a:gd name="T7" fmla="*/ 38 h 58"/>
                  <a:gd name="T8" fmla="*/ 23 w 68"/>
                  <a:gd name="T9" fmla="*/ 45 h 58"/>
                  <a:gd name="T10" fmla="*/ 26 w 68"/>
                  <a:gd name="T11" fmla="*/ 51 h 58"/>
                  <a:gd name="T12" fmla="*/ 32 w 68"/>
                  <a:gd name="T13" fmla="*/ 55 h 58"/>
                  <a:gd name="T14" fmla="*/ 36 w 68"/>
                  <a:gd name="T15" fmla="*/ 58 h 58"/>
                  <a:gd name="T16" fmla="*/ 42 w 68"/>
                  <a:gd name="T17" fmla="*/ 55 h 58"/>
                  <a:gd name="T18" fmla="*/ 45 w 68"/>
                  <a:gd name="T19" fmla="*/ 55 h 58"/>
                  <a:gd name="T20" fmla="*/ 49 w 68"/>
                  <a:gd name="T21" fmla="*/ 55 h 58"/>
                  <a:gd name="T22" fmla="*/ 49 w 68"/>
                  <a:gd name="T23" fmla="*/ 48 h 58"/>
                  <a:gd name="T24" fmla="*/ 52 w 68"/>
                  <a:gd name="T25" fmla="*/ 48 h 58"/>
                  <a:gd name="T26" fmla="*/ 55 w 68"/>
                  <a:gd name="T27" fmla="*/ 45 h 58"/>
                  <a:gd name="T28" fmla="*/ 58 w 68"/>
                  <a:gd name="T29" fmla="*/ 48 h 58"/>
                  <a:gd name="T30" fmla="*/ 58 w 68"/>
                  <a:gd name="T31" fmla="*/ 45 h 58"/>
                  <a:gd name="T32" fmla="*/ 55 w 68"/>
                  <a:gd name="T33" fmla="*/ 42 h 58"/>
                  <a:gd name="T34" fmla="*/ 58 w 68"/>
                  <a:gd name="T35" fmla="*/ 38 h 58"/>
                  <a:gd name="T36" fmla="*/ 58 w 68"/>
                  <a:gd name="T37" fmla="*/ 35 h 58"/>
                  <a:gd name="T38" fmla="*/ 58 w 68"/>
                  <a:gd name="T39" fmla="*/ 29 h 58"/>
                  <a:gd name="T40" fmla="*/ 61 w 68"/>
                  <a:gd name="T41" fmla="*/ 29 h 58"/>
                  <a:gd name="T42" fmla="*/ 61 w 68"/>
                  <a:gd name="T43" fmla="*/ 26 h 58"/>
                  <a:gd name="T44" fmla="*/ 68 w 68"/>
                  <a:gd name="T45" fmla="*/ 19 h 58"/>
                  <a:gd name="T46" fmla="*/ 65 w 68"/>
                  <a:gd name="T47" fmla="*/ 19 h 58"/>
                  <a:gd name="T48" fmla="*/ 61 w 68"/>
                  <a:gd name="T49" fmla="*/ 16 h 58"/>
                  <a:gd name="T50" fmla="*/ 65 w 68"/>
                  <a:gd name="T51" fmla="*/ 13 h 58"/>
                  <a:gd name="T52" fmla="*/ 65 w 68"/>
                  <a:gd name="T53" fmla="*/ 13 h 58"/>
                  <a:gd name="T54" fmla="*/ 61 w 68"/>
                  <a:gd name="T55" fmla="*/ 13 h 58"/>
                  <a:gd name="T56" fmla="*/ 52 w 68"/>
                  <a:gd name="T57" fmla="*/ 6 h 58"/>
                  <a:gd name="T58" fmla="*/ 45 w 68"/>
                  <a:gd name="T59" fmla="*/ 6 h 58"/>
                  <a:gd name="T60" fmla="*/ 42 w 68"/>
                  <a:gd name="T61" fmla="*/ 0 h 58"/>
                  <a:gd name="T62" fmla="*/ 39 w 68"/>
                  <a:gd name="T63" fmla="*/ 3 h 58"/>
                  <a:gd name="T64" fmla="*/ 29 w 68"/>
                  <a:gd name="T65" fmla="*/ 3 h 58"/>
                  <a:gd name="T66" fmla="*/ 26 w 68"/>
                  <a:gd name="T67" fmla="*/ 3 h 58"/>
                  <a:gd name="T68" fmla="*/ 23 w 68"/>
                  <a:gd name="T69" fmla="*/ 3 h 58"/>
                  <a:gd name="T70" fmla="*/ 20 w 68"/>
                  <a:gd name="T71" fmla="*/ 6 h 58"/>
                  <a:gd name="T72" fmla="*/ 16 w 68"/>
                  <a:gd name="T73" fmla="*/ 3 h 58"/>
                  <a:gd name="T74" fmla="*/ 7 w 68"/>
                  <a:gd name="T75" fmla="*/ 6 h 58"/>
                  <a:gd name="T76" fmla="*/ 3 w 68"/>
                  <a:gd name="T77" fmla="*/ 13 h 58"/>
                  <a:gd name="T78" fmla="*/ 0 w 68"/>
                  <a:gd name="T79" fmla="*/ 13 h 58"/>
                  <a:gd name="T80" fmla="*/ 0 w 68"/>
                  <a:gd name="T81" fmla="*/ 22 h 58"/>
                  <a:gd name="T82" fmla="*/ 0 w 68"/>
                  <a:gd name="T83" fmla="*/ 19 h 58"/>
                  <a:gd name="T84" fmla="*/ 0 w 68"/>
                  <a:gd name="T85" fmla="*/ 16 h 58"/>
                  <a:gd name="T86" fmla="*/ 3 w 68"/>
                  <a:gd name="T87" fmla="*/ 22 h 58"/>
                  <a:gd name="T88" fmla="*/ 3 w 68"/>
                  <a:gd name="T89" fmla="*/ 29 h 58"/>
                  <a:gd name="T90" fmla="*/ 3 w 68"/>
                  <a:gd name="T91" fmla="*/ 29 h 58"/>
                  <a:gd name="T92" fmla="*/ 7 w 68"/>
                  <a:gd name="T93" fmla="*/ 29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58"/>
                  <a:gd name="T143" fmla="*/ 68 w 6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58">
                    <a:moveTo>
                      <a:pt x="7" y="32"/>
                    </a:moveTo>
                    <a:lnTo>
                      <a:pt x="10" y="32"/>
                    </a:lnTo>
                    <a:lnTo>
                      <a:pt x="13" y="32"/>
                    </a:lnTo>
                    <a:lnTo>
                      <a:pt x="16" y="32"/>
                    </a:lnTo>
                    <a:lnTo>
                      <a:pt x="20" y="32"/>
                    </a:lnTo>
                    <a:lnTo>
                      <a:pt x="20" y="35"/>
                    </a:lnTo>
                    <a:lnTo>
                      <a:pt x="23" y="38"/>
                    </a:lnTo>
                    <a:lnTo>
                      <a:pt x="23" y="42"/>
                    </a:lnTo>
                    <a:lnTo>
                      <a:pt x="23" y="45"/>
                    </a:lnTo>
                    <a:lnTo>
                      <a:pt x="23" y="48"/>
                    </a:lnTo>
                    <a:lnTo>
                      <a:pt x="26" y="51"/>
                    </a:lnTo>
                    <a:lnTo>
                      <a:pt x="32" y="51"/>
                    </a:lnTo>
                    <a:lnTo>
                      <a:pt x="32" y="55"/>
                    </a:lnTo>
                    <a:lnTo>
                      <a:pt x="32" y="58"/>
                    </a:lnTo>
                    <a:lnTo>
                      <a:pt x="36" y="58"/>
                    </a:lnTo>
                    <a:lnTo>
                      <a:pt x="39" y="55"/>
                    </a:lnTo>
                    <a:lnTo>
                      <a:pt x="42" y="55"/>
                    </a:lnTo>
                    <a:lnTo>
                      <a:pt x="45" y="55"/>
                    </a:lnTo>
                    <a:lnTo>
                      <a:pt x="49" y="55"/>
                    </a:lnTo>
                    <a:lnTo>
                      <a:pt x="49" y="51"/>
                    </a:lnTo>
                    <a:lnTo>
                      <a:pt x="49" y="48"/>
                    </a:lnTo>
                    <a:lnTo>
                      <a:pt x="52" y="48"/>
                    </a:lnTo>
                    <a:lnTo>
                      <a:pt x="52" y="45"/>
                    </a:lnTo>
                    <a:lnTo>
                      <a:pt x="55" y="45"/>
                    </a:lnTo>
                    <a:lnTo>
                      <a:pt x="55" y="48"/>
                    </a:lnTo>
                    <a:lnTo>
                      <a:pt x="58" y="48"/>
                    </a:lnTo>
                    <a:lnTo>
                      <a:pt x="58" y="45"/>
                    </a:lnTo>
                    <a:lnTo>
                      <a:pt x="55" y="42"/>
                    </a:lnTo>
                    <a:lnTo>
                      <a:pt x="58" y="38"/>
                    </a:lnTo>
                    <a:lnTo>
                      <a:pt x="58" y="35"/>
                    </a:lnTo>
                    <a:lnTo>
                      <a:pt x="58" y="32"/>
                    </a:lnTo>
                    <a:lnTo>
                      <a:pt x="58" y="29"/>
                    </a:lnTo>
                    <a:lnTo>
                      <a:pt x="61" y="29"/>
                    </a:lnTo>
                    <a:lnTo>
                      <a:pt x="61" y="26"/>
                    </a:lnTo>
                    <a:lnTo>
                      <a:pt x="65" y="26"/>
                    </a:lnTo>
                    <a:lnTo>
                      <a:pt x="68" y="19"/>
                    </a:lnTo>
                    <a:lnTo>
                      <a:pt x="65" y="19"/>
                    </a:lnTo>
                    <a:lnTo>
                      <a:pt x="61" y="16"/>
                    </a:lnTo>
                    <a:lnTo>
                      <a:pt x="65" y="16"/>
                    </a:lnTo>
                    <a:lnTo>
                      <a:pt x="65" y="13"/>
                    </a:lnTo>
                    <a:lnTo>
                      <a:pt x="61" y="13"/>
                    </a:lnTo>
                    <a:lnTo>
                      <a:pt x="58" y="10"/>
                    </a:lnTo>
                    <a:lnTo>
                      <a:pt x="52" y="6"/>
                    </a:lnTo>
                    <a:lnTo>
                      <a:pt x="49" y="6"/>
                    </a:lnTo>
                    <a:lnTo>
                      <a:pt x="45" y="6"/>
                    </a:lnTo>
                    <a:lnTo>
                      <a:pt x="45" y="0"/>
                    </a:lnTo>
                    <a:lnTo>
                      <a:pt x="42" y="0"/>
                    </a:lnTo>
                    <a:lnTo>
                      <a:pt x="39" y="3"/>
                    </a:lnTo>
                    <a:lnTo>
                      <a:pt x="36" y="3"/>
                    </a:lnTo>
                    <a:lnTo>
                      <a:pt x="29" y="3"/>
                    </a:lnTo>
                    <a:lnTo>
                      <a:pt x="26" y="3"/>
                    </a:lnTo>
                    <a:lnTo>
                      <a:pt x="23" y="3"/>
                    </a:lnTo>
                    <a:lnTo>
                      <a:pt x="20" y="3"/>
                    </a:lnTo>
                    <a:lnTo>
                      <a:pt x="20" y="6"/>
                    </a:lnTo>
                    <a:lnTo>
                      <a:pt x="16" y="3"/>
                    </a:lnTo>
                    <a:lnTo>
                      <a:pt x="13" y="3"/>
                    </a:lnTo>
                    <a:lnTo>
                      <a:pt x="7" y="6"/>
                    </a:lnTo>
                    <a:lnTo>
                      <a:pt x="3" y="10"/>
                    </a:lnTo>
                    <a:lnTo>
                      <a:pt x="3" y="13"/>
                    </a:lnTo>
                    <a:lnTo>
                      <a:pt x="0" y="13"/>
                    </a:lnTo>
                    <a:lnTo>
                      <a:pt x="0" y="19"/>
                    </a:lnTo>
                    <a:lnTo>
                      <a:pt x="0" y="22"/>
                    </a:lnTo>
                    <a:lnTo>
                      <a:pt x="0" y="19"/>
                    </a:lnTo>
                    <a:lnTo>
                      <a:pt x="0" y="16"/>
                    </a:lnTo>
                    <a:lnTo>
                      <a:pt x="0" y="19"/>
                    </a:lnTo>
                    <a:lnTo>
                      <a:pt x="3" y="22"/>
                    </a:lnTo>
                    <a:lnTo>
                      <a:pt x="3" y="26"/>
                    </a:lnTo>
                    <a:lnTo>
                      <a:pt x="3" y="29"/>
                    </a:lnTo>
                    <a:lnTo>
                      <a:pt x="3" y="32"/>
                    </a:lnTo>
                    <a:lnTo>
                      <a:pt x="7" y="29"/>
                    </a:lnTo>
                    <a:lnTo>
                      <a:pt x="7" y="32"/>
                    </a:lnTo>
                    <a:close/>
                  </a:path>
                </a:pathLst>
              </a:custGeom>
              <a:solidFill>
                <a:srgbClr val="CCCCCC"/>
              </a:solidFill>
              <a:ln w="9525">
                <a:noFill/>
                <a:round/>
                <a:headEnd/>
                <a:tailEnd/>
              </a:ln>
            </p:spPr>
            <p:txBody>
              <a:bodyPr/>
              <a:lstStyle/>
              <a:p>
                <a:endParaRPr lang="en-US"/>
              </a:p>
            </p:txBody>
          </p:sp>
          <p:sp>
            <p:nvSpPr>
              <p:cNvPr id="32963" name="Freeform 33"/>
              <p:cNvSpPr>
                <a:spLocks/>
              </p:cNvSpPr>
              <p:nvPr/>
            </p:nvSpPr>
            <p:spPr bwMode="auto">
              <a:xfrm>
                <a:off x="2706" y="1122"/>
                <a:ext cx="68" cy="58"/>
              </a:xfrm>
              <a:custGeom>
                <a:avLst/>
                <a:gdLst>
                  <a:gd name="T0" fmla="*/ 10 w 68"/>
                  <a:gd name="T1" fmla="*/ 32 h 58"/>
                  <a:gd name="T2" fmla="*/ 13 w 68"/>
                  <a:gd name="T3" fmla="*/ 32 h 58"/>
                  <a:gd name="T4" fmla="*/ 20 w 68"/>
                  <a:gd name="T5" fmla="*/ 32 h 58"/>
                  <a:gd name="T6" fmla="*/ 23 w 68"/>
                  <a:gd name="T7" fmla="*/ 38 h 58"/>
                  <a:gd name="T8" fmla="*/ 23 w 68"/>
                  <a:gd name="T9" fmla="*/ 45 h 58"/>
                  <a:gd name="T10" fmla="*/ 26 w 68"/>
                  <a:gd name="T11" fmla="*/ 51 h 58"/>
                  <a:gd name="T12" fmla="*/ 32 w 68"/>
                  <a:gd name="T13" fmla="*/ 55 h 58"/>
                  <a:gd name="T14" fmla="*/ 36 w 68"/>
                  <a:gd name="T15" fmla="*/ 58 h 58"/>
                  <a:gd name="T16" fmla="*/ 42 w 68"/>
                  <a:gd name="T17" fmla="*/ 55 h 58"/>
                  <a:gd name="T18" fmla="*/ 45 w 68"/>
                  <a:gd name="T19" fmla="*/ 55 h 58"/>
                  <a:gd name="T20" fmla="*/ 49 w 68"/>
                  <a:gd name="T21" fmla="*/ 55 h 58"/>
                  <a:gd name="T22" fmla="*/ 49 w 68"/>
                  <a:gd name="T23" fmla="*/ 48 h 58"/>
                  <a:gd name="T24" fmla="*/ 52 w 68"/>
                  <a:gd name="T25" fmla="*/ 48 h 58"/>
                  <a:gd name="T26" fmla="*/ 55 w 68"/>
                  <a:gd name="T27" fmla="*/ 45 h 58"/>
                  <a:gd name="T28" fmla="*/ 58 w 68"/>
                  <a:gd name="T29" fmla="*/ 48 h 58"/>
                  <a:gd name="T30" fmla="*/ 58 w 68"/>
                  <a:gd name="T31" fmla="*/ 45 h 58"/>
                  <a:gd name="T32" fmla="*/ 55 w 68"/>
                  <a:gd name="T33" fmla="*/ 42 h 58"/>
                  <a:gd name="T34" fmla="*/ 58 w 68"/>
                  <a:gd name="T35" fmla="*/ 38 h 58"/>
                  <a:gd name="T36" fmla="*/ 58 w 68"/>
                  <a:gd name="T37" fmla="*/ 35 h 58"/>
                  <a:gd name="T38" fmla="*/ 58 w 68"/>
                  <a:gd name="T39" fmla="*/ 29 h 58"/>
                  <a:gd name="T40" fmla="*/ 61 w 68"/>
                  <a:gd name="T41" fmla="*/ 29 h 58"/>
                  <a:gd name="T42" fmla="*/ 61 w 68"/>
                  <a:gd name="T43" fmla="*/ 26 h 58"/>
                  <a:gd name="T44" fmla="*/ 68 w 68"/>
                  <a:gd name="T45" fmla="*/ 19 h 58"/>
                  <a:gd name="T46" fmla="*/ 65 w 68"/>
                  <a:gd name="T47" fmla="*/ 19 h 58"/>
                  <a:gd name="T48" fmla="*/ 61 w 68"/>
                  <a:gd name="T49" fmla="*/ 16 h 58"/>
                  <a:gd name="T50" fmla="*/ 65 w 68"/>
                  <a:gd name="T51" fmla="*/ 13 h 58"/>
                  <a:gd name="T52" fmla="*/ 65 w 68"/>
                  <a:gd name="T53" fmla="*/ 13 h 58"/>
                  <a:gd name="T54" fmla="*/ 61 w 68"/>
                  <a:gd name="T55" fmla="*/ 13 h 58"/>
                  <a:gd name="T56" fmla="*/ 52 w 68"/>
                  <a:gd name="T57" fmla="*/ 6 h 58"/>
                  <a:gd name="T58" fmla="*/ 45 w 68"/>
                  <a:gd name="T59" fmla="*/ 6 h 58"/>
                  <a:gd name="T60" fmla="*/ 42 w 68"/>
                  <a:gd name="T61" fmla="*/ 0 h 58"/>
                  <a:gd name="T62" fmla="*/ 39 w 68"/>
                  <a:gd name="T63" fmla="*/ 3 h 58"/>
                  <a:gd name="T64" fmla="*/ 29 w 68"/>
                  <a:gd name="T65" fmla="*/ 3 h 58"/>
                  <a:gd name="T66" fmla="*/ 26 w 68"/>
                  <a:gd name="T67" fmla="*/ 3 h 58"/>
                  <a:gd name="T68" fmla="*/ 23 w 68"/>
                  <a:gd name="T69" fmla="*/ 3 h 58"/>
                  <a:gd name="T70" fmla="*/ 20 w 68"/>
                  <a:gd name="T71" fmla="*/ 6 h 58"/>
                  <a:gd name="T72" fmla="*/ 16 w 68"/>
                  <a:gd name="T73" fmla="*/ 3 h 58"/>
                  <a:gd name="T74" fmla="*/ 7 w 68"/>
                  <a:gd name="T75" fmla="*/ 6 h 58"/>
                  <a:gd name="T76" fmla="*/ 3 w 68"/>
                  <a:gd name="T77" fmla="*/ 13 h 58"/>
                  <a:gd name="T78" fmla="*/ 0 w 68"/>
                  <a:gd name="T79" fmla="*/ 13 h 58"/>
                  <a:gd name="T80" fmla="*/ 0 w 68"/>
                  <a:gd name="T81" fmla="*/ 22 h 58"/>
                  <a:gd name="T82" fmla="*/ 0 w 68"/>
                  <a:gd name="T83" fmla="*/ 19 h 58"/>
                  <a:gd name="T84" fmla="*/ 0 w 68"/>
                  <a:gd name="T85" fmla="*/ 16 h 58"/>
                  <a:gd name="T86" fmla="*/ 3 w 68"/>
                  <a:gd name="T87" fmla="*/ 22 h 58"/>
                  <a:gd name="T88" fmla="*/ 3 w 68"/>
                  <a:gd name="T89" fmla="*/ 29 h 58"/>
                  <a:gd name="T90" fmla="*/ 3 w 68"/>
                  <a:gd name="T91" fmla="*/ 29 h 58"/>
                  <a:gd name="T92" fmla="*/ 7 w 68"/>
                  <a:gd name="T93" fmla="*/ 29 h 58"/>
                  <a:gd name="T94" fmla="*/ 7 w 68"/>
                  <a:gd name="T95" fmla="*/ 32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58"/>
                  <a:gd name="T146" fmla="*/ 68 w 68"/>
                  <a:gd name="T147" fmla="*/ 58 h 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58">
                    <a:moveTo>
                      <a:pt x="7" y="32"/>
                    </a:moveTo>
                    <a:lnTo>
                      <a:pt x="10" y="32"/>
                    </a:lnTo>
                    <a:lnTo>
                      <a:pt x="13" y="32"/>
                    </a:lnTo>
                    <a:lnTo>
                      <a:pt x="16" y="32"/>
                    </a:lnTo>
                    <a:lnTo>
                      <a:pt x="20" y="32"/>
                    </a:lnTo>
                    <a:lnTo>
                      <a:pt x="20" y="35"/>
                    </a:lnTo>
                    <a:lnTo>
                      <a:pt x="23" y="38"/>
                    </a:lnTo>
                    <a:lnTo>
                      <a:pt x="23" y="42"/>
                    </a:lnTo>
                    <a:lnTo>
                      <a:pt x="23" y="45"/>
                    </a:lnTo>
                    <a:lnTo>
                      <a:pt x="23" y="48"/>
                    </a:lnTo>
                    <a:lnTo>
                      <a:pt x="26" y="51"/>
                    </a:lnTo>
                    <a:lnTo>
                      <a:pt x="32" y="51"/>
                    </a:lnTo>
                    <a:lnTo>
                      <a:pt x="32" y="55"/>
                    </a:lnTo>
                    <a:lnTo>
                      <a:pt x="32" y="58"/>
                    </a:lnTo>
                    <a:lnTo>
                      <a:pt x="36" y="58"/>
                    </a:lnTo>
                    <a:lnTo>
                      <a:pt x="39" y="55"/>
                    </a:lnTo>
                    <a:lnTo>
                      <a:pt x="42" y="55"/>
                    </a:lnTo>
                    <a:lnTo>
                      <a:pt x="45" y="55"/>
                    </a:lnTo>
                    <a:lnTo>
                      <a:pt x="49" y="55"/>
                    </a:lnTo>
                    <a:lnTo>
                      <a:pt x="49" y="51"/>
                    </a:lnTo>
                    <a:lnTo>
                      <a:pt x="49" y="48"/>
                    </a:lnTo>
                    <a:lnTo>
                      <a:pt x="52" y="48"/>
                    </a:lnTo>
                    <a:lnTo>
                      <a:pt x="52" y="45"/>
                    </a:lnTo>
                    <a:lnTo>
                      <a:pt x="55" y="45"/>
                    </a:lnTo>
                    <a:lnTo>
                      <a:pt x="55" y="48"/>
                    </a:lnTo>
                    <a:lnTo>
                      <a:pt x="58" y="48"/>
                    </a:lnTo>
                    <a:lnTo>
                      <a:pt x="58" y="45"/>
                    </a:lnTo>
                    <a:lnTo>
                      <a:pt x="55" y="42"/>
                    </a:lnTo>
                    <a:lnTo>
                      <a:pt x="58" y="38"/>
                    </a:lnTo>
                    <a:lnTo>
                      <a:pt x="58" y="35"/>
                    </a:lnTo>
                    <a:lnTo>
                      <a:pt x="58" y="32"/>
                    </a:lnTo>
                    <a:lnTo>
                      <a:pt x="58" y="29"/>
                    </a:lnTo>
                    <a:lnTo>
                      <a:pt x="61" y="29"/>
                    </a:lnTo>
                    <a:lnTo>
                      <a:pt x="61" y="26"/>
                    </a:lnTo>
                    <a:lnTo>
                      <a:pt x="65" y="26"/>
                    </a:lnTo>
                    <a:lnTo>
                      <a:pt x="68" y="19"/>
                    </a:lnTo>
                    <a:lnTo>
                      <a:pt x="65" y="19"/>
                    </a:lnTo>
                    <a:lnTo>
                      <a:pt x="61" y="16"/>
                    </a:lnTo>
                    <a:lnTo>
                      <a:pt x="65" y="16"/>
                    </a:lnTo>
                    <a:lnTo>
                      <a:pt x="65" y="13"/>
                    </a:lnTo>
                    <a:lnTo>
                      <a:pt x="61" y="13"/>
                    </a:lnTo>
                    <a:lnTo>
                      <a:pt x="58" y="10"/>
                    </a:lnTo>
                    <a:lnTo>
                      <a:pt x="52" y="6"/>
                    </a:lnTo>
                    <a:lnTo>
                      <a:pt x="49" y="6"/>
                    </a:lnTo>
                    <a:lnTo>
                      <a:pt x="45" y="6"/>
                    </a:lnTo>
                    <a:lnTo>
                      <a:pt x="45" y="0"/>
                    </a:lnTo>
                    <a:lnTo>
                      <a:pt x="42" y="0"/>
                    </a:lnTo>
                    <a:lnTo>
                      <a:pt x="39" y="3"/>
                    </a:lnTo>
                    <a:lnTo>
                      <a:pt x="36" y="3"/>
                    </a:lnTo>
                    <a:lnTo>
                      <a:pt x="29" y="3"/>
                    </a:lnTo>
                    <a:lnTo>
                      <a:pt x="26" y="3"/>
                    </a:lnTo>
                    <a:lnTo>
                      <a:pt x="23" y="3"/>
                    </a:lnTo>
                    <a:lnTo>
                      <a:pt x="20" y="3"/>
                    </a:lnTo>
                    <a:lnTo>
                      <a:pt x="20" y="6"/>
                    </a:lnTo>
                    <a:lnTo>
                      <a:pt x="16" y="3"/>
                    </a:lnTo>
                    <a:lnTo>
                      <a:pt x="13" y="3"/>
                    </a:lnTo>
                    <a:lnTo>
                      <a:pt x="7" y="6"/>
                    </a:lnTo>
                    <a:lnTo>
                      <a:pt x="3" y="10"/>
                    </a:lnTo>
                    <a:lnTo>
                      <a:pt x="3" y="13"/>
                    </a:lnTo>
                    <a:lnTo>
                      <a:pt x="0" y="13"/>
                    </a:lnTo>
                    <a:lnTo>
                      <a:pt x="0" y="19"/>
                    </a:lnTo>
                    <a:lnTo>
                      <a:pt x="0" y="22"/>
                    </a:lnTo>
                    <a:lnTo>
                      <a:pt x="0" y="19"/>
                    </a:lnTo>
                    <a:lnTo>
                      <a:pt x="0" y="16"/>
                    </a:lnTo>
                    <a:lnTo>
                      <a:pt x="0" y="19"/>
                    </a:lnTo>
                    <a:lnTo>
                      <a:pt x="3" y="22"/>
                    </a:lnTo>
                    <a:lnTo>
                      <a:pt x="3" y="26"/>
                    </a:lnTo>
                    <a:lnTo>
                      <a:pt x="3" y="29"/>
                    </a:lnTo>
                    <a:lnTo>
                      <a:pt x="3" y="32"/>
                    </a:lnTo>
                    <a:lnTo>
                      <a:pt x="7" y="29"/>
                    </a:lnTo>
                    <a:lnTo>
                      <a:pt x="7" y="32"/>
                    </a:lnTo>
                  </a:path>
                </a:pathLst>
              </a:custGeom>
              <a:noFill/>
              <a:ln w="0">
                <a:solidFill>
                  <a:srgbClr val="7F7F7F"/>
                </a:solidFill>
                <a:round/>
                <a:headEnd/>
                <a:tailEnd/>
              </a:ln>
            </p:spPr>
            <p:txBody>
              <a:bodyPr/>
              <a:lstStyle/>
              <a:p>
                <a:endParaRPr lang="en-US"/>
              </a:p>
            </p:txBody>
          </p:sp>
          <p:sp>
            <p:nvSpPr>
              <p:cNvPr id="32964" name="Freeform 34"/>
              <p:cNvSpPr>
                <a:spLocks/>
              </p:cNvSpPr>
              <p:nvPr/>
            </p:nvSpPr>
            <p:spPr bwMode="auto">
              <a:xfrm>
                <a:off x="2726" y="1051"/>
                <a:ext cx="51" cy="45"/>
              </a:xfrm>
              <a:custGeom>
                <a:avLst/>
                <a:gdLst>
                  <a:gd name="T0" fmla="*/ 16 w 51"/>
                  <a:gd name="T1" fmla="*/ 39 h 45"/>
                  <a:gd name="T2" fmla="*/ 25 w 51"/>
                  <a:gd name="T3" fmla="*/ 36 h 45"/>
                  <a:gd name="T4" fmla="*/ 32 w 51"/>
                  <a:gd name="T5" fmla="*/ 39 h 45"/>
                  <a:gd name="T6" fmla="*/ 38 w 51"/>
                  <a:gd name="T7" fmla="*/ 45 h 45"/>
                  <a:gd name="T8" fmla="*/ 41 w 51"/>
                  <a:gd name="T9" fmla="*/ 42 h 45"/>
                  <a:gd name="T10" fmla="*/ 48 w 51"/>
                  <a:gd name="T11" fmla="*/ 42 h 45"/>
                  <a:gd name="T12" fmla="*/ 45 w 51"/>
                  <a:gd name="T13" fmla="*/ 42 h 45"/>
                  <a:gd name="T14" fmla="*/ 48 w 51"/>
                  <a:gd name="T15" fmla="*/ 36 h 45"/>
                  <a:gd name="T16" fmla="*/ 48 w 51"/>
                  <a:gd name="T17" fmla="*/ 32 h 45"/>
                  <a:gd name="T18" fmla="*/ 51 w 51"/>
                  <a:gd name="T19" fmla="*/ 36 h 45"/>
                  <a:gd name="T20" fmla="*/ 51 w 51"/>
                  <a:gd name="T21" fmla="*/ 29 h 45"/>
                  <a:gd name="T22" fmla="*/ 45 w 51"/>
                  <a:gd name="T23" fmla="*/ 29 h 45"/>
                  <a:gd name="T24" fmla="*/ 45 w 51"/>
                  <a:gd name="T25" fmla="*/ 26 h 45"/>
                  <a:gd name="T26" fmla="*/ 48 w 51"/>
                  <a:gd name="T27" fmla="*/ 23 h 45"/>
                  <a:gd name="T28" fmla="*/ 48 w 51"/>
                  <a:gd name="T29" fmla="*/ 19 h 45"/>
                  <a:gd name="T30" fmla="*/ 45 w 51"/>
                  <a:gd name="T31" fmla="*/ 19 h 45"/>
                  <a:gd name="T32" fmla="*/ 45 w 51"/>
                  <a:gd name="T33" fmla="*/ 13 h 45"/>
                  <a:gd name="T34" fmla="*/ 45 w 51"/>
                  <a:gd name="T35" fmla="*/ 7 h 45"/>
                  <a:gd name="T36" fmla="*/ 48 w 51"/>
                  <a:gd name="T37" fmla="*/ 0 h 45"/>
                  <a:gd name="T38" fmla="*/ 45 w 51"/>
                  <a:gd name="T39" fmla="*/ 0 h 45"/>
                  <a:gd name="T40" fmla="*/ 45 w 51"/>
                  <a:gd name="T41" fmla="*/ 0 h 45"/>
                  <a:gd name="T42" fmla="*/ 35 w 51"/>
                  <a:gd name="T43" fmla="*/ 3 h 45"/>
                  <a:gd name="T44" fmla="*/ 32 w 51"/>
                  <a:gd name="T45" fmla="*/ 0 h 45"/>
                  <a:gd name="T46" fmla="*/ 25 w 51"/>
                  <a:gd name="T47" fmla="*/ 0 h 45"/>
                  <a:gd name="T48" fmla="*/ 22 w 51"/>
                  <a:gd name="T49" fmla="*/ 3 h 45"/>
                  <a:gd name="T50" fmla="*/ 19 w 51"/>
                  <a:gd name="T51" fmla="*/ 0 h 45"/>
                  <a:gd name="T52" fmla="*/ 19 w 51"/>
                  <a:gd name="T53" fmla="*/ 3 h 45"/>
                  <a:gd name="T54" fmla="*/ 16 w 51"/>
                  <a:gd name="T55" fmla="*/ 7 h 45"/>
                  <a:gd name="T56" fmla="*/ 12 w 51"/>
                  <a:gd name="T57" fmla="*/ 7 h 45"/>
                  <a:gd name="T58" fmla="*/ 6 w 51"/>
                  <a:gd name="T59" fmla="*/ 7 h 45"/>
                  <a:gd name="T60" fmla="*/ 6 w 51"/>
                  <a:gd name="T61" fmla="*/ 10 h 45"/>
                  <a:gd name="T62" fmla="*/ 0 w 51"/>
                  <a:gd name="T63" fmla="*/ 13 h 45"/>
                  <a:gd name="T64" fmla="*/ 0 w 51"/>
                  <a:gd name="T65" fmla="*/ 19 h 45"/>
                  <a:gd name="T66" fmla="*/ 0 w 51"/>
                  <a:gd name="T67" fmla="*/ 19 h 45"/>
                  <a:gd name="T68" fmla="*/ 0 w 51"/>
                  <a:gd name="T69" fmla="*/ 23 h 45"/>
                  <a:gd name="T70" fmla="*/ 3 w 51"/>
                  <a:gd name="T71" fmla="*/ 23 h 45"/>
                  <a:gd name="T72" fmla="*/ 0 w 51"/>
                  <a:gd name="T73" fmla="*/ 26 h 45"/>
                  <a:gd name="T74" fmla="*/ 3 w 51"/>
                  <a:gd name="T75" fmla="*/ 29 h 45"/>
                  <a:gd name="T76" fmla="*/ 6 w 51"/>
                  <a:gd name="T77" fmla="*/ 32 h 45"/>
                  <a:gd name="T78" fmla="*/ 9 w 51"/>
                  <a:gd name="T79" fmla="*/ 32 h 45"/>
                  <a:gd name="T80" fmla="*/ 9 w 51"/>
                  <a:gd name="T81" fmla="*/ 29 h 45"/>
                  <a:gd name="T82" fmla="*/ 12 w 51"/>
                  <a:gd name="T83" fmla="*/ 32 h 45"/>
                  <a:gd name="T84" fmla="*/ 12 w 51"/>
                  <a:gd name="T85" fmla="*/ 39 h 45"/>
                  <a:gd name="T86" fmla="*/ 12 w 51"/>
                  <a:gd name="T87" fmla="*/ 42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
                  <a:gd name="T133" fmla="*/ 0 h 45"/>
                  <a:gd name="T134" fmla="*/ 51 w 51"/>
                  <a:gd name="T135" fmla="*/ 45 h 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 h="45">
                    <a:moveTo>
                      <a:pt x="16" y="39"/>
                    </a:moveTo>
                    <a:lnTo>
                      <a:pt x="16" y="39"/>
                    </a:lnTo>
                    <a:lnTo>
                      <a:pt x="22" y="36"/>
                    </a:lnTo>
                    <a:lnTo>
                      <a:pt x="25" y="36"/>
                    </a:lnTo>
                    <a:lnTo>
                      <a:pt x="29" y="39"/>
                    </a:lnTo>
                    <a:lnTo>
                      <a:pt x="32" y="39"/>
                    </a:lnTo>
                    <a:lnTo>
                      <a:pt x="32" y="42"/>
                    </a:lnTo>
                    <a:lnTo>
                      <a:pt x="38" y="45"/>
                    </a:lnTo>
                    <a:lnTo>
                      <a:pt x="38" y="42"/>
                    </a:lnTo>
                    <a:lnTo>
                      <a:pt x="41" y="42"/>
                    </a:lnTo>
                    <a:lnTo>
                      <a:pt x="45" y="42"/>
                    </a:lnTo>
                    <a:lnTo>
                      <a:pt x="48" y="42"/>
                    </a:lnTo>
                    <a:lnTo>
                      <a:pt x="45" y="42"/>
                    </a:lnTo>
                    <a:lnTo>
                      <a:pt x="48" y="36"/>
                    </a:lnTo>
                    <a:lnTo>
                      <a:pt x="48" y="32"/>
                    </a:lnTo>
                    <a:lnTo>
                      <a:pt x="51" y="36"/>
                    </a:lnTo>
                    <a:lnTo>
                      <a:pt x="51" y="32"/>
                    </a:lnTo>
                    <a:lnTo>
                      <a:pt x="51" y="29"/>
                    </a:lnTo>
                    <a:lnTo>
                      <a:pt x="48" y="29"/>
                    </a:lnTo>
                    <a:lnTo>
                      <a:pt x="45" y="29"/>
                    </a:lnTo>
                    <a:lnTo>
                      <a:pt x="45" y="26"/>
                    </a:lnTo>
                    <a:lnTo>
                      <a:pt x="48" y="23"/>
                    </a:lnTo>
                    <a:lnTo>
                      <a:pt x="48" y="19"/>
                    </a:lnTo>
                    <a:lnTo>
                      <a:pt x="45" y="19"/>
                    </a:lnTo>
                    <a:lnTo>
                      <a:pt x="45" y="13"/>
                    </a:lnTo>
                    <a:lnTo>
                      <a:pt x="45" y="10"/>
                    </a:lnTo>
                    <a:lnTo>
                      <a:pt x="45" y="7"/>
                    </a:lnTo>
                    <a:lnTo>
                      <a:pt x="48" y="3"/>
                    </a:lnTo>
                    <a:lnTo>
                      <a:pt x="48" y="0"/>
                    </a:lnTo>
                    <a:lnTo>
                      <a:pt x="45" y="0"/>
                    </a:lnTo>
                    <a:lnTo>
                      <a:pt x="41" y="0"/>
                    </a:lnTo>
                    <a:lnTo>
                      <a:pt x="35" y="3"/>
                    </a:lnTo>
                    <a:lnTo>
                      <a:pt x="32" y="3"/>
                    </a:lnTo>
                    <a:lnTo>
                      <a:pt x="32" y="0"/>
                    </a:lnTo>
                    <a:lnTo>
                      <a:pt x="29" y="0"/>
                    </a:lnTo>
                    <a:lnTo>
                      <a:pt x="25" y="0"/>
                    </a:lnTo>
                    <a:lnTo>
                      <a:pt x="22" y="0"/>
                    </a:lnTo>
                    <a:lnTo>
                      <a:pt x="22" y="3"/>
                    </a:lnTo>
                    <a:lnTo>
                      <a:pt x="19" y="0"/>
                    </a:lnTo>
                    <a:lnTo>
                      <a:pt x="19" y="3"/>
                    </a:lnTo>
                    <a:lnTo>
                      <a:pt x="16" y="7"/>
                    </a:lnTo>
                    <a:lnTo>
                      <a:pt x="12" y="3"/>
                    </a:lnTo>
                    <a:lnTo>
                      <a:pt x="12" y="7"/>
                    </a:lnTo>
                    <a:lnTo>
                      <a:pt x="9" y="7"/>
                    </a:lnTo>
                    <a:lnTo>
                      <a:pt x="6" y="7"/>
                    </a:lnTo>
                    <a:lnTo>
                      <a:pt x="6" y="10"/>
                    </a:lnTo>
                    <a:lnTo>
                      <a:pt x="0" y="13"/>
                    </a:lnTo>
                    <a:lnTo>
                      <a:pt x="0" y="19"/>
                    </a:lnTo>
                    <a:lnTo>
                      <a:pt x="0" y="23"/>
                    </a:lnTo>
                    <a:lnTo>
                      <a:pt x="3" y="23"/>
                    </a:lnTo>
                    <a:lnTo>
                      <a:pt x="0" y="26"/>
                    </a:lnTo>
                    <a:lnTo>
                      <a:pt x="3" y="29"/>
                    </a:lnTo>
                    <a:lnTo>
                      <a:pt x="3" y="32"/>
                    </a:lnTo>
                    <a:lnTo>
                      <a:pt x="6" y="32"/>
                    </a:lnTo>
                    <a:lnTo>
                      <a:pt x="9" y="32"/>
                    </a:lnTo>
                    <a:lnTo>
                      <a:pt x="9" y="29"/>
                    </a:lnTo>
                    <a:lnTo>
                      <a:pt x="12" y="29"/>
                    </a:lnTo>
                    <a:lnTo>
                      <a:pt x="12" y="32"/>
                    </a:lnTo>
                    <a:lnTo>
                      <a:pt x="12" y="36"/>
                    </a:lnTo>
                    <a:lnTo>
                      <a:pt x="12" y="39"/>
                    </a:lnTo>
                    <a:lnTo>
                      <a:pt x="12" y="42"/>
                    </a:lnTo>
                    <a:lnTo>
                      <a:pt x="16" y="39"/>
                    </a:lnTo>
                    <a:close/>
                  </a:path>
                </a:pathLst>
              </a:custGeom>
              <a:solidFill>
                <a:srgbClr val="CCCCCC"/>
              </a:solidFill>
              <a:ln w="9525">
                <a:noFill/>
                <a:round/>
                <a:headEnd/>
                <a:tailEnd/>
              </a:ln>
            </p:spPr>
            <p:txBody>
              <a:bodyPr/>
              <a:lstStyle/>
              <a:p>
                <a:endParaRPr lang="en-US"/>
              </a:p>
            </p:txBody>
          </p:sp>
          <p:sp>
            <p:nvSpPr>
              <p:cNvPr id="32965" name="Freeform 35"/>
              <p:cNvSpPr>
                <a:spLocks/>
              </p:cNvSpPr>
              <p:nvPr/>
            </p:nvSpPr>
            <p:spPr bwMode="auto">
              <a:xfrm>
                <a:off x="2726" y="1051"/>
                <a:ext cx="51" cy="45"/>
              </a:xfrm>
              <a:custGeom>
                <a:avLst/>
                <a:gdLst>
                  <a:gd name="T0" fmla="*/ 16 w 51"/>
                  <a:gd name="T1" fmla="*/ 39 h 45"/>
                  <a:gd name="T2" fmla="*/ 25 w 51"/>
                  <a:gd name="T3" fmla="*/ 36 h 45"/>
                  <a:gd name="T4" fmla="*/ 32 w 51"/>
                  <a:gd name="T5" fmla="*/ 39 h 45"/>
                  <a:gd name="T6" fmla="*/ 38 w 51"/>
                  <a:gd name="T7" fmla="*/ 45 h 45"/>
                  <a:gd name="T8" fmla="*/ 41 w 51"/>
                  <a:gd name="T9" fmla="*/ 42 h 45"/>
                  <a:gd name="T10" fmla="*/ 48 w 51"/>
                  <a:gd name="T11" fmla="*/ 42 h 45"/>
                  <a:gd name="T12" fmla="*/ 45 w 51"/>
                  <a:gd name="T13" fmla="*/ 42 h 45"/>
                  <a:gd name="T14" fmla="*/ 48 w 51"/>
                  <a:gd name="T15" fmla="*/ 36 h 45"/>
                  <a:gd name="T16" fmla="*/ 48 w 51"/>
                  <a:gd name="T17" fmla="*/ 32 h 45"/>
                  <a:gd name="T18" fmla="*/ 51 w 51"/>
                  <a:gd name="T19" fmla="*/ 36 h 45"/>
                  <a:gd name="T20" fmla="*/ 51 w 51"/>
                  <a:gd name="T21" fmla="*/ 29 h 45"/>
                  <a:gd name="T22" fmla="*/ 45 w 51"/>
                  <a:gd name="T23" fmla="*/ 29 h 45"/>
                  <a:gd name="T24" fmla="*/ 45 w 51"/>
                  <a:gd name="T25" fmla="*/ 26 h 45"/>
                  <a:gd name="T26" fmla="*/ 48 w 51"/>
                  <a:gd name="T27" fmla="*/ 23 h 45"/>
                  <a:gd name="T28" fmla="*/ 48 w 51"/>
                  <a:gd name="T29" fmla="*/ 19 h 45"/>
                  <a:gd name="T30" fmla="*/ 45 w 51"/>
                  <a:gd name="T31" fmla="*/ 19 h 45"/>
                  <a:gd name="T32" fmla="*/ 45 w 51"/>
                  <a:gd name="T33" fmla="*/ 13 h 45"/>
                  <a:gd name="T34" fmla="*/ 45 w 51"/>
                  <a:gd name="T35" fmla="*/ 7 h 45"/>
                  <a:gd name="T36" fmla="*/ 48 w 51"/>
                  <a:gd name="T37" fmla="*/ 0 h 45"/>
                  <a:gd name="T38" fmla="*/ 45 w 51"/>
                  <a:gd name="T39" fmla="*/ 0 h 45"/>
                  <a:gd name="T40" fmla="*/ 45 w 51"/>
                  <a:gd name="T41" fmla="*/ 0 h 45"/>
                  <a:gd name="T42" fmla="*/ 35 w 51"/>
                  <a:gd name="T43" fmla="*/ 3 h 45"/>
                  <a:gd name="T44" fmla="*/ 32 w 51"/>
                  <a:gd name="T45" fmla="*/ 0 h 45"/>
                  <a:gd name="T46" fmla="*/ 25 w 51"/>
                  <a:gd name="T47" fmla="*/ 0 h 45"/>
                  <a:gd name="T48" fmla="*/ 22 w 51"/>
                  <a:gd name="T49" fmla="*/ 3 h 45"/>
                  <a:gd name="T50" fmla="*/ 19 w 51"/>
                  <a:gd name="T51" fmla="*/ 0 h 45"/>
                  <a:gd name="T52" fmla="*/ 19 w 51"/>
                  <a:gd name="T53" fmla="*/ 3 h 45"/>
                  <a:gd name="T54" fmla="*/ 16 w 51"/>
                  <a:gd name="T55" fmla="*/ 7 h 45"/>
                  <a:gd name="T56" fmla="*/ 12 w 51"/>
                  <a:gd name="T57" fmla="*/ 7 h 45"/>
                  <a:gd name="T58" fmla="*/ 6 w 51"/>
                  <a:gd name="T59" fmla="*/ 7 h 45"/>
                  <a:gd name="T60" fmla="*/ 6 w 51"/>
                  <a:gd name="T61" fmla="*/ 10 h 45"/>
                  <a:gd name="T62" fmla="*/ 0 w 51"/>
                  <a:gd name="T63" fmla="*/ 13 h 45"/>
                  <a:gd name="T64" fmla="*/ 0 w 51"/>
                  <a:gd name="T65" fmla="*/ 19 h 45"/>
                  <a:gd name="T66" fmla="*/ 0 w 51"/>
                  <a:gd name="T67" fmla="*/ 19 h 45"/>
                  <a:gd name="T68" fmla="*/ 0 w 51"/>
                  <a:gd name="T69" fmla="*/ 23 h 45"/>
                  <a:gd name="T70" fmla="*/ 3 w 51"/>
                  <a:gd name="T71" fmla="*/ 23 h 45"/>
                  <a:gd name="T72" fmla="*/ 0 w 51"/>
                  <a:gd name="T73" fmla="*/ 26 h 45"/>
                  <a:gd name="T74" fmla="*/ 3 w 51"/>
                  <a:gd name="T75" fmla="*/ 29 h 45"/>
                  <a:gd name="T76" fmla="*/ 6 w 51"/>
                  <a:gd name="T77" fmla="*/ 32 h 45"/>
                  <a:gd name="T78" fmla="*/ 9 w 51"/>
                  <a:gd name="T79" fmla="*/ 32 h 45"/>
                  <a:gd name="T80" fmla="*/ 9 w 51"/>
                  <a:gd name="T81" fmla="*/ 29 h 45"/>
                  <a:gd name="T82" fmla="*/ 12 w 51"/>
                  <a:gd name="T83" fmla="*/ 32 h 45"/>
                  <a:gd name="T84" fmla="*/ 12 w 51"/>
                  <a:gd name="T85" fmla="*/ 39 h 45"/>
                  <a:gd name="T86" fmla="*/ 12 w 51"/>
                  <a:gd name="T87" fmla="*/ 42 h 45"/>
                  <a:gd name="T88" fmla="*/ 16 w 51"/>
                  <a:gd name="T89" fmla="*/ 39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
                  <a:gd name="T136" fmla="*/ 0 h 45"/>
                  <a:gd name="T137" fmla="*/ 51 w 51"/>
                  <a:gd name="T138" fmla="*/ 45 h 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 h="45">
                    <a:moveTo>
                      <a:pt x="16" y="39"/>
                    </a:moveTo>
                    <a:lnTo>
                      <a:pt x="16" y="39"/>
                    </a:lnTo>
                    <a:lnTo>
                      <a:pt x="22" y="36"/>
                    </a:lnTo>
                    <a:lnTo>
                      <a:pt x="25" y="36"/>
                    </a:lnTo>
                    <a:lnTo>
                      <a:pt x="29" y="39"/>
                    </a:lnTo>
                    <a:lnTo>
                      <a:pt x="32" y="39"/>
                    </a:lnTo>
                    <a:lnTo>
                      <a:pt x="32" y="42"/>
                    </a:lnTo>
                    <a:lnTo>
                      <a:pt x="38" y="45"/>
                    </a:lnTo>
                    <a:lnTo>
                      <a:pt x="38" y="42"/>
                    </a:lnTo>
                    <a:lnTo>
                      <a:pt x="41" y="42"/>
                    </a:lnTo>
                    <a:lnTo>
                      <a:pt x="45" y="42"/>
                    </a:lnTo>
                    <a:lnTo>
                      <a:pt x="48" y="42"/>
                    </a:lnTo>
                    <a:lnTo>
                      <a:pt x="45" y="42"/>
                    </a:lnTo>
                    <a:lnTo>
                      <a:pt x="48" y="36"/>
                    </a:lnTo>
                    <a:lnTo>
                      <a:pt x="48" y="32"/>
                    </a:lnTo>
                    <a:lnTo>
                      <a:pt x="51" y="36"/>
                    </a:lnTo>
                    <a:lnTo>
                      <a:pt x="51" y="32"/>
                    </a:lnTo>
                    <a:lnTo>
                      <a:pt x="51" y="29"/>
                    </a:lnTo>
                    <a:lnTo>
                      <a:pt x="48" y="29"/>
                    </a:lnTo>
                    <a:lnTo>
                      <a:pt x="45" y="29"/>
                    </a:lnTo>
                    <a:lnTo>
                      <a:pt x="45" y="26"/>
                    </a:lnTo>
                    <a:lnTo>
                      <a:pt x="48" y="23"/>
                    </a:lnTo>
                    <a:lnTo>
                      <a:pt x="48" y="19"/>
                    </a:lnTo>
                    <a:lnTo>
                      <a:pt x="45" y="19"/>
                    </a:lnTo>
                    <a:lnTo>
                      <a:pt x="45" y="13"/>
                    </a:lnTo>
                    <a:lnTo>
                      <a:pt x="45" y="10"/>
                    </a:lnTo>
                    <a:lnTo>
                      <a:pt x="45" y="7"/>
                    </a:lnTo>
                    <a:lnTo>
                      <a:pt x="48" y="3"/>
                    </a:lnTo>
                    <a:lnTo>
                      <a:pt x="48" y="0"/>
                    </a:lnTo>
                    <a:lnTo>
                      <a:pt x="45" y="0"/>
                    </a:lnTo>
                    <a:lnTo>
                      <a:pt x="41" y="0"/>
                    </a:lnTo>
                    <a:lnTo>
                      <a:pt x="35" y="3"/>
                    </a:lnTo>
                    <a:lnTo>
                      <a:pt x="32" y="3"/>
                    </a:lnTo>
                    <a:lnTo>
                      <a:pt x="32" y="0"/>
                    </a:lnTo>
                    <a:lnTo>
                      <a:pt x="29" y="0"/>
                    </a:lnTo>
                    <a:lnTo>
                      <a:pt x="25" y="0"/>
                    </a:lnTo>
                    <a:lnTo>
                      <a:pt x="22" y="0"/>
                    </a:lnTo>
                    <a:lnTo>
                      <a:pt x="22" y="3"/>
                    </a:lnTo>
                    <a:lnTo>
                      <a:pt x="19" y="0"/>
                    </a:lnTo>
                    <a:lnTo>
                      <a:pt x="19" y="3"/>
                    </a:lnTo>
                    <a:lnTo>
                      <a:pt x="16" y="7"/>
                    </a:lnTo>
                    <a:lnTo>
                      <a:pt x="12" y="3"/>
                    </a:lnTo>
                    <a:lnTo>
                      <a:pt x="12" y="7"/>
                    </a:lnTo>
                    <a:lnTo>
                      <a:pt x="9" y="7"/>
                    </a:lnTo>
                    <a:lnTo>
                      <a:pt x="6" y="7"/>
                    </a:lnTo>
                    <a:lnTo>
                      <a:pt x="6" y="10"/>
                    </a:lnTo>
                    <a:lnTo>
                      <a:pt x="0" y="13"/>
                    </a:lnTo>
                    <a:lnTo>
                      <a:pt x="0" y="19"/>
                    </a:lnTo>
                    <a:lnTo>
                      <a:pt x="0" y="23"/>
                    </a:lnTo>
                    <a:lnTo>
                      <a:pt x="3" y="23"/>
                    </a:lnTo>
                    <a:lnTo>
                      <a:pt x="0" y="26"/>
                    </a:lnTo>
                    <a:lnTo>
                      <a:pt x="3" y="29"/>
                    </a:lnTo>
                    <a:lnTo>
                      <a:pt x="3" y="32"/>
                    </a:lnTo>
                    <a:lnTo>
                      <a:pt x="6" y="32"/>
                    </a:lnTo>
                    <a:lnTo>
                      <a:pt x="9" y="32"/>
                    </a:lnTo>
                    <a:lnTo>
                      <a:pt x="9" y="29"/>
                    </a:lnTo>
                    <a:lnTo>
                      <a:pt x="12" y="29"/>
                    </a:lnTo>
                    <a:lnTo>
                      <a:pt x="12" y="32"/>
                    </a:lnTo>
                    <a:lnTo>
                      <a:pt x="12" y="36"/>
                    </a:lnTo>
                    <a:lnTo>
                      <a:pt x="12" y="39"/>
                    </a:lnTo>
                    <a:lnTo>
                      <a:pt x="12" y="42"/>
                    </a:lnTo>
                    <a:lnTo>
                      <a:pt x="16" y="39"/>
                    </a:lnTo>
                  </a:path>
                </a:pathLst>
              </a:custGeom>
              <a:noFill/>
              <a:ln w="0">
                <a:solidFill>
                  <a:srgbClr val="7F7F7F"/>
                </a:solidFill>
                <a:round/>
                <a:headEnd/>
                <a:tailEnd/>
              </a:ln>
            </p:spPr>
            <p:txBody>
              <a:bodyPr/>
              <a:lstStyle/>
              <a:p>
                <a:endParaRPr lang="en-US"/>
              </a:p>
            </p:txBody>
          </p:sp>
          <p:sp>
            <p:nvSpPr>
              <p:cNvPr id="32966" name="Freeform 36"/>
              <p:cNvSpPr>
                <a:spLocks/>
              </p:cNvSpPr>
              <p:nvPr/>
            </p:nvSpPr>
            <p:spPr bwMode="auto">
              <a:xfrm>
                <a:off x="2706" y="1087"/>
                <a:ext cx="81" cy="48"/>
              </a:xfrm>
              <a:custGeom>
                <a:avLst/>
                <a:gdLst>
                  <a:gd name="T0" fmla="*/ 3 w 81"/>
                  <a:gd name="T1" fmla="*/ 45 h 48"/>
                  <a:gd name="T2" fmla="*/ 13 w 81"/>
                  <a:gd name="T3" fmla="*/ 38 h 48"/>
                  <a:gd name="T4" fmla="*/ 16 w 81"/>
                  <a:gd name="T5" fmla="*/ 38 h 48"/>
                  <a:gd name="T6" fmla="*/ 20 w 81"/>
                  <a:gd name="T7" fmla="*/ 38 h 48"/>
                  <a:gd name="T8" fmla="*/ 23 w 81"/>
                  <a:gd name="T9" fmla="*/ 38 h 48"/>
                  <a:gd name="T10" fmla="*/ 29 w 81"/>
                  <a:gd name="T11" fmla="*/ 38 h 48"/>
                  <a:gd name="T12" fmla="*/ 36 w 81"/>
                  <a:gd name="T13" fmla="*/ 38 h 48"/>
                  <a:gd name="T14" fmla="*/ 42 w 81"/>
                  <a:gd name="T15" fmla="*/ 35 h 48"/>
                  <a:gd name="T16" fmla="*/ 45 w 81"/>
                  <a:gd name="T17" fmla="*/ 35 h 48"/>
                  <a:gd name="T18" fmla="*/ 49 w 81"/>
                  <a:gd name="T19" fmla="*/ 41 h 48"/>
                  <a:gd name="T20" fmla="*/ 58 w 81"/>
                  <a:gd name="T21" fmla="*/ 45 h 48"/>
                  <a:gd name="T22" fmla="*/ 65 w 81"/>
                  <a:gd name="T23" fmla="*/ 48 h 48"/>
                  <a:gd name="T24" fmla="*/ 68 w 81"/>
                  <a:gd name="T25" fmla="*/ 48 h 48"/>
                  <a:gd name="T26" fmla="*/ 68 w 81"/>
                  <a:gd name="T27" fmla="*/ 45 h 48"/>
                  <a:gd name="T28" fmla="*/ 71 w 81"/>
                  <a:gd name="T29" fmla="*/ 45 h 48"/>
                  <a:gd name="T30" fmla="*/ 74 w 81"/>
                  <a:gd name="T31" fmla="*/ 41 h 48"/>
                  <a:gd name="T32" fmla="*/ 77 w 81"/>
                  <a:gd name="T33" fmla="*/ 35 h 48"/>
                  <a:gd name="T34" fmla="*/ 81 w 81"/>
                  <a:gd name="T35" fmla="*/ 35 h 48"/>
                  <a:gd name="T36" fmla="*/ 81 w 81"/>
                  <a:gd name="T37" fmla="*/ 28 h 48"/>
                  <a:gd name="T38" fmla="*/ 77 w 81"/>
                  <a:gd name="T39" fmla="*/ 25 h 48"/>
                  <a:gd name="T40" fmla="*/ 74 w 81"/>
                  <a:gd name="T41" fmla="*/ 19 h 48"/>
                  <a:gd name="T42" fmla="*/ 71 w 81"/>
                  <a:gd name="T43" fmla="*/ 19 h 48"/>
                  <a:gd name="T44" fmla="*/ 71 w 81"/>
                  <a:gd name="T45" fmla="*/ 12 h 48"/>
                  <a:gd name="T46" fmla="*/ 71 w 81"/>
                  <a:gd name="T47" fmla="*/ 9 h 48"/>
                  <a:gd name="T48" fmla="*/ 68 w 81"/>
                  <a:gd name="T49" fmla="*/ 6 h 48"/>
                  <a:gd name="T50" fmla="*/ 68 w 81"/>
                  <a:gd name="T51" fmla="*/ 6 h 48"/>
                  <a:gd name="T52" fmla="*/ 61 w 81"/>
                  <a:gd name="T53" fmla="*/ 6 h 48"/>
                  <a:gd name="T54" fmla="*/ 58 w 81"/>
                  <a:gd name="T55" fmla="*/ 9 h 48"/>
                  <a:gd name="T56" fmla="*/ 52 w 81"/>
                  <a:gd name="T57" fmla="*/ 3 h 48"/>
                  <a:gd name="T58" fmla="*/ 45 w 81"/>
                  <a:gd name="T59" fmla="*/ 0 h 48"/>
                  <a:gd name="T60" fmla="*/ 36 w 81"/>
                  <a:gd name="T61" fmla="*/ 3 h 48"/>
                  <a:gd name="T62" fmla="*/ 32 w 81"/>
                  <a:gd name="T63" fmla="*/ 6 h 48"/>
                  <a:gd name="T64" fmla="*/ 32 w 81"/>
                  <a:gd name="T65" fmla="*/ 19 h 48"/>
                  <a:gd name="T66" fmla="*/ 32 w 81"/>
                  <a:gd name="T67" fmla="*/ 22 h 48"/>
                  <a:gd name="T68" fmla="*/ 32 w 81"/>
                  <a:gd name="T69" fmla="*/ 25 h 48"/>
                  <a:gd name="T70" fmla="*/ 29 w 81"/>
                  <a:gd name="T71" fmla="*/ 25 h 48"/>
                  <a:gd name="T72" fmla="*/ 23 w 81"/>
                  <a:gd name="T73" fmla="*/ 25 h 48"/>
                  <a:gd name="T74" fmla="*/ 20 w 81"/>
                  <a:gd name="T75" fmla="*/ 19 h 48"/>
                  <a:gd name="T76" fmla="*/ 20 w 81"/>
                  <a:gd name="T77" fmla="*/ 19 h 48"/>
                  <a:gd name="T78" fmla="*/ 16 w 81"/>
                  <a:gd name="T79" fmla="*/ 12 h 48"/>
                  <a:gd name="T80" fmla="*/ 10 w 81"/>
                  <a:gd name="T81" fmla="*/ 12 h 48"/>
                  <a:gd name="T82" fmla="*/ 7 w 81"/>
                  <a:gd name="T83" fmla="*/ 16 h 48"/>
                  <a:gd name="T84" fmla="*/ 3 w 81"/>
                  <a:gd name="T85" fmla="*/ 22 h 48"/>
                  <a:gd name="T86" fmla="*/ 0 w 81"/>
                  <a:gd name="T87" fmla="*/ 28 h 48"/>
                  <a:gd name="T88" fmla="*/ 0 w 81"/>
                  <a:gd name="T89" fmla="*/ 35 h 48"/>
                  <a:gd name="T90" fmla="*/ 0 w 81"/>
                  <a:gd name="T91" fmla="*/ 48 h 48"/>
                  <a:gd name="T92" fmla="*/ 3 w 81"/>
                  <a:gd name="T93" fmla="*/ 48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
                  <a:gd name="T142" fmla="*/ 0 h 48"/>
                  <a:gd name="T143" fmla="*/ 81 w 81"/>
                  <a:gd name="T144" fmla="*/ 48 h 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 h="48">
                    <a:moveTo>
                      <a:pt x="3" y="48"/>
                    </a:moveTo>
                    <a:lnTo>
                      <a:pt x="3" y="45"/>
                    </a:lnTo>
                    <a:lnTo>
                      <a:pt x="7" y="41"/>
                    </a:lnTo>
                    <a:lnTo>
                      <a:pt x="13" y="38"/>
                    </a:lnTo>
                    <a:lnTo>
                      <a:pt x="16" y="38"/>
                    </a:lnTo>
                    <a:lnTo>
                      <a:pt x="20" y="41"/>
                    </a:lnTo>
                    <a:lnTo>
                      <a:pt x="20" y="38"/>
                    </a:lnTo>
                    <a:lnTo>
                      <a:pt x="23" y="38"/>
                    </a:lnTo>
                    <a:lnTo>
                      <a:pt x="26" y="38"/>
                    </a:lnTo>
                    <a:lnTo>
                      <a:pt x="29" y="38"/>
                    </a:lnTo>
                    <a:lnTo>
                      <a:pt x="36" y="38"/>
                    </a:lnTo>
                    <a:lnTo>
                      <a:pt x="39" y="38"/>
                    </a:lnTo>
                    <a:lnTo>
                      <a:pt x="42" y="35"/>
                    </a:lnTo>
                    <a:lnTo>
                      <a:pt x="45" y="35"/>
                    </a:lnTo>
                    <a:lnTo>
                      <a:pt x="45" y="41"/>
                    </a:lnTo>
                    <a:lnTo>
                      <a:pt x="49" y="41"/>
                    </a:lnTo>
                    <a:lnTo>
                      <a:pt x="52" y="41"/>
                    </a:lnTo>
                    <a:lnTo>
                      <a:pt x="58" y="45"/>
                    </a:lnTo>
                    <a:lnTo>
                      <a:pt x="61" y="48"/>
                    </a:lnTo>
                    <a:lnTo>
                      <a:pt x="65" y="48"/>
                    </a:lnTo>
                    <a:lnTo>
                      <a:pt x="68" y="48"/>
                    </a:lnTo>
                    <a:lnTo>
                      <a:pt x="68" y="45"/>
                    </a:lnTo>
                    <a:lnTo>
                      <a:pt x="71" y="45"/>
                    </a:lnTo>
                    <a:lnTo>
                      <a:pt x="74" y="45"/>
                    </a:lnTo>
                    <a:lnTo>
                      <a:pt x="74" y="41"/>
                    </a:lnTo>
                    <a:lnTo>
                      <a:pt x="74" y="38"/>
                    </a:lnTo>
                    <a:lnTo>
                      <a:pt x="77" y="35"/>
                    </a:lnTo>
                    <a:lnTo>
                      <a:pt x="81" y="35"/>
                    </a:lnTo>
                    <a:lnTo>
                      <a:pt x="81" y="32"/>
                    </a:lnTo>
                    <a:lnTo>
                      <a:pt x="81" y="28"/>
                    </a:lnTo>
                    <a:lnTo>
                      <a:pt x="77" y="25"/>
                    </a:lnTo>
                    <a:lnTo>
                      <a:pt x="74" y="22"/>
                    </a:lnTo>
                    <a:lnTo>
                      <a:pt x="74" y="19"/>
                    </a:lnTo>
                    <a:lnTo>
                      <a:pt x="71" y="19"/>
                    </a:lnTo>
                    <a:lnTo>
                      <a:pt x="71" y="12"/>
                    </a:lnTo>
                    <a:lnTo>
                      <a:pt x="71" y="9"/>
                    </a:lnTo>
                    <a:lnTo>
                      <a:pt x="68" y="9"/>
                    </a:lnTo>
                    <a:lnTo>
                      <a:pt x="68" y="6"/>
                    </a:lnTo>
                    <a:lnTo>
                      <a:pt x="65" y="6"/>
                    </a:lnTo>
                    <a:lnTo>
                      <a:pt x="61" y="6"/>
                    </a:lnTo>
                    <a:lnTo>
                      <a:pt x="58" y="6"/>
                    </a:lnTo>
                    <a:lnTo>
                      <a:pt x="58" y="9"/>
                    </a:lnTo>
                    <a:lnTo>
                      <a:pt x="52" y="6"/>
                    </a:lnTo>
                    <a:lnTo>
                      <a:pt x="52" y="3"/>
                    </a:lnTo>
                    <a:lnTo>
                      <a:pt x="49" y="3"/>
                    </a:lnTo>
                    <a:lnTo>
                      <a:pt x="45" y="0"/>
                    </a:lnTo>
                    <a:lnTo>
                      <a:pt x="42" y="0"/>
                    </a:lnTo>
                    <a:lnTo>
                      <a:pt x="36" y="3"/>
                    </a:lnTo>
                    <a:lnTo>
                      <a:pt x="32" y="6"/>
                    </a:lnTo>
                    <a:lnTo>
                      <a:pt x="32" y="19"/>
                    </a:lnTo>
                    <a:lnTo>
                      <a:pt x="32" y="22"/>
                    </a:lnTo>
                    <a:lnTo>
                      <a:pt x="32" y="25"/>
                    </a:lnTo>
                    <a:lnTo>
                      <a:pt x="29" y="25"/>
                    </a:lnTo>
                    <a:lnTo>
                      <a:pt x="26" y="25"/>
                    </a:lnTo>
                    <a:lnTo>
                      <a:pt x="23" y="25"/>
                    </a:lnTo>
                    <a:lnTo>
                      <a:pt x="23" y="22"/>
                    </a:lnTo>
                    <a:lnTo>
                      <a:pt x="20" y="19"/>
                    </a:lnTo>
                    <a:lnTo>
                      <a:pt x="20" y="22"/>
                    </a:lnTo>
                    <a:lnTo>
                      <a:pt x="20" y="19"/>
                    </a:lnTo>
                    <a:lnTo>
                      <a:pt x="16" y="12"/>
                    </a:lnTo>
                    <a:lnTo>
                      <a:pt x="13" y="12"/>
                    </a:lnTo>
                    <a:lnTo>
                      <a:pt x="10" y="12"/>
                    </a:lnTo>
                    <a:lnTo>
                      <a:pt x="7" y="16"/>
                    </a:lnTo>
                    <a:lnTo>
                      <a:pt x="3" y="19"/>
                    </a:lnTo>
                    <a:lnTo>
                      <a:pt x="3" y="22"/>
                    </a:lnTo>
                    <a:lnTo>
                      <a:pt x="3" y="25"/>
                    </a:lnTo>
                    <a:lnTo>
                      <a:pt x="0" y="28"/>
                    </a:lnTo>
                    <a:lnTo>
                      <a:pt x="0" y="32"/>
                    </a:lnTo>
                    <a:lnTo>
                      <a:pt x="0" y="35"/>
                    </a:lnTo>
                    <a:lnTo>
                      <a:pt x="0" y="45"/>
                    </a:lnTo>
                    <a:lnTo>
                      <a:pt x="0" y="48"/>
                    </a:lnTo>
                    <a:lnTo>
                      <a:pt x="3" y="48"/>
                    </a:lnTo>
                    <a:close/>
                  </a:path>
                </a:pathLst>
              </a:custGeom>
              <a:solidFill>
                <a:srgbClr val="CCCCCC"/>
              </a:solidFill>
              <a:ln w="9525">
                <a:noFill/>
                <a:round/>
                <a:headEnd/>
                <a:tailEnd/>
              </a:ln>
            </p:spPr>
            <p:txBody>
              <a:bodyPr/>
              <a:lstStyle/>
              <a:p>
                <a:endParaRPr lang="en-US"/>
              </a:p>
            </p:txBody>
          </p:sp>
          <p:sp>
            <p:nvSpPr>
              <p:cNvPr id="32967" name="Freeform 37"/>
              <p:cNvSpPr>
                <a:spLocks/>
              </p:cNvSpPr>
              <p:nvPr/>
            </p:nvSpPr>
            <p:spPr bwMode="auto">
              <a:xfrm>
                <a:off x="2706" y="1087"/>
                <a:ext cx="81" cy="48"/>
              </a:xfrm>
              <a:custGeom>
                <a:avLst/>
                <a:gdLst>
                  <a:gd name="T0" fmla="*/ 3 w 81"/>
                  <a:gd name="T1" fmla="*/ 45 h 48"/>
                  <a:gd name="T2" fmla="*/ 13 w 81"/>
                  <a:gd name="T3" fmla="*/ 38 h 48"/>
                  <a:gd name="T4" fmla="*/ 16 w 81"/>
                  <a:gd name="T5" fmla="*/ 38 h 48"/>
                  <a:gd name="T6" fmla="*/ 20 w 81"/>
                  <a:gd name="T7" fmla="*/ 38 h 48"/>
                  <a:gd name="T8" fmla="*/ 23 w 81"/>
                  <a:gd name="T9" fmla="*/ 38 h 48"/>
                  <a:gd name="T10" fmla="*/ 29 w 81"/>
                  <a:gd name="T11" fmla="*/ 38 h 48"/>
                  <a:gd name="T12" fmla="*/ 36 w 81"/>
                  <a:gd name="T13" fmla="*/ 38 h 48"/>
                  <a:gd name="T14" fmla="*/ 42 w 81"/>
                  <a:gd name="T15" fmla="*/ 35 h 48"/>
                  <a:gd name="T16" fmla="*/ 45 w 81"/>
                  <a:gd name="T17" fmla="*/ 35 h 48"/>
                  <a:gd name="T18" fmla="*/ 49 w 81"/>
                  <a:gd name="T19" fmla="*/ 41 h 48"/>
                  <a:gd name="T20" fmla="*/ 58 w 81"/>
                  <a:gd name="T21" fmla="*/ 45 h 48"/>
                  <a:gd name="T22" fmla="*/ 65 w 81"/>
                  <a:gd name="T23" fmla="*/ 48 h 48"/>
                  <a:gd name="T24" fmla="*/ 68 w 81"/>
                  <a:gd name="T25" fmla="*/ 48 h 48"/>
                  <a:gd name="T26" fmla="*/ 68 w 81"/>
                  <a:gd name="T27" fmla="*/ 45 h 48"/>
                  <a:gd name="T28" fmla="*/ 71 w 81"/>
                  <a:gd name="T29" fmla="*/ 45 h 48"/>
                  <a:gd name="T30" fmla="*/ 74 w 81"/>
                  <a:gd name="T31" fmla="*/ 41 h 48"/>
                  <a:gd name="T32" fmla="*/ 77 w 81"/>
                  <a:gd name="T33" fmla="*/ 35 h 48"/>
                  <a:gd name="T34" fmla="*/ 81 w 81"/>
                  <a:gd name="T35" fmla="*/ 35 h 48"/>
                  <a:gd name="T36" fmla="*/ 81 w 81"/>
                  <a:gd name="T37" fmla="*/ 28 h 48"/>
                  <a:gd name="T38" fmla="*/ 77 w 81"/>
                  <a:gd name="T39" fmla="*/ 25 h 48"/>
                  <a:gd name="T40" fmla="*/ 74 w 81"/>
                  <a:gd name="T41" fmla="*/ 19 h 48"/>
                  <a:gd name="T42" fmla="*/ 71 w 81"/>
                  <a:gd name="T43" fmla="*/ 19 h 48"/>
                  <a:gd name="T44" fmla="*/ 71 w 81"/>
                  <a:gd name="T45" fmla="*/ 12 h 48"/>
                  <a:gd name="T46" fmla="*/ 71 w 81"/>
                  <a:gd name="T47" fmla="*/ 9 h 48"/>
                  <a:gd name="T48" fmla="*/ 68 w 81"/>
                  <a:gd name="T49" fmla="*/ 6 h 48"/>
                  <a:gd name="T50" fmla="*/ 68 w 81"/>
                  <a:gd name="T51" fmla="*/ 6 h 48"/>
                  <a:gd name="T52" fmla="*/ 61 w 81"/>
                  <a:gd name="T53" fmla="*/ 6 h 48"/>
                  <a:gd name="T54" fmla="*/ 58 w 81"/>
                  <a:gd name="T55" fmla="*/ 9 h 48"/>
                  <a:gd name="T56" fmla="*/ 52 w 81"/>
                  <a:gd name="T57" fmla="*/ 3 h 48"/>
                  <a:gd name="T58" fmla="*/ 45 w 81"/>
                  <a:gd name="T59" fmla="*/ 0 h 48"/>
                  <a:gd name="T60" fmla="*/ 36 w 81"/>
                  <a:gd name="T61" fmla="*/ 3 h 48"/>
                  <a:gd name="T62" fmla="*/ 32 w 81"/>
                  <a:gd name="T63" fmla="*/ 6 h 48"/>
                  <a:gd name="T64" fmla="*/ 32 w 81"/>
                  <a:gd name="T65" fmla="*/ 19 h 48"/>
                  <a:gd name="T66" fmla="*/ 32 w 81"/>
                  <a:gd name="T67" fmla="*/ 22 h 48"/>
                  <a:gd name="T68" fmla="*/ 32 w 81"/>
                  <a:gd name="T69" fmla="*/ 25 h 48"/>
                  <a:gd name="T70" fmla="*/ 29 w 81"/>
                  <a:gd name="T71" fmla="*/ 25 h 48"/>
                  <a:gd name="T72" fmla="*/ 23 w 81"/>
                  <a:gd name="T73" fmla="*/ 25 h 48"/>
                  <a:gd name="T74" fmla="*/ 20 w 81"/>
                  <a:gd name="T75" fmla="*/ 19 h 48"/>
                  <a:gd name="T76" fmla="*/ 20 w 81"/>
                  <a:gd name="T77" fmla="*/ 19 h 48"/>
                  <a:gd name="T78" fmla="*/ 16 w 81"/>
                  <a:gd name="T79" fmla="*/ 12 h 48"/>
                  <a:gd name="T80" fmla="*/ 10 w 81"/>
                  <a:gd name="T81" fmla="*/ 12 h 48"/>
                  <a:gd name="T82" fmla="*/ 7 w 81"/>
                  <a:gd name="T83" fmla="*/ 16 h 48"/>
                  <a:gd name="T84" fmla="*/ 3 w 81"/>
                  <a:gd name="T85" fmla="*/ 22 h 48"/>
                  <a:gd name="T86" fmla="*/ 0 w 81"/>
                  <a:gd name="T87" fmla="*/ 28 h 48"/>
                  <a:gd name="T88" fmla="*/ 0 w 81"/>
                  <a:gd name="T89" fmla="*/ 35 h 48"/>
                  <a:gd name="T90" fmla="*/ 0 w 81"/>
                  <a:gd name="T91" fmla="*/ 48 h 48"/>
                  <a:gd name="T92" fmla="*/ 3 w 81"/>
                  <a:gd name="T93" fmla="*/ 48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1"/>
                  <a:gd name="T142" fmla="*/ 0 h 48"/>
                  <a:gd name="T143" fmla="*/ 81 w 81"/>
                  <a:gd name="T144" fmla="*/ 48 h 4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1" h="48">
                    <a:moveTo>
                      <a:pt x="3" y="48"/>
                    </a:moveTo>
                    <a:lnTo>
                      <a:pt x="3" y="45"/>
                    </a:lnTo>
                    <a:lnTo>
                      <a:pt x="7" y="41"/>
                    </a:lnTo>
                    <a:lnTo>
                      <a:pt x="13" y="38"/>
                    </a:lnTo>
                    <a:lnTo>
                      <a:pt x="16" y="38"/>
                    </a:lnTo>
                    <a:lnTo>
                      <a:pt x="20" y="41"/>
                    </a:lnTo>
                    <a:lnTo>
                      <a:pt x="20" y="38"/>
                    </a:lnTo>
                    <a:lnTo>
                      <a:pt x="23" y="38"/>
                    </a:lnTo>
                    <a:lnTo>
                      <a:pt x="26" y="38"/>
                    </a:lnTo>
                    <a:lnTo>
                      <a:pt x="29" y="38"/>
                    </a:lnTo>
                    <a:lnTo>
                      <a:pt x="36" y="38"/>
                    </a:lnTo>
                    <a:lnTo>
                      <a:pt x="39" y="38"/>
                    </a:lnTo>
                    <a:lnTo>
                      <a:pt x="42" y="35"/>
                    </a:lnTo>
                    <a:lnTo>
                      <a:pt x="45" y="35"/>
                    </a:lnTo>
                    <a:lnTo>
                      <a:pt x="45" y="41"/>
                    </a:lnTo>
                    <a:lnTo>
                      <a:pt x="49" y="41"/>
                    </a:lnTo>
                    <a:lnTo>
                      <a:pt x="52" y="41"/>
                    </a:lnTo>
                    <a:lnTo>
                      <a:pt x="58" y="45"/>
                    </a:lnTo>
                    <a:lnTo>
                      <a:pt x="61" y="48"/>
                    </a:lnTo>
                    <a:lnTo>
                      <a:pt x="65" y="48"/>
                    </a:lnTo>
                    <a:lnTo>
                      <a:pt x="68" y="48"/>
                    </a:lnTo>
                    <a:lnTo>
                      <a:pt x="68" y="45"/>
                    </a:lnTo>
                    <a:lnTo>
                      <a:pt x="71" y="45"/>
                    </a:lnTo>
                    <a:lnTo>
                      <a:pt x="74" y="45"/>
                    </a:lnTo>
                    <a:lnTo>
                      <a:pt x="74" y="41"/>
                    </a:lnTo>
                    <a:lnTo>
                      <a:pt x="74" y="38"/>
                    </a:lnTo>
                    <a:lnTo>
                      <a:pt x="77" y="35"/>
                    </a:lnTo>
                    <a:lnTo>
                      <a:pt x="81" y="35"/>
                    </a:lnTo>
                    <a:lnTo>
                      <a:pt x="81" y="32"/>
                    </a:lnTo>
                    <a:lnTo>
                      <a:pt x="81" y="28"/>
                    </a:lnTo>
                    <a:lnTo>
                      <a:pt x="77" y="25"/>
                    </a:lnTo>
                    <a:lnTo>
                      <a:pt x="74" y="22"/>
                    </a:lnTo>
                    <a:lnTo>
                      <a:pt x="74" y="19"/>
                    </a:lnTo>
                    <a:lnTo>
                      <a:pt x="71" y="19"/>
                    </a:lnTo>
                    <a:lnTo>
                      <a:pt x="71" y="12"/>
                    </a:lnTo>
                    <a:lnTo>
                      <a:pt x="71" y="9"/>
                    </a:lnTo>
                    <a:lnTo>
                      <a:pt x="68" y="9"/>
                    </a:lnTo>
                    <a:lnTo>
                      <a:pt x="68" y="6"/>
                    </a:lnTo>
                    <a:lnTo>
                      <a:pt x="65" y="6"/>
                    </a:lnTo>
                    <a:lnTo>
                      <a:pt x="61" y="6"/>
                    </a:lnTo>
                    <a:lnTo>
                      <a:pt x="58" y="6"/>
                    </a:lnTo>
                    <a:lnTo>
                      <a:pt x="58" y="9"/>
                    </a:lnTo>
                    <a:lnTo>
                      <a:pt x="52" y="6"/>
                    </a:lnTo>
                    <a:lnTo>
                      <a:pt x="52" y="3"/>
                    </a:lnTo>
                    <a:lnTo>
                      <a:pt x="49" y="3"/>
                    </a:lnTo>
                    <a:lnTo>
                      <a:pt x="45" y="0"/>
                    </a:lnTo>
                    <a:lnTo>
                      <a:pt x="42" y="0"/>
                    </a:lnTo>
                    <a:lnTo>
                      <a:pt x="36" y="3"/>
                    </a:lnTo>
                    <a:lnTo>
                      <a:pt x="32" y="6"/>
                    </a:lnTo>
                    <a:lnTo>
                      <a:pt x="32" y="19"/>
                    </a:lnTo>
                    <a:lnTo>
                      <a:pt x="32" y="22"/>
                    </a:lnTo>
                    <a:lnTo>
                      <a:pt x="32" y="25"/>
                    </a:lnTo>
                    <a:lnTo>
                      <a:pt x="29" y="25"/>
                    </a:lnTo>
                    <a:lnTo>
                      <a:pt x="26" y="25"/>
                    </a:lnTo>
                    <a:lnTo>
                      <a:pt x="23" y="25"/>
                    </a:lnTo>
                    <a:lnTo>
                      <a:pt x="23" y="22"/>
                    </a:lnTo>
                    <a:lnTo>
                      <a:pt x="20" y="19"/>
                    </a:lnTo>
                    <a:lnTo>
                      <a:pt x="20" y="22"/>
                    </a:lnTo>
                    <a:lnTo>
                      <a:pt x="20" y="19"/>
                    </a:lnTo>
                    <a:lnTo>
                      <a:pt x="16" y="12"/>
                    </a:lnTo>
                    <a:lnTo>
                      <a:pt x="13" y="12"/>
                    </a:lnTo>
                    <a:lnTo>
                      <a:pt x="10" y="12"/>
                    </a:lnTo>
                    <a:lnTo>
                      <a:pt x="7" y="16"/>
                    </a:lnTo>
                    <a:lnTo>
                      <a:pt x="3" y="19"/>
                    </a:lnTo>
                    <a:lnTo>
                      <a:pt x="3" y="22"/>
                    </a:lnTo>
                    <a:lnTo>
                      <a:pt x="3" y="25"/>
                    </a:lnTo>
                    <a:lnTo>
                      <a:pt x="0" y="28"/>
                    </a:lnTo>
                    <a:lnTo>
                      <a:pt x="0" y="32"/>
                    </a:lnTo>
                    <a:lnTo>
                      <a:pt x="0" y="35"/>
                    </a:lnTo>
                    <a:lnTo>
                      <a:pt x="0" y="45"/>
                    </a:lnTo>
                    <a:lnTo>
                      <a:pt x="0" y="48"/>
                    </a:lnTo>
                    <a:lnTo>
                      <a:pt x="3" y="48"/>
                    </a:lnTo>
                  </a:path>
                </a:pathLst>
              </a:custGeom>
              <a:noFill/>
              <a:ln w="0">
                <a:solidFill>
                  <a:srgbClr val="7F7F7F"/>
                </a:solidFill>
                <a:round/>
                <a:headEnd/>
                <a:tailEnd/>
              </a:ln>
            </p:spPr>
            <p:txBody>
              <a:bodyPr/>
              <a:lstStyle/>
              <a:p>
                <a:endParaRPr lang="en-US"/>
              </a:p>
            </p:txBody>
          </p:sp>
          <p:sp>
            <p:nvSpPr>
              <p:cNvPr id="32968" name="Freeform 38"/>
              <p:cNvSpPr>
                <a:spLocks/>
              </p:cNvSpPr>
              <p:nvPr/>
            </p:nvSpPr>
            <p:spPr bwMode="auto">
              <a:xfrm>
                <a:off x="2738" y="1122"/>
                <a:ext cx="113" cy="109"/>
              </a:xfrm>
              <a:custGeom>
                <a:avLst/>
                <a:gdLst>
                  <a:gd name="T0" fmla="*/ 42 w 113"/>
                  <a:gd name="T1" fmla="*/ 6 h 109"/>
                  <a:gd name="T2" fmla="*/ 36 w 113"/>
                  <a:gd name="T3" fmla="*/ 10 h 109"/>
                  <a:gd name="T4" fmla="*/ 36 w 113"/>
                  <a:gd name="T5" fmla="*/ 13 h 109"/>
                  <a:gd name="T6" fmla="*/ 33 w 113"/>
                  <a:gd name="T7" fmla="*/ 13 h 109"/>
                  <a:gd name="T8" fmla="*/ 33 w 113"/>
                  <a:gd name="T9" fmla="*/ 19 h 109"/>
                  <a:gd name="T10" fmla="*/ 36 w 113"/>
                  <a:gd name="T11" fmla="*/ 19 h 109"/>
                  <a:gd name="T12" fmla="*/ 29 w 113"/>
                  <a:gd name="T13" fmla="*/ 26 h 109"/>
                  <a:gd name="T14" fmla="*/ 26 w 113"/>
                  <a:gd name="T15" fmla="*/ 29 h 109"/>
                  <a:gd name="T16" fmla="*/ 26 w 113"/>
                  <a:gd name="T17" fmla="*/ 35 h 109"/>
                  <a:gd name="T18" fmla="*/ 23 w 113"/>
                  <a:gd name="T19" fmla="*/ 42 h 109"/>
                  <a:gd name="T20" fmla="*/ 26 w 113"/>
                  <a:gd name="T21" fmla="*/ 48 h 109"/>
                  <a:gd name="T22" fmla="*/ 23 w 113"/>
                  <a:gd name="T23" fmla="*/ 45 h 109"/>
                  <a:gd name="T24" fmla="*/ 20 w 113"/>
                  <a:gd name="T25" fmla="*/ 48 h 109"/>
                  <a:gd name="T26" fmla="*/ 17 w 113"/>
                  <a:gd name="T27" fmla="*/ 55 h 109"/>
                  <a:gd name="T28" fmla="*/ 13 w 113"/>
                  <a:gd name="T29" fmla="*/ 55 h 109"/>
                  <a:gd name="T30" fmla="*/ 4 w 113"/>
                  <a:gd name="T31" fmla="*/ 58 h 109"/>
                  <a:gd name="T32" fmla="*/ 7 w 113"/>
                  <a:gd name="T33" fmla="*/ 74 h 109"/>
                  <a:gd name="T34" fmla="*/ 7 w 113"/>
                  <a:gd name="T35" fmla="*/ 87 h 109"/>
                  <a:gd name="T36" fmla="*/ 4 w 113"/>
                  <a:gd name="T37" fmla="*/ 96 h 109"/>
                  <a:gd name="T38" fmla="*/ 7 w 113"/>
                  <a:gd name="T39" fmla="*/ 106 h 109"/>
                  <a:gd name="T40" fmla="*/ 13 w 113"/>
                  <a:gd name="T41" fmla="*/ 103 h 109"/>
                  <a:gd name="T42" fmla="*/ 17 w 113"/>
                  <a:gd name="T43" fmla="*/ 100 h 109"/>
                  <a:gd name="T44" fmla="*/ 33 w 113"/>
                  <a:gd name="T45" fmla="*/ 96 h 109"/>
                  <a:gd name="T46" fmla="*/ 42 w 113"/>
                  <a:gd name="T47" fmla="*/ 100 h 109"/>
                  <a:gd name="T48" fmla="*/ 45 w 113"/>
                  <a:gd name="T49" fmla="*/ 100 h 109"/>
                  <a:gd name="T50" fmla="*/ 52 w 113"/>
                  <a:gd name="T51" fmla="*/ 100 h 109"/>
                  <a:gd name="T52" fmla="*/ 58 w 113"/>
                  <a:gd name="T53" fmla="*/ 103 h 109"/>
                  <a:gd name="T54" fmla="*/ 62 w 113"/>
                  <a:gd name="T55" fmla="*/ 103 h 109"/>
                  <a:gd name="T56" fmla="*/ 65 w 113"/>
                  <a:gd name="T57" fmla="*/ 100 h 109"/>
                  <a:gd name="T58" fmla="*/ 71 w 113"/>
                  <a:gd name="T59" fmla="*/ 100 h 109"/>
                  <a:gd name="T60" fmla="*/ 78 w 113"/>
                  <a:gd name="T61" fmla="*/ 100 h 109"/>
                  <a:gd name="T62" fmla="*/ 84 w 113"/>
                  <a:gd name="T63" fmla="*/ 100 h 109"/>
                  <a:gd name="T64" fmla="*/ 91 w 113"/>
                  <a:gd name="T65" fmla="*/ 96 h 109"/>
                  <a:gd name="T66" fmla="*/ 97 w 113"/>
                  <a:gd name="T67" fmla="*/ 100 h 109"/>
                  <a:gd name="T68" fmla="*/ 94 w 113"/>
                  <a:gd name="T69" fmla="*/ 90 h 109"/>
                  <a:gd name="T70" fmla="*/ 97 w 113"/>
                  <a:gd name="T71" fmla="*/ 80 h 109"/>
                  <a:gd name="T72" fmla="*/ 103 w 113"/>
                  <a:gd name="T73" fmla="*/ 77 h 109"/>
                  <a:gd name="T74" fmla="*/ 107 w 113"/>
                  <a:gd name="T75" fmla="*/ 77 h 109"/>
                  <a:gd name="T76" fmla="*/ 103 w 113"/>
                  <a:gd name="T77" fmla="*/ 67 h 109"/>
                  <a:gd name="T78" fmla="*/ 100 w 113"/>
                  <a:gd name="T79" fmla="*/ 64 h 109"/>
                  <a:gd name="T80" fmla="*/ 97 w 113"/>
                  <a:gd name="T81" fmla="*/ 58 h 109"/>
                  <a:gd name="T82" fmla="*/ 97 w 113"/>
                  <a:gd name="T83" fmla="*/ 55 h 109"/>
                  <a:gd name="T84" fmla="*/ 103 w 113"/>
                  <a:gd name="T85" fmla="*/ 55 h 109"/>
                  <a:gd name="T86" fmla="*/ 110 w 113"/>
                  <a:gd name="T87" fmla="*/ 48 h 109"/>
                  <a:gd name="T88" fmla="*/ 110 w 113"/>
                  <a:gd name="T89" fmla="*/ 42 h 109"/>
                  <a:gd name="T90" fmla="*/ 107 w 113"/>
                  <a:gd name="T91" fmla="*/ 38 h 109"/>
                  <a:gd name="T92" fmla="*/ 100 w 113"/>
                  <a:gd name="T93" fmla="*/ 42 h 109"/>
                  <a:gd name="T94" fmla="*/ 97 w 113"/>
                  <a:gd name="T95" fmla="*/ 35 h 109"/>
                  <a:gd name="T96" fmla="*/ 91 w 113"/>
                  <a:gd name="T97" fmla="*/ 32 h 109"/>
                  <a:gd name="T98" fmla="*/ 84 w 113"/>
                  <a:gd name="T99" fmla="*/ 22 h 109"/>
                  <a:gd name="T100" fmla="*/ 84 w 113"/>
                  <a:gd name="T101" fmla="*/ 16 h 109"/>
                  <a:gd name="T102" fmla="*/ 84 w 113"/>
                  <a:gd name="T103" fmla="*/ 13 h 109"/>
                  <a:gd name="T104" fmla="*/ 81 w 113"/>
                  <a:gd name="T105" fmla="*/ 6 h 109"/>
                  <a:gd name="T106" fmla="*/ 78 w 113"/>
                  <a:gd name="T107" fmla="*/ 3 h 109"/>
                  <a:gd name="T108" fmla="*/ 71 w 113"/>
                  <a:gd name="T109" fmla="*/ 0 h 109"/>
                  <a:gd name="T110" fmla="*/ 65 w 113"/>
                  <a:gd name="T111" fmla="*/ 3 h 109"/>
                  <a:gd name="T112" fmla="*/ 62 w 113"/>
                  <a:gd name="T113" fmla="*/ 0 h 109"/>
                  <a:gd name="T114" fmla="*/ 55 w 113"/>
                  <a:gd name="T115" fmla="*/ 0 h 109"/>
                  <a:gd name="T116" fmla="*/ 49 w 113"/>
                  <a:gd name="T117" fmla="*/ 0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
                  <a:gd name="T178" fmla="*/ 0 h 109"/>
                  <a:gd name="T179" fmla="*/ 113 w 113"/>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 h="109">
                    <a:moveTo>
                      <a:pt x="45" y="0"/>
                    </a:moveTo>
                    <a:lnTo>
                      <a:pt x="42" y="3"/>
                    </a:lnTo>
                    <a:lnTo>
                      <a:pt x="42" y="6"/>
                    </a:lnTo>
                    <a:lnTo>
                      <a:pt x="42" y="10"/>
                    </a:lnTo>
                    <a:lnTo>
                      <a:pt x="39" y="10"/>
                    </a:lnTo>
                    <a:lnTo>
                      <a:pt x="36" y="10"/>
                    </a:lnTo>
                    <a:lnTo>
                      <a:pt x="36" y="13"/>
                    </a:lnTo>
                    <a:lnTo>
                      <a:pt x="33" y="13"/>
                    </a:lnTo>
                    <a:lnTo>
                      <a:pt x="33" y="16"/>
                    </a:lnTo>
                    <a:lnTo>
                      <a:pt x="29" y="16"/>
                    </a:lnTo>
                    <a:lnTo>
                      <a:pt x="33" y="19"/>
                    </a:lnTo>
                    <a:lnTo>
                      <a:pt x="36" y="19"/>
                    </a:lnTo>
                    <a:lnTo>
                      <a:pt x="33" y="26"/>
                    </a:lnTo>
                    <a:lnTo>
                      <a:pt x="29" y="26"/>
                    </a:lnTo>
                    <a:lnTo>
                      <a:pt x="29" y="29"/>
                    </a:lnTo>
                    <a:lnTo>
                      <a:pt x="26" y="29"/>
                    </a:lnTo>
                    <a:lnTo>
                      <a:pt x="26" y="32"/>
                    </a:lnTo>
                    <a:lnTo>
                      <a:pt x="26" y="35"/>
                    </a:lnTo>
                    <a:lnTo>
                      <a:pt x="26" y="38"/>
                    </a:lnTo>
                    <a:lnTo>
                      <a:pt x="23" y="42"/>
                    </a:lnTo>
                    <a:lnTo>
                      <a:pt x="26" y="45"/>
                    </a:lnTo>
                    <a:lnTo>
                      <a:pt x="26" y="48"/>
                    </a:lnTo>
                    <a:lnTo>
                      <a:pt x="23" y="48"/>
                    </a:lnTo>
                    <a:lnTo>
                      <a:pt x="23" y="45"/>
                    </a:lnTo>
                    <a:lnTo>
                      <a:pt x="20" y="45"/>
                    </a:lnTo>
                    <a:lnTo>
                      <a:pt x="20" y="48"/>
                    </a:lnTo>
                    <a:lnTo>
                      <a:pt x="17" y="48"/>
                    </a:lnTo>
                    <a:lnTo>
                      <a:pt x="17" y="51"/>
                    </a:lnTo>
                    <a:lnTo>
                      <a:pt x="17" y="55"/>
                    </a:lnTo>
                    <a:lnTo>
                      <a:pt x="13" y="55"/>
                    </a:lnTo>
                    <a:lnTo>
                      <a:pt x="10" y="55"/>
                    </a:lnTo>
                    <a:lnTo>
                      <a:pt x="7" y="55"/>
                    </a:lnTo>
                    <a:lnTo>
                      <a:pt x="4" y="58"/>
                    </a:lnTo>
                    <a:lnTo>
                      <a:pt x="0" y="58"/>
                    </a:lnTo>
                    <a:lnTo>
                      <a:pt x="7" y="74"/>
                    </a:lnTo>
                    <a:lnTo>
                      <a:pt x="7" y="80"/>
                    </a:lnTo>
                    <a:lnTo>
                      <a:pt x="7" y="84"/>
                    </a:lnTo>
                    <a:lnTo>
                      <a:pt x="7" y="87"/>
                    </a:lnTo>
                    <a:lnTo>
                      <a:pt x="4" y="90"/>
                    </a:lnTo>
                    <a:lnTo>
                      <a:pt x="0" y="93"/>
                    </a:lnTo>
                    <a:lnTo>
                      <a:pt x="4" y="96"/>
                    </a:lnTo>
                    <a:lnTo>
                      <a:pt x="7" y="100"/>
                    </a:lnTo>
                    <a:lnTo>
                      <a:pt x="7" y="109"/>
                    </a:lnTo>
                    <a:lnTo>
                      <a:pt x="7" y="106"/>
                    </a:lnTo>
                    <a:lnTo>
                      <a:pt x="10" y="106"/>
                    </a:lnTo>
                    <a:lnTo>
                      <a:pt x="13" y="103"/>
                    </a:lnTo>
                    <a:lnTo>
                      <a:pt x="17" y="103"/>
                    </a:lnTo>
                    <a:lnTo>
                      <a:pt x="17" y="100"/>
                    </a:lnTo>
                    <a:lnTo>
                      <a:pt x="26" y="96"/>
                    </a:lnTo>
                    <a:lnTo>
                      <a:pt x="29" y="96"/>
                    </a:lnTo>
                    <a:lnTo>
                      <a:pt x="33" y="96"/>
                    </a:lnTo>
                    <a:lnTo>
                      <a:pt x="39" y="96"/>
                    </a:lnTo>
                    <a:lnTo>
                      <a:pt x="42" y="100"/>
                    </a:lnTo>
                    <a:lnTo>
                      <a:pt x="45" y="96"/>
                    </a:lnTo>
                    <a:lnTo>
                      <a:pt x="45" y="100"/>
                    </a:lnTo>
                    <a:lnTo>
                      <a:pt x="49" y="100"/>
                    </a:lnTo>
                    <a:lnTo>
                      <a:pt x="52" y="100"/>
                    </a:lnTo>
                    <a:lnTo>
                      <a:pt x="52" y="103"/>
                    </a:lnTo>
                    <a:lnTo>
                      <a:pt x="55" y="100"/>
                    </a:lnTo>
                    <a:lnTo>
                      <a:pt x="58" y="103"/>
                    </a:lnTo>
                    <a:lnTo>
                      <a:pt x="62" y="103"/>
                    </a:lnTo>
                    <a:lnTo>
                      <a:pt x="65" y="100"/>
                    </a:lnTo>
                    <a:lnTo>
                      <a:pt x="68" y="100"/>
                    </a:lnTo>
                    <a:lnTo>
                      <a:pt x="71" y="100"/>
                    </a:lnTo>
                    <a:lnTo>
                      <a:pt x="74" y="103"/>
                    </a:lnTo>
                    <a:lnTo>
                      <a:pt x="74" y="96"/>
                    </a:lnTo>
                    <a:lnTo>
                      <a:pt x="78" y="100"/>
                    </a:lnTo>
                    <a:lnTo>
                      <a:pt x="81" y="100"/>
                    </a:lnTo>
                    <a:lnTo>
                      <a:pt x="84" y="100"/>
                    </a:lnTo>
                    <a:lnTo>
                      <a:pt x="87" y="96"/>
                    </a:lnTo>
                    <a:lnTo>
                      <a:pt x="91" y="96"/>
                    </a:lnTo>
                    <a:lnTo>
                      <a:pt x="94" y="96"/>
                    </a:lnTo>
                    <a:lnTo>
                      <a:pt x="94" y="100"/>
                    </a:lnTo>
                    <a:lnTo>
                      <a:pt x="97" y="100"/>
                    </a:lnTo>
                    <a:lnTo>
                      <a:pt x="97" y="96"/>
                    </a:lnTo>
                    <a:lnTo>
                      <a:pt x="94" y="93"/>
                    </a:lnTo>
                    <a:lnTo>
                      <a:pt x="94" y="90"/>
                    </a:lnTo>
                    <a:lnTo>
                      <a:pt x="94" y="87"/>
                    </a:lnTo>
                    <a:lnTo>
                      <a:pt x="97" y="80"/>
                    </a:lnTo>
                    <a:lnTo>
                      <a:pt x="100" y="80"/>
                    </a:lnTo>
                    <a:lnTo>
                      <a:pt x="100" y="77"/>
                    </a:lnTo>
                    <a:lnTo>
                      <a:pt x="103" y="77"/>
                    </a:lnTo>
                    <a:lnTo>
                      <a:pt x="107" y="77"/>
                    </a:lnTo>
                    <a:lnTo>
                      <a:pt x="103" y="71"/>
                    </a:lnTo>
                    <a:lnTo>
                      <a:pt x="103" y="67"/>
                    </a:lnTo>
                    <a:lnTo>
                      <a:pt x="100" y="67"/>
                    </a:lnTo>
                    <a:lnTo>
                      <a:pt x="100" y="64"/>
                    </a:lnTo>
                    <a:lnTo>
                      <a:pt x="100" y="61"/>
                    </a:lnTo>
                    <a:lnTo>
                      <a:pt x="97" y="58"/>
                    </a:lnTo>
                    <a:lnTo>
                      <a:pt x="97" y="55"/>
                    </a:lnTo>
                    <a:lnTo>
                      <a:pt x="97" y="51"/>
                    </a:lnTo>
                    <a:lnTo>
                      <a:pt x="100" y="51"/>
                    </a:lnTo>
                    <a:lnTo>
                      <a:pt x="103" y="55"/>
                    </a:lnTo>
                    <a:lnTo>
                      <a:pt x="107" y="51"/>
                    </a:lnTo>
                    <a:lnTo>
                      <a:pt x="110" y="51"/>
                    </a:lnTo>
                    <a:lnTo>
                      <a:pt x="110" y="48"/>
                    </a:lnTo>
                    <a:lnTo>
                      <a:pt x="110" y="45"/>
                    </a:lnTo>
                    <a:lnTo>
                      <a:pt x="113" y="45"/>
                    </a:lnTo>
                    <a:lnTo>
                      <a:pt x="110" y="42"/>
                    </a:lnTo>
                    <a:lnTo>
                      <a:pt x="107" y="42"/>
                    </a:lnTo>
                    <a:lnTo>
                      <a:pt x="107" y="38"/>
                    </a:lnTo>
                    <a:lnTo>
                      <a:pt x="103" y="38"/>
                    </a:lnTo>
                    <a:lnTo>
                      <a:pt x="100" y="42"/>
                    </a:lnTo>
                    <a:lnTo>
                      <a:pt x="100" y="38"/>
                    </a:lnTo>
                    <a:lnTo>
                      <a:pt x="97" y="35"/>
                    </a:lnTo>
                    <a:lnTo>
                      <a:pt x="94" y="32"/>
                    </a:lnTo>
                    <a:lnTo>
                      <a:pt x="91" y="32"/>
                    </a:lnTo>
                    <a:lnTo>
                      <a:pt x="87" y="26"/>
                    </a:lnTo>
                    <a:lnTo>
                      <a:pt x="87" y="22"/>
                    </a:lnTo>
                    <a:lnTo>
                      <a:pt x="84" y="22"/>
                    </a:lnTo>
                    <a:lnTo>
                      <a:pt x="84" y="19"/>
                    </a:lnTo>
                    <a:lnTo>
                      <a:pt x="84" y="16"/>
                    </a:lnTo>
                    <a:lnTo>
                      <a:pt x="84" y="13"/>
                    </a:lnTo>
                    <a:lnTo>
                      <a:pt x="81" y="10"/>
                    </a:lnTo>
                    <a:lnTo>
                      <a:pt x="81" y="6"/>
                    </a:lnTo>
                    <a:lnTo>
                      <a:pt x="81" y="3"/>
                    </a:lnTo>
                    <a:lnTo>
                      <a:pt x="78" y="3"/>
                    </a:lnTo>
                    <a:lnTo>
                      <a:pt x="74" y="0"/>
                    </a:lnTo>
                    <a:lnTo>
                      <a:pt x="71" y="0"/>
                    </a:lnTo>
                    <a:lnTo>
                      <a:pt x="68" y="0"/>
                    </a:lnTo>
                    <a:lnTo>
                      <a:pt x="68" y="3"/>
                    </a:lnTo>
                    <a:lnTo>
                      <a:pt x="65" y="3"/>
                    </a:lnTo>
                    <a:lnTo>
                      <a:pt x="65" y="6"/>
                    </a:lnTo>
                    <a:lnTo>
                      <a:pt x="65" y="0"/>
                    </a:lnTo>
                    <a:lnTo>
                      <a:pt x="62" y="0"/>
                    </a:lnTo>
                    <a:lnTo>
                      <a:pt x="58" y="0"/>
                    </a:lnTo>
                    <a:lnTo>
                      <a:pt x="55" y="0"/>
                    </a:lnTo>
                    <a:lnTo>
                      <a:pt x="52" y="0"/>
                    </a:lnTo>
                    <a:lnTo>
                      <a:pt x="49" y="0"/>
                    </a:lnTo>
                    <a:lnTo>
                      <a:pt x="45" y="0"/>
                    </a:lnTo>
                    <a:close/>
                  </a:path>
                </a:pathLst>
              </a:custGeom>
              <a:solidFill>
                <a:srgbClr val="CCCCCC"/>
              </a:solidFill>
              <a:ln w="9525">
                <a:noFill/>
                <a:round/>
                <a:headEnd/>
                <a:tailEnd/>
              </a:ln>
            </p:spPr>
            <p:txBody>
              <a:bodyPr/>
              <a:lstStyle/>
              <a:p>
                <a:endParaRPr lang="en-US"/>
              </a:p>
            </p:txBody>
          </p:sp>
          <p:sp>
            <p:nvSpPr>
              <p:cNvPr id="32969" name="Freeform 39"/>
              <p:cNvSpPr>
                <a:spLocks/>
              </p:cNvSpPr>
              <p:nvPr/>
            </p:nvSpPr>
            <p:spPr bwMode="auto">
              <a:xfrm>
                <a:off x="2738" y="1122"/>
                <a:ext cx="113" cy="109"/>
              </a:xfrm>
              <a:custGeom>
                <a:avLst/>
                <a:gdLst>
                  <a:gd name="T0" fmla="*/ 42 w 113"/>
                  <a:gd name="T1" fmla="*/ 6 h 109"/>
                  <a:gd name="T2" fmla="*/ 36 w 113"/>
                  <a:gd name="T3" fmla="*/ 10 h 109"/>
                  <a:gd name="T4" fmla="*/ 36 w 113"/>
                  <a:gd name="T5" fmla="*/ 13 h 109"/>
                  <a:gd name="T6" fmla="*/ 33 w 113"/>
                  <a:gd name="T7" fmla="*/ 13 h 109"/>
                  <a:gd name="T8" fmla="*/ 33 w 113"/>
                  <a:gd name="T9" fmla="*/ 19 h 109"/>
                  <a:gd name="T10" fmla="*/ 36 w 113"/>
                  <a:gd name="T11" fmla="*/ 19 h 109"/>
                  <a:gd name="T12" fmla="*/ 29 w 113"/>
                  <a:gd name="T13" fmla="*/ 26 h 109"/>
                  <a:gd name="T14" fmla="*/ 26 w 113"/>
                  <a:gd name="T15" fmla="*/ 29 h 109"/>
                  <a:gd name="T16" fmla="*/ 26 w 113"/>
                  <a:gd name="T17" fmla="*/ 35 h 109"/>
                  <a:gd name="T18" fmla="*/ 23 w 113"/>
                  <a:gd name="T19" fmla="*/ 42 h 109"/>
                  <a:gd name="T20" fmla="*/ 26 w 113"/>
                  <a:gd name="T21" fmla="*/ 48 h 109"/>
                  <a:gd name="T22" fmla="*/ 23 w 113"/>
                  <a:gd name="T23" fmla="*/ 45 h 109"/>
                  <a:gd name="T24" fmla="*/ 20 w 113"/>
                  <a:gd name="T25" fmla="*/ 48 h 109"/>
                  <a:gd name="T26" fmla="*/ 17 w 113"/>
                  <a:gd name="T27" fmla="*/ 55 h 109"/>
                  <a:gd name="T28" fmla="*/ 13 w 113"/>
                  <a:gd name="T29" fmla="*/ 55 h 109"/>
                  <a:gd name="T30" fmla="*/ 4 w 113"/>
                  <a:gd name="T31" fmla="*/ 58 h 109"/>
                  <a:gd name="T32" fmla="*/ 7 w 113"/>
                  <a:gd name="T33" fmla="*/ 74 h 109"/>
                  <a:gd name="T34" fmla="*/ 7 w 113"/>
                  <a:gd name="T35" fmla="*/ 87 h 109"/>
                  <a:gd name="T36" fmla="*/ 4 w 113"/>
                  <a:gd name="T37" fmla="*/ 96 h 109"/>
                  <a:gd name="T38" fmla="*/ 7 w 113"/>
                  <a:gd name="T39" fmla="*/ 106 h 109"/>
                  <a:gd name="T40" fmla="*/ 13 w 113"/>
                  <a:gd name="T41" fmla="*/ 103 h 109"/>
                  <a:gd name="T42" fmla="*/ 17 w 113"/>
                  <a:gd name="T43" fmla="*/ 100 h 109"/>
                  <a:gd name="T44" fmla="*/ 33 w 113"/>
                  <a:gd name="T45" fmla="*/ 96 h 109"/>
                  <a:gd name="T46" fmla="*/ 42 w 113"/>
                  <a:gd name="T47" fmla="*/ 100 h 109"/>
                  <a:gd name="T48" fmla="*/ 45 w 113"/>
                  <a:gd name="T49" fmla="*/ 100 h 109"/>
                  <a:gd name="T50" fmla="*/ 52 w 113"/>
                  <a:gd name="T51" fmla="*/ 100 h 109"/>
                  <a:gd name="T52" fmla="*/ 58 w 113"/>
                  <a:gd name="T53" fmla="*/ 103 h 109"/>
                  <a:gd name="T54" fmla="*/ 62 w 113"/>
                  <a:gd name="T55" fmla="*/ 103 h 109"/>
                  <a:gd name="T56" fmla="*/ 65 w 113"/>
                  <a:gd name="T57" fmla="*/ 100 h 109"/>
                  <a:gd name="T58" fmla="*/ 71 w 113"/>
                  <a:gd name="T59" fmla="*/ 100 h 109"/>
                  <a:gd name="T60" fmla="*/ 78 w 113"/>
                  <a:gd name="T61" fmla="*/ 100 h 109"/>
                  <a:gd name="T62" fmla="*/ 84 w 113"/>
                  <a:gd name="T63" fmla="*/ 100 h 109"/>
                  <a:gd name="T64" fmla="*/ 91 w 113"/>
                  <a:gd name="T65" fmla="*/ 96 h 109"/>
                  <a:gd name="T66" fmla="*/ 97 w 113"/>
                  <a:gd name="T67" fmla="*/ 100 h 109"/>
                  <a:gd name="T68" fmla="*/ 94 w 113"/>
                  <a:gd name="T69" fmla="*/ 90 h 109"/>
                  <a:gd name="T70" fmla="*/ 97 w 113"/>
                  <a:gd name="T71" fmla="*/ 80 h 109"/>
                  <a:gd name="T72" fmla="*/ 103 w 113"/>
                  <a:gd name="T73" fmla="*/ 77 h 109"/>
                  <a:gd name="T74" fmla="*/ 107 w 113"/>
                  <a:gd name="T75" fmla="*/ 77 h 109"/>
                  <a:gd name="T76" fmla="*/ 103 w 113"/>
                  <a:gd name="T77" fmla="*/ 67 h 109"/>
                  <a:gd name="T78" fmla="*/ 100 w 113"/>
                  <a:gd name="T79" fmla="*/ 64 h 109"/>
                  <a:gd name="T80" fmla="*/ 97 w 113"/>
                  <a:gd name="T81" fmla="*/ 58 h 109"/>
                  <a:gd name="T82" fmla="*/ 97 w 113"/>
                  <a:gd name="T83" fmla="*/ 55 h 109"/>
                  <a:gd name="T84" fmla="*/ 103 w 113"/>
                  <a:gd name="T85" fmla="*/ 55 h 109"/>
                  <a:gd name="T86" fmla="*/ 110 w 113"/>
                  <a:gd name="T87" fmla="*/ 48 h 109"/>
                  <a:gd name="T88" fmla="*/ 110 w 113"/>
                  <a:gd name="T89" fmla="*/ 42 h 109"/>
                  <a:gd name="T90" fmla="*/ 107 w 113"/>
                  <a:gd name="T91" fmla="*/ 38 h 109"/>
                  <a:gd name="T92" fmla="*/ 100 w 113"/>
                  <a:gd name="T93" fmla="*/ 42 h 109"/>
                  <a:gd name="T94" fmla="*/ 97 w 113"/>
                  <a:gd name="T95" fmla="*/ 35 h 109"/>
                  <a:gd name="T96" fmla="*/ 91 w 113"/>
                  <a:gd name="T97" fmla="*/ 32 h 109"/>
                  <a:gd name="T98" fmla="*/ 84 w 113"/>
                  <a:gd name="T99" fmla="*/ 22 h 109"/>
                  <a:gd name="T100" fmla="*/ 84 w 113"/>
                  <a:gd name="T101" fmla="*/ 16 h 109"/>
                  <a:gd name="T102" fmla="*/ 84 w 113"/>
                  <a:gd name="T103" fmla="*/ 13 h 109"/>
                  <a:gd name="T104" fmla="*/ 81 w 113"/>
                  <a:gd name="T105" fmla="*/ 6 h 109"/>
                  <a:gd name="T106" fmla="*/ 78 w 113"/>
                  <a:gd name="T107" fmla="*/ 3 h 109"/>
                  <a:gd name="T108" fmla="*/ 71 w 113"/>
                  <a:gd name="T109" fmla="*/ 0 h 109"/>
                  <a:gd name="T110" fmla="*/ 65 w 113"/>
                  <a:gd name="T111" fmla="*/ 3 h 109"/>
                  <a:gd name="T112" fmla="*/ 62 w 113"/>
                  <a:gd name="T113" fmla="*/ 0 h 109"/>
                  <a:gd name="T114" fmla="*/ 55 w 113"/>
                  <a:gd name="T115" fmla="*/ 0 h 109"/>
                  <a:gd name="T116" fmla="*/ 49 w 113"/>
                  <a:gd name="T117" fmla="*/ 0 h 109"/>
                  <a:gd name="T118" fmla="*/ 45 w 113"/>
                  <a:gd name="T119" fmla="*/ 0 h 1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
                  <a:gd name="T181" fmla="*/ 0 h 109"/>
                  <a:gd name="T182" fmla="*/ 113 w 113"/>
                  <a:gd name="T183" fmla="*/ 109 h 1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 h="109">
                    <a:moveTo>
                      <a:pt x="45" y="0"/>
                    </a:moveTo>
                    <a:lnTo>
                      <a:pt x="42" y="3"/>
                    </a:lnTo>
                    <a:lnTo>
                      <a:pt x="42" y="6"/>
                    </a:lnTo>
                    <a:lnTo>
                      <a:pt x="42" y="10"/>
                    </a:lnTo>
                    <a:lnTo>
                      <a:pt x="39" y="10"/>
                    </a:lnTo>
                    <a:lnTo>
                      <a:pt x="36" y="10"/>
                    </a:lnTo>
                    <a:lnTo>
                      <a:pt x="36" y="13"/>
                    </a:lnTo>
                    <a:lnTo>
                      <a:pt x="33" y="13"/>
                    </a:lnTo>
                    <a:lnTo>
                      <a:pt x="33" y="16"/>
                    </a:lnTo>
                    <a:lnTo>
                      <a:pt x="29" y="16"/>
                    </a:lnTo>
                    <a:lnTo>
                      <a:pt x="33" y="19"/>
                    </a:lnTo>
                    <a:lnTo>
                      <a:pt x="36" y="19"/>
                    </a:lnTo>
                    <a:lnTo>
                      <a:pt x="33" y="26"/>
                    </a:lnTo>
                    <a:lnTo>
                      <a:pt x="29" y="26"/>
                    </a:lnTo>
                    <a:lnTo>
                      <a:pt x="29" y="29"/>
                    </a:lnTo>
                    <a:lnTo>
                      <a:pt x="26" y="29"/>
                    </a:lnTo>
                    <a:lnTo>
                      <a:pt x="26" y="32"/>
                    </a:lnTo>
                    <a:lnTo>
                      <a:pt x="26" y="35"/>
                    </a:lnTo>
                    <a:lnTo>
                      <a:pt x="26" y="38"/>
                    </a:lnTo>
                    <a:lnTo>
                      <a:pt x="23" y="42"/>
                    </a:lnTo>
                    <a:lnTo>
                      <a:pt x="26" y="45"/>
                    </a:lnTo>
                    <a:lnTo>
                      <a:pt x="26" y="48"/>
                    </a:lnTo>
                    <a:lnTo>
                      <a:pt x="23" y="48"/>
                    </a:lnTo>
                    <a:lnTo>
                      <a:pt x="23" y="45"/>
                    </a:lnTo>
                    <a:lnTo>
                      <a:pt x="20" y="45"/>
                    </a:lnTo>
                    <a:lnTo>
                      <a:pt x="20" y="48"/>
                    </a:lnTo>
                    <a:lnTo>
                      <a:pt x="17" y="48"/>
                    </a:lnTo>
                    <a:lnTo>
                      <a:pt x="17" y="51"/>
                    </a:lnTo>
                    <a:lnTo>
                      <a:pt x="17" y="55"/>
                    </a:lnTo>
                    <a:lnTo>
                      <a:pt x="13" y="55"/>
                    </a:lnTo>
                    <a:lnTo>
                      <a:pt x="10" y="55"/>
                    </a:lnTo>
                    <a:lnTo>
                      <a:pt x="7" y="55"/>
                    </a:lnTo>
                    <a:lnTo>
                      <a:pt x="4" y="58"/>
                    </a:lnTo>
                    <a:lnTo>
                      <a:pt x="0" y="58"/>
                    </a:lnTo>
                    <a:lnTo>
                      <a:pt x="7" y="74"/>
                    </a:lnTo>
                    <a:lnTo>
                      <a:pt x="7" y="80"/>
                    </a:lnTo>
                    <a:lnTo>
                      <a:pt x="7" y="84"/>
                    </a:lnTo>
                    <a:lnTo>
                      <a:pt x="7" y="87"/>
                    </a:lnTo>
                    <a:lnTo>
                      <a:pt x="4" y="90"/>
                    </a:lnTo>
                    <a:lnTo>
                      <a:pt x="0" y="93"/>
                    </a:lnTo>
                    <a:lnTo>
                      <a:pt x="4" y="96"/>
                    </a:lnTo>
                    <a:lnTo>
                      <a:pt x="7" y="100"/>
                    </a:lnTo>
                    <a:lnTo>
                      <a:pt x="7" y="109"/>
                    </a:lnTo>
                    <a:lnTo>
                      <a:pt x="7" y="106"/>
                    </a:lnTo>
                    <a:lnTo>
                      <a:pt x="10" y="106"/>
                    </a:lnTo>
                    <a:lnTo>
                      <a:pt x="13" y="103"/>
                    </a:lnTo>
                    <a:lnTo>
                      <a:pt x="17" y="103"/>
                    </a:lnTo>
                    <a:lnTo>
                      <a:pt x="17" y="100"/>
                    </a:lnTo>
                    <a:lnTo>
                      <a:pt x="26" y="96"/>
                    </a:lnTo>
                    <a:lnTo>
                      <a:pt x="29" y="96"/>
                    </a:lnTo>
                    <a:lnTo>
                      <a:pt x="33" y="96"/>
                    </a:lnTo>
                    <a:lnTo>
                      <a:pt x="39" y="96"/>
                    </a:lnTo>
                    <a:lnTo>
                      <a:pt x="42" y="100"/>
                    </a:lnTo>
                    <a:lnTo>
                      <a:pt x="45" y="96"/>
                    </a:lnTo>
                    <a:lnTo>
                      <a:pt x="45" y="100"/>
                    </a:lnTo>
                    <a:lnTo>
                      <a:pt x="49" y="100"/>
                    </a:lnTo>
                    <a:lnTo>
                      <a:pt x="52" y="100"/>
                    </a:lnTo>
                    <a:lnTo>
                      <a:pt x="52" y="103"/>
                    </a:lnTo>
                    <a:lnTo>
                      <a:pt x="55" y="100"/>
                    </a:lnTo>
                    <a:lnTo>
                      <a:pt x="58" y="103"/>
                    </a:lnTo>
                    <a:lnTo>
                      <a:pt x="62" y="103"/>
                    </a:lnTo>
                    <a:lnTo>
                      <a:pt x="65" y="100"/>
                    </a:lnTo>
                    <a:lnTo>
                      <a:pt x="68" y="100"/>
                    </a:lnTo>
                    <a:lnTo>
                      <a:pt x="71" y="100"/>
                    </a:lnTo>
                    <a:lnTo>
                      <a:pt x="74" y="103"/>
                    </a:lnTo>
                    <a:lnTo>
                      <a:pt x="74" y="96"/>
                    </a:lnTo>
                    <a:lnTo>
                      <a:pt x="78" y="100"/>
                    </a:lnTo>
                    <a:lnTo>
                      <a:pt x="81" y="100"/>
                    </a:lnTo>
                    <a:lnTo>
                      <a:pt x="84" y="100"/>
                    </a:lnTo>
                    <a:lnTo>
                      <a:pt x="87" y="96"/>
                    </a:lnTo>
                    <a:lnTo>
                      <a:pt x="91" y="96"/>
                    </a:lnTo>
                    <a:lnTo>
                      <a:pt x="94" y="96"/>
                    </a:lnTo>
                    <a:lnTo>
                      <a:pt x="94" y="100"/>
                    </a:lnTo>
                    <a:lnTo>
                      <a:pt x="97" y="100"/>
                    </a:lnTo>
                    <a:lnTo>
                      <a:pt x="97" y="96"/>
                    </a:lnTo>
                    <a:lnTo>
                      <a:pt x="94" y="93"/>
                    </a:lnTo>
                    <a:lnTo>
                      <a:pt x="94" y="90"/>
                    </a:lnTo>
                    <a:lnTo>
                      <a:pt x="94" y="87"/>
                    </a:lnTo>
                    <a:lnTo>
                      <a:pt x="97" y="80"/>
                    </a:lnTo>
                    <a:lnTo>
                      <a:pt x="100" y="80"/>
                    </a:lnTo>
                    <a:lnTo>
                      <a:pt x="100" y="77"/>
                    </a:lnTo>
                    <a:lnTo>
                      <a:pt x="103" y="77"/>
                    </a:lnTo>
                    <a:lnTo>
                      <a:pt x="107" y="77"/>
                    </a:lnTo>
                    <a:lnTo>
                      <a:pt x="103" y="71"/>
                    </a:lnTo>
                    <a:lnTo>
                      <a:pt x="103" y="67"/>
                    </a:lnTo>
                    <a:lnTo>
                      <a:pt x="100" y="67"/>
                    </a:lnTo>
                    <a:lnTo>
                      <a:pt x="100" y="64"/>
                    </a:lnTo>
                    <a:lnTo>
                      <a:pt x="100" y="61"/>
                    </a:lnTo>
                    <a:lnTo>
                      <a:pt x="97" y="58"/>
                    </a:lnTo>
                    <a:lnTo>
                      <a:pt x="97" y="55"/>
                    </a:lnTo>
                    <a:lnTo>
                      <a:pt x="97" y="51"/>
                    </a:lnTo>
                    <a:lnTo>
                      <a:pt x="100" y="51"/>
                    </a:lnTo>
                    <a:lnTo>
                      <a:pt x="103" y="55"/>
                    </a:lnTo>
                    <a:lnTo>
                      <a:pt x="107" y="51"/>
                    </a:lnTo>
                    <a:lnTo>
                      <a:pt x="110" y="51"/>
                    </a:lnTo>
                    <a:lnTo>
                      <a:pt x="110" y="48"/>
                    </a:lnTo>
                    <a:lnTo>
                      <a:pt x="110" y="45"/>
                    </a:lnTo>
                    <a:lnTo>
                      <a:pt x="113" y="45"/>
                    </a:lnTo>
                    <a:lnTo>
                      <a:pt x="110" y="42"/>
                    </a:lnTo>
                    <a:lnTo>
                      <a:pt x="107" y="42"/>
                    </a:lnTo>
                    <a:lnTo>
                      <a:pt x="107" y="38"/>
                    </a:lnTo>
                    <a:lnTo>
                      <a:pt x="103" y="38"/>
                    </a:lnTo>
                    <a:lnTo>
                      <a:pt x="100" y="42"/>
                    </a:lnTo>
                    <a:lnTo>
                      <a:pt x="100" y="38"/>
                    </a:lnTo>
                    <a:lnTo>
                      <a:pt x="97" y="35"/>
                    </a:lnTo>
                    <a:lnTo>
                      <a:pt x="94" y="32"/>
                    </a:lnTo>
                    <a:lnTo>
                      <a:pt x="91" y="32"/>
                    </a:lnTo>
                    <a:lnTo>
                      <a:pt x="87" y="26"/>
                    </a:lnTo>
                    <a:lnTo>
                      <a:pt x="87" y="22"/>
                    </a:lnTo>
                    <a:lnTo>
                      <a:pt x="84" y="22"/>
                    </a:lnTo>
                    <a:lnTo>
                      <a:pt x="84" y="19"/>
                    </a:lnTo>
                    <a:lnTo>
                      <a:pt x="84" y="16"/>
                    </a:lnTo>
                    <a:lnTo>
                      <a:pt x="84" y="13"/>
                    </a:lnTo>
                    <a:lnTo>
                      <a:pt x="81" y="10"/>
                    </a:lnTo>
                    <a:lnTo>
                      <a:pt x="81" y="6"/>
                    </a:lnTo>
                    <a:lnTo>
                      <a:pt x="81" y="3"/>
                    </a:lnTo>
                    <a:lnTo>
                      <a:pt x="78" y="3"/>
                    </a:lnTo>
                    <a:lnTo>
                      <a:pt x="74" y="0"/>
                    </a:lnTo>
                    <a:lnTo>
                      <a:pt x="71" y="0"/>
                    </a:lnTo>
                    <a:lnTo>
                      <a:pt x="68" y="0"/>
                    </a:lnTo>
                    <a:lnTo>
                      <a:pt x="68" y="3"/>
                    </a:lnTo>
                    <a:lnTo>
                      <a:pt x="65" y="3"/>
                    </a:lnTo>
                    <a:lnTo>
                      <a:pt x="65" y="6"/>
                    </a:lnTo>
                    <a:lnTo>
                      <a:pt x="65" y="0"/>
                    </a:lnTo>
                    <a:lnTo>
                      <a:pt x="62" y="0"/>
                    </a:lnTo>
                    <a:lnTo>
                      <a:pt x="58" y="0"/>
                    </a:lnTo>
                    <a:lnTo>
                      <a:pt x="55" y="0"/>
                    </a:lnTo>
                    <a:lnTo>
                      <a:pt x="52" y="0"/>
                    </a:lnTo>
                    <a:lnTo>
                      <a:pt x="49" y="0"/>
                    </a:lnTo>
                    <a:lnTo>
                      <a:pt x="45" y="0"/>
                    </a:lnTo>
                  </a:path>
                </a:pathLst>
              </a:custGeom>
              <a:noFill/>
              <a:ln w="0">
                <a:solidFill>
                  <a:srgbClr val="7F7F7F"/>
                </a:solidFill>
                <a:round/>
                <a:headEnd/>
                <a:tailEnd/>
              </a:ln>
            </p:spPr>
            <p:txBody>
              <a:bodyPr/>
              <a:lstStyle/>
              <a:p>
                <a:endParaRPr lang="en-US"/>
              </a:p>
            </p:txBody>
          </p:sp>
          <p:sp>
            <p:nvSpPr>
              <p:cNvPr id="32970" name="Freeform 40"/>
              <p:cNvSpPr>
                <a:spLocks/>
              </p:cNvSpPr>
              <p:nvPr/>
            </p:nvSpPr>
            <p:spPr bwMode="auto">
              <a:xfrm>
                <a:off x="2732" y="1186"/>
                <a:ext cx="235" cy="174"/>
              </a:xfrm>
              <a:custGeom>
                <a:avLst/>
                <a:gdLst>
                  <a:gd name="T0" fmla="*/ 228 w 235"/>
                  <a:gd name="T1" fmla="*/ 74 h 174"/>
                  <a:gd name="T2" fmla="*/ 232 w 235"/>
                  <a:gd name="T3" fmla="*/ 58 h 174"/>
                  <a:gd name="T4" fmla="*/ 228 w 235"/>
                  <a:gd name="T5" fmla="*/ 48 h 174"/>
                  <a:gd name="T6" fmla="*/ 222 w 235"/>
                  <a:gd name="T7" fmla="*/ 32 h 174"/>
                  <a:gd name="T8" fmla="*/ 206 w 235"/>
                  <a:gd name="T9" fmla="*/ 32 h 174"/>
                  <a:gd name="T10" fmla="*/ 190 w 235"/>
                  <a:gd name="T11" fmla="*/ 26 h 174"/>
                  <a:gd name="T12" fmla="*/ 174 w 235"/>
                  <a:gd name="T13" fmla="*/ 32 h 174"/>
                  <a:gd name="T14" fmla="*/ 161 w 235"/>
                  <a:gd name="T15" fmla="*/ 23 h 174"/>
                  <a:gd name="T16" fmla="*/ 145 w 235"/>
                  <a:gd name="T17" fmla="*/ 20 h 174"/>
                  <a:gd name="T18" fmla="*/ 145 w 235"/>
                  <a:gd name="T19" fmla="*/ 7 h 174"/>
                  <a:gd name="T20" fmla="*/ 125 w 235"/>
                  <a:gd name="T21" fmla="*/ 7 h 174"/>
                  <a:gd name="T22" fmla="*/ 116 w 235"/>
                  <a:gd name="T23" fmla="*/ 13 h 174"/>
                  <a:gd name="T24" fmla="*/ 100 w 235"/>
                  <a:gd name="T25" fmla="*/ 23 h 174"/>
                  <a:gd name="T26" fmla="*/ 97 w 235"/>
                  <a:gd name="T27" fmla="*/ 32 h 174"/>
                  <a:gd name="T28" fmla="*/ 80 w 235"/>
                  <a:gd name="T29" fmla="*/ 32 h 174"/>
                  <a:gd name="T30" fmla="*/ 71 w 235"/>
                  <a:gd name="T31" fmla="*/ 36 h 174"/>
                  <a:gd name="T32" fmla="*/ 58 w 235"/>
                  <a:gd name="T33" fmla="*/ 36 h 174"/>
                  <a:gd name="T34" fmla="*/ 45 w 235"/>
                  <a:gd name="T35" fmla="*/ 32 h 174"/>
                  <a:gd name="T36" fmla="*/ 23 w 235"/>
                  <a:gd name="T37" fmla="*/ 39 h 174"/>
                  <a:gd name="T38" fmla="*/ 16 w 235"/>
                  <a:gd name="T39" fmla="*/ 52 h 174"/>
                  <a:gd name="T40" fmla="*/ 16 w 235"/>
                  <a:gd name="T41" fmla="*/ 74 h 174"/>
                  <a:gd name="T42" fmla="*/ 3 w 235"/>
                  <a:gd name="T43" fmla="*/ 100 h 174"/>
                  <a:gd name="T44" fmla="*/ 13 w 235"/>
                  <a:gd name="T45" fmla="*/ 126 h 174"/>
                  <a:gd name="T46" fmla="*/ 39 w 235"/>
                  <a:gd name="T47" fmla="*/ 122 h 174"/>
                  <a:gd name="T48" fmla="*/ 61 w 235"/>
                  <a:gd name="T49" fmla="*/ 110 h 174"/>
                  <a:gd name="T50" fmla="*/ 84 w 235"/>
                  <a:gd name="T51" fmla="*/ 110 h 174"/>
                  <a:gd name="T52" fmla="*/ 97 w 235"/>
                  <a:gd name="T53" fmla="*/ 113 h 174"/>
                  <a:gd name="T54" fmla="*/ 103 w 235"/>
                  <a:gd name="T55" fmla="*/ 126 h 174"/>
                  <a:gd name="T56" fmla="*/ 113 w 235"/>
                  <a:gd name="T57" fmla="*/ 142 h 174"/>
                  <a:gd name="T58" fmla="*/ 100 w 235"/>
                  <a:gd name="T59" fmla="*/ 155 h 174"/>
                  <a:gd name="T60" fmla="*/ 93 w 235"/>
                  <a:gd name="T61" fmla="*/ 168 h 174"/>
                  <a:gd name="T62" fmla="*/ 106 w 235"/>
                  <a:gd name="T63" fmla="*/ 168 h 174"/>
                  <a:gd name="T64" fmla="*/ 113 w 235"/>
                  <a:gd name="T65" fmla="*/ 158 h 174"/>
                  <a:gd name="T66" fmla="*/ 119 w 235"/>
                  <a:gd name="T67" fmla="*/ 151 h 174"/>
                  <a:gd name="T68" fmla="*/ 122 w 235"/>
                  <a:gd name="T69" fmla="*/ 145 h 174"/>
                  <a:gd name="T70" fmla="*/ 132 w 235"/>
                  <a:gd name="T71" fmla="*/ 132 h 174"/>
                  <a:gd name="T72" fmla="*/ 142 w 235"/>
                  <a:gd name="T73" fmla="*/ 132 h 174"/>
                  <a:gd name="T74" fmla="*/ 142 w 235"/>
                  <a:gd name="T75" fmla="*/ 135 h 174"/>
                  <a:gd name="T76" fmla="*/ 151 w 235"/>
                  <a:gd name="T77" fmla="*/ 142 h 174"/>
                  <a:gd name="T78" fmla="*/ 164 w 235"/>
                  <a:gd name="T79" fmla="*/ 135 h 174"/>
                  <a:gd name="T80" fmla="*/ 158 w 235"/>
                  <a:gd name="T81" fmla="*/ 151 h 174"/>
                  <a:gd name="T82" fmla="*/ 164 w 235"/>
                  <a:gd name="T83" fmla="*/ 158 h 174"/>
                  <a:gd name="T84" fmla="*/ 174 w 235"/>
                  <a:gd name="T85" fmla="*/ 174 h 174"/>
                  <a:gd name="T86" fmla="*/ 183 w 235"/>
                  <a:gd name="T87" fmla="*/ 164 h 174"/>
                  <a:gd name="T88" fmla="*/ 203 w 235"/>
                  <a:gd name="T89" fmla="*/ 151 h 174"/>
                  <a:gd name="T90" fmla="*/ 206 w 235"/>
                  <a:gd name="T91" fmla="*/ 139 h 174"/>
                  <a:gd name="T92" fmla="*/ 193 w 235"/>
                  <a:gd name="T93" fmla="*/ 148 h 174"/>
                  <a:gd name="T94" fmla="*/ 180 w 235"/>
                  <a:gd name="T95" fmla="*/ 139 h 174"/>
                  <a:gd name="T96" fmla="*/ 174 w 235"/>
                  <a:gd name="T97" fmla="*/ 135 h 174"/>
                  <a:gd name="T98" fmla="*/ 167 w 235"/>
                  <a:gd name="T99" fmla="*/ 135 h 174"/>
                  <a:gd name="T100" fmla="*/ 174 w 235"/>
                  <a:gd name="T101" fmla="*/ 132 h 174"/>
                  <a:gd name="T102" fmla="*/ 180 w 235"/>
                  <a:gd name="T103" fmla="*/ 132 h 174"/>
                  <a:gd name="T104" fmla="*/ 180 w 235"/>
                  <a:gd name="T105" fmla="*/ 132 h 174"/>
                  <a:gd name="T106" fmla="*/ 183 w 235"/>
                  <a:gd name="T107" fmla="*/ 132 h 174"/>
                  <a:gd name="T108" fmla="*/ 196 w 235"/>
                  <a:gd name="T109" fmla="*/ 116 h 174"/>
                  <a:gd name="T110" fmla="*/ 209 w 235"/>
                  <a:gd name="T111" fmla="*/ 103 h 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5"/>
                  <a:gd name="T169" fmla="*/ 0 h 174"/>
                  <a:gd name="T170" fmla="*/ 235 w 235"/>
                  <a:gd name="T171" fmla="*/ 174 h 1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5" h="174">
                    <a:moveTo>
                      <a:pt x="219" y="90"/>
                    </a:moveTo>
                    <a:lnTo>
                      <a:pt x="219" y="84"/>
                    </a:lnTo>
                    <a:lnTo>
                      <a:pt x="222" y="81"/>
                    </a:lnTo>
                    <a:lnTo>
                      <a:pt x="222" y="77"/>
                    </a:lnTo>
                    <a:lnTo>
                      <a:pt x="225" y="74"/>
                    </a:lnTo>
                    <a:lnTo>
                      <a:pt x="228" y="77"/>
                    </a:lnTo>
                    <a:lnTo>
                      <a:pt x="228" y="74"/>
                    </a:lnTo>
                    <a:lnTo>
                      <a:pt x="235" y="74"/>
                    </a:lnTo>
                    <a:lnTo>
                      <a:pt x="235" y="68"/>
                    </a:lnTo>
                    <a:lnTo>
                      <a:pt x="235" y="61"/>
                    </a:lnTo>
                    <a:lnTo>
                      <a:pt x="232" y="61"/>
                    </a:lnTo>
                    <a:lnTo>
                      <a:pt x="232" y="58"/>
                    </a:lnTo>
                    <a:lnTo>
                      <a:pt x="228" y="55"/>
                    </a:lnTo>
                    <a:lnTo>
                      <a:pt x="228" y="52"/>
                    </a:lnTo>
                    <a:lnTo>
                      <a:pt x="232" y="48"/>
                    </a:lnTo>
                    <a:lnTo>
                      <a:pt x="228" y="48"/>
                    </a:lnTo>
                    <a:lnTo>
                      <a:pt x="232" y="45"/>
                    </a:lnTo>
                    <a:lnTo>
                      <a:pt x="232" y="39"/>
                    </a:lnTo>
                    <a:lnTo>
                      <a:pt x="228" y="36"/>
                    </a:lnTo>
                    <a:lnTo>
                      <a:pt x="228" y="32"/>
                    </a:lnTo>
                    <a:lnTo>
                      <a:pt x="225" y="32"/>
                    </a:lnTo>
                    <a:lnTo>
                      <a:pt x="222" y="32"/>
                    </a:lnTo>
                    <a:lnTo>
                      <a:pt x="219" y="32"/>
                    </a:lnTo>
                    <a:lnTo>
                      <a:pt x="216" y="32"/>
                    </a:lnTo>
                    <a:lnTo>
                      <a:pt x="209" y="32"/>
                    </a:lnTo>
                    <a:lnTo>
                      <a:pt x="206" y="32"/>
                    </a:lnTo>
                    <a:lnTo>
                      <a:pt x="203" y="32"/>
                    </a:lnTo>
                    <a:lnTo>
                      <a:pt x="203" y="36"/>
                    </a:lnTo>
                    <a:lnTo>
                      <a:pt x="200" y="36"/>
                    </a:lnTo>
                    <a:lnTo>
                      <a:pt x="196" y="32"/>
                    </a:lnTo>
                    <a:lnTo>
                      <a:pt x="193" y="29"/>
                    </a:lnTo>
                    <a:lnTo>
                      <a:pt x="190" y="26"/>
                    </a:lnTo>
                    <a:lnTo>
                      <a:pt x="187" y="29"/>
                    </a:lnTo>
                    <a:lnTo>
                      <a:pt x="180" y="32"/>
                    </a:lnTo>
                    <a:lnTo>
                      <a:pt x="177" y="36"/>
                    </a:lnTo>
                    <a:lnTo>
                      <a:pt x="174" y="32"/>
                    </a:lnTo>
                    <a:lnTo>
                      <a:pt x="171" y="32"/>
                    </a:lnTo>
                    <a:lnTo>
                      <a:pt x="171" y="36"/>
                    </a:lnTo>
                    <a:lnTo>
                      <a:pt x="167" y="36"/>
                    </a:lnTo>
                    <a:lnTo>
                      <a:pt x="164" y="32"/>
                    </a:lnTo>
                    <a:lnTo>
                      <a:pt x="164" y="29"/>
                    </a:lnTo>
                    <a:lnTo>
                      <a:pt x="161" y="23"/>
                    </a:lnTo>
                    <a:lnTo>
                      <a:pt x="158" y="23"/>
                    </a:lnTo>
                    <a:lnTo>
                      <a:pt x="158" y="20"/>
                    </a:lnTo>
                    <a:lnTo>
                      <a:pt x="154" y="20"/>
                    </a:lnTo>
                    <a:lnTo>
                      <a:pt x="154" y="23"/>
                    </a:lnTo>
                    <a:lnTo>
                      <a:pt x="151" y="23"/>
                    </a:lnTo>
                    <a:lnTo>
                      <a:pt x="148" y="23"/>
                    </a:lnTo>
                    <a:lnTo>
                      <a:pt x="145" y="20"/>
                    </a:lnTo>
                    <a:lnTo>
                      <a:pt x="145" y="16"/>
                    </a:lnTo>
                    <a:lnTo>
                      <a:pt x="142" y="13"/>
                    </a:lnTo>
                    <a:lnTo>
                      <a:pt x="145" y="13"/>
                    </a:lnTo>
                    <a:lnTo>
                      <a:pt x="145" y="10"/>
                    </a:lnTo>
                    <a:lnTo>
                      <a:pt x="145" y="7"/>
                    </a:lnTo>
                    <a:lnTo>
                      <a:pt x="142" y="7"/>
                    </a:lnTo>
                    <a:lnTo>
                      <a:pt x="142" y="3"/>
                    </a:lnTo>
                    <a:lnTo>
                      <a:pt x="138" y="3"/>
                    </a:lnTo>
                    <a:lnTo>
                      <a:pt x="135" y="0"/>
                    </a:lnTo>
                    <a:lnTo>
                      <a:pt x="132" y="3"/>
                    </a:lnTo>
                    <a:lnTo>
                      <a:pt x="129" y="3"/>
                    </a:lnTo>
                    <a:lnTo>
                      <a:pt x="125" y="7"/>
                    </a:lnTo>
                    <a:lnTo>
                      <a:pt x="122" y="7"/>
                    </a:lnTo>
                    <a:lnTo>
                      <a:pt x="119" y="7"/>
                    </a:lnTo>
                    <a:lnTo>
                      <a:pt x="119" y="10"/>
                    </a:lnTo>
                    <a:lnTo>
                      <a:pt x="119" y="13"/>
                    </a:lnTo>
                    <a:lnTo>
                      <a:pt x="116" y="13"/>
                    </a:lnTo>
                    <a:lnTo>
                      <a:pt x="113" y="13"/>
                    </a:lnTo>
                    <a:lnTo>
                      <a:pt x="109" y="13"/>
                    </a:lnTo>
                    <a:lnTo>
                      <a:pt x="106" y="13"/>
                    </a:lnTo>
                    <a:lnTo>
                      <a:pt x="106" y="16"/>
                    </a:lnTo>
                    <a:lnTo>
                      <a:pt x="103" y="16"/>
                    </a:lnTo>
                    <a:lnTo>
                      <a:pt x="100" y="23"/>
                    </a:lnTo>
                    <a:lnTo>
                      <a:pt x="100" y="26"/>
                    </a:lnTo>
                    <a:lnTo>
                      <a:pt x="100" y="29"/>
                    </a:lnTo>
                    <a:lnTo>
                      <a:pt x="103" y="32"/>
                    </a:lnTo>
                    <a:lnTo>
                      <a:pt x="103" y="36"/>
                    </a:lnTo>
                    <a:lnTo>
                      <a:pt x="100" y="36"/>
                    </a:lnTo>
                    <a:lnTo>
                      <a:pt x="100" y="32"/>
                    </a:lnTo>
                    <a:lnTo>
                      <a:pt x="97" y="32"/>
                    </a:lnTo>
                    <a:lnTo>
                      <a:pt x="93" y="32"/>
                    </a:lnTo>
                    <a:lnTo>
                      <a:pt x="90" y="36"/>
                    </a:lnTo>
                    <a:lnTo>
                      <a:pt x="87" y="36"/>
                    </a:lnTo>
                    <a:lnTo>
                      <a:pt x="84" y="36"/>
                    </a:lnTo>
                    <a:lnTo>
                      <a:pt x="80" y="32"/>
                    </a:lnTo>
                    <a:lnTo>
                      <a:pt x="80" y="39"/>
                    </a:lnTo>
                    <a:lnTo>
                      <a:pt x="77" y="36"/>
                    </a:lnTo>
                    <a:lnTo>
                      <a:pt x="74" y="36"/>
                    </a:lnTo>
                    <a:lnTo>
                      <a:pt x="71" y="36"/>
                    </a:lnTo>
                    <a:lnTo>
                      <a:pt x="68" y="39"/>
                    </a:lnTo>
                    <a:lnTo>
                      <a:pt x="64" y="39"/>
                    </a:lnTo>
                    <a:lnTo>
                      <a:pt x="61" y="36"/>
                    </a:lnTo>
                    <a:lnTo>
                      <a:pt x="58" y="39"/>
                    </a:lnTo>
                    <a:lnTo>
                      <a:pt x="58" y="36"/>
                    </a:lnTo>
                    <a:lnTo>
                      <a:pt x="55" y="36"/>
                    </a:lnTo>
                    <a:lnTo>
                      <a:pt x="51" y="36"/>
                    </a:lnTo>
                    <a:lnTo>
                      <a:pt x="51" y="32"/>
                    </a:lnTo>
                    <a:lnTo>
                      <a:pt x="48" y="36"/>
                    </a:lnTo>
                    <a:lnTo>
                      <a:pt x="45" y="32"/>
                    </a:lnTo>
                    <a:lnTo>
                      <a:pt x="39" y="32"/>
                    </a:lnTo>
                    <a:lnTo>
                      <a:pt x="35" y="32"/>
                    </a:lnTo>
                    <a:lnTo>
                      <a:pt x="32" y="32"/>
                    </a:lnTo>
                    <a:lnTo>
                      <a:pt x="23" y="36"/>
                    </a:lnTo>
                    <a:lnTo>
                      <a:pt x="23" y="39"/>
                    </a:lnTo>
                    <a:lnTo>
                      <a:pt x="19" y="39"/>
                    </a:lnTo>
                    <a:lnTo>
                      <a:pt x="16" y="42"/>
                    </a:lnTo>
                    <a:lnTo>
                      <a:pt x="13" y="42"/>
                    </a:lnTo>
                    <a:lnTo>
                      <a:pt x="13" y="45"/>
                    </a:lnTo>
                    <a:lnTo>
                      <a:pt x="13" y="48"/>
                    </a:lnTo>
                    <a:lnTo>
                      <a:pt x="16" y="52"/>
                    </a:lnTo>
                    <a:lnTo>
                      <a:pt x="16" y="55"/>
                    </a:lnTo>
                    <a:lnTo>
                      <a:pt x="19" y="58"/>
                    </a:lnTo>
                    <a:lnTo>
                      <a:pt x="19" y="61"/>
                    </a:lnTo>
                    <a:lnTo>
                      <a:pt x="23" y="65"/>
                    </a:lnTo>
                    <a:lnTo>
                      <a:pt x="23" y="68"/>
                    </a:lnTo>
                    <a:lnTo>
                      <a:pt x="16" y="74"/>
                    </a:lnTo>
                    <a:lnTo>
                      <a:pt x="13" y="77"/>
                    </a:lnTo>
                    <a:lnTo>
                      <a:pt x="10" y="81"/>
                    </a:lnTo>
                    <a:lnTo>
                      <a:pt x="6" y="94"/>
                    </a:lnTo>
                    <a:lnTo>
                      <a:pt x="6" y="97"/>
                    </a:lnTo>
                    <a:lnTo>
                      <a:pt x="6" y="100"/>
                    </a:lnTo>
                    <a:lnTo>
                      <a:pt x="3" y="100"/>
                    </a:lnTo>
                    <a:lnTo>
                      <a:pt x="3" y="103"/>
                    </a:lnTo>
                    <a:lnTo>
                      <a:pt x="3" y="110"/>
                    </a:lnTo>
                    <a:lnTo>
                      <a:pt x="0" y="116"/>
                    </a:lnTo>
                    <a:lnTo>
                      <a:pt x="6" y="119"/>
                    </a:lnTo>
                    <a:lnTo>
                      <a:pt x="10" y="122"/>
                    </a:lnTo>
                    <a:lnTo>
                      <a:pt x="13" y="126"/>
                    </a:lnTo>
                    <a:lnTo>
                      <a:pt x="13" y="122"/>
                    </a:lnTo>
                    <a:lnTo>
                      <a:pt x="16" y="122"/>
                    </a:lnTo>
                    <a:lnTo>
                      <a:pt x="23" y="122"/>
                    </a:lnTo>
                    <a:lnTo>
                      <a:pt x="29" y="122"/>
                    </a:lnTo>
                    <a:lnTo>
                      <a:pt x="32" y="122"/>
                    </a:lnTo>
                    <a:lnTo>
                      <a:pt x="35" y="122"/>
                    </a:lnTo>
                    <a:lnTo>
                      <a:pt x="39" y="122"/>
                    </a:lnTo>
                    <a:lnTo>
                      <a:pt x="42" y="126"/>
                    </a:lnTo>
                    <a:lnTo>
                      <a:pt x="45" y="119"/>
                    </a:lnTo>
                    <a:lnTo>
                      <a:pt x="48" y="119"/>
                    </a:lnTo>
                    <a:lnTo>
                      <a:pt x="51" y="119"/>
                    </a:lnTo>
                    <a:lnTo>
                      <a:pt x="61" y="113"/>
                    </a:lnTo>
                    <a:lnTo>
                      <a:pt x="61" y="110"/>
                    </a:lnTo>
                    <a:lnTo>
                      <a:pt x="64" y="106"/>
                    </a:lnTo>
                    <a:lnTo>
                      <a:pt x="68" y="106"/>
                    </a:lnTo>
                    <a:lnTo>
                      <a:pt x="71" y="103"/>
                    </a:lnTo>
                    <a:lnTo>
                      <a:pt x="77" y="103"/>
                    </a:lnTo>
                    <a:lnTo>
                      <a:pt x="77" y="106"/>
                    </a:lnTo>
                    <a:lnTo>
                      <a:pt x="84" y="110"/>
                    </a:lnTo>
                    <a:lnTo>
                      <a:pt x="87" y="106"/>
                    </a:lnTo>
                    <a:lnTo>
                      <a:pt x="90" y="106"/>
                    </a:lnTo>
                    <a:lnTo>
                      <a:pt x="93" y="110"/>
                    </a:lnTo>
                    <a:lnTo>
                      <a:pt x="97" y="110"/>
                    </a:lnTo>
                    <a:lnTo>
                      <a:pt x="97" y="113"/>
                    </a:lnTo>
                    <a:lnTo>
                      <a:pt x="97" y="116"/>
                    </a:lnTo>
                    <a:lnTo>
                      <a:pt x="97" y="119"/>
                    </a:lnTo>
                    <a:lnTo>
                      <a:pt x="100" y="122"/>
                    </a:lnTo>
                    <a:lnTo>
                      <a:pt x="103" y="122"/>
                    </a:lnTo>
                    <a:lnTo>
                      <a:pt x="103" y="126"/>
                    </a:lnTo>
                    <a:lnTo>
                      <a:pt x="106" y="129"/>
                    </a:lnTo>
                    <a:lnTo>
                      <a:pt x="109" y="132"/>
                    </a:lnTo>
                    <a:lnTo>
                      <a:pt x="113" y="132"/>
                    </a:lnTo>
                    <a:lnTo>
                      <a:pt x="113" y="135"/>
                    </a:lnTo>
                    <a:lnTo>
                      <a:pt x="113" y="139"/>
                    </a:lnTo>
                    <a:lnTo>
                      <a:pt x="113" y="142"/>
                    </a:lnTo>
                    <a:lnTo>
                      <a:pt x="113" y="145"/>
                    </a:lnTo>
                    <a:lnTo>
                      <a:pt x="106" y="142"/>
                    </a:lnTo>
                    <a:lnTo>
                      <a:pt x="103" y="145"/>
                    </a:lnTo>
                    <a:lnTo>
                      <a:pt x="103" y="142"/>
                    </a:lnTo>
                    <a:lnTo>
                      <a:pt x="100" y="145"/>
                    </a:lnTo>
                    <a:lnTo>
                      <a:pt x="100" y="155"/>
                    </a:lnTo>
                    <a:lnTo>
                      <a:pt x="97" y="158"/>
                    </a:lnTo>
                    <a:lnTo>
                      <a:pt x="97" y="161"/>
                    </a:lnTo>
                    <a:lnTo>
                      <a:pt x="97" y="164"/>
                    </a:lnTo>
                    <a:lnTo>
                      <a:pt x="93" y="168"/>
                    </a:lnTo>
                    <a:lnTo>
                      <a:pt x="100" y="171"/>
                    </a:lnTo>
                    <a:lnTo>
                      <a:pt x="103" y="168"/>
                    </a:lnTo>
                    <a:lnTo>
                      <a:pt x="106" y="168"/>
                    </a:lnTo>
                    <a:lnTo>
                      <a:pt x="109" y="164"/>
                    </a:lnTo>
                    <a:lnTo>
                      <a:pt x="113" y="164"/>
                    </a:lnTo>
                    <a:lnTo>
                      <a:pt x="113" y="161"/>
                    </a:lnTo>
                    <a:lnTo>
                      <a:pt x="113" y="155"/>
                    </a:lnTo>
                    <a:lnTo>
                      <a:pt x="113" y="158"/>
                    </a:lnTo>
                    <a:lnTo>
                      <a:pt x="113" y="161"/>
                    </a:lnTo>
                    <a:lnTo>
                      <a:pt x="113" y="158"/>
                    </a:lnTo>
                    <a:lnTo>
                      <a:pt x="116" y="158"/>
                    </a:lnTo>
                    <a:lnTo>
                      <a:pt x="116" y="155"/>
                    </a:lnTo>
                    <a:lnTo>
                      <a:pt x="119" y="155"/>
                    </a:lnTo>
                    <a:lnTo>
                      <a:pt x="119" y="151"/>
                    </a:lnTo>
                    <a:lnTo>
                      <a:pt x="122" y="148"/>
                    </a:lnTo>
                    <a:lnTo>
                      <a:pt x="119" y="145"/>
                    </a:lnTo>
                    <a:lnTo>
                      <a:pt x="116" y="145"/>
                    </a:lnTo>
                    <a:lnTo>
                      <a:pt x="116" y="142"/>
                    </a:lnTo>
                    <a:lnTo>
                      <a:pt x="119" y="145"/>
                    </a:lnTo>
                    <a:lnTo>
                      <a:pt x="122" y="145"/>
                    </a:lnTo>
                    <a:lnTo>
                      <a:pt x="125" y="142"/>
                    </a:lnTo>
                    <a:lnTo>
                      <a:pt x="122" y="139"/>
                    </a:lnTo>
                    <a:lnTo>
                      <a:pt x="125" y="139"/>
                    </a:lnTo>
                    <a:lnTo>
                      <a:pt x="125" y="135"/>
                    </a:lnTo>
                    <a:lnTo>
                      <a:pt x="132" y="135"/>
                    </a:lnTo>
                    <a:lnTo>
                      <a:pt x="132" y="132"/>
                    </a:lnTo>
                    <a:lnTo>
                      <a:pt x="135" y="129"/>
                    </a:lnTo>
                    <a:lnTo>
                      <a:pt x="135" y="132"/>
                    </a:lnTo>
                    <a:lnTo>
                      <a:pt x="138" y="129"/>
                    </a:lnTo>
                    <a:lnTo>
                      <a:pt x="142" y="129"/>
                    </a:lnTo>
                    <a:lnTo>
                      <a:pt x="142" y="132"/>
                    </a:lnTo>
                    <a:lnTo>
                      <a:pt x="145" y="132"/>
                    </a:lnTo>
                    <a:lnTo>
                      <a:pt x="138" y="135"/>
                    </a:lnTo>
                    <a:lnTo>
                      <a:pt x="135" y="135"/>
                    </a:lnTo>
                    <a:lnTo>
                      <a:pt x="138" y="135"/>
                    </a:lnTo>
                    <a:lnTo>
                      <a:pt x="142" y="135"/>
                    </a:lnTo>
                    <a:lnTo>
                      <a:pt x="138" y="139"/>
                    </a:lnTo>
                    <a:lnTo>
                      <a:pt x="142" y="142"/>
                    </a:lnTo>
                    <a:lnTo>
                      <a:pt x="142" y="139"/>
                    </a:lnTo>
                    <a:lnTo>
                      <a:pt x="145" y="139"/>
                    </a:lnTo>
                    <a:lnTo>
                      <a:pt x="145" y="142"/>
                    </a:lnTo>
                    <a:lnTo>
                      <a:pt x="151" y="142"/>
                    </a:lnTo>
                    <a:lnTo>
                      <a:pt x="154" y="139"/>
                    </a:lnTo>
                    <a:lnTo>
                      <a:pt x="158" y="139"/>
                    </a:lnTo>
                    <a:lnTo>
                      <a:pt x="161" y="135"/>
                    </a:lnTo>
                    <a:lnTo>
                      <a:pt x="161" y="139"/>
                    </a:lnTo>
                    <a:lnTo>
                      <a:pt x="164" y="139"/>
                    </a:lnTo>
                    <a:lnTo>
                      <a:pt x="164" y="135"/>
                    </a:lnTo>
                    <a:lnTo>
                      <a:pt x="167" y="139"/>
                    </a:lnTo>
                    <a:lnTo>
                      <a:pt x="167" y="142"/>
                    </a:lnTo>
                    <a:lnTo>
                      <a:pt x="161" y="145"/>
                    </a:lnTo>
                    <a:lnTo>
                      <a:pt x="158" y="148"/>
                    </a:lnTo>
                    <a:lnTo>
                      <a:pt x="158" y="151"/>
                    </a:lnTo>
                    <a:lnTo>
                      <a:pt x="154" y="155"/>
                    </a:lnTo>
                    <a:lnTo>
                      <a:pt x="154" y="158"/>
                    </a:lnTo>
                    <a:lnTo>
                      <a:pt x="158" y="155"/>
                    </a:lnTo>
                    <a:lnTo>
                      <a:pt x="161" y="158"/>
                    </a:lnTo>
                    <a:lnTo>
                      <a:pt x="164" y="158"/>
                    </a:lnTo>
                    <a:lnTo>
                      <a:pt x="167" y="158"/>
                    </a:lnTo>
                    <a:lnTo>
                      <a:pt x="167" y="161"/>
                    </a:lnTo>
                    <a:lnTo>
                      <a:pt x="171" y="164"/>
                    </a:lnTo>
                    <a:lnTo>
                      <a:pt x="171" y="168"/>
                    </a:lnTo>
                    <a:lnTo>
                      <a:pt x="171" y="171"/>
                    </a:lnTo>
                    <a:lnTo>
                      <a:pt x="174" y="174"/>
                    </a:lnTo>
                    <a:lnTo>
                      <a:pt x="177" y="174"/>
                    </a:lnTo>
                    <a:lnTo>
                      <a:pt x="180" y="171"/>
                    </a:lnTo>
                    <a:lnTo>
                      <a:pt x="183" y="168"/>
                    </a:lnTo>
                    <a:lnTo>
                      <a:pt x="183" y="164"/>
                    </a:lnTo>
                    <a:lnTo>
                      <a:pt x="187" y="164"/>
                    </a:lnTo>
                    <a:lnTo>
                      <a:pt x="183" y="161"/>
                    </a:lnTo>
                    <a:lnTo>
                      <a:pt x="187" y="161"/>
                    </a:lnTo>
                    <a:lnTo>
                      <a:pt x="190" y="161"/>
                    </a:lnTo>
                    <a:lnTo>
                      <a:pt x="193" y="158"/>
                    </a:lnTo>
                    <a:lnTo>
                      <a:pt x="196" y="151"/>
                    </a:lnTo>
                    <a:lnTo>
                      <a:pt x="203" y="151"/>
                    </a:lnTo>
                    <a:lnTo>
                      <a:pt x="206" y="148"/>
                    </a:lnTo>
                    <a:lnTo>
                      <a:pt x="209" y="148"/>
                    </a:lnTo>
                    <a:lnTo>
                      <a:pt x="209" y="145"/>
                    </a:lnTo>
                    <a:lnTo>
                      <a:pt x="209" y="142"/>
                    </a:lnTo>
                    <a:lnTo>
                      <a:pt x="209" y="139"/>
                    </a:lnTo>
                    <a:lnTo>
                      <a:pt x="206" y="139"/>
                    </a:lnTo>
                    <a:lnTo>
                      <a:pt x="203" y="142"/>
                    </a:lnTo>
                    <a:lnTo>
                      <a:pt x="200" y="142"/>
                    </a:lnTo>
                    <a:lnTo>
                      <a:pt x="196" y="148"/>
                    </a:lnTo>
                    <a:lnTo>
                      <a:pt x="193" y="145"/>
                    </a:lnTo>
                    <a:lnTo>
                      <a:pt x="193" y="148"/>
                    </a:lnTo>
                    <a:lnTo>
                      <a:pt x="190" y="148"/>
                    </a:lnTo>
                    <a:lnTo>
                      <a:pt x="187" y="145"/>
                    </a:lnTo>
                    <a:lnTo>
                      <a:pt x="187" y="142"/>
                    </a:lnTo>
                    <a:lnTo>
                      <a:pt x="183" y="142"/>
                    </a:lnTo>
                    <a:lnTo>
                      <a:pt x="180" y="142"/>
                    </a:lnTo>
                    <a:lnTo>
                      <a:pt x="180" y="139"/>
                    </a:lnTo>
                    <a:lnTo>
                      <a:pt x="180" y="142"/>
                    </a:lnTo>
                    <a:lnTo>
                      <a:pt x="177" y="142"/>
                    </a:lnTo>
                    <a:lnTo>
                      <a:pt x="180" y="135"/>
                    </a:lnTo>
                    <a:lnTo>
                      <a:pt x="177" y="139"/>
                    </a:lnTo>
                    <a:lnTo>
                      <a:pt x="177" y="135"/>
                    </a:lnTo>
                    <a:lnTo>
                      <a:pt x="174" y="135"/>
                    </a:lnTo>
                    <a:lnTo>
                      <a:pt x="174" y="139"/>
                    </a:lnTo>
                    <a:lnTo>
                      <a:pt x="171" y="139"/>
                    </a:lnTo>
                    <a:lnTo>
                      <a:pt x="171" y="135"/>
                    </a:lnTo>
                    <a:lnTo>
                      <a:pt x="167" y="135"/>
                    </a:lnTo>
                    <a:lnTo>
                      <a:pt x="171" y="135"/>
                    </a:lnTo>
                    <a:lnTo>
                      <a:pt x="171" y="132"/>
                    </a:lnTo>
                    <a:lnTo>
                      <a:pt x="171" y="129"/>
                    </a:lnTo>
                    <a:lnTo>
                      <a:pt x="171" y="132"/>
                    </a:lnTo>
                    <a:lnTo>
                      <a:pt x="174" y="132"/>
                    </a:lnTo>
                    <a:lnTo>
                      <a:pt x="177" y="132"/>
                    </a:lnTo>
                    <a:lnTo>
                      <a:pt x="177" y="135"/>
                    </a:lnTo>
                    <a:lnTo>
                      <a:pt x="177" y="132"/>
                    </a:lnTo>
                    <a:lnTo>
                      <a:pt x="180" y="132"/>
                    </a:lnTo>
                    <a:lnTo>
                      <a:pt x="180" y="135"/>
                    </a:lnTo>
                    <a:lnTo>
                      <a:pt x="183" y="135"/>
                    </a:lnTo>
                    <a:lnTo>
                      <a:pt x="183" y="139"/>
                    </a:lnTo>
                    <a:lnTo>
                      <a:pt x="183" y="135"/>
                    </a:lnTo>
                    <a:lnTo>
                      <a:pt x="180" y="132"/>
                    </a:lnTo>
                    <a:lnTo>
                      <a:pt x="183" y="129"/>
                    </a:lnTo>
                    <a:lnTo>
                      <a:pt x="183" y="122"/>
                    </a:lnTo>
                    <a:lnTo>
                      <a:pt x="187" y="126"/>
                    </a:lnTo>
                    <a:lnTo>
                      <a:pt x="187" y="129"/>
                    </a:lnTo>
                    <a:lnTo>
                      <a:pt x="183" y="129"/>
                    </a:lnTo>
                    <a:lnTo>
                      <a:pt x="183" y="132"/>
                    </a:lnTo>
                    <a:lnTo>
                      <a:pt x="187" y="129"/>
                    </a:lnTo>
                    <a:lnTo>
                      <a:pt x="187" y="126"/>
                    </a:lnTo>
                    <a:lnTo>
                      <a:pt x="187" y="122"/>
                    </a:lnTo>
                    <a:lnTo>
                      <a:pt x="190" y="122"/>
                    </a:lnTo>
                    <a:lnTo>
                      <a:pt x="193" y="116"/>
                    </a:lnTo>
                    <a:lnTo>
                      <a:pt x="196" y="116"/>
                    </a:lnTo>
                    <a:lnTo>
                      <a:pt x="203" y="110"/>
                    </a:lnTo>
                    <a:lnTo>
                      <a:pt x="206" y="110"/>
                    </a:lnTo>
                    <a:lnTo>
                      <a:pt x="206" y="106"/>
                    </a:lnTo>
                    <a:lnTo>
                      <a:pt x="209" y="103"/>
                    </a:lnTo>
                    <a:lnTo>
                      <a:pt x="212" y="100"/>
                    </a:lnTo>
                    <a:lnTo>
                      <a:pt x="216" y="97"/>
                    </a:lnTo>
                    <a:lnTo>
                      <a:pt x="219" y="94"/>
                    </a:lnTo>
                    <a:lnTo>
                      <a:pt x="219" y="90"/>
                    </a:lnTo>
                    <a:close/>
                  </a:path>
                </a:pathLst>
              </a:custGeom>
              <a:solidFill>
                <a:srgbClr val="CCCCCC"/>
              </a:solidFill>
              <a:ln w="9525">
                <a:noFill/>
                <a:round/>
                <a:headEnd/>
                <a:tailEnd/>
              </a:ln>
            </p:spPr>
            <p:txBody>
              <a:bodyPr/>
              <a:lstStyle/>
              <a:p>
                <a:endParaRPr lang="en-US"/>
              </a:p>
            </p:txBody>
          </p:sp>
          <p:sp>
            <p:nvSpPr>
              <p:cNvPr id="32971" name="Freeform 41"/>
              <p:cNvSpPr>
                <a:spLocks/>
              </p:cNvSpPr>
              <p:nvPr/>
            </p:nvSpPr>
            <p:spPr bwMode="auto">
              <a:xfrm>
                <a:off x="2732" y="1186"/>
                <a:ext cx="235" cy="174"/>
              </a:xfrm>
              <a:custGeom>
                <a:avLst/>
                <a:gdLst>
                  <a:gd name="T0" fmla="*/ 228 w 235"/>
                  <a:gd name="T1" fmla="*/ 74 h 174"/>
                  <a:gd name="T2" fmla="*/ 232 w 235"/>
                  <a:gd name="T3" fmla="*/ 58 h 174"/>
                  <a:gd name="T4" fmla="*/ 228 w 235"/>
                  <a:gd name="T5" fmla="*/ 48 h 174"/>
                  <a:gd name="T6" fmla="*/ 222 w 235"/>
                  <a:gd name="T7" fmla="*/ 32 h 174"/>
                  <a:gd name="T8" fmla="*/ 206 w 235"/>
                  <a:gd name="T9" fmla="*/ 32 h 174"/>
                  <a:gd name="T10" fmla="*/ 190 w 235"/>
                  <a:gd name="T11" fmla="*/ 26 h 174"/>
                  <a:gd name="T12" fmla="*/ 174 w 235"/>
                  <a:gd name="T13" fmla="*/ 32 h 174"/>
                  <a:gd name="T14" fmla="*/ 161 w 235"/>
                  <a:gd name="T15" fmla="*/ 23 h 174"/>
                  <a:gd name="T16" fmla="*/ 145 w 235"/>
                  <a:gd name="T17" fmla="*/ 20 h 174"/>
                  <a:gd name="T18" fmla="*/ 145 w 235"/>
                  <a:gd name="T19" fmla="*/ 7 h 174"/>
                  <a:gd name="T20" fmla="*/ 125 w 235"/>
                  <a:gd name="T21" fmla="*/ 7 h 174"/>
                  <a:gd name="T22" fmla="*/ 116 w 235"/>
                  <a:gd name="T23" fmla="*/ 13 h 174"/>
                  <a:gd name="T24" fmla="*/ 100 w 235"/>
                  <a:gd name="T25" fmla="*/ 23 h 174"/>
                  <a:gd name="T26" fmla="*/ 97 w 235"/>
                  <a:gd name="T27" fmla="*/ 32 h 174"/>
                  <a:gd name="T28" fmla="*/ 80 w 235"/>
                  <a:gd name="T29" fmla="*/ 32 h 174"/>
                  <a:gd name="T30" fmla="*/ 71 w 235"/>
                  <a:gd name="T31" fmla="*/ 36 h 174"/>
                  <a:gd name="T32" fmla="*/ 58 w 235"/>
                  <a:gd name="T33" fmla="*/ 36 h 174"/>
                  <a:gd name="T34" fmla="*/ 45 w 235"/>
                  <a:gd name="T35" fmla="*/ 32 h 174"/>
                  <a:gd name="T36" fmla="*/ 23 w 235"/>
                  <a:gd name="T37" fmla="*/ 39 h 174"/>
                  <a:gd name="T38" fmla="*/ 16 w 235"/>
                  <a:gd name="T39" fmla="*/ 52 h 174"/>
                  <a:gd name="T40" fmla="*/ 16 w 235"/>
                  <a:gd name="T41" fmla="*/ 74 h 174"/>
                  <a:gd name="T42" fmla="*/ 3 w 235"/>
                  <a:gd name="T43" fmla="*/ 100 h 174"/>
                  <a:gd name="T44" fmla="*/ 13 w 235"/>
                  <a:gd name="T45" fmla="*/ 126 h 174"/>
                  <a:gd name="T46" fmla="*/ 39 w 235"/>
                  <a:gd name="T47" fmla="*/ 122 h 174"/>
                  <a:gd name="T48" fmla="*/ 61 w 235"/>
                  <a:gd name="T49" fmla="*/ 110 h 174"/>
                  <a:gd name="T50" fmla="*/ 84 w 235"/>
                  <a:gd name="T51" fmla="*/ 110 h 174"/>
                  <a:gd name="T52" fmla="*/ 97 w 235"/>
                  <a:gd name="T53" fmla="*/ 113 h 174"/>
                  <a:gd name="T54" fmla="*/ 103 w 235"/>
                  <a:gd name="T55" fmla="*/ 126 h 174"/>
                  <a:gd name="T56" fmla="*/ 113 w 235"/>
                  <a:gd name="T57" fmla="*/ 142 h 174"/>
                  <a:gd name="T58" fmla="*/ 100 w 235"/>
                  <a:gd name="T59" fmla="*/ 155 h 174"/>
                  <a:gd name="T60" fmla="*/ 93 w 235"/>
                  <a:gd name="T61" fmla="*/ 168 h 174"/>
                  <a:gd name="T62" fmla="*/ 106 w 235"/>
                  <a:gd name="T63" fmla="*/ 168 h 174"/>
                  <a:gd name="T64" fmla="*/ 113 w 235"/>
                  <a:gd name="T65" fmla="*/ 158 h 174"/>
                  <a:gd name="T66" fmla="*/ 119 w 235"/>
                  <a:gd name="T67" fmla="*/ 151 h 174"/>
                  <a:gd name="T68" fmla="*/ 122 w 235"/>
                  <a:gd name="T69" fmla="*/ 145 h 174"/>
                  <a:gd name="T70" fmla="*/ 132 w 235"/>
                  <a:gd name="T71" fmla="*/ 132 h 174"/>
                  <a:gd name="T72" fmla="*/ 142 w 235"/>
                  <a:gd name="T73" fmla="*/ 132 h 174"/>
                  <a:gd name="T74" fmla="*/ 142 w 235"/>
                  <a:gd name="T75" fmla="*/ 135 h 174"/>
                  <a:gd name="T76" fmla="*/ 151 w 235"/>
                  <a:gd name="T77" fmla="*/ 142 h 174"/>
                  <a:gd name="T78" fmla="*/ 164 w 235"/>
                  <a:gd name="T79" fmla="*/ 135 h 174"/>
                  <a:gd name="T80" fmla="*/ 158 w 235"/>
                  <a:gd name="T81" fmla="*/ 151 h 174"/>
                  <a:gd name="T82" fmla="*/ 164 w 235"/>
                  <a:gd name="T83" fmla="*/ 158 h 174"/>
                  <a:gd name="T84" fmla="*/ 174 w 235"/>
                  <a:gd name="T85" fmla="*/ 174 h 174"/>
                  <a:gd name="T86" fmla="*/ 183 w 235"/>
                  <a:gd name="T87" fmla="*/ 164 h 174"/>
                  <a:gd name="T88" fmla="*/ 203 w 235"/>
                  <a:gd name="T89" fmla="*/ 151 h 174"/>
                  <a:gd name="T90" fmla="*/ 206 w 235"/>
                  <a:gd name="T91" fmla="*/ 139 h 174"/>
                  <a:gd name="T92" fmla="*/ 193 w 235"/>
                  <a:gd name="T93" fmla="*/ 148 h 174"/>
                  <a:gd name="T94" fmla="*/ 180 w 235"/>
                  <a:gd name="T95" fmla="*/ 139 h 174"/>
                  <a:gd name="T96" fmla="*/ 174 w 235"/>
                  <a:gd name="T97" fmla="*/ 135 h 174"/>
                  <a:gd name="T98" fmla="*/ 167 w 235"/>
                  <a:gd name="T99" fmla="*/ 135 h 174"/>
                  <a:gd name="T100" fmla="*/ 174 w 235"/>
                  <a:gd name="T101" fmla="*/ 132 h 174"/>
                  <a:gd name="T102" fmla="*/ 180 w 235"/>
                  <a:gd name="T103" fmla="*/ 132 h 174"/>
                  <a:gd name="T104" fmla="*/ 180 w 235"/>
                  <a:gd name="T105" fmla="*/ 132 h 174"/>
                  <a:gd name="T106" fmla="*/ 183 w 235"/>
                  <a:gd name="T107" fmla="*/ 132 h 174"/>
                  <a:gd name="T108" fmla="*/ 196 w 235"/>
                  <a:gd name="T109" fmla="*/ 116 h 174"/>
                  <a:gd name="T110" fmla="*/ 209 w 235"/>
                  <a:gd name="T111" fmla="*/ 103 h 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5"/>
                  <a:gd name="T169" fmla="*/ 0 h 174"/>
                  <a:gd name="T170" fmla="*/ 235 w 235"/>
                  <a:gd name="T171" fmla="*/ 174 h 1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5" h="174">
                    <a:moveTo>
                      <a:pt x="219" y="90"/>
                    </a:moveTo>
                    <a:lnTo>
                      <a:pt x="219" y="84"/>
                    </a:lnTo>
                    <a:lnTo>
                      <a:pt x="222" y="81"/>
                    </a:lnTo>
                    <a:lnTo>
                      <a:pt x="222" y="77"/>
                    </a:lnTo>
                    <a:lnTo>
                      <a:pt x="225" y="74"/>
                    </a:lnTo>
                    <a:lnTo>
                      <a:pt x="228" y="77"/>
                    </a:lnTo>
                    <a:lnTo>
                      <a:pt x="228" y="74"/>
                    </a:lnTo>
                    <a:lnTo>
                      <a:pt x="235" y="74"/>
                    </a:lnTo>
                    <a:lnTo>
                      <a:pt x="235" y="68"/>
                    </a:lnTo>
                    <a:lnTo>
                      <a:pt x="235" y="61"/>
                    </a:lnTo>
                    <a:lnTo>
                      <a:pt x="232" y="61"/>
                    </a:lnTo>
                    <a:lnTo>
                      <a:pt x="232" y="58"/>
                    </a:lnTo>
                    <a:lnTo>
                      <a:pt x="228" y="55"/>
                    </a:lnTo>
                    <a:lnTo>
                      <a:pt x="228" y="52"/>
                    </a:lnTo>
                    <a:lnTo>
                      <a:pt x="232" y="48"/>
                    </a:lnTo>
                    <a:lnTo>
                      <a:pt x="228" y="48"/>
                    </a:lnTo>
                    <a:lnTo>
                      <a:pt x="232" y="45"/>
                    </a:lnTo>
                    <a:lnTo>
                      <a:pt x="232" y="39"/>
                    </a:lnTo>
                    <a:lnTo>
                      <a:pt x="228" y="36"/>
                    </a:lnTo>
                    <a:lnTo>
                      <a:pt x="228" y="32"/>
                    </a:lnTo>
                    <a:lnTo>
                      <a:pt x="225" y="32"/>
                    </a:lnTo>
                    <a:lnTo>
                      <a:pt x="222" y="32"/>
                    </a:lnTo>
                    <a:lnTo>
                      <a:pt x="219" y="32"/>
                    </a:lnTo>
                    <a:lnTo>
                      <a:pt x="216" y="32"/>
                    </a:lnTo>
                    <a:lnTo>
                      <a:pt x="209" y="32"/>
                    </a:lnTo>
                    <a:lnTo>
                      <a:pt x="206" y="32"/>
                    </a:lnTo>
                    <a:lnTo>
                      <a:pt x="203" y="32"/>
                    </a:lnTo>
                    <a:lnTo>
                      <a:pt x="203" y="36"/>
                    </a:lnTo>
                    <a:lnTo>
                      <a:pt x="200" y="36"/>
                    </a:lnTo>
                    <a:lnTo>
                      <a:pt x="196" y="32"/>
                    </a:lnTo>
                    <a:lnTo>
                      <a:pt x="193" y="29"/>
                    </a:lnTo>
                    <a:lnTo>
                      <a:pt x="190" y="26"/>
                    </a:lnTo>
                    <a:lnTo>
                      <a:pt x="187" y="29"/>
                    </a:lnTo>
                    <a:lnTo>
                      <a:pt x="180" y="32"/>
                    </a:lnTo>
                    <a:lnTo>
                      <a:pt x="177" y="36"/>
                    </a:lnTo>
                    <a:lnTo>
                      <a:pt x="174" y="32"/>
                    </a:lnTo>
                    <a:lnTo>
                      <a:pt x="171" y="32"/>
                    </a:lnTo>
                    <a:lnTo>
                      <a:pt x="171" y="36"/>
                    </a:lnTo>
                    <a:lnTo>
                      <a:pt x="167" y="36"/>
                    </a:lnTo>
                    <a:lnTo>
                      <a:pt x="164" y="32"/>
                    </a:lnTo>
                    <a:lnTo>
                      <a:pt x="164" y="29"/>
                    </a:lnTo>
                    <a:lnTo>
                      <a:pt x="161" y="23"/>
                    </a:lnTo>
                    <a:lnTo>
                      <a:pt x="158" y="23"/>
                    </a:lnTo>
                    <a:lnTo>
                      <a:pt x="158" y="20"/>
                    </a:lnTo>
                    <a:lnTo>
                      <a:pt x="154" y="20"/>
                    </a:lnTo>
                    <a:lnTo>
                      <a:pt x="154" y="23"/>
                    </a:lnTo>
                    <a:lnTo>
                      <a:pt x="151" y="23"/>
                    </a:lnTo>
                    <a:lnTo>
                      <a:pt x="148" y="23"/>
                    </a:lnTo>
                    <a:lnTo>
                      <a:pt x="145" y="20"/>
                    </a:lnTo>
                    <a:lnTo>
                      <a:pt x="145" y="16"/>
                    </a:lnTo>
                    <a:lnTo>
                      <a:pt x="142" y="13"/>
                    </a:lnTo>
                    <a:lnTo>
                      <a:pt x="145" y="13"/>
                    </a:lnTo>
                    <a:lnTo>
                      <a:pt x="145" y="10"/>
                    </a:lnTo>
                    <a:lnTo>
                      <a:pt x="145" y="7"/>
                    </a:lnTo>
                    <a:lnTo>
                      <a:pt x="142" y="7"/>
                    </a:lnTo>
                    <a:lnTo>
                      <a:pt x="142" y="3"/>
                    </a:lnTo>
                    <a:lnTo>
                      <a:pt x="138" y="3"/>
                    </a:lnTo>
                    <a:lnTo>
                      <a:pt x="135" y="0"/>
                    </a:lnTo>
                    <a:lnTo>
                      <a:pt x="132" y="3"/>
                    </a:lnTo>
                    <a:lnTo>
                      <a:pt x="129" y="3"/>
                    </a:lnTo>
                    <a:lnTo>
                      <a:pt x="125" y="7"/>
                    </a:lnTo>
                    <a:lnTo>
                      <a:pt x="122" y="7"/>
                    </a:lnTo>
                    <a:lnTo>
                      <a:pt x="119" y="7"/>
                    </a:lnTo>
                    <a:lnTo>
                      <a:pt x="119" y="10"/>
                    </a:lnTo>
                    <a:lnTo>
                      <a:pt x="119" y="13"/>
                    </a:lnTo>
                    <a:lnTo>
                      <a:pt x="116" y="13"/>
                    </a:lnTo>
                    <a:lnTo>
                      <a:pt x="113" y="13"/>
                    </a:lnTo>
                    <a:lnTo>
                      <a:pt x="109" y="13"/>
                    </a:lnTo>
                    <a:lnTo>
                      <a:pt x="106" y="13"/>
                    </a:lnTo>
                    <a:lnTo>
                      <a:pt x="106" y="16"/>
                    </a:lnTo>
                    <a:lnTo>
                      <a:pt x="103" y="16"/>
                    </a:lnTo>
                    <a:lnTo>
                      <a:pt x="100" y="23"/>
                    </a:lnTo>
                    <a:lnTo>
                      <a:pt x="100" y="26"/>
                    </a:lnTo>
                    <a:lnTo>
                      <a:pt x="100" y="29"/>
                    </a:lnTo>
                    <a:lnTo>
                      <a:pt x="103" y="32"/>
                    </a:lnTo>
                    <a:lnTo>
                      <a:pt x="103" y="36"/>
                    </a:lnTo>
                    <a:lnTo>
                      <a:pt x="100" y="36"/>
                    </a:lnTo>
                    <a:lnTo>
                      <a:pt x="100" y="32"/>
                    </a:lnTo>
                    <a:lnTo>
                      <a:pt x="97" y="32"/>
                    </a:lnTo>
                    <a:lnTo>
                      <a:pt x="93" y="32"/>
                    </a:lnTo>
                    <a:lnTo>
                      <a:pt x="90" y="36"/>
                    </a:lnTo>
                    <a:lnTo>
                      <a:pt x="87" y="36"/>
                    </a:lnTo>
                    <a:lnTo>
                      <a:pt x="84" y="36"/>
                    </a:lnTo>
                    <a:lnTo>
                      <a:pt x="80" y="32"/>
                    </a:lnTo>
                    <a:lnTo>
                      <a:pt x="80" y="39"/>
                    </a:lnTo>
                    <a:lnTo>
                      <a:pt x="77" y="36"/>
                    </a:lnTo>
                    <a:lnTo>
                      <a:pt x="74" y="36"/>
                    </a:lnTo>
                    <a:lnTo>
                      <a:pt x="71" y="36"/>
                    </a:lnTo>
                    <a:lnTo>
                      <a:pt x="68" y="39"/>
                    </a:lnTo>
                    <a:lnTo>
                      <a:pt x="64" y="39"/>
                    </a:lnTo>
                    <a:lnTo>
                      <a:pt x="61" y="36"/>
                    </a:lnTo>
                    <a:lnTo>
                      <a:pt x="58" y="39"/>
                    </a:lnTo>
                    <a:lnTo>
                      <a:pt x="58" y="36"/>
                    </a:lnTo>
                    <a:lnTo>
                      <a:pt x="55" y="36"/>
                    </a:lnTo>
                    <a:lnTo>
                      <a:pt x="51" y="36"/>
                    </a:lnTo>
                    <a:lnTo>
                      <a:pt x="51" y="32"/>
                    </a:lnTo>
                    <a:lnTo>
                      <a:pt x="48" y="36"/>
                    </a:lnTo>
                    <a:lnTo>
                      <a:pt x="45" y="32"/>
                    </a:lnTo>
                    <a:lnTo>
                      <a:pt x="39" y="32"/>
                    </a:lnTo>
                    <a:lnTo>
                      <a:pt x="35" y="32"/>
                    </a:lnTo>
                    <a:lnTo>
                      <a:pt x="32" y="32"/>
                    </a:lnTo>
                    <a:lnTo>
                      <a:pt x="23" y="36"/>
                    </a:lnTo>
                    <a:lnTo>
                      <a:pt x="23" y="39"/>
                    </a:lnTo>
                    <a:lnTo>
                      <a:pt x="19" y="39"/>
                    </a:lnTo>
                    <a:lnTo>
                      <a:pt x="16" y="42"/>
                    </a:lnTo>
                    <a:lnTo>
                      <a:pt x="13" y="42"/>
                    </a:lnTo>
                    <a:lnTo>
                      <a:pt x="13" y="45"/>
                    </a:lnTo>
                    <a:lnTo>
                      <a:pt x="13" y="48"/>
                    </a:lnTo>
                    <a:lnTo>
                      <a:pt x="16" y="52"/>
                    </a:lnTo>
                    <a:lnTo>
                      <a:pt x="16" y="55"/>
                    </a:lnTo>
                    <a:lnTo>
                      <a:pt x="19" y="58"/>
                    </a:lnTo>
                    <a:lnTo>
                      <a:pt x="19" y="61"/>
                    </a:lnTo>
                    <a:lnTo>
                      <a:pt x="23" y="65"/>
                    </a:lnTo>
                    <a:lnTo>
                      <a:pt x="23" y="68"/>
                    </a:lnTo>
                    <a:lnTo>
                      <a:pt x="16" y="74"/>
                    </a:lnTo>
                    <a:lnTo>
                      <a:pt x="13" y="77"/>
                    </a:lnTo>
                    <a:lnTo>
                      <a:pt x="10" y="81"/>
                    </a:lnTo>
                    <a:lnTo>
                      <a:pt x="6" y="94"/>
                    </a:lnTo>
                    <a:lnTo>
                      <a:pt x="6" y="97"/>
                    </a:lnTo>
                    <a:lnTo>
                      <a:pt x="6" y="100"/>
                    </a:lnTo>
                    <a:lnTo>
                      <a:pt x="3" y="100"/>
                    </a:lnTo>
                    <a:lnTo>
                      <a:pt x="3" y="103"/>
                    </a:lnTo>
                    <a:lnTo>
                      <a:pt x="3" y="110"/>
                    </a:lnTo>
                    <a:lnTo>
                      <a:pt x="0" y="116"/>
                    </a:lnTo>
                    <a:lnTo>
                      <a:pt x="6" y="119"/>
                    </a:lnTo>
                    <a:lnTo>
                      <a:pt x="10" y="122"/>
                    </a:lnTo>
                    <a:lnTo>
                      <a:pt x="13" y="126"/>
                    </a:lnTo>
                    <a:lnTo>
                      <a:pt x="13" y="122"/>
                    </a:lnTo>
                    <a:lnTo>
                      <a:pt x="16" y="122"/>
                    </a:lnTo>
                    <a:lnTo>
                      <a:pt x="23" y="122"/>
                    </a:lnTo>
                    <a:lnTo>
                      <a:pt x="29" y="122"/>
                    </a:lnTo>
                    <a:lnTo>
                      <a:pt x="32" y="122"/>
                    </a:lnTo>
                    <a:lnTo>
                      <a:pt x="35" y="122"/>
                    </a:lnTo>
                    <a:lnTo>
                      <a:pt x="39" y="122"/>
                    </a:lnTo>
                    <a:lnTo>
                      <a:pt x="42" y="126"/>
                    </a:lnTo>
                    <a:lnTo>
                      <a:pt x="45" y="119"/>
                    </a:lnTo>
                    <a:lnTo>
                      <a:pt x="48" y="119"/>
                    </a:lnTo>
                    <a:lnTo>
                      <a:pt x="51" y="119"/>
                    </a:lnTo>
                    <a:lnTo>
                      <a:pt x="61" y="113"/>
                    </a:lnTo>
                    <a:lnTo>
                      <a:pt x="61" y="110"/>
                    </a:lnTo>
                    <a:lnTo>
                      <a:pt x="64" y="106"/>
                    </a:lnTo>
                    <a:lnTo>
                      <a:pt x="68" y="106"/>
                    </a:lnTo>
                    <a:lnTo>
                      <a:pt x="71" y="103"/>
                    </a:lnTo>
                    <a:lnTo>
                      <a:pt x="77" y="103"/>
                    </a:lnTo>
                    <a:lnTo>
                      <a:pt x="77" y="106"/>
                    </a:lnTo>
                    <a:lnTo>
                      <a:pt x="84" y="110"/>
                    </a:lnTo>
                    <a:lnTo>
                      <a:pt x="87" y="106"/>
                    </a:lnTo>
                    <a:lnTo>
                      <a:pt x="90" y="106"/>
                    </a:lnTo>
                    <a:lnTo>
                      <a:pt x="93" y="110"/>
                    </a:lnTo>
                    <a:lnTo>
                      <a:pt x="97" y="110"/>
                    </a:lnTo>
                    <a:lnTo>
                      <a:pt x="97" y="113"/>
                    </a:lnTo>
                    <a:lnTo>
                      <a:pt x="97" y="116"/>
                    </a:lnTo>
                    <a:lnTo>
                      <a:pt x="97" y="119"/>
                    </a:lnTo>
                    <a:lnTo>
                      <a:pt x="100" y="122"/>
                    </a:lnTo>
                    <a:lnTo>
                      <a:pt x="103" y="122"/>
                    </a:lnTo>
                    <a:lnTo>
                      <a:pt x="103" y="126"/>
                    </a:lnTo>
                    <a:lnTo>
                      <a:pt x="106" y="129"/>
                    </a:lnTo>
                    <a:lnTo>
                      <a:pt x="109" y="132"/>
                    </a:lnTo>
                    <a:lnTo>
                      <a:pt x="113" y="132"/>
                    </a:lnTo>
                    <a:lnTo>
                      <a:pt x="113" y="135"/>
                    </a:lnTo>
                    <a:lnTo>
                      <a:pt x="113" y="139"/>
                    </a:lnTo>
                    <a:lnTo>
                      <a:pt x="113" y="142"/>
                    </a:lnTo>
                    <a:lnTo>
                      <a:pt x="113" y="145"/>
                    </a:lnTo>
                    <a:lnTo>
                      <a:pt x="106" y="142"/>
                    </a:lnTo>
                    <a:lnTo>
                      <a:pt x="103" y="145"/>
                    </a:lnTo>
                    <a:lnTo>
                      <a:pt x="103" y="142"/>
                    </a:lnTo>
                    <a:lnTo>
                      <a:pt x="100" y="145"/>
                    </a:lnTo>
                    <a:lnTo>
                      <a:pt x="100" y="155"/>
                    </a:lnTo>
                    <a:lnTo>
                      <a:pt x="97" y="158"/>
                    </a:lnTo>
                    <a:lnTo>
                      <a:pt x="97" y="161"/>
                    </a:lnTo>
                    <a:lnTo>
                      <a:pt x="97" y="164"/>
                    </a:lnTo>
                    <a:lnTo>
                      <a:pt x="93" y="168"/>
                    </a:lnTo>
                    <a:lnTo>
                      <a:pt x="100" y="171"/>
                    </a:lnTo>
                    <a:lnTo>
                      <a:pt x="103" y="168"/>
                    </a:lnTo>
                    <a:lnTo>
                      <a:pt x="106" y="168"/>
                    </a:lnTo>
                    <a:lnTo>
                      <a:pt x="109" y="164"/>
                    </a:lnTo>
                    <a:lnTo>
                      <a:pt x="113" y="164"/>
                    </a:lnTo>
                    <a:lnTo>
                      <a:pt x="113" y="161"/>
                    </a:lnTo>
                    <a:lnTo>
                      <a:pt x="113" y="155"/>
                    </a:lnTo>
                    <a:lnTo>
                      <a:pt x="113" y="158"/>
                    </a:lnTo>
                    <a:lnTo>
                      <a:pt x="113" y="161"/>
                    </a:lnTo>
                    <a:lnTo>
                      <a:pt x="113" y="158"/>
                    </a:lnTo>
                    <a:lnTo>
                      <a:pt x="116" y="158"/>
                    </a:lnTo>
                    <a:lnTo>
                      <a:pt x="116" y="155"/>
                    </a:lnTo>
                    <a:lnTo>
                      <a:pt x="119" y="155"/>
                    </a:lnTo>
                    <a:lnTo>
                      <a:pt x="119" y="151"/>
                    </a:lnTo>
                    <a:lnTo>
                      <a:pt x="122" y="148"/>
                    </a:lnTo>
                    <a:lnTo>
                      <a:pt x="119" y="145"/>
                    </a:lnTo>
                    <a:lnTo>
                      <a:pt x="116" y="145"/>
                    </a:lnTo>
                    <a:lnTo>
                      <a:pt x="116" y="142"/>
                    </a:lnTo>
                    <a:lnTo>
                      <a:pt x="119" y="145"/>
                    </a:lnTo>
                    <a:lnTo>
                      <a:pt x="122" y="145"/>
                    </a:lnTo>
                    <a:lnTo>
                      <a:pt x="125" y="142"/>
                    </a:lnTo>
                    <a:lnTo>
                      <a:pt x="122" y="139"/>
                    </a:lnTo>
                    <a:lnTo>
                      <a:pt x="125" y="139"/>
                    </a:lnTo>
                    <a:lnTo>
                      <a:pt x="125" y="135"/>
                    </a:lnTo>
                    <a:lnTo>
                      <a:pt x="132" y="135"/>
                    </a:lnTo>
                    <a:lnTo>
                      <a:pt x="132" y="132"/>
                    </a:lnTo>
                    <a:lnTo>
                      <a:pt x="135" y="129"/>
                    </a:lnTo>
                    <a:lnTo>
                      <a:pt x="135" y="132"/>
                    </a:lnTo>
                    <a:lnTo>
                      <a:pt x="138" y="129"/>
                    </a:lnTo>
                    <a:lnTo>
                      <a:pt x="142" y="129"/>
                    </a:lnTo>
                    <a:lnTo>
                      <a:pt x="142" y="132"/>
                    </a:lnTo>
                    <a:lnTo>
                      <a:pt x="145" y="132"/>
                    </a:lnTo>
                    <a:lnTo>
                      <a:pt x="138" y="135"/>
                    </a:lnTo>
                    <a:lnTo>
                      <a:pt x="135" y="135"/>
                    </a:lnTo>
                    <a:lnTo>
                      <a:pt x="138" y="135"/>
                    </a:lnTo>
                    <a:lnTo>
                      <a:pt x="142" y="135"/>
                    </a:lnTo>
                    <a:lnTo>
                      <a:pt x="138" y="139"/>
                    </a:lnTo>
                    <a:lnTo>
                      <a:pt x="142" y="142"/>
                    </a:lnTo>
                    <a:lnTo>
                      <a:pt x="142" y="139"/>
                    </a:lnTo>
                    <a:lnTo>
                      <a:pt x="145" y="139"/>
                    </a:lnTo>
                    <a:lnTo>
                      <a:pt x="145" y="142"/>
                    </a:lnTo>
                    <a:lnTo>
                      <a:pt x="151" y="142"/>
                    </a:lnTo>
                    <a:lnTo>
                      <a:pt x="154" y="139"/>
                    </a:lnTo>
                    <a:lnTo>
                      <a:pt x="158" y="139"/>
                    </a:lnTo>
                    <a:lnTo>
                      <a:pt x="161" y="135"/>
                    </a:lnTo>
                    <a:lnTo>
                      <a:pt x="161" y="139"/>
                    </a:lnTo>
                    <a:lnTo>
                      <a:pt x="164" y="139"/>
                    </a:lnTo>
                    <a:lnTo>
                      <a:pt x="164" y="135"/>
                    </a:lnTo>
                    <a:lnTo>
                      <a:pt x="167" y="139"/>
                    </a:lnTo>
                    <a:lnTo>
                      <a:pt x="167" y="142"/>
                    </a:lnTo>
                    <a:lnTo>
                      <a:pt x="161" y="145"/>
                    </a:lnTo>
                    <a:lnTo>
                      <a:pt x="158" y="148"/>
                    </a:lnTo>
                    <a:lnTo>
                      <a:pt x="158" y="151"/>
                    </a:lnTo>
                    <a:lnTo>
                      <a:pt x="154" y="155"/>
                    </a:lnTo>
                    <a:lnTo>
                      <a:pt x="154" y="158"/>
                    </a:lnTo>
                    <a:lnTo>
                      <a:pt x="158" y="155"/>
                    </a:lnTo>
                    <a:lnTo>
                      <a:pt x="161" y="158"/>
                    </a:lnTo>
                    <a:lnTo>
                      <a:pt x="164" y="158"/>
                    </a:lnTo>
                    <a:lnTo>
                      <a:pt x="167" y="158"/>
                    </a:lnTo>
                    <a:lnTo>
                      <a:pt x="167" y="161"/>
                    </a:lnTo>
                    <a:lnTo>
                      <a:pt x="171" y="164"/>
                    </a:lnTo>
                    <a:lnTo>
                      <a:pt x="171" y="168"/>
                    </a:lnTo>
                    <a:lnTo>
                      <a:pt x="171" y="171"/>
                    </a:lnTo>
                    <a:lnTo>
                      <a:pt x="174" y="174"/>
                    </a:lnTo>
                    <a:lnTo>
                      <a:pt x="177" y="174"/>
                    </a:lnTo>
                    <a:lnTo>
                      <a:pt x="180" y="171"/>
                    </a:lnTo>
                    <a:lnTo>
                      <a:pt x="183" y="168"/>
                    </a:lnTo>
                    <a:lnTo>
                      <a:pt x="183" y="164"/>
                    </a:lnTo>
                    <a:lnTo>
                      <a:pt x="187" y="164"/>
                    </a:lnTo>
                    <a:lnTo>
                      <a:pt x="183" y="161"/>
                    </a:lnTo>
                    <a:lnTo>
                      <a:pt x="187" y="161"/>
                    </a:lnTo>
                    <a:lnTo>
                      <a:pt x="190" y="161"/>
                    </a:lnTo>
                    <a:lnTo>
                      <a:pt x="193" y="158"/>
                    </a:lnTo>
                    <a:lnTo>
                      <a:pt x="196" y="151"/>
                    </a:lnTo>
                    <a:lnTo>
                      <a:pt x="203" y="151"/>
                    </a:lnTo>
                    <a:lnTo>
                      <a:pt x="206" y="148"/>
                    </a:lnTo>
                    <a:lnTo>
                      <a:pt x="209" y="148"/>
                    </a:lnTo>
                    <a:lnTo>
                      <a:pt x="209" y="145"/>
                    </a:lnTo>
                    <a:lnTo>
                      <a:pt x="209" y="142"/>
                    </a:lnTo>
                    <a:lnTo>
                      <a:pt x="209" y="139"/>
                    </a:lnTo>
                    <a:lnTo>
                      <a:pt x="206" y="139"/>
                    </a:lnTo>
                    <a:lnTo>
                      <a:pt x="203" y="142"/>
                    </a:lnTo>
                    <a:lnTo>
                      <a:pt x="200" y="142"/>
                    </a:lnTo>
                    <a:lnTo>
                      <a:pt x="196" y="148"/>
                    </a:lnTo>
                    <a:lnTo>
                      <a:pt x="193" y="145"/>
                    </a:lnTo>
                    <a:lnTo>
                      <a:pt x="193" y="148"/>
                    </a:lnTo>
                    <a:lnTo>
                      <a:pt x="190" y="148"/>
                    </a:lnTo>
                    <a:lnTo>
                      <a:pt x="187" y="145"/>
                    </a:lnTo>
                    <a:lnTo>
                      <a:pt x="187" y="142"/>
                    </a:lnTo>
                    <a:lnTo>
                      <a:pt x="183" y="142"/>
                    </a:lnTo>
                    <a:lnTo>
                      <a:pt x="180" y="142"/>
                    </a:lnTo>
                    <a:lnTo>
                      <a:pt x="180" y="139"/>
                    </a:lnTo>
                    <a:lnTo>
                      <a:pt x="180" y="142"/>
                    </a:lnTo>
                    <a:lnTo>
                      <a:pt x="177" y="142"/>
                    </a:lnTo>
                    <a:lnTo>
                      <a:pt x="180" y="135"/>
                    </a:lnTo>
                    <a:lnTo>
                      <a:pt x="177" y="139"/>
                    </a:lnTo>
                    <a:lnTo>
                      <a:pt x="177" y="135"/>
                    </a:lnTo>
                    <a:lnTo>
                      <a:pt x="174" y="135"/>
                    </a:lnTo>
                    <a:lnTo>
                      <a:pt x="174" y="139"/>
                    </a:lnTo>
                    <a:lnTo>
                      <a:pt x="171" y="139"/>
                    </a:lnTo>
                    <a:lnTo>
                      <a:pt x="171" y="135"/>
                    </a:lnTo>
                    <a:lnTo>
                      <a:pt x="167" y="135"/>
                    </a:lnTo>
                    <a:lnTo>
                      <a:pt x="171" y="135"/>
                    </a:lnTo>
                    <a:lnTo>
                      <a:pt x="171" y="132"/>
                    </a:lnTo>
                    <a:lnTo>
                      <a:pt x="171" y="129"/>
                    </a:lnTo>
                    <a:lnTo>
                      <a:pt x="171" y="132"/>
                    </a:lnTo>
                    <a:lnTo>
                      <a:pt x="174" y="132"/>
                    </a:lnTo>
                    <a:lnTo>
                      <a:pt x="177" y="132"/>
                    </a:lnTo>
                    <a:lnTo>
                      <a:pt x="177" y="135"/>
                    </a:lnTo>
                    <a:lnTo>
                      <a:pt x="177" y="132"/>
                    </a:lnTo>
                    <a:lnTo>
                      <a:pt x="180" y="132"/>
                    </a:lnTo>
                    <a:lnTo>
                      <a:pt x="180" y="135"/>
                    </a:lnTo>
                    <a:lnTo>
                      <a:pt x="183" y="135"/>
                    </a:lnTo>
                    <a:lnTo>
                      <a:pt x="183" y="139"/>
                    </a:lnTo>
                    <a:lnTo>
                      <a:pt x="183" y="135"/>
                    </a:lnTo>
                    <a:lnTo>
                      <a:pt x="180" y="132"/>
                    </a:lnTo>
                    <a:lnTo>
                      <a:pt x="183" y="129"/>
                    </a:lnTo>
                    <a:lnTo>
                      <a:pt x="183" y="122"/>
                    </a:lnTo>
                    <a:lnTo>
                      <a:pt x="187" y="126"/>
                    </a:lnTo>
                    <a:lnTo>
                      <a:pt x="187" y="129"/>
                    </a:lnTo>
                    <a:lnTo>
                      <a:pt x="183" y="129"/>
                    </a:lnTo>
                    <a:lnTo>
                      <a:pt x="183" y="132"/>
                    </a:lnTo>
                    <a:lnTo>
                      <a:pt x="187" y="129"/>
                    </a:lnTo>
                    <a:lnTo>
                      <a:pt x="187" y="126"/>
                    </a:lnTo>
                    <a:lnTo>
                      <a:pt x="187" y="122"/>
                    </a:lnTo>
                    <a:lnTo>
                      <a:pt x="190" y="122"/>
                    </a:lnTo>
                    <a:lnTo>
                      <a:pt x="193" y="116"/>
                    </a:lnTo>
                    <a:lnTo>
                      <a:pt x="196" y="116"/>
                    </a:lnTo>
                    <a:lnTo>
                      <a:pt x="203" y="110"/>
                    </a:lnTo>
                    <a:lnTo>
                      <a:pt x="206" y="110"/>
                    </a:lnTo>
                    <a:lnTo>
                      <a:pt x="206" y="106"/>
                    </a:lnTo>
                    <a:lnTo>
                      <a:pt x="209" y="103"/>
                    </a:lnTo>
                    <a:lnTo>
                      <a:pt x="212" y="100"/>
                    </a:lnTo>
                    <a:lnTo>
                      <a:pt x="216" y="97"/>
                    </a:lnTo>
                    <a:lnTo>
                      <a:pt x="219" y="94"/>
                    </a:lnTo>
                    <a:lnTo>
                      <a:pt x="219" y="90"/>
                    </a:lnTo>
                  </a:path>
                </a:pathLst>
              </a:custGeom>
              <a:noFill/>
              <a:ln w="0">
                <a:solidFill>
                  <a:srgbClr val="7F7F7F"/>
                </a:solidFill>
                <a:round/>
                <a:headEnd/>
                <a:tailEnd/>
              </a:ln>
            </p:spPr>
            <p:txBody>
              <a:bodyPr/>
              <a:lstStyle/>
              <a:p>
                <a:endParaRPr lang="en-US"/>
              </a:p>
            </p:txBody>
          </p:sp>
          <p:sp>
            <p:nvSpPr>
              <p:cNvPr id="32972" name="Freeform 42"/>
              <p:cNvSpPr>
                <a:spLocks/>
              </p:cNvSpPr>
              <p:nvPr/>
            </p:nvSpPr>
            <p:spPr bwMode="auto">
              <a:xfrm>
                <a:off x="2793" y="1289"/>
                <a:ext cx="52" cy="65"/>
              </a:xfrm>
              <a:custGeom>
                <a:avLst/>
                <a:gdLst>
                  <a:gd name="T0" fmla="*/ 7 w 52"/>
                  <a:gd name="T1" fmla="*/ 10 h 65"/>
                  <a:gd name="T2" fmla="*/ 10 w 52"/>
                  <a:gd name="T3" fmla="*/ 13 h 65"/>
                  <a:gd name="T4" fmla="*/ 13 w 52"/>
                  <a:gd name="T5" fmla="*/ 16 h 65"/>
                  <a:gd name="T6" fmla="*/ 13 w 52"/>
                  <a:gd name="T7" fmla="*/ 19 h 65"/>
                  <a:gd name="T8" fmla="*/ 16 w 52"/>
                  <a:gd name="T9" fmla="*/ 26 h 65"/>
                  <a:gd name="T10" fmla="*/ 23 w 52"/>
                  <a:gd name="T11" fmla="*/ 32 h 65"/>
                  <a:gd name="T12" fmla="*/ 26 w 52"/>
                  <a:gd name="T13" fmla="*/ 36 h 65"/>
                  <a:gd name="T14" fmla="*/ 26 w 52"/>
                  <a:gd name="T15" fmla="*/ 45 h 65"/>
                  <a:gd name="T16" fmla="*/ 29 w 52"/>
                  <a:gd name="T17" fmla="*/ 48 h 65"/>
                  <a:gd name="T18" fmla="*/ 29 w 52"/>
                  <a:gd name="T19" fmla="*/ 55 h 65"/>
                  <a:gd name="T20" fmla="*/ 29 w 52"/>
                  <a:gd name="T21" fmla="*/ 58 h 65"/>
                  <a:gd name="T22" fmla="*/ 29 w 52"/>
                  <a:gd name="T23" fmla="*/ 61 h 65"/>
                  <a:gd name="T24" fmla="*/ 32 w 52"/>
                  <a:gd name="T25" fmla="*/ 65 h 65"/>
                  <a:gd name="T26" fmla="*/ 32 w 52"/>
                  <a:gd name="T27" fmla="*/ 65 h 65"/>
                  <a:gd name="T28" fmla="*/ 36 w 52"/>
                  <a:gd name="T29" fmla="*/ 61 h 65"/>
                  <a:gd name="T30" fmla="*/ 36 w 52"/>
                  <a:gd name="T31" fmla="*/ 58 h 65"/>
                  <a:gd name="T32" fmla="*/ 36 w 52"/>
                  <a:gd name="T33" fmla="*/ 58 h 65"/>
                  <a:gd name="T34" fmla="*/ 36 w 52"/>
                  <a:gd name="T35" fmla="*/ 55 h 65"/>
                  <a:gd name="T36" fmla="*/ 36 w 52"/>
                  <a:gd name="T37" fmla="*/ 55 h 65"/>
                  <a:gd name="T38" fmla="*/ 39 w 52"/>
                  <a:gd name="T39" fmla="*/ 52 h 65"/>
                  <a:gd name="T40" fmla="*/ 39 w 52"/>
                  <a:gd name="T41" fmla="*/ 52 h 65"/>
                  <a:gd name="T42" fmla="*/ 39 w 52"/>
                  <a:gd name="T43" fmla="*/ 42 h 65"/>
                  <a:gd name="T44" fmla="*/ 39 w 52"/>
                  <a:gd name="T45" fmla="*/ 42 h 65"/>
                  <a:gd name="T46" fmla="*/ 42 w 52"/>
                  <a:gd name="T47" fmla="*/ 39 h 65"/>
                  <a:gd name="T48" fmla="*/ 42 w 52"/>
                  <a:gd name="T49" fmla="*/ 42 h 65"/>
                  <a:gd name="T50" fmla="*/ 45 w 52"/>
                  <a:gd name="T51" fmla="*/ 39 h 65"/>
                  <a:gd name="T52" fmla="*/ 52 w 52"/>
                  <a:gd name="T53" fmla="*/ 42 h 65"/>
                  <a:gd name="T54" fmla="*/ 52 w 52"/>
                  <a:gd name="T55" fmla="*/ 39 h 65"/>
                  <a:gd name="T56" fmla="*/ 52 w 52"/>
                  <a:gd name="T57" fmla="*/ 36 h 65"/>
                  <a:gd name="T58" fmla="*/ 52 w 52"/>
                  <a:gd name="T59" fmla="*/ 36 h 65"/>
                  <a:gd name="T60" fmla="*/ 52 w 52"/>
                  <a:gd name="T61" fmla="*/ 32 h 65"/>
                  <a:gd name="T62" fmla="*/ 52 w 52"/>
                  <a:gd name="T63" fmla="*/ 29 h 65"/>
                  <a:gd name="T64" fmla="*/ 48 w 52"/>
                  <a:gd name="T65" fmla="*/ 29 h 65"/>
                  <a:gd name="T66" fmla="*/ 45 w 52"/>
                  <a:gd name="T67" fmla="*/ 26 h 65"/>
                  <a:gd name="T68" fmla="*/ 42 w 52"/>
                  <a:gd name="T69" fmla="*/ 23 h 65"/>
                  <a:gd name="T70" fmla="*/ 42 w 52"/>
                  <a:gd name="T71" fmla="*/ 23 h 65"/>
                  <a:gd name="T72" fmla="*/ 42 w 52"/>
                  <a:gd name="T73" fmla="*/ 19 h 65"/>
                  <a:gd name="T74" fmla="*/ 39 w 52"/>
                  <a:gd name="T75" fmla="*/ 19 h 65"/>
                  <a:gd name="T76" fmla="*/ 39 w 52"/>
                  <a:gd name="T77" fmla="*/ 19 h 65"/>
                  <a:gd name="T78" fmla="*/ 36 w 52"/>
                  <a:gd name="T79" fmla="*/ 16 h 65"/>
                  <a:gd name="T80" fmla="*/ 36 w 52"/>
                  <a:gd name="T81" fmla="*/ 13 h 65"/>
                  <a:gd name="T82" fmla="*/ 36 w 52"/>
                  <a:gd name="T83" fmla="*/ 10 h 65"/>
                  <a:gd name="T84" fmla="*/ 36 w 52"/>
                  <a:gd name="T85" fmla="*/ 7 h 65"/>
                  <a:gd name="T86" fmla="*/ 36 w 52"/>
                  <a:gd name="T87" fmla="*/ 7 h 65"/>
                  <a:gd name="T88" fmla="*/ 32 w 52"/>
                  <a:gd name="T89" fmla="*/ 7 h 65"/>
                  <a:gd name="T90" fmla="*/ 29 w 52"/>
                  <a:gd name="T91" fmla="*/ 3 h 65"/>
                  <a:gd name="T92" fmla="*/ 26 w 52"/>
                  <a:gd name="T93" fmla="*/ 3 h 65"/>
                  <a:gd name="T94" fmla="*/ 23 w 52"/>
                  <a:gd name="T95" fmla="*/ 7 h 65"/>
                  <a:gd name="T96" fmla="*/ 23 w 52"/>
                  <a:gd name="T97" fmla="*/ 7 h 65"/>
                  <a:gd name="T98" fmla="*/ 16 w 52"/>
                  <a:gd name="T99" fmla="*/ 3 h 65"/>
                  <a:gd name="T100" fmla="*/ 16 w 52"/>
                  <a:gd name="T101" fmla="*/ 0 h 65"/>
                  <a:gd name="T102" fmla="*/ 10 w 52"/>
                  <a:gd name="T103" fmla="*/ 0 h 65"/>
                  <a:gd name="T104" fmla="*/ 7 w 52"/>
                  <a:gd name="T105" fmla="*/ 3 h 65"/>
                  <a:gd name="T106" fmla="*/ 7 w 52"/>
                  <a:gd name="T107" fmla="*/ 3 h 65"/>
                  <a:gd name="T108" fmla="*/ 3 w 52"/>
                  <a:gd name="T109" fmla="*/ 3 h 65"/>
                  <a:gd name="T110" fmla="*/ 0 w 52"/>
                  <a:gd name="T111" fmla="*/ 7 h 65"/>
                  <a:gd name="T112" fmla="*/ 0 w 52"/>
                  <a:gd name="T113" fmla="*/ 7 h 65"/>
                  <a:gd name="T114" fmla="*/ 3 w 52"/>
                  <a:gd name="T115" fmla="*/ 7 h 65"/>
                  <a:gd name="T116" fmla="*/ 7 w 52"/>
                  <a:gd name="T117" fmla="*/ 10 h 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
                  <a:gd name="T178" fmla="*/ 0 h 65"/>
                  <a:gd name="T179" fmla="*/ 52 w 52"/>
                  <a:gd name="T180" fmla="*/ 65 h 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 h="65">
                    <a:moveTo>
                      <a:pt x="7" y="10"/>
                    </a:moveTo>
                    <a:lnTo>
                      <a:pt x="10" y="13"/>
                    </a:lnTo>
                    <a:lnTo>
                      <a:pt x="13" y="16"/>
                    </a:lnTo>
                    <a:lnTo>
                      <a:pt x="13" y="19"/>
                    </a:lnTo>
                    <a:lnTo>
                      <a:pt x="16" y="26"/>
                    </a:lnTo>
                    <a:lnTo>
                      <a:pt x="23" y="32"/>
                    </a:lnTo>
                    <a:lnTo>
                      <a:pt x="26" y="36"/>
                    </a:lnTo>
                    <a:lnTo>
                      <a:pt x="26" y="45"/>
                    </a:lnTo>
                    <a:lnTo>
                      <a:pt x="29" y="48"/>
                    </a:lnTo>
                    <a:lnTo>
                      <a:pt x="29" y="55"/>
                    </a:lnTo>
                    <a:lnTo>
                      <a:pt x="29" y="58"/>
                    </a:lnTo>
                    <a:lnTo>
                      <a:pt x="29" y="61"/>
                    </a:lnTo>
                    <a:lnTo>
                      <a:pt x="32" y="65"/>
                    </a:lnTo>
                    <a:lnTo>
                      <a:pt x="36" y="61"/>
                    </a:lnTo>
                    <a:lnTo>
                      <a:pt x="36" y="58"/>
                    </a:lnTo>
                    <a:lnTo>
                      <a:pt x="36" y="55"/>
                    </a:lnTo>
                    <a:lnTo>
                      <a:pt x="39" y="52"/>
                    </a:lnTo>
                    <a:lnTo>
                      <a:pt x="39" y="42"/>
                    </a:lnTo>
                    <a:lnTo>
                      <a:pt x="42" y="39"/>
                    </a:lnTo>
                    <a:lnTo>
                      <a:pt x="42" y="42"/>
                    </a:lnTo>
                    <a:lnTo>
                      <a:pt x="45" y="39"/>
                    </a:lnTo>
                    <a:lnTo>
                      <a:pt x="52" y="42"/>
                    </a:lnTo>
                    <a:lnTo>
                      <a:pt x="52" y="39"/>
                    </a:lnTo>
                    <a:lnTo>
                      <a:pt x="52" y="36"/>
                    </a:lnTo>
                    <a:lnTo>
                      <a:pt x="52" y="32"/>
                    </a:lnTo>
                    <a:lnTo>
                      <a:pt x="52" y="29"/>
                    </a:lnTo>
                    <a:lnTo>
                      <a:pt x="48" y="29"/>
                    </a:lnTo>
                    <a:lnTo>
                      <a:pt x="45" y="26"/>
                    </a:lnTo>
                    <a:lnTo>
                      <a:pt x="42" y="23"/>
                    </a:lnTo>
                    <a:lnTo>
                      <a:pt x="42" y="19"/>
                    </a:lnTo>
                    <a:lnTo>
                      <a:pt x="39" y="19"/>
                    </a:lnTo>
                    <a:lnTo>
                      <a:pt x="36" y="16"/>
                    </a:lnTo>
                    <a:lnTo>
                      <a:pt x="36" y="13"/>
                    </a:lnTo>
                    <a:lnTo>
                      <a:pt x="36" y="10"/>
                    </a:lnTo>
                    <a:lnTo>
                      <a:pt x="36" y="7"/>
                    </a:lnTo>
                    <a:lnTo>
                      <a:pt x="32" y="7"/>
                    </a:lnTo>
                    <a:lnTo>
                      <a:pt x="29" y="3"/>
                    </a:lnTo>
                    <a:lnTo>
                      <a:pt x="26" y="3"/>
                    </a:lnTo>
                    <a:lnTo>
                      <a:pt x="23" y="7"/>
                    </a:lnTo>
                    <a:lnTo>
                      <a:pt x="16" y="3"/>
                    </a:lnTo>
                    <a:lnTo>
                      <a:pt x="16" y="0"/>
                    </a:lnTo>
                    <a:lnTo>
                      <a:pt x="10" y="0"/>
                    </a:lnTo>
                    <a:lnTo>
                      <a:pt x="7" y="3"/>
                    </a:lnTo>
                    <a:lnTo>
                      <a:pt x="3" y="3"/>
                    </a:lnTo>
                    <a:lnTo>
                      <a:pt x="0" y="7"/>
                    </a:lnTo>
                    <a:lnTo>
                      <a:pt x="3" y="7"/>
                    </a:lnTo>
                    <a:lnTo>
                      <a:pt x="7" y="10"/>
                    </a:lnTo>
                    <a:close/>
                  </a:path>
                </a:pathLst>
              </a:custGeom>
              <a:solidFill>
                <a:srgbClr val="CCCCCC"/>
              </a:solidFill>
              <a:ln w="9525">
                <a:noFill/>
                <a:round/>
                <a:headEnd/>
                <a:tailEnd/>
              </a:ln>
            </p:spPr>
            <p:txBody>
              <a:bodyPr/>
              <a:lstStyle/>
              <a:p>
                <a:endParaRPr lang="en-US"/>
              </a:p>
            </p:txBody>
          </p:sp>
          <p:sp>
            <p:nvSpPr>
              <p:cNvPr id="32973" name="Freeform 43"/>
              <p:cNvSpPr>
                <a:spLocks/>
              </p:cNvSpPr>
              <p:nvPr/>
            </p:nvSpPr>
            <p:spPr bwMode="auto">
              <a:xfrm>
                <a:off x="2793" y="1289"/>
                <a:ext cx="52" cy="65"/>
              </a:xfrm>
              <a:custGeom>
                <a:avLst/>
                <a:gdLst>
                  <a:gd name="T0" fmla="*/ 7 w 52"/>
                  <a:gd name="T1" fmla="*/ 10 h 65"/>
                  <a:gd name="T2" fmla="*/ 10 w 52"/>
                  <a:gd name="T3" fmla="*/ 13 h 65"/>
                  <a:gd name="T4" fmla="*/ 13 w 52"/>
                  <a:gd name="T5" fmla="*/ 16 h 65"/>
                  <a:gd name="T6" fmla="*/ 13 w 52"/>
                  <a:gd name="T7" fmla="*/ 19 h 65"/>
                  <a:gd name="T8" fmla="*/ 16 w 52"/>
                  <a:gd name="T9" fmla="*/ 26 h 65"/>
                  <a:gd name="T10" fmla="*/ 23 w 52"/>
                  <a:gd name="T11" fmla="*/ 32 h 65"/>
                  <a:gd name="T12" fmla="*/ 26 w 52"/>
                  <a:gd name="T13" fmla="*/ 36 h 65"/>
                  <a:gd name="T14" fmla="*/ 26 w 52"/>
                  <a:gd name="T15" fmla="*/ 45 h 65"/>
                  <a:gd name="T16" fmla="*/ 29 w 52"/>
                  <a:gd name="T17" fmla="*/ 48 h 65"/>
                  <a:gd name="T18" fmla="*/ 29 w 52"/>
                  <a:gd name="T19" fmla="*/ 55 h 65"/>
                  <a:gd name="T20" fmla="*/ 29 w 52"/>
                  <a:gd name="T21" fmla="*/ 58 h 65"/>
                  <a:gd name="T22" fmla="*/ 29 w 52"/>
                  <a:gd name="T23" fmla="*/ 61 h 65"/>
                  <a:gd name="T24" fmla="*/ 32 w 52"/>
                  <a:gd name="T25" fmla="*/ 65 h 65"/>
                  <a:gd name="T26" fmla="*/ 32 w 52"/>
                  <a:gd name="T27" fmla="*/ 65 h 65"/>
                  <a:gd name="T28" fmla="*/ 36 w 52"/>
                  <a:gd name="T29" fmla="*/ 61 h 65"/>
                  <a:gd name="T30" fmla="*/ 36 w 52"/>
                  <a:gd name="T31" fmla="*/ 58 h 65"/>
                  <a:gd name="T32" fmla="*/ 36 w 52"/>
                  <a:gd name="T33" fmla="*/ 58 h 65"/>
                  <a:gd name="T34" fmla="*/ 36 w 52"/>
                  <a:gd name="T35" fmla="*/ 55 h 65"/>
                  <a:gd name="T36" fmla="*/ 36 w 52"/>
                  <a:gd name="T37" fmla="*/ 55 h 65"/>
                  <a:gd name="T38" fmla="*/ 39 w 52"/>
                  <a:gd name="T39" fmla="*/ 52 h 65"/>
                  <a:gd name="T40" fmla="*/ 39 w 52"/>
                  <a:gd name="T41" fmla="*/ 52 h 65"/>
                  <a:gd name="T42" fmla="*/ 39 w 52"/>
                  <a:gd name="T43" fmla="*/ 42 h 65"/>
                  <a:gd name="T44" fmla="*/ 39 w 52"/>
                  <a:gd name="T45" fmla="*/ 42 h 65"/>
                  <a:gd name="T46" fmla="*/ 42 w 52"/>
                  <a:gd name="T47" fmla="*/ 39 h 65"/>
                  <a:gd name="T48" fmla="*/ 42 w 52"/>
                  <a:gd name="T49" fmla="*/ 42 h 65"/>
                  <a:gd name="T50" fmla="*/ 45 w 52"/>
                  <a:gd name="T51" fmla="*/ 39 h 65"/>
                  <a:gd name="T52" fmla="*/ 52 w 52"/>
                  <a:gd name="T53" fmla="*/ 42 h 65"/>
                  <a:gd name="T54" fmla="*/ 52 w 52"/>
                  <a:gd name="T55" fmla="*/ 39 h 65"/>
                  <a:gd name="T56" fmla="*/ 52 w 52"/>
                  <a:gd name="T57" fmla="*/ 36 h 65"/>
                  <a:gd name="T58" fmla="*/ 52 w 52"/>
                  <a:gd name="T59" fmla="*/ 36 h 65"/>
                  <a:gd name="T60" fmla="*/ 52 w 52"/>
                  <a:gd name="T61" fmla="*/ 32 h 65"/>
                  <a:gd name="T62" fmla="*/ 52 w 52"/>
                  <a:gd name="T63" fmla="*/ 29 h 65"/>
                  <a:gd name="T64" fmla="*/ 48 w 52"/>
                  <a:gd name="T65" fmla="*/ 29 h 65"/>
                  <a:gd name="T66" fmla="*/ 45 w 52"/>
                  <a:gd name="T67" fmla="*/ 26 h 65"/>
                  <a:gd name="T68" fmla="*/ 42 w 52"/>
                  <a:gd name="T69" fmla="*/ 23 h 65"/>
                  <a:gd name="T70" fmla="*/ 42 w 52"/>
                  <a:gd name="T71" fmla="*/ 23 h 65"/>
                  <a:gd name="T72" fmla="*/ 42 w 52"/>
                  <a:gd name="T73" fmla="*/ 19 h 65"/>
                  <a:gd name="T74" fmla="*/ 39 w 52"/>
                  <a:gd name="T75" fmla="*/ 19 h 65"/>
                  <a:gd name="T76" fmla="*/ 39 w 52"/>
                  <a:gd name="T77" fmla="*/ 19 h 65"/>
                  <a:gd name="T78" fmla="*/ 36 w 52"/>
                  <a:gd name="T79" fmla="*/ 16 h 65"/>
                  <a:gd name="T80" fmla="*/ 36 w 52"/>
                  <a:gd name="T81" fmla="*/ 13 h 65"/>
                  <a:gd name="T82" fmla="*/ 36 w 52"/>
                  <a:gd name="T83" fmla="*/ 10 h 65"/>
                  <a:gd name="T84" fmla="*/ 36 w 52"/>
                  <a:gd name="T85" fmla="*/ 7 h 65"/>
                  <a:gd name="T86" fmla="*/ 36 w 52"/>
                  <a:gd name="T87" fmla="*/ 7 h 65"/>
                  <a:gd name="T88" fmla="*/ 32 w 52"/>
                  <a:gd name="T89" fmla="*/ 7 h 65"/>
                  <a:gd name="T90" fmla="*/ 29 w 52"/>
                  <a:gd name="T91" fmla="*/ 3 h 65"/>
                  <a:gd name="T92" fmla="*/ 26 w 52"/>
                  <a:gd name="T93" fmla="*/ 3 h 65"/>
                  <a:gd name="T94" fmla="*/ 23 w 52"/>
                  <a:gd name="T95" fmla="*/ 7 h 65"/>
                  <a:gd name="T96" fmla="*/ 23 w 52"/>
                  <a:gd name="T97" fmla="*/ 7 h 65"/>
                  <a:gd name="T98" fmla="*/ 16 w 52"/>
                  <a:gd name="T99" fmla="*/ 3 h 65"/>
                  <a:gd name="T100" fmla="*/ 16 w 52"/>
                  <a:gd name="T101" fmla="*/ 0 h 65"/>
                  <a:gd name="T102" fmla="*/ 10 w 52"/>
                  <a:gd name="T103" fmla="*/ 0 h 65"/>
                  <a:gd name="T104" fmla="*/ 7 w 52"/>
                  <a:gd name="T105" fmla="*/ 3 h 65"/>
                  <a:gd name="T106" fmla="*/ 7 w 52"/>
                  <a:gd name="T107" fmla="*/ 3 h 65"/>
                  <a:gd name="T108" fmla="*/ 3 w 52"/>
                  <a:gd name="T109" fmla="*/ 3 h 65"/>
                  <a:gd name="T110" fmla="*/ 0 w 52"/>
                  <a:gd name="T111" fmla="*/ 7 h 65"/>
                  <a:gd name="T112" fmla="*/ 0 w 52"/>
                  <a:gd name="T113" fmla="*/ 7 h 65"/>
                  <a:gd name="T114" fmla="*/ 3 w 52"/>
                  <a:gd name="T115" fmla="*/ 7 h 65"/>
                  <a:gd name="T116" fmla="*/ 7 w 52"/>
                  <a:gd name="T117" fmla="*/ 10 h 65"/>
                  <a:gd name="T118" fmla="*/ 7 w 52"/>
                  <a:gd name="T119" fmla="*/ 10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65"/>
                  <a:gd name="T182" fmla="*/ 52 w 52"/>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65">
                    <a:moveTo>
                      <a:pt x="7" y="10"/>
                    </a:moveTo>
                    <a:lnTo>
                      <a:pt x="10" y="13"/>
                    </a:lnTo>
                    <a:lnTo>
                      <a:pt x="13" y="16"/>
                    </a:lnTo>
                    <a:lnTo>
                      <a:pt x="13" y="19"/>
                    </a:lnTo>
                    <a:lnTo>
                      <a:pt x="16" y="26"/>
                    </a:lnTo>
                    <a:lnTo>
                      <a:pt x="23" y="32"/>
                    </a:lnTo>
                    <a:lnTo>
                      <a:pt x="26" y="36"/>
                    </a:lnTo>
                    <a:lnTo>
                      <a:pt x="26" y="45"/>
                    </a:lnTo>
                    <a:lnTo>
                      <a:pt x="29" y="48"/>
                    </a:lnTo>
                    <a:lnTo>
                      <a:pt x="29" y="55"/>
                    </a:lnTo>
                    <a:lnTo>
                      <a:pt x="29" y="58"/>
                    </a:lnTo>
                    <a:lnTo>
                      <a:pt x="29" y="61"/>
                    </a:lnTo>
                    <a:lnTo>
                      <a:pt x="32" y="65"/>
                    </a:lnTo>
                    <a:lnTo>
                      <a:pt x="36" y="61"/>
                    </a:lnTo>
                    <a:lnTo>
                      <a:pt x="36" y="58"/>
                    </a:lnTo>
                    <a:lnTo>
                      <a:pt x="36" y="55"/>
                    </a:lnTo>
                    <a:lnTo>
                      <a:pt x="39" y="52"/>
                    </a:lnTo>
                    <a:lnTo>
                      <a:pt x="39" y="42"/>
                    </a:lnTo>
                    <a:lnTo>
                      <a:pt x="42" y="39"/>
                    </a:lnTo>
                    <a:lnTo>
                      <a:pt x="42" y="42"/>
                    </a:lnTo>
                    <a:lnTo>
                      <a:pt x="45" y="39"/>
                    </a:lnTo>
                    <a:lnTo>
                      <a:pt x="52" y="42"/>
                    </a:lnTo>
                    <a:lnTo>
                      <a:pt x="52" y="39"/>
                    </a:lnTo>
                    <a:lnTo>
                      <a:pt x="52" y="36"/>
                    </a:lnTo>
                    <a:lnTo>
                      <a:pt x="52" y="32"/>
                    </a:lnTo>
                    <a:lnTo>
                      <a:pt x="52" y="29"/>
                    </a:lnTo>
                    <a:lnTo>
                      <a:pt x="48" y="29"/>
                    </a:lnTo>
                    <a:lnTo>
                      <a:pt x="45" y="26"/>
                    </a:lnTo>
                    <a:lnTo>
                      <a:pt x="42" y="23"/>
                    </a:lnTo>
                    <a:lnTo>
                      <a:pt x="42" y="19"/>
                    </a:lnTo>
                    <a:lnTo>
                      <a:pt x="39" y="19"/>
                    </a:lnTo>
                    <a:lnTo>
                      <a:pt x="36" y="16"/>
                    </a:lnTo>
                    <a:lnTo>
                      <a:pt x="36" y="13"/>
                    </a:lnTo>
                    <a:lnTo>
                      <a:pt x="36" y="10"/>
                    </a:lnTo>
                    <a:lnTo>
                      <a:pt x="36" y="7"/>
                    </a:lnTo>
                    <a:lnTo>
                      <a:pt x="32" y="7"/>
                    </a:lnTo>
                    <a:lnTo>
                      <a:pt x="29" y="3"/>
                    </a:lnTo>
                    <a:lnTo>
                      <a:pt x="26" y="3"/>
                    </a:lnTo>
                    <a:lnTo>
                      <a:pt x="23" y="7"/>
                    </a:lnTo>
                    <a:lnTo>
                      <a:pt x="16" y="3"/>
                    </a:lnTo>
                    <a:lnTo>
                      <a:pt x="16" y="0"/>
                    </a:lnTo>
                    <a:lnTo>
                      <a:pt x="10" y="0"/>
                    </a:lnTo>
                    <a:lnTo>
                      <a:pt x="7" y="3"/>
                    </a:lnTo>
                    <a:lnTo>
                      <a:pt x="3" y="3"/>
                    </a:lnTo>
                    <a:lnTo>
                      <a:pt x="0" y="7"/>
                    </a:lnTo>
                    <a:lnTo>
                      <a:pt x="3" y="7"/>
                    </a:lnTo>
                    <a:lnTo>
                      <a:pt x="7" y="10"/>
                    </a:lnTo>
                  </a:path>
                </a:pathLst>
              </a:custGeom>
              <a:noFill/>
              <a:ln w="0">
                <a:solidFill>
                  <a:srgbClr val="7F7F7F"/>
                </a:solidFill>
                <a:round/>
                <a:headEnd/>
                <a:tailEnd/>
              </a:ln>
            </p:spPr>
            <p:txBody>
              <a:bodyPr/>
              <a:lstStyle/>
              <a:p>
                <a:endParaRPr lang="en-US"/>
              </a:p>
            </p:txBody>
          </p:sp>
          <p:sp>
            <p:nvSpPr>
              <p:cNvPr id="32974" name="Freeform 44"/>
              <p:cNvSpPr>
                <a:spLocks/>
              </p:cNvSpPr>
              <p:nvPr/>
            </p:nvSpPr>
            <p:spPr bwMode="auto">
              <a:xfrm>
                <a:off x="2664" y="1280"/>
                <a:ext cx="71" cy="41"/>
              </a:xfrm>
              <a:custGeom>
                <a:avLst/>
                <a:gdLst>
                  <a:gd name="T0" fmla="*/ 68 w 71"/>
                  <a:gd name="T1" fmla="*/ 3 h 41"/>
                  <a:gd name="T2" fmla="*/ 65 w 71"/>
                  <a:gd name="T3" fmla="*/ 3 h 41"/>
                  <a:gd name="T4" fmla="*/ 62 w 71"/>
                  <a:gd name="T5" fmla="*/ 0 h 41"/>
                  <a:gd name="T6" fmla="*/ 58 w 71"/>
                  <a:gd name="T7" fmla="*/ 0 h 41"/>
                  <a:gd name="T8" fmla="*/ 55 w 71"/>
                  <a:gd name="T9" fmla="*/ 0 h 41"/>
                  <a:gd name="T10" fmla="*/ 55 w 71"/>
                  <a:gd name="T11" fmla="*/ 3 h 41"/>
                  <a:gd name="T12" fmla="*/ 52 w 71"/>
                  <a:gd name="T13" fmla="*/ 3 h 41"/>
                  <a:gd name="T14" fmla="*/ 49 w 71"/>
                  <a:gd name="T15" fmla="*/ 3 h 41"/>
                  <a:gd name="T16" fmla="*/ 45 w 71"/>
                  <a:gd name="T17" fmla="*/ 3 h 41"/>
                  <a:gd name="T18" fmla="*/ 42 w 71"/>
                  <a:gd name="T19" fmla="*/ 6 h 41"/>
                  <a:gd name="T20" fmla="*/ 39 w 71"/>
                  <a:gd name="T21" fmla="*/ 6 h 41"/>
                  <a:gd name="T22" fmla="*/ 39 w 71"/>
                  <a:gd name="T23" fmla="*/ 6 h 41"/>
                  <a:gd name="T24" fmla="*/ 36 w 71"/>
                  <a:gd name="T25" fmla="*/ 3 h 41"/>
                  <a:gd name="T26" fmla="*/ 36 w 71"/>
                  <a:gd name="T27" fmla="*/ 3 h 41"/>
                  <a:gd name="T28" fmla="*/ 33 w 71"/>
                  <a:gd name="T29" fmla="*/ 0 h 41"/>
                  <a:gd name="T30" fmla="*/ 29 w 71"/>
                  <a:gd name="T31" fmla="*/ 3 h 41"/>
                  <a:gd name="T32" fmla="*/ 26 w 71"/>
                  <a:gd name="T33" fmla="*/ 3 h 41"/>
                  <a:gd name="T34" fmla="*/ 26 w 71"/>
                  <a:gd name="T35" fmla="*/ 0 h 41"/>
                  <a:gd name="T36" fmla="*/ 23 w 71"/>
                  <a:gd name="T37" fmla="*/ 3 h 41"/>
                  <a:gd name="T38" fmla="*/ 20 w 71"/>
                  <a:gd name="T39" fmla="*/ 3 h 41"/>
                  <a:gd name="T40" fmla="*/ 20 w 71"/>
                  <a:gd name="T41" fmla="*/ 3 h 41"/>
                  <a:gd name="T42" fmla="*/ 20 w 71"/>
                  <a:gd name="T43" fmla="*/ 6 h 41"/>
                  <a:gd name="T44" fmla="*/ 16 w 71"/>
                  <a:gd name="T45" fmla="*/ 6 h 41"/>
                  <a:gd name="T46" fmla="*/ 16 w 71"/>
                  <a:gd name="T47" fmla="*/ 9 h 41"/>
                  <a:gd name="T48" fmla="*/ 16 w 71"/>
                  <a:gd name="T49" fmla="*/ 12 h 41"/>
                  <a:gd name="T50" fmla="*/ 13 w 71"/>
                  <a:gd name="T51" fmla="*/ 12 h 41"/>
                  <a:gd name="T52" fmla="*/ 13 w 71"/>
                  <a:gd name="T53" fmla="*/ 16 h 41"/>
                  <a:gd name="T54" fmla="*/ 13 w 71"/>
                  <a:gd name="T55" fmla="*/ 16 h 41"/>
                  <a:gd name="T56" fmla="*/ 10 w 71"/>
                  <a:gd name="T57" fmla="*/ 19 h 41"/>
                  <a:gd name="T58" fmla="*/ 7 w 71"/>
                  <a:gd name="T59" fmla="*/ 19 h 41"/>
                  <a:gd name="T60" fmla="*/ 4 w 71"/>
                  <a:gd name="T61" fmla="*/ 19 h 41"/>
                  <a:gd name="T62" fmla="*/ 4 w 71"/>
                  <a:gd name="T63" fmla="*/ 19 h 41"/>
                  <a:gd name="T64" fmla="*/ 0 w 71"/>
                  <a:gd name="T65" fmla="*/ 22 h 41"/>
                  <a:gd name="T66" fmla="*/ 0 w 71"/>
                  <a:gd name="T67" fmla="*/ 25 h 41"/>
                  <a:gd name="T68" fmla="*/ 0 w 71"/>
                  <a:gd name="T69" fmla="*/ 28 h 41"/>
                  <a:gd name="T70" fmla="*/ 4 w 71"/>
                  <a:gd name="T71" fmla="*/ 35 h 41"/>
                  <a:gd name="T72" fmla="*/ 7 w 71"/>
                  <a:gd name="T73" fmla="*/ 35 h 41"/>
                  <a:gd name="T74" fmla="*/ 13 w 71"/>
                  <a:gd name="T75" fmla="*/ 41 h 41"/>
                  <a:gd name="T76" fmla="*/ 20 w 71"/>
                  <a:gd name="T77" fmla="*/ 38 h 41"/>
                  <a:gd name="T78" fmla="*/ 23 w 71"/>
                  <a:gd name="T79" fmla="*/ 38 h 41"/>
                  <a:gd name="T80" fmla="*/ 26 w 71"/>
                  <a:gd name="T81" fmla="*/ 35 h 41"/>
                  <a:gd name="T82" fmla="*/ 33 w 71"/>
                  <a:gd name="T83" fmla="*/ 32 h 41"/>
                  <a:gd name="T84" fmla="*/ 36 w 71"/>
                  <a:gd name="T85" fmla="*/ 28 h 41"/>
                  <a:gd name="T86" fmla="*/ 42 w 71"/>
                  <a:gd name="T87" fmla="*/ 28 h 41"/>
                  <a:gd name="T88" fmla="*/ 45 w 71"/>
                  <a:gd name="T89" fmla="*/ 28 h 41"/>
                  <a:gd name="T90" fmla="*/ 45 w 71"/>
                  <a:gd name="T91" fmla="*/ 25 h 41"/>
                  <a:gd name="T92" fmla="*/ 49 w 71"/>
                  <a:gd name="T93" fmla="*/ 22 h 41"/>
                  <a:gd name="T94" fmla="*/ 52 w 71"/>
                  <a:gd name="T95" fmla="*/ 22 h 41"/>
                  <a:gd name="T96" fmla="*/ 55 w 71"/>
                  <a:gd name="T97" fmla="*/ 22 h 41"/>
                  <a:gd name="T98" fmla="*/ 58 w 71"/>
                  <a:gd name="T99" fmla="*/ 19 h 41"/>
                  <a:gd name="T100" fmla="*/ 62 w 71"/>
                  <a:gd name="T101" fmla="*/ 22 h 41"/>
                  <a:gd name="T102" fmla="*/ 65 w 71"/>
                  <a:gd name="T103" fmla="*/ 22 h 41"/>
                  <a:gd name="T104" fmla="*/ 68 w 71"/>
                  <a:gd name="T105" fmla="*/ 22 h 41"/>
                  <a:gd name="T106" fmla="*/ 71 w 71"/>
                  <a:gd name="T107" fmla="*/ 16 h 41"/>
                  <a:gd name="T108" fmla="*/ 71 w 71"/>
                  <a:gd name="T109" fmla="*/ 9 h 41"/>
                  <a:gd name="T110" fmla="*/ 71 w 71"/>
                  <a:gd name="T111" fmla="*/ 6 h 41"/>
                  <a:gd name="T112" fmla="*/ 71 w 71"/>
                  <a:gd name="T113" fmla="*/ 6 h 41"/>
                  <a:gd name="T114" fmla="*/ 68 w 71"/>
                  <a:gd name="T115" fmla="*/ 3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
                  <a:gd name="T175" fmla="*/ 0 h 41"/>
                  <a:gd name="T176" fmla="*/ 71 w 71"/>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 h="41">
                    <a:moveTo>
                      <a:pt x="68" y="3"/>
                    </a:moveTo>
                    <a:lnTo>
                      <a:pt x="65" y="3"/>
                    </a:lnTo>
                    <a:lnTo>
                      <a:pt x="62" y="0"/>
                    </a:lnTo>
                    <a:lnTo>
                      <a:pt x="58" y="0"/>
                    </a:lnTo>
                    <a:lnTo>
                      <a:pt x="55" y="0"/>
                    </a:lnTo>
                    <a:lnTo>
                      <a:pt x="55" y="3"/>
                    </a:lnTo>
                    <a:lnTo>
                      <a:pt x="52" y="3"/>
                    </a:lnTo>
                    <a:lnTo>
                      <a:pt x="49" y="3"/>
                    </a:lnTo>
                    <a:lnTo>
                      <a:pt x="45" y="3"/>
                    </a:lnTo>
                    <a:lnTo>
                      <a:pt x="42" y="6"/>
                    </a:lnTo>
                    <a:lnTo>
                      <a:pt x="39" y="6"/>
                    </a:lnTo>
                    <a:lnTo>
                      <a:pt x="36" y="3"/>
                    </a:lnTo>
                    <a:lnTo>
                      <a:pt x="33" y="0"/>
                    </a:lnTo>
                    <a:lnTo>
                      <a:pt x="29" y="3"/>
                    </a:lnTo>
                    <a:lnTo>
                      <a:pt x="26" y="3"/>
                    </a:lnTo>
                    <a:lnTo>
                      <a:pt x="26" y="0"/>
                    </a:lnTo>
                    <a:lnTo>
                      <a:pt x="23" y="3"/>
                    </a:lnTo>
                    <a:lnTo>
                      <a:pt x="20" y="3"/>
                    </a:lnTo>
                    <a:lnTo>
                      <a:pt x="20" y="6"/>
                    </a:lnTo>
                    <a:lnTo>
                      <a:pt x="16" y="6"/>
                    </a:lnTo>
                    <a:lnTo>
                      <a:pt x="16" y="9"/>
                    </a:lnTo>
                    <a:lnTo>
                      <a:pt x="16" y="12"/>
                    </a:lnTo>
                    <a:lnTo>
                      <a:pt x="13" y="12"/>
                    </a:lnTo>
                    <a:lnTo>
                      <a:pt x="13" y="16"/>
                    </a:lnTo>
                    <a:lnTo>
                      <a:pt x="10" y="19"/>
                    </a:lnTo>
                    <a:lnTo>
                      <a:pt x="7" y="19"/>
                    </a:lnTo>
                    <a:lnTo>
                      <a:pt x="4" y="19"/>
                    </a:lnTo>
                    <a:lnTo>
                      <a:pt x="0" y="22"/>
                    </a:lnTo>
                    <a:lnTo>
                      <a:pt x="0" y="25"/>
                    </a:lnTo>
                    <a:lnTo>
                      <a:pt x="0" y="28"/>
                    </a:lnTo>
                    <a:lnTo>
                      <a:pt x="4" y="35"/>
                    </a:lnTo>
                    <a:lnTo>
                      <a:pt x="7" y="35"/>
                    </a:lnTo>
                    <a:lnTo>
                      <a:pt x="13" y="41"/>
                    </a:lnTo>
                    <a:lnTo>
                      <a:pt x="20" y="38"/>
                    </a:lnTo>
                    <a:lnTo>
                      <a:pt x="23" y="38"/>
                    </a:lnTo>
                    <a:lnTo>
                      <a:pt x="26" y="35"/>
                    </a:lnTo>
                    <a:lnTo>
                      <a:pt x="33" y="32"/>
                    </a:lnTo>
                    <a:lnTo>
                      <a:pt x="36" y="28"/>
                    </a:lnTo>
                    <a:lnTo>
                      <a:pt x="42" y="28"/>
                    </a:lnTo>
                    <a:lnTo>
                      <a:pt x="45" y="28"/>
                    </a:lnTo>
                    <a:lnTo>
                      <a:pt x="45" y="25"/>
                    </a:lnTo>
                    <a:lnTo>
                      <a:pt x="49" y="22"/>
                    </a:lnTo>
                    <a:lnTo>
                      <a:pt x="52" y="22"/>
                    </a:lnTo>
                    <a:lnTo>
                      <a:pt x="55" y="22"/>
                    </a:lnTo>
                    <a:lnTo>
                      <a:pt x="58" y="19"/>
                    </a:lnTo>
                    <a:lnTo>
                      <a:pt x="62" y="22"/>
                    </a:lnTo>
                    <a:lnTo>
                      <a:pt x="65" y="22"/>
                    </a:lnTo>
                    <a:lnTo>
                      <a:pt x="68" y="22"/>
                    </a:lnTo>
                    <a:lnTo>
                      <a:pt x="71" y="16"/>
                    </a:lnTo>
                    <a:lnTo>
                      <a:pt x="71" y="9"/>
                    </a:lnTo>
                    <a:lnTo>
                      <a:pt x="71" y="6"/>
                    </a:lnTo>
                    <a:lnTo>
                      <a:pt x="68" y="3"/>
                    </a:lnTo>
                    <a:close/>
                  </a:path>
                </a:pathLst>
              </a:custGeom>
              <a:solidFill>
                <a:srgbClr val="CCCCCC"/>
              </a:solidFill>
              <a:ln w="9525">
                <a:noFill/>
                <a:round/>
                <a:headEnd/>
                <a:tailEnd/>
              </a:ln>
            </p:spPr>
            <p:txBody>
              <a:bodyPr/>
              <a:lstStyle/>
              <a:p>
                <a:endParaRPr lang="en-US"/>
              </a:p>
            </p:txBody>
          </p:sp>
          <p:sp>
            <p:nvSpPr>
              <p:cNvPr id="32975" name="Freeform 45"/>
              <p:cNvSpPr>
                <a:spLocks/>
              </p:cNvSpPr>
              <p:nvPr/>
            </p:nvSpPr>
            <p:spPr bwMode="auto">
              <a:xfrm>
                <a:off x="2664" y="1280"/>
                <a:ext cx="71" cy="41"/>
              </a:xfrm>
              <a:custGeom>
                <a:avLst/>
                <a:gdLst>
                  <a:gd name="T0" fmla="*/ 68 w 71"/>
                  <a:gd name="T1" fmla="*/ 3 h 41"/>
                  <a:gd name="T2" fmla="*/ 65 w 71"/>
                  <a:gd name="T3" fmla="*/ 3 h 41"/>
                  <a:gd name="T4" fmla="*/ 62 w 71"/>
                  <a:gd name="T5" fmla="*/ 0 h 41"/>
                  <a:gd name="T6" fmla="*/ 58 w 71"/>
                  <a:gd name="T7" fmla="*/ 0 h 41"/>
                  <a:gd name="T8" fmla="*/ 55 w 71"/>
                  <a:gd name="T9" fmla="*/ 0 h 41"/>
                  <a:gd name="T10" fmla="*/ 55 w 71"/>
                  <a:gd name="T11" fmla="*/ 3 h 41"/>
                  <a:gd name="T12" fmla="*/ 52 w 71"/>
                  <a:gd name="T13" fmla="*/ 3 h 41"/>
                  <a:gd name="T14" fmla="*/ 49 w 71"/>
                  <a:gd name="T15" fmla="*/ 3 h 41"/>
                  <a:gd name="T16" fmla="*/ 45 w 71"/>
                  <a:gd name="T17" fmla="*/ 3 h 41"/>
                  <a:gd name="T18" fmla="*/ 42 w 71"/>
                  <a:gd name="T19" fmla="*/ 6 h 41"/>
                  <a:gd name="T20" fmla="*/ 39 w 71"/>
                  <a:gd name="T21" fmla="*/ 6 h 41"/>
                  <a:gd name="T22" fmla="*/ 39 w 71"/>
                  <a:gd name="T23" fmla="*/ 6 h 41"/>
                  <a:gd name="T24" fmla="*/ 36 w 71"/>
                  <a:gd name="T25" fmla="*/ 3 h 41"/>
                  <a:gd name="T26" fmla="*/ 36 w 71"/>
                  <a:gd name="T27" fmla="*/ 3 h 41"/>
                  <a:gd name="T28" fmla="*/ 33 w 71"/>
                  <a:gd name="T29" fmla="*/ 0 h 41"/>
                  <a:gd name="T30" fmla="*/ 29 w 71"/>
                  <a:gd name="T31" fmla="*/ 3 h 41"/>
                  <a:gd name="T32" fmla="*/ 26 w 71"/>
                  <a:gd name="T33" fmla="*/ 3 h 41"/>
                  <a:gd name="T34" fmla="*/ 26 w 71"/>
                  <a:gd name="T35" fmla="*/ 0 h 41"/>
                  <a:gd name="T36" fmla="*/ 23 w 71"/>
                  <a:gd name="T37" fmla="*/ 3 h 41"/>
                  <a:gd name="T38" fmla="*/ 20 w 71"/>
                  <a:gd name="T39" fmla="*/ 3 h 41"/>
                  <a:gd name="T40" fmla="*/ 20 w 71"/>
                  <a:gd name="T41" fmla="*/ 3 h 41"/>
                  <a:gd name="T42" fmla="*/ 20 w 71"/>
                  <a:gd name="T43" fmla="*/ 6 h 41"/>
                  <a:gd name="T44" fmla="*/ 16 w 71"/>
                  <a:gd name="T45" fmla="*/ 6 h 41"/>
                  <a:gd name="T46" fmla="*/ 16 w 71"/>
                  <a:gd name="T47" fmla="*/ 9 h 41"/>
                  <a:gd name="T48" fmla="*/ 16 w 71"/>
                  <a:gd name="T49" fmla="*/ 12 h 41"/>
                  <a:gd name="T50" fmla="*/ 13 w 71"/>
                  <a:gd name="T51" fmla="*/ 12 h 41"/>
                  <a:gd name="T52" fmla="*/ 13 w 71"/>
                  <a:gd name="T53" fmla="*/ 16 h 41"/>
                  <a:gd name="T54" fmla="*/ 13 w 71"/>
                  <a:gd name="T55" fmla="*/ 16 h 41"/>
                  <a:gd name="T56" fmla="*/ 10 w 71"/>
                  <a:gd name="T57" fmla="*/ 19 h 41"/>
                  <a:gd name="T58" fmla="*/ 7 w 71"/>
                  <a:gd name="T59" fmla="*/ 19 h 41"/>
                  <a:gd name="T60" fmla="*/ 4 w 71"/>
                  <a:gd name="T61" fmla="*/ 19 h 41"/>
                  <a:gd name="T62" fmla="*/ 4 w 71"/>
                  <a:gd name="T63" fmla="*/ 19 h 41"/>
                  <a:gd name="T64" fmla="*/ 0 w 71"/>
                  <a:gd name="T65" fmla="*/ 22 h 41"/>
                  <a:gd name="T66" fmla="*/ 0 w 71"/>
                  <a:gd name="T67" fmla="*/ 25 h 41"/>
                  <a:gd name="T68" fmla="*/ 0 w 71"/>
                  <a:gd name="T69" fmla="*/ 28 h 41"/>
                  <a:gd name="T70" fmla="*/ 4 w 71"/>
                  <a:gd name="T71" fmla="*/ 35 h 41"/>
                  <a:gd name="T72" fmla="*/ 7 w 71"/>
                  <a:gd name="T73" fmla="*/ 35 h 41"/>
                  <a:gd name="T74" fmla="*/ 13 w 71"/>
                  <a:gd name="T75" fmla="*/ 41 h 41"/>
                  <a:gd name="T76" fmla="*/ 20 w 71"/>
                  <a:gd name="T77" fmla="*/ 38 h 41"/>
                  <a:gd name="T78" fmla="*/ 23 w 71"/>
                  <a:gd name="T79" fmla="*/ 38 h 41"/>
                  <a:gd name="T80" fmla="*/ 26 w 71"/>
                  <a:gd name="T81" fmla="*/ 35 h 41"/>
                  <a:gd name="T82" fmla="*/ 33 w 71"/>
                  <a:gd name="T83" fmla="*/ 32 h 41"/>
                  <a:gd name="T84" fmla="*/ 36 w 71"/>
                  <a:gd name="T85" fmla="*/ 28 h 41"/>
                  <a:gd name="T86" fmla="*/ 42 w 71"/>
                  <a:gd name="T87" fmla="*/ 28 h 41"/>
                  <a:gd name="T88" fmla="*/ 45 w 71"/>
                  <a:gd name="T89" fmla="*/ 28 h 41"/>
                  <a:gd name="T90" fmla="*/ 45 w 71"/>
                  <a:gd name="T91" fmla="*/ 25 h 41"/>
                  <a:gd name="T92" fmla="*/ 49 w 71"/>
                  <a:gd name="T93" fmla="*/ 22 h 41"/>
                  <a:gd name="T94" fmla="*/ 52 w 71"/>
                  <a:gd name="T95" fmla="*/ 22 h 41"/>
                  <a:gd name="T96" fmla="*/ 55 w 71"/>
                  <a:gd name="T97" fmla="*/ 22 h 41"/>
                  <a:gd name="T98" fmla="*/ 58 w 71"/>
                  <a:gd name="T99" fmla="*/ 19 h 41"/>
                  <a:gd name="T100" fmla="*/ 62 w 71"/>
                  <a:gd name="T101" fmla="*/ 22 h 41"/>
                  <a:gd name="T102" fmla="*/ 65 w 71"/>
                  <a:gd name="T103" fmla="*/ 22 h 41"/>
                  <a:gd name="T104" fmla="*/ 68 w 71"/>
                  <a:gd name="T105" fmla="*/ 22 h 41"/>
                  <a:gd name="T106" fmla="*/ 71 w 71"/>
                  <a:gd name="T107" fmla="*/ 16 h 41"/>
                  <a:gd name="T108" fmla="*/ 71 w 71"/>
                  <a:gd name="T109" fmla="*/ 9 h 41"/>
                  <a:gd name="T110" fmla="*/ 71 w 71"/>
                  <a:gd name="T111" fmla="*/ 6 h 41"/>
                  <a:gd name="T112" fmla="*/ 71 w 71"/>
                  <a:gd name="T113" fmla="*/ 6 h 41"/>
                  <a:gd name="T114" fmla="*/ 68 w 71"/>
                  <a:gd name="T115" fmla="*/ 3 h 41"/>
                  <a:gd name="T116" fmla="*/ 68 w 71"/>
                  <a:gd name="T117" fmla="*/ 3 h 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
                  <a:gd name="T178" fmla="*/ 0 h 41"/>
                  <a:gd name="T179" fmla="*/ 71 w 71"/>
                  <a:gd name="T180" fmla="*/ 41 h 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 h="41">
                    <a:moveTo>
                      <a:pt x="68" y="3"/>
                    </a:moveTo>
                    <a:lnTo>
                      <a:pt x="65" y="3"/>
                    </a:lnTo>
                    <a:lnTo>
                      <a:pt x="62" y="0"/>
                    </a:lnTo>
                    <a:lnTo>
                      <a:pt x="58" y="0"/>
                    </a:lnTo>
                    <a:lnTo>
                      <a:pt x="55" y="0"/>
                    </a:lnTo>
                    <a:lnTo>
                      <a:pt x="55" y="3"/>
                    </a:lnTo>
                    <a:lnTo>
                      <a:pt x="52" y="3"/>
                    </a:lnTo>
                    <a:lnTo>
                      <a:pt x="49" y="3"/>
                    </a:lnTo>
                    <a:lnTo>
                      <a:pt x="45" y="3"/>
                    </a:lnTo>
                    <a:lnTo>
                      <a:pt x="42" y="6"/>
                    </a:lnTo>
                    <a:lnTo>
                      <a:pt x="39" y="6"/>
                    </a:lnTo>
                    <a:lnTo>
                      <a:pt x="36" y="3"/>
                    </a:lnTo>
                    <a:lnTo>
                      <a:pt x="33" y="0"/>
                    </a:lnTo>
                    <a:lnTo>
                      <a:pt x="29" y="3"/>
                    </a:lnTo>
                    <a:lnTo>
                      <a:pt x="26" y="3"/>
                    </a:lnTo>
                    <a:lnTo>
                      <a:pt x="26" y="0"/>
                    </a:lnTo>
                    <a:lnTo>
                      <a:pt x="23" y="3"/>
                    </a:lnTo>
                    <a:lnTo>
                      <a:pt x="20" y="3"/>
                    </a:lnTo>
                    <a:lnTo>
                      <a:pt x="20" y="6"/>
                    </a:lnTo>
                    <a:lnTo>
                      <a:pt x="16" y="6"/>
                    </a:lnTo>
                    <a:lnTo>
                      <a:pt x="16" y="9"/>
                    </a:lnTo>
                    <a:lnTo>
                      <a:pt x="16" y="12"/>
                    </a:lnTo>
                    <a:lnTo>
                      <a:pt x="13" y="12"/>
                    </a:lnTo>
                    <a:lnTo>
                      <a:pt x="13" y="16"/>
                    </a:lnTo>
                    <a:lnTo>
                      <a:pt x="10" y="19"/>
                    </a:lnTo>
                    <a:lnTo>
                      <a:pt x="7" y="19"/>
                    </a:lnTo>
                    <a:lnTo>
                      <a:pt x="4" y="19"/>
                    </a:lnTo>
                    <a:lnTo>
                      <a:pt x="0" y="22"/>
                    </a:lnTo>
                    <a:lnTo>
                      <a:pt x="0" y="25"/>
                    </a:lnTo>
                    <a:lnTo>
                      <a:pt x="0" y="28"/>
                    </a:lnTo>
                    <a:lnTo>
                      <a:pt x="4" y="35"/>
                    </a:lnTo>
                    <a:lnTo>
                      <a:pt x="7" y="35"/>
                    </a:lnTo>
                    <a:lnTo>
                      <a:pt x="13" y="41"/>
                    </a:lnTo>
                    <a:lnTo>
                      <a:pt x="20" y="38"/>
                    </a:lnTo>
                    <a:lnTo>
                      <a:pt x="23" y="38"/>
                    </a:lnTo>
                    <a:lnTo>
                      <a:pt x="26" y="35"/>
                    </a:lnTo>
                    <a:lnTo>
                      <a:pt x="33" y="32"/>
                    </a:lnTo>
                    <a:lnTo>
                      <a:pt x="36" y="28"/>
                    </a:lnTo>
                    <a:lnTo>
                      <a:pt x="42" y="28"/>
                    </a:lnTo>
                    <a:lnTo>
                      <a:pt x="45" y="28"/>
                    </a:lnTo>
                    <a:lnTo>
                      <a:pt x="45" y="25"/>
                    </a:lnTo>
                    <a:lnTo>
                      <a:pt x="49" y="22"/>
                    </a:lnTo>
                    <a:lnTo>
                      <a:pt x="52" y="22"/>
                    </a:lnTo>
                    <a:lnTo>
                      <a:pt x="55" y="22"/>
                    </a:lnTo>
                    <a:lnTo>
                      <a:pt x="58" y="19"/>
                    </a:lnTo>
                    <a:lnTo>
                      <a:pt x="62" y="22"/>
                    </a:lnTo>
                    <a:lnTo>
                      <a:pt x="65" y="22"/>
                    </a:lnTo>
                    <a:lnTo>
                      <a:pt x="68" y="22"/>
                    </a:lnTo>
                    <a:lnTo>
                      <a:pt x="71" y="16"/>
                    </a:lnTo>
                    <a:lnTo>
                      <a:pt x="71" y="9"/>
                    </a:lnTo>
                    <a:lnTo>
                      <a:pt x="71" y="6"/>
                    </a:lnTo>
                    <a:lnTo>
                      <a:pt x="68" y="3"/>
                    </a:lnTo>
                  </a:path>
                </a:pathLst>
              </a:custGeom>
              <a:noFill/>
              <a:ln w="0">
                <a:solidFill>
                  <a:srgbClr val="7F7F7F"/>
                </a:solidFill>
                <a:round/>
                <a:headEnd/>
                <a:tailEnd/>
              </a:ln>
            </p:spPr>
            <p:txBody>
              <a:bodyPr/>
              <a:lstStyle/>
              <a:p>
                <a:endParaRPr lang="en-US"/>
              </a:p>
            </p:txBody>
          </p:sp>
          <p:sp>
            <p:nvSpPr>
              <p:cNvPr id="32976" name="Freeform 46"/>
              <p:cNvSpPr>
                <a:spLocks/>
              </p:cNvSpPr>
              <p:nvPr/>
            </p:nvSpPr>
            <p:spPr bwMode="auto">
              <a:xfrm>
                <a:off x="2709" y="1296"/>
                <a:ext cx="139" cy="106"/>
              </a:xfrm>
              <a:custGeom>
                <a:avLst/>
                <a:gdLst>
                  <a:gd name="T0" fmla="*/ 129 w 139"/>
                  <a:gd name="T1" fmla="*/ 58 h 106"/>
                  <a:gd name="T2" fmla="*/ 123 w 139"/>
                  <a:gd name="T3" fmla="*/ 61 h 106"/>
                  <a:gd name="T4" fmla="*/ 116 w 139"/>
                  <a:gd name="T5" fmla="*/ 58 h 106"/>
                  <a:gd name="T6" fmla="*/ 116 w 139"/>
                  <a:gd name="T7" fmla="*/ 58 h 106"/>
                  <a:gd name="T8" fmla="*/ 113 w 139"/>
                  <a:gd name="T9" fmla="*/ 51 h 106"/>
                  <a:gd name="T10" fmla="*/ 113 w 139"/>
                  <a:gd name="T11" fmla="*/ 41 h 106"/>
                  <a:gd name="T12" fmla="*/ 110 w 139"/>
                  <a:gd name="T13" fmla="*/ 29 h 106"/>
                  <a:gd name="T14" fmla="*/ 100 w 139"/>
                  <a:gd name="T15" fmla="*/ 19 h 106"/>
                  <a:gd name="T16" fmla="*/ 97 w 139"/>
                  <a:gd name="T17" fmla="*/ 9 h 106"/>
                  <a:gd name="T18" fmla="*/ 91 w 139"/>
                  <a:gd name="T19" fmla="*/ 3 h 106"/>
                  <a:gd name="T20" fmla="*/ 84 w 139"/>
                  <a:gd name="T21" fmla="*/ 0 h 106"/>
                  <a:gd name="T22" fmla="*/ 74 w 139"/>
                  <a:gd name="T23" fmla="*/ 9 h 106"/>
                  <a:gd name="T24" fmla="*/ 68 w 139"/>
                  <a:gd name="T25" fmla="*/ 9 h 106"/>
                  <a:gd name="T26" fmla="*/ 62 w 139"/>
                  <a:gd name="T27" fmla="*/ 12 h 106"/>
                  <a:gd name="T28" fmla="*/ 55 w 139"/>
                  <a:gd name="T29" fmla="*/ 12 h 106"/>
                  <a:gd name="T30" fmla="*/ 46 w 139"/>
                  <a:gd name="T31" fmla="*/ 12 h 106"/>
                  <a:gd name="T32" fmla="*/ 36 w 139"/>
                  <a:gd name="T33" fmla="*/ 12 h 106"/>
                  <a:gd name="T34" fmla="*/ 33 w 139"/>
                  <a:gd name="T35" fmla="*/ 16 h 106"/>
                  <a:gd name="T36" fmla="*/ 29 w 139"/>
                  <a:gd name="T37" fmla="*/ 19 h 106"/>
                  <a:gd name="T38" fmla="*/ 23 w 139"/>
                  <a:gd name="T39" fmla="*/ 25 h 106"/>
                  <a:gd name="T40" fmla="*/ 23 w 139"/>
                  <a:gd name="T41" fmla="*/ 29 h 106"/>
                  <a:gd name="T42" fmla="*/ 20 w 139"/>
                  <a:gd name="T43" fmla="*/ 35 h 106"/>
                  <a:gd name="T44" fmla="*/ 17 w 139"/>
                  <a:gd name="T45" fmla="*/ 45 h 106"/>
                  <a:gd name="T46" fmla="*/ 13 w 139"/>
                  <a:gd name="T47" fmla="*/ 51 h 106"/>
                  <a:gd name="T48" fmla="*/ 4 w 139"/>
                  <a:gd name="T49" fmla="*/ 58 h 106"/>
                  <a:gd name="T50" fmla="*/ 4 w 139"/>
                  <a:gd name="T51" fmla="*/ 58 h 106"/>
                  <a:gd name="T52" fmla="*/ 10 w 139"/>
                  <a:gd name="T53" fmla="*/ 64 h 106"/>
                  <a:gd name="T54" fmla="*/ 13 w 139"/>
                  <a:gd name="T55" fmla="*/ 70 h 106"/>
                  <a:gd name="T56" fmla="*/ 20 w 139"/>
                  <a:gd name="T57" fmla="*/ 77 h 106"/>
                  <a:gd name="T58" fmla="*/ 23 w 139"/>
                  <a:gd name="T59" fmla="*/ 80 h 106"/>
                  <a:gd name="T60" fmla="*/ 26 w 139"/>
                  <a:gd name="T61" fmla="*/ 86 h 106"/>
                  <a:gd name="T62" fmla="*/ 36 w 139"/>
                  <a:gd name="T63" fmla="*/ 86 h 106"/>
                  <a:gd name="T64" fmla="*/ 36 w 139"/>
                  <a:gd name="T65" fmla="*/ 93 h 106"/>
                  <a:gd name="T66" fmla="*/ 42 w 139"/>
                  <a:gd name="T67" fmla="*/ 96 h 106"/>
                  <a:gd name="T68" fmla="*/ 42 w 139"/>
                  <a:gd name="T69" fmla="*/ 103 h 106"/>
                  <a:gd name="T70" fmla="*/ 49 w 139"/>
                  <a:gd name="T71" fmla="*/ 106 h 106"/>
                  <a:gd name="T72" fmla="*/ 71 w 139"/>
                  <a:gd name="T73" fmla="*/ 103 h 106"/>
                  <a:gd name="T74" fmla="*/ 87 w 139"/>
                  <a:gd name="T75" fmla="*/ 103 h 106"/>
                  <a:gd name="T76" fmla="*/ 97 w 139"/>
                  <a:gd name="T77" fmla="*/ 93 h 106"/>
                  <a:gd name="T78" fmla="*/ 107 w 139"/>
                  <a:gd name="T79" fmla="*/ 90 h 106"/>
                  <a:gd name="T80" fmla="*/ 116 w 139"/>
                  <a:gd name="T81" fmla="*/ 93 h 106"/>
                  <a:gd name="T82" fmla="*/ 126 w 139"/>
                  <a:gd name="T83" fmla="*/ 93 h 106"/>
                  <a:gd name="T84" fmla="*/ 126 w 139"/>
                  <a:gd name="T85" fmla="*/ 90 h 106"/>
                  <a:gd name="T86" fmla="*/ 126 w 139"/>
                  <a:gd name="T87" fmla="*/ 80 h 106"/>
                  <a:gd name="T88" fmla="*/ 126 w 139"/>
                  <a:gd name="T89" fmla="*/ 74 h 106"/>
                  <a:gd name="T90" fmla="*/ 129 w 139"/>
                  <a:gd name="T91" fmla="*/ 67 h 106"/>
                  <a:gd name="T92" fmla="*/ 129 w 139"/>
                  <a:gd name="T93" fmla="*/ 74 h 106"/>
                  <a:gd name="T94" fmla="*/ 129 w 139"/>
                  <a:gd name="T95" fmla="*/ 77 h 106"/>
                  <a:gd name="T96" fmla="*/ 132 w 139"/>
                  <a:gd name="T97" fmla="*/ 74 h 106"/>
                  <a:gd name="T98" fmla="*/ 136 w 139"/>
                  <a:gd name="T99" fmla="*/ 70 h 106"/>
                  <a:gd name="T100" fmla="*/ 139 w 139"/>
                  <a:gd name="T101" fmla="*/ 67 h 106"/>
                  <a:gd name="T102" fmla="*/ 136 w 139"/>
                  <a:gd name="T103" fmla="*/ 58 h 106"/>
                  <a:gd name="T104" fmla="*/ 136 w 139"/>
                  <a:gd name="T105" fmla="*/ 54 h 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
                  <a:gd name="T160" fmla="*/ 0 h 106"/>
                  <a:gd name="T161" fmla="*/ 139 w 139"/>
                  <a:gd name="T162" fmla="*/ 106 h 1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 h="106">
                    <a:moveTo>
                      <a:pt x="132" y="54"/>
                    </a:moveTo>
                    <a:lnTo>
                      <a:pt x="129" y="58"/>
                    </a:lnTo>
                    <a:lnTo>
                      <a:pt x="126" y="58"/>
                    </a:lnTo>
                    <a:lnTo>
                      <a:pt x="123" y="61"/>
                    </a:lnTo>
                    <a:lnTo>
                      <a:pt x="116" y="58"/>
                    </a:lnTo>
                    <a:lnTo>
                      <a:pt x="113" y="54"/>
                    </a:lnTo>
                    <a:lnTo>
                      <a:pt x="113" y="51"/>
                    </a:lnTo>
                    <a:lnTo>
                      <a:pt x="113" y="48"/>
                    </a:lnTo>
                    <a:lnTo>
                      <a:pt x="113" y="41"/>
                    </a:lnTo>
                    <a:lnTo>
                      <a:pt x="110" y="38"/>
                    </a:lnTo>
                    <a:lnTo>
                      <a:pt x="110" y="29"/>
                    </a:lnTo>
                    <a:lnTo>
                      <a:pt x="107" y="25"/>
                    </a:lnTo>
                    <a:lnTo>
                      <a:pt x="100" y="19"/>
                    </a:lnTo>
                    <a:lnTo>
                      <a:pt x="97" y="12"/>
                    </a:lnTo>
                    <a:lnTo>
                      <a:pt x="97" y="9"/>
                    </a:lnTo>
                    <a:lnTo>
                      <a:pt x="94" y="6"/>
                    </a:lnTo>
                    <a:lnTo>
                      <a:pt x="91" y="3"/>
                    </a:lnTo>
                    <a:lnTo>
                      <a:pt x="87" y="0"/>
                    </a:lnTo>
                    <a:lnTo>
                      <a:pt x="84" y="0"/>
                    </a:lnTo>
                    <a:lnTo>
                      <a:pt x="84" y="3"/>
                    </a:lnTo>
                    <a:lnTo>
                      <a:pt x="74" y="9"/>
                    </a:lnTo>
                    <a:lnTo>
                      <a:pt x="71" y="9"/>
                    </a:lnTo>
                    <a:lnTo>
                      <a:pt x="68" y="9"/>
                    </a:lnTo>
                    <a:lnTo>
                      <a:pt x="65" y="16"/>
                    </a:lnTo>
                    <a:lnTo>
                      <a:pt x="62" y="12"/>
                    </a:lnTo>
                    <a:lnTo>
                      <a:pt x="58" y="12"/>
                    </a:lnTo>
                    <a:lnTo>
                      <a:pt x="55" y="12"/>
                    </a:lnTo>
                    <a:lnTo>
                      <a:pt x="52" y="12"/>
                    </a:lnTo>
                    <a:lnTo>
                      <a:pt x="46" y="12"/>
                    </a:lnTo>
                    <a:lnTo>
                      <a:pt x="39" y="12"/>
                    </a:lnTo>
                    <a:lnTo>
                      <a:pt x="36" y="12"/>
                    </a:lnTo>
                    <a:lnTo>
                      <a:pt x="36" y="16"/>
                    </a:lnTo>
                    <a:lnTo>
                      <a:pt x="33" y="16"/>
                    </a:lnTo>
                    <a:lnTo>
                      <a:pt x="33" y="19"/>
                    </a:lnTo>
                    <a:lnTo>
                      <a:pt x="29" y="19"/>
                    </a:lnTo>
                    <a:lnTo>
                      <a:pt x="26" y="22"/>
                    </a:lnTo>
                    <a:lnTo>
                      <a:pt x="23" y="25"/>
                    </a:lnTo>
                    <a:lnTo>
                      <a:pt x="23" y="29"/>
                    </a:lnTo>
                    <a:lnTo>
                      <a:pt x="23" y="32"/>
                    </a:lnTo>
                    <a:lnTo>
                      <a:pt x="20" y="35"/>
                    </a:lnTo>
                    <a:lnTo>
                      <a:pt x="20" y="38"/>
                    </a:lnTo>
                    <a:lnTo>
                      <a:pt x="17" y="45"/>
                    </a:lnTo>
                    <a:lnTo>
                      <a:pt x="17" y="48"/>
                    </a:lnTo>
                    <a:lnTo>
                      <a:pt x="13" y="51"/>
                    </a:lnTo>
                    <a:lnTo>
                      <a:pt x="10" y="54"/>
                    </a:lnTo>
                    <a:lnTo>
                      <a:pt x="4" y="58"/>
                    </a:lnTo>
                    <a:lnTo>
                      <a:pt x="0" y="58"/>
                    </a:lnTo>
                    <a:lnTo>
                      <a:pt x="4" y="58"/>
                    </a:lnTo>
                    <a:lnTo>
                      <a:pt x="7" y="61"/>
                    </a:lnTo>
                    <a:lnTo>
                      <a:pt x="10" y="64"/>
                    </a:lnTo>
                    <a:lnTo>
                      <a:pt x="10" y="67"/>
                    </a:lnTo>
                    <a:lnTo>
                      <a:pt x="13" y="70"/>
                    </a:lnTo>
                    <a:lnTo>
                      <a:pt x="17" y="74"/>
                    </a:lnTo>
                    <a:lnTo>
                      <a:pt x="20" y="77"/>
                    </a:lnTo>
                    <a:lnTo>
                      <a:pt x="23" y="80"/>
                    </a:lnTo>
                    <a:lnTo>
                      <a:pt x="23" y="83"/>
                    </a:lnTo>
                    <a:lnTo>
                      <a:pt x="26" y="86"/>
                    </a:lnTo>
                    <a:lnTo>
                      <a:pt x="33" y="90"/>
                    </a:lnTo>
                    <a:lnTo>
                      <a:pt x="36" y="86"/>
                    </a:lnTo>
                    <a:lnTo>
                      <a:pt x="39" y="90"/>
                    </a:lnTo>
                    <a:lnTo>
                      <a:pt x="36" y="93"/>
                    </a:lnTo>
                    <a:lnTo>
                      <a:pt x="39" y="96"/>
                    </a:lnTo>
                    <a:lnTo>
                      <a:pt x="42" y="96"/>
                    </a:lnTo>
                    <a:lnTo>
                      <a:pt x="46" y="99"/>
                    </a:lnTo>
                    <a:lnTo>
                      <a:pt x="42" y="103"/>
                    </a:lnTo>
                    <a:lnTo>
                      <a:pt x="46" y="106"/>
                    </a:lnTo>
                    <a:lnTo>
                      <a:pt x="49" y="106"/>
                    </a:lnTo>
                    <a:lnTo>
                      <a:pt x="58" y="106"/>
                    </a:lnTo>
                    <a:lnTo>
                      <a:pt x="71" y="103"/>
                    </a:lnTo>
                    <a:lnTo>
                      <a:pt x="81" y="103"/>
                    </a:lnTo>
                    <a:lnTo>
                      <a:pt x="87" y="103"/>
                    </a:lnTo>
                    <a:lnTo>
                      <a:pt x="91" y="96"/>
                    </a:lnTo>
                    <a:lnTo>
                      <a:pt x="97" y="93"/>
                    </a:lnTo>
                    <a:lnTo>
                      <a:pt x="103" y="90"/>
                    </a:lnTo>
                    <a:lnTo>
                      <a:pt x="107" y="90"/>
                    </a:lnTo>
                    <a:lnTo>
                      <a:pt x="110" y="90"/>
                    </a:lnTo>
                    <a:lnTo>
                      <a:pt x="116" y="93"/>
                    </a:lnTo>
                    <a:lnTo>
                      <a:pt x="123" y="96"/>
                    </a:lnTo>
                    <a:lnTo>
                      <a:pt x="126" y="93"/>
                    </a:lnTo>
                    <a:lnTo>
                      <a:pt x="126" y="90"/>
                    </a:lnTo>
                    <a:lnTo>
                      <a:pt x="126" y="83"/>
                    </a:lnTo>
                    <a:lnTo>
                      <a:pt x="126" y="80"/>
                    </a:lnTo>
                    <a:lnTo>
                      <a:pt x="126" y="77"/>
                    </a:lnTo>
                    <a:lnTo>
                      <a:pt x="126" y="74"/>
                    </a:lnTo>
                    <a:lnTo>
                      <a:pt x="126" y="67"/>
                    </a:lnTo>
                    <a:lnTo>
                      <a:pt x="129" y="67"/>
                    </a:lnTo>
                    <a:lnTo>
                      <a:pt x="129" y="70"/>
                    </a:lnTo>
                    <a:lnTo>
                      <a:pt x="129" y="74"/>
                    </a:lnTo>
                    <a:lnTo>
                      <a:pt x="126" y="77"/>
                    </a:lnTo>
                    <a:lnTo>
                      <a:pt x="129" y="77"/>
                    </a:lnTo>
                    <a:lnTo>
                      <a:pt x="132" y="74"/>
                    </a:lnTo>
                    <a:lnTo>
                      <a:pt x="132" y="70"/>
                    </a:lnTo>
                    <a:lnTo>
                      <a:pt x="136" y="70"/>
                    </a:lnTo>
                    <a:lnTo>
                      <a:pt x="136" y="67"/>
                    </a:lnTo>
                    <a:lnTo>
                      <a:pt x="139" y="67"/>
                    </a:lnTo>
                    <a:lnTo>
                      <a:pt x="139" y="64"/>
                    </a:lnTo>
                    <a:lnTo>
                      <a:pt x="136" y="58"/>
                    </a:lnTo>
                    <a:lnTo>
                      <a:pt x="136" y="54"/>
                    </a:lnTo>
                    <a:lnTo>
                      <a:pt x="132" y="54"/>
                    </a:lnTo>
                    <a:close/>
                  </a:path>
                </a:pathLst>
              </a:custGeom>
              <a:solidFill>
                <a:srgbClr val="CCCCCC"/>
              </a:solidFill>
              <a:ln w="9525">
                <a:noFill/>
                <a:round/>
                <a:headEnd/>
                <a:tailEnd/>
              </a:ln>
            </p:spPr>
            <p:txBody>
              <a:bodyPr/>
              <a:lstStyle/>
              <a:p>
                <a:endParaRPr lang="en-US"/>
              </a:p>
            </p:txBody>
          </p:sp>
          <p:sp>
            <p:nvSpPr>
              <p:cNvPr id="32977" name="Freeform 47"/>
              <p:cNvSpPr>
                <a:spLocks/>
              </p:cNvSpPr>
              <p:nvPr/>
            </p:nvSpPr>
            <p:spPr bwMode="auto">
              <a:xfrm>
                <a:off x="2709" y="1296"/>
                <a:ext cx="139" cy="106"/>
              </a:xfrm>
              <a:custGeom>
                <a:avLst/>
                <a:gdLst>
                  <a:gd name="T0" fmla="*/ 129 w 139"/>
                  <a:gd name="T1" fmla="*/ 58 h 106"/>
                  <a:gd name="T2" fmla="*/ 123 w 139"/>
                  <a:gd name="T3" fmla="*/ 61 h 106"/>
                  <a:gd name="T4" fmla="*/ 116 w 139"/>
                  <a:gd name="T5" fmla="*/ 58 h 106"/>
                  <a:gd name="T6" fmla="*/ 116 w 139"/>
                  <a:gd name="T7" fmla="*/ 58 h 106"/>
                  <a:gd name="T8" fmla="*/ 113 w 139"/>
                  <a:gd name="T9" fmla="*/ 51 h 106"/>
                  <a:gd name="T10" fmla="*/ 113 w 139"/>
                  <a:gd name="T11" fmla="*/ 41 h 106"/>
                  <a:gd name="T12" fmla="*/ 110 w 139"/>
                  <a:gd name="T13" fmla="*/ 29 h 106"/>
                  <a:gd name="T14" fmla="*/ 100 w 139"/>
                  <a:gd name="T15" fmla="*/ 19 h 106"/>
                  <a:gd name="T16" fmla="*/ 97 w 139"/>
                  <a:gd name="T17" fmla="*/ 9 h 106"/>
                  <a:gd name="T18" fmla="*/ 91 w 139"/>
                  <a:gd name="T19" fmla="*/ 3 h 106"/>
                  <a:gd name="T20" fmla="*/ 84 w 139"/>
                  <a:gd name="T21" fmla="*/ 0 h 106"/>
                  <a:gd name="T22" fmla="*/ 74 w 139"/>
                  <a:gd name="T23" fmla="*/ 9 h 106"/>
                  <a:gd name="T24" fmla="*/ 68 w 139"/>
                  <a:gd name="T25" fmla="*/ 9 h 106"/>
                  <a:gd name="T26" fmla="*/ 62 w 139"/>
                  <a:gd name="T27" fmla="*/ 12 h 106"/>
                  <a:gd name="T28" fmla="*/ 55 w 139"/>
                  <a:gd name="T29" fmla="*/ 12 h 106"/>
                  <a:gd name="T30" fmla="*/ 46 w 139"/>
                  <a:gd name="T31" fmla="*/ 12 h 106"/>
                  <a:gd name="T32" fmla="*/ 36 w 139"/>
                  <a:gd name="T33" fmla="*/ 12 h 106"/>
                  <a:gd name="T34" fmla="*/ 33 w 139"/>
                  <a:gd name="T35" fmla="*/ 16 h 106"/>
                  <a:gd name="T36" fmla="*/ 29 w 139"/>
                  <a:gd name="T37" fmla="*/ 19 h 106"/>
                  <a:gd name="T38" fmla="*/ 23 w 139"/>
                  <a:gd name="T39" fmla="*/ 25 h 106"/>
                  <a:gd name="T40" fmla="*/ 23 w 139"/>
                  <a:gd name="T41" fmla="*/ 29 h 106"/>
                  <a:gd name="T42" fmla="*/ 20 w 139"/>
                  <a:gd name="T43" fmla="*/ 35 h 106"/>
                  <a:gd name="T44" fmla="*/ 17 w 139"/>
                  <a:gd name="T45" fmla="*/ 45 h 106"/>
                  <a:gd name="T46" fmla="*/ 13 w 139"/>
                  <a:gd name="T47" fmla="*/ 51 h 106"/>
                  <a:gd name="T48" fmla="*/ 4 w 139"/>
                  <a:gd name="T49" fmla="*/ 58 h 106"/>
                  <a:gd name="T50" fmla="*/ 4 w 139"/>
                  <a:gd name="T51" fmla="*/ 58 h 106"/>
                  <a:gd name="T52" fmla="*/ 10 w 139"/>
                  <a:gd name="T53" fmla="*/ 64 h 106"/>
                  <a:gd name="T54" fmla="*/ 13 w 139"/>
                  <a:gd name="T55" fmla="*/ 70 h 106"/>
                  <a:gd name="T56" fmla="*/ 20 w 139"/>
                  <a:gd name="T57" fmla="*/ 77 h 106"/>
                  <a:gd name="T58" fmla="*/ 23 w 139"/>
                  <a:gd name="T59" fmla="*/ 80 h 106"/>
                  <a:gd name="T60" fmla="*/ 26 w 139"/>
                  <a:gd name="T61" fmla="*/ 86 h 106"/>
                  <a:gd name="T62" fmla="*/ 36 w 139"/>
                  <a:gd name="T63" fmla="*/ 86 h 106"/>
                  <a:gd name="T64" fmla="*/ 36 w 139"/>
                  <a:gd name="T65" fmla="*/ 93 h 106"/>
                  <a:gd name="T66" fmla="*/ 42 w 139"/>
                  <a:gd name="T67" fmla="*/ 96 h 106"/>
                  <a:gd name="T68" fmla="*/ 42 w 139"/>
                  <a:gd name="T69" fmla="*/ 103 h 106"/>
                  <a:gd name="T70" fmla="*/ 49 w 139"/>
                  <a:gd name="T71" fmla="*/ 106 h 106"/>
                  <a:gd name="T72" fmla="*/ 71 w 139"/>
                  <a:gd name="T73" fmla="*/ 103 h 106"/>
                  <a:gd name="T74" fmla="*/ 87 w 139"/>
                  <a:gd name="T75" fmla="*/ 103 h 106"/>
                  <a:gd name="T76" fmla="*/ 97 w 139"/>
                  <a:gd name="T77" fmla="*/ 93 h 106"/>
                  <a:gd name="T78" fmla="*/ 107 w 139"/>
                  <a:gd name="T79" fmla="*/ 90 h 106"/>
                  <a:gd name="T80" fmla="*/ 116 w 139"/>
                  <a:gd name="T81" fmla="*/ 93 h 106"/>
                  <a:gd name="T82" fmla="*/ 126 w 139"/>
                  <a:gd name="T83" fmla="*/ 93 h 106"/>
                  <a:gd name="T84" fmla="*/ 126 w 139"/>
                  <a:gd name="T85" fmla="*/ 90 h 106"/>
                  <a:gd name="T86" fmla="*/ 126 w 139"/>
                  <a:gd name="T87" fmla="*/ 80 h 106"/>
                  <a:gd name="T88" fmla="*/ 126 w 139"/>
                  <a:gd name="T89" fmla="*/ 74 h 106"/>
                  <a:gd name="T90" fmla="*/ 129 w 139"/>
                  <a:gd name="T91" fmla="*/ 67 h 106"/>
                  <a:gd name="T92" fmla="*/ 129 w 139"/>
                  <a:gd name="T93" fmla="*/ 74 h 106"/>
                  <a:gd name="T94" fmla="*/ 129 w 139"/>
                  <a:gd name="T95" fmla="*/ 77 h 106"/>
                  <a:gd name="T96" fmla="*/ 132 w 139"/>
                  <a:gd name="T97" fmla="*/ 74 h 106"/>
                  <a:gd name="T98" fmla="*/ 136 w 139"/>
                  <a:gd name="T99" fmla="*/ 70 h 106"/>
                  <a:gd name="T100" fmla="*/ 139 w 139"/>
                  <a:gd name="T101" fmla="*/ 67 h 106"/>
                  <a:gd name="T102" fmla="*/ 136 w 139"/>
                  <a:gd name="T103" fmla="*/ 58 h 106"/>
                  <a:gd name="T104" fmla="*/ 136 w 139"/>
                  <a:gd name="T105" fmla="*/ 54 h 106"/>
                  <a:gd name="T106" fmla="*/ 132 w 139"/>
                  <a:gd name="T107" fmla="*/ 54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
                  <a:gd name="T163" fmla="*/ 0 h 106"/>
                  <a:gd name="T164" fmla="*/ 139 w 139"/>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 h="106">
                    <a:moveTo>
                      <a:pt x="132" y="54"/>
                    </a:moveTo>
                    <a:lnTo>
                      <a:pt x="129" y="58"/>
                    </a:lnTo>
                    <a:lnTo>
                      <a:pt x="126" y="58"/>
                    </a:lnTo>
                    <a:lnTo>
                      <a:pt x="123" y="61"/>
                    </a:lnTo>
                    <a:lnTo>
                      <a:pt x="116" y="58"/>
                    </a:lnTo>
                    <a:lnTo>
                      <a:pt x="113" y="54"/>
                    </a:lnTo>
                    <a:lnTo>
                      <a:pt x="113" y="51"/>
                    </a:lnTo>
                    <a:lnTo>
                      <a:pt x="113" y="48"/>
                    </a:lnTo>
                    <a:lnTo>
                      <a:pt x="113" y="41"/>
                    </a:lnTo>
                    <a:lnTo>
                      <a:pt x="110" y="38"/>
                    </a:lnTo>
                    <a:lnTo>
                      <a:pt x="110" y="29"/>
                    </a:lnTo>
                    <a:lnTo>
                      <a:pt x="107" y="25"/>
                    </a:lnTo>
                    <a:lnTo>
                      <a:pt x="100" y="19"/>
                    </a:lnTo>
                    <a:lnTo>
                      <a:pt x="97" y="12"/>
                    </a:lnTo>
                    <a:lnTo>
                      <a:pt x="97" y="9"/>
                    </a:lnTo>
                    <a:lnTo>
                      <a:pt x="94" y="6"/>
                    </a:lnTo>
                    <a:lnTo>
                      <a:pt x="91" y="3"/>
                    </a:lnTo>
                    <a:lnTo>
                      <a:pt x="87" y="0"/>
                    </a:lnTo>
                    <a:lnTo>
                      <a:pt x="84" y="0"/>
                    </a:lnTo>
                    <a:lnTo>
                      <a:pt x="84" y="3"/>
                    </a:lnTo>
                    <a:lnTo>
                      <a:pt x="74" y="9"/>
                    </a:lnTo>
                    <a:lnTo>
                      <a:pt x="71" y="9"/>
                    </a:lnTo>
                    <a:lnTo>
                      <a:pt x="68" y="9"/>
                    </a:lnTo>
                    <a:lnTo>
                      <a:pt x="65" y="16"/>
                    </a:lnTo>
                    <a:lnTo>
                      <a:pt x="62" y="12"/>
                    </a:lnTo>
                    <a:lnTo>
                      <a:pt x="58" y="12"/>
                    </a:lnTo>
                    <a:lnTo>
                      <a:pt x="55" y="12"/>
                    </a:lnTo>
                    <a:lnTo>
                      <a:pt x="52" y="12"/>
                    </a:lnTo>
                    <a:lnTo>
                      <a:pt x="46" y="12"/>
                    </a:lnTo>
                    <a:lnTo>
                      <a:pt x="39" y="12"/>
                    </a:lnTo>
                    <a:lnTo>
                      <a:pt x="36" y="12"/>
                    </a:lnTo>
                    <a:lnTo>
                      <a:pt x="36" y="16"/>
                    </a:lnTo>
                    <a:lnTo>
                      <a:pt x="33" y="16"/>
                    </a:lnTo>
                    <a:lnTo>
                      <a:pt x="33" y="19"/>
                    </a:lnTo>
                    <a:lnTo>
                      <a:pt x="29" y="19"/>
                    </a:lnTo>
                    <a:lnTo>
                      <a:pt x="26" y="22"/>
                    </a:lnTo>
                    <a:lnTo>
                      <a:pt x="23" y="25"/>
                    </a:lnTo>
                    <a:lnTo>
                      <a:pt x="23" y="29"/>
                    </a:lnTo>
                    <a:lnTo>
                      <a:pt x="23" y="32"/>
                    </a:lnTo>
                    <a:lnTo>
                      <a:pt x="20" y="35"/>
                    </a:lnTo>
                    <a:lnTo>
                      <a:pt x="20" y="38"/>
                    </a:lnTo>
                    <a:lnTo>
                      <a:pt x="17" y="45"/>
                    </a:lnTo>
                    <a:lnTo>
                      <a:pt x="17" y="48"/>
                    </a:lnTo>
                    <a:lnTo>
                      <a:pt x="13" y="51"/>
                    </a:lnTo>
                    <a:lnTo>
                      <a:pt x="10" y="54"/>
                    </a:lnTo>
                    <a:lnTo>
                      <a:pt x="4" y="58"/>
                    </a:lnTo>
                    <a:lnTo>
                      <a:pt x="0" y="58"/>
                    </a:lnTo>
                    <a:lnTo>
                      <a:pt x="4" y="58"/>
                    </a:lnTo>
                    <a:lnTo>
                      <a:pt x="7" y="61"/>
                    </a:lnTo>
                    <a:lnTo>
                      <a:pt x="10" y="64"/>
                    </a:lnTo>
                    <a:lnTo>
                      <a:pt x="10" y="67"/>
                    </a:lnTo>
                    <a:lnTo>
                      <a:pt x="13" y="70"/>
                    </a:lnTo>
                    <a:lnTo>
                      <a:pt x="17" y="74"/>
                    </a:lnTo>
                    <a:lnTo>
                      <a:pt x="20" y="77"/>
                    </a:lnTo>
                    <a:lnTo>
                      <a:pt x="23" y="80"/>
                    </a:lnTo>
                    <a:lnTo>
                      <a:pt x="23" y="83"/>
                    </a:lnTo>
                    <a:lnTo>
                      <a:pt x="26" y="86"/>
                    </a:lnTo>
                    <a:lnTo>
                      <a:pt x="33" y="90"/>
                    </a:lnTo>
                    <a:lnTo>
                      <a:pt x="36" y="86"/>
                    </a:lnTo>
                    <a:lnTo>
                      <a:pt x="39" y="90"/>
                    </a:lnTo>
                    <a:lnTo>
                      <a:pt x="36" y="93"/>
                    </a:lnTo>
                    <a:lnTo>
                      <a:pt x="39" y="96"/>
                    </a:lnTo>
                    <a:lnTo>
                      <a:pt x="42" y="96"/>
                    </a:lnTo>
                    <a:lnTo>
                      <a:pt x="46" y="99"/>
                    </a:lnTo>
                    <a:lnTo>
                      <a:pt x="42" y="103"/>
                    </a:lnTo>
                    <a:lnTo>
                      <a:pt x="46" y="106"/>
                    </a:lnTo>
                    <a:lnTo>
                      <a:pt x="49" y="106"/>
                    </a:lnTo>
                    <a:lnTo>
                      <a:pt x="58" y="106"/>
                    </a:lnTo>
                    <a:lnTo>
                      <a:pt x="71" y="103"/>
                    </a:lnTo>
                    <a:lnTo>
                      <a:pt x="81" y="103"/>
                    </a:lnTo>
                    <a:lnTo>
                      <a:pt x="87" y="103"/>
                    </a:lnTo>
                    <a:lnTo>
                      <a:pt x="91" y="96"/>
                    </a:lnTo>
                    <a:lnTo>
                      <a:pt x="97" y="93"/>
                    </a:lnTo>
                    <a:lnTo>
                      <a:pt x="103" y="90"/>
                    </a:lnTo>
                    <a:lnTo>
                      <a:pt x="107" y="90"/>
                    </a:lnTo>
                    <a:lnTo>
                      <a:pt x="110" y="90"/>
                    </a:lnTo>
                    <a:lnTo>
                      <a:pt x="116" y="93"/>
                    </a:lnTo>
                    <a:lnTo>
                      <a:pt x="123" y="96"/>
                    </a:lnTo>
                    <a:lnTo>
                      <a:pt x="126" y="93"/>
                    </a:lnTo>
                    <a:lnTo>
                      <a:pt x="126" y="90"/>
                    </a:lnTo>
                    <a:lnTo>
                      <a:pt x="126" y="83"/>
                    </a:lnTo>
                    <a:lnTo>
                      <a:pt x="126" y="80"/>
                    </a:lnTo>
                    <a:lnTo>
                      <a:pt x="126" y="77"/>
                    </a:lnTo>
                    <a:lnTo>
                      <a:pt x="126" y="74"/>
                    </a:lnTo>
                    <a:lnTo>
                      <a:pt x="126" y="67"/>
                    </a:lnTo>
                    <a:lnTo>
                      <a:pt x="129" y="67"/>
                    </a:lnTo>
                    <a:lnTo>
                      <a:pt x="129" y="70"/>
                    </a:lnTo>
                    <a:lnTo>
                      <a:pt x="129" y="74"/>
                    </a:lnTo>
                    <a:lnTo>
                      <a:pt x="126" y="77"/>
                    </a:lnTo>
                    <a:lnTo>
                      <a:pt x="129" y="77"/>
                    </a:lnTo>
                    <a:lnTo>
                      <a:pt x="132" y="74"/>
                    </a:lnTo>
                    <a:lnTo>
                      <a:pt x="132" y="70"/>
                    </a:lnTo>
                    <a:lnTo>
                      <a:pt x="136" y="70"/>
                    </a:lnTo>
                    <a:lnTo>
                      <a:pt x="136" y="67"/>
                    </a:lnTo>
                    <a:lnTo>
                      <a:pt x="139" y="67"/>
                    </a:lnTo>
                    <a:lnTo>
                      <a:pt x="139" y="64"/>
                    </a:lnTo>
                    <a:lnTo>
                      <a:pt x="136" y="58"/>
                    </a:lnTo>
                    <a:lnTo>
                      <a:pt x="136" y="54"/>
                    </a:lnTo>
                    <a:lnTo>
                      <a:pt x="132" y="54"/>
                    </a:lnTo>
                  </a:path>
                </a:pathLst>
              </a:custGeom>
              <a:noFill/>
              <a:ln w="0">
                <a:solidFill>
                  <a:srgbClr val="7F7F7F"/>
                </a:solidFill>
                <a:round/>
                <a:headEnd/>
                <a:tailEnd/>
              </a:ln>
            </p:spPr>
            <p:txBody>
              <a:bodyPr/>
              <a:lstStyle/>
              <a:p>
                <a:endParaRPr lang="en-US"/>
              </a:p>
            </p:txBody>
          </p:sp>
          <p:sp>
            <p:nvSpPr>
              <p:cNvPr id="32978" name="Freeform 48"/>
              <p:cNvSpPr>
                <a:spLocks/>
              </p:cNvSpPr>
              <p:nvPr/>
            </p:nvSpPr>
            <p:spPr bwMode="auto">
              <a:xfrm>
                <a:off x="2655" y="1299"/>
                <a:ext cx="90" cy="64"/>
              </a:xfrm>
              <a:custGeom>
                <a:avLst/>
                <a:gdLst>
                  <a:gd name="T0" fmla="*/ 67 w 90"/>
                  <a:gd name="T1" fmla="*/ 0 h 64"/>
                  <a:gd name="T2" fmla="*/ 61 w 90"/>
                  <a:gd name="T3" fmla="*/ 3 h 64"/>
                  <a:gd name="T4" fmla="*/ 54 w 90"/>
                  <a:gd name="T5" fmla="*/ 6 h 64"/>
                  <a:gd name="T6" fmla="*/ 51 w 90"/>
                  <a:gd name="T7" fmla="*/ 9 h 64"/>
                  <a:gd name="T8" fmla="*/ 42 w 90"/>
                  <a:gd name="T9" fmla="*/ 13 h 64"/>
                  <a:gd name="T10" fmla="*/ 32 w 90"/>
                  <a:gd name="T11" fmla="*/ 19 h 64"/>
                  <a:gd name="T12" fmla="*/ 22 w 90"/>
                  <a:gd name="T13" fmla="*/ 22 h 64"/>
                  <a:gd name="T14" fmla="*/ 13 w 90"/>
                  <a:gd name="T15" fmla="*/ 16 h 64"/>
                  <a:gd name="T16" fmla="*/ 13 w 90"/>
                  <a:gd name="T17" fmla="*/ 22 h 64"/>
                  <a:gd name="T18" fmla="*/ 3 w 90"/>
                  <a:gd name="T19" fmla="*/ 26 h 64"/>
                  <a:gd name="T20" fmla="*/ 3 w 90"/>
                  <a:gd name="T21" fmla="*/ 32 h 64"/>
                  <a:gd name="T22" fmla="*/ 3 w 90"/>
                  <a:gd name="T23" fmla="*/ 38 h 64"/>
                  <a:gd name="T24" fmla="*/ 0 w 90"/>
                  <a:gd name="T25" fmla="*/ 42 h 64"/>
                  <a:gd name="T26" fmla="*/ 3 w 90"/>
                  <a:gd name="T27" fmla="*/ 42 h 64"/>
                  <a:gd name="T28" fmla="*/ 6 w 90"/>
                  <a:gd name="T29" fmla="*/ 48 h 64"/>
                  <a:gd name="T30" fmla="*/ 6 w 90"/>
                  <a:gd name="T31" fmla="*/ 48 h 64"/>
                  <a:gd name="T32" fmla="*/ 13 w 90"/>
                  <a:gd name="T33" fmla="*/ 55 h 64"/>
                  <a:gd name="T34" fmla="*/ 19 w 90"/>
                  <a:gd name="T35" fmla="*/ 61 h 64"/>
                  <a:gd name="T36" fmla="*/ 25 w 90"/>
                  <a:gd name="T37" fmla="*/ 64 h 64"/>
                  <a:gd name="T38" fmla="*/ 32 w 90"/>
                  <a:gd name="T39" fmla="*/ 61 h 64"/>
                  <a:gd name="T40" fmla="*/ 38 w 90"/>
                  <a:gd name="T41" fmla="*/ 61 h 64"/>
                  <a:gd name="T42" fmla="*/ 45 w 90"/>
                  <a:gd name="T43" fmla="*/ 58 h 64"/>
                  <a:gd name="T44" fmla="*/ 51 w 90"/>
                  <a:gd name="T45" fmla="*/ 55 h 64"/>
                  <a:gd name="T46" fmla="*/ 54 w 90"/>
                  <a:gd name="T47" fmla="*/ 55 h 64"/>
                  <a:gd name="T48" fmla="*/ 64 w 90"/>
                  <a:gd name="T49" fmla="*/ 51 h 64"/>
                  <a:gd name="T50" fmla="*/ 71 w 90"/>
                  <a:gd name="T51" fmla="*/ 45 h 64"/>
                  <a:gd name="T52" fmla="*/ 74 w 90"/>
                  <a:gd name="T53" fmla="*/ 35 h 64"/>
                  <a:gd name="T54" fmla="*/ 77 w 90"/>
                  <a:gd name="T55" fmla="*/ 29 h 64"/>
                  <a:gd name="T56" fmla="*/ 77 w 90"/>
                  <a:gd name="T57" fmla="*/ 22 h 64"/>
                  <a:gd name="T58" fmla="*/ 80 w 90"/>
                  <a:gd name="T59" fmla="*/ 19 h 64"/>
                  <a:gd name="T60" fmla="*/ 87 w 90"/>
                  <a:gd name="T61" fmla="*/ 16 h 64"/>
                  <a:gd name="T62" fmla="*/ 90 w 90"/>
                  <a:gd name="T63" fmla="*/ 13 h 64"/>
                  <a:gd name="T64" fmla="*/ 83 w 90"/>
                  <a:gd name="T65" fmla="*/ 6 h 64"/>
                  <a:gd name="T66" fmla="*/ 77 w 90"/>
                  <a:gd name="T67" fmla="*/ 3 h 64"/>
                  <a:gd name="T68" fmla="*/ 71 w 90"/>
                  <a:gd name="T69" fmla="*/ 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64"/>
                  <a:gd name="T107" fmla="*/ 90 w 90"/>
                  <a:gd name="T108" fmla="*/ 64 h 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64">
                    <a:moveTo>
                      <a:pt x="71" y="3"/>
                    </a:moveTo>
                    <a:lnTo>
                      <a:pt x="67" y="0"/>
                    </a:lnTo>
                    <a:lnTo>
                      <a:pt x="64" y="3"/>
                    </a:lnTo>
                    <a:lnTo>
                      <a:pt x="61" y="3"/>
                    </a:lnTo>
                    <a:lnTo>
                      <a:pt x="58" y="3"/>
                    </a:lnTo>
                    <a:lnTo>
                      <a:pt x="54" y="6"/>
                    </a:lnTo>
                    <a:lnTo>
                      <a:pt x="54" y="9"/>
                    </a:lnTo>
                    <a:lnTo>
                      <a:pt x="51" y="9"/>
                    </a:lnTo>
                    <a:lnTo>
                      <a:pt x="45" y="9"/>
                    </a:lnTo>
                    <a:lnTo>
                      <a:pt x="42" y="13"/>
                    </a:lnTo>
                    <a:lnTo>
                      <a:pt x="35" y="16"/>
                    </a:lnTo>
                    <a:lnTo>
                      <a:pt x="32" y="19"/>
                    </a:lnTo>
                    <a:lnTo>
                      <a:pt x="29" y="19"/>
                    </a:lnTo>
                    <a:lnTo>
                      <a:pt x="22" y="22"/>
                    </a:lnTo>
                    <a:lnTo>
                      <a:pt x="16" y="16"/>
                    </a:lnTo>
                    <a:lnTo>
                      <a:pt x="13" y="16"/>
                    </a:lnTo>
                    <a:lnTo>
                      <a:pt x="13" y="19"/>
                    </a:lnTo>
                    <a:lnTo>
                      <a:pt x="13" y="22"/>
                    </a:lnTo>
                    <a:lnTo>
                      <a:pt x="6" y="22"/>
                    </a:lnTo>
                    <a:lnTo>
                      <a:pt x="3" y="26"/>
                    </a:lnTo>
                    <a:lnTo>
                      <a:pt x="6" y="26"/>
                    </a:lnTo>
                    <a:lnTo>
                      <a:pt x="3" y="32"/>
                    </a:lnTo>
                    <a:lnTo>
                      <a:pt x="3" y="35"/>
                    </a:lnTo>
                    <a:lnTo>
                      <a:pt x="3" y="38"/>
                    </a:lnTo>
                    <a:lnTo>
                      <a:pt x="0" y="38"/>
                    </a:lnTo>
                    <a:lnTo>
                      <a:pt x="0" y="42"/>
                    </a:lnTo>
                    <a:lnTo>
                      <a:pt x="3" y="42"/>
                    </a:lnTo>
                    <a:lnTo>
                      <a:pt x="3" y="45"/>
                    </a:lnTo>
                    <a:lnTo>
                      <a:pt x="6" y="48"/>
                    </a:lnTo>
                    <a:lnTo>
                      <a:pt x="9" y="51"/>
                    </a:lnTo>
                    <a:lnTo>
                      <a:pt x="13" y="55"/>
                    </a:lnTo>
                    <a:lnTo>
                      <a:pt x="16" y="58"/>
                    </a:lnTo>
                    <a:lnTo>
                      <a:pt x="19" y="61"/>
                    </a:lnTo>
                    <a:lnTo>
                      <a:pt x="22" y="61"/>
                    </a:lnTo>
                    <a:lnTo>
                      <a:pt x="25" y="64"/>
                    </a:lnTo>
                    <a:lnTo>
                      <a:pt x="29" y="64"/>
                    </a:lnTo>
                    <a:lnTo>
                      <a:pt x="32" y="61"/>
                    </a:lnTo>
                    <a:lnTo>
                      <a:pt x="35" y="61"/>
                    </a:lnTo>
                    <a:lnTo>
                      <a:pt x="38" y="61"/>
                    </a:lnTo>
                    <a:lnTo>
                      <a:pt x="42" y="58"/>
                    </a:lnTo>
                    <a:lnTo>
                      <a:pt x="45" y="58"/>
                    </a:lnTo>
                    <a:lnTo>
                      <a:pt x="48" y="55"/>
                    </a:lnTo>
                    <a:lnTo>
                      <a:pt x="51" y="55"/>
                    </a:lnTo>
                    <a:lnTo>
                      <a:pt x="54" y="51"/>
                    </a:lnTo>
                    <a:lnTo>
                      <a:pt x="54" y="55"/>
                    </a:lnTo>
                    <a:lnTo>
                      <a:pt x="58" y="55"/>
                    </a:lnTo>
                    <a:lnTo>
                      <a:pt x="64" y="51"/>
                    </a:lnTo>
                    <a:lnTo>
                      <a:pt x="67" y="48"/>
                    </a:lnTo>
                    <a:lnTo>
                      <a:pt x="71" y="45"/>
                    </a:lnTo>
                    <a:lnTo>
                      <a:pt x="71" y="42"/>
                    </a:lnTo>
                    <a:lnTo>
                      <a:pt x="74" y="35"/>
                    </a:lnTo>
                    <a:lnTo>
                      <a:pt x="74" y="32"/>
                    </a:lnTo>
                    <a:lnTo>
                      <a:pt x="77" y="29"/>
                    </a:lnTo>
                    <a:lnTo>
                      <a:pt x="77" y="26"/>
                    </a:lnTo>
                    <a:lnTo>
                      <a:pt x="77" y="22"/>
                    </a:lnTo>
                    <a:lnTo>
                      <a:pt x="80" y="19"/>
                    </a:lnTo>
                    <a:lnTo>
                      <a:pt x="83" y="16"/>
                    </a:lnTo>
                    <a:lnTo>
                      <a:pt x="87" y="16"/>
                    </a:lnTo>
                    <a:lnTo>
                      <a:pt x="87" y="13"/>
                    </a:lnTo>
                    <a:lnTo>
                      <a:pt x="90" y="13"/>
                    </a:lnTo>
                    <a:lnTo>
                      <a:pt x="87" y="9"/>
                    </a:lnTo>
                    <a:lnTo>
                      <a:pt x="83" y="6"/>
                    </a:lnTo>
                    <a:lnTo>
                      <a:pt x="77" y="3"/>
                    </a:lnTo>
                    <a:lnTo>
                      <a:pt x="74" y="3"/>
                    </a:lnTo>
                    <a:lnTo>
                      <a:pt x="71" y="3"/>
                    </a:lnTo>
                    <a:close/>
                  </a:path>
                </a:pathLst>
              </a:custGeom>
              <a:solidFill>
                <a:srgbClr val="CCCCCC"/>
              </a:solidFill>
              <a:ln w="9525">
                <a:noFill/>
                <a:round/>
                <a:headEnd/>
                <a:tailEnd/>
              </a:ln>
            </p:spPr>
            <p:txBody>
              <a:bodyPr/>
              <a:lstStyle/>
              <a:p>
                <a:endParaRPr lang="en-US"/>
              </a:p>
            </p:txBody>
          </p:sp>
          <p:sp>
            <p:nvSpPr>
              <p:cNvPr id="32979" name="Freeform 49"/>
              <p:cNvSpPr>
                <a:spLocks/>
              </p:cNvSpPr>
              <p:nvPr/>
            </p:nvSpPr>
            <p:spPr bwMode="auto">
              <a:xfrm>
                <a:off x="2655" y="1299"/>
                <a:ext cx="90" cy="64"/>
              </a:xfrm>
              <a:custGeom>
                <a:avLst/>
                <a:gdLst>
                  <a:gd name="T0" fmla="*/ 67 w 90"/>
                  <a:gd name="T1" fmla="*/ 0 h 64"/>
                  <a:gd name="T2" fmla="*/ 61 w 90"/>
                  <a:gd name="T3" fmla="*/ 3 h 64"/>
                  <a:gd name="T4" fmla="*/ 54 w 90"/>
                  <a:gd name="T5" fmla="*/ 6 h 64"/>
                  <a:gd name="T6" fmla="*/ 51 w 90"/>
                  <a:gd name="T7" fmla="*/ 9 h 64"/>
                  <a:gd name="T8" fmla="*/ 42 w 90"/>
                  <a:gd name="T9" fmla="*/ 13 h 64"/>
                  <a:gd name="T10" fmla="*/ 32 w 90"/>
                  <a:gd name="T11" fmla="*/ 19 h 64"/>
                  <a:gd name="T12" fmla="*/ 22 w 90"/>
                  <a:gd name="T13" fmla="*/ 22 h 64"/>
                  <a:gd name="T14" fmla="*/ 13 w 90"/>
                  <a:gd name="T15" fmla="*/ 16 h 64"/>
                  <a:gd name="T16" fmla="*/ 13 w 90"/>
                  <a:gd name="T17" fmla="*/ 22 h 64"/>
                  <a:gd name="T18" fmla="*/ 3 w 90"/>
                  <a:gd name="T19" fmla="*/ 26 h 64"/>
                  <a:gd name="T20" fmla="*/ 3 w 90"/>
                  <a:gd name="T21" fmla="*/ 32 h 64"/>
                  <a:gd name="T22" fmla="*/ 3 w 90"/>
                  <a:gd name="T23" fmla="*/ 38 h 64"/>
                  <a:gd name="T24" fmla="*/ 0 w 90"/>
                  <a:gd name="T25" fmla="*/ 42 h 64"/>
                  <a:gd name="T26" fmla="*/ 3 w 90"/>
                  <a:gd name="T27" fmla="*/ 42 h 64"/>
                  <a:gd name="T28" fmla="*/ 6 w 90"/>
                  <a:gd name="T29" fmla="*/ 48 h 64"/>
                  <a:gd name="T30" fmla="*/ 6 w 90"/>
                  <a:gd name="T31" fmla="*/ 48 h 64"/>
                  <a:gd name="T32" fmla="*/ 13 w 90"/>
                  <a:gd name="T33" fmla="*/ 55 h 64"/>
                  <a:gd name="T34" fmla="*/ 19 w 90"/>
                  <a:gd name="T35" fmla="*/ 61 h 64"/>
                  <a:gd name="T36" fmla="*/ 25 w 90"/>
                  <a:gd name="T37" fmla="*/ 64 h 64"/>
                  <a:gd name="T38" fmla="*/ 32 w 90"/>
                  <a:gd name="T39" fmla="*/ 61 h 64"/>
                  <a:gd name="T40" fmla="*/ 38 w 90"/>
                  <a:gd name="T41" fmla="*/ 61 h 64"/>
                  <a:gd name="T42" fmla="*/ 45 w 90"/>
                  <a:gd name="T43" fmla="*/ 58 h 64"/>
                  <a:gd name="T44" fmla="*/ 51 w 90"/>
                  <a:gd name="T45" fmla="*/ 55 h 64"/>
                  <a:gd name="T46" fmla="*/ 54 w 90"/>
                  <a:gd name="T47" fmla="*/ 55 h 64"/>
                  <a:gd name="T48" fmla="*/ 64 w 90"/>
                  <a:gd name="T49" fmla="*/ 51 h 64"/>
                  <a:gd name="T50" fmla="*/ 71 w 90"/>
                  <a:gd name="T51" fmla="*/ 45 h 64"/>
                  <a:gd name="T52" fmla="*/ 74 w 90"/>
                  <a:gd name="T53" fmla="*/ 35 h 64"/>
                  <a:gd name="T54" fmla="*/ 77 w 90"/>
                  <a:gd name="T55" fmla="*/ 29 h 64"/>
                  <a:gd name="T56" fmla="*/ 77 w 90"/>
                  <a:gd name="T57" fmla="*/ 22 h 64"/>
                  <a:gd name="T58" fmla="*/ 80 w 90"/>
                  <a:gd name="T59" fmla="*/ 19 h 64"/>
                  <a:gd name="T60" fmla="*/ 87 w 90"/>
                  <a:gd name="T61" fmla="*/ 16 h 64"/>
                  <a:gd name="T62" fmla="*/ 90 w 90"/>
                  <a:gd name="T63" fmla="*/ 13 h 64"/>
                  <a:gd name="T64" fmla="*/ 83 w 90"/>
                  <a:gd name="T65" fmla="*/ 6 h 64"/>
                  <a:gd name="T66" fmla="*/ 77 w 90"/>
                  <a:gd name="T67" fmla="*/ 3 h 64"/>
                  <a:gd name="T68" fmla="*/ 71 w 90"/>
                  <a:gd name="T69" fmla="*/ 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64"/>
                  <a:gd name="T107" fmla="*/ 90 w 90"/>
                  <a:gd name="T108" fmla="*/ 64 h 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64">
                    <a:moveTo>
                      <a:pt x="71" y="3"/>
                    </a:moveTo>
                    <a:lnTo>
                      <a:pt x="67" y="0"/>
                    </a:lnTo>
                    <a:lnTo>
                      <a:pt x="64" y="3"/>
                    </a:lnTo>
                    <a:lnTo>
                      <a:pt x="61" y="3"/>
                    </a:lnTo>
                    <a:lnTo>
                      <a:pt x="58" y="3"/>
                    </a:lnTo>
                    <a:lnTo>
                      <a:pt x="54" y="6"/>
                    </a:lnTo>
                    <a:lnTo>
                      <a:pt x="54" y="9"/>
                    </a:lnTo>
                    <a:lnTo>
                      <a:pt x="51" y="9"/>
                    </a:lnTo>
                    <a:lnTo>
                      <a:pt x="45" y="9"/>
                    </a:lnTo>
                    <a:lnTo>
                      <a:pt x="42" y="13"/>
                    </a:lnTo>
                    <a:lnTo>
                      <a:pt x="35" y="16"/>
                    </a:lnTo>
                    <a:lnTo>
                      <a:pt x="32" y="19"/>
                    </a:lnTo>
                    <a:lnTo>
                      <a:pt x="29" y="19"/>
                    </a:lnTo>
                    <a:lnTo>
                      <a:pt x="22" y="22"/>
                    </a:lnTo>
                    <a:lnTo>
                      <a:pt x="16" y="16"/>
                    </a:lnTo>
                    <a:lnTo>
                      <a:pt x="13" y="16"/>
                    </a:lnTo>
                    <a:lnTo>
                      <a:pt x="13" y="19"/>
                    </a:lnTo>
                    <a:lnTo>
                      <a:pt x="13" y="22"/>
                    </a:lnTo>
                    <a:lnTo>
                      <a:pt x="6" y="22"/>
                    </a:lnTo>
                    <a:lnTo>
                      <a:pt x="3" y="26"/>
                    </a:lnTo>
                    <a:lnTo>
                      <a:pt x="6" y="26"/>
                    </a:lnTo>
                    <a:lnTo>
                      <a:pt x="3" y="32"/>
                    </a:lnTo>
                    <a:lnTo>
                      <a:pt x="3" y="35"/>
                    </a:lnTo>
                    <a:lnTo>
                      <a:pt x="3" y="38"/>
                    </a:lnTo>
                    <a:lnTo>
                      <a:pt x="0" y="38"/>
                    </a:lnTo>
                    <a:lnTo>
                      <a:pt x="0" y="42"/>
                    </a:lnTo>
                    <a:lnTo>
                      <a:pt x="3" y="42"/>
                    </a:lnTo>
                    <a:lnTo>
                      <a:pt x="3" y="45"/>
                    </a:lnTo>
                    <a:lnTo>
                      <a:pt x="6" y="48"/>
                    </a:lnTo>
                    <a:lnTo>
                      <a:pt x="9" y="51"/>
                    </a:lnTo>
                    <a:lnTo>
                      <a:pt x="13" y="55"/>
                    </a:lnTo>
                    <a:lnTo>
                      <a:pt x="16" y="58"/>
                    </a:lnTo>
                    <a:lnTo>
                      <a:pt x="19" y="61"/>
                    </a:lnTo>
                    <a:lnTo>
                      <a:pt x="22" y="61"/>
                    </a:lnTo>
                    <a:lnTo>
                      <a:pt x="25" y="64"/>
                    </a:lnTo>
                    <a:lnTo>
                      <a:pt x="29" y="64"/>
                    </a:lnTo>
                    <a:lnTo>
                      <a:pt x="32" y="61"/>
                    </a:lnTo>
                    <a:lnTo>
                      <a:pt x="35" y="61"/>
                    </a:lnTo>
                    <a:lnTo>
                      <a:pt x="38" y="61"/>
                    </a:lnTo>
                    <a:lnTo>
                      <a:pt x="42" y="58"/>
                    </a:lnTo>
                    <a:lnTo>
                      <a:pt x="45" y="58"/>
                    </a:lnTo>
                    <a:lnTo>
                      <a:pt x="48" y="55"/>
                    </a:lnTo>
                    <a:lnTo>
                      <a:pt x="51" y="55"/>
                    </a:lnTo>
                    <a:lnTo>
                      <a:pt x="54" y="51"/>
                    </a:lnTo>
                    <a:lnTo>
                      <a:pt x="54" y="55"/>
                    </a:lnTo>
                    <a:lnTo>
                      <a:pt x="58" y="55"/>
                    </a:lnTo>
                    <a:lnTo>
                      <a:pt x="64" y="51"/>
                    </a:lnTo>
                    <a:lnTo>
                      <a:pt x="67" y="48"/>
                    </a:lnTo>
                    <a:lnTo>
                      <a:pt x="71" y="45"/>
                    </a:lnTo>
                    <a:lnTo>
                      <a:pt x="71" y="42"/>
                    </a:lnTo>
                    <a:lnTo>
                      <a:pt x="74" y="35"/>
                    </a:lnTo>
                    <a:lnTo>
                      <a:pt x="74" y="32"/>
                    </a:lnTo>
                    <a:lnTo>
                      <a:pt x="77" y="29"/>
                    </a:lnTo>
                    <a:lnTo>
                      <a:pt x="77" y="26"/>
                    </a:lnTo>
                    <a:lnTo>
                      <a:pt x="77" y="22"/>
                    </a:lnTo>
                    <a:lnTo>
                      <a:pt x="80" y="19"/>
                    </a:lnTo>
                    <a:lnTo>
                      <a:pt x="83" y="16"/>
                    </a:lnTo>
                    <a:lnTo>
                      <a:pt x="87" y="16"/>
                    </a:lnTo>
                    <a:lnTo>
                      <a:pt x="87" y="13"/>
                    </a:lnTo>
                    <a:lnTo>
                      <a:pt x="90" y="13"/>
                    </a:lnTo>
                    <a:lnTo>
                      <a:pt x="87" y="9"/>
                    </a:lnTo>
                    <a:lnTo>
                      <a:pt x="83" y="6"/>
                    </a:lnTo>
                    <a:lnTo>
                      <a:pt x="77" y="3"/>
                    </a:lnTo>
                    <a:lnTo>
                      <a:pt x="74" y="3"/>
                    </a:lnTo>
                    <a:lnTo>
                      <a:pt x="71" y="3"/>
                    </a:lnTo>
                  </a:path>
                </a:pathLst>
              </a:custGeom>
              <a:noFill/>
              <a:ln w="0">
                <a:solidFill>
                  <a:srgbClr val="7F7F7F"/>
                </a:solidFill>
                <a:round/>
                <a:headEnd/>
                <a:tailEnd/>
              </a:ln>
            </p:spPr>
            <p:txBody>
              <a:bodyPr/>
              <a:lstStyle/>
              <a:p>
                <a:endParaRPr lang="en-US"/>
              </a:p>
            </p:txBody>
          </p:sp>
          <p:sp>
            <p:nvSpPr>
              <p:cNvPr id="32980" name="Freeform 50"/>
              <p:cNvSpPr>
                <a:spLocks/>
              </p:cNvSpPr>
              <p:nvPr/>
            </p:nvSpPr>
            <p:spPr bwMode="auto">
              <a:xfrm>
                <a:off x="2616" y="1341"/>
                <a:ext cx="45" cy="32"/>
              </a:xfrm>
              <a:custGeom>
                <a:avLst/>
                <a:gdLst>
                  <a:gd name="T0" fmla="*/ 10 w 45"/>
                  <a:gd name="T1" fmla="*/ 29 h 32"/>
                  <a:gd name="T2" fmla="*/ 13 w 45"/>
                  <a:gd name="T3" fmla="*/ 32 h 32"/>
                  <a:gd name="T4" fmla="*/ 16 w 45"/>
                  <a:gd name="T5" fmla="*/ 25 h 32"/>
                  <a:gd name="T6" fmla="*/ 19 w 45"/>
                  <a:gd name="T7" fmla="*/ 32 h 32"/>
                  <a:gd name="T8" fmla="*/ 23 w 45"/>
                  <a:gd name="T9" fmla="*/ 32 h 32"/>
                  <a:gd name="T10" fmla="*/ 23 w 45"/>
                  <a:gd name="T11" fmla="*/ 32 h 32"/>
                  <a:gd name="T12" fmla="*/ 26 w 45"/>
                  <a:gd name="T13" fmla="*/ 32 h 32"/>
                  <a:gd name="T14" fmla="*/ 26 w 45"/>
                  <a:gd name="T15" fmla="*/ 29 h 32"/>
                  <a:gd name="T16" fmla="*/ 26 w 45"/>
                  <a:gd name="T17" fmla="*/ 25 h 32"/>
                  <a:gd name="T18" fmla="*/ 32 w 45"/>
                  <a:gd name="T19" fmla="*/ 22 h 32"/>
                  <a:gd name="T20" fmla="*/ 32 w 45"/>
                  <a:gd name="T21" fmla="*/ 19 h 32"/>
                  <a:gd name="T22" fmla="*/ 32 w 45"/>
                  <a:gd name="T23" fmla="*/ 16 h 32"/>
                  <a:gd name="T24" fmla="*/ 36 w 45"/>
                  <a:gd name="T25" fmla="*/ 13 h 32"/>
                  <a:gd name="T26" fmla="*/ 39 w 45"/>
                  <a:gd name="T27" fmla="*/ 9 h 32"/>
                  <a:gd name="T28" fmla="*/ 39 w 45"/>
                  <a:gd name="T29" fmla="*/ 9 h 32"/>
                  <a:gd name="T30" fmla="*/ 39 w 45"/>
                  <a:gd name="T31" fmla="*/ 9 h 32"/>
                  <a:gd name="T32" fmla="*/ 42 w 45"/>
                  <a:gd name="T33" fmla="*/ 6 h 32"/>
                  <a:gd name="T34" fmla="*/ 45 w 45"/>
                  <a:gd name="T35" fmla="*/ 6 h 32"/>
                  <a:gd name="T36" fmla="*/ 42 w 45"/>
                  <a:gd name="T37" fmla="*/ 3 h 32"/>
                  <a:gd name="T38" fmla="*/ 39 w 45"/>
                  <a:gd name="T39" fmla="*/ 0 h 32"/>
                  <a:gd name="T40" fmla="*/ 36 w 45"/>
                  <a:gd name="T41" fmla="*/ 0 h 32"/>
                  <a:gd name="T42" fmla="*/ 29 w 45"/>
                  <a:gd name="T43" fmla="*/ 3 h 32"/>
                  <a:gd name="T44" fmla="*/ 29 w 45"/>
                  <a:gd name="T45" fmla="*/ 3 h 32"/>
                  <a:gd name="T46" fmla="*/ 19 w 45"/>
                  <a:gd name="T47" fmla="*/ 3 h 32"/>
                  <a:gd name="T48" fmla="*/ 16 w 45"/>
                  <a:gd name="T49" fmla="*/ 9 h 32"/>
                  <a:gd name="T50" fmla="*/ 3 w 45"/>
                  <a:gd name="T51" fmla="*/ 6 h 32"/>
                  <a:gd name="T52" fmla="*/ 0 w 45"/>
                  <a:gd name="T53" fmla="*/ 13 h 32"/>
                  <a:gd name="T54" fmla="*/ 0 w 45"/>
                  <a:gd name="T55" fmla="*/ 13 h 32"/>
                  <a:gd name="T56" fmla="*/ 3 w 45"/>
                  <a:gd name="T57" fmla="*/ 16 h 32"/>
                  <a:gd name="T58" fmla="*/ 3 w 45"/>
                  <a:gd name="T59" fmla="*/ 19 h 32"/>
                  <a:gd name="T60" fmla="*/ 3 w 45"/>
                  <a:gd name="T61" fmla="*/ 22 h 32"/>
                  <a:gd name="T62" fmla="*/ 7 w 45"/>
                  <a:gd name="T63" fmla="*/ 25 h 32"/>
                  <a:gd name="T64" fmla="*/ 7 w 45"/>
                  <a:gd name="T65" fmla="*/ 25 h 32"/>
                  <a:gd name="T66" fmla="*/ 7 w 45"/>
                  <a:gd name="T67" fmla="*/ 29 h 32"/>
                  <a:gd name="T68" fmla="*/ 3 w 45"/>
                  <a:gd name="T69" fmla="*/ 29 h 32"/>
                  <a:gd name="T70" fmla="*/ 3 w 45"/>
                  <a:gd name="T71" fmla="*/ 3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32"/>
                  <a:gd name="T110" fmla="*/ 45 w 45"/>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32">
                    <a:moveTo>
                      <a:pt x="7" y="32"/>
                    </a:moveTo>
                    <a:lnTo>
                      <a:pt x="10" y="29"/>
                    </a:lnTo>
                    <a:lnTo>
                      <a:pt x="10" y="32"/>
                    </a:lnTo>
                    <a:lnTo>
                      <a:pt x="13" y="32"/>
                    </a:lnTo>
                    <a:lnTo>
                      <a:pt x="16" y="25"/>
                    </a:lnTo>
                    <a:lnTo>
                      <a:pt x="19" y="32"/>
                    </a:lnTo>
                    <a:lnTo>
                      <a:pt x="23" y="32"/>
                    </a:lnTo>
                    <a:lnTo>
                      <a:pt x="26" y="32"/>
                    </a:lnTo>
                    <a:lnTo>
                      <a:pt x="26" y="29"/>
                    </a:lnTo>
                    <a:lnTo>
                      <a:pt x="26" y="25"/>
                    </a:lnTo>
                    <a:lnTo>
                      <a:pt x="29" y="22"/>
                    </a:lnTo>
                    <a:lnTo>
                      <a:pt x="32" y="22"/>
                    </a:lnTo>
                    <a:lnTo>
                      <a:pt x="32" y="19"/>
                    </a:lnTo>
                    <a:lnTo>
                      <a:pt x="32" y="16"/>
                    </a:lnTo>
                    <a:lnTo>
                      <a:pt x="32" y="13"/>
                    </a:lnTo>
                    <a:lnTo>
                      <a:pt x="36" y="13"/>
                    </a:lnTo>
                    <a:lnTo>
                      <a:pt x="39" y="9"/>
                    </a:lnTo>
                    <a:lnTo>
                      <a:pt x="39" y="6"/>
                    </a:lnTo>
                    <a:lnTo>
                      <a:pt x="42" y="6"/>
                    </a:lnTo>
                    <a:lnTo>
                      <a:pt x="45" y="6"/>
                    </a:lnTo>
                    <a:lnTo>
                      <a:pt x="42" y="3"/>
                    </a:lnTo>
                    <a:lnTo>
                      <a:pt x="42" y="0"/>
                    </a:lnTo>
                    <a:lnTo>
                      <a:pt x="39" y="0"/>
                    </a:lnTo>
                    <a:lnTo>
                      <a:pt x="36" y="0"/>
                    </a:lnTo>
                    <a:lnTo>
                      <a:pt x="36" y="3"/>
                    </a:lnTo>
                    <a:lnTo>
                      <a:pt x="29" y="3"/>
                    </a:lnTo>
                    <a:lnTo>
                      <a:pt x="23" y="3"/>
                    </a:lnTo>
                    <a:lnTo>
                      <a:pt x="19" y="3"/>
                    </a:lnTo>
                    <a:lnTo>
                      <a:pt x="19" y="6"/>
                    </a:lnTo>
                    <a:lnTo>
                      <a:pt x="16" y="9"/>
                    </a:lnTo>
                    <a:lnTo>
                      <a:pt x="10" y="6"/>
                    </a:lnTo>
                    <a:lnTo>
                      <a:pt x="3" y="6"/>
                    </a:lnTo>
                    <a:lnTo>
                      <a:pt x="0" y="9"/>
                    </a:lnTo>
                    <a:lnTo>
                      <a:pt x="0" y="13"/>
                    </a:lnTo>
                    <a:lnTo>
                      <a:pt x="3" y="13"/>
                    </a:lnTo>
                    <a:lnTo>
                      <a:pt x="3" y="16"/>
                    </a:lnTo>
                    <a:lnTo>
                      <a:pt x="3" y="19"/>
                    </a:lnTo>
                    <a:lnTo>
                      <a:pt x="3" y="22"/>
                    </a:lnTo>
                    <a:lnTo>
                      <a:pt x="7" y="22"/>
                    </a:lnTo>
                    <a:lnTo>
                      <a:pt x="7" y="25"/>
                    </a:lnTo>
                    <a:lnTo>
                      <a:pt x="7" y="29"/>
                    </a:lnTo>
                    <a:lnTo>
                      <a:pt x="3" y="29"/>
                    </a:lnTo>
                    <a:lnTo>
                      <a:pt x="3" y="32"/>
                    </a:lnTo>
                    <a:lnTo>
                      <a:pt x="7" y="32"/>
                    </a:lnTo>
                    <a:close/>
                  </a:path>
                </a:pathLst>
              </a:custGeom>
              <a:solidFill>
                <a:srgbClr val="CCCCCC"/>
              </a:solidFill>
              <a:ln w="9525">
                <a:noFill/>
                <a:round/>
                <a:headEnd/>
                <a:tailEnd/>
              </a:ln>
            </p:spPr>
            <p:txBody>
              <a:bodyPr/>
              <a:lstStyle/>
              <a:p>
                <a:endParaRPr lang="en-US"/>
              </a:p>
            </p:txBody>
          </p:sp>
          <p:sp>
            <p:nvSpPr>
              <p:cNvPr id="32981" name="Freeform 51"/>
              <p:cNvSpPr>
                <a:spLocks/>
              </p:cNvSpPr>
              <p:nvPr/>
            </p:nvSpPr>
            <p:spPr bwMode="auto">
              <a:xfrm>
                <a:off x="2616" y="1341"/>
                <a:ext cx="45" cy="32"/>
              </a:xfrm>
              <a:custGeom>
                <a:avLst/>
                <a:gdLst>
                  <a:gd name="T0" fmla="*/ 10 w 45"/>
                  <a:gd name="T1" fmla="*/ 29 h 32"/>
                  <a:gd name="T2" fmla="*/ 13 w 45"/>
                  <a:gd name="T3" fmla="*/ 32 h 32"/>
                  <a:gd name="T4" fmla="*/ 16 w 45"/>
                  <a:gd name="T5" fmla="*/ 25 h 32"/>
                  <a:gd name="T6" fmla="*/ 19 w 45"/>
                  <a:gd name="T7" fmla="*/ 32 h 32"/>
                  <a:gd name="T8" fmla="*/ 23 w 45"/>
                  <a:gd name="T9" fmla="*/ 32 h 32"/>
                  <a:gd name="T10" fmla="*/ 23 w 45"/>
                  <a:gd name="T11" fmla="*/ 32 h 32"/>
                  <a:gd name="T12" fmla="*/ 26 w 45"/>
                  <a:gd name="T13" fmla="*/ 32 h 32"/>
                  <a:gd name="T14" fmla="*/ 26 w 45"/>
                  <a:gd name="T15" fmla="*/ 29 h 32"/>
                  <a:gd name="T16" fmla="*/ 26 w 45"/>
                  <a:gd name="T17" fmla="*/ 25 h 32"/>
                  <a:gd name="T18" fmla="*/ 32 w 45"/>
                  <a:gd name="T19" fmla="*/ 22 h 32"/>
                  <a:gd name="T20" fmla="*/ 32 w 45"/>
                  <a:gd name="T21" fmla="*/ 19 h 32"/>
                  <a:gd name="T22" fmla="*/ 32 w 45"/>
                  <a:gd name="T23" fmla="*/ 16 h 32"/>
                  <a:gd name="T24" fmla="*/ 36 w 45"/>
                  <a:gd name="T25" fmla="*/ 13 h 32"/>
                  <a:gd name="T26" fmla="*/ 39 w 45"/>
                  <a:gd name="T27" fmla="*/ 9 h 32"/>
                  <a:gd name="T28" fmla="*/ 39 w 45"/>
                  <a:gd name="T29" fmla="*/ 9 h 32"/>
                  <a:gd name="T30" fmla="*/ 39 w 45"/>
                  <a:gd name="T31" fmla="*/ 9 h 32"/>
                  <a:gd name="T32" fmla="*/ 42 w 45"/>
                  <a:gd name="T33" fmla="*/ 6 h 32"/>
                  <a:gd name="T34" fmla="*/ 45 w 45"/>
                  <a:gd name="T35" fmla="*/ 6 h 32"/>
                  <a:gd name="T36" fmla="*/ 42 w 45"/>
                  <a:gd name="T37" fmla="*/ 3 h 32"/>
                  <a:gd name="T38" fmla="*/ 39 w 45"/>
                  <a:gd name="T39" fmla="*/ 0 h 32"/>
                  <a:gd name="T40" fmla="*/ 36 w 45"/>
                  <a:gd name="T41" fmla="*/ 0 h 32"/>
                  <a:gd name="T42" fmla="*/ 29 w 45"/>
                  <a:gd name="T43" fmla="*/ 3 h 32"/>
                  <a:gd name="T44" fmla="*/ 29 w 45"/>
                  <a:gd name="T45" fmla="*/ 3 h 32"/>
                  <a:gd name="T46" fmla="*/ 19 w 45"/>
                  <a:gd name="T47" fmla="*/ 3 h 32"/>
                  <a:gd name="T48" fmla="*/ 16 w 45"/>
                  <a:gd name="T49" fmla="*/ 9 h 32"/>
                  <a:gd name="T50" fmla="*/ 3 w 45"/>
                  <a:gd name="T51" fmla="*/ 6 h 32"/>
                  <a:gd name="T52" fmla="*/ 0 w 45"/>
                  <a:gd name="T53" fmla="*/ 13 h 32"/>
                  <a:gd name="T54" fmla="*/ 0 w 45"/>
                  <a:gd name="T55" fmla="*/ 13 h 32"/>
                  <a:gd name="T56" fmla="*/ 3 w 45"/>
                  <a:gd name="T57" fmla="*/ 16 h 32"/>
                  <a:gd name="T58" fmla="*/ 3 w 45"/>
                  <a:gd name="T59" fmla="*/ 19 h 32"/>
                  <a:gd name="T60" fmla="*/ 3 w 45"/>
                  <a:gd name="T61" fmla="*/ 22 h 32"/>
                  <a:gd name="T62" fmla="*/ 7 w 45"/>
                  <a:gd name="T63" fmla="*/ 25 h 32"/>
                  <a:gd name="T64" fmla="*/ 7 w 45"/>
                  <a:gd name="T65" fmla="*/ 25 h 32"/>
                  <a:gd name="T66" fmla="*/ 7 w 45"/>
                  <a:gd name="T67" fmla="*/ 29 h 32"/>
                  <a:gd name="T68" fmla="*/ 3 w 45"/>
                  <a:gd name="T69" fmla="*/ 29 h 32"/>
                  <a:gd name="T70" fmla="*/ 3 w 45"/>
                  <a:gd name="T71" fmla="*/ 32 h 32"/>
                  <a:gd name="T72" fmla="*/ 7 w 45"/>
                  <a:gd name="T73" fmla="*/ 32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32"/>
                  <a:gd name="T113" fmla="*/ 45 w 45"/>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32">
                    <a:moveTo>
                      <a:pt x="7" y="32"/>
                    </a:moveTo>
                    <a:lnTo>
                      <a:pt x="10" y="29"/>
                    </a:lnTo>
                    <a:lnTo>
                      <a:pt x="10" y="32"/>
                    </a:lnTo>
                    <a:lnTo>
                      <a:pt x="13" y="32"/>
                    </a:lnTo>
                    <a:lnTo>
                      <a:pt x="16" y="25"/>
                    </a:lnTo>
                    <a:lnTo>
                      <a:pt x="19" y="32"/>
                    </a:lnTo>
                    <a:lnTo>
                      <a:pt x="23" y="32"/>
                    </a:lnTo>
                    <a:lnTo>
                      <a:pt x="26" y="32"/>
                    </a:lnTo>
                    <a:lnTo>
                      <a:pt x="26" y="29"/>
                    </a:lnTo>
                    <a:lnTo>
                      <a:pt x="26" y="25"/>
                    </a:lnTo>
                    <a:lnTo>
                      <a:pt x="29" y="22"/>
                    </a:lnTo>
                    <a:lnTo>
                      <a:pt x="32" y="22"/>
                    </a:lnTo>
                    <a:lnTo>
                      <a:pt x="32" y="19"/>
                    </a:lnTo>
                    <a:lnTo>
                      <a:pt x="32" y="16"/>
                    </a:lnTo>
                    <a:lnTo>
                      <a:pt x="32" y="13"/>
                    </a:lnTo>
                    <a:lnTo>
                      <a:pt x="36" y="13"/>
                    </a:lnTo>
                    <a:lnTo>
                      <a:pt x="39" y="9"/>
                    </a:lnTo>
                    <a:lnTo>
                      <a:pt x="39" y="6"/>
                    </a:lnTo>
                    <a:lnTo>
                      <a:pt x="42" y="6"/>
                    </a:lnTo>
                    <a:lnTo>
                      <a:pt x="45" y="6"/>
                    </a:lnTo>
                    <a:lnTo>
                      <a:pt x="42" y="3"/>
                    </a:lnTo>
                    <a:lnTo>
                      <a:pt x="42" y="0"/>
                    </a:lnTo>
                    <a:lnTo>
                      <a:pt x="39" y="0"/>
                    </a:lnTo>
                    <a:lnTo>
                      <a:pt x="36" y="0"/>
                    </a:lnTo>
                    <a:lnTo>
                      <a:pt x="36" y="3"/>
                    </a:lnTo>
                    <a:lnTo>
                      <a:pt x="29" y="3"/>
                    </a:lnTo>
                    <a:lnTo>
                      <a:pt x="23" y="3"/>
                    </a:lnTo>
                    <a:lnTo>
                      <a:pt x="19" y="3"/>
                    </a:lnTo>
                    <a:lnTo>
                      <a:pt x="19" y="6"/>
                    </a:lnTo>
                    <a:lnTo>
                      <a:pt x="16" y="9"/>
                    </a:lnTo>
                    <a:lnTo>
                      <a:pt x="10" y="6"/>
                    </a:lnTo>
                    <a:lnTo>
                      <a:pt x="3" y="6"/>
                    </a:lnTo>
                    <a:lnTo>
                      <a:pt x="0" y="9"/>
                    </a:lnTo>
                    <a:lnTo>
                      <a:pt x="0" y="13"/>
                    </a:lnTo>
                    <a:lnTo>
                      <a:pt x="3" y="13"/>
                    </a:lnTo>
                    <a:lnTo>
                      <a:pt x="3" y="16"/>
                    </a:lnTo>
                    <a:lnTo>
                      <a:pt x="3" y="19"/>
                    </a:lnTo>
                    <a:lnTo>
                      <a:pt x="3" y="22"/>
                    </a:lnTo>
                    <a:lnTo>
                      <a:pt x="7" y="22"/>
                    </a:lnTo>
                    <a:lnTo>
                      <a:pt x="7" y="25"/>
                    </a:lnTo>
                    <a:lnTo>
                      <a:pt x="7" y="29"/>
                    </a:lnTo>
                    <a:lnTo>
                      <a:pt x="3" y="29"/>
                    </a:lnTo>
                    <a:lnTo>
                      <a:pt x="3" y="32"/>
                    </a:lnTo>
                    <a:lnTo>
                      <a:pt x="7" y="32"/>
                    </a:lnTo>
                  </a:path>
                </a:pathLst>
              </a:custGeom>
              <a:noFill/>
              <a:ln w="0">
                <a:solidFill>
                  <a:srgbClr val="7F7F7F"/>
                </a:solidFill>
                <a:round/>
                <a:headEnd/>
                <a:tailEnd/>
              </a:ln>
            </p:spPr>
            <p:txBody>
              <a:bodyPr/>
              <a:lstStyle/>
              <a:p>
                <a:endParaRPr lang="en-US"/>
              </a:p>
            </p:txBody>
          </p:sp>
          <p:sp>
            <p:nvSpPr>
              <p:cNvPr id="32982" name="Freeform 52"/>
              <p:cNvSpPr>
                <a:spLocks/>
              </p:cNvSpPr>
              <p:nvPr/>
            </p:nvSpPr>
            <p:spPr bwMode="auto">
              <a:xfrm>
                <a:off x="2600" y="1247"/>
                <a:ext cx="90" cy="58"/>
              </a:xfrm>
              <a:custGeom>
                <a:avLst/>
                <a:gdLst>
                  <a:gd name="T0" fmla="*/ 29 w 90"/>
                  <a:gd name="T1" fmla="*/ 55 h 58"/>
                  <a:gd name="T2" fmla="*/ 35 w 90"/>
                  <a:gd name="T3" fmla="*/ 55 h 58"/>
                  <a:gd name="T4" fmla="*/ 39 w 90"/>
                  <a:gd name="T5" fmla="*/ 49 h 58"/>
                  <a:gd name="T6" fmla="*/ 48 w 90"/>
                  <a:gd name="T7" fmla="*/ 49 h 58"/>
                  <a:gd name="T8" fmla="*/ 52 w 90"/>
                  <a:gd name="T9" fmla="*/ 52 h 58"/>
                  <a:gd name="T10" fmla="*/ 64 w 90"/>
                  <a:gd name="T11" fmla="*/ 55 h 58"/>
                  <a:gd name="T12" fmla="*/ 64 w 90"/>
                  <a:gd name="T13" fmla="*/ 55 h 58"/>
                  <a:gd name="T14" fmla="*/ 68 w 90"/>
                  <a:gd name="T15" fmla="*/ 52 h 58"/>
                  <a:gd name="T16" fmla="*/ 74 w 90"/>
                  <a:gd name="T17" fmla="*/ 52 h 58"/>
                  <a:gd name="T18" fmla="*/ 77 w 90"/>
                  <a:gd name="T19" fmla="*/ 49 h 58"/>
                  <a:gd name="T20" fmla="*/ 80 w 90"/>
                  <a:gd name="T21" fmla="*/ 45 h 58"/>
                  <a:gd name="T22" fmla="*/ 80 w 90"/>
                  <a:gd name="T23" fmla="*/ 39 h 58"/>
                  <a:gd name="T24" fmla="*/ 84 w 90"/>
                  <a:gd name="T25" fmla="*/ 36 h 58"/>
                  <a:gd name="T26" fmla="*/ 87 w 90"/>
                  <a:gd name="T27" fmla="*/ 36 h 58"/>
                  <a:gd name="T28" fmla="*/ 84 w 90"/>
                  <a:gd name="T29" fmla="*/ 33 h 58"/>
                  <a:gd name="T30" fmla="*/ 77 w 90"/>
                  <a:gd name="T31" fmla="*/ 23 h 58"/>
                  <a:gd name="T32" fmla="*/ 74 w 90"/>
                  <a:gd name="T33" fmla="*/ 23 h 58"/>
                  <a:gd name="T34" fmla="*/ 68 w 90"/>
                  <a:gd name="T35" fmla="*/ 16 h 58"/>
                  <a:gd name="T36" fmla="*/ 64 w 90"/>
                  <a:gd name="T37" fmla="*/ 16 h 58"/>
                  <a:gd name="T38" fmla="*/ 61 w 90"/>
                  <a:gd name="T39" fmla="*/ 20 h 58"/>
                  <a:gd name="T40" fmla="*/ 55 w 90"/>
                  <a:gd name="T41" fmla="*/ 16 h 58"/>
                  <a:gd name="T42" fmla="*/ 55 w 90"/>
                  <a:gd name="T43" fmla="*/ 13 h 58"/>
                  <a:gd name="T44" fmla="*/ 52 w 90"/>
                  <a:gd name="T45" fmla="*/ 10 h 58"/>
                  <a:gd name="T46" fmla="*/ 45 w 90"/>
                  <a:gd name="T47" fmla="*/ 7 h 58"/>
                  <a:gd name="T48" fmla="*/ 42 w 90"/>
                  <a:gd name="T49" fmla="*/ 4 h 58"/>
                  <a:gd name="T50" fmla="*/ 35 w 90"/>
                  <a:gd name="T51" fmla="*/ 7 h 58"/>
                  <a:gd name="T52" fmla="*/ 32 w 90"/>
                  <a:gd name="T53" fmla="*/ 7 h 58"/>
                  <a:gd name="T54" fmla="*/ 29 w 90"/>
                  <a:gd name="T55" fmla="*/ 0 h 58"/>
                  <a:gd name="T56" fmla="*/ 29 w 90"/>
                  <a:gd name="T57" fmla="*/ 7 h 58"/>
                  <a:gd name="T58" fmla="*/ 16 w 90"/>
                  <a:gd name="T59" fmla="*/ 13 h 58"/>
                  <a:gd name="T60" fmla="*/ 10 w 90"/>
                  <a:gd name="T61" fmla="*/ 16 h 58"/>
                  <a:gd name="T62" fmla="*/ 3 w 90"/>
                  <a:gd name="T63" fmla="*/ 20 h 58"/>
                  <a:gd name="T64" fmla="*/ 0 w 90"/>
                  <a:gd name="T65" fmla="*/ 16 h 58"/>
                  <a:gd name="T66" fmla="*/ 0 w 90"/>
                  <a:gd name="T67" fmla="*/ 20 h 58"/>
                  <a:gd name="T68" fmla="*/ 3 w 90"/>
                  <a:gd name="T69" fmla="*/ 23 h 58"/>
                  <a:gd name="T70" fmla="*/ 3 w 90"/>
                  <a:gd name="T71" fmla="*/ 33 h 58"/>
                  <a:gd name="T72" fmla="*/ 13 w 90"/>
                  <a:gd name="T73" fmla="*/ 42 h 58"/>
                  <a:gd name="T74" fmla="*/ 23 w 90"/>
                  <a:gd name="T75" fmla="*/ 52 h 58"/>
                  <a:gd name="T76" fmla="*/ 26 w 90"/>
                  <a:gd name="T77" fmla="*/ 55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
                  <a:gd name="T118" fmla="*/ 0 h 58"/>
                  <a:gd name="T119" fmla="*/ 90 w 90"/>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 h="58">
                    <a:moveTo>
                      <a:pt x="26" y="55"/>
                    </a:moveTo>
                    <a:lnTo>
                      <a:pt x="29" y="55"/>
                    </a:lnTo>
                    <a:lnTo>
                      <a:pt x="32" y="55"/>
                    </a:lnTo>
                    <a:lnTo>
                      <a:pt x="35" y="55"/>
                    </a:lnTo>
                    <a:lnTo>
                      <a:pt x="39" y="52"/>
                    </a:lnTo>
                    <a:lnTo>
                      <a:pt x="39" y="49"/>
                    </a:lnTo>
                    <a:lnTo>
                      <a:pt x="48" y="49"/>
                    </a:lnTo>
                    <a:lnTo>
                      <a:pt x="52" y="52"/>
                    </a:lnTo>
                    <a:lnTo>
                      <a:pt x="61" y="52"/>
                    </a:lnTo>
                    <a:lnTo>
                      <a:pt x="64" y="55"/>
                    </a:lnTo>
                    <a:lnTo>
                      <a:pt x="64" y="58"/>
                    </a:lnTo>
                    <a:lnTo>
                      <a:pt x="64" y="55"/>
                    </a:lnTo>
                    <a:lnTo>
                      <a:pt x="68" y="52"/>
                    </a:lnTo>
                    <a:lnTo>
                      <a:pt x="71" y="52"/>
                    </a:lnTo>
                    <a:lnTo>
                      <a:pt x="74" y="52"/>
                    </a:lnTo>
                    <a:lnTo>
                      <a:pt x="77" y="49"/>
                    </a:lnTo>
                    <a:lnTo>
                      <a:pt x="77" y="45"/>
                    </a:lnTo>
                    <a:lnTo>
                      <a:pt x="80" y="45"/>
                    </a:lnTo>
                    <a:lnTo>
                      <a:pt x="80" y="42"/>
                    </a:lnTo>
                    <a:lnTo>
                      <a:pt x="80" y="39"/>
                    </a:lnTo>
                    <a:lnTo>
                      <a:pt x="84" y="39"/>
                    </a:lnTo>
                    <a:lnTo>
                      <a:pt x="84" y="36"/>
                    </a:lnTo>
                    <a:lnTo>
                      <a:pt x="87" y="36"/>
                    </a:lnTo>
                    <a:lnTo>
                      <a:pt x="90" y="33"/>
                    </a:lnTo>
                    <a:lnTo>
                      <a:pt x="84" y="33"/>
                    </a:lnTo>
                    <a:lnTo>
                      <a:pt x="80" y="26"/>
                    </a:lnTo>
                    <a:lnTo>
                      <a:pt x="77" y="23"/>
                    </a:lnTo>
                    <a:lnTo>
                      <a:pt x="74" y="23"/>
                    </a:lnTo>
                    <a:lnTo>
                      <a:pt x="74" y="20"/>
                    </a:lnTo>
                    <a:lnTo>
                      <a:pt x="68" y="16"/>
                    </a:lnTo>
                    <a:lnTo>
                      <a:pt x="64" y="16"/>
                    </a:lnTo>
                    <a:lnTo>
                      <a:pt x="64" y="20"/>
                    </a:lnTo>
                    <a:lnTo>
                      <a:pt x="61" y="20"/>
                    </a:lnTo>
                    <a:lnTo>
                      <a:pt x="58" y="20"/>
                    </a:lnTo>
                    <a:lnTo>
                      <a:pt x="55" y="16"/>
                    </a:lnTo>
                    <a:lnTo>
                      <a:pt x="55" y="13"/>
                    </a:lnTo>
                    <a:lnTo>
                      <a:pt x="55" y="10"/>
                    </a:lnTo>
                    <a:lnTo>
                      <a:pt x="52" y="10"/>
                    </a:lnTo>
                    <a:lnTo>
                      <a:pt x="52" y="7"/>
                    </a:lnTo>
                    <a:lnTo>
                      <a:pt x="45" y="7"/>
                    </a:lnTo>
                    <a:lnTo>
                      <a:pt x="42" y="4"/>
                    </a:lnTo>
                    <a:lnTo>
                      <a:pt x="39" y="4"/>
                    </a:lnTo>
                    <a:lnTo>
                      <a:pt x="35" y="7"/>
                    </a:lnTo>
                    <a:lnTo>
                      <a:pt x="32" y="7"/>
                    </a:lnTo>
                    <a:lnTo>
                      <a:pt x="32" y="4"/>
                    </a:lnTo>
                    <a:lnTo>
                      <a:pt x="29" y="0"/>
                    </a:lnTo>
                    <a:lnTo>
                      <a:pt x="29" y="7"/>
                    </a:lnTo>
                    <a:lnTo>
                      <a:pt x="19" y="10"/>
                    </a:lnTo>
                    <a:lnTo>
                      <a:pt x="16" y="13"/>
                    </a:lnTo>
                    <a:lnTo>
                      <a:pt x="13" y="13"/>
                    </a:lnTo>
                    <a:lnTo>
                      <a:pt x="10" y="16"/>
                    </a:lnTo>
                    <a:lnTo>
                      <a:pt x="6" y="16"/>
                    </a:lnTo>
                    <a:lnTo>
                      <a:pt x="3" y="20"/>
                    </a:lnTo>
                    <a:lnTo>
                      <a:pt x="0" y="16"/>
                    </a:lnTo>
                    <a:lnTo>
                      <a:pt x="0" y="20"/>
                    </a:lnTo>
                    <a:lnTo>
                      <a:pt x="0" y="23"/>
                    </a:lnTo>
                    <a:lnTo>
                      <a:pt x="3" y="23"/>
                    </a:lnTo>
                    <a:lnTo>
                      <a:pt x="3" y="26"/>
                    </a:lnTo>
                    <a:lnTo>
                      <a:pt x="3" y="33"/>
                    </a:lnTo>
                    <a:lnTo>
                      <a:pt x="6" y="36"/>
                    </a:lnTo>
                    <a:lnTo>
                      <a:pt x="13" y="42"/>
                    </a:lnTo>
                    <a:lnTo>
                      <a:pt x="16" y="45"/>
                    </a:lnTo>
                    <a:lnTo>
                      <a:pt x="23" y="52"/>
                    </a:lnTo>
                    <a:lnTo>
                      <a:pt x="26" y="55"/>
                    </a:lnTo>
                    <a:close/>
                  </a:path>
                </a:pathLst>
              </a:custGeom>
              <a:solidFill>
                <a:srgbClr val="CCCCCC"/>
              </a:solidFill>
              <a:ln w="9525">
                <a:noFill/>
                <a:round/>
                <a:headEnd/>
                <a:tailEnd/>
              </a:ln>
            </p:spPr>
            <p:txBody>
              <a:bodyPr/>
              <a:lstStyle/>
              <a:p>
                <a:endParaRPr lang="en-US"/>
              </a:p>
            </p:txBody>
          </p:sp>
          <p:sp>
            <p:nvSpPr>
              <p:cNvPr id="32983" name="Freeform 53"/>
              <p:cNvSpPr>
                <a:spLocks/>
              </p:cNvSpPr>
              <p:nvPr/>
            </p:nvSpPr>
            <p:spPr bwMode="auto">
              <a:xfrm>
                <a:off x="2600" y="1247"/>
                <a:ext cx="90" cy="58"/>
              </a:xfrm>
              <a:custGeom>
                <a:avLst/>
                <a:gdLst>
                  <a:gd name="T0" fmla="*/ 29 w 90"/>
                  <a:gd name="T1" fmla="*/ 55 h 58"/>
                  <a:gd name="T2" fmla="*/ 35 w 90"/>
                  <a:gd name="T3" fmla="*/ 55 h 58"/>
                  <a:gd name="T4" fmla="*/ 39 w 90"/>
                  <a:gd name="T5" fmla="*/ 49 h 58"/>
                  <a:gd name="T6" fmla="*/ 48 w 90"/>
                  <a:gd name="T7" fmla="*/ 49 h 58"/>
                  <a:gd name="T8" fmla="*/ 52 w 90"/>
                  <a:gd name="T9" fmla="*/ 52 h 58"/>
                  <a:gd name="T10" fmla="*/ 64 w 90"/>
                  <a:gd name="T11" fmla="*/ 55 h 58"/>
                  <a:gd name="T12" fmla="*/ 64 w 90"/>
                  <a:gd name="T13" fmla="*/ 55 h 58"/>
                  <a:gd name="T14" fmla="*/ 68 w 90"/>
                  <a:gd name="T15" fmla="*/ 52 h 58"/>
                  <a:gd name="T16" fmla="*/ 74 w 90"/>
                  <a:gd name="T17" fmla="*/ 52 h 58"/>
                  <a:gd name="T18" fmla="*/ 77 w 90"/>
                  <a:gd name="T19" fmla="*/ 49 h 58"/>
                  <a:gd name="T20" fmla="*/ 80 w 90"/>
                  <a:gd name="T21" fmla="*/ 45 h 58"/>
                  <a:gd name="T22" fmla="*/ 80 w 90"/>
                  <a:gd name="T23" fmla="*/ 39 h 58"/>
                  <a:gd name="T24" fmla="*/ 84 w 90"/>
                  <a:gd name="T25" fmla="*/ 36 h 58"/>
                  <a:gd name="T26" fmla="*/ 87 w 90"/>
                  <a:gd name="T27" fmla="*/ 36 h 58"/>
                  <a:gd name="T28" fmla="*/ 84 w 90"/>
                  <a:gd name="T29" fmla="*/ 33 h 58"/>
                  <a:gd name="T30" fmla="*/ 77 w 90"/>
                  <a:gd name="T31" fmla="*/ 23 h 58"/>
                  <a:gd name="T32" fmla="*/ 74 w 90"/>
                  <a:gd name="T33" fmla="*/ 23 h 58"/>
                  <a:gd name="T34" fmla="*/ 68 w 90"/>
                  <a:gd name="T35" fmla="*/ 16 h 58"/>
                  <a:gd name="T36" fmla="*/ 64 w 90"/>
                  <a:gd name="T37" fmla="*/ 16 h 58"/>
                  <a:gd name="T38" fmla="*/ 61 w 90"/>
                  <a:gd name="T39" fmla="*/ 20 h 58"/>
                  <a:gd name="T40" fmla="*/ 55 w 90"/>
                  <a:gd name="T41" fmla="*/ 16 h 58"/>
                  <a:gd name="T42" fmla="*/ 55 w 90"/>
                  <a:gd name="T43" fmla="*/ 13 h 58"/>
                  <a:gd name="T44" fmla="*/ 52 w 90"/>
                  <a:gd name="T45" fmla="*/ 10 h 58"/>
                  <a:gd name="T46" fmla="*/ 45 w 90"/>
                  <a:gd name="T47" fmla="*/ 7 h 58"/>
                  <a:gd name="T48" fmla="*/ 42 w 90"/>
                  <a:gd name="T49" fmla="*/ 4 h 58"/>
                  <a:gd name="T50" fmla="*/ 35 w 90"/>
                  <a:gd name="T51" fmla="*/ 7 h 58"/>
                  <a:gd name="T52" fmla="*/ 32 w 90"/>
                  <a:gd name="T53" fmla="*/ 7 h 58"/>
                  <a:gd name="T54" fmla="*/ 29 w 90"/>
                  <a:gd name="T55" fmla="*/ 0 h 58"/>
                  <a:gd name="T56" fmla="*/ 29 w 90"/>
                  <a:gd name="T57" fmla="*/ 7 h 58"/>
                  <a:gd name="T58" fmla="*/ 16 w 90"/>
                  <a:gd name="T59" fmla="*/ 13 h 58"/>
                  <a:gd name="T60" fmla="*/ 10 w 90"/>
                  <a:gd name="T61" fmla="*/ 16 h 58"/>
                  <a:gd name="T62" fmla="*/ 3 w 90"/>
                  <a:gd name="T63" fmla="*/ 20 h 58"/>
                  <a:gd name="T64" fmla="*/ 0 w 90"/>
                  <a:gd name="T65" fmla="*/ 16 h 58"/>
                  <a:gd name="T66" fmla="*/ 0 w 90"/>
                  <a:gd name="T67" fmla="*/ 20 h 58"/>
                  <a:gd name="T68" fmla="*/ 3 w 90"/>
                  <a:gd name="T69" fmla="*/ 23 h 58"/>
                  <a:gd name="T70" fmla="*/ 3 w 90"/>
                  <a:gd name="T71" fmla="*/ 33 h 58"/>
                  <a:gd name="T72" fmla="*/ 13 w 90"/>
                  <a:gd name="T73" fmla="*/ 42 h 58"/>
                  <a:gd name="T74" fmla="*/ 23 w 90"/>
                  <a:gd name="T75" fmla="*/ 52 h 58"/>
                  <a:gd name="T76" fmla="*/ 26 w 90"/>
                  <a:gd name="T77" fmla="*/ 55 h 58"/>
                  <a:gd name="T78" fmla="*/ 26 w 90"/>
                  <a:gd name="T79" fmla="*/ 55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
                  <a:gd name="T121" fmla="*/ 0 h 58"/>
                  <a:gd name="T122" fmla="*/ 90 w 90"/>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 h="58">
                    <a:moveTo>
                      <a:pt x="26" y="55"/>
                    </a:moveTo>
                    <a:lnTo>
                      <a:pt x="29" y="55"/>
                    </a:lnTo>
                    <a:lnTo>
                      <a:pt x="32" y="55"/>
                    </a:lnTo>
                    <a:lnTo>
                      <a:pt x="35" y="55"/>
                    </a:lnTo>
                    <a:lnTo>
                      <a:pt x="39" y="52"/>
                    </a:lnTo>
                    <a:lnTo>
                      <a:pt x="39" y="49"/>
                    </a:lnTo>
                    <a:lnTo>
                      <a:pt x="48" y="49"/>
                    </a:lnTo>
                    <a:lnTo>
                      <a:pt x="52" y="52"/>
                    </a:lnTo>
                    <a:lnTo>
                      <a:pt x="61" y="52"/>
                    </a:lnTo>
                    <a:lnTo>
                      <a:pt x="64" y="55"/>
                    </a:lnTo>
                    <a:lnTo>
                      <a:pt x="64" y="58"/>
                    </a:lnTo>
                    <a:lnTo>
                      <a:pt x="64" y="55"/>
                    </a:lnTo>
                    <a:lnTo>
                      <a:pt x="68" y="52"/>
                    </a:lnTo>
                    <a:lnTo>
                      <a:pt x="71" y="52"/>
                    </a:lnTo>
                    <a:lnTo>
                      <a:pt x="74" y="52"/>
                    </a:lnTo>
                    <a:lnTo>
                      <a:pt x="77" y="49"/>
                    </a:lnTo>
                    <a:lnTo>
                      <a:pt x="77" y="45"/>
                    </a:lnTo>
                    <a:lnTo>
                      <a:pt x="80" y="45"/>
                    </a:lnTo>
                    <a:lnTo>
                      <a:pt x="80" y="42"/>
                    </a:lnTo>
                    <a:lnTo>
                      <a:pt x="80" y="39"/>
                    </a:lnTo>
                    <a:lnTo>
                      <a:pt x="84" y="39"/>
                    </a:lnTo>
                    <a:lnTo>
                      <a:pt x="84" y="36"/>
                    </a:lnTo>
                    <a:lnTo>
                      <a:pt x="87" y="36"/>
                    </a:lnTo>
                    <a:lnTo>
                      <a:pt x="90" y="33"/>
                    </a:lnTo>
                    <a:lnTo>
                      <a:pt x="84" y="33"/>
                    </a:lnTo>
                    <a:lnTo>
                      <a:pt x="80" y="26"/>
                    </a:lnTo>
                    <a:lnTo>
                      <a:pt x="77" y="23"/>
                    </a:lnTo>
                    <a:lnTo>
                      <a:pt x="74" y="23"/>
                    </a:lnTo>
                    <a:lnTo>
                      <a:pt x="74" y="20"/>
                    </a:lnTo>
                    <a:lnTo>
                      <a:pt x="68" y="16"/>
                    </a:lnTo>
                    <a:lnTo>
                      <a:pt x="64" y="16"/>
                    </a:lnTo>
                    <a:lnTo>
                      <a:pt x="64" y="20"/>
                    </a:lnTo>
                    <a:lnTo>
                      <a:pt x="61" y="20"/>
                    </a:lnTo>
                    <a:lnTo>
                      <a:pt x="58" y="20"/>
                    </a:lnTo>
                    <a:lnTo>
                      <a:pt x="55" y="16"/>
                    </a:lnTo>
                    <a:lnTo>
                      <a:pt x="55" y="13"/>
                    </a:lnTo>
                    <a:lnTo>
                      <a:pt x="55" y="10"/>
                    </a:lnTo>
                    <a:lnTo>
                      <a:pt x="52" y="10"/>
                    </a:lnTo>
                    <a:lnTo>
                      <a:pt x="52" y="7"/>
                    </a:lnTo>
                    <a:lnTo>
                      <a:pt x="45" y="7"/>
                    </a:lnTo>
                    <a:lnTo>
                      <a:pt x="42" y="4"/>
                    </a:lnTo>
                    <a:lnTo>
                      <a:pt x="39" y="4"/>
                    </a:lnTo>
                    <a:lnTo>
                      <a:pt x="35" y="7"/>
                    </a:lnTo>
                    <a:lnTo>
                      <a:pt x="32" y="7"/>
                    </a:lnTo>
                    <a:lnTo>
                      <a:pt x="32" y="4"/>
                    </a:lnTo>
                    <a:lnTo>
                      <a:pt x="29" y="0"/>
                    </a:lnTo>
                    <a:lnTo>
                      <a:pt x="29" y="7"/>
                    </a:lnTo>
                    <a:lnTo>
                      <a:pt x="19" y="10"/>
                    </a:lnTo>
                    <a:lnTo>
                      <a:pt x="16" y="13"/>
                    </a:lnTo>
                    <a:lnTo>
                      <a:pt x="13" y="13"/>
                    </a:lnTo>
                    <a:lnTo>
                      <a:pt x="10" y="16"/>
                    </a:lnTo>
                    <a:lnTo>
                      <a:pt x="6" y="16"/>
                    </a:lnTo>
                    <a:lnTo>
                      <a:pt x="3" y="20"/>
                    </a:lnTo>
                    <a:lnTo>
                      <a:pt x="0" y="16"/>
                    </a:lnTo>
                    <a:lnTo>
                      <a:pt x="0" y="20"/>
                    </a:lnTo>
                    <a:lnTo>
                      <a:pt x="0" y="23"/>
                    </a:lnTo>
                    <a:lnTo>
                      <a:pt x="3" y="23"/>
                    </a:lnTo>
                    <a:lnTo>
                      <a:pt x="3" y="26"/>
                    </a:lnTo>
                    <a:lnTo>
                      <a:pt x="3" y="33"/>
                    </a:lnTo>
                    <a:lnTo>
                      <a:pt x="6" y="36"/>
                    </a:lnTo>
                    <a:lnTo>
                      <a:pt x="13" y="42"/>
                    </a:lnTo>
                    <a:lnTo>
                      <a:pt x="16" y="45"/>
                    </a:lnTo>
                    <a:lnTo>
                      <a:pt x="23" y="52"/>
                    </a:lnTo>
                    <a:lnTo>
                      <a:pt x="26" y="55"/>
                    </a:lnTo>
                  </a:path>
                </a:pathLst>
              </a:custGeom>
              <a:noFill/>
              <a:ln w="0">
                <a:solidFill>
                  <a:srgbClr val="7F7F7F"/>
                </a:solidFill>
                <a:round/>
                <a:headEnd/>
                <a:tailEnd/>
              </a:ln>
            </p:spPr>
            <p:txBody>
              <a:bodyPr/>
              <a:lstStyle/>
              <a:p>
                <a:endParaRPr lang="en-US"/>
              </a:p>
            </p:txBody>
          </p:sp>
          <p:sp>
            <p:nvSpPr>
              <p:cNvPr id="32984" name="Freeform 54"/>
              <p:cNvSpPr>
                <a:spLocks/>
              </p:cNvSpPr>
              <p:nvPr/>
            </p:nvSpPr>
            <p:spPr bwMode="auto">
              <a:xfrm>
                <a:off x="2565" y="1296"/>
                <a:ext cx="103" cy="54"/>
              </a:xfrm>
              <a:custGeom>
                <a:avLst/>
                <a:gdLst>
                  <a:gd name="T0" fmla="*/ 93 w 103"/>
                  <a:gd name="T1" fmla="*/ 38 h 54"/>
                  <a:gd name="T2" fmla="*/ 96 w 103"/>
                  <a:gd name="T3" fmla="*/ 29 h 54"/>
                  <a:gd name="T4" fmla="*/ 96 w 103"/>
                  <a:gd name="T5" fmla="*/ 25 h 54"/>
                  <a:gd name="T6" fmla="*/ 103 w 103"/>
                  <a:gd name="T7" fmla="*/ 22 h 54"/>
                  <a:gd name="T8" fmla="*/ 99 w 103"/>
                  <a:gd name="T9" fmla="*/ 12 h 54"/>
                  <a:gd name="T10" fmla="*/ 99 w 103"/>
                  <a:gd name="T11" fmla="*/ 6 h 54"/>
                  <a:gd name="T12" fmla="*/ 87 w 103"/>
                  <a:gd name="T13" fmla="*/ 3 h 54"/>
                  <a:gd name="T14" fmla="*/ 83 w 103"/>
                  <a:gd name="T15" fmla="*/ 0 h 54"/>
                  <a:gd name="T16" fmla="*/ 74 w 103"/>
                  <a:gd name="T17" fmla="*/ 0 h 54"/>
                  <a:gd name="T18" fmla="*/ 70 w 103"/>
                  <a:gd name="T19" fmla="*/ 6 h 54"/>
                  <a:gd name="T20" fmla="*/ 64 w 103"/>
                  <a:gd name="T21" fmla="*/ 6 h 54"/>
                  <a:gd name="T22" fmla="*/ 61 w 103"/>
                  <a:gd name="T23" fmla="*/ 6 h 54"/>
                  <a:gd name="T24" fmla="*/ 58 w 103"/>
                  <a:gd name="T25" fmla="*/ 6 h 54"/>
                  <a:gd name="T26" fmla="*/ 51 w 103"/>
                  <a:gd name="T27" fmla="*/ 9 h 54"/>
                  <a:gd name="T28" fmla="*/ 45 w 103"/>
                  <a:gd name="T29" fmla="*/ 12 h 54"/>
                  <a:gd name="T30" fmla="*/ 45 w 103"/>
                  <a:gd name="T31" fmla="*/ 22 h 54"/>
                  <a:gd name="T32" fmla="*/ 45 w 103"/>
                  <a:gd name="T33" fmla="*/ 29 h 54"/>
                  <a:gd name="T34" fmla="*/ 45 w 103"/>
                  <a:gd name="T35" fmla="*/ 25 h 54"/>
                  <a:gd name="T36" fmla="*/ 38 w 103"/>
                  <a:gd name="T37" fmla="*/ 25 h 54"/>
                  <a:gd name="T38" fmla="*/ 29 w 103"/>
                  <a:gd name="T39" fmla="*/ 29 h 54"/>
                  <a:gd name="T40" fmla="*/ 19 w 103"/>
                  <a:gd name="T41" fmla="*/ 32 h 54"/>
                  <a:gd name="T42" fmla="*/ 13 w 103"/>
                  <a:gd name="T43" fmla="*/ 29 h 54"/>
                  <a:gd name="T44" fmla="*/ 9 w 103"/>
                  <a:gd name="T45" fmla="*/ 32 h 54"/>
                  <a:gd name="T46" fmla="*/ 6 w 103"/>
                  <a:gd name="T47" fmla="*/ 32 h 54"/>
                  <a:gd name="T48" fmla="*/ 3 w 103"/>
                  <a:gd name="T49" fmla="*/ 29 h 54"/>
                  <a:gd name="T50" fmla="*/ 0 w 103"/>
                  <a:gd name="T51" fmla="*/ 29 h 54"/>
                  <a:gd name="T52" fmla="*/ 3 w 103"/>
                  <a:gd name="T53" fmla="*/ 32 h 54"/>
                  <a:gd name="T54" fmla="*/ 3 w 103"/>
                  <a:gd name="T55" fmla="*/ 38 h 54"/>
                  <a:gd name="T56" fmla="*/ 3 w 103"/>
                  <a:gd name="T57" fmla="*/ 41 h 54"/>
                  <a:gd name="T58" fmla="*/ 6 w 103"/>
                  <a:gd name="T59" fmla="*/ 41 h 54"/>
                  <a:gd name="T60" fmla="*/ 9 w 103"/>
                  <a:gd name="T61" fmla="*/ 41 h 54"/>
                  <a:gd name="T62" fmla="*/ 16 w 103"/>
                  <a:gd name="T63" fmla="*/ 45 h 54"/>
                  <a:gd name="T64" fmla="*/ 25 w 103"/>
                  <a:gd name="T65" fmla="*/ 41 h 54"/>
                  <a:gd name="T66" fmla="*/ 32 w 103"/>
                  <a:gd name="T67" fmla="*/ 41 h 54"/>
                  <a:gd name="T68" fmla="*/ 35 w 103"/>
                  <a:gd name="T69" fmla="*/ 38 h 54"/>
                  <a:gd name="T70" fmla="*/ 35 w 103"/>
                  <a:gd name="T71" fmla="*/ 41 h 54"/>
                  <a:gd name="T72" fmla="*/ 35 w 103"/>
                  <a:gd name="T73" fmla="*/ 45 h 54"/>
                  <a:gd name="T74" fmla="*/ 38 w 103"/>
                  <a:gd name="T75" fmla="*/ 48 h 54"/>
                  <a:gd name="T76" fmla="*/ 51 w 103"/>
                  <a:gd name="T77" fmla="*/ 51 h 54"/>
                  <a:gd name="T78" fmla="*/ 54 w 103"/>
                  <a:gd name="T79" fmla="*/ 51 h 54"/>
                  <a:gd name="T80" fmla="*/ 67 w 103"/>
                  <a:gd name="T81" fmla="*/ 54 h 54"/>
                  <a:gd name="T82" fmla="*/ 70 w 103"/>
                  <a:gd name="T83" fmla="*/ 48 h 54"/>
                  <a:gd name="T84" fmla="*/ 80 w 103"/>
                  <a:gd name="T85" fmla="*/ 48 h 54"/>
                  <a:gd name="T86" fmla="*/ 80 w 103"/>
                  <a:gd name="T87" fmla="*/ 48 h 54"/>
                  <a:gd name="T88" fmla="*/ 87 w 103"/>
                  <a:gd name="T89" fmla="*/ 45 h 54"/>
                  <a:gd name="T90" fmla="*/ 90 w 103"/>
                  <a:gd name="T91" fmla="*/ 41 h 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
                  <a:gd name="T139" fmla="*/ 0 h 54"/>
                  <a:gd name="T140" fmla="*/ 103 w 103"/>
                  <a:gd name="T141" fmla="*/ 54 h 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 h="54">
                    <a:moveTo>
                      <a:pt x="93" y="41"/>
                    </a:moveTo>
                    <a:lnTo>
                      <a:pt x="93" y="38"/>
                    </a:lnTo>
                    <a:lnTo>
                      <a:pt x="93" y="35"/>
                    </a:lnTo>
                    <a:lnTo>
                      <a:pt x="96" y="29"/>
                    </a:lnTo>
                    <a:lnTo>
                      <a:pt x="93" y="29"/>
                    </a:lnTo>
                    <a:lnTo>
                      <a:pt x="96" y="25"/>
                    </a:lnTo>
                    <a:lnTo>
                      <a:pt x="103" y="25"/>
                    </a:lnTo>
                    <a:lnTo>
                      <a:pt x="103" y="22"/>
                    </a:lnTo>
                    <a:lnTo>
                      <a:pt x="103" y="19"/>
                    </a:lnTo>
                    <a:lnTo>
                      <a:pt x="99" y="12"/>
                    </a:lnTo>
                    <a:lnTo>
                      <a:pt x="99" y="9"/>
                    </a:lnTo>
                    <a:lnTo>
                      <a:pt x="99" y="6"/>
                    </a:lnTo>
                    <a:lnTo>
                      <a:pt x="96" y="3"/>
                    </a:lnTo>
                    <a:lnTo>
                      <a:pt x="87" y="3"/>
                    </a:lnTo>
                    <a:lnTo>
                      <a:pt x="83" y="0"/>
                    </a:lnTo>
                    <a:lnTo>
                      <a:pt x="74" y="0"/>
                    </a:lnTo>
                    <a:lnTo>
                      <a:pt x="74" y="3"/>
                    </a:lnTo>
                    <a:lnTo>
                      <a:pt x="70" y="6"/>
                    </a:lnTo>
                    <a:lnTo>
                      <a:pt x="67" y="6"/>
                    </a:lnTo>
                    <a:lnTo>
                      <a:pt x="64" y="6"/>
                    </a:lnTo>
                    <a:lnTo>
                      <a:pt x="61" y="6"/>
                    </a:lnTo>
                    <a:lnTo>
                      <a:pt x="58" y="3"/>
                    </a:lnTo>
                    <a:lnTo>
                      <a:pt x="58" y="6"/>
                    </a:lnTo>
                    <a:lnTo>
                      <a:pt x="54" y="6"/>
                    </a:lnTo>
                    <a:lnTo>
                      <a:pt x="51" y="9"/>
                    </a:lnTo>
                    <a:lnTo>
                      <a:pt x="51" y="12"/>
                    </a:lnTo>
                    <a:lnTo>
                      <a:pt x="45" y="12"/>
                    </a:lnTo>
                    <a:lnTo>
                      <a:pt x="45" y="16"/>
                    </a:lnTo>
                    <a:lnTo>
                      <a:pt x="45" y="22"/>
                    </a:lnTo>
                    <a:lnTo>
                      <a:pt x="45" y="25"/>
                    </a:lnTo>
                    <a:lnTo>
                      <a:pt x="45" y="29"/>
                    </a:lnTo>
                    <a:lnTo>
                      <a:pt x="45" y="25"/>
                    </a:lnTo>
                    <a:lnTo>
                      <a:pt x="38" y="25"/>
                    </a:lnTo>
                    <a:lnTo>
                      <a:pt x="35" y="25"/>
                    </a:lnTo>
                    <a:lnTo>
                      <a:pt x="29" y="29"/>
                    </a:lnTo>
                    <a:lnTo>
                      <a:pt x="22" y="32"/>
                    </a:lnTo>
                    <a:lnTo>
                      <a:pt x="19" y="32"/>
                    </a:lnTo>
                    <a:lnTo>
                      <a:pt x="16" y="29"/>
                    </a:lnTo>
                    <a:lnTo>
                      <a:pt x="13" y="29"/>
                    </a:lnTo>
                    <a:lnTo>
                      <a:pt x="9" y="32"/>
                    </a:lnTo>
                    <a:lnTo>
                      <a:pt x="6" y="32"/>
                    </a:lnTo>
                    <a:lnTo>
                      <a:pt x="6" y="29"/>
                    </a:lnTo>
                    <a:lnTo>
                      <a:pt x="3" y="29"/>
                    </a:lnTo>
                    <a:lnTo>
                      <a:pt x="0" y="29"/>
                    </a:lnTo>
                    <a:lnTo>
                      <a:pt x="0" y="32"/>
                    </a:lnTo>
                    <a:lnTo>
                      <a:pt x="3" y="32"/>
                    </a:lnTo>
                    <a:lnTo>
                      <a:pt x="3" y="35"/>
                    </a:lnTo>
                    <a:lnTo>
                      <a:pt x="3" y="38"/>
                    </a:lnTo>
                    <a:lnTo>
                      <a:pt x="0" y="38"/>
                    </a:lnTo>
                    <a:lnTo>
                      <a:pt x="3" y="41"/>
                    </a:lnTo>
                    <a:lnTo>
                      <a:pt x="6" y="41"/>
                    </a:lnTo>
                    <a:lnTo>
                      <a:pt x="9" y="41"/>
                    </a:lnTo>
                    <a:lnTo>
                      <a:pt x="13" y="45"/>
                    </a:lnTo>
                    <a:lnTo>
                      <a:pt x="16" y="45"/>
                    </a:lnTo>
                    <a:lnTo>
                      <a:pt x="19" y="41"/>
                    </a:lnTo>
                    <a:lnTo>
                      <a:pt x="25" y="41"/>
                    </a:lnTo>
                    <a:lnTo>
                      <a:pt x="29" y="41"/>
                    </a:lnTo>
                    <a:lnTo>
                      <a:pt x="32" y="41"/>
                    </a:lnTo>
                    <a:lnTo>
                      <a:pt x="32" y="38"/>
                    </a:lnTo>
                    <a:lnTo>
                      <a:pt x="35" y="38"/>
                    </a:lnTo>
                    <a:lnTo>
                      <a:pt x="35" y="41"/>
                    </a:lnTo>
                    <a:lnTo>
                      <a:pt x="35" y="45"/>
                    </a:lnTo>
                    <a:lnTo>
                      <a:pt x="38" y="48"/>
                    </a:lnTo>
                    <a:lnTo>
                      <a:pt x="41" y="51"/>
                    </a:lnTo>
                    <a:lnTo>
                      <a:pt x="51" y="51"/>
                    </a:lnTo>
                    <a:lnTo>
                      <a:pt x="54" y="51"/>
                    </a:lnTo>
                    <a:lnTo>
                      <a:pt x="61" y="51"/>
                    </a:lnTo>
                    <a:lnTo>
                      <a:pt x="67" y="54"/>
                    </a:lnTo>
                    <a:lnTo>
                      <a:pt x="70" y="51"/>
                    </a:lnTo>
                    <a:lnTo>
                      <a:pt x="70" y="48"/>
                    </a:lnTo>
                    <a:lnTo>
                      <a:pt x="74" y="48"/>
                    </a:lnTo>
                    <a:lnTo>
                      <a:pt x="80" y="48"/>
                    </a:lnTo>
                    <a:lnTo>
                      <a:pt x="87" y="48"/>
                    </a:lnTo>
                    <a:lnTo>
                      <a:pt x="87" y="45"/>
                    </a:lnTo>
                    <a:lnTo>
                      <a:pt x="90" y="45"/>
                    </a:lnTo>
                    <a:lnTo>
                      <a:pt x="90" y="41"/>
                    </a:lnTo>
                    <a:lnTo>
                      <a:pt x="93" y="41"/>
                    </a:lnTo>
                    <a:close/>
                  </a:path>
                </a:pathLst>
              </a:custGeom>
              <a:solidFill>
                <a:srgbClr val="CCCCCC"/>
              </a:solidFill>
              <a:ln w="9525">
                <a:noFill/>
                <a:round/>
                <a:headEnd/>
                <a:tailEnd/>
              </a:ln>
            </p:spPr>
            <p:txBody>
              <a:bodyPr/>
              <a:lstStyle/>
              <a:p>
                <a:endParaRPr lang="en-US"/>
              </a:p>
            </p:txBody>
          </p:sp>
          <p:sp>
            <p:nvSpPr>
              <p:cNvPr id="32985" name="Freeform 55"/>
              <p:cNvSpPr>
                <a:spLocks/>
              </p:cNvSpPr>
              <p:nvPr/>
            </p:nvSpPr>
            <p:spPr bwMode="auto">
              <a:xfrm>
                <a:off x="2565" y="1296"/>
                <a:ext cx="103" cy="54"/>
              </a:xfrm>
              <a:custGeom>
                <a:avLst/>
                <a:gdLst>
                  <a:gd name="T0" fmla="*/ 93 w 103"/>
                  <a:gd name="T1" fmla="*/ 38 h 54"/>
                  <a:gd name="T2" fmla="*/ 96 w 103"/>
                  <a:gd name="T3" fmla="*/ 29 h 54"/>
                  <a:gd name="T4" fmla="*/ 96 w 103"/>
                  <a:gd name="T5" fmla="*/ 25 h 54"/>
                  <a:gd name="T6" fmla="*/ 103 w 103"/>
                  <a:gd name="T7" fmla="*/ 22 h 54"/>
                  <a:gd name="T8" fmla="*/ 99 w 103"/>
                  <a:gd name="T9" fmla="*/ 12 h 54"/>
                  <a:gd name="T10" fmla="*/ 99 w 103"/>
                  <a:gd name="T11" fmla="*/ 6 h 54"/>
                  <a:gd name="T12" fmla="*/ 87 w 103"/>
                  <a:gd name="T13" fmla="*/ 3 h 54"/>
                  <a:gd name="T14" fmla="*/ 83 w 103"/>
                  <a:gd name="T15" fmla="*/ 0 h 54"/>
                  <a:gd name="T16" fmla="*/ 74 w 103"/>
                  <a:gd name="T17" fmla="*/ 0 h 54"/>
                  <a:gd name="T18" fmla="*/ 70 w 103"/>
                  <a:gd name="T19" fmla="*/ 6 h 54"/>
                  <a:gd name="T20" fmla="*/ 64 w 103"/>
                  <a:gd name="T21" fmla="*/ 6 h 54"/>
                  <a:gd name="T22" fmla="*/ 61 w 103"/>
                  <a:gd name="T23" fmla="*/ 6 h 54"/>
                  <a:gd name="T24" fmla="*/ 58 w 103"/>
                  <a:gd name="T25" fmla="*/ 6 h 54"/>
                  <a:gd name="T26" fmla="*/ 51 w 103"/>
                  <a:gd name="T27" fmla="*/ 9 h 54"/>
                  <a:gd name="T28" fmla="*/ 45 w 103"/>
                  <a:gd name="T29" fmla="*/ 12 h 54"/>
                  <a:gd name="T30" fmla="*/ 45 w 103"/>
                  <a:gd name="T31" fmla="*/ 22 h 54"/>
                  <a:gd name="T32" fmla="*/ 45 w 103"/>
                  <a:gd name="T33" fmla="*/ 29 h 54"/>
                  <a:gd name="T34" fmla="*/ 45 w 103"/>
                  <a:gd name="T35" fmla="*/ 25 h 54"/>
                  <a:gd name="T36" fmla="*/ 38 w 103"/>
                  <a:gd name="T37" fmla="*/ 25 h 54"/>
                  <a:gd name="T38" fmla="*/ 29 w 103"/>
                  <a:gd name="T39" fmla="*/ 29 h 54"/>
                  <a:gd name="T40" fmla="*/ 19 w 103"/>
                  <a:gd name="T41" fmla="*/ 32 h 54"/>
                  <a:gd name="T42" fmla="*/ 13 w 103"/>
                  <a:gd name="T43" fmla="*/ 29 h 54"/>
                  <a:gd name="T44" fmla="*/ 9 w 103"/>
                  <a:gd name="T45" fmla="*/ 32 h 54"/>
                  <a:gd name="T46" fmla="*/ 6 w 103"/>
                  <a:gd name="T47" fmla="*/ 32 h 54"/>
                  <a:gd name="T48" fmla="*/ 3 w 103"/>
                  <a:gd name="T49" fmla="*/ 29 h 54"/>
                  <a:gd name="T50" fmla="*/ 0 w 103"/>
                  <a:gd name="T51" fmla="*/ 29 h 54"/>
                  <a:gd name="T52" fmla="*/ 3 w 103"/>
                  <a:gd name="T53" fmla="*/ 32 h 54"/>
                  <a:gd name="T54" fmla="*/ 3 w 103"/>
                  <a:gd name="T55" fmla="*/ 38 h 54"/>
                  <a:gd name="T56" fmla="*/ 3 w 103"/>
                  <a:gd name="T57" fmla="*/ 41 h 54"/>
                  <a:gd name="T58" fmla="*/ 6 w 103"/>
                  <a:gd name="T59" fmla="*/ 41 h 54"/>
                  <a:gd name="T60" fmla="*/ 9 w 103"/>
                  <a:gd name="T61" fmla="*/ 41 h 54"/>
                  <a:gd name="T62" fmla="*/ 16 w 103"/>
                  <a:gd name="T63" fmla="*/ 45 h 54"/>
                  <a:gd name="T64" fmla="*/ 25 w 103"/>
                  <a:gd name="T65" fmla="*/ 41 h 54"/>
                  <a:gd name="T66" fmla="*/ 32 w 103"/>
                  <a:gd name="T67" fmla="*/ 41 h 54"/>
                  <a:gd name="T68" fmla="*/ 35 w 103"/>
                  <a:gd name="T69" fmla="*/ 38 h 54"/>
                  <a:gd name="T70" fmla="*/ 35 w 103"/>
                  <a:gd name="T71" fmla="*/ 41 h 54"/>
                  <a:gd name="T72" fmla="*/ 35 w 103"/>
                  <a:gd name="T73" fmla="*/ 45 h 54"/>
                  <a:gd name="T74" fmla="*/ 38 w 103"/>
                  <a:gd name="T75" fmla="*/ 48 h 54"/>
                  <a:gd name="T76" fmla="*/ 51 w 103"/>
                  <a:gd name="T77" fmla="*/ 51 h 54"/>
                  <a:gd name="T78" fmla="*/ 54 w 103"/>
                  <a:gd name="T79" fmla="*/ 51 h 54"/>
                  <a:gd name="T80" fmla="*/ 67 w 103"/>
                  <a:gd name="T81" fmla="*/ 54 h 54"/>
                  <a:gd name="T82" fmla="*/ 70 w 103"/>
                  <a:gd name="T83" fmla="*/ 48 h 54"/>
                  <a:gd name="T84" fmla="*/ 80 w 103"/>
                  <a:gd name="T85" fmla="*/ 48 h 54"/>
                  <a:gd name="T86" fmla="*/ 80 w 103"/>
                  <a:gd name="T87" fmla="*/ 48 h 54"/>
                  <a:gd name="T88" fmla="*/ 87 w 103"/>
                  <a:gd name="T89" fmla="*/ 45 h 54"/>
                  <a:gd name="T90" fmla="*/ 90 w 103"/>
                  <a:gd name="T91" fmla="*/ 41 h 54"/>
                  <a:gd name="T92" fmla="*/ 93 w 103"/>
                  <a:gd name="T93" fmla="*/ 41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54"/>
                  <a:gd name="T143" fmla="*/ 103 w 103"/>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54">
                    <a:moveTo>
                      <a:pt x="93" y="41"/>
                    </a:moveTo>
                    <a:lnTo>
                      <a:pt x="93" y="38"/>
                    </a:lnTo>
                    <a:lnTo>
                      <a:pt x="93" y="35"/>
                    </a:lnTo>
                    <a:lnTo>
                      <a:pt x="96" y="29"/>
                    </a:lnTo>
                    <a:lnTo>
                      <a:pt x="93" y="29"/>
                    </a:lnTo>
                    <a:lnTo>
                      <a:pt x="96" y="25"/>
                    </a:lnTo>
                    <a:lnTo>
                      <a:pt x="103" y="25"/>
                    </a:lnTo>
                    <a:lnTo>
                      <a:pt x="103" y="22"/>
                    </a:lnTo>
                    <a:lnTo>
                      <a:pt x="103" y="19"/>
                    </a:lnTo>
                    <a:lnTo>
                      <a:pt x="99" y="12"/>
                    </a:lnTo>
                    <a:lnTo>
                      <a:pt x="99" y="9"/>
                    </a:lnTo>
                    <a:lnTo>
                      <a:pt x="99" y="6"/>
                    </a:lnTo>
                    <a:lnTo>
                      <a:pt x="96" y="3"/>
                    </a:lnTo>
                    <a:lnTo>
                      <a:pt x="87" y="3"/>
                    </a:lnTo>
                    <a:lnTo>
                      <a:pt x="83" y="0"/>
                    </a:lnTo>
                    <a:lnTo>
                      <a:pt x="74" y="0"/>
                    </a:lnTo>
                    <a:lnTo>
                      <a:pt x="74" y="3"/>
                    </a:lnTo>
                    <a:lnTo>
                      <a:pt x="70" y="6"/>
                    </a:lnTo>
                    <a:lnTo>
                      <a:pt x="67" y="6"/>
                    </a:lnTo>
                    <a:lnTo>
                      <a:pt x="64" y="6"/>
                    </a:lnTo>
                    <a:lnTo>
                      <a:pt x="61" y="6"/>
                    </a:lnTo>
                    <a:lnTo>
                      <a:pt x="58" y="3"/>
                    </a:lnTo>
                    <a:lnTo>
                      <a:pt x="58" y="6"/>
                    </a:lnTo>
                    <a:lnTo>
                      <a:pt x="54" y="6"/>
                    </a:lnTo>
                    <a:lnTo>
                      <a:pt x="51" y="9"/>
                    </a:lnTo>
                    <a:lnTo>
                      <a:pt x="51" y="12"/>
                    </a:lnTo>
                    <a:lnTo>
                      <a:pt x="45" y="12"/>
                    </a:lnTo>
                    <a:lnTo>
                      <a:pt x="45" y="16"/>
                    </a:lnTo>
                    <a:lnTo>
                      <a:pt x="45" y="22"/>
                    </a:lnTo>
                    <a:lnTo>
                      <a:pt x="45" y="25"/>
                    </a:lnTo>
                    <a:lnTo>
                      <a:pt x="45" y="29"/>
                    </a:lnTo>
                    <a:lnTo>
                      <a:pt x="45" y="25"/>
                    </a:lnTo>
                    <a:lnTo>
                      <a:pt x="38" y="25"/>
                    </a:lnTo>
                    <a:lnTo>
                      <a:pt x="35" y="25"/>
                    </a:lnTo>
                    <a:lnTo>
                      <a:pt x="29" y="29"/>
                    </a:lnTo>
                    <a:lnTo>
                      <a:pt x="22" y="32"/>
                    </a:lnTo>
                    <a:lnTo>
                      <a:pt x="19" y="32"/>
                    </a:lnTo>
                    <a:lnTo>
                      <a:pt x="16" y="29"/>
                    </a:lnTo>
                    <a:lnTo>
                      <a:pt x="13" y="29"/>
                    </a:lnTo>
                    <a:lnTo>
                      <a:pt x="9" y="32"/>
                    </a:lnTo>
                    <a:lnTo>
                      <a:pt x="6" y="32"/>
                    </a:lnTo>
                    <a:lnTo>
                      <a:pt x="6" y="29"/>
                    </a:lnTo>
                    <a:lnTo>
                      <a:pt x="3" y="29"/>
                    </a:lnTo>
                    <a:lnTo>
                      <a:pt x="0" y="29"/>
                    </a:lnTo>
                    <a:lnTo>
                      <a:pt x="0" y="32"/>
                    </a:lnTo>
                    <a:lnTo>
                      <a:pt x="3" y="32"/>
                    </a:lnTo>
                    <a:lnTo>
                      <a:pt x="3" y="35"/>
                    </a:lnTo>
                    <a:lnTo>
                      <a:pt x="3" y="38"/>
                    </a:lnTo>
                    <a:lnTo>
                      <a:pt x="0" y="38"/>
                    </a:lnTo>
                    <a:lnTo>
                      <a:pt x="3" y="41"/>
                    </a:lnTo>
                    <a:lnTo>
                      <a:pt x="6" y="41"/>
                    </a:lnTo>
                    <a:lnTo>
                      <a:pt x="9" y="41"/>
                    </a:lnTo>
                    <a:lnTo>
                      <a:pt x="13" y="45"/>
                    </a:lnTo>
                    <a:lnTo>
                      <a:pt x="16" y="45"/>
                    </a:lnTo>
                    <a:lnTo>
                      <a:pt x="19" y="41"/>
                    </a:lnTo>
                    <a:lnTo>
                      <a:pt x="25" y="41"/>
                    </a:lnTo>
                    <a:lnTo>
                      <a:pt x="29" y="41"/>
                    </a:lnTo>
                    <a:lnTo>
                      <a:pt x="32" y="41"/>
                    </a:lnTo>
                    <a:lnTo>
                      <a:pt x="32" y="38"/>
                    </a:lnTo>
                    <a:lnTo>
                      <a:pt x="35" y="38"/>
                    </a:lnTo>
                    <a:lnTo>
                      <a:pt x="35" y="41"/>
                    </a:lnTo>
                    <a:lnTo>
                      <a:pt x="35" y="45"/>
                    </a:lnTo>
                    <a:lnTo>
                      <a:pt x="38" y="48"/>
                    </a:lnTo>
                    <a:lnTo>
                      <a:pt x="41" y="51"/>
                    </a:lnTo>
                    <a:lnTo>
                      <a:pt x="51" y="51"/>
                    </a:lnTo>
                    <a:lnTo>
                      <a:pt x="54" y="51"/>
                    </a:lnTo>
                    <a:lnTo>
                      <a:pt x="61" y="51"/>
                    </a:lnTo>
                    <a:lnTo>
                      <a:pt x="67" y="54"/>
                    </a:lnTo>
                    <a:lnTo>
                      <a:pt x="70" y="51"/>
                    </a:lnTo>
                    <a:lnTo>
                      <a:pt x="70" y="48"/>
                    </a:lnTo>
                    <a:lnTo>
                      <a:pt x="74" y="48"/>
                    </a:lnTo>
                    <a:lnTo>
                      <a:pt x="80" y="48"/>
                    </a:lnTo>
                    <a:lnTo>
                      <a:pt x="87" y="48"/>
                    </a:lnTo>
                    <a:lnTo>
                      <a:pt x="87" y="45"/>
                    </a:lnTo>
                    <a:lnTo>
                      <a:pt x="90" y="45"/>
                    </a:lnTo>
                    <a:lnTo>
                      <a:pt x="90" y="41"/>
                    </a:lnTo>
                    <a:lnTo>
                      <a:pt x="93" y="41"/>
                    </a:lnTo>
                  </a:path>
                </a:pathLst>
              </a:custGeom>
              <a:noFill/>
              <a:ln w="0">
                <a:solidFill>
                  <a:srgbClr val="7F7F7F"/>
                </a:solidFill>
                <a:round/>
                <a:headEnd/>
                <a:tailEnd/>
              </a:ln>
            </p:spPr>
            <p:txBody>
              <a:bodyPr/>
              <a:lstStyle/>
              <a:p>
                <a:endParaRPr lang="en-US"/>
              </a:p>
            </p:txBody>
          </p:sp>
          <p:sp>
            <p:nvSpPr>
              <p:cNvPr id="32986" name="Freeform 56"/>
              <p:cNvSpPr>
                <a:spLocks/>
              </p:cNvSpPr>
              <p:nvPr/>
            </p:nvSpPr>
            <p:spPr bwMode="auto">
              <a:xfrm>
                <a:off x="2565" y="1328"/>
                <a:ext cx="3" cy="6"/>
              </a:xfrm>
              <a:custGeom>
                <a:avLst/>
                <a:gdLst>
                  <a:gd name="T0" fmla="*/ 0 w 3"/>
                  <a:gd name="T1" fmla="*/ 3 h 6"/>
                  <a:gd name="T2" fmla="*/ 0 w 3"/>
                  <a:gd name="T3" fmla="*/ 6 h 6"/>
                  <a:gd name="T4" fmla="*/ 3 w 3"/>
                  <a:gd name="T5" fmla="*/ 6 h 6"/>
                  <a:gd name="T6" fmla="*/ 3 w 3"/>
                  <a:gd name="T7" fmla="*/ 3 h 6"/>
                  <a:gd name="T8" fmla="*/ 3 w 3"/>
                  <a:gd name="T9" fmla="*/ 0 h 6"/>
                  <a:gd name="T10" fmla="*/ 0 w 3"/>
                  <a:gd name="T11" fmla="*/ 0 h 6"/>
                  <a:gd name="T12" fmla="*/ 0 w 3"/>
                  <a:gd name="T13" fmla="*/ 0 h 6"/>
                  <a:gd name="T14" fmla="*/ 0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0" y="3"/>
                    </a:moveTo>
                    <a:lnTo>
                      <a:pt x="0" y="6"/>
                    </a:lnTo>
                    <a:lnTo>
                      <a:pt x="3" y="6"/>
                    </a:lnTo>
                    <a:lnTo>
                      <a:pt x="3" y="3"/>
                    </a:lnTo>
                    <a:lnTo>
                      <a:pt x="3" y="0"/>
                    </a:lnTo>
                    <a:lnTo>
                      <a:pt x="0" y="0"/>
                    </a:lnTo>
                    <a:lnTo>
                      <a:pt x="0" y="3"/>
                    </a:lnTo>
                    <a:close/>
                  </a:path>
                </a:pathLst>
              </a:custGeom>
              <a:solidFill>
                <a:srgbClr val="CCCCCC"/>
              </a:solidFill>
              <a:ln w="9525">
                <a:noFill/>
                <a:round/>
                <a:headEnd/>
                <a:tailEnd/>
              </a:ln>
            </p:spPr>
            <p:txBody>
              <a:bodyPr/>
              <a:lstStyle/>
              <a:p>
                <a:endParaRPr lang="en-US"/>
              </a:p>
            </p:txBody>
          </p:sp>
          <p:sp>
            <p:nvSpPr>
              <p:cNvPr id="32987" name="Freeform 57"/>
              <p:cNvSpPr>
                <a:spLocks/>
              </p:cNvSpPr>
              <p:nvPr/>
            </p:nvSpPr>
            <p:spPr bwMode="auto">
              <a:xfrm>
                <a:off x="2565" y="1328"/>
                <a:ext cx="3" cy="6"/>
              </a:xfrm>
              <a:custGeom>
                <a:avLst/>
                <a:gdLst>
                  <a:gd name="T0" fmla="*/ 0 w 3"/>
                  <a:gd name="T1" fmla="*/ 3 h 6"/>
                  <a:gd name="T2" fmla="*/ 0 w 3"/>
                  <a:gd name="T3" fmla="*/ 6 h 6"/>
                  <a:gd name="T4" fmla="*/ 3 w 3"/>
                  <a:gd name="T5" fmla="*/ 6 h 6"/>
                  <a:gd name="T6" fmla="*/ 3 w 3"/>
                  <a:gd name="T7" fmla="*/ 3 h 6"/>
                  <a:gd name="T8" fmla="*/ 3 w 3"/>
                  <a:gd name="T9" fmla="*/ 0 h 6"/>
                  <a:gd name="T10" fmla="*/ 0 w 3"/>
                  <a:gd name="T11" fmla="*/ 0 h 6"/>
                  <a:gd name="T12" fmla="*/ 0 w 3"/>
                  <a:gd name="T13" fmla="*/ 0 h 6"/>
                  <a:gd name="T14" fmla="*/ 0 w 3"/>
                  <a:gd name="T15" fmla="*/ 3 h 6"/>
                  <a:gd name="T16" fmla="*/ 0 w 3"/>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3"/>
                    </a:moveTo>
                    <a:lnTo>
                      <a:pt x="0" y="6"/>
                    </a:lnTo>
                    <a:lnTo>
                      <a:pt x="3" y="6"/>
                    </a:lnTo>
                    <a:lnTo>
                      <a:pt x="3" y="3"/>
                    </a:lnTo>
                    <a:lnTo>
                      <a:pt x="3" y="0"/>
                    </a:lnTo>
                    <a:lnTo>
                      <a:pt x="0" y="0"/>
                    </a:lnTo>
                    <a:lnTo>
                      <a:pt x="0" y="3"/>
                    </a:lnTo>
                  </a:path>
                </a:pathLst>
              </a:custGeom>
              <a:noFill/>
              <a:ln w="0">
                <a:solidFill>
                  <a:srgbClr val="7F7F7F"/>
                </a:solidFill>
                <a:round/>
                <a:headEnd/>
                <a:tailEnd/>
              </a:ln>
            </p:spPr>
            <p:txBody>
              <a:bodyPr/>
              <a:lstStyle/>
              <a:p>
                <a:endParaRPr lang="en-US"/>
              </a:p>
            </p:txBody>
          </p:sp>
          <p:sp>
            <p:nvSpPr>
              <p:cNvPr id="32988" name="Freeform 58"/>
              <p:cNvSpPr>
                <a:spLocks/>
              </p:cNvSpPr>
              <p:nvPr/>
            </p:nvSpPr>
            <p:spPr bwMode="auto">
              <a:xfrm>
                <a:off x="2513" y="1318"/>
                <a:ext cx="61" cy="39"/>
              </a:xfrm>
              <a:custGeom>
                <a:avLst/>
                <a:gdLst>
                  <a:gd name="T0" fmla="*/ 58 w 61"/>
                  <a:gd name="T1" fmla="*/ 19 h 39"/>
                  <a:gd name="T2" fmla="*/ 52 w 61"/>
                  <a:gd name="T3" fmla="*/ 16 h 39"/>
                  <a:gd name="T4" fmla="*/ 52 w 61"/>
                  <a:gd name="T5" fmla="*/ 10 h 39"/>
                  <a:gd name="T6" fmla="*/ 52 w 61"/>
                  <a:gd name="T7" fmla="*/ 7 h 39"/>
                  <a:gd name="T8" fmla="*/ 42 w 61"/>
                  <a:gd name="T9" fmla="*/ 0 h 39"/>
                  <a:gd name="T10" fmla="*/ 26 w 61"/>
                  <a:gd name="T11" fmla="*/ 3 h 39"/>
                  <a:gd name="T12" fmla="*/ 23 w 61"/>
                  <a:gd name="T13" fmla="*/ 3 h 39"/>
                  <a:gd name="T14" fmla="*/ 16 w 61"/>
                  <a:gd name="T15" fmla="*/ 3 h 39"/>
                  <a:gd name="T16" fmla="*/ 16 w 61"/>
                  <a:gd name="T17" fmla="*/ 7 h 39"/>
                  <a:gd name="T18" fmla="*/ 10 w 61"/>
                  <a:gd name="T19" fmla="*/ 13 h 39"/>
                  <a:gd name="T20" fmla="*/ 7 w 61"/>
                  <a:gd name="T21" fmla="*/ 16 h 39"/>
                  <a:gd name="T22" fmla="*/ 3 w 61"/>
                  <a:gd name="T23" fmla="*/ 19 h 39"/>
                  <a:gd name="T24" fmla="*/ 0 w 61"/>
                  <a:gd name="T25" fmla="*/ 23 h 39"/>
                  <a:gd name="T26" fmla="*/ 0 w 61"/>
                  <a:gd name="T27" fmla="*/ 29 h 39"/>
                  <a:gd name="T28" fmla="*/ 7 w 61"/>
                  <a:gd name="T29" fmla="*/ 26 h 39"/>
                  <a:gd name="T30" fmla="*/ 13 w 61"/>
                  <a:gd name="T31" fmla="*/ 26 h 39"/>
                  <a:gd name="T32" fmla="*/ 13 w 61"/>
                  <a:gd name="T33" fmla="*/ 36 h 39"/>
                  <a:gd name="T34" fmla="*/ 13 w 61"/>
                  <a:gd name="T35" fmla="*/ 39 h 39"/>
                  <a:gd name="T36" fmla="*/ 23 w 61"/>
                  <a:gd name="T37" fmla="*/ 36 h 39"/>
                  <a:gd name="T38" fmla="*/ 29 w 61"/>
                  <a:gd name="T39" fmla="*/ 36 h 39"/>
                  <a:gd name="T40" fmla="*/ 29 w 61"/>
                  <a:gd name="T41" fmla="*/ 32 h 39"/>
                  <a:gd name="T42" fmla="*/ 36 w 61"/>
                  <a:gd name="T43" fmla="*/ 29 h 39"/>
                  <a:gd name="T44" fmla="*/ 39 w 61"/>
                  <a:gd name="T45" fmla="*/ 36 h 39"/>
                  <a:gd name="T46" fmla="*/ 42 w 61"/>
                  <a:gd name="T47" fmla="*/ 39 h 39"/>
                  <a:gd name="T48" fmla="*/ 42 w 61"/>
                  <a:gd name="T49" fmla="*/ 36 h 39"/>
                  <a:gd name="T50" fmla="*/ 45 w 61"/>
                  <a:gd name="T51" fmla="*/ 29 h 39"/>
                  <a:gd name="T52" fmla="*/ 48 w 61"/>
                  <a:gd name="T53" fmla="*/ 32 h 39"/>
                  <a:gd name="T54" fmla="*/ 58 w 61"/>
                  <a:gd name="T55" fmla="*/ 32 h 39"/>
                  <a:gd name="T56" fmla="*/ 58 w 61"/>
                  <a:gd name="T57" fmla="*/ 29 h 39"/>
                  <a:gd name="T58" fmla="*/ 58 w 61"/>
                  <a:gd name="T59" fmla="*/ 26 h 39"/>
                  <a:gd name="T60" fmla="*/ 61 w 61"/>
                  <a:gd name="T61" fmla="*/ 26 h 39"/>
                  <a:gd name="T62" fmla="*/ 61 w 61"/>
                  <a:gd name="T63" fmla="*/ 19 h 39"/>
                  <a:gd name="T64" fmla="*/ 58 w 61"/>
                  <a:gd name="T65" fmla="*/ 19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39"/>
                  <a:gd name="T101" fmla="*/ 61 w 61"/>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39">
                    <a:moveTo>
                      <a:pt x="58" y="19"/>
                    </a:moveTo>
                    <a:lnTo>
                      <a:pt x="58" y="19"/>
                    </a:lnTo>
                    <a:lnTo>
                      <a:pt x="55" y="19"/>
                    </a:lnTo>
                    <a:lnTo>
                      <a:pt x="52" y="16"/>
                    </a:lnTo>
                    <a:lnTo>
                      <a:pt x="52" y="13"/>
                    </a:lnTo>
                    <a:lnTo>
                      <a:pt x="52" y="10"/>
                    </a:lnTo>
                    <a:lnTo>
                      <a:pt x="52" y="7"/>
                    </a:lnTo>
                    <a:lnTo>
                      <a:pt x="45" y="3"/>
                    </a:lnTo>
                    <a:lnTo>
                      <a:pt x="42" y="0"/>
                    </a:lnTo>
                    <a:lnTo>
                      <a:pt x="36" y="3"/>
                    </a:lnTo>
                    <a:lnTo>
                      <a:pt x="26" y="3"/>
                    </a:lnTo>
                    <a:lnTo>
                      <a:pt x="26" y="0"/>
                    </a:lnTo>
                    <a:lnTo>
                      <a:pt x="23" y="3"/>
                    </a:lnTo>
                    <a:lnTo>
                      <a:pt x="16" y="3"/>
                    </a:lnTo>
                    <a:lnTo>
                      <a:pt x="16" y="7"/>
                    </a:lnTo>
                    <a:lnTo>
                      <a:pt x="10" y="13"/>
                    </a:lnTo>
                    <a:lnTo>
                      <a:pt x="7" y="16"/>
                    </a:lnTo>
                    <a:lnTo>
                      <a:pt x="7" y="19"/>
                    </a:lnTo>
                    <a:lnTo>
                      <a:pt x="3" y="19"/>
                    </a:lnTo>
                    <a:lnTo>
                      <a:pt x="0" y="23"/>
                    </a:lnTo>
                    <a:lnTo>
                      <a:pt x="0" y="29"/>
                    </a:lnTo>
                    <a:lnTo>
                      <a:pt x="3" y="29"/>
                    </a:lnTo>
                    <a:lnTo>
                      <a:pt x="7" y="26"/>
                    </a:lnTo>
                    <a:lnTo>
                      <a:pt x="10" y="26"/>
                    </a:lnTo>
                    <a:lnTo>
                      <a:pt x="13" y="26"/>
                    </a:lnTo>
                    <a:lnTo>
                      <a:pt x="10" y="32"/>
                    </a:lnTo>
                    <a:lnTo>
                      <a:pt x="13" y="36"/>
                    </a:lnTo>
                    <a:lnTo>
                      <a:pt x="13" y="39"/>
                    </a:lnTo>
                    <a:lnTo>
                      <a:pt x="16" y="39"/>
                    </a:lnTo>
                    <a:lnTo>
                      <a:pt x="23" y="36"/>
                    </a:lnTo>
                    <a:lnTo>
                      <a:pt x="26" y="39"/>
                    </a:lnTo>
                    <a:lnTo>
                      <a:pt x="29" y="36"/>
                    </a:lnTo>
                    <a:lnTo>
                      <a:pt x="29" y="32"/>
                    </a:lnTo>
                    <a:lnTo>
                      <a:pt x="32" y="29"/>
                    </a:lnTo>
                    <a:lnTo>
                      <a:pt x="36" y="29"/>
                    </a:lnTo>
                    <a:lnTo>
                      <a:pt x="36" y="32"/>
                    </a:lnTo>
                    <a:lnTo>
                      <a:pt x="39" y="36"/>
                    </a:lnTo>
                    <a:lnTo>
                      <a:pt x="39" y="39"/>
                    </a:lnTo>
                    <a:lnTo>
                      <a:pt x="42" y="39"/>
                    </a:lnTo>
                    <a:lnTo>
                      <a:pt x="42" y="36"/>
                    </a:lnTo>
                    <a:lnTo>
                      <a:pt x="45" y="32"/>
                    </a:lnTo>
                    <a:lnTo>
                      <a:pt x="45" y="29"/>
                    </a:lnTo>
                    <a:lnTo>
                      <a:pt x="48" y="29"/>
                    </a:lnTo>
                    <a:lnTo>
                      <a:pt x="48" y="32"/>
                    </a:lnTo>
                    <a:lnTo>
                      <a:pt x="52" y="32"/>
                    </a:lnTo>
                    <a:lnTo>
                      <a:pt x="58" y="32"/>
                    </a:lnTo>
                    <a:lnTo>
                      <a:pt x="58" y="29"/>
                    </a:lnTo>
                    <a:lnTo>
                      <a:pt x="58" y="26"/>
                    </a:lnTo>
                    <a:lnTo>
                      <a:pt x="61" y="26"/>
                    </a:lnTo>
                    <a:lnTo>
                      <a:pt x="61" y="23"/>
                    </a:lnTo>
                    <a:lnTo>
                      <a:pt x="61" y="19"/>
                    </a:lnTo>
                    <a:lnTo>
                      <a:pt x="58" y="19"/>
                    </a:lnTo>
                    <a:close/>
                  </a:path>
                </a:pathLst>
              </a:custGeom>
              <a:solidFill>
                <a:srgbClr val="CCCCCC"/>
              </a:solidFill>
              <a:ln w="9525">
                <a:noFill/>
                <a:round/>
                <a:headEnd/>
                <a:tailEnd/>
              </a:ln>
            </p:spPr>
            <p:txBody>
              <a:bodyPr/>
              <a:lstStyle/>
              <a:p>
                <a:endParaRPr lang="en-US"/>
              </a:p>
            </p:txBody>
          </p:sp>
          <p:sp>
            <p:nvSpPr>
              <p:cNvPr id="32989" name="Freeform 59"/>
              <p:cNvSpPr>
                <a:spLocks/>
              </p:cNvSpPr>
              <p:nvPr/>
            </p:nvSpPr>
            <p:spPr bwMode="auto">
              <a:xfrm>
                <a:off x="2513" y="1318"/>
                <a:ext cx="61" cy="39"/>
              </a:xfrm>
              <a:custGeom>
                <a:avLst/>
                <a:gdLst>
                  <a:gd name="T0" fmla="*/ 58 w 61"/>
                  <a:gd name="T1" fmla="*/ 19 h 39"/>
                  <a:gd name="T2" fmla="*/ 52 w 61"/>
                  <a:gd name="T3" fmla="*/ 16 h 39"/>
                  <a:gd name="T4" fmla="*/ 52 w 61"/>
                  <a:gd name="T5" fmla="*/ 10 h 39"/>
                  <a:gd name="T6" fmla="*/ 52 w 61"/>
                  <a:gd name="T7" fmla="*/ 7 h 39"/>
                  <a:gd name="T8" fmla="*/ 42 w 61"/>
                  <a:gd name="T9" fmla="*/ 0 h 39"/>
                  <a:gd name="T10" fmla="*/ 26 w 61"/>
                  <a:gd name="T11" fmla="*/ 3 h 39"/>
                  <a:gd name="T12" fmla="*/ 23 w 61"/>
                  <a:gd name="T13" fmla="*/ 3 h 39"/>
                  <a:gd name="T14" fmla="*/ 16 w 61"/>
                  <a:gd name="T15" fmla="*/ 3 h 39"/>
                  <a:gd name="T16" fmla="*/ 16 w 61"/>
                  <a:gd name="T17" fmla="*/ 7 h 39"/>
                  <a:gd name="T18" fmla="*/ 10 w 61"/>
                  <a:gd name="T19" fmla="*/ 13 h 39"/>
                  <a:gd name="T20" fmla="*/ 7 w 61"/>
                  <a:gd name="T21" fmla="*/ 16 h 39"/>
                  <a:gd name="T22" fmla="*/ 3 w 61"/>
                  <a:gd name="T23" fmla="*/ 19 h 39"/>
                  <a:gd name="T24" fmla="*/ 0 w 61"/>
                  <a:gd name="T25" fmla="*/ 23 h 39"/>
                  <a:gd name="T26" fmla="*/ 0 w 61"/>
                  <a:gd name="T27" fmla="*/ 29 h 39"/>
                  <a:gd name="T28" fmla="*/ 7 w 61"/>
                  <a:gd name="T29" fmla="*/ 26 h 39"/>
                  <a:gd name="T30" fmla="*/ 13 w 61"/>
                  <a:gd name="T31" fmla="*/ 26 h 39"/>
                  <a:gd name="T32" fmla="*/ 13 w 61"/>
                  <a:gd name="T33" fmla="*/ 36 h 39"/>
                  <a:gd name="T34" fmla="*/ 13 w 61"/>
                  <a:gd name="T35" fmla="*/ 39 h 39"/>
                  <a:gd name="T36" fmla="*/ 23 w 61"/>
                  <a:gd name="T37" fmla="*/ 36 h 39"/>
                  <a:gd name="T38" fmla="*/ 29 w 61"/>
                  <a:gd name="T39" fmla="*/ 36 h 39"/>
                  <a:gd name="T40" fmla="*/ 29 w 61"/>
                  <a:gd name="T41" fmla="*/ 32 h 39"/>
                  <a:gd name="T42" fmla="*/ 36 w 61"/>
                  <a:gd name="T43" fmla="*/ 29 h 39"/>
                  <a:gd name="T44" fmla="*/ 39 w 61"/>
                  <a:gd name="T45" fmla="*/ 36 h 39"/>
                  <a:gd name="T46" fmla="*/ 42 w 61"/>
                  <a:gd name="T47" fmla="*/ 39 h 39"/>
                  <a:gd name="T48" fmla="*/ 42 w 61"/>
                  <a:gd name="T49" fmla="*/ 36 h 39"/>
                  <a:gd name="T50" fmla="*/ 45 w 61"/>
                  <a:gd name="T51" fmla="*/ 29 h 39"/>
                  <a:gd name="T52" fmla="*/ 48 w 61"/>
                  <a:gd name="T53" fmla="*/ 32 h 39"/>
                  <a:gd name="T54" fmla="*/ 58 w 61"/>
                  <a:gd name="T55" fmla="*/ 32 h 39"/>
                  <a:gd name="T56" fmla="*/ 58 w 61"/>
                  <a:gd name="T57" fmla="*/ 29 h 39"/>
                  <a:gd name="T58" fmla="*/ 58 w 61"/>
                  <a:gd name="T59" fmla="*/ 26 h 39"/>
                  <a:gd name="T60" fmla="*/ 61 w 61"/>
                  <a:gd name="T61" fmla="*/ 26 h 39"/>
                  <a:gd name="T62" fmla="*/ 61 w 61"/>
                  <a:gd name="T63" fmla="*/ 19 h 39"/>
                  <a:gd name="T64" fmla="*/ 58 w 61"/>
                  <a:gd name="T65" fmla="*/ 19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39"/>
                  <a:gd name="T101" fmla="*/ 61 w 61"/>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39">
                    <a:moveTo>
                      <a:pt x="58" y="19"/>
                    </a:moveTo>
                    <a:lnTo>
                      <a:pt x="58" y="19"/>
                    </a:lnTo>
                    <a:lnTo>
                      <a:pt x="55" y="19"/>
                    </a:lnTo>
                    <a:lnTo>
                      <a:pt x="52" y="16"/>
                    </a:lnTo>
                    <a:lnTo>
                      <a:pt x="52" y="13"/>
                    </a:lnTo>
                    <a:lnTo>
                      <a:pt x="52" y="10"/>
                    </a:lnTo>
                    <a:lnTo>
                      <a:pt x="52" y="7"/>
                    </a:lnTo>
                    <a:lnTo>
                      <a:pt x="45" y="3"/>
                    </a:lnTo>
                    <a:lnTo>
                      <a:pt x="42" y="0"/>
                    </a:lnTo>
                    <a:lnTo>
                      <a:pt x="36" y="3"/>
                    </a:lnTo>
                    <a:lnTo>
                      <a:pt x="26" y="3"/>
                    </a:lnTo>
                    <a:lnTo>
                      <a:pt x="26" y="0"/>
                    </a:lnTo>
                    <a:lnTo>
                      <a:pt x="23" y="3"/>
                    </a:lnTo>
                    <a:lnTo>
                      <a:pt x="16" y="3"/>
                    </a:lnTo>
                    <a:lnTo>
                      <a:pt x="16" y="7"/>
                    </a:lnTo>
                    <a:lnTo>
                      <a:pt x="10" y="13"/>
                    </a:lnTo>
                    <a:lnTo>
                      <a:pt x="7" y="16"/>
                    </a:lnTo>
                    <a:lnTo>
                      <a:pt x="7" y="19"/>
                    </a:lnTo>
                    <a:lnTo>
                      <a:pt x="3" y="19"/>
                    </a:lnTo>
                    <a:lnTo>
                      <a:pt x="0" y="23"/>
                    </a:lnTo>
                    <a:lnTo>
                      <a:pt x="0" y="29"/>
                    </a:lnTo>
                    <a:lnTo>
                      <a:pt x="3" y="29"/>
                    </a:lnTo>
                    <a:lnTo>
                      <a:pt x="7" y="26"/>
                    </a:lnTo>
                    <a:lnTo>
                      <a:pt x="10" y="26"/>
                    </a:lnTo>
                    <a:lnTo>
                      <a:pt x="13" y="26"/>
                    </a:lnTo>
                    <a:lnTo>
                      <a:pt x="10" y="32"/>
                    </a:lnTo>
                    <a:lnTo>
                      <a:pt x="13" y="36"/>
                    </a:lnTo>
                    <a:lnTo>
                      <a:pt x="13" y="39"/>
                    </a:lnTo>
                    <a:lnTo>
                      <a:pt x="16" y="39"/>
                    </a:lnTo>
                    <a:lnTo>
                      <a:pt x="23" y="36"/>
                    </a:lnTo>
                    <a:lnTo>
                      <a:pt x="26" y="39"/>
                    </a:lnTo>
                    <a:lnTo>
                      <a:pt x="29" y="36"/>
                    </a:lnTo>
                    <a:lnTo>
                      <a:pt x="29" y="32"/>
                    </a:lnTo>
                    <a:lnTo>
                      <a:pt x="32" y="29"/>
                    </a:lnTo>
                    <a:lnTo>
                      <a:pt x="36" y="29"/>
                    </a:lnTo>
                    <a:lnTo>
                      <a:pt x="36" y="32"/>
                    </a:lnTo>
                    <a:lnTo>
                      <a:pt x="39" y="36"/>
                    </a:lnTo>
                    <a:lnTo>
                      <a:pt x="39" y="39"/>
                    </a:lnTo>
                    <a:lnTo>
                      <a:pt x="42" y="39"/>
                    </a:lnTo>
                    <a:lnTo>
                      <a:pt x="42" y="36"/>
                    </a:lnTo>
                    <a:lnTo>
                      <a:pt x="45" y="32"/>
                    </a:lnTo>
                    <a:lnTo>
                      <a:pt x="45" y="29"/>
                    </a:lnTo>
                    <a:lnTo>
                      <a:pt x="48" y="29"/>
                    </a:lnTo>
                    <a:lnTo>
                      <a:pt x="48" y="32"/>
                    </a:lnTo>
                    <a:lnTo>
                      <a:pt x="52" y="32"/>
                    </a:lnTo>
                    <a:lnTo>
                      <a:pt x="58" y="32"/>
                    </a:lnTo>
                    <a:lnTo>
                      <a:pt x="58" y="29"/>
                    </a:lnTo>
                    <a:lnTo>
                      <a:pt x="58" y="26"/>
                    </a:lnTo>
                    <a:lnTo>
                      <a:pt x="61" y="26"/>
                    </a:lnTo>
                    <a:lnTo>
                      <a:pt x="61" y="23"/>
                    </a:lnTo>
                    <a:lnTo>
                      <a:pt x="61" y="19"/>
                    </a:lnTo>
                    <a:lnTo>
                      <a:pt x="58" y="19"/>
                    </a:lnTo>
                  </a:path>
                </a:pathLst>
              </a:custGeom>
              <a:noFill/>
              <a:ln w="0">
                <a:solidFill>
                  <a:srgbClr val="7F7F7F"/>
                </a:solidFill>
                <a:round/>
                <a:headEnd/>
                <a:tailEnd/>
              </a:ln>
            </p:spPr>
            <p:txBody>
              <a:bodyPr/>
              <a:lstStyle/>
              <a:p>
                <a:endParaRPr lang="en-US"/>
              </a:p>
            </p:txBody>
          </p:sp>
          <p:sp>
            <p:nvSpPr>
              <p:cNvPr id="32990" name="Freeform 60"/>
              <p:cNvSpPr>
                <a:spLocks/>
              </p:cNvSpPr>
              <p:nvPr/>
            </p:nvSpPr>
            <p:spPr bwMode="auto">
              <a:xfrm>
                <a:off x="2523" y="1160"/>
                <a:ext cx="116" cy="168"/>
              </a:xfrm>
              <a:custGeom>
                <a:avLst/>
                <a:gdLst>
                  <a:gd name="T0" fmla="*/ 19 w 116"/>
                  <a:gd name="T1" fmla="*/ 55 h 168"/>
                  <a:gd name="T2" fmla="*/ 13 w 116"/>
                  <a:gd name="T3" fmla="*/ 65 h 168"/>
                  <a:gd name="T4" fmla="*/ 3 w 116"/>
                  <a:gd name="T5" fmla="*/ 65 h 168"/>
                  <a:gd name="T6" fmla="*/ 3 w 116"/>
                  <a:gd name="T7" fmla="*/ 78 h 168"/>
                  <a:gd name="T8" fmla="*/ 3 w 116"/>
                  <a:gd name="T9" fmla="*/ 87 h 168"/>
                  <a:gd name="T10" fmla="*/ 3 w 116"/>
                  <a:gd name="T11" fmla="*/ 97 h 168"/>
                  <a:gd name="T12" fmla="*/ 3 w 116"/>
                  <a:gd name="T13" fmla="*/ 107 h 168"/>
                  <a:gd name="T14" fmla="*/ 3 w 116"/>
                  <a:gd name="T15" fmla="*/ 116 h 168"/>
                  <a:gd name="T16" fmla="*/ 13 w 116"/>
                  <a:gd name="T17" fmla="*/ 123 h 168"/>
                  <a:gd name="T18" fmla="*/ 19 w 116"/>
                  <a:gd name="T19" fmla="*/ 139 h 168"/>
                  <a:gd name="T20" fmla="*/ 16 w 116"/>
                  <a:gd name="T21" fmla="*/ 158 h 168"/>
                  <a:gd name="T22" fmla="*/ 32 w 116"/>
                  <a:gd name="T23" fmla="*/ 158 h 168"/>
                  <a:gd name="T24" fmla="*/ 45 w 116"/>
                  <a:gd name="T25" fmla="*/ 165 h 168"/>
                  <a:gd name="T26" fmla="*/ 51 w 116"/>
                  <a:gd name="T27" fmla="*/ 168 h 168"/>
                  <a:gd name="T28" fmla="*/ 61 w 116"/>
                  <a:gd name="T29" fmla="*/ 168 h 168"/>
                  <a:gd name="T30" fmla="*/ 80 w 116"/>
                  <a:gd name="T31" fmla="*/ 161 h 168"/>
                  <a:gd name="T32" fmla="*/ 87 w 116"/>
                  <a:gd name="T33" fmla="*/ 165 h 168"/>
                  <a:gd name="T34" fmla="*/ 87 w 116"/>
                  <a:gd name="T35" fmla="*/ 148 h 168"/>
                  <a:gd name="T36" fmla="*/ 100 w 116"/>
                  <a:gd name="T37" fmla="*/ 142 h 168"/>
                  <a:gd name="T38" fmla="*/ 90 w 116"/>
                  <a:gd name="T39" fmla="*/ 129 h 168"/>
                  <a:gd name="T40" fmla="*/ 80 w 116"/>
                  <a:gd name="T41" fmla="*/ 110 h 168"/>
                  <a:gd name="T42" fmla="*/ 77 w 116"/>
                  <a:gd name="T43" fmla="*/ 103 h 168"/>
                  <a:gd name="T44" fmla="*/ 87 w 116"/>
                  <a:gd name="T45" fmla="*/ 103 h 168"/>
                  <a:gd name="T46" fmla="*/ 106 w 116"/>
                  <a:gd name="T47" fmla="*/ 94 h 168"/>
                  <a:gd name="T48" fmla="*/ 109 w 116"/>
                  <a:gd name="T49" fmla="*/ 94 h 168"/>
                  <a:gd name="T50" fmla="*/ 116 w 116"/>
                  <a:gd name="T51" fmla="*/ 81 h 168"/>
                  <a:gd name="T52" fmla="*/ 109 w 116"/>
                  <a:gd name="T53" fmla="*/ 68 h 168"/>
                  <a:gd name="T54" fmla="*/ 109 w 116"/>
                  <a:gd name="T55" fmla="*/ 52 h 168"/>
                  <a:gd name="T56" fmla="*/ 106 w 116"/>
                  <a:gd name="T57" fmla="*/ 42 h 168"/>
                  <a:gd name="T58" fmla="*/ 106 w 116"/>
                  <a:gd name="T59" fmla="*/ 29 h 168"/>
                  <a:gd name="T60" fmla="*/ 96 w 116"/>
                  <a:gd name="T61" fmla="*/ 23 h 168"/>
                  <a:gd name="T62" fmla="*/ 93 w 116"/>
                  <a:gd name="T63" fmla="*/ 17 h 168"/>
                  <a:gd name="T64" fmla="*/ 83 w 116"/>
                  <a:gd name="T65" fmla="*/ 20 h 168"/>
                  <a:gd name="T66" fmla="*/ 87 w 116"/>
                  <a:gd name="T67" fmla="*/ 13 h 168"/>
                  <a:gd name="T68" fmla="*/ 80 w 116"/>
                  <a:gd name="T69" fmla="*/ 20 h 168"/>
                  <a:gd name="T70" fmla="*/ 74 w 116"/>
                  <a:gd name="T71" fmla="*/ 23 h 168"/>
                  <a:gd name="T72" fmla="*/ 64 w 116"/>
                  <a:gd name="T73" fmla="*/ 23 h 168"/>
                  <a:gd name="T74" fmla="*/ 67 w 116"/>
                  <a:gd name="T75" fmla="*/ 17 h 168"/>
                  <a:gd name="T76" fmla="*/ 64 w 116"/>
                  <a:gd name="T77" fmla="*/ 17 h 168"/>
                  <a:gd name="T78" fmla="*/ 58 w 116"/>
                  <a:gd name="T79" fmla="*/ 13 h 168"/>
                  <a:gd name="T80" fmla="*/ 58 w 116"/>
                  <a:gd name="T81" fmla="*/ 10 h 168"/>
                  <a:gd name="T82" fmla="*/ 51 w 116"/>
                  <a:gd name="T83" fmla="*/ 4 h 168"/>
                  <a:gd name="T84" fmla="*/ 42 w 116"/>
                  <a:gd name="T85" fmla="*/ 0 h 168"/>
                  <a:gd name="T86" fmla="*/ 45 w 116"/>
                  <a:gd name="T87" fmla="*/ 10 h 168"/>
                  <a:gd name="T88" fmla="*/ 42 w 116"/>
                  <a:gd name="T89" fmla="*/ 13 h 168"/>
                  <a:gd name="T90" fmla="*/ 45 w 116"/>
                  <a:gd name="T91" fmla="*/ 20 h 168"/>
                  <a:gd name="T92" fmla="*/ 45 w 116"/>
                  <a:gd name="T93" fmla="*/ 23 h 168"/>
                  <a:gd name="T94" fmla="*/ 38 w 116"/>
                  <a:gd name="T95" fmla="*/ 26 h 168"/>
                  <a:gd name="T96" fmla="*/ 38 w 116"/>
                  <a:gd name="T97" fmla="*/ 33 h 168"/>
                  <a:gd name="T98" fmla="*/ 35 w 116"/>
                  <a:gd name="T99" fmla="*/ 29 h 168"/>
                  <a:gd name="T100" fmla="*/ 22 w 116"/>
                  <a:gd name="T101" fmla="*/ 29 h 168"/>
                  <a:gd name="T102" fmla="*/ 22 w 116"/>
                  <a:gd name="T103" fmla="*/ 33 h 168"/>
                  <a:gd name="T104" fmla="*/ 26 w 116"/>
                  <a:gd name="T105" fmla="*/ 36 h 168"/>
                  <a:gd name="T106" fmla="*/ 13 w 116"/>
                  <a:gd name="T107" fmla="*/ 49 h 1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168"/>
                  <a:gd name="T164" fmla="*/ 116 w 116"/>
                  <a:gd name="T165" fmla="*/ 168 h 1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168">
                    <a:moveTo>
                      <a:pt x="13" y="49"/>
                    </a:moveTo>
                    <a:lnTo>
                      <a:pt x="16" y="52"/>
                    </a:lnTo>
                    <a:lnTo>
                      <a:pt x="19" y="52"/>
                    </a:lnTo>
                    <a:lnTo>
                      <a:pt x="19" y="55"/>
                    </a:lnTo>
                    <a:lnTo>
                      <a:pt x="16" y="58"/>
                    </a:lnTo>
                    <a:lnTo>
                      <a:pt x="13" y="58"/>
                    </a:lnTo>
                    <a:lnTo>
                      <a:pt x="13" y="62"/>
                    </a:lnTo>
                    <a:lnTo>
                      <a:pt x="13" y="65"/>
                    </a:lnTo>
                    <a:lnTo>
                      <a:pt x="9" y="65"/>
                    </a:lnTo>
                    <a:lnTo>
                      <a:pt x="6" y="62"/>
                    </a:lnTo>
                    <a:lnTo>
                      <a:pt x="3" y="62"/>
                    </a:lnTo>
                    <a:lnTo>
                      <a:pt x="3" y="65"/>
                    </a:lnTo>
                    <a:lnTo>
                      <a:pt x="3" y="68"/>
                    </a:lnTo>
                    <a:lnTo>
                      <a:pt x="3" y="71"/>
                    </a:lnTo>
                    <a:lnTo>
                      <a:pt x="3" y="74"/>
                    </a:lnTo>
                    <a:lnTo>
                      <a:pt x="3" y="78"/>
                    </a:lnTo>
                    <a:lnTo>
                      <a:pt x="3" y="81"/>
                    </a:lnTo>
                    <a:lnTo>
                      <a:pt x="0" y="81"/>
                    </a:lnTo>
                    <a:lnTo>
                      <a:pt x="3" y="87"/>
                    </a:lnTo>
                    <a:lnTo>
                      <a:pt x="3" y="91"/>
                    </a:lnTo>
                    <a:lnTo>
                      <a:pt x="3" y="94"/>
                    </a:lnTo>
                    <a:lnTo>
                      <a:pt x="3" y="97"/>
                    </a:lnTo>
                    <a:lnTo>
                      <a:pt x="0" y="100"/>
                    </a:lnTo>
                    <a:lnTo>
                      <a:pt x="3" y="103"/>
                    </a:lnTo>
                    <a:lnTo>
                      <a:pt x="3" y="107"/>
                    </a:lnTo>
                    <a:lnTo>
                      <a:pt x="3" y="110"/>
                    </a:lnTo>
                    <a:lnTo>
                      <a:pt x="3" y="113"/>
                    </a:lnTo>
                    <a:lnTo>
                      <a:pt x="3" y="116"/>
                    </a:lnTo>
                    <a:lnTo>
                      <a:pt x="6" y="116"/>
                    </a:lnTo>
                    <a:lnTo>
                      <a:pt x="6" y="120"/>
                    </a:lnTo>
                    <a:lnTo>
                      <a:pt x="6" y="123"/>
                    </a:lnTo>
                    <a:lnTo>
                      <a:pt x="13" y="123"/>
                    </a:lnTo>
                    <a:lnTo>
                      <a:pt x="22" y="129"/>
                    </a:lnTo>
                    <a:lnTo>
                      <a:pt x="26" y="129"/>
                    </a:lnTo>
                    <a:lnTo>
                      <a:pt x="22" y="132"/>
                    </a:lnTo>
                    <a:lnTo>
                      <a:pt x="19" y="139"/>
                    </a:lnTo>
                    <a:lnTo>
                      <a:pt x="19" y="142"/>
                    </a:lnTo>
                    <a:lnTo>
                      <a:pt x="16" y="148"/>
                    </a:lnTo>
                    <a:lnTo>
                      <a:pt x="16" y="155"/>
                    </a:lnTo>
                    <a:lnTo>
                      <a:pt x="16" y="158"/>
                    </a:lnTo>
                    <a:lnTo>
                      <a:pt x="16" y="161"/>
                    </a:lnTo>
                    <a:lnTo>
                      <a:pt x="26" y="161"/>
                    </a:lnTo>
                    <a:lnTo>
                      <a:pt x="32" y="158"/>
                    </a:lnTo>
                    <a:lnTo>
                      <a:pt x="35" y="161"/>
                    </a:lnTo>
                    <a:lnTo>
                      <a:pt x="42" y="165"/>
                    </a:lnTo>
                    <a:lnTo>
                      <a:pt x="45" y="165"/>
                    </a:lnTo>
                    <a:lnTo>
                      <a:pt x="48" y="165"/>
                    </a:lnTo>
                    <a:lnTo>
                      <a:pt x="48" y="168"/>
                    </a:lnTo>
                    <a:lnTo>
                      <a:pt x="51" y="168"/>
                    </a:lnTo>
                    <a:lnTo>
                      <a:pt x="55" y="165"/>
                    </a:lnTo>
                    <a:lnTo>
                      <a:pt x="58" y="165"/>
                    </a:lnTo>
                    <a:lnTo>
                      <a:pt x="61" y="168"/>
                    </a:lnTo>
                    <a:lnTo>
                      <a:pt x="64" y="168"/>
                    </a:lnTo>
                    <a:lnTo>
                      <a:pt x="71" y="165"/>
                    </a:lnTo>
                    <a:lnTo>
                      <a:pt x="77" y="161"/>
                    </a:lnTo>
                    <a:lnTo>
                      <a:pt x="80" y="161"/>
                    </a:lnTo>
                    <a:lnTo>
                      <a:pt x="87" y="161"/>
                    </a:lnTo>
                    <a:lnTo>
                      <a:pt x="87" y="165"/>
                    </a:lnTo>
                    <a:lnTo>
                      <a:pt x="87" y="161"/>
                    </a:lnTo>
                    <a:lnTo>
                      <a:pt x="87" y="158"/>
                    </a:lnTo>
                    <a:lnTo>
                      <a:pt x="87" y="152"/>
                    </a:lnTo>
                    <a:lnTo>
                      <a:pt x="87" y="148"/>
                    </a:lnTo>
                    <a:lnTo>
                      <a:pt x="93" y="148"/>
                    </a:lnTo>
                    <a:lnTo>
                      <a:pt x="93" y="145"/>
                    </a:lnTo>
                    <a:lnTo>
                      <a:pt x="96" y="142"/>
                    </a:lnTo>
                    <a:lnTo>
                      <a:pt x="100" y="142"/>
                    </a:lnTo>
                    <a:lnTo>
                      <a:pt x="100" y="139"/>
                    </a:lnTo>
                    <a:lnTo>
                      <a:pt x="93" y="132"/>
                    </a:lnTo>
                    <a:lnTo>
                      <a:pt x="90" y="129"/>
                    </a:lnTo>
                    <a:lnTo>
                      <a:pt x="83" y="123"/>
                    </a:lnTo>
                    <a:lnTo>
                      <a:pt x="80" y="120"/>
                    </a:lnTo>
                    <a:lnTo>
                      <a:pt x="80" y="113"/>
                    </a:lnTo>
                    <a:lnTo>
                      <a:pt x="80" y="110"/>
                    </a:lnTo>
                    <a:lnTo>
                      <a:pt x="77" y="110"/>
                    </a:lnTo>
                    <a:lnTo>
                      <a:pt x="77" y="107"/>
                    </a:lnTo>
                    <a:lnTo>
                      <a:pt x="77" y="103"/>
                    </a:lnTo>
                    <a:lnTo>
                      <a:pt x="80" y="107"/>
                    </a:lnTo>
                    <a:lnTo>
                      <a:pt x="83" y="103"/>
                    </a:lnTo>
                    <a:lnTo>
                      <a:pt x="87" y="103"/>
                    </a:lnTo>
                    <a:lnTo>
                      <a:pt x="90" y="100"/>
                    </a:lnTo>
                    <a:lnTo>
                      <a:pt x="93" y="100"/>
                    </a:lnTo>
                    <a:lnTo>
                      <a:pt x="96" y="97"/>
                    </a:lnTo>
                    <a:lnTo>
                      <a:pt x="106" y="94"/>
                    </a:lnTo>
                    <a:lnTo>
                      <a:pt x="106" y="87"/>
                    </a:lnTo>
                    <a:lnTo>
                      <a:pt x="109" y="91"/>
                    </a:lnTo>
                    <a:lnTo>
                      <a:pt x="109" y="94"/>
                    </a:lnTo>
                    <a:lnTo>
                      <a:pt x="112" y="94"/>
                    </a:lnTo>
                    <a:lnTo>
                      <a:pt x="112" y="91"/>
                    </a:lnTo>
                    <a:lnTo>
                      <a:pt x="112" y="87"/>
                    </a:lnTo>
                    <a:lnTo>
                      <a:pt x="116" y="81"/>
                    </a:lnTo>
                    <a:lnTo>
                      <a:pt x="112" y="81"/>
                    </a:lnTo>
                    <a:lnTo>
                      <a:pt x="109" y="74"/>
                    </a:lnTo>
                    <a:lnTo>
                      <a:pt x="109" y="71"/>
                    </a:lnTo>
                    <a:lnTo>
                      <a:pt x="109" y="68"/>
                    </a:lnTo>
                    <a:lnTo>
                      <a:pt x="109" y="65"/>
                    </a:lnTo>
                    <a:lnTo>
                      <a:pt x="109" y="62"/>
                    </a:lnTo>
                    <a:lnTo>
                      <a:pt x="109" y="55"/>
                    </a:lnTo>
                    <a:lnTo>
                      <a:pt x="109" y="52"/>
                    </a:lnTo>
                    <a:lnTo>
                      <a:pt x="106" y="52"/>
                    </a:lnTo>
                    <a:lnTo>
                      <a:pt x="106" y="49"/>
                    </a:lnTo>
                    <a:lnTo>
                      <a:pt x="106" y="46"/>
                    </a:lnTo>
                    <a:lnTo>
                      <a:pt x="106" y="42"/>
                    </a:lnTo>
                    <a:lnTo>
                      <a:pt x="106" y="39"/>
                    </a:lnTo>
                    <a:lnTo>
                      <a:pt x="106" y="36"/>
                    </a:lnTo>
                    <a:lnTo>
                      <a:pt x="106" y="33"/>
                    </a:lnTo>
                    <a:lnTo>
                      <a:pt x="106" y="29"/>
                    </a:lnTo>
                    <a:lnTo>
                      <a:pt x="100" y="29"/>
                    </a:lnTo>
                    <a:lnTo>
                      <a:pt x="100" y="26"/>
                    </a:lnTo>
                    <a:lnTo>
                      <a:pt x="100" y="23"/>
                    </a:lnTo>
                    <a:lnTo>
                      <a:pt x="96" y="23"/>
                    </a:lnTo>
                    <a:lnTo>
                      <a:pt x="96" y="20"/>
                    </a:lnTo>
                    <a:lnTo>
                      <a:pt x="93" y="20"/>
                    </a:lnTo>
                    <a:lnTo>
                      <a:pt x="93" y="17"/>
                    </a:lnTo>
                    <a:lnTo>
                      <a:pt x="90" y="17"/>
                    </a:lnTo>
                    <a:lnTo>
                      <a:pt x="87" y="17"/>
                    </a:lnTo>
                    <a:lnTo>
                      <a:pt x="83" y="20"/>
                    </a:lnTo>
                    <a:lnTo>
                      <a:pt x="87" y="17"/>
                    </a:lnTo>
                    <a:lnTo>
                      <a:pt x="90" y="13"/>
                    </a:lnTo>
                    <a:lnTo>
                      <a:pt x="87" y="13"/>
                    </a:lnTo>
                    <a:lnTo>
                      <a:pt x="83" y="20"/>
                    </a:lnTo>
                    <a:lnTo>
                      <a:pt x="80" y="20"/>
                    </a:lnTo>
                    <a:lnTo>
                      <a:pt x="77" y="20"/>
                    </a:lnTo>
                    <a:lnTo>
                      <a:pt x="74" y="23"/>
                    </a:lnTo>
                    <a:lnTo>
                      <a:pt x="71" y="23"/>
                    </a:lnTo>
                    <a:lnTo>
                      <a:pt x="67" y="23"/>
                    </a:lnTo>
                    <a:lnTo>
                      <a:pt x="64" y="26"/>
                    </a:lnTo>
                    <a:lnTo>
                      <a:pt x="64" y="23"/>
                    </a:lnTo>
                    <a:lnTo>
                      <a:pt x="67" y="20"/>
                    </a:lnTo>
                    <a:lnTo>
                      <a:pt x="67" y="17"/>
                    </a:lnTo>
                    <a:lnTo>
                      <a:pt x="64" y="17"/>
                    </a:lnTo>
                    <a:lnTo>
                      <a:pt x="61" y="13"/>
                    </a:lnTo>
                    <a:lnTo>
                      <a:pt x="58" y="13"/>
                    </a:lnTo>
                    <a:lnTo>
                      <a:pt x="55" y="13"/>
                    </a:lnTo>
                    <a:lnTo>
                      <a:pt x="58" y="10"/>
                    </a:lnTo>
                    <a:lnTo>
                      <a:pt x="58" y="7"/>
                    </a:lnTo>
                    <a:lnTo>
                      <a:pt x="55" y="7"/>
                    </a:lnTo>
                    <a:lnTo>
                      <a:pt x="51" y="4"/>
                    </a:lnTo>
                    <a:lnTo>
                      <a:pt x="48" y="4"/>
                    </a:lnTo>
                    <a:lnTo>
                      <a:pt x="45" y="0"/>
                    </a:lnTo>
                    <a:lnTo>
                      <a:pt x="42" y="0"/>
                    </a:lnTo>
                    <a:lnTo>
                      <a:pt x="42" y="4"/>
                    </a:lnTo>
                    <a:lnTo>
                      <a:pt x="45" y="7"/>
                    </a:lnTo>
                    <a:lnTo>
                      <a:pt x="45" y="10"/>
                    </a:lnTo>
                    <a:lnTo>
                      <a:pt x="42" y="13"/>
                    </a:lnTo>
                    <a:lnTo>
                      <a:pt x="45" y="17"/>
                    </a:lnTo>
                    <a:lnTo>
                      <a:pt x="42" y="17"/>
                    </a:lnTo>
                    <a:lnTo>
                      <a:pt x="45" y="17"/>
                    </a:lnTo>
                    <a:lnTo>
                      <a:pt x="45" y="20"/>
                    </a:lnTo>
                    <a:lnTo>
                      <a:pt x="42" y="23"/>
                    </a:lnTo>
                    <a:lnTo>
                      <a:pt x="45" y="23"/>
                    </a:lnTo>
                    <a:lnTo>
                      <a:pt x="45" y="26"/>
                    </a:lnTo>
                    <a:lnTo>
                      <a:pt x="42" y="26"/>
                    </a:lnTo>
                    <a:lnTo>
                      <a:pt x="38" y="26"/>
                    </a:lnTo>
                    <a:lnTo>
                      <a:pt x="38" y="33"/>
                    </a:lnTo>
                    <a:lnTo>
                      <a:pt x="38" y="36"/>
                    </a:lnTo>
                    <a:lnTo>
                      <a:pt x="38" y="33"/>
                    </a:lnTo>
                    <a:lnTo>
                      <a:pt x="35" y="29"/>
                    </a:lnTo>
                    <a:lnTo>
                      <a:pt x="35" y="33"/>
                    </a:lnTo>
                    <a:lnTo>
                      <a:pt x="35" y="29"/>
                    </a:lnTo>
                    <a:lnTo>
                      <a:pt x="32" y="26"/>
                    </a:lnTo>
                    <a:lnTo>
                      <a:pt x="29" y="26"/>
                    </a:lnTo>
                    <a:lnTo>
                      <a:pt x="22" y="26"/>
                    </a:lnTo>
                    <a:lnTo>
                      <a:pt x="22" y="29"/>
                    </a:lnTo>
                    <a:lnTo>
                      <a:pt x="22" y="33"/>
                    </a:lnTo>
                    <a:lnTo>
                      <a:pt x="26" y="33"/>
                    </a:lnTo>
                    <a:lnTo>
                      <a:pt x="26" y="36"/>
                    </a:lnTo>
                    <a:lnTo>
                      <a:pt x="26" y="39"/>
                    </a:lnTo>
                    <a:lnTo>
                      <a:pt x="26" y="36"/>
                    </a:lnTo>
                    <a:lnTo>
                      <a:pt x="22" y="36"/>
                    </a:lnTo>
                    <a:lnTo>
                      <a:pt x="19" y="46"/>
                    </a:lnTo>
                    <a:lnTo>
                      <a:pt x="13" y="49"/>
                    </a:lnTo>
                    <a:close/>
                  </a:path>
                </a:pathLst>
              </a:custGeom>
              <a:solidFill>
                <a:srgbClr val="CCCCCC"/>
              </a:solidFill>
              <a:ln w="9525">
                <a:noFill/>
                <a:round/>
                <a:headEnd/>
                <a:tailEnd/>
              </a:ln>
            </p:spPr>
            <p:txBody>
              <a:bodyPr/>
              <a:lstStyle/>
              <a:p>
                <a:endParaRPr lang="en-US"/>
              </a:p>
            </p:txBody>
          </p:sp>
          <p:sp>
            <p:nvSpPr>
              <p:cNvPr id="32991" name="Freeform 61"/>
              <p:cNvSpPr>
                <a:spLocks/>
              </p:cNvSpPr>
              <p:nvPr/>
            </p:nvSpPr>
            <p:spPr bwMode="auto">
              <a:xfrm>
                <a:off x="2523" y="1160"/>
                <a:ext cx="116" cy="168"/>
              </a:xfrm>
              <a:custGeom>
                <a:avLst/>
                <a:gdLst>
                  <a:gd name="T0" fmla="*/ 19 w 116"/>
                  <a:gd name="T1" fmla="*/ 55 h 168"/>
                  <a:gd name="T2" fmla="*/ 13 w 116"/>
                  <a:gd name="T3" fmla="*/ 65 h 168"/>
                  <a:gd name="T4" fmla="*/ 3 w 116"/>
                  <a:gd name="T5" fmla="*/ 65 h 168"/>
                  <a:gd name="T6" fmla="*/ 3 w 116"/>
                  <a:gd name="T7" fmla="*/ 78 h 168"/>
                  <a:gd name="T8" fmla="*/ 3 w 116"/>
                  <a:gd name="T9" fmla="*/ 87 h 168"/>
                  <a:gd name="T10" fmla="*/ 3 w 116"/>
                  <a:gd name="T11" fmla="*/ 97 h 168"/>
                  <a:gd name="T12" fmla="*/ 3 w 116"/>
                  <a:gd name="T13" fmla="*/ 107 h 168"/>
                  <a:gd name="T14" fmla="*/ 3 w 116"/>
                  <a:gd name="T15" fmla="*/ 116 h 168"/>
                  <a:gd name="T16" fmla="*/ 13 w 116"/>
                  <a:gd name="T17" fmla="*/ 123 h 168"/>
                  <a:gd name="T18" fmla="*/ 19 w 116"/>
                  <a:gd name="T19" fmla="*/ 139 h 168"/>
                  <a:gd name="T20" fmla="*/ 16 w 116"/>
                  <a:gd name="T21" fmla="*/ 158 h 168"/>
                  <a:gd name="T22" fmla="*/ 32 w 116"/>
                  <a:gd name="T23" fmla="*/ 158 h 168"/>
                  <a:gd name="T24" fmla="*/ 45 w 116"/>
                  <a:gd name="T25" fmla="*/ 165 h 168"/>
                  <a:gd name="T26" fmla="*/ 51 w 116"/>
                  <a:gd name="T27" fmla="*/ 168 h 168"/>
                  <a:gd name="T28" fmla="*/ 61 w 116"/>
                  <a:gd name="T29" fmla="*/ 168 h 168"/>
                  <a:gd name="T30" fmla="*/ 80 w 116"/>
                  <a:gd name="T31" fmla="*/ 161 h 168"/>
                  <a:gd name="T32" fmla="*/ 87 w 116"/>
                  <a:gd name="T33" fmla="*/ 165 h 168"/>
                  <a:gd name="T34" fmla="*/ 87 w 116"/>
                  <a:gd name="T35" fmla="*/ 148 h 168"/>
                  <a:gd name="T36" fmla="*/ 100 w 116"/>
                  <a:gd name="T37" fmla="*/ 142 h 168"/>
                  <a:gd name="T38" fmla="*/ 90 w 116"/>
                  <a:gd name="T39" fmla="*/ 129 h 168"/>
                  <a:gd name="T40" fmla="*/ 80 w 116"/>
                  <a:gd name="T41" fmla="*/ 110 h 168"/>
                  <a:gd name="T42" fmla="*/ 77 w 116"/>
                  <a:gd name="T43" fmla="*/ 103 h 168"/>
                  <a:gd name="T44" fmla="*/ 87 w 116"/>
                  <a:gd name="T45" fmla="*/ 103 h 168"/>
                  <a:gd name="T46" fmla="*/ 106 w 116"/>
                  <a:gd name="T47" fmla="*/ 94 h 168"/>
                  <a:gd name="T48" fmla="*/ 109 w 116"/>
                  <a:gd name="T49" fmla="*/ 94 h 168"/>
                  <a:gd name="T50" fmla="*/ 116 w 116"/>
                  <a:gd name="T51" fmla="*/ 81 h 168"/>
                  <a:gd name="T52" fmla="*/ 109 w 116"/>
                  <a:gd name="T53" fmla="*/ 68 h 168"/>
                  <a:gd name="T54" fmla="*/ 109 w 116"/>
                  <a:gd name="T55" fmla="*/ 52 h 168"/>
                  <a:gd name="T56" fmla="*/ 106 w 116"/>
                  <a:gd name="T57" fmla="*/ 42 h 168"/>
                  <a:gd name="T58" fmla="*/ 106 w 116"/>
                  <a:gd name="T59" fmla="*/ 29 h 168"/>
                  <a:gd name="T60" fmla="*/ 96 w 116"/>
                  <a:gd name="T61" fmla="*/ 23 h 168"/>
                  <a:gd name="T62" fmla="*/ 93 w 116"/>
                  <a:gd name="T63" fmla="*/ 17 h 168"/>
                  <a:gd name="T64" fmla="*/ 83 w 116"/>
                  <a:gd name="T65" fmla="*/ 20 h 168"/>
                  <a:gd name="T66" fmla="*/ 87 w 116"/>
                  <a:gd name="T67" fmla="*/ 13 h 168"/>
                  <a:gd name="T68" fmla="*/ 80 w 116"/>
                  <a:gd name="T69" fmla="*/ 20 h 168"/>
                  <a:gd name="T70" fmla="*/ 74 w 116"/>
                  <a:gd name="T71" fmla="*/ 23 h 168"/>
                  <a:gd name="T72" fmla="*/ 64 w 116"/>
                  <a:gd name="T73" fmla="*/ 23 h 168"/>
                  <a:gd name="T74" fmla="*/ 67 w 116"/>
                  <a:gd name="T75" fmla="*/ 17 h 168"/>
                  <a:gd name="T76" fmla="*/ 64 w 116"/>
                  <a:gd name="T77" fmla="*/ 17 h 168"/>
                  <a:gd name="T78" fmla="*/ 58 w 116"/>
                  <a:gd name="T79" fmla="*/ 13 h 168"/>
                  <a:gd name="T80" fmla="*/ 58 w 116"/>
                  <a:gd name="T81" fmla="*/ 10 h 168"/>
                  <a:gd name="T82" fmla="*/ 51 w 116"/>
                  <a:gd name="T83" fmla="*/ 4 h 168"/>
                  <a:gd name="T84" fmla="*/ 42 w 116"/>
                  <a:gd name="T85" fmla="*/ 0 h 168"/>
                  <a:gd name="T86" fmla="*/ 45 w 116"/>
                  <a:gd name="T87" fmla="*/ 10 h 168"/>
                  <a:gd name="T88" fmla="*/ 42 w 116"/>
                  <a:gd name="T89" fmla="*/ 13 h 168"/>
                  <a:gd name="T90" fmla="*/ 45 w 116"/>
                  <a:gd name="T91" fmla="*/ 20 h 168"/>
                  <a:gd name="T92" fmla="*/ 45 w 116"/>
                  <a:gd name="T93" fmla="*/ 23 h 168"/>
                  <a:gd name="T94" fmla="*/ 38 w 116"/>
                  <a:gd name="T95" fmla="*/ 26 h 168"/>
                  <a:gd name="T96" fmla="*/ 38 w 116"/>
                  <a:gd name="T97" fmla="*/ 33 h 168"/>
                  <a:gd name="T98" fmla="*/ 35 w 116"/>
                  <a:gd name="T99" fmla="*/ 29 h 168"/>
                  <a:gd name="T100" fmla="*/ 22 w 116"/>
                  <a:gd name="T101" fmla="*/ 29 h 168"/>
                  <a:gd name="T102" fmla="*/ 22 w 116"/>
                  <a:gd name="T103" fmla="*/ 33 h 168"/>
                  <a:gd name="T104" fmla="*/ 26 w 116"/>
                  <a:gd name="T105" fmla="*/ 36 h 168"/>
                  <a:gd name="T106" fmla="*/ 13 w 116"/>
                  <a:gd name="T107" fmla="*/ 49 h 1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168"/>
                  <a:gd name="T164" fmla="*/ 116 w 116"/>
                  <a:gd name="T165" fmla="*/ 168 h 1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168">
                    <a:moveTo>
                      <a:pt x="13" y="49"/>
                    </a:moveTo>
                    <a:lnTo>
                      <a:pt x="16" y="52"/>
                    </a:lnTo>
                    <a:lnTo>
                      <a:pt x="19" y="52"/>
                    </a:lnTo>
                    <a:lnTo>
                      <a:pt x="19" y="55"/>
                    </a:lnTo>
                    <a:lnTo>
                      <a:pt x="16" y="58"/>
                    </a:lnTo>
                    <a:lnTo>
                      <a:pt x="13" y="58"/>
                    </a:lnTo>
                    <a:lnTo>
                      <a:pt x="13" y="62"/>
                    </a:lnTo>
                    <a:lnTo>
                      <a:pt x="13" y="65"/>
                    </a:lnTo>
                    <a:lnTo>
                      <a:pt x="9" y="65"/>
                    </a:lnTo>
                    <a:lnTo>
                      <a:pt x="6" y="62"/>
                    </a:lnTo>
                    <a:lnTo>
                      <a:pt x="3" y="62"/>
                    </a:lnTo>
                    <a:lnTo>
                      <a:pt x="3" y="65"/>
                    </a:lnTo>
                    <a:lnTo>
                      <a:pt x="3" y="68"/>
                    </a:lnTo>
                    <a:lnTo>
                      <a:pt x="3" y="71"/>
                    </a:lnTo>
                    <a:lnTo>
                      <a:pt x="3" y="74"/>
                    </a:lnTo>
                    <a:lnTo>
                      <a:pt x="3" y="78"/>
                    </a:lnTo>
                    <a:lnTo>
                      <a:pt x="3" y="81"/>
                    </a:lnTo>
                    <a:lnTo>
                      <a:pt x="0" y="81"/>
                    </a:lnTo>
                    <a:lnTo>
                      <a:pt x="3" y="87"/>
                    </a:lnTo>
                    <a:lnTo>
                      <a:pt x="3" y="91"/>
                    </a:lnTo>
                    <a:lnTo>
                      <a:pt x="3" y="94"/>
                    </a:lnTo>
                    <a:lnTo>
                      <a:pt x="3" y="97"/>
                    </a:lnTo>
                    <a:lnTo>
                      <a:pt x="0" y="100"/>
                    </a:lnTo>
                    <a:lnTo>
                      <a:pt x="3" y="103"/>
                    </a:lnTo>
                    <a:lnTo>
                      <a:pt x="3" y="107"/>
                    </a:lnTo>
                    <a:lnTo>
                      <a:pt x="3" y="110"/>
                    </a:lnTo>
                    <a:lnTo>
                      <a:pt x="3" y="113"/>
                    </a:lnTo>
                    <a:lnTo>
                      <a:pt x="3" y="116"/>
                    </a:lnTo>
                    <a:lnTo>
                      <a:pt x="6" y="116"/>
                    </a:lnTo>
                    <a:lnTo>
                      <a:pt x="6" y="120"/>
                    </a:lnTo>
                    <a:lnTo>
                      <a:pt x="6" y="123"/>
                    </a:lnTo>
                    <a:lnTo>
                      <a:pt x="13" y="123"/>
                    </a:lnTo>
                    <a:lnTo>
                      <a:pt x="22" y="129"/>
                    </a:lnTo>
                    <a:lnTo>
                      <a:pt x="26" y="129"/>
                    </a:lnTo>
                    <a:lnTo>
                      <a:pt x="22" y="132"/>
                    </a:lnTo>
                    <a:lnTo>
                      <a:pt x="19" y="139"/>
                    </a:lnTo>
                    <a:lnTo>
                      <a:pt x="19" y="142"/>
                    </a:lnTo>
                    <a:lnTo>
                      <a:pt x="16" y="148"/>
                    </a:lnTo>
                    <a:lnTo>
                      <a:pt x="16" y="155"/>
                    </a:lnTo>
                    <a:lnTo>
                      <a:pt x="16" y="158"/>
                    </a:lnTo>
                    <a:lnTo>
                      <a:pt x="16" y="161"/>
                    </a:lnTo>
                    <a:lnTo>
                      <a:pt x="26" y="161"/>
                    </a:lnTo>
                    <a:lnTo>
                      <a:pt x="32" y="158"/>
                    </a:lnTo>
                    <a:lnTo>
                      <a:pt x="35" y="161"/>
                    </a:lnTo>
                    <a:lnTo>
                      <a:pt x="42" y="165"/>
                    </a:lnTo>
                    <a:lnTo>
                      <a:pt x="45" y="165"/>
                    </a:lnTo>
                    <a:lnTo>
                      <a:pt x="48" y="165"/>
                    </a:lnTo>
                    <a:lnTo>
                      <a:pt x="48" y="168"/>
                    </a:lnTo>
                    <a:lnTo>
                      <a:pt x="51" y="168"/>
                    </a:lnTo>
                    <a:lnTo>
                      <a:pt x="55" y="165"/>
                    </a:lnTo>
                    <a:lnTo>
                      <a:pt x="58" y="165"/>
                    </a:lnTo>
                    <a:lnTo>
                      <a:pt x="61" y="168"/>
                    </a:lnTo>
                    <a:lnTo>
                      <a:pt x="64" y="168"/>
                    </a:lnTo>
                    <a:lnTo>
                      <a:pt x="71" y="165"/>
                    </a:lnTo>
                    <a:lnTo>
                      <a:pt x="77" y="161"/>
                    </a:lnTo>
                    <a:lnTo>
                      <a:pt x="80" y="161"/>
                    </a:lnTo>
                    <a:lnTo>
                      <a:pt x="87" y="161"/>
                    </a:lnTo>
                    <a:lnTo>
                      <a:pt x="87" y="165"/>
                    </a:lnTo>
                    <a:lnTo>
                      <a:pt x="87" y="161"/>
                    </a:lnTo>
                    <a:lnTo>
                      <a:pt x="87" y="158"/>
                    </a:lnTo>
                    <a:lnTo>
                      <a:pt x="87" y="152"/>
                    </a:lnTo>
                    <a:lnTo>
                      <a:pt x="87" y="148"/>
                    </a:lnTo>
                    <a:lnTo>
                      <a:pt x="93" y="148"/>
                    </a:lnTo>
                    <a:lnTo>
                      <a:pt x="93" y="145"/>
                    </a:lnTo>
                    <a:lnTo>
                      <a:pt x="96" y="142"/>
                    </a:lnTo>
                    <a:lnTo>
                      <a:pt x="100" y="142"/>
                    </a:lnTo>
                    <a:lnTo>
                      <a:pt x="100" y="139"/>
                    </a:lnTo>
                    <a:lnTo>
                      <a:pt x="93" y="132"/>
                    </a:lnTo>
                    <a:lnTo>
                      <a:pt x="90" y="129"/>
                    </a:lnTo>
                    <a:lnTo>
                      <a:pt x="83" y="123"/>
                    </a:lnTo>
                    <a:lnTo>
                      <a:pt x="80" y="120"/>
                    </a:lnTo>
                    <a:lnTo>
                      <a:pt x="80" y="113"/>
                    </a:lnTo>
                    <a:lnTo>
                      <a:pt x="80" y="110"/>
                    </a:lnTo>
                    <a:lnTo>
                      <a:pt x="77" y="110"/>
                    </a:lnTo>
                    <a:lnTo>
                      <a:pt x="77" y="107"/>
                    </a:lnTo>
                    <a:lnTo>
                      <a:pt x="77" y="103"/>
                    </a:lnTo>
                    <a:lnTo>
                      <a:pt x="80" y="107"/>
                    </a:lnTo>
                    <a:lnTo>
                      <a:pt x="83" y="103"/>
                    </a:lnTo>
                    <a:lnTo>
                      <a:pt x="87" y="103"/>
                    </a:lnTo>
                    <a:lnTo>
                      <a:pt x="90" y="100"/>
                    </a:lnTo>
                    <a:lnTo>
                      <a:pt x="93" y="100"/>
                    </a:lnTo>
                    <a:lnTo>
                      <a:pt x="96" y="97"/>
                    </a:lnTo>
                    <a:lnTo>
                      <a:pt x="106" y="94"/>
                    </a:lnTo>
                    <a:lnTo>
                      <a:pt x="106" y="87"/>
                    </a:lnTo>
                    <a:lnTo>
                      <a:pt x="109" y="91"/>
                    </a:lnTo>
                    <a:lnTo>
                      <a:pt x="109" y="94"/>
                    </a:lnTo>
                    <a:lnTo>
                      <a:pt x="112" y="94"/>
                    </a:lnTo>
                    <a:lnTo>
                      <a:pt x="112" y="91"/>
                    </a:lnTo>
                    <a:lnTo>
                      <a:pt x="112" y="87"/>
                    </a:lnTo>
                    <a:lnTo>
                      <a:pt x="116" y="81"/>
                    </a:lnTo>
                    <a:lnTo>
                      <a:pt x="112" y="81"/>
                    </a:lnTo>
                    <a:lnTo>
                      <a:pt x="109" y="74"/>
                    </a:lnTo>
                    <a:lnTo>
                      <a:pt x="109" y="71"/>
                    </a:lnTo>
                    <a:lnTo>
                      <a:pt x="109" y="68"/>
                    </a:lnTo>
                    <a:lnTo>
                      <a:pt x="109" y="65"/>
                    </a:lnTo>
                    <a:lnTo>
                      <a:pt x="109" y="62"/>
                    </a:lnTo>
                    <a:lnTo>
                      <a:pt x="109" y="55"/>
                    </a:lnTo>
                    <a:lnTo>
                      <a:pt x="109" y="52"/>
                    </a:lnTo>
                    <a:lnTo>
                      <a:pt x="106" y="52"/>
                    </a:lnTo>
                    <a:lnTo>
                      <a:pt x="106" y="49"/>
                    </a:lnTo>
                    <a:lnTo>
                      <a:pt x="106" y="46"/>
                    </a:lnTo>
                    <a:lnTo>
                      <a:pt x="106" y="42"/>
                    </a:lnTo>
                    <a:lnTo>
                      <a:pt x="106" y="39"/>
                    </a:lnTo>
                    <a:lnTo>
                      <a:pt x="106" y="36"/>
                    </a:lnTo>
                    <a:lnTo>
                      <a:pt x="106" y="33"/>
                    </a:lnTo>
                    <a:lnTo>
                      <a:pt x="106" y="29"/>
                    </a:lnTo>
                    <a:lnTo>
                      <a:pt x="100" y="29"/>
                    </a:lnTo>
                    <a:lnTo>
                      <a:pt x="100" y="26"/>
                    </a:lnTo>
                    <a:lnTo>
                      <a:pt x="100" y="23"/>
                    </a:lnTo>
                    <a:lnTo>
                      <a:pt x="96" y="23"/>
                    </a:lnTo>
                    <a:lnTo>
                      <a:pt x="96" y="20"/>
                    </a:lnTo>
                    <a:lnTo>
                      <a:pt x="93" y="20"/>
                    </a:lnTo>
                    <a:lnTo>
                      <a:pt x="93" y="17"/>
                    </a:lnTo>
                    <a:lnTo>
                      <a:pt x="90" y="17"/>
                    </a:lnTo>
                    <a:lnTo>
                      <a:pt x="87" y="17"/>
                    </a:lnTo>
                    <a:lnTo>
                      <a:pt x="83" y="20"/>
                    </a:lnTo>
                    <a:lnTo>
                      <a:pt x="87" y="17"/>
                    </a:lnTo>
                    <a:lnTo>
                      <a:pt x="90" y="13"/>
                    </a:lnTo>
                    <a:lnTo>
                      <a:pt x="87" y="13"/>
                    </a:lnTo>
                    <a:lnTo>
                      <a:pt x="83" y="20"/>
                    </a:lnTo>
                    <a:lnTo>
                      <a:pt x="80" y="20"/>
                    </a:lnTo>
                    <a:lnTo>
                      <a:pt x="77" y="20"/>
                    </a:lnTo>
                    <a:lnTo>
                      <a:pt x="74" y="23"/>
                    </a:lnTo>
                    <a:lnTo>
                      <a:pt x="71" y="23"/>
                    </a:lnTo>
                    <a:lnTo>
                      <a:pt x="67" y="23"/>
                    </a:lnTo>
                    <a:lnTo>
                      <a:pt x="64" y="26"/>
                    </a:lnTo>
                    <a:lnTo>
                      <a:pt x="64" y="23"/>
                    </a:lnTo>
                    <a:lnTo>
                      <a:pt x="67" y="20"/>
                    </a:lnTo>
                    <a:lnTo>
                      <a:pt x="67" y="17"/>
                    </a:lnTo>
                    <a:lnTo>
                      <a:pt x="64" y="17"/>
                    </a:lnTo>
                    <a:lnTo>
                      <a:pt x="61" y="13"/>
                    </a:lnTo>
                    <a:lnTo>
                      <a:pt x="58" y="13"/>
                    </a:lnTo>
                    <a:lnTo>
                      <a:pt x="55" y="13"/>
                    </a:lnTo>
                    <a:lnTo>
                      <a:pt x="58" y="10"/>
                    </a:lnTo>
                    <a:lnTo>
                      <a:pt x="58" y="7"/>
                    </a:lnTo>
                    <a:lnTo>
                      <a:pt x="55" y="7"/>
                    </a:lnTo>
                    <a:lnTo>
                      <a:pt x="51" y="4"/>
                    </a:lnTo>
                    <a:lnTo>
                      <a:pt x="48" y="4"/>
                    </a:lnTo>
                    <a:lnTo>
                      <a:pt x="45" y="0"/>
                    </a:lnTo>
                    <a:lnTo>
                      <a:pt x="42" y="0"/>
                    </a:lnTo>
                    <a:lnTo>
                      <a:pt x="42" y="4"/>
                    </a:lnTo>
                    <a:lnTo>
                      <a:pt x="45" y="7"/>
                    </a:lnTo>
                    <a:lnTo>
                      <a:pt x="45" y="10"/>
                    </a:lnTo>
                    <a:lnTo>
                      <a:pt x="42" y="13"/>
                    </a:lnTo>
                    <a:lnTo>
                      <a:pt x="45" y="17"/>
                    </a:lnTo>
                    <a:lnTo>
                      <a:pt x="42" y="17"/>
                    </a:lnTo>
                    <a:lnTo>
                      <a:pt x="45" y="17"/>
                    </a:lnTo>
                    <a:lnTo>
                      <a:pt x="45" y="20"/>
                    </a:lnTo>
                    <a:lnTo>
                      <a:pt x="42" y="23"/>
                    </a:lnTo>
                    <a:lnTo>
                      <a:pt x="45" y="23"/>
                    </a:lnTo>
                    <a:lnTo>
                      <a:pt x="45" y="26"/>
                    </a:lnTo>
                    <a:lnTo>
                      <a:pt x="42" y="26"/>
                    </a:lnTo>
                    <a:lnTo>
                      <a:pt x="38" y="26"/>
                    </a:lnTo>
                    <a:lnTo>
                      <a:pt x="38" y="33"/>
                    </a:lnTo>
                    <a:lnTo>
                      <a:pt x="38" y="36"/>
                    </a:lnTo>
                    <a:lnTo>
                      <a:pt x="38" y="33"/>
                    </a:lnTo>
                    <a:lnTo>
                      <a:pt x="35" y="29"/>
                    </a:lnTo>
                    <a:lnTo>
                      <a:pt x="35" y="33"/>
                    </a:lnTo>
                    <a:lnTo>
                      <a:pt x="35" y="29"/>
                    </a:lnTo>
                    <a:lnTo>
                      <a:pt x="32" y="26"/>
                    </a:lnTo>
                    <a:lnTo>
                      <a:pt x="29" y="26"/>
                    </a:lnTo>
                    <a:lnTo>
                      <a:pt x="22" y="26"/>
                    </a:lnTo>
                    <a:lnTo>
                      <a:pt x="22" y="29"/>
                    </a:lnTo>
                    <a:lnTo>
                      <a:pt x="22" y="33"/>
                    </a:lnTo>
                    <a:lnTo>
                      <a:pt x="26" y="33"/>
                    </a:lnTo>
                    <a:lnTo>
                      <a:pt x="26" y="36"/>
                    </a:lnTo>
                    <a:lnTo>
                      <a:pt x="26" y="39"/>
                    </a:lnTo>
                    <a:lnTo>
                      <a:pt x="26" y="36"/>
                    </a:lnTo>
                    <a:lnTo>
                      <a:pt x="22" y="36"/>
                    </a:lnTo>
                    <a:lnTo>
                      <a:pt x="19" y="46"/>
                    </a:lnTo>
                    <a:lnTo>
                      <a:pt x="13" y="49"/>
                    </a:lnTo>
                  </a:path>
                </a:pathLst>
              </a:custGeom>
              <a:noFill/>
              <a:ln w="0">
                <a:solidFill>
                  <a:srgbClr val="7F7F7F"/>
                </a:solidFill>
                <a:round/>
                <a:headEnd/>
                <a:tailEnd/>
              </a:ln>
            </p:spPr>
            <p:txBody>
              <a:bodyPr/>
              <a:lstStyle/>
              <a:p>
                <a:endParaRPr lang="en-US"/>
              </a:p>
            </p:txBody>
          </p:sp>
          <p:sp>
            <p:nvSpPr>
              <p:cNvPr id="32992" name="Freeform 62"/>
              <p:cNvSpPr>
                <a:spLocks/>
              </p:cNvSpPr>
              <p:nvPr/>
            </p:nvSpPr>
            <p:spPr bwMode="auto">
              <a:xfrm>
                <a:off x="2497" y="1193"/>
                <a:ext cx="48" cy="54"/>
              </a:xfrm>
              <a:custGeom>
                <a:avLst/>
                <a:gdLst>
                  <a:gd name="T0" fmla="*/ 6 w 48"/>
                  <a:gd name="T1" fmla="*/ 41 h 54"/>
                  <a:gd name="T2" fmla="*/ 13 w 48"/>
                  <a:gd name="T3" fmla="*/ 38 h 54"/>
                  <a:gd name="T4" fmla="*/ 19 w 48"/>
                  <a:gd name="T5" fmla="*/ 41 h 54"/>
                  <a:gd name="T6" fmla="*/ 19 w 48"/>
                  <a:gd name="T7" fmla="*/ 41 h 54"/>
                  <a:gd name="T8" fmla="*/ 23 w 48"/>
                  <a:gd name="T9" fmla="*/ 45 h 54"/>
                  <a:gd name="T10" fmla="*/ 23 w 48"/>
                  <a:gd name="T11" fmla="*/ 48 h 54"/>
                  <a:gd name="T12" fmla="*/ 23 w 48"/>
                  <a:gd name="T13" fmla="*/ 54 h 54"/>
                  <a:gd name="T14" fmla="*/ 29 w 48"/>
                  <a:gd name="T15" fmla="*/ 54 h 54"/>
                  <a:gd name="T16" fmla="*/ 26 w 48"/>
                  <a:gd name="T17" fmla="*/ 48 h 54"/>
                  <a:gd name="T18" fmla="*/ 29 w 48"/>
                  <a:gd name="T19" fmla="*/ 45 h 54"/>
                  <a:gd name="T20" fmla="*/ 29 w 48"/>
                  <a:gd name="T21" fmla="*/ 38 h 54"/>
                  <a:gd name="T22" fmla="*/ 29 w 48"/>
                  <a:gd name="T23" fmla="*/ 32 h 54"/>
                  <a:gd name="T24" fmla="*/ 32 w 48"/>
                  <a:gd name="T25" fmla="*/ 29 h 54"/>
                  <a:gd name="T26" fmla="*/ 39 w 48"/>
                  <a:gd name="T27" fmla="*/ 32 h 54"/>
                  <a:gd name="T28" fmla="*/ 39 w 48"/>
                  <a:gd name="T29" fmla="*/ 25 h 54"/>
                  <a:gd name="T30" fmla="*/ 45 w 48"/>
                  <a:gd name="T31" fmla="*/ 22 h 54"/>
                  <a:gd name="T32" fmla="*/ 42 w 48"/>
                  <a:gd name="T33" fmla="*/ 19 h 54"/>
                  <a:gd name="T34" fmla="*/ 45 w 48"/>
                  <a:gd name="T35" fmla="*/ 13 h 54"/>
                  <a:gd name="T36" fmla="*/ 45 w 48"/>
                  <a:gd name="T37" fmla="*/ 0 h 54"/>
                  <a:gd name="T38" fmla="*/ 42 w 48"/>
                  <a:gd name="T39" fmla="*/ 0 h 54"/>
                  <a:gd name="T40" fmla="*/ 39 w 48"/>
                  <a:gd name="T41" fmla="*/ 0 h 54"/>
                  <a:gd name="T42" fmla="*/ 32 w 48"/>
                  <a:gd name="T43" fmla="*/ 0 h 54"/>
                  <a:gd name="T44" fmla="*/ 29 w 48"/>
                  <a:gd name="T45" fmla="*/ 0 h 54"/>
                  <a:gd name="T46" fmla="*/ 26 w 48"/>
                  <a:gd name="T47" fmla="*/ 3 h 54"/>
                  <a:gd name="T48" fmla="*/ 26 w 48"/>
                  <a:gd name="T49" fmla="*/ 9 h 54"/>
                  <a:gd name="T50" fmla="*/ 29 w 48"/>
                  <a:gd name="T51" fmla="*/ 9 h 54"/>
                  <a:gd name="T52" fmla="*/ 26 w 48"/>
                  <a:gd name="T53" fmla="*/ 16 h 54"/>
                  <a:gd name="T54" fmla="*/ 23 w 48"/>
                  <a:gd name="T55" fmla="*/ 16 h 54"/>
                  <a:gd name="T56" fmla="*/ 26 w 48"/>
                  <a:gd name="T57" fmla="*/ 19 h 54"/>
                  <a:gd name="T58" fmla="*/ 26 w 48"/>
                  <a:gd name="T59" fmla="*/ 22 h 54"/>
                  <a:gd name="T60" fmla="*/ 23 w 48"/>
                  <a:gd name="T61" fmla="*/ 19 h 54"/>
                  <a:gd name="T62" fmla="*/ 19 w 48"/>
                  <a:gd name="T63" fmla="*/ 16 h 54"/>
                  <a:gd name="T64" fmla="*/ 19 w 48"/>
                  <a:gd name="T65" fmla="*/ 13 h 54"/>
                  <a:gd name="T66" fmla="*/ 23 w 48"/>
                  <a:gd name="T67" fmla="*/ 13 h 54"/>
                  <a:gd name="T68" fmla="*/ 23 w 48"/>
                  <a:gd name="T69" fmla="*/ 9 h 54"/>
                  <a:gd name="T70" fmla="*/ 23 w 48"/>
                  <a:gd name="T71" fmla="*/ 6 h 54"/>
                  <a:gd name="T72" fmla="*/ 16 w 48"/>
                  <a:gd name="T73" fmla="*/ 13 h 54"/>
                  <a:gd name="T74" fmla="*/ 10 w 48"/>
                  <a:gd name="T75" fmla="*/ 25 h 54"/>
                  <a:gd name="T76" fmla="*/ 10 w 48"/>
                  <a:gd name="T77" fmla="*/ 29 h 54"/>
                  <a:gd name="T78" fmla="*/ 10 w 48"/>
                  <a:gd name="T79" fmla="*/ 32 h 54"/>
                  <a:gd name="T80" fmla="*/ 16 w 48"/>
                  <a:gd name="T81" fmla="*/ 32 h 54"/>
                  <a:gd name="T82" fmla="*/ 16 w 48"/>
                  <a:gd name="T83" fmla="*/ 32 h 54"/>
                  <a:gd name="T84" fmla="*/ 10 w 48"/>
                  <a:gd name="T85" fmla="*/ 35 h 54"/>
                  <a:gd name="T86" fmla="*/ 3 w 48"/>
                  <a:gd name="T87" fmla="*/ 38 h 54"/>
                  <a:gd name="T88" fmla="*/ 6 w 48"/>
                  <a:gd name="T89" fmla="*/ 38 h 54"/>
                  <a:gd name="T90" fmla="*/ 6 w 48"/>
                  <a:gd name="T91" fmla="*/ 38 h 54"/>
                  <a:gd name="T92" fmla="*/ 3 w 48"/>
                  <a:gd name="T93" fmla="*/ 38 h 54"/>
                  <a:gd name="T94" fmla="*/ 0 w 48"/>
                  <a:gd name="T95" fmla="*/ 38 h 54"/>
                  <a:gd name="T96" fmla="*/ 0 w 48"/>
                  <a:gd name="T97" fmla="*/ 38 h 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54"/>
                  <a:gd name="T149" fmla="*/ 48 w 48"/>
                  <a:gd name="T150" fmla="*/ 54 h 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54">
                    <a:moveTo>
                      <a:pt x="3" y="41"/>
                    </a:moveTo>
                    <a:lnTo>
                      <a:pt x="6" y="41"/>
                    </a:lnTo>
                    <a:lnTo>
                      <a:pt x="10" y="38"/>
                    </a:lnTo>
                    <a:lnTo>
                      <a:pt x="13" y="38"/>
                    </a:lnTo>
                    <a:lnTo>
                      <a:pt x="16" y="38"/>
                    </a:lnTo>
                    <a:lnTo>
                      <a:pt x="19" y="41"/>
                    </a:lnTo>
                    <a:lnTo>
                      <a:pt x="19" y="45"/>
                    </a:lnTo>
                    <a:lnTo>
                      <a:pt x="23" y="45"/>
                    </a:lnTo>
                    <a:lnTo>
                      <a:pt x="26" y="45"/>
                    </a:lnTo>
                    <a:lnTo>
                      <a:pt x="23" y="48"/>
                    </a:lnTo>
                    <a:lnTo>
                      <a:pt x="23" y="51"/>
                    </a:lnTo>
                    <a:lnTo>
                      <a:pt x="23" y="54"/>
                    </a:lnTo>
                    <a:lnTo>
                      <a:pt x="26" y="54"/>
                    </a:lnTo>
                    <a:lnTo>
                      <a:pt x="29" y="54"/>
                    </a:lnTo>
                    <a:lnTo>
                      <a:pt x="26" y="48"/>
                    </a:lnTo>
                    <a:lnTo>
                      <a:pt x="29" y="48"/>
                    </a:lnTo>
                    <a:lnTo>
                      <a:pt x="29" y="45"/>
                    </a:lnTo>
                    <a:lnTo>
                      <a:pt x="29" y="41"/>
                    </a:lnTo>
                    <a:lnTo>
                      <a:pt x="29" y="38"/>
                    </a:lnTo>
                    <a:lnTo>
                      <a:pt x="29" y="35"/>
                    </a:lnTo>
                    <a:lnTo>
                      <a:pt x="29" y="32"/>
                    </a:lnTo>
                    <a:lnTo>
                      <a:pt x="29" y="29"/>
                    </a:lnTo>
                    <a:lnTo>
                      <a:pt x="32" y="29"/>
                    </a:lnTo>
                    <a:lnTo>
                      <a:pt x="35" y="32"/>
                    </a:lnTo>
                    <a:lnTo>
                      <a:pt x="39" y="32"/>
                    </a:lnTo>
                    <a:lnTo>
                      <a:pt x="39" y="29"/>
                    </a:lnTo>
                    <a:lnTo>
                      <a:pt x="39" y="25"/>
                    </a:lnTo>
                    <a:lnTo>
                      <a:pt x="42" y="25"/>
                    </a:lnTo>
                    <a:lnTo>
                      <a:pt x="45" y="22"/>
                    </a:lnTo>
                    <a:lnTo>
                      <a:pt x="45" y="19"/>
                    </a:lnTo>
                    <a:lnTo>
                      <a:pt x="42" y="19"/>
                    </a:lnTo>
                    <a:lnTo>
                      <a:pt x="39" y="16"/>
                    </a:lnTo>
                    <a:lnTo>
                      <a:pt x="45" y="13"/>
                    </a:lnTo>
                    <a:lnTo>
                      <a:pt x="48" y="3"/>
                    </a:lnTo>
                    <a:lnTo>
                      <a:pt x="45" y="0"/>
                    </a:lnTo>
                    <a:lnTo>
                      <a:pt x="42" y="0"/>
                    </a:lnTo>
                    <a:lnTo>
                      <a:pt x="39" y="0"/>
                    </a:lnTo>
                    <a:lnTo>
                      <a:pt x="35" y="0"/>
                    </a:lnTo>
                    <a:lnTo>
                      <a:pt x="32" y="0"/>
                    </a:lnTo>
                    <a:lnTo>
                      <a:pt x="29" y="0"/>
                    </a:lnTo>
                    <a:lnTo>
                      <a:pt x="26" y="3"/>
                    </a:lnTo>
                    <a:lnTo>
                      <a:pt x="26" y="6"/>
                    </a:lnTo>
                    <a:lnTo>
                      <a:pt x="26" y="9"/>
                    </a:lnTo>
                    <a:lnTo>
                      <a:pt x="29" y="9"/>
                    </a:lnTo>
                    <a:lnTo>
                      <a:pt x="26" y="13"/>
                    </a:lnTo>
                    <a:lnTo>
                      <a:pt x="26" y="16"/>
                    </a:lnTo>
                    <a:lnTo>
                      <a:pt x="23" y="16"/>
                    </a:lnTo>
                    <a:lnTo>
                      <a:pt x="26" y="19"/>
                    </a:lnTo>
                    <a:lnTo>
                      <a:pt x="26" y="22"/>
                    </a:lnTo>
                    <a:lnTo>
                      <a:pt x="23" y="22"/>
                    </a:lnTo>
                    <a:lnTo>
                      <a:pt x="23" y="19"/>
                    </a:lnTo>
                    <a:lnTo>
                      <a:pt x="19" y="19"/>
                    </a:lnTo>
                    <a:lnTo>
                      <a:pt x="19" y="16"/>
                    </a:lnTo>
                    <a:lnTo>
                      <a:pt x="19" y="13"/>
                    </a:lnTo>
                    <a:lnTo>
                      <a:pt x="23" y="13"/>
                    </a:lnTo>
                    <a:lnTo>
                      <a:pt x="23" y="9"/>
                    </a:lnTo>
                    <a:lnTo>
                      <a:pt x="23" y="6"/>
                    </a:lnTo>
                    <a:lnTo>
                      <a:pt x="19" y="6"/>
                    </a:lnTo>
                    <a:lnTo>
                      <a:pt x="16" y="13"/>
                    </a:lnTo>
                    <a:lnTo>
                      <a:pt x="16" y="19"/>
                    </a:lnTo>
                    <a:lnTo>
                      <a:pt x="10" y="25"/>
                    </a:lnTo>
                    <a:lnTo>
                      <a:pt x="10" y="29"/>
                    </a:lnTo>
                    <a:lnTo>
                      <a:pt x="10" y="32"/>
                    </a:lnTo>
                    <a:lnTo>
                      <a:pt x="13" y="32"/>
                    </a:lnTo>
                    <a:lnTo>
                      <a:pt x="16" y="32"/>
                    </a:lnTo>
                    <a:lnTo>
                      <a:pt x="13" y="35"/>
                    </a:lnTo>
                    <a:lnTo>
                      <a:pt x="10" y="35"/>
                    </a:lnTo>
                    <a:lnTo>
                      <a:pt x="3" y="35"/>
                    </a:lnTo>
                    <a:lnTo>
                      <a:pt x="3" y="38"/>
                    </a:lnTo>
                    <a:lnTo>
                      <a:pt x="6" y="38"/>
                    </a:lnTo>
                    <a:lnTo>
                      <a:pt x="3" y="38"/>
                    </a:lnTo>
                    <a:lnTo>
                      <a:pt x="0" y="38"/>
                    </a:lnTo>
                    <a:lnTo>
                      <a:pt x="3" y="41"/>
                    </a:lnTo>
                    <a:close/>
                  </a:path>
                </a:pathLst>
              </a:custGeom>
              <a:solidFill>
                <a:srgbClr val="CCCCCC"/>
              </a:solidFill>
              <a:ln w="9525">
                <a:noFill/>
                <a:round/>
                <a:headEnd/>
                <a:tailEnd/>
              </a:ln>
            </p:spPr>
            <p:txBody>
              <a:bodyPr/>
              <a:lstStyle/>
              <a:p>
                <a:endParaRPr lang="en-US"/>
              </a:p>
            </p:txBody>
          </p:sp>
          <p:sp>
            <p:nvSpPr>
              <p:cNvPr id="32993" name="Freeform 63"/>
              <p:cNvSpPr>
                <a:spLocks/>
              </p:cNvSpPr>
              <p:nvPr/>
            </p:nvSpPr>
            <p:spPr bwMode="auto">
              <a:xfrm>
                <a:off x="2497" y="1193"/>
                <a:ext cx="48" cy="54"/>
              </a:xfrm>
              <a:custGeom>
                <a:avLst/>
                <a:gdLst>
                  <a:gd name="T0" fmla="*/ 6 w 48"/>
                  <a:gd name="T1" fmla="*/ 41 h 54"/>
                  <a:gd name="T2" fmla="*/ 13 w 48"/>
                  <a:gd name="T3" fmla="*/ 38 h 54"/>
                  <a:gd name="T4" fmla="*/ 19 w 48"/>
                  <a:gd name="T5" fmla="*/ 41 h 54"/>
                  <a:gd name="T6" fmla="*/ 19 w 48"/>
                  <a:gd name="T7" fmla="*/ 41 h 54"/>
                  <a:gd name="T8" fmla="*/ 23 w 48"/>
                  <a:gd name="T9" fmla="*/ 45 h 54"/>
                  <a:gd name="T10" fmla="*/ 23 w 48"/>
                  <a:gd name="T11" fmla="*/ 48 h 54"/>
                  <a:gd name="T12" fmla="*/ 23 w 48"/>
                  <a:gd name="T13" fmla="*/ 54 h 54"/>
                  <a:gd name="T14" fmla="*/ 29 w 48"/>
                  <a:gd name="T15" fmla="*/ 54 h 54"/>
                  <a:gd name="T16" fmla="*/ 26 w 48"/>
                  <a:gd name="T17" fmla="*/ 48 h 54"/>
                  <a:gd name="T18" fmla="*/ 29 w 48"/>
                  <a:gd name="T19" fmla="*/ 45 h 54"/>
                  <a:gd name="T20" fmla="*/ 29 w 48"/>
                  <a:gd name="T21" fmla="*/ 38 h 54"/>
                  <a:gd name="T22" fmla="*/ 29 w 48"/>
                  <a:gd name="T23" fmla="*/ 32 h 54"/>
                  <a:gd name="T24" fmla="*/ 32 w 48"/>
                  <a:gd name="T25" fmla="*/ 29 h 54"/>
                  <a:gd name="T26" fmla="*/ 39 w 48"/>
                  <a:gd name="T27" fmla="*/ 32 h 54"/>
                  <a:gd name="T28" fmla="*/ 39 w 48"/>
                  <a:gd name="T29" fmla="*/ 25 h 54"/>
                  <a:gd name="T30" fmla="*/ 45 w 48"/>
                  <a:gd name="T31" fmla="*/ 22 h 54"/>
                  <a:gd name="T32" fmla="*/ 42 w 48"/>
                  <a:gd name="T33" fmla="*/ 19 h 54"/>
                  <a:gd name="T34" fmla="*/ 45 w 48"/>
                  <a:gd name="T35" fmla="*/ 13 h 54"/>
                  <a:gd name="T36" fmla="*/ 45 w 48"/>
                  <a:gd name="T37" fmla="*/ 0 h 54"/>
                  <a:gd name="T38" fmla="*/ 42 w 48"/>
                  <a:gd name="T39" fmla="*/ 0 h 54"/>
                  <a:gd name="T40" fmla="*/ 39 w 48"/>
                  <a:gd name="T41" fmla="*/ 0 h 54"/>
                  <a:gd name="T42" fmla="*/ 32 w 48"/>
                  <a:gd name="T43" fmla="*/ 0 h 54"/>
                  <a:gd name="T44" fmla="*/ 29 w 48"/>
                  <a:gd name="T45" fmla="*/ 0 h 54"/>
                  <a:gd name="T46" fmla="*/ 26 w 48"/>
                  <a:gd name="T47" fmla="*/ 3 h 54"/>
                  <a:gd name="T48" fmla="*/ 26 w 48"/>
                  <a:gd name="T49" fmla="*/ 9 h 54"/>
                  <a:gd name="T50" fmla="*/ 29 w 48"/>
                  <a:gd name="T51" fmla="*/ 9 h 54"/>
                  <a:gd name="T52" fmla="*/ 26 w 48"/>
                  <a:gd name="T53" fmla="*/ 16 h 54"/>
                  <a:gd name="T54" fmla="*/ 23 w 48"/>
                  <a:gd name="T55" fmla="*/ 16 h 54"/>
                  <a:gd name="T56" fmla="*/ 26 w 48"/>
                  <a:gd name="T57" fmla="*/ 19 h 54"/>
                  <a:gd name="T58" fmla="*/ 26 w 48"/>
                  <a:gd name="T59" fmla="*/ 22 h 54"/>
                  <a:gd name="T60" fmla="*/ 23 w 48"/>
                  <a:gd name="T61" fmla="*/ 19 h 54"/>
                  <a:gd name="T62" fmla="*/ 19 w 48"/>
                  <a:gd name="T63" fmla="*/ 16 h 54"/>
                  <a:gd name="T64" fmla="*/ 19 w 48"/>
                  <a:gd name="T65" fmla="*/ 13 h 54"/>
                  <a:gd name="T66" fmla="*/ 23 w 48"/>
                  <a:gd name="T67" fmla="*/ 13 h 54"/>
                  <a:gd name="T68" fmla="*/ 23 w 48"/>
                  <a:gd name="T69" fmla="*/ 9 h 54"/>
                  <a:gd name="T70" fmla="*/ 23 w 48"/>
                  <a:gd name="T71" fmla="*/ 6 h 54"/>
                  <a:gd name="T72" fmla="*/ 16 w 48"/>
                  <a:gd name="T73" fmla="*/ 13 h 54"/>
                  <a:gd name="T74" fmla="*/ 10 w 48"/>
                  <a:gd name="T75" fmla="*/ 25 h 54"/>
                  <a:gd name="T76" fmla="*/ 10 w 48"/>
                  <a:gd name="T77" fmla="*/ 29 h 54"/>
                  <a:gd name="T78" fmla="*/ 10 w 48"/>
                  <a:gd name="T79" fmla="*/ 32 h 54"/>
                  <a:gd name="T80" fmla="*/ 16 w 48"/>
                  <a:gd name="T81" fmla="*/ 32 h 54"/>
                  <a:gd name="T82" fmla="*/ 16 w 48"/>
                  <a:gd name="T83" fmla="*/ 32 h 54"/>
                  <a:gd name="T84" fmla="*/ 10 w 48"/>
                  <a:gd name="T85" fmla="*/ 35 h 54"/>
                  <a:gd name="T86" fmla="*/ 3 w 48"/>
                  <a:gd name="T87" fmla="*/ 38 h 54"/>
                  <a:gd name="T88" fmla="*/ 6 w 48"/>
                  <a:gd name="T89" fmla="*/ 38 h 54"/>
                  <a:gd name="T90" fmla="*/ 6 w 48"/>
                  <a:gd name="T91" fmla="*/ 38 h 54"/>
                  <a:gd name="T92" fmla="*/ 3 w 48"/>
                  <a:gd name="T93" fmla="*/ 38 h 54"/>
                  <a:gd name="T94" fmla="*/ 0 w 48"/>
                  <a:gd name="T95" fmla="*/ 38 h 54"/>
                  <a:gd name="T96" fmla="*/ 0 w 48"/>
                  <a:gd name="T97" fmla="*/ 38 h 54"/>
                  <a:gd name="T98" fmla="*/ 3 w 48"/>
                  <a:gd name="T99" fmla="*/ 41 h 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54"/>
                  <a:gd name="T152" fmla="*/ 48 w 48"/>
                  <a:gd name="T153" fmla="*/ 54 h 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54">
                    <a:moveTo>
                      <a:pt x="3" y="41"/>
                    </a:moveTo>
                    <a:lnTo>
                      <a:pt x="6" y="41"/>
                    </a:lnTo>
                    <a:lnTo>
                      <a:pt x="10" y="38"/>
                    </a:lnTo>
                    <a:lnTo>
                      <a:pt x="13" y="38"/>
                    </a:lnTo>
                    <a:lnTo>
                      <a:pt x="16" y="38"/>
                    </a:lnTo>
                    <a:lnTo>
                      <a:pt x="19" y="41"/>
                    </a:lnTo>
                    <a:lnTo>
                      <a:pt x="19" y="45"/>
                    </a:lnTo>
                    <a:lnTo>
                      <a:pt x="23" y="45"/>
                    </a:lnTo>
                    <a:lnTo>
                      <a:pt x="26" y="45"/>
                    </a:lnTo>
                    <a:lnTo>
                      <a:pt x="23" y="48"/>
                    </a:lnTo>
                    <a:lnTo>
                      <a:pt x="23" y="51"/>
                    </a:lnTo>
                    <a:lnTo>
                      <a:pt x="23" y="54"/>
                    </a:lnTo>
                    <a:lnTo>
                      <a:pt x="26" y="54"/>
                    </a:lnTo>
                    <a:lnTo>
                      <a:pt x="29" y="54"/>
                    </a:lnTo>
                    <a:lnTo>
                      <a:pt x="26" y="48"/>
                    </a:lnTo>
                    <a:lnTo>
                      <a:pt x="29" y="48"/>
                    </a:lnTo>
                    <a:lnTo>
                      <a:pt x="29" y="45"/>
                    </a:lnTo>
                    <a:lnTo>
                      <a:pt x="29" y="41"/>
                    </a:lnTo>
                    <a:lnTo>
                      <a:pt x="29" y="38"/>
                    </a:lnTo>
                    <a:lnTo>
                      <a:pt x="29" y="35"/>
                    </a:lnTo>
                    <a:lnTo>
                      <a:pt x="29" y="32"/>
                    </a:lnTo>
                    <a:lnTo>
                      <a:pt x="29" y="29"/>
                    </a:lnTo>
                    <a:lnTo>
                      <a:pt x="32" y="29"/>
                    </a:lnTo>
                    <a:lnTo>
                      <a:pt x="35" y="32"/>
                    </a:lnTo>
                    <a:lnTo>
                      <a:pt x="39" y="32"/>
                    </a:lnTo>
                    <a:lnTo>
                      <a:pt x="39" y="29"/>
                    </a:lnTo>
                    <a:lnTo>
                      <a:pt x="39" y="25"/>
                    </a:lnTo>
                    <a:lnTo>
                      <a:pt x="42" y="25"/>
                    </a:lnTo>
                    <a:lnTo>
                      <a:pt x="45" y="22"/>
                    </a:lnTo>
                    <a:lnTo>
                      <a:pt x="45" y="19"/>
                    </a:lnTo>
                    <a:lnTo>
                      <a:pt x="42" y="19"/>
                    </a:lnTo>
                    <a:lnTo>
                      <a:pt x="39" y="16"/>
                    </a:lnTo>
                    <a:lnTo>
                      <a:pt x="45" y="13"/>
                    </a:lnTo>
                    <a:lnTo>
                      <a:pt x="48" y="3"/>
                    </a:lnTo>
                    <a:lnTo>
                      <a:pt x="45" y="0"/>
                    </a:lnTo>
                    <a:lnTo>
                      <a:pt x="42" y="0"/>
                    </a:lnTo>
                    <a:lnTo>
                      <a:pt x="39" y="0"/>
                    </a:lnTo>
                    <a:lnTo>
                      <a:pt x="35" y="0"/>
                    </a:lnTo>
                    <a:lnTo>
                      <a:pt x="32" y="0"/>
                    </a:lnTo>
                    <a:lnTo>
                      <a:pt x="29" y="0"/>
                    </a:lnTo>
                    <a:lnTo>
                      <a:pt x="26" y="3"/>
                    </a:lnTo>
                    <a:lnTo>
                      <a:pt x="26" y="6"/>
                    </a:lnTo>
                    <a:lnTo>
                      <a:pt x="26" y="9"/>
                    </a:lnTo>
                    <a:lnTo>
                      <a:pt x="29" y="9"/>
                    </a:lnTo>
                    <a:lnTo>
                      <a:pt x="26" y="13"/>
                    </a:lnTo>
                    <a:lnTo>
                      <a:pt x="26" y="16"/>
                    </a:lnTo>
                    <a:lnTo>
                      <a:pt x="23" y="16"/>
                    </a:lnTo>
                    <a:lnTo>
                      <a:pt x="26" y="19"/>
                    </a:lnTo>
                    <a:lnTo>
                      <a:pt x="26" y="22"/>
                    </a:lnTo>
                    <a:lnTo>
                      <a:pt x="23" y="22"/>
                    </a:lnTo>
                    <a:lnTo>
                      <a:pt x="23" y="19"/>
                    </a:lnTo>
                    <a:lnTo>
                      <a:pt x="19" y="19"/>
                    </a:lnTo>
                    <a:lnTo>
                      <a:pt x="19" y="16"/>
                    </a:lnTo>
                    <a:lnTo>
                      <a:pt x="19" y="13"/>
                    </a:lnTo>
                    <a:lnTo>
                      <a:pt x="23" y="13"/>
                    </a:lnTo>
                    <a:lnTo>
                      <a:pt x="23" y="9"/>
                    </a:lnTo>
                    <a:lnTo>
                      <a:pt x="23" y="6"/>
                    </a:lnTo>
                    <a:lnTo>
                      <a:pt x="19" y="6"/>
                    </a:lnTo>
                    <a:lnTo>
                      <a:pt x="16" y="13"/>
                    </a:lnTo>
                    <a:lnTo>
                      <a:pt x="16" y="19"/>
                    </a:lnTo>
                    <a:lnTo>
                      <a:pt x="10" y="25"/>
                    </a:lnTo>
                    <a:lnTo>
                      <a:pt x="10" y="29"/>
                    </a:lnTo>
                    <a:lnTo>
                      <a:pt x="10" y="32"/>
                    </a:lnTo>
                    <a:lnTo>
                      <a:pt x="13" y="32"/>
                    </a:lnTo>
                    <a:lnTo>
                      <a:pt x="16" y="32"/>
                    </a:lnTo>
                    <a:lnTo>
                      <a:pt x="13" y="35"/>
                    </a:lnTo>
                    <a:lnTo>
                      <a:pt x="10" y="35"/>
                    </a:lnTo>
                    <a:lnTo>
                      <a:pt x="3" y="35"/>
                    </a:lnTo>
                    <a:lnTo>
                      <a:pt x="3" y="38"/>
                    </a:lnTo>
                    <a:lnTo>
                      <a:pt x="6" y="38"/>
                    </a:lnTo>
                    <a:lnTo>
                      <a:pt x="3" y="38"/>
                    </a:lnTo>
                    <a:lnTo>
                      <a:pt x="0" y="38"/>
                    </a:lnTo>
                    <a:lnTo>
                      <a:pt x="3" y="41"/>
                    </a:lnTo>
                  </a:path>
                </a:pathLst>
              </a:custGeom>
              <a:noFill/>
              <a:ln w="0">
                <a:solidFill>
                  <a:srgbClr val="7F7F7F"/>
                </a:solidFill>
                <a:round/>
                <a:headEnd/>
                <a:tailEnd/>
              </a:ln>
            </p:spPr>
            <p:txBody>
              <a:bodyPr/>
              <a:lstStyle/>
              <a:p>
                <a:endParaRPr lang="en-US"/>
              </a:p>
            </p:txBody>
          </p:sp>
          <p:sp>
            <p:nvSpPr>
              <p:cNvPr id="32994" name="Freeform 64"/>
              <p:cNvSpPr>
                <a:spLocks/>
              </p:cNvSpPr>
              <p:nvPr/>
            </p:nvSpPr>
            <p:spPr bwMode="auto">
              <a:xfrm>
                <a:off x="2484" y="1231"/>
                <a:ext cx="42" cy="42"/>
              </a:xfrm>
              <a:custGeom>
                <a:avLst/>
                <a:gdLst>
                  <a:gd name="T0" fmla="*/ 0 w 42"/>
                  <a:gd name="T1" fmla="*/ 10 h 42"/>
                  <a:gd name="T2" fmla="*/ 3 w 42"/>
                  <a:gd name="T3" fmla="*/ 13 h 42"/>
                  <a:gd name="T4" fmla="*/ 7 w 42"/>
                  <a:gd name="T5" fmla="*/ 13 h 42"/>
                  <a:gd name="T6" fmla="*/ 7 w 42"/>
                  <a:gd name="T7" fmla="*/ 16 h 42"/>
                  <a:gd name="T8" fmla="*/ 10 w 42"/>
                  <a:gd name="T9" fmla="*/ 20 h 42"/>
                  <a:gd name="T10" fmla="*/ 13 w 42"/>
                  <a:gd name="T11" fmla="*/ 20 h 42"/>
                  <a:gd name="T12" fmla="*/ 16 w 42"/>
                  <a:gd name="T13" fmla="*/ 23 h 42"/>
                  <a:gd name="T14" fmla="*/ 16 w 42"/>
                  <a:gd name="T15" fmla="*/ 23 h 42"/>
                  <a:gd name="T16" fmla="*/ 16 w 42"/>
                  <a:gd name="T17" fmla="*/ 26 h 42"/>
                  <a:gd name="T18" fmla="*/ 16 w 42"/>
                  <a:gd name="T19" fmla="*/ 29 h 42"/>
                  <a:gd name="T20" fmla="*/ 19 w 42"/>
                  <a:gd name="T21" fmla="*/ 32 h 42"/>
                  <a:gd name="T22" fmla="*/ 23 w 42"/>
                  <a:gd name="T23" fmla="*/ 32 h 42"/>
                  <a:gd name="T24" fmla="*/ 23 w 42"/>
                  <a:gd name="T25" fmla="*/ 29 h 42"/>
                  <a:gd name="T26" fmla="*/ 26 w 42"/>
                  <a:gd name="T27" fmla="*/ 29 h 42"/>
                  <a:gd name="T28" fmla="*/ 26 w 42"/>
                  <a:gd name="T29" fmla="*/ 29 h 42"/>
                  <a:gd name="T30" fmla="*/ 26 w 42"/>
                  <a:gd name="T31" fmla="*/ 36 h 42"/>
                  <a:gd name="T32" fmla="*/ 26 w 42"/>
                  <a:gd name="T33" fmla="*/ 36 h 42"/>
                  <a:gd name="T34" fmla="*/ 26 w 42"/>
                  <a:gd name="T35" fmla="*/ 36 h 42"/>
                  <a:gd name="T36" fmla="*/ 29 w 42"/>
                  <a:gd name="T37" fmla="*/ 39 h 42"/>
                  <a:gd name="T38" fmla="*/ 29 w 42"/>
                  <a:gd name="T39" fmla="*/ 42 h 42"/>
                  <a:gd name="T40" fmla="*/ 32 w 42"/>
                  <a:gd name="T41" fmla="*/ 42 h 42"/>
                  <a:gd name="T42" fmla="*/ 36 w 42"/>
                  <a:gd name="T43" fmla="*/ 42 h 42"/>
                  <a:gd name="T44" fmla="*/ 36 w 42"/>
                  <a:gd name="T45" fmla="*/ 39 h 42"/>
                  <a:gd name="T46" fmla="*/ 36 w 42"/>
                  <a:gd name="T47" fmla="*/ 36 h 42"/>
                  <a:gd name="T48" fmla="*/ 36 w 42"/>
                  <a:gd name="T49" fmla="*/ 32 h 42"/>
                  <a:gd name="T50" fmla="*/ 39 w 42"/>
                  <a:gd name="T51" fmla="*/ 29 h 42"/>
                  <a:gd name="T52" fmla="*/ 39 w 42"/>
                  <a:gd name="T53" fmla="*/ 29 h 42"/>
                  <a:gd name="T54" fmla="*/ 42 w 42"/>
                  <a:gd name="T55" fmla="*/ 26 h 42"/>
                  <a:gd name="T56" fmla="*/ 42 w 42"/>
                  <a:gd name="T57" fmla="*/ 23 h 42"/>
                  <a:gd name="T58" fmla="*/ 42 w 42"/>
                  <a:gd name="T59" fmla="*/ 23 h 42"/>
                  <a:gd name="T60" fmla="*/ 42 w 42"/>
                  <a:gd name="T61" fmla="*/ 20 h 42"/>
                  <a:gd name="T62" fmla="*/ 42 w 42"/>
                  <a:gd name="T63" fmla="*/ 16 h 42"/>
                  <a:gd name="T64" fmla="*/ 39 w 42"/>
                  <a:gd name="T65" fmla="*/ 16 h 42"/>
                  <a:gd name="T66" fmla="*/ 36 w 42"/>
                  <a:gd name="T67" fmla="*/ 16 h 42"/>
                  <a:gd name="T68" fmla="*/ 36 w 42"/>
                  <a:gd name="T69" fmla="*/ 13 h 42"/>
                  <a:gd name="T70" fmla="*/ 36 w 42"/>
                  <a:gd name="T71" fmla="*/ 10 h 42"/>
                  <a:gd name="T72" fmla="*/ 39 w 42"/>
                  <a:gd name="T73" fmla="*/ 7 h 42"/>
                  <a:gd name="T74" fmla="*/ 36 w 42"/>
                  <a:gd name="T75" fmla="*/ 7 h 42"/>
                  <a:gd name="T76" fmla="*/ 32 w 42"/>
                  <a:gd name="T77" fmla="*/ 7 h 42"/>
                  <a:gd name="T78" fmla="*/ 32 w 42"/>
                  <a:gd name="T79" fmla="*/ 3 h 42"/>
                  <a:gd name="T80" fmla="*/ 32 w 42"/>
                  <a:gd name="T81" fmla="*/ 3 h 42"/>
                  <a:gd name="T82" fmla="*/ 32 w 42"/>
                  <a:gd name="T83" fmla="*/ 3 h 42"/>
                  <a:gd name="T84" fmla="*/ 29 w 42"/>
                  <a:gd name="T85" fmla="*/ 0 h 42"/>
                  <a:gd name="T86" fmla="*/ 26 w 42"/>
                  <a:gd name="T87" fmla="*/ 0 h 42"/>
                  <a:gd name="T88" fmla="*/ 23 w 42"/>
                  <a:gd name="T89" fmla="*/ 0 h 42"/>
                  <a:gd name="T90" fmla="*/ 19 w 42"/>
                  <a:gd name="T91" fmla="*/ 3 h 42"/>
                  <a:gd name="T92" fmla="*/ 16 w 42"/>
                  <a:gd name="T93" fmla="*/ 3 h 42"/>
                  <a:gd name="T94" fmla="*/ 13 w 42"/>
                  <a:gd name="T95" fmla="*/ 0 h 42"/>
                  <a:gd name="T96" fmla="*/ 13 w 42"/>
                  <a:gd name="T97" fmla="*/ 0 h 42"/>
                  <a:gd name="T98" fmla="*/ 10 w 42"/>
                  <a:gd name="T99" fmla="*/ 0 h 42"/>
                  <a:gd name="T100" fmla="*/ 7 w 42"/>
                  <a:gd name="T101" fmla="*/ 0 h 42"/>
                  <a:gd name="T102" fmla="*/ 3 w 42"/>
                  <a:gd name="T103" fmla="*/ 3 h 42"/>
                  <a:gd name="T104" fmla="*/ 0 w 42"/>
                  <a:gd name="T105" fmla="*/ 3 h 42"/>
                  <a:gd name="T106" fmla="*/ 0 w 42"/>
                  <a:gd name="T107" fmla="*/ 7 h 42"/>
                  <a:gd name="T108" fmla="*/ 0 w 42"/>
                  <a:gd name="T109" fmla="*/ 10 h 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
                  <a:gd name="T166" fmla="*/ 0 h 42"/>
                  <a:gd name="T167" fmla="*/ 42 w 42"/>
                  <a:gd name="T168" fmla="*/ 42 h 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 h="42">
                    <a:moveTo>
                      <a:pt x="0" y="10"/>
                    </a:moveTo>
                    <a:lnTo>
                      <a:pt x="3" y="13"/>
                    </a:lnTo>
                    <a:lnTo>
                      <a:pt x="7" y="13"/>
                    </a:lnTo>
                    <a:lnTo>
                      <a:pt x="7" y="16"/>
                    </a:lnTo>
                    <a:lnTo>
                      <a:pt x="10" y="20"/>
                    </a:lnTo>
                    <a:lnTo>
                      <a:pt x="13" y="20"/>
                    </a:lnTo>
                    <a:lnTo>
                      <a:pt x="16" y="23"/>
                    </a:lnTo>
                    <a:lnTo>
                      <a:pt x="16" y="26"/>
                    </a:lnTo>
                    <a:lnTo>
                      <a:pt x="16" y="29"/>
                    </a:lnTo>
                    <a:lnTo>
                      <a:pt x="19" y="32"/>
                    </a:lnTo>
                    <a:lnTo>
                      <a:pt x="23" y="32"/>
                    </a:lnTo>
                    <a:lnTo>
                      <a:pt x="23" y="29"/>
                    </a:lnTo>
                    <a:lnTo>
                      <a:pt x="26" y="29"/>
                    </a:lnTo>
                    <a:lnTo>
                      <a:pt x="26" y="36"/>
                    </a:lnTo>
                    <a:lnTo>
                      <a:pt x="29" y="39"/>
                    </a:lnTo>
                    <a:lnTo>
                      <a:pt x="29" y="42"/>
                    </a:lnTo>
                    <a:lnTo>
                      <a:pt x="32" y="42"/>
                    </a:lnTo>
                    <a:lnTo>
                      <a:pt x="36" y="42"/>
                    </a:lnTo>
                    <a:lnTo>
                      <a:pt x="36" y="39"/>
                    </a:lnTo>
                    <a:lnTo>
                      <a:pt x="36" y="36"/>
                    </a:lnTo>
                    <a:lnTo>
                      <a:pt x="36" y="32"/>
                    </a:lnTo>
                    <a:lnTo>
                      <a:pt x="39" y="29"/>
                    </a:lnTo>
                    <a:lnTo>
                      <a:pt x="42" y="26"/>
                    </a:lnTo>
                    <a:lnTo>
                      <a:pt x="42" y="23"/>
                    </a:lnTo>
                    <a:lnTo>
                      <a:pt x="42" y="20"/>
                    </a:lnTo>
                    <a:lnTo>
                      <a:pt x="42" y="16"/>
                    </a:lnTo>
                    <a:lnTo>
                      <a:pt x="39" y="16"/>
                    </a:lnTo>
                    <a:lnTo>
                      <a:pt x="36" y="16"/>
                    </a:lnTo>
                    <a:lnTo>
                      <a:pt x="36" y="13"/>
                    </a:lnTo>
                    <a:lnTo>
                      <a:pt x="36" y="10"/>
                    </a:lnTo>
                    <a:lnTo>
                      <a:pt x="39" y="7"/>
                    </a:lnTo>
                    <a:lnTo>
                      <a:pt x="36" y="7"/>
                    </a:lnTo>
                    <a:lnTo>
                      <a:pt x="32" y="7"/>
                    </a:lnTo>
                    <a:lnTo>
                      <a:pt x="32" y="3"/>
                    </a:lnTo>
                    <a:lnTo>
                      <a:pt x="29" y="0"/>
                    </a:lnTo>
                    <a:lnTo>
                      <a:pt x="26" y="0"/>
                    </a:lnTo>
                    <a:lnTo>
                      <a:pt x="23" y="0"/>
                    </a:lnTo>
                    <a:lnTo>
                      <a:pt x="19" y="3"/>
                    </a:lnTo>
                    <a:lnTo>
                      <a:pt x="16" y="3"/>
                    </a:lnTo>
                    <a:lnTo>
                      <a:pt x="13" y="0"/>
                    </a:lnTo>
                    <a:lnTo>
                      <a:pt x="10" y="0"/>
                    </a:lnTo>
                    <a:lnTo>
                      <a:pt x="7" y="0"/>
                    </a:lnTo>
                    <a:lnTo>
                      <a:pt x="3" y="3"/>
                    </a:lnTo>
                    <a:lnTo>
                      <a:pt x="0" y="3"/>
                    </a:lnTo>
                    <a:lnTo>
                      <a:pt x="0" y="7"/>
                    </a:lnTo>
                    <a:lnTo>
                      <a:pt x="0" y="10"/>
                    </a:lnTo>
                    <a:close/>
                  </a:path>
                </a:pathLst>
              </a:custGeom>
              <a:solidFill>
                <a:srgbClr val="CCCCCC"/>
              </a:solidFill>
              <a:ln w="9525">
                <a:noFill/>
                <a:round/>
                <a:headEnd/>
                <a:tailEnd/>
              </a:ln>
            </p:spPr>
            <p:txBody>
              <a:bodyPr/>
              <a:lstStyle/>
              <a:p>
                <a:endParaRPr lang="en-US"/>
              </a:p>
            </p:txBody>
          </p:sp>
          <p:sp>
            <p:nvSpPr>
              <p:cNvPr id="32995" name="Freeform 65"/>
              <p:cNvSpPr>
                <a:spLocks/>
              </p:cNvSpPr>
              <p:nvPr/>
            </p:nvSpPr>
            <p:spPr bwMode="auto">
              <a:xfrm>
                <a:off x="2484" y="1231"/>
                <a:ext cx="42" cy="42"/>
              </a:xfrm>
              <a:custGeom>
                <a:avLst/>
                <a:gdLst>
                  <a:gd name="T0" fmla="*/ 0 w 42"/>
                  <a:gd name="T1" fmla="*/ 10 h 42"/>
                  <a:gd name="T2" fmla="*/ 3 w 42"/>
                  <a:gd name="T3" fmla="*/ 13 h 42"/>
                  <a:gd name="T4" fmla="*/ 7 w 42"/>
                  <a:gd name="T5" fmla="*/ 13 h 42"/>
                  <a:gd name="T6" fmla="*/ 7 w 42"/>
                  <a:gd name="T7" fmla="*/ 16 h 42"/>
                  <a:gd name="T8" fmla="*/ 10 w 42"/>
                  <a:gd name="T9" fmla="*/ 20 h 42"/>
                  <a:gd name="T10" fmla="*/ 13 w 42"/>
                  <a:gd name="T11" fmla="*/ 20 h 42"/>
                  <a:gd name="T12" fmla="*/ 16 w 42"/>
                  <a:gd name="T13" fmla="*/ 23 h 42"/>
                  <a:gd name="T14" fmla="*/ 16 w 42"/>
                  <a:gd name="T15" fmla="*/ 23 h 42"/>
                  <a:gd name="T16" fmla="*/ 16 w 42"/>
                  <a:gd name="T17" fmla="*/ 26 h 42"/>
                  <a:gd name="T18" fmla="*/ 16 w 42"/>
                  <a:gd name="T19" fmla="*/ 29 h 42"/>
                  <a:gd name="T20" fmla="*/ 19 w 42"/>
                  <a:gd name="T21" fmla="*/ 32 h 42"/>
                  <a:gd name="T22" fmla="*/ 23 w 42"/>
                  <a:gd name="T23" fmla="*/ 32 h 42"/>
                  <a:gd name="T24" fmla="*/ 23 w 42"/>
                  <a:gd name="T25" fmla="*/ 29 h 42"/>
                  <a:gd name="T26" fmla="*/ 26 w 42"/>
                  <a:gd name="T27" fmla="*/ 29 h 42"/>
                  <a:gd name="T28" fmla="*/ 26 w 42"/>
                  <a:gd name="T29" fmla="*/ 29 h 42"/>
                  <a:gd name="T30" fmla="*/ 26 w 42"/>
                  <a:gd name="T31" fmla="*/ 36 h 42"/>
                  <a:gd name="T32" fmla="*/ 26 w 42"/>
                  <a:gd name="T33" fmla="*/ 36 h 42"/>
                  <a:gd name="T34" fmla="*/ 26 w 42"/>
                  <a:gd name="T35" fmla="*/ 36 h 42"/>
                  <a:gd name="T36" fmla="*/ 29 w 42"/>
                  <a:gd name="T37" fmla="*/ 39 h 42"/>
                  <a:gd name="T38" fmla="*/ 29 w 42"/>
                  <a:gd name="T39" fmla="*/ 42 h 42"/>
                  <a:gd name="T40" fmla="*/ 32 w 42"/>
                  <a:gd name="T41" fmla="*/ 42 h 42"/>
                  <a:gd name="T42" fmla="*/ 36 w 42"/>
                  <a:gd name="T43" fmla="*/ 42 h 42"/>
                  <a:gd name="T44" fmla="*/ 36 w 42"/>
                  <a:gd name="T45" fmla="*/ 39 h 42"/>
                  <a:gd name="T46" fmla="*/ 36 w 42"/>
                  <a:gd name="T47" fmla="*/ 36 h 42"/>
                  <a:gd name="T48" fmla="*/ 36 w 42"/>
                  <a:gd name="T49" fmla="*/ 32 h 42"/>
                  <a:gd name="T50" fmla="*/ 39 w 42"/>
                  <a:gd name="T51" fmla="*/ 29 h 42"/>
                  <a:gd name="T52" fmla="*/ 39 w 42"/>
                  <a:gd name="T53" fmla="*/ 29 h 42"/>
                  <a:gd name="T54" fmla="*/ 42 w 42"/>
                  <a:gd name="T55" fmla="*/ 26 h 42"/>
                  <a:gd name="T56" fmla="*/ 42 w 42"/>
                  <a:gd name="T57" fmla="*/ 23 h 42"/>
                  <a:gd name="T58" fmla="*/ 42 w 42"/>
                  <a:gd name="T59" fmla="*/ 23 h 42"/>
                  <a:gd name="T60" fmla="*/ 42 w 42"/>
                  <a:gd name="T61" fmla="*/ 20 h 42"/>
                  <a:gd name="T62" fmla="*/ 42 w 42"/>
                  <a:gd name="T63" fmla="*/ 16 h 42"/>
                  <a:gd name="T64" fmla="*/ 39 w 42"/>
                  <a:gd name="T65" fmla="*/ 16 h 42"/>
                  <a:gd name="T66" fmla="*/ 36 w 42"/>
                  <a:gd name="T67" fmla="*/ 16 h 42"/>
                  <a:gd name="T68" fmla="*/ 36 w 42"/>
                  <a:gd name="T69" fmla="*/ 13 h 42"/>
                  <a:gd name="T70" fmla="*/ 36 w 42"/>
                  <a:gd name="T71" fmla="*/ 10 h 42"/>
                  <a:gd name="T72" fmla="*/ 39 w 42"/>
                  <a:gd name="T73" fmla="*/ 7 h 42"/>
                  <a:gd name="T74" fmla="*/ 36 w 42"/>
                  <a:gd name="T75" fmla="*/ 7 h 42"/>
                  <a:gd name="T76" fmla="*/ 32 w 42"/>
                  <a:gd name="T77" fmla="*/ 7 h 42"/>
                  <a:gd name="T78" fmla="*/ 32 w 42"/>
                  <a:gd name="T79" fmla="*/ 3 h 42"/>
                  <a:gd name="T80" fmla="*/ 32 w 42"/>
                  <a:gd name="T81" fmla="*/ 3 h 42"/>
                  <a:gd name="T82" fmla="*/ 32 w 42"/>
                  <a:gd name="T83" fmla="*/ 3 h 42"/>
                  <a:gd name="T84" fmla="*/ 29 w 42"/>
                  <a:gd name="T85" fmla="*/ 0 h 42"/>
                  <a:gd name="T86" fmla="*/ 26 w 42"/>
                  <a:gd name="T87" fmla="*/ 0 h 42"/>
                  <a:gd name="T88" fmla="*/ 23 w 42"/>
                  <a:gd name="T89" fmla="*/ 0 h 42"/>
                  <a:gd name="T90" fmla="*/ 19 w 42"/>
                  <a:gd name="T91" fmla="*/ 3 h 42"/>
                  <a:gd name="T92" fmla="*/ 16 w 42"/>
                  <a:gd name="T93" fmla="*/ 3 h 42"/>
                  <a:gd name="T94" fmla="*/ 13 w 42"/>
                  <a:gd name="T95" fmla="*/ 0 h 42"/>
                  <a:gd name="T96" fmla="*/ 13 w 42"/>
                  <a:gd name="T97" fmla="*/ 0 h 42"/>
                  <a:gd name="T98" fmla="*/ 10 w 42"/>
                  <a:gd name="T99" fmla="*/ 0 h 42"/>
                  <a:gd name="T100" fmla="*/ 7 w 42"/>
                  <a:gd name="T101" fmla="*/ 0 h 42"/>
                  <a:gd name="T102" fmla="*/ 3 w 42"/>
                  <a:gd name="T103" fmla="*/ 3 h 42"/>
                  <a:gd name="T104" fmla="*/ 0 w 42"/>
                  <a:gd name="T105" fmla="*/ 3 h 42"/>
                  <a:gd name="T106" fmla="*/ 0 w 42"/>
                  <a:gd name="T107" fmla="*/ 7 h 42"/>
                  <a:gd name="T108" fmla="*/ 0 w 42"/>
                  <a:gd name="T109" fmla="*/ 10 h 42"/>
                  <a:gd name="T110" fmla="*/ 0 w 42"/>
                  <a:gd name="T111" fmla="*/ 10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
                  <a:gd name="T169" fmla="*/ 0 h 42"/>
                  <a:gd name="T170" fmla="*/ 42 w 42"/>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 h="42">
                    <a:moveTo>
                      <a:pt x="0" y="10"/>
                    </a:moveTo>
                    <a:lnTo>
                      <a:pt x="3" y="13"/>
                    </a:lnTo>
                    <a:lnTo>
                      <a:pt x="7" y="13"/>
                    </a:lnTo>
                    <a:lnTo>
                      <a:pt x="7" y="16"/>
                    </a:lnTo>
                    <a:lnTo>
                      <a:pt x="10" y="20"/>
                    </a:lnTo>
                    <a:lnTo>
                      <a:pt x="13" y="20"/>
                    </a:lnTo>
                    <a:lnTo>
                      <a:pt x="16" y="23"/>
                    </a:lnTo>
                    <a:lnTo>
                      <a:pt x="16" y="26"/>
                    </a:lnTo>
                    <a:lnTo>
                      <a:pt x="16" y="29"/>
                    </a:lnTo>
                    <a:lnTo>
                      <a:pt x="19" y="32"/>
                    </a:lnTo>
                    <a:lnTo>
                      <a:pt x="23" y="32"/>
                    </a:lnTo>
                    <a:lnTo>
                      <a:pt x="23" y="29"/>
                    </a:lnTo>
                    <a:lnTo>
                      <a:pt x="26" y="29"/>
                    </a:lnTo>
                    <a:lnTo>
                      <a:pt x="26" y="36"/>
                    </a:lnTo>
                    <a:lnTo>
                      <a:pt x="29" y="39"/>
                    </a:lnTo>
                    <a:lnTo>
                      <a:pt x="29" y="42"/>
                    </a:lnTo>
                    <a:lnTo>
                      <a:pt x="32" y="42"/>
                    </a:lnTo>
                    <a:lnTo>
                      <a:pt x="36" y="42"/>
                    </a:lnTo>
                    <a:lnTo>
                      <a:pt x="36" y="39"/>
                    </a:lnTo>
                    <a:lnTo>
                      <a:pt x="36" y="36"/>
                    </a:lnTo>
                    <a:lnTo>
                      <a:pt x="36" y="32"/>
                    </a:lnTo>
                    <a:lnTo>
                      <a:pt x="39" y="29"/>
                    </a:lnTo>
                    <a:lnTo>
                      <a:pt x="42" y="26"/>
                    </a:lnTo>
                    <a:lnTo>
                      <a:pt x="42" y="23"/>
                    </a:lnTo>
                    <a:lnTo>
                      <a:pt x="42" y="20"/>
                    </a:lnTo>
                    <a:lnTo>
                      <a:pt x="42" y="16"/>
                    </a:lnTo>
                    <a:lnTo>
                      <a:pt x="39" y="16"/>
                    </a:lnTo>
                    <a:lnTo>
                      <a:pt x="36" y="16"/>
                    </a:lnTo>
                    <a:lnTo>
                      <a:pt x="36" y="13"/>
                    </a:lnTo>
                    <a:lnTo>
                      <a:pt x="36" y="10"/>
                    </a:lnTo>
                    <a:lnTo>
                      <a:pt x="39" y="7"/>
                    </a:lnTo>
                    <a:lnTo>
                      <a:pt x="36" y="7"/>
                    </a:lnTo>
                    <a:lnTo>
                      <a:pt x="32" y="7"/>
                    </a:lnTo>
                    <a:lnTo>
                      <a:pt x="32" y="3"/>
                    </a:lnTo>
                    <a:lnTo>
                      <a:pt x="29" y="0"/>
                    </a:lnTo>
                    <a:lnTo>
                      <a:pt x="26" y="0"/>
                    </a:lnTo>
                    <a:lnTo>
                      <a:pt x="23" y="0"/>
                    </a:lnTo>
                    <a:lnTo>
                      <a:pt x="19" y="3"/>
                    </a:lnTo>
                    <a:lnTo>
                      <a:pt x="16" y="3"/>
                    </a:lnTo>
                    <a:lnTo>
                      <a:pt x="13" y="0"/>
                    </a:lnTo>
                    <a:lnTo>
                      <a:pt x="10" y="0"/>
                    </a:lnTo>
                    <a:lnTo>
                      <a:pt x="7" y="0"/>
                    </a:lnTo>
                    <a:lnTo>
                      <a:pt x="3" y="3"/>
                    </a:lnTo>
                    <a:lnTo>
                      <a:pt x="0" y="3"/>
                    </a:lnTo>
                    <a:lnTo>
                      <a:pt x="0" y="7"/>
                    </a:lnTo>
                    <a:lnTo>
                      <a:pt x="0" y="10"/>
                    </a:lnTo>
                  </a:path>
                </a:pathLst>
              </a:custGeom>
              <a:noFill/>
              <a:ln w="0">
                <a:solidFill>
                  <a:srgbClr val="7F7F7F"/>
                </a:solidFill>
                <a:round/>
                <a:headEnd/>
                <a:tailEnd/>
              </a:ln>
            </p:spPr>
            <p:txBody>
              <a:bodyPr/>
              <a:lstStyle/>
              <a:p>
                <a:endParaRPr lang="en-US"/>
              </a:p>
            </p:txBody>
          </p:sp>
          <p:sp>
            <p:nvSpPr>
              <p:cNvPr id="32996" name="Freeform 66"/>
              <p:cNvSpPr>
                <a:spLocks/>
              </p:cNvSpPr>
              <p:nvPr/>
            </p:nvSpPr>
            <p:spPr bwMode="auto">
              <a:xfrm>
                <a:off x="2378" y="1234"/>
                <a:ext cx="171" cy="190"/>
              </a:xfrm>
              <a:custGeom>
                <a:avLst/>
                <a:gdLst>
                  <a:gd name="T0" fmla="*/ 145 w 171"/>
                  <a:gd name="T1" fmla="*/ 155 h 190"/>
                  <a:gd name="T2" fmla="*/ 145 w 171"/>
                  <a:gd name="T3" fmla="*/ 142 h 190"/>
                  <a:gd name="T4" fmla="*/ 148 w 171"/>
                  <a:gd name="T5" fmla="*/ 136 h 190"/>
                  <a:gd name="T6" fmla="*/ 148 w 171"/>
                  <a:gd name="T7" fmla="*/ 123 h 190"/>
                  <a:gd name="T8" fmla="*/ 145 w 171"/>
                  <a:gd name="T9" fmla="*/ 110 h 190"/>
                  <a:gd name="T10" fmla="*/ 135 w 171"/>
                  <a:gd name="T11" fmla="*/ 107 h 190"/>
                  <a:gd name="T12" fmla="*/ 142 w 171"/>
                  <a:gd name="T13" fmla="*/ 100 h 190"/>
                  <a:gd name="T14" fmla="*/ 151 w 171"/>
                  <a:gd name="T15" fmla="*/ 87 h 190"/>
                  <a:gd name="T16" fmla="*/ 161 w 171"/>
                  <a:gd name="T17" fmla="*/ 81 h 190"/>
                  <a:gd name="T18" fmla="*/ 171 w 171"/>
                  <a:gd name="T19" fmla="*/ 55 h 190"/>
                  <a:gd name="T20" fmla="*/ 151 w 171"/>
                  <a:gd name="T21" fmla="*/ 42 h 190"/>
                  <a:gd name="T22" fmla="*/ 135 w 171"/>
                  <a:gd name="T23" fmla="*/ 39 h 190"/>
                  <a:gd name="T24" fmla="*/ 132 w 171"/>
                  <a:gd name="T25" fmla="*/ 26 h 190"/>
                  <a:gd name="T26" fmla="*/ 122 w 171"/>
                  <a:gd name="T27" fmla="*/ 26 h 190"/>
                  <a:gd name="T28" fmla="*/ 116 w 171"/>
                  <a:gd name="T29" fmla="*/ 17 h 190"/>
                  <a:gd name="T30" fmla="*/ 106 w 171"/>
                  <a:gd name="T31" fmla="*/ 4 h 190"/>
                  <a:gd name="T32" fmla="*/ 93 w 171"/>
                  <a:gd name="T33" fmla="*/ 7 h 190"/>
                  <a:gd name="T34" fmla="*/ 84 w 171"/>
                  <a:gd name="T35" fmla="*/ 23 h 190"/>
                  <a:gd name="T36" fmla="*/ 74 w 171"/>
                  <a:gd name="T37" fmla="*/ 29 h 190"/>
                  <a:gd name="T38" fmla="*/ 64 w 171"/>
                  <a:gd name="T39" fmla="*/ 33 h 190"/>
                  <a:gd name="T40" fmla="*/ 51 w 171"/>
                  <a:gd name="T41" fmla="*/ 23 h 190"/>
                  <a:gd name="T42" fmla="*/ 45 w 171"/>
                  <a:gd name="T43" fmla="*/ 23 h 190"/>
                  <a:gd name="T44" fmla="*/ 45 w 171"/>
                  <a:gd name="T45" fmla="*/ 42 h 190"/>
                  <a:gd name="T46" fmla="*/ 42 w 171"/>
                  <a:gd name="T47" fmla="*/ 42 h 190"/>
                  <a:gd name="T48" fmla="*/ 26 w 171"/>
                  <a:gd name="T49" fmla="*/ 33 h 190"/>
                  <a:gd name="T50" fmla="*/ 16 w 171"/>
                  <a:gd name="T51" fmla="*/ 33 h 190"/>
                  <a:gd name="T52" fmla="*/ 0 w 171"/>
                  <a:gd name="T53" fmla="*/ 39 h 190"/>
                  <a:gd name="T54" fmla="*/ 3 w 171"/>
                  <a:gd name="T55" fmla="*/ 42 h 190"/>
                  <a:gd name="T56" fmla="*/ 3 w 171"/>
                  <a:gd name="T57" fmla="*/ 46 h 190"/>
                  <a:gd name="T58" fmla="*/ 10 w 171"/>
                  <a:gd name="T59" fmla="*/ 52 h 190"/>
                  <a:gd name="T60" fmla="*/ 23 w 171"/>
                  <a:gd name="T61" fmla="*/ 62 h 190"/>
                  <a:gd name="T62" fmla="*/ 29 w 171"/>
                  <a:gd name="T63" fmla="*/ 65 h 190"/>
                  <a:gd name="T64" fmla="*/ 32 w 171"/>
                  <a:gd name="T65" fmla="*/ 71 h 190"/>
                  <a:gd name="T66" fmla="*/ 29 w 171"/>
                  <a:gd name="T67" fmla="*/ 78 h 190"/>
                  <a:gd name="T68" fmla="*/ 39 w 171"/>
                  <a:gd name="T69" fmla="*/ 94 h 190"/>
                  <a:gd name="T70" fmla="*/ 39 w 171"/>
                  <a:gd name="T71" fmla="*/ 107 h 190"/>
                  <a:gd name="T72" fmla="*/ 42 w 171"/>
                  <a:gd name="T73" fmla="*/ 116 h 190"/>
                  <a:gd name="T74" fmla="*/ 32 w 171"/>
                  <a:gd name="T75" fmla="*/ 129 h 190"/>
                  <a:gd name="T76" fmla="*/ 32 w 171"/>
                  <a:gd name="T77" fmla="*/ 136 h 190"/>
                  <a:gd name="T78" fmla="*/ 19 w 171"/>
                  <a:gd name="T79" fmla="*/ 158 h 190"/>
                  <a:gd name="T80" fmla="*/ 32 w 171"/>
                  <a:gd name="T81" fmla="*/ 171 h 190"/>
                  <a:gd name="T82" fmla="*/ 55 w 171"/>
                  <a:gd name="T83" fmla="*/ 177 h 190"/>
                  <a:gd name="T84" fmla="*/ 68 w 171"/>
                  <a:gd name="T85" fmla="*/ 187 h 190"/>
                  <a:gd name="T86" fmla="*/ 87 w 171"/>
                  <a:gd name="T87" fmla="*/ 190 h 190"/>
                  <a:gd name="T88" fmla="*/ 97 w 171"/>
                  <a:gd name="T89" fmla="*/ 171 h 190"/>
                  <a:gd name="T90" fmla="*/ 106 w 171"/>
                  <a:gd name="T91" fmla="*/ 171 h 190"/>
                  <a:gd name="T92" fmla="*/ 113 w 171"/>
                  <a:gd name="T93" fmla="*/ 174 h 190"/>
                  <a:gd name="T94" fmla="*/ 122 w 171"/>
                  <a:gd name="T95" fmla="*/ 174 h 190"/>
                  <a:gd name="T96" fmla="*/ 132 w 171"/>
                  <a:gd name="T97" fmla="*/ 181 h 190"/>
                  <a:gd name="T98" fmla="*/ 145 w 171"/>
                  <a:gd name="T99" fmla="*/ 171 h 190"/>
                  <a:gd name="T100" fmla="*/ 154 w 171"/>
                  <a:gd name="T101" fmla="*/ 168 h 1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
                  <a:gd name="T154" fmla="*/ 0 h 190"/>
                  <a:gd name="T155" fmla="*/ 171 w 171"/>
                  <a:gd name="T156" fmla="*/ 190 h 1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 h="190">
                    <a:moveTo>
                      <a:pt x="154" y="165"/>
                    </a:moveTo>
                    <a:lnTo>
                      <a:pt x="154" y="161"/>
                    </a:lnTo>
                    <a:lnTo>
                      <a:pt x="148" y="158"/>
                    </a:lnTo>
                    <a:lnTo>
                      <a:pt x="145" y="155"/>
                    </a:lnTo>
                    <a:lnTo>
                      <a:pt x="145" y="152"/>
                    </a:lnTo>
                    <a:lnTo>
                      <a:pt x="145" y="148"/>
                    </a:lnTo>
                    <a:lnTo>
                      <a:pt x="145" y="145"/>
                    </a:lnTo>
                    <a:lnTo>
                      <a:pt x="145" y="142"/>
                    </a:lnTo>
                    <a:lnTo>
                      <a:pt x="145" y="139"/>
                    </a:lnTo>
                    <a:lnTo>
                      <a:pt x="145" y="136"/>
                    </a:lnTo>
                    <a:lnTo>
                      <a:pt x="148" y="136"/>
                    </a:lnTo>
                    <a:lnTo>
                      <a:pt x="148" y="132"/>
                    </a:lnTo>
                    <a:lnTo>
                      <a:pt x="145" y="126"/>
                    </a:lnTo>
                    <a:lnTo>
                      <a:pt x="145" y="123"/>
                    </a:lnTo>
                    <a:lnTo>
                      <a:pt x="148" y="123"/>
                    </a:lnTo>
                    <a:lnTo>
                      <a:pt x="148" y="120"/>
                    </a:lnTo>
                    <a:lnTo>
                      <a:pt x="145" y="116"/>
                    </a:lnTo>
                    <a:lnTo>
                      <a:pt x="148" y="110"/>
                    </a:lnTo>
                    <a:lnTo>
                      <a:pt x="145" y="110"/>
                    </a:lnTo>
                    <a:lnTo>
                      <a:pt x="142" y="110"/>
                    </a:lnTo>
                    <a:lnTo>
                      <a:pt x="138" y="113"/>
                    </a:lnTo>
                    <a:lnTo>
                      <a:pt x="135" y="113"/>
                    </a:lnTo>
                    <a:lnTo>
                      <a:pt x="135" y="107"/>
                    </a:lnTo>
                    <a:lnTo>
                      <a:pt x="138" y="103"/>
                    </a:lnTo>
                    <a:lnTo>
                      <a:pt x="142" y="103"/>
                    </a:lnTo>
                    <a:lnTo>
                      <a:pt x="142" y="100"/>
                    </a:lnTo>
                    <a:lnTo>
                      <a:pt x="145" y="97"/>
                    </a:lnTo>
                    <a:lnTo>
                      <a:pt x="151" y="91"/>
                    </a:lnTo>
                    <a:lnTo>
                      <a:pt x="151" y="87"/>
                    </a:lnTo>
                    <a:lnTo>
                      <a:pt x="158" y="87"/>
                    </a:lnTo>
                    <a:lnTo>
                      <a:pt x="161" y="84"/>
                    </a:lnTo>
                    <a:lnTo>
                      <a:pt x="161" y="81"/>
                    </a:lnTo>
                    <a:lnTo>
                      <a:pt x="161" y="74"/>
                    </a:lnTo>
                    <a:lnTo>
                      <a:pt x="164" y="68"/>
                    </a:lnTo>
                    <a:lnTo>
                      <a:pt x="164" y="65"/>
                    </a:lnTo>
                    <a:lnTo>
                      <a:pt x="167" y="58"/>
                    </a:lnTo>
                    <a:lnTo>
                      <a:pt x="171" y="55"/>
                    </a:lnTo>
                    <a:lnTo>
                      <a:pt x="167" y="55"/>
                    </a:lnTo>
                    <a:lnTo>
                      <a:pt x="158" y="49"/>
                    </a:lnTo>
                    <a:lnTo>
                      <a:pt x="151" y="49"/>
                    </a:lnTo>
                    <a:lnTo>
                      <a:pt x="151" y="46"/>
                    </a:lnTo>
                    <a:lnTo>
                      <a:pt x="151" y="42"/>
                    </a:lnTo>
                    <a:lnTo>
                      <a:pt x="148" y="42"/>
                    </a:lnTo>
                    <a:lnTo>
                      <a:pt x="145" y="39"/>
                    </a:lnTo>
                    <a:lnTo>
                      <a:pt x="142" y="39"/>
                    </a:lnTo>
                    <a:lnTo>
                      <a:pt x="138" y="39"/>
                    </a:lnTo>
                    <a:lnTo>
                      <a:pt x="135" y="39"/>
                    </a:lnTo>
                    <a:lnTo>
                      <a:pt x="135" y="36"/>
                    </a:lnTo>
                    <a:lnTo>
                      <a:pt x="132" y="33"/>
                    </a:lnTo>
                    <a:lnTo>
                      <a:pt x="132" y="26"/>
                    </a:lnTo>
                    <a:lnTo>
                      <a:pt x="129" y="26"/>
                    </a:lnTo>
                    <a:lnTo>
                      <a:pt x="129" y="29"/>
                    </a:lnTo>
                    <a:lnTo>
                      <a:pt x="125" y="29"/>
                    </a:lnTo>
                    <a:lnTo>
                      <a:pt x="122" y="26"/>
                    </a:lnTo>
                    <a:lnTo>
                      <a:pt x="122" y="23"/>
                    </a:lnTo>
                    <a:lnTo>
                      <a:pt x="122" y="20"/>
                    </a:lnTo>
                    <a:lnTo>
                      <a:pt x="119" y="17"/>
                    </a:lnTo>
                    <a:lnTo>
                      <a:pt x="116" y="17"/>
                    </a:lnTo>
                    <a:lnTo>
                      <a:pt x="113" y="13"/>
                    </a:lnTo>
                    <a:lnTo>
                      <a:pt x="113" y="10"/>
                    </a:lnTo>
                    <a:lnTo>
                      <a:pt x="109" y="10"/>
                    </a:lnTo>
                    <a:lnTo>
                      <a:pt x="106" y="7"/>
                    </a:lnTo>
                    <a:lnTo>
                      <a:pt x="106" y="4"/>
                    </a:lnTo>
                    <a:lnTo>
                      <a:pt x="106" y="0"/>
                    </a:lnTo>
                    <a:lnTo>
                      <a:pt x="103" y="0"/>
                    </a:lnTo>
                    <a:lnTo>
                      <a:pt x="97" y="4"/>
                    </a:lnTo>
                    <a:lnTo>
                      <a:pt x="93" y="7"/>
                    </a:lnTo>
                    <a:lnTo>
                      <a:pt x="90" y="13"/>
                    </a:lnTo>
                    <a:lnTo>
                      <a:pt x="90" y="17"/>
                    </a:lnTo>
                    <a:lnTo>
                      <a:pt x="87" y="20"/>
                    </a:lnTo>
                    <a:lnTo>
                      <a:pt x="84" y="23"/>
                    </a:lnTo>
                    <a:lnTo>
                      <a:pt x="77" y="23"/>
                    </a:lnTo>
                    <a:lnTo>
                      <a:pt x="71" y="23"/>
                    </a:lnTo>
                    <a:lnTo>
                      <a:pt x="71" y="26"/>
                    </a:lnTo>
                    <a:lnTo>
                      <a:pt x="71" y="29"/>
                    </a:lnTo>
                    <a:lnTo>
                      <a:pt x="74" y="29"/>
                    </a:lnTo>
                    <a:lnTo>
                      <a:pt x="74" y="33"/>
                    </a:lnTo>
                    <a:lnTo>
                      <a:pt x="68" y="29"/>
                    </a:lnTo>
                    <a:lnTo>
                      <a:pt x="68" y="33"/>
                    </a:lnTo>
                    <a:lnTo>
                      <a:pt x="64" y="33"/>
                    </a:lnTo>
                    <a:lnTo>
                      <a:pt x="61" y="33"/>
                    </a:lnTo>
                    <a:lnTo>
                      <a:pt x="58" y="29"/>
                    </a:lnTo>
                    <a:lnTo>
                      <a:pt x="55" y="29"/>
                    </a:lnTo>
                    <a:lnTo>
                      <a:pt x="51" y="23"/>
                    </a:lnTo>
                    <a:lnTo>
                      <a:pt x="51" y="20"/>
                    </a:lnTo>
                    <a:lnTo>
                      <a:pt x="48" y="20"/>
                    </a:lnTo>
                    <a:lnTo>
                      <a:pt x="45" y="20"/>
                    </a:lnTo>
                    <a:lnTo>
                      <a:pt x="45" y="23"/>
                    </a:lnTo>
                    <a:lnTo>
                      <a:pt x="45" y="26"/>
                    </a:lnTo>
                    <a:lnTo>
                      <a:pt x="45" y="33"/>
                    </a:lnTo>
                    <a:lnTo>
                      <a:pt x="45" y="36"/>
                    </a:lnTo>
                    <a:lnTo>
                      <a:pt x="45" y="42"/>
                    </a:lnTo>
                    <a:lnTo>
                      <a:pt x="42" y="42"/>
                    </a:lnTo>
                    <a:lnTo>
                      <a:pt x="39" y="42"/>
                    </a:lnTo>
                    <a:lnTo>
                      <a:pt x="35" y="39"/>
                    </a:lnTo>
                    <a:lnTo>
                      <a:pt x="29" y="42"/>
                    </a:lnTo>
                    <a:lnTo>
                      <a:pt x="26" y="33"/>
                    </a:lnTo>
                    <a:lnTo>
                      <a:pt x="23" y="33"/>
                    </a:lnTo>
                    <a:lnTo>
                      <a:pt x="19" y="33"/>
                    </a:lnTo>
                    <a:lnTo>
                      <a:pt x="16" y="33"/>
                    </a:lnTo>
                    <a:lnTo>
                      <a:pt x="13" y="33"/>
                    </a:lnTo>
                    <a:lnTo>
                      <a:pt x="10" y="33"/>
                    </a:lnTo>
                    <a:lnTo>
                      <a:pt x="3" y="33"/>
                    </a:lnTo>
                    <a:lnTo>
                      <a:pt x="3" y="36"/>
                    </a:lnTo>
                    <a:lnTo>
                      <a:pt x="0" y="39"/>
                    </a:lnTo>
                    <a:lnTo>
                      <a:pt x="6" y="39"/>
                    </a:lnTo>
                    <a:lnTo>
                      <a:pt x="3" y="39"/>
                    </a:lnTo>
                    <a:lnTo>
                      <a:pt x="3" y="42"/>
                    </a:lnTo>
                    <a:lnTo>
                      <a:pt x="6" y="42"/>
                    </a:lnTo>
                    <a:lnTo>
                      <a:pt x="6" y="46"/>
                    </a:lnTo>
                    <a:lnTo>
                      <a:pt x="0" y="46"/>
                    </a:lnTo>
                    <a:lnTo>
                      <a:pt x="3" y="46"/>
                    </a:lnTo>
                    <a:lnTo>
                      <a:pt x="6" y="49"/>
                    </a:lnTo>
                    <a:lnTo>
                      <a:pt x="3" y="52"/>
                    </a:lnTo>
                    <a:lnTo>
                      <a:pt x="6" y="52"/>
                    </a:lnTo>
                    <a:lnTo>
                      <a:pt x="10" y="52"/>
                    </a:lnTo>
                    <a:lnTo>
                      <a:pt x="16" y="55"/>
                    </a:lnTo>
                    <a:lnTo>
                      <a:pt x="19" y="58"/>
                    </a:lnTo>
                    <a:lnTo>
                      <a:pt x="19" y="62"/>
                    </a:lnTo>
                    <a:lnTo>
                      <a:pt x="23" y="62"/>
                    </a:lnTo>
                    <a:lnTo>
                      <a:pt x="26" y="62"/>
                    </a:lnTo>
                    <a:lnTo>
                      <a:pt x="23" y="62"/>
                    </a:lnTo>
                    <a:lnTo>
                      <a:pt x="26" y="65"/>
                    </a:lnTo>
                    <a:lnTo>
                      <a:pt x="29" y="65"/>
                    </a:lnTo>
                    <a:lnTo>
                      <a:pt x="26" y="68"/>
                    </a:lnTo>
                    <a:lnTo>
                      <a:pt x="29" y="71"/>
                    </a:lnTo>
                    <a:lnTo>
                      <a:pt x="32" y="71"/>
                    </a:lnTo>
                    <a:lnTo>
                      <a:pt x="35" y="71"/>
                    </a:lnTo>
                    <a:lnTo>
                      <a:pt x="32" y="71"/>
                    </a:lnTo>
                    <a:lnTo>
                      <a:pt x="32" y="74"/>
                    </a:lnTo>
                    <a:lnTo>
                      <a:pt x="32" y="78"/>
                    </a:lnTo>
                    <a:lnTo>
                      <a:pt x="29" y="78"/>
                    </a:lnTo>
                    <a:lnTo>
                      <a:pt x="32" y="84"/>
                    </a:lnTo>
                    <a:lnTo>
                      <a:pt x="32" y="87"/>
                    </a:lnTo>
                    <a:lnTo>
                      <a:pt x="35" y="91"/>
                    </a:lnTo>
                    <a:lnTo>
                      <a:pt x="39" y="94"/>
                    </a:lnTo>
                    <a:lnTo>
                      <a:pt x="42" y="97"/>
                    </a:lnTo>
                    <a:lnTo>
                      <a:pt x="39" y="97"/>
                    </a:lnTo>
                    <a:lnTo>
                      <a:pt x="42" y="100"/>
                    </a:lnTo>
                    <a:lnTo>
                      <a:pt x="39" y="103"/>
                    </a:lnTo>
                    <a:lnTo>
                      <a:pt x="39" y="107"/>
                    </a:lnTo>
                    <a:lnTo>
                      <a:pt x="39" y="110"/>
                    </a:lnTo>
                    <a:lnTo>
                      <a:pt x="42" y="113"/>
                    </a:lnTo>
                    <a:lnTo>
                      <a:pt x="42" y="116"/>
                    </a:lnTo>
                    <a:lnTo>
                      <a:pt x="42" y="120"/>
                    </a:lnTo>
                    <a:lnTo>
                      <a:pt x="42" y="116"/>
                    </a:lnTo>
                    <a:lnTo>
                      <a:pt x="39" y="113"/>
                    </a:lnTo>
                    <a:lnTo>
                      <a:pt x="35" y="120"/>
                    </a:lnTo>
                    <a:lnTo>
                      <a:pt x="35" y="129"/>
                    </a:lnTo>
                    <a:lnTo>
                      <a:pt x="32" y="129"/>
                    </a:lnTo>
                    <a:lnTo>
                      <a:pt x="35" y="129"/>
                    </a:lnTo>
                    <a:lnTo>
                      <a:pt x="35" y="132"/>
                    </a:lnTo>
                    <a:lnTo>
                      <a:pt x="32" y="132"/>
                    </a:lnTo>
                    <a:lnTo>
                      <a:pt x="32" y="136"/>
                    </a:lnTo>
                    <a:lnTo>
                      <a:pt x="26" y="152"/>
                    </a:lnTo>
                    <a:lnTo>
                      <a:pt x="26" y="155"/>
                    </a:lnTo>
                    <a:lnTo>
                      <a:pt x="23" y="158"/>
                    </a:lnTo>
                    <a:lnTo>
                      <a:pt x="19" y="155"/>
                    </a:lnTo>
                    <a:lnTo>
                      <a:pt x="19" y="158"/>
                    </a:lnTo>
                    <a:lnTo>
                      <a:pt x="23" y="165"/>
                    </a:lnTo>
                    <a:lnTo>
                      <a:pt x="26" y="165"/>
                    </a:lnTo>
                    <a:lnTo>
                      <a:pt x="29" y="168"/>
                    </a:lnTo>
                    <a:lnTo>
                      <a:pt x="32" y="171"/>
                    </a:lnTo>
                    <a:lnTo>
                      <a:pt x="45" y="177"/>
                    </a:lnTo>
                    <a:lnTo>
                      <a:pt x="48" y="181"/>
                    </a:lnTo>
                    <a:lnTo>
                      <a:pt x="51" y="181"/>
                    </a:lnTo>
                    <a:lnTo>
                      <a:pt x="51" y="177"/>
                    </a:lnTo>
                    <a:lnTo>
                      <a:pt x="55" y="177"/>
                    </a:lnTo>
                    <a:lnTo>
                      <a:pt x="58" y="177"/>
                    </a:lnTo>
                    <a:lnTo>
                      <a:pt x="61" y="184"/>
                    </a:lnTo>
                    <a:lnTo>
                      <a:pt x="64" y="184"/>
                    </a:lnTo>
                    <a:lnTo>
                      <a:pt x="64" y="187"/>
                    </a:lnTo>
                    <a:lnTo>
                      <a:pt x="68" y="187"/>
                    </a:lnTo>
                    <a:lnTo>
                      <a:pt x="71" y="190"/>
                    </a:lnTo>
                    <a:lnTo>
                      <a:pt x="77" y="190"/>
                    </a:lnTo>
                    <a:lnTo>
                      <a:pt x="80" y="190"/>
                    </a:lnTo>
                    <a:lnTo>
                      <a:pt x="84" y="190"/>
                    </a:lnTo>
                    <a:lnTo>
                      <a:pt x="87" y="190"/>
                    </a:lnTo>
                    <a:lnTo>
                      <a:pt x="87" y="184"/>
                    </a:lnTo>
                    <a:lnTo>
                      <a:pt x="87" y="181"/>
                    </a:lnTo>
                    <a:lnTo>
                      <a:pt x="87" y="177"/>
                    </a:lnTo>
                    <a:lnTo>
                      <a:pt x="90" y="174"/>
                    </a:lnTo>
                    <a:lnTo>
                      <a:pt x="97" y="171"/>
                    </a:lnTo>
                    <a:lnTo>
                      <a:pt x="100" y="171"/>
                    </a:lnTo>
                    <a:lnTo>
                      <a:pt x="100" y="168"/>
                    </a:lnTo>
                    <a:lnTo>
                      <a:pt x="103" y="168"/>
                    </a:lnTo>
                    <a:lnTo>
                      <a:pt x="106" y="171"/>
                    </a:lnTo>
                    <a:lnTo>
                      <a:pt x="109" y="171"/>
                    </a:lnTo>
                    <a:lnTo>
                      <a:pt x="109" y="174"/>
                    </a:lnTo>
                    <a:lnTo>
                      <a:pt x="113" y="174"/>
                    </a:lnTo>
                    <a:lnTo>
                      <a:pt x="116" y="174"/>
                    </a:lnTo>
                    <a:lnTo>
                      <a:pt x="119" y="174"/>
                    </a:lnTo>
                    <a:lnTo>
                      <a:pt x="122" y="174"/>
                    </a:lnTo>
                    <a:lnTo>
                      <a:pt x="122" y="177"/>
                    </a:lnTo>
                    <a:lnTo>
                      <a:pt x="125" y="177"/>
                    </a:lnTo>
                    <a:lnTo>
                      <a:pt x="129" y="181"/>
                    </a:lnTo>
                    <a:lnTo>
                      <a:pt x="132" y="181"/>
                    </a:lnTo>
                    <a:lnTo>
                      <a:pt x="138" y="181"/>
                    </a:lnTo>
                    <a:lnTo>
                      <a:pt x="138" y="177"/>
                    </a:lnTo>
                    <a:lnTo>
                      <a:pt x="142" y="174"/>
                    </a:lnTo>
                    <a:lnTo>
                      <a:pt x="145" y="171"/>
                    </a:lnTo>
                    <a:lnTo>
                      <a:pt x="148" y="171"/>
                    </a:lnTo>
                    <a:lnTo>
                      <a:pt x="151" y="168"/>
                    </a:lnTo>
                    <a:lnTo>
                      <a:pt x="154" y="168"/>
                    </a:lnTo>
                    <a:lnTo>
                      <a:pt x="154" y="165"/>
                    </a:lnTo>
                    <a:close/>
                  </a:path>
                </a:pathLst>
              </a:custGeom>
              <a:solidFill>
                <a:srgbClr val="CCCCCC"/>
              </a:solidFill>
              <a:ln w="9525">
                <a:noFill/>
                <a:round/>
                <a:headEnd/>
                <a:tailEnd/>
              </a:ln>
            </p:spPr>
            <p:txBody>
              <a:bodyPr/>
              <a:lstStyle/>
              <a:p>
                <a:endParaRPr lang="en-US"/>
              </a:p>
            </p:txBody>
          </p:sp>
          <p:sp>
            <p:nvSpPr>
              <p:cNvPr id="32997" name="Freeform 67"/>
              <p:cNvSpPr>
                <a:spLocks/>
              </p:cNvSpPr>
              <p:nvPr/>
            </p:nvSpPr>
            <p:spPr bwMode="auto">
              <a:xfrm>
                <a:off x="2378" y="1234"/>
                <a:ext cx="171" cy="190"/>
              </a:xfrm>
              <a:custGeom>
                <a:avLst/>
                <a:gdLst>
                  <a:gd name="T0" fmla="*/ 145 w 171"/>
                  <a:gd name="T1" fmla="*/ 155 h 190"/>
                  <a:gd name="T2" fmla="*/ 145 w 171"/>
                  <a:gd name="T3" fmla="*/ 142 h 190"/>
                  <a:gd name="T4" fmla="*/ 148 w 171"/>
                  <a:gd name="T5" fmla="*/ 136 h 190"/>
                  <a:gd name="T6" fmla="*/ 148 w 171"/>
                  <a:gd name="T7" fmla="*/ 123 h 190"/>
                  <a:gd name="T8" fmla="*/ 145 w 171"/>
                  <a:gd name="T9" fmla="*/ 110 h 190"/>
                  <a:gd name="T10" fmla="*/ 135 w 171"/>
                  <a:gd name="T11" fmla="*/ 107 h 190"/>
                  <a:gd name="T12" fmla="*/ 142 w 171"/>
                  <a:gd name="T13" fmla="*/ 100 h 190"/>
                  <a:gd name="T14" fmla="*/ 151 w 171"/>
                  <a:gd name="T15" fmla="*/ 87 h 190"/>
                  <a:gd name="T16" fmla="*/ 161 w 171"/>
                  <a:gd name="T17" fmla="*/ 81 h 190"/>
                  <a:gd name="T18" fmla="*/ 171 w 171"/>
                  <a:gd name="T19" fmla="*/ 55 h 190"/>
                  <a:gd name="T20" fmla="*/ 151 w 171"/>
                  <a:gd name="T21" fmla="*/ 42 h 190"/>
                  <a:gd name="T22" fmla="*/ 135 w 171"/>
                  <a:gd name="T23" fmla="*/ 39 h 190"/>
                  <a:gd name="T24" fmla="*/ 132 w 171"/>
                  <a:gd name="T25" fmla="*/ 26 h 190"/>
                  <a:gd name="T26" fmla="*/ 122 w 171"/>
                  <a:gd name="T27" fmla="*/ 26 h 190"/>
                  <a:gd name="T28" fmla="*/ 116 w 171"/>
                  <a:gd name="T29" fmla="*/ 17 h 190"/>
                  <a:gd name="T30" fmla="*/ 106 w 171"/>
                  <a:gd name="T31" fmla="*/ 4 h 190"/>
                  <a:gd name="T32" fmla="*/ 93 w 171"/>
                  <a:gd name="T33" fmla="*/ 7 h 190"/>
                  <a:gd name="T34" fmla="*/ 84 w 171"/>
                  <a:gd name="T35" fmla="*/ 23 h 190"/>
                  <a:gd name="T36" fmla="*/ 74 w 171"/>
                  <a:gd name="T37" fmla="*/ 29 h 190"/>
                  <a:gd name="T38" fmla="*/ 64 w 171"/>
                  <a:gd name="T39" fmla="*/ 33 h 190"/>
                  <a:gd name="T40" fmla="*/ 51 w 171"/>
                  <a:gd name="T41" fmla="*/ 23 h 190"/>
                  <a:gd name="T42" fmla="*/ 45 w 171"/>
                  <a:gd name="T43" fmla="*/ 23 h 190"/>
                  <a:gd name="T44" fmla="*/ 45 w 171"/>
                  <a:gd name="T45" fmla="*/ 42 h 190"/>
                  <a:gd name="T46" fmla="*/ 42 w 171"/>
                  <a:gd name="T47" fmla="*/ 42 h 190"/>
                  <a:gd name="T48" fmla="*/ 26 w 171"/>
                  <a:gd name="T49" fmla="*/ 33 h 190"/>
                  <a:gd name="T50" fmla="*/ 16 w 171"/>
                  <a:gd name="T51" fmla="*/ 33 h 190"/>
                  <a:gd name="T52" fmla="*/ 0 w 171"/>
                  <a:gd name="T53" fmla="*/ 39 h 190"/>
                  <a:gd name="T54" fmla="*/ 3 w 171"/>
                  <a:gd name="T55" fmla="*/ 42 h 190"/>
                  <a:gd name="T56" fmla="*/ 3 w 171"/>
                  <a:gd name="T57" fmla="*/ 46 h 190"/>
                  <a:gd name="T58" fmla="*/ 10 w 171"/>
                  <a:gd name="T59" fmla="*/ 52 h 190"/>
                  <a:gd name="T60" fmla="*/ 23 w 171"/>
                  <a:gd name="T61" fmla="*/ 62 h 190"/>
                  <a:gd name="T62" fmla="*/ 29 w 171"/>
                  <a:gd name="T63" fmla="*/ 65 h 190"/>
                  <a:gd name="T64" fmla="*/ 32 w 171"/>
                  <a:gd name="T65" fmla="*/ 71 h 190"/>
                  <a:gd name="T66" fmla="*/ 29 w 171"/>
                  <a:gd name="T67" fmla="*/ 78 h 190"/>
                  <a:gd name="T68" fmla="*/ 39 w 171"/>
                  <a:gd name="T69" fmla="*/ 94 h 190"/>
                  <a:gd name="T70" fmla="*/ 39 w 171"/>
                  <a:gd name="T71" fmla="*/ 107 h 190"/>
                  <a:gd name="T72" fmla="*/ 42 w 171"/>
                  <a:gd name="T73" fmla="*/ 116 h 190"/>
                  <a:gd name="T74" fmla="*/ 32 w 171"/>
                  <a:gd name="T75" fmla="*/ 129 h 190"/>
                  <a:gd name="T76" fmla="*/ 32 w 171"/>
                  <a:gd name="T77" fmla="*/ 136 h 190"/>
                  <a:gd name="T78" fmla="*/ 19 w 171"/>
                  <a:gd name="T79" fmla="*/ 158 h 190"/>
                  <a:gd name="T80" fmla="*/ 32 w 171"/>
                  <a:gd name="T81" fmla="*/ 171 h 190"/>
                  <a:gd name="T82" fmla="*/ 55 w 171"/>
                  <a:gd name="T83" fmla="*/ 177 h 190"/>
                  <a:gd name="T84" fmla="*/ 68 w 171"/>
                  <a:gd name="T85" fmla="*/ 187 h 190"/>
                  <a:gd name="T86" fmla="*/ 87 w 171"/>
                  <a:gd name="T87" fmla="*/ 190 h 190"/>
                  <a:gd name="T88" fmla="*/ 97 w 171"/>
                  <a:gd name="T89" fmla="*/ 171 h 190"/>
                  <a:gd name="T90" fmla="*/ 106 w 171"/>
                  <a:gd name="T91" fmla="*/ 171 h 190"/>
                  <a:gd name="T92" fmla="*/ 113 w 171"/>
                  <a:gd name="T93" fmla="*/ 174 h 190"/>
                  <a:gd name="T94" fmla="*/ 122 w 171"/>
                  <a:gd name="T95" fmla="*/ 174 h 190"/>
                  <a:gd name="T96" fmla="*/ 132 w 171"/>
                  <a:gd name="T97" fmla="*/ 181 h 190"/>
                  <a:gd name="T98" fmla="*/ 145 w 171"/>
                  <a:gd name="T99" fmla="*/ 171 h 190"/>
                  <a:gd name="T100" fmla="*/ 154 w 171"/>
                  <a:gd name="T101" fmla="*/ 168 h 1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1"/>
                  <a:gd name="T154" fmla="*/ 0 h 190"/>
                  <a:gd name="T155" fmla="*/ 171 w 171"/>
                  <a:gd name="T156" fmla="*/ 190 h 1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1" h="190">
                    <a:moveTo>
                      <a:pt x="154" y="165"/>
                    </a:moveTo>
                    <a:lnTo>
                      <a:pt x="154" y="161"/>
                    </a:lnTo>
                    <a:lnTo>
                      <a:pt x="148" y="158"/>
                    </a:lnTo>
                    <a:lnTo>
                      <a:pt x="145" y="155"/>
                    </a:lnTo>
                    <a:lnTo>
                      <a:pt x="145" y="152"/>
                    </a:lnTo>
                    <a:lnTo>
                      <a:pt x="145" y="148"/>
                    </a:lnTo>
                    <a:lnTo>
                      <a:pt x="145" y="145"/>
                    </a:lnTo>
                    <a:lnTo>
                      <a:pt x="145" y="142"/>
                    </a:lnTo>
                    <a:lnTo>
                      <a:pt x="145" y="139"/>
                    </a:lnTo>
                    <a:lnTo>
                      <a:pt x="145" y="136"/>
                    </a:lnTo>
                    <a:lnTo>
                      <a:pt x="148" y="136"/>
                    </a:lnTo>
                    <a:lnTo>
                      <a:pt x="148" y="132"/>
                    </a:lnTo>
                    <a:lnTo>
                      <a:pt x="145" y="126"/>
                    </a:lnTo>
                    <a:lnTo>
                      <a:pt x="145" y="123"/>
                    </a:lnTo>
                    <a:lnTo>
                      <a:pt x="148" y="123"/>
                    </a:lnTo>
                    <a:lnTo>
                      <a:pt x="148" y="120"/>
                    </a:lnTo>
                    <a:lnTo>
                      <a:pt x="145" y="116"/>
                    </a:lnTo>
                    <a:lnTo>
                      <a:pt x="148" y="110"/>
                    </a:lnTo>
                    <a:lnTo>
                      <a:pt x="145" y="110"/>
                    </a:lnTo>
                    <a:lnTo>
                      <a:pt x="142" y="110"/>
                    </a:lnTo>
                    <a:lnTo>
                      <a:pt x="138" y="113"/>
                    </a:lnTo>
                    <a:lnTo>
                      <a:pt x="135" y="113"/>
                    </a:lnTo>
                    <a:lnTo>
                      <a:pt x="135" y="107"/>
                    </a:lnTo>
                    <a:lnTo>
                      <a:pt x="138" y="103"/>
                    </a:lnTo>
                    <a:lnTo>
                      <a:pt x="142" y="103"/>
                    </a:lnTo>
                    <a:lnTo>
                      <a:pt x="142" y="100"/>
                    </a:lnTo>
                    <a:lnTo>
                      <a:pt x="145" y="97"/>
                    </a:lnTo>
                    <a:lnTo>
                      <a:pt x="151" y="91"/>
                    </a:lnTo>
                    <a:lnTo>
                      <a:pt x="151" y="87"/>
                    </a:lnTo>
                    <a:lnTo>
                      <a:pt x="158" y="87"/>
                    </a:lnTo>
                    <a:lnTo>
                      <a:pt x="161" y="84"/>
                    </a:lnTo>
                    <a:lnTo>
                      <a:pt x="161" y="81"/>
                    </a:lnTo>
                    <a:lnTo>
                      <a:pt x="161" y="74"/>
                    </a:lnTo>
                    <a:lnTo>
                      <a:pt x="164" y="68"/>
                    </a:lnTo>
                    <a:lnTo>
                      <a:pt x="164" y="65"/>
                    </a:lnTo>
                    <a:lnTo>
                      <a:pt x="167" y="58"/>
                    </a:lnTo>
                    <a:lnTo>
                      <a:pt x="171" y="55"/>
                    </a:lnTo>
                    <a:lnTo>
                      <a:pt x="167" y="55"/>
                    </a:lnTo>
                    <a:lnTo>
                      <a:pt x="158" y="49"/>
                    </a:lnTo>
                    <a:lnTo>
                      <a:pt x="151" y="49"/>
                    </a:lnTo>
                    <a:lnTo>
                      <a:pt x="151" y="46"/>
                    </a:lnTo>
                    <a:lnTo>
                      <a:pt x="151" y="42"/>
                    </a:lnTo>
                    <a:lnTo>
                      <a:pt x="148" y="42"/>
                    </a:lnTo>
                    <a:lnTo>
                      <a:pt x="145" y="39"/>
                    </a:lnTo>
                    <a:lnTo>
                      <a:pt x="142" y="39"/>
                    </a:lnTo>
                    <a:lnTo>
                      <a:pt x="138" y="39"/>
                    </a:lnTo>
                    <a:lnTo>
                      <a:pt x="135" y="39"/>
                    </a:lnTo>
                    <a:lnTo>
                      <a:pt x="135" y="36"/>
                    </a:lnTo>
                    <a:lnTo>
                      <a:pt x="132" y="33"/>
                    </a:lnTo>
                    <a:lnTo>
                      <a:pt x="132" y="26"/>
                    </a:lnTo>
                    <a:lnTo>
                      <a:pt x="129" y="26"/>
                    </a:lnTo>
                    <a:lnTo>
                      <a:pt x="129" y="29"/>
                    </a:lnTo>
                    <a:lnTo>
                      <a:pt x="125" y="29"/>
                    </a:lnTo>
                    <a:lnTo>
                      <a:pt x="122" y="26"/>
                    </a:lnTo>
                    <a:lnTo>
                      <a:pt x="122" y="23"/>
                    </a:lnTo>
                    <a:lnTo>
                      <a:pt x="122" y="20"/>
                    </a:lnTo>
                    <a:lnTo>
                      <a:pt x="119" y="17"/>
                    </a:lnTo>
                    <a:lnTo>
                      <a:pt x="116" y="17"/>
                    </a:lnTo>
                    <a:lnTo>
                      <a:pt x="113" y="13"/>
                    </a:lnTo>
                    <a:lnTo>
                      <a:pt x="113" y="10"/>
                    </a:lnTo>
                    <a:lnTo>
                      <a:pt x="109" y="10"/>
                    </a:lnTo>
                    <a:lnTo>
                      <a:pt x="106" y="7"/>
                    </a:lnTo>
                    <a:lnTo>
                      <a:pt x="106" y="4"/>
                    </a:lnTo>
                    <a:lnTo>
                      <a:pt x="106" y="0"/>
                    </a:lnTo>
                    <a:lnTo>
                      <a:pt x="103" y="0"/>
                    </a:lnTo>
                    <a:lnTo>
                      <a:pt x="97" y="4"/>
                    </a:lnTo>
                    <a:lnTo>
                      <a:pt x="93" y="7"/>
                    </a:lnTo>
                    <a:lnTo>
                      <a:pt x="90" y="13"/>
                    </a:lnTo>
                    <a:lnTo>
                      <a:pt x="90" y="17"/>
                    </a:lnTo>
                    <a:lnTo>
                      <a:pt x="87" y="20"/>
                    </a:lnTo>
                    <a:lnTo>
                      <a:pt x="84" y="23"/>
                    </a:lnTo>
                    <a:lnTo>
                      <a:pt x="77" y="23"/>
                    </a:lnTo>
                    <a:lnTo>
                      <a:pt x="71" y="23"/>
                    </a:lnTo>
                    <a:lnTo>
                      <a:pt x="71" y="26"/>
                    </a:lnTo>
                    <a:lnTo>
                      <a:pt x="71" y="29"/>
                    </a:lnTo>
                    <a:lnTo>
                      <a:pt x="74" y="29"/>
                    </a:lnTo>
                    <a:lnTo>
                      <a:pt x="74" y="33"/>
                    </a:lnTo>
                    <a:lnTo>
                      <a:pt x="68" y="29"/>
                    </a:lnTo>
                    <a:lnTo>
                      <a:pt x="68" y="33"/>
                    </a:lnTo>
                    <a:lnTo>
                      <a:pt x="64" y="33"/>
                    </a:lnTo>
                    <a:lnTo>
                      <a:pt x="61" y="33"/>
                    </a:lnTo>
                    <a:lnTo>
                      <a:pt x="58" y="29"/>
                    </a:lnTo>
                    <a:lnTo>
                      <a:pt x="55" y="29"/>
                    </a:lnTo>
                    <a:lnTo>
                      <a:pt x="51" y="23"/>
                    </a:lnTo>
                    <a:lnTo>
                      <a:pt x="51" y="20"/>
                    </a:lnTo>
                    <a:lnTo>
                      <a:pt x="48" y="20"/>
                    </a:lnTo>
                    <a:lnTo>
                      <a:pt x="45" y="20"/>
                    </a:lnTo>
                    <a:lnTo>
                      <a:pt x="45" y="23"/>
                    </a:lnTo>
                    <a:lnTo>
                      <a:pt x="45" y="26"/>
                    </a:lnTo>
                    <a:lnTo>
                      <a:pt x="45" y="33"/>
                    </a:lnTo>
                    <a:lnTo>
                      <a:pt x="45" y="36"/>
                    </a:lnTo>
                    <a:lnTo>
                      <a:pt x="45" y="42"/>
                    </a:lnTo>
                    <a:lnTo>
                      <a:pt x="42" y="42"/>
                    </a:lnTo>
                    <a:lnTo>
                      <a:pt x="39" y="42"/>
                    </a:lnTo>
                    <a:lnTo>
                      <a:pt x="35" y="39"/>
                    </a:lnTo>
                    <a:lnTo>
                      <a:pt x="29" y="42"/>
                    </a:lnTo>
                    <a:lnTo>
                      <a:pt x="26" y="33"/>
                    </a:lnTo>
                    <a:lnTo>
                      <a:pt x="23" y="33"/>
                    </a:lnTo>
                    <a:lnTo>
                      <a:pt x="19" y="33"/>
                    </a:lnTo>
                    <a:lnTo>
                      <a:pt x="16" y="33"/>
                    </a:lnTo>
                    <a:lnTo>
                      <a:pt x="13" y="33"/>
                    </a:lnTo>
                    <a:lnTo>
                      <a:pt x="10" y="33"/>
                    </a:lnTo>
                    <a:lnTo>
                      <a:pt x="3" y="33"/>
                    </a:lnTo>
                    <a:lnTo>
                      <a:pt x="3" y="36"/>
                    </a:lnTo>
                    <a:lnTo>
                      <a:pt x="0" y="39"/>
                    </a:lnTo>
                    <a:lnTo>
                      <a:pt x="6" y="39"/>
                    </a:lnTo>
                    <a:lnTo>
                      <a:pt x="3" y="39"/>
                    </a:lnTo>
                    <a:lnTo>
                      <a:pt x="3" y="42"/>
                    </a:lnTo>
                    <a:lnTo>
                      <a:pt x="6" y="42"/>
                    </a:lnTo>
                    <a:lnTo>
                      <a:pt x="6" y="46"/>
                    </a:lnTo>
                    <a:lnTo>
                      <a:pt x="0" y="46"/>
                    </a:lnTo>
                    <a:lnTo>
                      <a:pt x="3" y="46"/>
                    </a:lnTo>
                    <a:lnTo>
                      <a:pt x="6" y="49"/>
                    </a:lnTo>
                    <a:lnTo>
                      <a:pt x="3" y="52"/>
                    </a:lnTo>
                    <a:lnTo>
                      <a:pt x="6" y="52"/>
                    </a:lnTo>
                    <a:lnTo>
                      <a:pt x="10" y="52"/>
                    </a:lnTo>
                    <a:lnTo>
                      <a:pt x="16" y="55"/>
                    </a:lnTo>
                    <a:lnTo>
                      <a:pt x="19" y="58"/>
                    </a:lnTo>
                    <a:lnTo>
                      <a:pt x="19" y="62"/>
                    </a:lnTo>
                    <a:lnTo>
                      <a:pt x="23" y="62"/>
                    </a:lnTo>
                    <a:lnTo>
                      <a:pt x="26" y="62"/>
                    </a:lnTo>
                    <a:lnTo>
                      <a:pt x="23" y="62"/>
                    </a:lnTo>
                    <a:lnTo>
                      <a:pt x="26" y="65"/>
                    </a:lnTo>
                    <a:lnTo>
                      <a:pt x="29" y="65"/>
                    </a:lnTo>
                    <a:lnTo>
                      <a:pt x="26" y="68"/>
                    </a:lnTo>
                    <a:lnTo>
                      <a:pt x="29" y="71"/>
                    </a:lnTo>
                    <a:lnTo>
                      <a:pt x="32" y="71"/>
                    </a:lnTo>
                    <a:lnTo>
                      <a:pt x="35" y="71"/>
                    </a:lnTo>
                    <a:lnTo>
                      <a:pt x="32" y="71"/>
                    </a:lnTo>
                    <a:lnTo>
                      <a:pt x="32" y="74"/>
                    </a:lnTo>
                    <a:lnTo>
                      <a:pt x="32" y="78"/>
                    </a:lnTo>
                    <a:lnTo>
                      <a:pt x="29" y="78"/>
                    </a:lnTo>
                    <a:lnTo>
                      <a:pt x="32" y="84"/>
                    </a:lnTo>
                    <a:lnTo>
                      <a:pt x="32" y="87"/>
                    </a:lnTo>
                    <a:lnTo>
                      <a:pt x="35" y="91"/>
                    </a:lnTo>
                    <a:lnTo>
                      <a:pt x="39" y="94"/>
                    </a:lnTo>
                    <a:lnTo>
                      <a:pt x="42" y="97"/>
                    </a:lnTo>
                    <a:lnTo>
                      <a:pt x="39" y="97"/>
                    </a:lnTo>
                    <a:lnTo>
                      <a:pt x="42" y="100"/>
                    </a:lnTo>
                    <a:lnTo>
                      <a:pt x="39" y="103"/>
                    </a:lnTo>
                    <a:lnTo>
                      <a:pt x="39" y="107"/>
                    </a:lnTo>
                    <a:lnTo>
                      <a:pt x="39" y="110"/>
                    </a:lnTo>
                    <a:lnTo>
                      <a:pt x="42" y="113"/>
                    </a:lnTo>
                    <a:lnTo>
                      <a:pt x="42" y="116"/>
                    </a:lnTo>
                    <a:lnTo>
                      <a:pt x="42" y="120"/>
                    </a:lnTo>
                    <a:lnTo>
                      <a:pt x="42" y="116"/>
                    </a:lnTo>
                    <a:lnTo>
                      <a:pt x="39" y="113"/>
                    </a:lnTo>
                    <a:lnTo>
                      <a:pt x="35" y="120"/>
                    </a:lnTo>
                    <a:lnTo>
                      <a:pt x="35" y="129"/>
                    </a:lnTo>
                    <a:lnTo>
                      <a:pt x="32" y="129"/>
                    </a:lnTo>
                    <a:lnTo>
                      <a:pt x="35" y="129"/>
                    </a:lnTo>
                    <a:lnTo>
                      <a:pt x="35" y="132"/>
                    </a:lnTo>
                    <a:lnTo>
                      <a:pt x="32" y="132"/>
                    </a:lnTo>
                    <a:lnTo>
                      <a:pt x="32" y="136"/>
                    </a:lnTo>
                    <a:lnTo>
                      <a:pt x="26" y="152"/>
                    </a:lnTo>
                    <a:lnTo>
                      <a:pt x="26" y="155"/>
                    </a:lnTo>
                    <a:lnTo>
                      <a:pt x="23" y="158"/>
                    </a:lnTo>
                    <a:lnTo>
                      <a:pt x="19" y="155"/>
                    </a:lnTo>
                    <a:lnTo>
                      <a:pt x="19" y="158"/>
                    </a:lnTo>
                    <a:lnTo>
                      <a:pt x="23" y="165"/>
                    </a:lnTo>
                    <a:lnTo>
                      <a:pt x="26" y="165"/>
                    </a:lnTo>
                    <a:lnTo>
                      <a:pt x="29" y="168"/>
                    </a:lnTo>
                    <a:lnTo>
                      <a:pt x="32" y="171"/>
                    </a:lnTo>
                    <a:lnTo>
                      <a:pt x="45" y="177"/>
                    </a:lnTo>
                    <a:lnTo>
                      <a:pt x="48" y="181"/>
                    </a:lnTo>
                    <a:lnTo>
                      <a:pt x="51" y="181"/>
                    </a:lnTo>
                    <a:lnTo>
                      <a:pt x="51" y="177"/>
                    </a:lnTo>
                    <a:lnTo>
                      <a:pt x="55" y="177"/>
                    </a:lnTo>
                    <a:lnTo>
                      <a:pt x="58" y="177"/>
                    </a:lnTo>
                    <a:lnTo>
                      <a:pt x="61" y="184"/>
                    </a:lnTo>
                    <a:lnTo>
                      <a:pt x="64" y="184"/>
                    </a:lnTo>
                    <a:lnTo>
                      <a:pt x="64" y="187"/>
                    </a:lnTo>
                    <a:lnTo>
                      <a:pt x="68" y="187"/>
                    </a:lnTo>
                    <a:lnTo>
                      <a:pt x="71" y="190"/>
                    </a:lnTo>
                    <a:lnTo>
                      <a:pt x="77" y="190"/>
                    </a:lnTo>
                    <a:lnTo>
                      <a:pt x="80" y="190"/>
                    </a:lnTo>
                    <a:lnTo>
                      <a:pt x="84" y="190"/>
                    </a:lnTo>
                    <a:lnTo>
                      <a:pt x="87" y="190"/>
                    </a:lnTo>
                    <a:lnTo>
                      <a:pt x="87" y="184"/>
                    </a:lnTo>
                    <a:lnTo>
                      <a:pt x="87" y="181"/>
                    </a:lnTo>
                    <a:lnTo>
                      <a:pt x="87" y="177"/>
                    </a:lnTo>
                    <a:lnTo>
                      <a:pt x="90" y="174"/>
                    </a:lnTo>
                    <a:lnTo>
                      <a:pt x="97" y="171"/>
                    </a:lnTo>
                    <a:lnTo>
                      <a:pt x="100" y="171"/>
                    </a:lnTo>
                    <a:lnTo>
                      <a:pt x="100" y="168"/>
                    </a:lnTo>
                    <a:lnTo>
                      <a:pt x="103" y="168"/>
                    </a:lnTo>
                    <a:lnTo>
                      <a:pt x="106" y="171"/>
                    </a:lnTo>
                    <a:lnTo>
                      <a:pt x="109" y="171"/>
                    </a:lnTo>
                    <a:lnTo>
                      <a:pt x="109" y="174"/>
                    </a:lnTo>
                    <a:lnTo>
                      <a:pt x="113" y="174"/>
                    </a:lnTo>
                    <a:lnTo>
                      <a:pt x="116" y="174"/>
                    </a:lnTo>
                    <a:lnTo>
                      <a:pt x="119" y="174"/>
                    </a:lnTo>
                    <a:lnTo>
                      <a:pt x="122" y="174"/>
                    </a:lnTo>
                    <a:lnTo>
                      <a:pt x="122" y="177"/>
                    </a:lnTo>
                    <a:lnTo>
                      <a:pt x="125" y="177"/>
                    </a:lnTo>
                    <a:lnTo>
                      <a:pt x="129" y="181"/>
                    </a:lnTo>
                    <a:lnTo>
                      <a:pt x="132" y="181"/>
                    </a:lnTo>
                    <a:lnTo>
                      <a:pt x="138" y="181"/>
                    </a:lnTo>
                    <a:lnTo>
                      <a:pt x="138" y="177"/>
                    </a:lnTo>
                    <a:lnTo>
                      <a:pt x="142" y="174"/>
                    </a:lnTo>
                    <a:lnTo>
                      <a:pt x="145" y="171"/>
                    </a:lnTo>
                    <a:lnTo>
                      <a:pt x="148" y="171"/>
                    </a:lnTo>
                    <a:lnTo>
                      <a:pt x="151" y="168"/>
                    </a:lnTo>
                    <a:lnTo>
                      <a:pt x="154" y="168"/>
                    </a:lnTo>
                    <a:lnTo>
                      <a:pt x="154" y="165"/>
                    </a:lnTo>
                  </a:path>
                </a:pathLst>
              </a:custGeom>
              <a:noFill/>
              <a:ln w="0">
                <a:solidFill>
                  <a:srgbClr val="7F7F7F"/>
                </a:solidFill>
                <a:round/>
                <a:headEnd/>
                <a:tailEnd/>
              </a:ln>
            </p:spPr>
            <p:txBody>
              <a:bodyPr/>
              <a:lstStyle/>
              <a:p>
                <a:endParaRPr lang="en-US"/>
              </a:p>
            </p:txBody>
          </p:sp>
          <p:sp>
            <p:nvSpPr>
              <p:cNvPr id="32998" name="Freeform 68"/>
              <p:cNvSpPr>
                <a:spLocks/>
              </p:cNvSpPr>
              <p:nvPr/>
            </p:nvSpPr>
            <p:spPr bwMode="auto">
              <a:xfrm>
                <a:off x="2439" y="1418"/>
                <a:ext cx="3" cy="3"/>
              </a:xfrm>
              <a:custGeom>
                <a:avLst/>
                <a:gdLst>
                  <a:gd name="T0" fmla="*/ 3 w 3"/>
                  <a:gd name="T1" fmla="*/ 3 h 3"/>
                  <a:gd name="T2" fmla="*/ 3 w 3"/>
                  <a:gd name="T3" fmla="*/ 3 h 3"/>
                  <a:gd name="T4" fmla="*/ 3 w 3"/>
                  <a:gd name="T5" fmla="*/ 3 h 3"/>
                  <a:gd name="T6" fmla="*/ 3 w 3"/>
                  <a:gd name="T7" fmla="*/ 3 h 3"/>
                  <a:gd name="T8" fmla="*/ 3 w 3"/>
                  <a:gd name="T9" fmla="*/ 0 h 3"/>
                  <a:gd name="T10" fmla="*/ 0 w 3"/>
                  <a:gd name="T11" fmla="*/ 0 h 3"/>
                  <a:gd name="T12" fmla="*/ 0 w 3"/>
                  <a:gd name="T13" fmla="*/ 0 h 3"/>
                  <a:gd name="T14" fmla="*/ 3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3"/>
                    </a:moveTo>
                    <a:lnTo>
                      <a:pt x="3" y="3"/>
                    </a:lnTo>
                    <a:lnTo>
                      <a:pt x="3" y="0"/>
                    </a:lnTo>
                    <a:lnTo>
                      <a:pt x="0" y="0"/>
                    </a:lnTo>
                    <a:lnTo>
                      <a:pt x="3" y="3"/>
                    </a:lnTo>
                    <a:close/>
                  </a:path>
                </a:pathLst>
              </a:custGeom>
              <a:solidFill>
                <a:srgbClr val="CCCCCC"/>
              </a:solidFill>
              <a:ln w="9525">
                <a:noFill/>
                <a:round/>
                <a:headEnd/>
                <a:tailEnd/>
              </a:ln>
            </p:spPr>
            <p:txBody>
              <a:bodyPr/>
              <a:lstStyle/>
              <a:p>
                <a:endParaRPr lang="en-US"/>
              </a:p>
            </p:txBody>
          </p:sp>
          <p:sp>
            <p:nvSpPr>
              <p:cNvPr id="32999" name="Freeform 69"/>
              <p:cNvSpPr>
                <a:spLocks/>
              </p:cNvSpPr>
              <p:nvPr/>
            </p:nvSpPr>
            <p:spPr bwMode="auto">
              <a:xfrm>
                <a:off x="2439" y="1418"/>
                <a:ext cx="3" cy="3"/>
              </a:xfrm>
              <a:custGeom>
                <a:avLst/>
                <a:gdLst>
                  <a:gd name="T0" fmla="*/ 3 w 3"/>
                  <a:gd name="T1" fmla="*/ 3 h 3"/>
                  <a:gd name="T2" fmla="*/ 3 w 3"/>
                  <a:gd name="T3" fmla="*/ 3 h 3"/>
                  <a:gd name="T4" fmla="*/ 3 w 3"/>
                  <a:gd name="T5" fmla="*/ 3 h 3"/>
                  <a:gd name="T6" fmla="*/ 3 w 3"/>
                  <a:gd name="T7" fmla="*/ 3 h 3"/>
                  <a:gd name="T8" fmla="*/ 3 w 3"/>
                  <a:gd name="T9" fmla="*/ 0 h 3"/>
                  <a:gd name="T10" fmla="*/ 0 w 3"/>
                  <a:gd name="T11" fmla="*/ 0 h 3"/>
                  <a:gd name="T12" fmla="*/ 0 w 3"/>
                  <a:gd name="T13" fmla="*/ 0 h 3"/>
                  <a:gd name="T14" fmla="*/ 3 w 3"/>
                  <a:gd name="T15" fmla="*/ 3 h 3"/>
                  <a:gd name="T16" fmla="*/ 3 w 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3"/>
                    </a:moveTo>
                    <a:lnTo>
                      <a:pt x="3" y="3"/>
                    </a:lnTo>
                    <a:lnTo>
                      <a:pt x="3" y="0"/>
                    </a:lnTo>
                    <a:lnTo>
                      <a:pt x="0" y="0"/>
                    </a:lnTo>
                    <a:lnTo>
                      <a:pt x="3" y="3"/>
                    </a:lnTo>
                  </a:path>
                </a:pathLst>
              </a:custGeom>
              <a:noFill/>
              <a:ln w="0">
                <a:solidFill>
                  <a:srgbClr val="7F7F7F"/>
                </a:solidFill>
                <a:round/>
                <a:headEnd/>
                <a:tailEnd/>
              </a:ln>
            </p:spPr>
            <p:txBody>
              <a:bodyPr/>
              <a:lstStyle/>
              <a:p>
                <a:endParaRPr lang="en-US"/>
              </a:p>
            </p:txBody>
          </p:sp>
          <p:sp>
            <p:nvSpPr>
              <p:cNvPr id="33000" name="Freeform 70"/>
              <p:cNvSpPr>
                <a:spLocks/>
              </p:cNvSpPr>
              <p:nvPr/>
            </p:nvSpPr>
            <p:spPr bwMode="auto">
              <a:xfrm>
                <a:off x="2285" y="1360"/>
                <a:ext cx="183" cy="177"/>
              </a:xfrm>
              <a:custGeom>
                <a:avLst/>
                <a:gdLst>
                  <a:gd name="T0" fmla="*/ 164 w 183"/>
                  <a:gd name="T1" fmla="*/ 64 h 177"/>
                  <a:gd name="T2" fmla="*/ 157 w 183"/>
                  <a:gd name="T3" fmla="*/ 61 h 177"/>
                  <a:gd name="T4" fmla="*/ 154 w 183"/>
                  <a:gd name="T5" fmla="*/ 58 h 177"/>
                  <a:gd name="T6" fmla="*/ 148 w 183"/>
                  <a:gd name="T7" fmla="*/ 51 h 177"/>
                  <a:gd name="T8" fmla="*/ 141 w 183"/>
                  <a:gd name="T9" fmla="*/ 55 h 177"/>
                  <a:gd name="T10" fmla="*/ 125 w 183"/>
                  <a:gd name="T11" fmla="*/ 45 h 177"/>
                  <a:gd name="T12" fmla="*/ 116 w 183"/>
                  <a:gd name="T13" fmla="*/ 39 h 177"/>
                  <a:gd name="T14" fmla="*/ 109 w 183"/>
                  <a:gd name="T15" fmla="*/ 29 h 177"/>
                  <a:gd name="T16" fmla="*/ 93 w 183"/>
                  <a:gd name="T17" fmla="*/ 26 h 177"/>
                  <a:gd name="T18" fmla="*/ 83 w 183"/>
                  <a:gd name="T19" fmla="*/ 22 h 177"/>
                  <a:gd name="T20" fmla="*/ 64 w 183"/>
                  <a:gd name="T21" fmla="*/ 16 h 177"/>
                  <a:gd name="T22" fmla="*/ 54 w 183"/>
                  <a:gd name="T23" fmla="*/ 10 h 177"/>
                  <a:gd name="T24" fmla="*/ 35 w 183"/>
                  <a:gd name="T25" fmla="*/ 3 h 177"/>
                  <a:gd name="T26" fmla="*/ 22 w 183"/>
                  <a:gd name="T27" fmla="*/ 0 h 177"/>
                  <a:gd name="T28" fmla="*/ 19 w 183"/>
                  <a:gd name="T29" fmla="*/ 6 h 177"/>
                  <a:gd name="T30" fmla="*/ 6 w 183"/>
                  <a:gd name="T31" fmla="*/ 6 h 177"/>
                  <a:gd name="T32" fmla="*/ 6 w 183"/>
                  <a:gd name="T33" fmla="*/ 16 h 177"/>
                  <a:gd name="T34" fmla="*/ 6 w 183"/>
                  <a:gd name="T35" fmla="*/ 22 h 177"/>
                  <a:gd name="T36" fmla="*/ 9 w 183"/>
                  <a:gd name="T37" fmla="*/ 26 h 177"/>
                  <a:gd name="T38" fmla="*/ 3 w 183"/>
                  <a:gd name="T39" fmla="*/ 35 h 177"/>
                  <a:gd name="T40" fmla="*/ 13 w 183"/>
                  <a:gd name="T41" fmla="*/ 32 h 177"/>
                  <a:gd name="T42" fmla="*/ 16 w 183"/>
                  <a:gd name="T43" fmla="*/ 39 h 177"/>
                  <a:gd name="T44" fmla="*/ 29 w 183"/>
                  <a:gd name="T45" fmla="*/ 42 h 177"/>
                  <a:gd name="T46" fmla="*/ 38 w 183"/>
                  <a:gd name="T47" fmla="*/ 48 h 177"/>
                  <a:gd name="T48" fmla="*/ 38 w 183"/>
                  <a:gd name="T49" fmla="*/ 58 h 177"/>
                  <a:gd name="T50" fmla="*/ 29 w 183"/>
                  <a:gd name="T51" fmla="*/ 71 h 177"/>
                  <a:gd name="T52" fmla="*/ 22 w 183"/>
                  <a:gd name="T53" fmla="*/ 80 h 177"/>
                  <a:gd name="T54" fmla="*/ 19 w 183"/>
                  <a:gd name="T55" fmla="*/ 90 h 177"/>
                  <a:gd name="T56" fmla="*/ 13 w 183"/>
                  <a:gd name="T57" fmla="*/ 96 h 177"/>
                  <a:gd name="T58" fmla="*/ 16 w 183"/>
                  <a:gd name="T59" fmla="*/ 106 h 177"/>
                  <a:gd name="T60" fmla="*/ 9 w 183"/>
                  <a:gd name="T61" fmla="*/ 119 h 177"/>
                  <a:gd name="T62" fmla="*/ 9 w 183"/>
                  <a:gd name="T63" fmla="*/ 129 h 177"/>
                  <a:gd name="T64" fmla="*/ 3 w 183"/>
                  <a:gd name="T65" fmla="*/ 138 h 177"/>
                  <a:gd name="T66" fmla="*/ 9 w 183"/>
                  <a:gd name="T67" fmla="*/ 148 h 177"/>
                  <a:gd name="T68" fmla="*/ 16 w 183"/>
                  <a:gd name="T69" fmla="*/ 154 h 177"/>
                  <a:gd name="T70" fmla="*/ 16 w 183"/>
                  <a:gd name="T71" fmla="*/ 161 h 177"/>
                  <a:gd name="T72" fmla="*/ 22 w 183"/>
                  <a:gd name="T73" fmla="*/ 174 h 177"/>
                  <a:gd name="T74" fmla="*/ 32 w 183"/>
                  <a:gd name="T75" fmla="*/ 174 h 177"/>
                  <a:gd name="T76" fmla="*/ 38 w 183"/>
                  <a:gd name="T77" fmla="*/ 170 h 177"/>
                  <a:gd name="T78" fmla="*/ 58 w 183"/>
                  <a:gd name="T79" fmla="*/ 167 h 177"/>
                  <a:gd name="T80" fmla="*/ 70 w 183"/>
                  <a:gd name="T81" fmla="*/ 174 h 177"/>
                  <a:gd name="T82" fmla="*/ 80 w 183"/>
                  <a:gd name="T83" fmla="*/ 174 h 177"/>
                  <a:gd name="T84" fmla="*/ 87 w 183"/>
                  <a:gd name="T85" fmla="*/ 170 h 177"/>
                  <a:gd name="T86" fmla="*/ 106 w 183"/>
                  <a:gd name="T87" fmla="*/ 161 h 177"/>
                  <a:gd name="T88" fmla="*/ 109 w 183"/>
                  <a:gd name="T89" fmla="*/ 154 h 177"/>
                  <a:gd name="T90" fmla="*/ 116 w 183"/>
                  <a:gd name="T91" fmla="*/ 145 h 177"/>
                  <a:gd name="T92" fmla="*/ 125 w 183"/>
                  <a:gd name="T93" fmla="*/ 138 h 177"/>
                  <a:gd name="T94" fmla="*/ 122 w 183"/>
                  <a:gd name="T95" fmla="*/ 132 h 177"/>
                  <a:gd name="T96" fmla="*/ 119 w 183"/>
                  <a:gd name="T97" fmla="*/ 125 h 177"/>
                  <a:gd name="T98" fmla="*/ 119 w 183"/>
                  <a:gd name="T99" fmla="*/ 122 h 177"/>
                  <a:gd name="T100" fmla="*/ 135 w 183"/>
                  <a:gd name="T101" fmla="*/ 103 h 177"/>
                  <a:gd name="T102" fmla="*/ 141 w 183"/>
                  <a:gd name="T103" fmla="*/ 93 h 177"/>
                  <a:gd name="T104" fmla="*/ 167 w 183"/>
                  <a:gd name="T105" fmla="*/ 84 h 177"/>
                  <a:gd name="T106" fmla="*/ 180 w 183"/>
                  <a:gd name="T107" fmla="*/ 74 h 177"/>
                  <a:gd name="T108" fmla="*/ 183 w 183"/>
                  <a:gd name="T109" fmla="*/ 67 h 177"/>
                  <a:gd name="T110" fmla="*/ 173 w 183"/>
                  <a:gd name="T111" fmla="*/ 64 h 1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3"/>
                  <a:gd name="T169" fmla="*/ 0 h 177"/>
                  <a:gd name="T170" fmla="*/ 183 w 183"/>
                  <a:gd name="T171" fmla="*/ 177 h 1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3" h="177">
                    <a:moveTo>
                      <a:pt x="173" y="64"/>
                    </a:moveTo>
                    <a:lnTo>
                      <a:pt x="170" y="64"/>
                    </a:lnTo>
                    <a:lnTo>
                      <a:pt x="164" y="64"/>
                    </a:lnTo>
                    <a:lnTo>
                      <a:pt x="161" y="61"/>
                    </a:lnTo>
                    <a:lnTo>
                      <a:pt x="157" y="61"/>
                    </a:lnTo>
                    <a:lnTo>
                      <a:pt x="154" y="58"/>
                    </a:lnTo>
                    <a:lnTo>
                      <a:pt x="151" y="51"/>
                    </a:lnTo>
                    <a:lnTo>
                      <a:pt x="148" y="51"/>
                    </a:lnTo>
                    <a:lnTo>
                      <a:pt x="144" y="51"/>
                    </a:lnTo>
                    <a:lnTo>
                      <a:pt x="144" y="55"/>
                    </a:lnTo>
                    <a:lnTo>
                      <a:pt x="141" y="55"/>
                    </a:lnTo>
                    <a:lnTo>
                      <a:pt x="138" y="51"/>
                    </a:lnTo>
                    <a:lnTo>
                      <a:pt x="125" y="45"/>
                    </a:lnTo>
                    <a:lnTo>
                      <a:pt x="122" y="42"/>
                    </a:lnTo>
                    <a:lnTo>
                      <a:pt x="119" y="39"/>
                    </a:lnTo>
                    <a:lnTo>
                      <a:pt x="116" y="39"/>
                    </a:lnTo>
                    <a:lnTo>
                      <a:pt x="112" y="32"/>
                    </a:lnTo>
                    <a:lnTo>
                      <a:pt x="112" y="29"/>
                    </a:lnTo>
                    <a:lnTo>
                      <a:pt x="109" y="29"/>
                    </a:lnTo>
                    <a:lnTo>
                      <a:pt x="106" y="29"/>
                    </a:lnTo>
                    <a:lnTo>
                      <a:pt x="99" y="26"/>
                    </a:lnTo>
                    <a:lnTo>
                      <a:pt x="93" y="26"/>
                    </a:lnTo>
                    <a:lnTo>
                      <a:pt x="90" y="22"/>
                    </a:lnTo>
                    <a:lnTo>
                      <a:pt x="87" y="22"/>
                    </a:lnTo>
                    <a:lnTo>
                      <a:pt x="83" y="22"/>
                    </a:lnTo>
                    <a:lnTo>
                      <a:pt x="77" y="19"/>
                    </a:lnTo>
                    <a:lnTo>
                      <a:pt x="74" y="19"/>
                    </a:lnTo>
                    <a:lnTo>
                      <a:pt x="64" y="16"/>
                    </a:lnTo>
                    <a:lnTo>
                      <a:pt x="61" y="13"/>
                    </a:lnTo>
                    <a:lnTo>
                      <a:pt x="58" y="10"/>
                    </a:lnTo>
                    <a:lnTo>
                      <a:pt x="54" y="10"/>
                    </a:lnTo>
                    <a:lnTo>
                      <a:pt x="51" y="10"/>
                    </a:lnTo>
                    <a:lnTo>
                      <a:pt x="41" y="6"/>
                    </a:lnTo>
                    <a:lnTo>
                      <a:pt x="35" y="3"/>
                    </a:lnTo>
                    <a:lnTo>
                      <a:pt x="32" y="0"/>
                    </a:lnTo>
                    <a:lnTo>
                      <a:pt x="29" y="0"/>
                    </a:lnTo>
                    <a:lnTo>
                      <a:pt x="22" y="0"/>
                    </a:lnTo>
                    <a:lnTo>
                      <a:pt x="22" y="3"/>
                    </a:lnTo>
                    <a:lnTo>
                      <a:pt x="19" y="6"/>
                    </a:lnTo>
                    <a:lnTo>
                      <a:pt x="13" y="3"/>
                    </a:lnTo>
                    <a:lnTo>
                      <a:pt x="9" y="3"/>
                    </a:lnTo>
                    <a:lnTo>
                      <a:pt x="6" y="6"/>
                    </a:lnTo>
                    <a:lnTo>
                      <a:pt x="3" y="10"/>
                    </a:lnTo>
                    <a:lnTo>
                      <a:pt x="6" y="13"/>
                    </a:lnTo>
                    <a:lnTo>
                      <a:pt x="6" y="16"/>
                    </a:lnTo>
                    <a:lnTo>
                      <a:pt x="6" y="19"/>
                    </a:lnTo>
                    <a:lnTo>
                      <a:pt x="9" y="19"/>
                    </a:lnTo>
                    <a:lnTo>
                      <a:pt x="6" y="22"/>
                    </a:lnTo>
                    <a:lnTo>
                      <a:pt x="9" y="22"/>
                    </a:lnTo>
                    <a:lnTo>
                      <a:pt x="6" y="26"/>
                    </a:lnTo>
                    <a:lnTo>
                      <a:pt x="9" y="26"/>
                    </a:lnTo>
                    <a:lnTo>
                      <a:pt x="6" y="29"/>
                    </a:lnTo>
                    <a:lnTo>
                      <a:pt x="6" y="32"/>
                    </a:lnTo>
                    <a:lnTo>
                      <a:pt x="3" y="35"/>
                    </a:lnTo>
                    <a:lnTo>
                      <a:pt x="6" y="35"/>
                    </a:lnTo>
                    <a:lnTo>
                      <a:pt x="13" y="32"/>
                    </a:lnTo>
                    <a:lnTo>
                      <a:pt x="16" y="35"/>
                    </a:lnTo>
                    <a:lnTo>
                      <a:pt x="16" y="39"/>
                    </a:lnTo>
                    <a:lnTo>
                      <a:pt x="19" y="39"/>
                    </a:lnTo>
                    <a:lnTo>
                      <a:pt x="25" y="42"/>
                    </a:lnTo>
                    <a:lnTo>
                      <a:pt x="29" y="42"/>
                    </a:lnTo>
                    <a:lnTo>
                      <a:pt x="35" y="42"/>
                    </a:lnTo>
                    <a:lnTo>
                      <a:pt x="38" y="45"/>
                    </a:lnTo>
                    <a:lnTo>
                      <a:pt x="38" y="48"/>
                    </a:lnTo>
                    <a:lnTo>
                      <a:pt x="41" y="51"/>
                    </a:lnTo>
                    <a:lnTo>
                      <a:pt x="41" y="55"/>
                    </a:lnTo>
                    <a:lnTo>
                      <a:pt x="38" y="58"/>
                    </a:lnTo>
                    <a:lnTo>
                      <a:pt x="29" y="64"/>
                    </a:lnTo>
                    <a:lnTo>
                      <a:pt x="29" y="67"/>
                    </a:lnTo>
                    <a:lnTo>
                      <a:pt x="29" y="71"/>
                    </a:lnTo>
                    <a:lnTo>
                      <a:pt x="25" y="74"/>
                    </a:lnTo>
                    <a:lnTo>
                      <a:pt x="22" y="77"/>
                    </a:lnTo>
                    <a:lnTo>
                      <a:pt x="22" y="80"/>
                    </a:lnTo>
                    <a:lnTo>
                      <a:pt x="25" y="84"/>
                    </a:lnTo>
                    <a:lnTo>
                      <a:pt x="22" y="87"/>
                    </a:lnTo>
                    <a:lnTo>
                      <a:pt x="19" y="90"/>
                    </a:lnTo>
                    <a:lnTo>
                      <a:pt x="16" y="90"/>
                    </a:lnTo>
                    <a:lnTo>
                      <a:pt x="13" y="90"/>
                    </a:lnTo>
                    <a:lnTo>
                      <a:pt x="13" y="96"/>
                    </a:lnTo>
                    <a:lnTo>
                      <a:pt x="16" y="103"/>
                    </a:lnTo>
                    <a:lnTo>
                      <a:pt x="16" y="106"/>
                    </a:lnTo>
                    <a:lnTo>
                      <a:pt x="13" y="109"/>
                    </a:lnTo>
                    <a:lnTo>
                      <a:pt x="9" y="116"/>
                    </a:lnTo>
                    <a:lnTo>
                      <a:pt x="9" y="119"/>
                    </a:lnTo>
                    <a:lnTo>
                      <a:pt x="13" y="122"/>
                    </a:lnTo>
                    <a:lnTo>
                      <a:pt x="13" y="129"/>
                    </a:lnTo>
                    <a:lnTo>
                      <a:pt x="9" y="129"/>
                    </a:lnTo>
                    <a:lnTo>
                      <a:pt x="6" y="132"/>
                    </a:lnTo>
                    <a:lnTo>
                      <a:pt x="3" y="135"/>
                    </a:lnTo>
                    <a:lnTo>
                      <a:pt x="3" y="138"/>
                    </a:lnTo>
                    <a:lnTo>
                      <a:pt x="0" y="145"/>
                    </a:lnTo>
                    <a:lnTo>
                      <a:pt x="6" y="145"/>
                    </a:lnTo>
                    <a:lnTo>
                      <a:pt x="9" y="148"/>
                    </a:lnTo>
                    <a:lnTo>
                      <a:pt x="13" y="151"/>
                    </a:lnTo>
                    <a:lnTo>
                      <a:pt x="16" y="154"/>
                    </a:lnTo>
                    <a:lnTo>
                      <a:pt x="16" y="158"/>
                    </a:lnTo>
                    <a:lnTo>
                      <a:pt x="16" y="161"/>
                    </a:lnTo>
                    <a:lnTo>
                      <a:pt x="16" y="164"/>
                    </a:lnTo>
                    <a:lnTo>
                      <a:pt x="19" y="170"/>
                    </a:lnTo>
                    <a:lnTo>
                      <a:pt x="22" y="174"/>
                    </a:lnTo>
                    <a:lnTo>
                      <a:pt x="25" y="177"/>
                    </a:lnTo>
                    <a:lnTo>
                      <a:pt x="29" y="177"/>
                    </a:lnTo>
                    <a:lnTo>
                      <a:pt x="32" y="174"/>
                    </a:lnTo>
                    <a:lnTo>
                      <a:pt x="35" y="170"/>
                    </a:lnTo>
                    <a:lnTo>
                      <a:pt x="38" y="170"/>
                    </a:lnTo>
                    <a:lnTo>
                      <a:pt x="41" y="170"/>
                    </a:lnTo>
                    <a:lnTo>
                      <a:pt x="48" y="167"/>
                    </a:lnTo>
                    <a:lnTo>
                      <a:pt x="58" y="167"/>
                    </a:lnTo>
                    <a:lnTo>
                      <a:pt x="61" y="170"/>
                    </a:lnTo>
                    <a:lnTo>
                      <a:pt x="64" y="170"/>
                    </a:lnTo>
                    <a:lnTo>
                      <a:pt x="70" y="174"/>
                    </a:lnTo>
                    <a:lnTo>
                      <a:pt x="74" y="174"/>
                    </a:lnTo>
                    <a:lnTo>
                      <a:pt x="77" y="174"/>
                    </a:lnTo>
                    <a:lnTo>
                      <a:pt x="80" y="174"/>
                    </a:lnTo>
                    <a:lnTo>
                      <a:pt x="83" y="174"/>
                    </a:lnTo>
                    <a:lnTo>
                      <a:pt x="87" y="174"/>
                    </a:lnTo>
                    <a:lnTo>
                      <a:pt x="87" y="170"/>
                    </a:lnTo>
                    <a:lnTo>
                      <a:pt x="90" y="164"/>
                    </a:lnTo>
                    <a:lnTo>
                      <a:pt x="96" y="161"/>
                    </a:lnTo>
                    <a:lnTo>
                      <a:pt x="106" y="161"/>
                    </a:lnTo>
                    <a:lnTo>
                      <a:pt x="106" y="158"/>
                    </a:lnTo>
                    <a:lnTo>
                      <a:pt x="106" y="154"/>
                    </a:lnTo>
                    <a:lnTo>
                      <a:pt x="109" y="154"/>
                    </a:lnTo>
                    <a:lnTo>
                      <a:pt x="109" y="151"/>
                    </a:lnTo>
                    <a:lnTo>
                      <a:pt x="112" y="145"/>
                    </a:lnTo>
                    <a:lnTo>
                      <a:pt x="116" y="145"/>
                    </a:lnTo>
                    <a:lnTo>
                      <a:pt x="119" y="141"/>
                    </a:lnTo>
                    <a:lnTo>
                      <a:pt x="122" y="138"/>
                    </a:lnTo>
                    <a:lnTo>
                      <a:pt x="125" y="138"/>
                    </a:lnTo>
                    <a:lnTo>
                      <a:pt x="125" y="135"/>
                    </a:lnTo>
                    <a:lnTo>
                      <a:pt x="122" y="135"/>
                    </a:lnTo>
                    <a:lnTo>
                      <a:pt x="122" y="132"/>
                    </a:lnTo>
                    <a:lnTo>
                      <a:pt x="119" y="132"/>
                    </a:lnTo>
                    <a:lnTo>
                      <a:pt x="119" y="129"/>
                    </a:lnTo>
                    <a:lnTo>
                      <a:pt x="119" y="125"/>
                    </a:lnTo>
                    <a:lnTo>
                      <a:pt x="119" y="122"/>
                    </a:lnTo>
                    <a:lnTo>
                      <a:pt x="122" y="116"/>
                    </a:lnTo>
                    <a:lnTo>
                      <a:pt x="128" y="109"/>
                    </a:lnTo>
                    <a:lnTo>
                      <a:pt x="135" y="103"/>
                    </a:lnTo>
                    <a:lnTo>
                      <a:pt x="138" y="100"/>
                    </a:lnTo>
                    <a:lnTo>
                      <a:pt x="141" y="96"/>
                    </a:lnTo>
                    <a:lnTo>
                      <a:pt x="141" y="93"/>
                    </a:lnTo>
                    <a:lnTo>
                      <a:pt x="144" y="90"/>
                    </a:lnTo>
                    <a:lnTo>
                      <a:pt x="161" y="87"/>
                    </a:lnTo>
                    <a:lnTo>
                      <a:pt x="167" y="84"/>
                    </a:lnTo>
                    <a:lnTo>
                      <a:pt x="177" y="77"/>
                    </a:lnTo>
                    <a:lnTo>
                      <a:pt x="180" y="74"/>
                    </a:lnTo>
                    <a:lnTo>
                      <a:pt x="180" y="71"/>
                    </a:lnTo>
                    <a:lnTo>
                      <a:pt x="183" y="67"/>
                    </a:lnTo>
                    <a:lnTo>
                      <a:pt x="180" y="64"/>
                    </a:lnTo>
                    <a:lnTo>
                      <a:pt x="177" y="64"/>
                    </a:lnTo>
                    <a:lnTo>
                      <a:pt x="173" y="64"/>
                    </a:lnTo>
                    <a:close/>
                  </a:path>
                </a:pathLst>
              </a:custGeom>
              <a:solidFill>
                <a:srgbClr val="CCCCCC"/>
              </a:solidFill>
              <a:ln w="9525">
                <a:noFill/>
                <a:round/>
                <a:headEnd/>
                <a:tailEnd/>
              </a:ln>
            </p:spPr>
            <p:txBody>
              <a:bodyPr/>
              <a:lstStyle/>
              <a:p>
                <a:endParaRPr lang="en-US"/>
              </a:p>
            </p:txBody>
          </p:sp>
          <p:sp>
            <p:nvSpPr>
              <p:cNvPr id="33001" name="Freeform 71"/>
              <p:cNvSpPr>
                <a:spLocks/>
              </p:cNvSpPr>
              <p:nvPr/>
            </p:nvSpPr>
            <p:spPr bwMode="auto">
              <a:xfrm>
                <a:off x="2285" y="1360"/>
                <a:ext cx="183" cy="177"/>
              </a:xfrm>
              <a:custGeom>
                <a:avLst/>
                <a:gdLst>
                  <a:gd name="T0" fmla="*/ 164 w 183"/>
                  <a:gd name="T1" fmla="*/ 64 h 177"/>
                  <a:gd name="T2" fmla="*/ 157 w 183"/>
                  <a:gd name="T3" fmla="*/ 61 h 177"/>
                  <a:gd name="T4" fmla="*/ 154 w 183"/>
                  <a:gd name="T5" fmla="*/ 58 h 177"/>
                  <a:gd name="T6" fmla="*/ 148 w 183"/>
                  <a:gd name="T7" fmla="*/ 51 h 177"/>
                  <a:gd name="T8" fmla="*/ 141 w 183"/>
                  <a:gd name="T9" fmla="*/ 55 h 177"/>
                  <a:gd name="T10" fmla="*/ 125 w 183"/>
                  <a:gd name="T11" fmla="*/ 45 h 177"/>
                  <a:gd name="T12" fmla="*/ 116 w 183"/>
                  <a:gd name="T13" fmla="*/ 39 h 177"/>
                  <a:gd name="T14" fmla="*/ 109 w 183"/>
                  <a:gd name="T15" fmla="*/ 29 h 177"/>
                  <a:gd name="T16" fmla="*/ 93 w 183"/>
                  <a:gd name="T17" fmla="*/ 26 h 177"/>
                  <a:gd name="T18" fmla="*/ 83 w 183"/>
                  <a:gd name="T19" fmla="*/ 22 h 177"/>
                  <a:gd name="T20" fmla="*/ 64 w 183"/>
                  <a:gd name="T21" fmla="*/ 16 h 177"/>
                  <a:gd name="T22" fmla="*/ 54 w 183"/>
                  <a:gd name="T23" fmla="*/ 10 h 177"/>
                  <a:gd name="T24" fmla="*/ 35 w 183"/>
                  <a:gd name="T25" fmla="*/ 3 h 177"/>
                  <a:gd name="T26" fmla="*/ 22 w 183"/>
                  <a:gd name="T27" fmla="*/ 0 h 177"/>
                  <a:gd name="T28" fmla="*/ 19 w 183"/>
                  <a:gd name="T29" fmla="*/ 6 h 177"/>
                  <a:gd name="T30" fmla="*/ 6 w 183"/>
                  <a:gd name="T31" fmla="*/ 6 h 177"/>
                  <a:gd name="T32" fmla="*/ 6 w 183"/>
                  <a:gd name="T33" fmla="*/ 16 h 177"/>
                  <a:gd name="T34" fmla="*/ 6 w 183"/>
                  <a:gd name="T35" fmla="*/ 22 h 177"/>
                  <a:gd name="T36" fmla="*/ 9 w 183"/>
                  <a:gd name="T37" fmla="*/ 26 h 177"/>
                  <a:gd name="T38" fmla="*/ 3 w 183"/>
                  <a:gd name="T39" fmla="*/ 35 h 177"/>
                  <a:gd name="T40" fmla="*/ 13 w 183"/>
                  <a:gd name="T41" fmla="*/ 32 h 177"/>
                  <a:gd name="T42" fmla="*/ 16 w 183"/>
                  <a:gd name="T43" fmla="*/ 39 h 177"/>
                  <a:gd name="T44" fmla="*/ 29 w 183"/>
                  <a:gd name="T45" fmla="*/ 42 h 177"/>
                  <a:gd name="T46" fmla="*/ 38 w 183"/>
                  <a:gd name="T47" fmla="*/ 48 h 177"/>
                  <a:gd name="T48" fmla="*/ 38 w 183"/>
                  <a:gd name="T49" fmla="*/ 58 h 177"/>
                  <a:gd name="T50" fmla="*/ 29 w 183"/>
                  <a:gd name="T51" fmla="*/ 71 h 177"/>
                  <a:gd name="T52" fmla="*/ 22 w 183"/>
                  <a:gd name="T53" fmla="*/ 80 h 177"/>
                  <a:gd name="T54" fmla="*/ 19 w 183"/>
                  <a:gd name="T55" fmla="*/ 90 h 177"/>
                  <a:gd name="T56" fmla="*/ 13 w 183"/>
                  <a:gd name="T57" fmla="*/ 96 h 177"/>
                  <a:gd name="T58" fmla="*/ 16 w 183"/>
                  <a:gd name="T59" fmla="*/ 106 h 177"/>
                  <a:gd name="T60" fmla="*/ 9 w 183"/>
                  <a:gd name="T61" fmla="*/ 119 h 177"/>
                  <a:gd name="T62" fmla="*/ 9 w 183"/>
                  <a:gd name="T63" fmla="*/ 129 h 177"/>
                  <a:gd name="T64" fmla="*/ 3 w 183"/>
                  <a:gd name="T65" fmla="*/ 138 h 177"/>
                  <a:gd name="T66" fmla="*/ 9 w 183"/>
                  <a:gd name="T67" fmla="*/ 148 h 177"/>
                  <a:gd name="T68" fmla="*/ 16 w 183"/>
                  <a:gd name="T69" fmla="*/ 154 h 177"/>
                  <a:gd name="T70" fmla="*/ 16 w 183"/>
                  <a:gd name="T71" fmla="*/ 161 h 177"/>
                  <a:gd name="T72" fmla="*/ 22 w 183"/>
                  <a:gd name="T73" fmla="*/ 174 h 177"/>
                  <a:gd name="T74" fmla="*/ 32 w 183"/>
                  <a:gd name="T75" fmla="*/ 174 h 177"/>
                  <a:gd name="T76" fmla="*/ 38 w 183"/>
                  <a:gd name="T77" fmla="*/ 170 h 177"/>
                  <a:gd name="T78" fmla="*/ 58 w 183"/>
                  <a:gd name="T79" fmla="*/ 167 h 177"/>
                  <a:gd name="T80" fmla="*/ 70 w 183"/>
                  <a:gd name="T81" fmla="*/ 174 h 177"/>
                  <a:gd name="T82" fmla="*/ 80 w 183"/>
                  <a:gd name="T83" fmla="*/ 174 h 177"/>
                  <a:gd name="T84" fmla="*/ 87 w 183"/>
                  <a:gd name="T85" fmla="*/ 170 h 177"/>
                  <a:gd name="T86" fmla="*/ 106 w 183"/>
                  <a:gd name="T87" fmla="*/ 161 h 177"/>
                  <a:gd name="T88" fmla="*/ 109 w 183"/>
                  <a:gd name="T89" fmla="*/ 154 h 177"/>
                  <a:gd name="T90" fmla="*/ 116 w 183"/>
                  <a:gd name="T91" fmla="*/ 145 h 177"/>
                  <a:gd name="T92" fmla="*/ 125 w 183"/>
                  <a:gd name="T93" fmla="*/ 138 h 177"/>
                  <a:gd name="T94" fmla="*/ 122 w 183"/>
                  <a:gd name="T95" fmla="*/ 132 h 177"/>
                  <a:gd name="T96" fmla="*/ 119 w 183"/>
                  <a:gd name="T97" fmla="*/ 125 h 177"/>
                  <a:gd name="T98" fmla="*/ 119 w 183"/>
                  <a:gd name="T99" fmla="*/ 122 h 177"/>
                  <a:gd name="T100" fmla="*/ 135 w 183"/>
                  <a:gd name="T101" fmla="*/ 103 h 177"/>
                  <a:gd name="T102" fmla="*/ 141 w 183"/>
                  <a:gd name="T103" fmla="*/ 93 h 177"/>
                  <a:gd name="T104" fmla="*/ 167 w 183"/>
                  <a:gd name="T105" fmla="*/ 84 h 177"/>
                  <a:gd name="T106" fmla="*/ 180 w 183"/>
                  <a:gd name="T107" fmla="*/ 74 h 177"/>
                  <a:gd name="T108" fmla="*/ 183 w 183"/>
                  <a:gd name="T109" fmla="*/ 67 h 177"/>
                  <a:gd name="T110" fmla="*/ 173 w 183"/>
                  <a:gd name="T111" fmla="*/ 64 h 1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3"/>
                  <a:gd name="T169" fmla="*/ 0 h 177"/>
                  <a:gd name="T170" fmla="*/ 183 w 183"/>
                  <a:gd name="T171" fmla="*/ 177 h 1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3" h="177">
                    <a:moveTo>
                      <a:pt x="173" y="64"/>
                    </a:moveTo>
                    <a:lnTo>
                      <a:pt x="170" y="64"/>
                    </a:lnTo>
                    <a:lnTo>
                      <a:pt x="164" y="64"/>
                    </a:lnTo>
                    <a:lnTo>
                      <a:pt x="161" y="61"/>
                    </a:lnTo>
                    <a:lnTo>
                      <a:pt x="157" y="61"/>
                    </a:lnTo>
                    <a:lnTo>
                      <a:pt x="154" y="58"/>
                    </a:lnTo>
                    <a:lnTo>
                      <a:pt x="151" y="51"/>
                    </a:lnTo>
                    <a:lnTo>
                      <a:pt x="148" y="51"/>
                    </a:lnTo>
                    <a:lnTo>
                      <a:pt x="144" y="51"/>
                    </a:lnTo>
                    <a:lnTo>
                      <a:pt x="144" y="55"/>
                    </a:lnTo>
                    <a:lnTo>
                      <a:pt x="141" y="55"/>
                    </a:lnTo>
                    <a:lnTo>
                      <a:pt x="138" y="51"/>
                    </a:lnTo>
                    <a:lnTo>
                      <a:pt x="125" y="45"/>
                    </a:lnTo>
                    <a:lnTo>
                      <a:pt x="122" y="42"/>
                    </a:lnTo>
                    <a:lnTo>
                      <a:pt x="119" y="39"/>
                    </a:lnTo>
                    <a:lnTo>
                      <a:pt x="116" y="39"/>
                    </a:lnTo>
                    <a:lnTo>
                      <a:pt x="112" y="32"/>
                    </a:lnTo>
                    <a:lnTo>
                      <a:pt x="112" y="29"/>
                    </a:lnTo>
                    <a:lnTo>
                      <a:pt x="109" y="29"/>
                    </a:lnTo>
                    <a:lnTo>
                      <a:pt x="106" y="29"/>
                    </a:lnTo>
                    <a:lnTo>
                      <a:pt x="99" y="26"/>
                    </a:lnTo>
                    <a:lnTo>
                      <a:pt x="93" y="26"/>
                    </a:lnTo>
                    <a:lnTo>
                      <a:pt x="90" y="22"/>
                    </a:lnTo>
                    <a:lnTo>
                      <a:pt x="87" y="22"/>
                    </a:lnTo>
                    <a:lnTo>
                      <a:pt x="83" y="22"/>
                    </a:lnTo>
                    <a:lnTo>
                      <a:pt x="77" y="19"/>
                    </a:lnTo>
                    <a:lnTo>
                      <a:pt x="74" y="19"/>
                    </a:lnTo>
                    <a:lnTo>
                      <a:pt x="64" y="16"/>
                    </a:lnTo>
                    <a:lnTo>
                      <a:pt x="61" y="13"/>
                    </a:lnTo>
                    <a:lnTo>
                      <a:pt x="58" y="10"/>
                    </a:lnTo>
                    <a:lnTo>
                      <a:pt x="54" y="10"/>
                    </a:lnTo>
                    <a:lnTo>
                      <a:pt x="51" y="10"/>
                    </a:lnTo>
                    <a:lnTo>
                      <a:pt x="41" y="6"/>
                    </a:lnTo>
                    <a:lnTo>
                      <a:pt x="35" y="3"/>
                    </a:lnTo>
                    <a:lnTo>
                      <a:pt x="32" y="0"/>
                    </a:lnTo>
                    <a:lnTo>
                      <a:pt x="29" y="0"/>
                    </a:lnTo>
                    <a:lnTo>
                      <a:pt x="22" y="0"/>
                    </a:lnTo>
                    <a:lnTo>
                      <a:pt x="22" y="3"/>
                    </a:lnTo>
                    <a:lnTo>
                      <a:pt x="19" y="6"/>
                    </a:lnTo>
                    <a:lnTo>
                      <a:pt x="13" y="3"/>
                    </a:lnTo>
                    <a:lnTo>
                      <a:pt x="9" y="3"/>
                    </a:lnTo>
                    <a:lnTo>
                      <a:pt x="6" y="6"/>
                    </a:lnTo>
                    <a:lnTo>
                      <a:pt x="3" y="10"/>
                    </a:lnTo>
                    <a:lnTo>
                      <a:pt x="6" y="13"/>
                    </a:lnTo>
                    <a:lnTo>
                      <a:pt x="6" y="16"/>
                    </a:lnTo>
                    <a:lnTo>
                      <a:pt x="6" y="19"/>
                    </a:lnTo>
                    <a:lnTo>
                      <a:pt x="9" y="19"/>
                    </a:lnTo>
                    <a:lnTo>
                      <a:pt x="6" y="22"/>
                    </a:lnTo>
                    <a:lnTo>
                      <a:pt x="9" y="22"/>
                    </a:lnTo>
                    <a:lnTo>
                      <a:pt x="6" y="26"/>
                    </a:lnTo>
                    <a:lnTo>
                      <a:pt x="9" y="26"/>
                    </a:lnTo>
                    <a:lnTo>
                      <a:pt x="6" y="29"/>
                    </a:lnTo>
                    <a:lnTo>
                      <a:pt x="6" y="32"/>
                    </a:lnTo>
                    <a:lnTo>
                      <a:pt x="3" y="35"/>
                    </a:lnTo>
                    <a:lnTo>
                      <a:pt x="6" y="35"/>
                    </a:lnTo>
                    <a:lnTo>
                      <a:pt x="13" y="32"/>
                    </a:lnTo>
                    <a:lnTo>
                      <a:pt x="16" y="35"/>
                    </a:lnTo>
                    <a:lnTo>
                      <a:pt x="16" y="39"/>
                    </a:lnTo>
                    <a:lnTo>
                      <a:pt x="19" y="39"/>
                    </a:lnTo>
                    <a:lnTo>
                      <a:pt x="25" y="42"/>
                    </a:lnTo>
                    <a:lnTo>
                      <a:pt x="29" y="42"/>
                    </a:lnTo>
                    <a:lnTo>
                      <a:pt x="35" y="42"/>
                    </a:lnTo>
                    <a:lnTo>
                      <a:pt x="38" y="45"/>
                    </a:lnTo>
                    <a:lnTo>
                      <a:pt x="38" y="48"/>
                    </a:lnTo>
                    <a:lnTo>
                      <a:pt x="41" y="51"/>
                    </a:lnTo>
                    <a:lnTo>
                      <a:pt x="41" y="55"/>
                    </a:lnTo>
                    <a:lnTo>
                      <a:pt x="38" y="58"/>
                    </a:lnTo>
                    <a:lnTo>
                      <a:pt x="29" y="64"/>
                    </a:lnTo>
                    <a:lnTo>
                      <a:pt x="29" y="67"/>
                    </a:lnTo>
                    <a:lnTo>
                      <a:pt x="29" y="71"/>
                    </a:lnTo>
                    <a:lnTo>
                      <a:pt x="25" y="74"/>
                    </a:lnTo>
                    <a:lnTo>
                      <a:pt x="22" y="77"/>
                    </a:lnTo>
                    <a:lnTo>
                      <a:pt x="22" y="80"/>
                    </a:lnTo>
                    <a:lnTo>
                      <a:pt x="25" y="84"/>
                    </a:lnTo>
                    <a:lnTo>
                      <a:pt x="22" y="87"/>
                    </a:lnTo>
                    <a:lnTo>
                      <a:pt x="19" y="90"/>
                    </a:lnTo>
                    <a:lnTo>
                      <a:pt x="16" y="90"/>
                    </a:lnTo>
                    <a:lnTo>
                      <a:pt x="13" y="90"/>
                    </a:lnTo>
                    <a:lnTo>
                      <a:pt x="13" y="96"/>
                    </a:lnTo>
                    <a:lnTo>
                      <a:pt x="16" y="103"/>
                    </a:lnTo>
                    <a:lnTo>
                      <a:pt x="16" y="106"/>
                    </a:lnTo>
                    <a:lnTo>
                      <a:pt x="13" y="109"/>
                    </a:lnTo>
                    <a:lnTo>
                      <a:pt x="9" y="116"/>
                    </a:lnTo>
                    <a:lnTo>
                      <a:pt x="9" y="119"/>
                    </a:lnTo>
                    <a:lnTo>
                      <a:pt x="13" y="122"/>
                    </a:lnTo>
                    <a:lnTo>
                      <a:pt x="13" y="129"/>
                    </a:lnTo>
                    <a:lnTo>
                      <a:pt x="9" y="129"/>
                    </a:lnTo>
                    <a:lnTo>
                      <a:pt x="6" y="132"/>
                    </a:lnTo>
                    <a:lnTo>
                      <a:pt x="3" y="135"/>
                    </a:lnTo>
                    <a:lnTo>
                      <a:pt x="3" y="138"/>
                    </a:lnTo>
                    <a:lnTo>
                      <a:pt x="0" y="145"/>
                    </a:lnTo>
                    <a:lnTo>
                      <a:pt x="6" y="145"/>
                    </a:lnTo>
                    <a:lnTo>
                      <a:pt x="9" y="148"/>
                    </a:lnTo>
                    <a:lnTo>
                      <a:pt x="13" y="151"/>
                    </a:lnTo>
                    <a:lnTo>
                      <a:pt x="16" y="154"/>
                    </a:lnTo>
                    <a:lnTo>
                      <a:pt x="16" y="158"/>
                    </a:lnTo>
                    <a:lnTo>
                      <a:pt x="16" y="161"/>
                    </a:lnTo>
                    <a:lnTo>
                      <a:pt x="16" y="164"/>
                    </a:lnTo>
                    <a:lnTo>
                      <a:pt x="19" y="170"/>
                    </a:lnTo>
                    <a:lnTo>
                      <a:pt x="22" y="174"/>
                    </a:lnTo>
                    <a:lnTo>
                      <a:pt x="25" y="177"/>
                    </a:lnTo>
                    <a:lnTo>
                      <a:pt x="29" y="177"/>
                    </a:lnTo>
                    <a:lnTo>
                      <a:pt x="32" y="174"/>
                    </a:lnTo>
                    <a:lnTo>
                      <a:pt x="35" y="170"/>
                    </a:lnTo>
                    <a:lnTo>
                      <a:pt x="38" y="170"/>
                    </a:lnTo>
                    <a:lnTo>
                      <a:pt x="41" y="170"/>
                    </a:lnTo>
                    <a:lnTo>
                      <a:pt x="48" y="167"/>
                    </a:lnTo>
                    <a:lnTo>
                      <a:pt x="58" y="167"/>
                    </a:lnTo>
                    <a:lnTo>
                      <a:pt x="61" y="170"/>
                    </a:lnTo>
                    <a:lnTo>
                      <a:pt x="64" y="170"/>
                    </a:lnTo>
                    <a:lnTo>
                      <a:pt x="70" y="174"/>
                    </a:lnTo>
                    <a:lnTo>
                      <a:pt x="74" y="174"/>
                    </a:lnTo>
                    <a:lnTo>
                      <a:pt x="77" y="174"/>
                    </a:lnTo>
                    <a:lnTo>
                      <a:pt x="80" y="174"/>
                    </a:lnTo>
                    <a:lnTo>
                      <a:pt x="83" y="174"/>
                    </a:lnTo>
                    <a:lnTo>
                      <a:pt x="87" y="174"/>
                    </a:lnTo>
                    <a:lnTo>
                      <a:pt x="87" y="170"/>
                    </a:lnTo>
                    <a:lnTo>
                      <a:pt x="90" y="164"/>
                    </a:lnTo>
                    <a:lnTo>
                      <a:pt x="96" y="161"/>
                    </a:lnTo>
                    <a:lnTo>
                      <a:pt x="106" y="161"/>
                    </a:lnTo>
                    <a:lnTo>
                      <a:pt x="106" y="158"/>
                    </a:lnTo>
                    <a:lnTo>
                      <a:pt x="106" y="154"/>
                    </a:lnTo>
                    <a:lnTo>
                      <a:pt x="109" y="154"/>
                    </a:lnTo>
                    <a:lnTo>
                      <a:pt x="109" y="151"/>
                    </a:lnTo>
                    <a:lnTo>
                      <a:pt x="112" y="145"/>
                    </a:lnTo>
                    <a:lnTo>
                      <a:pt x="116" y="145"/>
                    </a:lnTo>
                    <a:lnTo>
                      <a:pt x="119" y="141"/>
                    </a:lnTo>
                    <a:lnTo>
                      <a:pt x="122" y="138"/>
                    </a:lnTo>
                    <a:lnTo>
                      <a:pt x="125" y="138"/>
                    </a:lnTo>
                    <a:lnTo>
                      <a:pt x="125" y="135"/>
                    </a:lnTo>
                    <a:lnTo>
                      <a:pt x="122" y="135"/>
                    </a:lnTo>
                    <a:lnTo>
                      <a:pt x="122" y="132"/>
                    </a:lnTo>
                    <a:lnTo>
                      <a:pt x="119" y="132"/>
                    </a:lnTo>
                    <a:lnTo>
                      <a:pt x="119" y="129"/>
                    </a:lnTo>
                    <a:lnTo>
                      <a:pt x="119" y="125"/>
                    </a:lnTo>
                    <a:lnTo>
                      <a:pt x="119" y="122"/>
                    </a:lnTo>
                    <a:lnTo>
                      <a:pt x="122" y="116"/>
                    </a:lnTo>
                    <a:lnTo>
                      <a:pt x="128" y="109"/>
                    </a:lnTo>
                    <a:lnTo>
                      <a:pt x="135" y="103"/>
                    </a:lnTo>
                    <a:lnTo>
                      <a:pt x="138" y="100"/>
                    </a:lnTo>
                    <a:lnTo>
                      <a:pt x="141" y="96"/>
                    </a:lnTo>
                    <a:lnTo>
                      <a:pt x="141" y="93"/>
                    </a:lnTo>
                    <a:lnTo>
                      <a:pt x="144" y="90"/>
                    </a:lnTo>
                    <a:lnTo>
                      <a:pt x="161" y="87"/>
                    </a:lnTo>
                    <a:lnTo>
                      <a:pt x="167" y="84"/>
                    </a:lnTo>
                    <a:lnTo>
                      <a:pt x="177" y="77"/>
                    </a:lnTo>
                    <a:lnTo>
                      <a:pt x="180" y="74"/>
                    </a:lnTo>
                    <a:lnTo>
                      <a:pt x="180" y="71"/>
                    </a:lnTo>
                    <a:lnTo>
                      <a:pt x="183" y="67"/>
                    </a:lnTo>
                    <a:lnTo>
                      <a:pt x="180" y="64"/>
                    </a:lnTo>
                    <a:lnTo>
                      <a:pt x="177" y="64"/>
                    </a:lnTo>
                    <a:lnTo>
                      <a:pt x="173" y="64"/>
                    </a:lnTo>
                  </a:path>
                </a:pathLst>
              </a:custGeom>
              <a:noFill/>
              <a:ln w="0">
                <a:solidFill>
                  <a:srgbClr val="7F7F7F"/>
                </a:solidFill>
                <a:round/>
                <a:headEnd/>
                <a:tailEnd/>
              </a:ln>
            </p:spPr>
            <p:txBody>
              <a:bodyPr/>
              <a:lstStyle/>
              <a:p>
                <a:endParaRPr lang="en-US"/>
              </a:p>
            </p:txBody>
          </p:sp>
          <p:sp>
            <p:nvSpPr>
              <p:cNvPr id="33002" name="Freeform 72"/>
              <p:cNvSpPr>
                <a:spLocks/>
              </p:cNvSpPr>
              <p:nvPr/>
            </p:nvSpPr>
            <p:spPr bwMode="auto">
              <a:xfrm>
                <a:off x="2262" y="1392"/>
                <a:ext cx="64" cy="113"/>
              </a:xfrm>
              <a:custGeom>
                <a:avLst/>
                <a:gdLst>
                  <a:gd name="T0" fmla="*/ 29 w 64"/>
                  <a:gd name="T1" fmla="*/ 100 h 113"/>
                  <a:gd name="T2" fmla="*/ 36 w 64"/>
                  <a:gd name="T3" fmla="*/ 97 h 113"/>
                  <a:gd name="T4" fmla="*/ 32 w 64"/>
                  <a:gd name="T5" fmla="*/ 87 h 113"/>
                  <a:gd name="T6" fmla="*/ 36 w 64"/>
                  <a:gd name="T7" fmla="*/ 77 h 113"/>
                  <a:gd name="T8" fmla="*/ 39 w 64"/>
                  <a:gd name="T9" fmla="*/ 74 h 113"/>
                  <a:gd name="T10" fmla="*/ 36 w 64"/>
                  <a:gd name="T11" fmla="*/ 64 h 113"/>
                  <a:gd name="T12" fmla="*/ 39 w 64"/>
                  <a:gd name="T13" fmla="*/ 58 h 113"/>
                  <a:gd name="T14" fmla="*/ 45 w 64"/>
                  <a:gd name="T15" fmla="*/ 55 h 113"/>
                  <a:gd name="T16" fmla="*/ 45 w 64"/>
                  <a:gd name="T17" fmla="*/ 48 h 113"/>
                  <a:gd name="T18" fmla="*/ 48 w 64"/>
                  <a:gd name="T19" fmla="*/ 42 h 113"/>
                  <a:gd name="T20" fmla="*/ 52 w 64"/>
                  <a:gd name="T21" fmla="*/ 35 h 113"/>
                  <a:gd name="T22" fmla="*/ 61 w 64"/>
                  <a:gd name="T23" fmla="*/ 26 h 113"/>
                  <a:gd name="T24" fmla="*/ 64 w 64"/>
                  <a:gd name="T25" fmla="*/ 19 h 113"/>
                  <a:gd name="T26" fmla="*/ 61 w 64"/>
                  <a:gd name="T27" fmla="*/ 13 h 113"/>
                  <a:gd name="T28" fmla="*/ 52 w 64"/>
                  <a:gd name="T29" fmla="*/ 10 h 113"/>
                  <a:gd name="T30" fmla="*/ 42 w 64"/>
                  <a:gd name="T31" fmla="*/ 7 h 113"/>
                  <a:gd name="T32" fmla="*/ 39 w 64"/>
                  <a:gd name="T33" fmla="*/ 7 h 113"/>
                  <a:gd name="T34" fmla="*/ 36 w 64"/>
                  <a:gd name="T35" fmla="*/ 0 h 113"/>
                  <a:gd name="T36" fmla="*/ 26 w 64"/>
                  <a:gd name="T37" fmla="*/ 3 h 113"/>
                  <a:gd name="T38" fmla="*/ 26 w 64"/>
                  <a:gd name="T39" fmla="*/ 23 h 113"/>
                  <a:gd name="T40" fmla="*/ 23 w 64"/>
                  <a:gd name="T41" fmla="*/ 29 h 113"/>
                  <a:gd name="T42" fmla="*/ 19 w 64"/>
                  <a:gd name="T43" fmla="*/ 39 h 113"/>
                  <a:gd name="T44" fmla="*/ 16 w 64"/>
                  <a:gd name="T45" fmla="*/ 45 h 113"/>
                  <a:gd name="T46" fmla="*/ 10 w 64"/>
                  <a:gd name="T47" fmla="*/ 52 h 113"/>
                  <a:gd name="T48" fmla="*/ 3 w 64"/>
                  <a:gd name="T49" fmla="*/ 64 h 113"/>
                  <a:gd name="T50" fmla="*/ 0 w 64"/>
                  <a:gd name="T51" fmla="*/ 68 h 113"/>
                  <a:gd name="T52" fmla="*/ 3 w 64"/>
                  <a:gd name="T53" fmla="*/ 77 h 113"/>
                  <a:gd name="T54" fmla="*/ 10 w 64"/>
                  <a:gd name="T55" fmla="*/ 77 h 113"/>
                  <a:gd name="T56" fmla="*/ 10 w 64"/>
                  <a:gd name="T57" fmla="*/ 81 h 113"/>
                  <a:gd name="T58" fmla="*/ 7 w 64"/>
                  <a:gd name="T59" fmla="*/ 87 h 113"/>
                  <a:gd name="T60" fmla="*/ 3 w 64"/>
                  <a:gd name="T61" fmla="*/ 97 h 113"/>
                  <a:gd name="T62" fmla="*/ 0 w 64"/>
                  <a:gd name="T63" fmla="*/ 103 h 113"/>
                  <a:gd name="T64" fmla="*/ 0 w 64"/>
                  <a:gd name="T65" fmla="*/ 109 h 113"/>
                  <a:gd name="T66" fmla="*/ 7 w 64"/>
                  <a:gd name="T67" fmla="*/ 109 h 113"/>
                  <a:gd name="T68" fmla="*/ 13 w 64"/>
                  <a:gd name="T69" fmla="*/ 113 h 113"/>
                  <a:gd name="T70" fmla="*/ 19 w 64"/>
                  <a:gd name="T71" fmla="*/ 113 h 113"/>
                  <a:gd name="T72" fmla="*/ 23 w 64"/>
                  <a:gd name="T73" fmla="*/ 113 h 113"/>
                  <a:gd name="T74" fmla="*/ 26 w 64"/>
                  <a:gd name="T75" fmla="*/ 103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13"/>
                  <a:gd name="T116" fmla="*/ 64 w 64"/>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13">
                    <a:moveTo>
                      <a:pt x="26" y="103"/>
                    </a:moveTo>
                    <a:lnTo>
                      <a:pt x="29" y="100"/>
                    </a:lnTo>
                    <a:lnTo>
                      <a:pt x="32" y="97"/>
                    </a:lnTo>
                    <a:lnTo>
                      <a:pt x="36" y="97"/>
                    </a:lnTo>
                    <a:lnTo>
                      <a:pt x="36" y="90"/>
                    </a:lnTo>
                    <a:lnTo>
                      <a:pt x="32" y="87"/>
                    </a:lnTo>
                    <a:lnTo>
                      <a:pt x="32" y="84"/>
                    </a:lnTo>
                    <a:lnTo>
                      <a:pt x="36" y="77"/>
                    </a:lnTo>
                    <a:lnTo>
                      <a:pt x="39" y="74"/>
                    </a:lnTo>
                    <a:lnTo>
                      <a:pt x="39" y="71"/>
                    </a:lnTo>
                    <a:lnTo>
                      <a:pt x="36" y="64"/>
                    </a:lnTo>
                    <a:lnTo>
                      <a:pt x="36" y="58"/>
                    </a:lnTo>
                    <a:lnTo>
                      <a:pt x="39" y="58"/>
                    </a:lnTo>
                    <a:lnTo>
                      <a:pt x="42" y="58"/>
                    </a:lnTo>
                    <a:lnTo>
                      <a:pt x="45" y="55"/>
                    </a:lnTo>
                    <a:lnTo>
                      <a:pt x="48" y="52"/>
                    </a:lnTo>
                    <a:lnTo>
                      <a:pt x="45" y="48"/>
                    </a:lnTo>
                    <a:lnTo>
                      <a:pt x="45" y="45"/>
                    </a:lnTo>
                    <a:lnTo>
                      <a:pt x="48" y="42"/>
                    </a:lnTo>
                    <a:lnTo>
                      <a:pt x="52" y="39"/>
                    </a:lnTo>
                    <a:lnTo>
                      <a:pt x="52" y="35"/>
                    </a:lnTo>
                    <a:lnTo>
                      <a:pt x="52" y="32"/>
                    </a:lnTo>
                    <a:lnTo>
                      <a:pt x="61" y="26"/>
                    </a:lnTo>
                    <a:lnTo>
                      <a:pt x="64" y="23"/>
                    </a:lnTo>
                    <a:lnTo>
                      <a:pt x="64" y="19"/>
                    </a:lnTo>
                    <a:lnTo>
                      <a:pt x="61" y="16"/>
                    </a:lnTo>
                    <a:lnTo>
                      <a:pt x="61" y="13"/>
                    </a:lnTo>
                    <a:lnTo>
                      <a:pt x="58" y="10"/>
                    </a:lnTo>
                    <a:lnTo>
                      <a:pt x="52" y="10"/>
                    </a:lnTo>
                    <a:lnTo>
                      <a:pt x="48" y="10"/>
                    </a:lnTo>
                    <a:lnTo>
                      <a:pt x="42" y="7"/>
                    </a:lnTo>
                    <a:lnTo>
                      <a:pt x="39" y="7"/>
                    </a:lnTo>
                    <a:lnTo>
                      <a:pt x="39" y="3"/>
                    </a:lnTo>
                    <a:lnTo>
                      <a:pt x="36" y="0"/>
                    </a:lnTo>
                    <a:lnTo>
                      <a:pt x="29" y="3"/>
                    </a:lnTo>
                    <a:lnTo>
                      <a:pt x="26" y="3"/>
                    </a:lnTo>
                    <a:lnTo>
                      <a:pt x="26" y="19"/>
                    </a:lnTo>
                    <a:lnTo>
                      <a:pt x="26" y="23"/>
                    </a:lnTo>
                    <a:lnTo>
                      <a:pt x="23" y="29"/>
                    </a:lnTo>
                    <a:lnTo>
                      <a:pt x="19" y="32"/>
                    </a:lnTo>
                    <a:lnTo>
                      <a:pt x="19" y="39"/>
                    </a:lnTo>
                    <a:lnTo>
                      <a:pt x="16" y="42"/>
                    </a:lnTo>
                    <a:lnTo>
                      <a:pt x="16" y="45"/>
                    </a:lnTo>
                    <a:lnTo>
                      <a:pt x="13" y="48"/>
                    </a:lnTo>
                    <a:lnTo>
                      <a:pt x="10" y="52"/>
                    </a:lnTo>
                    <a:lnTo>
                      <a:pt x="3" y="58"/>
                    </a:lnTo>
                    <a:lnTo>
                      <a:pt x="3" y="64"/>
                    </a:lnTo>
                    <a:lnTo>
                      <a:pt x="0" y="68"/>
                    </a:lnTo>
                    <a:lnTo>
                      <a:pt x="3" y="71"/>
                    </a:lnTo>
                    <a:lnTo>
                      <a:pt x="3" y="77"/>
                    </a:lnTo>
                    <a:lnTo>
                      <a:pt x="7" y="77"/>
                    </a:lnTo>
                    <a:lnTo>
                      <a:pt x="10" y="77"/>
                    </a:lnTo>
                    <a:lnTo>
                      <a:pt x="10" y="81"/>
                    </a:lnTo>
                    <a:lnTo>
                      <a:pt x="7" y="84"/>
                    </a:lnTo>
                    <a:lnTo>
                      <a:pt x="7" y="87"/>
                    </a:lnTo>
                    <a:lnTo>
                      <a:pt x="7" y="90"/>
                    </a:lnTo>
                    <a:lnTo>
                      <a:pt x="3" y="97"/>
                    </a:lnTo>
                    <a:lnTo>
                      <a:pt x="3" y="100"/>
                    </a:lnTo>
                    <a:lnTo>
                      <a:pt x="0" y="103"/>
                    </a:lnTo>
                    <a:lnTo>
                      <a:pt x="0" y="106"/>
                    </a:lnTo>
                    <a:lnTo>
                      <a:pt x="0" y="109"/>
                    </a:lnTo>
                    <a:lnTo>
                      <a:pt x="3" y="109"/>
                    </a:lnTo>
                    <a:lnTo>
                      <a:pt x="7" y="109"/>
                    </a:lnTo>
                    <a:lnTo>
                      <a:pt x="10" y="109"/>
                    </a:lnTo>
                    <a:lnTo>
                      <a:pt x="13" y="113"/>
                    </a:lnTo>
                    <a:lnTo>
                      <a:pt x="16" y="113"/>
                    </a:lnTo>
                    <a:lnTo>
                      <a:pt x="19" y="113"/>
                    </a:lnTo>
                    <a:lnTo>
                      <a:pt x="23" y="113"/>
                    </a:lnTo>
                    <a:lnTo>
                      <a:pt x="26" y="106"/>
                    </a:lnTo>
                    <a:lnTo>
                      <a:pt x="26" y="103"/>
                    </a:lnTo>
                    <a:close/>
                  </a:path>
                </a:pathLst>
              </a:custGeom>
              <a:solidFill>
                <a:srgbClr val="CCCCCC"/>
              </a:solidFill>
              <a:ln w="9525">
                <a:noFill/>
                <a:round/>
                <a:headEnd/>
                <a:tailEnd/>
              </a:ln>
            </p:spPr>
            <p:txBody>
              <a:bodyPr/>
              <a:lstStyle/>
              <a:p>
                <a:endParaRPr lang="en-US"/>
              </a:p>
            </p:txBody>
          </p:sp>
          <p:sp>
            <p:nvSpPr>
              <p:cNvPr id="33003" name="Freeform 73"/>
              <p:cNvSpPr>
                <a:spLocks/>
              </p:cNvSpPr>
              <p:nvPr/>
            </p:nvSpPr>
            <p:spPr bwMode="auto">
              <a:xfrm>
                <a:off x="2262" y="1392"/>
                <a:ext cx="64" cy="113"/>
              </a:xfrm>
              <a:custGeom>
                <a:avLst/>
                <a:gdLst>
                  <a:gd name="T0" fmla="*/ 29 w 64"/>
                  <a:gd name="T1" fmla="*/ 100 h 113"/>
                  <a:gd name="T2" fmla="*/ 36 w 64"/>
                  <a:gd name="T3" fmla="*/ 97 h 113"/>
                  <a:gd name="T4" fmla="*/ 32 w 64"/>
                  <a:gd name="T5" fmla="*/ 87 h 113"/>
                  <a:gd name="T6" fmla="*/ 36 w 64"/>
                  <a:gd name="T7" fmla="*/ 77 h 113"/>
                  <a:gd name="T8" fmla="*/ 39 w 64"/>
                  <a:gd name="T9" fmla="*/ 74 h 113"/>
                  <a:gd name="T10" fmla="*/ 36 w 64"/>
                  <a:gd name="T11" fmla="*/ 64 h 113"/>
                  <a:gd name="T12" fmla="*/ 39 w 64"/>
                  <a:gd name="T13" fmla="*/ 58 h 113"/>
                  <a:gd name="T14" fmla="*/ 45 w 64"/>
                  <a:gd name="T15" fmla="*/ 55 h 113"/>
                  <a:gd name="T16" fmla="*/ 45 w 64"/>
                  <a:gd name="T17" fmla="*/ 48 h 113"/>
                  <a:gd name="T18" fmla="*/ 48 w 64"/>
                  <a:gd name="T19" fmla="*/ 42 h 113"/>
                  <a:gd name="T20" fmla="*/ 52 w 64"/>
                  <a:gd name="T21" fmla="*/ 35 h 113"/>
                  <a:gd name="T22" fmla="*/ 61 w 64"/>
                  <a:gd name="T23" fmla="*/ 26 h 113"/>
                  <a:gd name="T24" fmla="*/ 64 w 64"/>
                  <a:gd name="T25" fmla="*/ 19 h 113"/>
                  <a:gd name="T26" fmla="*/ 61 w 64"/>
                  <a:gd name="T27" fmla="*/ 13 h 113"/>
                  <a:gd name="T28" fmla="*/ 52 w 64"/>
                  <a:gd name="T29" fmla="*/ 10 h 113"/>
                  <a:gd name="T30" fmla="*/ 42 w 64"/>
                  <a:gd name="T31" fmla="*/ 7 h 113"/>
                  <a:gd name="T32" fmla="*/ 39 w 64"/>
                  <a:gd name="T33" fmla="*/ 7 h 113"/>
                  <a:gd name="T34" fmla="*/ 36 w 64"/>
                  <a:gd name="T35" fmla="*/ 0 h 113"/>
                  <a:gd name="T36" fmla="*/ 26 w 64"/>
                  <a:gd name="T37" fmla="*/ 3 h 113"/>
                  <a:gd name="T38" fmla="*/ 26 w 64"/>
                  <a:gd name="T39" fmla="*/ 23 h 113"/>
                  <a:gd name="T40" fmla="*/ 23 w 64"/>
                  <a:gd name="T41" fmla="*/ 29 h 113"/>
                  <a:gd name="T42" fmla="*/ 19 w 64"/>
                  <a:gd name="T43" fmla="*/ 39 h 113"/>
                  <a:gd name="T44" fmla="*/ 16 w 64"/>
                  <a:gd name="T45" fmla="*/ 45 h 113"/>
                  <a:gd name="T46" fmla="*/ 10 w 64"/>
                  <a:gd name="T47" fmla="*/ 52 h 113"/>
                  <a:gd name="T48" fmla="*/ 3 w 64"/>
                  <a:gd name="T49" fmla="*/ 64 h 113"/>
                  <a:gd name="T50" fmla="*/ 0 w 64"/>
                  <a:gd name="T51" fmla="*/ 68 h 113"/>
                  <a:gd name="T52" fmla="*/ 3 w 64"/>
                  <a:gd name="T53" fmla="*/ 77 h 113"/>
                  <a:gd name="T54" fmla="*/ 10 w 64"/>
                  <a:gd name="T55" fmla="*/ 77 h 113"/>
                  <a:gd name="T56" fmla="*/ 10 w 64"/>
                  <a:gd name="T57" fmla="*/ 81 h 113"/>
                  <a:gd name="T58" fmla="*/ 7 w 64"/>
                  <a:gd name="T59" fmla="*/ 87 h 113"/>
                  <a:gd name="T60" fmla="*/ 3 w 64"/>
                  <a:gd name="T61" fmla="*/ 97 h 113"/>
                  <a:gd name="T62" fmla="*/ 0 w 64"/>
                  <a:gd name="T63" fmla="*/ 103 h 113"/>
                  <a:gd name="T64" fmla="*/ 0 w 64"/>
                  <a:gd name="T65" fmla="*/ 109 h 113"/>
                  <a:gd name="T66" fmla="*/ 7 w 64"/>
                  <a:gd name="T67" fmla="*/ 109 h 113"/>
                  <a:gd name="T68" fmla="*/ 13 w 64"/>
                  <a:gd name="T69" fmla="*/ 113 h 113"/>
                  <a:gd name="T70" fmla="*/ 19 w 64"/>
                  <a:gd name="T71" fmla="*/ 113 h 113"/>
                  <a:gd name="T72" fmla="*/ 23 w 64"/>
                  <a:gd name="T73" fmla="*/ 113 h 113"/>
                  <a:gd name="T74" fmla="*/ 26 w 64"/>
                  <a:gd name="T75" fmla="*/ 103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113"/>
                  <a:gd name="T116" fmla="*/ 64 w 64"/>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113">
                    <a:moveTo>
                      <a:pt x="26" y="103"/>
                    </a:moveTo>
                    <a:lnTo>
                      <a:pt x="29" y="100"/>
                    </a:lnTo>
                    <a:lnTo>
                      <a:pt x="32" y="97"/>
                    </a:lnTo>
                    <a:lnTo>
                      <a:pt x="36" y="97"/>
                    </a:lnTo>
                    <a:lnTo>
                      <a:pt x="36" y="90"/>
                    </a:lnTo>
                    <a:lnTo>
                      <a:pt x="32" y="87"/>
                    </a:lnTo>
                    <a:lnTo>
                      <a:pt x="32" y="84"/>
                    </a:lnTo>
                    <a:lnTo>
                      <a:pt x="36" y="77"/>
                    </a:lnTo>
                    <a:lnTo>
                      <a:pt x="39" y="74"/>
                    </a:lnTo>
                    <a:lnTo>
                      <a:pt x="39" y="71"/>
                    </a:lnTo>
                    <a:lnTo>
                      <a:pt x="36" y="64"/>
                    </a:lnTo>
                    <a:lnTo>
                      <a:pt x="36" y="58"/>
                    </a:lnTo>
                    <a:lnTo>
                      <a:pt x="39" y="58"/>
                    </a:lnTo>
                    <a:lnTo>
                      <a:pt x="42" y="58"/>
                    </a:lnTo>
                    <a:lnTo>
                      <a:pt x="45" y="55"/>
                    </a:lnTo>
                    <a:lnTo>
                      <a:pt x="48" y="52"/>
                    </a:lnTo>
                    <a:lnTo>
                      <a:pt x="45" y="48"/>
                    </a:lnTo>
                    <a:lnTo>
                      <a:pt x="45" y="45"/>
                    </a:lnTo>
                    <a:lnTo>
                      <a:pt x="48" y="42"/>
                    </a:lnTo>
                    <a:lnTo>
                      <a:pt x="52" y="39"/>
                    </a:lnTo>
                    <a:lnTo>
                      <a:pt x="52" y="35"/>
                    </a:lnTo>
                    <a:lnTo>
                      <a:pt x="52" y="32"/>
                    </a:lnTo>
                    <a:lnTo>
                      <a:pt x="61" y="26"/>
                    </a:lnTo>
                    <a:lnTo>
                      <a:pt x="64" y="23"/>
                    </a:lnTo>
                    <a:lnTo>
                      <a:pt x="64" y="19"/>
                    </a:lnTo>
                    <a:lnTo>
                      <a:pt x="61" y="16"/>
                    </a:lnTo>
                    <a:lnTo>
                      <a:pt x="61" y="13"/>
                    </a:lnTo>
                    <a:lnTo>
                      <a:pt x="58" y="10"/>
                    </a:lnTo>
                    <a:lnTo>
                      <a:pt x="52" y="10"/>
                    </a:lnTo>
                    <a:lnTo>
                      <a:pt x="48" y="10"/>
                    </a:lnTo>
                    <a:lnTo>
                      <a:pt x="42" y="7"/>
                    </a:lnTo>
                    <a:lnTo>
                      <a:pt x="39" y="7"/>
                    </a:lnTo>
                    <a:lnTo>
                      <a:pt x="39" y="3"/>
                    </a:lnTo>
                    <a:lnTo>
                      <a:pt x="36" y="0"/>
                    </a:lnTo>
                    <a:lnTo>
                      <a:pt x="29" y="3"/>
                    </a:lnTo>
                    <a:lnTo>
                      <a:pt x="26" y="3"/>
                    </a:lnTo>
                    <a:lnTo>
                      <a:pt x="26" y="19"/>
                    </a:lnTo>
                    <a:lnTo>
                      <a:pt x="26" y="23"/>
                    </a:lnTo>
                    <a:lnTo>
                      <a:pt x="23" y="29"/>
                    </a:lnTo>
                    <a:lnTo>
                      <a:pt x="19" y="32"/>
                    </a:lnTo>
                    <a:lnTo>
                      <a:pt x="19" y="39"/>
                    </a:lnTo>
                    <a:lnTo>
                      <a:pt x="16" y="42"/>
                    </a:lnTo>
                    <a:lnTo>
                      <a:pt x="16" y="45"/>
                    </a:lnTo>
                    <a:lnTo>
                      <a:pt x="13" y="48"/>
                    </a:lnTo>
                    <a:lnTo>
                      <a:pt x="10" y="52"/>
                    </a:lnTo>
                    <a:lnTo>
                      <a:pt x="3" y="58"/>
                    </a:lnTo>
                    <a:lnTo>
                      <a:pt x="3" y="64"/>
                    </a:lnTo>
                    <a:lnTo>
                      <a:pt x="0" y="68"/>
                    </a:lnTo>
                    <a:lnTo>
                      <a:pt x="3" y="71"/>
                    </a:lnTo>
                    <a:lnTo>
                      <a:pt x="3" y="77"/>
                    </a:lnTo>
                    <a:lnTo>
                      <a:pt x="7" y="77"/>
                    </a:lnTo>
                    <a:lnTo>
                      <a:pt x="10" y="77"/>
                    </a:lnTo>
                    <a:lnTo>
                      <a:pt x="10" y="81"/>
                    </a:lnTo>
                    <a:lnTo>
                      <a:pt x="7" y="84"/>
                    </a:lnTo>
                    <a:lnTo>
                      <a:pt x="7" y="87"/>
                    </a:lnTo>
                    <a:lnTo>
                      <a:pt x="7" y="90"/>
                    </a:lnTo>
                    <a:lnTo>
                      <a:pt x="3" y="97"/>
                    </a:lnTo>
                    <a:lnTo>
                      <a:pt x="3" y="100"/>
                    </a:lnTo>
                    <a:lnTo>
                      <a:pt x="0" y="103"/>
                    </a:lnTo>
                    <a:lnTo>
                      <a:pt x="0" y="106"/>
                    </a:lnTo>
                    <a:lnTo>
                      <a:pt x="0" y="109"/>
                    </a:lnTo>
                    <a:lnTo>
                      <a:pt x="3" y="109"/>
                    </a:lnTo>
                    <a:lnTo>
                      <a:pt x="7" y="109"/>
                    </a:lnTo>
                    <a:lnTo>
                      <a:pt x="10" y="109"/>
                    </a:lnTo>
                    <a:lnTo>
                      <a:pt x="13" y="113"/>
                    </a:lnTo>
                    <a:lnTo>
                      <a:pt x="16" y="113"/>
                    </a:lnTo>
                    <a:lnTo>
                      <a:pt x="19" y="113"/>
                    </a:lnTo>
                    <a:lnTo>
                      <a:pt x="23" y="113"/>
                    </a:lnTo>
                    <a:lnTo>
                      <a:pt x="26" y="106"/>
                    </a:lnTo>
                    <a:lnTo>
                      <a:pt x="26" y="103"/>
                    </a:lnTo>
                  </a:path>
                </a:pathLst>
              </a:custGeom>
              <a:noFill/>
              <a:ln w="0">
                <a:solidFill>
                  <a:srgbClr val="7F7F7F"/>
                </a:solidFill>
                <a:round/>
                <a:headEnd/>
                <a:tailEnd/>
              </a:ln>
            </p:spPr>
            <p:txBody>
              <a:bodyPr/>
              <a:lstStyle/>
              <a:p>
                <a:endParaRPr lang="en-US"/>
              </a:p>
            </p:txBody>
          </p:sp>
          <p:sp>
            <p:nvSpPr>
              <p:cNvPr id="33004" name="Freeform 74"/>
              <p:cNvSpPr>
                <a:spLocks/>
              </p:cNvSpPr>
              <p:nvPr/>
            </p:nvSpPr>
            <p:spPr bwMode="auto">
              <a:xfrm>
                <a:off x="2523" y="1334"/>
                <a:ext cx="170" cy="203"/>
              </a:xfrm>
              <a:custGeom>
                <a:avLst/>
                <a:gdLst>
                  <a:gd name="T0" fmla="*/ 100 w 170"/>
                  <a:gd name="T1" fmla="*/ 32 h 203"/>
                  <a:gd name="T2" fmla="*/ 96 w 170"/>
                  <a:gd name="T3" fmla="*/ 29 h 203"/>
                  <a:gd name="T4" fmla="*/ 96 w 170"/>
                  <a:gd name="T5" fmla="*/ 20 h 203"/>
                  <a:gd name="T6" fmla="*/ 93 w 170"/>
                  <a:gd name="T7" fmla="*/ 16 h 203"/>
                  <a:gd name="T8" fmla="*/ 83 w 170"/>
                  <a:gd name="T9" fmla="*/ 13 h 203"/>
                  <a:gd name="T10" fmla="*/ 77 w 170"/>
                  <a:gd name="T11" fmla="*/ 7 h 203"/>
                  <a:gd name="T12" fmla="*/ 74 w 170"/>
                  <a:gd name="T13" fmla="*/ 0 h 203"/>
                  <a:gd name="T14" fmla="*/ 61 w 170"/>
                  <a:gd name="T15" fmla="*/ 3 h 203"/>
                  <a:gd name="T16" fmla="*/ 51 w 170"/>
                  <a:gd name="T17" fmla="*/ 7 h 203"/>
                  <a:gd name="T18" fmla="*/ 48 w 170"/>
                  <a:gd name="T19" fmla="*/ 13 h 203"/>
                  <a:gd name="T20" fmla="*/ 42 w 170"/>
                  <a:gd name="T21" fmla="*/ 16 h 203"/>
                  <a:gd name="T22" fmla="*/ 35 w 170"/>
                  <a:gd name="T23" fmla="*/ 16 h 203"/>
                  <a:gd name="T24" fmla="*/ 29 w 170"/>
                  <a:gd name="T25" fmla="*/ 23 h 203"/>
                  <a:gd name="T26" fmla="*/ 22 w 170"/>
                  <a:gd name="T27" fmla="*/ 13 h 203"/>
                  <a:gd name="T28" fmla="*/ 16 w 170"/>
                  <a:gd name="T29" fmla="*/ 23 h 203"/>
                  <a:gd name="T30" fmla="*/ 0 w 170"/>
                  <a:gd name="T31" fmla="*/ 23 h 203"/>
                  <a:gd name="T32" fmla="*/ 3 w 170"/>
                  <a:gd name="T33" fmla="*/ 36 h 203"/>
                  <a:gd name="T34" fmla="*/ 0 w 170"/>
                  <a:gd name="T35" fmla="*/ 42 h 203"/>
                  <a:gd name="T36" fmla="*/ 0 w 170"/>
                  <a:gd name="T37" fmla="*/ 48 h 203"/>
                  <a:gd name="T38" fmla="*/ 9 w 170"/>
                  <a:gd name="T39" fmla="*/ 61 h 203"/>
                  <a:gd name="T40" fmla="*/ 9 w 170"/>
                  <a:gd name="T41" fmla="*/ 68 h 203"/>
                  <a:gd name="T42" fmla="*/ 19 w 170"/>
                  <a:gd name="T43" fmla="*/ 65 h 203"/>
                  <a:gd name="T44" fmla="*/ 26 w 170"/>
                  <a:gd name="T45" fmla="*/ 55 h 203"/>
                  <a:gd name="T46" fmla="*/ 45 w 170"/>
                  <a:gd name="T47" fmla="*/ 68 h 203"/>
                  <a:gd name="T48" fmla="*/ 51 w 170"/>
                  <a:gd name="T49" fmla="*/ 87 h 203"/>
                  <a:gd name="T50" fmla="*/ 58 w 170"/>
                  <a:gd name="T51" fmla="*/ 103 h 203"/>
                  <a:gd name="T52" fmla="*/ 71 w 170"/>
                  <a:gd name="T53" fmla="*/ 110 h 203"/>
                  <a:gd name="T54" fmla="*/ 87 w 170"/>
                  <a:gd name="T55" fmla="*/ 129 h 203"/>
                  <a:gd name="T56" fmla="*/ 100 w 170"/>
                  <a:gd name="T57" fmla="*/ 135 h 203"/>
                  <a:gd name="T58" fmla="*/ 106 w 170"/>
                  <a:gd name="T59" fmla="*/ 142 h 203"/>
                  <a:gd name="T60" fmla="*/ 116 w 170"/>
                  <a:gd name="T61" fmla="*/ 148 h 203"/>
                  <a:gd name="T62" fmla="*/ 122 w 170"/>
                  <a:gd name="T63" fmla="*/ 155 h 203"/>
                  <a:gd name="T64" fmla="*/ 129 w 170"/>
                  <a:gd name="T65" fmla="*/ 158 h 203"/>
                  <a:gd name="T66" fmla="*/ 132 w 170"/>
                  <a:gd name="T67" fmla="*/ 174 h 203"/>
                  <a:gd name="T68" fmla="*/ 132 w 170"/>
                  <a:gd name="T69" fmla="*/ 190 h 203"/>
                  <a:gd name="T70" fmla="*/ 129 w 170"/>
                  <a:gd name="T71" fmla="*/ 200 h 203"/>
                  <a:gd name="T72" fmla="*/ 132 w 170"/>
                  <a:gd name="T73" fmla="*/ 200 h 203"/>
                  <a:gd name="T74" fmla="*/ 138 w 170"/>
                  <a:gd name="T75" fmla="*/ 193 h 203"/>
                  <a:gd name="T76" fmla="*/ 141 w 170"/>
                  <a:gd name="T77" fmla="*/ 180 h 203"/>
                  <a:gd name="T78" fmla="*/ 148 w 170"/>
                  <a:gd name="T79" fmla="*/ 177 h 203"/>
                  <a:gd name="T80" fmla="*/ 148 w 170"/>
                  <a:gd name="T81" fmla="*/ 167 h 203"/>
                  <a:gd name="T82" fmla="*/ 138 w 170"/>
                  <a:gd name="T83" fmla="*/ 158 h 203"/>
                  <a:gd name="T84" fmla="*/ 151 w 170"/>
                  <a:gd name="T85" fmla="*/ 145 h 203"/>
                  <a:gd name="T86" fmla="*/ 161 w 170"/>
                  <a:gd name="T87" fmla="*/ 155 h 203"/>
                  <a:gd name="T88" fmla="*/ 170 w 170"/>
                  <a:gd name="T89" fmla="*/ 151 h 203"/>
                  <a:gd name="T90" fmla="*/ 161 w 170"/>
                  <a:gd name="T91" fmla="*/ 139 h 203"/>
                  <a:gd name="T92" fmla="*/ 135 w 170"/>
                  <a:gd name="T93" fmla="*/ 126 h 203"/>
                  <a:gd name="T94" fmla="*/ 129 w 170"/>
                  <a:gd name="T95" fmla="*/ 122 h 203"/>
                  <a:gd name="T96" fmla="*/ 132 w 170"/>
                  <a:gd name="T97" fmla="*/ 116 h 203"/>
                  <a:gd name="T98" fmla="*/ 129 w 170"/>
                  <a:gd name="T99" fmla="*/ 113 h 203"/>
                  <a:gd name="T100" fmla="*/ 116 w 170"/>
                  <a:gd name="T101" fmla="*/ 113 h 203"/>
                  <a:gd name="T102" fmla="*/ 109 w 170"/>
                  <a:gd name="T103" fmla="*/ 106 h 203"/>
                  <a:gd name="T104" fmla="*/ 100 w 170"/>
                  <a:gd name="T105" fmla="*/ 90 h 203"/>
                  <a:gd name="T106" fmla="*/ 93 w 170"/>
                  <a:gd name="T107" fmla="*/ 77 h 203"/>
                  <a:gd name="T108" fmla="*/ 87 w 170"/>
                  <a:gd name="T109" fmla="*/ 71 h 203"/>
                  <a:gd name="T110" fmla="*/ 77 w 170"/>
                  <a:gd name="T111" fmla="*/ 61 h 203"/>
                  <a:gd name="T112" fmla="*/ 80 w 170"/>
                  <a:gd name="T113" fmla="*/ 45 h 203"/>
                  <a:gd name="T114" fmla="*/ 77 w 170"/>
                  <a:gd name="T115" fmla="*/ 39 h 203"/>
                  <a:gd name="T116" fmla="*/ 83 w 170"/>
                  <a:gd name="T117" fmla="*/ 36 h 203"/>
                  <a:gd name="T118" fmla="*/ 96 w 170"/>
                  <a:gd name="T119" fmla="*/ 32 h 203"/>
                  <a:gd name="T120" fmla="*/ 100 w 170"/>
                  <a:gd name="T121" fmla="*/ 36 h 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
                  <a:gd name="T184" fmla="*/ 0 h 203"/>
                  <a:gd name="T185" fmla="*/ 170 w 170"/>
                  <a:gd name="T186" fmla="*/ 203 h 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 h="203">
                    <a:moveTo>
                      <a:pt x="100" y="36"/>
                    </a:moveTo>
                    <a:lnTo>
                      <a:pt x="100" y="36"/>
                    </a:lnTo>
                    <a:lnTo>
                      <a:pt x="100" y="32"/>
                    </a:lnTo>
                    <a:lnTo>
                      <a:pt x="100" y="29"/>
                    </a:lnTo>
                    <a:lnTo>
                      <a:pt x="96" y="29"/>
                    </a:lnTo>
                    <a:lnTo>
                      <a:pt x="96" y="26"/>
                    </a:lnTo>
                    <a:lnTo>
                      <a:pt x="96" y="23"/>
                    </a:lnTo>
                    <a:lnTo>
                      <a:pt x="96" y="20"/>
                    </a:lnTo>
                    <a:lnTo>
                      <a:pt x="93" y="20"/>
                    </a:lnTo>
                    <a:lnTo>
                      <a:pt x="93" y="16"/>
                    </a:lnTo>
                    <a:lnTo>
                      <a:pt x="96" y="13"/>
                    </a:lnTo>
                    <a:lnTo>
                      <a:pt x="93" y="13"/>
                    </a:lnTo>
                    <a:lnTo>
                      <a:pt x="83" y="13"/>
                    </a:lnTo>
                    <a:lnTo>
                      <a:pt x="80" y="10"/>
                    </a:lnTo>
                    <a:lnTo>
                      <a:pt x="77" y="7"/>
                    </a:lnTo>
                    <a:lnTo>
                      <a:pt x="77" y="3"/>
                    </a:lnTo>
                    <a:lnTo>
                      <a:pt x="77" y="0"/>
                    </a:lnTo>
                    <a:lnTo>
                      <a:pt x="74" y="0"/>
                    </a:lnTo>
                    <a:lnTo>
                      <a:pt x="74" y="3"/>
                    </a:lnTo>
                    <a:lnTo>
                      <a:pt x="71" y="3"/>
                    </a:lnTo>
                    <a:lnTo>
                      <a:pt x="67" y="3"/>
                    </a:lnTo>
                    <a:lnTo>
                      <a:pt x="61" y="3"/>
                    </a:lnTo>
                    <a:lnTo>
                      <a:pt x="58" y="7"/>
                    </a:lnTo>
                    <a:lnTo>
                      <a:pt x="55" y="7"/>
                    </a:lnTo>
                    <a:lnTo>
                      <a:pt x="51" y="3"/>
                    </a:lnTo>
                    <a:lnTo>
                      <a:pt x="51" y="7"/>
                    </a:lnTo>
                    <a:lnTo>
                      <a:pt x="51" y="10"/>
                    </a:lnTo>
                    <a:lnTo>
                      <a:pt x="48" y="10"/>
                    </a:lnTo>
                    <a:lnTo>
                      <a:pt x="48" y="13"/>
                    </a:lnTo>
                    <a:lnTo>
                      <a:pt x="48" y="16"/>
                    </a:lnTo>
                    <a:lnTo>
                      <a:pt x="42" y="16"/>
                    </a:lnTo>
                    <a:lnTo>
                      <a:pt x="38" y="16"/>
                    </a:lnTo>
                    <a:lnTo>
                      <a:pt x="38" y="13"/>
                    </a:lnTo>
                    <a:lnTo>
                      <a:pt x="35" y="13"/>
                    </a:lnTo>
                    <a:lnTo>
                      <a:pt x="35" y="16"/>
                    </a:lnTo>
                    <a:lnTo>
                      <a:pt x="32" y="20"/>
                    </a:lnTo>
                    <a:lnTo>
                      <a:pt x="32" y="23"/>
                    </a:lnTo>
                    <a:lnTo>
                      <a:pt x="29" y="23"/>
                    </a:lnTo>
                    <a:lnTo>
                      <a:pt x="29" y="20"/>
                    </a:lnTo>
                    <a:lnTo>
                      <a:pt x="26" y="16"/>
                    </a:lnTo>
                    <a:lnTo>
                      <a:pt x="26" y="13"/>
                    </a:lnTo>
                    <a:lnTo>
                      <a:pt x="22" y="13"/>
                    </a:lnTo>
                    <a:lnTo>
                      <a:pt x="19" y="16"/>
                    </a:lnTo>
                    <a:lnTo>
                      <a:pt x="19" y="20"/>
                    </a:lnTo>
                    <a:lnTo>
                      <a:pt x="16" y="23"/>
                    </a:lnTo>
                    <a:lnTo>
                      <a:pt x="13" y="20"/>
                    </a:lnTo>
                    <a:lnTo>
                      <a:pt x="6" y="23"/>
                    </a:lnTo>
                    <a:lnTo>
                      <a:pt x="3" y="23"/>
                    </a:lnTo>
                    <a:lnTo>
                      <a:pt x="0" y="23"/>
                    </a:lnTo>
                    <a:lnTo>
                      <a:pt x="0" y="26"/>
                    </a:lnTo>
                    <a:lnTo>
                      <a:pt x="3" y="32"/>
                    </a:lnTo>
                    <a:lnTo>
                      <a:pt x="3" y="36"/>
                    </a:lnTo>
                    <a:lnTo>
                      <a:pt x="0" y="36"/>
                    </a:lnTo>
                    <a:lnTo>
                      <a:pt x="0" y="39"/>
                    </a:lnTo>
                    <a:lnTo>
                      <a:pt x="0" y="42"/>
                    </a:lnTo>
                    <a:lnTo>
                      <a:pt x="0" y="45"/>
                    </a:lnTo>
                    <a:lnTo>
                      <a:pt x="0" y="48"/>
                    </a:lnTo>
                    <a:lnTo>
                      <a:pt x="0" y="52"/>
                    </a:lnTo>
                    <a:lnTo>
                      <a:pt x="0" y="55"/>
                    </a:lnTo>
                    <a:lnTo>
                      <a:pt x="3" y="58"/>
                    </a:lnTo>
                    <a:lnTo>
                      <a:pt x="9" y="61"/>
                    </a:lnTo>
                    <a:lnTo>
                      <a:pt x="9" y="65"/>
                    </a:lnTo>
                    <a:lnTo>
                      <a:pt x="9" y="68"/>
                    </a:lnTo>
                    <a:lnTo>
                      <a:pt x="13" y="68"/>
                    </a:lnTo>
                    <a:lnTo>
                      <a:pt x="16" y="68"/>
                    </a:lnTo>
                    <a:lnTo>
                      <a:pt x="19" y="65"/>
                    </a:lnTo>
                    <a:lnTo>
                      <a:pt x="19" y="61"/>
                    </a:lnTo>
                    <a:lnTo>
                      <a:pt x="22" y="61"/>
                    </a:lnTo>
                    <a:lnTo>
                      <a:pt x="22" y="58"/>
                    </a:lnTo>
                    <a:lnTo>
                      <a:pt x="26" y="55"/>
                    </a:lnTo>
                    <a:lnTo>
                      <a:pt x="29" y="58"/>
                    </a:lnTo>
                    <a:lnTo>
                      <a:pt x="32" y="58"/>
                    </a:lnTo>
                    <a:lnTo>
                      <a:pt x="42" y="65"/>
                    </a:lnTo>
                    <a:lnTo>
                      <a:pt x="45" y="68"/>
                    </a:lnTo>
                    <a:lnTo>
                      <a:pt x="48" y="68"/>
                    </a:lnTo>
                    <a:lnTo>
                      <a:pt x="48" y="71"/>
                    </a:lnTo>
                    <a:lnTo>
                      <a:pt x="51" y="84"/>
                    </a:lnTo>
                    <a:lnTo>
                      <a:pt x="51" y="87"/>
                    </a:lnTo>
                    <a:lnTo>
                      <a:pt x="55" y="93"/>
                    </a:lnTo>
                    <a:lnTo>
                      <a:pt x="58" y="97"/>
                    </a:lnTo>
                    <a:lnTo>
                      <a:pt x="58" y="103"/>
                    </a:lnTo>
                    <a:lnTo>
                      <a:pt x="61" y="103"/>
                    </a:lnTo>
                    <a:lnTo>
                      <a:pt x="64" y="103"/>
                    </a:lnTo>
                    <a:lnTo>
                      <a:pt x="71" y="110"/>
                    </a:lnTo>
                    <a:lnTo>
                      <a:pt x="77" y="119"/>
                    </a:lnTo>
                    <a:lnTo>
                      <a:pt x="80" y="122"/>
                    </a:lnTo>
                    <a:lnTo>
                      <a:pt x="87" y="129"/>
                    </a:lnTo>
                    <a:lnTo>
                      <a:pt x="96" y="129"/>
                    </a:lnTo>
                    <a:lnTo>
                      <a:pt x="100" y="135"/>
                    </a:lnTo>
                    <a:lnTo>
                      <a:pt x="103" y="139"/>
                    </a:lnTo>
                    <a:lnTo>
                      <a:pt x="106" y="139"/>
                    </a:lnTo>
                    <a:lnTo>
                      <a:pt x="106" y="142"/>
                    </a:lnTo>
                    <a:lnTo>
                      <a:pt x="112" y="142"/>
                    </a:lnTo>
                    <a:lnTo>
                      <a:pt x="116" y="145"/>
                    </a:lnTo>
                    <a:lnTo>
                      <a:pt x="116" y="148"/>
                    </a:lnTo>
                    <a:lnTo>
                      <a:pt x="116" y="151"/>
                    </a:lnTo>
                    <a:lnTo>
                      <a:pt x="119" y="151"/>
                    </a:lnTo>
                    <a:lnTo>
                      <a:pt x="122" y="155"/>
                    </a:lnTo>
                    <a:lnTo>
                      <a:pt x="122" y="158"/>
                    </a:lnTo>
                    <a:lnTo>
                      <a:pt x="125" y="155"/>
                    </a:lnTo>
                    <a:lnTo>
                      <a:pt x="129" y="158"/>
                    </a:lnTo>
                    <a:lnTo>
                      <a:pt x="129" y="164"/>
                    </a:lnTo>
                    <a:lnTo>
                      <a:pt x="132" y="171"/>
                    </a:lnTo>
                    <a:lnTo>
                      <a:pt x="132" y="174"/>
                    </a:lnTo>
                    <a:lnTo>
                      <a:pt x="135" y="180"/>
                    </a:lnTo>
                    <a:lnTo>
                      <a:pt x="132" y="184"/>
                    </a:lnTo>
                    <a:lnTo>
                      <a:pt x="129" y="187"/>
                    </a:lnTo>
                    <a:lnTo>
                      <a:pt x="132" y="190"/>
                    </a:lnTo>
                    <a:lnTo>
                      <a:pt x="129" y="193"/>
                    </a:lnTo>
                    <a:lnTo>
                      <a:pt x="129" y="196"/>
                    </a:lnTo>
                    <a:lnTo>
                      <a:pt x="129" y="200"/>
                    </a:lnTo>
                    <a:lnTo>
                      <a:pt x="129" y="203"/>
                    </a:lnTo>
                    <a:lnTo>
                      <a:pt x="132" y="203"/>
                    </a:lnTo>
                    <a:lnTo>
                      <a:pt x="132" y="200"/>
                    </a:lnTo>
                    <a:lnTo>
                      <a:pt x="135" y="200"/>
                    </a:lnTo>
                    <a:lnTo>
                      <a:pt x="135" y="196"/>
                    </a:lnTo>
                    <a:lnTo>
                      <a:pt x="135" y="193"/>
                    </a:lnTo>
                    <a:lnTo>
                      <a:pt x="138" y="193"/>
                    </a:lnTo>
                    <a:lnTo>
                      <a:pt x="141" y="190"/>
                    </a:lnTo>
                    <a:lnTo>
                      <a:pt x="141" y="184"/>
                    </a:lnTo>
                    <a:lnTo>
                      <a:pt x="141" y="180"/>
                    </a:lnTo>
                    <a:lnTo>
                      <a:pt x="145" y="180"/>
                    </a:lnTo>
                    <a:lnTo>
                      <a:pt x="148" y="177"/>
                    </a:lnTo>
                    <a:lnTo>
                      <a:pt x="148" y="174"/>
                    </a:lnTo>
                    <a:lnTo>
                      <a:pt x="148" y="171"/>
                    </a:lnTo>
                    <a:lnTo>
                      <a:pt x="148" y="167"/>
                    </a:lnTo>
                    <a:lnTo>
                      <a:pt x="145" y="164"/>
                    </a:lnTo>
                    <a:lnTo>
                      <a:pt x="141" y="164"/>
                    </a:lnTo>
                    <a:lnTo>
                      <a:pt x="138" y="161"/>
                    </a:lnTo>
                    <a:lnTo>
                      <a:pt x="138" y="158"/>
                    </a:lnTo>
                    <a:lnTo>
                      <a:pt x="141" y="151"/>
                    </a:lnTo>
                    <a:lnTo>
                      <a:pt x="145" y="148"/>
                    </a:lnTo>
                    <a:lnTo>
                      <a:pt x="148" y="145"/>
                    </a:lnTo>
                    <a:lnTo>
                      <a:pt x="151" y="145"/>
                    </a:lnTo>
                    <a:lnTo>
                      <a:pt x="154" y="148"/>
                    </a:lnTo>
                    <a:lnTo>
                      <a:pt x="157" y="148"/>
                    </a:lnTo>
                    <a:lnTo>
                      <a:pt x="161" y="151"/>
                    </a:lnTo>
                    <a:lnTo>
                      <a:pt x="161" y="155"/>
                    </a:lnTo>
                    <a:lnTo>
                      <a:pt x="164" y="158"/>
                    </a:lnTo>
                    <a:lnTo>
                      <a:pt x="167" y="158"/>
                    </a:lnTo>
                    <a:lnTo>
                      <a:pt x="170" y="151"/>
                    </a:lnTo>
                    <a:lnTo>
                      <a:pt x="167" y="151"/>
                    </a:lnTo>
                    <a:lnTo>
                      <a:pt x="167" y="148"/>
                    </a:lnTo>
                    <a:lnTo>
                      <a:pt x="164" y="145"/>
                    </a:lnTo>
                    <a:lnTo>
                      <a:pt x="161" y="139"/>
                    </a:lnTo>
                    <a:lnTo>
                      <a:pt x="151" y="135"/>
                    </a:lnTo>
                    <a:lnTo>
                      <a:pt x="148" y="132"/>
                    </a:lnTo>
                    <a:lnTo>
                      <a:pt x="145" y="132"/>
                    </a:lnTo>
                    <a:lnTo>
                      <a:pt x="135" y="126"/>
                    </a:lnTo>
                    <a:lnTo>
                      <a:pt x="132" y="126"/>
                    </a:lnTo>
                    <a:lnTo>
                      <a:pt x="129" y="122"/>
                    </a:lnTo>
                    <a:lnTo>
                      <a:pt x="132" y="119"/>
                    </a:lnTo>
                    <a:lnTo>
                      <a:pt x="132" y="116"/>
                    </a:lnTo>
                    <a:lnTo>
                      <a:pt x="132" y="113"/>
                    </a:lnTo>
                    <a:lnTo>
                      <a:pt x="129" y="113"/>
                    </a:lnTo>
                    <a:lnTo>
                      <a:pt x="119" y="113"/>
                    </a:lnTo>
                    <a:lnTo>
                      <a:pt x="119" y="116"/>
                    </a:lnTo>
                    <a:lnTo>
                      <a:pt x="116" y="113"/>
                    </a:lnTo>
                    <a:lnTo>
                      <a:pt x="112" y="110"/>
                    </a:lnTo>
                    <a:lnTo>
                      <a:pt x="112" y="106"/>
                    </a:lnTo>
                    <a:lnTo>
                      <a:pt x="109" y="106"/>
                    </a:lnTo>
                    <a:lnTo>
                      <a:pt x="103" y="103"/>
                    </a:lnTo>
                    <a:lnTo>
                      <a:pt x="103" y="100"/>
                    </a:lnTo>
                    <a:lnTo>
                      <a:pt x="100" y="97"/>
                    </a:lnTo>
                    <a:lnTo>
                      <a:pt x="100" y="90"/>
                    </a:lnTo>
                    <a:lnTo>
                      <a:pt x="100" y="87"/>
                    </a:lnTo>
                    <a:lnTo>
                      <a:pt x="96" y="81"/>
                    </a:lnTo>
                    <a:lnTo>
                      <a:pt x="96" y="77"/>
                    </a:lnTo>
                    <a:lnTo>
                      <a:pt x="93" y="77"/>
                    </a:lnTo>
                    <a:lnTo>
                      <a:pt x="93" y="74"/>
                    </a:lnTo>
                    <a:lnTo>
                      <a:pt x="87" y="71"/>
                    </a:lnTo>
                    <a:lnTo>
                      <a:pt x="80" y="68"/>
                    </a:lnTo>
                    <a:lnTo>
                      <a:pt x="80" y="65"/>
                    </a:lnTo>
                    <a:lnTo>
                      <a:pt x="77" y="61"/>
                    </a:lnTo>
                    <a:lnTo>
                      <a:pt x="77" y="55"/>
                    </a:lnTo>
                    <a:lnTo>
                      <a:pt x="77" y="48"/>
                    </a:lnTo>
                    <a:lnTo>
                      <a:pt x="80" y="48"/>
                    </a:lnTo>
                    <a:lnTo>
                      <a:pt x="80" y="45"/>
                    </a:lnTo>
                    <a:lnTo>
                      <a:pt x="77" y="45"/>
                    </a:lnTo>
                    <a:lnTo>
                      <a:pt x="77" y="39"/>
                    </a:lnTo>
                    <a:lnTo>
                      <a:pt x="80" y="36"/>
                    </a:lnTo>
                    <a:lnTo>
                      <a:pt x="83" y="36"/>
                    </a:lnTo>
                    <a:lnTo>
                      <a:pt x="90" y="32"/>
                    </a:lnTo>
                    <a:lnTo>
                      <a:pt x="93" y="32"/>
                    </a:lnTo>
                    <a:lnTo>
                      <a:pt x="96" y="29"/>
                    </a:lnTo>
                    <a:lnTo>
                      <a:pt x="96" y="32"/>
                    </a:lnTo>
                    <a:lnTo>
                      <a:pt x="96" y="36"/>
                    </a:lnTo>
                    <a:lnTo>
                      <a:pt x="100" y="36"/>
                    </a:lnTo>
                    <a:close/>
                  </a:path>
                </a:pathLst>
              </a:custGeom>
              <a:solidFill>
                <a:srgbClr val="CCCCCC"/>
              </a:solidFill>
              <a:ln w="9525">
                <a:noFill/>
                <a:round/>
                <a:headEnd/>
                <a:tailEnd/>
              </a:ln>
            </p:spPr>
            <p:txBody>
              <a:bodyPr/>
              <a:lstStyle/>
              <a:p>
                <a:endParaRPr lang="en-US"/>
              </a:p>
            </p:txBody>
          </p:sp>
          <p:sp>
            <p:nvSpPr>
              <p:cNvPr id="33005" name="Freeform 75"/>
              <p:cNvSpPr>
                <a:spLocks/>
              </p:cNvSpPr>
              <p:nvPr/>
            </p:nvSpPr>
            <p:spPr bwMode="auto">
              <a:xfrm>
                <a:off x="2523" y="1334"/>
                <a:ext cx="170" cy="203"/>
              </a:xfrm>
              <a:custGeom>
                <a:avLst/>
                <a:gdLst>
                  <a:gd name="T0" fmla="*/ 100 w 170"/>
                  <a:gd name="T1" fmla="*/ 32 h 203"/>
                  <a:gd name="T2" fmla="*/ 96 w 170"/>
                  <a:gd name="T3" fmla="*/ 29 h 203"/>
                  <a:gd name="T4" fmla="*/ 96 w 170"/>
                  <a:gd name="T5" fmla="*/ 20 h 203"/>
                  <a:gd name="T6" fmla="*/ 93 w 170"/>
                  <a:gd name="T7" fmla="*/ 16 h 203"/>
                  <a:gd name="T8" fmla="*/ 83 w 170"/>
                  <a:gd name="T9" fmla="*/ 13 h 203"/>
                  <a:gd name="T10" fmla="*/ 77 w 170"/>
                  <a:gd name="T11" fmla="*/ 7 h 203"/>
                  <a:gd name="T12" fmla="*/ 74 w 170"/>
                  <a:gd name="T13" fmla="*/ 0 h 203"/>
                  <a:gd name="T14" fmla="*/ 61 w 170"/>
                  <a:gd name="T15" fmla="*/ 3 h 203"/>
                  <a:gd name="T16" fmla="*/ 51 w 170"/>
                  <a:gd name="T17" fmla="*/ 7 h 203"/>
                  <a:gd name="T18" fmla="*/ 48 w 170"/>
                  <a:gd name="T19" fmla="*/ 13 h 203"/>
                  <a:gd name="T20" fmla="*/ 42 w 170"/>
                  <a:gd name="T21" fmla="*/ 16 h 203"/>
                  <a:gd name="T22" fmla="*/ 35 w 170"/>
                  <a:gd name="T23" fmla="*/ 16 h 203"/>
                  <a:gd name="T24" fmla="*/ 29 w 170"/>
                  <a:gd name="T25" fmla="*/ 23 h 203"/>
                  <a:gd name="T26" fmla="*/ 22 w 170"/>
                  <a:gd name="T27" fmla="*/ 13 h 203"/>
                  <a:gd name="T28" fmla="*/ 16 w 170"/>
                  <a:gd name="T29" fmla="*/ 23 h 203"/>
                  <a:gd name="T30" fmla="*/ 0 w 170"/>
                  <a:gd name="T31" fmla="*/ 23 h 203"/>
                  <a:gd name="T32" fmla="*/ 3 w 170"/>
                  <a:gd name="T33" fmla="*/ 36 h 203"/>
                  <a:gd name="T34" fmla="*/ 0 w 170"/>
                  <a:gd name="T35" fmla="*/ 42 h 203"/>
                  <a:gd name="T36" fmla="*/ 0 w 170"/>
                  <a:gd name="T37" fmla="*/ 48 h 203"/>
                  <a:gd name="T38" fmla="*/ 9 w 170"/>
                  <a:gd name="T39" fmla="*/ 61 h 203"/>
                  <a:gd name="T40" fmla="*/ 9 w 170"/>
                  <a:gd name="T41" fmla="*/ 68 h 203"/>
                  <a:gd name="T42" fmla="*/ 19 w 170"/>
                  <a:gd name="T43" fmla="*/ 65 h 203"/>
                  <a:gd name="T44" fmla="*/ 26 w 170"/>
                  <a:gd name="T45" fmla="*/ 55 h 203"/>
                  <a:gd name="T46" fmla="*/ 45 w 170"/>
                  <a:gd name="T47" fmla="*/ 68 h 203"/>
                  <a:gd name="T48" fmla="*/ 51 w 170"/>
                  <a:gd name="T49" fmla="*/ 87 h 203"/>
                  <a:gd name="T50" fmla="*/ 58 w 170"/>
                  <a:gd name="T51" fmla="*/ 103 h 203"/>
                  <a:gd name="T52" fmla="*/ 71 w 170"/>
                  <a:gd name="T53" fmla="*/ 110 h 203"/>
                  <a:gd name="T54" fmla="*/ 87 w 170"/>
                  <a:gd name="T55" fmla="*/ 129 h 203"/>
                  <a:gd name="T56" fmla="*/ 100 w 170"/>
                  <a:gd name="T57" fmla="*/ 135 h 203"/>
                  <a:gd name="T58" fmla="*/ 106 w 170"/>
                  <a:gd name="T59" fmla="*/ 142 h 203"/>
                  <a:gd name="T60" fmla="*/ 116 w 170"/>
                  <a:gd name="T61" fmla="*/ 148 h 203"/>
                  <a:gd name="T62" fmla="*/ 122 w 170"/>
                  <a:gd name="T63" fmla="*/ 155 h 203"/>
                  <a:gd name="T64" fmla="*/ 129 w 170"/>
                  <a:gd name="T65" fmla="*/ 158 h 203"/>
                  <a:gd name="T66" fmla="*/ 132 w 170"/>
                  <a:gd name="T67" fmla="*/ 174 h 203"/>
                  <a:gd name="T68" fmla="*/ 132 w 170"/>
                  <a:gd name="T69" fmla="*/ 190 h 203"/>
                  <a:gd name="T70" fmla="*/ 129 w 170"/>
                  <a:gd name="T71" fmla="*/ 200 h 203"/>
                  <a:gd name="T72" fmla="*/ 132 w 170"/>
                  <a:gd name="T73" fmla="*/ 200 h 203"/>
                  <a:gd name="T74" fmla="*/ 138 w 170"/>
                  <a:gd name="T75" fmla="*/ 193 h 203"/>
                  <a:gd name="T76" fmla="*/ 141 w 170"/>
                  <a:gd name="T77" fmla="*/ 180 h 203"/>
                  <a:gd name="T78" fmla="*/ 148 w 170"/>
                  <a:gd name="T79" fmla="*/ 177 h 203"/>
                  <a:gd name="T80" fmla="*/ 148 w 170"/>
                  <a:gd name="T81" fmla="*/ 167 h 203"/>
                  <a:gd name="T82" fmla="*/ 138 w 170"/>
                  <a:gd name="T83" fmla="*/ 158 h 203"/>
                  <a:gd name="T84" fmla="*/ 151 w 170"/>
                  <a:gd name="T85" fmla="*/ 145 h 203"/>
                  <a:gd name="T86" fmla="*/ 161 w 170"/>
                  <a:gd name="T87" fmla="*/ 155 h 203"/>
                  <a:gd name="T88" fmla="*/ 170 w 170"/>
                  <a:gd name="T89" fmla="*/ 151 h 203"/>
                  <a:gd name="T90" fmla="*/ 161 w 170"/>
                  <a:gd name="T91" fmla="*/ 139 h 203"/>
                  <a:gd name="T92" fmla="*/ 135 w 170"/>
                  <a:gd name="T93" fmla="*/ 126 h 203"/>
                  <a:gd name="T94" fmla="*/ 129 w 170"/>
                  <a:gd name="T95" fmla="*/ 122 h 203"/>
                  <a:gd name="T96" fmla="*/ 132 w 170"/>
                  <a:gd name="T97" fmla="*/ 116 h 203"/>
                  <a:gd name="T98" fmla="*/ 129 w 170"/>
                  <a:gd name="T99" fmla="*/ 113 h 203"/>
                  <a:gd name="T100" fmla="*/ 116 w 170"/>
                  <a:gd name="T101" fmla="*/ 113 h 203"/>
                  <a:gd name="T102" fmla="*/ 109 w 170"/>
                  <a:gd name="T103" fmla="*/ 106 h 203"/>
                  <a:gd name="T104" fmla="*/ 100 w 170"/>
                  <a:gd name="T105" fmla="*/ 90 h 203"/>
                  <a:gd name="T106" fmla="*/ 93 w 170"/>
                  <a:gd name="T107" fmla="*/ 77 h 203"/>
                  <a:gd name="T108" fmla="*/ 87 w 170"/>
                  <a:gd name="T109" fmla="*/ 71 h 203"/>
                  <a:gd name="T110" fmla="*/ 77 w 170"/>
                  <a:gd name="T111" fmla="*/ 61 h 203"/>
                  <a:gd name="T112" fmla="*/ 80 w 170"/>
                  <a:gd name="T113" fmla="*/ 45 h 203"/>
                  <a:gd name="T114" fmla="*/ 77 w 170"/>
                  <a:gd name="T115" fmla="*/ 39 h 203"/>
                  <a:gd name="T116" fmla="*/ 83 w 170"/>
                  <a:gd name="T117" fmla="*/ 36 h 203"/>
                  <a:gd name="T118" fmla="*/ 96 w 170"/>
                  <a:gd name="T119" fmla="*/ 32 h 203"/>
                  <a:gd name="T120" fmla="*/ 100 w 170"/>
                  <a:gd name="T121" fmla="*/ 36 h 2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
                  <a:gd name="T184" fmla="*/ 0 h 203"/>
                  <a:gd name="T185" fmla="*/ 170 w 170"/>
                  <a:gd name="T186" fmla="*/ 203 h 2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 h="203">
                    <a:moveTo>
                      <a:pt x="100" y="36"/>
                    </a:moveTo>
                    <a:lnTo>
                      <a:pt x="100" y="36"/>
                    </a:lnTo>
                    <a:lnTo>
                      <a:pt x="100" y="32"/>
                    </a:lnTo>
                    <a:lnTo>
                      <a:pt x="100" y="29"/>
                    </a:lnTo>
                    <a:lnTo>
                      <a:pt x="96" y="29"/>
                    </a:lnTo>
                    <a:lnTo>
                      <a:pt x="96" y="26"/>
                    </a:lnTo>
                    <a:lnTo>
                      <a:pt x="96" y="23"/>
                    </a:lnTo>
                    <a:lnTo>
                      <a:pt x="96" y="20"/>
                    </a:lnTo>
                    <a:lnTo>
                      <a:pt x="93" y="20"/>
                    </a:lnTo>
                    <a:lnTo>
                      <a:pt x="93" y="16"/>
                    </a:lnTo>
                    <a:lnTo>
                      <a:pt x="96" y="13"/>
                    </a:lnTo>
                    <a:lnTo>
                      <a:pt x="93" y="13"/>
                    </a:lnTo>
                    <a:lnTo>
                      <a:pt x="83" y="13"/>
                    </a:lnTo>
                    <a:lnTo>
                      <a:pt x="80" y="10"/>
                    </a:lnTo>
                    <a:lnTo>
                      <a:pt x="77" y="7"/>
                    </a:lnTo>
                    <a:lnTo>
                      <a:pt x="77" y="3"/>
                    </a:lnTo>
                    <a:lnTo>
                      <a:pt x="77" y="0"/>
                    </a:lnTo>
                    <a:lnTo>
                      <a:pt x="74" y="0"/>
                    </a:lnTo>
                    <a:lnTo>
                      <a:pt x="74" y="3"/>
                    </a:lnTo>
                    <a:lnTo>
                      <a:pt x="71" y="3"/>
                    </a:lnTo>
                    <a:lnTo>
                      <a:pt x="67" y="3"/>
                    </a:lnTo>
                    <a:lnTo>
                      <a:pt x="61" y="3"/>
                    </a:lnTo>
                    <a:lnTo>
                      <a:pt x="58" y="7"/>
                    </a:lnTo>
                    <a:lnTo>
                      <a:pt x="55" y="7"/>
                    </a:lnTo>
                    <a:lnTo>
                      <a:pt x="51" y="3"/>
                    </a:lnTo>
                    <a:lnTo>
                      <a:pt x="51" y="7"/>
                    </a:lnTo>
                    <a:lnTo>
                      <a:pt x="51" y="10"/>
                    </a:lnTo>
                    <a:lnTo>
                      <a:pt x="48" y="10"/>
                    </a:lnTo>
                    <a:lnTo>
                      <a:pt x="48" y="13"/>
                    </a:lnTo>
                    <a:lnTo>
                      <a:pt x="48" y="16"/>
                    </a:lnTo>
                    <a:lnTo>
                      <a:pt x="42" y="16"/>
                    </a:lnTo>
                    <a:lnTo>
                      <a:pt x="38" y="16"/>
                    </a:lnTo>
                    <a:lnTo>
                      <a:pt x="38" y="13"/>
                    </a:lnTo>
                    <a:lnTo>
                      <a:pt x="35" y="13"/>
                    </a:lnTo>
                    <a:lnTo>
                      <a:pt x="35" y="16"/>
                    </a:lnTo>
                    <a:lnTo>
                      <a:pt x="32" y="20"/>
                    </a:lnTo>
                    <a:lnTo>
                      <a:pt x="32" y="23"/>
                    </a:lnTo>
                    <a:lnTo>
                      <a:pt x="29" y="23"/>
                    </a:lnTo>
                    <a:lnTo>
                      <a:pt x="29" y="20"/>
                    </a:lnTo>
                    <a:lnTo>
                      <a:pt x="26" y="16"/>
                    </a:lnTo>
                    <a:lnTo>
                      <a:pt x="26" y="13"/>
                    </a:lnTo>
                    <a:lnTo>
                      <a:pt x="22" y="13"/>
                    </a:lnTo>
                    <a:lnTo>
                      <a:pt x="19" y="16"/>
                    </a:lnTo>
                    <a:lnTo>
                      <a:pt x="19" y="20"/>
                    </a:lnTo>
                    <a:lnTo>
                      <a:pt x="16" y="23"/>
                    </a:lnTo>
                    <a:lnTo>
                      <a:pt x="13" y="20"/>
                    </a:lnTo>
                    <a:lnTo>
                      <a:pt x="6" y="23"/>
                    </a:lnTo>
                    <a:lnTo>
                      <a:pt x="3" y="23"/>
                    </a:lnTo>
                    <a:lnTo>
                      <a:pt x="0" y="23"/>
                    </a:lnTo>
                    <a:lnTo>
                      <a:pt x="0" y="26"/>
                    </a:lnTo>
                    <a:lnTo>
                      <a:pt x="3" y="32"/>
                    </a:lnTo>
                    <a:lnTo>
                      <a:pt x="3" y="36"/>
                    </a:lnTo>
                    <a:lnTo>
                      <a:pt x="0" y="36"/>
                    </a:lnTo>
                    <a:lnTo>
                      <a:pt x="0" y="39"/>
                    </a:lnTo>
                    <a:lnTo>
                      <a:pt x="0" y="42"/>
                    </a:lnTo>
                    <a:lnTo>
                      <a:pt x="0" y="45"/>
                    </a:lnTo>
                    <a:lnTo>
                      <a:pt x="0" y="48"/>
                    </a:lnTo>
                    <a:lnTo>
                      <a:pt x="0" y="52"/>
                    </a:lnTo>
                    <a:lnTo>
                      <a:pt x="0" y="55"/>
                    </a:lnTo>
                    <a:lnTo>
                      <a:pt x="3" y="58"/>
                    </a:lnTo>
                    <a:lnTo>
                      <a:pt x="9" y="61"/>
                    </a:lnTo>
                    <a:lnTo>
                      <a:pt x="9" y="65"/>
                    </a:lnTo>
                    <a:lnTo>
                      <a:pt x="9" y="68"/>
                    </a:lnTo>
                    <a:lnTo>
                      <a:pt x="13" y="68"/>
                    </a:lnTo>
                    <a:lnTo>
                      <a:pt x="16" y="68"/>
                    </a:lnTo>
                    <a:lnTo>
                      <a:pt x="19" y="65"/>
                    </a:lnTo>
                    <a:lnTo>
                      <a:pt x="19" y="61"/>
                    </a:lnTo>
                    <a:lnTo>
                      <a:pt x="22" y="61"/>
                    </a:lnTo>
                    <a:lnTo>
                      <a:pt x="22" y="58"/>
                    </a:lnTo>
                    <a:lnTo>
                      <a:pt x="26" y="55"/>
                    </a:lnTo>
                    <a:lnTo>
                      <a:pt x="29" y="58"/>
                    </a:lnTo>
                    <a:lnTo>
                      <a:pt x="32" y="58"/>
                    </a:lnTo>
                    <a:lnTo>
                      <a:pt x="42" y="65"/>
                    </a:lnTo>
                    <a:lnTo>
                      <a:pt x="45" y="68"/>
                    </a:lnTo>
                    <a:lnTo>
                      <a:pt x="48" y="68"/>
                    </a:lnTo>
                    <a:lnTo>
                      <a:pt x="48" y="71"/>
                    </a:lnTo>
                    <a:lnTo>
                      <a:pt x="51" y="84"/>
                    </a:lnTo>
                    <a:lnTo>
                      <a:pt x="51" y="87"/>
                    </a:lnTo>
                    <a:lnTo>
                      <a:pt x="55" y="93"/>
                    </a:lnTo>
                    <a:lnTo>
                      <a:pt x="58" y="97"/>
                    </a:lnTo>
                    <a:lnTo>
                      <a:pt x="58" y="103"/>
                    </a:lnTo>
                    <a:lnTo>
                      <a:pt x="61" y="103"/>
                    </a:lnTo>
                    <a:lnTo>
                      <a:pt x="64" y="103"/>
                    </a:lnTo>
                    <a:lnTo>
                      <a:pt x="71" y="110"/>
                    </a:lnTo>
                    <a:lnTo>
                      <a:pt x="77" y="119"/>
                    </a:lnTo>
                    <a:lnTo>
                      <a:pt x="80" y="122"/>
                    </a:lnTo>
                    <a:lnTo>
                      <a:pt x="87" y="129"/>
                    </a:lnTo>
                    <a:lnTo>
                      <a:pt x="96" y="129"/>
                    </a:lnTo>
                    <a:lnTo>
                      <a:pt x="100" y="135"/>
                    </a:lnTo>
                    <a:lnTo>
                      <a:pt x="103" y="139"/>
                    </a:lnTo>
                    <a:lnTo>
                      <a:pt x="106" y="139"/>
                    </a:lnTo>
                    <a:lnTo>
                      <a:pt x="106" y="142"/>
                    </a:lnTo>
                    <a:lnTo>
                      <a:pt x="112" y="142"/>
                    </a:lnTo>
                    <a:lnTo>
                      <a:pt x="116" y="145"/>
                    </a:lnTo>
                    <a:lnTo>
                      <a:pt x="116" y="148"/>
                    </a:lnTo>
                    <a:lnTo>
                      <a:pt x="116" y="151"/>
                    </a:lnTo>
                    <a:lnTo>
                      <a:pt x="119" y="151"/>
                    </a:lnTo>
                    <a:lnTo>
                      <a:pt x="122" y="155"/>
                    </a:lnTo>
                    <a:lnTo>
                      <a:pt x="122" y="158"/>
                    </a:lnTo>
                    <a:lnTo>
                      <a:pt x="125" y="155"/>
                    </a:lnTo>
                    <a:lnTo>
                      <a:pt x="129" y="158"/>
                    </a:lnTo>
                    <a:lnTo>
                      <a:pt x="129" y="164"/>
                    </a:lnTo>
                    <a:lnTo>
                      <a:pt x="132" y="171"/>
                    </a:lnTo>
                    <a:lnTo>
                      <a:pt x="132" y="174"/>
                    </a:lnTo>
                    <a:lnTo>
                      <a:pt x="135" y="180"/>
                    </a:lnTo>
                    <a:lnTo>
                      <a:pt x="132" y="184"/>
                    </a:lnTo>
                    <a:lnTo>
                      <a:pt x="129" y="187"/>
                    </a:lnTo>
                    <a:lnTo>
                      <a:pt x="132" y="190"/>
                    </a:lnTo>
                    <a:lnTo>
                      <a:pt x="129" y="193"/>
                    </a:lnTo>
                    <a:lnTo>
                      <a:pt x="129" y="196"/>
                    </a:lnTo>
                    <a:lnTo>
                      <a:pt x="129" y="200"/>
                    </a:lnTo>
                    <a:lnTo>
                      <a:pt x="129" y="203"/>
                    </a:lnTo>
                    <a:lnTo>
                      <a:pt x="132" y="203"/>
                    </a:lnTo>
                    <a:lnTo>
                      <a:pt x="132" y="200"/>
                    </a:lnTo>
                    <a:lnTo>
                      <a:pt x="135" y="200"/>
                    </a:lnTo>
                    <a:lnTo>
                      <a:pt x="135" y="196"/>
                    </a:lnTo>
                    <a:lnTo>
                      <a:pt x="135" y="193"/>
                    </a:lnTo>
                    <a:lnTo>
                      <a:pt x="138" y="193"/>
                    </a:lnTo>
                    <a:lnTo>
                      <a:pt x="141" y="190"/>
                    </a:lnTo>
                    <a:lnTo>
                      <a:pt x="141" y="184"/>
                    </a:lnTo>
                    <a:lnTo>
                      <a:pt x="141" y="180"/>
                    </a:lnTo>
                    <a:lnTo>
                      <a:pt x="145" y="180"/>
                    </a:lnTo>
                    <a:lnTo>
                      <a:pt x="148" y="177"/>
                    </a:lnTo>
                    <a:lnTo>
                      <a:pt x="148" y="174"/>
                    </a:lnTo>
                    <a:lnTo>
                      <a:pt x="148" y="171"/>
                    </a:lnTo>
                    <a:lnTo>
                      <a:pt x="148" y="167"/>
                    </a:lnTo>
                    <a:lnTo>
                      <a:pt x="145" y="164"/>
                    </a:lnTo>
                    <a:lnTo>
                      <a:pt x="141" y="164"/>
                    </a:lnTo>
                    <a:lnTo>
                      <a:pt x="138" y="161"/>
                    </a:lnTo>
                    <a:lnTo>
                      <a:pt x="138" y="158"/>
                    </a:lnTo>
                    <a:lnTo>
                      <a:pt x="141" y="151"/>
                    </a:lnTo>
                    <a:lnTo>
                      <a:pt x="145" y="148"/>
                    </a:lnTo>
                    <a:lnTo>
                      <a:pt x="148" y="145"/>
                    </a:lnTo>
                    <a:lnTo>
                      <a:pt x="151" y="145"/>
                    </a:lnTo>
                    <a:lnTo>
                      <a:pt x="154" y="148"/>
                    </a:lnTo>
                    <a:lnTo>
                      <a:pt x="157" y="148"/>
                    </a:lnTo>
                    <a:lnTo>
                      <a:pt x="161" y="151"/>
                    </a:lnTo>
                    <a:lnTo>
                      <a:pt x="161" y="155"/>
                    </a:lnTo>
                    <a:lnTo>
                      <a:pt x="164" y="158"/>
                    </a:lnTo>
                    <a:lnTo>
                      <a:pt x="167" y="158"/>
                    </a:lnTo>
                    <a:lnTo>
                      <a:pt x="170" y="151"/>
                    </a:lnTo>
                    <a:lnTo>
                      <a:pt x="167" y="151"/>
                    </a:lnTo>
                    <a:lnTo>
                      <a:pt x="167" y="148"/>
                    </a:lnTo>
                    <a:lnTo>
                      <a:pt x="164" y="145"/>
                    </a:lnTo>
                    <a:lnTo>
                      <a:pt x="161" y="139"/>
                    </a:lnTo>
                    <a:lnTo>
                      <a:pt x="151" y="135"/>
                    </a:lnTo>
                    <a:lnTo>
                      <a:pt x="148" y="132"/>
                    </a:lnTo>
                    <a:lnTo>
                      <a:pt x="145" y="132"/>
                    </a:lnTo>
                    <a:lnTo>
                      <a:pt x="135" y="126"/>
                    </a:lnTo>
                    <a:lnTo>
                      <a:pt x="132" y="126"/>
                    </a:lnTo>
                    <a:lnTo>
                      <a:pt x="129" y="122"/>
                    </a:lnTo>
                    <a:lnTo>
                      <a:pt x="132" y="119"/>
                    </a:lnTo>
                    <a:lnTo>
                      <a:pt x="132" y="116"/>
                    </a:lnTo>
                    <a:lnTo>
                      <a:pt x="132" y="113"/>
                    </a:lnTo>
                    <a:lnTo>
                      <a:pt x="129" y="113"/>
                    </a:lnTo>
                    <a:lnTo>
                      <a:pt x="119" y="113"/>
                    </a:lnTo>
                    <a:lnTo>
                      <a:pt x="119" y="116"/>
                    </a:lnTo>
                    <a:lnTo>
                      <a:pt x="116" y="113"/>
                    </a:lnTo>
                    <a:lnTo>
                      <a:pt x="112" y="110"/>
                    </a:lnTo>
                    <a:lnTo>
                      <a:pt x="112" y="106"/>
                    </a:lnTo>
                    <a:lnTo>
                      <a:pt x="109" y="106"/>
                    </a:lnTo>
                    <a:lnTo>
                      <a:pt x="103" y="103"/>
                    </a:lnTo>
                    <a:lnTo>
                      <a:pt x="103" y="100"/>
                    </a:lnTo>
                    <a:lnTo>
                      <a:pt x="100" y="97"/>
                    </a:lnTo>
                    <a:lnTo>
                      <a:pt x="100" y="90"/>
                    </a:lnTo>
                    <a:lnTo>
                      <a:pt x="100" y="87"/>
                    </a:lnTo>
                    <a:lnTo>
                      <a:pt x="96" y="81"/>
                    </a:lnTo>
                    <a:lnTo>
                      <a:pt x="96" y="77"/>
                    </a:lnTo>
                    <a:lnTo>
                      <a:pt x="93" y="77"/>
                    </a:lnTo>
                    <a:lnTo>
                      <a:pt x="93" y="74"/>
                    </a:lnTo>
                    <a:lnTo>
                      <a:pt x="87" y="71"/>
                    </a:lnTo>
                    <a:lnTo>
                      <a:pt x="80" y="68"/>
                    </a:lnTo>
                    <a:lnTo>
                      <a:pt x="80" y="65"/>
                    </a:lnTo>
                    <a:lnTo>
                      <a:pt x="77" y="61"/>
                    </a:lnTo>
                    <a:lnTo>
                      <a:pt x="77" y="55"/>
                    </a:lnTo>
                    <a:lnTo>
                      <a:pt x="77" y="48"/>
                    </a:lnTo>
                    <a:lnTo>
                      <a:pt x="80" y="48"/>
                    </a:lnTo>
                    <a:lnTo>
                      <a:pt x="80" y="45"/>
                    </a:lnTo>
                    <a:lnTo>
                      <a:pt x="77" y="45"/>
                    </a:lnTo>
                    <a:lnTo>
                      <a:pt x="77" y="39"/>
                    </a:lnTo>
                    <a:lnTo>
                      <a:pt x="80" y="36"/>
                    </a:lnTo>
                    <a:lnTo>
                      <a:pt x="83" y="36"/>
                    </a:lnTo>
                    <a:lnTo>
                      <a:pt x="90" y="32"/>
                    </a:lnTo>
                    <a:lnTo>
                      <a:pt x="93" y="32"/>
                    </a:lnTo>
                    <a:lnTo>
                      <a:pt x="96" y="29"/>
                    </a:lnTo>
                    <a:lnTo>
                      <a:pt x="96" y="32"/>
                    </a:lnTo>
                    <a:lnTo>
                      <a:pt x="96" y="36"/>
                    </a:lnTo>
                    <a:lnTo>
                      <a:pt x="100" y="36"/>
                    </a:lnTo>
                  </a:path>
                </a:pathLst>
              </a:custGeom>
              <a:noFill/>
              <a:ln w="0">
                <a:solidFill>
                  <a:srgbClr val="7F7F7F"/>
                </a:solidFill>
                <a:round/>
                <a:headEnd/>
                <a:tailEnd/>
              </a:ln>
            </p:spPr>
            <p:txBody>
              <a:bodyPr/>
              <a:lstStyle/>
              <a:p>
                <a:endParaRPr lang="en-US"/>
              </a:p>
            </p:txBody>
          </p:sp>
          <p:sp>
            <p:nvSpPr>
              <p:cNvPr id="33006" name="Freeform 76"/>
              <p:cNvSpPr>
                <a:spLocks/>
              </p:cNvSpPr>
              <p:nvPr/>
            </p:nvSpPr>
            <p:spPr bwMode="auto">
              <a:xfrm>
                <a:off x="2703" y="1431"/>
                <a:ext cx="29" cy="64"/>
              </a:xfrm>
              <a:custGeom>
                <a:avLst/>
                <a:gdLst>
                  <a:gd name="T0" fmla="*/ 19 w 29"/>
                  <a:gd name="T1" fmla="*/ 61 h 64"/>
                  <a:gd name="T2" fmla="*/ 19 w 29"/>
                  <a:gd name="T3" fmla="*/ 54 h 64"/>
                  <a:gd name="T4" fmla="*/ 23 w 29"/>
                  <a:gd name="T5" fmla="*/ 54 h 64"/>
                  <a:gd name="T6" fmla="*/ 26 w 29"/>
                  <a:gd name="T7" fmla="*/ 48 h 64"/>
                  <a:gd name="T8" fmla="*/ 29 w 29"/>
                  <a:gd name="T9" fmla="*/ 45 h 64"/>
                  <a:gd name="T10" fmla="*/ 29 w 29"/>
                  <a:gd name="T11" fmla="*/ 42 h 64"/>
                  <a:gd name="T12" fmla="*/ 29 w 29"/>
                  <a:gd name="T13" fmla="*/ 38 h 64"/>
                  <a:gd name="T14" fmla="*/ 23 w 29"/>
                  <a:gd name="T15" fmla="*/ 32 h 64"/>
                  <a:gd name="T16" fmla="*/ 19 w 29"/>
                  <a:gd name="T17" fmla="*/ 25 h 64"/>
                  <a:gd name="T18" fmla="*/ 19 w 29"/>
                  <a:gd name="T19" fmla="*/ 22 h 64"/>
                  <a:gd name="T20" fmla="*/ 19 w 29"/>
                  <a:gd name="T21" fmla="*/ 9 h 64"/>
                  <a:gd name="T22" fmla="*/ 16 w 29"/>
                  <a:gd name="T23" fmla="*/ 6 h 64"/>
                  <a:gd name="T24" fmla="*/ 13 w 29"/>
                  <a:gd name="T25" fmla="*/ 6 h 64"/>
                  <a:gd name="T26" fmla="*/ 13 w 29"/>
                  <a:gd name="T27" fmla="*/ 3 h 64"/>
                  <a:gd name="T28" fmla="*/ 6 w 29"/>
                  <a:gd name="T29" fmla="*/ 3 h 64"/>
                  <a:gd name="T30" fmla="*/ 6 w 29"/>
                  <a:gd name="T31" fmla="*/ 0 h 64"/>
                  <a:gd name="T32" fmla="*/ 3 w 29"/>
                  <a:gd name="T33" fmla="*/ 3 h 64"/>
                  <a:gd name="T34" fmla="*/ 3 w 29"/>
                  <a:gd name="T35" fmla="*/ 3 h 64"/>
                  <a:gd name="T36" fmla="*/ 0 w 29"/>
                  <a:gd name="T37" fmla="*/ 9 h 64"/>
                  <a:gd name="T38" fmla="*/ 3 w 29"/>
                  <a:gd name="T39" fmla="*/ 13 h 64"/>
                  <a:gd name="T40" fmla="*/ 0 w 29"/>
                  <a:gd name="T41" fmla="*/ 16 h 64"/>
                  <a:gd name="T42" fmla="*/ 3 w 29"/>
                  <a:gd name="T43" fmla="*/ 16 h 64"/>
                  <a:gd name="T44" fmla="*/ 3 w 29"/>
                  <a:gd name="T45" fmla="*/ 19 h 64"/>
                  <a:gd name="T46" fmla="*/ 3 w 29"/>
                  <a:gd name="T47" fmla="*/ 29 h 64"/>
                  <a:gd name="T48" fmla="*/ 3 w 29"/>
                  <a:gd name="T49" fmla="*/ 32 h 64"/>
                  <a:gd name="T50" fmla="*/ 3 w 29"/>
                  <a:gd name="T51" fmla="*/ 35 h 64"/>
                  <a:gd name="T52" fmla="*/ 3 w 29"/>
                  <a:gd name="T53" fmla="*/ 35 h 64"/>
                  <a:gd name="T54" fmla="*/ 3 w 29"/>
                  <a:gd name="T55" fmla="*/ 38 h 64"/>
                  <a:gd name="T56" fmla="*/ 3 w 29"/>
                  <a:gd name="T57" fmla="*/ 42 h 64"/>
                  <a:gd name="T58" fmla="*/ 3 w 29"/>
                  <a:gd name="T59" fmla="*/ 45 h 64"/>
                  <a:gd name="T60" fmla="*/ 3 w 29"/>
                  <a:gd name="T61" fmla="*/ 48 h 64"/>
                  <a:gd name="T62" fmla="*/ 0 w 29"/>
                  <a:gd name="T63" fmla="*/ 48 h 64"/>
                  <a:gd name="T64" fmla="*/ 3 w 29"/>
                  <a:gd name="T65" fmla="*/ 51 h 64"/>
                  <a:gd name="T66" fmla="*/ 6 w 29"/>
                  <a:gd name="T67" fmla="*/ 54 h 64"/>
                  <a:gd name="T68" fmla="*/ 10 w 29"/>
                  <a:gd name="T69" fmla="*/ 58 h 64"/>
                  <a:gd name="T70" fmla="*/ 13 w 29"/>
                  <a:gd name="T71" fmla="*/ 58 h 64"/>
                  <a:gd name="T72" fmla="*/ 13 w 29"/>
                  <a:gd name="T73" fmla="*/ 64 h 64"/>
                  <a:gd name="T74" fmla="*/ 16 w 29"/>
                  <a:gd name="T75" fmla="*/ 64 h 64"/>
                  <a:gd name="T76" fmla="*/ 16 w 29"/>
                  <a:gd name="T77" fmla="*/ 64 h 64"/>
                  <a:gd name="T78" fmla="*/ 16 w 29"/>
                  <a:gd name="T79" fmla="*/ 64 h 64"/>
                  <a:gd name="T80" fmla="*/ 19 w 29"/>
                  <a:gd name="T81" fmla="*/ 61 h 64"/>
                  <a:gd name="T82" fmla="*/ 19 w 29"/>
                  <a:gd name="T83" fmla="*/ 61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64"/>
                  <a:gd name="T128" fmla="*/ 29 w 29"/>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64">
                    <a:moveTo>
                      <a:pt x="19" y="61"/>
                    </a:moveTo>
                    <a:lnTo>
                      <a:pt x="19" y="54"/>
                    </a:lnTo>
                    <a:lnTo>
                      <a:pt x="23" y="54"/>
                    </a:lnTo>
                    <a:lnTo>
                      <a:pt x="26" y="48"/>
                    </a:lnTo>
                    <a:lnTo>
                      <a:pt x="29" y="45"/>
                    </a:lnTo>
                    <a:lnTo>
                      <a:pt x="29" y="42"/>
                    </a:lnTo>
                    <a:lnTo>
                      <a:pt x="29" y="38"/>
                    </a:lnTo>
                    <a:lnTo>
                      <a:pt x="23" y="32"/>
                    </a:lnTo>
                    <a:lnTo>
                      <a:pt x="19" y="25"/>
                    </a:lnTo>
                    <a:lnTo>
                      <a:pt x="19" y="22"/>
                    </a:lnTo>
                    <a:lnTo>
                      <a:pt x="19" y="9"/>
                    </a:lnTo>
                    <a:lnTo>
                      <a:pt x="16" y="6"/>
                    </a:lnTo>
                    <a:lnTo>
                      <a:pt x="13" y="6"/>
                    </a:lnTo>
                    <a:lnTo>
                      <a:pt x="13" y="3"/>
                    </a:lnTo>
                    <a:lnTo>
                      <a:pt x="6" y="3"/>
                    </a:lnTo>
                    <a:lnTo>
                      <a:pt x="6" y="0"/>
                    </a:lnTo>
                    <a:lnTo>
                      <a:pt x="3" y="3"/>
                    </a:lnTo>
                    <a:lnTo>
                      <a:pt x="0" y="9"/>
                    </a:lnTo>
                    <a:lnTo>
                      <a:pt x="3" y="13"/>
                    </a:lnTo>
                    <a:lnTo>
                      <a:pt x="0" y="16"/>
                    </a:lnTo>
                    <a:lnTo>
                      <a:pt x="3" y="16"/>
                    </a:lnTo>
                    <a:lnTo>
                      <a:pt x="3" y="19"/>
                    </a:lnTo>
                    <a:lnTo>
                      <a:pt x="3" y="29"/>
                    </a:lnTo>
                    <a:lnTo>
                      <a:pt x="3" y="32"/>
                    </a:lnTo>
                    <a:lnTo>
                      <a:pt x="3" y="35"/>
                    </a:lnTo>
                    <a:lnTo>
                      <a:pt x="3" y="38"/>
                    </a:lnTo>
                    <a:lnTo>
                      <a:pt x="3" y="42"/>
                    </a:lnTo>
                    <a:lnTo>
                      <a:pt x="3" y="45"/>
                    </a:lnTo>
                    <a:lnTo>
                      <a:pt x="3" y="48"/>
                    </a:lnTo>
                    <a:lnTo>
                      <a:pt x="0" y="48"/>
                    </a:lnTo>
                    <a:lnTo>
                      <a:pt x="3" y="51"/>
                    </a:lnTo>
                    <a:lnTo>
                      <a:pt x="6" y="54"/>
                    </a:lnTo>
                    <a:lnTo>
                      <a:pt x="10" y="58"/>
                    </a:lnTo>
                    <a:lnTo>
                      <a:pt x="13" y="58"/>
                    </a:lnTo>
                    <a:lnTo>
                      <a:pt x="13" y="64"/>
                    </a:lnTo>
                    <a:lnTo>
                      <a:pt x="16" y="64"/>
                    </a:lnTo>
                    <a:lnTo>
                      <a:pt x="19" y="61"/>
                    </a:lnTo>
                    <a:close/>
                  </a:path>
                </a:pathLst>
              </a:custGeom>
              <a:solidFill>
                <a:srgbClr val="CCCCCC"/>
              </a:solidFill>
              <a:ln w="9525">
                <a:noFill/>
                <a:round/>
                <a:headEnd/>
                <a:tailEnd/>
              </a:ln>
            </p:spPr>
            <p:txBody>
              <a:bodyPr/>
              <a:lstStyle/>
              <a:p>
                <a:endParaRPr lang="en-US"/>
              </a:p>
            </p:txBody>
          </p:sp>
          <p:sp>
            <p:nvSpPr>
              <p:cNvPr id="33007" name="Freeform 77"/>
              <p:cNvSpPr>
                <a:spLocks/>
              </p:cNvSpPr>
              <p:nvPr/>
            </p:nvSpPr>
            <p:spPr bwMode="auto">
              <a:xfrm>
                <a:off x="2703" y="1431"/>
                <a:ext cx="29" cy="64"/>
              </a:xfrm>
              <a:custGeom>
                <a:avLst/>
                <a:gdLst>
                  <a:gd name="T0" fmla="*/ 19 w 29"/>
                  <a:gd name="T1" fmla="*/ 61 h 64"/>
                  <a:gd name="T2" fmla="*/ 19 w 29"/>
                  <a:gd name="T3" fmla="*/ 54 h 64"/>
                  <a:gd name="T4" fmla="*/ 23 w 29"/>
                  <a:gd name="T5" fmla="*/ 54 h 64"/>
                  <a:gd name="T6" fmla="*/ 26 w 29"/>
                  <a:gd name="T7" fmla="*/ 48 h 64"/>
                  <a:gd name="T8" fmla="*/ 29 w 29"/>
                  <a:gd name="T9" fmla="*/ 45 h 64"/>
                  <a:gd name="T10" fmla="*/ 29 w 29"/>
                  <a:gd name="T11" fmla="*/ 42 h 64"/>
                  <a:gd name="T12" fmla="*/ 29 w 29"/>
                  <a:gd name="T13" fmla="*/ 38 h 64"/>
                  <a:gd name="T14" fmla="*/ 23 w 29"/>
                  <a:gd name="T15" fmla="*/ 32 h 64"/>
                  <a:gd name="T16" fmla="*/ 19 w 29"/>
                  <a:gd name="T17" fmla="*/ 25 h 64"/>
                  <a:gd name="T18" fmla="*/ 19 w 29"/>
                  <a:gd name="T19" fmla="*/ 22 h 64"/>
                  <a:gd name="T20" fmla="*/ 19 w 29"/>
                  <a:gd name="T21" fmla="*/ 9 h 64"/>
                  <a:gd name="T22" fmla="*/ 16 w 29"/>
                  <a:gd name="T23" fmla="*/ 6 h 64"/>
                  <a:gd name="T24" fmla="*/ 13 w 29"/>
                  <a:gd name="T25" fmla="*/ 6 h 64"/>
                  <a:gd name="T26" fmla="*/ 13 w 29"/>
                  <a:gd name="T27" fmla="*/ 3 h 64"/>
                  <a:gd name="T28" fmla="*/ 6 w 29"/>
                  <a:gd name="T29" fmla="*/ 3 h 64"/>
                  <a:gd name="T30" fmla="*/ 6 w 29"/>
                  <a:gd name="T31" fmla="*/ 0 h 64"/>
                  <a:gd name="T32" fmla="*/ 3 w 29"/>
                  <a:gd name="T33" fmla="*/ 3 h 64"/>
                  <a:gd name="T34" fmla="*/ 3 w 29"/>
                  <a:gd name="T35" fmla="*/ 3 h 64"/>
                  <a:gd name="T36" fmla="*/ 0 w 29"/>
                  <a:gd name="T37" fmla="*/ 9 h 64"/>
                  <a:gd name="T38" fmla="*/ 3 w 29"/>
                  <a:gd name="T39" fmla="*/ 13 h 64"/>
                  <a:gd name="T40" fmla="*/ 0 w 29"/>
                  <a:gd name="T41" fmla="*/ 16 h 64"/>
                  <a:gd name="T42" fmla="*/ 3 w 29"/>
                  <a:gd name="T43" fmla="*/ 16 h 64"/>
                  <a:gd name="T44" fmla="*/ 3 w 29"/>
                  <a:gd name="T45" fmla="*/ 19 h 64"/>
                  <a:gd name="T46" fmla="*/ 3 w 29"/>
                  <a:gd name="T47" fmla="*/ 29 h 64"/>
                  <a:gd name="T48" fmla="*/ 3 w 29"/>
                  <a:gd name="T49" fmla="*/ 32 h 64"/>
                  <a:gd name="T50" fmla="*/ 3 w 29"/>
                  <a:gd name="T51" fmla="*/ 35 h 64"/>
                  <a:gd name="T52" fmla="*/ 3 w 29"/>
                  <a:gd name="T53" fmla="*/ 35 h 64"/>
                  <a:gd name="T54" fmla="*/ 3 w 29"/>
                  <a:gd name="T55" fmla="*/ 38 h 64"/>
                  <a:gd name="T56" fmla="*/ 3 w 29"/>
                  <a:gd name="T57" fmla="*/ 42 h 64"/>
                  <a:gd name="T58" fmla="*/ 3 w 29"/>
                  <a:gd name="T59" fmla="*/ 45 h 64"/>
                  <a:gd name="T60" fmla="*/ 3 w 29"/>
                  <a:gd name="T61" fmla="*/ 48 h 64"/>
                  <a:gd name="T62" fmla="*/ 0 w 29"/>
                  <a:gd name="T63" fmla="*/ 48 h 64"/>
                  <a:gd name="T64" fmla="*/ 3 w 29"/>
                  <a:gd name="T65" fmla="*/ 51 h 64"/>
                  <a:gd name="T66" fmla="*/ 6 w 29"/>
                  <a:gd name="T67" fmla="*/ 54 h 64"/>
                  <a:gd name="T68" fmla="*/ 10 w 29"/>
                  <a:gd name="T69" fmla="*/ 58 h 64"/>
                  <a:gd name="T70" fmla="*/ 13 w 29"/>
                  <a:gd name="T71" fmla="*/ 58 h 64"/>
                  <a:gd name="T72" fmla="*/ 13 w 29"/>
                  <a:gd name="T73" fmla="*/ 64 h 64"/>
                  <a:gd name="T74" fmla="*/ 16 w 29"/>
                  <a:gd name="T75" fmla="*/ 64 h 64"/>
                  <a:gd name="T76" fmla="*/ 16 w 29"/>
                  <a:gd name="T77" fmla="*/ 64 h 64"/>
                  <a:gd name="T78" fmla="*/ 16 w 29"/>
                  <a:gd name="T79" fmla="*/ 64 h 64"/>
                  <a:gd name="T80" fmla="*/ 19 w 29"/>
                  <a:gd name="T81" fmla="*/ 61 h 64"/>
                  <a:gd name="T82" fmla="*/ 19 w 29"/>
                  <a:gd name="T83" fmla="*/ 61 h 64"/>
                  <a:gd name="T84" fmla="*/ 19 w 29"/>
                  <a:gd name="T85" fmla="*/ 61 h 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64"/>
                  <a:gd name="T131" fmla="*/ 29 w 29"/>
                  <a:gd name="T132" fmla="*/ 64 h 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64">
                    <a:moveTo>
                      <a:pt x="19" y="61"/>
                    </a:moveTo>
                    <a:lnTo>
                      <a:pt x="19" y="54"/>
                    </a:lnTo>
                    <a:lnTo>
                      <a:pt x="23" y="54"/>
                    </a:lnTo>
                    <a:lnTo>
                      <a:pt x="26" y="48"/>
                    </a:lnTo>
                    <a:lnTo>
                      <a:pt x="29" y="45"/>
                    </a:lnTo>
                    <a:lnTo>
                      <a:pt x="29" y="42"/>
                    </a:lnTo>
                    <a:lnTo>
                      <a:pt x="29" y="38"/>
                    </a:lnTo>
                    <a:lnTo>
                      <a:pt x="23" y="32"/>
                    </a:lnTo>
                    <a:lnTo>
                      <a:pt x="19" y="25"/>
                    </a:lnTo>
                    <a:lnTo>
                      <a:pt x="19" y="22"/>
                    </a:lnTo>
                    <a:lnTo>
                      <a:pt x="19" y="9"/>
                    </a:lnTo>
                    <a:lnTo>
                      <a:pt x="16" y="6"/>
                    </a:lnTo>
                    <a:lnTo>
                      <a:pt x="13" y="6"/>
                    </a:lnTo>
                    <a:lnTo>
                      <a:pt x="13" y="3"/>
                    </a:lnTo>
                    <a:lnTo>
                      <a:pt x="6" y="3"/>
                    </a:lnTo>
                    <a:lnTo>
                      <a:pt x="6" y="0"/>
                    </a:lnTo>
                    <a:lnTo>
                      <a:pt x="3" y="3"/>
                    </a:lnTo>
                    <a:lnTo>
                      <a:pt x="0" y="9"/>
                    </a:lnTo>
                    <a:lnTo>
                      <a:pt x="3" y="13"/>
                    </a:lnTo>
                    <a:lnTo>
                      <a:pt x="0" y="16"/>
                    </a:lnTo>
                    <a:lnTo>
                      <a:pt x="3" y="16"/>
                    </a:lnTo>
                    <a:lnTo>
                      <a:pt x="3" y="19"/>
                    </a:lnTo>
                    <a:lnTo>
                      <a:pt x="3" y="29"/>
                    </a:lnTo>
                    <a:lnTo>
                      <a:pt x="3" y="32"/>
                    </a:lnTo>
                    <a:lnTo>
                      <a:pt x="3" y="35"/>
                    </a:lnTo>
                    <a:lnTo>
                      <a:pt x="3" y="38"/>
                    </a:lnTo>
                    <a:lnTo>
                      <a:pt x="3" y="42"/>
                    </a:lnTo>
                    <a:lnTo>
                      <a:pt x="3" y="45"/>
                    </a:lnTo>
                    <a:lnTo>
                      <a:pt x="3" y="48"/>
                    </a:lnTo>
                    <a:lnTo>
                      <a:pt x="0" y="48"/>
                    </a:lnTo>
                    <a:lnTo>
                      <a:pt x="3" y="51"/>
                    </a:lnTo>
                    <a:lnTo>
                      <a:pt x="6" y="54"/>
                    </a:lnTo>
                    <a:lnTo>
                      <a:pt x="10" y="58"/>
                    </a:lnTo>
                    <a:lnTo>
                      <a:pt x="13" y="58"/>
                    </a:lnTo>
                    <a:lnTo>
                      <a:pt x="13" y="64"/>
                    </a:lnTo>
                    <a:lnTo>
                      <a:pt x="16" y="64"/>
                    </a:lnTo>
                    <a:lnTo>
                      <a:pt x="19" y="61"/>
                    </a:lnTo>
                  </a:path>
                </a:pathLst>
              </a:custGeom>
              <a:noFill/>
              <a:ln w="0">
                <a:solidFill>
                  <a:srgbClr val="7F7F7F"/>
                </a:solidFill>
                <a:round/>
                <a:headEnd/>
                <a:tailEnd/>
              </a:ln>
            </p:spPr>
            <p:txBody>
              <a:bodyPr/>
              <a:lstStyle/>
              <a:p>
                <a:endParaRPr lang="en-US"/>
              </a:p>
            </p:txBody>
          </p:sp>
          <p:sp>
            <p:nvSpPr>
              <p:cNvPr id="33008" name="Freeform 78"/>
              <p:cNvSpPr>
                <a:spLocks/>
              </p:cNvSpPr>
              <p:nvPr/>
            </p:nvSpPr>
            <p:spPr bwMode="auto">
              <a:xfrm>
                <a:off x="2619" y="1347"/>
                <a:ext cx="81" cy="77"/>
              </a:xfrm>
              <a:custGeom>
                <a:avLst/>
                <a:gdLst>
                  <a:gd name="T0" fmla="*/ 52 w 81"/>
                  <a:gd name="T1" fmla="*/ 64 h 77"/>
                  <a:gd name="T2" fmla="*/ 45 w 81"/>
                  <a:gd name="T3" fmla="*/ 58 h 77"/>
                  <a:gd name="T4" fmla="*/ 39 w 81"/>
                  <a:gd name="T5" fmla="*/ 48 h 77"/>
                  <a:gd name="T6" fmla="*/ 36 w 81"/>
                  <a:gd name="T7" fmla="*/ 45 h 77"/>
                  <a:gd name="T8" fmla="*/ 36 w 81"/>
                  <a:gd name="T9" fmla="*/ 42 h 77"/>
                  <a:gd name="T10" fmla="*/ 29 w 81"/>
                  <a:gd name="T11" fmla="*/ 35 h 77"/>
                  <a:gd name="T12" fmla="*/ 33 w 81"/>
                  <a:gd name="T13" fmla="*/ 32 h 77"/>
                  <a:gd name="T14" fmla="*/ 36 w 81"/>
                  <a:gd name="T15" fmla="*/ 26 h 77"/>
                  <a:gd name="T16" fmla="*/ 39 w 81"/>
                  <a:gd name="T17" fmla="*/ 32 h 77"/>
                  <a:gd name="T18" fmla="*/ 49 w 81"/>
                  <a:gd name="T19" fmla="*/ 26 h 77"/>
                  <a:gd name="T20" fmla="*/ 52 w 81"/>
                  <a:gd name="T21" fmla="*/ 29 h 77"/>
                  <a:gd name="T22" fmla="*/ 58 w 81"/>
                  <a:gd name="T23" fmla="*/ 29 h 77"/>
                  <a:gd name="T24" fmla="*/ 61 w 81"/>
                  <a:gd name="T25" fmla="*/ 29 h 77"/>
                  <a:gd name="T26" fmla="*/ 65 w 81"/>
                  <a:gd name="T27" fmla="*/ 29 h 77"/>
                  <a:gd name="T28" fmla="*/ 65 w 81"/>
                  <a:gd name="T29" fmla="*/ 29 h 77"/>
                  <a:gd name="T30" fmla="*/ 71 w 81"/>
                  <a:gd name="T31" fmla="*/ 29 h 77"/>
                  <a:gd name="T32" fmla="*/ 74 w 81"/>
                  <a:gd name="T33" fmla="*/ 32 h 77"/>
                  <a:gd name="T34" fmla="*/ 74 w 81"/>
                  <a:gd name="T35" fmla="*/ 35 h 77"/>
                  <a:gd name="T36" fmla="*/ 78 w 81"/>
                  <a:gd name="T37" fmla="*/ 32 h 77"/>
                  <a:gd name="T38" fmla="*/ 78 w 81"/>
                  <a:gd name="T39" fmla="*/ 26 h 77"/>
                  <a:gd name="T40" fmla="*/ 81 w 81"/>
                  <a:gd name="T41" fmla="*/ 26 h 77"/>
                  <a:gd name="T42" fmla="*/ 81 w 81"/>
                  <a:gd name="T43" fmla="*/ 26 h 77"/>
                  <a:gd name="T44" fmla="*/ 81 w 81"/>
                  <a:gd name="T45" fmla="*/ 26 h 77"/>
                  <a:gd name="T46" fmla="*/ 78 w 81"/>
                  <a:gd name="T47" fmla="*/ 23 h 77"/>
                  <a:gd name="T48" fmla="*/ 74 w 81"/>
                  <a:gd name="T49" fmla="*/ 23 h 77"/>
                  <a:gd name="T50" fmla="*/ 74 w 81"/>
                  <a:gd name="T51" fmla="*/ 19 h 77"/>
                  <a:gd name="T52" fmla="*/ 78 w 81"/>
                  <a:gd name="T53" fmla="*/ 19 h 77"/>
                  <a:gd name="T54" fmla="*/ 74 w 81"/>
                  <a:gd name="T55" fmla="*/ 19 h 77"/>
                  <a:gd name="T56" fmla="*/ 74 w 81"/>
                  <a:gd name="T57" fmla="*/ 16 h 77"/>
                  <a:gd name="T58" fmla="*/ 74 w 81"/>
                  <a:gd name="T59" fmla="*/ 16 h 77"/>
                  <a:gd name="T60" fmla="*/ 68 w 81"/>
                  <a:gd name="T61" fmla="*/ 13 h 77"/>
                  <a:gd name="T62" fmla="*/ 58 w 81"/>
                  <a:gd name="T63" fmla="*/ 13 h 77"/>
                  <a:gd name="T64" fmla="*/ 49 w 81"/>
                  <a:gd name="T65" fmla="*/ 7 h 77"/>
                  <a:gd name="T66" fmla="*/ 42 w 81"/>
                  <a:gd name="T67" fmla="*/ 0 h 77"/>
                  <a:gd name="T68" fmla="*/ 39 w 81"/>
                  <a:gd name="T69" fmla="*/ 0 h 77"/>
                  <a:gd name="T70" fmla="*/ 36 w 81"/>
                  <a:gd name="T71" fmla="*/ 3 h 77"/>
                  <a:gd name="T72" fmla="*/ 36 w 81"/>
                  <a:gd name="T73" fmla="*/ 3 h 77"/>
                  <a:gd name="T74" fmla="*/ 29 w 81"/>
                  <a:gd name="T75" fmla="*/ 7 h 77"/>
                  <a:gd name="T76" fmla="*/ 29 w 81"/>
                  <a:gd name="T77" fmla="*/ 13 h 77"/>
                  <a:gd name="T78" fmla="*/ 26 w 81"/>
                  <a:gd name="T79" fmla="*/ 16 h 77"/>
                  <a:gd name="T80" fmla="*/ 23 w 81"/>
                  <a:gd name="T81" fmla="*/ 23 h 77"/>
                  <a:gd name="T82" fmla="*/ 23 w 81"/>
                  <a:gd name="T83" fmla="*/ 26 h 77"/>
                  <a:gd name="T84" fmla="*/ 20 w 81"/>
                  <a:gd name="T85" fmla="*/ 26 h 77"/>
                  <a:gd name="T86" fmla="*/ 16 w 81"/>
                  <a:gd name="T87" fmla="*/ 26 h 77"/>
                  <a:gd name="T88" fmla="*/ 10 w 81"/>
                  <a:gd name="T89" fmla="*/ 26 h 77"/>
                  <a:gd name="T90" fmla="*/ 4 w 81"/>
                  <a:gd name="T91" fmla="*/ 26 h 77"/>
                  <a:gd name="T92" fmla="*/ 0 w 81"/>
                  <a:gd name="T93" fmla="*/ 29 h 77"/>
                  <a:gd name="T94" fmla="*/ 7 w 81"/>
                  <a:gd name="T95" fmla="*/ 39 h 77"/>
                  <a:gd name="T96" fmla="*/ 13 w 81"/>
                  <a:gd name="T97" fmla="*/ 29 h 77"/>
                  <a:gd name="T98" fmla="*/ 16 w 81"/>
                  <a:gd name="T99" fmla="*/ 32 h 77"/>
                  <a:gd name="T100" fmla="*/ 20 w 81"/>
                  <a:gd name="T101" fmla="*/ 45 h 77"/>
                  <a:gd name="T102" fmla="*/ 23 w 81"/>
                  <a:gd name="T103" fmla="*/ 52 h 77"/>
                  <a:gd name="T104" fmla="*/ 29 w 81"/>
                  <a:gd name="T105" fmla="*/ 58 h 77"/>
                  <a:gd name="T106" fmla="*/ 33 w 81"/>
                  <a:gd name="T107" fmla="*/ 64 h 77"/>
                  <a:gd name="T108" fmla="*/ 42 w 81"/>
                  <a:gd name="T109" fmla="*/ 68 h 77"/>
                  <a:gd name="T110" fmla="*/ 55 w 81"/>
                  <a:gd name="T111" fmla="*/ 74 h 77"/>
                  <a:gd name="T112" fmla="*/ 52 w 81"/>
                  <a:gd name="T113" fmla="*/ 68 h 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
                  <a:gd name="T172" fmla="*/ 0 h 77"/>
                  <a:gd name="T173" fmla="*/ 81 w 81"/>
                  <a:gd name="T174" fmla="*/ 77 h 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 h="77">
                    <a:moveTo>
                      <a:pt x="52" y="68"/>
                    </a:moveTo>
                    <a:lnTo>
                      <a:pt x="52" y="64"/>
                    </a:lnTo>
                    <a:lnTo>
                      <a:pt x="49" y="64"/>
                    </a:lnTo>
                    <a:lnTo>
                      <a:pt x="45" y="58"/>
                    </a:lnTo>
                    <a:lnTo>
                      <a:pt x="42" y="55"/>
                    </a:lnTo>
                    <a:lnTo>
                      <a:pt x="39" y="52"/>
                    </a:lnTo>
                    <a:lnTo>
                      <a:pt x="39" y="48"/>
                    </a:lnTo>
                    <a:lnTo>
                      <a:pt x="36" y="48"/>
                    </a:lnTo>
                    <a:lnTo>
                      <a:pt x="36" y="45"/>
                    </a:lnTo>
                    <a:lnTo>
                      <a:pt x="36" y="42"/>
                    </a:lnTo>
                    <a:lnTo>
                      <a:pt x="33" y="39"/>
                    </a:lnTo>
                    <a:lnTo>
                      <a:pt x="29" y="35"/>
                    </a:lnTo>
                    <a:lnTo>
                      <a:pt x="33" y="35"/>
                    </a:lnTo>
                    <a:lnTo>
                      <a:pt x="33" y="32"/>
                    </a:lnTo>
                    <a:lnTo>
                      <a:pt x="33" y="29"/>
                    </a:lnTo>
                    <a:lnTo>
                      <a:pt x="33" y="26"/>
                    </a:lnTo>
                    <a:lnTo>
                      <a:pt x="36" y="26"/>
                    </a:lnTo>
                    <a:lnTo>
                      <a:pt x="36" y="29"/>
                    </a:lnTo>
                    <a:lnTo>
                      <a:pt x="39" y="32"/>
                    </a:lnTo>
                    <a:lnTo>
                      <a:pt x="42" y="26"/>
                    </a:lnTo>
                    <a:lnTo>
                      <a:pt x="45" y="26"/>
                    </a:lnTo>
                    <a:lnTo>
                      <a:pt x="49" y="26"/>
                    </a:lnTo>
                    <a:lnTo>
                      <a:pt x="52" y="29"/>
                    </a:lnTo>
                    <a:lnTo>
                      <a:pt x="58" y="29"/>
                    </a:lnTo>
                    <a:lnTo>
                      <a:pt x="61" y="29"/>
                    </a:lnTo>
                    <a:lnTo>
                      <a:pt x="65" y="29"/>
                    </a:lnTo>
                    <a:lnTo>
                      <a:pt x="68" y="29"/>
                    </a:lnTo>
                    <a:lnTo>
                      <a:pt x="71" y="29"/>
                    </a:lnTo>
                    <a:lnTo>
                      <a:pt x="74" y="32"/>
                    </a:lnTo>
                    <a:lnTo>
                      <a:pt x="74" y="35"/>
                    </a:lnTo>
                    <a:lnTo>
                      <a:pt x="78" y="35"/>
                    </a:lnTo>
                    <a:lnTo>
                      <a:pt x="78" y="32"/>
                    </a:lnTo>
                    <a:lnTo>
                      <a:pt x="78" y="29"/>
                    </a:lnTo>
                    <a:lnTo>
                      <a:pt x="78" y="26"/>
                    </a:lnTo>
                    <a:lnTo>
                      <a:pt x="81" y="26"/>
                    </a:lnTo>
                    <a:lnTo>
                      <a:pt x="78" y="26"/>
                    </a:lnTo>
                    <a:lnTo>
                      <a:pt x="78" y="23"/>
                    </a:lnTo>
                    <a:lnTo>
                      <a:pt x="74" y="23"/>
                    </a:lnTo>
                    <a:lnTo>
                      <a:pt x="74" y="19"/>
                    </a:lnTo>
                    <a:lnTo>
                      <a:pt x="78" y="19"/>
                    </a:lnTo>
                    <a:lnTo>
                      <a:pt x="74" y="19"/>
                    </a:lnTo>
                    <a:lnTo>
                      <a:pt x="74" y="16"/>
                    </a:lnTo>
                    <a:lnTo>
                      <a:pt x="74" y="13"/>
                    </a:lnTo>
                    <a:lnTo>
                      <a:pt x="71" y="13"/>
                    </a:lnTo>
                    <a:lnTo>
                      <a:pt x="68" y="13"/>
                    </a:lnTo>
                    <a:lnTo>
                      <a:pt x="65" y="16"/>
                    </a:lnTo>
                    <a:lnTo>
                      <a:pt x="61" y="16"/>
                    </a:lnTo>
                    <a:lnTo>
                      <a:pt x="58" y="13"/>
                    </a:lnTo>
                    <a:lnTo>
                      <a:pt x="55" y="13"/>
                    </a:lnTo>
                    <a:lnTo>
                      <a:pt x="52" y="10"/>
                    </a:lnTo>
                    <a:lnTo>
                      <a:pt x="49" y="7"/>
                    </a:lnTo>
                    <a:lnTo>
                      <a:pt x="45" y="3"/>
                    </a:lnTo>
                    <a:lnTo>
                      <a:pt x="42" y="0"/>
                    </a:lnTo>
                    <a:lnTo>
                      <a:pt x="39" y="0"/>
                    </a:lnTo>
                    <a:lnTo>
                      <a:pt x="36" y="0"/>
                    </a:lnTo>
                    <a:lnTo>
                      <a:pt x="36" y="3"/>
                    </a:lnTo>
                    <a:lnTo>
                      <a:pt x="33" y="7"/>
                    </a:lnTo>
                    <a:lnTo>
                      <a:pt x="29" y="7"/>
                    </a:lnTo>
                    <a:lnTo>
                      <a:pt x="29" y="10"/>
                    </a:lnTo>
                    <a:lnTo>
                      <a:pt x="29" y="13"/>
                    </a:lnTo>
                    <a:lnTo>
                      <a:pt x="29" y="16"/>
                    </a:lnTo>
                    <a:lnTo>
                      <a:pt x="26" y="16"/>
                    </a:lnTo>
                    <a:lnTo>
                      <a:pt x="23" y="19"/>
                    </a:lnTo>
                    <a:lnTo>
                      <a:pt x="23" y="23"/>
                    </a:lnTo>
                    <a:lnTo>
                      <a:pt x="23" y="26"/>
                    </a:lnTo>
                    <a:lnTo>
                      <a:pt x="20" y="26"/>
                    </a:lnTo>
                    <a:lnTo>
                      <a:pt x="16" y="26"/>
                    </a:lnTo>
                    <a:lnTo>
                      <a:pt x="13" y="19"/>
                    </a:lnTo>
                    <a:lnTo>
                      <a:pt x="10" y="26"/>
                    </a:lnTo>
                    <a:lnTo>
                      <a:pt x="7" y="26"/>
                    </a:lnTo>
                    <a:lnTo>
                      <a:pt x="7" y="23"/>
                    </a:lnTo>
                    <a:lnTo>
                      <a:pt x="4" y="26"/>
                    </a:lnTo>
                    <a:lnTo>
                      <a:pt x="0" y="26"/>
                    </a:lnTo>
                    <a:lnTo>
                      <a:pt x="0" y="23"/>
                    </a:lnTo>
                    <a:lnTo>
                      <a:pt x="0" y="29"/>
                    </a:lnTo>
                    <a:lnTo>
                      <a:pt x="4" y="35"/>
                    </a:lnTo>
                    <a:lnTo>
                      <a:pt x="4" y="39"/>
                    </a:lnTo>
                    <a:lnTo>
                      <a:pt x="7" y="39"/>
                    </a:lnTo>
                    <a:lnTo>
                      <a:pt x="10" y="32"/>
                    </a:lnTo>
                    <a:lnTo>
                      <a:pt x="10" y="26"/>
                    </a:lnTo>
                    <a:lnTo>
                      <a:pt x="13" y="29"/>
                    </a:lnTo>
                    <a:lnTo>
                      <a:pt x="16" y="32"/>
                    </a:lnTo>
                    <a:lnTo>
                      <a:pt x="20" y="35"/>
                    </a:lnTo>
                    <a:lnTo>
                      <a:pt x="20" y="39"/>
                    </a:lnTo>
                    <a:lnTo>
                      <a:pt x="20" y="45"/>
                    </a:lnTo>
                    <a:lnTo>
                      <a:pt x="26" y="48"/>
                    </a:lnTo>
                    <a:lnTo>
                      <a:pt x="23" y="48"/>
                    </a:lnTo>
                    <a:lnTo>
                      <a:pt x="23" y="52"/>
                    </a:lnTo>
                    <a:lnTo>
                      <a:pt x="26" y="58"/>
                    </a:lnTo>
                    <a:lnTo>
                      <a:pt x="29" y="58"/>
                    </a:lnTo>
                    <a:lnTo>
                      <a:pt x="29" y="61"/>
                    </a:lnTo>
                    <a:lnTo>
                      <a:pt x="33" y="61"/>
                    </a:lnTo>
                    <a:lnTo>
                      <a:pt x="33" y="64"/>
                    </a:lnTo>
                    <a:lnTo>
                      <a:pt x="36" y="68"/>
                    </a:lnTo>
                    <a:lnTo>
                      <a:pt x="39" y="68"/>
                    </a:lnTo>
                    <a:lnTo>
                      <a:pt x="42" y="68"/>
                    </a:lnTo>
                    <a:lnTo>
                      <a:pt x="49" y="68"/>
                    </a:lnTo>
                    <a:lnTo>
                      <a:pt x="52" y="71"/>
                    </a:lnTo>
                    <a:lnTo>
                      <a:pt x="55" y="74"/>
                    </a:lnTo>
                    <a:lnTo>
                      <a:pt x="58" y="77"/>
                    </a:lnTo>
                    <a:lnTo>
                      <a:pt x="52" y="68"/>
                    </a:lnTo>
                    <a:close/>
                  </a:path>
                </a:pathLst>
              </a:custGeom>
              <a:solidFill>
                <a:srgbClr val="CCCCCC"/>
              </a:solidFill>
              <a:ln w="9525">
                <a:noFill/>
                <a:round/>
                <a:headEnd/>
                <a:tailEnd/>
              </a:ln>
            </p:spPr>
            <p:txBody>
              <a:bodyPr/>
              <a:lstStyle/>
              <a:p>
                <a:endParaRPr lang="en-US"/>
              </a:p>
            </p:txBody>
          </p:sp>
          <p:sp>
            <p:nvSpPr>
              <p:cNvPr id="33009" name="Freeform 79"/>
              <p:cNvSpPr>
                <a:spLocks/>
              </p:cNvSpPr>
              <p:nvPr/>
            </p:nvSpPr>
            <p:spPr bwMode="auto">
              <a:xfrm>
                <a:off x="2619" y="1347"/>
                <a:ext cx="81" cy="77"/>
              </a:xfrm>
              <a:custGeom>
                <a:avLst/>
                <a:gdLst>
                  <a:gd name="T0" fmla="*/ 52 w 81"/>
                  <a:gd name="T1" fmla="*/ 64 h 77"/>
                  <a:gd name="T2" fmla="*/ 45 w 81"/>
                  <a:gd name="T3" fmla="*/ 58 h 77"/>
                  <a:gd name="T4" fmla="*/ 39 w 81"/>
                  <a:gd name="T5" fmla="*/ 48 h 77"/>
                  <a:gd name="T6" fmla="*/ 36 w 81"/>
                  <a:gd name="T7" fmla="*/ 45 h 77"/>
                  <a:gd name="T8" fmla="*/ 36 w 81"/>
                  <a:gd name="T9" fmla="*/ 42 h 77"/>
                  <a:gd name="T10" fmla="*/ 29 w 81"/>
                  <a:gd name="T11" fmla="*/ 35 h 77"/>
                  <a:gd name="T12" fmla="*/ 33 w 81"/>
                  <a:gd name="T13" fmla="*/ 32 h 77"/>
                  <a:gd name="T14" fmla="*/ 36 w 81"/>
                  <a:gd name="T15" fmla="*/ 26 h 77"/>
                  <a:gd name="T16" fmla="*/ 39 w 81"/>
                  <a:gd name="T17" fmla="*/ 32 h 77"/>
                  <a:gd name="T18" fmla="*/ 49 w 81"/>
                  <a:gd name="T19" fmla="*/ 26 h 77"/>
                  <a:gd name="T20" fmla="*/ 52 w 81"/>
                  <a:gd name="T21" fmla="*/ 29 h 77"/>
                  <a:gd name="T22" fmla="*/ 58 w 81"/>
                  <a:gd name="T23" fmla="*/ 29 h 77"/>
                  <a:gd name="T24" fmla="*/ 61 w 81"/>
                  <a:gd name="T25" fmla="*/ 29 h 77"/>
                  <a:gd name="T26" fmla="*/ 65 w 81"/>
                  <a:gd name="T27" fmla="*/ 29 h 77"/>
                  <a:gd name="T28" fmla="*/ 65 w 81"/>
                  <a:gd name="T29" fmla="*/ 29 h 77"/>
                  <a:gd name="T30" fmla="*/ 71 w 81"/>
                  <a:gd name="T31" fmla="*/ 29 h 77"/>
                  <a:gd name="T32" fmla="*/ 74 w 81"/>
                  <a:gd name="T33" fmla="*/ 32 h 77"/>
                  <a:gd name="T34" fmla="*/ 74 w 81"/>
                  <a:gd name="T35" fmla="*/ 35 h 77"/>
                  <a:gd name="T36" fmla="*/ 78 w 81"/>
                  <a:gd name="T37" fmla="*/ 32 h 77"/>
                  <a:gd name="T38" fmla="*/ 78 w 81"/>
                  <a:gd name="T39" fmla="*/ 26 h 77"/>
                  <a:gd name="T40" fmla="*/ 81 w 81"/>
                  <a:gd name="T41" fmla="*/ 26 h 77"/>
                  <a:gd name="T42" fmla="*/ 81 w 81"/>
                  <a:gd name="T43" fmla="*/ 26 h 77"/>
                  <a:gd name="T44" fmla="*/ 81 w 81"/>
                  <a:gd name="T45" fmla="*/ 26 h 77"/>
                  <a:gd name="T46" fmla="*/ 78 w 81"/>
                  <a:gd name="T47" fmla="*/ 23 h 77"/>
                  <a:gd name="T48" fmla="*/ 74 w 81"/>
                  <a:gd name="T49" fmla="*/ 23 h 77"/>
                  <a:gd name="T50" fmla="*/ 74 w 81"/>
                  <a:gd name="T51" fmla="*/ 19 h 77"/>
                  <a:gd name="T52" fmla="*/ 78 w 81"/>
                  <a:gd name="T53" fmla="*/ 19 h 77"/>
                  <a:gd name="T54" fmla="*/ 74 w 81"/>
                  <a:gd name="T55" fmla="*/ 19 h 77"/>
                  <a:gd name="T56" fmla="*/ 74 w 81"/>
                  <a:gd name="T57" fmla="*/ 16 h 77"/>
                  <a:gd name="T58" fmla="*/ 74 w 81"/>
                  <a:gd name="T59" fmla="*/ 16 h 77"/>
                  <a:gd name="T60" fmla="*/ 68 w 81"/>
                  <a:gd name="T61" fmla="*/ 13 h 77"/>
                  <a:gd name="T62" fmla="*/ 58 w 81"/>
                  <a:gd name="T63" fmla="*/ 13 h 77"/>
                  <a:gd name="T64" fmla="*/ 49 w 81"/>
                  <a:gd name="T65" fmla="*/ 7 h 77"/>
                  <a:gd name="T66" fmla="*/ 42 w 81"/>
                  <a:gd name="T67" fmla="*/ 0 h 77"/>
                  <a:gd name="T68" fmla="*/ 39 w 81"/>
                  <a:gd name="T69" fmla="*/ 0 h 77"/>
                  <a:gd name="T70" fmla="*/ 36 w 81"/>
                  <a:gd name="T71" fmla="*/ 3 h 77"/>
                  <a:gd name="T72" fmla="*/ 36 w 81"/>
                  <a:gd name="T73" fmla="*/ 3 h 77"/>
                  <a:gd name="T74" fmla="*/ 29 w 81"/>
                  <a:gd name="T75" fmla="*/ 7 h 77"/>
                  <a:gd name="T76" fmla="*/ 29 w 81"/>
                  <a:gd name="T77" fmla="*/ 13 h 77"/>
                  <a:gd name="T78" fmla="*/ 26 w 81"/>
                  <a:gd name="T79" fmla="*/ 16 h 77"/>
                  <a:gd name="T80" fmla="*/ 23 w 81"/>
                  <a:gd name="T81" fmla="*/ 23 h 77"/>
                  <a:gd name="T82" fmla="*/ 23 w 81"/>
                  <a:gd name="T83" fmla="*/ 26 h 77"/>
                  <a:gd name="T84" fmla="*/ 20 w 81"/>
                  <a:gd name="T85" fmla="*/ 26 h 77"/>
                  <a:gd name="T86" fmla="*/ 16 w 81"/>
                  <a:gd name="T87" fmla="*/ 26 h 77"/>
                  <a:gd name="T88" fmla="*/ 10 w 81"/>
                  <a:gd name="T89" fmla="*/ 26 h 77"/>
                  <a:gd name="T90" fmla="*/ 4 w 81"/>
                  <a:gd name="T91" fmla="*/ 26 h 77"/>
                  <a:gd name="T92" fmla="*/ 0 w 81"/>
                  <a:gd name="T93" fmla="*/ 29 h 77"/>
                  <a:gd name="T94" fmla="*/ 7 w 81"/>
                  <a:gd name="T95" fmla="*/ 39 h 77"/>
                  <a:gd name="T96" fmla="*/ 13 w 81"/>
                  <a:gd name="T97" fmla="*/ 29 h 77"/>
                  <a:gd name="T98" fmla="*/ 16 w 81"/>
                  <a:gd name="T99" fmla="*/ 32 h 77"/>
                  <a:gd name="T100" fmla="*/ 20 w 81"/>
                  <a:gd name="T101" fmla="*/ 45 h 77"/>
                  <a:gd name="T102" fmla="*/ 23 w 81"/>
                  <a:gd name="T103" fmla="*/ 52 h 77"/>
                  <a:gd name="T104" fmla="*/ 29 w 81"/>
                  <a:gd name="T105" fmla="*/ 58 h 77"/>
                  <a:gd name="T106" fmla="*/ 33 w 81"/>
                  <a:gd name="T107" fmla="*/ 64 h 77"/>
                  <a:gd name="T108" fmla="*/ 42 w 81"/>
                  <a:gd name="T109" fmla="*/ 68 h 77"/>
                  <a:gd name="T110" fmla="*/ 55 w 81"/>
                  <a:gd name="T111" fmla="*/ 74 h 77"/>
                  <a:gd name="T112" fmla="*/ 52 w 81"/>
                  <a:gd name="T113" fmla="*/ 68 h 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
                  <a:gd name="T172" fmla="*/ 0 h 77"/>
                  <a:gd name="T173" fmla="*/ 81 w 81"/>
                  <a:gd name="T174" fmla="*/ 77 h 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 h="77">
                    <a:moveTo>
                      <a:pt x="52" y="68"/>
                    </a:moveTo>
                    <a:lnTo>
                      <a:pt x="52" y="64"/>
                    </a:lnTo>
                    <a:lnTo>
                      <a:pt x="49" y="64"/>
                    </a:lnTo>
                    <a:lnTo>
                      <a:pt x="45" y="58"/>
                    </a:lnTo>
                    <a:lnTo>
                      <a:pt x="42" y="55"/>
                    </a:lnTo>
                    <a:lnTo>
                      <a:pt x="39" y="52"/>
                    </a:lnTo>
                    <a:lnTo>
                      <a:pt x="39" y="48"/>
                    </a:lnTo>
                    <a:lnTo>
                      <a:pt x="36" y="48"/>
                    </a:lnTo>
                    <a:lnTo>
                      <a:pt x="36" y="45"/>
                    </a:lnTo>
                    <a:lnTo>
                      <a:pt x="36" y="42"/>
                    </a:lnTo>
                    <a:lnTo>
                      <a:pt x="33" y="39"/>
                    </a:lnTo>
                    <a:lnTo>
                      <a:pt x="29" y="35"/>
                    </a:lnTo>
                    <a:lnTo>
                      <a:pt x="33" y="35"/>
                    </a:lnTo>
                    <a:lnTo>
                      <a:pt x="33" y="32"/>
                    </a:lnTo>
                    <a:lnTo>
                      <a:pt x="33" y="29"/>
                    </a:lnTo>
                    <a:lnTo>
                      <a:pt x="33" y="26"/>
                    </a:lnTo>
                    <a:lnTo>
                      <a:pt x="36" y="26"/>
                    </a:lnTo>
                    <a:lnTo>
                      <a:pt x="36" y="29"/>
                    </a:lnTo>
                    <a:lnTo>
                      <a:pt x="39" y="32"/>
                    </a:lnTo>
                    <a:lnTo>
                      <a:pt x="42" y="26"/>
                    </a:lnTo>
                    <a:lnTo>
                      <a:pt x="45" y="26"/>
                    </a:lnTo>
                    <a:lnTo>
                      <a:pt x="49" y="26"/>
                    </a:lnTo>
                    <a:lnTo>
                      <a:pt x="52" y="29"/>
                    </a:lnTo>
                    <a:lnTo>
                      <a:pt x="58" y="29"/>
                    </a:lnTo>
                    <a:lnTo>
                      <a:pt x="61" y="29"/>
                    </a:lnTo>
                    <a:lnTo>
                      <a:pt x="65" y="29"/>
                    </a:lnTo>
                    <a:lnTo>
                      <a:pt x="68" y="29"/>
                    </a:lnTo>
                    <a:lnTo>
                      <a:pt x="71" y="29"/>
                    </a:lnTo>
                    <a:lnTo>
                      <a:pt x="74" y="32"/>
                    </a:lnTo>
                    <a:lnTo>
                      <a:pt x="74" y="35"/>
                    </a:lnTo>
                    <a:lnTo>
                      <a:pt x="78" y="35"/>
                    </a:lnTo>
                    <a:lnTo>
                      <a:pt x="78" y="32"/>
                    </a:lnTo>
                    <a:lnTo>
                      <a:pt x="78" y="29"/>
                    </a:lnTo>
                    <a:lnTo>
                      <a:pt x="78" y="26"/>
                    </a:lnTo>
                    <a:lnTo>
                      <a:pt x="81" y="26"/>
                    </a:lnTo>
                    <a:lnTo>
                      <a:pt x="78" y="26"/>
                    </a:lnTo>
                    <a:lnTo>
                      <a:pt x="78" y="23"/>
                    </a:lnTo>
                    <a:lnTo>
                      <a:pt x="74" y="23"/>
                    </a:lnTo>
                    <a:lnTo>
                      <a:pt x="74" y="19"/>
                    </a:lnTo>
                    <a:lnTo>
                      <a:pt x="78" y="19"/>
                    </a:lnTo>
                    <a:lnTo>
                      <a:pt x="74" y="19"/>
                    </a:lnTo>
                    <a:lnTo>
                      <a:pt x="74" y="16"/>
                    </a:lnTo>
                    <a:lnTo>
                      <a:pt x="74" y="13"/>
                    </a:lnTo>
                    <a:lnTo>
                      <a:pt x="71" y="13"/>
                    </a:lnTo>
                    <a:lnTo>
                      <a:pt x="68" y="13"/>
                    </a:lnTo>
                    <a:lnTo>
                      <a:pt x="65" y="16"/>
                    </a:lnTo>
                    <a:lnTo>
                      <a:pt x="61" y="16"/>
                    </a:lnTo>
                    <a:lnTo>
                      <a:pt x="58" y="13"/>
                    </a:lnTo>
                    <a:lnTo>
                      <a:pt x="55" y="13"/>
                    </a:lnTo>
                    <a:lnTo>
                      <a:pt x="52" y="10"/>
                    </a:lnTo>
                    <a:lnTo>
                      <a:pt x="49" y="7"/>
                    </a:lnTo>
                    <a:lnTo>
                      <a:pt x="45" y="3"/>
                    </a:lnTo>
                    <a:lnTo>
                      <a:pt x="42" y="0"/>
                    </a:lnTo>
                    <a:lnTo>
                      <a:pt x="39" y="0"/>
                    </a:lnTo>
                    <a:lnTo>
                      <a:pt x="36" y="0"/>
                    </a:lnTo>
                    <a:lnTo>
                      <a:pt x="36" y="3"/>
                    </a:lnTo>
                    <a:lnTo>
                      <a:pt x="33" y="7"/>
                    </a:lnTo>
                    <a:lnTo>
                      <a:pt x="29" y="7"/>
                    </a:lnTo>
                    <a:lnTo>
                      <a:pt x="29" y="10"/>
                    </a:lnTo>
                    <a:lnTo>
                      <a:pt x="29" y="13"/>
                    </a:lnTo>
                    <a:lnTo>
                      <a:pt x="29" y="16"/>
                    </a:lnTo>
                    <a:lnTo>
                      <a:pt x="26" y="16"/>
                    </a:lnTo>
                    <a:lnTo>
                      <a:pt x="23" y="19"/>
                    </a:lnTo>
                    <a:lnTo>
                      <a:pt x="23" y="23"/>
                    </a:lnTo>
                    <a:lnTo>
                      <a:pt x="23" y="26"/>
                    </a:lnTo>
                    <a:lnTo>
                      <a:pt x="20" y="26"/>
                    </a:lnTo>
                    <a:lnTo>
                      <a:pt x="16" y="26"/>
                    </a:lnTo>
                    <a:lnTo>
                      <a:pt x="13" y="19"/>
                    </a:lnTo>
                    <a:lnTo>
                      <a:pt x="10" y="26"/>
                    </a:lnTo>
                    <a:lnTo>
                      <a:pt x="7" y="26"/>
                    </a:lnTo>
                    <a:lnTo>
                      <a:pt x="7" y="23"/>
                    </a:lnTo>
                    <a:lnTo>
                      <a:pt x="4" y="26"/>
                    </a:lnTo>
                    <a:lnTo>
                      <a:pt x="0" y="26"/>
                    </a:lnTo>
                    <a:lnTo>
                      <a:pt x="0" y="23"/>
                    </a:lnTo>
                    <a:lnTo>
                      <a:pt x="0" y="29"/>
                    </a:lnTo>
                    <a:lnTo>
                      <a:pt x="4" y="35"/>
                    </a:lnTo>
                    <a:lnTo>
                      <a:pt x="4" y="39"/>
                    </a:lnTo>
                    <a:lnTo>
                      <a:pt x="7" y="39"/>
                    </a:lnTo>
                    <a:lnTo>
                      <a:pt x="10" y="32"/>
                    </a:lnTo>
                    <a:lnTo>
                      <a:pt x="10" y="26"/>
                    </a:lnTo>
                    <a:lnTo>
                      <a:pt x="13" y="29"/>
                    </a:lnTo>
                    <a:lnTo>
                      <a:pt x="16" y="32"/>
                    </a:lnTo>
                    <a:lnTo>
                      <a:pt x="20" y="35"/>
                    </a:lnTo>
                    <a:lnTo>
                      <a:pt x="20" y="39"/>
                    </a:lnTo>
                    <a:lnTo>
                      <a:pt x="20" y="45"/>
                    </a:lnTo>
                    <a:lnTo>
                      <a:pt x="26" y="48"/>
                    </a:lnTo>
                    <a:lnTo>
                      <a:pt x="23" y="48"/>
                    </a:lnTo>
                    <a:lnTo>
                      <a:pt x="23" y="52"/>
                    </a:lnTo>
                    <a:lnTo>
                      <a:pt x="26" y="58"/>
                    </a:lnTo>
                    <a:lnTo>
                      <a:pt x="29" y="58"/>
                    </a:lnTo>
                    <a:lnTo>
                      <a:pt x="29" y="61"/>
                    </a:lnTo>
                    <a:lnTo>
                      <a:pt x="33" y="61"/>
                    </a:lnTo>
                    <a:lnTo>
                      <a:pt x="33" y="64"/>
                    </a:lnTo>
                    <a:lnTo>
                      <a:pt x="36" y="68"/>
                    </a:lnTo>
                    <a:lnTo>
                      <a:pt x="39" y="68"/>
                    </a:lnTo>
                    <a:lnTo>
                      <a:pt x="42" y="68"/>
                    </a:lnTo>
                    <a:lnTo>
                      <a:pt x="49" y="68"/>
                    </a:lnTo>
                    <a:lnTo>
                      <a:pt x="52" y="71"/>
                    </a:lnTo>
                    <a:lnTo>
                      <a:pt x="55" y="74"/>
                    </a:lnTo>
                    <a:lnTo>
                      <a:pt x="58" y="77"/>
                    </a:lnTo>
                    <a:lnTo>
                      <a:pt x="52" y="68"/>
                    </a:lnTo>
                  </a:path>
                </a:pathLst>
              </a:custGeom>
              <a:noFill/>
              <a:ln w="0">
                <a:solidFill>
                  <a:srgbClr val="7F7F7F"/>
                </a:solidFill>
                <a:round/>
                <a:headEnd/>
                <a:tailEnd/>
              </a:ln>
            </p:spPr>
            <p:txBody>
              <a:bodyPr/>
              <a:lstStyle/>
              <a:p>
                <a:endParaRPr lang="en-US"/>
              </a:p>
            </p:txBody>
          </p:sp>
          <p:sp>
            <p:nvSpPr>
              <p:cNvPr id="33010" name="Rectangle 80"/>
              <p:cNvSpPr>
                <a:spLocks noChangeArrowheads="1"/>
              </p:cNvSpPr>
              <p:nvPr/>
            </p:nvSpPr>
            <p:spPr bwMode="auto">
              <a:xfrm>
                <a:off x="2661" y="1347"/>
                <a:ext cx="1" cy="1"/>
              </a:xfrm>
              <a:prstGeom prst="rect">
                <a:avLst/>
              </a:prstGeom>
              <a:solidFill>
                <a:srgbClr val="CCCCCC"/>
              </a:solidFill>
              <a:ln w="9525">
                <a:noFill/>
                <a:miter lim="800000"/>
                <a:headEnd/>
                <a:tailEnd/>
              </a:ln>
            </p:spPr>
            <p:txBody>
              <a:bodyPr/>
              <a:lstStyle/>
              <a:p>
                <a:endParaRPr lang="en-US"/>
              </a:p>
            </p:txBody>
          </p:sp>
          <p:sp>
            <p:nvSpPr>
              <p:cNvPr id="33011" name="Freeform 81"/>
              <p:cNvSpPr>
                <a:spLocks/>
              </p:cNvSpPr>
              <p:nvPr/>
            </p:nvSpPr>
            <p:spPr bwMode="auto">
              <a:xfrm>
                <a:off x="2648" y="1373"/>
                <a:ext cx="58" cy="58"/>
              </a:xfrm>
              <a:custGeom>
                <a:avLst/>
                <a:gdLst>
                  <a:gd name="T0" fmla="*/ 42 w 58"/>
                  <a:gd name="T1" fmla="*/ 54 h 58"/>
                  <a:gd name="T2" fmla="*/ 42 w 58"/>
                  <a:gd name="T3" fmla="*/ 48 h 58"/>
                  <a:gd name="T4" fmla="*/ 45 w 58"/>
                  <a:gd name="T5" fmla="*/ 48 h 58"/>
                  <a:gd name="T6" fmla="*/ 45 w 58"/>
                  <a:gd name="T7" fmla="*/ 45 h 58"/>
                  <a:gd name="T8" fmla="*/ 49 w 58"/>
                  <a:gd name="T9" fmla="*/ 42 h 58"/>
                  <a:gd name="T10" fmla="*/ 52 w 58"/>
                  <a:gd name="T11" fmla="*/ 45 h 58"/>
                  <a:gd name="T12" fmla="*/ 49 w 58"/>
                  <a:gd name="T13" fmla="*/ 42 h 58"/>
                  <a:gd name="T14" fmla="*/ 49 w 58"/>
                  <a:gd name="T15" fmla="*/ 38 h 58"/>
                  <a:gd name="T16" fmla="*/ 52 w 58"/>
                  <a:gd name="T17" fmla="*/ 38 h 58"/>
                  <a:gd name="T18" fmla="*/ 52 w 58"/>
                  <a:gd name="T19" fmla="*/ 38 h 58"/>
                  <a:gd name="T20" fmla="*/ 55 w 58"/>
                  <a:gd name="T21" fmla="*/ 35 h 58"/>
                  <a:gd name="T22" fmla="*/ 58 w 58"/>
                  <a:gd name="T23" fmla="*/ 35 h 58"/>
                  <a:gd name="T24" fmla="*/ 55 w 58"/>
                  <a:gd name="T25" fmla="*/ 29 h 58"/>
                  <a:gd name="T26" fmla="*/ 52 w 58"/>
                  <a:gd name="T27" fmla="*/ 26 h 58"/>
                  <a:gd name="T28" fmla="*/ 58 w 58"/>
                  <a:gd name="T29" fmla="*/ 29 h 58"/>
                  <a:gd name="T30" fmla="*/ 58 w 58"/>
                  <a:gd name="T31" fmla="*/ 26 h 58"/>
                  <a:gd name="T32" fmla="*/ 55 w 58"/>
                  <a:gd name="T33" fmla="*/ 22 h 58"/>
                  <a:gd name="T34" fmla="*/ 55 w 58"/>
                  <a:gd name="T35" fmla="*/ 22 h 58"/>
                  <a:gd name="T36" fmla="*/ 52 w 58"/>
                  <a:gd name="T37" fmla="*/ 19 h 58"/>
                  <a:gd name="T38" fmla="*/ 52 w 58"/>
                  <a:gd name="T39" fmla="*/ 16 h 58"/>
                  <a:gd name="T40" fmla="*/ 52 w 58"/>
                  <a:gd name="T41" fmla="*/ 16 h 58"/>
                  <a:gd name="T42" fmla="*/ 52 w 58"/>
                  <a:gd name="T43" fmla="*/ 9 h 58"/>
                  <a:gd name="T44" fmla="*/ 49 w 58"/>
                  <a:gd name="T45" fmla="*/ 6 h 58"/>
                  <a:gd name="T46" fmla="*/ 45 w 58"/>
                  <a:gd name="T47" fmla="*/ 6 h 58"/>
                  <a:gd name="T48" fmla="*/ 42 w 58"/>
                  <a:gd name="T49" fmla="*/ 3 h 58"/>
                  <a:gd name="T50" fmla="*/ 42 w 58"/>
                  <a:gd name="T51" fmla="*/ 3 h 58"/>
                  <a:gd name="T52" fmla="*/ 36 w 58"/>
                  <a:gd name="T53" fmla="*/ 3 h 58"/>
                  <a:gd name="T54" fmla="*/ 32 w 58"/>
                  <a:gd name="T55" fmla="*/ 3 h 58"/>
                  <a:gd name="T56" fmla="*/ 29 w 58"/>
                  <a:gd name="T57" fmla="*/ 3 h 58"/>
                  <a:gd name="T58" fmla="*/ 23 w 58"/>
                  <a:gd name="T59" fmla="*/ 3 h 58"/>
                  <a:gd name="T60" fmla="*/ 23 w 58"/>
                  <a:gd name="T61" fmla="*/ 3 h 58"/>
                  <a:gd name="T62" fmla="*/ 16 w 58"/>
                  <a:gd name="T63" fmla="*/ 0 h 58"/>
                  <a:gd name="T64" fmla="*/ 10 w 58"/>
                  <a:gd name="T65" fmla="*/ 6 h 58"/>
                  <a:gd name="T66" fmla="*/ 4 w 58"/>
                  <a:gd name="T67" fmla="*/ 0 h 58"/>
                  <a:gd name="T68" fmla="*/ 4 w 58"/>
                  <a:gd name="T69" fmla="*/ 9 h 58"/>
                  <a:gd name="T70" fmla="*/ 4 w 58"/>
                  <a:gd name="T71" fmla="*/ 13 h 58"/>
                  <a:gd name="T72" fmla="*/ 7 w 58"/>
                  <a:gd name="T73" fmla="*/ 16 h 58"/>
                  <a:gd name="T74" fmla="*/ 7 w 58"/>
                  <a:gd name="T75" fmla="*/ 22 h 58"/>
                  <a:gd name="T76" fmla="*/ 10 w 58"/>
                  <a:gd name="T77" fmla="*/ 26 h 58"/>
                  <a:gd name="T78" fmla="*/ 16 w 58"/>
                  <a:gd name="T79" fmla="*/ 32 h 58"/>
                  <a:gd name="T80" fmla="*/ 23 w 58"/>
                  <a:gd name="T81" fmla="*/ 38 h 58"/>
                  <a:gd name="T82" fmla="*/ 29 w 58"/>
                  <a:gd name="T83" fmla="*/ 51 h 58"/>
                  <a:gd name="T84" fmla="*/ 32 w 58"/>
                  <a:gd name="T85" fmla="*/ 51 h 58"/>
                  <a:gd name="T86" fmla="*/ 36 w 58"/>
                  <a:gd name="T87" fmla="*/ 54 h 58"/>
                  <a:gd name="T88" fmla="*/ 42 w 58"/>
                  <a:gd name="T89" fmla="*/ 58 h 58"/>
                  <a:gd name="T90" fmla="*/ 42 w 58"/>
                  <a:gd name="T91" fmla="*/ 54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58"/>
                  <a:gd name="T140" fmla="*/ 58 w 58"/>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58">
                    <a:moveTo>
                      <a:pt x="42" y="54"/>
                    </a:moveTo>
                    <a:lnTo>
                      <a:pt x="42" y="54"/>
                    </a:lnTo>
                    <a:lnTo>
                      <a:pt x="42" y="51"/>
                    </a:lnTo>
                    <a:lnTo>
                      <a:pt x="42" y="48"/>
                    </a:lnTo>
                    <a:lnTo>
                      <a:pt x="45" y="48"/>
                    </a:lnTo>
                    <a:lnTo>
                      <a:pt x="45" y="45"/>
                    </a:lnTo>
                    <a:lnTo>
                      <a:pt x="49" y="42"/>
                    </a:lnTo>
                    <a:lnTo>
                      <a:pt x="49" y="45"/>
                    </a:lnTo>
                    <a:lnTo>
                      <a:pt x="52" y="45"/>
                    </a:lnTo>
                    <a:lnTo>
                      <a:pt x="52" y="42"/>
                    </a:lnTo>
                    <a:lnTo>
                      <a:pt x="49" y="42"/>
                    </a:lnTo>
                    <a:lnTo>
                      <a:pt x="49" y="38"/>
                    </a:lnTo>
                    <a:lnTo>
                      <a:pt x="52" y="35"/>
                    </a:lnTo>
                    <a:lnTo>
                      <a:pt x="52" y="38"/>
                    </a:lnTo>
                    <a:lnTo>
                      <a:pt x="55" y="35"/>
                    </a:lnTo>
                    <a:lnTo>
                      <a:pt x="58" y="35"/>
                    </a:lnTo>
                    <a:lnTo>
                      <a:pt x="58" y="32"/>
                    </a:lnTo>
                    <a:lnTo>
                      <a:pt x="55" y="32"/>
                    </a:lnTo>
                    <a:lnTo>
                      <a:pt x="55" y="29"/>
                    </a:lnTo>
                    <a:lnTo>
                      <a:pt x="52" y="29"/>
                    </a:lnTo>
                    <a:lnTo>
                      <a:pt x="52" y="26"/>
                    </a:lnTo>
                    <a:lnTo>
                      <a:pt x="55" y="26"/>
                    </a:lnTo>
                    <a:lnTo>
                      <a:pt x="55" y="29"/>
                    </a:lnTo>
                    <a:lnTo>
                      <a:pt x="58" y="29"/>
                    </a:lnTo>
                    <a:lnTo>
                      <a:pt x="58" y="26"/>
                    </a:lnTo>
                    <a:lnTo>
                      <a:pt x="55" y="26"/>
                    </a:lnTo>
                    <a:lnTo>
                      <a:pt x="55" y="22"/>
                    </a:lnTo>
                    <a:lnTo>
                      <a:pt x="52" y="19"/>
                    </a:lnTo>
                    <a:lnTo>
                      <a:pt x="52" y="22"/>
                    </a:lnTo>
                    <a:lnTo>
                      <a:pt x="52" y="19"/>
                    </a:lnTo>
                    <a:lnTo>
                      <a:pt x="49" y="19"/>
                    </a:lnTo>
                    <a:lnTo>
                      <a:pt x="52" y="16"/>
                    </a:lnTo>
                    <a:lnTo>
                      <a:pt x="52" y="13"/>
                    </a:lnTo>
                    <a:lnTo>
                      <a:pt x="52" y="9"/>
                    </a:lnTo>
                    <a:lnTo>
                      <a:pt x="55" y="6"/>
                    </a:lnTo>
                    <a:lnTo>
                      <a:pt x="52" y="6"/>
                    </a:lnTo>
                    <a:lnTo>
                      <a:pt x="49" y="6"/>
                    </a:lnTo>
                    <a:lnTo>
                      <a:pt x="49" y="9"/>
                    </a:lnTo>
                    <a:lnTo>
                      <a:pt x="45" y="9"/>
                    </a:lnTo>
                    <a:lnTo>
                      <a:pt x="45" y="6"/>
                    </a:lnTo>
                    <a:lnTo>
                      <a:pt x="42" y="3"/>
                    </a:lnTo>
                    <a:lnTo>
                      <a:pt x="39" y="3"/>
                    </a:lnTo>
                    <a:lnTo>
                      <a:pt x="36" y="3"/>
                    </a:lnTo>
                    <a:lnTo>
                      <a:pt x="32" y="3"/>
                    </a:lnTo>
                    <a:lnTo>
                      <a:pt x="29" y="3"/>
                    </a:lnTo>
                    <a:lnTo>
                      <a:pt x="23" y="3"/>
                    </a:lnTo>
                    <a:lnTo>
                      <a:pt x="20" y="0"/>
                    </a:lnTo>
                    <a:lnTo>
                      <a:pt x="16" y="0"/>
                    </a:lnTo>
                    <a:lnTo>
                      <a:pt x="13" y="0"/>
                    </a:lnTo>
                    <a:lnTo>
                      <a:pt x="10" y="6"/>
                    </a:lnTo>
                    <a:lnTo>
                      <a:pt x="7" y="3"/>
                    </a:lnTo>
                    <a:lnTo>
                      <a:pt x="7" y="0"/>
                    </a:lnTo>
                    <a:lnTo>
                      <a:pt x="4" y="0"/>
                    </a:lnTo>
                    <a:lnTo>
                      <a:pt x="4" y="3"/>
                    </a:lnTo>
                    <a:lnTo>
                      <a:pt x="4" y="6"/>
                    </a:lnTo>
                    <a:lnTo>
                      <a:pt x="4" y="9"/>
                    </a:lnTo>
                    <a:lnTo>
                      <a:pt x="0" y="9"/>
                    </a:lnTo>
                    <a:lnTo>
                      <a:pt x="4" y="13"/>
                    </a:lnTo>
                    <a:lnTo>
                      <a:pt x="7" y="16"/>
                    </a:lnTo>
                    <a:lnTo>
                      <a:pt x="7" y="19"/>
                    </a:lnTo>
                    <a:lnTo>
                      <a:pt x="7" y="22"/>
                    </a:lnTo>
                    <a:lnTo>
                      <a:pt x="10" y="22"/>
                    </a:lnTo>
                    <a:lnTo>
                      <a:pt x="10" y="26"/>
                    </a:lnTo>
                    <a:lnTo>
                      <a:pt x="13" y="29"/>
                    </a:lnTo>
                    <a:lnTo>
                      <a:pt x="16" y="32"/>
                    </a:lnTo>
                    <a:lnTo>
                      <a:pt x="20" y="38"/>
                    </a:lnTo>
                    <a:lnTo>
                      <a:pt x="23" y="38"/>
                    </a:lnTo>
                    <a:lnTo>
                      <a:pt x="23" y="42"/>
                    </a:lnTo>
                    <a:lnTo>
                      <a:pt x="29" y="51"/>
                    </a:lnTo>
                    <a:lnTo>
                      <a:pt x="32" y="51"/>
                    </a:lnTo>
                    <a:lnTo>
                      <a:pt x="36" y="54"/>
                    </a:lnTo>
                    <a:lnTo>
                      <a:pt x="39" y="58"/>
                    </a:lnTo>
                    <a:lnTo>
                      <a:pt x="42" y="58"/>
                    </a:lnTo>
                    <a:lnTo>
                      <a:pt x="42" y="54"/>
                    </a:lnTo>
                    <a:close/>
                  </a:path>
                </a:pathLst>
              </a:custGeom>
              <a:solidFill>
                <a:srgbClr val="CCCCCC"/>
              </a:solidFill>
              <a:ln w="9525">
                <a:noFill/>
                <a:round/>
                <a:headEnd/>
                <a:tailEnd/>
              </a:ln>
            </p:spPr>
            <p:txBody>
              <a:bodyPr/>
              <a:lstStyle/>
              <a:p>
                <a:endParaRPr lang="en-US"/>
              </a:p>
            </p:txBody>
          </p:sp>
          <p:sp>
            <p:nvSpPr>
              <p:cNvPr id="33012" name="Freeform 82"/>
              <p:cNvSpPr>
                <a:spLocks/>
              </p:cNvSpPr>
              <p:nvPr/>
            </p:nvSpPr>
            <p:spPr bwMode="auto">
              <a:xfrm>
                <a:off x="2648" y="1373"/>
                <a:ext cx="58" cy="58"/>
              </a:xfrm>
              <a:custGeom>
                <a:avLst/>
                <a:gdLst>
                  <a:gd name="T0" fmla="*/ 42 w 58"/>
                  <a:gd name="T1" fmla="*/ 54 h 58"/>
                  <a:gd name="T2" fmla="*/ 42 w 58"/>
                  <a:gd name="T3" fmla="*/ 48 h 58"/>
                  <a:gd name="T4" fmla="*/ 45 w 58"/>
                  <a:gd name="T5" fmla="*/ 48 h 58"/>
                  <a:gd name="T6" fmla="*/ 45 w 58"/>
                  <a:gd name="T7" fmla="*/ 45 h 58"/>
                  <a:gd name="T8" fmla="*/ 49 w 58"/>
                  <a:gd name="T9" fmla="*/ 42 h 58"/>
                  <a:gd name="T10" fmla="*/ 52 w 58"/>
                  <a:gd name="T11" fmla="*/ 45 h 58"/>
                  <a:gd name="T12" fmla="*/ 49 w 58"/>
                  <a:gd name="T13" fmla="*/ 42 h 58"/>
                  <a:gd name="T14" fmla="*/ 49 w 58"/>
                  <a:gd name="T15" fmla="*/ 38 h 58"/>
                  <a:gd name="T16" fmla="*/ 52 w 58"/>
                  <a:gd name="T17" fmla="*/ 38 h 58"/>
                  <a:gd name="T18" fmla="*/ 52 w 58"/>
                  <a:gd name="T19" fmla="*/ 38 h 58"/>
                  <a:gd name="T20" fmla="*/ 55 w 58"/>
                  <a:gd name="T21" fmla="*/ 35 h 58"/>
                  <a:gd name="T22" fmla="*/ 58 w 58"/>
                  <a:gd name="T23" fmla="*/ 35 h 58"/>
                  <a:gd name="T24" fmla="*/ 55 w 58"/>
                  <a:gd name="T25" fmla="*/ 29 h 58"/>
                  <a:gd name="T26" fmla="*/ 52 w 58"/>
                  <a:gd name="T27" fmla="*/ 26 h 58"/>
                  <a:gd name="T28" fmla="*/ 58 w 58"/>
                  <a:gd name="T29" fmla="*/ 29 h 58"/>
                  <a:gd name="T30" fmla="*/ 58 w 58"/>
                  <a:gd name="T31" fmla="*/ 26 h 58"/>
                  <a:gd name="T32" fmla="*/ 55 w 58"/>
                  <a:gd name="T33" fmla="*/ 22 h 58"/>
                  <a:gd name="T34" fmla="*/ 55 w 58"/>
                  <a:gd name="T35" fmla="*/ 22 h 58"/>
                  <a:gd name="T36" fmla="*/ 52 w 58"/>
                  <a:gd name="T37" fmla="*/ 19 h 58"/>
                  <a:gd name="T38" fmla="*/ 52 w 58"/>
                  <a:gd name="T39" fmla="*/ 16 h 58"/>
                  <a:gd name="T40" fmla="*/ 52 w 58"/>
                  <a:gd name="T41" fmla="*/ 16 h 58"/>
                  <a:gd name="T42" fmla="*/ 52 w 58"/>
                  <a:gd name="T43" fmla="*/ 9 h 58"/>
                  <a:gd name="T44" fmla="*/ 49 w 58"/>
                  <a:gd name="T45" fmla="*/ 6 h 58"/>
                  <a:gd name="T46" fmla="*/ 45 w 58"/>
                  <a:gd name="T47" fmla="*/ 6 h 58"/>
                  <a:gd name="T48" fmla="*/ 42 w 58"/>
                  <a:gd name="T49" fmla="*/ 3 h 58"/>
                  <a:gd name="T50" fmla="*/ 42 w 58"/>
                  <a:gd name="T51" fmla="*/ 3 h 58"/>
                  <a:gd name="T52" fmla="*/ 36 w 58"/>
                  <a:gd name="T53" fmla="*/ 3 h 58"/>
                  <a:gd name="T54" fmla="*/ 32 w 58"/>
                  <a:gd name="T55" fmla="*/ 3 h 58"/>
                  <a:gd name="T56" fmla="*/ 29 w 58"/>
                  <a:gd name="T57" fmla="*/ 3 h 58"/>
                  <a:gd name="T58" fmla="*/ 23 w 58"/>
                  <a:gd name="T59" fmla="*/ 3 h 58"/>
                  <a:gd name="T60" fmla="*/ 23 w 58"/>
                  <a:gd name="T61" fmla="*/ 3 h 58"/>
                  <a:gd name="T62" fmla="*/ 16 w 58"/>
                  <a:gd name="T63" fmla="*/ 0 h 58"/>
                  <a:gd name="T64" fmla="*/ 10 w 58"/>
                  <a:gd name="T65" fmla="*/ 6 h 58"/>
                  <a:gd name="T66" fmla="*/ 4 w 58"/>
                  <a:gd name="T67" fmla="*/ 0 h 58"/>
                  <a:gd name="T68" fmla="*/ 4 w 58"/>
                  <a:gd name="T69" fmla="*/ 9 h 58"/>
                  <a:gd name="T70" fmla="*/ 4 w 58"/>
                  <a:gd name="T71" fmla="*/ 13 h 58"/>
                  <a:gd name="T72" fmla="*/ 7 w 58"/>
                  <a:gd name="T73" fmla="*/ 16 h 58"/>
                  <a:gd name="T74" fmla="*/ 7 w 58"/>
                  <a:gd name="T75" fmla="*/ 22 h 58"/>
                  <a:gd name="T76" fmla="*/ 10 w 58"/>
                  <a:gd name="T77" fmla="*/ 26 h 58"/>
                  <a:gd name="T78" fmla="*/ 16 w 58"/>
                  <a:gd name="T79" fmla="*/ 32 h 58"/>
                  <a:gd name="T80" fmla="*/ 23 w 58"/>
                  <a:gd name="T81" fmla="*/ 38 h 58"/>
                  <a:gd name="T82" fmla="*/ 29 w 58"/>
                  <a:gd name="T83" fmla="*/ 51 h 58"/>
                  <a:gd name="T84" fmla="*/ 32 w 58"/>
                  <a:gd name="T85" fmla="*/ 51 h 58"/>
                  <a:gd name="T86" fmla="*/ 36 w 58"/>
                  <a:gd name="T87" fmla="*/ 54 h 58"/>
                  <a:gd name="T88" fmla="*/ 42 w 58"/>
                  <a:gd name="T89" fmla="*/ 58 h 58"/>
                  <a:gd name="T90" fmla="*/ 42 w 58"/>
                  <a:gd name="T91" fmla="*/ 54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58"/>
                  <a:gd name="T140" fmla="*/ 58 w 58"/>
                  <a:gd name="T141" fmla="*/ 58 h 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58">
                    <a:moveTo>
                      <a:pt x="42" y="54"/>
                    </a:moveTo>
                    <a:lnTo>
                      <a:pt x="42" y="54"/>
                    </a:lnTo>
                    <a:lnTo>
                      <a:pt x="42" y="51"/>
                    </a:lnTo>
                    <a:lnTo>
                      <a:pt x="42" y="48"/>
                    </a:lnTo>
                    <a:lnTo>
                      <a:pt x="45" y="48"/>
                    </a:lnTo>
                    <a:lnTo>
                      <a:pt x="45" y="45"/>
                    </a:lnTo>
                    <a:lnTo>
                      <a:pt x="49" y="42"/>
                    </a:lnTo>
                    <a:lnTo>
                      <a:pt x="49" y="45"/>
                    </a:lnTo>
                    <a:lnTo>
                      <a:pt x="52" y="45"/>
                    </a:lnTo>
                    <a:lnTo>
                      <a:pt x="52" y="42"/>
                    </a:lnTo>
                    <a:lnTo>
                      <a:pt x="49" y="42"/>
                    </a:lnTo>
                    <a:lnTo>
                      <a:pt x="49" y="38"/>
                    </a:lnTo>
                    <a:lnTo>
                      <a:pt x="52" y="35"/>
                    </a:lnTo>
                    <a:lnTo>
                      <a:pt x="52" y="38"/>
                    </a:lnTo>
                    <a:lnTo>
                      <a:pt x="55" y="35"/>
                    </a:lnTo>
                    <a:lnTo>
                      <a:pt x="58" y="35"/>
                    </a:lnTo>
                    <a:lnTo>
                      <a:pt x="58" y="32"/>
                    </a:lnTo>
                    <a:lnTo>
                      <a:pt x="55" y="32"/>
                    </a:lnTo>
                    <a:lnTo>
                      <a:pt x="55" y="29"/>
                    </a:lnTo>
                    <a:lnTo>
                      <a:pt x="52" y="29"/>
                    </a:lnTo>
                    <a:lnTo>
                      <a:pt x="52" y="26"/>
                    </a:lnTo>
                    <a:lnTo>
                      <a:pt x="55" y="26"/>
                    </a:lnTo>
                    <a:lnTo>
                      <a:pt x="55" y="29"/>
                    </a:lnTo>
                    <a:lnTo>
                      <a:pt x="58" y="29"/>
                    </a:lnTo>
                    <a:lnTo>
                      <a:pt x="58" y="26"/>
                    </a:lnTo>
                    <a:lnTo>
                      <a:pt x="55" y="26"/>
                    </a:lnTo>
                    <a:lnTo>
                      <a:pt x="55" y="22"/>
                    </a:lnTo>
                    <a:lnTo>
                      <a:pt x="52" y="19"/>
                    </a:lnTo>
                    <a:lnTo>
                      <a:pt x="52" y="22"/>
                    </a:lnTo>
                    <a:lnTo>
                      <a:pt x="52" y="19"/>
                    </a:lnTo>
                    <a:lnTo>
                      <a:pt x="49" y="19"/>
                    </a:lnTo>
                    <a:lnTo>
                      <a:pt x="52" y="16"/>
                    </a:lnTo>
                    <a:lnTo>
                      <a:pt x="52" y="13"/>
                    </a:lnTo>
                    <a:lnTo>
                      <a:pt x="52" y="9"/>
                    </a:lnTo>
                    <a:lnTo>
                      <a:pt x="55" y="6"/>
                    </a:lnTo>
                    <a:lnTo>
                      <a:pt x="52" y="6"/>
                    </a:lnTo>
                    <a:lnTo>
                      <a:pt x="49" y="6"/>
                    </a:lnTo>
                    <a:lnTo>
                      <a:pt x="49" y="9"/>
                    </a:lnTo>
                    <a:lnTo>
                      <a:pt x="45" y="9"/>
                    </a:lnTo>
                    <a:lnTo>
                      <a:pt x="45" y="6"/>
                    </a:lnTo>
                    <a:lnTo>
                      <a:pt x="42" y="3"/>
                    </a:lnTo>
                    <a:lnTo>
                      <a:pt x="39" y="3"/>
                    </a:lnTo>
                    <a:lnTo>
                      <a:pt x="36" y="3"/>
                    </a:lnTo>
                    <a:lnTo>
                      <a:pt x="32" y="3"/>
                    </a:lnTo>
                    <a:lnTo>
                      <a:pt x="29" y="3"/>
                    </a:lnTo>
                    <a:lnTo>
                      <a:pt x="23" y="3"/>
                    </a:lnTo>
                    <a:lnTo>
                      <a:pt x="20" y="0"/>
                    </a:lnTo>
                    <a:lnTo>
                      <a:pt x="16" y="0"/>
                    </a:lnTo>
                    <a:lnTo>
                      <a:pt x="13" y="0"/>
                    </a:lnTo>
                    <a:lnTo>
                      <a:pt x="10" y="6"/>
                    </a:lnTo>
                    <a:lnTo>
                      <a:pt x="7" y="3"/>
                    </a:lnTo>
                    <a:lnTo>
                      <a:pt x="7" y="0"/>
                    </a:lnTo>
                    <a:lnTo>
                      <a:pt x="4" y="0"/>
                    </a:lnTo>
                    <a:lnTo>
                      <a:pt x="4" y="3"/>
                    </a:lnTo>
                    <a:lnTo>
                      <a:pt x="4" y="6"/>
                    </a:lnTo>
                    <a:lnTo>
                      <a:pt x="4" y="9"/>
                    </a:lnTo>
                    <a:lnTo>
                      <a:pt x="0" y="9"/>
                    </a:lnTo>
                    <a:lnTo>
                      <a:pt x="4" y="13"/>
                    </a:lnTo>
                    <a:lnTo>
                      <a:pt x="7" y="16"/>
                    </a:lnTo>
                    <a:lnTo>
                      <a:pt x="7" y="19"/>
                    </a:lnTo>
                    <a:lnTo>
                      <a:pt x="7" y="22"/>
                    </a:lnTo>
                    <a:lnTo>
                      <a:pt x="10" y="22"/>
                    </a:lnTo>
                    <a:lnTo>
                      <a:pt x="10" y="26"/>
                    </a:lnTo>
                    <a:lnTo>
                      <a:pt x="13" y="29"/>
                    </a:lnTo>
                    <a:lnTo>
                      <a:pt x="16" y="32"/>
                    </a:lnTo>
                    <a:lnTo>
                      <a:pt x="20" y="38"/>
                    </a:lnTo>
                    <a:lnTo>
                      <a:pt x="23" y="38"/>
                    </a:lnTo>
                    <a:lnTo>
                      <a:pt x="23" y="42"/>
                    </a:lnTo>
                    <a:lnTo>
                      <a:pt x="29" y="51"/>
                    </a:lnTo>
                    <a:lnTo>
                      <a:pt x="32" y="51"/>
                    </a:lnTo>
                    <a:lnTo>
                      <a:pt x="36" y="54"/>
                    </a:lnTo>
                    <a:lnTo>
                      <a:pt x="39" y="58"/>
                    </a:lnTo>
                    <a:lnTo>
                      <a:pt x="42" y="58"/>
                    </a:lnTo>
                    <a:lnTo>
                      <a:pt x="42" y="54"/>
                    </a:lnTo>
                  </a:path>
                </a:pathLst>
              </a:custGeom>
              <a:noFill/>
              <a:ln w="0">
                <a:solidFill>
                  <a:srgbClr val="7F7F7F"/>
                </a:solidFill>
                <a:round/>
                <a:headEnd/>
                <a:tailEnd/>
              </a:ln>
            </p:spPr>
            <p:txBody>
              <a:bodyPr/>
              <a:lstStyle/>
              <a:p>
                <a:endParaRPr lang="en-US"/>
              </a:p>
            </p:txBody>
          </p:sp>
          <p:sp>
            <p:nvSpPr>
              <p:cNvPr id="33013" name="Freeform 83"/>
              <p:cNvSpPr>
                <a:spLocks/>
              </p:cNvSpPr>
              <p:nvPr/>
            </p:nvSpPr>
            <p:spPr bwMode="auto">
              <a:xfrm>
                <a:off x="2722" y="1434"/>
                <a:ext cx="36" cy="35"/>
              </a:xfrm>
              <a:custGeom>
                <a:avLst/>
                <a:gdLst>
                  <a:gd name="T0" fmla="*/ 23 w 36"/>
                  <a:gd name="T1" fmla="*/ 0 h 35"/>
                  <a:gd name="T2" fmla="*/ 20 w 36"/>
                  <a:gd name="T3" fmla="*/ 0 h 35"/>
                  <a:gd name="T4" fmla="*/ 16 w 36"/>
                  <a:gd name="T5" fmla="*/ 3 h 35"/>
                  <a:gd name="T6" fmla="*/ 13 w 36"/>
                  <a:gd name="T7" fmla="*/ 3 h 35"/>
                  <a:gd name="T8" fmla="*/ 10 w 36"/>
                  <a:gd name="T9" fmla="*/ 3 h 35"/>
                  <a:gd name="T10" fmla="*/ 10 w 36"/>
                  <a:gd name="T11" fmla="*/ 3 h 35"/>
                  <a:gd name="T12" fmla="*/ 10 w 36"/>
                  <a:gd name="T13" fmla="*/ 3 h 35"/>
                  <a:gd name="T14" fmla="*/ 10 w 36"/>
                  <a:gd name="T15" fmla="*/ 3 h 35"/>
                  <a:gd name="T16" fmla="*/ 7 w 36"/>
                  <a:gd name="T17" fmla="*/ 3 h 35"/>
                  <a:gd name="T18" fmla="*/ 4 w 36"/>
                  <a:gd name="T19" fmla="*/ 3 h 35"/>
                  <a:gd name="T20" fmla="*/ 4 w 36"/>
                  <a:gd name="T21" fmla="*/ 6 h 35"/>
                  <a:gd name="T22" fmla="*/ 4 w 36"/>
                  <a:gd name="T23" fmla="*/ 10 h 35"/>
                  <a:gd name="T24" fmla="*/ 0 w 36"/>
                  <a:gd name="T25" fmla="*/ 6 h 35"/>
                  <a:gd name="T26" fmla="*/ 0 w 36"/>
                  <a:gd name="T27" fmla="*/ 6 h 35"/>
                  <a:gd name="T28" fmla="*/ 0 w 36"/>
                  <a:gd name="T29" fmla="*/ 19 h 35"/>
                  <a:gd name="T30" fmla="*/ 0 w 36"/>
                  <a:gd name="T31" fmla="*/ 22 h 35"/>
                  <a:gd name="T32" fmla="*/ 4 w 36"/>
                  <a:gd name="T33" fmla="*/ 29 h 35"/>
                  <a:gd name="T34" fmla="*/ 10 w 36"/>
                  <a:gd name="T35" fmla="*/ 35 h 35"/>
                  <a:gd name="T36" fmla="*/ 20 w 36"/>
                  <a:gd name="T37" fmla="*/ 32 h 35"/>
                  <a:gd name="T38" fmla="*/ 20 w 36"/>
                  <a:gd name="T39" fmla="*/ 29 h 35"/>
                  <a:gd name="T40" fmla="*/ 26 w 36"/>
                  <a:gd name="T41" fmla="*/ 26 h 35"/>
                  <a:gd name="T42" fmla="*/ 33 w 36"/>
                  <a:gd name="T43" fmla="*/ 26 h 35"/>
                  <a:gd name="T44" fmla="*/ 36 w 36"/>
                  <a:gd name="T45" fmla="*/ 22 h 35"/>
                  <a:gd name="T46" fmla="*/ 36 w 36"/>
                  <a:gd name="T47" fmla="*/ 19 h 35"/>
                  <a:gd name="T48" fmla="*/ 36 w 36"/>
                  <a:gd name="T49" fmla="*/ 16 h 35"/>
                  <a:gd name="T50" fmla="*/ 33 w 36"/>
                  <a:gd name="T51" fmla="*/ 6 h 35"/>
                  <a:gd name="T52" fmla="*/ 26 w 36"/>
                  <a:gd name="T53" fmla="*/ 0 h 35"/>
                  <a:gd name="T54" fmla="*/ 26 w 36"/>
                  <a:gd name="T55" fmla="*/ 0 h 35"/>
                  <a:gd name="T56" fmla="*/ 23 w 36"/>
                  <a:gd name="T57" fmla="*/ 0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35"/>
                  <a:gd name="T89" fmla="*/ 36 w 36"/>
                  <a:gd name="T90" fmla="*/ 35 h 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35">
                    <a:moveTo>
                      <a:pt x="23" y="0"/>
                    </a:moveTo>
                    <a:lnTo>
                      <a:pt x="20" y="0"/>
                    </a:lnTo>
                    <a:lnTo>
                      <a:pt x="16" y="3"/>
                    </a:lnTo>
                    <a:lnTo>
                      <a:pt x="13" y="3"/>
                    </a:lnTo>
                    <a:lnTo>
                      <a:pt x="10" y="3"/>
                    </a:lnTo>
                    <a:lnTo>
                      <a:pt x="7" y="3"/>
                    </a:lnTo>
                    <a:lnTo>
                      <a:pt x="4" y="3"/>
                    </a:lnTo>
                    <a:lnTo>
                      <a:pt x="4" y="6"/>
                    </a:lnTo>
                    <a:lnTo>
                      <a:pt x="4" y="10"/>
                    </a:lnTo>
                    <a:lnTo>
                      <a:pt x="0" y="6"/>
                    </a:lnTo>
                    <a:lnTo>
                      <a:pt x="0" y="19"/>
                    </a:lnTo>
                    <a:lnTo>
                      <a:pt x="0" y="22"/>
                    </a:lnTo>
                    <a:lnTo>
                      <a:pt x="4" y="29"/>
                    </a:lnTo>
                    <a:lnTo>
                      <a:pt x="10" y="35"/>
                    </a:lnTo>
                    <a:lnTo>
                      <a:pt x="20" y="32"/>
                    </a:lnTo>
                    <a:lnTo>
                      <a:pt x="20" y="29"/>
                    </a:lnTo>
                    <a:lnTo>
                      <a:pt x="26" y="26"/>
                    </a:lnTo>
                    <a:lnTo>
                      <a:pt x="33" y="26"/>
                    </a:lnTo>
                    <a:lnTo>
                      <a:pt x="36" y="22"/>
                    </a:lnTo>
                    <a:lnTo>
                      <a:pt x="36" y="19"/>
                    </a:lnTo>
                    <a:lnTo>
                      <a:pt x="36" y="16"/>
                    </a:lnTo>
                    <a:lnTo>
                      <a:pt x="33" y="6"/>
                    </a:lnTo>
                    <a:lnTo>
                      <a:pt x="26" y="0"/>
                    </a:lnTo>
                    <a:lnTo>
                      <a:pt x="23" y="0"/>
                    </a:lnTo>
                    <a:close/>
                  </a:path>
                </a:pathLst>
              </a:custGeom>
              <a:solidFill>
                <a:srgbClr val="CCCCCC"/>
              </a:solidFill>
              <a:ln w="9525">
                <a:noFill/>
                <a:round/>
                <a:headEnd/>
                <a:tailEnd/>
              </a:ln>
            </p:spPr>
            <p:txBody>
              <a:bodyPr/>
              <a:lstStyle/>
              <a:p>
                <a:endParaRPr lang="en-US"/>
              </a:p>
            </p:txBody>
          </p:sp>
          <p:sp>
            <p:nvSpPr>
              <p:cNvPr id="33014" name="Freeform 84"/>
              <p:cNvSpPr>
                <a:spLocks/>
              </p:cNvSpPr>
              <p:nvPr/>
            </p:nvSpPr>
            <p:spPr bwMode="auto">
              <a:xfrm>
                <a:off x="2722" y="1434"/>
                <a:ext cx="36" cy="35"/>
              </a:xfrm>
              <a:custGeom>
                <a:avLst/>
                <a:gdLst>
                  <a:gd name="T0" fmla="*/ 23 w 36"/>
                  <a:gd name="T1" fmla="*/ 0 h 35"/>
                  <a:gd name="T2" fmla="*/ 20 w 36"/>
                  <a:gd name="T3" fmla="*/ 0 h 35"/>
                  <a:gd name="T4" fmla="*/ 16 w 36"/>
                  <a:gd name="T5" fmla="*/ 3 h 35"/>
                  <a:gd name="T6" fmla="*/ 13 w 36"/>
                  <a:gd name="T7" fmla="*/ 3 h 35"/>
                  <a:gd name="T8" fmla="*/ 10 w 36"/>
                  <a:gd name="T9" fmla="*/ 3 h 35"/>
                  <a:gd name="T10" fmla="*/ 10 w 36"/>
                  <a:gd name="T11" fmla="*/ 3 h 35"/>
                  <a:gd name="T12" fmla="*/ 10 w 36"/>
                  <a:gd name="T13" fmla="*/ 3 h 35"/>
                  <a:gd name="T14" fmla="*/ 10 w 36"/>
                  <a:gd name="T15" fmla="*/ 3 h 35"/>
                  <a:gd name="T16" fmla="*/ 7 w 36"/>
                  <a:gd name="T17" fmla="*/ 3 h 35"/>
                  <a:gd name="T18" fmla="*/ 4 w 36"/>
                  <a:gd name="T19" fmla="*/ 3 h 35"/>
                  <a:gd name="T20" fmla="*/ 4 w 36"/>
                  <a:gd name="T21" fmla="*/ 6 h 35"/>
                  <a:gd name="T22" fmla="*/ 4 w 36"/>
                  <a:gd name="T23" fmla="*/ 10 h 35"/>
                  <a:gd name="T24" fmla="*/ 0 w 36"/>
                  <a:gd name="T25" fmla="*/ 6 h 35"/>
                  <a:gd name="T26" fmla="*/ 0 w 36"/>
                  <a:gd name="T27" fmla="*/ 6 h 35"/>
                  <a:gd name="T28" fmla="*/ 0 w 36"/>
                  <a:gd name="T29" fmla="*/ 19 h 35"/>
                  <a:gd name="T30" fmla="*/ 0 w 36"/>
                  <a:gd name="T31" fmla="*/ 22 h 35"/>
                  <a:gd name="T32" fmla="*/ 4 w 36"/>
                  <a:gd name="T33" fmla="*/ 29 h 35"/>
                  <a:gd name="T34" fmla="*/ 10 w 36"/>
                  <a:gd name="T35" fmla="*/ 35 h 35"/>
                  <a:gd name="T36" fmla="*/ 20 w 36"/>
                  <a:gd name="T37" fmla="*/ 32 h 35"/>
                  <a:gd name="T38" fmla="*/ 20 w 36"/>
                  <a:gd name="T39" fmla="*/ 29 h 35"/>
                  <a:gd name="T40" fmla="*/ 26 w 36"/>
                  <a:gd name="T41" fmla="*/ 26 h 35"/>
                  <a:gd name="T42" fmla="*/ 33 w 36"/>
                  <a:gd name="T43" fmla="*/ 26 h 35"/>
                  <a:gd name="T44" fmla="*/ 36 w 36"/>
                  <a:gd name="T45" fmla="*/ 22 h 35"/>
                  <a:gd name="T46" fmla="*/ 36 w 36"/>
                  <a:gd name="T47" fmla="*/ 19 h 35"/>
                  <a:gd name="T48" fmla="*/ 36 w 36"/>
                  <a:gd name="T49" fmla="*/ 16 h 35"/>
                  <a:gd name="T50" fmla="*/ 33 w 36"/>
                  <a:gd name="T51" fmla="*/ 6 h 35"/>
                  <a:gd name="T52" fmla="*/ 26 w 36"/>
                  <a:gd name="T53" fmla="*/ 0 h 35"/>
                  <a:gd name="T54" fmla="*/ 26 w 36"/>
                  <a:gd name="T55" fmla="*/ 0 h 35"/>
                  <a:gd name="T56" fmla="*/ 23 w 36"/>
                  <a:gd name="T57" fmla="*/ 0 h 35"/>
                  <a:gd name="T58" fmla="*/ 23 w 36"/>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35"/>
                  <a:gd name="T92" fmla="*/ 36 w 36"/>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35">
                    <a:moveTo>
                      <a:pt x="23" y="0"/>
                    </a:moveTo>
                    <a:lnTo>
                      <a:pt x="20" y="0"/>
                    </a:lnTo>
                    <a:lnTo>
                      <a:pt x="16" y="3"/>
                    </a:lnTo>
                    <a:lnTo>
                      <a:pt x="13" y="3"/>
                    </a:lnTo>
                    <a:lnTo>
                      <a:pt x="10" y="3"/>
                    </a:lnTo>
                    <a:lnTo>
                      <a:pt x="7" y="3"/>
                    </a:lnTo>
                    <a:lnTo>
                      <a:pt x="4" y="3"/>
                    </a:lnTo>
                    <a:lnTo>
                      <a:pt x="4" y="6"/>
                    </a:lnTo>
                    <a:lnTo>
                      <a:pt x="4" y="10"/>
                    </a:lnTo>
                    <a:lnTo>
                      <a:pt x="0" y="6"/>
                    </a:lnTo>
                    <a:lnTo>
                      <a:pt x="0" y="19"/>
                    </a:lnTo>
                    <a:lnTo>
                      <a:pt x="0" y="22"/>
                    </a:lnTo>
                    <a:lnTo>
                      <a:pt x="4" y="29"/>
                    </a:lnTo>
                    <a:lnTo>
                      <a:pt x="10" y="35"/>
                    </a:lnTo>
                    <a:lnTo>
                      <a:pt x="20" y="32"/>
                    </a:lnTo>
                    <a:lnTo>
                      <a:pt x="20" y="29"/>
                    </a:lnTo>
                    <a:lnTo>
                      <a:pt x="26" y="26"/>
                    </a:lnTo>
                    <a:lnTo>
                      <a:pt x="33" y="26"/>
                    </a:lnTo>
                    <a:lnTo>
                      <a:pt x="36" y="22"/>
                    </a:lnTo>
                    <a:lnTo>
                      <a:pt x="36" y="19"/>
                    </a:lnTo>
                    <a:lnTo>
                      <a:pt x="36" y="16"/>
                    </a:lnTo>
                    <a:lnTo>
                      <a:pt x="33" y="6"/>
                    </a:lnTo>
                    <a:lnTo>
                      <a:pt x="26" y="0"/>
                    </a:lnTo>
                    <a:lnTo>
                      <a:pt x="23" y="0"/>
                    </a:lnTo>
                  </a:path>
                </a:pathLst>
              </a:custGeom>
              <a:noFill/>
              <a:ln w="0">
                <a:solidFill>
                  <a:srgbClr val="7F7F7F"/>
                </a:solidFill>
                <a:round/>
                <a:headEnd/>
                <a:tailEnd/>
              </a:ln>
            </p:spPr>
            <p:txBody>
              <a:bodyPr/>
              <a:lstStyle/>
              <a:p>
                <a:endParaRPr lang="en-US"/>
              </a:p>
            </p:txBody>
          </p:sp>
          <p:sp>
            <p:nvSpPr>
              <p:cNvPr id="33015" name="Freeform 85"/>
              <p:cNvSpPr>
                <a:spLocks/>
              </p:cNvSpPr>
              <p:nvPr/>
            </p:nvSpPr>
            <p:spPr bwMode="auto">
              <a:xfrm>
                <a:off x="2719" y="1440"/>
                <a:ext cx="93" cy="94"/>
              </a:xfrm>
              <a:custGeom>
                <a:avLst/>
                <a:gdLst>
                  <a:gd name="T0" fmla="*/ 90 w 93"/>
                  <a:gd name="T1" fmla="*/ 10 h 94"/>
                  <a:gd name="T2" fmla="*/ 93 w 93"/>
                  <a:gd name="T3" fmla="*/ 4 h 94"/>
                  <a:gd name="T4" fmla="*/ 90 w 93"/>
                  <a:gd name="T5" fmla="*/ 0 h 94"/>
                  <a:gd name="T6" fmla="*/ 87 w 93"/>
                  <a:gd name="T7" fmla="*/ 7 h 94"/>
                  <a:gd name="T8" fmla="*/ 77 w 93"/>
                  <a:gd name="T9" fmla="*/ 13 h 94"/>
                  <a:gd name="T10" fmla="*/ 64 w 93"/>
                  <a:gd name="T11" fmla="*/ 7 h 94"/>
                  <a:gd name="T12" fmla="*/ 55 w 93"/>
                  <a:gd name="T13" fmla="*/ 10 h 94"/>
                  <a:gd name="T14" fmla="*/ 42 w 93"/>
                  <a:gd name="T15" fmla="*/ 13 h 94"/>
                  <a:gd name="T16" fmla="*/ 39 w 93"/>
                  <a:gd name="T17" fmla="*/ 16 h 94"/>
                  <a:gd name="T18" fmla="*/ 29 w 93"/>
                  <a:gd name="T19" fmla="*/ 20 h 94"/>
                  <a:gd name="T20" fmla="*/ 23 w 93"/>
                  <a:gd name="T21" fmla="*/ 26 h 94"/>
                  <a:gd name="T22" fmla="*/ 13 w 93"/>
                  <a:gd name="T23" fmla="*/ 33 h 94"/>
                  <a:gd name="T24" fmla="*/ 10 w 93"/>
                  <a:gd name="T25" fmla="*/ 39 h 94"/>
                  <a:gd name="T26" fmla="*/ 3 w 93"/>
                  <a:gd name="T27" fmla="*/ 45 h 94"/>
                  <a:gd name="T28" fmla="*/ 3 w 93"/>
                  <a:gd name="T29" fmla="*/ 52 h 94"/>
                  <a:gd name="T30" fmla="*/ 0 w 93"/>
                  <a:gd name="T31" fmla="*/ 55 h 94"/>
                  <a:gd name="T32" fmla="*/ 7 w 93"/>
                  <a:gd name="T33" fmla="*/ 61 h 94"/>
                  <a:gd name="T34" fmla="*/ 10 w 93"/>
                  <a:gd name="T35" fmla="*/ 68 h 94"/>
                  <a:gd name="T36" fmla="*/ 16 w 93"/>
                  <a:gd name="T37" fmla="*/ 71 h 94"/>
                  <a:gd name="T38" fmla="*/ 10 w 93"/>
                  <a:gd name="T39" fmla="*/ 71 h 94"/>
                  <a:gd name="T40" fmla="*/ 16 w 93"/>
                  <a:gd name="T41" fmla="*/ 81 h 94"/>
                  <a:gd name="T42" fmla="*/ 19 w 93"/>
                  <a:gd name="T43" fmla="*/ 84 h 94"/>
                  <a:gd name="T44" fmla="*/ 19 w 93"/>
                  <a:gd name="T45" fmla="*/ 81 h 94"/>
                  <a:gd name="T46" fmla="*/ 29 w 93"/>
                  <a:gd name="T47" fmla="*/ 81 h 94"/>
                  <a:gd name="T48" fmla="*/ 36 w 93"/>
                  <a:gd name="T49" fmla="*/ 81 h 94"/>
                  <a:gd name="T50" fmla="*/ 42 w 93"/>
                  <a:gd name="T51" fmla="*/ 81 h 94"/>
                  <a:gd name="T52" fmla="*/ 48 w 93"/>
                  <a:gd name="T53" fmla="*/ 84 h 94"/>
                  <a:gd name="T54" fmla="*/ 45 w 93"/>
                  <a:gd name="T55" fmla="*/ 87 h 94"/>
                  <a:gd name="T56" fmla="*/ 52 w 93"/>
                  <a:gd name="T57" fmla="*/ 87 h 94"/>
                  <a:gd name="T58" fmla="*/ 58 w 93"/>
                  <a:gd name="T59" fmla="*/ 90 h 94"/>
                  <a:gd name="T60" fmla="*/ 61 w 93"/>
                  <a:gd name="T61" fmla="*/ 81 h 94"/>
                  <a:gd name="T62" fmla="*/ 58 w 93"/>
                  <a:gd name="T63" fmla="*/ 81 h 94"/>
                  <a:gd name="T64" fmla="*/ 55 w 93"/>
                  <a:gd name="T65" fmla="*/ 78 h 94"/>
                  <a:gd name="T66" fmla="*/ 52 w 93"/>
                  <a:gd name="T67" fmla="*/ 74 h 94"/>
                  <a:gd name="T68" fmla="*/ 45 w 93"/>
                  <a:gd name="T69" fmla="*/ 71 h 94"/>
                  <a:gd name="T70" fmla="*/ 39 w 93"/>
                  <a:gd name="T71" fmla="*/ 71 h 94"/>
                  <a:gd name="T72" fmla="*/ 42 w 93"/>
                  <a:gd name="T73" fmla="*/ 68 h 94"/>
                  <a:gd name="T74" fmla="*/ 45 w 93"/>
                  <a:gd name="T75" fmla="*/ 68 h 94"/>
                  <a:gd name="T76" fmla="*/ 42 w 93"/>
                  <a:gd name="T77" fmla="*/ 61 h 94"/>
                  <a:gd name="T78" fmla="*/ 45 w 93"/>
                  <a:gd name="T79" fmla="*/ 58 h 94"/>
                  <a:gd name="T80" fmla="*/ 45 w 93"/>
                  <a:gd name="T81" fmla="*/ 65 h 94"/>
                  <a:gd name="T82" fmla="*/ 48 w 93"/>
                  <a:gd name="T83" fmla="*/ 61 h 94"/>
                  <a:gd name="T84" fmla="*/ 45 w 93"/>
                  <a:gd name="T85" fmla="*/ 58 h 94"/>
                  <a:gd name="T86" fmla="*/ 39 w 93"/>
                  <a:gd name="T87" fmla="*/ 49 h 94"/>
                  <a:gd name="T88" fmla="*/ 36 w 93"/>
                  <a:gd name="T89" fmla="*/ 42 h 94"/>
                  <a:gd name="T90" fmla="*/ 36 w 93"/>
                  <a:gd name="T91" fmla="*/ 33 h 94"/>
                  <a:gd name="T92" fmla="*/ 39 w 93"/>
                  <a:gd name="T93" fmla="*/ 33 h 94"/>
                  <a:gd name="T94" fmla="*/ 48 w 93"/>
                  <a:gd name="T95" fmla="*/ 39 h 94"/>
                  <a:gd name="T96" fmla="*/ 52 w 93"/>
                  <a:gd name="T97" fmla="*/ 45 h 94"/>
                  <a:gd name="T98" fmla="*/ 52 w 93"/>
                  <a:gd name="T99" fmla="*/ 42 h 94"/>
                  <a:gd name="T100" fmla="*/ 52 w 93"/>
                  <a:gd name="T101" fmla="*/ 39 h 94"/>
                  <a:gd name="T102" fmla="*/ 55 w 93"/>
                  <a:gd name="T103" fmla="*/ 42 h 94"/>
                  <a:gd name="T104" fmla="*/ 58 w 93"/>
                  <a:gd name="T105" fmla="*/ 39 h 94"/>
                  <a:gd name="T106" fmla="*/ 55 w 93"/>
                  <a:gd name="T107" fmla="*/ 36 h 94"/>
                  <a:gd name="T108" fmla="*/ 61 w 93"/>
                  <a:gd name="T109" fmla="*/ 39 h 94"/>
                  <a:gd name="T110" fmla="*/ 58 w 93"/>
                  <a:gd name="T111" fmla="*/ 33 h 94"/>
                  <a:gd name="T112" fmla="*/ 52 w 93"/>
                  <a:gd name="T113" fmla="*/ 29 h 94"/>
                  <a:gd name="T114" fmla="*/ 61 w 93"/>
                  <a:gd name="T115" fmla="*/ 26 h 94"/>
                  <a:gd name="T116" fmla="*/ 68 w 93"/>
                  <a:gd name="T117" fmla="*/ 23 h 94"/>
                  <a:gd name="T118" fmla="*/ 71 w 93"/>
                  <a:gd name="T119" fmla="*/ 20 h 94"/>
                  <a:gd name="T120" fmla="*/ 87 w 93"/>
                  <a:gd name="T121" fmla="*/ 20 h 94"/>
                  <a:gd name="T122" fmla="*/ 90 w 93"/>
                  <a:gd name="T123" fmla="*/ 20 h 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
                  <a:gd name="T187" fmla="*/ 0 h 94"/>
                  <a:gd name="T188" fmla="*/ 93 w 93"/>
                  <a:gd name="T189" fmla="*/ 94 h 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 h="94">
                    <a:moveTo>
                      <a:pt x="90" y="13"/>
                    </a:moveTo>
                    <a:lnTo>
                      <a:pt x="90" y="10"/>
                    </a:lnTo>
                    <a:lnTo>
                      <a:pt x="93" y="7"/>
                    </a:lnTo>
                    <a:lnTo>
                      <a:pt x="93" y="4"/>
                    </a:lnTo>
                    <a:lnTo>
                      <a:pt x="90" y="0"/>
                    </a:lnTo>
                    <a:lnTo>
                      <a:pt x="87" y="0"/>
                    </a:lnTo>
                    <a:lnTo>
                      <a:pt x="87" y="7"/>
                    </a:lnTo>
                    <a:lnTo>
                      <a:pt x="84" y="10"/>
                    </a:lnTo>
                    <a:lnTo>
                      <a:pt x="77" y="13"/>
                    </a:lnTo>
                    <a:lnTo>
                      <a:pt x="68" y="10"/>
                    </a:lnTo>
                    <a:lnTo>
                      <a:pt x="64" y="7"/>
                    </a:lnTo>
                    <a:lnTo>
                      <a:pt x="61" y="7"/>
                    </a:lnTo>
                    <a:lnTo>
                      <a:pt x="55" y="10"/>
                    </a:lnTo>
                    <a:lnTo>
                      <a:pt x="48" y="13"/>
                    </a:lnTo>
                    <a:lnTo>
                      <a:pt x="42" y="13"/>
                    </a:lnTo>
                    <a:lnTo>
                      <a:pt x="39" y="13"/>
                    </a:lnTo>
                    <a:lnTo>
                      <a:pt x="39" y="16"/>
                    </a:lnTo>
                    <a:lnTo>
                      <a:pt x="36" y="20"/>
                    </a:lnTo>
                    <a:lnTo>
                      <a:pt x="29" y="20"/>
                    </a:lnTo>
                    <a:lnTo>
                      <a:pt x="23" y="23"/>
                    </a:lnTo>
                    <a:lnTo>
                      <a:pt x="23" y="26"/>
                    </a:lnTo>
                    <a:lnTo>
                      <a:pt x="13" y="29"/>
                    </a:lnTo>
                    <a:lnTo>
                      <a:pt x="13" y="33"/>
                    </a:lnTo>
                    <a:lnTo>
                      <a:pt x="13" y="36"/>
                    </a:lnTo>
                    <a:lnTo>
                      <a:pt x="10" y="39"/>
                    </a:lnTo>
                    <a:lnTo>
                      <a:pt x="7" y="45"/>
                    </a:lnTo>
                    <a:lnTo>
                      <a:pt x="3" y="45"/>
                    </a:lnTo>
                    <a:lnTo>
                      <a:pt x="3" y="52"/>
                    </a:lnTo>
                    <a:lnTo>
                      <a:pt x="0" y="55"/>
                    </a:lnTo>
                    <a:lnTo>
                      <a:pt x="3" y="61"/>
                    </a:lnTo>
                    <a:lnTo>
                      <a:pt x="7" y="61"/>
                    </a:lnTo>
                    <a:lnTo>
                      <a:pt x="10" y="71"/>
                    </a:lnTo>
                    <a:lnTo>
                      <a:pt x="10" y="68"/>
                    </a:lnTo>
                    <a:lnTo>
                      <a:pt x="16" y="68"/>
                    </a:lnTo>
                    <a:lnTo>
                      <a:pt x="16" y="71"/>
                    </a:lnTo>
                    <a:lnTo>
                      <a:pt x="13" y="71"/>
                    </a:lnTo>
                    <a:lnTo>
                      <a:pt x="10" y="71"/>
                    </a:lnTo>
                    <a:lnTo>
                      <a:pt x="13" y="78"/>
                    </a:lnTo>
                    <a:lnTo>
                      <a:pt x="16" y="81"/>
                    </a:lnTo>
                    <a:lnTo>
                      <a:pt x="16" y="84"/>
                    </a:lnTo>
                    <a:lnTo>
                      <a:pt x="19" y="84"/>
                    </a:lnTo>
                    <a:lnTo>
                      <a:pt x="19" y="81"/>
                    </a:lnTo>
                    <a:lnTo>
                      <a:pt x="26" y="84"/>
                    </a:lnTo>
                    <a:lnTo>
                      <a:pt x="29" y="81"/>
                    </a:lnTo>
                    <a:lnTo>
                      <a:pt x="32" y="81"/>
                    </a:lnTo>
                    <a:lnTo>
                      <a:pt x="36" y="81"/>
                    </a:lnTo>
                    <a:lnTo>
                      <a:pt x="39" y="81"/>
                    </a:lnTo>
                    <a:lnTo>
                      <a:pt x="42" y="81"/>
                    </a:lnTo>
                    <a:lnTo>
                      <a:pt x="45" y="84"/>
                    </a:lnTo>
                    <a:lnTo>
                      <a:pt x="48" y="84"/>
                    </a:lnTo>
                    <a:lnTo>
                      <a:pt x="48" y="87"/>
                    </a:lnTo>
                    <a:lnTo>
                      <a:pt x="45" y="87"/>
                    </a:lnTo>
                    <a:lnTo>
                      <a:pt x="48" y="90"/>
                    </a:lnTo>
                    <a:lnTo>
                      <a:pt x="52" y="87"/>
                    </a:lnTo>
                    <a:lnTo>
                      <a:pt x="55" y="87"/>
                    </a:lnTo>
                    <a:lnTo>
                      <a:pt x="58" y="90"/>
                    </a:lnTo>
                    <a:lnTo>
                      <a:pt x="64" y="94"/>
                    </a:lnTo>
                    <a:lnTo>
                      <a:pt x="61" y="81"/>
                    </a:lnTo>
                    <a:lnTo>
                      <a:pt x="58" y="81"/>
                    </a:lnTo>
                    <a:lnTo>
                      <a:pt x="55" y="78"/>
                    </a:lnTo>
                    <a:lnTo>
                      <a:pt x="52" y="78"/>
                    </a:lnTo>
                    <a:lnTo>
                      <a:pt x="52" y="74"/>
                    </a:lnTo>
                    <a:lnTo>
                      <a:pt x="48" y="74"/>
                    </a:lnTo>
                    <a:lnTo>
                      <a:pt x="45" y="71"/>
                    </a:lnTo>
                    <a:lnTo>
                      <a:pt x="42" y="71"/>
                    </a:lnTo>
                    <a:lnTo>
                      <a:pt x="39" y="71"/>
                    </a:lnTo>
                    <a:lnTo>
                      <a:pt x="39" y="68"/>
                    </a:lnTo>
                    <a:lnTo>
                      <a:pt x="42" y="68"/>
                    </a:lnTo>
                    <a:lnTo>
                      <a:pt x="45" y="68"/>
                    </a:lnTo>
                    <a:lnTo>
                      <a:pt x="45" y="65"/>
                    </a:lnTo>
                    <a:lnTo>
                      <a:pt x="42" y="61"/>
                    </a:lnTo>
                    <a:lnTo>
                      <a:pt x="42" y="58"/>
                    </a:lnTo>
                    <a:lnTo>
                      <a:pt x="45" y="58"/>
                    </a:lnTo>
                    <a:lnTo>
                      <a:pt x="48" y="61"/>
                    </a:lnTo>
                    <a:lnTo>
                      <a:pt x="45" y="65"/>
                    </a:lnTo>
                    <a:lnTo>
                      <a:pt x="48" y="65"/>
                    </a:lnTo>
                    <a:lnTo>
                      <a:pt x="48" y="61"/>
                    </a:lnTo>
                    <a:lnTo>
                      <a:pt x="45" y="58"/>
                    </a:lnTo>
                    <a:lnTo>
                      <a:pt x="42" y="52"/>
                    </a:lnTo>
                    <a:lnTo>
                      <a:pt x="39" y="49"/>
                    </a:lnTo>
                    <a:lnTo>
                      <a:pt x="39" y="45"/>
                    </a:lnTo>
                    <a:lnTo>
                      <a:pt x="36" y="42"/>
                    </a:lnTo>
                    <a:lnTo>
                      <a:pt x="36" y="39"/>
                    </a:lnTo>
                    <a:lnTo>
                      <a:pt x="36" y="33"/>
                    </a:lnTo>
                    <a:lnTo>
                      <a:pt x="42" y="33"/>
                    </a:lnTo>
                    <a:lnTo>
                      <a:pt x="39" y="33"/>
                    </a:lnTo>
                    <a:lnTo>
                      <a:pt x="39" y="36"/>
                    </a:lnTo>
                    <a:lnTo>
                      <a:pt x="48" y="39"/>
                    </a:lnTo>
                    <a:lnTo>
                      <a:pt x="48" y="42"/>
                    </a:lnTo>
                    <a:lnTo>
                      <a:pt x="52" y="45"/>
                    </a:lnTo>
                    <a:lnTo>
                      <a:pt x="55" y="42"/>
                    </a:lnTo>
                    <a:lnTo>
                      <a:pt x="52" y="42"/>
                    </a:lnTo>
                    <a:lnTo>
                      <a:pt x="48" y="39"/>
                    </a:lnTo>
                    <a:lnTo>
                      <a:pt x="52" y="39"/>
                    </a:lnTo>
                    <a:lnTo>
                      <a:pt x="55" y="39"/>
                    </a:lnTo>
                    <a:lnTo>
                      <a:pt x="55" y="42"/>
                    </a:lnTo>
                    <a:lnTo>
                      <a:pt x="58" y="45"/>
                    </a:lnTo>
                    <a:lnTo>
                      <a:pt x="58" y="39"/>
                    </a:lnTo>
                    <a:lnTo>
                      <a:pt x="55" y="39"/>
                    </a:lnTo>
                    <a:lnTo>
                      <a:pt x="55" y="36"/>
                    </a:lnTo>
                    <a:lnTo>
                      <a:pt x="58" y="36"/>
                    </a:lnTo>
                    <a:lnTo>
                      <a:pt x="61" y="39"/>
                    </a:lnTo>
                    <a:lnTo>
                      <a:pt x="61" y="36"/>
                    </a:lnTo>
                    <a:lnTo>
                      <a:pt x="58" y="33"/>
                    </a:lnTo>
                    <a:lnTo>
                      <a:pt x="55" y="33"/>
                    </a:lnTo>
                    <a:lnTo>
                      <a:pt x="52" y="29"/>
                    </a:lnTo>
                    <a:lnTo>
                      <a:pt x="55" y="26"/>
                    </a:lnTo>
                    <a:lnTo>
                      <a:pt x="61" y="26"/>
                    </a:lnTo>
                    <a:lnTo>
                      <a:pt x="64" y="23"/>
                    </a:lnTo>
                    <a:lnTo>
                      <a:pt x="68" y="23"/>
                    </a:lnTo>
                    <a:lnTo>
                      <a:pt x="71" y="20"/>
                    </a:lnTo>
                    <a:lnTo>
                      <a:pt x="87" y="20"/>
                    </a:lnTo>
                    <a:lnTo>
                      <a:pt x="87" y="23"/>
                    </a:lnTo>
                    <a:lnTo>
                      <a:pt x="90" y="20"/>
                    </a:lnTo>
                    <a:lnTo>
                      <a:pt x="90" y="13"/>
                    </a:lnTo>
                    <a:close/>
                  </a:path>
                </a:pathLst>
              </a:custGeom>
              <a:solidFill>
                <a:srgbClr val="CCCCCC"/>
              </a:solidFill>
              <a:ln w="9525">
                <a:noFill/>
                <a:round/>
                <a:headEnd/>
                <a:tailEnd/>
              </a:ln>
            </p:spPr>
            <p:txBody>
              <a:bodyPr/>
              <a:lstStyle/>
              <a:p>
                <a:endParaRPr lang="en-US"/>
              </a:p>
            </p:txBody>
          </p:sp>
          <p:sp>
            <p:nvSpPr>
              <p:cNvPr id="33016" name="Freeform 86"/>
              <p:cNvSpPr>
                <a:spLocks/>
              </p:cNvSpPr>
              <p:nvPr/>
            </p:nvSpPr>
            <p:spPr bwMode="auto">
              <a:xfrm>
                <a:off x="2719" y="1440"/>
                <a:ext cx="93" cy="94"/>
              </a:xfrm>
              <a:custGeom>
                <a:avLst/>
                <a:gdLst>
                  <a:gd name="T0" fmla="*/ 90 w 93"/>
                  <a:gd name="T1" fmla="*/ 10 h 94"/>
                  <a:gd name="T2" fmla="*/ 93 w 93"/>
                  <a:gd name="T3" fmla="*/ 4 h 94"/>
                  <a:gd name="T4" fmla="*/ 90 w 93"/>
                  <a:gd name="T5" fmla="*/ 0 h 94"/>
                  <a:gd name="T6" fmla="*/ 87 w 93"/>
                  <a:gd name="T7" fmla="*/ 7 h 94"/>
                  <a:gd name="T8" fmla="*/ 77 w 93"/>
                  <a:gd name="T9" fmla="*/ 13 h 94"/>
                  <a:gd name="T10" fmla="*/ 64 w 93"/>
                  <a:gd name="T11" fmla="*/ 7 h 94"/>
                  <a:gd name="T12" fmla="*/ 55 w 93"/>
                  <a:gd name="T13" fmla="*/ 10 h 94"/>
                  <a:gd name="T14" fmla="*/ 42 w 93"/>
                  <a:gd name="T15" fmla="*/ 13 h 94"/>
                  <a:gd name="T16" fmla="*/ 39 w 93"/>
                  <a:gd name="T17" fmla="*/ 16 h 94"/>
                  <a:gd name="T18" fmla="*/ 29 w 93"/>
                  <a:gd name="T19" fmla="*/ 20 h 94"/>
                  <a:gd name="T20" fmla="*/ 23 w 93"/>
                  <a:gd name="T21" fmla="*/ 26 h 94"/>
                  <a:gd name="T22" fmla="*/ 13 w 93"/>
                  <a:gd name="T23" fmla="*/ 33 h 94"/>
                  <a:gd name="T24" fmla="*/ 10 w 93"/>
                  <a:gd name="T25" fmla="*/ 39 h 94"/>
                  <a:gd name="T26" fmla="*/ 3 w 93"/>
                  <a:gd name="T27" fmla="*/ 45 h 94"/>
                  <a:gd name="T28" fmla="*/ 3 w 93"/>
                  <a:gd name="T29" fmla="*/ 52 h 94"/>
                  <a:gd name="T30" fmla="*/ 0 w 93"/>
                  <a:gd name="T31" fmla="*/ 55 h 94"/>
                  <a:gd name="T32" fmla="*/ 7 w 93"/>
                  <a:gd name="T33" fmla="*/ 61 h 94"/>
                  <a:gd name="T34" fmla="*/ 10 w 93"/>
                  <a:gd name="T35" fmla="*/ 68 h 94"/>
                  <a:gd name="T36" fmla="*/ 16 w 93"/>
                  <a:gd name="T37" fmla="*/ 71 h 94"/>
                  <a:gd name="T38" fmla="*/ 10 w 93"/>
                  <a:gd name="T39" fmla="*/ 71 h 94"/>
                  <a:gd name="T40" fmla="*/ 16 w 93"/>
                  <a:gd name="T41" fmla="*/ 81 h 94"/>
                  <a:gd name="T42" fmla="*/ 19 w 93"/>
                  <a:gd name="T43" fmla="*/ 84 h 94"/>
                  <a:gd name="T44" fmla="*/ 19 w 93"/>
                  <a:gd name="T45" fmla="*/ 81 h 94"/>
                  <a:gd name="T46" fmla="*/ 29 w 93"/>
                  <a:gd name="T47" fmla="*/ 81 h 94"/>
                  <a:gd name="T48" fmla="*/ 36 w 93"/>
                  <a:gd name="T49" fmla="*/ 81 h 94"/>
                  <a:gd name="T50" fmla="*/ 42 w 93"/>
                  <a:gd name="T51" fmla="*/ 81 h 94"/>
                  <a:gd name="T52" fmla="*/ 48 w 93"/>
                  <a:gd name="T53" fmla="*/ 84 h 94"/>
                  <a:gd name="T54" fmla="*/ 45 w 93"/>
                  <a:gd name="T55" fmla="*/ 87 h 94"/>
                  <a:gd name="T56" fmla="*/ 52 w 93"/>
                  <a:gd name="T57" fmla="*/ 87 h 94"/>
                  <a:gd name="T58" fmla="*/ 58 w 93"/>
                  <a:gd name="T59" fmla="*/ 90 h 94"/>
                  <a:gd name="T60" fmla="*/ 61 w 93"/>
                  <a:gd name="T61" fmla="*/ 81 h 94"/>
                  <a:gd name="T62" fmla="*/ 58 w 93"/>
                  <a:gd name="T63" fmla="*/ 81 h 94"/>
                  <a:gd name="T64" fmla="*/ 55 w 93"/>
                  <a:gd name="T65" fmla="*/ 78 h 94"/>
                  <a:gd name="T66" fmla="*/ 52 w 93"/>
                  <a:gd name="T67" fmla="*/ 74 h 94"/>
                  <a:gd name="T68" fmla="*/ 45 w 93"/>
                  <a:gd name="T69" fmla="*/ 71 h 94"/>
                  <a:gd name="T70" fmla="*/ 39 w 93"/>
                  <a:gd name="T71" fmla="*/ 71 h 94"/>
                  <a:gd name="T72" fmla="*/ 42 w 93"/>
                  <a:gd name="T73" fmla="*/ 68 h 94"/>
                  <a:gd name="T74" fmla="*/ 45 w 93"/>
                  <a:gd name="T75" fmla="*/ 68 h 94"/>
                  <a:gd name="T76" fmla="*/ 42 w 93"/>
                  <a:gd name="T77" fmla="*/ 61 h 94"/>
                  <a:gd name="T78" fmla="*/ 45 w 93"/>
                  <a:gd name="T79" fmla="*/ 58 h 94"/>
                  <a:gd name="T80" fmla="*/ 45 w 93"/>
                  <a:gd name="T81" fmla="*/ 65 h 94"/>
                  <a:gd name="T82" fmla="*/ 48 w 93"/>
                  <a:gd name="T83" fmla="*/ 61 h 94"/>
                  <a:gd name="T84" fmla="*/ 45 w 93"/>
                  <a:gd name="T85" fmla="*/ 58 h 94"/>
                  <a:gd name="T86" fmla="*/ 39 w 93"/>
                  <a:gd name="T87" fmla="*/ 49 h 94"/>
                  <a:gd name="T88" fmla="*/ 36 w 93"/>
                  <a:gd name="T89" fmla="*/ 42 h 94"/>
                  <a:gd name="T90" fmla="*/ 36 w 93"/>
                  <a:gd name="T91" fmla="*/ 33 h 94"/>
                  <a:gd name="T92" fmla="*/ 39 w 93"/>
                  <a:gd name="T93" fmla="*/ 33 h 94"/>
                  <a:gd name="T94" fmla="*/ 48 w 93"/>
                  <a:gd name="T95" fmla="*/ 39 h 94"/>
                  <a:gd name="T96" fmla="*/ 52 w 93"/>
                  <a:gd name="T97" fmla="*/ 45 h 94"/>
                  <a:gd name="T98" fmla="*/ 52 w 93"/>
                  <a:gd name="T99" fmla="*/ 42 h 94"/>
                  <a:gd name="T100" fmla="*/ 52 w 93"/>
                  <a:gd name="T101" fmla="*/ 39 h 94"/>
                  <a:gd name="T102" fmla="*/ 55 w 93"/>
                  <a:gd name="T103" fmla="*/ 42 h 94"/>
                  <a:gd name="T104" fmla="*/ 58 w 93"/>
                  <a:gd name="T105" fmla="*/ 39 h 94"/>
                  <a:gd name="T106" fmla="*/ 55 w 93"/>
                  <a:gd name="T107" fmla="*/ 36 h 94"/>
                  <a:gd name="T108" fmla="*/ 61 w 93"/>
                  <a:gd name="T109" fmla="*/ 39 h 94"/>
                  <a:gd name="T110" fmla="*/ 58 w 93"/>
                  <a:gd name="T111" fmla="*/ 33 h 94"/>
                  <a:gd name="T112" fmla="*/ 52 w 93"/>
                  <a:gd name="T113" fmla="*/ 29 h 94"/>
                  <a:gd name="T114" fmla="*/ 61 w 93"/>
                  <a:gd name="T115" fmla="*/ 26 h 94"/>
                  <a:gd name="T116" fmla="*/ 68 w 93"/>
                  <a:gd name="T117" fmla="*/ 23 h 94"/>
                  <a:gd name="T118" fmla="*/ 71 w 93"/>
                  <a:gd name="T119" fmla="*/ 20 h 94"/>
                  <a:gd name="T120" fmla="*/ 87 w 93"/>
                  <a:gd name="T121" fmla="*/ 20 h 94"/>
                  <a:gd name="T122" fmla="*/ 90 w 93"/>
                  <a:gd name="T123" fmla="*/ 20 h 94"/>
                  <a:gd name="T124" fmla="*/ 90 w 93"/>
                  <a:gd name="T125" fmla="*/ 13 h 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94"/>
                  <a:gd name="T191" fmla="*/ 93 w 93"/>
                  <a:gd name="T192" fmla="*/ 94 h 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94">
                    <a:moveTo>
                      <a:pt x="90" y="13"/>
                    </a:moveTo>
                    <a:lnTo>
                      <a:pt x="90" y="10"/>
                    </a:lnTo>
                    <a:lnTo>
                      <a:pt x="93" y="7"/>
                    </a:lnTo>
                    <a:lnTo>
                      <a:pt x="93" y="4"/>
                    </a:lnTo>
                    <a:lnTo>
                      <a:pt x="90" y="0"/>
                    </a:lnTo>
                    <a:lnTo>
                      <a:pt x="87" y="0"/>
                    </a:lnTo>
                    <a:lnTo>
                      <a:pt x="87" y="7"/>
                    </a:lnTo>
                    <a:lnTo>
                      <a:pt x="84" y="10"/>
                    </a:lnTo>
                    <a:lnTo>
                      <a:pt x="77" y="13"/>
                    </a:lnTo>
                    <a:lnTo>
                      <a:pt x="68" y="10"/>
                    </a:lnTo>
                    <a:lnTo>
                      <a:pt x="64" y="7"/>
                    </a:lnTo>
                    <a:lnTo>
                      <a:pt x="61" y="7"/>
                    </a:lnTo>
                    <a:lnTo>
                      <a:pt x="55" y="10"/>
                    </a:lnTo>
                    <a:lnTo>
                      <a:pt x="48" y="13"/>
                    </a:lnTo>
                    <a:lnTo>
                      <a:pt x="42" y="13"/>
                    </a:lnTo>
                    <a:lnTo>
                      <a:pt x="39" y="13"/>
                    </a:lnTo>
                    <a:lnTo>
                      <a:pt x="39" y="16"/>
                    </a:lnTo>
                    <a:lnTo>
                      <a:pt x="36" y="20"/>
                    </a:lnTo>
                    <a:lnTo>
                      <a:pt x="29" y="20"/>
                    </a:lnTo>
                    <a:lnTo>
                      <a:pt x="23" y="23"/>
                    </a:lnTo>
                    <a:lnTo>
                      <a:pt x="23" y="26"/>
                    </a:lnTo>
                    <a:lnTo>
                      <a:pt x="13" y="29"/>
                    </a:lnTo>
                    <a:lnTo>
                      <a:pt x="13" y="33"/>
                    </a:lnTo>
                    <a:lnTo>
                      <a:pt x="13" y="36"/>
                    </a:lnTo>
                    <a:lnTo>
                      <a:pt x="10" y="39"/>
                    </a:lnTo>
                    <a:lnTo>
                      <a:pt x="7" y="45"/>
                    </a:lnTo>
                    <a:lnTo>
                      <a:pt x="3" y="45"/>
                    </a:lnTo>
                    <a:lnTo>
                      <a:pt x="3" y="52"/>
                    </a:lnTo>
                    <a:lnTo>
                      <a:pt x="0" y="55"/>
                    </a:lnTo>
                    <a:lnTo>
                      <a:pt x="3" y="61"/>
                    </a:lnTo>
                    <a:lnTo>
                      <a:pt x="7" y="61"/>
                    </a:lnTo>
                    <a:lnTo>
                      <a:pt x="10" y="71"/>
                    </a:lnTo>
                    <a:lnTo>
                      <a:pt x="10" y="68"/>
                    </a:lnTo>
                    <a:lnTo>
                      <a:pt x="16" y="68"/>
                    </a:lnTo>
                    <a:lnTo>
                      <a:pt x="16" y="71"/>
                    </a:lnTo>
                    <a:lnTo>
                      <a:pt x="13" y="71"/>
                    </a:lnTo>
                    <a:lnTo>
                      <a:pt x="10" y="71"/>
                    </a:lnTo>
                    <a:lnTo>
                      <a:pt x="13" y="78"/>
                    </a:lnTo>
                    <a:lnTo>
                      <a:pt x="16" y="81"/>
                    </a:lnTo>
                    <a:lnTo>
                      <a:pt x="16" y="84"/>
                    </a:lnTo>
                    <a:lnTo>
                      <a:pt x="19" y="84"/>
                    </a:lnTo>
                    <a:lnTo>
                      <a:pt x="19" y="81"/>
                    </a:lnTo>
                    <a:lnTo>
                      <a:pt x="26" y="84"/>
                    </a:lnTo>
                    <a:lnTo>
                      <a:pt x="29" y="81"/>
                    </a:lnTo>
                    <a:lnTo>
                      <a:pt x="32" y="81"/>
                    </a:lnTo>
                    <a:lnTo>
                      <a:pt x="36" y="81"/>
                    </a:lnTo>
                    <a:lnTo>
                      <a:pt x="39" y="81"/>
                    </a:lnTo>
                    <a:lnTo>
                      <a:pt x="42" y="81"/>
                    </a:lnTo>
                    <a:lnTo>
                      <a:pt x="45" y="84"/>
                    </a:lnTo>
                    <a:lnTo>
                      <a:pt x="48" y="84"/>
                    </a:lnTo>
                    <a:lnTo>
                      <a:pt x="48" y="87"/>
                    </a:lnTo>
                    <a:lnTo>
                      <a:pt x="45" y="87"/>
                    </a:lnTo>
                    <a:lnTo>
                      <a:pt x="48" y="90"/>
                    </a:lnTo>
                    <a:lnTo>
                      <a:pt x="52" y="87"/>
                    </a:lnTo>
                    <a:lnTo>
                      <a:pt x="55" y="87"/>
                    </a:lnTo>
                    <a:lnTo>
                      <a:pt x="58" y="90"/>
                    </a:lnTo>
                    <a:lnTo>
                      <a:pt x="64" y="94"/>
                    </a:lnTo>
                    <a:lnTo>
                      <a:pt x="61" y="81"/>
                    </a:lnTo>
                    <a:lnTo>
                      <a:pt x="58" y="81"/>
                    </a:lnTo>
                    <a:lnTo>
                      <a:pt x="55" y="78"/>
                    </a:lnTo>
                    <a:lnTo>
                      <a:pt x="52" y="78"/>
                    </a:lnTo>
                    <a:lnTo>
                      <a:pt x="52" y="74"/>
                    </a:lnTo>
                    <a:lnTo>
                      <a:pt x="48" y="74"/>
                    </a:lnTo>
                    <a:lnTo>
                      <a:pt x="45" y="71"/>
                    </a:lnTo>
                    <a:lnTo>
                      <a:pt x="42" y="71"/>
                    </a:lnTo>
                    <a:lnTo>
                      <a:pt x="39" y="71"/>
                    </a:lnTo>
                    <a:lnTo>
                      <a:pt x="39" y="68"/>
                    </a:lnTo>
                    <a:lnTo>
                      <a:pt x="42" y="68"/>
                    </a:lnTo>
                    <a:lnTo>
                      <a:pt x="45" y="68"/>
                    </a:lnTo>
                    <a:lnTo>
                      <a:pt x="45" y="65"/>
                    </a:lnTo>
                    <a:lnTo>
                      <a:pt x="42" y="61"/>
                    </a:lnTo>
                    <a:lnTo>
                      <a:pt x="42" y="58"/>
                    </a:lnTo>
                    <a:lnTo>
                      <a:pt x="45" y="58"/>
                    </a:lnTo>
                    <a:lnTo>
                      <a:pt x="48" y="61"/>
                    </a:lnTo>
                    <a:lnTo>
                      <a:pt x="45" y="65"/>
                    </a:lnTo>
                    <a:lnTo>
                      <a:pt x="48" y="65"/>
                    </a:lnTo>
                    <a:lnTo>
                      <a:pt x="48" y="61"/>
                    </a:lnTo>
                    <a:lnTo>
                      <a:pt x="45" y="58"/>
                    </a:lnTo>
                    <a:lnTo>
                      <a:pt x="42" y="52"/>
                    </a:lnTo>
                    <a:lnTo>
                      <a:pt x="39" y="49"/>
                    </a:lnTo>
                    <a:lnTo>
                      <a:pt x="39" y="45"/>
                    </a:lnTo>
                    <a:lnTo>
                      <a:pt x="36" y="42"/>
                    </a:lnTo>
                    <a:lnTo>
                      <a:pt x="36" y="39"/>
                    </a:lnTo>
                    <a:lnTo>
                      <a:pt x="36" y="33"/>
                    </a:lnTo>
                    <a:lnTo>
                      <a:pt x="42" y="33"/>
                    </a:lnTo>
                    <a:lnTo>
                      <a:pt x="39" y="33"/>
                    </a:lnTo>
                    <a:lnTo>
                      <a:pt x="39" y="36"/>
                    </a:lnTo>
                    <a:lnTo>
                      <a:pt x="48" y="39"/>
                    </a:lnTo>
                    <a:lnTo>
                      <a:pt x="48" y="42"/>
                    </a:lnTo>
                    <a:lnTo>
                      <a:pt x="52" y="45"/>
                    </a:lnTo>
                    <a:lnTo>
                      <a:pt x="55" y="42"/>
                    </a:lnTo>
                    <a:lnTo>
                      <a:pt x="52" y="42"/>
                    </a:lnTo>
                    <a:lnTo>
                      <a:pt x="48" y="39"/>
                    </a:lnTo>
                    <a:lnTo>
                      <a:pt x="52" y="39"/>
                    </a:lnTo>
                    <a:lnTo>
                      <a:pt x="55" y="39"/>
                    </a:lnTo>
                    <a:lnTo>
                      <a:pt x="55" y="42"/>
                    </a:lnTo>
                    <a:lnTo>
                      <a:pt x="58" y="45"/>
                    </a:lnTo>
                    <a:lnTo>
                      <a:pt x="58" y="39"/>
                    </a:lnTo>
                    <a:lnTo>
                      <a:pt x="55" y="39"/>
                    </a:lnTo>
                    <a:lnTo>
                      <a:pt x="55" y="36"/>
                    </a:lnTo>
                    <a:lnTo>
                      <a:pt x="58" y="36"/>
                    </a:lnTo>
                    <a:lnTo>
                      <a:pt x="61" y="39"/>
                    </a:lnTo>
                    <a:lnTo>
                      <a:pt x="61" y="36"/>
                    </a:lnTo>
                    <a:lnTo>
                      <a:pt x="58" y="33"/>
                    </a:lnTo>
                    <a:lnTo>
                      <a:pt x="55" y="33"/>
                    </a:lnTo>
                    <a:lnTo>
                      <a:pt x="52" y="29"/>
                    </a:lnTo>
                    <a:lnTo>
                      <a:pt x="55" y="26"/>
                    </a:lnTo>
                    <a:lnTo>
                      <a:pt x="61" y="26"/>
                    </a:lnTo>
                    <a:lnTo>
                      <a:pt x="64" y="23"/>
                    </a:lnTo>
                    <a:lnTo>
                      <a:pt x="68" y="23"/>
                    </a:lnTo>
                    <a:lnTo>
                      <a:pt x="71" y="20"/>
                    </a:lnTo>
                    <a:lnTo>
                      <a:pt x="87" y="20"/>
                    </a:lnTo>
                    <a:lnTo>
                      <a:pt x="87" y="23"/>
                    </a:lnTo>
                    <a:lnTo>
                      <a:pt x="90" y="20"/>
                    </a:lnTo>
                    <a:lnTo>
                      <a:pt x="90" y="13"/>
                    </a:lnTo>
                  </a:path>
                </a:pathLst>
              </a:custGeom>
              <a:noFill/>
              <a:ln w="0">
                <a:solidFill>
                  <a:srgbClr val="7F7F7F"/>
                </a:solidFill>
                <a:round/>
                <a:headEnd/>
                <a:tailEnd/>
              </a:ln>
            </p:spPr>
            <p:txBody>
              <a:bodyPr/>
              <a:lstStyle/>
              <a:p>
                <a:endParaRPr lang="en-US"/>
              </a:p>
            </p:txBody>
          </p:sp>
          <p:sp>
            <p:nvSpPr>
              <p:cNvPr id="33017" name="Rectangle 87"/>
              <p:cNvSpPr>
                <a:spLocks noChangeArrowheads="1"/>
              </p:cNvSpPr>
              <p:nvPr/>
            </p:nvSpPr>
            <p:spPr bwMode="auto">
              <a:xfrm>
                <a:off x="2719" y="1495"/>
                <a:ext cx="1" cy="1"/>
              </a:xfrm>
              <a:prstGeom prst="rect">
                <a:avLst/>
              </a:prstGeom>
              <a:solidFill>
                <a:srgbClr val="CCCCCC"/>
              </a:solidFill>
              <a:ln w="9525">
                <a:noFill/>
                <a:miter lim="800000"/>
                <a:headEnd/>
                <a:tailEnd/>
              </a:ln>
            </p:spPr>
            <p:txBody>
              <a:bodyPr/>
              <a:lstStyle/>
              <a:p>
                <a:endParaRPr lang="en-US"/>
              </a:p>
            </p:txBody>
          </p:sp>
          <p:sp>
            <p:nvSpPr>
              <p:cNvPr id="33018" name="Freeform 88"/>
              <p:cNvSpPr>
                <a:spLocks/>
              </p:cNvSpPr>
              <p:nvPr/>
            </p:nvSpPr>
            <p:spPr bwMode="auto">
              <a:xfrm>
                <a:off x="2690" y="1350"/>
                <a:ext cx="65" cy="97"/>
              </a:xfrm>
              <a:custGeom>
                <a:avLst/>
                <a:gdLst>
                  <a:gd name="T0" fmla="*/ 16 w 65"/>
                  <a:gd name="T1" fmla="*/ 84 h 97"/>
                  <a:gd name="T2" fmla="*/ 26 w 65"/>
                  <a:gd name="T3" fmla="*/ 84 h 97"/>
                  <a:gd name="T4" fmla="*/ 32 w 65"/>
                  <a:gd name="T5" fmla="*/ 90 h 97"/>
                  <a:gd name="T6" fmla="*/ 36 w 65"/>
                  <a:gd name="T7" fmla="*/ 90 h 97"/>
                  <a:gd name="T8" fmla="*/ 42 w 65"/>
                  <a:gd name="T9" fmla="*/ 87 h 97"/>
                  <a:gd name="T10" fmla="*/ 42 w 65"/>
                  <a:gd name="T11" fmla="*/ 87 h 97"/>
                  <a:gd name="T12" fmla="*/ 52 w 65"/>
                  <a:gd name="T13" fmla="*/ 84 h 97"/>
                  <a:gd name="T14" fmla="*/ 58 w 65"/>
                  <a:gd name="T15" fmla="*/ 84 h 97"/>
                  <a:gd name="T16" fmla="*/ 65 w 65"/>
                  <a:gd name="T17" fmla="*/ 68 h 97"/>
                  <a:gd name="T18" fmla="*/ 55 w 65"/>
                  <a:gd name="T19" fmla="*/ 52 h 97"/>
                  <a:gd name="T20" fmla="*/ 58 w 65"/>
                  <a:gd name="T21" fmla="*/ 42 h 97"/>
                  <a:gd name="T22" fmla="*/ 55 w 65"/>
                  <a:gd name="T23" fmla="*/ 32 h 97"/>
                  <a:gd name="T24" fmla="*/ 42 w 65"/>
                  <a:gd name="T25" fmla="*/ 29 h 97"/>
                  <a:gd name="T26" fmla="*/ 39 w 65"/>
                  <a:gd name="T27" fmla="*/ 23 h 97"/>
                  <a:gd name="T28" fmla="*/ 29 w 65"/>
                  <a:gd name="T29" fmla="*/ 13 h 97"/>
                  <a:gd name="T30" fmla="*/ 23 w 65"/>
                  <a:gd name="T31" fmla="*/ 4 h 97"/>
                  <a:gd name="T32" fmla="*/ 16 w 65"/>
                  <a:gd name="T33" fmla="*/ 4 h 97"/>
                  <a:gd name="T34" fmla="*/ 7 w 65"/>
                  <a:gd name="T35" fmla="*/ 7 h 97"/>
                  <a:gd name="T36" fmla="*/ 3 w 65"/>
                  <a:gd name="T37" fmla="*/ 10 h 97"/>
                  <a:gd name="T38" fmla="*/ 3 w 65"/>
                  <a:gd name="T39" fmla="*/ 13 h 97"/>
                  <a:gd name="T40" fmla="*/ 3 w 65"/>
                  <a:gd name="T41" fmla="*/ 16 h 97"/>
                  <a:gd name="T42" fmla="*/ 3 w 65"/>
                  <a:gd name="T43" fmla="*/ 16 h 97"/>
                  <a:gd name="T44" fmla="*/ 7 w 65"/>
                  <a:gd name="T45" fmla="*/ 16 h 97"/>
                  <a:gd name="T46" fmla="*/ 3 w 65"/>
                  <a:gd name="T47" fmla="*/ 20 h 97"/>
                  <a:gd name="T48" fmla="*/ 7 w 65"/>
                  <a:gd name="T49" fmla="*/ 20 h 97"/>
                  <a:gd name="T50" fmla="*/ 7 w 65"/>
                  <a:gd name="T51" fmla="*/ 23 h 97"/>
                  <a:gd name="T52" fmla="*/ 10 w 65"/>
                  <a:gd name="T53" fmla="*/ 23 h 97"/>
                  <a:gd name="T54" fmla="*/ 10 w 65"/>
                  <a:gd name="T55" fmla="*/ 23 h 97"/>
                  <a:gd name="T56" fmla="*/ 7 w 65"/>
                  <a:gd name="T57" fmla="*/ 23 h 97"/>
                  <a:gd name="T58" fmla="*/ 7 w 65"/>
                  <a:gd name="T59" fmla="*/ 29 h 97"/>
                  <a:gd name="T60" fmla="*/ 10 w 65"/>
                  <a:gd name="T61" fmla="*/ 29 h 97"/>
                  <a:gd name="T62" fmla="*/ 10 w 65"/>
                  <a:gd name="T63" fmla="*/ 32 h 97"/>
                  <a:gd name="T64" fmla="*/ 10 w 65"/>
                  <a:gd name="T65" fmla="*/ 39 h 97"/>
                  <a:gd name="T66" fmla="*/ 7 w 65"/>
                  <a:gd name="T67" fmla="*/ 42 h 97"/>
                  <a:gd name="T68" fmla="*/ 10 w 65"/>
                  <a:gd name="T69" fmla="*/ 45 h 97"/>
                  <a:gd name="T70" fmla="*/ 13 w 65"/>
                  <a:gd name="T71" fmla="*/ 45 h 97"/>
                  <a:gd name="T72" fmla="*/ 13 w 65"/>
                  <a:gd name="T73" fmla="*/ 45 h 97"/>
                  <a:gd name="T74" fmla="*/ 16 w 65"/>
                  <a:gd name="T75" fmla="*/ 49 h 97"/>
                  <a:gd name="T76" fmla="*/ 13 w 65"/>
                  <a:gd name="T77" fmla="*/ 52 h 97"/>
                  <a:gd name="T78" fmla="*/ 10 w 65"/>
                  <a:gd name="T79" fmla="*/ 49 h 97"/>
                  <a:gd name="T80" fmla="*/ 13 w 65"/>
                  <a:gd name="T81" fmla="*/ 55 h 97"/>
                  <a:gd name="T82" fmla="*/ 16 w 65"/>
                  <a:gd name="T83" fmla="*/ 58 h 97"/>
                  <a:gd name="T84" fmla="*/ 13 w 65"/>
                  <a:gd name="T85" fmla="*/ 58 h 97"/>
                  <a:gd name="T86" fmla="*/ 10 w 65"/>
                  <a:gd name="T87" fmla="*/ 61 h 97"/>
                  <a:gd name="T88" fmla="*/ 10 w 65"/>
                  <a:gd name="T89" fmla="*/ 58 h 97"/>
                  <a:gd name="T90" fmla="*/ 7 w 65"/>
                  <a:gd name="T91" fmla="*/ 61 h 97"/>
                  <a:gd name="T92" fmla="*/ 10 w 65"/>
                  <a:gd name="T93" fmla="*/ 65 h 97"/>
                  <a:gd name="T94" fmla="*/ 7 w 65"/>
                  <a:gd name="T95" fmla="*/ 68 h 97"/>
                  <a:gd name="T96" fmla="*/ 7 w 65"/>
                  <a:gd name="T97" fmla="*/ 65 h 97"/>
                  <a:gd name="T98" fmla="*/ 3 w 65"/>
                  <a:gd name="T99" fmla="*/ 68 h 97"/>
                  <a:gd name="T100" fmla="*/ 3 w 65"/>
                  <a:gd name="T101" fmla="*/ 71 h 97"/>
                  <a:gd name="T102" fmla="*/ 0 w 65"/>
                  <a:gd name="T103" fmla="*/ 74 h 97"/>
                  <a:gd name="T104" fmla="*/ 0 w 65"/>
                  <a:gd name="T105" fmla="*/ 77 h 97"/>
                  <a:gd name="T106" fmla="*/ 0 w 65"/>
                  <a:gd name="T107" fmla="*/ 81 h 97"/>
                  <a:gd name="T108" fmla="*/ 7 w 65"/>
                  <a:gd name="T109" fmla="*/ 90 h 97"/>
                  <a:gd name="T110" fmla="*/ 13 w 65"/>
                  <a:gd name="T111" fmla="*/ 97 h 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
                  <a:gd name="T169" fmla="*/ 0 h 97"/>
                  <a:gd name="T170" fmla="*/ 65 w 65"/>
                  <a:gd name="T171" fmla="*/ 97 h 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 h="97">
                    <a:moveTo>
                      <a:pt x="13" y="90"/>
                    </a:moveTo>
                    <a:lnTo>
                      <a:pt x="16" y="84"/>
                    </a:lnTo>
                    <a:lnTo>
                      <a:pt x="19" y="81"/>
                    </a:lnTo>
                    <a:lnTo>
                      <a:pt x="19" y="84"/>
                    </a:lnTo>
                    <a:lnTo>
                      <a:pt x="26" y="84"/>
                    </a:lnTo>
                    <a:lnTo>
                      <a:pt x="26" y="87"/>
                    </a:lnTo>
                    <a:lnTo>
                      <a:pt x="29" y="87"/>
                    </a:lnTo>
                    <a:lnTo>
                      <a:pt x="32" y="90"/>
                    </a:lnTo>
                    <a:lnTo>
                      <a:pt x="36" y="94"/>
                    </a:lnTo>
                    <a:lnTo>
                      <a:pt x="36" y="90"/>
                    </a:lnTo>
                    <a:lnTo>
                      <a:pt x="36" y="87"/>
                    </a:lnTo>
                    <a:lnTo>
                      <a:pt x="39" y="87"/>
                    </a:lnTo>
                    <a:lnTo>
                      <a:pt x="42" y="87"/>
                    </a:lnTo>
                    <a:lnTo>
                      <a:pt x="45" y="87"/>
                    </a:lnTo>
                    <a:lnTo>
                      <a:pt x="48" y="87"/>
                    </a:lnTo>
                    <a:lnTo>
                      <a:pt x="52" y="84"/>
                    </a:lnTo>
                    <a:lnTo>
                      <a:pt x="55" y="84"/>
                    </a:lnTo>
                    <a:lnTo>
                      <a:pt x="58" y="84"/>
                    </a:lnTo>
                    <a:lnTo>
                      <a:pt x="58" y="77"/>
                    </a:lnTo>
                    <a:lnTo>
                      <a:pt x="61" y="71"/>
                    </a:lnTo>
                    <a:lnTo>
                      <a:pt x="65" y="68"/>
                    </a:lnTo>
                    <a:lnTo>
                      <a:pt x="61" y="61"/>
                    </a:lnTo>
                    <a:lnTo>
                      <a:pt x="58" y="58"/>
                    </a:lnTo>
                    <a:lnTo>
                      <a:pt x="55" y="52"/>
                    </a:lnTo>
                    <a:lnTo>
                      <a:pt x="55" y="45"/>
                    </a:lnTo>
                    <a:lnTo>
                      <a:pt x="61" y="42"/>
                    </a:lnTo>
                    <a:lnTo>
                      <a:pt x="58" y="42"/>
                    </a:lnTo>
                    <a:lnTo>
                      <a:pt x="55" y="39"/>
                    </a:lnTo>
                    <a:lnTo>
                      <a:pt x="58" y="36"/>
                    </a:lnTo>
                    <a:lnTo>
                      <a:pt x="55" y="32"/>
                    </a:lnTo>
                    <a:lnTo>
                      <a:pt x="52" y="36"/>
                    </a:lnTo>
                    <a:lnTo>
                      <a:pt x="45" y="32"/>
                    </a:lnTo>
                    <a:lnTo>
                      <a:pt x="42" y="29"/>
                    </a:lnTo>
                    <a:lnTo>
                      <a:pt x="42" y="26"/>
                    </a:lnTo>
                    <a:lnTo>
                      <a:pt x="39" y="23"/>
                    </a:lnTo>
                    <a:lnTo>
                      <a:pt x="36" y="20"/>
                    </a:lnTo>
                    <a:lnTo>
                      <a:pt x="32" y="16"/>
                    </a:lnTo>
                    <a:lnTo>
                      <a:pt x="29" y="13"/>
                    </a:lnTo>
                    <a:lnTo>
                      <a:pt x="29" y="10"/>
                    </a:lnTo>
                    <a:lnTo>
                      <a:pt x="26" y="7"/>
                    </a:lnTo>
                    <a:lnTo>
                      <a:pt x="23" y="4"/>
                    </a:lnTo>
                    <a:lnTo>
                      <a:pt x="19" y="4"/>
                    </a:lnTo>
                    <a:lnTo>
                      <a:pt x="19" y="0"/>
                    </a:lnTo>
                    <a:lnTo>
                      <a:pt x="16" y="4"/>
                    </a:lnTo>
                    <a:lnTo>
                      <a:pt x="13" y="4"/>
                    </a:lnTo>
                    <a:lnTo>
                      <a:pt x="10" y="7"/>
                    </a:lnTo>
                    <a:lnTo>
                      <a:pt x="7" y="7"/>
                    </a:lnTo>
                    <a:lnTo>
                      <a:pt x="3" y="10"/>
                    </a:lnTo>
                    <a:lnTo>
                      <a:pt x="0" y="10"/>
                    </a:lnTo>
                    <a:lnTo>
                      <a:pt x="3" y="10"/>
                    </a:lnTo>
                    <a:lnTo>
                      <a:pt x="3" y="13"/>
                    </a:lnTo>
                    <a:lnTo>
                      <a:pt x="3" y="16"/>
                    </a:lnTo>
                    <a:lnTo>
                      <a:pt x="7" y="16"/>
                    </a:lnTo>
                    <a:lnTo>
                      <a:pt x="3" y="16"/>
                    </a:lnTo>
                    <a:lnTo>
                      <a:pt x="3" y="20"/>
                    </a:lnTo>
                    <a:lnTo>
                      <a:pt x="7" y="20"/>
                    </a:lnTo>
                    <a:lnTo>
                      <a:pt x="7" y="23"/>
                    </a:lnTo>
                    <a:lnTo>
                      <a:pt x="10" y="23"/>
                    </a:lnTo>
                    <a:lnTo>
                      <a:pt x="7" y="23"/>
                    </a:lnTo>
                    <a:lnTo>
                      <a:pt x="7" y="26"/>
                    </a:lnTo>
                    <a:lnTo>
                      <a:pt x="7" y="29"/>
                    </a:lnTo>
                    <a:lnTo>
                      <a:pt x="10" y="29"/>
                    </a:lnTo>
                    <a:lnTo>
                      <a:pt x="13" y="29"/>
                    </a:lnTo>
                    <a:lnTo>
                      <a:pt x="10" y="32"/>
                    </a:lnTo>
                    <a:lnTo>
                      <a:pt x="10" y="36"/>
                    </a:lnTo>
                    <a:lnTo>
                      <a:pt x="10" y="39"/>
                    </a:lnTo>
                    <a:lnTo>
                      <a:pt x="7" y="42"/>
                    </a:lnTo>
                    <a:lnTo>
                      <a:pt x="10" y="42"/>
                    </a:lnTo>
                    <a:lnTo>
                      <a:pt x="10" y="45"/>
                    </a:lnTo>
                    <a:lnTo>
                      <a:pt x="10" y="42"/>
                    </a:lnTo>
                    <a:lnTo>
                      <a:pt x="13" y="45"/>
                    </a:lnTo>
                    <a:lnTo>
                      <a:pt x="13" y="49"/>
                    </a:lnTo>
                    <a:lnTo>
                      <a:pt x="16" y="49"/>
                    </a:lnTo>
                    <a:lnTo>
                      <a:pt x="16" y="52"/>
                    </a:lnTo>
                    <a:lnTo>
                      <a:pt x="13" y="52"/>
                    </a:lnTo>
                    <a:lnTo>
                      <a:pt x="13" y="49"/>
                    </a:lnTo>
                    <a:lnTo>
                      <a:pt x="10" y="49"/>
                    </a:lnTo>
                    <a:lnTo>
                      <a:pt x="10" y="52"/>
                    </a:lnTo>
                    <a:lnTo>
                      <a:pt x="13" y="52"/>
                    </a:lnTo>
                    <a:lnTo>
                      <a:pt x="13" y="55"/>
                    </a:lnTo>
                    <a:lnTo>
                      <a:pt x="16" y="55"/>
                    </a:lnTo>
                    <a:lnTo>
                      <a:pt x="16" y="58"/>
                    </a:lnTo>
                    <a:lnTo>
                      <a:pt x="13" y="58"/>
                    </a:lnTo>
                    <a:lnTo>
                      <a:pt x="10" y="61"/>
                    </a:lnTo>
                    <a:lnTo>
                      <a:pt x="10" y="58"/>
                    </a:lnTo>
                    <a:lnTo>
                      <a:pt x="7" y="61"/>
                    </a:lnTo>
                    <a:lnTo>
                      <a:pt x="7" y="65"/>
                    </a:lnTo>
                    <a:lnTo>
                      <a:pt x="10" y="65"/>
                    </a:lnTo>
                    <a:lnTo>
                      <a:pt x="10" y="68"/>
                    </a:lnTo>
                    <a:lnTo>
                      <a:pt x="7" y="68"/>
                    </a:lnTo>
                    <a:lnTo>
                      <a:pt x="7" y="65"/>
                    </a:lnTo>
                    <a:lnTo>
                      <a:pt x="3" y="68"/>
                    </a:lnTo>
                    <a:lnTo>
                      <a:pt x="3" y="71"/>
                    </a:lnTo>
                    <a:lnTo>
                      <a:pt x="0" y="71"/>
                    </a:lnTo>
                    <a:lnTo>
                      <a:pt x="0" y="74"/>
                    </a:lnTo>
                    <a:lnTo>
                      <a:pt x="0" y="77"/>
                    </a:lnTo>
                    <a:lnTo>
                      <a:pt x="0" y="81"/>
                    </a:lnTo>
                    <a:lnTo>
                      <a:pt x="0" y="84"/>
                    </a:lnTo>
                    <a:lnTo>
                      <a:pt x="3" y="87"/>
                    </a:lnTo>
                    <a:lnTo>
                      <a:pt x="7" y="90"/>
                    </a:lnTo>
                    <a:lnTo>
                      <a:pt x="10" y="94"/>
                    </a:lnTo>
                    <a:lnTo>
                      <a:pt x="13" y="97"/>
                    </a:lnTo>
                    <a:lnTo>
                      <a:pt x="16" y="94"/>
                    </a:lnTo>
                    <a:lnTo>
                      <a:pt x="13" y="90"/>
                    </a:lnTo>
                    <a:close/>
                  </a:path>
                </a:pathLst>
              </a:custGeom>
              <a:solidFill>
                <a:srgbClr val="CCCCCC"/>
              </a:solidFill>
              <a:ln w="9525">
                <a:noFill/>
                <a:round/>
                <a:headEnd/>
                <a:tailEnd/>
              </a:ln>
            </p:spPr>
            <p:txBody>
              <a:bodyPr/>
              <a:lstStyle/>
              <a:p>
                <a:endParaRPr lang="en-US"/>
              </a:p>
            </p:txBody>
          </p:sp>
          <p:sp>
            <p:nvSpPr>
              <p:cNvPr id="33019" name="Freeform 89"/>
              <p:cNvSpPr>
                <a:spLocks/>
              </p:cNvSpPr>
              <p:nvPr/>
            </p:nvSpPr>
            <p:spPr bwMode="auto">
              <a:xfrm>
                <a:off x="2690" y="1350"/>
                <a:ext cx="65" cy="97"/>
              </a:xfrm>
              <a:custGeom>
                <a:avLst/>
                <a:gdLst>
                  <a:gd name="T0" fmla="*/ 16 w 65"/>
                  <a:gd name="T1" fmla="*/ 84 h 97"/>
                  <a:gd name="T2" fmla="*/ 26 w 65"/>
                  <a:gd name="T3" fmla="*/ 84 h 97"/>
                  <a:gd name="T4" fmla="*/ 32 w 65"/>
                  <a:gd name="T5" fmla="*/ 90 h 97"/>
                  <a:gd name="T6" fmla="*/ 36 w 65"/>
                  <a:gd name="T7" fmla="*/ 90 h 97"/>
                  <a:gd name="T8" fmla="*/ 42 w 65"/>
                  <a:gd name="T9" fmla="*/ 87 h 97"/>
                  <a:gd name="T10" fmla="*/ 42 w 65"/>
                  <a:gd name="T11" fmla="*/ 87 h 97"/>
                  <a:gd name="T12" fmla="*/ 52 w 65"/>
                  <a:gd name="T13" fmla="*/ 84 h 97"/>
                  <a:gd name="T14" fmla="*/ 58 w 65"/>
                  <a:gd name="T15" fmla="*/ 84 h 97"/>
                  <a:gd name="T16" fmla="*/ 65 w 65"/>
                  <a:gd name="T17" fmla="*/ 68 h 97"/>
                  <a:gd name="T18" fmla="*/ 55 w 65"/>
                  <a:gd name="T19" fmla="*/ 52 h 97"/>
                  <a:gd name="T20" fmla="*/ 58 w 65"/>
                  <a:gd name="T21" fmla="*/ 42 h 97"/>
                  <a:gd name="T22" fmla="*/ 55 w 65"/>
                  <a:gd name="T23" fmla="*/ 32 h 97"/>
                  <a:gd name="T24" fmla="*/ 42 w 65"/>
                  <a:gd name="T25" fmla="*/ 29 h 97"/>
                  <a:gd name="T26" fmla="*/ 39 w 65"/>
                  <a:gd name="T27" fmla="*/ 23 h 97"/>
                  <a:gd name="T28" fmla="*/ 29 w 65"/>
                  <a:gd name="T29" fmla="*/ 13 h 97"/>
                  <a:gd name="T30" fmla="*/ 23 w 65"/>
                  <a:gd name="T31" fmla="*/ 4 h 97"/>
                  <a:gd name="T32" fmla="*/ 16 w 65"/>
                  <a:gd name="T33" fmla="*/ 4 h 97"/>
                  <a:gd name="T34" fmla="*/ 7 w 65"/>
                  <a:gd name="T35" fmla="*/ 7 h 97"/>
                  <a:gd name="T36" fmla="*/ 3 w 65"/>
                  <a:gd name="T37" fmla="*/ 10 h 97"/>
                  <a:gd name="T38" fmla="*/ 3 w 65"/>
                  <a:gd name="T39" fmla="*/ 13 h 97"/>
                  <a:gd name="T40" fmla="*/ 3 w 65"/>
                  <a:gd name="T41" fmla="*/ 16 h 97"/>
                  <a:gd name="T42" fmla="*/ 3 w 65"/>
                  <a:gd name="T43" fmla="*/ 16 h 97"/>
                  <a:gd name="T44" fmla="*/ 7 w 65"/>
                  <a:gd name="T45" fmla="*/ 16 h 97"/>
                  <a:gd name="T46" fmla="*/ 3 w 65"/>
                  <a:gd name="T47" fmla="*/ 20 h 97"/>
                  <a:gd name="T48" fmla="*/ 7 w 65"/>
                  <a:gd name="T49" fmla="*/ 20 h 97"/>
                  <a:gd name="T50" fmla="*/ 7 w 65"/>
                  <a:gd name="T51" fmla="*/ 23 h 97"/>
                  <a:gd name="T52" fmla="*/ 10 w 65"/>
                  <a:gd name="T53" fmla="*/ 23 h 97"/>
                  <a:gd name="T54" fmla="*/ 10 w 65"/>
                  <a:gd name="T55" fmla="*/ 23 h 97"/>
                  <a:gd name="T56" fmla="*/ 7 w 65"/>
                  <a:gd name="T57" fmla="*/ 23 h 97"/>
                  <a:gd name="T58" fmla="*/ 7 w 65"/>
                  <a:gd name="T59" fmla="*/ 29 h 97"/>
                  <a:gd name="T60" fmla="*/ 10 w 65"/>
                  <a:gd name="T61" fmla="*/ 29 h 97"/>
                  <a:gd name="T62" fmla="*/ 10 w 65"/>
                  <a:gd name="T63" fmla="*/ 32 h 97"/>
                  <a:gd name="T64" fmla="*/ 10 w 65"/>
                  <a:gd name="T65" fmla="*/ 39 h 97"/>
                  <a:gd name="T66" fmla="*/ 7 w 65"/>
                  <a:gd name="T67" fmla="*/ 42 h 97"/>
                  <a:gd name="T68" fmla="*/ 10 w 65"/>
                  <a:gd name="T69" fmla="*/ 45 h 97"/>
                  <a:gd name="T70" fmla="*/ 13 w 65"/>
                  <a:gd name="T71" fmla="*/ 45 h 97"/>
                  <a:gd name="T72" fmla="*/ 13 w 65"/>
                  <a:gd name="T73" fmla="*/ 45 h 97"/>
                  <a:gd name="T74" fmla="*/ 16 w 65"/>
                  <a:gd name="T75" fmla="*/ 49 h 97"/>
                  <a:gd name="T76" fmla="*/ 13 w 65"/>
                  <a:gd name="T77" fmla="*/ 52 h 97"/>
                  <a:gd name="T78" fmla="*/ 10 w 65"/>
                  <a:gd name="T79" fmla="*/ 49 h 97"/>
                  <a:gd name="T80" fmla="*/ 13 w 65"/>
                  <a:gd name="T81" fmla="*/ 55 h 97"/>
                  <a:gd name="T82" fmla="*/ 16 w 65"/>
                  <a:gd name="T83" fmla="*/ 58 h 97"/>
                  <a:gd name="T84" fmla="*/ 13 w 65"/>
                  <a:gd name="T85" fmla="*/ 58 h 97"/>
                  <a:gd name="T86" fmla="*/ 10 w 65"/>
                  <a:gd name="T87" fmla="*/ 61 h 97"/>
                  <a:gd name="T88" fmla="*/ 10 w 65"/>
                  <a:gd name="T89" fmla="*/ 58 h 97"/>
                  <a:gd name="T90" fmla="*/ 7 w 65"/>
                  <a:gd name="T91" fmla="*/ 61 h 97"/>
                  <a:gd name="T92" fmla="*/ 10 w 65"/>
                  <a:gd name="T93" fmla="*/ 65 h 97"/>
                  <a:gd name="T94" fmla="*/ 7 w 65"/>
                  <a:gd name="T95" fmla="*/ 68 h 97"/>
                  <a:gd name="T96" fmla="*/ 7 w 65"/>
                  <a:gd name="T97" fmla="*/ 65 h 97"/>
                  <a:gd name="T98" fmla="*/ 3 w 65"/>
                  <a:gd name="T99" fmla="*/ 68 h 97"/>
                  <a:gd name="T100" fmla="*/ 3 w 65"/>
                  <a:gd name="T101" fmla="*/ 71 h 97"/>
                  <a:gd name="T102" fmla="*/ 0 w 65"/>
                  <a:gd name="T103" fmla="*/ 74 h 97"/>
                  <a:gd name="T104" fmla="*/ 0 w 65"/>
                  <a:gd name="T105" fmla="*/ 77 h 97"/>
                  <a:gd name="T106" fmla="*/ 0 w 65"/>
                  <a:gd name="T107" fmla="*/ 81 h 97"/>
                  <a:gd name="T108" fmla="*/ 7 w 65"/>
                  <a:gd name="T109" fmla="*/ 90 h 97"/>
                  <a:gd name="T110" fmla="*/ 13 w 65"/>
                  <a:gd name="T111" fmla="*/ 97 h 97"/>
                  <a:gd name="T112" fmla="*/ 13 w 65"/>
                  <a:gd name="T113" fmla="*/ 90 h 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
                  <a:gd name="T172" fmla="*/ 0 h 97"/>
                  <a:gd name="T173" fmla="*/ 65 w 65"/>
                  <a:gd name="T174" fmla="*/ 97 h 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 h="97">
                    <a:moveTo>
                      <a:pt x="13" y="90"/>
                    </a:moveTo>
                    <a:lnTo>
                      <a:pt x="16" y="84"/>
                    </a:lnTo>
                    <a:lnTo>
                      <a:pt x="19" y="81"/>
                    </a:lnTo>
                    <a:lnTo>
                      <a:pt x="19" y="84"/>
                    </a:lnTo>
                    <a:lnTo>
                      <a:pt x="26" y="84"/>
                    </a:lnTo>
                    <a:lnTo>
                      <a:pt x="26" y="87"/>
                    </a:lnTo>
                    <a:lnTo>
                      <a:pt x="29" y="87"/>
                    </a:lnTo>
                    <a:lnTo>
                      <a:pt x="32" y="90"/>
                    </a:lnTo>
                    <a:lnTo>
                      <a:pt x="36" y="94"/>
                    </a:lnTo>
                    <a:lnTo>
                      <a:pt x="36" y="90"/>
                    </a:lnTo>
                    <a:lnTo>
                      <a:pt x="36" y="87"/>
                    </a:lnTo>
                    <a:lnTo>
                      <a:pt x="39" y="87"/>
                    </a:lnTo>
                    <a:lnTo>
                      <a:pt x="42" y="87"/>
                    </a:lnTo>
                    <a:lnTo>
                      <a:pt x="45" y="87"/>
                    </a:lnTo>
                    <a:lnTo>
                      <a:pt x="48" y="87"/>
                    </a:lnTo>
                    <a:lnTo>
                      <a:pt x="52" y="84"/>
                    </a:lnTo>
                    <a:lnTo>
                      <a:pt x="55" y="84"/>
                    </a:lnTo>
                    <a:lnTo>
                      <a:pt x="58" y="84"/>
                    </a:lnTo>
                    <a:lnTo>
                      <a:pt x="58" y="77"/>
                    </a:lnTo>
                    <a:lnTo>
                      <a:pt x="61" y="71"/>
                    </a:lnTo>
                    <a:lnTo>
                      <a:pt x="65" y="68"/>
                    </a:lnTo>
                    <a:lnTo>
                      <a:pt x="61" y="61"/>
                    </a:lnTo>
                    <a:lnTo>
                      <a:pt x="58" y="58"/>
                    </a:lnTo>
                    <a:lnTo>
                      <a:pt x="55" y="52"/>
                    </a:lnTo>
                    <a:lnTo>
                      <a:pt x="55" y="45"/>
                    </a:lnTo>
                    <a:lnTo>
                      <a:pt x="61" y="42"/>
                    </a:lnTo>
                    <a:lnTo>
                      <a:pt x="58" y="42"/>
                    </a:lnTo>
                    <a:lnTo>
                      <a:pt x="55" y="39"/>
                    </a:lnTo>
                    <a:lnTo>
                      <a:pt x="58" y="36"/>
                    </a:lnTo>
                    <a:lnTo>
                      <a:pt x="55" y="32"/>
                    </a:lnTo>
                    <a:lnTo>
                      <a:pt x="52" y="36"/>
                    </a:lnTo>
                    <a:lnTo>
                      <a:pt x="45" y="32"/>
                    </a:lnTo>
                    <a:lnTo>
                      <a:pt x="42" y="29"/>
                    </a:lnTo>
                    <a:lnTo>
                      <a:pt x="42" y="26"/>
                    </a:lnTo>
                    <a:lnTo>
                      <a:pt x="39" y="23"/>
                    </a:lnTo>
                    <a:lnTo>
                      <a:pt x="36" y="20"/>
                    </a:lnTo>
                    <a:lnTo>
                      <a:pt x="32" y="16"/>
                    </a:lnTo>
                    <a:lnTo>
                      <a:pt x="29" y="13"/>
                    </a:lnTo>
                    <a:lnTo>
                      <a:pt x="29" y="10"/>
                    </a:lnTo>
                    <a:lnTo>
                      <a:pt x="26" y="7"/>
                    </a:lnTo>
                    <a:lnTo>
                      <a:pt x="23" y="4"/>
                    </a:lnTo>
                    <a:lnTo>
                      <a:pt x="19" y="4"/>
                    </a:lnTo>
                    <a:lnTo>
                      <a:pt x="19" y="0"/>
                    </a:lnTo>
                    <a:lnTo>
                      <a:pt x="16" y="4"/>
                    </a:lnTo>
                    <a:lnTo>
                      <a:pt x="13" y="4"/>
                    </a:lnTo>
                    <a:lnTo>
                      <a:pt x="10" y="7"/>
                    </a:lnTo>
                    <a:lnTo>
                      <a:pt x="7" y="7"/>
                    </a:lnTo>
                    <a:lnTo>
                      <a:pt x="3" y="10"/>
                    </a:lnTo>
                    <a:lnTo>
                      <a:pt x="0" y="10"/>
                    </a:lnTo>
                    <a:lnTo>
                      <a:pt x="3" y="10"/>
                    </a:lnTo>
                    <a:lnTo>
                      <a:pt x="3" y="13"/>
                    </a:lnTo>
                    <a:lnTo>
                      <a:pt x="3" y="16"/>
                    </a:lnTo>
                    <a:lnTo>
                      <a:pt x="7" y="16"/>
                    </a:lnTo>
                    <a:lnTo>
                      <a:pt x="3" y="16"/>
                    </a:lnTo>
                    <a:lnTo>
                      <a:pt x="3" y="20"/>
                    </a:lnTo>
                    <a:lnTo>
                      <a:pt x="7" y="20"/>
                    </a:lnTo>
                    <a:lnTo>
                      <a:pt x="7" y="23"/>
                    </a:lnTo>
                    <a:lnTo>
                      <a:pt x="10" y="23"/>
                    </a:lnTo>
                    <a:lnTo>
                      <a:pt x="7" y="23"/>
                    </a:lnTo>
                    <a:lnTo>
                      <a:pt x="7" y="26"/>
                    </a:lnTo>
                    <a:lnTo>
                      <a:pt x="7" y="29"/>
                    </a:lnTo>
                    <a:lnTo>
                      <a:pt x="10" y="29"/>
                    </a:lnTo>
                    <a:lnTo>
                      <a:pt x="13" y="29"/>
                    </a:lnTo>
                    <a:lnTo>
                      <a:pt x="10" y="32"/>
                    </a:lnTo>
                    <a:lnTo>
                      <a:pt x="10" y="36"/>
                    </a:lnTo>
                    <a:lnTo>
                      <a:pt x="10" y="39"/>
                    </a:lnTo>
                    <a:lnTo>
                      <a:pt x="7" y="42"/>
                    </a:lnTo>
                    <a:lnTo>
                      <a:pt x="10" y="42"/>
                    </a:lnTo>
                    <a:lnTo>
                      <a:pt x="10" y="45"/>
                    </a:lnTo>
                    <a:lnTo>
                      <a:pt x="10" y="42"/>
                    </a:lnTo>
                    <a:lnTo>
                      <a:pt x="13" y="45"/>
                    </a:lnTo>
                    <a:lnTo>
                      <a:pt x="13" y="49"/>
                    </a:lnTo>
                    <a:lnTo>
                      <a:pt x="16" y="49"/>
                    </a:lnTo>
                    <a:lnTo>
                      <a:pt x="16" y="52"/>
                    </a:lnTo>
                    <a:lnTo>
                      <a:pt x="13" y="52"/>
                    </a:lnTo>
                    <a:lnTo>
                      <a:pt x="13" y="49"/>
                    </a:lnTo>
                    <a:lnTo>
                      <a:pt x="10" y="49"/>
                    </a:lnTo>
                    <a:lnTo>
                      <a:pt x="10" y="52"/>
                    </a:lnTo>
                    <a:lnTo>
                      <a:pt x="13" y="52"/>
                    </a:lnTo>
                    <a:lnTo>
                      <a:pt x="13" y="55"/>
                    </a:lnTo>
                    <a:lnTo>
                      <a:pt x="16" y="55"/>
                    </a:lnTo>
                    <a:lnTo>
                      <a:pt x="16" y="58"/>
                    </a:lnTo>
                    <a:lnTo>
                      <a:pt x="13" y="58"/>
                    </a:lnTo>
                    <a:lnTo>
                      <a:pt x="10" y="61"/>
                    </a:lnTo>
                    <a:lnTo>
                      <a:pt x="10" y="58"/>
                    </a:lnTo>
                    <a:lnTo>
                      <a:pt x="7" y="61"/>
                    </a:lnTo>
                    <a:lnTo>
                      <a:pt x="7" y="65"/>
                    </a:lnTo>
                    <a:lnTo>
                      <a:pt x="10" y="65"/>
                    </a:lnTo>
                    <a:lnTo>
                      <a:pt x="10" y="68"/>
                    </a:lnTo>
                    <a:lnTo>
                      <a:pt x="7" y="68"/>
                    </a:lnTo>
                    <a:lnTo>
                      <a:pt x="7" y="65"/>
                    </a:lnTo>
                    <a:lnTo>
                      <a:pt x="3" y="68"/>
                    </a:lnTo>
                    <a:lnTo>
                      <a:pt x="3" y="71"/>
                    </a:lnTo>
                    <a:lnTo>
                      <a:pt x="0" y="71"/>
                    </a:lnTo>
                    <a:lnTo>
                      <a:pt x="0" y="74"/>
                    </a:lnTo>
                    <a:lnTo>
                      <a:pt x="0" y="77"/>
                    </a:lnTo>
                    <a:lnTo>
                      <a:pt x="0" y="81"/>
                    </a:lnTo>
                    <a:lnTo>
                      <a:pt x="0" y="84"/>
                    </a:lnTo>
                    <a:lnTo>
                      <a:pt x="3" y="87"/>
                    </a:lnTo>
                    <a:lnTo>
                      <a:pt x="7" y="90"/>
                    </a:lnTo>
                    <a:lnTo>
                      <a:pt x="10" y="94"/>
                    </a:lnTo>
                    <a:lnTo>
                      <a:pt x="13" y="97"/>
                    </a:lnTo>
                    <a:lnTo>
                      <a:pt x="16" y="94"/>
                    </a:lnTo>
                    <a:lnTo>
                      <a:pt x="13" y="90"/>
                    </a:lnTo>
                  </a:path>
                </a:pathLst>
              </a:custGeom>
              <a:noFill/>
              <a:ln w="0">
                <a:solidFill>
                  <a:srgbClr val="7F7F7F"/>
                </a:solidFill>
                <a:round/>
                <a:headEnd/>
                <a:tailEnd/>
              </a:ln>
            </p:spPr>
            <p:txBody>
              <a:bodyPr/>
              <a:lstStyle/>
              <a:p>
                <a:endParaRPr lang="en-US"/>
              </a:p>
            </p:txBody>
          </p:sp>
          <p:sp>
            <p:nvSpPr>
              <p:cNvPr id="33020" name="Freeform 90"/>
              <p:cNvSpPr>
                <a:spLocks/>
              </p:cNvSpPr>
              <p:nvPr/>
            </p:nvSpPr>
            <p:spPr bwMode="auto">
              <a:xfrm>
                <a:off x="2745" y="1386"/>
                <a:ext cx="93" cy="67"/>
              </a:xfrm>
              <a:custGeom>
                <a:avLst/>
                <a:gdLst>
                  <a:gd name="T0" fmla="*/ 80 w 93"/>
                  <a:gd name="T1" fmla="*/ 3 h 67"/>
                  <a:gd name="T2" fmla="*/ 74 w 93"/>
                  <a:gd name="T3" fmla="*/ 0 h 67"/>
                  <a:gd name="T4" fmla="*/ 71 w 93"/>
                  <a:gd name="T5" fmla="*/ 0 h 67"/>
                  <a:gd name="T6" fmla="*/ 67 w 93"/>
                  <a:gd name="T7" fmla="*/ 0 h 67"/>
                  <a:gd name="T8" fmla="*/ 61 w 93"/>
                  <a:gd name="T9" fmla="*/ 3 h 67"/>
                  <a:gd name="T10" fmla="*/ 55 w 93"/>
                  <a:gd name="T11" fmla="*/ 6 h 67"/>
                  <a:gd name="T12" fmla="*/ 51 w 93"/>
                  <a:gd name="T13" fmla="*/ 13 h 67"/>
                  <a:gd name="T14" fmla="*/ 45 w 93"/>
                  <a:gd name="T15" fmla="*/ 13 h 67"/>
                  <a:gd name="T16" fmla="*/ 35 w 93"/>
                  <a:gd name="T17" fmla="*/ 13 h 67"/>
                  <a:gd name="T18" fmla="*/ 22 w 93"/>
                  <a:gd name="T19" fmla="*/ 16 h 67"/>
                  <a:gd name="T20" fmla="*/ 13 w 93"/>
                  <a:gd name="T21" fmla="*/ 16 h 67"/>
                  <a:gd name="T22" fmla="*/ 10 w 93"/>
                  <a:gd name="T23" fmla="*/ 16 h 67"/>
                  <a:gd name="T24" fmla="*/ 6 w 93"/>
                  <a:gd name="T25" fmla="*/ 13 h 67"/>
                  <a:gd name="T26" fmla="*/ 10 w 93"/>
                  <a:gd name="T27" fmla="*/ 9 h 67"/>
                  <a:gd name="T28" fmla="*/ 6 w 93"/>
                  <a:gd name="T29" fmla="*/ 6 h 67"/>
                  <a:gd name="T30" fmla="*/ 0 w 93"/>
                  <a:gd name="T31" fmla="*/ 9 h 67"/>
                  <a:gd name="T32" fmla="*/ 0 w 93"/>
                  <a:gd name="T33" fmla="*/ 16 h 67"/>
                  <a:gd name="T34" fmla="*/ 3 w 93"/>
                  <a:gd name="T35" fmla="*/ 22 h 67"/>
                  <a:gd name="T36" fmla="*/ 6 w 93"/>
                  <a:gd name="T37" fmla="*/ 25 h 67"/>
                  <a:gd name="T38" fmla="*/ 10 w 93"/>
                  <a:gd name="T39" fmla="*/ 32 h 67"/>
                  <a:gd name="T40" fmla="*/ 6 w 93"/>
                  <a:gd name="T41" fmla="*/ 35 h 67"/>
                  <a:gd name="T42" fmla="*/ 3 w 93"/>
                  <a:gd name="T43" fmla="*/ 41 h 67"/>
                  <a:gd name="T44" fmla="*/ 3 w 93"/>
                  <a:gd name="T45" fmla="*/ 48 h 67"/>
                  <a:gd name="T46" fmla="*/ 10 w 93"/>
                  <a:gd name="T47" fmla="*/ 54 h 67"/>
                  <a:gd name="T48" fmla="*/ 13 w 93"/>
                  <a:gd name="T49" fmla="*/ 64 h 67"/>
                  <a:gd name="T50" fmla="*/ 13 w 93"/>
                  <a:gd name="T51" fmla="*/ 67 h 67"/>
                  <a:gd name="T52" fmla="*/ 16 w 93"/>
                  <a:gd name="T53" fmla="*/ 67 h 67"/>
                  <a:gd name="T54" fmla="*/ 22 w 93"/>
                  <a:gd name="T55" fmla="*/ 67 h 67"/>
                  <a:gd name="T56" fmla="*/ 29 w 93"/>
                  <a:gd name="T57" fmla="*/ 64 h 67"/>
                  <a:gd name="T58" fmla="*/ 35 w 93"/>
                  <a:gd name="T59" fmla="*/ 61 h 67"/>
                  <a:gd name="T60" fmla="*/ 38 w 93"/>
                  <a:gd name="T61" fmla="*/ 61 h 67"/>
                  <a:gd name="T62" fmla="*/ 42 w 93"/>
                  <a:gd name="T63" fmla="*/ 64 h 67"/>
                  <a:gd name="T64" fmla="*/ 51 w 93"/>
                  <a:gd name="T65" fmla="*/ 67 h 67"/>
                  <a:gd name="T66" fmla="*/ 58 w 93"/>
                  <a:gd name="T67" fmla="*/ 64 h 67"/>
                  <a:gd name="T68" fmla="*/ 61 w 93"/>
                  <a:gd name="T69" fmla="*/ 61 h 67"/>
                  <a:gd name="T70" fmla="*/ 61 w 93"/>
                  <a:gd name="T71" fmla="*/ 54 h 67"/>
                  <a:gd name="T72" fmla="*/ 64 w 93"/>
                  <a:gd name="T73" fmla="*/ 54 h 67"/>
                  <a:gd name="T74" fmla="*/ 67 w 93"/>
                  <a:gd name="T75" fmla="*/ 51 h 67"/>
                  <a:gd name="T76" fmla="*/ 71 w 93"/>
                  <a:gd name="T77" fmla="*/ 48 h 67"/>
                  <a:gd name="T78" fmla="*/ 74 w 93"/>
                  <a:gd name="T79" fmla="*/ 45 h 67"/>
                  <a:gd name="T80" fmla="*/ 80 w 93"/>
                  <a:gd name="T81" fmla="*/ 48 h 67"/>
                  <a:gd name="T82" fmla="*/ 87 w 93"/>
                  <a:gd name="T83" fmla="*/ 45 h 67"/>
                  <a:gd name="T84" fmla="*/ 90 w 93"/>
                  <a:gd name="T85" fmla="*/ 45 h 67"/>
                  <a:gd name="T86" fmla="*/ 87 w 93"/>
                  <a:gd name="T87" fmla="*/ 45 h 67"/>
                  <a:gd name="T88" fmla="*/ 84 w 93"/>
                  <a:gd name="T89" fmla="*/ 41 h 67"/>
                  <a:gd name="T90" fmla="*/ 84 w 93"/>
                  <a:gd name="T91" fmla="*/ 38 h 67"/>
                  <a:gd name="T92" fmla="*/ 80 w 93"/>
                  <a:gd name="T93" fmla="*/ 35 h 67"/>
                  <a:gd name="T94" fmla="*/ 80 w 93"/>
                  <a:gd name="T95" fmla="*/ 35 h 67"/>
                  <a:gd name="T96" fmla="*/ 80 w 93"/>
                  <a:gd name="T97" fmla="*/ 35 h 67"/>
                  <a:gd name="T98" fmla="*/ 80 w 93"/>
                  <a:gd name="T99" fmla="*/ 32 h 67"/>
                  <a:gd name="T100" fmla="*/ 84 w 93"/>
                  <a:gd name="T101" fmla="*/ 29 h 67"/>
                  <a:gd name="T102" fmla="*/ 84 w 93"/>
                  <a:gd name="T103" fmla="*/ 29 h 67"/>
                  <a:gd name="T104" fmla="*/ 84 w 93"/>
                  <a:gd name="T105" fmla="*/ 19 h 67"/>
                  <a:gd name="T106" fmla="*/ 87 w 93"/>
                  <a:gd name="T107" fmla="*/ 16 h 67"/>
                  <a:gd name="T108" fmla="*/ 90 w 93"/>
                  <a:gd name="T109" fmla="*/ 13 h 67"/>
                  <a:gd name="T110" fmla="*/ 93 w 93"/>
                  <a:gd name="T111" fmla="*/ 9 h 67"/>
                  <a:gd name="T112" fmla="*/ 90 w 93"/>
                  <a:gd name="T113" fmla="*/ 3 h 67"/>
                  <a:gd name="T114" fmla="*/ 87 w 93"/>
                  <a:gd name="T115" fmla="*/ 6 h 67"/>
                  <a:gd name="T116" fmla="*/ 80 w 93"/>
                  <a:gd name="T117" fmla="*/ 3 h 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
                  <a:gd name="T178" fmla="*/ 0 h 67"/>
                  <a:gd name="T179" fmla="*/ 93 w 93"/>
                  <a:gd name="T180" fmla="*/ 67 h 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 h="67">
                    <a:moveTo>
                      <a:pt x="80" y="3"/>
                    </a:moveTo>
                    <a:lnTo>
                      <a:pt x="74" y="0"/>
                    </a:lnTo>
                    <a:lnTo>
                      <a:pt x="71" y="0"/>
                    </a:lnTo>
                    <a:lnTo>
                      <a:pt x="67" y="0"/>
                    </a:lnTo>
                    <a:lnTo>
                      <a:pt x="61" y="3"/>
                    </a:lnTo>
                    <a:lnTo>
                      <a:pt x="55" y="6"/>
                    </a:lnTo>
                    <a:lnTo>
                      <a:pt x="51" y="13"/>
                    </a:lnTo>
                    <a:lnTo>
                      <a:pt x="45" y="13"/>
                    </a:lnTo>
                    <a:lnTo>
                      <a:pt x="35" y="13"/>
                    </a:lnTo>
                    <a:lnTo>
                      <a:pt x="22" y="16"/>
                    </a:lnTo>
                    <a:lnTo>
                      <a:pt x="13" y="16"/>
                    </a:lnTo>
                    <a:lnTo>
                      <a:pt x="10" y="16"/>
                    </a:lnTo>
                    <a:lnTo>
                      <a:pt x="6" y="13"/>
                    </a:lnTo>
                    <a:lnTo>
                      <a:pt x="10" y="9"/>
                    </a:lnTo>
                    <a:lnTo>
                      <a:pt x="6" y="6"/>
                    </a:lnTo>
                    <a:lnTo>
                      <a:pt x="0" y="9"/>
                    </a:lnTo>
                    <a:lnTo>
                      <a:pt x="0" y="16"/>
                    </a:lnTo>
                    <a:lnTo>
                      <a:pt x="3" y="22"/>
                    </a:lnTo>
                    <a:lnTo>
                      <a:pt x="6" y="25"/>
                    </a:lnTo>
                    <a:lnTo>
                      <a:pt x="10" y="32"/>
                    </a:lnTo>
                    <a:lnTo>
                      <a:pt x="6" y="35"/>
                    </a:lnTo>
                    <a:lnTo>
                      <a:pt x="3" y="41"/>
                    </a:lnTo>
                    <a:lnTo>
                      <a:pt x="3" y="48"/>
                    </a:lnTo>
                    <a:lnTo>
                      <a:pt x="10" y="54"/>
                    </a:lnTo>
                    <a:lnTo>
                      <a:pt x="13" y="64"/>
                    </a:lnTo>
                    <a:lnTo>
                      <a:pt x="13" y="67"/>
                    </a:lnTo>
                    <a:lnTo>
                      <a:pt x="16" y="67"/>
                    </a:lnTo>
                    <a:lnTo>
                      <a:pt x="22" y="67"/>
                    </a:lnTo>
                    <a:lnTo>
                      <a:pt x="29" y="64"/>
                    </a:lnTo>
                    <a:lnTo>
                      <a:pt x="35" y="61"/>
                    </a:lnTo>
                    <a:lnTo>
                      <a:pt x="38" y="61"/>
                    </a:lnTo>
                    <a:lnTo>
                      <a:pt x="42" y="64"/>
                    </a:lnTo>
                    <a:lnTo>
                      <a:pt x="51" y="67"/>
                    </a:lnTo>
                    <a:lnTo>
                      <a:pt x="58" y="64"/>
                    </a:lnTo>
                    <a:lnTo>
                      <a:pt x="61" y="61"/>
                    </a:lnTo>
                    <a:lnTo>
                      <a:pt x="61" y="54"/>
                    </a:lnTo>
                    <a:lnTo>
                      <a:pt x="64" y="54"/>
                    </a:lnTo>
                    <a:lnTo>
                      <a:pt x="67" y="51"/>
                    </a:lnTo>
                    <a:lnTo>
                      <a:pt x="71" y="48"/>
                    </a:lnTo>
                    <a:lnTo>
                      <a:pt x="74" y="45"/>
                    </a:lnTo>
                    <a:lnTo>
                      <a:pt x="80" y="48"/>
                    </a:lnTo>
                    <a:lnTo>
                      <a:pt x="87" y="45"/>
                    </a:lnTo>
                    <a:lnTo>
                      <a:pt x="90" y="45"/>
                    </a:lnTo>
                    <a:lnTo>
                      <a:pt x="87" y="45"/>
                    </a:lnTo>
                    <a:lnTo>
                      <a:pt x="84" y="41"/>
                    </a:lnTo>
                    <a:lnTo>
                      <a:pt x="84" y="38"/>
                    </a:lnTo>
                    <a:lnTo>
                      <a:pt x="80" y="35"/>
                    </a:lnTo>
                    <a:lnTo>
                      <a:pt x="80" y="32"/>
                    </a:lnTo>
                    <a:lnTo>
                      <a:pt x="84" y="29"/>
                    </a:lnTo>
                    <a:lnTo>
                      <a:pt x="84" y="19"/>
                    </a:lnTo>
                    <a:lnTo>
                      <a:pt x="87" y="16"/>
                    </a:lnTo>
                    <a:lnTo>
                      <a:pt x="90" y="13"/>
                    </a:lnTo>
                    <a:lnTo>
                      <a:pt x="93" y="9"/>
                    </a:lnTo>
                    <a:lnTo>
                      <a:pt x="90" y="3"/>
                    </a:lnTo>
                    <a:lnTo>
                      <a:pt x="87" y="6"/>
                    </a:lnTo>
                    <a:lnTo>
                      <a:pt x="80" y="3"/>
                    </a:lnTo>
                    <a:close/>
                  </a:path>
                </a:pathLst>
              </a:custGeom>
              <a:solidFill>
                <a:srgbClr val="CCCCCC"/>
              </a:solidFill>
              <a:ln w="9525">
                <a:noFill/>
                <a:round/>
                <a:headEnd/>
                <a:tailEnd/>
              </a:ln>
            </p:spPr>
            <p:txBody>
              <a:bodyPr/>
              <a:lstStyle/>
              <a:p>
                <a:endParaRPr lang="en-US"/>
              </a:p>
            </p:txBody>
          </p:sp>
          <p:sp>
            <p:nvSpPr>
              <p:cNvPr id="33021" name="Freeform 91"/>
              <p:cNvSpPr>
                <a:spLocks/>
              </p:cNvSpPr>
              <p:nvPr/>
            </p:nvSpPr>
            <p:spPr bwMode="auto">
              <a:xfrm>
                <a:off x="2745" y="1386"/>
                <a:ext cx="93" cy="67"/>
              </a:xfrm>
              <a:custGeom>
                <a:avLst/>
                <a:gdLst>
                  <a:gd name="T0" fmla="*/ 80 w 93"/>
                  <a:gd name="T1" fmla="*/ 3 h 67"/>
                  <a:gd name="T2" fmla="*/ 74 w 93"/>
                  <a:gd name="T3" fmla="*/ 0 h 67"/>
                  <a:gd name="T4" fmla="*/ 71 w 93"/>
                  <a:gd name="T5" fmla="*/ 0 h 67"/>
                  <a:gd name="T6" fmla="*/ 67 w 93"/>
                  <a:gd name="T7" fmla="*/ 0 h 67"/>
                  <a:gd name="T8" fmla="*/ 61 w 93"/>
                  <a:gd name="T9" fmla="*/ 3 h 67"/>
                  <a:gd name="T10" fmla="*/ 55 w 93"/>
                  <a:gd name="T11" fmla="*/ 6 h 67"/>
                  <a:gd name="T12" fmla="*/ 51 w 93"/>
                  <a:gd name="T13" fmla="*/ 13 h 67"/>
                  <a:gd name="T14" fmla="*/ 45 w 93"/>
                  <a:gd name="T15" fmla="*/ 13 h 67"/>
                  <a:gd name="T16" fmla="*/ 35 w 93"/>
                  <a:gd name="T17" fmla="*/ 13 h 67"/>
                  <a:gd name="T18" fmla="*/ 22 w 93"/>
                  <a:gd name="T19" fmla="*/ 16 h 67"/>
                  <a:gd name="T20" fmla="*/ 13 w 93"/>
                  <a:gd name="T21" fmla="*/ 16 h 67"/>
                  <a:gd name="T22" fmla="*/ 10 w 93"/>
                  <a:gd name="T23" fmla="*/ 16 h 67"/>
                  <a:gd name="T24" fmla="*/ 6 w 93"/>
                  <a:gd name="T25" fmla="*/ 13 h 67"/>
                  <a:gd name="T26" fmla="*/ 10 w 93"/>
                  <a:gd name="T27" fmla="*/ 9 h 67"/>
                  <a:gd name="T28" fmla="*/ 6 w 93"/>
                  <a:gd name="T29" fmla="*/ 6 h 67"/>
                  <a:gd name="T30" fmla="*/ 0 w 93"/>
                  <a:gd name="T31" fmla="*/ 9 h 67"/>
                  <a:gd name="T32" fmla="*/ 0 w 93"/>
                  <a:gd name="T33" fmla="*/ 16 h 67"/>
                  <a:gd name="T34" fmla="*/ 3 w 93"/>
                  <a:gd name="T35" fmla="*/ 22 h 67"/>
                  <a:gd name="T36" fmla="*/ 6 w 93"/>
                  <a:gd name="T37" fmla="*/ 25 h 67"/>
                  <a:gd name="T38" fmla="*/ 10 w 93"/>
                  <a:gd name="T39" fmla="*/ 32 h 67"/>
                  <a:gd name="T40" fmla="*/ 6 w 93"/>
                  <a:gd name="T41" fmla="*/ 35 h 67"/>
                  <a:gd name="T42" fmla="*/ 3 w 93"/>
                  <a:gd name="T43" fmla="*/ 41 h 67"/>
                  <a:gd name="T44" fmla="*/ 3 w 93"/>
                  <a:gd name="T45" fmla="*/ 48 h 67"/>
                  <a:gd name="T46" fmla="*/ 10 w 93"/>
                  <a:gd name="T47" fmla="*/ 54 h 67"/>
                  <a:gd name="T48" fmla="*/ 13 w 93"/>
                  <a:gd name="T49" fmla="*/ 64 h 67"/>
                  <a:gd name="T50" fmla="*/ 13 w 93"/>
                  <a:gd name="T51" fmla="*/ 67 h 67"/>
                  <a:gd name="T52" fmla="*/ 16 w 93"/>
                  <a:gd name="T53" fmla="*/ 67 h 67"/>
                  <a:gd name="T54" fmla="*/ 22 w 93"/>
                  <a:gd name="T55" fmla="*/ 67 h 67"/>
                  <a:gd name="T56" fmla="*/ 29 w 93"/>
                  <a:gd name="T57" fmla="*/ 64 h 67"/>
                  <a:gd name="T58" fmla="*/ 35 w 93"/>
                  <a:gd name="T59" fmla="*/ 61 h 67"/>
                  <a:gd name="T60" fmla="*/ 38 w 93"/>
                  <a:gd name="T61" fmla="*/ 61 h 67"/>
                  <a:gd name="T62" fmla="*/ 42 w 93"/>
                  <a:gd name="T63" fmla="*/ 64 h 67"/>
                  <a:gd name="T64" fmla="*/ 51 w 93"/>
                  <a:gd name="T65" fmla="*/ 67 h 67"/>
                  <a:gd name="T66" fmla="*/ 58 w 93"/>
                  <a:gd name="T67" fmla="*/ 64 h 67"/>
                  <a:gd name="T68" fmla="*/ 61 w 93"/>
                  <a:gd name="T69" fmla="*/ 61 h 67"/>
                  <a:gd name="T70" fmla="*/ 61 w 93"/>
                  <a:gd name="T71" fmla="*/ 54 h 67"/>
                  <a:gd name="T72" fmla="*/ 64 w 93"/>
                  <a:gd name="T73" fmla="*/ 54 h 67"/>
                  <a:gd name="T74" fmla="*/ 67 w 93"/>
                  <a:gd name="T75" fmla="*/ 51 h 67"/>
                  <a:gd name="T76" fmla="*/ 71 w 93"/>
                  <a:gd name="T77" fmla="*/ 48 h 67"/>
                  <a:gd name="T78" fmla="*/ 74 w 93"/>
                  <a:gd name="T79" fmla="*/ 45 h 67"/>
                  <a:gd name="T80" fmla="*/ 80 w 93"/>
                  <a:gd name="T81" fmla="*/ 48 h 67"/>
                  <a:gd name="T82" fmla="*/ 87 w 93"/>
                  <a:gd name="T83" fmla="*/ 45 h 67"/>
                  <a:gd name="T84" fmla="*/ 90 w 93"/>
                  <a:gd name="T85" fmla="*/ 45 h 67"/>
                  <a:gd name="T86" fmla="*/ 87 w 93"/>
                  <a:gd name="T87" fmla="*/ 45 h 67"/>
                  <a:gd name="T88" fmla="*/ 84 w 93"/>
                  <a:gd name="T89" fmla="*/ 41 h 67"/>
                  <a:gd name="T90" fmla="*/ 84 w 93"/>
                  <a:gd name="T91" fmla="*/ 38 h 67"/>
                  <a:gd name="T92" fmla="*/ 80 w 93"/>
                  <a:gd name="T93" fmla="*/ 35 h 67"/>
                  <a:gd name="T94" fmla="*/ 80 w 93"/>
                  <a:gd name="T95" fmla="*/ 35 h 67"/>
                  <a:gd name="T96" fmla="*/ 80 w 93"/>
                  <a:gd name="T97" fmla="*/ 35 h 67"/>
                  <a:gd name="T98" fmla="*/ 80 w 93"/>
                  <a:gd name="T99" fmla="*/ 32 h 67"/>
                  <a:gd name="T100" fmla="*/ 84 w 93"/>
                  <a:gd name="T101" fmla="*/ 29 h 67"/>
                  <a:gd name="T102" fmla="*/ 84 w 93"/>
                  <a:gd name="T103" fmla="*/ 29 h 67"/>
                  <a:gd name="T104" fmla="*/ 84 w 93"/>
                  <a:gd name="T105" fmla="*/ 19 h 67"/>
                  <a:gd name="T106" fmla="*/ 87 w 93"/>
                  <a:gd name="T107" fmla="*/ 16 h 67"/>
                  <a:gd name="T108" fmla="*/ 90 w 93"/>
                  <a:gd name="T109" fmla="*/ 13 h 67"/>
                  <a:gd name="T110" fmla="*/ 93 w 93"/>
                  <a:gd name="T111" fmla="*/ 9 h 67"/>
                  <a:gd name="T112" fmla="*/ 90 w 93"/>
                  <a:gd name="T113" fmla="*/ 3 h 67"/>
                  <a:gd name="T114" fmla="*/ 87 w 93"/>
                  <a:gd name="T115" fmla="*/ 6 h 67"/>
                  <a:gd name="T116" fmla="*/ 80 w 93"/>
                  <a:gd name="T117" fmla="*/ 3 h 67"/>
                  <a:gd name="T118" fmla="*/ 80 w 93"/>
                  <a:gd name="T119" fmla="*/ 3 h 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
                  <a:gd name="T181" fmla="*/ 0 h 67"/>
                  <a:gd name="T182" fmla="*/ 93 w 93"/>
                  <a:gd name="T183" fmla="*/ 67 h 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 h="67">
                    <a:moveTo>
                      <a:pt x="80" y="3"/>
                    </a:moveTo>
                    <a:lnTo>
                      <a:pt x="74" y="0"/>
                    </a:lnTo>
                    <a:lnTo>
                      <a:pt x="71" y="0"/>
                    </a:lnTo>
                    <a:lnTo>
                      <a:pt x="67" y="0"/>
                    </a:lnTo>
                    <a:lnTo>
                      <a:pt x="61" y="3"/>
                    </a:lnTo>
                    <a:lnTo>
                      <a:pt x="55" y="6"/>
                    </a:lnTo>
                    <a:lnTo>
                      <a:pt x="51" y="13"/>
                    </a:lnTo>
                    <a:lnTo>
                      <a:pt x="45" y="13"/>
                    </a:lnTo>
                    <a:lnTo>
                      <a:pt x="35" y="13"/>
                    </a:lnTo>
                    <a:lnTo>
                      <a:pt x="22" y="16"/>
                    </a:lnTo>
                    <a:lnTo>
                      <a:pt x="13" y="16"/>
                    </a:lnTo>
                    <a:lnTo>
                      <a:pt x="10" y="16"/>
                    </a:lnTo>
                    <a:lnTo>
                      <a:pt x="6" y="13"/>
                    </a:lnTo>
                    <a:lnTo>
                      <a:pt x="10" y="9"/>
                    </a:lnTo>
                    <a:lnTo>
                      <a:pt x="6" y="6"/>
                    </a:lnTo>
                    <a:lnTo>
                      <a:pt x="0" y="9"/>
                    </a:lnTo>
                    <a:lnTo>
                      <a:pt x="0" y="16"/>
                    </a:lnTo>
                    <a:lnTo>
                      <a:pt x="3" y="22"/>
                    </a:lnTo>
                    <a:lnTo>
                      <a:pt x="6" y="25"/>
                    </a:lnTo>
                    <a:lnTo>
                      <a:pt x="10" y="32"/>
                    </a:lnTo>
                    <a:lnTo>
                      <a:pt x="6" y="35"/>
                    </a:lnTo>
                    <a:lnTo>
                      <a:pt x="3" y="41"/>
                    </a:lnTo>
                    <a:lnTo>
                      <a:pt x="3" y="48"/>
                    </a:lnTo>
                    <a:lnTo>
                      <a:pt x="10" y="54"/>
                    </a:lnTo>
                    <a:lnTo>
                      <a:pt x="13" y="64"/>
                    </a:lnTo>
                    <a:lnTo>
                      <a:pt x="13" y="67"/>
                    </a:lnTo>
                    <a:lnTo>
                      <a:pt x="16" y="67"/>
                    </a:lnTo>
                    <a:lnTo>
                      <a:pt x="22" y="67"/>
                    </a:lnTo>
                    <a:lnTo>
                      <a:pt x="29" y="64"/>
                    </a:lnTo>
                    <a:lnTo>
                      <a:pt x="35" y="61"/>
                    </a:lnTo>
                    <a:lnTo>
                      <a:pt x="38" y="61"/>
                    </a:lnTo>
                    <a:lnTo>
                      <a:pt x="42" y="64"/>
                    </a:lnTo>
                    <a:lnTo>
                      <a:pt x="51" y="67"/>
                    </a:lnTo>
                    <a:lnTo>
                      <a:pt x="58" y="64"/>
                    </a:lnTo>
                    <a:lnTo>
                      <a:pt x="61" y="61"/>
                    </a:lnTo>
                    <a:lnTo>
                      <a:pt x="61" y="54"/>
                    </a:lnTo>
                    <a:lnTo>
                      <a:pt x="64" y="54"/>
                    </a:lnTo>
                    <a:lnTo>
                      <a:pt x="67" y="51"/>
                    </a:lnTo>
                    <a:lnTo>
                      <a:pt x="71" y="48"/>
                    </a:lnTo>
                    <a:lnTo>
                      <a:pt x="74" y="45"/>
                    </a:lnTo>
                    <a:lnTo>
                      <a:pt x="80" y="48"/>
                    </a:lnTo>
                    <a:lnTo>
                      <a:pt x="87" y="45"/>
                    </a:lnTo>
                    <a:lnTo>
                      <a:pt x="90" y="45"/>
                    </a:lnTo>
                    <a:lnTo>
                      <a:pt x="87" y="45"/>
                    </a:lnTo>
                    <a:lnTo>
                      <a:pt x="84" y="41"/>
                    </a:lnTo>
                    <a:lnTo>
                      <a:pt x="84" y="38"/>
                    </a:lnTo>
                    <a:lnTo>
                      <a:pt x="80" y="35"/>
                    </a:lnTo>
                    <a:lnTo>
                      <a:pt x="80" y="32"/>
                    </a:lnTo>
                    <a:lnTo>
                      <a:pt x="84" y="29"/>
                    </a:lnTo>
                    <a:lnTo>
                      <a:pt x="84" y="19"/>
                    </a:lnTo>
                    <a:lnTo>
                      <a:pt x="87" y="16"/>
                    </a:lnTo>
                    <a:lnTo>
                      <a:pt x="90" y="13"/>
                    </a:lnTo>
                    <a:lnTo>
                      <a:pt x="93" y="9"/>
                    </a:lnTo>
                    <a:lnTo>
                      <a:pt x="90" y="3"/>
                    </a:lnTo>
                    <a:lnTo>
                      <a:pt x="87" y="6"/>
                    </a:lnTo>
                    <a:lnTo>
                      <a:pt x="80" y="3"/>
                    </a:lnTo>
                  </a:path>
                </a:pathLst>
              </a:custGeom>
              <a:noFill/>
              <a:ln w="0">
                <a:solidFill>
                  <a:srgbClr val="7F7F7F"/>
                </a:solidFill>
                <a:round/>
                <a:headEnd/>
                <a:tailEnd/>
              </a:ln>
            </p:spPr>
            <p:txBody>
              <a:bodyPr/>
              <a:lstStyle/>
              <a:p>
                <a:endParaRPr lang="en-US"/>
              </a:p>
            </p:txBody>
          </p:sp>
          <p:sp>
            <p:nvSpPr>
              <p:cNvPr id="33022" name="Freeform 92"/>
              <p:cNvSpPr>
                <a:spLocks/>
              </p:cNvSpPr>
              <p:nvPr/>
            </p:nvSpPr>
            <p:spPr bwMode="auto">
              <a:xfrm>
                <a:off x="2812" y="1379"/>
                <a:ext cx="297" cy="174"/>
              </a:xfrm>
              <a:custGeom>
                <a:avLst/>
                <a:gdLst>
                  <a:gd name="T0" fmla="*/ 171 w 297"/>
                  <a:gd name="T1" fmla="*/ 155 h 174"/>
                  <a:gd name="T2" fmla="*/ 177 w 297"/>
                  <a:gd name="T3" fmla="*/ 148 h 174"/>
                  <a:gd name="T4" fmla="*/ 174 w 297"/>
                  <a:gd name="T5" fmla="*/ 139 h 174"/>
                  <a:gd name="T6" fmla="*/ 181 w 297"/>
                  <a:gd name="T7" fmla="*/ 135 h 174"/>
                  <a:gd name="T8" fmla="*/ 187 w 297"/>
                  <a:gd name="T9" fmla="*/ 135 h 174"/>
                  <a:gd name="T10" fmla="*/ 200 w 297"/>
                  <a:gd name="T11" fmla="*/ 126 h 174"/>
                  <a:gd name="T12" fmla="*/ 222 w 297"/>
                  <a:gd name="T13" fmla="*/ 119 h 174"/>
                  <a:gd name="T14" fmla="*/ 239 w 297"/>
                  <a:gd name="T15" fmla="*/ 106 h 174"/>
                  <a:gd name="T16" fmla="*/ 258 w 297"/>
                  <a:gd name="T17" fmla="*/ 97 h 174"/>
                  <a:gd name="T18" fmla="*/ 268 w 297"/>
                  <a:gd name="T19" fmla="*/ 90 h 174"/>
                  <a:gd name="T20" fmla="*/ 293 w 297"/>
                  <a:gd name="T21" fmla="*/ 84 h 174"/>
                  <a:gd name="T22" fmla="*/ 284 w 297"/>
                  <a:gd name="T23" fmla="*/ 65 h 174"/>
                  <a:gd name="T24" fmla="*/ 271 w 297"/>
                  <a:gd name="T25" fmla="*/ 39 h 174"/>
                  <a:gd name="T26" fmla="*/ 271 w 297"/>
                  <a:gd name="T27" fmla="*/ 26 h 174"/>
                  <a:gd name="T28" fmla="*/ 258 w 297"/>
                  <a:gd name="T29" fmla="*/ 16 h 174"/>
                  <a:gd name="T30" fmla="*/ 245 w 297"/>
                  <a:gd name="T31" fmla="*/ 3 h 174"/>
                  <a:gd name="T32" fmla="*/ 232 w 297"/>
                  <a:gd name="T33" fmla="*/ 3 h 174"/>
                  <a:gd name="T34" fmla="*/ 219 w 297"/>
                  <a:gd name="T35" fmla="*/ 7 h 174"/>
                  <a:gd name="T36" fmla="*/ 190 w 297"/>
                  <a:gd name="T37" fmla="*/ 29 h 174"/>
                  <a:gd name="T38" fmla="*/ 168 w 297"/>
                  <a:gd name="T39" fmla="*/ 39 h 174"/>
                  <a:gd name="T40" fmla="*/ 142 w 297"/>
                  <a:gd name="T41" fmla="*/ 29 h 174"/>
                  <a:gd name="T42" fmla="*/ 126 w 297"/>
                  <a:gd name="T43" fmla="*/ 26 h 174"/>
                  <a:gd name="T44" fmla="*/ 103 w 297"/>
                  <a:gd name="T45" fmla="*/ 32 h 174"/>
                  <a:gd name="T46" fmla="*/ 84 w 297"/>
                  <a:gd name="T47" fmla="*/ 48 h 174"/>
                  <a:gd name="T48" fmla="*/ 71 w 297"/>
                  <a:gd name="T49" fmla="*/ 65 h 174"/>
                  <a:gd name="T50" fmla="*/ 49 w 297"/>
                  <a:gd name="T51" fmla="*/ 65 h 174"/>
                  <a:gd name="T52" fmla="*/ 39 w 297"/>
                  <a:gd name="T53" fmla="*/ 71 h 174"/>
                  <a:gd name="T54" fmla="*/ 49 w 297"/>
                  <a:gd name="T55" fmla="*/ 74 h 174"/>
                  <a:gd name="T56" fmla="*/ 39 w 297"/>
                  <a:gd name="T57" fmla="*/ 81 h 174"/>
                  <a:gd name="T58" fmla="*/ 33 w 297"/>
                  <a:gd name="T59" fmla="*/ 84 h 174"/>
                  <a:gd name="T60" fmla="*/ 23 w 297"/>
                  <a:gd name="T61" fmla="*/ 84 h 174"/>
                  <a:gd name="T62" fmla="*/ 10 w 297"/>
                  <a:gd name="T63" fmla="*/ 87 h 174"/>
                  <a:gd name="T64" fmla="*/ 0 w 297"/>
                  <a:gd name="T65" fmla="*/ 100 h 174"/>
                  <a:gd name="T66" fmla="*/ 10 w 297"/>
                  <a:gd name="T67" fmla="*/ 106 h 174"/>
                  <a:gd name="T68" fmla="*/ 13 w 297"/>
                  <a:gd name="T69" fmla="*/ 119 h 174"/>
                  <a:gd name="T70" fmla="*/ 13 w 297"/>
                  <a:gd name="T71" fmla="*/ 129 h 174"/>
                  <a:gd name="T72" fmla="*/ 10 w 297"/>
                  <a:gd name="T73" fmla="*/ 132 h 174"/>
                  <a:gd name="T74" fmla="*/ 7 w 297"/>
                  <a:gd name="T75" fmla="*/ 135 h 174"/>
                  <a:gd name="T76" fmla="*/ 10 w 297"/>
                  <a:gd name="T77" fmla="*/ 139 h 174"/>
                  <a:gd name="T78" fmla="*/ 20 w 297"/>
                  <a:gd name="T79" fmla="*/ 145 h 174"/>
                  <a:gd name="T80" fmla="*/ 26 w 297"/>
                  <a:gd name="T81" fmla="*/ 148 h 174"/>
                  <a:gd name="T82" fmla="*/ 29 w 297"/>
                  <a:gd name="T83" fmla="*/ 158 h 174"/>
                  <a:gd name="T84" fmla="*/ 42 w 297"/>
                  <a:gd name="T85" fmla="*/ 158 h 174"/>
                  <a:gd name="T86" fmla="*/ 33 w 297"/>
                  <a:gd name="T87" fmla="*/ 164 h 174"/>
                  <a:gd name="T88" fmla="*/ 39 w 297"/>
                  <a:gd name="T89" fmla="*/ 168 h 174"/>
                  <a:gd name="T90" fmla="*/ 45 w 297"/>
                  <a:gd name="T91" fmla="*/ 164 h 174"/>
                  <a:gd name="T92" fmla="*/ 52 w 297"/>
                  <a:gd name="T93" fmla="*/ 164 h 174"/>
                  <a:gd name="T94" fmla="*/ 62 w 297"/>
                  <a:gd name="T95" fmla="*/ 174 h 174"/>
                  <a:gd name="T96" fmla="*/ 78 w 297"/>
                  <a:gd name="T97" fmla="*/ 164 h 174"/>
                  <a:gd name="T98" fmla="*/ 84 w 297"/>
                  <a:gd name="T99" fmla="*/ 155 h 174"/>
                  <a:gd name="T100" fmla="*/ 107 w 297"/>
                  <a:gd name="T101" fmla="*/ 161 h 174"/>
                  <a:gd name="T102" fmla="*/ 126 w 297"/>
                  <a:gd name="T103" fmla="*/ 164 h 174"/>
                  <a:gd name="T104" fmla="*/ 136 w 297"/>
                  <a:gd name="T105" fmla="*/ 155 h 174"/>
                  <a:gd name="T106" fmla="*/ 148 w 297"/>
                  <a:gd name="T107" fmla="*/ 145 h 174"/>
                  <a:gd name="T108" fmla="*/ 165 w 297"/>
                  <a:gd name="T109" fmla="*/ 139 h 174"/>
                  <a:gd name="T110" fmla="*/ 165 w 297"/>
                  <a:gd name="T111" fmla="*/ 155 h 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7"/>
                  <a:gd name="T169" fmla="*/ 0 h 174"/>
                  <a:gd name="T170" fmla="*/ 297 w 297"/>
                  <a:gd name="T171" fmla="*/ 174 h 1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7" h="174">
                    <a:moveTo>
                      <a:pt x="168" y="158"/>
                    </a:moveTo>
                    <a:lnTo>
                      <a:pt x="171" y="158"/>
                    </a:lnTo>
                    <a:lnTo>
                      <a:pt x="171" y="155"/>
                    </a:lnTo>
                    <a:lnTo>
                      <a:pt x="171" y="151"/>
                    </a:lnTo>
                    <a:lnTo>
                      <a:pt x="174" y="148"/>
                    </a:lnTo>
                    <a:lnTo>
                      <a:pt x="177" y="148"/>
                    </a:lnTo>
                    <a:lnTo>
                      <a:pt x="174" y="142"/>
                    </a:lnTo>
                    <a:lnTo>
                      <a:pt x="171" y="139"/>
                    </a:lnTo>
                    <a:lnTo>
                      <a:pt x="174" y="139"/>
                    </a:lnTo>
                    <a:lnTo>
                      <a:pt x="174" y="135"/>
                    </a:lnTo>
                    <a:lnTo>
                      <a:pt x="177" y="135"/>
                    </a:lnTo>
                    <a:lnTo>
                      <a:pt x="181" y="135"/>
                    </a:lnTo>
                    <a:lnTo>
                      <a:pt x="181" y="139"/>
                    </a:lnTo>
                    <a:lnTo>
                      <a:pt x="184" y="135"/>
                    </a:lnTo>
                    <a:lnTo>
                      <a:pt x="187" y="135"/>
                    </a:lnTo>
                    <a:lnTo>
                      <a:pt x="187" y="132"/>
                    </a:lnTo>
                    <a:lnTo>
                      <a:pt x="190" y="132"/>
                    </a:lnTo>
                    <a:lnTo>
                      <a:pt x="194" y="129"/>
                    </a:lnTo>
                    <a:lnTo>
                      <a:pt x="197" y="126"/>
                    </a:lnTo>
                    <a:lnTo>
                      <a:pt x="200" y="126"/>
                    </a:lnTo>
                    <a:lnTo>
                      <a:pt x="203" y="126"/>
                    </a:lnTo>
                    <a:lnTo>
                      <a:pt x="206" y="129"/>
                    </a:lnTo>
                    <a:lnTo>
                      <a:pt x="213" y="126"/>
                    </a:lnTo>
                    <a:lnTo>
                      <a:pt x="222" y="122"/>
                    </a:lnTo>
                    <a:lnTo>
                      <a:pt x="222" y="119"/>
                    </a:lnTo>
                    <a:lnTo>
                      <a:pt x="226" y="116"/>
                    </a:lnTo>
                    <a:lnTo>
                      <a:pt x="229" y="116"/>
                    </a:lnTo>
                    <a:lnTo>
                      <a:pt x="232" y="113"/>
                    </a:lnTo>
                    <a:lnTo>
                      <a:pt x="235" y="110"/>
                    </a:lnTo>
                    <a:lnTo>
                      <a:pt x="239" y="106"/>
                    </a:lnTo>
                    <a:lnTo>
                      <a:pt x="242" y="106"/>
                    </a:lnTo>
                    <a:lnTo>
                      <a:pt x="251" y="103"/>
                    </a:lnTo>
                    <a:lnTo>
                      <a:pt x="255" y="100"/>
                    </a:lnTo>
                    <a:lnTo>
                      <a:pt x="255" y="97"/>
                    </a:lnTo>
                    <a:lnTo>
                      <a:pt x="258" y="97"/>
                    </a:lnTo>
                    <a:lnTo>
                      <a:pt x="258" y="100"/>
                    </a:lnTo>
                    <a:lnTo>
                      <a:pt x="261" y="97"/>
                    </a:lnTo>
                    <a:lnTo>
                      <a:pt x="268" y="90"/>
                    </a:lnTo>
                    <a:lnTo>
                      <a:pt x="274" y="90"/>
                    </a:lnTo>
                    <a:lnTo>
                      <a:pt x="280" y="87"/>
                    </a:lnTo>
                    <a:lnTo>
                      <a:pt x="287" y="84"/>
                    </a:lnTo>
                    <a:lnTo>
                      <a:pt x="290" y="87"/>
                    </a:lnTo>
                    <a:lnTo>
                      <a:pt x="293" y="84"/>
                    </a:lnTo>
                    <a:lnTo>
                      <a:pt x="297" y="81"/>
                    </a:lnTo>
                    <a:lnTo>
                      <a:pt x="293" y="77"/>
                    </a:lnTo>
                    <a:lnTo>
                      <a:pt x="290" y="74"/>
                    </a:lnTo>
                    <a:lnTo>
                      <a:pt x="284" y="71"/>
                    </a:lnTo>
                    <a:lnTo>
                      <a:pt x="284" y="65"/>
                    </a:lnTo>
                    <a:lnTo>
                      <a:pt x="280" y="61"/>
                    </a:lnTo>
                    <a:lnTo>
                      <a:pt x="280" y="55"/>
                    </a:lnTo>
                    <a:lnTo>
                      <a:pt x="277" y="45"/>
                    </a:lnTo>
                    <a:lnTo>
                      <a:pt x="274" y="42"/>
                    </a:lnTo>
                    <a:lnTo>
                      <a:pt x="271" y="39"/>
                    </a:lnTo>
                    <a:lnTo>
                      <a:pt x="274" y="36"/>
                    </a:lnTo>
                    <a:lnTo>
                      <a:pt x="274" y="32"/>
                    </a:lnTo>
                    <a:lnTo>
                      <a:pt x="274" y="26"/>
                    </a:lnTo>
                    <a:lnTo>
                      <a:pt x="271" y="26"/>
                    </a:lnTo>
                    <a:lnTo>
                      <a:pt x="268" y="23"/>
                    </a:lnTo>
                    <a:lnTo>
                      <a:pt x="264" y="23"/>
                    </a:lnTo>
                    <a:lnTo>
                      <a:pt x="261" y="23"/>
                    </a:lnTo>
                    <a:lnTo>
                      <a:pt x="258" y="20"/>
                    </a:lnTo>
                    <a:lnTo>
                      <a:pt x="258" y="16"/>
                    </a:lnTo>
                    <a:lnTo>
                      <a:pt x="255" y="10"/>
                    </a:lnTo>
                    <a:lnTo>
                      <a:pt x="251" y="7"/>
                    </a:lnTo>
                    <a:lnTo>
                      <a:pt x="248" y="7"/>
                    </a:lnTo>
                    <a:lnTo>
                      <a:pt x="245" y="3"/>
                    </a:lnTo>
                    <a:lnTo>
                      <a:pt x="239" y="0"/>
                    </a:lnTo>
                    <a:lnTo>
                      <a:pt x="235" y="0"/>
                    </a:lnTo>
                    <a:lnTo>
                      <a:pt x="232" y="3"/>
                    </a:lnTo>
                    <a:lnTo>
                      <a:pt x="226" y="3"/>
                    </a:lnTo>
                    <a:lnTo>
                      <a:pt x="222" y="7"/>
                    </a:lnTo>
                    <a:lnTo>
                      <a:pt x="219" y="7"/>
                    </a:lnTo>
                    <a:lnTo>
                      <a:pt x="216" y="13"/>
                    </a:lnTo>
                    <a:lnTo>
                      <a:pt x="206" y="26"/>
                    </a:lnTo>
                    <a:lnTo>
                      <a:pt x="200" y="29"/>
                    </a:lnTo>
                    <a:lnTo>
                      <a:pt x="190" y="29"/>
                    </a:lnTo>
                    <a:lnTo>
                      <a:pt x="184" y="32"/>
                    </a:lnTo>
                    <a:lnTo>
                      <a:pt x="181" y="36"/>
                    </a:lnTo>
                    <a:lnTo>
                      <a:pt x="174" y="39"/>
                    </a:lnTo>
                    <a:lnTo>
                      <a:pt x="168" y="36"/>
                    </a:lnTo>
                    <a:lnTo>
                      <a:pt x="168" y="39"/>
                    </a:lnTo>
                    <a:lnTo>
                      <a:pt x="165" y="39"/>
                    </a:lnTo>
                    <a:lnTo>
                      <a:pt x="155" y="36"/>
                    </a:lnTo>
                    <a:lnTo>
                      <a:pt x="148" y="39"/>
                    </a:lnTo>
                    <a:lnTo>
                      <a:pt x="142" y="32"/>
                    </a:lnTo>
                    <a:lnTo>
                      <a:pt x="142" y="29"/>
                    </a:lnTo>
                    <a:lnTo>
                      <a:pt x="139" y="32"/>
                    </a:lnTo>
                    <a:lnTo>
                      <a:pt x="136" y="32"/>
                    </a:lnTo>
                    <a:lnTo>
                      <a:pt x="129" y="32"/>
                    </a:lnTo>
                    <a:lnTo>
                      <a:pt x="126" y="29"/>
                    </a:lnTo>
                    <a:lnTo>
                      <a:pt x="126" y="26"/>
                    </a:lnTo>
                    <a:lnTo>
                      <a:pt x="123" y="26"/>
                    </a:lnTo>
                    <a:lnTo>
                      <a:pt x="120" y="29"/>
                    </a:lnTo>
                    <a:lnTo>
                      <a:pt x="110" y="32"/>
                    </a:lnTo>
                    <a:lnTo>
                      <a:pt x="103" y="32"/>
                    </a:lnTo>
                    <a:lnTo>
                      <a:pt x="100" y="36"/>
                    </a:lnTo>
                    <a:lnTo>
                      <a:pt x="97" y="36"/>
                    </a:lnTo>
                    <a:lnTo>
                      <a:pt x="91" y="42"/>
                    </a:lnTo>
                    <a:lnTo>
                      <a:pt x="87" y="45"/>
                    </a:lnTo>
                    <a:lnTo>
                      <a:pt x="84" y="48"/>
                    </a:lnTo>
                    <a:lnTo>
                      <a:pt x="81" y="48"/>
                    </a:lnTo>
                    <a:lnTo>
                      <a:pt x="78" y="55"/>
                    </a:lnTo>
                    <a:lnTo>
                      <a:pt x="74" y="55"/>
                    </a:lnTo>
                    <a:lnTo>
                      <a:pt x="74" y="61"/>
                    </a:lnTo>
                    <a:lnTo>
                      <a:pt x="71" y="65"/>
                    </a:lnTo>
                    <a:lnTo>
                      <a:pt x="65" y="65"/>
                    </a:lnTo>
                    <a:lnTo>
                      <a:pt x="62" y="65"/>
                    </a:lnTo>
                    <a:lnTo>
                      <a:pt x="58" y="65"/>
                    </a:lnTo>
                    <a:lnTo>
                      <a:pt x="49" y="65"/>
                    </a:lnTo>
                    <a:lnTo>
                      <a:pt x="45" y="65"/>
                    </a:lnTo>
                    <a:lnTo>
                      <a:pt x="42" y="65"/>
                    </a:lnTo>
                    <a:lnTo>
                      <a:pt x="42" y="68"/>
                    </a:lnTo>
                    <a:lnTo>
                      <a:pt x="39" y="71"/>
                    </a:lnTo>
                    <a:lnTo>
                      <a:pt x="42" y="71"/>
                    </a:lnTo>
                    <a:lnTo>
                      <a:pt x="45" y="74"/>
                    </a:lnTo>
                    <a:lnTo>
                      <a:pt x="49" y="74"/>
                    </a:lnTo>
                    <a:lnTo>
                      <a:pt x="52" y="74"/>
                    </a:lnTo>
                    <a:lnTo>
                      <a:pt x="42" y="77"/>
                    </a:lnTo>
                    <a:lnTo>
                      <a:pt x="39" y="81"/>
                    </a:lnTo>
                    <a:lnTo>
                      <a:pt x="42" y="81"/>
                    </a:lnTo>
                    <a:lnTo>
                      <a:pt x="42" y="84"/>
                    </a:lnTo>
                    <a:lnTo>
                      <a:pt x="39" y="84"/>
                    </a:lnTo>
                    <a:lnTo>
                      <a:pt x="33" y="84"/>
                    </a:lnTo>
                    <a:lnTo>
                      <a:pt x="26" y="87"/>
                    </a:lnTo>
                    <a:lnTo>
                      <a:pt x="26" y="84"/>
                    </a:lnTo>
                    <a:lnTo>
                      <a:pt x="23" y="84"/>
                    </a:lnTo>
                    <a:lnTo>
                      <a:pt x="23" y="87"/>
                    </a:lnTo>
                    <a:lnTo>
                      <a:pt x="20" y="87"/>
                    </a:lnTo>
                    <a:lnTo>
                      <a:pt x="17" y="87"/>
                    </a:lnTo>
                    <a:lnTo>
                      <a:pt x="13" y="87"/>
                    </a:lnTo>
                    <a:lnTo>
                      <a:pt x="10" y="87"/>
                    </a:lnTo>
                    <a:lnTo>
                      <a:pt x="7" y="90"/>
                    </a:lnTo>
                    <a:lnTo>
                      <a:pt x="4" y="94"/>
                    </a:lnTo>
                    <a:lnTo>
                      <a:pt x="4" y="97"/>
                    </a:lnTo>
                    <a:lnTo>
                      <a:pt x="0" y="100"/>
                    </a:lnTo>
                    <a:lnTo>
                      <a:pt x="0" y="103"/>
                    </a:lnTo>
                    <a:lnTo>
                      <a:pt x="0" y="110"/>
                    </a:lnTo>
                    <a:lnTo>
                      <a:pt x="7" y="110"/>
                    </a:lnTo>
                    <a:lnTo>
                      <a:pt x="10" y="106"/>
                    </a:lnTo>
                    <a:lnTo>
                      <a:pt x="13" y="110"/>
                    </a:lnTo>
                    <a:lnTo>
                      <a:pt x="10" y="113"/>
                    </a:lnTo>
                    <a:lnTo>
                      <a:pt x="10" y="116"/>
                    </a:lnTo>
                    <a:lnTo>
                      <a:pt x="13" y="116"/>
                    </a:lnTo>
                    <a:lnTo>
                      <a:pt x="13" y="119"/>
                    </a:lnTo>
                    <a:lnTo>
                      <a:pt x="13" y="122"/>
                    </a:lnTo>
                    <a:lnTo>
                      <a:pt x="13" y="126"/>
                    </a:lnTo>
                    <a:lnTo>
                      <a:pt x="13" y="129"/>
                    </a:lnTo>
                    <a:lnTo>
                      <a:pt x="17" y="129"/>
                    </a:lnTo>
                    <a:lnTo>
                      <a:pt x="20" y="132"/>
                    </a:lnTo>
                    <a:lnTo>
                      <a:pt x="13" y="132"/>
                    </a:lnTo>
                    <a:lnTo>
                      <a:pt x="10" y="132"/>
                    </a:lnTo>
                    <a:lnTo>
                      <a:pt x="7" y="129"/>
                    </a:lnTo>
                    <a:lnTo>
                      <a:pt x="7" y="132"/>
                    </a:lnTo>
                    <a:lnTo>
                      <a:pt x="7" y="135"/>
                    </a:lnTo>
                    <a:lnTo>
                      <a:pt x="7" y="139"/>
                    </a:lnTo>
                    <a:lnTo>
                      <a:pt x="10" y="139"/>
                    </a:lnTo>
                    <a:lnTo>
                      <a:pt x="13" y="139"/>
                    </a:lnTo>
                    <a:lnTo>
                      <a:pt x="17" y="139"/>
                    </a:lnTo>
                    <a:lnTo>
                      <a:pt x="20" y="142"/>
                    </a:lnTo>
                    <a:lnTo>
                      <a:pt x="23" y="142"/>
                    </a:lnTo>
                    <a:lnTo>
                      <a:pt x="20" y="145"/>
                    </a:lnTo>
                    <a:lnTo>
                      <a:pt x="20" y="148"/>
                    </a:lnTo>
                    <a:lnTo>
                      <a:pt x="23" y="148"/>
                    </a:lnTo>
                    <a:lnTo>
                      <a:pt x="26" y="148"/>
                    </a:lnTo>
                    <a:lnTo>
                      <a:pt x="23" y="151"/>
                    </a:lnTo>
                    <a:lnTo>
                      <a:pt x="23" y="155"/>
                    </a:lnTo>
                    <a:lnTo>
                      <a:pt x="26" y="155"/>
                    </a:lnTo>
                    <a:lnTo>
                      <a:pt x="29" y="158"/>
                    </a:lnTo>
                    <a:lnTo>
                      <a:pt x="26" y="161"/>
                    </a:lnTo>
                    <a:lnTo>
                      <a:pt x="33" y="161"/>
                    </a:lnTo>
                    <a:lnTo>
                      <a:pt x="39" y="158"/>
                    </a:lnTo>
                    <a:lnTo>
                      <a:pt x="42" y="158"/>
                    </a:lnTo>
                    <a:lnTo>
                      <a:pt x="39" y="161"/>
                    </a:lnTo>
                    <a:lnTo>
                      <a:pt x="39" y="164"/>
                    </a:lnTo>
                    <a:lnTo>
                      <a:pt x="36" y="164"/>
                    </a:lnTo>
                    <a:lnTo>
                      <a:pt x="33" y="164"/>
                    </a:lnTo>
                    <a:lnTo>
                      <a:pt x="29" y="168"/>
                    </a:lnTo>
                    <a:lnTo>
                      <a:pt x="29" y="171"/>
                    </a:lnTo>
                    <a:lnTo>
                      <a:pt x="39" y="164"/>
                    </a:lnTo>
                    <a:lnTo>
                      <a:pt x="39" y="168"/>
                    </a:lnTo>
                    <a:lnTo>
                      <a:pt x="42" y="168"/>
                    </a:lnTo>
                    <a:lnTo>
                      <a:pt x="42" y="164"/>
                    </a:lnTo>
                    <a:lnTo>
                      <a:pt x="45" y="164"/>
                    </a:lnTo>
                    <a:lnTo>
                      <a:pt x="49" y="164"/>
                    </a:lnTo>
                    <a:lnTo>
                      <a:pt x="52" y="168"/>
                    </a:lnTo>
                    <a:lnTo>
                      <a:pt x="52" y="164"/>
                    </a:lnTo>
                    <a:lnTo>
                      <a:pt x="55" y="164"/>
                    </a:lnTo>
                    <a:lnTo>
                      <a:pt x="55" y="171"/>
                    </a:lnTo>
                    <a:lnTo>
                      <a:pt x="58" y="174"/>
                    </a:lnTo>
                    <a:lnTo>
                      <a:pt x="62" y="174"/>
                    </a:lnTo>
                    <a:lnTo>
                      <a:pt x="65" y="174"/>
                    </a:lnTo>
                    <a:lnTo>
                      <a:pt x="68" y="174"/>
                    </a:lnTo>
                    <a:lnTo>
                      <a:pt x="71" y="171"/>
                    </a:lnTo>
                    <a:lnTo>
                      <a:pt x="78" y="168"/>
                    </a:lnTo>
                    <a:lnTo>
                      <a:pt x="78" y="164"/>
                    </a:lnTo>
                    <a:lnTo>
                      <a:pt x="78" y="158"/>
                    </a:lnTo>
                    <a:lnTo>
                      <a:pt x="81" y="155"/>
                    </a:lnTo>
                    <a:lnTo>
                      <a:pt x="84" y="155"/>
                    </a:lnTo>
                    <a:lnTo>
                      <a:pt x="87" y="155"/>
                    </a:lnTo>
                    <a:lnTo>
                      <a:pt x="94" y="158"/>
                    </a:lnTo>
                    <a:lnTo>
                      <a:pt x="100" y="158"/>
                    </a:lnTo>
                    <a:lnTo>
                      <a:pt x="103" y="161"/>
                    </a:lnTo>
                    <a:lnTo>
                      <a:pt x="107" y="161"/>
                    </a:lnTo>
                    <a:lnTo>
                      <a:pt x="107" y="164"/>
                    </a:lnTo>
                    <a:lnTo>
                      <a:pt x="110" y="168"/>
                    </a:lnTo>
                    <a:lnTo>
                      <a:pt x="116" y="168"/>
                    </a:lnTo>
                    <a:lnTo>
                      <a:pt x="120" y="164"/>
                    </a:lnTo>
                    <a:lnTo>
                      <a:pt x="126" y="164"/>
                    </a:lnTo>
                    <a:lnTo>
                      <a:pt x="129" y="161"/>
                    </a:lnTo>
                    <a:lnTo>
                      <a:pt x="132" y="158"/>
                    </a:lnTo>
                    <a:lnTo>
                      <a:pt x="136" y="158"/>
                    </a:lnTo>
                    <a:lnTo>
                      <a:pt x="136" y="155"/>
                    </a:lnTo>
                    <a:lnTo>
                      <a:pt x="139" y="145"/>
                    </a:lnTo>
                    <a:lnTo>
                      <a:pt x="142" y="145"/>
                    </a:lnTo>
                    <a:lnTo>
                      <a:pt x="145" y="142"/>
                    </a:lnTo>
                    <a:lnTo>
                      <a:pt x="148" y="145"/>
                    </a:lnTo>
                    <a:lnTo>
                      <a:pt x="152" y="145"/>
                    </a:lnTo>
                    <a:lnTo>
                      <a:pt x="158" y="145"/>
                    </a:lnTo>
                    <a:lnTo>
                      <a:pt x="158" y="142"/>
                    </a:lnTo>
                    <a:lnTo>
                      <a:pt x="165" y="139"/>
                    </a:lnTo>
                    <a:lnTo>
                      <a:pt x="168" y="139"/>
                    </a:lnTo>
                    <a:lnTo>
                      <a:pt x="165" y="142"/>
                    </a:lnTo>
                    <a:lnTo>
                      <a:pt x="165" y="145"/>
                    </a:lnTo>
                    <a:lnTo>
                      <a:pt x="165" y="151"/>
                    </a:lnTo>
                    <a:lnTo>
                      <a:pt x="165" y="155"/>
                    </a:lnTo>
                    <a:lnTo>
                      <a:pt x="165" y="158"/>
                    </a:lnTo>
                    <a:lnTo>
                      <a:pt x="168" y="158"/>
                    </a:lnTo>
                    <a:close/>
                  </a:path>
                </a:pathLst>
              </a:custGeom>
              <a:solidFill>
                <a:srgbClr val="CCCCCC"/>
              </a:solidFill>
              <a:ln w="9525">
                <a:noFill/>
                <a:round/>
                <a:headEnd/>
                <a:tailEnd/>
              </a:ln>
            </p:spPr>
            <p:txBody>
              <a:bodyPr/>
              <a:lstStyle/>
              <a:p>
                <a:endParaRPr lang="en-US"/>
              </a:p>
            </p:txBody>
          </p:sp>
          <p:sp>
            <p:nvSpPr>
              <p:cNvPr id="33023" name="Freeform 93"/>
              <p:cNvSpPr>
                <a:spLocks/>
              </p:cNvSpPr>
              <p:nvPr/>
            </p:nvSpPr>
            <p:spPr bwMode="auto">
              <a:xfrm>
                <a:off x="2812" y="1379"/>
                <a:ext cx="297" cy="174"/>
              </a:xfrm>
              <a:custGeom>
                <a:avLst/>
                <a:gdLst>
                  <a:gd name="T0" fmla="*/ 171 w 297"/>
                  <a:gd name="T1" fmla="*/ 155 h 174"/>
                  <a:gd name="T2" fmla="*/ 177 w 297"/>
                  <a:gd name="T3" fmla="*/ 148 h 174"/>
                  <a:gd name="T4" fmla="*/ 174 w 297"/>
                  <a:gd name="T5" fmla="*/ 139 h 174"/>
                  <a:gd name="T6" fmla="*/ 181 w 297"/>
                  <a:gd name="T7" fmla="*/ 135 h 174"/>
                  <a:gd name="T8" fmla="*/ 187 w 297"/>
                  <a:gd name="T9" fmla="*/ 135 h 174"/>
                  <a:gd name="T10" fmla="*/ 200 w 297"/>
                  <a:gd name="T11" fmla="*/ 126 h 174"/>
                  <a:gd name="T12" fmla="*/ 222 w 297"/>
                  <a:gd name="T13" fmla="*/ 119 h 174"/>
                  <a:gd name="T14" fmla="*/ 239 w 297"/>
                  <a:gd name="T15" fmla="*/ 106 h 174"/>
                  <a:gd name="T16" fmla="*/ 258 w 297"/>
                  <a:gd name="T17" fmla="*/ 97 h 174"/>
                  <a:gd name="T18" fmla="*/ 268 w 297"/>
                  <a:gd name="T19" fmla="*/ 90 h 174"/>
                  <a:gd name="T20" fmla="*/ 293 w 297"/>
                  <a:gd name="T21" fmla="*/ 84 h 174"/>
                  <a:gd name="T22" fmla="*/ 284 w 297"/>
                  <a:gd name="T23" fmla="*/ 65 h 174"/>
                  <a:gd name="T24" fmla="*/ 271 w 297"/>
                  <a:gd name="T25" fmla="*/ 39 h 174"/>
                  <a:gd name="T26" fmla="*/ 271 w 297"/>
                  <a:gd name="T27" fmla="*/ 26 h 174"/>
                  <a:gd name="T28" fmla="*/ 258 w 297"/>
                  <a:gd name="T29" fmla="*/ 16 h 174"/>
                  <a:gd name="T30" fmla="*/ 245 w 297"/>
                  <a:gd name="T31" fmla="*/ 3 h 174"/>
                  <a:gd name="T32" fmla="*/ 232 w 297"/>
                  <a:gd name="T33" fmla="*/ 3 h 174"/>
                  <a:gd name="T34" fmla="*/ 219 w 297"/>
                  <a:gd name="T35" fmla="*/ 7 h 174"/>
                  <a:gd name="T36" fmla="*/ 190 w 297"/>
                  <a:gd name="T37" fmla="*/ 29 h 174"/>
                  <a:gd name="T38" fmla="*/ 168 w 297"/>
                  <a:gd name="T39" fmla="*/ 39 h 174"/>
                  <a:gd name="T40" fmla="*/ 142 w 297"/>
                  <a:gd name="T41" fmla="*/ 29 h 174"/>
                  <a:gd name="T42" fmla="*/ 126 w 297"/>
                  <a:gd name="T43" fmla="*/ 26 h 174"/>
                  <a:gd name="T44" fmla="*/ 103 w 297"/>
                  <a:gd name="T45" fmla="*/ 32 h 174"/>
                  <a:gd name="T46" fmla="*/ 84 w 297"/>
                  <a:gd name="T47" fmla="*/ 48 h 174"/>
                  <a:gd name="T48" fmla="*/ 71 w 297"/>
                  <a:gd name="T49" fmla="*/ 65 h 174"/>
                  <a:gd name="T50" fmla="*/ 49 w 297"/>
                  <a:gd name="T51" fmla="*/ 65 h 174"/>
                  <a:gd name="T52" fmla="*/ 39 w 297"/>
                  <a:gd name="T53" fmla="*/ 71 h 174"/>
                  <a:gd name="T54" fmla="*/ 49 w 297"/>
                  <a:gd name="T55" fmla="*/ 74 h 174"/>
                  <a:gd name="T56" fmla="*/ 39 w 297"/>
                  <a:gd name="T57" fmla="*/ 81 h 174"/>
                  <a:gd name="T58" fmla="*/ 33 w 297"/>
                  <a:gd name="T59" fmla="*/ 84 h 174"/>
                  <a:gd name="T60" fmla="*/ 23 w 297"/>
                  <a:gd name="T61" fmla="*/ 84 h 174"/>
                  <a:gd name="T62" fmla="*/ 10 w 297"/>
                  <a:gd name="T63" fmla="*/ 87 h 174"/>
                  <a:gd name="T64" fmla="*/ 0 w 297"/>
                  <a:gd name="T65" fmla="*/ 100 h 174"/>
                  <a:gd name="T66" fmla="*/ 10 w 297"/>
                  <a:gd name="T67" fmla="*/ 106 h 174"/>
                  <a:gd name="T68" fmla="*/ 13 w 297"/>
                  <a:gd name="T69" fmla="*/ 119 h 174"/>
                  <a:gd name="T70" fmla="*/ 13 w 297"/>
                  <a:gd name="T71" fmla="*/ 129 h 174"/>
                  <a:gd name="T72" fmla="*/ 10 w 297"/>
                  <a:gd name="T73" fmla="*/ 132 h 174"/>
                  <a:gd name="T74" fmla="*/ 7 w 297"/>
                  <a:gd name="T75" fmla="*/ 135 h 174"/>
                  <a:gd name="T76" fmla="*/ 10 w 297"/>
                  <a:gd name="T77" fmla="*/ 139 h 174"/>
                  <a:gd name="T78" fmla="*/ 20 w 297"/>
                  <a:gd name="T79" fmla="*/ 145 h 174"/>
                  <a:gd name="T80" fmla="*/ 26 w 297"/>
                  <a:gd name="T81" fmla="*/ 148 h 174"/>
                  <a:gd name="T82" fmla="*/ 29 w 297"/>
                  <a:gd name="T83" fmla="*/ 158 h 174"/>
                  <a:gd name="T84" fmla="*/ 42 w 297"/>
                  <a:gd name="T85" fmla="*/ 158 h 174"/>
                  <a:gd name="T86" fmla="*/ 33 w 297"/>
                  <a:gd name="T87" fmla="*/ 164 h 174"/>
                  <a:gd name="T88" fmla="*/ 39 w 297"/>
                  <a:gd name="T89" fmla="*/ 168 h 174"/>
                  <a:gd name="T90" fmla="*/ 45 w 297"/>
                  <a:gd name="T91" fmla="*/ 164 h 174"/>
                  <a:gd name="T92" fmla="*/ 52 w 297"/>
                  <a:gd name="T93" fmla="*/ 164 h 174"/>
                  <a:gd name="T94" fmla="*/ 62 w 297"/>
                  <a:gd name="T95" fmla="*/ 174 h 174"/>
                  <a:gd name="T96" fmla="*/ 78 w 297"/>
                  <a:gd name="T97" fmla="*/ 164 h 174"/>
                  <a:gd name="T98" fmla="*/ 84 w 297"/>
                  <a:gd name="T99" fmla="*/ 155 h 174"/>
                  <a:gd name="T100" fmla="*/ 107 w 297"/>
                  <a:gd name="T101" fmla="*/ 161 h 174"/>
                  <a:gd name="T102" fmla="*/ 126 w 297"/>
                  <a:gd name="T103" fmla="*/ 164 h 174"/>
                  <a:gd name="T104" fmla="*/ 136 w 297"/>
                  <a:gd name="T105" fmla="*/ 155 h 174"/>
                  <a:gd name="T106" fmla="*/ 148 w 297"/>
                  <a:gd name="T107" fmla="*/ 145 h 174"/>
                  <a:gd name="T108" fmla="*/ 165 w 297"/>
                  <a:gd name="T109" fmla="*/ 139 h 174"/>
                  <a:gd name="T110" fmla="*/ 165 w 297"/>
                  <a:gd name="T111" fmla="*/ 155 h 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7"/>
                  <a:gd name="T169" fmla="*/ 0 h 174"/>
                  <a:gd name="T170" fmla="*/ 297 w 297"/>
                  <a:gd name="T171" fmla="*/ 174 h 1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7" h="174">
                    <a:moveTo>
                      <a:pt x="168" y="158"/>
                    </a:moveTo>
                    <a:lnTo>
                      <a:pt x="171" y="158"/>
                    </a:lnTo>
                    <a:lnTo>
                      <a:pt x="171" y="155"/>
                    </a:lnTo>
                    <a:lnTo>
                      <a:pt x="171" y="151"/>
                    </a:lnTo>
                    <a:lnTo>
                      <a:pt x="174" y="148"/>
                    </a:lnTo>
                    <a:lnTo>
                      <a:pt x="177" y="148"/>
                    </a:lnTo>
                    <a:lnTo>
                      <a:pt x="174" y="142"/>
                    </a:lnTo>
                    <a:lnTo>
                      <a:pt x="171" y="139"/>
                    </a:lnTo>
                    <a:lnTo>
                      <a:pt x="174" y="139"/>
                    </a:lnTo>
                    <a:lnTo>
                      <a:pt x="174" y="135"/>
                    </a:lnTo>
                    <a:lnTo>
                      <a:pt x="177" y="135"/>
                    </a:lnTo>
                    <a:lnTo>
                      <a:pt x="181" y="135"/>
                    </a:lnTo>
                    <a:lnTo>
                      <a:pt x="181" y="139"/>
                    </a:lnTo>
                    <a:lnTo>
                      <a:pt x="184" y="135"/>
                    </a:lnTo>
                    <a:lnTo>
                      <a:pt x="187" y="135"/>
                    </a:lnTo>
                    <a:lnTo>
                      <a:pt x="187" y="132"/>
                    </a:lnTo>
                    <a:lnTo>
                      <a:pt x="190" y="132"/>
                    </a:lnTo>
                    <a:lnTo>
                      <a:pt x="194" y="129"/>
                    </a:lnTo>
                    <a:lnTo>
                      <a:pt x="197" y="126"/>
                    </a:lnTo>
                    <a:lnTo>
                      <a:pt x="200" y="126"/>
                    </a:lnTo>
                    <a:lnTo>
                      <a:pt x="203" y="126"/>
                    </a:lnTo>
                    <a:lnTo>
                      <a:pt x="206" y="129"/>
                    </a:lnTo>
                    <a:lnTo>
                      <a:pt x="213" y="126"/>
                    </a:lnTo>
                    <a:lnTo>
                      <a:pt x="222" y="122"/>
                    </a:lnTo>
                    <a:lnTo>
                      <a:pt x="222" y="119"/>
                    </a:lnTo>
                    <a:lnTo>
                      <a:pt x="226" y="116"/>
                    </a:lnTo>
                    <a:lnTo>
                      <a:pt x="229" y="116"/>
                    </a:lnTo>
                    <a:lnTo>
                      <a:pt x="232" y="113"/>
                    </a:lnTo>
                    <a:lnTo>
                      <a:pt x="235" y="110"/>
                    </a:lnTo>
                    <a:lnTo>
                      <a:pt x="239" y="106"/>
                    </a:lnTo>
                    <a:lnTo>
                      <a:pt x="242" y="106"/>
                    </a:lnTo>
                    <a:lnTo>
                      <a:pt x="251" y="103"/>
                    </a:lnTo>
                    <a:lnTo>
                      <a:pt x="255" y="100"/>
                    </a:lnTo>
                    <a:lnTo>
                      <a:pt x="255" y="97"/>
                    </a:lnTo>
                    <a:lnTo>
                      <a:pt x="258" y="97"/>
                    </a:lnTo>
                    <a:lnTo>
                      <a:pt x="258" y="100"/>
                    </a:lnTo>
                    <a:lnTo>
                      <a:pt x="261" y="97"/>
                    </a:lnTo>
                    <a:lnTo>
                      <a:pt x="268" y="90"/>
                    </a:lnTo>
                    <a:lnTo>
                      <a:pt x="274" y="90"/>
                    </a:lnTo>
                    <a:lnTo>
                      <a:pt x="280" y="87"/>
                    </a:lnTo>
                    <a:lnTo>
                      <a:pt x="287" y="84"/>
                    </a:lnTo>
                    <a:lnTo>
                      <a:pt x="290" y="87"/>
                    </a:lnTo>
                    <a:lnTo>
                      <a:pt x="293" y="84"/>
                    </a:lnTo>
                    <a:lnTo>
                      <a:pt x="297" y="81"/>
                    </a:lnTo>
                    <a:lnTo>
                      <a:pt x="293" y="77"/>
                    </a:lnTo>
                    <a:lnTo>
                      <a:pt x="290" y="74"/>
                    </a:lnTo>
                    <a:lnTo>
                      <a:pt x="284" y="71"/>
                    </a:lnTo>
                    <a:lnTo>
                      <a:pt x="284" y="65"/>
                    </a:lnTo>
                    <a:lnTo>
                      <a:pt x="280" y="61"/>
                    </a:lnTo>
                    <a:lnTo>
                      <a:pt x="280" y="55"/>
                    </a:lnTo>
                    <a:lnTo>
                      <a:pt x="277" y="45"/>
                    </a:lnTo>
                    <a:lnTo>
                      <a:pt x="274" y="42"/>
                    </a:lnTo>
                    <a:lnTo>
                      <a:pt x="271" y="39"/>
                    </a:lnTo>
                    <a:lnTo>
                      <a:pt x="274" y="36"/>
                    </a:lnTo>
                    <a:lnTo>
                      <a:pt x="274" y="32"/>
                    </a:lnTo>
                    <a:lnTo>
                      <a:pt x="274" y="26"/>
                    </a:lnTo>
                    <a:lnTo>
                      <a:pt x="271" y="26"/>
                    </a:lnTo>
                    <a:lnTo>
                      <a:pt x="268" y="23"/>
                    </a:lnTo>
                    <a:lnTo>
                      <a:pt x="264" y="23"/>
                    </a:lnTo>
                    <a:lnTo>
                      <a:pt x="261" y="23"/>
                    </a:lnTo>
                    <a:lnTo>
                      <a:pt x="258" y="20"/>
                    </a:lnTo>
                    <a:lnTo>
                      <a:pt x="258" y="16"/>
                    </a:lnTo>
                    <a:lnTo>
                      <a:pt x="255" y="10"/>
                    </a:lnTo>
                    <a:lnTo>
                      <a:pt x="251" y="7"/>
                    </a:lnTo>
                    <a:lnTo>
                      <a:pt x="248" y="7"/>
                    </a:lnTo>
                    <a:lnTo>
                      <a:pt x="245" y="3"/>
                    </a:lnTo>
                    <a:lnTo>
                      <a:pt x="239" y="0"/>
                    </a:lnTo>
                    <a:lnTo>
                      <a:pt x="235" y="0"/>
                    </a:lnTo>
                    <a:lnTo>
                      <a:pt x="232" y="3"/>
                    </a:lnTo>
                    <a:lnTo>
                      <a:pt x="226" y="3"/>
                    </a:lnTo>
                    <a:lnTo>
                      <a:pt x="222" y="7"/>
                    </a:lnTo>
                    <a:lnTo>
                      <a:pt x="219" y="7"/>
                    </a:lnTo>
                    <a:lnTo>
                      <a:pt x="216" y="13"/>
                    </a:lnTo>
                    <a:lnTo>
                      <a:pt x="206" y="26"/>
                    </a:lnTo>
                    <a:lnTo>
                      <a:pt x="200" y="29"/>
                    </a:lnTo>
                    <a:lnTo>
                      <a:pt x="190" y="29"/>
                    </a:lnTo>
                    <a:lnTo>
                      <a:pt x="184" y="32"/>
                    </a:lnTo>
                    <a:lnTo>
                      <a:pt x="181" y="36"/>
                    </a:lnTo>
                    <a:lnTo>
                      <a:pt x="174" y="39"/>
                    </a:lnTo>
                    <a:lnTo>
                      <a:pt x="168" y="36"/>
                    </a:lnTo>
                    <a:lnTo>
                      <a:pt x="168" y="39"/>
                    </a:lnTo>
                    <a:lnTo>
                      <a:pt x="165" y="39"/>
                    </a:lnTo>
                    <a:lnTo>
                      <a:pt x="155" y="36"/>
                    </a:lnTo>
                    <a:lnTo>
                      <a:pt x="148" y="39"/>
                    </a:lnTo>
                    <a:lnTo>
                      <a:pt x="142" y="32"/>
                    </a:lnTo>
                    <a:lnTo>
                      <a:pt x="142" y="29"/>
                    </a:lnTo>
                    <a:lnTo>
                      <a:pt x="139" y="32"/>
                    </a:lnTo>
                    <a:lnTo>
                      <a:pt x="136" y="32"/>
                    </a:lnTo>
                    <a:lnTo>
                      <a:pt x="129" y="32"/>
                    </a:lnTo>
                    <a:lnTo>
                      <a:pt x="126" y="29"/>
                    </a:lnTo>
                    <a:lnTo>
                      <a:pt x="126" y="26"/>
                    </a:lnTo>
                    <a:lnTo>
                      <a:pt x="123" y="26"/>
                    </a:lnTo>
                    <a:lnTo>
                      <a:pt x="120" y="29"/>
                    </a:lnTo>
                    <a:lnTo>
                      <a:pt x="110" y="32"/>
                    </a:lnTo>
                    <a:lnTo>
                      <a:pt x="103" y="32"/>
                    </a:lnTo>
                    <a:lnTo>
                      <a:pt x="100" y="36"/>
                    </a:lnTo>
                    <a:lnTo>
                      <a:pt x="97" y="36"/>
                    </a:lnTo>
                    <a:lnTo>
                      <a:pt x="91" y="42"/>
                    </a:lnTo>
                    <a:lnTo>
                      <a:pt x="87" y="45"/>
                    </a:lnTo>
                    <a:lnTo>
                      <a:pt x="84" y="48"/>
                    </a:lnTo>
                    <a:lnTo>
                      <a:pt x="81" y="48"/>
                    </a:lnTo>
                    <a:lnTo>
                      <a:pt x="78" y="55"/>
                    </a:lnTo>
                    <a:lnTo>
                      <a:pt x="74" y="55"/>
                    </a:lnTo>
                    <a:lnTo>
                      <a:pt x="74" y="61"/>
                    </a:lnTo>
                    <a:lnTo>
                      <a:pt x="71" y="65"/>
                    </a:lnTo>
                    <a:lnTo>
                      <a:pt x="65" y="65"/>
                    </a:lnTo>
                    <a:lnTo>
                      <a:pt x="62" y="65"/>
                    </a:lnTo>
                    <a:lnTo>
                      <a:pt x="58" y="65"/>
                    </a:lnTo>
                    <a:lnTo>
                      <a:pt x="49" y="65"/>
                    </a:lnTo>
                    <a:lnTo>
                      <a:pt x="45" y="65"/>
                    </a:lnTo>
                    <a:lnTo>
                      <a:pt x="42" y="65"/>
                    </a:lnTo>
                    <a:lnTo>
                      <a:pt x="42" y="68"/>
                    </a:lnTo>
                    <a:lnTo>
                      <a:pt x="39" y="71"/>
                    </a:lnTo>
                    <a:lnTo>
                      <a:pt x="42" y="71"/>
                    </a:lnTo>
                    <a:lnTo>
                      <a:pt x="45" y="74"/>
                    </a:lnTo>
                    <a:lnTo>
                      <a:pt x="49" y="74"/>
                    </a:lnTo>
                    <a:lnTo>
                      <a:pt x="52" y="74"/>
                    </a:lnTo>
                    <a:lnTo>
                      <a:pt x="42" y="77"/>
                    </a:lnTo>
                    <a:lnTo>
                      <a:pt x="39" y="81"/>
                    </a:lnTo>
                    <a:lnTo>
                      <a:pt x="42" y="81"/>
                    </a:lnTo>
                    <a:lnTo>
                      <a:pt x="42" y="84"/>
                    </a:lnTo>
                    <a:lnTo>
                      <a:pt x="39" y="84"/>
                    </a:lnTo>
                    <a:lnTo>
                      <a:pt x="33" y="84"/>
                    </a:lnTo>
                    <a:lnTo>
                      <a:pt x="26" y="87"/>
                    </a:lnTo>
                    <a:lnTo>
                      <a:pt x="26" y="84"/>
                    </a:lnTo>
                    <a:lnTo>
                      <a:pt x="23" y="84"/>
                    </a:lnTo>
                    <a:lnTo>
                      <a:pt x="23" y="87"/>
                    </a:lnTo>
                    <a:lnTo>
                      <a:pt x="20" y="87"/>
                    </a:lnTo>
                    <a:lnTo>
                      <a:pt x="17" y="87"/>
                    </a:lnTo>
                    <a:lnTo>
                      <a:pt x="13" y="87"/>
                    </a:lnTo>
                    <a:lnTo>
                      <a:pt x="10" y="87"/>
                    </a:lnTo>
                    <a:lnTo>
                      <a:pt x="7" y="90"/>
                    </a:lnTo>
                    <a:lnTo>
                      <a:pt x="4" y="94"/>
                    </a:lnTo>
                    <a:lnTo>
                      <a:pt x="4" y="97"/>
                    </a:lnTo>
                    <a:lnTo>
                      <a:pt x="0" y="100"/>
                    </a:lnTo>
                    <a:lnTo>
                      <a:pt x="0" y="103"/>
                    </a:lnTo>
                    <a:lnTo>
                      <a:pt x="0" y="110"/>
                    </a:lnTo>
                    <a:lnTo>
                      <a:pt x="7" y="110"/>
                    </a:lnTo>
                    <a:lnTo>
                      <a:pt x="10" y="106"/>
                    </a:lnTo>
                    <a:lnTo>
                      <a:pt x="13" y="110"/>
                    </a:lnTo>
                    <a:lnTo>
                      <a:pt x="10" y="113"/>
                    </a:lnTo>
                    <a:lnTo>
                      <a:pt x="10" y="116"/>
                    </a:lnTo>
                    <a:lnTo>
                      <a:pt x="13" y="116"/>
                    </a:lnTo>
                    <a:lnTo>
                      <a:pt x="13" y="119"/>
                    </a:lnTo>
                    <a:lnTo>
                      <a:pt x="13" y="122"/>
                    </a:lnTo>
                    <a:lnTo>
                      <a:pt x="13" y="126"/>
                    </a:lnTo>
                    <a:lnTo>
                      <a:pt x="13" y="129"/>
                    </a:lnTo>
                    <a:lnTo>
                      <a:pt x="17" y="129"/>
                    </a:lnTo>
                    <a:lnTo>
                      <a:pt x="20" y="132"/>
                    </a:lnTo>
                    <a:lnTo>
                      <a:pt x="13" y="132"/>
                    </a:lnTo>
                    <a:lnTo>
                      <a:pt x="10" y="132"/>
                    </a:lnTo>
                    <a:lnTo>
                      <a:pt x="7" y="129"/>
                    </a:lnTo>
                    <a:lnTo>
                      <a:pt x="7" y="132"/>
                    </a:lnTo>
                    <a:lnTo>
                      <a:pt x="7" y="135"/>
                    </a:lnTo>
                    <a:lnTo>
                      <a:pt x="7" y="139"/>
                    </a:lnTo>
                    <a:lnTo>
                      <a:pt x="10" y="139"/>
                    </a:lnTo>
                    <a:lnTo>
                      <a:pt x="13" y="139"/>
                    </a:lnTo>
                    <a:lnTo>
                      <a:pt x="17" y="139"/>
                    </a:lnTo>
                    <a:lnTo>
                      <a:pt x="20" y="142"/>
                    </a:lnTo>
                    <a:lnTo>
                      <a:pt x="23" y="142"/>
                    </a:lnTo>
                    <a:lnTo>
                      <a:pt x="20" y="145"/>
                    </a:lnTo>
                    <a:lnTo>
                      <a:pt x="20" y="148"/>
                    </a:lnTo>
                    <a:lnTo>
                      <a:pt x="23" y="148"/>
                    </a:lnTo>
                    <a:lnTo>
                      <a:pt x="26" y="148"/>
                    </a:lnTo>
                    <a:lnTo>
                      <a:pt x="23" y="151"/>
                    </a:lnTo>
                    <a:lnTo>
                      <a:pt x="23" y="155"/>
                    </a:lnTo>
                    <a:lnTo>
                      <a:pt x="26" y="155"/>
                    </a:lnTo>
                    <a:lnTo>
                      <a:pt x="29" y="158"/>
                    </a:lnTo>
                    <a:lnTo>
                      <a:pt x="26" y="161"/>
                    </a:lnTo>
                    <a:lnTo>
                      <a:pt x="33" y="161"/>
                    </a:lnTo>
                    <a:lnTo>
                      <a:pt x="39" y="158"/>
                    </a:lnTo>
                    <a:lnTo>
                      <a:pt x="42" y="158"/>
                    </a:lnTo>
                    <a:lnTo>
                      <a:pt x="39" y="161"/>
                    </a:lnTo>
                    <a:lnTo>
                      <a:pt x="39" y="164"/>
                    </a:lnTo>
                    <a:lnTo>
                      <a:pt x="36" y="164"/>
                    </a:lnTo>
                    <a:lnTo>
                      <a:pt x="33" y="164"/>
                    </a:lnTo>
                    <a:lnTo>
                      <a:pt x="29" y="168"/>
                    </a:lnTo>
                    <a:lnTo>
                      <a:pt x="29" y="171"/>
                    </a:lnTo>
                    <a:lnTo>
                      <a:pt x="39" y="164"/>
                    </a:lnTo>
                    <a:lnTo>
                      <a:pt x="39" y="168"/>
                    </a:lnTo>
                    <a:lnTo>
                      <a:pt x="42" y="168"/>
                    </a:lnTo>
                    <a:lnTo>
                      <a:pt x="42" y="164"/>
                    </a:lnTo>
                    <a:lnTo>
                      <a:pt x="45" y="164"/>
                    </a:lnTo>
                    <a:lnTo>
                      <a:pt x="49" y="164"/>
                    </a:lnTo>
                    <a:lnTo>
                      <a:pt x="52" y="168"/>
                    </a:lnTo>
                    <a:lnTo>
                      <a:pt x="52" y="164"/>
                    </a:lnTo>
                    <a:lnTo>
                      <a:pt x="55" y="164"/>
                    </a:lnTo>
                    <a:lnTo>
                      <a:pt x="55" y="171"/>
                    </a:lnTo>
                    <a:lnTo>
                      <a:pt x="58" y="174"/>
                    </a:lnTo>
                    <a:lnTo>
                      <a:pt x="62" y="174"/>
                    </a:lnTo>
                    <a:lnTo>
                      <a:pt x="65" y="174"/>
                    </a:lnTo>
                    <a:lnTo>
                      <a:pt x="68" y="174"/>
                    </a:lnTo>
                    <a:lnTo>
                      <a:pt x="71" y="171"/>
                    </a:lnTo>
                    <a:lnTo>
                      <a:pt x="78" y="168"/>
                    </a:lnTo>
                    <a:lnTo>
                      <a:pt x="78" y="164"/>
                    </a:lnTo>
                    <a:lnTo>
                      <a:pt x="78" y="158"/>
                    </a:lnTo>
                    <a:lnTo>
                      <a:pt x="81" y="155"/>
                    </a:lnTo>
                    <a:lnTo>
                      <a:pt x="84" y="155"/>
                    </a:lnTo>
                    <a:lnTo>
                      <a:pt x="87" y="155"/>
                    </a:lnTo>
                    <a:lnTo>
                      <a:pt x="94" y="158"/>
                    </a:lnTo>
                    <a:lnTo>
                      <a:pt x="100" y="158"/>
                    </a:lnTo>
                    <a:lnTo>
                      <a:pt x="103" y="161"/>
                    </a:lnTo>
                    <a:lnTo>
                      <a:pt x="107" y="161"/>
                    </a:lnTo>
                    <a:lnTo>
                      <a:pt x="107" y="164"/>
                    </a:lnTo>
                    <a:lnTo>
                      <a:pt x="110" y="168"/>
                    </a:lnTo>
                    <a:lnTo>
                      <a:pt x="116" y="168"/>
                    </a:lnTo>
                    <a:lnTo>
                      <a:pt x="120" y="164"/>
                    </a:lnTo>
                    <a:lnTo>
                      <a:pt x="126" y="164"/>
                    </a:lnTo>
                    <a:lnTo>
                      <a:pt x="129" y="161"/>
                    </a:lnTo>
                    <a:lnTo>
                      <a:pt x="132" y="158"/>
                    </a:lnTo>
                    <a:lnTo>
                      <a:pt x="136" y="158"/>
                    </a:lnTo>
                    <a:lnTo>
                      <a:pt x="136" y="155"/>
                    </a:lnTo>
                    <a:lnTo>
                      <a:pt x="139" y="145"/>
                    </a:lnTo>
                    <a:lnTo>
                      <a:pt x="142" y="145"/>
                    </a:lnTo>
                    <a:lnTo>
                      <a:pt x="145" y="142"/>
                    </a:lnTo>
                    <a:lnTo>
                      <a:pt x="148" y="145"/>
                    </a:lnTo>
                    <a:lnTo>
                      <a:pt x="152" y="145"/>
                    </a:lnTo>
                    <a:lnTo>
                      <a:pt x="158" y="145"/>
                    </a:lnTo>
                    <a:lnTo>
                      <a:pt x="158" y="142"/>
                    </a:lnTo>
                    <a:lnTo>
                      <a:pt x="165" y="139"/>
                    </a:lnTo>
                    <a:lnTo>
                      <a:pt x="168" y="139"/>
                    </a:lnTo>
                    <a:lnTo>
                      <a:pt x="165" y="142"/>
                    </a:lnTo>
                    <a:lnTo>
                      <a:pt x="165" y="145"/>
                    </a:lnTo>
                    <a:lnTo>
                      <a:pt x="165" y="151"/>
                    </a:lnTo>
                    <a:lnTo>
                      <a:pt x="165" y="155"/>
                    </a:lnTo>
                    <a:lnTo>
                      <a:pt x="165" y="158"/>
                    </a:lnTo>
                    <a:lnTo>
                      <a:pt x="168" y="158"/>
                    </a:lnTo>
                  </a:path>
                </a:pathLst>
              </a:custGeom>
              <a:noFill/>
              <a:ln w="0">
                <a:solidFill>
                  <a:srgbClr val="7F7F7F"/>
                </a:solidFill>
                <a:round/>
                <a:headEnd/>
                <a:tailEnd/>
              </a:ln>
            </p:spPr>
            <p:txBody>
              <a:bodyPr/>
              <a:lstStyle/>
              <a:p>
                <a:endParaRPr lang="en-US"/>
              </a:p>
            </p:txBody>
          </p:sp>
          <p:sp>
            <p:nvSpPr>
              <p:cNvPr id="33024" name="Freeform 94"/>
              <p:cNvSpPr>
                <a:spLocks/>
              </p:cNvSpPr>
              <p:nvPr/>
            </p:nvSpPr>
            <p:spPr bwMode="auto">
              <a:xfrm>
                <a:off x="2806" y="1431"/>
                <a:ext cx="45" cy="45"/>
              </a:xfrm>
              <a:custGeom>
                <a:avLst/>
                <a:gdLst>
                  <a:gd name="T0" fmla="*/ 19 w 45"/>
                  <a:gd name="T1" fmla="*/ 3 h 45"/>
                  <a:gd name="T2" fmla="*/ 13 w 45"/>
                  <a:gd name="T3" fmla="*/ 0 h 45"/>
                  <a:gd name="T4" fmla="*/ 10 w 45"/>
                  <a:gd name="T5" fmla="*/ 3 h 45"/>
                  <a:gd name="T6" fmla="*/ 6 w 45"/>
                  <a:gd name="T7" fmla="*/ 6 h 45"/>
                  <a:gd name="T8" fmla="*/ 3 w 45"/>
                  <a:gd name="T9" fmla="*/ 9 h 45"/>
                  <a:gd name="T10" fmla="*/ 3 w 45"/>
                  <a:gd name="T11" fmla="*/ 9 h 45"/>
                  <a:gd name="T12" fmla="*/ 6 w 45"/>
                  <a:gd name="T13" fmla="*/ 13 h 45"/>
                  <a:gd name="T14" fmla="*/ 6 w 45"/>
                  <a:gd name="T15" fmla="*/ 16 h 45"/>
                  <a:gd name="T16" fmla="*/ 3 w 45"/>
                  <a:gd name="T17" fmla="*/ 19 h 45"/>
                  <a:gd name="T18" fmla="*/ 3 w 45"/>
                  <a:gd name="T19" fmla="*/ 22 h 45"/>
                  <a:gd name="T20" fmla="*/ 3 w 45"/>
                  <a:gd name="T21" fmla="*/ 29 h 45"/>
                  <a:gd name="T22" fmla="*/ 0 w 45"/>
                  <a:gd name="T23" fmla="*/ 32 h 45"/>
                  <a:gd name="T24" fmla="*/ 3 w 45"/>
                  <a:gd name="T25" fmla="*/ 32 h 45"/>
                  <a:gd name="T26" fmla="*/ 3 w 45"/>
                  <a:gd name="T27" fmla="*/ 35 h 45"/>
                  <a:gd name="T28" fmla="*/ 13 w 45"/>
                  <a:gd name="T29" fmla="*/ 32 h 45"/>
                  <a:gd name="T30" fmla="*/ 13 w 45"/>
                  <a:gd name="T31" fmla="*/ 35 h 45"/>
                  <a:gd name="T32" fmla="*/ 6 w 45"/>
                  <a:gd name="T33" fmla="*/ 35 h 45"/>
                  <a:gd name="T34" fmla="*/ 6 w 45"/>
                  <a:gd name="T35" fmla="*/ 38 h 45"/>
                  <a:gd name="T36" fmla="*/ 6 w 45"/>
                  <a:gd name="T37" fmla="*/ 42 h 45"/>
                  <a:gd name="T38" fmla="*/ 6 w 45"/>
                  <a:gd name="T39" fmla="*/ 45 h 45"/>
                  <a:gd name="T40" fmla="*/ 6 w 45"/>
                  <a:gd name="T41" fmla="*/ 45 h 45"/>
                  <a:gd name="T42" fmla="*/ 10 w 45"/>
                  <a:gd name="T43" fmla="*/ 42 h 45"/>
                  <a:gd name="T44" fmla="*/ 10 w 45"/>
                  <a:gd name="T45" fmla="*/ 38 h 45"/>
                  <a:gd name="T46" fmla="*/ 16 w 45"/>
                  <a:gd name="T47" fmla="*/ 32 h 45"/>
                  <a:gd name="T48" fmla="*/ 23 w 45"/>
                  <a:gd name="T49" fmla="*/ 25 h 45"/>
                  <a:gd name="T50" fmla="*/ 23 w 45"/>
                  <a:gd name="T51" fmla="*/ 22 h 45"/>
                  <a:gd name="T52" fmla="*/ 26 w 45"/>
                  <a:gd name="T53" fmla="*/ 22 h 45"/>
                  <a:gd name="T54" fmla="*/ 29 w 45"/>
                  <a:gd name="T55" fmla="*/ 19 h 45"/>
                  <a:gd name="T56" fmla="*/ 35 w 45"/>
                  <a:gd name="T57" fmla="*/ 19 h 45"/>
                  <a:gd name="T58" fmla="*/ 39 w 45"/>
                  <a:gd name="T59" fmla="*/ 19 h 45"/>
                  <a:gd name="T60" fmla="*/ 42 w 45"/>
                  <a:gd name="T61" fmla="*/ 19 h 45"/>
                  <a:gd name="T62" fmla="*/ 45 w 45"/>
                  <a:gd name="T63" fmla="*/ 19 h 45"/>
                  <a:gd name="T64" fmla="*/ 45 w 45"/>
                  <a:gd name="T65" fmla="*/ 16 h 45"/>
                  <a:gd name="T66" fmla="*/ 45 w 45"/>
                  <a:gd name="T67" fmla="*/ 13 h 45"/>
                  <a:gd name="T68" fmla="*/ 42 w 45"/>
                  <a:gd name="T69" fmla="*/ 13 h 45"/>
                  <a:gd name="T70" fmla="*/ 39 w 45"/>
                  <a:gd name="T71" fmla="*/ 13 h 45"/>
                  <a:gd name="T72" fmla="*/ 32 w 45"/>
                  <a:gd name="T73" fmla="*/ 9 h 45"/>
                  <a:gd name="T74" fmla="*/ 32 w 45"/>
                  <a:gd name="T75" fmla="*/ 9 h 45"/>
                  <a:gd name="T76" fmla="*/ 29 w 45"/>
                  <a:gd name="T77" fmla="*/ 6 h 45"/>
                  <a:gd name="T78" fmla="*/ 29 w 45"/>
                  <a:gd name="T79" fmla="*/ 3 h 45"/>
                  <a:gd name="T80" fmla="*/ 29 w 45"/>
                  <a:gd name="T81" fmla="*/ 0 h 45"/>
                  <a:gd name="T82" fmla="*/ 26 w 45"/>
                  <a:gd name="T83" fmla="*/ 0 h 45"/>
                  <a:gd name="T84" fmla="*/ 19 w 45"/>
                  <a:gd name="T85" fmla="*/ 3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45"/>
                  <a:gd name="T131" fmla="*/ 45 w 45"/>
                  <a:gd name="T132" fmla="*/ 45 h 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45">
                    <a:moveTo>
                      <a:pt x="19" y="3"/>
                    </a:moveTo>
                    <a:lnTo>
                      <a:pt x="13" y="0"/>
                    </a:lnTo>
                    <a:lnTo>
                      <a:pt x="10" y="3"/>
                    </a:lnTo>
                    <a:lnTo>
                      <a:pt x="6" y="6"/>
                    </a:lnTo>
                    <a:lnTo>
                      <a:pt x="3" y="9"/>
                    </a:lnTo>
                    <a:lnTo>
                      <a:pt x="6" y="13"/>
                    </a:lnTo>
                    <a:lnTo>
                      <a:pt x="6" y="16"/>
                    </a:lnTo>
                    <a:lnTo>
                      <a:pt x="3" y="19"/>
                    </a:lnTo>
                    <a:lnTo>
                      <a:pt x="3" y="22"/>
                    </a:lnTo>
                    <a:lnTo>
                      <a:pt x="3" y="29"/>
                    </a:lnTo>
                    <a:lnTo>
                      <a:pt x="0" y="32"/>
                    </a:lnTo>
                    <a:lnTo>
                      <a:pt x="3" y="32"/>
                    </a:lnTo>
                    <a:lnTo>
                      <a:pt x="3" y="35"/>
                    </a:lnTo>
                    <a:lnTo>
                      <a:pt x="13" y="32"/>
                    </a:lnTo>
                    <a:lnTo>
                      <a:pt x="13" y="35"/>
                    </a:lnTo>
                    <a:lnTo>
                      <a:pt x="6" y="35"/>
                    </a:lnTo>
                    <a:lnTo>
                      <a:pt x="6" y="38"/>
                    </a:lnTo>
                    <a:lnTo>
                      <a:pt x="6" y="42"/>
                    </a:lnTo>
                    <a:lnTo>
                      <a:pt x="6" y="45"/>
                    </a:lnTo>
                    <a:lnTo>
                      <a:pt x="10" y="42"/>
                    </a:lnTo>
                    <a:lnTo>
                      <a:pt x="10" y="38"/>
                    </a:lnTo>
                    <a:lnTo>
                      <a:pt x="16" y="32"/>
                    </a:lnTo>
                    <a:lnTo>
                      <a:pt x="23" y="25"/>
                    </a:lnTo>
                    <a:lnTo>
                      <a:pt x="23" y="22"/>
                    </a:lnTo>
                    <a:lnTo>
                      <a:pt x="26" y="22"/>
                    </a:lnTo>
                    <a:lnTo>
                      <a:pt x="29" y="19"/>
                    </a:lnTo>
                    <a:lnTo>
                      <a:pt x="35" y="19"/>
                    </a:lnTo>
                    <a:lnTo>
                      <a:pt x="39" y="19"/>
                    </a:lnTo>
                    <a:lnTo>
                      <a:pt x="42" y="19"/>
                    </a:lnTo>
                    <a:lnTo>
                      <a:pt x="45" y="19"/>
                    </a:lnTo>
                    <a:lnTo>
                      <a:pt x="45" y="16"/>
                    </a:lnTo>
                    <a:lnTo>
                      <a:pt x="45" y="13"/>
                    </a:lnTo>
                    <a:lnTo>
                      <a:pt x="42" y="13"/>
                    </a:lnTo>
                    <a:lnTo>
                      <a:pt x="39" y="13"/>
                    </a:lnTo>
                    <a:lnTo>
                      <a:pt x="32" y="9"/>
                    </a:lnTo>
                    <a:lnTo>
                      <a:pt x="29" y="6"/>
                    </a:lnTo>
                    <a:lnTo>
                      <a:pt x="29" y="3"/>
                    </a:lnTo>
                    <a:lnTo>
                      <a:pt x="29" y="0"/>
                    </a:lnTo>
                    <a:lnTo>
                      <a:pt x="26" y="0"/>
                    </a:lnTo>
                    <a:lnTo>
                      <a:pt x="19" y="3"/>
                    </a:lnTo>
                    <a:close/>
                  </a:path>
                </a:pathLst>
              </a:custGeom>
              <a:solidFill>
                <a:srgbClr val="CCCCCC"/>
              </a:solidFill>
              <a:ln w="9525">
                <a:noFill/>
                <a:round/>
                <a:headEnd/>
                <a:tailEnd/>
              </a:ln>
            </p:spPr>
            <p:txBody>
              <a:bodyPr/>
              <a:lstStyle/>
              <a:p>
                <a:endParaRPr lang="en-US"/>
              </a:p>
            </p:txBody>
          </p:sp>
          <p:sp>
            <p:nvSpPr>
              <p:cNvPr id="33025" name="Freeform 95"/>
              <p:cNvSpPr>
                <a:spLocks/>
              </p:cNvSpPr>
              <p:nvPr/>
            </p:nvSpPr>
            <p:spPr bwMode="auto">
              <a:xfrm>
                <a:off x="2806" y="1431"/>
                <a:ext cx="45" cy="45"/>
              </a:xfrm>
              <a:custGeom>
                <a:avLst/>
                <a:gdLst>
                  <a:gd name="T0" fmla="*/ 19 w 45"/>
                  <a:gd name="T1" fmla="*/ 3 h 45"/>
                  <a:gd name="T2" fmla="*/ 13 w 45"/>
                  <a:gd name="T3" fmla="*/ 0 h 45"/>
                  <a:gd name="T4" fmla="*/ 10 w 45"/>
                  <a:gd name="T5" fmla="*/ 3 h 45"/>
                  <a:gd name="T6" fmla="*/ 6 w 45"/>
                  <a:gd name="T7" fmla="*/ 6 h 45"/>
                  <a:gd name="T8" fmla="*/ 3 w 45"/>
                  <a:gd name="T9" fmla="*/ 9 h 45"/>
                  <a:gd name="T10" fmla="*/ 3 w 45"/>
                  <a:gd name="T11" fmla="*/ 9 h 45"/>
                  <a:gd name="T12" fmla="*/ 6 w 45"/>
                  <a:gd name="T13" fmla="*/ 13 h 45"/>
                  <a:gd name="T14" fmla="*/ 6 w 45"/>
                  <a:gd name="T15" fmla="*/ 16 h 45"/>
                  <a:gd name="T16" fmla="*/ 3 w 45"/>
                  <a:gd name="T17" fmla="*/ 19 h 45"/>
                  <a:gd name="T18" fmla="*/ 3 w 45"/>
                  <a:gd name="T19" fmla="*/ 22 h 45"/>
                  <a:gd name="T20" fmla="*/ 3 w 45"/>
                  <a:gd name="T21" fmla="*/ 29 h 45"/>
                  <a:gd name="T22" fmla="*/ 0 w 45"/>
                  <a:gd name="T23" fmla="*/ 32 h 45"/>
                  <a:gd name="T24" fmla="*/ 3 w 45"/>
                  <a:gd name="T25" fmla="*/ 32 h 45"/>
                  <a:gd name="T26" fmla="*/ 3 w 45"/>
                  <a:gd name="T27" fmla="*/ 35 h 45"/>
                  <a:gd name="T28" fmla="*/ 13 w 45"/>
                  <a:gd name="T29" fmla="*/ 32 h 45"/>
                  <a:gd name="T30" fmla="*/ 13 w 45"/>
                  <a:gd name="T31" fmla="*/ 35 h 45"/>
                  <a:gd name="T32" fmla="*/ 6 w 45"/>
                  <a:gd name="T33" fmla="*/ 35 h 45"/>
                  <a:gd name="T34" fmla="*/ 6 w 45"/>
                  <a:gd name="T35" fmla="*/ 38 h 45"/>
                  <a:gd name="T36" fmla="*/ 6 w 45"/>
                  <a:gd name="T37" fmla="*/ 42 h 45"/>
                  <a:gd name="T38" fmla="*/ 6 w 45"/>
                  <a:gd name="T39" fmla="*/ 45 h 45"/>
                  <a:gd name="T40" fmla="*/ 6 w 45"/>
                  <a:gd name="T41" fmla="*/ 45 h 45"/>
                  <a:gd name="T42" fmla="*/ 10 w 45"/>
                  <a:gd name="T43" fmla="*/ 42 h 45"/>
                  <a:gd name="T44" fmla="*/ 10 w 45"/>
                  <a:gd name="T45" fmla="*/ 38 h 45"/>
                  <a:gd name="T46" fmla="*/ 16 w 45"/>
                  <a:gd name="T47" fmla="*/ 32 h 45"/>
                  <a:gd name="T48" fmla="*/ 23 w 45"/>
                  <a:gd name="T49" fmla="*/ 25 h 45"/>
                  <a:gd name="T50" fmla="*/ 23 w 45"/>
                  <a:gd name="T51" fmla="*/ 22 h 45"/>
                  <a:gd name="T52" fmla="*/ 26 w 45"/>
                  <a:gd name="T53" fmla="*/ 22 h 45"/>
                  <a:gd name="T54" fmla="*/ 29 w 45"/>
                  <a:gd name="T55" fmla="*/ 19 h 45"/>
                  <a:gd name="T56" fmla="*/ 35 w 45"/>
                  <a:gd name="T57" fmla="*/ 19 h 45"/>
                  <a:gd name="T58" fmla="*/ 39 w 45"/>
                  <a:gd name="T59" fmla="*/ 19 h 45"/>
                  <a:gd name="T60" fmla="*/ 42 w 45"/>
                  <a:gd name="T61" fmla="*/ 19 h 45"/>
                  <a:gd name="T62" fmla="*/ 45 w 45"/>
                  <a:gd name="T63" fmla="*/ 19 h 45"/>
                  <a:gd name="T64" fmla="*/ 45 w 45"/>
                  <a:gd name="T65" fmla="*/ 16 h 45"/>
                  <a:gd name="T66" fmla="*/ 45 w 45"/>
                  <a:gd name="T67" fmla="*/ 13 h 45"/>
                  <a:gd name="T68" fmla="*/ 42 w 45"/>
                  <a:gd name="T69" fmla="*/ 13 h 45"/>
                  <a:gd name="T70" fmla="*/ 39 w 45"/>
                  <a:gd name="T71" fmla="*/ 13 h 45"/>
                  <a:gd name="T72" fmla="*/ 32 w 45"/>
                  <a:gd name="T73" fmla="*/ 9 h 45"/>
                  <a:gd name="T74" fmla="*/ 32 w 45"/>
                  <a:gd name="T75" fmla="*/ 9 h 45"/>
                  <a:gd name="T76" fmla="*/ 29 w 45"/>
                  <a:gd name="T77" fmla="*/ 6 h 45"/>
                  <a:gd name="T78" fmla="*/ 29 w 45"/>
                  <a:gd name="T79" fmla="*/ 3 h 45"/>
                  <a:gd name="T80" fmla="*/ 29 w 45"/>
                  <a:gd name="T81" fmla="*/ 0 h 45"/>
                  <a:gd name="T82" fmla="*/ 26 w 45"/>
                  <a:gd name="T83" fmla="*/ 0 h 45"/>
                  <a:gd name="T84" fmla="*/ 19 w 45"/>
                  <a:gd name="T85" fmla="*/ 3 h 45"/>
                  <a:gd name="T86" fmla="*/ 19 w 45"/>
                  <a:gd name="T87" fmla="*/ 3 h 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
                  <a:gd name="T133" fmla="*/ 0 h 45"/>
                  <a:gd name="T134" fmla="*/ 45 w 45"/>
                  <a:gd name="T135" fmla="*/ 45 h 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 h="45">
                    <a:moveTo>
                      <a:pt x="19" y="3"/>
                    </a:moveTo>
                    <a:lnTo>
                      <a:pt x="13" y="0"/>
                    </a:lnTo>
                    <a:lnTo>
                      <a:pt x="10" y="3"/>
                    </a:lnTo>
                    <a:lnTo>
                      <a:pt x="6" y="6"/>
                    </a:lnTo>
                    <a:lnTo>
                      <a:pt x="3" y="9"/>
                    </a:lnTo>
                    <a:lnTo>
                      <a:pt x="6" y="13"/>
                    </a:lnTo>
                    <a:lnTo>
                      <a:pt x="6" y="16"/>
                    </a:lnTo>
                    <a:lnTo>
                      <a:pt x="3" y="19"/>
                    </a:lnTo>
                    <a:lnTo>
                      <a:pt x="3" y="22"/>
                    </a:lnTo>
                    <a:lnTo>
                      <a:pt x="3" y="29"/>
                    </a:lnTo>
                    <a:lnTo>
                      <a:pt x="0" y="32"/>
                    </a:lnTo>
                    <a:lnTo>
                      <a:pt x="3" y="32"/>
                    </a:lnTo>
                    <a:lnTo>
                      <a:pt x="3" y="35"/>
                    </a:lnTo>
                    <a:lnTo>
                      <a:pt x="13" y="32"/>
                    </a:lnTo>
                    <a:lnTo>
                      <a:pt x="13" y="35"/>
                    </a:lnTo>
                    <a:lnTo>
                      <a:pt x="6" y="35"/>
                    </a:lnTo>
                    <a:lnTo>
                      <a:pt x="6" y="38"/>
                    </a:lnTo>
                    <a:lnTo>
                      <a:pt x="6" y="42"/>
                    </a:lnTo>
                    <a:lnTo>
                      <a:pt x="6" y="45"/>
                    </a:lnTo>
                    <a:lnTo>
                      <a:pt x="10" y="42"/>
                    </a:lnTo>
                    <a:lnTo>
                      <a:pt x="10" y="38"/>
                    </a:lnTo>
                    <a:lnTo>
                      <a:pt x="16" y="32"/>
                    </a:lnTo>
                    <a:lnTo>
                      <a:pt x="23" y="25"/>
                    </a:lnTo>
                    <a:lnTo>
                      <a:pt x="23" y="22"/>
                    </a:lnTo>
                    <a:lnTo>
                      <a:pt x="26" y="22"/>
                    </a:lnTo>
                    <a:lnTo>
                      <a:pt x="29" y="19"/>
                    </a:lnTo>
                    <a:lnTo>
                      <a:pt x="35" y="19"/>
                    </a:lnTo>
                    <a:lnTo>
                      <a:pt x="39" y="19"/>
                    </a:lnTo>
                    <a:lnTo>
                      <a:pt x="42" y="19"/>
                    </a:lnTo>
                    <a:lnTo>
                      <a:pt x="45" y="19"/>
                    </a:lnTo>
                    <a:lnTo>
                      <a:pt x="45" y="16"/>
                    </a:lnTo>
                    <a:lnTo>
                      <a:pt x="45" y="13"/>
                    </a:lnTo>
                    <a:lnTo>
                      <a:pt x="42" y="13"/>
                    </a:lnTo>
                    <a:lnTo>
                      <a:pt x="39" y="13"/>
                    </a:lnTo>
                    <a:lnTo>
                      <a:pt x="32" y="9"/>
                    </a:lnTo>
                    <a:lnTo>
                      <a:pt x="29" y="6"/>
                    </a:lnTo>
                    <a:lnTo>
                      <a:pt x="29" y="3"/>
                    </a:lnTo>
                    <a:lnTo>
                      <a:pt x="29" y="0"/>
                    </a:lnTo>
                    <a:lnTo>
                      <a:pt x="26" y="0"/>
                    </a:lnTo>
                    <a:lnTo>
                      <a:pt x="19" y="3"/>
                    </a:lnTo>
                  </a:path>
                </a:pathLst>
              </a:custGeom>
              <a:noFill/>
              <a:ln w="0">
                <a:solidFill>
                  <a:srgbClr val="7F7F7F"/>
                </a:solidFill>
                <a:round/>
                <a:headEnd/>
                <a:tailEnd/>
              </a:ln>
            </p:spPr>
            <p:txBody>
              <a:bodyPr/>
              <a:lstStyle/>
              <a:p>
                <a:endParaRPr lang="en-US"/>
              </a:p>
            </p:txBody>
          </p:sp>
          <p:sp>
            <p:nvSpPr>
              <p:cNvPr id="33026" name="Freeform 96"/>
              <p:cNvSpPr>
                <a:spLocks/>
              </p:cNvSpPr>
              <p:nvPr/>
            </p:nvSpPr>
            <p:spPr bwMode="auto">
              <a:xfrm>
                <a:off x="2977" y="1476"/>
                <a:ext cx="96" cy="141"/>
              </a:xfrm>
              <a:custGeom>
                <a:avLst/>
                <a:gdLst>
                  <a:gd name="T0" fmla="*/ 12 w 96"/>
                  <a:gd name="T1" fmla="*/ 87 h 141"/>
                  <a:gd name="T2" fmla="*/ 16 w 96"/>
                  <a:gd name="T3" fmla="*/ 87 h 141"/>
                  <a:gd name="T4" fmla="*/ 12 w 96"/>
                  <a:gd name="T5" fmla="*/ 90 h 141"/>
                  <a:gd name="T6" fmla="*/ 16 w 96"/>
                  <a:gd name="T7" fmla="*/ 90 h 141"/>
                  <a:gd name="T8" fmla="*/ 19 w 96"/>
                  <a:gd name="T9" fmla="*/ 93 h 141"/>
                  <a:gd name="T10" fmla="*/ 19 w 96"/>
                  <a:gd name="T11" fmla="*/ 96 h 141"/>
                  <a:gd name="T12" fmla="*/ 19 w 96"/>
                  <a:gd name="T13" fmla="*/ 99 h 141"/>
                  <a:gd name="T14" fmla="*/ 16 w 96"/>
                  <a:gd name="T15" fmla="*/ 103 h 141"/>
                  <a:gd name="T16" fmla="*/ 19 w 96"/>
                  <a:gd name="T17" fmla="*/ 106 h 141"/>
                  <a:gd name="T18" fmla="*/ 16 w 96"/>
                  <a:gd name="T19" fmla="*/ 106 h 141"/>
                  <a:gd name="T20" fmla="*/ 9 w 96"/>
                  <a:gd name="T21" fmla="*/ 109 h 141"/>
                  <a:gd name="T22" fmla="*/ 12 w 96"/>
                  <a:gd name="T23" fmla="*/ 112 h 141"/>
                  <a:gd name="T24" fmla="*/ 12 w 96"/>
                  <a:gd name="T25" fmla="*/ 116 h 141"/>
                  <a:gd name="T26" fmla="*/ 9 w 96"/>
                  <a:gd name="T27" fmla="*/ 122 h 141"/>
                  <a:gd name="T28" fmla="*/ 6 w 96"/>
                  <a:gd name="T29" fmla="*/ 128 h 141"/>
                  <a:gd name="T30" fmla="*/ 9 w 96"/>
                  <a:gd name="T31" fmla="*/ 135 h 141"/>
                  <a:gd name="T32" fmla="*/ 12 w 96"/>
                  <a:gd name="T33" fmla="*/ 135 h 141"/>
                  <a:gd name="T34" fmla="*/ 19 w 96"/>
                  <a:gd name="T35" fmla="*/ 141 h 141"/>
                  <a:gd name="T36" fmla="*/ 29 w 96"/>
                  <a:gd name="T37" fmla="*/ 138 h 141"/>
                  <a:gd name="T38" fmla="*/ 45 w 96"/>
                  <a:gd name="T39" fmla="*/ 122 h 141"/>
                  <a:gd name="T40" fmla="*/ 48 w 96"/>
                  <a:gd name="T41" fmla="*/ 116 h 141"/>
                  <a:gd name="T42" fmla="*/ 54 w 96"/>
                  <a:gd name="T43" fmla="*/ 109 h 141"/>
                  <a:gd name="T44" fmla="*/ 61 w 96"/>
                  <a:gd name="T45" fmla="*/ 103 h 141"/>
                  <a:gd name="T46" fmla="*/ 64 w 96"/>
                  <a:gd name="T47" fmla="*/ 96 h 141"/>
                  <a:gd name="T48" fmla="*/ 70 w 96"/>
                  <a:gd name="T49" fmla="*/ 93 h 141"/>
                  <a:gd name="T50" fmla="*/ 83 w 96"/>
                  <a:gd name="T51" fmla="*/ 77 h 141"/>
                  <a:gd name="T52" fmla="*/ 90 w 96"/>
                  <a:gd name="T53" fmla="*/ 71 h 141"/>
                  <a:gd name="T54" fmla="*/ 83 w 96"/>
                  <a:gd name="T55" fmla="*/ 25 h 141"/>
                  <a:gd name="T56" fmla="*/ 96 w 96"/>
                  <a:gd name="T57" fmla="*/ 0 h 141"/>
                  <a:gd name="T58" fmla="*/ 93 w 96"/>
                  <a:gd name="T59" fmla="*/ 0 h 141"/>
                  <a:gd name="T60" fmla="*/ 90 w 96"/>
                  <a:gd name="T61" fmla="*/ 3 h 141"/>
                  <a:gd name="T62" fmla="*/ 74 w 96"/>
                  <a:gd name="T63" fmla="*/ 9 h 141"/>
                  <a:gd name="T64" fmla="*/ 64 w 96"/>
                  <a:gd name="T65" fmla="*/ 19 h 141"/>
                  <a:gd name="T66" fmla="*/ 57 w 96"/>
                  <a:gd name="T67" fmla="*/ 25 h 141"/>
                  <a:gd name="T68" fmla="*/ 38 w 96"/>
                  <a:gd name="T69" fmla="*/ 29 h 141"/>
                  <a:gd name="T70" fmla="*/ 29 w 96"/>
                  <a:gd name="T71" fmla="*/ 32 h 141"/>
                  <a:gd name="T72" fmla="*/ 22 w 96"/>
                  <a:gd name="T73" fmla="*/ 38 h 141"/>
                  <a:gd name="T74" fmla="*/ 16 w 96"/>
                  <a:gd name="T75" fmla="*/ 38 h 141"/>
                  <a:gd name="T76" fmla="*/ 12 w 96"/>
                  <a:gd name="T77" fmla="*/ 38 h 141"/>
                  <a:gd name="T78" fmla="*/ 9 w 96"/>
                  <a:gd name="T79" fmla="*/ 42 h 141"/>
                  <a:gd name="T80" fmla="*/ 9 w 96"/>
                  <a:gd name="T81" fmla="*/ 45 h 141"/>
                  <a:gd name="T82" fmla="*/ 12 w 96"/>
                  <a:gd name="T83" fmla="*/ 51 h 141"/>
                  <a:gd name="T84" fmla="*/ 6 w 96"/>
                  <a:gd name="T85" fmla="*/ 54 h 141"/>
                  <a:gd name="T86" fmla="*/ 6 w 96"/>
                  <a:gd name="T87" fmla="*/ 61 h 141"/>
                  <a:gd name="T88" fmla="*/ 3 w 96"/>
                  <a:gd name="T89" fmla="*/ 61 h 141"/>
                  <a:gd name="T90" fmla="*/ 0 w 96"/>
                  <a:gd name="T91" fmla="*/ 71 h 141"/>
                  <a:gd name="T92" fmla="*/ 6 w 96"/>
                  <a:gd name="T93" fmla="*/ 80 h 141"/>
                  <a:gd name="T94" fmla="*/ 12 w 96"/>
                  <a:gd name="T95" fmla="*/ 87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141"/>
                  <a:gd name="T146" fmla="*/ 96 w 96"/>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141">
                    <a:moveTo>
                      <a:pt x="12" y="87"/>
                    </a:moveTo>
                    <a:lnTo>
                      <a:pt x="12" y="87"/>
                    </a:lnTo>
                    <a:lnTo>
                      <a:pt x="16" y="87"/>
                    </a:lnTo>
                    <a:lnTo>
                      <a:pt x="16" y="90"/>
                    </a:lnTo>
                    <a:lnTo>
                      <a:pt x="12" y="90"/>
                    </a:lnTo>
                    <a:lnTo>
                      <a:pt x="16" y="90"/>
                    </a:lnTo>
                    <a:lnTo>
                      <a:pt x="19" y="93"/>
                    </a:lnTo>
                    <a:lnTo>
                      <a:pt x="19" y="96"/>
                    </a:lnTo>
                    <a:lnTo>
                      <a:pt x="19" y="99"/>
                    </a:lnTo>
                    <a:lnTo>
                      <a:pt x="16" y="103"/>
                    </a:lnTo>
                    <a:lnTo>
                      <a:pt x="16" y="106"/>
                    </a:lnTo>
                    <a:lnTo>
                      <a:pt x="19" y="106"/>
                    </a:lnTo>
                    <a:lnTo>
                      <a:pt x="16" y="106"/>
                    </a:lnTo>
                    <a:lnTo>
                      <a:pt x="12" y="109"/>
                    </a:lnTo>
                    <a:lnTo>
                      <a:pt x="9" y="109"/>
                    </a:lnTo>
                    <a:lnTo>
                      <a:pt x="9" y="112"/>
                    </a:lnTo>
                    <a:lnTo>
                      <a:pt x="12" y="112"/>
                    </a:lnTo>
                    <a:lnTo>
                      <a:pt x="12" y="116"/>
                    </a:lnTo>
                    <a:lnTo>
                      <a:pt x="9" y="119"/>
                    </a:lnTo>
                    <a:lnTo>
                      <a:pt x="9" y="122"/>
                    </a:lnTo>
                    <a:lnTo>
                      <a:pt x="6" y="122"/>
                    </a:lnTo>
                    <a:lnTo>
                      <a:pt x="6" y="125"/>
                    </a:lnTo>
                    <a:lnTo>
                      <a:pt x="6" y="128"/>
                    </a:lnTo>
                    <a:lnTo>
                      <a:pt x="6" y="132"/>
                    </a:lnTo>
                    <a:lnTo>
                      <a:pt x="9" y="135"/>
                    </a:lnTo>
                    <a:lnTo>
                      <a:pt x="6" y="135"/>
                    </a:lnTo>
                    <a:lnTo>
                      <a:pt x="9" y="135"/>
                    </a:lnTo>
                    <a:lnTo>
                      <a:pt x="12" y="135"/>
                    </a:lnTo>
                    <a:lnTo>
                      <a:pt x="12" y="138"/>
                    </a:lnTo>
                    <a:lnTo>
                      <a:pt x="16" y="138"/>
                    </a:lnTo>
                    <a:lnTo>
                      <a:pt x="19" y="141"/>
                    </a:lnTo>
                    <a:lnTo>
                      <a:pt x="22" y="141"/>
                    </a:lnTo>
                    <a:lnTo>
                      <a:pt x="25" y="141"/>
                    </a:lnTo>
                    <a:lnTo>
                      <a:pt x="29" y="138"/>
                    </a:lnTo>
                    <a:lnTo>
                      <a:pt x="38" y="125"/>
                    </a:lnTo>
                    <a:lnTo>
                      <a:pt x="45" y="122"/>
                    </a:lnTo>
                    <a:lnTo>
                      <a:pt x="45" y="119"/>
                    </a:lnTo>
                    <a:lnTo>
                      <a:pt x="48" y="119"/>
                    </a:lnTo>
                    <a:lnTo>
                      <a:pt x="48" y="116"/>
                    </a:lnTo>
                    <a:lnTo>
                      <a:pt x="51" y="112"/>
                    </a:lnTo>
                    <a:lnTo>
                      <a:pt x="54" y="112"/>
                    </a:lnTo>
                    <a:lnTo>
                      <a:pt x="54" y="109"/>
                    </a:lnTo>
                    <a:lnTo>
                      <a:pt x="57" y="106"/>
                    </a:lnTo>
                    <a:lnTo>
                      <a:pt x="61" y="103"/>
                    </a:lnTo>
                    <a:lnTo>
                      <a:pt x="61" y="99"/>
                    </a:lnTo>
                    <a:lnTo>
                      <a:pt x="64" y="99"/>
                    </a:lnTo>
                    <a:lnTo>
                      <a:pt x="64" y="96"/>
                    </a:lnTo>
                    <a:lnTo>
                      <a:pt x="67" y="96"/>
                    </a:lnTo>
                    <a:lnTo>
                      <a:pt x="67" y="93"/>
                    </a:lnTo>
                    <a:lnTo>
                      <a:pt x="70" y="93"/>
                    </a:lnTo>
                    <a:lnTo>
                      <a:pt x="74" y="87"/>
                    </a:lnTo>
                    <a:lnTo>
                      <a:pt x="77" y="83"/>
                    </a:lnTo>
                    <a:lnTo>
                      <a:pt x="83" y="77"/>
                    </a:lnTo>
                    <a:lnTo>
                      <a:pt x="86" y="74"/>
                    </a:lnTo>
                    <a:lnTo>
                      <a:pt x="90" y="71"/>
                    </a:lnTo>
                    <a:lnTo>
                      <a:pt x="90" y="61"/>
                    </a:lnTo>
                    <a:lnTo>
                      <a:pt x="90" y="48"/>
                    </a:lnTo>
                    <a:lnTo>
                      <a:pt x="83" y="25"/>
                    </a:lnTo>
                    <a:lnTo>
                      <a:pt x="90" y="19"/>
                    </a:lnTo>
                    <a:lnTo>
                      <a:pt x="93" y="6"/>
                    </a:lnTo>
                    <a:lnTo>
                      <a:pt x="96" y="0"/>
                    </a:lnTo>
                    <a:lnTo>
                      <a:pt x="93" y="3"/>
                    </a:lnTo>
                    <a:lnTo>
                      <a:pt x="93" y="0"/>
                    </a:lnTo>
                    <a:lnTo>
                      <a:pt x="90" y="0"/>
                    </a:lnTo>
                    <a:lnTo>
                      <a:pt x="90" y="3"/>
                    </a:lnTo>
                    <a:lnTo>
                      <a:pt x="86" y="6"/>
                    </a:lnTo>
                    <a:lnTo>
                      <a:pt x="77" y="9"/>
                    </a:lnTo>
                    <a:lnTo>
                      <a:pt x="74" y="9"/>
                    </a:lnTo>
                    <a:lnTo>
                      <a:pt x="70" y="13"/>
                    </a:lnTo>
                    <a:lnTo>
                      <a:pt x="67" y="16"/>
                    </a:lnTo>
                    <a:lnTo>
                      <a:pt x="64" y="19"/>
                    </a:lnTo>
                    <a:lnTo>
                      <a:pt x="61" y="19"/>
                    </a:lnTo>
                    <a:lnTo>
                      <a:pt x="57" y="22"/>
                    </a:lnTo>
                    <a:lnTo>
                      <a:pt x="57" y="25"/>
                    </a:lnTo>
                    <a:lnTo>
                      <a:pt x="48" y="29"/>
                    </a:lnTo>
                    <a:lnTo>
                      <a:pt x="41" y="32"/>
                    </a:lnTo>
                    <a:lnTo>
                      <a:pt x="38" y="29"/>
                    </a:lnTo>
                    <a:lnTo>
                      <a:pt x="35" y="29"/>
                    </a:lnTo>
                    <a:lnTo>
                      <a:pt x="32" y="29"/>
                    </a:lnTo>
                    <a:lnTo>
                      <a:pt x="29" y="32"/>
                    </a:lnTo>
                    <a:lnTo>
                      <a:pt x="25" y="35"/>
                    </a:lnTo>
                    <a:lnTo>
                      <a:pt x="22" y="35"/>
                    </a:lnTo>
                    <a:lnTo>
                      <a:pt x="22" y="38"/>
                    </a:lnTo>
                    <a:lnTo>
                      <a:pt x="19" y="38"/>
                    </a:lnTo>
                    <a:lnTo>
                      <a:pt x="16" y="42"/>
                    </a:lnTo>
                    <a:lnTo>
                      <a:pt x="16" y="38"/>
                    </a:lnTo>
                    <a:lnTo>
                      <a:pt x="12" y="38"/>
                    </a:lnTo>
                    <a:lnTo>
                      <a:pt x="9" y="38"/>
                    </a:lnTo>
                    <a:lnTo>
                      <a:pt x="9" y="42"/>
                    </a:lnTo>
                    <a:lnTo>
                      <a:pt x="6" y="42"/>
                    </a:lnTo>
                    <a:lnTo>
                      <a:pt x="9" y="45"/>
                    </a:lnTo>
                    <a:lnTo>
                      <a:pt x="12" y="51"/>
                    </a:lnTo>
                    <a:lnTo>
                      <a:pt x="9" y="51"/>
                    </a:lnTo>
                    <a:lnTo>
                      <a:pt x="6" y="54"/>
                    </a:lnTo>
                    <a:lnTo>
                      <a:pt x="6" y="58"/>
                    </a:lnTo>
                    <a:lnTo>
                      <a:pt x="6" y="61"/>
                    </a:lnTo>
                    <a:lnTo>
                      <a:pt x="3" y="61"/>
                    </a:lnTo>
                    <a:lnTo>
                      <a:pt x="0" y="61"/>
                    </a:lnTo>
                    <a:lnTo>
                      <a:pt x="0" y="64"/>
                    </a:lnTo>
                    <a:lnTo>
                      <a:pt x="0" y="71"/>
                    </a:lnTo>
                    <a:lnTo>
                      <a:pt x="3" y="71"/>
                    </a:lnTo>
                    <a:lnTo>
                      <a:pt x="3" y="74"/>
                    </a:lnTo>
                    <a:lnTo>
                      <a:pt x="6" y="80"/>
                    </a:lnTo>
                    <a:lnTo>
                      <a:pt x="6" y="83"/>
                    </a:lnTo>
                    <a:lnTo>
                      <a:pt x="6" y="90"/>
                    </a:lnTo>
                    <a:lnTo>
                      <a:pt x="12" y="87"/>
                    </a:lnTo>
                    <a:close/>
                  </a:path>
                </a:pathLst>
              </a:custGeom>
              <a:solidFill>
                <a:srgbClr val="CCCCCC"/>
              </a:solidFill>
              <a:ln w="9525">
                <a:noFill/>
                <a:round/>
                <a:headEnd/>
                <a:tailEnd/>
              </a:ln>
            </p:spPr>
            <p:txBody>
              <a:bodyPr/>
              <a:lstStyle/>
              <a:p>
                <a:endParaRPr lang="en-US"/>
              </a:p>
            </p:txBody>
          </p:sp>
          <p:sp>
            <p:nvSpPr>
              <p:cNvPr id="33027" name="Freeform 97"/>
              <p:cNvSpPr>
                <a:spLocks/>
              </p:cNvSpPr>
              <p:nvPr/>
            </p:nvSpPr>
            <p:spPr bwMode="auto">
              <a:xfrm>
                <a:off x="2977" y="1476"/>
                <a:ext cx="96" cy="141"/>
              </a:xfrm>
              <a:custGeom>
                <a:avLst/>
                <a:gdLst>
                  <a:gd name="T0" fmla="*/ 12 w 96"/>
                  <a:gd name="T1" fmla="*/ 87 h 141"/>
                  <a:gd name="T2" fmla="*/ 16 w 96"/>
                  <a:gd name="T3" fmla="*/ 87 h 141"/>
                  <a:gd name="T4" fmla="*/ 12 w 96"/>
                  <a:gd name="T5" fmla="*/ 90 h 141"/>
                  <a:gd name="T6" fmla="*/ 16 w 96"/>
                  <a:gd name="T7" fmla="*/ 90 h 141"/>
                  <a:gd name="T8" fmla="*/ 19 w 96"/>
                  <a:gd name="T9" fmla="*/ 93 h 141"/>
                  <a:gd name="T10" fmla="*/ 19 w 96"/>
                  <a:gd name="T11" fmla="*/ 96 h 141"/>
                  <a:gd name="T12" fmla="*/ 19 w 96"/>
                  <a:gd name="T13" fmla="*/ 99 h 141"/>
                  <a:gd name="T14" fmla="*/ 16 w 96"/>
                  <a:gd name="T15" fmla="*/ 103 h 141"/>
                  <a:gd name="T16" fmla="*/ 19 w 96"/>
                  <a:gd name="T17" fmla="*/ 106 h 141"/>
                  <a:gd name="T18" fmla="*/ 16 w 96"/>
                  <a:gd name="T19" fmla="*/ 106 h 141"/>
                  <a:gd name="T20" fmla="*/ 9 w 96"/>
                  <a:gd name="T21" fmla="*/ 109 h 141"/>
                  <a:gd name="T22" fmla="*/ 12 w 96"/>
                  <a:gd name="T23" fmla="*/ 112 h 141"/>
                  <a:gd name="T24" fmla="*/ 12 w 96"/>
                  <a:gd name="T25" fmla="*/ 116 h 141"/>
                  <a:gd name="T26" fmla="*/ 9 w 96"/>
                  <a:gd name="T27" fmla="*/ 122 h 141"/>
                  <a:gd name="T28" fmla="*/ 6 w 96"/>
                  <a:gd name="T29" fmla="*/ 128 h 141"/>
                  <a:gd name="T30" fmla="*/ 9 w 96"/>
                  <a:gd name="T31" fmla="*/ 135 h 141"/>
                  <a:gd name="T32" fmla="*/ 12 w 96"/>
                  <a:gd name="T33" fmla="*/ 135 h 141"/>
                  <a:gd name="T34" fmla="*/ 19 w 96"/>
                  <a:gd name="T35" fmla="*/ 141 h 141"/>
                  <a:gd name="T36" fmla="*/ 29 w 96"/>
                  <a:gd name="T37" fmla="*/ 138 h 141"/>
                  <a:gd name="T38" fmla="*/ 45 w 96"/>
                  <a:gd name="T39" fmla="*/ 122 h 141"/>
                  <a:gd name="T40" fmla="*/ 48 w 96"/>
                  <a:gd name="T41" fmla="*/ 119 h 141"/>
                  <a:gd name="T42" fmla="*/ 54 w 96"/>
                  <a:gd name="T43" fmla="*/ 112 h 141"/>
                  <a:gd name="T44" fmla="*/ 61 w 96"/>
                  <a:gd name="T45" fmla="*/ 103 h 141"/>
                  <a:gd name="T46" fmla="*/ 64 w 96"/>
                  <a:gd name="T47" fmla="*/ 99 h 141"/>
                  <a:gd name="T48" fmla="*/ 67 w 96"/>
                  <a:gd name="T49" fmla="*/ 93 h 141"/>
                  <a:gd name="T50" fmla="*/ 74 w 96"/>
                  <a:gd name="T51" fmla="*/ 87 h 141"/>
                  <a:gd name="T52" fmla="*/ 86 w 96"/>
                  <a:gd name="T53" fmla="*/ 74 h 141"/>
                  <a:gd name="T54" fmla="*/ 90 w 96"/>
                  <a:gd name="T55" fmla="*/ 61 h 141"/>
                  <a:gd name="T56" fmla="*/ 90 w 96"/>
                  <a:gd name="T57" fmla="*/ 19 h 141"/>
                  <a:gd name="T58" fmla="*/ 93 w 96"/>
                  <a:gd name="T59" fmla="*/ 3 h 141"/>
                  <a:gd name="T60" fmla="*/ 93 w 96"/>
                  <a:gd name="T61" fmla="*/ 0 h 141"/>
                  <a:gd name="T62" fmla="*/ 86 w 96"/>
                  <a:gd name="T63" fmla="*/ 6 h 141"/>
                  <a:gd name="T64" fmla="*/ 70 w 96"/>
                  <a:gd name="T65" fmla="*/ 13 h 141"/>
                  <a:gd name="T66" fmla="*/ 61 w 96"/>
                  <a:gd name="T67" fmla="*/ 19 h 141"/>
                  <a:gd name="T68" fmla="*/ 48 w 96"/>
                  <a:gd name="T69" fmla="*/ 29 h 141"/>
                  <a:gd name="T70" fmla="*/ 35 w 96"/>
                  <a:gd name="T71" fmla="*/ 29 h 141"/>
                  <a:gd name="T72" fmla="*/ 25 w 96"/>
                  <a:gd name="T73" fmla="*/ 35 h 141"/>
                  <a:gd name="T74" fmla="*/ 19 w 96"/>
                  <a:gd name="T75" fmla="*/ 38 h 141"/>
                  <a:gd name="T76" fmla="*/ 16 w 96"/>
                  <a:gd name="T77" fmla="*/ 38 h 141"/>
                  <a:gd name="T78" fmla="*/ 9 w 96"/>
                  <a:gd name="T79" fmla="*/ 38 h 141"/>
                  <a:gd name="T80" fmla="*/ 6 w 96"/>
                  <a:gd name="T81" fmla="*/ 42 h 141"/>
                  <a:gd name="T82" fmla="*/ 12 w 96"/>
                  <a:gd name="T83" fmla="*/ 51 h 141"/>
                  <a:gd name="T84" fmla="*/ 9 w 96"/>
                  <a:gd name="T85" fmla="*/ 51 h 141"/>
                  <a:gd name="T86" fmla="*/ 6 w 96"/>
                  <a:gd name="T87" fmla="*/ 58 h 141"/>
                  <a:gd name="T88" fmla="*/ 6 w 96"/>
                  <a:gd name="T89" fmla="*/ 61 h 141"/>
                  <a:gd name="T90" fmla="*/ 0 w 96"/>
                  <a:gd name="T91" fmla="*/ 61 h 141"/>
                  <a:gd name="T92" fmla="*/ 3 w 96"/>
                  <a:gd name="T93" fmla="*/ 71 h 141"/>
                  <a:gd name="T94" fmla="*/ 6 w 96"/>
                  <a:gd name="T95" fmla="*/ 83 h 141"/>
                  <a:gd name="T96" fmla="*/ 12 w 96"/>
                  <a:gd name="T97" fmla="*/ 87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
                  <a:gd name="T148" fmla="*/ 0 h 141"/>
                  <a:gd name="T149" fmla="*/ 96 w 9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 h="141">
                    <a:moveTo>
                      <a:pt x="12" y="87"/>
                    </a:moveTo>
                    <a:lnTo>
                      <a:pt x="12" y="87"/>
                    </a:lnTo>
                    <a:lnTo>
                      <a:pt x="16" y="87"/>
                    </a:lnTo>
                    <a:lnTo>
                      <a:pt x="16" y="90"/>
                    </a:lnTo>
                    <a:lnTo>
                      <a:pt x="12" y="90"/>
                    </a:lnTo>
                    <a:lnTo>
                      <a:pt x="16" y="90"/>
                    </a:lnTo>
                    <a:lnTo>
                      <a:pt x="19" y="93"/>
                    </a:lnTo>
                    <a:lnTo>
                      <a:pt x="19" y="96"/>
                    </a:lnTo>
                    <a:lnTo>
                      <a:pt x="19" y="99"/>
                    </a:lnTo>
                    <a:lnTo>
                      <a:pt x="16" y="103"/>
                    </a:lnTo>
                    <a:lnTo>
                      <a:pt x="16" y="106"/>
                    </a:lnTo>
                    <a:lnTo>
                      <a:pt x="19" y="106"/>
                    </a:lnTo>
                    <a:lnTo>
                      <a:pt x="16" y="106"/>
                    </a:lnTo>
                    <a:lnTo>
                      <a:pt x="12" y="109"/>
                    </a:lnTo>
                    <a:lnTo>
                      <a:pt x="9" y="109"/>
                    </a:lnTo>
                    <a:lnTo>
                      <a:pt x="9" y="112"/>
                    </a:lnTo>
                    <a:lnTo>
                      <a:pt x="12" y="112"/>
                    </a:lnTo>
                    <a:lnTo>
                      <a:pt x="12" y="116"/>
                    </a:lnTo>
                    <a:lnTo>
                      <a:pt x="9" y="119"/>
                    </a:lnTo>
                    <a:lnTo>
                      <a:pt x="9" y="122"/>
                    </a:lnTo>
                    <a:lnTo>
                      <a:pt x="6" y="122"/>
                    </a:lnTo>
                    <a:lnTo>
                      <a:pt x="6" y="125"/>
                    </a:lnTo>
                    <a:lnTo>
                      <a:pt x="6" y="128"/>
                    </a:lnTo>
                    <a:lnTo>
                      <a:pt x="6" y="132"/>
                    </a:lnTo>
                    <a:lnTo>
                      <a:pt x="9" y="135"/>
                    </a:lnTo>
                    <a:lnTo>
                      <a:pt x="6" y="135"/>
                    </a:lnTo>
                    <a:lnTo>
                      <a:pt x="9" y="135"/>
                    </a:lnTo>
                    <a:lnTo>
                      <a:pt x="12" y="135"/>
                    </a:lnTo>
                    <a:lnTo>
                      <a:pt x="12" y="138"/>
                    </a:lnTo>
                    <a:lnTo>
                      <a:pt x="16" y="138"/>
                    </a:lnTo>
                    <a:lnTo>
                      <a:pt x="19" y="141"/>
                    </a:lnTo>
                    <a:lnTo>
                      <a:pt x="22" y="141"/>
                    </a:lnTo>
                    <a:lnTo>
                      <a:pt x="25" y="141"/>
                    </a:lnTo>
                    <a:lnTo>
                      <a:pt x="29" y="138"/>
                    </a:lnTo>
                    <a:lnTo>
                      <a:pt x="38" y="125"/>
                    </a:lnTo>
                    <a:lnTo>
                      <a:pt x="45" y="122"/>
                    </a:lnTo>
                    <a:lnTo>
                      <a:pt x="45" y="119"/>
                    </a:lnTo>
                    <a:lnTo>
                      <a:pt x="48" y="119"/>
                    </a:lnTo>
                    <a:lnTo>
                      <a:pt x="48" y="116"/>
                    </a:lnTo>
                    <a:lnTo>
                      <a:pt x="51" y="112"/>
                    </a:lnTo>
                    <a:lnTo>
                      <a:pt x="54" y="112"/>
                    </a:lnTo>
                    <a:lnTo>
                      <a:pt x="54" y="109"/>
                    </a:lnTo>
                    <a:lnTo>
                      <a:pt x="57" y="106"/>
                    </a:lnTo>
                    <a:lnTo>
                      <a:pt x="61" y="103"/>
                    </a:lnTo>
                    <a:lnTo>
                      <a:pt x="61" y="99"/>
                    </a:lnTo>
                    <a:lnTo>
                      <a:pt x="64" y="99"/>
                    </a:lnTo>
                    <a:lnTo>
                      <a:pt x="64" y="96"/>
                    </a:lnTo>
                    <a:lnTo>
                      <a:pt x="67" y="96"/>
                    </a:lnTo>
                    <a:lnTo>
                      <a:pt x="67" y="93"/>
                    </a:lnTo>
                    <a:lnTo>
                      <a:pt x="70" y="93"/>
                    </a:lnTo>
                    <a:lnTo>
                      <a:pt x="74" y="87"/>
                    </a:lnTo>
                    <a:lnTo>
                      <a:pt x="77" y="83"/>
                    </a:lnTo>
                    <a:lnTo>
                      <a:pt x="83" y="77"/>
                    </a:lnTo>
                    <a:lnTo>
                      <a:pt x="86" y="74"/>
                    </a:lnTo>
                    <a:lnTo>
                      <a:pt x="90" y="71"/>
                    </a:lnTo>
                    <a:lnTo>
                      <a:pt x="90" y="61"/>
                    </a:lnTo>
                    <a:lnTo>
                      <a:pt x="90" y="48"/>
                    </a:lnTo>
                    <a:lnTo>
                      <a:pt x="83" y="25"/>
                    </a:lnTo>
                    <a:lnTo>
                      <a:pt x="90" y="19"/>
                    </a:lnTo>
                    <a:lnTo>
                      <a:pt x="93" y="6"/>
                    </a:lnTo>
                    <a:lnTo>
                      <a:pt x="96" y="0"/>
                    </a:lnTo>
                    <a:lnTo>
                      <a:pt x="93" y="3"/>
                    </a:lnTo>
                    <a:lnTo>
                      <a:pt x="93" y="0"/>
                    </a:lnTo>
                    <a:lnTo>
                      <a:pt x="90" y="0"/>
                    </a:lnTo>
                    <a:lnTo>
                      <a:pt x="90" y="3"/>
                    </a:lnTo>
                    <a:lnTo>
                      <a:pt x="86" y="6"/>
                    </a:lnTo>
                    <a:lnTo>
                      <a:pt x="77" y="9"/>
                    </a:lnTo>
                    <a:lnTo>
                      <a:pt x="74" y="9"/>
                    </a:lnTo>
                    <a:lnTo>
                      <a:pt x="70" y="13"/>
                    </a:lnTo>
                    <a:lnTo>
                      <a:pt x="67" y="16"/>
                    </a:lnTo>
                    <a:lnTo>
                      <a:pt x="64" y="19"/>
                    </a:lnTo>
                    <a:lnTo>
                      <a:pt x="61" y="19"/>
                    </a:lnTo>
                    <a:lnTo>
                      <a:pt x="57" y="22"/>
                    </a:lnTo>
                    <a:lnTo>
                      <a:pt x="57" y="25"/>
                    </a:lnTo>
                    <a:lnTo>
                      <a:pt x="48" y="29"/>
                    </a:lnTo>
                    <a:lnTo>
                      <a:pt x="41" y="32"/>
                    </a:lnTo>
                    <a:lnTo>
                      <a:pt x="38" y="29"/>
                    </a:lnTo>
                    <a:lnTo>
                      <a:pt x="35" y="29"/>
                    </a:lnTo>
                    <a:lnTo>
                      <a:pt x="32" y="29"/>
                    </a:lnTo>
                    <a:lnTo>
                      <a:pt x="29" y="32"/>
                    </a:lnTo>
                    <a:lnTo>
                      <a:pt x="25" y="35"/>
                    </a:lnTo>
                    <a:lnTo>
                      <a:pt x="22" y="35"/>
                    </a:lnTo>
                    <a:lnTo>
                      <a:pt x="22" y="38"/>
                    </a:lnTo>
                    <a:lnTo>
                      <a:pt x="19" y="38"/>
                    </a:lnTo>
                    <a:lnTo>
                      <a:pt x="16" y="42"/>
                    </a:lnTo>
                    <a:lnTo>
                      <a:pt x="16" y="38"/>
                    </a:lnTo>
                    <a:lnTo>
                      <a:pt x="12" y="38"/>
                    </a:lnTo>
                    <a:lnTo>
                      <a:pt x="9" y="38"/>
                    </a:lnTo>
                    <a:lnTo>
                      <a:pt x="9" y="42"/>
                    </a:lnTo>
                    <a:lnTo>
                      <a:pt x="6" y="42"/>
                    </a:lnTo>
                    <a:lnTo>
                      <a:pt x="9" y="45"/>
                    </a:lnTo>
                    <a:lnTo>
                      <a:pt x="12" y="51"/>
                    </a:lnTo>
                    <a:lnTo>
                      <a:pt x="9" y="51"/>
                    </a:lnTo>
                    <a:lnTo>
                      <a:pt x="6" y="54"/>
                    </a:lnTo>
                    <a:lnTo>
                      <a:pt x="6" y="58"/>
                    </a:lnTo>
                    <a:lnTo>
                      <a:pt x="6" y="61"/>
                    </a:lnTo>
                    <a:lnTo>
                      <a:pt x="3" y="61"/>
                    </a:lnTo>
                    <a:lnTo>
                      <a:pt x="0" y="61"/>
                    </a:lnTo>
                    <a:lnTo>
                      <a:pt x="0" y="64"/>
                    </a:lnTo>
                    <a:lnTo>
                      <a:pt x="0" y="71"/>
                    </a:lnTo>
                    <a:lnTo>
                      <a:pt x="3" y="71"/>
                    </a:lnTo>
                    <a:lnTo>
                      <a:pt x="3" y="74"/>
                    </a:lnTo>
                    <a:lnTo>
                      <a:pt x="6" y="80"/>
                    </a:lnTo>
                    <a:lnTo>
                      <a:pt x="6" y="83"/>
                    </a:lnTo>
                    <a:lnTo>
                      <a:pt x="6" y="90"/>
                    </a:lnTo>
                    <a:lnTo>
                      <a:pt x="12" y="87"/>
                    </a:lnTo>
                  </a:path>
                </a:pathLst>
              </a:custGeom>
              <a:noFill/>
              <a:ln w="0">
                <a:solidFill>
                  <a:srgbClr val="7F7F7F"/>
                </a:solidFill>
                <a:round/>
                <a:headEnd/>
                <a:tailEnd/>
              </a:ln>
            </p:spPr>
            <p:txBody>
              <a:bodyPr/>
              <a:lstStyle/>
              <a:p>
                <a:endParaRPr lang="en-US"/>
              </a:p>
            </p:txBody>
          </p:sp>
          <p:sp>
            <p:nvSpPr>
              <p:cNvPr id="33028" name="Freeform 98"/>
              <p:cNvSpPr>
                <a:spLocks/>
              </p:cNvSpPr>
              <p:nvPr/>
            </p:nvSpPr>
            <p:spPr bwMode="auto">
              <a:xfrm>
                <a:off x="2973" y="1563"/>
                <a:ext cx="23" cy="41"/>
              </a:xfrm>
              <a:custGeom>
                <a:avLst/>
                <a:gdLst>
                  <a:gd name="T0" fmla="*/ 7 w 23"/>
                  <a:gd name="T1" fmla="*/ 41 h 41"/>
                  <a:gd name="T2" fmla="*/ 7 w 23"/>
                  <a:gd name="T3" fmla="*/ 41 h 41"/>
                  <a:gd name="T4" fmla="*/ 7 w 23"/>
                  <a:gd name="T5" fmla="*/ 35 h 41"/>
                  <a:gd name="T6" fmla="*/ 10 w 23"/>
                  <a:gd name="T7" fmla="*/ 35 h 41"/>
                  <a:gd name="T8" fmla="*/ 13 w 23"/>
                  <a:gd name="T9" fmla="*/ 35 h 41"/>
                  <a:gd name="T10" fmla="*/ 13 w 23"/>
                  <a:gd name="T11" fmla="*/ 32 h 41"/>
                  <a:gd name="T12" fmla="*/ 16 w 23"/>
                  <a:gd name="T13" fmla="*/ 29 h 41"/>
                  <a:gd name="T14" fmla="*/ 16 w 23"/>
                  <a:gd name="T15" fmla="*/ 25 h 41"/>
                  <a:gd name="T16" fmla="*/ 13 w 23"/>
                  <a:gd name="T17" fmla="*/ 25 h 41"/>
                  <a:gd name="T18" fmla="*/ 16 w 23"/>
                  <a:gd name="T19" fmla="*/ 22 h 41"/>
                  <a:gd name="T20" fmla="*/ 20 w 23"/>
                  <a:gd name="T21" fmla="*/ 19 h 41"/>
                  <a:gd name="T22" fmla="*/ 23 w 23"/>
                  <a:gd name="T23" fmla="*/ 19 h 41"/>
                  <a:gd name="T24" fmla="*/ 20 w 23"/>
                  <a:gd name="T25" fmla="*/ 19 h 41"/>
                  <a:gd name="T26" fmla="*/ 20 w 23"/>
                  <a:gd name="T27" fmla="*/ 16 h 41"/>
                  <a:gd name="T28" fmla="*/ 20 w 23"/>
                  <a:gd name="T29" fmla="*/ 16 h 41"/>
                  <a:gd name="T30" fmla="*/ 23 w 23"/>
                  <a:gd name="T31" fmla="*/ 12 h 41"/>
                  <a:gd name="T32" fmla="*/ 23 w 23"/>
                  <a:gd name="T33" fmla="*/ 9 h 41"/>
                  <a:gd name="T34" fmla="*/ 23 w 23"/>
                  <a:gd name="T35" fmla="*/ 9 h 41"/>
                  <a:gd name="T36" fmla="*/ 23 w 23"/>
                  <a:gd name="T37" fmla="*/ 6 h 41"/>
                  <a:gd name="T38" fmla="*/ 20 w 23"/>
                  <a:gd name="T39" fmla="*/ 3 h 41"/>
                  <a:gd name="T40" fmla="*/ 16 w 23"/>
                  <a:gd name="T41" fmla="*/ 3 h 41"/>
                  <a:gd name="T42" fmla="*/ 20 w 23"/>
                  <a:gd name="T43" fmla="*/ 3 h 41"/>
                  <a:gd name="T44" fmla="*/ 20 w 23"/>
                  <a:gd name="T45" fmla="*/ 0 h 41"/>
                  <a:gd name="T46" fmla="*/ 20 w 23"/>
                  <a:gd name="T47" fmla="*/ 0 h 41"/>
                  <a:gd name="T48" fmla="*/ 16 w 23"/>
                  <a:gd name="T49" fmla="*/ 0 h 41"/>
                  <a:gd name="T50" fmla="*/ 16 w 23"/>
                  <a:gd name="T51" fmla="*/ 0 h 41"/>
                  <a:gd name="T52" fmla="*/ 13 w 23"/>
                  <a:gd name="T53" fmla="*/ 6 h 41"/>
                  <a:gd name="T54" fmla="*/ 7 w 23"/>
                  <a:gd name="T55" fmla="*/ 9 h 41"/>
                  <a:gd name="T56" fmla="*/ 7 w 23"/>
                  <a:gd name="T57" fmla="*/ 22 h 41"/>
                  <a:gd name="T58" fmla="*/ 4 w 23"/>
                  <a:gd name="T59" fmla="*/ 22 h 41"/>
                  <a:gd name="T60" fmla="*/ 4 w 23"/>
                  <a:gd name="T61" fmla="*/ 29 h 41"/>
                  <a:gd name="T62" fmla="*/ 4 w 23"/>
                  <a:gd name="T63" fmla="*/ 32 h 41"/>
                  <a:gd name="T64" fmla="*/ 0 w 23"/>
                  <a:gd name="T65" fmla="*/ 41 h 41"/>
                  <a:gd name="T66" fmla="*/ 0 w 23"/>
                  <a:gd name="T67" fmla="*/ 41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41"/>
                  <a:gd name="T104" fmla="*/ 23 w 23"/>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41">
                    <a:moveTo>
                      <a:pt x="4" y="41"/>
                    </a:moveTo>
                    <a:lnTo>
                      <a:pt x="7" y="41"/>
                    </a:lnTo>
                    <a:lnTo>
                      <a:pt x="10" y="41"/>
                    </a:lnTo>
                    <a:lnTo>
                      <a:pt x="7" y="35"/>
                    </a:lnTo>
                    <a:lnTo>
                      <a:pt x="10" y="35"/>
                    </a:lnTo>
                    <a:lnTo>
                      <a:pt x="13" y="35"/>
                    </a:lnTo>
                    <a:lnTo>
                      <a:pt x="13" y="32"/>
                    </a:lnTo>
                    <a:lnTo>
                      <a:pt x="16" y="29"/>
                    </a:lnTo>
                    <a:lnTo>
                      <a:pt x="16" y="25"/>
                    </a:lnTo>
                    <a:lnTo>
                      <a:pt x="13" y="25"/>
                    </a:lnTo>
                    <a:lnTo>
                      <a:pt x="13" y="22"/>
                    </a:lnTo>
                    <a:lnTo>
                      <a:pt x="16" y="22"/>
                    </a:lnTo>
                    <a:lnTo>
                      <a:pt x="20" y="19"/>
                    </a:lnTo>
                    <a:lnTo>
                      <a:pt x="23" y="19"/>
                    </a:lnTo>
                    <a:lnTo>
                      <a:pt x="20" y="19"/>
                    </a:lnTo>
                    <a:lnTo>
                      <a:pt x="20" y="16"/>
                    </a:lnTo>
                    <a:lnTo>
                      <a:pt x="23" y="12"/>
                    </a:lnTo>
                    <a:lnTo>
                      <a:pt x="23" y="9"/>
                    </a:lnTo>
                    <a:lnTo>
                      <a:pt x="23" y="6"/>
                    </a:lnTo>
                    <a:lnTo>
                      <a:pt x="20" y="3"/>
                    </a:lnTo>
                    <a:lnTo>
                      <a:pt x="16" y="3"/>
                    </a:lnTo>
                    <a:lnTo>
                      <a:pt x="20" y="3"/>
                    </a:lnTo>
                    <a:lnTo>
                      <a:pt x="20" y="0"/>
                    </a:lnTo>
                    <a:lnTo>
                      <a:pt x="16" y="0"/>
                    </a:lnTo>
                    <a:lnTo>
                      <a:pt x="10" y="3"/>
                    </a:lnTo>
                    <a:lnTo>
                      <a:pt x="13" y="6"/>
                    </a:lnTo>
                    <a:lnTo>
                      <a:pt x="10" y="6"/>
                    </a:lnTo>
                    <a:lnTo>
                      <a:pt x="7" y="9"/>
                    </a:lnTo>
                    <a:lnTo>
                      <a:pt x="7" y="19"/>
                    </a:lnTo>
                    <a:lnTo>
                      <a:pt x="7" y="22"/>
                    </a:lnTo>
                    <a:lnTo>
                      <a:pt x="4" y="22"/>
                    </a:lnTo>
                    <a:lnTo>
                      <a:pt x="4" y="29"/>
                    </a:lnTo>
                    <a:lnTo>
                      <a:pt x="4" y="32"/>
                    </a:lnTo>
                    <a:lnTo>
                      <a:pt x="0" y="38"/>
                    </a:lnTo>
                    <a:lnTo>
                      <a:pt x="0" y="41"/>
                    </a:lnTo>
                    <a:lnTo>
                      <a:pt x="4" y="41"/>
                    </a:lnTo>
                    <a:close/>
                  </a:path>
                </a:pathLst>
              </a:custGeom>
              <a:solidFill>
                <a:srgbClr val="CCCCCC"/>
              </a:solidFill>
              <a:ln w="9525">
                <a:noFill/>
                <a:round/>
                <a:headEnd/>
                <a:tailEnd/>
              </a:ln>
            </p:spPr>
            <p:txBody>
              <a:bodyPr/>
              <a:lstStyle/>
              <a:p>
                <a:endParaRPr lang="en-US"/>
              </a:p>
            </p:txBody>
          </p:sp>
          <p:sp>
            <p:nvSpPr>
              <p:cNvPr id="33029" name="Freeform 99"/>
              <p:cNvSpPr>
                <a:spLocks/>
              </p:cNvSpPr>
              <p:nvPr/>
            </p:nvSpPr>
            <p:spPr bwMode="auto">
              <a:xfrm>
                <a:off x="2973" y="1563"/>
                <a:ext cx="23" cy="41"/>
              </a:xfrm>
              <a:custGeom>
                <a:avLst/>
                <a:gdLst>
                  <a:gd name="T0" fmla="*/ 7 w 23"/>
                  <a:gd name="T1" fmla="*/ 41 h 41"/>
                  <a:gd name="T2" fmla="*/ 7 w 23"/>
                  <a:gd name="T3" fmla="*/ 41 h 41"/>
                  <a:gd name="T4" fmla="*/ 7 w 23"/>
                  <a:gd name="T5" fmla="*/ 35 h 41"/>
                  <a:gd name="T6" fmla="*/ 10 w 23"/>
                  <a:gd name="T7" fmla="*/ 35 h 41"/>
                  <a:gd name="T8" fmla="*/ 13 w 23"/>
                  <a:gd name="T9" fmla="*/ 35 h 41"/>
                  <a:gd name="T10" fmla="*/ 13 w 23"/>
                  <a:gd name="T11" fmla="*/ 32 h 41"/>
                  <a:gd name="T12" fmla="*/ 16 w 23"/>
                  <a:gd name="T13" fmla="*/ 29 h 41"/>
                  <a:gd name="T14" fmla="*/ 16 w 23"/>
                  <a:gd name="T15" fmla="*/ 25 h 41"/>
                  <a:gd name="T16" fmla="*/ 13 w 23"/>
                  <a:gd name="T17" fmla="*/ 25 h 41"/>
                  <a:gd name="T18" fmla="*/ 16 w 23"/>
                  <a:gd name="T19" fmla="*/ 22 h 41"/>
                  <a:gd name="T20" fmla="*/ 20 w 23"/>
                  <a:gd name="T21" fmla="*/ 19 h 41"/>
                  <a:gd name="T22" fmla="*/ 23 w 23"/>
                  <a:gd name="T23" fmla="*/ 19 h 41"/>
                  <a:gd name="T24" fmla="*/ 20 w 23"/>
                  <a:gd name="T25" fmla="*/ 19 h 41"/>
                  <a:gd name="T26" fmla="*/ 20 w 23"/>
                  <a:gd name="T27" fmla="*/ 16 h 41"/>
                  <a:gd name="T28" fmla="*/ 20 w 23"/>
                  <a:gd name="T29" fmla="*/ 16 h 41"/>
                  <a:gd name="T30" fmla="*/ 23 w 23"/>
                  <a:gd name="T31" fmla="*/ 12 h 41"/>
                  <a:gd name="T32" fmla="*/ 23 w 23"/>
                  <a:gd name="T33" fmla="*/ 9 h 41"/>
                  <a:gd name="T34" fmla="*/ 23 w 23"/>
                  <a:gd name="T35" fmla="*/ 9 h 41"/>
                  <a:gd name="T36" fmla="*/ 23 w 23"/>
                  <a:gd name="T37" fmla="*/ 6 h 41"/>
                  <a:gd name="T38" fmla="*/ 20 w 23"/>
                  <a:gd name="T39" fmla="*/ 3 h 41"/>
                  <a:gd name="T40" fmla="*/ 16 w 23"/>
                  <a:gd name="T41" fmla="*/ 3 h 41"/>
                  <a:gd name="T42" fmla="*/ 20 w 23"/>
                  <a:gd name="T43" fmla="*/ 3 h 41"/>
                  <a:gd name="T44" fmla="*/ 20 w 23"/>
                  <a:gd name="T45" fmla="*/ 0 h 41"/>
                  <a:gd name="T46" fmla="*/ 20 w 23"/>
                  <a:gd name="T47" fmla="*/ 0 h 41"/>
                  <a:gd name="T48" fmla="*/ 16 w 23"/>
                  <a:gd name="T49" fmla="*/ 0 h 41"/>
                  <a:gd name="T50" fmla="*/ 16 w 23"/>
                  <a:gd name="T51" fmla="*/ 0 h 41"/>
                  <a:gd name="T52" fmla="*/ 13 w 23"/>
                  <a:gd name="T53" fmla="*/ 6 h 41"/>
                  <a:gd name="T54" fmla="*/ 7 w 23"/>
                  <a:gd name="T55" fmla="*/ 9 h 41"/>
                  <a:gd name="T56" fmla="*/ 7 w 23"/>
                  <a:gd name="T57" fmla="*/ 22 h 41"/>
                  <a:gd name="T58" fmla="*/ 4 w 23"/>
                  <a:gd name="T59" fmla="*/ 22 h 41"/>
                  <a:gd name="T60" fmla="*/ 4 w 23"/>
                  <a:gd name="T61" fmla="*/ 29 h 41"/>
                  <a:gd name="T62" fmla="*/ 4 w 23"/>
                  <a:gd name="T63" fmla="*/ 32 h 41"/>
                  <a:gd name="T64" fmla="*/ 0 w 23"/>
                  <a:gd name="T65" fmla="*/ 41 h 41"/>
                  <a:gd name="T66" fmla="*/ 0 w 23"/>
                  <a:gd name="T67" fmla="*/ 41 h 41"/>
                  <a:gd name="T68" fmla="*/ 4 w 23"/>
                  <a:gd name="T69" fmla="*/ 41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
                  <a:gd name="T106" fmla="*/ 0 h 41"/>
                  <a:gd name="T107" fmla="*/ 23 w 23"/>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 h="41">
                    <a:moveTo>
                      <a:pt x="4" y="41"/>
                    </a:moveTo>
                    <a:lnTo>
                      <a:pt x="7" y="41"/>
                    </a:lnTo>
                    <a:lnTo>
                      <a:pt x="10" y="41"/>
                    </a:lnTo>
                    <a:lnTo>
                      <a:pt x="7" y="35"/>
                    </a:lnTo>
                    <a:lnTo>
                      <a:pt x="10" y="35"/>
                    </a:lnTo>
                    <a:lnTo>
                      <a:pt x="13" y="35"/>
                    </a:lnTo>
                    <a:lnTo>
                      <a:pt x="13" y="32"/>
                    </a:lnTo>
                    <a:lnTo>
                      <a:pt x="16" y="29"/>
                    </a:lnTo>
                    <a:lnTo>
                      <a:pt x="16" y="25"/>
                    </a:lnTo>
                    <a:lnTo>
                      <a:pt x="13" y="25"/>
                    </a:lnTo>
                    <a:lnTo>
                      <a:pt x="13" y="22"/>
                    </a:lnTo>
                    <a:lnTo>
                      <a:pt x="16" y="22"/>
                    </a:lnTo>
                    <a:lnTo>
                      <a:pt x="20" y="19"/>
                    </a:lnTo>
                    <a:lnTo>
                      <a:pt x="23" y="19"/>
                    </a:lnTo>
                    <a:lnTo>
                      <a:pt x="20" y="19"/>
                    </a:lnTo>
                    <a:lnTo>
                      <a:pt x="20" y="16"/>
                    </a:lnTo>
                    <a:lnTo>
                      <a:pt x="23" y="12"/>
                    </a:lnTo>
                    <a:lnTo>
                      <a:pt x="23" y="9"/>
                    </a:lnTo>
                    <a:lnTo>
                      <a:pt x="23" y="6"/>
                    </a:lnTo>
                    <a:lnTo>
                      <a:pt x="20" y="3"/>
                    </a:lnTo>
                    <a:lnTo>
                      <a:pt x="16" y="3"/>
                    </a:lnTo>
                    <a:lnTo>
                      <a:pt x="20" y="3"/>
                    </a:lnTo>
                    <a:lnTo>
                      <a:pt x="20" y="0"/>
                    </a:lnTo>
                    <a:lnTo>
                      <a:pt x="16" y="0"/>
                    </a:lnTo>
                    <a:lnTo>
                      <a:pt x="10" y="3"/>
                    </a:lnTo>
                    <a:lnTo>
                      <a:pt x="13" y="6"/>
                    </a:lnTo>
                    <a:lnTo>
                      <a:pt x="10" y="6"/>
                    </a:lnTo>
                    <a:lnTo>
                      <a:pt x="7" y="9"/>
                    </a:lnTo>
                    <a:lnTo>
                      <a:pt x="7" y="19"/>
                    </a:lnTo>
                    <a:lnTo>
                      <a:pt x="7" y="22"/>
                    </a:lnTo>
                    <a:lnTo>
                      <a:pt x="4" y="22"/>
                    </a:lnTo>
                    <a:lnTo>
                      <a:pt x="4" y="29"/>
                    </a:lnTo>
                    <a:lnTo>
                      <a:pt x="4" y="32"/>
                    </a:lnTo>
                    <a:lnTo>
                      <a:pt x="0" y="38"/>
                    </a:lnTo>
                    <a:lnTo>
                      <a:pt x="0" y="41"/>
                    </a:lnTo>
                    <a:lnTo>
                      <a:pt x="4" y="41"/>
                    </a:lnTo>
                  </a:path>
                </a:pathLst>
              </a:custGeom>
              <a:noFill/>
              <a:ln w="0">
                <a:solidFill>
                  <a:srgbClr val="7F7F7F"/>
                </a:solidFill>
                <a:round/>
                <a:headEnd/>
                <a:tailEnd/>
              </a:ln>
            </p:spPr>
            <p:txBody>
              <a:bodyPr/>
              <a:lstStyle/>
              <a:p>
                <a:endParaRPr lang="en-US"/>
              </a:p>
            </p:txBody>
          </p:sp>
          <p:sp>
            <p:nvSpPr>
              <p:cNvPr id="33030" name="Freeform 100"/>
              <p:cNvSpPr>
                <a:spLocks/>
              </p:cNvSpPr>
              <p:nvPr/>
            </p:nvSpPr>
            <p:spPr bwMode="auto">
              <a:xfrm>
                <a:off x="3015" y="1598"/>
                <a:ext cx="7" cy="3"/>
              </a:xfrm>
              <a:custGeom>
                <a:avLst/>
                <a:gdLst>
                  <a:gd name="T0" fmla="*/ 3 w 7"/>
                  <a:gd name="T1" fmla="*/ 3 h 3"/>
                  <a:gd name="T2" fmla="*/ 3 w 7"/>
                  <a:gd name="T3" fmla="*/ 3 h 3"/>
                  <a:gd name="T4" fmla="*/ 3 w 7"/>
                  <a:gd name="T5" fmla="*/ 3 h 3"/>
                  <a:gd name="T6" fmla="*/ 3 w 7"/>
                  <a:gd name="T7" fmla="*/ 3 h 3"/>
                  <a:gd name="T8" fmla="*/ 3 w 7"/>
                  <a:gd name="T9" fmla="*/ 3 h 3"/>
                  <a:gd name="T10" fmla="*/ 3 w 7"/>
                  <a:gd name="T11" fmla="*/ 3 h 3"/>
                  <a:gd name="T12" fmla="*/ 3 w 7"/>
                  <a:gd name="T13" fmla="*/ 0 h 3"/>
                  <a:gd name="T14" fmla="*/ 3 w 7"/>
                  <a:gd name="T15" fmla="*/ 0 h 3"/>
                  <a:gd name="T16" fmla="*/ 7 w 7"/>
                  <a:gd name="T17" fmla="*/ 0 h 3"/>
                  <a:gd name="T18" fmla="*/ 0 w 7"/>
                  <a:gd name="T19" fmla="*/ 3 h 3"/>
                  <a:gd name="T20" fmla="*/ 3 w 7"/>
                  <a:gd name="T21" fmla="*/ 3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3"/>
                  <a:gd name="T35" fmla="*/ 7 w 7"/>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3">
                    <a:moveTo>
                      <a:pt x="3" y="3"/>
                    </a:moveTo>
                    <a:lnTo>
                      <a:pt x="3" y="3"/>
                    </a:lnTo>
                    <a:lnTo>
                      <a:pt x="3" y="0"/>
                    </a:lnTo>
                    <a:lnTo>
                      <a:pt x="7" y="0"/>
                    </a:lnTo>
                    <a:lnTo>
                      <a:pt x="0" y="3"/>
                    </a:lnTo>
                    <a:lnTo>
                      <a:pt x="3" y="3"/>
                    </a:lnTo>
                    <a:close/>
                  </a:path>
                </a:pathLst>
              </a:custGeom>
              <a:solidFill>
                <a:srgbClr val="CCCCCC"/>
              </a:solidFill>
              <a:ln w="9525">
                <a:noFill/>
                <a:round/>
                <a:headEnd/>
                <a:tailEnd/>
              </a:ln>
            </p:spPr>
            <p:txBody>
              <a:bodyPr/>
              <a:lstStyle/>
              <a:p>
                <a:endParaRPr lang="en-US"/>
              </a:p>
            </p:txBody>
          </p:sp>
          <p:sp>
            <p:nvSpPr>
              <p:cNvPr id="33031" name="Freeform 101"/>
              <p:cNvSpPr>
                <a:spLocks/>
              </p:cNvSpPr>
              <p:nvPr/>
            </p:nvSpPr>
            <p:spPr bwMode="auto">
              <a:xfrm>
                <a:off x="3015" y="1598"/>
                <a:ext cx="7" cy="3"/>
              </a:xfrm>
              <a:custGeom>
                <a:avLst/>
                <a:gdLst>
                  <a:gd name="T0" fmla="*/ 3 w 7"/>
                  <a:gd name="T1" fmla="*/ 3 h 3"/>
                  <a:gd name="T2" fmla="*/ 3 w 7"/>
                  <a:gd name="T3" fmla="*/ 3 h 3"/>
                  <a:gd name="T4" fmla="*/ 3 w 7"/>
                  <a:gd name="T5" fmla="*/ 3 h 3"/>
                  <a:gd name="T6" fmla="*/ 3 w 7"/>
                  <a:gd name="T7" fmla="*/ 3 h 3"/>
                  <a:gd name="T8" fmla="*/ 3 w 7"/>
                  <a:gd name="T9" fmla="*/ 3 h 3"/>
                  <a:gd name="T10" fmla="*/ 3 w 7"/>
                  <a:gd name="T11" fmla="*/ 3 h 3"/>
                  <a:gd name="T12" fmla="*/ 3 w 7"/>
                  <a:gd name="T13" fmla="*/ 0 h 3"/>
                  <a:gd name="T14" fmla="*/ 3 w 7"/>
                  <a:gd name="T15" fmla="*/ 0 h 3"/>
                  <a:gd name="T16" fmla="*/ 7 w 7"/>
                  <a:gd name="T17" fmla="*/ 0 h 3"/>
                  <a:gd name="T18" fmla="*/ 7 w 7"/>
                  <a:gd name="T19" fmla="*/ 0 h 3"/>
                  <a:gd name="T20" fmla="*/ 0 w 7"/>
                  <a:gd name="T21" fmla="*/ 3 h 3"/>
                  <a:gd name="T22" fmla="*/ 3 w 7"/>
                  <a:gd name="T23" fmla="*/ 3 h 3"/>
                  <a:gd name="T24" fmla="*/ 3 w 7"/>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3"/>
                  <a:gd name="T41" fmla="*/ 7 w 7"/>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3">
                    <a:moveTo>
                      <a:pt x="3" y="3"/>
                    </a:moveTo>
                    <a:lnTo>
                      <a:pt x="3" y="3"/>
                    </a:lnTo>
                    <a:lnTo>
                      <a:pt x="3" y="0"/>
                    </a:lnTo>
                    <a:lnTo>
                      <a:pt x="7" y="0"/>
                    </a:lnTo>
                    <a:lnTo>
                      <a:pt x="0" y="3"/>
                    </a:lnTo>
                    <a:lnTo>
                      <a:pt x="3" y="3"/>
                    </a:lnTo>
                  </a:path>
                </a:pathLst>
              </a:custGeom>
              <a:noFill/>
              <a:ln w="0">
                <a:solidFill>
                  <a:srgbClr val="7F7F7F"/>
                </a:solidFill>
                <a:round/>
                <a:headEnd/>
                <a:tailEnd/>
              </a:ln>
            </p:spPr>
            <p:txBody>
              <a:bodyPr/>
              <a:lstStyle/>
              <a:p>
                <a:endParaRPr lang="en-US"/>
              </a:p>
            </p:txBody>
          </p:sp>
          <p:sp>
            <p:nvSpPr>
              <p:cNvPr id="33032" name="Freeform 102"/>
              <p:cNvSpPr>
                <a:spLocks/>
              </p:cNvSpPr>
              <p:nvPr/>
            </p:nvSpPr>
            <p:spPr bwMode="auto">
              <a:xfrm>
                <a:off x="2967" y="1598"/>
                <a:ext cx="22" cy="90"/>
              </a:xfrm>
              <a:custGeom>
                <a:avLst/>
                <a:gdLst>
                  <a:gd name="T0" fmla="*/ 19 w 22"/>
                  <a:gd name="T1" fmla="*/ 64 h 90"/>
                  <a:gd name="T2" fmla="*/ 22 w 22"/>
                  <a:gd name="T3" fmla="*/ 48 h 90"/>
                  <a:gd name="T4" fmla="*/ 19 w 22"/>
                  <a:gd name="T5" fmla="*/ 42 h 90"/>
                  <a:gd name="T6" fmla="*/ 19 w 22"/>
                  <a:gd name="T7" fmla="*/ 42 h 90"/>
                  <a:gd name="T8" fmla="*/ 13 w 22"/>
                  <a:gd name="T9" fmla="*/ 45 h 90"/>
                  <a:gd name="T10" fmla="*/ 10 w 22"/>
                  <a:gd name="T11" fmla="*/ 45 h 90"/>
                  <a:gd name="T12" fmla="*/ 10 w 22"/>
                  <a:gd name="T13" fmla="*/ 42 h 90"/>
                  <a:gd name="T14" fmla="*/ 13 w 22"/>
                  <a:gd name="T15" fmla="*/ 39 h 90"/>
                  <a:gd name="T16" fmla="*/ 13 w 22"/>
                  <a:gd name="T17" fmla="*/ 35 h 90"/>
                  <a:gd name="T18" fmla="*/ 13 w 22"/>
                  <a:gd name="T19" fmla="*/ 35 h 90"/>
                  <a:gd name="T20" fmla="*/ 10 w 22"/>
                  <a:gd name="T21" fmla="*/ 35 h 90"/>
                  <a:gd name="T22" fmla="*/ 10 w 22"/>
                  <a:gd name="T23" fmla="*/ 32 h 90"/>
                  <a:gd name="T24" fmla="*/ 10 w 22"/>
                  <a:gd name="T25" fmla="*/ 23 h 90"/>
                  <a:gd name="T26" fmla="*/ 10 w 22"/>
                  <a:gd name="T27" fmla="*/ 19 h 90"/>
                  <a:gd name="T28" fmla="*/ 13 w 22"/>
                  <a:gd name="T29" fmla="*/ 19 h 90"/>
                  <a:gd name="T30" fmla="*/ 16 w 22"/>
                  <a:gd name="T31" fmla="*/ 19 h 90"/>
                  <a:gd name="T32" fmla="*/ 19 w 22"/>
                  <a:gd name="T33" fmla="*/ 19 h 90"/>
                  <a:gd name="T34" fmla="*/ 19 w 22"/>
                  <a:gd name="T35" fmla="*/ 13 h 90"/>
                  <a:gd name="T36" fmla="*/ 16 w 22"/>
                  <a:gd name="T37" fmla="*/ 6 h 90"/>
                  <a:gd name="T38" fmla="*/ 16 w 22"/>
                  <a:gd name="T39" fmla="*/ 3 h 90"/>
                  <a:gd name="T40" fmla="*/ 16 w 22"/>
                  <a:gd name="T41" fmla="*/ 0 h 90"/>
                  <a:gd name="T42" fmla="*/ 13 w 22"/>
                  <a:gd name="T43" fmla="*/ 0 h 90"/>
                  <a:gd name="T44" fmla="*/ 13 w 22"/>
                  <a:gd name="T45" fmla="*/ 6 h 90"/>
                  <a:gd name="T46" fmla="*/ 13 w 22"/>
                  <a:gd name="T47" fmla="*/ 6 h 90"/>
                  <a:gd name="T48" fmla="*/ 6 w 22"/>
                  <a:gd name="T49" fmla="*/ 6 h 90"/>
                  <a:gd name="T50" fmla="*/ 6 w 22"/>
                  <a:gd name="T51" fmla="*/ 10 h 90"/>
                  <a:gd name="T52" fmla="*/ 6 w 22"/>
                  <a:gd name="T53" fmla="*/ 16 h 90"/>
                  <a:gd name="T54" fmla="*/ 6 w 22"/>
                  <a:gd name="T55" fmla="*/ 32 h 90"/>
                  <a:gd name="T56" fmla="*/ 3 w 22"/>
                  <a:gd name="T57" fmla="*/ 45 h 90"/>
                  <a:gd name="T58" fmla="*/ 0 w 22"/>
                  <a:gd name="T59" fmla="*/ 48 h 90"/>
                  <a:gd name="T60" fmla="*/ 0 w 22"/>
                  <a:gd name="T61" fmla="*/ 55 h 90"/>
                  <a:gd name="T62" fmla="*/ 0 w 22"/>
                  <a:gd name="T63" fmla="*/ 58 h 90"/>
                  <a:gd name="T64" fmla="*/ 19 w 22"/>
                  <a:gd name="T65" fmla="*/ 90 h 90"/>
                  <a:gd name="T66" fmla="*/ 19 w 22"/>
                  <a:gd name="T67" fmla="*/ 87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90"/>
                  <a:gd name="T104" fmla="*/ 22 w 22"/>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90">
                    <a:moveTo>
                      <a:pt x="19" y="84"/>
                    </a:moveTo>
                    <a:lnTo>
                      <a:pt x="19" y="64"/>
                    </a:lnTo>
                    <a:lnTo>
                      <a:pt x="19" y="58"/>
                    </a:lnTo>
                    <a:lnTo>
                      <a:pt x="22" y="48"/>
                    </a:lnTo>
                    <a:lnTo>
                      <a:pt x="19" y="48"/>
                    </a:lnTo>
                    <a:lnTo>
                      <a:pt x="19" y="42"/>
                    </a:lnTo>
                    <a:lnTo>
                      <a:pt x="16" y="45"/>
                    </a:lnTo>
                    <a:lnTo>
                      <a:pt x="13" y="45"/>
                    </a:lnTo>
                    <a:lnTo>
                      <a:pt x="13" y="48"/>
                    </a:lnTo>
                    <a:lnTo>
                      <a:pt x="10" y="45"/>
                    </a:lnTo>
                    <a:lnTo>
                      <a:pt x="10" y="42"/>
                    </a:lnTo>
                    <a:lnTo>
                      <a:pt x="10" y="39"/>
                    </a:lnTo>
                    <a:lnTo>
                      <a:pt x="13" y="39"/>
                    </a:lnTo>
                    <a:lnTo>
                      <a:pt x="13" y="35"/>
                    </a:lnTo>
                    <a:lnTo>
                      <a:pt x="16" y="35"/>
                    </a:lnTo>
                    <a:lnTo>
                      <a:pt x="13" y="35"/>
                    </a:lnTo>
                    <a:lnTo>
                      <a:pt x="10" y="35"/>
                    </a:lnTo>
                    <a:lnTo>
                      <a:pt x="10" y="32"/>
                    </a:lnTo>
                    <a:lnTo>
                      <a:pt x="10" y="26"/>
                    </a:lnTo>
                    <a:lnTo>
                      <a:pt x="10" y="23"/>
                    </a:lnTo>
                    <a:lnTo>
                      <a:pt x="10" y="19"/>
                    </a:lnTo>
                    <a:lnTo>
                      <a:pt x="13" y="19"/>
                    </a:lnTo>
                    <a:lnTo>
                      <a:pt x="16" y="19"/>
                    </a:lnTo>
                    <a:lnTo>
                      <a:pt x="16" y="23"/>
                    </a:lnTo>
                    <a:lnTo>
                      <a:pt x="19" y="19"/>
                    </a:lnTo>
                    <a:lnTo>
                      <a:pt x="16" y="13"/>
                    </a:lnTo>
                    <a:lnTo>
                      <a:pt x="19" y="13"/>
                    </a:lnTo>
                    <a:lnTo>
                      <a:pt x="16" y="10"/>
                    </a:lnTo>
                    <a:lnTo>
                      <a:pt x="16" y="6"/>
                    </a:lnTo>
                    <a:lnTo>
                      <a:pt x="16" y="3"/>
                    </a:lnTo>
                    <a:lnTo>
                      <a:pt x="16" y="0"/>
                    </a:lnTo>
                    <a:lnTo>
                      <a:pt x="13" y="0"/>
                    </a:lnTo>
                    <a:lnTo>
                      <a:pt x="16" y="6"/>
                    </a:lnTo>
                    <a:lnTo>
                      <a:pt x="13" y="6"/>
                    </a:lnTo>
                    <a:lnTo>
                      <a:pt x="10" y="6"/>
                    </a:lnTo>
                    <a:lnTo>
                      <a:pt x="6" y="6"/>
                    </a:lnTo>
                    <a:lnTo>
                      <a:pt x="6" y="10"/>
                    </a:lnTo>
                    <a:lnTo>
                      <a:pt x="6" y="13"/>
                    </a:lnTo>
                    <a:lnTo>
                      <a:pt x="6" y="16"/>
                    </a:lnTo>
                    <a:lnTo>
                      <a:pt x="6" y="19"/>
                    </a:lnTo>
                    <a:lnTo>
                      <a:pt x="6" y="32"/>
                    </a:lnTo>
                    <a:lnTo>
                      <a:pt x="3" y="39"/>
                    </a:lnTo>
                    <a:lnTo>
                      <a:pt x="3" y="45"/>
                    </a:lnTo>
                    <a:lnTo>
                      <a:pt x="0" y="48"/>
                    </a:lnTo>
                    <a:lnTo>
                      <a:pt x="0" y="51"/>
                    </a:lnTo>
                    <a:lnTo>
                      <a:pt x="0" y="55"/>
                    </a:lnTo>
                    <a:lnTo>
                      <a:pt x="0" y="58"/>
                    </a:lnTo>
                    <a:lnTo>
                      <a:pt x="10" y="77"/>
                    </a:lnTo>
                    <a:lnTo>
                      <a:pt x="19" y="90"/>
                    </a:lnTo>
                    <a:lnTo>
                      <a:pt x="19" y="87"/>
                    </a:lnTo>
                    <a:lnTo>
                      <a:pt x="19" y="84"/>
                    </a:lnTo>
                    <a:close/>
                  </a:path>
                </a:pathLst>
              </a:custGeom>
              <a:solidFill>
                <a:srgbClr val="CCCCCC"/>
              </a:solidFill>
              <a:ln w="9525">
                <a:noFill/>
                <a:round/>
                <a:headEnd/>
                <a:tailEnd/>
              </a:ln>
            </p:spPr>
            <p:txBody>
              <a:bodyPr/>
              <a:lstStyle/>
              <a:p>
                <a:endParaRPr lang="en-US"/>
              </a:p>
            </p:txBody>
          </p:sp>
          <p:sp>
            <p:nvSpPr>
              <p:cNvPr id="33033" name="Freeform 103"/>
              <p:cNvSpPr>
                <a:spLocks/>
              </p:cNvSpPr>
              <p:nvPr/>
            </p:nvSpPr>
            <p:spPr bwMode="auto">
              <a:xfrm>
                <a:off x="2967" y="1598"/>
                <a:ext cx="22" cy="90"/>
              </a:xfrm>
              <a:custGeom>
                <a:avLst/>
                <a:gdLst>
                  <a:gd name="T0" fmla="*/ 19 w 22"/>
                  <a:gd name="T1" fmla="*/ 64 h 90"/>
                  <a:gd name="T2" fmla="*/ 22 w 22"/>
                  <a:gd name="T3" fmla="*/ 48 h 90"/>
                  <a:gd name="T4" fmla="*/ 19 w 22"/>
                  <a:gd name="T5" fmla="*/ 42 h 90"/>
                  <a:gd name="T6" fmla="*/ 19 w 22"/>
                  <a:gd name="T7" fmla="*/ 42 h 90"/>
                  <a:gd name="T8" fmla="*/ 13 w 22"/>
                  <a:gd name="T9" fmla="*/ 45 h 90"/>
                  <a:gd name="T10" fmla="*/ 10 w 22"/>
                  <a:gd name="T11" fmla="*/ 45 h 90"/>
                  <a:gd name="T12" fmla="*/ 10 w 22"/>
                  <a:gd name="T13" fmla="*/ 42 h 90"/>
                  <a:gd name="T14" fmla="*/ 13 w 22"/>
                  <a:gd name="T15" fmla="*/ 39 h 90"/>
                  <a:gd name="T16" fmla="*/ 13 w 22"/>
                  <a:gd name="T17" fmla="*/ 35 h 90"/>
                  <a:gd name="T18" fmla="*/ 13 w 22"/>
                  <a:gd name="T19" fmla="*/ 35 h 90"/>
                  <a:gd name="T20" fmla="*/ 10 w 22"/>
                  <a:gd name="T21" fmla="*/ 35 h 90"/>
                  <a:gd name="T22" fmla="*/ 10 w 22"/>
                  <a:gd name="T23" fmla="*/ 32 h 90"/>
                  <a:gd name="T24" fmla="*/ 10 w 22"/>
                  <a:gd name="T25" fmla="*/ 23 h 90"/>
                  <a:gd name="T26" fmla="*/ 10 w 22"/>
                  <a:gd name="T27" fmla="*/ 19 h 90"/>
                  <a:gd name="T28" fmla="*/ 13 w 22"/>
                  <a:gd name="T29" fmla="*/ 19 h 90"/>
                  <a:gd name="T30" fmla="*/ 16 w 22"/>
                  <a:gd name="T31" fmla="*/ 19 h 90"/>
                  <a:gd name="T32" fmla="*/ 19 w 22"/>
                  <a:gd name="T33" fmla="*/ 19 h 90"/>
                  <a:gd name="T34" fmla="*/ 19 w 22"/>
                  <a:gd name="T35" fmla="*/ 13 h 90"/>
                  <a:gd name="T36" fmla="*/ 16 w 22"/>
                  <a:gd name="T37" fmla="*/ 6 h 90"/>
                  <a:gd name="T38" fmla="*/ 16 w 22"/>
                  <a:gd name="T39" fmla="*/ 3 h 90"/>
                  <a:gd name="T40" fmla="*/ 16 w 22"/>
                  <a:gd name="T41" fmla="*/ 0 h 90"/>
                  <a:gd name="T42" fmla="*/ 13 w 22"/>
                  <a:gd name="T43" fmla="*/ 0 h 90"/>
                  <a:gd name="T44" fmla="*/ 13 w 22"/>
                  <a:gd name="T45" fmla="*/ 6 h 90"/>
                  <a:gd name="T46" fmla="*/ 13 w 22"/>
                  <a:gd name="T47" fmla="*/ 6 h 90"/>
                  <a:gd name="T48" fmla="*/ 6 w 22"/>
                  <a:gd name="T49" fmla="*/ 6 h 90"/>
                  <a:gd name="T50" fmla="*/ 6 w 22"/>
                  <a:gd name="T51" fmla="*/ 10 h 90"/>
                  <a:gd name="T52" fmla="*/ 6 w 22"/>
                  <a:gd name="T53" fmla="*/ 16 h 90"/>
                  <a:gd name="T54" fmla="*/ 6 w 22"/>
                  <a:gd name="T55" fmla="*/ 32 h 90"/>
                  <a:gd name="T56" fmla="*/ 3 w 22"/>
                  <a:gd name="T57" fmla="*/ 45 h 90"/>
                  <a:gd name="T58" fmla="*/ 0 w 22"/>
                  <a:gd name="T59" fmla="*/ 48 h 90"/>
                  <a:gd name="T60" fmla="*/ 0 w 22"/>
                  <a:gd name="T61" fmla="*/ 55 h 90"/>
                  <a:gd name="T62" fmla="*/ 0 w 22"/>
                  <a:gd name="T63" fmla="*/ 58 h 90"/>
                  <a:gd name="T64" fmla="*/ 19 w 22"/>
                  <a:gd name="T65" fmla="*/ 90 h 90"/>
                  <a:gd name="T66" fmla="*/ 19 w 22"/>
                  <a:gd name="T67" fmla="*/ 87 h 90"/>
                  <a:gd name="T68" fmla="*/ 19 w 22"/>
                  <a:gd name="T69" fmla="*/ 84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90"/>
                  <a:gd name="T107" fmla="*/ 22 w 2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90">
                    <a:moveTo>
                      <a:pt x="19" y="84"/>
                    </a:moveTo>
                    <a:lnTo>
                      <a:pt x="19" y="64"/>
                    </a:lnTo>
                    <a:lnTo>
                      <a:pt x="19" y="58"/>
                    </a:lnTo>
                    <a:lnTo>
                      <a:pt x="22" y="48"/>
                    </a:lnTo>
                    <a:lnTo>
                      <a:pt x="19" y="48"/>
                    </a:lnTo>
                    <a:lnTo>
                      <a:pt x="19" y="42"/>
                    </a:lnTo>
                    <a:lnTo>
                      <a:pt x="16" y="45"/>
                    </a:lnTo>
                    <a:lnTo>
                      <a:pt x="13" y="45"/>
                    </a:lnTo>
                    <a:lnTo>
                      <a:pt x="13" y="48"/>
                    </a:lnTo>
                    <a:lnTo>
                      <a:pt x="10" y="45"/>
                    </a:lnTo>
                    <a:lnTo>
                      <a:pt x="10" y="42"/>
                    </a:lnTo>
                    <a:lnTo>
                      <a:pt x="10" y="39"/>
                    </a:lnTo>
                    <a:lnTo>
                      <a:pt x="13" y="39"/>
                    </a:lnTo>
                    <a:lnTo>
                      <a:pt x="13" y="35"/>
                    </a:lnTo>
                    <a:lnTo>
                      <a:pt x="16" y="35"/>
                    </a:lnTo>
                    <a:lnTo>
                      <a:pt x="13" y="35"/>
                    </a:lnTo>
                    <a:lnTo>
                      <a:pt x="10" y="35"/>
                    </a:lnTo>
                    <a:lnTo>
                      <a:pt x="10" y="32"/>
                    </a:lnTo>
                    <a:lnTo>
                      <a:pt x="10" y="26"/>
                    </a:lnTo>
                    <a:lnTo>
                      <a:pt x="10" y="23"/>
                    </a:lnTo>
                    <a:lnTo>
                      <a:pt x="10" y="19"/>
                    </a:lnTo>
                    <a:lnTo>
                      <a:pt x="13" y="19"/>
                    </a:lnTo>
                    <a:lnTo>
                      <a:pt x="16" y="19"/>
                    </a:lnTo>
                    <a:lnTo>
                      <a:pt x="16" y="23"/>
                    </a:lnTo>
                    <a:lnTo>
                      <a:pt x="19" y="19"/>
                    </a:lnTo>
                    <a:lnTo>
                      <a:pt x="16" y="13"/>
                    </a:lnTo>
                    <a:lnTo>
                      <a:pt x="19" y="13"/>
                    </a:lnTo>
                    <a:lnTo>
                      <a:pt x="16" y="10"/>
                    </a:lnTo>
                    <a:lnTo>
                      <a:pt x="16" y="6"/>
                    </a:lnTo>
                    <a:lnTo>
                      <a:pt x="16" y="3"/>
                    </a:lnTo>
                    <a:lnTo>
                      <a:pt x="16" y="0"/>
                    </a:lnTo>
                    <a:lnTo>
                      <a:pt x="13" y="0"/>
                    </a:lnTo>
                    <a:lnTo>
                      <a:pt x="16" y="6"/>
                    </a:lnTo>
                    <a:lnTo>
                      <a:pt x="13" y="6"/>
                    </a:lnTo>
                    <a:lnTo>
                      <a:pt x="10" y="6"/>
                    </a:lnTo>
                    <a:lnTo>
                      <a:pt x="6" y="6"/>
                    </a:lnTo>
                    <a:lnTo>
                      <a:pt x="6" y="10"/>
                    </a:lnTo>
                    <a:lnTo>
                      <a:pt x="6" y="13"/>
                    </a:lnTo>
                    <a:lnTo>
                      <a:pt x="6" y="16"/>
                    </a:lnTo>
                    <a:lnTo>
                      <a:pt x="6" y="19"/>
                    </a:lnTo>
                    <a:lnTo>
                      <a:pt x="6" y="32"/>
                    </a:lnTo>
                    <a:lnTo>
                      <a:pt x="3" y="39"/>
                    </a:lnTo>
                    <a:lnTo>
                      <a:pt x="3" y="45"/>
                    </a:lnTo>
                    <a:lnTo>
                      <a:pt x="0" y="48"/>
                    </a:lnTo>
                    <a:lnTo>
                      <a:pt x="0" y="51"/>
                    </a:lnTo>
                    <a:lnTo>
                      <a:pt x="0" y="55"/>
                    </a:lnTo>
                    <a:lnTo>
                      <a:pt x="0" y="58"/>
                    </a:lnTo>
                    <a:lnTo>
                      <a:pt x="10" y="77"/>
                    </a:lnTo>
                    <a:lnTo>
                      <a:pt x="19" y="90"/>
                    </a:lnTo>
                    <a:lnTo>
                      <a:pt x="19" y="87"/>
                    </a:lnTo>
                    <a:lnTo>
                      <a:pt x="19" y="84"/>
                    </a:lnTo>
                  </a:path>
                </a:pathLst>
              </a:custGeom>
              <a:noFill/>
              <a:ln w="0">
                <a:solidFill>
                  <a:srgbClr val="7F7F7F"/>
                </a:solidFill>
                <a:round/>
                <a:headEnd/>
                <a:tailEnd/>
              </a:ln>
            </p:spPr>
            <p:txBody>
              <a:bodyPr/>
              <a:lstStyle/>
              <a:p>
                <a:endParaRPr lang="en-US"/>
              </a:p>
            </p:txBody>
          </p:sp>
          <p:sp>
            <p:nvSpPr>
              <p:cNvPr id="33034" name="Rectangle 104"/>
              <p:cNvSpPr>
                <a:spLocks noChangeArrowheads="1"/>
              </p:cNvSpPr>
              <p:nvPr/>
            </p:nvSpPr>
            <p:spPr bwMode="auto">
              <a:xfrm>
                <a:off x="3141" y="1482"/>
                <a:ext cx="1" cy="3"/>
              </a:xfrm>
              <a:prstGeom prst="rect">
                <a:avLst/>
              </a:prstGeom>
              <a:solidFill>
                <a:srgbClr val="CCCCCC"/>
              </a:solidFill>
              <a:ln w="9525">
                <a:noFill/>
                <a:miter lim="800000"/>
                <a:headEnd/>
                <a:tailEnd/>
              </a:ln>
            </p:spPr>
            <p:txBody>
              <a:bodyPr/>
              <a:lstStyle/>
              <a:p>
                <a:endParaRPr lang="en-US"/>
              </a:p>
            </p:txBody>
          </p:sp>
          <p:sp>
            <p:nvSpPr>
              <p:cNvPr id="33035" name="Rectangle 105"/>
              <p:cNvSpPr>
                <a:spLocks noChangeArrowheads="1"/>
              </p:cNvSpPr>
              <p:nvPr/>
            </p:nvSpPr>
            <p:spPr bwMode="auto">
              <a:xfrm>
                <a:off x="3141" y="1482"/>
                <a:ext cx="1" cy="3"/>
              </a:xfrm>
              <a:prstGeom prst="rect">
                <a:avLst/>
              </a:prstGeom>
              <a:noFill/>
              <a:ln w="0">
                <a:solidFill>
                  <a:srgbClr val="7F7F7F"/>
                </a:solidFill>
                <a:miter lim="800000"/>
                <a:headEnd/>
                <a:tailEnd/>
              </a:ln>
            </p:spPr>
            <p:txBody>
              <a:bodyPr/>
              <a:lstStyle/>
              <a:p>
                <a:endParaRPr lang="en-US"/>
              </a:p>
            </p:txBody>
          </p:sp>
          <p:sp>
            <p:nvSpPr>
              <p:cNvPr id="33036" name="Freeform 106"/>
              <p:cNvSpPr>
                <a:spLocks/>
              </p:cNvSpPr>
              <p:nvPr/>
            </p:nvSpPr>
            <p:spPr bwMode="auto">
              <a:xfrm>
                <a:off x="3034" y="1460"/>
                <a:ext cx="107" cy="183"/>
              </a:xfrm>
              <a:custGeom>
                <a:avLst/>
                <a:gdLst>
                  <a:gd name="T0" fmla="*/ 94 w 107"/>
                  <a:gd name="T1" fmla="*/ 25 h 183"/>
                  <a:gd name="T2" fmla="*/ 91 w 107"/>
                  <a:gd name="T3" fmla="*/ 25 h 183"/>
                  <a:gd name="T4" fmla="*/ 87 w 107"/>
                  <a:gd name="T5" fmla="*/ 19 h 183"/>
                  <a:gd name="T6" fmla="*/ 84 w 107"/>
                  <a:gd name="T7" fmla="*/ 16 h 183"/>
                  <a:gd name="T8" fmla="*/ 78 w 107"/>
                  <a:gd name="T9" fmla="*/ 13 h 183"/>
                  <a:gd name="T10" fmla="*/ 75 w 107"/>
                  <a:gd name="T11" fmla="*/ 0 h 183"/>
                  <a:gd name="T12" fmla="*/ 71 w 107"/>
                  <a:gd name="T13" fmla="*/ 3 h 183"/>
                  <a:gd name="T14" fmla="*/ 68 w 107"/>
                  <a:gd name="T15" fmla="*/ 6 h 183"/>
                  <a:gd name="T16" fmla="*/ 65 w 107"/>
                  <a:gd name="T17" fmla="*/ 3 h 183"/>
                  <a:gd name="T18" fmla="*/ 58 w 107"/>
                  <a:gd name="T19" fmla="*/ 6 h 183"/>
                  <a:gd name="T20" fmla="*/ 52 w 107"/>
                  <a:gd name="T21" fmla="*/ 9 h 183"/>
                  <a:gd name="T22" fmla="*/ 46 w 107"/>
                  <a:gd name="T23" fmla="*/ 9 h 183"/>
                  <a:gd name="T24" fmla="*/ 39 w 107"/>
                  <a:gd name="T25" fmla="*/ 16 h 183"/>
                  <a:gd name="T26" fmla="*/ 36 w 107"/>
                  <a:gd name="T27" fmla="*/ 22 h 183"/>
                  <a:gd name="T28" fmla="*/ 33 w 107"/>
                  <a:gd name="T29" fmla="*/ 35 h 183"/>
                  <a:gd name="T30" fmla="*/ 26 w 107"/>
                  <a:gd name="T31" fmla="*/ 41 h 183"/>
                  <a:gd name="T32" fmla="*/ 33 w 107"/>
                  <a:gd name="T33" fmla="*/ 64 h 183"/>
                  <a:gd name="T34" fmla="*/ 33 w 107"/>
                  <a:gd name="T35" fmla="*/ 77 h 183"/>
                  <a:gd name="T36" fmla="*/ 33 w 107"/>
                  <a:gd name="T37" fmla="*/ 87 h 183"/>
                  <a:gd name="T38" fmla="*/ 29 w 107"/>
                  <a:gd name="T39" fmla="*/ 90 h 183"/>
                  <a:gd name="T40" fmla="*/ 29 w 107"/>
                  <a:gd name="T41" fmla="*/ 90 h 183"/>
                  <a:gd name="T42" fmla="*/ 26 w 107"/>
                  <a:gd name="T43" fmla="*/ 93 h 183"/>
                  <a:gd name="T44" fmla="*/ 20 w 107"/>
                  <a:gd name="T45" fmla="*/ 99 h 183"/>
                  <a:gd name="T46" fmla="*/ 17 w 107"/>
                  <a:gd name="T47" fmla="*/ 103 h 183"/>
                  <a:gd name="T48" fmla="*/ 13 w 107"/>
                  <a:gd name="T49" fmla="*/ 109 h 183"/>
                  <a:gd name="T50" fmla="*/ 0 w 107"/>
                  <a:gd name="T51" fmla="*/ 122 h 183"/>
                  <a:gd name="T52" fmla="*/ 13 w 107"/>
                  <a:gd name="T53" fmla="*/ 148 h 183"/>
                  <a:gd name="T54" fmla="*/ 39 w 107"/>
                  <a:gd name="T55" fmla="*/ 148 h 183"/>
                  <a:gd name="T56" fmla="*/ 62 w 107"/>
                  <a:gd name="T57" fmla="*/ 157 h 183"/>
                  <a:gd name="T58" fmla="*/ 81 w 107"/>
                  <a:gd name="T59" fmla="*/ 161 h 183"/>
                  <a:gd name="T60" fmla="*/ 81 w 107"/>
                  <a:gd name="T61" fmla="*/ 161 h 183"/>
                  <a:gd name="T62" fmla="*/ 87 w 107"/>
                  <a:gd name="T63" fmla="*/ 167 h 183"/>
                  <a:gd name="T64" fmla="*/ 94 w 107"/>
                  <a:gd name="T65" fmla="*/ 164 h 183"/>
                  <a:gd name="T66" fmla="*/ 97 w 107"/>
                  <a:gd name="T67" fmla="*/ 167 h 183"/>
                  <a:gd name="T68" fmla="*/ 100 w 107"/>
                  <a:gd name="T69" fmla="*/ 180 h 183"/>
                  <a:gd name="T70" fmla="*/ 100 w 107"/>
                  <a:gd name="T71" fmla="*/ 180 h 183"/>
                  <a:gd name="T72" fmla="*/ 107 w 107"/>
                  <a:gd name="T73" fmla="*/ 183 h 183"/>
                  <a:gd name="T74" fmla="*/ 107 w 107"/>
                  <a:gd name="T75" fmla="*/ 77 h 183"/>
                  <a:gd name="T76" fmla="*/ 107 w 107"/>
                  <a:gd name="T77" fmla="*/ 77 h 183"/>
                  <a:gd name="T78" fmla="*/ 103 w 107"/>
                  <a:gd name="T79" fmla="*/ 70 h 183"/>
                  <a:gd name="T80" fmla="*/ 103 w 107"/>
                  <a:gd name="T81" fmla="*/ 70 h 183"/>
                  <a:gd name="T82" fmla="*/ 103 w 107"/>
                  <a:gd name="T83" fmla="*/ 67 h 183"/>
                  <a:gd name="T84" fmla="*/ 103 w 107"/>
                  <a:gd name="T85" fmla="*/ 58 h 183"/>
                  <a:gd name="T86" fmla="*/ 103 w 107"/>
                  <a:gd name="T87" fmla="*/ 58 h 183"/>
                  <a:gd name="T88" fmla="*/ 107 w 107"/>
                  <a:gd name="T89" fmla="*/ 54 h 183"/>
                  <a:gd name="T90" fmla="*/ 103 w 107"/>
                  <a:gd name="T91" fmla="*/ 51 h 183"/>
                  <a:gd name="T92" fmla="*/ 107 w 107"/>
                  <a:gd name="T93" fmla="*/ 45 h 183"/>
                  <a:gd name="T94" fmla="*/ 107 w 107"/>
                  <a:gd name="T95" fmla="*/ 35 h 183"/>
                  <a:gd name="T96" fmla="*/ 103 w 107"/>
                  <a:gd name="T97" fmla="*/ 32 h 183"/>
                  <a:gd name="T98" fmla="*/ 103 w 107"/>
                  <a:gd name="T99" fmla="*/ 29 h 183"/>
                  <a:gd name="T100" fmla="*/ 107 w 107"/>
                  <a:gd name="T101" fmla="*/ 25 h 183"/>
                  <a:gd name="T102" fmla="*/ 107 w 107"/>
                  <a:gd name="T103" fmla="*/ 25 h 183"/>
                  <a:gd name="T104" fmla="*/ 103 w 107"/>
                  <a:gd name="T105" fmla="*/ 25 h 183"/>
                  <a:gd name="T106" fmla="*/ 94 w 107"/>
                  <a:gd name="T107" fmla="*/ 25 h 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
                  <a:gd name="T163" fmla="*/ 0 h 183"/>
                  <a:gd name="T164" fmla="*/ 107 w 107"/>
                  <a:gd name="T165" fmla="*/ 183 h 1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 h="183">
                    <a:moveTo>
                      <a:pt x="94" y="25"/>
                    </a:moveTo>
                    <a:lnTo>
                      <a:pt x="91" y="25"/>
                    </a:lnTo>
                    <a:lnTo>
                      <a:pt x="87" y="19"/>
                    </a:lnTo>
                    <a:lnTo>
                      <a:pt x="84" y="16"/>
                    </a:lnTo>
                    <a:lnTo>
                      <a:pt x="78" y="13"/>
                    </a:lnTo>
                    <a:lnTo>
                      <a:pt x="75" y="0"/>
                    </a:lnTo>
                    <a:lnTo>
                      <a:pt x="71" y="3"/>
                    </a:lnTo>
                    <a:lnTo>
                      <a:pt x="68" y="6"/>
                    </a:lnTo>
                    <a:lnTo>
                      <a:pt x="65" y="3"/>
                    </a:lnTo>
                    <a:lnTo>
                      <a:pt x="58" y="6"/>
                    </a:lnTo>
                    <a:lnTo>
                      <a:pt x="52" y="9"/>
                    </a:lnTo>
                    <a:lnTo>
                      <a:pt x="46" y="9"/>
                    </a:lnTo>
                    <a:lnTo>
                      <a:pt x="39" y="16"/>
                    </a:lnTo>
                    <a:lnTo>
                      <a:pt x="36" y="22"/>
                    </a:lnTo>
                    <a:lnTo>
                      <a:pt x="33" y="35"/>
                    </a:lnTo>
                    <a:lnTo>
                      <a:pt x="26" y="41"/>
                    </a:lnTo>
                    <a:lnTo>
                      <a:pt x="33" y="64"/>
                    </a:lnTo>
                    <a:lnTo>
                      <a:pt x="33" y="77"/>
                    </a:lnTo>
                    <a:lnTo>
                      <a:pt x="33" y="87"/>
                    </a:lnTo>
                    <a:lnTo>
                      <a:pt x="29" y="90"/>
                    </a:lnTo>
                    <a:lnTo>
                      <a:pt x="26" y="93"/>
                    </a:lnTo>
                    <a:lnTo>
                      <a:pt x="20" y="99"/>
                    </a:lnTo>
                    <a:lnTo>
                      <a:pt x="17" y="103"/>
                    </a:lnTo>
                    <a:lnTo>
                      <a:pt x="13" y="109"/>
                    </a:lnTo>
                    <a:lnTo>
                      <a:pt x="0" y="122"/>
                    </a:lnTo>
                    <a:lnTo>
                      <a:pt x="13" y="148"/>
                    </a:lnTo>
                    <a:lnTo>
                      <a:pt x="39" y="148"/>
                    </a:lnTo>
                    <a:lnTo>
                      <a:pt x="62" y="157"/>
                    </a:lnTo>
                    <a:lnTo>
                      <a:pt x="81" y="161"/>
                    </a:lnTo>
                    <a:lnTo>
                      <a:pt x="87" y="167"/>
                    </a:lnTo>
                    <a:lnTo>
                      <a:pt x="94" y="164"/>
                    </a:lnTo>
                    <a:lnTo>
                      <a:pt x="97" y="167"/>
                    </a:lnTo>
                    <a:lnTo>
                      <a:pt x="100" y="180"/>
                    </a:lnTo>
                    <a:lnTo>
                      <a:pt x="107" y="183"/>
                    </a:lnTo>
                    <a:lnTo>
                      <a:pt x="107" y="77"/>
                    </a:lnTo>
                    <a:lnTo>
                      <a:pt x="103" y="70"/>
                    </a:lnTo>
                    <a:lnTo>
                      <a:pt x="103" y="67"/>
                    </a:lnTo>
                    <a:lnTo>
                      <a:pt x="103" y="58"/>
                    </a:lnTo>
                    <a:lnTo>
                      <a:pt x="107" y="54"/>
                    </a:lnTo>
                    <a:lnTo>
                      <a:pt x="103" y="51"/>
                    </a:lnTo>
                    <a:lnTo>
                      <a:pt x="107" y="45"/>
                    </a:lnTo>
                    <a:lnTo>
                      <a:pt x="107" y="35"/>
                    </a:lnTo>
                    <a:lnTo>
                      <a:pt x="103" y="32"/>
                    </a:lnTo>
                    <a:lnTo>
                      <a:pt x="103" y="29"/>
                    </a:lnTo>
                    <a:lnTo>
                      <a:pt x="107" y="25"/>
                    </a:lnTo>
                    <a:lnTo>
                      <a:pt x="103" y="25"/>
                    </a:lnTo>
                    <a:lnTo>
                      <a:pt x="94" y="25"/>
                    </a:lnTo>
                    <a:close/>
                  </a:path>
                </a:pathLst>
              </a:custGeom>
              <a:solidFill>
                <a:srgbClr val="CCCCCC"/>
              </a:solidFill>
              <a:ln w="9525">
                <a:noFill/>
                <a:round/>
                <a:headEnd/>
                <a:tailEnd/>
              </a:ln>
            </p:spPr>
            <p:txBody>
              <a:bodyPr/>
              <a:lstStyle/>
              <a:p>
                <a:endParaRPr lang="en-US"/>
              </a:p>
            </p:txBody>
          </p:sp>
          <p:sp>
            <p:nvSpPr>
              <p:cNvPr id="33037" name="Freeform 107"/>
              <p:cNvSpPr>
                <a:spLocks/>
              </p:cNvSpPr>
              <p:nvPr/>
            </p:nvSpPr>
            <p:spPr bwMode="auto">
              <a:xfrm>
                <a:off x="3034" y="1460"/>
                <a:ext cx="107" cy="183"/>
              </a:xfrm>
              <a:custGeom>
                <a:avLst/>
                <a:gdLst>
                  <a:gd name="T0" fmla="*/ 94 w 107"/>
                  <a:gd name="T1" fmla="*/ 25 h 183"/>
                  <a:gd name="T2" fmla="*/ 91 w 107"/>
                  <a:gd name="T3" fmla="*/ 25 h 183"/>
                  <a:gd name="T4" fmla="*/ 87 w 107"/>
                  <a:gd name="T5" fmla="*/ 19 h 183"/>
                  <a:gd name="T6" fmla="*/ 84 w 107"/>
                  <a:gd name="T7" fmla="*/ 16 h 183"/>
                  <a:gd name="T8" fmla="*/ 78 w 107"/>
                  <a:gd name="T9" fmla="*/ 13 h 183"/>
                  <a:gd name="T10" fmla="*/ 75 w 107"/>
                  <a:gd name="T11" fmla="*/ 0 h 183"/>
                  <a:gd name="T12" fmla="*/ 71 w 107"/>
                  <a:gd name="T13" fmla="*/ 3 h 183"/>
                  <a:gd name="T14" fmla="*/ 68 w 107"/>
                  <a:gd name="T15" fmla="*/ 6 h 183"/>
                  <a:gd name="T16" fmla="*/ 65 w 107"/>
                  <a:gd name="T17" fmla="*/ 3 h 183"/>
                  <a:gd name="T18" fmla="*/ 58 w 107"/>
                  <a:gd name="T19" fmla="*/ 6 h 183"/>
                  <a:gd name="T20" fmla="*/ 52 w 107"/>
                  <a:gd name="T21" fmla="*/ 9 h 183"/>
                  <a:gd name="T22" fmla="*/ 46 w 107"/>
                  <a:gd name="T23" fmla="*/ 9 h 183"/>
                  <a:gd name="T24" fmla="*/ 39 w 107"/>
                  <a:gd name="T25" fmla="*/ 16 h 183"/>
                  <a:gd name="T26" fmla="*/ 36 w 107"/>
                  <a:gd name="T27" fmla="*/ 22 h 183"/>
                  <a:gd name="T28" fmla="*/ 33 w 107"/>
                  <a:gd name="T29" fmla="*/ 35 h 183"/>
                  <a:gd name="T30" fmla="*/ 26 w 107"/>
                  <a:gd name="T31" fmla="*/ 41 h 183"/>
                  <a:gd name="T32" fmla="*/ 33 w 107"/>
                  <a:gd name="T33" fmla="*/ 64 h 183"/>
                  <a:gd name="T34" fmla="*/ 33 w 107"/>
                  <a:gd name="T35" fmla="*/ 77 h 183"/>
                  <a:gd name="T36" fmla="*/ 33 w 107"/>
                  <a:gd name="T37" fmla="*/ 87 h 183"/>
                  <a:gd name="T38" fmla="*/ 29 w 107"/>
                  <a:gd name="T39" fmla="*/ 90 h 183"/>
                  <a:gd name="T40" fmla="*/ 29 w 107"/>
                  <a:gd name="T41" fmla="*/ 90 h 183"/>
                  <a:gd name="T42" fmla="*/ 26 w 107"/>
                  <a:gd name="T43" fmla="*/ 93 h 183"/>
                  <a:gd name="T44" fmla="*/ 20 w 107"/>
                  <a:gd name="T45" fmla="*/ 99 h 183"/>
                  <a:gd name="T46" fmla="*/ 17 w 107"/>
                  <a:gd name="T47" fmla="*/ 103 h 183"/>
                  <a:gd name="T48" fmla="*/ 13 w 107"/>
                  <a:gd name="T49" fmla="*/ 109 h 183"/>
                  <a:gd name="T50" fmla="*/ 0 w 107"/>
                  <a:gd name="T51" fmla="*/ 122 h 183"/>
                  <a:gd name="T52" fmla="*/ 13 w 107"/>
                  <a:gd name="T53" fmla="*/ 148 h 183"/>
                  <a:gd name="T54" fmla="*/ 39 w 107"/>
                  <a:gd name="T55" fmla="*/ 148 h 183"/>
                  <a:gd name="T56" fmla="*/ 62 w 107"/>
                  <a:gd name="T57" fmla="*/ 157 h 183"/>
                  <a:gd name="T58" fmla="*/ 81 w 107"/>
                  <a:gd name="T59" fmla="*/ 161 h 183"/>
                  <a:gd name="T60" fmla="*/ 81 w 107"/>
                  <a:gd name="T61" fmla="*/ 161 h 183"/>
                  <a:gd name="T62" fmla="*/ 87 w 107"/>
                  <a:gd name="T63" fmla="*/ 167 h 183"/>
                  <a:gd name="T64" fmla="*/ 94 w 107"/>
                  <a:gd name="T65" fmla="*/ 164 h 183"/>
                  <a:gd name="T66" fmla="*/ 97 w 107"/>
                  <a:gd name="T67" fmla="*/ 167 h 183"/>
                  <a:gd name="T68" fmla="*/ 100 w 107"/>
                  <a:gd name="T69" fmla="*/ 180 h 183"/>
                  <a:gd name="T70" fmla="*/ 100 w 107"/>
                  <a:gd name="T71" fmla="*/ 180 h 183"/>
                  <a:gd name="T72" fmla="*/ 107 w 107"/>
                  <a:gd name="T73" fmla="*/ 183 h 183"/>
                  <a:gd name="T74" fmla="*/ 107 w 107"/>
                  <a:gd name="T75" fmla="*/ 77 h 183"/>
                  <a:gd name="T76" fmla="*/ 107 w 107"/>
                  <a:gd name="T77" fmla="*/ 77 h 183"/>
                  <a:gd name="T78" fmla="*/ 103 w 107"/>
                  <a:gd name="T79" fmla="*/ 70 h 183"/>
                  <a:gd name="T80" fmla="*/ 103 w 107"/>
                  <a:gd name="T81" fmla="*/ 70 h 183"/>
                  <a:gd name="T82" fmla="*/ 103 w 107"/>
                  <a:gd name="T83" fmla="*/ 67 h 183"/>
                  <a:gd name="T84" fmla="*/ 103 w 107"/>
                  <a:gd name="T85" fmla="*/ 58 h 183"/>
                  <a:gd name="T86" fmla="*/ 103 w 107"/>
                  <a:gd name="T87" fmla="*/ 58 h 183"/>
                  <a:gd name="T88" fmla="*/ 107 w 107"/>
                  <a:gd name="T89" fmla="*/ 54 h 183"/>
                  <a:gd name="T90" fmla="*/ 103 w 107"/>
                  <a:gd name="T91" fmla="*/ 51 h 183"/>
                  <a:gd name="T92" fmla="*/ 107 w 107"/>
                  <a:gd name="T93" fmla="*/ 45 h 183"/>
                  <a:gd name="T94" fmla="*/ 107 w 107"/>
                  <a:gd name="T95" fmla="*/ 35 h 183"/>
                  <a:gd name="T96" fmla="*/ 103 w 107"/>
                  <a:gd name="T97" fmla="*/ 32 h 183"/>
                  <a:gd name="T98" fmla="*/ 103 w 107"/>
                  <a:gd name="T99" fmla="*/ 29 h 183"/>
                  <a:gd name="T100" fmla="*/ 107 w 107"/>
                  <a:gd name="T101" fmla="*/ 25 h 183"/>
                  <a:gd name="T102" fmla="*/ 107 w 107"/>
                  <a:gd name="T103" fmla="*/ 25 h 183"/>
                  <a:gd name="T104" fmla="*/ 103 w 107"/>
                  <a:gd name="T105" fmla="*/ 25 h 183"/>
                  <a:gd name="T106" fmla="*/ 94 w 107"/>
                  <a:gd name="T107" fmla="*/ 25 h 183"/>
                  <a:gd name="T108" fmla="*/ 94 w 107"/>
                  <a:gd name="T109" fmla="*/ 25 h 1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
                  <a:gd name="T166" fmla="*/ 0 h 183"/>
                  <a:gd name="T167" fmla="*/ 107 w 107"/>
                  <a:gd name="T168" fmla="*/ 183 h 1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 h="183">
                    <a:moveTo>
                      <a:pt x="94" y="25"/>
                    </a:moveTo>
                    <a:lnTo>
                      <a:pt x="91" y="25"/>
                    </a:lnTo>
                    <a:lnTo>
                      <a:pt x="87" y="19"/>
                    </a:lnTo>
                    <a:lnTo>
                      <a:pt x="84" y="16"/>
                    </a:lnTo>
                    <a:lnTo>
                      <a:pt x="78" y="13"/>
                    </a:lnTo>
                    <a:lnTo>
                      <a:pt x="75" y="0"/>
                    </a:lnTo>
                    <a:lnTo>
                      <a:pt x="71" y="3"/>
                    </a:lnTo>
                    <a:lnTo>
                      <a:pt x="68" y="6"/>
                    </a:lnTo>
                    <a:lnTo>
                      <a:pt x="65" y="3"/>
                    </a:lnTo>
                    <a:lnTo>
                      <a:pt x="58" y="6"/>
                    </a:lnTo>
                    <a:lnTo>
                      <a:pt x="52" y="9"/>
                    </a:lnTo>
                    <a:lnTo>
                      <a:pt x="46" y="9"/>
                    </a:lnTo>
                    <a:lnTo>
                      <a:pt x="39" y="16"/>
                    </a:lnTo>
                    <a:lnTo>
                      <a:pt x="36" y="22"/>
                    </a:lnTo>
                    <a:lnTo>
                      <a:pt x="33" y="35"/>
                    </a:lnTo>
                    <a:lnTo>
                      <a:pt x="26" y="41"/>
                    </a:lnTo>
                    <a:lnTo>
                      <a:pt x="33" y="64"/>
                    </a:lnTo>
                    <a:lnTo>
                      <a:pt x="33" y="77"/>
                    </a:lnTo>
                    <a:lnTo>
                      <a:pt x="33" y="87"/>
                    </a:lnTo>
                    <a:lnTo>
                      <a:pt x="29" y="90"/>
                    </a:lnTo>
                    <a:lnTo>
                      <a:pt x="26" y="93"/>
                    </a:lnTo>
                    <a:lnTo>
                      <a:pt x="20" y="99"/>
                    </a:lnTo>
                    <a:lnTo>
                      <a:pt x="17" y="103"/>
                    </a:lnTo>
                    <a:lnTo>
                      <a:pt x="13" y="109"/>
                    </a:lnTo>
                    <a:lnTo>
                      <a:pt x="0" y="122"/>
                    </a:lnTo>
                    <a:lnTo>
                      <a:pt x="13" y="148"/>
                    </a:lnTo>
                    <a:lnTo>
                      <a:pt x="39" y="148"/>
                    </a:lnTo>
                    <a:lnTo>
                      <a:pt x="62" y="157"/>
                    </a:lnTo>
                    <a:lnTo>
                      <a:pt x="81" y="161"/>
                    </a:lnTo>
                    <a:lnTo>
                      <a:pt x="87" y="167"/>
                    </a:lnTo>
                    <a:lnTo>
                      <a:pt x="94" y="164"/>
                    </a:lnTo>
                    <a:lnTo>
                      <a:pt x="97" y="167"/>
                    </a:lnTo>
                    <a:lnTo>
                      <a:pt x="100" y="180"/>
                    </a:lnTo>
                    <a:lnTo>
                      <a:pt x="107" y="183"/>
                    </a:lnTo>
                    <a:lnTo>
                      <a:pt x="107" y="77"/>
                    </a:lnTo>
                    <a:lnTo>
                      <a:pt x="103" y="70"/>
                    </a:lnTo>
                    <a:lnTo>
                      <a:pt x="103" y="67"/>
                    </a:lnTo>
                    <a:lnTo>
                      <a:pt x="103" y="58"/>
                    </a:lnTo>
                    <a:lnTo>
                      <a:pt x="107" y="54"/>
                    </a:lnTo>
                    <a:lnTo>
                      <a:pt x="103" y="51"/>
                    </a:lnTo>
                    <a:lnTo>
                      <a:pt x="107" y="45"/>
                    </a:lnTo>
                    <a:lnTo>
                      <a:pt x="107" y="35"/>
                    </a:lnTo>
                    <a:lnTo>
                      <a:pt x="103" y="32"/>
                    </a:lnTo>
                    <a:lnTo>
                      <a:pt x="103" y="29"/>
                    </a:lnTo>
                    <a:lnTo>
                      <a:pt x="107" y="25"/>
                    </a:lnTo>
                    <a:lnTo>
                      <a:pt x="103" y="25"/>
                    </a:lnTo>
                    <a:lnTo>
                      <a:pt x="94" y="25"/>
                    </a:lnTo>
                  </a:path>
                </a:pathLst>
              </a:custGeom>
              <a:noFill/>
              <a:ln w="0">
                <a:solidFill>
                  <a:srgbClr val="7F7F7F"/>
                </a:solidFill>
                <a:round/>
                <a:headEnd/>
                <a:tailEnd/>
              </a:ln>
            </p:spPr>
            <p:txBody>
              <a:bodyPr/>
              <a:lstStyle/>
              <a:p>
                <a:endParaRPr lang="en-US"/>
              </a:p>
            </p:txBody>
          </p:sp>
          <p:sp>
            <p:nvSpPr>
              <p:cNvPr id="33038" name="Freeform 108"/>
              <p:cNvSpPr>
                <a:spLocks/>
              </p:cNvSpPr>
              <p:nvPr/>
            </p:nvSpPr>
            <p:spPr bwMode="auto">
              <a:xfrm>
                <a:off x="2986" y="1608"/>
                <a:ext cx="155" cy="99"/>
              </a:xfrm>
              <a:custGeom>
                <a:avLst/>
                <a:gdLst>
                  <a:gd name="T0" fmla="*/ 155 w 155"/>
                  <a:gd name="T1" fmla="*/ 35 h 99"/>
                  <a:gd name="T2" fmla="*/ 148 w 155"/>
                  <a:gd name="T3" fmla="*/ 32 h 99"/>
                  <a:gd name="T4" fmla="*/ 148 w 155"/>
                  <a:gd name="T5" fmla="*/ 32 h 99"/>
                  <a:gd name="T6" fmla="*/ 145 w 155"/>
                  <a:gd name="T7" fmla="*/ 19 h 99"/>
                  <a:gd name="T8" fmla="*/ 142 w 155"/>
                  <a:gd name="T9" fmla="*/ 16 h 99"/>
                  <a:gd name="T10" fmla="*/ 135 w 155"/>
                  <a:gd name="T11" fmla="*/ 19 h 99"/>
                  <a:gd name="T12" fmla="*/ 129 w 155"/>
                  <a:gd name="T13" fmla="*/ 13 h 99"/>
                  <a:gd name="T14" fmla="*/ 129 w 155"/>
                  <a:gd name="T15" fmla="*/ 13 h 99"/>
                  <a:gd name="T16" fmla="*/ 110 w 155"/>
                  <a:gd name="T17" fmla="*/ 9 h 99"/>
                  <a:gd name="T18" fmla="*/ 87 w 155"/>
                  <a:gd name="T19" fmla="*/ 0 h 99"/>
                  <a:gd name="T20" fmla="*/ 61 w 155"/>
                  <a:gd name="T21" fmla="*/ 0 h 99"/>
                  <a:gd name="T22" fmla="*/ 55 w 155"/>
                  <a:gd name="T23" fmla="*/ 6 h 99"/>
                  <a:gd name="T24" fmla="*/ 36 w 155"/>
                  <a:gd name="T25" fmla="*/ 19 h 99"/>
                  <a:gd name="T26" fmla="*/ 26 w 155"/>
                  <a:gd name="T27" fmla="*/ 22 h 99"/>
                  <a:gd name="T28" fmla="*/ 29 w 155"/>
                  <a:gd name="T29" fmla="*/ 25 h 99"/>
                  <a:gd name="T30" fmla="*/ 48 w 155"/>
                  <a:gd name="T31" fmla="*/ 41 h 99"/>
                  <a:gd name="T32" fmla="*/ 48 w 155"/>
                  <a:gd name="T33" fmla="*/ 41 h 99"/>
                  <a:gd name="T34" fmla="*/ 42 w 155"/>
                  <a:gd name="T35" fmla="*/ 48 h 99"/>
                  <a:gd name="T36" fmla="*/ 42 w 155"/>
                  <a:gd name="T37" fmla="*/ 54 h 99"/>
                  <a:gd name="T38" fmla="*/ 42 w 155"/>
                  <a:gd name="T39" fmla="*/ 58 h 99"/>
                  <a:gd name="T40" fmla="*/ 29 w 155"/>
                  <a:gd name="T41" fmla="*/ 61 h 99"/>
                  <a:gd name="T42" fmla="*/ 26 w 155"/>
                  <a:gd name="T43" fmla="*/ 74 h 99"/>
                  <a:gd name="T44" fmla="*/ 26 w 155"/>
                  <a:gd name="T45" fmla="*/ 74 h 99"/>
                  <a:gd name="T46" fmla="*/ 23 w 155"/>
                  <a:gd name="T47" fmla="*/ 80 h 99"/>
                  <a:gd name="T48" fmla="*/ 0 w 155"/>
                  <a:gd name="T49" fmla="*/ 83 h 99"/>
                  <a:gd name="T50" fmla="*/ 0 w 155"/>
                  <a:gd name="T51" fmla="*/ 80 h 99"/>
                  <a:gd name="T52" fmla="*/ 0 w 155"/>
                  <a:gd name="T53" fmla="*/ 83 h 99"/>
                  <a:gd name="T54" fmla="*/ 0 w 155"/>
                  <a:gd name="T55" fmla="*/ 90 h 99"/>
                  <a:gd name="T56" fmla="*/ 0 w 155"/>
                  <a:gd name="T57" fmla="*/ 93 h 99"/>
                  <a:gd name="T58" fmla="*/ 0 w 155"/>
                  <a:gd name="T59" fmla="*/ 99 h 99"/>
                  <a:gd name="T60" fmla="*/ 155 w 155"/>
                  <a:gd name="T61" fmla="*/ 99 h 99"/>
                  <a:gd name="T62" fmla="*/ 155 w 155"/>
                  <a:gd name="T63" fmla="*/ 35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99"/>
                  <a:gd name="T98" fmla="*/ 155 w 155"/>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99">
                    <a:moveTo>
                      <a:pt x="155" y="35"/>
                    </a:moveTo>
                    <a:lnTo>
                      <a:pt x="148" y="32"/>
                    </a:lnTo>
                    <a:lnTo>
                      <a:pt x="145" y="19"/>
                    </a:lnTo>
                    <a:lnTo>
                      <a:pt x="142" y="16"/>
                    </a:lnTo>
                    <a:lnTo>
                      <a:pt x="135" y="19"/>
                    </a:lnTo>
                    <a:lnTo>
                      <a:pt x="129" y="13"/>
                    </a:lnTo>
                    <a:lnTo>
                      <a:pt x="110" y="9"/>
                    </a:lnTo>
                    <a:lnTo>
                      <a:pt x="87" y="0"/>
                    </a:lnTo>
                    <a:lnTo>
                      <a:pt x="61" y="0"/>
                    </a:lnTo>
                    <a:lnTo>
                      <a:pt x="55" y="6"/>
                    </a:lnTo>
                    <a:lnTo>
                      <a:pt x="36" y="19"/>
                    </a:lnTo>
                    <a:lnTo>
                      <a:pt x="26" y="22"/>
                    </a:lnTo>
                    <a:lnTo>
                      <a:pt x="29" y="25"/>
                    </a:lnTo>
                    <a:lnTo>
                      <a:pt x="48" y="41"/>
                    </a:lnTo>
                    <a:lnTo>
                      <a:pt x="42" y="48"/>
                    </a:lnTo>
                    <a:lnTo>
                      <a:pt x="42" y="54"/>
                    </a:lnTo>
                    <a:lnTo>
                      <a:pt x="42" y="58"/>
                    </a:lnTo>
                    <a:lnTo>
                      <a:pt x="29" y="61"/>
                    </a:lnTo>
                    <a:lnTo>
                      <a:pt x="26" y="74"/>
                    </a:lnTo>
                    <a:lnTo>
                      <a:pt x="23" y="80"/>
                    </a:lnTo>
                    <a:lnTo>
                      <a:pt x="0" y="83"/>
                    </a:lnTo>
                    <a:lnTo>
                      <a:pt x="0" y="80"/>
                    </a:lnTo>
                    <a:lnTo>
                      <a:pt x="0" y="83"/>
                    </a:lnTo>
                    <a:lnTo>
                      <a:pt x="0" y="90"/>
                    </a:lnTo>
                    <a:lnTo>
                      <a:pt x="0" y="93"/>
                    </a:lnTo>
                    <a:lnTo>
                      <a:pt x="0" y="99"/>
                    </a:lnTo>
                    <a:lnTo>
                      <a:pt x="155" y="99"/>
                    </a:lnTo>
                    <a:lnTo>
                      <a:pt x="155" y="35"/>
                    </a:lnTo>
                    <a:close/>
                  </a:path>
                </a:pathLst>
              </a:custGeom>
              <a:solidFill>
                <a:srgbClr val="CCCCCC"/>
              </a:solidFill>
              <a:ln w="9525">
                <a:noFill/>
                <a:round/>
                <a:headEnd/>
                <a:tailEnd/>
              </a:ln>
            </p:spPr>
            <p:txBody>
              <a:bodyPr/>
              <a:lstStyle/>
              <a:p>
                <a:endParaRPr lang="en-US"/>
              </a:p>
            </p:txBody>
          </p:sp>
          <p:sp>
            <p:nvSpPr>
              <p:cNvPr id="33039" name="Freeform 109"/>
              <p:cNvSpPr>
                <a:spLocks/>
              </p:cNvSpPr>
              <p:nvPr/>
            </p:nvSpPr>
            <p:spPr bwMode="auto">
              <a:xfrm>
                <a:off x="2986" y="1608"/>
                <a:ext cx="155" cy="99"/>
              </a:xfrm>
              <a:custGeom>
                <a:avLst/>
                <a:gdLst>
                  <a:gd name="T0" fmla="*/ 155 w 155"/>
                  <a:gd name="T1" fmla="*/ 35 h 99"/>
                  <a:gd name="T2" fmla="*/ 148 w 155"/>
                  <a:gd name="T3" fmla="*/ 32 h 99"/>
                  <a:gd name="T4" fmla="*/ 148 w 155"/>
                  <a:gd name="T5" fmla="*/ 32 h 99"/>
                  <a:gd name="T6" fmla="*/ 145 w 155"/>
                  <a:gd name="T7" fmla="*/ 19 h 99"/>
                  <a:gd name="T8" fmla="*/ 142 w 155"/>
                  <a:gd name="T9" fmla="*/ 16 h 99"/>
                  <a:gd name="T10" fmla="*/ 135 w 155"/>
                  <a:gd name="T11" fmla="*/ 19 h 99"/>
                  <a:gd name="T12" fmla="*/ 129 w 155"/>
                  <a:gd name="T13" fmla="*/ 13 h 99"/>
                  <a:gd name="T14" fmla="*/ 129 w 155"/>
                  <a:gd name="T15" fmla="*/ 13 h 99"/>
                  <a:gd name="T16" fmla="*/ 110 w 155"/>
                  <a:gd name="T17" fmla="*/ 9 h 99"/>
                  <a:gd name="T18" fmla="*/ 87 w 155"/>
                  <a:gd name="T19" fmla="*/ 0 h 99"/>
                  <a:gd name="T20" fmla="*/ 61 w 155"/>
                  <a:gd name="T21" fmla="*/ 0 h 99"/>
                  <a:gd name="T22" fmla="*/ 55 w 155"/>
                  <a:gd name="T23" fmla="*/ 6 h 99"/>
                  <a:gd name="T24" fmla="*/ 36 w 155"/>
                  <a:gd name="T25" fmla="*/ 19 h 99"/>
                  <a:gd name="T26" fmla="*/ 26 w 155"/>
                  <a:gd name="T27" fmla="*/ 22 h 99"/>
                  <a:gd name="T28" fmla="*/ 29 w 155"/>
                  <a:gd name="T29" fmla="*/ 25 h 99"/>
                  <a:gd name="T30" fmla="*/ 48 w 155"/>
                  <a:gd name="T31" fmla="*/ 41 h 99"/>
                  <a:gd name="T32" fmla="*/ 48 w 155"/>
                  <a:gd name="T33" fmla="*/ 41 h 99"/>
                  <a:gd name="T34" fmla="*/ 42 w 155"/>
                  <a:gd name="T35" fmla="*/ 48 h 99"/>
                  <a:gd name="T36" fmla="*/ 42 w 155"/>
                  <a:gd name="T37" fmla="*/ 54 h 99"/>
                  <a:gd name="T38" fmla="*/ 42 w 155"/>
                  <a:gd name="T39" fmla="*/ 58 h 99"/>
                  <a:gd name="T40" fmla="*/ 29 w 155"/>
                  <a:gd name="T41" fmla="*/ 61 h 99"/>
                  <a:gd name="T42" fmla="*/ 26 w 155"/>
                  <a:gd name="T43" fmla="*/ 74 h 99"/>
                  <a:gd name="T44" fmla="*/ 26 w 155"/>
                  <a:gd name="T45" fmla="*/ 74 h 99"/>
                  <a:gd name="T46" fmla="*/ 23 w 155"/>
                  <a:gd name="T47" fmla="*/ 80 h 99"/>
                  <a:gd name="T48" fmla="*/ 0 w 155"/>
                  <a:gd name="T49" fmla="*/ 83 h 99"/>
                  <a:gd name="T50" fmla="*/ 0 w 155"/>
                  <a:gd name="T51" fmla="*/ 80 h 99"/>
                  <a:gd name="T52" fmla="*/ 0 w 155"/>
                  <a:gd name="T53" fmla="*/ 83 h 99"/>
                  <a:gd name="T54" fmla="*/ 0 w 155"/>
                  <a:gd name="T55" fmla="*/ 90 h 99"/>
                  <a:gd name="T56" fmla="*/ 0 w 155"/>
                  <a:gd name="T57" fmla="*/ 93 h 99"/>
                  <a:gd name="T58" fmla="*/ 0 w 155"/>
                  <a:gd name="T59" fmla="*/ 99 h 99"/>
                  <a:gd name="T60" fmla="*/ 155 w 155"/>
                  <a:gd name="T61" fmla="*/ 99 h 99"/>
                  <a:gd name="T62" fmla="*/ 155 w 155"/>
                  <a:gd name="T63" fmla="*/ 35 h 99"/>
                  <a:gd name="T64" fmla="*/ 155 w 155"/>
                  <a:gd name="T65" fmla="*/ 35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99"/>
                  <a:gd name="T101" fmla="*/ 155 w 155"/>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99">
                    <a:moveTo>
                      <a:pt x="155" y="35"/>
                    </a:moveTo>
                    <a:lnTo>
                      <a:pt x="148" y="32"/>
                    </a:lnTo>
                    <a:lnTo>
                      <a:pt x="145" y="19"/>
                    </a:lnTo>
                    <a:lnTo>
                      <a:pt x="142" y="16"/>
                    </a:lnTo>
                    <a:lnTo>
                      <a:pt x="135" y="19"/>
                    </a:lnTo>
                    <a:lnTo>
                      <a:pt x="129" y="13"/>
                    </a:lnTo>
                    <a:lnTo>
                      <a:pt x="110" y="9"/>
                    </a:lnTo>
                    <a:lnTo>
                      <a:pt x="87" y="0"/>
                    </a:lnTo>
                    <a:lnTo>
                      <a:pt x="61" y="0"/>
                    </a:lnTo>
                    <a:lnTo>
                      <a:pt x="55" y="6"/>
                    </a:lnTo>
                    <a:lnTo>
                      <a:pt x="36" y="19"/>
                    </a:lnTo>
                    <a:lnTo>
                      <a:pt x="26" y="22"/>
                    </a:lnTo>
                    <a:lnTo>
                      <a:pt x="29" y="25"/>
                    </a:lnTo>
                    <a:lnTo>
                      <a:pt x="48" y="41"/>
                    </a:lnTo>
                    <a:lnTo>
                      <a:pt x="42" y="48"/>
                    </a:lnTo>
                    <a:lnTo>
                      <a:pt x="42" y="54"/>
                    </a:lnTo>
                    <a:lnTo>
                      <a:pt x="42" y="58"/>
                    </a:lnTo>
                    <a:lnTo>
                      <a:pt x="29" y="61"/>
                    </a:lnTo>
                    <a:lnTo>
                      <a:pt x="26" y="74"/>
                    </a:lnTo>
                    <a:lnTo>
                      <a:pt x="23" y="80"/>
                    </a:lnTo>
                    <a:lnTo>
                      <a:pt x="0" y="83"/>
                    </a:lnTo>
                    <a:lnTo>
                      <a:pt x="0" y="80"/>
                    </a:lnTo>
                    <a:lnTo>
                      <a:pt x="0" y="83"/>
                    </a:lnTo>
                    <a:lnTo>
                      <a:pt x="0" y="90"/>
                    </a:lnTo>
                    <a:lnTo>
                      <a:pt x="0" y="93"/>
                    </a:lnTo>
                    <a:lnTo>
                      <a:pt x="0" y="99"/>
                    </a:lnTo>
                    <a:lnTo>
                      <a:pt x="155" y="99"/>
                    </a:lnTo>
                    <a:lnTo>
                      <a:pt x="155" y="35"/>
                    </a:lnTo>
                  </a:path>
                </a:pathLst>
              </a:custGeom>
              <a:noFill/>
              <a:ln w="0">
                <a:solidFill>
                  <a:srgbClr val="7F7F7F"/>
                </a:solidFill>
                <a:round/>
                <a:headEnd/>
                <a:tailEnd/>
              </a:ln>
            </p:spPr>
            <p:txBody>
              <a:bodyPr/>
              <a:lstStyle/>
              <a:p>
                <a:endParaRPr lang="en-US"/>
              </a:p>
            </p:txBody>
          </p:sp>
          <p:sp>
            <p:nvSpPr>
              <p:cNvPr id="33040" name="Freeform 110"/>
              <p:cNvSpPr>
                <a:spLocks/>
              </p:cNvSpPr>
              <p:nvPr/>
            </p:nvSpPr>
            <p:spPr bwMode="auto">
              <a:xfrm>
                <a:off x="2693" y="1148"/>
                <a:ext cx="36" cy="25"/>
              </a:xfrm>
              <a:custGeom>
                <a:avLst/>
                <a:gdLst>
                  <a:gd name="T0" fmla="*/ 16 w 36"/>
                  <a:gd name="T1" fmla="*/ 25 h 25"/>
                  <a:gd name="T2" fmla="*/ 26 w 36"/>
                  <a:gd name="T3" fmla="*/ 25 h 25"/>
                  <a:gd name="T4" fmla="*/ 33 w 36"/>
                  <a:gd name="T5" fmla="*/ 22 h 25"/>
                  <a:gd name="T6" fmla="*/ 36 w 36"/>
                  <a:gd name="T7" fmla="*/ 22 h 25"/>
                  <a:gd name="T8" fmla="*/ 36 w 36"/>
                  <a:gd name="T9" fmla="*/ 19 h 25"/>
                  <a:gd name="T10" fmla="*/ 36 w 36"/>
                  <a:gd name="T11" fmla="*/ 16 h 25"/>
                  <a:gd name="T12" fmla="*/ 36 w 36"/>
                  <a:gd name="T13" fmla="*/ 12 h 25"/>
                  <a:gd name="T14" fmla="*/ 33 w 36"/>
                  <a:gd name="T15" fmla="*/ 9 h 25"/>
                  <a:gd name="T16" fmla="*/ 33 w 36"/>
                  <a:gd name="T17" fmla="*/ 6 h 25"/>
                  <a:gd name="T18" fmla="*/ 29 w 36"/>
                  <a:gd name="T19" fmla="*/ 6 h 25"/>
                  <a:gd name="T20" fmla="*/ 26 w 36"/>
                  <a:gd name="T21" fmla="*/ 6 h 25"/>
                  <a:gd name="T22" fmla="*/ 23 w 36"/>
                  <a:gd name="T23" fmla="*/ 6 h 25"/>
                  <a:gd name="T24" fmla="*/ 23 w 36"/>
                  <a:gd name="T25" fmla="*/ 6 h 25"/>
                  <a:gd name="T26" fmla="*/ 20 w 36"/>
                  <a:gd name="T27" fmla="*/ 6 h 25"/>
                  <a:gd name="T28" fmla="*/ 20 w 36"/>
                  <a:gd name="T29" fmla="*/ 3 h 25"/>
                  <a:gd name="T30" fmla="*/ 16 w 36"/>
                  <a:gd name="T31" fmla="*/ 6 h 25"/>
                  <a:gd name="T32" fmla="*/ 16 w 36"/>
                  <a:gd name="T33" fmla="*/ 6 h 25"/>
                  <a:gd name="T34" fmla="*/ 16 w 36"/>
                  <a:gd name="T35" fmla="*/ 6 h 25"/>
                  <a:gd name="T36" fmla="*/ 16 w 36"/>
                  <a:gd name="T37" fmla="*/ 12 h 25"/>
                  <a:gd name="T38" fmla="*/ 16 w 36"/>
                  <a:gd name="T39" fmla="*/ 12 h 25"/>
                  <a:gd name="T40" fmla="*/ 13 w 36"/>
                  <a:gd name="T41" fmla="*/ 12 h 25"/>
                  <a:gd name="T42" fmla="*/ 13 w 36"/>
                  <a:gd name="T43" fmla="*/ 12 h 25"/>
                  <a:gd name="T44" fmla="*/ 10 w 36"/>
                  <a:gd name="T45" fmla="*/ 12 h 25"/>
                  <a:gd name="T46" fmla="*/ 10 w 36"/>
                  <a:gd name="T47" fmla="*/ 12 h 25"/>
                  <a:gd name="T48" fmla="*/ 13 w 36"/>
                  <a:gd name="T49" fmla="*/ 9 h 25"/>
                  <a:gd name="T50" fmla="*/ 13 w 36"/>
                  <a:gd name="T51" fmla="*/ 6 h 25"/>
                  <a:gd name="T52" fmla="*/ 13 w 36"/>
                  <a:gd name="T53" fmla="*/ 3 h 25"/>
                  <a:gd name="T54" fmla="*/ 13 w 36"/>
                  <a:gd name="T55" fmla="*/ 0 h 25"/>
                  <a:gd name="T56" fmla="*/ 13 w 36"/>
                  <a:gd name="T57" fmla="*/ 3 h 25"/>
                  <a:gd name="T58" fmla="*/ 13 w 36"/>
                  <a:gd name="T59" fmla="*/ 6 h 25"/>
                  <a:gd name="T60" fmla="*/ 10 w 36"/>
                  <a:gd name="T61" fmla="*/ 12 h 25"/>
                  <a:gd name="T62" fmla="*/ 7 w 36"/>
                  <a:gd name="T63" fmla="*/ 12 h 25"/>
                  <a:gd name="T64" fmla="*/ 4 w 36"/>
                  <a:gd name="T65" fmla="*/ 12 h 25"/>
                  <a:gd name="T66" fmla="*/ 4 w 36"/>
                  <a:gd name="T67" fmla="*/ 16 h 25"/>
                  <a:gd name="T68" fmla="*/ 4 w 36"/>
                  <a:gd name="T69" fmla="*/ 19 h 25"/>
                  <a:gd name="T70" fmla="*/ 4 w 36"/>
                  <a:gd name="T71" fmla="*/ 22 h 25"/>
                  <a:gd name="T72" fmla="*/ 0 w 36"/>
                  <a:gd name="T73" fmla="*/ 22 h 25"/>
                  <a:gd name="T74" fmla="*/ 0 w 36"/>
                  <a:gd name="T75" fmla="*/ 25 h 25"/>
                  <a:gd name="T76" fmla="*/ 0 w 36"/>
                  <a:gd name="T77" fmla="*/ 25 h 25"/>
                  <a:gd name="T78" fmla="*/ 4 w 36"/>
                  <a:gd name="T79" fmla="*/ 25 h 25"/>
                  <a:gd name="T80" fmla="*/ 16 w 36"/>
                  <a:gd name="T81" fmla="*/ 25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
                  <a:gd name="T124" fmla="*/ 0 h 25"/>
                  <a:gd name="T125" fmla="*/ 36 w 36"/>
                  <a:gd name="T126" fmla="*/ 25 h 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 h="25">
                    <a:moveTo>
                      <a:pt x="16" y="25"/>
                    </a:moveTo>
                    <a:lnTo>
                      <a:pt x="26" y="25"/>
                    </a:lnTo>
                    <a:lnTo>
                      <a:pt x="33" y="22"/>
                    </a:lnTo>
                    <a:lnTo>
                      <a:pt x="36" y="22"/>
                    </a:lnTo>
                    <a:lnTo>
                      <a:pt x="36" y="19"/>
                    </a:lnTo>
                    <a:lnTo>
                      <a:pt x="36" y="16"/>
                    </a:lnTo>
                    <a:lnTo>
                      <a:pt x="36" y="12"/>
                    </a:lnTo>
                    <a:lnTo>
                      <a:pt x="33" y="9"/>
                    </a:lnTo>
                    <a:lnTo>
                      <a:pt x="33" y="6"/>
                    </a:lnTo>
                    <a:lnTo>
                      <a:pt x="29" y="6"/>
                    </a:lnTo>
                    <a:lnTo>
                      <a:pt x="26" y="6"/>
                    </a:lnTo>
                    <a:lnTo>
                      <a:pt x="23" y="6"/>
                    </a:lnTo>
                    <a:lnTo>
                      <a:pt x="20" y="6"/>
                    </a:lnTo>
                    <a:lnTo>
                      <a:pt x="20" y="3"/>
                    </a:lnTo>
                    <a:lnTo>
                      <a:pt x="16" y="6"/>
                    </a:lnTo>
                    <a:lnTo>
                      <a:pt x="16" y="12"/>
                    </a:lnTo>
                    <a:lnTo>
                      <a:pt x="13" y="12"/>
                    </a:lnTo>
                    <a:lnTo>
                      <a:pt x="10" y="12"/>
                    </a:lnTo>
                    <a:lnTo>
                      <a:pt x="13" y="9"/>
                    </a:lnTo>
                    <a:lnTo>
                      <a:pt x="13" y="6"/>
                    </a:lnTo>
                    <a:lnTo>
                      <a:pt x="13" y="3"/>
                    </a:lnTo>
                    <a:lnTo>
                      <a:pt x="13" y="0"/>
                    </a:lnTo>
                    <a:lnTo>
                      <a:pt x="13" y="3"/>
                    </a:lnTo>
                    <a:lnTo>
                      <a:pt x="13" y="6"/>
                    </a:lnTo>
                    <a:lnTo>
                      <a:pt x="10" y="12"/>
                    </a:lnTo>
                    <a:lnTo>
                      <a:pt x="7" y="12"/>
                    </a:lnTo>
                    <a:lnTo>
                      <a:pt x="4" y="12"/>
                    </a:lnTo>
                    <a:lnTo>
                      <a:pt x="4" y="16"/>
                    </a:lnTo>
                    <a:lnTo>
                      <a:pt x="4" y="19"/>
                    </a:lnTo>
                    <a:lnTo>
                      <a:pt x="4" y="22"/>
                    </a:lnTo>
                    <a:lnTo>
                      <a:pt x="0" y="22"/>
                    </a:lnTo>
                    <a:lnTo>
                      <a:pt x="0" y="25"/>
                    </a:lnTo>
                    <a:lnTo>
                      <a:pt x="4" y="25"/>
                    </a:lnTo>
                    <a:lnTo>
                      <a:pt x="16" y="25"/>
                    </a:lnTo>
                    <a:close/>
                  </a:path>
                </a:pathLst>
              </a:custGeom>
              <a:solidFill>
                <a:srgbClr val="CCCCCC"/>
              </a:solidFill>
              <a:ln w="9525">
                <a:noFill/>
                <a:round/>
                <a:headEnd/>
                <a:tailEnd/>
              </a:ln>
            </p:spPr>
            <p:txBody>
              <a:bodyPr/>
              <a:lstStyle/>
              <a:p>
                <a:endParaRPr lang="en-US"/>
              </a:p>
            </p:txBody>
          </p:sp>
          <p:sp>
            <p:nvSpPr>
              <p:cNvPr id="33041" name="Freeform 111"/>
              <p:cNvSpPr>
                <a:spLocks/>
              </p:cNvSpPr>
              <p:nvPr/>
            </p:nvSpPr>
            <p:spPr bwMode="auto">
              <a:xfrm>
                <a:off x="2693" y="1148"/>
                <a:ext cx="36" cy="25"/>
              </a:xfrm>
              <a:custGeom>
                <a:avLst/>
                <a:gdLst>
                  <a:gd name="T0" fmla="*/ 16 w 36"/>
                  <a:gd name="T1" fmla="*/ 25 h 25"/>
                  <a:gd name="T2" fmla="*/ 26 w 36"/>
                  <a:gd name="T3" fmla="*/ 25 h 25"/>
                  <a:gd name="T4" fmla="*/ 33 w 36"/>
                  <a:gd name="T5" fmla="*/ 22 h 25"/>
                  <a:gd name="T6" fmla="*/ 36 w 36"/>
                  <a:gd name="T7" fmla="*/ 22 h 25"/>
                  <a:gd name="T8" fmla="*/ 36 w 36"/>
                  <a:gd name="T9" fmla="*/ 19 h 25"/>
                  <a:gd name="T10" fmla="*/ 36 w 36"/>
                  <a:gd name="T11" fmla="*/ 16 h 25"/>
                  <a:gd name="T12" fmla="*/ 36 w 36"/>
                  <a:gd name="T13" fmla="*/ 12 h 25"/>
                  <a:gd name="T14" fmla="*/ 33 w 36"/>
                  <a:gd name="T15" fmla="*/ 9 h 25"/>
                  <a:gd name="T16" fmla="*/ 33 w 36"/>
                  <a:gd name="T17" fmla="*/ 6 h 25"/>
                  <a:gd name="T18" fmla="*/ 29 w 36"/>
                  <a:gd name="T19" fmla="*/ 6 h 25"/>
                  <a:gd name="T20" fmla="*/ 26 w 36"/>
                  <a:gd name="T21" fmla="*/ 6 h 25"/>
                  <a:gd name="T22" fmla="*/ 23 w 36"/>
                  <a:gd name="T23" fmla="*/ 6 h 25"/>
                  <a:gd name="T24" fmla="*/ 23 w 36"/>
                  <a:gd name="T25" fmla="*/ 6 h 25"/>
                  <a:gd name="T26" fmla="*/ 20 w 36"/>
                  <a:gd name="T27" fmla="*/ 6 h 25"/>
                  <a:gd name="T28" fmla="*/ 20 w 36"/>
                  <a:gd name="T29" fmla="*/ 3 h 25"/>
                  <a:gd name="T30" fmla="*/ 16 w 36"/>
                  <a:gd name="T31" fmla="*/ 6 h 25"/>
                  <a:gd name="T32" fmla="*/ 16 w 36"/>
                  <a:gd name="T33" fmla="*/ 6 h 25"/>
                  <a:gd name="T34" fmla="*/ 16 w 36"/>
                  <a:gd name="T35" fmla="*/ 6 h 25"/>
                  <a:gd name="T36" fmla="*/ 16 w 36"/>
                  <a:gd name="T37" fmla="*/ 12 h 25"/>
                  <a:gd name="T38" fmla="*/ 16 w 36"/>
                  <a:gd name="T39" fmla="*/ 12 h 25"/>
                  <a:gd name="T40" fmla="*/ 13 w 36"/>
                  <a:gd name="T41" fmla="*/ 12 h 25"/>
                  <a:gd name="T42" fmla="*/ 13 w 36"/>
                  <a:gd name="T43" fmla="*/ 12 h 25"/>
                  <a:gd name="T44" fmla="*/ 10 w 36"/>
                  <a:gd name="T45" fmla="*/ 12 h 25"/>
                  <a:gd name="T46" fmla="*/ 10 w 36"/>
                  <a:gd name="T47" fmla="*/ 12 h 25"/>
                  <a:gd name="T48" fmla="*/ 13 w 36"/>
                  <a:gd name="T49" fmla="*/ 9 h 25"/>
                  <a:gd name="T50" fmla="*/ 13 w 36"/>
                  <a:gd name="T51" fmla="*/ 6 h 25"/>
                  <a:gd name="T52" fmla="*/ 13 w 36"/>
                  <a:gd name="T53" fmla="*/ 3 h 25"/>
                  <a:gd name="T54" fmla="*/ 13 w 36"/>
                  <a:gd name="T55" fmla="*/ 0 h 25"/>
                  <a:gd name="T56" fmla="*/ 13 w 36"/>
                  <a:gd name="T57" fmla="*/ 3 h 25"/>
                  <a:gd name="T58" fmla="*/ 13 w 36"/>
                  <a:gd name="T59" fmla="*/ 6 h 25"/>
                  <a:gd name="T60" fmla="*/ 10 w 36"/>
                  <a:gd name="T61" fmla="*/ 12 h 25"/>
                  <a:gd name="T62" fmla="*/ 7 w 36"/>
                  <a:gd name="T63" fmla="*/ 12 h 25"/>
                  <a:gd name="T64" fmla="*/ 4 w 36"/>
                  <a:gd name="T65" fmla="*/ 12 h 25"/>
                  <a:gd name="T66" fmla="*/ 4 w 36"/>
                  <a:gd name="T67" fmla="*/ 16 h 25"/>
                  <a:gd name="T68" fmla="*/ 4 w 36"/>
                  <a:gd name="T69" fmla="*/ 19 h 25"/>
                  <a:gd name="T70" fmla="*/ 4 w 36"/>
                  <a:gd name="T71" fmla="*/ 22 h 25"/>
                  <a:gd name="T72" fmla="*/ 0 w 36"/>
                  <a:gd name="T73" fmla="*/ 22 h 25"/>
                  <a:gd name="T74" fmla="*/ 0 w 36"/>
                  <a:gd name="T75" fmla="*/ 25 h 25"/>
                  <a:gd name="T76" fmla="*/ 0 w 36"/>
                  <a:gd name="T77" fmla="*/ 25 h 25"/>
                  <a:gd name="T78" fmla="*/ 4 w 36"/>
                  <a:gd name="T79" fmla="*/ 25 h 25"/>
                  <a:gd name="T80" fmla="*/ 16 w 36"/>
                  <a:gd name="T81" fmla="*/ 25 h 25"/>
                  <a:gd name="T82" fmla="*/ 16 w 36"/>
                  <a:gd name="T83" fmla="*/ 25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25"/>
                  <a:gd name="T128" fmla="*/ 36 w 36"/>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25">
                    <a:moveTo>
                      <a:pt x="16" y="25"/>
                    </a:moveTo>
                    <a:lnTo>
                      <a:pt x="26" y="25"/>
                    </a:lnTo>
                    <a:lnTo>
                      <a:pt x="33" y="22"/>
                    </a:lnTo>
                    <a:lnTo>
                      <a:pt x="36" y="22"/>
                    </a:lnTo>
                    <a:lnTo>
                      <a:pt x="36" y="19"/>
                    </a:lnTo>
                    <a:lnTo>
                      <a:pt x="36" y="16"/>
                    </a:lnTo>
                    <a:lnTo>
                      <a:pt x="36" y="12"/>
                    </a:lnTo>
                    <a:lnTo>
                      <a:pt x="33" y="9"/>
                    </a:lnTo>
                    <a:lnTo>
                      <a:pt x="33" y="6"/>
                    </a:lnTo>
                    <a:lnTo>
                      <a:pt x="29" y="6"/>
                    </a:lnTo>
                    <a:lnTo>
                      <a:pt x="26" y="6"/>
                    </a:lnTo>
                    <a:lnTo>
                      <a:pt x="23" y="6"/>
                    </a:lnTo>
                    <a:lnTo>
                      <a:pt x="20" y="6"/>
                    </a:lnTo>
                    <a:lnTo>
                      <a:pt x="20" y="3"/>
                    </a:lnTo>
                    <a:lnTo>
                      <a:pt x="16" y="6"/>
                    </a:lnTo>
                    <a:lnTo>
                      <a:pt x="16" y="12"/>
                    </a:lnTo>
                    <a:lnTo>
                      <a:pt x="13" y="12"/>
                    </a:lnTo>
                    <a:lnTo>
                      <a:pt x="10" y="12"/>
                    </a:lnTo>
                    <a:lnTo>
                      <a:pt x="13" y="9"/>
                    </a:lnTo>
                    <a:lnTo>
                      <a:pt x="13" y="6"/>
                    </a:lnTo>
                    <a:lnTo>
                      <a:pt x="13" y="3"/>
                    </a:lnTo>
                    <a:lnTo>
                      <a:pt x="13" y="0"/>
                    </a:lnTo>
                    <a:lnTo>
                      <a:pt x="13" y="3"/>
                    </a:lnTo>
                    <a:lnTo>
                      <a:pt x="13" y="6"/>
                    </a:lnTo>
                    <a:lnTo>
                      <a:pt x="10" y="12"/>
                    </a:lnTo>
                    <a:lnTo>
                      <a:pt x="7" y="12"/>
                    </a:lnTo>
                    <a:lnTo>
                      <a:pt x="4" y="12"/>
                    </a:lnTo>
                    <a:lnTo>
                      <a:pt x="4" y="16"/>
                    </a:lnTo>
                    <a:lnTo>
                      <a:pt x="4" y="19"/>
                    </a:lnTo>
                    <a:lnTo>
                      <a:pt x="4" y="22"/>
                    </a:lnTo>
                    <a:lnTo>
                      <a:pt x="0" y="22"/>
                    </a:lnTo>
                    <a:lnTo>
                      <a:pt x="0" y="25"/>
                    </a:lnTo>
                    <a:lnTo>
                      <a:pt x="4" y="25"/>
                    </a:lnTo>
                    <a:lnTo>
                      <a:pt x="16" y="25"/>
                    </a:lnTo>
                  </a:path>
                </a:pathLst>
              </a:custGeom>
              <a:noFill/>
              <a:ln w="0">
                <a:solidFill>
                  <a:srgbClr val="7F7F7F"/>
                </a:solidFill>
                <a:round/>
                <a:headEnd/>
                <a:tailEnd/>
              </a:ln>
            </p:spPr>
            <p:txBody>
              <a:bodyPr/>
              <a:lstStyle/>
              <a:p>
                <a:endParaRPr lang="en-US"/>
              </a:p>
            </p:txBody>
          </p:sp>
          <p:sp>
            <p:nvSpPr>
              <p:cNvPr id="33042" name="Rectangle 112"/>
              <p:cNvSpPr>
                <a:spLocks noChangeArrowheads="1"/>
              </p:cNvSpPr>
              <p:nvPr/>
            </p:nvSpPr>
            <p:spPr bwMode="auto">
              <a:xfrm>
                <a:off x="2706" y="1144"/>
                <a:ext cx="1" cy="4"/>
              </a:xfrm>
              <a:prstGeom prst="rect">
                <a:avLst/>
              </a:prstGeom>
              <a:solidFill>
                <a:srgbClr val="CCCCCC"/>
              </a:solidFill>
              <a:ln w="9525">
                <a:noFill/>
                <a:miter lim="800000"/>
                <a:headEnd/>
                <a:tailEnd/>
              </a:ln>
            </p:spPr>
            <p:txBody>
              <a:bodyPr/>
              <a:lstStyle/>
              <a:p>
                <a:endParaRPr lang="en-US"/>
              </a:p>
            </p:txBody>
          </p:sp>
          <p:sp>
            <p:nvSpPr>
              <p:cNvPr id="33043" name="Rectangle 113"/>
              <p:cNvSpPr>
                <a:spLocks noChangeArrowheads="1"/>
              </p:cNvSpPr>
              <p:nvPr/>
            </p:nvSpPr>
            <p:spPr bwMode="auto">
              <a:xfrm>
                <a:off x="2706" y="1144"/>
                <a:ext cx="1" cy="4"/>
              </a:xfrm>
              <a:prstGeom prst="rect">
                <a:avLst/>
              </a:prstGeom>
              <a:noFill/>
              <a:ln w="0">
                <a:solidFill>
                  <a:srgbClr val="7F7F7F"/>
                </a:solidFill>
                <a:miter lim="800000"/>
                <a:headEnd/>
                <a:tailEnd/>
              </a:ln>
            </p:spPr>
            <p:txBody>
              <a:bodyPr/>
              <a:lstStyle/>
              <a:p>
                <a:endParaRPr lang="en-US"/>
              </a:p>
            </p:txBody>
          </p:sp>
          <p:sp>
            <p:nvSpPr>
              <p:cNvPr id="33044" name="Rectangle 114"/>
              <p:cNvSpPr>
                <a:spLocks noChangeArrowheads="1"/>
              </p:cNvSpPr>
              <p:nvPr/>
            </p:nvSpPr>
            <p:spPr bwMode="auto">
              <a:xfrm>
                <a:off x="2230" y="1611"/>
                <a:ext cx="1" cy="1"/>
              </a:xfrm>
              <a:prstGeom prst="rect">
                <a:avLst/>
              </a:prstGeom>
              <a:solidFill>
                <a:srgbClr val="CCCCCC"/>
              </a:solidFill>
              <a:ln w="9525">
                <a:noFill/>
                <a:miter lim="800000"/>
                <a:headEnd/>
                <a:tailEnd/>
              </a:ln>
            </p:spPr>
            <p:txBody>
              <a:bodyPr/>
              <a:lstStyle/>
              <a:p>
                <a:endParaRPr lang="en-US"/>
              </a:p>
            </p:txBody>
          </p:sp>
          <p:sp>
            <p:nvSpPr>
              <p:cNvPr id="33045" name="Freeform 115"/>
              <p:cNvSpPr>
                <a:spLocks/>
              </p:cNvSpPr>
              <p:nvPr/>
            </p:nvSpPr>
            <p:spPr bwMode="auto">
              <a:xfrm>
                <a:off x="2224" y="1540"/>
                <a:ext cx="144" cy="167"/>
              </a:xfrm>
              <a:custGeom>
                <a:avLst/>
                <a:gdLst>
                  <a:gd name="T0" fmla="*/ 12 w 144"/>
                  <a:gd name="T1" fmla="*/ 142 h 167"/>
                  <a:gd name="T2" fmla="*/ 25 w 144"/>
                  <a:gd name="T3" fmla="*/ 135 h 167"/>
                  <a:gd name="T4" fmla="*/ 32 w 144"/>
                  <a:gd name="T5" fmla="*/ 132 h 167"/>
                  <a:gd name="T6" fmla="*/ 38 w 144"/>
                  <a:gd name="T7" fmla="*/ 135 h 167"/>
                  <a:gd name="T8" fmla="*/ 41 w 144"/>
                  <a:gd name="T9" fmla="*/ 132 h 167"/>
                  <a:gd name="T10" fmla="*/ 51 w 144"/>
                  <a:gd name="T11" fmla="*/ 132 h 167"/>
                  <a:gd name="T12" fmla="*/ 64 w 144"/>
                  <a:gd name="T13" fmla="*/ 132 h 167"/>
                  <a:gd name="T14" fmla="*/ 67 w 144"/>
                  <a:gd name="T15" fmla="*/ 126 h 167"/>
                  <a:gd name="T16" fmla="*/ 74 w 144"/>
                  <a:gd name="T17" fmla="*/ 122 h 167"/>
                  <a:gd name="T18" fmla="*/ 90 w 144"/>
                  <a:gd name="T19" fmla="*/ 116 h 167"/>
                  <a:gd name="T20" fmla="*/ 96 w 144"/>
                  <a:gd name="T21" fmla="*/ 113 h 167"/>
                  <a:gd name="T22" fmla="*/ 96 w 144"/>
                  <a:gd name="T23" fmla="*/ 113 h 167"/>
                  <a:gd name="T24" fmla="*/ 96 w 144"/>
                  <a:gd name="T25" fmla="*/ 109 h 167"/>
                  <a:gd name="T26" fmla="*/ 96 w 144"/>
                  <a:gd name="T27" fmla="*/ 106 h 167"/>
                  <a:gd name="T28" fmla="*/ 96 w 144"/>
                  <a:gd name="T29" fmla="*/ 100 h 167"/>
                  <a:gd name="T30" fmla="*/ 99 w 144"/>
                  <a:gd name="T31" fmla="*/ 100 h 167"/>
                  <a:gd name="T32" fmla="*/ 109 w 144"/>
                  <a:gd name="T33" fmla="*/ 100 h 167"/>
                  <a:gd name="T34" fmla="*/ 112 w 144"/>
                  <a:gd name="T35" fmla="*/ 93 h 167"/>
                  <a:gd name="T36" fmla="*/ 115 w 144"/>
                  <a:gd name="T37" fmla="*/ 93 h 167"/>
                  <a:gd name="T38" fmla="*/ 122 w 144"/>
                  <a:gd name="T39" fmla="*/ 93 h 167"/>
                  <a:gd name="T40" fmla="*/ 135 w 144"/>
                  <a:gd name="T41" fmla="*/ 97 h 167"/>
                  <a:gd name="T42" fmla="*/ 141 w 144"/>
                  <a:gd name="T43" fmla="*/ 97 h 167"/>
                  <a:gd name="T44" fmla="*/ 141 w 144"/>
                  <a:gd name="T45" fmla="*/ 93 h 167"/>
                  <a:gd name="T46" fmla="*/ 144 w 144"/>
                  <a:gd name="T47" fmla="*/ 90 h 167"/>
                  <a:gd name="T48" fmla="*/ 141 w 144"/>
                  <a:gd name="T49" fmla="*/ 77 h 167"/>
                  <a:gd name="T50" fmla="*/ 138 w 144"/>
                  <a:gd name="T51" fmla="*/ 71 h 167"/>
                  <a:gd name="T52" fmla="*/ 141 w 144"/>
                  <a:gd name="T53" fmla="*/ 68 h 167"/>
                  <a:gd name="T54" fmla="*/ 141 w 144"/>
                  <a:gd name="T55" fmla="*/ 61 h 167"/>
                  <a:gd name="T56" fmla="*/ 141 w 144"/>
                  <a:gd name="T57" fmla="*/ 52 h 167"/>
                  <a:gd name="T58" fmla="*/ 141 w 144"/>
                  <a:gd name="T59" fmla="*/ 42 h 167"/>
                  <a:gd name="T60" fmla="*/ 141 w 144"/>
                  <a:gd name="T61" fmla="*/ 42 h 167"/>
                  <a:gd name="T62" fmla="*/ 141 w 144"/>
                  <a:gd name="T63" fmla="*/ 39 h 167"/>
                  <a:gd name="T64" fmla="*/ 138 w 144"/>
                  <a:gd name="T65" fmla="*/ 32 h 167"/>
                  <a:gd name="T66" fmla="*/ 131 w 144"/>
                  <a:gd name="T67" fmla="*/ 29 h 167"/>
                  <a:gd name="T68" fmla="*/ 125 w 144"/>
                  <a:gd name="T69" fmla="*/ 26 h 167"/>
                  <a:gd name="T70" fmla="*/ 115 w 144"/>
                  <a:gd name="T71" fmla="*/ 23 h 167"/>
                  <a:gd name="T72" fmla="*/ 99 w 144"/>
                  <a:gd name="T73" fmla="*/ 23 h 167"/>
                  <a:gd name="T74" fmla="*/ 90 w 144"/>
                  <a:gd name="T75" fmla="*/ 7 h 167"/>
                  <a:gd name="T76" fmla="*/ 80 w 144"/>
                  <a:gd name="T77" fmla="*/ 3 h 167"/>
                  <a:gd name="T78" fmla="*/ 61 w 144"/>
                  <a:gd name="T79" fmla="*/ 29 h 167"/>
                  <a:gd name="T80" fmla="*/ 45 w 144"/>
                  <a:gd name="T81" fmla="*/ 42 h 167"/>
                  <a:gd name="T82" fmla="*/ 25 w 144"/>
                  <a:gd name="T83" fmla="*/ 48 h 167"/>
                  <a:gd name="T84" fmla="*/ 9 w 144"/>
                  <a:gd name="T85" fmla="*/ 61 h 167"/>
                  <a:gd name="T86" fmla="*/ 6 w 144"/>
                  <a:gd name="T87" fmla="*/ 71 h 167"/>
                  <a:gd name="T88" fmla="*/ 3 w 144"/>
                  <a:gd name="T89" fmla="*/ 74 h 167"/>
                  <a:gd name="T90" fmla="*/ 0 w 144"/>
                  <a:gd name="T91" fmla="*/ 167 h 1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
                  <a:gd name="T139" fmla="*/ 0 h 167"/>
                  <a:gd name="T140" fmla="*/ 144 w 144"/>
                  <a:gd name="T141" fmla="*/ 167 h 1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 h="167">
                    <a:moveTo>
                      <a:pt x="0" y="167"/>
                    </a:moveTo>
                    <a:lnTo>
                      <a:pt x="3" y="145"/>
                    </a:lnTo>
                    <a:lnTo>
                      <a:pt x="12" y="142"/>
                    </a:lnTo>
                    <a:lnTo>
                      <a:pt x="19" y="138"/>
                    </a:lnTo>
                    <a:lnTo>
                      <a:pt x="22" y="138"/>
                    </a:lnTo>
                    <a:lnTo>
                      <a:pt x="25" y="135"/>
                    </a:lnTo>
                    <a:lnTo>
                      <a:pt x="28" y="135"/>
                    </a:lnTo>
                    <a:lnTo>
                      <a:pt x="32" y="132"/>
                    </a:lnTo>
                    <a:lnTo>
                      <a:pt x="35" y="135"/>
                    </a:lnTo>
                    <a:lnTo>
                      <a:pt x="38" y="135"/>
                    </a:lnTo>
                    <a:lnTo>
                      <a:pt x="41" y="135"/>
                    </a:lnTo>
                    <a:lnTo>
                      <a:pt x="41" y="132"/>
                    </a:lnTo>
                    <a:lnTo>
                      <a:pt x="48" y="132"/>
                    </a:lnTo>
                    <a:lnTo>
                      <a:pt x="51" y="132"/>
                    </a:lnTo>
                    <a:lnTo>
                      <a:pt x="57" y="132"/>
                    </a:lnTo>
                    <a:lnTo>
                      <a:pt x="64" y="132"/>
                    </a:lnTo>
                    <a:lnTo>
                      <a:pt x="64" y="129"/>
                    </a:lnTo>
                    <a:lnTo>
                      <a:pt x="67" y="129"/>
                    </a:lnTo>
                    <a:lnTo>
                      <a:pt x="67" y="126"/>
                    </a:lnTo>
                    <a:lnTo>
                      <a:pt x="70" y="126"/>
                    </a:lnTo>
                    <a:lnTo>
                      <a:pt x="70" y="122"/>
                    </a:lnTo>
                    <a:lnTo>
                      <a:pt x="74" y="122"/>
                    </a:lnTo>
                    <a:lnTo>
                      <a:pt x="80" y="119"/>
                    </a:lnTo>
                    <a:lnTo>
                      <a:pt x="80" y="122"/>
                    </a:lnTo>
                    <a:lnTo>
                      <a:pt x="90" y="116"/>
                    </a:lnTo>
                    <a:lnTo>
                      <a:pt x="96" y="116"/>
                    </a:lnTo>
                    <a:lnTo>
                      <a:pt x="96" y="113"/>
                    </a:lnTo>
                    <a:lnTo>
                      <a:pt x="93" y="113"/>
                    </a:lnTo>
                    <a:lnTo>
                      <a:pt x="96" y="109"/>
                    </a:lnTo>
                    <a:lnTo>
                      <a:pt x="96" y="106"/>
                    </a:lnTo>
                    <a:lnTo>
                      <a:pt x="93" y="103"/>
                    </a:lnTo>
                    <a:lnTo>
                      <a:pt x="96" y="103"/>
                    </a:lnTo>
                    <a:lnTo>
                      <a:pt x="96" y="100"/>
                    </a:lnTo>
                    <a:lnTo>
                      <a:pt x="99" y="100"/>
                    </a:lnTo>
                    <a:lnTo>
                      <a:pt x="102" y="100"/>
                    </a:lnTo>
                    <a:lnTo>
                      <a:pt x="106" y="100"/>
                    </a:lnTo>
                    <a:lnTo>
                      <a:pt x="109" y="100"/>
                    </a:lnTo>
                    <a:lnTo>
                      <a:pt x="112" y="100"/>
                    </a:lnTo>
                    <a:lnTo>
                      <a:pt x="112" y="97"/>
                    </a:lnTo>
                    <a:lnTo>
                      <a:pt x="112" y="93"/>
                    </a:lnTo>
                    <a:lnTo>
                      <a:pt x="115" y="93"/>
                    </a:lnTo>
                    <a:lnTo>
                      <a:pt x="119" y="93"/>
                    </a:lnTo>
                    <a:lnTo>
                      <a:pt x="122" y="93"/>
                    </a:lnTo>
                    <a:lnTo>
                      <a:pt x="131" y="93"/>
                    </a:lnTo>
                    <a:lnTo>
                      <a:pt x="135" y="97"/>
                    </a:lnTo>
                    <a:lnTo>
                      <a:pt x="138" y="97"/>
                    </a:lnTo>
                    <a:lnTo>
                      <a:pt x="141" y="97"/>
                    </a:lnTo>
                    <a:lnTo>
                      <a:pt x="141" y="93"/>
                    </a:lnTo>
                    <a:lnTo>
                      <a:pt x="144" y="90"/>
                    </a:lnTo>
                    <a:lnTo>
                      <a:pt x="144" y="87"/>
                    </a:lnTo>
                    <a:lnTo>
                      <a:pt x="141" y="84"/>
                    </a:lnTo>
                    <a:lnTo>
                      <a:pt x="141" y="77"/>
                    </a:lnTo>
                    <a:lnTo>
                      <a:pt x="138" y="74"/>
                    </a:lnTo>
                    <a:lnTo>
                      <a:pt x="138" y="71"/>
                    </a:lnTo>
                    <a:lnTo>
                      <a:pt x="141" y="71"/>
                    </a:lnTo>
                    <a:lnTo>
                      <a:pt x="141" y="68"/>
                    </a:lnTo>
                    <a:lnTo>
                      <a:pt x="141" y="64"/>
                    </a:lnTo>
                    <a:lnTo>
                      <a:pt x="138" y="61"/>
                    </a:lnTo>
                    <a:lnTo>
                      <a:pt x="141" y="61"/>
                    </a:lnTo>
                    <a:lnTo>
                      <a:pt x="141" y="58"/>
                    </a:lnTo>
                    <a:lnTo>
                      <a:pt x="141" y="55"/>
                    </a:lnTo>
                    <a:lnTo>
                      <a:pt x="141" y="52"/>
                    </a:lnTo>
                    <a:lnTo>
                      <a:pt x="141" y="48"/>
                    </a:lnTo>
                    <a:lnTo>
                      <a:pt x="141" y="45"/>
                    </a:lnTo>
                    <a:lnTo>
                      <a:pt x="141" y="42"/>
                    </a:lnTo>
                    <a:lnTo>
                      <a:pt x="141" y="39"/>
                    </a:lnTo>
                    <a:lnTo>
                      <a:pt x="138" y="35"/>
                    </a:lnTo>
                    <a:lnTo>
                      <a:pt x="138" y="32"/>
                    </a:lnTo>
                    <a:lnTo>
                      <a:pt x="131" y="29"/>
                    </a:lnTo>
                    <a:lnTo>
                      <a:pt x="128" y="29"/>
                    </a:lnTo>
                    <a:lnTo>
                      <a:pt x="125" y="26"/>
                    </a:lnTo>
                    <a:lnTo>
                      <a:pt x="122" y="23"/>
                    </a:lnTo>
                    <a:lnTo>
                      <a:pt x="119" y="23"/>
                    </a:lnTo>
                    <a:lnTo>
                      <a:pt x="115" y="23"/>
                    </a:lnTo>
                    <a:lnTo>
                      <a:pt x="109" y="23"/>
                    </a:lnTo>
                    <a:lnTo>
                      <a:pt x="109" y="19"/>
                    </a:lnTo>
                    <a:lnTo>
                      <a:pt x="99" y="23"/>
                    </a:lnTo>
                    <a:lnTo>
                      <a:pt x="96" y="19"/>
                    </a:lnTo>
                    <a:lnTo>
                      <a:pt x="93" y="13"/>
                    </a:lnTo>
                    <a:lnTo>
                      <a:pt x="90" y="7"/>
                    </a:lnTo>
                    <a:lnTo>
                      <a:pt x="86" y="0"/>
                    </a:lnTo>
                    <a:lnTo>
                      <a:pt x="80" y="3"/>
                    </a:lnTo>
                    <a:lnTo>
                      <a:pt x="70" y="16"/>
                    </a:lnTo>
                    <a:lnTo>
                      <a:pt x="64" y="26"/>
                    </a:lnTo>
                    <a:lnTo>
                      <a:pt x="61" y="29"/>
                    </a:lnTo>
                    <a:lnTo>
                      <a:pt x="57" y="35"/>
                    </a:lnTo>
                    <a:lnTo>
                      <a:pt x="54" y="39"/>
                    </a:lnTo>
                    <a:lnTo>
                      <a:pt x="45" y="42"/>
                    </a:lnTo>
                    <a:lnTo>
                      <a:pt x="41" y="45"/>
                    </a:lnTo>
                    <a:lnTo>
                      <a:pt x="32" y="45"/>
                    </a:lnTo>
                    <a:lnTo>
                      <a:pt x="25" y="48"/>
                    </a:lnTo>
                    <a:lnTo>
                      <a:pt x="22" y="48"/>
                    </a:lnTo>
                    <a:lnTo>
                      <a:pt x="19" y="55"/>
                    </a:lnTo>
                    <a:lnTo>
                      <a:pt x="9" y="61"/>
                    </a:lnTo>
                    <a:lnTo>
                      <a:pt x="9" y="64"/>
                    </a:lnTo>
                    <a:lnTo>
                      <a:pt x="6" y="71"/>
                    </a:lnTo>
                    <a:lnTo>
                      <a:pt x="3" y="74"/>
                    </a:lnTo>
                    <a:lnTo>
                      <a:pt x="0" y="77"/>
                    </a:lnTo>
                    <a:lnTo>
                      <a:pt x="0" y="167"/>
                    </a:lnTo>
                    <a:close/>
                  </a:path>
                </a:pathLst>
              </a:custGeom>
              <a:solidFill>
                <a:srgbClr val="CCCCCC"/>
              </a:solidFill>
              <a:ln w="9525">
                <a:noFill/>
                <a:round/>
                <a:headEnd/>
                <a:tailEnd/>
              </a:ln>
            </p:spPr>
            <p:txBody>
              <a:bodyPr/>
              <a:lstStyle/>
              <a:p>
                <a:endParaRPr lang="en-US"/>
              </a:p>
            </p:txBody>
          </p:sp>
          <p:sp>
            <p:nvSpPr>
              <p:cNvPr id="33046" name="Freeform 116"/>
              <p:cNvSpPr>
                <a:spLocks/>
              </p:cNvSpPr>
              <p:nvPr/>
            </p:nvSpPr>
            <p:spPr bwMode="auto">
              <a:xfrm>
                <a:off x="2224" y="1540"/>
                <a:ext cx="144" cy="167"/>
              </a:xfrm>
              <a:custGeom>
                <a:avLst/>
                <a:gdLst>
                  <a:gd name="T0" fmla="*/ 12 w 144"/>
                  <a:gd name="T1" fmla="*/ 142 h 167"/>
                  <a:gd name="T2" fmla="*/ 25 w 144"/>
                  <a:gd name="T3" fmla="*/ 135 h 167"/>
                  <a:gd name="T4" fmla="*/ 32 w 144"/>
                  <a:gd name="T5" fmla="*/ 132 h 167"/>
                  <a:gd name="T6" fmla="*/ 38 w 144"/>
                  <a:gd name="T7" fmla="*/ 135 h 167"/>
                  <a:gd name="T8" fmla="*/ 41 w 144"/>
                  <a:gd name="T9" fmla="*/ 132 h 167"/>
                  <a:gd name="T10" fmla="*/ 51 w 144"/>
                  <a:gd name="T11" fmla="*/ 132 h 167"/>
                  <a:gd name="T12" fmla="*/ 64 w 144"/>
                  <a:gd name="T13" fmla="*/ 132 h 167"/>
                  <a:gd name="T14" fmla="*/ 67 w 144"/>
                  <a:gd name="T15" fmla="*/ 126 h 167"/>
                  <a:gd name="T16" fmla="*/ 74 w 144"/>
                  <a:gd name="T17" fmla="*/ 122 h 167"/>
                  <a:gd name="T18" fmla="*/ 90 w 144"/>
                  <a:gd name="T19" fmla="*/ 116 h 167"/>
                  <a:gd name="T20" fmla="*/ 96 w 144"/>
                  <a:gd name="T21" fmla="*/ 113 h 167"/>
                  <a:gd name="T22" fmla="*/ 96 w 144"/>
                  <a:gd name="T23" fmla="*/ 113 h 167"/>
                  <a:gd name="T24" fmla="*/ 96 w 144"/>
                  <a:gd name="T25" fmla="*/ 109 h 167"/>
                  <a:gd name="T26" fmla="*/ 96 w 144"/>
                  <a:gd name="T27" fmla="*/ 106 h 167"/>
                  <a:gd name="T28" fmla="*/ 96 w 144"/>
                  <a:gd name="T29" fmla="*/ 100 h 167"/>
                  <a:gd name="T30" fmla="*/ 99 w 144"/>
                  <a:gd name="T31" fmla="*/ 100 h 167"/>
                  <a:gd name="T32" fmla="*/ 109 w 144"/>
                  <a:gd name="T33" fmla="*/ 100 h 167"/>
                  <a:gd name="T34" fmla="*/ 112 w 144"/>
                  <a:gd name="T35" fmla="*/ 93 h 167"/>
                  <a:gd name="T36" fmla="*/ 115 w 144"/>
                  <a:gd name="T37" fmla="*/ 93 h 167"/>
                  <a:gd name="T38" fmla="*/ 122 w 144"/>
                  <a:gd name="T39" fmla="*/ 93 h 167"/>
                  <a:gd name="T40" fmla="*/ 135 w 144"/>
                  <a:gd name="T41" fmla="*/ 97 h 167"/>
                  <a:gd name="T42" fmla="*/ 141 w 144"/>
                  <a:gd name="T43" fmla="*/ 97 h 167"/>
                  <a:gd name="T44" fmla="*/ 141 w 144"/>
                  <a:gd name="T45" fmla="*/ 93 h 167"/>
                  <a:gd name="T46" fmla="*/ 144 w 144"/>
                  <a:gd name="T47" fmla="*/ 90 h 167"/>
                  <a:gd name="T48" fmla="*/ 141 w 144"/>
                  <a:gd name="T49" fmla="*/ 77 h 167"/>
                  <a:gd name="T50" fmla="*/ 138 w 144"/>
                  <a:gd name="T51" fmla="*/ 71 h 167"/>
                  <a:gd name="T52" fmla="*/ 141 w 144"/>
                  <a:gd name="T53" fmla="*/ 68 h 167"/>
                  <a:gd name="T54" fmla="*/ 141 w 144"/>
                  <a:gd name="T55" fmla="*/ 61 h 167"/>
                  <a:gd name="T56" fmla="*/ 141 w 144"/>
                  <a:gd name="T57" fmla="*/ 52 h 167"/>
                  <a:gd name="T58" fmla="*/ 141 w 144"/>
                  <a:gd name="T59" fmla="*/ 42 h 167"/>
                  <a:gd name="T60" fmla="*/ 141 w 144"/>
                  <a:gd name="T61" fmla="*/ 42 h 167"/>
                  <a:gd name="T62" fmla="*/ 141 w 144"/>
                  <a:gd name="T63" fmla="*/ 39 h 167"/>
                  <a:gd name="T64" fmla="*/ 138 w 144"/>
                  <a:gd name="T65" fmla="*/ 32 h 167"/>
                  <a:gd name="T66" fmla="*/ 131 w 144"/>
                  <a:gd name="T67" fmla="*/ 29 h 167"/>
                  <a:gd name="T68" fmla="*/ 125 w 144"/>
                  <a:gd name="T69" fmla="*/ 26 h 167"/>
                  <a:gd name="T70" fmla="*/ 115 w 144"/>
                  <a:gd name="T71" fmla="*/ 23 h 167"/>
                  <a:gd name="T72" fmla="*/ 99 w 144"/>
                  <a:gd name="T73" fmla="*/ 23 h 167"/>
                  <a:gd name="T74" fmla="*/ 90 w 144"/>
                  <a:gd name="T75" fmla="*/ 7 h 167"/>
                  <a:gd name="T76" fmla="*/ 80 w 144"/>
                  <a:gd name="T77" fmla="*/ 3 h 167"/>
                  <a:gd name="T78" fmla="*/ 61 w 144"/>
                  <a:gd name="T79" fmla="*/ 29 h 167"/>
                  <a:gd name="T80" fmla="*/ 45 w 144"/>
                  <a:gd name="T81" fmla="*/ 42 h 167"/>
                  <a:gd name="T82" fmla="*/ 25 w 144"/>
                  <a:gd name="T83" fmla="*/ 48 h 167"/>
                  <a:gd name="T84" fmla="*/ 9 w 144"/>
                  <a:gd name="T85" fmla="*/ 61 h 167"/>
                  <a:gd name="T86" fmla="*/ 6 w 144"/>
                  <a:gd name="T87" fmla="*/ 71 h 167"/>
                  <a:gd name="T88" fmla="*/ 3 w 144"/>
                  <a:gd name="T89" fmla="*/ 74 h 167"/>
                  <a:gd name="T90" fmla="*/ 0 w 144"/>
                  <a:gd name="T91" fmla="*/ 167 h 1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
                  <a:gd name="T139" fmla="*/ 0 h 167"/>
                  <a:gd name="T140" fmla="*/ 144 w 144"/>
                  <a:gd name="T141" fmla="*/ 167 h 16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 h="167">
                    <a:moveTo>
                      <a:pt x="0" y="167"/>
                    </a:moveTo>
                    <a:lnTo>
                      <a:pt x="3" y="145"/>
                    </a:lnTo>
                    <a:lnTo>
                      <a:pt x="12" y="142"/>
                    </a:lnTo>
                    <a:lnTo>
                      <a:pt x="19" y="138"/>
                    </a:lnTo>
                    <a:lnTo>
                      <a:pt x="22" y="138"/>
                    </a:lnTo>
                    <a:lnTo>
                      <a:pt x="25" y="135"/>
                    </a:lnTo>
                    <a:lnTo>
                      <a:pt x="28" y="135"/>
                    </a:lnTo>
                    <a:lnTo>
                      <a:pt x="32" y="132"/>
                    </a:lnTo>
                    <a:lnTo>
                      <a:pt x="35" y="135"/>
                    </a:lnTo>
                    <a:lnTo>
                      <a:pt x="38" y="135"/>
                    </a:lnTo>
                    <a:lnTo>
                      <a:pt x="41" y="135"/>
                    </a:lnTo>
                    <a:lnTo>
                      <a:pt x="41" y="132"/>
                    </a:lnTo>
                    <a:lnTo>
                      <a:pt x="48" y="132"/>
                    </a:lnTo>
                    <a:lnTo>
                      <a:pt x="51" y="132"/>
                    </a:lnTo>
                    <a:lnTo>
                      <a:pt x="57" y="132"/>
                    </a:lnTo>
                    <a:lnTo>
                      <a:pt x="64" y="132"/>
                    </a:lnTo>
                    <a:lnTo>
                      <a:pt x="64" y="129"/>
                    </a:lnTo>
                    <a:lnTo>
                      <a:pt x="67" y="129"/>
                    </a:lnTo>
                    <a:lnTo>
                      <a:pt x="67" y="126"/>
                    </a:lnTo>
                    <a:lnTo>
                      <a:pt x="70" y="126"/>
                    </a:lnTo>
                    <a:lnTo>
                      <a:pt x="70" y="122"/>
                    </a:lnTo>
                    <a:lnTo>
                      <a:pt x="74" y="122"/>
                    </a:lnTo>
                    <a:lnTo>
                      <a:pt x="80" y="119"/>
                    </a:lnTo>
                    <a:lnTo>
                      <a:pt x="80" y="122"/>
                    </a:lnTo>
                    <a:lnTo>
                      <a:pt x="90" y="116"/>
                    </a:lnTo>
                    <a:lnTo>
                      <a:pt x="96" y="116"/>
                    </a:lnTo>
                    <a:lnTo>
                      <a:pt x="96" y="113"/>
                    </a:lnTo>
                    <a:lnTo>
                      <a:pt x="93" y="113"/>
                    </a:lnTo>
                    <a:lnTo>
                      <a:pt x="96" y="109"/>
                    </a:lnTo>
                    <a:lnTo>
                      <a:pt x="96" y="106"/>
                    </a:lnTo>
                    <a:lnTo>
                      <a:pt x="93" y="103"/>
                    </a:lnTo>
                    <a:lnTo>
                      <a:pt x="96" y="103"/>
                    </a:lnTo>
                    <a:lnTo>
                      <a:pt x="96" y="100"/>
                    </a:lnTo>
                    <a:lnTo>
                      <a:pt x="99" y="100"/>
                    </a:lnTo>
                    <a:lnTo>
                      <a:pt x="102" y="100"/>
                    </a:lnTo>
                    <a:lnTo>
                      <a:pt x="106" y="100"/>
                    </a:lnTo>
                    <a:lnTo>
                      <a:pt x="109" y="100"/>
                    </a:lnTo>
                    <a:lnTo>
                      <a:pt x="112" y="100"/>
                    </a:lnTo>
                    <a:lnTo>
                      <a:pt x="112" y="97"/>
                    </a:lnTo>
                    <a:lnTo>
                      <a:pt x="112" y="93"/>
                    </a:lnTo>
                    <a:lnTo>
                      <a:pt x="115" y="93"/>
                    </a:lnTo>
                    <a:lnTo>
                      <a:pt x="119" y="93"/>
                    </a:lnTo>
                    <a:lnTo>
                      <a:pt x="122" y="93"/>
                    </a:lnTo>
                    <a:lnTo>
                      <a:pt x="131" y="93"/>
                    </a:lnTo>
                    <a:lnTo>
                      <a:pt x="135" y="97"/>
                    </a:lnTo>
                    <a:lnTo>
                      <a:pt x="138" y="97"/>
                    </a:lnTo>
                    <a:lnTo>
                      <a:pt x="141" y="97"/>
                    </a:lnTo>
                    <a:lnTo>
                      <a:pt x="141" y="93"/>
                    </a:lnTo>
                    <a:lnTo>
                      <a:pt x="144" y="90"/>
                    </a:lnTo>
                    <a:lnTo>
                      <a:pt x="144" y="87"/>
                    </a:lnTo>
                    <a:lnTo>
                      <a:pt x="141" y="84"/>
                    </a:lnTo>
                    <a:lnTo>
                      <a:pt x="141" y="77"/>
                    </a:lnTo>
                    <a:lnTo>
                      <a:pt x="138" y="74"/>
                    </a:lnTo>
                    <a:lnTo>
                      <a:pt x="138" y="71"/>
                    </a:lnTo>
                    <a:lnTo>
                      <a:pt x="141" y="71"/>
                    </a:lnTo>
                    <a:lnTo>
                      <a:pt x="141" y="68"/>
                    </a:lnTo>
                    <a:lnTo>
                      <a:pt x="141" y="64"/>
                    </a:lnTo>
                    <a:lnTo>
                      <a:pt x="138" y="61"/>
                    </a:lnTo>
                    <a:lnTo>
                      <a:pt x="141" y="61"/>
                    </a:lnTo>
                    <a:lnTo>
                      <a:pt x="141" y="58"/>
                    </a:lnTo>
                    <a:lnTo>
                      <a:pt x="141" y="55"/>
                    </a:lnTo>
                    <a:lnTo>
                      <a:pt x="141" y="52"/>
                    </a:lnTo>
                    <a:lnTo>
                      <a:pt x="141" y="48"/>
                    </a:lnTo>
                    <a:lnTo>
                      <a:pt x="141" y="45"/>
                    </a:lnTo>
                    <a:lnTo>
                      <a:pt x="141" y="42"/>
                    </a:lnTo>
                    <a:lnTo>
                      <a:pt x="141" y="39"/>
                    </a:lnTo>
                    <a:lnTo>
                      <a:pt x="138" y="35"/>
                    </a:lnTo>
                    <a:lnTo>
                      <a:pt x="138" y="32"/>
                    </a:lnTo>
                    <a:lnTo>
                      <a:pt x="131" y="29"/>
                    </a:lnTo>
                    <a:lnTo>
                      <a:pt x="128" y="29"/>
                    </a:lnTo>
                    <a:lnTo>
                      <a:pt x="125" y="26"/>
                    </a:lnTo>
                    <a:lnTo>
                      <a:pt x="122" y="23"/>
                    </a:lnTo>
                    <a:lnTo>
                      <a:pt x="119" y="23"/>
                    </a:lnTo>
                    <a:lnTo>
                      <a:pt x="115" y="23"/>
                    </a:lnTo>
                    <a:lnTo>
                      <a:pt x="109" y="23"/>
                    </a:lnTo>
                    <a:lnTo>
                      <a:pt x="109" y="19"/>
                    </a:lnTo>
                    <a:lnTo>
                      <a:pt x="99" y="23"/>
                    </a:lnTo>
                    <a:lnTo>
                      <a:pt x="96" y="19"/>
                    </a:lnTo>
                    <a:lnTo>
                      <a:pt x="93" y="13"/>
                    </a:lnTo>
                    <a:lnTo>
                      <a:pt x="90" y="7"/>
                    </a:lnTo>
                    <a:lnTo>
                      <a:pt x="86" y="0"/>
                    </a:lnTo>
                    <a:lnTo>
                      <a:pt x="80" y="3"/>
                    </a:lnTo>
                    <a:lnTo>
                      <a:pt x="70" y="16"/>
                    </a:lnTo>
                    <a:lnTo>
                      <a:pt x="64" y="26"/>
                    </a:lnTo>
                    <a:lnTo>
                      <a:pt x="61" y="29"/>
                    </a:lnTo>
                    <a:lnTo>
                      <a:pt x="57" y="35"/>
                    </a:lnTo>
                    <a:lnTo>
                      <a:pt x="54" y="39"/>
                    </a:lnTo>
                    <a:lnTo>
                      <a:pt x="45" y="42"/>
                    </a:lnTo>
                    <a:lnTo>
                      <a:pt x="41" y="45"/>
                    </a:lnTo>
                    <a:lnTo>
                      <a:pt x="32" y="45"/>
                    </a:lnTo>
                    <a:lnTo>
                      <a:pt x="25" y="48"/>
                    </a:lnTo>
                    <a:lnTo>
                      <a:pt x="22" y="48"/>
                    </a:lnTo>
                    <a:lnTo>
                      <a:pt x="19" y="55"/>
                    </a:lnTo>
                    <a:lnTo>
                      <a:pt x="9" y="61"/>
                    </a:lnTo>
                    <a:lnTo>
                      <a:pt x="9" y="64"/>
                    </a:lnTo>
                    <a:lnTo>
                      <a:pt x="6" y="71"/>
                    </a:lnTo>
                    <a:lnTo>
                      <a:pt x="3" y="74"/>
                    </a:lnTo>
                    <a:lnTo>
                      <a:pt x="0" y="77"/>
                    </a:lnTo>
                    <a:lnTo>
                      <a:pt x="0" y="167"/>
                    </a:lnTo>
                  </a:path>
                </a:pathLst>
              </a:custGeom>
              <a:noFill/>
              <a:ln w="0">
                <a:solidFill>
                  <a:srgbClr val="7F7F7F"/>
                </a:solidFill>
                <a:round/>
                <a:headEnd/>
                <a:tailEnd/>
              </a:ln>
            </p:spPr>
            <p:txBody>
              <a:bodyPr/>
              <a:lstStyle/>
              <a:p>
                <a:endParaRPr lang="en-US"/>
              </a:p>
            </p:txBody>
          </p:sp>
          <p:sp>
            <p:nvSpPr>
              <p:cNvPr id="33047" name="Freeform 117"/>
              <p:cNvSpPr>
                <a:spLocks/>
              </p:cNvSpPr>
              <p:nvPr/>
            </p:nvSpPr>
            <p:spPr bwMode="auto">
              <a:xfrm>
                <a:off x="2513" y="1547"/>
                <a:ext cx="65" cy="151"/>
              </a:xfrm>
              <a:custGeom>
                <a:avLst/>
                <a:gdLst>
                  <a:gd name="T0" fmla="*/ 23 w 65"/>
                  <a:gd name="T1" fmla="*/ 12 h 151"/>
                  <a:gd name="T2" fmla="*/ 16 w 65"/>
                  <a:gd name="T3" fmla="*/ 16 h 151"/>
                  <a:gd name="T4" fmla="*/ 19 w 65"/>
                  <a:gd name="T5" fmla="*/ 16 h 151"/>
                  <a:gd name="T6" fmla="*/ 16 w 65"/>
                  <a:gd name="T7" fmla="*/ 32 h 151"/>
                  <a:gd name="T8" fmla="*/ 16 w 65"/>
                  <a:gd name="T9" fmla="*/ 41 h 151"/>
                  <a:gd name="T10" fmla="*/ 19 w 65"/>
                  <a:gd name="T11" fmla="*/ 45 h 151"/>
                  <a:gd name="T12" fmla="*/ 13 w 65"/>
                  <a:gd name="T13" fmla="*/ 57 h 151"/>
                  <a:gd name="T14" fmla="*/ 7 w 65"/>
                  <a:gd name="T15" fmla="*/ 64 h 151"/>
                  <a:gd name="T16" fmla="*/ 3 w 65"/>
                  <a:gd name="T17" fmla="*/ 67 h 151"/>
                  <a:gd name="T18" fmla="*/ 0 w 65"/>
                  <a:gd name="T19" fmla="*/ 70 h 151"/>
                  <a:gd name="T20" fmla="*/ 0 w 65"/>
                  <a:gd name="T21" fmla="*/ 74 h 151"/>
                  <a:gd name="T22" fmla="*/ 0 w 65"/>
                  <a:gd name="T23" fmla="*/ 86 h 151"/>
                  <a:gd name="T24" fmla="*/ 10 w 65"/>
                  <a:gd name="T25" fmla="*/ 90 h 151"/>
                  <a:gd name="T26" fmla="*/ 10 w 65"/>
                  <a:gd name="T27" fmla="*/ 102 h 151"/>
                  <a:gd name="T28" fmla="*/ 23 w 65"/>
                  <a:gd name="T29" fmla="*/ 112 h 151"/>
                  <a:gd name="T30" fmla="*/ 26 w 65"/>
                  <a:gd name="T31" fmla="*/ 112 h 151"/>
                  <a:gd name="T32" fmla="*/ 29 w 65"/>
                  <a:gd name="T33" fmla="*/ 151 h 151"/>
                  <a:gd name="T34" fmla="*/ 32 w 65"/>
                  <a:gd name="T35" fmla="*/ 151 h 151"/>
                  <a:gd name="T36" fmla="*/ 39 w 65"/>
                  <a:gd name="T37" fmla="*/ 148 h 151"/>
                  <a:gd name="T38" fmla="*/ 42 w 65"/>
                  <a:gd name="T39" fmla="*/ 141 h 151"/>
                  <a:gd name="T40" fmla="*/ 42 w 65"/>
                  <a:gd name="T41" fmla="*/ 128 h 151"/>
                  <a:gd name="T42" fmla="*/ 45 w 65"/>
                  <a:gd name="T43" fmla="*/ 122 h 151"/>
                  <a:gd name="T44" fmla="*/ 52 w 65"/>
                  <a:gd name="T45" fmla="*/ 119 h 151"/>
                  <a:gd name="T46" fmla="*/ 61 w 65"/>
                  <a:gd name="T47" fmla="*/ 109 h 151"/>
                  <a:gd name="T48" fmla="*/ 65 w 65"/>
                  <a:gd name="T49" fmla="*/ 93 h 151"/>
                  <a:gd name="T50" fmla="*/ 61 w 65"/>
                  <a:gd name="T51" fmla="*/ 90 h 151"/>
                  <a:gd name="T52" fmla="*/ 58 w 65"/>
                  <a:gd name="T53" fmla="*/ 90 h 151"/>
                  <a:gd name="T54" fmla="*/ 58 w 65"/>
                  <a:gd name="T55" fmla="*/ 90 h 151"/>
                  <a:gd name="T56" fmla="*/ 55 w 65"/>
                  <a:gd name="T57" fmla="*/ 83 h 151"/>
                  <a:gd name="T58" fmla="*/ 52 w 65"/>
                  <a:gd name="T59" fmla="*/ 83 h 151"/>
                  <a:gd name="T60" fmla="*/ 48 w 65"/>
                  <a:gd name="T61" fmla="*/ 80 h 151"/>
                  <a:gd name="T62" fmla="*/ 45 w 65"/>
                  <a:gd name="T63" fmla="*/ 80 h 151"/>
                  <a:gd name="T64" fmla="*/ 42 w 65"/>
                  <a:gd name="T65" fmla="*/ 74 h 151"/>
                  <a:gd name="T66" fmla="*/ 45 w 65"/>
                  <a:gd name="T67" fmla="*/ 70 h 151"/>
                  <a:gd name="T68" fmla="*/ 45 w 65"/>
                  <a:gd name="T69" fmla="*/ 64 h 151"/>
                  <a:gd name="T70" fmla="*/ 48 w 65"/>
                  <a:gd name="T71" fmla="*/ 64 h 151"/>
                  <a:gd name="T72" fmla="*/ 55 w 65"/>
                  <a:gd name="T73" fmla="*/ 57 h 151"/>
                  <a:gd name="T74" fmla="*/ 58 w 65"/>
                  <a:gd name="T75" fmla="*/ 51 h 151"/>
                  <a:gd name="T76" fmla="*/ 61 w 65"/>
                  <a:gd name="T77" fmla="*/ 41 h 151"/>
                  <a:gd name="T78" fmla="*/ 58 w 65"/>
                  <a:gd name="T79" fmla="*/ 35 h 151"/>
                  <a:gd name="T80" fmla="*/ 55 w 65"/>
                  <a:gd name="T81" fmla="*/ 32 h 151"/>
                  <a:gd name="T82" fmla="*/ 52 w 65"/>
                  <a:gd name="T83" fmla="*/ 25 h 151"/>
                  <a:gd name="T84" fmla="*/ 55 w 65"/>
                  <a:gd name="T85" fmla="*/ 19 h 151"/>
                  <a:gd name="T86" fmla="*/ 65 w 65"/>
                  <a:gd name="T87" fmla="*/ 9 h 151"/>
                  <a:gd name="T88" fmla="*/ 61 w 65"/>
                  <a:gd name="T89" fmla="*/ 6 h 151"/>
                  <a:gd name="T90" fmla="*/ 58 w 65"/>
                  <a:gd name="T91" fmla="*/ 9 h 151"/>
                  <a:gd name="T92" fmla="*/ 52 w 65"/>
                  <a:gd name="T93" fmla="*/ 12 h 151"/>
                  <a:gd name="T94" fmla="*/ 52 w 65"/>
                  <a:gd name="T95" fmla="*/ 6 h 151"/>
                  <a:gd name="T96" fmla="*/ 48 w 65"/>
                  <a:gd name="T97" fmla="*/ 3 h 151"/>
                  <a:gd name="T98" fmla="*/ 45 w 65"/>
                  <a:gd name="T99" fmla="*/ 0 h 151"/>
                  <a:gd name="T100" fmla="*/ 36 w 65"/>
                  <a:gd name="T101" fmla="*/ 0 h 151"/>
                  <a:gd name="T102" fmla="*/ 29 w 65"/>
                  <a:gd name="T103" fmla="*/ 3 h 151"/>
                  <a:gd name="T104" fmla="*/ 26 w 65"/>
                  <a:gd name="T105" fmla="*/ 6 h 151"/>
                  <a:gd name="T106" fmla="*/ 26 w 65"/>
                  <a:gd name="T107" fmla="*/ 9 h 1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
                  <a:gd name="T163" fmla="*/ 0 h 151"/>
                  <a:gd name="T164" fmla="*/ 65 w 65"/>
                  <a:gd name="T165" fmla="*/ 151 h 1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 h="151">
                    <a:moveTo>
                      <a:pt x="23" y="9"/>
                    </a:moveTo>
                    <a:lnTo>
                      <a:pt x="23" y="12"/>
                    </a:lnTo>
                    <a:lnTo>
                      <a:pt x="19" y="12"/>
                    </a:lnTo>
                    <a:lnTo>
                      <a:pt x="16" y="16"/>
                    </a:lnTo>
                    <a:lnTo>
                      <a:pt x="19" y="16"/>
                    </a:lnTo>
                    <a:lnTo>
                      <a:pt x="16" y="28"/>
                    </a:lnTo>
                    <a:lnTo>
                      <a:pt x="16" y="32"/>
                    </a:lnTo>
                    <a:lnTo>
                      <a:pt x="16" y="41"/>
                    </a:lnTo>
                    <a:lnTo>
                      <a:pt x="19" y="45"/>
                    </a:lnTo>
                    <a:lnTo>
                      <a:pt x="16" y="54"/>
                    </a:lnTo>
                    <a:lnTo>
                      <a:pt x="13" y="57"/>
                    </a:lnTo>
                    <a:lnTo>
                      <a:pt x="10" y="61"/>
                    </a:lnTo>
                    <a:lnTo>
                      <a:pt x="7" y="64"/>
                    </a:lnTo>
                    <a:lnTo>
                      <a:pt x="3" y="67"/>
                    </a:lnTo>
                    <a:lnTo>
                      <a:pt x="0" y="70"/>
                    </a:lnTo>
                    <a:lnTo>
                      <a:pt x="0" y="74"/>
                    </a:lnTo>
                    <a:lnTo>
                      <a:pt x="0" y="77"/>
                    </a:lnTo>
                    <a:lnTo>
                      <a:pt x="0" y="86"/>
                    </a:lnTo>
                    <a:lnTo>
                      <a:pt x="7" y="90"/>
                    </a:lnTo>
                    <a:lnTo>
                      <a:pt x="10" y="90"/>
                    </a:lnTo>
                    <a:lnTo>
                      <a:pt x="10" y="96"/>
                    </a:lnTo>
                    <a:lnTo>
                      <a:pt x="10" y="102"/>
                    </a:lnTo>
                    <a:lnTo>
                      <a:pt x="16" y="109"/>
                    </a:lnTo>
                    <a:lnTo>
                      <a:pt x="23" y="112"/>
                    </a:lnTo>
                    <a:lnTo>
                      <a:pt x="26" y="112"/>
                    </a:lnTo>
                    <a:lnTo>
                      <a:pt x="26" y="138"/>
                    </a:lnTo>
                    <a:lnTo>
                      <a:pt x="29" y="151"/>
                    </a:lnTo>
                    <a:lnTo>
                      <a:pt x="32" y="151"/>
                    </a:lnTo>
                    <a:lnTo>
                      <a:pt x="36" y="151"/>
                    </a:lnTo>
                    <a:lnTo>
                      <a:pt x="39" y="148"/>
                    </a:lnTo>
                    <a:lnTo>
                      <a:pt x="42" y="144"/>
                    </a:lnTo>
                    <a:lnTo>
                      <a:pt x="42" y="141"/>
                    </a:lnTo>
                    <a:lnTo>
                      <a:pt x="42" y="131"/>
                    </a:lnTo>
                    <a:lnTo>
                      <a:pt x="42" y="128"/>
                    </a:lnTo>
                    <a:lnTo>
                      <a:pt x="42" y="125"/>
                    </a:lnTo>
                    <a:lnTo>
                      <a:pt x="45" y="122"/>
                    </a:lnTo>
                    <a:lnTo>
                      <a:pt x="48" y="122"/>
                    </a:lnTo>
                    <a:lnTo>
                      <a:pt x="52" y="119"/>
                    </a:lnTo>
                    <a:lnTo>
                      <a:pt x="61" y="112"/>
                    </a:lnTo>
                    <a:lnTo>
                      <a:pt x="61" y="109"/>
                    </a:lnTo>
                    <a:lnTo>
                      <a:pt x="65" y="106"/>
                    </a:lnTo>
                    <a:lnTo>
                      <a:pt x="65" y="93"/>
                    </a:lnTo>
                    <a:lnTo>
                      <a:pt x="61" y="90"/>
                    </a:lnTo>
                    <a:lnTo>
                      <a:pt x="58" y="90"/>
                    </a:lnTo>
                    <a:lnTo>
                      <a:pt x="55" y="83"/>
                    </a:lnTo>
                    <a:lnTo>
                      <a:pt x="52" y="83"/>
                    </a:lnTo>
                    <a:lnTo>
                      <a:pt x="48" y="80"/>
                    </a:lnTo>
                    <a:lnTo>
                      <a:pt x="45" y="80"/>
                    </a:lnTo>
                    <a:lnTo>
                      <a:pt x="42" y="77"/>
                    </a:lnTo>
                    <a:lnTo>
                      <a:pt x="42" y="74"/>
                    </a:lnTo>
                    <a:lnTo>
                      <a:pt x="42" y="70"/>
                    </a:lnTo>
                    <a:lnTo>
                      <a:pt x="45" y="70"/>
                    </a:lnTo>
                    <a:lnTo>
                      <a:pt x="45" y="67"/>
                    </a:lnTo>
                    <a:lnTo>
                      <a:pt x="45" y="64"/>
                    </a:lnTo>
                    <a:lnTo>
                      <a:pt x="48" y="64"/>
                    </a:lnTo>
                    <a:lnTo>
                      <a:pt x="52" y="61"/>
                    </a:lnTo>
                    <a:lnTo>
                      <a:pt x="55" y="57"/>
                    </a:lnTo>
                    <a:lnTo>
                      <a:pt x="58" y="57"/>
                    </a:lnTo>
                    <a:lnTo>
                      <a:pt x="58" y="51"/>
                    </a:lnTo>
                    <a:lnTo>
                      <a:pt x="61" y="45"/>
                    </a:lnTo>
                    <a:lnTo>
                      <a:pt x="61" y="41"/>
                    </a:lnTo>
                    <a:lnTo>
                      <a:pt x="61" y="38"/>
                    </a:lnTo>
                    <a:lnTo>
                      <a:pt x="58" y="35"/>
                    </a:lnTo>
                    <a:lnTo>
                      <a:pt x="58" y="32"/>
                    </a:lnTo>
                    <a:lnTo>
                      <a:pt x="55" y="32"/>
                    </a:lnTo>
                    <a:lnTo>
                      <a:pt x="52" y="25"/>
                    </a:lnTo>
                    <a:lnTo>
                      <a:pt x="55" y="22"/>
                    </a:lnTo>
                    <a:lnTo>
                      <a:pt x="55" y="19"/>
                    </a:lnTo>
                    <a:lnTo>
                      <a:pt x="61" y="19"/>
                    </a:lnTo>
                    <a:lnTo>
                      <a:pt x="65" y="9"/>
                    </a:lnTo>
                    <a:lnTo>
                      <a:pt x="61" y="6"/>
                    </a:lnTo>
                    <a:lnTo>
                      <a:pt x="58" y="9"/>
                    </a:lnTo>
                    <a:lnTo>
                      <a:pt x="55" y="12"/>
                    </a:lnTo>
                    <a:lnTo>
                      <a:pt x="52" y="12"/>
                    </a:lnTo>
                    <a:lnTo>
                      <a:pt x="52" y="9"/>
                    </a:lnTo>
                    <a:lnTo>
                      <a:pt x="52" y="6"/>
                    </a:lnTo>
                    <a:lnTo>
                      <a:pt x="48" y="3"/>
                    </a:lnTo>
                    <a:lnTo>
                      <a:pt x="45" y="0"/>
                    </a:lnTo>
                    <a:lnTo>
                      <a:pt x="42" y="0"/>
                    </a:lnTo>
                    <a:lnTo>
                      <a:pt x="36" y="0"/>
                    </a:lnTo>
                    <a:lnTo>
                      <a:pt x="32" y="0"/>
                    </a:lnTo>
                    <a:lnTo>
                      <a:pt x="29" y="3"/>
                    </a:lnTo>
                    <a:lnTo>
                      <a:pt x="26" y="3"/>
                    </a:lnTo>
                    <a:lnTo>
                      <a:pt x="26" y="6"/>
                    </a:lnTo>
                    <a:lnTo>
                      <a:pt x="26" y="9"/>
                    </a:lnTo>
                    <a:lnTo>
                      <a:pt x="23" y="9"/>
                    </a:lnTo>
                    <a:close/>
                  </a:path>
                </a:pathLst>
              </a:custGeom>
              <a:solidFill>
                <a:srgbClr val="CCCCCC"/>
              </a:solidFill>
              <a:ln w="9525">
                <a:noFill/>
                <a:round/>
                <a:headEnd/>
                <a:tailEnd/>
              </a:ln>
            </p:spPr>
            <p:txBody>
              <a:bodyPr/>
              <a:lstStyle/>
              <a:p>
                <a:endParaRPr lang="en-US"/>
              </a:p>
            </p:txBody>
          </p:sp>
          <p:sp>
            <p:nvSpPr>
              <p:cNvPr id="33048" name="Freeform 118"/>
              <p:cNvSpPr>
                <a:spLocks/>
              </p:cNvSpPr>
              <p:nvPr/>
            </p:nvSpPr>
            <p:spPr bwMode="auto">
              <a:xfrm>
                <a:off x="2513" y="1547"/>
                <a:ext cx="65" cy="151"/>
              </a:xfrm>
              <a:custGeom>
                <a:avLst/>
                <a:gdLst>
                  <a:gd name="T0" fmla="*/ 23 w 65"/>
                  <a:gd name="T1" fmla="*/ 12 h 151"/>
                  <a:gd name="T2" fmla="*/ 16 w 65"/>
                  <a:gd name="T3" fmla="*/ 16 h 151"/>
                  <a:gd name="T4" fmla="*/ 19 w 65"/>
                  <a:gd name="T5" fmla="*/ 16 h 151"/>
                  <a:gd name="T6" fmla="*/ 16 w 65"/>
                  <a:gd name="T7" fmla="*/ 32 h 151"/>
                  <a:gd name="T8" fmla="*/ 16 w 65"/>
                  <a:gd name="T9" fmla="*/ 41 h 151"/>
                  <a:gd name="T10" fmla="*/ 19 w 65"/>
                  <a:gd name="T11" fmla="*/ 45 h 151"/>
                  <a:gd name="T12" fmla="*/ 13 w 65"/>
                  <a:gd name="T13" fmla="*/ 57 h 151"/>
                  <a:gd name="T14" fmla="*/ 7 w 65"/>
                  <a:gd name="T15" fmla="*/ 64 h 151"/>
                  <a:gd name="T16" fmla="*/ 3 w 65"/>
                  <a:gd name="T17" fmla="*/ 67 h 151"/>
                  <a:gd name="T18" fmla="*/ 0 w 65"/>
                  <a:gd name="T19" fmla="*/ 70 h 151"/>
                  <a:gd name="T20" fmla="*/ 0 w 65"/>
                  <a:gd name="T21" fmla="*/ 74 h 151"/>
                  <a:gd name="T22" fmla="*/ 0 w 65"/>
                  <a:gd name="T23" fmla="*/ 86 h 151"/>
                  <a:gd name="T24" fmla="*/ 10 w 65"/>
                  <a:gd name="T25" fmla="*/ 90 h 151"/>
                  <a:gd name="T26" fmla="*/ 10 w 65"/>
                  <a:gd name="T27" fmla="*/ 102 h 151"/>
                  <a:gd name="T28" fmla="*/ 23 w 65"/>
                  <a:gd name="T29" fmla="*/ 112 h 151"/>
                  <a:gd name="T30" fmla="*/ 26 w 65"/>
                  <a:gd name="T31" fmla="*/ 112 h 151"/>
                  <a:gd name="T32" fmla="*/ 29 w 65"/>
                  <a:gd name="T33" fmla="*/ 151 h 151"/>
                  <a:gd name="T34" fmla="*/ 32 w 65"/>
                  <a:gd name="T35" fmla="*/ 151 h 151"/>
                  <a:gd name="T36" fmla="*/ 39 w 65"/>
                  <a:gd name="T37" fmla="*/ 148 h 151"/>
                  <a:gd name="T38" fmla="*/ 42 w 65"/>
                  <a:gd name="T39" fmla="*/ 141 h 151"/>
                  <a:gd name="T40" fmla="*/ 42 w 65"/>
                  <a:gd name="T41" fmla="*/ 128 h 151"/>
                  <a:gd name="T42" fmla="*/ 45 w 65"/>
                  <a:gd name="T43" fmla="*/ 122 h 151"/>
                  <a:gd name="T44" fmla="*/ 52 w 65"/>
                  <a:gd name="T45" fmla="*/ 119 h 151"/>
                  <a:gd name="T46" fmla="*/ 61 w 65"/>
                  <a:gd name="T47" fmla="*/ 109 h 151"/>
                  <a:gd name="T48" fmla="*/ 65 w 65"/>
                  <a:gd name="T49" fmla="*/ 93 h 151"/>
                  <a:gd name="T50" fmla="*/ 61 w 65"/>
                  <a:gd name="T51" fmla="*/ 90 h 151"/>
                  <a:gd name="T52" fmla="*/ 58 w 65"/>
                  <a:gd name="T53" fmla="*/ 90 h 151"/>
                  <a:gd name="T54" fmla="*/ 58 w 65"/>
                  <a:gd name="T55" fmla="*/ 90 h 151"/>
                  <a:gd name="T56" fmla="*/ 55 w 65"/>
                  <a:gd name="T57" fmla="*/ 83 h 151"/>
                  <a:gd name="T58" fmla="*/ 52 w 65"/>
                  <a:gd name="T59" fmla="*/ 83 h 151"/>
                  <a:gd name="T60" fmla="*/ 48 w 65"/>
                  <a:gd name="T61" fmla="*/ 80 h 151"/>
                  <a:gd name="T62" fmla="*/ 45 w 65"/>
                  <a:gd name="T63" fmla="*/ 80 h 151"/>
                  <a:gd name="T64" fmla="*/ 42 w 65"/>
                  <a:gd name="T65" fmla="*/ 74 h 151"/>
                  <a:gd name="T66" fmla="*/ 45 w 65"/>
                  <a:gd name="T67" fmla="*/ 70 h 151"/>
                  <a:gd name="T68" fmla="*/ 45 w 65"/>
                  <a:gd name="T69" fmla="*/ 64 h 151"/>
                  <a:gd name="T70" fmla="*/ 48 w 65"/>
                  <a:gd name="T71" fmla="*/ 64 h 151"/>
                  <a:gd name="T72" fmla="*/ 55 w 65"/>
                  <a:gd name="T73" fmla="*/ 57 h 151"/>
                  <a:gd name="T74" fmla="*/ 58 w 65"/>
                  <a:gd name="T75" fmla="*/ 51 h 151"/>
                  <a:gd name="T76" fmla="*/ 61 w 65"/>
                  <a:gd name="T77" fmla="*/ 41 h 151"/>
                  <a:gd name="T78" fmla="*/ 58 w 65"/>
                  <a:gd name="T79" fmla="*/ 35 h 151"/>
                  <a:gd name="T80" fmla="*/ 55 w 65"/>
                  <a:gd name="T81" fmla="*/ 32 h 151"/>
                  <a:gd name="T82" fmla="*/ 52 w 65"/>
                  <a:gd name="T83" fmla="*/ 25 h 151"/>
                  <a:gd name="T84" fmla="*/ 55 w 65"/>
                  <a:gd name="T85" fmla="*/ 19 h 151"/>
                  <a:gd name="T86" fmla="*/ 65 w 65"/>
                  <a:gd name="T87" fmla="*/ 9 h 151"/>
                  <a:gd name="T88" fmla="*/ 61 w 65"/>
                  <a:gd name="T89" fmla="*/ 6 h 151"/>
                  <a:gd name="T90" fmla="*/ 58 w 65"/>
                  <a:gd name="T91" fmla="*/ 9 h 151"/>
                  <a:gd name="T92" fmla="*/ 52 w 65"/>
                  <a:gd name="T93" fmla="*/ 12 h 151"/>
                  <a:gd name="T94" fmla="*/ 52 w 65"/>
                  <a:gd name="T95" fmla="*/ 6 h 151"/>
                  <a:gd name="T96" fmla="*/ 48 w 65"/>
                  <a:gd name="T97" fmla="*/ 3 h 151"/>
                  <a:gd name="T98" fmla="*/ 45 w 65"/>
                  <a:gd name="T99" fmla="*/ 0 h 151"/>
                  <a:gd name="T100" fmla="*/ 36 w 65"/>
                  <a:gd name="T101" fmla="*/ 0 h 151"/>
                  <a:gd name="T102" fmla="*/ 29 w 65"/>
                  <a:gd name="T103" fmla="*/ 3 h 151"/>
                  <a:gd name="T104" fmla="*/ 26 w 65"/>
                  <a:gd name="T105" fmla="*/ 6 h 151"/>
                  <a:gd name="T106" fmla="*/ 26 w 65"/>
                  <a:gd name="T107" fmla="*/ 9 h 151"/>
                  <a:gd name="T108" fmla="*/ 23 w 65"/>
                  <a:gd name="T109" fmla="*/ 9 h 1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
                  <a:gd name="T166" fmla="*/ 0 h 151"/>
                  <a:gd name="T167" fmla="*/ 65 w 65"/>
                  <a:gd name="T168" fmla="*/ 151 h 1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 h="151">
                    <a:moveTo>
                      <a:pt x="23" y="9"/>
                    </a:moveTo>
                    <a:lnTo>
                      <a:pt x="23" y="12"/>
                    </a:lnTo>
                    <a:lnTo>
                      <a:pt x="19" y="12"/>
                    </a:lnTo>
                    <a:lnTo>
                      <a:pt x="16" y="16"/>
                    </a:lnTo>
                    <a:lnTo>
                      <a:pt x="19" y="16"/>
                    </a:lnTo>
                    <a:lnTo>
                      <a:pt x="16" y="28"/>
                    </a:lnTo>
                    <a:lnTo>
                      <a:pt x="16" y="32"/>
                    </a:lnTo>
                    <a:lnTo>
                      <a:pt x="16" y="41"/>
                    </a:lnTo>
                    <a:lnTo>
                      <a:pt x="19" y="45"/>
                    </a:lnTo>
                    <a:lnTo>
                      <a:pt x="16" y="54"/>
                    </a:lnTo>
                    <a:lnTo>
                      <a:pt x="13" y="57"/>
                    </a:lnTo>
                    <a:lnTo>
                      <a:pt x="10" y="61"/>
                    </a:lnTo>
                    <a:lnTo>
                      <a:pt x="7" y="64"/>
                    </a:lnTo>
                    <a:lnTo>
                      <a:pt x="3" y="67"/>
                    </a:lnTo>
                    <a:lnTo>
                      <a:pt x="0" y="70"/>
                    </a:lnTo>
                    <a:lnTo>
                      <a:pt x="0" y="74"/>
                    </a:lnTo>
                    <a:lnTo>
                      <a:pt x="0" y="77"/>
                    </a:lnTo>
                    <a:lnTo>
                      <a:pt x="0" y="86"/>
                    </a:lnTo>
                    <a:lnTo>
                      <a:pt x="7" y="90"/>
                    </a:lnTo>
                    <a:lnTo>
                      <a:pt x="10" y="90"/>
                    </a:lnTo>
                    <a:lnTo>
                      <a:pt x="10" y="96"/>
                    </a:lnTo>
                    <a:lnTo>
                      <a:pt x="10" y="102"/>
                    </a:lnTo>
                    <a:lnTo>
                      <a:pt x="16" y="109"/>
                    </a:lnTo>
                    <a:lnTo>
                      <a:pt x="23" y="112"/>
                    </a:lnTo>
                    <a:lnTo>
                      <a:pt x="26" y="112"/>
                    </a:lnTo>
                    <a:lnTo>
                      <a:pt x="26" y="138"/>
                    </a:lnTo>
                    <a:lnTo>
                      <a:pt x="29" y="151"/>
                    </a:lnTo>
                    <a:lnTo>
                      <a:pt x="32" y="151"/>
                    </a:lnTo>
                    <a:lnTo>
                      <a:pt x="36" y="151"/>
                    </a:lnTo>
                    <a:lnTo>
                      <a:pt x="39" y="148"/>
                    </a:lnTo>
                    <a:lnTo>
                      <a:pt x="42" y="144"/>
                    </a:lnTo>
                    <a:lnTo>
                      <a:pt x="42" y="141"/>
                    </a:lnTo>
                    <a:lnTo>
                      <a:pt x="42" y="131"/>
                    </a:lnTo>
                    <a:lnTo>
                      <a:pt x="42" y="128"/>
                    </a:lnTo>
                    <a:lnTo>
                      <a:pt x="42" y="125"/>
                    </a:lnTo>
                    <a:lnTo>
                      <a:pt x="45" y="122"/>
                    </a:lnTo>
                    <a:lnTo>
                      <a:pt x="48" y="122"/>
                    </a:lnTo>
                    <a:lnTo>
                      <a:pt x="52" y="119"/>
                    </a:lnTo>
                    <a:lnTo>
                      <a:pt x="61" y="112"/>
                    </a:lnTo>
                    <a:lnTo>
                      <a:pt x="61" y="109"/>
                    </a:lnTo>
                    <a:lnTo>
                      <a:pt x="65" y="106"/>
                    </a:lnTo>
                    <a:lnTo>
                      <a:pt x="65" y="93"/>
                    </a:lnTo>
                    <a:lnTo>
                      <a:pt x="61" y="90"/>
                    </a:lnTo>
                    <a:lnTo>
                      <a:pt x="58" y="90"/>
                    </a:lnTo>
                    <a:lnTo>
                      <a:pt x="55" y="83"/>
                    </a:lnTo>
                    <a:lnTo>
                      <a:pt x="52" y="83"/>
                    </a:lnTo>
                    <a:lnTo>
                      <a:pt x="48" y="80"/>
                    </a:lnTo>
                    <a:lnTo>
                      <a:pt x="45" y="80"/>
                    </a:lnTo>
                    <a:lnTo>
                      <a:pt x="42" y="77"/>
                    </a:lnTo>
                    <a:lnTo>
                      <a:pt x="42" y="74"/>
                    </a:lnTo>
                    <a:lnTo>
                      <a:pt x="42" y="70"/>
                    </a:lnTo>
                    <a:lnTo>
                      <a:pt x="45" y="70"/>
                    </a:lnTo>
                    <a:lnTo>
                      <a:pt x="45" y="67"/>
                    </a:lnTo>
                    <a:lnTo>
                      <a:pt x="45" y="64"/>
                    </a:lnTo>
                    <a:lnTo>
                      <a:pt x="48" y="64"/>
                    </a:lnTo>
                    <a:lnTo>
                      <a:pt x="52" y="61"/>
                    </a:lnTo>
                    <a:lnTo>
                      <a:pt x="55" y="57"/>
                    </a:lnTo>
                    <a:lnTo>
                      <a:pt x="58" y="57"/>
                    </a:lnTo>
                    <a:lnTo>
                      <a:pt x="58" y="51"/>
                    </a:lnTo>
                    <a:lnTo>
                      <a:pt x="61" y="45"/>
                    </a:lnTo>
                    <a:lnTo>
                      <a:pt x="61" y="41"/>
                    </a:lnTo>
                    <a:lnTo>
                      <a:pt x="61" y="38"/>
                    </a:lnTo>
                    <a:lnTo>
                      <a:pt x="58" y="35"/>
                    </a:lnTo>
                    <a:lnTo>
                      <a:pt x="58" y="32"/>
                    </a:lnTo>
                    <a:lnTo>
                      <a:pt x="55" y="32"/>
                    </a:lnTo>
                    <a:lnTo>
                      <a:pt x="52" y="25"/>
                    </a:lnTo>
                    <a:lnTo>
                      <a:pt x="55" y="22"/>
                    </a:lnTo>
                    <a:lnTo>
                      <a:pt x="55" y="19"/>
                    </a:lnTo>
                    <a:lnTo>
                      <a:pt x="61" y="19"/>
                    </a:lnTo>
                    <a:lnTo>
                      <a:pt x="65" y="9"/>
                    </a:lnTo>
                    <a:lnTo>
                      <a:pt x="61" y="6"/>
                    </a:lnTo>
                    <a:lnTo>
                      <a:pt x="58" y="9"/>
                    </a:lnTo>
                    <a:lnTo>
                      <a:pt x="55" y="12"/>
                    </a:lnTo>
                    <a:lnTo>
                      <a:pt x="52" y="12"/>
                    </a:lnTo>
                    <a:lnTo>
                      <a:pt x="52" y="9"/>
                    </a:lnTo>
                    <a:lnTo>
                      <a:pt x="52" y="6"/>
                    </a:lnTo>
                    <a:lnTo>
                      <a:pt x="48" y="3"/>
                    </a:lnTo>
                    <a:lnTo>
                      <a:pt x="45" y="0"/>
                    </a:lnTo>
                    <a:lnTo>
                      <a:pt x="42" y="0"/>
                    </a:lnTo>
                    <a:lnTo>
                      <a:pt x="36" y="0"/>
                    </a:lnTo>
                    <a:lnTo>
                      <a:pt x="32" y="0"/>
                    </a:lnTo>
                    <a:lnTo>
                      <a:pt x="29" y="3"/>
                    </a:lnTo>
                    <a:lnTo>
                      <a:pt x="26" y="3"/>
                    </a:lnTo>
                    <a:lnTo>
                      <a:pt x="26" y="6"/>
                    </a:lnTo>
                    <a:lnTo>
                      <a:pt x="26" y="9"/>
                    </a:lnTo>
                    <a:lnTo>
                      <a:pt x="23" y="9"/>
                    </a:lnTo>
                  </a:path>
                </a:pathLst>
              </a:custGeom>
              <a:noFill/>
              <a:ln w="0">
                <a:solidFill>
                  <a:srgbClr val="7F7F7F"/>
                </a:solidFill>
                <a:round/>
                <a:headEnd/>
                <a:tailEnd/>
              </a:ln>
            </p:spPr>
            <p:txBody>
              <a:bodyPr/>
              <a:lstStyle/>
              <a:p>
                <a:endParaRPr lang="en-US"/>
              </a:p>
            </p:txBody>
          </p:sp>
          <p:sp>
            <p:nvSpPr>
              <p:cNvPr id="33049" name="Rectangle 119"/>
              <p:cNvSpPr>
                <a:spLocks noChangeArrowheads="1"/>
              </p:cNvSpPr>
              <p:nvPr/>
            </p:nvSpPr>
            <p:spPr bwMode="auto">
              <a:xfrm>
                <a:off x="2912" y="774"/>
                <a:ext cx="1" cy="1"/>
              </a:xfrm>
              <a:prstGeom prst="rect">
                <a:avLst/>
              </a:prstGeom>
              <a:solidFill>
                <a:srgbClr val="CCCCCC"/>
              </a:solidFill>
              <a:ln w="9525">
                <a:noFill/>
                <a:miter lim="800000"/>
                <a:headEnd/>
                <a:tailEnd/>
              </a:ln>
            </p:spPr>
            <p:txBody>
              <a:bodyPr/>
              <a:lstStyle/>
              <a:p>
                <a:endParaRPr lang="en-US"/>
              </a:p>
            </p:txBody>
          </p:sp>
          <p:sp>
            <p:nvSpPr>
              <p:cNvPr id="33050" name="Freeform 120"/>
              <p:cNvSpPr>
                <a:spLocks/>
              </p:cNvSpPr>
              <p:nvPr/>
            </p:nvSpPr>
            <p:spPr bwMode="auto">
              <a:xfrm>
                <a:off x="2735" y="774"/>
                <a:ext cx="406" cy="583"/>
              </a:xfrm>
              <a:custGeom>
                <a:avLst/>
                <a:gdLst>
                  <a:gd name="T0" fmla="*/ 155 w 406"/>
                  <a:gd name="T1" fmla="*/ 20 h 583"/>
                  <a:gd name="T2" fmla="*/ 148 w 406"/>
                  <a:gd name="T3" fmla="*/ 58 h 583"/>
                  <a:gd name="T4" fmla="*/ 126 w 406"/>
                  <a:gd name="T5" fmla="*/ 55 h 583"/>
                  <a:gd name="T6" fmla="*/ 119 w 406"/>
                  <a:gd name="T7" fmla="*/ 36 h 583"/>
                  <a:gd name="T8" fmla="*/ 122 w 406"/>
                  <a:gd name="T9" fmla="*/ 68 h 583"/>
                  <a:gd name="T10" fmla="*/ 132 w 406"/>
                  <a:gd name="T11" fmla="*/ 87 h 583"/>
                  <a:gd name="T12" fmla="*/ 113 w 406"/>
                  <a:gd name="T13" fmla="*/ 100 h 583"/>
                  <a:gd name="T14" fmla="*/ 119 w 406"/>
                  <a:gd name="T15" fmla="*/ 129 h 583"/>
                  <a:gd name="T16" fmla="*/ 100 w 406"/>
                  <a:gd name="T17" fmla="*/ 139 h 583"/>
                  <a:gd name="T18" fmla="*/ 87 w 406"/>
                  <a:gd name="T19" fmla="*/ 142 h 583"/>
                  <a:gd name="T20" fmla="*/ 87 w 406"/>
                  <a:gd name="T21" fmla="*/ 158 h 583"/>
                  <a:gd name="T22" fmla="*/ 71 w 406"/>
                  <a:gd name="T23" fmla="*/ 145 h 583"/>
                  <a:gd name="T24" fmla="*/ 55 w 406"/>
                  <a:gd name="T25" fmla="*/ 119 h 583"/>
                  <a:gd name="T26" fmla="*/ 42 w 406"/>
                  <a:gd name="T27" fmla="*/ 103 h 583"/>
                  <a:gd name="T28" fmla="*/ 58 w 406"/>
                  <a:gd name="T29" fmla="*/ 110 h 583"/>
                  <a:gd name="T30" fmla="*/ 103 w 406"/>
                  <a:gd name="T31" fmla="*/ 100 h 583"/>
                  <a:gd name="T32" fmla="*/ 94 w 406"/>
                  <a:gd name="T33" fmla="*/ 68 h 583"/>
                  <a:gd name="T34" fmla="*/ 77 w 406"/>
                  <a:gd name="T35" fmla="*/ 62 h 583"/>
                  <a:gd name="T36" fmla="*/ 45 w 406"/>
                  <a:gd name="T37" fmla="*/ 52 h 583"/>
                  <a:gd name="T38" fmla="*/ 29 w 406"/>
                  <a:gd name="T39" fmla="*/ 58 h 583"/>
                  <a:gd name="T40" fmla="*/ 26 w 406"/>
                  <a:gd name="T41" fmla="*/ 52 h 583"/>
                  <a:gd name="T42" fmla="*/ 20 w 406"/>
                  <a:gd name="T43" fmla="*/ 49 h 583"/>
                  <a:gd name="T44" fmla="*/ 10 w 406"/>
                  <a:gd name="T45" fmla="*/ 55 h 583"/>
                  <a:gd name="T46" fmla="*/ 3 w 406"/>
                  <a:gd name="T47" fmla="*/ 84 h 583"/>
                  <a:gd name="T48" fmla="*/ 20 w 406"/>
                  <a:gd name="T49" fmla="*/ 123 h 583"/>
                  <a:gd name="T50" fmla="*/ 32 w 406"/>
                  <a:gd name="T51" fmla="*/ 161 h 583"/>
                  <a:gd name="T52" fmla="*/ 55 w 406"/>
                  <a:gd name="T53" fmla="*/ 200 h 583"/>
                  <a:gd name="T54" fmla="*/ 36 w 406"/>
                  <a:gd name="T55" fmla="*/ 251 h 583"/>
                  <a:gd name="T56" fmla="*/ 55 w 406"/>
                  <a:gd name="T57" fmla="*/ 264 h 583"/>
                  <a:gd name="T58" fmla="*/ 36 w 406"/>
                  <a:gd name="T59" fmla="*/ 277 h 583"/>
                  <a:gd name="T60" fmla="*/ 36 w 406"/>
                  <a:gd name="T61" fmla="*/ 303 h 583"/>
                  <a:gd name="T62" fmla="*/ 39 w 406"/>
                  <a:gd name="T63" fmla="*/ 319 h 583"/>
                  <a:gd name="T64" fmla="*/ 52 w 406"/>
                  <a:gd name="T65" fmla="*/ 345 h 583"/>
                  <a:gd name="T66" fmla="*/ 77 w 406"/>
                  <a:gd name="T67" fmla="*/ 348 h 583"/>
                  <a:gd name="T68" fmla="*/ 87 w 406"/>
                  <a:gd name="T69" fmla="*/ 370 h 583"/>
                  <a:gd name="T70" fmla="*/ 113 w 406"/>
                  <a:gd name="T71" fmla="*/ 390 h 583"/>
                  <a:gd name="T72" fmla="*/ 103 w 406"/>
                  <a:gd name="T73" fmla="*/ 409 h 583"/>
                  <a:gd name="T74" fmla="*/ 116 w 406"/>
                  <a:gd name="T75" fmla="*/ 419 h 583"/>
                  <a:gd name="T76" fmla="*/ 139 w 406"/>
                  <a:gd name="T77" fmla="*/ 425 h 583"/>
                  <a:gd name="T78" fmla="*/ 164 w 406"/>
                  <a:gd name="T79" fmla="*/ 448 h 583"/>
                  <a:gd name="T80" fmla="*/ 200 w 406"/>
                  <a:gd name="T81" fmla="*/ 448 h 583"/>
                  <a:gd name="T82" fmla="*/ 225 w 406"/>
                  <a:gd name="T83" fmla="*/ 448 h 583"/>
                  <a:gd name="T84" fmla="*/ 232 w 406"/>
                  <a:gd name="T85" fmla="*/ 480 h 583"/>
                  <a:gd name="T86" fmla="*/ 225 w 406"/>
                  <a:gd name="T87" fmla="*/ 502 h 583"/>
                  <a:gd name="T88" fmla="*/ 219 w 406"/>
                  <a:gd name="T89" fmla="*/ 515 h 583"/>
                  <a:gd name="T90" fmla="*/ 213 w 406"/>
                  <a:gd name="T91" fmla="*/ 551 h 583"/>
                  <a:gd name="T92" fmla="*/ 251 w 406"/>
                  <a:gd name="T93" fmla="*/ 570 h 583"/>
                  <a:gd name="T94" fmla="*/ 296 w 406"/>
                  <a:gd name="T95" fmla="*/ 570 h 583"/>
                  <a:gd name="T96" fmla="*/ 341 w 406"/>
                  <a:gd name="T97" fmla="*/ 563 h 583"/>
                  <a:gd name="T98" fmla="*/ 374 w 406"/>
                  <a:gd name="T99" fmla="*/ 576 h 583"/>
                  <a:gd name="T100" fmla="*/ 383 w 406"/>
                  <a:gd name="T101" fmla="*/ 554 h 583"/>
                  <a:gd name="T102" fmla="*/ 345 w 406"/>
                  <a:gd name="T103" fmla="*/ 509 h 583"/>
                  <a:gd name="T104" fmla="*/ 348 w 406"/>
                  <a:gd name="T105" fmla="*/ 473 h 583"/>
                  <a:gd name="T106" fmla="*/ 348 w 406"/>
                  <a:gd name="T107" fmla="*/ 460 h 583"/>
                  <a:gd name="T108" fmla="*/ 328 w 406"/>
                  <a:gd name="T109" fmla="*/ 444 h 583"/>
                  <a:gd name="T110" fmla="*/ 306 w 406"/>
                  <a:gd name="T111" fmla="*/ 396 h 583"/>
                  <a:gd name="T112" fmla="*/ 322 w 406"/>
                  <a:gd name="T113" fmla="*/ 383 h 583"/>
                  <a:gd name="T114" fmla="*/ 328 w 406"/>
                  <a:gd name="T115" fmla="*/ 351 h 583"/>
                  <a:gd name="T116" fmla="*/ 341 w 406"/>
                  <a:gd name="T117" fmla="*/ 332 h 583"/>
                  <a:gd name="T118" fmla="*/ 367 w 406"/>
                  <a:gd name="T119" fmla="*/ 325 h 583"/>
                  <a:gd name="T120" fmla="*/ 383 w 406"/>
                  <a:gd name="T121" fmla="*/ 319 h 583"/>
                  <a:gd name="T122" fmla="*/ 402 w 406"/>
                  <a:gd name="T123" fmla="*/ 306 h 583"/>
                  <a:gd name="T124" fmla="*/ 168 w 406"/>
                  <a:gd name="T125" fmla="*/ 0 h 5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6"/>
                  <a:gd name="T190" fmla="*/ 0 h 583"/>
                  <a:gd name="T191" fmla="*/ 406 w 406"/>
                  <a:gd name="T192" fmla="*/ 583 h 5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6" h="583">
                    <a:moveTo>
                      <a:pt x="164" y="4"/>
                    </a:moveTo>
                    <a:lnTo>
                      <a:pt x="164" y="4"/>
                    </a:lnTo>
                    <a:lnTo>
                      <a:pt x="164" y="7"/>
                    </a:lnTo>
                    <a:lnTo>
                      <a:pt x="161" y="7"/>
                    </a:lnTo>
                    <a:lnTo>
                      <a:pt x="158" y="10"/>
                    </a:lnTo>
                    <a:lnTo>
                      <a:pt x="158" y="13"/>
                    </a:lnTo>
                    <a:lnTo>
                      <a:pt x="155" y="13"/>
                    </a:lnTo>
                    <a:lnTo>
                      <a:pt x="155" y="17"/>
                    </a:lnTo>
                    <a:lnTo>
                      <a:pt x="155" y="20"/>
                    </a:lnTo>
                    <a:lnTo>
                      <a:pt x="148" y="33"/>
                    </a:lnTo>
                    <a:lnTo>
                      <a:pt x="148" y="36"/>
                    </a:lnTo>
                    <a:lnTo>
                      <a:pt x="151" y="36"/>
                    </a:lnTo>
                    <a:lnTo>
                      <a:pt x="148" y="39"/>
                    </a:lnTo>
                    <a:lnTo>
                      <a:pt x="145" y="42"/>
                    </a:lnTo>
                    <a:lnTo>
                      <a:pt x="145" y="46"/>
                    </a:lnTo>
                    <a:lnTo>
                      <a:pt x="148" y="49"/>
                    </a:lnTo>
                    <a:lnTo>
                      <a:pt x="148" y="52"/>
                    </a:lnTo>
                    <a:lnTo>
                      <a:pt x="148" y="55"/>
                    </a:lnTo>
                    <a:lnTo>
                      <a:pt x="148" y="58"/>
                    </a:lnTo>
                    <a:lnTo>
                      <a:pt x="145" y="58"/>
                    </a:lnTo>
                    <a:lnTo>
                      <a:pt x="145" y="62"/>
                    </a:lnTo>
                    <a:lnTo>
                      <a:pt x="145" y="65"/>
                    </a:lnTo>
                    <a:lnTo>
                      <a:pt x="142" y="62"/>
                    </a:lnTo>
                    <a:lnTo>
                      <a:pt x="142" y="65"/>
                    </a:lnTo>
                    <a:lnTo>
                      <a:pt x="139" y="65"/>
                    </a:lnTo>
                    <a:lnTo>
                      <a:pt x="135" y="62"/>
                    </a:lnTo>
                    <a:lnTo>
                      <a:pt x="129" y="58"/>
                    </a:lnTo>
                    <a:lnTo>
                      <a:pt x="126" y="58"/>
                    </a:lnTo>
                    <a:lnTo>
                      <a:pt x="126" y="55"/>
                    </a:lnTo>
                    <a:lnTo>
                      <a:pt x="126" y="52"/>
                    </a:lnTo>
                    <a:lnTo>
                      <a:pt x="129" y="49"/>
                    </a:lnTo>
                    <a:lnTo>
                      <a:pt x="135" y="42"/>
                    </a:lnTo>
                    <a:lnTo>
                      <a:pt x="132" y="42"/>
                    </a:lnTo>
                    <a:lnTo>
                      <a:pt x="129" y="39"/>
                    </a:lnTo>
                    <a:lnTo>
                      <a:pt x="129" y="36"/>
                    </a:lnTo>
                    <a:lnTo>
                      <a:pt x="129" y="39"/>
                    </a:lnTo>
                    <a:lnTo>
                      <a:pt x="126" y="36"/>
                    </a:lnTo>
                    <a:lnTo>
                      <a:pt x="122" y="36"/>
                    </a:lnTo>
                    <a:lnTo>
                      <a:pt x="122" y="33"/>
                    </a:lnTo>
                    <a:lnTo>
                      <a:pt x="119" y="36"/>
                    </a:lnTo>
                    <a:lnTo>
                      <a:pt x="116" y="36"/>
                    </a:lnTo>
                    <a:lnTo>
                      <a:pt x="113" y="39"/>
                    </a:lnTo>
                    <a:lnTo>
                      <a:pt x="110" y="39"/>
                    </a:lnTo>
                    <a:lnTo>
                      <a:pt x="103" y="39"/>
                    </a:lnTo>
                    <a:lnTo>
                      <a:pt x="103" y="42"/>
                    </a:lnTo>
                    <a:lnTo>
                      <a:pt x="113" y="42"/>
                    </a:lnTo>
                    <a:lnTo>
                      <a:pt x="116" y="49"/>
                    </a:lnTo>
                    <a:lnTo>
                      <a:pt x="116" y="52"/>
                    </a:lnTo>
                    <a:lnTo>
                      <a:pt x="119" y="55"/>
                    </a:lnTo>
                    <a:lnTo>
                      <a:pt x="119" y="62"/>
                    </a:lnTo>
                    <a:lnTo>
                      <a:pt x="119" y="65"/>
                    </a:lnTo>
                    <a:lnTo>
                      <a:pt x="122" y="68"/>
                    </a:lnTo>
                    <a:lnTo>
                      <a:pt x="122" y="65"/>
                    </a:lnTo>
                    <a:lnTo>
                      <a:pt x="126" y="68"/>
                    </a:lnTo>
                    <a:lnTo>
                      <a:pt x="129" y="68"/>
                    </a:lnTo>
                    <a:lnTo>
                      <a:pt x="129" y="71"/>
                    </a:lnTo>
                    <a:lnTo>
                      <a:pt x="129" y="74"/>
                    </a:lnTo>
                    <a:lnTo>
                      <a:pt x="132" y="78"/>
                    </a:lnTo>
                    <a:lnTo>
                      <a:pt x="132" y="81"/>
                    </a:lnTo>
                    <a:lnTo>
                      <a:pt x="132" y="84"/>
                    </a:lnTo>
                    <a:lnTo>
                      <a:pt x="132" y="87"/>
                    </a:lnTo>
                    <a:lnTo>
                      <a:pt x="135" y="91"/>
                    </a:lnTo>
                    <a:lnTo>
                      <a:pt x="132" y="91"/>
                    </a:lnTo>
                    <a:lnTo>
                      <a:pt x="132" y="87"/>
                    </a:lnTo>
                    <a:lnTo>
                      <a:pt x="129" y="87"/>
                    </a:lnTo>
                    <a:lnTo>
                      <a:pt x="129" y="91"/>
                    </a:lnTo>
                    <a:lnTo>
                      <a:pt x="129" y="87"/>
                    </a:lnTo>
                    <a:lnTo>
                      <a:pt x="126" y="84"/>
                    </a:lnTo>
                    <a:lnTo>
                      <a:pt x="122" y="84"/>
                    </a:lnTo>
                    <a:lnTo>
                      <a:pt x="119" y="87"/>
                    </a:lnTo>
                    <a:lnTo>
                      <a:pt x="116" y="87"/>
                    </a:lnTo>
                    <a:lnTo>
                      <a:pt x="116" y="91"/>
                    </a:lnTo>
                    <a:lnTo>
                      <a:pt x="116" y="94"/>
                    </a:lnTo>
                    <a:lnTo>
                      <a:pt x="113" y="97"/>
                    </a:lnTo>
                    <a:lnTo>
                      <a:pt x="113" y="100"/>
                    </a:lnTo>
                    <a:lnTo>
                      <a:pt x="110" y="100"/>
                    </a:lnTo>
                    <a:lnTo>
                      <a:pt x="110" y="103"/>
                    </a:lnTo>
                    <a:lnTo>
                      <a:pt x="110" y="107"/>
                    </a:lnTo>
                    <a:lnTo>
                      <a:pt x="106" y="110"/>
                    </a:lnTo>
                    <a:lnTo>
                      <a:pt x="106" y="113"/>
                    </a:lnTo>
                    <a:lnTo>
                      <a:pt x="106" y="116"/>
                    </a:lnTo>
                    <a:lnTo>
                      <a:pt x="106" y="119"/>
                    </a:lnTo>
                    <a:lnTo>
                      <a:pt x="110" y="123"/>
                    </a:lnTo>
                    <a:lnTo>
                      <a:pt x="113" y="123"/>
                    </a:lnTo>
                    <a:lnTo>
                      <a:pt x="116" y="126"/>
                    </a:lnTo>
                    <a:lnTo>
                      <a:pt x="119" y="129"/>
                    </a:lnTo>
                    <a:lnTo>
                      <a:pt x="122" y="132"/>
                    </a:lnTo>
                    <a:lnTo>
                      <a:pt x="119" y="132"/>
                    </a:lnTo>
                    <a:lnTo>
                      <a:pt x="113" y="132"/>
                    </a:lnTo>
                    <a:lnTo>
                      <a:pt x="113" y="136"/>
                    </a:lnTo>
                    <a:lnTo>
                      <a:pt x="110" y="136"/>
                    </a:lnTo>
                    <a:lnTo>
                      <a:pt x="106" y="136"/>
                    </a:lnTo>
                    <a:lnTo>
                      <a:pt x="103" y="136"/>
                    </a:lnTo>
                    <a:lnTo>
                      <a:pt x="100" y="136"/>
                    </a:lnTo>
                    <a:lnTo>
                      <a:pt x="100" y="139"/>
                    </a:lnTo>
                    <a:lnTo>
                      <a:pt x="97" y="139"/>
                    </a:lnTo>
                    <a:lnTo>
                      <a:pt x="100" y="136"/>
                    </a:lnTo>
                    <a:lnTo>
                      <a:pt x="97" y="136"/>
                    </a:lnTo>
                    <a:lnTo>
                      <a:pt x="94" y="136"/>
                    </a:lnTo>
                    <a:lnTo>
                      <a:pt x="94" y="132"/>
                    </a:lnTo>
                    <a:lnTo>
                      <a:pt x="90" y="132"/>
                    </a:lnTo>
                    <a:lnTo>
                      <a:pt x="87" y="132"/>
                    </a:lnTo>
                    <a:lnTo>
                      <a:pt x="87" y="136"/>
                    </a:lnTo>
                    <a:lnTo>
                      <a:pt x="87" y="139"/>
                    </a:lnTo>
                    <a:lnTo>
                      <a:pt x="84" y="139"/>
                    </a:lnTo>
                    <a:lnTo>
                      <a:pt x="84" y="142"/>
                    </a:lnTo>
                    <a:lnTo>
                      <a:pt x="87" y="142"/>
                    </a:lnTo>
                    <a:lnTo>
                      <a:pt x="90" y="145"/>
                    </a:lnTo>
                    <a:lnTo>
                      <a:pt x="94" y="148"/>
                    </a:lnTo>
                    <a:lnTo>
                      <a:pt x="100" y="145"/>
                    </a:lnTo>
                    <a:lnTo>
                      <a:pt x="103" y="155"/>
                    </a:lnTo>
                    <a:lnTo>
                      <a:pt x="106" y="155"/>
                    </a:lnTo>
                    <a:lnTo>
                      <a:pt x="103" y="155"/>
                    </a:lnTo>
                    <a:lnTo>
                      <a:pt x="100" y="158"/>
                    </a:lnTo>
                    <a:lnTo>
                      <a:pt x="97" y="158"/>
                    </a:lnTo>
                    <a:lnTo>
                      <a:pt x="90" y="158"/>
                    </a:lnTo>
                    <a:lnTo>
                      <a:pt x="87" y="158"/>
                    </a:lnTo>
                    <a:lnTo>
                      <a:pt x="87" y="155"/>
                    </a:lnTo>
                    <a:lnTo>
                      <a:pt x="84" y="155"/>
                    </a:lnTo>
                    <a:lnTo>
                      <a:pt x="81" y="155"/>
                    </a:lnTo>
                    <a:lnTo>
                      <a:pt x="77" y="155"/>
                    </a:lnTo>
                    <a:lnTo>
                      <a:pt x="74" y="155"/>
                    </a:lnTo>
                    <a:lnTo>
                      <a:pt x="74" y="152"/>
                    </a:lnTo>
                    <a:lnTo>
                      <a:pt x="71" y="155"/>
                    </a:lnTo>
                    <a:lnTo>
                      <a:pt x="71" y="152"/>
                    </a:lnTo>
                    <a:lnTo>
                      <a:pt x="74" y="152"/>
                    </a:lnTo>
                    <a:lnTo>
                      <a:pt x="71" y="148"/>
                    </a:lnTo>
                    <a:lnTo>
                      <a:pt x="71" y="145"/>
                    </a:lnTo>
                    <a:lnTo>
                      <a:pt x="68" y="145"/>
                    </a:lnTo>
                    <a:lnTo>
                      <a:pt x="68" y="142"/>
                    </a:lnTo>
                    <a:lnTo>
                      <a:pt x="65" y="136"/>
                    </a:lnTo>
                    <a:lnTo>
                      <a:pt x="68" y="132"/>
                    </a:lnTo>
                    <a:lnTo>
                      <a:pt x="65" y="129"/>
                    </a:lnTo>
                    <a:lnTo>
                      <a:pt x="65" y="126"/>
                    </a:lnTo>
                    <a:lnTo>
                      <a:pt x="65" y="123"/>
                    </a:lnTo>
                    <a:lnTo>
                      <a:pt x="61" y="123"/>
                    </a:lnTo>
                    <a:lnTo>
                      <a:pt x="61" y="119"/>
                    </a:lnTo>
                    <a:lnTo>
                      <a:pt x="58" y="119"/>
                    </a:lnTo>
                    <a:lnTo>
                      <a:pt x="55" y="119"/>
                    </a:lnTo>
                    <a:lnTo>
                      <a:pt x="52" y="119"/>
                    </a:lnTo>
                    <a:lnTo>
                      <a:pt x="52" y="116"/>
                    </a:lnTo>
                    <a:lnTo>
                      <a:pt x="48" y="116"/>
                    </a:lnTo>
                    <a:lnTo>
                      <a:pt x="42" y="113"/>
                    </a:lnTo>
                    <a:lnTo>
                      <a:pt x="42" y="110"/>
                    </a:lnTo>
                    <a:lnTo>
                      <a:pt x="39" y="107"/>
                    </a:lnTo>
                    <a:lnTo>
                      <a:pt x="36" y="107"/>
                    </a:lnTo>
                    <a:lnTo>
                      <a:pt x="36" y="103"/>
                    </a:lnTo>
                    <a:lnTo>
                      <a:pt x="39" y="103"/>
                    </a:lnTo>
                    <a:lnTo>
                      <a:pt x="42" y="103"/>
                    </a:lnTo>
                    <a:lnTo>
                      <a:pt x="42" y="107"/>
                    </a:lnTo>
                    <a:lnTo>
                      <a:pt x="45" y="107"/>
                    </a:lnTo>
                    <a:lnTo>
                      <a:pt x="48" y="110"/>
                    </a:lnTo>
                    <a:lnTo>
                      <a:pt x="48" y="107"/>
                    </a:lnTo>
                    <a:lnTo>
                      <a:pt x="52" y="110"/>
                    </a:lnTo>
                    <a:lnTo>
                      <a:pt x="55" y="110"/>
                    </a:lnTo>
                    <a:lnTo>
                      <a:pt x="55" y="107"/>
                    </a:lnTo>
                    <a:lnTo>
                      <a:pt x="58" y="110"/>
                    </a:lnTo>
                    <a:lnTo>
                      <a:pt x="61" y="110"/>
                    </a:lnTo>
                    <a:lnTo>
                      <a:pt x="65" y="110"/>
                    </a:lnTo>
                    <a:lnTo>
                      <a:pt x="68" y="110"/>
                    </a:lnTo>
                    <a:lnTo>
                      <a:pt x="71" y="110"/>
                    </a:lnTo>
                    <a:lnTo>
                      <a:pt x="74" y="110"/>
                    </a:lnTo>
                    <a:lnTo>
                      <a:pt x="77" y="110"/>
                    </a:lnTo>
                    <a:lnTo>
                      <a:pt x="84" y="110"/>
                    </a:lnTo>
                    <a:lnTo>
                      <a:pt x="87" y="110"/>
                    </a:lnTo>
                    <a:lnTo>
                      <a:pt x="94" y="107"/>
                    </a:lnTo>
                    <a:lnTo>
                      <a:pt x="97" y="107"/>
                    </a:lnTo>
                    <a:lnTo>
                      <a:pt x="97" y="103"/>
                    </a:lnTo>
                    <a:lnTo>
                      <a:pt x="103" y="100"/>
                    </a:lnTo>
                    <a:lnTo>
                      <a:pt x="103" y="97"/>
                    </a:lnTo>
                    <a:lnTo>
                      <a:pt x="103" y="94"/>
                    </a:lnTo>
                    <a:lnTo>
                      <a:pt x="103" y="91"/>
                    </a:lnTo>
                    <a:lnTo>
                      <a:pt x="106" y="84"/>
                    </a:lnTo>
                    <a:lnTo>
                      <a:pt x="106" y="81"/>
                    </a:lnTo>
                    <a:lnTo>
                      <a:pt x="103" y="78"/>
                    </a:lnTo>
                    <a:lnTo>
                      <a:pt x="100" y="74"/>
                    </a:lnTo>
                    <a:lnTo>
                      <a:pt x="100" y="71"/>
                    </a:lnTo>
                    <a:lnTo>
                      <a:pt x="97" y="68"/>
                    </a:lnTo>
                    <a:lnTo>
                      <a:pt x="94" y="68"/>
                    </a:lnTo>
                    <a:lnTo>
                      <a:pt x="90" y="68"/>
                    </a:lnTo>
                    <a:lnTo>
                      <a:pt x="90" y="65"/>
                    </a:lnTo>
                    <a:lnTo>
                      <a:pt x="87" y="65"/>
                    </a:lnTo>
                    <a:lnTo>
                      <a:pt x="87" y="62"/>
                    </a:lnTo>
                    <a:lnTo>
                      <a:pt x="84" y="62"/>
                    </a:lnTo>
                    <a:lnTo>
                      <a:pt x="87" y="65"/>
                    </a:lnTo>
                    <a:lnTo>
                      <a:pt x="84" y="65"/>
                    </a:lnTo>
                    <a:lnTo>
                      <a:pt x="81" y="65"/>
                    </a:lnTo>
                    <a:lnTo>
                      <a:pt x="77" y="62"/>
                    </a:lnTo>
                    <a:lnTo>
                      <a:pt x="74" y="65"/>
                    </a:lnTo>
                    <a:lnTo>
                      <a:pt x="74" y="62"/>
                    </a:lnTo>
                    <a:lnTo>
                      <a:pt x="71" y="62"/>
                    </a:lnTo>
                    <a:lnTo>
                      <a:pt x="65" y="58"/>
                    </a:lnTo>
                    <a:lnTo>
                      <a:pt x="61" y="55"/>
                    </a:lnTo>
                    <a:lnTo>
                      <a:pt x="58" y="55"/>
                    </a:lnTo>
                    <a:lnTo>
                      <a:pt x="55" y="55"/>
                    </a:lnTo>
                    <a:lnTo>
                      <a:pt x="52" y="52"/>
                    </a:lnTo>
                    <a:lnTo>
                      <a:pt x="45" y="52"/>
                    </a:lnTo>
                    <a:lnTo>
                      <a:pt x="45" y="55"/>
                    </a:lnTo>
                    <a:lnTo>
                      <a:pt x="42" y="55"/>
                    </a:lnTo>
                    <a:lnTo>
                      <a:pt x="39" y="55"/>
                    </a:lnTo>
                    <a:lnTo>
                      <a:pt x="36" y="55"/>
                    </a:lnTo>
                    <a:lnTo>
                      <a:pt x="32" y="55"/>
                    </a:lnTo>
                    <a:lnTo>
                      <a:pt x="32" y="58"/>
                    </a:lnTo>
                    <a:lnTo>
                      <a:pt x="32" y="55"/>
                    </a:lnTo>
                    <a:lnTo>
                      <a:pt x="29" y="58"/>
                    </a:lnTo>
                    <a:lnTo>
                      <a:pt x="29" y="55"/>
                    </a:lnTo>
                    <a:lnTo>
                      <a:pt x="26" y="55"/>
                    </a:lnTo>
                    <a:lnTo>
                      <a:pt x="23" y="52"/>
                    </a:lnTo>
                    <a:lnTo>
                      <a:pt x="23" y="55"/>
                    </a:lnTo>
                    <a:lnTo>
                      <a:pt x="23" y="49"/>
                    </a:lnTo>
                    <a:lnTo>
                      <a:pt x="23" y="52"/>
                    </a:lnTo>
                    <a:lnTo>
                      <a:pt x="26" y="52"/>
                    </a:lnTo>
                    <a:lnTo>
                      <a:pt x="29" y="52"/>
                    </a:lnTo>
                    <a:lnTo>
                      <a:pt x="29" y="49"/>
                    </a:lnTo>
                    <a:lnTo>
                      <a:pt x="26" y="49"/>
                    </a:lnTo>
                    <a:lnTo>
                      <a:pt x="23" y="49"/>
                    </a:lnTo>
                    <a:lnTo>
                      <a:pt x="23" y="46"/>
                    </a:lnTo>
                    <a:lnTo>
                      <a:pt x="20" y="46"/>
                    </a:lnTo>
                    <a:lnTo>
                      <a:pt x="20" y="49"/>
                    </a:lnTo>
                    <a:lnTo>
                      <a:pt x="20" y="52"/>
                    </a:lnTo>
                    <a:lnTo>
                      <a:pt x="16" y="52"/>
                    </a:lnTo>
                    <a:lnTo>
                      <a:pt x="13" y="52"/>
                    </a:lnTo>
                    <a:lnTo>
                      <a:pt x="13" y="55"/>
                    </a:lnTo>
                    <a:lnTo>
                      <a:pt x="13" y="58"/>
                    </a:lnTo>
                    <a:lnTo>
                      <a:pt x="10" y="55"/>
                    </a:lnTo>
                    <a:lnTo>
                      <a:pt x="10" y="62"/>
                    </a:lnTo>
                    <a:lnTo>
                      <a:pt x="7" y="65"/>
                    </a:lnTo>
                    <a:lnTo>
                      <a:pt x="7" y="68"/>
                    </a:lnTo>
                    <a:lnTo>
                      <a:pt x="3" y="68"/>
                    </a:lnTo>
                    <a:lnTo>
                      <a:pt x="3" y="71"/>
                    </a:lnTo>
                    <a:lnTo>
                      <a:pt x="0" y="74"/>
                    </a:lnTo>
                    <a:lnTo>
                      <a:pt x="3" y="74"/>
                    </a:lnTo>
                    <a:lnTo>
                      <a:pt x="3" y="81"/>
                    </a:lnTo>
                    <a:lnTo>
                      <a:pt x="3" y="84"/>
                    </a:lnTo>
                    <a:lnTo>
                      <a:pt x="3" y="87"/>
                    </a:lnTo>
                    <a:lnTo>
                      <a:pt x="7" y="87"/>
                    </a:lnTo>
                    <a:lnTo>
                      <a:pt x="7" y="91"/>
                    </a:lnTo>
                    <a:lnTo>
                      <a:pt x="10" y="91"/>
                    </a:lnTo>
                    <a:lnTo>
                      <a:pt x="16" y="94"/>
                    </a:lnTo>
                    <a:lnTo>
                      <a:pt x="16" y="97"/>
                    </a:lnTo>
                    <a:lnTo>
                      <a:pt x="20" y="100"/>
                    </a:lnTo>
                    <a:lnTo>
                      <a:pt x="16" y="107"/>
                    </a:lnTo>
                    <a:lnTo>
                      <a:pt x="16" y="113"/>
                    </a:lnTo>
                    <a:lnTo>
                      <a:pt x="16" y="116"/>
                    </a:lnTo>
                    <a:lnTo>
                      <a:pt x="16" y="119"/>
                    </a:lnTo>
                    <a:lnTo>
                      <a:pt x="20" y="119"/>
                    </a:lnTo>
                    <a:lnTo>
                      <a:pt x="20" y="123"/>
                    </a:lnTo>
                    <a:lnTo>
                      <a:pt x="20" y="126"/>
                    </a:lnTo>
                    <a:lnTo>
                      <a:pt x="23" y="129"/>
                    </a:lnTo>
                    <a:lnTo>
                      <a:pt x="26" y="136"/>
                    </a:lnTo>
                    <a:lnTo>
                      <a:pt x="29" y="139"/>
                    </a:lnTo>
                    <a:lnTo>
                      <a:pt x="26" y="142"/>
                    </a:lnTo>
                    <a:lnTo>
                      <a:pt x="26" y="145"/>
                    </a:lnTo>
                    <a:lnTo>
                      <a:pt x="26" y="148"/>
                    </a:lnTo>
                    <a:lnTo>
                      <a:pt x="29" y="152"/>
                    </a:lnTo>
                    <a:lnTo>
                      <a:pt x="29" y="155"/>
                    </a:lnTo>
                    <a:lnTo>
                      <a:pt x="29" y="158"/>
                    </a:lnTo>
                    <a:lnTo>
                      <a:pt x="32" y="158"/>
                    </a:lnTo>
                    <a:lnTo>
                      <a:pt x="32" y="161"/>
                    </a:lnTo>
                    <a:lnTo>
                      <a:pt x="36" y="165"/>
                    </a:lnTo>
                    <a:lnTo>
                      <a:pt x="36" y="168"/>
                    </a:lnTo>
                    <a:lnTo>
                      <a:pt x="39" y="168"/>
                    </a:lnTo>
                    <a:lnTo>
                      <a:pt x="39" y="171"/>
                    </a:lnTo>
                    <a:lnTo>
                      <a:pt x="39" y="174"/>
                    </a:lnTo>
                    <a:lnTo>
                      <a:pt x="39" y="177"/>
                    </a:lnTo>
                    <a:lnTo>
                      <a:pt x="39" y="181"/>
                    </a:lnTo>
                    <a:lnTo>
                      <a:pt x="39" y="184"/>
                    </a:lnTo>
                    <a:lnTo>
                      <a:pt x="42" y="187"/>
                    </a:lnTo>
                    <a:lnTo>
                      <a:pt x="48" y="190"/>
                    </a:lnTo>
                    <a:lnTo>
                      <a:pt x="52" y="193"/>
                    </a:lnTo>
                    <a:lnTo>
                      <a:pt x="55" y="200"/>
                    </a:lnTo>
                    <a:lnTo>
                      <a:pt x="52" y="206"/>
                    </a:lnTo>
                    <a:lnTo>
                      <a:pt x="52" y="213"/>
                    </a:lnTo>
                    <a:lnTo>
                      <a:pt x="45" y="226"/>
                    </a:lnTo>
                    <a:lnTo>
                      <a:pt x="39" y="235"/>
                    </a:lnTo>
                    <a:lnTo>
                      <a:pt x="32" y="248"/>
                    </a:lnTo>
                    <a:lnTo>
                      <a:pt x="29" y="255"/>
                    </a:lnTo>
                    <a:lnTo>
                      <a:pt x="32" y="255"/>
                    </a:lnTo>
                    <a:lnTo>
                      <a:pt x="32" y="251"/>
                    </a:lnTo>
                    <a:lnTo>
                      <a:pt x="36" y="248"/>
                    </a:lnTo>
                    <a:lnTo>
                      <a:pt x="39" y="251"/>
                    </a:lnTo>
                    <a:lnTo>
                      <a:pt x="36" y="251"/>
                    </a:lnTo>
                    <a:lnTo>
                      <a:pt x="39" y="255"/>
                    </a:lnTo>
                    <a:lnTo>
                      <a:pt x="36" y="255"/>
                    </a:lnTo>
                    <a:lnTo>
                      <a:pt x="36" y="251"/>
                    </a:lnTo>
                    <a:lnTo>
                      <a:pt x="36" y="255"/>
                    </a:lnTo>
                    <a:lnTo>
                      <a:pt x="39" y="258"/>
                    </a:lnTo>
                    <a:lnTo>
                      <a:pt x="42" y="261"/>
                    </a:lnTo>
                    <a:lnTo>
                      <a:pt x="45" y="258"/>
                    </a:lnTo>
                    <a:lnTo>
                      <a:pt x="48" y="258"/>
                    </a:lnTo>
                    <a:lnTo>
                      <a:pt x="52" y="258"/>
                    </a:lnTo>
                    <a:lnTo>
                      <a:pt x="52" y="261"/>
                    </a:lnTo>
                    <a:lnTo>
                      <a:pt x="55" y="261"/>
                    </a:lnTo>
                    <a:lnTo>
                      <a:pt x="55" y="264"/>
                    </a:lnTo>
                    <a:lnTo>
                      <a:pt x="48" y="264"/>
                    </a:lnTo>
                    <a:lnTo>
                      <a:pt x="45" y="264"/>
                    </a:lnTo>
                    <a:lnTo>
                      <a:pt x="45" y="267"/>
                    </a:lnTo>
                    <a:lnTo>
                      <a:pt x="42" y="267"/>
                    </a:lnTo>
                    <a:lnTo>
                      <a:pt x="39" y="267"/>
                    </a:lnTo>
                    <a:lnTo>
                      <a:pt x="39" y="271"/>
                    </a:lnTo>
                    <a:lnTo>
                      <a:pt x="36" y="271"/>
                    </a:lnTo>
                    <a:lnTo>
                      <a:pt x="36" y="274"/>
                    </a:lnTo>
                    <a:lnTo>
                      <a:pt x="36" y="277"/>
                    </a:lnTo>
                    <a:lnTo>
                      <a:pt x="39" y="277"/>
                    </a:lnTo>
                    <a:lnTo>
                      <a:pt x="39" y="280"/>
                    </a:lnTo>
                    <a:lnTo>
                      <a:pt x="36" y="284"/>
                    </a:lnTo>
                    <a:lnTo>
                      <a:pt x="36" y="287"/>
                    </a:lnTo>
                    <a:lnTo>
                      <a:pt x="36" y="290"/>
                    </a:lnTo>
                    <a:lnTo>
                      <a:pt x="36" y="296"/>
                    </a:lnTo>
                    <a:lnTo>
                      <a:pt x="39" y="296"/>
                    </a:lnTo>
                    <a:lnTo>
                      <a:pt x="39" y="300"/>
                    </a:lnTo>
                    <a:lnTo>
                      <a:pt x="36" y="303"/>
                    </a:lnTo>
                    <a:lnTo>
                      <a:pt x="36" y="306"/>
                    </a:lnTo>
                    <a:lnTo>
                      <a:pt x="39" y="306"/>
                    </a:lnTo>
                    <a:lnTo>
                      <a:pt x="42" y="306"/>
                    </a:lnTo>
                    <a:lnTo>
                      <a:pt x="42" y="309"/>
                    </a:lnTo>
                    <a:lnTo>
                      <a:pt x="42" y="313"/>
                    </a:lnTo>
                    <a:lnTo>
                      <a:pt x="39" y="309"/>
                    </a:lnTo>
                    <a:lnTo>
                      <a:pt x="39" y="313"/>
                    </a:lnTo>
                    <a:lnTo>
                      <a:pt x="36" y="319"/>
                    </a:lnTo>
                    <a:lnTo>
                      <a:pt x="39" y="319"/>
                    </a:lnTo>
                    <a:lnTo>
                      <a:pt x="39" y="322"/>
                    </a:lnTo>
                    <a:lnTo>
                      <a:pt x="42" y="322"/>
                    </a:lnTo>
                    <a:lnTo>
                      <a:pt x="42" y="325"/>
                    </a:lnTo>
                    <a:lnTo>
                      <a:pt x="42" y="332"/>
                    </a:lnTo>
                    <a:lnTo>
                      <a:pt x="45" y="332"/>
                    </a:lnTo>
                    <a:lnTo>
                      <a:pt x="45" y="335"/>
                    </a:lnTo>
                    <a:lnTo>
                      <a:pt x="48" y="338"/>
                    </a:lnTo>
                    <a:lnTo>
                      <a:pt x="52" y="341"/>
                    </a:lnTo>
                    <a:lnTo>
                      <a:pt x="52" y="345"/>
                    </a:lnTo>
                    <a:lnTo>
                      <a:pt x="52" y="348"/>
                    </a:lnTo>
                    <a:lnTo>
                      <a:pt x="55" y="348"/>
                    </a:lnTo>
                    <a:lnTo>
                      <a:pt x="58" y="348"/>
                    </a:lnTo>
                    <a:lnTo>
                      <a:pt x="61" y="348"/>
                    </a:lnTo>
                    <a:lnTo>
                      <a:pt x="65" y="348"/>
                    </a:lnTo>
                    <a:lnTo>
                      <a:pt x="68" y="348"/>
                    </a:lnTo>
                    <a:lnTo>
                      <a:pt x="68" y="354"/>
                    </a:lnTo>
                    <a:lnTo>
                      <a:pt x="68" y="351"/>
                    </a:lnTo>
                    <a:lnTo>
                      <a:pt x="71" y="351"/>
                    </a:lnTo>
                    <a:lnTo>
                      <a:pt x="71" y="348"/>
                    </a:lnTo>
                    <a:lnTo>
                      <a:pt x="74" y="348"/>
                    </a:lnTo>
                    <a:lnTo>
                      <a:pt x="77" y="348"/>
                    </a:lnTo>
                    <a:lnTo>
                      <a:pt x="81" y="351"/>
                    </a:lnTo>
                    <a:lnTo>
                      <a:pt x="84" y="351"/>
                    </a:lnTo>
                    <a:lnTo>
                      <a:pt x="84" y="354"/>
                    </a:lnTo>
                    <a:lnTo>
                      <a:pt x="84" y="358"/>
                    </a:lnTo>
                    <a:lnTo>
                      <a:pt x="87" y="361"/>
                    </a:lnTo>
                    <a:lnTo>
                      <a:pt x="87" y="364"/>
                    </a:lnTo>
                    <a:lnTo>
                      <a:pt x="87" y="367"/>
                    </a:lnTo>
                    <a:lnTo>
                      <a:pt x="87" y="370"/>
                    </a:lnTo>
                    <a:lnTo>
                      <a:pt x="90" y="370"/>
                    </a:lnTo>
                    <a:lnTo>
                      <a:pt x="90" y="374"/>
                    </a:lnTo>
                    <a:lnTo>
                      <a:pt x="94" y="380"/>
                    </a:lnTo>
                    <a:lnTo>
                      <a:pt x="97" y="380"/>
                    </a:lnTo>
                    <a:lnTo>
                      <a:pt x="100" y="383"/>
                    </a:lnTo>
                    <a:lnTo>
                      <a:pt x="103" y="386"/>
                    </a:lnTo>
                    <a:lnTo>
                      <a:pt x="103" y="390"/>
                    </a:lnTo>
                    <a:lnTo>
                      <a:pt x="106" y="386"/>
                    </a:lnTo>
                    <a:lnTo>
                      <a:pt x="110" y="386"/>
                    </a:lnTo>
                    <a:lnTo>
                      <a:pt x="110" y="390"/>
                    </a:lnTo>
                    <a:lnTo>
                      <a:pt x="113" y="390"/>
                    </a:lnTo>
                    <a:lnTo>
                      <a:pt x="116" y="393"/>
                    </a:lnTo>
                    <a:lnTo>
                      <a:pt x="113" y="393"/>
                    </a:lnTo>
                    <a:lnTo>
                      <a:pt x="113" y="396"/>
                    </a:lnTo>
                    <a:lnTo>
                      <a:pt x="113" y="399"/>
                    </a:lnTo>
                    <a:lnTo>
                      <a:pt x="110" y="399"/>
                    </a:lnTo>
                    <a:lnTo>
                      <a:pt x="106" y="403"/>
                    </a:lnTo>
                    <a:lnTo>
                      <a:pt x="103" y="399"/>
                    </a:lnTo>
                    <a:lnTo>
                      <a:pt x="100" y="399"/>
                    </a:lnTo>
                    <a:lnTo>
                      <a:pt x="100" y="403"/>
                    </a:lnTo>
                    <a:lnTo>
                      <a:pt x="100" y="406"/>
                    </a:lnTo>
                    <a:lnTo>
                      <a:pt x="103" y="409"/>
                    </a:lnTo>
                    <a:lnTo>
                      <a:pt x="103" y="412"/>
                    </a:lnTo>
                    <a:lnTo>
                      <a:pt x="103" y="415"/>
                    </a:lnTo>
                    <a:lnTo>
                      <a:pt x="106" y="415"/>
                    </a:lnTo>
                    <a:lnTo>
                      <a:pt x="106" y="419"/>
                    </a:lnTo>
                    <a:lnTo>
                      <a:pt x="110" y="425"/>
                    </a:lnTo>
                    <a:lnTo>
                      <a:pt x="113" y="425"/>
                    </a:lnTo>
                    <a:lnTo>
                      <a:pt x="116" y="425"/>
                    </a:lnTo>
                    <a:lnTo>
                      <a:pt x="116" y="422"/>
                    </a:lnTo>
                    <a:lnTo>
                      <a:pt x="116" y="419"/>
                    </a:lnTo>
                    <a:lnTo>
                      <a:pt x="119" y="419"/>
                    </a:lnTo>
                    <a:lnTo>
                      <a:pt x="122" y="419"/>
                    </a:lnTo>
                    <a:lnTo>
                      <a:pt x="126" y="415"/>
                    </a:lnTo>
                    <a:lnTo>
                      <a:pt x="129" y="415"/>
                    </a:lnTo>
                    <a:lnTo>
                      <a:pt x="132" y="412"/>
                    </a:lnTo>
                    <a:lnTo>
                      <a:pt x="135" y="415"/>
                    </a:lnTo>
                    <a:lnTo>
                      <a:pt x="139" y="415"/>
                    </a:lnTo>
                    <a:lnTo>
                      <a:pt x="139" y="419"/>
                    </a:lnTo>
                    <a:lnTo>
                      <a:pt x="142" y="419"/>
                    </a:lnTo>
                    <a:lnTo>
                      <a:pt x="142" y="422"/>
                    </a:lnTo>
                    <a:lnTo>
                      <a:pt x="142" y="425"/>
                    </a:lnTo>
                    <a:lnTo>
                      <a:pt x="139" y="425"/>
                    </a:lnTo>
                    <a:lnTo>
                      <a:pt x="142" y="428"/>
                    </a:lnTo>
                    <a:lnTo>
                      <a:pt x="142" y="432"/>
                    </a:lnTo>
                    <a:lnTo>
                      <a:pt x="145" y="435"/>
                    </a:lnTo>
                    <a:lnTo>
                      <a:pt x="148" y="435"/>
                    </a:lnTo>
                    <a:lnTo>
                      <a:pt x="151" y="435"/>
                    </a:lnTo>
                    <a:lnTo>
                      <a:pt x="151" y="432"/>
                    </a:lnTo>
                    <a:lnTo>
                      <a:pt x="155" y="432"/>
                    </a:lnTo>
                    <a:lnTo>
                      <a:pt x="155" y="435"/>
                    </a:lnTo>
                    <a:lnTo>
                      <a:pt x="158" y="435"/>
                    </a:lnTo>
                    <a:lnTo>
                      <a:pt x="161" y="441"/>
                    </a:lnTo>
                    <a:lnTo>
                      <a:pt x="161" y="444"/>
                    </a:lnTo>
                    <a:lnTo>
                      <a:pt x="164" y="448"/>
                    </a:lnTo>
                    <a:lnTo>
                      <a:pt x="168" y="448"/>
                    </a:lnTo>
                    <a:lnTo>
                      <a:pt x="168" y="444"/>
                    </a:lnTo>
                    <a:lnTo>
                      <a:pt x="171" y="444"/>
                    </a:lnTo>
                    <a:lnTo>
                      <a:pt x="174" y="448"/>
                    </a:lnTo>
                    <a:lnTo>
                      <a:pt x="177" y="444"/>
                    </a:lnTo>
                    <a:lnTo>
                      <a:pt x="184" y="441"/>
                    </a:lnTo>
                    <a:lnTo>
                      <a:pt x="187" y="438"/>
                    </a:lnTo>
                    <a:lnTo>
                      <a:pt x="190" y="441"/>
                    </a:lnTo>
                    <a:lnTo>
                      <a:pt x="193" y="444"/>
                    </a:lnTo>
                    <a:lnTo>
                      <a:pt x="197" y="448"/>
                    </a:lnTo>
                    <a:lnTo>
                      <a:pt x="200" y="448"/>
                    </a:lnTo>
                    <a:lnTo>
                      <a:pt x="200" y="444"/>
                    </a:lnTo>
                    <a:lnTo>
                      <a:pt x="203" y="444"/>
                    </a:lnTo>
                    <a:lnTo>
                      <a:pt x="206" y="444"/>
                    </a:lnTo>
                    <a:lnTo>
                      <a:pt x="213" y="444"/>
                    </a:lnTo>
                    <a:lnTo>
                      <a:pt x="216" y="444"/>
                    </a:lnTo>
                    <a:lnTo>
                      <a:pt x="219" y="444"/>
                    </a:lnTo>
                    <a:lnTo>
                      <a:pt x="222" y="444"/>
                    </a:lnTo>
                    <a:lnTo>
                      <a:pt x="225" y="444"/>
                    </a:lnTo>
                    <a:lnTo>
                      <a:pt x="225" y="448"/>
                    </a:lnTo>
                    <a:lnTo>
                      <a:pt x="229" y="451"/>
                    </a:lnTo>
                    <a:lnTo>
                      <a:pt x="229" y="457"/>
                    </a:lnTo>
                    <a:lnTo>
                      <a:pt x="225" y="460"/>
                    </a:lnTo>
                    <a:lnTo>
                      <a:pt x="229" y="460"/>
                    </a:lnTo>
                    <a:lnTo>
                      <a:pt x="225" y="464"/>
                    </a:lnTo>
                    <a:lnTo>
                      <a:pt x="225" y="467"/>
                    </a:lnTo>
                    <a:lnTo>
                      <a:pt x="229" y="470"/>
                    </a:lnTo>
                    <a:lnTo>
                      <a:pt x="229" y="473"/>
                    </a:lnTo>
                    <a:lnTo>
                      <a:pt x="232" y="473"/>
                    </a:lnTo>
                    <a:lnTo>
                      <a:pt x="232" y="480"/>
                    </a:lnTo>
                    <a:lnTo>
                      <a:pt x="232" y="486"/>
                    </a:lnTo>
                    <a:lnTo>
                      <a:pt x="225" y="486"/>
                    </a:lnTo>
                    <a:lnTo>
                      <a:pt x="225" y="489"/>
                    </a:lnTo>
                    <a:lnTo>
                      <a:pt x="222" y="486"/>
                    </a:lnTo>
                    <a:lnTo>
                      <a:pt x="219" y="489"/>
                    </a:lnTo>
                    <a:lnTo>
                      <a:pt x="219" y="493"/>
                    </a:lnTo>
                    <a:lnTo>
                      <a:pt x="216" y="496"/>
                    </a:lnTo>
                    <a:lnTo>
                      <a:pt x="216" y="502"/>
                    </a:lnTo>
                    <a:lnTo>
                      <a:pt x="216" y="506"/>
                    </a:lnTo>
                    <a:lnTo>
                      <a:pt x="219" y="506"/>
                    </a:lnTo>
                    <a:lnTo>
                      <a:pt x="222" y="506"/>
                    </a:lnTo>
                    <a:lnTo>
                      <a:pt x="225" y="502"/>
                    </a:lnTo>
                    <a:lnTo>
                      <a:pt x="225" y="499"/>
                    </a:lnTo>
                    <a:lnTo>
                      <a:pt x="229" y="499"/>
                    </a:lnTo>
                    <a:lnTo>
                      <a:pt x="229" y="502"/>
                    </a:lnTo>
                    <a:lnTo>
                      <a:pt x="232" y="502"/>
                    </a:lnTo>
                    <a:lnTo>
                      <a:pt x="229" y="506"/>
                    </a:lnTo>
                    <a:lnTo>
                      <a:pt x="225" y="512"/>
                    </a:lnTo>
                    <a:lnTo>
                      <a:pt x="222" y="512"/>
                    </a:lnTo>
                    <a:lnTo>
                      <a:pt x="222" y="515"/>
                    </a:lnTo>
                    <a:lnTo>
                      <a:pt x="219" y="515"/>
                    </a:lnTo>
                    <a:lnTo>
                      <a:pt x="216" y="518"/>
                    </a:lnTo>
                    <a:lnTo>
                      <a:pt x="216" y="522"/>
                    </a:lnTo>
                    <a:lnTo>
                      <a:pt x="216" y="525"/>
                    </a:lnTo>
                    <a:lnTo>
                      <a:pt x="222" y="525"/>
                    </a:lnTo>
                    <a:lnTo>
                      <a:pt x="222" y="528"/>
                    </a:lnTo>
                    <a:lnTo>
                      <a:pt x="225" y="528"/>
                    </a:lnTo>
                    <a:lnTo>
                      <a:pt x="222" y="528"/>
                    </a:lnTo>
                    <a:lnTo>
                      <a:pt x="222" y="531"/>
                    </a:lnTo>
                    <a:lnTo>
                      <a:pt x="219" y="531"/>
                    </a:lnTo>
                    <a:lnTo>
                      <a:pt x="219" y="538"/>
                    </a:lnTo>
                    <a:lnTo>
                      <a:pt x="219" y="544"/>
                    </a:lnTo>
                    <a:lnTo>
                      <a:pt x="216" y="547"/>
                    </a:lnTo>
                    <a:lnTo>
                      <a:pt x="213" y="551"/>
                    </a:lnTo>
                    <a:lnTo>
                      <a:pt x="209" y="551"/>
                    </a:lnTo>
                    <a:lnTo>
                      <a:pt x="209" y="554"/>
                    </a:lnTo>
                    <a:lnTo>
                      <a:pt x="206" y="557"/>
                    </a:lnTo>
                    <a:lnTo>
                      <a:pt x="209" y="557"/>
                    </a:lnTo>
                    <a:lnTo>
                      <a:pt x="216" y="557"/>
                    </a:lnTo>
                    <a:lnTo>
                      <a:pt x="216" y="563"/>
                    </a:lnTo>
                    <a:lnTo>
                      <a:pt x="219" y="563"/>
                    </a:lnTo>
                    <a:lnTo>
                      <a:pt x="222" y="563"/>
                    </a:lnTo>
                    <a:lnTo>
                      <a:pt x="225" y="563"/>
                    </a:lnTo>
                    <a:lnTo>
                      <a:pt x="229" y="567"/>
                    </a:lnTo>
                    <a:lnTo>
                      <a:pt x="242" y="567"/>
                    </a:lnTo>
                    <a:lnTo>
                      <a:pt x="251" y="570"/>
                    </a:lnTo>
                    <a:lnTo>
                      <a:pt x="254" y="573"/>
                    </a:lnTo>
                    <a:lnTo>
                      <a:pt x="254" y="576"/>
                    </a:lnTo>
                    <a:lnTo>
                      <a:pt x="258" y="576"/>
                    </a:lnTo>
                    <a:lnTo>
                      <a:pt x="261" y="580"/>
                    </a:lnTo>
                    <a:lnTo>
                      <a:pt x="264" y="576"/>
                    </a:lnTo>
                    <a:lnTo>
                      <a:pt x="267" y="573"/>
                    </a:lnTo>
                    <a:lnTo>
                      <a:pt x="271" y="573"/>
                    </a:lnTo>
                    <a:lnTo>
                      <a:pt x="277" y="573"/>
                    </a:lnTo>
                    <a:lnTo>
                      <a:pt x="280" y="573"/>
                    </a:lnTo>
                    <a:lnTo>
                      <a:pt x="287" y="573"/>
                    </a:lnTo>
                    <a:lnTo>
                      <a:pt x="290" y="573"/>
                    </a:lnTo>
                    <a:lnTo>
                      <a:pt x="296" y="570"/>
                    </a:lnTo>
                    <a:lnTo>
                      <a:pt x="299" y="570"/>
                    </a:lnTo>
                    <a:lnTo>
                      <a:pt x="306" y="570"/>
                    </a:lnTo>
                    <a:lnTo>
                      <a:pt x="309" y="570"/>
                    </a:lnTo>
                    <a:lnTo>
                      <a:pt x="319" y="573"/>
                    </a:lnTo>
                    <a:lnTo>
                      <a:pt x="322" y="573"/>
                    </a:lnTo>
                    <a:lnTo>
                      <a:pt x="325" y="576"/>
                    </a:lnTo>
                    <a:lnTo>
                      <a:pt x="325" y="573"/>
                    </a:lnTo>
                    <a:lnTo>
                      <a:pt x="328" y="570"/>
                    </a:lnTo>
                    <a:lnTo>
                      <a:pt x="328" y="567"/>
                    </a:lnTo>
                    <a:lnTo>
                      <a:pt x="332" y="567"/>
                    </a:lnTo>
                    <a:lnTo>
                      <a:pt x="335" y="567"/>
                    </a:lnTo>
                    <a:lnTo>
                      <a:pt x="341" y="563"/>
                    </a:lnTo>
                    <a:lnTo>
                      <a:pt x="341" y="567"/>
                    </a:lnTo>
                    <a:lnTo>
                      <a:pt x="345" y="567"/>
                    </a:lnTo>
                    <a:lnTo>
                      <a:pt x="348" y="567"/>
                    </a:lnTo>
                    <a:lnTo>
                      <a:pt x="351" y="567"/>
                    </a:lnTo>
                    <a:lnTo>
                      <a:pt x="351" y="573"/>
                    </a:lnTo>
                    <a:lnTo>
                      <a:pt x="354" y="573"/>
                    </a:lnTo>
                    <a:lnTo>
                      <a:pt x="357" y="573"/>
                    </a:lnTo>
                    <a:lnTo>
                      <a:pt x="361" y="573"/>
                    </a:lnTo>
                    <a:lnTo>
                      <a:pt x="364" y="573"/>
                    </a:lnTo>
                    <a:lnTo>
                      <a:pt x="364" y="576"/>
                    </a:lnTo>
                    <a:lnTo>
                      <a:pt x="367" y="573"/>
                    </a:lnTo>
                    <a:lnTo>
                      <a:pt x="370" y="576"/>
                    </a:lnTo>
                    <a:lnTo>
                      <a:pt x="374" y="576"/>
                    </a:lnTo>
                    <a:lnTo>
                      <a:pt x="377" y="576"/>
                    </a:lnTo>
                    <a:lnTo>
                      <a:pt x="377" y="580"/>
                    </a:lnTo>
                    <a:lnTo>
                      <a:pt x="380" y="583"/>
                    </a:lnTo>
                    <a:lnTo>
                      <a:pt x="383" y="583"/>
                    </a:lnTo>
                    <a:lnTo>
                      <a:pt x="386" y="580"/>
                    </a:lnTo>
                    <a:lnTo>
                      <a:pt x="390" y="576"/>
                    </a:lnTo>
                    <a:lnTo>
                      <a:pt x="390" y="570"/>
                    </a:lnTo>
                    <a:lnTo>
                      <a:pt x="393" y="567"/>
                    </a:lnTo>
                    <a:lnTo>
                      <a:pt x="393" y="563"/>
                    </a:lnTo>
                    <a:lnTo>
                      <a:pt x="393" y="560"/>
                    </a:lnTo>
                    <a:lnTo>
                      <a:pt x="390" y="560"/>
                    </a:lnTo>
                    <a:lnTo>
                      <a:pt x="383" y="554"/>
                    </a:lnTo>
                    <a:lnTo>
                      <a:pt x="374" y="547"/>
                    </a:lnTo>
                    <a:lnTo>
                      <a:pt x="370" y="544"/>
                    </a:lnTo>
                    <a:lnTo>
                      <a:pt x="370" y="541"/>
                    </a:lnTo>
                    <a:lnTo>
                      <a:pt x="367" y="534"/>
                    </a:lnTo>
                    <a:lnTo>
                      <a:pt x="364" y="528"/>
                    </a:lnTo>
                    <a:lnTo>
                      <a:pt x="364" y="522"/>
                    </a:lnTo>
                    <a:lnTo>
                      <a:pt x="364" y="531"/>
                    </a:lnTo>
                    <a:lnTo>
                      <a:pt x="361" y="528"/>
                    </a:lnTo>
                    <a:lnTo>
                      <a:pt x="361" y="525"/>
                    </a:lnTo>
                    <a:lnTo>
                      <a:pt x="354" y="522"/>
                    </a:lnTo>
                    <a:lnTo>
                      <a:pt x="351" y="518"/>
                    </a:lnTo>
                    <a:lnTo>
                      <a:pt x="348" y="518"/>
                    </a:lnTo>
                    <a:lnTo>
                      <a:pt x="345" y="515"/>
                    </a:lnTo>
                    <a:lnTo>
                      <a:pt x="345" y="509"/>
                    </a:lnTo>
                    <a:lnTo>
                      <a:pt x="345" y="506"/>
                    </a:lnTo>
                    <a:lnTo>
                      <a:pt x="345" y="502"/>
                    </a:lnTo>
                    <a:lnTo>
                      <a:pt x="348" y="502"/>
                    </a:lnTo>
                    <a:lnTo>
                      <a:pt x="348" y="499"/>
                    </a:lnTo>
                    <a:lnTo>
                      <a:pt x="348" y="496"/>
                    </a:lnTo>
                    <a:lnTo>
                      <a:pt x="345" y="486"/>
                    </a:lnTo>
                    <a:lnTo>
                      <a:pt x="348" y="483"/>
                    </a:lnTo>
                    <a:lnTo>
                      <a:pt x="348" y="480"/>
                    </a:lnTo>
                    <a:lnTo>
                      <a:pt x="345" y="477"/>
                    </a:lnTo>
                    <a:lnTo>
                      <a:pt x="341" y="473"/>
                    </a:lnTo>
                    <a:lnTo>
                      <a:pt x="345" y="470"/>
                    </a:lnTo>
                    <a:lnTo>
                      <a:pt x="348" y="470"/>
                    </a:lnTo>
                    <a:lnTo>
                      <a:pt x="348" y="473"/>
                    </a:lnTo>
                    <a:lnTo>
                      <a:pt x="351" y="477"/>
                    </a:lnTo>
                    <a:lnTo>
                      <a:pt x="354" y="480"/>
                    </a:lnTo>
                    <a:lnTo>
                      <a:pt x="354" y="477"/>
                    </a:lnTo>
                    <a:lnTo>
                      <a:pt x="357" y="477"/>
                    </a:lnTo>
                    <a:lnTo>
                      <a:pt x="357" y="467"/>
                    </a:lnTo>
                    <a:lnTo>
                      <a:pt x="357" y="464"/>
                    </a:lnTo>
                    <a:lnTo>
                      <a:pt x="354" y="464"/>
                    </a:lnTo>
                    <a:lnTo>
                      <a:pt x="351" y="464"/>
                    </a:lnTo>
                    <a:lnTo>
                      <a:pt x="348" y="464"/>
                    </a:lnTo>
                    <a:lnTo>
                      <a:pt x="348" y="460"/>
                    </a:lnTo>
                    <a:lnTo>
                      <a:pt x="348" y="457"/>
                    </a:lnTo>
                    <a:lnTo>
                      <a:pt x="351" y="457"/>
                    </a:lnTo>
                    <a:lnTo>
                      <a:pt x="354" y="454"/>
                    </a:lnTo>
                    <a:lnTo>
                      <a:pt x="345" y="441"/>
                    </a:lnTo>
                    <a:lnTo>
                      <a:pt x="341" y="441"/>
                    </a:lnTo>
                    <a:lnTo>
                      <a:pt x="341" y="438"/>
                    </a:lnTo>
                    <a:lnTo>
                      <a:pt x="338" y="438"/>
                    </a:lnTo>
                    <a:lnTo>
                      <a:pt x="335" y="438"/>
                    </a:lnTo>
                    <a:lnTo>
                      <a:pt x="332" y="441"/>
                    </a:lnTo>
                    <a:lnTo>
                      <a:pt x="328" y="441"/>
                    </a:lnTo>
                    <a:lnTo>
                      <a:pt x="328" y="444"/>
                    </a:lnTo>
                    <a:lnTo>
                      <a:pt x="325" y="441"/>
                    </a:lnTo>
                    <a:lnTo>
                      <a:pt x="322" y="438"/>
                    </a:lnTo>
                    <a:lnTo>
                      <a:pt x="322" y="435"/>
                    </a:lnTo>
                    <a:lnTo>
                      <a:pt x="319" y="432"/>
                    </a:lnTo>
                    <a:lnTo>
                      <a:pt x="312" y="435"/>
                    </a:lnTo>
                    <a:lnTo>
                      <a:pt x="309" y="422"/>
                    </a:lnTo>
                    <a:lnTo>
                      <a:pt x="312" y="419"/>
                    </a:lnTo>
                    <a:lnTo>
                      <a:pt x="312" y="415"/>
                    </a:lnTo>
                    <a:lnTo>
                      <a:pt x="309" y="412"/>
                    </a:lnTo>
                    <a:lnTo>
                      <a:pt x="306" y="399"/>
                    </a:lnTo>
                    <a:lnTo>
                      <a:pt x="306" y="396"/>
                    </a:lnTo>
                    <a:lnTo>
                      <a:pt x="309" y="393"/>
                    </a:lnTo>
                    <a:lnTo>
                      <a:pt x="306" y="393"/>
                    </a:lnTo>
                    <a:lnTo>
                      <a:pt x="306" y="390"/>
                    </a:lnTo>
                    <a:lnTo>
                      <a:pt x="306" y="386"/>
                    </a:lnTo>
                    <a:lnTo>
                      <a:pt x="306" y="383"/>
                    </a:lnTo>
                    <a:lnTo>
                      <a:pt x="309" y="383"/>
                    </a:lnTo>
                    <a:lnTo>
                      <a:pt x="309" y="386"/>
                    </a:lnTo>
                    <a:lnTo>
                      <a:pt x="312" y="386"/>
                    </a:lnTo>
                    <a:lnTo>
                      <a:pt x="322" y="393"/>
                    </a:lnTo>
                    <a:lnTo>
                      <a:pt x="325" y="386"/>
                    </a:lnTo>
                    <a:lnTo>
                      <a:pt x="325" y="383"/>
                    </a:lnTo>
                    <a:lnTo>
                      <a:pt x="322" y="383"/>
                    </a:lnTo>
                    <a:lnTo>
                      <a:pt x="319" y="377"/>
                    </a:lnTo>
                    <a:lnTo>
                      <a:pt x="316" y="374"/>
                    </a:lnTo>
                    <a:lnTo>
                      <a:pt x="319" y="374"/>
                    </a:lnTo>
                    <a:lnTo>
                      <a:pt x="322" y="367"/>
                    </a:lnTo>
                    <a:lnTo>
                      <a:pt x="322" y="364"/>
                    </a:lnTo>
                    <a:lnTo>
                      <a:pt x="322" y="361"/>
                    </a:lnTo>
                    <a:lnTo>
                      <a:pt x="322" y="358"/>
                    </a:lnTo>
                    <a:lnTo>
                      <a:pt x="325" y="358"/>
                    </a:lnTo>
                    <a:lnTo>
                      <a:pt x="325" y="354"/>
                    </a:lnTo>
                    <a:lnTo>
                      <a:pt x="328" y="351"/>
                    </a:lnTo>
                    <a:lnTo>
                      <a:pt x="328" y="348"/>
                    </a:lnTo>
                    <a:lnTo>
                      <a:pt x="328" y="345"/>
                    </a:lnTo>
                    <a:lnTo>
                      <a:pt x="332" y="345"/>
                    </a:lnTo>
                    <a:lnTo>
                      <a:pt x="328" y="341"/>
                    </a:lnTo>
                    <a:lnTo>
                      <a:pt x="332" y="338"/>
                    </a:lnTo>
                    <a:lnTo>
                      <a:pt x="332" y="335"/>
                    </a:lnTo>
                    <a:lnTo>
                      <a:pt x="335" y="335"/>
                    </a:lnTo>
                    <a:lnTo>
                      <a:pt x="338" y="335"/>
                    </a:lnTo>
                    <a:lnTo>
                      <a:pt x="338" y="338"/>
                    </a:lnTo>
                    <a:lnTo>
                      <a:pt x="341" y="335"/>
                    </a:lnTo>
                    <a:lnTo>
                      <a:pt x="345" y="335"/>
                    </a:lnTo>
                    <a:lnTo>
                      <a:pt x="345" y="332"/>
                    </a:lnTo>
                    <a:lnTo>
                      <a:pt x="341" y="332"/>
                    </a:lnTo>
                    <a:lnTo>
                      <a:pt x="345" y="329"/>
                    </a:lnTo>
                    <a:lnTo>
                      <a:pt x="345" y="325"/>
                    </a:lnTo>
                    <a:lnTo>
                      <a:pt x="348" y="325"/>
                    </a:lnTo>
                    <a:lnTo>
                      <a:pt x="351" y="329"/>
                    </a:lnTo>
                    <a:lnTo>
                      <a:pt x="354" y="325"/>
                    </a:lnTo>
                    <a:lnTo>
                      <a:pt x="357" y="325"/>
                    </a:lnTo>
                    <a:lnTo>
                      <a:pt x="361" y="322"/>
                    </a:lnTo>
                    <a:lnTo>
                      <a:pt x="364" y="322"/>
                    </a:lnTo>
                    <a:lnTo>
                      <a:pt x="367" y="325"/>
                    </a:lnTo>
                    <a:lnTo>
                      <a:pt x="374" y="325"/>
                    </a:lnTo>
                    <a:lnTo>
                      <a:pt x="377" y="325"/>
                    </a:lnTo>
                    <a:lnTo>
                      <a:pt x="380" y="329"/>
                    </a:lnTo>
                    <a:lnTo>
                      <a:pt x="383" y="332"/>
                    </a:lnTo>
                    <a:lnTo>
                      <a:pt x="383" y="329"/>
                    </a:lnTo>
                    <a:lnTo>
                      <a:pt x="383" y="325"/>
                    </a:lnTo>
                    <a:lnTo>
                      <a:pt x="380" y="325"/>
                    </a:lnTo>
                    <a:lnTo>
                      <a:pt x="380" y="322"/>
                    </a:lnTo>
                    <a:lnTo>
                      <a:pt x="383" y="319"/>
                    </a:lnTo>
                    <a:lnTo>
                      <a:pt x="383" y="322"/>
                    </a:lnTo>
                    <a:lnTo>
                      <a:pt x="386" y="322"/>
                    </a:lnTo>
                    <a:lnTo>
                      <a:pt x="390" y="322"/>
                    </a:lnTo>
                    <a:lnTo>
                      <a:pt x="393" y="322"/>
                    </a:lnTo>
                    <a:lnTo>
                      <a:pt x="396" y="322"/>
                    </a:lnTo>
                    <a:lnTo>
                      <a:pt x="399" y="316"/>
                    </a:lnTo>
                    <a:lnTo>
                      <a:pt x="399" y="313"/>
                    </a:lnTo>
                    <a:lnTo>
                      <a:pt x="399" y="309"/>
                    </a:lnTo>
                    <a:lnTo>
                      <a:pt x="399" y="306"/>
                    </a:lnTo>
                    <a:lnTo>
                      <a:pt x="402" y="306"/>
                    </a:lnTo>
                    <a:lnTo>
                      <a:pt x="402" y="303"/>
                    </a:lnTo>
                    <a:lnTo>
                      <a:pt x="406" y="303"/>
                    </a:lnTo>
                    <a:lnTo>
                      <a:pt x="406" y="0"/>
                    </a:lnTo>
                    <a:lnTo>
                      <a:pt x="180" y="0"/>
                    </a:lnTo>
                    <a:lnTo>
                      <a:pt x="177" y="0"/>
                    </a:lnTo>
                    <a:lnTo>
                      <a:pt x="174" y="0"/>
                    </a:lnTo>
                    <a:lnTo>
                      <a:pt x="168" y="0"/>
                    </a:lnTo>
                    <a:lnTo>
                      <a:pt x="164" y="0"/>
                    </a:lnTo>
                    <a:lnTo>
                      <a:pt x="161" y="0"/>
                    </a:lnTo>
                    <a:lnTo>
                      <a:pt x="161" y="4"/>
                    </a:lnTo>
                    <a:lnTo>
                      <a:pt x="164" y="4"/>
                    </a:lnTo>
                    <a:close/>
                  </a:path>
                </a:pathLst>
              </a:custGeom>
              <a:solidFill>
                <a:srgbClr val="CCCCCC"/>
              </a:solidFill>
              <a:ln w="9525">
                <a:noFill/>
                <a:round/>
                <a:headEnd/>
                <a:tailEnd/>
              </a:ln>
            </p:spPr>
            <p:txBody>
              <a:bodyPr/>
              <a:lstStyle/>
              <a:p>
                <a:endParaRPr lang="en-US"/>
              </a:p>
            </p:txBody>
          </p:sp>
          <p:sp>
            <p:nvSpPr>
              <p:cNvPr id="33051" name="Freeform 121"/>
              <p:cNvSpPr>
                <a:spLocks/>
              </p:cNvSpPr>
              <p:nvPr/>
            </p:nvSpPr>
            <p:spPr bwMode="auto">
              <a:xfrm>
                <a:off x="2735" y="774"/>
                <a:ext cx="406" cy="583"/>
              </a:xfrm>
              <a:custGeom>
                <a:avLst/>
                <a:gdLst>
                  <a:gd name="T0" fmla="*/ 155 w 406"/>
                  <a:gd name="T1" fmla="*/ 20 h 583"/>
                  <a:gd name="T2" fmla="*/ 148 w 406"/>
                  <a:gd name="T3" fmla="*/ 58 h 583"/>
                  <a:gd name="T4" fmla="*/ 126 w 406"/>
                  <a:gd name="T5" fmla="*/ 55 h 583"/>
                  <a:gd name="T6" fmla="*/ 119 w 406"/>
                  <a:gd name="T7" fmla="*/ 36 h 583"/>
                  <a:gd name="T8" fmla="*/ 122 w 406"/>
                  <a:gd name="T9" fmla="*/ 68 h 583"/>
                  <a:gd name="T10" fmla="*/ 132 w 406"/>
                  <a:gd name="T11" fmla="*/ 87 h 583"/>
                  <a:gd name="T12" fmla="*/ 113 w 406"/>
                  <a:gd name="T13" fmla="*/ 100 h 583"/>
                  <a:gd name="T14" fmla="*/ 119 w 406"/>
                  <a:gd name="T15" fmla="*/ 129 h 583"/>
                  <a:gd name="T16" fmla="*/ 100 w 406"/>
                  <a:gd name="T17" fmla="*/ 139 h 583"/>
                  <a:gd name="T18" fmla="*/ 87 w 406"/>
                  <a:gd name="T19" fmla="*/ 142 h 583"/>
                  <a:gd name="T20" fmla="*/ 87 w 406"/>
                  <a:gd name="T21" fmla="*/ 158 h 583"/>
                  <a:gd name="T22" fmla="*/ 71 w 406"/>
                  <a:gd name="T23" fmla="*/ 145 h 583"/>
                  <a:gd name="T24" fmla="*/ 55 w 406"/>
                  <a:gd name="T25" fmla="*/ 119 h 583"/>
                  <a:gd name="T26" fmla="*/ 42 w 406"/>
                  <a:gd name="T27" fmla="*/ 103 h 583"/>
                  <a:gd name="T28" fmla="*/ 58 w 406"/>
                  <a:gd name="T29" fmla="*/ 110 h 583"/>
                  <a:gd name="T30" fmla="*/ 103 w 406"/>
                  <a:gd name="T31" fmla="*/ 100 h 583"/>
                  <a:gd name="T32" fmla="*/ 94 w 406"/>
                  <a:gd name="T33" fmla="*/ 68 h 583"/>
                  <a:gd name="T34" fmla="*/ 77 w 406"/>
                  <a:gd name="T35" fmla="*/ 62 h 583"/>
                  <a:gd name="T36" fmla="*/ 45 w 406"/>
                  <a:gd name="T37" fmla="*/ 52 h 583"/>
                  <a:gd name="T38" fmla="*/ 29 w 406"/>
                  <a:gd name="T39" fmla="*/ 58 h 583"/>
                  <a:gd name="T40" fmla="*/ 26 w 406"/>
                  <a:gd name="T41" fmla="*/ 52 h 583"/>
                  <a:gd name="T42" fmla="*/ 20 w 406"/>
                  <a:gd name="T43" fmla="*/ 49 h 583"/>
                  <a:gd name="T44" fmla="*/ 10 w 406"/>
                  <a:gd name="T45" fmla="*/ 55 h 583"/>
                  <a:gd name="T46" fmla="*/ 3 w 406"/>
                  <a:gd name="T47" fmla="*/ 84 h 583"/>
                  <a:gd name="T48" fmla="*/ 20 w 406"/>
                  <a:gd name="T49" fmla="*/ 123 h 583"/>
                  <a:gd name="T50" fmla="*/ 32 w 406"/>
                  <a:gd name="T51" fmla="*/ 161 h 583"/>
                  <a:gd name="T52" fmla="*/ 55 w 406"/>
                  <a:gd name="T53" fmla="*/ 200 h 583"/>
                  <a:gd name="T54" fmla="*/ 36 w 406"/>
                  <a:gd name="T55" fmla="*/ 251 h 583"/>
                  <a:gd name="T56" fmla="*/ 55 w 406"/>
                  <a:gd name="T57" fmla="*/ 264 h 583"/>
                  <a:gd name="T58" fmla="*/ 36 w 406"/>
                  <a:gd name="T59" fmla="*/ 277 h 583"/>
                  <a:gd name="T60" fmla="*/ 36 w 406"/>
                  <a:gd name="T61" fmla="*/ 303 h 583"/>
                  <a:gd name="T62" fmla="*/ 39 w 406"/>
                  <a:gd name="T63" fmla="*/ 319 h 583"/>
                  <a:gd name="T64" fmla="*/ 52 w 406"/>
                  <a:gd name="T65" fmla="*/ 345 h 583"/>
                  <a:gd name="T66" fmla="*/ 77 w 406"/>
                  <a:gd name="T67" fmla="*/ 348 h 583"/>
                  <a:gd name="T68" fmla="*/ 87 w 406"/>
                  <a:gd name="T69" fmla="*/ 370 h 583"/>
                  <a:gd name="T70" fmla="*/ 113 w 406"/>
                  <a:gd name="T71" fmla="*/ 390 h 583"/>
                  <a:gd name="T72" fmla="*/ 103 w 406"/>
                  <a:gd name="T73" fmla="*/ 409 h 583"/>
                  <a:gd name="T74" fmla="*/ 116 w 406"/>
                  <a:gd name="T75" fmla="*/ 419 h 583"/>
                  <a:gd name="T76" fmla="*/ 139 w 406"/>
                  <a:gd name="T77" fmla="*/ 425 h 583"/>
                  <a:gd name="T78" fmla="*/ 164 w 406"/>
                  <a:gd name="T79" fmla="*/ 448 h 583"/>
                  <a:gd name="T80" fmla="*/ 200 w 406"/>
                  <a:gd name="T81" fmla="*/ 448 h 583"/>
                  <a:gd name="T82" fmla="*/ 225 w 406"/>
                  <a:gd name="T83" fmla="*/ 448 h 583"/>
                  <a:gd name="T84" fmla="*/ 232 w 406"/>
                  <a:gd name="T85" fmla="*/ 480 h 583"/>
                  <a:gd name="T86" fmla="*/ 225 w 406"/>
                  <a:gd name="T87" fmla="*/ 502 h 583"/>
                  <a:gd name="T88" fmla="*/ 219 w 406"/>
                  <a:gd name="T89" fmla="*/ 515 h 583"/>
                  <a:gd name="T90" fmla="*/ 213 w 406"/>
                  <a:gd name="T91" fmla="*/ 551 h 583"/>
                  <a:gd name="T92" fmla="*/ 251 w 406"/>
                  <a:gd name="T93" fmla="*/ 570 h 583"/>
                  <a:gd name="T94" fmla="*/ 296 w 406"/>
                  <a:gd name="T95" fmla="*/ 570 h 583"/>
                  <a:gd name="T96" fmla="*/ 341 w 406"/>
                  <a:gd name="T97" fmla="*/ 563 h 583"/>
                  <a:gd name="T98" fmla="*/ 374 w 406"/>
                  <a:gd name="T99" fmla="*/ 576 h 583"/>
                  <a:gd name="T100" fmla="*/ 383 w 406"/>
                  <a:gd name="T101" fmla="*/ 554 h 583"/>
                  <a:gd name="T102" fmla="*/ 345 w 406"/>
                  <a:gd name="T103" fmla="*/ 509 h 583"/>
                  <a:gd name="T104" fmla="*/ 348 w 406"/>
                  <a:gd name="T105" fmla="*/ 473 h 583"/>
                  <a:gd name="T106" fmla="*/ 348 w 406"/>
                  <a:gd name="T107" fmla="*/ 460 h 583"/>
                  <a:gd name="T108" fmla="*/ 328 w 406"/>
                  <a:gd name="T109" fmla="*/ 444 h 583"/>
                  <a:gd name="T110" fmla="*/ 306 w 406"/>
                  <a:gd name="T111" fmla="*/ 396 h 583"/>
                  <a:gd name="T112" fmla="*/ 322 w 406"/>
                  <a:gd name="T113" fmla="*/ 383 h 583"/>
                  <a:gd name="T114" fmla="*/ 328 w 406"/>
                  <a:gd name="T115" fmla="*/ 351 h 583"/>
                  <a:gd name="T116" fmla="*/ 341 w 406"/>
                  <a:gd name="T117" fmla="*/ 332 h 583"/>
                  <a:gd name="T118" fmla="*/ 367 w 406"/>
                  <a:gd name="T119" fmla="*/ 325 h 583"/>
                  <a:gd name="T120" fmla="*/ 383 w 406"/>
                  <a:gd name="T121" fmla="*/ 319 h 583"/>
                  <a:gd name="T122" fmla="*/ 402 w 406"/>
                  <a:gd name="T123" fmla="*/ 306 h 583"/>
                  <a:gd name="T124" fmla="*/ 168 w 406"/>
                  <a:gd name="T125" fmla="*/ 0 h 5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6"/>
                  <a:gd name="T190" fmla="*/ 0 h 583"/>
                  <a:gd name="T191" fmla="*/ 406 w 406"/>
                  <a:gd name="T192" fmla="*/ 583 h 5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6" h="583">
                    <a:moveTo>
                      <a:pt x="164" y="4"/>
                    </a:moveTo>
                    <a:lnTo>
                      <a:pt x="164" y="4"/>
                    </a:lnTo>
                    <a:lnTo>
                      <a:pt x="164" y="7"/>
                    </a:lnTo>
                    <a:lnTo>
                      <a:pt x="161" y="7"/>
                    </a:lnTo>
                    <a:lnTo>
                      <a:pt x="158" y="10"/>
                    </a:lnTo>
                    <a:lnTo>
                      <a:pt x="158" y="13"/>
                    </a:lnTo>
                    <a:lnTo>
                      <a:pt x="155" y="13"/>
                    </a:lnTo>
                    <a:lnTo>
                      <a:pt x="155" y="17"/>
                    </a:lnTo>
                    <a:lnTo>
                      <a:pt x="155" y="20"/>
                    </a:lnTo>
                    <a:lnTo>
                      <a:pt x="148" y="33"/>
                    </a:lnTo>
                    <a:lnTo>
                      <a:pt x="148" y="36"/>
                    </a:lnTo>
                    <a:lnTo>
                      <a:pt x="151" y="36"/>
                    </a:lnTo>
                    <a:lnTo>
                      <a:pt x="148" y="39"/>
                    </a:lnTo>
                    <a:lnTo>
                      <a:pt x="145" y="42"/>
                    </a:lnTo>
                    <a:lnTo>
                      <a:pt x="145" y="46"/>
                    </a:lnTo>
                    <a:lnTo>
                      <a:pt x="148" y="49"/>
                    </a:lnTo>
                    <a:lnTo>
                      <a:pt x="148" y="52"/>
                    </a:lnTo>
                    <a:lnTo>
                      <a:pt x="148" y="55"/>
                    </a:lnTo>
                    <a:lnTo>
                      <a:pt x="148" y="58"/>
                    </a:lnTo>
                    <a:lnTo>
                      <a:pt x="145" y="58"/>
                    </a:lnTo>
                    <a:lnTo>
                      <a:pt x="145" y="62"/>
                    </a:lnTo>
                    <a:lnTo>
                      <a:pt x="145" y="65"/>
                    </a:lnTo>
                    <a:lnTo>
                      <a:pt x="142" y="62"/>
                    </a:lnTo>
                    <a:lnTo>
                      <a:pt x="142" y="65"/>
                    </a:lnTo>
                    <a:lnTo>
                      <a:pt x="139" y="65"/>
                    </a:lnTo>
                    <a:lnTo>
                      <a:pt x="135" y="62"/>
                    </a:lnTo>
                    <a:lnTo>
                      <a:pt x="129" y="58"/>
                    </a:lnTo>
                    <a:lnTo>
                      <a:pt x="126" y="58"/>
                    </a:lnTo>
                    <a:lnTo>
                      <a:pt x="126" y="55"/>
                    </a:lnTo>
                    <a:lnTo>
                      <a:pt x="126" y="52"/>
                    </a:lnTo>
                    <a:lnTo>
                      <a:pt x="129" y="49"/>
                    </a:lnTo>
                    <a:lnTo>
                      <a:pt x="135" y="42"/>
                    </a:lnTo>
                    <a:lnTo>
                      <a:pt x="132" y="42"/>
                    </a:lnTo>
                    <a:lnTo>
                      <a:pt x="129" y="39"/>
                    </a:lnTo>
                    <a:lnTo>
                      <a:pt x="129" y="36"/>
                    </a:lnTo>
                    <a:lnTo>
                      <a:pt x="129" y="39"/>
                    </a:lnTo>
                    <a:lnTo>
                      <a:pt x="126" y="36"/>
                    </a:lnTo>
                    <a:lnTo>
                      <a:pt x="122" y="36"/>
                    </a:lnTo>
                    <a:lnTo>
                      <a:pt x="122" y="33"/>
                    </a:lnTo>
                    <a:lnTo>
                      <a:pt x="119" y="36"/>
                    </a:lnTo>
                    <a:lnTo>
                      <a:pt x="116" y="36"/>
                    </a:lnTo>
                    <a:lnTo>
                      <a:pt x="113" y="39"/>
                    </a:lnTo>
                    <a:lnTo>
                      <a:pt x="110" y="39"/>
                    </a:lnTo>
                    <a:lnTo>
                      <a:pt x="103" y="39"/>
                    </a:lnTo>
                    <a:lnTo>
                      <a:pt x="103" y="42"/>
                    </a:lnTo>
                    <a:lnTo>
                      <a:pt x="113" y="42"/>
                    </a:lnTo>
                    <a:lnTo>
                      <a:pt x="116" y="49"/>
                    </a:lnTo>
                    <a:lnTo>
                      <a:pt x="116" y="52"/>
                    </a:lnTo>
                    <a:lnTo>
                      <a:pt x="119" y="55"/>
                    </a:lnTo>
                    <a:lnTo>
                      <a:pt x="119" y="62"/>
                    </a:lnTo>
                    <a:lnTo>
                      <a:pt x="119" y="65"/>
                    </a:lnTo>
                    <a:lnTo>
                      <a:pt x="122" y="68"/>
                    </a:lnTo>
                    <a:lnTo>
                      <a:pt x="122" y="65"/>
                    </a:lnTo>
                    <a:lnTo>
                      <a:pt x="126" y="68"/>
                    </a:lnTo>
                    <a:lnTo>
                      <a:pt x="129" y="68"/>
                    </a:lnTo>
                    <a:lnTo>
                      <a:pt x="129" y="71"/>
                    </a:lnTo>
                    <a:lnTo>
                      <a:pt x="129" y="74"/>
                    </a:lnTo>
                    <a:lnTo>
                      <a:pt x="132" y="78"/>
                    </a:lnTo>
                    <a:lnTo>
                      <a:pt x="132" y="81"/>
                    </a:lnTo>
                    <a:lnTo>
                      <a:pt x="132" y="84"/>
                    </a:lnTo>
                    <a:lnTo>
                      <a:pt x="132" y="87"/>
                    </a:lnTo>
                    <a:lnTo>
                      <a:pt x="135" y="91"/>
                    </a:lnTo>
                    <a:lnTo>
                      <a:pt x="132" y="91"/>
                    </a:lnTo>
                    <a:lnTo>
                      <a:pt x="132" y="87"/>
                    </a:lnTo>
                    <a:lnTo>
                      <a:pt x="129" y="87"/>
                    </a:lnTo>
                    <a:lnTo>
                      <a:pt x="129" y="91"/>
                    </a:lnTo>
                    <a:lnTo>
                      <a:pt x="129" y="87"/>
                    </a:lnTo>
                    <a:lnTo>
                      <a:pt x="126" y="84"/>
                    </a:lnTo>
                    <a:lnTo>
                      <a:pt x="122" y="84"/>
                    </a:lnTo>
                    <a:lnTo>
                      <a:pt x="119" y="87"/>
                    </a:lnTo>
                    <a:lnTo>
                      <a:pt x="116" y="87"/>
                    </a:lnTo>
                    <a:lnTo>
                      <a:pt x="116" y="91"/>
                    </a:lnTo>
                    <a:lnTo>
                      <a:pt x="116" y="94"/>
                    </a:lnTo>
                    <a:lnTo>
                      <a:pt x="113" y="97"/>
                    </a:lnTo>
                    <a:lnTo>
                      <a:pt x="113" y="100"/>
                    </a:lnTo>
                    <a:lnTo>
                      <a:pt x="110" y="100"/>
                    </a:lnTo>
                    <a:lnTo>
                      <a:pt x="110" y="103"/>
                    </a:lnTo>
                    <a:lnTo>
                      <a:pt x="110" y="107"/>
                    </a:lnTo>
                    <a:lnTo>
                      <a:pt x="106" y="110"/>
                    </a:lnTo>
                    <a:lnTo>
                      <a:pt x="106" y="113"/>
                    </a:lnTo>
                    <a:lnTo>
                      <a:pt x="106" y="116"/>
                    </a:lnTo>
                    <a:lnTo>
                      <a:pt x="106" y="119"/>
                    </a:lnTo>
                    <a:lnTo>
                      <a:pt x="110" y="123"/>
                    </a:lnTo>
                    <a:lnTo>
                      <a:pt x="113" y="123"/>
                    </a:lnTo>
                    <a:lnTo>
                      <a:pt x="116" y="126"/>
                    </a:lnTo>
                    <a:lnTo>
                      <a:pt x="119" y="129"/>
                    </a:lnTo>
                    <a:lnTo>
                      <a:pt x="122" y="132"/>
                    </a:lnTo>
                    <a:lnTo>
                      <a:pt x="119" y="132"/>
                    </a:lnTo>
                    <a:lnTo>
                      <a:pt x="113" y="132"/>
                    </a:lnTo>
                    <a:lnTo>
                      <a:pt x="113" y="136"/>
                    </a:lnTo>
                    <a:lnTo>
                      <a:pt x="110" y="136"/>
                    </a:lnTo>
                    <a:lnTo>
                      <a:pt x="106" y="136"/>
                    </a:lnTo>
                    <a:lnTo>
                      <a:pt x="103" y="136"/>
                    </a:lnTo>
                    <a:lnTo>
                      <a:pt x="100" y="136"/>
                    </a:lnTo>
                    <a:lnTo>
                      <a:pt x="100" y="139"/>
                    </a:lnTo>
                    <a:lnTo>
                      <a:pt x="97" y="139"/>
                    </a:lnTo>
                    <a:lnTo>
                      <a:pt x="100" y="136"/>
                    </a:lnTo>
                    <a:lnTo>
                      <a:pt x="97" y="136"/>
                    </a:lnTo>
                    <a:lnTo>
                      <a:pt x="94" y="136"/>
                    </a:lnTo>
                    <a:lnTo>
                      <a:pt x="94" y="132"/>
                    </a:lnTo>
                    <a:lnTo>
                      <a:pt x="90" y="132"/>
                    </a:lnTo>
                    <a:lnTo>
                      <a:pt x="87" y="132"/>
                    </a:lnTo>
                    <a:lnTo>
                      <a:pt x="87" y="136"/>
                    </a:lnTo>
                    <a:lnTo>
                      <a:pt x="87" y="139"/>
                    </a:lnTo>
                    <a:lnTo>
                      <a:pt x="84" y="139"/>
                    </a:lnTo>
                    <a:lnTo>
                      <a:pt x="84" y="142"/>
                    </a:lnTo>
                    <a:lnTo>
                      <a:pt x="87" y="142"/>
                    </a:lnTo>
                    <a:lnTo>
                      <a:pt x="90" y="145"/>
                    </a:lnTo>
                    <a:lnTo>
                      <a:pt x="94" y="148"/>
                    </a:lnTo>
                    <a:lnTo>
                      <a:pt x="100" y="145"/>
                    </a:lnTo>
                    <a:lnTo>
                      <a:pt x="103" y="155"/>
                    </a:lnTo>
                    <a:lnTo>
                      <a:pt x="106" y="155"/>
                    </a:lnTo>
                    <a:lnTo>
                      <a:pt x="103" y="155"/>
                    </a:lnTo>
                    <a:lnTo>
                      <a:pt x="100" y="158"/>
                    </a:lnTo>
                    <a:lnTo>
                      <a:pt x="97" y="158"/>
                    </a:lnTo>
                    <a:lnTo>
                      <a:pt x="90" y="158"/>
                    </a:lnTo>
                    <a:lnTo>
                      <a:pt x="87" y="158"/>
                    </a:lnTo>
                    <a:lnTo>
                      <a:pt x="87" y="155"/>
                    </a:lnTo>
                    <a:lnTo>
                      <a:pt x="84" y="155"/>
                    </a:lnTo>
                    <a:lnTo>
                      <a:pt x="81" y="155"/>
                    </a:lnTo>
                    <a:lnTo>
                      <a:pt x="77" y="155"/>
                    </a:lnTo>
                    <a:lnTo>
                      <a:pt x="74" y="155"/>
                    </a:lnTo>
                    <a:lnTo>
                      <a:pt x="74" y="152"/>
                    </a:lnTo>
                    <a:lnTo>
                      <a:pt x="71" y="155"/>
                    </a:lnTo>
                    <a:lnTo>
                      <a:pt x="71" y="152"/>
                    </a:lnTo>
                    <a:lnTo>
                      <a:pt x="74" y="152"/>
                    </a:lnTo>
                    <a:lnTo>
                      <a:pt x="71" y="148"/>
                    </a:lnTo>
                    <a:lnTo>
                      <a:pt x="71" y="145"/>
                    </a:lnTo>
                    <a:lnTo>
                      <a:pt x="68" y="145"/>
                    </a:lnTo>
                    <a:lnTo>
                      <a:pt x="68" y="142"/>
                    </a:lnTo>
                    <a:lnTo>
                      <a:pt x="65" y="136"/>
                    </a:lnTo>
                    <a:lnTo>
                      <a:pt x="68" y="132"/>
                    </a:lnTo>
                    <a:lnTo>
                      <a:pt x="65" y="129"/>
                    </a:lnTo>
                    <a:lnTo>
                      <a:pt x="65" y="126"/>
                    </a:lnTo>
                    <a:lnTo>
                      <a:pt x="65" y="123"/>
                    </a:lnTo>
                    <a:lnTo>
                      <a:pt x="61" y="123"/>
                    </a:lnTo>
                    <a:lnTo>
                      <a:pt x="61" y="119"/>
                    </a:lnTo>
                    <a:lnTo>
                      <a:pt x="58" y="119"/>
                    </a:lnTo>
                    <a:lnTo>
                      <a:pt x="55" y="119"/>
                    </a:lnTo>
                    <a:lnTo>
                      <a:pt x="52" y="119"/>
                    </a:lnTo>
                    <a:lnTo>
                      <a:pt x="52" y="116"/>
                    </a:lnTo>
                    <a:lnTo>
                      <a:pt x="48" y="116"/>
                    </a:lnTo>
                    <a:lnTo>
                      <a:pt x="42" y="113"/>
                    </a:lnTo>
                    <a:lnTo>
                      <a:pt x="42" y="110"/>
                    </a:lnTo>
                    <a:lnTo>
                      <a:pt x="39" y="107"/>
                    </a:lnTo>
                    <a:lnTo>
                      <a:pt x="36" y="107"/>
                    </a:lnTo>
                    <a:lnTo>
                      <a:pt x="36" y="103"/>
                    </a:lnTo>
                    <a:lnTo>
                      <a:pt x="39" y="103"/>
                    </a:lnTo>
                    <a:lnTo>
                      <a:pt x="42" y="103"/>
                    </a:lnTo>
                    <a:lnTo>
                      <a:pt x="42" y="107"/>
                    </a:lnTo>
                    <a:lnTo>
                      <a:pt x="45" y="107"/>
                    </a:lnTo>
                    <a:lnTo>
                      <a:pt x="48" y="110"/>
                    </a:lnTo>
                    <a:lnTo>
                      <a:pt x="48" y="107"/>
                    </a:lnTo>
                    <a:lnTo>
                      <a:pt x="52" y="110"/>
                    </a:lnTo>
                    <a:lnTo>
                      <a:pt x="55" y="110"/>
                    </a:lnTo>
                    <a:lnTo>
                      <a:pt x="55" y="107"/>
                    </a:lnTo>
                    <a:lnTo>
                      <a:pt x="58" y="110"/>
                    </a:lnTo>
                    <a:lnTo>
                      <a:pt x="61" y="110"/>
                    </a:lnTo>
                    <a:lnTo>
                      <a:pt x="65" y="110"/>
                    </a:lnTo>
                    <a:lnTo>
                      <a:pt x="68" y="110"/>
                    </a:lnTo>
                    <a:lnTo>
                      <a:pt x="71" y="110"/>
                    </a:lnTo>
                    <a:lnTo>
                      <a:pt x="74" y="110"/>
                    </a:lnTo>
                    <a:lnTo>
                      <a:pt x="77" y="110"/>
                    </a:lnTo>
                    <a:lnTo>
                      <a:pt x="84" y="110"/>
                    </a:lnTo>
                    <a:lnTo>
                      <a:pt x="87" y="110"/>
                    </a:lnTo>
                    <a:lnTo>
                      <a:pt x="94" y="107"/>
                    </a:lnTo>
                    <a:lnTo>
                      <a:pt x="97" y="107"/>
                    </a:lnTo>
                    <a:lnTo>
                      <a:pt x="97" y="103"/>
                    </a:lnTo>
                    <a:lnTo>
                      <a:pt x="103" y="100"/>
                    </a:lnTo>
                    <a:lnTo>
                      <a:pt x="103" y="97"/>
                    </a:lnTo>
                    <a:lnTo>
                      <a:pt x="103" y="94"/>
                    </a:lnTo>
                    <a:lnTo>
                      <a:pt x="103" y="91"/>
                    </a:lnTo>
                    <a:lnTo>
                      <a:pt x="106" y="84"/>
                    </a:lnTo>
                    <a:lnTo>
                      <a:pt x="106" y="81"/>
                    </a:lnTo>
                    <a:lnTo>
                      <a:pt x="103" y="78"/>
                    </a:lnTo>
                    <a:lnTo>
                      <a:pt x="100" y="74"/>
                    </a:lnTo>
                    <a:lnTo>
                      <a:pt x="100" y="71"/>
                    </a:lnTo>
                    <a:lnTo>
                      <a:pt x="97" y="68"/>
                    </a:lnTo>
                    <a:lnTo>
                      <a:pt x="94" y="68"/>
                    </a:lnTo>
                    <a:lnTo>
                      <a:pt x="90" y="68"/>
                    </a:lnTo>
                    <a:lnTo>
                      <a:pt x="90" y="65"/>
                    </a:lnTo>
                    <a:lnTo>
                      <a:pt x="87" y="65"/>
                    </a:lnTo>
                    <a:lnTo>
                      <a:pt x="87" y="62"/>
                    </a:lnTo>
                    <a:lnTo>
                      <a:pt x="84" y="62"/>
                    </a:lnTo>
                    <a:lnTo>
                      <a:pt x="87" y="65"/>
                    </a:lnTo>
                    <a:lnTo>
                      <a:pt x="84" y="65"/>
                    </a:lnTo>
                    <a:lnTo>
                      <a:pt x="81" y="65"/>
                    </a:lnTo>
                    <a:lnTo>
                      <a:pt x="77" y="62"/>
                    </a:lnTo>
                    <a:lnTo>
                      <a:pt x="74" y="65"/>
                    </a:lnTo>
                    <a:lnTo>
                      <a:pt x="74" y="62"/>
                    </a:lnTo>
                    <a:lnTo>
                      <a:pt x="71" y="62"/>
                    </a:lnTo>
                    <a:lnTo>
                      <a:pt x="65" y="58"/>
                    </a:lnTo>
                    <a:lnTo>
                      <a:pt x="61" y="55"/>
                    </a:lnTo>
                    <a:lnTo>
                      <a:pt x="58" y="55"/>
                    </a:lnTo>
                    <a:lnTo>
                      <a:pt x="55" y="55"/>
                    </a:lnTo>
                    <a:lnTo>
                      <a:pt x="52" y="52"/>
                    </a:lnTo>
                    <a:lnTo>
                      <a:pt x="45" y="52"/>
                    </a:lnTo>
                    <a:lnTo>
                      <a:pt x="45" y="55"/>
                    </a:lnTo>
                    <a:lnTo>
                      <a:pt x="42" y="55"/>
                    </a:lnTo>
                    <a:lnTo>
                      <a:pt x="39" y="55"/>
                    </a:lnTo>
                    <a:lnTo>
                      <a:pt x="36" y="55"/>
                    </a:lnTo>
                    <a:lnTo>
                      <a:pt x="32" y="55"/>
                    </a:lnTo>
                    <a:lnTo>
                      <a:pt x="32" y="58"/>
                    </a:lnTo>
                    <a:lnTo>
                      <a:pt x="32" y="55"/>
                    </a:lnTo>
                    <a:lnTo>
                      <a:pt x="29" y="58"/>
                    </a:lnTo>
                    <a:lnTo>
                      <a:pt x="29" y="55"/>
                    </a:lnTo>
                    <a:lnTo>
                      <a:pt x="26" y="55"/>
                    </a:lnTo>
                    <a:lnTo>
                      <a:pt x="23" y="52"/>
                    </a:lnTo>
                    <a:lnTo>
                      <a:pt x="23" y="55"/>
                    </a:lnTo>
                    <a:lnTo>
                      <a:pt x="23" y="49"/>
                    </a:lnTo>
                    <a:lnTo>
                      <a:pt x="23" y="52"/>
                    </a:lnTo>
                    <a:lnTo>
                      <a:pt x="26" y="52"/>
                    </a:lnTo>
                    <a:lnTo>
                      <a:pt x="29" y="52"/>
                    </a:lnTo>
                    <a:lnTo>
                      <a:pt x="29" y="49"/>
                    </a:lnTo>
                    <a:lnTo>
                      <a:pt x="26" y="49"/>
                    </a:lnTo>
                    <a:lnTo>
                      <a:pt x="23" y="49"/>
                    </a:lnTo>
                    <a:lnTo>
                      <a:pt x="23" y="46"/>
                    </a:lnTo>
                    <a:lnTo>
                      <a:pt x="20" y="46"/>
                    </a:lnTo>
                    <a:lnTo>
                      <a:pt x="20" y="49"/>
                    </a:lnTo>
                    <a:lnTo>
                      <a:pt x="20" y="52"/>
                    </a:lnTo>
                    <a:lnTo>
                      <a:pt x="16" y="52"/>
                    </a:lnTo>
                    <a:lnTo>
                      <a:pt x="13" y="52"/>
                    </a:lnTo>
                    <a:lnTo>
                      <a:pt x="13" y="55"/>
                    </a:lnTo>
                    <a:lnTo>
                      <a:pt x="13" y="58"/>
                    </a:lnTo>
                    <a:lnTo>
                      <a:pt x="10" y="55"/>
                    </a:lnTo>
                    <a:lnTo>
                      <a:pt x="10" y="62"/>
                    </a:lnTo>
                    <a:lnTo>
                      <a:pt x="7" y="65"/>
                    </a:lnTo>
                    <a:lnTo>
                      <a:pt x="7" y="68"/>
                    </a:lnTo>
                    <a:lnTo>
                      <a:pt x="3" y="68"/>
                    </a:lnTo>
                    <a:lnTo>
                      <a:pt x="3" y="71"/>
                    </a:lnTo>
                    <a:lnTo>
                      <a:pt x="0" y="74"/>
                    </a:lnTo>
                    <a:lnTo>
                      <a:pt x="3" y="74"/>
                    </a:lnTo>
                    <a:lnTo>
                      <a:pt x="3" y="81"/>
                    </a:lnTo>
                    <a:lnTo>
                      <a:pt x="3" y="84"/>
                    </a:lnTo>
                    <a:lnTo>
                      <a:pt x="3" y="87"/>
                    </a:lnTo>
                    <a:lnTo>
                      <a:pt x="7" y="87"/>
                    </a:lnTo>
                    <a:lnTo>
                      <a:pt x="7" y="91"/>
                    </a:lnTo>
                    <a:lnTo>
                      <a:pt x="10" y="91"/>
                    </a:lnTo>
                    <a:lnTo>
                      <a:pt x="16" y="94"/>
                    </a:lnTo>
                    <a:lnTo>
                      <a:pt x="16" y="97"/>
                    </a:lnTo>
                    <a:lnTo>
                      <a:pt x="20" y="100"/>
                    </a:lnTo>
                    <a:lnTo>
                      <a:pt x="16" y="107"/>
                    </a:lnTo>
                    <a:lnTo>
                      <a:pt x="16" y="113"/>
                    </a:lnTo>
                    <a:lnTo>
                      <a:pt x="16" y="116"/>
                    </a:lnTo>
                    <a:lnTo>
                      <a:pt x="16" y="119"/>
                    </a:lnTo>
                    <a:lnTo>
                      <a:pt x="20" y="119"/>
                    </a:lnTo>
                    <a:lnTo>
                      <a:pt x="20" y="123"/>
                    </a:lnTo>
                    <a:lnTo>
                      <a:pt x="20" y="126"/>
                    </a:lnTo>
                    <a:lnTo>
                      <a:pt x="23" y="129"/>
                    </a:lnTo>
                    <a:lnTo>
                      <a:pt x="26" y="136"/>
                    </a:lnTo>
                    <a:lnTo>
                      <a:pt x="29" y="139"/>
                    </a:lnTo>
                    <a:lnTo>
                      <a:pt x="26" y="142"/>
                    </a:lnTo>
                    <a:lnTo>
                      <a:pt x="26" y="145"/>
                    </a:lnTo>
                    <a:lnTo>
                      <a:pt x="26" y="148"/>
                    </a:lnTo>
                    <a:lnTo>
                      <a:pt x="29" y="152"/>
                    </a:lnTo>
                    <a:lnTo>
                      <a:pt x="29" y="155"/>
                    </a:lnTo>
                    <a:lnTo>
                      <a:pt x="29" y="158"/>
                    </a:lnTo>
                    <a:lnTo>
                      <a:pt x="32" y="158"/>
                    </a:lnTo>
                    <a:lnTo>
                      <a:pt x="32" y="161"/>
                    </a:lnTo>
                    <a:lnTo>
                      <a:pt x="36" y="165"/>
                    </a:lnTo>
                    <a:lnTo>
                      <a:pt x="36" y="168"/>
                    </a:lnTo>
                    <a:lnTo>
                      <a:pt x="39" y="168"/>
                    </a:lnTo>
                    <a:lnTo>
                      <a:pt x="39" y="171"/>
                    </a:lnTo>
                    <a:lnTo>
                      <a:pt x="39" y="174"/>
                    </a:lnTo>
                    <a:lnTo>
                      <a:pt x="39" y="177"/>
                    </a:lnTo>
                    <a:lnTo>
                      <a:pt x="39" y="181"/>
                    </a:lnTo>
                    <a:lnTo>
                      <a:pt x="39" y="184"/>
                    </a:lnTo>
                    <a:lnTo>
                      <a:pt x="42" y="187"/>
                    </a:lnTo>
                    <a:lnTo>
                      <a:pt x="48" y="190"/>
                    </a:lnTo>
                    <a:lnTo>
                      <a:pt x="52" y="193"/>
                    </a:lnTo>
                    <a:lnTo>
                      <a:pt x="55" y="200"/>
                    </a:lnTo>
                    <a:lnTo>
                      <a:pt x="52" y="206"/>
                    </a:lnTo>
                    <a:lnTo>
                      <a:pt x="52" y="213"/>
                    </a:lnTo>
                    <a:lnTo>
                      <a:pt x="45" y="226"/>
                    </a:lnTo>
                    <a:lnTo>
                      <a:pt x="39" y="235"/>
                    </a:lnTo>
                    <a:lnTo>
                      <a:pt x="32" y="248"/>
                    </a:lnTo>
                    <a:lnTo>
                      <a:pt x="29" y="255"/>
                    </a:lnTo>
                    <a:lnTo>
                      <a:pt x="32" y="255"/>
                    </a:lnTo>
                    <a:lnTo>
                      <a:pt x="32" y="251"/>
                    </a:lnTo>
                    <a:lnTo>
                      <a:pt x="36" y="248"/>
                    </a:lnTo>
                    <a:lnTo>
                      <a:pt x="39" y="251"/>
                    </a:lnTo>
                    <a:lnTo>
                      <a:pt x="36" y="251"/>
                    </a:lnTo>
                    <a:lnTo>
                      <a:pt x="39" y="255"/>
                    </a:lnTo>
                    <a:lnTo>
                      <a:pt x="36" y="255"/>
                    </a:lnTo>
                    <a:lnTo>
                      <a:pt x="36" y="251"/>
                    </a:lnTo>
                    <a:lnTo>
                      <a:pt x="36" y="255"/>
                    </a:lnTo>
                    <a:lnTo>
                      <a:pt x="39" y="258"/>
                    </a:lnTo>
                    <a:lnTo>
                      <a:pt x="42" y="261"/>
                    </a:lnTo>
                    <a:lnTo>
                      <a:pt x="45" y="258"/>
                    </a:lnTo>
                    <a:lnTo>
                      <a:pt x="48" y="258"/>
                    </a:lnTo>
                    <a:lnTo>
                      <a:pt x="52" y="258"/>
                    </a:lnTo>
                    <a:lnTo>
                      <a:pt x="52" y="261"/>
                    </a:lnTo>
                    <a:lnTo>
                      <a:pt x="55" y="261"/>
                    </a:lnTo>
                    <a:lnTo>
                      <a:pt x="55" y="264"/>
                    </a:lnTo>
                    <a:lnTo>
                      <a:pt x="48" y="264"/>
                    </a:lnTo>
                    <a:lnTo>
                      <a:pt x="45" y="264"/>
                    </a:lnTo>
                    <a:lnTo>
                      <a:pt x="45" y="267"/>
                    </a:lnTo>
                    <a:lnTo>
                      <a:pt x="42" y="267"/>
                    </a:lnTo>
                    <a:lnTo>
                      <a:pt x="39" y="267"/>
                    </a:lnTo>
                    <a:lnTo>
                      <a:pt x="39" y="271"/>
                    </a:lnTo>
                    <a:lnTo>
                      <a:pt x="36" y="271"/>
                    </a:lnTo>
                    <a:lnTo>
                      <a:pt x="36" y="274"/>
                    </a:lnTo>
                    <a:lnTo>
                      <a:pt x="36" y="277"/>
                    </a:lnTo>
                    <a:lnTo>
                      <a:pt x="39" y="277"/>
                    </a:lnTo>
                    <a:lnTo>
                      <a:pt x="39" y="280"/>
                    </a:lnTo>
                    <a:lnTo>
                      <a:pt x="36" y="284"/>
                    </a:lnTo>
                    <a:lnTo>
                      <a:pt x="36" y="287"/>
                    </a:lnTo>
                    <a:lnTo>
                      <a:pt x="36" y="290"/>
                    </a:lnTo>
                    <a:lnTo>
                      <a:pt x="36" y="296"/>
                    </a:lnTo>
                    <a:lnTo>
                      <a:pt x="39" y="296"/>
                    </a:lnTo>
                    <a:lnTo>
                      <a:pt x="39" y="300"/>
                    </a:lnTo>
                    <a:lnTo>
                      <a:pt x="36" y="303"/>
                    </a:lnTo>
                    <a:lnTo>
                      <a:pt x="36" y="306"/>
                    </a:lnTo>
                    <a:lnTo>
                      <a:pt x="39" y="306"/>
                    </a:lnTo>
                    <a:lnTo>
                      <a:pt x="42" y="306"/>
                    </a:lnTo>
                    <a:lnTo>
                      <a:pt x="42" y="309"/>
                    </a:lnTo>
                    <a:lnTo>
                      <a:pt x="42" y="313"/>
                    </a:lnTo>
                    <a:lnTo>
                      <a:pt x="39" y="309"/>
                    </a:lnTo>
                    <a:lnTo>
                      <a:pt x="39" y="313"/>
                    </a:lnTo>
                    <a:lnTo>
                      <a:pt x="36" y="319"/>
                    </a:lnTo>
                    <a:lnTo>
                      <a:pt x="39" y="319"/>
                    </a:lnTo>
                    <a:lnTo>
                      <a:pt x="39" y="322"/>
                    </a:lnTo>
                    <a:lnTo>
                      <a:pt x="42" y="322"/>
                    </a:lnTo>
                    <a:lnTo>
                      <a:pt x="42" y="325"/>
                    </a:lnTo>
                    <a:lnTo>
                      <a:pt x="42" y="332"/>
                    </a:lnTo>
                    <a:lnTo>
                      <a:pt x="45" y="332"/>
                    </a:lnTo>
                    <a:lnTo>
                      <a:pt x="45" y="335"/>
                    </a:lnTo>
                    <a:lnTo>
                      <a:pt x="48" y="338"/>
                    </a:lnTo>
                    <a:lnTo>
                      <a:pt x="52" y="341"/>
                    </a:lnTo>
                    <a:lnTo>
                      <a:pt x="52" y="345"/>
                    </a:lnTo>
                    <a:lnTo>
                      <a:pt x="52" y="348"/>
                    </a:lnTo>
                    <a:lnTo>
                      <a:pt x="55" y="348"/>
                    </a:lnTo>
                    <a:lnTo>
                      <a:pt x="58" y="348"/>
                    </a:lnTo>
                    <a:lnTo>
                      <a:pt x="61" y="348"/>
                    </a:lnTo>
                    <a:lnTo>
                      <a:pt x="65" y="348"/>
                    </a:lnTo>
                    <a:lnTo>
                      <a:pt x="68" y="348"/>
                    </a:lnTo>
                    <a:lnTo>
                      <a:pt x="68" y="354"/>
                    </a:lnTo>
                    <a:lnTo>
                      <a:pt x="68" y="351"/>
                    </a:lnTo>
                    <a:lnTo>
                      <a:pt x="71" y="351"/>
                    </a:lnTo>
                    <a:lnTo>
                      <a:pt x="71" y="348"/>
                    </a:lnTo>
                    <a:lnTo>
                      <a:pt x="74" y="348"/>
                    </a:lnTo>
                    <a:lnTo>
                      <a:pt x="77" y="348"/>
                    </a:lnTo>
                    <a:lnTo>
                      <a:pt x="81" y="351"/>
                    </a:lnTo>
                    <a:lnTo>
                      <a:pt x="84" y="351"/>
                    </a:lnTo>
                    <a:lnTo>
                      <a:pt x="84" y="354"/>
                    </a:lnTo>
                    <a:lnTo>
                      <a:pt x="84" y="358"/>
                    </a:lnTo>
                    <a:lnTo>
                      <a:pt x="87" y="361"/>
                    </a:lnTo>
                    <a:lnTo>
                      <a:pt x="87" y="364"/>
                    </a:lnTo>
                    <a:lnTo>
                      <a:pt x="87" y="367"/>
                    </a:lnTo>
                    <a:lnTo>
                      <a:pt x="87" y="370"/>
                    </a:lnTo>
                    <a:lnTo>
                      <a:pt x="90" y="370"/>
                    </a:lnTo>
                    <a:lnTo>
                      <a:pt x="90" y="374"/>
                    </a:lnTo>
                    <a:lnTo>
                      <a:pt x="94" y="380"/>
                    </a:lnTo>
                    <a:lnTo>
                      <a:pt x="97" y="380"/>
                    </a:lnTo>
                    <a:lnTo>
                      <a:pt x="100" y="383"/>
                    </a:lnTo>
                    <a:lnTo>
                      <a:pt x="103" y="386"/>
                    </a:lnTo>
                    <a:lnTo>
                      <a:pt x="103" y="390"/>
                    </a:lnTo>
                    <a:lnTo>
                      <a:pt x="106" y="386"/>
                    </a:lnTo>
                    <a:lnTo>
                      <a:pt x="110" y="386"/>
                    </a:lnTo>
                    <a:lnTo>
                      <a:pt x="110" y="390"/>
                    </a:lnTo>
                    <a:lnTo>
                      <a:pt x="113" y="390"/>
                    </a:lnTo>
                    <a:lnTo>
                      <a:pt x="116" y="393"/>
                    </a:lnTo>
                    <a:lnTo>
                      <a:pt x="113" y="393"/>
                    </a:lnTo>
                    <a:lnTo>
                      <a:pt x="113" y="396"/>
                    </a:lnTo>
                    <a:lnTo>
                      <a:pt x="113" y="399"/>
                    </a:lnTo>
                    <a:lnTo>
                      <a:pt x="110" y="399"/>
                    </a:lnTo>
                    <a:lnTo>
                      <a:pt x="106" y="403"/>
                    </a:lnTo>
                    <a:lnTo>
                      <a:pt x="103" y="399"/>
                    </a:lnTo>
                    <a:lnTo>
                      <a:pt x="100" y="399"/>
                    </a:lnTo>
                    <a:lnTo>
                      <a:pt x="100" y="403"/>
                    </a:lnTo>
                    <a:lnTo>
                      <a:pt x="100" y="406"/>
                    </a:lnTo>
                    <a:lnTo>
                      <a:pt x="103" y="409"/>
                    </a:lnTo>
                    <a:lnTo>
                      <a:pt x="103" y="412"/>
                    </a:lnTo>
                    <a:lnTo>
                      <a:pt x="103" y="415"/>
                    </a:lnTo>
                    <a:lnTo>
                      <a:pt x="106" y="415"/>
                    </a:lnTo>
                    <a:lnTo>
                      <a:pt x="106" y="419"/>
                    </a:lnTo>
                    <a:lnTo>
                      <a:pt x="110" y="425"/>
                    </a:lnTo>
                    <a:lnTo>
                      <a:pt x="113" y="425"/>
                    </a:lnTo>
                    <a:lnTo>
                      <a:pt x="116" y="425"/>
                    </a:lnTo>
                    <a:lnTo>
                      <a:pt x="116" y="422"/>
                    </a:lnTo>
                    <a:lnTo>
                      <a:pt x="116" y="419"/>
                    </a:lnTo>
                    <a:lnTo>
                      <a:pt x="119" y="419"/>
                    </a:lnTo>
                    <a:lnTo>
                      <a:pt x="122" y="419"/>
                    </a:lnTo>
                    <a:lnTo>
                      <a:pt x="126" y="415"/>
                    </a:lnTo>
                    <a:lnTo>
                      <a:pt x="129" y="415"/>
                    </a:lnTo>
                    <a:lnTo>
                      <a:pt x="132" y="412"/>
                    </a:lnTo>
                    <a:lnTo>
                      <a:pt x="135" y="415"/>
                    </a:lnTo>
                    <a:lnTo>
                      <a:pt x="139" y="415"/>
                    </a:lnTo>
                    <a:lnTo>
                      <a:pt x="139" y="419"/>
                    </a:lnTo>
                    <a:lnTo>
                      <a:pt x="142" y="419"/>
                    </a:lnTo>
                    <a:lnTo>
                      <a:pt x="142" y="422"/>
                    </a:lnTo>
                    <a:lnTo>
                      <a:pt x="142" y="425"/>
                    </a:lnTo>
                    <a:lnTo>
                      <a:pt x="139" y="425"/>
                    </a:lnTo>
                    <a:lnTo>
                      <a:pt x="142" y="428"/>
                    </a:lnTo>
                    <a:lnTo>
                      <a:pt x="142" y="432"/>
                    </a:lnTo>
                    <a:lnTo>
                      <a:pt x="145" y="435"/>
                    </a:lnTo>
                    <a:lnTo>
                      <a:pt x="148" y="435"/>
                    </a:lnTo>
                    <a:lnTo>
                      <a:pt x="151" y="435"/>
                    </a:lnTo>
                    <a:lnTo>
                      <a:pt x="151" y="432"/>
                    </a:lnTo>
                    <a:lnTo>
                      <a:pt x="155" y="432"/>
                    </a:lnTo>
                    <a:lnTo>
                      <a:pt x="155" y="435"/>
                    </a:lnTo>
                    <a:lnTo>
                      <a:pt x="158" y="435"/>
                    </a:lnTo>
                    <a:lnTo>
                      <a:pt x="161" y="441"/>
                    </a:lnTo>
                    <a:lnTo>
                      <a:pt x="161" y="444"/>
                    </a:lnTo>
                    <a:lnTo>
                      <a:pt x="164" y="448"/>
                    </a:lnTo>
                    <a:lnTo>
                      <a:pt x="168" y="448"/>
                    </a:lnTo>
                    <a:lnTo>
                      <a:pt x="168" y="444"/>
                    </a:lnTo>
                    <a:lnTo>
                      <a:pt x="171" y="444"/>
                    </a:lnTo>
                    <a:lnTo>
                      <a:pt x="174" y="448"/>
                    </a:lnTo>
                    <a:lnTo>
                      <a:pt x="177" y="444"/>
                    </a:lnTo>
                    <a:lnTo>
                      <a:pt x="184" y="441"/>
                    </a:lnTo>
                    <a:lnTo>
                      <a:pt x="187" y="438"/>
                    </a:lnTo>
                    <a:lnTo>
                      <a:pt x="190" y="441"/>
                    </a:lnTo>
                    <a:lnTo>
                      <a:pt x="193" y="444"/>
                    </a:lnTo>
                    <a:lnTo>
                      <a:pt x="197" y="448"/>
                    </a:lnTo>
                    <a:lnTo>
                      <a:pt x="200" y="448"/>
                    </a:lnTo>
                    <a:lnTo>
                      <a:pt x="200" y="444"/>
                    </a:lnTo>
                    <a:lnTo>
                      <a:pt x="203" y="444"/>
                    </a:lnTo>
                    <a:lnTo>
                      <a:pt x="206" y="444"/>
                    </a:lnTo>
                    <a:lnTo>
                      <a:pt x="213" y="444"/>
                    </a:lnTo>
                    <a:lnTo>
                      <a:pt x="216" y="444"/>
                    </a:lnTo>
                    <a:lnTo>
                      <a:pt x="219" y="444"/>
                    </a:lnTo>
                    <a:lnTo>
                      <a:pt x="222" y="444"/>
                    </a:lnTo>
                    <a:lnTo>
                      <a:pt x="225" y="444"/>
                    </a:lnTo>
                    <a:lnTo>
                      <a:pt x="225" y="448"/>
                    </a:lnTo>
                    <a:lnTo>
                      <a:pt x="229" y="451"/>
                    </a:lnTo>
                    <a:lnTo>
                      <a:pt x="229" y="457"/>
                    </a:lnTo>
                    <a:lnTo>
                      <a:pt x="225" y="460"/>
                    </a:lnTo>
                    <a:lnTo>
                      <a:pt x="229" y="460"/>
                    </a:lnTo>
                    <a:lnTo>
                      <a:pt x="225" y="464"/>
                    </a:lnTo>
                    <a:lnTo>
                      <a:pt x="225" y="467"/>
                    </a:lnTo>
                    <a:lnTo>
                      <a:pt x="229" y="470"/>
                    </a:lnTo>
                    <a:lnTo>
                      <a:pt x="229" y="473"/>
                    </a:lnTo>
                    <a:lnTo>
                      <a:pt x="232" y="473"/>
                    </a:lnTo>
                    <a:lnTo>
                      <a:pt x="232" y="480"/>
                    </a:lnTo>
                    <a:lnTo>
                      <a:pt x="232" y="486"/>
                    </a:lnTo>
                    <a:lnTo>
                      <a:pt x="225" y="486"/>
                    </a:lnTo>
                    <a:lnTo>
                      <a:pt x="225" y="489"/>
                    </a:lnTo>
                    <a:lnTo>
                      <a:pt x="222" y="486"/>
                    </a:lnTo>
                    <a:lnTo>
                      <a:pt x="219" y="489"/>
                    </a:lnTo>
                    <a:lnTo>
                      <a:pt x="219" y="493"/>
                    </a:lnTo>
                    <a:lnTo>
                      <a:pt x="216" y="496"/>
                    </a:lnTo>
                    <a:lnTo>
                      <a:pt x="216" y="502"/>
                    </a:lnTo>
                    <a:lnTo>
                      <a:pt x="216" y="506"/>
                    </a:lnTo>
                    <a:lnTo>
                      <a:pt x="219" y="506"/>
                    </a:lnTo>
                    <a:lnTo>
                      <a:pt x="222" y="506"/>
                    </a:lnTo>
                    <a:lnTo>
                      <a:pt x="225" y="502"/>
                    </a:lnTo>
                    <a:lnTo>
                      <a:pt x="225" y="499"/>
                    </a:lnTo>
                    <a:lnTo>
                      <a:pt x="229" y="499"/>
                    </a:lnTo>
                    <a:lnTo>
                      <a:pt x="229" y="502"/>
                    </a:lnTo>
                    <a:lnTo>
                      <a:pt x="232" y="502"/>
                    </a:lnTo>
                    <a:lnTo>
                      <a:pt x="229" y="506"/>
                    </a:lnTo>
                    <a:lnTo>
                      <a:pt x="225" y="512"/>
                    </a:lnTo>
                    <a:lnTo>
                      <a:pt x="222" y="512"/>
                    </a:lnTo>
                    <a:lnTo>
                      <a:pt x="222" y="515"/>
                    </a:lnTo>
                    <a:lnTo>
                      <a:pt x="219" y="515"/>
                    </a:lnTo>
                    <a:lnTo>
                      <a:pt x="216" y="518"/>
                    </a:lnTo>
                    <a:lnTo>
                      <a:pt x="216" y="522"/>
                    </a:lnTo>
                    <a:lnTo>
                      <a:pt x="216" y="525"/>
                    </a:lnTo>
                    <a:lnTo>
                      <a:pt x="222" y="525"/>
                    </a:lnTo>
                    <a:lnTo>
                      <a:pt x="222" y="528"/>
                    </a:lnTo>
                    <a:lnTo>
                      <a:pt x="225" y="528"/>
                    </a:lnTo>
                    <a:lnTo>
                      <a:pt x="222" y="528"/>
                    </a:lnTo>
                    <a:lnTo>
                      <a:pt x="222" y="531"/>
                    </a:lnTo>
                    <a:lnTo>
                      <a:pt x="219" y="531"/>
                    </a:lnTo>
                    <a:lnTo>
                      <a:pt x="219" y="538"/>
                    </a:lnTo>
                    <a:lnTo>
                      <a:pt x="219" y="544"/>
                    </a:lnTo>
                    <a:lnTo>
                      <a:pt x="216" y="547"/>
                    </a:lnTo>
                    <a:lnTo>
                      <a:pt x="213" y="551"/>
                    </a:lnTo>
                    <a:lnTo>
                      <a:pt x="209" y="551"/>
                    </a:lnTo>
                    <a:lnTo>
                      <a:pt x="209" y="554"/>
                    </a:lnTo>
                    <a:lnTo>
                      <a:pt x="206" y="557"/>
                    </a:lnTo>
                    <a:lnTo>
                      <a:pt x="209" y="557"/>
                    </a:lnTo>
                    <a:lnTo>
                      <a:pt x="216" y="557"/>
                    </a:lnTo>
                    <a:lnTo>
                      <a:pt x="216" y="563"/>
                    </a:lnTo>
                    <a:lnTo>
                      <a:pt x="219" y="563"/>
                    </a:lnTo>
                    <a:lnTo>
                      <a:pt x="222" y="563"/>
                    </a:lnTo>
                    <a:lnTo>
                      <a:pt x="225" y="563"/>
                    </a:lnTo>
                    <a:lnTo>
                      <a:pt x="229" y="567"/>
                    </a:lnTo>
                    <a:lnTo>
                      <a:pt x="242" y="567"/>
                    </a:lnTo>
                    <a:lnTo>
                      <a:pt x="251" y="570"/>
                    </a:lnTo>
                    <a:lnTo>
                      <a:pt x="254" y="573"/>
                    </a:lnTo>
                    <a:lnTo>
                      <a:pt x="254" y="576"/>
                    </a:lnTo>
                    <a:lnTo>
                      <a:pt x="258" y="576"/>
                    </a:lnTo>
                    <a:lnTo>
                      <a:pt x="261" y="580"/>
                    </a:lnTo>
                    <a:lnTo>
                      <a:pt x="264" y="576"/>
                    </a:lnTo>
                    <a:lnTo>
                      <a:pt x="267" y="573"/>
                    </a:lnTo>
                    <a:lnTo>
                      <a:pt x="271" y="573"/>
                    </a:lnTo>
                    <a:lnTo>
                      <a:pt x="277" y="573"/>
                    </a:lnTo>
                    <a:lnTo>
                      <a:pt x="280" y="573"/>
                    </a:lnTo>
                    <a:lnTo>
                      <a:pt x="287" y="573"/>
                    </a:lnTo>
                    <a:lnTo>
                      <a:pt x="290" y="573"/>
                    </a:lnTo>
                    <a:lnTo>
                      <a:pt x="296" y="570"/>
                    </a:lnTo>
                    <a:lnTo>
                      <a:pt x="299" y="570"/>
                    </a:lnTo>
                    <a:lnTo>
                      <a:pt x="306" y="570"/>
                    </a:lnTo>
                    <a:lnTo>
                      <a:pt x="309" y="570"/>
                    </a:lnTo>
                    <a:lnTo>
                      <a:pt x="319" y="573"/>
                    </a:lnTo>
                    <a:lnTo>
                      <a:pt x="322" y="573"/>
                    </a:lnTo>
                    <a:lnTo>
                      <a:pt x="325" y="576"/>
                    </a:lnTo>
                    <a:lnTo>
                      <a:pt x="325" y="573"/>
                    </a:lnTo>
                    <a:lnTo>
                      <a:pt x="328" y="570"/>
                    </a:lnTo>
                    <a:lnTo>
                      <a:pt x="328" y="567"/>
                    </a:lnTo>
                    <a:lnTo>
                      <a:pt x="332" y="567"/>
                    </a:lnTo>
                    <a:lnTo>
                      <a:pt x="335" y="567"/>
                    </a:lnTo>
                    <a:lnTo>
                      <a:pt x="341" y="563"/>
                    </a:lnTo>
                    <a:lnTo>
                      <a:pt x="341" y="567"/>
                    </a:lnTo>
                    <a:lnTo>
                      <a:pt x="345" y="567"/>
                    </a:lnTo>
                    <a:lnTo>
                      <a:pt x="348" y="567"/>
                    </a:lnTo>
                    <a:lnTo>
                      <a:pt x="351" y="567"/>
                    </a:lnTo>
                    <a:lnTo>
                      <a:pt x="351" y="573"/>
                    </a:lnTo>
                    <a:lnTo>
                      <a:pt x="354" y="573"/>
                    </a:lnTo>
                    <a:lnTo>
                      <a:pt x="357" y="573"/>
                    </a:lnTo>
                    <a:lnTo>
                      <a:pt x="361" y="573"/>
                    </a:lnTo>
                    <a:lnTo>
                      <a:pt x="364" y="573"/>
                    </a:lnTo>
                    <a:lnTo>
                      <a:pt x="364" y="576"/>
                    </a:lnTo>
                    <a:lnTo>
                      <a:pt x="367" y="573"/>
                    </a:lnTo>
                    <a:lnTo>
                      <a:pt x="370" y="576"/>
                    </a:lnTo>
                    <a:lnTo>
                      <a:pt x="374" y="576"/>
                    </a:lnTo>
                    <a:lnTo>
                      <a:pt x="377" y="576"/>
                    </a:lnTo>
                    <a:lnTo>
                      <a:pt x="377" y="580"/>
                    </a:lnTo>
                    <a:lnTo>
                      <a:pt x="380" y="583"/>
                    </a:lnTo>
                    <a:lnTo>
                      <a:pt x="383" y="583"/>
                    </a:lnTo>
                    <a:lnTo>
                      <a:pt x="386" y="580"/>
                    </a:lnTo>
                    <a:lnTo>
                      <a:pt x="390" y="576"/>
                    </a:lnTo>
                    <a:lnTo>
                      <a:pt x="390" y="570"/>
                    </a:lnTo>
                    <a:lnTo>
                      <a:pt x="393" y="567"/>
                    </a:lnTo>
                    <a:lnTo>
                      <a:pt x="393" y="563"/>
                    </a:lnTo>
                    <a:lnTo>
                      <a:pt x="393" y="560"/>
                    </a:lnTo>
                    <a:lnTo>
                      <a:pt x="390" y="560"/>
                    </a:lnTo>
                    <a:lnTo>
                      <a:pt x="383" y="554"/>
                    </a:lnTo>
                    <a:lnTo>
                      <a:pt x="374" y="547"/>
                    </a:lnTo>
                    <a:lnTo>
                      <a:pt x="370" y="544"/>
                    </a:lnTo>
                    <a:lnTo>
                      <a:pt x="370" y="541"/>
                    </a:lnTo>
                    <a:lnTo>
                      <a:pt x="367" y="534"/>
                    </a:lnTo>
                    <a:lnTo>
                      <a:pt x="364" y="528"/>
                    </a:lnTo>
                    <a:lnTo>
                      <a:pt x="364" y="522"/>
                    </a:lnTo>
                    <a:lnTo>
                      <a:pt x="364" y="531"/>
                    </a:lnTo>
                    <a:lnTo>
                      <a:pt x="361" y="528"/>
                    </a:lnTo>
                    <a:lnTo>
                      <a:pt x="361" y="525"/>
                    </a:lnTo>
                    <a:lnTo>
                      <a:pt x="354" y="522"/>
                    </a:lnTo>
                    <a:lnTo>
                      <a:pt x="351" y="518"/>
                    </a:lnTo>
                    <a:lnTo>
                      <a:pt x="348" y="518"/>
                    </a:lnTo>
                    <a:lnTo>
                      <a:pt x="345" y="515"/>
                    </a:lnTo>
                    <a:lnTo>
                      <a:pt x="345" y="509"/>
                    </a:lnTo>
                    <a:lnTo>
                      <a:pt x="345" y="506"/>
                    </a:lnTo>
                    <a:lnTo>
                      <a:pt x="345" y="502"/>
                    </a:lnTo>
                    <a:lnTo>
                      <a:pt x="348" y="502"/>
                    </a:lnTo>
                    <a:lnTo>
                      <a:pt x="348" y="499"/>
                    </a:lnTo>
                    <a:lnTo>
                      <a:pt x="348" y="496"/>
                    </a:lnTo>
                    <a:lnTo>
                      <a:pt x="345" y="486"/>
                    </a:lnTo>
                    <a:lnTo>
                      <a:pt x="348" y="483"/>
                    </a:lnTo>
                    <a:lnTo>
                      <a:pt x="348" y="480"/>
                    </a:lnTo>
                    <a:lnTo>
                      <a:pt x="345" y="477"/>
                    </a:lnTo>
                    <a:lnTo>
                      <a:pt x="341" y="473"/>
                    </a:lnTo>
                    <a:lnTo>
                      <a:pt x="345" y="470"/>
                    </a:lnTo>
                    <a:lnTo>
                      <a:pt x="348" y="470"/>
                    </a:lnTo>
                    <a:lnTo>
                      <a:pt x="348" y="473"/>
                    </a:lnTo>
                    <a:lnTo>
                      <a:pt x="351" y="477"/>
                    </a:lnTo>
                    <a:lnTo>
                      <a:pt x="354" y="480"/>
                    </a:lnTo>
                    <a:lnTo>
                      <a:pt x="354" y="477"/>
                    </a:lnTo>
                    <a:lnTo>
                      <a:pt x="357" y="477"/>
                    </a:lnTo>
                    <a:lnTo>
                      <a:pt x="357" y="467"/>
                    </a:lnTo>
                    <a:lnTo>
                      <a:pt x="357" y="464"/>
                    </a:lnTo>
                    <a:lnTo>
                      <a:pt x="354" y="464"/>
                    </a:lnTo>
                    <a:lnTo>
                      <a:pt x="351" y="464"/>
                    </a:lnTo>
                    <a:lnTo>
                      <a:pt x="348" y="464"/>
                    </a:lnTo>
                    <a:lnTo>
                      <a:pt x="348" y="460"/>
                    </a:lnTo>
                    <a:lnTo>
                      <a:pt x="348" y="457"/>
                    </a:lnTo>
                    <a:lnTo>
                      <a:pt x="351" y="457"/>
                    </a:lnTo>
                    <a:lnTo>
                      <a:pt x="354" y="454"/>
                    </a:lnTo>
                    <a:lnTo>
                      <a:pt x="345" y="441"/>
                    </a:lnTo>
                    <a:lnTo>
                      <a:pt x="341" y="441"/>
                    </a:lnTo>
                    <a:lnTo>
                      <a:pt x="341" y="438"/>
                    </a:lnTo>
                    <a:lnTo>
                      <a:pt x="338" y="438"/>
                    </a:lnTo>
                    <a:lnTo>
                      <a:pt x="335" y="438"/>
                    </a:lnTo>
                    <a:lnTo>
                      <a:pt x="332" y="441"/>
                    </a:lnTo>
                    <a:lnTo>
                      <a:pt x="328" y="441"/>
                    </a:lnTo>
                    <a:lnTo>
                      <a:pt x="328" y="444"/>
                    </a:lnTo>
                    <a:lnTo>
                      <a:pt x="325" y="441"/>
                    </a:lnTo>
                    <a:lnTo>
                      <a:pt x="322" y="438"/>
                    </a:lnTo>
                    <a:lnTo>
                      <a:pt x="322" y="435"/>
                    </a:lnTo>
                    <a:lnTo>
                      <a:pt x="319" y="432"/>
                    </a:lnTo>
                    <a:lnTo>
                      <a:pt x="312" y="435"/>
                    </a:lnTo>
                    <a:lnTo>
                      <a:pt x="309" y="422"/>
                    </a:lnTo>
                    <a:lnTo>
                      <a:pt x="312" y="419"/>
                    </a:lnTo>
                    <a:lnTo>
                      <a:pt x="312" y="415"/>
                    </a:lnTo>
                    <a:lnTo>
                      <a:pt x="309" y="412"/>
                    </a:lnTo>
                    <a:lnTo>
                      <a:pt x="306" y="399"/>
                    </a:lnTo>
                    <a:lnTo>
                      <a:pt x="306" y="396"/>
                    </a:lnTo>
                    <a:lnTo>
                      <a:pt x="309" y="393"/>
                    </a:lnTo>
                    <a:lnTo>
                      <a:pt x="306" y="393"/>
                    </a:lnTo>
                    <a:lnTo>
                      <a:pt x="306" y="390"/>
                    </a:lnTo>
                    <a:lnTo>
                      <a:pt x="306" y="386"/>
                    </a:lnTo>
                    <a:lnTo>
                      <a:pt x="306" y="383"/>
                    </a:lnTo>
                    <a:lnTo>
                      <a:pt x="309" y="383"/>
                    </a:lnTo>
                    <a:lnTo>
                      <a:pt x="309" y="386"/>
                    </a:lnTo>
                    <a:lnTo>
                      <a:pt x="312" y="386"/>
                    </a:lnTo>
                    <a:lnTo>
                      <a:pt x="322" y="393"/>
                    </a:lnTo>
                    <a:lnTo>
                      <a:pt x="325" y="386"/>
                    </a:lnTo>
                    <a:lnTo>
                      <a:pt x="325" y="383"/>
                    </a:lnTo>
                    <a:lnTo>
                      <a:pt x="322" y="383"/>
                    </a:lnTo>
                    <a:lnTo>
                      <a:pt x="319" y="377"/>
                    </a:lnTo>
                    <a:lnTo>
                      <a:pt x="316" y="374"/>
                    </a:lnTo>
                    <a:lnTo>
                      <a:pt x="319" y="374"/>
                    </a:lnTo>
                    <a:lnTo>
                      <a:pt x="322" y="367"/>
                    </a:lnTo>
                    <a:lnTo>
                      <a:pt x="322" y="364"/>
                    </a:lnTo>
                    <a:lnTo>
                      <a:pt x="322" y="361"/>
                    </a:lnTo>
                    <a:lnTo>
                      <a:pt x="322" y="358"/>
                    </a:lnTo>
                    <a:lnTo>
                      <a:pt x="325" y="358"/>
                    </a:lnTo>
                    <a:lnTo>
                      <a:pt x="325" y="354"/>
                    </a:lnTo>
                    <a:lnTo>
                      <a:pt x="328" y="351"/>
                    </a:lnTo>
                    <a:lnTo>
                      <a:pt x="328" y="348"/>
                    </a:lnTo>
                    <a:lnTo>
                      <a:pt x="328" y="345"/>
                    </a:lnTo>
                    <a:lnTo>
                      <a:pt x="332" y="345"/>
                    </a:lnTo>
                    <a:lnTo>
                      <a:pt x="328" y="341"/>
                    </a:lnTo>
                    <a:lnTo>
                      <a:pt x="332" y="338"/>
                    </a:lnTo>
                    <a:lnTo>
                      <a:pt x="332" y="335"/>
                    </a:lnTo>
                    <a:lnTo>
                      <a:pt x="335" y="335"/>
                    </a:lnTo>
                    <a:lnTo>
                      <a:pt x="338" y="335"/>
                    </a:lnTo>
                    <a:lnTo>
                      <a:pt x="338" y="338"/>
                    </a:lnTo>
                    <a:lnTo>
                      <a:pt x="341" y="335"/>
                    </a:lnTo>
                    <a:lnTo>
                      <a:pt x="345" y="335"/>
                    </a:lnTo>
                    <a:lnTo>
                      <a:pt x="345" y="332"/>
                    </a:lnTo>
                    <a:lnTo>
                      <a:pt x="341" y="332"/>
                    </a:lnTo>
                    <a:lnTo>
                      <a:pt x="345" y="329"/>
                    </a:lnTo>
                    <a:lnTo>
                      <a:pt x="345" y="325"/>
                    </a:lnTo>
                    <a:lnTo>
                      <a:pt x="348" y="325"/>
                    </a:lnTo>
                    <a:lnTo>
                      <a:pt x="351" y="329"/>
                    </a:lnTo>
                    <a:lnTo>
                      <a:pt x="354" y="325"/>
                    </a:lnTo>
                    <a:lnTo>
                      <a:pt x="357" y="325"/>
                    </a:lnTo>
                    <a:lnTo>
                      <a:pt x="361" y="322"/>
                    </a:lnTo>
                    <a:lnTo>
                      <a:pt x="364" y="322"/>
                    </a:lnTo>
                    <a:lnTo>
                      <a:pt x="367" y="325"/>
                    </a:lnTo>
                    <a:lnTo>
                      <a:pt x="374" y="325"/>
                    </a:lnTo>
                    <a:lnTo>
                      <a:pt x="377" y="325"/>
                    </a:lnTo>
                    <a:lnTo>
                      <a:pt x="380" y="329"/>
                    </a:lnTo>
                    <a:lnTo>
                      <a:pt x="383" y="332"/>
                    </a:lnTo>
                    <a:lnTo>
                      <a:pt x="383" y="329"/>
                    </a:lnTo>
                    <a:lnTo>
                      <a:pt x="383" y="325"/>
                    </a:lnTo>
                    <a:lnTo>
                      <a:pt x="380" y="325"/>
                    </a:lnTo>
                    <a:lnTo>
                      <a:pt x="380" y="322"/>
                    </a:lnTo>
                    <a:lnTo>
                      <a:pt x="383" y="319"/>
                    </a:lnTo>
                    <a:lnTo>
                      <a:pt x="383" y="322"/>
                    </a:lnTo>
                    <a:lnTo>
                      <a:pt x="386" y="322"/>
                    </a:lnTo>
                    <a:lnTo>
                      <a:pt x="390" y="322"/>
                    </a:lnTo>
                    <a:lnTo>
                      <a:pt x="393" y="322"/>
                    </a:lnTo>
                    <a:lnTo>
                      <a:pt x="396" y="322"/>
                    </a:lnTo>
                    <a:lnTo>
                      <a:pt x="399" y="316"/>
                    </a:lnTo>
                    <a:lnTo>
                      <a:pt x="399" y="313"/>
                    </a:lnTo>
                    <a:lnTo>
                      <a:pt x="399" y="309"/>
                    </a:lnTo>
                    <a:lnTo>
                      <a:pt x="399" y="306"/>
                    </a:lnTo>
                    <a:lnTo>
                      <a:pt x="402" y="306"/>
                    </a:lnTo>
                    <a:lnTo>
                      <a:pt x="402" y="303"/>
                    </a:lnTo>
                    <a:lnTo>
                      <a:pt x="406" y="303"/>
                    </a:lnTo>
                    <a:lnTo>
                      <a:pt x="406" y="0"/>
                    </a:lnTo>
                    <a:lnTo>
                      <a:pt x="180" y="0"/>
                    </a:lnTo>
                    <a:lnTo>
                      <a:pt x="177" y="0"/>
                    </a:lnTo>
                    <a:lnTo>
                      <a:pt x="174" y="0"/>
                    </a:lnTo>
                    <a:lnTo>
                      <a:pt x="168" y="0"/>
                    </a:lnTo>
                    <a:lnTo>
                      <a:pt x="164" y="0"/>
                    </a:lnTo>
                    <a:lnTo>
                      <a:pt x="161" y="0"/>
                    </a:lnTo>
                    <a:lnTo>
                      <a:pt x="161" y="4"/>
                    </a:lnTo>
                    <a:lnTo>
                      <a:pt x="164" y="4"/>
                    </a:lnTo>
                  </a:path>
                </a:pathLst>
              </a:custGeom>
              <a:noFill/>
              <a:ln w="0">
                <a:solidFill>
                  <a:srgbClr val="7F7F7F"/>
                </a:solidFill>
                <a:round/>
                <a:headEnd/>
                <a:tailEnd/>
              </a:ln>
            </p:spPr>
            <p:txBody>
              <a:bodyPr/>
              <a:lstStyle/>
              <a:p>
                <a:endParaRPr lang="en-US"/>
              </a:p>
            </p:txBody>
          </p:sp>
          <p:sp>
            <p:nvSpPr>
              <p:cNvPr id="33052" name="Rectangle 122"/>
              <p:cNvSpPr>
                <a:spLocks noChangeArrowheads="1"/>
              </p:cNvSpPr>
              <p:nvPr/>
            </p:nvSpPr>
            <p:spPr bwMode="auto">
              <a:xfrm>
                <a:off x="2845" y="1199"/>
                <a:ext cx="1" cy="1"/>
              </a:xfrm>
              <a:prstGeom prst="rect">
                <a:avLst/>
              </a:prstGeom>
              <a:solidFill>
                <a:srgbClr val="CCCCCC"/>
              </a:solidFill>
              <a:ln w="9525">
                <a:noFill/>
                <a:miter lim="800000"/>
                <a:headEnd/>
                <a:tailEnd/>
              </a:ln>
            </p:spPr>
            <p:txBody>
              <a:bodyPr/>
              <a:lstStyle/>
              <a:p>
                <a:endParaRPr lang="en-US"/>
              </a:p>
            </p:txBody>
          </p:sp>
          <p:sp>
            <p:nvSpPr>
              <p:cNvPr id="33053" name="Freeform 123"/>
              <p:cNvSpPr>
                <a:spLocks/>
              </p:cNvSpPr>
              <p:nvPr/>
            </p:nvSpPr>
            <p:spPr bwMode="auto">
              <a:xfrm>
                <a:off x="2996" y="1337"/>
                <a:ext cx="109" cy="49"/>
              </a:xfrm>
              <a:custGeom>
                <a:avLst/>
                <a:gdLst>
                  <a:gd name="T0" fmla="*/ 93 w 109"/>
                  <a:gd name="T1" fmla="*/ 10 h 49"/>
                  <a:gd name="T2" fmla="*/ 90 w 109"/>
                  <a:gd name="T3" fmla="*/ 4 h 49"/>
                  <a:gd name="T4" fmla="*/ 84 w 109"/>
                  <a:gd name="T5" fmla="*/ 4 h 49"/>
                  <a:gd name="T6" fmla="*/ 80 w 109"/>
                  <a:gd name="T7" fmla="*/ 4 h 49"/>
                  <a:gd name="T8" fmla="*/ 74 w 109"/>
                  <a:gd name="T9" fmla="*/ 4 h 49"/>
                  <a:gd name="T10" fmla="*/ 71 w 109"/>
                  <a:gd name="T11" fmla="*/ 4 h 49"/>
                  <a:gd name="T12" fmla="*/ 67 w 109"/>
                  <a:gd name="T13" fmla="*/ 7 h 49"/>
                  <a:gd name="T14" fmla="*/ 64 w 109"/>
                  <a:gd name="T15" fmla="*/ 13 h 49"/>
                  <a:gd name="T16" fmla="*/ 58 w 109"/>
                  <a:gd name="T17" fmla="*/ 10 h 49"/>
                  <a:gd name="T18" fmla="*/ 45 w 109"/>
                  <a:gd name="T19" fmla="*/ 7 h 49"/>
                  <a:gd name="T20" fmla="*/ 38 w 109"/>
                  <a:gd name="T21" fmla="*/ 7 h 49"/>
                  <a:gd name="T22" fmla="*/ 29 w 109"/>
                  <a:gd name="T23" fmla="*/ 10 h 49"/>
                  <a:gd name="T24" fmla="*/ 19 w 109"/>
                  <a:gd name="T25" fmla="*/ 10 h 49"/>
                  <a:gd name="T26" fmla="*/ 16 w 109"/>
                  <a:gd name="T27" fmla="*/ 10 h 49"/>
                  <a:gd name="T28" fmla="*/ 10 w 109"/>
                  <a:gd name="T29" fmla="*/ 10 h 49"/>
                  <a:gd name="T30" fmla="*/ 3 w 109"/>
                  <a:gd name="T31" fmla="*/ 13 h 49"/>
                  <a:gd name="T32" fmla="*/ 3 w 109"/>
                  <a:gd name="T33" fmla="*/ 17 h 49"/>
                  <a:gd name="T34" fmla="*/ 6 w 109"/>
                  <a:gd name="T35" fmla="*/ 20 h 49"/>
                  <a:gd name="T36" fmla="*/ 16 w 109"/>
                  <a:gd name="T37" fmla="*/ 20 h 49"/>
                  <a:gd name="T38" fmla="*/ 26 w 109"/>
                  <a:gd name="T39" fmla="*/ 23 h 49"/>
                  <a:gd name="T40" fmla="*/ 29 w 109"/>
                  <a:gd name="T41" fmla="*/ 29 h 49"/>
                  <a:gd name="T42" fmla="*/ 35 w 109"/>
                  <a:gd name="T43" fmla="*/ 36 h 49"/>
                  <a:gd name="T44" fmla="*/ 38 w 109"/>
                  <a:gd name="T45" fmla="*/ 45 h 49"/>
                  <a:gd name="T46" fmla="*/ 35 w 109"/>
                  <a:gd name="T47" fmla="*/ 49 h 49"/>
                  <a:gd name="T48" fmla="*/ 38 w 109"/>
                  <a:gd name="T49" fmla="*/ 49 h 49"/>
                  <a:gd name="T50" fmla="*/ 48 w 109"/>
                  <a:gd name="T51" fmla="*/ 45 h 49"/>
                  <a:gd name="T52" fmla="*/ 51 w 109"/>
                  <a:gd name="T53" fmla="*/ 42 h 49"/>
                  <a:gd name="T54" fmla="*/ 55 w 109"/>
                  <a:gd name="T55" fmla="*/ 42 h 49"/>
                  <a:gd name="T56" fmla="*/ 61 w 109"/>
                  <a:gd name="T57" fmla="*/ 45 h 49"/>
                  <a:gd name="T58" fmla="*/ 64 w 109"/>
                  <a:gd name="T59" fmla="*/ 49 h 49"/>
                  <a:gd name="T60" fmla="*/ 71 w 109"/>
                  <a:gd name="T61" fmla="*/ 42 h 49"/>
                  <a:gd name="T62" fmla="*/ 77 w 109"/>
                  <a:gd name="T63" fmla="*/ 39 h 49"/>
                  <a:gd name="T64" fmla="*/ 84 w 109"/>
                  <a:gd name="T65" fmla="*/ 36 h 49"/>
                  <a:gd name="T66" fmla="*/ 87 w 109"/>
                  <a:gd name="T67" fmla="*/ 33 h 49"/>
                  <a:gd name="T68" fmla="*/ 87 w 109"/>
                  <a:gd name="T69" fmla="*/ 33 h 49"/>
                  <a:gd name="T70" fmla="*/ 93 w 109"/>
                  <a:gd name="T71" fmla="*/ 26 h 49"/>
                  <a:gd name="T72" fmla="*/ 96 w 109"/>
                  <a:gd name="T73" fmla="*/ 29 h 49"/>
                  <a:gd name="T74" fmla="*/ 103 w 109"/>
                  <a:gd name="T75" fmla="*/ 26 h 49"/>
                  <a:gd name="T76" fmla="*/ 109 w 109"/>
                  <a:gd name="T77" fmla="*/ 26 h 49"/>
                  <a:gd name="T78" fmla="*/ 109 w 109"/>
                  <a:gd name="T79" fmla="*/ 23 h 49"/>
                  <a:gd name="T80" fmla="*/ 103 w 109"/>
                  <a:gd name="T81" fmla="*/ 20 h 49"/>
                  <a:gd name="T82" fmla="*/ 100 w 109"/>
                  <a:gd name="T83" fmla="*/ 17 h 49"/>
                  <a:gd name="T84" fmla="*/ 103 w 109"/>
                  <a:gd name="T85" fmla="*/ 10 h 49"/>
                  <a:gd name="T86" fmla="*/ 96 w 109"/>
                  <a:gd name="T87" fmla="*/ 10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49"/>
                  <a:gd name="T134" fmla="*/ 109 w 109"/>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49">
                    <a:moveTo>
                      <a:pt x="96" y="10"/>
                    </a:moveTo>
                    <a:lnTo>
                      <a:pt x="93" y="10"/>
                    </a:lnTo>
                    <a:lnTo>
                      <a:pt x="90" y="10"/>
                    </a:lnTo>
                    <a:lnTo>
                      <a:pt x="90" y="4"/>
                    </a:lnTo>
                    <a:lnTo>
                      <a:pt x="87" y="4"/>
                    </a:lnTo>
                    <a:lnTo>
                      <a:pt x="84" y="4"/>
                    </a:lnTo>
                    <a:lnTo>
                      <a:pt x="80" y="4"/>
                    </a:lnTo>
                    <a:lnTo>
                      <a:pt x="80" y="0"/>
                    </a:lnTo>
                    <a:lnTo>
                      <a:pt x="74" y="4"/>
                    </a:lnTo>
                    <a:lnTo>
                      <a:pt x="71" y="4"/>
                    </a:lnTo>
                    <a:lnTo>
                      <a:pt x="67" y="4"/>
                    </a:lnTo>
                    <a:lnTo>
                      <a:pt x="67" y="7"/>
                    </a:lnTo>
                    <a:lnTo>
                      <a:pt x="64" y="10"/>
                    </a:lnTo>
                    <a:lnTo>
                      <a:pt x="64" y="13"/>
                    </a:lnTo>
                    <a:lnTo>
                      <a:pt x="61" y="10"/>
                    </a:lnTo>
                    <a:lnTo>
                      <a:pt x="58" y="10"/>
                    </a:lnTo>
                    <a:lnTo>
                      <a:pt x="48" y="7"/>
                    </a:lnTo>
                    <a:lnTo>
                      <a:pt x="45" y="7"/>
                    </a:lnTo>
                    <a:lnTo>
                      <a:pt x="38" y="7"/>
                    </a:lnTo>
                    <a:lnTo>
                      <a:pt x="35" y="7"/>
                    </a:lnTo>
                    <a:lnTo>
                      <a:pt x="29" y="10"/>
                    </a:lnTo>
                    <a:lnTo>
                      <a:pt x="26" y="10"/>
                    </a:lnTo>
                    <a:lnTo>
                      <a:pt x="19" y="10"/>
                    </a:lnTo>
                    <a:lnTo>
                      <a:pt x="16" y="10"/>
                    </a:lnTo>
                    <a:lnTo>
                      <a:pt x="10" y="10"/>
                    </a:lnTo>
                    <a:lnTo>
                      <a:pt x="6" y="10"/>
                    </a:lnTo>
                    <a:lnTo>
                      <a:pt x="3" y="13"/>
                    </a:lnTo>
                    <a:lnTo>
                      <a:pt x="0" y="17"/>
                    </a:lnTo>
                    <a:lnTo>
                      <a:pt x="3" y="17"/>
                    </a:lnTo>
                    <a:lnTo>
                      <a:pt x="6" y="17"/>
                    </a:lnTo>
                    <a:lnTo>
                      <a:pt x="6" y="20"/>
                    </a:lnTo>
                    <a:lnTo>
                      <a:pt x="10" y="20"/>
                    </a:lnTo>
                    <a:lnTo>
                      <a:pt x="16" y="20"/>
                    </a:lnTo>
                    <a:lnTo>
                      <a:pt x="22" y="23"/>
                    </a:lnTo>
                    <a:lnTo>
                      <a:pt x="26" y="23"/>
                    </a:lnTo>
                    <a:lnTo>
                      <a:pt x="26" y="26"/>
                    </a:lnTo>
                    <a:lnTo>
                      <a:pt x="29" y="29"/>
                    </a:lnTo>
                    <a:lnTo>
                      <a:pt x="32" y="36"/>
                    </a:lnTo>
                    <a:lnTo>
                      <a:pt x="35" y="36"/>
                    </a:lnTo>
                    <a:lnTo>
                      <a:pt x="35" y="39"/>
                    </a:lnTo>
                    <a:lnTo>
                      <a:pt x="38" y="45"/>
                    </a:lnTo>
                    <a:lnTo>
                      <a:pt x="35" y="45"/>
                    </a:lnTo>
                    <a:lnTo>
                      <a:pt x="35" y="49"/>
                    </a:lnTo>
                    <a:lnTo>
                      <a:pt x="38" y="49"/>
                    </a:lnTo>
                    <a:lnTo>
                      <a:pt x="42" y="45"/>
                    </a:lnTo>
                    <a:lnTo>
                      <a:pt x="48" y="45"/>
                    </a:lnTo>
                    <a:lnTo>
                      <a:pt x="51" y="42"/>
                    </a:lnTo>
                    <a:lnTo>
                      <a:pt x="55" y="42"/>
                    </a:lnTo>
                    <a:lnTo>
                      <a:pt x="61" y="45"/>
                    </a:lnTo>
                    <a:lnTo>
                      <a:pt x="64" y="49"/>
                    </a:lnTo>
                    <a:lnTo>
                      <a:pt x="71" y="45"/>
                    </a:lnTo>
                    <a:lnTo>
                      <a:pt x="71" y="42"/>
                    </a:lnTo>
                    <a:lnTo>
                      <a:pt x="77" y="42"/>
                    </a:lnTo>
                    <a:lnTo>
                      <a:pt x="77" y="39"/>
                    </a:lnTo>
                    <a:lnTo>
                      <a:pt x="80" y="39"/>
                    </a:lnTo>
                    <a:lnTo>
                      <a:pt x="84" y="36"/>
                    </a:lnTo>
                    <a:lnTo>
                      <a:pt x="87" y="33"/>
                    </a:lnTo>
                    <a:lnTo>
                      <a:pt x="90" y="29"/>
                    </a:lnTo>
                    <a:lnTo>
                      <a:pt x="93" y="26"/>
                    </a:lnTo>
                    <a:lnTo>
                      <a:pt x="96" y="29"/>
                    </a:lnTo>
                    <a:lnTo>
                      <a:pt x="100" y="29"/>
                    </a:lnTo>
                    <a:lnTo>
                      <a:pt x="103" y="26"/>
                    </a:lnTo>
                    <a:lnTo>
                      <a:pt x="106" y="29"/>
                    </a:lnTo>
                    <a:lnTo>
                      <a:pt x="109" y="26"/>
                    </a:lnTo>
                    <a:lnTo>
                      <a:pt x="109" y="23"/>
                    </a:lnTo>
                    <a:lnTo>
                      <a:pt x="103" y="23"/>
                    </a:lnTo>
                    <a:lnTo>
                      <a:pt x="103" y="20"/>
                    </a:lnTo>
                    <a:lnTo>
                      <a:pt x="100" y="20"/>
                    </a:lnTo>
                    <a:lnTo>
                      <a:pt x="100" y="17"/>
                    </a:lnTo>
                    <a:lnTo>
                      <a:pt x="103" y="13"/>
                    </a:lnTo>
                    <a:lnTo>
                      <a:pt x="103" y="10"/>
                    </a:lnTo>
                    <a:lnTo>
                      <a:pt x="100" y="10"/>
                    </a:lnTo>
                    <a:lnTo>
                      <a:pt x="96" y="10"/>
                    </a:lnTo>
                    <a:close/>
                  </a:path>
                </a:pathLst>
              </a:custGeom>
              <a:solidFill>
                <a:srgbClr val="CCCCCC"/>
              </a:solidFill>
              <a:ln w="9525">
                <a:noFill/>
                <a:round/>
                <a:headEnd/>
                <a:tailEnd/>
              </a:ln>
            </p:spPr>
            <p:txBody>
              <a:bodyPr/>
              <a:lstStyle/>
              <a:p>
                <a:endParaRPr lang="en-US"/>
              </a:p>
            </p:txBody>
          </p:sp>
          <p:sp>
            <p:nvSpPr>
              <p:cNvPr id="33054" name="Freeform 124"/>
              <p:cNvSpPr>
                <a:spLocks/>
              </p:cNvSpPr>
              <p:nvPr/>
            </p:nvSpPr>
            <p:spPr bwMode="auto">
              <a:xfrm>
                <a:off x="2996" y="1337"/>
                <a:ext cx="109" cy="49"/>
              </a:xfrm>
              <a:custGeom>
                <a:avLst/>
                <a:gdLst>
                  <a:gd name="T0" fmla="*/ 93 w 109"/>
                  <a:gd name="T1" fmla="*/ 10 h 49"/>
                  <a:gd name="T2" fmla="*/ 90 w 109"/>
                  <a:gd name="T3" fmla="*/ 4 h 49"/>
                  <a:gd name="T4" fmla="*/ 84 w 109"/>
                  <a:gd name="T5" fmla="*/ 4 h 49"/>
                  <a:gd name="T6" fmla="*/ 80 w 109"/>
                  <a:gd name="T7" fmla="*/ 4 h 49"/>
                  <a:gd name="T8" fmla="*/ 74 w 109"/>
                  <a:gd name="T9" fmla="*/ 4 h 49"/>
                  <a:gd name="T10" fmla="*/ 71 w 109"/>
                  <a:gd name="T11" fmla="*/ 4 h 49"/>
                  <a:gd name="T12" fmla="*/ 67 w 109"/>
                  <a:gd name="T13" fmla="*/ 7 h 49"/>
                  <a:gd name="T14" fmla="*/ 64 w 109"/>
                  <a:gd name="T15" fmla="*/ 13 h 49"/>
                  <a:gd name="T16" fmla="*/ 58 w 109"/>
                  <a:gd name="T17" fmla="*/ 10 h 49"/>
                  <a:gd name="T18" fmla="*/ 45 w 109"/>
                  <a:gd name="T19" fmla="*/ 7 h 49"/>
                  <a:gd name="T20" fmla="*/ 38 w 109"/>
                  <a:gd name="T21" fmla="*/ 7 h 49"/>
                  <a:gd name="T22" fmla="*/ 29 w 109"/>
                  <a:gd name="T23" fmla="*/ 10 h 49"/>
                  <a:gd name="T24" fmla="*/ 19 w 109"/>
                  <a:gd name="T25" fmla="*/ 10 h 49"/>
                  <a:gd name="T26" fmla="*/ 16 w 109"/>
                  <a:gd name="T27" fmla="*/ 10 h 49"/>
                  <a:gd name="T28" fmla="*/ 10 w 109"/>
                  <a:gd name="T29" fmla="*/ 10 h 49"/>
                  <a:gd name="T30" fmla="*/ 3 w 109"/>
                  <a:gd name="T31" fmla="*/ 13 h 49"/>
                  <a:gd name="T32" fmla="*/ 3 w 109"/>
                  <a:gd name="T33" fmla="*/ 17 h 49"/>
                  <a:gd name="T34" fmla="*/ 6 w 109"/>
                  <a:gd name="T35" fmla="*/ 20 h 49"/>
                  <a:gd name="T36" fmla="*/ 16 w 109"/>
                  <a:gd name="T37" fmla="*/ 20 h 49"/>
                  <a:gd name="T38" fmla="*/ 26 w 109"/>
                  <a:gd name="T39" fmla="*/ 23 h 49"/>
                  <a:gd name="T40" fmla="*/ 29 w 109"/>
                  <a:gd name="T41" fmla="*/ 29 h 49"/>
                  <a:gd name="T42" fmla="*/ 35 w 109"/>
                  <a:gd name="T43" fmla="*/ 36 h 49"/>
                  <a:gd name="T44" fmla="*/ 38 w 109"/>
                  <a:gd name="T45" fmla="*/ 45 h 49"/>
                  <a:gd name="T46" fmla="*/ 35 w 109"/>
                  <a:gd name="T47" fmla="*/ 49 h 49"/>
                  <a:gd name="T48" fmla="*/ 38 w 109"/>
                  <a:gd name="T49" fmla="*/ 49 h 49"/>
                  <a:gd name="T50" fmla="*/ 48 w 109"/>
                  <a:gd name="T51" fmla="*/ 45 h 49"/>
                  <a:gd name="T52" fmla="*/ 51 w 109"/>
                  <a:gd name="T53" fmla="*/ 42 h 49"/>
                  <a:gd name="T54" fmla="*/ 55 w 109"/>
                  <a:gd name="T55" fmla="*/ 42 h 49"/>
                  <a:gd name="T56" fmla="*/ 61 w 109"/>
                  <a:gd name="T57" fmla="*/ 45 h 49"/>
                  <a:gd name="T58" fmla="*/ 64 w 109"/>
                  <a:gd name="T59" fmla="*/ 49 h 49"/>
                  <a:gd name="T60" fmla="*/ 71 w 109"/>
                  <a:gd name="T61" fmla="*/ 42 h 49"/>
                  <a:gd name="T62" fmla="*/ 77 w 109"/>
                  <a:gd name="T63" fmla="*/ 39 h 49"/>
                  <a:gd name="T64" fmla="*/ 84 w 109"/>
                  <a:gd name="T65" fmla="*/ 36 h 49"/>
                  <a:gd name="T66" fmla="*/ 87 w 109"/>
                  <a:gd name="T67" fmla="*/ 33 h 49"/>
                  <a:gd name="T68" fmla="*/ 87 w 109"/>
                  <a:gd name="T69" fmla="*/ 33 h 49"/>
                  <a:gd name="T70" fmla="*/ 93 w 109"/>
                  <a:gd name="T71" fmla="*/ 26 h 49"/>
                  <a:gd name="T72" fmla="*/ 96 w 109"/>
                  <a:gd name="T73" fmla="*/ 29 h 49"/>
                  <a:gd name="T74" fmla="*/ 103 w 109"/>
                  <a:gd name="T75" fmla="*/ 26 h 49"/>
                  <a:gd name="T76" fmla="*/ 109 w 109"/>
                  <a:gd name="T77" fmla="*/ 26 h 49"/>
                  <a:gd name="T78" fmla="*/ 109 w 109"/>
                  <a:gd name="T79" fmla="*/ 23 h 49"/>
                  <a:gd name="T80" fmla="*/ 103 w 109"/>
                  <a:gd name="T81" fmla="*/ 20 h 49"/>
                  <a:gd name="T82" fmla="*/ 100 w 109"/>
                  <a:gd name="T83" fmla="*/ 17 h 49"/>
                  <a:gd name="T84" fmla="*/ 103 w 109"/>
                  <a:gd name="T85" fmla="*/ 10 h 49"/>
                  <a:gd name="T86" fmla="*/ 96 w 109"/>
                  <a:gd name="T87" fmla="*/ 10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9"/>
                  <a:gd name="T133" fmla="*/ 0 h 49"/>
                  <a:gd name="T134" fmla="*/ 109 w 109"/>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9" h="49">
                    <a:moveTo>
                      <a:pt x="96" y="10"/>
                    </a:moveTo>
                    <a:lnTo>
                      <a:pt x="93" y="10"/>
                    </a:lnTo>
                    <a:lnTo>
                      <a:pt x="90" y="10"/>
                    </a:lnTo>
                    <a:lnTo>
                      <a:pt x="90" y="4"/>
                    </a:lnTo>
                    <a:lnTo>
                      <a:pt x="87" y="4"/>
                    </a:lnTo>
                    <a:lnTo>
                      <a:pt x="84" y="4"/>
                    </a:lnTo>
                    <a:lnTo>
                      <a:pt x="80" y="4"/>
                    </a:lnTo>
                    <a:lnTo>
                      <a:pt x="80" y="0"/>
                    </a:lnTo>
                    <a:lnTo>
                      <a:pt x="74" y="4"/>
                    </a:lnTo>
                    <a:lnTo>
                      <a:pt x="71" y="4"/>
                    </a:lnTo>
                    <a:lnTo>
                      <a:pt x="67" y="4"/>
                    </a:lnTo>
                    <a:lnTo>
                      <a:pt x="67" y="7"/>
                    </a:lnTo>
                    <a:lnTo>
                      <a:pt x="64" y="10"/>
                    </a:lnTo>
                    <a:lnTo>
                      <a:pt x="64" y="13"/>
                    </a:lnTo>
                    <a:lnTo>
                      <a:pt x="61" y="10"/>
                    </a:lnTo>
                    <a:lnTo>
                      <a:pt x="58" y="10"/>
                    </a:lnTo>
                    <a:lnTo>
                      <a:pt x="48" y="7"/>
                    </a:lnTo>
                    <a:lnTo>
                      <a:pt x="45" y="7"/>
                    </a:lnTo>
                    <a:lnTo>
                      <a:pt x="38" y="7"/>
                    </a:lnTo>
                    <a:lnTo>
                      <a:pt x="35" y="7"/>
                    </a:lnTo>
                    <a:lnTo>
                      <a:pt x="29" y="10"/>
                    </a:lnTo>
                    <a:lnTo>
                      <a:pt x="26" y="10"/>
                    </a:lnTo>
                    <a:lnTo>
                      <a:pt x="19" y="10"/>
                    </a:lnTo>
                    <a:lnTo>
                      <a:pt x="16" y="10"/>
                    </a:lnTo>
                    <a:lnTo>
                      <a:pt x="10" y="10"/>
                    </a:lnTo>
                    <a:lnTo>
                      <a:pt x="6" y="10"/>
                    </a:lnTo>
                    <a:lnTo>
                      <a:pt x="3" y="13"/>
                    </a:lnTo>
                    <a:lnTo>
                      <a:pt x="0" y="17"/>
                    </a:lnTo>
                    <a:lnTo>
                      <a:pt x="3" y="17"/>
                    </a:lnTo>
                    <a:lnTo>
                      <a:pt x="6" y="17"/>
                    </a:lnTo>
                    <a:lnTo>
                      <a:pt x="6" y="20"/>
                    </a:lnTo>
                    <a:lnTo>
                      <a:pt x="10" y="20"/>
                    </a:lnTo>
                    <a:lnTo>
                      <a:pt x="16" y="20"/>
                    </a:lnTo>
                    <a:lnTo>
                      <a:pt x="22" y="23"/>
                    </a:lnTo>
                    <a:lnTo>
                      <a:pt x="26" y="23"/>
                    </a:lnTo>
                    <a:lnTo>
                      <a:pt x="26" y="26"/>
                    </a:lnTo>
                    <a:lnTo>
                      <a:pt x="29" y="29"/>
                    </a:lnTo>
                    <a:lnTo>
                      <a:pt x="32" y="36"/>
                    </a:lnTo>
                    <a:lnTo>
                      <a:pt x="35" y="36"/>
                    </a:lnTo>
                    <a:lnTo>
                      <a:pt x="35" y="39"/>
                    </a:lnTo>
                    <a:lnTo>
                      <a:pt x="38" y="45"/>
                    </a:lnTo>
                    <a:lnTo>
                      <a:pt x="35" y="45"/>
                    </a:lnTo>
                    <a:lnTo>
                      <a:pt x="35" y="49"/>
                    </a:lnTo>
                    <a:lnTo>
                      <a:pt x="38" y="49"/>
                    </a:lnTo>
                    <a:lnTo>
                      <a:pt x="42" y="45"/>
                    </a:lnTo>
                    <a:lnTo>
                      <a:pt x="48" y="45"/>
                    </a:lnTo>
                    <a:lnTo>
                      <a:pt x="51" y="42"/>
                    </a:lnTo>
                    <a:lnTo>
                      <a:pt x="55" y="42"/>
                    </a:lnTo>
                    <a:lnTo>
                      <a:pt x="61" y="45"/>
                    </a:lnTo>
                    <a:lnTo>
                      <a:pt x="64" y="49"/>
                    </a:lnTo>
                    <a:lnTo>
                      <a:pt x="71" y="45"/>
                    </a:lnTo>
                    <a:lnTo>
                      <a:pt x="71" y="42"/>
                    </a:lnTo>
                    <a:lnTo>
                      <a:pt x="77" y="42"/>
                    </a:lnTo>
                    <a:lnTo>
                      <a:pt x="77" y="39"/>
                    </a:lnTo>
                    <a:lnTo>
                      <a:pt x="80" y="39"/>
                    </a:lnTo>
                    <a:lnTo>
                      <a:pt x="84" y="36"/>
                    </a:lnTo>
                    <a:lnTo>
                      <a:pt x="87" y="33"/>
                    </a:lnTo>
                    <a:lnTo>
                      <a:pt x="90" y="29"/>
                    </a:lnTo>
                    <a:lnTo>
                      <a:pt x="93" y="26"/>
                    </a:lnTo>
                    <a:lnTo>
                      <a:pt x="96" y="29"/>
                    </a:lnTo>
                    <a:lnTo>
                      <a:pt x="100" y="29"/>
                    </a:lnTo>
                    <a:lnTo>
                      <a:pt x="103" y="26"/>
                    </a:lnTo>
                    <a:lnTo>
                      <a:pt x="106" y="29"/>
                    </a:lnTo>
                    <a:lnTo>
                      <a:pt x="109" y="26"/>
                    </a:lnTo>
                    <a:lnTo>
                      <a:pt x="109" y="23"/>
                    </a:lnTo>
                    <a:lnTo>
                      <a:pt x="103" y="23"/>
                    </a:lnTo>
                    <a:lnTo>
                      <a:pt x="103" y="20"/>
                    </a:lnTo>
                    <a:lnTo>
                      <a:pt x="100" y="20"/>
                    </a:lnTo>
                    <a:lnTo>
                      <a:pt x="100" y="17"/>
                    </a:lnTo>
                    <a:lnTo>
                      <a:pt x="103" y="13"/>
                    </a:lnTo>
                    <a:lnTo>
                      <a:pt x="103" y="10"/>
                    </a:lnTo>
                    <a:lnTo>
                      <a:pt x="100" y="10"/>
                    </a:lnTo>
                    <a:lnTo>
                      <a:pt x="96" y="10"/>
                    </a:lnTo>
                  </a:path>
                </a:pathLst>
              </a:custGeom>
              <a:noFill/>
              <a:ln w="0">
                <a:solidFill>
                  <a:srgbClr val="7F7F7F"/>
                </a:solidFill>
                <a:round/>
                <a:headEnd/>
                <a:tailEnd/>
              </a:ln>
            </p:spPr>
            <p:txBody>
              <a:bodyPr/>
              <a:lstStyle/>
              <a:p>
                <a:endParaRPr lang="en-US"/>
              </a:p>
            </p:txBody>
          </p:sp>
          <p:sp>
            <p:nvSpPr>
              <p:cNvPr id="33055" name="Freeform 125"/>
              <p:cNvSpPr>
                <a:spLocks/>
              </p:cNvSpPr>
              <p:nvPr/>
            </p:nvSpPr>
            <p:spPr bwMode="auto">
              <a:xfrm>
                <a:off x="3060" y="1370"/>
                <a:ext cx="61" cy="48"/>
              </a:xfrm>
              <a:custGeom>
                <a:avLst/>
                <a:gdLst>
                  <a:gd name="T0" fmla="*/ 20 w 61"/>
                  <a:gd name="T1" fmla="*/ 3 h 48"/>
                  <a:gd name="T2" fmla="*/ 16 w 61"/>
                  <a:gd name="T3" fmla="*/ 6 h 48"/>
                  <a:gd name="T4" fmla="*/ 13 w 61"/>
                  <a:gd name="T5" fmla="*/ 6 h 48"/>
                  <a:gd name="T6" fmla="*/ 13 w 61"/>
                  <a:gd name="T7" fmla="*/ 9 h 48"/>
                  <a:gd name="T8" fmla="*/ 7 w 61"/>
                  <a:gd name="T9" fmla="*/ 9 h 48"/>
                  <a:gd name="T10" fmla="*/ 7 w 61"/>
                  <a:gd name="T11" fmla="*/ 12 h 48"/>
                  <a:gd name="T12" fmla="*/ 0 w 61"/>
                  <a:gd name="T13" fmla="*/ 16 h 48"/>
                  <a:gd name="T14" fmla="*/ 3 w 61"/>
                  <a:gd name="T15" fmla="*/ 16 h 48"/>
                  <a:gd name="T16" fmla="*/ 7 w 61"/>
                  <a:gd name="T17" fmla="*/ 19 h 48"/>
                  <a:gd name="T18" fmla="*/ 10 w 61"/>
                  <a:gd name="T19" fmla="*/ 25 h 48"/>
                  <a:gd name="T20" fmla="*/ 10 w 61"/>
                  <a:gd name="T21" fmla="*/ 29 h 48"/>
                  <a:gd name="T22" fmla="*/ 13 w 61"/>
                  <a:gd name="T23" fmla="*/ 32 h 48"/>
                  <a:gd name="T24" fmla="*/ 16 w 61"/>
                  <a:gd name="T25" fmla="*/ 32 h 48"/>
                  <a:gd name="T26" fmla="*/ 20 w 61"/>
                  <a:gd name="T27" fmla="*/ 32 h 48"/>
                  <a:gd name="T28" fmla="*/ 23 w 61"/>
                  <a:gd name="T29" fmla="*/ 35 h 48"/>
                  <a:gd name="T30" fmla="*/ 26 w 61"/>
                  <a:gd name="T31" fmla="*/ 35 h 48"/>
                  <a:gd name="T32" fmla="*/ 26 w 61"/>
                  <a:gd name="T33" fmla="*/ 35 h 48"/>
                  <a:gd name="T34" fmla="*/ 32 w 61"/>
                  <a:gd name="T35" fmla="*/ 38 h 48"/>
                  <a:gd name="T36" fmla="*/ 32 w 61"/>
                  <a:gd name="T37" fmla="*/ 35 h 48"/>
                  <a:gd name="T38" fmla="*/ 36 w 61"/>
                  <a:gd name="T39" fmla="*/ 35 h 48"/>
                  <a:gd name="T40" fmla="*/ 39 w 61"/>
                  <a:gd name="T41" fmla="*/ 38 h 48"/>
                  <a:gd name="T42" fmla="*/ 39 w 61"/>
                  <a:gd name="T43" fmla="*/ 38 h 48"/>
                  <a:gd name="T44" fmla="*/ 42 w 61"/>
                  <a:gd name="T45" fmla="*/ 38 h 48"/>
                  <a:gd name="T46" fmla="*/ 42 w 61"/>
                  <a:gd name="T47" fmla="*/ 35 h 48"/>
                  <a:gd name="T48" fmla="*/ 45 w 61"/>
                  <a:gd name="T49" fmla="*/ 35 h 48"/>
                  <a:gd name="T50" fmla="*/ 49 w 61"/>
                  <a:gd name="T51" fmla="*/ 38 h 48"/>
                  <a:gd name="T52" fmla="*/ 49 w 61"/>
                  <a:gd name="T53" fmla="*/ 38 h 48"/>
                  <a:gd name="T54" fmla="*/ 52 w 61"/>
                  <a:gd name="T55" fmla="*/ 41 h 48"/>
                  <a:gd name="T56" fmla="*/ 55 w 61"/>
                  <a:gd name="T57" fmla="*/ 48 h 48"/>
                  <a:gd name="T58" fmla="*/ 55 w 61"/>
                  <a:gd name="T59" fmla="*/ 48 h 48"/>
                  <a:gd name="T60" fmla="*/ 61 w 61"/>
                  <a:gd name="T61" fmla="*/ 45 h 48"/>
                  <a:gd name="T62" fmla="*/ 61 w 61"/>
                  <a:gd name="T63" fmla="*/ 45 h 48"/>
                  <a:gd name="T64" fmla="*/ 61 w 61"/>
                  <a:gd name="T65" fmla="*/ 41 h 48"/>
                  <a:gd name="T66" fmla="*/ 58 w 61"/>
                  <a:gd name="T67" fmla="*/ 41 h 48"/>
                  <a:gd name="T68" fmla="*/ 58 w 61"/>
                  <a:gd name="T69" fmla="*/ 38 h 48"/>
                  <a:gd name="T70" fmla="*/ 58 w 61"/>
                  <a:gd name="T71" fmla="*/ 38 h 48"/>
                  <a:gd name="T72" fmla="*/ 58 w 61"/>
                  <a:gd name="T73" fmla="*/ 35 h 48"/>
                  <a:gd name="T74" fmla="*/ 55 w 61"/>
                  <a:gd name="T75" fmla="*/ 35 h 48"/>
                  <a:gd name="T76" fmla="*/ 55 w 61"/>
                  <a:gd name="T77" fmla="*/ 32 h 48"/>
                  <a:gd name="T78" fmla="*/ 55 w 61"/>
                  <a:gd name="T79" fmla="*/ 29 h 48"/>
                  <a:gd name="T80" fmla="*/ 55 w 61"/>
                  <a:gd name="T81" fmla="*/ 29 h 48"/>
                  <a:gd name="T82" fmla="*/ 52 w 61"/>
                  <a:gd name="T83" fmla="*/ 29 h 48"/>
                  <a:gd name="T84" fmla="*/ 45 w 61"/>
                  <a:gd name="T85" fmla="*/ 29 h 48"/>
                  <a:gd name="T86" fmla="*/ 42 w 61"/>
                  <a:gd name="T87" fmla="*/ 25 h 48"/>
                  <a:gd name="T88" fmla="*/ 42 w 61"/>
                  <a:gd name="T89" fmla="*/ 25 h 48"/>
                  <a:gd name="T90" fmla="*/ 42 w 61"/>
                  <a:gd name="T91" fmla="*/ 22 h 48"/>
                  <a:gd name="T92" fmla="*/ 45 w 61"/>
                  <a:gd name="T93" fmla="*/ 19 h 48"/>
                  <a:gd name="T94" fmla="*/ 42 w 61"/>
                  <a:gd name="T95" fmla="*/ 19 h 48"/>
                  <a:gd name="T96" fmla="*/ 39 w 61"/>
                  <a:gd name="T97" fmla="*/ 16 h 48"/>
                  <a:gd name="T98" fmla="*/ 36 w 61"/>
                  <a:gd name="T99" fmla="*/ 16 h 48"/>
                  <a:gd name="T100" fmla="*/ 36 w 61"/>
                  <a:gd name="T101" fmla="*/ 16 h 48"/>
                  <a:gd name="T102" fmla="*/ 32 w 61"/>
                  <a:gd name="T103" fmla="*/ 12 h 48"/>
                  <a:gd name="T104" fmla="*/ 32 w 61"/>
                  <a:gd name="T105" fmla="*/ 9 h 48"/>
                  <a:gd name="T106" fmla="*/ 32 w 61"/>
                  <a:gd name="T107" fmla="*/ 6 h 48"/>
                  <a:gd name="T108" fmla="*/ 32 w 61"/>
                  <a:gd name="T109" fmla="*/ 6 h 48"/>
                  <a:gd name="T110" fmla="*/ 29 w 61"/>
                  <a:gd name="T111" fmla="*/ 6 h 48"/>
                  <a:gd name="T112" fmla="*/ 26 w 61"/>
                  <a:gd name="T113" fmla="*/ 6 h 48"/>
                  <a:gd name="T114" fmla="*/ 23 w 61"/>
                  <a:gd name="T115" fmla="*/ 3 h 48"/>
                  <a:gd name="T116" fmla="*/ 23 w 61"/>
                  <a:gd name="T117" fmla="*/ 0 h 48"/>
                  <a:gd name="T118" fmla="*/ 23 w 61"/>
                  <a:gd name="T119" fmla="*/ 0 h 48"/>
                  <a:gd name="T120" fmla="*/ 20 w 61"/>
                  <a:gd name="T121" fmla="*/ 3 h 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
                  <a:gd name="T184" fmla="*/ 0 h 48"/>
                  <a:gd name="T185" fmla="*/ 61 w 61"/>
                  <a:gd name="T186" fmla="*/ 48 h 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 h="48">
                    <a:moveTo>
                      <a:pt x="20" y="3"/>
                    </a:moveTo>
                    <a:lnTo>
                      <a:pt x="16" y="6"/>
                    </a:lnTo>
                    <a:lnTo>
                      <a:pt x="13" y="6"/>
                    </a:lnTo>
                    <a:lnTo>
                      <a:pt x="13" y="9"/>
                    </a:lnTo>
                    <a:lnTo>
                      <a:pt x="7" y="9"/>
                    </a:lnTo>
                    <a:lnTo>
                      <a:pt x="7" y="12"/>
                    </a:lnTo>
                    <a:lnTo>
                      <a:pt x="0" y="16"/>
                    </a:lnTo>
                    <a:lnTo>
                      <a:pt x="3" y="16"/>
                    </a:lnTo>
                    <a:lnTo>
                      <a:pt x="7" y="19"/>
                    </a:lnTo>
                    <a:lnTo>
                      <a:pt x="10" y="25"/>
                    </a:lnTo>
                    <a:lnTo>
                      <a:pt x="10" y="29"/>
                    </a:lnTo>
                    <a:lnTo>
                      <a:pt x="13" y="32"/>
                    </a:lnTo>
                    <a:lnTo>
                      <a:pt x="16" y="32"/>
                    </a:lnTo>
                    <a:lnTo>
                      <a:pt x="20" y="32"/>
                    </a:lnTo>
                    <a:lnTo>
                      <a:pt x="23" y="35"/>
                    </a:lnTo>
                    <a:lnTo>
                      <a:pt x="26" y="35"/>
                    </a:lnTo>
                    <a:lnTo>
                      <a:pt x="32" y="38"/>
                    </a:lnTo>
                    <a:lnTo>
                      <a:pt x="32" y="35"/>
                    </a:lnTo>
                    <a:lnTo>
                      <a:pt x="36" y="35"/>
                    </a:lnTo>
                    <a:lnTo>
                      <a:pt x="39" y="38"/>
                    </a:lnTo>
                    <a:lnTo>
                      <a:pt x="42" y="38"/>
                    </a:lnTo>
                    <a:lnTo>
                      <a:pt x="42" y="35"/>
                    </a:lnTo>
                    <a:lnTo>
                      <a:pt x="45" y="35"/>
                    </a:lnTo>
                    <a:lnTo>
                      <a:pt x="49" y="38"/>
                    </a:lnTo>
                    <a:lnTo>
                      <a:pt x="52" y="41"/>
                    </a:lnTo>
                    <a:lnTo>
                      <a:pt x="55" y="48"/>
                    </a:lnTo>
                    <a:lnTo>
                      <a:pt x="61" y="45"/>
                    </a:lnTo>
                    <a:lnTo>
                      <a:pt x="61" y="41"/>
                    </a:lnTo>
                    <a:lnTo>
                      <a:pt x="58" y="41"/>
                    </a:lnTo>
                    <a:lnTo>
                      <a:pt x="58" y="38"/>
                    </a:lnTo>
                    <a:lnTo>
                      <a:pt x="58" y="35"/>
                    </a:lnTo>
                    <a:lnTo>
                      <a:pt x="55" y="35"/>
                    </a:lnTo>
                    <a:lnTo>
                      <a:pt x="55" y="32"/>
                    </a:lnTo>
                    <a:lnTo>
                      <a:pt x="55" y="29"/>
                    </a:lnTo>
                    <a:lnTo>
                      <a:pt x="52" y="29"/>
                    </a:lnTo>
                    <a:lnTo>
                      <a:pt x="45" y="29"/>
                    </a:lnTo>
                    <a:lnTo>
                      <a:pt x="42" y="25"/>
                    </a:lnTo>
                    <a:lnTo>
                      <a:pt x="42" y="22"/>
                    </a:lnTo>
                    <a:lnTo>
                      <a:pt x="45" y="19"/>
                    </a:lnTo>
                    <a:lnTo>
                      <a:pt x="42" y="19"/>
                    </a:lnTo>
                    <a:lnTo>
                      <a:pt x="39" y="16"/>
                    </a:lnTo>
                    <a:lnTo>
                      <a:pt x="36" y="16"/>
                    </a:lnTo>
                    <a:lnTo>
                      <a:pt x="32" y="12"/>
                    </a:lnTo>
                    <a:lnTo>
                      <a:pt x="32" y="9"/>
                    </a:lnTo>
                    <a:lnTo>
                      <a:pt x="32" y="6"/>
                    </a:lnTo>
                    <a:lnTo>
                      <a:pt x="29" y="6"/>
                    </a:lnTo>
                    <a:lnTo>
                      <a:pt x="26" y="6"/>
                    </a:lnTo>
                    <a:lnTo>
                      <a:pt x="23" y="3"/>
                    </a:lnTo>
                    <a:lnTo>
                      <a:pt x="23" y="0"/>
                    </a:lnTo>
                    <a:lnTo>
                      <a:pt x="20" y="3"/>
                    </a:lnTo>
                    <a:close/>
                  </a:path>
                </a:pathLst>
              </a:custGeom>
              <a:solidFill>
                <a:srgbClr val="CCCCCC"/>
              </a:solidFill>
              <a:ln w="9525">
                <a:noFill/>
                <a:round/>
                <a:headEnd/>
                <a:tailEnd/>
              </a:ln>
            </p:spPr>
            <p:txBody>
              <a:bodyPr/>
              <a:lstStyle/>
              <a:p>
                <a:endParaRPr lang="en-US"/>
              </a:p>
            </p:txBody>
          </p:sp>
          <p:sp>
            <p:nvSpPr>
              <p:cNvPr id="33056" name="Freeform 126"/>
              <p:cNvSpPr>
                <a:spLocks/>
              </p:cNvSpPr>
              <p:nvPr/>
            </p:nvSpPr>
            <p:spPr bwMode="auto">
              <a:xfrm>
                <a:off x="3060" y="1370"/>
                <a:ext cx="61" cy="48"/>
              </a:xfrm>
              <a:custGeom>
                <a:avLst/>
                <a:gdLst>
                  <a:gd name="T0" fmla="*/ 20 w 61"/>
                  <a:gd name="T1" fmla="*/ 3 h 48"/>
                  <a:gd name="T2" fmla="*/ 16 w 61"/>
                  <a:gd name="T3" fmla="*/ 6 h 48"/>
                  <a:gd name="T4" fmla="*/ 13 w 61"/>
                  <a:gd name="T5" fmla="*/ 6 h 48"/>
                  <a:gd name="T6" fmla="*/ 13 w 61"/>
                  <a:gd name="T7" fmla="*/ 9 h 48"/>
                  <a:gd name="T8" fmla="*/ 7 w 61"/>
                  <a:gd name="T9" fmla="*/ 9 h 48"/>
                  <a:gd name="T10" fmla="*/ 7 w 61"/>
                  <a:gd name="T11" fmla="*/ 12 h 48"/>
                  <a:gd name="T12" fmla="*/ 0 w 61"/>
                  <a:gd name="T13" fmla="*/ 16 h 48"/>
                  <a:gd name="T14" fmla="*/ 3 w 61"/>
                  <a:gd name="T15" fmla="*/ 16 h 48"/>
                  <a:gd name="T16" fmla="*/ 7 w 61"/>
                  <a:gd name="T17" fmla="*/ 19 h 48"/>
                  <a:gd name="T18" fmla="*/ 10 w 61"/>
                  <a:gd name="T19" fmla="*/ 25 h 48"/>
                  <a:gd name="T20" fmla="*/ 10 w 61"/>
                  <a:gd name="T21" fmla="*/ 29 h 48"/>
                  <a:gd name="T22" fmla="*/ 13 w 61"/>
                  <a:gd name="T23" fmla="*/ 32 h 48"/>
                  <a:gd name="T24" fmla="*/ 16 w 61"/>
                  <a:gd name="T25" fmla="*/ 32 h 48"/>
                  <a:gd name="T26" fmla="*/ 20 w 61"/>
                  <a:gd name="T27" fmla="*/ 32 h 48"/>
                  <a:gd name="T28" fmla="*/ 23 w 61"/>
                  <a:gd name="T29" fmla="*/ 35 h 48"/>
                  <a:gd name="T30" fmla="*/ 26 w 61"/>
                  <a:gd name="T31" fmla="*/ 35 h 48"/>
                  <a:gd name="T32" fmla="*/ 26 w 61"/>
                  <a:gd name="T33" fmla="*/ 35 h 48"/>
                  <a:gd name="T34" fmla="*/ 32 w 61"/>
                  <a:gd name="T35" fmla="*/ 38 h 48"/>
                  <a:gd name="T36" fmla="*/ 32 w 61"/>
                  <a:gd name="T37" fmla="*/ 35 h 48"/>
                  <a:gd name="T38" fmla="*/ 36 w 61"/>
                  <a:gd name="T39" fmla="*/ 35 h 48"/>
                  <a:gd name="T40" fmla="*/ 39 w 61"/>
                  <a:gd name="T41" fmla="*/ 38 h 48"/>
                  <a:gd name="T42" fmla="*/ 39 w 61"/>
                  <a:gd name="T43" fmla="*/ 38 h 48"/>
                  <a:gd name="T44" fmla="*/ 42 w 61"/>
                  <a:gd name="T45" fmla="*/ 38 h 48"/>
                  <a:gd name="T46" fmla="*/ 42 w 61"/>
                  <a:gd name="T47" fmla="*/ 35 h 48"/>
                  <a:gd name="T48" fmla="*/ 45 w 61"/>
                  <a:gd name="T49" fmla="*/ 35 h 48"/>
                  <a:gd name="T50" fmla="*/ 49 w 61"/>
                  <a:gd name="T51" fmla="*/ 38 h 48"/>
                  <a:gd name="T52" fmla="*/ 49 w 61"/>
                  <a:gd name="T53" fmla="*/ 38 h 48"/>
                  <a:gd name="T54" fmla="*/ 52 w 61"/>
                  <a:gd name="T55" fmla="*/ 41 h 48"/>
                  <a:gd name="T56" fmla="*/ 55 w 61"/>
                  <a:gd name="T57" fmla="*/ 48 h 48"/>
                  <a:gd name="T58" fmla="*/ 55 w 61"/>
                  <a:gd name="T59" fmla="*/ 48 h 48"/>
                  <a:gd name="T60" fmla="*/ 61 w 61"/>
                  <a:gd name="T61" fmla="*/ 45 h 48"/>
                  <a:gd name="T62" fmla="*/ 61 w 61"/>
                  <a:gd name="T63" fmla="*/ 45 h 48"/>
                  <a:gd name="T64" fmla="*/ 61 w 61"/>
                  <a:gd name="T65" fmla="*/ 41 h 48"/>
                  <a:gd name="T66" fmla="*/ 58 w 61"/>
                  <a:gd name="T67" fmla="*/ 41 h 48"/>
                  <a:gd name="T68" fmla="*/ 58 w 61"/>
                  <a:gd name="T69" fmla="*/ 38 h 48"/>
                  <a:gd name="T70" fmla="*/ 58 w 61"/>
                  <a:gd name="T71" fmla="*/ 38 h 48"/>
                  <a:gd name="T72" fmla="*/ 58 w 61"/>
                  <a:gd name="T73" fmla="*/ 35 h 48"/>
                  <a:gd name="T74" fmla="*/ 55 w 61"/>
                  <a:gd name="T75" fmla="*/ 35 h 48"/>
                  <a:gd name="T76" fmla="*/ 55 w 61"/>
                  <a:gd name="T77" fmla="*/ 32 h 48"/>
                  <a:gd name="T78" fmla="*/ 55 w 61"/>
                  <a:gd name="T79" fmla="*/ 29 h 48"/>
                  <a:gd name="T80" fmla="*/ 55 w 61"/>
                  <a:gd name="T81" fmla="*/ 29 h 48"/>
                  <a:gd name="T82" fmla="*/ 52 w 61"/>
                  <a:gd name="T83" fmla="*/ 29 h 48"/>
                  <a:gd name="T84" fmla="*/ 45 w 61"/>
                  <a:gd name="T85" fmla="*/ 29 h 48"/>
                  <a:gd name="T86" fmla="*/ 42 w 61"/>
                  <a:gd name="T87" fmla="*/ 25 h 48"/>
                  <a:gd name="T88" fmla="*/ 42 w 61"/>
                  <a:gd name="T89" fmla="*/ 25 h 48"/>
                  <a:gd name="T90" fmla="*/ 42 w 61"/>
                  <a:gd name="T91" fmla="*/ 22 h 48"/>
                  <a:gd name="T92" fmla="*/ 45 w 61"/>
                  <a:gd name="T93" fmla="*/ 19 h 48"/>
                  <a:gd name="T94" fmla="*/ 42 w 61"/>
                  <a:gd name="T95" fmla="*/ 19 h 48"/>
                  <a:gd name="T96" fmla="*/ 39 w 61"/>
                  <a:gd name="T97" fmla="*/ 16 h 48"/>
                  <a:gd name="T98" fmla="*/ 36 w 61"/>
                  <a:gd name="T99" fmla="*/ 16 h 48"/>
                  <a:gd name="T100" fmla="*/ 36 w 61"/>
                  <a:gd name="T101" fmla="*/ 16 h 48"/>
                  <a:gd name="T102" fmla="*/ 32 w 61"/>
                  <a:gd name="T103" fmla="*/ 12 h 48"/>
                  <a:gd name="T104" fmla="*/ 32 w 61"/>
                  <a:gd name="T105" fmla="*/ 9 h 48"/>
                  <a:gd name="T106" fmla="*/ 32 w 61"/>
                  <a:gd name="T107" fmla="*/ 6 h 48"/>
                  <a:gd name="T108" fmla="*/ 32 w 61"/>
                  <a:gd name="T109" fmla="*/ 6 h 48"/>
                  <a:gd name="T110" fmla="*/ 29 w 61"/>
                  <a:gd name="T111" fmla="*/ 6 h 48"/>
                  <a:gd name="T112" fmla="*/ 26 w 61"/>
                  <a:gd name="T113" fmla="*/ 6 h 48"/>
                  <a:gd name="T114" fmla="*/ 23 w 61"/>
                  <a:gd name="T115" fmla="*/ 3 h 48"/>
                  <a:gd name="T116" fmla="*/ 23 w 61"/>
                  <a:gd name="T117" fmla="*/ 0 h 48"/>
                  <a:gd name="T118" fmla="*/ 23 w 61"/>
                  <a:gd name="T119" fmla="*/ 0 h 48"/>
                  <a:gd name="T120" fmla="*/ 20 w 61"/>
                  <a:gd name="T121" fmla="*/ 3 h 48"/>
                  <a:gd name="T122" fmla="*/ 20 w 61"/>
                  <a:gd name="T123" fmla="*/ 3 h 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
                  <a:gd name="T187" fmla="*/ 0 h 48"/>
                  <a:gd name="T188" fmla="*/ 61 w 61"/>
                  <a:gd name="T189" fmla="*/ 48 h 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 h="48">
                    <a:moveTo>
                      <a:pt x="20" y="3"/>
                    </a:moveTo>
                    <a:lnTo>
                      <a:pt x="16" y="6"/>
                    </a:lnTo>
                    <a:lnTo>
                      <a:pt x="13" y="6"/>
                    </a:lnTo>
                    <a:lnTo>
                      <a:pt x="13" y="9"/>
                    </a:lnTo>
                    <a:lnTo>
                      <a:pt x="7" y="9"/>
                    </a:lnTo>
                    <a:lnTo>
                      <a:pt x="7" y="12"/>
                    </a:lnTo>
                    <a:lnTo>
                      <a:pt x="0" y="16"/>
                    </a:lnTo>
                    <a:lnTo>
                      <a:pt x="3" y="16"/>
                    </a:lnTo>
                    <a:lnTo>
                      <a:pt x="7" y="19"/>
                    </a:lnTo>
                    <a:lnTo>
                      <a:pt x="10" y="25"/>
                    </a:lnTo>
                    <a:lnTo>
                      <a:pt x="10" y="29"/>
                    </a:lnTo>
                    <a:lnTo>
                      <a:pt x="13" y="32"/>
                    </a:lnTo>
                    <a:lnTo>
                      <a:pt x="16" y="32"/>
                    </a:lnTo>
                    <a:lnTo>
                      <a:pt x="20" y="32"/>
                    </a:lnTo>
                    <a:lnTo>
                      <a:pt x="23" y="35"/>
                    </a:lnTo>
                    <a:lnTo>
                      <a:pt x="26" y="35"/>
                    </a:lnTo>
                    <a:lnTo>
                      <a:pt x="32" y="38"/>
                    </a:lnTo>
                    <a:lnTo>
                      <a:pt x="32" y="35"/>
                    </a:lnTo>
                    <a:lnTo>
                      <a:pt x="36" y="35"/>
                    </a:lnTo>
                    <a:lnTo>
                      <a:pt x="39" y="38"/>
                    </a:lnTo>
                    <a:lnTo>
                      <a:pt x="42" y="38"/>
                    </a:lnTo>
                    <a:lnTo>
                      <a:pt x="42" y="35"/>
                    </a:lnTo>
                    <a:lnTo>
                      <a:pt x="45" y="35"/>
                    </a:lnTo>
                    <a:lnTo>
                      <a:pt x="49" y="38"/>
                    </a:lnTo>
                    <a:lnTo>
                      <a:pt x="52" y="41"/>
                    </a:lnTo>
                    <a:lnTo>
                      <a:pt x="55" y="48"/>
                    </a:lnTo>
                    <a:lnTo>
                      <a:pt x="61" y="45"/>
                    </a:lnTo>
                    <a:lnTo>
                      <a:pt x="61" y="41"/>
                    </a:lnTo>
                    <a:lnTo>
                      <a:pt x="58" y="41"/>
                    </a:lnTo>
                    <a:lnTo>
                      <a:pt x="58" y="38"/>
                    </a:lnTo>
                    <a:lnTo>
                      <a:pt x="58" y="35"/>
                    </a:lnTo>
                    <a:lnTo>
                      <a:pt x="55" y="35"/>
                    </a:lnTo>
                    <a:lnTo>
                      <a:pt x="55" y="32"/>
                    </a:lnTo>
                    <a:lnTo>
                      <a:pt x="55" y="29"/>
                    </a:lnTo>
                    <a:lnTo>
                      <a:pt x="52" y="29"/>
                    </a:lnTo>
                    <a:lnTo>
                      <a:pt x="45" y="29"/>
                    </a:lnTo>
                    <a:lnTo>
                      <a:pt x="42" y="25"/>
                    </a:lnTo>
                    <a:lnTo>
                      <a:pt x="42" y="22"/>
                    </a:lnTo>
                    <a:lnTo>
                      <a:pt x="45" y="19"/>
                    </a:lnTo>
                    <a:lnTo>
                      <a:pt x="42" y="19"/>
                    </a:lnTo>
                    <a:lnTo>
                      <a:pt x="39" y="16"/>
                    </a:lnTo>
                    <a:lnTo>
                      <a:pt x="36" y="16"/>
                    </a:lnTo>
                    <a:lnTo>
                      <a:pt x="32" y="12"/>
                    </a:lnTo>
                    <a:lnTo>
                      <a:pt x="32" y="9"/>
                    </a:lnTo>
                    <a:lnTo>
                      <a:pt x="32" y="6"/>
                    </a:lnTo>
                    <a:lnTo>
                      <a:pt x="29" y="6"/>
                    </a:lnTo>
                    <a:lnTo>
                      <a:pt x="26" y="6"/>
                    </a:lnTo>
                    <a:lnTo>
                      <a:pt x="23" y="3"/>
                    </a:lnTo>
                    <a:lnTo>
                      <a:pt x="23" y="0"/>
                    </a:lnTo>
                    <a:lnTo>
                      <a:pt x="20" y="3"/>
                    </a:lnTo>
                  </a:path>
                </a:pathLst>
              </a:custGeom>
              <a:noFill/>
              <a:ln w="0">
                <a:solidFill>
                  <a:srgbClr val="7F7F7F"/>
                </a:solidFill>
                <a:round/>
                <a:headEnd/>
                <a:tailEnd/>
              </a:ln>
            </p:spPr>
            <p:txBody>
              <a:bodyPr/>
              <a:lstStyle/>
              <a:p>
                <a:endParaRPr lang="en-US"/>
              </a:p>
            </p:txBody>
          </p:sp>
          <p:sp>
            <p:nvSpPr>
              <p:cNvPr id="33057" name="Freeform 127"/>
              <p:cNvSpPr>
                <a:spLocks/>
              </p:cNvSpPr>
              <p:nvPr/>
            </p:nvSpPr>
            <p:spPr bwMode="auto">
              <a:xfrm>
                <a:off x="3092" y="1405"/>
                <a:ext cx="23" cy="13"/>
              </a:xfrm>
              <a:custGeom>
                <a:avLst/>
                <a:gdLst>
                  <a:gd name="T0" fmla="*/ 13 w 23"/>
                  <a:gd name="T1" fmla="*/ 13 h 13"/>
                  <a:gd name="T2" fmla="*/ 17 w 23"/>
                  <a:gd name="T3" fmla="*/ 13 h 13"/>
                  <a:gd name="T4" fmla="*/ 23 w 23"/>
                  <a:gd name="T5" fmla="*/ 13 h 13"/>
                  <a:gd name="T6" fmla="*/ 20 w 23"/>
                  <a:gd name="T7" fmla="*/ 6 h 13"/>
                  <a:gd name="T8" fmla="*/ 17 w 23"/>
                  <a:gd name="T9" fmla="*/ 3 h 13"/>
                  <a:gd name="T10" fmla="*/ 17 w 23"/>
                  <a:gd name="T11" fmla="*/ 3 h 13"/>
                  <a:gd name="T12" fmla="*/ 13 w 23"/>
                  <a:gd name="T13" fmla="*/ 0 h 13"/>
                  <a:gd name="T14" fmla="*/ 10 w 23"/>
                  <a:gd name="T15" fmla="*/ 0 h 13"/>
                  <a:gd name="T16" fmla="*/ 10 w 23"/>
                  <a:gd name="T17" fmla="*/ 3 h 13"/>
                  <a:gd name="T18" fmla="*/ 7 w 23"/>
                  <a:gd name="T19" fmla="*/ 3 h 13"/>
                  <a:gd name="T20" fmla="*/ 7 w 23"/>
                  <a:gd name="T21" fmla="*/ 3 h 13"/>
                  <a:gd name="T22" fmla="*/ 4 w 23"/>
                  <a:gd name="T23" fmla="*/ 0 h 13"/>
                  <a:gd name="T24" fmla="*/ 0 w 23"/>
                  <a:gd name="T25" fmla="*/ 0 h 13"/>
                  <a:gd name="T26" fmla="*/ 0 w 23"/>
                  <a:gd name="T27" fmla="*/ 3 h 13"/>
                  <a:gd name="T28" fmla="*/ 0 w 23"/>
                  <a:gd name="T29" fmla="*/ 3 h 13"/>
                  <a:gd name="T30" fmla="*/ 13 w 23"/>
                  <a:gd name="T31" fmla="*/ 13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3"/>
                  <a:gd name="T50" fmla="*/ 23 w 2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3">
                    <a:moveTo>
                      <a:pt x="13" y="13"/>
                    </a:moveTo>
                    <a:lnTo>
                      <a:pt x="17" y="13"/>
                    </a:lnTo>
                    <a:lnTo>
                      <a:pt x="23" y="13"/>
                    </a:lnTo>
                    <a:lnTo>
                      <a:pt x="20" y="6"/>
                    </a:lnTo>
                    <a:lnTo>
                      <a:pt x="17" y="3"/>
                    </a:lnTo>
                    <a:lnTo>
                      <a:pt x="13" y="0"/>
                    </a:lnTo>
                    <a:lnTo>
                      <a:pt x="10" y="0"/>
                    </a:lnTo>
                    <a:lnTo>
                      <a:pt x="10" y="3"/>
                    </a:lnTo>
                    <a:lnTo>
                      <a:pt x="7" y="3"/>
                    </a:lnTo>
                    <a:lnTo>
                      <a:pt x="4" y="0"/>
                    </a:lnTo>
                    <a:lnTo>
                      <a:pt x="0" y="0"/>
                    </a:lnTo>
                    <a:lnTo>
                      <a:pt x="0" y="3"/>
                    </a:lnTo>
                    <a:lnTo>
                      <a:pt x="13" y="13"/>
                    </a:lnTo>
                    <a:close/>
                  </a:path>
                </a:pathLst>
              </a:custGeom>
              <a:solidFill>
                <a:srgbClr val="CCCCCC"/>
              </a:solidFill>
              <a:ln w="9525">
                <a:noFill/>
                <a:round/>
                <a:headEnd/>
                <a:tailEnd/>
              </a:ln>
            </p:spPr>
            <p:txBody>
              <a:bodyPr/>
              <a:lstStyle/>
              <a:p>
                <a:endParaRPr lang="en-US"/>
              </a:p>
            </p:txBody>
          </p:sp>
          <p:sp>
            <p:nvSpPr>
              <p:cNvPr id="33058" name="Freeform 128"/>
              <p:cNvSpPr>
                <a:spLocks/>
              </p:cNvSpPr>
              <p:nvPr/>
            </p:nvSpPr>
            <p:spPr bwMode="auto">
              <a:xfrm>
                <a:off x="3092" y="1405"/>
                <a:ext cx="23" cy="13"/>
              </a:xfrm>
              <a:custGeom>
                <a:avLst/>
                <a:gdLst>
                  <a:gd name="T0" fmla="*/ 13 w 23"/>
                  <a:gd name="T1" fmla="*/ 13 h 13"/>
                  <a:gd name="T2" fmla="*/ 17 w 23"/>
                  <a:gd name="T3" fmla="*/ 13 h 13"/>
                  <a:gd name="T4" fmla="*/ 23 w 23"/>
                  <a:gd name="T5" fmla="*/ 13 h 13"/>
                  <a:gd name="T6" fmla="*/ 20 w 23"/>
                  <a:gd name="T7" fmla="*/ 6 h 13"/>
                  <a:gd name="T8" fmla="*/ 17 w 23"/>
                  <a:gd name="T9" fmla="*/ 3 h 13"/>
                  <a:gd name="T10" fmla="*/ 17 w 23"/>
                  <a:gd name="T11" fmla="*/ 3 h 13"/>
                  <a:gd name="T12" fmla="*/ 13 w 23"/>
                  <a:gd name="T13" fmla="*/ 0 h 13"/>
                  <a:gd name="T14" fmla="*/ 10 w 23"/>
                  <a:gd name="T15" fmla="*/ 0 h 13"/>
                  <a:gd name="T16" fmla="*/ 10 w 23"/>
                  <a:gd name="T17" fmla="*/ 3 h 13"/>
                  <a:gd name="T18" fmla="*/ 7 w 23"/>
                  <a:gd name="T19" fmla="*/ 3 h 13"/>
                  <a:gd name="T20" fmla="*/ 7 w 23"/>
                  <a:gd name="T21" fmla="*/ 3 h 13"/>
                  <a:gd name="T22" fmla="*/ 4 w 23"/>
                  <a:gd name="T23" fmla="*/ 0 h 13"/>
                  <a:gd name="T24" fmla="*/ 0 w 23"/>
                  <a:gd name="T25" fmla="*/ 0 h 13"/>
                  <a:gd name="T26" fmla="*/ 0 w 23"/>
                  <a:gd name="T27" fmla="*/ 3 h 13"/>
                  <a:gd name="T28" fmla="*/ 0 w 23"/>
                  <a:gd name="T29" fmla="*/ 3 h 13"/>
                  <a:gd name="T30" fmla="*/ 13 w 23"/>
                  <a:gd name="T31" fmla="*/ 13 h 13"/>
                  <a:gd name="T32" fmla="*/ 13 w 23"/>
                  <a:gd name="T33" fmla="*/ 1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3"/>
                  <a:gd name="T53" fmla="*/ 23 w 2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3">
                    <a:moveTo>
                      <a:pt x="13" y="13"/>
                    </a:moveTo>
                    <a:lnTo>
                      <a:pt x="17" y="13"/>
                    </a:lnTo>
                    <a:lnTo>
                      <a:pt x="23" y="13"/>
                    </a:lnTo>
                    <a:lnTo>
                      <a:pt x="20" y="6"/>
                    </a:lnTo>
                    <a:lnTo>
                      <a:pt x="17" y="3"/>
                    </a:lnTo>
                    <a:lnTo>
                      <a:pt x="13" y="0"/>
                    </a:lnTo>
                    <a:lnTo>
                      <a:pt x="10" y="0"/>
                    </a:lnTo>
                    <a:lnTo>
                      <a:pt x="10" y="3"/>
                    </a:lnTo>
                    <a:lnTo>
                      <a:pt x="7" y="3"/>
                    </a:lnTo>
                    <a:lnTo>
                      <a:pt x="4" y="0"/>
                    </a:lnTo>
                    <a:lnTo>
                      <a:pt x="0" y="0"/>
                    </a:lnTo>
                    <a:lnTo>
                      <a:pt x="0" y="3"/>
                    </a:lnTo>
                    <a:lnTo>
                      <a:pt x="13" y="13"/>
                    </a:lnTo>
                  </a:path>
                </a:pathLst>
              </a:custGeom>
              <a:noFill/>
              <a:ln w="0">
                <a:solidFill>
                  <a:srgbClr val="7F7F7F"/>
                </a:solidFill>
                <a:round/>
                <a:headEnd/>
                <a:tailEnd/>
              </a:ln>
            </p:spPr>
            <p:txBody>
              <a:bodyPr/>
              <a:lstStyle/>
              <a:p>
                <a:endParaRPr lang="en-US"/>
              </a:p>
            </p:txBody>
          </p:sp>
          <p:sp>
            <p:nvSpPr>
              <p:cNvPr id="33059" name="Freeform 129"/>
              <p:cNvSpPr>
                <a:spLocks/>
              </p:cNvSpPr>
              <p:nvPr/>
            </p:nvSpPr>
            <p:spPr bwMode="auto">
              <a:xfrm>
                <a:off x="3083" y="1334"/>
                <a:ext cx="58" cy="81"/>
              </a:xfrm>
              <a:custGeom>
                <a:avLst/>
                <a:gdLst>
                  <a:gd name="T0" fmla="*/ 45 w 58"/>
                  <a:gd name="T1" fmla="*/ 3 h 81"/>
                  <a:gd name="T2" fmla="*/ 42 w 58"/>
                  <a:gd name="T3" fmla="*/ 10 h 81"/>
                  <a:gd name="T4" fmla="*/ 42 w 58"/>
                  <a:gd name="T5" fmla="*/ 16 h 81"/>
                  <a:gd name="T6" fmla="*/ 38 w 58"/>
                  <a:gd name="T7" fmla="*/ 20 h 81"/>
                  <a:gd name="T8" fmla="*/ 32 w 58"/>
                  <a:gd name="T9" fmla="*/ 23 h 81"/>
                  <a:gd name="T10" fmla="*/ 29 w 58"/>
                  <a:gd name="T11" fmla="*/ 16 h 81"/>
                  <a:gd name="T12" fmla="*/ 22 w 58"/>
                  <a:gd name="T13" fmla="*/ 16 h 81"/>
                  <a:gd name="T14" fmla="*/ 16 w 58"/>
                  <a:gd name="T15" fmla="*/ 16 h 81"/>
                  <a:gd name="T16" fmla="*/ 16 w 58"/>
                  <a:gd name="T17" fmla="*/ 16 h 81"/>
                  <a:gd name="T18" fmla="*/ 13 w 58"/>
                  <a:gd name="T19" fmla="*/ 23 h 81"/>
                  <a:gd name="T20" fmla="*/ 16 w 58"/>
                  <a:gd name="T21" fmla="*/ 26 h 81"/>
                  <a:gd name="T22" fmla="*/ 22 w 58"/>
                  <a:gd name="T23" fmla="*/ 29 h 81"/>
                  <a:gd name="T24" fmla="*/ 19 w 58"/>
                  <a:gd name="T25" fmla="*/ 32 h 81"/>
                  <a:gd name="T26" fmla="*/ 13 w 58"/>
                  <a:gd name="T27" fmla="*/ 32 h 81"/>
                  <a:gd name="T28" fmla="*/ 6 w 58"/>
                  <a:gd name="T29" fmla="*/ 29 h 81"/>
                  <a:gd name="T30" fmla="*/ 3 w 58"/>
                  <a:gd name="T31" fmla="*/ 32 h 81"/>
                  <a:gd name="T32" fmla="*/ 0 w 58"/>
                  <a:gd name="T33" fmla="*/ 36 h 81"/>
                  <a:gd name="T34" fmla="*/ 3 w 58"/>
                  <a:gd name="T35" fmla="*/ 42 h 81"/>
                  <a:gd name="T36" fmla="*/ 9 w 58"/>
                  <a:gd name="T37" fmla="*/ 42 h 81"/>
                  <a:gd name="T38" fmla="*/ 9 w 58"/>
                  <a:gd name="T39" fmla="*/ 45 h 81"/>
                  <a:gd name="T40" fmla="*/ 13 w 58"/>
                  <a:gd name="T41" fmla="*/ 52 h 81"/>
                  <a:gd name="T42" fmla="*/ 16 w 58"/>
                  <a:gd name="T43" fmla="*/ 52 h 81"/>
                  <a:gd name="T44" fmla="*/ 22 w 58"/>
                  <a:gd name="T45" fmla="*/ 55 h 81"/>
                  <a:gd name="T46" fmla="*/ 19 w 58"/>
                  <a:gd name="T47" fmla="*/ 61 h 81"/>
                  <a:gd name="T48" fmla="*/ 22 w 58"/>
                  <a:gd name="T49" fmla="*/ 65 h 81"/>
                  <a:gd name="T50" fmla="*/ 32 w 58"/>
                  <a:gd name="T51" fmla="*/ 65 h 81"/>
                  <a:gd name="T52" fmla="*/ 32 w 58"/>
                  <a:gd name="T53" fmla="*/ 68 h 81"/>
                  <a:gd name="T54" fmla="*/ 35 w 58"/>
                  <a:gd name="T55" fmla="*/ 71 h 81"/>
                  <a:gd name="T56" fmla="*/ 35 w 58"/>
                  <a:gd name="T57" fmla="*/ 74 h 81"/>
                  <a:gd name="T58" fmla="*/ 38 w 58"/>
                  <a:gd name="T59" fmla="*/ 77 h 81"/>
                  <a:gd name="T60" fmla="*/ 42 w 58"/>
                  <a:gd name="T61" fmla="*/ 77 h 81"/>
                  <a:gd name="T62" fmla="*/ 42 w 58"/>
                  <a:gd name="T63" fmla="*/ 68 h 81"/>
                  <a:gd name="T64" fmla="*/ 48 w 58"/>
                  <a:gd name="T65" fmla="*/ 58 h 81"/>
                  <a:gd name="T66" fmla="*/ 58 w 58"/>
                  <a:gd name="T67" fmla="*/ 55 h 81"/>
                  <a:gd name="T68" fmla="*/ 54 w 58"/>
                  <a:gd name="T69" fmla="*/ 7 h 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81"/>
                  <a:gd name="T107" fmla="*/ 58 w 58"/>
                  <a:gd name="T108" fmla="*/ 81 h 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81">
                    <a:moveTo>
                      <a:pt x="45" y="0"/>
                    </a:moveTo>
                    <a:lnTo>
                      <a:pt x="45" y="3"/>
                    </a:lnTo>
                    <a:lnTo>
                      <a:pt x="45" y="7"/>
                    </a:lnTo>
                    <a:lnTo>
                      <a:pt x="42" y="10"/>
                    </a:lnTo>
                    <a:lnTo>
                      <a:pt x="42" y="16"/>
                    </a:lnTo>
                    <a:lnTo>
                      <a:pt x="38" y="20"/>
                    </a:lnTo>
                    <a:lnTo>
                      <a:pt x="35" y="23"/>
                    </a:lnTo>
                    <a:lnTo>
                      <a:pt x="32" y="23"/>
                    </a:lnTo>
                    <a:lnTo>
                      <a:pt x="29" y="20"/>
                    </a:lnTo>
                    <a:lnTo>
                      <a:pt x="29" y="16"/>
                    </a:lnTo>
                    <a:lnTo>
                      <a:pt x="26" y="16"/>
                    </a:lnTo>
                    <a:lnTo>
                      <a:pt x="22" y="16"/>
                    </a:lnTo>
                    <a:lnTo>
                      <a:pt x="19" y="13"/>
                    </a:lnTo>
                    <a:lnTo>
                      <a:pt x="16" y="16"/>
                    </a:lnTo>
                    <a:lnTo>
                      <a:pt x="16" y="13"/>
                    </a:lnTo>
                    <a:lnTo>
                      <a:pt x="16" y="16"/>
                    </a:lnTo>
                    <a:lnTo>
                      <a:pt x="13" y="20"/>
                    </a:lnTo>
                    <a:lnTo>
                      <a:pt x="13" y="23"/>
                    </a:lnTo>
                    <a:lnTo>
                      <a:pt x="16" y="23"/>
                    </a:lnTo>
                    <a:lnTo>
                      <a:pt x="16" y="26"/>
                    </a:lnTo>
                    <a:lnTo>
                      <a:pt x="22" y="26"/>
                    </a:lnTo>
                    <a:lnTo>
                      <a:pt x="22" y="29"/>
                    </a:lnTo>
                    <a:lnTo>
                      <a:pt x="19" y="32"/>
                    </a:lnTo>
                    <a:lnTo>
                      <a:pt x="16" y="29"/>
                    </a:lnTo>
                    <a:lnTo>
                      <a:pt x="13" y="32"/>
                    </a:lnTo>
                    <a:lnTo>
                      <a:pt x="9" y="32"/>
                    </a:lnTo>
                    <a:lnTo>
                      <a:pt x="6" y="29"/>
                    </a:lnTo>
                    <a:lnTo>
                      <a:pt x="3" y="32"/>
                    </a:lnTo>
                    <a:lnTo>
                      <a:pt x="0" y="36"/>
                    </a:lnTo>
                    <a:lnTo>
                      <a:pt x="0" y="39"/>
                    </a:lnTo>
                    <a:lnTo>
                      <a:pt x="3" y="42"/>
                    </a:lnTo>
                    <a:lnTo>
                      <a:pt x="6" y="42"/>
                    </a:lnTo>
                    <a:lnTo>
                      <a:pt x="9" y="42"/>
                    </a:lnTo>
                    <a:lnTo>
                      <a:pt x="9" y="45"/>
                    </a:lnTo>
                    <a:lnTo>
                      <a:pt x="9" y="48"/>
                    </a:lnTo>
                    <a:lnTo>
                      <a:pt x="13" y="52"/>
                    </a:lnTo>
                    <a:lnTo>
                      <a:pt x="16" y="52"/>
                    </a:lnTo>
                    <a:lnTo>
                      <a:pt x="19" y="55"/>
                    </a:lnTo>
                    <a:lnTo>
                      <a:pt x="22" y="55"/>
                    </a:lnTo>
                    <a:lnTo>
                      <a:pt x="19" y="58"/>
                    </a:lnTo>
                    <a:lnTo>
                      <a:pt x="19" y="61"/>
                    </a:lnTo>
                    <a:lnTo>
                      <a:pt x="22" y="65"/>
                    </a:lnTo>
                    <a:lnTo>
                      <a:pt x="29" y="65"/>
                    </a:lnTo>
                    <a:lnTo>
                      <a:pt x="32" y="65"/>
                    </a:lnTo>
                    <a:lnTo>
                      <a:pt x="32" y="68"/>
                    </a:lnTo>
                    <a:lnTo>
                      <a:pt x="32" y="71"/>
                    </a:lnTo>
                    <a:lnTo>
                      <a:pt x="35" y="71"/>
                    </a:lnTo>
                    <a:lnTo>
                      <a:pt x="35" y="74"/>
                    </a:lnTo>
                    <a:lnTo>
                      <a:pt x="35" y="77"/>
                    </a:lnTo>
                    <a:lnTo>
                      <a:pt x="38" y="77"/>
                    </a:lnTo>
                    <a:lnTo>
                      <a:pt x="38" y="81"/>
                    </a:lnTo>
                    <a:lnTo>
                      <a:pt x="42" y="77"/>
                    </a:lnTo>
                    <a:lnTo>
                      <a:pt x="42" y="74"/>
                    </a:lnTo>
                    <a:lnTo>
                      <a:pt x="42" y="68"/>
                    </a:lnTo>
                    <a:lnTo>
                      <a:pt x="45" y="65"/>
                    </a:lnTo>
                    <a:lnTo>
                      <a:pt x="48" y="58"/>
                    </a:lnTo>
                    <a:lnTo>
                      <a:pt x="51" y="55"/>
                    </a:lnTo>
                    <a:lnTo>
                      <a:pt x="58" y="55"/>
                    </a:lnTo>
                    <a:lnTo>
                      <a:pt x="58" y="10"/>
                    </a:lnTo>
                    <a:lnTo>
                      <a:pt x="54" y="7"/>
                    </a:lnTo>
                    <a:lnTo>
                      <a:pt x="45" y="0"/>
                    </a:lnTo>
                    <a:close/>
                  </a:path>
                </a:pathLst>
              </a:custGeom>
              <a:solidFill>
                <a:srgbClr val="CCCCCC"/>
              </a:solidFill>
              <a:ln w="9525">
                <a:noFill/>
                <a:round/>
                <a:headEnd/>
                <a:tailEnd/>
              </a:ln>
            </p:spPr>
            <p:txBody>
              <a:bodyPr/>
              <a:lstStyle/>
              <a:p>
                <a:endParaRPr lang="en-US"/>
              </a:p>
            </p:txBody>
          </p:sp>
          <p:sp>
            <p:nvSpPr>
              <p:cNvPr id="33060" name="Freeform 130"/>
              <p:cNvSpPr>
                <a:spLocks/>
              </p:cNvSpPr>
              <p:nvPr/>
            </p:nvSpPr>
            <p:spPr bwMode="auto">
              <a:xfrm>
                <a:off x="3083" y="1334"/>
                <a:ext cx="58" cy="81"/>
              </a:xfrm>
              <a:custGeom>
                <a:avLst/>
                <a:gdLst>
                  <a:gd name="T0" fmla="*/ 45 w 58"/>
                  <a:gd name="T1" fmla="*/ 3 h 81"/>
                  <a:gd name="T2" fmla="*/ 42 w 58"/>
                  <a:gd name="T3" fmla="*/ 10 h 81"/>
                  <a:gd name="T4" fmla="*/ 42 w 58"/>
                  <a:gd name="T5" fmla="*/ 16 h 81"/>
                  <a:gd name="T6" fmla="*/ 38 w 58"/>
                  <a:gd name="T7" fmla="*/ 20 h 81"/>
                  <a:gd name="T8" fmla="*/ 32 w 58"/>
                  <a:gd name="T9" fmla="*/ 23 h 81"/>
                  <a:gd name="T10" fmla="*/ 29 w 58"/>
                  <a:gd name="T11" fmla="*/ 16 h 81"/>
                  <a:gd name="T12" fmla="*/ 22 w 58"/>
                  <a:gd name="T13" fmla="*/ 16 h 81"/>
                  <a:gd name="T14" fmla="*/ 16 w 58"/>
                  <a:gd name="T15" fmla="*/ 16 h 81"/>
                  <a:gd name="T16" fmla="*/ 16 w 58"/>
                  <a:gd name="T17" fmla="*/ 16 h 81"/>
                  <a:gd name="T18" fmla="*/ 13 w 58"/>
                  <a:gd name="T19" fmla="*/ 23 h 81"/>
                  <a:gd name="T20" fmla="*/ 16 w 58"/>
                  <a:gd name="T21" fmla="*/ 26 h 81"/>
                  <a:gd name="T22" fmla="*/ 22 w 58"/>
                  <a:gd name="T23" fmla="*/ 29 h 81"/>
                  <a:gd name="T24" fmla="*/ 19 w 58"/>
                  <a:gd name="T25" fmla="*/ 32 h 81"/>
                  <a:gd name="T26" fmla="*/ 13 w 58"/>
                  <a:gd name="T27" fmla="*/ 32 h 81"/>
                  <a:gd name="T28" fmla="*/ 6 w 58"/>
                  <a:gd name="T29" fmla="*/ 29 h 81"/>
                  <a:gd name="T30" fmla="*/ 3 w 58"/>
                  <a:gd name="T31" fmla="*/ 32 h 81"/>
                  <a:gd name="T32" fmla="*/ 0 w 58"/>
                  <a:gd name="T33" fmla="*/ 36 h 81"/>
                  <a:gd name="T34" fmla="*/ 3 w 58"/>
                  <a:gd name="T35" fmla="*/ 42 h 81"/>
                  <a:gd name="T36" fmla="*/ 9 w 58"/>
                  <a:gd name="T37" fmla="*/ 42 h 81"/>
                  <a:gd name="T38" fmla="*/ 9 w 58"/>
                  <a:gd name="T39" fmla="*/ 45 h 81"/>
                  <a:gd name="T40" fmla="*/ 13 w 58"/>
                  <a:gd name="T41" fmla="*/ 52 h 81"/>
                  <a:gd name="T42" fmla="*/ 16 w 58"/>
                  <a:gd name="T43" fmla="*/ 52 h 81"/>
                  <a:gd name="T44" fmla="*/ 22 w 58"/>
                  <a:gd name="T45" fmla="*/ 55 h 81"/>
                  <a:gd name="T46" fmla="*/ 19 w 58"/>
                  <a:gd name="T47" fmla="*/ 61 h 81"/>
                  <a:gd name="T48" fmla="*/ 22 w 58"/>
                  <a:gd name="T49" fmla="*/ 65 h 81"/>
                  <a:gd name="T50" fmla="*/ 32 w 58"/>
                  <a:gd name="T51" fmla="*/ 65 h 81"/>
                  <a:gd name="T52" fmla="*/ 32 w 58"/>
                  <a:gd name="T53" fmla="*/ 68 h 81"/>
                  <a:gd name="T54" fmla="*/ 35 w 58"/>
                  <a:gd name="T55" fmla="*/ 71 h 81"/>
                  <a:gd name="T56" fmla="*/ 35 w 58"/>
                  <a:gd name="T57" fmla="*/ 74 h 81"/>
                  <a:gd name="T58" fmla="*/ 38 w 58"/>
                  <a:gd name="T59" fmla="*/ 77 h 81"/>
                  <a:gd name="T60" fmla="*/ 42 w 58"/>
                  <a:gd name="T61" fmla="*/ 77 h 81"/>
                  <a:gd name="T62" fmla="*/ 42 w 58"/>
                  <a:gd name="T63" fmla="*/ 68 h 81"/>
                  <a:gd name="T64" fmla="*/ 48 w 58"/>
                  <a:gd name="T65" fmla="*/ 58 h 81"/>
                  <a:gd name="T66" fmla="*/ 58 w 58"/>
                  <a:gd name="T67" fmla="*/ 55 h 81"/>
                  <a:gd name="T68" fmla="*/ 54 w 58"/>
                  <a:gd name="T69" fmla="*/ 7 h 81"/>
                  <a:gd name="T70" fmla="*/ 45 w 58"/>
                  <a:gd name="T71" fmla="*/ 0 h 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81"/>
                  <a:gd name="T110" fmla="*/ 58 w 58"/>
                  <a:gd name="T111" fmla="*/ 81 h 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81">
                    <a:moveTo>
                      <a:pt x="45" y="0"/>
                    </a:moveTo>
                    <a:lnTo>
                      <a:pt x="45" y="3"/>
                    </a:lnTo>
                    <a:lnTo>
                      <a:pt x="45" y="7"/>
                    </a:lnTo>
                    <a:lnTo>
                      <a:pt x="42" y="10"/>
                    </a:lnTo>
                    <a:lnTo>
                      <a:pt x="42" y="16"/>
                    </a:lnTo>
                    <a:lnTo>
                      <a:pt x="38" y="20"/>
                    </a:lnTo>
                    <a:lnTo>
                      <a:pt x="35" y="23"/>
                    </a:lnTo>
                    <a:lnTo>
                      <a:pt x="32" y="23"/>
                    </a:lnTo>
                    <a:lnTo>
                      <a:pt x="29" y="20"/>
                    </a:lnTo>
                    <a:lnTo>
                      <a:pt x="29" y="16"/>
                    </a:lnTo>
                    <a:lnTo>
                      <a:pt x="26" y="16"/>
                    </a:lnTo>
                    <a:lnTo>
                      <a:pt x="22" y="16"/>
                    </a:lnTo>
                    <a:lnTo>
                      <a:pt x="19" y="13"/>
                    </a:lnTo>
                    <a:lnTo>
                      <a:pt x="16" y="16"/>
                    </a:lnTo>
                    <a:lnTo>
                      <a:pt x="16" y="13"/>
                    </a:lnTo>
                    <a:lnTo>
                      <a:pt x="16" y="16"/>
                    </a:lnTo>
                    <a:lnTo>
                      <a:pt x="13" y="20"/>
                    </a:lnTo>
                    <a:lnTo>
                      <a:pt x="13" y="23"/>
                    </a:lnTo>
                    <a:lnTo>
                      <a:pt x="16" y="23"/>
                    </a:lnTo>
                    <a:lnTo>
                      <a:pt x="16" y="26"/>
                    </a:lnTo>
                    <a:lnTo>
                      <a:pt x="22" y="26"/>
                    </a:lnTo>
                    <a:lnTo>
                      <a:pt x="22" y="29"/>
                    </a:lnTo>
                    <a:lnTo>
                      <a:pt x="19" y="32"/>
                    </a:lnTo>
                    <a:lnTo>
                      <a:pt x="16" y="29"/>
                    </a:lnTo>
                    <a:lnTo>
                      <a:pt x="13" y="32"/>
                    </a:lnTo>
                    <a:lnTo>
                      <a:pt x="9" y="32"/>
                    </a:lnTo>
                    <a:lnTo>
                      <a:pt x="6" y="29"/>
                    </a:lnTo>
                    <a:lnTo>
                      <a:pt x="3" y="32"/>
                    </a:lnTo>
                    <a:lnTo>
                      <a:pt x="0" y="36"/>
                    </a:lnTo>
                    <a:lnTo>
                      <a:pt x="0" y="39"/>
                    </a:lnTo>
                    <a:lnTo>
                      <a:pt x="3" y="42"/>
                    </a:lnTo>
                    <a:lnTo>
                      <a:pt x="6" y="42"/>
                    </a:lnTo>
                    <a:lnTo>
                      <a:pt x="9" y="42"/>
                    </a:lnTo>
                    <a:lnTo>
                      <a:pt x="9" y="45"/>
                    </a:lnTo>
                    <a:lnTo>
                      <a:pt x="9" y="48"/>
                    </a:lnTo>
                    <a:lnTo>
                      <a:pt x="13" y="52"/>
                    </a:lnTo>
                    <a:lnTo>
                      <a:pt x="16" y="52"/>
                    </a:lnTo>
                    <a:lnTo>
                      <a:pt x="19" y="55"/>
                    </a:lnTo>
                    <a:lnTo>
                      <a:pt x="22" y="55"/>
                    </a:lnTo>
                    <a:lnTo>
                      <a:pt x="19" y="58"/>
                    </a:lnTo>
                    <a:lnTo>
                      <a:pt x="19" y="61"/>
                    </a:lnTo>
                    <a:lnTo>
                      <a:pt x="22" y="65"/>
                    </a:lnTo>
                    <a:lnTo>
                      <a:pt x="29" y="65"/>
                    </a:lnTo>
                    <a:lnTo>
                      <a:pt x="32" y="65"/>
                    </a:lnTo>
                    <a:lnTo>
                      <a:pt x="32" y="68"/>
                    </a:lnTo>
                    <a:lnTo>
                      <a:pt x="32" y="71"/>
                    </a:lnTo>
                    <a:lnTo>
                      <a:pt x="35" y="71"/>
                    </a:lnTo>
                    <a:lnTo>
                      <a:pt x="35" y="74"/>
                    </a:lnTo>
                    <a:lnTo>
                      <a:pt x="35" y="77"/>
                    </a:lnTo>
                    <a:lnTo>
                      <a:pt x="38" y="77"/>
                    </a:lnTo>
                    <a:lnTo>
                      <a:pt x="38" y="81"/>
                    </a:lnTo>
                    <a:lnTo>
                      <a:pt x="42" y="77"/>
                    </a:lnTo>
                    <a:lnTo>
                      <a:pt x="42" y="74"/>
                    </a:lnTo>
                    <a:lnTo>
                      <a:pt x="42" y="68"/>
                    </a:lnTo>
                    <a:lnTo>
                      <a:pt x="45" y="65"/>
                    </a:lnTo>
                    <a:lnTo>
                      <a:pt x="48" y="58"/>
                    </a:lnTo>
                    <a:lnTo>
                      <a:pt x="51" y="55"/>
                    </a:lnTo>
                    <a:lnTo>
                      <a:pt x="58" y="55"/>
                    </a:lnTo>
                    <a:lnTo>
                      <a:pt x="58" y="10"/>
                    </a:lnTo>
                    <a:lnTo>
                      <a:pt x="54" y="7"/>
                    </a:lnTo>
                    <a:lnTo>
                      <a:pt x="45" y="0"/>
                    </a:lnTo>
                  </a:path>
                </a:pathLst>
              </a:custGeom>
              <a:noFill/>
              <a:ln w="0">
                <a:solidFill>
                  <a:srgbClr val="7F7F7F"/>
                </a:solidFill>
                <a:round/>
                <a:headEnd/>
                <a:tailEnd/>
              </a:ln>
            </p:spPr>
            <p:txBody>
              <a:bodyPr/>
              <a:lstStyle/>
              <a:p>
                <a:endParaRPr lang="en-US"/>
              </a:p>
            </p:txBody>
          </p:sp>
          <p:sp>
            <p:nvSpPr>
              <p:cNvPr id="33061" name="Rectangle 131"/>
              <p:cNvSpPr>
                <a:spLocks noChangeArrowheads="1"/>
              </p:cNvSpPr>
              <p:nvPr/>
            </p:nvSpPr>
            <p:spPr bwMode="auto">
              <a:xfrm>
                <a:off x="3083" y="1370"/>
                <a:ext cx="1" cy="1"/>
              </a:xfrm>
              <a:prstGeom prst="rect">
                <a:avLst/>
              </a:prstGeom>
              <a:solidFill>
                <a:srgbClr val="CCCCCC"/>
              </a:solidFill>
              <a:ln w="9525">
                <a:noFill/>
                <a:miter lim="800000"/>
                <a:headEnd/>
                <a:tailEnd/>
              </a:ln>
            </p:spPr>
            <p:txBody>
              <a:bodyPr/>
              <a:lstStyle/>
              <a:p>
                <a:endParaRPr lang="en-US"/>
              </a:p>
            </p:txBody>
          </p:sp>
          <p:sp>
            <p:nvSpPr>
              <p:cNvPr id="33062" name="Freeform 132"/>
              <p:cNvSpPr>
                <a:spLocks/>
              </p:cNvSpPr>
              <p:nvPr/>
            </p:nvSpPr>
            <p:spPr bwMode="auto">
              <a:xfrm>
                <a:off x="2629" y="1164"/>
                <a:ext cx="126" cy="122"/>
              </a:xfrm>
              <a:custGeom>
                <a:avLst/>
                <a:gdLst>
                  <a:gd name="T0" fmla="*/ 0 w 126"/>
                  <a:gd name="T1" fmla="*/ 38 h 122"/>
                  <a:gd name="T2" fmla="*/ 0 w 126"/>
                  <a:gd name="T3" fmla="*/ 48 h 122"/>
                  <a:gd name="T4" fmla="*/ 3 w 126"/>
                  <a:gd name="T5" fmla="*/ 58 h 122"/>
                  <a:gd name="T6" fmla="*/ 3 w 126"/>
                  <a:gd name="T7" fmla="*/ 67 h 122"/>
                  <a:gd name="T8" fmla="*/ 10 w 126"/>
                  <a:gd name="T9" fmla="*/ 77 h 122"/>
                  <a:gd name="T10" fmla="*/ 6 w 126"/>
                  <a:gd name="T11" fmla="*/ 90 h 122"/>
                  <a:gd name="T12" fmla="*/ 13 w 126"/>
                  <a:gd name="T13" fmla="*/ 87 h 122"/>
                  <a:gd name="T14" fmla="*/ 23 w 126"/>
                  <a:gd name="T15" fmla="*/ 90 h 122"/>
                  <a:gd name="T16" fmla="*/ 26 w 126"/>
                  <a:gd name="T17" fmla="*/ 96 h 122"/>
                  <a:gd name="T18" fmla="*/ 29 w 126"/>
                  <a:gd name="T19" fmla="*/ 103 h 122"/>
                  <a:gd name="T20" fmla="*/ 35 w 126"/>
                  <a:gd name="T21" fmla="*/ 99 h 122"/>
                  <a:gd name="T22" fmla="*/ 45 w 126"/>
                  <a:gd name="T23" fmla="*/ 103 h 122"/>
                  <a:gd name="T24" fmla="*/ 48 w 126"/>
                  <a:gd name="T25" fmla="*/ 106 h 122"/>
                  <a:gd name="T26" fmla="*/ 61 w 126"/>
                  <a:gd name="T27" fmla="*/ 116 h 122"/>
                  <a:gd name="T28" fmla="*/ 68 w 126"/>
                  <a:gd name="T29" fmla="*/ 116 h 122"/>
                  <a:gd name="T30" fmla="*/ 74 w 126"/>
                  <a:gd name="T31" fmla="*/ 122 h 122"/>
                  <a:gd name="T32" fmla="*/ 80 w 126"/>
                  <a:gd name="T33" fmla="*/ 119 h 122"/>
                  <a:gd name="T34" fmla="*/ 90 w 126"/>
                  <a:gd name="T35" fmla="*/ 119 h 122"/>
                  <a:gd name="T36" fmla="*/ 97 w 126"/>
                  <a:gd name="T37" fmla="*/ 116 h 122"/>
                  <a:gd name="T38" fmla="*/ 106 w 126"/>
                  <a:gd name="T39" fmla="*/ 122 h 122"/>
                  <a:gd name="T40" fmla="*/ 109 w 126"/>
                  <a:gd name="T41" fmla="*/ 122 h 122"/>
                  <a:gd name="T42" fmla="*/ 113 w 126"/>
                  <a:gd name="T43" fmla="*/ 103 h 122"/>
                  <a:gd name="T44" fmla="*/ 126 w 126"/>
                  <a:gd name="T45" fmla="*/ 90 h 122"/>
                  <a:gd name="T46" fmla="*/ 122 w 126"/>
                  <a:gd name="T47" fmla="*/ 80 h 122"/>
                  <a:gd name="T48" fmla="*/ 119 w 126"/>
                  <a:gd name="T49" fmla="*/ 74 h 122"/>
                  <a:gd name="T50" fmla="*/ 116 w 126"/>
                  <a:gd name="T51" fmla="*/ 58 h 122"/>
                  <a:gd name="T52" fmla="*/ 113 w 126"/>
                  <a:gd name="T53" fmla="*/ 48 h 122"/>
                  <a:gd name="T54" fmla="*/ 116 w 126"/>
                  <a:gd name="T55" fmla="*/ 38 h 122"/>
                  <a:gd name="T56" fmla="*/ 109 w 126"/>
                  <a:gd name="T57" fmla="*/ 16 h 122"/>
                  <a:gd name="T58" fmla="*/ 103 w 126"/>
                  <a:gd name="T59" fmla="*/ 9 h 122"/>
                  <a:gd name="T60" fmla="*/ 90 w 126"/>
                  <a:gd name="T61" fmla="*/ 9 h 122"/>
                  <a:gd name="T62" fmla="*/ 64 w 126"/>
                  <a:gd name="T63" fmla="*/ 9 h 122"/>
                  <a:gd name="T64" fmla="*/ 55 w 126"/>
                  <a:gd name="T65" fmla="*/ 13 h 122"/>
                  <a:gd name="T66" fmla="*/ 55 w 126"/>
                  <a:gd name="T67" fmla="*/ 13 h 122"/>
                  <a:gd name="T68" fmla="*/ 48 w 126"/>
                  <a:gd name="T69" fmla="*/ 3 h 122"/>
                  <a:gd name="T70" fmla="*/ 51 w 126"/>
                  <a:gd name="T71" fmla="*/ 3 h 122"/>
                  <a:gd name="T72" fmla="*/ 45 w 126"/>
                  <a:gd name="T73" fmla="*/ 3 h 122"/>
                  <a:gd name="T74" fmla="*/ 29 w 126"/>
                  <a:gd name="T75" fmla="*/ 9 h 122"/>
                  <a:gd name="T76" fmla="*/ 10 w 126"/>
                  <a:gd name="T77" fmla="*/ 19 h 122"/>
                  <a:gd name="T78" fmla="*/ 3 w 126"/>
                  <a:gd name="T79" fmla="*/ 22 h 122"/>
                  <a:gd name="T80" fmla="*/ 3 w 126"/>
                  <a:gd name="T81" fmla="*/ 25 h 122"/>
                  <a:gd name="T82" fmla="*/ 0 w 126"/>
                  <a:gd name="T83" fmla="*/ 25 h 1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6"/>
                  <a:gd name="T127" fmla="*/ 0 h 122"/>
                  <a:gd name="T128" fmla="*/ 126 w 126"/>
                  <a:gd name="T129" fmla="*/ 122 h 1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6" h="122">
                    <a:moveTo>
                      <a:pt x="0" y="32"/>
                    </a:moveTo>
                    <a:lnTo>
                      <a:pt x="0" y="35"/>
                    </a:lnTo>
                    <a:lnTo>
                      <a:pt x="0" y="38"/>
                    </a:lnTo>
                    <a:lnTo>
                      <a:pt x="0" y="42"/>
                    </a:lnTo>
                    <a:lnTo>
                      <a:pt x="0" y="45"/>
                    </a:lnTo>
                    <a:lnTo>
                      <a:pt x="0" y="48"/>
                    </a:lnTo>
                    <a:lnTo>
                      <a:pt x="3" y="48"/>
                    </a:lnTo>
                    <a:lnTo>
                      <a:pt x="3" y="51"/>
                    </a:lnTo>
                    <a:lnTo>
                      <a:pt x="3" y="58"/>
                    </a:lnTo>
                    <a:lnTo>
                      <a:pt x="3" y="61"/>
                    </a:lnTo>
                    <a:lnTo>
                      <a:pt x="3" y="64"/>
                    </a:lnTo>
                    <a:lnTo>
                      <a:pt x="3" y="67"/>
                    </a:lnTo>
                    <a:lnTo>
                      <a:pt x="3" y="70"/>
                    </a:lnTo>
                    <a:lnTo>
                      <a:pt x="6" y="77"/>
                    </a:lnTo>
                    <a:lnTo>
                      <a:pt x="10" y="77"/>
                    </a:lnTo>
                    <a:lnTo>
                      <a:pt x="6" y="83"/>
                    </a:lnTo>
                    <a:lnTo>
                      <a:pt x="6" y="87"/>
                    </a:lnTo>
                    <a:lnTo>
                      <a:pt x="6" y="90"/>
                    </a:lnTo>
                    <a:lnTo>
                      <a:pt x="10" y="87"/>
                    </a:lnTo>
                    <a:lnTo>
                      <a:pt x="13" y="87"/>
                    </a:lnTo>
                    <a:lnTo>
                      <a:pt x="16" y="90"/>
                    </a:lnTo>
                    <a:lnTo>
                      <a:pt x="23" y="90"/>
                    </a:lnTo>
                    <a:lnTo>
                      <a:pt x="23" y="93"/>
                    </a:lnTo>
                    <a:lnTo>
                      <a:pt x="26" y="93"/>
                    </a:lnTo>
                    <a:lnTo>
                      <a:pt x="26" y="96"/>
                    </a:lnTo>
                    <a:lnTo>
                      <a:pt x="26" y="99"/>
                    </a:lnTo>
                    <a:lnTo>
                      <a:pt x="29" y="103"/>
                    </a:lnTo>
                    <a:lnTo>
                      <a:pt x="32" y="103"/>
                    </a:lnTo>
                    <a:lnTo>
                      <a:pt x="35" y="103"/>
                    </a:lnTo>
                    <a:lnTo>
                      <a:pt x="35" y="99"/>
                    </a:lnTo>
                    <a:lnTo>
                      <a:pt x="39" y="99"/>
                    </a:lnTo>
                    <a:lnTo>
                      <a:pt x="45" y="103"/>
                    </a:lnTo>
                    <a:lnTo>
                      <a:pt x="45" y="106"/>
                    </a:lnTo>
                    <a:lnTo>
                      <a:pt x="48" y="106"/>
                    </a:lnTo>
                    <a:lnTo>
                      <a:pt x="51" y="109"/>
                    </a:lnTo>
                    <a:lnTo>
                      <a:pt x="55" y="116"/>
                    </a:lnTo>
                    <a:lnTo>
                      <a:pt x="61" y="116"/>
                    </a:lnTo>
                    <a:lnTo>
                      <a:pt x="61" y="119"/>
                    </a:lnTo>
                    <a:lnTo>
                      <a:pt x="64" y="119"/>
                    </a:lnTo>
                    <a:lnTo>
                      <a:pt x="68" y="116"/>
                    </a:lnTo>
                    <a:lnTo>
                      <a:pt x="71" y="119"/>
                    </a:lnTo>
                    <a:lnTo>
                      <a:pt x="74" y="122"/>
                    </a:lnTo>
                    <a:lnTo>
                      <a:pt x="77" y="122"/>
                    </a:lnTo>
                    <a:lnTo>
                      <a:pt x="80" y="119"/>
                    </a:lnTo>
                    <a:lnTo>
                      <a:pt x="84" y="119"/>
                    </a:lnTo>
                    <a:lnTo>
                      <a:pt x="87" y="119"/>
                    </a:lnTo>
                    <a:lnTo>
                      <a:pt x="90" y="119"/>
                    </a:lnTo>
                    <a:lnTo>
                      <a:pt x="90" y="116"/>
                    </a:lnTo>
                    <a:lnTo>
                      <a:pt x="93" y="116"/>
                    </a:lnTo>
                    <a:lnTo>
                      <a:pt x="97" y="116"/>
                    </a:lnTo>
                    <a:lnTo>
                      <a:pt x="100" y="119"/>
                    </a:lnTo>
                    <a:lnTo>
                      <a:pt x="103" y="119"/>
                    </a:lnTo>
                    <a:lnTo>
                      <a:pt x="106" y="122"/>
                    </a:lnTo>
                    <a:lnTo>
                      <a:pt x="109" y="122"/>
                    </a:lnTo>
                    <a:lnTo>
                      <a:pt x="109" y="119"/>
                    </a:lnTo>
                    <a:lnTo>
                      <a:pt x="109" y="116"/>
                    </a:lnTo>
                    <a:lnTo>
                      <a:pt x="113" y="103"/>
                    </a:lnTo>
                    <a:lnTo>
                      <a:pt x="116" y="99"/>
                    </a:lnTo>
                    <a:lnTo>
                      <a:pt x="119" y="96"/>
                    </a:lnTo>
                    <a:lnTo>
                      <a:pt x="126" y="90"/>
                    </a:lnTo>
                    <a:lnTo>
                      <a:pt x="126" y="87"/>
                    </a:lnTo>
                    <a:lnTo>
                      <a:pt x="122" y="83"/>
                    </a:lnTo>
                    <a:lnTo>
                      <a:pt x="122" y="80"/>
                    </a:lnTo>
                    <a:lnTo>
                      <a:pt x="119" y="77"/>
                    </a:lnTo>
                    <a:lnTo>
                      <a:pt x="119" y="74"/>
                    </a:lnTo>
                    <a:lnTo>
                      <a:pt x="116" y="70"/>
                    </a:lnTo>
                    <a:lnTo>
                      <a:pt x="116" y="67"/>
                    </a:lnTo>
                    <a:lnTo>
                      <a:pt x="116" y="58"/>
                    </a:lnTo>
                    <a:lnTo>
                      <a:pt x="113" y="54"/>
                    </a:lnTo>
                    <a:lnTo>
                      <a:pt x="109" y="51"/>
                    </a:lnTo>
                    <a:lnTo>
                      <a:pt x="113" y="48"/>
                    </a:lnTo>
                    <a:lnTo>
                      <a:pt x="116" y="45"/>
                    </a:lnTo>
                    <a:lnTo>
                      <a:pt x="116" y="42"/>
                    </a:lnTo>
                    <a:lnTo>
                      <a:pt x="116" y="38"/>
                    </a:lnTo>
                    <a:lnTo>
                      <a:pt x="116" y="32"/>
                    </a:lnTo>
                    <a:lnTo>
                      <a:pt x="109" y="16"/>
                    </a:lnTo>
                    <a:lnTo>
                      <a:pt x="109" y="13"/>
                    </a:lnTo>
                    <a:lnTo>
                      <a:pt x="109" y="9"/>
                    </a:lnTo>
                    <a:lnTo>
                      <a:pt x="103" y="9"/>
                    </a:lnTo>
                    <a:lnTo>
                      <a:pt x="100" y="6"/>
                    </a:lnTo>
                    <a:lnTo>
                      <a:pt x="97" y="6"/>
                    </a:lnTo>
                    <a:lnTo>
                      <a:pt x="90" y="9"/>
                    </a:lnTo>
                    <a:lnTo>
                      <a:pt x="80" y="9"/>
                    </a:lnTo>
                    <a:lnTo>
                      <a:pt x="68" y="9"/>
                    </a:lnTo>
                    <a:lnTo>
                      <a:pt x="64" y="9"/>
                    </a:lnTo>
                    <a:lnTo>
                      <a:pt x="61" y="9"/>
                    </a:lnTo>
                    <a:lnTo>
                      <a:pt x="58" y="9"/>
                    </a:lnTo>
                    <a:lnTo>
                      <a:pt x="55" y="13"/>
                    </a:lnTo>
                    <a:lnTo>
                      <a:pt x="51" y="13"/>
                    </a:lnTo>
                    <a:lnTo>
                      <a:pt x="48" y="6"/>
                    </a:lnTo>
                    <a:lnTo>
                      <a:pt x="48" y="3"/>
                    </a:lnTo>
                    <a:lnTo>
                      <a:pt x="55" y="6"/>
                    </a:lnTo>
                    <a:lnTo>
                      <a:pt x="55" y="3"/>
                    </a:lnTo>
                    <a:lnTo>
                      <a:pt x="51" y="3"/>
                    </a:lnTo>
                    <a:lnTo>
                      <a:pt x="48" y="0"/>
                    </a:lnTo>
                    <a:lnTo>
                      <a:pt x="45" y="3"/>
                    </a:lnTo>
                    <a:lnTo>
                      <a:pt x="35" y="3"/>
                    </a:lnTo>
                    <a:lnTo>
                      <a:pt x="32" y="6"/>
                    </a:lnTo>
                    <a:lnTo>
                      <a:pt x="29" y="9"/>
                    </a:lnTo>
                    <a:lnTo>
                      <a:pt x="23" y="16"/>
                    </a:lnTo>
                    <a:lnTo>
                      <a:pt x="13" y="16"/>
                    </a:lnTo>
                    <a:lnTo>
                      <a:pt x="10" y="19"/>
                    </a:lnTo>
                    <a:lnTo>
                      <a:pt x="6" y="19"/>
                    </a:lnTo>
                    <a:lnTo>
                      <a:pt x="6" y="22"/>
                    </a:lnTo>
                    <a:lnTo>
                      <a:pt x="3" y="22"/>
                    </a:lnTo>
                    <a:lnTo>
                      <a:pt x="0" y="22"/>
                    </a:lnTo>
                    <a:lnTo>
                      <a:pt x="3" y="25"/>
                    </a:lnTo>
                    <a:lnTo>
                      <a:pt x="3" y="29"/>
                    </a:lnTo>
                    <a:lnTo>
                      <a:pt x="0" y="25"/>
                    </a:lnTo>
                    <a:lnTo>
                      <a:pt x="0" y="29"/>
                    </a:lnTo>
                    <a:lnTo>
                      <a:pt x="0" y="32"/>
                    </a:lnTo>
                    <a:close/>
                  </a:path>
                </a:pathLst>
              </a:custGeom>
              <a:solidFill>
                <a:srgbClr val="CCCCCC"/>
              </a:solidFill>
              <a:ln w="9525">
                <a:noFill/>
                <a:round/>
                <a:headEnd/>
                <a:tailEnd/>
              </a:ln>
            </p:spPr>
            <p:txBody>
              <a:bodyPr/>
              <a:lstStyle/>
              <a:p>
                <a:endParaRPr lang="en-US"/>
              </a:p>
            </p:txBody>
          </p:sp>
          <p:sp>
            <p:nvSpPr>
              <p:cNvPr id="33063" name="Freeform 133"/>
              <p:cNvSpPr>
                <a:spLocks/>
              </p:cNvSpPr>
              <p:nvPr/>
            </p:nvSpPr>
            <p:spPr bwMode="auto">
              <a:xfrm>
                <a:off x="2629" y="1164"/>
                <a:ext cx="126" cy="122"/>
              </a:xfrm>
              <a:custGeom>
                <a:avLst/>
                <a:gdLst>
                  <a:gd name="T0" fmla="*/ 0 w 126"/>
                  <a:gd name="T1" fmla="*/ 38 h 122"/>
                  <a:gd name="T2" fmla="*/ 0 w 126"/>
                  <a:gd name="T3" fmla="*/ 48 h 122"/>
                  <a:gd name="T4" fmla="*/ 3 w 126"/>
                  <a:gd name="T5" fmla="*/ 58 h 122"/>
                  <a:gd name="T6" fmla="*/ 3 w 126"/>
                  <a:gd name="T7" fmla="*/ 67 h 122"/>
                  <a:gd name="T8" fmla="*/ 10 w 126"/>
                  <a:gd name="T9" fmla="*/ 77 h 122"/>
                  <a:gd name="T10" fmla="*/ 6 w 126"/>
                  <a:gd name="T11" fmla="*/ 90 h 122"/>
                  <a:gd name="T12" fmla="*/ 13 w 126"/>
                  <a:gd name="T13" fmla="*/ 87 h 122"/>
                  <a:gd name="T14" fmla="*/ 23 w 126"/>
                  <a:gd name="T15" fmla="*/ 90 h 122"/>
                  <a:gd name="T16" fmla="*/ 26 w 126"/>
                  <a:gd name="T17" fmla="*/ 96 h 122"/>
                  <a:gd name="T18" fmla="*/ 29 w 126"/>
                  <a:gd name="T19" fmla="*/ 103 h 122"/>
                  <a:gd name="T20" fmla="*/ 35 w 126"/>
                  <a:gd name="T21" fmla="*/ 99 h 122"/>
                  <a:gd name="T22" fmla="*/ 45 w 126"/>
                  <a:gd name="T23" fmla="*/ 103 h 122"/>
                  <a:gd name="T24" fmla="*/ 48 w 126"/>
                  <a:gd name="T25" fmla="*/ 106 h 122"/>
                  <a:gd name="T26" fmla="*/ 61 w 126"/>
                  <a:gd name="T27" fmla="*/ 116 h 122"/>
                  <a:gd name="T28" fmla="*/ 68 w 126"/>
                  <a:gd name="T29" fmla="*/ 116 h 122"/>
                  <a:gd name="T30" fmla="*/ 74 w 126"/>
                  <a:gd name="T31" fmla="*/ 122 h 122"/>
                  <a:gd name="T32" fmla="*/ 80 w 126"/>
                  <a:gd name="T33" fmla="*/ 119 h 122"/>
                  <a:gd name="T34" fmla="*/ 90 w 126"/>
                  <a:gd name="T35" fmla="*/ 119 h 122"/>
                  <a:gd name="T36" fmla="*/ 97 w 126"/>
                  <a:gd name="T37" fmla="*/ 116 h 122"/>
                  <a:gd name="T38" fmla="*/ 106 w 126"/>
                  <a:gd name="T39" fmla="*/ 122 h 122"/>
                  <a:gd name="T40" fmla="*/ 109 w 126"/>
                  <a:gd name="T41" fmla="*/ 122 h 122"/>
                  <a:gd name="T42" fmla="*/ 113 w 126"/>
                  <a:gd name="T43" fmla="*/ 103 h 122"/>
                  <a:gd name="T44" fmla="*/ 126 w 126"/>
                  <a:gd name="T45" fmla="*/ 90 h 122"/>
                  <a:gd name="T46" fmla="*/ 122 w 126"/>
                  <a:gd name="T47" fmla="*/ 80 h 122"/>
                  <a:gd name="T48" fmla="*/ 119 w 126"/>
                  <a:gd name="T49" fmla="*/ 74 h 122"/>
                  <a:gd name="T50" fmla="*/ 116 w 126"/>
                  <a:gd name="T51" fmla="*/ 58 h 122"/>
                  <a:gd name="T52" fmla="*/ 113 w 126"/>
                  <a:gd name="T53" fmla="*/ 48 h 122"/>
                  <a:gd name="T54" fmla="*/ 116 w 126"/>
                  <a:gd name="T55" fmla="*/ 38 h 122"/>
                  <a:gd name="T56" fmla="*/ 109 w 126"/>
                  <a:gd name="T57" fmla="*/ 16 h 122"/>
                  <a:gd name="T58" fmla="*/ 103 w 126"/>
                  <a:gd name="T59" fmla="*/ 9 h 122"/>
                  <a:gd name="T60" fmla="*/ 90 w 126"/>
                  <a:gd name="T61" fmla="*/ 9 h 122"/>
                  <a:gd name="T62" fmla="*/ 64 w 126"/>
                  <a:gd name="T63" fmla="*/ 9 h 122"/>
                  <a:gd name="T64" fmla="*/ 55 w 126"/>
                  <a:gd name="T65" fmla="*/ 13 h 122"/>
                  <a:gd name="T66" fmla="*/ 55 w 126"/>
                  <a:gd name="T67" fmla="*/ 13 h 122"/>
                  <a:gd name="T68" fmla="*/ 48 w 126"/>
                  <a:gd name="T69" fmla="*/ 3 h 122"/>
                  <a:gd name="T70" fmla="*/ 51 w 126"/>
                  <a:gd name="T71" fmla="*/ 3 h 122"/>
                  <a:gd name="T72" fmla="*/ 45 w 126"/>
                  <a:gd name="T73" fmla="*/ 3 h 122"/>
                  <a:gd name="T74" fmla="*/ 29 w 126"/>
                  <a:gd name="T75" fmla="*/ 9 h 122"/>
                  <a:gd name="T76" fmla="*/ 10 w 126"/>
                  <a:gd name="T77" fmla="*/ 19 h 122"/>
                  <a:gd name="T78" fmla="*/ 3 w 126"/>
                  <a:gd name="T79" fmla="*/ 22 h 122"/>
                  <a:gd name="T80" fmla="*/ 3 w 126"/>
                  <a:gd name="T81" fmla="*/ 25 h 122"/>
                  <a:gd name="T82" fmla="*/ 0 w 126"/>
                  <a:gd name="T83" fmla="*/ 25 h 122"/>
                  <a:gd name="T84" fmla="*/ 0 w 126"/>
                  <a:gd name="T85" fmla="*/ 32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122"/>
                  <a:gd name="T131" fmla="*/ 126 w 126"/>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122">
                    <a:moveTo>
                      <a:pt x="0" y="32"/>
                    </a:moveTo>
                    <a:lnTo>
                      <a:pt x="0" y="35"/>
                    </a:lnTo>
                    <a:lnTo>
                      <a:pt x="0" y="38"/>
                    </a:lnTo>
                    <a:lnTo>
                      <a:pt x="0" y="42"/>
                    </a:lnTo>
                    <a:lnTo>
                      <a:pt x="0" y="45"/>
                    </a:lnTo>
                    <a:lnTo>
                      <a:pt x="0" y="48"/>
                    </a:lnTo>
                    <a:lnTo>
                      <a:pt x="3" y="48"/>
                    </a:lnTo>
                    <a:lnTo>
                      <a:pt x="3" y="51"/>
                    </a:lnTo>
                    <a:lnTo>
                      <a:pt x="3" y="58"/>
                    </a:lnTo>
                    <a:lnTo>
                      <a:pt x="3" y="61"/>
                    </a:lnTo>
                    <a:lnTo>
                      <a:pt x="3" y="64"/>
                    </a:lnTo>
                    <a:lnTo>
                      <a:pt x="3" y="67"/>
                    </a:lnTo>
                    <a:lnTo>
                      <a:pt x="3" y="70"/>
                    </a:lnTo>
                    <a:lnTo>
                      <a:pt x="6" y="77"/>
                    </a:lnTo>
                    <a:lnTo>
                      <a:pt x="10" y="77"/>
                    </a:lnTo>
                    <a:lnTo>
                      <a:pt x="6" y="83"/>
                    </a:lnTo>
                    <a:lnTo>
                      <a:pt x="6" y="87"/>
                    </a:lnTo>
                    <a:lnTo>
                      <a:pt x="6" y="90"/>
                    </a:lnTo>
                    <a:lnTo>
                      <a:pt x="10" y="87"/>
                    </a:lnTo>
                    <a:lnTo>
                      <a:pt x="13" y="87"/>
                    </a:lnTo>
                    <a:lnTo>
                      <a:pt x="16" y="90"/>
                    </a:lnTo>
                    <a:lnTo>
                      <a:pt x="23" y="90"/>
                    </a:lnTo>
                    <a:lnTo>
                      <a:pt x="23" y="93"/>
                    </a:lnTo>
                    <a:lnTo>
                      <a:pt x="26" y="93"/>
                    </a:lnTo>
                    <a:lnTo>
                      <a:pt x="26" y="96"/>
                    </a:lnTo>
                    <a:lnTo>
                      <a:pt x="26" y="99"/>
                    </a:lnTo>
                    <a:lnTo>
                      <a:pt x="29" y="103"/>
                    </a:lnTo>
                    <a:lnTo>
                      <a:pt x="32" y="103"/>
                    </a:lnTo>
                    <a:lnTo>
                      <a:pt x="35" y="103"/>
                    </a:lnTo>
                    <a:lnTo>
                      <a:pt x="35" y="99"/>
                    </a:lnTo>
                    <a:lnTo>
                      <a:pt x="39" y="99"/>
                    </a:lnTo>
                    <a:lnTo>
                      <a:pt x="45" y="103"/>
                    </a:lnTo>
                    <a:lnTo>
                      <a:pt x="45" y="106"/>
                    </a:lnTo>
                    <a:lnTo>
                      <a:pt x="48" y="106"/>
                    </a:lnTo>
                    <a:lnTo>
                      <a:pt x="51" y="109"/>
                    </a:lnTo>
                    <a:lnTo>
                      <a:pt x="55" y="116"/>
                    </a:lnTo>
                    <a:lnTo>
                      <a:pt x="61" y="116"/>
                    </a:lnTo>
                    <a:lnTo>
                      <a:pt x="61" y="119"/>
                    </a:lnTo>
                    <a:lnTo>
                      <a:pt x="64" y="119"/>
                    </a:lnTo>
                    <a:lnTo>
                      <a:pt x="68" y="116"/>
                    </a:lnTo>
                    <a:lnTo>
                      <a:pt x="71" y="119"/>
                    </a:lnTo>
                    <a:lnTo>
                      <a:pt x="74" y="122"/>
                    </a:lnTo>
                    <a:lnTo>
                      <a:pt x="77" y="122"/>
                    </a:lnTo>
                    <a:lnTo>
                      <a:pt x="80" y="119"/>
                    </a:lnTo>
                    <a:lnTo>
                      <a:pt x="84" y="119"/>
                    </a:lnTo>
                    <a:lnTo>
                      <a:pt x="87" y="119"/>
                    </a:lnTo>
                    <a:lnTo>
                      <a:pt x="90" y="119"/>
                    </a:lnTo>
                    <a:lnTo>
                      <a:pt x="90" y="116"/>
                    </a:lnTo>
                    <a:lnTo>
                      <a:pt x="93" y="116"/>
                    </a:lnTo>
                    <a:lnTo>
                      <a:pt x="97" y="116"/>
                    </a:lnTo>
                    <a:lnTo>
                      <a:pt x="100" y="119"/>
                    </a:lnTo>
                    <a:lnTo>
                      <a:pt x="103" y="119"/>
                    </a:lnTo>
                    <a:lnTo>
                      <a:pt x="106" y="122"/>
                    </a:lnTo>
                    <a:lnTo>
                      <a:pt x="109" y="122"/>
                    </a:lnTo>
                    <a:lnTo>
                      <a:pt x="109" y="119"/>
                    </a:lnTo>
                    <a:lnTo>
                      <a:pt x="109" y="116"/>
                    </a:lnTo>
                    <a:lnTo>
                      <a:pt x="113" y="103"/>
                    </a:lnTo>
                    <a:lnTo>
                      <a:pt x="116" y="99"/>
                    </a:lnTo>
                    <a:lnTo>
                      <a:pt x="119" y="96"/>
                    </a:lnTo>
                    <a:lnTo>
                      <a:pt x="126" y="90"/>
                    </a:lnTo>
                    <a:lnTo>
                      <a:pt x="126" y="87"/>
                    </a:lnTo>
                    <a:lnTo>
                      <a:pt x="122" y="83"/>
                    </a:lnTo>
                    <a:lnTo>
                      <a:pt x="122" y="80"/>
                    </a:lnTo>
                    <a:lnTo>
                      <a:pt x="119" y="77"/>
                    </a:lnTo>
                    <a:lnTo>
                      <a:pt x="119" y="74"/>
                    </a:lnTo>
                    <a:lnTo>
                      <a:pt x="116" y="70"/>
                    </a:lnTo>
                    <a:lnTo>
                      <a:pt x="116" y="67"/>
                    </a:lnTo>
                    <a:lnTo>
                      <a:pt x="116" y="58"/>
                    </a:lnTo>
                    <a:lnTo>
                      <a:pt x="113" y="54"/>
                    </a:lnTo>
                    <a:lnTo>
                      <a:pt x="109" y="51"/>
                    </a:lnTo>
                    <a:lnTo>
                      <a:pt x="113" y="48"/>
                    </a:lnTo>
                    <a:lnTo>
                      <a:pt x="116" y="45"/>
                    </a:lnTo>
                    <a:lnTo>
                      <a:pt x="116" y="42"/>
                    </a:lnTo>
                    <a:lnTo>
                      <a:pt x="116" y="38"/>
                    </a:lnTo>
                    <a:lnTo>
                      <a:pt x="116" y="32"/>
                    </a:lnTo>
                    <a:lnTo>
                      <a:pt x="109" y="16"/>
                    </a:lnTo>
                    <a:lnTo>
                      <a:pt x="109" y="13"/>
                    </a:lnTo>
                    <a:lnTo>
                      <a:pt x="109" y="9"/>
                    </a:lnTo>
                    <a:lnTo>
                      <a:pt x="103" y="9"/>
                    </a:lnTo>
                    <a:lnTo>
                      <a:pt x="100" y="6"/>
                    </a:lnTo>
                    <a:lnTo>
                      <a:pt x="97" y="6"/>
                    </a:lnTo>
                    <a:lnTo>
                      <a:pt x="90" y="9"/>
                    </a:lnTo>
                    <a:lnTo>
                      <a:pt x="80" y="9"/>
                    </a:lnTo>
                    <a:lnTo>
                      <a:pt x="68" y="9"/>
                    </a:lnTo>
                    <a:lnTo>
                      <a:pt x="64" y="9"/>
                    </a:lnTo>
                    <a:lnTo>
                      <a:pt x="61" y="9"/>
                    </a:lnTo>
                    <a:lnTo>
                      <a:pt x="58" y="9"/>
                    </a:lnTo>
                    <a:lnTo>
                      <a:pt x="55" y="13"/>
                    </a:lnTo>
                    <a:lnTo>
                      <a:pt x="51" y="13"/>
                    </a:lnTo>
                    <a:lnTo>
                      <a:pt x="48" y="6"/>
                    </a:lnTo>
                    <a:lnTo>
                      <a:pt x="48" y="3"/>
                    </a:lnTo>
                    <a:lnTo>
                      <a:pt x="55" y="6"/>
                    </a:lnTo>
                    <a:lnTo>
                      <a:pt x="55" y="3"/>
                    </a:lnTo>
                    <a:lnTo>
                      <a:pt x="51" y="3"/>
                    </a:lnTo>
                    <a:lnTo>
                      <a:pt x="48" y="0"/>
                    </a:lnTo>
                    <a:lnTo>
                      <a:pt x="45" y="3"/>
                    </a:lnTo>
                    <a:lnTo>
                      <a:pt x="35" y="3"/>
                    </a:lnTo>
                    <a:lnTo>
                      <a:pt x="32" y="6"/>
                    </a:lnTo>
                    <a:lnTo>
                      <a:pt x="29" y="9"/>
                    </a:lnTo>
                    <a:lnTo>
                      <a:pt x="23" y="16"/>
                    </a:lnTo>
                    <a:lnTo>
                      <a:pt x="13" y="16"/>
                    </a:lnTo>
                    <a:lnTo>
                      <a:pt x="10" y="19"/>
                    </a:lnTo>
                    <a:lnTo>
                      <a:pt x="6" y="19"/>
                    </a:lnTo>
                    <a:lnTo>
                      <a:pt x="6" y="22"/>
                    </a:lnTo>
                    <a:lnTo>
                      <a:pt x="3" y="22"/>
                    </a:lnTo>
                    <a:lnTo>
                      <a:pt x="0" y="22"/>
                    </a:lnTo>
                    <a:lnTo>
                      <a:pt x="3" y="25"/>
                    </a:lnTo>
                    <a:lnTo>
                      <a:pt x="3" y="29"/>
                    </a:lnTo>
                    <a:lnTo>
                      <a:pt x="0" y="25"/>
                    </a:lnTo>
                    <a:lnTo>
                      <a:pt x="0" y="29"/>
                    </a:lnTo>
                    <a:lnTo>
                      <a:pt x="0" y="32"/>
                    </a:lnTo>
                  </a:path>
                </a:pathLst>
              </a:custGeom>
              <a:noFill/>
              <a:ln w="0">
                <a:solidFill>
                  <a:srgbClr val="7F7F7F"/>
                </a:solidFill>
                <a:round/>
                <a:headEnd/>
                <a:tailEnd/>
              </a:ln>
            </p:spPr>
            <p:txBody>
              <a:bodyPr/>
              <a:lstStyle/>
              <a:p>
                <a:endParaRPr lang="en-US"/>
              </a:p>
            </p:txBody>
          </p:sp>
          <p:sp>
            <p:nvSpPr>
              <p:cNvPr id="33064" name="Freeform 134"/>
              <p:cNvSpPr>
                <a:spLocks/>
              </p:cNvSpPr>
              <p:nvPr/>
            </p:nvSpPr>
            <p:spPr bwMode="auto">
              <a:xfrm>
                <a:off x="3083" y="1389"/>
                <a:ext cx="58" cy="96"/>
              </a:xfrm>
              <a:custGeom>
                <a:avLst/>
                <a:gdLst>
                  <a:gd name="T0" fmla="*/ 32 w 58"/>
                  <a:gd name="T1" fmla="*/ 29 h 96"/>
                  <a:gd name="T2" fmla="*/ 32 w 58"/>
                  <a:gd name="T3" fmla="*/ 29 h 96"/>
                  <a:gd name="T4" fmla="*/ 26 w 58"/>
                  <a:gd name="T5" fmla="*/ 29 h 96"/>
                  <a:gd name="T6" fmla="*/ 22 w 58"/>
                  <a:gd name="T7" fmla="*/ 29 h 96"/>
                  <a:gd name="T8" fmla="*/ 9 w 58"/>
                  <a:gd name="T9" fmla="*/ 19 h 96"/>
                  <a:gd name="T10" fmla="*/ 9 w 58"/>
                  <a:gd name="T11" fmla="*/ 19 h 96"/>
                  <a:gd name="T12" fmla="*/ 3 w 58"/>
                  <a:gd name="T13" fmla="*/ 16 h 96"/>
                  <a:gd name="T14" fmla="*/ 3 w 58"/>
                  <a:gd name="T15" fmla="*/ 22 h 96"/>
                  <a:gd name="T16" fmla="*/ 3 w 58"/>
                  <a:gd name="T17" fmla="*/ 26 h 96"/>
                  <a:gd name="T18" fmla="*/ 0 w 58"/>
                  <a:gd name="T19" fmla="*/ 29 h 96"/>
                  <a:gd name="T20" fmla="*/ 3 w 58"/>
                  <a:gd name="T21" fmla="*/ 32 h 96"/>
                  <a:gd name="T22" fmla="*/ 6 w 58"/>
                  <a:gd name="T23" fmla="*/ 35 h 96"/>
                  <a:gd name="T24" fmla="*/ 9 w 58"/>
                  <a:gd name="T25" fmla="*/ 45 h 96"/>
                  <a:gd name="T26" fmla="*/ 9 w 58"/>
                  <a:gd name="T27" fmla="*/ 51 h 96"/>
                  <a:gd name="T28" fmla="*/ 13 w 58"/>
                  <a:gd name="T29" fmla="*/ 55 h 96"/>
                  <a:gd name="T30" fmla="*/ 13 w 58"/>
                  <a:gd name="T31" fmla="*/ 61 h 96"/>
                  <a:gd name="T32" fmla="*/ 19 w 58"/>
                  <a:gd name="T33" fmla="*/ 64 h 96"/>
                  <a:gd name="T34" fmla="*/ 22 w 58"/>
                  <a:gd name="T35" fmla="*/ 67 h 96"/>
                  <a:gd name="T36" fmla="*/ 26 w 58"/>
                  <a:gd name="T37" fmla="*/ 71 h 96"/>
                  <a:gd name="T38" fmla="*/ 29 w 58"/>
                  <a:gd name="T39" fmla="*/ 84 h 96"/>
                  <a:gd name="T40" fmla="*/ 35 w 58"/>
                  <a:gd name="T41" fmla="*/ 87 h 96"/>
                  <a:gd name="T42" fmla="*/ 38 w 58"/>
                  <a:gd name="T43" fmla="*/ 90 h 96"/>
                  <a:gd name="T44" fmla="*/ 42 w 58"/>
                  <a:gd name="T45" fmla="*/ 96 h 96"/>
                  <a:gd name="T46" fmla="*/ 45 w 58"/>
                  <a:gd name="T47" fmla="*/ 96 h 96"/>
                  <a:gd name="T48" fmla="*/ 54 w 58"/>
                  <a:gd name="T49" fmla="*/ 96 h 96"/>
                  <a:gd name="T50" fmla="*/ 58 w 58"/>
                  <a:gd name="T51" fmla="*/ 96 h 96"/>
                  <a:gd name="T52" fmla="*/ 58 w 58"/>
                  <a:gd name="T53" fmla="*/ 0 h 96"/>
                  <a:gd name="T54" fmla="*/ 51 w 58"/>
                  <a:gd name="T55" fmla="*/ 0 h 96"/>
                  <a:gd name="T56" fmla="*/ 48 w 58"/>
                  <a:gd name="T57" fmla="*/ 3 h 96"/>
                  <a:gd name="T58" fmla="*/ 45 w 58"/>
                  <a:gd name="T59" fmla="*/ 10 h 96"/>
                  <a:gd name="T60" fmla="*/ 42 w 58"/>
                  <a:gd name="T61" fmla="*/ 13 h 96"/>
                  <a:gd name="T62" fmla="*/ 42 w 58"/>
                  <a:gd name="T63" fmla="*/ 19 h 96"/>
                  <a:gd name="T64" fmla="*/ 42 w 58"/>
                  <a:gd name="T65" fmla="*/ 22 h 96"/>
                  <a:gd name="T66" fmla="*/ 38 w 58"/>
                  <a:gd name="T67" fmla="*/ 26 h 96"/>
                  <a:gd name="T68" fmla="*/ 38 w 58"/>
                  <a:gd name="T69" fmla="*/ 26 h 96"/>
                  <a:gd name="T70" fmla="*/ 32 w 58"/>
                  <a:gd name="T71" fmla="*/ 29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96"/>
                  <a:gd name="T110" fmla="*/ 58 w 58"/>
                  <a:gd name="T111" fmla="*/ 96 h 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96">
                    <a:moveTo>
                      <a:pt x="32" y="29"/>
                    </a:moveTo>
                    <a:lnTo>
                      <a:pt x="32" y="29"/>
                    </a:lnTo>
                    <a:lnTo>
                      <a:pt x="26" y="29"/>
                    </a:lnTo>
                    <a:lnTo>
                      <a:pt x="22" y="29"/>
                    </a:lnTo>
                    <a:lnTo>
                      <a:pt x="9" y="19"/>
                    </a:lnTo>
                    <a:lnTo>
                      <a:pt x="3" y="16"/>
                    </a:lnTo>
                    <a:lnTo>
                      <a:pt x="3" y="22"/>
                    </a:lnTo>
                    <a:lnTo>
                      <a:pt x="3" y="26"/>
                    </a:lnTo>
                    <a:lnTo>
                      <a:pt x="0" y="29"/>
                    </a:lnTo>
                    <a:lnTo>
                      <a:pt x="3" y="32"/>
                    </a:lnTo>
                    <a:lnTo>
                      <a:pt x="6" y="35"/>
                    </a:lnTo>
                    <a:lnTo>
                      <a:pt x="9" y="45"/>
                    </a:lnTo>
                    <a:lnTo>
                      <a:pt x="9" y="51"/>
                    </a:lnTo>
                    <a:lnTo>
                      <a:pt x="13" y="55"/>
                    </a:lnTo>
                    <a:lnTo>
                      <a:pt x="13" y="61"/>
                    </a:lnTo>
                    <a:lnTo>
                      <a:pt x="19" y="64"/>
                    </a:lnTo>
                    <a:lnTo>
                      <a:pt x="22" y="67"/>
                    </a:lnTo>
                    <a:lnTo>
                      <a:pt x="26" y="71"/>
                    </a:lnTo>
                    <a:lnTo>
                      <a:pt x="29" y="84"/>
                    </a:lnTo>
                    <a:lnTo>
                      <a:pt x="35" y="87"/>
                    </a:lnTo>
                    <a:lnTo>
                      <a:pt x="38" y="90"/>
                    </a:lnTo>
                    <a:lnTo>
                      <a:pt x="42" y="96"/>
                    </a:lnTo>
                    <a:lnTo>
                      <a:pt x="45" y="96"/>
                    </a:lnTo>
                    <a:lnTo>
                      <a:pt x="54" y="96"/>
                    </a:lnTo>
                    <a:lnTo>
                      <a:pt x="58" y="96"/>
                    </a:lnTo>
                    <a:lnTo>
                      <a:pt x="58" y="0"/>
                    </a:lnTo>
                    <a:lnTo>
                      <a:pt x="51" y="0"/>
                    </a:lnTo>
                    <a:lnTo>
                      <a:pt x="48" y="3"/>
                    </a:lnTo>
                    <a:lnTo>
                      <a:pt x="45" y="10"/>
                    </a:lnTo>
                    <a:lnTo>
                      <a:pt x="42" y="13"/>
                    </a:lnTo>
                    <a:lnTo>
                      <a:pt x="42" y="19"/>
                    </a:lnTo>
                    <a:lnTo>
                      <a:pt x="42" y="22"/>
                    </a:lnTo>
                    <a:lnTo>
                      <a:pt x="38" y="26"/>
                    </a:lnTo>
                    <a:lnTo>
                      <a:pt x="32" y="29"/>
                    </a:lnTo>
                    <a:close/>
                  </a:path>
                </a:pathLst>
              </a:custGeom>
              <a:solidFill>
                <a:srgbClr val="CCCCCC"/>
              </a:solidFill>
              <a:ln w="9525">
                <a:noFill/>
                <a:round/>
                <a:headEnd/>
                <a:tailEnd/>
              </a:ln>
            </p:spPr>
            <p:txBody>
              <a:bodyPr/>
              <a:lstStyle/>
              <a:p>
                <a:endParaRPr lang="en-US"/>
              </a:p>
            </p:txBody>
          </p:sp>
          <p:sp>
            <p:nvSpPr>
              <p:cNvPr id="33065" name="Freeform 135"/>
              <p:cNvSpPr>
                <a:spLocks/>
              </p:cNvSpPr>
              <p:nvPr/>
            </p:nvSpPr>
            <p:spPr bwMode="auto">
              <a:xfrm>
                <a:off x="3083" y="1389"/>
                <a:ext cx="58" cy="96"/>
              </a:xfrm>
              <a:custGeom>
                <a:avLst/>
                <a:gdLst>
                  <a:gd name="T0" fmla="*/ 32 w 58"/>
                  <a:gd name="T1" fmla="*/ 29 h 96"/>
                  <a:gd name="T2" fmla="*/ 32 w 58"/>
                  <a:gd name="T3" fmla="*/ 29 h 96"/>
                  <a:gd name="T4" fmla="*/ 26 w 58"/>
                  <a:gd name="T5" fmla="*/ 29 h 96"/>
                  <a:gd name="T6" fmla="*/ 22 w 58"/>
                  <a:gd name="T7" fmla="*/ 29 h 96"/>
                  <a:gd name="T8" fmla="*/ 9 w 58"/>
                  <a:gd name="T9" fmla="*/ 19 h 96"/>
                  <a:gd name="T10" fmla="*/ 9 w 58"/>
                  <a:gd name="T11" fmla="*/ 19 h 96"/>
                  <a:gd name="T12" fmla="*/ 3 w 58"/>
                  <a:gd name="T13" fmla="*/ 16 h 96"/>
                  <a:gd name="T14" fmla="*/ 3 w 58"/>
                  <a:gd name="T15" fmla="*/ 22 h 96"/>
                  <a:gd name="T16" fmla="*/ 3 w 58"/>
                  <a:gd name="T17" fmla="*/ 26 h 96"/>
                  <a:gd name="T18" fmla="*/ 0 w 58"/>
                  <a:gd name="T19" fmla="*/ 29 h 96"/>
                  <a:gd name="T20" fmla="*/ 3 w 58"/>
                  <a:gd name="T21" fmla="*/ 32 h 96"/>
                  <a:gd name="T22" fmla="*/ 6 w 58"/>
                  <a:gd name="T23" fmla="*/ 35 h 96"/>
                  <a:gd name="T24" fmla="*/ 9 w 58"/>
                  <a:gd name="T25" fmla="*/ 45 h 96"/>
                  <a:gd name="T26" fmla="*/ 9 w 58"/>
                  <a:gd name="T27" fmla="*/ 51 h 96"/>
                  <a:gd name="T28" fmla="*/ 13 w 58"/>
                  <a:gd name="T29" fmla="*/ 55 h 96"/>
                  <a:gd name="T30" fmla="*/ 13 w 58"/>
                  <a:gd name="T31" fmla="*/ 61 h 96"/>
                  <a:gd name="T32" fmla="*/ 19 w 58"/>
                  <a:gd name="T33" fmla="*/ 64 h 96"/>
                  <a:gd name="T34" fmla="*/ 22 w 58"/>
                  <a:gd name="T35" fmla="*/ 67 h 96"/>
                  <a:gd name="T36" fmla="*/ 26 w 58"/>
                  <a:gd name="T37" fmla="*/ 71 h 96"/>
                  <a:gd name="T38" fmla="*/ 29 w 58"/>
                  <a:gd name="T39" fmla="*/ 84 h 96"/>
                  <a:gd name="T40" fmla="*/ 35 w 58"/>
                  <a:gd name="T41" fmla="*/ 87 h 96"/>
                  <a:gd name="T42" fmla="*/ 38 w 58"/>
                  <a:gd name="T43" fmla="*/ 90 h 96"/>
                  <a:gd name="T44" fmla="*/ 42 w 58"/>
                  <a:gd name="T45" fmla="*/ 96 h 96"/>
                  <a:gd name="T46" fmla="*/ 45 w 58"/>
                  <a:gd name="T47" fmla="*/ 96 h 96"/>
                  <a:gd name="T48" fmla="*/ 54 w 58"/>
                  <a:gd name="T49" fmla="*/ 96 h 96"/>
                  <a:gd name="T50" fmla="*/ 58 w 58"/>
                  <a:gd name="T51" fmla="*/ 96 h 96"/>
                  <a:gd name="T52" fmla="*/ 58 w 58"/>
                  <a:gd name="T53" fmla="*/ 0 h 96"/>
                  <a:gd name="T54" fmla="*/ 51 w 58"/>
                  <a:gd name="T55" fmla="*/ 0 h 96"/>
                  <a:gd name="T56" fmla="*/ 48 w 58"/>
                  <a:gd name="T57" fmla="*/ 3 h 96"/>
                  <a:gd name="T58" fmla="*/ 45 w 58"/>
                  <a:gd name="T59" fmla="*/ 10 h 96"/>
                  <a:gd name="T60" fmla="*/ 42 w 58"/>
                  <a:gd name="T61" fmla="*/ 13 h 96"/>
                  <a:gd name="T62" fmla="*/ 42 w 58"/>
                  <a:gd name="T63" fmla="*/ 19 h 96"/>
                  <a:gd name="T64" fmla="*/ 42 w 58"/>
                  <a:gd name="T65" fmla="*/ 22 h 96"/>
                  <a:gd name="T66" fmla="*/ 38 w 58"/>
                  <a:gd name="T67" fmla="*/ 26 h 96"/>
                  <a:gd name="T68" fmla="*/ 38 w 58"/>
                  <a:gd name="T69" fmla="*/ 26 h 96"/>
                  <a:gd name="T70" fmla="*/ 32 w 58"/>
                  <a:gd name="T71" fmla="*/ 29 h 96"/>
                  <a:gd name="T72" fmla="*/ 32 w 58"/>
                  <a:gd name="T73" fmla="*/ 29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96"/>
                  <a:gd name="T113" fmla="*/ 58 w 58"/>
                  <a:gd name="T114" fmla="*/ 96 h 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96">
                    <a:moveTo>
                      <a:pt x="32" y="29"/>
                    </a:moveTo>
                    <a:lnTo>
                      <a:pt x="32" y="29"/>
                    </a:lnTo>
                    <a:lnTo>
                      <a:pt x="26" y="29"/>
                    </a:lnTo>
                    <a:lnTo>
                      <a:pt x="22" y="29"/>
                    </a:lnTo>
                    <a:lnTo>
                      <a:pt x="9" y="19"/>
                    </a:lnTo>
                    <a:lnTo>
                      <a:pt x="3" y="16"/>
                    </a:lnTo>
                    <a:lnTo>
                      <a:pt x="3" y="22"/>
                    </a:lnTo>
                    <a:lnTo>
                      <a:pt x="3" y="26"/>
                    </a:lnTo>
                    <a:lnTo>
                      <a:pt x="0" y="29"/>
                    </a:lnTo>
                    <a:lnTo>
                      <a:pt x="3" y="32"/>
                    </a:lnTo>
                    <a:lnTo>
                      <a:pt x="6" y="35"/>
                    </a:lnTo>
                    <a:lnTo>
                      <a:pt x="9" y="45"/>
                    </a:lnTo>
                    <a:lnTo>
                      <a:pt x="9" y="51"/>
                    </a:lnTo>
                    <a:lnTo>
                      <a:pt x="13" y="55"/>
                    </a:lnTo>
                    <a:lnTo>
                      <a:pt x="13" y="61"/>
                    </a:lnTo>
                    <a:lnTo>
                      <a:pt x="19" y="64"/>
                    </a:lnTo>
                    <a:lnTo>
                      <a:pt x="22" y="67"/>
                    </a:lnTo>
                    <a:lnTo>
                      <a:pt x="26" y="71"/>
                    </a:lnTo>
                    <a:lnTo>
                      <a:pt x="29" y="84"/>
                    </a:lnTo>
                    <a:lnTo>
                      <a:pt x="35" y="87"/>
                    </a:lnTo>
                    <a:lnTo>
                      <a:pt x="38" y="90"/>
                    </a:lnTo>
                    <a:lnTo>
                      <a:pt x="42" y="96"/>
                    </a:lnTo>
                    <a:lnTo>
                      <a:pt x="45" y="96"/>
                    </a:lnTo>
                    <a:lnTo>
                      <a:pt x="54" y="96"/>
                    </a:lnTo>
                    <a:lnTo>
                      <a:pt x="58" y="96"/>
                    </a:lnTo>
                    <a:lnTo>
                      <a:pt x="58" y="0"/>
                    </a:lnTo>
                    <a:lnTo>
                      <a:pt x="51" y="0"/>
                    </a:lnTo>
                    <a:lnTo>
                      <a:pt x="48" y="3"/>
                    </a:lnTo>
                    <a:lnTo>
                      <a:pt x="45" y="10"/>
                    </a:lnTo>
                    <a:lnTo>
                      <a:pt x="42" y="13"/>
                    </a:lnTo>
                    <a:lnTo>
                      <a:pt x="42" y="19"/>
                    </a:lnTo>
                    <a:lnTo>
                      <a:pt x="42" y="22"/>
                    </a:lnTo>
                    <a:lnTo>
                      <a:pt x="38" y="26"/>
                    </a:lnTo>
                    <a:lnTo>
                      <a:pt x="32" y="29"/>
                    </a:lnTo>
                  </a:path>
                </a:pathLst>
              </a:custGeom>
              <a:noFill/>
              <a:ln w="0">
                <a:solidFill>
                  <a:srgbClr val="7F7F7F"/>
                </a:solidFill>
                <a:round/>
                <a:headEnd/>
                <a:tailEnd/>
              </a:ln>
            </p:spPr>
            <p:txBody>
              <a:bodyPr/>
              <a:lstStyle/>
              <a:p>
                <a:endParaRPr lang="en-US"/>
              </a:p>
            </p:txBody>
          </p:sp>
          <p:sp>
            <p:nvSpPr>
              <p:cNvPr id="33066" name="Freeform 136"/>
              <p:cNvSpPr>
                <a:spLocks/>
              </p:cNvSpPr>
              <p:nvPr/>
            </p:nvSpPr>
            <p:spPr bwMode="auto">
              <a:xfrm>
                <a:off x="3137" y="1485"/>
                <a:ext cx="4" cy="10"/>
              </a:xfrm>
              <a:custGeom>
                <a:avLst/>
                <a:gdLst>
                  <a:gd name="T0" fmla="*/ 0 w 4"/>
                  <a:gd name="T1" fmla="*/ 7 h 10"/>
                  <a:gd name="T2" fmla="*/ 4 w 4"/>
                  <a:gd name="T3" fmla="*/ 10 h 10"/>
                  <a:gd name="T4" fmla="*/ 4 w 4"/>
                  <a:gd name="T5" fmla="*/ 0 h 10"/>
                  <a:gd name="T6" fmla="*/ 0 w 4"/>
                  <a:gd name="T7" fmla="*/ 4 h 10"/>
                  <a:gd name="T8" fmla="*/ 0 w 4"/>
                  <a:gd name="T9" fmla="*/ 7 h 10"/>
                  <a:gd name="T10" fmla="*/ 0 60000 65536"/>
                  <a:gd name="T11" fmla="*/ 0 60000 65536"/>
                  <a:gd name="T12" fmla="*/ 0 60000 65536"/>
                  <a:gd name="T13" fmla="*/ 0 60000 65536"/>
                  <a:gd name="T14" fmla="*/ 0 60000 65536"/>
                  <a:gd name="T15" fmla="*/ 0 w 4"/>
                  <a:gd name="T16" fmla="*/ 0 h 10"/>
                  <a:gd name="T17" fmla="*/ 4 w 4"/>
                  <a:gd name="T18" fmla="*/ 10 h 10"/>
                </a:gdLst>
                <a:ahLst/>
                <a:cxnLst>
                  <a:cxn ang="T10">
                    <a:pos x="T0" y="T1"/>
                  </a:cxn>
                  <a:cxn ang="T11">
                    <a:pos x="T2" y="T3"/>
                  </a:cxn>
                  <a:cxn ang="T12">
                    <a:pos x="T4" y="T5"/>
                  </a:cxn>
                  <a:cxn ang="T13">
                    <a:pos x="T6" y="T7"/>
                  </a:cxn>
                  <a:cxn ang="T14">
                    <a:pos x="T8" y="T9"/>
                  </a:cxn>
                </a:cxnLst>
                <a:rect l="T15" t="T16" r="T17" b="T18"/>
                <a:pathLst>
                  <a:path w="4" h="10">
                    <a:moveTo>
                      <a:pt x="0" y="7"/>
                    </a:moveTo>
                    <a:lnTo>
                      <a:pt x="4" y="10"/>
                    </a:lnTo>
                    <a:lnTo>
                      <a:pt x="4" y="0"/>
                    </a:lnTo>
                    <a:lnTo>
                      <a:pt x="0" y="4"/>
                    </a:lnTo>
                    <a:lnTo>
                      <a:pt x="0" y="7"/>
                    </a:lnTo>
                    <a:close/>
                  </a:path>
                </a:pathLst>
              </a:custGeom>
              <a:solidFill>
                <a:srgbClr val="CCCCCC"/>
              </a:solidFill>
              <a:ln w="9525">
                <a:noFill/>
                <a:round/>
                <a:headEnd/>
                <a:tailEnd/>
              </a:ln>
            </p:spPr>
            <p:txBody>
              <a:bodyPr/>
              <a:lstStyle/>
              <a:p>
                <a:endParaRPr lang="en-US"/>
              </a:p>
            </p:txBody>
          </p:sp>
          <p:sp>
            <p:nvSpPr>
              <p:cNvPr id="33067" name="Freeform 137"/>
              <p:cNvSpPr>
                <a:spLocks/>
              </p:cNvSpPr>
              <p:nvPr/>
            </p:nvSpPr>
            <p:spPr bwMode="auto">
              <a:xfrm>
                <a:off x="3137" y="1485"/>
                <a:ext cx="4" cy="10"/>
              </a:xfrm>
              <a:custGeom>
                <a:avLst/>
                <a:gdLst>
                  <a:gd name="T0" fmla="*/ 0 w 4"/>
                  <a:gd name="T1" fmla="*/ 7 h 10"/>
                  <a:gd name="T2" fmla="*/ 4 w 4"/>
                  <a:gd name="T3" fmla="*/ 10 h 10"/>
                  <a:gd name="T4" fmla="*/ 4 w 4"/>
                  <a:gd name="T5" fmla="*/ 0 h 10"/>
                  <a:gd name="T6" fmla="*/ 0 w 4"/>
                  <a:gd name="T7" fmla="*/ 4 h 10"/>
                  <a:gd name="T8" fmla="*/ 0 w 4"/>
                  <a:gd name="T9" fmla="*/ 7 h 10"/>
                  <a:gd name="T10" fmla="*/ 0 w 4"/>
                  <a:gd name="T11" fmla="*/ 7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7"/>
                    </a:moveTo>
                    <a:lnTo>
                      <a:pt x="4" y="10"/>
                    </a:lnTo>
                    <a:lnTo>
                      <a:pt x="4" y="0"/>
                    </a:lnTo>
                    <a:lnTo>
                      <a:pt x="0" y="4"/>
                    </a:lnTo>
                    <a:lnTo>
                      <a:pt x="0" y="7"/>
                    </a:lnTo>
                  </a:path>
                </a:pathLst>
              </a:custGeom>
              <a:noFill/>
              <a:ln w="0">
                <a:solidFill>
                  <a:srgbClr val="7F7F7F"/>
                </a:solidFill>
                <a:round/>
                <a:headEnd/>
                <a:tailEnd/>
              </a:ln>
            </p:spPr>
            <p:txBody>
              <a:bodyPr/>
              <a:lstStyle/>
              <a:p>
                <a:endParaRPr lang="en-US"/>
              </a:p>
            </p:txBody>
          </p:sp>
          <p:sp>
            <p:nvSpPr>
              <p:cNvPr id="33068" name="Freeform 138"/>
              <p:cNvSpPr>
                <a:spLocks/>
              </p:cNvSpPr>
              <p:nvPr/>
            </p:nvSpPr>
            <p:spPr bwMode="auto">
              <a:xfrm>
                <a:off x="3137" y="1505"/>
                <a:ext cx="4" cy="32"/>
              </a:xfrm>
              <a:custGeom>
                <a:avLst/>
                <a:gdLst>
                  <a:gd name="T0" fmla="*/ 4 w 4"/>
                  <a:gd name="T1" fmla="*/ 9 h 32"/>
                  <a:gd name="T2" fmla="*/ 0 w 4"/>
                  <a:gd name="T3" fmla="*/ 13 h 32"/>
                  <a:gd name="T4" fmla="*/ 0 w 4"/>
                  <a:gd name="T5" fmla="*/ 13 h 32"/>
                  <a:gd name="T6" fmla="*/ 0 w 4"/>
                  <a:gd name="T7" fmla="*/ 22 h 32"/>
                  <a:gd name="T8" fmla="*/ 0 w 4"/>
                  <a:gd name="T9" fmla="*/ 25 h 32"/>
                  <a:gd name="T10" fmla="*/ 0 w 4"/>
                  <a:gd name="T11" fmla="*/ 25 h 32"/>
                  <a:gd name="T12" fmla="*/ 4 w 4"/>
                  <a:gd name="T13" fmla="*/ 32 h 32"/>
                  <a:gd name="T14" fmla="*/ 4 w 4"/>
                  <a:gd name="T15" fmla="*/ 32 h 32"/>
                  <a:gd name="T16" fmla="*/ 4 w 4"/>
                  <a:gd name="T17" fmla="*/ 0 h 32"/>
                  <a:gd name="T18" fmla="*/ 0 w 4"/>
                  <a:gd name="T19" fmla="*/ 6 h 32"/>
                  <a:gd name="T20" fmla="*/ 4 w 4"/>
                  <a:gd name="T21" fmla="*/ 9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2"/>
                  <a:gd name="T35" fmla="*/ 4 w 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2">
                    <a:moveTo>
                      <a:pt x="4" y="9"/>
                    </a:moveTo>
                    <a:lnTo>
                      <a:pt x="0" y="13"/>
                    </a:lnTo>
                    <a:lnTo>
                      <a:pt x="0" y="22"/>
                    </a:lnTo>
                    <a:lnTo>
                      <a:pt x="0" y="25"/>
                    </a:lnTo>
                    <a:lnTo>
                      <a:pt x="4" y="32"/>
                    </a:lnTo>
                    <a:lnTo>
                      <a:pt x="4" y="0"/>
                    </a:lnTo>
                    <a:lnTo>
                      <a:pt x="0" y="6"/>
                    </a:lnTo>
                    <a:lnTo>
                      <a:pt x="4" y="9"/>
                    </a:lnTo>
                    <a:close/>
                  </a:path>
                </a:pathLst>
              </a:custGeom>
              <a:solidFill>
                <a:srgbClr val="CCCCCC"/>
              </a:solidFill>
              <a:ln w="9525">
                <a:noFill/>
                <a:round/>
                <a:headEnd/>
                <a:tailEnd/>
              </a:ln>
            </p:spPr>
            <p:txBody>
              <a:bodyPr/>
              <a:lstStyle/>
              <a:p>
                <a:endParaRPr lang="en-US"/>
              </a:p>
            </p:txBody>
          </p:sp>
          <p:sp>
            <p:nvSpPr>
              <p:cNvPr id="33069" name="Freeform 139"/>
              <p:cNvSpPr>
                <a:spLocks/>
              </p:cNvSpPr>
              <p:nvPr/>
            </p:nvSpPr>
            <p:spPr bwMode="auto">
              <a:xfrm>
                <a:off x="3137" y="1505"/>
                <a:ext cx="4" cy="32"/>
              </a:xfrm>
              <a:custGeom>
                <a:avLst/>
                <a:gdLst>
                  <a:gd name="T0" fmla="*/ 4 w 4"/>
                  <a:gd name="T1" fmla="*/ 9 h 32"/>
                  <a:gd name="T2" fmla="*/ 0 w 4"/>
                  <a:gd name="T3" fmla="*/ 13 h 32"/>
                  <a:gd name="T4" fmla="*/ 0 w 4"/>
                  <a:gd name="T5" fmla="*/ 13 h 32"/>
                  <a:gd name="T6" fmla="*/ 0 w 4"/>
                  <a:gd name="T7" fmla="*/ 22 h 32"/>
                  <a:gd name="T8" fmla="*/ 0 w 4"/>
                  <a:gd name="T9" fmla="*/ 25 h 32"/>
                  <a:gd name="T10" fmla="*/ 0 w 4"/>
                  <a:gd name="T11" fmla="*/ 25 h 32"/>
                  <a:gd name="T12" fmla="*/ 4 w 4"/>
                  <a:gd name="T13" fmla="*/ 32 h 32"/>
                  <a:gd name="T14" fmla="*/ 4 w 4"/>
                  <a:gd name="T15" fmla="*/ 32 h 32"/>
                  <a:gd name="T16" fmla="*/ 4 w 4"/>
                  <a:gd name="T17" fmla="*/ 0 h 32"/>
                  <a:gd name="T18" fmla="*/ 0 w 4"/>
                  <a:gd name="T19" fmla="*/ 6 h 32"/>
                  <a:gd name="T20" fmla="*/ 4 w 4"/>
                  <a:gd name="T21" fmla="*/ 9 h 32"/>
                  <a:gd name="T22" fmla="*/ 4 w 4"/>
                  <a:gd name="T23" fmla="*/ 9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32"/>
                  <a:gd name="T38" fmla="*/ 4 w 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32">
                    <a:moveTo>
                      <a:pt x="4" y="9"/>
                    </a:moveTo>
                    <a:lnTo>
                      <a:pt x="0" y="13"/>
                    </a:lnTo>
                    <a:lnTo>
                      <a:pt x="0" y="22"/>
                    </a:lnTo>
                    <a:lnTo>
                      <a:pt x="0" y="25"/>
                    </a:lnTo>
                    <a:lnTo>
                      <a:pt x="4" y="32"/>
                    </a:lnTo>
                    <a:lnTo>
                      <a:pt x="4" y="0"/>
                    </a:lnTo>
                    <a:lnTo>
                      <a:pt x="0" y="6"/>
                    </a:lnTo>
                    <a:lnTo>
                      <a:pt x="4" y="9"/>
                    </a:lnTo>
                  </a:path>
                </a:pathLst>
              </a:custGeom>
              <a:noFill/>
              <a:ln w="0">
                <a:solidFill>
                  <a:srgbClr val="7F7F7F"/>
                </a:solidFill>
                <a:round/>
                <a:headEnd/>
                <a:tailEnd/>
              </a:ln>
            </p:spPr>
            <p:txBody>
              <a:bodyPr/>
              <a:lstStyle/>
              <a:p>
                <a:endParaRPr lang="en-US"/>
              </a:p>
            </p:txBody>
          </p:sp>
          <p:sp>
            <p:nvSpPr>
              <p:cNvPr id="33070" name="Freeform 140"/>
              <p:cNvSpPr>
                <a:spLocks/>
              </p:cNvSpPr>
              <p:nvPr/>
            </p:nvSpPr>
            <p:spPr bwMode="auto">
              <a:xfrm>
                <a:off x="2806" y="1649"/>
                <a:ext cx="180" cy="58"/>
              </a:xfrm>
              <a:custGeom>
                <a:avLst/>
                <a:gdLst>
                  <a:gd name="T0" fmla="*/ 180 w 180"/>
                  <a:gd name="T1" fmla="*/ 39 h 58"/>
                  <a:gd name="T2" fmla="*/ 161 w 180"/>
                  <a:gd name="T3" fmla="*/ 7 h 58"/>
                  <a:gd name="T4" fmla="*/ 161 w 180"/>
                  <a:gd name="T5" fmla="*/ 4 h 58"/>
                  <a:gd name="T6" fmla="*/ 158 w 180"/>
                  <a:gd name="T7" fmla="*/ 4 h 58"/>
                  <a:gd name="T8" fmla="*/ 145 w 180"/>
                  <a:gd name="T9" fmla="*/ 10 h 58"/>
                  <a:gd name="T10" fmla="*/ 142 w 180"/>
                  <a:gd name="T11" fmla="*/ 7 h 58"/>
                  <a:gd name="T12" fmla="*/ 138 w 180"/>
                  <a:gd name="T13" fmla="*/ 10 h 58"/>
                  <a:gd name="T14" fmla="*/ 132 w 180"/>
                  <a:gd name="T15" fmla="*/ 10 h 58"/>
                  <a:gd name="T16" fmla="*/ 126 w 180"/>
                  <a:gd name="T17" fmla="*/ 7 h 58"/>
                  <a:gd name="T18" fmla="*/ 126 w 180"/>
                  <a:gd name="T19" fmla="*/ 4 h 58"/>
                  <a:gd name="T20" fmla="*/ 122 w 180"/>
                  <a:gd name="T21" fmla="*/ 0 h 58"/>
                  <a:gd name="T22" fmla="*/ 119 w 180"/>
                  <a:gd name="T23" fmla="*/ 4 h 58"/>
                  <a:gd name="T24" fmla="*/ 109 w 180"/>
                  <a:gd name="T25" fmla="*/ 4 h 58"/>
                  <a:gd name="T26" fmla="*/ 106 w 180"/>
                  <a:gd name="T27" fmla="*/ 4 h 58"/>
                  <a:gd name="T28" fmla="*/ 103 w 180"/>
                  <a:gd name="T29" fmla="*/ 7 h 58"/>
                  <a:gd name="T30" fmla="*/ 97 w 180"/>
                  <a:gd name="T31" fmla="*/ 10 h 58"/>
                  <a:gd name="T32" fmla="*/ 103 w 180"/>
                  <a:gd name="T33" fmla="*/ 7 h 58"/>
                  <a:gd name="T34" fmla="*/ 100 w 180"/>
                  <a:gd name="T35" fmla="*/ 7 h 58"/>
                  <a:gd name="T36" fmla="*/ 93 w 180"/>
                  <a:gd name="T37" fmla="*/ 7 h 58"/>
                  <a:gd name="T38" fmla="*/ 87 w 180"/>
                  <a:gd name="T39" fmla="*/ 13 h 58"/>
                  <a:gd name="T40" fmla="*/ 77 w 180"/>
                  <a:gd name="T41" fmla="*/ 23 h 58"/>
                  <a:gd name="T42" fmla="*/ 71 w 180"/>
                  <a:gd name="T43" fmla="*/ 23 h 58"/>
                  <a:gd name="T44" fmla="*/ 61 w 180"/>
                  <a:gd name="T45" fmla="*/ 23 h 58"/>
                  <a:gd name="T46" fmla="*/ 51 w 180"/>
                  <a:gd name="T47" fmla="*/ 20 h 58"/>
                  <a:gd name="T48" fmla="*/ 45 w 180"/>
                  <a:gd name="T49" fmla="*/ 20 h 58"/>
                  <a:gd name="T50" fmla="*/ 35 w 180"/>
                  <a:gd name="T51" fmla="*/ 17 h 58"/>
                  <a:gd name="T52" fmla="*/ 19 w 180"/>
                  <a:gd name="T53" fmla="*/ 17 h 58"/>
                  <a:gd name="T54" fmla="*/ 6 w 180"/>
                  <a:gd name="T55" fmla="*/ 17 h 58"/>
                  <a:gd name="T56" fmla="*/ 3 w 180"/>
                  <a:gd name="T57" fmla="*/ 17 h 58"/>
                  <a:gd name="T58" fmla="*/ 3 w 180"/>
                  <a:gd name="T59" fmla="*/ 20 h 58"/>
                  <a:gd name="T60" fmla="*/ 0 w 180"/>
                  <a:gd name="T61" fmla="*/ 23 h 58"/>
                  <a:gd name="T62" fmla="*/ 3 w 180"/>
                  <a:gd name="T63" fmla="*/ 36 h 58"/>
                  <a:gd name="T64" fmla="*/ 3 w 180"/>
                  <a:gd name="T65" fmla="*/ 46 h 58"/>
                  <a:gd name="T66" fmla="*/ 0 w 180"/>
                  <a:gd name="T67" fmla="*/ 49 h 58"/>
                  <a:gd name="T68" fmla="*/ 0 w 180"/>
                  <a:gd name="T69" fmla="*/ 52 h 58"/>
                  <a:gd name="T70" fmla="*/ 0 w 180"/>
                  <a:gd name="T71" fmla="*/ 58 h 58"/>
                  <a:gd name="T72" fmla="*/ 142 w 180"/>
                  <a:gd name="T73" fmla="*/ 58 h 58"/>
                  <a:gd name="T74" fmla="*/ 142 w 180"/>
                  <a:gd name="T75" fmla="*/ 52 h 58"/>
                  <a:gd name="T76" fmla="*/ 138 w 180"/>
                  <a:gd name="T77" fmla="*/ 49 h 58"/>
                  <a:gd name="T78" fmla="*/ 135 w 180"/>
                  <a:gd name="T79" fmla="*/ 42 h 58"/>
                  <a:gd name="T80" fmla="*/ 138 w 180"/>
                  <a:gd name="T81" fmla="*/ 36 h 58"/>
                  <a:gd name="T82" fmla="*/ 138 w 180"/>
                  <a:gd name="T83" fmla="*/ 33 h 58"/>
                  <a:gd name="T84" fmla="*/ 138 w 180"/>
                  <a:gd name="T85" fmla="*/ 33 h 58"/>
                  <a:gd name="T86" fmla="*/ 138 w 180"/>
                  <a:gd name="T87" fmla="*/ 36 h 58"/>
                  <a:gd name="T88" fmla="*/ 145 w 180"/>
                  <a:gd name="T89" fmla="*/ 46 h 58"/>
                  <a:gd name="T90" fmla="*/ 151 w 180"/>
                  <a:gd name="T91" fmla="*/ 55 h 58"/>
                  <a:gd name="T92" fmla="*/ 154 w 180"/>
                  <a:gd name="T93" fmla="*/ 58 h 58"/>
                  <a:gd name="T94" fmla="*/ 177 w 180"/>
                  <a:gd name="T95" fmla="*/ 55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0"/>
                  <a:gd name="T145" fmla="*/ 0 h 58"/>
                  <a:gd name="T146" fmla="*/ 180 w 180"/>
                  <a:gd name="T147" fmla="*/ 58 h 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0" h="58">
                    <a:moveTo>
                      <a:pt x="177" y="49"/>
                    </a:moveTo>
                    <a:lnTo>
                      <a:pt x="180" y="39"/>
                    </a:lnTo>
                    <a:lnTo>
                      <a:pt x="171" y="26"/>
                    </a:lnTo>
                    <a:lnTo>
                      <a:pt x="161" y="7"/>
                    </a:lnTo>
                    <a:lnTo>
                      <a:pt x="161" y="4"/>
                    </a:lnTo>
                    <a:lnTo>
                      <a:pt x="158" y="0"/>
                    </a:lnTo>
                    <a:lnTo>
                      <a:pt x="158" y="4"/>
                    </a:lnTo>
                    <a:lnTo>
                      <a:pt x="151" y="7"/>
                    </a:lnTo>
                    <a:lnTo>
                      <a:pt x="145" y="10"/>
                    </a:lnTo>
                    <a:lnTo>
                      <a:pt x="142" y="7"/>
                    </a:lnTo>
                    <a:lnTo>
                      <a:pt x="138" y="10"/>
                    </a:lnTo>
                    <a:lnTo>
                      <a:pt x="135" y="10"/>
                    </a:lnTo>
                    <a:lnTo>
                      <a:pt x="132" y="10"/>
                    </a:lnTo>
                    <a:lnTo>
                      <a:pt x="129" y="7"/>
                    </a:lnTo>
                    <a:lnTo>
                      <a:pt x="126" y="7"/>
                    </a:lnTo>
                    <a:lnTo>
                      <a:pt x="126" y="4"/>
                    </a:lnTo>
                    <a:lnTo>
                      <a:pt x="122" y="4"/>
                    </a:lnTo>
                    <a:lnTo>
                      <a:pt x="122" y="0"/>
                    </a:lnTo>
                    <a:lnTo>
                      <a:pt x="119" y="4"/>
                    </a:lnTo>
                    <a:lnTo>
                      <a:pt x="109" y="4"/>
                    </a:lnTo>
                    <a:lnTo>
                      <a:pt x="106" y="4"/>
                    </a:lnTo>
                    <a:lnTo>
                      <a:pt x="106" y="7"/>
                    </a:lnTo>
                    <a:lnTo>
                      <a:pt x="103" y="7"/>
                    </a:lnTo>
                    <a:lnTo>
                      <a:pt x="100" y="10"/>
                    </a:lnTo>
                    <a:lnTo>
                      <a:pt x="97" y="10"/>
                    </a:lnTo>
                    <a:lnTo>
                      <a:pt x="97" y="7"/>
                    </a:lnTo>
                    <a:lnTo>
                      <a:pt x="103" y="7"/>
                    </a:lnTo>
                    <a:lnTo>
                      <a:pt x="100" y="7"/>
                    </a:lnTo>
                    <a:lnTo>
                      <a:pt x="97" y="7"/>
                    </a:lnTo>
                    <a:lnTo>
                      <a:pt x="93" y="7"/>
                    </a:lnTo>
                    <a:lnTo>
                      <a:pt x="90" y="10"/>
                    </a:lnTo>
                    <a:lnTo>
                      <a:pt x="87" y="13"/>
                    </a:lnTo>
                    <a:lnTo>
                      <a:pt x="84" y="20"/>
                    </a:lnTo>
                    <a:lnTo>
                      <a:pt x="77" y="23"/>
                    </a:lnTo>
                    <a:lnTo>
                      <a:pt x="74" y="26"/>
                    </a:lnTo>
                    <a:lnTo>
                      <a:pt x="71" y="23"/>
                    </a:lnTo>
                    <a:lnTo>
                      <a:pt x="64" y="23"/>
                    </a:lnTo>
                    <a:lnTo>
                      <a:pt x="61" y="23"/>
                    </a:lnTo>
                    <a:lnTo>
                      <a:pt x="55" y="23"/>
                    </a:lnTo>
                    <a:lnTo>
                      <a:pt x="51" y="20"/>
                    </a:lnTo>
                    <a:lnTo>
                      <a:pt x="45" y="20"/>
                    </a:lnTo>
                    <a:lnTo>
                      <a:pt x="42" y="17"/>
                    </a:lnTo>
                    <a:lnTo>
                      <a:pt x="35" y="17"/>
                    </a:lnTo>
                    <a:lnTo>
                      <a:pt x="26" y="17"/>
                    </a:lnTo>
                    <a:lnTo>
                      <a:pt x="19" y="17"/>
                    </a:lnTo>
                    <a:lnTo>
                      <a:pt x="13" y="17"/>
                    </a:lnTo>
                    <a:lnTo>
                      <a:pt x="6" y="17"/>
                    </a:lnTo>
                    <a:lnTo>
                      <a:pt x="3" y="17"/>
                    </a:lnTo>
                    <a:lnTo>
                      <a:pt x="3" y="20"/>
                    </a:lnTo>
                    <a:lnTo>
                      <a:pt x="0" y="23"/>
                    </a:lnTo>
                    <a:lnTo>
                      <a:pt x="0" y="26"/>
                    </a:lnTo>
                    <a:lnTo>
                      <a:pt x="3" y="36"/>
                    </a:lnTo>
                    <a:lnTo>
                      <a:pt x="3" y="42"/>
                    </a:lnTo>
                    <a:lnTo>
                      <a:pt x="3" y="46"/>
                    </a:lnTo>
                    <a:lnTo>
                      <a:pt x="0" y="49"/>
                    </a:lnTo>
                    <a:lnTo>
                      <a:pt x="0" y="52"/>
                    </a:lnTo>
                    <a:lnTo>
                      <a:pt x="0" y="58"/>
                    </a:lnTo>
                    <a:lnTo>
                      <a:pt x="145" y="58"/>
                    </a:lnTo>
                    <a:lnTo>
                      <a:pt x="142" y="58"/>
                    </a:lnTo>
                    <a:lnTo>
                      <a:pt x="142" y="55"/>
                    </a:lnTo>
                    <a:lnTo>
                      <a:pt x="142" y="52"/>
                    </a:lnTo>
                    <a:lnTo>
                      <a:pt x="142" y="49"/>
                    </a:lnTo>
                    <a:lnTo>
                      <a:pt x="138" y="49"/>
                    </a:lnTo>
                    <a:lnTo>
                      <a:pt x="135" y="46"/>
                    </a:lnTo>
                    <a:lnTo>
                      <a:pt x="135" y="42"/>
                    </a:lnTo>
                    <a:lnTo>
                      <a:pt x="135" y="39"/>
                    </a:lnTo>
                    <a:lnTo>
                      <a:pt x="138" y="36"/>
                    </a:lnTo>
                    <a:lnTo>
                      <a:pt x="135" y="36"/>
                    </a:lnTo>
                    <a:lnTo>
                      <a:pt x="138" y="33"/>
                    </a:lnTo>
                    <a:lnTo>
                      <a:pt x="138" y="36"/>
                    </a:lnTo>
                    <a:lnTo>
                      <a:pt x="142" y="42"/>
                    </a:lnTo>
                    <a:lnTo>
                      <a:pt x="145" y="46"/>
                    </a:lnTo>
                    <a:lnTo>
                      <a:pt x="148" y="49"/>
                    </a:lnTo>
                    <a:lnTo>
                      <a:pt x="151" y="55"/>
                    </a:lnTo>
                    <a:lnTo>
                      <a:pt x="154" y="58"/>
                    </a:lnTo>
                    <a:lnTo>
                      <a:pt x="177" y="58"/>
                    </a:lnTo>
                    <a:lnTo>
                      <a:pt x="177" y="55"/>
                    </a:lnTo>
                    <a:lnTo>
                      <a:pt x="177" y="49"/>
                    </a:lnTo>
                    <a:close/>
                  </a:path>
                </a:pathLst>
              </a:custGeom>
              <a:solidFill>
                <a:srgbClr val="CCCCCC"/>
              </a:solidFill>
              <a:ln w="9525">
                <a:noFill/>
                <a:round/>
                <a:headEnd/>
                <a:tailEnd/>
              </a:ln>
            </p:spPr>
            <p:txBody>
              <a:bodyPr/>
              <a:lstStyle/>
              <a:p>
                <a:endParaRPr lang="en-US"/>
              </a:p>
            </p:txBody>
          </p:sp>
          <p:sp>
            <p:nvSpPr>
              <p:cNvPr id="33071" name="Freeform 141"/>
              <p:cNvSpPr>
                <a:spLocks/>
              </p:cNvSpPr>
              <p:nvPr/>
            </p:nvSpPr>
            <p:spPr bwMode="auto">
              <a:xfrm>
                <a:off x="2806" y="1649"/>
                <a:ext cx="180" cy="58"/>
              </a:xfrm>
              <a:custGeom>
                <a:avLst/>
                <a:gdLst>
                  <a:gd name="T0" fmla="*/ 180 w 180"/>
                  <a:gd name="T1" fmla="*/ 39 h 58"/>
                  <a:gd name="T2" fmla="*/ 161 w 180"/>
                  <a:gd name="T3" fmla="*/ 7 h 58"/>
                  <a:gd name="T4" fmla="*/ 161 w 180"/>
                  <a:gd name="T5" fmla="*/ 4 h 58"/>
                  <a:gd name="T6" fmla="*/ 158 w 180"/>
                  <a:gd name="T7" fmla="*/ 4 h 58"/>
                  <a:gd name="T8" fmla="*/ 145 w 180"/>
                  <a:gd name="T9" fmla="*/ 10 h 58"/>
                  <a:gd name="T10" fmla="*/ 142 w 180"/>
                  <a:gd name="T11" fmla="*/ 7 h 58"/>
                  <a:gd name="T12" fmla="*/ 138 w 180"/>
                  <a:gd name="T13" fmla="*/ 10 h 58"/>
                  <a:gd name="T14" fmla="*/ 132 w 180"/>
                  <a:gd name="T15" fmla="*/ 10 h 58"/>
                  <a:gd name="T16" fmla="*/ 126 w 180"/>
                  <a:gd name="T17" fmla="*/ 7 h 58"/>
                  <a:gd name="T18" fmla="*/ 126 w 180"/>
                  <a:gd name="T19" fmla="*/ 4 h 58"/>
                  <a:gd name="T20" fmla="*/ 122 w 180"/>
                  <a:gd name="T21" fmla="*/ 0 h 58"/>
                  <a:gd name="T22" fmla="*/ 119 w 180"/>
                  <a:gd name="T23" fmla="*/ 4 h 58"/>
                  <a:gd name="T24" fmla="*/ 109 w 180"/>
                  <a:gd name="T25" fmla="*/ 4 h 58"/>
                  <a:gd name="T26" fmla="*/ 106 w 180"/>
                  <a:gd name="T27" fmla="*/ 4 h 58"/>
                  <a:gd name="T28" fmla="*/ 103 w 180"/>
                  <a:gd name="T29" fmla="*/ 7 h 58"/>
                  <a:gd name="T30" fmla="*/ 97 w 180"/>
                  <a:gd name="T31" fmla="*/ 10 h 58"/>
                  <a:gd name="T32" fmla="*/ 103 w 180"/>
                  <a:gd name="T33" fmla="*/ 7 h 58"/>
                  <a:gd name="T34" fmla="*/ 100 w 180"/>
                  <a:gd name="T35" fmla="*/ 7 h 58"/>
                  <a:gd name="T36" fmla="*/ 93 w 180"/>
                  <a:gd name="T37" fmla="*/ 7 h 58"/>
                  <a:gd name="T38" fmla="*/ 87 w 180"/>
                  <a:gd name="T39" fmla="*/ 13 h 58"/>
                  <a:gd name="T40" fmla="*/ 77 w 180"/>
                  <a:gd name="T41" fmla="*/ 23 h 58"/>
                  <a:gd name="T42" fmla="*/ 71 w 180"/>
                  <a:gd name="T43" fmla="*/ 23 h 58"/>
                  <a:gd name="T44" fmla="*/ 61 w 180"/>
                  <a:gd name="T45" fmla="*/ 23 h 58"/>
                  <a:gd name="T46" fmla="*/ 51 w 180"/>
                  <a:gd name="T47" fmla="*/ 20 h 58"/>
                  <a:gd name="T48" fmla="*/ 45 w 180"/>
                  <a:gd name="T49" fmla="*/ 20 h 58"/>
                  <a:gd name="T50" fmla="*/ 35 w 180"/>
                  <a:gd name="T51" fmla="*/ 17 h 58"/>
                  <a:gd name="T52" fmla="*/ 19 w 180"/>
                  <a:gd name="T53" fmla="*/ 17 h 58"/>
                  <a:gd name="T54" fmla="*/ 6 w 180"/>
                  <a:gd name="T55" fmla="*/ 17 h 58"/>
                  <a:gd name="T56" fmla="*/ 3 w 180"/>
                  <a:gd name="T57" fmla="*/ 17 h 58"/>
                  <a:gd name="T58" fmla="*/ 3 w 180"/>
                  <a:gd name="T59" fmla="*/ 20 h 58"/>
                  <a:gd name="T60" fmla="*/ 0 w 180"/>
                  <a:gd name="T61" fmla="*/ 23 h 58"/>
                  <a:gd name="T62" fmla="*/ 3 w 180"/>
                  <a:gd name="T63" fmla="*/ 36 h 58"/>
                  <a:gd name="T64" fmla="*/ 3 w 180"/>
                  <a:gd name="T65" fmla="*/ 46 h 58"/>
                  <a:gd name="T66" fmla="*/ 0 w 180"/>
                  <a:gd name="T67" fmla="*/ 49 h 58"/>
                  <a:gd name="T68" fmla="*/ 0 w 180"/>
                  <a:gd name="T69" fmla="*/ 52 h 58"/>
                  <a:gd name="T70" fmla="*/ 0 w 180"/>
                  <a:gd name="T71" fmla="*/ 58 h 58"/>
                  <a:gd name="T72" fmla="*/ 142 w 180"/>
                  <a:gd name="T73" fmla="*/ 58 h 58"/>
                  <a:gd name="T74" fmla="*/ 142 w 180"/>
                  <a:gd name="T75" fmla="*/ 52 h 58"/>
                  <a:gd name="T76" fmla="*/ 138 w 180"/>
                  <a:gd name="T77" fmla="*/ 49 h 58"/>
                  <a:gd name="T78" fmla="*/ 135 w 180"/>
                  <a:gd name="T79" fmla="*/ 42 h 58"/>
                  <a:gd name="T80" fmla="*/ 138 w 180"/>
                  <a:gd name="T81" fmla="*/ 36 h 58"/>
                  <a:gd name="T82" fmla="*/ 138 w 180"/>
                  <a:gd name="T83" fmla="*/ 33 h 58"/>
                  <a:gd name="T84" fmla="*/ 138 w 180"/>
                  <a:gd name="T85" fmla="*/ 33 h 58"/>
                  <a:gd name="T86" fmla="*/ 138 w 180"/>
                  <a:gd name="T87" fmla="*/ 36 h 58"/>
                  <a:gd name="T88" fmla="*/ 145 w 180"/>
                  <a:gd name="T89" fmla="*/ 46 h 58"/>
                  <a:gd name="T90" fmla="*/ 151 w 180"/>
                  <a:gd name="T91" fmla="*/ 55 h 58"/>
                  <a:gd name="T92" fmla="*/ 154 w 180"/>
                  <a:gd name="T93" fmla="*/ 58 h 58"/>
                  <a:gd name="T94" fmla="*/ 177 w 180"/>
                  <a:gd name="T95" fmla="*/ 55 h 58"/>
                  <a:gd name="T96" fmla="*/ 177 w 180"/>
                  <a:gd name="T97" fmla="*/ 49 h 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0"/>
                  <a:gd name="T148" fmla="*/ 0 h 58"/>
                  <a:gd name="T149" fmla="*/ 180 w 180"/>
                  <a:gd name="T150" fmla="*/ 58 h 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0" h="58">
                    <a:moveTo>
                      <a:pt x="177" y="49"/>
                    </a:moveTo>
                    <a:lnTo>
                      <a:pt x="180" y="39"/>
                    </a:lnTo>
                    <a:lnTo>
                      <a:pt x="171" y="26"/>
                    </a:lnTo>
                    <a:lnTo>
                      <a:pt x="161" y="7"/>
                    </a:lnTo>
                    <a:lnTo>
                      <a:pt x="161" y="4"/>
                    </a:lnTo>
                    <a:lnTo>
                      <a:pt x="158" y="0"/>
                    </a:lnTo>
                    <a:lnTo>
                      <a:pt x="158" y="4"/>
                    </a:lnTo>
                    <a:lnTo>
                      <a:pt x="151" y="7"/>
                    </a:lnTo>
                    <a:lnTo>
                      <a:pt x="145" y="10"/>
                    </a:lnTo>
                    <a:lnTo>
                      <a:pt x="142" y="7"/>
                    </a:lnTo>
                    <a:lnTo>
                      <a:pt x="138" y="10"/>
                    </a:lnTo>
                    <a:lnTo>
                      <a:pt x="135" y="10"/>
                    </a:lnTo>
                    <a:lnTo>
                      <a:pt x="132" y="10"/>
                    </a:lnTo>
                    <a:lnTo>
                      <a:pt x="129" y="7"/>
                    </a:lnTo>
                    <a:lnTo>
                      <a:pt x="126" y="7"/>
                    </a:lnTo>
                    <a:lnTo>
                      <a:pt x="126" y="4"/>
                    </a:lnTo>
                    <a:lnTo>
                      <a:pt x="122" y="4"/>
                    </a:lnTo>
                    <a:lnTo>
                      <a:pt x="122" y="0"/>
                    </a:lnTo>
                    <a:lnTo>
                      <a:pt x="119" y="4"/>
                    </a:lnTo>
                    <a:lnTo>
                      <a:pt x="109" y="4"/>
                    </a:lnTo>
                    <a:lnTo>
                      <a:pt x="106" y="4"/>
                    </a:lnTo>
                    <a:lnTo>
                      <a:pt x="106" y="7"/>
                    </a:lnTo>
                    <a:lnTo>
                      <a:pt x="103" y="7"/>
                    </a:lnTo>
                    <a:lnTo>
                      <a:pt x="100" y="10"/>
                    </a:lnTo>
                    <a:lnTo>
                      <a:pt x="97" y="10"/>
                    </a:lnTo>
                    <a:lnTo>
                      <a:pt x="97" y="7"/>
                    </a:lnTo>
                    <a:lnTo>
                      <a:pt x="103" y="7"/>
                    </a:lnTo>
                    <a:lnTo>
                      <a:pt x="100" y="7"/>
                    </a:lnTo>
                    <a:lnTo>
                      <a:pt x="97" y="7"/>
                    </a:lnTo>
                    <a:lnTo>
                      <a:pt x="93" y="7"/>
                    </a:lnTo>
                    <a:lnTo>
                      <a:pt x="90" y="10"/>
                    </a:lnTo>
                    <a:lnTo>
                      <a:pt x="87" y="13"/>
                    </a:lnTo>
                    <a:lnTo>
                      <a:pt x="84" y="20"/>
                    </a:lnTo>
                    <a:lnTo>
                      <a:pt x="77" y="23"/>
                    </a:lnTo>
                    <a:lnTo>
                      <a:pt x="74" y="26"/>
                    </a:lnTo>
                    <a:lnTo>
                      <a:pt x="71" y="23"/>
                    </a:lnTo>
                    <a:lnTo>
                      <a:pt x="64" y="23"/>
                    </a:lnTo>
                    <a:lnTo>
                      <a:pt x="61" y="23"/>
                    </a:lnTo>
                    <a:lnTo>
                      <a:pt x="55" y="23"/>
                    </a:lnTo>
                    <a:lnTo>
                      <a:pt x="51" y="20"/>
                    </a:lnTo>
                    <a:lnTo>
                      <a:pt x="45" y="20"/>
                    </a:lnTo>
                    <a:lnTo>
                      <a:pt x="42" y="17"/>
                    </a:lnTo>
                    <a:lnTo>
                      <a:pt x="35" y="17"/>
                    </a:lnTo>
                    <a:lnTo>
                      <a:pt x="26" y="17"/>
                    </a:lnTo>
                    <a:lnTo>
                      <a:pt x="19" y="17"/>
                    </a:lnTo>
                    <a:lnTo>
                      <a:pt x="13" y="17"/>
                    </a:lnTo>
                    <a:lnTo>
                      <a:pt x="6" y="17"/>
                    </a:lnTo>
                    <a:lnTo>
                      <a:pt x="3" y="17"/>
                    </a:lnTo>
                    <a:lnTo>
                      <a:pt x="3" y="20"/>
                    </a:lnTo>
                    <a:lnTo>
                      <a:pt x="0" y="23"/>
                    </a:lnTo>
                    <a:lnTo>
                      <a:pt x="0" y="26"/>
                    </a:lnTo>
                    <a:lnTo>
                      <a:pt x="3" y="36"/>
                    </a:lnTo>
                    <a:lnTo>
                      <a:pt x="3" y="42"/>
                    </a:lnTo>
                    <a:lnTo>
                      <a:pt x="3" y="46"/>
                    </a:lnTo>
                    <a:lnTo>
                      <a:pt x="0" y="49"/>
                    </a:lnTo>
                    <a:lnTo>
                      <a:pt x="0" y="52"/>
                    </a:lnTo>
                    <a:lnTo>
                      <a:pt x="0" y="58"/>
                    </a:lnTo>
                    <a:lnTo>
                      <a:pt x="145" y="58"/>
                    </a:lnTo>
                    <a:lnTo>
                      <a:pt x="142" y="58"/>
                    </a:lnTo>
                    <a:lnTo>
                      <a:pt x="142" y="55"/>
                    </a:lnTo>
                    <a:lnTo>
                      <a:pt x="142" y="52"/>
                    </a:lnTo>
                    <a:lnTo>
                      <a:pt x="142" y="49"/>
                    </a:lnTo>
                    <a:lnTo>
                      <a:pt x="138" y="49"/>
                    </a:lnTo>
                    <a:lnTo>
                      <a:pt x="135" y="46"/>
                    </a:lnTo>
                    <a:lnTo>
                      <a:pt x="135" y="42"/>
                    </a:lnTo>
                    <a:lnTo>
                      <a:pt x="135" y="39"/>
                    </a:lnTo>
                    <a:lnTo>
                      <a:pt x="138" y="36"/>
                    </a:lnTo>
                    <a:lnTo>
                      <a:pt x="135" y="36"/>
                    </a:lnTo>
                    <a:lnTo>
                      <a:pt x="138" y="33"/>
                    </a:lnTo>
                    <a:lnTo>
                      <a:pt x="138" y="36"/>
                    </a:lnTo>
                    <a:lnTo>
                      <a:pt x="142" y="42"/>
                    </a:lnTo>
                    <a:lnTo>
                      <a:pt x="145" y="46"/>
                    </a:lnTo>
                    <a:lnTo>
                      <a:pt x="148" y="49"/>
                    </a:lnTo>
                    <a:lnTo>
                      <a:pt x="151" y="55"/>
                    </a:lnTo>
                    <a:lnTo>
                      <a:pt x="154" y="58"/>
                    </a:lnTo>
                    <a:lnTo>
                      <a:pt x="177" y="58"/>
                    </a:lnTo>
                    <a:lnTo>
                      <a:pt x="177" y="55"/>
                    </a:lnTo>
                    <a:lnTo>
                      <a:pt x="177" y="49"/>
                    </a:lnTo>
                  </a:path>
                </a:pathLst>
              </a:custGeom>
              <a:noFill/>
              <a:ln w="0">
                <a:solidFill>
                  <a:srgbClr val="7F7F7F"/>
                </a:solidFill>
                <a:round/>
                <a:headEnd/>
                <a:tailEnd/>
              </a:ln>
            </p:spPr>
            <p:txBody>
              <a:bodyPr/>
              <a:lstStyle/>
              <a:p>
                <a:endParaRPr lang="en-US"/>
              </a:p>
            </p:txBody>
          </p:sp>
          <p:sp>
            <p:nvSpPr>
              <p:cNvPr id="33072" name="Freeform 142"/>
              <p:cNvSpPr>
                <a:spLocks/>
              </p:cNvSpPr>
              <p:nvPr/>
            </p:nvSpPr>
            <p:spPr bwMode="auto">
              <a:xfrm>
                <a:off x="2539" y="1640"/>
                <a:ext cx="270" cy="67"/>
              </a:xfrm>
              <a:custGeom>
                <a:avLst/>
                <a:gdLst>
                  <a:gd name="T0" fmla="*/ 267 w 270"/>
                  <a:gd name="T1" fmla="*/ 19 h 67"/>
                  <a:gd name="T2" fmla="*/ 254 w 270"/>
                  <a:gd name="T3" fmla="*/ 19 h 67"/>
                  <a:gd name="T4" fmla="*/ 248 w 270"/>
                  <a:gd name="T5" fmla="*/ 16 h 67"/>
                  <a:gd name="T6" fmla="*/ 241 w 270"/>
                  <a:gd name="T7" fmla="*/ 16 h 67"/>
                  <a:gd name="T8" fmla="*/ 238 w 270"/>
                  <a:gd name="T9" fmla="*/ 16 h 67"/>
                  <a:gd name="T10" fmla="*/ 235 w 270"/>
                  <a:gd name="T11" fmla="*/ 9 h 67"/>
                  <a:gd name="T12" fmla="*/ 235 w 270"/>
                  <a:gd name="T13" fmla="*/ 9 h 67"/>
                  <a:gd name="T14" fmla="*/ 232 w 270"/>
                  <a:gd name="T15" fmla="*/ 6 h 67"/>
                  <a:gd name="T16" fmla="*/ 225 w 270"/>
                  <a:gd name="T17" fmla="*/ 3 h 67"/>
                  <a:gd name="T18" fmla="*/ 209 w 270"/>
                  <a:gd name="T19" fmla="*/ 3 h 67"/>
                  <a:gd name="T20" fmla="*/ 199 w 270"/>
                  <a:gd name="T21" fmla="*/ 6 h 67"/>
                  <a:gd name="T22" fmla="*/ 190 w 270"/>
                  <a:gd name="T23" fmla="*/ 13 h 67"/>
                  <a:gd name="T24" fmla="*/ 183 w 270"/>
                  <a:gd name="T25" fmla="*/ 22 h 67"/>
                  <a:gd name="T26" fmla="*/ 183 w 270"/>
                  <a:gd name="T27" fmla="*/ 32 h 67"/>
                  <a:gd name="T28" fmla="*/ 183 w 270"/>
                  <a:gd name="T29" fmla="*/ 38 h 67"/>
                  <a:gd name="T30" fmla="*/ 187 w 270"/>
                  <a:gd name="T31" fmla="*/ 45 h 67"/>
                  <a:gd name="T32" fmla="*/ 183 w 270"/>
                  <a:gd name="T33" fmla="*/ 51 h 67"/>
                  <a:gd name="T34" fmla="*/ 177 w 270"/>
                  <a:gd name="T35" fmla="*/ 58 h 67"/>
                  <a:gd name="T36" fmla="*/ 167 w 270"/>
                  <a:gd name="T37" fmla="*/ 61 h 67"/>
                  <a:gd name="T38" fmla="*/ 154 w 270"/>
                  <a:gd name="T39" fmla="*/ 55 h 67"/>
                  <a:gd name="T40" fmla="*/ 151 w 270"/>
                  <a:gd name="T41" fmla="*/ 51 h 67"/>
                  <a:gd name="T42" fmla="*/ 145 w 270"/>
                  <a:gd name="T43" fmla="*/ 48 h 67"/>
                  <a:gd name="T44" fmla="*/ 129 w 270"/>
                  <a:gd name="T45" fmla="*/ 42 h 67"/>
                  <a:gd name="T46" fmla="*/ 116 w 270"/>
                  <a:gd name="T47" fmla="*/ 42 h 67"/>
                  <a:gd name="T48" fmla="*/ 106 w 270"/>
                  <a:gd name="T49" fmla="*/ 35 h 67"/>
                  <a:gd name="T50" fmla="*/ 103 w 270"/>
                  <a:gd name="T51" fmla="*/ 26 h 67"/>
                  <a:gd name="T52" fmla="*/ 100 w 270"/>
                  <a:gd name="T53" fmla="*/ 19 h 67"/>
                  <a:gd name="T54" fmla="*/ 93 w 270"/>
                  <a:gd name="T55" fmla="*/ 16 h 67"/>
                  <a:gd name="T56" fmla="*/ 84 w 270"/>
                  <a:gd name="T57" fmla="*/ 9 h 67"/>
                  <a:gd name="T58" fmla="*/ 74 w 270"/>
                  <a:gd name="T59" fmla="*/ 9 h 67"/>
                  <a:gd name="T60" fmla="*/ 67 w 270"/>
                  <a:gd name="T61" fmla="*/ 6 h 67"/>
                  <a:gd name="T62" fmla="*/ 55 w 270"/>
                  <a:gd name="T63" fmla="*/ 6 h 67"/>
                  <a:gd name="T64" fmla="*/ 42 w 270"/>
                  <a:gd name="T65" fmla="*/ 0 h 67"/>
                  <a:gd name="T66" fmla="*/ 39 w 270"/>
                  <a:gd name="T67" fmla="*/ 0 h 67"/>
                  <a:gd name="T68" fmla="*/ 35 w 270"/>
                  <a:gd name="T69" fmla="*/ 16 h 67"/>
                  <a:gd name="T70" fmla="*/ 26 w 270"/>
                  <a:gd name="T71" fmla="*/ 26 h 67"/>
                  <a:gd name="T72" fmla="*/ 19 w 270"/>
                  <a:gd name="T73" fmla="*/ 29 h 67"/>
                  <a:gd name="T74" fmla="*/ 16 w 270"/>
                  <a:gd name="T75" fmla="*/ 35 h 67"/>
                  <a:gd name="T76" fmla="*/ 16 w 270"/>
                  <a:gd name="T77" fmla="*/ 48 h 67"/>
                  <a:gd name="T78" fmla="*/ 13 w 270"/>
                  <a:gd name="T79" fmla="*/ 55 h 67"/>
                  <a:gd name="T80" fmla="*/ 6 w 270"/>
                  <a:gd name="T81" fmla="*/ 58 h 67"/>
                  <a:gd name="T82" fmla="*/ 3 w 270"/>
                  <a:gd name="T83" fmla="*/ 61 h 67"/>
                  <a:gd name="T84" fmla="*/ 0 w 270"/>
                  <a:gd name="T85" fmla="*/ 67 h 67"/>
                  <a:gd name="T86" fmla="*/ 267 w 270"/>
                  <a:gd name="T87" fmla="*/ 67 h 67"/>
                  <a:gd name="T88" fmla="*/ 267 w 270"/>
                  <a:gd name="T89" fmla="*/ 58 h 67"/>
                  <a:gd name="T90" fmla="*/ 270 w 270"/>
                  <a:gd name="T91" fmla="*/ 55 h 67"/>
                  <a:gd name="T92" fmla="*/ 270 w 270"/>
                  <a:gd name="T93" fmla="*/ 51 h 67"/>
                  <a:gd name="T94" fmla="*/ 267 w 270"/>
                  <a:gd name="T95" fmla="*/ 35 h 67"/>
                  <a:gd name="T96" fmla="*/ 267 w 270"/>
                  <a:gd name="T97" fmla="*/ 32 h 67"/>
                  <a:gd name="T98" fmla="*/ 270 w 270"/>
                  <a:gd name="T99" fmla="*/ 26 h 67"/>
                  <a:gd name="T100" fmla="*/ 270 w 270"/>
                  <a:gd name="T101" fmla="*/ 26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0"/>
                  <a:gd name="T154" fmla="*/ 0 h 67"/>
                  <a:gd name="T155" fmla="*/ 270 w 270"/>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0" h="67">
                    <a:moveTo>
                      <a:pt x="270" y="19"/>
                    </a:moveTo>
                    <a:lnTo>
                      <a:pt x="267" y="19"/>
                    </a:lnTo>
                    <a:lnTo>
                      <a:pt x="261" y="19"/>
                    </a:lnTo>
                    <a:lnTo>
                      <a:pt x="254" y="19"/>
                    </a:lnTo>
                    <a:lnTo>
                      <a:pt x="248" y="16"/>
                    </a:lnTo>
                    <a:lnTo>
                      <a:pt x="244" y="16"/>
                    </a:lnTo>
                    <a:lnTo>
                      <a:pt x="241" y="16"/>
                    </a:lnTo>
                    <a:lnTo>
                      <a:pt x="238" y="16"/>
                    </a:lnTo>
                    <a:lnTo>
                      <a:pt x="235" y="13"/>
                    </a:lnTo>
                    <a:lnTo>
                      <a:pt x="235" y="9"/>
                    </a:lnTo>
                    <a:lnTo>
                      <a:pt x="235" y="6"/>
                    </a:lnTo>
                    <a:lnTo>
                      <a:pt x="232" y="6"/>
                    </a:lnTo>
                    <a:lnTo>
                      <a:pt x="228" y="6"/>
                    </a:lnTo>
                    <a:lnTo>
                      <a:pt x="225" y="3"/>
                    </a:lnTo>
                    <a:lnTo>
                      <a:pt x="219" y="3"/>
                    </a:lnTo>
                    <a:lnTo>
                      <a:pt x="209" y="3"/>
                    </a:lnTo>
                    <a:lnTo>
                      <a:pt x="203" y="3"/>
                    </a:lnTo>
                    <a:lnTo>
                      <a:pt x="199" y="6"/>
                    </a:lnTo>
                    <a:lnTo>
                      <a:pt x="193" y="9"/>
                    </a:lnTo>
                    <a:lnTo>
                      <a:pt x="190" y="13"/>
                    </a:lnTo>
                    <a:lnTo>
                      <a:pt x="187" y="16"/>
                    </a:lnTo>
                    <a:lnTo>
                      <a:pt x="183" y="22"/>
                    </a:lnTo>
                    <a:lnTo>
                      <a:pt x="180" y="26"/>
                    </a:lnTo>
                    <a:lnTo>
                      <a:pt x="183" y="32"/>
                    </a:lnTo>
                    <a:lnTo>
                      <a:pt x="183" y="35"/>
                    </a:lnTo>
                    <a:lnTo>
                      <a:pt x="183" y="38"/>
                    </a:lnTo>
                    <a:lnTo>
                      <a:pt x="187" y="42"/>
                    </a:lnTo>
                    <a:lnTo>
                      <a:pt x="187" y="45"/>
                    </a:lnTo>
                    <a:lnTo>
                      <a:pt x="183" y="48"/>
                    </a:lnTo>
                    <a:lnTo>
                      <a:pt x="183" y="51"/>
                    </a:lnTo>
                    <a:lnTo>
                      <a:pt x="180" y="58"/>
                    </a:lnTo>
                    <a:lnTo>
                      <a:pt x="177" y="58"/>
                    </a:lnTo>
                    <a:lnTo>
                      <a:pt x="170" y="61"/>
                    </a:lnTo>
                    <a:lnTo>
                      <a:pt x="167" y="61"/>
                    </a:lnTo>
                    <a:lnTo>
                      <a:pt x="161" y="61"/>
                    </a:lnTo>
                    <a:lnTo>
                      <a:pt x="154" y="55"/>
                    </a:lnTo>
                    <a:lnTo>
                      <a:pt x="154" y="51"/>
                    </a:lnTo>
                    <a:lnTo>
                      <a:pt x="151" y="51"/>
                    </a:lnTo>
                    <a:lnTo>
                      <a:pt x="148" y="51"/>
                    </a:lnTo>
                    <a:lnTo>
                      <a:pt x="145" y="48"/>
                    </a:lnTo>
                    <a:lnTo>
                      <a:pt x="135" y="45"/>
                    </a:lnTo>
                    <a:lnTo>
                      <a:pt x="129" y="42"/>
                    </a:lnTo>
                    <a:lnTo>
                      <a:pt x="119" y="42"/>
                    </a:lnTo>
                    <a:lnTo>
                      <a:pt x="116" y="42"/>
                    </a:lnTo>
                    <a:lnTo>
                      <a:pt x="113" y="38"/>
                    </a:lnTo>
                    <a:lnTo>
                      <a:pt x="106" y="35"/>
                    </a:lnTo>
                    <a:lnTo>
                      <a:pt x="103" y="29"/>
                    </a:lnTo>
                    <a:lnTo>
                      <a:pt x="103" y="26"/>
                    </a:lnTo>
                    <a:lnTo>
                      <a:pt x="103" y="19"/>
                    </a:lnTo>
                    <a:lnTo>
                      <a:pt x="100" y="19"/>
                    </a:lnTo>
                    <a:lnTo>
                      <a:pt x="96" y="16"/>
                    </a:lnTo>
                    <a:lnTo>
                      <a:pt x="93" y="16"/>
                    </a:lnTo>
                    <a:lnTo>
                      <a:pt x="87" y="13"/>
                    </a:lnTo>
                    <a:lnTo>
                      <a:pt x="84" y="9"/>
                    </a:lnTo>
                    <a:lnTo>
                      <a:pt x="77" y="9"/>
                    </a:lnTo>
                    <a:lnTo>
                      <a:pt x="74" y="9"/>
                    </a:lnTo>
                    <a:lnTo>
                      <a:pt x="71" y="6"/>
                    </a:lnTo>
                    <a:lnTo>
                      <a:pt x="67" y="6"/>
                    </a:lnTo>
                    <a:lnTo>
                      <a:pt x="61" y="6"/>
                    </a:lnTo>
                    <a:lnTo>
                      <a:pt x="55" y="6"/>
                    </a:lnTo>
                    <a:lnTo>
                      <a:pt x="45" y="3"/>
                    </a:lnTo>
                    <a:lnTo>
                      <a:pt x="42" y="0"/>
                    </a:lnTo>
                    <a:lnTo>
                      <a:pt x="39" y="0"/>
                    </a:lnTo>
                    <a:lnTo>
                      <a:pt x="39" y="13"/>
                    </a:lnTo>
                    <a:lnTo>
                      <a:pt x="35" y="16"/>
                    </a:lnTo>
                    <a:lnTo>
                      <a:pt x="35" y="19"/>
                    </a:lnTo>
                    <a:lnTo>
                      <a:pt x="26" y="26"/>
                    </a:lnTo>
                    <a:lnTo>
                      <a:pt x="22" y="29"/>
                    </a:lnTo>
                    <a:lnTo>
                      <a:pt x="19" y="29"/>
                    </a:lnTo>
                    <a:lnTo>
                      <a:pt x="16" y="32"/>
                    </a:lnTo>
                    <a:lnTo>
                      <a:pt x="16" y="35"/>
                    </a:lnTo>
                    <a:lnTo>
                      <a:pt x="16" y="38"/>
                    </a:lnTo>
                    <a:lnTo>
                      <a:pt x="16" y="48"/>
                    </a:lnTo>
                    <a:lnTo>
                      <a:pt x="16" y="51"/>
                    </a:lnTo>
                    <a:lnTo>
                      <a:pt x="13" y="55"/>
                    </a:lnTo>
                    <a:lnTo>
                      <a:pt x="10" y="58"/>
                    </a:lnTo>
                    <a:lnTo>
                      <a:pt x="6" y="58"/>
                    </a:lnTo>
                    <a:lnTo>
                      <a:pt x="3" y="58"/>
                    </a:lnTo>
                    <a:lnTo>
                      <a:pt x="3" y="61"/>
                    </a:lnTo>
                    <a:lnTo>
                      <a:pt x="0" y="64"/>
                    </a:lnTo>
                    <a:lnTo>
                      <a:pt x="0" y="67"/>
                    </a:lnTo>
                    <a:lnTo>
                      <a:pt x="267" y="67"/>
                    </a:lnTo>
                    <a:lnTo>
                      <a:pt x="267" y="61"/>
                    </a:lnTo>
                    <a:lnTo>
                      <a:pt x="267" y="58"/>
                    </a:lnTo>
                    <a:lnTo>
                      <a:pt x="270" y="55"/>
                    </a:lnTo>
                    <a:lnTo>
                      <a:pt x="270" y="51"/>
                    </a:lnTo>
                    <a:lnTo>
                      <a:pt x="270" y="45"/>
                    </a:lnTo>
                    <a:lnTo>
                      <a:pt x="267" y="35"/>
                    </a:lnTo>
                    <a:lnTo>
                      <a:pt x="267" y="32"/>
                    </a:lnTo>
                    <a:lnTo>
                      <a:pt x="270" y="29"/>
                    </a:lnTo>
                    <a:lnTo>
                      <a:pt x="270" y="26"/>
                    </a:lnTo>
                    <a:lnTo>
                      <a:pt x="270" y="19"/>
                    </a:lnTo>
                    <a:close/>
                  </a:path>
                </a:pathLst>
              </a:custGeom>
              <a:solidFill>
                <a:srgbClr val="CCCCCC"/>
              </a:solidFill>
              <a:ln w="9525">
                <a:noFill/>
                <a:round/>
                <a:headEnd/>
                <a:tailEnd/>
              </a:ln>
            </p:spPr>
            <p:txBody>
              <a:bodyPr/>
              <a:lstStyle/>
              <a:p>
                <a:endParaRPr lang="en-US"/>
              </a:p>
            </p:txBody>
          </p:sp>
          <p:sp>
            <p:nvSpPr>
              <p:cNvPr id="33073" name="Freeform 143"/>
              <p:cNvSpPr>
                <a:spLocks/>
              </p:cNvSpPr>
              <p:nvPr/>
            </p:nvSpPr>
            <p:spPr bwMode="auto">
              <a:xfrm>
                <a:off x="2539" y="1640"/>
                <a:ext cx="270" cy="67"/>
              </a:xfrm>
              <a:custGeom>
                <a:avLst/>
                <a:gdLst>
                  <a:gd name="T0" fmla="*/ 267 w 270"/>
                  <a:gd name="T1" fmla="*/ 19 h 67"/>
                  <a:gd name="T2" fmla="*/ 254 w 270"/>
                  <a:gd name="T3" fmla="*/ 19 h 67"/>
                  <a:gd name="T4" fmla="*/ 248 w 270"/>
                  <a:gd name="T5" fmla="*/ 16 h 67"/>
                  <a:gd name="T6" fmla="*/ 241 w 270"/>
                  <a:gd name="T7" fmla="*/ 16 h 67"/>
                  <a:gd name="T8" fmla="*/ 238 w 270"/>
                  <a:gd name="T9" fmla="*/ 16 h 67"/>
                  <a:gd name="T10" fmla="*/ 235 w 270"/>
                  <a:gd name="T11" fmla="*/ 9 h 67"/>
                  <a:gd name="T12" fmla="*/ 235 w 270"/>
                  <a:gd name="T13" fmla="*/ 9 h 67"/>
                  <a:gd name="T14" fmla="*/ 232 w 270"/>
                  <a:gd name="T15" fmla="*/ 6 h 67"/>
                  <a:gd name="T16" fmla="*/ 225 w 270"/>
                  <a:gd name="T17" fmla="*/ 3 h 67"/>
                  <a:gd name="T18" fmla="*/ 209 w 270"/>
                  <a:gd name="T19" fmla="*/ 3 h 67"/>
                  <a:gd name="T20" fmla="*/ 199 w 270"/>
                  <a:gd name="T21" fmla="*/ 6 h 67"/>
                  <a:gd name="T22" fmla="*/ 190 w 270"/>
                  <a:gd name="T23" fmla="*/ 13 h 67"/>
                  <a:gd name="T24" fmla="*/ 183 w 270"/>
                  <a:gd name="T25" fmla="*/ 22 h 67"/>
                  <a:gd name="T26" fmla="*/ 183 w 270"/>
                  <a:gd name="T27" fmla="*/ 32 h 67"/>
                  <a:gd name="T28" fmla="*/ 183 w 270"/>
                  <a:gd name="T29" fmla="*/ 38 h 67"/>
                  <a:gd name="T30" fmla="*/ 187 w 270"/>
                  <a:gd name="T31" fmla="*/ 45 h 67"/>
                  <a:gd name="T32" fmla="*/ 183 w 270"/>
                  <a:gd name="T33" fmla="*/ 51 h 67"/>
                  <a:gd name="T34" fmla="*/ 177 w 270"/>
                  <a:gd name="T35" fmla="*/ 58 h 67"/>
                  <a:gd name="T36" fmla="*/ 167 w 270"/>
                  <a:gd name="T37" fmla="*/ 61 h 67"/>
                  <a:gd name="T38" fmla="*/ 154 w 270"/>
                  <a:gd name="T39" fmla="*/ 55 h 67"/>
                  <a:gd name="T40" fmla="*/ 151 w 270"/>
                  <a:gd name="T41" fmla="*/ 51 h 67"/>
                  <a:gd name="T42" fmla="*/ 145 w 270"/>
                  <a:gd name="T43" fmla="*/ 48 h 67"/>
                  <a:gd name="T44" fmla="*/ 129 w 270"/>
                  <a:gd name="T45" fmla="*/ 42 h 67"/>
                  <a:gd name="T46" fmla="*/ 116 w 270"/>
                  <a:gd name="T47" fmla="*/ 42 h 67"/>
                  <a:gd name="T48" fmla="*/ 106 w 270"/>
                  <a:gd name="T49" fmla="*/ 35 h 67"/>
                  <a:gd name="T50" fmla="*/ 103 w 270"/>
                  <a:gd name="T51" fmla="*/ 26 h 67"/>
                  <a:gd name="T52" fmla="*/ 100 w 270"/>
                  <a:gd name="T53" fmla="*/ 19 h 67"/>
                  <a:gd name="T54" fmla="*/ 93 w 270"/>
                  <a:gd name="T55" fmla="*/ 16 h 67"/>
                  <a:gd name="T56" fmla="*/ 84 w 270"/>
                  <a:gd name="T57" fmla="*/ 9 h 67"/>
                  <a:gd name="T58" fmla="*/ 74 w 270"/>
                  <a:gd name="T59" fmla="*/ 9 h 67"/>
                  <a:gd name="T60" fmla="*/ 67 w 270"/>
                  <a:gd name="T61" fmla="*/ 6 h 67"/>
                  <a:gd name="T62" fmla="*/ 55 w 270"/>
                  <a:gd name="T63" fmla="*/ 6 h 67"/>
                  <a:gd name="T64" fmla="*/ 42 w 270"/>
                  <a:gd name="T65" fmla="*/ 0 h 67"/>
                  <a:gd name="T66" fmla="*/ 39 w 270"/>
                  <a:gd name="T67" fmla="*/ 0 h 67"/>
                  <a:gd name="T68" fmla="*/ 35 w 270"/>
                  <a:gd name="T69" fmla="*/ 16 h 67"/>
                  <a:gd name="T70" fmla="*/ 26 w 270"/>
                  <a:gd name="T71" fmla="*/ 26 h 67"/>
                  <a:gd name="T72" fmla="*/ 19 w 270"/>
                  <a:gd name="T73" fmla="*/ 29 h 67"/>
                  <a:gd name="T74" fmla="*/ 16 w 270"/>
                  <a:gd name="T75" fmla="*/ 35 h 67"/>
                  <a:gd name="T76" fmla="*/ 16 w 270"/>
                  <a:gd name="T77" fmla="*/ 48 h 67"/>
                  <a:gd name="T78" fmla="*/ 13 w 270"/>
                  <a:gd name="T79" fmla="*/ 55 h 67"/>
                  <a:gd name="T80" fmla="*/ 6 w 270"/>
                  <a:gd name="T81" fmla="*/ 58 h 67"/>
                  <a:gd name="T82" fmla="*/ 3 w 270"/>
                  <a:gd name="T83" fmla="*/ 61 h 67"/>
                  <a:gd name="T84" fmla="*/ 0 w 270"/>
                  <a:gd name="T85" fmla="*/ 67 h 67"/>
                  <a:gd name="T86" fmla="*/ 267 w 270"/>
                  <a:gd name="T87" fmla="*/ 67 h 67"/>
                  <a:gd name="T88" fmla="*/ 267 w 270"/>
                  <a:gd name="T89" fmla="*/ 58 h 67"/>
                  <a:gd name="T90" fmla="*/ 270 w 270"/>
                  <a:gd name="T91" fmla="*/ 55 h 67"/>
                  <a:gd name="T92" fmla="*/ 270 w 270"/>
                  <a:gd name="T93" fmla="*/ 51 h 67"/>
                  <a:gd name="T94" fmla="*/ 267 w 270"/>
                  <a:gd name="T95" fmla="*/ 35 h 67"/>
                  <a:gd name="T96" fmla="*/ 267 w 270"/>
                  <a:gd name="T97" fmla="*/ 32 h 67"/>
                  <a:gd name="T98" fmla="*/ 270 w 270"/>
                  <a:gd name="T99" fmla="*/ 26 h 67"/>
                  <a:gd name="T100" fmla="*/ 270 w 270"/>
                  <a:gd name="T101" fmla="*/ 26 h 67"/>
                  <a:gd name="T102" fmla="*/ 270 w 270"/>
                  <a:gd name="T103" fmla="*/ 19 h 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0"/>
                  <a:gd name="T157" fmla="*/ 0 h 67"/>
                  <a:gd name="T158" fmla="*/ 270 w 270"/>
                  <a:gd name="T159" fmla="*/ 67 h 6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0" h="67">
                    <a:moveTo>
                      <a:pt x="270" y="19"/>
                    </a:moveTo>
                    <a:lnTo>
                      <a:pt x="267" y="19"/>
                    </a:lnTo>
                    <a:lnTo>
                      <a:pt x="261" y="19"/>
                    </a:lnTo>
                    <a:lnTo>
                      <a:pt x="254" y="19"/>
                    </a:lnTo>
                    <a:lnTo>
                      <a:pt x="248" y="16"/>
                    </a:lnTo>
                    <a:lnTo>
                      <a:pt x="244" y="16"/>
                    </a:lnTo>
                    <a:lnTo>
                      <a:pt x="241" y="16"/>
                    </a:lnTo>
                    <a:lnTo>
                      <a:pt x="238" y="16"/>
                    </a:lnTo>
                    <a:lnTo>
                      <a:pt x="235" y="13"/>
                    </a:lnTo>
                    <a:lnTo>
                      <a:pt x="235" y="9"/>
                    </a:lnTo>
                    <a:lnTo>
                      <a:pt x="235" y="6"/>
                    </a:lnTo>
                    <a:lnTo>
                      <a:pt x="232" y="6"/>
                    </a:lnTo>
                    <a:lnTo>
                      <a:pt x="228" y="6"/>
                    </a:lnTo>
                    <a:lnTo>
                      <a:pt x="225" y="3"/>
                    </a:lnTo>
                    <a:lnTo>
                      <a:pt x="219" y="3"/>
                    </a:lnTo>
                    <a:lnTo>
                      <a:pt x="209" y="3"/>
                    </a:lnTo>
                    <a:lnTo>
                      <a:pt x="203" y="3"/>
                    </a:lnTo>
                    <a:lnTo>
                      <a:pt x="199" y="6"/>
                    </a:lnTo>
                    <a:lnTo>
                      <a:pt x="193" y="9"/>
                    </a:lnTo>
                    <a:lnTo>
                      <a:pt x="190" y="13"/>
                    </a:lnTo>
                    <a:lnTo>
                      <a:pt x="187" y="16"/>
                    </a:lnTo>
                    <a:lnTo>
                      <a:pt x="183" y="22"/>
                    </a:lnTo>
                    <a:lnTo>
                      <a:pt x="180" y="26"/>
                    </a:lnTo>
                    <a:lnTo>
                      <a:pt x="183" y="32"/>
                    </a:lnTo>
                    <a:lnTo>
                      <a:pt x="183" y="35"/>
                    </a:lnTo>
                    <a:lnTo>
                      <a:pt x="183" y="38"/>
                    </a:lnTo>
                    <a:lnTo>
                      <a:pt x="187" y="42"/>
                    </a:lnTo>
                    <a:lnTo>
                      <a:pt x="187" y="45"/>
                    </a:lnTo>
                    <a:lnTo>
                      <a:pt x="183" y="48"/>
                    </a:lnTo>
                    <a:lnTo>
                      <a:pt x="183" y="51"/>
                    </a:lnTo>
                    <a:lnTo>
                      <a:pt x="180" y="58"/>
                    </a:lnTo>
                    <a:lnTo>
                      <a:pt x="177" y="58"/>
                    </a:lnTo>
                    <a:lnTo>
                      <a:pt x="170" y="61"/>
                    </a:lnTo>
                    <a:lnTo>
                      <a:pt x="167" y="61"/>
                    </a:lnTo>
                    <a:lnTo>
                      <a:pt x="161" y="61"/>
                    </a:lnTo>
                    <a:lnTo>
                      <a:pt x="154" y="55"/>
                    </a:lnTo>
                    <a:lnTo>
                      <a:pt x="154" y="51"/>
                    </a:lnTo>
                    <a:lnTo>
                      <a:pt x="151" y="51"/>
                    </a:lnTo>
                    <a:lnTo>
                      <a:pt x="148" y="51"/>
                    </a:lnTo>
                    <a:lnTo>
                      <a:pt x="145" y="48"/>
                    </a:lnTo>
                    <a:lnTo>
                      <a:pt x="135" y="45"/>
                    </a:lnTo>
                    <a:lnTo>
                      <a:pt x="129" y="42"/>
                    </a:lnTo>
                    <a:lnTo>
                      <a:pt x="119" y="42"/>
                    </a:lnTo>
                    <a:lnTo>
                      <a:pt x="116" y="42"/>
                    </a:lnTo>
                    <a:lnTo>
                      <a:pt x="113" y="38"/>
                    </a:lnTo>
                    <a:lnTo>
                      <a:pt x="106" y="35"/>
                    </a:lnTo>
                    <a:lnTo>
                      <a:pt x="103" y="29"/>
                    </a:lnTo>
                    <a:lnTo>
                      <a:pt x="103" y="26"/>
                    </a:lnTo>
                    <a:lnTo>
                      <a:pt x="103" y="19"/>
                    </a:lnTo>
                    <a:lnTo>
                      <a:pt x="100" y="19"/>
                    </a:lnTo>
                    <a:lnTo>
                      <a:pt x="96" y="16"/>
                    </a:lnTo>
                    <a:lnTo>
                      <a:pt x="93" y="16"/>
                    </a:lnTo>
                    <a:lnTo>
                      <a:pt x="87" y="13"/>
                    </a:lnTo>
                    <a:lnTo>
                      <a:pt x="84" y="9"/>
                    </a:lnTo>
                    <a:lnTo>
                      <a:pt x="77" y="9"/>
                    </a:lnTo>
                    <a:lnTo>
                      <a:pt x="74" y="9"/>
                    </a:lnTo>
                    <a:lnTo>
                      <a:pt x="71" y="6"/>
                    </a:lnTo>
                    <a:lnTo>
                      <a:pt x="67" y="6"/>
                    </a:lnTo>
                    <a:lnTo>
                      <a:pt x="61" y="6"/>
                    </a:lnTo>
                    <a:lnTo>
                      <a:pt x="55" y="6"/>
                    </a:lnTo>
                    <a:lnTo>
                      <a:pt x="45" y="3"/>
                    </a:lnTo>
                    <a:lnTo>
                      <a:pt x="42" y="0"/>
                    </a:lnTo>
                    <a:lnTo>
                      <a:pt x="39" y="0"/>
                    </a:lnTo>
                    <a:lnTo>
                      <a:pt x="39" y="13"/>
                    </a:lnTo>
                    <a:lnTo>
                      <a:pt x="35" y="16"/>
                    </a:lnTo>
                    <a:lnTo>
                      <a:pt x="35" y="19"/>
                    </a:lnTo>
                    <a:lnTo>
                      <a:pt x="26" y="26"/>
                    </a:lnTo>
                    <a:lnTo>
                      <a:pt x="22" y="29"/>
                    </a:lnTo>
                    <a:lnTo>
                      <a:pt x="19" y="29"/>
                    </a:lnTo>
                    <a:lnTo>
                      <a:pt x="16" y="32"/>
                    </a:lnTo>
                    <a:lnTo>
                      <a:pt x="16" y="35"/>
                    </a:lnTo>
                    <a:lnTo>
                      <a:pt x="16" y="38"/>
                    </a:lnTo>
                    <a:lnTo>
                      <a:pt x="16" y="48"/>
                    </a:lnTo>
                    <a:lnTo>
                      <a:pt x="16" y="51"/>
                    </a:lnTo>
                    <a:lnTo>
                      <a:pt x="13" y="55"/>
                    </a:lnTo>
                    <a:lnTo>
                      <a:pt x="10" y="58"/>
                    </a:lnTo>
                    <a:lnTo>
                      <a:pt x="6" y="58"/>
                    </a:lnTo>
                    <a:lnTo>
                      <a:pt x="3" y="58"/>
                    </a:lnTo>
                    <a:lnTo>
                      <a:pt x="3" y="61"/>
                    </a:lnTo>
                    <a:lnTo>
                      <a:pt x="0" y="64"/>
                    </a:lnTo>
                    <a:lnTo>
                      <a:pt x="0" y="67"/>
                    </a:lnTo>
                    <a:lnTo>
                      <a:pt x="267" y="67"/>
                    </a:lnTo>
                    <a:lnTo>
                      <a:pt x="267" y="61"/>
                    </a:lnTo>
                    <a:lnTo>
                      <a:pt x="267" y="58"/>
                    </a:lnTo>
                    <a:lnTo>
                      <a:pt x="270" y="55"/>
                    </a:lnTo>
                    <a:lnTo>
                      <a:pt x="270" y="51"/>
                    </a:lnTo>
                    <a:lnTo>
                      <a:pt x="270" y="45"/>
                    </a:lnTo>
                    <a:lnTo>
                      <a:pt x="267" y="35"/>
                    </a:lnTo>
                    <a:lnTo>
                      <a:pt x="267" y="32"/>
                    </a:lnTo>
                    <a:lnTo>
                      <a:pt x="270" y="29"/>
                    </a:lnTo>
                    <a:lnTo>
                      <a:pt x="270" y="26"/>
                    </a:lnTo>
                    <a:lnTo>
                      <a:pt x="270" y="19"/>
                    </a:lnTo>
                  </a:path>
                </a:pathLst>
              </a:custGeom>
              <a:noFill/>
              <a:ln w="0">
                <a:solidFill>
                  <a:srgbClr val="7F7F7F"/>
                </a:solidFill>
                <a:round/>
                <a:headEnd/>
                <a:tailEnd/>
              </a:ln>
            </p:spPr>
            <p:txBody>
              <a:bodyPr/>
              <a:lstStyle/>
              <a:p>
                <a:endParaRPr lang="en-US"/>
              </a:p>
            </p:txBody>
          </p:sp>
          <p:sp>
            <p:nvSpPr>
              <p:cNvPr id="33074" name="Freeform 144"/>
              <p:cNvSpPr>
                <a:spLocks/>
              </p:cNvSpPr>
              <p:nvPr/>
            </p:nvSpPr>
            <p:spPr bwMode="auto">
              <a:xfrm>
                <a:off x="2224" y="1547"/>
                <a:ext cx="318" cy="160"/>
              </a:xfrm>
              <a:custGeom>
                <a:avLst/>
                <a:gdLst>
                  <a:gd name="T0" fmla="*/ 318 w 318"/>
                  <a:gd name="T1" fmla="*/ 151 h 160"/>
                  <a:gd name="T2" fmla="*/ 312 w 318"/>
                  <a:gd name="T3" fmla="*/ 112 h 160"/>
                  <a:gd name="T4" fmla="*/ 299 w 318"/>
                  <a:gd name="T5" fmla="*/ 102 h 160"/>
                  <a:gd name="T6" fmla="*/ 296 w 318"/>
                  <a:gd name="T7" fmla="*/ 90 h 160"/>
                  <a:gd name="T8" fmla="*/ 289 w 318"/>
                  <a:gd name="T9" fmla="*/ 74 h 160"/>
                  <a:gd name="T10" fmla="*/ 292 w 318"/>
                  <a:gd name="T11" fmla="*/ 67 h 160"/>
                  <a:gd name="T12" fmla="*/ 296 w 318"/>
                  <a:gd name="T13" fmla="*/ 64 h 160"/>
                  <a:gd name="T14" fmla="*/ 305 w 318"/>
                  <a:gd name="T15" fmla="*/ 54 h 160"/>
                  <a:gd name="T16" fmla="*/ 305 w 318"/>
                  <a:gd name="T17" fmla="*/ 41 h 160"/>
                  <a:gd name="T18" fmla="*/ 305 w 318"/>
                  <a:gd name="T19" fmla="*/ 28 h 160"/>
                  <a:gd name="T20" fmla="*/ 305 w 318"/>
                  <a:gd name="T21" fmla="*/ 16 h 160"/>
                  <a:gd name="T22" fmla="*/ 312 w 318"/>
                  <a:gd name="T23" fmla="*/ 9 h 160"/>
                  <a:gd name="T24" fmla="*/ 312 w 318"/>
                  <a:gd name="T25" fmla="*/ 6 h 160"/>
                  <a:gd name="T26" fmla="*/ 299 w 318"/>
                  <a:gd name="T27" fmla="*/ 6 h 160"/>
                  <a:gd name="T28" fmla="*/ 289 w 318"/>
                  <a:gd name="T29" fmla="*/ 3 h 160"/>
                  <a:gd name="T30" fmla="*/ 283 w 318"/>
                  <a:gd name="T31" fmla="*/ 3 h 160"/>
                  <a:gd name="T32" fmla="*/ 273 w 318"/>
                  <a:gd name="T33" fmla="*/ 3 h 160"/>
                  <a:gd name="T34" fmla="*/ 263 w 318"/>
                  <a:gd name="T35" fmla="*/ 6 h 160"/>
                  <a:gd name="T36" fmla="*/ 254 w 318"/>
                  <a:gd name="T37" fmla="*/ 3 h 160"/>
                  <a:gd name="T38" fmla="*/ 238 w 318"/>
                  <a:gd name="T39" fmla="*/ 0 h 160"/>
                  <a:gd name="T40" fmla="*/ 228 w 318"/>
                  <a:gd name="T41" fmla="*/ 0 h 160"/>
                  <a:gd name="T42" fmla="*/ 222 w 318"/>
                  <a:gd name="T43" fmla="*/ 3 h 160"/>
                  <a:gd name="T44" fmla="*/ 199 w 318"/>
                  <a:gd name="T45" fmla="*/ 3 h 160"/>
                  <a:gd name="T46" fmla="*/ 183 w 318"/>
                  <a:gd name="T47" fmla="*/ 6 h 160"/>
                  <a:gd name="T48" fmla="*/ 177 w 318"/>
                  <a:gd name="T49" fmla="*/ 9 h 160"/>
                  <a:gd name="T50" fmla="*/ 167 w 318"/>
                  <a:gd name="T51" fmla="*/ 12 h 160"/>
                  <a:gd name="T52" fmla="*/ 160 w 318"/>
                  <a:gd name="T53" fmla="*/ 12 h 160"/>
                  <a:gd name="T54" fmla="*/ 144 w 318"/>
                  <a:gd name="T55" fmla="*/ 25 h 160"/>
                  <a:gd name="T56" fmla="*/ 138 w 318"/>
                  <a:gd name="T57" fmla="*/ 25 h 160"/>
                  <a:gd name="T58" fmla="*/ 141 w 318"/>
                  <a:gd name="T59" fmla="*/ 32 h 160"/>
                  <a:gd name="T60" fmla="*/ 141 w 318"/>
                  <a:gd name="T61" fmla="*/ 35 h 160"/>
                  <a:gd name="T62" fmla="*/ 141 w 318"/>
                  <a:gd name="T63" fmla="*/ 35 h 160"/>
                  <a:gd name="T64" fmla="*/ 141 w 318"/>
                  <a:gd name="T65" fmla="*/ 45 h 160"/>
                  <a:gd name="T66" fmla="*/ 141 w 318"/>
                  <a:gd name="T67" fmla="*/ 54 h 160"/>
                  <a:gd name="T68" fmla="*/ 141 w 318"/>
                  <a:gd name="T69" fmla="*/ 61 h 160"/>
                  <a:gd name="T70" fmla="*/ 138 w 318"/>
                  <a:gd name="T71" fmla="*/ 64 h 160"/>
                  <a:gd name="T72" fmla="*/ 141 w 318"/>
                  <a:gd name="T73" fmla="*/ 70 h 160"/>
                  <a:gd name="T74" fmla="*/ 144 w 318"/>
                  <a:gd name="T75" fmla="*/ 83 h 160"/>
                  <a:gd name="T76" fmla="*/ 141 w 318"/>
                  <a:gd name="T77" fmla="*/ 86 h 160"/>
                  <a:gd name="T78" fmla="*/ 141 w 318"/>
                  <a:gd name="T79" fmla="*/ 90 h 160"/>
                  <a:gd name="T80" fmla="*/ 135 w 318"/>
                  <a:gd name="T81" fmla="*/ 90 h 160"/>
                  <a:gd name="T82" fmla="*/ 122 w 318"/>
                  <a:gd name="T83" fmla="*/ 86 h 160"/>
                  <a:gd name="T84" fmla="*/ 115 w 318"/>
                  <a:gd name="T85" fmla="*/ 86 h 160"/>
                  <a:gd name="T86" fmla="*/ 112 w 318"/>
                  <a:gd name="T87" fmla="*/ 86 h 160"/>
                  <a:gd name="T88" fmla="*/ 109 w 318"/>
                  <a:gd name="T89" fmla="*/ 93 h 160"/>
                  <a:gd name="T90" fmla="*/ 99 w 318"/>
                  <a:gd name="T91" fmla="*/ 93 h 160"/>
                  <a:gd name="T92" fmla="*/ 96 w 318"/>
                  <a:gd name="T93" fmla="*/ 93 h 160"/>
                  <a:gd name="T94" fmla="*/ 96 w 318"/>
                  <a:gd name="T95" fmla="*/ 99 h 160"/>
                  <a:gd name="T96" fmla="*/ 96 w 318"/>
                  <a:gd name="T97" fmla="*/ 102 h 160"/>
                  <a:gd name="T98" fmla="*/ 96 w 318"/>
                  <a:gd name="T99" fmla="*/ 106 h 160"/>
                  <a:gd name="T100" fmla="*/ 96 w 318"/>
                  <a:gd name="T101" fmla="*/ 106 h 160"/>
                  <a:gd name="T102" fmla="*/ 90 w 318"/>
                  <a:gd name="T103" fmla="*/ 109 h 160"/>
                  <a:gd name="T104" fmla="*/ 74 w 318"/>
                  <a:gd name="T105" fmla="*/ 115 h 160"/>
                  <a:gd name="T106" fmla="*/ 67 w 318"/>
                  <a:gd name="T107" fmla="*/ 119 h 160"/>
                  <a:gd name="T108" fmla="*/ 64 w 318"/>
                  <a:gd name="T109" fmla="*/ 125 h 160"/>
                  <a:gd name="T110" fmla="*/ 51 w 318"/>
                  <a:gd name="T111" fmla="*/ 125 h 160"/>
                  <a:gd name="T112" fmla="*/ 41 w 318"/>
                  <a:gd name="T113" fmla="*/ 125 h 160"/>
                  <a:gd name="T114" fmla="*/ 38 w 318"/>
                  <a:gd name="T115" fmla="*/ 128 h 160"/>
                  <a:gd name="T116" fmla="*/ 32 w 318"/>
                  <a:gd name="T117" fmla="*/ 125 h 160"/>
                  <a:gd name="T118" fmla="*/ 25 w 318"/>
                  <a:gd name="T119" fmla="*/ 128 h 160"/>
                  <a:gd name="T120" fmla="*/ 12 w 318"/>
                  <a:gd name="T121" fmla="*/ 135 h 160"/>
                  <a:gd name="T122" fmla="*/ 315 w 318"/>
                  <a:gd name="T123" fmla="*/ 16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8"/>
                  <a:gd name="T187" fmla="*/ 0 h 160"/>
                  <a:gd name="T188" fmla="*/ 318 w 318"/>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8" h="160">
                    <a:moveTo>
                      <a:pt x="318" y="154"/>
                    </a:moveTo>
                    <a:lnTo>
                      <a:pt x="318" y="151"/>
                    </a:lnTo>
                    <a:lnTo>
                      <a:pt x="315" y="138"/>
                    </a:lnTo>
                    <a:lnTo>
                      <a:pt x="315" y="112"/>
                    </a:lnTo>
                    <a:lnTo>
                      <a:pt x="312" y="112"/>
                    </a:lnTo>
                    <a:lnTo>
                      <a:pt x="305" y="109"/>
                    </a:lnTo>
                    <a:lnTo>
                      <a:pt x="299" y="102"/>
                    </a:lnTo>
                    <a:lnTo>
                      <a:pt x="299" y="96"/>
                    </a:lnTo>
                    <a:lnTo>
                      <a:pt x="299" y="90"/>
                    </a:lnTo>
                    <a:lnTo>
                      <a:pt x="296" y="90"/>
                    </a:lnTo>
                    <a:lnTo>
                      <a:pt x="289" y="86"/>
                    </a:lnTo>
                    <a:lnTo>
                      <a:pt x="289" y="77"/>
                    </a:lnTo>
                    <a:lnTo>
                      <a:pt x="289" y="74"/>
                    </a:lnTo>
                    <a:lnTo>
                      <a:pt x="289" y="70"/>
                    </a:lnTo>
                    <a:lnTo>
                      <a:pt x="292" y="67"/>
                    </a:lnTo>
                    <a:lnTo>
                      <a:pt x="296" y="64"/>
                    </a:lnTo>
                    <a:lnTo>
                      <a:pt x="299" y="61"/>
                    </a:lnTo>
                    <a:lnTo>
                      <a:pt x="302" y="57"/>
                    </a:lnTo>
                    <a:lnTo>
                      <a:pt x="305" y="54"/>
                    </a:lnTo>
                    <a:lnTo>
                      <a:pt x="308" y="45"/>
                    </a:lnTo>
                    <a:lnTo>
                      <a:pt x="305" y="41"/>
                    </a:lnTo>
                    <a:lnTo>
                      <a:pt x="305" y="32"/>
                    </a:lnTo>
                    <a:lnTo>
                      <a:pt x="305" y="28"/>
                    </a:lnTo>
                    <a:lnTo>
                      <a:pt x="308" y="16"/>
                    </a:lnTo>
                    <a:lnTo>
                      <a:pt x="305" y="16"/>
                    </a:lnTo>
                    <a:lnTo>
                      <a:pt x="308" y="12"/>
                    </a:lnTo>
                    <a:lnTo>
                      <a:pt x="312" y="12"/>
                    </a:lnTo>
                    <a:lnTo>
                      <a:pt x="312" y="9"/>
                    </a:lnTo>
                    <a:lnTo>
                      <a:pt x="315" y="9"/>
                    </a:lnTo>
                    <a:lnTo>
                      <a:pt x="315" y="6"/>
                    </a:lnTo>
                    <a:lnTo>
                      <a:pt x="312" y="6"/>
                    </a:lnTo>
                    <a:lnTo>
                      <a:pt x="305" y="6"/>
                    </a:lnTo>
                    <a:lnTo>
                      <a:pt x="299" y="6"/>
                    </a:lnTo>
                    <a:lnTo>
                      <a:pt x="299" y="3"/>
                    </a:lnTo>
                    <a:lnTo>
                      <a:pt x="292" y="3"/>
                    </a:lnTo>
                    <a:lnTo>
                      <a:pt x="289" y="3"/>
                    </a:lnTo>
                    <a:lnTo>
                      <a:pt x="286" y="6"/>
                    </a:lnTo>
                    <a:lnTo>
                      <a:pt x="286" y="3"/>
                    </a:lnTo>
                    <a:lnTo>
                      <a:pt x="283" y="3"/>
                    </a:lnTo>
                    <a:lnTo>
                      <a:pt x="279" y="3"/>
                    </a:lnTo>
                    <a:lnTo>
                      <a:pt x="276" y="0"/>
                    </a:lnTo>
                    <a:lnTo>
                      <a:pt x="273" y="3"/>
                    </a:lnTo>
                    <a:lnTo>
                      <a:pt x="270" y="3"/>
                    </a:lnTo>
                    <a:lnTo>
                      <a:pt x="267" y="6"/>
                    </a:lnTo>
                    <a:lnTo>
                      <a:pt x="263" y="6"/>
                    </a:lnTo>
                    <a:lnTo>
                      <a:pt x="260" y="6"/>
                    </a:lnTo>
                    <a:lnTo>
                      <a:pt x="257" y="6"/>
                    </a:lnTo>
                    <a:lnTo>
                      <a:pt x="254" y="3"/>
                    </a:lnTo>
                    <a:lnTo>
                      <a:pt x="247" y="0"/>
                    </a:lnTo>
                    <a:lnTo>
                      <a:pt x="244" y="0"/>
                    </a:lnTo>
                    <a:lnTo>
                      <a:pt x="238" y="0"/>
                    </a:lnTo>
                    <a:lnTo>
                      <a:pt x="234" y="3"/>
                    </a:lnTo>
                    <a:lnTo>
                      <a:pt x="231" y="3"/>
                    </a:lnTo>
                    <a:lnTo>
                      <a:pt x="228" y="0"/>
                    </a:lnTo>
                    <a:lnTo>
                      <a:pt x="225" y="0"/>
                    </a:lnTo>
                    <a:lnTo>
                      <a:pt x="222" y="3"/>
                    </a:lnTo>
                    <a:lnTo>
                      <a:pt x="218" y="3"/>
                    </a:lnTo>
                    <a:lnTo>
                      <a:pt x="215" y="3"/>
                    </a:lnTo>
                    <a:lnTo>
                      <a:pt x="199" y="3"/>
                    </a:lnTo>
                    <a:lnTo>
                      <a:pt x="196" y="3"/>
                    </a:lnTo>
                    <a:lnTo>
                      <a:pt x="186" y="3"/>
                    </a:lnTo>
                    <a:lnTo>
                      <a:pt x="183" y="6"/>
                    </a:lnTo>
                    <a:lnTo>
                      <a:pt x="180" y="6"/>
                    </a:lnTo>
                    <a:lnTo>
                      <a:pt x="177" y="9"/>
                    </a:lnTo>
                    <a:lnTo>
                      <a:pt x="173" y="12"/>
                    </a:lnTo>
                    <a:lnTo>
                      <a:pt x="170" y="12"/>
                    </a:lnTo>
                    <a:lnTo>
                      <a:pt x="167" y="12"/>
                    </a:lnTo>
                    <a:lnTo>
                      <a:pt x="164" y="12"/>
                    </a:lnTo>
                    <a:lnTo>
                      <a:pt x="160" y="12"/>
                    </a:lnTo>
                    <a:lnTo>
                      <a:pt x="154" y="16"/>
                    </a:lnTo>
                    <a:lnTo>
                      <a:pt x="148" y="22"/>
                    </a:lnTo>
                    <a:lnTo>
                      <a:pt x="144" y="25"/>
                    </a:lnTo>
                    <a:lnTo>
                      <a:pt x="141" y="25"/>
                    </a:lnTo>
                    <a:lnTo>
                      <a:pt x="138" y="25"/>
                    </a:lnTo>
                    <a:lnTo>
                      <a:pt x="138" y="28"/>
                    </a:lnTo>
                    <a:lnTo>
                      <a:pt x="141" y="32"/>
                    </a:lnTo>
                    <a:lnTo>
                      <a:pt x="141" y="35"/>
                    </a:lnTo>
                    <a:lnTo>
                      <a:pt x="141" y="38"/>
                    </a:lnTo>
                    <a:lnTo>
                      <a:pt x="141" y="41"/>
                    </a:lnTo>
                    <a:lnTo>
                      <a:pt x="141" y="45"/>
                    </a:lnTo>
                    <a:lnTo>
                      <a:pt x="141" y="48"/>
                    </a:lnTo>
                    <a:lnTo>
                      <a:pt x="141" y="51"/>
                    </a:lnTo>
                    <a:lnTo>
                      <a:pt x="141" y="54"/>
                    </a:lnTo>
                    <a:lnTo>
                      <a:pt x="138" y="54"/>
                    </a:lnTo>
                    <a:lnTo>
                      <a:pt x="141" y="57"/>
                    </a:lnTo>
                    <a:lnTo>
                      <a:pt x="141" y="61"/>
                    </a:lnTo>
                    <a:lnTo>
                      <a:pt x="141" y="64"/>
                    </a:lnTo>
                    <a:lnTo>
                      <a:pt x="138" y="64"/>
                    </a:lnTo>
                    <a:lnTo>
                      <a:pt x="138" y="67"/>
                    </a:lnTo>
                    <a:lnTo>
                      <a:pt x="141" y="70"/>
                    </a:lnTo>
                    <a:lnTo>
                      <a:pt x="141" y="77"/>
                    </a:lnTo>
                    <a:lnTo>
                      <a:pt x="144" y="80"/>
                    </a:lnTo>
                    <a:lnTo>
                      <a:pt x="144" y="83"/>
                    </a:lnTo>
                    <a:lnTo>
                      <a:pt x="141" y="86"/>
                    </a:lnTo>
                    <a:lnTo>
                      <a:pt x="141" y="90"/>
                    </a:lnTo>
                    <a:lnTo>
                      <a:pt x="138" y="90"/>
                    </a:lnTo>
                    <a:lnTo>
                      <a:pt x="135" y="90"/>
                    </a:lnTo>
                    <a:lnTo>
                      <a:pt x="131" y="86"/>
                    </a:lnTo>
                    <a:lnTo>
                      <a:pt x="122" y="86"/>
                    </a:lnTo>
                    <a:lnTo>
                      <a:pt x="119" y="86"/>
                    </a:lnTo>
                    <a:lnTo>
                      <a:pt x="115" y="86"/>
                    </a:lnTo>
                    <a:lnTo>
                      <a:pt x="112" y="86"/>
                    </a:lnTo>
                    <a:lnTo>
                      <a:pt x="112" y="90"/>
                    </a:lnTo>
                    <a:lnTo>
                      <a:pt x="112" y="93"/>
                    </a:lnTo>
                    <a:lnTo>
                      <a:pt x="109" y="93"/>
                    </a:lnTo>
                    <a:lnTo>
                      <a:pt x="106" y="93"/>
                    </a:lnTo>
                    <a:lnTo>
                      <a:pt x="102" y="93"/>
                    </a:lnTo>
                    <a:lnTo>
                      <a:pt x="99" y="93"/>
                    </a:lnTo>
                    <a:lnTo>
                      <a:pt x="96" y="93"/>
                    </a:lnTo>
                    <a:lnTo>
                      <a:pt x="96" y="96"/>
                    </a:lnTo>
                    <a:lnTo>
                      <a:pt x="93" y="96"/>
                    </a:lnTo>
                    <a:lnTo>
                      <a:pt x="96" y="99"/>
                    </a:lnTo>
                    <a:lnTo>
                      <a:pt x="96" y="102"/>
                    </a:lnTo>
                    <a:lnTo>
                      <a:pt x="93" y="106"/>
                    </a:lnTo>
                    <a:lnTo>
                      <a:pt x="96" y="106"/>
                    </a:lnTo>
                    <a:lnTo>
                      <a:pt x="96" y="109"/>
                    </a:lnTo>
                    <a:lnTo>
                      <a:pt x="90" y="109"/>
                    </a:lnTo>
                    <a:lnTo>
                      <a:pt x="80" y="115"/>
                    </a:lnTo>
                    <a:lnTo>
                      <a:pt x="80" y="112"/>
                    </a:lnTo>
                    <a:lnTo>
                      <a:pt x="74" y="115"/>
                    </a:lnTo>
                    <a:lnTo>
                      <a:pt x="70" y="115"/>
                    </a:lnTo>
                    <a:lnTo>
                      <a:pt x="70" y="119"/>
                    </a:lnTo>
                    <a:lnTo>
                      <a:pt x="67" y="119"/>
                    </a:lnTo>
                    <a:lnTo>
                      <a:pt x="67" y="122"/>
                    </a:lnTo>
                    <a:lnTo>
                      <a:pt x="64" y="122"/>
                    </a:lnTo>
                    <a:lnTo>
                      <a:pt x="64" y="125"/>
                    </a:lnTo>
                    <a:lnTo>
                      <a:pt x="57" y="125"/>
                    </a:lnTo>
                    <a:lnTo>
                      <a:pt x="51" y="125"/>
                    </a:lnTo>
                    <a:lnTo>
                      <a:pt x="48" y="125"/>
                    </a:lnTo>
                    <a:lnTo>
                      <a:pt x="41" y="125"/>
                    </a:lnTo>
                    <a:lnTo>
                      <a:pt x="41" y="128"/>
                    </a:lnTo>
                    <a:lnTo>
                      <a:pt x="38" y="128"/>
                    </a:lnTo>
                    <a:lnTo>
                      <a:pt x="35" y="128"/>
                    </a:lnTo>
                    <a:lnTo>
                      <a:pt x="32" y="125"/>
                    </a:lnTo>
                    <a:lnTo>
                      <a:pt x="28" y="128"/>
                    </a:lnTo>
                    <a:lnTo>
                      <a:pt x="25" y="128"/>
                    </a:lnTo>
                    <a:lnTo>
                      <a:pt x="22" y="131"/>
                    </a:lnTo>
                    <a:lnTo>
                      <a:pt x="19" y="131"/>
                    </a:lnTo>
                    <a:lnTo>
                      <a:pt x="12" y="135"/>
                    </a:lnTo>
                    <a:lnTo>
                      <a:pt x="3" y="138"/>
                    </a:lnTo>
                    <a:lnTo>
                      <a:pt x="0" y="160"/>
                    </a:lnTo>
                    <a:lnTo>
                      <a:pt x="315" y="160"/>
                    </a:lnTo>
                    <a:lnTo>
                      <a:pt x="315" y="157"/>
                    </a:lnTo>
                    <a:lnTo>
                      <a:pt x="318" y="154"/>
                    </a:lnTo>
                    <a:close/>
                  </a:path>
                </a:pathLst>
              </a:custGeom>
              <a:solidFill>
                <a:srgbClr val="CCCCCC"/>
              </a:solidFill>
              <a:ln w="9525">
                <a:noFill/>
                <a:round/>
                <a:headEnd/>
                <a:tailEnd/>
              </a:ln>
            </p:spPr>
            <p:txBody>
              <a:bodyPr/>
              <a:lstStyle/>
              <a:p>
                <a:endParaRPr lang="en-US"/>
              </a:p>
            </p:txBody>
          </p:sp>
          <p:sp>
            <p:nvSpPr>
              <p:cNvPr id="33075" name="Freeform 145"/>
              <p:cNvSpPr>
                <a:spLocks/>
              </p:cNvSpPr>
              <p:nvPr/>
            </p:nvSpPr>
            <p:spPr bwMode="auto">
              <a:xfrm>
                <a:off x="2224" y="1547"/>
                <a:ext cx="318" cy="160"/>
              </a:xfrm>
              <a:custGeom>
                <a:avLst/>
                <a:gdLst>
                  <a:gd name="T0" fmla="*/ 318 w 318"/>
                  <a:gd name="T1" fmla="*/ 151 h 160"/>
                  <a:gd name="T2" fmla="*/ 312 w 318"/>
                  <a:gd name="T3" fmla="*/ 112 h 160"/>
                  <a:gd name="T4" fmla="*/ 299 w 318"/>
                  <a:gd name="T5" fmla="*/ 102 h 160"/>
                  <a:gd name="T6" fmla="*/ 296 w 318"/>
                  <a:gd name="T7" fmla="*/ 90 h 160"/>
                  <a:gd name="T8" fmla="*/ 289 w 318"/>
                  <a:gd name="T9" fmla="*/ 74 h 160"/>
                  <a:gd name="T10" fmla="*/ 292 w 318"/>
                  <a:gd name="T11" fmla="*/ 67 h 160"/>
                  <a:gd name="T12" fmla="*/ 296 w 318"/>
                  <a:gd name="T13" fmla="*/ 64 h 160"/>
                  <a:gd name="T14" fmla="*/ 305 w 318"/>
                  <a:gd name="T15" fmla="*/ 54 h 160"/>
                  <a:gd name="T16" fmla="*/ 305 w 318"/>
                  <a:gd name="T17" fmla="*/ 41 h 160"/>
                  <a:gd name="T18" fmla="*/ 305 w 318"/>
                  <a:gd name="T19" fmla="*/ 28 h 160"/>
                  <a:gd name="T20" fmla="*/ 305 w 318"/>
                  <a:gd name="T21" fmla="*/ 16 h 160"/>
                  <a:gd name="T22" fmla="*/ 312 w 318"/>
                  <a:gd name="T23" fmla="*/ 9 h 160"/>
                  <a:gd name="T24" fmla="*/ 312 w 318"/>
                  <a:gd name="T25" fmla="*/ 6 h 160"/>
                  <a:gd name="T26" fmla="*/ 299 w 318"/>
                  <a:gd name="T27" fmla="*/ 6 h 160"/>
                  <a:gd name="T28" fmla="*/ 289 w 318"/>
                  <a:gd name="T29" fmla="*/ 3 h 160"/>
                  <a:gd name="T30" fmla="*/ 283 w 318"/>
                  <a:gd name="T31" fmla="*/ 3 h 160"/>
                  <a:gd name="T32" fmla="*/ 273 w 318"/>
                  <a:gd name="T33" fmla="*/ 3 h 160"/>
                  <a:gd name="T34" fmla="*/ 263 w 318"/>
                  <a:gd name="T35" fmla="*/ 6 h 160"/>
                  <a:gd name="T36" fmla="*/ 254 w 318"/>
                  <a:gd name="T37" fmla="*/ 3 h 160"/>
                  <a:gd name="T38" fmla="*/ 238 w 318"/>
                  <a:gd name="T39" fmla="*/ 0 h 160"/>
                  <a:gd name="T40" fmla="*/ 228 w 318"/>
                  <a:gd name="T41" fmla="*/ 0 h 160"/>
                  <a:gd name="T42" fmla="*/ 222 w 318"/>
                  <a:gd name="T43" fmla="*/ 3 h 160"/>
                  <a:gd name="T44" fmla="*/ 199 w 318"/>
                  <a:gd name="T45" fmla="*/ 3 h 160"/>
                  <a:gd name="T46" fmla="*/ 183 w 318"/>
                  <a:gd name="T47" fmla="*/ 6 h 160"/>
                  <a:gd name="T48" fmla="*/ 177 w 318"/>
                  <a:gd name="T49" fmla="*/ 9 h 160"/>
                  <a:gd name="T50" fmla="*/ 167 w 318"/>
                  <a:gd name="T51" fmla="*/ 12 h 160"/>
                  <a:gd name="T52" fmla="*/ 160 w 318"/>
                  <a:gd name="T53" fmla="*/ 12 h 160"/>
                  <a:gd name="T54" fmla="*/ 144 w 318"/>
                  <a:gd name="T55" fmla="*/ 25 h 160"/>
                  <a:gd name="T56" fmla="*/ 138 w 318"/>
                  <a:gd name="T57" fmla="*/ 25 h 160"/>
                  <a:gd name="T58" fmla="*/ 141 w 318"/>
                  <a:gd name="T59" fmla="*/ 32 h 160"/>
                  <a:gd name="T60" fmla="*/ 141 w 318"/>
                  <a:gd name="T61" fmla="*/ 35 h 160"/>
                  <a:gd name="T62" fmla="*/ 141 w 318"/>
                  <a:gd name="T63" fmla="*/ 35 h 160"/>
                  <a:gd name="T64" fmla="*/ 141 w 318"/>
                  <a:gd name="T65" fmla="*/ 45 h 160"/>
                  <a:gd name="T66" fmla="*/ 141 w 318"/>
                  <a:gd name="T67" fmla="*/ 54 h 160"/>
                  <a:gd name="T68" fmla="*/ 141 w 318"/>
                  <a:gd name="T69" fmla="*/ 61 h 160"/>
                  <a:gd name="T70" fmla="*/ 138 w 318"/>
                  <a:gd name="T71" fmla="*/ 64 h 160"/>
                  <a:gd name="T72" fmla="*/ 141 w 318"/>
                  <a:gd name="T73" fmla="*/ 70 h 160"/>
                  <a:gd name="T74" fmla="*/ 144 w 318"/>
                  <a:gd name="T75" fmla="*/ 83 h 160"/>
                  <a:gd name="T76" fmla="*/ 141 w 318"/>
                  <a:gd name="T77" fmla="*/ 86 h 160"/>
                  <a:gd name="T78" fmla="*/ 141 w 318"/>
                  <a:gd name="T79" fmla="*/ 90 h 160"/>
                  <a:gd name="T80" fmla="*/ 135 w 318"/>
                  <a:gd name="T81" fmla="*/ 90 h 160"/>
                  <a:gd name="T82" fmla="*/ 122 w 318"/>
                  <a:gd name="T83" fmla="*/ 86 h 160"/>
                  <a:gd name="T84" fmla="*/ 115 w 318"/>
                  <a:gd name="T85" fmla="*/ 86 h 160"/>
                  <a:gd name="T86" fmla="*/ 112 w 318"/>
                  <a:gd name="T87" fmla="*/ 86 h 160"/>
                  <a:gd name="T88" fmla="*/ 109 w 318"/>
                  <a:gd name="T89" fmla="*/ 93 h 160"/>
                  <a:gd name="T90" fmla="*/ 99 w 318"/>
                  <a:gd name="T91" fmla="*/ 93 h 160"/>
                  <a:gd name="T92" fmla="*/ 96 w 318"/>
                  <a:gd name="T93" fmla="*/ 93 h 160"/>
                  <a:gd name="T94" fmla="*/ 96 w 318"/>
                  <a:gd name="T95" fmla="*/ 99 h 160"/>
                  <a:gd name="T96" fmla="*/ 96 w 318"/>
                  <a:gd name="T97" fmla="*/ 102 h 160"/>
                  <a:gd name="T98" fmla="*/ 96 w 318"/>
                  <a:gd name="T99" fmla="*/ 106 h 160"/>
                  <a:gd name="T100" fmla="*/ 96 w 318"/>
                  <a:gd name="T101" fmla="*/ 106 h 160"/>
                  <a:gd name="T102" fmla="*/ 90 w 318"/>
                  <a:gd name="T103" fmla="*/ 109 h 160"/>
                  <a:gd name="T104" fmla="*/ 74 w 318"/>
                  <a:gd name="T105" fmla="*/ 115 h 160"/>
                  <a:gd name="T106" fmla="*/ 67 w 318"/>
                  <a:gd name="T107" fmla="*/ 119 h 160"/>
                  <a:gd name="T108" fmla="*/ 64 w 318"/>
                  <a:gd name="T109" fmla="*/ 125 h 160"/>
                  <a:gd name="T110" fmla="*/ 51 w 318"/>
                  <a:gd name="T111" fmla="*/ 125 h 160"/>
                  <a:gd name="T112" fmla="*/ 41 w 318"/>
                  <a:gd name="T113" fmla="*/ 125 h 160"/>
                  <a:gd name="T114" fmla="*/ 38 w 318"/>
                  <a:gd name="T115" fmla="*/ 128 h 160"/>
                  <a:gd name="T116" fmla="*/ 32 w 318"/>
                  <a:gd name="T117" fmla="*/ 125 h 160"/>
                  <a:gd name="T118" fmla="*/ 25 w 318"/>
                  <a:gd name="T119" fmla="*/ 128 h 160"/>
                  <a:gd name="T120" fmla="*/ 12 w 318"/>
                  <a:gd name="T121" fmla="*/ 135 h 160"/>
                  <a:gd name="T122" fmla="*/ 315 w 318"/>
                  <a:gd name="T123" fmla="*/ 160 h 160"/>
                  <a:gd name="T124" fmla="*/ 318 w 318"/>
                  <a:gd name="T125" fmla="*/ 154 h 1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8"/>
                  <a:gd name="T190" fmla="*/ 0 h 160"/>
                  <a:gd name="T191" fmla="*/ 318 w 318"/>
                  <a:gd name="T192" fmla="*/ 160 h 1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8" h="160">
                    <a:moveTo>
                      <a:pt x="318" y="154"/>
                    </a:moveTo>
                    <a:lnTo>
                      <a:pt x="318" y="151"/>
                    </a:lnTo>
                    <a:lnTo>
                      <a:pt x="315" y="138"/>
                    </a:lnTo>
                    <a:lnTo>
                      <a:pt x="315" y="112"/>
                    </a:lnTo>
                    <a:lnTo>
                      <a:pt x="312" y="112"/>
                    </a:lnTo>
                    <a:lnTo>
                      <a:pt x="305" y="109"/>
                    </a:lnTo>
                    <a:lnTo>
                      <a:pt x="299" y="102"/>
                    </a:lnTo>
                    <a:lnTo>
                      <a:pt x="299" y="96"/>
                    </a:lnTo>
                    <a:lnTo>
                      <a:pt x="299" y="90"/>
                    </a:lnTo>
                    <a:lnTo>
                      <a:pt x="296" y="90"/>
                    </a:lnTo>
                    <a:lnTo>
                      <a:pt x="289" y="86"/>
                    </a:lnTo>
                    <a:lnTo>
                      <a:pt x="289" y="77"/>
                    </a:lnTo>
                    <a:lnTo>
                      <a:pt x="289" y="74"/>
                    </a:lnTo>
                    <a:lnTo>
                      <a:pt x="289" y="70"/>
                    </a:lnTo>
                    <a:lnTo>
                      <a:pt x="292" y="67"/>
                    </a:lnTo>
                    <a:lnTo>
                      <a:pt x="296" y="64"/>
                    </a:lnTo>
                    <a:lnTo>
                      <a:pt x="299" y="61"/>
                    </a:lnTo>
                    <a:lnTo>
                      <a:pt x="302" y="57"/>
                    </a:lnTo>
                    <a:lnTo>
                      <a:pt x="305" y="54"/>
                    </a:lnTo>
                    <a:lnTo>
                      <a:pt x="308" y="45"/>
                    </a:lnTo>
                    <a:lnTo>
                      <a:pt x="305" y="41"/>
                    </a:lnTo>
                    <a:lnTo>
                      <a:pt x="305" y="32"/>
                    </a:lnTo>
                    <a:lnTo>
                      <a:pt x="305" y="28"/>
                    </a:lnTo>
                    <a:lnTo>
                      <a:pt x="308" y="16"/>
                    </a:lnTo>
                    <a:lnTo>
                      <a:pt x="305" y="16"/>
                    </a:lnTo>
                    <a:lnTo>
                      <a:pt x="308" y="12"/>
                    </a:lnTo>
                    <a:lnTo>
                      <a:pt x="312" y="12"/>
                    </a:lnTo>
                    <a:lnTo>
                      <a:pt x="312" y="9"/>
                    </a:lnTo>
                    <a:lnTo>
                      <a:pt x="315" y="9"/>
                    </a:lnTo>
                    <a:lnTo>
                      <a:pt x="315" y="6"/>
                    </a:lnTo>
                    <a:lnTo>
                      <a:pt x="312" y="6"/>
                    </a:lnTo>
                    <a:lnTo>
                      <a:pt x="305" y="6"/>
                    </a:lnTo>
                    <a:lnTo>
                      <a:pt x="299" y="6"/>
                    </a:lnTo>
                    <a:lnTo>
                      <a:pt x="299" y="3"/>
                    </a:lnTo>
                    <a:lnTo>
                      <a:pt x="292" y="3"/>
                    </a:lnTo>
                    <a:lnTo>
                      <a:pt x="289" y="3"/>
                    </a:lnTo>
                    <a:lnTo>
                      <a:pt x="286" y="6"/>
                    </a:lnTo>
                    <a:lnTo>
                      <a:pt x="286" y="3"/>
                    </a:lnTo>
                    <a:lnTo>
                      <a:pt x="283" y="3"/>
                    </a:lnTo>
                    <a:lnTo>
                      <a:pt x="279" y="3"/>
                    </a:lnTo>
                    <a:lnTo>
                      <a:pt x="276" y="0"/>
                    </a:lnTo>
                    <a:lnTo>
                      <a:pt x="273" y="3"/>
                    </a:lnTo>
                    <a:lnTo>
                      <a:pt x="270" y="3"/>
                    </a:lnTo>
                    <a:lnTo>
                      <a:pt x="267" y="6"/>
                    </a:lnTo>
                    <a:lnTo>
                      <a:pt x="263" y="6"/>
                    </a:lnTo>
                    <a:lnTo>
                      <a:pt x="260" y="6"/>
                    </a:lnTo>
                    <a:lnTo>
                      <a:pt x="257" y="6"/>
                    </a:lnTo>
                    <a:lnTo>
                      <a:pt x="254" y="3"/>
                    </a:lnTo>
                    <a:lnTo>
                      <a:pt x="247" y="0"/>
                    </a:lnTo>
                    <a:lnTo>
                      <a:pt x="244" y="0"/>
                    </a:lnTo>
                    <a:lnTo>
                      <a:pt x="238" y="0"/>
                    </a:lnTo>
                    <a:lnTo>
                      <a:pt x="234" y="3"/>
                    </a:lnTo>
                    <a:lnTo>
                      <a:pt x="231" y="3"/>
                    </a:lnTo>
                    <a:lnTo>
                      <a:pt x="228" y="0"/>
                    </a:lnTo>
                    <a:lnTo>
                      <a:pt x="225" y="0"/>
                    </a:lnTo>
                    <a:lnTo>
                      <a:pt x="222" y="3"/>
                    </a:lnTo>
                    <a:lnTo>
                      <a:pt x="218" y="3"/>
                    </a:lnTo>
                    <a:lnTo>
                      <a:pt x="215" y="3"/>
                    </a:lnTo>
                    <a:lnTo>
                      <a:pt x="199" y="3"/>
                    </a:lnTo>
                    <a:lnTo>
                      <a:pt x="196" y="3"/>
                    </a:lnTo>
                    <a:lnTo>
                      <a:pt x="186" y="3"/>
                    </a:lnTo>
                    <a:lnTo>
                      <a:pt x="183" y="6"/>
                    </a:lnTo>
                    <a:lnTo>
                      <a:pt x="180" y="6"/>
                    </a:lnTo>
                    <a:lnTo>
                      <a:pt x="177" y="9"/>
                    </a:lnTo>
                    <a:lnTo>
                      <a:pt x="173" y="12"/>
                    </a:lnTo>
                    <a:lnTo>
                      <a:pt x="170" y="12"/>
                    </a:lnTo>
                    <a:lnTo>
                      <a:pt x="167" y="12"/>
                    </a:lnTo>
                    <a:lnTo>
                      <a:pt x="164" y="12"/>
                    </a:lnTo>
                    <a:lnTo>
                      <a:pt x="160" y="12"/>
                    </a:lnTo>
                    <a:lnTo>
                      <a:pt x="154" y="16"/>
                    </a:lnTo>
                    <a:lnTo>
                      <a:pt x="148" y="22"/>
                    </a:lnTo>
                    <a:lnTo>
                      <a:pt x="144" y="25"/>
                    </a:lnTo>
                    <a:lnTo>
                      <a:pt x="141" y="25"/>
                    </a:lnTo>
                    <a:lnTo>
                      <a:pt x="138" y="25"/>
                    </a:lnTo>
                    <a:lnTo>
                      <a:pt x="138" y="28"/>
                    </a:lnTo>
                    <a:lnTo>
                      <a:pt x="141" y="32"/>
                    </a:lnTo>
                    <a:lnTo>
                      <a:pt x="141" y="35"/>
                    </a:lnTo>
                    <a:lnTo>
                      <a:pt x="141" y="38"/>
                    </a:lnTo>
                    <a:lnTo>
                      <a:pt x="141" y="41"/>
                    </a:lnTo>
                    <a:lnTo>
                      <a:pt x="141" y="45"/>
                    </a:lnTo>
                    <a:lnTo>
                      <a:pt x="141" y="48"/>
                    </a:lnTo>
                    <a:lnTo>
                      <a:pt x="141" y="51"/>
                    </a:lnTo>
                    <a:lnTo>
                      <a:pt x="141" y="54"/>
                    </a:lnTo>
                    <a:lnTo>
                      <a:pt x="138" y="54"/>
                    </a:lnTo>
                    <a:lnTo>
                      <a:pt x="141" y="57"/>
                    </a:lnTo>
                    <a:lnTo>
                      <a:pt x="141" y="61"/>
                    </a:lnTo>
                    <a:lnTo>
                      <a:pt x="141" y="64"/>
                    </a:lnTo>
                    <a:lnTo>
                      <a:pt x="138" y="64"/>
                    </a:lnTo>
                    <a:lnTo>
                      <a:pt x="138" y="67"/>
                    </a:lnTo>
                    <a:lnTo>
                      <a:pt x="141" y="70"/>
                    </a:lnTo>
                    <a:lnTo>
                      <a:pt x="141" y="77"/>
                    </a:lnTo>
                    <a:lnTo>
                      <a:pt x="144" y="80"/>
                    </a:lnTo>
                    <a:lnTo>
                      <a:pt x="144" y="83"/>
                    </a:lnTo>
                    <a:lnTo>
                      <a:pt x="141" y="86"/>
                    </a:lnTo>
                    <a:lnTo>
                      <a:pt x="141" y="90"/>
                    </a:lnTo>
                    <a:lnTo>
                      <a:pt x="138" y="90"/>
                    </a:lnTo>
                    <a:lnTo>
                      <a:pt x="135" y="90"/>
                    </a:lnTo>
                    <a:lnTo>
                      <a:pt x="131" y="86"/>
                    </a:lnTo>
                    <a:lnTo>
                      <a:pt x="122" y="86"/>
                    </a:lnTo>
                    <a:lnTo>
                      <a:pt x="119" y="86"/>
                    </a:lnTo>
                    <a:lnTo>
                      <a:pt x="115" y="86"/>
                    </a:lnTo>
                    <a:lnTo>
                      <a:pt x="112" y="86"/>
                    </a:lnTo>
                    <a:lnTo>
                      <a:pt x="112" y="90"/>
                    </a:lnTo>
                    <a:lnTo>
                      <a:pt x="112" y="93"/>
                    </a:lnTo>
                    <a:lnTo>
                      <a:pt x="109" y="93"/>
                    </a:lnTo>
                    <a:lnTo>
                      <a:pt x="106" y="93"/>
                    </a:lnTo>
                    <a:lnTo>
                      <a:pt x="102" y="93"/>
                    </a:lnTo>
                    <a:lnTo>
                      <a:pt x="99" y="93"/>
                    </a:lnTo>
                    <a:lnTo>
                      <a:pt x="96" y="93"/>
                    </a:lnTo>
                    <a:lnTo>
                      <a:pt x="96" y="96"/>
                    </a:lnTo>
                    <a:lnTo>
                      <a:pt x="93" y="96"/>
                    </a:lnTo>
                    <a:lnTo>
                      <a:pt x="96" y="99"/>
                    </a:lnTo>
                    <a:lnTo>
                      <a:pt x="96" y="102"/>
                    </a:lnTo>
                    <a:lnTo>
                      <a:pt x="93" y="106"/>
                    </a:lnTo>
                    <a:lnTo>
                      <a:pt x="96" y="106"/>
                    </a:lnTo>
                    <a:lnTo>
                      <a:pt x="96" y="109"/>
                    </a:lnTo>
                    <a:lnTo>
                      <a:pt x="90" y="109"/>
                    </a:lnTo>
                    <a:lnTo>
                      <a:pt x="80" y="115"/>
                    </a:lnTo>
                    <a:lnTo>
                      <a:pt x="80" y="112"/>
                    </a:lnTo>
                    <a:lnTo>
                      <a:pt x="74" y="115"/>
                    </a:lnTo>
                    <a:lnTo>
                      <a:pt x="70" y="115"/>
                    </a:lnTo>
                    <a:lnTo>
                      <a:pt x="70" y="119"/>
                    </a:lnTo>
                    <a:lnTo>
                      <a:pt x="67" y="119"/>
                    </a:lnTo>
                    <a:lnTo>
                      <a:pt x="67" y="122"/>
                    </a:lnTo>
                    <a:lnTo>
                      <a:pt x="64" y="122"/>
                    </a:lnTo>
                    <a:lnTo>
                      <a:pt x="64" y="125"/>
                    </a:lnTo>
                    <a:lnTo>
                      <a:pt x="57" y="125"/>
                    </a:lnTo>
                    <a:lnTo>
                      <a:pt x="51" y="125"/>
                    </a:lnTo>
                    <a:lnTo>
                      <a:pt x="48" y="125"/>
                    </a:lnTo>
                    <a:lnTo>
                      <a:pt x="41" y="125"/>
                    </a:lnTo>
                    <a:lnTo>
                      <a:pt x="41" y="128"/>
                    </a:lnTo>
                    <a:lnTo>
                      <a:pt x="38" y="128"/>
                    </a:lnTo>
                    <a:lnTo>
                      <a:pt x="35" y="128"/>
                    </a:lnTo>
                    <a:lnTo>
                      <a:pt x="32" y="125"/>
                    </a:lnTo>
                    <a:lnTo>
                      <a:pt x="28" y="128"/>
                    </a:lnTo>
                    <a:lnTo>
                      <a:pt x="25" y="128"/>
                    </a:lnTo>
                    <a:lnTo>
                      <a:pt x="22" y="131"/>
                    </a:lnTo>
                    <a:lnTo>
                      <a:pt x="19" y="131"/>
                    </a:lnTo>
                    <a:lnTo>
                      <a:pt x="12" y="135"/>
                    </a:lnTo>
                    <a:lnTo>
                      <a:pt x="3" y="138"/>
                    </a:lnTo>
                    <a:lnTo>
                      <a:pt x="0" y="160"/>
                    </a:lnTo>
                    <a:lnTo>
                      <a:pt x="315" y="160"/>
                    </a:lnTo>
                    <a:lnTo>
                      <a:pt x="315" y="157"/>
                    </a:lnTo>
                    <a:lnTo>
                      <a:pt x="318" y="154"/>
                    </a:lnTo>
                  </a:path>
                </a:pathLst>
              </a:custGeom>
              <a:noFill/>
              <a:ln w="0">
                <a:solidFill>
                  <a:srgbClr val="7F7F7F"/>
                </a:solidFill>
                <a:round/>
                <a:headEnd/>
                <a:tailEnd/>
              </a:ln>
            </p:spPr>
            <p:txBody>
              <a:bodyPr/>
              <a:lstStyle/>
              <a:p>
                <a:endParaRPr lang="en-US"/>
              </a:p>
            </p:txBody>
          </p:sp>
          <p:sp>
            <p:nvSpPr>
              <p:cNvPr id="33076" name="Freeform 146"/>
              <p:cNvSpPr>
                <a:spLocks/>
              </p:cNvSpPr>
              <p:nvPr/>
            </p:nvSpPr>
            <p:spPr bwMode="auto">
              <a:xfrm>
                <a:off x="3041" y="1077"/>
                <a:ext cx="100" cy="161"/>
              </a:xfrm>
              <a:custGeom>
                <a:avLst/>
                <a:gdLst>
                  <a:gd name="T0" fmla="*/ 96 w 100"/>
                  <a:gd name="T1" fmla="*/ 3 h 161"/>
                  <a:gd name="T2" fmla="*/ 93 w 100"/>
                  <a:gd name="T3" fmla="*/ 6 h 161"/>
                  <a:gd name="T4" fmla="*/ 90 w 100"/>
                  <a:gd name="T5" fmla="*/ 19 h 161"/>
                  <a:gd name="T6" fmla="*/ 84 w 100"/>
                  <a:gd name="T7" fmla="*/ 19 h 161"/>
                  <a:gd name="T8" fmla="*/ 77 w 100"/>
                  <a:gd name="T9" fmla="*/ 19 h 161"/>
                  <a:gd name="T10" fmla="*/ 74 w 100"/>
                  <a:gd name="T11" fmla="*/ 22 h 161"/>
                  <a:gd name="T12" fmla="*/ 77 w 100"/>
                  <a:gd name="T13" fmla="*/ 26 h 161"/>
                  <a:gd name="T14" fmla="*/ 77 w 100"/>
                  <a:gd name="T15" fmla="*/ 29 h 161"/>
                  <a:gd name="T16" fmla="*/ 71 w 100"/>
                  <a:gd name="T17" fmla="*/ 22 h 161"/>
                  <a:gd name="T18" fmla="*/ 61 w 100"/>
                  <a:gd name="T19" fmla="*/ 22 h 161"/>
                  <a:gd name="T20" fmla="*/ 55 w 100"/>
                  <a:gd name="T21" fmla="*/ 19 h 161"/>
                  <a:gd name="T22" fmla="*/ 48 w 100"/>
                  <a:gd name="T23" fmla="*/ 22 h 161"/>
                  <a:gd name="T24" fmla="*/ 45 w 100"/>
                  <a:gd name="T25" fmla="*/ 26 h 161"/>
                  <a:gd name="T26" fmla="*/ 39 w 100"/>
                  <a:gd name="T27" fmla="*/ 26 h 161"/>
                  <a:gd name="T28" fmla="*/ 39 w 100"/>
                  <a:gd name="T29" fmla="*/ 29 h 161"/>
                  <a:gd name="T30" fmla="*/ 32 w 100"/>
                  <a:gd name="T31" fmla="*/ 35 h 161"/>
                  <a:gd name="T32" fmla="*/ 26 w 100"/>
                  <a:gd name="T33" fmla="*/ 32 h 161"/>
                  <a:gd name="T34" fmla="*/ 26 w 100"/>
                  <a:gd name="T35" fmla="*/ 42 h 161"/>
                  <a:gd name="T36" fmla="*/ 22 w 100"/>
                  <a:gd name="T37" fmla="*/ 48 h 161"/>
                  <a:gd name="T38" fmla="*/ 19 w 100"/>
                  <a:gd name="T39" fmla="*/ 51 h 161"/>
                  <a:gd name="T40" fmla="*/ 16 w 100"/>
                  <a:gd name="T41" fmla="*/ 55 h 161"/>
                  <a:gd name="T42" fmla="*/ 16 w 100"/>
                  <a:gd name="T43" fmla="*/ 61 h 161"/>
                  <a:gd name="T44" fmla="*/ 13 w 100"/>
                  <a:gd name="T45" fmla="*/ 71 h 161"/>
                  <a:gd name="T46" fmla="*/ 16 w 100"/>
                  <a:gd name="T47" fmla="*/ 80 h 161"/>
                  <a:gd name="T48" fmla="*/ 16 w 100"/>
                  <a:gd name="T49" fmla="*/ 90 h 161"/>
                  <a:gd name="T50" fmla="*/ 3 w 100"/>
                  <a:gd name="T51" fmla="*/ 83 h 161"/>
                  <a:gd name="T52" fmla="*/ 0 w 100"/>
                  <a:gd name="T53" fmla="*/ 83 h 161"/>
                  <a:gd name="T54" fmla="*/ 0 w 100"/>
                  <a:gd name="T55" fmla="*/ 90 h 161"/>
                  <a:gd name="T56" fmla="*/ 0 w 100"/>
                  <a:gd name="T57" fmla="*/ 96 h 161"/>
                  <a:gd name="T58" fmla="*/ 6 w 100"/>
                  <a:gd name="T59" fmla="*/ 112 h 161"/>
                  <a:gd name="T60" fmla="*/ 6 w 100"/>
                  <a:gd name="T61" fmla="*/ 132 h 161"/>
                  <a:gd name="T62" fmla="*/ 16 w 100"/>
                  <a:gd name="T63" fmla="*/ 132 h 161"/>
                  <a:gd name="T64" fmla="*/ 19 w 100"/>
                  <a:gd name="T65" fmla="*/ 138 h 161"/>
                  <a:gd name="T66" fmla="*/ 26 w 100"/>
                  <a:gd name="T67" fmla="*/ 138 h 161"/>
                  <a:gd name="T68" fmla="*/ 32 w 100"/>
                  <a:gd name="T69" fmla="*/ 135 h 161"/>
                  <a:gd name="T70" fmla="*/ 39 w 100"/>
                  <a:gd name="T71" fmla="*/ 138 h 161"/>
                  <a:gd name="T72" fmla="*/ 45 w 100"/>
                  <a:gd name="T73" fmla="*/ 154 h 161"/>
                  <a:gd name="T74" fmla="*/ 42 w 100"/>
                  <a:gd name="T75" fmla="*/ 157 h 161"/>
                  <a:gd name="T76" fmla="*/ 45 w 100"/>
                  <a:gd name="T77" fmla="*/ 161 h 161"/>
                  <a:gd name="T78" fmla="*/ 48 w 100"/>
                  <a:gd name="T79" fmla="*/ 161 h 161"/>
                  <a:gd name="T80" fmla="*/ 48 w 100"/>
                  <a:gd name="T81" fmla="*/ 157 h 161"/>
                  <a:gd name="T82" fmla="*/ 61 w 100"/>
                  <a:gd name="T83" fmla="*/ 141 h 161"/>
                  <a:gd name="T84" fmla="*/ 74 w 100"/>
                  <a:gd name="T85" fmla="*/ 122 h 161"/>
                  <a:gd name="T86" fmla="*/ 80 w 100"/>
                  <a:gd name="T87" fmla="*/ 119 h 161"/>
                  <a:gd name="T88" fmla="*/ 87 w 100"/>
                  <a:gd name="T89" fmla="*/ 119 h 161"/>
                  <a:gd name="T90" fmla="*/ 93 w 100"/>
                  <a:gd name="T91" fmla="*/ 116 h 161"/>
                  <a:gd name="T92" fmla="*/ 100 w 100"/>
                  <a:gd name="T93" fmla="*/ 0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161"/>
                  <a:gd name="T143" fmla="*/ 100 w 100"/>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161">
                    <a:moveTo>
                      <a:pt x="96" y="0"/>
                    </a:moveTo>
                    <a:lnTo>
                      <a:pt x="96" y="3"/>
                    </a:lnTo>
                    <a:lnTo>
                      <a:pt x="93" y="3"/>
                    </a:lnTo>
                    <a:lnTo>
                      <a:pt x="93" y="6"/>
                    </a:lnTo>
                    <a:lnTo>
                      <a:pt x="93" y="10"/>
                    </a:lnTo>
                    <a:lnTo>
                      <a:pt x="93" y="13"/>
                    </a:lnTo>
                    <a:lnTo>
                      <a:pt x="90" y="19"/>
                    </a:lnTo>
                    <a:lnTo>
                      <a:pt x="87" y="19"/>
                    </a:lnTo>
                    <a:lnTo>
                      <a:pt x="84" y="19"/>
                    </a:lnTo>
                    <a:lnTo>
                      <a:pt x="80" y="19"/>
                    </a:lnTo>
                    <a:lnTo>
                      <a:pt x="77" y="19"/>
                    </a:lnTo>
                    <a:lnTo>
                      <a:pt x="77" y="16"/>
                    </a:lnTo>
                    <a:lnTo>
                      <a:pt x="74" y="19"/>
                    </a:lnTo>
                    <a:lnTo>
                      <a:pt x="74" y="22"/>
                    </a:lnTo>
                    <a:lnTo>
                      <a:pt x="77" y="22"/>
                    </a:lnTo>
                    <a:lnTo>
                      <a:pt x="77" y="26"/>
                    </a:lnTo>
                    <a:lnTo>
                      <a:pt x="77" y="29"/>
                    </a:lnTo>
                    <a:lnTo>
                      <a:pt x="74" y="26"/>
                    </a:lnTo>
                    <a:lnTo>
                      <a:pt x="71" y="22"/>
                    </a:lnTo>
                    <a:lnTo>
                      <a:pt x="68" y="22"/>
                    </a:lnTo>
                    <a:lnTo>
                      <a:pt x="61" y="22"/>
                    </a:lnTo>
                    <a:lnTo>
                      <a:pt x="58" y="19"/>
                    </a:lnTo>
                    <a:lnTo>
                      <a:pt x="55" y="19"/>
                    </a:lnTo>
                    <a:lnTo>
                      <a:pt x="51" y="22"/>
                    </a:lnTo>
                    <a:lnTo>
                      <a:pt x="48" y="22"/>
                    </a:lnTo>
                    <a:lnTo>
                      <a:pt x="45" y="26"/>
                    </a:lnTo>
                    <a:lnTo>
                      <a:pt x="42" y="22"/>
                    </a:lnTo>
                    <a:lnTo>
                      <a:pt x="39" y="22"/>
                    </a:lnTo>
                    <a:lnTo>
                      <a:pt x="39" y="26"/>
                    </a:lnTo>
                    <a:lnTo>
                      <a:pt x="35" y="29"/>
                    </a:lnTo>
                    <a:lnTo>
                      <a:pt x="39" y="29"/>
                    </a:lnTo>
                    <a:lnTo>
                      <a:pt x="39" y="32"/>
                    </a:lnTo>
                    <a:lnTo>
                      <a:pt x="35" y="32"/>
                    </a:lnTo>
                    <a:lnTo>
                      <a:pt x="32" y="35"/>
                    </a:lnTo>
                    <a:lnTo>
                      <a:pt x="32" y="32"/>
                    </a:lnTo>
                    <a:lnTo>
                      <a:pt x="29" y="32"/>
                    </a:lnTo>
                    <a:lnTo>
                      <a:pt x="26" y="32"/>
                    </a:lnTo>
                    <a:lnTo>
                      <a:pt x="26" y="35"/>
                    </a:lnTo>
                    <a:lnTo>
                      <a:pt x="22" y="38"/>
                    </a:lnTo>
                    <a:lnTo>
                      <a:pt x="26" y="42"/>
                    </a:lnTo>
                    <a:lnTo>
                      <a:pt x="22" y="42"/>
                    </a:lnTo>
                    <a:lnTo>
                      <a:pt x="22" y="45"/>
                    </a:lnTo>
                    <a:lnTo>
                      <a:pt x="22" y="48"/>
                    </a:lnTo>
                    <a:lnTo>
                      <a:pt x="19" y="51"/>
                    </a:lnTo>
                    <a:lnTo>
                      <a:pt x="19" y="55"/>
                    </a:lnTo>
                    <a:lnTo>
                      <a:pt x="16" y="55"/>
                    </a:lnTo>
                    <a:lnTo>
                      <a:pt x="16" y="58"/>
                    </a:lnTo>
                    <a:lnTo>
                      <a:pt x="16" y="61"/>
                    </a:lnTo>
                    <a:lnTo>
                      <a:pt x="16" y="64"/>
                    </a:lnTo>
                    <a:lnTo>
                      <a:pt x="13" y="71"/>
                    </a:lnTo>
                    <a:lnTo>
                      <a:pt x="10" y="71"/>
                    </a:lnTo>
                    <a:lnTo>
                      <a:pt x="13" y="74"/>
                    </a:lnTo>
                    <a:lnTo>
                      <a:pt x="16" y="80"/>
                    </a:lnTo>
                    <a:lnTo>
                      <a:pt x="19" y="80"/>
                    </a:lnTo>
                    <a:lnTo>
                      <a:pt x="19" y="83"/>
                    </a:lnTo>
                    <a:lnTo>
                      <a:pt x="16" y="90"/>
                    </a:lnTo>
                    <a:lnTo>
                      <a:pt x="6" y="83"/>
                    </a:lnTo>
                    <a:lnTo>
                      <a:pt x="3" y="83"/>
                    </a:lnTo>
                    <a:lnTo>
                      <a:pt x="3" y="80"/>
                    </a:lnTo>
                    <a:lnTo>
                      <a:pt x="0" y="80"/>
                    </a:lnTo>
                    <a:lnTo>
                      <a:pt x="0" y="83"/>
                    </a:lnTo>
                    <a:lnTo>
                      <a:pt x="0" y="87"/>
                    </a:lnTo>
                    <a:lnTo>
                      <a:pt x="0" y="90"/>
                    </a:lnTo>
                    <a:lnTo>
                      <a:pt x="3" y="90"/>
                    </a:lnTo>
                    <a:lnTo>
                      <a:pt x="0" y="93"/>
                    </a:lnTo>
                    <a:lnTo>
                      <a:pt x="0" y="96"/>
                    </a:lnTo>
                    <a:lnTo>
                      <a:pt x="3" y="109"/>
                    </a:lnTo>
                    <a:lnTo>
                      <a:pt x="6" y="112"/>
                    </a:lnTo>
                    <a:lnTo>
                      <a:pt x="6" y="116"/>
                    </a:lnTo>
                    <a:lnTo>
                      <a:pt x="3" y="119"/>
                    </a:lnTo>
                    <a:lnTo>
                      <a:pt x="6" y="132"/>
                    </a:lnTo>
                    <a:lnTo>
                      <a:pt x="13" y="129"/>
                    </a:lnTo>
                    <a:lnTo>
                      <a:pt x="16" y="132"/>
                    </a:lnTo>
                    <a:lnTo>
                      <a:pt x="16" y="135"/>
                    </a:lnTo>
                    <a:lnTo>
                      <a:pt x="19" y="138"/>
                    </a:lnTo>
                    <a:lnTo>
                      <a:pt x="22" y="141"/>
                    </a:lnTo>
                    <a:lnTo>
                      <a:pt x="22" y="138"/>
                    </a:lnTo>
                    <a:lnTo>
                      <a:pt x="26" y="138"/>
                    </a:lnTo>
                    <a:lnTo>
                      <a:pt x="29" y="135"/>
                    </a:lnTo>
                    <a:lnTo>
                      <a:pt x="32" y="135"/>
                    </a:lnTo>
                    <a:lnTo>
                      <a:pt x="35" y="135"/>
                    </a:lnTo>
                    <a:lnTo>
                      <a:pt x="35" y="138"/>
                    </a:lnTo>
                    <a:lnTo>
                      <a:pt x="39" y="138"/>
                    </a:lnTo>
                    <a:lnTo>
                      <a:pt x="48" y="151"/>
                    </a:lnTo>
                    <a:lnTo>
                      <a:pt x="45" y="154"/>
                    </a:lnTo>
                    <a:lnTo>
                      <a:pt x="42" y="154"/>
                    </a:lnTo>
                    <a:lnTo>
                      <a:pt x="42" y="157"/>
                    </a:lnTo>
                    <a:lnTo>
                      <a:pt x="42" y="161"/>
                    </a:lnTo>
                    <a:lnTo>
                      <a:pt x="45" y="161"/>
                    </a:lnTo>
                    <a:lnTo>
                      <a:pt x="48" y="161"/>
                    </a:lnTo>
                    <a:lnTo>
                      <a:pt x="51" y="161"/>
                    </a:lnTo>
                    <a:lnTo>
                      <a:pt x="55" y="157"/>
                    </a:lnTo>
                    <a:lnTo>
                      <a:pt x="48" y="157"/>
                    </a:lnTo>
                    <a:lnTo>
                      <a:pt x="51" y="151"/>
                    </a:lnTo>
                    <a:lnTo>
                      <a:pt x="58" y="148"/>
                    </a:lnTo>
                    <a:lnTo>
                      <a:pt x="61" y="141"/>
                    </a:lnTo>
                    <a:lnTo>
                      <a:pt x="68" y="138"/>
                    </a:lnTo>
                    <a:lnTo>
                      <a:pt x="71" y="125"/>
                    </a:lnTo>
                    <a:lnTo>
                      <a:pt x="74" y="122"/>
                    </a:lnTo>
                    <a:lnTo>
                      <a:pt x="77" y="122"/>
                    </a:lnTo>
                    <a:lnTo>
                      <a:pt x="80" y="119"/>
                    </a:lnTo>
                    <a:lnTo>
                      <a:pt x="84" y="122"/>
                    </a:lnTo>
                    <a:lnTo>
                      <a:pt x="84" y="119"/>
                    </a:lnTo>
                    <a:lnTo>
                      <a:pt x="87" y="119"/>
                    </a:lnTo>
                    <a:lnTo>
                      <a:pt x="90" y="116"/>
                    </a:lnTo>
                    <a:lnTo>
                      <a:pt x="93" y="112"/>
                    </a:lnTo>
                    <a:lnTo>
                      <a:pt x="93" y="116"/>
                    </a:lnTo>
                    <a:lnTo>
                      <a:pt x="96" y="112"/>
                    </a:lnTo>
                    <a:lnTo>
                      <a:pt x="100" y="116"/>
                    </a:lnTo>
                    <a:lnTo>
                      <a:pt x="100" y="0"/>
                    </a:lnTo>
                    <a:lnTo>
                      <a:pt x="96" y="0"/>
                    </a:lnTo>
                    <a:close/>
                  </a:path>
                </a:pathLst>
              </a:custGeom>
              <a:solidFill>
                <a:srgbClr val="CCCCCC"/>
              </a:solidFill>
              <a:ln w="9525">
                <a:noFill/>
                <a:round/>
                <a:headEnd/>
                <a:tailEnd/>
              </a:ln>
            </p:spPr>
            <p:txBody>
              <a:bodyPr/>
              <a:lstStyle/>
              <a:p>
                <a:endParaRPr lang="en-US"/>
              </a:p>
            </p:txBody>
          </p:sp>
          <p:sp>
            <p:nvSpPr>
              <p:cNvPr id="33077" name="Freeform 147"/>
              <p:cNvSpPr>
                <a:spLocks/>
              </p:cNvSpPr>
              <p:nvPr/>
            </p:nvSpPr>
            <p:spPr bwMode="auto">
              <a:xfrm>
                <a:off x="3041" y="1077"/>
                <a:ext cx="100" cy="161"/>
              </a:xfrm>
              <a:custGeom>
                <a:avLst/>
                <a:gdLst>
                  <a:gd name="T0" fmla="*/ 96 w 100"/>
                  <a:gd name="T1" fmla="*/ 3 h 161"/>
                  <a:gd name="T2" fmla="*/ 93 w 100"/>
                  <a:gd name="T3" fmla="*/ 6 h 161"/>
                  <a:gd name="T4" fmla="*/ 90 w 100"/>
                  <a:gd name="T5" fmla="*/ 19 h 161"/>
                  <a:gd name="T6" fmla="*/ 84 w 100"/>
                  <a:gd name="T7" fmla="*/ 19 h 161"/>
                  <a:gd name="T8" fmla="*/ 77 w 100"/>
                  <a:gd name="T9" fmla="*/ 19 h 161"/>
                  <a:gd name="T10" fmla="*/ 74 w 100"/>
                  <a:gd name="T11" fmla="*/ 22 h 161"/>
                  <a:gd name="T12" fmla="*/ 77 w 100"/>
                  <a:gd name="T13" fmla="*/ 26 h 161"/>
                  <a:gd name="T14" fmla="*/ 77 w 100"/>
                  <a:gd name="T15" fmla="*/ 29 h 161"/>
                  <a:gd name="T16" fmla="*/ 71 w 100"/>
                  <a:gd name="T17" fmla="*/ 22 h 161"/>
                  <a:gd name="T18" fmla="*/ 61 w 100"/>
                  <a:gd name="T19" fmla="*/ 22 h 161"/>
                  <a:gd name="T20" fmla="*/ 55 w 100"/>
                  <a:gd name="T21" fmla="*/ 19 h 161"/>
                  <a:gd name="T22" fmla="*/ 48 w 100"/>
                  <a:gd name="T23" fmla="*/ 22 h 161"/>
                  <a:gd name="T24" fmla="*/ 45 w 100"/>
                  <a:gd name="T25" fmla="*/ 26 h 161"/>
                  <a:gd name="T26" fmla="*/ 39 w 100"/>
                  <a:gd name="T27" fmla="*/ 26 h 161"/>
                  <a:gd name="T28" fmla="*/ 39 w 100"/>
                  <a:gd name="T29" fmla="*/ 29 h 161"/>
                  <a:gd name="T30" fmla="*/ 32 w 100"/>
                  <a:gd name="T31" fmla="*/ 35 h 161"/>
                  <a:gd name="T32" fmla="*/ 26 w 100"/>
                  <a:gd name="T33" fmla="*/ 32 h 161"/>
                  <a:gd name="T34" fmla="*/ 26 w 100"/>
                  <a:gd name="T35" fmla="*/ 42 h 161"/>
                  <a:gd name="T36" fmla="*/ 22 w 100"/>
                  <a:gd name="T37" fmla="*/ 48 h 161"/>
                  <a:gd name="T38" fmla="*/ 19 w 100"/>
                  <a:gd name="T39" fmla="*/ 51 h 161"/>
                  <a:gd name="T40" fmla="*/ 16 w 100"/>
                  <a:gd name="T41" fmla="*/ 55 h 161"/>
                  <a:gd name="T42" fmla="*/ 16 w 100"/>
                  <a:gd name="T43" fmla="*/ 61 h 161"/>
                  <a:gd name="T44" fmla="*/ 13 w 100"/>
                  <a:gd name="T45" fmla="*/ 71 h 161"/>
                  <a:gd name="T46" fmla="*/ 16 w 100"/>
                  <a:gd name="T47" fmla="*/ 80 h 161"/>
                  <a:gd name="T48" fmla="*/ 16 w 100"/>
                  <a:gd name="T49" fmla="*/ 90 h 161"/>
                  <a:gd name="T50" fmla="*/ 3 w 100"/>
                  <a:gd name="T51" fmla="*/ 83 h 161"/>
                  <a:gd name="T52" fmla="*/ 0 w 100"/>
                  <a:gd name="T53" fmla="*/ 83 h 161"/>
                  <a:gd name="T54" fmla="*/ 0 w 100"/>
                  <a:gd name="T55" fmla="*/ 90 h 161"/>
                  <a:gd name="T56" fmla="*/ 0 w 100"/>
                  <a:gd name="T57" fmla="*/ 96 h 161"/>
                  <a:gd name="T58" fmla="*/ 6 w 100"/>
                  <a:gd name="T59" fmla="*/ 112 h 161"/>
                  <a:gd name="T60" fmla="*/ 6 w 100"/>
                  <a:gd name="T61" fmla="*/ 132 h 161"/>
                  <a:gd name="T62" fmla="*/ 16 w 100"/>
                  <a:gd name="T63" fmla="*/ 132 h 161"/>
                  <a:gd name="T64" fmla="*/ 19 w 100"/>
                  <a:gd name="T65" fmla="*/ 138 h 161"/>
                  <a:gd name="T66" fmla="*/ 26 w 100"/>
                  <a:gd name="T67" fmla="*/ 138 h 161"/>
                  <a:gd name="T68" fmla="*/ 32 w 100"/>
                  <a:gd name="T69" fmla="*/ 135 h 161"/>
                  <a:gd name="T70" fmla="*/ 39 w 100"/>
                  <a:gd name="T71" fmla="*/ 138 h 161"/>
                  <a:gd name="T72" fmla="*/ 45 w 100"/>
                  <a:gd name="T73" fmla="*/ 154 h 161"/>
                  <a:gd name="T74" fmla="*/ 42 w 100"/>
                  <a:gd name="T75" fmla="*/ 157 h 161"/>
                  <a:gd name="T76" fmla="*/ 45 w 100"/>
                  <a:gd name="T77" fmla="*/ 161 h 161"/>
                  <a:gd name="T78" fmla="*/ 48 w 100"/>
                  <a:gd name="T79" fmla="*/ 161 h 161"/>
                  <a:gd name="T80" fmla="*/ 48 w 100"/>
                  <a:gd name="T81" fmla="*/ 157 h 161"/>
                  <a:gd name="T82" fmla="*/ 61 w 100"/>
                  <a:gd name="T83" fmla="*/ 141 h 161"/>
                  <a:gd name="T84" fmla="*/ 74 w 100"/>
                  <a:gd name="T85" fmla="*/ 122 h 161"/>
                  <a:gd name="T86" fmla="*/ 80 w 100"/>
                  <a:gd name="T87" fmla="*/ 119 h 161"/>
                  <a:gd name="T88" fmla="*/ 87 w 100"/>
                  <a:gd name="T89" fmla="*/ 119 h 161"/>
                  <a:gd name="T90" fmla="*/ 93 w 100"/>
                  <a:gd name="T91" fmla="*/ 116 h 161"/>
                  <a:gd name="T92" fmla="*/ 100 w 100"/>
                  <a:gd name="T93" fmla="*/ 0 h 161"/>
                  <a:gd name="T94" fmla="*/ 96 w 100"/>
                  <a:gd name="T95" fmla="*/ 0 h 1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161"/>
                  <a:gd name="T146" fmla="*/ 100 w 100"/>
                  <a:gd name="T147" fmla="*/ 161 h 1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161">
                    <a:moveTo>
                      <a:pt x="96" y="0"/>
                    </a:moveTo>
                    <a:lnTo>
                      <a:pt x="96" y="3"/>
                    </a:lnTo>
                    <a:lnTo>
                      <a:pt x="93" y="3"/>
                    </a:lnTo>
                    <a:lnTo>
                      <a:pt x="93" y="6"/>
                    </a:lnTo>
                    <a:lnTo>
                      <a:pt x="93" y="10"/>
                    </a:lnTo>
                    <a:lnTo>
                      <a:pt x="93" y="13"/>
                    </a:lnTo>
                    <a:lnTo>
                      <a:pt x="90" y="19"/>
                    </a:lnTo>
                    <a:lnTo>
                      <a:pt x="87" y="19"/>
                    </a:lnTo>
                    <a:lnTo>
                      <a:pt x="84" y="19"/>
                    </a:lnTo>
                    <a:lnTo>
                      <a:pt x="80" y="19"/>
                    </a:lnTo>
                    <a:lnTo>
                      <a:pt x="77" y="19"/>
                    </a:lnTo>
                    <a:lnTo>
                      <a:pt x="77" y="16"/>
                    </a:lnTo>
                    <a:lnTo>
                      <a:pt x="74" y="19"/>
                    </a:lnTo>
                    <a:lnTo>
                      <a:pt x="74" y="22"/>
                    </a:lnTo>
                    <a:lnTo>
                      <a:pt x="77" y="22"/>
                    </a:lnTo>
                    <a:lnTo>
                      <a:pt x="77" y="26"/>
                    </a:lnTo>
                    <a:lnTo>
                      <a:pt x="77" y="29"/>
                    </a:lnTo>
                    <a:lnTo>
                      <a:pt x="74" y="26"/>
                    </a:lnTo>
                    <a:lnTo>
                      <a:pt x="71" y="22"/>
                    </a:lnTo>
                    <a:lnTo>
                      <a:pt x="68" y="22"/>
                    </a:lnTo>
                    <a:lnTo>
                      <a:pt x="61" y="22"/>
                    </a:lnTo>
                    <a:lnTo>
                      <a:pt x="58" y="19"/>
                    </a:lnTo>
                    <a:lnTo>
                      <a:pt x="55" y="19"/>
                    </a:lnTo>
                    <a:lnTo>
                      <a:pt x="51" y="22"/>
                    </a:lnTo>
                    <a:lnTo>
                      <a:pt x="48" y="22"/>
                    </a:lnTo>
                    <a:lnTo>
                      <a:pt x="45" y="26"/>
                    </a:lnTo>
                    <a:lnTo>
                      <a:pt x="42" y="22"/>
                    </a:lnTo>
                    <a:lnTo>
                      <a:pt x="39" y="22"/>
                    </a:lnTo>
                    <a:lnTo>
                      <a:pt x="39" y="26"/>
                    </a:lnTo>
                    <a:lnTo>
                      <a:pt x="35" y="29"/>
                    </a:lnTo>
                    <a:lnTo>
                      <a:pt x="39" y="29"/>
                    </a:lnTo>
                    <a:lnTo>
                      <a:pt x="39" y="32"/>
                    </a:lnTo>
                    <a:lnTo>
                      <a:pt x="35" y="32"/>
                    </a:lnTo>
                    <a:lnTo>
                      <a:pt x="32" y="35"/>
                    </a:lnTo>
                    <a:lnTo>
                      <a:pt x="32" y="32"/>
                    </a:lnTo>
                    <a:lnTo>
                      <a:pt x="29" y="32"/>
                    </a:lnTo>
                    <a:lnTo>
                      <a:pt x="26" y="32"/>
                    </a:lnTo>
                    <a:lnTo>
                      <a:pt x="26" y="35"/>
                    </a:lnTo>
                    <a:lnTo>
                      <a:pt x="22" y="38"/>
                    </a:lnTo>
                    <a:lnTo>
                      <a:pt x="26" y="42"/>
                    </a:lnTo>
                    <a:lnTo>
                      <a:pt x="22" y="42"/>
                    </a:lnTo>
                    <a:lnTo>
                      <a:pt x="22" y="45"/>
                    </a:lnTo>
                    <a:lnTo>
                      <a:pt x="22" y="48"/>
                    </a:lnTo>
                    <a:lnTo>
                      <a:pt x="19" y="51"/>
                    </a:lnTo>
                    <a:lnTo>
                      <a:pt x="19" y="55"/>
                    </a:lnTo>
                    <a:lnTo>
                      <a:pt x="16" y="55"/>
                    </a:lnTo>
                    <a:lnTo>
                      <a:pt x="16" y="58"/>
                    </a:lnTo>
                    <a:lnTo>
                      <a:pt x="16" y="61"/>
                    </a:lnTo>
                    <a:lnTo>
                      <a:pt x="16" y="64"/>
                    </a:lnTo>
                    <a:lnTo>
                      <a:pt x="13" y="71"/>
                    </a:lnTo>
                    <a:lnTo>
                      <a:pt x="10" y="71"/>
                    </a:lnTo>
                    <a:lnTo>
                      <a:pt x="13" y="74"/>
                    </a:lnTo>
                    <a:lnTo>
                      <a:pt x="16" y="80"/>
                    </a:lnTo>
                    <a:lnTo>
                      <a:pt x="19" y="80"/>
                    </a:lnTo>
                    <a:lnTo>
                      <a:pt x="19" y="83"/>
                    </a:lnTo>
                    <a:lnTo>
                      <a:pt x="16" y="90"/>
                    </a:lnTo>
                    <a:lnTo>
                      <a:pt x="6" y="83"/>
                    </a:lnTo>
                    <a:lnTo>
                      <a:pt x="3" y="83"/>
                    </a:lnTo>
                    <a:lnTo>
                      <a:pt x="3" y="80"/>
                    </a:lnTo>
                    <a:lnTo>
                      <a:pt x="0" y="80"/>
                    </a:lnTo>
                    <a:lnTo>
                      <a:pt x="0" y="83"/>
                    </a:lnTo>
                    <a:lnTo>
                      <a:pt x="0" y="87"/>
                    </a:lnTo>
                    <a:lnTo>
                      <a:pt x="0" y="90"/>
                    </a:lnTo>
                    <a:lnTo>
                      <a:pt x="3" y="90"/>
                    </a:lnTo>
                    <a:lnTo>
                      <a:pt x="0" y="93"/>
                    </a:lnTo>
                    <a:lnTo>
                      <a:pt x="0" y="96"/>
                    </a:lnTo>
                    <a:lnTo>
                      <a:pt x="3" y="109"/>
                    </a:lnTo>
                    <a:lnTo>
                      <a:pt x="6" y="112"/>
                    </a:lnTo>
                    <a:lnTo>
                      <a:pt x="6" y="116"/>
                    </a:lnTo>
                    <a:lnTo>
                      <a:pt x="3" y="119"/>
                    </a:lnTo>
                    <a:lnTo>
                      <a:pt x="6" y="132"/>
                    </a:lnTo>
                    <a:lnTo>
                      <a:pt x="13" y="129"/>
                    </a:lnTo>
                    <a:lnTo>
                      <a:pt x="16" y="132"/>
                    </a:lnTo>
                    <a:lnTo>
                      <a:pt x="16" y="135"/>
                    </a:lnTo>
                    <a:lnTo>
                      <a:pt x="19" y="138"/>
                    </a:lnTo>
                    <a:lnTo>
                      <a:pt x="22" y="141"/>
                    </a:lnTo>
                    <a:lnTo>
                      <a:pt x="22" y="138"/>
                    </a:lnTo>
                    <a:lnTo>
                      <a:pt x="26" y="138"/>
                    </a:lnTo>
                    <a:lnTo>
                      <a:pt x="29" y="135"/>
                    </a:lnTo>
                    <a:lnTo>
                      <a:pt x="32" y="135"/>
                    </a:lnTo>
                    <a:lnTo>
                      <a:pt x="35" y="135"/>
                    </a:lnTo>
                    <a:lnTo>
                      <a:pt x="35" y="138"/>
                    </a:lnTo>
                    <a:lnTo>
                      <a:pt x="39" y="138"/>
                    </a:lnTo>
                    <a:lnTo>
                      <a:pt x="48" y="151"/>
                    </a:lnTo>
                    <a:lnTo>
                      <a:pt x="45" y="154"/>
                    </a:lnTo>
                    <a:lnTo>
                      <a:pt x="42" y="154"/>
                    </a:lnTo>
                    <a:lnTo>
                      <a:pt x="42" y="157"/>
                    </a:lnTo>
                    <a:lnTo>
                      <a:pt x="42" y="161"/>
                    </a:lnTo>
                    <a:lnTo>
                      <a:pt x="45" y="161"/>
                    </a:lnTo>
                    <a:lnTo>
                      <a:pt x="48" y="161"/>
                    </a:lnTo>
                    <a:lnTo>
                      <a:pt x="51" y="161"/>
                    </a:lnTo>
                    <a:lnTo>
                      <a:pt x="55" y="157"/>
                    </a:lnTo>
                    <a:lnTo>
                      <a:pt x="48" y="157"/>
                    </a:lnTo>
                    <a:lnTo>
                      <a:pt x="51" y="151"/>
                    </a:lnTo>
                    <a:lnTo>
                      <a:pt x="58" y="148"/>
                    </a:lnTo>
                    <a:lnTo>
                      <a:pt x="61" y="141"/>
                    </a:lnTo>
                    <a:lnTo>
                      <a:pt x="68" y="138"/>
                    </a:lnTo>
                    <a:lnTo>
                      <a:pt x="71" y="125"/>
                    </a:lnTo>
                    <a:lnTo>
                      <a:pt x="74" y="122"/>
                    </a:lnTo>
                    <a:lnTo>
                      <a:pt x="77" y="122"/>
                    </a:lnTo>
                    <a:lnTo>
                      <a:pt x="80" y="119"/>
                    </a:lnTo>
                    <a:lnTo>
                      <a:pt x="84" y="122"/>
                    </a:lnTo>
                    <a:lnTo>
                      <a:pt x="84" y="119"/>
                    </a:lnTo>
                    <a:lnTo>
                      <a:pt x="87" y="119"/>
                    </a:lnTo>
                    <a:lnTo>
                      <a:pt x="90" y="116"/>
                    </a:lnTo>
                    <a:lnTo>
                      <a:pt x="93" y="112"/>
                    </a:lnTo>
                    <a:lnTo>
                      <a:pt x="93" y="116"/>
                    </a:lnTo>
                    <a:lnTo>
                      <a:pt x="96" y="112"/>
                    </a:lnTo>
                    <a:lnTo>
                      <a:pt x="100" y="116"/>
                    </a:lnTo>
                    <a:lnTo>
                      <a:pt x="100" y="0"/>
                    </a:lnTo>
                    <a:lnTo>
                      <a:pt x="96" y="0"/>
                    </a:lnTo>
                  </a:path>
                </a:pathLst>
              </a:custGeom>
              <a:noFill/>
              <a:ln w="0">
                <a:solidFill>
                  <a:srgbClr val="7F7F7F"/>
                </a:solidFill>
                <a:round/>
                <a:headEnd/>
                <a:tailEnd/>
              </a:ln>
            </p:spPr>
            <p:txBody>
              <a:bodyPr/>
              <a:lstStyle/>
              <a:p>
                <a:endParaRPr lang="en-US"/>
              </a:p>
            </p:txBody>
          </p:sp>
          <p:sp>
            <p:nvSpPr>
              <p:cNvPr id="33078" name="Freeform 148"/>
              <p:cNvSpPr>
                <a:spLocks/>
              </p:cNvSpPr>
              <p:nvPr/>
            </p:nvSpPr>
            <p:spPr bwMode="auto">
              <a:xfrm>
                <a:off x="3125" y="1257"/>
                <a:ext cx="16" cy="13"/>
              </a:xfrm>
              <a:custGeom>
                <a:avLst/>
                <a:gdLst>
                  <a:gd name="T0" fmla="*/ 12 w 16"/>
                  <a:gd name="T1" fmla="*/ 3 h 13"/>
                  <a:gd name="T2" fmla="*/ 9 w 16"/>
                  <a:gd name="T3" fmla="*/ 3 h 13"/>
                  <a:gd name="T4" fmla="*/ 6 w 16"/>
                  <a:gd name="T5" fmla="*/ 3 h 13"/>
                  <a:gd name="T6" fmla="*/ 3 w 16"/>
                  <a:gd name="T7" fmla="*/ 6 h 13"/>
                  <a:gd name="T8" fmla="*/ 0 w 16"/>
                  <a:gd name="T9" fmla="*/ 10 h 13"/>
                  <a:gd name="T10" fmla="*/ 6 w 16"/>
                  <a:gd name="T11" fmla="*/ 10 h 13"/>
                  <a:gd name="T12" fmla="*/ 12 w 16"/>
                  <a:gd name="T13" fmla="*/ 10 h 13"/>
                  <a:gd name="T14" fmla="*/ 16 w 16"/>
                  <a:gd name="T15" fmla="*/ 13 h 13"/>
                  <a:gd name="T16" fmla="*/ 16 w 16"/>
                  <a:gd name="T17" fmla="*/ 0 h 13"/>
                  <a:gd name="T18" fmla="*/ 12 w 16"/>
                  <a:gd name="T19" fmla="*/ 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3"/>
                  <a:gd name="T32" fmla="*/ 16 w 16"/>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3">
                    <a:moveTo>
                      <a:pt x="12" y="3"/>
                    </a:moveTo>
                    <a:lnTo>
                      <a:pt x="9" y="3"/>
                    </a:lnTo>
                    <a:lnTo>
                      <a:pt x="6" y="3"/>
                    </a:lnTo>
                    <a:lnTo>
                      <a:pt x="3" y="6"/>
                    </a:lnTo>
                    <a:lnTo>
                      <a:pt x="0" y="10"/>
                    </a:lnTo>
                    <a:lnTo>
                      <a:pt x="6" y="10"/>
                    </a:lnTo>
                    <a:lnTo>
                      <a:pt x="12" y="10"/>
                    </a:lnTo>
                    <a:lnTo>
                      <a:pt x="16" y="13"/>
                    </a:lnTo>
                    <a:lnTo>
                      <a:pt x="16" y="0"/>
                    </a:lnTo>
                    <a:lnTo>
                      <a:pt x="12" y="3"/>
                    </a:lnTo>
                    <a:close/>
                  </a:path>
                </a:pathLst>
              </a:custGeom>
              <a:solidFill>
                <a:srgbClr val="CCCCCC"/>
              </a:solidFill>
              <a:ln w="9525">
                <a:noFill/>
                <a:round/>
                <a:headEnd/>
                <a:tailEnd/>
              </a:ln>
            </p:spPr>
            <p:txBody>
              <a:bodyPr/>
              <a:lstStyle/>
              <a:p>
                <a:endParaRPr lang="en-US"/>
              </a:p>
            </p:txBody>
          </p:sp>
          <p:sp>
            <p:nvSpPr>
              <p:cNvPr id="33079" name="Freeform 149"/>
              <p:cNvSpPr>
                <a:spLocks/>
              </p:cNvSpPr>
              <p:nvPr/>
            </p:nvSpPr>
            <p:spPr bwMode="auto">
              <a:xfrm>
                <a:off x="3125" y="1257"/>
                <a:ext cx="16" cy="13"/>
              </a:xfrm>
              <a:custGeom>
                <a:avLst/>
                <a:gdLst>
                  <a:gd name="T0" fmla="*/ 12 w 16"/>
                  <a:gd name="T1" fmla="*/ 3 h 13"/>
                  <a:gd name="T2" fmla="*/ 9 w 16"/>
                  <a:gd name="T3" fmla="*/ 3 h 13"/>
                  <a:gd name="T4" fmla="*/ 6 w 16"/>
                  <a:gd name="T5" fmla="*/ 3 h 13"/>
                  <a:gd name="T6" fmla="*/ 3 w 16"/>
                  <a:gd name="T7" fmla="*/ 6 h 13"/>
                  <a:gd name="T8" fmla="*/ 0 w 16"/>
                  <a:gd name="T9" fmla="*/ 10 h 13"/>
                  <a:gd name="T10" fmla="*/ 6 w 16"/>
                  <a:gd name="T11" fmla="*/ 10 h 13"/>
                  <a:gd name="T12" fmla="*/ 12 w 16"/>
                  <a:gd name="T13" fmla="*/ 10 h 13"/>
                  <a:gd name="T14" fmla="*/ 16 w 16"/>
                  <a:gd name="T15" fmla="*/ 13 h 13"/>
                  <a:gd name="T16" fmla="*/ 16 w 16"/>
                  <a:gd name="T17" fmla="*/ 0 h 13"/>
                  <a:gd name="T18" fmla="*/ 12 w 16"/>
                  <a:gd name="T19" fmla="*/ 3 h 13"/>
                  <a:gd name="T20" fmla="*/ 12 w 16"/>
                  <a:gd name="T21" fmla="*/ 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3"/>
                  <a:gd name="T35" fmla="*/ 16 w 1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3">
                    <a:moveTo>
                      <a:pt x="12" y="3"/>
                    </a:moveTo>
                    <a:lnTo>
                      <a:pt x="9" y="3"/>
                    </a:lnTo>
                    <a:lnTo>
                      <a:pt x="6" y="3"/>
                    </a:lnTo>
                    <a:lnTo>
                      <a:pt x="3" y="6"/>
                    </a:lnTo>
                    <a:lnTo>
                      <a:pt x="0" y="10"/>
                    </a:lnTo>
                    <a:lnTo>
                      <a:pt x="6" y="10"/>
                    </a:lnTo>
                    <a:lnTo>
                      <a:pt x="12" y="10"/>
                    </a:lnTo>
                    <a:lnTo>
                      <a:pt x="16" y="13"/>
                    </a:lnTo>
                    <a:lnTo>
                      <a:pt x="16" y="0"/>
                    </a:lnTo>
                    <a:lnTo>
                      <a:pt x="12" y="3"/>
                    </a:lnTo>
                  </a:path>
                </a:pathLst>
              </a:custGeom>
              <a:noFill/>
              <a:ln w="0">
                <a:solidFill>
                  <a:srgbClr val="7F7F7F"/>
                </a:solidFill>
                <a:round/>
                <a:headEnd/>
                <a:tailEnd/>
              </a:ln>
            </p:spPr>
            <p:txBody>
              <a:bodyPr/>
              <a:lstStyle/>
              <a:p>
                <a:endParaRPr lang="en-US"/>
              </a:p>
            </p:txBody>
          </p:sp>
          <p:sp>
            <p:nvSpPr>
              <p:cNvPr id="33080" name="Freeform 150"/>
              <p:cNvSpPr>
                <a:spLocks/>
              </p:cNvSpPr>
              <p:nvPr/>
            </p:nvSpPr>
            <p:spPr bwMode="auto">
              <a:xfrm>
                <a:off x="3137" y="1241"/>
                <a:ext cx="4" cy="10"/>
              </a:xfrm>
              <a:custGeom>
                <a:avLst/>
                <a:gdLst>
                  <a:gd name="T0" fmla="*/ 0 w 4"/>
                  <a:gd name="T1" fmla="*/ 0 h 10"/>
                  <a:gd name="T2" fmla="*/ 0 w 4"/>
                  <a:gd name="T3" fmla="*/ 3 h 10"/>
                  <a:gd name="T4" fmla="*/ 0 w 4"/>
                  <a:gd name="T5" fmla="*/ 6 h 10"/>
                  <a:gd name="T6" fmla="*/ 4 w 4"/>
                  <a:gd name="T7" fmla="*/ 10 h 10"/>
                  <a:gd name="T8" fmla="*/ 4 w 4"/>
                  <a:gd name="T9" fmla="*/ 10 h 10"/>
                  <a:gd name="T10" fmla="*/ 4 w 4"/>
                  <a:gd name="T11" fmla="*/ 0 h 10"/>
                  <a:gd name="T12" fmla="*/ 0 w 4"/>
                  <a:gd name="T13" fmla="*/ 0 h 10"/>
                  <a:gd name="T14" fmla="*/ 0 w 4"/>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0"/>
                  <a:gd name="T26" fmla="*/ 4 w 4"/>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0">
                    <a:moveTo>
                      <a:pt x="0" y="0"/>
                    </a:moveTo>
                    <a:lnTo>
                      <a:pt x="0" y="3"/>
                    </a:lnTo>
                    <a:lnTo>
                      <a:pt x="0" y="6"/>
                    </a:lnTo>
                    <a:lnTo>
                      <a:pt x="4" y="10"/>
                    </a:lnTo>
                    <a:lnTo>
                      <a:pt x="4" y="0"/>
                    </a:lnTo>
                    <a:lnTo>
                      <a:pt x="0" y="0"/>
                    </a:lnTo>
                    <a:close/>
                  </a:path>
                </a:pathLst>
              </a:custGeom>
              <a:solidFill>
                <a:srgbClr val="CCCCCC"/>
              </a:solidFill>
              <a:ln w="9525">
                <a:noFill/>
                <a:round/>
                <a:headEnd/>
                <a:tailEnd/>
              </a:ln>
            </p:spPr>
            <p:txBody>
              <a:bodyPr/>
              <a:lstStyle/>
              <a:p>
                <a:endParaRPr lang="en-US"/>
              </a:p>
            </p:txBody>
          </p:sp>
          <p:sp>
            <p:nvSpPr>
              <p:cNvPr id="33081" name="Freeform 151"/>
              <p:cNvSpPr>
                <a:spLocks/>
              </p:cNvSpPr>
              <p:nvPr/>
            </p:nvSpPr>
            <p:spPr bwMode="auto">
              <a:xfrm>
                <a:off x="3137" y="1241"/>
                <a:ext cx="4" cy="10"/>
              </a:xfrm>
              <a:custGeom>
                <a:avLst/>
                <a:gdLst>
                  <a:gd name="T0" fmla="*/ 0 w 4"/>
                  <a:gd name="T1" fmla="*/ 0 h 10"/>
                  <a:gd name="T2" fmla="*/ 0 w 4"/>
                  <a:gd name="T3" fmla="*/ 3 h 10"/>
                  <a:gd name="T4" fmla="*/ 0 w 4"/>
                  <a:gd name="T5" fmla="*/ 6 h 10"/>
                  <a:gd name="T6" fmla="*/ 4 w 4"/>
                  <a:gd name="T7" fmla="*/ 10 h 10"/>
                  <a:gd name="T8" fmla="*/ 4 w 4"/>
                  <a:gd name="T9" fmla="*/ 10 h 10"/>
                  <a:gd name="T10" fmla="*/ 4 w 4"/>
                  <a:gd name="T11" fmla="*/ 0 h 10"/>
                  <a:gd name="T12" fmla="*/ 0 w 4"/>
                  <a:gd name="T13" fmla="*/ 0 h 10"/>
                  <a:gd name="T14" fmla="*/ 0 w 4"/>
                  <a:gd name="T15" fmla="*/ 0 h 10"/>
                  <a:gd name="T16" fmla="*/ 0 w 4"/>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0"/>
                  <a:gd name="T29" fmla="*/ 4 w 4"/>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0">
                    <a:moveTo>
                      <a:pt x="0" y="0"/>
                    </a:moveTo>
                    <a:lnTo>
                      <a:pt x="0" y="3"/>
                    </a:lnTo>
                    <a:lnTo>
                      <a:pt x="0" y="6"/>
                    </a:lnTo>
                    <a:lnTo>
                      <a:pt x="4" y="10"/>
                    </a:lnTo>
                    <a:lnTo>
                      <a:pt x="4" y="0"/>
                    </a:lnTo>
                    <a:lnTo>
                      <a:pt x="0" y="0"/>
                    </a:lnTo>
                  </a:path>
                </a:pathLst>
              </a:custGeom>
              <a:noFill/>
              <a:ln w="0">
                <a:solidFill>
                  <a:srgbClr val="7F7F7F"/>
                </a:solidFill>
                <a:round/>
                <a:headEnd/>
                <a:tailEnd/>
              </a:ln>
            </p:spPr>
            <p:txBody>
              <a:bodyPr/>
              <a:lstStyle/>
              <a:p>
                <a:endParaRPr lang="en-US"/>
              </a:p>
            </p:txBody>
          </p:sp>
          <p:sp>
            <p:nvSpPr>
              <p:cNvPr id="33082" name="Freeform 152"/>
              <p:cNvSpPr>
                <a:spLocks/>
              </p:cNvSpPr>
              <p:nvPr/>
            </p:nvSpPr>
            <p:spPr bwMode="auto">
              <a:xfrm>
                <a:off x="2561" y="1103"/>
                <a:ext cx="33" cy="61"/>
              </a:xfrm>
              <a:custGeom>
                <a:avLst/>
                <a:gdLst>
                  <a:gd name="T0" fmla="*/ 13 w 33"/>
                  <a:gd name="T1" fmla="*/ 61 h 61"/>
                  <a:gd name="T2" fmla="*/ 13 w 33"/>
                  <a:gd name="T3" fmla="*/ 61 h 61"/>
                  <a:gd name="T4" fmla="*/ 17 w 33"/>
                  <a:gd name="T5" fmla="*/ 61 h 61"/>
                  <a:gd name="T6" fmla="*/ 17 w 33"/>
                  <a:gd name="T7" fmla="*/ 57 h 61"/>
                  <a:gd name="T8" fmla="*/ 17 w 33"/>
                  <a:gd name="T9" fmla="*/ 57 h 61"/>
                  <a:gd name="T10" fmla="*/ 13 w 33"/>
                  <a:gd name="T11" fmla="*/ 54 h 61"/>
                  <a:gd name="T12" fmla="*/ 17 w 33"/>
                  <a:gd name="T13" fmla="*/ 51 h 61"/>
                  <a:gd name="T14" fmla="*/ 17 w 33"/>
                  <a:gd name="T15" fmla="*/ 51 h 61"/>
                  <a:gd name="T16" fmla="*/ 17 w 33"/>
                  <a:gd name="T17" fmla="*/ 48 h 61"/>
                  <a:gd name="T18" fmla="*/ 17 w 33"/>
                  <a:gd name="T19" fmla="*/ 45 h 61"/>
                  <a:gd name="T20" fmla="*/ 17 w 33"/>
                  <a:gd name="T21" fmla="*/ 41 h 61"/>
                  <a:gd name="T22" fmla="*/ 20 w 33"/>
                  <a:gd name="T23" fmla="*/ 41 h 61"/>
                  <a:gd name="T24" fmla="*/ 20 w 33"/>
                  <a:gd name="T25" fmla="*/ 38 h 61"/>
                  <a:gd name="T26" fmla="*/ 23 w 33"/>
                  <a:gd name="T27" fmla="*/ 38 h 61"/>
                  <a:gd name="T28" fmla="*/ 23 w 33"/>
                  <a:gd name="T29" fmla="*/ 35 h 61"/>
                  <a:gd name="T30" fmla="*/ 26 w 33"/>
                  <a:gd name="T31" fmla="*/ 32 h 61"/>
                  <a:gd name="T32" fmla="*/ 26 w 33"/>
                  <a:gd name="T33" fmla="*/ 35 h 61"/>
                  <a:gd name="T34" fmla="*/ 29 w 33"/>
                  <a:gd name="T35" fmla="*/ 32 h 61"/>
                  <a:gd name="T36" fmla="*/ 33 w 33"/>
                  <a:gd name="T37" fmla="*/ 29 h 61"/>
                  <a:gd name="T38" fmla="*/ 29 w 33"/>
                  <a:gd name="T39" fmla="*/ 25 h 61"/>
                  <a:gd name="T40" fmla="*/ 26 w 33"/>
                  <a:gd name="T41" fmla="*/ 25 h 61"/>
                  <a:gd name="T42" fmla="*/ 26 w 33"/>
                  <a:gd name="T43" fmla="*/ 25 h 61"/>
                  <a:gd name="T44" fmla="*/ 23 w 33"/>
                  <a:gd name="T45" fmla="*/ 25 h 61"/>
                  <a:gd name="T46" fmla="*/ 26 w 33"/>
                  <a:gd name="T47" fmla="*/ 22 h 61"/>
                  <a:gd name="T48" fmla="*/ 23 w 33"/>
                  <a:gd name="T49" fmla="*/ 22 h 61"/>
                  <a:gd name="T50" fmla="*/ 23 w 33"/>
                  <a:gd name="T51" fmla="*/ 22 h 61"/>
                  <a:gd name="T52" fmla="*/ 26 w 33"/>
                  <a:gd name="T53" fmla="*/ 19 h 61"/>
                  <a:gd name="T54" fmla="*/ 26 w 33"/>
                  <a:gd name="T55" fmla="*/ 12 h 61"/>
                  <a:gd name="T56" fmla="*/ 29 w 33"/>
                  <a:gd name="T57" fmla="*/ 6 h 61"/>
                  <a:gd name="T58" fmla="*/ 29 w 33"/>
                  <a:gd name="T59" fmla="*/ 0 h 61"/>
                  <a:gd name="T60" fmla="*/ 29 w 33"/>
                  <a:gd name="T61" fmla="*/ 0 h 61"/>
                  <a:gd name="T62" fmla="*/ 23 w 33"/>
                  <a:gd name="T63" fmla="*/ 3 h 61"/>
                  <a:gd name="T64" fmla="*/ 20 w 33"/>
                  <a:gd name="T65" fmla="*/ 9 h 61"/>
                  <a:gd name="T66" fmla="*/ 7 w 33"/>
                  <a:gd name="T67" fmla="*/ 9 h 61"/>
                  <a:gd name="T68" fmla="*/ 4 w 33"/>
                  <a:gd name="T69" fmla="*/ 16 h 61"/>
                  <a:gd name="T70" fmla="*/ 0 w 33"/>
                  <a:gd name="T71" fmla="*/ 22 h 61"/>
                  <a:gd name="T72" fmla="*/ 0 w 33"/>
                  <a:gd name="T73" fmla="*/ 29 h 61"/>
                  <a:gd name="T74" fmla="*/ 0 w 33"/>
                  <a:gd name="T75" fmla="*/ 38 h 61"/>
                  <a:gd name="T76" fmla="*/ 0 w 33"/>
                  <a:gd name="T77" fmla="*/ 45 h 61"/>
                  <a:gd name="T78" fmla="*/ 0 w 33"/>
                  <a:gd name="T79" fmla="*/ 45 h 61"/>
                  <a:gd name="T80" fmla="*/ 4 w 33"/>
                  <a:gd name="T81" fmla="*/ 48 h 61"/>
                  <a:gd name="T82" fmla="*/ 4 w 33"/>
                  <a:gd name="T83" fmla="*/ 57 h 61"/>
                  <a:gd name="T84" fmla="*/ 7 w 33"/>
                  <a:gd name="T85" fmla="*/ 57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61"/>
                  <a:gd name="T131" fmla="*/ 33 w 33"/>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61">
                    <a:moveTo>
                      <a:pt x="10" y="61"/>
                    </a:moveTo>
                    <a:lnTo>
                      <a:pt x="13" y="61"/>
                    </a:lnTo>
                    <a:lnTo>
                      <a:pt x="17" y="61"/>
                    </a:lnTo>
                    <a:lnTo>
                      <a:pt x="17" y="57"/>
                    </a:lnTo>
                    <a:lnTo>
                      <a:pt x="13" y="57"/>
                    </a:lnTo>
                    <a:lnTo>
                      <a:pt x="13" y="54"/>
                    </a:lnTo>
                    <a:lnTo>
                      <a:pt x="17" y="51"/>
                    </a:lnTo>
                    <a:lnTo>
                      <a:pt x="17" y="48"/>
                    </a:lnTo>
                    <a:lnTo>
                      <a:pt x="17" y="45"/>
                    </a:lnTo>
                    <a:lnTo>
                      <a:pt x="17" y="41"/>
                    </a:lnTo>
                    <a:lnTo>
                      <a:pt x="20" y="41"/>
                    </a:lnTo>
                    <a:lnTo>
                      <a:pt x="20" y="38"/>
                    </a:lnTo>
                    <a:lnTo>
                      <a:pt x="23" y="38"/>
                    </a:lnTo>
                    <a:lnTo>
                      <a:pt x="23" y="35"/>
                    </a:lnTo>
                    <a:lnTo>
                      <a:pt x="26" y="32"/>
                    </a:lnTo>
                    <a:lnTo>
                      <a:pt x="26" y="35"/>
                    </a:lnTo>
                    <a:lnTo>
                      <a:pt x="29" y="32"/>
                    </a:lnTo>
                    <a:lnTo>
                      <a:pt x="33" y="32"/>
                    </a:lnTo>
                    <a:lnTo>
                      <a:pt x="33" y="29"/>
                    </a:lnTo>
                    <a:lnTo>
                      <a:pt x="33" y="25"/>
                    </a:lnTo>
                    <a:lnTo>
                      <a:pt x="29" y="25"/>
                    </a:lnTo>
                    <a:lnTo>
                      <a:pt x="26" y="25"/>
                    </a:lnTo>
                    <a:lnTo>
                      <a:pt x="23" y="25"/>
                    </a:lnTo>
                    <a:lnTo>
                      <a:pt x="26" y="22"/>
                    </a:lnTo>
                    <a:lnTo>
                      <a:pt x="23" y="22"/>
                    </a:lnTo>
                    <a:lnTo>
                      <a:pt x="26" y="19"/>
                    </a:lnTo>
                    <a:lnTo>
                      <a:pt x="26" y="16"/>
                    </a:lnTo>
                    <a:lnTo>
                      <a:pt x="26" y="12"/>
                    </a:lnTo>
                    <a:lnTo>
                      <a:pt x="29" y="9"/>
                    </a:lnTo>
                    <a:lnTo>
                      <a:pt x="29" y="6"/>
                    </a:lnTo>
                    <a:lnTo>
                      <a:pt x="26" y="3"/>
                    </a:lnTo>
                    <a:lnTo>
                      <a:pt x="29" y="0"/>
                    </a:lnTo>
                    <a:lnTo>
                      <a:pt x="26" y="0"/>
                    </a:lnTo>
                    <a:lnTo>
                      <a:pt x="23" y="3"/>
                    </a:lnTo>
                    <a:lnTo>
                      <a:pt x="20" y="6"/>
                    </a:lnTo>
                    <a:lnTo>
                      <a:pt x="20" y="9"/>
                    </a:lnTo>
                    <a:lnTo>
                      <a:pt x="17" y="9"/>
                    </a:lnTo>
                    <a:lnTo>
                      <a:pt x="7" y="9"/>
                    </a:lnTo>
                    <a:lnTo>
                      <a:pt x="7" y="12"/>
                    </a:lnTo>
                    <a:lnTo>
                      <a:pt x="4" y="16"/>
                    </a:lnTo>
                    <a:lnTo>
                      <a:pt x="4" y="19"/>
                    </a:lnTo>
                    <a:lnTo>
                      <a:pt x="0" y="22"/>
                    </a:lnTo>
                    <a:lnTo>
                      <a:pt x="0" y="25"/>
                    </a:lnTo>
                    <a:lnTo>
                      <a:pt x="0" y="29"/>
                    </a:lnTo>
                    <a:lnTo>
                      <a:pt x="0" y="35"/>
                    </a:lnTo>
                    <a:lnTo>
                      <a:pt x="0" y="38"/>
                    </a:lnTo>
                    <a:lnTo>
                      <a:pt x="0" y="41"/>
                    </a:lnTo>
                    <a:lnTo>
                      <a:pt x="0" y="45"/>
                    </a:lnTo>
                    <a:lnTo>
                      <a:pt x="4" y="45"/>
                    </a:lnTo>
                    <a:lnTo>
                      <a:pt x="4" y="48"/>
                    </a:lnTo>
                    <a:lnTo>
                      <a:pt x="4" y="57"/>
                    </a:lnTo>
                    <a:lnTo>
                      <a:pt x="7" y="57"/>
                    </a:lnTo>
                    <a:lnTo>
                      <a:pt x="10" y="61"/>
                    </a:lnTo>
                    <a:close/>
                  </a:path>
                </a:pathLst>
              </a:custGeom>
              <a:solidFill>
                <a:srgbClr val="CCCCCC"/>
              </a:solidFill>
              <a:ln w="9525">
                <a:noFill/>
                <a:round/>
                <a:headEnd/>
                <a:tailEnd/>
              </a:ln>
            </p:spPr>
            <p:txBody>
              <a:bodyPr/>
              <a:lstStyle/>
              <a:p>
                <a:endParaRPr lang="en-US"/>
              </a:p>
            </p:txBody>
          </p:sp>
          <p:sp>
            <p:nvSpPr>
              <p:cNvPr id="33083" name="Freeform 153"/>
              <p:cNvSpPr>
                <a:spLocks/>
              </p:cNvSpPr>
              <p:nvPr/>
            </p:nvSpPr>
            <p:spPr bwMode="auto">
              <a:xfrm>
                <a:off x="2561" y="1103"/>
                <a:ext cx="33" cy="61"/>
              </a:xfrm>
              <a:custGeom>
                <a:avLst/>
                <a:gdLst>
                  <a:gd name="T0" fmla="*/ 13 w 33"/>
                  <a:gd name="T1" fmla="*/ 61 h 61"/>
                  <a:gd name="T2" fmla="*/ 13 w 33"/>
                  <a:gd name="T3" fmla="*/ 61 h 61"/>
                  <a:gd name="T4" fmla="*/ 17 w 33"/>
                  <a:gd name="T5" fmla="*/ 61 h 61"/>
                  <a:gd name="T6" fmla="*/ 17 w 33"/>
                  <a:gd name="T7" fmla="*/ 57 h 61"/>
                  <a:gd name="T8" fmla="*/ 17 w 33"/>
                  <a:gd name="T9" fmla="*/ 57 h 61"/>
                  <a:gd name="T10" fmla="*/ 13 w 33"/>
                  <a:gd name="T11" fmla="*/ 54 h 61"/>
                  <a:gd name="T12" fmla="*/ 17 w 33"/>
                  <a:gd name="T13" fmla="*/ 51 h 61"/>
                  <a:gd name="T14" fmla="*/ 17 w 33"/>
                  <a:gd name="T15" fmla="*/ 51 h 61"/>
                  <a:gd name="T16" fmla="*/ 17 w 33"/>
                  <a:gd name="T17" fmla="*/ 48 h 61"/>
                  <a:gd name="T18" fmla="*/ 17 w 33"/>
                  <a:gd name="T19" fmla="*/ 45 h 61"/>
                  <a:gd name="T20" fmla="*/ 17 w 33"/>
                  <a:gd name="T21" fmla="*/ 41 h 61"/>
                  <a:gd name="T22" fmla="*/ 20 w 33"/>
                  <a:gd name="T23" fmla="*/ 41 h 61"/>
                  <a:gd name="T24" fmla="*/ 20 w 33"/>
                  <a:gd name="T25" fmla="*/ 38 h 61"/>
                  <a:gd name="T26" fmla="*/ 23 w 33"/>
                  <a:gd name="T27" fmla="*/ 38 h 61"/>
                  <a:gd name="T28" fmla="*/ 23 w 33"/>
                  <a:gd name="T29" fmla="*/ 35 h 61"/>
                  <a:gd name="T30" fmla="*/ 26 w 33"/>
                  <a:gd name="T31" fmla="*/ 32 h 61"/>
                  <a:gd name="T32" fmla="*/ 26 w 33"/>
                  <a:gd name="T33" fmla="*/ 35 h 61"/>
                  <a:gd name="T34" fmla="*/ 29 w 33"/>
                  <a:gd name="T35" fmla="*/ 32 h 61"/>
                  <a:gd name="T36" fmla="*/ 33 w 33"/>
                  <a:gd name="T37" fmla="*/ 29 h 61"/>
                  <a:gd name="T38" fmla="*/ 29 w 33"/>
                  <a:gd name="T39" fmla="*/ 25 h 61"/>
                  <a:gd name="T40" fmla="*/ 26 w 33"/>
                  <a:gd name="T41" fmla="*/ 25 h 61"/>
                  <a:gd name="T42" fmla="*/ 26 w 33"/>
                  <a:gd name="T43" fmla="*/ 25 h 61"/>
                  <a:gd name="T44" fmla="*/ 23 w 33"/>
                  <a:gd name="T45" fmla="*/ 25 h 61"/>
                  <a:gd name="T46" fmla="*/ 26 w 33"/>
                  <a:gd name="T47" fmla="*/ 22 h 61"/>
                  <a:gd name="T48" fmla="*/ 23 w 33"/>
                  <a:gd name="T49" fmla="*/ 22 h 61"/>
                  <a:gd name="T50" fmla="*/ 23 w 33"/>
                  <a:gd name="T51" fmla="*/ 22 h 61"/>
                  <a:gd name="T52" fmla="*/ 26 w 33"/>
                  <a:gd name="T53" fmla="*/ 19 h 61"/>
                  <a:gd name="T54" fmla="*/ 26 w 33"/>
                  <a:gd name="T55" fmla="*/ 12 h 61"/>
                  <a:gd name="T56" fmla="*/ 29 w 33"/>
                  <a:gd name="T57" fmla="*/ 6 h 61"/>
                  <a:gd name="T58" fmla="*/ 29 w 33"/>
                  <a:gd name="T59" fmla="*/ 0 h 61"/>
                  <a:gd name="T60" fmla="*/ 29 w 33"/>
                  <a:gd name="T61" fmla="*/ 0 h 61"/>
                  <a:gd name="T62" fmla="*/ 23 w 33"/>
                  <a:gd name="T63" fmla="*/ 3 h 61"/>
                  <a:gd name="T64" fmla="*/ 20 w 33"/>
                  <a:gd name="T65" fmla="*/ 9 h 61"/>
                  <a:gd name="T66" fmla="*/ 7 w 33"/>
                  <a:gd name="T67" fmla="*/ 9 h 61"/>
                  <a:gd name="T68" fmla="*/ 4 w 33"/>
                  <a:gd name="T69" fmla="*/ 16 h 61"/>
                  <a:gd name="T70" fmla="*/ 0 w 33"/>
                  <a:gd name="T71" fmla="*/ 22 h 61"/>
                  <a:gd name="T72" fmla="*/ 0 w 33"/>
                  <a:gd name="T73" fmla="*/ 29 h 61"/>
                  <a:gd name="T74" fmla="*/ 0 w 33"/>
                  <a:gd name="T75" fmla="*/ 38 h 61"/>
                  <a:gd name="T76" fmla="*/ 0 w 33"/>
                  <a:gd name="T77" fmla="*/ 45 h 61"/>
                  <a:gd name="T78" fmla="*/ 0 w 33"/>
                  <a:gd name="T79" fmla="*/ 45 h 61"/>
                  <a:gd name="T80" fmla="*/ 4 w 33"/>
                  <a:gd name="T81" fmla="*/ 48 h 61"/>
                  <a:gd name="T82" fmla="*/ 4 w 33"/>
                  <a:gd name="T83" fmla="*/ 57 h 61"/>
                  <a:gd name="T84" fmla="*/ 7 w 33"/>
                  <a:gd name="T85" fmla="*/ 57 h 61"/>
                  <a:gd name="T86" fmla="*/ 10 w 33"/>
                  <a:gd name="T87" fmla="*/ 61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
                  <a:gd name="T133" fmla="*/ 0 h 61"/>
                  <a:gd name="T134" fmla="*/ 33 w 33"/>
                  <a:gd name="T135" fmla="*/ 61 h 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 h="61">
                    <a:moveTo>
                      <a:pt x="10" y="61"/>
                    </a:moveTo>
                    <a:lnTo>
                      <a:pt x="13" y="61"/>
                    </a:lnTo>
                    <a:lnTo>
                      <a:pt x="17" y="61"/>
                    </a:lnTo>
                    <a:lnTo>
                      <a:pt x="17" y="57"/>
                    </a:lnTo>
                    <a:lnTo>
                      <a:pt x="13" y="57"/>
                    </a:lnTo>
                    <a:lnTo>
                      <a:pt x="13" y="54"/>
                    </a:lnTo>
                    <a:lnTo>
                      <a:pt x="17" y="51"/>
                    </a:lnTo>
                    <a:lnTo>
                      <a:pt x="17" y="48"/>
                    </a:lnTo>
                    <a:lnTo>
                      <a:pt x="17" y="45"/>
                    </a:lnTo>
                    <a:lnTo>
                      <a:pt x="17" y="41"/>
                    </a:lnTo>
                    <a:lnTo>
                      <a:pt x="20" y="41"/>
                    </a:lnTo>
                    <a:lnTo>
                      <a:pt x="20" y="38"/>
                    </a:lnTo>
                    <a:lnTo>
                      <a:pt x="23" y="38"/>
                    </a:lnTo>
                    <a:lnTo>
                      <a:pt x="23" y="35"/>
                    </a:lnTo>
                    <a:lnTo>
                      <a:pt x="26" y="32"/>
                    </a:lnTo>
                    <a:lnTo>
                      <a:pt x="26" y="35"/>
                    </a:lnTo>
                    <a:lnTo>
                      <a:pt x="29" y="32"/>
                    </a:lnTo>
                    <a:lnTo>
                      <a:pt x="33" y="32"/>
                    </a:lnTo>
                    <a:lnTo>
                      <a:pt x="33" y="29"/>
                    </a:lnTo>
                    <a:lnTo>
                      <a:pt x="33" y="25"/>
                    </a:lnTo>
                    <a:lnTo>
                      <a:pt x="29" y="25"/>
                    </a:lnTo>
                    <a:lnTo>
                      <a:pt x="26" y="25"/>
                    </a:lnTo>
                    <a:lnTo>
                      <a:pt x="23" y="25"/>
                    </a:lnTo>
                    <a:lnTo>
                      <a:pt x="26" y="22"/>
                    </a:lnTo>
                    <a:lnTo>
                      <a:pt x="23" y="22"/>
                    </a:lnTo>
                    <a:lnTo>
                      <a:pt x="26" y="19"/>
                    </a:lnTo>
                    <a:lnTo>
                      <a:pt x="26" y="16"/>
                    </a:lnTo>
                    <a:lnTo>
                      <a:pt x="26" y="12"/>
                    </a:lnTo>
                    <a:lnTo>
                      <a:pt x="29" y="9"/>
                    </a:lnTo>
                    <a:lnTo>
                      <a:pt x="29" y="6"/>
                    </a:lnTo>
                    <a:lnTo>
                      <a:pt x="26" y="3"/>
                    </a:lnTo>
                    <a:lnTo>
                      <a:pt x="29" y="0"/>
                    </a:lnTo>
                    <a:lnTo>
                      <a:pt x="26" y="0"/>
                    </a:lnTo>
                    <a:lnTo>
                      <a:pt x="23" y="3"/>
                    </a:lnTo>
                    <a:lnTo>
                      <a:pt x="20" y="6"/>
                    </a:lnTo>
                    <a:lnTo>
                      <a:pt x="20" y="9"/>
                    </a:lnTo>
                    <a:lnTo>
                      <a:pt x="17" y="9"/>
                    </a:lnTo>
                    <a:lnTo>
                      <a:pt x="7" y="9"/>
                    </a:lnTo>
                    <a:lnTo>
                      <a:pt x="7" y="12"/>
                    </a:lnTo>
                    <a:lnTo>
                      <a:pt x="4" y="16"/>
                    </a:lnTo>
                    <a:lnTo>
                      <a:pt x="4" y="19"/>
                    </a:lnTo>
                    <a:lnTo>
                      <a:pt x="0" y="22"/>
                    </a:lnTo>
                    <a:lnTo>
                      <a:pt x="0" y="25"/>
                    </a:lnTo>
                    <a:lnTo>
                      <a:pt x="0" y="29"/>
                    </a:lnTo>
                    <a:lnTo>
                      <a:pt x="0" y="35"/>
                    </a:lnTo>
                    <a:lnTo>
                      <a:pt x="0" y="38"/>
                    </a:lnTo>
                    <a:lnTo>
                      <a:pt x="0" y="41"/>
                    </a:lnTo>
                    <a:lnTo>
                      <a:pt x="0" y="45"/>
                    </a:lnTo>
                    <a:lnTo>
                      <a:pt x="4" y="45"/>
                    </a:lnTo>
                    <a:lnTo>
                      <a:pt x="4" y="48"/>
                    </a:lnTo>
                    <a:lnTo>
                      <a:pt x="4" y="57"/>
                    </a:lnTo>
                    <a:lnTo>
                      <a:pt x="7" y="57"/>
                    </a:lnTo>
                    <a:lnTo>
                      <a:pt x="10" y="61"/>
                    </a:lnTo>
                  </a:path>
                </a:pathLst>
              </a:custGeom>
              <a:noFill/>
              <a:ln w="0">
                <a:solidFill>
                  <a:srgbClr val="7F7F7F"/>
                </a:solidFill>
                <a:round/>
                <a:headEnd/>
                <a:tailEnd/>
              </a:ln>
            </p:spPr>
            <p:txBody>
              <a:bodyPr/>
              <a:lstStyle/>
              <a:p>
                <a:endParaRPr lang="en-US"/>
              </a:p>
            </p:txBody>
          </p:sp>
          <p:sp>
            <p:nvSpPr>
              <p:cNvPr id="33084" name="Freeform 154"/>
              <p:cNvSpPr>
                <a:spLocks/>
              </p:cNvSpPr>
              <p:nvPr/>
            </p:nvSpPr>
            <p:spPr bwMode="auto">
              <a:xfrm>
                <a:off x="2977" y="1582"/>
                <a:ext cx="70" cy="109"/>
              </a:xfrm>
              <a:custGeom>
                <a:avLst/>
                <a:gdLst>
                  <a:gd name="T0" fmla="*/ 45 w 70"/>
                  <a:gd name="T1" fmla="*/ 16 h 109"/>
                  <a:gd name="T2" fmla="*/ 41 w 70"/>
                  <a:gd name="T3" fmla="*/ 16 h 109"/>
                  <a:gd name="T4" fmla="*/ 41 w 70"/>
                  <a:gd name="T5" fmla="*/ 19 h 109"/>
                  <a:gd name="T6" fmla="*/ 41 w 70"/>
                  <a:gd name="T7" fmla="*/ 19 h 109"/>
                  <a:gd name="T8" fmla="*/ 41 w 70"/>
                  <a:gd name="T9" fmla="*/ 19 h 109"/>
                  <a:gd name="T10" fmla="*/ 29 w 70"/>
                  <a:gd name="T11" fmla="*/ 32 h 109"/>
                  <a:gd name="T12" fmla="*/ 22 w 70"/>
                  <a:gd name="T13" fmla="*/ 35 h 109"/>
                  <a:gd name="T14" fmla="*/ 16 w 70"/>
                  <a:gd name="T15" fmla="*/ 32 h 109"/>
                  <a:gd name="T16" fmla="*/ 12 w 70"/>
                  <a:gd name="T17" fmla="*/ 29 h 109"/>
                  <a:gd name="T18" fmla="*/ 6 w 70"/>
                  <a:gd name="T19" fmla="*/ 29 h 109"/>
                  <a:gd name="T20" fmla="*/ 6 w 70"/>
                  <a:gd name="T21" fmla="*/ 39 h 109"/>
                  <a:gd name="T22" fmla="*/ 6 w 70"/>
                  <a:gd name="T23" fmla="*/ 35 h 109"/>
                  <a:gd name="T24" fmla="*/ 0 w 70"/>
                  <a:gd name="T25" fmla="*/ 35 h 109"/>
                  <a:gd name="T26" fmla="*/ 0 w 70"/>
                  <a:gd name="T27" fmla="*/ 35 h 109"/>
                  <a:gd name="T28" fmla="*/ 0 w 70"/>
                  <a:gd name="T29" fmla="*/ 42 h 109"/>
                  <a:gd name="T30" fmla="*/ 0 w 70"/>
                  <a:gd name="T31" fmla="*/ 48 h 109"/>
                  <a:gd name="T32" fmla="*/ 3 w 70"/>
                  <a:gd name="T33" fmla="*/ 51 h 109"/>
                  <a:gd name="T34" fmla="*/ 6 w 70"/>
                  <a:gd name="T35" fmla="*/ 51 h 109"/>
                  <a:gd name="T36" fmla="*/ 3 w 70"/>
                  <a:gd name="T37" fmla="*/ 51 h 109"/>
                  <a:gd name="T38" fmla="*/ 0 w 70"/>
                  <a:gd name="T39" fmla="*/ 55 h 109"/>
                  <a:gd name="T40" fmla="*/ 0 w 70"/>
                  <a:gd name="T41" fmla="*/ 61 h 109"/>
                  <a:gd name="T42" fmla="*/ 3 w 70"/>
                  <a:gd name="T43" fmla="*/ 64 h 109"/>
                  <a:gd name="T44" fmla="*/ 6 w 70"/>
                  <a:gd name="T45" fmla="*/ 61 h 109"/>
                  <a:gd name="T46" fmla="*/ 9 w 70"/>
                  <a:gd name="T47" fmla="*/ 58 h 109"/>
                  <a:gd name="T48" fmla="*/ 9 w 70"/>
                  <a:gd name="T49" fmla="*/ 64 h 109"/>
                  <a:gd name="T50" fmla="*/ 9 w 70"/>
                  <a:gd name="T51" fmla="*/ 74 h 109"/>
                  <a:gd name="T52" fmla="*/ 9 w 70"/>
                  <a:gd name="T53" fmla="*/ 100 h 109"/>
                  <a:gd name="T54" fmla="*/ 9 w 70"/>
                  <a:gd name="T55" fmla="*/ 106 h 109"/>
                  <a:gd name="T56" fmla="*/ 9 w 70"/>
                  <a:gd name="T57" fmla="*/ 109 h 109"/>
                  <a:gd name="T58" fmla="*/ 35 w 70"/>
                  <a:gd name="T59" fmla="*/ 100 h 109"/>
                  <a:gd name="T60" fmla="*/ 38 w 70"/>
                  <a:gd name="T61" fmla="*/ 87 h 109"/>
                  <a:gd name="T62" fmla="*/ 51 w 70"/>
                  <a:gd name="T63" fmla="*/ 80 h 109"/>
                  <a:gd name="T64" fmla="*/ 57 w 70"/>
                  <a:gd name="T65" fmla="*/ 67 h 109"/>
                  <a:gd name="T66" fmla="*/ 38 w 70"/>
                  <a:gd name="T67" fmla="*/ 51 h 109"/>
                  <a:gd name="T68" fmla="*/ 45 w 70"/>
                  <a:gd name="T69" fmla="*/ 45 h 109"/>
                  <a:gd name="T70" fmla="*/ 70 w 70"/>
                  <a:gd name="T71" fmla="*/ 26 h 109"/>
                  <a:gd name="T72" fmla="*/ 45 w 70"/>
                  <a:gd name="T73" fmla="*/ 13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
                  <a:gd name="T112" fmla="*/ 0 h 109"/>
                  <a:gd name="T113" fmla="*/ 70 w 70"/>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 h="109">
                    <a:moveTo>
                      <a:pt x="45" y="13"/>
                    </a:moveTo>
                    <a:lnTo>
                      <a:pt x="45" y="16"/>
                    </a:lnTo>
                    <a:lnTo>
                      <a:pt x="41" y="16"/>
                    </a:lnTo>
                    <a:lnTo>
                      <a:pt x="41" y="19"/>
                    </a:lnTo>
                    <a:lnTo>
                      <a:pt x="38" y="19"/>
                    </a:lnTo>
                    <a:lnTo>
                      <a:pt x="29" y="32"/>
                    </a:lnTo>
                    <a:lnTo>
                      <a:pt x="25" y="35"/>
                    </a:lnTo>
                    <a:lnTo>
                      <a:pt x="22" y="35"/>
                    </a:lnTo>
                    <a:lnTo>
                      <a:pt x="19" y="35"/>
                    </a:lnTo>
                    <a:lnTo>
                      <a:pt x="16" y="32"/>
                    </a:lnTo>
                    <a:lnTo>
                      <a:pt x="12" y="32"/>
                    </a:lnTo>
                    <a:lnTo>
                      <a:pt x="12" y="29"/>
                    </a:lnTo>
                    <a:lnTo>
                      <a:pt x="9" y="29"/>
                    </a:lnTo>
                    <a:lnTo>
                      <a:pt x="6" y="29"/>
                    </a:lnTo>
                    <a:lnTo>
                      <a:pt x="9" y="35"/>
                    </a:lnTo>
                    <a:lnTo>
                      <a:pt x="6" y="39"/>
                    </a:lnTo>
                    <a:lnTo>
                      <a:pt x="6" y="35"/>
                    </a:lnTo>
                    <a:lnTo>
                      <a:pt x="3" y="35"/>
                    </a:lnTo>
                    <a:lnTo>
                      <a:pt x="0" y="35"/>
                    </a:lnTo>
                    <a:lnTo>
                      <a:pt x="0" y="39"/>
                    </a:lnTo>
                    <a:lnTo>
                      <a:pt x="0" y="42"/>
                    </a:lnTo>
                    <a:lnTo>
                      <a:pt x="0" y="48"/>
                    </a:lnTo>
                    <a:lnTo>
                      <a:pt x="0" y="51"/>
                    </a:lnTo>
                    <a:lnTo>
                      <a:pt x="3" y="51"/>
                    </a:lnTo>
                    <a:lnTo>
                      <a:pt x="6" y="51"/>
                    </a:lnTo>
                    <a:lnTo>
                      <a:pt x="3" y="51"/>
                    </a:lnTo>
                    <a:lnTo>
                      <a:pt x="3" y="55"/>
                    </a:lnTo>
                    <a:lnTo>
                      <a:pt x="0" y="55"/>
                    </a:lnTo>
                    <a:lnTo>
                      <a:pt x="0" y="58"/>
                    </a:lnTo>
                    <a:lnTo>
                      <a:pt x="0" y="61"/>
                    </a:lnTo>
                    <a:lnTo>
                      <a:pt x="3" y="64"/>
                    </a:lnTo>
                    <a:lnTo>
                      <a:pt x="3" y="61"/>
                    </a:lnTo>
                    <a:lnTo>
                      <a:pt x="6" y="61"/>
                    </a:lnTo>
                    <a:lnTo>
                      <a:pt x="9" y="58"/>
                    </a:lnTo>
                    <a:lnTo>
                      <a:pt x="9" y="64"/>
                    </a:lnTo>
                    <a:lnTo>
                      <a:pt x="12" y="64"/>
                    </a:lnTo>
                    <a:lnTo>
                      <a:pt x="9" y="74"/>
                    </a:lnTo>
                    <a:lnTo>
                      <a:pt x="9" y="80"/>
                    </a:lnTo>
                    <a:lnTo>
                      <a:pt x="9" y="100"/>
                    </a:lnTo>
                    <a:lnTo>
                      <a:pt x="9" y="103"/>
                    </a:lnTo>
                    <a:lnTo>
                      <a:pt x="9" y="106"/>
                    </a:lnTo>
                    <a:lnTo>
                      <a:pt x="9" y="109"/>
                    </a:lnTo>
                    <a:lnTo>
                      <a:pt x="32" y="106"/>
                    </a:lnTo>
                    <a:lnTo>
                      <a:pt x="35" y="100"/>
                    </a:lnTo>
                    <a:lnTo>
                      <a:pt x="38" y="87"/>
                    </a:lnTo>
                    <a:lnTo>
                      <a:pt x="51" y="84"/>
                    </a:lnTo>
                    <a:lnTo>
                      <a:pt x="51" y="80"/>
                    </a:lnTo>
                    <a:lnTo>
                      <a:pt x="51" y="74"/>
                    </a:lnTo>
                    <a:lnTo>
                      <a:pt x="57" y="67"/>
                    </a:lnTo>
                    <a:lnTo>
                      <a:pt x="38" y="51"/>
                    </a:lnTo>
                    <a:lnTo>
                      <a:pt x="35" y="48"/>
                    </a:lnTo>
                    <a:lnTo>
                      <a:pt x="45" y="45"/>
                    </a:lnTo>
                    <a:lnTo>
                      <a:pt x="64" y="32"/>
                    </a:lnTo>
                    <a:lnTo>
                      <a:pt x="70" y="26"/>
                    </a:lnTo>
                    <a:lnTo>
                      <a:pt x="57" y="0"/>
                    </a:lnTo>
                    <a:lnTo>
                      <a:pt x="45" y="13"/>
                    </a:lnTo>
                    <a:close/>
                  </a:path>
                </a:pathLst>
              </a:custGeom>
              <a:solidFill>
                <a:srgbClr val="CCCCCC"/>
              </a:solidFill>
              <a:ln w="9525">
                <a:noFill/>
                <a:round/>
                <a:headEnd/>
                <a:tailEnd/>
              </a:ln>
            </p:spPr>
            <p:txBody>
              <a:bodyPr/>
              <a:lstStyle/>
              <a:p>
                <a:endParaRPr lang="en-US"/>
              </a:p>
            </p:txBody>
          </p:sp>
          <p:sp>
            <p:nvSpPr>
              <p:cNvPr id="33085" name="Freeform 155"/>
              <p:cNvSpPr>
                <a:spLocks/>
              </p:cNvSpPr>
              <p:nvPr/>
            </p:nvSpPr>
            <p:spPr bwMode="auto">
              <a:xfrm>
                <a:off x="2977" y="1582"/>
                <a:ext cx="70" cy="109"/>
              </a:xfrm>
              <a:custGeom>
                <a:avLst/>
                <a:gdLst>
                  <a:gd name="T0" fmla="*/ 45 w 70"/>
                  <a:gd name="T1" fmla="*/ 16 h 109"/>
                  <a:gd name="T2" fmla="*/ 41 w 70"/>
                  <a:gd name="T3" fmla="*/ 16 h 109"/>
                  <a:gd name="T4" fmla="*/ 41 w 70"/>
                  <a:gd name="T5" fmla="*/ 19 h 109"/>
                  <a:gd name="T6" fmla="*/ 41 w 70"/>
                  <a:gd name="T7" fmla="*/ 19 h 109"/>
                  <a:gd name="T8" fmla="*/ 41 w 70"/>
                  <a:gd name="T9" fmla="*/ 19 h 109"/>
                  <a:gd name="T10" fmla="*/ 41 w 70"/>
                  <a:gd name="T11" fmla="*/ 19 h 109"/>
                  <a:gd name="T12" fmla="*/ 29 w 70"/>
                  <a:gd name="T13" fmla="*/ 32 h 109"/>
                  <a:gd name="T14" fmla="*/ 22 w 70"/>
                  <a:gd name="T15" fmla="*/ 35 h 109"/>
                  <a:gd name="T16" fmla="*/ 16 w 70"/>
                  <a:gd name="T17" fmla="*/ 32 h 109"/>
                  <a:gd name="T18" fmla="*/ 12 w 70"/>
                  <a:gd name="T19" fmla="*/ 29 h 109"/>
                  <a:gd name="T20" fmla="*/ 6 w 70"/>
                  <a:gd name="T21" fmla="*/ 29 h 109"/>
                  <a:gd name="T22" fmla="*/ 6 w 70"/>
                  <a:gd name="T23" fmla="*/ 39 h 109"/>
                  <a:gd name="T24" fmla="*/ 6 w 70"/>
                  <a:gd name="T25" fmla="*/ 35 h 109"/>
                  <a:gd name="T26" fmla="*/ 0 w 70"/>
                  <a:gd name="T27" fmla="*/ 35 h 109"/>
                  <a:gd name="T28" fmla="*/ 0 w 70"/>
                  <a:gd name="T29" fmla="*/ 35 h 109"/>
                  <a:gd name="T30" fmla="*/ 0 w 70"/>
                  <a:gd name="T31" fmla="*/ 42 h 109"/>
                  <a:gd name="T32" fmla="*/ 0 w 70"/>
                  <a:gd name="T33" fmla="*/ 48 h 109"/>
                  <a:gd name="T34" fmla="*/ 3 w 70"/>
                  <a:gd name="T35" fmla="*/ 51 h 109"/>
                  <a:gd name="T36" fmla="*/ 6 w 70"/>
                  <a:gd name="T37" fmla="*/ 51 h 109"/>
                  <a:gd name="T38" fmla="*/ 3 w 70"/>
                  <a:gd name="T39" fmla="*/ 51 h 109"/>
                  <a:gd name="T40" fmla="*/ 0 w 70"/>
                  <a:gd name="T41" fmla="*/ 55 h 109"/>
                  <a:gd name="T42" fmla="*/ 0 w 70"/>
                  <a:gd name="T43" fmla="*/ 61 h 109"/>
                  <a:gd name="T44" fmla="*/ 3 w 70"/>
                  <a:gd name="T45" fmla="*/ 64 h 109"/>
                  <a:gd name="T46" fmla="*/ 6 w 70"/>
                  <a:gd name="T47" fmla="*/ 61 h 109"/>
                  <a:gd name="T48" fmla="*/ 9 w 70"/>
                  <a:gd name="T49" fmla="*/ 58 h 109"/>
                  <a:gd name="T50" fmla="*/ 9 w 70"/>
                  <a:gd name="T51" fmla="*/ 64 h 109"/>
                  <a:gd name="T52" fmla="*/ 9 w 70"/>
                  <a:gd name="T53" fmla="*/ 74 h 109"/>
                  <a:gd name="T54" fmla="*/ 9 w 70"/>
                  <a:gd name="T55" fmla="*/ 100 h 109"/>
                  <a:gd name="T56" fmla="*/ 9 w 70"/>
                  <a:gd name="T57" fmla="*/ 106 h 109"/>
                  <a:gd name="T58" fmla="*/ 9 w 70"/>
                  <a:gd name="T59" fmla="*/ 109 h 109"/>
                  <a:gd name="T60" fmla="*/ 35 w 70"/>
                  <a:gd name="T61" fmla="*/ 100 h 109"/>
                  <a:gd name="T62" fmla="*/ 38 w 70"/>
                  <a:gd name="T63" fmla="*/ 87 h 109"/>
                  <a:gd name="T64" fmla="*/ 51 w 70"/>
                  <a:gd name="T65" fmla="*/ 80 h 109"/>
                  <a:gd name="T66" fmla="*/ 57 w 70"/>
                  <a:gd name="T67" fmla="*/ 67 h 109"/>
                  <a:gd name="T68" fmla="*/ 38 w 70"/>
                  <a:gd name="T69" fmla="*/ 51 h 109"/>
                  <a:gd name="T70" fmla="*/ 45 w 70"/>
                  <a:gd name="T71" fmla="*/ 45 h 109"/>
                  <a:gd name="T72" fmla="*/ 70 w 70"/>
                  <a:gd name="T73" fmla="*/ 26 h 109"/>
                  <a:gd name="T74" fmla="*/ 45 w 70"/>
                  <a:gd name="T75" fmla="*/ 13 h 1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09"/>
                  <a:gd name="T116" fmla="*/ 70 w 70"/>
                  <a:gd name="T117" fmla="*/ 109 h 10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09">
                    <a:moveTo>
                      <a:pt x="45" y="13"/>
                    </a:moveTo>
                    <a:lnTo>
                      <a:pt x="45" y="16"/>
                    </a:lnTo>
                    <a:lnTo>
                      <a:pt x="41" y="16"/>
                    </a:lnTo>
                    <a:lnTo>
                      <a:pt x="41" y="19"/>
                    </a:lnTo>
                    <a:lnTo>
                      <a:pt x="38" y="19"/>
                    </a:lnTo>
                    <a:lnTo>
                      <a:pt x="29" y="32"/>
                    </a:lnTo>
                    <a:lnTo>
                      <a:pt x="25" y="35"/>
                    </a:lnTo>
                    <a:lnTo>
                      <a:pt x="22" y="35"/>
                    </a:lnTo>
                    <a:lnTo>
                      <a:pt x="19" y="35"/>
                    </a:lnTo>
                    <a:lnTo>
                      <a:pt x="16" y="32"/>
                    </a:lnTo>
                    <a:lnTo>
                      <a:pt x="12" y="32"/>
                    </a:lnTo>
                    <a:lnTo>
                      <a:pt x="12" y="29"/>
                    </a:lnTo>
                    <a:lnTo>
                      <a:pt x="9" y="29"/>
                    </a:lnTo>
                    <a:lnTo>
                      <a:pt x="6" y="29"/>
                    </a:lnTo>
                    <a:lnTo>
                      <a:pt x="9" y="35"/>
                    </a:lnTo>
                    <a:lnTo>
                      <a:pt x="6" y="39"/>
                    </a:lnTo>
                    <a:lnTo>
                      <a:pt x="6" y="35"/>
                    </a:lnTo>
                    <a:lnTo>
                      <a:pt x="3" y="35"/>
                    </a:lnTo>
                    <a:lnTo>
                      <a:pt x="0" y="35"/>
                    </a:lnTo>
                    <a:lnTo>
                      <a:pt x="0" y="39"/>
                    </a:lnTo>
                    <a:lnTo>
                      <a:pt x="0" y="42"/>
                    </a:lnTo>
                    <a:lnTo>
                      <a:pt x="0" y="48"/>
                    </a:lnTo>
                    <a:lnTo>
                      <a:pt x="0" y="51"/>
                    </a:lnTo>
                    <a:lnTo>
                      <a:pt x="3" y="51"/>
                    </a:lnTo>
                    <a:lnTo>
                      <a:pt x="6" y="51"/>
                    </a:lnTo>
                    <a:lnTo>
                      <a:pt x="3" y="51"/>
                    </a:lnTo>
                    <a:lnTo>
                      <a:pt x="3" y="55"/>
                    </a:lnTo>
                    <a:lnTo>
                      <a:pt x="0" y="55"/>
                    </a:lnTo>
                    <a:lnTo>
                      <a:pt x="0" y="58"/>
                    </a:lnTo>
                    <a:lnTo>
                      <a:pt x="0" y="61"/>
                    </a:lnTo>
                    <a:lnTo>
                      <a:pt x="3" y="64"/>
                    </a:lnTo>
                    <a:lnTo>
                      <a:pt x="3" y="61"/>
                    </a:lnTo>
                    <a:lnTo>
                      <a:pt x="6" y="61"/>
                    </a:lnTo>
                    <a:lnTo>
                      <a:pt x="9" y="58"/>
                    </a:lnTo>
                    <a:lnTo>
                      <a:pt x="9" y="64"/>
                    </a:lnTo>
                    <a:lnTo>
                      <a:pt x="12" y="64"/>
                    </a:lnTo>
                    <a:lnTo>
                      <a:pt x="9" y="74"/>
                    </a:lnTo>
                    <a:lnTo>
                      <a:pt x="9" y="80"/>
                    </a:lnTo>
                    <a:lnTo>
                      <a:pt x="9" y="100"/>
                    </a:lnTo>
                    <a:lnTo>
                      <a:pt x="9" y="103"/>
                    </a:lnTo>
                    <a:lnTo>
                      <a:pt x="9" y="106"/>
                    </a:lnTo>
                    <a:lnTo>
                      <a:pt x="9" y="109"/>
                    </a:lnTo>
                    <a:lnTo>
                      <a:pt x="32" y="106"/>
                    </a:lnTo>
                    <a:lnTo>
                      <a:pt x="35" y="100"/>
                    </a:lnTo>
                    <a:lnTo>
                      <a:pt x="38" y="87"/>
                    </a:lnTo>
                    <a:lnTo>
                      <a:pt x="51" y="84"/>
                    </a:lnTo>
                    <a:lnTo>
                      <a:pt x="51" y="80"/>
                    </a:lnTo>
                    <a:lnTo>
                      <a:pt x="51" y="74"/>
                    </a:lnTo>
                    <a:lnTo>
                      <a:pt x="57" y="67"/>
                    </a:lnTo>
                    <a:lnTo>
                      <a:pt x="38" y="51"/>
                    </a:lnTo>
                    <a:lnTo>
                      <a:pt x="35" y="48"/>
                    </a:lnTo>
                    <a:lnTo>
                      <a:pt x="45" y="45"/>
                    </a:lnTo>
                    <a:lnTo>
                      <a:pt x="64" y="32"/>
                    </a:lnTo>
                    <a:lnTo>
                      <a:pt x="70" y="26"/>
                    </a:lnTo>
                    <a:lnTo>
                      <a:pt x="57" y="0"/>
                    </a:lnTo>
                    <a:lnTo>
                      <a:pt x="45" y="13"/>
                    </a:lnTo>
                  </a:path>
                </a:pathLst>
              </a:custGeom>
              <a:noFill/>
              <a:ln w="0">
                <a:solidFill>
                  <a:srgbClr val="7F7F7F"/>
                </a:solidFill>
                <a:round/>
                <a:headEnd/>
                <a:tailEnd/>
              </a:ln>
            </p:spPr>
            <p:txBody>
              <a:bodyPr/>
              <a:lstStyle/>
              <a:p>
                <a:endParaRPr lang="en-US"/>
              </a:p>
            </p:txBody>
          </p:sp>
          <p:sp>
            <p:nvSpPr>
              <p:cNvPr id="33086" name="Freeform 156"/>
              <p:cNvSpPr>
                <a:spLocks/>
              </p:cNvSpPr>
              <p:nvPr/>
            </p:nvSpPr>
            <p:spPr bwMode="auto">
              <a:xfrm>
                <a:off x="2671" y="1424"/>
                <a:ext cx="19" cy="10"/>
              </a:xfrm>
              <a:custGeom>
                <a:avLst/>
                <a:gdLst>
                  <a:gd name="T0" fmla="*/ 19 w 19"/>
                  <a:gd name="T1" fmla="*/ 7 h 10"/>
                  <a:gd name="T2" fmla="*/ 19 w 19"/>
                  <a:gd name="T3" fmla="*/ 7 h 10"/>
                  <a:gd name="T4" fmla="*/ 19 w 19"/>
                  <a:gd name="T5" fmla="*/ 7 h 10"/>
                  <a:gd name="T6" fmla="*/ 16 w 19"/>
                  <a:gd name="T7" fmla="*/ 7 h 10"/>
                  <a:gd name="T8" fmla="*/ 13 w 19"/>
                  <a:gd name="T9" fmla="*/ 3 h 10"/>
                  <a:gd name="T10" fmla="*/ 13 w 19"/>
                  <a:gd name="T11" fmla="*/ 3 h 10"/>
                  <a:gd name="T12" fmla="*/ 9 w 19"/>
                  <a:gd name="T13" fmla="*/ 0 h 10"/>
                  <a:gd name="T14" fmla="*/ 9 w 19"/>
                  <a:gd name="T15" fmla="*/ 0 h 10"/>
                  <a:gd name="T16" fmla="*/ 6 w 19"/>
                  <a:gd name="T17" fmla="*/ 0 h 10"/>
                  <a:gd name="T18" fmla="*/ 6 w 19"/>
                  <a:gd name="T19" fmla="*/ 0 h 10"/>
                  <a:gd name="T20" fmla="*/ 6 w 19"/>
                  <a:gd name="T21" fmla="*/ 0 h 10"/>
                  <a:gd name="T22" fmla="*/ 3 w 19"/>
                  <a:gd name="T23" fmla="*/ 0 h 10"/>
                  <a:gd name="T24" fmla="*/ 3 w 19"/>
                  <a:gd name="T25" fmla="*/ 0 h 10"/>
                  <a:gd name="T26" fmla="*/ 0 w 19"/>
                  <a:gd name="T27" fmla="*/ 0 h 10"/>
                  <a:gd name="T28" fmla="*/ 0 w 19"/>
                  <a:gd name="T29" fmla="*/ 0 h 10"/>
                  <a:gd name="T30" fmla="*/ 3 w 19"/>
                  <a:gd name="T31" fmla="*/ 0 h 10"/>
                  <a:gd name="T32" fmla="*/ 6 w 19"/>
                  <a:gd name="T33" fmla="*/ 3 h 10"/>
                  <a:gd name="T34" fmla="*/ 9 w 19"/>
                  <a:gd name="T35" fmla="*/ 3 h 10"/>
                  <a:gd name="T36" fmla="*/ 19 w 19"/>
                  <a:gd name="T37" fmla="*/ 10 h 10"/>
                  <a:gd name="T38" fmla="*/ 19 w 19"/>
                  <a:gd name="T39" fmla="*/ 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0"/>
                  <a:gd name="T62" fmla="*/ 19 w 19"/>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0">
                    <a:moveTo>
                      <a:pt x="19" y="7"/>
                    </a:moveTo>
                    <a:lnTo>
                      <a:pt x="19" y="7"/>
                    </a:lnTo>
                    <a:lnTo>
                      <a:pt x="16" y="7"/>
                    </a:lnTo>
                    <a:lnTo>
                      <a:pt x="13" y="3"/>
                    </a:lnTo>
                    <a:lnTo>
                      <a:pt x="9" y="0"/>
                    </a:lnTo>
                    <a:lnTo>
                      <a:pt x="6" y="0"/>
                    </a:lnTo>
                    <a:lnTo>
                      <a:pt x="3" y="0"/>
                    </a:lnTo>
                    <a:lnTo>
                      <a:pt x="0" y="0"/>
                    </a:lnTo>
                    <a:lnTo>
                      <a:pt x="3" y="0"/>
                    </a:lnTo>
                    <a:lnTo>
                      <a:pt x="6" y="3"/>
                    </a:lnTo>
                    <a:lnTo>
                      <a:pt x="9" y="3"/>
                    </a:lnTo>
                    <a:lnTo>
                      <a:pt x="19" y="10"/>
                    </a:lnTo>
                    <a:lnTo>
                      <a:pt x="19" y="7"/>
                    </a:lnTo>
                    <a:close/>
                  </a:path>
                </a:pathLst>
              </a:custGeom>
              <a:solidFill>
                <a:srgbClr val="CCCCCC"/>
              </a:solidFill>
              <a:ln w="9525">
                <a:noFill/>
                <a:round/>
                <a:headEnd/>
                <a:tailEnd/>
              </a:ln>
            </p:spPr>
            <p:txBody>
              <a:bodyPr/>
              <a:lstStyle/>
              <a:p>
                <a:endParaRPr lang="en-US"/>
              </a:p>
            </p:txBody>
          </p:sp>
          <p:sp>
            <p:nvSpPr>
              <p:cNvPr id="33087" name="Freeform 157"/>
              <p:cNvSpPr>
                <a:spLocks/>
              </p:cNvSpPr>
              <p:nvPr/>
            </p:nvSpPr>
            <p:spPr bwMode="auto">
              <a:xfrm>
                <a:off x="2671" y="1424"/>
                <a:ext cx="19" cy="10"/>
              </a:xfrm>
              <a:custGeom>
                <a:avLst/>
                <a:gdLst>
                  <a:gd name="T0" fmla="*/ 19 w 19"/>
                  <a:gd name="T1" fmla="*/ 7 h 10"/>
                  <a:gd name="T2" fmla="*/ 19 w 19"/>
                  <a:gd name="T3" fmla="*/ 7 h 10"/>
                  <a:gd name="T4" fmla="*/ 19 w 19"/>
                  <a:gd name="T5" fmla="*/ 7 h 10"/>
                  <a:gd name="T6" fmla="*/ 16 w 19"/>
                  <a:gd name="T7" fmla="*/ 7 h 10"/>
                  <a:gd name="T8" fmla="*/ 13 w 19"/>
                  <a:gd name="T9" fmla="*/ 3 h 10"/>
                  <a:gd name="T10" fmla="*/ 13 w 19"/>
                  <a:gd name="T11" fmla="*/ 3 h 10"/>
                  <a:gd name="T12" fmla="*/ 9 w 19"/>
                  <a:gd name="T13" fmla="*/ 0 h 10"/>
                  <a:gd name="T14" fmla="*/ 9 w 19"/>
                  <a:gd name="T15" fmla="*/ 0 h 10"/>
                  <a:gd name="T16" fmla="*/ 6 w 19"/>
                  <a:gd name="T17" fmla="*/ 0 h 10"/>
                  <a:gd name="T18" fmla="*/ 6 w 19"/>
                  <a:gd name="T19" fmla="*/ 0 h 10"/>
                  <a:gd name="T20" fmla="*/ 6 w 19"/>
                  <a:gd name="T21" fmla="*/ 0 h 10"/>
                  <a:gd name="T22" fmla="*/ 3 w 19"/>
                  <a:gd name="T23" fmla="*/ 0 h 10"/>
                  <a:gd name="T24" fmla="*/ 3 w 19"/>
                  <a:gd name="T25" fmla="*/ 0 h 10"/>
                  <a:gd name="T26" fmla="*/ 0 w 19"/>
                  <a:gd name="T27" fmla="*/ 0 h 10"/>
                  <a:gd name="T28" fmla="*/ 0 w 19"/>
                  <a:gd name="T29" fmla="*/ 0 h 10"/>
                  <a:gd name="T30" fmla="*/ 3 w 19"/>
                  <a:gd name="T31" fmla="*/ 0 h 10"/>
                  <a:gd name="T32" fmla="*/ 6 w 19"/>
                  <a:gd name="T33" fmla="*/ 3 h 10"/>
                  <a:gd name="T34" fmla="*/ 9 w 19"/>
                  <a:gd name="T35" fmla="*/ 3 h 10"/>
                  <a:gd name="T36" fmla="*/ 19 w 19"/>
                  <a:gd name="T37" fmla="*/ 10 h 10"/>
                  <a:gd name="T38" fmla="*/ 19 w 19"/>
                  <a:gd name="T39" fmla="*/ 7 h 10"/>
                  <a:gd name="T40" fmla="*/ 19 w 19"/>
                  <a:gd name="T41" fmla="*/ 7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0"/>
                  <a:gd name="T65" fmla="*/ 19 w 19"/>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0">
                    <a:moveTo>
                      <a:pt x="19" y="7"/>
                    </a:moveTo>
                    <a:lnTo>
                      <a:pt x="19" y="7"/>
                    </a:lnTo>
                    <a:lnTo>
                      <a:pt x="16" y="7"/>
                    </a:lnTo>
                    <a:lnTo>
                      <a:pt x="13" y="3"/>
                    </a:lnTo>
                    <a:lnTo>
                      <a:pt x="9" y="0"/>
                    </a:lnTo>
                    <a:lnTo>
                      <a:pt x="6" y="0"/>
                    </a:lnTo>
                    <a:lnTo>
                      <a:pt x="3" y="0"/>
                    </a:lnTo>
                    <a:lnTo>
                      <a:pt x="0" y="0"/>
                    </a:lnTo>
                    <a:lnTo>
                      <a:pt x="3" y="0"/>
                    </a:lnTo>
                    <a:lnTo>
                      <a:pt x="6" y="3"/>
                    </a:lnTo>
                    <a:lnTo>
                      <a:pt x="9" y="3"/>
                    </a:lnTo>
                    <a:lnTo>
                      <a:pt x="19" y="10"/>
                    </a:lnTo>
                    <a:lnTo>
                      <a:pt x="19" y="7"/>
                    </a:lnTo>
                  </a:path>
                </a:pathLst>
              </a:custGeom>
              <a:noFill/>
              <a:ln w="0">
                <a:solidFill>
                  <a:srgbClr val="7F7F7F"/>
                </a:solidFill>
                <a:round/>
                <a:headEnd/>
                <a:tailEnd/>
              </a:ln>
            </p:spPr>
            <p:txBody>
              <a:bodyPr/>
              <a:lstStyle/>
              <a:p>
                <a:endParaRPr lang="en-US"/>
              </a:p>
            </p:txBody>
          </p:sp>
          <p:sp>
            <p:nvSpPr>
              <p:cNvPr id="33088" name="Freeform 158"/>
              <p:cNvSpPr>
                <a:spLocks/>
              </p:cNvSpPr>
              <p:nvPr/>
            </p:nvSpPr>
            <p:spPr bwMode="auto">
              <a:xfrm>
                <a:off x="2323" y="813"/>
                <a:ext cx="87" cy="80"/>
              </a:xfrm>
              <a:custGeom>
                <a:avLst/>
                <a:gdLst>
                  <a:gd name="T0" fmla="*/ 16 w 87"/>
                  <a:gd name="T1" fmla="*/ 64 h 80"/>
                  <a:gd name="T2" fmla="*/ 7 w 87"/>
                  <a:gd name="T3" fmla="*/ 55 h 80"/>
                  <a:gd name="T4" fmla="*/ 3 w 87"/>
                  <a:gd name="T5" fmla="*/ 48 h 80"/>
                  <a:gd name="T6" fmla="*/ 13 w 87"/>
                  <a:gd name="T7" fmla="*/ 48 h 80"/>
                  <a:gd name="T8" fmla="*/ 13 w 87"/>
                  <a:gd name="T9" fmla="*/ 42 h 80"/>
                  <a:gd name="T10" fmla="*/ 13 w 87"/>
                  <a:gd name="T11" fmla="*/ 39 h 80"/>
                  <a:gd name="T12" fmla="*/ 13 w 87"/>
                  <a:gd name="T13" fmla="*/ 32 h 80"/>
                  <a:gd name="T14" fmla="*/ 7 w 87"/>
                  <a:gd name="T15" fmla="*/ 29 h 80"/>
                  <a:gd name="T16" fmla="*/ 7 w 87"/>
                  <a:gd name="T17" fmla="*/ 26 h 80"/>
                  <a:gd name="T18" fmla="*/ 13 w 87"/>
                  <a:gd name="T19" fmla="*/ 29 h 80"/>
                  <a:gd name="T20" fmla="*/ 23 w 87"/>
                  <a:gd name="T21" fmla="*/ 29 h 80"/>
                  <a:gd name="T22" fmla="*/ 20 w 87"/>
                  <a:gd name="T23" fmla="*/ 26 h 80"/>
                  <a:gd name="T24" fmla="*/ 26 w 87"/>
                  <a:gd name="T25" fmla="*/ 23 h 80"/>
                  <a:gd name="T26" fmla="*/ 23 w 87"/>
                  <a:gd name="T27" fmla="*/ 19 h 80"/>
                  <a:gd name="T28" fmla="*/ 16 w 87"/>
                  <a:gd name="T29" fmla="*/ 16 h 80"/>
                  <a:gd name="T30" fmla="*/ 7 w 87"/>
                  <a:gd name="T31" fmla="*/ 10 h 80"/>
                  <a:gd name="T32" fmla="*/ 13 w 87"/>
                  <a:gd name="T33" fmla="*/ 13 h 80"/>
                  <a:gd name="T34" fmla="*/ 13 w 87"/>
                  <a:gd name="T35" fmla="*/ 7 h 80"/>
                  <a:gd name="T36" fmla="*/ 20 w 87"/>
                  <a:gd name="T37" fmla="*/ 13 h 80"/>
                  <a:gd name="T38" fmla="*/ 20 w 87"/>
                  <a:gd name="T39" fmla="*/ 7 h 80"/>
                  <a:gd name="T40" fmla="*/ 20 w 87"/>
                  <a:gd name="T41" fmla="*/ 7 h 80"/>
                  <a:gd name="T42" fmla="*/ 26 w 87"/>
                  <a:gd name="T43" fmla="*/ 7 h 80"/>
                  <a:gd name="T44" fmla="*/ 26 w 87"/>
                  <a:gd name="T45" fmla="*/ 10 h 80"/>
                  <a:gd name="T46" fmla="*/ 29 w 87"/>
                  <a:gd name="T47" fmla="*/ 10 h 80"/>
                  <a:gd name="T48" fmla="*/ 29 w 87"/>
                  <a:gd name="T49" fmla="*/ 7 h 80"/>
                  <a:gd name="T50" fmla="*/ 29 w 87"/>
                  <a:gd name="T51" fmla="*/ 3 h 80"/>
                  <a:gd name="T52" fmla="*/ 29 w 87"/>
                  <a:gd name="T53" fmla="*/ 0 h 80"/>
                  <a:gd name="T54" fmla="*/ 32 w 87"/>
                  <a:gd name="T55" fmla="*/ 3 h 80"/>
                  <a:gd name="T56" fmla="*/ 32 w 87"/>
                  <a:gd name="T57" fmla="*/ 13 h 80"/>
                  <a:gd name="T58" fmla="*/ 32 w 87"/>
                  <a:gd name="T59" fmla="*/ 23 h 80"/>
                  <a:gd name="T60" fmla="*/ 29 w 87"/>
                  <a:gd name="T61" fmla="*/ 23 h 80"/>
                  <a:gd name="T62" fmla="*/ 29 w 87"/>
                  <a:gd name="T63" fmla="*/ 26 h 80"/>
                  <a:gd name="T64" fmla="*/ 29 w 87"/>
                  <a:gd name="T65" fmla="*/ 29 h 80"/>
                  <a:gd name="T66" fmla="*/ 36 w 87"/>
                  <a:gd name="T67" fmla="*/ 29 h 80"/>
                  <a:gd name="T68" fmla="*/ 42 w 87"/>
                  <a:gd name="T69" fmla="*/ 23 h 80"/>
                  <a:gd name="T70" fmla="*/ 45 w 87"/>
                  <a:gd name="T71" fmla="*/ 29 h 80"/>
                  <a:gd name="T72" fmla="*/ 49 w 87"/>
                  <a:gd name="T73" fmla="*/ 29 h 80"/>
                  <a:gd name="T74" fmla="*/ 55 w 87"/>
                  <a:gd name="T75" fmla="*/ 26 h 80"/>
                  <a:gd name="T76" fmla="*/ 55 w 87"/>
                  <a:gd name="T77" fmla="*/ 32 h 80"/>
                  <a:gd name="T78" fmla="*/ 55 w 87"/>
                  <a:gd name="T79" fmla="*/ 39 h 80"/>
                  <a:gd name="T80" fmla="*/ 58 w 87"/>
                  <a:gd name="T81" fmla="*/ 29 h 80"/>
                  <a:gd name="T82" fmla="*/ 65 w 87"/>
                  <a:gd name="T83" fmla="*/ 35 h 80"/>
                  <a:gd name="T84" fmla="*/ 68 w 87"/>
                  <a:gd name="T85" fmla="*/ 35 h 80"/>
                  <a:gd name="T86" fmla="*/ 74 w 87"/>
                  <a:gd name="T87" fmla="*/ 29 h 80"/>
                  <a:gd name="T88" fmla="*/ 78 w 87"/>
                  <a:gd name="T89" fmla="*/ 35 h 80"/>
                  <a:gd name="T90" fmla="*/ 81 w 87"/>
                  <a:gd name="T91" fmla="*/ 42 h 80"/>
                  <a:gd name="T92" fmla="*/ 87 w 87"/>
                  <a:gd name="T93" fmla="*/ 42 h 80"/>
                  <a:gd name="T94" fmla="*/ 81 w 87"/>
                  <a:gd name="T95" fmla="*/ 45 h 80"/>
                  <a:gd name="T96" fmla="*/ 84 w 87"/>
                  <a:gd name="T97" fmla="*/ 55 h 80"/>
                  <a:gd name="T98" fmla="*/ 84 w 87"/>
                  <a:gd name="T99" fmla="*/ 58 h 80"/>
                  <a:gd name="T100" fmla="*/ 84 w 87"/>
                  <a:gd name="T101" fmla="*/ 68 h 80"/>
                  <a:gd name="T102" fmla="*/ 78 w 87"/>
                  <a:gd name="T103" fmla="*/ 74 h 80"/>
                  <a:gd name="T104" fmla="*/ 71 w 87"/>
                  <a:gd name="T105" fmla="*/ 74 h 80"/>
                  <a:gd name="T106" fmla="*/ 71 w 87"/>
                  <a:gd name="T107" fmla="*/ 80 h 80"/>
                  <a:gd name="T108" fmla="*/ 65 w 87"/>
                  <a:gd name="T109" fmla="*/ 77 h 80"/>
                  <a:gd name="T110" fmla="*/ 58 w 87"/>
                  <a:gd name="T111" fmla="*/ 80 h 80"/>
                  <a:gd name="T112" fmla="*/ 45 w 87"/>
                  <a:gd name="T113" fmla="*/ 80 h 80"/>
                  <a:gd name="T114" fmla="*/ 39 w 87"/>
                  <a:gd name="T115" fmla="*/ 80 h 80"/>
                  <a:gd name="T116" fmla="*/ 23 w 87"/>
                  <a:gd name="T117" fmla="*/ 80 h 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80"/>
                  <a:gd name="T179" fmla="*/ 87 w 87"/>
                  <a:gd name="T180" fmla="*/ 80 h 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80">
                    <a:moveTo>
                      <a:pt x="20" y="71"/>
                    </a:moveTo>
                    <a:lnTo>
                      <a:pt x="16" y="71"/>
                    </a:lnTo>
                    <a:lnTo>
                      <a:pt x="16" y="68"/>
                    </a:lnTo>
                    <a:lnTo>
                      <a:pt x="16" y="64"/>
                    </a:lnTo>
                    <a:lnTo>
                      <a:pt x="13" y="61"/>
                    </a:lnTo>
                    <a:lnTo>
                      <a:pt x="13" y="58"/>
                    </a:lnTo>
                    <a:lnTo>
                      <a:pt x="10" y="58"/>
                    </a:lnTo>
                    <a:lnTo>
                      <a:pt x="7" y="55"/>
                    </a:lnTo>
                    <a:lnTo>
                      <a:pt x="3" y="52"/>
                    </a:lnTo>
                    <a:lnTo>
                      <a:pt x="0" y="52"/>
                    </a:lnTo>
                    <a:lnTo>
                      <a:pt x="3" y="48"/>
                    </a:lnTo>
                    <a:lnTo>
                      <a:pt x="3" y="45"/>
                    </a:lnTo>
                    <a:lnTo>
                      <a:pt x="3" y="48"/>
                    </a:lnTo>
                    <a:lnTo>
                      <a:pt x="7" y="48"/>
                    </a:lnTo>
                    <a:lnTo>
                      <a:pt x="10" y="48"/>
                    </a:lnTo>
                    <a:lnTo>
                      <a:pt x="13" y="48"/>
                    </a:lnTo>
                    <a:lnTo>
                      <a:pt x="13" y="45"/>
                    </a:lnTo>
                    <a:lnTo>
                      <a:pt x="10" y="45"/>
                    </a:lnTo>
                    <a:lnTo>
                      <a:pt x="13" y="45"/>
                    </a:lnTo>
                    <a:lnTo>
                      <a:pt x="13" y="42"/>
                    </a:lnTo>
                    <a:lnTo>
                      <a:pt x="16" y="42"/>
                    </a:lnTo>
                    <a:lnTo>
                      <a:pt x="13" y="42"/>
                    </a:lnTo>
                    <a:lnTo>
                      <a:pt x="13" y="39"/>
                    </a:lnTo>
                    <a:lnTo>
                      <a:pt x="13" y="35"/>
                    </a:lnTo>
                    <a:lnTo>
                      <a:pt x="13" y="32"/>
                    </a:lnTo>
                    <a:lnTo>
                      <a:pt x="10" y="32"/>
                    </a:lnTo>
                    <a:lnTo>
                      <a:pt x="10" y="29"/>
                    </a:lnTo>
                    <a:lnTo>
                      <a:pt x="7" y="29"/>
                    </a:lnTo>
                    <a:lnTo>
                      <a:pt x="3" y="29"/>
                    </a:lnTo>
                    <a:lnTo>
                      <a:pt x="3" y="26"/>
                    </a:lnTo>
                    <a:lnTo>
                      <a:pt x="3" y="23"/>
                    </a:lnTo>
                    <a:lnTo>
                      <a:pt x="7" y="26"/>
                    </a:lnTo>
                    <a:lnTo>
                      <a:pt x="10" y="26"/>
                    </a:lnTo>
                    <a:lnTo>
                      <a:pt x="13" y="29"/>
                    </a:lnTo>
                    <a:lnTo>
                      <a:pt x="13" y="26"/>
                    </a:lnTo>
                    <a:lnTo>
                      <a:pt x="13" y="29"/>
                    </a:lnTo>
                    <a:lnTo>
                      <a:pt x="16" y="29"/>
                    </a:lnTo>
                    <a:lnTo>
                      <a:pt x="20" y="32"/>
                    </a:lnTo>
                    <a:lnTo>
                      <a:pt x="23" y="29"/>
                    </a:lnTo>
                    <a:lnTo>
                      <a:pt x="20" y="32"/>
                    </a:lnTo>
                    <a:lnTo>
                      <a:pt x="20" y="29"/>
                    </a:lnTo>
                    <a:lnTo>
                      <a:pt x="16" y="26"/>
                    </a:lnTo>
                    <a:lnTo>
                      <a:pt x="20" y="26"/>
                    </a:lnTo>
                    <a:lnTo>
                      <a:pt x="23" y="26"/>
                    </a:lnTo>
                    <a:lnTo>
                      <a:pt x="26" y="26"/>
                    </a:lnTo>
                    <a:lnTo>
                      <a:pt x="26" y="23"/>
                    </a:lnTo>
                    <a:lnTo>
                      <a:pt x="23" y="23"/>
                    </a:lnTo>
                    <a:lnTo>
                      <a:pt x="23" y="19"/>
                    </a:lnTo>
                    <a:lnTo>
                      <a:pt x="20" y="16"/>
                    </a:lnTo>
                    <a:lnTo>
                      <a:pt x="16" y="16"/>
                    </a:lnTo>
                    <a:lnTo>
                      <a:pt x="13" y="16"/>
                    </a:lnTo>
                    <a:lnTo>
                      <a:pt x="10" y="13"/>
                    </a:lnTo>
                    <a:lnTo>
                      <a:pt x="7" y="10"/>
                    </a:lnTo>
                    <a:lnTo>
                      <a:pt x="10" y="10"/>
                    </a:lnTo>
                    <a:lnTo>
                      <a:pt x="10" y="7"/>
                    </a:lnTo>
                    <a:lnTo>
                      <a:pt x="10" y="10"/>
                    </a:lnTo>
                    <a:lnTo>
                      <a:pt x="13" y="13"/>
                    </a:lnTo>
                    <a:lnTo>
                      <a:pt x="13" y="10"/>
                    </a:lnTo>
                    <a:lnTo>
                      <a:pt x="13" y="7"/>
                    </a:lnTo>
                    <a:lnTo>
                      <a:pt x="16" y="10"/>
                    </a:lnTo>
                    <a:lnTo>
                      <a:pt x="16" y="13"/>
                    </a:lnTo>
                    <a:lnTo>
                      <a:pt x="20" y="13"/>
                    </a:lnTo>
                    <a:lnTo>
                      <a:pt x="20" y="10"/>
                    </a:lnTo>
                    <a:lnTo>
                      <a:pt x="16" y="10"/>
                    </a:lnTo>
                    <a:lnTo>
                      <a:pt x="16" y="7"/>
                    </a:lnTo>
                    <a:lnTo>
                      <a:pt x="20" y="7"/>
                    </a:lnTo>
                    <a:lnTo>
                      <a:pt x="20" y="3"/>
                    </a:lnTo>
                    <a:lnTo>
                      <a:pt x="20" y="7"/>
                    </a:lnTo>
                    <a:lnTo>
                      <a:pt x="20" y="3"/>
                    </a:lnTo>
                    <a:lnTo>
                      <a:pt x="23" y="3"/>
                    </a:lnTo>
                    <a:lnTo>
                      <a:pt x="26" y="7"/>
                    </a:lnTo>
                    <a:lnTo>
                      <a:pt x="23" y="7"/>
                    </a:lnTo>
                    <a:lnTo>
                      <a:pt x="23" y="10"/>
                    </a:lnTo>
                    <a:lnTo>
                      <a:pt x="26" y="10"/>
                    </a:lnTo>
                    <a:lnTo>
                      <a:pt x="26" y="13"/>
                    </a:lnTo>
                    <a:lnTo>
                      <a:pt x="29" y="13"/>
                    </a:lnTo>
                    <a:lnTo>
                      <a:pt x="29" y="10"/>
                    </a:lnTo>
                    <a:lnTo>
                      <a:pt x="26" y="7"/>
                    </a:lnTo>
                    <a:lnTo>
                      <a:pt x="29" y="3"/>
                    </a:lnTo>
                    <a:lnTo>
                      <a:pt x="29" y="7"/>
                    </a:lnTo>
                    <a:lnTo>
                      <a:pt x="29" y="3"/>
                    </a:lnTo>
                    <a:lnTo>
                      <a:pt x="26" y="0"/>
                    </a:lnTo>
                    <a:lnTo>
                      <a:pt x="29" y="0"/>
                    </a:lnTo>
                    <a:lnTo>
                      <a:pt x="29" y="3"/>
                    </a:lnTo>
                    <a:lnTo>
                      <a:pt x="32" y="3"/>
                    </a:lnTo>
                    <a:lnTo>
                      <a:pt x="32" y="7"/>
                    </a:lnTo>
                    <a:lnTo>
                      <a:pt x="32" y="10"/>
                    </a:lnTo>
                    <a:lnTo>
                      <a:pt x="32" y="13"/>
                    </a:lnTo>
                    <a:lnTo>
                      <a:pt x="36" y="16"/>
                    </a:lnTo>
                    <a:lnTo>
                      <a:pt x="32" y="16"/>
                    </a:lnTo>
                    <a:lnTo>
                      <a:pt x="36" y="19"/>
                    </a:lnTo>
                    <a:lnTo>
                      <a:pt x="32" y="23"/>
                    </a:lnTo>
                    <a:lnTo>
                      <a:pt x="29" y="23"/>
                    </a:lnTo>
                    <a:lnTo>
                      <a:pt x="29" y="19"/>
                    </a:lnTo>
                    <a:lnTo>
                      <a:pt x="29" y="23"/>
                    </a:lnTo>
                    <a:lnTo>
                      <a:pt x="29" y="26"/>
                    </a:lnTo>
                    <a:lnTo>
                      <a:pt x="29" y="29"/>
                    </a:lnTo>
                    <a:lnTo>
                      <a:pt x="26" y="32"/>
                    </a:lnTo>
                    <a:lnTo>
                      <a:pt x="29" y="32"/>
                    </a:lnTo>
                    <a:lnTo>
                      <a:pt x="29" y="29"/>
                    </a:lnTo>
                    <a:lnTo>
                      <a:pt x="32" y="32"/>
                    </a:lnTo>
                    <a:lnTo>
                      <a:pt x="32" y="26"/>
                    </a:lnTo>
                    <a:lnTo>
                      <a:pt x="36" y="26"/>
                    </a:lnTo>
                    <a:lnTo>
                      <a:pt x="36" y="29"/>
                    </a:lnTo>
                    <a:lnTo>
                      <a:pt x="36" y="32"/>
                    </a:lnTo>
                    <a:lnTo>
                      <a:pt x="39" y="29"/>
                    </a:lnTo>
                    <a:lnTo>
                      <a:pt x="42" y="26"/>
                    </a:lnTo>
                    <a:lnTo>
                      <a:pt x="42" y="23"/>
                    </a:lnTo>
                    <a:lnTo>
                      <a:pt x="42" y="19"/>
                    </a:lnTo>
                    <a:lnTo>
                      <a:pt x="45" y="19"/>
                    </a:lnTo>
                    <a:lnTo>
                      <a:pt x="45" y="23"/>
                    </a:lnTo>
                    <a:lnTo>
                      <a:pt x="45" y="26"/>
                    </a:lnTo>
                    <a:lnTo>
                      <a:pt x="45" y="29"/>
                    </a:lnTo>
                    <a:lnTo>
                      <a:pt x="45" y="32"/>
                    </a:lnTo>
                    <a:lnTo>
                      <a:pt x="49" y="29"/>
                    </a:lnTo>
                    <a:lnTo>
                      <a:pt x="49" y="26"/>
                    </a:lnTo>
                    <a:lnTo>
                      <a:pt x="52" y="26"/>
                    </a:lnTo>
                    <a:lnTo>
                      <a:pt x="55" y="26"/>
                    </a:lnTo>
                    <a:lnTo>
                      <a:pt x="55" y="29"/>
                    </a:lnTo>
                    <a:lnTo>
                      <a:pt x="55" y="32"/>
                    </a:lnTo>
                    <a:lnTo>
                      <a:pt x="55" y="35"/>
                    </a:lnTo>
                    <a:lnTo>
                      <a:pt x="55" y="39"/>
                    </a:lnTo>
                    <a:lnTo>
                      <a:pt x="58" y="35"/>
                    </a:lnTo>
                    <a:lnTo>
                      <a:pt x="58" y="29"/>
                    </a:lnTo>
                    <a:lnTo>
                      <a:pt x="61" y="29"/>
                    </a:lnTo>
                    <a:lnTo>
                      <a:pt x="61" y="32"/>
                    </a:lnTo>
                    <a:lnTo>
                      <a:pt x="61" y="35"/>
                    </a:lnTo>
                    <a:lnTo>
                      <a:pt x="65" y="35"/>
                    </a:lnTo>
                    <a:lnTo>
                      <a:pt x="65" y="32"/>
                    </a:lnTo>
                    <a:lnTo>
                      <a:pt x="68" y="35"/>
                    </a:lnTo>
                    <a:lnTo>
                      <a:pt x="71" y="35"/>
                    </a:lnTo>
                    <a:lnTo>
                      <a:pt x="71" y="39"/>
                    </a:lnTo>
                    <a:lnTo>
                      <a:pt x="71" y="35"/>
                    </a:lnTo>
                    <a:lnTo>
                      <a:pt x="74" y="32"/>
                    </a:lnTo>
                    <a:lnTo>
                      <a:pt x="74" y="29"/>
                    </a:lnTo>
                    <a:lnTo>
                      <a:pt x="74" y="32"/>
                    </a:lnTo>
                    <a:lnTo>
                      <a:pt x="78" y="32"/>
                    </a:lnTo>
                    <a:lnTo>
                      <a:pt x="78" y="35"/>
                    </a:lnTo>
                    <a:lnTo>
                      <a:pt x="78" y="39"/>
                    </a:lnTo>
                    <a:lnTo>
                      <a:pt x="78" y="42"/>
                    </a:lnTo>
                    <a:lnTo>
                      <a:pt x="81" y="42"/>
                    </a:lnTo>
                    <a:lnTo>
                      <a:pt x="81" y="39"/>
                    </a:lnTo>
                    <a:lnTo>
                      <a:pt x="81" y="42"/>
                    </a:lnTo>
                    <a:lnTo>
                      <a:pt x="84" y="39"/>
                    </a:lnTo>
                    <a:lnTo>
                      <a:pt x="87" y="42"/>
                    </a:lnTo>
                    <a:lnTo>
                      <a:pt x="84" y="42"/>
                    </a:lnTo>
                    <a:lnTo>
                      <a:pt x="81" y="45"/>
                    </a:lnTo>
                    <a:lnTo>
                      <a:pt x="84" y="45"/>
                    </a:lnTo>
                    <a:lnTo>
                      <a:pt x="81" y="48"/>
                    </a:lnTo>
                    <a:lnTo>
                      <a:pt x="81" y="52"/>
                    </a:lnTo>
                    <a:lnTo>
                      <a:pt x="78" y="52"/>
                    </a:lnTo>
                    <a:lnTo>
                      <a:pt x="84" y="55"/>
                    </a:lnTo>
                    <a:lnTo>
                      <a:pt x="81" y="55"/>
                    </a:lnTo>
                    <a:lnTo>
                      <a:pt x="81" y="58"/>
                    </a:lnTo>
                    <a:lnTo>
                      <a:pt x="84" y="58"/>
                    </a:lnTo>
                    <a:lnTo>
                      <a:pt x="84" y="64"/>
                    </a:lnTo>
                    <a:lnTo>
                      <a:pt x="81" y="64"/>
                    </a:lnTo>
                    <a:lnTo>
                      <a:pt x="81" y="68"/>
                    </a:lnTo>
                    <a:lnTo>
                      <a:pt x="84" y="68"/>
                    </a:lnTo>
                    <a:lnTo>
                      <a:pt x="84" y="71"/>
                    </a:lnTo>
                    <a:lnTo>
                      <a:pt x="81" y="71"/>
                    </a:lnTo>
                    <a:lnTo>
                      <a:pt x="78" y="74"/>
                    </a:lnTo>
                    <a:lnTo>
                      <a:pt x="74" y="74"/>
                    </a:lnTo>
                    <a:lnTo>
                      <a:pt x="71" y="74"/>
                    </a:lnTo>
                    <a:lnTo>
                      <a:pt x="71" y="77"/>
                    </a:lnTo>
                    <a:lnTo>
                      <a:pt x="74" y="77"/>
                    </a:lnTo>
                    <a:lnTo>
                      <a:pt x="71" y="80"/>
                    </a:lnTo>
                    <a:lnTo>
                      <a:pt x="68" y="80"/>
                    </a:lnTo>
                    <a:lnTo>
                      <a:pt x="65" y="80"/>
                    </a:lnTo>
                    <a:lnTo>
                      <a:pt x="65" y="77"/>
                    </a:lnTo>
                    <a:lnTo>
                      <a:pt x="61" y="77"/>
                    </a:lnTo>
                    <a:lnTo>
                      <a:pt x="58" y="77"/>
                    </a:lnTo>
                    <a:lnTo>
                      <a:pt x="58" y="80"/>
                    </a:lnTo>
                    <a:lnTo>
                      <a:pt x="55" y="80"/>
                    </a:lnTo>
                    <a:lnTo>
                      <a:pt x="52" y="80"/>
                    </a:lnTo>
                    <a:lnTo>
                      <a:pt x="49" y="80"/>
                    </a:lnTo>
                    <a:lnTo>
                      <a:pt x="45" y="80"/>
                    </a:lnTo>
                    <a:lnTo>
                      <a:pt x="45" y="77"/>
                    </a:lnTo>
                    <a:lnTo>
                      <a:pt x="42" y="77"/>
                    </a:lnTo>
                    <a:lnTo>
                      <a:pt x="42" y="80"/>
                    </a:lnTo>
                    <a:lnTo>
                      <a:pt x="39" y="80"/>
                    </a:lnTo>
                    <a:lnTo>
                      <a:pt x="32" y="80"/>
                    </a:lnTo>
                    <a:lnTo>
                      <a:pt x="29" y="80"/>
                    </a:lnTo>
                    <a:lnTo>
                      <a:pt x="26" y="80"/>
                    </a:lnTo>
                    <a:lnTo>
                      <a:pt x="26" y="77"/>
                    </a:lnTo>
                    <a:lnTo>
                      <a:pt x="23" y="80"/>
                    </a:lnTo>
                    <a:lnTo>
                      <a:pt x="23" y="77"/>
                    </a:lnTo>
                    <a:lnTo>
                      <a:pt x="23" y="74"/>
                    </a:lnTo>
                    <a:lnTo>
                      <a:pt x="20" y="71"/>
                    </a:lnTo>
                    <a:close/>
                  </a:path>
                </a:pathLst>
              </a:custGeom>
              <a:solidFill>
                <a:srgbClr val="CCCCCC"/>
              </a:solidFill>
              <a:ln w="9525">
                <a:noFill/>
                <a:round/>
                <a:headEnd/>
                <a:tailEnd/>
              </a:ln>
            </p:spPr>
            <p:txBody>
              <a:bodyPr/>
              <a:lstStyle/>
              <a:p>
                <a:endParaRPr lang="en-US"/>
              </a:p>
            </p:txBody>
          </p:sp>
          <p:sp>
            <p:nvSpPr>
              <p:cNvPr id="33089" name="Freeform 159"/>
              <p:cNvSpPr>
                <a:spLocks/>
              </p:cNvSpPr>
              <p:nvPr/>
            </p:nvSpPr>
            <p:spPr bwMode="auto">
              <a:xfrm>
                <a:off x="2323" y="813"/>
                <a:ext cx="87" cy="80"/>
              </a:xfrm>
              <a:custGeom>
                <a:avLst/>
                <a:gdLst>
                  <a:gd name="T0" fmla="*/ 16 w 87"/>
                  <a:gd name="T1" fmla="*/ 64 h 80"/>
                  <a:gd name="T2" fmla="*/ 7 w 87"/>
                  <a:gd name="T3" fmla="*/ 55 h 80"/>
                  <a:gd name="T4" fmla="*/ 3 w 87"/>
                  <a:gd name="T5" fmla="*/ 48 h 80"/>
                  <a:gd name="T6" fmla="*/ 13 w 87"/>
                  <a:gd name="T7" fmla="*/ 48 h 80"/>
                  <a:gd name="T8" fmla="*/ 13 w 87"/>
                  <a:gd name="T9" fmla="*/ 42 h 80"/>
                  <a:gd name="T10" fmla="*/ 13 w 87"/>
                  <a:gd name="T11" fmla="*/ 39 h 80"/>
                  <a:gd name="T12" fmla="*/ 13 w 87"/>
                  <a:gd name="T13" fmla="*/ 32 h 80"/>
                  <a:gd name="T14" fmla="*/ 7 w 87"/>
                  <a:gd name="T15" fmla="*/ 29 h 80"/>
                  <a:gd name="T16" fmla="*/ 7 w 87"/>
                  <a:gd name="T17" fmla="*/ 26 h 80"/>
                  <a:gd name="T18" fmla="*/ 13 w 87"/>
                  <a:gd name="T19" fmla="*/ 29 h 80"/>
                  <a:gd name="T20" fmla="*/ 23 w 87"/>
                  <a:gd name="T21" fmla="*/ 29 h 80"/>
                  <a:gd name="T22" fmla="*/ 20 w 87"/>
                  <a:gd name="T23" fmla="*/ 26 h 80"/>
                  <a:gd name="T24" fmla="*/ 26 w 87"/>
                  <a:gd name="T25" fmla="*/ 23 h 80"/>
                  <a:gd name="T26" fmla="*/ 23 w 87"/>
                  <a:gd name="T27" fmla="*/ 19 h 80"/>
                  <a:gd name="T28" fmla="*/ 16 w 87"/>
                  <a:gd name="T29" fmla="*/ 16 h 80"/>
                  <a:gd name="T30" fmla="*/ 7 w 87"/>
                  <a:gd name="T31" fmla="*/ 10 h 80"/>
                  <a:gd name="T32" fmla="*/ 13 w 87"/>
                  <a:gd name="T33" fmla="*/ 13 h 80"/>
                  <a:gd name="T34" fmla="*/ 13 w 87"/>
                  <a:gd name="T35" fmla="*/ 7 h 80"/>
                  <a:gd name="T36" fmla="*/ 20 w 87"/>
                  <a:gd name="T37" fmla="*/ 13 h 80"/>
                  <a:gd name="T38" fmla="*/ 20 w 87"/>
                  <a:gd name="T39" fmla="*/ 7 h 80"/>
                  <a:gd name="T40" fmla="*/ 20 w 87"/>
                  <a:gd name="T41" fmla="*/ 7 h 80"/>
                  <a:gd name="T42" fmla="*/ 26 w 87"/>
                  <a:gd name="T43" fmla="*/ 7 h 80"/>
                  <a:gd name="T44" fmla="*/ 26 w 87"/>
                  <a:gd name="T45" fmla="*/ 10 h 80"/>
                  <a:gd name="T46" fmla="*/ 29 w 87"/>
                  <a:gd name="T47" fmla="*/ 10 h 80"/>
                  <a:gd name="T48" fmla="*/ 29 w 87"/>
                  <a:gd name="T49" fmla="*/ 7 h 80"/>
                  <a:gd name="T50" fmla="*/ 29 w 87"/>
                  <a:gd name="T51" fmla="*/ 3 h 80"/>
                  <a:gd name="T52" fmla="*/ 29 w 87"/>
                  <a:gd name="T53" fmla="*/ 0 h 80"/>
                  <a:gd name="T54" fmla="*/ 32 w 87"/>
                  <a:gd name="T55" fmla="*/ 3 h 80"/>
                  <a:gd name="T56" fmla="*/ 32 w 87"/>
                  <a:gd name="T57" fmla="*/ 13 h 80"/>
                  <a:gd name="T58" fmla="*/ 32 w 87"/>
                  <a:gd name="T59" fmla="*/ 23 h 80"/>
                  <a:gd name="T60" fmla="*/ 29 w 87"/>
                  <a:gd name="T61" fmla="*/ 23 h 80"/>
                  <a:gd name="T62" fmla="*/ 29 w 87"/>
                  <a:gd name="T63" fmla="*/ 26 h 80"/>
                  <a:gd name="T64" fmla="*/ 29 w 87"/>
                  <a:gd name="T65" fmla="*/ 29 h 80"/>
                  <a:gd name="T66" fmla="*/ 36 w 87"/>
                  <a:gd name="T67" fmla="*/ 29 h 80"/>
                  <a:gd name="T68" fmla="*/ 42 w 87"/>
                  <a:gd name="T69" fmla="*/ 23 h 80"/>
                  <a:gd name="T70" fmla="*/ 45 w 87"/>
                  <a:gd name="T71" fmla="*/ 29 h 80"/>
                  <a:gd name="T72" fmla="*/ 49 w 87"/>
                  <a:gd name="T73" fmla="*/ 29 h 80"/>
                  <a:gd name="T74" fmla="*/ 55 w 87"/>
                  <a:gd name="T75" fmla="*/ 26 h 80"/>
                  <a:gd name="T76" fmla="*/ 55 w 87"/>
                  <a:gd name="T77" fmla="*/ 32 h 80"/>
                  <a:gd name="T78" fmla="*/ 55 w 87"/>
                  <a:gd name="T79" fmla="*/ 39 h 80"/>
                  <a:gd name="T80" fmla="*/ 58 w 87"/>
                  <a:gd name="T81" fmla="*/ 29 h 80"/>
                  <a:gd name="T82" fmla="*/ 65 w 87"/>
                  <a:gd name="T83" fmla="*/ 35 h 80"/>
                  <a:gd name="T84" fmla="*/ 68 w 87"/>
                  <a:gd name="T85" fmla="*/ 35 h 80"/>
                  <a:gd name="T86" fmla="*/ 74 w 87"/>
                  <a:gd name="T87" fmla="*/ 29 h 80"/>
                  <a:gd name="T88" fmla="*/ 78 w 87"/>
                  <a:gd name="T89" fmla="*/ 35 h 80"/>
                  <a:gd name="T90" fmla="*/ 81 w 87"/>
                  <a:gd name="T91" fmla="*/ 42 h 80"/>
                  <a:gd name="T92" fmla="*/ 87 w 87"/>
                  <a:gd name="T93" fmla="*/ 42 h 80"/>
                  <a:gd name="T94" fmla="*/ 81 w 87"/>
                  <a:gd name="T95" fmla="*/ 45 h 80"/>
                  <a:gd name="T96" fmla="*/ 84 w 87"/>
                  <a:gd name="T97" fmla="*/ 55 h 80"/>
                  <a:gd name="T98" fmla="*/ 84 w 87"/>
                  <a:gd name="T99" fmla="*/ 58 h 80"/>
                  <a:gd name="T100" fmla="*/ 84 w 87"/>
                  <a:gd name="T101" fmla="*/ 68 h 80"/>
                  <a:gd name="T102" fmla="*/ 78 w 87"/>
                  <a:gd name="T103" fmla="*/ 74 h 80"/>
                  <a:gd name="T104" fmla="*/ 71 w 87"/>
                  <a:gd name="T105" fmla="*/ 74 h 80"/>
                  <a:gd name="T106" fmla="*/ 71 w 87"/>
                  <a:gd name="T107" fmla="*/ 80 h 80"/>
                  <a:gd name="T108" fmla="*/ 65 w 87"/>
                  <a:gd name="T109" fmla="*/ 77 h 80"/>
                  <a:gd name="T110" fmla="*/ 58 w 87"/>
                  <a:gd name="T111" fmla="*/ 80 h 80"/>
                  <a:gd name="T112" fmla="*/ 45 w 87"/>
                  <a:gd name="T113" fmla="*/ 80 h 80"/>
                  <a:gd name="T114" fmla="*/ 39 w 87"/>
                  <a:gd name="T115" fmla="*/ 80 h 80"/>
                  <a:gd name="T116" fmla="*/ 23 w 87"/>
                  <a:gd name="T117" fmla="*/ 80 h 80"/>
                  <a:gd name="T118" fmla="*/ 20 w 87"/>
                  <a:gd name="T119" fmla="*/ 71 h 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
                  <a:gd name="T181" fmla="*/ 0 h 80"/>
                  <a:gd name="T182" fmla="*/ 87 w 87"/>
                  <a:gd name="T183" fmla="*/ 80 h 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 h="80">
                    <a:moveTo>
                      <a:pt x="20" y="71"/>
                    </a:moveTo>
                    <a:lnTo>
                      <a:pt x="16" y="71"/>
                    </a:lnTo>
                    <a:lnTo>
                      <a:pt x="16" y="68"/>
                    </a:lnTo>
                    <a:lnTo>
                      <a:pt x="16" y="64"/>
                    </a:lnTo>
                    <a:lnTo>
                      <a:pt x="13" y="61"/>
                    </a:lnTo>
                    <a:lnTo>
                      <a:pt x="13" y="58"/>
                    </a:lnTo>
                    <a:lnTo>
                      <a:pt x="10" y="58"/>
                    </a:lnTo>
                    <a:lnTo>
                      <a:pt x="7" y="55"/>
                    </a:lnTo>
                    <a:lnTo>
                      <a:pt x="3" y="52"/>
                    </a:lnTo>
                    <a:lnTo>
                      <a:pt x="0" y="52"/>
                    </a:lnTo>
                    <a:lnTo>
                      <a:pt x="3" y="48"/>
                    </a:lnTo>
                    <a:lnTo>
                      <a:pt x="3" y="45"/>
                    </a:lnTo>
                    <a:lnTo>
                      <a:pt x="3" y="48"/>
                    </a:lnTo>
                    <a:lnTo>
                      <a:pt x="7" y="48"/>
                    </a:lnTo>
                    <a:lnTo>
                      <a:pt x="10" y="48"/>
                    </a:lnTo>
                    <a:lnTo>
                      <a:pt x="13" y="48"/>
                    </a:lnTo>
                    <a:lnTo>
                      <a:pt x="13" y="45"/>
                    </a:lnTo>
                    <a:lnTo>
                      <a:pt x="10" y="45"/>
                    </a:lnTo>
                    <a:lnTo>
                      <a:pt x="13" y="45"/>
                    </a:lnTo>
                    <a:lnTo>
                      <a:pt x="13" y="42"/>
                    </a:lnTo>
                    <a:lnTo>
                      <a:pt x="16" y="42"/>
                    </a:lnTo>
                    <a:lnTo>
                      <a:pt x="13" y="42"/>
                    </a:lnTo>
                    <a:lnTo>
                      <a:pt x="13" y="39"/>
                    </a:lnTo>
                    <a:lnTo>
                      <a:pt x="13" y="35"/>
                    </a:lnTo>
                    <a:lnTo>
                      <a:pt x="13" y="32"/>
                    </a:lnTo>
                    <a:lnTo>
                      <a:pt x="10" y="32"/>
                    </a:lnTo>
                    <a:lnTo>
                      <a:pt x="10" y="29"/>
                    </a:lnTo>
                    <a:lnTo>
                      <a:pt x="7" y="29"/>
                    </a:lnTo>
                    <a:lnTo>
                      <a:pt x="3" y="29"/>
                    </a:lnTo>
                    <a:lnTo>
                      <a:pt x="3" y="26"/>
                    </a:lnTo>
                    <a:lnTo>
                      <a:pt x="3" y="23"/>
                    </a:lnTo>
                    <a:lnTo>
                      <a:pt x="7" y="26"/>
                    </a:lnTo>
                    <a:lnTo>
                      <a:pt x="10" y="26"/>
                    </a:lnTo>
                    <a:lnTo>
                      <a:pt x="13" y="29"/>
                    </a:lnTo>
                    <a:lnTo>
                      <a:pt x="13" y="26"/>
                    </a:lnTo>
                    <a:lnTo>
                      <a:pt x="13" y="29"/>
                    </a:lnTo>
                    <a:lnTo>
                      <a:pt x="16" y="29"/>
                    </a:lnTo>
                    <a:lnTo>
                      <a:pt x="20" y="32"/>
                    </a:lnTo>
                    <a:lnTo>
                      <a:pt x="23" y="29"/>
                    </a:lnTo>
                    <a:lnTo>
                      <a:pt x="20" y="32"/>
                    </a:lnTo>
                    <a:lnTo>
                      <a:pt x="20" y="29"/>
                    </a:lnTo>
                    <a:lnTo>
                      <a:pt x="16" y="26"/>
                    </a:lnTo>
                    <a:lnTo>
                      <a:pt x="20" y="26"/>
                    </a:lnTo>
                    <a:lnTo>
                      <a:pt x="23" y="26"/>
                    </a:lnTo>
                    <a:lnTo>
                      <a:pt x="26" y="26"/>
                    </a:lnTo>
                    <a:lnTo>
                      <a:pt x="26" y="23"/>
                    </a:lnTo>
                    <a:lnTo>
                      <a:pt x="23" y="23"/>
                    </a:lnTo>
                    <a:lnTo>
                      <a:pt x="23" y="19"/>
                    </a:lnTo>
                    <a:lnTo>
                      <a:pt x="20" y="16"/>
                    </a:lnTo>
                    <a:lnTo>
                      <a:pt x="16" y="16"/>
                    </a:lnTo>
                    <a:lnTo>
                      <a:pt x="13" y="16"/>
                    </a:lnTo>
                    <a:lnTo>
                      <a:pt x="10" y="13"/>
                    </a:lnTo>
                    <a:lnTo>
                      <a:pt x="7" y="10"/>
                    </a:lnTo>
                    <a:lnTo>
                      <a:pt x="10" y="10"/>
                    </a:lnTo>
                    <a:lnTo>
                      <a:pt x="10" y="7"/>
                    </a:lnTo>
                    <a:lnTo>
                      <a:pt x="10" y="10"/>
                    </a:lnTo>
                    <a:lnTo>
                      <a:pt x="13" y="13"/>
                    </a:lnTo>
                    <a:lnTo>
                      <a:pt x="13" y="10"/>
                    </a:lnTo>
                    <a:lnTo>
                      <a:pt x="13" y="7"/>
                    </a:lnTo>
                    <a:lnTo>
                      <a:pt x="16" y="10"/>
                    </a:lnTo>
                    <a:lnTo>
                      <a:pt x="16" y="13"/>
                    </a:lnTo>
                    <a:lnTo>
                      <a:pt x="20" y="13"/>
                    </a:lnTo>
                    <a:lnTo>
                      <a:pt x="20" y="10"/>
                    </a:lnTo>
                    <a:lnTo>
                      <a:pt x="16" y="10"/>
                    </a:lnTo>
                    <a:lnTo>
                      <a:pt x="16" y="7"/>
                    </a:lnTo>
                    <a:lnTo>
                      <a:pt x="20" y="7"/>
                    </a:lnTo>
                    <a:lnTo>
                      <a:pt x="20" y="3"/>
                    </a:lnTo>
                    <a:lnTo>
                      <a:pt x="20" y="7"/>
                    </a:lnTo>
                    <a:lnTo>
                      <a:pt x="20" y="3"/>
                    </a:lnTo>
                    <a:lnTo>
                      <a:pt x="23" y="3"/>
                    </a:lnTo>
                    <a:lnTo>
                      <a:pt x="26" y="7"/>
                    </a:lnTo>
                    <a:lnTo>
                      <a:pt x="23" y="7"/>
                    </a:lnTo>
                    <a:lnTo>
                      <a:pt x="23" y="10"/>
                    </a:lnTo>
                    <a:lnTo>
                      <a:pt x="26" y="10"/>
                    </a:lnTo>
                    <a:lnTo>
                      <a:pt x="26" y="13"/>
                    </a:lnTo>
                    <a:lnTo>
                      <a:pt x="29" y="13"/>
                    </a:lnTo>
                    <a:lnTo>
                      <a:pt x="29" y="10"/>
                    </a:lnTo>
                    <a:lnTo>
                      <a:pt x="26" y="7"/>
                    </a:lnTo>
                    <a:lnTo>
                      <a:pt x="29" y="3"/>
                    </a:lnTo>
                    <a:lnTo>
                      <a:pt x="29" y="7"/>
                    </a:lnTo>
                    <a:lnTo>
                      <a:pt x="29" y="3"/>
                    </a:lnTo>
                    <a:lnTo>
                      <a:pt x="26" y="0"/>
                    </a:lnTo>
                    <a:lnTo>
                      <a:pt x="29" y="0"/>
                    </a:lnTo>
                    <a:lnTo>
                      <a:pt x="29" y="3"/>
                    </a:lnTo>
                    <a:lnTo>
                      <a:pt x="32" y="3"/>
                    </a:lnTo>
                    <a:lnTo>
                      <a:pt x="32" y="7"/>
                    </a:lnTo>
                    <a:lnTo>
                      <a:pt x="32" y="10"/>
                    </a:lnTo>
                    <a:lnTo>
                      <a:pt x="32" y="13"/>
                    </a:lnTo>
                    <a:lnTo>
                      <a:pt x="36" y="16"/>
                    </a:lnTo>
                    <a:lnTo>
                      <a:pt x="32" y="16"/>
                    </a:lnTo>
                    <a:lnTo>
                      <a:pt x="36" y="19"/>
                    </a:lnTo>
                    <a:lnTo>
                      <a:pt x="32" y="23"/>
                    </a:lnTo>
                    <a:lnTo>
                      <a:pt x="29" y="23"/>
                    </a:lnTo>
                    <a:lnTo>
                      <a:pt x="29" y="19"/>
                    </a:lnTo>
                    <a:lnTo>
                      <a:pt x="29" y="23"/>
                    </a:lnTo>
                    <a:lnTo>
                      <a:pt x="29" y="26"/>
                    </a:lnTo>
                    <a:lnTo>
                      <a:pt x="29" y="29"/>
                    </a:lnTo>
                    <a:lnTo>
                      <a:pt x="26" y="32"/>
                    </a:lnTo>
                    <a:lnTo>
                      <a:pt x="29" y="32"/>
                    </a:lnTo>
                    <a:lnTo>
                      <a:pt x="29" y="29"/>
                    </a:lnTo>
                    <a:lnTo>
                      <a:pt x="32" y="32"/>
                    </a:lnTo>
                    <a:lnTo>
                      <a:pt x="32" y="26"/>
                    </a:lnTo>
                    <a:lnTo>
                      <a:pt x="36" y="26"/>
                    </a:lnTo>
                    <a:lnTo>
                      <a:pt x="36" y="29"/>
                    </a:lnTo>
                    <a:lnTo>
                      <a:pt x="36" y="32"/>
                    </a:lnTo>
                    <a:lnTo>
                      <a:pt x="39" y="29"/>
                    </a:lnTo>
                    <a:lnTo>
                      <a:pt x="42" y="26"/>
                    </a:lnTo>
                    <a:lnTo>
                      <a:pt x="42" y="23"/>
                    </a:lnTo>
                    <a:lnTo>
                      <a:pt x="42" y="19"/>
                    </a:lnTo>
                    <a:lnTo>
                      <a:pt x="45" y="19"/>
                    </a:lnTo>
                    <a:lnTo>
                      <a:pt x="45" y="23"/>
                    </a:lnTo>
                    <a:lnTo>
                      <a:pt x="45" y="26"/>
                    </a:lnTo>
                    <a:lnTo>
                      <a:pt x="45" y="29"/>
                    </a:lnTo>
                    <a:lnTo>
                      <a:pt x="45" y="32"/>
                    </a:lnTo>
                    <a:lnTo>
                      <a:pt x="49" y="29"/>
                    </a:lnTo>
                    <a:lnTo>
                      <a:pt x="49" y="26"/>
                    </a:lnTo>
                    <a:lnTo>
                      <a:pt x="52" y="26"/>
                    </a:lnTo>
                    <a:lnTo>
                      <a:pt x="55" y="26"/>
                    </a:lnTo>
                    <a:lnTo>
                      <a:pt x="55" y="29"/>
                    </a:lnTo>
                    <a:lnTo>
                      <a:pt x="55" y="32"/>
                    </a:lnTo>
                    <a:lnTo>
                      <a:pt x="55" y="35"/>
                    </a:lnTo>
                    <a:lnTo>
                      <a:pt x="55" y="39"/>
                    </a:lnTo>
                    <a:lnTo>
                      <a:pt x="58" y="35"/>
                    </a:lnTo>
                    <a:lnTo>
                      <a:pt x="58" y="29"/>
                    </a:lnTo>
                    <a:lnTo>
                      <a:pt x="61" y="29"/>
                    </a:lnTo>
                    <a:lnTo>
                      <a:pt x="61" y="32"/>
                    </a:lnTo>
                    <a:lnTo>
                      <a:pt x="61" y="35"/>
                    </a:lnTo>
                    <a:lnTo>
                      <a:pt x="65" y="35"/>
                    </a:lnTo>
                    <a:lnTo>
                      <a:pt x="65" y="32"/>
                    </a:lnTo>
                    <a:lnTo>
                      <a:pt x="68" y="35"/>
                    </a:lnTo>
                    <a:lnTo>
                      <a:pt x="71" y="35"/>
                    </a:lnTo>
                    <a:lnTo>
                      <a:pt x="71" y="39"/>
                    </a:lnTo>
                    <a:lnTo>
                      <a:pt x="71" y="35"/>
                    </a:lnTo>
                    <a:lnTo>
                      <a:pt x="74" y="32"/>
                    </a:lnTo>
                    <a:lnTo>
                      <a:pt x="74" y="29"/>
                    </a:lnTo>
                    <a:lnTo>
                      <a:pt x="74" y="32"/>
                    </a:lnTo>
                    <a:lnTo>
                      <a:pt x="78" y="32"/>
                    </a:lnTo>
                    <a:lnTo>
                      <a:pt x="78" y="35"/>
                    </a:lnTo>
                    <a:lnTo>
                      <a:pt x="78" y="39"/>
                    </a:lnTo>
                    <a:lnTo>
                      <a:pt x="78" y="42"/>
                    </a:lnTo>
                    <a:lnTo>
                      <a:pt x="81" y="42"/>
                    </a:lnTo>
                    <a:lnTo>
                      <a:pt x="81" y="39"/>
                    </a:lnTo>
                    <a:lnTo>
                      <a:pt x="81" y="42"/>
                    </a:lnTo>
                    <a:lnTo>
                      <a:pt x="84" y="39"/>
                    </a:lnTo>
                    <a:lnTo>
                      <a:pt x="87" y="42"/>
                    </a:lnTo>
                    <a:lnTo>
                      <a:pt x="84" y="42"/>
                    </a:lnTo>
                    <a:lnTo>
                      <a:pt x="81" y="45"/>
                    </a:lnTo>
                    <a:lnTo>
                      <a:pt x="84" y="45"/>
                    </a:lnTo>
                    <a:lnTo>
                      <a:pt x="81" y="48"/>
                    </a:lnTo>
                    <a:lnTo>
                      <a:pt x="81" y="52"/>
                    </a:lnTo>
                    <a:lnTo>
                      <a:pt x="78" y="52"/>
                    </a:lnTo>
                    <a:lnTo>
                      <a:pt x="84" y="55"/>
                    </a:lnTo>
                    <a:lnTo>
                      <a:pt x="81" y="55"/>
                    </a:lnTo>
                    <a:lnTo>
                      <a:pt x="81" y="58"/>
                    </a:lnTo>
                    <a:lnTo>
                      <a:pt x="84" y="58"/>
                    </a:lnTo>
                    <a:lnTo>
                      <a:pt x="84" y="64"/>
                    </a:lnTo>
                    <a:lnTo>
                      <a:pt x="81" y="64"/>
                    </a:lnTo>
                    <a:lnTo>
                      <a:pt x="81" y="68"/>
                    </a:lnTo>
                    <a:lnTo>
                      <a:pt x="84" y="68"/>
                    </a:lnTo>
                    <a:lnTo>
                      <a:pt x="84" y="71"/>
                    </a:lnTo>
                    <a:lnTo>
                      <a:pt x="81" y="71"/>
                    </a:lnTo>
                    <a:lnTo>
                      <a:pt x="78" y="74"/>
                    </a:lnTo>
                    <a:lnTo>
                      <a:pt x="74" y="74"/>
                    </a:lnTo>
                    <a:lnTo>
                      <a:pt x="71" y="74"/>
                    </a:lnTo>
                    <a:lnTo>
                      <a:pt x="71" y="77"/>
                    </a:lnTo>
                    <a:lnTo>
                      <a:pt x="74" y="77"/>
                    </a:lnTo>
                    <a:lnTo>
                      <a:pt x="71" y="80"/>
                    </a:lnTo>
                    <a:lnTo>
                      <a:pt x="68" y="80"/>
                    </a:lnTo>
                    <a:lnTo>
                      <a:pt x="65" y="80"/>
                    </a:lnTo>
                    <a:lnTo>
                      <a:pt x="65" y="77"/>
                    </a:lnTo>
                    <a:lnTo>
                      <a:pt x="61" y="77"/>
                    </a:lnTo>
                    <a:lnTo>
                      <a:pt x="58" y="77"/>
                    </a:lnTo>
                    <a:lnTo>
                      <a:pt x="58" y="80"/>
                    </a:lnTo>
                    <a:lnTo>
                      <a:pt x="55" y="80"/>
                    </a:lnTo>
                    <a:lnTo>
                      <a:pt x="52" y="80"/>
                    </a:lnTo>
                    <a:lnTo>
                      <a:pt x="49" y="80"/>
                    </a:lnTo>
                    <a:lnTo>
                      <a:pt x="45" y="80"/>
                    </a:lnTo>
                    <a:lnTo>
                      <a:pt x="45" y="77"/>
                    </a:lnTo>
                    <a:lnTo>
                      <a:pt x="42" y="77"/>
                    </a:lnTo>
                    <a:lnTo>
                      <a:pt x="42" y="80"/>
                    </a:lnTo>
                    <a:lnTo>
                      <a:pt x="39" y="80"/>
                    </a:lnTo>
                    <a:lnTo>
                      <a:pt x="32" y="80"/>
                    </a:lnTo>
                    <a:lnTo>
                      <a:pt x="29" y="80"/>
                    </a:lnTo>
                    <a:lnTo>
                      <a:pt x="26" y="80"/>
                    </a:lnTo>
                    <a:lnTo>
                      <a:pt x="26" y="77"/>
                    </a:lnTo>
                    <a:lnTo>
                      <a:pt x="23" y="80"/>
                    </a:lnTo>
                    <a:lnTo>
                      <a:pt x="23" y="77"/>
                    </a:lnTo>
                    <a:lnTo>
                      <a:pt x="23" y="74"/>
                    </a:lnTo>
                    <a:lnTo>
                      <a:pt x="20" y="71"/>
                    </a:lnTo>
                  </a:path>
                </a:pathLst>
              </a:custGeom>
              <a:noFill/>
              <a:ln w="0">
                <a:solidFill>
                  <a:srgbClr val="7F7F7F"/>
                </a:solidFill>
                <a:round/>
                <a:headEnd/>
                <a:tailEnd/>
              </a:ln>
            </p:spPr>
            <p:txBody>
              <a:bodyPr/>
              <a:lstStyle/>
              <a:p>
                <a:endParaRPr lang="en-US"/>
              </a:p>
            </p:txBody>
          </p:sp>
          <p:sp>
            <p:nvSpPr>
              <p:cNvPr id="33090" name="Freeform 160"/>
              <p:cNvSpPr>
                <a:spLocks/>
              </p:cNvSpPr>
              <p:nvPr/>
            </p:nvSpPr>
            <p:spPr bwMode="auto">
              <a:xfrm>
                <a:off x="2484" y="781"/>
                <a:ext cx="10" cy="3"/>
              </a:xfrm>
              <a:custGeom>
                <a:avLst/>
                <a:gdLst>
                  <a:gd name="T0" fmla="*/ 7 w 10"/>
                  <a:gd name="T1" fmla="*/ 0 h 3"/>
                  <a:gd name="T2" fmla="*/ 3 w 10"/>
                  <a:gd name="T3" fmla="*/ 0 h 3"/>
                  <a:gd name="T4" fmla="*/ 0 w 10"/>
                  <a:gd name="T5" fmla="*/ 0 h 3"/>
                  <a:gd name="T6" fmla="*/ 0 w 10"/>
                  <a:gd name="T7" fmla="*/ 3 h 3"/>
                  <a:gd name="T8" fmla="*/ 0 w 10"/>
                  <a:gd name="T9" fmla="*/ 3 h 3"/>
                  <a:gd name="T10" fmla="*/ 0 w 10"/>
                  <a:gd name="T11" fmla="*/ 3 h 3"/>
                  <a:gd name="T12" fmla="*/ 3 w 10"/>
                  <a:gd name="T13" fmla="*/ 3 h 3"/>
                  <a:gd name="T14" fmla="*/ 7 w 10"/>
                  <a:gd name="T15" fmla="*/ 3 h 3"/>
                  <a:gd name="T16" fmla="*/ 10 w 10"/>
                  <a:gd name="T17" fmla="*/ 0 h 3"/>
                  <a:gd name="T18" fmla="*/ 10 w 10"/>
                  <a:gd name="T19" fmla="*/ 0 h 3"/>
                  <a:gd name="T20" fmla="*/ 7 w 10"/>
                  <a:gd name="T21" fmla="*/ 0 h 3"/>
                  <a:gd name="T22" fmla="*/ 7 w 10"/>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3"/>
                  <a:gd name="T38" fmla="*/ 10 w 10"/>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3">
                    <a:moveTo>
                      <a:pt x="7" y="0"/>
                    </a:moveTo>
                    <a:lnTo>
                      <a:pt x="3" y="0"/>
                    </a:lnTo>
                    <a:lnTo>
                      <a:pt x="0" y="0"/>
                    </a:lnTo>
                    <a:lnTo>
                      <a:pt x="0" y="3"/>
                    </a:lnTo>
                    <a:lnTo>
                      <a:pt x="3" y="3"/>
                    </a:lnTo>
                    <a:lnTo>
                      <a:pt x="7" y="3"/>
                    </a:lnTo>
                    <a:lnTo>
                      <a:pt x="10" y="0"/>
                    </a:lnTo>
                    <a:lnTo>
                      <a:pt x="7" y="0"/>
                    </a:lnTo>
                    <a:close/>
                  </a:path>
                </a:pathLst>
              </a:custGeom>
              <a:solidFill>
                <a:srgbClr val="CCCCCC"/>
              </a:solidFill>
              <a:ln w="9525">
                <a:noFill/>
                <a:round/>
                <a:headEnd/>
                <a:tailEnd/>
              </a:ln>
            </p:spPr>
            <p:txBody>
              <a:bodyPr/>
              <a:lstStyle/>
              <a:p>
                <a:endParaRPr lang="en-US"/>
              </a:p>
            </p:txBody>
          </p:sp>
          <p:sp>
            <p:nvSpPr>
              <p:cNvPr id="33091" name="Freeform 161"/>
              <p:cNvSpPr>
                <a:spLocks/>
              </p:cNvSpPr>
              <p:nvPr/>
            </p:nvSpPr>
            <p:spPr bwMode="auto">
              <a:xfrm>
                <a:off x="2484" y="781"/>
                <a:ext cx="10" cy="3"/>
              </a:xfrm>
              <a:custGeom>
                <a:avLst/>
                <a:gdLst>
                  <a:gd name="T0" fmla="*/ 7 w 10"/>
                  <a:gd name="T1" fmla="*/ 0 h 3"/>
                  <a:gd name="T2" fmla="*/ 3 w 10"/>
                  <a:gd name="T3" fmla="*/ 0 h 3"/>
                  <a:gd name="T4" fmla="*/ 0 w 10"/>
                  <a:gd name="T5" fmla="*/ 0 h 3"/>
                  <a:gd name="T6" fmla="*/ 0 w 10"/>
                  <a:gd name="T7" fmla="*/ 3 h 3"/>
                  <a:gd name="T8" fmla="*/ 0 w 10"/>
                  <a:gd name="T9" fmla="*/ 3 h 3"/>
                  <a:gd name="T10" fmla="*/ 0 w 10"/>
                  <a:gd name="T11" fmla="*/ 3 h 3"/>
                  <a:gd name="T12" fmla="*/ 3 w 10"/>
                  <a:gd name="T13" fmla="*/ 3 h 3"/>
                  <a:gd name="T14" fmla="*/ 7 w 10"/>
                  <a:gd name="T15" fmla="*/ 3 h 3"/>
                  <a:gd name="T16" fmla="*/ 10 w 10"/>
                  <a:gd name="T17" fmla="*/ 0 h 3"/>
                  <a:gd name="T18" fmla="*/ 10 w 10"/>
                  <a:gd name="T19" fmla="*/ 0 h 3"/>
                  <a:gd name="T20" fmla="*/ 7 w 10"/>
                  <a:gd name="T21" fmla="*/ 0 h 3"/>
                  <a:gd name="T22" fmla="*/ 7 w 10"/>
                  <a:gd name="T23" fmla="*/ 0 h 3"/>
                  <a:gd name="T24" fmla="*/ 7 w 10"/>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3"/>
                  <a:gd name="T41" fmla="*/ 10 w 10"/>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3">
                    <a:moveTo>
                      <a:pt x="7" y="0"/>
                    </a:moveTo>
                    <a:lnTo>
                      <a:pt x="3" y="0"/>
                    </a:lnTo>
                    <a:lnTo>
                      <a:pt x="0" y="0"/>
                    </a:lnTo>
                    <a:lnTo>
                      <a:pt x="0" y="3"/>
                    </a:lnTo>
                    <a:lnTo>
                      <a:pt x="3" y="3"/>
                    </a:lnTo>
                    <a:lnTo>
                      <a:pt x="7" y="3"/>
                    </a:lnTo>
                    <a:lnTo>
                      <a:pt x="10" y="0"/>
                    </a:lnTo>
                    <a:lnTo>
                      <a:pt x="7" y="0"/>
                    </a:lnTo>
                  </a:path>
                </a:pathLst>
              </a:custGeom>
              <a:noFill/>
              <a:ln w="0">
                <a:solidFill>
                  <a:srgbClr val="7F7F7F"/>
                </a:solidFill>
                <a:round/>
                <a:headEnd/>
                <a:tailEnd/>
              </a:ln>
            </p:spPr>
            <p:txBody>
              <a:bodyPr/>
              <a:lstStyle/>
              <a:p>
                <a:endParaRPr lang="en-US"/>
              </a:p>
            </p:txBody>
          </p:sp>
          <p:sp>
            <p:nvSpPr>
              <p:cNvPr id="33092" name="Freeform 162"/>
              <p:cNvSpPr>
                <a:spLocks/>
              </p:cNvSpPr>
              <p:nvPr/>
            </p:nvSpPr>
            <p:spPr bwMode="auto">
              <a:xfrm>
                <a:off x="2433" y="967"/>
                <a:ext cx="3" cy="4"/>
              </a:xfrm>
              <a:custGeom>
                <a:avLst/>
                <a:gdLst>
                  <a:gd name="T0" fmla="*/ 3 w 3"/>
                  <a:gd name="T1" fmla="*/ 4 h 4"/>
                  <a:gd name="T2" fmla="*/ 3 w 3"/>
                  <a:gd name="T3" fmla="*/ 4 h 4"/>
                  <a:gd name="T4" fmla="*/ 0 w 3"/>
                  <a:gd name="T5" fmla="*/ 0 h 4"/>
                  <a:gd name="T6" fmla="*/ 0 w 3"/>
                  <a:gd name="T7" fmla="*/ 0 h 4"/>
                  <a:gd name="T8" fmla="*/ 0 w 3"/>
                  <a:gd name="T9" fmla="*/ 4 h 4"/>
                  <a:gd name="T10" fmla="*/ 0 w 3"/>
                  <a:gd name="T11" fmla="*/ 4 h 4"/>
                  <a:gd name="T12" fmla="*/ 0 w 3"/>
                  <a:gd name="T13" fmla="*/ 4 h 4"/>
                  <a:gd name="T14" fmla="*/ 3 w 3"/>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4"/>
                    </a:lnTo>
                    <a:lnTo>
                      <a:pt x="0" y="0"/>
                    </a:lnTo>
                    <a:lnTo>
                      <a:pt x="0" y="4"/>
                    </a:lnTo>
                    <a:lnTo>
                      <a:pt x="3" y="4"/>
                    </a:lnTo>
                    <a:close/>
                  </a:path>
                </a:pathLst>
              </a:custGeom>
              <a:solidFill>
                <a:srgbClr val="CCCCCC"/>
              </a:solidFill>
              <a:ln w="9525">
                <a:noFill/>
                <a:round/>
                <a:headEnd/>
                <a:tailEnd/>
              </a:ln>
            </p:spPr>
            <p:txBody>
              <a:bodyPr/>
              <a:lstStyle/>
              <a:p>
                <a:endParaRPr lang="en-US"/>
              </a:p>
            </p:txBody>
          </p:sp>
          <p:sp>
            <p:nvSpPr>
              <p:cNvPr id="33093" name="Freeform 163"/>
              <p:cNvSpPr>
                <a:spLocks/>
              </p:cNvSpPr>
              <p:nvPr/>
            </p:nvSpPr>
            <p:spPr bwMode="auto">
              <a:xfrm>
                <a:off x="2433" y="967"/>
                <a:ext cx="3" cy="4"/>
              </a:xfrm>
              <a:custGeom>
                <a:avLst/>
                <a:gdLst>
                  <a:gd name="T0" fmla="*/ 3 w 3"/>
                  <a:gd name="T1" fmla="*/ 4 h 4"/>
                  <a:gd name="T2" fmla="*/ 3 w 3"/>
                  <a:gd name="T3" fmla="*/ 4 h 4"/>
                  <a:gd name="T4" fmla="*/ 0 w 3"/>
                  <a:gd name="T5" fmla="*/ 0 h 4"/>
                  <a:gd name="T6" fmla="*/ 0 w 3"/>
                  <a:gd name="T7" fmla="*/ 0 h 4"/>
                  <a:gd name="T8" fmla="*/ 0 w 3"/>
                  <a:gd name="T9" fmla="*/ 4 h 4"/>
                  <a:gd name="T10" fmla="*/ 0 w 3"/>
                  <a:gd name="T11" fmla="*/ 4 h 4"/>
                  <a:gd name="T12" fmla="*/ 0 w 3"/>
                  <a:gd name="T13" fmla="*/ 4 h 4"/>
                  <a:gd name="T14" fmla="*/ 3 w 3"/>
                  <a:gd name="T15" fmla="*/ 4 h 4"/>
                  <a:gd name="T16" fmla="*/ 3 w 3"/>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3" y="4"/>
                    </a:moveTo>
                    <a:lnTo>
                      <a:pt x="3" y="4"/>
                    </a:lnTo>
                    <a:lnTo>
                      <a:pt x="0" y="0"/>
                    </a:lnTo>
                    <a:lnTo>
                      <a:pt x="0" y="4"/>
                    </a:lnTo>
                    <a:lnTo>
                      <a:pt x="3" y="4"/>
                    </a:lnTo>
                  </a:path>
                </a:pathLst>
              </a:custGeom>
              <a:noFill/>
              <a:ln w="0">
                <a:solidFill>
                  <a:srgbClr val="7F7F7F"/>
                </a:solidFill>
                <a:round/>
                <a:headEnd/>
                <a:tailEnd/>
              </a:ln>
            </p:spPr>
            <p:txBody>
              <a:bodyPr/>
              <a:lstStyle/>
              <a:p>
                <a:endParaRPr lang="en-US"/>
              </a:p>
            </p:txBody>
          </p:sp>
          <p:sp>
            <p:nvSpPr>
              <p:cNvPr id="33094" name="Freeform 164"/>
              <p:cNvSpPr>
                <a:spLocks/>
              </p:cNvSpPr>
              <p:nvPr/>
            </p:nvSpPr>
            <p:spPr bwMode="auto">
              <a:xfrm>
                <a:off x="2433" y="964"/>
                <a:ext cx="3" cy="10"/>
              </a:xfrm>
              <a:custGeom>
                <a:avLst/>
                <a:gdLst>
                  <a:gd name="T0" fmla="*/ 3 w 3"/>
                  <a:gd name="T1" fmla="*/ 10 h 10"/>
                  <a:gd name="T2" fmla="*/ 3 w 3"/>
                  <a:gd name="T3" fmla="*/ 10 h 10"/>
                  <a:gd name="T4" fmla="*/ 3 w 3"/>
                  <a:gd name="T5" fmla="*/ 10 h 10"/>
                  <a:gd name="T6" fmla="*/ 3 w 3"/>
                  <a:gd name="T7" fmla="*/ 7 h 10"/>
                  <a:gd name="T8" fmla="*/ 3 w 3"/>
                  <a:gd name="T9" fmla="*/ 3 h 10"/>
                  <a:gd name="T10" fmla="*/ 3 w 3"/>
                  <a:gd name="T11" fmla="*/ 0 h 10"/>
                  <a:gd name="T12" fmla="*/ 0 w 3"/>
                  <a:gd name="T13" fmla="*/ 3 h 10"/>
                  <a:gd name="T14" fmla="*/ 0 w 3"/>
                  <a:gd name="T15" fmla="*/ 3 h 10"/>
                  <a:gd name="T16" fmla="*/ 3 w 3"/>
                  <a:gd name="T17" fmla="*/ 7 h 10"/>
                  <a:gd name="T18" fmla="*/ 3 w 3"/>
                  <a:gd name="T19" fmla="*/ 7 h 10"/>
                  <a:gd name="T20" fmla="*/ 3 w 3"/>
                  <a:gd name="T21" fmla="*/ 10 h 10"/>
                  <a:gd name="T22" fmla="*/ 3 w 3"/>
                  <a:gd name="T23" fmla="*/ 10 h 10"/>
                  <a:gd name="T24" fmla="*/ 3 w 3"/>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0"/>
                  <a:gd name="T41" fmla="*/ 3 w 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0">
                    <a:moveTo>
                      <a:pt x="3" y="10"/>
                    </a:moveTo>
                    <a:lnTo>
                      <a:pt x="3" y="10"/>
                    </a:lnTo>
                    <a:lnTo>
                      <a:pt x="3" y="7"/>
                    </a:lnTo>
                    <a:lnTo>
                      <a:pt x="3" y="3"/>
                    </a:lnTo>
                    <a:lnTo>
                      <a:pt x="3" y="0"/>
                    </a:lnTo>
                    <a:lnTo>
                      <a:pt x="0" y="3"/>
                    </a:lnTo>
                    <a:lnTo>
                      <a:pt x="3" y="7"/>
                    </a:lnTo>
                    <a:lnTo>
                      <a:pt x="3" y="10"/>
                    </a:lnTo>
                    <a:close/>
                  </a:path>
                </a:pathLst>
              </a:custGeom>
              <a:solidFill>
                <a:srgbClr val="CCCCCC"/>
              </a:solidFill>
              <a:ln w="9525">
                <a:noFill/>
                <a:round/>
                <a:headEnd/>
                <a:tailEnd/>
              </a:ln>
            </p:spPr>
            <p:txBody>
              <a:bodyPr/>
              <a:lstStyle/>
              <a:p>
                <a:endParaRPr lang="en-US"/>
              </a:p>
            </p:txBody>
          </p:sp>
          <p:sp>
            <p:nvSpPr>
              <p:cNvPr id="33095" name="Freeform 165"/>
              <p:cNvSpPr>
                <a:spLocks/>
              </p:cNvSpPr>
              <p:nvPr/>
            </p:nvSpPr>
            <p:spPr bwMode="auto">
              <a:xfrm>
                <a:off x="2433" y="964"/>
                <a:ext cx="3" cy="10"/>
              </a:xfrm>
              <a:custGeom>
                <a:avLst/>
                <a:gdLst>
                  <a:gd name="T0" fmla="*/ 3 w 3"/>
                  <a:gd name="T1" fmla="*/ 10 h 10"/>
                  <a:gd name="T2" fmla="*/ 3 w 3"/>
                  <a:gd name="T3" fmla="*/ 10 h 10"/>
                  <a:gd name="T4" fmla="*/ 3 w 3"/>
                  <a:gd name="T5" fmla="*/ 10 h 10"/>
                  <a:gd name="T6" fmla="*/ 3 w 3"/>
                  <a:gd name="T7" fmla="*/ 7 h 10"/>
                  <a:gd name="T8" fmla="*/ 3 w 3"/>
                  <a:gd name="T9" fmla="*/ 3 h 10"/>
                  <a:gd name="T10" fmla="*/ 3 w 3"/>
                  <a:gd name="T11" fmla="*/ 0 h 10"/>
                  <a:gd name="T12" fmla="*/ 0 w 3"/>
                  <a:gd name="T13" fmla="*/ 3 h 10"/>
                  <a:gd name="T14" fmla="*/ 0 w 3"/>
                  <a:gd name="T15" fmla="*/ 3 h 10"/>
                  <a:gd name="T16" fmla="*/ 3 w 3"/>
                  <a:gd name="T17" fmla="*/ 7 h 10"/>
                  <a:gd name="T18" fmla="*/ 3 w 3"/>
                  <a:gd name="T19" fmla="*/ 7 h 10"/>
                  <a:gd name="T20" fmla="*/ 3 w 3"/>
                  <a:gd name="T21" fmla="*/ 10 h 10"/>
                  <a:gd name="T22" fmla="*/ 3 w 3"/>
                  <a:gd name="T23" fmla="*/ 10 h 10"/>
                  <a:gd name="T24" fmla="*/ 3 w 3"/>
                  <a:gd name="T25" fmla="*/ 10 h 10"/>
                  <a:gd name="T26" fmla="*/ 3 w 3"/>
                  <a:gd name="T27" fmla="*/ 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0"/>
                  <a:gd name="T44" fmla="*/ 3 w 3"/>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0">
                    <a:moveTo>
                      <a:pt x="3" y="10"/>
                    </a:moveTo>
                    <a:lnTo>
                      <a:pt x="3" y="10"/>
                    </a:lnTo>
                    <a:lnTo>
                      <a:pt x="3" y="7"/>
                    </a:lnTo>
                    <a:lnTo>
                      <a:pt x="3" y="3"/>
                    </a:lnTo>
                    <a:lnTo>
                      <a:pt x="3" y="0"/>
                    </a:lnTo>
                    <a:lnTo>
                      <a:pt x="0" y="3"/>
                    </a:lnTo>
                    <a:lnTo>
                      <a:pt x="3" y="7"/>
                    </a:lnTo>
                    <a:lnTo>
                      <a:pt x="3" y="10"/>
                    </a:lnTo>
                  </a:path>
                </a:pathLst>
              </a:custGeom>
              <a:noFill/>
              <a:ln w="0">
                <a:solidFill>
                  <a:srgbClr val="7F7F7F"/>
                </a:solidFill>
                <a:round/>
                <a:headEnd/>
                <a:tailEnd/>
              </a:ln>
            </p:spPr>
            <p:txBody>
              <a:bodyPr/>
              <a:lstStyle/>
              <a:p>
                <a:endParaRPr lang="en-US"/>
              </a:p>
            </p:txBody>
          </p:sp>
          <p:sp>
            <p:nvSpPr>
              <p:cNvPr id="33096" name="Freeform 166"/>
              <p:cNvSpPr>
                <a:spLocks/>
              </p:cNvSpPr>
              <p:nvPr/>
            </p:nvSpPr>
            <p:spPr bwMode="auto">
              <a:xfrm>
                <a:off x="2436" y="967"/>
                <a:ext cx="3" cy="4"/>
              </a:xfrm>
              <a:custGeom>
                <a:avLst/>
                <a:gdLst>
                  <a:gd name="T0" fmla="*/ 3 w 3"/>
                  <a:gd name="T1" fmla="*/ 4 h 4"/>
                  <a:gd name="T2" fmla="*/ 3 w 3"/>
                  <a:gd name="T3" fmla="*/ 4 h 4"/>
                  <a:gd name="T4" fmla="*/ 3 w 3"/>
                  <a:gd name="T5" fmla="*/ 4 h 4"/>
                  <a:gd name="T6" fmla="*/ 3 w 3"/>
                  <a:gd name="T7" fmla="*/ 0 h 4"/>
                  <a:gd name="T8" fmla="*/ 3 w 3"/>
                  <a:gd name="T9" fmla="*/ 0 h 4"/>
                  <a:gd name="T10" fmla="*/ 3 w 3"/>
                  <a:gd name="T11" fmla="*/ 0 h 4"/>
                  <a:gd name="T12" fmla="*/ 0 w 3"/>
                  <a:gd name="T13" fmla="*/ 0 h 4"/>
                  <a:gd name="T14" fmla="*/ 0 w 3"/>
                  <a:gd name="T15" fmla="*/ 0 h 4"/>
                  <a:gd name="T16" fmla="*/ 3 w 3"/>
                  <a:gd name="T17" fmla="*/ 4 h 4"/>
                  <a:gd name="T18" fmla="*/ 3 w 3"/>
                  <a:gd name="T19" fmla="*/ 4 h 4"/>
                  <a:gd name="T20" fmla="*/ 3 w 3"/>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3" y="4"/>
                    </a:moveTo>
                    <a:lnTo>
                      <a:pt x="3" y="4"/>
                    </a:lnTo>
                    <a:lnTo>
                      <a:pt x="3" y="0"/>
                    </a:lnTo>
                    <a:lnTo>
                      <a:pt x="0" y="0"/>
                    </a:lnTo>
                    <a:lnTo>
                      <a:pt x="3" y="4"/>
                    </a:lnTo>
                    <a:close/>
                  </a:path>
                </a:pathLst>
              </a:custGeom>
              <a:solidFill>
                <a:srgbClr val="CCCCCC"/>
              </a:solidFill>
              <a:ln w="9525">
                <a:noFill/>
                <a:round/>
                <a:headEnd/>
                <a:tailEnd/>
              </a:ln>
            </p:spPr>
            <p:txBody>
              <a:bodyPr/>
              <a:lstStyle/>
              <a:p>
                <a:endParaRPr lang="en-US"/>
              </a:p>
            </p:txBody>
          </p:sp>
          <p:sp>
            <p:nvSpPr>
              <p:cNvPr id="33097" name="Freeform 167"/>
              <p:cNvSpPr>
                <a:spLocks/>
              </p:cNvSpPr>
              <p:nvPr/>
            </p:nvSpPr>
            <p:spPr bwMode="auto">
              <a:xfrm>
                <a:off x="2436" y="967"/>
                <a:ext cx="3" cy="4"/>
              </a:xfrm>
              <a:custGeom>
                <a:avLst/>
                <a:gdLst>
                  <a:gd name="T0" fmla="*/ 3 w 3"/>
                  <a:gd name="T1" fmla="*/ 4 h 4"/>
                  <a:gd name="T2" fmla="*/ 3 w 3"/>
                  <a:gd name="T3" fmla="*/ 4 h 4"/>
                  <a:gd name="T4" fmla="*/ 3 w 3"/>
                  <a:gd name="T5" fmla="*/ 4 h 4"/>
                  <a:gd name="T6" fmla="*/ 3 w 3"/>
                  <a:gd name="T7" fmla="*/ 0 h 4"/>
                  <a:gd name="T8" fmla="*/ 3 w 3"/>
                  <a:gd name="T9" fmla="*/ 0 h 4"/>
                  <a:gd name="T10" fmla="*/ 3 w 3"/>
                  <a:gd name="T11" fmla="*/ 0 h 4"/>
                  <a:gd name="T12" fmla="*/ 0 w 3"/>
                  <a:gd name="T13" fmla="*/ 0 h 4"/>
                  <a:gd name="T14" fmla="*/ 0 w 3"/>
                  <a:gd name="T15" fmla="*/ 0 h 4"/>
                  <a:gd name="T16" fmla="*/ 3 w 3"/>
                  <a:gd name="T17" fmla="*/ 4 h 4"/>
                  <a:gd name="T18" fmla="*/ 3 w 3"/>
                  <a:gd name="T19" fmla="*/ 4 h 4"/>
                  <a:gd name="T20" fmla="*/ 3 w 3"/>
                  <a:gd name="T21" fmla="*/ 4 h 4"/>
                  <a:gd name="T22" fmla="*/ 3 w 3"/>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3" y="4"/>
                    </a:moveTo>
                    <a:lnTo>
                      <a:pt x="3" y="4"/>
                    </a:lnTo>
                    <a:lnTo>
                      <a:pt x="3" y="0"/>
                    </a:lnTo>
                    <a:lnTo>
                      <a:pt x="0" y="0"/>
                    </a:lnTo>
                    <a:lnTo>
                      <a:pt x="3" y="4"/>
                    </a:lnTo>
                  </a:path>
                </a:pathLst>
              </a:custGeom>
              <a:noFill/>
              <a:ln w="0">
                <a:solidFill>
                  <a:srgbClr val="7F7F7F"/>
                </a:solidFill>
                <a:round/>
                <a:headEnd/>
                <a:tailEnd/>
              </a:ln>
            </p:spPr>
            <p:txBody>
              <a:bodyPr/>
              <a:lstStyle/>
              <a:p>
                <a:endParaRPr lang="en-US"/>
              </a:p>
            </p:txBody>
          </p:sp>
          <p:sp>
            <p:nvSpPr>
              <p:cNvPr id="33098" name="Freeform 168"/>
              <p:cNvSpPr>
                <a:spLocks/>
              </p:cNvSpPr>
              <p:nvPr/>
            </p:nvSpPr>
            <p:spPr bwMode="auto">
              <a:xfrm>
                <a:off x="2439" y="967"/>
                <a:ext cx="3" cy="4"/>
              </a:xfrm>
              <a:custGeom>
                <a:avLst/>
                <a:gdLst>
                  <a:gd name="T0" fmla="*/ 3 w 3"/>
                  <a:gd name="T1" fmla="*/ 0 h 4"/>
                  <a:gd name="T2" fmla="*/ 3 w 3"/>
                  <a:gd name="T3" fmla="*/ 0 h 4"/>
                  <a:gd name="T4" fmla="*/ 0 w 3"/>
                  <a:gd name="T5" fmla="*/ 0 h 4"/>
                  <a:gd name="T6" fmla="*/ 0 w 3"/>
                  <a:gd name="T7" fmla="*/ 0 h 4"/>
                  <a:gd name="T8" fmla="*/ 0 w 3"/>
                  <a:gd name="T9" fmla="*/ 4 h 4"/>
                  <a:gd name="T10" fmla="*/ 0 w 3"/>
                  <a:gd name="T11" fmla="*/ 4 h 4"/>
                  <a:gd name="T12" fmla="*/ 3 w 3"/>
                  <a:gd name="T13" fmla="*/ 4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0"/>
                    </a:lnTo>
                    <a:lnTo>
                      <a:pt x="0" y="0"/>
                    </a:lnTo>
                    <a:lnTo>
                      <a:pt x="0" y="4"/>
                    </a:lnTo>
                    <a:lnTo>
                      <a:pt x="3" y="4"/>
                    </a:lnTo>
                    <a:lnTo>
                      <a:pt x="3" y="0"/>
                    </a:lnTo>
                    <a:close/>
                  </a:path>
                </a:pathLst>
              </a:custGeom>
              <a:solidFill>
                <a:srgbClr val="CCCCCC"/>
              </a:solidFill>
              <a:ln w="9525">
                <a:noFill/>
                <a:round/>
                <a:headEnd/>
                <a:tailEnd/>
              </a:ln>
            </p:spPr>
            <p:txBody>
              <a:bodyPr/>
              <a:lstStyle/>
              <a:p>
                <a:endParaRPr lang="en-US"/>
              </a:p>
            </p:txBody>
          </p:sp>
          <p:sp>
            <p:nvSpPr>
              <p:cNvPr id="33099" name="Freeform 169"/>
              <p:cNvSpPr>
                <a:spLocks/>
              </p:cNvSpPr>
              <p:nvPr/>
            </p:nvSpPr>
            <p:spPr bwMode="auto">
              <a:xfrm>
                <a:off x="2439" y="967"/>
                <a:ext cx="3" cy="4"/>
              </a:xfrm>
              <a:custGeom>
                <a:avLst/>
                <a:gdLst>
                  <a:gd name="T0" fmla="*/ 3 w 3"/>
                  <a:gd name="T1" fmla="*/ 0 h 4"/>
                  <a:gd name="T2" fmla="*/ 3 w 3"/>
                  <a:gd name="T3" fmla="*/ 0 h 4"/>
                  <a:gd name="T4" fmla="*/ 0 w 3"/>
                  <a:gd name="T5" fmla="*/ 0 h 4"/>
                  <a:gd name="T6" fmla="*/ 0 w 3"/>
                  <a:gd name="T7" fmla="*/ 0 h 4"/>
                  <a:gd name="T8" fmla="*/ 0 w 3"/>
                  <a:gd name="T9" fmla="*/ 4 h 4"/>
                  <a:gd name="T10" fmla="*/ 0 w 3"/>
                  <a:gd name="T11" fmla="*/ 4 h 4"/>
                  <a:gd name="T12" fmla="*/ 3 w 3"/>
                  <a:gd name="T13" fmla="*/ 4 h 4"/>
                  <a:gd name="T14" fmla="*/ 3 w 3"/>
                  <a:gd name="T15" fmla="*/ 0 h 4"/>
                  <a:gd name="T16" fmla="*/ 3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3" y="0"/>
                    </a:moveTo>
                    <a:lnTo>
                      <a:pt x="3" y="0"/>
                    </a:lnTo>
                    <a:lnTo>
                      <a:pt x="0" y="0"/>
                    </a:lnTo>
                    <a:lnTo>
                      <a:pt x="0" y="4"/>
                    </a:lnTo>
                    <a:lnTo>
                      <a:pt x="3" y="4"/>
                    </a:lnTo>
                    <a:lnTo>
                      <a:pt x="3" y="0"/>
                    </a:lnTo>
                  </a:path>
                </a:pathLst>
              </a:custGeom>
              <a:noFill/>
              <a:ln w="0">
                <a:solidFill>
                  <a:srgbClr val="7F7F7F"/>
                </a:solidFill>
                <a:round/>
                <a:headEnd/>
                <a:tailEnd/>
              </a:ln>
            </p:spPr>
            <p:txBody>
              <a:bodyPr/>
              <a:lstStyle/>
              <a:p>
                <a:endParaRPr lang="en-US"/>
              </a:p>
            </p:txBody>
          </p:sp>
          <p:sp>
            <p:nvSpPr>
              <p:cNvPr id="33100" name="Freeform 170"/>
              <p:cNvSpPr>
                <a:spLocks/>
              </p:cNvSpPr>
              <p:nvPr/>
            </p:nvSpPr>
            <p:spPr bwMode="auto">
              <a:xfrm>
                <a:off x="2436" y="977"/>
                <a:ext cx="3" cy="3"/>
              </a:xfrm>
              <a:custGeom>
                <a:avLst/>
                <a:gdLst>
                  <a:gd name="T0" fmla="*/ 0 w 3"/>
                  <a:gd name="T1" fmla="*/ 0 h 3"/>
                  <a:gd name="T2" fmla="*/ 3 w 3"/>
                  <a:gd name="T3" fmla="*/ 0 h 3"/>
                  <a:gd name="T4" fmla="*/ 3 w 3"/>
                  <a:gd name="T5" fmla="*/ 0 h 3"/>
                  <a:gd name="T6" fmla="*/ 0 w 3"/>
                  <a:gd name="T7" fmla="*/ 0 h 3"/>
                  <a:gd name="T8" fmla="*/ 0 w 3"/>
                  <a:gd name="T9" fmla="*/ 0 h 3"/>
                  <a:gd name="T10" fmla="*/ 0 w 3"/>
                  <a:gd name="T11" fmla="*/ 0 h 3"/>
                  <a:gd name="T12" fmla="*/ 0 w 3"/>
                  <a:gd name="T13" fmla="*/ 0 h 3"/>
                  <a:gd name="T14" fmla="*/ 0 w 3"/>
                  <a:gd name="T15" fmla="*/ 0 h 3"/>
                  <a:gd name="T16" fmla="*/ 0 w 3"/>
                  <a:gd name="T17" fmla="*/ 3 h 3"/>
                  <a:gd name="T18" fmla="*/ 0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0"/>
                    </a:moveTo>
                    <a:lnTo>
                      <a:pt x="3" y="0"/>
                    </a:lnTo>
                    <a:lnTo>
                      <a:pt x="0" y="0"/>
                    </a:lnTo>
                    <a:lnTo>
                      <a:pt x="0" y="3"/>
                    </a:lnTo>
                    <a:lnTo>
                      <a:pt x="0" y="0"/>
                    </a:lnTo>
                    <a:close/>
                  </a:path>
                </a:pathLst>
              </a:custGeom>
              <a:solidFill>
                <a:srgbClr val="CCCCCC"/>
              </a:solidFill>
              <a:ln w="9525">
                <a:noFill/>
                <a:round/>
                <a:headEnd/>
                <a:tailEnd/>
              </a:ln>
            </p:spPr>
            <p:txBody>
              <a:bodyPr/>
              <a:lstStyle/>
              <a:p>
                <a:endParaRPr lang="en-US"/>
              </a:p>
            </p:txBody>
          </p:sp>
          <p:sp>
            <p:nvSpPr>
              <p:cNvPr id="33101" name="Freeform 171"/>
              <p:cNvSpPr>
                <a:spLocks/>
              </p:cNvSpPr>
              <p:nvPr/>
            </p:nvSpPr>
            <p:spPr bwMode="auto">
              <a:xfrm>
                <a:off x="2436" y="977"/>
                <a:ext cx="3" cy="3"/>
              </a:xfrm>
              <a:custGeom>
                <a:avLst/>
                <a:gdLst>
                  <a:gd name="T0" fmla="*/ 0 w 3"/>
                  <a:gd name="T1" fmla="*/ 0 h 3"/>
                  <a:gd name="T2" fmla="*/ 3 w 3"/>
                  <a:gd name="T3" fmla="*/ 0 h 3"/>
                  <a:gd name="T4" fmla="*/ 3 w 3"/>
                  <a:gd name="T5" fmla="*/ 0 h 3"/>
                  <a:gd name="T6" fmla="*/ 0 w 3"/>
                  <a:gd name="T7" fmla="*/ 0 h 3"/>
                  <a:gd name="T8" fmla="*/ 0 w 3"/>
                  <a:gd name="T9" fmla="*/ 0 h 3"/>
                  <a:gd name="T10" fmla="*/ 0 w 3"/>
                  <a:gd name="T11" fmla="*/ 0 h 3"/>
                  <a:gd name="T12" fmla="*/ 0 w 3"/>
                  <a:gd name="T13" fmla="*/ 0 h 3"/>
                  <a:gd name="T14" fmla="*/ 0 w 3"/>
                  <a:gd name="T15" fmla="*/ 0 h 3"/>
                  <a:gd name="T16" fmla="*/ 0 w 3"/>
                  <a:gd name="T17" fmla="*/ 3 h 3"/>
                  <a:gd name="T18" fmla="*/ 0 w 3"/>
                  <a:gd name="T19" fmla="*/ 0 h 3"/>
                  <a:gd name="T20" fmla="*/ 0 w 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0" y="0"/>
                    </a:moveTo>
                    <a:lnTo>
                      <a:pt x="3" y="0"/>
                    </a:lnTo>
                    <a:lnTo>
                      <a:pt x="0" y="0"/>
                    </a:lnTo>
                    <a:lnTo>
                      <a:pt x="0" y="3"/>
                    </a:lnTo>
                    <a:lnTo>
                      <a:pt x="0" y="0"/>
                    </a:lnTo>
                  </a:path>
                </a:pathLst>
              </a:custGeom>
              <a:noFill/>
              <a:ln w="0">
                <a:solidFill>
                  <a:srgbClr val="7F7F7F"/>
                </a:solidFill>
                <a:round/>
                <a:headEnd/>
                <a:tailEnd/>
              </a:ln>
            </p:spPr>
            <p:txBody>
              <a:bodyPr/>
              <a:lstStyle/>
              <a:p>
                <a:endParaRPr lang="en-US"/>
              </a:p>
            </p:txBody>
          </p:sp>
          <p:sp>
            <p:nvSpPr>
              <p:cNvPr id="33102" name="Freeform 172"/>
              <p:cNvSpPr>
                <a:spLocks/>
              </p:cNvSpPr>
              <p:nvPr/>
            </p:nvSpPr>
            <p:spPr bwMode="auto">
              <a:xfrm>
                <a:off x="2433" y="980"/>
                <a:ext cx="1" cy="7"/>
              </a:xfrm>
              <a:custGeom>
                <a:avLst/>
                <a:gdLst>
                  <a:gd name="T0" fmla="*/ 0 w 1"/>
                  <a:gd name="T1" fmla="*/ 0 h 7"/>
                  <a:gd name="T2" fmla="*/ 0 w 1"/>
                  <a:gd name="T3" fmla="*/ 0 h 7"/>
                  <a:gd name="T4" fmla="*/ 0 w 1"/>
                  <a:gd name="T5" fmla="*/ 0 h 7"/>
                  <a:gd name="T6" fmla="*/ 0 w 1"/>
                  <a:gd name="T7" fmla="*/ 4 h 7"/>
                  <a:gd name="T8" fmla="*/ 0 w 1"/>
                  <a:gd name="T9" fmla="*/ 4 h 7"/>
                  <a:gd name="T10" fmla="*/ 0 w 1"/>
                  <a:gd name="T11" fmla="*/ 7 h 7"/>
                  <a:gd name="T12" fmla="*/ 0 w 1"/>
                  <a:gd name="T13" fmla="*/ 7 h 7"/>
                  <a:gd name="T14" fmla="*/ 0 w 1"/>
                  <a:gd name="T15" fmla="*/ 4 h 7"/>
                  <a:gd name="T16" fmla="*/ 0 w 1"/>
                  <a:gd name="T17" fmla="*/ 4 h 7"/>
                  <a:gd name="T18" fmla="*/ 0 w 1"/>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7"/>
                  <a:gd name="T32" fmla="*/ 1 w 1"/>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7">
                    <a:moveTo>
                      <a:pt x="0" y="0"/>
                    </a:moveTo>
                    <a:lnTo>
                      <a:pt x="0" y="0"/>
                    </a:lnTo>
                    <a:lnTo>
                      <a:pt x="0" y="4"/>
                    </a:lnTo>
                    <a:lnTo>
                      <a:pt x="0" y="7"/>
                    </a:lnTo>
                    <a:lnTo>
                      <a:pt x="0" y="4"/>
                    </a:lnTo>
                    <a:lnTo>
                      <a:pt x="0" y="0"/>
                    </a:lnTo>
                    <a:close/>
                  </a:path>
                </a:pathLst>
              </a:custGeom>
              <a:solidFill>
                <a:srgbClr val="CCCCCC"/>
              </a:solidFill>
              <a:ln w="9525">
                <a:noFill/>
                <a:round/>
                <a:headEnd/>
                <a:tailEnd/>
              </a:ln>
            </p:spPr>
            <p:txBody>
              <a:bodyPr/>
              <a:lstStyle/>
              <a:p>
                <a:endParaRPr lang="en-US"/>
              </a:p>
            </p:txBody>
          </p:sp>
          <p:sp>
            <p:nvSpPr>
              <p:cNvPr id="33103" name="Freeform 173"/>
              <p:cNvSpPr>
                <a:spLocks/>
              </p:cNvSpPr>
              <p:nvPr/>
            </p:nvSpPr>
            <p:spPr bwMode="auto">
              <a:xfrm>
                <a:off x="2433" y="980"/>
                <a:ext cx="1" cy="7"/>
              </a:xfrm>
              <a:custGeom>
                <a:avLst/>
                <a:gdLst>
                  <a:gd name="T0" fmla="*/ 0 w 1"/>
                  <a:gd name="T1" fmla="*/ 0 h 7"/>
                  <a:gd name="T2" fmla="*/ 0 w 1"/>
                  <a:gd name="T3" fmla="*/ 0 h 7"/>
                  <a:gd name="T4" fmla="*/ 0 w 1"/>
                  <a:gd name="T5" fmla="*/ 0 h 7"/>
                  <a:gd name="T6" fmla="*/ 0 w 1"/>
                  <a:gd name="T7" fmla="*/ 4 h 7"/>
                  <a:gd name="T8" fmla="*/ 0 w 1"/>
                  <a:gd name="T9" fmla="*/ 4 h 7"/>
                  <a:gd name="T10" fmla="*/ 0 w 1"/>
                  <a:gd name="T11" fmla="*/ 7 h 7"/>
                  <a:gd name="T12" fmla="*/ 0 w 1"/>
                  <a:gd name="T13" fmla="*/ 7 h 7"/>
                  <a:gd name="T14" fmla="*/ 0 w 1"/>
                  <a:gd name="T15" fmla="*/ 4 h 7"/>
                  <a:gd name="T16" fmla="*/ 0 w 1"/>
                  <a:gd name="T17" fmla="*/ 4 h 7"/>
                  <a:gd name="T18" fmla="*/ 0 w 1"/>
                  <a:gd name="T19" fmla="*/ 0 h 7"/>
                  <a:gd name="T20" fmla="*/ 0 w 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7"/>
                  <a:gd name="T35" fmla="*/ 1 w 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7">
                    <a:moveTo>
                      <a:pt x="0" y="0"/>
                    </a:moveTo>
                    <a:lnTo>
                      <a:pt x="0" y="0"/>
                    </a:lnTo>
                    <a:lnTo>
                      <a:pt x="0" y="4"/>
                    </a:lnTo>
                    <a:lnTo>
                      <a:pt x="0" y="7"/>
                    </a:lnTo>
                    <a:lnTo>
                      <a:pt x="0" y="4"/>
                    </a:lnTo>
                    <a:lnTo>
                      <a:pt x="0" y="0"/>
                    </a:lnTo>
                  </a:path>
                </a:pathLst>
              </a:custGeom>
              <a:noFill/>
              <a:ln w="0">
                <a:solidFill>
                  <a:srgbClr val="7F7F7F"/>
                </a:solidFill>
                <a:round/>
                <a:headEnd/>
                <a:tailEnd/>
              </a:ln>
            </p:spPr>
            <p:txBody>
              <a:bodyPr/>
              <a:lstStyle/>
              <a:p>
                <a:endParaRPr lang="en-US"/>
              </a:p>
            </p:txBody>
          </p:sp>
          <p:sp>
            <p:nvSpPr>
              <p:cNvPr id="33104" name="Freeform 174"/>
              <p:cNvSpPr>
                <a:spLocks/>
              </p:cNvSpPr>
              <p:nvPr/>
            </p:nvSpPr>
            <p:spPr bwMode="auto">
              <a:xfrm>
                <a:off x="2475" y="1019"/>
                <a:ext cx="6" cy="16"/>
              </a:xfrm>
              <a:custGeom>
                <a:avLst/>
                <a:gdLst>
                  <a:gd name="T0" fmla="*/ 6 w 6"/>
                  <a:gd name="T1" fmla="*/ 0 h 16"/>
                  <a:gd name="T2" fmla="*/ 6 w 6"/>
                  <a:gd name="T3" fmla="*/ 0 h 16"/>
                  <a:gd name="T4" fmla="*/ 6 w 6"/>
                  <a:gd name="T5" fmla="*/ 0 h 16"/>
                  <a:gd name="T6" fmla="*/ 3 w 6"/>
                  <a:gd name="T7" fmla="*/ 0 h 16"/>
                  <a:gd name="T8" fmla="*/ 3 w 6"/>
                  <a:gd name="T9" fmla="*/ 3 h 16"/>
                  <a:gd name="T10" fmla="*/ 3 w 6"/>
                  <a:gd name="T11" fmla="*/ 3 h 16"/>
                  <a:gd name="T12" fmla="*/ 3 w 6"/>
                  <a:gd name="T13" fmla="*/ 3 h 16"/>
                  <a:gd name="T14" fmla="*/ 3 w 6"/>
                  <a:gd name="T15" fmla="*/ 6 h 16"/>
                  <a:gd name="T16" fmla="*/ 0 w 6"/>
                  <a:gd name="T17" fmla="*/ 6 h 16"/>
                  <a:gd name="T18" fmla="*/ 0 w 6"/>
                  <a:gd name="T19" fmla="*/ 10 h 16"/>
                  <a:gd name="T20" fmla="*/ 3 w 6"/>
                  <a:gd name="T21" fmla="*/ 10 h 16"/>
                  <a:gd name="T22" fmla="*/ 3 w 6"/>
                  <a:gd name="T23" fmla="*/ 10 h 16"/>
                  <a:gd name="T24" fmla="*/ 3 w 6"/>
                  <a:gd name="T25" fmla="*/ 10 h 16"/>
                  <a:gd name="T26" fmla="*/ 3 w 6"/>
                  <a:gd name="T27" fmla="*/ 13 h 16"/>
                  <a:gd name="T28" fmla="*/ 0 w 6"/>
                  <a:gd name="T29" fmla="*/ 16 h 16"/>
                  <a:gd name="T30" fmla="*/ 3 w 6"/>
                  <a:gd name="T31" fmla="*/ 13 h 16"/>
                  <a:gd name="T32" fmla="*/ 3 w 6"/>
                  <a:gd name="T33" fmla="*/ 13 h 16"/>
                  <a:gd name="T34" fmla="*/ 6 w 6"/>
                  <a:gd name="T35" fmla="*/ 10 h 16"/>
                  <a:gd name="T36" fmla="*/ 6 w 6"/>
                  <a:gd name="T37" fmla="*/ 10 h 16"/>
                  <a:gd name="T38" fmla="*/ 6 w 6"/>
                  <a:gd name="T39" fmla="*/ 6 h 16"/>
                  <a:gd name="T40" fmla="*/ 6 w 6"/>
                  <a:gd name="T41" fmla="*/ 6 h 16"/>
                  <a:gd name="T42" fmla="*/ 6 w 6"/>
                  <a:gd name="T43" fmla="*/ 6 h 16"/>
                  <a:gd name="T44" fmla="*/ 6 w 6"/>
                  <a:gd name="T45" fmla="*/ 3 h 16"/>
                  <a:gd name="T46" fmla="*/ 6 w 6"/>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
                  <a:gd name="T73" fmla="*/ 0 h 16"/>
                  <a:gd name="T74" fmla="*/ 6 w 6"/>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 h="16">
                    <a:moveTo>
                      <a:pt x="6" y="0"/>
                    </a:moveTo>
                    <a:lnTo>
                      <a:pt x="6" y="0"/>
                    </a:lnTo>
                    <a:lnTo>
                      <a:pt x="3" y="0"/>
                    </a:lnTo>
                    <a:lnTo>
                      <a:pt x="3" y="3"/>
                    </a:lnTo>
                    <a:lnTo>
                      <a:pt x="3" y="6"/>
                    </a:lnTo>
                    <a:lnTo>
                      <a:pt x="0" y="6"/>
                    </a:lnTo>
                    <a:lnTo>
                      <a:pt x="0" y="10"/>
                    </a:lnTo>
                    <a:lnTo>
                      <a:pt x="3" y="10"/>
                    </a:lnTo>
                    <a:lnTo>
                      <a:pt x="3" y="13"/>
                    </a:lnTo>
                    <a:lnTo>
                      <a:pt x="0" y="16"/>
                    </a:lnTo>
                    <a:lnTo>
                      <a:pt x="3" y="13"/>
                    </a:lnTo>
                    <a:lnTo>
                      <a:pt x="6" y="10"/>
                    </a:lnTo>
                    <a:lnTo>
                      <a:pt x="6" y="6"/>
                    </a:lnTo>
                    <a:lnTo>
                      <a:pt x="6" y="3"/>
                    </a:lnTo>
                    <a:lnTo>
                      <a:pt x="6" y="0"/>
                    </a:lnTo>
                    <a:close/>
                  </a:path>
                </a:pathLst>
              </a:custGeom>
              <a:solidFill>
                <a:srgbClr val="CCCCCC"/>
              </a:solidFill>
              <a:ln w="9525">
                <a:noFill/>
                <a:round/>
                <a:headEnd/>
                <a:tailEnd/>
              </a:ln>
            </p:spPr>
            <p:txBody>
              <a:bodyPr/>
              <a:lstStyle/>
              <a:p>
                <a:endParaRPr lang="en-US"/>
              </a:p>
            </p:txBody>
          </p:sp>
          <p:sp>
            <p:nvSpPr>
              <p:cNvPr id="33105" name="Freeform 175"/>
              <p:cNvSpPr>
                <a:spLocks/>
              </p:cNvSpPr>
              <p:nvPr/>
            </p:nvSpPr>
            <p:spPr bwMode="auto">
              <a:xfrm>
                <a:off x="2475" y="1019"/>
                <a:ext cx="6" cy="16"/>
              </a:xfrm>
              <a:custGeom>
                <a:avLst/>
                <a:gdLst>
                  <a:gd name="T0" fmla="*/ 6 w 6"/>
                  <a:gd name="T1" fmla="*/ 0 h 16"/>
                  <a:gd name="T2" fmla="*/ 6 w 6"/>
                  <a:gd name="T3" fmla="*/ 0 h 16"/>
                  <a:gd name="T4" fmla="*/ 6 w 6"/>
                  <a:gd name="T5" fmla="*/ 0 h 16"/>
                  <a:gd name="T6" fmla="*/ 3 w 6"/>
                  <a:gd name="T7" fmla="*/ 0 h 16"/>
                  <a:gd name="T8" fmla="*/ 3 w 6"/>
                  <a:gd name="T9" fmla="*/ 3 h 16"/>
                  <a:gd name="T10" fmla="*/ 3 w 6"/>
                  <a:gd name="T11" fmla="*/ 3 h 16"/>
                  <a:gd name="T12" fmla="*/ 3 w 6"/>
                  <a:gd name="T13" fmla="*/ 3 h 16"/>
                  <a:gd name="T14" fmla="*/ 3 w 6"/>
                  <a:gd name="T15" fmla="*/ 6 h 16"/>
                  <a:gd name="T16" fmla="*/ 0 w 6"/>
                  <a:gd name="T17" fmla="*/ 6 h 16"/>
                  <a:gd name="T18" fmla="*/ 0 w 6"/>
                  <a:gd name="T19" fmla="*/ 10 h 16"/>
                  <a:gd name="T20" fmla="*/ 3 w 6"/>
                  <a:gd name="T21" fmla="*/ 10 h 16"/>
                  <a:gd name="T22" fmla="*/ 3 w 6"/>
                  <a:gd name="T23" fmla="*/ 10 h 16"/>
                  <a:gd name="T24" fmla="*/ 3 w 6"/>
                  <a:gd name="T25" fmla="*/ 10 h 16"/>
                  <a:gd name="T26" fmla="*/ 3 w 6"/>
                  <a:gd name="T27" fmla="*/ 13 h 16"/>
                  <a:gd name="T28" fmla="*/ 0 w 6"/>
                  <a:gd name="T29" fmla="*/ 16 h 16"/>
                  <a:gd name="T30" fmla="*/ 3 w 6"/>
                  <a:gd name="T31" fmla="*/ 13 h 16"/>
                  <a:gd name="T32" fmla="*/ 3 w 6"/>
                  <a:gd name="T33" fmla="*/ 13 h 16"/>
                  <a:gd name="T34" fmla="*/ 6 w 6"/>
                  <a:gd name="T35" fmla="*/ 10 h 16"/>
                  <a:gd name="T36" fmla="*/ 6 w 6"/>
                  <a:gd name="T37" fmla="*/ 10 h 16"/>
                  <a:gd name="T38" fmla="*/ 6 w 6"/>
                  <a:gd name="T39" fmla="*/ 6 h 16"/>
                  <a:gd name="T40" fmla="*/ 6 w 6"/>
                  <a:gd name="T41" fmla="*/ 6 h 16"/>
                  <a:gd name="T42" fmla="*/ 6 w 6"/>
                  <a:gd name="T43" fmla="*/ 6 h 16"/>
                  <a:gd name="T44" fmla="*/ 6 w 6"/>
                  <a:gd name="T45" fmla="*/ 3 h 16"/>
                  <a:gd name="T46" fmla="*/ 6 w 6"/>
                  <a:gd name="T47" fmla="*/ 0 h 16"/>
                  <a:gd name="T48" fmla="*/ 6 w 6"/>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16"/>
                  <a:gd name="T77" fmla="*/ 6 w 6"/>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16">
                    <a:moveTo>
                      <a:pt x="6" y="0"/>
                    </a:moveTo>
                    <a:lnTo>
                      <a:pt x="6" y="0"/>
                    </a:lnTo>
                    <a:lnTo>
                      <a:pt x="3" y="0"/>
                    </a:lnTo>
                    <a:lnTo>
                      <a:pt x="3" y="3"/>
                    </a:lnTo>
                    <a:lnTo>
                      <a:pt x="3" y="6"/>
                    </a:lnTo>
                    <a:lnTo>
                      <a:pt x="0" y="6"/>
                    </a:lnTo>
                    <a:lnTo>
                      <a:pt x="0" y="10"/>
                    </a:lnTo>
                    <a:lnTo>
                      <a:pt x="3" y="10"/>
                    </a:lnTo>
                    <a:lnTo>
                      <a:pt x="3" y="13"/>
                    </a:lnTo>
                    <a:lnTo>
                      <a:pt x="0" y="16"/>
                    </a:lnTo>
                    <a:lnTo>
                      <a:pt x="3" y="13"/>
                    </a:lnTo>
                    <a:lnTo>
                      <a:pt x="6" y="10"/>
                    </a:lnTo>
                    <a:lnTo>
                      <a:pt x="6" y="6"/>
                    </a:lnTo>
                    <a:lnTo>
                      <a:pt x="6" y="3"/>
                    </a:lnTo>
                    <a:lnTo>
                      <a:pt x="6" y="0"/>
                    </a:lnTo>
                  </a:path>
                </a:pathLst>
              </a:custGeom>
              <a:noFill/>
              <a:ln w="0">
                <a:solidFill>
                  <a:srgbClr val="7F7F7F"/>
                </a:solidFill>
                <a:round/>
                <a:headEnd/>
                <a:tailEnd/>
              </a:ln>
            </p:spPr>
            <p:txBody>
              <a:bodyPr/>
              <a:lstStyle/>
              <a:p>
                <a:endParaRPr lang="en-US"/>
              </a:p>
            </p:txBody>
          </p:sp>
          <p:sp>
            <p:nvSpPr>
              <p:cNvPr id="33106" name="Freeform 176"/>
              <p:cNvSpPr>
                <a:spLocks/>
              </p:cNvSpPr>
              <p:nvPr/>
            </p:nvSpPr>
            <p:spPr bwMode="auto">
              <a:xfrm>
                <a:off x="2407" y="1051"/>
                <a:ext cx="13" cy="10"/>
              </a:xfrm>
              <a:custGeom>
                <a:avLst/>
                <a:gdLst>
                  <a:gd name="T0" fmla="*/ 13 w 13"/>
                  <a:gd name="T1" fmla="*/ 0 h 10"/>
                  <a:gd name="T2" fmla="*/ 13 w 13"/>
                  <a:gd name="T3" fmla="*/ 0 h 10"/>
                  <a:gd name="T4" fmla="*/ 10 w 13"/>
                  <a:gd name="T5" fmla="*/ 0 h 10"/>
                  <a:gd name="T6" fmla="*/ 6 w 13"/>
                  <a:gd name="T7" fmla="*/ 0 h 10"/>
                  <a:gd name="T8" fmla="*/ 6 w 13"/>
                  <a:gd name="T9" fmla="*/ 0 h 10"/>
                  <a:gd name="T10" fmla="*/ 6 w 13"/>
                  <a:gd name="T11" fmla="*/ 3 h 10"/>
                  <a:gd name="T12" fmla="*/ 6 w 13"/>
                  <a:gd name="T13" fmla="*/ 3 h 10"/>
                  <a:gd name="T14" fmla="*/ 3 w 13"/>
                  <a:gd name="T15" fmla="*/ 0 h 10"/>
                  <a:gd name="T16" fmla="*/ 3 w 13"/>
                  <a:gd name="T17" fmla="*/ 3 h 10"/>
                  <a:gd name="T18" fmla="*/ 3 w 13"/>
                  <a:gd name="T19" fmla="*/ 7 h 10"/>
                  <a:gd name="T20" fmla="*/ 3 w 13"/>
                  <a:gd name="T21" fmla="*/ 7 h 10"/>
                  <a:gd name="T22" fmla="*/ 0 w 13"/>
                  <a:gd name="T23" fmla="*/ 10 h 10"/>
                  <a:gd name="T24" fmla="*/ 0 w 13"/>
                  <a:gd name="T25" fmla="*/ 10 h 10"/>
                  <a:gd name="T26" fmla="*/ 0 w 13"/>
                  <a:gd name="T27" fmla="*/ 10 h 10"/>
                  <a:gd name="T28" fmla="*/ 3 w 13"/>
                  <a:gd name="T29" fmla="*/ 10 h 10"/>
                  <a:gd name="T30" fmla="*/ 3 w 13"/>
                  <a:gd name="T31" fmla="*/ 10 h 10"/>
                  <a:gd name="T32" fmla="*/ 3 w 13"/>
                  <a:gd name="T33" fmla="*/ 10 h 10"/>
                  <a:gd name="T34" fmla="*/ 6 w 13"/>
                  <a:gd name="T35" fmla="*/ 10 h 10"/>
                  <a:gd name="T36" fmla="*/ 6 w 13"/>
                  <a:gd name="T37" fmla="*/ 10 h 10"/>
                  <a:gd name="T38" fmla="*/ 10 w 13"/>
                  <a:gd name="T39" fmla="*/ 7 h 10"/>
                  <a:gd name="T40" fmla="*/ 10 w 13"/>
                  <a:gd name="T41" fmla="*/ 7 h 10"/>
                  <a:gd name="T42" fmla="*/ 10 w 13"/>
                  <a:gd name="T43" fmla="*/ 7 h 10"/>
                  <a:gd name="T44" fmla="*/ 10 w 13"/>
                  <a:gd name="T45" fmla="*/ 7 h 10"/>
                  <a:gd name="T46" fmla="*/ 10 w 13"/>
                  <a:gd name="T47" fmla="*/ 3 h 10"/>
                  <a:gd name="T48" fmla="*/ 10 w 13"/>
                  <a:gd name="T49" fmla="*/ 3 h 10"/>
                  <a:gd name="T50" fmla="*/ 13 w 13"/>
                  <a:gd name="T51" fmla="*/ 3 h 10"/>
                  <a:gd name="T52" fmla="*/ 13 w 13"/>
                  <a:gd name="T53" fmla="*/ 3 h 10"/>
                  <a:gd name="T54" fmla="*/ 13 w 13"/>
                  <a:gd name="T55" fmla="*/ 3 h 10"/>
                  <a:gd name="T56" fmla="*/ 13 w 13"/>
                  <a:gd name="T57" fmla="*/ 0 h 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
                  <a:gd name="T88" fmla="*/ 0 h 10"/>
                  <a:gd name="T89" fmla="*/ 13 w 13"/>
                  <a:gd name="T90" fmla="*/ 10 h 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 h="10">
                    <a:moveTo>
                      <a:pt x="13" y="0"/>
                    </a:moveTo>
                    <a:lnTo>
                      <a:pt x="13" y="0"/>
                    </a:lnTo>
                    <a:lnTo>
                      <a:pt x="10" y="0"/>
                    </a:lnTo>
                    <a:lnTo>
                      <a:pt x="6" y="0"/>
                    </a:lnTo>
                    <a:lnTo>
                      <a:pt x="6" y="3"/>
                    </a:lnTo>
                    <a:lnTo>
                      <a:pt x="3" y="0"/>
                    </a:lnTo>
                    <a:lnTo>
                      <a:pt x="3" y="3"/>
                    </a:lnTo>
                    <a:lnTo>
                      <a:pt x="3" y="7"/>
                    </a:lnTo>
                    <a:lnTo>
                      <a:pt x="0" y="10"/>
                    </a:lnTo>
                    <a:lnTo>
                      <a:pt x="3" y="10"/>
                    </a:lnTo>
                    <a:lnTo>
                      <a:pt x="6" y="10"/>
                    </a:lnTo>
                    <a:lnTo>
                      <a:pt x="10" y="7"/>
                    </a:lnTo>
                    <a:lnTo>
                      <a:pt x="10" y="3"/>
                    </a:lnTo>
                    <a:lnTo>
                      <a:pt x="13" y="3"/>
                    </a:lnTo>
                    <a:lnTo>
                      <a:pt x="13" y="0"/>
                    </a:lnTo>
                    <a:close/>
                  </a:path>
                </a:pathLst>
              </a:custGeom>
              <a:solidFill>
                <a:srgbClr val="CCCCCC"/>
              </a:solidFill>
              <a:ln w="9525">
                <a:noFill/>
                <a:round/>
                <a:headEnd/>
                <a:tailEnd/>
              </a:ln>
            </p:spPr>
            <p:txBody>
              <a:bodyPr/>
              <a:lstStyle/>
              <a:p>
                <a:endParaRPr lang="en-US"/>
              </a:p>
            </p:txBody>
          </p:sp>
          <p:sp>
            <p:nvSpPr>
              <p:cNvPr id="33107" name="Freeform 177"/>
              <p:cNvSpPr>
                <a:spLocks/>
              </p:cNvSpPr>
              <p:nvPr/>
            </p:nvSpPr>
            <p:spPr bwMode="auto">
              <a:xfrm>
                <a:off x="2407" y="1051"/>
                <a:ext cx="13" cy="10"/>
              </a:xfrm>
              <a:custGeom>
                <a:avLst/>
                <a:gdLst>
                  <a:gd name="T0" fmla="*/ 13 w 13"/>
                  <a:gd name="T1" fmla="*/ 0 h 10"/>
                  <a:gd name="T2" fmla="*/ 13 w 13"/>
                  <a:gd name="T3" fmla="*/ 0 h 10"/>
                  <a:gd name="T4" fmla="*/ 10 w 13"/>
                  <a:gd name="T5" fmla="*/ 0 h 10"/>
                  <a:gd name="T6" fmla="*/ 6 w 13"/>
                  <a:gd name="T7" fmla="*/ 0 h 10"/>
                  <a:gd name="T8" fmla="*/ 6 w 13"/>
                  <a:gd name="T9" fmla="*/ 0 h 10"/>
                  <a:gd name="T10" fmla="*/ 6 w 13"/>
                  <a:gd name="T11" fmla="*/ 3 h 10"/>
                  <a:gd name="T12" fmla="*/ 6 w 13"/>
                  <a:gd name="T13" fmla="*/ 3 h 10"/>
                  <a:gd name="T14" fmla="*/ 3 w 13"/>
                  <a:gd name="T15" fmla="*/ 0 h 10"/>
                  <a:gd name="T16" fmla="*/ 3 w 13"/>
                  <a:gd name="T17" fmla="*/ 3 h 10"/>
                  <a:gd name="T18" fmla="*/ 3 w 13"/>
                  <a:gd name="T19" fmla="*/ 7 h 10"/>
                  <a:gd name="T20" fmla="*/ 3 w 13"/>
                  <a:gd name="T21" fmla="*/ 7 h 10"/>
                  <a:gd name="T22" fmla="*/ 0 w 13"/>
                  <a:gd name="T23" fmla="*/ 10 h 10"/>
                  <a:gd name="T24" fmla="*/ 0 w 13"/>
                  <a:gd name="T25" fmla="*/ 10 h 10"/>
                  <a:gd name="T26" fmla="*/ 0 w 13"/>
                  <a:gd name="T27" fmla="*/ 10 h 10"/>
                  <a:gd name="T28" fmla="*/ 3 w 13"/>
                  <a:gd name="T29" fmla="*/ 10 h 10"/>
                  <a:gd name="T30" fmla="*/ 3 w 13"/>
                  <a:gd name="T31" fmla="*/ 10 h 10"/>
                  <a:gd name="T32" fmla="*/ 3 w 13"/>
                  <a:gd name="T33" fmla="*/ 10 h 10"/>
                  <a:gd name="T34" fmla="*/ 6 w 13"/>
                  <a:gd name="T35" fmla="*/ 10 h 10"/>
                  <a:gd name="T36" fmla="*/ 6 w 13"/>
                  <a:gd name="T37" fmla="*/ 10 h 10"/>
                  <a:gd name="T38" fmla="*/ 10 w 13"/>
                  <a:gd name="T39" fmla="*/ 7 h 10"/>
                  <a:gd name="T40" fmla="*/ 10 w 13"/>
                  <a:gd name="T41" fmla="*/ 7 h 10"/>
                  <a:gd name="T42" fmla="*/ 10 w 13"/>
                  <a:gd name="T43" fmla="*/ 7 h 10"/>
                  <a:gd name="T44" fmla="*/ 10 w 13"/>
                  <a:gd name="T45" fmla="*/ 7 h 10"/>
                  <a:gd name="T46" fmla="*/ 10 w 13"/>
                  <a:gd name="T47" fmla="*/ 3 h 10"/>
                  <a:gd name="T48" fmla="*/ 10 w 13"/>
                  <a:gd name="T49" fmla="*/ 3 h 10"/>
                  <a:gd name="T50" fmla="*/ 13 w 13"/>
                  <a:gd name="T51" fmla="*/ 3 h 10"/>
                  <a:gd name="T52" fmla="*/ 13 w 13"/>
                  <a:gd name="T53" fmla="*/ 3 h 10"/>
                  <a:gd name="T54" fmla="*/ 13 w 13"/>
                  <a:gd name="T55" fmla="*/ 3 h 10"/>
                  <a:gd name="T56" fmla="*/ 13 w 13"/>
                  <a:gd name="T57" fmla="*/ 0 h 10"/>
                  <a:gd name="T58" fmla="*/ 13 w 13"/>
                  <a:gd name="T59" fmla="*/ 0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
                  <a:gd name="T91" fmla="*/ 0 h 10"/>
                  <a:gd name="T92" fmla="*/ 13 w 13"/>
                  <a:gd name="T93" fmla="*/ 10 h 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 h="10">
                    <a:moveTo>
                      <a:pt x="13" y="0"/>
                    </a:moveTo>
                    <a:lnTo>
                      <a:pt x="13" y="0"/>
                    </a:lnTo>
                    <a:lnTo>
                      <a:pt x="10" y="0"/>
                    </a:lnTo>
                    <a:lnTo>
                      <a:pt x="6" y="0"/>
                    </a:lnTo>
                    <a:lnTo>
                      <a:pt x="6" y="3"/>
                    </a:lnTo>
                    <a:lnTo>
                      <a:pt x="3" y="0"/>
                    </a:lnTo>
                    <a:lnTo>
                      <a:pt x="3" y="3"/>
                    </a:lnTo>
                    <a:lnTo>
                      <a:pt x="3" y="7"/>
                    </a:lnTo>
                    <a:lnTo>
                      <a:pt x="0" y="10"/>
                    </a:lnTo>
                    <a:lnTo>
                      <a:pt x="3" y="10"/>
                    </a:lnTo>
                    <a:lnTo>
                      <a:pt x="6" y="10"/>
                    </a:lnTo>
                    <a:lnTo>
                      <a:pt x="10" y="7"/>
                    </a:lnTo>
                    <a:lnTo>
                      <a:pt x="10" y="3"/>
                    </a:lnTo>
                    <a:lnTo>
                      <a:pt x="13" y="3"/>
                    </a:lnTo>
                    <a:lnTo>
                      <a:pt x="13" y="0"/>
                    </a:lnTo>
                  </a:path>
                </a:pathLst>
              </a:custGeom>
              <a:noFill/>
              <a:ln w="0">
                <a:solidFill>
                  <a:srgbClr val="7F7F7F"/>
                </a:solidFill>
                <a:round/>
                <a:headEnd/>
                <a:tailEnd/>
              </a:ln>
            </p:spPr>
            <p:txBody>
              <a:bodyPr/>
              <a:lstStyle/>
              <a:p>
                <a:endParaRPr lang="en-US"/>
              </a:p>
            </p:txBody>
          </p:sp>
          <p:sp>
            <p:nvSpPr>
              <p:cNvPr id="33108" name="Freeform 178"/>
              <p:cNvSpPr>
                <a:spLocks/>
              </p:cNvSpPr>
              <p:nvPr/>
            </p:nvSpPr>
            <p:spPr bwMode="auto">
              <a:xfrm>
                <a:off x="2401" y="1064"/>
                <a:ext cx="6" cy="3"/>
              </a:xfrm>
              <a:custGeom>
                <a:avLst/>
                <a:gdLst>
                  <a:gd name="T0" fmla="*/ 6 w 6"/>
                  <a:gd name="T1" fmla="*/ 0 h 3"/>
                  <a:gd name="T2" fmla="*/ 6 w 6"/>
                  <a:gd name="T3" fmla="*/ 0 h 3"/>
                  <a:gd name="T4" fmla="*/ 6 w 6"/>
                  <a:gd name="T5" fmla="*/ 0 h 3"/>
                  <a:gd name="T6" fmla="*/ 3 w 6"/>
                  <a:gd name="T7" fmla="*/ 0 h 3"/>
                  <a:gd name="T8" fmla="*/ 0 w 6"/>
                  <a:gd name="T9" fmla="*/ 0 h 3"/>
                  <a:gd name="T10" fmla="*/ 3 w 6"/>
                  <a:gd name="T11" fmla="*/ 0 h 3"/>
                  <a:gd name="T12" fmla="*/ 3 w 6"/>
                  <a:gd name="T13" fmla="*/ 3 h 3"/>
                  <a:gd name="T14" fmla="*/ 6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6" y="0"/>
                    </a:moveTo>
                    <a:lnTo>
                      <a:pt x="6" y="0"/>
                    </a:lnTo>
                    <a:lnTo>
                      <a:pt x="3" y="0"/>
                    </a:lnTo>
                    <a:lnTo>
                      <a:pt x="0" y="0"/>
                    </a:lnTo>
                    <a:lnTo>
                      <a:pt x="3" y="0"/>
                    </a:lnTo>
                    <a:lnTo>
                      <a:pt x="3" y="3"/>
                    </a:lnTo>
                    <a:lnTo>
                      <a:pt x="6" y="0"/>
                    </a:lnTo>
                    <a:close/>
                  </a:path>
                </a:pathLst>
              </a:custGeom>
              <a:solidFill>
                <a:srgbClr val="CCCCCC"/>
              </a:solidFill>
              <a:ln w="9525">
                <a:noFill/>
                <a:round/>
                <a:headEnd/>
                <a:tailEnd/>
              </a:ln>
            </p:spPr>
            <p:txBody>
              <a:bodyPr/>
              <a:lstStyle/>
              <a:p>
                <a:endParaRPr lang="en-US"/>
              </a:p>
            </p:txBody>
          </p:sp>
          <p:sp>
            <p:nvSpPr>
              <p:cNvPr id="33109" name="Freeform 179"/>
              <p:cNvSpPr>
                <a:spLocks/>
              </p:cNvSpPr>
              <p:nvPr/>
            </p:nvSpPr>
            <p:spPr bwMode="auto">
              <a:xfrm>
                <a:off x="2401" y="1064"/>
                <a:ext cx="6" cy="3"/>
              </a:xfrm>
              <a:custGeom>
                <a:avLst/>
                <a:gdLst>
                  <a:gd name="T0" fmla="*/ 6 w 6"/>
                  <a:gd name="T1" fmla="*/ 0 h 3"/>
                  <a:gd name="T2" fmla="*/ 6 w 6"/>
                  <a:gd name="T3" fmla="*/ 0 h 3"/>
                  <a:gd name="T4" fmla="*/ 6 w 6"/>
                  <a:gd name="T5" fmla="*/ 0 h 3"/>
                  <a:gd name="T6" fmla="*/ 3 w 6"/>
                  <a:gd name="T7" fmla="*/ 0 h 3"/>
                  <a:gd name="T8" fmla="*/ 0 w 6"/>
                  <a:gd name="T9" fmla="*/ 0 h 3"/>
                  <a:gd name="T10" fmla="*/ 3 w 6"/>
                  <a:gd name="T11" fmla="*/ 0 h 3"/>
                  <a:gd name="T12" fmla="*/ 3 w 6"/>
                  <a:gd name="T13" fmla="*/ 3 h 3"/>
                  <a:gd name="T14" fmla="*/ 6 w 6"/>
                  <a:gd name="T15" fmla="*/ 0 h 3"/>
                  <a:gd name="T16" fmla="*/ 6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6" y="0"/>
                    </a:moveTo>
                    <a:lnTo>
                      <a:pt x="6" y="0"/>
                    </a:lnTo>
                    <a:lnTo>
                      <a:pt x="3" y="0"/>
                    </a:lnTo>
                    <a:lnTo>
                      <a:pt x="0" y="0"/>
                    </a:lnTo>
                    <a:lnTo>
                      <a:pt x="3" y="0"/>
                    </a:lnTo>
                    <a:lnTo>
                      <a:pt x="3" y="3"/>
                    </a:lnTo>
                    <a:lnTo>
                      <a:pt x="6" y="0"/>
                    </a:lnTo>
                  </a:path>
                </a:pathLst>
              </a:custGeom>
              <a:noFill/>
              <a:ln w="0">
                <a:solidFill>
                  <a:srgbClr val="7F7F7F"/>
                </a:solidFill>
                <a:round/>
                <a:headEnd/>
                <a:tailEnd/>
              </a:ln>
            </p:spPr>
            <p:txBody>
              <a:bodyPr/>
              <a:lstStyle/>
              <a:p>
                <a:endParaRPr lang="en-US"/>
              </a:p>
            </p:txBody>
          </p:sp>
          <p:sp>
            <p:nvSpPr>
              <p:cNvPr id="33110" name="Freeform 180"/>
              <p:cNvSpPr>
                <a:spLocks/>
              </p:cNvSpPr>
              <p:nvPr/>
            </p:nvSpPr>
            <p:spPr bwMode="auto">
              <a:xfrm>
                <a:off x="2452" y="1045"/>
                <a:ext cx="6" cy="6"/>
              </a:xfrm>
              <a:custGeom>
                <a:avLst/>
                <a:gdLst>
                  <a:gd name="T0" fmla="*/ 6 w 6"/>
                  <a:gd name="T1" fmla="*/ 6 h 6"/>
                  <a:gd name="T2" fmla="*/ 6 w 6"/>
                  <a:gd name="T3" fmla="*/ 6 h 6"/>
                  <a:gd name="T4" fmla="*/ 6 w 6"/>
                  <a:gd name="T5" fmla="*/ 6 h 6"/>
                  <a:gd name="T6" fmla="*/ 3 w 6"/>
                  <a:gd name="T7" fmla="*/ 3 h 6"/>
                  <a:gd name="T8" fmla="*/ 3 w 6"/>
                  <a:gd name="T9" fmla="*/ 3 h 6"/>
                  <a:gd name="T10" fmla="*/ 3 w 6"/>
                  <a:gd name="T11" fmla="*/ 0 h 6"/>
                  <a:gd name="T12" fmla="*/ 3 w 6"/>
                  <a:gd name="T13" fmla="*/ 0 h 6"/>
                  <a:gd name="T14" fmla="*/ 0 w 6"/>
                  <a:gd name="T15" fmla="*/ 3 h 6"/>
                  <a:gd name="T16" fmla="*/ 0 w 6"/>
                  <a:gd name="T17" fmla="*/ 3 h 6"/>
                  <a:gd name="T18" fmla="*/ 0 w 6"/>
                  <a:gd name="T19" fmla="*/ 3 h 6"/>
                  <a:gd name="T20" fmla="*/ 3 w 6"/>
                  <a:gd name="T21" fmla="*/ 6 h 6"/>
                  <a:gd name="T22" fmla="*/ 6 w 6"/>
                  <a:gd name="T23" fmla="*/ 6 h 6"/>
                  <a:gd name="T24" fmla="*/ 6 w 6"/>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6"/>
                  <a:gd name="T41" fmla="*/ 6 w 6"/>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6">
                    <a:moveTo>
                      <a:pt x="6" y="6"/>
                    </a:moveTo>
                    <a:lnTo>
                      <a:pt x="6" y="6"/>
                    </a:lnTo>
                    <a:lnTo>
                      <a:pt x="3" y="3"/>
                    </a:lnTo>
                    <a:lnTo>
                      <a:pt x="3" y="0"/>
                    </a:lnTo>
                    <a:lnTo>
                      <a:pt x="0" y="3"/>
                    </a:lnTo>
                    <a:lnTo>
                      <a:pt x="3" y="6"/>
                    </a:lnTo>
                    <a:lnTo>
                      <a:pt x="6" y="6"/>
                    </a:lnTo>
                    <a:close/>
                  </a:path>
                </a:pathLst>
              </a:custGeom>
              <a:solidFill>
                <a:srgbClr val="CCCCCC"/>
              </a:solidFill>
              <a:ln w="9525">
                <a:noFill/>
                <a:round/>
                <a:headEnd/>
                <a:tailEnd/>
              </a:ln>
            </p:spPr>
            <p:txBody>
              <a:bodyPr/>
              <a:lstStyle/>
              <a:p>
                <a:endParaRPr lang="en-US"/>
              </a:p>
            </p:txBody>
          </p:sp>
          <p:sp>
            <p:nvSpPr>
              <p:cNvPr id="33111" name="Freeform 181"/>
              <p:cNvSpPr>
                <a:spLocks/>
              </p:cNvSpPr>
              <p:nvPr/>
            </p:nvSpPr>
            <p:spPr bwMode="auto">
              <a:xfrm>
                <a:off x="2452" y="1045"/>
                <a:ext cx="6" cy="6"/>
              </a:xfrm>
              <a:custGeom>
                <a:avLst/>
                <a:gdLst>
                  <a:gd name="T0" fmla="*/ 6 w 6"/>
                  <a:gd name="T1" fmla="*/ 6 h 6"/>
                  <a:gd name="T2" fmla="*/ 6 w 6"/>
                  <a:gd name="T3" fmla="*/ 6 h 6"/>
                  <a:gd name="T4" fmla="*/ 6 w 6"/>
                  <a:gd name="T5" fmla="*/ 6 h 6"/>
                  <a:gd name="T6" fmla="*/ 3 w 6"/>
                  <a:gd name="T7" fmla="*/ 3 h 6"/>
                  <a:gd name="T8" fmla="*/ 3 w 6"/>
                  <a:gd name="T9" fmla="*/ 3 h 6"/>
                  <a:gd name="T10" fmla="*/ 3 w 6"/>
                  <a:gd name="T11" fmla="*/ 0 h 6"/>
                  <a:gd name="T12" fmla="*/ 3 w 6"/>
                  <a:gd name="T13" fmla="*/ 0 h 6"/>
                  <a:gd name="T14" fmla="*/ 0 w 6"/>
                  <a:gd name="T15" fmla="*/ 3 h 6"/>
                  <a:gd name="T16" fmla="*/ 0 w 6"/>
                  <a:gd name="T17" fmla="*/ 3 h 6"/>
                  <a:gd name="T18" fmla="*/ 0 w 6"/>
                  <a:gd name="T19" fmla="*/ 3 h 6"/>
                  <a:gd name="T20" fmla="*/ 3 w 6"/>
                  <a:gd name="T21" fmla="*/ 6 h 6"/>
                  <a:gd name="T22" fmla="*/ 6 w 6"/>
                  <a:gd name="T23" fmla="*/ 6 h 6"/>
                  <a:gd name="T24" fmla="*/ 6 w 6"/>
                  <a:gd name="T25" fmla="*/ 6 h 6"/>
                  <a:gd name="T26" fmla="*/ 6 w 6"/>
                  <a:gd name="T27" fmla="*/ 6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6"/>
                    </a:moveTo>
                    <a:lnTo>
                      <a:pt x="6" y="6"/>
                    </a:lnTo>
                    <a:lnTo>
                      <a:pt x="3" y="3"/>
                    </a:lnTo>
                    <a:lnTo>
                      <a:pt x="3" y="0"/>
                    </a:lnTo>
                    <a:lnTo>
                      <a:pt x="0" y="3"/>
                    </a:lnTo>
                    <a:lnTo>
                      <a:pt x="3" y="6"/>
                    </a:lnTo>
                    <a:lnTo>
                      <a:pt x="6" y="6"/>
                    </a:lnTo>
                  </a:path>
                </a:pathLst>
              </a:custGeom>
              <a:noFill/>
              <a:ln w="0">
                <a:solidFill>
                  <a:srgbClr val="7F7F7F"/>
                </a:solidFill>
                <a:round/>
                <a:headEnd/>
                <a:tailEnd/>
              </a:ln>
            </p:spPr>
            <p:txBody>
              <a:bodyPr/>
              <a:lstStyle/>
              <a:p>
                <a:endParaRPr lang="en-US"/>
              </a:p>
            </p:txBody>
          </p:sp>
          <p:sp>
            <p:nvSpPr>
              <p:cNvPr id="33112" name="Freeform 182"/>
              <p:cNvSpPr>
                <a:spLocks/>
              </p:cNvSpPr>
              <p:nvPr/>
            </p:nvSpPr>
            <p:spPr bwMode="auto">
              <a:xfrm>
                <a:off x="2452" y="105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close/>
                  </a:path>
                </a:pathLst>
              </a:custGeom>
              <a:solidFill>
                <a:srgbClr val="CCCCCC"/>
              </a:solidFill>
              <a:ln w="9525">
                <a:noFill/>
                <a:round/>
                <a:headEnd/>
                <a:tailEnd/>
              </a:ln>
            </p:spPr>
            <p:txBody>
              <a:bodyPr/>
              <a:lstStyle/>
              <a:p>
                <a:endParaRPr lang="en-US"/>
              </a:p>
            </p:txBody>
          </p:sp>
        </p:grpSp>
        <p:sp>
          <p:nvSpPr>
            <p:cNvPr id="32575" name="Freeform 183"/>
            <p:cNvSpPr>
              <a:spLocks/>
            </p:cNvSpPr>
            <p:nvPr/>
          </p:nvSpPr>
          <p:spPr bwMode="auto">
            <a:xfrm>
              <a:off x="2256" y="1114"/>
              <a:ext cx="137" cy="256"/>
            </a:xfrm>
            <a:custGeom>
              <a:avLst/>
              <a:gdLst>
                <a:gd name="T0" fmla="*/ 48 w 100"/>
                <a:gd name="T1" fmla="*/ 180 h 183"/>
                <a:gd name="T2" fmla="*/ 58 w 100"/>
                <a:gd name="T3" fmla="*/ 177 h 183"/>
                <a:gd name="T4" fmla="*/ 71 w 100"/>
                <a:gd name="T5" fmla="*/ 183 h 183"/>
                <a:gd name="T6" fmla="*/ 93 w 100"/>
                <a:gd name="T7" fmla="*/ 177 h 183"/>
                <a:gd name="T8" fmla="*/ 87 w 100"/>
                <a:gd name="T9" fmla="*/ 167 h 183"/>
                <a:gd name="T10" fmla="*/ 90 w 100"/>
                <a:gd name="T11" fmla="*/ 164 h 183"/>
                <a:gd name="T12" fmla="*/ 97 w 100"/>
                <a:gd name="T13" fmla="*/ 158 h 183"/>
                <a:gd name="T14" fmla="*/ 97 w 100"/>
                <a:gd name="T15" fmla="*/ 138 h 183"/>
                <a:gd name="T16" fmla="*/ 80 w 100"/>
                <a:gd name="T17" fmla="*/ 138 h 183"/>
                <a:gd name="T18" fmla="*/ 84 w 100"/>
                <a:gd name="T19" fmla="*/ 126 h 183"/>
                <a:gd name="T20" fmla="*/ 87 w 100"/>
                <a:gd name="T21" fmla="*/ 122 h 183"/>
                <a:gd name="T22" fmla="*/ 84 w 100"/>
                <a:gd name="T23" fmla="*/ 106 h 183"/>
                <a:gd name="T24" fmla="*/ 74 w 100"/>
                <a:gd name="T25" fmla="*/ 93 h 183"/>
                <a:gd name="T26" fmla="*/ 71 w 100"/>
                <a:gd name="T27" fmla="*/ 71 h 183"/>
                <a:gd name="T28" fmla="*/ 58 w 100"/>
                <a:gd name="T29" fmla="*/ 61 h 183"/>
                <a:gd name="T30" fmla="*/ 64 w 100"/>
                <a:gd name="T31" fmla="*/ 55 h 183"/>
                <a:gd name="T32" fmla="*/ 71 w 100"/>
                <a:gd name="T33" fmla="*/ 48 h 183"/>
                <a:gd name="T34" fmla="*/ 84 w 100"/>
                <a:gd name="T35" fmla="*/ 32 h 183"/>
                <a:gd name="T36" fmla="*/ 68 w 100"/>
                <a:gd name="T37" fmla="*/ 26 h 183"/>
                <a:gd name="T38" fmla="*/ 58 w 100"/>
                <a:gd name="T39" fmla="*/ 23 h 183"/>
                <a:gd name="T40" fmla="*/ 61 w 100"/>
                <a:gd name="T41" fmla="*/ 19 h 183"/>
                <a:gd name="T42" fmla="*/ 71 w 100"/>
                <a:gd name="T43" fmla="*/ 3 h 183"/>
                <a:gd name="T44" fmla="*/ 58 w 100"/>
                <a:gd name="T45" fmla="*/ 0 h 183"/>
                <a:gd name="T46" fmla="*/ 48 w 100"/>
                <a:gd name="T47" fmla="*/ 10 h 183"/>
                <a:gd name="T48" fmla="*/ 42 w 100"/>
                <a:gd name="T49" fmla="*/ 19 h 183"/>
                <a:gd name="T50" fmla="*/ 42 w 100"/>
                <a:gd name="T51" fmla="*/ 26 h 183"/>
                <a:gd name="T52" fmla="*/ 39 w 100"/>
                <a:gd name="T53" fmla="*/ 29 h 183"/>
                <a:gd name="T54" fmla="*/ 32 w 100"/>
                <a:gd name="T55" fmla="*/ 36 h 183"/>
                <a:gd name="T56" fmla="*/ 39 w 100"/>
                <a:gd name="T57" fmla="*/ 42 h 183"/>
                <a:gd name="T58" fmla="*/ 35 w 100"/>
                <a:gd name="T59" fmla="*/ 52 h 183"/>
                <a:gd name="T60" fmla="*/ 32 w 100"/>
                <a:gd name="T61" fmla="*/ 58 h 183"/>
                <a:gd name="T62" fmla="*/ 29 w 100"/>
                <a:gd name="T63" fmla="*/ 68 h 183"/>
                <a:gd name="T64" fmla="*/ 39 w 100"/>
                <a:gd name="T65" fmla="*/ 52 h 183"/>
                <a:gd name="T66" fmla="*/ 39 w 100"/>
                <a:gd name="T67" fmla="*/ 55 h 183"/>
                <a:gd name="T68" fmla="*/ 42 w 100"/>
                <a:gd name="T69" fmla="*/ 58 h 183"/>
                <a:gd name="T70" fmla="*/ 42 w 100"/>
                <a:gd name="T71" fmla="*/ 64 h 183"/>
                <a:gd name="T72" fmla="*/ 32 w 100"/>
                <a:gd name="T73" fmla="*/ 77 h 183"/>
                <a:gd name="T74" fmla="*/ 35 w 100"/>
                <a:gd name="T75" fmla="*/ 81 h 183"/>
                <a:gd name="T76" fmla="*/ 42 w 100"/>
                <a:gd name="T77" fmla="*/ 84 h 183"/>
                <a:gd name="T78" fmla="*/ 55 w 100"/>
                <a:gd name="T79" fmla="*/ 84 h 183"/>
                <a:gd name="T80" fmla="*/ 48 w 100"/>
                <a:gd name="T81" fmla="*/ 97 h 183"/>
                <a:gd name="T82" fmla="*/ 55 w 100"/>
                <a:gd name="T83" fmla="*/ 100 h 183"/>
                <a:gd name="T84" fmla="*/ 51 w 100"/>
                <a:gd name="T85" fmla="*/ 113 h 183"/>
                <a:gd name="T86" fmla="*/ 48 w 100"/>
                <a:gd name="T87" fmla="*/ 119 h 183"/>
                <a:gd name="T88" fmla="*/ 29 w 100"/>
                <a:gd name="T89" fmla="*/ 126 h 183"/>
                <a:gd name="T90" fmla="*/ 29 w 100"/>
                <a:gd name="T91" fmla="*/ 138 h 183"/>
                <a:gd name="T92" fmla="*/ 16 w 100"/>
                <a:gd name="T93" fmla="*/ 148 h 183"/>
                <a:gd name="T94" fmla="*/ 23 w 100"/>
                <a:gd name="T95" fmla="*/ 151 h 183"/>
                <a:gd name="T96" fmla="*/ 32 w 100"/>
                <a:gd name="T97" fmla="*/ 158 h 183"/>
                <a:gd name="T98" fmla="*/ 45 w 100"/>
                <a:gd name="T99" fmla="*/ 155 h 183"/>
                <a:gd name="T100" fmla="*/ 35 w 100"/>
                <a:gd name="T101" fmla="*/ 164 h 183"/>
                <a:gd name="T102" fmla="*/ 6 w 100"/>
                <a:gd name="T103" fmla="*/ 177 h 183"/>
                <a:gd name="T104" fmla="*/ 3 w 100"/>
                <a:gd name="T105" fmla="*/ 183 h 183"/>
                <a:gd name="T106" fmla="*/ 13 w 100"/>
                <a:gd name="T107" fmla="*/ 177 h 183"/>
                <a:gd name="T108" fmla="*/ 29 w 100"/>
                <a:gd name="T109" fmla="*/ 177 h 1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
                <a:gd name="T166" fmla="*/ 0 h 183"/>
                <a:gd name="T167" fmla="*/ 100 w 100"/>
                <a:gd name="T168" fmla="*/ 183 h 1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 h="183">
                  <a:moveTo>
                    <a:pt x="42" y="180"/>
                  </a:moveTo>
                  <a:lnTo>
                    <a:pt x="42" y="180"/>
                  </a:lnTo>
                  <a:lnTo>
                    <a:pt x="45" y="180"/>
                  </a:lnTo>
                  <a:lnTo>
                    <a:pt x="48" y="180"/>
                  </a:lnTo>
                  <a:lnTo>
                    <a:pt x="51" y="180"/>
                  </a:lnTo>
                  <a:lnTo>
                    <a:pt x="55" y="180"/>
                  </a:lnTo>
                  <a:lnTo>
                    <a:pt x="58" y="177"/>
                  </a:lnTo>
                  <a:lnTo>
                    <a:pt x="58" y="180"/>
                  </a:lnTo>
                  <a:lnTo>
                    <a:pt x="61" y="180"/>
                  </a:lnTo>
                  <a:lnTo>
                    <a:pt x="61" y="183"/>
                  </a:lnTo>
                  <a:lnTo>
                    <a:pt x="71" y="183"/>
                  </a:lnTo>
                  <a:lnTo>
                    <a:pt x="74" y="183"/>
                  </a:lnTo>
                  <a:lnTo>
                    <a:pt x="87" y="183"/>
                  </a:lnTo>
                  <a:lnTo>
                    <a:pt x="90" y="180"/>
                  </a:lnTo>
                  <a:lnTo>
                    <a:pt x="93" y="177"/>
                  </a:lnTo>
                  <a:lnTo>
                    <a:pt x="87" y="174"/>
                  </a:lnTo>
                  <a:lnTo>
                    <a:pt x="84" y="174"/>
                  </a:lnTo>
                  <a:lnTo>
                    <a:pt x="84" y="171"/>
                  </a:lnTo>
                  <a:lnTo>
                    <a:pt x="87" y="171"/>
                  </a:lnTo>
                  <a:lnTo>
                    <a:pt x="87" y="167"/>
                  </a:lnTo>
                  <a:lnTo>
                    <a:pt x="87" y="164"/>
                  </a:lnTo>
                  <a:lnTo>
                    <a:pt x="90" y="164"/>
                  </a:lnTo>
                  <a:lnTo>
                    <a:pt x="93" y="164"/>
                  </a:lnTo>
                  <a:lnTo>
                    <a:pt x="93" y="161"/>
                  </a:lnTo>
                  <a:lnTo>
                    <a:pt x="97" y="161"/>
                  </a:lnTo>
                  <a:lnTo>
                    <a:pt x="97" y="158"/>
                  </a:lnTo>
                  <a:lnTo>
                    <a:pt x="100" y="155"/>
                  </a:lnTo>
                  <a:lnTo>
                    <a:pt x="100" y="151"/>
                  </a:lnTo>
                  <a:lnTo>
                    <a:pt x="100" y="145"/>
                  </a:lnTo>
                  <a:lnTo>
                    <a:pt x="100" y="142"/>
                  </a:lnTo>
                  <a:lnTo>
                    <a:pt x="97" y="142"/>
                  </a:lnTo>
                  <a:lnTo>
                    <a:pt x="97" y="138"/>
                  </a:lnTo>
                  <a:lnTo>
                    <a:pt x="93" y="138"/>
                  </a:lnTo>
                  <a:lnTo>
                    <a:pt x="87" y="138"/>
                  </a:lnTo>
                  <a:lnTo>
                    <a:pt x="84" y="142"/>
                  </a:lnTo>
                  <a:lnTo>
                    <a:pt x="84" y="138"/>
                  </a:lnTo>
                  <a:lnTo>
                    <a:pt x="80" y="138"/>
                  </a:lnTo>
                  <a:lnTo>
                    <a:pt x="84" y="138"/>
                  </a:lnTo>
                  <a:lnTo>
                    <a:pt x="87" y="135"/>
                  </a:lnTo>
                  <a:lnTo>
                    <a:pt x="87" y="132"/>
                  </a:lnTo>
                  <a:lnTo>
                    <a:pt x="87" y="129"/>
                  </a:lnTo>
                  <a:lnTo>
                    <a:pt x="84" y="126"/>
                  </a:lnTo>
                  <a:lnTo>
                    <a:pt x="84" y="122"/>
                  </a:lnTo>
                  <a:lnTo>
                    <a:pt x="80" y="119"/>
                  </a:lnTo>
                  <a:lnTo>
                    <a:pt x="84" y="122"/>
                  </a:lnTo>
                  <a:lnTo>
                    <a:pt x="87" y="122"/>
                  </a:lnTo>
                  <a:lnTo>
                    <a:pt x="87" y="119"/>
                  </a:lnTo>
                  <a:lnTo>
                    <a:pt x="87" y="116"/>
                  </a:lnTo>
                  <a:lnTo>
                    <a:pt x="84" y="113"/>
                  </a:lnTo>
                  <a:lnTo>
                    <a:pt x="84" y="109"/>
                  </a:lnTo>
                  <a:lnTo>
                    <a:pt x="84" y="106"/>
                  </a:lnTo>
                  <a:lnTo>
                    <a:pt x="80" y="100"/>
                  </a:lnTo>
                  <a:lnTo>
                    <a:pt x="77" y="100"/>
                  </a:lnTo>
                  <a:lnTo>
                    <a:pt x="77" y="97"/>
                  </a:lnTo>
                  <a:lnTo>
                    <a:pt x="74" y="93"/>
                  </a:lnTo>
                  <a:lnTo>
                    <a:pt x="74" y="90"/>
                  </a:lnTo>
                  <a:lnTo>
                    <a:pt x="74" y="87"/>
                  </a:lnTo>
                  <a:lnTo>
                    <a:pt x="74" y="84"/>
                  </a:lnTo>
                  <a:lnTo>
                    <a:pt x="74" y="77"/>
                  </a:lnTo>
                  <a:lnTo>
                    <a:pt x="74" y="74"/>
                  </a:lnTo>
                  <a:lnTo>
                    <a:pt x="71" y="71"/>
                  </a:lnTo>
                  <a:lnTo>
                    <a:pt x="71" y="68"/>
                  </a:lnTo>
                  <a:lnTo>
                    <a:pt x="68" y="64"/>
                  </a:lnTo>
                  <a:lnTo>
                    <a:pt x="64" y="61"/>
                  </a:lnTo>
                  <a:lnTo>
                    <a:pt x="61" y="64"/>
                  </a:lnTo>
                  <a:lnTo>
                    <a:pt x="58" y="61"/>
                  </a:lnTo>
                  <a:lnTo>
                    <a:pt x="61" y="58"/>
                  </a:lnTo>
                  <a:lnTo>
                    <a:pt x="64" y="58"/>
                  </a:lnTo>
                  <a:lnTo>
                    <a:pt x="68" y="58"/>
                  </a:lnTo>
                  <a:lnTo>
                    <a:pt x="64" y="55"/>
                  </a:lnTo>
                  <a:lnTo>
                    <a:pt x="64" y="52"/>
                  </a:lnTo>
                  <a:lnTo>
                    <a:pt x="68" y="55"/>
                  </a:lnTo>
                  <a:lnTo>
                    <a:pt x="68" y="52"/>
                  </a:lnTo>
                  <a:lnTo>
                    <a:pt x="71" y="52"/>
                  </a:lnTo>
                  <a:lnTo>
                    <a:pt x="71" y="48"/>
                  </a:lnTo>
                  <a:lnTo>
                    <a:pt x="74" y="45"/>
                  </a:lnTo>
                  <a:lnTo>
                    <a:pt x="77" y="42"/>
                  </a:lnTo>
                  <a:lnTo>
                    <a:pt x="77" y="39"/>
                  </a:lnTo>
                  <a:lnTo>
                    <a:pt x="80" y="36"/>
                  </a:lnTo>
                  <a:lnTo>
                    <a:pt x="84" y="32"/>
                  </a:lnTo>
                  <a:lnTo>
                    <a:pt x="80" y="29"/>
                  </a:lnTo>
                  <a:lnTo>
                    <a:pt x="77" y="29"/>
                  </a:lnTo>
                  <a:lnTo>
                    <a:pt x="71" y="26"/>
                  </a:lnTo>
                  <a:lnTo>
                    <a:pt x="68" y="26"/>
                  </a:lnTo>
                  <a:lnTo>
                    <a:pt x="61" y="26"/>
                  </a:lnTo>
                  <a:lnTo>
                    <a:pt x="58" y="26"/>
                  </a:lnTo>
                  <a:lnTo>
                    <a:pt x="58" y="23"/>
                  </a:lnTo>
                  <a:lnTo>
                    <a:pt x="61" y="23"/>
                  </a:lnTo>
                  <a:lnTo>
                    <a:pt x="61" y="19"/>
                  </a:lnTo>
                  <a:lnTo>
                    <a:pt x="58" y="19"/>
                  </a:lnTo>
                  <a:lnTo>
                    <a:pt x="61" y="19"/>
                  </a:lnTo>
                  <a:lnTo>
                    <a:pt x="64" y="16"/>
                  </a:lnTo>
                  <a:lnTo>
                    <a:pt x="68" y="16"/>
                  </a:lnTo>
                  <a:lnTo>
                    <a:pt x="71" y="13"/>
                  </a:lnTo>
                  <a:lnTo>
                    <a:pt x="74" y="7"/>
                  </a:lnTo>
                  <a:lnTo>
                    <a:pt x="71" y="3"/>
                  </a:lnTo>
                  <a:lnTo>
                    <a:pt x="71" y="7"/>
                  </a:lnTo>
                  <a:lnTo>
                    <a:pt x="68" y="3"/>
                  </a:lnTo>
                  <a:lnTo>
                    <a:pt x="64" y="3"/>
                  </a:lnTo>
                  <a:lnTo>
                    <a:pt x="61" y="3"/>
                  </a:lnTo>
                  <a:lnTo>
                    <a:pt x="58" y="0"/>
                  </a:lnTo>
                  <a:lnTo>
                    <a:pt x="55" y="0"/>
                  </a:lnTo>
                  <a:lnTo>
                    <a:pt x="51" y="3"/>
                  </a:lnTo>
                  <a:lnTo>
                    <a:pt x="51" y="7"/>
                  </a:lnTo>
                  <a:lnTo>
                    <a:pt x="48" y="7"/>
                  </a:lnTo>
                  <a:lnTo>
                    <a:pt x="48" y="10"/>
                  </a:lnTo>
                  <a:lnTo>
                    <a:pt x="48" y="13"/>
                  </a:lnTo>
                  <a:lnTo>
                    <a:pt x="42" y="16"/>
                  </a:lnTo>
                  <a:lnTo>
                    <a:pt x="42" y="19"/>
                  </a:lnTo>
                  <a:lnTo>
                    <a:pt x="39" y="23"/>
                  </a:lnTo>
                  <a:lnTo>
                    <a:pt x="42" y="23"/>
                  </a:lnTo>
                  <a:lnTo>
                    <a:pt x="42" y="26"/>
                  </a:lnTo>
                  <a:lnTo>
                    <a:pt x="42" y="29"/>
                  </a:lnTo>
                  <a:lnTo>
                    <a:pt x="39" y="29"/>
                  </a:lnTo>
                  <a:lnTo>
                    <a:pt x="39" y="32"/>
                  </a:lnTo>
                  <a:lnTo>
                    <a:pt x="35" y="32"/>
                  </a:lnTo>
                  <a:lnTo>
                    <a:pt x="35" y="36"/>
                  </a:lnTo>
                  <a:lnTo>
                    <a:pt x="32" y="36"/>
                  </a:lnTo>
                  <a:lnTo>
                    <a:pt x="32" y="39"/>
                  </a:lnTo>
                  <a:lnTo>
                    <a:pt x="35" y="39"/>
                  </a:lnTo>
                  <a:lnTo>
                    <a:pt x="35" y="42"/>
                  </a:lnTo>
                  <a:lnTo>
                    <a:pt x="39" y="42"/>
                  </a:lnTo>
                  <a:lnTo>
                    <a:pt x="42" y="42"/>
                  </a:lnTo>
                  <a:lnTo>
                    <a:pt x="35" y="48"/>
                  </a:lnTo>
                  <a:lnTo>
                    <a:pt x="35" y="52"/>
                  </a:lnTo>
                  <a:lnTo>
                    <a:pt x="32" y="55"/>
                  </a:lnTo>
                  <a:lnTo>
                    <a:pt x="32" y="58"/>
                  </a:lnTo>
                  <a:lnTo>
                    <a:pt x="32" y="61"/>
                  </a:lnTo>
                  <a:lnTo>
                    <a:pt x="29" y="68"/>
                  </a:lnTo>
                  <a:lnTo>
                    <a:pt x="32" y="64"/>
                  </a:lnTo>
                  <a:lnTo>
                    <a:pt x="35" y="58"/>
                  </a:lnTo>
                  <a:lnTo>
                    <a:pt x="35" y="55"/>
                  </a:lnTo>
                  <a:lnTo>
                    <a:pt x="39" y="52"/>
                  </a:lnTo>
                  <a:lnTo>
                    <a:pt x="39" y="55"/>
                  </a:lnTo>
                  <a:lnTo>
                    <a:pt x="35" y="58"/>
                  </a:lnTo>
                  <a:lnTo>
                    <a:pt x="39" y="58"/>
                  </a:lnTo>
                  <a:lnTo>
                    <a:pt x="39" y="55"/>
                  </a:lnTo>
                  <a:lnTo>
                    <a:pt x="39" y="58"/>
                  </a:lnTo>
                  <a:lnTo>
                    <a:pt x="42" y="58"/>
                  </a:lnTo>
                  <a:lnTo>
                    <a:pt x="42" y="55"/>
                  </a:lnTo>
                  <a:lnTo>
                    <a:pt x="42" y="58"/>
                  </a:lnTo>
                  <a:lnTo>
                    <a:pt x="42" y="61"/>
                  </a:lnTo>
                  <a:lnTo>
                    <a:pt x="39" y="64"/>
                  </a:lnTo>
                  <a:lnTo>
                    <a:pt x="42" y="64"/>
                  </a:lnTo>
                  <a:lnTo>
                    <a:pt x="42" y="68"/>
                  </a:lnTo>
                  <a:lnTo>
                    <a:pt x="39" y="71"/>
                  </a:lnTo>
                  <a:lnTo>
                    <a:pt x="35" y="74"/>
                  </a:lnTo>
                  <a:lnTo>
                    <a:pt x="35" y="77"/>
                  </a:lnTo>
                  <a:lnTo>
                    <a:pt x="32" y="77"/>
                  </a:lnTo>
                  <a:lnTo>
                    <a:pt x="32" y="84"/>
                  </a:lnTo>
                  <a:lnTo>
                    <a:pt x="35" y="81"/>
                  </a:lnTo>
                  <a:lnTo>
                    <a:pt x="39" y="84"/>
                  </a:lnTo>
                  <a:lnTo>
                    <a:pt x="39" y="87"/>
                  </a:lnTo>
                  <a:lnTo>
                    <a:pt x="39" y="84"/>
                  </a:lnTo>
                  <a:lnTo>
                    <a:pt x="42" y="84"/>
                  </a:lnTo>
                  <a:lnTo>
                    <a:pt x="45" y="84"/>
                  </a:lnTo>
                  <a:lnTo>
                    <a:pt x="48" y="84"/>
                  </a:lnTo>
                  <a:lnTo>
                    <a:pt x="51" y="84"/>
                  </a:lnTo>
                  <a:lnTo>
                    <a:pt x="55" y="84"/>
                  </a:lnTo>
                  <a:lnTo>
                    <a:pt x="51" y="87"/>
                  </a:lnTo>
                  <a:lnTo>
                    <a:pt x="48" y="90"/>
                  </a:lnTo>
                  <a:lnTo>
                    <a:pt x="48" y="93"/>
                  </a:lnTo>
                  <a:lnTo>
                    <a:pt x="48" y="97"/>
                  </a:lnTo>
                  <a:lnTo>
                    <a:pt x="48" y="100"/>
                  </a:lnTo>
                  <a:lnTo>
                    <a:pt x="48" y="103"/>
                  </a:lnTo>
                  <a:lnTo>
                    <a:pt x="51" y="103"/>
                  </a:lnTo>
                  <a:lnTo>
                    <a:pt x="55" y="100"/>
                  </a:lnTo>
                  <a:lnTo>
                    <a:pt x="55" y="103"/>
                  </a:lnTo>
                  <a:lnTo>
                    <a:pt x="55" y="106"/>
                  </a:lnTo>
                  <a:lnTo>
                    <a:pt x="51" y="106"/>
                  </a:lnTo>
                  <a:lnTo>
                    <a:pt x="51" y="109"/>
                  </a:lnTo>
                  <a:lnTo>
                    <a:pt x="51" y="113"/>
                  </a:lnTo>
                  <a:lnTo>
                    <a:pt x="48" y="116"/>
                  </a:lnTo>
                  <a:lnTo>
                    <a:pt x="48" y="119"/>
                  </a:lnTo>
                  <a:lnTo>
                    <a:pt x="39" y="116"/>
                  </a:lnTo>
                  <a:lnTo>
                    <a:pt x="35" y="119"/>
                  </a:lnTo>
                  <a:lnTo>
                    <a:pt x="32" y="119"/>
                  </a:lnTo>
                  <a:lnTo>
                    <a:pt x="26" y="126"/>
                  </a:lnTo>
                  <a:lnTo>
                    <a:pt x="29" y="126"/>
                  </a:lnTo>
                  <a:lnTo>
                    <a:pt x="32" y="126"/>
                  </a:lnTo>
                  <a:lnTo>
                    <a:pt x="32" y="132"/>
                  </a:lnTo>
                  <a:lnTo>
                    <a:pt x="32" y="135"/>
                  </a:lnTo>
                  <a:lnTo>
                    <a:pt x="29" y="138"/>
                  </a:lnTo>
                  <a:lnTo>
                    <a:pt x="23" y="142"/>
                  </a:lnTo>
                  <a:lnTo>
                    <a:pt x="13" y="142"/>
                  </a:lnTo>
                  <a:lnTo>
                    <a:pt x="13" y="145"/>
                  </a:lnTo>
                  <a:lnTo>
                    <a:pt x="16" y="148"/>
                  </a:lnTo>
                  <a:lnTo>
                    <a:pt x="16" y="151"/>
                  </a:lnTo>
                  <a:lnTo>
                    <a:pt x="19" y="148"/>
                  </a:lnTo>
                  <a:lnTo>
                    <a:pt x="23" y="148"/>
                  </a:lnTo>
                  <a:lnTo>
                    <a:pt x="23" y="151"/>
                  </a:lnTo>
                  <a:lnTo>
                    <a:pt x="26" y="155"/>
                  </a:lnTo>
                  <a:lnTo>
                    <a:pt x="29" y="151"/>
                  </a:lnTo>
                  <a:lnTo>
                    <a:pt x="29" y="155"/>
                  </a:lnTo>
                  <a:lnTo>
                    <a:pt x="32" y="158"/>
                  </a:lnTo>
                  <a:lnTo>
                    <a:pt x="32" y="161"/>
                  </a:lnTo>
                  <a:lnTo>
                    <a:pt x="35" y="161"/>
                  </a:lnTo>
                  <a:lnTo>
                    <a:pt x="39" y="158"/>
                  </a:lnTo>
                  <a:lnTo>
                    <a:pt x="42" y="158"/>
                  </a:lnTo>
                  <a:lnTo>
                    <a:pt x="45" y="155"/>
                  </a:lnTo>
                  <a:lnTo>
                    <a:pt x="45" y="158"/>
                  </a:lnTo>
                  <a:lnTo>
                    <a:pt x="39" y="161"/>
                  </a:lnTo>
                  <a:lnTo>
                    <a:pt x="39" y="164"/>
                  </a:lnTo>
                  <a:lnTo>
                    <a:pt x="35" y="164"/>
                  </a:lnTo>
                  <a:lnTo>
                    <a:pt x="26" y="164"/>
                  </a:lnTo>
                  <a:lnTo>
                    <a:pt x="23" y="161"/>
                  </a:lnTo>
                  <a:lnTo>
                    <a:pt x="23" y="164"/>
                  </a:lnTo>
                  <a:lnTo>
                    <a:pt x="19" y="164"/>
                  </a:lnTo>
                  <a:lnTo>
                    <a:pt x="16" y="167"/>
                  </a:lnTo>
                  <a:lnTo>
                    <a:pt x="6" y="177"/>
                  </a:lnTo>
                  <a:lnTo>
                    <a:pt x="0" y="180"/>
                  </a:lnTo>
                  <a:lnTo>
                    <a:pt x="3" y="183"/>
                  </a:lnTo>
                  <a:lnTo>
                    <a:pt x="6" y="183"/>
                  </a:lnTo>
                  <a:lnTo>
                    <a:pt x="6" y="180"/>
                  </a:lnTo>
                  <a:lnTo>
                    <a:pt x="10" y="180"/>
                  </a:lnTo>
                  <a:lnTo>
                    <a:pt x="13" y="177"/>
                  </a:lnTo>
                  <a:lnTo>
                    <a:pt x="19" y="180"/>
                  </a:lnTo>
                  <a:lnTo>
                    <a:pt x="23" y="183"/>
                  </a:lnTo>
                  <a:lnTo>
                    <a:pt x="26" y="183"/>
                  </a:lnTo>
                  <a:lnTo>
                    <a:pt x="26" y="180"/>
                  </a:lnTo>
                  <a:lnTo>
                    <a:pt x="29" y="177"/>
                  </a:lnTo>
                  <a:lnTo>
                    <a:pt x="32" y="177"/>
                  </a:lnTo>
                  <a:lnTo>
                    <a:pt x="35" y="177"/>
                  </a:lnTo>
                  <a:lnTo>
                    <a:pt x="39" y="177"/>
                  </a:lnTo>
                  <a:lnTo>
                    <a:pt x="42" y="180"/>
                  </a:lnTo>
                  <a:close/>
                </a:path>
              </a:pathLst>
            </a:custGeom>
            <a:solidFill>
              <a:srgbClr val="CCCCCC"/>
            </a:solidFill>
            <a:ln w="9525">
              <a:noFill/>
              <a:round/>
              <a:headEnd/>
              <a:tailEnd/>
            </a:ln>
          </p:spPr>
          <p:txBody>
            <a:bodyPr/>
            <a:lstStyle/>
            <a:p>
              <a:endParaRPr lang="en-US"/>
            </a:p>
          </p:txBody>
        </p:sp>
        <p:sp>
          <p:nvSpPr>
            <p:cNvPr id="32576" name="Freeform 184"/>
            <p:cNvSpPr>
              <a:spLocks/>
            </p:cNvSpPr>
            <p:nvPr/>
          </p:nvSpPr>
          <p:spPr bwMode="auto">
            <a:xfrm>
              <a:off x="2256" y="1114"/>
              <a:ext cx="137" cy="256"/>
            </a:xfrm>
            <a:custGeom>
              <a:avLst/>
              <a:gdLst>
                <a:gd name="T0" fmla="*/ 48 w 100"/>
                <a:gd name="T1" fmla="*/ 180 h 183"/>
                <a:gd name="T2" fmla="*/ 58 w 100"/>
                <a:gd name="T3" fmla="*/ 177 h 183"/>
                <a:gd name="T4" fmla="*/ 71 w 100"/>
                <a:gd name="T5" fmla="*/ 183 h 183"/>
                <a:gd name="T6" fmla="*/ 93 w 100"/>
                <a:gd name="T7" fmla="*/ 177 h 183"/>
                <a:gd name="T8" fmla="*/ 87 w 100"/>
                <a:gd name="T9" fmla="*/ 167 h 183"/>
                <a:gd name="T10" fmla="*/ 90 w 100"/>
                <a:gd name="T11" fmla="*/ 164 h 183"/>
                <a:gd name="T12" fmla="*/ 97 w 100"/>
                <a:gd name="T13" fmla="*/ 158 h 183"/>
                <a:gd name="T14" fmla="*/ 97 w 100"/>
                <a:gd name="T15" fmla="*/ 138 h 183"/>
                <a:gd name="T16" fmla="*/ 80 w 100"/>
                <a:gd name="T17" fmla="*/ 138 h 183"/>
                <a:gd name="T18" fmla="*/ 84 w 100"/>
                <a:gd name="T19" fmla="*/ 126 h 183"/>
                <a:gd name="T20" fmla="*/ 87 w 100"/>
                <a:gd name="T21" fmla="*/ 122 h 183"/>
                <a:gd name="T22" fmla="*/ 84 w 100"/>
                <a:gd name="T23" fmla="*/ 106 h 183"/>
                <a:gd name="T24" fmla="*/ 74 w 100"/>
                <a:gd name="T25" fmla="*/ 93 h 183"/>
                <a:gd name="T26" fmla="*/ 71 w 100"/>
                <a:gd name="T27" fmla="*/ 71 h 183"/>
                <a:gd name="T28" fmla="*/ 58 w 100"/>
                <a:gd name="T29" fmla="*/ 61 h 183"/>
                <a:gd name="T30" fmla="*/ 64 w 100"/>
                <a:gd name="T31" fmla="*/ 55 h 183"/>
                <a:gd name="T32" fmla="*/ 71 w 100"/>
                <a:gd name="T33" fmla="*/ 48 h 183"/>
                <a:gd name="T34" fmla="*/ 84 w 100"/>
                <a:gd name="T35" fmla="*/ 32 h 183"/>
                <a:gd name="T36" fmla="*/ 68 w 100"/>
                <a:gd name="T37" fmla="*/ 26 h 183"/>
                <a:gd name="T38" fmla="*/ 58 w 100"/>
                <a:gd name="T39" fmla="*/ 23 h 183"/>
                <a:gd name="T40" fmla="*/ 61 w 100"/>
                <a:gd name="T41" fmla="*/ 19 h 183"/>
                <a:gd name="T42" fmla="*/ 71 w 100"/>
                <a:gd name="T43" fmla="*/ 3 h 183"/>
                <a:gd name="T44" fmla="*/ 58 w 100"/>
                <a:gd name="T45" fmla="*/ 0 h 183"/>
                <a:gd name="T46" fmla="*/ 48 w 100"/>
                <a:gd name="T47" fmla="*/ 10 h 183"/>
                <a:gd name="T48" fmla="*/ 42 w 100"/>
                <a:gd name="T49" fmla="*/ 19 h 183"/>
                <a:gd name="T50" fmla="*/ 42 w 100"/>
                <a:gd name="T51" fmla="*/ 26 h 183"/>
                <a:gd name="T52" fmla="*/ 39 w 100"/>
                <a:gd name="T53" fmla="*/ 29 h 183"/>
                <a:gd name="T54" fmla="*/ 32 w 100"/>
                <a:gd name="T55" fmla="*/ 36 h 183"/>
                <a:gd name="T56" fmla="*/ 39 w 100"/>
                <a:gd name="T57" fmla="*/ 42 h 183"/>
                <a:gd name="T58" fmla="*/ 35 w 100"/>
                <a:gd name="T59" fmla="*/ 52 h 183"/>
                <a:gd name="T60" fmla="*/ 32 w 100"/>
                <a:gd name="T61" fmla="*/ 58 h 183"/>
                <a:gd name="T62" fmla="*/ 29 w 100"/>
                <a:gd name="T63" fmla="*/ 68 h 183"/>
                <a:gd name="T64" fmla="*/ 39 w 100"/>
                <a:gd name="T65" fmla="*/ 52 h 183"/>
                <a:gd name="T66" fmla="*/ 39 w 100"/>
                <a:gd name="T67" fmla="*/ 55 h 183"/>
                <a:gd name="T68" fmla="*/ 42 w 100"/>
                <a:gd name="T69" fmla="*/ 58 h 183"/>
                <a:gd name="T70" fmla="*/ 42 w 100"/>
                <a:gd name="T71" fmla="*/ 64 h 183"/>
                <a:gd name="T72" fmla="*/ 32 w 100"/>
                <a:gd name="T73" fmla="*/ 77 h 183"/>
                <a:gd name="T74" fmla="*/ 35 w 100"/>
                <a:gd name="T75" fmla="*/ 81 h 183"/>
                <a:gd name="T76" fmla="*/ 42 w 100"/>
                <a:gd name="T77" fmla="*/ 84 h 183"/>
                <a:gd name="T78" fmla="*/ 55 w 100"/>
                <a:gd name="T79" fmla="*/ 84 h 183"/>
                <a:gd name="T80" fmla="*/ 48 w 100"/>
                <a:gd name="T81" fmla="*/ 97 h 183"/>
                <a:gd name="T82" fmla="*/ 55 w 100"/>
                <a:gd name="T83" fmla="*/ 100 h 183"/>
                <a:gd name="T84" fmla="*/ 51 w 100"/>
                <a:gd name="T85" fmla="*/ 113 h 183"/>
                <a:gd name="T86" fmla="*/ 48 w 100"/>
                <a:gd name="T87" fmla="*/ 119 h 183"/>
                <a:gd name="T88" fmla="*/ 29 w 100"/>
                <a:gd name="T89" fmla="*/ 126 h 183"/>
                <a:gd name="T90" fmla="*/ 29 w 100"/>
                <a:gd name="T91" fmla="*/ 138 h 183"/>
                <a:gd name="T92" fmla="*/ 16 w 100"/>
                <a:gd name="T93" fmla="*/ 148 h 183"/>
                <a:gd name="T94" fmla="*/ 23 w 100"/>
                <a:gd name="T95" fmla="*/ 151 h 183"/>
                <a:gd name="T96" fmla="*/ 32 w 100"/>
                <a:gd name="T97" fmla="*/ 158 h 183"/>
                <a:gd name="T98" fmla="*/ 45 w 100"/>
                <a:gd name="T99" fmla="*/ 155 h 183"/>
                <a:gd name="T100" fmla="*/ 35 w 100"/>
                <a:gd name="T101" fmla="*/ 164 h 183"/>
                <a:gd name="T102" fmla="*/ 6 w 100"/>
                <a:gd name="T103" fmla="*/ 177 h 183"/>
                <a:gd name="T104" fmla="*/ 3 w 100"/>
                <a:gd name="T105" fmla="*/ 183 h 183"/>
                <a:gd name="T106" fmla="*/ 13 w 100"/>
                <a:gd name="T107" fmla="*/ 177 h 183"/>
                <a:gd name="T108" fmla="*/ 29 w 100"/>
                <a:gd name="T109" fmla="*/ 177 h 1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
                <a:gd name="T166" fmla="*/ 0 h 183"/>
                <a:gd name="T167" fmla="*/ 100 w 100"/>
                <a:gd name="T168" fmla="*/ 183 h 1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 h="183">
                  <a:moveTo>
                    <a:pt x="42" y="180"/>
                  </a:moveTo>
                  <a:lnTo>
                    <a:pt x="42" y="180"/>
                  </a:lnTo>
                  <a:lnTo>
                    <a:pt x="45" y="180"/>
                  </a:lnTo>
                  <a:lnTo>
                    <a:pt x="48" y="180"/>
                  </a:lnTo>
                  <a:lnTo>
                    <a:pt x="51" y="180"/>
                  </a:lnTo>
                  <a:lnTo>
                    <a:pt x="55" y="180"/>
                  </a:lnTo>
                  <a:lnTo>
                    <a:pt x="58" y="177"/>
                  </a:lnTo>
                  <a:lnTo>
                    <a:pt x="58" y="180"/>
                  </a:lnTo>
                  <a:lnTo>
                    <a:pt x="61" y="180"/>
                  </a:lnTo>
                  <a:lnTo>
                    <a:pt x="61" y="183"/>
                  </a:lnTo>
                  <a:lnTo>
                    <a:pt x="71" y="183"/>
                  </a:lnTo>
                  <a:lnTo>
                    <a:pt x="74" y="183"/>
                  </a:lnTo>
                  <a:lnTo>
                    <a:pt x="87" y="183"/>
                  </a:lnTo>
                  <a:lnTo>
                    <a:pt x="90" y="180"/>
                  </a:lnTo>
                  <a:lnTo>
                    <a:pt x="93" y="177"/>
                  </a:lnTo>
                  <a:lnTo>
                    <a:pt x="87" y="174"/>
                  </a:lnTo>
                  <a:lnTo>
                    <a:pt x="84" y="174"/>
                  </a:lnTo>
                  <a:lnTo>
                    <a:pt x="84" y="171"/>
                  </a:lnTo>
                  <a:lnTo>
                    <a:pt x="87" y="171"/>
                  </a:lnTo>
                  <a:lnTo>
                    <a:pt x="87" y="167"/>
                  </a:lnTo>
                  <a:lnTo>
                    <a:pt x="87" y="164"/>
                  </a:lnTo>
                  <a:lnTo>
                    <a:pt x="90" y="164"/>
                  </a:lnTo>
                  <a:lnTo>
                    <a:pt x="93" y="164"/>
                  </a:lnTo>
                  <a:lnTo>
                    <a:pt x="93" y="161"/>
                  </a:lnTo>
                  <a:lnTo>
                    <a:pt x="97" y="161"/>
                  </a:lnTo>
                  <a:lnTo>
                    <a:pt x="97" y="158"/>
                  </a:lnTo>
                  <a:lnTo>
                    <a:pt x="100" y="155"/>
                  </a:lnTo>
                  <a:lnTo>
                    <a:pt x="100" y="151"/>
                  </a:lnTo>
                  <a:lnTo>
                    <a:pt x="100" y="145"/>
                  </a:lnTo>
                  <a:lnTo>
                    <a:pt x="100" y="142"/>
                  </a:lnTo>
                  <a:lnTo>
                    <a:pt x="97" y="142"/>
                  </a:lnTo>
                  <a:lnTo>
                    <a:pt x="97" y="138"/>
                  </a:lnTo>
                  <a:lnTo>
                    <a:pt x="93" y="138"/>
                  </a:lnTo>
                  <a:lnTo>
                    <a:pt x="87" y="138"/>
                  </a:lnTo>
                  <a:lnTo>
                    <a:pt x="84" y="142"/>
                  </a:lnTo>
                  <a:lnTo>
                    <a:pt x="84" y="138"/>
                  </a:lnTo>
                  <a:lnTo>
                    <a:pt x="80" y="138"/>
                  </a:lnTo>
                  <a:lnTo>
                    <a:pt x="84" y="138"/>
                  </a:lnTo>
                  <a:lnTo>
                    <a:pt x="87" y="135"/>
                  </a:lnTo>
                  <a:lnTo>
                    <a:pt x="87" y="132"/>
                  </a:lnTo>
                  <a:lnTo>
                    <a:pt x="87" y="129"/>
                  </a:lnTo>
                  <a:lnTo>
                    <a:pt x="84" y="126"/>
                  </a:lnTo>
                  <a:lnTo>
                    <a:pt x="84" y="122"/>
                  </a:lnTo>
                  <a:lnTo>
                    <a:pt x="80" y="119"/>
                  </a:lnTo>
                  <a:lnTo>
                    <a:pt x="84" y="122"/>
                  </a:lnTo>
                  <a:lnTo>
                    <a:pt x="87" y="122"/>
                  </a:lnTo>
                  <a:lnTo>
                    <a:pt x="87" y="119"/>
                  </a:lnTo>
                  <a:lnTo>
                    <a:pt x="87" y="116"/>
                  </a:lnTo>
                  <a:lnTo>
                    <a:pt x="84" y="113"/>
                  </a:lnTo>
                  <a:lnTo>
                    <a:pt x="84" y="109"/>
                  </a:lnTo>
                  <a:lnTo>
                    <a:pt x="84" y="106"/>
                  </a:lnTo>
                  <a:lnTo>
                    <a:pt x="80" y="100"/>
                  </a:lnTo>
                  <a:lnTo>
                    <a:pt x="77" y="100"/>
                  </a:lnTo>
                  <a:lnTo>
                    <a:pt x="77" y="97"/>
                  </a:lnTo>
                  <a:lnTo>
                    <a:pt x="74" y="93"/>
                  </a:lnTo>
                  <a:lnTo>
                    <a:pt x="74" y="90"/>
                  </a:lnTo>
                  <a:lnTo>
                    <a:pt x="74" y="87"/>
                  </a:lnTo>
                  <a:lnTo>
                    <a:pt x="74" y="84"/>
                  </a:lnTo>
                  <a:lnTo>
                    <a:pt x="74" y="77"/>
                  </a:lnTo>
                  <a:lnTo>
                    <a:pt x="74" y="74"/>
                  </a:lnTo>
                  <a:lnTo>
                    <a:pt x="71" y="71"/>
                  </a:lnTo>
                  <a:lnTo>
                    <a:pt x="71" y="68"/>
                  </a:lnTo>
                  <a:lnTo>
                    <a:pt x="68" y="64"/>
                  </a:lnTo>
                  <a:lnTo>
                    <a:pt x="64" y="61"/>
                  </a:lnTo>
                  <a:lnTo>
                    <a:pt x="61" y="64"/>
                  </a:lnTo>
                  <a:lnTo>
                    <a:pt x="58" y="61"/>
                  </a:lnTo>
                  <a:lnTo>
                    <a:pt x="61" y="58"/>
                  </a:lnTo>
                  <a:lnTo>
                    <a:pt x="64" y="58"/>
                  </a:lnTo>
                  <a:lnTo>
                    <a:pt x="68" y="58"/>
                  </a:lnTo>
                  <a:lnTo>
                    <a:pt x="64" y="55"/>
                  </a:lnTo>
                  <a:lnTo>
                    <a:pt x="64" y="52"/>
                  </a:lnTo>
                  <a:lnTo>
                    <a:pt x="68" y="55"/>
                  </a:lnTo>
                  <a:lnTo>
                    <a:pt x="68" y="52"/>
                  </a:lnTo>
                  <a:lnTo>
                    <a:pt x="71" y="52"/>
                  </a:lnTo>
                  <a:lnTo>
                    <a:pt x="71" y="48"/>
                  </a:lnTo>
                  <a:lnTo>
                    <a:pt x="74" y="45"/>
                  </a:lnTo>
                  <a:lnTo>
                    <a:pt x="77" y="42"/>
                  </a:lnTo>
                  <a:lnTo>
                    <a:pt x="77" y="39"/>
                  </a:lnTo>
                  <a:lnTo>
                    <a:pt x="80" y="36"/>
                  </a:lnTo>
                  <a:lnTo>
                    <a:pt x="84" y="32"/>
                  </a:lnTo>
                  <a:lnTo>
                    <a:pt x="80" y="29"/>
                  </a:lnTo>
                  <a:lnTo>
                    <a:pt x="77" y="29"/>
                  </a:lnTo>
                  <a:lnTo>
                    <a:pt x="71" y="26"/>
                  </a:lnTo>
                  <a:lnTo>
                    <a:pt x="68" y="26"/>
                  </a:lnTo>
                  <a:lnTo>
                    <a:pt x="61" y="26"/>
                  </a:lnTo>
                  <a:lnTo>
                    <a:pt x="58" y="26"/>
                  </a:lnTo>
                  <a:lnTo>
                    <a:pt x="58" y="23"/>
                  </a:lnTo>
                  <a:lnTo>
                    <a:pt x="61" y="23"/>
                  </a:lnTo>
                  <a:lnTo>
                    <a:pt x="61" y="19"/>
                  </a:lnTo>
                  <a:lnTo>
                    <a:pt x="58" y="19"/>
                  </a:lnTo>
                  <a:lnTo>
                    <a:pt x="61" y="19"/>
                  </a:lnTo>
                  <a:lnTo>
                    <a:pt x="64" y="16"/>
                  </a:lnTo>
                  <a:lnTo>
                    <a:pt x="68" y="16"/>
                  </a:lnTo>
                  <a:lnTo>
                    <a:pt x="71" y="13"/>
                  </a:lnTo>
                  <a:lnTo>
                    <a:pt x="74" y="7"/>
                  </a:lnTo>
                  <a:lnTo>
                    <a:pt x="71" y="3"/>
                  </a:lnTo>
                  <a:lnTo>
                    <a:pt x="71" y="7"/>
                  </a:lnTo>
                  <a:lnTo>
                    <a:pt x="68" y="3"/>
                  </a:lnTo>
                  <a:lnTo>
                    <a:pt x="64" y="3"/>
                  </a:lnTo>
                  <a:lnTo>
                    <a:pt x="61" y="3"/>
                  </a:lnTo>
                  <a:lnTo>
                    <a:pt x="58" y="0"/>
                  </a:lnTo>
                  <a:lnTo>
                    <a:pt x="55" y="0"/>
                  </a:lnTo>
                  <a:lnTo>
                    <a:pt x="51" y="3"/>
                  </a:lnTo>
                  <a:lnTo>
                    <a:pt x="51" y="7"/>
                  </a:lnTo>
                  <a:lnTo>
                    <a:pt x="48" y="7"/>
                  </a:lnTo>
                  <a:lnTo>
                    <a:pt x="48" y="10"/>
                  </a:lnTo>
                  <a:lnTo>
                    <a:pt x="48" y="13"/>
                  </a:lnTo>
                  <a:lnTo>
                    <a:pt x="42" y="16"/>
                  </a:lnTo>
                  <a:lnTo>
                    <a:pt x="42" y="19"/>
                  </a:lnTo>
                  <a:lnTo>
                    <a:pt x="39" y="23"/>
                  </a:lnTo>
                  <a:lnTo>
                    <a:pt x="42" y="23"/>
                  </a:lnTo>
                  <a:lnTo>
                    <a:pt x="42" y="26"/>
                  </a:lnTo>
                  <a:lnTo>
                    <a:pt x="42" y="29"/>
                  </a:lnTo>
                  <a:lnTo>
                    <a:pt x="39" y="29"/>
                  </a:lnTo>
                  <a:lnTo>
                    <a:pt x="39" y="32"/>
                  </a:lnTo>
                  <a:lnTo>
                    <a:pt x="35" y="32"/>
                  </a:lnTo>
                  <a:lnTo>
                    <a:pt x="35" y="36"/>
                  </a:lnTo>
                  <a:lnTo>
                    <a:pt x="32" y="36"/>
                  </a:lnTo>
                  <a:lnTo>
                    <a:pt x="32" y="39"/>
                  </a:lnTo>
                  <a:lnTo>
                    <a:pt x="35" y="39"/>
                  </a:lnTo>
                  <a:lnTo>
                    <a:pt x="35" y="42"/>
                  </a:lnTo>
                  <a:lnTo>
                    <a:pt x="39" y="42"/>
                  </a:lnTo>
                  <a:lnTo>
                    <a:pt x="42" y="42"/>
                  </a:lnTo>
                  <a:lnTo>
                    <a:pt x="35" y="48"/>
                  </a:lnTo>
                  <a:lnTo>
                    <a:pt x="35" y="52"/>
                  </a:lnTo>
                  <a:lnTo>
                    <a:pt x="32" y="55"/>
                  </a:lnTo>
                  <a:lnTo>
                    <a:pt x="32" y="58"/>
                  </a:lnTo>
                  <a:lnTo>
                    <a:pt x="32" y="61"/>
                  </a:lnTo>
                  <a:lnTo>
                    <a:pt x="29" y="68"/>
                  </a:lnTo>
                  <a:lnTo>
                    <a:pt x="32" y="64"/>
                  </a:lnTo>
                  <a:lnTo>
                    <a:pt x="35" y="58"/>
                  </a:lnTo>
                  <a:lnTo>
                    <a:pt x="35" y="55"/>
                  </a:lnTo>
                  <a:lnTo>
                    <a:pt x="39" y="52"/>
                  </a:lnTo>
                  <a:lnTo>
                    <a:pt x="39" y="55"/>
                  </a:lnTo>
                  <a:lnTo>
                    <a:pt x="35" y="58"/>
                  </a:lnTo>
                  <a:lnTo>
                    <a:pt x="39" y="58"/>
                  </a:lnTo>
                  <a:lnTo>
                    <a:pt x="39" y="55"/>
                  </a:lnTo>
                  <a:lnTo>
                    <a:pt x="39" y="58"/>
                  </a:lnTo>
                  <a:lnTo>
                    <a:pt x="42" y="58"/>
                  </a:lnTo>
                  <a:lnTo>
                    <a:pt x="42" y="55"/>
                  </a:lnTo>
                  <a:lnTo>
                    <a:pt x="42" y="58"/>
                  </a:lnTo>
                  <a:lnTo>
                    <a:pt x="42" y="61"/>
                  </a:lnTo>
                  <a:lnTo>
                    <a:pt x="39" y="64"/>
                  </a:lnTo>
                  <a:lnTo>
                    <a:pt x="42" y="64"/>
                  </a:lnTo>
                  <a:lnTo>
                    <a:pt x="42" y="68"/>
                  </a:lnTo>
                  <a:lnTo>
                    <a:pt x="39" y="71"/>
                  </a:lnTo>
                  <a:lnTo>
                    <a:pt x="35" y="74"/>
                  </a:lnTo>
                  <a:lnTo>
                    <a:pt x="35" y="77"/>
                  </a:lnTo>
                  <a:lnTo>
                    <a:pt x="32" y="77"/>
                  </a:lnTo>
                  <a:lnTo>
                    <a:pt x="32" y="84"/>
                  </a:lnTo>
                  <a:lnTo>
                    <a:pt x="35" y="81"/>
                  </a:lnTo>
                  <a:lnTo>
                    <a:pt x="39" y="84"/>
                  </a:lnTo>
                  <a:lnTo>
                    <a:pt x="39" y="87"/>
                  </a:lnTo>
                  <a:lnTo>
                    <a:pt x="39" y="84"/>
                  </a:lnTo>
                  <a:lnTo>
                    <a:pt x="42" y="84"/>
                  </a:lnTo>
                  <a:lnTo>
                    <a:pt x="45" y="84"/>
                  </a:lnTo>
                  <a:lnTo>
                    <a:pt x="48" y="84"/>
                  </a:lnTo>
                  <a:lnTo>
                    <a:pt x="51" y="84"/>
                  </a:lnTo>
                  <a:lnTo>
                    <a:pt x="55" y="84"/>
                  </a:lnTo>
                  <a:lnTo>
                    <a:pt x="51" y="87"/>
                  </a:lnTo>
                  <a:lnTo>
                    <a:pt x="48" y="90"/>
                  </a:lnTo>
                  <a:lnTo>
                    <a:pt x="48" y="93"/>
                  </a:lnTo>
                  <a:lnTo>
                    <a:pt x="48" y="97"/>
                  </a:lnTo>
                  <a:lnTo>
                    <a:pt x="48" y="100"/>
                  </a:lnTo>
                  <a:lnTo>
                    <a:pt x="48" y="103"/>
                  </a:lnTo>
                  <a:lnTo>
                    <a:pt x="51" y="103"/>
                  </a:lnTo>
                  <a:lnTo>
                    <a:pt x="55" y="100"/>
                  </a:lnTo>
                  <a:lnTo>
                    <a:pt x="55" y="103"/>
                  </a:lnTo>
                  <a:lnTo>
                    <a:pt x="55" y="106"/>
                  </a:lnTo>
                  <a:lnTo>
                    <a:pt x="51" y="106"/>
                  </a:lnTo>
                  <a:lnTo>
                    <a:pt x="51" y="109"/>
                  </a:lnTo>
                  <a:lnTo>
                    <a:pt x="51" y="113"/>
                  </a:lnTo>
                  <a:lnTo>
                    <a:pt x="48" y="116"/>
                  </a:lnTo>
                  <a:lnTo>
                    <a:pt x="48" y="119"/>
                  </a:lnTo>
                  <a:lnTo>
                    <a:pt x="39" y="116"/>
                  </a:lnTo>
                  <a:lnTo>
                    <a:pt x="35" y="119"/>
                  </a:lnTo>
                  <a:lnTo>
                    <a:pt x="32" y="119"/>
                  </a:lnTo>
                  <a:lnTo>
                    <a:pt x="26" y="126"/>
                  </a:lnTo>
                  <a:lnTo>
                    <a:pt x="29" y="126"/>
                  </a:lnTo>
                  <a:lnTo>
                    <a:pt x="32" y="126"/>
                  </a:lnTo>
                  <a:lnTo>
                    <a:pt x="32" y="132"/>
                  </a:lnTo>
                  <a:lnTo>
                    <a:pt x="32" y="135"/>
                  </a:lnTo>
                  <a:lnTo>
                    <a:pt x="29" y="138"/>
                  </a:lnTo>
                  <a:lnTo>
                    <a:pt x="23" y="142"/>
                  </a:lnTo>
                  <a:lnTo>
                    <a:pt x="13" y="142"/>
                  </a:lnTo>
                  <a:lnTo>
                    <a:pt x="13" y="145"/>
                  </a:lnTo>
                  <a:lnTo>
                    <a:pt x="16" y="148"/>
                  </a:lnTo>
                  <a:lnTo>
                    <a:pt x="16" y="151"/>
                  </a:lnTo>
                  <a:lnTo>
                    <a:pt x="19" y="148"/>
                  </a:lnTo>
                  <a:lnTo>
                    <a:pt x="23" y="148"/>
                  </a:lnTo>
                  <a:lnTo>
                    <a:pt x="23" y="151"/>
                  </a:lnTo>
                  <a:lnTo>
                    <a:pt x="26" y="155"/>
                  </a:lnTo>
                  <a:lnTo>
                    <a:pt x="29" y="151"/>
                  </a:lnTo>
                  <a:lnTo>
                    <a:pt x="29" y="155"/>
                  </a:lnTo>
                  <a:lnTo>
                    <a:pt x="32" y="158"/>
                  </a:lnTo>
                  <a:lnTo>
                    <a:pt x="32" y="161"/>
                  </a:lnTo>
                  <a:lnTo>
                    <a:pt x="35" y="161"/>
                  </a:lnTo>
                  <a:lnTo>
                    <a:pt x="39" y="158"/>
                  </a:lnTo>
                  <a:lnTo>
                    <a:pt x="42" y="158"/>
                  </a:lnTo>
                  <a:lnTo>
                    <a:pt x="45" y="155"/>
                  </a:lnTo>
                  <a:lnTo>
                    <a:pt x="45" y="158"/>
                  </a:lnTo>
                  <a:lnTo>
                    <a:pt x="39" y="161"/>
                  </a:lnTo>
                  <a:lnTo>
                    <a:pt x="39" y="164"/>
                  </a:lnTo>
                  <a:lnTo>
                    <a:pt x="35" y="164"/>
                  </a:lnTo>
                  <a:lnTo>
                    <a:pt x="26" y="164"/>
                  </a:lnTo>
                  <a:lnTo>
                    <a:pt x="23" y="161"/>
                  </a:lnTo>
                  <a:lnTo>
                    <a:pt x="23" y="164"/>
                  </a:lnTo>
                  <a:lnTo>
                    <a:pt x="19" y="164"/>
                  </a:lnTo>
                  <a:lnTo>
                    <a:pt x="16" y="167"/>
                  </a:lnTo>
                  <a:lnTo>
                    <a:pt x="6" y="177"/>
                  </a:lnTo>
                  <a:lnTo>
                    <a:pt x="0" y="180"/>
                  </a:lnTo>
                  <a:lnTo>
                    <a:pt x="3" y="183"/>
                  </a:lnTo>
                  <a:lnTo>
                    <a:pt x="6" y="183"/>
                  </a:lnTo>
                  <a:lnTo>
                    <a:pt x="6" y="180"/>
                  </a:lnTo>
                  <a:lnTo>
                    <a:pt x="10" y="180"/>
                  </a:lnTo>
                  <a:lnTo>
                    <a:pt x="13" y="177"/>
                  </a:lnTo>
                  <a:lnTo>
                    <a:pt x="19" y="180"/>
                  </a:lnTo>
                  <a:lnTo>
                    <a:pt x="23" y="183"/>
                  </a:lnTo>
                  <a:lnTo>
                    <a:pt x="26" y="183"/>
                  </a:lnTo>
                  <a:lnTo>
                    <a:pt x="26" y="180"/>
                  </a:lnTo>
                  <a:lnTo>
                    <a:pt x="29" y="177"/>
                  </a:lnTo>
                  <a:lnTo>
                    <a:pt x="32" y="177"/>
                  </a:lnTo>
                  <a:lnTo>
                    <a:pt x="35" y="177"/>
                  </a:lnTo>
                  <a:lnTo>
                    <a:pt x="39" y="177"/>
                  </a:lnTo>
                  <a:lnTo>
                    <a:pt x="42" y="180"/>
                  </a:lnTo>
                </a:path>
              </a:pathLst>
            </a:custGeom>
            <a:noFill/>
            <a:ln w="0">
              <a:solidFill>
                <a:srgbClr val="7F7F7F"/>
              </a:solidFill>
              <a:round/>
              <a:headEnd/>
              <a:tailEnd/>
            </a:ln>
          </p:spPr>
          <p:txBody>
            <a:bodyPr/>
            <a:lstStyle/>
            <a:p>
              <a:endParaRPr lang="en-US"/>
            </a:p>
          </p:txBody>
        </p:sp>
        <p:sp>
          <p:nvSpPr>
            <p:cNvPr id="32577" name="Freeform 185"/>
            <p:cNvSpPr>
              <a:spLocks/>
            </p:cNvSpPr>
            <p:nvPr/>
          </p:nvSpPr>
          <p:spPr bwMode="auto">
            <a:xfrm>
              <a:off x="2331" y="1366"/>
              <a:ext cx="4" cy="4"/>
            </a:xfrm>
            <a:custGeom>
              <a:avLst/>
              <a:gdLst>
                <a:gd name="T0" fmla="*/ 3 w 3"/>
                <a:gd name="T1" fmla="*/ 0 h 3"/>
                <a:gd name="T2" fmla="*/ 3 w 3"/>
                <a:gd name="T3" fmla="*/ 0 h 3"/>
                <a:gd name="T4" fmla="*/ 0 w 3"/>
                <a:gd name="T5" fmla="*/ 0 h 3"/>
                <a:gd name="T6" fmla="*/ 0 w 3"/>
                <a:gd name="T7" fmla="*/ 0 h 3"/>
                <a:gd name="T8" fmla="*/ 0 w 3"/>
                <a:gd name="T9" fmla="*/ 3 h 3"/>
                <a:gd name="T10" fmla="*/ 0 w 3"/>
                <a:gd name="T11" fmla="*/ 3 h 3"/>
                <a:gd name="T12" fmla="*/ 0 w 3"/>
                <a:gd name="T13" fmla="*/ 3 h 3"/>
                <a:gd name="T14" fmla="*/ 3 w 3"/>
                <a:gd name="T15" fmla="*/ 3 h 3"/>
                <a:gd name="T16" fmla="*/ 3 w 3"/>
                <a:gd name="T17" fmla="*/ 3 h 3"/>
                <a:gd name="T18" fmla="*/ 3 w 3"/>
                <a:gd name="T19" fmla="*/ 3 h 3"/>
                <a:gd name="T20" fmla="*/ 3 w 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3" y="0"/>
                  </a:moveTo>
                  <a:lnTo>
                    <a:pt x="3" y="0"/>
                  </a:lnTo>
                  <a:lnTo>
                    <a:pt x="0" y="0"/>
                  </a:lnTo>
                  <a:lnTo>
                    <a:pt x="0" y="3"/>
                  </a:lnTo>
                  <a:lnTo>
                    <a:pt x="3" y="3"/>
                  </a:lnTo>
                  <a:lnTo>
                    <a:pt x="3" y="0"/>
                  </a:lnTo>
                  <a:close/>
                </a:path>
              </a:pathLst>
            </a:custGeom>
            <a:solidFill>
              <a:srgbClr val="CCCCCC"/>
            </a:solidFill>
            <a:ln w="9525">
              <a:noFill/>
              <a:round/>
              <a:headEnd/>
              <a:tailEnd/>
            </a:ln>
          </p:spPr>
          <p:txBody>
            <a:bodyPr/>
            <a:lstStyle/>
            <a:p>
              <a:endParaRPr lang="en-US"/>
            </a:p>
          </p:txBody>
        </p:sp>
        <p:sp>
          <p:nvSpPr>
            <p:cNvPr id="32578" name="Freeform 186"/>
            <p:cNvSpPr>
              <a:spLocks/>
            </p:cNvSpPr>
            <p:nvPr/>
          </p:nvSpPr>
          <p:spPr bwMode="auto">
            <a:xfrm>
              <a:off x="2331" y="1366"/>
              <a:ext cx="4" cy="4"/>
            </a:xfrm>
            <a:custGeom>
              <a:avLst/>
              <a:gdLst>
                <a:gd name="T0" fmla="*/ 3 w 3"/>
                <a:gd name="T1" fmla="*/ 0 h 3"/>
                <a:gd name="T2" fmla="*/ 3 w 3"/>
                <a:gd name="T3" fmla="*/ 0 h 3"/>
                <a:gd name="T4" fmla="*/ 0 w 3"/>
                <a:gd name="T5" fmla="*/ 0 h 3"/>
                <a:gd name="T6" fmla="*/ 0 w 3"/>
                <a:gd name="T7" fmla="*/ 0 h 3"/>
                <a:gd name="T8" fmla="*/ 0 w 3"/>
                <a:gd name="T9" fmla="*/ 3 h 3"/>
                <a:gd name="T10" fmla="*/ 0 w 3"/>
                <a:gd name="T11" fmla="*/ 3 h 3"/>
                <a:gd name="T12" fmla="*/ 0 w 3"/>
                <a:gd name="T13" fmla="*/ 3 h 3"/>
                <a:gd name="T14" fmla="*/ 3 w 3"/>
                <a:gd name="T15" fmla="*/ 3 h 3"/>
                <a:gd name="T16" fmla="*/ 3 w 3"/>
                <a:gd name="T17" fmla="*/ 3 h 3"/>
                <a:gd name="T18" fmla="*/ 3 w 3"/>
                <a:gd name="T19" fmla="*/ 3 h 3"/>
                <a:gd name="T20" fmla="*/ 3 w 3"/>
                <a:gd name="T21" fmla="*/ 0 h 3"/>
                <a:gd name="T22" fmla="*/ 3 w 3"/>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3"/>
                <a:gd name="T38" fmla="*/ 3 w 3"/>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3">
                  <a:moveTo>
                    <a:pt x="3" y="0"/>
                  </a:moveTo>
                  <a:lnTo>
                    <a:pt x="3" y="0"/>
                  </a:lnTo>
                  <a:lnTo>
                    <a:pt x="0" y="0"/>
                  </a:lnTo>
                  <a:lnTo>
                    <a:pt x="0" y="3"/>
                  </a:lnTo>
                  <a:lnTo>
                    <a:pt x="3" y="3"/>
                  </a:lnTo>
                  <a:lnTo>
                    <a:pt x="3" y="0"/>
                  </a:lnTo>
                </a:path>
              </a:pathLst>
            </a:custGeom>
            <a:noFill/>
            <a:ln w="0">
              <a:solidFill>
                <a:srgbClr val="7F7F7F"/>
              </a:solidFill>
              <a:round/>
              <a:headEnd/>
              <a:tailEnd/>
            </a:ln>
          </p:spPr>
          <p:txBody>
            <a:bodyPr/>
            <a:lstStyle/>
            <a:p>
              <a:endParaRPr lang="en-US"/>
            </a:p>
          </p:txBody>
        </p:sp>
        <p:sp>
          <p:nvSpPr>
            <p:cNvPr id="32579" name="Freeform 187"/>
            <p:cNvSpPr>
              <a:spLocks/>
            </p:cNvSpPr>
            <p:nvPr/>
          </p:nvSpPr>
          <p:spPr bwMode="auto">
            <a:xfrm>
              <a:off x="2299" y="1272"/>
              <a:ext cx="4" cy="9"/>
            </a:xfrm>
            <a:custGeom>
              <a:avLst/>
              <a:gdLst>
                <a:gd name="T0" fmla="*/ 3 w 3"/>
                <a:gd name="T1" fmla="*/ 6 h 6"/>
                <a:gd name="T2" fmla="*/ 3 w 3"/>
                <a:gd name="T3" fmla="*/ 3 h 6"/>
                <a:gd name="T4" fmla="*/ 0 w 3"/>
                <a:gd name="T5" fmla="*/ 0 h 6"/>
                <a:gd name="T6" fmla="*/ 0 w 3"/>
                <a:gd name="T7" fmla="*/ 0 h 6"/>
                <a:gd name="T8" fmla="*/ 3 w 3"/>
                <a:gd name="T9" fmla="*/ 6 h 6"/>
                <a:gd name="T10" fmla="*/ 3 w 3"/>
                <a:gd name="T11" fmla="*/ 6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3" y="6"/>
                  </a:moveTo>
                  <a:lnTo>
                    <a:pt x="3" y="3"/>
                  </a:lnTo>
                  <a:lnTo>
                    <a:pt x="0" y="0"/>
                  </a:lnTo>
                  <a:lnTo>
                    <a:pt x="3" y="6"/>
                  </a:lnTo>
                </a:path>
              </a:pathLst>
            </a:custGeom>
            <a:noFill/>
            <a:ln w="0">
              <a:solidFill>
                <a:srgbClr val="7F7F7F"/>
              </a:solidFill>
              <a:round/>
              <a:headEnd/>
              <a:tailEnd/>
            </a:ln>
          </p:spPr>
          <p:txBody>
            <a:bodyPr/>
            <a:lstStyle/>
            <a:p>
              <a:endParaRPr lang="en-US"/>
            </a:p>
          </p:txBody>
        </p:sp>
        <p:sp>
          <p:nvSpPr>
            <p:cNvPr id="32580" name="Freeform 188"/>
            <p:cNvSpPr>
              <a:spLocks/>
            </p:cNvSpPr>
            <p:nvPr/>
          </p:nvSpPr>
          <p:spPr bwMode="auto">
            <a:xfrm>
              <a:off x="2299" y="1244"/>
              <a:ext cx="10" cy="6"/>
            </a:xfrm>
            <a:custGeom>
              <a:avLst/>
              <a:gdLst>
                <a:gd name="T0" fmla="*/ 7 w 7"/>
                <a:gd name="T1" fmla="*/ 0 h 4"/>
                <a:gd name="T2" fmla="*/ 3 w 7"/>
                <a:gd name="T3" fmla="*/ 0 h 4"/>
                <a:gd name="T4" fmla="*/ 0 w 7"/>
                <a:gd name="T5" fmla="*/ 4 h 4"/>
                <a:gd name="T6" fmla="*/ 0 w 7"/>
                <a:gd name="T7" fmla="*/ 4 h 4"/>
                <a:gd name="T8" fmla="*/ 3 w 7"/>
                <a:gd name="T9" fmla="*/ 4 h 4"/>
                <a:gd name="T10" fmla="*/ 7 w 7"/>
                <a:gd name="T11" fmla="*/ 4 h 4"/>
                <a:gd name="T12" fmla="*/ 7 w 7"/>
                <a:gd name="T13" fmla="*/ 0 h 4"/>
                <a:gd name="T14" fmla="*/ 7 w 7"/>
                <a:gd name="T15" fmla="*/ 0 h 4"/>
                <a:gd name="T16" fmla="*/ 7 w 7"/>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4"/>
                <a:gd name="T29" fmla="*/ 7 w 7"/>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4">
                  <a:moveTo>
                    <a:pt x="7" y="0"/>
                  </a:moveTo>
                  <a:lnTo>
                    <a:pt x="3" y="0"/>
                  </a:lnTo>
                  <a:lnTo>
                    <a:pt x="0" y="4"/>
                  </a:lnTo>
                  <a:lnTo>
                    <a:pt x="3" y="4"/>
                  </a:lnTo>
                  <a:lnTo>
                    <a:pt x="7" y="4"/>
                  </a:lnTo>
                  <a:lnTo>
                    <a:pt x="7" y="0"/>
                  </a:lnTo>
                  <a:close/>
                </a:path>
              </a:pathLst>
            </a:custGeom>
            <a:solidFill>
              <a:srgbClr val="CCCCCC"/>
            </a:solidFill>
            <a:ln w="9525">
              <a:noFill/>
              <a:round/>
              <a:headEnd/>
              <a:tailEnd/>
            </a:ln>
          </p:spPr>
          <p:txBody>
            <a:bodyPr/>
            <a:lstStyle/>
            <a:p>
              <a:endParaRPr lang="en-US"/>
            </a:p>
          </p:txBody>
        </p:sp>
        <p:sp>
          <p:nvSpPr>
            <p:cNvPr id="32581" name="Freeform 189"/>
            <p:cNvSpPr>
              <a:spLocks/>
            </p:cNvSpPr>
            <p:nvPr/>
          </p:nvSpPr>
          <p:spPr bwMode="auto">
            <a:xfrm>
              <a:off x="2299" y="1244"/>
              <a:ext cx="10" cy="6"/>
            </a:xfrm>
            <a:custGeom>
              <a:avLst/>
              <a:gdLst>
                <a:gd name="T0" fmla="*/ 7 w 7"/>
                <a:gd name="T1" fmla="*/ 0 h 4"/>
                <a:gd name="T2" fmla="*/ 3 w 7"/>
                <a:gd name="T3" fmla="*/ 0 h 4"/>
                <a:gd name="T4" fmla="*/ 0 w 7"/>
                <a:gd name="T5" fmla="*/ 4 h 4"/>
                <a:gd name="T6" fmla="*/ 0 w 7"/>
                <a:gd name="T7" fmla="*/ 4 h 4"/>
                <a:gd name="T8" fmla="*/ 3 w 7"/>
                <a:gd name="T9" fmla="*/ 4 h 4"/>
                <a:gd name="T10" fmla="*/ 7 w 7"/>
                <a:gd name="T11" fmla="*/ 4 h 4"/>
                <a:gd name="T12" fmla="*/ 7 w 7"/>
                <a:gd name="T13" fmla="*/ 0 h 4"/>
                <a:gd name="T14" fmla="*/ 7 w 7"/>
                <a:gd name="T15" fmla="*/ 0 h 4"/>
                <a:gd name="T16" fmla="*/ 7 w 7"/>
                <a:gd name="T17" fmla="*/ 0 h 4"/>
                <a:gd name="T18" fmla="*/ 7 w 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4"/>
                <a:gd name="T32" fmla="*/ 7 w 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4">
                  <a:moveTo>
                    <a:pt x="7" y="0"/>
                  </a:moveTo>
                  <a:lnTo>
                    <a:pt x="3" y="0"/>
                  </a:lnTo>
                  <a:lnTo>
                    <a:pt x="0" y="4"/>
                  </a:lnTo>
                  <a:lnTo>
                    <a:pt x="3" y="4"/>
                  </a:lnTo>
                  <a:lnTo>
                    <a:pt x="7" y="4"/>
                  </a:lnTo>
                  <a:lnTo>
                    <a:pt x="7" y="0"/>
                  </a:lnTo>
                </a:path>
              </a:pathLst>
            </a:custGeom>
            <a:noFill/>
            <a:ln w="0">
              <a:solidFill>
                <a:srgbClr val="7F7F7F"/>
              </a:solidFill>
              <a:round/>
              <a:headEnd/>
              <a:tailEnd/>
            </a:ln>
          </p:spPr>
          <p:txBody>
            <a:bodyPr/>
            <a:lstStyle/>
            <a:p>
              <a:endParaRPr lang="en-US"/>
            </a:p>
          </p:txBody>
        </p:sp>
        <p:sp>
          <p:nvSpPr>
            <p:cNvPr id="32582" name="Freeform 190"/>
            <p:cNvSpPr>
              <a:spLocks/>
            </p:cNvSpPr>
            <p:nvPr/>
          </p:nvSpPr>
          <p:spPr bwMode="auto">
            <a:xfrm>
              <a:off x="2299" y="1200"/>
              <a:ext cx="4" cy="9"/>
            </a:xfrm>
            <a:custGeom>
              <a:avLst/>
              <a:gdLst>
                <a:gd name="T0" fmla="*/ 3 w 3"/>
                <a:gd name="T1" fmla="*/ 0 h 7"/>
                <a:gd name="T2" fmla="*/ 3 w 3"/>
                <a:gd name="T3" fmla="*/ 0 h 7"/>
                <a:gd name="T4" fmla="*/ 3 w 3"/>
                <a:gd name="T5" fmla="*/ 0 h 7"/>
                <a:gd name="T6" fmla="*/ 0 w 3"/>
                <a:gd name="T7" fmla="*/ 3 h 7"/>
                <a:gd name="T8" fmla="*/ 3 w 3"/>
                <a:gd name="T9" fmla="*/ 7 h 7"/>
                <a:gd name="T10" fmla="*/ 3 w 3"/>
                <a:gd name="T11" fmla="*/ 7 h 7"/>
                <a:gd name="T12" fmla="*/ 3 w 3"/>
                <a:gd name="T13" fmla="*/ 3 h 7"/>
                <a:gd name="T14" fmla="*/ 3 w 3"/>
                <a:gd name="T15" fmla="*/ 0 h 7"/>
                <a:gd name="T16" fmla="*/ 3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7"/>
                <a:gd name="T29" fmla="*/ 3 w 3"/>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7">
                  <a:moveTo>
                    <a:pt x="3" y="0"/>
                  </a:moveTo>
                  <a:lnTo>
                    <a:pt x="3" y="0"/>
                  </a:lnTo>
                  <a:lnTo>
                    <a:pt x="0" y="3"/>
                  </a:lnTo>
                  <a:lnTo>
                    <a:pt x="3" y="7"/>
                  </a:lnTo>
                  <a:lnTo>
                    <a:pt x="3" y="3"/>
                  </a:lnTo>
                  <a:lnTo>
                    <a:pt x="3" y="0"/>
                  </a:lnTo>
                  <a:close/>
                </a:path>
              </a:pathLst>
            </a:custGeom>
            <a:solidFill>
              <a:srgbClr val="CCCCCC"/>
            </a:solidFill>
            <a:ln w="9525">
              <a:noFill/>
              <a:round/>
              <a:headEnd/>
              <a:tailEnd/>
            </a:ln>
          </p:spPr>
          <p:txBody>
            <a:bodyPr/>
            <a:lstStyle/>
            <a:p>
              <a:endParaRPr lang="en-US"/>
            </a:p>
          </p:txBody>
        </p:sp>
        <p:sp>
          <p:nvSpPr>
            <p:cNvPr id="32583" name="Freeform 191"/>
            <p:cNvSpPr>
              <a:spLocks/>
            </p:cNvSpPr>
            <p:nvPr/>
          </p:nvSpPr>
          <p:spPr bwMode="auto">
            <a:xfrm>
              <a:off x="2299" y="1200"/>
              <a:ext cx="4" cy="9"/>
            </a:xfrm>
            <a:custGeom>
              <a:avLst/>
              <a:gdLst>
                <a:gd name="T0" fmla="*/ 3 w 3"/>
                <a:gd name="T1" fmla="*/ 0 h 7"/>
                <a:gd name="T2" fmla="*/ 3 w 3"/>
                <a:gd name="T3" fmla="*/ 0 h 7"/>
                <a:gd name="T4" fmla="*/ 3 w 3"/>
                <a:gd name="T5" fmla="*/ 0 h 7"/>
                <a:gd name="T6" fmla="*/ 0 w 3"/>
                <a:gd name="T7" fmla="*/ 3 h 7"/>
                <a:gd name="T8" fmla="*/ 3 w 3"/>
                <a:gd name="T9" fmla="*/ 7 h 7"/>
                <a:gd name="T10" fmla="*/ 3 w 3"/>
                <a:gd name="T11" fmla="*/ 7 h 7"/>
                <a:gd name="T12" fmla="*/ 3 w 3"/>
                <a:gd name="T13" fmla="*/ 3 h 7"/>
                <a:gd name="T14" fmla="*/ 3 w 3"/>
                <a:gd name="T15" fmla="*/ 0 h 7"/>
                <a:gd name="T16" fmla="*/ 3 w 3"/>
                <a:gd name="T17" fmla="*/ 0 h 7"/>
                <a:gd name="T18" fmla="*/ 3 w 3"/>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7"/>
                <a:gd name="T32" fmla="*/ 3 w 3"/>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7">
                  <a:moveTo>
                    <a:pt x="3" y="0"/>
                  </a:moveTo>
                  <a:lnTo>
                    <a:pt x="3" y="0"/>
                  </a:lnTo>
                  <a:lnTo>
                    <a:pt x="0" y="3"/>
                  </a:lnTo>
                  <a:lnTo>
                    <a:pt x="3" y="7"/>
                  </a:lnTo>
                  <a:lnTo>
                    <a:pt x="3" y="3"/>
                  </a:lnTo>
                  <a:lnTo>
                    <a:pt x="3" y="0"/>
                  </a:lnTo>
                </a:path>
              </a:pathLst>
            </a:custGeom>
            <a:noFill/>
            <a:ln w="0">
              <a:solidFill>
                <a:srgbClr val="7F7F7F"/>
              </a:solidFill>
              <a:round/>
              <a:headEnd/>
              <a:tailEnd/>
            </a:ln>
          </p:spPr>
          <p:txBody>
            <a:bodyPr/>
            <a:lstStyle/>
            <a:p>
              <a:endParaRPr lang="en-US"/>
            </a:p>
          </p:txBody>
        </p:sp>
        <p:sp>
          <p:nvSpPr>
            <p:cNvPr id="32584" name="Freeform 192"/>
            <p:cNvSpPr>
              <a:spLocks/>
            </p:cNvSpPr>
            <p:nvPr/>
          </p:nvSpPr>
          <p:spPr bwMode="auto">
            <a:xfrm>
              <a:off x="2287" y="1191"/>
              <a:ext cx="4" cy="4"/>
            </a:xfrm>
            <a:custGeom>
              <a:avLst/>
              <a:gdLst>
                <a:gd name="T0" fmla="*/ 3 w 3"/>
                <a:gd name="T1" fmla="*/ 0 h 3"/>
                <a:gd name="T2" fmla="*/ 3 w 3"/>
                <a:gd name="T3" fmla="*/ 0 h 3"/>
                <a:gd name="T4" fmla="*/ 3 w 3"/>
                <a:gd name="T5" fmla="*/ 0 h 3"/>
                <a:gd name="T6" fmla="*/ 0 w 3"/>
                <a:gd name="T7" fmla="*/ 0 h 3"/>
                <a:gd name="T8" fmla="*/ 0 w 3"/>
                <a:gd name="T9" fmla="*/ 0 h 3"/>
                <a:gd name="T10" fmla="*/ 0 w 3"/>
                <a:gd name="T11" fmla="*/ 3 h 3"/>
                <a:gd name="T12" fmla="*/ 0 w 3"/>
                <a:gd name="T13" fmla="*/ 0 h 3"/>
                <a:gd name="T14" fmla="*/ 3 w 3"/>
                <a:gd name="T15" fmla="*/ 3 h 3"/>
                <a:gd name="T16" fmla="*/ 3 w 3"/>
                <a:gd name="T17" fmla="*/ 3 h 3"/>
                <a:gd name="T18" fmla="*/ 3 w 3"/>
                <a:gd name="T19" fmla="*/ 3 h 3"/>
                <a:gd name="T20" fmla="*/ 3 w 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3" y="0"/>
                  </a:moveTo>
                  <a:lnTo>
                    <a:pt x="3" y="0"/>
                  </a:lnTo>
                  <a:lnTo>
                    <a:pt x="0" y="0"/>
                  </a:lnTo>
                  <a:lnTo>
                    <a:pt x="0" y="3"/>
                  </a:lnTo>
                  <a:lnTo>
                    <a:pt x="0" y="0"/>
                  </a:lnTo>
                  <a:lnTo>
                    <a:pt x="3" y="3"/>
                  </a:lnTo>
                  <a:lnTo>
                    <a:pt x="3" y="0"/>
                  </a:lnTo>
                  <a:close/>
                </a:path>
              </a:pathLst>
            </a:custGeom>
            <a:solidFill>
              <a:srgbClr val="CCCCCC"/>
            </a:solidFill>
            <a:ln w="9525">
              <a:noFill/>
              <a:round/>
              <a:headEnd/>
              <a:tailEnd/>
            </a:ln>
          </p:spPr>
          <p:txBody>
            <a:bodyPr/>
            <a:lstStyle/>
            <a:p>
              <a:endParaRPr lang="en-US"/>
            </a:p>
          </p:txBody>
        </p:sp>
        <p:sp>
          <p:nvSpPr>
            <p:cNvPr id="32585" name="Freeform 193"/>
            <p:cNvSpPr>
              <a:spLocks/>
            </p:cNvSpPr>
            <p:nvPr/>
          </p:nvSpPr>
          <p:spPr bwMode="auto">
            <a:xfrm>
              <a:off x="2287" y="1191"/>
              <a:ext cx="4" cy="4"/>
            </a:xfrm>
            <a:custGeom>
              <a:avLst/>
              <a:gdLst>
                <a:gd name="T0" fmla="*/ 3 w 3"/>
                <a:gd name="T1" fmla="*/ 0 h 3"/>
                <a:gd name="T2" fmla="*/ 3 w 3"/>
                <a:gd name="T3" fmla="*/ 0 h 3"/>
                <a:gd name="T4" fmla="*/ 3 w 3"/>
                <a:gd name="T5" fmla="*/ 0 h 3"/>
                <a:gd name="T6" fmla="*/ 0 w 3"/>
                <a:gd name="T7" fmla="*/ 0 h 3"/>
                <a:gd name="T8" fmla="*/ 0 w 3"/>
                <a:gd name="T9" fmla="*/ 0 h 3"/>
                <a:gd name="T10" fmla="*/ 0 w 3"/>
                <a:gd name="T11" fmla="*/ 3 h 3"/>
                <a:gd name="T12" fmla="*/ 0 w 3"/>
                <a:gd name="T13" fmla="*/ 0 h 3"/>
                <a:gd name="T14" fmla="*/ 3 w 3"/>
                <a:gd name="T15" fmla="*/ 3 h 3"/>
                <a:gd name="T16" fmla="*/ 3 w 3"/>
                <a:gd name="T17" fmla="*/ 3 h 3"/>
                <a:gd name="T18" fmla="*/ 3 w 3"/>
                <a:gd name="T19" fmla="*/ 3 h 3"/>
                <a:gd name="T20" fmla="*/ 3 w 3"/>
                <a:gd name="T21" fmla="*/ 0 h 3"/>
                <a:gd name="T22" fmla="*/ 3 w 3"/>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3"/>
                <a:gd name="T38" fmla="*/ 3 w 3"/>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3">
                  <a:moveTo>
                    <a:pt x="3" y="0"/>
                  </a:moveTo>
                  <a:lnTo>
                    <a:pt x="3" y="0"/>
                  </a:lnTo>
                  <a:lnTo>
                    <a:pt x="0" y="0"/>
                  </a:lnTo>
                  <a:lnTo>
                    <a:pt x="0" y="3"/>
                  </a:lnTo>
                  <a:lnTo>
                    <a:pt x="0" y="0"/>
                  </a:lnTo>
                  <a:lnTo>
                    <a:pt x="3" y="3"/>
                  </a:lnTo>
                  <a:lnTo>
                    <a:pt x="3" y="0"/>
                  </a:lnTo>
                </a:path>
              </a:pathLst>
            </a:custGeom>
            <a:noFill/>
            <a:ln w="0">
              <a:solidFill>
                <a:srgbClr val="7F7F7F"/>
              </a:solidFill>
              <a:round/>
              <a:headEnd/>
              <a:tailEnd/>
            </a:ln>
          </p:spPr>
          <p:txBody>
            <a:bodyPr/>
            <a:lstStyle/>
            <a:p>
              <a:endParaRPr lang="en-US"/>
            </a:p>
          </p:txBody>
        </p:sp>
        <p:sp>
          <p:nvSpPr>
            <p:cNvPr id="32586" name="Freeform 194"/>
            <p:cNvSpPr>
              <a:spLocks/>
            </p:cNvSpPr>
            <p:nvPr/>
          </p:nvSpPr>
          <p:spPr bwMode="auto">
            <a:xfrm>
              <a:off x="2295" y="1187"/>
              <a:ext cx="4" cy="4"/>
            </a:xfrm>
            <a:custGeom>
              <a:avLst/>
              <a:gdLst>
                <a:gd name="T0" fmla="*/ 3 w 3"/>
                <a:gd name="T1" fmla="*/ 0 h 3"/>
                <a:gd name="T2" fmla="*/ 3 w 3"/>
                <a:gd name="T3" fmla="*/ 0 h 3"/>
                <a:gd name="T4" fmla="*/ 0 w 3"/>
                <a:gd name="T5" fmla="*/ 0 h 3"/>
                <a:gd name="T6" fmla="*/ 0 w 3"/>
                <a:gd name="T7" fmla="*/ 3 h 3"/>
                <a:gd name="T8" fmla="*/ 0 w 3"/>
                <a:gd name="T9" fmla="*/ 3 h 3"/>
                <a:gd name="T10" fmla="*/ 0 w 3"/>
                <a:gd name="T11" fmla="*/ 3 h 3"/>
                <a:gd name="T12" fmla="*/ 0 w 3"/>
                <a:gd name="T13" fmla="*/ 3 h 3"/>
                <a:gd name="T14" fmla="*/ 0 w 3"/>
                <a:gd name="T15" fmla="*/ 3 h 3"/>
                <a:gd name="T16" fmla="*/ 3 w 3"/>
                <a:gd name="T17" fmla="*/ 0 h 3"/>
                <a:gd name="T18" fmla="*/ 3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0"/>
                  </a:moveTo>
                  <a:lnTo>
                    <a:pt x="3" y="0"/>
                  </a:lnTo>
                  <a:lnTo>
                    <a:pt x="0" y="0"/>
                  </a:lnTo>
                  <a:lnTo>
                    <a:pt x="0" y="3"/>
                  </a:lnTo>
                  <a:lnTo>
                    <a:pt x="3" y="0"/>
                  </a:lnTo>
                  <a:close/>
                </a:path>
              </a:pathLst>
            </a:custGeom>
            <a:solidFill>
              <a:srgbClr val="CCCCCC"/>
            </a:solidFill>
            <a:ln w="9525">
              <a:noFill/>
              <a:round/>
              <a:headEnd/>
              <a:tailEnd/>
            </a:ln>
          </p:spPr>
          <p:txBody>
            <a:bodyPr/>
            <a:lstStyle/>
            <a:p>
              <a:endParaRPr lang="en-US"/>
            </a:p>
          </p:txBody>
        </p:sp>
        <p:sp>
          <p:nvSpPr>
            <p:cNvPr id="32587" name="Freeform 195"/>
            <p:cNvSpPr>
              <a:spLocks/>
            </p:cNvSpPr>
            <p:nvPr/>
          </p:nvSpPr>
          <p:spPr bwMode="auto">
            <a:xfrm>
              <a:off x="2295" y="1187"/>
              <a:ext cx="4" cy="4"/>
            </a:xfrm>
            <a:custGeom>
              <a:avLst/>
              <a:gdLst>
                <a:gd name="T0" fmla="*/ 3 w 3"/>
                <a:gd name="T1" fmla="*/ 0 h 3"/>
                <a:gd name="T2" fmla="*/ 3 w 3"/>
                <a:gd name="T3" fmla="*/ 0 h 3"/>
                <a:gd name="T4" fmla="*/ 0 w 3"/>
                <a:gd name="T5" fmla="*/ 0 h 3"/>
                <a:gd name="T6" fmla="*/ 0 w 3"/>
                <a:gd name="T7" fmla="*/ 3 h 3"/>
                <a:gd name="T8" fmla="*/ 0 w 3"/>
                <a:gd name="T9" fmla="*/ 3 h 3"/>
                <a:gd name="T10" fmla="*/ 0 w 3"/>
                <a:gd name="T11" fmla="*/ 3 h 3"/>
                <a:gd name="T12" fmla="*/ 0 w 3"/>
                <a:gd name="T13" fmla="*/ 3 h 3"/>
                <a:gd name="T14" fmla="*/ 0 w 3"/>
                <a:gd name="T15" fmla="*/ 3 h 3"/>
                <a:gd name="T16" fmla="*/ 3 w 3"/>
                <a:gd name="T17" fmla="*/ 0 h 3"/>
                <a:gd name="T18" fmla="*/ 3 w 3"/>
                <a:gd name="T19" fmla="*/ 0 h 3"/>
                <a:gd name="T20" fmla="*/ 3 w 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3" y="0"/>
                  </a:moveTo>
                  <a:lnTo>
                    <a:pt x="3" y="0"/>
                  </a:lnTo>
                  <a:lnTo>
                    <a:pt x="0" y="0"/>
                  </a:lnTo>
                  <a:lnTo>
                    <a:pt x="0" y="3"/>
                  </a:lnTo>
                  <a:lnTo>
                    <a:pt x="3" y="0"/>
                  </a:lnTo>
                </a:path>
              </a:pathLst>
            </a:custGeom>
            <a:noFill/>
            <a:ln w="0">
              <a:solidFill>
                <a:srgbClr val="7F7F7F"/>
              </a:solidFill>
              <a:round/>
              <a:headEnd/>
              <a:tailEnd/>
            </a:ln>
          </p:spPr>
          <p:txBody>
            <a:bodyPr/>
            <a:lstStyle/>
            <a:p>
              <a:endParaRPr lang="en-US"/>
            </a:p>
          </p:txBody>
        </p:sp>
        <p:sp>
          <p:nvSpPr>
            <p:cNvPr id="32588" name="Freeform 196"/>
            <p:cNvSpPr>
              <a:spLocks/>
            </p:cNvSpPr>
            <p:nvPr/>
          </p:nvSpPr>
          <p:spPr bwMode="auto">
            <a:xfrm>
              <a:off x="2291" y="1169"/>
              <a:ext cx="12" cy="8"/>
            </a:xfrm>
            <a:custGeom>
              <a:avLst/>
              <a:gdLst>
                <a:gd name="T0" fmla="*/ 3 w 9"/>
                <a:gd name="T1" fmla="*/ 6 h 6"/>
                <a:gd name="T2" fmla="*/ 3 w 9"/>
                <a:gd name="T3" fmla="*/ 6 h 6"/>
                <a:gd name="T4" fmla="*/ 0 w 9"/>
                <a:gd name="T5" fmla="*/ 6 h 6"/>
                <a:gd name="T6" fmla="*/ 3 w 9"/>
                <a:gd name="T7" fmla="*/ 6 h 6"/>
                <a:gd name="T8" fmla="*/ 3 w 9"/>
                <a:gd name="T9" fmla="*/ 6 h 6"/>
                <a:gd name="T10" fmla="*/ 6 w 9"/>
                <a:gd name="T11" fmla="*/ 6 h 6"/>
                <a:gd name="T12" fmla="*/ 9 w 9"/>
                <a:gd name="T13" fmla="*/ 6 h 6"/>
                <a:gd name="T14" fmla="*/ 9 w 9"/>
                <a:gd name="T15" fmla="*/ 6 h 6"/>
                <a:gd name="T16" fmla="*/ 6 w 9"/>
                <a:gd name="T17" fmla="*/ 0 h 6"/>
                <a:gd name="T18" fmla="*/ 6 w 9"/>
                <a:gd name="T19" fmla="*/ 0 h 6"/>
                <a:gd name="T20" fmla="*/ 6 w 9"/>
                <a:gd name="T21" fmla="*/ 0 h 6"/>
                <a:gd name="T22" fmla="*/ 3 w 9"/>
                <a:gd name="T23" fmla="*/ 0 h 6"/>
                <a:gd name="T24" fmla="*/ 3 w 9"/>
                <a:gd name="T25" fmla="*/ 0 h 6"/>
                <a:gd name="T26" fmla="*/ 6 w 9"/>
                <a:gd name="T27" fmla="*/ 3 h 6"/>
                <a:gd name="T28" fmla="*/ 3 w 9"/>
                <a:gd name="T29" fmla="*/ 3 h 6"/>
                <a:gd name="T30" fmla="*/ 3 w 9"/>
                <a:gd name="T31" fmla="*/ 6 h 6"/>
                <a:gd name="T32" fmla="*/ 3 w 9"/>
                <a:gd name="T33" fmla="*/ 6 h 6"/>
                <a:gd name="T34" fmla="*/ 3 w 9"/>
                <a:gd name="T35" fmla="*/ 6 h 6"/>
                <a:gd name="T36" fmla="*/ 3 w 9"/>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6"/>
                <a:gd name="T59" fmla="*/ 9 w 9"/>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6">
                  <a:moveTo>
                    <a:pt x="3" y="6"/>
                  </a:moveTo>
                  <a:lnTo>
                    <a:pt x="3" y="6"/>
                  </a:lnTo>
                  <a:lnTo>
                    <a:pt x="0" y="6"/>
                  </a:lnTo>
                  <a:lnTo>
                    <a:pt x="3" y="6"/>
                  </a:lnTo>
                  <a:lnTo>
                    <a:pt x="6" y="6"/>
                  </a:lnTo>
                  <a:lnTo>
                    <a:pt x="9" y="6"/>
                  </a:lnTo>
                  <a:lnTo>
                    <a:pt x="6" y="0"/>
                  </a:lnTo>
                  <a:lnTo>
                    <a:pt x="3" y="0"/>
                  </a:lnTo>
                  <a:lnTo>
                    <a:pt x="6" y="3"/>
                  </a:lnTo>
                  <a:lnTo>
                    <a:pt x="3" y="3"/>
                  </a:lnTo>
                  <a:lnTo>
                    <a:pt x="3" y="6"/>
                  </a:lnTo>
                  <a:close/>
                </a:path>
              </a:pathLst>
            </a:custGeom>
            <a:solidFill>
              <a:srgbClr val="CCCCCC"/>
            </a:solidFill>
            <a:ln w="9525">
              <a:noFill/>
              <a:round/>
              <a:headEnd/>
              <a:tailEnd/>
            </a:ln>
          </p:spPr>
          <p:txBody>
            <a:bodyPr/>
            <a:lstStyle/>
            <a:p>
              <a:endParaRPr lang="en-US"/>
            </a:p>
          </p:txBody>
        </p:sp>
        <p:sp>
          <p:nvSpPr>
            <p:cNvPr id="32589" name="Freeform 197"/>
            <p:cNvSpPr>
              <a:spLocks/>
            </p:cNvSpPr>
            <p:nvPr/>
          </p:nvSpPr>
          <p:spPr bwMode="auto">
            <a:xfrm>
              <a:off x="2291" y="1169"/>
              <a:ext cx="12" cy="8"/>
            </a:xfrm>
            <a:custGeom>
              <a:avLst/>
              <a:gdLst>
                <a:gd name="T0" fmla="*/ 3 w 9"/>
                <a:gd name="T1" fmla="*/ 6 h 6"/>
                <a:gd name="T2" fmla="*/ 3 w 9"/>
                <a:gd name="T3" fmla="*/ 6 h 6"/>
                <a:gd name="T4" fmla="*/ 0 w 9"/>
                <a:gd name="T5" fmla="*/ 6 h 6"/>
                <a:gd name="T6" fmla="*/ 3 w 9"/>
                <a:gd name="T7" fmla="*/ 6 h 6"/>
                <a:gd name="T8" fmla="*/ 3 w 9"/>
                <a:gd name="T9" fmla="*/ 6 h 6"/>
                <a:gd name="T10" fmla="*/ 6 w 9"/>
                <a:gd name="T11" fmla="*/ 6 h 6"/>
                <a:gd name="T12" fmla="*/ 9 w 9"/>
                <a:gd name="T13" fmla="*/ 6 h 6"/>
                <a:gd name="T14" fmla="*/ 9 w 9"/>
                <a:gd name="T15" fmla="*/ 6 h 6"/>
                <a:gd name="T16" fmla="*/ 6 w 9"/>
                <a:gd name="T17" fmla="*/ 0 h 6"/>
                <a:gd name="T18" fmla="*/ 6 w 9"/>
                <a:gd name="T19" fmla="*/ 0 h 6"/>
                <a:gd name="T20" fmla="*/ 6 w 9"/>
                <a:gd name="T21" fmla="*/ 0 h 6"/>
                <a:gd name="T22" fmla="*/ 3 w 9"/>
                <a:gd name="T23" fmla="*/ 0 h 6"/>
                <a:gd name="T24" fmla="*/ 3 w 9"/>
                <a:gd name="T25" fmla="*/ 0 h 6"/>
                <a:gd name="T26" fmla="*/ 6 w 9"/>
                <a:gd name="T27" fmla="*/ 3 h 6"/>
                <a:gd name="T28" fmla="*/ 3 w 9"/>
                <a:gd name="T29" fmla="*/ 3 h 6"/>
                <a:gd name="T30" fmla="*/ 3 w 9"/>
                <a:gd name="T31" fmla="*/ 6 h 6"/>
                <a:gd name="T32" fmla="*/ 3 w 9"/>
                <a:gd name="T33" fmla="*/ 6 h 6"/>
                <a:gd name="T34" fmla="*/ 3 w 9"/>
                <a:gd name="T35" fmla="*/ 6 h 6"/>
                <a:gd name="T36" fmla="*/ 3 w 9"/>
                <a:gd name="T37" fmla="*/ 6 h 6"/>
                <a:gd name="T38" fmla="*/ 3 w 9"/>
                <a:gd name="T39" fmla="*/ 6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6"/>
                <a:gd name="T62" fmla="*/ 9 w 9"/>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6">
                  <a:moveTo>
                    <a:pt x="3" y="6"/>
                  </a:moveTo>
                  <a:lnTo>
                    <a:pt x="3" y="6"/>
                  </a:lnTo>
                  <a:lnTo>
                    <a:pt x="0" y="6"/>
                  </a:lnTo>
                  <a:lnTo>
                    <a:pt x="3" y="6"/>
                  </a:lnTo>
                  <a:lnTo>
                    <a:pt x="6" y="6"/>
                  </a:lnTo>
                  <a:lnTo>
                    <a:pt x="9" y="6"/>
                  </a:lnTo>
                  <a:lnTo>
                    <a:pt x="6" y="0"/>
                  </a:lnTo>
                  <a:lnTo>
                    <a:pt x="3" y="0"/>
                  </a:lnTo>
                  <a:lnTo>
                    <a:pt x="6" y="3"/>
                  </a:lnTo>
                  <a:lnTo>
                    <a:pt x="3" y="3"/>
                  </a:lnTo>
                  <a:lnTo>
                    <a:pt x="3" y="6"/>
                  </a:lnTo>
                </a:path>
              </a:pathLst>
            </a:custGeom>
            <a:noFill/>
            <a:ln w="0">
              <a:solidFill>
                <a:srgbClr val="7F7F7F"/>
              </a:solidFill>
              <a:round/>
              <a:headEnd/>
              <a:tailEnd/>
            </a:ln>
          </p:spPr>
          <p:txBody>
            <a:bodyPr/>
            <a:lstStyle/>
            <a:p>
              <a:endParaRPr lang="en-US"/>
            </a:p>
          </p:txBody>
        </p:sp>
        <p:sp>
          <p:nvSpPr>
            <p:cNvPr id="32590" name="Freeform 198"/>
            <p:cNvSpPr>
              <a:spLocks/>
            </p:cNvSpPr>
            <p:nvPr/>
          </p:nvSpPr>
          <p:spPr bwMode="auto">
            <a:xfrm>
              <a:off x="2295" y="1137"/>
              <a:ext cx="14" cy="18"/>
            </a:xfrm>
            <a:custGeom>
              <a:avLst/>
              <a:gdLst>
                <a:gd name="T0" fmla="*/ 6 w 10"/>
                <a:gd name="T1" fmla="*/ 0 h 13"/>
                <a:gd name="T2" fmla="*/ 6 w 10"/>
                <a:gd name="T3" fmla="*/ 0 h 13"/>
                <a:gd name="T4" fmla="*/ 6 w 10"/>
                <a:gd name="T5" fmla="*/ 3 h 13"/>
                <a:gd name="T6" fmla="*/ 3 w 10"/>
                <a:gd name="T7" fmla="*/ 0 h 13"/>
                <a:gd name="T8" fmla="*/ 3 w 10"/>
                <a:gd name="T9" fmla="*/ 3 h 13"/>
                <a:gd name="T10" fmla="*/ 0 w 10"/>
                <a:gd name="T11" fmla="*/ 3 h 13"/>
                <a:gd name="T12" fmla="*/ 3 w 10"/>
                <a:gd name="T13" fmla="*/ 3 h 13"/>
                <a:gd name="T14" fmla="*/ 3 w 10"/>
                <a:gd name="T15" fmla="*/ 7 h 13"/>
                <a:gd name="T16" fmla="*/ 3 w 10"/>
                <a:gd name="T17" fmla="*/ 7 h 13"/>
                <a:gd name="T18" fmla="*/ 3 w 10"/>
                <a:gd name="T19" fmla="*/ 10 h 13"/>
                <a:gd name="T20" fmla="*/ 3 w 10"/>
                <a:gd name="T21" fmla="*/ 10 h 13"/>
                <a:gd name="T22" fmla="*/ 6 w 10"/>
                <a:gd name="T23" fmla="*/ 10 h 13"/>
                <a:gd name="T24" fmla="*/ 6 w 10"/>
                <a:gd name="T25" fmla="*/ 13 h 13"/>
                <a:gd name="T26" fmla="*/ 10 w 10"/>
                <a:gd name="T27" fmla="*/ 13 h 13"/>
                <a:gd name="T28" fmla="*/ 10 w 10"/>
                <a:gd name="T29" fmla="*/ 10 h 13"/>
                <a:gd name="T30" fmla="*/ 10 w 10"/>
                <a:gd name="T31" fmla="*/ 10 h 13"/>
                <a:gd name="T32" fmla="*/ 6 w 10"/>
                <a:gd name="T33" fmla="*/ 10 h 13"/>
                <a:gd name="T34" fmla="*/ 10 w 10"/>
                <a:gd name="T35" fmla="*/ 7 h 13"/>
                <a:gd name="T36" fmla="*/ 6 w 10"/>
                <a:gd name="T37" fmla="*/ 3 h 13"/>
                <a:gd name="T38" fmla="*/ 6 w 10"/>
                <a:gd name="T39" fmla="*/ 3 h 13"/>
                <a:gd name="T40" fmla="*/ 10 w 10"/>
                <a:gd name="T41" fmla="*/ 0 h 13"/>
                <a:gd name="T42" fmla="*/ 6 w 10"/>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
                <a:gd name="T67" fmla="*/ 0 h 13"/>
                <a:gd name="T68" fmla="*/ 10 w 10"/>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 h="13">
                  <a:moveTo>
                    <a:pt x="6" y="0"/>
                  </a:moveTo>
                  <a:lnTo>
                    <a:pt x="6" y="0"/>
                  </a:lnTo>
                  <a:lnTo>
                    <a:pt x="6" y="3"/>
                  </a:lnTo>
                  <a:lnTo>
                    <a:pt x="3" y="0"/>
                  </a:lnTo>
                  <a:lnTo>
                    <a:pt x="3" y="3"/>
                  </a:lnTo>
                  <a:lnTo>
                    <a:pt x="0" y="3"/>
                  </a:lnTo>
                  <a:lnTo>
                    <a:pt x="3" y="3"/>
                  </a:lnTo>
                  <a:lnTo>
                    <a:pt x="3" y="7"/>
                  </a:lnTo>
                  <a:lnTo>
                    <a:pt x="3" y="10"/>
                  </a:lnTo>
                  <a:lnTo>
                    <a:pt x="6" y="10"/>
                  </a:lnTo>
                  <a:lnTo>
                    <a:pt x="6" y="13"/>
                  </a:lnTo>
                  <a:lnTo>
                    <a:pt x="10" y="13"/>
                  </a:lnTo>
                  <a:lnTo>
                    <a:pt x="10" y="10"/>
                  </a:lnTo>
                  <a:lnTo>
                    <a:pt x="6" y="10"/>
                  </a:lnTo>
                  <a:lnTo>
                    <a:pt x="10" y="7"/>
                  </a:lnTo>
                  <a:lnTo>
                    <a:pt x="6" y="3"/>
                  </a:lnTo>
                  <a:lnTo>
                    <a:pt x="10" y="0"/>
                  </a:lnTo>
                  <a:lnTo>
                    <a:pt x="6" y="0"/>
                  </a:lnTo>
                  <a:close/>
                </a:path>
              </a:pathLst>
            </a:custGeom>
            <a:solidFill>
              <a:srgbClr val="CCCCCC"/>
            </a:solidFill>
            <a:ln w="9525">
              <a:noFill/>
              <a:round/>
              <a:headEnd/>
              <a:tailEnd/>
            </a:ln>
          </p:spPr>
          <p:txBody>
            <a:bodyPr/>
            <a:lstStyle/>
            <a:p>
              <a:endParaRPr lang="en-US"/>
            </a:p>
          </p:txBody>
        </p:sp>
        <p:sp>
          <p:nvSpPr>
            <p:cNvPr id="32591" name="Freeform 199"/>
            <p:cNvSpPr>
              <a:spLocks/>
            </p:cNvSpPr>
            <p:nvPr/>
          </p:nvSpPr>
          <p:spPr bwMode="auto">
            <a:xfrm>
              <a:off x="2295" y="1137"/>
              <a:ext cx="14" cy="18"/>
            </a:xfrm>
            <a:custGeom>
              <a:avLst/>
              <a:gdLst>
                <a:gd name="T0" fmla="*/ 6 w 10"/>
                <a:gd name="T1" fmla="*/ 0 h 13"/>
                <a:gd name="T2" fmla="*/ 6 w 10"/>
                <a:gd name="T3" fmla="*/ 0 h 13"/>
                <a:gd name="T4" fmla="*/ 6 w 10"/>
                <a:gd name="T5" fmla="*/ 3 h 13"/>
                <a:gd name="T6" fmla="*/ 3 w 10"/>
                <a:gd name="T7" fmla="*/ 0 h 13"/>
                <a:gd name="T8" fmla="*/ 3 w 10"/>
                <a:gd name="T9" fmla="*/ 3 h 13"/>
                <a:gd name="T10" fmla="*/ 0 w 10"/>
                <a:gd name="T11" fmla="*/ 3 h 13"/>
                <a:gd name="T12" fmla="*/ 3 w 10"/>
                <a:gd name="T13" fmla="*/ 3 h 13"/>
                <a:gd name="T14" fmla="*/ 3 w 10"/>
                <a:gd name="T15" fmla="*/ 7 h 13"/>
                <a:gd name="T16" fmla="*/ 3 w 10"/>
                <a:gd name="T17" fmla="*/ 7 h 13"/>
                <a:gd name="T18" fmla="*/ 3 w 10"/>
                <a:gd name="T19" fmla="*/ 10 h 13"/>
                <a:gd name="T20" fmla="*/ 3 w 10"/>
                <a:gd name="T21" fmla="*/ 10 h 13"/>
                <a:gd name="T22" fmla="*/ 6 w 10"/>
                <a:gd name="T23" fmla="*/ 10 h 13"/>
                <a:gd name="T24" fmla="*/ 6 w 10"/>
                <a:gd name="T25" fmla="*/ 13 h 13"/>
                <a:gd name="T26" fmla="*/ 10 w 10"/>
                <a:gd name="T27" fmla="*/ 13 h 13"/>
                <a:gd name="T28" fmla="*/ 10 w 10"/>
                <a:gd name="T29" fmla="*/ 10 h 13"/>
                <a:gd name="T30" fmla="*/ 10 w 10"/>
                <a:gd name="T31" fmla="*/ 10 h 13"/>
                <a:gd name="T32" fmla="*/ 6 w 10"/>
                <a:gd name="T33" fmla="*/ 10 h 13"/>
                <a:gd name="T34" fmla="*/ 10 w 10"/>
                <a:gd name="T35" fmla="*/ 7 h 13"/>
                <a:gd name="T36" fmla="*/ 6 w 10"/>
                <a:gd name="T37" fmla="*/ 3 h 13"/>
                <a:gd name="T38" fmla="*/ 6 w 10"/>
                <a:gd name="T39" fmla="*/ 3 h 13"/>
                <a:gd name="T40" fmla="*/ 10 w 10"/>
                <a:gd name="T41" fmla="*/ 0 h 13"/>
                <a:gd name="T42" fmla="*/ 6 w 10"/>
                <a:gd name="T43" fmla="*/ 0 h 13"/>
                <a:gd name="T44" fmla="*/ 6 w 10"/>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13"/>
                <a:gd name="T71" fmla="*/ 10 w 10"/>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13">
                  <a:moveTo>
                    <a:pt x="6" y="0"/>
                  </a:moveTo>
                  <a:lnTo>
                    <a:pt x="6" y="0"/>
                  </a:lnTo>
                  <a:lnTo>
                    <a:pt x="6" y="3"/>
                  </a:lnTo>
                  <a:lnTo>
                    <a:pt x="3" y="0"/>
                  </a:lnTo>
                  <a:lnTo>
                    <a:pt x="3" y="3"/>
                  </a:lnTo>
                  <a:lnTo>
                    <a:pt x="0" y="3"/>
                  </a:lnTo>
                  <a:lnTo>
                    <a:pt x="3" y="3"/>
                  </a:lnTo>
                  <a:lnTo>
                    <a:pt x="3" y="7"/>
                  </a:lnTo>
                  <a:lnTo>
                    <a:pt x="3" y="10"/>
                  </a:lnTo>
                  <a:lnTo>
                    <a:pt x="6" y="10"/>
                  </a:lnTo>
                  <a:lnTo>
                    <a:pt x="6" y="13"/>
                  </a:lnTo>
                  <a:lnTo>
                    <a:pt x="10" y="13"/>
                  </a:lnTo>
                  <a:lnTo>
                    <a:pt x="10" y="10"/>
                  </a:lnTo>
                  <a:lnTo>
                    <a:pt x="6" y="10"/>
                  </a:lnTo>
                  <a:lnTo>
                    <a:pt x="10" y="7"/>
                  </a:lnTo>
                  <a:lnTo>
                    <a:pt x="6" y="3"/>
                  </a:lnTo>
                  <a:lnTo>
                    <a:pt x="10" y="0"/>
                  </a:lnTo>
                  <a:lnTo>
                    <a:pt x="6" y="0"/>
                  </a:lnTo>
                </a:path>
              </a:pathLst>
            </a:custGeom>
            <a:noFill/>
            <a:ln w="0">
              <a:solidFill>
                <a:srgbClr val="7F7F7F"/>
              </a:solidFill>
              <a:round/>
              <a:headEnd/>
              <a:tailEnd/>
            </a:ln>
          </p:spPr>
          <p:txBody>
            <a:bodyPr/>
            <a:lstStyle/>
            <a:p>
              <a:endParaRPr lang="en-US"/>
            </a:p>
          </p:txBody>
        </p:sp>
        <p:sp>
          <p:nvSpPr>
            <p:cNvPr id="32592" name="Freeform 200"/>
            <p:cNvSpPr>
              <a:spLocks/>
            </p:cNvSpPr>
            <p:nvPr/>
          </p:nvSpPr>
          <p:spPr bwMode="auto">
            <a:xfrm>
              <a:off x="2605" y="844"/>
              <a:ext cx="27" cy="22"/>
            </a:xfrm>
            <a:custGeom>
              <a:avLst/>
              <a:gdLst>
                <a:gd name="T0" fmla="*/ 13 w 20"/>
                <a:gd name="T1" fmla="*/ 0 h 16"/>
                <a:gd name="T2" fmla="*/ 13 w 20"/>
                <a:gd name="T3" fmla="*/ 0 h 16"/>
                <a:gd name="T4" fmla="*/ 13 w 20"/>
                <a:gd name="T5" fmla="*/ 3 h 16"/>
                <a:gd name="T6" fmla="*/ 13 w 20"/>
                <a:gd name="T7" fmla="*/ 3 h 16"/>
                <a:gd name="T8" fmla="*/ 13 w 20"/>
                <a:gd name="T9" fmla="*/ 3 h 16"/>
                <a:gd name="T10" fmla="*/ 13 w 20"/>
                <a:gd name="T11" fmla="*/ 3 h 16"/>
                <a:gd name="T12" fmla="*/ 13 w 20"/>
                <a:gd name="T13" fmla="*/ 7 h 16"/>
                <a:gd name="T14" fmla="*/ 13 w 20"/>
                <a:gd name="T15" fmla="*/ 7 h 16"/>
                <a:gd name="T16" fmla="*/ 13 w 20"/>
                <a:gd name="T17" fmla="*/ 10 h 16"/>
                <a:gd name="T18" fmla="*/ 13 w 20"/>
                <a:gd name="T19" fmla="*/ 7 h 16"/>
                <a:gd name="T20" fmla="*/ 13 w 20"/>
                <a:gd name="T21" fmla="*/ 7 h 16"/>
                <a:gd name="T22" fmla="*/ 13 w 20"/>
                <a:gd name="T23" fmla="*/ 7 h 16"/>
                <a:gd name="T24" fmla="*/ 16 w 20"/>
                <a:gd name="T25" fmla="*/ 7 h 16"/>
                <a:gd name="T26" fmla="*/ 16 w 20"/>
                <a:gd name="T27" fmla="*/ 3 h 16"/>
                <a:gd name="T28" fmla="*/ 16 w 20"/>
                <a:gd name="T29" fmla="*/ 3 h 16"/>
                <a:gd name="T30" fmla="*/ 16 w 20"/>
                <a:gd name="T31" fmla="*/ 3 h 16"/>
                <a:gd name="T32" fmla="*/ 20 w 20"/>
                <a:gd name="T33" fmla="*/ 3 h 16"/>
                <a:gd name="T34" fmla="*/ 20 w 20"/>
                <a:gd name="T35" fmla="*/ 7 h 16"/>
                <a:gd name="T36" fmla="*/ 20 w 20"/>
                <a:gd name="T37" fmla="*/ 7 h 16"/>
                <a:gd name="T38" fmla="*/ 16 w 20"/>
                <a:gd name="T39" fmla="*/ 10 h 16"/>
                <a:gd name="T40" fmla="*/ 16 w 20"/>
                <a:gd name="T41" fmla="*/ 10 h 16"/>
                <a:gd name="T42" fmla="*/ 16 w 20"/>
                <a:gd name="T43" fmla="*/ 10 h 16"/>
                <a:gd name="T44" fmla="*/ 13 w 20"/>
                <a:gd name="T45" fmla="*/ 13 h 16"/>
                <a:gd name="T46" fmla="*/ 13 w 20"/>
                <a:gd name="T47" fmla="*/ 10 h 16"/>
                <a:gd name="T48" fmla="*/ 13 w 20"/>
                <a:gd name="T49" fmla="*/ 13 h 16"/>
                <a:gd name="T50" fmla="*/ 13 w 20"/>
                <a:gd name="T51" fmla="*/ 13 h 16"/>
                <a:gd name="T52" fmla="*/ 10 w 20"/>
                <a:gd name="T53" fmla="*/ 16 h 16"/>
                <a:gd name="T54" fmla="*/ 10 w 20"/>
                <a:gd name="T55" fmla="*/ 13 h 16"/>
                <a:gd name="T56" fmla="*/ 10 w 20"/>
                <a:gd name="T57" fmla="*/ 13 h 16"/>
                <a:gd name="T58" fmla="*/ 10 w 20"/>
                <a:gd name="T59" fmla="*/ 10 h 16"/>
                <a:gd name="T60" fmla="*/ 10 w 20"/>
                <a:gd name="T61" fmla="*/ 13 h 16"/>
                <a:gd name="T62" fmla="*/ 10 w 20"/>
                <a:gd name="T63" fmla="*/ 16 h 16"/>
                <a:gd name="T64" fmla="*/ 7 w 20"/>
                <a:gd name="T65" fmla="*/ 16 h 16"/>
                <a:gd name="T66" fmla="*/ 7 w 20"/>
                <a:gd name="T67" fmla="*/ 16 h 16"/>
                <a:gd name="T68" fmla="*/ 3 w 20"/>
                <a:gd name="T69" fmla="*/ 16 h 16"/>
                <a:gd name="T70" fmla="*/ 3 w 20"/>
                <a:gd name="T71" fmla="*/ 16 h 16"/>
                <a:gd name="T72" fmla="*/ 0 w 20"/>
                <a:gd name="T73" fmla="*/ 16 h 16"/>
                <a:gd name="T74" fmla="*/ 0 w 20"/>
                <a:gd name="T75" fmla="*/ 16 h 16"/>
                <a:gd name="T76" fmla="*/ 0 w 20"/>
                <a:gd name="T77" fmla="*/ 16 h 16"/>
                <a:gd name="T78" fmla="*/ 3 w 20"/>
                <a:gd name="T79" fmla="*/ 13 h 16"/>
                <a:gd name="T80" fmla="*/ 3 w 20"/>
                <a:gd name="T81" fmla="*/ 13 h 16"/>
                <a:gd name="T82" fmla="*/ 3 w 20"/>
                <a:gd name="T83" fmla="*/ 13 h 16"/>
                <a:gd name="T84" fmla="*/ 3 w 20"/>
                <a:gd name="T85" fmla="*/ 13 h 16"/>
                <a:gd name="T86" fmla="*/ 7 w 20"/>
                <a:gd name="T87" fmla="*/ 13 h 16"/>
                <a:gd name="T88" fmla="*/ 7 w 20"/>
                <a:gd name="T89" fmla="*/ 13 h 16"/>
                <a:gd name="T90" fmla="*/ 10 w 20"/>
                <a:gd name="T91" fmla="*/ 10 h 16"/>
                <a:gd name="T92" fmla="*/ 10 w 20"/>
                <a:gd name="T93" fmla="*/ 10 h 16"/>
                <a:gd name="T94" fmla="*/ 10 w 20"/>
                <a:gd name="T95" fmla="*/ 7 h 16"/>
                <a:gd name="T96" fmla="*/ 10 w 20"/>
                <a:gd name="T97" fmla="*/ 7 h 16"/>
                <a:gd name="T98" fmla="*/ 10 w 20"/>
                <a:gd name="T99" fmla="*/ 7 h 16"/>
                <a:gd name="T100" fmla="*/ 10 w 20"/>
                <a:gd name="T101" fmla="*/ 3 h 16"/>
                <a:gd name="T102" fmla="*/ 10 w 20"/>
                <a:gd name="T103" fmla="*/ 3 h 16"/>
                <a:gd name="T104" fmla="*/ 13 w 20"/>
                <a:gd name="T105" fmla="*/ 0 h 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
                <a:gd name="T160" fmla="*/ 0 h 16"/>
                <a:gd name="T161" fmla="*/ 20 w 20"/>
                <a:gd name="T162" fmla="*/ 16 h 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 h="16">
                  <a:moveTo>
                    <a:pt x="13" y="0"/>
                  </a:moveTo>
                  <a:lnTo>
                    <a:pt x="13" y="0"/>
                  </a:lnTo>
                  <a:lnTo>
                    <a:pt x="13" y="3"/>
                  </a:lnTo>
                  <a:lnTo>
                    <a:pt x="13" y="7"/>
                  </a:lnTo>
                  <a:lnTo>
                    <a:pt x="13" y="10"/>
                  </a:lnTo>
                  <a:lnTo>
                    <a:pt x="13" y="7"/>
                  </a:lnTo>
                  <a:lnTo>
                    <a:pt x="16" y="7"/>
                  </a:lnTo>
                  <a:lnTo>
                    <a:pt x="16" y="3"/>
                  </a:lnTo>
                  <a:lnTo>
                    <a:pt x="20" y="3"/>
                  </a:lnTo>
                  <a:lnTo>
                    <a:pt x="20" y="7"/>
                  </a:lnTo>
                  <a:lnTo>
                    <a:pt x="16" y="10"/>
                  </a:lnTo>
                  <a:lnTo>
                    <a:pt x="13" y="13"/>
                  </a:lnTo>
                  <a:lnTo>
                    <a:pt x="13" y="10"/>
                  </a:lnTo>
                  <a:lnTo>
                    <a:pt x="13" y="13"/>
                  </a:lnTo>
                  <a:lnTo>
                    <a:pt x="10" y="16"/>
                  </a:lnTo>
                  <a:lnTo>
                    <a:pt x="10" y="13"/>
                  </a:lnTo>
                  <a:lnTo>
                    <a:pt x="10" y="10"/>
                  </a:lnTo>
                  <a:lnTo>
                    <a:pt x="10" y="13"/>
                  </a:lnTo>
                  <a:lnTo>
                    <a:pt x="10" y="16"/>
                  </a:lnTo>
                  <a:lnTo>
                    <a:pt x="7" y="16"/>
                  </a:lnTo>
                  <a:lnTo>
                    <a:pt x="3" y="16"/>
                  </a:lnTo>
                  <a:lnTo>
                    <a:pt x="0" y="16"/>
                  </a:lnTo>
                  <a:lnTo>
                    <a:pt x="3" y="13"/>
                  </a:lnTo>
                  <a:lnTo>
                    <a:pt x="7" y="13"/>
                  </a:lnTo>
                  <a:lnTo>
                    <a:pt x="10" y="10"/>
                  </a:lnTo>
                  <a:lnTo>
                    <a:pt x="10" y="7"/>
                  </a:lnTo>
                  <a:lnTo>
                    <a:pt x="10" y="3"/>
                  </a:lnTo>
                  <a:lnTo>
                    <a:pt x="13" y="0"/>
                  </a:lnTo>
                  <a:close/>
                </a:path>
              </a:pathLst>
            </a:custGeom>
            <a:solidFill>
              <a:srgbClr val="CCCCCC"/>
            </a:solidFill>
            <a:ln w="9525">
              <a:noFill/>
              <a:round/>
              <a:headEnd/>
              <a:tailEnd/>
            </a:ln>
          </p:spPr>
          <p:txBody>
            <a:bodyPr/>
            <a:lstStyle/>
            <a:p>
              <a:endParaRPr lang="en-US"/>
            </a:p>
          </p:txBody>
        </p:sp>
        <p:sp>
          <p:nvSpPr>
            <p:cNvPr id="32593" name="Freeform 201"/>
            <p:cNvSpPr>
              <a:spLocks/>
            </p:cNvSpPr>
            <p:nvPr/>
          </p:nvSpPr>
          <p:spPr bwMode="auto">
            <a:xfrm>
              <a:off x="2605" y="844"/>
              <a:ext cx="27" cy="22"/>
            </a:xfrm>
            <a:custGeom>
              <a:avLst/>
              <a:gdLst>
                <a:gd name="T0" fmla="*/ 13 w 20"/>
                <a:gd name="T1" fmla="*/ 0 h 16"/>
                <a:gd name="T2" fmla="*/ 13 w 20"/>
                <a:gd name="T3" fmla="*/ 0 h 16"/>
                <a:gd name="T4" fmla="*/ 13 w 20"/>
                <a:gd name="T5" fmla="*/ 3 h 16"/>
                <a:gd name="T6" fmla="*/ 13 w 20"/>
                <a:gd name="T7" fmla="*/ 3 h 16"/>
                <a:gd name="T8" fmla="*/ 13 w 20"/>
                <a:gd name="T9" fmla="*/ 3 h 16"/>
                <a:gd name="T10" fmla="*/ 13 w 20"/>
                <a:gd name="T11" fmla="*/ 3 h 16"/>
                <a:gd name="T12" fmla="*/ 13 w 20"/>
                <a:gd name="T13" fmla="*/ 7 h 16"/>
                <a:gd name="T14" fmla="*/ 13 w 20"/>
                <a:gd name="T15" fmla="*/ 7 h 16"/>
                <a:gd name="T16" fmla="*/ 13 w 20"/>
                <a:gd name="T17" fmla="*/ 10 h 16"/>
                <a:gd name="T18" fmla="*/ 13 w 20"/>
                <a:gd name="T19" fmla="*/ 7 h 16"/>
                <a:gd name="T20" fmla="*/ 13 w 20"/>
                <a:gd name="T21" fmla="*/ 7 h 16"/>
                <a:gd name="T22" fmla="*/ 13 w 20"/>
                <a:gd name="T23" fmla="*/ 7 h 16"/>
                <a:gd name="T24" fmla="*/ 16 w 20"/>
                <a:gd name="T25" fmla="*/ 7 h 16"/>
                <a:gd name="T26" fmla="*/ 16 w 20"/>
                <a:gd name="T27" fmla="*/ 3 h 16"/>
                <a:gd name="T28" fmla="*/ 16 w 20"/>
                <a:gd name="T29" fmla="*/ 3 h 16"/>
                <a:gd name="T30" fmla="*/ 16 w 20"/>
                <a:gd name="T31" fmla="*/ 3 h 16"/>
                <a:gd name="T32" fmla="*/ 20 w 20"/>
                <a:gd name="T33" fmla="*/ 3 h 16"/>
                <a:gd name="T34" fmla="*/ 20 w 20"/>
                <a:gd name="T35" fmla="*/ 7 h 16"/>
                <a:gd name="T36" fmla="*/ 20 w 20"/>
                <a:gd name="T37" fmla="*/ 7 h 16"/>
                <a:gd name="T38" fmla="*/ 16 w 20"/>
                <a:gd name="T39" fmla="*/ 10 h 16"/>
                <a:gd name="T40" fmla="*/ 16 w 20"/>
                <a:gd name="T41" fmla="*/ 10 h 16"/>
                <a:gd name="T42" fmla="*/ 16 w 20"/>
                <a:gd name="T43" fmla="*/ 10 h 16"/>
                <a:gd name="T44" fmla="*/ 13 w 20"/>
                <a:gd name="T45" fmla="*/ 13 h 16"/>
                <a:gd name="T46" fmla="*/ 13 w 20"/>
                <a:gd name="T47" fmla="*/ 10 h 16"/>
                <a:gd name="T48" fmla="*/ 13 w 20"/>
                <a:gd name="T49" fmla="*/ 13 h 16"/>
                <a:gd name="T50" fmla="*/ 13 w 20"/>
                <a:gd name="T51" fmla="*/ 13 h 16"/>
                <a:gd name="T52" fmla="*/ 10 w 20"/>
                <a:gd name="T53" fmla="*/ 16 h 16"/>
                <a:gd name="T54" fmla="*/ 10 w 20"/>
                <a:gd name="T55" fmla="*/ 13 h 16"/>
                <a:gd name="T56" fmla="*/ 10 w 20"/>
                <a:gd name="T57" fmla="*/ 13 h 16"/>
                <a:gd name="T58" fmla="*/ 10 w 20"/>
                <a:gd name="T59" fmla="*/ 10 h 16"/>
                <a:gd name="T60" fmla="*/ 10 w 20"/>
                <a:gd name="T61" fmla="*/ 13 h 16"/>
                <a:gd name="T62" fmla="*/ 10 w 20"/>
                <a:gd name="T63" fmla="*/ 16 h 16"/>
                <a:gd name="T64" fmla="*/ 7 w 20"/>
                <a:gd name="T65" fmla="*/ 16 h 16"/>
                <a:gd name="T66" fmla="*/ 7 w 20"/>
                <a:gd name="T67" fmla="*/ 16 h 16"/>
                <a:gd name="T68" fmla="*/ 3 w 20"/>
                <a:gd name="T69" fmla="*/ 16 h 16"/>
                <a:gd name="T70" fmla="*/ 3 w 20"/>
                <a:gd name="T71" fmla="*/ 16 h 16"/>
                <a:gd name="T72" fmla="*/ 0 w 20"/>
                <a:gd name="T73" fmla="*/ 16 h 16"/>
                <a:gd name="T74" fmla="*/ 0 w 20"/>
                <a:gd name="T75" fmla="*/ 16 h 16"/>
                <a:gd name="T76" fmla="*/ 0 w 20"/>
                <a:gd name="T77" fmla="*/ 16 h 16"/>
                <a:gd name="T78" fmla="*/ 3 w 20"/>
                <a:gd name="T79" fmla="*/ 13 h 16"/>
                <a:gd name="T80" fmla="*/ 3 w 20"/>
                <a:gd name="T81" fmla="*/ 13 h 16"/>
                <a:gd name="T82" fmla="*/ 3 w 20"/>
                <a:gd name="T83" fmla="*/ 13 h 16"/>
                <a:gd name="T84" fmla="*/ 3 w 20"/>
                <a:gd name="T85" fmla="*/ 13 h 16"/>
                <a:gd name="T86" fmla="*/ 7 w 20"/>
                <a:gd name="T87" fmla="*/ 13 h 16"/>
                <a:gd name="T88" fmla="*/ 7 w 20"/>
                <a:gd name="T89" fmla="*/ 13 h 16"/>
                <a:gd name="T90" fmla="*/ 10 w 20"/>
                <a:gd name="T91" fmla="*/ 10 h 16"/>
                <a:gd name="T92" fmla="*/ 10 w 20"/>
                <a:gd name="T93" fmla="*/ 10 h 16"/>
                <a:gd name="T94" fmla="*/ 10 w 20"/>
                <a:gd name="T95" fmla="*/ 7 h 16"/>
                <a:gd name="T96" fmla="*/ 10 w 20"/>
                <a:gd name="T97" fmla="*/ 7 h 16"/>
                <a:gd name="T98" fmla="*/ 10 w 20"/>
                <a:gd name="T99" fmla="*/ 7 h 16"/>
                <a:gd name="T100" fmla="*/ 10 w 20"/>
                <a:gd name="T101" fmla="*/ 3 h 16"/>
                <a:gd name="T102" fmla="*/ 10 w 20"/>
                <a:gd name="T103" fmla="*/ 3 h 16"/>
                <a:gd name="T104" fmla="*/ 13 w 20"/>
                <a:gd name="T105" fmla="*/ 0 h 16"/>
                <a:gd name="T106" fmla="*/ 13 w 20"/>
                <a:gd name="T107" fmla="*/ 0 h 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
                <a:gd name="T163" fmla="*/ 0 h 16"/>
                <a:gd name="T164" fmla="*/ 20 w 20"/>
                <a:gd name="T165" fmla="*/ 16 h 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 h="16">
                  <a:moveTo>
                    <a:pt x="13" y="0"/>
                  </a:moveTo>
                  <a:lnTo>
                    <a:pt x="13" y="0"/>
                  </a:lnTo>
                  <a:lnTo>
                    <a:pt x="13" y="3"/>
                  </a:lnTo>
                  <a:lnTo>
                    <a:pt x="13" y="7"/>
                  </a:lnTo>
                  <a:lnTo>
                    <a:pt x="13" y="10"/>
                  </a:lnTo>
                  <a:lnTo>
                    <a:pt x="13" y="7"/>
                  </a:lnTo>
                  <a:lnTo>
                    <a:pt x="16" y="7"/>
                  </a:lnTo>
                  <a:lnTo>
                    <a:pt x="16" y="3"/>
                  </a:lnTo>
                  <a:lnTo>
                    <a:pt x="20" y="3"/>
                  </a:lnTo>
                  <a:lnTo>
                    <a:pt x="20" y="7"/>
                  </a:lnTo>
                  <a:lnTo>
                    <a:pt x="16" y="10"/>
                  </a:lnTo>
                  <a:lnTo>
                    <a:pt x="13" y="13"/>
                  </a:lnTo>
                  <a:lnTo>
                    <a:pt x="13" y="10"/>
                  </a:lnTo>
                  <a:lnTo>
                    <a:pt x="13" y="13"/>
                  </a:lnTo>
                  <a:lnTo>
                    <a:pt x="10" y="16"/>
                  </a:lnTo>
                  <a:lnTo>
                    <a:pt x="10" y="13"/>
                  </a:lnTo>
                  <a:lnTo>
                    <a:pt x="10" y="10"/>
                  </a:lnTo>
                  <a:lnTo>
                    <a:pt x="10" y="13"/>
                  </a:lnTo>
                  <a:lnTo>
                    <a:pt x="10" y="16"/>
                  </a:lnTo>
                  <a:lnTo>
                    <a:pt x="7" y="16"/>
                  </a:lnTo>
                  <a:lnTo>
                    <a:pt x="3" y="16"/>
                  </a:lnTo>
                  <a:lnTo>
                    <a:pt x="0" y="16"/>
                  </a:lnTo>
                  <a:lnTo>
                    <a:pt x="3" y="13"/>
                  </a:lnTo>
                  <a:lnTo>
                    <a:pt x="7" y="13"/>
                  </a:lnTo>
                  <a:lnTo>
                    <a:pt x="10" y="10"/>
                  </a:lnTo>
                  <a:lnTo>
                    <a:pt x="10" y="7"/>
                  </a:lnTo>
                  <a:lnTo>
                    <a:pt x="10" y="3"/>
                  </a:lnTo>
                  <a:lnTo>
                    <a:pt x="13" y="0"/>
                  </a:lnTo>
                </a:path>
              </a:pathLst>
            </a:custGeom>
            <a:noFill/>
            <a:ln w="0">
              <a:solidFill>
                <a:srgbClr val="7F7F7F"/>
              </a:solidFill>
              <a:round/>
              <a:headEnd/>
              <a:tailEnd/>
            </a:ln>
          </p:spPr>
          <p:txBody>
            <a:bodyPr/>
            <a:lstStyle/>
            <a:p>
              <a:endParaRPr lang="en-US"/>
            </a:p>
          </p:txBody>
        </p:sp>
        <p:sp>
          <p:nvSpPr>
            <p:cNvPr id="32594" name="Freeform 202"/>
            <p:cNvSpPr>
              <a:spLocks/>
            </p:cNvSpPr>
            <p:nvPr/>
          </p:nvSpPr>
          <p:spPr bwMode="auto">
            <a:xfrm>
              <a:off x="2609" y="844"/>
              <a:ext cx="10" cy="14"/>
            </a:xfrm>
            <a:custGeom>
              <a:avLst/>
              <a:gdLst>
                <a:gd name="T0" fmla="*/ 0 w 7"/>
                <a:gd name="T1" fmla="*/ 7 h 10"/>
                <a:gd name="T2" fmla="*/ 0 w 7"/>
                <a:gd name="T3" fmla="*/ 7 h 10"/>
                <a:gd name="T4" fmla="*/ 0 w 7"/>
                <a:gd name="T5" fmla="*/ 7 h 10"/>
                <a:gd name="T6" fmla="*/ 0 w 7"/>
                <a:gd name="T7" fmla="*/ 3 h 10"/>
                <a:gd name="T8" fmla="*/ 0 w 7"/>
                <a:gd name="T9" fmla="*/ 7 h 10"/>
                <a:gd name="T10" fmla="*/ 0 w 7"/>
                <a:gd name="T11" fmla="*/ 3 h 10"/>
                <a:gd name="T12" fmla="*/ 0 w 7"/>
                <a:gd name="T13" fmla="*/ 3 h 10"/>
                <a:gd name="T14" fmla="*/ 4 w 7"/>
                <a:gd name="T15" fmla="*/ 3 h 10"/>
                <a:gd name="T16" fmla="*/ 4 w 7"/>
                <a:gd name="T17" fmla="*/ 3 h 10"/>
                <a:gd name="T18" fmla="*/ 4 w 7"/>
                <a:gd name="T19" fmla="*/ 3 h 10"/>
                <a:gd name="T20" fmla="*/ 4 w 7"/>
                <a:gd name="T21" fmla="*/ 3 h 10"/>
                <a:gd name="T22" fmla="*/ 4 w 7"/>
                <a:gd name="T23" fmla="*/ 0 h 10"/>
                <a:gd name="T24" fmla="*/ 7 w 7"/>
                <a:gd name="T25" fmla="*/ 3 h 10"/>
                <a:gd name="T26" fmla="*/ 7 w 7"/>
                <a:gd name="T27" fmla="*/ 7 h 10"/>
                <a:gd name="T28" fmla="*/ 7 w 7"/>
                <a:gd name="T29" fmla="*/ 7 h 10"/>
                <a:gd name="T30" fmla="*/ 4 w 7"/>
                <a:gd name="T31" fmla="*/ 7 h 10"/>
                <a:gd name="T32" fmla="*/ 4 w 7"/>
                <a:gd name="T33" fmla="*/ 10 h 10"/>
                <a:gd name="T34" fmla="*/ 4 w 7"/>
                <a:gd name="T35" fmla="*/ 10 h 10"/>
                <a:gd name="T36" fmla="*/ 4 w 7"/>
                <a:gd name="T37" fmla="*/ 7 h 10"/>
                <a:gd name="T38" fmla="*/ 4 w 7"/>
                <a:gd name="T39" fmla="*/ 7 h 10"/>
                <a:gd name="T40" fmla="*/ 4 w 7"/>
                <a:gd name="T41" fmla="*/ 7 h 10"/>
                <a:gd name="T42" fmla="*/ 4 w 7"/>
                <a:gd name="T43" fmla="*/ 7 h 10"/>
                <a:gd name="T44" fmla="*/ 4 w 7"/>
                <a:gd name="T45" fmla="*/ 7 h 10"/>
                <a:gd name="T46" fmla="*/ 0 w 7"/>
                <a:gd name="T47" fmla="*/ 10 h 10"/>
                <a:gd name="T48" fmla="*/ 0 w 7"/>
                <a:gd name="T49" fmla="*/ 7 h 10"/>
                <a:gd name="T50" fmla="*/ 0 w 7"/>
                <a:gd name="T51" fmla="*/ 7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10"/>
                <a:gd name="T80" fmla="*/ 7 w 7"/>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10">
                  <a:moveTo>
                    <a:pt x="0" y="7"/>
                  </a:moveTo>
                  <a:lnTo>
                    <a:pt x="0" y="7"/>
                  </a:lnTo>
                  <a:lnTo>
                    <a:pt x="0" y="3"/>
                  </a:lnTo>
                  <a:lnTo>
                    <a:pt x="0" y="7"/>
                  </a:lnTo>
                  <a:lnTo>
                    <a:pt x="0" y="3"/>
                  </a:lnTo>
                  <a:lnTo>
                    <a:pt x="4" y="3"/>
                  </a:lnTo>
                  <a:lnTo>
                    <a:pt x="4" y="0"/>
                  </a:lnTo>
                  <a:lnTo>
                    <a:pt x="7" y="3"/>
                  </a:lnTo>
                  <a:lnTo>
                    <a:pt x="7" y="7"/>
                  </a:lnTo>
                  <a:lnTo>
                    <a:pt x="4" y="7"/>
                  </a:lnTo>
                  <a:lnTo>
                    <a:pt x="4" y="10"/>
                  </a:lnTo>
                  <a:lnTo>
                    <a:pt x="4" y="7"/>
                  </a:lnTo>
                  <a:lnTo>
                    <a:pt x="0" y="10"/>
                  </a:lnTo>
                  <a:lnTo>
                    <a:pt x="0" y="7"/>
                  </a:lnTo>
                  <a:close/>
                </a:path>
              </a:pathLst>
            </a:custGeom>
            <a:solidFill>
              <a:srgbClr val="CCCCCC"/>
            </a:solidFill>
            <a:ln w="9525">
              <a:noFill/>
              <a:round/>
              <a:headEnd/>
              <a:tailEnd/>
            </a:ln>
          </p:spPr>
          <p:txBody>
            <a:bodyPr/>
            <a:lstStyle/>
            <a:p>
              <a:endParaRPr lang="en-US"/>
            </a:p>
          </p:txBody>
        </p:sp>
        <p:sp>
          <p:nvSpPr>
            <p:cNvPr id="32595" name="Freeform 203"/>
            <p:cNvSpPr>
              <a:spLocks/>
            </p:cNvSpPr>
            <p:nvPr/>
          </p:nvSpPr>
          <p:spPr bwMode="auto">
            <a:xfrm>
              <a:off x="2609" y="844"/>
              <a:ext cx="10" cy="14"/>
            </a:xfrm>
            <a:custGeom>
              <a:avLst/>
              <a:gdLst>
                <a:gd name="T0" fmla="*/ 0 w 7"/>
                <a:gd name="T1" fmla="*/ 7 h 10"/>
                <a:gd name="T2" fmla="*/ 0 w 7"/>
                <a:gd name="T3" fmla="*/ 7 h 10"/>
                <a:gd name="T4" fmla="*/ 0 w 7"/>
                <a:gd name="T5" fmla="*/ 7 h 10"/>
                <a:gd name="T6" fmla="*/ 0 w 7"/>
                <a:gd name="T7" fmla="*/ 3 h 10"/>
                <a:gd name="T8" fmla="*/ 0 w 7"/>
                <a:gd name="T9" fmla="*/ 7 h 10"/>
                <a:gd name="T10" fmla="*/ 0 w 7"/>
                <a:gd name="T11" fmla="*/ 3 h 10"/>
                <a:gd name="T12" fmla="*/ 0 w 7"/>
                <a:gd name="T13" fmla="*/ 3 h 10"/>
                <a:gd name="T14" fmla="*/ 4 w 7"/>
                <a:gd name="T15" fmla="*/ 3 h 10"/>
                <a:gd name="T16" fmla="*/ 4 w 7"/>
                <a:gd name="T17" fmla="*/ 3 h 10"/>
                <a:gd name="T18" fmla="*/ 4 w 7"/>
                <a:gd name="T19" fmla="*/ 3 h 10"/>
                <a:gd name="T20" fmla="*/ 4 w 7"/>
                <a:gd name="T21" fmla="*/ 3 h 10"/>
                <a:gd name="T22" fmla="*/ 4 w 7"/>
                <a:gd name="T23" fmla="*/ 0 h 10"/>
                <a:gd name="T24" fmla="*/ 7 w 7"/>
                <a:gd name="T25" fmla="*/ 3 h 10"/>
                <a:gd name="T26" fmla="*/ 7 w 7"/>
                <a:gd name="T27" fmla="*/ 7 h 10"/>
                <a:gd name="T28" fmla="*/ 7 w 7"/>
                <a:gd name="T29" fmla="*/ 7 h 10"/>
                <a:gd name="T30" fmla="*/ 4 w 7"/>
                <a:gd name="T31" fmla="*/ 7 h 10"/>
                <a:gd name="T32" fmla="*/ 4 w 7"/>
                <a:gd name="T33" fmla="*/ 10 h 10"/>
                <a:gd name="T34" fmla="*/ 4 w 7"/>
                <a:gd name="T35" fmla="*/ 10 h 10"/>
                <a:gd name="T36" fmla="*/ 4 w 7"/>
                <a:gd name="T37" fmla="*/ 7 h 10"/>
                <a:gd name="T38" fmla="*/ 4 w 7"/>
                <a:gd name="T39" fmla="*/ 7 h 10"/>
                <a:gd name="T40" fmla="*/ 4 w 7"/>
                <a:gd name="T41" fmla="*/ 7 h 10"/>
                <a:gd name="T42" fmla="*/ 4 w 7"/>
                <a:gd name="T43" fmla="*/ 7 h 10"/>
                <a:gd name="T44" fmla="*/ 4 w 7"/>
                <a:gd name="T45" fmla="*/ 7 h 10"/>
                <a:gd name="T46" fmla="*/ 0 w 7"/>
                <a:gd name="T47" fmla="*/ 10 h 10"/>
                <a:gd name="T48" fmla="*/ 0 w 7"/>
                <a:gd name="T49" fmla="*/ 7 h 10"/>
                <a:gd name="T50" fmla="*/ 0 w 7"/>
                <a:gd name="T51" fmla="*/ 7 h 10"/>
                <a:gd name="T52" fmla="*/ 0 w 7"/>
                <a:gd name="T53" fmla="*/ 7 h 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
                <a:gd name="T82" fmla="*/ 0 h 10"/>
                <a:gd name="T83" fmla="*/ 7 w 7"/>
                <a:gd name="T84" fmla="*/ 10 h 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 h="10">
                  <a:moveTo>
                    <a:pt x="0" y="7"/>
                  </a:moveTo>
                  <a:lnTo>
                    <a:pt x="0" y="7"/>
                  </a:lnTo>
                  <a:lnTo>
                    <a:pt x="0" y="3"/>
                  </a:lnTo>
                  <a:lnTo>
                    <a:pt x="0" y="7"/>
                  </a:lnTo>
                  <a:lnTo>
                    <a:pt x="0" y="3"/>
                  </a:lnTo>
                  <a:lnTo>
                    <a:pt x="4" y="3"/>
                  </a:lnTo>
                  <a:lnTo>
                    <a:pt x="4" y="0"/>
                  </a:lnTo>
                  <a:lnTo>
                    <a:pt x="7" y="3"/>
                  </a:lnTo>
                  <a:lnTo>
                    <a:pt x="7" y="7"/>
                  </a:lnTo>
                  <a:lnTo>
                    <a:pt x="4" y="7"/>
                  </a:lnTo>
                  <a:lnTo>
                    <a:pt x="4" y="10"/>
                  </a:lnTo>
                  <a:lnTo>
                    <a:pt x="4" y="7"/>
                  </a:lnTo>
                  <a:lnTo>
                    <a:pt x="0" y="10"/>
                  </a:lnTo>
                  <a:lnTo>
                    <a:pt x="0" y="7"/>
                  </a:lnTo>
                </a:path>
              </a:pathLst>
            </a:custGeom>
            <a:noFill/>
            <a:ln w="0">
              <a:solidFill>
                <a:srgbClr val="7F7F7F"/>
              </a:solidFill>
              <a:round/>
              <a:headEnd/>
              <a:tailEnd/>
            </a:ln>
          </p:spPr>
          <p:txBody>
            <a:bodyPr/>
            <a:lstStyle/>
            <a:p>
              <a:endParaRPr lang="en-US"/>
            </a:p>
          </p:txBody>
        </p:sp>
        <p:sp>
          <p:nvSpPr>
            <p:cNvPr id="32596" name="Freeform 204"/>
            <p:cNvSpPr>
              <a:spLocks/>
            </p:cNvSpPr>
            <p:nvPr/>
          </p:nvSpPr>
          <p:spPr bwMode="auto">
            <a:xfrm>
              <a:off x="2619" y="836"/>
              <a:ext cx="8" cy="8"/>
            </a:xfrm>
            <a:custGeom>
              <a:avLst/>
              <a:gdLst>
                <a:gd name="T0" fmla="*/ 3 w 6"/>
                <a:gd name="T1" fmla="*/ 3 h 6"/>
                <a:gd name="T2" fmla="*/ 3 w 6"/>
                <a:gd name="T3" fmla="*/ 3 h 6"/>
                <a:gd name="T4" fmla="*/ 3 w 6"/>
                <a:gd name="T5" fmla="*/ 0 h 6"/>
                <a:gd name="T6" fmla="*/ 3 w 6"/>
                <a:gd name="T7" fmla="*/ 0 h 6"/>
                <a:gd name="T8" fmla="*/ 6 w 6"/>
                <a:gd name="T9" fmla="*/ 0 h 6"/>
                <a:gd name="T10" fmla="*/ 6 w 6"/>
                <a:gd name="T11" fmla="*/ 0 h 6"/>
                <a:gd name="T12" fmla="*/ 6 w 6"/>
                <a:gd name="T13" fmla="*/ 3 h 6"/>
                <a:gd name="T14" fmla="*/ 3 w 6"/>
                <a:gd name="T15" fmla="*/ 3 h 6"/>
                <a:gd name="T16" fmla="*/ 3 w 6"/>
                <a:gd name="T17" fmla="*/ 6 h 6"/>
                <a:gd name="T18" fmla="*/ 3 w 6"/>
                <a:gd name="T19" fmla="*/ 6 h 6"/>
                <a:gd name="T20" fmla="*/ 0 w 6"/>
                <a:gd name="T21" fmla="*/ 6 h 6"/>
                <a:gd name="T22" fmla="*/ 0 w 6"/>
                <a:gd name="T23" fmla="*/ 6 h 6"/>
                <a:gd name="T24" fmla="*/ 0 w 6"/>
                <a:gd name="T25" fmla="*/ 3 h 6"/>
                <a:gd name="T26" fmla="*/ 3 w 6"/>
                <a:gd name="T27" fmla="*/ 3 h 6"/>
                <a:gd name="T28" fmla="*/ 3 w 6"/>
                <a:gd name="T29" fmla="*/ 3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6"/>
                <a:gd name="T47" fmla="*/ 6 w 6"/>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6">
                  <a:moveTo>
                    <a:pt x="3" y="3"/>
                  </a:moveTo>
                  <a:lnTo>
                    <a:pt x="3" y="3"/>
                  </a:lnTo>
                  <a:lnTo>
                    <a:pt x="3" y="0"/>
                  </a:lnTo>
                  <a:lnTo>
                    <a:pt x="6" y="0"/>
                  </a:lnTo>
                  <a:lnTo>
                    <a:pt x="6" y="3"/>
                  </a:lnTo>
                  <a:lnTo>
                    <a:pt x="3" y="3"/>
                  </a:lnTo>
                  <a:lnTo>
                    <a:pt x="3" y="6"/>
                  </a:lnTo>
                  <a:lnTo>
                    <a:pt x="0" y="6"/>
                  </a:lnTo>
                  <a:lnTo>
                    <a:pt x="0" y="3"/>
                  </a:lnTo>
                  <a:lnTo>
                    <a:pt x="3" y="3"/>
                  </a:lnTo>
                  <a:close/>
                </a:path>
              </a:pathLst>
            </a:custGeom>
            <a:solidFill>
              <a:srgbClr val="CCCCCC"/>
            </a:solidFill>
            <a:ln w="9525">
              <a:noFill/>
              <a:round/>
              <a:headEnd/>
              <a:tailEnd/>
            </a:ln>
          </p:spPr>
          <p:txBody>
            <a:bodyPr/>
            <a:lstStyle/>
            <a:p>
              <a:endParaRPr lang="en-US"/>
            </a:p>
          </p:txBody>
        </p:sp>
        <p:sp>
          <p:nvSpPr>
            <p:cNvPr id="32597" name="Freeform 205"/>
            <p:cNvSpPr>
              <a:spLocks/>
            </p:cNvSpPr>
            <p:nvPr/>
          </p:nvSpPr>
          <p:spPr bwMode="auto">
            <a:xfrm>
              <a:off x="2619" y="836"/>
              <a:ext cx="8" cy="8"/>
            </a:xfrm>
            <a:custGeom>
              <a:avLst/>
              <a:gdLst>
                <a:gd name="T0" fmla="*/ 3 w 6"/>
                <a:gd name="T1" fmla="*/ 3 h 6"/>
                <a:gd name="T2" fmla="*/ 3 w 6"/>
                <a:gd name="T3" fmla="*/ 3 h 6"/>
                <a:gd name="T4" fmla="*/ 3 w 6"/>
                <a:gd name="T5" fmla="*/ 0 h 6"/>
                <a:gd name="T6" fmla="*/ 3 w 6"/>
                <a:gd name="T7" fmla="*/ 0 h 6"/>
                <a:gd name="T8" fmla="*/ 6 w 6"/>
                <a:gd name="T9" fmla="*/ 0 h 6"/>
                <a:gd name="T10" fmla="*/ 6 w 6"/>
                <a:gd name="T11" fmla="*/ 0 h 6"/>
                <a:gd name="T12" fmla="*/ 6 w 6"/>
                <a:gd name="T13" fmla="*/ 3 h 6"/>
                <a:gd name="T14" fmla="*/ 3 w 6"/>
                <a:gd name="T15" fmla="*/ 3 h 6"/>
                <a:gd name="T16" fmla="*/ 3 w 6"/>
                <a:gd name="T17" fmla="*/ 6 h 6"/>
                <a:gd name="T18" fmla="*/ 3 w 6"/>
                <a:gd name="T19" fmla="*/ 6 h 6"/>
                <a:gd name="T20" fmla="*/ 0 w 6"/>
                <a:gd name="T21" fmla="*/ 6 h 6"/>
                <a:gd name="T22" fmla="*/ 0 w 6"/>
                <a:gd name="T23" fmla="*/ 6 h 6"/>
                <a:gd name="T24" fmla="*/ 0 w 6"/>
                <a:gd name="T25" fmla="*/ 3 h 6"/>
                <a:gd name="T26" fmla="*/ 3 w 6"/>
                <a:gd name="T27" fmla="*/ 3 h 6"/>
                <a:gd name="T28" fmla="*/ 3 w 6"/>
                <a:gd name="T29" fmla="*/ 3 h 6"/>
                <a:gd name="T30" fmla="*/ 3 w 6"/>
                <a:gd name="T31" fmla="*/ 3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6"/>
                <a:gd name="T50" fmla="*/ 6 w 6"/>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6">
                  <a:moveTo>
                    <a:pt x="3" y="3"/>
                  </a:moveTo>
                  <a:lnTo>
                    <a:pt x="3" y="3"/>
                  </a:lnTo>
                  <a:lnTo>
                    <a:pt x="3" y="0"/>
                  </a:lnTo>
                  <a:lnTo>
                    <a:pt x="6" y="0"/>
                  </a:lnTo>
                  <a:lnTo>
                    <a:pt x="6" y="3"/>
                  </a:lnTo>
                  <a:lnTo>
                    <a:pt x="3" y="3"/>
                  </a:lnTo>
                  <a:lnTo>
                    <a:pt x="3" y="6"/>
                  </a:lnTo>
                  <a:lnTo>
                    <a:pt x="0" y="6"/>
                  </a:lnTo>
                  <a:lnTo>
                    <a:pt x="0" y="3"/>
                  </a:lnTo>
                  <a:lnTo>
                    <a:pt x="3" y="3"/>
                  </a:lnTo>
                </a:path>
              </a:pathLst>
            </a:custGeom>
            <a:noFill/>
            <a:ln w="0">
              <a:solidFill>
                <a:srgbClr val="7F7F7F"/>
              </a:solidFill>
              <a:round/>
              <a:headEnd/>
              <a:tailEnd/>
            </a:ln>
          </p:spPr>
          <p:txBody>
            <a:bodyPr/>
            <a:lstStyle/>
            <a:p>
              <a:endParaRPr lang="en-US"/>
            </a:p>
          </p:txBody>
        </p:sp>
        <p:sp>
          <p:nvSpPr>
            <p:cNvPr id="32598" name="Freeform 206"/>
            <p:cNvSpPr>
              <a:spLocks/>
            </p:cNvSpPr>
            <p:nvPr/>
          </p:nvSpPr>
          <p:spPr bwMode="auto">
            <a:xfrm>
              <a:off x="2609" y="876"/>
              <a:ext cx="10" cy="9"/>
            </a:xfrm>
            <a:custGeom>
              <a:avLst/>
              <a:gdLst>
                <a:gd name="T0" fmla="*/ 4 w 7"/>
                <a:gd name="T1" fmla="*/ 3 h 6"/>
                <a:gd name="T2" fmla="*/ 4 w 7"/>
                <a:gd name="T3" fmla="*/ 3 h 6"/>
                <a:gd name="T4" fmla="*/ 4 w 7"/>
                <a:gd name="T5" fmla="*/ 3 h 6"/>
                <a:gd name="T6" fmla="*/ 4 w 7"/>
                <a:gd name="T7" fmla="*/ 3 h 6"/>
                <a:gd name="T8" fmla="*/ 4 w 7"/>
                <a:gd name="T9" fmla="*/ 3 h 6"/>
                <a:gd name="T10" fmla="*/ 7 w 7"/>
                <a:gd name="T11" fmla="*/ 0 h 6"/>
                <a:gd name="T12" fmla="*/ 7 w 7"/>
                <a:gd name="T13" fmla="*/ 3 h 6"/>
                <a:gd name="T14" fmla="*/ 7 w 7"/>
                <a:gd name="T15" fmla="*/ 3 h 6"/>
                <a:gd name="T16" fmla="*/ 4 w 7"/>
                <a:gd name="T17" fmla="*/ 3 h 6"/>
                <a:gd name="T18" fmla="*/ 4 w 7"/>
                <a:gd name="T19" fmla="*/ 6 h 6"/>
                <a:gd name="T20" fmla="*/ 4 w 7"/>
                <a:gd name="T21" fmla="*/ 6 h 6"/>
                <a:gd name="T22" fmla="*/ 4 w 7"/>
                <a:gd name="T23" fmla="*/ 6 h 6"/>
                <a:gd name="T24" fmla="*/ 0 w 7"/>
                <a:gd name="T25" fmla="*/ 6 h 6"/>
                <a:gd name="T26" fmla="*/ 4 w 7"/>
                <a:gd name="T27" fmla="*/ 3 h 6"/>
                <a:gd name="T28" fmla="*/ 4 w 7"/>
                <a:gd name="T29" fmla="*/ 3 h 6"/>
                <a:gd name="T30" fmla="*/ 4 w 7"/>
                <a:gd name="T31" fmla="*/ 3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6"/>
                <a:gd name="T50" fmla="*/ 7 w 7"/>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6">
                  <a:moveTo>
                    <a:pt x="4" y="3"/>
                  </a:moveTo>
                  <a:lnTo>
                    <a:pt x="4" y="3"/>
                  </a:lnTo>
                  <a:lnTo>
                    <a:pt x="7" y="0"/>
                  </a:lnTo>
                  <a:lnTo>
                    <a:pt x="7" y="3"/>
                  </a:lnTo>
                  <a:lnTo>
                    <a:pt x="4" y="3"/>
                  </a:lnTo>
                  <a:lnTo>
                    <a:pt x="4" y="6"/>
                  </a:lnTo>
                  <a:lnTo>
                    <a:pt x="0" y="6"/>
                  </a:lnTo>
                  <a:lnTo>
                    <a:pt x="4" y="3"/>
                  </a:lnTo>
                  <a:close/>
                </a:path>
              </a:pathLst>
            </a:custGeom>
            <a:solidFill>
              <a:srgbClr val="CCCCCC"/>
            </a:solidFill>
            <a:ln w="9525">
              <a:noFill/>
              <a:round/>
              <a:headEnd/>
              <a:tailEnd/>
            </a:ln>
          </p:spPr>
          <p:txBody>
            <a:bodyPr/>
            <a:lstStyle/>
            <a:p>
              <a:endParaRPr lang="en-US"/>
            </a:p>
          </p:txBody>
        </p:sp>
        <p:sp>
          <p:nvSpPr>
            <p:cNvPr id="32599" name="Freeform 207"/>
            <p:cNvSpPr>
              <a:spLocks/>
            </p:cNvSpPr>
            <p:nvPr/>
          </p:nvSpPr>
          <p:spPr bwMode="auto">
            <a:xfrm>
              <a:off x="2609" y="876"/>
              <a:ext cx="10" cy="9"/>
            </a:xfrm>
            <a:custGeom>
              <a:avLst/>
              <a:gdLst>
                <a:gd name="T0" fmla="*/ 4 w 7"/>
                <a:gd name="T1" fmla="*/ 3 h 6"/>
                <a:gd name="T2" fmla="*/ 4 w 7"/>
                <a:gd name="T3" fmla="*/ 3 h 6"/>
                <a:gd name="T4" fmla="*/ 4 w 7"/>
                <a:gd name="T5" fmla="*/ 3 h 6"/>
                <a:gd name="T6" fmla="*/ 4 w 7"/>
                <a:gd name="T7" fmla="*/ 3 h 6"/>
                <a:gd name="T8" fmla="*/ 4 w 7"/>
                <a:gd name="T9" fmla="*/ 3 h 6"/>
                <a:gd name="T10" fmla="*/ 7 w 7"/>
                <a:gd name="T11" fmla="*/ 0 h 6"/>
                <a:gd name="T12" fmla="*/ 7 w 7"/>
                <a:gd name="T13" fmla="*/ 3 h 6"/>
                <a:gd name="T14" fmla="*/ 7 w 7"/>
                <a:gd name="T15" fmla="*/ 3 h 6"/>
                <a:gd name="T16" fmla="*/ 4 w 7"/>
                <a:gd name="T17" fmla="*/ 3 h 6"/>
                <a:gd name="T18" fmla="*/ 4 w 7"/>
                <a:gd name="T19" fmla="*/ 6 h 6"/>
                <a:gd name="T20" fmla="*/ 4 w 7"/>
                <a:gd name="T21" fmla="*/ 6 h 6"/>
                <a:gd name="T22" fmla="*/ 4 w 7"/>
                <a:gd name="T23" fmla="*/ 6 h 6"/>
                <a:gd name="T24" fmla="*/ 0 w 7"/>
                <a:gd name="T25" fmla="*/ 6 h 6"/>
                <a:gd name="T26" fmla="*/ 4 w 7"/>
                <a:gd name="T27" fmla="*/ 3 h 6"/>
                <a:gd name="T28" fmla="*/ 4 w 7"/>
                <a:gd name="T29" fmla="*/ 3 h 6"/>
                <a:gd name="T30" fmla="*/ 4 w 7"/>
                <a:gd name="T31" fmla="*/ 3 h 6"/>
                <a:gd name="T32" fmla="*/ 4 w 7"/>
                <a:gd name="T33" fmla="*/ 3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6"/>
                <a:gd name="T53" fmla="*/ 7 w 7"/>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6">
                  <a:moveTo>
                    <a:pt x="4" y="3"/>
                  </a:moveTo>
                  <a:lnTo>
                    <a:pt x="4" y="3"/>
                  </a:lnTo>
                  <a:lnTo>
                    <a:pt x="7" y="0"/>
                  </a:lnTo>
                  <a:lnTo>
                    <a:pt x="7" y="3"/>
                  </a:lnTo>
                  <a:lnTo>
                    <a:pt x="4" y="3"/>
                  </a:lnTo>
                  <a:lnTo>
                    <a:pt x="4" y="6"/>
                  </a:lnTo>
                  <a:lnTo>
                    <a:pt x="0" y="6"/>
                  </a:lnTo>
                  <a:lnTo>
                    <a:pt x="4" y="3"/>
                  </a:lnTo>
                </a:path>
              </a:pathLst>
            </a:custGeom>
            <a:noFill/>
            <a:ln w="0">
              <a:solidFill>
                <a:srgbClr val="7F7F7F"/>
              </a:solidFill>
              <a:round/>
              <a:headEnd/>
              <a:tailEnd/>
            </a:ln>
          </p:spPr>
          <p:txBody>
            <a:bodyPr/>
            <a:lstStyle/>
            <a:p>
              <a:endParaRPr lang="en-US"/>
            </a:p>
          </p:txBody>
        </p:sp>
        <p:sp>
          <p:nvSpPr>
            <p:cNvPr id="32600" name="Freeform 208"/>
            <p:cNvSpPr>
              <a:spLocks/>
            </p:cNvSpPr>
            <p:nvPr/>
          </p:nvSpPr>
          <p:spPr bwMode="auto">
            <a:xfrm>
              <a:off x="2632" y="826"/>
              <a:ext cx="13" cy="18"/>
            </a:xfrm>
            <a:custGeom>
              <a:avLst/>
              <a:gdLst>
                <a:gd name="T0" fmla="*/ 0 w 9"/>
                <a:gd name="T1" fmla="*/ 7 h 13"/>
                <a:gd name="T2" fmla="*/ 0 w 9"/>
                <a:gd name="T3" fmla="*/ 7 h 13"/>
                <a:gd name="T4" fmla="*/ 0 w 9"/>
                <a:gd name="T5" fmla="*/ 7 h 13"/>
                <a:gd name="T6" fmla="*/ 3 w 9"/>
                <a:gd name="T7" fmla="*/ 7 h 13"/>
                <a:gd name="T8" fmla="*/ 3 w 9"/>
                <a:gd name="T9" fmla="*/ 7 h 13"/>
                <a:gd name="T10" fmla="*/ 0 w 9"/>
                <a:gd name="T11" fmla="*/ 7 h 13"/>
                <a:gd name="T12" fmla="*/ 3 w 9"/>
                <a:gd name="T13" fmla="*/ 7 h 13"/>
                <a:gd name="T14" fmla="*/ 0 w 9"/>
                <a:gd name="T15" fmla="*/ 3 h 13"/>
                <a:gd name="T16" fmla="*/ 3 w 9"/>
                <a:gd name="T17" fmla="*/ 3 h 13"/>
                <a:gd name="T18" fmla="*/ 3 w 9"/>
                <a:gd name="T19" fmla="*/ 3 h 13"/>
                <a:gd name="T20" fmla="*/ 3 w 9"/>
                <a:gd name="T21" fmla="*/ 3 h 13"/>
                <a:gd name="T22" fmla="*/ 3 w 9"/>
                <a:gd name="T23" fmla="*/ 3 h 13"/>
                <a:gd name="T24" fmla="*/ 3 w 9"/>
                <a:gd name="T25" fmla="*/ 3 h 13"/>
                <a:gd name="T26" fmla="*/ 3 w 9"/>
                <a:gd name="T27" fmla="*/ 3 h 13"/>
                <a:gd name="T28" fmla="*/ 6 w 9"/>
                <a:gd name="T29" fmla="*/ 0 h 13"/>
                <a:gd name="T30" fmla="*/ 3 w 9"/>
                <a:gd name="T31" fmla="*/ 0 h 13"/>
                <a:gd name="T32" fmla="*/ 6 w 9"/>
                <a:gd name="T33" fmla="*/ 0 h 13"/>
                <a:gd name="T34" fmla="*/ 6 w 9"/>
                <a:gd name="T35" fmla="*/ 0 h 13"/>
                <a:gd name="T36" fmla="*/ 6 w 9"/>
                <a:gd name="T37" fmla="*/ 0 h 13"/>
                <a:gd name="T38" fmla="*/ 6 w 9"/>
                <a:gd name="T39" fmla="*/ 0 h 13"/>
                <a:gd name="T40" fmla="*/ 6 w 9"/>
                <a:gd name="T41" fmla="*/ 3 h 13"/>
                <a:gd name="T42" fmla="*/ 9 w 9"/>
                <a:gd name="T43" fmla="*/ 3 h 13"/>
                <a:gd name="T44" fmla="*/ 6 w 9"/>
                <a:gd name="T45" fmla="*/ 7 h 13"/>
                <a:gd name="T46" fmla="*/ 6 w 9"/>
                <a:gd name="T47" fmla="*/ 10 h 13"/>
                <a:gd name="T48" fmla="*/ 6 w 9"/>
                <a:gd name="T49" fmla="*/ 10 h 13"/>
                <a:gd name="T50" fmla="*/ 6 w 9"/>
                <a:gd name="T51" fmla="*/ 7 h 13"/>
                <a:gd name="T52" fmla="*/ 3 w 9"/>
                <a:gd name="T53" fmla="*/ 10 h 13"/>
                <a:gd name="T54" fmla="*/ 3 w 9"/>
                <a:gd name="T55" fmla="*/ 10 h 13"/>
                <a:gd name="T56" fmla="*/ 3 w 9"/>
                <a:gd name="T57" fmla="*/ 10 h 13"/>
                <a:gd name="T58" fmla="*/ 0 w 9"/>
                <a:gd name="T59" fmla="*/ 13 h 13"/>
                <a:gd name="T60" fmla="*/ 0 w 9"/>
                <a:gd name="T61" fmla="*/ 10 h 13"/>
                <a:gd name="T62" fmla="*/ 0 w 9"/>
                <a:gd name="T63" fmla="*/ 10 h 13"/>
                <a:gd name="T64" fmla="*/ 3 w 9"/>
                <a:gd name="T65" fmla="*/ 10 h 13"/>
                <a:gd name="T66" fmla="*/ 0 w 9"/>
                <a:gd name="T67" fmla="*/ 7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13"/>
                <a:gd name="T104" fmla="*/ 9 w 9"/>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13">
                  <a:moveTo>
                    <a:pt x="0" y="7"/>
                  </a:moveTo>
                  <a:lnTo>
                    <a:pt x="0" y="7"/>
                  </a:lnTo>
                  <a:lnTo>
                    <a:pt x="3" y="7"/>
                  </a:lnTo>
                  <a:lnTo>
                    <a:pt x="0" y="7"/>
                  </a:lnTo>
                  <a:lnTo>
                    <a:pt x="3" y="7"/>
                  </a:lnTo>
                  <a:lnTo>
                    <a:pt x="0" y="3"/>
                  </a:lnTo>
                  <a:lnTo>
                    <a:pt x="3" y="3"/>
                  </a:lnTo>
                  <a:lnTo>
                    <a:pt x="6" y="0"/>
                  </a:lnTo>
                  <a:lnTo>
                    <a:pt x="3" y="0"/>
                  </a:lnTo>
                  <a:lnTo>
                    <a:pt x="6" y="0"/>
                  </a:lnTo>
                  <a:lnTo>
                    <a:pt x="6" y="3"/>
                  </a:lnTo>
                  <a:lnTo>
                    <a:pt x="9" y="3"/>
                  </a:lnTo>
                  <a:lnTo>
                    <a:pt x="6" y="7"/>
                  </a:lnTo>
                  <a:lnTo>
                    <a:pt x="6" y="10"/>
                  </a:lnTo>
                  <a:lnTo>
                    <a:pt x="6" y="7"/>
                  </a:lnTo>
                  <a:lnTo>
                    <a:pt x="3" y="10"/>
                  </a:lnTo>
                  <a:lnTo>
                    <a:pt x="0" y="13"/>
                  </a:lnTo>
                  <a:lnTo>
                    <a:pt x="0" y="10"/>
                  </a:lnTo>
                  <a:lnTo>
                    <a:pt x="3" y="10"/>
                  </a:lnTo>
                  <a:lnTo>
                    <a:pt x="0" y="7"/>
                  </a:lnTo>
                  <a:close/>
                </a:path>
              </a:pathLst>
            </a:custGeom>
            <a:solidFill>
              <a:srgbClr val="CCCCCC"/>
            </a:solidFill>
            <a:ln w="9525">
              <a:noFill/>
              <a:round/>
              <a:headEnd/>
              <a:tailEnd/>
            </a:ln>
          </p:spPr>
          <p:txBody>
            <a:bodyPr/>
            <a:lstStyle/>
            <a:p>
              <a:endParaRPr lang="en-US"/>
            </a:p>
          </p:txBody>
        </p:sp>
        <p:sp>
          <p:nvSpPr>
            <p:cNvPr id="32601" name="Freeform 209"/>
            <p:cNvSpPr>
              <a:spLocks/>
            </p:cNvSpPr>
            <p:nvPr/>
          </p:nvSpPr>
          <p:spPr bwMode="auto">
            <a:xfrm>
              <a:off x="2632" y="826"/>
              <a:ext cx="13" cy="18"/>
            </a:xfrm>
            <a:custGeom>
              <a:avLst/>
              <a:gdLst>
                <a:gd name="T0" fmla="*/ 0 w 9"/>
                <a:gd name="T1" fmla="*/ 7 h 13"/>
                <a:gd name="T2" fmla="*/ 0 w 9"/>
                <a:gd name="T3" fmla="*/ 7 h 13"/>
                <a:gd name="T4" fmla="*/ 0 w 9"/>
                <a:gd name="T5" fmla="*/ 7 h 13"/>
                <a:gd name="T6" fmla="*/ 3 w 9"/>
                <a:gd name="T7" fmla="*/ 7 h 13"/>
                <a:gd name="T8" fmla="*/ 3 w 9"/>
                <a:gd name="T9" fmla="*/ 7 h 13"/>
                <a:gd name="T10" fmla="*/ 0 w 9"/>
                <a:gd name="T11" fmla="*/ 7 h 13"/>
                <a:gd name="T12" fmla="*/ 3 w 9"/>
                <a:gd name="T13" fmla="*/ 7 h 13"/>
                <a:gd name="T14" fmla="*/ 0 w 9"/>
                <a:gd name="T15" fmla="*/ 3 h 13"/>
                <a:gd name="T16" fmla="*/ 3 w 9"/>
                <a:gd name="T17" fmla="*/ 3 h 13"/>
                <a:gd name="T18" fmla="*/ 3 w 9"/>
                <a:gd name="T19" fmla="*/ 3 h 13"/>
                <a:gd name="T20" fmla="*/ 3 w 9"/>
                <a:gd name="T21" fmla="*/ 3 h 13"/>
                <a:gd name="T22" fmla="*/ 3 w 9"/>
                <a:gd name="T23" fmla="*/ 3 h 13"/>
                <a:gd name="T24" fmla="*/ 3 w 9"/>
                <a:gd name="T25" fmla="*/ 3 h 13"/>
                <a:gd name="T26" fmla="*/ 3 w 9"/>
                <a:gd name="T27" fmla="*/ 3 h 13"/>
                <a:gd name="T28" fmla="*/ 6 w 9"/>
                <a:gd name="T29" fmla="*/ 0 h 13"/>
                <a:gd name="T30" fmla="*/ 3 w 9"/>
                <a:gd name="T31" fmla="*/ 0 h 13"/>
                <a:gd name="T32" fmla="*/ 6 w 9"/>
                <a:gd name="T33" fmla="*/ 0 h 13"/>
                <a:gd name="T34" fmla="*/ 6 w 9"/>
                <a:gd name="T35" fmla="*/ 0 h 13"/>
                <a:gd name="T36" fmla="*/ 6 w 9"/>
                <a:gd name="T37" fmla="*/ 0 h 13"/>
                <a:gd name="T38" fmla="*/ 6 w 9"/>
                <a:gd name="T39" fmla="*/ 0 h 13"/>
                <a:gd name="T40" fmla="*/ 6 w 9"/>
                <a:gd name="T41" fmla="*/ 3 h 13"/>
                <a:gd name="T42" fmla="*/ 9 w 9"/>
                <a:gd name="T43" fmla="*/ 3 h 13"/>
                <a:gd name="T44" fmla="*/ 6 w 9"/>
                <a:gd name="T45" fmla="*/ 7 h 13"/>
                <a:gd name="T46" fmla="*/ 6 w 9"/>
                <a:gd name="T47" fmla="*/ 10 h 13"/>
                <a:gd name="T48" fmla="*/ 6 w 9"/>
                <a:gd name="T49" fmla="*/ 10 h 13"/>
                <a:gd name="T50" fmla="*/ 6 w 9"/>
                <a:gd name="T51" fmla="*/ 7 h 13"/>
                <a:gd name="T52" fmla="*/ 3 w 9"/>
                <a:gd name="T53" fmla="*/ 10 h 13"/>
                <a:gd name="T54" fmla="*/ 3 w 9"/>
                <a:gd name="T55" fmla="*/ 10 h 13"/>
                <a:gd name="T56" fmla="*/ 3 w 9"/>
                <a:gd name="T57" fmla="*/ 10 h 13"/>
                <a:gd name="T58" fmla="*/ 0 w 9"/>
                <a:gd name="T59" fmla="*/ 13 h 13"/>
                <a:gd name="T60" fmla="*/ 0 w 9"/>
                <a:gd name="T61" fmla="*/ 10 h 13"/>
                <a:gd name="T62" fmla="*/ 0 w 9"/>
                <a:gd name="T63" fmla="*/ 10 h 13"/>
                <a:gd name="T64" fmla="*/ 3 w 9"/>
                <a:gd name="T65" fmla="*/ 10 h 13"/>
                <a:gd name="T66" fmla="*/ 0 w 9"/>
                <a:gd name="T67" fmla="*/ 7 h 13"/>
                <a:gd name="T68" fmla="*/ 0 w 9"/>
                <a:gd name="T69" fmla="*/ 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
                <a:gd name="T106" fmla="*/ 0 h 13"/>
                <a:gd name="T107" fmla="*/ 9 w 9"/>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 h="13">
                  <a:moveTo>
                    <a:pt x="0" y="7"/>
                  </a:moveTo>
                  <a:lnTo>
                    <a:pt x="0" y="7"/>
                  </a:lnTo>
                  <a:lnTo>
                    <a:pt x="3" y="7"/>
                  </a:lnTo>
                  <a:lnTo>
                    <a:pt x="0" y="7"/>
                  </a:lnTo>
                  <a:lnTo>
                    <a:pt x="3" y="7"/>
                  </a:lnTo>
                  <a:lnTo>
                    <a:pt x="0" y="3"/>
                  </a:lnTo>
                  <a:lnTo>
                    <a:pt x="3" y="3"/>
                  </a:lnTo>
                  <a:lnTo>
                    <a:pt x="6" y="0"/>
                  </a:lnTo>
                  <a:lnTo>
                    <a:pt x="3" y="0"/>
                  </a:lnTo>
                  <a:lnTo>
                    <a:pt x="6" y="0"/>
                  </a:lnTo>
                  <a:lnTo>
                    <a:pt x="6" y="3"/>
                  </a:lnTo>
                  <a:lnTo>
                    <a:pt x="9" y="3"/>
                  </a:lnTo>
                  <a:lnTo>
                    <a:pt x="6" y="7"/>
                  </a:lnTo>
                  <a:lnTo>
                    <a:pt x="6" y="10"/>
                  </a:lnTo>
                  <a:lnTo>
                    <a:pt x="6" y="7"/>
                  </a:lnTo>
                  <a:lnTo>
                    <a:pt x="3" y="10"/>
                  </a:lnTo>
                  <a:lnTo>
                    <a:pt x="0" y="13"/>
                  </a:lnTo>
                  <a:lnTo>
                    <a:pt x="0" y="10"/>
                  </a:lnTo>
                  <a:lnTo>
                    <a:pt x="3" y="10"/>
                  </a:lnTo>
                  <a:lnTo>
                    <a:pt x="0" y="7"/>
                  </a:lnTo>
                </a:path>
              </a:pathLst>
            </a:custGeom>
            <a:noFill/>
            <a:ln w="0">
              <a:solidFill>
                <a:srgbClr val="7F7F7F"/>
              </a:solidFill>
              <a:round/>
              <a:headEnd/>
              <a:tailEnd/>
            </a:ln>
          </p:spPr>
          <p:txBody>
            <a:bodyPr/>
            <a:lstStyle/>
            <a:p>
              <a:endParaRPr lang="en-US"/>
            </a:p>
          </p:txBody>
        </p:sp>
        <p:sp>
          <p:nvSpPr>
            <p:cNvPr id="32602" name="Freeform 210"/>
            <p:cNvSpPr>
              <a:spLocks/>
            </p:cNvSpPr>
            <p:nvPr/>
          </p:nvSpPr>
          <p:spPr bwMode="auto">
            <a:xfrm>
              <a:off x="2645" y="817"/>
              <a:ext cx="9" cy="9"/>
            </a:xfrm>
            <a:custGeom>
              <a:avLst/>
              <a:gdLst>
                <a:gd name="T0" fmla="*/ 0 w 7"/>
                <a:gd name="T1" fmla="*/ 3 h 6"/>
                <a:gd name="T2" fmla="*/ 3 w 7"/>
                <a:gd name="T3" fmla="*/ 3 h 6"/>
                <a:gd name="T4" fmla="*/ 3 w 7"/>
                <a:gd name="T5" fmla="*/ 3 h 6"/>
                <a:gd name="T6" fmla="*/ 3 w 7"/>
                <a:gd name="T7" fmla="*/ 0 h 6"/>
                <a:gd name="T8" fmla="*/ 3 w 7"/>
                <a:gd name="T9" fmla="*/ 3 h 6"/>
                <a:gd name="T10" fmla="*/ 3 w 7"/>
                <a:gd name="T11" fmla="*/ 3 h 6"/>
                <a:gd name="T12" fmla="*/ 3 w 7"/>
                <a:gd name="T13" fmla="*/ 0 h 6"/>
                <a:gd name="T14" fmla="*/ 3 w 7"/>
                <a:gd name="T15" fmla="*/ 0 h 6"/>
                <a:gd name="T16" fmla="*/ 7 w 7"/>
                <a:gd name="T17" fmla="*/ 0 h 6"/>
                <a:gd name="T18" fmla="*/ 7 w 7"/>
                <a:gd name="T19" fmla="*/ 0 h 6"/>
                <a:gd name="T20" fmla="*/ 3 w 7"/>
                <a:gd name="T21" fmla="*/ 3 h 6"/>
                <a:gd name="T22" fmla="*/ 3 w 7"/>
                <a:gd name="T23" fmla="*/ 3 h 6"/>
                <a:gd name="T24" fmla="*/ 0 w 7"/>
                <a:gd name="T25" fmla="*/ 6 h 6"/>
                <a:gd name="T26" fmla="*/ 0 w 7"/>
                <a:gd name="T27" fmla="*/ 6 h 6"/>
                <a:gd name="T28" fmla="*/ 0 w 7"/>
                <a:gd name="T29" fmla="*/ 6 h 6"/>
                <a:gd name="T30" fmla="*/ 0 w 7"/>
                <a:gd name="T31" fmla="*/ 6 h 6"/>
                <a:gd name="T32" fmla="*/ 0 w 7"/>
                <a:gd name="T33" fmla="*/ 3 h 6"/>
                <a:gd name="T34" fmla="*/ 0 w 7"/>
                <a:gd name="T35" fmla="*/ 3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6"/>
                <a:gd name="T56" fmla="*/ 7 w 7"/>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6">
                  <a:moveTo>
                    <a:pt x="0" y="3"/>
                  </a:moveTo>
                  <a:lnTo>
                    <a:pt x="3" y="3"/>
                  </a:lnTo>
                  <a:lnTo>
                    <a:pt x="3" y="0"/>
                  </a:lnTo>
                  <a:lnTo>
                    <a:pt x="3" y="3"/>
                  </a:lnTo>
                  <a:lnTo>
                    <a:pt x="3" y="0"/>
                  </a:lnTo>
                  <a:lnTo>
                    <a:pt x="7" y="0"/>
                  </a:lnTo>
                  <a:lnTo>
                    <a:pt x="3" y="3"/>
                  </a:lnTo>
                  <a:lnTo>
                    <a:pt x="0" y="6"/>
                  </a:lnTo>
                  <a:lnTo>
                    <a:pt x="0" y="3"/>
                  </a:lnTo>
                  <a:close/>
                </a:path>
              </a:pathLst>
            </a:custGeom>
            <a:solidFill>
              <a:srgbClr val="CCCCCC"/>
            </a:solidFill>
            <a:ln w="9525">
              <a:noFill/>
              <a:round/>
              <a:headEnd/>
              <a:tailEnd/>
            </a:ln>
          </p:spPr>
          <p:txBody>
            <a:bodyPr/>
            <a:lstStyle/>
            <a:p>
              <a:endParaRPr lang="en-US"/>
            </a:p>
          </p:txBody>
        </p:sp>
        <p:sp>
          <p:nvSpPr>
            <p:cNvPr id="32603" name="Freeform 211"/>
            <p:cNvSpPr>
              <a:spLocks/>
            </p:cNvSpPr>
            <p:nvPr/>
          </p:nvSpPr>
          <p:spPr bwMode="auto">
            <a:xfrm>
              <a:off x="2645" y="817"/>
              <a:ext cx="9" cy="9"/>
            </a:xfrm>
            <a:custGeom>
              <a:avLst/>
              <a:gdLst>
                <a:gd name="T0" fmla="*/ 0 w 7"/>
                <a:gd name="T1" fmla="*/ 3 h 6"/>
                <a:gd name="T2" fmla="*/ 3 w 7"/>
                <a:gd name="T3" fmla="*/ 3 h 6"/>
                <a:gd name="T4" fmla="*/ 3 w 7"/>
                <a:gd name="T5" fmla="*/ 3 h 6"/>
                <a:gd name="T6" fmla="*/ 3 w 7"/>
                <a:gd name="T7" fmla="*/ 0 h 6"/>
                <a:gd name="T8" fmla="*/ 3 w 7"/>
                <a:gd name="T9" fmla="*/ 3 h 6"/>
                <a:gd name="T10" fmla="*/ 3 w 7"/>
                <a:gd name="T11" fmla="*/ 3 h 6"/>
                <a:gd name="T12" fmla="*/ 3 w 7"/>
                <a:gd name="T13" fmla="*/ 0 h 6"/>
                <a:gd name="T14" fmla="*/ 3 w 7"/>
                <a:gd name="T15" fmla="*/ 0 h 6"/>
                <a:gd name="T16" fmla="*/ 7 w 7"/>
                <a:gd name="T17" fmla="*/ 0 h 6"/>
                <a:gd name="T18" fmla="*/ 7 w 7"/>
                <a:gd name="T19" fmla="*/ 0 h 6"/>
                <a:gd name="T20" fmla="*/ 3 w 7"/>
                <a:gd name="T21" fmla="*/ 3 h 6"/>
                <a:gd name="T22" fmla="*/ 3 w 7"/>
                <a:gd name="T23" fmla="*/ 3 h 6"/>
                <a:gd name="T24" fmla="*/ 0 w 7"/>
                <a:gd name="T25" fmla="*/ 6 h 6"/>
                <a:gd name="T26" fmla="*/ 0 w 7"/>
                <a:gd name="T27" fmla="*/ 6 h 6"/>
                <a:gd name="T28" fmla="*/ 0 w 7"/>
                <a:gd name="T29" fmla="*/ 6 h 6"/>
                <a:gd name="T30" fmla="*/ 0 w 7"/>
                <a:gd name="T31" fmla="*/ 6 h 6"/>
                <a:gd name="T32" fmla="*/ 0 w 7"/>
                <a:gd name="T33" fmla="*/ 3 h 6"/>
                <a:gd name="T34" fmla="*/ 0 w 7"/>
                <a:gd name="T35" fmla="*/ 3 h 6"/>
                <a:gd name="T36" fmla="*/ 0 w 7"/>
                <a:gd name="T37" fmla="*/ 3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6"/>
                <a:gd name="T59" fmla="*/ 7 w 7"/>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6">
                  <a:moveTo>
                    <a:pt x="0" y="3"/>
                  </a:moveTo>
                  <a:lnTo>
                    <a:pt x="3" y="3"/>
                  </a:lnTo>
                  <a:lnTo>
                    <a:pt x="3" y="0"/>
                  </a:lnTo>
                  <a:lnTo>
                    <a:pt x="3" y="3"/>
                  </a:lnTo>
                  <a:lnTo>
                    <a:pt x="3" y="0"/>
                  </a:lnTo>
                  <a:lnTo>
                    <a:pt x="7" y="0"/>
                  </a:lnTo>
                  <a:lnTo>
                    <a:pt x="3" y="3"/>
                  </a:lnTo>
                  <a:lnTo>
                    <a:pt x="0" y="6"/>
                  </a:lnTo>
                  <a:lnTo>
                    <a:pt x="0" y="3"/>
                  </a:lnTo>
                </a:path>
              </a:pathLst>
            </a:custGeom>
            <a:noFill/>
            <a:ln w="0">
              <a:solidFill>
                <a:srgbClr val="7F7F7F"/>
              </a:solidFill>
              <a:round/>
              <a:headEnd/>
              <a:tailEnd/>
            </a:ln>
          </p:spPr>
          <p:txBody>
            <a:bodyPr/>
            <a:lstStyle/>
            <a:p>
              <a:endParaRPr lang="en-US"/>
            </a:p>
          </p:txBody>
        </p:sp>
        <p:sp>
          <p:nvSpPr>
            <p:cNvPr id="32604" name="Freeform 212"/>
            <p:cNvSpPr>
              <a:spLocks/>
            </p:cNvSpPr>
            <p:nvPr/>
          </p:nvSpPr>
          <p:spPr bwMode="auto">
            <a:xfrm>
              <a:off x="2649" y="808"/>
              <a:ext cx="10" cy="9"/>
            </a:xfrm>
            <a:custGeom>
              <a:avLst/>
              <a:gdLst>
                <a:gd name="T0" fmla="*/ 0 w 7"/>
                <a:gd name="T1" fmla="*/ 4 h 7"/>
                <a:gd name="T2" fmla="*/ 0 w 7"/>
                <a:gd name="T3" fmla="*/ 4 h 7"/>
                <a:gd name="T4" fmla="*/ 0 w 7"/>
                <a:gd name="T5" fmla="*/ 4 h 7"/>
                <a:gd name="T6" fmla="*/ 0 w 7"/>
                <a:gd name="T7" fmla="*/ 0 h 7"/>
                <a:gd name="T8" fmla="*/ 0 w 7"/>
                <a:gd name="T9" fmla="*/ 0 h 7"/>
                <a:gd name="T10" fmla="*/ 0 w 7"/>
                <a:gd name="T11" fmla="*/ 0 h 7"/>
                <a:gd name="T12" fmla="*/ 4 w 7"/>
                <a:gd name="T13" fmla="*/ 0 h 7"/>
                <a:gd name="T14" fmla="*/ 4 w 7"/>
                <a:gd name="T15" fmla="*/ 0 h 7"/>
                <a:gd name="T16" fmla="*/ 4 w 7"/>
                <a:gd name="T17" fmla="*/ 4 h 7"/>
                <a:gd name="T18" fmla="*/ 4 w 7"/>
                <a:gd name="T19" fmla="*/ 4 h 7"/>
                <a:gd name="T20" fmla="*/ 4 w 7"/>
                <a:gd name="T21" fmla="*/ 4 h 7"/>
                <a:gd name="T22" fmla="*/ 4 w 7"/>
                <a:gd name="T23" fmla="*/ 4 h 7"/>
                <a:gd name="T24" fmla="*/ 4 w 7"/>
                <a:gd name="T25" fmla="*/ 4 h 7"/>
                <a:gd name="T26" fmla="*/ 7 w 7"/>
                <a:gd name="T27" fmla="*/ 4 h 7"/>
                <a:gd name="T28" fmla="*/ 4 w 7"/>
                <a:gd name="T29" fmla="*/ 7 h 7"/>
                <a:gd name="T30" fmla="*/ 4 w 7"/>
                <a:gd name="T31" fmla="*/ 7 h 7"/>
                <a:gd name="T32" fmla="*/ 0 w 7"/>
                <a:gd name="T33" fmla="*/ 4 h 7"/>
                <a:gd name="T34" fmla="*/ 0 w 7"/>
                <a:gd name="T35" fmla="*/ 4 h 7"/>
                <a:gd name="T36" fmla="*/ 0 w 7"/>
                <a:gd name="T37" fmla="*/ 4 h 7"/>
                <a:gd name="T38" fmla="*/ 0 w 7"/>
                <a:gd name="T39" fmla="*/ 4 h 7"/>
                <a:gd name="T40" fmla="*/ 0 w 7"/>
                <a:gd name="T41" fmla="*/ 4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7"/>
                <a:gd name="T65" fmla="*/ 7 w 7"/>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7">
                  <a:moveTo>
                    <a:pt x="0" y="4"/>
                  </a:moveTo>
                  <a:lnTo>
                    <a:pt x="0" y="4"/>
                  </a:lnTo>
                  <a:lnTo>
                    <a:pt x="0" y="0"/>
                  </a:lnTo>
                  <a:lnTo>
                    <a:pt x="4" y="0"/>
                  </a:lnTo>
                  <a:lnTo>
                    <a:pt x="4" y="4"/>
                  </a:lnTo>
                  <a:lnTo>
                    <a:pt x="7" y="4"/>
                  </a:lnTo>
                  <a:lnTo>
                    <a:pt x="4" y="7"/>
                  </a:lnTo>
                  <a:lnTo>
                    <a:pt x="0" y="4"/>
                  </a:lnTo>
                  <a:close/>
                </a:path>
              </a:pathLst>
            </a:custGeom>
            <a:solidFill>
              <a:srgbClr val="CCCCCC"/>
            </a:solidFill>
            <a:ln w="9525">
              <a:noFill/>
              <a:round/>
              <a:headEnd/>
              <a:tailEnd/>
            </a:ln>
          </p:spPr>
          <p:txBody>
            <a:bodyPr/>
            <a:lstStyle/>
            <a:p>
              <a:endParaRPr lang="en-US"/>
            </a:p>
          </p:txBody>
        </p:sp>
        <p:sp>
          <p:nvSpPr>
            <p:cNvPr id="32605" name="Freeform 213"/>
            <p:cNvSpPr>
              <a:spLocks/>
            </p:cNvSpPr>
            <p:nvPr/>
          </p:nvSpPr>
          <p:spPr bwMode="auto">
            <a:xfrm>
              <a:off x="2649" y="808"/>
              <a:ext cx="10" cy="9"/>
            </a:xfrm>
            <a:custGeom>
              <a:avLst/>
              <a:gdLst>
                <a:gd name="T0" fmla="*/ 0 w 7"/>
                <a:gd name="T1" fmla="*/ 4 h 7"/>
                <a:gd name="T2" fmla="*/ 0 w 7"/>
                <a:gd name="T3" fmla="*/ 4 h 7"/>
                <a:gd name="T4" fmla="*/ 0 w 7"/>
                <a:gd name="T5" fmla="*/ 4 h 7"/>
                <a:gd name="T6" fmla="*/ 0 w 7"/>
                <a:gd name="T7" fmla="*/ 0 h 7"/>
                <a:gd name="T8" fmla="*/ 0 w 7"/>
                <a:gd name="T9" fmla="*/ 0 h 7"/>
                <a:gd name="T10" fmla="*/ 0 w 7"/>
                <a:gd name="T11" fmla="*/ 0 h 7"/>
                <a:gd name="T12" fmla="*/ 4 w 7"/>
                <a:gd name="T13" fmla="*/ 0 h 7"/>
                <a:gd name="T14" fmla="*/ 4 w 7"/>
                <a:gd name="T15" fmla="*/ 0 h 7"/>
                <a:gd name="T16" fmla="*/ 4 w 7"/>
                <a:gd name="T17" fmla="*/ 4 h 7"/>
                <a:gd name="T18" fmla="*/ 4 w 7"/>
                <a:gd name="T19" fmla="*/ 4 h 7"/>
                <a:gd name="T20" fmla="*/ 4 w 7"/>
                <a:gd name="T21" fmla="*/ 4 h 7"/>
                <a:gd name="T22" fmla="*/ 4 w 7"/>
                <a:gd name="T23" fmla="*/ 4 h 7"/>
                <a:gd name="T24" fmla="*/ 4 w 7"/>
                <a:gd name="T25" fmla="*/ 4 h 7"/>
                <a:gd name="T26" fmla="*/ 7 w 7"/>
                <a:gd name="T27" fmla="*/ 4 h 7"/>
                <a:gd name="T28" fmla="*/ 4 w 7"/>
                <a:gd name="T29" fmla="*/ 7 h 7"/>
                <a:gd name="T30" fmla="*/ 4 w 7"/>
                <a:gd name="T31" fmla="*/ 7 h 7"/>
                <a:gd name="T32" fmla="*/ 0 w 7"/>
                <a:gd name="T33" fmla="*/ 4 h 7"/>
                <a:gd name="T34" fmla="*/ 0 w 7"/>
                <a:gd name="T35" fmla="*/ 4 h 7"/>
                <a:gd name="T36" fmla="*/ 0 w 7"/>
                <a:gd name="T37" fmla="*/ 4 h 7"/>
                <a:gd name="T38" fmla="*/ 0 w 7"/>
                <a:gd name="T39" fmla="*/ 4 h 7"/>
                <a:gd name="T40" fmla="*/ 0 w 7"/>
                <a:gd name="T41" fmla="*/ 4 h 7"/>
                <a:gd name="T42" fmla="*/ 0 w 7"/>
                <a:gd name="T43" fmla="*/ 4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7"/>
                <a:gd name="T68" fmla="*/ 7 w 7"/>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7">
                  <a:moveTo>
                    <a:pt x="0" y="4"/>
                  </a:moveTo>
                  <a:lnTo>
                    <a:pt x="0" y="4"/>
                  </a:lnTo>
                  <a:lnTo>
                    <a:pt x="0" y="0"/>
                  </a:lnTo>
                  <a:lnTo>
                    <a:pt x="4" y="0"/>
                  </a:lnTo>
                  <a:lnTo>
                    <a:pt x="4" y="4"/>
                  </a:lnTo>
                  <a:lnTo>
                    <a:pt x="7" y="4"/>
                  </a:lnTo>
                  <a:lnTo>
                    <a:pt x="4" y="7"/>
                  </a:lnTo>
                  <a:lnTo>
                    <a:pt x="0" y="4"/>
                  </a:lnTo>
                </a:path>
              </a:pathLst>
            </a:custGeom>
            <a:noFill/>
            <a:ln w="0">
              <a:solidFill>
                <a:srgbClr val="7F7F7F"/>
              </a:solidFill>
              <a:round/>
              <a:headEnd/>
              <a:tailEnd/>
            </a:ln>
          </p:spPr>
          <p:txBody>
            <a:bodyPr/>
            <a:lstStyle/>
            <a:p>
              <a:endParaRPr lang="en-US"/>
            </a:p>
          </p:txBody>
        </p:sp>
        <p:sp>
          <p:nvSpPr>
            <p:cNvPr id="32606" name="Freeform 214"/>
            <p:cNvSpPr>
              <a:spLocks/>
            </p:cNvSpPr>
            <p:nvPr/>
          </p:nvSpPr>
          <p:spPr bwMode="auto">
            <a:xfrm>
              <a:off x="2659" y="803"/>
              <a:ext cx="4" cy="5"/>
            </a:xfrm>
            <a:custGeom>
              <a:avLst/>
              <a:gdLst>
                <a:gd name="T0" fmla="*/ 0 w 3"/>
                <a:gd name="T1" fmla="*/ 3 h 3"/>
                <a:gd name="T2" fmla="*/ 0 w 3"/>
                <a:gd name="T3" fmla="*/ 0 h 3"/>
                <a:gd name="T4" fmla="*/ 0 w 3"/>
                <a:gd name="T5" fmla="*/ 3 h 3"/>
                <a:gd name="T6" fmla="*/ 3 w 3"/>
                <a:gd name="T7" fmla="*/ 3 h 3"/>
                <a:gd name="T8" fmla="*/ 3 w 3"/>
                <a:gd name="T9" fmla="*/ 3 h 3"/>
                <a:gd name="T10" fmla="*/ 3 w 3"/>
                <a:gd name="T11" fmla="*/ 3 h 3"/>
                <a:gd name="T12" fmla="*/ 0 w 3"/>
                <a:gd name="T13" fmla="*/ 3 h 3"/>
                <a:gd name="T14" fmla="*/ 0 w 3"/>
                <a:gd name="T15" fmla="*/ 0 h 3"/>
                <a:gd name="T16" fmla="*/ 0 w 3"/>
                <a:gd name="T17" fmla="*/ 0 h 3"/>
                <a:gd name="T18" fmla="*/ 0 w 3"/>
                <a:gd name="T19" fmla="*/ 0 h 3"/>
                <a:gd name="T20" fmla="*/ 0 w 3"/>
                <a:gd name="T21" fmla="*/ 0 h 3"/>
                <a:gd name="T22" fmla="*/ 0 w 3"/>
                <a:gd name="T23" fmla="*/ 3 h 3"/>
                <a:gd name="T24" fmla="*/ 0 w 3"/>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3"/>
                <a:gd name="T41" fmla="*/ 3 w 3"/>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3">
                  <a:moveTo>
                    <a:pt x="0" y="3"/>
                  </a:moveTo>
                  <a:lnTo>
                    <a:pt x="0" y="0"/>
                  </a:lnTo>
                  <a:lnTo>
                    <a:pt x="0" y="3"/>
                  </a:lnTo>
                  <a:lnTo>
                    <a:pt x="3" y="3"/>
                  </a:lnTo>
                  <a:lnTo>
                    <a:pt x="0" y="3"/>
                  </a:lnTo>
                  <a:lnTo>
                    <a:pt x="0" y="0"/>
                  </a:lnTo>
                  <a:lnTo>
                    <a:pt x="0" y="3"/>
                  </a:lnTo>
                  <a:close/>
                </a:path>
              </a:pathLst>
            </a:custGeom>
            <a:solidFill>
              <a:srgbClr val="CCCCCC"/>
            </a:solidFill>
            <a:ln w="9525">
              <a:noFill/>
              <a:round/>
              <a:headEnd/>
              <a:tailEnd/>
            </a:ln>
          </p:spPr>
          <p:txBody>
            <a:bodyPr/>
            <a:lstStyle/>
            <a:p>
              <a:endParaRPr lang="en-US"/>
            </a:p>
          </p:txBody>
        </p:sp>
        <p:sp>
          <p:nvSpPr>
            <p:cNvPr id="32607" name="Freeform 215"/>
            <p:cNvSpPr>
              <a:spLocks/>
            </p:cNvSpPr>
            <p:nvPr/>
          </p:nvSpPr>
          <p:spPr bwMode="auto">
            <a:xfrm>
              <a:off x="2659" y="803"/>
              <a:ext cx="4" cy="5"/>
            </a:xfrm>
            <a:custGeom>
              <a:avLst/>
              <a:gdLst>
                <a:gd name="T0" fmla="*/ 0 w 3"/>
                <a:gd name="T1" fmla="*/ 3 h 3"/>
                <a:gd name="T2" fmla="*/ 0 w 3"/>
                <a:gd name="T3" fmla="*/ 0 h 3"/>
                <a:gd name="T4" fmla="*/ 0 w 3"/>
                <a:gd name="T5" fmla="*/ 3 h 3"/>
                <a:gd name="T6" fmla="*/ 3 w 3"/>
                <a:gd name="T7" fmla="*/ 3 h 3"/>
                <a:gd name="T8" fmla="*/ 3 w 3"/>
                <a:gd name="T9" fmla="*/ 3 h 3"/>
                <a:gd name="T10" fmla="*/ 3 w 3"/>
                <a:gd name="T11" fmla="*/ 3 h 3"/>
                <a:gd name="T12" fmla="*/ 0 w 3"/>
                <a:gd name="T13" fmla="*/ 3 h 3"/>
                <a:gd name="T14" fmla="*/ 0 w 3"/>
                <a:gd name="T15" fmla="*/ 0 h 3"/>
                <a:gd name="T16" fmla="*/ 0 w 3"/>
                <a:gd name="T17" fmla="*/ 0 h 3"/>
                <a:gd name="T18" fmla="*/ 0 w 3"/>
                <a:gd name="T19" fmla="*/ 0 h 3"/>
                <a:gd name="T20" fmla="*/ 0 w 3"/>
                <a:gd name="T21" fmla="*/ 0 h 3"/>
                <a:gd name="T22" fmla="*/ 0 w 3"/>
                <a:gd name="T23" fmla="*/ 3 h 3"/>
                <a:gd name="T24" fmla="*/ 0 w 3"/>
                <a:gd name="T25" fmla="*/ 3 h 3"/>
                <a:gd name="T26" fmla="*/ 0 w 3"/>
                <a:gd name="T27" fmla="*/ 3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3"/>
                <a:gd name="T44" fmla="*/ 3 w 3"/>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3">
                  <a:moveTo>
                    <a:pt x="0" y="3"/>
                  </a:moveTo>
                  <a:lnTo>
                    <a:pt x="0" y="0"/>
                  </a:lnTo>
                  <a:lnTo>
                    <a:pt x="0" y="3"/>
                  </a:lnTo>
                  <a:lnTo>
                    <a:pt x="3" y="3"/>
                  </a:lnTo>
                  <a:lnTo>
                    <a:pt x="0" y="3"/>
                  </a:lnTo>
                  <a:lnTo>
                    <a:pt x="0" y="0"/>
                  </a:lnTo>
                  <a:lnTo>
                    <a:pt x="0" y="3"/>
                  </a:lnTo>
                </a:path>
              </a:pathLst>
            </a:custGeom>
            <a:noFill/>
            <a:ln w="0">
              <a:solidFill>
                <a:srgbClr val="7F7F7F"/>
              </a:solidFill>
              <a:round/>
              <a:headEnd/>
              <a:tailEnd/>
            </a:ln>
          </p:spPr>
          <p:txBody>
            <a:bodyPr/>
            <a:lstStyle/>
            <a:p>
              <a:endParaRPr lang="en-US"/>
            </a:p>
          </p:txBody>
        </p:sp>
        <p:sp>
          <p:nvSpPr>
            <p:cNvPr id="32608" name="Freeform 216"/>
            <p:cNvSpPr>
              <a:spLocks/>
            </p:cNvSpPr>
            <p:nvPr/>
          </p:nvSpPr>
          <p:spPr bwMode="auto">
            <a:xfrm>
              <a:off x="2667" y="803"/>
              <a:ext cx="1" cy="5"/>
            </a:xfrm>
            <a:custGeom>
              <a:avLst/>
              <a:gdLst>
                <a:gd name="T0" fmla="*/ 0 w 1"/>
                <a:gd name="T1" fmla="*/ 0 h 3"/>
                <a:gd name="T2" fmla="*/ 0 w 1"/>
                <a:gd name="T3" fmla="*/ 0 h 3"/>
                <a:gd name="T4" fmla="*/ 0 w 1"/>
                <a:gd name="T5" fmla="*/ 0 h 3"/>
                <a:gd name="T6" fmla="*/ 0 w 1"/>
                <a:gd name="T7" fmla="*/ 3 h 3"/>
                <a:gd name="T8" fmla="*/ 0 w 1"/>
                <a:gd name="T9" fmla="*/ 3 h 3"/>
                <a:gd name="T10" fmla="*/ 0 w 1"/>
                <a:gd name="T11" fmla="*/ 3 h 3"/>
                <a:gd name="T12" fmla="*/ 0 w 1"/>
                <a:gd name="T13" fmla="*/ 3 h 3"/>
                <a:gd name="T14" fmla="*/ 0 w 1"/>
                <a:gd name="T15" fmla="*/ 3 h 3"/>
                <a:gd name="T16" fmla="*/ 0 w 1"/>
                <a:gd name="T17" fmla="*/ 3 h 3"/>
                <a:gd name="T18" fmla="*/ 0 w 1"/>
                <a:gd name="T19" fmla="*/ 3 h 3"/>
                <a:gd name="T20" fmla="*/ 0 w 1"/>
                <a:gd name="T21" fmla="*/ 0 h 3"/>
                <a:gd name="T22" fmla="*/ 0 w 1"/>
                <a:gd name="T23" fmla="*/ 0 h 3"/>
                <a:gd name="T24" fmla="*/ 0 w 1"/>
                <a:gd name="T25" fmla="*/ 0 h 3"/>
                <a:gd name="T26" fmla="*/ 0 w 1"/>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
                <a:gd name="T43" fmla="*/ 0 h 3"/>
                <a:gd name="T44" fmla="*/ 1 w 1"/>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2609" name="Freeform 217"/>
            <p:cNvSpPr>
              <a:spLocks/>
            </p:cNvSpPr>
            <p:nvPr/>
          </p:nvSpPr>
          <p:spPr bwMode="auto">
            <a:xfrm>
              <a:off x="2684" y="799"/>
              <a:ext cx="4" cy="2"/>
            </a:xfrm>
            <a:custGeom>
              <a:avLst/>
              <a:gdLst>
                <a:gd name="T0" fmla="*/ 0 w 3"/>
                <a:gd name="T1" fmla="*/ 0 h 2"/>
                <a:gd name="T2" fmla="*/ 0 w 3"/>
                <a:gd name="T3" fmla="*/ 0 h 2"/>
                <a:gd name="T4" fmla="*/ 0 w 3"/>
                <a:gd name="T5" fmla="*/ 0 h 2"/>
                <a:gd name="T6" fmla="*/ 0 w 3"/>
                <a:gd name="T7" fmla="*/ 0 h 2"/>
                <a:gd name="T8" fmla="*/ 3 w 3"/>
                <a:gd name="T9" fmla="*/ 0 h 2"/>
                <a:gd name="T10" fmla="*/ 3 w 3"/>
                <a:gd name="T11" fmla="*/ 0 h 2"/>
                <a:gd name="T12" fmla="*/ 3 w 3"/>
                <a:gd name="T13" fmla="*/ 0 h 2"/>
                <a:gd name="T14" fmla="*/ 0 w 3"/>
                <a:gd name="T15" fmla="*/ 0 h 2"/>
                <a:gd name="T16" fmla="*/ 0 w 3"/>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2610" name="Freeform 218"/>
            <p:cNvSpPr>
              <a:spLocks/>
            </p:cNvSpPr>
            <p:nvPr/>
          </p:nvSpPr>
          <p:spPr bwMode="auto">
            <a:xfrm>
              <a:off x="2680" y="785"/>
              <a:ext cx="8" cy="10"/>
            </a:xfrm>
            <a:custGeom>
              <a:avLst/>
              <a:gdLst>
                <a:gd name="T0" fmla="*/ 0 w 6"/>
                <a:gd name="T1" fmla="*/ 4 h 7"/>
                <a:gd name="T2" fmla="*/ 0 w 6"/>
                <a:gd name="T3" fmla="*/ 4 h 7"/>
                <a:gd name="T4" fmla="*/ 0 w 6"/>
                <a:gd name="T5" fmla="*/ 0 h 7"/>
                <a:gd name="T6" fmla="*/ 3 w 6"/>
                <a:gd name="T7" fmla="*/ 0 h 7"/>
                <a:gd name="T8" fmla="*/ 3 w 6"/>
                <a:gd name="T9" fmla="*/ 0 h 7"/>
                <a:gd name="T10" fmla="*/ 3 w 6"/>
                <a:gd name="T11" fmla="*/ 0 h 7"/>
                <a:gd name="T12" fmla="*/ 3 w 6"/>
                <a:gd name="T13" fmla="*/ 4 h 7"/>
                <a:gd name="T14" fmla="*/ 3 w 6"/>
                <a:gd name="T15" fmla="*/ 4 h 7"/>
                <a:gd name="T16" fmla="*/ 3 w 6"/>
                <a:gd name="T17" fmla="*/ 0 h 7"/>
                <a:gd name="T18" fmla="*/ 3 w 6"/>
                <a:gd name="T19" fmla="*/ 0 h 7"/>
                <a:gd name="T20" fmla="*/ 3 w 6"/>
                <a:gd name="T21" fmla="*/ 0 h 7"/>
                <a:gd name="T22" fmla="*/ 6 w 6"/>
                <a:gd name="T23" fmla="*/ 0 h 7"/>
                <a:gd name="T24" fmla="*/ 6 w 6"/>
                <a:gd name="T25" fmla="*/ 4 h 7"/>
                <a:gd name="T26" fmla="*/ 6 w 6"/>
                <a:gd name="T27" fmla="*/ 4 h 7"/>
                <a:gd name="T28" fmla="*/ 6 w 6"/>
                <a:gd name="T29" fmla="*/ 4 h 7"/>
                <a:gd name="T30" fmla="*/ 6 w 6"/>
                <a:gd name="T31" fmla="*/ 4 h 7"/>
                <a:gd name="T32" fmla="*/ 6 w 6"/>
                <a:gd name="T33" fmla="*/ 4 h 7"/>
                <a:gd name="T34" fmla="*/ 3 w 6"/>
                <a:gd name="T35" fmla="*/ 4 h 7"/>
                <a:gd name="T36" fmla="*/ 3 w 6"/>
                <a:gd name="T37" fmla="*/ 7 h 7"/>
                <a:gd name="T38" fmla="*/ 3 w 6"/>
                <a:gd name="T39" fmla="*/ 7 h 7"/>
                <a:gd name="T40" fmla="*/ 3 w 6"/>
                <a:gd name="T41" fmla="*/ 7 h 7"/>
                <a:gd name="T42" fmla="*/ 0 w 6"/>
                <a:gd name="T43" fmla="*/ 7 h 7"/>
                <a:gd name="T44" fmla="*/ 0 w 6"/>
                <a:gd name="T45" fmla="*/ 7 h 7"/>
                <a:gd name="T46" fmla="*/ 0 w 6"/>
                <a:gd name="T47" fmla="*/ 7 h 7"/>
                <a:gd name="T48" fmla="*/ 0 w 6"/>
                <a:gd name="T49" fmla="*/ 4 h 7"/>
                <a:gd name="T50" fmla="*/ 0 w 6"/>
                <a:gd name="T51" fmla="*/ 4 h 7"/>
                <a:gd name="T52" fmla="*/ 0 w 6"/>
                <a:gd name="T53" fmla="*/ 4 h 7"/>
                <a:gd name="T54" fmla="*/ 0 w 6"/>
                <a:gd name="T55" fmla="*/ 4 h 7"/>
                <a:gd name="T56" fmla="*/ 0 w 6"/>
                <a:gd name="T57" fmla="*/ 4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
                <a:gd name="T88" fmla="*/ 0 h 7"/>
                <a:gd name="T89" fmla="*/ 6 w 6"/>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 h="7">
                  <a:moveTo>
                    <a:pt x="0" y="4"/>
                  </a:moveTo>
                  <a:lnTo>
                    <a:pt x="0" y="4"/>
                  </a:lnTo>
                  <a:lnTo>
                    <a:pt x="0" y="0"/>
                  </a:lnTo>
                  <a:lnTo>
                    <a:pt x="3" y="0"/>
                  </a:lnTo>
                  <a:lnTo>
                    <a:pt x="3" y="4"/>
                  </a:lnTo>
                  <a:lnTo>
                    <a:pt x="3" y="0"/>
                  </a:lnTo>
                  <a:lnTo>
                    <a:pt x="6" y="0"/>
                  </a:lnTo>
                  <a:lnTo>
                    <a:pt x="6" y="4"/>
                  </a:lnTo>
                  <a:lnTo>
                    <a:pt x="3" y="4"/>
                  </a:lnTo>
                  <a:lnTo>
                    <a:pt x="3" y="7"/>
                  </a:lnTo>
                  <a:lnTo>
                    <a:pt x="0" y="7"/>
                  </a:lnTo>
                  <a:lnTo>
                    <a:pt x="0" y="4"/>
                  </a:lnTo>
                  <a:close/>
                </a:path>
              </a:pathLst>
            </a:custGeom>
            <a:solidFill>
              <a:srgbClr val="CCCCCC"/>
            </a:solidFill>
            <a:ln w="9525">
              <a:noFill/>
              <a:round/>
              <a:headEnd/>
              <a:tailEnd/>
            </a:ln>
          </p:spPr>
          <p:txBody>
            <a:bodyPr/>
            <a:lstStyle/>
            <a:p>
              <a:endParaRPr lang="en-US"/>
            </a:p>
          </p:txBody>
        </p:sp>
        <p:sp>
          <p:nvSpPr>
            <p:cNvPr id="32611" name="Freeform 219"/>
            <p:cNvSpPr>
              <a:spLocks/>
            </p:cNvSpPr>
            <p:nvPr/>
          </p:nvSpPr>
          <p:spPr bwMode="auto">
            <a:xfrm>
              <a:off x="2680" y="785"/>
              <a:ext cx="8" cy="10"/>
            </a:xfrm>
            <a:custGeom>
              <a:avLst/>
              <a:gdLst>
                <a:gd name="T0" fmla="*/ 0 w 6"/>
                <a:gd name="T1" fmla="*/ 4 h 7"/>
                <a:gd name="T2" fmla="*/ 0 w 6"/>
                <a:gd name="T3" fmla="*/ 4 h 7"/>
                <a:gd name="T4" fmla="*/ 0 w 6"/>
                <a:gd name="T5" fmla="*/ 0 h 7"/>
                <a:gd name="T6" fmla="*/ 3 w 6"/>
                <a:gd name="T7" fmla="*/ 0 h 7"/>
                <a:gd name="T8" fmla="*/ 3 w 6"/>
                <a:gd name="T9" fmla="*/ 0 h 7"/>
                <a:gd name="T10" fmla="*/ 3 w 6"/>
                <a:gd name="T11" fmla="*/ 0 h 7"/>
                <a:gd name="T12" fmla="*/ 3 w 6"/>
                <a:gd name="T13" fmla="*/ 4 h 7"/>
                <a:gd name="T14" fmla="*/ 3 w 6"/>
                <a:gd name="T15" fmla="*/ 4 h 7"/>
                <a:gd name="T16" fmla="*/ 3 w 6"/>
                <a:gd name="T17" fmla="*/ 0 h 7"/>
                <a:gd name="T18" fmla="*/ 3 w 6"/>
                <a:gd name="T19" fmla="*/ 0 h 7"/>
                <a:gd name="T20" fmla="*/ 3 w 6"/>
                <a:gd name="T21" fmla="*/ 0 h 7"/>
                <a:gd name="T22" fmla="*/ 6 w 6"/>
                <a:gd name="T23" fmla="*/ 0 h 7"/>
                <a:gd name="T24" fmla="*/ 6 w 6"/>
                <a:gd name="T25" fmla="*/ 4 h 7"/>
                <a:gd name="T26" fmla="*/ 6 w 6"/>
                <a:gd name="T27" fmla="*/ 4 h 7"/>
                <a:gd name="T28" fmla="*/ 6 w 6"/>
                <a:gd name="T29" fmla="*/ 4 h 7"/>
                <a:gd name="T30" fmla="*/ 6 w 6"/>
                <a:gd name="T31" fmla="*/ 4 h 7"/>
                <a:gd name="T32" fmla="*/ 6 w 6"/>
                <a:gd name="T33" fmla="*/ 4 h 7"/>
                <a:gd name="T34" fmla="*/ 3 w 6"/>
                <a:gd name="T35" fmla="*/ 4 h 7"/>
                <a:gd name="T36" fmla="*/ 3 w 6"/>
                <a:gd name="T37" fmla="*/ 7 h 7"/>
                <a:gd name="T38" fmla="*/ 3 w 6"/>
                <a:gd name="T39" fmla="*/ 7 h 7"/>
                <a:gd name="T40" fmla="*/ 3 w 6"/>
                <a:gd name="T41" fmla="*/ 7 h 7"/>
                <a:gd name="T42" fmla="*/ 0 w 6"/>
                <a:gd name="T43" fmla="*/ 7 h 7"/>
                <a:gd name="T44" fmla="*/ 0 w 6"/>
                <a:gd name="T45" fmla="*/ 7 h 7"/>
                <a:gd name="T46" fmla="*/ 0 w 6"/>
                <a:gd name="T47" fmla="*/ 7 h 7"/>
                <a:gd name="T48" fmla="*/ 0 w 6"/>
                <a:gd name="T49" fmla="*/ 4 h 7"/>
                <a:gd name="T50" fmla="*/ 0 w 6"/>
                <a:gd name="T51" fmla="*/ 4 h 7"/>
                <a:gd name="T52" fmla="*/ 0 w 6"/>
                <a:gd name="T53" fmla="*/ 4 h 7"/>
                <a:gd name="T54" fmla="*/ 0 w 6"/>
                <a:gd name="T55" fmla="*/ 4 h 7"/>
                <a:gd name="T56" fmla="*/ 0 w 6"/>
                <a:gd name="T57" fmla="*/ 4 h 7"/>
                <a:gd name="T58" fmla="*/ 0 w 6"/>
                <a:gd name="T59" fmla="*/ 4 h 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
                <a:gd name="T91" fmla="*/ 0 h 7"/>
                <a:gd name="T92" fmla="*/ 6 w 6"/>
                <a:gd name="T93" fmla="*/ 7 h 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 h="7">
                  <a:moveTo>
                    <a:pt x="0" y="4"/>
                  </a:moveTo>
                  <a:lnTo>
                    <a:pt x="0" y="4"/>
                  </a:lnTo>
                  <a:lnTo>
                    <a:pt x="0" y="0"/>
                  </a:lnTo>
                  <a:lnTo>
                    <a:pt x="3" y="0"/>
                  </a:lnTo>
                  <a:lnTo>
                    <a:pt x="3" y="4"/>
                  </a:lnTo>
                  <a:lnTo>
                    <a:pt x="3" y="0"/>
                  </a:lnTo>
                  <a:lnTo>
                    <a:pt x="6" y="0"/>
                  </a:lnTo>
                  <a:lnTo>
                    <a:pt x="6" y="4"/>
                  </a:lnTo>
                  <a:lnTo>
                    <a:pt x="3" y="4"/>
                  </a:lnTo>
                  <a:lnTo>
                    <a:pt x="3" y="7"/>
                  </a:lnTo>
                  <a:lnTo>
                    <a:pt x="0" y="7"/>
                  </a:lnTo>
                  <a:lnTo>
                    <a:pt x="0" y="4"/>
                  </a:lnTo>
                </a:path>
              </a:pathLst>
            </a:custGeom>
            <a:noFill/>
            <a:ln w="0">
              <a:solidFill>
                <a:srgbClr val="7F7F7F"/>
              </a:solidFill>
              <a:round/>
              <a:headEnd/>
              <a:tailEnd/>
            </a:ln>
          </p:spPr>
          <p:txBody>
            <a:bodyPr/>
            <a:lstStyle/>
            <a:p>
              <a:endParaRPr lang="en-US"/>
            </a:p>
          </p:txBody>
        </p:sp>
        <p:sp>
          <p:nvSpPr>
            <p:cNvPr id="32612" name="Freeform 220"/>
            <p:cNvSpPr>
              <a:spLocks/>
            </p:cNvSpPr>
            <p:nvPr/>
          </p:nvSpPr>
          <p:spPr bwMode="auto">
            <a:xfrm>
              <a:off x="2688" y="791"/>
              <a:ext cx="5" cy="8"/>
            </a:xfrm>
            <a:custGeom>
              <a:avLst/>
              <a:gdLst>
                <a:gd name="T0" fmla="*/ 4 w 4"/>
                <a:gd name="T1" fmla="*/ 6 h 6"/>
                <a:gd name="T2" fmla="*/ 4 w 4"/>
                <a:gd name="T3" fmla="*/ 3 h 6"/>
                <a:gd name="T4" fmla="*/ 4 w 4"/>
                <a:gd name="T5" fmla="*/ 6 h 6"/>
                <a:gd name="T6" fmla="*/ 0 w 4"/>
                <a:gd name="T7" fmla="*/ 6 h 6"/>
                <a:gd name="T8" fmla="*/ 0 w 4"/>
                <a:gd name="T9" fmla="*/ 6 h 6"/>
                <a:gd name="T10" fmla="*/ 0 w 4"/>
                <a:gd name="T11" fmla="*/ 6 h 6"/>
                <a:gd name="T12" fmla="*/ 0 w 4"/>
                <a:gd name="T13" fmla="*/ 3 h 6"/>
                <a:gd name="T14" fmla="*/ 0 w 4"/>
                <a:gd name="T15" fmla="*/ 3 h 6"/>
                <a:gd name="T16" fmla="*/ 0 w 4"/>
                <a:gd name="T17" fmla="*/ 3 h 6"/>
                <a:gd name="T18" fmla="*/ 0 w 4"/>
                <a:gd name="T19" fmla="*/ 3 h 6"/>
                <a:gd name="T20" fmla="*/ 0 w 4"/>
                <a:gd name="T21" fmla="*/ 3 h 6"/>
                <a:gd name="T22" fmla="*/ 0 w 4"/>
                <a:gd name="T23" fmla="*/ 0 h 6"/>
                <a:gd name="T24" fmla="*/ 0 w 4"/>
                <a:gd name="T25" fmla="*/ 0 h 6"/>
                <a:gd name="T26" fmla="*/ 4 w 4"/>
                <a:gd name="T27" fmla="*/ 0 h 6"/>
                <a:gd name="T28" fmla="*/ 4 w 4"/>
                <a:gd name="T29" fmla="*/ 0 h 6"/>
                <a:gd name="T30" fmla="*/ 4 w 4"/>
                <a:gd name="T31" fmla="*/ 3 h 6"/>
                <a:gd name="T32" fmla="*/ 4 w 4"/>
                <a:gd name="T33" fmla="*/ 3 h 6"/>
                <a:gd name="T34" fmla="*/ 4 w 4"/>
                <a:gd name="T35" fmla="*/ 6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
                <a:gd name="T55" fmla="*/ 0 h 6"/>
                <a:gd name="T56" fmla="*/ 4 w 4"/>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 h="6">
                  <a:moveTo>
                    <a:pt x="4" y="6"/>
                  </a:moveTo>
                  <a:lnTo>
                    <a:pt x="4" y="3"/>
                  </a:lnTo>
                  <a:lnTo>
                    <a:pt x="4" y="6"/>
                  </a:lnTo>
                  <a:lnTo>
                    <a:pt x="0" y="6"/>
                  </a:lnTo>
                  <a:lnTo>
                    <a:pt x="0" y="3"/>
                  </a:lnTo>
                  <a:lnTo>
                    <a:pt x="0" y="0"/>
                  </a:lnTo>
                  <a:lnTo>
                    <a:pt x="4" y="0"/>
                  </a:lnTo>
                  <a:lnTo>
                    <a:pt x="4" y="3"/>
                  </a:lnTo>
                  <a:lnTo>
                    <a:pt x="4" y="6"/>
                  </a:lnTo>
                  <a:close/>
                </a:path>
              </a:pathLst>
            </a:custGeom>
            <a:solidFill>
              <a:srgbClr val="CCCCCC"/>
            </a:solidFill>
            <a:ln w="9525">
              <a:noFill/>
              <a:round/>
              <a:headEnd/>
              <a:tailEnd/>
            </a:ln>
          </p:spPr>
          <p:txBody>
            <a:bodyPr/>
            <a:lstStyle/>
            <a:p>
              <a:endParaRPr lang="en-US"/>
            </a:p>
          </p:txBody>
        </p:sp>
        <p:sp>
          <p:nvSpPr>
            <p:cNvPr id="32613" name="Freeform 221"/>
            <p:cNvSpPr>
              <a:spLocks/>
            </p:cNvSpPr>
            <p:nvPr/>
          </p:nvSpPr>
          <p:spPr bwMode="auto">
            <a:xfrm>
              <a:off x="2688" y="791"/>
              <a:ext cx="5" cy="8"/>
            </a:xfrm>
            <a:custGeom>
              <a:avLst/>
              <a:gdLst>
                <a:gd name="T0" fmla="*/ 4 w 4"/>
                <a:gd name="T1" fmla="*/ 6 h 6"/>
                <a:gd name="T2" fmla="*/ 4 w 4"/>
                <a:gd name="T3" fmla="*/ 3 h 6"/>
                <a:gd name="T4" fmla="*/ 4 w 4"/>
                <a:gd name="T5" fmla="*/ 6 h 6"/>
                <a:gd name="T6" fmla="*/ 0 w 4"/>
                <a:gd name="T7" fmla="*/ 6 h 6"/>
                <a:gd name="T8" fmla="*/ 0 w 4"/>
                <a:gd name="T9" fmla="*/ 6 h 6"/>
                <a:gd name="T10" fmla="*/ 0 w 4"/>
                <a:gd name="T11" fmla="*/ 6 h 6"/>
                <a:gd name="T12" fmla="*/ 0 w 4"/>
                <a:gd name="T13" fmla="*/ 3 h 6"/>
                <a:gd name="T14" fmla="*/ 0 w 4"/>
                <a:gd name="T15" fmla="*/ 3 h 6"/>
                <a:gd name="T16" fmla="*/ 0 w 4"/>
                <a:gd name="T17" fmla="*/ 3 h 6"/>
                <a:gd name="T18" fmla="*/ 0 w 4"/>
                <a:gd name="T19" fmla="*/ 3 h 6"/>
                <a:gd name="T20" fmla="*/ 0 w 4"/>
                <a:gd name="T21" fmla="*/ 3 h 6"/>
                <a:gd name="T22" fmla="*/ 0 w 4"/>
                <a:gd name="T23" fmla="*/ 0 h 6"/>
                <a:gd name="T24" fmla="*/ 0 w 4"/>
                <a:gd name="T25" fmla="*/ 0 h 6"/>
                <a:gd name="T26" fmla="*/ 4 w 4"/>
                <a:gd name="T27" fmla="*/ 0 h 6"/>
                <a:gd name="T28" fmla="*/ 4 w 4"/>
                <a:gd name="T29" fmla="*/ 0 h 6"/>
                <a:gd name="T30" fmla="*/ 4 w 4"/>
                <a:gd name="T31" fmla="*/ 3 h 6"/>
                <a:gd name="T32" fmla="*/ 4 w 4"/>
                <a:gd name="T33" fmla="*/ 3 h 6"/>
                <a:gd name="T34" fmla="*/ 4 w 4"/>
                <a:gd name="T35" fmla="*/ 6 h 6"/>
                <a:gd name="T36" fmla="*/ 4 w 4"/>
                <a:gd name="T37" fmla="*/ 6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6"/>
                <a:gd name="T59" fmla="*/ 4 w 4"/>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6">
                  <a:moveTo>
                    <a:pt x="4" y="6"/>
                  </a:moveTo>
                  <a:lnTo>
                    <a:pt x="4" y="3"/>
                  </a:lnTo>
                  <a:lnTo>
                    <a:pt x="4" y="6"/>
                  </a:lnTo>
                  <a:lnTo>
                    <a:pt x="0" y="6"/>
                  </a:lnTo>
                  <a:lnTo>
                    <a:pt x="0" y="3"/>
                  </a:lnTo>
                  <a:lnTo>
                    <a:pt x="0" y="0"/>
                  </a:lnTo>
                  <a:lnTo>
                    <a:pt x="4" y="0"/>
                  </a:lnTo>
                  <a:lnTo>
                    <a:pt x="4" y="3"/>
                  </a:lnTo>
                  <a:lnTo>
                    <a:pt x="4" y="6"/>
                  </a:lnTo>
                </a:path>
              </a:pathLst>
            </a:custGeom>
            <a:noFill/>
            <a:ln w="0">
              <a:solidFill>
                <a:srgbClr val="7F7F7F"/>
              </a:solidFill>
              <a:round/>
              <a:headEnd/>
              <a:tailEnd/>
            </a:ln>
          </p:spPr>
          <p:txBody>
            <a:bodyPr/>
            <a:lstStyle/>
            <a:p>
              <a:endParaRPr lang="en-US"/>
            </a:p>
          </p:txBody>
        </p:sp>
        <p:sp>
          <p:nvSpPr>
            <p:cNvPr id="32614" name="Freeform 222"/>
            <p:cNvSpPr>
              <a:spLocks/>
            </p:cNvSpPr>
            <p:nvPr/>
          </p:nvSpPr>
          <p:spPr bwMode="auto">
            <a:xfrm>
              <a:off x="2693" y="785"/>
              <a:ext cx="5" cy="6"/>
            </a:xfrm>
            <a:custGeom>
              <a:avLst/>
              <a:gdLst>
                <a:gd name="T0" fmla="*/ 3 w 3"/>
                <a:gd name="T1" fmla="*/ 4 h 4"/>
                <a:gd name="T2" fmla="*/ 3 w 3"/>
                <a:gd name="T3" fmla="*/ 4 h 4"/>
                <a:gd name="T4" fmla="*/ 0 w 3"/>
                <a:gd name="T5" fmla="*/ 4 h 4"/>
                <a:gd name="T6" fmla="*/ 0 w 3"/>
                <a:gd name="T7" fmla="*/ 0 h 4"/>
                <a:gd name="T8" fmla="*/ 0 w 3"/>
                <a:gd name="T9" fmla="*/ 0 h 4"/>
                <a:gd name="T10" fmla="*/ 0 w 3"/>
                <a:gd name="T11" fmla="*/ 0 h 4"/>
                <a:gd name="T12" fmla="*/ 0 w 3"/>
                <a:gd name="T13" fmla="*/ 0 h 4"/>
                <a:gd name="T14" fmla="*/ 3 w 3"/>
                <a:gd name="T15" fmla="*/ 0 h 4"/>
                <a:gd name="T16" fmla="*/ 3 w 3"/>
                <a:gd name="T17" fmla="*/ 4 h 4"/>
                <a:gd name="T18" fmla="*/ 3 w 3"/>
                <a:gd name="T19" fmla="*/ 4 h 4"/>
                <a:gd name="T20" fmla="*/ 3 w 3"/>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3" y="4"/>
                  </a:moveTo>
                  <a:lnTo>
                    <a:pt x="3" y="4"/>
                  </a:lnTo>
                  <a:lnTo>
                    <a:pt x="0" y="4"/>
                  </a:lnTo>
                  <a:lnTo>
                    <a:pt x="0" y="0"/>
                  </a:lnTo>
                  <a:lnTo>
                    <a:pt x="3" y="0"/>
                  </a:lnTo>
                  <a:lnTo>
                    <a:pt x="3" y="4"/>
                  </a:lnTo>
                  <a:close/>
                </a:path>
              </a:pathLst>
            </a:custGeom>
            <a:solidFill>
              <a:srgbClr val="CCCCCC"/>
            </a:solidFill>
            <a:ln w="9525">
              <a:noFill/>
              <a:round/>
              <a:headEnd/>
              <a:tailEnd/>
            </a:ln>
          </p:spPr>
          <p:txBody>
            <a:bodyPr/>
            <a:lstStyle/>
            <a:p>
              <a:endParaRPr lang="en-US"/>
            </a:p>
          </p:txBody>
        </p:sp>
        <p:sp>
          <p:nvSpPr>
            <p:cNvPr id="32615" name="Freeform 223"/>
            <p:cNvSpPr>
              <a:spLocks/>
            </p:cNvSpPr>
            <p:nvPr/>
          </p:nvSpPr>
          <p:spPr bwMode="auto">
            <a:xfrm>
              <a:off x="2693" y="785"/>
              <a:ext cx="5" cy="6"/>
            </a:xfrm>
            <a:custGeom>
              <a:avLst/>
              <a:gdLst>
                <a:gd name="T0" fmla="*/ 3 w 3"/>
                <a:gd name="T1" fmla="*/ 4 h 4"/>
                <a:gd name="T2" fmla="*/ 3 w 3"/>
                <a:gd name="T3" fmla="*/ 4 h 4"/>
                <a:gd name="T4" fmla="*/ 0 w 3"/>
                <a:gd name="T5" fmla="*/ 4 h 4"/>
                <a:gd name="T6" fmla="*/ 0 w 3"/>
                <a:gd name="T7" fmla="*/ 0 h 4"/>
                <a:gd name="T8" fmla="*/ 0 w 3"/>
                <a:gd name="T9" fmla="*/ 0 h 4"/>
                <a:gd name="T10" fmla="*/ 0 w 3"/>
                <a:gd name="T11" fmla="*/ 0 h 4"/>
                <a:gd name="T12" fmla="*/ 0 w 3"/>
                <a:gd name="T13" fmla="*/ 0 h 4"/>
                <a:gd name="T14" fmla="*/ 3 w 3"/>
                <a:gd name="T15" fmla="*/ 0 h 4"/>
                <a:gd name="T16" fmla="*/ 3 w 3"/>
                <a:gd name="T17" fmla="*/ 4 h 4"/>
                <a:gd name="T18" fmla="*/ 3 w 3"/>
                <a:gd name="T19" fmla="*/ 4 h 4"/>
                <a:gd name="T20" fmla="*/ 3 w 3"/>
                <a:gd name="T21" fmla="*/ 4 h 4"/>
                <a:gd name="T22" fmla="*/ 3 w 3"/>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4"/>
                <a:gd name="T38" fmla="*/ 3 w 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4">
                  <a:moveTo>
                    <a:pt x="3" y="4"/>
                  </a:moveTo>
                  <a:lnTo>
                    <a:pt x="3" y="4"/>
                  </a:lnTo>
                  <a:lnTo>
                    <a:pt x="0" y="4"/>
                  </a:lnTo>
                  <a:lnTo>
                    <a:pt x="0" y="0"/>
                  </a:lnTo>
                  <a:lnTo>
                    <a:pt x="3" y="0"/>
                  </a:lnTo>
                  <a:lnTo>
                    <a:pt x="3" y="4"/>
                  </a:lnTo>
                </a:path>
              </a:pathLst>
            </a:custGeom>
            <a:noFill/>
            <a:ln w="0">
              <a:solidFill>
                <a:srgbClr val="7F7F7F"/>
              </a:solidFill>
              <a:round/>
              <a:headEnd/>
              <a:tailEnd/>
            </a:ln>
          </p:spPr>
          <p:txBody>
            <a:bodyPr/>
            <a:lstStyle/>
            <a:p>
              <a:endParaRPr lang="en-US"/>
            </a:p>
          </p:txBody>
        </p:sp>
        <p:sp>
          <p:nvSpPr>
            <p:cNvPr id="32616" name="Freeform 224"/>
            <p:cNvSpPr>
              <a:spLocks/>
            </p:cNvSpPr>
            <p:nvPr/>
          </p:nvSpPr>
          <p:spPr bwMode="auto">
            <a:xfrm>
              <a:off x="2706" y="767"/>
              <a:ext cx="4" cy="10"/>
            </a:xfrm>
            <a:custGeom>
              <a:avLst/>
              <a:gdLst>
                <a:gd name="T0" fmla="*/ 3 w 3"/>
                <a:gd name="T1" fmla="*/ 4 h 7"/>
                <a:gd name="T2" fmla="*/ 3 w 3"/>
                <a:gd name="T3" fmla="*/ 4 h 7"/>
                <a:gd name="T4" fmla="*/ 3 w 3"/>
                <a:gd name="T5" fmla="*/ 4 h 7"/>
                <a:gd name="T6" fmla="*/ 3 w 3"/>
                <a:gd name="T7" fmla="*/ 4 h 7"/>
                <a:gd name="T8" fmla="*/ 3 w 3"/>
                <a:gd name="T9" fmla="*/ 7 h 7"/>
                <a:gd name="T10" fmla="*/ 3 w 3"/>
                <a:gd name="T11" fmla="*/ 7 h 7"/>
                <a:gd name="T12" fmla="*/ 0 w 3"/>
                <a:gd name="T13" fmla="*/ 7 h 7"/>
                <a:gd name="T14" fmla="*/ 0 w 3"/>
                <a:gd name="T15" fmla="*/ 7 h 7"/>
                <a:gd name="T16" fmla="*/ 0 w 3"/>
                <a:gd name="T17" fmla="*/ 4 h 7"/>
                <a:gd name="T18" fmla="*/ 0 w 3"/>
                <a:gd name="T19" fmla="*/ 4 h 7"/>
                <a:gd name="T20" fmla="*/ 0 w 3"/>
                <a:gd name="T21" fmla="*/ 4 h 7"/>
                <a:gd name="T22" fmla="*/ 0 w 3"/>
                <a:gd name="T23" fmla="*/ 4 h 7"/>
                <a:gd name="T24" fmla="*/ 0 w 3"/>
                <a:gd name="T25" fmla="*/ 4 h 7"/>
                <a:gd name="T26" fmla="*/ 3 w 3"/>
                <a:gd name="T27" fmla="*/ 4 h 7"/>
                <a:gd name="T28" fmla="*/ 3 w 3"/>
                <a:gd name="T29" fmla="*/ 4 h 7"/>
                <a:gd name="T30" fmla="*/ 3 w 3"/>
                <a:gd name="T31" fmla="*/ 0 h 7"/>
                <a:gd name="T32" fmla="*/ 3 w 3"/>
                <a:gd name="T33" fmla="*/ 4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7"/>
                <a:gd name="T53" fmla="*/ 3 w 3"/>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7">
                  <a:moveTo>
                    <a:pt x="3" y="4"/>
                  </a:moveTo>
                  <a:lnTo>
                    <a:pt x="3" y="4"/>
                  </a:lnTo>
                  <a:lnTo>
                    <a:pt x="3" y="7"/>
                  </a:lnTo>
                  <a:lnTo>
                    <a:pt x="0" y="7"/>
                  </a:lnTo>
                  <a:lnTo>
                    <a:pt x="0" y="4"/>
                  </a:lnTo>
                  <a:lnTo>
                    <a:pt x="3" y="4"/>
                  </a:lnTo>
                  <a:lnTo>
                    <a:pt x="3" y="0"/>
                  </a:lnTo>
                  <a:lnTo>
                    <a:pt x="3" y="4"/>
                  </a:lnTo>
                  <a:close/>
                </a:path>
              </a:pathLst>
            </a:custGeom>
            <a:solidFill>
              <a:srgbClr val="CCCCCC"/>
            </a:solidFill>
            <a:ln w="9525">
              <a:noFill/>
              <a:round/>
              <a:headEnd/>
              <a:tailEnd/>
            </a:ln>
          </p:spPr>
          <p:txBody>
            <a:bodyPr/>
            <a:lstStyle/>
            <a:p>
              <a:endParaRPr lang="en-US"/>
            </a:p>
          </p:txBody>
        </p:sp>
        <p:sp>
          <p:nvSpPr>
            <p:cNvPr id="32617" name="Freeform 225"/>
            <p:cNvSpPr>
              <a:spLocks/>
            </p:cNvSpPr>
            <p:nvPr/>
          </p:nvSpPr>
          <p:spPr bwMode="auto">
            <a:xfrm>
              <a:off x="2706" y="767"/>
              <a:ext cx="4" cy="10"/>
            </a:xfrm>
            <a:custGeom>
              <a:avLst/>
              <a:gdLst>
                <a:gd name="T0" fmla="*/ 3 w 3"/>
                <a:gd name="T1" fmla="*/ 4 h 7"/>
                <a:gd name="T2" fmla="*/ 3 w 3"/>
                <a:gd name="T3" fmla="*/ 4 h 7"/>
                <a:gd name="T4" fmla="*/ 3 w 3"/>
                <a:gd name="T5" fmla="*/ 4 h 7"/>
                <a:gd name="T6" fmla="*/ 3 w 3"/>
                <a:gd name="T7" fmla="*/ 4 h 7"/>
                <a:gd name="T8" fmla="*/ 3 w 3"/>
                <a:gd name="T9" fmla="*/ 7 h 7"/>
                <a:gd name="T10" fmla="*/ 3 w 3"/>
                <a:gd name="T11" fmla="*/ 7 h 7"/>
                <a:gd name="T12" fmla="*/ 0 w 3"/>
                <a:gd name="T13" fmla="*/ 7 h 7"/>
                <a:gd name="T14" fmla="*/ 0 w 3"/>
                <a:gd name="T15" fmla="*/ 7 h 7"/>
                <a:gd name="T16" fmla="*/ 0 w 3"/>
                <a:gd name="T17" fmla="*/ 4 h 7"/>
                <a:gd name="T18" fmla="*/ 0 w 3"/>
                <a:gd name="T19" fmla="*/ 4 h 7"/>
                <a:gd name="T20" fmla="*/ 0 w 3"/>
                <a:gd name="T21" fmla="*/ 4 h 7"/>
                <a:gd name="T22" fmla="*/ 0 w 3"/>
                <a:gd name="T23" fmla="*/ 4 h 7"/>
                <a:gd name="T24" fmla="*/ 0 w 3"/>
                <a:gd name="T25" fmla="*/ 4 h 7"/>
                <a:gd name="T26" fmla="*/ 3 w 3"/>
                <a:gd name="T27" fmla="*/ 4 h 7"/>
                <a:gd name="T28" fmla="*/ 3 w 3"/>
                <a:gd name="T29" fmla="*/ 4 h 7"/>
                <a:gd name="T30" fmla="*/ 3 w 3"/>
                <a:gd name="T31" fmla="*/ 0 h 7"/>
                <a:gd name="T32" fmla="*/ 3 w 3"/>
                <a:gd name="T33" fmla="*/ 4 h 7"/>
                <a:gd name="T34" fmla="*/ 3 w 3"/>
                <a:gd name="T35" fmla="*/ 4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7"/>
                <a:gd name="T56" fmla="*/ 3 w 3"/>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7">
                  <a:moveTo>
                    <a:pt x="3" y="4"/>
                  </a:moveTo>
                  <a:lnTo>
                    <a:pt x="3" y="4"/>
                  </a:lnTo>
                  <a:lnTo>
                    <a:pt x="3" y="7"/>
                  </a:lnTo>
                  <a:lnTo>
                    <a:pt x="0" y="7"/>
                  </a:lnTo>
                  <a:lnTo>
                    <a:pt x="0" y="4"/>
                  </a:lnTo>
                  <a:lnTo>
                    <a:pt x="3" y="4"/>
                  </a:lnTo>
                  <a:lnTo>
                    <a:pt x="3" y="0"/>
                  </a:lnTo>
                  <a:lnTo>
                    <a:pt x="3" y="4"/>
                  </a:lnTo>
                </a:path>
              </a:pathLst>
            </a:custGeom>
            <a:noFill/>
            <a:ln w="0">
              <a:solidFill>
                <a:srgbClr val="7F7F7F"/>
              </a:solidFill>
              <a:round/>
              <a:headEnd/>
              <a:tailEnd/>
            </a:ln>
          </p:spPr>
          <p:txBody>
            <a:bodyPr/>
            <a:lstStyle/>
            <a:p>
              <a:endParaRPr lang="en-US"/>
            </a:p>
          </p:txBody>
        </p:sp>
        <p:sp>
          <p:nvSpPr>
            <p:cNvPr id="32618" name="Freeform 226"/>
            <p:cNvSpPr>
              <a:spLocks/>
            </p:cNvSpPr>
            <p:nvPr/>
          </p:nvSpPr>
          <p:spPr bwMode="auto">
            <a:xfrm>
              <a:off x="2535" y="1002"/>
              <a:ext cx="8" cy="4"/>
            </a:xfrm>
            <a:custGeom>
              <a:avLst/>
              <a:gdLst>
                <a:gd name="T0" fmla="*/ 0 w 6"/>
                <a:gd name="T1" fmla="*/ 3 h 3"/>
                <a:gd name="T2" fmla="*/ 0 w 6"/>
                <a:gd name="T3" fmla="*/ 3 h 3"/>
                <a:gd name="T4" fmla="*/ 0 w 6"/>
                <a:gd name="T5" fmla="*/ 3 h 3"/>
                <a:gd name="T6" fmla="*/ 0 w 6"/>
                <a:gd name="T7" fmla="*/ 3 h 3"/>
                <a:gd name="T8" fmla="*/ 3 w 6"/>
                <a:gd name="T9" fmla="*/ 0 h 3"/>
                <a:gd name="T10" fmla="*/ 3 w 6"/>
                <a:gd name="T11" fmla="*/ 0 h 3"/>
                <a:gd name="T12" fmla="*/ 3 w 6"/>
                <a:gd name="T13" fmla="*/ 0 h 3"/>
                <a:gd name="T14" fmla="*/ 6 w 6"/>
                <a:gd name="T15" fmla="*/ 0 h 3"/>
                <a:gd name="T16" fmla="*/ 6 w 6"/>
                <a:gd name="T17" fmla="*/ 0 h 3"/>
                <a:gd name="T18" fmla="*/ 6 w 6"/>
                <a:gd name="T19" fmla="*/ 0 h 3"/>
                <a:gd name="T20" fmla="*/ 6 w 6"/>
                <a:gd name="T21" fmla="*/ 3 h 3"/>
                <a:gd name="T22" fmla="*/ 3 w 6"/>
                <a:gd name="T23" fmla="*/ 3 h 3"/>
                <a:gd name="T24" fmla="*/ 0 w 6"/>
                <a:gd name="T25" fmla="*/ 3 h 3"/>
                <a:gd name="T26" fmla="*/ 0 w 6"/>
                <a:gd name="T27" fmla="*/ 3 h 3"/>
                <a:gd name="T28" fmla="*/ 0 w 6"/>
                <a:gd name="T29" fmla="*/ 3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3"/>
                <a:gd name="T47" fmla="*/ 6 w 6"/>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3">
                  <a:moveTo>
                    <a:pt x="0" y="3"/>
                  </a:moveTo>
                  <a:lnTo>
                    <a:pt x="0" y="3"/>
                  </a:lnTo>
                  <a:lnTo>
                    <a:pt x="3" y="0"/>
                  </a:lnTo>
                  <a:lnTo>
                    <a:pt x="6" y="0"/>
                  </a:lnTo>
                  <a:lnTo>
                    <a:pt x="6" y="3"/>
                  </a:lnTo>
                  <a:lnTo>
                    <a:pt x="3" y="3"/>
                  </a:lnTo>
                  <a:lnTo>
                    <a:pt x="0" y="3"/>
                  </a:lnTo>
                  <a:close/>
                </a:path>
              </a:pathLst>
            </a:custGeom>
            <a:solidFill>
              <a:srgbClr val="CCCCCC"/>
            </a:solidFill>
            <a:ln w="9525">
              <a:noFill/>
              <a:round/>
              <a:headEnd/>
              <a:tailEnd/>
            </a:ln>
          </p:spPr>
          <p:txBody>
            <a:bodyPr/>
            <a:lstStyle/>
            <a:p>
              <a:endParaRPr lang="en-US"/>
            </a:p>
          </p:txBody>
        </p:sp>
        <p:sp>
          <p:nvSpPr>
            <p:cNvPr id="32619" name="Freeform 227"/>
            <p:cNvSpPr>
              <a:spLocks/>
            </p:cNvSpPr>
            <p:nvPr/>
          </p:nvSpPr>
          <p:spPr bwMode="auto">
            <a:xfrm>
              <a:off x="2535" y="1002"/>
              <a:ext cx="8" cy="4"/>
            </a:xfrm>
            <a:custGeom>
              <a:avLst/>
              <a:gdLst>
                <a:gd name="T0" fmla="*/ 0 w 6"/>
                <a:gd name="T1" fmla="*/ 3 h 3"/>
                <a:gd name="T2" fmla="*/ 0 w 6"/>
                <a:gd name="T3" fmla="*/ 3 h 3"/>
                <a:gd name="T4" fmla="*/ 0 w 6"/>
                <a:gd name="T5" fmla="*/ 3 h 3"/>
                <a:gd name="T6" fmla="*/ 0 w 6"/>
                <a:gd name="T7" fmla="*/ 3 h 3"/>
                <a:gd name="T8" fmla="*/ 3 w 6"/>
                <a:gd name="T9" fmla="*/ 0 h 3"/>
                <a:gd name="T10" fmla="*/ 3 w 6"/>
                <a:gd name="T11" fmla="*/ 0 h 3"/>
                <a:gd name="T12" fmla="*/ 3 w 6"/>
                <a:gd name="T13" fmla="*/ 0 h 3"/>
                <a:gd name="T14" fmla="*/ 6 w 6"/>
                <a:gd name="T15" fmla="*/ 0 h 3"/>
                <a:gd name="T16" fmla="*/ 6 w 6"/>
                <a:gd name="T17" fmla="*/ 0 h 3"/>
                <a:gd name="T18" fmla="*/ 6 w 6"/>
                <a:gd name="T19" fmla="*/ 0 h 3"/>
                <a:gd name="T20" fmla="*/ 6 w 6"/>
                <a:gd name="T21" fmla="*/ 3 h 3"/>
                <a:gd name="T22" fmla="*/ 3 w 6"/>
                <a:gd name="T23" fmla="*/ 3 h 3"/>
                <a:gd name="T24" fmla="*/ 0 w 6"/>
                <a:gd name="T25" fmla="*/ 3 h 3"/>
                <a:gd name="T26" fmla="*/ 0 w 6"/>
                <a:gd name="T27" fmla="*/ 3 h 3"/>
                <a:gd name="T28" fmla="*/ 0 w 6"/>
                <a:gd name="T29" fmla="*/ 3 h 3"/>
                <a:gd name="T30" fmla="*/ 0 w 6"/>
                <a:gd name="T31" fmla="*/ 3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3"/>
                <a:gd name="T50" fmla="*/ 6 w 6"/>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3">
                  <a:moveTo>
                    <a:pt x="0" y="3"/>
                  </a:moveTo>
                  <a:lnTo>
                    <a:pt x="0" y="3"/>
                  </a:lnTo>
                  <a:lnTo>
                    <a:pt x="3" y="0"/>
                  </a:lnTo>
                  <a:lnTo>
                    <a:pt x="6" y="0"/>
                  </a:lnTo>
                  <a:lnTo>
                    <a:pt x="6" y="3"/>
                  </a:lnTo>
                  <a:lnTo>
                    <a:pt x="3" y="3"/>
                  </a:lnTo>
                  <a:lnTo>
                    <a:pt x="0" y="3"/>
                  </a:lnTo>
                </a:path>
              </a:pathLst>
            </a:custGeom>
            <a:noFill/>
            <a:ln w="0">
              <a:solidFill>
                <a:srgbClr val="7F7F7F"/>
              </a:solidFill>
              <a:round/>
              <a:headEnd/>
              <a:tailEnd/>
            </a:ln>
          </p:spPr>
          <p:txBody>
            <a:bodyPr/>
            <a:lstStyle/>
            <a:p>
              <a:endParaRPr lang="en-US"/>
            </a:p>
          </p:txBody>
        </p:sp>
        <p:sp>
          <p:nvSpPr>
            <p:cNvPr id="32620" name="Freeform 228"/>
            <p:cNvSpPr>
              <a:spLocks/>
            </p:cNvSpPr>
            <p:nvPr/>
          </p:nvSpPr>
          <p:spPr bwMode="auto">
            <a:xfrm>
              <a:off x="2477" y="1074"/>
              <a:ext cx="4" cy="4"/>
            </a:xfrm>
            <a:custGeom>
              <a:avLst/>
              <a:gdLst>
                <a:gd name="T0" fmla="*/ 3 w 3"/>
                <a:gd name="T1" fmla="*/ 0 h 3"/>
                <a:gd name="T2" fmla="*/ 3 w 3"/>
                <a:gd name="T3" fmla="*/ 0 h 3"/>
                <a:gd name="T4" fmla="*/ 0 w 3"/>
                <a:gd name="T5" fmla="*/ 0 h 3"/>
                <a:gd name="T6" fmla="*/ 0 w 3"/>
                <a:gd name="T7" fmla="*/ 3 h 3"/>
                <a:gd name="T8" fmla="*/ 0 w 3"/>
                <a:gd name="T9" fmla="*/ 3 h 3"/>
                <a:gd name="T10" fmla="*/ 3 w 3"/>
                <a:gd name="T11" fmla="*/ 3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0"/>
                  </a:lnTo>
                  <a:lnTo>
                    <a:pt x="0" y="0"/>
                  </a:lnTo>
                  <a:lnTo>
                    <a:pt x="0" y="3"/>
                  </a:lnTo>
                  <a:lnTo>
                    <a:pt x="3" y="3"/>
                  </a:lnTo>
                  <a:lnTo>
                    <a:pt x="3" y="0"/>
                  </a:lnTo>
                  <a:close/>
                </a:path>
              </a:pathLst>
            </a:custGeom>
            <a:solidFill>
              <a:srgbClr val="CCCCCC"/>
            </a:solidFill>
            <a:ln w="9525">
              <a:noFill/>
              <a:round/>
              <a:headEnd/>
              <a:tailEnd/>
            </a:ln>
          </p:spPr>
          <p:txBody>
            <a:bodyPr/>
            <a:lstStyle/>
            <a:p>
              <a:endParaRPr lang="en-US"/>
            </a:p>
          </p:txBody>
        </p:sp>
        <p:sp>
          <p:nvSpPr>
            <p:cNvPr id="32621" name="Freeform 229"/>
            <p:cNvSpPr>
              <a:spLocks/>
            </p:cNvSpPr>
            <p:nvPr/>
          </p:nvSpPr>
          <p:spPr bwMode="auto">
            <a:xfrm>
              <a:off x="2477" y="1074"/>
              <a:ext cx="4" cy="4"/>
            </a:xfrm>
            <a:custGeom>
              <a:avLst/>
              <a:gdLst>
                <a:gd name="T0" fmla="*/ 3 w 3"/>
                <a:gd name="T1" fmla="*/ 0 h 3"/>
                <a:gd name="T2" fmla="*/ 3 w 3"/>
                <a:gd name="T3" fmla="*/ 0 h 3"/>
                <a:gd name="T4" fmla="*/ 0 w 3"/>
                <a:gd name="T5" fmla="*/ 0 h 3"/>
                <a:gd name="T6" fmla="*/ 0 w 3"/>
                <a:gd name="T7" fmla="*/ 3 h 3"/>
                <a:gd name="T8" fmla="*/ 0 w 3"/>
                <a:gd name="T9" fmla="*/ 3 h 3"/>
                <a:gd name="T10" fmla="*/ 3 w 3"/>
                <a:gd name="T11" fmla="*/ 3 h 3"/>
                <a:gd name="T12" fmla="*/ 3 w 3"/>
                <a:gd name="T13" fmla="*/ 0 h 3"/>
                <a:gd name="T14" fmla="*/ 3 w 3"/>
                <a:gd name="T15" fmla="*/ 0 h 3"/>
                <a:gd name="T16" fmla="*/ 3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0"/>
                  </a:moveTo>
                  <a:lnTo>
                    <a:pt x="3" y="0"/>
                  </a:lnTo>
                  <a:lnTo>
                    <a:pt x="0" y="0"/>
                  </a:lnTo>
                  <a:lnTo>
                    <a:pt x="0" y="3"/>
                  </a:lnTo>
                  <a:lnTo>
                    <a:pt x="3" y="3"/>
                  </a:lnTo>
                  <a:lnTo>
                    <a:pt x="3" y="0"/>
                  </a:lnTo>
                </a:path>
              </a:pathLst>
            </a:custGeom>
            <a:noFill/>
            <a:ln w="0">
              <a:solidFill>
                <a:srgbClr val="7F7F7F"/>
              </a:solidFill>
              <a:round/>
              <a:headEnd/>
              <a:tailEnd/>
            </a:ln>
          </p:spPr>
          <p:txBody>
            <a:bodyPr/>
            <a:lstStyle/>
            <a:p>
              <a:endParaRPr lang="en-US"/>
            </a:p>
          </p:txBody>
        </p:sp>
        <p:sp>
          <p:nvSpPr>
            <p:cNvPr id="32622" name="Freeform 230"/>
            <p:cNvSpPr>
              <a:spLocks/>
            </p:cNvSpPr>
            <p:nvPr/>
          </p:nvSpPr>
          <p:spPr bwMode="auto">
            <a:xfrm>
              <a:off x="2495" y="1037"/>
              <a:ext cx="4" cy="6"/>
            </a:xfrm>
            <a:custGeom>
              <a:avLst/>
              <a:gdLst>
                <a:gd name="T0" fmla="*/ 3 w 3"/>
                <a:gd name="T1" fmla="*/ 4 h 4"/>
                <a:gd name="T2" fmla="*/ 3 w 3"/>
                <a:gd name="T3" fmla="*/ 0 h 4"/>
                <a:gd name="T4" fmla="*/ 3 w 3"/>
                <a:gd name="T5" fmla="*/ 0 h 4"/>
                <a:gd name="T6" fmla="*/ 3 w 3"/>
                <a:gd name="T7" fmla="*/ 0 h 4"/>
                <a:gd name="T8" fmla="*/ 3 w 3"/>
                <a:gd name="T9" fmla="*/ 0 h 4"/>
                <a:gd name="T10" fmla="*/ 0 w 3"/>
                <a:gd name="T11" fmla="*/ 4 h 4"/>
                <a:gd name="T12" fmla="*/ 3 w 3"/>
                <a:gd name="T13" fmla="*/ 4 h 4"/>
                <a:gd name="T14" fmla="*/ 3 w 3"/>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4"/>
                  </a:moveTo>
                  <a:lnTo>
                    <a:pt x="3" y="0"/>
                  </a:lnTo>
                  <a:lnTo>
                    <a:pt x="0" y="4"/>
                  </a:lnTo>
                  <a:lnTo>
                    <a:pt x="3" y="4"/>
                  </a:lnTo>
                </a:path>
              </a:pathLst>
            </a:custGeom>
            <a:noFill/>
            <a:ln w="0">
              <a:solidFill>
                <a:srgbClr val="7F7F7F"/>
              </a:solidFill>
              <a:round/>
              <a:headEnd/>
              <a:tailEnd/>
            </a:ln>
          </p:spPr>
          <p:txBody>
            <a:bodyPr/>
            <a:lstStyle/>
            <a:p>
              <a:endParaRPr lang="en-US"/>
            </a:p>
          </p:txBody>
        </p:sp>
        <p:sp>
          <p:nvSpPr>
            <p:cNvPr id="32623" name="Freeform 231"/>
            <p:cNvSpPr>
              <a:spLocks/>
            </p:cNvSpPr>
            <p:nvPr/>
          </p:nvSpPr>
          <p:spPr bwMode="auto">
            <a:xfrm>
              <a:off x="2485" y="1051"/>
              <a:ext cx="1" cy="4"/>
            </a:xfrm>
            <a:custGeom>
              <a:avLst/>
              <a:gdLst>
                <a:gd name="T0" fmla="*/ 0 w 1"/>
                <a:gd name="T1" fmla="*/ 3 h 3"/>
                <a:gd name="T2" fmla="*/ 0 w 1"/>
                <a:gd name="T3" fmla="*/ 0 h 3"/>
                <a:gd name="T4" fmla="*/ 0 w 1"/>
                <a:gd name="T5" fmla="*/ 0 h 3"/>
                <a:gd name="T6" fmla="*/ 0 w 1"/>
                <a:gd name="T7" fmla="*/ 0 h 3"/>
                <a:gd name="T8" fmla="*/ 0 w 1"/>
                <a:gd name="T9" fmla="*/ 0 h 3"/>
                <a:gd name="T10" fmla="*/ 0 w 1"/>
                <a:gd name="T11" fmla="*/ 3 h 3"/>
                <a:gd name="T12" fmla="*/ 0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2624" name="Freeform 232"/>
            <p:cNvSpPr>
              <a:spLocks/>
            </p:cNvSpPr>
            <p:nvPr/>
          </p:nvSpPr>
          <p:spPr bwMode="auto">
            <a:xfrm>
              <a:off x="2481" y="1110"/>
              <a:ext cx="1" cy="4"/>
            </a:xfrm>
            <a:custGeom>
              <a:avLst/>
              <a:gdLst>
                <a:gd name="T0" fmla="*/ 0 w 1"/>
                <a:gd name="T1" fmla="*/ 3 h 3"/>
                <a:gd name="T2" fmla="*/ 0 w 1"/>
                <a:gd name="T3" fmla="*/ 0 h 3"/>
                <a:gd name="T4" fmla="*/ 0 w 1"/>
                <a:gd name="T5" fmla="*/ 0 h 3"/>
                <a:gd name="T6" fmla="*/ 0 w 1"/>
                <a:gd name="T7" fmla="*/ 0 h 3"/>
                <a:gd name="T8" fmla="*/ 0 w 1"/>
                <a:gd name="T9" fmla="*/ 3 h 3"/>
                <a:gd name="T10" fmla="*/ 0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2625" name="Freeform 233"/>
            <p:cNvSpPr>
              <a:spLocks/>
            </p:cNvSpPr>
            <p:nvPr/>
          </p:nvSpPr>
          <p:spPr bwMode="auto">
            <a:xfrm>
              <a:off x="2477" y="1128"/>
              <a:ext cx="1" cy="4"/>
            </a:xfrm>
            <a:custGeom>
              <a:avLst/>
              <a:gdLst>
                <a:gd name="T0" fmla="*/ 0 w 1"/>
                <a:gd name="T1" fmla="*/ 3 h 3"/>
                <a:gd name="T2" fmla="*/ 0 w 1"/>
                <a:gd name="T3" fmla="*/ 0 h 3"/>
                <a:gd name="T4" fmla="*/ 0 w 1"/>
                <a:gd name="T5" fmla="*/ 0 h 3"/>
                <a:gd name="T6" fmla="*/ 0 w 1"/>
                <a:gd name="T7" fmla="*/ 0 h 3"/>
                <a:gd name="T8" fmla="*/ 0 w 1"/>
                <a:gd name="T9" fmla="*/ 3 h 3"/>
                <a:gd name="T10" fmla="*/ 0 w 1"/>
                <a:gd name="T11" fmla="*/ 3 h 3"/>
                <a:gd name="T12" fmla="*/ 0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0" y="3"/>
                  </a:moveTo>
                  <a:lnTo>
                    <a:pt x="0" y="0"/>
                  </a:lnTo>
                  <a:lnTo>
                    <a:pt x="0" y="3"/>
                  </a:lnTo>
                </a:path>
              </a:pathLst>
            </a:custGeom>
            <a:noFill/>
            <a:ln w="0">
              <a:solidFill>
                <a:srgbClr val="7F7F7F"/>
              </a:solidFill>
              <a:round/>
              <a:headEnd/>
              <a:tailEnd/>
            </a:ln>
          </p:spPr>
          <p:txBody>
            <a:bodyPr/>
            <a:lstStyle/>
            <a:p>
              <a:endParaRPr lang="en-US"/>
            </a:p>
          </p:txBody>
        </p:sp>
        <p:sp>
          <p:nvSpPr>
            <p:cNvPr id="32626" name="Freeform 234"/>
            <p:cNvSpPr>
              <a:spLocks/>
            </p:cNvSpPr>
            <p:nvPr/>
          </p:nvSpPr>
          <p:spPr bwMode="auto">
            <a:xfrm>
              <a:off x="2632" y="1200"/>
              <a:ext cx="13" cy="32"/>
            </a:xfrm>
            <a:custGeom>
              <a:avLst/>
              <a:gdLst>
                <a:gd name="T0" fmla="*/ 0 w 9"/>
                <a:gd name="T1" fmla="*/ 23 h 23"/>
                <a:gd name="T2" fmla="*/ 3 w 9"/>
                <a:gd name="T3" fmla="*/ 20 h 23"/>
                <a:gd name="T4" fmla="*/ 3 w 9"/>
                <a:gd name="T5" fmla="*/ 20 h 23"/>
                <a:gd name="T6" fmla="*/ 3 w 9"/>
                <a:gd name="T7" fmla="*/ 13 h 23"/>
                <a:gd name="T8" fmla="*/ 6 w 9"/>
                <a:gd name="T9" fmla="*/ 7 h 23"/>
                <a:gd name="T10" fmla="*/ 6 w 9"/>
                <a:gd name="T11" fmla="*/ 0 h 23"/>
                <a:gd name="T12" fmla="*/ 9 w 9"/>
                <a:gd name="T13" fmla="*/ 0 h 23"/>
                <a:gd name="T14" fmla="*/ 9 w 9"/>
                <a:gd name="T15" fmla="*/ 0 h 23"/>
                <a:gd name="T16" fmla="*/ 6 w 9"/>
                <a:gd name="T17" fmla="*/ 0 h 23"/>
                <a:gd name="T18" fmla="*/ 6 w 9"/>
                <a:gd name="T19" fmla="*/ 0 h 23"/>
                <a:gd name="T20" fmla="*/ 6 w 9"/>
                <a:gd name="T21" fmla="*/ 10 h 23"/>
                <a:gd name="T22" fmla="*/ 3 w 9"/>
                <a:gd name="T23" fmla="*/ 10 h 23"/>
                <a:gd name="T24" fmla="*/ 3 w 9"/>
                <a:gd name="T25" fmla="*/ 16 h 23"/>
                <a:gd name="T26" fmla="*/ 3 w 9"/>
                <a:gd name="T27" fmla="*/ 20 h 23"/>
                <a:gd name="T28" fmla="*/ 0 w 9"/>
                <a:gd name="T29" fmla="*/ 23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23"/>
                <a:gd name="T47" fmla="*/ 9 w 9"/>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23">
                  <a:moveTo>
                    <a:pt x="0" y="23"/>
                  </a:moveTo>
                  <a:lnTo>
                    <a:pt x="3" y="20"/>
                  </a:lnTo>
                  <a:lnTo>
                    <a:pt x="3" y="13"/>
                  </a:lnTo>
                  <a:lnTo>
                    <a:pt x="6" y="7"/>
                  </a:lnTo>
                  <a:lnTo>
                    <a:pt x="6" y="0"/>
                  </a:lnTo>
                  <a:lnTo>
                    <a:pt x="9" y="0"/>
                  </a:lnTo>
                  <a:lnTo>
                    <a:pt x="6" y="0"/>
                  </a:lnTo>
                  <a:lnTo>
                    <a:pt x="6" y="10"/>
                  </a:lnTo>
                  <a:lnTo>
                    <a:pt x="3" y="10"/>
                  </a:lnTo>
                  <a:lnTo>
                    <a:pt x="3" y="16"/>
                  </a:lnTo>
                  <a:lnTo>
                    <a:pt x="3" y="20"/>
                  </a:lnTo>
                  <a:lnTo>
                    <a:pt x="0" y="23"/>
                  </a:lnTo>
                  <a:close/>
                </a:path>
              </a:pathLst>
            </a:custGeom>
            <a:solidFill>
              <a:srgbClr val="CCCCCC"/>
            </a:solidFill>
            <a:ln w="9525">
              <a:noFill/>
              <a:round/>
              <a:headEnd/>
              <a:tailEnd/>
            </a:ln>
          </p:spPr>
          <p:txBody>
            <a:bodyPr/>
            <a:lstStyle/>
            <a:p>
              <a:endParaRPr lang="en-US"/>
            </a:p>
          </p:txBody>
        </p:sp>
        <p:sp>
          <p:nvSpPr>
            <p:cNvPr id="32627" name="Freeform 235"/>
            <p:cNvSpPr>
              <a:spLocks/>
            </p:cNvSpPr>
            <p:nvPr/>
          </p:nvSpPr>
          <p:spPr bwMode="auto">
            <a:xfrm>
              <a:off x="2632" y="1200"/>
              <a:ext cx="13" cy="32"/>
            </a:xfrm>
            <a:custGeom>
              <a:avLst/>
              <a:gdLst>
                <a:gd name="T0" fmla="*/ 0 w 9"/>
                <a:gd name="T1" fmla="*/ 23 h 23"/>
                <a:gd name="T2" fmla="*/ 3 w 9"/>
                <a:gd name="T3" fmla="*/ 20 h 23"/>
                <a:gd name="T4" fmla="*/ 3 w 9"/>
                <a:gd name="T5" fmla="*/ 20 h 23"/>
                <a:gd name="T6" fmla="*/ 3 w 9"/>
                <a:gd name="T7" fmla="*/ 13 h 23"/>
                <a:gd name="T8" fmla="*/ 6 w 9"/>
                <a:gd name="T9" fmla="*/ 7 h 23"/>
                <a:gd name="T10" fmla="*/ 6 w 9"/>
                <a:gd name="T11" fmla="*/ 0 h 23"/>
                <a:gd name="T12" fmla="*/ 9 w 9"/>
                <a:gd name="T13" fmla="*/ 0 h 23"/>
                <a:gd name="T14" fmla="*/ 9 w 9"/>
                <a:gd name="T15" fmla="*/ 0 h 23"/>
                <a:gd name="T16" fmla="*/ 6 w 9"/>
                <a:gd name="T17" fmla="*/ 0 h 23"/>
                <a:gd name="T18" fmla="*/ 6 w 9"/>
                <a:gd name="T19" fmla="*/ 0 h 23"/>
                <a:gd name="T20" fmla="*/ 6 w 9"/>
                <a:gd name="T21" fmla="*/ 10 h 23"/>
                <a:gd name="T22" fmla="*/ 3 w 9"/>
                <a:gd name="T23" fmla="*/ 10 h 23"/>
                <a:gd name="T24" fmla="*/ 3 w 9"/>
                <a:gd name="T25" fmla="*/ 16 h 23"/>
                <a:gd name="T26" fmla="*/ 3 w 9"/>
                <a:gd name="T27" fmla="*/ 20 h 23"/>
                <a:gd name="T28" fmla="*/ 0 w 9"/>
                <a:gd name="T29" fmla="*/ 23 h 23"/>
                <a:gd name="T30" fmla="*/ 0 w 9"/>
                <a:gd name="T31" fmla="*/ 23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23"/>
                <a:gd name="T50" fmla="*/ 9 w 9"/>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23">
                  <a:moveTo>
                    <a:pt x="0" y="23"/>
                  </a:moveTo>
                  <a:lnTo>
                    <a:pt x="3" y="20"/>
                  </a:lnTo>
                  <a:lnTo>
                    <a:pt x="3" y="13"/>
                  </a:lnTo>
                  <a:lnTo>
                    <a:pt x="6" y="7"/>
                  </a:lnTo>
                  <a:lnTo>
                    <a:pt x="6" y="0"/>
                  </a:lnTo>
                  <a:lnTo>
                    <a:pt x="9" y="0"/>
                  </a:lnTo>
                  <a:lnTo>
                    <a:pt x="6" y="0"/>
                  </a:lnTo>
                  <a:lnTo>
                    <a:pt x="6" y="10"/>
                  </a:lnTo>
                  <a:lnTo>
                    <a:pt x="3" y="10"/>
                  </a:lnTo>
                  <a:lnTo>
                    <a:pt x="3" y="16"/>
                  </a:lnTo>
                  <a:lnTo>
                    <a:pt x="3" y="20"/>
                  </a:lnTo>
                  <a:lnTo>
                    <a:pt x="0" y="23"/>
                  </a:lnTo>
                </a:path>
              </a:pathLst>
            </a:custGeom>
            <a:noFill/>
            <a:ln w="0">
              <a:solidFill>
                <a:srgbClr val="7F7F7F"/>
              </a:solidFill>
              <a:round/>
              <a:headEnd/>
              <a:tailEnd/>
            </a:ln>
          </p:spPr>
          <p:txBody>
            <a:bodyPr/>
            <a:lstStyle/>
            <a:p>
              <a:endParaRPr lang="en-US"/>
            </a:p>
          </p:txBody>
        </p:sp>
        <p:sp>
          <p:nvSpPr>
            <p:cNvPr id="32628" name="Freeform 236"/>
            <p:cNvSpPr>
              <a:spLocks/>
            </p:cNvSpPr>
            <p:nvPr/>
          </p:nvSpPr>
          <p:spPr bwMode="auto">
            <a:xfrm>
              <a:off x="2659" y="1181"/>
              <a:ext cx="12" cy="28"/>
            </a:xfrm>
            <a:custGeom>
              <a:avLst/>
              <a:gdLst>
                <a:gd name="T0" fmla="*/ 0 w 9"/>
                <a:gd name="T1" fmla="*/ 20 h 20"/>
                <a:gd name="T2" fmla="*/ 3 w 9"/>
                <a:gd name="T3" fmla="*/ 20 h 20"/>
                <a:gd name="T4" fmla="*/ 3 w 9"/>
                <a:gd name="T5" fmla="*/ 16 h 20"/>
                <a:gd name="T6" fmla="*/ 6 w 9"/>
                <a:gd name="T7" fmla="*/ 13 h 20"/>
                <a:gd name="T8" fmla="*/ 6 w 9"/>
                <a:gd name="T9" fmla="*/ 13 h 20"/>
                <a:gd name="T10" fmla="*/ 9 w 9"/>
                <a:gd name="T11" fmla="*/ 10 h 20"/>
                <a:gd name="T12" fmla="*/ 9 w 9"/>
                <a:gd name="T13" fmla="*/ 7 h 20"/>
                <a:gd name="T14" fmla="*/ 9 w 9"/>
                <a:gd name="T15" fmla="*/ 4 h 20"/>
                <a:gd name="T16" fmla="*/ 9 w 9"/>
                <a:gd name="T17" fmla="*/ 4 h 20"/>
                <a:gd name="T18" fmla="*/ 9 w 9"/>
                <a:gd name="T19" fmla="*/ 0 h 20"/>
                <a:gd name="T20" fmla="*/ 9 w 9"/>
                <a:gd name="T21" fmla="*/ 0 h 20"/>
                <a:gd name="T22" fmla="*/ 9 w 9"/>
                <a:gd name="T23" fmla="*/ 0 h 20"/>
                <a:gd name="T24" fmla="*/ 6 w 9"/>
                <a:gd name="T25" fmla="*/ 0 h 20"/>
                <a:gd name="T26" fmla="*/ 6 w 9"/>
                <a:gd name="T27" fmla="*/ 0 h 20"/>
                <a:gd name="T28" fmla="*/ 3 w 9"/>
                <a:gd name="T29" fmla="*/ 4 h 20"/>
                <a:gd name="T30" fmla="*/ 0 w 9"/>
                <a:gd name="T31" fmla="*/ 7 h 20"/>
                <a:gd name="T32" fmla="*/ 0 w 9"/>
                <a:gd name="T33" fmla="*/ 10 h 20"/>
                <a:gd name="T34" fmla="*/ 0 w 9"/>
                <a:gd name="T35" fmla="*/ 10 h 20"/>
                <a:gd name="T36" fmla="*/ 0 w 9"/>
                <a:gd name="T37" fmla="*/ 13 h 20"/>
                <a:gd name="T38" fmla="*/ 0 w 9"/>
                <a:gd name="T39" fmla="*/ 13 h 20"/>
                <a:gd name="T40" fmla="*/ 0 w 9"/>
                <a:gd name="T41" fmla="*/ 16 h 20"/>
                <a:gd name="T42" fmla="*/ 0 w 9"/>
                <a:gd name="T43" fmla="*/ 16 h 20"/>
                <a:gd name="T44" fmla="*/ 3 w 9"/>
                <a:gd name="T45" fmla="*/ 16 h 20"/>
                <a:gd name="T46" fmla="*/ 3 w 9"/>
                <a:gd name="T47" fmla="*/ 20 h 20"/>
                <a:gd name="T48" fmla="*/ 0 w 9"/>
                <a:gd name="T49" fmla="*/ 2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20"/>
                <a:gd name="T77" fmla="*/ 9 w 9"/>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20">
                  <a:moveTo>
                    <a:pt x="0" y="20"/>
                  </a:moveTo>
                  <a:lnTo>
                    <a:pt x="3" y="20"/>
                  </a:lnTo>
                  <a:lnTo>
                    <a:pt x="3" y="16"/>
                  </a:lnTo>
                  <a:lnTo>
                    <a:pt x="6" y="13"/>
                  </a:lnTo>
                  <a:lnTo>
                    <a:pt x="9" y="10"/>
                  </a:lnTo>
                  <a:lnTo>
                    <a:pt x="9" y="7"/>
                  </a:lnTo>
                  <a:lnTo>
                    <a:pt x="9" y="4"/>
                  </a:lnTo>
                  <a:lnTo>
                    <a:pt x="9" y="0"/>
                  </a:lnTo>
                  <a:lnTo>
                    <a:pt x="6" y="0"/>
                  </a:lnTo>
                  <a:lnTo>
                    <a:pt x="3" y="4"/>
                  </a:lnTo>
                  <a:lnTo>
                    <a:pt x="0" y="7"/>
                  </a:lnTo>
                  <a:lnTo>
                    <a:pt x="0" y="10"/>
                  </a:lnTo>
                  <a:lnTo>
                    <a:pt x="0" y="13"/>
                  </a:lnTo>
                  <a:lnTo>
                    <a:pt x="0" y="16"/>
                  </a:lnTo>
                  <a:lnTo>
                    <a:pt x="3" y="16"/>
                  </a:lnTo>
                  <a:lnTo>
                    <a:pt x="3" y="20"/>
                  </a:lnTo>
                  <a:lnTo>
                    <a:pt x="0" y="20"/>
                  </a:lnTo>
                  <a:close/>
                </a:path>
              </a:pathLst>
            </a:custGeom>
            <a:solidFill>
              <a:srgbClr val="CCCCCC"/>
            </a:solidFill>
            <a:ln w="9525">
              <a:noFill/>
              <a:round/>
              <a:headEnd/>
              <a:tailEnd/>
            </a:ln>
          </p:spPr>
          <p:txBody>
            <a:bodyPr/>
            <a:lstStyle/>
            <a:p>
              <a:endParaRPr lang="en-US"/>
            </a:p>
          </p:txBody>
        </p:sp>
        <p:sp>
          <p:nvSpPr>
            <p:cNvPr id="32629" name="Freeform 237"/>
            <p:cNvSpPr>
              <a:spLocks/>
            </p:cNvSpPr>
            <p:nvPr/>
          </p:nvSpPr>
          <p:spPr bwMode="auto">
            <a:xfrm>
              <a:off x="2659" y="1181"/>
              <a:ext cx="12" cy="28"/>
            </a:xfrm>
            <a:custGeom>
              <a:avLst/>
              <a:gdLst>
                <a:gd name="T0" fmla="*/ 0 w 9"/>
                <a:gd name="T1" fmla="*/ 20 h 20"/>
                <a:gd name="T2" fmla="*/ 3 w 9"/>
                <a:gd name="T3" fmla="*/ 20 h 20"/>
                <a:gd name="T4" fmla="*/ 3 w 9"/>
                <a:gd name="T5" fmla="*/ 16 h 20"/>
                <a:gd name="T6" fmla="*/ 6 w 9"/>
                <a:gd name="T7" fmla="*/ 13 h 20"/>
                <a:gd name="T8" fmla="*/ 6 w 9"/>
                <a:gd name="T9" fmla="*/ 13 h 20"/>
                <a:gd name="T10" fmla="*/ 9 w 9"/>
                <a:gd name="T11" fmla="*/ 10 h 20"/>
                <a:gd name="T12" fmla="*/ 9 w 9"/>
                <a:gd name="T13" fmla="*/ 7 h 20"/>
                <a:gd name="T14" fmla="*/ 9 w 9"/>
                <a:gd name="T15" fmla="*/ 4 h 20"/>
                <a:gd name="T16" fmla="*/ 9 w 9"/>
                <a:gd name="T17" fmla="*/ 4 h 20"/>
                <a:gd name="T18" fmla="*/ 9 w 9"/>
                <a:gd name="T19" fmla="*/ 0 h 20"/>
                <a:gd name="T20" fmla="*/ 9 w 9"/>
                <a:gd name="T21" fmla="*/ 0 h 20"/>
                <a:gd name="T22" fmla="*/ 9 w 9"/>
                <a:gd name="T23" fmla="*/ 0 h 20"/>
                <a:gd name="T24" fmla="*/ 6 w 9"/>
                <a:gd name="T25" fmla="*/ 0 h 20"/>
                <a:gd name="T26" fmla="*/ 6 w 9"/>
                <a:gd name="T27" fmla="*/ 0 h 20"/>
                <a:gd name="T28" fmla="*/ 3 w 9"/>
                <a:gd name="T29" fmla="*/ 4 h 20"/>
                <a:gd name="T30" fmla="*/ 0 w 9"/>
                <a:gd name="T31" fmla="*/ 7 h 20"/>
                <a:gd name="T32" fmla="*/ 0 w 9"/>
                <a:gd name="T33" fmla="*/ 10 h 20"/>
                <a:gd name="T34" fmla="*/ 0 w 9"/>
                <a:gd name="T35" fmla="*/ 10 h 20"/>
                <a:gd name="T36" fmla="*/ 0 w 9"/>
                <a:gd name="T37" fmla="*/ 13 h 20"/>
                <a:gd name="T38" fmla="*/ 0 w 9"/>
                <a:gd name="T39" fmla="*/ 13 h 20"/>
                <a:gd name="T40" fmla="*/ 0 w 9"/>
                <a:gd name="T41" fmla="*/ 16 h 20"/>
                <a:gd name="T42" fmla="*/ 0 w 9"/>
                <a:gd name="T43" fmla="*/ 16 h 20"/>
                <a:gd name="T44" fmla="*/ 3 w 9"/>
                <a:gd name="T45" fmla="*/ 16 h 20"/>
                <a:gd name="T46" fmla="*/ 3 w 9"/>
                <a:gd name="T47" fmla="*/ 20 h 20"/>
                <a:gd name="T48" fmla="*/ 0 w 9"/>
                <a:gd name="T49" fmla="*/ 20 h 20"/>
                <a:gd name="T50" fmla="*/ 0 w 9"/>
                <a:gd name="T51" fmla="*/ 2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20"/>
                <a:gd name="T80" fmla="*/ 9 w 9"/>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20">
                  <a:moveTo>
                    <a:pt x="0" y="20"/>
                  </a:moveTo>
                  <a:lnTo>
                    <a:pt x="3" y="20"/>
                  </a:lnTo>
                  <a:lnTo>
                    <a:pt x="3" y="16"/>
                  </a:lnTo>
                  <a:lnTo>
                    <a:pt x="6" y="13"/>
                  </a:lnTo>
                  <a:lnTo>
                    <a:pt x="9" y="10"/>
                  </a:lnTo>
                  <a:lnTo>
                    <a:pt x="9" y="7"/>
                  </a:lnTo>
                  <a:lnTo>
                    <a:pt x="9" y="4"/>
                  </a:lnTo>
                  <a:lnTo>
                    <a:pt x="9" y="0"/>
                  </a:lnTo>
                  <a:lnTo>
                    <a:pt x="6" y="0"/>
                  </a:lnTo>
                  <a:lnTo>
                    <a:pt x="3" y="4"/>
                  </a:lnTo>
                  <a:lnTo>
                    <a:pt x="0" y="7"/>
                  </a:lnTo>
                  <a:lnTo>
                    <a:pt x="0" y="10"/>
                  </a:lnTo>
                  <a:lnTo>
                    <a:pt x="0" y="13"/>
                  </a:lnTo>
                  <a:lnTo>
                    <a:pt x="0" y="16"/>
                  </a:lnTo>
                  <a:lnTo>
                    <a:pt x="3" y="16"/>
                  </a:lnTo>
                  <a:lnTo>
                    <a:pt x="3" y="20"/>
                  </a:lnTo>
                  <a:lnTo>
                    <a:pt x="0" y="20"/>
                  </a:lnTo>
                </a:path>
              </a:pathLst>
            </a:custGeom>
            <a:noFill/>
            <a:ln w="0">
              <a:solidFill>
                <a:srgbClr val="7F7F7F"/>
              </a:solidFill>
              <a:round/>
              <a:headEnd/>
              <a:tailEnd/>
            </a:ln>
          </p:spPr>
          <p:txBody>
            <a:bodyPr/>
            <a:lstStyle/>
            <a:p>
              <a:endParaRPr lang="en-US"/>
            </a:p>
          </p:txBody>
        </p:sp>
        <p:sp>
          <p:nvSpPr>
            <p:cNvPr id="32630" name="Freeform 238"/>
            <p:cNvSpPr>
              <a:spLocks/>
            </p:cNvSpPr>
            <p:nvPr/>
          </p:nvSpPr>
          <p:spPr bwMode="auto">
            <a:xfrm>
              <a:off x="2677" y="1100"/>
              <a:ext cx="7" cy="14"/>
            </a:xfrm>
            <a:custGeom>
              <a:avLst/>
              <a:gdLst>
                <a:gd name="T0" fmla="*/ 3 w 6"/>
                <a:gd name="T1" fmla="*/ 4 h 10"/>
                <a:gd name="T2" fmla="*/ 3 w 6"/>
                <a:gd name="T3" fmla="*/ 4 h 10"/>
                <a:gd name="T4" fmla="*/ 3 w 6"/>
                <a:gd name="T5" fmla="*/ 0 h 10"/>
                <a:gd name="T6" fmla="*/ 3 w 6"/>
                <a:gd name="T7" fmla="*/ 4 h 10"/>
                <a:gd name="T8" fmla="*/ 3 w 6"/>
                <a:gd name="T9" fmla="*/ 4 h 10"/>
                <a:gd name="T10" fmla="*/ 3 w 6"/>
                <a:gd name="T11" fmla="*/ 4 h 10"/>
                <a:gd name="T12" fmla="*/ 0 w 6"/>
                <a:gd name="T13" fmla="*/ 4 h 10"/>
                <a:gd name="T14" fmla="*/ 0 w 6"/>
                <a:gd name="T15" fmla="*/ 7 h 10"/>
                <a:gd name="T16" fmla="*/ 0 w 6"/>
                <a:gd name="T17" fmla="*/ 7 h 10"/>
                <a:gd name="T18" fmla="*/ 3 w 6"/>
                <a:gd name="T19" fmla="*/ 10 h 10"/>
                <a:gd name="T20" fmla="*/ 6 w 6"/>
                <a:gd name="T21" fmla="*/ 10 h 10"/>
                <a:gd name="T22" fmla="*/ 6 w 6"/>
                <a:gd name="T23" fmla="*/ 10 h 10"/>
                <a:gd name="T24" fmla="*/ 3 w 6"/>
                <a:gd name="T25" fmla="*/ 7 h 10"/>
                <a:gd name="T26" fmla="*/ 3 w 6"/>
                <a:gd name="T27" fmla="*/ 7 h 10"/>
                <a:gd name="T28" fmla="*/ 6 w 6"/>
                <a:gd name="T29" fmla="*/ 7 h 10"/>
                <a:gd name="T30" fmla="*/ 6 w 6"/>
                <a:gd name="T31" fmla="*/ 4 h 10"/>
                <a:gd name="T32" fmla="*/ 6 w 6"/>
                <a:gd name="T33" fmla="*/ 4 h 10"/>
                <a:gd name="T34" fmla="*/ 3 w 6"/>
                <a:gd name="T35" fmla="*/ 4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0"/>
                <a:gd name="T56" fmla="*/ 6 w 6"/>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0">
                  <a:moveTo>
                    <a:pt x="3" y="4"/>
                  </a:moveTo>
                  <a:lnTo>
                    <a:pt x="3" y="4"/>
                  </a:lnTo>
                  <a:lnTo>
                    <a:pt x="3" y="0"/>
                  </a:lnTo>
                  <a:lnTo>
                    <a:pt x="3" y="4"/>
                  </a:lnTo>
                  <a:lnTo>
                    <a:pt x="0" y="4"/>
                  </a:lnTo>
                  <a:lnTo>
                    <a:pt x="0" y="7"/>
                  </a:lnTo>
                  <a:lnTo>
                    <a:pt x="3" y="10"/>
                  </a:lnTo>
                  <a:lnTo>
                    <a:pt x="6" y="10"/>
                  </a:lnTo>
                  <a:lnTo>
                    <a:pt x="3" y="7"/>
                  </a:lnTo>
                  <a:lnTo>
                    <a:pt x="6" y="7"/>
                  </a:lnTo>
                  <a:lnTo>
                    <a:pt x="6" y="4"/>
                  </a:lnTo>
                  <a:lnTo>
                    <a:pt x="3" y="4"/>
                  </a:lnTo>
                  <a:close/>
                </a:path>
              </a:pathLst>
            </a:custGeom>
            <a:solidFill>
              <a:srgbClr val="CCCCCC"/>
            </a:solidFill>
            <a:ln w="9525">
              <a:noFill/>
              <a:round/>
              <a:headEnd/>
              <a:tailEnd/>
            </a:ln>
          </p:spPr>
          <p:txBody>
            <a:bodyPr/>
            <a:lstStyle/>
            <a:p>
              <a:endParaRPr lang="en-US"/>
            </a:p>
          </p:txBody>
        </p:sp>
        <p:sp>
          <p:nvSpPr>
            <p:cNvPr id="32631" name="Freeform 239"/>
            <p:cNvSpPr>
              <a:spLocks/>
            </p:cNvSpPr>
            <p:nvPr/>
          </p:nvSpPr>
          <p:spPr bwMode="auto">
            <a:xfrm>
              <a:off x="2677" y="1100"/>
              <a:ext cx="7" cy="14"/>
            </a:xfrm>
            <a:custGeom>
              <a:avLst/>
              <a:gdLst>
                <a:gd name="T0" fmla="*/ 3 w 6"/>
                <a:gd name="T1" fmla="*/ 4 h 10"/>
                <a:gd name="T2" fmla="*/ 3 w 6"/>
                <a:gd name="T3" fmla="*/ 4 h 10"/>
                <a:gd name="T4" fmla="*/ 3 w 6"/>
                <a:gd name="T5" fmla="*/ 0 h 10"/>
                <a:gd name="T6" fmla="*/ 3 w 6"/>
                <a:gd name="T7" fmla="*/ 4 h 10"/>
                <a:gd name="T8" fmla="*/ 3 w 6"/>
                <a:gd name="T9" fmla="*/ 4 h 10"/>
                <a:gd name="T10" fmla="*/ 3 w 6"/>
                <a:gd name="T11" fmla="*/ 4 h 10"/>
                <a:gd name="T12" fmla="*/ 0 w 6"/>
                <a:gd name="T13" fmla="*/ 4 h 10"/>
                <a:gd name="T14" fmla="*/ 0 w 6"/>
                <a:gd name="T15" fmla="*/ 7 h 10"/>
                <a:gd name="T16" fmla="*/ 0 w 6"/>
                <a:gd name="T17" fmla="*/ 7 h 10"/>
                <a:gd name="T18" fmla="*/ 3 w 6"/>
                <a:gd name="T19" fmla="*/ 10 h 10"/>
                <a:gd name="T20" fmla="*/ 6 w 6"/>
                <a:gd name="T21" fmla="*/ 10 h 10"/>
                <a:gd name="T22" fmla="*/ 6 w 6"/>
                <a:gd name="T23" fmla="*/ 10 h 10"/>
                <a:gd name="T24" fmla="*/ 3 w 6"/>
                <a:gd name="T25" fmla="*/ 7 h 10"/>
                <a:gd name="T26" fmla="*/ 3 w 6"/>
                <a:gd name="T27" fmla="*/ 7 h 10"/>
                <a:gd name="T28" fmla="*/ 6 w 6"/>
                <a:gd name="T29" fmla="*/ 7 h 10"/>
                <a:gd name="T30" fmla="*/ 6 w 6"/>
                <a:gd name="T31" fmla="*/ 4 h 10"/>
                <a:gd name="T32" fmla="*/ 6 w 6"/>
                <a:gd name="T33" fmla="*/ 4 h 10"/>
                <a:gd name="T34" fmla="*/ 3 w 6"/>
                <a:gd name="T35" fmla="*/ 4 h 10"/>
                <a:gd name="T36" fmla="*/ 3 w 6"/>
                <a:gd name="T37" fmla="*/ 4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10"/>
                <a:gd name="T59" fmla="*/ 6 w 6"/>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10">
                  <a:moveTo>
                    <a:pt x="3" y="4"/>
                  </a:moveTo>
                  <a:lnTo>
                    <a:pt x="3" y="4"/>
                  </a:lnTo>
                  <a:lnTo>
                    <a:pt x="3" y="0"/>
                  </a:lnTo>
                  <a:lnTo>
                    <a:pt x="3" y="4"/>
                  </a:lnTo>
                  <a:lnTo>
                    <a:pt x="0" y="4"/>
                  </a:lnTo>
                  <a:lnTo>
                    <a:pt x="0" y="7"/>
                  </a:lnTo>
                  <a:lnTo>
                    <a:pt x="3" y="10"/>
                  </a:lnTo>
                  <a:lnTo>
                    <a:pt x="6" y="10"/>
                  </a:lnTo>
                  <a:lnTo>
                    <a:pt x="3" y="7"/>
                  </a:lnTo>
                  <a:lnTo>
                    <a:pt x="6" y="7"/>
                  </a:lnTo>
                  <a:lnTo>
                    <a:pt x="6" y="4"/>
                  </a:lnTo>
                  <a:lnTo>
                    <a:pt x="3" y="4"/>
                  </a:lnTo>
                </a:path>
              </a:pathLst>
            </a:custGeom>
            <a:noFill/>
            <a:ln w="0">
              <a:solidFill>
                <a:srgbClr val="7F7F7F"/>
              </a:solidFill>
              <a:round/>
              <a:headEnd/>
              <a:tailEnd/>
            </a:ln>
          </p:spPr>
          <p:txBody>
            <a:bodyPr/>
            <a:lstStyle/>
            <a:p>
              <a:endParaRPr lang="en-US"/>
            </a:p>
          </p:txBody>
        </p:sp>
        <p:sp>
          <p:nvSpPr>
            <p:cNvPr id="32632" name="Freeform 240"/>
            <p:cNvSpPr>
              <a:spLocks/>
            </p:cNvSpPr>
            <p:nvPr/>
          </p:nvSpPr>
          <p:spPr bwMode="auto">
            <a:xfrm>
              <a:off x="2706" y="1106"/>
              <a:ext cx="1" cy="4"/>
            </a:xfrm>
            <a:custGeom>
              <a:avLst/>
              <a:gdLst>
                <a:gd name="T0" fmla="*/ 0 w 1"/>
                <a:gd name="T1" fmla="*/ 0 h 3"/>
                <a:gd name="T2" fmla="*/ 0 w 1"/>
                <a:gd name="T3" fmla="*/ 0 h 3"/>
                <a:gd name="T4" fmla="*/ 0 w 1"/>
                <a:gd name="T5" fmla="*/ 0 h 3"/>
                <a:gd name="T6" fmla="*/ 0 w 1"/>
                <a:gd name="T7" fmla="*/ 3 h 3"/>
                <a:gd name="T8" fmla="*/ 0 w 1"/>
                <a:gd name="T9" fmla="*/ 3 h 3"/>
                <a:gd name="T10" fmla="*/ 0 w 1"/>
                <a:gd name="T11" fmla="*/ 3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0" y="0"/>
                  </a:lnTo>
                  <a:lnTo>
                    <a:pt x="0" y="3"/>
                  </a:lnTo>
                  <a:lnTo>
                    <a:pt x="0" y="0"/>
                  </a:lnTo>
                </a:path>
              </a:pathLst>
            </a:custGeom>
            <a:noFill/>
            <a:ln w="0">
              <a:solidFill>
                <a:srgbClr val="7F7F7F"/>
              </a:solidFill>
              <a:round/>
              <a:headEnd/>
              <a:tailEnd/>
            </a:ln>
          </p:spPr>
          <p:txBody>
            <a:bodyPr/>
            <a:lstStyle/>
            <a:p>
              <a:endParaRPr lang="en-US"/>
            </a:p>
          </p:txBody>
        </p:sp>
        <p:sp>
          <p:nvSpPr>
            <p:cNvPr id="32633" name="Freeform 241"/>
            <p:cNvSpPr>
              <a:spLocks/>
            </p:cNvSpPr>
            <p:nvPr/>
          </p:nvSpPr>
          <p:spPr bwMode="auto">
            <a:xfrm>
              <a:off x="2715" y="1100"/>
              <a:ext cx="5" cy="10"/>
            </a:xfrm>
            <a:custGeom>
              <a:avLst/>
              <a:gdLst>
                <a:gd name="T0" fmla="*/ 3 w 3"/>
                <a:gd name="T1" fmla="*/ 7 h 7"/>
                <a:gd name="T2" fmla="*/ 3 w 3"/>
                <a:gd name="T3" fmla="*/ 7 h 7"/>
                <a:gd name="T4" fmla="*/ 3 w 3"/>
                <a:gd name="T5" fmla="*/ 4 h 7"/>
                <a:gd name="T6" fmla="*/ 3 w 3"/>
                <a:gd name="T7" fmla="*/ 0 h 7"/>
                <a:gd name="T8" fmla="*/ 3 w 3"/>
                <a:gd name="T9" fmla="*/ 4 h 7"/>
                <a:gd name="T10" fmla="*/ 0 w 3"/>
                <a:gd name="T11" fmla="*/ 4 h 7"/>
                <a:gd name="T12" fmla="*/ 0 w 3"/>
                <a:gd name="T13" fmla="*/ 7 h 7"/>
                <a:gd name="T14" fmla="*/ 0 w 3"/>
                <a:gd name="T15" fmla="*/ 7 h 7"/>
                <a:gd name="T16" fmla="*/ 0 w 3"/>
                <a:gd name="T17" fmla="*/ 7 h 7"/>
                <a:gd name="T18" fmla="*/ 0 w 3"/>
                <a:gd name="T19" fmla="*/ 7 h 7"/>
                <a:gd name="T20" fmla="*/ 3 w 3"/>
                <a:gd name="T21" fmla="*/ 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7"/>
                <a:gd name="T35" fmla="*/ 3 w 3"/>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7">
                  <a:moveTo>
                    <a:pt x="3" y="7"/>
                  </a:moveTo>
                  <a:lnTo>
                    <a:pt x="3" y="7"/>
                  </a:lnTo>
                  <a:lnTo>
                    <a:pt x="3" y="4"/>
                  </a:lnTo>
                  <a:lnTo>
                    <a:pt x="3" y="0"/>
                  </a:lnTo>
                  <a:lnTo>
                    <a:pt x="3" y="4"/>
                  </a:lnTo>
                  <a:lnTo>
                    <a:pt x="0" y="4"/>
                  </a:lnTo>
                  <a:lnTo>
                    <a:pt x="0" y="7"/>
                  </a:lnTo>
                  <a:lnTo>
                    <a:pt x="3" y="7"/>
                  </a:lnTo>
                  <a:close/>
                </a:path>
              </a:pathLst>
            </a:custGeom>
            <a:solidFill>
              <a:srgbClr val="CCCCCC"/>
            </a:solidFill>
            <a:ln w="9525">
              <a:noFill/>
              <a:round/>
              <a:headEnd/>
              <a:tailEnd/>
            </a:ln>
          </p:spPr>
          <p:txBody>
            <a:bodyPr/>
            <a:lstStyle/>
            <a:p>
              <a:endParaRPr lang="en-US"/>
            </a:p>
          </p:txBody>
        </p:sp>
        <p:sp>
          <p:nvSpPr>
            <p:cNvPr id="32634" name="Freeform 242"/>
            <p:cNvSpPr>
              <a:spLocks/>
            </p:cNvSpPr>
            <p:nvPr/>
          </p:nvSpPr>
          <p:spPr bwMode="auto">
            <a:xfrm>
              <a:off x="2715" y="1100"/>
              <a:ext cx="5" cy="10"/>
            </a:xfrm>
            <a:custGeom>
              <a:avLst/>
              <a:gdLst>
                <a:gd name="T0" fmla="*/ 3 w 3"/>
                <a:gd name="T1" fmla="*/ 7 h 7"/>
                <a:gd name="T2" fmla="*/ 3 w 3"/>
                <a:gd name="T3" fmla="*/ 7 h 7"/>
                <a:gd name="T4" fmla="*/ 3 w 3"/>
                <a:gd name="T5" fmla="*/ 4 h 7"/>
                <a:gd name="T6" fmla="*/ 3 w 3"/>
                <a:gd name="T7" fmla="*/ 0 h 7"/>
                <a:gd name="T8" fmla="*/ 3 w 3"/>
                <a:gd name="T9" fmla="*/ 4 h 7"/>
                <a:gd name="T10" fmla="*/ 0 w 3"/>
                <a:gd name="T11" fmla="*/ 4 h 7"/>
                <a:gd name="T12" fmla="*/ 0 w 3"/>
                <a:gd name="T13" fmla="*/ 7 h 7"/>
                <a:gd name="T14" fmla="*/ 0 w 3"/>
                <a:gd name="T15" fmla="*/ 7 h 7"/>
                <a:gd name="T16" fmla="*/ 0 w 3"/>
                <a:gd name="T17" fmla="*/ 7 h 7"/>
                <a:gd name="T18" fmla="*/ 0 w 3"/>
                <a:gd name="T19" fmla="*/ 7 h 7"/>
                <a:gd name="T20" fmla="*/ 3 w 3"/>
                <a:gd name="T21" fmla="*/ 7 h 7"/>
                <a:gd name="T22" fmla="*/ 3 w 3"/>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7"/>
                <a:gd name="T38" fmla="*/ 3 w 3"/>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7">
                  <a:moveTo>
                    <a:pt x="3" y="7"/>
                  </a:moveTo>
                  <a:lnTo>
                    <a:pt x="3" y="7"/>
                  </a:lnTo>
                  <a:lnTo>
                    <a:pt x="3" y="4"/>
                  </a:lnTo>
                  <a:lnTo>
                    <a:pt x="3" y="0"/>
                  </a:lnTo>
                  <a:lnTo>
                    <a:pt x="3" y="4"/>
                  </a:lnTo>
                  <a:lnTo>
                    <a:pt x="0" y="4"/>
                  </a:lnTo>
                  <a:lnTo>
                    <a:pt x="0" y="7"/>
                  </a:lnTo>
                  <a:lnTo>
                    <a:pt x="3" y="7"/>
                  </a:lnTo>
                </a:path>
              </a:pathLst>
            </a:custGeom>
            <a:noFill/>
            <a:ln w="0">
              <a:solidFill>
                <a:srgbClr val="7F7F7F"/>
              </a:solidFill>
              <a:round/>
              <a:headEnd/>
              <a:tailEnd/>
            </a:ln>
          </p:spPr>
          <p:txBody>
            <a:bodyPr/>
            <a:lstStyle/>
            <a:p>
              <a:endParaRPr lang="en-US"/>
            </a:p>
          </p:txBody>
        </p:sp>
        <p:sp>
          <p:nvSpPr>
            <p:cNvPr id="32635" name="Freeform 243"/>
            <p:cNvSpPr>
              <a:spLocks/>
            </p:cNvSpPr>
            <p:nvPr/>
          </p:nvSpPr>
          <p:spPr bwMode="auto">
            <a:xfrm>
              <a:off x="2609" y="1263"/>
              <a:ext cx="6" cy="9"/>
            </a:xfrm>
            <a:custGeom>
              <a:avLst/>
              <a:gdLst>
                <a:gd name="T0" fmla="*/ 4 w 4"/>
                <a:gd name="T1" fmla="*/ 7 h 7"/>
                <a:gd name="T2" fmla="*/ 4 w 4"/>
                <a:gd name="T3" fmla="*/ 3 h 7"/>
                <a:gd name="T4" fmla="*/ 0 w 4"/>
                <a:gd name="T5" fmla="*/ 0 h 7"/>
                <a:gd name="T6" fmla="*/ 0 w 4"/>
                <a:gd name="T7" fmla="*/ 0 h 7"/>
                <a:gd name="T8" fmla="*/ 0 w 4"/>
                <a:gd name="T9" fmla="*/ 3 h 7"/>
                <a:gd name="T10" fmla="*/ 0 w 4"/>
                <a:gd name="T11" fmla="*/ 7 h 7"/>
                <a:gd name="T12" fmla="*/ 0 w 4"/>
                <a:gd name="T13" fmla="*/ 7 h 7"/>
                <a:gd name="T14" fmla="*/ 4 w 4"/>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7"/>
                <a:gd name="T26" fmla="*/ 4 w 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7">
                  <a:moveTo>
                    <a:pt x="4" y="7"/>
                  </a:moveTo>
                  <a:lnTo>
                    <a:pt x="4" y="3"/>
                  </a:lnTo>
                  <a:lnTo>
                    <a:pt x="0" y="0"/>
                  </a:lnTo>
                  <a:lnTo>
                    <a:pt x="0" y="3"/>
                  </a:lnTo>
                  <a:lnTo>
                    <a:pt x="0" y="7"/>
                  </a:lnTo>
                  <a:lnTo>
                    <a:pt x="4" y="7"/>
                  </a:lnTo>
                  <a:close/>
                </a:path>
              </a:pathLst>
            </a:custGeom>
            <a:solidFill>
              <a:srgbClr val="CCCCCC"/>
            </a:solidFill>
            <a:ln w="9525">
              <a:noFill/>
              <a:round/>
              <a:headEnd/>
              <a:tailEnd/>
            </a:ln>
          </p:spPr>
          <p:txBody>
            <a:bodyPr/>
            <a:lstStyle/>
            <a:p>
              <a:endParaRPr lang="en-US"/>
            </a:p>
          </p:txBody>
        </p:sp>
        <p:sp>
          <p:nvSpPr>
            <p:cNvPr id="32636" name="Freeform 244"/>
            <p:cNvSpPr>
              <a:spLocks/>
            </p:cNvSpPr>
            <p:nvPr/>
          </p:nvSpPr>
          <p:spPr bwMode="auto">
            <a:xfrm>
              <a:off x="2609" y="1263"/>
              <a:ext cx="6" cy="9"/>
            </a:xfrm>
            <a:custGeom>
              <a:avLst/>
              <a:gdLst>
                <a:gd name="T0" fmla="*/ 4 w 4"/>
                <a:gd name="T1" fmla="*/ 7 h 7"/>
                <a:gd name="T2" fmla="*/ 4 w 4"/>
                <a:gd name="T3" fmla="*/ 3 h 7"/>
                <a:gd name="T4" fmla="*/ 0 w 4"/>
                <a:gd name="T5" fmla="*/ 0 h 7"/>
                <a:gd name="T6" fmla="*/ 0 w 4"/>
                <a:gd name="T7" fmla="*/ 0 h 7"/>
                <a:gd name="T8" fmla="*/ 0 w 4"/>
                <a:gd name="T9" fmla="*/ 3 h 7"/>
                <a:gd name="T10" fmla="*/ 0 w 4"/>
                <a:gd name="T11" fmla="*/ 7 h 7"/>
                <a:gd name="T12" fmla="*/ 0 w 4"/>
                <a:gd name="T13" fmla="*/ 7 h 7"/>
                <a:gd name="T14" fmla="*/ 4 w 4"/>
                <a:gd name="T15" fmla="*/ 7 h 7"/>
                <a:gd name="T16" fmla="*/ 4 w 4"/>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4" y="7"/>
                  </a:moveTo>
                  <a:lnTo>
                    <a:pt x="4" y="3"/>
                  </a:lnTo>
                  <a:lnTo>
                    <a:pt x="0" y="0"/>
                  </a:lnTo>
                  <a:lnTo>
                    <a:pt x="0" y="3"/>
                  </a:lnTo>
                  <a:lnTo>
                    <a:pt x="0" y="7"/>
                  </a:lnTo>
                  <a:lnTo>
                    <a:pt x="4" y="7"/>
                  </a:lnTo>
                </a:path>
              </a:pathLst>
            </a:custGeom>
            <a:noFill/>
            <a:ln w="0">
              <a:solidFill>
                <a:srgbClr val="7F7F7F"/>
              </a:solidFill>
              <a:round/>
              <a:headEnd/>
              <a:tailEnd/>
            </a:ln>
          </p:spPr>
          <p:txBody>
            <a:bodyPr/>
            <a:lstStyle/>
            <a:p>
              <a:endParaRPr lang="en-US"/>
            </a:p>
          </p:txBody>
        </p:sp>
        <p:sp>
          <p:nvSpPr>
            <p:cNvPr id="32637" name="Freeform 245"/>
            <p:cNvSpPr>
              <a:spLocks/>
            </p:cNvSpPr>
            <p:nvPr/>
          </p:nvSpPr>
          <p:spPr bwMode="auto">
            <a:xfrm>
              <a:off x="2565" y="1272"/>
              <a:ext cx="4" cy="9"/>
            </a:xfrm>
            <a:custGeom>
              <a:avLst/>
              <a:gdLst>
                <a:gd name="T0" fmla="*/ 0 w 3"/>
                <a:gd name="T1" fmla="*/ 0 h 6"/>
                <a:gd name="T2" fmla="*/ 0 w 3"/>
                <a:gd name="T3" fmla="*/ 0 h 6"/>
                <a:gd name="T4" fmla="*/ 0 w 3"/>
                <a:gd name="T5" fmla="*/ 0 h 6"/>
                <a:gd name="T6" fmla="*/ 0 w 3"/>
                <a:gd name="T7" fmla="*/ 0 h 6"/>
                <a:gd name="T8" fmla="*/ 3 w 3"/>
                <a:gd name="T9" fmla="*/ 3 h 6"/>
                <a:gd name="T10" fmla="*/ 3 w 3"/>
                <a:gd name="T11" fmla="*/ 3 h 6"/>
                <a:gd name="T12" fmla="*/ 0 w 3"/>
                <a:gd name="T13" fmla="*/ 3 h 6"/>
                <a:gd name="T14" fmla="*/ 0 w 3"/>
                <a:gd name="T15" fmla="*/ 3 h 6"/>
                <a:gd name="T16" fmla="*/ 0 w 3"/>
                <a:gd name="T17" fmla="*/ 6 h 6"/>
                <a:gd name="T18" fmla="*/ 0 w 3"/>
                <a:gd name="T19" fmla="*/ 6 h 6"/>
                <a:gd name="T20" fmla="*/ 0 w 3"/>
                <a:gd name="T21" fmla="*/ 3 h 6"/>
                <a:gd name="T22" fmla="*/ 0 w 3"/>
                <a:gd name="T23" fmla="*/ 3 h 6"/>
                <a:gd name="T24" fmla="*/ 0 w 3"/>
                <a:gd name="T25" fmla="*/ 3 h 6"/>
                <a:gd name="T26" fmla="*/ 0 w 3"/>
                <a:gd name="T27" fmla="*/ 0 h 6"/>
                <a:gd name="T28" fmla="*/ 0 w 3"/>
                <a:gd name="T29" fmla="*/ 0 h 6"/>
                <a:gd name="T30" fmla="*/ 0 w 3"/>
                <a:gd name="T31" fmla="*/ 0 h 6"/>
                <a:gd name="T32" fmla="*/ 0 w 3"/>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6"/>
                <a:gd name="T53" fmla="*/ 3 w 3"/>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6">
                  <a:moveTo>
                    <a:pt x="0" y="0"/>
                  </a:moveTo>
                  <a:lnTo>
                    <a:pt x="0" y="0"/>
                  </a:lnTo>
                  <a:lnTo>
                    <a:pt x="3" y="3"/>
                  </a:lnTo>
                  <a:lnTo>
                    <a:pt x="0" y="3"/>
                  </a:lnTo>
                  <a:lnTo>
                    <a:pt x="0" y="6"/>
                  </a:lnTo>
                  <a:lnTo>
                    <a:pt x="0" y="3"/>
                  </a:lnTo>
                  <a:lnTo>
                    <a:pt x="0" y="0"/>
                  </a:lnTo>
                  <a:close/>
                </a:path>
              </a:pathLst>
            </a:custGeom>
            <a:solidFill>
              <a:srgbClr val="CCCCCC"/>
            </a:solidFill>
            <a:ln w="9525">
              <a:noFill/>
              <a:round/>
              <a:headEnd/>
              <a:tailEnd/>
            </a:ln>
          </p:spPr>
          <p:txBody>
            <a:bodyPr/>
            <a:lstStyle/>
            <a:p>
              <a:endParaRPr lang="en-US"/>
            </a:p>
          </p:txBody>
        </p:sp>
        <p:sp>
          <p:nvSpPr>
            <p:cNvPr id="32638" name="Freeform 246"/>
            <p:cNvSpPr>
              <a:spLocks/>
            </p:cNvSpPr>
            <p:nvPr/>
          </p:nvSpPr>
          <p:spPr bwMode="auto">
            <a:xfrm>
              <a:off x="2565" y="1272"/>
              <a:ext cx="4" cy="9"/>
            </a:xfrm>
            <a:custGeom>
              <a:avLst/>
              <a:gdLst>
                <a:gd name="T0" fmla="*/ 0 w 3"/>
                <a:gd name="T1" fmla="*/ 0 h 6"/>
                <a:gd name="T2" fmla="*/ 0 w 3"/>
                <a:gd name="T3" fmla="*/ 0 h 6"/>
                <a:gd name="T4" fmla="*/ 0 w 3"/>
                <a:gd name="T5" fmla="*/ 0 h 6"/>
                <a:gd name="T6" fmla="*/ 0 w 3"/>
                <a:gd name="T7" fmla="*/ 0 h 6"/>
                <a:gd name="T8" fmla="*/ 3 w 3"/>
                <a:gd name="T9" fmla="*/ 3 h 6"/>
                <a:gd name="T10" fmla="*/ 3 w 3"/>
                <a:gd name="T11" fmla="*/ 3 h 6"/>
                <a:gd name="T12" fmla="*/ 0 w 3"/>
                <a:gd name="T13" fmla="*/ 3 h 6"/>
                <a:gd name="T14" fmla="*/ 0 w 3"/>
                <a:gd name="T15" fmla="*/ 3 h 6"/>
                <a:gd name="T16" fmla="*/ 0 w 3"/>
                <a:gd name="T17" fmla="*/ 6 h 6"/>
                <a:gd name="T18" fmla="*/ 0 w 3"/>
                <a:gd name="T19" fmla="*/ 6 h 6"/>
                <a:gd name="T20" fmla="*/ 0 w 3"/>
                <a:gd name="T21" fmla="*/ 3 h 6"/>
                <a:gd name="T22" fmla="*/ 0 w 3"/>
                <a:gd name="T23" fmla="*/ 3 h 6"/>
                <a:gd name="T24" fmla="*/ 0 w 3"/>
                <a:gd name="T25" fmla="*/ 3 h 6"/>
                <a:gd name="T26" fmla="*/ 0 w 3"/>
                <a:gd name="T27" fmla="*/ 0 h 6"/>
                <a:gd name="T28" fmla="*/ 0 w 3"/>
                <a:gd name="T29" fmla="*/ 0 h 6"/>
                <a:gd name="T30" fmla="*/ 0 w 3"/>
                <a:gd name="T31" fmla="*/ 0 h 6"/>
                <a:gd name="T32" fmla="*/ 0 w 3"/>
                <a:gd name="T33" fmla="*/ 0 h 6"/>
                <a:gd name="T34" fmla="*/ 0 w 3"/>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
                <a:gd name="T55" fmla="*/ 0 h 6"/>
                <a:gd name="T56" fmla="*/ 3 w 3"/>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 h="6">
                  <a:moveTo>
                    <a:pt x="0" y="0"/>
                  </a:moveTo>
                  <a:lnTo>
                    <a:pt x="0" y="0"/>
                  </a:lnTo>
                  <a:lnTo>
                    <a:pt x="3" y="3"/>
                  </a:lnTo>
                  <a:lnTo>
                    <a:pt x="0" y="3"/>
                  </a:lnTo>
                  <a:lnTo>
                    <a:pt x="0" y="6"/>
                  </a:lnTo>
                  <a:lnTo>
                    <a:pt x="0" y="3"/>
                  </a:lnTo>
                  <a:lnTo>
                    <a:pt x="0" y="0"/>
                  </a:lnTo>
                </a:path>
              </a:pathLst>
            </a:custGeom>
            <a:noFill/>
            <a:ln w="0">
              <a:solidFill>
                <a:srgbClr val="7F7F7F"/>
              </a:solidFill>
              <a:round/>
              <a:headEnd/>
              <a:tailEnd/>
            </a:ln>
          </p:spPr>
          <p:txBody>
            <a:bodyPr/>
            <a:lstStyle/>
            <a:p>
              <a:endParaRPr lang="en-US"/>
            </a:p>
          </p:txBody>
        </p:sp>
        <p:sp>
          <p:nvSpPr>
            <p:cNvPr id="32639" name="Freeform 247"/>
            <p:cNvSpPr>
              <a:spLocks/>
            </p:cNvSpPr>
            <p:nvPr/>
          </p:nvSpPr>
          <p:spPr bwMode="auto">
            <a:xfrm>
              <a:off x="2553" y="1272"/>
              <a:ext cx="12" cy="9"/>
            </a:xfrm>
            <a:custGeom>
              <a:avLst/>
              <a:gdLst>
                <a:gd name="T0" fmla="*/ 3 w 9"/>
                <a:gd name="T1" fmla="*/ 0 h 6"/>
                <a:gd name="T2" fmla="*/ 3 w 9"/>
                <a:gd name="T3" fmla="*/ 0 h 6"/>
                <a:gd name="T4" fmla="*/ 3 w 9"/>
                <a:gd name="T5" fmla="*/ 0 h 6"/>
                <a:gd name="T6" fmla="*/ 3 w 9"/>
                <a:gd name="T7" fmla="*/ 0 h 6"/>
                <a:gd name="T8" fmla="*/ 3 w 9"/>
                <a:gd name="T9" fmla="*/ 0 h 6"/>
                <a:gd name="T10" fmla="*/ 6 w 9"/>
                <a:gd name="T11" fmla="*/ 3 h 6"/>
                <a:gd name="T12" fmla="*/ 6 w 9"/>
                <a:gd name="T13" fmla="*/ 0 h 6"/>
                <a:gd name="T14" fmla="*/ 6 w 9"/>
                <a:gd name="T15" fmla="*/ 0 h 6"/>
                <a:gd name="T16" fmla="*/ 6 w 9"/>
                <a:gd name="T17" fmla="*/ 0 h 6"/>
                <a:gd name="T18" fmla="*/ 6 w 9"/>
                <a:gd name="T19" fmla="*/ 0 h 6"/>
                <a:gd name="T20" fmla="*/ 6 w 9"/>
                <a:gd name="T21" fmla="*/ 0 h 6"/>
                <a:gd name="T22" fmla="*/ 6 w 9"/>
                <a:gd name="T23" fmla="*/ 3 h 6"/>
                <a:gd name="T24" fmla="*/ 9 w 9"/>
                <a:gd name="T25" fmla="*/ 6 h 6"/>
                <a:gd name="T26" fmla="*/ 6 w 9"/>
                <a:gd name="T27" fmla="*/ 6 h 6"/>
                <a:gd name="T28" fmla="*/ 6 w 9"/>
                <a:gd name="T29" fmla="*/ 6 h 6"/>
                <a:gd name="T30" fmla="*/ 6 w 9"/>
                <a:gd name="T31" fmla="*/ 6 h 6"/>
                <a:gd name="T32" fmla="*/ 3 w 9"/>
                <a:gd name="T33" fmla="*/ 6 h 6"/>
                <a:gd name="T34" fmla="*/ 3 w 9"/>
                <a:gd name="T35" fmla="*/ 3 h 6"/>
                <a:gd name="T36" fmla="*/ 0 w 9"/>
                <a:gd name="T37" fmla="*/ 3 h 6"/>
                <a:gd name="T38" fmla="*/ 0 w 9"/>
                <a:gd name="T39" fmla="*/ 3 h 6"/>
                <a:gd name="T40" fmla="*/ 0 w 9"/>
                <a:gd name="T41" fmla="*/ 3 h 6"/>
                <a:gd name="T42" fmla="*/ 0 w 9"/>
                <a:gd name="T43" fmla="*/ 0 h 6"/>
                <a:gd name="T44" fmla="*/ 0 w 9"/>
                <a:gd name="T45" fmla="*/ 0 h 6"/>
                <a:gd name="T46" fmla="*/ 0 w 9"/>
                <a:gd name="T47" fmla="*/ 0 h 6"/>
                <a:gd name="T48" fmla="*/ 0 w 9"/>
                <a:gd name="T49" fmla="*/ 0 h 6"/>
                <a:gd name="T50" fmla="*/ 3 w 9"/>
                <a:gd name="T51" fmla="*/ 0 h 6"/>
                <a:gd name="T52" fmla="*/ 3 w 9"/>
                <a:gd name="T53" fmla="*/ 0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
                <a:gd name="T82" fmla="*/ 0 h 6"/>
                <a:gd name="T83" fmla="*/ 9 w 9"/>
                <a:gd name="T84" fmla="*/ 6 h 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 h="6">
                  <a:moveTo>
                    <a:pt x="3" y="0"/>
                  </a:moveTo>
                  <a:lnTo>
                    <a:pt x="3" y="0"/>
                  </a:lnTo>
                  <a:lnTo>
                    <a:pt x="6" y="3"/>
                  </a:lnTo>
                  <a:lnTo>
                    <a:pt x="6" y="0"/>
                  </a:lnTo>
                  <a:lnTo>
                    <a:pt x="6" y="3"/>
                  </a:lnTo>
                  <a:lnTo>
                    <a:pt x="9" y="6"/>
                  </a:lnTo>
                  <a:lnTo>
                    <a:pt x="6" y="6"/>
                  </a:lnTo>
                  <a:lnTo>
                    <a:pt x="3" y="6"/>
                  </a:lnTo>
                  <a:lnTo>
                    <a:pt x="3" y="3"/>
                  </a:lnTo>
                  <a:lnTo>
                    <a:pt x="0" y="3"/>
                  </a:lnTo>
                  <a:lnTo>
                    <a:pt x="0" y="0"/>
                  </a:lnTo>
                  <a:lnTo>
                    <a:pt x="3" y="0"/>
                  </a:lnTo>
                  <a:close/>
                </a:path>
              </a:pathLst>
            </a:custGeom>
            <a:solidFill>
              <a:srgbClr val="CCCCCC"/>
            </a:solidFill>
            <a:ln w="9525">
              <a:noFill/>
              <a:round/>
              <a:headEnd/>
              <a:tailEnd/>
            </a:ln>
          </p:spPr>
          <p:txBody>
            <a:bodyPr/>
            <a:lstStyle/>
            <a:p>
              <a:endParaRPr lang="en-US"/>
            </a:p>
          </p:txBody>
        </p:sp>
        <p:sp>
          <p:nvSpPr>
            <p:cNvPr id="32640" name="Freeform 248"/>
            <p:cNvSpPr>
              <a:spLocks/>
            </p:cNvSpPr>
            <p:nvPr/>
          </p:nvSpPr>
          <p:spPr bwMode="auto">
            <a:xfrm>
              <a:off x="2553" y="1272"/>
              <a:ext cx="12" cy="9"/>
            </a:xfrm>
            <a:custGeom>
              <a:avLst/>
              <a:gdLst>
                <a:gd name="T0" fmla="*/ 3 w 9"/>
                <a:gd name="T1" fmla="*/ 0 h 6"/>
                <a:gd name="T2" fmla="*/ 3 w 9"/>
                <a:gd name="T3" fmla="*/ 0 h 6"/>
                <a:gd name="T4" fmla="*/ 3 w 9"/>
                <a:gd name="T5" fmla="*/ 0 h 6"/>
                <a:gd name="T6" fmla="*/ 3 w 9"/>
                <a:gd name="T7" fmla="*/ 0 h 6"/>
                <a:gd name="T8" fmla="*/ 3 w 9"/>
                <a:gd name="T9" fmla="*/ 0 h 6"/>
                <a:gd name="T10" fmla="*/ 6 w 9"/>
                <a:gd name="T11" fmla="*/ 3 h 6"/>
                <a:gd name="T12" fmla="*/ 6 w 9"/>
                <a:gd name="T13" fmla="*/ 0 h 6"/>
                <a:gd name="T14" fmla="*/ 6 w 9"/>
                <a:gd name="T15" fmla="*/ 0 h 6"/>
                <a:gd name="T16" fmla="*/ 6 w 9"/>
                <a:gd name="T17" fmla="*/ 0 h 6"/>
                <a:gd name="T18" fmla="*/ 6 w 9"/>
                <a:gd name="T19" fmla="*/ 0 h 6"/>
                <a:gd name="T20" fmla="*/ 6 w 9"/>
                <a:gd name="T21" fmla="*/ 0 h 6"/>
                <a:gd name="T22" fmla="*/ 6 w 9"/>
                <a:gd name="T23" fmla="*/ 3 h 6"/>
                <a:gd name="T24" fmla="*/ 9 w 9"/>
                <a:gd name="T25" fmla="*/ 6 h 6"/>
                <a:gd name="T26" fmla="*/ 6 w 9"/>
                <a:gd name="T27" fmla="*/ 6 h 6"/>
                <a:gd name="T28" fmla="*/ 6 w 9"/>
                <a:gd name="T29" fmla="*/ 6 h 6"/>
                <a:gd name="T30" fmla="*/ 6 w 9"/>
                <a:gd name="T31" fmla="*/ 6 h 6"/>
                <a:gd name="T32" fmla="*/ 3 w 9"/>
                <a:gd name="T33" fmla="*/ 6 h 6"/>
                <a:gd name="T34" fmla="*/ 3 w 9"/>
                <a:gd name="T35" fmla="*/ 3 h 6"/>
                <a:gd name="T36" fmla="*/ 0 w 9"/>
                <a:gd name="T37" fmla="*/ 3 h 6"/>
                <a:gd name="T38" fmla="*/ 0 w 9"/>
                <a:gd name="T39" fmla="*/ 3 h 6"/>
                <a:gd name="T40" fmla="*/ 0 w 9"/>
                <a:gd name="T41" fmla="*/ 3 h 6"/>
                <a:gd name="T42" fmla="*/ 0 w 9"/>
                <a:gd name="T43" fmla="*/ 0 h 6"/>
                <a:gd name="T44" fmla="*/ 0 w 9"/>
                <a:gd name="T45" fmla="*/ 0 h 6"/>
                <a:gd name="T46" fmla="*/ 0 w 9"/>
                <a:gd name="T47" fmla="*/ 0 h 6"/>
                <a:gd name="T48" fmla="*/ 0 w 9"/>
                <a:gd name="T49" fmla="*/ 0 h 6"/>
                <a:gd name="T50" fmla="*/ 3 w 9"/>
                <a:gd name="T51" fmla="*/ 0 h 6"/>
                <a:gd name="T52" fmla="*/ 3 w 9"/>
                <a:gd name="T53" fmla="*/ 0 h 6"/>
                <a:gd name="T54" fmla="*/ 3 w 9"/>
                <a:gd name="T55" fmla="*/ 0 h 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
                <a:gd name="T85" fmla="*/ 0 h 6"/>
                <a:gd name="T86" fmla="*/ 9 w 9"/>
                <a:gd name="T87" fmla="*/ 6 h 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 h="6">
                  <a:moveTo>
                    <a:pt x="3" y="0"/>
                  </a:moveTo>
                  <a:lnTo>
                    <a:pt x="3" y="0"/>
                  </a:lnTo>
                  <a:lnTo>
                    <a:pt x="6" y="3"/>
                  </a:lnTo>
                  <a:lnTo>
                    <a:pt x="6" y="0"/>
                  </a:lnTo>
                  <a:lnTo>
                    <a:pt x="6" y="3"/>
                  </a:lnTo>
                  <a:lnTo>
                    <a:pt x="9" y="6"/>
                  </a:lnTo>
                  <a:lnTo>
                    <a:pt x="6" y="6"/>
                  </a:lnTo>
                  <a:lnTo>
                    <a:pt x="3" y="6"/>
                  </a:lnTo>
                  <a:lnTo>
                    <a:pt x="3" y="3"/>
                  </a:lnTo>
                  <a:lnTo>
                    <a:pt x="0" y="3"/>
                  </a:lnTo>
                  <a:lnTo>
                    <a:pt x="0" y="0"/>
                  </a:lnTo>
                  <a:lnTo>
                    <a:pt x="3" y="0"/>
                  </a:lnTo>
                </a:path>
              </a:pathLst>
            </a:custGeom>
            <a:noFill/>
            <a:ln w="0">
              <a:solidFill>
                <a:srgbClr val="7F7F7F"/>
              </a:solidFill>
              <a:round/>
              <a:headEnd/>
              <a:tailEnd/>
            </a:ln>
          </p:spPr>
          <p:txBody>
            <a:bodyPr/>
            <a:lstStyle/>
            <a:p>
              <a:endParaRPr lang="en-US"/>
            </a:p>
          </p:txBody>
        </p:sp>
        <p:sp>
          <p:nvSpPr>
            <p:cNvPr id="32641" name="Freeform 249"/>
            <p:cNvSpPr>
              <a:spLocks/>
            </p:cNvSpPr>
            <p:nvPr/>
          </p:nvSpPr>
          <p:spPr bwMode="auto">
            <a:xfrm>
              <a:off x="2535" y="1250"/>
              <a:ext cx="18" cy="17"/>
            </a:xfrm>
            <a:custGeom>
              <a:avLst/>
              <a:gdLst>
                <a:gd name="T0" fmla="*/ 3 w 13"/>
                <a:gd name="T1" fmla="*/ 0 h 12"/>
                <a:gd name="T2" fmla="*/ 3 w 13"/>
                <a:gd name="T3" fmla="*/ 0 h 12"/>
                <a:gd name="T4" fmla="*/ 6 w 13"/>
                <a:gd name="T5" fmla="*/ 0 h 12"/>
                <a:gd name="T6" fmla="*/ 6 w 13"/>
                <a:gd name="T7" fmla="*/ 3 h 12"/>
                <a:gd name="T8" fmla="*/ 6 w 13"/>
                <a:gd name="T9" fmla="*/ 3 h 12"/>
                <a:gd name="T10" fmla="*/ 6 w 13"/>
                <a:gd name="T11" fmla="*/ 0 h 12"/>
                <a:gd name="T12" fmla="*/ 9 w 13"/>
                <a:gd name="T13" fmla="*/ 0 h 12"/>
                <a:gd name="T14" fmla="*/ 9 w 13"/>
                <a:gd name="T15" fmla="*/ 3 h 12"/>
                <a:gd name="T16" fmla="*/ 9 w 13"/>
                <a:gd name="T17" fmla="*/ 6 h 12"/>
                <a:gd name="T18" fmla="*/ 9 w 13"/>
                <a:gd name="T19" fmla="*/ 6 h 12"/>
                <a:gd name="T20" fmla="*/ 9 w 13"/>
                <a:gd name="T21" fmla="*/ 6 h 12"/>
                <a:gd name="T22" fmla="*/ 13 w 13"/>
                <a:gd name="T23" fmla="*/ 6 h 12"/>
                <a:gd name="T24" fmla="*/ 13 w 13"/>
                <a:gd name="T25" fmla="*/ 6 h 12"/>
                <a:gd name="T26" fmla="*/ 9 w 13"/>
                <a:gd name="T27" fmla="*/ 6 h 12"/>
                <a:gd name="T28" fmla="*/ 9 w 13"/>
                <a:gd name="T29" fmla="*/ 9 h 12"/>
                <a:gd name="T30" fmla="*/ 9 w 13"/>
                <a:gd name="T31" fmla="*/ 12 h 12"/>
                <a:gd name="T32" fmla="*/ 9 w 13"/>
                <a:gd name="T33" fmla="*/ 12 h 12"/>
                <a:gd name="T34" fmla="*/ 6 w 13"/>
                <a:gd name="T35" fmla="*/ 12 h 12"/>
                <a:gd name="T36" fmla="*/ 6 w 13"/>
                <a:gd name="T37" fmla="*/ 12 h 12"/>
                <a:gd name="T38" fmla="*/ 3 w 13"/>
                <a:gd name="T39" fmla="*/ 12 h 12"/>
                <a:gd name="T40" fmla="*/ 3 w 13"/>
                <a:gd name="T41" fmla="*/ 12 h 12"/>
                <a:gd name="T42" fmla="*/ 3 w 13"/>
                <a:gd name="T43" fmla="*/ 9 h 12"/>
                <a:gd name="T44" fmla="*/ 3 w 13"/>
                <a:gd name="T45" fmla="*/ 9 h 12"/>
                <a:gd name="T46" fmla="*/ 3 w 13"/>
                <a:gd name="T47" fmla="*/ 9 h 12"/>
                <a:gd name="T48" fmla="*/ 0 w 13"/>
                <a:gd name="T49" fmla="*/ 9 h 12"/>
                <a:gd name="T50" fmla="*/ 0 w 13"/>
                <a:gd name="T51" fmla="*/ 6 h 12"/>
                <a:gd name="T52" fmla="*/ 0 w 13"/>
                <a:gd name="T53" fmla="*/ 6 h 12"/>
                <a:gd name="T54" fmla="*/ 0 w 13"/>
                <a:gd name="T55" fmla="*/ 3 h 12"/>
                <a:gd name="T56" fmla="*/ 0 w 13"/>
                <a:gd name="T57" fmla="*/ 3 h 12"/>
                <a:gd name="T58" fmla="*/ 0 w 13"/>
                <a:gd name="T59" fmla="*/ 3 h 12"/>
                <a:gd name="T60" fmla="*/ 0 w 13"/>
                <a:gd name="T61" fmla="*/ 3 h 12"/>
                <a:gd name="T62" fmla="*/ 0 w 13"/>
                <a:gd name="T63" fmla="*/ 3 h 12"/>
                <a:gd name="T64" fmla="*/ 0 w 13"/>
                <a:gd name="T65" fmla="*/ 3 h 12"/>
                <a:gd name="T66" fmla="*/ 0 w 13"/>
                <a:gd name="T67" fmla="*/ 3 h 12"/>
                <a:gd name="T68" fmla="*/ 0 w 13"/>
                <a:gd name="T69" fmla="*/ 3 h 12"/>
                <a:gd name="T70" fmla="*/ 3 w 13"/>
                <a:gd name="T71" fmla="*/ 0 h 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
                <a:gd name="T109" fmla="*/ 0 h 12"/>
                <a:gd name="T110" fmla="*/ 13 w 13"/>
                <a:gd name="T111" fmla="*/ 12 h 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 h="12">
                  <a:moveTo>
                    <a:pt x="3" y="0"/>
                  </a:moveTo>
                  <a:lnTo>
                    <a:pt x="3" y="0"/>
                  </a:lnTo>
                  <a:lnTo>
                    <a:pt x="6" y="0"/>
                  </a:lnTo>
                  <a:lnTo>
                    <a:pt x="6" y="3"/>
                  </a:lnTo>
                  <a:lnTo>
                    <a:pt x="6" y="0"/>
                  </a:lnTo>
                  <a:lnTo>
                    <a:pt x="9" y="0"/>
                  </a:lnTo>
                  <a:lnTo>
                    <a:pt x="9" y="3"/>
                  </a:lnTo>
                  <a:lnTo>
                    <a:pt x="9" y="6"/>
                  </a:lnTo>
                  <a:lnTo>
                    <a:pt x="13" y="6"/>
                  </a:lnTo>
                  <a:lnTo>
                    <a:pt x="9" y="6"/>
                  </a:lnTo>
                  <a:lnTo>
                    <a:pt x="9" y="9"/>
                  </a:lnTo>
                  <a:lnTo>
                    <a:pt x="9" y="12"/>
                  </a:lnTo>
                  <a:lnTo>
                    <a:pt x="6" y="12"/>
                  </a:lnTo>
                  <a:lnTo>
                    <a:pt x="3" y="12"/>
                  </a:lnTo>
                  <a:lnTo>
                    <a:pt x="3" y="9"/>
                  </a:lnTo>
                  <a:lnTo>
                    <a:pt x="0" y="9"/>
                  </a:lnTo>
                  <a:lnTo>
                    <a:pt x="0" y="6"/>
                  </a:lnTo>
                  <a:lnTo>
                    <a:pt x="0" y="3"/>
                  </a:lnTo>
                  <a:lnTo>
                    <a:pt x="3" y="0"/>
                  </a:lnTo>
                  <a:close/>
                </a:path>
              </a:pathLst>
            </a:custGeom>
            <a:solidFill>
              <a:srgbClr val="CCCCCC"/>
            </a:solidFill>
            <a:ln w="9525">
              <a:noFill/>
              <a:round/>
              <a:headEnd/>
              <a:tailEnd/>
            </a:ln>
          </p:spPr>
          <p:txBody>
            <a:bodyPr/>
            <a:lstStyle/>
            <a:p>
              <a:endParaRPr lang="en-US"/>
            </a:p>
          </p:txBody>
        </p:sp>
        <p:sp>
          <p:nvSpPr>
            <p:cNvPr id="32642" name="Freeform 250"/>
            <p:cNvSpPr>
              <a:spLocks/>
            </p:cNvSpPr>
            <p:nvPr/>
          </p:nvSpPr>
          <p:spPr bwMode="auto">
            <a:xfrm>
              <a:off x="2535" y="1250"/>
              <a:ext cx="18" cy="17"/>
            </a:xfrm>
            <a:custGeom>
              <a:avLst/>
              <a:gdLst>
                <a:gd name="T0" fmla="*/ 3 w 13"/>
                <a:gd name="T1" fmla="*/ 0 h 12"/>
                <a:gd name="T2" fmla="*/ 3 w 13"/>
                <a:gd name="T3" fmla="*/ 0 h 12"/>
                <a:gd name="T4" fmla="*/ 6 w 13"/>
                <a:gd name="T5" fmla="*/ 0 h 12"/>
                <a:gd name="T6" fmla="*/ 6 w 13"/>
                <a:gd name="T7" fmla="*/ 3 h 12"/>
                <a:gd name="T8" fmla="*/ 6 w 13"/>
                <a:gd name="T9" fmla="*/ 3 h 12"/>
                <a:gd name="T10" fmla="*/ 6 w 13"/>
                <a:gd name="T11" fmla="*/ 0 h 12"/>
                <a:gd name="T12" fmla="*/ 9 w 13"/>
                <a:gd name="T13" fmla="*/ 0 h 12"/>
                <a:gd name="T14" fmla="*/ 9 w 13"/>
                <a:gd name="T15" fmla="*/ 3 h 12"/>
                <a:gd name="T16" fmla="*/ 9 w 13"/>
                <a:gd name="T17" fmla="*/ 6 h 12"/>
                <a:gd name="T18" fmla="*/ 9 w 13"/>
                <a:gd name="T19" fmla="*/ 6 h 12"/>
                <a:gd name="T20" fmla="*/ 9 w 13"/>
                <a:gd name="T21" fmla="*/ 6 h 12"/>
                <a:gd name="T22" fmla="*/ 13 w 13"/>
                <a:gd name="T23" fmla="*/ 6 h 12"/>
                <a:gd name="T24" fmla="*/ 13 w 13"/>
                <a:gd name="T25" fmla="*/ 6 h 12"/>
                <a:gd name="T26" fmla="*/ 9 w 13"/>
                <a:gd name="T27" fmla="*/ 6 h 12"/>
                <a:gd name="T28" fmla="*/ 9 w 13"/>
                <a:gd name="T29" fmla="*/ 9 h 12"/>
                <a:gd name="T30" fmla="*/ 9 w 13"/>
                <a:gd name="T31" fmla="*/ 12 h 12"/>
                <a:gd name="T32" fmla="*/ 9 w 13"/>
                <a:gd name="T33" fmla="*/ 12 h 12"/>
                <a:gd name="T34" fmla="*/ 6 w 13"/>
                <a:gd name="T35" fmla="*/ 12 h 12"/>
                <a:gd name="T36" fmla="*/ 6 w 13"/>
                <a:gd name="T37" fmla="*/ 12 h 12"/>
                <a:gd name="T38" fmla="*/ 3 w 13"/>
                <a:gd name="T39" fmla="*/ 12 h 12"/>
                <a:gd name="T40" fmla="*/ 3 w 13"/>
                <a:gd name="T41" fmla="*/ 12 h 12"/>
                <a:gd name="T42" fmla="*/ 3 w 13"/>
                <a:gd name="T43" fmla="*/ 9 h 12"/>
                <a:gd name="T44" fmla="*/ 3 w 13"/>
                <a:gd name="T45" fmla="*/ 9 h 12"/>
                <a:gd name="T46" fmla="*/ 3 w 13"/>
                <a:gd name="T47" fmla="*/ 9 h 12"/>
                <a:gd name="T48" fmla="*/ 0 w 13"/>
                <a:gd name="T49" fmla="*/ 9 h 12"/>
                <a:gd name="T50" fmla="*/ 0 w 13"/>
                <a:gd name="T51" fmla="*/ 6 h 12"/>
                <a:gd name="T52" fmla="*/ 0 w 13"/>
                <a:gd name="T53" fmla="*/ 6 h 12"/>
                <a:gd name="T54" fmla="*/ 0 w 13"/>
                <a:gd name="T55" fmla="*/ 3 h 12"/>
                <a:gd name="T56" fmla="*/ 0 w 13"/>
                <a:gd name="T57" fmla="*/ 3 h 12"/>
                <a:gd name="T58" fmla="*/ 0 w 13"/>
                <a:gd name="T59" fmla="*/ 3 h 12"/>
                <a:gd name="T60" fmla="*/ 0 w 13"/>
                <a:gd name="T61" fmla="*/ 3 h 12"/>
                <a:gd name="T62" fmla="*/ 0 w 13"/>
                <a:gd name="T63" fmla="*/ 3 h 12"/>
                <a:gd name="T64" fmla="*/ 0 w 13"/>
                <a:gd name="T65" fmla="*/ 3 h 12"/>
                <a:gd name="T66" fmla="*/ 0 w 13"/>
                <a:gd name="T67" fmla="*/ 3 h 12"/>
                <a:gd name="T68" fmla="*/ 0 w 13"/>
                <a:gd name="T69" fmla="*/ 3 h 12"/>
                <a:gd name="T70" fmla="*/ 3 w 13"/>
                <a:gd name="T71" fmla="*/ 0 h 12"/>
                <a:gd name="T72" fmla="*/ 3 w 13"/>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
                <a:gd name="T112" fmla="*/ 0 h 12"/>
                <a:gd name="T113" fmla="*/ 13 w 13"/>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 h="12">
                  <a:moveTo>
                    <a:pt x="3" y="0"/>
                  </a:moveTo>
                  <a:lnTo>
                    <a:pt x="3" y="0"/>
                  </a:lnTo>
                  <a:lnTo>
                    <a:pt x="6" y="0"/>
                  </a:lnTo>
                  <a:lnTo>
                    <a:pt x="6" y="3"/>
                  </a:lnTo>
                  <a:lnTo>
                    <a:pt x="6" y="0"/>
                  </a:lnTo>
                  <a:lnTo>
                    <a:pt x="9" y="0"/>
                  </a:lnTo>
                  <a:lnTo>
                    <a:pt x="9" y="3"/>
                  </a:lnTo>
                  <a:lnTo>
                    <a:pt x="9" y="6"/>
                  </a:lnTo>
                  <a:lnTo>
                    <a:pt x="13" y="6"/>
                  </a:lnTo>
                  <a:lnTo>
                    <a:pt x="9" y="6"/>
                  </a:lnTo>
                  <a:lnTo>
                    <a:pt x="9" y="9"/>
                  </a:lnTo>
                  <a:lnTo>
                    <a:pt x="9" y="12"/>
                  </a:lnTo>
                  <a:lnTo>
                    <a:pt x="6" y="12"/>
                  </a:lnTo>
                  <a:lnTo>
                    <a:pt x="3" y="12"/>
                  </a:lnTo>
                  <a:lnTo>
                    <a:pt x="3" y="9"/>
                  </a:lnTo>
                  <a:lnTo>
                    <a:pt x="0" y="9"/>
                  </a:lnTo>
                  <a:lnTo>
                    <a:pt x="0" y="6"/>
                  </a:lnTo>
                  <a:lnTo>
                    <a:pt x="0" y="3"/>
                  </a:lnTo>
                  <a:lnTo>
                    <a:pt x="3" y="0"/>
                  </a:lnTo>
                </a:path>
              </a:pathLst>
            </a:custGeom>
            <a:noFill/>
            <a:ln w="0">
              <a:solidFill>
                <a:srgbClr val="7F7F7F"/>
              </a:solidFill>
              <a:round/>
              <a:headEnd/>
              <a:tailEnd/>
            </a:ln>
          </p:spPr>
          <p:txBody>
            <a:bodyPr/>
            <a:lstStyle/>
            <a:p>
              <a:endParaRPr lang="en-US"/>
            </a:p>
          </p:txBody>
        </p:sp>
        <p:sp>
          <p:nvSpPr>
            <p:cNvPr id="32643" name="Freeform 251"/>
            <p:cNvSpPr>
              <a:spLocks/>
            </p:cNvSpPr>
            <p:nvPr/>
          </p:nvSpPr>
          <p:spPr bwMode="auto">
            <a:xfrm>
              <a:off x="2547" y="1263"/>
              <a:ext cx="6" cy="14"/>
            </a:xfrm>
            <a:custGeom>
              <a:avLst/>
              <a:gdLst>
                <a:gd name="T0" fmla="*/ 0 w 4"/>
                <a:gd name="T1" fmla="*/ 3 h 10"/>
                <a:gd name="T2" fmla="*/ 0 w 4"/>
                <a:gd name="T3" fmla="*/ 0 h 10"/>
                <a:gd name="T4" fmla="*/ 4 w 4"/>
                <a:gd name="T5" fmla="*/ 0 h 10"/>
                <a:gd name="T6" fmla="*/ 4 w 4"/>
                <a:gd name="T7" fmla="*/ 0 h 10"/>
                <a:gd name="T8" fmla="*/ 4 w 4"/>
                <a:gd name="T9" fmla="*/ 3 h 10"/>
                <a:gd name="T10" fmla="*/ 0 w 4"/>
                <a:gd name="T11" fmla="*/ 7 h 10"/>
                <a:gd name="T12" fmla="*/ 0 w 4"/>
                <a:gd name="T13" fmla="*/ 7 h 10"/>
                <a:gd name="T14" fmla="*/ 0 w 4"/>
                <a:gd name="T15" fmla="*/ 10 h 10"/>
                <a:gd name="T16" fmla="*/ 0 w 4"/>
                <a:gd name="T17" fmla="*/ 10 h 10"/>
                <a:gd name="T18" fmla="*/ 0 w 4"/>
                <a:gd name="T19" fmla="*/ 10 h 10"/>
                <a:gd name="T20" fmla="*/ 0 w 4"/>
                <a:gd name="T21" fmla="*/ 10 h 10"/>
                <a:gd name="T22" fmla="*/ 0 w 4"/>
                <a:gd name="T23" fmla="*/ 7 h 10"/>
                <a:gd name="T24" fmla="*/ 0 w 4"/>
                <a:gd name="T25" fmla="*/ 7 h 10"/>
                <a:gd name="T26" fmla="*/ 0 w 4"/>
                <a:gd name="T27" fmla="*/ 3 h 10"/>
                <a:gd name="T28" fmla="*/ 0 w 4"/>
                <a:gd name="T29" fmla="*/ 3 h 10"/>
                <a:gd name="T30" fmla="*/ 0 w 4"/>
                <a:gd name="T31" fmla="*/ 3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10"/>
                <a:gd name="T50" fmla="*/ 4 w 4"/>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10">
                  <a:moveTo>
                    <a:pt x="0" y="3"/>
                  </a:moveTo>
                  <a:lnTo>
                    <a:pt x="0" y="0"/>
                  </a:lnTo>
                  <a:lnTo>
                    <a:pt x="4" y="0"/>
                  </a:lnTo>
                  <a:lnTo>
                    <a:pt x="4" y="3"/>
                  </a:lnTo>
                  <a:lnTo>
                    <a:pt x="0" y="7"/>
                  </a:lnTo>
                  <a:lnTo>
                    <a:pt x="0" y="10"/>
                  </a:lnTo>
                  <a:lnTo>
                    <a:pt x="0" y="7"/>
                  </a:lnTo>
                  <a:lnTo>
                    <a:pt x="0" y="3"/>
                  </a:lnTo>
                  <a:close/>
                </a:path>
              </a:pathLst>
            </a:custGeom>
            <a:solidFill>
              <a:srgbClr val="CCCCCC"/>
            </a:solidFill>
            <a:ln w="9525">
              <a:noFill/>
              <a:round/>
              <a:headEnd/>
              <a:tailEnd/>
            </a:ln>
          </p:spPr>
          <p:txBody>
            <a:bodyPr/>
            <a:lstStyle/>
            <a:p>
              <a:endParaRPr lang="en-US"/>
            </a:p>
          </p:txBody>
        </p:sp>
        <p:sp>
          <p:nvSpPr>
            <p:cNvPr id="32644" name="Freeform 252"/>
            <p:cNvSpPr>
              <a:spLocks/>
            </p:cNvSpPr>
            <p:nvPr/>
          </p:nvSpPr>
          <p:spPr bwMode="auto">
            <a:xfrm>
              <a:off x="2547" y="1263"/>
              <a:ext cx="6" cy="14"/>
            </a:xfrm>
            <a:custGeom>
              <a:avLst/>
              <a:gdLst>
                <a:gd name="T0" fmla="*/ 0 w 4"/>
                <a:gd name="T1" fmla="*/ 3 h 10"/>
                <a:gd name="T2" fmla="*/ 0 w 4"/>
                <a:gd name="T3" fmla="*/ 0 h 10"/>
                <a:gd name="T4" fmla="*/ 4 w 4"/>
                <a:gd name="T5" fmla="*/ 0 h 10"/>
                <a:gd name="T6" fmla="*/ 4 w 4"/>
                <a:gd name="T7" fmla="*/ 0 h 10"/>
                <a:gd name="T8" fmla="*/ 4 w 4"/>
                <a:gd name="T9" fmla="*/ 3 h 10"/>
                <a:gd name="T10" fmla="*/ 0 w 4"/>
                <a:gd name="T11" fmla="*/ 7 h 10"/>
                <a:gd name="T12" fmla="*/ 0 w 4"/>
                <a:gd name="T13" fmla="*/ 7 h 10"/>
                <a:gd name="T14" fmla="*/ 0 w 4"/>
                <a:gd name="T15" fmla="*/ 10 h 10"/>
                <a:gd name="T16" fmla="*/ 0 w 4"/>
                <a:gd name="T17" fmla="*/ 10 h 10"/>
                <a:gd name="T18" fmla="*/ 0 w 4"/>
                <a:gd name="T19" fmla="*/ 10 h 10"/>
                <a:gd name="T20" fmla="*/ 0 w 4"/>
                <a:gd name="T21" fmla="*/ 10 h 10"/>
                <a:gd name="T22" fmla="*/ 0 w 4"/>
                <a:gd name="T23" fmla="*/ 7 h 10"/>
                <a:gd name="T24" fmla="*/ 0 w 4"/>
                <a:gd name="T25" fmla="*/ 7 h 10"/>
                <a:gd name="T26" fmla="*/ 0 w 4"/>
                <a:gd name="T27" fmla="*/ 3 h 10"/>
                <a:gd name="T28" fmla="*/ 0 w 4"/>
                <a:gd name="T29" fmla="*/ 3 h 10"/>
                <a:gd name="T30" fmla="*/ 0 w 4"/>
                <a:gd name="T31" fmla="*/ 3 h 10"/>
                <a:gd name="T32" fmla="*/ 0 w 4"/>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10"/>
                <a:gd name="T53" fmla="*/ 4 w 4"/>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10">
                  <a:moveTo>
                    <a:pt x="0" y="3"/>
                  </a:moveTo>
                  <a:lnTo>
                    <a:pt x="0" y="0"/>
                  </a:lnTo>
                  <a:lnTo>
                    <a:pt x="4" y="0"/>
                  </a:lnTo>
                  <a:lnTo>
                    <a:pt x="4" y="3"/>
                  </a:lnTo>
                  <a:lnTo>
                    <a:pt x="0" y="7"/>
                  </a:lnTo>
                  <a:lnTo>
                    <a:pt x="0" y="10"/>
                  </a:lnTo>
                  <a:lnTo>
                    <a:pt x="0" y="7"/>
                  </a:lnTo>
                  <a:lnTo>
                    <a:pt x="0" y="3"/>
                  </a:lnTo>
                </a:path>
              </a:pathLst>
            </a:custGeom>
            <a:noFill/>
            <a:ln w="0">
              <a:solidFill>
                <a:srgbClr val="7F7F7F"/>
              </a:solidFill>
              <a:round/>
              <a:headEnd/>
              <a:tailEnd/>
            </a:ln>
          </p:spPr>
          <p:txBody>
            <a:bodyPr/>
            <a:lstStyle/>
            <a:p>
              <a:endParaRPr lang="en-US"/>
            </a:p>
          </p:txBody>
        </p:sp>
        <p:sp>
          <p:nvSpPr>
            <p:cNvPr id="32645" name="Freeform 253"/>
            <p:cNvSpPr>
              <a:spLocks/>
            </p:cNvSpPr>
            <p:nvPr/>
          </p:nvSpPr>
          <p:spPr bwMode="auto">
            <a:xfrm>
              <a:off x="2583" y="1281"/>
              <a:ext cx="9" cy="14"/>
            </a:xfrm>
            <a:custGeom>
              <a:avLst/>
              <a:gdLst>
                <a:gd name="T0" fmla="*/ 7 w 7"/>
                <a:gd name="T1" fmla="*/ 3 h 10"/>
                <a:gd name="T2" fmla="*/ 7 w 7"/>
                <a:gd name="T3" fmla="*/ 7 h 10"/>
                <a:gd name="T4" fmla="*/ 7 w 7"/>
                <a:gd name="T5" fmla="*/ 7 h 10"/>
                <a:gd name="T6" fmla="*/ 7 w 7"/>
                <a:gd name="T7" fmla="*/ 10 h 10"/>
                <a:gd name="T8" fmla="*/ 7 w 7"/>
                <a:gd name="T9" fmla="*/ 7 h 10"/>
                <a:gd name="T10" fmla="*/ 3 w 7"/>
                <a:gd name="T11" fmla="*/ 7 h 10"/>
                <a:gd name="T12" fmla="*/ 3 w 7"/>
                <a:gd name="T13" fmla="*/ 10 h 10"/>
                <a:gd name="T14" fmla="*/ 0 w 7"/>
                <a:gd name="T15" fmla="*/ 7 h 10"/>
                <a:gd name="T16" fmla="*/ 0 w 7"/>
                <a:gd name="T17" fmla="*/ 7 h 10"/>
                <a:gd name="T18" fmla="*/ 0 w 7"/>
                <a:gd name="T19" fmla="*/ 7 h 10"/>
                <a:gd name="T20" fmla="*/ 0 w 7"/>
                <a:gd name="T21" fmla="*/ 3 h 10"/>
                <a:gd name="T22" fmla="*/ 0 w 7"/>
                <a:gd name="T23" fmla="*/ 3 h 10"/>
                <a:gd name="T24" fmla="*/ 0 w 7"/>
                <a:gd name="T25" fmla="*/ 3 h 10"/>
                <a:gd name="T26" fmla="*/ 3 w 7"/>
                <a:gd name="T27" fmla="*/ 3 h 10"/>
                <a:gd name="T28" fmla="*/ 3 w 7"/>
                <a:gd name="T29" fmla="*/ 3 h 10"/>
                <a:gd name="T30" fmla="*/ 3 w 7"/>
                <a:gd name="T31" fmla="*/ 3 h 10"/>
                <a:gd name="T32" fmla="*/ 0 w 7"/>
                <a:gd name="T33" fmla="*/ 0 h 10"/>
                <a:gd name="T34" fmla="*/ 3 w 7"/>
                <a:gd name="T35" fmla="*/ 0 h 10"/>
                <a:gd name="T36" fmla="*/ 3 w 7"/>
                <a:gd name="T37" fmla="*/ 0 h 10"/>
                <a:gd name="T38" fmla="*/ 3 w 7"/>
                <a:gd name="T39" fmla="*/ 0 h 10"/>
                <a:gd name="T40" fmla="*/ 7 w 7"/>
                <a:gd name="T41" fmla="*/ 0 h 10"/>
                <a:gd name="T42" fmla="*/ 7 w 7"/>
                <a:gd name="T43" fmla="*/ 3 h 10"/>
                <a:gd name="T44" fmla="*/ 7 w 7"/>
                <a:gd name="T45" fmla="*/ 3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
                <a:gd name="T70" fmla="*/ 0 h 10"/>
                <a:gd name="T71" fmla="*/ 7 w 7"/>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 h="10">
                  <a:moveTo>
                    <a:pt x="7" y="3"/>
                  </a:moveTo>
                  <a:lnTo>
                    <a:pt x="7" y="7"/>
                  </a:lnTo>
                  <a:lnTo>
                    <a:pt x="7" y="10"/>
                  </a:lnTo>
                  <a:lnTo>
                    <a:pt x="7" y="7"/>
                  </a:lnTo>
                  <a:lnTo>
                    <a:pt x="3" y="7"/>
                  </a:lnTo>
                  <a:lnTo>
                    <a:pt x="3" y="10"/>
                  </a:lnTo>
                  <a:lnTo>
                    <a:pt x="0" y="7"/>
                  </a:lnTo>
                  <a:lnTo>
                    <a:pt x="0" y="3"/>
                  </a:lnTo>
                  <a:lnTo>
                    <a:pt x="3" y="3"/>
                  </a:lnTo>
                  <a:lnTo>
                    <a:pt x="0" y="0"/>
                  </a:lnTo>
                  <a:lnTo>
                    <a:pt x="3" y="0"/>
                  </a:lnTo>
                  <a:lnTo>
                    <a:pt x="7" y="0"/>
                  </a:lnTo>
                  <a:lnTo>
                    <a:pt x="7" y="3"/>
                  </a:lnTo>
                  <a:close/>
                </a:path>
              </a:pathLst>
            </a:custGeom>
            <a:solidFill>
              <a:srgbClr val="CCCCCC"/>
            </a:solidFill>
            <a:ln w="9525">
              <a:noFill/>
              <a:round/>
              <a:headEnd/>
              <a:tailEnd/>
            </a:ln>
          </p:spPr>
          <p:txBody>
            <a:bodyPr/>
            <a:lstStyle/>
            <a:p>
              <a:endParaRPr lang="en-US"/>
            </a:p>
          </p:txBody>
        </p:sp>
        <p:sp>
          <p:nvSpPr>
            <p:cNvPr id="32646" name="Freeform 254"/>
            <p:cNvSpPr>
              <a:spLocks/>
            </p:cNvSpPr>
            <p:nvPr/>
          </p:nvSpPr>
          <p:spPr bwMode="auto">
            <a:xfrm>
              <a:off x="2583" y="1281"/>
              <a:ext cx="9" cy="14"/>
            </a:xfrm>
            <a:custGeom>
              <a:avLst/>
              <a:gdLst>
                <a:gd name="T0" fmla="*/ 7 w 7"/>
                <a:gd name="T1" fmla="*/ 3 h 10"/>
                <a:gd name="T2" fmla="*/ 7 w 7"/>
                <a:gd name="T3" fmla="*/ 7 h 10"/>
                <a:gd name="T4" fmla="*/ 7 w 7"/>
                <a:gd name="T5" fmla="*/ 7 h 10"/>
                <a:gd name="T6" fmla="*/ 7 w 7"/>
                <a:gd name="T7" fmla="*/ 10 h 10"/>
                <a:gd name="T8" fmla="*/ 7 w 7"/>
                <a:gd name="T9" fmla="*/ 7 h 10"/>
                <a:gd name="T10" fmla="*/ 3 w 7"/>
                <a:gd name="T11" fmla="*/ 7 h 10"/>
                <a:gd name="T12" fmla="*/ 3 w 7"/>
                <a:gd name="T13" fmla="*/ 10 h 10"/>
                <a:gd name="T14" fmla="*/ 0 w 7"/>
                <a:gd name="T15" fmla="*/ 7 h 10"/>
                <a:gd name="T16" fmla="*/ 0 w 7"/>
                <a:gd name="T17" fmla="*/ 7 h 10"/>
                <a:gd name="T18" fmla="*/ 0 w 7"/>
                <a:gd name="T19" fmla="*/ 7 h 10"/>
                <a:gd name="T20" fmla="*/ 0 w 7"/>
                <a:gd name="T21" fmla="*/ 3 h 10"/>
                <a:gd name="T22" fmla="*/ 0 w 7"/>
                <a:gd name="T23" fmla="*/ 3 h 10"/>
                <a:gd name="T24" fmla="*/ 0 w 7"/>
                <a:gd name="T25" fmla="*/ 3 h 10"/>
                <a:gd name="T26" fmla="*/ 3 w 7"/>
                <a:gd name="T27" fmla="*/ 3 h 10"/>
                <a:gd name="T28" fmla="*/ 3 w 7"/>
                <a:gd name="T29" fmla="*/ 3 h 10"/>
                <a:gd name="T30" fmla="*/ 3 w 7"/>
                <a:gd name="T31" fmla="*/ 3 h 10"/>
                <a:gd name="T32" fmla="*/ 0 w 7"/>
                <a:gd name="T33" fmla="*/ 0 h 10"/>
                <a:gd name="T34" fmla="*/ 3 w 7"/>
                <a:gd name="T35" fmla="*/ 0 h 10"/>
                <a:gd name="T36" fmla="*/ 3 w 7"/>
                <a:gd name="T37" fmla="*/ 0 h 10"/>
                <a:gd name="T38" fmla="*/ 3 w 7"/>
                <a:gd name="T39" fmla="*/ 0 h 10"/>
                <a:gd name="T40" fmla="*/ 7 w 7"/>
                <a:gd name="T41" fmla="*/ 0 h 10"/>
                <a:gd name="T42" fmla="*/ 7 w 7"/>
                <a:gd name="T43" fmla="*/ 3 h 10"/>
                <a:gd name="T44" fmla="*/ 7 w 7"/>
                <a:gd name="T45" fmla="*/ 3 h 10"/>
                <a:gd name="T46" fmla="*/ 7 w 7"/>
                <a:gd name="T47" fmla="*/ 3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10"/>
                <a:gd name="T74" fmla="*/ 7 w 7"/>
                <a:gd name="T75" fmla="*/ 10 h 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10">
                  <a:moveTo>
                    <a:pt x="7" y="3"/>
                  </a:moveTo>
                  <a:lnTo>
                    <a:pt x="7" y="7"/>
                  </a:lnTo>
                  <a:lnTo>
                    <a:pt x="7" y="10"/>
                  </a:lnTo>
                  <a:lnTo>
                    <a:pt x="7" y="7"/>
                  </a:lnTo>
                  <a:lnTo>
                    <a:pt x="3" y="7"/>
                  </a:lnTo>
                  <a:lnTo>
                    <a:pt x="3" y="10"/>
                  </a:lnTo>
                  <a:lnTo>
                    <a:pt x="0" y="7"/>
                  </a:lnTo>
                  <a:lnTo>
                    <a:pt x="0" y="3"/>
                  </a:lnTo>
                  <a:lnTo>
                    <a:pt x="3" y="3"/>
                  </a:lnTo>
                  <a:lnTo>
                    <a:pt x="0" y="0"/>
                  </a:lnTo>
                  <a:lnTo>
                    <a:pt x="3" y="0"/>
                  </a:lnTo>
                  <a:lnTo>
                    <a:pt x="7" y="0"/>
                  </a:lnTo>
                  <a:lnTo>
                    <a:pt x="7" y="3"/>
                  </a:lnTo>
                </a:path>
              </a:pathLst>
            </a:custGeom>
            <a:noFill/>
            <a:ln w="0">
              <a:solidFill>
                <a:srgbClr val="7F7F7F"/>
              </a:solidFill>
              <a:round/>
              <a:headEnd/>
              <a:tailEnd/>
            </a:ln>
          </p:spPr>
          <p:txBody>
            <a:bodyPr/>
            <a:lstStyle/>
            <a:p>
              <a:endParaRPr lang="en-US"/>
            </a:p>
          </p:txBody>
        </p:sp>
        <p:sp>
          <p:nvSpPr>
            <p:cNvPr id="32647" name="Freeform 255"/>
            <p:cNvSpPr>
              <a:spLocks/>
            </p:cNvSpPr>
            <p:nvPr/>
          </p:nvSpPr>
          <p:spPr bwMode="auto">
            <a:xfrm>
              <a:off x="2710" y="1151"/>
              <a:ext cx="23" cy="22"/>
            </a:xfrm>
            <a:custGeom>
              <a:avLst/>
              <a:gdLst>
                <a:gd name="T0" fmla="*/ 13 w 17"/>
                <a:gd name="T1" fmla="*/ 3 h 16"/>
                <a:gd name="T2" fmla="*/ 13 w 17"/>
                <a:gd name="T3" fmla="*/ 0 h 16"/>
                <a:gd name="T4" fmla="*/ 10 w 17"/>
                <a:gd name="T5" fmla="*/ 3 h 16"/>
                <a:gd name="T6" fmla="*/ 7 w 17"/>
                <a:gd name="T7" fmla="*/ 3 h 16"/>
                <a:gd name="T8" fmla="*/ 7 w 17"/>
                <a:gd name="T9" fmla="*/ 6 h 16"/>
                <a:gd name="T10" fmla="*/ 4 w 17"/>
                <a:gd name="T11" fmla="*/ 6 h 16"/>
                <a:gd name="T12" fmla="*/ 4 w 17"/>
                <a:gd name="T13" fmla="*/ 6 h 16"/>
                <a:gd name="T14" fmla="*/ 0 w 17"/>
                <a:gd name="T15" fmla="*/ 6 h 16"/>
                <a:gd name="T16" fmla="*/ 0 w 17"/>
                <a:gd name="T17" fmla="*/ 10 h 16"/>
                <a:gd name="T18" fmla="*/ 4 w 17"/>
                <a:gd name="T19" fmla="*/ 13 h 16"/>
                <a:gd name="T20" fmla="*/ 4 w 17"/>
                <a:gd name="T21" fmla="*/ 13 h 16"/>
                <a:gd name="T22" fmla="*/ 4 w 17"/>
                <a:gd name="T23" fmla="*/ 13 h 16"/>
                <a:gd name="T24" fmla="*/ 4 w 17"/>
                <a:gd name="T25" fmla="*/ 16 h 16"/>
                <a:gd name="T26" fmla="*/ 4 w 17"/>
                <a:gd name="T27" fmla="*/ 16 h 16"/>
                <a:gd name="T28" fmla="*/ 7 w 17"/>
                <a:gd name="T29" fmla="*/ 16 h 16"/>
                <a:gd name="T30" fmla="*/ 7 w 17"/>
                <a:gd name="T31" fmla="*/ 13 h 16"/>
                <a:gd name="T32" fmla="*/ 7 w 17"/>
                <a:gd name="T33" fmla="*/ 10 h 16"/>
                <a:gd name="T34" fmla="*/ 10 w 17"/>
                <a:gd name="T35" fmla="*/ 10 h 16"/>
                <a:gd name="T36" fmla="*/ 10 w 17"/>
                <a:gd name="T37" fmla="*/ 10 h 16"/>
                <a:gd name="T38" fmla="*/ 10 w 17"/>
                <a:gd name="T39" fmla="*/ 10 h 16"/>
                <a:gd name="T40" fmla="*/ 10 w 17"/>
                <a:gd name="T41" fmla="*/ 6 h 16"/>
                <a:gd name="T42" fmla="*/ 13 w 17"/>
                <a:gd name="T43" fmla="*/ 6 h 16"/>
                <a:gd name="T44" fmla="*/ 13 w 17"/>
                <a:gd name="T45" fmla="*/ 6 h 16"/>
                <a:gd name="T46" fmla="*/ 17 w 17"/>
                <a:gd name="T47" fmla="*/ 3 h 16"/>
                <a:gd name="T48" fmla="*/ 17 w 17"/>
                <a:gd name="T49" fmla="*/ 3 h 16"/>
                <a:gd name="T50" fmla="*/ 13 w 17"/>
                <a:gd name="T51" fmla="*/ 3 h 16"/>
                <a:gd name="T52" fmla="*/ 13 w 17"/>
                <a:gd name="T53" fmla="*/ 3 h 16"/>
                <a:gd name="T54" fmla="*/ 13 w 17"/>
                <a:gd name="T55" fmla="*/ 3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16"/>
                <a:gd name="T86" fmla="*/ 17 w 17"/>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16">
                  <a:moveTo>
                    <a:pt x="13" y="3"/>
                  </a:moveTo>
                  <a:lnTo>
                    <a:pt x="13" y="0"/>
                  </a:lnTo>
                  <a:lnTo>
                    <a:pt x="10" y="3"/>
                  </a:lnTo>
                  <a:lnTo>
                    <a:pt x="7" y="3"/>
                  </a:lnTo>
                  <a:lnTo>
                    <a:pt x="7" y="6"/>
                  </a:lnTo>
                  <a:lnTo>
                    <a:pt x="4" y="6"/>
                  </a:lnTo>
                  <a:lnTo>
                    <a:pt x="0" y="6"/>
                  </a:lnTo>
                  <a:lnTo>
                    <a:pt x="0" y="10"/>
                  </a:lnTo>
                  <a:lnTo>
                    <a:pt x="4" y="13"/>
                  </a:lnTo>
                  <a:lnTo>
                    <a:pt x="4" y="16"/>
                  </a:lnTo>
                  <a:lnTo>
                    <a:pt x="7" y="16"/>
                  </a:lnTo>
                  <a:lnTo>
                    <a:pt x="7" y="13"/>
                  </a:lnTo>
                  <a:lnTo>
                    <a:pt x="7" y="10"/>
                  </a:lnTo>
                  <a:lnTo>
                    <a:pt x="10" y="10"/>
                  </a:lnTo>
                  <a:lnTo>
                    <a:pt x="10" y="6"/>
                  </a:lnTo>
                  <a:lnTo>
                    <a:pt x="13" y="6"/>
                  </a:lnTo>
                  <a:lnTo>
                    <a:pt x="17" y="3"/>
                  </a:lnTo>
                  <a:lnTo>
                    <a:pt x="13" y="3"/>
                  </a:lnTo>
                  <a:close/>
                </a:path>
              </a:pathLst>
            </a:custGeom>
            <a:solidFill>
              <a:srgbClr val="CCCCCC"/>
            </a:solidFill>
            <a:ln w="9525">
              <a:noFill/>
              <a:round/>
              <a:headEnd/>
              <a:tailEnd/>
            </a:ln>
          </p:spPr>
          <p:txBody>
            <a:bodyPr/>
            <a:lstStyle/>
            <a:p>
              <a:endParaRPr lang="en-US"/>
            </a:p>
          </p:txBody>
        </p:sp>
        <p:sp>
          <p:nvSpPr>
            <p:cNvPr id="32648" name="Freeform 256"/>
            <p:cNvSpPr>
              <a:spLocks/>
            </p:cNvSpPr>
            <p:nvPr/>
          </p:nvSpPr>
          <p:spPr bwMode="auto">
            <a:xfrm>
              <a:off x="2710" y="1151"/>
              <a:ext cx="23" cy="22"/>
            </a:xfrm>
            <a:custGeom>
              <a:avLst/>
              <a:gdLst>
                <a:gd name="T0" fmla="*/ 13 w 17"/>
                <a:gd name="T1" fmla="*/ 3 h 16"/>
                <a:gd name="T2" fmla="*/ 13 w 17"/>
                <a:gd name="T3" fmla="*/ 0 h 16"/>
                <a:gd name="T4" fmla="*/ 10 w 17"/>
                <a:gd name="T5" fmla="*/ 3 h 16"/>
                <a:gd name="T6" fmla="*/ 7 w 17"/>
                <a:gd name="T7" fmla="*/ 3 h 16"/>
                <a:gd name="T8" fmla="*/ 7 w 17"/>
                <a:gd name="T9" fmla="*/ 6 h 16"/>
                <a:gd name="T10" fmla="*/ 4 w 17"/>
                <a:gd name="T11" fmla="*/ 6 h 16"/>
                <a:gd name="T12" fmla="*/ 4 w 17"/>
                <a:gd name="T13" fmla="*/ 6 h 16"/>
                <a:gd name="T14" fmla="*/ 0 w 17"/>
                <a:gd name="T15" fmla="*/ 6 h 16"/>
                <a:gd name="T16" fmla="*/ 0 w 17"/>
                <a:gd name="T17" fmla="*/ 10 h 16"/>
                <a:gd name="T18" fmla="*/ 4 w 17"/>
                <a:gd name="T19" fmla="*/ 13 h 16"/>
                <a:gd name="T20" fmla="*/ 4 w 17"/>
                <a:gd name="T21" fmla="*/ 13 h 16"/>
                <a:gd name="T22" fmla="*/ 4 w 17"/>
                <a:gd name="T23" fmla="*/ 13 h 16"/>
                <a:gd name="T24" fmla="*/ 4 w 17"/>
                <a:gd name="T25" fmla="*/ 16 h 16"/>
                <a:gd name="T26" fmla="*/ 4 w 17"/>
                <a:gd name="T27" fmla="*/ 16 h 16"/>
                <a:gd name="T28" fmla="*/ 7 w 17"/>
                <a:gd name="T29" fmla="*/ 16 h 16"/>
                <a:gd name="T30" fmla="*/ 7 w 17"/>
                <a:gd name="T31" fmla="*/ 13 h 16"/>
                <a:gd name="T32" fmla="*/ 7 w 17"/>
                <a:gd name="T33" fmla="*/ 10 h 16"/>
                <a:gd name="T34" fmla="*/ 10 w 17"/>
                <a:gd name="T35" fmla="*/ 10 h 16"/>
                <a:gd name="T36" fmla="*/ 10 w 17"/>
                <a:gd name="T37" fmla="*/ 10 h 16"/>
                <a:gd name="T38" fmla="*/ 10 w 17"/>
                <a:gd name="T39" fmla="*/ 10 h 16"/>
                <a:gd name="T40" fmla="*/ 10 w 17"/>
                <a:gd name="T41" fmla="*/ 6 h 16"/>
                <a:gd name="T42" fmla="*/ 13 w 17"/>
                <a:gd name="T43" fmla="*/ 6 h 16"/>
                <a:gd name="T44" fmla="*/ 13 w 17"/>
                <a:gd name="T45" fmla="*/ 6 h 16"/>
                <a:gd name="T46" fmla="*/ 17 w 17"/>
                <a:gd name="T47" fmla="*/ 3 h 16"/>
                <a:gd name="T48" fmla="*/ 17 w 17"/>
                <a:gd name="T49" fmla="*/ 3 h 16"/>
                <a:gd name="T50" fmla="*/ 13 w 17"/>
                <a:gd name="T51" fmla="*/ 3 h 16"/>
                <a:gd name="T52" fmla="*/ 13 w 17"/>
                <a:gd name="T53" fmla="*/ 3 h 16"/>
                <a:gd name="T54" fmla="*/ 13 w 17"/>
                <a:gd name="T55" fmla="*/ 3 h 16"/>
                <a:gd name="T56" fmla="*/ 13 w 17"/>
                <a:gd name="T57" fmla="*/ 3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16"/>
                <a:gd name="T89" fmla="*/ 17 w 1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16">
                  <a:moveTo>
                    <a:pt x="13" y="3"/>
                  </a:moveTo>
                  <a:lnTo>
                    <a:pt x="13" y="0"/>
                  </a:lnTo>
                  <a:lnTo>
                    <a:pt x="10" y="3"/>
                  </a:lnTo>
                  <a:lnTo>
                    <a:pt x="7" y="3"/>
                  </a:lnTo>
                  <a:lnTo>
                    <a:pt x="7" y="6"/>
                  </a:lnTo>
                  <a:lnTo>
                    <a:pt x="4" y="6"/>
                  </a:lnTo>
                  <a:lnTo>
                    <a:pt x="0" y="6"/>
                  </a:lnTo>
                  <a:lnTo>
                    <a:pt x="0" y="10"/>
                  </a:lnTo>
                  <a:lnTo>
                    <a:pt x="4" y="13"/>
                  </a:lnTo>
                  <a:lnTo>
                    <a:pt x="4" y="16"/>
                  </a:lnTo>
                  <a:lnTo>
                    <a:pt x="7" y="16"/>
                  </a:lnTo>
                  <a:lnTo>
                    <a:pt x="7" y="13"/>
                  </a:lnTo>
                  <a:lnTo>
                    <a:pt x="7" y="10"/>
                  </a:lnTo>
                  <a:lnTo>
                    <a:pt x="10" y="10"/>
                  </a:lnTo>
                  <a:lnTo>
                    <a:pt x="10" y="6"/>
                  </a:lnTo>
                  <a:lnTo>
                    <a:pt x="13" y="6"/>
                  </a:lnTo>
                  <a:lnTo>
                    <a:pt x="17" y="3"/>
                  </a:lnTo>
                  <a:lnTo>
                    <a:pt x="13" y="3"/>
                  </a:lnTo>
                </a:path>
              </a:pathLst>
            </a:custGeom>
            <a:noFill/>
            <a:ln w="0">
              <a:solidFill>
                <a:srgbClr val="7F7F7F"/>
              </a:solidFill>
              <a:round/>
              <a:headEnd/>
              <a:tailEnd/>
            </a:ln>
          </p:spPr>
          <p:txBody>
            <a:bodyPr/>
            <a:lstStyle/>
            <a:p>
              <a:endParaRPr lang="en-US"/>
            </a:p>
          </p:txBody>
        </p:sp>
        <p:sp>
          <p:nvSpPr>
            <p:cNvPr id="32649" name="Freeform 257"/>
            <p:cNvSpPr>
              <a:spLocks/>
            </p:cNvSpPr>
            <p:nvPr/>
          </p:nvSpPr>
          <p:spPr bwMode="auto">
            <a:xfrm>
              <a:off x="2715" y="1137"/>
              <a:ext cx="13" cy="14"/>
            </a:xfrm>
            <a:custGeom>
              <a:avLst/>
              <a:gdLst>
                <a:gd name="T0" fmla="*/ 3 w 9"/>
                <a:gd name="T1" fmla="*/ 3 h 10"/>
                <a:gd name="T2" fmla="*/ 0 w 9"/>
                <a:gd name="T3" fmla="*/ 7 h 10"/>
                <a:gd name="T4" fmla="*/ 0 w 9"/>
                <a:gd name="T5" fmla="*/ 7 h 10"/>
                <a:gd name="T6" fmla="*/ 0 w 9"/>
                <a:gd name="T7" fmla="*/ 7 h 10"/>
                <a:gd name="T8" fmla="*/ 0 w 9"/>
                <a:gd name="T9" fmla="*/ 7 h 10"/>
                <a:gd name="T10" fmla="*/ 3 w 9"/>
                <a:gd name="T11" fmla="*/ 7 h 10"/>
                <a:gd name="T12" fmla="*/ 3 w 9"/>
                <a:gd name="T13" fmla="*/ 10 h 10"/>
                <a:gd name="T14" fmla="*/ 3 w 9"/>
                <a:gd name="T15" fmla="*/ 10 h 10"/>
                <a:gd name="T16" fmla="*/ 6 w 9"/>
                <a:gd name="T17" fmla="*/ 7 h 10"/>
                <a:gd name="T18" fmla="*/ 9 w 9"/>
                <a:gd name="T19" fmla="*/ 7 h 10"/>
                <a:gd name="T20" fmla="*/ 9 w 9"/>
                <a:gd name="T21" fmla="*/ 3 h 10"/>
                <a:gd name="T22" fmla="*/ 6 w 9"/>
                <a:gd name="T23" fmla="*/ 3 h 10"/>
                <a:gd name="T24" fmla="*/ 6 w 9"/>
                <a:gd name="T25" fmla="*/ 3 h 10"/>
                <a:gd name="T26" fmla="*/ 3 w 9"/>
                <a:gd name="T27" fmla="*/ 3 h 10"/>
                <a:gd name="T28" fmla="*/ 3 w 9"/>
                <a:gd name="T29" fmla="*/ 0 h 10"/>
                <a:gd name="T30" fmla="*/ 3 w 9"/>
                <a:gd name="T31" fmla="*/ 3 h 10"/>
                <a:gd name="T32" fmla="*/ 3 w 9"/>
                <a:gd name="T33" fmla="*/ 3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0"/>
                <a:gd name="T53" fmla="*/ 9 w 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0">
                  <a:moveTo>
                    <a:pt x="3" y="3"/>
                  </a:moveTo>
                  <a:lnTo>
                    <a:pt x="0" y="7"/>
                  </a:lnTo>
                  <a:lnTo>
                    <a:pt x="3" y="7"/>
                  </a:lnTo>
                  <a:lnTo>
                    <a:pt x="3" y="10"/>
                  </a:lnTo>
                  <a:lnTo>
                    <a:pt x="6" y="7"/>
                  </a:lnTo>
                  <a:lnTo>
                    <a:pt x="9" y="7"/>
                  </a:lnTo>
                  <a:lnTo>
                    <a:pt x="9" y="3"/>
                  </a:lnTo>
                  <a:lnTo>
                    <a:pt x="6" y="3"/>
                  </a:lnTo>
                  <a:lnTo>
                    <a:pt x="3" y="3"/>
                  </a:lnTo>
                  <a:lnTo>
                    <a:pt x="3" y="0"/>
                  </a:lnTo>
                  <a:lnTo>
                    <a:pt x="3" y="3"/>
                  </a:lnTo>
                  <a:close/>
                </a:path>
              </a:pathLst>
            </a:custGeom>
            <a:solidFill>
              <a:srgbClr val="CCCCCC"/>
            </a:solidFill>
            <a:ln w="9525">
              <a:noFill/>
              <a:round/>
              <a:headEnd/>
              <a:tailEnd/>
            </a:ln>
          </p:spPr>
          <p:txBody>
            <a:bodyPr/>
            <a:lstStyle/>
            <a:p>
              <a:endParaRPr lang="en-US"/>
            </a:p>
          </p:txBody>
        </p:sp>
        <p:sp>
          <p:nvSpPr>
            <p:cNvPr id="32650" name="Freeform 258"/>
            <p:cNvSpPr>
              <a:spLocks/>
            </p:cNvSpPr>
            <p:nvPr/>
          </p:nvSpPr>
          <p:spPr bwMode="auto">
            <a:xfrm>
              <a:off x="2715" y="1137"/>
              <a:ext cx="13" cy="14"/>
            </a:xfrm>
            <a:custGeom>
              <a:avLst/>
              <a:gdLst>
                <a:gd name="T0" fmla="*/ 3 w 9"/>
                <a:gd name="T1" fmla="*/ 3 h 10"/>
                <a:gd name="T2" fmla="*/ 0 w 9"/>
                <a:gd name="T3" fmla="*/ 7 h 10"/>
                <a:gd name="T4" fmla="*/ 0 w 9"/>
                <a:gd name="T5" fmla="*/ 7 h 10"/>
                <a:gd name="T6" fmla="*/ 0 w 9"/>
                <a:gd name="T7" fmla="*/ 7 h 10"/>
                <a:gd name="T8" fmla="*/ 0 w 9"/>
                <a:gd name="T9" fmla="*/ 7 h 10"/>
                <a:gd name="T10" fmla="*/ 3 w 9"/>
                <a:gd name="T11" fmla="*/ 7 h 10"/>
                <a:gd name="T12" fmla="*/ 3 w 9"/>
                <a:gd name="T13" fmla="*/ 10 h 10"/>
                <a:gd name="T14" fmla="*/ 3 w 9"/>
                <a:gd name="T15" fmla="*/ 10 h 10"/>
                <a:gd name="T16" fmla="*/ 6 w 9"/>
                <a:gd name="T17" fmla="*/ 7 h 10"/>
                <a:gd name="T18" fmla="*/ 9 w 9"/>
                <a:gd name="T19" fmla="*/ 7 h 10"/>
                <a:gd name="T20" fmla="*/ 9 w 9"/>
                <a:gd name="T21" fmla="*/ 3 h 10"/>
                <a:gd name="T22" fmla="*/ 6 w 9"/>
                <a:gd name="T23" fmla="*/ 3 h 10"/>
                <a:gd name="T24" fmla="*/ 6 w 9"/>
                <a:gd name="T25" fmla="*/ 3 h 10"/>
                <a:gd name="T26" fmla="*/ 3 w 9"/>
                <a:gd name="T27" fmla="*/ 3 h 10"/>
                <a:gd name="T28" fmla="*/ 3 w 9"/>
                <a:gd name="T29" fmla="*/ 0 h 10"/>
                <a:gd name="T30" fmla="*/ 3 w 9"/>
                <a:gd name="T31" fmla="*/ 3 h 10"/>
                <a:gd name="T32" fmla="*/ 3 w 9"/>
                <a:gd name="T33" fmla="*/ 3 h 10"/>
                <a:gd name="T34" fmla="*/ 3 w 9"/>
                <a:gd name="T35" fmla="*/ 3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0"/>
                <a:gd name="T56" fmla="*/ 9 w 9"/>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0">
                  <a:moveTo>
                    <a:pt x="3" y="3"/>
                  </a:moveTo>
                  <a:lnTo>
                    <a:pt x="0" y="7"/>
                  </a:lnTo>
                  <a:lnTo>
                    <a:pt x="3" y="7"/>
                  </a:lnTo>
                  <a:lnTo>
                    <a:pt x="3" y="10"/>
                  </a:lnTo>
                  <a:lnTo>
                    <a:pt x="6" y="7"/>
                  </a:lnTo>
                  <a:lnTo>
                    <a:pt x="9" y="7"/>
                  </a:lnTo>
                  <a:lnTo>
                    <a:pt x="9" y="3"/>
                  </a:lnTo>
                  <a:lnTo>
                    <a:pt x="6" y="3"/>
                  </a:lnTo>
                  <a:lnTo>
                    <a:pt x="3" y="3"/>
                  </a:lnTo>
                  <a:lnTo>
                    <a:pt x="3" y="0"/>
                  </a:lnTo>
                  <a:lnTo>
                    <a:pt x="3" y="3"/>
                  </a:lnTo>
                </a:path>
              </a:pathLst>
            </a:custGeom>
            <a:noFill/>
            <a:ln w="0">
              <a:solidFill>
                <a:srgbClr val="7F7F7F"/>
              </a:solidFill>
              <a:round/>
              <a:headEnd/>
              <a:tailEnd/>
            </a:ln>
          </p:spPr>
          <p:txBody>
            <a:bodyPr/>
            <a:lstStyle/>
            <a:p>
              <a:endParaRPr lang="en-US"/>
            </a:p>
          </p:txBody>
        </p:sp>
        <p:sp>
          <p:nvSpPr>
            <p:cNvPr id="32651" name="Freeform 259"/>
            <p:cNvSpPr>
              <a:spLocks/>
            </p:cNvSpPr>
            <p:nvPr/>
          </p:nvSpPr>
          <p:spPr bwMode="auto">
            <a:xfrm>
              <a:off x="2553" y="1236"/>
              <a:ext cx="26" cy="36"/>
            </a:xfrm>
            <a:custGeom>
              <a:avLst/>
              <a:gdLst>
                <a:gd name="T0" fmla="*/ 6 w 19"/>
                <a:gd name="T1" fmla="*/ 3 h 26"/>
                <a:gd name="T2" fmla="*/ 9 w 19"/>
                <a:gd name="T3" fmla="*/ 3 h 26"/>
                <a:gd name="T4" fmla="*/ 9 w 19"/>
                <a:gd name="T5" fmla="*/ 6 h 26"/>
                <a:gd name="T6" fmla="*/ 9 w 19"/>
                <a:gd name="T7" fmla="*/ 6 h 26"/>
                <a:gd name="T8" fmla="*/ 9 w 19"/>
                <a:gd name="T9" fmla="*/ 10 h 26"/>
                <a:gd name="T10" fmla="*/ 9 w 19"/>
                <a:gd name="T11" fmla="*/ 10 h 26"/>
                <a:gd name="T12" fmla="*/ 9 w 19"/>
                <a:gd name="T13" fmla="*/ 6 h 26"/>
                <a:gd name="T14" fmla="*/ 9 w 19"/>
                <a:gd name="T15" fmla="*/ 6 h 26"/>
                <a:gd name="T16" fmla="*/ 12 w 19"/>
                <a:gd name="T17" fmla="*/ 3 h 26"/>
                <a:gd name="T18" fmla="*/ 12 w 19"/>
                <a:gd name="T19" fmla="*/ 10 h 26"/>
                <a:gd name="T20" fmla="*/ 12 w 19"/>
                <a:gd name="T21" fmla="*/ 10 h 26"/>
                <a:gd name="T22" fmla="*/ 12 w 19"/>
                <a:gd name="T23" fmla="*/ 10 h 26"/>
                <a:gd name="T24" fmla="*/ 12 w 19"/>
                <a:gd name="T25" fmla="*/ 3 h 26"/>
                <a:gd name="T26" fmla="*/ 12 w 19"/>
                <a:gd name="T27" fmla="*/ 3 h 26"/>
                <a:gd name="T28" fmla="*/ 12 w 19"/>
                <a:gd name="T29" fmla="*/ 0 h 26"/>
                <a:gd name="T30" fmla="*/ 16 w 19"/>
                <a:gd name="T31" fmla="*/ 0 h 26"/>
                <a:gd name="T32" fmla="*/ 16 w 19"/>
                <a:gd name="T33" fmla="*/ 0 h 26"/>
                <a:gd name="T34" fmla="*/ 19 w 19"/>
                <a:gd name="T35" fmla="*/ 3 h 26"/>
                <a:gd name="T36" fmla="*/ 19 w 19"/>
                <a:gd name="T37" fmla="*/ 6 h 26"/>
                <a:gd name="T38" fmla="*/ 19 w 19"/>
                <a:gd name="T39" fmla="*/ 6 h 26"/>
                <a:gd name="T40" fmla="*/ 19 w 19"/>
                <a:gd name="T41" fmla="*/ 10 h 26"/>
                <a:gd name="T42" fmla="*/ 16 w 19"/>
                <a:gd name="T43" fmla="*/ 10 h 26"/>
                <a:gd name="T44" fmla="*/ 16 w 19"/>
                <a:gd name="T45" fmla="*/ 13 h 26"/>
                <a:gd name="T46" fmla="*/ 16 w 19"/>
                <a:gd name="T47" fmla="*/ 16 h 26"/>
                <a:gd name="T48" fmla="*/ 16 w 19"/>
                <a:gd name="T49" fmla="*/ 19 h 26"/>
                <a:gd name="T50" fmla="*/ 12 w 19"/>
                <a:gd name="T51" fmla="*/ 19 h 26"/>
                <a:gd name="T52" fmla="*/ 12 w 19"/>
                <a:gd name="T53" fmla="*/ 22 h 26"/>
                <a:gd name="T54" fmla="*/ 12 w 19"/>
                <a:gd name="T55" fmla="*/ 22 h 26"/>
                <a:gd name="T56" fmla="*/ 12 w 19"/>
                <a:gd name="T57" fmla="*/ 26 h 26"/>
                <a:gd name="T58" fmla="*/ 9 w 19"/>
                <a:gd name="T59" fmla="*/ 22 h 26"/>
                <a:gd name="T60" fmla="*/ 6 w 19"/>
                <a:gd name="T61" fmla="*/ 22 h 26"/>
                <a:gd name="T62" fmla="*/ 9 w 19"/>
                <a:gd name="T63" fmla="*/ 22 h 26"/>
                <a:gd name="T64" fmla="*/ 9 w 19"/>
                <a:gd name="T65" fmla="*/ 22 h 26"/>
                <a:gd name="T66" fmla="*/ 6 w 19"/>
                <a:gd name="T67" fmla="*/ 19 h 26"/>
                <a:gd name="T68" fmla="*/ 3 w 19"/>
                <a:gd name="T69" fmla="*/ 16 h 26"/>
                <a:gd name="T70" fmla="*/ 0 w 19"/>
                <a:gd name="T71" fmla="*/ 16 h 26"/>
                <a:gd name="T72" fmla="*/ 3 w 19"/>
                <a:gd name="T73" fmla="*/ 16 h 26"/>
                <a:gd name="T74" fmla="*/ 3 w 19"/>
                <a:gd name="T75" fmla="*/ 10 h 26"/>
                <a:gd name="T76" fmla="*/ 0 w 19"/>
                <a:gd name="T77" fmla="*/ 10 h 26"/>
                <a:gd name="T78" fmla="*/ 0 w 19"/>
                <a:gd name="T79" fmla="*/ 10 h 26"/>
                <a:gd name="T80" fmla="*/ 0 w 19"/>
                <a:gd name="T81" fmla="*/ 6 h 26"/>
                <a:gd name="T82" fmla="*/ 3 w 19"/>
                <a:gd name="T83" fmla="*/ 6 h 26"/>
                <a:gd name="T84" fmla="*/ 6 w 19"/>
                <a:gd name="T85" fmla="*/ 6 h 26"/>
                <a:gd name="T86" fmla="*/ 6 w 19"/>
                <a:gd name="T87" fmla="*/ 6 h 26"/>
                <a:gd name="T88" fmla="*/ 6 w 19"/>
                <a:gd name="T89" fmla="*/ 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
                <a:gd name="T136" fmla="*/ 0 h 26"/>
                <a:gd name="T137" fmla="*/ 19 w 19"/>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 h="26">
                  <a:moveTo>
                    <a:pt x="6" y="3"/>
                  </a:moveTo>
                  <a:lnTo>
                    <a:pt x="6" y="3"/>
                  </a:lnTo>
                  <a:lnTo>
                    <a:pt x="9" y="3"/>
                  </a:lnTo>
                  <a:lnTo>
                    <a:pt x="9" y="6"/>
                  </a:lnTo>
                  <a:lnTo>
                    <a:pt x="9" y="10"/>
                  </a:lnTo>
                  <a:lnTo>
                    <a:pt x="9" y="6"/>
                  </a:lnTo>
                  <a:lnTo>
                    <a:pt x="9" y="3"/>
                  </a:lnTo>
                  <a:lnTo>
                    <a:pt x="12" y="3"/>
                  </a:lnTo>
                  <a:lnTo>
                    <a:pt x="12" y="6"/>
                  </a:lnTo>
                  <a:lnTo>
                    <a:pt x="12" y="10"/>
                  </a:lnTo>
                  <a:lnTo>
                    <a:pt x="12" y="3"/>
                  </a:lnTo>
                  <a:lnTo>
                    <a:pt x="9" y="3"/>
                  </a:lnTo>
                  <a:lnTo>
                    <a:pt x="12" y="0"/>
                  </a:lnTo>
                  <a:lnTo>
                    <a:pt x="16" y="0"/>
                  </a:lnTo>
                  <a:lnTo>
                    <a:pt x="19" y="3"/>
                  </a:lnTo>
                  <a:lnTo>
                    <a:pt x="19" y="6"/>
                  </a:lnTo>
                  <a:lnTo>
                    <a:pt x="19" y="10"/>
                  </a:lnTo>
                  <a:lnTo>
                    <a:pt x="16" y="10"/>
                  </a:lnTo>
                  <a:lnTo>
                    <a:pt x="16" y="13"/>
                  </a:lnTo>
                  <a:lnTo>
                    <a:pt x="12" y="16"/>
                  </a:lnTo>
                  <a:lnTo>
                    <a:pt x="16" y="16"/>
                  </a:lnTo>
                  <a:lnTo>
                    <a:pt x="16" y="19"/>
                  </a:lnTo>
                  <a:lnTo>
                    <a:pt x="12" y="19"/>
                  </a:lnTo>
                  <a:lnTo>
                    <a:pt x="12" y="22"/>
                  </a:lnTo>
                  <a:lnTo>
                    <a:pt x="12" y="26"/>
                  </a:lnTo>
                  <a:lnTo>
                    <a:pt x="9" y="22"/>
                  </a:lnTo>
                  <a:lnTo>
                    <a:pt x="6" y="22"/>
                  </a:lnTo>
                  <a:lnTo>
                    <a:pt x="9" y="22"/>
                  </a:lnTo>
                  <a:lnTo>
                    <a:pt x="9" y="19"/>
                  </a:lnTo>
                  <a:lnTo>
                    <a:pt x="6" y="19"/>
                  </a:lnTo>
                  <a:lnTo>
                    <a:pt x="3" y="19"/>
                  </a:lnTo>
                  <a:lnTo>
                    <a:pt x="3" y="16"/>
                  </a:lnTo>
                  <a:lnTo>
                    <a:pt x="0" y="16"/>
                  </a:lnTo>
                  <a:lnTo>
                    <a:pt x="3" y="16"/>
                  </a:lnTo>
                  <a:lnTo>
                    <a:pt x="3" y="10"/>
                  </a:lnTo>
                  <a:lnTo>
                    <a:pt x="0" y="10"/>
                  </a:lnTo>
                  <a:lnTo>
                    <a:pt x="0" y="6"/>
                  </a:lnTo>
                  <a:lnTo>
                    <a:pt x="3" y="6"/>
                  </a:lnTo>
                  <a:lnTo>
                    <a:pt x="6" y="6"/>
                  </a:lnTo>
                  <a:lnTo>
                    <a:pt x="6" y="3"/>
                  </a:lnTo>
                  <a:close/>
                </a:path>
              </a:pathLst>
            </a:custGeom>
            <a:solidFill>
              <a:srgbClr val="CCCCCC"/>
            </a:solidFill>
            <a:ln w="9525">
              <a:noFill/>
              <a:round/>
              <a:headEnd/>
              <a:tailEnd/>
            </a:ln>
          </p:spPr>
          <p:txBody>
            <a:bodyPr/>
            <a:lstStyle/>
            <a:p>
              <a:endParaRPr lang="en-US"/>
            </a:p>
          </p:txBody>
        </p:sp>
        <p:sp>
          <p:nvSpPr>
            <p:cNvPr id="32652" name="Freeform 260"/>
            <p:cNvSpPr>
              <a:spLocks/>
            </p:cNvSpPr>
            <p:nvPr/>
          </p:nvSpPr>
          <p:spPr bwMode="auto">
            <a:xfrm>
              <a:off x="2553" y="1236"/>
              <a:ext cx="26" cy="36"/>
            </a:xfrm>
            <a:custGeom>
              <a:avLst/>
              <a:gdLst>
                <a:gd name="T0" fmla="*/ 6 w 19"/>
                <a:gd name="T1" fmla="*/ 3 h 26"/>
                <a:gd name="T2" fmla="*/ 9 w 19"/>
                <a:gd name="T3" fmla="*/ 3 h 26"/>
                <a:gd name="T4" fmla="*/ 9 w 19"/>
                <a:gd name="T5" fmla="*/ 6 h 26"/>
                <a:gd name="T6" fmla="*/ 9 w 19"/>
                <a:gd name="T7" fmla="*/ 6 h 26"/>
                <a:gd name="T8" fmla="*/ 9 w 19"/>
                <a:gd name="T9" fmla="*/ 10 h 26"/>
                <a:gd name="T10" fmla="*/ 9 w 19"/>
                <a:gd name="T11" fmla="*/ 10 h 26"/>
                <a:gd name="T12" fmla="*/ 9 w 19"/>
                <a:gd name="T13" fmla="*/ 6 h 26"/>
                <a:gd name="T14" fmla="*/ 9 w 19"/>
                <a:gd name="T15" fmla="*/ 6 h 26"/>
                <a:gd name="T16" fmla="*/ 12 w 19"/>
                <a:gd name="T17" fmla="*/ 3 h 26"/>
                <a:gd name="T18" fmla="*/ 12 w 19"/>
                <a:gd name="T19" fmla="*/ 10 h 26"/>
                <a:gd name="T20" fmla="*/ 12 w 19"/>
                <a:gd name="T21" fmla="*/ 10 h 26"/>
                <a:gd name="T22" fmla="*/ 12 w 19"/>
                <a:gd name="T23" fmla="*/ 10 h 26"/>
                <a:gd name="T24" fmla="*/ 12 w 19"/>
                <a:gd name="T25" fmla="*/ 3 h 26"/>
                <a:gd name="T26" fmla="*/ 12 w 19"/>
                <a:gd name="T27" fmla="*/ 3 h 26"/>
                <a:gd name="T28" fmla="*/ 12 w 19"/>
                <a:gd name="T29" fmla="*/ 0 h 26"/>
                <a:gd name="T30" fmla="*/ 16 w 19"/>
                <a:gd name="T31" fmla="*/ 0 h 26"/>
                <a:gd name="T32" fmla="*/ 16 w 19"/>
                <a:gd name="T33" fmla="*/ 0 h 26"/>
                <a:gd name="T34" fmla="*/ 19 w 19"/>
                <a:gd name="T35" fmla="*/ 3 h 26"/>
                <a:gd name="T36" fmla="*/ 19 w 19"/>
                <a:gd name="T37" fmla="*/ 6 h 26"/>
                <a:gd name="T38" fmla="*/ 19 w 19"/>
                <a:gd name="T39" fmla="*/ 6 h 26"/>
                <a:gd name="T40" fmla="*/ 19 w 19"/>
                <a:gd name="T41" fmla="*/ 10 h 26"/>
                <a:gd name="T42" fmla="*/ 16 w 19"/>
                <a:gd name="T43" fmla="*/ 10 h 26"/>
                <a:gd name="T44" fmla="*/ 16 w 19"/>
                <a:gd name="T45" fmla="*/ 13 h 26"/>
                <a:gd name="T46" fmla="*/ 16 w 19"/>
                <a:gd name="T47" fmla="*/ 16 h 26"/>
                <a:gd name="T48" fmla="*/ 16 w 19"/>
                <a:gd name="T49" fmla="*/ 19 h 26"/>
                <a:gd name="T50" fmla="*/ 12 w 19"/>
                <a:gd name="T51" fmla="*/ 19 h 26"/>
                <a:gd name="T52" fmla="*/ 12 w 19"/>
                <a:gd name="T53" fmla="*/ 22 h 26"/>
                <a:gd name="T54" fmla="*/ 12 w 19"/>
                <a:gd name="T55" fmla="*/ 22 h 26"/>
                <a:gd name="T56" fmla="*/ 12 w 19"/>
                <a:gd name="T57" fmla="*/ 26 h 26"/>
                <a:gd name="T58" fmla="*/ 9 w 19"/>
                <a:gd name="T59" fmla="*/ 22 h 26"/>
                <a:gd name="T60" fmla="*/ 6 w 19"/>
                <a:gd name="T61" fmla="*/ 22 h 26"/>
                <a:gd name="T62" fmla="*/ 9 w 19"/>
                <a:gd name="T63" fmla="*/ 22 h 26"/>
                <a:gd name="T64" fmla="*/ 9 w 19"/>
                <a:gd name="T65" fmla="*/ 22 h 26"/>
                <a:gd name="T66" fmla="*/ 6 w 19"/>
                <a:gd name="T67" fmla="*/ 19 h 26"/>
                <a:gd name="T68" fmla="*/ 3 w 19"/>
                <a:gd name="T69" fmla="*/ 16 h 26"/>
                <a:gd name="T70" fmla="*/ 0 w 19"/>
                <a:gd name="T71" fmla="*/ 16 h 26"/>
                <a:gd name="T72" fmla="*/ 3 w 19"/>
                <a:gd name="T73" fmla="*/ 16 h 26"/>
                <a:gd name="T74" fmla="*/ 3 w 19"/>
                <a:gd name="T75" fmla="*/ 10 h 26"/>
                <a:gd name="T76" fmla="*/ 0 w 19"/>
                <a:gd name="T77" fmla="*/ 10 h 26"/>
                <a:gd name="T78" fmla="*/ 0 w 19"/>
                <a:gd name="T79" fmla="*/ 10 h 26"/>
                <a:gd name="T80" fmla="*/ 0 w 19"/>
                <a:gd name="T81" fmla="*/ 6 h 26"/>
                <a:gd name="T82" fmla="*/ 3 w 19"/>
                <a:gd name="T83" fmla="*/ 6 h 26"/>
                <a:gd name="T84" fmla="*/ 6 w 19"/>
                <a:gd name="T85" fmla="*/ 6 h 26"/>
                <a:gd name="T86" fmla="*/ 6 w 19"/>
                <a:gd name="T87" fmla="*/ 6 h 26"/>
                <a:gd name="T88" fmla="*/ 6 w 19"/>
                <a:gd name="T89" fmla="*/ 3 h 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
                <a:gd name="T136" fmla="*/ 0 h 26"/>
                <a:gd name="T137" fmla="*/ 19 w 19"/>
                <a:gd name="T138" fmla="*/ 26 h 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 h="26">
                  <a:moveTo>
                    <a:pt x="6" y="3"/>
                  </a:moveTo>
                  <a:lnTo>
                    <a:pt x="6" y="3"/>
                  </a:lnTo>
                  <a:lnTo>
                    <a:pt x="9" y="3"/>
                  </a:lnTo>
                  <a:lnTo>
                    <a:pt x="9" y="6"/>
                  </a:lnTo>
                  <a:lnTo>
                    <a:pt x="9" y="10"/>
                  </a:lnTo>
                  <a:lnTo>
                    <a:pt x="9" y="6"/>
                  </a:lnTo>
                  <a:lnTo>
                    <a:pt x="9" y="3"/>
                  </a:lnTo>
                  <a:lnTo>
                    <a:pt x="12" y="3"/>
                  </a:lnTo>
                  <a:lnTo>
                    <a:pt x="12" y="6"/>
                  </a:lnTo>
                  <a:lnTo>
                    <a:pt x="12" y="10"/>
                  </a:lnTo>
                  <a:lnTo>
                    <a:pt x="12" y="3"/>
                  </a:lnTo>
                  <a:lnTo>
                    <a:pt x="9" y="3"/>
                  </a:lnTo>
                  <a:lnTo>
                    <a:pt x="12" y="0"/>
                  </a:lnTo>
                  <a:lnTo>
                    <a:pt x="16" y="0"/>
                  </a:lnTo>
                  <a:lnTo>
                    <a:pt x="19" y="3"/>
                  </a:lnTo>
                  <a:lnTo>
                    <a:pt x="19" y="6"/>
                  </a:lnTo>
                  <a:lnTo>
                    <a:pt x="19" y="10"/>
                  </a:lnTo>
                  <a:lnTo>
                    <a:pt x="16" y="10"/>
                  </a:lnTo>
                  <a:lnTo>
                    <a:pt x="16" y="13"/>
                  </a:lnTo>
                  <a:lnTo>
                    <a:pt x="12" y="16"/>
                  </a:lnTo>
                  <a:lnTo>
                    <a:pt x="16" y="16"/>
                  </a:lnTo>
                  <a:lnTo>
                    <a:pt x="16" y="19"/>
                  </a:lnTo>
                  <a:lnTo>
                    <a:pt x="12" y="19"/>
                  </a:lnTo>
                  <a:lnTo>
                    <a:pt x="12" y="22"/>
                  </a:lnTo>
                  <a:lnTo>
                    <a:pt x="12" y="26"/>
                  </a:lnTo>
                  <a:lnTo>
                    <a:pt x="9" y="22"/>
                  </a:lnTo>
                  <a:lnTo>
                    <a:pt x="6" y="22"/>
                  </a:lnTo>
                  <a:lnTo>
                    <a:pt x="9" y="22"/>
                  </a:lnTo>
                  <a:lnTo>
                    <a:pt x="9" y="19"/>
                  </a:lnTo>
                  <a:lnTo>
                    <a:pt x="6" y="19"/>
                  </a:lnTo>
                  <a:lnTo>
                    <a:pt x="3" y="19"/>
                  </a:lnTo>
                  <a:lnTo>
                    <a:pt x="3" y="16"/>
                  </a:lnTo>
                  <a:lnTo>
                    <a:pt x="0" y="16"/>
                  </a:lnTo>
                  <a:lnTo>
                    <a:pt x="3" y="16"/>
                  </a:lnTo>
                  <a:lnTo>
                    <a:pt x="3" y="10"/>
                  </a:lnTo>
                  <a:lnTo>
                    <a:pt x="0" y="10"/>
                  </a:lnTo>
                  <a:lnTo>
                    <a:pt x="0" y="6"/>
                  </a:lnTo>
                  <a:lnTo>
                    <a:pt x="3" y="6"/>
                  </a:lnTo>
                  <a:lnTo>
                    <a:pt x="6" y="6"/>
                  </a:lnTo>
                  <a:lnTo>
                    <a:pt x="6" y="3"/>
                  </a:lnTo>
                </a:path>
              </a:pathLst>
            </a:custGeom>
            <a:noFill/>
            <a:ln w="0">
              <a:solidFill>
                <a:srgbClr val="7F7F7F"/>
              </a:solidFill>
              <a:round/>
              <a:headEnd/>
              <a:tailEnd/>
            </a:ln>
          </p:spPr>
          <p:txBody>
            <a:bodyPr/>
            <a:lstStyle/>
            <a:p>
              <a:endParaRPr lang="en-US"/>
            </a:p>
          </p:txBody>
        </p:sp>
        <p:sp>
          <p:nvSpPr>
            <p:cNvPr id="32653" name="Freeform 261"/>
            <p:cNvSpPr>
              <a:spLocks/>
            </p:cNvSpPr>
            <p:nvPr/>
          </p:nvSpPr>
          <p:spPr bwMode="auto">
            <a:xfrm>
              <a:off x="2445" y="1313"/>
              <a:ext cx="6" cy="8"/>
            </a:xfrm>
            <a:custGeom>
              <a:avLst/>
              <a:gdLst>
                <a:gd name="T0" fmla="*/ 4 w 4"/>
                <a:gd name="T1" fmla="*/ 3 h 6"/>
                <a:gd name="T2" fmla="*/ 4 w 4"/>
                <a:gd name="T3" fmla="*/ 0 h 6"/>
                <a:gd name="T4" fmla="*/ 4 w 4"/>
                <a:gd name="T5" fmla="*/ 0 h 6"/>
                <a:gd name="T6" fmla="*/ 4 w 4"/>
                <a:gd name="T7" fmla="*/ 3 h 6"/>
                <a:gd name="T8" fmla="*/ 0 w 4"/>
                <a:gd name="T9" fmla="*/ 3 h 6"/>
                <a:gd name="T10" fmla="*/ 0 w 4"/>
                <a:gd name="T11" fmla="*/ 6 h 6"/>
                <a:gd name="T12" fmla="*/ 0 w 4"/>
                <a:gd name="T13" fmla="*/ 6 h 6"/>
                <a:gd name="T14" fmla="*/ 4 w 4"/>
                <a:gd name="T15" fmla="*/ 3 h 6"/>
                <a:gd name="T16" fmla="*/ 4 w 4"/>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3"/>
                  </a:moveTo>
                  <a:lnTo>
                    <a:pt x="4" y="0"/>
                  </a:lnTo>
                  <a:lnTo>
                    <a:pt x="4" y="3"/>
                  </a:lnTo>
                  <a:lnTo>
                    <a:pt x="0" y="3"/>
                  </a:lnTo>
                  <a:lnTo>
                    <a:pt x="0" y="6"/>
                  </a:lnTo>
                  <a:lnTo>
                    <a:pt x="4" y="3"/>
                  </a:lnTo>
                  <a:close/>
                </a:path>
              </a:pathLst>
            </a:custGeom>
            <a:solidFill>
              <a:srgbClr val="CCCCCC"/>
            </a:solidFill>
            <a:ln w="9525">
              <a:noFill/>
              <a:round/>
              <a:headEnd/>
              <a:tailEnd/>
            </a:ln>
          </p:spPr>
          <p:txBody>
            <a:bodyPr/>
            <a:lstStyle/>
            <a:p>
              <a:endParaRPr lang="en-US"/>
            </a:p>
          </p:txBody>
        </p:sp>
        <p:sp>
          <p:nvSpPr>
            <p:cNvPr id="32654" name="Freeform 262"/>
            <p:cNvSpPr>
              <a:spLocks/>
            </p:cNvSpPr>
            <p:nvPr/>
          </p:nvSpPr>
          <p:spPr bwMode="auto">
            <a:xfrm>
              <a:off x="2445" y="1313"/>
              <a:ext cx="6" cy="8"/>
            </a:xfrm>
            <a:custGeom>
              <a:avLst/>
              <a:gdLst>
                <a:gd name="T0" fmla="*/ 4 w 4"/>
                <a:gd name="T1" fmla="*/ 3 h 6"/>
                <a:gd name="T2" fmla="*/ 4 w 4"/>
                <a:gd name="T3" fmla="*/ 0 h 6"/>
                <a:gd name="T4" fmla="*/ 4 w 4"/>
                <a:gd name="T5" fmla="*/ 0 h 6"/>
                <a:gd name="T6" fmla="*/ 4 w 4"/>
                <a:gd name="T7" fmla="*/ 3 h 6"/>
                <a:gd name="T8" fmla="*/ 0 w 4"/>
                <a:gd name="T9" fmla="*/ 3 h 6"/>
                <a:gd name="T10" fmla="*/ 0 w 4"/>
                <a:gd name="T11" fmla="*/ 6 h 6"/>
                <a:gd name="T12" fmla="*/ 0 w 4"/>
                <a:gd name="T13" fmla="*/ 6 h 6"/>
                <a:gd name="T14" fmla="*/ 4 w 4"/>
                <a:gd name="T15" fmla="*/ 3 h 6"/>
                <a:gd name="T16" fmla="*/ 4 w 4"/>
                <a:gd name="T17" fmla="*/ 3 h 6"/>
                <a:gd name="T18" fmla="*/ 4 w 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3"/>
                  </a:moveTo>
                  <a:lnTo>
                    <a:pt x="4" y="0"/>
                  </a:lnTo>
                  <a:lnTo>
                    <a:pt x="4" y="3"/>
                  </a:lnTo>
                  <a:lnTo>
                    <a:pt x="0" y="3"/>
                  </a:lnTo>
                  <a:lnTo>
                    <a:pt x="0" y="6"/>
                  </a:lnTo>
                  <a:lnTo>
                    <a:pt x="4" y="3"/>
                  </a:lnTo>
                </a:path>
              </a:pathLst>
            </a:custGeom>
            <a:noFill/>
            <a:ln w="0">
              <a:solidFill>
                <a:srgbClr val="7F7F7F"/>
              </a:solidFill>
              <a:round/>
              <a:headEnd/>
              <a:tailEnd/>
            </a:ln>
          </p:spPr>
          <p:txBody>
            <a:bodyPr/>
            <a:lstStyle/>
            <a:p>
              <a:endParaRPr lang="en-US"/>
            </a:p>
          </p:txBody>
        </p:sp>
        <p:sp>
          <p:nvSpPr>
            <p:cNvPr id="32655" name="Freeform 263"/>
            <p:cNvSpPr>
              <a:spLocks/>
            </p:cNvSpPr>
            <p:nvPr/>
          </p:nvSpPr>
          <p:spPr bwMode="auto">
            <a:xfrm>
              <a:off x="2427" y="1354"/>
              <a:ext cx="6" cy="4"/>
            </a:xfrm>
            <a:custGeom>
              <a:avLst/>
              <a:gdLst>
                <a:gd name="T0" fmla="*/ 0 w 4"/>
                <a:gd name="T1" fmla="*/ 0 h 3"/>
                <a:gd name="T2" fmla="*/ 0 w 4"/>
                <a:gd name="T3" fmla="*/ 0 h 3"/>
                <a:gd name="T4" fmla="*/ 0 w 4"/>
                <a:gd name="T5" fmla="*/ 0 h 3"/>
                <a:gd name="T6" fmla="*/ 4 w 4"/>
                <a:gd name="T7" fmla="*/ 3 h 3"/>
                <a:gd name="T8" fmla="*/ 4 w 4"/>
                <a:gd name="T9" fmla="*/ 3 h 3"/>
                <a:gd name="T10" fmla="*/ 0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0"/>
                  </a:moveTo>
                  <a:lnTo>
                    <a:pt x="0" y="0"/>
                  </a:lnTo>
                  <a:lnTo>
                    <a:pt x="4" y="3"/>
                  </a:lnTo>
                  <a:lnTo>
                    <a:pt x="0" y="0"/>
                  </a:lnTo>
                  <a:close/>
                </a:path>
              </a:pathLst>
            </a:custGeom>
            <a:solidFill>
              <a:srgbClr val="CCCCCC"/>
            </a:solidFill>
            <a:ln w="9525">
              <a:noFill/>
              <a:round/>
              <a:headEnd/>
              <a:tailEnd/>
            </a:ln>
          </p:spPr>
          <p:txBody>
            <a:bodyPr/>
            <a:lstStyle/>
            <a:p>
              <a:endParaRPr lang="en-US"/>
            </a:p>
          </p:txBody>
        </p:sp>
        <p:sp>
          <p:nvSpPr>
            <p:cNvPr id="32656" name="Freeform 264"/>
            <p:cNvSpPr>
              <a:spLocks/>
            </p:cNvSpPr>
            <p:nvPr/>
          </p:nvSpPr>
          <p:spPr bwMode="auto">
            <a:xfrm>
              <a:off x="2427" y="1354"/>
              <a:ext cx="6" cy="4"/>
            </a:xfrm>
            <a:custGeom>
              <a:avLst/>
              <a:gdLst>
                <a:gd name="T0" fmla="*/ 0 w 4"/>
                <a:gd name="T1" fmla="*/ 0 h 3"/>
                <a:gd name="T2" fmla="*/ 0 w 4"/>
                <a:gd name="T3" fmla="*/ 0 h 3"/>
                <a:gd name="T4" fmla="*/ 0 w 4"/>
                <a:gd name="T5" fmla="*/ 0 h 3"/>
                <a:gd name="T6" fmla="*/ 4 w 4"/>
                <a:gd name="T7" fmla="*/ 3 h 3"/>
                <a:gd name="T8" fmla="*/ 4 w 4"/>
                <a:gd name="T9" fmla="*/ 3 h 3"/>
                <a:gd name="T10" fmla="*/ 0 w 4"/>
                <a:gd name="T11" fmla="*/ 0 h 3"/>
                <a:gd name="T12" fmla="*/ 0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0"/>
                  </a:moveTo>
                  <a:lnTo>
                    <a:pt x="0" y="0"/>
                  </a:lnTo>
                  <a:lnTo>
                    <a:pt x="4" y="3"/>
                  </a:lnTo>
                  <a:lnTo>
                    <a:pt x="0" y="0"/>
                  </a:lnTo>
                </a:path>
              </a:pathLst>
            </a:custGeom>
            <a:noFill/>
            <a:ln w="0">
              <a:solidFill>
                <a:srgbClr val="7F7F7F"/>
              </a:solidFill>
              <a:round/>
              <a:headEnd/>
              <a:tailEnd/>
            </a:ln>
          </p:spPr>
          <p:txBody>
            <a:bodyPr/>
            <a:lstStyle/>
            <a:p>
              <a:endParaRPr lang="en-US"/>
            </a:p>
          </p:txBody>
        </p:sp>
        <p:sp>
          <p:nvSpPr>
            <p:cNvPr id="32657" name="Freeform 265"/>
            <p:cNvSpPr>
              <a:spLocks/>
            </p:cNvSpPr>
            <p:nvPr/>
          </p:nvSpPr>
          <p:spPr bwMode="auto">
            <a:xfrm>
              <a:off x="2423" y="1358"/>
              <a:ext cx="4" cy="1"/>
            </a:xfrm>
            <a:custGeom>
              <a:avLst/>
              <a:gdLst>
                <a:gd name="T0" fmla="*/ 0 w 3"/>
                <a:gd name="T1" fmla="*/ 0 h 1"/>
                <a:gd name="T2" fmla="*/ 0 w 3"/>
                <a:gd name="T3" fmla="*/ 0 h 1"/>
                <a:gd name="T4" fmla="*/ 3 w 3"/>
                <a:gd name="T5" fmla="*/ 0 h 1"/>
                <a:gd name="T6" fmla="*/ 3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2658" name="Freeform 266"/>
            <p:cNvSpPr>
              <a:spLocks/>
            </p:cNvSpPr>
            <p:nvPr/>
          </p:nvSpPr>
          <p:spPr bwMode="auto">
            <a:xfrm>
              <a:off x="2419" y="1362"/>
              <a:ext cx="4" cy="1"/>
            </a:xfrm>
            <a:custGeom>
              <a:avLst/>
              <a:gdLst>
                <a:gd name="T0" fmla="*/ 0 w 3"/>
                <a:gd name="T1" fmla="*/ 0 h 1"/>
                <a:gd name="T2" fmla="*/ 0 w 3"/>
                <a:gd name="T3" fmla="*/ 0 h 1"/>
                <a:gd name="T4" fmla="*/ 0 w 3"/>
                <a:gd name="T5" fmla="*/ 0 h 1"/>
                <a:gd name="T6" fmla="*/ 3 w 3"/>
                <a:gd name="T7" fmla="*/ 0 h 1"/>
                <a:gd name="T8" fmla="*/ 3 w 3"/>
                <a:gd name="T9" fmla="*/ 0 h 1"/>
                <a:gd name="T10" fmla="*/ 0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0" y="0"/>
                  </a:lnTo>
                  <a:lnTo>
                    <a:pt x="3" y="0"/>
                  </a:lnTo>
                  <a:lnTo>
                    <a:pt x="0" y="0"/>
                  </a:lnTo>
                </a:path>
              </a:pathLst>
            </a:custGeom>
            <a:noFill/>
            <a:ln w="0">
              <a:solidFill>
                <a:srgbClr val="7F7F7F"/>
              </a:solidFill>
              <a:round/>
              <a:headEnd/>
              <a:tailEnd/>
            </a:ln>
          </p:spPr>
          <p:txBody>
            <a:bodyPr/>
            <a:lstStyle/>
            <a:p>
              <a:endParaRPr lang="en-US"/>
            </a:p>
          </p:txBody>
        </p:sp>
        <p:sp>
          <p:nvSpPr>
            <p:cNvPr id="32659" name="Freeform 267"/>
            <p:cNvSpPr>
              <a:spLocks/>
            </p:cNvSpPr>
            <p:nvPr/>
          </p:nvSpPr>
          <p:spPr bwMode="auto">
            <a:xfrm>
              <a:off x="2451" y="1407"/>
              <a:ext cx="8" cy="22"/>
            </a:xfrm>
            <a:custGeom>
              <a:avLst/>
              <a:gdLst>
                <a:gd name="T0" fmla="*/ 0 w 6"/>
                <a:gd name="T1" fmla="*/ 13 h 16"/>
                <a:gd name="T2" fmla="*/ 0 w 6"/>
                <a:gd name="T3" fmla="*/ 10 h 16"/>
                <a:gd name="T4" fmla="*/ 0 w 6"/>
                <a:gd name="T5" fmla="*/ 7 h 16"/>
                <a:gd name="T6" fmla="*/ 0 w 6"/>
                <a:gd name="T7" fmla="*/ 3 h 16"/>
                <a:gd name="T8" fmla="*/ 3 w 6"/>
                <a:gd name="T9" fmla="*/ 0 h 16"/>
                <a:gd name="T10" fmla="*/ 3 w 6"/>
                <a:gd name="T11" fmla="*/ 0 h 16"/>
                <a:gd name="T12" fmla="*/ 6 w 6"/>
                <a:gd name="T13" fmla="*/ 3 h 16"/>
                <a:gd name="T14" fmla="*/ 6 w 6"/>
                <a:gd name="T15" fmla="*/ 3 h 16"/>
                <a:gd name="T16" fmla="*/ 6 w 6"/>
                <a:gd name="T17" fmla="*/ 7 h 16"/>
                <a:gd name="T18" fmla="*/ 6 w 6"/>
                <a:gd name="T19" fmla="*/ 7 h 16"/>
                <a:gd name="T20" fmla="*/ 6 w 6"/>
                <a:gd name="T21" fmla="*/ 10 h 16"/>
                <a:gd name="T22" fmla="*/ 6 w 6"/>
                <a:gd name="T23" fmla="*/ 13 h 16"/>
                <a:gd name="T24" fmla="*/ 6 w 6"/>
                <a:gd name="T25" fmla="*/ 16 h 16"/>
                <a:gd name="T26" fmla="*/ 3 w 6"/>
                <a:gd name="T27" fmla="*/ 13 h 16"/>
                <a:gd name="T28" fmla="*/ 0 w 6"/>
                <a:gd name="T29" fmla="*/ 13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
                <a:gd name="T46" fmla="*/ 0 h 16"/>
                <a:gd name="T47" fmla="*/ 6 w 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 h="16">
                  <a:moveTo>
                    <a:pt x="0" y="13"/>
                  </a:moveTo>
                  <a:lnTo>
                    <a:pt x="0" y="10"/>
                  </a:lnTo>
                  <a:lnTo>
                    <a:pt x="0" y="7"/>
                  </a:lnTo>
                  <a:lnTo>
                    <a:pt x="0" y="3"/>
                  </a:lnTo>
                  <a:lnTo>
                    <a:pt x="3" y="0"/>
                  </a:lnTo>
                  <a:lnTo>
                    <a:pt x="6" y="3"/>
                  </a:lnTo>
                  <a:lnTo>
                    <a:pt x="6" y="7"/>
                  </a:lnTo>
                  <a:lnTo>
                    <a:pt x="6" y="10"/>
                  </a:lnTo>
                  <a:lnTo>
                    <a:pt x="6" y="13"/>
                  </a:lnTo>
                  <a:lnTo>
                    <a:pt x="6" y="16"/>
                  </a:lnTo>
                  <a:lnTo>
                    <a:pt x="3" y="13"/>
                  </a:lnTo>
                  <a:lnTo>
                    <a:pt x="0" y="13"/>
                  </a:lnTo>
                  <a:close/>
                </a:path>
              </a:pathLst>
            </a:custGeom>
            <a:solidFill>
              <a:srgbClr val="CCCCCC"/>
            </a:solidFill>
            <a:ln w="9525">
              <a:noFill/>
              <a:round/>
              <a:headEnd/>
              <a:tailEnd/>
            </a:ln>
          </p:spPr>
          <p:txBody>
            <a:bodyPr/>
            <a:lstStyle/>
            <a:p>
              <a:endParaRPr lang="en-US"/>
            </a:p>
          </p:txBody>
        </p:sp>
        <p:sp>
          <p:nvSpPr>
            <p:cNvPr id="32660" name="Freeform 268"/>
            <p:cNvSpPr>
              <a:spLocks/>
            </p:cNvSpPr>
            <p:nvPr/>
          </p:nvSpPr>
          <p:spPr bwMode="auto">
            <a:xfrm>
              <a:off x="2451" y="1407"/>
              <a:ext cx="8" cy="22"/>
            </a:xfrm>
            <a:custGeom>
              <a:avLst/>
              <a:gdLst>
                <a:gd name="T0" fmla="*/ 0 w 6"/>
                <a:gd name="T1" fmla="*/ 13 h 16"/>
                <a:gd name="T2" fmla="*/ 0 w 6"/>
                <a:gd name="T3" fmla="*/ 10 h 16"/>
                <a:gd name="T4" fmla="*/ 0 w 6"/>
                <a:gd name="T5" fmla="*/ 7 h 16"/>
                <a:gd name="T6" fmla="*/ 0 w 6"/>
                <a:gd name="T7" fmla="*/ 3 h 16"/>
                <a:gd name="T8" fmla="*/ 3 w 6"/>
                <a:gd name="T9" fmla="*/ 0 h 16"/>
                <a:gd name="T10" fmla="*/ 3 w 6"/>
                <a:gd name="T11" fmla="*/ 0 h 16"/>
                <a:gd name="T12" fmla="*/ 6 w 6"/>
                <a:gd name="T13" fmla="*/ 3 h 16"/>
                <a:gd name="T14" fmla="*/ 6 w 6"/>
                <a:gd name="T15" fmla="*/ 3 h 16"/>
                <a:gd name="T16" fmla="*/ 6 w 6"/>
                <a:gd name="T17" fmla="*/ 7 h 16"/>
                <a:gd name="T18" fmla="*/ 6 w 6"/>
                <a:gd name="T19" fmla="*/ 7 h 16"/>
                <a:gd name="T20" fmla="*/ 6 w 6"/>
                <a:gd name="T21" fmla="*/ 10 h 16"/>
                <a:gd name="T22" fmla="*/ 6 w 6"/>
                <a:gd name="T23" fmla="*/ 13 h 16"/>
                <a:gd name="T24" fmla="*/ 6 w 6"/>
                <a:gd name="T25" fmla="*/ 16 h 16"/>
                <a:gd name="T26" fmla="*/ 3 w 6"/>
                <a:gd name="T27" fmla="*/ 13 h 16"/>
                <a:gd name="T28" fmla="*/ 0 w 6"/>
                <a:gd name="T29" fmla="*/ 13 h 16"/>
                <a:gd name="T30" fmla="*/ 0 w 6"/>
                <a:gd name="T31" fmla="*/ 13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6"/>
                <a:gd name="T50" fmla="*/ 6 w 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6">
                  <a:moveTo>
                    <a:pt x="0" y="13"/>
                  </a:moveTo>
                  <a:lnTo>
                    <a:pt x="0" y="10"/>
                  </a:lnTo>
                  <a:lnTo>
                    <a:pt x="0" y="7"/>
                  </a:lnTo>
                  <a:lnTo>
                    <a:pt x="0" y="3"/>
                  </a:lnTo>
                  <a:lnTo>
                    <a:pt x="3" y="0"/>
                  </a:lnTo>
                  <a:lnTo>
                    <a:pt x="6" y="3"/>
                  </a:lnTo>
                  <a:lnTo>
                    <a:pt x="6" y="7"/>
                  </a:lnTo>
                  <a:lnTo>
                    <a:pt x="6" y="10"/>
                  </a:lnTo>
                  <a:lnTo>
                    <a:pt x="6" y="13"/>
                  </a:lnTo>
                  <a:lnTo>
                    <a:pt x="6" y="16"/>
                  </a:lnTo>
                  <a:lnTo>
                    <a:pt x="3" y="13"/>
                  </a:lnTo>
                  <a:lnTo>
                    <a:pt x="0" y="13"/>
                  </a:lnTo>
                </a:path>
              </a:pathLst>
            </a:custGeom>
            <a:noFill/>
            <a:ln w="0">
              <a:solidFill>
                <a:srgbClr val="7F7F7F"/>
              </a:solidFill>
              <a:round/>
              <a:headEnd/>
              <a:tailEnd/>
            </a:ln>
          </p:spPr>
          <p:txBody>
            <a:bodyPr/>
            <a:lstStyle/>
            <a:p>
              <a:endParaRPr lang="en-US"/>
            </a:p>
          </p:txBody>
        </p:sp>
        <p:sp>
          <p:nvSpPr>
            <p:cNvPr id="32661" name="Freeform 269"/>
            <p:cNvSpPr>
              <a:spLocks/>
            </p:cNvSpPr>
            <p:nvPr/>
          </p:nvSpPr>
          <p:spPr bwMode="auto">
            <a:xfrm>
              <a:off x="2321" y="1732"/>
              <a:ext cx="10" cy="8"/>
            </a:xfrm>
            <a:custGeom>
              <a:avLst/>
              <a:gdLst>
                <a:gd name="T0" fmla="*/ 3 w 7"/>
                <a:gd name="T1" fmla="*/ 0 h 6"/>
                <a:gd name="T2" fmla="*/ 7 w 7"/>
                <a:gd name="T3" fmla="*/ 3 h 6"/>
                <a:gd name="T4" fmla="*/ 7 w 7"/>
                <a:gd name="T5" fmla="*/ 0 h 6"/>
                <a:gd name="T6" fmla="*/ 7 w 7"/>
                <a:gd name="T7" fmla="*/ 3 h 6"/>
                <a:gd name="T8" fmla="*/ 3 w 7"/>
                <a:gd name="T9" fmla="*/ 6 h 6"/>
                <a:gd name="T10" fmla="*/ 3 w 7"/>
                <a:gd name="T11" fmla="*/ 6 h 6"/>
                <a:gd name="T12" fmla="*/ 0 w 7"/>
                <a:gd name="T13" fmla="*/ 3 h 6"/>
                <a:gd name="T14" fmla="*/ 0 w 7"/>
                <a:gd name="T15" fmla="*/ 3 h 6"/>
                <a:gd name="T16" fmla="*/ 3 w 7"/>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3" y="0"/>
                  </a:moveTo>
                  <a:lnTo>
                    <a:pt x="7" y="3"/>
                  </a:lnTo>
                  <a:lnTo>
                    <a:pt x="7" y="0"/>
                  </a:lnTo>
                  <a:lnTo>
                    <a:pt x="7" y="3"/>
                  </a:lnTo>
                  <a:lnTo>
                    <a:pt x="3" y="6"/>
                  </a:lnTo>
                  <a:lnTo>
                    <a:pt x="0" y="3"/>
                  </a:lnTo>
                  <a:lnTo>
                    <a:pt x="3" y="0"/>
                  </a:lnTo>
                  <a:close/>
                </a:path>
              </a:pathLst>
            </a:custGeom>
            <a:solidFill>
              <a:srgbClr val="CCCCCC"/>
            </a:solidFill>
            <a:ln w="9525">
              <a:noFill/>
              <a:round/>
              <a:headEnd/>
              <a:tailEnd/>
            </a:ln>
          </p:spPr>
          <p:txBody>
            <a:bodyPr/>
            <a:lstStyle/>
            <a:p>
              <a:endParaRPr lang="en-US"/>
            </a:p>
          </p:txBody>
        </p:sp>
        <p:sp>
          <p:nvSpPr>
            <p:cNvPr id="32662" name="Freeform 270"/>
            <p:cNvSpPr>
              <a:spLocks/>
            </p:cNvSpPr>
            <p:nvPr/>
          </p:nvSpPr>
          <p:spPr bwMode="auto">
            <a:xfrm>
              <a:off x="2321" y="1732"/>
              <a:ext cx="10" cy="8"/>
            </a:xfrm>
            <a:custGeom>
              <a:avLst/>
              <a:gdLst>
                <a:gd name="T0" fmla="*/ 3 w 7"/>
                <a:gd name="T1" fmla="*/ 0 h 6"/>
                <a:gd name="T2" fmla="*/ 7 w 7"/>
                <a:gd name="T3" fmla="*/ 3 h 6"/>
                <a:gd name="T4" fmla="*/ 7 w 7"/>
                <a:gd name="T5" fmla="*/ 0 h 6"/>
                <a:gd name="T6" fmla="*/ 7 w 7"/>
                <a:gd name="T7" fmla="*/ 3 h 6"/>
                <a:gd name="T8" fmla="*/ 3 w 7"/>
                <a:gd name="T9" fmla="*/ 6 h 6"/>
                <a:gd name="T10" fmla="*/ 3 w 7"/>
                <a:gd name="T11" fmla="*/ 6 h 6"/>
                <a:gd name="T12" fmla="*/ 0 w 7"/>
                <a:gd name="T13" fmla="*/ 3 h 6"/>
                <a:gd name="T14" fmla="*/ 0 w 7"/>
                <a:gd name="T15" fmla="*/ 3 h 6"/>
                <a:gd name="T16" fmla="*/ 3 w 7"/>
                <a:gd name="T17" fmla="*/ 0 h 6"/>
                <a:gd name="T18" fmla="*/ 3 w 7"/>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
                <a:gd name="T32" fmla="*/ 7 w 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
                  <a:moveTo>
                    <a:pt x="3" y="0"/>
                  </a:moveTo>
                  <a:lnTo>
                    <a:pt x="7" y="3"/>
                  </a:lnTo>
                  <a:lnTo>
                    <a:pt x="7" y="0"/>
                  </a:lnTo>
                  <a:lnTo>
                    <a:pt x="7" y="3"/>
                  </a:lnTo>
                  <a:lnTo>
                    <a:pt x="3" y="6"/>
                  </a:lnTo>
                  <a:lnTo>
                    <a:pt x="0" y="3"/>
                  </a:lnTo>
                  <a:lnTo>
                    <a:pt x="3" y="0"/>
                  </a:lnTo>
                </a:path>
              </a:pathLst>
            </a:custGeom>
            <a:noFill/>
            <a:ln w="0">
              <a:solidFill>
                <a:srgbClr val="7F7F7F"/>
              </a:solidFill>
              <a:round/>
              <a:headEnd/>
              <a:tailEnd/>
            </a:ln>
          </p:spPr>
          <p:txBody>
            <a:bodyPr/>
            <a:lstStyle/>
            <a:p>
              <a:endParaRPr lang="en-US"/>
            </a:p>
          </p:txBody>
        </p:sp>
        <p:sp>
          <p:nvSpPr>
            <p:cNvPr id="32663" name="Freeform 271"/>
            <p:cNvSpPr>
              <a:spLocks/>
            </p:cNvSpPr>
            <p:nvPr/>
          </p:nvSpPr>
          <p:spPr bwMode="auto">
            <a:xfrm>
              <a:off x="2349" y="1714"/>
              <a:ext cx="22" cy="18"/>
            </a:xfrm>
            <a:custGeom>
              <a:avLst/>
              <a:gdLst>
                <a:gd name="T0" fmla="*/ 12 w 16"/>
                <a:gd name="T1" fmla="*/ 0 h 13"/>
                <a:gd name="T2" fmla="*/ 12 w 16"/>
                <a:gd name="T3" fmla="*/ 3 h 13"/>
                <a:gd name="T4" fmla="*/ 12 w 16"/>
                <a:gd name="T5" fmla="*/ 3 h 13"/>
                <a:gd name="T6" fmla="*/ 16 w 16"/>
                <a:gd name="T7" fmla="*/ 3 h 13"/>
                <a:gd name="T8" fmla="*/ 16 w 16"/>
                <a:gd name="T9" fmla="*/ 6 h 13"/>
                <a:gd name="T10" fmla="*/ 12 w 16"/>
                <a:gd name="T11" fmla="*/ 10 h 13"/>
                <a:gd name="T12" fmla="*/ 9 w 16"/>
                <a:gd name="T13" fmla="*/ 13 h 13"/>
                <a:gd name="T14" fmla="*/ 6 w 16"/>
                <a:gd name="T15" fmla="*/ 10 h 13"/>
                <a:gd name="T16" fmla="*/ 6 w 16"/>
                <a:gd name="T17" fmla="*/ 6 h 13"/>
                <a:gd name="T18" fmla="*/ 3 w 16"/>
                <a:gd name="T19" fmla="*/ 6 h 13"/>
                <a:gd name="T20" fmla="*/ 3 w 16"/>
                <a:gd name="T21" fmla="*/ 10 h 13"/>
                <a:gd name="T22" fmla="*/ 0 w 16"/>
                <a:gd name="T23" fmla="*/ 6 h 13"/>
                <a:gd name="T24" fmla="*/ 3 w 16"/>
                <a:gd name="T25" fmla="*/ 3 h 13"/>
                <a:gd name="T26" fmla="*/ 12 w 16"/>
                <a:gd name="T27" fmla="*/ 0 h 13"/>
                <a:gd name="T28" fmla="*/ 12 w 16"/>
                <a:gd name="T29" fmla="*/ 0 h 13"/>
                <a:gd name="T30" fmla="*/ 12 w 16"/>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3"/>
                <a:gd name="T50" fmla="*/ 16 w 1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3">
                  <a:moveTo>
                    <a:pt x="12" y="0"/>
                  </a:moveTo>
                  <a:lnTo>
                    <a:pt x="12" y="3"/>
                  </a:lnTo>
                  <a:lnTo>
                    <a:pt x="16" y="3"/>
                  </a:lnTo>
                  <a:lnTo>
                    <a:pt x="16" y="6"/>
                  </a:lnTo>
                  <a:lnTo>
                    <a:pt x="12" y="10"/>
                  </a:lnTo>
                  <a:lnTo>
                    <a:pt x="9" y="13"/>
                  </a:lnTo>
                  <a:lnTo>
                    <a:pt x="6" y="10"/>
                  </a:lnTo>
                  <a:lnTo>
                    <a:pt x="6" y="6"/>
                  </a:lnTo>
                  <a:lnTo>
                    <a:pt x="3" y="6"/>
                  </a:lnTo>
                  <a:lnTo>
                    <a:pt x="3" y="10"/>
                  </a:lnTo>
                  <a:lnTo>
                    <a:pt x="0" y="6"/>
                  </a:lnTo>
                  <a:lnTo>
                    <a:pt x="3" y="3"/>
                  </a:lnTo>
                  <a:lnTo>
                    <a:pt x="12" y="0"/>
                  </a:lnTo>
                  <a:close/>
                </a:path>
              </a:pathLst>
            </a:custGeom>
            <a:solidFill>
              <a:srgbClr val="CCCCCC"/>
            </a:solidFill>
            <a:ln w="9525">
              <a:noFill/>
              <a:round/>
              <a:headEnd/>
              <a:tailEnd/>
            </a:ln>
          </p:spPr>
          <p:txBody>
            <a:bodyPr/>
            <a:lstStyle/>
            <a:p>
              <a:endParaRPr lang="en-US"/>
            </a:p>
          </p:txBody>
        </p:sp>
        <p:sp>
          <p:nvSpPr>
            <p:cNvPr id="32664" name="Freeform 272"/>
            <p:cNvSpPr>
              <a:spLocks/>
            </p:cNvSpPr>
            <p:nvPr/>
          </p:nvSpPr>
          <p:spPr bwMode="auto">
            <a:xfrm>
              <a:off x="2349" y="1714"/>
              <a:ext cx="22" cy="18"/>
            </a:xfrm>
            <a:custGeom>
              <a:avLst/>
              <a:gdLst>
                <a:gd name="T0" fmla="*/ 12 w 16"/>
                <a:gd name="T1" fmla="*/ 0 h 13"/>
                <a:gd name="T2" fmla="*/ 12 w 16"/>
                <a:gd name="T3" fmla="*/ 3 h 13"/>
                <a:gd name="T4" fmla="*/ 12 w 16"/>
                <a:gd name="T5" fmla="*/ 3 h 13"/>
                <a:gd name="T6" fmla="*/ 16 w 16"/>
                <a:gd name="T7" fmla="*/ 3 h 13"/>
                <a:gd name="T8" fmla="*/ 16 w 16"/>
                <a:gd name="T9" fmla="*/ 6 h 13"/>
                <a:gd name="T10" fmla="*/ 12 w 16"/>
                <a:gd name="T11" fmla="*/ 10 h 13"/>
                <a:gd name="T12" fmla="*/ 9 w 16"/>
                <a:gd name="T13" fmla="*/ 13 h 13"/>
                <a:gd name="T14" fmla="*/ 6 w 16"/>
                <a:gd name="T15" fmla="*/ 10 h 13"/>
                <a:gd name="T16" fmla="*/ 6 w 16"/>
                <a:gd name="T17" fmla="*/ 6 h 13"/>
                <a:gd name="T18" fmla="*/ 3 w 16"/>
                <a:gd name="T19" fmla="*/ 6 h 13"/>
                <a:gd name="T20" fmla="*/ 3 w 16"/>
                <a:gd name="T21" fmla="*/ 10 h 13"/>
                <a:gd name="T22" fmla="*/ 0 w 16"/>
                <a:gd name="T23" fmla="*/ 6 h 13"/>
                <a:gd name="T24" fmla="*/ 3 w 16"/>
                <a:gd name="T25" fmla="*/ 3 h 13"/>
                <a:gd name="T26" fmla="*/ 12 w 16"/>
                <a:gd name="T27" fmla="*/ 0 h 13"/>
                <a:gd name="T28" fmla="*/ 12 w 16"/>
                <a:gd name="T29" fmla="*/ 0 h 13"/>
                <a:gd name="T30" fmla="*/ 12 w 16"/>
                <a:gd name="T31" fmla="*/ 0 h 13"/>
                <a:gd name="T32" fmla="*/ 12 w 16"/>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3"/>
                <a:gd name="T53" fmla="*/ 16 w 16"/>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3">
                  <a:moveTo>
                    <a:pt x="12" y="0"/>
                  </a:moveTo>
                  <a:lnTo>
                    <a:pt x="12" y="3"/>
                  </a:lnTo>
                  <a:lnTo>
                    <a:pt x="16" y="3"/>
                  </a:lnTo>
                  <a:lnTo>
                    <a:pt x="16" y="6"/>
                  </a:lnTo>
                  <a:lnTo>
                    <a:pt x="12" y="10"/>
                  </a:lnTo>
                  <a:lnTo>
                    <a:pt x="9" y="13"/>
                  </a:lnTo>
                  <a:lnTo>
                    <a:pt x="6" y="10"/>
                  </a:lnTo>
                  <a:lnTo>
                    <a:pt x="6" y="6"/>
                  </a:lnTo>
                  <a:lnTo>
                    <a:pt x="3" y="6"/>
                  </a:lnTo>
                  <a:lnTo>
                    <a:pt x="3" y="10"/>
                  </a:lnTo>
                  <a:lnTo>
                    <a:pt x="0" y="6"/>
                  </a:lnTo>
                  <a:lnTo>
                    <a:pt x="3" y="3"/>
                  </a:lnTo>
                  <a:lnTo>
                    <a:pt x="12" y="0"/>
                  </a:lnTo>
                </a:path>
              </a:pathLst>
            </a:custGeom>
            <a:noFill/>
            <a:ln w="0">
              <a:solidFill>
                <a:srgbClr val="7F7F7F"/>
              </a:solidFill>
              <a:round/>
              <a:headEnd/>
              <a:tailEnd/>
            </a:ln>
          </p:spPr>
          <p:txBody>
            <a:bodyPr/>
            <a:lstStyle/>
            <a:p>
              <a:endParaRPr lang="en-US"/>
            </a:p>
          </p:txBody>
        </p:sp>
        <p:sp>
          <p:nvSpPr>
            <p:cNvPr id="32665" name="Freeform 273"/>
            <p:cNvSpPr>
              <a:spLocks/>
            </p:cNvSpPr>
            <p:nvPr/>
          </p:nvSpPr>
          <p:spPr bwMode="auto">
            <a:xfrm>
              <a:off x="2379" y="1714"/>
              <a:ext cx="10" cy="4"/>
            </a:xfrm>
            <a:custGeom>
              <a:avLst/>
              <a:gdLst>
                <a:gd name="T0" fmla="*/ 7 w 7"/>
                <a:gd name="T1" fmla="*/ 0 h 3"/>
                <a:gd name="T2" fmla="*/ 7 w 7"/>
                <a:gd name="T3" fmla="*/ 0 h 3"/>
                <a:gd name="T4" fmla="*/ 7 w 7"/>
                <a:gd name="T5" fmla="*/ 0 h 3"/>
                <a:gd name="T6" fmla="*/ 7 w 7"/>
                <a:gd name="T7" fmla="*/ 3 h 3"/>
                <a:gd name="T8" fmla="*/ 7 w 7"/>
                <a:gd name="T9" fmla="*/ 3 h 3"/>
                <a:gd name="T10" fmla="*/ 3 w 7"/>
                <a:gd name="T11" fmla="*/ 3 h 3"/>
                <a:gd name="T12" fmla="*/ 0 w 7"/>
                <a:gd name="T13" fmla="*/ 0 h 3"/>
                <a:gd name="T14" fmla="*/ 3 w 7"/>
                <a:gd name="T15" fmla="*/ 0 h 3"/>
                <a:gd name="T16" fmla="*/ 7 w 7"/>
                <a:gd name="T17" fmla="*/ 0 h 3"/>
                <a:gd name="T18" fmla="*/ 7 w 7"/>
                <a:gd name="T19" fmla="*/ 0 h 3"/>
                <a:gd name="T20" fmla="*/ 7 w 7"/>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3"/>
                <a:gd name="T35" fmla="*/ 7 w 7"/>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3">
                  <a:moveTo>
                    <a:pt x="7" y="0"/>
                  </a:moveTo>
                  <a:lnTo>
                    <a:pt x="7" y="0"/>
                  </a:lnTo>
                  <a:lnTo>
                    <a:pt x="7" y="3"/>
                  </a:lnTo>
                  <a:lnTo>
                    <a:pt x="3" y="3"/>
                  </a:lnTo>
                  <a:lnTo>
                    <a:pt x="0" y="0"/>
                  </a:lnTo>
                  <a:lnTo>
                    <a:pt x="3" y="0"/>
                  </a:lnTo>
                  <a:lnTo>
                    <a:pt x="7" y="0"/>
                  </a:lnTo>
                  <a:close/>
                </a:path>
              </a:pathLst>
            </a:custGeom>
            <a:solidFill>
              <a:srgbClr val="CCCCCC"/>
            </a:solidFill>
            <a:ln w="9525">
              <a:noFill/>
              <a:round/>
              <a:headEnd/>
              <a:tailEnd/>
            </a:ln>
          </p:spPr>
          <p:txBody>
            <a:bodyPr/>
            <a:lstStyle/>
            <a:p>
              <a:endParaRPr lang="en-US"/>
            </a:p>
          </p:txBody>
        </p:sp>
        <p:sp>
          <p:nvSpPr>
            <p:cNvPr id="32666" name="Freeform 274"/>
            <p:cNvSpPr>
              <a:spLocks/>
            </p:cNvSpPr>
            <p:nvPr/>
          </p:nvSpPr>
          <p:spPr bwMode="auto">
            <a:xfrm>
              <a:off x="2379" y="1714"/>
              <a:ext cx="10" cy="4"/>
            </a:xfrm>
            <a:custGeom>
              <a:avLst/>
              <a:gdLst>
                <a:gd name="T0" fmla="*/ 7 w 7"/>
                <a:gd name="T1" fmla="*/ 0 h 3"/>
                <a:gd name="T2" fmla="*/ 7 w 7"/>
                <a:gd name="T3" fmla="*/ 0 h 3"/>
                <a:gd name="T4" fmla="*/ 7 w 7"/>
                <a:gd name="T5" fmla="*/ 0 h 3"/>
                <a:gd name="T6" fmla="*/ 7 w 7"/>
                <a:gd name="T7" fmla="*/ 3 h 3"/>
                <a:gd name="T8" fmla="*/ 7 w 7"/>
                <a:gd name="T9" fmla="*/ 3 h 3"/>
                <a:gd name="T10" fmla="*/ 3 w 7"/>
                <a:gd name="T11" fmla="*/ 3 h 3"/>
                <a:gd name="T12" fmla="*/ 0 w 7"/>
                <a:gd name="T13" fmla="*/ 0 h 3"/>
                <a:gd name="T14" fmla="*/ 3 w 7"/>
                <a:gd name="T15" fmla="*/ 0 h 3"/>
                <a:gd name="T16" fmla="*/ 7 w 7"/>
                <a:gd name="T17" fmla="*/ 0 h 3"/>
                <a:gd name="T18" fmla="*/ 7 w 7"/>
                <a:gd name="T19" fmla="*/ 0 h 3"/>
                <a:gd name="T20" fmla="*/ 7 w 7"/>
                <a:gd name="T21" fmla="*/ 0 h 3"/>
                <a:gd name="T22" fmla="*/ 7 w 7"/>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3"/>
                <a:gd name="T38" fmla="*/ 7 w 7"/>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3">
                  <a:moveTo>
                    <a:pt x="7" y="0"/>
                  </a:moveTo>
                  <a:lnTo>
                    <a:pt x="7" y="0"/>
                  </a:lnTo>
                  <a:lnTo>
                    <a:pt x="7" y="3"/>
                  </a:lnTo>
                  <a:lnTo>
                    <a:pt x="3" y="3"/>
                  </a:lnTo>
                  <a:lnTo>
                    <a:pt x="0" y="0"/>
                  </a:lnTo>
                  <a:lnTo>
                    <a:pt x="3" y="0"/>
                  </a:lnTo>
                  <a:lnTo>
                    <a:pt x="7" y="0"/>
                  </a:lnTo>
                </a:path>
              </a:pathLst>
            </a:custGeom>
            <a:noFill/>
            <a:ln w="0">
              <a:solidFill>
                <a:srgbClr val="7F7F7F"/>
              </a:solidFill>
              <a:round/>
              <a:headEnd/>
              <a:tailEnd/>
            </a:ln>
          </p:spPr>
          <p:txBody>
            <a:bodyPr/>
            <a:lstStyle/>
            <a:p>
              <a:endParaRPr lang="en-US"/>
            </a:p>
          </p:txBody>
        </p:sp>
        <p:sp>
          <p:nvSpPr>
            <p:cNvPr id="32667" name="Freeform 275"/>
            <p:cNvSpPr>
              <a:spLocks/>
            </p:cNvSpPr>
            <p:nvPr/>
          </p:nvSpPr>
          <p:spPr bwMode="auto">
            <a:xfrm>
              <a:off x="2561" y="1781"/>
              <a:ext cx="66" cy="50"/>
            </a:xfrm>
            <a:custGeom>
              <a:avLst/>
              <a:gdLst>
                <a:gd name="T0" fmla="*/ 48 w 48"/>
                <a:gd name="T1" fmla="*/ 0 h 36"/>
                <a:gd name="T2" fmla="*/ 48 w 48"/>
                <a:gd name="T3" fmla="*/ 0 h 36"/>
                <a:gd name="T4" fmla="*/ 48 w 48"/>
                <a:gd name="T5" fmla="*/ 0 h 36"/>
                <a:gd name="T6" fmla="*/ 48 w 48"/>
                <a:gd name="T7" fmla="*/ 3 h 36"/>
                <a:gd name="T8" fmla="*/ 45 w 48"/>
                <a:gd name="T9" fmla="*/ 10 h 36"/>
                <a:gd name="T10" fmla="*/ 42 w 48"/>
                <a:gd name="T11" fmla="*/ 20 h 36"/>
                <a:gd name="T12" fmla="*/ 42 w 48"/>
                <a:gd name="T13" fmla="*/ 20 h 36"/>
                <a:gd name="T14" fmla="*/ 42 w 48"/>
                <a:gd name="T15" fmla="*/ 23 h 36"/>
                <a:gd name="T16" fmla="*/ 42 w 48"/>
                <a:gd name="T17" fmla="*/ 23 h 36"/>
                <a:gd name="T18" fmla="*/ 42 w 48"/>
                <a:gd name="T19" fmla="*/ 29 h 36"/>
                <a:gd name="T20" fmla="*/ 42 w 48"/>
                <a:gd name="T21" fmla="*/ 32 h 36"/>
                <a:gd name="T22" fmla="*/ 42 w 48"/>
                <a:gd name="T23" fmla="*/ 36 h 36"/>
                <a:gd name="T24" fmla="*/ 35 w 48"/>
                <a:gd name="T25" fmla="*/ 36 h 36"/>
                <a:gd name="T26" fmla="*/ 32 w 48"/>
                <a:gd name="T27" fmla="*/ 36 h 36"/>
                <a:gd name="T28" fmla="*/ 29 w 48"/>
                <a:gd name="T29" fmla="*/ 32 h 36"/>
                <a:gd name="T30" fmla="*/ 29 w 48"/>
                <a:gd name="T31" fmla="*/ 29 h 36"/>
                <a:gd name="T32" fmla="*/ 23 w 48"/>
                <a:gd name="T33" fmla="*/ 26 h 36"/>
                <a:gd name="T34" fmla="*/ 23 w 48"/>
                <a:gd name="T35" fmla="*/ 26 h 36"/>
                <a:gd name="T36" fmla="*/ 19 w 48"/>
                <a:gd name="T37" fmla="*/ 26 h 36"/>
                <a:gd name="T38" fmla="*/ 16 w 48"/>
                <a:gd name="T39" fmla="*/ 23 h 36"/>
                <a:gd name="T40" fmla="*/ 13 w 48"/>
                <a:gd name="T41" fmla="*/ 20 h 36"/>
                <a:gd name="T42" fmla="*/ 10 w 48"/>
                <a:gd name="T43" fmla="*/ 16 h 36"/>
                <a:gd name="T44" fmla="*/ 6 w 48"/>
                <a:gd name="T45" fmla="*/ 16 h 36"/>
                <a:gd name="T46" fmla="*/ 0 w 48"/>
                <a:gd name="T47" fmla="*/ 16 h 36"/>
                <a:gd name="T48" fmla="*/ 0 w 48"/>
                <a:gd name="T49" fmla="*/ 13 h 36"/>
                <a:gd name="T50" fmla="*/ 0 w 48"/>
                <a:gd name="T51" fmla="*/ 7 h 36"/>
                <a:gd name="T52" fmla="*/ 0 w 48"/>
                <a:gd name="T53" fmla="*/ 7 h 36"/>
                <a:gd name="T54" fmla="*/ 0 w 48"/>
                <a:gd name="T55" fmla="*/ 3 h 36"/>
                <a:gd name="T56" fmla="*/ 0 w 48"/>
                <a:gd name="T57" fmla="*/ 3 h 36"/>
                <a:gd name="T58" fmla="*/ 3 w 48"/>
                <a:gd name="T59" fmla="*/ 3 h 36"/>
                <a:gd name="T60" fmla="*/ 6 w 48"/>
                <a:gd name="T61" fmla="*/ 3 h 36"/>
                <a:gd name="T62" fmla="*/ 6 w 48"/>
                <a:gd name="T63" fmla="*/ 3 h 36"/>
                <a:gd name="T64" fmla="*/ 13 w 48"/>
                <a:gd name="T65" fmla="*/ 0 h 36"/>
                <a:gd name="T66" fmla="*/ 16 w 48"/>
                <a:gd name="T67" fmla="*/ 3 h 36"/>
                <a:gd name="T68" fmla="*/ 19 w 48"/>
                <a:gd name="T69" fmla="*/ 7 h 36"/>
                <a:gd name="T70" fmla="*/ 19 w 48"/>
                <a:gd name="T71" fmla="*/ 7 h 36"/>
                <a:gd name="T72" fmla="*/ 23 w 48"/>
                <a:gd name="T73" fmla="*/ 7 h 36"/>
                <a:gd name="T74" fmla="*/ 32 w 48"/>
                <a:gd name="T75" fmla="*/ 7 h 36"/>
                <a:gd name="T76" fmla="*/ 32 w 48"/>
                <a:gd name="T77" fmla="*/ 3 h 36"/>
                <a:gd name="T78" fmla="*/ 35 w 48"/>
                <a:gd name="T79" fmla="*/ 3 h 36"/>
                <a:gd name="T80" fmla="*/ 42 w 48"/>
                <a:gd name="T81" fmla="*/ 3 h 36"/>
                <a:gd name="T82" fmla="*/ 42 w 48"/>
                <a:gd name="T83" fmla="*/ 0 h 36"/>
                <a:gd name="T84" fmla="*/ 45 w 48"/>
                <a:gd name="T85" fmla="*/ 0 h 36"/>
                <a:gd name="T86" fmla="*/ 48 w 48"/>
                <a:gd name="T87" fmla="*/ 0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
                <a:gd name="T133" fmla="*/ 0 h 36"/>
                <a:gd name="T134" fmla="*/ 48 w 48"/>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 h="36">
                  <a:moveTo>
                    <a:pt x="48" y="0"/>
                  </a:moveTo>
                  <a:lnTo>
                    <a:pt x="48" y="0"/>
                  </a:lnTo>
                  <a:lnTo>
                    <a:pt x="48" y="3"/>
                  </a:lnTo>
                  <a:lnTo>
                    <a:pt x="45" y="10"/>
                  </a:lnTo>
                  <a:lnTo>
                    <a:pt x="42" y="20"/>
                  </a:lnTo>
                  <a:lnTo>
                    <a:pt x="42" y="23"/>
                  </a:lnTo>
                  <a:lnTo>
                    <a:pt x="42" y="29"/>
                  </a:lnTo>
                  <a:lnTo>
                    <a:pt x="42" y="32"/>
                  </a:lnTo>
                  <a:lnTo>
                    <a:pt x="42" y="36"/>
                  </a:lnTo>
                  <a:lnTo>
                    <a:pt x="35" y="36"/>
                  </a:lnTo>
                  <a:lnTo>
                    <a:pt x="32" y="36"/>
                  </a:lnTo>
                  <a:lnTo>
                    <a:pt x="29" y="32"/>
                  </a:lnTo>
                  <a:lnTo>
                    <a:pt x="29" y="29"/>
                  </a:lnTo>
                  <a:lnTo>
                    <a:pt x="23" y="26"/>
                  </a:lnTo>
                  <a:lnTo>
                    <a:pt x="19" y="26"/>
                  </a:lnTo>
                  <a:lnTo>
                    <a:pt x="16" y="23"/>
                  </a:lnTo>
                  <a:lnTo>
                    <a:pt x="13" y="20"/>
                  </a:lnTo>
                  <a:lnTo>
                    <a:pt x="10" y="16"/>
                  </a:lnTo>
                  <a:lnTo>
                    <a:pt x="6" y="16"/>
                  </a:lnTo>
                  <a:lnTo>
                    <a:pt x="0" y="16"/>
                  </a:lnTo>
                  <a:lnTo>
                    <a:pt x="0" y="13"/>
                  </a:lnTo>
                  <a:lnTo>
                    <a:pt x="0" y="7"/>
                  </a:lnTo>
                  <a:lnTo>
                    <a:pt x="0" y="3"/>
                  </a:lnTo>
                  <a:lnTo>
                    <a:pt x="3" y="3"/>
                  </a:lnTo>
                  <a:lnTo>
                    <a:pt x="6" y="3"/>
                  </a:lnTo>
                  <a:lnTo>
                    <a:pt x="13" y="0"/>
                  </a:lnTo>
                  <a:lnTo>
                    <a:pt x="16" y="3"/>
                  </a:lnTo>
                  <a:lnTo>
                    <a:pt x="19" y="7"/>
                  </a:lnTo>
                  <a:lnTo>
                    <a:pt x="23" y="7"/>
                  </a:lnTo>
                  <a:lnTo>
                    <a:pt x="32" y="7"/>
                  </a:lnTo>
                  <a:lnTo>
                    <a:pt x="32" y="3"/>
                  </a:lnTo>
                  <a:lnTo>
                    <a:pt x="35" y="3"/>
                  </a:lnTo>
                  <a:lnTo>
                    <a:pt x="42" y="3"/>
                  </a:lnTo>
                  <a:lnTo>
                    <a:pt x="42" y="0"/>
                  </a:lnTo>
                  <a:lnTo>
                    <a:pt x="45" y="0"/>
                  </a:lnTo>
                  <a:lnTo>
                    <a:pt x="48" y="0"/>
                  </a:lnTo>
                  <a:close/>
                </a:path>
              </a:pathLst>
            </a:custGeom>
            <a:solidFill>
              <a:srgbClr val="CCCCCC"/>
            </a:solidFill>
            <a:ln w="9525">
              <a:noFill/>
              <a:round/>
              <a:headEnd/>
              <a:tailEnd/>
            </a:ln>
          </p:spPr>
          <p:txBody>
            <a:bodyPr/>
            <a:lstStyle/>
            <a:p>
              <a:endParaRPr lang="en-US"/>
            </a:p>
          </p:txBody>
        </p:sp>
        <p:sp>
          <p:nvSpPr>
            <p:cNvPr id="32668" name="Freeform 276"/>
            <p:cNvSpPr>
              <a:spLocks/>
            </p:cNvSpPr>
            <p:nvPr/>
          </p:nvSpPr>
          <p:spPr bwMode="auto">
            <a:xfrm>
              <a:off x="2561" y="1781"/>
              <a:ext cx="66" cy="50"/>
            </a:xfrm>
            <a:custGeom>
              <a:avLst/>
              <a:gdLst>
                <a:gd name="T0" fmla="*/ 48 w 48"/>
                <a:gd name="T1" fmla="*/ 0 h 36"/>
                <a:gd name="T2" fmla="*/ 48 w 48"/>
                <a:gd name="T3" fmla="*/ 0 h 36"/>
                <a:gd name="T4" fmla="*/ 48 w 48"/>
                <a:gd name="T5" fmla="*/ 0 h 36"/>
                <a:gd name="T6" fmla="*/ 48 w 48"/>
                <a:gd name="T7" fmla="*/ 3 h 36"/>
                <a:gd name="T8" fmla="*/ 45 w 48"/>
                <a:gd name="T9" fmla="*/ 10 h 36"/>
                <a:gd name="T10" fmla="*/ 42 w 48"/>
                <a:gd name="T11" fmla="*/ 20 h 36"/>
                <a:gd name="T12" fmla="*/ 42 w 48"/>
                <a:gd name="T13" fmla="*/ 20 h 36"/>
                <a:gd name="T14" fmla="*/ 42 w 48"/>
                <a:gd name="T15" fmla="*/ 23 h 36"/>
                <a:gd name="T16" fmla="*/ 42 w 48"/>
                <a:gd name="T17" fmla="*/ 23 h 36"/>
                <a:gd name="T18" fmla="*/ 42 w 48"/>
                <a:gd name="T19" fmla="*/ 29 h 36"/>
                <a:gd name="T20" fmla="*/ 42 w 48"/>
                <a:gd name="T21" fmla="*/ 32 h 36"/>
                <a:gd name="T22" fmla="*/ 42 w 48"/>
                <a:gd name="T23" fmla="*/ 36 h 36"/>
                <a:gd name="T24" fmla="*/ 35 w 48"/>
                <a:gd name="T25" fmla="*/ 36 h 36"/>
                <a:gd name="T26" fmla="*/ 32 w 48"/>
                <a:gd name="T27" fmla="*/ 36 h 36"/>
                <a:gd name="T28" fmla="*/ 29 w 48"/>
                <a:gd name="T29" fmla="*/ 32 h 36"/>
                <a:gd name="T30" fmla="*/ 29 w 48"/>
                <a:gd name="T31" fmla="*/ 29 h 36"/>
                <a:gd name="T32" fmla="*/ 23 w 48"/>
                <a:gd name="T33" fmla="*/ 26 h 36"/>
                <a:gd name="T34" fmla="*/ 23 w 48"/>
                <a:gd name="T35" fmla="*/ 26 h 36"/>
                <a:gd name="T36" fmla="*/ 19 w 48"/>
                <a:gd name="T37" fmla="*/ 26 h 36"/>
                <a:gd name="T38" fmla="*/ 16 w 48"/>
                <a:gd name="T39" fmla="*/ 23 h 36"/>
                <a:gd name="T40" fmla="*/ 13 w 48"/>
                <a:gd name="T41" fmla="*/ 20 h 36"/>
                <a:gd name="T42" fmla="*/ 10 w 48"/>
                <a:gd name="T43" fmla="*/ 16 h 36"/>
                <a:gd name="T44" fmla="*/ 6 w 48"/>
                <a:gd name="T45" fmla="*/ 16 h 36"/>
                <a:gd name="T46" fmla="*/ 0 w 48"/>
                <a:gd name="T47" fmla="*/ 16 h 36"/>
                <a:gd name="T48" fmla="*/ 0 w 48"/>
                <a:gd name="T49" fmla="*/ 13 h 36"/>
                <a:gd name="T50" fmla="*/ 0 w 48"/>
                <a:gd name="T51" fmla="*/ 7 h 36"/>
                <a:gd name="T52" fmla="*/ 0 w 48"/>
                <a:gd name="T53" fmla="*/ 7 h 36"/>
                <a:gd name="T54" fmla="*/ 0 w 48"/>
                <a:gd name="T55" fmla="*/ 3 h 36"/>
                <a:gd name="T56" fmla="*/ 0 w 48"/>
                <a:gd name="T57" fmla="*/ 3 h 36"/>
                <a:gd name="T58" fmla="*/ 3 w 48"/>
                <a:gd name="T59" fmla="*/ 3 h 36"/>
                <a:gd name="T60" fmla="*/ 6 w 48"/>
                <a:gd name="T61" fmla="*/ 3 h 36"/>
                <a:gd name="T62" fmla="*/ 6 w 48"/>
                <a:gd name="T63" fmla="*/ 3 h 36"/>
                <a:gd name="T64" fmla="*/ 13 w 48"/>
                <a:gd name="T65" fmla="*/ 0 h 36"/>
                <a:gd name="T66" fmla="*/ 16 w 48"/>
                <a:gd name="T67" fmla="*/ 3 h 36"/>
                <a:gd name="T68" fmla="*/ 19 w 48"/>
                <a:gd name="T69" fmla="*/ 7 h 36"/>
                <a:gd name="T70" fmla="*/ 19 w 48"/>
                <a:gd name="T71" fmla="*/ 7 h 36"/>
                <a:gd name="T72" fmla="*/ 23 w 48"/>
                <a:gd name="T73" fmla="*/ 7 h 36"/>
                <a:gd name="T74" fmla="*/ 32 w 48"/>
                <a:gd name="T75" fmla="*/ 7 h 36"/>
                <a:gd name="T76" fmla="*/ 32 w 48"/>
                <a:gd name="T77" fmla="*/ 3 h 36"/>
                <a:gd name="T78" fmla="*/ 35 w 48"/>
                <a:gd name="T79" fmla="*/ 3 h 36"/>
                <a:gd name="T80" fmla="*/ 42 w 48"/>
                <a:gd name="T81" fmla="*/ 3 h 36"/>
                <a:gd name="T82" fmla="*/ 42 w 48"/>
                <a:gd name="T83" fmla="*/ 0 h 36"/>
                <a:gd name="T84" fmla="*/ 45 w 48"/>
                <a:gd name="T85" fmla="*/ 0 h 36"/>
                <a:gd name="T86" fmla="*/ 48 w 48"/>
                <a:gd name="T87" fmla="*/ 0 h 36"/>
                <a:gd name="T88" fmla="*/ 48 w 48"/>
                <a:gd name="T89" fmla="*/ 0 h 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8"/>
                <a:gd name="T136" fmla="*/ 0 h 36"/>
                <a:gd name="T137" fmla="*/ 48 w 48"/>
                <a:gd name="T138" fmla="*/ 36 h 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8" h="36">
                  <a:moveTo>
                    <a:pt x="48" y="0"/>
                  </a:moveTo>
                  <a:lnTo>
                    <a:pt x="48" y="0"/>
                  </a:lnTo>
                  <a:lnTo>
                    <a:pt x="48" y="3"/>
                  </a:lnTo>
                  <a:lnTo>
                    <a:pt x="45" y="10"/>
                  </a:lnTo>
                  <a:lnTo>
                    <a:pt x="42" y="20"/>
                  </a:lnTo>
                  <a:lnTo>
                    <a:pt x="42" y="23"/>
                  </a:lnTo>
                  <a:lnTo>
                    <a:pt x="42" y="29"/>
                  </a:lnTo>
                  <a:lnTo>
                    <a:pt x="42" y="32"/>
                  </a:lnTo>
                  <a:lnTo>
                    <a:pt x="42" y="36"/>
                  </a:lnTo>
                  <a:lnTo>
                    <a:pt x="35" y="36"/>
                  </a:lnTo>
                  <a:lnTo>
                    <a:pt x="32" y="36"/>
                  </a:lnTo>
                  <a:lnTo>
                    <a:pt x="29" y="32"/>
                  </a:lnTo>
                  <a:lnTo>
                    <a:pt x="29" y="29"/>
                  </a:lnTo>
                  <a:lnTo>
                    <a:pt x="23" y="26"/>
                  </a:lnTo>
                  <a:lnTo>
                    <a:pt x="19" y="26"/>
                  </a:lnTo>
                  <a:lnTo>
                    <a:pt x="16" y="23"/>
                  </a:lnTo>
                  <a:lnTo>
                    <a:pt x="13" y="20"/>
                  </a:lnTo>
                  <a:lnTo>
                    <a:pt x="10" y="16"/>
                  </a:lnTo>
                  <a:lnTo>
                    <a:pt x="6" y="16"/>
                  </a:lnTo>
                  <a:lnTo>
                    <a:pt x="0" y="16"/>
                  </a:lnTo>
                  <a:lnTo>
                    <a:pt x="0" y="13"/>
                  </a:lnTo>
                  <a:lnTo>
                    <a:pt x="0" y="7"/>
                  </a:lnTo>
                  <a:lnTo>
                    <a:pt x="0" y="3"/>
                  </a:lnTo>
                  <a:lnTo>
                    <a:pt x="3" y="3"/>
                  </a:lnTo>
                  <a:lnTo>
                    <a:pt x="6" y="3"/>
                  </a:lnTo>
                  <a:lnTo>
                    <a:pt x="13" y="0"/>
                  </a:lnTo>
                  <a:lnTo>
                    <a:pt x="16" y="3"/>
                  </a:lnTo>
                  <a:lnTo>
                    <a:pt x="19" y="7"/>
                  </a:lnTo>
                  <a:lnTo>
                    <a:pt x="23" y="7"/>
                  </a:lnTo>
                  <a:lnTo>
                    <a:pt x="32" y="7"/>
                  </a:lnTo>
                  <a:lnTo>
                    <a:pt x="32" y="3"/>
                  </a:lnTo>
                  <a:lnTo>
                    <a:pt x="35" y="3"/>
                  </a:lnTo>
                  <a:lnTo>
                    <a:pt x="42" y="3"/>
                  </a:lnTo>
                  <a:lnTo>
                    <a:pt x="42" y="0"/>
                  </a:lnTo>
                  <a:lnTo>
                    <a:pt x="45" y="0"/>
                  </a:lnTo>
                  <a:lnTo>
                    <a:pt x="48" y="0"/>
                  </a:lnTo>
                </a:path>
              </a:pathLst>
            </a:custGeom>
            <a:noFill/>
            <a:ln w="0">
              <a:solidFill>
                <a:srgbClr val="7F7F7F"/>
              </a:solidFill>
              <a:round/>
              <a:headEnd/>
              <a:tailEnd/>
            </a:ln>
          </p:spPr>
          <p:txBody>
            <a:bodyPr/>
            <a:lstStyle/>
            <a:p>
              <a:endParaRPr lang="en-US"/>
            </a:p>
          </p:txBody>
        </p:sp>
        <p:sp>
          <p:nvSpPr>
            <p:cNvPr id="32669" name="Freeform 277"/>
            <p:cNvSpPr>
              <a:spLocks/>
            </p:cNvSpPr>
            <p:nvPr/>
          </p:nvSpPr>
          <p:spPr bwMode="auto">
            <a:xfrm>
              <a:off x="2601" y="1854"/>
              <a:ext cx="4" cy="4"/>
            </a:xfrm>
            <a:custGeom>
              <a:avLst/>
              <a:gdLst>
                <a:gd name="T0" fmla="*/ 0 w 3"/>
                <a:gd name="T1" fmla="*/ 0 h 3"/>
                <a:gd name="T2" fmla="*/ 0 w 3"/>
                <a:gd name="T3" fmla="*/ 0 h 3"/>
                <a:gd name="T4" fmla="*/ 3 w 3"/>
                <a:gd name="T5" fmla="*/ 0 h 3"/>
                <a:gd name="T6" fmla="*/ 3 w 3"/>
                <a:gd name="T7" fmla="*/ 3 h 3"/>
                <a:gd name="T8" fmla="*/ 3 w 3"/>
                <a:gd name="T9" fmla="*/ 3 h 3"/>
                <a:gd name="T10" fmla="*/ 3 w 3"/>
                <a:gd name="T11" fmla="*/ 3 h 3"/>
                <a:gd name="T12" fmla="*/ 0 w 3"/>
                <a:gd name="T13" fmla="*/ 3 h 3"/>
                <a:gd name="T14" fmla="*/ 0 w 3"/>
                <a:gd name="T15" fmla="*/ 0 h 3"/>
                <a:gd name="T16" fmla="*/ 0 w 3"/>
                <a:gd name="T17" fmla="*/ 0 h 3"/>
                <a:gd name="T18" fmla="*/ 0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0"/>
                  </a:moveTo>
                  <a:lnTo>
                    <a:pt x="0" y="0"/>
                  </a:lnTo>
                  <a:lnTo>
                    <a:pt x="3" y="0"/>
                  </a:lnTo>
                  <a:lnTo>
                    <a:pt x="3" y="3"/>
                  </a:lnTo>
                  <a:lnTo>
                    <a:pt x="0" y="3"/>
                  </a:lnTo>
                  <a:lnTo>
                    <a:pt x="0" y="0"/>
                  </a:lnTo>
                </a:path>
              </a:pathLst>
            </a:custGeom>
            <a:noFill/>
            <a:ln w="0">
              <a:solidFill>
                <a:srgbClr val="7F7F7F"/>
              </a:solidFill>
              <a:round/>
              <a:headEnd/>
              <a:tailEnd/>
            </a:ln>
          </p:spPr>
          <p:txBody>
            <a:bodyPr/>
            <a:lstStyle/>
            <a:p>
              <a:endParaRPr lang="en-US"/>
            </a:p>
          </p:txBody>
        </p:sp>
        <p:sp>
          <p:nvSpPr>
            <p:cNvPr id="32670" name="Freeform 278"/>
            <p:cNvSpPr>
              <a:spLocks/>
            </p:cNvSpPr>
            <p:nvPr/>
          </p:nvSpPr>
          <p:spPr bwMode="auto">
            <a:xfrm>
              <a:off x="2473" y="1687"/>
              <a:ext cx="30" cy="71"/>
            </a:xfrm>
            <a:custGeom>
              <a:avLst/>
              <a:gdLst>
                <a:gd name="T0" fmla="*/ 16 w 22"/>
                <a:gd name="T1" fmla="*/ 0 h 51"/>
                <a:gd name="T2" fmla="*/ 19 w 22"/>
                <a:gd name="T3" fmla="*/ 0 h 51"/>
                <a:gd name="T4" fmla="*/ 19 w 22"/>
                <a:gd name="T5" fmla="*/ 0 h 51"/>
                <a:gd name="T6" fmla="*/ 19 w 22"/>
                <a:gd name="T7" fmla="*/ 3 h 51"/>
                <a:gd name="T8" fmla="*/ 22 w 22"/>
                <a:gd name="T9" fmla="*/ 6 h 51"/>
                <a:gd name="T10" fmla="*/ 22 w 22"/>
                <a:gd name="T11" fmla="*/ 13 h 51"/>
                <a:gd name="T12" fmla="*/ 22 w 22"/>
                <a:gd name="T13" fmla="*/ 19 h 51"/>
                <a:gd name="T14" fmla="*/ 22 w 22"/>
                <a:gd name="T15" fmla="*/ 22 h 51"/>
                <a:gd name="T16" fmla="*/ 22 w 22"/>
                <a:gd name="T17" fmla="*/ 32 h 51"/>
                <a:gd name="T18" fmla="*/ 19 w 22"/>
                <a:gd name="T19" fmla="*/ 41 h 51"/>
                <a:gd name="T20" fmla="*/ 19 w 22"/>
                <a:gd name="T21" fmla="*/ 41 h 51"/>
                <a:gd name="T22" fmla="*/ 19 w 22"/>
                <a:gd name="T23" fmla="*/ 45 h 51"/>
                <a:gd name="T24" fmla="*/ 16 w 22"/>
                <a:gd name="T25" fmla="*/ 45 h 51"/>
                <a:gd name="T26" fmla="*/ 13 w 22"/>
                <a:gd name="T27" fmla="*/ 45 h 51"/>
                <a:gd name="T28" fmla="*/ 13 w 22"/>
                <a:gd name="T29" fmla="*/ 45 h 51"/>
                <a:gd name="T30" fmla="*/ 9 w 22"/>
                <a:gd name="T31" fmla="*/ 48 h 51"/>
                <a:gd name="T32" fmla="*/ 9 w 22"/>
                <a:gd name="T33" fmla="*/ 51 h 51"/>
                <a:gd name="T34" fmla="*/ 6 w 22"/>
                <a:gd name="T35" fmla="*/ 51 h 51"/>
                <a:gd name="T36" fmla="*/ 3 w 22"/>
                <a:gd name="T37" fmla="*/ 48 h 51"/>
                <a:gd name="T38" fmla="*/ 3 w 22"/>
                <a:gd name="T39" fmla="*/ 45 h 51"/>
                <a:gd name="T40" fmla="*/ 3 w 22"/>
                <a:gd name="T41" fmla="*/ 41 h 51"/>
                <a:gd name="T42" fmla="*/ 3 w 22"/>
                <a:gd name="T43" fmla="*/ 38 h 51"/>
                <a:gd name="T44" fmla="*/ 0 w 22"/>
                <a:gd name="T45" fmla="*/ 38 h 51"/>
                <a:gd name="T46" fmla="*/ 3 w 22"/>
                <a:gd name="T47" fmla="*/ 32 h 51"/>
                <a:gd name="T48" fmla="*/ 3 w 22"/>
                <a:gd name="T49" fmla="*/ 29 h 51"/>
                <a:gd name="T50" fmla="*/ 3 w 22"/>
                <a:gd name="T51" fmla="*/ 29 h 51"/>
                <a:gd name="T52" fmla="*/ 3 w 22"/>
                <a:gd name="T53" fmla="*/ 29 h 51"/>
                <a:gd name="T54" fmla="*/ 3 w 22"/>
                <a:gd name="T55" fmla="*/ 25 h 51"/>
                <a:gd name="T56" fmla="*/ 3 w 22"/>
                <a:gd name="T57" fmla="*/ 22 h 51"/>
                <a:gd name="T58" fmla="*/ 3 w 22"/>
                <a:gd name="T59" fmla="*/ 19 h 51"/>
                <a:gd name="T60" fmla="*/ 3 w 22"/>
                <a:gd name="T61" fmla="*/ 16 h 51"/>
                <a:gd name="T62" fmla="*/ 3 w 22"/>
                <a:gd name="T63" fmla="*/ 13 h 51"/>
                <a:gd name="T64" fmla="*/ 3 w 22"/>
                <a:gd name="T65" fmla="*/ 13 h 51"/>
                <a:gd name="T66" fmla="*/ 0 w 22"/>
                <a:gd name="T67" fmla="*/ 13 h 51"/>
                <a:gd name="T68" fmla="*/ 0 w 22"/>
                <a:gd name="T69" fmla="*/ 13 h 51"/>
                <a:gd name="T70" fmla="*/ 0 w 22"/>
                <a:gd name="T71" fmla="*/ 6 h 51"/>
                <a:gd name="T72" fmla="*/ 0 w 22"/>
                <a:gd name="T73" fmla="*/ 6 h 51"/>
                <a:gd name="T74" fmla="*/ 3 w 22"/>
                <a:gd name="T75" fmla="*/ 6 h 51"/>
                <a:gd name="T76" fmla="*/ 6 w 22"/>
                <a:gd name="T77" fmla="*/ 6 h 51"/>
                <a:gd name="T78" fmla="*/ 13 w 22"/>
                <a:gd name="T79" fmla="*/ 3 h 51"/>
                <a:gd name="T80" fmla="*/ 13 w 22"/>
                <a:gd name="T81" fmla="*/ 3 h 51"/>
                <a:gd name="T82" fmla="*/ 16 w 22"/>
                <a:gd name="T83" fmla="*/ 0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
                <a:gd name="T127" fmla="*/ 0 h 51"/>
                <a:gd name="T128" fmla="*/ 22 w 22"/>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 h="51">
                  <a:moveTo>
                    <a:pt x="16" y="0"/>
                  </a:moveTo>
                  <a:lnTo>
                    <a:pt x="19" y="0"/>
                  </a:lnTo>
                  <a:lnTo>
                    <a:pt x="19" y="3"/>
                  </a:lnTo>
                  <a:lnTo>
                    <a:pt x="22" y="6"/>
                  </a:lnTo>
                  <a:lnTo>
                    <a:pt x="22" y="13"/>
                  </a:lnTo>
                  <a:lnTo>
                    <a:pt x="22" y="19"/>
                  </a:lnTo>
                  <a:lnTo>
                    <a:pt x="22" y="22"/>
                  </a:lnTo>
                  <a:lnTo>
                    <a:pt x="22" y="32"/>
                  </a:lnTo>
                  <a:lnTo>
                    <a:pt x="19" y="41"/>
                  </a:lnTo>
                  <a:lnTo>
                    <a:pt x="19" y="45"/>
                  </a:lnTo>
                  <a:lnTo>
                    <a:pt x="16" y="45"/>
                  </a:lnTo>
                  <a:lnTo>
                    <a:pt x="13" y="45"/>
                  </a:lnTo>
                  <a:lnTo>
                    <a:pt x="9" y="48"/>
                  </a:lnTo>
                  <a:lnTo>
                    <a:pt x="9" y="51"/>
                  </a:lnTo>
                  <a:lnTo>
                    <a:pt x="6" y="51"/>
                  </a:lnTo>
                  <a:lnTo>
                    <a:pt x="3" y="48"/>
                  </a:lnTo>
                  <a:lnTo>
                    <a:pt x="3" y="45"/>
                  </a:lnTo>
                  <a:lnTo>
                    <a:pt x="3" y="41"/>
                  </a:lnTo>
                  <a:lnTo>
                    <a:pt x="3" y="38"/>
                  </a:lnTo>
                  <a:lnTo>
                    <a:pt x="0" y="38"/>
                  </a:lnTo>
                  <a:lnTo>
                    <a:pt x="3" y="32"/>
                  </a:lnTo>
                  <a:lnTo>
                    <a:pt x="3" y="29"/>
                  </a:lnTo>
                  <a:lnTo>
                    <a:pt x="3" y="25"/>
                  </a:lnTo>
                  <a:lnTo>
                    <a:pt x="3" y="22"/>
                  </a:lnTo>
                  <a:lnTo>
                    <a:pt x="3" y="19"/>
                  </a:lnTo>
                  <a:lnTo>
                    <a:pt x="3" y="16"/>
                  </a:lnTo>
                  <a:lnTo>
                    <a:pt x="3" y="13"/>
                  </a:lnTo>
                  <a:lnTo>
                    <a:pt x="0" y="13"/>
                  </a:lnTo>
                  <a:lnTo>
                    <a:pt x="0" y="6"/>
                  </a:lnTo>
                  <a:lnTo>
                    <a:pt x="3" y="6"/>
                  </a:lnTo>
                  <a:lnTo>
                    <a:pt x="6" y="6"/>
                  </a:lnTo>
                  <a:lnTo>
                    <a:pt x="13" y="3"/>
                  </a:lnTo>
                  <a:lnTo>
                    <a:pt x="16" y="0"/>
                  </a:lnTo>
                  <a:close/>
                </a:path>
              </a:pathLst>
            </a:custGeom>
            <a:solidFill>
              <a:srgbClr val="CCCCCC"/>
            </a:solidFill>
            <a:ln w="9525">
              <a:noFill/>
              <a:round/>
              <a:headEnd/>
              <a:tailEnd/>
            </a:ln>
          </p:spPr>
          <p:txBody>
            <a:bodyPr/>
            <a:lstStyle/>
            <a:p>
              <a:endParaRPr lang="en-US"/>
            </a:p>
          </p:txBody>
        </p:sp>
        <p:sp>
          <p:nvSpPr>
            <p:cNvPr id="32671" name="Freeform 279"/>
            <p:cNvSpPr>
              <a:spLocks/>
            </p:cNvSpPr>
            <p:nvPr/>
          </p:nvSpPr>
          <p:spPr bwMode="auto">
            <a:xfrm>
              <a:off x="2473" y="1687"/>
              <a:ext cx="30" cy="71"/>
            </a:xfrm>
            <a:custGeom>
              <a:avLst/>
              <a:gdLst>
                <a:gd name="T0" fmla="*/ 16 w 22"/>
                <a:gd name="T1" fmla="*/ 0 h 51"/>
                <a:gd name="T2" fmla="*/ 19 w 22"/>
                <a:gd name="T3" fmla="*/ 0 h 51"/>
                <a:gd name="T4" fmla="*/ 19 w 22"/>
                <a:gd name="T5" fmla="*/ 0 h 51"/>
                <a:gd name="T6" fmla="*/ 19 w 22"/>
                <a:gd name="T7" fmla="*/ 3 h 51"/>
                <a:gd name="T8" fmla="*/ 22 w 22"/>
                <a:gd name="T9" fmla="*/ 6 h 51"/>
                <a:gd name="T10" fmla="*/ 22 w 22"/>
                <a:gd name="T11" fmla="*/ 13 h 51"/>
                <a:gd name="T12" fmla="*/ 22 w 22"/>
                <a:gd name="T13" fmla="*/ 19 h 51"/>
                <a:gd name="T14" fmla="*/ 22 w 22"/>
                <a:gd name="T15" fmla="*/ 22 h 51"/>
                <a:gd name="T16" fmla="*/ 22 w 22"/>
                <a:gd name="T17" fmla="*/ 32 h 51"/>
                <a:gd name="T18" fmla="*/ 19 w 22"/>
                <a:gd name="T19" fmla="*/ 41 h 51"/>
                <a:gd name="T20" fmla="*/ 19 w 22"/>
                <a:gd name="T21" fmla="*/ 41 h 51"/>
                <a:gd name="T22" fmla="*/ 19 w 22"/>
                <a:gd name="T23" fmla="*/ 45 h 51"/>
                <a:gd name="T24" fmla="*/ 16 w 22"/>
                <a:gd name="T25" fmla="*/ 45 h 51"/>
                <a:gd name="T26" fmla="*/ 13 w 22"/>
                <a:gd name="T27" fmla="*/ 45 h 51"/>
                <a:gd name="T28" fmla="*/ 13 w 22"/>
                <a:gd name="T29" fmla="*/ 45 h 51"/>
                <a:gd name="T30" fmla="*/ 9 w 22"/>
                <a:gd name="T31" fmla="*/ 48 h 51"/>
                <a:gd name="T32" fmla="*/ 9 w 22"/>
                <a:gd name="T33" fmla="*/ 51 h 51"/>
                <a:gd name="T34" fmla="*/ 6 w 22"/>
                <a:gd name="T35" fmla="*/ 51 h 51"/>
                <a:gd name="T36" fmla="*/ 3 w 22"/>
                <a:gd name="T37" fmla="*/ 48 h 51"/>
                <a:gd name="T38" fmla="*/ 3 w 22"/>
                <a:gd name="T39" fmla="*/ 45 h 51"/>
                <a:gd name="T40" fmla="*/ 3 w 22"/>
                <a:gd name="T41" fmla="*/ 41 h 51"/>
                <a:gd name="T42" fmla="*/ 3 w 22"/>
                <a:gd name="T43" fmla="*/ 38 h 51"/>
                <a:gd name="T44" fmla="*/ 0 w 22"/>
                <a:gd name="T45" fmla="*/ 38 h 51"/>
                <a:gd name="T46" fmla="*/ 3 w 22"/>
                <a:gd name="T47" fmla="*/ 32 h 51"/>
                <a:gd name="T48" fmla="*/ 3 w 22"/>
                <a:gd name="T49" fmla="*/ 29 h 51"/>
                <a:gd name="T50" fmla="*/ 3 w 22"/>
                <a:gd name="T51" fmla="*/ 29 h 51"/>
                <a:gd name="T52" fmla="*/ 3 w 22"/>
                <a:gd name="T53" fmla="*/ 29 h 51"/>
                <a:gd name="T54" fmla="*/ 3 w 22"/>
                <a:gd name="T55" fmla="*/ 25 h 51"/>
                <a:gd name="T56" fmla="*/ 3 w 22"/>
                <a:gd name="T57" fmla="*/ 22 h 51"/>
                <a:gd name="T58" fmla="*/ 3 w 22"/>
                <a:gd name="T59" fmla="*/ 19 h 51"/>
                <a:gd name="T60" fmla="*/ 3 w 22"/>
                <a:gd name="T61" fmla="*/ 16 h 51"/>
                <a:gd name="T62" fmla="*/ 3 w 22"/>
                <a:gd name="T63" fmla="*/ 13 h 51"/>
                <a:gd name="T64" fmla="*/ 3 w 22"/>
                <a:gd name="T65" fmla="*/ 13 h 51"/>
                <a:gd name="T66" fmla="*/ 0 w 22"/>
                <a:gd name="T67" fmla="*/ 13 h 51"/>
                <a:gd name="T68" fmla="*/ 0 w 22"/>
                <a:gd name="T69" fmla="*/ 13 h 51"/>
                <a:gd name="T70" fmla="*/ 0 w 22"/>
                <a:gd name="T71" fmla="*/ 6 h 51"/>
                <a:gd name="T72" fmla="*/ 0 w 22"/>
                <a:gd name="T73" fmla="*/ 6 h 51"/>
                <a:gd name="T74" fmla="*/ 3 w 22"/>
                <a:gd name="T75" fmla="*/ 6 h 51"/>
                <a:gd name="T76" fmla="*/ 6 w 22"/>
                <a:gd name="T77" fmla="*/ 6 h 51"/>
                <a:gd name="T78" fmla="*/ 13 w 22"/>
                <a:gd name="T79" fmla="*/ 3 h 51"/>
                <a:gd name="T80" fmla="*/ 13 w 22"/>
                <a:gd name="T81" fmla="*/ 3 h 51"/>
                <a:gd name="T82" fmla="*/ 16 w 22"/>
                <a:gd name="T83" fmla="*/ 0 h 51"/>
                <a:gd name="T84" fmla="*/ 16 w 22"/>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
                <a:gd name="T130" fmla="*/ 0 h 51"/>
                <a:gd name="T131" fmla="*/ 22 w 22"/>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 h="51">
                  <a:moveTo>
                    <a:pt x="16" y="0"/>
                  </a:moveTo>
                  <a:lnTo>
                    <a:pt x="19" y="0"/>
                  </a:lnTo>
                  <a:lnTo>
                    <a:pt x="19" y="3"/>
                  </a:lnTo>
                  <a:lnTo>
                    <a:pt x="22" y="6"/>
                  </a:lnTo>
                  <a:lnTo>
                    <a:pt x="22" y="13"/>
                  </a:lnTo>
                  <a:lnTo>
                    <a:pt x="22" y="19"/>
                  </a:lnTo>
                  <a:lnTo>
                    <a:pt x="22" y="22"/>
                  </a:lnTo>
                  <a:lnTo>
                    <a:pt x="22" y="32"/>
                  </a:lnTo>
                  <a:lnTo>
                    <a:pt x="19" y="41"/>
                  </a:lnTo>
                  <a:lnTo>
                    <a:pt x="19" y="45"/>
                  </a:lnTo>
                  <a:lnTo>
                    <a:pt x="16" y="45"/>
                  </a:lnTo>
                  <a:lnTo>
                    <a:pt x="13" y="45"/>
                  </a:lnTo>
                  <a:lnTo>
                    <a:pt x="9" y="48"/>
                  </a:lnTo>
                  <a:lnTo>
                    <a:pt x="9" y="51"/>
                  </a:lnTo>
                  <a:lnTo>
                    <a:pt x="6" y="51"/>
                  </a:lnTo>
                  <a:lnTo>
                    <a:pt x="3" y="48"/>
                  </a:lnTo>
                  <a:lnTo>
                    <a:pt x="3" y="45"/>
                  </a:lnTo>
                  <a:lnTo>
                    <a:pt x="3" y="41"/>
                  </a:lnTo>
                  <a:lnTo>
                    <a:pt x="3" y="38"/>
                  </a:lnTo>
                  <a:lnTo>
                    <a:pt x="0" y="38"/>
                  </a:lnTo>
                  <a:lnTo>
                    <a:pt x="3" y="32"/>
                  </a:lnTo>
                  <a:lnTo>
                    <a:pt x="3" y="29"/>
                  </a:lnTo>
                  <a:lnTo>
                    <a:pt x="3" y="25"/>
                  </a:lnTo>
                  <a:lnTo>
                    <a:pt x="3" y="22"/>
                  </a:lnTo>
                  <a:lnTo>
                    <a:pt x="3" y="19"/>
                  </a:lnTo>
                  <a:lnTo>
                    <a:pt x="3" y="16"/>
                  </a:lnTo>
                  <a:lnTo>
                    <a:pt x="3" y="13"/>
                  </a:lnTo>
                  <a:lnTo>
                    <a:pt x="0" y="13"/>
                  </a:lnTo>
                  <a:lnTo>
                    <a:pt x="0" y="6"/>
                  </a:lnTo>
                  <a:lnTo>
                    <a:pt x="3" y="6"/>
                  </a:lnTo>
                  <a:lnTo>
                    <a:pt x="6" y="6"/>
                  </a:lnTo>
                  <a:lnTo>
                    <a:pt x="13" y="3"/>
                  </a:lnTo>
                  <a:lnTo>
                    <a:pt x="16" y="0"/>
                  </a:lnTo>
                </a:path>
              </a:pathLst>
            </a:custGeom>
            <a:noFill/>
            <a:ln w="0">
              <a:solidFill>
                <a:srgbClr val="7F7F7F"/>
              </a:solidFill>
              <a:round/>
              <a:headEnd/>
              <a:tailEnd/>
            </a:ln>
          </p:spPr>
          <p:txBody>
            <a:bodyPr/>
            <a:lstStyle/>
            <a:p>
              <a:endParaRPr lang="en-US"/>
            </a:p>
          </p:txBody>
        </p:sp>
        <p:sp>
          <p:nvSpPr>
            <p:cNvPr id="32672" name="Freeform 280"/>
            <p:cNvSpPr>
              <a:spLocks/>
            </p:cNvSpPr>
            <p:nvPr/>
          </p:nvSpPr>
          <p:spPr bwMode="auto">
            <a:xfrm>
              <a:off x="2485" y="1632"/>
              <a:ext cx="18" cy="49"/>
            </a:xfrm>
            <a:custGeom>
              <a:avLst/>
              <a:gdLst>
                <a:gd name="T0" fmla="*/ 10 w 13"/>
                <a:gd name="T1" fmla="*/ 0 h 35"/>
                <a:gd name="T2" fmla="*/ 13 w 13"/>
                <a:gd name="T3" fmla="*/ 0 h 35"/>
                <a:gd name="T4" fmla="*/ 13 w 13"/>
                <a:gd name="T5" fmla="*/ 10 h 35"/>
                <a:gd name="T6" fmla="*/ 13 w 13"/>
                <a:gd name="T7" fmla="*/ 19 h 35"/>
                <a:gd name="T8" fmla="*/ 13 w 13"/>
                <a:gd name="T9" fmla="*/ 23 h 35"/>
                <a:gd name="T10" fmla="*/ 10 w 13"/>
                <a:gd name="T11" fmla="*/ 23 h 35"/>
                <a:gd name="T12" fmla="*/ 10 w 13"/>
                <a:gd name="T13" fmla="*/ 26 h 35"/>
                <a:gd name="T14" fmla="*/ 10 w 13"/>
                <a:gd name="T15" fmla="*/ 32 h 35"/>
                <a:gd name="T16" fmla="*/ 7 w 13"/>
                <a:gd name="T17" fmla="*/ 35 h 35"/>
                <a:gd name="T18" fmla="*/ 7 w 13"/>
                <a:gd name="T19" fmla="*/ 35 h 35"/>
                <a:gd name="T20" fmla="*/ 7 w 13"/>
                <a:gd name="T21" fmla="*/ 32 h 35"/>
                <a:gd name="T22" fmla="*/ 4 w 13"/>
                <a:gd name="T23" fmla="*/ 32 h 35"/>
                <a:gd name="T24" fmla="*/ 4 w 13"/>
                <a:gd name="T25" fmla="*/ 32 h 35"/>
                <a:gd name="T26" fmla="*/ 0 w 13"/>
                <a:gd name="T27" fmla="*/ 29 h 35"/>
                <a:gd name="T28" fmla="*/ 4 w 13"/>
                <a:gd name="T29" fmla="*/ 29 h 35"/>
                <a:gd name="T30" fmla="*/ 0 w 13"/>
                <a:gd name="T31" fmla="*/ 26 h 35"/>
                <a:gd name="T32" fmla="*/ 0 w 13"/>
                <a:gd name="T33" fmla="*/ 26 h 35"/>
                <a:gd name="T34" fmla="*/ 0 w 13"/>
                <a:gd name="T35" fmla="*/ 19 h 35"/>
                <a:gd name="T36" fmla="*/ 0 w 13"/>
                <a:gd name="T37" fmla="*/ 16 h 35"/>
                <a:gd name="T38" fmla="*/ 0 w 13"/>
                <a:gd name="T39" fmla="*/ 13 h 35"/>
                <a:gd name="T40" fmla="*/ 0 w 13"/>
                <a:gd name="T41" fmla="*/ 10 h 35"/>
                <a:gd name="T42" fmla="*/ 4 w 13"/>
                <a:gd name="T43" fmla="*/ 10 h 35"/>
                <a:gd name="T44" fmla="*/ 4 w 13"/>
                <a:gd name="T45" fmla="*/ 10 h 35"/>
                <a:gd name="T46" fmla="*/ 7 w 13"/>
                <a:gd name="T47" fmla="*/ 6 h 35"/>
                <a:gd name="T48" fmla="*/ 10 w 13"/>
                <a:gd name="T49" fmla="*/ 6 h 35"/>
                <a:gd name="T50" fmla="*/ 10 w 13"/>
                <a:gd name="T51" fmla="*/ 3 h 35"/>
                <a:gd name="T52" fmla="*/ 10 w 13"/>
                <a:gd name="T53" fmla="*/ 0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
                <a:gd name="T82" fmla="*/ 0 h 35"/>
                <a:gd name="T83" fmla="*/ 13 w 13"/>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 h="35">
                  <a:moveTo>
                    <a:pt x="10" y="0"/>
                  </a:moveTo>
                  <a:lnTo>
                    <a:pt x="13" y="0"/>
                  </a:lnTo>
                  <a:lnTo>
                    <a:pt x="13" y="10"/>
                  </a:lnTo>
                  <a:lnTo>
                    <a:pt x="13" y="19"/>
                  </a:lnTo>
                  <a:lnTo>
                    <a:pt x="13" y="23"/>
                  </a:lnTo>
                  <a:lnTo>
                    <a:pt x="10" y="23"/>
                  </a:lnTo>
                  <a:lnTo>
                    <a:pt x="10" y="26"/>
                  </a:lnTo>
                  <a:lnTo>
                    <a:pt x="10" y="32"/>
                  </a:lnTo>
                  <a:lnTo>
                    <a:pt x="7" y="35"/>
                  </a:lnTo>
                  <a:lnTo>
                    <a:pt x="7" y="32"/>
                  </a:lnTo>
                  <a:lnTo>
                    <a:pt x="4" y="32"/>
                  </a:lnTo>
                  <a:lnTo>
                    <a:pt x="0" y="29"/>
                  </a:lnTo>
                  <a:lnTo>
                    <a:pt x="4" y="29"/>
                  </a:lnTo>
                  <a:lnTo>
                    <a:pt x="0" y="26"/>
                  </a:lnTo>
                  <a:lnTo>
                    <a:pt x="0" y="19"/>
                  </a:lnTo>
                  <a:lnTo>
                    <a:pt x="0" y="16"/>
                  </a:lnTo>
                  <a:lnTo>
                    <a:pt x="0" y="13"/>
                  </a:lnTo>
                  <a:lnTo>
                    <a:pt x="0" y="10"/>
                  </a:lnTo>
                  <a:lnTo>
                    <a:pt x="4" y="10"/>
                  </a:lnTo>
                  <a:lnTo>
                    <a:pt x="7" y="6"/>
                  </a:lnTo>
                  <a:lnTo>
                    <a:pt x="10" y="6"/>
                  </a:lnTo>
                  <a:lnTo>
                    <a:pt x="10" y="3"/>
                  </a:lnTo>
                  <a:lnTo>
                    <a:pt x="10" y="0"/>
                  </a:lnTo>
                  <a:close/>
                </a:path>
              </a:pathLst>
            </a:custGeom>
            <a:solidFill>
              <a:srgbClr val="CCCCCC"/>
            </a:solidFill>
            <a:ln w="9525">
              <a:noFill/>
              <a:round/>
              <a:headEnd/>
              <a:tailEnd/>
            </a:ln>
          </p:spPr>
          <p:txBody>
            <a:bodyPr/>
            <a:lstStyle/>
            <a:p>
              <a:endParaRPr lang="en-US"/>
            </a:p>
          </p:txBody>
        </p:sp>
        <p:sp>
          <p:nvSpPr>
            <p:cNvPr id="32673" name="Freeform 281"/>
            <p:cNvSpPr>
              <a:spLocks/>
            </p:cNvSpPr>
            <p:nvPr/>
          </p:nvSpPr>
          <p:spPr bwMode="auto">
            <a:xfrm>
              <a:off x="2485" y="1632"/>
              <a:ext cx="18" cy="49"/>
            </a:xfrm>
            <a:custGeom>
              <a:avLst/>
              <a:gdLst>
                <a:gd name="T0" fmla="*/ 10 w 13"/>
                <a:gd name="T1" fmla="*/ 0 h 35"/>
                <a:gd name="T2" fmla="*/ 13 w 13"/>
                <a:gd name="T3" fmla="*/ 0 h 35"/>
                <a:gd name="T4" fmla="*/ 13 w 13"/>
                <a:gd name="T5" fmla="*/ 10 h 35"/>
                <a:gd name="T6" fmla="*/ 13 w 13"/>
                <a:gd name="T7" fmla="*/ 19 h 35"/>
                <a:gd name="T8" fmla="*/ 13 w 13"/>
                <a:gd name="T9" fmla="*/ 23 h 35"/>
                <a:gd name="T10" fmla="*/ 10 w 13"/>
                <a:gd name="T11" fmla="*/ 23 h 35"/>
                <a:gd name="T12" fmla="*/ 10 w 13"/>
                <a:gd name="T13" fmla="*/ 26 h 35"/>
                <a:gd name="T14" fmla="*/ 10 w 13"/>
                <a:gd name="T15" fmla="*/ 32 h 35"/>
                <a:gd name="T16" fmla="*/ 7 w 13"/>
                <a:gd name="T17" fmla="*/ 35 h 35"/>
                <a:gd name="T18" fmla="*/ 7 w 13"/>
                <a:gd name="T19" fmla="*/ 35 h 35"/>
                <a:gd name="T20" fmla="*/ 7 w 13"/>
                <a:gd name="T21" fmla="*/ 32 h 35"/>
                <a:gd name="T22" fmla="*/ 4 w 13"/>
                <a:gd name="T23" fmla="*/ 32 h 35"/>
                <a:gd name="T24" fmla="*/ 4 w 13"/>
                <a:gd name="T25" fmla="*/ 32 h 35"/>
                <a:gd name="T26" fmla="*/ 0 w 13"/>
                <a:gd name="T27" fmla="*/ 29 h 35"/>
                <a:gd name="T28" fmla="*/ 4 w 13"/>
                <a:gd name="T29" fmla="*/ 29 h 35"/>
                <a:gd name="T30" fmla="*/ 0 w 13"/>
                <a:gd name="T31" fmla="*/ 26 h 35"/>
                <a:gd name="T32" fmla="*/ 0 w 13"/>
                <a:gd name="T33" fmla="*/ 26 h 35"/>
                <a:gd name="T34" fmla="*/ 0 w 13"/>
                <a:gd name="T35" fmla="*/ 19 h 35"/>
                <a:gd name="T36" fmla="*/ 0 w 13"/>
                <a:gd name="T37" fmla="*/ 16 h 35"/>
                <a:gd name="T38" fmla="*/ 0 w 13"/>
                <a:gd name="T39" fmla="*/ 13 h 35"/>
                <a:gd name="T40" fmla="*/ 0 w 13"/>
                <a:gd name="T41" fmla="*/ 10 h 35"/>
                <a:gd name="T42" fmla="*/ 4 w 13"/>
                <a:gd name="T43" fmla="*/ 10 h 35"/>
                <a:gd name="T44" fmla="*/ 4 w 13"/>
                <a:gd name="T45" fmla="*/ 10 h 35"/>
                <a:gd name="T46" fmla="*/ 7 w 13"/>
                <a:gd name="T47" fmla="*/ 6 h 35"/>
                <a:gd name="T48" fmla="*/ 10 w 13"/>
                <a:gd name="T49" fmla="*/ 6 h 35"/>
                <a:gd name="T50" fmla="*/ 10 w 13"/>
                <a:gd name="T51" fmla="*/ 3 h 35"/>
                <a:gd name="T52" fmla="*/ 10 w 13"/>
                <a:gd name="T53" fmla="*/ 0 h 35"/>
                <a:gd name="T54" fmla="*/ 10 w 13"/>
                <a:gd name="T55" fmla="*/ 0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
                <a:gd name="T85" fmla="*/ 0 h 35"/>
                <a:gd name="T86" fmla="*/ 13 w 13"/>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 h="35">
                  <a:moveTo>
                    <a:pt x="10" y="0"/>
                  </a:moveTo>
                  <a:lnTo>
                    <a:pt x="13" y="0"/>
                  </a:lnTo>
                  <a:lnTo>
                    <a:pt x="13" y="10"/>
                  </a:lnTo>
                  <a:lnTo>
                    <a:pt x="13" y="19"/>
                  </a:lnTo>
                  <a:lnTo>
                    <a:pt x="13" y="23"/>
                  </a:lnTo>
                  <a:lnTo>
                    <a:pt x="10" y="23"/>
                  </a:lnTo>
                  <a:lnTo>
                    <a:pt x="10" y="26"/>
                  </a:lnTo>
                  <a:lnTo>
                    <a:pt x="10" y="32"/>
                  </a:lnTo>
                  <a:lnTo>
                    <a:pt x="7" y="35"/>
                  </a:lnTo>
                  <a:lnTo>
                    <a:pt x="7" y="32"/>
                  </a:lnTo>
                  <a:lnTo>
                    <a:pt x="4" y="32"/>
                  </a:lnTo>
                  <a:lnTo>
                    <a:pt x="0" y="29"/>
                  </a:lnTo>
                  <a:lnTo>
                    <a:pt x="4" y="29"/>
                  </a:lnTo>
                  <a:lnTo>
                    <a:pt x="0" y="26"/>
                  </a:lnTo>
                  <a:lnTo>
                    <a:pt x="0" y="19"/>
                  </a:lnTo>
                  <a:lnTo>
                    <a:pt x="0" y="16"/>
                  </a:lnTo>
                  <a:lnTo>
                    <a:pt x="0" y="13"/>
                  </a:lnTo>
                  <a:lnTo>
                    <a:pt x="0" y="10"/>
                  </a:lnTo>
                  <a:lnTo>
                    <a:pt x="4" y="10"/>
                  </a:lnTo>
                  <a:lnTo>
                    <a:pt x="7" y="6"/>
                  </a:lnTo>
                  <a:lnTo>
                    <a:pt x="10" y="6"/>
                  </a:lnTo>
                  <a:lnTo>
                    <a:pt x="10" y="3"/>
                  </a:lnTo>
                  <a:lnTo>
                    <a:pt x="10" y="0"/>
                  </a:lnTo>
                </a:path>
              </a:pathLst>
            </a:custGeom>
            <a:noFill/>
            <a:ln w="0">
              <a:solidFill>
                <a:srgbClr val="7F7F7F"/>
              </a:solidFill>
              <a:round/>
              <a:headEnd/>
              <a:tailEnd/>
            </a:ln>
          </p:spPr>
          <p:txBody>
            <a:bodyPr/>
            <a:lstStyle/>
            <a:p>
              <a:endParaRPr lang="en-US"/>
            </a:p>
          </p:txBody>
        </p:sp>
        <p:sp>
          <p:nvSpPr>
            <p:cNvPr id="32674" name="Freeform 282"/>
            <p:cNvSpPr>
              <a:spLocks/>
            </p:cNvSpPr>
            <p:nvPr/>
          </p:nvSpPr>
          <p:spPr bwMode="auto">
            <a:xfrm>
              <a:off x="2605" y="1569"/>
              <a:ext cx="4" cy="9"/>
            </a:xfrm>
            <a:custGeom>
              <a:avLst/>
              <a:gdLst>
                <a:gd name="T0" fmla="*/ 0 w 3"/>
                <a:gd name="T1" fmla="*/ 0 h 6"/>
                <a:gd name="T2" fmla="*/ 0 w 3"/>
                <a:gd name="T3" fmla="*/ 3 h 6"/>
                <a:gd name="T4" fmla="*/ 3 w 3"/>
                <a:gd name="T5" fmla="*/ 3 h 6"/>
                <a:gd name="T6" fmla="*/ 3 w 3"/>
                <a:gd name="T7" fmla="*/ 6 h 6"/>
                <a:gd name="T8" fmla="*/ 0 w 3"/>
                <a:gd name="T9" fmla="*/ 3 h 6"/>
                <a:gd name="T10" fmla="*/ 0 w 3"/>
                <a:gd name="T11" fmla="*/ 3 h 6"/>
                <a:gd name="T12" fmla="*/ 0 w 3"/>
                <a:gd name="T13" fmla="*/ 3 h 6"/>
                <a:gd name="T14" fmla="*/ 0 w 3"/>
                <a:gd name="T15" fmla="*/ 0 h 6"/>
                <a:gd name="T16" fmla="*/ 0 w 3"/>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6"/>
                <a:gd name="T29" fmla="*/ 3 w 3"/>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6">
                  <a:moveTo>
                    <a:pt x="0" y="0"/>
                  </a:moveTo>
                  <a:lnTo>
                    <a:pt x="0" y="3"/>
                  </a:lnTo>
                  <a:lnTo>
                    <a:pt x="3" y="3"/>
                  </a:lnTo>
                  <a:lnTo>
                    <a:pt x="3" y="6"/>
                  </a:lnTo>
                  <a:lnTo>
                    <a:pt x="0" y="3"/>
                  </a:lnTo>
                  <a:lnTo>
                    <a:pt x="0" y="0"/>
                  </a:lnTo>
                  <a:close/>
                </a:path>
              </a:pathLst>
            </a:custGeom>
            <a:solidFill>
              <a:srgbClr val="CCCCCC"/>
            </a:solidFill>
            <a:ln w="9525">
              <a:noFill/>
              <a:round/>
              <a:headEnd/>
              <a:tailEnd/>
            </a:ln>
          </p:spPr>
          <p:txBody>
            <a:bodyPr/>
            <a:lstStyle/>
            <a:p>
              <a:endParaRPr lang="en-US"/>
            </a:p>
          </p:txBody>
        </p:sp>
        <p:sp>
          <p:nvSpPr>
            <p:cNvPr id="32675" name="Freeform 283"/>
            <p:cNvSpPr>
              <a:spLocks/>
            </p:cNvSpPr>
            <p:nvPr/>
          </p:nvSpPr>
          <p:spPr bwMode="auto">
            <a:xfrm>
              <a:off x="2605" y="1569"/>
              <a:ext cx="4" cy="9"/>
            </a:xfrm>
            <a:custGeom>
              <a:avLst/>
              <a:gdLst>
                <a:gd name="T0" fmla="*/ 0 w 3"/>
                <a:gd name="T1" fmla="*/ 0 h 6"/>
                <a:gd name="T2" fmla="*/ 0 w 3"/>
                <a:gd name="T3" fmla="*/ 3 h 6"/>
                <a:gd name="T4" fmla="*/ 3 w 3"/>
                <a:gd name="T5" fmla="*/ 3 h 6"/>
                <a:gd name="T6" fmla="*/ 3 w 3"/>
                <a:gd name="T7" fmla="*/ 6 h 6"/>
                <a:gd name="T8" fmla="*/ 0 w 3"/>
                <a:gd name="T9" fmla="*/ 3 h 6"/>
                <a:gd name="T10" fmla="*/ 0 w 3"/>
                <a:gd name="T11" fmla="*/ 3 h 6"/>
                <a:gd name="T12" fmla="*/ 0 w 3"/>
                <a:gd name="T13" fmla="*/ 3 h 6"/>
                <a:gd name="T14" fmla="*/ 0 w 3"/>
                <a:gd name="T15" fmla="*/ 0 h 6"/>
                <a:gd name="T16" fmla="*/ 0 w 3"/>
                <a:gd name="T17" fmla="*/ 0 h 6"/>
                <a:gd name="T18" fmla="*/ 0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6"/>
                <a:gd name="T32" fmla="*/ 3 w 3"/>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6">
                  <a:moveTo>
                    <a:pt x="0" y="0"/>
                  </a:moveTo>
                  <a:lnTo>
                    <a:pt x="0" y="3"/>
                  </a:lnTo>
                  <a:lnTo>
                    <a:pt x="3" y="3"/>
                  </a:lnTo>
                  <a:lnTo>
                    <a:pt x="3" y="6"/>
                  </a:lnTo>
                  <a:lnTo>
                    <a:pt x="0" y="3"/>
                  </a:lnTo>
                  <a:lnTo>
                    <a:pt x="0" y="0"/>
                  </a:lnTo>
                </a:path>
              </a:pathLst>
            </a:custGeom>
            <a:noFill/>
            <a:ln w="0">
              <a:solidFill>
                <a:srgbClr val="7F7F7F"/>
              </a:solidFill>
              <a:round/>
              <a:headEnd/>
              <a:tailEnd/>
            </a:ln>
          </p:spPr>
          <p:txBody>
            <a:bodyPr/>
            <a:lstStyle/>
            <a:p>
              <a:endParaRPr lang="en-US"/>
            </a:p>
          </p:txBody>
        </p:sp>
        <p:sp>
          <p:nvSpPr>
            <p:cNvPr id="32676" name="Freeform 284"/>
            <p:cNvSpPr>
              <a:spLocks/>
            </p:cNvSpPr>
            <p:nvPr/>
          </p:nvSpPr>
          <p:spPr bwMode="auto">
            <a:xfrm>
              <a:off x="2601" y="1569"/>
              <a:ext cx="4" cy="19"/>
            </a:xfrm>
            <a:custGeom>
              <a:avLst/>
              <a:gdLst>
                <a:gd name="T0" fmla="*/ 0 w 3"/>
                <a:gd name="T1" fmla="*/ 3 h 13"/>
                <a:gd name="T2" fmla="*/ 0 w 3"/>
                <a:gd name="T3" fmla="*/ 0 h 13"/>
                <a:gd name="T4" fmla="*/ 0 w 3"/>
                <a:gd name="T5" fmla="*/ 0 h 13"/>
                <a:gd name="T6" fmla="*/ 0 w 3"/>
                <a:gd name="T7" fmla="*/ 3 h 13"/>
                <a:gd name="T8" fmla="*/ 0 w 3"/>
                <a:gd name="T9" fmla="*/ 3 h 13"/>
                <a:gd name="T10" fmla="*/ 0 w 3"/>
                <a:gd name="T11" fmla="*/ 6 h 13"/>
                <a:gd name="T12" fmla="*/ 0 w 3"/>
                <a:gd name="T13" fmla="*/ 10 h 13"/>
                <a:gd name="T14" fmla="*/ 3 w 3"/>
                <a:gd name="T15" fmla="*/ 13 h 13"/>
                <a:gd name="T16" fmla="*/ 0 w 3"/>
                <a:gd name="T17" fmla="*/ 6 h 13"/>
                <a:gd name="T18" fmla="*/ 0 w 3"/>
                <a:gd name="T19" fmla="*/ 6 h 13"/>
                <a:gd name="T20" fmla="*/ 0 w 3"/>
                <a:gd name="T21" fmla="*/ 6 h 13"/>
                <a:gd name="T22" fmla="*/ 0 w 3"/>
                <a:gd name="T23" fmla="*/ 3 h 13"/>
                <a:gd name="T24" fmla="*/ 0 w 3"/>
                <a:gd name="T25" fmla="*/ 3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3"/>
                <a:gd name="T41" fmla="*/ 3 w 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3">
                  <a:moveTo>
                    <a:pt x="0" y="3"/>
                  </a:moveTo>
                  <a:lnTo>
                    <a:pt x="0" y="0"/>
                  </a:lnTo>
                  <a:lnTo>
                    <a:pt x="0" y="3"/>
                  </a:lnTo>
                  <a:lnTo>
                    <a:pt x="0" y="6"/>
                  </a:lnTo>
                  <a:lnTo>
                    <a:pt x="0" y="10"/>
                  </a:lnTo>
                  <a:lnTo>
                    <a:pt x="3" y="13"/>
                  </a:lnTo>
                  <a:lnTo>
                    <a:pt x="0" y="6"/>
                  </a:lnTo>
                  <a:lnTo>
                    <a:pt x="0" y="3"/>
                  </a:lnTo>
                  <a:close/>
                </a:path>
              </a:pathLst>
            </a:custGeom>
            <a:solidFill>
              <a:srgbClr val="CCCCCC"/>
            </a:solidFill>
            <a:ln w="9525">
              <a:noFill/>
              <a:round/>
              <a:headEnd/>
              <a:tailEnd/>
            </a:ln>
          </p:spPr>
          <p:txBody>
            <a:bodyPr/>
            <a:lstStyle/>
            <a:p>
              <a:endParaRPr lang="en-US"/>
            </a:p>
          </p:txBody>
        </p:sp>
        <p:sp>
          <p:nvSpPr>
            <p:cNvPr id="32677" name="Freeform 285"/>
            <p:cNvSpPr>
              <a:spLocks/>
            </p:cNvSpPr>
            <p:nvPr/>
          </p:nvSpPr>
          <p:spPr bwMode="auto">
            <a:xfrm>
              <a:off x="2601" y="1569"/>
              <a:ext cx="4" cy="19"/>
            </a:xfrm>
            <a:custGeom>
              <a:avLst/>
              <a:gdLst>
                <a:gd name="T0" fmla="*/ 0 w 3"/>
                <a:gd name="T1" fmla="*/ 3 h 13"/>
                <a:gd name="T2" fmla="*/ 0 w 3"/>
                <a:gd name="T3" fmla="*/ 0 h 13"/>
                <a:gd name="T4" fmla="*/ 0 w 3"/>
                <a:gd name="T5" fmla="*/ 0 h 13"/>
                <a:gd name="T6" fmla="*/ 0 w 3"/>
                <a:gd name="T7" fmla="*/ 3 h 13"/>
                <a:gd name="T8" fmla="*/ 0 w 3"/>
                <a:gd name="T9" fmla="*/ 3 h 13"/>
                <a:gd name="T10" fmla="*/ 0 w 3"/>
                <a:gd name="T11" fmla="*/ 6 h 13"/>
                <a:gd name="T12" fmla="*/ 0 w 3"/>
                <a:gd name="T13" fmla="*/ 10 h 13"/>
                <a:gd name="T14" fmla="*/ 3 w 3"/>
                <a:gd name="T15" fmla="*/ 13 h 13"/>
                <a:gd name="T16" fmla="*/ 0 w 3"/>
                <a:gd name="T17" fmla="*/ 6 h 13"/>
                <a:gd name="T18" fmla="*/ 0 w 3"/>
                <a:gd name="T19" fmla="*/ 6 h 13"/>
                <a:gd name="T20" fmla="*/ 0 w 3"/>
                <a:gd name="T21" fmla="*/ 6 h 13"/>
                <a:gd name="T22" fmla="*/ 0 w 3"/>
                <a:gd name="T23" fmla="*/ 3 h 13"/>
                <a:gd name="T24" fmla="*/ 0 w 3"/>
                <a:gd name="T25" fmla="*/ 3 h 13"/>
                <a:gd name="T26" fmla="*/ 0 w 3"/>
                <a:gd name="T27" fmla="*/ 3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3"/>
                <a:gd name="T44" fmla="*/ 3 w 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3">
                  <a:moveTo>
                    <a:pt x="0" y="3"/>
                  </a:moveTo>
                  <a:lnTo>
                    <a:pt x="0" y="0"/>
                  </a:lnTo>
                  <a:lnTo>
                    <a:pt x="0" y="3"/>
                  </a:lnTo>
                  <a:lnTo>
                    <a:pt x="0" y="6"/>
                  </a:lnTo>
                  <a:lnTo>
                    <a:pt x="0" y="10"/>
                  </a:lnTo>
                  <a:lnTo>
                    <a:pt x="3" y="13"/>
                  </a:lnTo>
                  <a:lnTo>
                    <a:pt x="0" y="6"/>
                  </a:lnTo>
                  <a:lnTo>
                    <a:pt x="0" y="3"/>
                  </a:lnTo>
                </a:path>
              </a:pathLst>
            </a:custGeom>
            <a:noFill/>
            <a:ln w="0">
              <a:solidFill>
                <a:srgbClr val="7F7F7F"/>
              </a:solidFill>
              <a:round/>
              <a:headEnd/>
              <a:tailEnd/>
            </a:ln>
          </p:spPr>
          <p:txBody>
            <a:bodyPr/>
            <a:lstStyle/>
            <a:p>
              <a:endParaRPr lang="en-US"/>
            </a:p>
          </p:txBody>
        </p:sp>
        <p:sp>
          <p:nvSpPr>
            <p:cNvPr id="32678" name="Freeform 286"/>
            <p:cNvSpPr>
              <a:spLocks/>
            </p:cNvSpPr>
            <p:nvPr/>
          </p:nvSpPr>
          <p:spPr bwMode="auto">
            <a:xfrm>
              <a:off x="2641" y="1624"/>
              <a:ext cx="8" cy="4"/>
            </a:xfrm>
            <a:custGeom>
              <a:avLst/>
              <a:gdLst>
                <a:gd name="T0" fmla="*/ 0 w 6"/>
                <a:gd name="T1" fmla="*/ 0 h 3"/>
                <a:gd name="T2" fmla="*/ 3 w 6"/>
                <a:gd name="T3" fmla="*/ 0 h 3"/>
                <a:gd name="T4" fmla="*/ 6 w 6"/>
                <a:gd name="T5" fmla="*/ 0 h 3"/>
                <a:gd name="T6" fmla="*/ 6 w 6"/>
                <a:gd name="T7" fmla="*/ 3 h 3"/>
                <a:gd name="T8" fmla="*/ 6 w 6"/>
                <a:gd name="T9" fmla="*/ 3 h 3"/>
                <a:gd name="T10" fmla="*/ 6 w 6"/>
                <a:gd name="T11" fmla="*/ 3 h 3"/>
                <a:gd name="T12" fmla="*/ 6 w 6"/>
                <a:gd name="T13" fmla="*/ 3 h 3"/>
                <a:gd name="T14" fmla="*/ 3 w 6"/>
                <a:gd name="T15" fmla="*/ 3 h 3"/>
                <a:gd name="T16" fmla="*/ 0 w 6"/>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0"/>
                  </a:moveTo>
                  <a:lnTo>
                    <a:pt x="3" y="0"/>
                  </a:lnTo>
                  <a:lnTo>
                    <a:pt x="6" y="0"/>
                  </a:lnTo>
                  <a:lnTo>
                    <a:pt x="6" y="3"/>
                  </a:lnTo>
                  <a:lnTo>
                    <a:pt x="3" y="3"/>
                  </a:lnTo>
                  <a:lnTo>
                    <a:pt x="0" y="0"/>
                  </a:lnTo>
                  <a:close/>
                </a:path>
              </a:pathLst>
            </a:custGeom>
            <a:solidFill>
              <a:srgbClr val="CCCCCC"/>
            </a:solidFill>
            <a:ln w="9525">
              <a:noFill/>
              <a:round/>
              <a:headEnd/>
              <a:tailEnd/>
            </a:ln>
          </p:spPr>
          <p:txBody>
            <a:bodyPr/>
            <a:lstStyle/>
            <a:p>
              <a:endParaRPr lang="en-US"/>
            </a:p>
          </p:txBody>
        </p:sp>
        <p:sp>
          <p:nvSpPr>
            <p:cNvPr id="32679" name="Freeform 287"/>
            <p:cNvSpPr>
              <a:spLocks/>
            </p:cNvSpPr>
            <p:nvPr/>
          </p:nvSpPr>
          <p:spPr bwMode="auto">
            <a:xfrm>
              <a:off x="2641" y="1624"/>
              <a:ext cx="8" cy="4"/>
            </a:xfrm>
            <a:custGeom>
              <a:avLst/>
              <a:gdLst>
                <a:gd name="T0" fmla="*/ 0 w 6"/>
                <a:gd name="T1" fmla="*/ 0 h 3"/>
                <a:gd name="T2" fmla="*/ 3 w 6"/>
                <a:gd name="T3" fmla="*/ 0 h 3"/>
                <a:gd name="T4" fmla="*/ 6 w 6"/>
                <a:gd name="T5" fmla="*/ 0 h 3"/>
                <a:gd name="T6" fmla="*/ 6 w 6"/>
                <a:gd name="T7" fmla="*/ 3 h 3"/>
                <a:gd name="T8" fmla="*/ 6 w 6"/>
                <a:gd name="T9" fmla="*/ 3 h 3"/>
                <a:gd name="T10" fmla="*/ 6 w 6"/>
                <a:gd name="T11" fmla="*/ 3 h 3"/>
                <a:gd name="T12" fmla="*/ 6 w 6"/>
                <a:gd name="T13" fmla="*/ 3 h 3"/>
                <a:gd name="T14" fmla="*/ 3 w 6"/>
                <a:gd name="T15" fmla="*/ 3 h 3"/>
                <a:gd name="T16" fmla="*/ 0 w 6"/>
                <a:gd name="T17" fmla="*/ 0 h 3"/>
                <a:gd name="T18" fmla="*/ 0 w 6"/>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3"/>
                <a:gd name="T32" fmla="*/ 6 w 6"/>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3">
                  <a:moveTo>
                    <a:pt x="0" y="0"/>
                  </a:moveTo>
                  <a:lnTo>
                    <a:pt x="3" y="0"/>
                  </a:lnTo>
                  <a:lnTo>
                    <a:pt x="6" y="0"/>
                  </a:lnTo>
                  <a:lnTo>
                    <a:pt x="6" y="3"/>
                  </a:lnTo>
                  <a:lnTo>
                    <a:pt x="3" y="3"/>
                  </a:lnTo>
                  <a:lnTo>
                    <a:pt x="0" y="0"/>
                  </a:lnTo>
                </a:path>
              </a:pathLst>
            </a:custGeom>
            <a:noFill/>
            <a:ln w="0">
              <a:solidFill>
                <a:srgbClr val="7F7F7F"/>
              </a:solidFill>
              <a:round/>
              <a:headEnd/>
              <a:tailEnd/>
            </a:ln>
          </p:spPr>
          <p:txBody>
            <a:bodyPr/>
            <a:lstStyle/>
            <a:p>
              <a:endParaRPr lang="en-US"/>
            </a:p>
          </p:txBody>
        </p:sp>
        <p:sp>
          <p:nvSpPr>
            <p:cNvPr id="32680" name="Freeform 288"/>
            <p:cNvSpPr>
              <a:spLocks/>
            </p:cNvSpPr>
            <p:nvPr/>
          </p:nvSpPr>
          <p:spPr bwMode="auto">
            <a:xfrm>
              <a:off x="2649" y="1637"/>
              <a:ext cx="10" cy="4"/>
            </a:xfrm>
            <a:custGeom>
              <a:avLst/>
              <a:gdLst>
                <a:gd name="T0" fmla="*/ 0 w 7"/>
                <a:gd name="T1" fmla="*/ 0 h 3"/>
                <a:gd name="T2" fmla="*/ 0 w 7"/>
                <a:gd name="T3" fmla="*/ 0 h 3"/>
                <a:gd name="T4" fmla="*/ 4 w 7"/>
                <a:gd name="T5" fmla="*/ 0 h 3"/>
                <a:gd name="T6" fmla="*/ 7 w 7"/>
                <a:gd name="T7" fmla="*/ 0 h 3"/>
                <a:gd name="T8" fmla="*/ 7 w 7"/>
                <a:gd name="T9" fmla="*/ 3 h 3"/>
                <a:gd name="T10" fmla="*/ 0 w 7"/>
                <a:gd name="T11" fmla="*/ 3 h 3"/>
                <a:gd name="T12" fmla="*/ 0 w 7"/>
                <a:gd name="T13" fmla="*/ 0 h 3"/>
                <a:gd name="T14" fmla="*/ 0 60000 65536"/>
                <a:gd name="T15" fmla="*/ 0 60000 65536"/>
                <a:gd name="T16" fmla="*/ 0 60000 65536"/>
                <a:gd name="T17" fmla="*/ 0 60000 65536"/>
                <a:gd name="T18" fmla="*/ 0 60000 65536"/>
                <a:gd name="T19" fmla="*/ 0 60000 65536"/>
                <a:gd name="T20" fmla="*/ 0 60000 65536"/>
                <a:gd name="T21" fmla="*/ 0 w 7"/>
                <a:gd name="T22" fmla="*/ 0 h 3"/>
                <a:gd name="T23" fmla="*/ 7 w 7"/>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3">
                  <a:moveTo>
                    <a:pt x="0" y="0"/>
                  </a:moveTo>
                  <a:lnTo>
                    <a:pt x="0" y="0"/>
                  </a:lnTo>
                  <a:lnTo>
                    <a:pt x="4" y="0"/>
                  </a:lnTo>
                  <a:lnTo>
                    <a:pt x="7" y="0"/>
                  </a:lnTo>
                  <a:lnTo>
                    <a:pt x="7" y="3"/>
                  </a:lnTo>
                  <a:lnTo>
                    <a:pt x="0" y="3"/>
                  </a:lnTo>
                  <a:lnTo>
                    <a:pt x="0" y="0"/>
                  </a:lnTo>
                  <a:close/>
                </a:path>
              </a:pathLst>
            </a:custGeom>
            <a:solidFill>
              <a:srgbClr val="CCCCCC"/>
            </a:solidFill>
            <a:ln w="9525">
              <a:noFill/>
              <a:round/>
              <a:headEnd/>
              <a:tailEnd/>
            </a:ln>
          </p:spPr>
          <p:txBody>
            <a:bodyPr/>
            <a:lstStyle/>
            <a:p>
              <a:endParaRPr lang="en-US"/>
            </a:p>
          </p:txBody>
        </p:sp>
        <p:sp>
          <p:nvSpPr>
            <p:cNvPr id="32681" name="Freeform 289"/>
            <p:cNvSpPr>
              <a:spLocks/>
            </p:cNvSpPr>
            <p:nvPr/>
          </p:nvSpPr>
          <p:spPr bwMode="auto">
            <a:xfrm>
              <a:off x="2649" y="1637"/>
              <a:ext cx="10" cy="4"/>
            </a:xfrm>
            <a:custGeom>
              <a:avLst/>
              <a:gdLst>
                <a:gd name="T0" fmla="*/ 0 w 7"/>
                <a:gd name="T1" fmla="*/ 0 h 3"/>
                <a:gd name="T2" fmla="*/ 0 w 7"/>
                <a:gd name="T3" fmla="*/ 0 h 3"/>
                <a:gd name="T4" fmla="*/ 4 w 7"/>
                <a:gd name="T5" fmla="*/ 0 h 3"/>
                <a:gd name="T6" fmla="*/ 7 w 7"/>
                <a:gd name="T7" fmla="*/ 0 h 3"/>
                <a:gd name="T8" fmla="*/ 7 w 7"/>
                <a:gd name="T9" fmla="*/ 3 h 3"/>
                <a:gd name="T10" fmla="*/ 0 w 7"/>
                <a:gd name="T11" fmla="*/ 3 h 3"/>
                <a:gd name="T12" fmla="*/ 0 w 7"/>
                <a:gd name="T13" fmla="*/ 0 h 3"/>
                <a:gd name="T14" fmla="*/ 0 w 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0" y="0"/>
                  </a:moveTo>
                  <a:lnTo>
                    <a:pt x="0" y="0"/>
                  </a:lnTo>
                  <a:lnTo>
                    <a:pt x="4" y="0"/>
                  </a:lnTo>
                  <a:lnTo>
                    <a:pt x="7" y="0"/>
                  </a:lnTo>
                  <a:lnTo>
                    <a:pt x="7" y="3"/>
                  </a:lnTo>
                  <a:lnTo>
                    <a:pt x="0" y="3"/>
                  </a:lnTo>
                  <a:lnTo>
                    <a:pt x="0" y="0"/>
                  </a:lnTo>
                </a:path>
              </a:pathLst>
            </a:custGeom>
            <a:noFill/>
            <a:ln w="0">
              <a:solidFill>
                <a:srgbClr val="7F7F7F"/>
              </a:solidFill>
              <a:round/>
              <a:headEnd/>
              <a:tailEnd/>
            </a:ln>
          </p:spPr>
          <p:txBody>
            <a:bodyPr/>
            <a:lstStyle/>
            <a:p>
              <a:endParaRPr lang="en-US"/>
            </a:p>
          </p:txBody>
        </p:sp>
        <p:sp>
          <p:nvSpPr>
            <p:cNvPr id="32682" name="Freeform 290"/>
            <p:cNvSpPr>
              <a:spLocks/>
            </p:cNvSpPr>
            <p:nvPr/>
          </p:nvSpPr>
          <p:spPr bwMode="auto">
            <a:xfrm>
              <a:off x="2812" y="1691"/>
              <a:ext cx="10" cy="9"/>
            </a:xfrm>
            <a:custGeom>
              <a:avLst/>
              <a:gdLst>
                <a:gd name="T0" fmla="*/ 4 w 7"/>
                <a:gd name="T1" fmla="*/ 6 h 6"/>
                <a:gd name="T2" fmla="*/ 7 w 7"/>
                <a:gd name="T3" fmla="*/ 3 h 6"/>
                <a:gd name="T4" fmla="*/ 4 w 7"/>
                <a:gd name="T5" fmla="*/ 3 h 6"/>
                <a:gd name="T6" fmla="*/ 4 w 7"/>
                <a:gd name="T7" fmla="*/ 3 h 6"/>
                <a:gd name="T8" fmla="*/ 4 w 7"/>
                <a:gd name="T9" fmla="*/ 0 h 6"/>
                <a:gd name="T10" fmla="*/ 0 w 7"/>
                <a:gd name="T11" fmla="*/ 3 h 6"/>
                <a:gd name="T12" fmla="*/ 0 w 7"/>
                <a:gd name="T13" fmla="*/ 6 h 6"/>
                <a:gd name="T14" fmla="*/ 4 w 7"/>
                <a:gd name="T15" fmla="*/ 6 h 6"/>
                <a:gd name="T16" fmla="*/ 4 w 7"/>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4" y="6"/>
                  </a:moveTo>
                  <a:lnTo>
                    <a:pt x="7" y="3"/>
                  </a:lnTo>
                  <a:lnTo>
                    <a:pt x="4" y="3"/>
                  </a:lnTo>
                  <a:lnTo>
                    <a:pt x="4" y="0"/>
                  </a:lnTo>
                  <a:lnTo>
                    <a:pt x="0" y="3"/>
                  </a:lnTo>
                  <a:lnTo>
                    <a:pt x="0" y="6"/>
                  </a:lnTo>
                  <a:lnTo>
                    <a:pt x="4" y="6"/>
                  </a:lnTo>
                  <a:close/>
                </a:path>
              </a:pathLst>
            </a:custGeom>
            <a:solidFill>
              <a:srgbClr val="CCCCCC"/>
            </a:solidFill>
            <a:ln w="9525">
              <a:noFill/>
              <a:round/>
              <a:headEnd/>
              <a:tailEnd/>
            </a:ln>
          </p:spPr>
          <p:txBody>
            <a:bodyPr/>
            <a:lstStyle/>
            <a:p>
              <a:endParaRPr lang="en-US"/>
            </a:p>
          </p:txBody>
        </p:sp>
        <p:sp>
          <p:nvSpPr>
            <p:cNvPr id="32683" name="Freeform 291"/>
            <p:cNvSpPr>
              <a:spLocks/>
            </p:cNvSpPr>
            <p:nvPr/>
          </p:nvSpPr>
          <p:spPr bwMode="auto">
            <a:xfrm>
              <a:off x="2812" y="1691"/>
              <a:ext cx="10" cy="9"/>
            </a:xfrm>
            <a:custGeom>
              <a:avLst/>
              <a:gdLst>
                <a:gd name="T0" fmla="*/ 4 w 7"/>
                <a:gd name="T1" fmla="*/ 6 h 6"/>
                <a:gd name="T2" fmla="*/ 7 w 7"/>
                <a:gd name="T3" fmla="*/ 3 h 6"/>
                <a:gd name="T4" fmla="*/ 4 w 7"/>
                <a:gd name="T5" fmla="*/ 3 h 6"/>
                <a:gd name="T6" fmla="*/ 4 w 7"/>
                <a:gd name="T7" fmla="*/ 3 h 6"/>
                <a:gd name="T8" fmla="*/ 4 w 7"/>
                <a:gd name="T9" fmla="*/ 0 h 6"/>
                <a:gd name="T10" fmla="*/ 0 w 7"/>
                <a:gd name="T11" fmla="*/ 3 h 6"/>
                <a:gd name="T12" fmla="*/ 0 w 7"/>
                <a:gd name="T13" fmla="*/ 6 h 6"/>
                <a:gd name="T14" fmla="*/ 4 w 7"/>
                <a:gd name="T15" fmla="*/ 6 h 6"/>
                <a:gd name="T16" fmla="*/ 4 w 7"/>
                <a:gd name="T17" fmla="*/ 6 h 6"/>
                <a:gd name="T18" fmla="*/ 4 w 7"/>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
                <a:gd name="T32" fmla="*/ 7 w 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
                  <a:moveTo>
                    <a:pt x="4" y="6"/>
                  </a:moveTo>
                  <a:lnTo>
                    <a:pt x="7" y="3"/>
                  </a:lnTo>
                  <a:lnTo>
                    <a:pt x="4" y="3"/>
                  </a:lnTo>
                  <a:lnTo>
                    <a:pt x="4" y="0"/>
                  </a:lnTo>
                  <a:lnTo>
                    <a:pt x="0" y="3"/>
                  </a:lnTo>
                  <a:lnTo>
                    <a:pt x="0" y="6"/>
                  </a:lnTo>
                  <a:lnTo>
                    <a:pt x="4" y="6"/>
                  </a:lnTo>
                </a:path>
              </a:pathLst>
            </a:custGeom>
            <a:noFill/>
            <a:ln w="0">
              <a:solidFill>
                <a:srgbClr val="7F7F7F"/>
              </a:solidFill>
              <a:round/>
              <a:headEnd/>
              <a:tailEnd/>
            </a:ln>
          </p:spPr>
          <p:txBody>
            <a:bodyPr/>
            <a:lstStyle/>
            <a:p>
              <a:endParaRPr lang="en-US"/>
            </a:p>
          </p:txBody>
        </p:sp>
        <p:sp>
          <p:nvSpPr>
            <p:cNvPr id="32684" name="Freeform 292"/>
            <p:cNvSpPr>
              <a:spLocks/>
            </p:cNvSpPr>
            <p:nvPr/>
          </p:nvSpPr>
          <p:spPr bwMode="auto">
            <a:xfrm>
              <a:off x="2826" y="1718"/>
              <a:ext cx="9" cy="4"/>
            </a:xfrm>
            <a:custGeom>
              <a:avLst/>
              <a:gdLst>
                <a:gd name="T0" fmla="*/ 7 w 7"/>
                <a:gd name="T1" fmla="*/ 0 h 3"/>
                <a:gd name="T2" fmla="*/ 7 w 7"/>
                <a:gd name="T3" fmla="*/ 0 h 3"/>
                <a:gd name="T4" fmla="*/ 3 w 7"/>
                <a:gd name="T5" fmla="*/ 0 h 3"/>
                <a:gd name="T6" fmla="*/ 3 w 7"/>
                <a:gd name="T7" fmla="*/ 0 h 3"/>
                <a:gd name="T8" fmla="*/ 0 w 7"/>
                <a:gd name="T9" fmla="*/ 0 h 3"/>
                <a:gd name="T10" fmla="*/ 0 w 7"/>
                <a:gd name="T11" fmla="*/ 3 h 3"/>
                <a:gd name="T12" fmla="*/ 3 w 7"/>
                <a:gd name="T13" fmla="*/ 3 h 3"/>
                <a:gd name="T14" fmla="*/ 3 w 7"/>
                <a:gd name="T15" fmla="*/ 3 h 3"/>
                <a:gd name="T16" fmla="*/ 3 w 7"/>
                <a:gd name="T17" fmla="*/ 3 h 3"/>
                <a:gd name="T18" fmla="*/ 7 w 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3"/>
                <a:gd name="T32" fmla="*/ 7 w 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3">
                  <a:moveTo>
                    <a:pt x="7" y="0"/>
                  </a:moveTo>
                  <a:lnTo>
                    <a:pt x="7" y="0"/>
                  </a:lnTo>
                  <a:lnTo>
                    <a:pt x="3" y="0"/>
                  </a:lnTo>
                  <a:lnTo>
                    <a:pt x="0" y="0"/>
                  </a:lnTo>
                  <a:lnTo>
                    <a:pt x="0" y="3"/>
                  </a:lnTo>
                  <a:lnTo>
                    <a:pt x="3" y="3"/>
                  </a:lnTo>
                  <a:lnTo>
                    <a:pt x="7" y="0"/>
                  </a:lnTo>
                  <a:close/>
                </a:path>
              </a:pathLst>
            </a:custGeom>
            <a:solidFill>
              <a:srgbClr val="CCCCCC"/>
            </a:solidFill>
            <a:ln w="9525">
              <a:noFill/>
              <a:round/>
              <a:headEnd/>
              <a:tailEnd/>
            </a:ln>
          </p:spPr>
          <p:txBody>
            <a:bodyPr/>
            <a:lstStyle/>
            <a:p>
              <a:endParaRPr lang="en-US"/>
            </a:p>
          </p:txBody>
        </p:sp>
        <p:sp>
          <p:nvSpPr>
            <p:cNvPr id="32685" name="Freeform 293"/>
            <p:cNvSpPr>
              <a:spLocks/>
            </p:cNvSpPr>
            <p:nvPr/>
          </p:nvSpPr>
          <p:spPr bwMode="auto">
            <a:xfrm>
              <a:off x="2826" y="1718"/>
              <a:ext cx="9" cy="4"/>
            </a:xfrm>
            <a:custGeom>
              <a:avLst/>
              <a:gdLst>
                <a:gd name="T0" fmla="*/ 7 w 7"/>
                <a:gd name="T1" fmla="*/ 0 h 3"/>
                <a:gd name="T2" fmla="*/ 7 w 7"/>
                <a:gd name="T3" fmla="*/ 0 h 3"/>
                <a:gd name="T4" fmla="*/ 3 w 7"/>
                <a:gd name="T5" fmla="*/ 0 h 3"/>
                <a:gd name="T6" fmla="*/ 3 w 7"/>
                <a:gd name="T7" fmla="*/ 0 h 3"/>
                <a:gd name="T8" fmla="*/ 0 w 7"/>
                <a:gd name="T9" fmla="*/ 0 h 3"/>
                <a:gd name="T10" fmla="*/ 0 w 7"/>
                <a:gd name="T11" fmla="*/ 3 h 3"/>
                <a:gd name="T12" fmla="*/ 3 w 7"/>
                <a:gd name="T13" fmla="*/ 3 h 3"/>
                <a:gd name="T14" fmla="*/ 3 w 7"/>
                <a:gd name="T15" fmla="*/ 3 h 3"/>
                <a:gd name="T16" fmla="*/ 3 w 7"/>
                <a:gd name="T17" fmla="*/ 3 h 3"/>
                <a:gd name="T18" fmla="*/ 7 w 7"/>
                <a:gd name="T19" fmla="*/ 0 h 3"/>
                <a:gd name="T20" fmla="*/ 7 w 7"/>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3"/>
                <a:gd name="T35" fmla="*/ 7 w 7"/>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3">
                  <a:moveTo>
                    <a:pt x="7" y="0"/>
                  </a:moveTo>
                  <a:lnTo>
                    <a:pt x="7" y="0"/>
                  </a:lnTo>
                  <a:lnTo>
                    <a:pt x="3" y="0"/>
                  </a:lnTo>
                  <a:lnTo>
                    <a:pt x="0" y="0"/>
                  </a:lnTo>
                  <a:lnTo>
                    <a:pt x="0" y="3"/>
                  </a:lnTo>
                  <a:lnTo>
                    <a:pt x="3" y="3"/>
                  </a:lnTo>
                  <a:lnTo>
                    <a:pt x="7" y="0"/>
                  </a:lnTo>
                </a:path>
              </a:pathLst>
            </a:custGeom>
            <a:noFill/>
            <a:ln w="0">
              <a:solidFill>
                <a:srgbClr val="7F7F7F"/>
              </a:solidFill>
              <a:round/>
              <a:headEnd/>
              <a:tailEnd/>
            </a:ln>
          </p:spPr>
          <p:txBody>
            <a:bodyPr/>
            <a:lstStyle/>
            <a:p>
              <a:endParaRPr lang="en-US"/>
            </a:p>
          </p:txBody>
        </p:sp>
        <p:sp>
          <p:nvSpPr>
            <p:cNvPr id="32686" name="Freeform 294"/>
            <p:cNvSpPr>
              <a:spLocks/>
            </p:cNvSpPr>
            <p:nvPr/>
          </p:nvSpPr>
          <p:spPr bwMode="auto">
            <a:xfrm>
              <a:off x="2848" y="1732"/>
              <a:ext cx="18" cy="12"/>
            </a:xfrm>
            <a:custGeom>
              <a:avLst/>
              <a:gdLst>
                <a:gd name="T0" fmla="*/ 10 w 13"/>
                <a:gd name="T1" fmla="*/ 6 h 9"/>
                <a:gd name="T2" fmla="*/ 13 w 13"/>
                <a:gd name="T3" fmla="*/ 6 h 9"/>
                <a:gd name="T4" fmla="*/ 10 w 13"/>
                <a:gd name="T5" fmla="*/ 3 h 9"/>
                <a:gd name="T6" fmla="*/ 7 w 13"/>
                <a:gd name="T7" fmla="*/ 0 h 9"/>
                <a:gd name="T8" fmla="*/ 0 w 13"/>
                <a:gd name="T9" fmla="*/ 3 h 9"/>
                <a:gd name="T10" fmla="*/ 0 w 13"/>
                <a:gd name="T11" fmla="*/ 6 h 9"/>
                <a:gd name="T12" fmla="*/ 0 w 13"/>
                <a:gd name="T13" fmla="*/ 6 h 9"/>
                <a:gd name="T14" fmla="*/ 3 w 13"/>
                <a:gd name="T15" fmla="*/ 3 h 9"/>
                <a:gd name="T16" fmla="*/ 3 w 13"/>
                <a:gd name="T17" fmla="*/ 3 h 9"/>
                <a:gd name="T18" fmla="*/ 3 w 13"/>
                <a:gd name="T19" fmla="*/ 6 h 9"/>
                <a:gd name="T20" fmla="*/ 7 w 13"/>
                <a:gd name="T21" fmla="*/ 9 h 9"/>
                <a:gd name="T22" fmla="*/ 10 w 13"/>
                <a:gd name="T23" fmla="*/ 6 h 9"/>
                <a:gd name="T24" fmla="*/ 10 w 13"/>
                <a:gd name="T25" fmla="*/ 6 h 9"/>
                <a:gd name="T26" fmla="*/ 10 w 13"/>
                <a:gd name="T27" fmla="*/ 6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9"/>
                <a:gd name="T44" fmla="*/ 13 w 13"/>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9">
                  <a:moveTo>
                    <a:pt x="10" y="6"/>
                  </a:moveTo>
                  <a:lnTo>
                    <a:pt x="13" y="6"/>
                  </a:lnTo>
                  <a:lnTo>
                    <a:pt x="10" y="3"/>
                  </a:lnTo>
                  <a:lnTo>
                    <a:pt x="7" y="0"/>
                  </a:lnTo>
                  <a:lnTo>
                    <a:pt x="0" y="3"/>
                  </a:lnTo>
                  <a:lnTo>
                    <a:pt x="0" y="6"/>
                  </a:lnTo>
                  <a:lnTo>
                    <a:pt x="3" y="3"/>
                  </a:lnTo>
                  <a:lnTo>
                    <a:pt x="3" y="6"/>
                  </a:lnTo>
                  <a:lnTo>
                    <a:pt x="7" y="9"/>
                  </a:lnTo>
                  <a:lnTo>
                    <a:pt x="10" y="6"/>
                  </a:lnTo>
                  <a:close/>
                </a:path>
              </a:pathLst>
            </a:custGeom>
            <a:solidFill>
              <a:srgbClr val="CCCCCC"/>
            </a:solidFill>
            <a:ln w="9525">
              <a:noFill/>
              <a:round/>
              <a:headEnd/>
              <a:tailEnd/>
            </a:ln>
          </p:spPr>
          <p:txBody>
            <a:bodyPr/>
            <a:lstStyle/>
            <a:p>
              <a:endParaRPr lang="en-US"/>
            </a:p>
          </p:txBody>
        </p:sp>
        <p:sp>
          <p:nvSpPr>
            <p:cNvPr id="32687" name="Freeform 295"/>
            <p:cNvSpPr>
              <a:spLocks/>
            </p:cNvSpPr>
            <p:nvPr/>
          </p:nvSpPr>
          <p:spPr bwMode="auto">
            <a:xfrm>
              <a:off x="2848" y="1732"/>
              <a:ext cx="18" cy="12"/>
            </a:xfrm>
            <a:custGeom>
              <a:avLst/>
              <a:gdLst>
                <a:gd name="T0" fmla="*/ 10 w 13"/>
                <a:gd name="T1" fmla="*/ 6 h 9"/>
                <a:gd name="T2" fmla="*/ 13 w 13"/>
                <a:gd name="T3" fmla="*/ 6 h 9"/>
                <a:gd name="T4" fmla="*/ 10 w 13"/>
                <a:gd name="T5" fmla="*/ 3 h 9"/>
                <a:gd name="T6" fmla="*/ 7 w 13"/>
                <a:gd name="T7" fmla="*/ 0 h 9"/>
                <a:gd name="T8" fmla="*/ 0 w 13"/>
                <a:gd name="T9" fmla="*/ 3 h 9"/>
                <a:gd name="T10" fmla="*/ 0 w 13"/>
                <a:gd name="T11" fmla="*/ 6 h 9"/>
                <a:gd name="T12" fmla="*/ 0 w 13"/>
                <a:gd name="T13" fmla="*/ 6 h 9"/>
                <a:gd name="T14" fmla="*/ 3 w 13"/>
                <a:gd name="T15" fmla="*/ 3 h 9"/>
                <a:gd name="T16" fmla="*/ 3 w 13"/>
                <a:gd name="T17" fmla="*/ 3 h 9"/>
                <a:gd name="T18" fmla="*/ 3 w 13"/>
                <a:gd name="T19" fmla="*/ 6 h 9"/>
                <a:gd name="T20" fmla="*/ 7 w 13"/>
                <a:gd name="T21" fmla="*/ 9 h 9"/>
                <a:gd name="T22" fmla="*/ 10 w 13"/>
                <a:gd name="T23" fmla="*/ 6 h 9"/>
                <a:gd name="T24" fmla="*/ 10 w 13"/>
                <a:gd name="T25" fmla="*/ 6 h 9"/>
                <a:gd name="T26" fmla="*/ 10 w 13"/>
                <a:gd name="T27" fmla="*/ 6 h 9"/>
                <a:gd name="T28" fmla="*/ 10 w 13"/>
                <a:gd name="T29" fmla="*/ 6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9"/>
                <a:gd name="T47" fmla="*/ 13 w 13"/>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9">
                  <a:moveTo>
                    <a:pt x="10" y="6"/>
                  </a:moveTo>
                  <a:lnTo>
                    <a:pt x="13" y="6"/>
                  </a:lnTo>
                  <a:lnTo>
                    <a:pt x="10" y="3"/>
                  </a:lnTo>
                  <a:lnTo>
                    <a:pt x="7" y="0"/>
                  </a:lnTo>
                  <a:lnTo>
                    <a:pt x="0" y="3"/>
                  </a:lnTo>
                  <a:lnTo>
                    <a:pt x="0" y="6"/>
                  </a:lnTo>
                  <a:lnTo>
                    <a:pt x="3" y="3"/>
                  </a:lnTo>
                  <a:lnTo>
                    <a:pt x="3" y="6"/>
                  </a:lnTo>
                  <a:lnTo>
                    <a:pt x="7" y="9"/>
                  </a:lnTo>
                  <a:lnTo>
                    <a:pt x="10" y="6"/>
                  </a:lnTo>
                </a:path>
              </a:pathLst>
            </a:custGeom>
            <a:noFill/>
            <a:ln w="0">
              <a:solidFill>
                <a:srgbClr val="7F7F7F"/>
              </a:solidFill>
              <a:round/>
              <a:headEnd/>
              <a:tailEnd/>
            </a:ln>
          </p:spPr>
          <p:txBody>
            <a:bodyPr/>
            <a:lstStyle/>
            <a:p>
              <a:endParaRPr lang="en-US"/>
            </a:p>
          </p:txBody>
        </p:sp>
        <p:sp>
          <p:nvSpPr>
            <p:cNvPr id="32688" name="Freeform 296"/>
            <p:cNvSpPr>
              <a:spLocks/>
            </p:cNvSpPr>
            <p:nvPr/>
          </p:nvSpPr>
          <p:spPr bwMode="auto">
            <a:xfrm>
              <a:off x="2848" y="1754"/>
              <a:ext cx="4" cy="14"/>
            </a:xfrm>
            <a:custGeom>
              <a:avLst/>
              <a:gdLst>
                <a:gd name="T0" fmla="*/ 3 w 3"/>
                <a:gd name="T1" fmla="*/ 10 h 10"/>
                <a:gd name="T2" fmla="*/ 3 w 3"/>
                <a:gd name="T3" fmla="*/ 10 h 10"/>
                <a:gd name="T4" fmla="*/ 3 w 3"/>
                <a:gd name="T5" fmla="*/ 3 h 10"/>
                <a:gd name="T6" fmla="*/ 3 w 3"/>
                <a:gd name="T7" fmla="*/ 0 h 10"/>
                <a:gd name="T8" fmla="*/ 0 w 3"/>
                <a:gd name="T9" fmla="*/ 0 h 10"/>
                <a:gd name="T10" fmla="*/ 0 w 3"/>
                <a:gd name="T11" fmla="*/ 3 h 10"/>
                <a:gd name="T12" fmla="*/ 3 w 3"/>
                <a:gd name="T13" fmla="*/ 6 h 10"/>
                <a:gd name="T14" fmla="*/ 3 w 3"/>
                <a:gd name="T15" fmla="*/ 10 h 10"/>
                <a:gd name="T16" fmla="*/ 3 w 3"/>
                <a:gd name="T17" fmla="*/ 10 h 10"/>
                <a:gd name="T18" fmla="*/ 3 w 3"/>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10"/>
                <a:gd name="T32" fmla="*/ 3 w 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10">
                  <a:moveTo>
                    <a:pt x="3" y="10"/>
                  </a:moveTo>
                  <a:lnTo>
                    <a:pt x="3" y="10"/>
                  </a:lnTo>
                  <a:lnTo>
                    <a:pt x="3" y="3"/>
                  </a:lnTo>
                  <a:lnTo>
                    <a:pt x="3" y="0"/>
                  </a:lnTo>
                  <a:lnTo>
                    <a:pt x="0" y="0"/>
                  </a:lnTo>
                  <a:lnTo>
                    <a:pt x="0" y="3"/>
                  </a:lnTo>
                  <a:lnTo>
                    <a:pt x="3" y="6"/>
                  </a:lnTo>
                  <a:lnTo>
                    <a:pt x="3" y="10"/>
                  </a:lnTo>
                  <a:close/>
                </a:path>
              </a:pathLst>
            </a:custGeom>
            <a:solidFill>
              <a:srgbClr val="CCCCCC"/>
            </a:solidFill>
            <a:ln w="9525">
              <a:noFill/>
              <a:round/>
              <a:headEnd/>
              <a:tailEnd/>
            </a:ln>
          </p:spPr>
          <p:txBody>
            <a:bodyPr/>
            <a:lstStyle/>
            <a:p>
              <a:endParaRPr lang="en-US"/>
            </a:p>
          </p:txBody>
        </p:sp>
        <p:sp>
          <p:nvSpPr>
            <p:cNvPr id="32689" name="Freeform 297"/>
            <p:cNvSpPr>
              <a:spLocks/>
            </p:cNvSpPr>
            <p:nvPr/>
          </p:nvSpPr>
          <p:spPr bwMode="auto">
            <a:xfrm>
              <a:off x="2848" y="1754"/>
              <a:ext cx="4" cy="14"/>
            </a:xfrm>
            <a:custGeom>
              <a:avLst/>
              <a:gdLst>
                <a:gd name="T0" fmla="*/ 3 w 3"/>
                <a:gd name="T1" fmla="*/ 10 h 10"/>
                <a:gd name="T2" fmla="*/ 3 w 3"/>
                <a:gd name="T3" fmla="*/ 10 h 10"/>
                <a:gd name="T4" fmla="*/ 3 w 3"/>
                <a:gd name="T5" fmla="*/ 3 h 10"/>
                <a:gd name="T6" fmla="*/ 3 w 3"/>
                <a:gd name="T7" fmla="*/ 0 h 10"/>
                <a:gd name="T8" fmla="*/ 0 w 3"/>
                <a:gd name="T9" fmla="*/ 0 h 10"/>
                <a:gd name="T10" fmla="*/ 0 w 3"/>
                <a:gd name="T11" fmla="*/ 3 h 10"/>
                <a:gd name="T12" fmla="*/ 3 w 3"/>
                <a:gd name="T13" fmla="*/ 6 h 10"/>
                <a:gd name="T14" fmla="*/ 3 w 3"/>
                <a:gd name="T15" fmla="*/ 10 h 10"/>
                <a:gd name="T16" fmla="*/ 3 w 3"/>
                <a:gd name="T17" fmla="*/ 10 h 10"/>
                <a:gd name="T18" fmla="*/ 3 w 3"/>
                <a:gd name="T19" fmla="*/ 10 h 10"/>
                <a:gd name="T20" fmla="*/ 3 w 3"/>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10"/>
                <a:gd name="T35" fmla="*/ 3 w 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10">
                  <a:moveTo>
                    <a:pt x="3" y="10"/>
                  </a:moveTo>
                  <a:lnTo>
                    <a:pt x="3" y="10"/>
                  </a:lnTo>
                  <a:lnTo>
                    <a:pt x="3" y="3"/>
                  </a:lnTo>
                  <a:lnTo>
                    <a:pt x="3" y="0"/>
                  </a:lnTo>
                  <a:lnTo>
                    <a:pt x="0" y="0"/>
                  </a:lnTo>
                  <a:lnTo>
                    <a:pt x="0" y="3"/>
                  </a:lnTo>
                  <a:lnTo>
                    <a:pt x="3" y="6"/>
                  </a:lnTo>
                  <a:lnTo>
                    <a:pt x="3" y="10"/>
                  </a:lnTo>
                </a:path>
              </a:pathLst>
            </a:custGeom>
            <a:noFill/>
            <a:ln w="0">
              <a:solidFill>
                <a:srgbClr val="7F7F7F"/>
              </a:solidFill>
              <a:round/>
              <a:headEnd/>
              <a:tailEnd/>
            </a:ln>
          </p:spPr>
          <p:txBody>
            <a:bodyPr/>
            <a:lstStyle/>
            <a:p>
              <a:endParaRPr lang="en-US"/>
            </a:p>
          </p:txBody>
        </p:sp>
        <p:sp>
          <p:nvSpPr>
            <p:cNvPr id="32690" name="Freeform 298"/>
            <p:cNvSpPr>
              <a:spLocks/>
            </p:cNvSpPr>
            <p:nvPr/>
          </p:nvSpPr>
          <p:spPr bwMode="auto">
            <a:xfrm>
              <a:off x="2897" y="1817"/>
              <a:ext cx="13" cy="18"/>
            </a:xfrm>
            <a:custGeom>
              <a:avLst/>
              <a:gdLst>
                <a:gd name="T0" fmla="*/ 6 w 9"/>
                <a:gd name="T1" fmla="*/ 6 h 13"/>
                <a:gd name="T2" fmla="*/ 6 w 9"/>
                <a:gd name="T3" fmla="*/ 6 h 13"/>
                <a:gd name="T4" fmla="*/ 9 w 9"/>
                <a:gd name="T5" fmla="*/ 6 h 13"/>
                <a:gd name="T6" fmla="*/ 9 w 9"/>
                <a:gd name="T7" fmla="*/ 3 h 13"/>
                <a:gd name="T8" fmla="*/ 9 w 9"/>
                <a:gd name="T9" fmla="*/ 0 h 13"/>
                <a:gd name="T10" fmla="*/ 6 w 9"/>
                <a:gd name="T11" fmla="*/ 0 h 13"/>
                <a:gd name="T12" fmla="*/ 0 w 9"/>
                <a:gd name="T13" fmla="*/ 6 h 13"/>
                <a:gd name="T14" fmla="*/ 0 w 9"/>
                <a:gd name="T15" fmla="*/ 6 h 13"/>
                <a:gd name="T16" fmla="*/ 3 w 9"/>
                <a:gd name="T17" fmla="*/ 13 h 13"/>
                <a:gd name="T18" fmla="*/ 6 w 9"/>
                <a:gd name="T19" fmla="*/ 6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3"/>
                <a:gd name="T32" fmla="*/ 9 w 9"/>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3">
                  <a:moveTo>
                    <a:pt x="6" y="6"/>
                  </a:moveTo>
                  <a:lnTo>
                    <a:pt x="6" y="6"/>
                  </a:lnTo>
                  <a:lnTo>
                    <a:pt x="9" y="6"/>
                  </a:lnTo>
                  <a:lnTo>
                    <a:pt x="9" y="3"/>
                  </a:lnTo>
                  <a:lnTo>
                    <a:pt x="9" y="0"/>
                  </a:lnTo>
                  <a:lnTo>
                    <a:pt x="6" y="0"/>
                  </a:lnTo>
                  <a:lnTo>
                    <a:pt x="0" y="6"/>
                  </a:lnTo>
                  <a:lnTo>
                    <a:pt x="3" y="13"/>
                  </a:lnTo>
                  <a:lnTo>
                    <a:pt x="6" y="6"/>
                  </a:lnTo>
                  <a:close/>
                </a:path>
              </a:pathLst>
            </a:custGeom>
            <a:solidFill>
              <a:srgbClr val="CCCCCC"/>
            </a:solidFill>
            <a:ln w="9525">
              <a:noFill/>
              <a:round/>
              <a:headEnd/>
              <a:tailEnd/>
            </a:ln>
          </p:spPr>
          <p:txBody>
            <a:bodyPr/>
            <a:lstStyle/>
            <a:p>
              <a:endParaRPr lang="en-US"/>
            </a:p>
          </p:txBody>
        </p:sp>
        <p:sp>
          <p:nvSpPr>
            <p:cNvPr id="32691" name="Freeform 299"/>
            <p:cNvSpPr>
              <a:spLocks/>
            </p:cNvSpPr>
            <p:nvPr/>
          </p:nvSpPr>
          <p:spPr bwMode="auto">
            <a:xfrm>
              <a:off x="2897" y="1817"/>
              <a:ext cx="13" cy="18"/>
            </a:xfrm>
            <a:custGeom>
              <a:avLst/>
              <a:gdLst>
                <a:gd name="T0" fmla="*/ 6 w 9"/>
                <a:gd name="T1" fmla="*/ 6 h 13"/>
                <a:gd name="T2" fmla="*/ 6 w 9"/>
                <a:gd name="T3" fmla="*/ 6 h 13"/>
                <a:gd name="T4" fmla="*/ 9 w 9"/>
                <a:gd name="T5" fmla="*/ 6 h 13"/>
                <a:gd name="T6" fmla="*/ 9 w 9"/>
                <a:gd name="T7" fmla="*/ 3 h 13"/>
                <a:gd name="T8" fmla="*/ 9 w 9"/>
                <a:gd name="T9" fmla="*/ 0 h 13"/>
                <a:gd name="T10" fmla="*/ 6 w 9"/>
                <a:gd name="T11" fmla="*/ 0 h 13"/>
                <a:gd name="T12" fmla="*/ 0 w 9"/>
                <a:gd name="T13" fmla="*/ 6 h 13"/>
                <a:gd name="T14" fmla="*/ 0 w 9"/>
                <a:gd name="T15" fmla="*/ 6 h 13"/>
                <a:gd name="T16" fmla="*/ 3 w 9"/>
                <a:gd name="T17" fmla="*/ 13 h 13"/>
                <a:gd name="T18" fmla="*/ 6 w 9"/>
                <a:gd name="T19" fmla="*/ 6 h 13"/>
                <a:gd name="T20" fmla="*/ 6 w 9"/>
                <a:gd name="T21" fmla="*/ 6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3"/>
                <a:gd name="T35" fmla="*/ 9 w 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3">
                  <a:moveTo>
                    <a:pt x="6" y="6"/>
                  </a:moveTo>
                  <a:lnTo>
                    <a:pt x="6" y="6"/>
                  </a:lnTo>
                  <a:lnTo>
                    <a:pt x="9" y="6"/>
                  </a:lnTo>
                  <a:lnTo>
                    <a:pt x="9" y="3"/>
                  </a:lnTo>
                  <a:lnTo>
                    <a:pt x="9" y="0"/>
                  </a:lnTo>
                  <a:lnTo>
                    <a:pt x="6" y="0"/>
                  </a:lnTo>
                  <a:lnTo>
                    <a:pt x="0" y="6"/>
                  </a:lnTo>
                  <a:lnTo>
                    <a:pt x="3" y="13"/>
                  </a:lnTo>
                  <a:lnTo>
                    <a:pt x="6" y="6"/>
                  </a:lnTo>
                </a:path>
              </a:pathLst>
            </a:custGeom>
            <a:noFill/>
            <a:ln w="0">
              <a:solidFill>
                <a:srgbClr val="7F7F7F"/>
              </a:solidFill>
              <a:round/>
              <a:headEnd/>
              <a:tailEnd/>
            </a:ln>
          </p:spPr>
          <p:txBody>
            <a:bodyPr/>
            <a:lstStyle/>
            <a:p>
              <a:endParaRPr lang="en-US"/>
            </a:p>
          </p:txBody>
        </p:sp>
        <p:sp>
          <p:nvSpPr>
            <p:cNvPr id="32692" name="Freeform 300"/>
            <p:cNvSpPr>
              <a:spLocks/>
            </p:cNvSpPr>
            <p:nvPr/>
          </p:nvSpPr>
          <p:spPr bwMode="auto">
            <a:xfrm>
              <a:off x="2808" y="1854"/>
              <a:ext cx="62" cy="22"/>
            </a:xfrm>
            <a:custGeom>
              <a:avLst/>
              <a:gdLst>
                <a:gd name="T0" fmla="*/ 23 w 45"/>
                <a:gd name="T1" fmla="*/ 3 h 16"/>
                <a:gd name="T2" fmla="*/ 23 w 45"/>
                <a:gd name="T3" fmla="*/ 3 h 16"/>
                <a:gd name="T4" fmla="*/ 13 w 45"/>
                <a:gd name="T5" fmla="*/ 6 h 16"/>
                <a:gd name="T6" fmla="*/ 10 w 45"/>
                <a:gd name="T7" fmla="*/ 3 h 16"/>
                <a:gd name="T8" fmla="*/ 10 w 45"/>
                <a:gd name="T9" fmla="*/ 3 h 16"/>
                <a:gd name="T10" fmla="*/ 10 w 45"/>
                <a:gd name="T11" fmla="*/ 3 h 16"/>
                <a:gd name="T12" fmla="*/ 7 w 45"/>
                <a:gd name="T13" fmla="*/ 0 h 16"/>
                <a:gd name="T14" fmla="*/ 7 w 45"/>
                <a:gd name="T15" fmla="*/ 3 h 16"/>
                <a:gd name="T16" fmla="*/ 3 w 45"/>
                <a:gd name="T17" fmla="*/ 0 h 16"/>
                <a:gd name="T18" fmla="*/ 3 w 45"/>
                <a:gd name="T19" fmla="*/ 0 h 16"/>
                <a:gd name="T20" fmla="*/ 0 w 45"/>
                <a:gd name="T21" fmla="*/ 3 h 16"/>
                <a:gd name="T22" fmla="*/ 0 w 45"/>
                <a:gd name="T23" fmla="*/ 3 h 16"/>
                <a:gd name="T24" fmla="*/ 0 w 45"/>
                <a:gd name="T25" fmla="*/ 9 h 16"/>
                <a:gd name="T26" fmla="*/ 0 w 45"/>
                <a:gd name="T27" fmla="*/ 9 h 16"/>
                <a:gd name="T28" fmla="*/ 3 w 45"/>
                <a:gd name="T29" fmla="*/ 9 h 16"/>
                <a:gd name="T30" fmla="*/ 7 w 45"/>
                <a:gd name="T31" fmla="*/ 9 h 16"/>
                <a:gd name="T32" fmla="*/ 10 w 45"/>
                <a:gd name="T33" fmla="*/ 9 h 16"/>
                <a:gd name="T34" fmla="*/ 13 w 45"/>
                <a:gd name="T35" fmla="*/ 9 h 16"/>
                <a:gd name="T36" fmla="*/ 16 w 45"/>
                <a:gd name="T37" fmla="*/ 9 h 16"/>
                <a:gd name="T38" fmla="*/ 20 w 45"/>
                <a:gd name="T39" fmla="*/ 13 h 16"/>
                <a:gd name="T40" fmla="*/ 20 w 45"/>
                <a:gd name="T41" fmla="*/ 16 h 16"/>
                <a:gd name="T42" fmla="*/ 26 w 45"/>
                <a:gd name="T43" fmla="*/ 13 h 16"/>
                <a:gd name="T44" fmla="*/ 29 w 45"/>
                <a:gd name="T45" fmla="*/ 13 h 16"/>
                <a:gd name="T46" fmla="*/ 32 w 45"/>
                <a:gd name="T47" fmla="*/ 13 h 16"/>
                <a:gd name="T48" fmla="*/ 32 w 45"/>
                <a:gd name="T49" fmla="*/ 13 h 16"/>
                <a:gd name="T50" fmla="*/ 36 w 45"/>
                <a:gd name="T51" fmla="*/ 9 h 16"/>
                <a:gd name="T52" fmla="*/ 39 w 45"/>
                <a:gd name="T53" fmla="*/ 9 h 16"/>
                <a:gd name="T54" fmla="*/ 42 w 45"/>
                <a:gd name="T55" fmla="*/ 9 h 16"/>
                <a:gd name="T56" fmla="*/ 45 w 45"/>
                <a:gd name="T57" fmla="*/ 6 h 16"/>
                <a:gd name="T58" fmla="*/ 45 w 45"/>
                <a:gd name="T59" fmla="*/ 3 h 16"/>
                <a:gd name="T60" fmla="*/ 42 w 45"/>
                <a:gd name="T61" fmla="*/ 6 h 16"/>
                <a:gd name="T62" fmla="*/ 42 w 45"/>
                <a:gd name="T63" fmla="*/ 6 h 16"/>
                <a:gd name="T64" fmla="*/ 39 w 45"/>
                <a:gd name="T65" fmla="*/ 6 h 16"/>
                <a:gd name="T66" fmla="*/ 36 w 45"/>
                <a:gd name="T67" fmla="*/ 6 h 16"/>
                <a:gd name="T68" fmla="*/ 36 w 45"/>
                <a:gd name="T69" fmla="*/ 3 h 16"/>
                <a:gd name="T70" fmla="*/ 32 w 45"/>
                <a:gd name="T71" fmla="*/ 3 h 16"/>
                <a:gd name="T72" fmla="*/ 26 w 45"/>
                <a:gd name="T73" fmla="*/ 6 h 16"/>
                <a:gd name="T74" fmla="*/ 23 w 45"/>
                <a:gd name="T75" fmla="*/ 3 h 16"/>
                <a:gd name="T76" fmla="*/ 23 w 45"/>
                <a:gd name="T77" fmla="*/ 3 h 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16"/>
                <a:gd name="T119" fmla="*/ 45 w 45"/>
                <a:gd name="T120" fmla="*/ 16 h 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16">
                  <a:moveTo>
                    <a:pt x="23" y="3"/>
                  </a:moveTo>
                  <a:lnTo>
                    <a:pt x="23" y="3"/>
                  </a:lnTo>
                  <a:lnTo>
                    <a:pt x="13" y="6"/>
                  </a:lnTo>
                  <a:lnTo>
                    <a:pt x="10" y="3"/>
                  </a:lnTo>
                  <a:lnTo>
                    <a:pt x="7" y="0"/>
                  </a:lnTo>
                  <a:lnTo>
                    <a:pt x="7" y="3"/>
                  </a:lnTo>
                  <a:lnTo>
                    <a:pt x="3" y="0"/>
                  </a:lnTo>
                  <a:lnTo>
                    <a:pt x="0" y="3"/>
                  </a:lnTo>
                  <a:lnTo>
                    <a:pt x="0" y="9"/>
                  </a:lnTo>
                  <a:lnTo>
                    <a:pt x="3" y="9"/>
                  </a:lnTo>
                  <a:lnTo>
                    <a:pt x="7" y="9"/>
                  </a:lnTo>
                  <a:lnTo>
                    <a:pt x="10" y="9"/>
                  </a:lnTo>
                  <a:lnTo>
                    <a:pt x="13" y="9"/>
                  </a:lnTo>
                  <a:lnTo>
                    <a:pt x="16" y="9"/>
                  </a:lnTo>
                  <a:lnTo>
                    <a:pt x="20" y="13"/>
                  </a:lnTo>
                  <a:lnTo>
                    <a:pt x="20" y="16"/>
                  </a:lnTo>
                  <a:lnTo>
                    <a:pt x="26" y="13"/>
                  </a:lnTo>
                  <a:lnTo>
                    <a:pt x="29" y="13"/>
                  </a:lnTo>
                  <a:lnTo>
                    <a:pt x="32" y="13"/>
                  </a:lnTo>
                  <a:lnTo>
                    <a:pt x="36" y="9"/>
                  </a:lnTo>
                  <a:lnTo>
                    <a:pt x="39" y="9"/>
                  </a:lnTo>
                  <a:lnTo>
                    <a:pt x="42" y="9"/>
                  </a:lnTo>
                  <a:lnTo>
                    <a:pt x="45" y="6"/>
                  </a:lnTo>
                  <a:lnTo>
                    <a:pt x="45" y="3"/>
                  </a:lnTo>
                  <a:lnTo>
                    <a:pt x="42" y="6"/>
                  </a:lnTo>
                  <a:lnTo>
                    <a:pt x="39" y="6"/>
                  </a:lnTo>
                  <a:lnTo>
                    <a:pt x="36" y="6"/>
                  </a:lnTo>
                  <a:lnTo>
                    <a:pt x="36" y="3"/>
                  </a:lnTo>
                  <a:lnTo>
                    <a:pt x="32" y="3"/>
                  </a:lnTo>
                  <a:lnTo>
                    <a:pt x="26" y="6"/>
                  </a:lnTo>
                  <a:lnTo>
                    <a:pt x="23" y="3"/>
                  </a:lnTo>
                  <a:close/>
                </a:path>
              </a:pathLst>
            </a:custGeom>
            <a:solidFill>
              <a:srgbClr val="CCCCCC"/>
            </a:solidFill>
            <a:ln w="9525">
              <a:noFill/>
              <a:round/>
              <a:headEnd/>
              <a:tailEnd/>
            </a:ln>
          </p:spPr>
          <p:txBody>
            <a:bodyPr/>
            <a:lstStyle/>
            <a:p>
              <a:endParaRPr lang="en-US"/>
            </a:p>
          </p:txBody>
        </p:sp>
        <p:sp>
          <p:nvSpPr>
            <p:cNvPr id="32693" name="Freeform 301"/>
            <p:cNvSpPr>
              <a:spLocks/>
            </p:cNvSpPr>
            <p:nvPr/>
          </p:nvSpPr>
          <p:spPr bwMode="auto">
            <a:xfrm>
              <a:off x="2808" y="1854"/>
              <a:ext cx="62" cy="22"/>
            </a:xfrm>
            <a:custGeom>
              <a:avLst/>
              <a:gdLst>
                <a:gd name="T0" fmla="*/ 23 w 45"/>
                <a:gd name="T1" fmla="*/ 3 h 16"/>
                <a:gd name="T2" fmla="*/ 23 w 45"/>
                <a:gd name="T3" fmla="*/ 3 h 16"/>
                <a:gd name="T4" fmla="*/ 13 w 45"/>
                <a:gd name="T5" fmla="*/ 6 h 16"/>
                <a:gd name="T6" fmla="*/ 10 w 45"/>
                <a:gd name="T7" fmla="*/ 3 h 16"/>
                <a:gd name="T8" fmla="*/ 10 w 45"/>
                <a:gd name="T9" fmla="*/ 3 h 16"/>
                <a:gd name="T10" fmla="*/ 10 w 45"/>
                <a:gd name="T11" fmla="*/ 3 h 16"/>
                <a:gd name="T12" fmla="*/ 7 w 45"/>
                <a:gd name="T13" fmla="*/ 0 h 16"/>
                <a:gd name="T14" fmla="*/ 7 w 45"/>
                <a:gd name="T15" fmla="*/ 3 h 16"/>
                <a:gd name="T16" fmla="*/ 3 w 45"/>
                <a:gd name="T17" fmla="*/ 0 h 16"/>
                <a:gd name="T18" fmla="*/ 3 w 45"/>
                <a:gd name="T19" fmla="*/ 0 h 16"/>
                <a:gd name="T20" fmla="*/ 0 w 45"/>
                <a:gd name="T21" fmla="*/ 3 h 16"/>
                <a:gd name="T22" fmla="*/ 0 w 45"/>
                <a:gd name="T23" fmla="*/ 3 h 16"/>
                <a:gd name="T24" fmla="*/ 0 w 45"/>
                <a:gd name="T25" fmla="*/ 9 h 16"/>
                <a:gd name="T26" fmla="*/ 0 w 45"/>
                <a:gd name="T27" fmla="*/ 9 h 16"/>
                <a:gd name="T28" fmla="*/ 3 w 45"/>
                <a:gd name="T29" fmla="*/ 9 h 16"/>
                <a:gd name="T30" fmla="*/ 7 w 45"/>
                <a:gd name="T31" fmla="*/ 9 h 16"/>
                <a:gd name="T32" fmla="*/ 10 w 45"/>
                <a:gd name="T33" fmla="*/ 9 h 16"/>
                <a:gd name="T34" fmla="*/ 13 w 45"/>
                <a:gd name="T35" fmla="*/ 9 h 16"/>
                <a:gd name="T36" fmla="*/ 16 w 45"/>
                <a:gd name="T37" fmla="*/ 9 h 16"/>
                <a:gd name="T38" fmla="*/ 20 w 45"/>
                <a:gd name="T39" fmla="*/ 13 h 16"/>
                <a:gd name="T40" fmla="*/ 20 w 45"/>
                <a:gd name="T41" fmla="*/ 16 h 16"/>
                <a:gd name="T42" fmla="*/ 26 w 45"/>
                <a:gd name="T43" fmla="*/ 13 h 16"/>
                <a:gd name="T44" fmla="*/ 29 w 45"/>
                <a:gd name="T45" fmla="*/ 13 h 16"/>
                <a:gd name="T46" fmla="*/ 32 w 45"/>
                <a:gd name="T47" fmla="*/ 13 h 16"/>
                <a:gd name="T48" fmla="*/ 32 w 45"/>
                <a:gd name="T49" fmla="*/ 13 h 16"/>
                <a:gd name="T50" fmla="*/ 36 w 45"/>
                <a:gd name="T51" fmla="*/ 9 h 16"/>
                <a:gd name="T52" fmla="*/ 39 w 45"/>
                <a:gd name="T53" fmla="*/ 9 h 16"/>
                <a:gd name="T54" fmla="*/ 42 w 45"/>
                <a:gd name="T55" fmla="*/ 9 h 16"/>
                <a:gd name="T56" fmla="*/ 45 w 45"/>
                <a:gd name="T57" fmla="*/ 6 h 16"/>
                <a:gd name="T58" fmla="*/ 45 w 45"/>
                <a:gd name="T59" fmla="*/ 3 h 16"/>
                <a:gd name="T60" fmla="*/ 42 w 45"/>
                <a:gd name="T61" fmla="*/ 6 h 16"/>
                <a:gd name="T62" fmla="*/ 42 w 45"/>
                <a:gd name="T63" fmla="*/ 6 h 16"/>
                <a:gd name="T64" fmla="*/ 39 w 45"/>
                <a:gd name="T65" fmla="*/ 6 h 16"/>
                <a:gd name="T66" fmla="*/ 36 w 45"/>
                <a:gd name="T67" fmla="*/ 6 h 16"/>
                <a:gd name="T68" fmla="*/ 36 w 45"/>
                <a:gd name="T69" fmla="*/ 3 h 16"/>
                <a:gd name="T70" fmla="*/ 32 w 45"/>
                <a:gd name="T71" fmla="*/ 3 h 16"/>
                <a:gd name="T72" fmla="*/ 26 w 45"/>
                <a:gd name="T73" fmla="*/ 6 h 16"/>
                <a:gd name="T74" fmla="*/ 23 w 45"/>
                <a:gd name="T75" fmla="*/ 3 h 16"/>
                <a:gd name="T76" fmla="*/ 23 w 45"/>
                <a:gd name="T77" fmla="*/ 3 h 16"/>
                <a:gd name="T78" fmla="*/ 23 w 45"/>
                <a:gd name="T79" fmla="*/ 3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
                <a:gd name="T121" fmla="*/ 0 h 16"/>
                <a:gd name="T122" fmla="*/ 45 w 45"/>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 h="16">
                  <a:moveTo>
                    <a:pt x="23" y="3"/>
                  </a:moveTo>
                  <a:lnTo>
                    <a:pt x="23" y="3"/>
                  </a:lnTo>
                  <a:lnTo>
                    <a:pt x="13" y="6"/>
                  </a:lnTo>
                  <a:lnTo>
                    <a:pt x="10" y="3"/>
                  </a:lnTo>
                  <a:lnTo>
                    <a:pt x="7" y="0"/>
                  </a:lnTo>
                  <a:lnTo>
                    <a:pt x="7" y="3"/>
                  </a:lnTo>
                  <a:lnTo>
                    <a:pt x="3" y="0"/>
                  </a:lnTo>
                  <a:lnTo>
                    <a:pt x="0" y="3"/>
                  </a:lnTo>
                  <a:lnTo>
                    <a:pt x="0" y="9"/>
                  </a:lnTo>
                  <a:lnTo>
                    <a:pt x="3" y="9"/>
                  </a:lnTo>
                  <a:lnTo>
                    <a:pt x="7" y="9"/>
                  </a:lnTo>
                  <a:lnTo>
                    <a:pt x="10" y="9"/>
                  </a:lnTo>
                  <a:lnTo>
                    <a:pt x="13" y="9"/>
                  </a:lnTo>
                  <a:lnTo>
                    <a:pt x="16" y="9"/>
                  </a:lnTo>
                  <a:lnTo>
                    <a:pt x="20" y="13"/>
                  </a:lnTo>
                  <a:lnTo>
                    <a:pt x="20" y="16"/>
                  </a:lnTo>
                  <a:lnTo>
                    <a:pt x="26" y="13"/>
                  </a:lnTo>
                  <a:lnTo>
                    <a:pt x="29" y="13"/>
                  </a:lnTo>
                  <a:lnTo>
                    <a:pt x="32" y="13"/>
                  </a:lnTo>
                  <a:lnTo>
                    <a:pt x="36" y="9"/>
                  </a:lnTo>
                  <a:lnTo>
                    <a:pt x="39" y="9"/>
                  </a:lnTo>
                  <a:lnTo>
                    <a:pt x="42" y="9"/>
                  </a:lnTo>
                  <a:lnTo>
                    <a:pt x="45" y="6"/>
                  </a:lnTo>
                  <a:lnTo>
                    <a:pt x="45" y="3"/>
                  </a:lnTo>
                  <a:lnTo>
                    <a:pt x="42" y="6"/>
                  </a:lnTo>
                  <a:lnTo>
                    <a:pt x="39" y="6"/>
                  </a:lnTo>
                  <a:lnTo>
                    <a:pt x="36" y="6"/>
                  </a:lnTo>
                  <a:lnTo>
                    <a:pt x="36" y="3"/>
                  </a:lnTo>
                  <a:lnTo>
                    <a:pt x="32" y="3"/>
                  </a:lnTo>
                  <a:lnTo>
                    <a:pt x="26" y="6"/>
                  </a:lnTo>
                  <a:lnTo>
                    <a:pt x="23" y="3"/>
                  </a:lnTo>
                </a:path>
              </a:pathLst>
            </a:custGeom>
            <a:noFill/>
            <a:ln w="0">
              <a:solidFill>
                <a:srgbClr val="7F7F7F"/>
              </a:solidFill>
              <a:round/>
              <a:headEnd/>
              <a:tailEnd/>
            </a:ln>
          </p:spPr>
          <p:txBody>
            <a:bodyPr/>
            <a:lstStyle/>
            <a:p>
              <a:endParaRPr lang="en-US"/>
            </a:p>
          </p:txBody>
        </p:sp>
        <p:sp>
          <p:nvSpPr>
            <p:cNvPr id="32694" name="Freeform 302"/>
            <p:cNvSpPr>
              <a:spLocks/>
            </p:cNvSpPr>
            <p:nvPr/>
          </p:nvSpPr>
          <p:spPr bwMode="auto">
            <a:xfrm>
              <a:off x="2826" y="1781"/>
              <a:ext cx="9" cy="10"/>
            </a:xfrm>
            <a:custGeom>
              <a:avLst/>
              <a:gdLst>
                <a:gd name="T0" fmla="*/ 3 w 7"/>
                <a:gd name="T1" fmla="*/ 7 h 7"/>
                <a:gd name="T2" fmla="*/ 7 w 7"/>
                <a:gd name="T3" fmla="*/ 3 h 7"/>
                <a:gd name="T4" fmla="*/ 3 w 7"/>
                <a:gd name="T5" fmla="*/ 3 h 7"/>
                <a:gd name="T6" fmla="*/ 3 w 7"/>
                <a:gd name="T7" fmla="*/ 0 h 7"/>
                <a:gd name="T8" fmla="*/ 3 w 7"/>
                <a:gd name="T9" fmla="*/ 0 h 7"/>
                <a:gd name="T10" fmla="*/ 0 w 7"/>
                <a:gd name="T11" fmla="*/ 0 h 7"/>
                <a:gd name="T12" fmla="*/ 0 w 7"/>
                <a:gd name="T13" fmla="*/ 0 h 7"/>
                <a:gd name="T14" fmla="*/ 0 w 7"/>
                <a:gd name="T15" fmla="*/ 3 h 7"/>
                <a:gd name="T16" fmla="*/ 3 w 7"/>
                <a:gd name="T17" fmla="*/ 7 h 7"/>
                <a:gd name="T18" fmla="*/ 3 w 7"/>
                <a:gd name="T19" fmla="*/ 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3" y="7"/>
                  </a:moveTo>
                  <a:lnTo>
                    <a:pt x="7" y="3"/>
                  </a:lnTo>
                  <a:lnTo>
                    <a:pt x="3" y="3"/>
                  </a:lnTo>
                  <a:lnTo>
                    <a:pt x="3" y="0"/>
                  </a:lnTo>
                  <a:lnTo>
                    <a:pt x="0" y="0"/>
                  </a:lnTo>
                  <a:lnTo>
                    <a:pt x="0" y="3"/>
                  </a:lnTo>
                  <a:lnTo>
                    <a:pt x="3" y="7"/>
                  </a:lnTo>
                  <a:close/>
                </a:path>
              </a:pathLst>
            </a:custGeom>
            <a:solidFill>
              <a:srgbClr val="CCCCCC"/>
            </a:solidFill>
            <a:ln w="9525">
              <a:noFill/>
              <a:round/>
              <a:headEnd/>
              <a:tailEnd/>
            </a:ln>
          </p:spPr>
          <p:txBody>
            <a:bodyPr/>
            <a:lstStyle/>
            <a:p>
              <a:endParaRPr lang="en-US"/>
            </a:p>
          </p:txBody>
        </p:sp>
        <p:sp>
          <p:nvSpPr>
            <p:cNvPr id="32695" name="Freeform 303"/>
            <p:cNvSpPr>
              <a:spLocks/>
            </p:cNvSpPr>
            <p:nvPr/>
          </p:nvSpPr>
          <p:spPr bwMode="auto">
            <a:xfrm>
              <a:off x="2826" y="1781"/>
              <a:ext cx="9" cy="10"/>
            </a:xfrm>
            <a:custGeom>
              <a:avLst/>
              <a:gdLst>
                <a:gd name="T0" fmla="*/ 3 w 7"/>
                <a:gd name="T1" fmla="*/ 7 h 7"/>
                <a:gd name="T2" fmla="*/ 7 w 7"/>
                <a:gd name="T3" fmla="*/ 3 h 7"/>
                <a:gd name="T4" fmla="*/ 3 w 7"/>
                <a:gd name="T5" fmla="*/ 3 h 7"/>
                <a:gd name="T6" fmla="*/ 3 w 7"/>
                <a:gd name="T7" fmla="*/ 0 h 7"/>
                <a:gd name="T8" fmla="*/ 3 w 7"/>
                <a:gd name="T9" fmla="*/ 0 h 7"/>
                <a:gd name="T10" fmla="*/ 0 w 7"/>
                <a:gd name="T11" fmla="*/ 0 h 7"/>
                <a:gd name="T12" fmla="*/ 0 w 7"/>
                <a:gd name="T13" fmla="*/ 0 h 7"/>
                <a:gd name="T14" fmla="*/ 0 w 7"/>
                <a:gd name="T15" fmla="*/ 3 h 7"/>
                <a:gd name="T16" fmla="*/ 3 w 7"/>
                <a:gd name="T17" fmla="*/ 7 h 7"/>
                <a:gd name="T18" fmla="*/ 3 w 7"/>
                <a:gd name="T19" fmla="*/ 7 h 7"/>
                <a:gd name="T20" fmla="*/ 3 w 7"/>
                <a:gd name="T21" fmla="*/ 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7"/>
                <a:gd name="T35" fmla="*/ 7 w 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7">
                  <a:moveTo>
                    <a:pt x="3" y="7"/>
                  </a:moveTo>
                  <a:lnTo>
                    <a:pt x="7" y="3"/>
                  </a:lnTo>
                  <a:lnTo>
                    <a:pt x="3" y="3"/>
                  </a:lnTo>
                  <a:lnTo>
                    <a:pt x="3" y="0"/>
                  </a:lnTo>
                  <a:lnTo>
                    <a:pt x="0" y="0"/>
                  </a:lnTo>
                  <a:lnTo>
                    <a:pt x="0" y="3"/>
                  </a:lnTo>
                  <a:lnTo>
                    <a:pt x="3" y="7"/>
                  </a:lnTo>
                </a:path>
              </a:pathLst>
            </a:custGeom>
            <a:noFill/>
            <a:ln w="0">
              <a:solidFill>
                <a:srgbClr val="7F7F7F"/>
              </a:solidFill>
              <a:round/>
              <a:headEnd/>
              <a:tailEnd/>
            </a:ln>
          </p:spPr>
          <p:txBody>
            <a:bodyPr/>
            <a:lstStyle/>
            <a:p>
              <a:endParaRPr lang="en-US"/>
            </a:p>
          </p:txBody>
        </p:sp>
        <p:sp>
          <p:nvSpPr>
            <p:cNvPr id="32696" name="Freeform 304"/>
            <p:cNvSpPr>
              <a:spLocks/>
            </p:cNvSpPr>
            <p:nvPr/>
          </p:nvSpPr>
          <p:spPr bwMode="auto">
            <a:xfrm>
              <a:off x="2844" y="1803"/>
              <a:ext cx="4" cy="6"/>
            </a:xfrm>
            <a:custGeom>
              <a:avLst/>
              <a:gdLst>
                <a:gd name="T0" fmla="*/ 0 w 3"/>
                <a:gd name="T1" fmla="*/ 4 h 4"/>
                <a:gd name="T2" fmla="*/ 3 w 3"/>
                <a:gd name="T3" fmla="*/ 4 h 4"/>
                <a:gd name="T4" fmla="*/ 3 w 3"/>
                <a:gd name="T5" fmla="*/ 0 h 4"/>
                <a:gd name="T6" fmla="*/ 0 w 3"/>
                <a:gd name="T7" fmla="*/ 0 h 4"/>
                <a:gd name="T8" fmla="*/ 0 w 3"/>
                <a:gd name="T9" fmla="*/ 0 h 4"/>
                <a:gd name="T10" fmla="*/ 0 w 3"/>
                <a:gd name="T11" fmla="*/ 4 h 4"/>
                <a:gd name="T12" fmla="*/ 0 w 3"/>
                <a:gd name="T13" fmla="*/ 4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4"/>
                  </a:moveTo>
                  <a:lnTo>
                    <a:pt x="3" y="4"/>
                  </a:lnTo>
                  <a:lnTo>
                    <a:pt x="3" y="0"/>
                  </a:lnTo>
                  <a:lnTo>
                    <a:pt x="0" y="0"/>
                  </a:lnTo>
                  <a:lnTo>
                    <a:pt x="0" y="4"/>
                  </a:lnTo>
                  <a:close/>
                </a:path>
              </a:pathLst>
            </a:custGeom>
            <a:solidFill>
              <a:srgbClr val="CCCCCC"/>
            </a:solidFill>
            <a:ln w="9525">
              <a:noFill/>
              <a:round/>
              <a:headEnd/>
              <a:tailEnd/>
            </a:ln>
          </p:spPr>
          <p:txBody>
            <a:bodyPr/>
            <a:lstStyle/>
            <a:p>
              <a:endParaRPr lang="en-US"/>
            </a:p>
          </p:txBody>
        </p:sp>
        <p:sp>
          <p:nvSpPr>
            <p:cNvPr id="32697" name="Freeform 305"/>
            <p:cNvSpPr>
              <a:spLocks/>
            </p:cNvSpPr>
            <p:nvPr/>
          </p:nvSpPr>
          <p:spPr bwMode="auto">
            <a:xfrm>
              <a:off x="2844" y="1803"/>
              <a:ext cx="4" cy="6"/>
            </a:xfrm>
            <a:custGeom>
              <a:avLst/>
              <a:gdLst>
                <a:gd name="T0" fmla="*/ 0 w 3"/>
                <a:gd name="T1" fmla="*/ 4 h 4"/>
                <a:gd name="T2" fmla="*/ 3 w 3"/>
                <a:gd name="T3" fmla="*/ 4 h 4"/>
                <a:gd name="T4" fmla="*/ 3 w 3"/>
                <a:gd name="T5" fmla="*/ 0 h 4"/>
                <a:gd name="T6" fmla="*/ 0 w 3"/>
                <a:gd name="T7" fmla="*/ 0 h 4"/>
                <a:gd name="T8" fmla="*/ 0 w 3"/>
                <a:gd name="T9" fmla="*/ 0 h 4"/>
                <a:gd name="T10" fmla="*/ 0 w 3"/>
                <a:gd name="T11" fmla="*/ 4 h 4"/>
                <a:gd name="T12" fmla="*/ 0 w 3"/>
                <a:gd name="T13" fmla="*/ 4 h 4"/>
                <a:gd name="T14" fmla="*/ 0 w 3"/>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4"/>
                  </a:moveTo>
                  <a:lnTo>
                    <a:pt x="3" y="4"/>
                  </a:lnTo>
                  <a:lnTo>
                    <a:pt x="3" y="0"/>
                  </a:lnTo>
                  <a:lnTo>
                    <a:pt x="0" y="0"/>
                  </a:lnTo>
                  <a:lnTo>
                    <a:pt x="0" y="4"/>
                  </a:lnTo>
                </a:path>
              </a:pathLst>
            </a:custGeom>
            <a:noFill/>
            <a:ln w="0">
              <a:solidFill>
                <a:srgbClr val="7F7F7F"/>
              </a:solidFill>
              <a:round/>
              <a:headEnd/>
              <a:tailEnd/>
            </a:ln>
          </p:spPr>
          <p:txBody>
            <a:bodyPr/>
            <a:lstStyle/>
            <a:p>
              <a:endParaRPr lang="en-US"/>
            </a:p>
          </p:txBody>
        </p:sp>
        <p:sp>
          <p:nvSpPr>
            <p:cNvPr id="32698" name="Freeform 306"/>
            <p:cNvSpPr>
              <a:spLocks/>
            </p:cNvSpPr>
            <p:nvPr/>
          </p:nvSpPr>
          <p:spPr bwMode="auto">
            <a:xfrm>
              <a:off x="2746" y="1777"/>
              <a:ext cx="54" cy="54"/>
            </a:xfrm>
            <a:custGeom>
              <a:avLst/>
              <a:gdLst>
                <a:gd name="T0" fmla="*/ 16 w 39"/>
                <a:gd name="T1" fmla="*/ 0 h 39"/>
                <a:gd name="T2" fmla="*/ 10 w 39"/>
                <a:gd name="T3" fmla="*/ 0 h 39"/>
                <a:gd name="T4" fmla="*/ 7 w 39"/>
                <a:gd name="T5" fmla="*/ 3 h 39"/>
                <a:gd name="T6" fmla="*/ 3 w 39"/>
                <a:gd name="T7" fmla="*/ 3 h 39"/>
                <a:gd name="T8" fmla="*/ 3 w 39"/>
                <a:gd name="T9" fmla="*/ 10 h 39"/>
                <a:gd name="T10" fmla="*/ 0 w 39"/>
                <a:gd name="T11" fmla="*/ 13 h 39"/>
                <a:gd name="T12" fmla="*/ 3 w 39"/>
                <a:gd name="T13" fmla="*/ 16 h 39"/>
                <a:gd name="T14" fmla="*/ 7 w 39"/>
                <a:gd name="T15" fmla="*/ 16 h 39"/>
                <a:gd name="T16" fmla="*/ 10 w 39"/>
                <a:gd name="T17" fmla="*/ 23 h 39"/>
                <a:gd name="T18" fmla="*/ 10 w 39"/>
                <a:gd name="T19" fmla="*/ 26 h 39"/>
                <a:gd name="T20" fmla="*/ 10 w 39"/>
                <a:gd name="T21" fmla="*/ 32 h 39"/>
                <a:gd name="T22" fmla="*/ 13 w 39"/>
                <a:gd name="T23" fmla="*/ 32 h 39"/>
                <a:gd name="T24" fmla="*/ 13 w 39"/>
                <a:gd name="T25" fmla="*/ 32 h 39"/>
                <a:gd name="T26" fmla="*/ 16 w 39"/>
                <a:gd name="T27" fmla="*/ 29 h 39"/>
                <a:gd name="T28" fmla="*/ 16 w 39"/>
                <a:gd name="T29" fmla="*/ 26 h 39"/>
                <a:gd name="T30" fmla="*/ 20 w 39"/>
                <a:gd name="T31" fmla="*/ 29 h 39"/>
                <a:gd name="T32" fmla="*/ 20 w 39"/>
                <a:gd name="T33" fmla="*/ 32 h 39"/>
                <a:gd name="T34" fmla="*/ 23 w 39"/>
                <a:gd name="T35" fmla="*/ 35 h 39"/>
                <a:gd name="T36" fmla="*/ 23 w 39"/>
                <a:gd name="T37" fmla="*/ 39 h 39"/>
                <a:gd name="T38" fmla="*/ 26 w 39"/>
                <a:gd name="T39" fmla="*/ 39 h 39"/>
                <a:gd name="T40" fmla="*/ 26 w 39"/>
                <a:gd name="T41" fmla="*/ 32 h 39"/>
                <a:gd name="T42" fmla="*/ 29 w 39"/>
                <a:gd name="T43" fmla="*/ 32 h 39"/>
                <a:gd name="T44" fmla="*/ 29 w 39"/>
                <a:gd name="T45" fmla="*/ 35 h 39"/>
                <a:gd name="T46" fmla="*/ 32 w 39"/>
                <a:gd name="T47" fmla="*/ 39 h 39"/>
                <a:gd name="T48" fmla="*/ 36 w 39"/>
                <a:gd name="T49" fmla="*/ 39 h 39"/>
                <a:gd name="T50" fmla="*/ 32 w 39"/>
                <a:gd name="T51" fmla="*/ 32 h 39"/>
                <a:gd name="T52" fmla="*/ 32 w 39"/>
                <a:gd name="T53" fmla="*/ 23 h 39"/>
                <a:gd name="T54" fmla="*/ 29 w 39"/>
                <a:gd name="T55" fmla="*/ 19 h 39"/>
                <a:gd name="T56" fmla="*/ 26 w 39"/>
                <a:gd name="T57" fmla="*/ 16 h 39"/>
                <a:gd name="T58" fmla="*/ 32 w 39"/>
                <a:gd name="T59" fmla="*/ 19 h 39"/>
                <a:gd name="T60" fmla="*/ 32 w 39"/>
                <a:gd name="T61" fmla="*/ 19 h 39"/>
                <a:gd name="T62" fmla="*/ 36 w 39"/>
                <a:gd name="T63" fmla="*/ 19 h 39"/>
                <a:gd name="T64" fmla="*/ 36 w 39"/>
                <a:gd name="T65" fmla="*/ 16 h 39"/>
                <a:gd name="T66" fmla="*/ 39 w 39"/>
                <a:gd name="T67" fmla="*/ 16 h 39"/>
                <a:gd name="T68" fmla="*/ 39 w 39"/>
                <a:gd name="T69" fmla="*/ 13 h 39"/>
                <a:gd name="T70" fmla="*/ 36 w 39"/>
                <a:gd name="T71" fmla="*/ 13 h 39"/>
                <a:gd name="T72" fmla="*/ 32 w 39"/>
                <a:gd name="T73" fmla="*/ 6 h 39"/>
                <a:gd name="T74" fmla="*/ 32 w 39"/>
                <a:gd name="T75" fmla="*/ 6 h 39"/>
                <a:gd name="T76" fmla="*/ 29 w 39"/>
                <a:gd name="T77" fmla="*/ 3 h 39"/>
                <a:gd name="T78" fmla="*/ 23 w 39"/>
                <a:gd name="T79" fmla="*/ 3 h 39"/>
                <a:gd name="T80" fmla="*/ 20 w 39"/>
                <a:gd name="T81" fmla="*/ 0 h 39"/>
                <a:gd name="T82" fmla="*/ 16 w 39"/>
                <a:gd name="T83" fmla="*/ 0 h 39"/>
                <a:gd name="T84" fmla="*/ 16 w 39"/>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9"/>
                <a:gd name="T131" fmla="*/ 39 w 39"/>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9">
                  <a:moveTo>
                    <a:pt x="16" y="0"/>
                  </a:moveTo>
                  <a:lnTo>
                    <a:pt x="10" y="0"/>
                  </a:lnTo>
                  <a:lnTo>
                    <a:pt x="7" y="3"/>
                  </a:lnTo>
                  <a:lnTo>
                    <a:pt x="3" y="3"/>
                  </a:lnTo>
                  <a:lnTo>
                    <a:pt x="3" y="10"/>
                  </a:lnTo>
                  <a:lnTo>
                    <a:pt x="0" y="13"/>
                  </a:lnTo>
                  <a:lnTo>
                    <a:pt x="3" y="16"/>
                  </a:lnTo>
                  <a:lnTo>
                    <a:pt x="7" y="16"/>
                  </a:lnTo>
                  <a:lnTo>
                    <a:pt x="10" y="23"/>
                  </a:lnTo>
                  <a:lnTo>
                    <a:pt x="10" y="26"/>
                  </a:lnTo>
                  <a:lnTo>
                    <a:pt x="10" y="32"/>
                  </a:lnTo>
                  <a:lnTo>
                    <a:pt x="13" y="32"/>
                  </a:lnTo>
                  <a:lnTo>
                    <a:pt x="16" y="29"/>
                  </a:lnTo>
                  <a:lnTo>
                    <a:pt x="16" y="26"/>
                  </a:lnTo>
                  <a:lnTo>
                    <a:pt x="20" y="29"/>
                  </a:lnTo>
                  <a:lnTo>
                    <a:pt x="20" y="32"/>
                  </a:lnTo>
                  <a:lnTo>
                    <a:pt x="23" y="35"/>
                  </a:lnTo>
                  <a:lnTo>
                    <a:pt x="23" y="39"/>
                  </a:lnTo>
                  <a:lnTo>
                    <a:pt x="26" y="39"/>
                  </a:lnTo>
                  <a:lnTo>
                    <a:pt x="26" y="32"/>
                  </a:lnTo>
                  <a:lnTo>
                    <a:pt x="29" y="32"/>
                  </a:lnTo>
                  <a:lnTo>
                    <a:pt x="29" y="35"/>
                  </a:lnTo>
                  <a:lnTo>
                    <a:pt x="32" y="39"/>
                  </a:lnTo>
                  <a:lnTo>
                    <a:pt x="36" y="39"/>
                  </a:lnTo>
                  <a:lnTo>
                    <a:pt x="32" y="32"/>
                  </a:lnTo>
                  <a:lnTo>
                    <a:pt x="32" y="23"/>
                  </a:lnTo>
                  <a:lnTo>
                    <a:pt x="29" y="19"/>
                  </a:lnTo>
                  <a:lnTo>
                    <a:pt x="26" y="16"/>
                  </a:lnTo>
                  <a:lnTo>
                    <a:pt x="32" y="19"/>
                  </a:lnTo>
                  <a:lnTo>
                    <a:pt x="36" y="19"/>
                  </a:lnTo>
                  <a:lnTo>
                    <a:pt x="36" y="16"/>
                  </a:lnTo>
                  <a:lnTo>
                    <a:pt x="39" y="16"/>
                  </a:lnTo>
                  <a:lnTo>
                    <a:pt x="39" y="13"/>
                  </a:lnTo>
                  <a:lnTo>
                    <a:pt x="36" y="13"/>
                  </a:lnTo>
                  <a:lnTo>
                    <a:pt x="32" y="6"/>
                  </a:lnTo>
                  <a:lnTo>
                    <a:pt x="29" y="3"/>
                  </a:lnTo>
                  <a:lnTo>
                    <a:pt x="23" y="3"/>
                  </a:lnTo>
                  <a:lnTo>
                    <a:pt x="20" y="0"/>
                  </a:lnTo>
                  <a:lnTo>
                    <a:pt x="16" y="0"/>
                  </a:lnTo>
                  <a:close/>
                </a:path>
              </a:pathLst>
            </a:custGeom>
            <a:solidFill>
              <a:srgbClr val="CCCCCC"/>
            </a:solidFill>
            <a:ln w="9525">
              <a:noFill/>
              <a:round/>
              <a:headEnd/>
              <a:tailEnd/>
            </a:ln>
          </p:spPr>
          <p:txBody>
            <a:bodyPr/>
            <a:lstStyle/>
            <a:p>
              <a:endParaRPr lang="en-US"/>
            </a:p>
          </p:txBody>
        </p:sp>
        <p:sp>
          <p:nvSpPr>
            <p:cNvPr id="32699" name="Freeform 307"/>
            <p:cNvSpPr>
              <a:spLocks/>
            </p:cNvSpPr>
            <p:nvPr/>
          </p:nvSpPr>
          <p:spPr bwMode="auto">
            <a:xfrm>
              <a:off x="2746" y="1777"/>
              <a:ext cx="54" cy="54"/>
            </a:xfrm>
            <a:custGeom>
              <a:avLst/>
              <a:gdLst>
                <a:gd name="T0" fmla="*/ 16 w 39"/>
                <a:gd name="T1" fmla="*/ 0 h 39"/>
                <a:gd name="T2" fmla="*/ 10 w 39"/>
                <a:gd name="T3" fmla="*/ 0 h 39"/>
                <a:gd name="T4" fmla="*/ 7 w 39"/>
                <a:gd name="T5" fmla="*/ 3 h 39"/>
                <a:gd name="T6" fmla="*/ 3 w 39"/>
                <a:gd name="T7" fmla="*/ 3 h 39"/>
                <a:gd name="T8" fmla="*/ 3 w 39"/>
                <a:gd name="T9" fmla="*/ 10 h 39"/>
                <a:gd name="T10" fmla="*/ 0 w 39"/>
                <a:gd name="T11" fmla="*/ 13 h 39"/>
                <a:gd name="T12" fmla="*/ 3 w 39"/>
                <a:gd name="T13" fmla="*/ 16 h 39"/>
                <a:gd name="T14" fmla="*/ 7 w 39"/>
                <a:gd name="T15" fmla="*/ 16 h 39"/>
                <a:gd name="T16" fmla="*/ 10 w 39"/>
                <a:gd name="T17" fmla="*/ 23 h 39"/>
                <a:gd name="T18" fmla="*/ 10 w 39"/>
                <a:gd name="T19" fmla="*/ 26 h 39"/>
                <a:gd name="T20" fmla="*/ 10 w 39"/>
                <a:gd name="T21" fmla="*/ 32 h 39"/>
                <a:gd name="T22" fmla="*/ 13 w 39"/>
                <a:gd name="T23" fmla="*/ 32 h 39"/>
                <a:gd name="T24" fmla="*/ 13 w 39"/>
                <a:gd name="T25" fmla="*/ 32 h 39"/>
                <a:gd name="T26" fmla="*/ 16 w 39"/>
                <a:gd name="T27" fmla="*/ 29 h 39"/>
                <a:gd name="T28" fmla="*/ 16 w 39"/>
                <a:gd name="T29" fmla="*/ 26 h 39"/>
                <a:gd name="T30" fmla="*/ 20 w 39"/>
                <a:gd name="T31" fmla="*/ 29 h 39"/>
                <a:gd name="T32" fmla="*/ 20 w 39"/>
                <a:gd name="T33" fmla="*/ 32 h 39"/>
                <a:gd name="T34" fmla="*/ 23 w 39"/>
                <a:gd name="T35" fmla="*/ 35 h 39"/>
                <a:gd name="T36" fmla="*/ 23 w 39"/>
                <a:gd name="T37" fmla="*/ 39 h 39"/>
                <a:gd name="T38" fmla="*/ 26 w 39"/>
                <a:gd name="T39" fmla="*/ 39 h 39"/>
                <a:gd name="T40" fmla="*/ 26 w 39"/>
                <a:gd name="T41" fmla="*/ 32 h 39"/>
                <a:gd name="T42" fmla="*/ 29 w 39"/>
                <a:gd name="T43" fmla="*/ 32 h 39"/>
                <a:gd name="T44" fmla="*/ 29 w 39"/>
                <a:gd name="T45" fmla="*/ 35 h 39"/>
                <a:gd name="T46" fmla="*/ 32 w 39"/>
                <a:gd name="T47" fmla="*/ 39 h 39"/>
                <a:gd name="T48" fmla="*/ 36 w 39"/>
                <a:gd name="T49" fmla="*/ 39 h 39"/>
                <a:gd name="T50" fmla="*/ 32 w 39"/>
                <a:gd name="T51" fmla="*/ 32 h 39"/>
                <a:gd name="T52" fmla="*/ 32 w 39"/>
                <a:gd name="T53" fmla="*/ 23 h 39"/>
                <a:gd name="T54" fmla="*/ 29 w 39"/>
                <a:gd name="T55" fmla="*/ 19 h 39"/>
                <a:gd name="T56" fmla="*/ 26 w 39"/>
                <a:gd name="T57" fmla="*/ 16 h 39"/>
                <a:gd name="T58" fmla="*/ 32 w 39"/>
                <a:gd name="T59" fmla="*/ 19 h 39"/>
                <a:gd name="T60" fmla="*/ 32 w 39"/>
                <a:gd name="T61" fmla="*/ 19 h 39"/>
                <a:gd name="T62" fmla="*/ 36 w 39"/>
                <a:gd name="T63" fmla="*/ 19 h 39"/>
                <a:gd name="T64" fmla="*/ 36 w 39"/>
                <a:gd name="T65" fmla="*/ 16 h 39"/>
                <a:gd name="T66" fmla="*/ 39 w 39"/>
                <a:gd name="T67" fmla="*/ 16 h 39"/>
                <a:gd name="T68" fmla="*/ 39 w 39"/>
                <a:gd name="T69" fmla="*/ 13 h 39"/>
                <a:gd name="T70" fmla="*/ 36 w 39"/>
                <a:gd name="T71" fmla="*/ 13 h 39"/>
                <a:gd name="T72" fmla="*/ 32 w 39"/>
                <a:gd name="T73" fmla="*/ 6 h 39"/>
                <a:gd name="T74" fmla="*/ 32 w 39"/>
                <a:gd name="T75" fmla="*/ 6 h 39"/>
                <a:gd name="T76" fmla="*/ 29 w 39"/>
                <a:gd name="T77" fmla="*/ 3 h 39"/>
                <a:gd name="T78" fmla="*/ 23 w 39"/>
                <a:gd name="T79" fmla="*/ 3 h 39"/>
                <a:gd name="T80" fmla="*/ 20 w 39"/>
                <a:gd name="T81" fmla="*/ 0 h 39"/>
                <a:gd name="T82" fmla="*/ 16 w 39"/>
                <a:gd name="T83" fmla="*/ 0 h 39"/>
                <a:gd name="T84" fmla="*/ 16 w 39"/>
                <a:gd name="T85" fmla="*/ 0 h 39"/>
                <a:gd name="T86" fmla="*/ 16 w 39"/>
                <a:gd name="T87" fmla="*/ 0 h 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
                <a:gd name="T133" fmla="*/ 0 h 39"/>
                <a:gd name="T134" fmla="*/ 39 w 39"/>
                <a:gd name="T135" fmla="*/ 39 h 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 h="39">
                  <a:moveTo>
                    <a:pt x="16" y="0"/>
                  </a:moveTo>
                  <a:lnTo>
                    <a:pt x="10" y="0"/>
                  </a:lnTo>
                  <a:lnTo>
                    <a:pt x="7" y="3"/>
                  </a:lnTo>
                  <a:lnTo>
                    <a:pt x="3" y="3"/>
                  </a:lnTo>
                  <a:lnTo>
                    <a:pt x="3" y="10"/>
                  </a:lnTo>
                  <a:lnTo>
                    <a:pt x="0" y="13"/>
                  </a:lnTo>
                  <a:lnTo>
                    <a:pt x="3" y="16"/>
                  </a:lnTo>
                  <a:lnTo>
                    <a:pt x="7" y="16"/>
                  </a:lnTo>
                  <a:lnTo>
                    <a:pt x="10" y="23"/>
                  </a:lnTo>
                  <a:lnTo>
                    <a:pt x="10" y="26"/>
                  </a:lnTo>
                  <a:lnTo>
                    <a:pt x="10" y="32"/>
                  </a:lnTo>
                  <a:lnTo>
                    <a:pt x="13" y="32"/>
                  </a:lnTo>
                  <a:lnTo>
                    <a:pt x="16" y="29"/>
                  </a:lnTo>
                  <a:lnTo>
                    <a:pt x="16" y="26"/>
                  </a:lnTo>
                  <a:lnTo>
                    <a:pt x="20" y="29"/>
                  </a:lnTo>
                  <a:lnTo>
                    <a:pt x="20" y="32"/>
                  </a:lnTo>
                  <a:lnTo>
                    <a:pt x="23" y="35"/>
                  </a:lnTo>
                  <a:lnTo>
                    <a:pt x="23" y="39"/>
                  </a:lnTo>
                  <a:lnTo>
                    <a:pt x="26" y="39"/>
                  </a:lnTo>
                  <a:lnTo>
                    <a:pt x="26" y="32"/>
                  </a:lnTo>
                  <a:lnTo>
                    <a:pt x="29" y="32"/>
                  </a:lnTo>
                  <a:lnTo>
                    <a:pt x="29" y="35"/>
                  </a:lnTo>
                  <a:lnTo>
                    <a:pt x="32" y="39"/>
                  </a:lnTo>
                  <a:lnTo>
                    <a:pt x="36" y="39"/>
                  </a:lnTo>
                  <a:lnTo>
                    <a:pt x="32" y="32"/>
                  </a:lnTo>
                  <a:lnTo>
                    <a:pt x="32" y="23"/>
                  </a:lnTo>
                  <a:lnTo>
                    <a:pt x="29" y="19"/>
                  </a:lnTo>
                  <a:lnTo>
                    <a:pt x="26" y="16"/>
                  </a:lnTo>
                  <a:lnTo>
                    <a:pt x="32" y="19"/>
                  </a:lnTo>
                  <a:lnTo>
                    <a:pt x="36" y="19"/>
                  </a:lnTo>
                  <a:lnTo>
                    <a:pt x="36" y="16"/>
                  </a:lnTo>
                  <a:lnTo>
                    <a:pt x="39" y="16"/>
                  </a:lnTo>
                  <a:lnTo>
                    <a:pt x="39" y="13"/>
                  </a:lnTo>
                  <a:lnTo>
                    <a:pt x="36" y="13"/>
                  </a:lnTo>
                  <a:lnTo>
                    <a:pt x="32" y="6"/>
                  </a:lnTo>
                  <a:lnTo>
                    <a:pt x="29" y="3"/>
                  </a:lnTo>
                  <a:lnTo>
                    <a:pt x="23" y="3"/>
                  </a:lnTo>
                  <a:lnTo>
                    <a:pt x="20" y="0"/>
                  </a:lnTo>
                  <a:lnTo>
                    <a:pt x="16" y="0"/>
                  </a:lnTo>
                </a:path>
              </a:pathLst>
            </a:custGeom>
            <a:noFill/>
            <a:ln w="0">
              <a:solidFill>
                <a:srgbClr val="7F7F7F"/>
              </a:solidFill>
              <a:round/>
              <a:headEnd/>
              <a:tailEnd/>
            </a:ln>
          </p:spPr>
          <p:txBody>
            <a:bodyPr/>
            <a:lstStyle/>
            <a:p>
              <a:endParaRPr lang="en-US"/>
            </a:p>
          </p:txBody>
        </p:sp>
        <p:sp>
          <p:nvSpPr>
            <p:cNvPr id="32700" name="Freeform 308"/>
            <p:cNvSpPr>
              <a:spLocks/>
            </p:cNvSpPr>
            <p:nvPr/>
          </p:nvSpPr>
          <p:spPr bwMode="auto">
            <a:xfrm>
              <a:off x="2728" y="1777"/>
              <a:ext cx="14" cy="8"/>
            </a:xfrm>
            <a:custGeom>
              <a:avLst/>
              <a:gdLst>
                <a:gd name="T0" fmla="*/ 7 w 10"/>
                <a:gd name="T1" fmla="*/ 6 h 6"/>
                <a:gd name="T2" fmla="*/ 10 w 10"/>
                <a:gd name="T3" fmla="*/ 3 h 6"/>
                <a:gd name="T4" fmla="*/ 7 w 10"/>
                <a:gd name="T5" fmla="*/ 0 h 6"/>
                <a:gd name="T6" fmla="*/ 7 w 10"/>
                <a:gd name="T7" fmla="*/ 0 h 6"/>
                <a:gd name="T8" fmla="*/ 4 w 10"/>
                <a:gd name="T9" fmla="*/ 0 h 6"/>
                <a:gd name="T10" fmla="*/ 0 w 10"/>
                <a:gd name="T11" fmla="*/ 3 h 6"/>
                <a:gd name="T12" fmla="*/ 4 w 10"/>
                <a:gd name="T13" fmla="*/ 3 h 6"/>
                <a:gd name="T14" fmla="*/ 7 w 10"/>
                <a:gd name="T15" fmla="*/ 6 h 6"/>
                <a:gd name="T16" fmla="*/ 7 w 10"/>
                <a:gd name="T17" fmla="*/ 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7" y="6"/>
                  </a:moveTo>
                  <a:lnTo>
                    <a:pt x="10" y="3"/>
                  </a:lnTo>
                  <a:lnTo>
                    <a:pt x="7" y="0"/>
                  </a:lnTo>
                  <a:lnTo>
                    <a:pt x="4" y="0"/>
                  </a:lnTo>
                  <a:lnTo>
                    <a:pt x="0" y="3"/>
                  </a:lnTo>
                  <a:lnTo>
                    <a:pt x="4" y="3"/>
                  </a:lnTo>
                  <a:lnTo>
                    <a:pt x="7" y="6"/>
                  </a:lnTo>
                  <a:close/>
                </a:path>
              </a:pathLst>
            </a:custGeom>
            <a:solidFill>
              <a:srgbClr val="CCCCCC"/>
            </a:solidFill>
            <a:ln w="9525">
              <a:noFill/>
              <a:round/>
              <a:headEnd/>
              <a:tailEnd/>
            </a:ln>
          </p:spPr>
          <p:txBody>
            <a:bodyPr/>
            <a:lstStyle/>
            <a:p>
              <a:endParaRPr lang="en-US"/>
            </a:p>
          </p:txBody>
        </p:sp>
        <p:sp>
          <p:nvSpPr>
            <p:cNvPr id="32701" name="Freeform 309"/>
            <p:cNvSpPr>
              <a:spLocks/>
            </p:cNvSpPr>
            <p:nvPr/>
          </p:nvSpPr>
          <p:spPr bwMode="auto">
            <a:xfrm>
              <a:off x="2728" y="1777"/>
              <a:ext cx="14" cy="8"/>
            </a:xfrm>
            <a:custGeom>
              <a:avLst/>
              <a:gdLst>
                <a:gd name="T0" fmla="*/ 7 w 10"/>
                <a:gd name="T1" fmla="*/ 6 h 6"/>
                <a:gd name="T2" fmla="*/ 10 w 10"/>
                <a:gd name="T3" fmla="*/ 3 h 6"/>
                <a:gd name="T4" fmla="*/ 7 w 10"/>
                <a:gd name="T5" fmla="*/ 0 h 6"/>
                <a:gd name="T6" fmla="*/ 7 w 10"/>
                <a:gd name="T7" fmla="*/ 0 h 6"/>
                <a:gd name="T8" fmla="*/ 4 w 10"/>
                <a:gd name="T9" fmla="*/ 0 h 6"/>
                <a:gd name="T10" fmla="*/ 0 w 10"/>
                <a:gd name="T11" fmla="*/ 3 h 6"/>
                <a:gd name="T12" fmla="*/ 4 w 10"/>
                <a:gd name="T13" fmla="*/ 3 h 6"/>
                <a:gd name="T14" fmla="*/ 7 w 10"/>
                <a:gd name="T15" fmla="*/ 6 h 6"/>
                <a:gd name="T16" fmla="*/ 7 w 10"/>
                <a:gd name="T17" fmla="*/ 6 h 6"/>
                <a:gd name="T18" fmla="*/ 7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7" y="6"/>
                  </a:moveTo>
                  <a:lnTo>
                    <a:pt x="10" y="3"/>
                  </a:lnTo>
                  <a:lnTo>
                    <a:pt x="7" y="0"/>
                  </a:lnTo>
                  <a:lnTo>
                    <a:pt x="4" y="0"/>
                  </a:lnTo>
                  <a:lnTo>
                    <a:pt x="0" y="3"/>
                  </a:lnTo>
                  <a:lnTo>
                    <a:pt x="4" y="3"/>
                  </a:lnTo>
                  <a:lnTo>
                    <a:pt x="7" y="6"/>
                  </a:lnTo>
                </a:path>
              </a:pathLst>
            </a:custGeom>
            <a:noFill/>
            <a:ln w="0">
              <a:solidFill>
                <a:srgbClr val="7F7F7F"/>
              </a:solidFill>
              <a:round/>
              <a:headEnd/>
              <a:tailEnd/>
            </a:ln>
          </p:spPr>
          <p:txBody>
            <a:bodyPr/>
            <a:lstStyle/>
            <a:p>
              <a:endParaRPr lang="en-US"/>
            </a:p>
          </p:txBody>
        </p:sp>
        <p:sp>
          <p:nvSpPr>
            <p:cNvPr id="32702" name="Freeform 310"/>
            <p:cNvSpPr>
              <a:spLocks/>
            </p:cNvSpPr>
            <p:nvPr/>
          </p:nvSpPr>
          <p:spPr bwMode="auto">
            <a:xfrm>
              <a:off x="2786" y="1750"/>
              <a:ext cx="36" cy="31"/>
            </a:xfrm>
            <a:custGeom>
              <a:avLst/>
              <a:gdLst>
                <a:gd name="T0" fmla="*/ 26 w 26"/>
                <a:gd name="T1" fmla="*/ 19 h 22"/>
                <a:gd name="T2" fmla="*/ 26 w 26"/>
                <a:gd name="T3" fmla="*/ 19 h 22"/>
                <a:gd name="T4" fmla="*/ 26 w 26"/>
                <a:gd name="T5" fmla="*/ 16 h 22"/>
                <a:gd name="T6" fmla="*/ 23 w 26"/>
                <a:gd name="T7" fmla="*/ 16 h 22"/>
                <a:gd name="T8" fmla="*/ 19 w 26"/>
                <a:gd name="T9" fmla="*/ 13 h 22"/>
                <a:gd name="T10" fmla="*/ 19 w 26"/>
                <a:gd name="T11" fmla="*/ 9 h 22"/>
                <a:gd name="T12" fmla="*/ 19 w 26"/>
                <a:gd name="T13" fmla="*/ 6 h 22"/>
                <a:gd name="T14" fmla="*/ 13 w 26"/>
                <a:gd name="T15" fmla="*/ 6 h 22"/>
                <a:gd name="T16" fmla="*/ 10 w 26"/>
                <a:gd name="T17" fmla="*/ 6 h 22"/>
                <a:gd name="T18" fmla="*/ 7 w 26"/>
                <a:gd name="T19" fmla="*/ 3 h 22"/>
                <a:gd name="T20" fmla="*/ 7 w 26"/>
                <a:gd name="T21" fmla="*/ 0 h 22"/>
                <a:gd name="T22" fmla="*/ 3 w 26"/>
                <a:gd name="T23" fmla="*/ 0 h 22"/>
                <a:gd name="T24" fmla="*/ 0 w 26"/>
                <a:gd name="T25" fmla="*/ 3 h 22"/>
                <a:gd name="T26" fmla="*/ 0 w 26"/>
                <a:gd name="T27" fmla="*/ 6 h 22"/>
                <a:gd name="T28" fmla="*/ 3 w 26"/>
                <a:gd name="T29" fmla="*/ 6 h 22"/>
                <a:gd name="T30" fmla="*/ 7 w 26"/>
                <a:gd name="T31" fmla="*/ 9 h 22"/>
                <a:gd name="T32" fmla="*/ 10 w 26"/>
                <a:gd name="T33" fmla="*/ 9 h 22"/>
                <a:gd name="T34" fmla="*/ 10 w 26"/>
                <a:gd name="T35" fmla="*/ 13 h 22"/>
                <a:gd name="T36" fmla="*/ 13 w 26"/>
                <a:gd name="T37" fmla="*/ 13 h 22"/>
                <a:gd name="T38" fmla="*/ 16 w 26"/>
                <a:gd name="T39" fmla="*/ 13 h 22"/>
                <a:gd name="T40" fmla="*/ 19 w 26"/>
                <a:gd name="T41" fmla="*/ 16 h 22"/>
                <a:gd name="T42" fmla="*/ 19 w 26"/>
                <a:gd name="T43" fmla="*/ 19 h 22"/>
                <a:gd name="T44" fmla="*/ 23 w 26"/>
                <a:gd name="T45" fmla="*/ 19 h 22"/>
                <a:gd name="T46" fmla="*/ 23 w 26"/>
                <a:gd name="T47" fmla="*/ 22 h 22"/>
                <a:gd name="T48" fmla="*/ 26 w 26"/>
                <a:gd name="T49" fmla="*/ 22 h 22"/>
                <a:gd name="T50" fmla="*/ 26 w 26"/>
                <a:gd name="T51" fmla="*/ 19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22"/>
                <a:gd name="T80" fmla="*/ 26 w 26"/>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22">
                  <a:moveTo>
                    <a:pt x="26" y="19"/>
                  </a:moveTo>
                  <a:lnTo>
                    <a:pt x="26" y="19"/>
                  </a:lnTo>
                  <a:lnTo>
                    <a:pt x="26" y="16"/>
                  </a:lnTo>
                  <a:lnTo>
                    <a:pt x="23" y="16"/>
                  </a:lnTo>
                  <a:lnTo>
                    <a:pt x="19" y="13"/>
                  </a:lnTo>
                  <a:lnTo>
                    <a:pt x="19" y="9"/>
                  </a:lnTo>
                  <a:lnTo>
                    <a:pt x="19" y="6"/>
                  </a:lnTo>
                  <a:lnTo>
                    <a:pt x="13" y="6"/>
                  </a:lnTo>
                  <a:lnTo>
                    <a:pt x="10" y="6"/>
                  </a:lnTo>
                  <a:lnTo>
                    <a:pt x="7" y="3"/>
                  </a:lnTo>
                  <a:lnTo>
                    <a:pt x="7" y="0"/>
                  </a:lnTo>
                  <a:lnTo>
                    <a:pt x="3" y="0"/>
                  </a:lnTo>
                  <a:lnTo>
                    <a:pt x="0" y="3"/>
                  </a:lnTo>
                  <a:lnTo>
                    <a:pt x="0" y="6"/>
                  </a:lnTo>
                  <a:lnTo>
                    <a:pt x="3" y="6"/>
                  </a:lnTo>
                  <a:lnTo>
                    <a:pt x="7" y="9"/>
                  </a:lnTo>
                  <a:lnTo>
                    <a:pt x="10" y="9"/>
                  </a:lnTo>
                  <a:lnTo>
                    <a:pt x="10" y="13"/>
                  </a:lnTo>
                  <a:lnTo>
                    <a:pt x="13" y="13"/>
                  </a:lnTo>
                  <a:lnTo>
                    <a:pt x="16" y="13"/>
                  </a:lnTo>
                  <a:lnTo>
                    <a:pt x="19" y="16"/>
                  </a:lnTo>
                  <a:lnTo>
                    <a:pt x="19" y="19"/>
                  </a:lnTo>
                  <a:lnTo>
                    <a:pt x="23" y="19"/>
                  </a:lnTo>
                  <a:lnTo>
                    <a:pt x="23" y="22"/>
                  </a:lnTo>
                  <a:lnTo>
                    <a:pt x="26" y="22"/>
                  </a:lnTo>
                  <a:lnTo>
                    <a:pt x="26" y="19"/>
                  </a:lnTo>
                  <a:close/>
                </a:path>
              </a:pathLst>
            </a:custGeom>
            <a:solidFill>
              <a:srgbClr val="CCCCCC"/>
            </a:solidFill>
            <a:ln w="9525">
              <a:noFill/>
              <a:round/>
              <a:headEnd/>
              <a:tailEnd/>
            </a:ln>
          </p:spPr>
          <p:txBody>
            <a:bodyPr/>
            <a:lstStyle/>
            <a:p>
              <a:endParaRPr lang="en-US"/>
            </a:p>
          </p:txBody>
        </p:sp>
        <p:sp>
          <p:nvSpPr>
            <p:cNvPr id="32703" name="Freeform 311"/>
            <p:cNvSpPr>
              <a:spLocks/>
            </p:cNvSpPr>
            <p:nvPr/>
          </p:nvSpPr>
          <p:spPr bwMode="auto">
            <a:xfrm>
              <a:off x="2786" y="1750"/>
              <a:ext cx="36" cy="31"/>
            </a:xfrm>
            <a:custGeom>
              <a:avLst/>
              <a:gdLst>
                <a:gd name="T0" fmla="*/ 26 w 26"/>
                <a:gd name="T1" fmla="*/ 19 h 22"/>
                <a:gd name="T2" fmla="*/ 26 w 26"/>
                <a:gd name="T3" fmla="*/ 19 h 22"/>
                <a:gd name="T4" fmla="*/ 26 w 26"/>
                <a:gd name="T5" fmla="*/ 16 h 22"/>
                <a:gd name="T6" fmla="*/ 23 w 26"/>
                <a:gd name="T7" fmla="*/ 16 h 22"/>
                <a:gd name="T8" fmla="*/ 19 w 26"/>
                <a:gd name="T9" fmla="*/ 13 h 22"/>
                <a:gd name="T10" fmla="*/ 19 w 26"/>
                <a:gd name="T11" fmla="*/ 9 h 22"/>
                <a:gd name="T12" fmla="*/ 19 w 26"/>
                <a:gd name="T13" fmla="*/ 6 h 22"/>
                <a:gd name="T14" fmla="*/ 13 w 26"/>
                <a:gd name="T15" fmla="*/ 6 h 22"/>
                <a:gd name="T16" fmla="*/ 10 w 26"/>
                <a:gd name="T17" fmla="*/ 6 h 22"/>
                <a:gd name="T18" fmla="*/ 7 w 26"/>
                <a:gd name="T19" fmla="*/ 3 h 22"/>
                <a:gd name="T20" fmla="*/ 7 w 26"/>
                <a:gd name="T21" fmla="*/ 0 h 22"/>
                <a:gd name="T22" fmla="*/ 3 w 26"/>
                <a:gd name="T23" fmla="*/ 0 h 22"/>
                <a:gd name="T24" fmla="*/ 0 w 26"/>
                <a:gd name="T25" fmla="*/ 3 h 22"/>
                <a:gd name="T26" fmla="*/ 0 w 26"/>
                <a:gd name="T27" fmla="*/ 6 h 22"/>
                <a:gd name="T28" fmla="*/ 3 w 26"/>
                <a:gd name="T29" fmla="*/ 6 h 22"/>
                <a:gd name="T30" fmla="*/ 7 w 26"/>
                <a:gd name="T31" fmla="*/ 9 h 22"/>
                <a:gd name="T32" fmla="*/ 10 w 26"/>
                <a:gd name="T33" fmla="*/ 9 h 22"/>
                <a:gd name="T34" fmla="*/ 10 w 26"/>
                <a:gd name="T35" fmla="*/ 13 h 22"/>
                <a:gd name="T36" fmla="*/ 13 w 26"/>
                <a:gd name="T37" fmla="*/ 13 h 22"/>
                <a:gd name="T38" fmla="*/ 16 w 26"/>
                <a:gd name="T39" fmla="*/ 13 h 22"/>
                <a:gd name="T40" fmla="*/ 19 w 26"/>
                <a:gd name="T41" fmla="*/ 16 h 22"/>
                <a:gd name="T42" fmla="*/ 19 w 26"/>
                <a:gd name="T43" fmla="*/ 19 h 22"/>
                <a:gd name="T44" fmla="*/ 23 w 26"/>
                <a:gd name="T45" fmla="*/ 19 h 22"/>
                <a:gd name="T46" fmla="*/ 23 w 26"/>
                <a:gd name="T47" fmla="*/ 22 h 22"/>
                <a:gd name="T48" fmla="*/ 26 w 26"/>
                <a:gd name="T49" fmla="*/ 22 h 22"/>
                <a:gd name="T50" fmla="*/ 26 w 26"/>
                <a:gd name="T51" fmla="*/ 19 h 22"/>
                <a:gd name="T52" fmla="*/ 26 w 26"/>
                <a:gd name="T53" fmla="*/ 19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
                <a:gd name="T82" fmla="*/ 0 h 22"/>
                <a:gd name="T83" fmla="*/ 26 w 26"/>
                <a:gd name="T84" fmla="*/ 22 h 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 h="22">
                  <a:moveTo>
                    <a:pt x="26" y="19"/>
                  </a:moveTo>
                  <a:lnTo>
                    <a:pt x="26" y="19"/>
                  </a:lnTo>
                  <a:lnTo>
                    <a:pt x="26" y="16"/>
                  </a:lnTo>
                  <a:lnTo>
                    <a:pt x="23" y="16"/>
                  </a:lnTo>
                  <a:lnTo>
                    <a:pt x="19" y="13"/>
                  </a:lnTo>
                  <a:lnTo>
                    <a:pt x="19" y="9"/>
                  </a:lnTo>
                  <a:lnTo>
                    <a:pt x="19" y="6"/>
                  </a:lnTo>
                  <a:lnTo>
                    <a:pt x="13" y="6"/>
                  </a:lnTo>
                  <a:lnTo>
                    <a:pt x="10" y="6"/>
                  </a:lnTo>
                  <a:lnTo>
                    <a:pt x="7" y="3"/>
                  </a:lnTo>
                  <a:lnTo>
                    <a:pt x="7" y="0"/>
                  </a:lnTo>
                  <a:lnTo>
                    <a:pt x="3" y="0"/>
                  </a:lnTo>
                  <a:lnTo>
                    <a:pt x="0" y="3"/>
                  </a:lnTo>
                  <a:lnTo>
                    <a:pt x="0" y="6"/>
                  </a:lnTo>
                  <a:lnTo>
                    <a:pt x="3" y="6"/>
                  </a:lnTo>
                  <a:lnTo>
                    <a:pt x="7" y="9"/>
                  </a:lnTo>
                  <a:lnTo>
                    <a:pt x="10" y="9"/>
                  </a:lnTo>
                  <a:lnTo>
                    <a:pt x="10" y="13"/>
                  </a:lnTo>
                  <a:lnTo>
                    <a:pt x="13" y="13"/>
                  </a:lnTo>
                  <a:lnTo>
                    <a:pt x="16" y="13"/>
                  </a:lnTo>
                  <a:lnTo>
                    <a:pt x="19" y="16"/>
                  </a:lnTo>
                  <a:lnTo>
                    <a:pt x="19" y="19"/>
                  </a:lnTo>
                  <a:lnTo>
                    <a:pt x="23" y="19"/>
                  </a:lnTo>
                  <a:lnTo>
                    <a:pt x="23" y="22"/>
                  </a:lnTo>
                  <a:lnTo>
                    <a:pt x="26" y="22"/>
                  </a:lnTo>
                  <a:lnTo>
                    <a:pt x="26" y="19"/>
                  </a:lnTo>
                </a:path>
              </a:pathLst>
            </a:custGeom>
            <a:noFill/>
            <a:ln w="0">
              <a:solidFill>
                <a:srgbClr val="7F7F7F"/>
              </a:solidFill>
              <a:round/>
              <a:headEnd/>
              <a:tailEnd/>
            </a:ln>
          </p:spPr>
          <p:txBody>
            <a:bodyPr/>
            <a:lstStyle/>
            <a:p>
              <a:endParaRPr lang="en-US"/>
            </a:p>
          </p:txBody>
        </p:sp>
        <p:sp>
          <p:nvSpPr>
            <p:cNvPr id="32704" name="Freeform 312"/>
            <p:cNvSpPr>
              <a:spLocks/>
            </p:cNvSpPr>
            <p:nvPr/>
          </p:nvSpPr>
          <p:spPr bwMode="auto">
            <a:xfrm>
              <a:off x="2715" y="1732"/>
              <a:ext cx="9" cy="12"/>
            </a:xfrm>
            <a:custGeom>
              <a:avLst/>
              <a:gdLst>
                <a:gd name="T0" fmla="*/ 6 w 6"/>
                <a:gd name="T1" fmla="*/ 9 h 9"/>
                <a:gd name="T2" fmla="*/ 6 w 6"/>
                <a:gd name="T3" fmla="*/ 9 h 9"/>
                <a:gd name="T4" fmla="*/ 3 w 6"/>
                <a:gd name="T5" fmla="*/ 3 h 9"/>
                <a:gd name="T6" fmla="*/ 0 w 6"/>
                <a:gd name="T7" fmla="*/ 0 h 9"/>
                <a:gd name="T8" fmla="*/ 0 w 6"/>
                <a:gd name="T9" fmla="*/ 3 h 9"/>
                <a:gd name="T10" fmla="*/ 0 w 6"/>
                <a:gd name="T11" fmla="*/ 6 h 9"/>
                <a:gd name="T12" fmla="*/ 3 w 6"/>
                <a:gd name="T13" fmla="*/ 9 h 9"/>
                <a:gd name="T14" fmla="*/ 6 w 6"/>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9"/>
                <a:gd name="T26" fmla="*/ 6 w 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9">
                  <a:moveTo>
                    <a:pt x="6" y="9"/>
                  </a:moveTo>
                  <a:lnTo>
                    <a:pt x="6" y="9"/>
                  </a:lnTo>
                  <a:lnTo>
                    <a:pt x="3" y="3"/>
                  </a:lnTo>
                  <a:lnTo>
                    <a:pt x="0" y="0"/>
                  </a:lnTo>
                  <a:lnTo>
                    <a:pt x="0" y="3"/>
                  </a:lnTo>
                  <a:lnTo>
                    <a:pt x="0" y="6"/>
                  </a:lnTo>
                  <a:lnTo>
                    <a:pt x="3" y="9"/>
                  </a:lnTo>
                  <a:lnTo>
                    <a:pt x="6" y="9"/>
                  </a:lnTo>
                  <a:close/>
                </a:path>
              </a:pathLst>
            </a:custGeom>
            <a:solidFill>
              <a:srgbClr val="CCCCCC"/>
            </a:solidFill>
            <a:ln w="9525">
              <a:noFill/>
              <a:round/>
              <a:headEnd/>
              <a:tailEnd/>
            </a:ln>
          </p:spPr>
          <p:txBody>
            <a:bodyPr/>
            <a:lstStyle/>
            <a:p>
              <a:endParaRPr lang="en-US"/>
            </a:p>
          </p:txBody>
        </p:sp>
        <p:sp>
          <p:nvSpPr>
            <p:cNvPr id="32705" name="Freeform 313"/>
            <p:cNvSpPr>
              <a:spLocks/>
            </p:cNvSpPr>
            <p:nvPr/>
          </p:nvSpPr>
          <p:spPr bwMode="auto">
            <a:xfrm>
              <a:off x="2715" y="1732"/>
              <a:ext cx="9" cy="12"/>
            </a:xfrm>
            <a:custGeom>
              <a:avLst/>
              <a:gdLst>
                <a:gd name="T0" fmla="*/ 6 w 6"/>
                <a:gd name="T1" fmla="*/ 9 h 9"/>
                <a:gd name="T2" fmla="*/ 6 w 6"/>
                <a:gd name="T3" fmla="*/ 9 h 9"/>
                <a:gd name="T4" fmla="*/ 3 w 6"/>
                <a:gd name="T5" fmla="*/ 3 h 9"/>
                <a:gd name="T6" fmla="*/ 0 w 6"/>
                <a:gd name="T7" fmla="*/ 0 h 9"/>
                <a:gd name="T8" fmla="*/ 0 w 6"/>
                <a:gd name="T9" fmla="*/ 3 h 9"/>
                <a:gd name="T10" fmla="*/ 0 w 6"/>
                <a:gd name="T11" fmla="*/ 6 h 9"/>
                <a:gd name="T12" fmla="*/ 3 w 6"/>
                <a:gd name="T13" fmla="*/ 9 h 9"/>
                <a:gd name="T14" fmla="*/ 6 w 6"/>
                <a:gd name="T15" fmla="*/ 9 h 9"/>
                <a:gd name="T16" fmla="*/ 6 w 6"/>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9"/>
                <a:gd name="T29" fmla="*/ 6 w 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9">
                  <a:moveTo>
                    <a:pt x="6" y="9"/>
                  </a:moveTo>
                  <a:lnTo>
                    <a:pt x="6" y="9"/>
                  </a:lnTo>
                  <a:lnTo>
                    <a:pt x="3" y="3"/>
                  </a:lnTo>
                  <a:lnTo>
                    <a:pt x="0" y="0"/>
                  </a:lnTo>
                  <a:lnTo>
                    <a:pt x="0" y="3"/>
                  </a:lnTo>
                  <a:lnTo>
                    <a:pt x="0" y="6"/>
                  </a:lnTo>
                  <a:lnTo>
                    <a:pt x="3" y="9"/>
                  </a:lnTo>
                  <a:lnTo>
                    <a:pt x="6" y="9"/>
                  </a:lnTo>
                </a:path>
              </a:pathLst>
            </a:custGeom>
            <a:noFill/>
            <a:ln w="0">
              <a:solidFill>
                <a:srgbClr val="7F7F7F"/>
              </a:solidFill>
              <a:round/>
              <a:headEnd/>
              <a:tailEnd/>
            </a:ln>
          </p:spPr>
          <p:txBody>
            <a:bodyPr/>
            <a:lstStyle/>
            <a:p>
              <a:endParaRPr lang="en-US"/>
            </a:p>
          </p:txBody>
        </p:sp>
        <p:sp>
          <p:nvSpPr>
            <p:cNvPr id="32706" name="Freeform 314"/>
            <p:cNvSpPr>
              <a:spLocks/>
            </p:cNvSpPr>
            <p:nvPr/>
          </p:nvSpPr>
          <p:spPr bwMode="auto">
            <a:xfrm>
              <a:off x="3008" y="1809"/>
              <a:ext cx="44" cy="45"/>
            </a:xfrm>
            <a:custGeom>
              <a:avLst/>
              <a:gdLst>
                <a:gd name="T0" fmla="*/ 23 w 32"/>
                <a:gd name="T1" fmla="*/ 9 h 32"/>
                <a:gd name="T2" fmla="*/ 29 w 32"/>
                <a:gd name="T3" fmla="*/ 6 h 32"/>
                <a:gd name="T4" fmla="*/ 29 w 32"/>
                <a:gd name="T5" fmla="*/ 3 h 32"/>
                <a:gd name="T6" fmla="*/ 32 w 32"/>
                <a:gd name="T7" fmla="*/ 3 h 32"/>
                <a:gd name="T8" fmla="*/ 32 w 32"/>
                <a:gd name="T9" fmla="*/ 0 h 32"/>
                <a:gd name="T10" fmla="*/ 32 w 32"/>
                <a:gd name="T11" fmla="*/ 3 h 32"/>
                <a:gd name="T12" fmla="*/ 32 w 32"/>
                <a:gd name="T13" fmla="*/ 6 h 32"/>
                <a:gd name="T14" fmla="*/ 29 w 32"/>
                <a:gd name="T15" fmla="*/ 9 h 32"/>
                <a:gd name="T16" fmla="*/ 26 w 32"/>
                <a:gd name="T17" fmla="*/ 16 h 32"/>
                <a:gd name="T18" fmla="*/ 29 w 32"/>
                <a:gd name="T19" fmla="*/ 19 h 32"/>
                <a:gd name="T20" fmla="*/ 26 w 32"/>
                <a:gd name="T21" fmla="*/ 19 h 32"/>
                <a:gd name="T22" fmla="*/ 23 w 32"/>
                <a:gd name="T23" fmla="*/ 22 h 32"/>
                <a:gd name="T24" fmla="*/ 19 w 32"/>
                <a:gd name="T25" fmla="*/ 25 h 32"/>
                <a:gd name="T26" fmla="*/ 16 w 32"/>
                <a:gd name="T27" fmla="*/ 28 h 32"/>
                <a:gd name="T28" fmla="*/ 13 w 32"/>
                <a:gd name="T29" fmla="*/ 32 h 32"/>
                <a:gd name="T30" fmla="*/ 7 w 32"/>
                <a:gd name="T31" fmla="*/ 32 h 32"/>
                <a:gd name="T32" fmla="*/ 3 w 32"/>
                <a:gd name="T33" fmla="*/ 32 h 32"/>
                <a:gd name="T34" fmla="*/ 0 w 32"/>
                <a:gd name="T35" fmla="*/ 28 h 32"/>
                <a:gd name="T36" fmla="*/ 0 w 32"/>
                <a:gd name="T37" fmla="*/ 25 h 32"/>
                <a:gd name="T38" fmla="*/ 3 w 32"/>
                <a:gd name="T39" fmla="*/ 22 h 32"/>
                <a:gd name="T40" fmla="*/ 3 w 32"/>
                <a:gd name="T41" fmla="*/ 19 h 32"/>
                <a:gd name="T42" fmla="*/ 7 w 32"/>
                <a:gd name="T43" fmla="*/ 19 h 32"/>
                <a:gd name="T44" fmla="*/ 10 w 32"/>
                <a:gd name="T45" fmla="*/ 19 h 32"/>
                <a:gd name="T46" fmla="*/ 10 w 32"/>
                <a:gd name="T47" fmla="*/ 16 h 32"/>
                <a:gd name="T48" fmla="*/ 10 w 32"/>
                <a:gd name="T49" fmla="*/ 16 h 32"/>
                <a:gd name="T50" fmla="*/ 16 w 32"/>
                <a:gd name="T51" fmla="*/ 12 h 32"/>
                <a:gd name="T52" fmla="*/ 23 w 32"/>
                <a:gd name="T53" fmla="*/ 9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32"/>
                <a:gd name="T83" fmla="*/ 32 w 32"/>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32">
                  <a:moveTo>
                    <a:pt x="23" y="9"/>
                  </a:moveTo>
                  <a:lnTo>
                    <a:pt x="29" y="6"/>
                  </a:lnTo>
                  <a:lnTo>
                    <a:pt x="29" y="3"/>
                  </a:lnTo>
                  <a:lnTo>
                    <a:pt x="32" y="3"/>
                  </a:lnTo>
                  <a:lnTo>
                    <a:pt x="32" y="0"/>
                  </a:lnTo>
                  <a:lnTo>
                    <a:pt x="32" y="3"/>
                  </a:lnTo>
                  <a:lnTo>
                    <a:pt x="32" y="6"/>
                  </a:lnTo>
                  <a:lnTo>
                    <a:pt x="29" y="9"/>
                  </a:lnTo>
                  <a:lnTo>
                    <a:pt x="26" y="16"/>
                  </a:lnTo>
                  <a:lnTo>
                    <a:pt x="29" y="19"/>
                  </a:lnTo>
                  <a:lnTo>
                    <a:pt x="26" y="19"/>
                  </a:lnTo>
                  <a:lnTo>
                    <a:pt x="23" y="22"/>
                  </a:lnTo>
                  <a:lnTo>
                    <a:pt x="19" y="25"/>
                  </a:lnTo>
                  <a:lnTo>
                    <a:pt x="16" y="28"/>
                  </a:lnTo>
                  <a:lnTo>
                    <a:pt x="13" y="32"/>
                  </a:lnTo>
                  <a:lnTo>
                    <a:pt x="7" y="32"/>
                  </a:lnTo>
                  <a:lnTo>
                    <a:pt x="3" y="32"/>
                  </a:lnTo>
                  <a:lnTo>
                    <a:pt x="0" y="28"/>
                  </a:lnTo>
                  <a:lnTo>
                    <a:pt x="0" y="25"/>
                  </a:lnTo>
                  <a:lnTo>
                    <a:pt x="3" y="22"/>
                  </a:lnTo>
                  <a:lnTo>
                    <a:pt x="3" y="19"/>
                  </a:lnTo>
                  <a:lnTo>
                    <a:pt x="7" y="19"/>
                  </a:lnTo>
                  <a:lnTo>
                    <a:pt x="10" y="19"/>
                  </a:lnTo>
                  <a:lnTo>
                    <a:pt x="10" y="16"/>
                  </a:lnTo>
                  <a:lnTo>
                    <a:pt x="16" y="12"/>
                  </a:lnTo>
                  <a:lnTo>
                    <a:pt x="23" y="9"/>
                  </a:lnTo>
                  <a:close/>
                </a:path>
              </a:pathLst>
            </a:custGeom>
            <a:solidFill>
              <a:srgbClr val="CCCCCC"/>
            </a:solidFill>
            <a:ln w="9525">
              <a:noFill/>
              <a:round/>
              <a:headEnd/>
              <a:tailEnd/>
            </a:ln>
          </p:spPr>
          <p:txBody>
            <a:bodyPr/>
            <a:lstStyle/>
            <a:p>
              <a:endParaRPr lang="en-US"/>
            </a:p>
          </p:txBody>
        </p:sp>
        <p:sp>
          <p:nvSpPr>
            <p:cNvPr id="32707" name="Freeform 315"/>
            <p:cNvSpPr>
              <a:spLocks/>
            </p:cNvSpPr>
            <p:nvPr/>
          </p:nvSpPr>
          <p:spPr bwMode="auto">
            <a:xfrm>
              <a:off x="3008" y="1809"/>
              <a:ext cx="44" cy="45"/>
            </a:xfrm>
            <a:custGeom>
              <a:avLst/>
              <a:gdLst>
                <a:gd name="T0" fmla="*/ 23 w 32"/>
                <a:gd name="T1" fmla="*/ 9 h 32"/>
                <a:gd name="T2" fmla="*/ 29 w 32"/>
                <a:gd name="T3" fmla="*/ 6 h 32"/>
                <a:gd name="T4" fmla="*/ 29 w 32"/>
                <a:gd name="T5" fmla="*/ 3 h 32"/>
                <a:gd name="T6" fmla="*/ 32 w 32"/>
                <a:gd name="T7" fmla="*/ 3 h 32"/>
                <a:gd name="T8" fmla="*/ 32 w 32"/>
                <a:gd name="T9" fmla="*/ 0 h 32"/>
                <a:gd name="T10" fmla="*/ 32 w 32"/>
                <a:gd name="T11" fmla="*/ 3 h 32"/>
                <a:gd name="T12" fmla="*/ 32 w 32"/>
                <a:gd name="T13" fmla="*/ 6 h 32"/>
                <a:gd name="T14" fmla="*/ 29 w 32"/>
                <a:gd name="T15" fmla="*/ 9 h 32"/>
                <a:gd name="T16" fmla="*/ 26 w 32"/>
                <a:gd name="T17" fmla="*/ 16 h 32"/>
                <a:gd name="T18" fmla="*/ 29 w 32"/>
                <a:gd name="T19" fmla="*/ 19 h 32"/>
                <a:gd name="T20" fmla="*/ 26 w 32"/>
                <a:gd name="T21" fmla="*/ 19 h 32"/>
                <a:gd name="T22" fmla="*/ 23 w 32"/>
                <a:gd name="T23" fmla="*/ 22 h 32"/>
                <a:gd name="T24" fmla="*/ 19 w 32"/>
                <a:gd name="T25" fmla="*/ 25 h 32"/>
                <a:gd name="T26" fmla="*/ 16 w 32"/>
                <a:gd name="T27" fmla="*/ 28 h 32"/>
                <a:gd name="T28" fmla="*/ 13 w 32"/>
                <a:gd name="T29" fmla="*/ 32 h 32"/>
                <a:gd name="T30" fmla="*/ 7 w 32"/>
                <a:gd name="T31" fmla="*/ 32 h 32"/>
                <a:gd name="T32" fmla="*/ 3 w 32"/>
                <a:gd name="T33" fmla="*/ 32 h 32"/>
                <a:gd name="T34" fmla="*/ 0 w 32"/>
                <a:gd name="T35" fmla="*/ 28 h 32"/>
                <a:gd name="T36" fmla="*/ 0 w 32"/>
                <a:gd name="T37" fmla="*/ 25 h 32"/>
                <a:gd name="T38" fmla="*/ 3 w 32"/>
                <a:gd name="T39" fmla="*/ 22 h 32"/>
                <a:gd name="T40" fmla="*/ 3 w 32"/>
                <a:gd name="T41" fmla="*/ 19 h 32"/>
                <a:gd name="T42" fmla="*/ 7 w 32"/>
                <a:gd name="T43" fmla="*/ 19 h 32"/>
                <a:gd name="T44" fmla="*/ 10 w 32"/>
                <a:gd name="T45" fmla="*/ 19 h 32"/>
                <a:gd name="T46" fmla="*/ 10 w 32"/>
                <a:gd name="T47" fmla="*/ 16 h 32"/>
                <a:gd name="T48" fmla="*/ 10 w 32"/>
                <a:gd name="T49" fmla="*/ 16 h 32"/>
                <a:gd name="T50" fmla="*/ 16 w 32"/>
                <a:gd name="T51" fmla="*/ 12 h 32"/>
                <a:gd name="T52" fmla="*/ 23 w 32"/>
                <a:gd name="T53" fmla="*/ 9 h 32"/>
                <a:gd name="T54" fmla="*/ 23 w 32"/>
                <a:gd name="T55" fmla="*/ 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
                <a:gd name="T85" fmla="*/ 0 h 32"/>
                <a:gd name="T86" fmla="*/ 32 w 32"/>
                <a:gd name="T87" fmla="*/ 32 h 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 h="32">
                  <a:moveTo>
                    <a:pt x="23" y="9"/>
                  </a:moveTo>
                  <a:lnTo>
                    <a:pt x="29" y="6"/>
                  </a:lnTo>
                  <a:lnTo>
                    <a:pt x="29" y="3"/>
                  </a:lnTo>
                  <a:lnTo>
                    <a:pt x="32" y="3"/>
                  </a:lnTo>
                  <a:lnTo>
                    <a:pt x="32" y="0"/>
                  </a:lnTo>
                  <a:lnTo>
                    <a:pt x="32" y="3"/>
                  </a:lnTo>
                  <a:lnTo>
                    <a:pt x="32" y="6"/>
                  </a:lnTo>
                  <a:lnTo>
                    <a:pt x="29" y="9"/>
                  </a:lnTo>
                  <a:lnTo>
                    <a:pt x="26" y="16"/>
                  </a:lnTo>
                  <a:lnTo>
                    <a:pt x="29" y="19"/>
                  </a:lnTo>
                  <a:lnTo>
                    <a:pt x="26" y="19"/>
                  </a:lnTo>
                  <a:lnTo>
                    <a:pt x="23" y="22"/>
                  </a:lnTo>
                  <a:lnTo>
                    <a:pt x="19" y="25"/>
                  </a:lnTo>
                  <a:lnTo>
                    <a:pt x="16" y="28"/>
                  </a:lnTo>
                  <a:lnTo>
                    <a:pt x="13" y="32"/>
                  </a:lnTo>
                  <a:lnTo>
                    <a:pt x="7" y="32"/>
                  </a:lnTo>
                  <a:lnTo>
                    <a:pt x="3" y="32"/>
                  </a:lnTo>
                  <a:lnTo>
                    <a:pt x="0" y="28"/>
                  </a:lnTo>
                  <a:lnTo>
                    <a:pt x="0" y="25"/>
                  </a:lnTo>
                  <a:lnTo>
                    <a:pt x="3" y="22"/>
                  </a:lnTo>
                  <a:lnTo>
                    <a:pt x="3" y="19"/>
                  </a:lnTo>
                  <a:lnTo>
                    <a:pt x="7" y="19"/>
                  </a:lnTo>
                  <a:lnTo>
                    <a:pt x="10" y="19"/>
                  </a:lnTo>
                  <a:lnTo>
                    <a:pt x="10" y="16"/>
                  </a:lnTo>
                  <a:lnTo>
                    <a:pt x="16" y="12"/>
                  </a:lnTo>
                  <a:lnTo>
                    <a:pt x="23" y="9"/>
                  </a:lnTo>
                </a:path>
              </a:pathLst>
            </a:custGeom>
            <a:noFill/>
            <a:ln w="0">
              <a:solidFill>
                <a:srgbClr val="7F7F7F"/>
              </a:solidFill>
              <a:round/>
              <a:headEnd/>
              <a:tailEnd/>
            </a:ln>
          </p:spPr>
          <p:txBody>
            <a:bodyPr/>
            <a:lstStyle/>
            <a:p>
              <a:endParaRPr lang="en-US"/>
            </a:p>
          </p:txBody>
        </p:sp>
        <p:sp>
          <p:nvSpPr>
            <p:cNvPr id="32708" name="Freeform 316"/>
            <p:cNvSpPr>
              <a:spLocks/>
            </p:cNvSpPr>
            <p:nvPr/>
          </p:nvSpPr>
          <p:spPr bwMode="auto">
            <a:xfrm>
              <a:off x="2513" y="1917"/>
              <a:ext cx="4" cy="4"/>
            </a:xfrm>
            <a:custGeom>
              <a:avLst/>
              <a:gdLst>
                <a:gd name="T0" fmla="*/ 3 w 3"/>
                <a:gd name="T1" fmla="*/ 0 h 3"/>
                <a:gd name="T2" fmla="*/ 3 w 3"/>
                <a:gd name="T3" fmla="*/ 0 h 3"/>
                <a:gd name="T4" fmla="*/ 3 w 3"/>
                <a:gd name="T5" fmla="*/ 0 h 3"/>
                <a:gd name="T6" fmla="*/ 3 w 3"/>
                <a:gd name="T7" fmla="*/ 3 h 3"/>
                <a:gd name="T8" fmla="*/ 0 w 3"/>
                <a:gd name="T9" fmla="*/ 3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0"/>
                  </a:lnTo>
                  <a:lnTo>
                    <a:pt x="3" y="3"/>
                  </a:lnTo>
                  <a:lnTo>
                    <a:pt x="0" y="3"/>
                  </a:lnTo>
                  <a:lnTo>
                    <a:pt x="0" y="0"/>
                  </a:lnTo>
                  <a:lnTo>
                    <a:pt x="3" y="0"/>
                  </a:lnTo>
                  <a:close/>
                </a:path>
              </a:pathLst>
            </a:custGeom>
            <a:solidFill>
              <a:srgbClr val="CCCCCC"/>
            </a:solidFill>
            <a:ln w="9525">
              <a:noFill/>
              <a:round/>
              <a:headEnd/>
              <a:tailEnd/>
            </a:ln>
          </p:spPr>
          <p:txBody>
            <a:bodyPr/>
            <a:lstStyle/>
            <a:p>
              <a:endParaRPr lang="en-US"/>
            </a:p>
          </p:txBody>
        </p:sp>
        <p:sp>
          <p:nvSpPr>
            <p:cNvPr id="32709" name="Freeform 317"/>
            <p:cNvSpPr>
              <a:spLocks/>
            </p:cNvSpPr>
            <p:nvPr/>
          </p:nvSpPr>
          <p:spPr bwMode="auto">
            <a:xfrm>
              <a:off x="2513" y="1917"/>
              <a:ext cx="4" cy="4"/>
            </a:xfrm>
            <a:custGeom>
              <a:avLst/>
              <a:gdLst>
                <a:gd name="T0" fmla="*/ 3 w 3"/>
                <a:gd name="T1" fmla="*/ 0 h 3"/>
                <a:gd name="T2" fmla="*/ 3 w 3"/>
                <a:gd name="T3" fmla="*/ 0 h 3"/>
                <a:gd name="T4" fmla="*/ 3 w 3"/>
                <a:gd name="T5" fmla="*/ 0 h 3"/>
                <a:gd name="T6" fmla="*/ 3 w 3"/>
                <a:gd name="T7" fmla="*/ 3 h 3"/>
                <a:gd name="T8" fmla="*/ 0 w 3"/>
                <a:gd name="T9" fmla="*/ 3 h 3"/>
                <a:gd name="T10" fmla="*/ 0 w 3"/>
                <a:gd name="T11" fmla="*/ 0 h 3"/>
                <a:gd name="T12" fmla="*/ 3 w 3"/>
                <a:gd name="T13" fmla="*/ 0 h 3"/>
                <a:gd name="T14" fmla="*/ 3 w 3"/>
                <a:gd name="T15" fmla="*/ 0 h 3"/>
                <a:gd name="T16" fmla="*/ 3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3" y="0"/>
                  </a:moveTo>
                  <a:lnTo>
                    <a:pt x="3" y="0"/>
                  </a:lnTo>
                  <a:lnTo>
                    <a:pt x="3" y="3"/>
                  </a:lnTo>
                  <a:lnTo>
                    <a:pt x="0" y="3"/>
                  </a:lnTo>
                  <a:lnTo>
                    <a:pt x="0" y="0"/>
                  </a:lnTo>
                  <a:lnTo>
                    <a:pt x="3" y="0"/>
                  </a:lnTo>
                </a:path>
              </a:pathLst>
            </a:custGeom>
            <a:noFill/>
            <a:ln w="0">
              <a:solidFill>
                <a:srgbClr val="7F7F7F"/>
              </a:solidFill>
              <a:round/>
              <a:headEnd/>
              <a:tailEnd/>
            </a:ln>
          </p:spPr>
          <p:txBody>
            <a:bodyPr/>
            <a:lstStyle/>
            <a:p>
              <a:endParaRPr lang="en-US"/>
            </a:p>
          </p:txBody>
        </p:sp>
        <p:sp>
          <p:nvSpPr>
            <p:cNvPr id="32710" name="Freeform 318"/>
            <p:cNvSpPr>
              <a:spLocks/>
            </p:cNvSpPr>
            <p:nvPr/>
          </p:nvSpPr>
          <p:spPr bwMode="auto">
            <a:xfrm>
              <a:off x="2924" y="726"/>
              <a:ext cx="22" cy="28"/>
            </a:xfrm>
            <a:custGeom>
              <a:avLst/>
              <a:gdLst>
                <a:gd name="T0" fmla="*/ 0 w 16"/>
                <a:gd name="T1" fmla="*/ 4 h 20"/>
                <a:gd name="T2" fmla="*/ 0 w 16"/>
                <a:gd name="T3" fmla="*/ 4 h 20"/>
                <a:gd name="T4" fmla="*/ 0 w 16"/>
                <a:gd name="T5" fmla="*/ 4 h 20"/>
                <a:gd name="T6" fmla="*/ 3 w 16"/>
                <a:gd name="T7" fmla="*/ 4 h 20"/>
                <a:gd name="T8" fmla="*/ 3 w 16"/>
                <a:gd name="T9" fmla="*/ 0 h 20"/>
                <a:gd name="T10" fmla="*/ 3 w 16"/>
                <a:gd name="T11" fmla="*/ 0 h 20"/>
                <a:gd name="T12" fmla="*/ 10 w 16"/>
                <a:gd name="T13" fmla="*/ 0 h 20"/>
                <a:gd name="T14" fmla="*/ 13 w 16"/>
                <a:gd name="T15" fmla="*/ 4 h 20"/>
                <a:gd name="T16" fmla="*/ 13 w 16"/>
                <a:gd name="T17" fmla="*/ 4 h 20"/>
                <a:gd name="T18" fmla="*/ 10 w 16"/>
                <a:gd name="T19" fmla="*/ 0 h 20"/>
                <a:gd name="T20" fmla="*/ 13 w 16"/>
                <a:gd name="T21" fmla="*/ 0 h 20"/>
                <a:gd name="T22" fmla="*/ 16 w 16"/>
                <a:gd name="T23" fmla="*/ 4 h 20"/>
                <a:gd name="T24" fmla="*/ 16 w 16"/>
                <a:gd name="T25" fmla="*/ 4 h 20"/>
                <a:gd name="T26" fmla="*/ 13 w 16"/>
                <a:gd name="T27" fmla="*/ 4 h 20"/>
                <a:gd name="T28" fmla="*/ 13 w 16"/>
                <a:gd name="T29" fmla="*/ 7 h 20"/>
                <a:gd name="T30" fmla="*/ 13 w 16"/>
                <a:gd name="T31" fmla="*/ 10 h 20"/>
                <a:gd name="T32" fmla="*/ 13 w 16"/>
                <a:gd name="T33" fmla="*/ 13 h 20"/>
                <a:gd name="T34" fmla="*/ 13 w 16"/>
                <a:gd name="T35" fmla="*/ 13 h 20"/>
                <a:gd name="T36" fmla="*/ 10 w 16"/>
                <a:gd name="T37" fmla="*/ 17 h 20"/>
                <a:gd name="T38" fmla="*/ 10 w 16"/>
                <a:gd name="T39" fmla="*/ 17 h 20"/>
                <a:gd name="T40" fmla="*/ 10 w 16"/>
                <a:gd name="T41" fmla="*/ 17 h 20"/>
                <a:gd name="T42" fmla="*/ 10 w 16"/>
                <a:gd name="T43" fmla="*/ 17 h 20"/>
                <a:gd name="T44" fmla="*/ 6 w 16"/>
                <a:gd name="T45" fmla="*/ 17 h 20"/>
                <a:gd name="T46" fmla="*/ 6 w 16"/>
                <a:gd name="T47" fmla="*/ 17 h 20"/>
                <a:gd name="T48" fmla="*/ 6 w 16"/>
                <a:gd name="T49" fmla="*/ 17 h 20"/>
                <a:gd name="T50" fmla="*/ 6 w 16"/>
                <a:gd name="T51" fmla="*/ 20 h 20"/>
                <a:gd name="T52" fmla="*/ 6 w 16"/>
                <a:gd name="T53" fmla="*/ 20 h 20"/>
                <a:gd name="T54" fmla="*/ 6 w 16"/>
                <a:gd name="T55" fmla="*/ 20 h 20"/>
                <a:gd name="T56" fmla="*/ 3 w 16"/>
                <a:gd name="T57" fmla="*/ 17 h 20"/>
                <a:gd name="T58" fmla="*/ 3 w 16"/>
                <a:gd name="T59" fmla="*/ 17 h 20"/>
                <a:gd name="T60" fmla="*/ 0 w 16"/>
                <a:gd name="T61" fmla="*/ 10 h 20"/>
                <a:gd name="T62" fmla="*/ 0 w 16"/>
                <a:gd name="T63" fmla="*/ 10 h 20"/>
                <a:gd name="T64" fmla="*/ 0 w 16"/>
                <a:gd name="T65" fmla="*/ 4 h 20"/>
                <a:gd name="T66" fmla="*/ 0 w 16"/>
                <a:gd name="T67" fmla="*/ 4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0"/>
                <a:gd name="T104" fmla="*/ 16 w 16"/>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0">
                  <a:moveTo>
                    <a:pt x="0" y="4"/>
                  </a:moveTo>
                  <a:lnTo>
                    <a:pt x="0" y="4"/>
                  </a:lnTo>
                  <a:lnTo>
                    <a:pt x="3" y="4"/>
                  </a:lnTo>
                  <a:lnTo>
                    <a:pt x="3" y="0"/>
                  </a:lnTo>
                  <a:lnTo>
                    <a:pt x="10" y="0"/>
                  </a:lnTo>
                  <a:lnTo>
                    <a:pt x="13" y="4"/>
                  </a:lnTo>
                  <a:lnTo>
                    <a:pt x="10" y="0"/>
                  </a:lnTo>
                  <a:lnTo>
                    <a:pt x="13" y="0"/>
                  </a:lnTo>
                  <a:lnTo>
                    <a:pt x="16" y="4"/>
                  </a:lnTo>
                  <a:lnTo>
                    <a:pt x="13" y="4"/>
                  </a:lnTo>
                  <a:lnTo>
                    <a:pt x="13" y="7"/>
                  </a:lnTo>
                  <a:lnTo>
                    <a:pt x="13" y="10"/>
                  </a:lnTo>
                  <a:lnTo>
                    <a:pt x="13" y="13"/>
                  </a:lnTo>
                  <a:lnTo>
                    <a:pt x="10" y="17"/>
                  </a:lnTo>
                  <a:lnTo>
                    <a:pt x="6" y="17"/>
                  </a:lnTo>
                  <a:lnTo>
                    <a:pt x="6" y="20"/>
                  </a:lnTo>
                  <a:lnTo>
                    <a:pt x="3" y="17"/>
                  </a:lnTo>
                  <a:lnTo>
                    <a:pt x="0" y="10"/>
                  </a:lnTo>
                  <a:lnTo>
                    <a:pt x="0" y="4"/>
                  </a:lnTo>
                  <a:close/>
                </a:path>
              </a:pathLst>
            </a:custGeom>
            <a:solidFill>
              <a:srgbClr val="CCCCCC"/>
            </a:solidFill>
            <a:ln w="9525">
              <a:noFill/>
              <a:round/>
              <a:headEnd/>
              <a:tailEnd/>
            </a:ln>
          </p:spPr>
          <p:txBody>
            <a:bodyPr/>
            <a:lstStyle/>
            <a:p>
              <a:endParaRPr lang="en-US"/>
            </a:p>
          </p:txBody>
        </p:sp>
        <p:sp>
          <p:nvSpPr>
            <p:cNvPr id="32711" name="Freeform 319"/>
            <p:cNvSpPr>
              <a:spLocks/>
            </p:cNvSpPr>
            <p:nvPr/>
          </p:nvSpPr>
          <p:spPr bwMode="auto">
            <a:xfrm>
              <a:off x="2924" y="726"/>
              <a:ext cx="22" cy="28"/>
            </a:xfrm>
            <a:custGeom>
              <a:avLst/>
              <a:gdLst>
                <a:gd name="T0" fmla="*/ 0 w 16"/>
                <a:gd name="T1" fmla="*/ 4 h 20"/>
                <a:gd name="T2" fmla="*/ 0 w 16"/>
                <a:gd name="T3" fmla="*/ 4 h 20"/>
                <a:gd name="T4" fmla="*/ 0 w 16"/>
                <a:gd name="T5" fmla="*/ 4 h 20"/>
                <a:gd name="T6" fmla="*/ 3 w 16"/>
                <a:gd name="T7" fmla="*/ 4 h 20"/>
                <a:gd name="T8" fmla="*/ 3 w 16"/>
                <a:gd name="T9" fmla="*/ 0 h 20"/>
                <a:gd name="T10" fmla="*/ 3 w 16"/>
                <a:gd name="T11" fmla="*/ 0 h 20"/>
                <a:gd name="T12" fmla="*/ 10 w 16"/>
                <a:gd name="T13" fmla="*/ 0 h 20"/>
                <a:gd name="T14" fmla="*/ 13 w 16"/>
                <a:gd name="T15" fmla="*/ 4 h 20"/>
                <a:gd name="T16" fmla="*/ 13 w 16"/>
                <a:gd name="T17" fmla="*/ 4 h 20"/>
                <a:gd name="T18" fmla="*/ 10 w 16"/>
                <a:gd name="T19" fmla="*/ 0 h 20"/>
                <a:gd name="T20" fmla="*/ 13 w 16"/>
                <a:gd name="T21" fmla="*/ 0 h 20"/>
                <a:gd name="T22" fmla="*/ 16 w 16"/>
                <a:gd name="T23" fmla="*/ 4 h 20"/>
                <a:gd name="T24" fmla="*/ 16 w 16"/>
                <a:gd name="T25" fmla="*/ 4 h 20"/>
                <a:gd name="T26" fmla="*/ 13 w 16"/>
                <a:gd name="T27" fmla="*/ 4 h 20"/>
                <a:gd name="T28" fmla="*/ 13 w 16"/>
                <a:gd name="T29" fmla="*/ 7 h 20"/>
                <a:gd name="T30" fmla="*/ 13 w 16"/>
                <a:gd name="T31" fmla="*/ 10 h 20"/>
                <a:gd name="T32" fmla="*/ 13 w 16"/>
                <a:gd name="T33" fmla="*/ 13 h 20"/>
                <a:gd name="T34" fmla="*/ 13 w 16"/>
                <a:gd name="T35" fmla="*/ 13 h 20"/>
                <a:gd name="T36" fmla="*/ 10 w 16"/>
                <a:gd name="T37" fmla="*/ 17 h 20"/>
                <a:gd name="T38" fmla="*/ 10 w 16"/>
                <a:gd name="T39" fmla="*/ 17 h 20"/>
                <a:gd name="T40" fmla="*/ 10 w 16"/>
                <a:gd name="T41" fmla="*/ 17 h 20"/>
                <a:gd name="T42" fmla="*/ 10 w 16"/>
                <a:gd name="T43" fmla="*/ 17 h 20"/>
                <a:gd name="T44" fmla="*/ 6 w 16"/>
                <a:gd name="T45" fmla="*/ 17 h 20"/>
                <a:gd name="T46" fmla="*/ 6 w 16"/>
                <a:gd name="T47" fmla="*/ 17 h 20"/>
                <a:gd name="T48" fmla="*/ 6 w 16"/>
                <a:gd name="T49" fmla="*/ 17 h 20"/>
                <a:gd name="T50" fmla="*/ 6 w 16"/>
                <a:gd name="T51" fmla="*/ 20 h 20"/>
                <a:gd name="T52" fmla="*/ 6 w 16"/>
                <a:gd name="T53" fmla="*/ 20 h 20"/>
                <a:gd name="T54" fmla="*/ 6 w 16"/>
                <a:gd name="T55" fmla="*/ 20 h 20"/>
                <a:gd name="T56" fmla="*/ 3 w 16"/>
                <a:gd name="T57" fmla="*/ 17 h 20"/>
                <a:gd name="T58" fmla="*/ 3 w 16"/>
                <a:gd name="T59" fmla="*/ 17 h 20"/>
                <a:gd name="T60" fmla="*/ 0 w 16"/>
                <a:gd name="T61" fmla="*/ 10 h 20"/>
                <a:gd name="T62" fmla="*/ 0 w 16"/>
                <a:gd name="T63" fmla="*/ 10 h 20"/>
                <a:gd name="T64" fmla="*/ 0 w 16"/>
                <a:gd name="T65" fmla="*/ 4 h 20"/>
                <a:gd name="T66" fmla="*/ 0 w 16"/>
                <a:gd name="T67" fmla="*/ 4 h 20"/>
                <a:gd name="T68" fmla="*/ 0 w 16"/>
                <a:gd name="T69" fmla="*/ 4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20"/>
                <a:gd name="T107" fmla="*/ 16 w 16"/>
                <a:gd name="T108" fmla="*/ 20 h 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20">
                  <a:moveTo>
                    <a:pt x="0" y="4"/>
                  </a:moveTo>
                  <a:lnTo>
                    <a:pt x="0" y="4"/>
                  </a:lnTo>
                  <a:lnTo>
                    <a:pt x="3" y="4"/>
                  </a:lnTo>
                  <a:lnTo>
                    <a:pt x="3" y="0"/>
                  </a:lnTo>
                  <a:lnTo>
                    <a:pt x="10" y="0"/>
                  </a:lnTo>
                  <a:lnTo>
                    <a:pt x="13" y="4"/>
                  </a:lnTo>
                  <a:lnTo>
                    <a:pt x="10" y="0"/>
                  </a:lnTo>
                  <a:lnTo>
                    <a:pt x="13" y="0"/>
                  </a:lnTo>
                  <a:lnTo>
                    <a:pt x="16" y="4"/>
                  </a:lnTo>
                  <a:lnTo>
                    <a:pt x="13" y="4"/>
                  </a:lnTo>
                  <a:lnTo>
                    <a:pt x="13" y="7"/>
                  </a:lnTo>
                  <a:lnTo>
                    <a:pt x="13" y="10"/>
                  </a:lnTo>
                  <a:lnTo>
                    <a:pt x="13" y="13"/>
                  </a:lnTo>
                  <a:lnTo>
                    <a:pt x="10" y="17"/>
                  </a:lnTo>
                  <a:lnTo>
                    <a:pt x="6" y="17"/>
                  </a:lnTo>
                  <a:lnTo>
                    <a:pt x="6" y="20"/>
                  </a:lnTo>
                  <a:lnTo>
                    <a:pt x="3" y="17"/>
                  </a:lnTo>
                  <a:lnTo>
                    <a:pt x="0" y="10"/>
                  </a:lnTo>
                  <a:lnTo>
                    <a:pt x="0" y="4"/>
                  </a:lnTo>
                </a:path>
              </a:pathLst>
            </a:custGeom>
            <a:noFill/>
            <a:ln w="0">
              <a:solidFill>
                <a:srgbClr val="7F7F7F"/>
              </a:solidFill>
              <a:round/>
              <a:headEnd/>
              <a:tailEnd/>
            </a:ln>
          </p:spPr>
          <p:txBody>
            <a:bodyPr/>
            <a:lstStyle/>
            <a:p>
              <a:endParaRPr lang="en-US"/>
            </a:p>
          </p:txBody>
        </p:sp>
        <p:sp>
          <p:nvSpPr>
            <p:cNvPr id="32712" name="Freeform 320"/>
            <p:cNvSpPr>
              <a:spLocks/>
            </p:cNvSpPr>
            <p:nvPr/>
          </p:nvSpPr>
          <p:spPr bwMode="auto">
            <a:xfrm>
              <a:off x="2321" y="1781"/>
              <a:ext cx="62" cy="59"/>
            </a:xfrm>
            <a:custGeom>
              <a:avLst/>
              <a:gdLst>
                <a:gd name="T0" fmla="*/ 23 w 45"/>
                <a:gd name="T1" fmla="*/ 0 h 42"/>
                <a:gd name="T2" fmla="*/ 26 w 45"/>
                <a:gd name="T3" fmla="*/ 0 h 42"/>
                <a:gd name="T4" fmla="*/ 29 w 45"/>
                <a:gd name="T5" fmla="*/ 0 h 42"/>
                <a:gd name="T6" fmla="*/ 36 w 45"/>
                <a:gd name="T7" fmla="*/ 3 h 42"/>
                <a:gd name="T8" fmla="*/ 39 w 45"/>
                <a:gd name="T9" fmla="*/ 7 h 42"/>
                <a:gd name="T10" fmla="*/ 39 w 45"/>
                <a:gd name="T11" fmla="*/ 10 h 42"/>
                <a:gd name="T12" fmla="*/ 42 w 45"/>
                <a:gd name="T13" fmla="*/ 13 h 42"/>
                <a:gd name="T14" fmla="*/ 42 w 45"/>
                <a:gd name="T15" fmla="*/ 16 h 42"/>
                <a:gd name="T16" fmla="*/ 45 w 45"/>
                <a:gd name="T17" fmla="*/ 20 h 42"/>
                <a:gd name="T18" fmla="*/ 42 w 45"/>
                <a:gd name="T19" fmla="*/ 26 h 42"/>
                <a:gd name="T20" fmla="*/ 42 w 45"/>
                <a:gd name="T21" fmla="*/ 29 h 42"/>
                <a:gd name="T22" fmla="*/ 39 w 45"/>
                <a:gd name="T23" fmla="*/ 32 h 42"/>
                <a:gd name="T24" fmla="*/ 39 w 45"/>
                <a:gd name="T25" fmla="*/ 36 h 42"/>
                <a:gd name="T26" fmla="*/ 36 w 45"/>
                <a:gd name="T27" fmla="*/ 39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6 h 42"/>
                <a:gd name="T42" fmla="*/ 3 w 45"/>
                <a:gd name="T43" fmla="*/ 32 h 42"/>
                <a:gd name="T44" fmla="*/ 0 w 45"/>
                <a:gd name="T45" fmla="*/ 29 h 42"/>
                <a:gd name="T46" fmla="*/ 0 w 45"/>
                <a:gd name="T47" fmla="*/ 26 h 42"/>
                <a:gd name="T48" fmla="*/ 0 w 45"/>
                <a:gd name="T49" fmla="*/ 20 h 42"/>
                <a:gd name="T50" fmla="*/ 0 w 45"/>
                <a:gd name="T51" fmla="*/ 16 h 42"/>
                <a:gd name="T52" fmla="*/ 0 w 45"/>
                <a:gd name="T53" fmla="*/ 13 h 42"/>
                <a:gd name="T54" fmla="*/ 3 w 45"/>
                <a:gd name="T55" fmla="*/ 10 h 42"/>
                <a:gd name="T56" fmla="*/ 7 w 45"/>
                <a:gd name="T57" fmla="*/ 7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7"/>
                  </a:lnTo>
                  <a:lnTo>
                    <a:pt x="39" y="10"/>
                  </a:lnTo>
                  <a:lnTo>
                    <a:pt x="42" y="13"/>
                  </a:lnTo>
                  <a:lnTo>
                    <a:pt x="42" y="16"/>
                  </a:lnTo>
                  <a:lnTo>
                    <a:pt x="45" y="20"/>
                  </a:lnTo>
                  <a:lnTo>
                    <a:pt x="42" y="26"/>
                  </a:lnTo>
                  <a:lnTo>
                    <a:pt x="42" y="29"/>
                  </a:lnTo>
                  <a:lnTo>
                    <a:pt x="39" y="32"/>
                  </a:lnTo>
                  <a:lnTo>
                    <a:pt x="39" y="36"/>
                  </a:lnTo>
                  <a:lnTo>
                    <a:pt x="36" y="39"/>
                  </a:lnTo>
                  <a:lnTo>
                    <a:pt x="29" y="42"/>
                  </a:lnTo>
                  <a:lnTo>
                    <a:pt x="26" y="42"/>
                  </a:lnTo>
                  <a:lnTo>
                    <a:pt x="23" y="42"/>
                  </a:lnTo>
                  <a:lnTo>
                    <a:pt x="16" y="42"/>
                  </a:lnTo>
                  <a:lnTo>
                    <a:pt x="13" y="42"/>
                  </a:lnTo>
                  <a:lnTo>
                    <a:pt x="10" y="39"/>
                  </a:lnTo>
                  <a:lnTo>
                    <a:pt x="7" y="36"/>
                  </a:lnTo>
                  <a:lnTo>
                    <a:pt x="3" y="32"/>
                  </a:lnTo>
                  <a:lnTo>
                    <a:pt x="0" y="29"/>
                  </a:lnTo>
                  <a:lnTo>
                    <a:pt x="0" y="26"/>
                  </a:lnTo>
                  <a:lnTo>
                    <a:pt x="0" y="20"/>
                  </a:lnTo>
                  <a:lnTo>
                    <a:pt x="0" y="16"/>
                  </a:lnTo>
                  <a:lnTo>
                    <a:pt x="0" y="13"/>
                  </a:lnTo>
                  <a:lnTo>
                    <a:pt x="3" y="10"/>
                  </a:lnTo>
                  <a:lnTo>
                    <a:pt x="7" y="7"/>
                  </a:lnTo>
                  <a:lnTo>
                    <a:pt x="10" y="3"/>
                  </a:lnTo>
                  <a:lnTo>
                    <a:pt x="13" y="0"/>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713" name="Freeform 321"/>
            <p:cNvSpPr>
              <a:spLocks/>
            </p:cNvSpPr>
            <p:nvPr/>
          </p:nvSpPr>
          <p:spPr bwMode="auto">
            <a:xfrm>
              <a:off x="2321" y="1781"/>
              <a:ext cx="62" cy="59"/>
            </a:xfrm>
            <a:custGeom>
              <a:avLst/>
              <a:gdLst>
                <a:gd name="T0" fmla="*/ 23 w 45"/>
                <a:gd name="T1" fmla="*/ 0 h 42"/>
                <a:gd name="T2" fmla="*/ 26 w 45"/>
                <a:gd name="T3" fmla="*/ 0 h 42"/>
                <a:gd name="T4" fmla="*/ 29 w 45"/>
                <a:gd name="T5" fmla="*/ 0 h 42"/>
                <a:gd name="T6" fmla="*/ 36 w 45"/>
                <a:gd name="T7" fmla="*/ 3 h 42"/>
                <a:gd name="T8" fmla="*/ 39 w 45"/>
                <a:gd name="T9" fmla="*/ 7 h 42"/>
                <a:gd name="T10" fmla="*/ 39 w 45"/>
                <a:gd name="T11" fmla="*/ 10 h 42"/>
                <a:gd name="T12" fmla="*/ 42 w 45"/>
                <a:gd name="T13" fmla="*/ 13 h 42"/>
                <a:gd name="T14" fmla="*/ 42 w 45"/>
                <a:gd name="T15" fmla="*/ 16 h 42"/>
                <a:gd name="T16" fmla="*/ 45 w 45"/>
                <a:gd name="T17" fmla="*/ 20 h 42"/>
                <a:gd name="T18" fmla="*/ 42 w 45"/>
                <a:gd name="T19" fmla="*/ 26 h 42"/>
                <a:gd name="T20" fmla="*/ 42 w 45"/>
                <a:gd name="T21" fmla="*/ 29 h 42"/>
                <a:gd name="T22" fmla="*/ 39 w 45"/>
                <a:gd name="T23" fmla="*/ 32 h 42"/>
                <a:gd name="T24" fmla="*/ 39 w 45"/>
                <a:gd name="T25" fmla="*/ 36 h 42"/>
                <a:gd name="T26" fmla="*/ 36 w 45"/>
                <a:gd name="T27" fmla="*/ 39 h 42"/>
                <a:gd name="T28" fmla="*/ 29 w 45"/>
                <a:gd name="T29" fmla="*/ 42 h 42"/>
                <a:gd name="T30" fmla="*/ 26 w 45"/>
                <a:gd name="T31" fmla="*/ 42 h 42"/>
                <a:gd name="T32" fmla="*/ 23 w 45"/>
                <a:gd name="T33" fmla="*/ 42 h 42"/>
                <a:gd name="T34" fmla="*/ 16 w 45"/>
                <a:gd name="T35" fmla="*/ 42 h 42"/>
                <a:gd name="T36" fmla="*/ 13 w 45"/>
                <a:gd name="T37" fmla="*/ 42 h 42"/>
                <a:gd name="T38" fmla="*/ 10 w 45"/>
                <a:gd name="T39" fmla="*/ 39 h 42"/>
                <a:gd name="T40" fmla="*/ 7 w 45"/>
                <a:gd name="T41" fmla="*/ 36 h 42"/>
                <a:gd name="T42" fmla="*/ 3 w 45"/>
                <a:gd name="T43" fmla="*/ 32 h 42"/>
                <a:gd name="T44" fmla="*/ 0 w 45"/>
                <a:gd name="T45" fmla="*/ 29 h 42"/>
                <a:gd name="T46" fmla="*/ 0 w 45"/>
                <a:gd name="T47" fmla="*/ 26 h 42"/>
                <a:gd name="T48" fmla="*/ 0 w 45"/>
                <a:gd name="T49" fmla="*/ 20 h 42"/>
                <a:gd name="T50" fmla="*/ 0 w 45"/>
                <a:gd name="T51" fmla="*/ 16 h 42"/>
                <a:gd name="T52" fmla="*/ 0 w 45"/>
                <a:gd name="T53" fmla="*/ 13 h 42"/>
                <a:gd name="T54" fmla="*/ 3 w 45"/>
                <a:gd name="T55" fmla="*/ 10 h 42"/>
                <a:gd name="T56" fmla="*/ 7 w 45"/>
                <a:gd name="T57" fmla="*/ 7 h 42"/>
                <a:gd name="T58" fmla="*/ 10 w 45"/>
                <a:gd name="T59" fmla="*/ 3 h 42"/>
                <a:gd name="T60" fmla="*/ 13 w 45"/>
                <a:gd name="T61" fmla="*/ 0 h 42"/>
                <a:gd name="T62" fmla="*/ 16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29" y="0"/>
                  </a:lnTo>
                  <a:lnTo>
                    <a:pt x="36" y="3"/>
                  </a:lnTo>
                  <a:lnTo>
                    <a:pt x="39" y="7"/>
                  </a:lnTo>
                  <a:lnTo>
                    <a:pt x="39" y="10"/>
                  </a:lnTo>
                  <a:lnTo>
                    <a:pt x="42" y="13"/>
                  </a:lnTo>
                  <a:lnTo>
                    <a:pt x="42" y="16"/>
                  </a:lnTo>
                  <a:lnTo>
                    <a:pt x="45" y="20"/>
                  </a:lnTo>
                  <a:lnTo>
                    <a:pt x="42" y="26"/>
                  </a:lnTo>
                  <a:lnTo>
                    <a:pt x="42" y="29"/>
                  </a:lnTo>
                  <a:lnTo>
                    <a:pt x="39" y="32"/>
                  </a:lnTo>
                  <a:lnTo>
                    <a:pt x="39" y="36"/>
                  </a:lnTo>
                  <a:lnTo>
                    <a:pt x="36" y="39"/>
                  </a:lnTo>
                  <a:lnTo>
                    <a:pt x="29" y="42"/>
                  </a:lnTo>
                  <a:lnTo>
                    <a:pt x="26" y="42"/>
                  </a:lnTo>
                  <a:lnTo>
                    <a:pt x="23" y="42"/>
                  </a:lnTo>
                  <a:lnTo>
                    <a:pt x="16" y="42"/>
                  </a:lnTo>
                  <a:lnTo>
                    <a:pt x="13" y="42"/>
                  </a:lnTo>
                  <a:lnTo>
                    <a:pt x="10" y="39"/>
                  </a:lnTo>
                  <a:lnTo>
                    <a:pt x="7" y="36"/>
                  </a:lnTo>
                  <a:lnTo>
                    <a:pt x="3" y="32"/>
                  </a:lnTo>
                  <a:lnTo>
                    <a:pt x="0" y="29"/>
                  </a:lnTo>
                  <a:lnTo>
                    <a:pt x="0" y="26"/>
                  </a:lnTo>
                  <a:lnTo>
                    <a:pt x="0" y="20"/>
                  </a:lnTo>
                  <a:lnTo>
                    <a:pt x="0" y="16"/>
                  </a:lnTo>
                  <a:lnTo>
                    <a:pt x="0" y="13"/>
                  </a:lnTo>
                  <a:lnTo>
                    <a:pt x="3" y="10"/>
                  </a:lnTo>
                  <a:lnTo>
                    <a:pt x="7" y="7"/>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714" name="Freeform 322"/>
            <p:cNvSpPr>
              <a:spLocks/>
            </p:cNvSpPr>
            <p:nvPr/>
          </p:nvSpPr>
          <p:spPr bwMode="auto">
            <a:xfrm>
              <a:off x="2481" y="1791"/>
              <a:ext cx="58" cy="63"/>
            </a:xfrm>
            <a:custGeom>
              <a:avLst/>
              <a:gdLst>
                <a:gd name="T0" fmla="*/ 19 w 42"/>
                <a:gd name="T1" fmla="*/ 0 h 45"/>
                <a:gd name="T2" fmla="*/ 26 w 42"/>
                <a:gd name="T3" fmla="*/ 0 h 45"/>
                <a:gd name="T4" fmla="*/ 29 w 42"/>
                <a:gd name="T5" fmla="*/ 3 h 45"/>
                <a:gd name="T6" fmla="*/ 32 w 42"/>
                <a:gd name="T7" fmla="*/ 3 h 45"/>
                <a:gd name="T8" fmla="*/ 36 w 42"/>
                <a:gd name="T9" fmla="*/ 6 h 45"/>
                <a:gd name="T10" fmla="*/ 39 w 42"/>
                <a:gd name="T11" fmla="*/ 9 h 45"/>
                <a:gd name="T12" fmla="*/ 42 w 42"/>
                <a:gd name="T13" fmla="*/ 13 h 45"/>
                <a:gd name="T14" fmla="*/ 42 w 42"/>
                <a:gd name="T15" fmla="*/ 19 h 45"/>
                <a:gd name="T16" fmla="*/ 42 w 42"/>
                <a:gd name="T17" fmla="*/ 22 h 45"/>
                <a:gd name="T18" fmla="*/ 42 w 42"/>
                <a:gd name="T19" fmla="*/ 29 h 45"/>
                <a:gd name="T20" fmla="*/ 42 w 42"/>
                <a:gd name="T21" fmla="*/ 32 h 45"/>
                <a:gd name="T22" fmla="*/ 39 w 42"/>
                <a:gd name="T23" fmla="*/ 35 h 45"/>
                <a:gd name="T24" fmla="*/ 36 w 42"/>
                <a:gd name="T25" fmla="*/ 38 h 45"/>
                <a:gd name="T26" fmla="*/ 32 w 42"/>
                <a:gd name="T27" fmla="*/ 41 h 45"/>
                <a:gd name="T28" fmla="*/ 29 w 42"/>
                <a:gd name="T29" fmla="*/ 41 h 45"/>
                <a:gd name="T30" fmla="*/ 26 w 42"/>
                <a:gd name="T31" fmla="*/ 45 h 45"/>
                <a:gd name="T32" fmla="*/ 19 w 42"/>
                <a:gd name="T33" fmla="*/ 45 h 45"/>
                <a:gd name="T34" fmla="*/ 16 w 42"/>
                <a:gd name="T35" fmla="*/ 45 h 45"/>
                <a:gd name="T36" fmla="*/ 13 w 42"/>
                <a:gd name="T37" fmla="*/ 41 h 45"/>
                <a:gd name="T38" fmla="*/ 10 w 42"/>
                <a:gd name="T39" fmla="*/ 41 h 45"/>
                <a:gd name="T40" fmla="*/ 7 w 42"/>
                <a:gd name="T41" fmla="*/ 38 h 45"/>
                <a:gd name="T42" fmla="*/ 3 w 42"/>
                <a:gd name="T43" fmla="*/ 35 h 45"/>
                <a:gd name="T44" fmla="*/ 0 w 42"/>
                <a:gd name="T45" fmla="*/ 32 h 45"/>
                <a:gd name="T46" fmla="*/ 0 w 42"/>
                <a:gd name="T47" fmla="*/ 29 h 45"/>
                <a:gd name="T48" fmla="*/ 0 w 42"/>
                <a:gd name="T49" fmla="*/ 22 h 45"/>
                <a:gd name="T50" fmla="*/ 0 w 42"/>
                <a:gd name="T51" fmla="*/ 19 h 45"/>
                <a:gd name="T52" fmla="*/ 0 w 42"/>
                <a:gd name="T53" fmla="*/ 13 h 45"/>
                <a:gd name="T54" fmla="*/ 3 w 42"/>
                <a:gd name="T55" fmla="*/ 9 h 45"/>
                <a:gd name="T56" fmla="*/ 7 w 42"/>
                <a:gd name="T57" fmla="*/ 6 h 45"/>
                <a:gd name="T58" fmla="*/ 10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3"/>
                  </a:lnTo>
                  <a:lnTo>
                    <a:pt x="32" y="3"/>
                  </a:lnTo>
                  <a:lnTo>
                    <a:pt x="36" y="6"/>
                  </a:lnTo>
                  <a:lnTo>
                    <a:pt x="39" y="9"/>
                  </a:lnTo>
                  <a:lnTo>
                    <a:pt x="42" y="13"/>
                  </a:lnTo>
                  <a:lnTo>
                    <a:pt x="42" y="19"/>
                  </a:lnTo>
                  <a:lnTo>
                    <a:pt x="42" y="22"/>
                  </a:lnTo>
                  <a:lnTo>
                    <a:pt x="42" y="29"/>
                  </a:lnTo>
                  <a:lnTo>
                    <a:pt x="42" y="32"/>
                  </a:lnTo>
                  <a:lnTo>
                    <a:pt x="39" y="35"/>
                  </a:lnTo>
                  <a:lnTo>
                    <a:pt x="36" y="38"/>
                  </a:lnTo>
                  <a:lnTo>
                    <a:pt x="32" y="41"/>
                  </a:lnTo>
                  <a:lnTo>
                    <a:pt x="29" y="41"/>
                  </a:lnTo>
                  <a:lnTo>
                    <a:pt x="26" y="45"/>
                  </a:lnTo>
                  <a:lnTo>
                    <a:pt x="19" y="45"/>
                  </a:lnTo>
                  <a:lnTo>
                    <a:pt x="16" y="45"/>
                  </a:lnTo>
                  <a:lnTo>
                    <a:pt x="13" y="41"/>
                  </a:lnTo>
                  <a:lnTo>
                    <a:pt x="10" y="41"/>
                  </a:lnTo>
                  <a:lnTo>
                    <a:pt x="7" y="38"/>
                  </a:lnTo>
                  <a:lnTo>
                    <a:pt x="3" y="35"/>
                  </a:lnTo>
                  <a:lnTo>
                    <a:pt x="0" y="32"/>
                  </a:lnTo>
                  <a:lnTo>
                    <a:pt x="0" y="29"/>
                  </a:lnTo>
                  <a:lnTo>
                    <a:pt x="0" y="22"/>
                  </a:lnTo>
                  <a:lnTo>
                    <a:pt x="0" y="19"/>
                  </a:lnTo>
                  <a:lnTo>
                    <a:pt x="0" y="13"/>
                  </a:lnTo>
                  <a:lnTo>
                    <a:pt x="3" y="9"/>
                  </a:lnTo>
                  <a:lnTo>
                    <a:pt x="7" y="6"/>
                  </a:lnTo>
                  <a:lnTo>
                    <a:pt x="10" y="3"/>
                  </a:lnTo>
                  <a:lnTo>
                    <a:pt x="13" y="3"/>
                  </a:lnTo>
                  <a:lnTo>
                    <a:pt x="16" y="0"/>
                  </a:lnTo>
                  <a:lnTo>
                    <a:pt x="19" y="0"/>
                  </a:lnTo>
                  <a:close/>
                </a:path>
              </a:pathLst>
            </a:custGeom>
            <a:solidFill>
              <a:srgbClr val="FF0000"/>
            </a:solidFill>
            <a:ln w="9525">
              <a:noFill/>
              <a:round/>
              <a:headEnd/>
              <a:tailEnd/>
            </a:ln>
          </p:spPr>
          <p:txBody>
            <a:bodyPr/>
            <a:lstStyle/>
            <a:p>
              <a:endParaRPr lang="en-US"/>
            </a:p>
          </p:txBody>
        </p:sp>
        <p:sp>
          <p:nvSpPr>
            <p:cNvPr id="32715" name="Freeform 323"/>
            <p:cNvSpPr>
              <a:spLocks/>
            </p:cNvSpPr>
            <p:nvPr/>
          </p:nvSpPr>
          <p:spPr bwMode="auto">
            <a:xfrm>
              <a:off x="2481" y="1791"/>
              <a:ext cx="58" cy="63"/>
            </a:xfrm>
            <a:custGeom>
              <a:avLst/>
              <a:gdLst>
                <a:gd name="T0" fmla="*/ 19 w 42"/>
                <a:gd name="T1" fmla="*/ 0 h 45"/>
                <a:gd name="T2" fmla="*/ 26 w 42"/>
                <a:gd name="T3" fmla="*/ 0 h 45"/>
                <a:gd name="T4" fmla="*/ 29 w 42"/>
                <a:gd name="T5" fmla="*/ 3 h 45"/>
                <a:gd name="T6" fmla="*/ 32 w 42"/>
                <a:gd name="T7" fmla="*/ 3 h 45"/>
                <a:gd name="T8" fmla="*/ 36 w 42"/>
                <a:gd name="T9" fmla="*/ 6 h 45"/>
                <a:gd name="T10" fmla="*/ 39 w 42"/>
                <a:gd name="T11" fmla="*/ 9 h 45"/>
                <a:gd name="T12" fmla="*/ 42 w 42"/>
                <a:gd name="T13" fmla="*/ 13 h 45"/>
                <a:gd name="T14" fmla="*/ 42 w 42"/>
                <a:gd name="T15" fmla="*/ 19 h 45"/>
                <a:gd name="T16" fmla="*/ 42 w 42"/>
                <a:gd name="T17" fmla="*/ 22 h 45"/>
                <a:gd name="T18" fmla="*/ 42 w 42"/>
                <a:gd name="T19" fmla="*/ 29 h 45"/>
                <a:gd name="T20" fmla="*/ 42 w 42"/>
                <a:gd name="T21" fmla="*/ 32 h 45"/>
                <a:gd name="T22" fmla="*/ 39 w 42"/>
                <a:gd name="T23" fmla="*/ 35 h 45"/>
                <a:gd name="T24" fmla="*/ 36 w 42"/>
                <a:gd name="T25" fmla="*/ 38 h 45"/>
                <a:gd name="T26" fmla="*/ 32 w 42"/>
                <a:gd name="T27" fmla="*/ 41 h 45"/>
                <a:gd name="T28" fmla="*/ 29 w 42"/>
                <a:gd name="T29" fmla="*/ 41 h 45"/>
                <a:gd name="T30" fmla="*/ 26 w 42"/>
                <a:gd name="T31" fmla="*/ 45 h 45"/>
                <a:gd name="T32" fmla="*/ 19 w 42"/>
                <a:gd name="T33" fmla="*/ 45 h 45"/>
                <a:gd name="T34" fmla="*/ 16 w 42"/>
                <a:gd name="T35" fmla="*/ 45 h 45"/>
                <a:gd name="T36" fmla="*/ 13 w 42"/>
                <a:gd name="T37" fmla="*/ 41 h 45"/>
                <a:gd name="T38" fmla="*/ 10 w 42"/>
                <a:gd name="T39" fmla="*/ 41 h 45"/>
                <a:gd name="T40" fmla="*/ 7 w 42"/>
                <a:gd name="T41" fmla="*/ 38 h 45"/>
                <a:gd name="T42" fmla="*/ 3 w 42"/>
                <a:gd name="T43" fmla="*/ 35 h 45"/>
                <a:gd name="T44" fmla="*/ 0 w 42"/>
                <a:gd name="T45" fmla="*/ 32 h 45"/>
                <a:gd name="T46" fmla="*/ 0 w 42"/>
                <a:gd name="T47" fmla="*/ 29 h 45"/>
                <a:gd name="T48" fmla="*/ 0 w 42"/>
                <a:gd name="T49" fmla="*/ 22 h 45"/>
                <a:gd name="T50" fmla="*/ 0 w 42"/>
                <a:gd name="T51" fmla="*/ 19 h 45"/>
                <a:gd name="T52" fmla="*/ 0 w 42"/>
                <a:gd name="T53" fmla="*/ 13 h 45"/>
                <a:gd name="T54" fmla="*/ 3 w 42"/>
                <a:gd name="T55" fmla="*/ 9 h 45"/>
                <a:gd name="T56" fmla="*/ 7 w 42"/>
                <a:gd name="T57" fmla="*/ 6 h 45"/>
                <a:gd name="T58" fmla="*/ 10 w 42"/>
                <a:gd name="T59" fmla="*/ 3 h 45"/>
                <a:gd name="T60" fmla="*/ 13 w 42"/>
                <a:gd name="T61" fmla="*/ 3 h 45"/>
                <a:gd name="T62" fmla="*/ 16 w 42"/>
                <a:gd name="T63" fmla="*/ 0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0"/>
                  </a:lnTo>
                  <a:lnTo>
                    <a:pt x="29" y="3"/>
                  </a:lnTo>
                  <a:lnTo>
                    <a:pt x="32" y="3"/>
                  </a:lnTo>
                  <a:lnTo>
                    <a:pt x="36" y="6"/>
                  </a:lnTo>
                  <a:lnTo>
                    <a:pt x="39" y="9"/>
                  </a:lnTo>
                  <a:lnTo>
                    <a:pt x="42" y="13"/>
                  </a:lnTo>
                  <a:lnTo>
                    <a:pt x="42" y="19"/>
                  </a:lnTo>
                  <a:lnTo>
                    <a:pt x="42" y="22"/>
                  </a:lnTo>
                  <a:lnTo>
                    <a:pt x="42" y="29"/>
                  </a:lnTo>
                  <a:lnTo>
                    <a:pt x="42" y="32"/>
                  </a:lnTo>
                  <a:lnTo>
                    <a:pt x="39" y="35"/>
                  </a:lnTo>
                  <a:lnTo>
                    <a:pt x="36" y="38"/>
                  </a:lnTo>
                  <a:lnTo>
                    <a:pt x="32" y="41"/>
                  </a:lnTo>
                  <a:lnTo>
                    <a:pt x="29" y="41"/>
                  </a:lnTo>
                  <a:lnTo>
                    <a:pt x="26" y="45"/>
                  </a:lnTo>
                  <a:lnTo>
                    <a:pt x="19" y="45"/>
                  </a:lnTo>
                  <a:lnTo>
                    <a:pt x="16" y="45"/>
                  </a:lnTo>
                  <a:lnTo>
                    <a:pt x="13" y="41"/>
                  </a:lnTo>
                  <a:lnTo>
                    <a:pt x="10" y="41"/>
                  </a:lnTo>
                  <a:lnTo>
                    <a:pt x="7" y="38"/>
                  </a:lnTo>
                  <a:lnTo>
                    <a:pt x="3" y="35"/>
                  </a:lnTo>
                  <a:lnTo>
                    <a:pt x="0" y="32"/>
                  </a:lnTo>
                  <a:lnTo>
                    <a:pt x="0" y="29"/>
                  </a:lnTo>
                  <a:lnTo>
                    <a:pt x="0" y="22"/>
                  </a:lnTo>
                  <a:lnTo>
                    <a:pt x="0" y="19"/>
                  </a:lnTo>
                  <a:lnTo>
                    <a:pt x="0" y="13"/>
                  </a:lnTo>
                  <a:lnTo>
                    <a:pt x="3" y="9"/>
                  </a:lnTo>
                  <a:lnTo>
                    <a:pt x="7" y="6"/>
                  </a:lnTo>
                  <a:lnTo>
                    <a:pt x="10" y="3"/>
                  </a:lnTo>
                  <a:lnTo>
                    <a:pt x="13" y="3"/>
                  </a:lnTo>
                  <a:lnTo>
                    <a:pt x="16" y="0"/>
                  </a:lnTo>
                  <a:lnTo>
                    <a:pt x="19" y="0"/>
                  </a:lnTo>
                </a:path>
              </a:pathLst>
            </a:custGeom>
            <a:noFill/>
            <a:ln w="0">
              <a:solidFill>
                <a:srgbClr val="000000"/>
              </a:solidFill>
              <a:round/>
              <a:headEnd/>
              <a:tailEnd/>
            </a:ln>
          </p:spPr>
          <p:txBody>
            <a:bodyPr/>
            <a:lstStyle/>
            <a:p>
              <a:endParaRPr lang="en-US"/>
            </a:p>
          </p:txBody>
        </p:sp>
        <p:sp>
          <p:nvSpPr>
            <p:cNvPr id="32716" name="Freeform 324"/>
            <p:cNvSpPr>
              <a:spLocks/>
            </p:cNvSpPr>
            <p:nvPr/>
          </p:nvSpPr>
          <p:spPr bwMode="auto">
            <a:xfrm>
              <a:off x="2477" y="1821"/>
              <a:ext cx="62" cy="59"/>
            </a:xfrm>
            <a:custGeom>
              <a:avLst/>
              <a:gdLst>
                <a:gd name="T0" fmla="*/ 22 w 45"/>
                <a:gd name="T1" fmla="*/ 0 h 42"/>
                <a:gd name="T2" fmla="*/ 26 w 45"/>
                <a:gd name="T3" fmla="*/ 0 h 42"/>
                <a:gd name="T4" fmla="*/ 32 w 45"/>
                <a:gd name="T5" fmla="*/ 0 h 42"/>
                <a:gd name="T6" fmla="*/ 35 w 45"/>
                <a:gd name="T7" fmla="*/ 3 h 42"/>
                <a:gd name="T8" fmla="*/ 39 w 45"/>
                <a:gd name="T9" fmla="*/ 7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7 h 42"/>
                <a:gd name="T58" fmla="*/ 10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7"/>
                  </a:lnTo>
                  <a:lnTo>
                    <a:pt x="42" y="10"/>
                  </a:lnTo>
                  <a:lnTo>
                    <a:pt x="42" y="13"/>
                  </a:lnTo>
                  <a:lnTo>
                    <a:pt x="45" y="16"/>
                  </a:lnTo>
                  <a:lnTo>
                    <a:pt x="45" y="19"/>
                  </a:lnTo>
                  <a:lnTo>
                    <a:pt x="45" y="26"/>
                  </a:lnTo>
                  <a:lnTo>
                    <a:pt x="42" y="29"/>
                  </a:lnTo>
                  <a:lnTo>
                    <a:pt x="42" y="32"/>
                  </a:lnTo>
                  <a:lnTo>
                    <a:pt x="39" y="36"/>
                  </a:lnTo>
                  <a:lnTo>
                    <a:pt x="35" y="39"/>
                  </a:lnTo>
                  <a:lnTo>
                    <a:pt x="32" y="42"/>
                  </a:lnTo>
                  <a:lnTo>
                    <a:pt x="26" y="42"/>
                  </a:lnTo>
                  <a:lnTo>
                    <a:pt x="22" y="42"/>
                  </a:lnTo>
                  <a:lnTo>
                    <a:pt x="19" y="42"/>
                  </a:lnTo>
                  <a:lnTo>
                    <a:pt x="13" y="42"/>
                  </a:lnTo>
                  <a:lnTo>
                    <a:pt x="10" y="39"/>
                  </a:lnTo>
                  <a:lnTo>
                    <a:pt x="6" y="36"/>
                  </a:lnTo>
                  <a:lnTo>
                    <a:pt x="3" y="32"/>
                  </a:lnTo>
                  <a:lnTo>
                    <a:pt x="3" y="29"/>
                  </a:lnTo>
                  <a:lnTo>
                    <a:pt x="0" y="26"/>
                  </a:lnTo>
                  <a:lnTo>
                    <a:pt x="0" y="19"/>
                  </a:lnTo>
                  <a:lnTo>
                    <a:pt x="0" y="16"/>
                  </a:lnTo>
                  <a:lnTo>
                    <a:pt x="3" y="13"/>
                  </a:lnTo>
                  <a:lnTo>
                    <a:pt x="3" y="10"/>
                  </a:lnTo>
                  <a:lnTo>
                    <a:pt x="6" y="7"/>
                  </a:lnTo>
                  <a:lnTo>
                    <a:pt x="10" y="3"/>
                  </a:lnTo>
                  <a:lnTo>
                    <a:pt x="13" y="0"/>
                  </a:lnTo>
                  <a:lnTo>
                    <a:pt x="19" y="0"/>
                  </a:lnTo>
                  <a:lnTo>
                    <a:pt x="22" y="0"/>
                  </a:lnTo>
                  <a:close/>
                </a:path>
              </a:pathLst>
            </a:custGeom>
            <a:solidFill>
              <a:srgbClr val="FFFF00"/>
            </a:solidFill>
            <a:ln w="9525">
              <a:noFill/>
              <a:round/>
              <a:headEnd/>
              <a:tailEnd/>
            </a:ln>
          </p:spPr>
          <p:txBody>
            <a:bodyPr/>
            <a:lstStyle/>
            <a:p>
              <a:endParaRPr lang="en-US"/>
            </a:p>
          </p:txBody>
        </p:sp>
        <p:sp>
          <p:nvSpPr>
            <p:cNvPr id="32717" name="Freeform 325"/>
            <p:cNvSpPr>
              <a:spLocks/>
            </p:cNvSpPr>
            <p:nvPr/>
          </p:nvSpPr>
          <p:spPr bwMode="auto">
            <a:xfrm>
              <a:off x="2477" y="1821"/>
              <a:ext cx="62" cy="59"/>
            </a:xfrm>
            <a:custGeom>
              <a:avLst/>
              <a:gdLst>
                <a:gd name="T0" fmla="*/ 22 w 45"/>
                <a:gd name="T1" fmla="*/ 0 h 42"/>
                <a:gd name="T2" fmla="*/ 26 w 45"/>
                <a:gd name="T3" fmla="*/ 0 h 42"/>
                <a:gd name="T4" fmla="*/ 32 w 45"/>
                <a:gd name="T5" fmla="*/ 0 h 42"/>
                <a:gd name="T6" fmla="*/ 35 w 45"/>
                <a:gd name="T7" fmla="*/ 3 h 42"/>
                <a:gd name="T8" fmla="*/ 39 w 45"/>
                <a:gd name="T9" fmla="*/ 7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7 h 42"/>
                <a:gd name="T58" fmla="*/ 10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7"/>
                  </a:lnTo>
                  <a:lnTo>
                    <a:pt x="42" y="10"/>
                  </a:lnTo>
                  <a:lnTo>
                    <a:pt x="42" y="13"/>
                  </a:lnTo>
                  <a:lnTo>
                    <a:pt x="45" y="16"/>
                  </a:lnTo>
                  <a:lnTo>
                    <a:pt x="45" y="19"/>
                  </a:lnTo>
                  <a:lnTo>
                    <a:pt x="45" y="26"/>
                  </a:lnTo>
                  <a:lnTo>
                    <a:pt x="42" y="29"/>
                  </a:lnTo>
                  <a:lnTo>
                    <a:pt x="42" y="32"/>
                  </a:lnTo>
                  <a:lnTo>
                    <a:pt x="39" y="36"/>
                  </a:lnTo>
                  <a:lnTo>
                    <a:pt x="35" y="39"/>
                  </a:lnTo>
                  <a:lnTo>
                    <a:pt x="32" y="42"/>
                  </a:lnTo>
                  <a:lnTo>
                    <a:pt x="26" y="42"/>
                  </a:lnTo>
                  <a:lnTo>
                    <a:pt x="22" y="42"/>
                  </a:lnTo>
                  <a:lnTo>
                    <a:pt x="19" y="42"/>
                  </a:lnTo>
                  <a:lnTo>
                    <a:pt x="13" y="42"/>
                  </a:lnTo>
                  <a:lnTo>
                    <a:pt x="10" y="39"/>
                  </a:lnTo>
                  <a:lnTo>
                    <a:pt x="6" y="36"/>
                  </a:lnTo>
                  <a:lnTo>
                    <a:pt x="3" y="32"/>
                  </a:lnTo>
                  <a:lnTo>
                    <a:pt x="3" y="29"/>
                  </a:lnTo>
                  <a:lnTo>
                    <a:pt x="0" y="26"/>
                  </a:lnTo>
                  <a:lnTo>
                    <a:pt x="0" y="19"/>
                  </a:lnTo>
                  <a:lnTo>
                    <a:pt x="0" y="16"/>
                  </a:lnTo>
                  <a:lnTo>
                    <a:pt x="3" y="13"/>
                  </a:lnTo>
                  <a:lnTo>
                    <a:pt x="3" y="10"/>
                  </a:lnTo>
                  <a:lnTo>
                    <a:pt x="6" y="7"/>
                  </a:lnTo>
                  <a:lnTo>
                    <a:pt x="10" y="3"/>
                  </a:lnTo>
                  <a:lnTo>
                    <a:pt x="13" y="0"/>
                  </a:lnTo>
                  <a:lnTo>
                    <a:pt x="19" y="0"/>
                  </a:lnTo>
                  <a:lnTo>
                    <a:pt x="22" y="0"/>
                  </a:lnTo>
                </a:path>
              </a:pathLst>
            </a:custGeom>
            <a:noFill/>
            <a:ln w="12700">
              <a:solidFill>
                <a:srgbClr val="000000"/>
              </a:solidFill>
              <a:round/>
              <a:headEnd/>
              <a:tailEnd/>
            </a:ln>
          </p:spPr>
          <p:txBody>
            <a:bodyPr/>
            <a:lstStyle/>
            <a:p>
              <a:endParaRPr lang="en-US"/>
            </a:p>
          </p:txBody>
        </p:sp>
        <p:sp>
          <p:nvSpPr>
            <p:cNvPr id="32718" name="Freeform 326"/>
            <p:cNvSpPr>
              <a:spLocks/>
            </p:cNvSpPr>
            <p:nvPr/>
          </p:nvSpPr>
          <p:spPr bwMode="auto">
            <a:xfrm>
              <a:off x="2982" y="1970"/>
              <a:ext cx="62" cy="63"/>
            </a:xfrm>
            <a:custGeom>
              <a:avLst/>
              <a:gdLst>
                <a:gd name="T0" fmla="*/ 22 w 45"/>
                <a:gd name="T1" fmla="*/ 0 h 45"/>
                <a:gd name="T2" fmla="*/ 29 w 45"/>
                <a:gd name="T3" fmla="*/ 0 h 45"/>
                <a:gd name="T4" fmla="*/ 32 w 45"/>
                <a:gd name="T5" fmla="*/ 4 h 45"/>
                <a:gd name="T6" fmla="*/ 35 w 45"/>
                <a:gd name="T7" fmla="*/ 4 h 45"/>
                <a:gd name="T8" fmla="*/ 38 w 45"/>
                <a:gd name="T9" fmla="*/ 7 h 45"/>
                <a:gd name="T10" fmla="*/ 42 w 45"/>
                <a:gd name="T11" fmla="*/ 10 h 45"/>
                <a:gd name="T12" fmla="*/ 45 w 45"/>
                <a:gd name="T13" fmla="*/ 13 h 45"/>
                <a:gd name="T14" fmla="*/ 45 w 45"/>
                <a:gd name="T15" fmla="*/ 16 h 45"/>
                <a:gd name="T16" fmla="*/ 45 w 45"/>
                <a:gd name="T17" fmla="*/ 23 h 45"/>
                <a:gd name="T18" fmla="*/ 45 w 45"/>
                <a:gd name="T19" fmla="*/ 26 h 45"/>
                <a:gd name="T20" fmla="*/ 45 w 45"/>
                <a:gd name="T21" fmla="*/ 29 h 45"/>
                <a:gd name="T22" fmla="*/ 42 w 45"/>
                <a:gd name="T23" fmla="*/ 36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6 h 45"/>
                <a:gd name="T44" fmla="*/ 3 w 45"/>
                <a:gd name="T45" fmla="*/ 29 h 45"/>
                <a:gd name="T46" fmla="*/ 3 w 45"/>
                <a:gd name="T47" fmla="*/ 26 h 45"/>
                <a:gd name="T48" fmla="*/ 0 w 45"/>
                <a:gd name="T49" fmla="*/ 23 h 45"/>
                <a:gd name="T50" fmla="*/ 3 w 45"/>
                <a:gd name="T51" fmla="*/ 16 h 45"/>
                <a:gd name="T52" fmla="*/ 3 w 45"/>
                <a:gd name="T53" fmla="*/ 13 h 45"/>
                <a:gd name="T54" fmla="*/ 6 w 45"/>
                <a:gd name="T55" fmla="*/ 10 h 45"/>
                <a:gd name="T56" fmla="*/ 6 w 45"/>
                <a:gd name="T57" fmla="*/ 7 h 45"/>
                <a:gd name="T58" fmla="*/ 9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8" y="7"/>
                  </a:lnTo>
                  <a:lnTo>
                    <a:pt x="42" y="10"/>
                  </a:lnTo>
                  <a:lnTo>
                    <a:pt x="45" y="13"/>
                  </a:lnTo>
                  <a:lnTo>
                    <a:pt x="45" y="16"/>
                  </a:lnTo>
                  <a:lnTo>
                    <a:pt x="45" y="23"/>
                  </a:lnTo>
                  <a:lnTo>
                    <a:pt x="45" y="26"/>
                  </a:lnTo>
                  <a:lnTo>
                    <a:pt x="45" y="29"/>
                  </a:lnTo>
                  <a:lnTo>
                    <a:pt x="42" y="36"/>
                  </a:lnTo>
                  <a:lnTo>
                    <a:pt x="38" y="39"/>
                  </a:lnTo>
                  <a:lnTo>
                    <a:pt x="35" y="42"/>
                  </a:lnTo>
                  <a:lnTo>
                    <a:pt x="32" y="42"/>
                  </a:lnTo>
                  <a:lnTo>
                    <a:pt x="29" y="45"/>
                  </a:lnTo>
                  <a:lnTo>
                    <a:pt x="22" y="45"/>
                  </a:lnTo>
                  <a:lnTo>
                    <a:pt x="19" y="45"/>
                  </a:lnTo>
                  <a:lnTo>
                    <a:pt x="16" y="42"/>
                  </a:lnTo>
                  <a:lnTo>
                    <a:pt x="9" y="42"/>
                  </a:lnTo>
                  <a:lnTo>
                    <a:pt x="6" y="39"/>
                  </a:lnTo>
                  <a:lnTo>
                    <a:pt x="6" y="36"/>
                  </a:lnTo>
                  <a:lnTo>
                    <a:pt x="3" y="29"/>
                  </a:lnTo>
                  <a:lnTo>
                    <a:pt x="3" y="26"/>
                  </a:lnTo>
                  <a:lnTo>
                    <a:pt x="0" y="23"/>
                  </a:lnTo>
                  <a:lnTo>
                    <a:pt x="3" y="16"/>
                  </a:lnTo>
                  <a:lnTo>
                    <a:pt x="3" y="13"/>
                  </a:lnTo>
                  <a:lnTo>
                    <a:pt x="6" y="10"/>
                  </a:lnTo>
                  <a:lnTo>
                    <a:pt x="6" y="7"/>
                  </a:lnTo>
                  <a:lnTo>
                    <a:pt x="9" y="4"/>
                  </a:lnTo>
                  <a:lnTo>
                    <a:pt x="16" y="4"/>
                  </a:lnTo>
                  <a:lnTo>
                    <a:pt x="19" y="0"/>
                  </a:lnTo>
                  <a:lnTo>
                    <a:pt x="22" y="0"/>
                  </a:lnTo>
                  <a:close/>
                </a:path>
              </a:pathLst>
            </a:custGeom>
            <a:solidFill>
              <a:srgbClr val="FF0000"/>
            </a:solidFill>
            <a:ln w="9525">
              <a:noFill/>
              <a:round/>
              <a:headEnd/>
              <a:tailEnd/>
            </a:ln>
          </p:spPr>
          <p:txBody>
            <a:bodyPr/>
            <a:lstStyle/>
            <a:p>
              <a:endParaRPr lang="en-US"/>
            </a:p>
          </p:txBody>
        </p:sp>
        <p:sp>
          <p:nvSpPr>
            <p:cNvPr id="32719" name="Freeform 327"/>
            <p:cNvSpPr>
              <a:spLocks/>
            </p:cNvSpPr>
            <p:nvPr/>
          </p:nvSpPr>
          <p:spPr bwMode="auto">
            <a:xfrm>
              <a:off x="2982" y="1970"/>
              <a:ext cx="62" cy="63"/>
            </a:xfrm>
            <a:custGeom>
              <a:avLst/>
              <a:gdLst>
                <a:gd name="T0" fmla="*/ 22 w 45"/>
                <a:gd name="T1" fmla="*/ 0 h 45"/>
                <a:gd name="T2" fmla="*/ 29 w 45"/>
                <a:gd name="T3" fmla="*/ 0 h 45"/>
                <a:gd name="T4" fmla="*/ 32 w 45"/>
                <a:gd name="T5" fmla="*/ 4 h 45"/>
                <a:gd name="T6" fmla="*/ 35 w 45"/>
                <a:gd name="T7" fmla="*/ 4 h 45"/>
                <a:gd name="T8" fmla="*/ 38 w 45"/>
                <a:gd name="T9" fmla="*/ 7 h 45"/>
                <a:gd name="T10" fmla="*/ 42 w 45"/>
                <a:gd name="T11" fmla="*/ 10 h 45"/>
                <a:gd name="T12" fmla="*/ 45 w 45"/>
                <a:gd name="T13" fmla="*/ 13 h 45"/>
                <a:gd name="T14" fmla="*/ 45 w 45"/>
                <a:gd name="T15" fmla="*/ 16 h 45"/>
                <a:gd name="T16" fmla="*/ 45 w 45"/>
                <a:gd name="T17" fmla="*/ 23 h 45"/>
                <a:gd name="T18" fmla="*/ 45 w 45"/>
                <a:gd name="T19" fmla="*/ 26 h 45"/>
                <a:gd name="T20" fmla="*/ 45 w 45"/>
                <a:gd name="T21" fmla="*/ 29 h 45"/>
                <a:gd name="T22" fmla="*/ 42 w 45"/>
                <a:gd name="T23" fmla="*/ 36 h 45"/>
                <a:gd name="T24" fmla="*/ 38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9 w 45"/>
                <a:gd name="T39" fmla="*/ 42 h 45"/>
                <a:gd name="T40" fmla="*/ 6 w 45"/>
                <a:gd name="T41" fmla="*/ 39 h 45"/>
                <a:gd name="T42" fmla="*/ 6 w 45"/>
                <a:gd name="T43" fmla="*/ 36 h 45"/>
                <a:gd name="T44" fmla="*/ 3 w 45"/>
                <a:gd name="T45" fmla="*/ 29 h 45"/>
                <a:gd name="T46" fmla="*/ 3 w 45"/>
                <a:gd name="T47" fmla="*/ 26 h 45"/>
                <a:gd name="T48" fmla="*/ 0 w 45"/>
                <a:gd name="T49" fmla="*/ 23 h 45"/>
                <a:gd name="T50" fmla="*/ 3 w 45"/>
                <a:gd name="T51" fmla="*/ 16 h 45"/>
                <a:gd name="T52" fmla="*/ 3 w 45"/>
                <a:gd name="T53" fmla="*/ 13 h 45"/>
                <a:gd name="T54" fmla="*/ 6 w 45"/>
                <a:gd name="T55" fmla="*/ 10 h 45"/>
                <a:gd name="T56" fmla="*/ 6 w 45"/>
                <a:gd name="T57" fmla="*/ 7 h 45"/>
                <a:gd name="T58" fmla="*/ 9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8" y="7"/>
                  </a:lnTo>
                  <a:lnTo>
                    <a:pt x="42" y="10"/>
                  </a:lnTo>
                  <a:lnTo>
                    <a:pt x="45" y="13"/>
                  </a:lnTo>
                  <a:lnTo>
                    <a:pt x="45" y="16"/>
                  </a:lnTo>
                  <a:lnTo>
                    <a:pt x="45" y="23"/>
                  </a:lnTo>
                  <a:lnTo>
                    <a:pt x="45" y="26"/>
                  </a:lnTo>
                  <a:lnTo>
                    <a:pt x="45" y="29"/>
                  </a:lnTo>
                  <a:lnTo>
                    <a:pt x="42" y="36"/>
                  </a:lnTo>
                  <a:lnTo>
                    <a:pt x="38" y="39"/>
                  </a:lnTo>
                  <a:lnTo>
                    <a:pt x="35" y="42"/>
                  </a:lnTo>
                  <a:lnTo>
                    <a:pt x="32" y="42"/>
                  </a:lnTo>
                  <a:lnTo>
                    <a:pt x="29" y="45"/>
                  </a:lnTo>
                  <a:lnTo>
                    <a:pt x="22" y="45"/>
                  </a:lnTo>
                  <a:lnTo>
                    <a:pt x="19" y="45"/>
                  </a:lnTo>
                  <a:lnTo>
                    <a:pt x="16" y="42"/>
                  </a:lnTo>
                  <a:lnTo>
                    <a:pt x="9" y="42"/>
                  </a:lnTo>
                  <a:lnTo>
                    <a:pt x="6" y="39"/>
                  </a:lnTo>
                  <a:lnTo>
                    <a:pt x="6" y="36"/>
                  </a:lnTo>
                  <a:lnTo>
                    <a:pt x="3" y="29"/>
                  </a:lnTo>
                  <a:lnTo>
                    <a:pt x="3" y="26"/>
                  </a:lnTo>
                  <a:lnTo>
                    <a:pt x="0" y="23"/>
                  </a:lnTo>
                  <a:lnTo>
                    <a:pt x="3" y="16"/>
                  </a:lnTo>
                  <a:lnTo>
                    <a:pt x="3" y="13"/>
                  </a:lnTo>
                  <a:lnTo>
                    <a:pt x="6" y="10"/>
                  </a:lnTo>
                  <a:lnTo>
                    <a:pt x="6" y="7"/>
                  </a:lnTo>
                  <a:lnTo>
                    <a:pt x="9" y="4"/>
                  </a:lnTo>
                  <a:lnTo>
                    <a:pt x="16" y="4"/>
                  </a:lnTo>
                  <a:lnTo>
                    <a:pt x="19" y="0"/>
                  </a:lnTo>
                  <a:lnTo>
                    <a:pt x="22" y="0"/>
                  </a:lnTo>
                </a:path>
              </a:pathLst>
            </a:custGeom>
            <a:noFill/>
            <a:ln w="0">
              <a:solidFill>
                <a:srgbClr val="000000"/>
              </a:solidFill>
              <a:round/>
              <a:headEnd/>
              <a:tailEnd/>
            </a:ln>
          </p:spPr>
          <p:txBody>
            <a:bodyPr/>
            <a:lstStyle/>
            <a:p>
              <a:endParaRPr lang="en-US"/>
            </a:p>
          </p:txBody>
        </p:sp>
        <p:sp>
          <p:nvSpPr>
            <p:cNvPr id="32720" name="Freeform 328"/>
            <p:cNvSpPr>
              <a:spLocks/>
            </p:cNvSpPr>
            <p:nvPr/>
          </p:nvSpPr>
          <p:spPr bwMode="auto">
            <a:xfrm>
              <a:off x="2535" y="1917"/>
              <a:ext cx="62" cy="63"/>
            </a:xfrm>
            <a:custGeom>
              <a:avLst/>
              <a:gdLst>
                <a:gd name="T0" fmla="*/ 22 w 45"/>
                <a:gd name="T1" fmla="*/ 0 h 45"/>
                <a:gd name="T2" fmla="*/ 25 w 45"/>
                <a:gd name="T3" fmla="*/ 0 h 45"/>
                <a:gd name="T4" fmla="*/ 32 w 45"/>
                <a:gd name="T5" fmla="*/ 0 h 45"/>
                <a:gd name="T6" fmla="*/ 35 w 45"/>
                <a:gd name="T7" fmla="*/ 3 h 45"/>
                <a:gd name="T8" fmla="*/ 38 w 45"/>
                <a:gd name="T9" fmla="*/ 6 h 45"/>
                <a:gd name="T10" fmla="*/ 42 w 45"/>
                <a:gd name="T11" fmla="*/ 9 h 45"/>
                <a:gd name="T12" fmla="*/ 42 w 45"/>
                <a:gd name="T13" fmla="*/ 13 h 45"/>
                <a:gd name="T14" fmla="*/ 45 w 45"/>
                <a:gd name="T15" fmla="*/ 16 h 45"/>
                <a:gd name="T16" fmla="*/ 45 w 45"/>
                <a:gd name="T17" fmla="*/ 22 h 45"/>
                <a:gd name="T18" fmla="*/ 45 w 45"/>
                <a:gd name="T19" fmla="*/ 25 h 45"/>
                <a:gd name="T20" fmla="*/ 42 w 45"/>
                <a:gd name="T21" fmla="*/ 29 h 45"/>
                <a:gd name="T22" fmla="*/ 42 w 45"/>
                <a:gd name="T23" fmla="*/ 35 h 45"/>
                <a:gd name="T24" fmla="*/ 38 w 45"/>
                <a:gd name="T25" fmla="*/ 38 h 45"/>
                <a:gd name="T26" fmla="*/ 35 w 45"/>
                <a:gd name="T27" fmla="*/ 38 h 45"/>
                <a:gd name="T28" fmla="*/ 32 w 45"/>
                <a:gd name="T29" fmla="*/ 42 h 45"/>
                <a:gd name="T30" fmla="*/ 25 w 45"/>
                <a:gd name="T31" fmla="*/ 42 h 45"/>
                <a:gd name="T32" fmla="*/ 22 w 45"/>
                <a:gd name="T33" fmla="*/ 45 h 45"/>
                <a:gd name="T34" fmla="*/ 19 w 45"/>
                <a:gd name="T35" fmla="*/ 42 h 45"/>
                <a:gd name="T36" fmla="*/ 13 w 45"/>
                <a:gd name="T37" fmla="*/ 42 h 45"/>
                <a:gd name="T38" fmla="*/ 9 w 45"/>
                <a:gd name="T39" fmla="*/ 38 h 45"/>
                <a:gd name="T40" fmla="*/ 6 w 45"/>
                <a:gd name="T41" fmla="*/ 38 h 45"/>
                <a:gd name="T42" fmla="*/ 3 w 45"/>
                <a:gd name="T43" fmla="*/ 35 h 45"/>
                <a:gd name="T44" fmla="*/ 3 w 45"/>
                <a:gd name="T45" fmla="*/ 29 h 45"/>
                <a:gd name="T46" fmla="*/ 0 w 45"/>
                <a:gd name="T47" fmla="*/ 25 h 45"/>
                <a:gd name="T48" fmla="*/ 0 w 45"/>
                <a:gd name="T49" fmla="*/ 22 h 45"/>
                <a:gd name="T50" fmla="*/ 0 w 45"/>
                <a:gd name="T51" fmla="*/ 16 h 45"/>
                <a:gd name="T52" fmla="*/ 3 w 45"/>
                <a:gd name="T53" fmla="*/ 13 h 45"/>
                <a:gd name="T54" fmla="*/ 3 w 45"/>
                <a:gd name="T55" fmla="*/ 9 h 45"/>
                <a:gd name="T56" fmla="*/ 6 w 45"/>
                <a:gd name="T57" fmla="*/ 6 h 45"/>
                <a:gd name="T58" fmla="*/ 9 w 45"/>
                <a:gd name="T59" fmla="*/ 3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0"/>
                  </a:lnTo>
                  <a:lnTo>
                    <a:pt x="35" y="3"/>
                  </a:lnTo>
                  <a:lnTo>
                    <a:pt x="38" y="6"/>
                  </a:lnTo>
                  <a:lnTo>
                    <a:pt x="42" y="9"/>
                  </a:lnTo>
                  <a:lnTo>
                    <a:pt x="42" y="13"/>
                  </a:lnTo>
                  <a:lnTo>
                    <a:pt x="45" y="16"/>
                  </a:lnTo>
                  <a:lnTo>
                    <a:pt x="45" y="22"/>
                  </a:lnTo>
                  <a:lnTo>
                    <a:pt x="45" y="25"/>
                  </a:lnTo>
                  <a:lnTo>
                    <a:pt x="42" y="29"/>
                  </a:lnTo>
                  <a:lnTo>
                    <a:pt x="42" y="35"/>
                  </a:lnTo>
                  <a:lnTo>
                    <a:pt x="38" y="38"/>
                  </a:lnTo>
                  <a:lnTo>
                    <a:pt x="35" y="38"/>
                  </a:lnTo>
                  <a:lnTo>
                    <a:pt x="32" y="42"/>
                  </a:lnTo>
                  <a:lnTo>
                    <a:pt x="25" y="42"/>
                  </a:lnTo>
                  <a:lnTo>
                    <a:pt x="22" y="45"/>
                  </a:lnTo>
                  <a:lnTo>
                    <a:pt x="19" y="42"/>
                  </a:lnTo>
                  <a:lnTo>
                    <a:pt x="13" y="42"/>
                  </a:lnTo>
                  <a:lnTo>
                    <a:pt x="9" y="38"/>
                  </a:lnTo>
                  <a:lnTo>
                    <a:pt x="6" y="38"/>
                  </a:lnTo>
                  <a:lnTo>
                    <a:pt x="3" y="35"/>
                  </a:lnTo>
                  <a:lnTo>
                    <a:pt x="3" y="29"/>
                  </a:lnTo>
                  <a:lnTo>
                    <a:pt x="0" y="25"/>
                  </a:lnTo>
                  <a:lnTo>
                    <a:pt x="0" y="22"/>
                  </a:lnTo>
                  <a:lnTo>
                    <a:pt x="0" y="16"/>
                  </a:lnTo>
                  <a:lnTo>
                    <a:pt x="3" y="13"/>
                  </a:lnTo>
                  <a:lnTo>
                    <a:pt x="3" y="9"/>
                  </a:lnTo>
                  <a:lnTo>
                    <a:pt x="6" y="6"/>
                  </a:lnTo>
                  <a:lnTo>
                    <a:pt x="9"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721" name="Freeform 329"/>
            <p:cNvSpPr>
              <a:spLocks/>
            </p:cNvSpPr>
            <p:nvPr/>
          </p:nvSpPr>
          <p:spPr bwMode="auto">
            <a:xfrm>
              <a:off x="2535" y="1917"/>
              <a:ext cx="62" cy="63"/>
            </a:xfrm>
            <a:custGeom>
              <a:avLst/>
              <a:gdLst>
                <a:gd name="T0" fmla="*/ 22 w 45"/>
                <a:gd name="T1" fmla="*/ 0 h 45"/>
                <a:gd name="T2" fmla="*/ 25 w 45"/>
                <a:gd name="T3" fmla="*/ 0 h 45"/>
                <a:gd name="T4" fmla="*/ 32 w 45"/>
                <a:gd name="T5" fmla="*/ 0 h 45"/>
                <a:gd name="T6" fmla="*/ 35 w 45"/>
                <a:gd name="T7" fmla="*/ 3 h 45"/>
                <a:gd name="T8" fmla="*/ 38 w 45"/>
                <a:gd name="T9" fmla="*/ 6 h 45"/>
                <a:gd name="T10" fmla="*/ 42 w 45"/>
                <a:gd name="T11" fmla="*/ 9 h 45"/>
                <a:gd name="T12" fmla="*/ 42 w 45"/>
                <a:gd name="T13" fmla="*/ 13 h 45"/>
                <a:gd name="T14" fmla="*/ 45 w 45"/>
                <a:gd name="T15" fmla="*/ 16 h 45"/>
                <a:gd name="T16" fmla="*/ 45 w 45"/>
                <a:gd name="T17" fmla="*/ 22 h 45"/>
                <a:gd name="T18" fmla="*/ 45 w 45"/>
                <a:gd name="T19" fmla="*/ 25 h 45"/>
                <a:gd name="T20" fmla="*/ 42 w 45"/>
                <a:gd name="T21" fmla="*/ 29 h 45"/>
                <a:gd name="T22" fmla="*/ 42 w 45"/>
                <a:gd name="T23" fmla="*/ 35 h 45"/>
                <a:gd name="T24" fmla="*/ 38 w 45"/>
                <a:gd name="T25" fmla="*/ 38 h 45"/>
                <a:gd name="T26" fmla="*/ 35 w 45"/>
                <a:gd name="T27" fmla="*/ 38 h 45"/>
                <a:gd name="T28" fmla="*/ 32 w 45"/>
                <a:gd name="T29" fmla="*/ 42 h 45"/>
                <a:gd name="T30" fmla="*/ 25 w 45"/>
                <a:gd name="T31" fmla="*/ 42 h 45"/>
                <a:gd name="T32" fmla="*/ 22 w 45"/>
                <a:gd name="T33" fmla="*/ 45 h 45"/>
                <a:gd name="T34" fmla="*/ 19 w 45"/>
                <a:gd name="T35" fmla="*/ 42 h 45"/>
                <a:gd name="T36" fmla="*/ 13 w 45"/>
                <a:gd name="T37" fmla="*/ 42 h 45"/>
                <a:gd name="T38" fmla="*/ 9 w 45"/>
                <a:gd name="T39" fmla="*/ 38 h 45"/>
                <a:gd name="T40" fmla="*/ 6 w 45"/>
                <a:gd name="T41" fmla="*/ 38 h 45"/>
                <a:gd name="T42" fmla="*/ 3 w 45"/>
                <a:gd name="T43" fmla="*/ 35 h 45"/>
                <a:gd name="T44" fmla="*/ 3 w 45"/>
                <a:gd name="T45" fmla="*/ 29 h 45"/>
                <a:gd name="T46" fmla="*/ 0 w 45"/>
                <a:gd name="T47" fmla="*/ 25 h 45"/>
                <a:gd name="T48" fmla="*/ 0 w 45"/>
                <a:gd name="T49" fmla="*/ 22 h 45"/>
                <a:gd name="T50" fmla="*/ 0 w 45"/>
                <a:gd name="T51" fmla="*/ 16 h 45"/>
                <a:gd name="T52" fmla="*/ 3 w 45"/>
                <a:gd name="T53" fmla="*/ 13 h 45"/>
                <a:gd name="T54" fmla="*/ 3 w 45"/>
                <a:gd name="T55" fmla="*/ 9 h 45"/>
                <a:gd name="T56" fmla="*/ 6 w 45"/>
                <a:gd name="T57" fmla="*/ 6 h 45"/>
                <a:gd name="T58" fmla="*/ 9 w 45"/>
                <a:gd name="T59" fmla="*/ 3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0"/>
                  </a:lnTo>
                  <a:lnTo>
                    <a:pt x="35" y="3"/>
                  </a:lnTo>
                  <a:lnTo>
                    <a:pt x="38" y="6"/>
                  </a:lnTo>
                  <a:lnTo>
                    <a:pt x="42" y="9"/>
                  </a:lnTo>
                  <a:lnTo>
                    <a:pt x="42" y="13"/>
                  </a:lnTo>
                  <a:lnTo>
                    <a:pt x="45" y="16"/>
                  </a:lnTo>
                  <a:lnTo>
                    <a:pt x="45" y="22"/>
                  </a:lnTo>
                  <a:lnTo>
                    <a:pt x="45" y="25"/>
                  </a:lnTo>
                  <a:lnTo>
                    <a:pt x="42" y="29"/>
                  </a:lnTo>
                  <a:lnTo>
                    <a:pt x="42" y="35"/>
                  </a:lnTo>
                  <a:lnTo>
                    <a:pt x="38" y="38"/>
                  </a:lnTo>
                  <a:lnTo>
                    <a:pt x="35" y="38"/>
                  </a:lnTo>
                  <a:lnTo>
                    <a:pt x="32" y="42"/>
                  </a:lnTo>
                  <a:lnTo>
                    <a:pt x="25" y="42"/>
                  </a:lnTo>
                  <a:lnTo>
                    <a:pt x="22" y="45"/>
                  </a:lnTo>
                  <a:lnTo>
                    <a:pt x="19" y="42"/>
                  </a:lnTo>
                  <a:lnTo>
                    <a:pt x="13" y="42"/>
                  </a:lnTo>
                  <a:lnTo>
                    <a:pt x="9" y="38"/>
                  </a:lnTo>
                  <a:lnTo>
                    <a:pt x="6" y="38"/>
                  </a:lnTo>
                  <a:lnTo>
                    <a:pt x="3" y="35"/>
                  </a:lnTo>
                  <a:lnTo>
                    <a:pt x="3" y="29"/>
                  </a:lnTo>
                  <a:lnTo>
                    <a:pt x="0" y="25"/>
                  </a:lnTo>
                  <a:lnTo>
                    <a:pt x="0" y="22"/>
                  </a:lnTo>
                  <a:lnTo>
                    <a:pt x="0" y="16"/>
                  </a:lnTo>
                  <a:lnTo>
                    <a:pt x="3" y="13"/>
                  </a:lnTo>
                  <a:lnTo>
                    <a:pt x="3" y="9"/>
                  </a:lnTo>
                  <a:lnTo>
                    <a:pt x="6" y="6"/>
                  </a:lnTo>
                  <a:lnTo>
                    <a:pt x="9" y="3"/>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722" name="Freeform 330"/>
            <p:cNvSpPr>
              <a:spLocks/>
            </p:cNvSpPr>
            <p:nvPr/>
          </p:nvSpPr>
          <p:spPr bwMode="auto">
            <a:xfrm>
              <a:off x="2569" y="1826"/>
              <a:ext cx="64" cy="58"/>
            </a:xfrm>
            <a:custGeom>
              <a:avLst/>
              <a:gdLst>
                <a:gd name="T0" fmla="*/ 23 w 46"/>
                <a:gd name="T1" fmla="*/ 0 h 42"/>
                <a:gd name="T2" fmla="*/ 29 w 46"/>
                <a:gd name="T3" fmla="*/ 0 h 42"/>
                <a:gd name="T4" fmla="*/ 33 w 46"/>
                <a:gd name="T5" fmla="*/ 0 h 42"/>
                <a:gd name="T6" fmla="*/ 36 w 46"/>
                <a:gd name="T7" fmla="*/ 4 h 42"/>
                <a:gd name="T8" fmla="*/ 39 w 46"/>
                <a:gd name="T9" fmla="*/ 7 h 42"/>
                <a:gd name="T10" fmla="*/ 42 w 46"/>
                <a:gd name="T11" fmla="*/ 10 h 42"/>
                <a:gd name="T12" fmla="*/ 42 w 46"/>
                <a:gd name="T13" fmla="*/ 13 h 42"/>
                <a:gd name="T14" fmla="*/ 46 w 46"/>
                <a:gd name="T15" fmla="*/ 16 h 42"/>
                <a:gd name="T16" fmla="*/ 46 w 46"/>
                <a:gd name="T17" fmla="*/ 20 h 42"/>
                <a:gd name="T18" fmla="*/ 46 w 46"/>
                <a:gd name="T19" fmla="*/ 26 h 42"/>
                <a:gd name="T20" fmla="*/ 42 w 46"/>
                <a:gd name="T21" fmla="*/ 29 h 42"/>
                <a:gd name="T22" fmla="*/ 42 w 46"/>
                <a:gd name="T23" fmla="*/ 33 h 42"/>
                <a:gd name="T24" fmla="*/ 39 w 46"/>
                <a:gd name="T25" fmla="*/ 36 h 42"/>
                <a:gd name="T26" fmla="*/ 36 w 46"/>
                <a:gd name="T27" fmla="*/ 39 h 42"/>
                <a:gd name="T28" fmla="*/ 33 w 46"/>
                <a:gd name="T29" fmla="*/ 42 h 42"/>
                <a:gd name="T30" fmla="*/ 29 w 46"/>
                <a:gd name="T31" fmla="*/ 42 h 42"/>
                <a:gd name="T32" fmla="*/ 23 w 46"/>
                <a:gd name="T33" fmla="*/ 42 h 42"/>
                <a:gd name="T34" fmla="*/ 20 w 46"/>
                <a:gd name="T35" fmla="*/ 42 h 42"/>
                <a:gd name="T36" fmla="*/ 13 w 46"/>
                <a:gd name="T37" fmla="*/ 42 h 42"/>
                <a:gd name="T38" fmla="*/ 10 w 46"/>
                <a:gd name="T39" fmla="*/ 39 h 42"/>
                <a:gd name="T40" fmla="*/ 7 w 46"/>
                <a:gd name="T41" fmla="*/ 36 h 42"/>
                <a:gd name="T42" fmla="*/ 4 w 46"/>
                <a:gd name="T43" fmla="*/ 33 h 42"/>
                <a:gd name="T44" fmla="*/ 4 w 46"/>
                <a:gd name="T45" fmla="*/ 29 h 42"/>
                <a:gd name="T46" fmla="*/ 0 w 46"/>
                <a:gd name="T47" fmla="*/ 26 h 42"/>
                <a:gd name="T48" fmla="*/ 0 w 46"/>
                <a:gd name="T49" fmla="*/ 20 h 42"/>
                <a:gd name="T50" fmla="*/ 0 w 46"/>
                <a:gd name="T51" fmla="*/ 16 h 42"/>
                <a:gd name="T52" fmla="*/ 4 w 46"/>
                <a:gd name="T53" fmla="*/ 13 h 42"/>
                <a:gd name="T54" fmla="*/ 4 w 46"/>
                <a:gd name="T55" fmla="*/ 10 h 42"/>
                <a:gd name="T56" fmla="*/ 7 w 46"/>
                <a:gd name="T57" fmla="*/ 7 h 42"/>
                <a:gd name="T58" fmla="*/ 10 w 46"/>
                <a:gd name="T59" fmla="*/ 4 h 42"/>
                <a:gd name="T60" fmla="*/ 13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9" y="0"/>
                  </a:lnTo>
                  <a:lnTo>
                    <a:pt x="33" y="0"/>
                  </a:lnTo>
                  <a:lnTo>
                    <a:pt x="36" y="4"/>
                  </a:lnTo>
                  <a:lnTo>
                    <a:pt x="39" y="7"/>
                  </a:lnTo>
                  <a:lnTo>
                    <a:pt x="42" y="10"/>
                  </a:lnTo>
                  <a:lnTo>
                    <a:pt x="42" y="13"/>
                  </a:lnTo>
                  <a:lnTo>
                    <a:pt x="46" y="16"/>
                  </a:lnTo>
                  <a:lnTo>
                    <a:pt x="46" y="20"/>
                  </a:lnTo>
                  <a:lnTo>
                    <a:pt x="46" y="26"/>
                  </a:lnTo>
                  <a:lnTo>
                    <a:pt x="42" y="29"/>
                  </a:lnTo>
                  <a:lnTo>
                    <a:pt x="42" y="33"/>
                  </a:lnTo>
                  <a:lnTo>
                    <a:pt x="39" y="36"/>
                  </a:lnTo>
                  <a:lnTo>
                    <a:pt x="36" y="39"/>
                  </a:lnTo>
                  <a:lnTo>
                    <a:pt x="33" y="42"/>
                  </a:lnTo>
                  <a:lnTo>
                    <a:pt x="29" y="42"/>
                  </a:lnTo>
                  <a:lnTo>
                    <a:pt x="23" y="42"/>
                  </a:lnTo>
                  <a:lnTo>
                    <a:pt x="20" y="42"/>
                  </a:lnTo>
                  <a:lnTo>
                    <a:pt x="13" y="42"/>
                  </a:lnTo>
                  <a:lnTo>
                    <a:pt x="10" y="39"/>
                  </a:lnTo>
                  <a:lnTo>
                    <a:pt x="7" y="36"/>
                  </a:lnTo>
                  <a:lnTo>
                    <a:pt x="4" y="33"/>
                  </a:lnTo>
                  <a:lnTo>
                    <a:pt x="4" y="29"/>
                  </a:lnTo>
                  <a:lnTo>
                    <a:pt x="0" y="26"/>
                  </a:lnTo>
                  <a:lnTo>
                    <a:pt x="0" y="20"/>
                  </a:lnTo>
                  <a:lnTo>
                    <a:pt x="0" y="16"/>
                  </a:lnTo>
                  <a:lnTo>
                    <a:pt x="4" y="13"/>
                  </a:lnTo>
                  <a:lnTo>
                    <a:pt x="4" y="10"/>
                  </a:lnTo>
                  <a:lnTo>
                    <a:pt x="7" y="7"/>
                  </a:lnTo>
                  <a:lnTo>
                    <a:pt x="10" y="4"/>
                  </a:lnTo>
                  <a:lnTo>
                    <a:pt x="13" y="0"/>
                  </a:lnTo>
                  <a:lnTo>
                    <a:pt x="20" y="0"/>
                  </a:lnTo>
                  <a:lnTo>
                    <a:pt x="23" y="0"/>
                  </a:lnTo>
                  <a:close/>
                </a:path>
              </a:pathLst>
            </a:custGeom>
            <a:solidFill>
              <a:srgbClr val="FFFF00"/>
            </a:solidFill>
            <a:ln w="9525">
              <a:noFill/>
              <a:round/>
              <a:headEnd/>
              <a:tailEnd/>
            </a:ln>
          </p:spPr>
          <p:txBody>
            <a:bodyPr/>
            <a:lstStyle/>
            <a:p>
              <a:endParaRPr lang="en-US"/>
            </a:p>
          </p:txBody>
        </p:sp>
        <p:sp>
          <p:nvSpPr>
            <p:cNvPr id="32723" name="Freeform 331"/>
            <p:cNvSpPr>
              <a:spLocks/>
            </p:cNvSpPr>
            <p:nvPr/>
          </p:nvSpPr>
          <p:spPr bwMode="auto">
            <a:xfrm>
              <a:off x="2569" y="1826"/>
              <a:ext cx="64" cy="58"/>
            </a:xfrm>
            <a:custGeom>
              <a:avLst/>
              <a:gdLst>
                <a:gd name="T0" fmla="*/ 23 w 46"/>
                <a:gd name="T1" fmla="*/ 0 h 42"/>
                <a:gd name="T2" fmla="*/ 29 w 46"/>
                <a:gd name="T3" fmla="*/ 0 h 42"/>
                <a:gd name="T4" fmla="*/ 33 w 46"/>
                <a:gd name="T5" fmla="*/ 0 h 42"/>
                <a:gd name="T6" fmla="*/ 36 w 46"/>
                <a:gd name="T7" fmla="*/ 4 h 42"/>
                <a:gd name="T8" fmla="*/ 39 w 46"/>
                <a:gd name="T9" fmla="*/ 7 h 42"/>
                <a:gd name="T10" fmla="*/ 42 w 46"/>
                <a:gd name="T11" fmla="*/ 10 h 42"/>
                <a:gd name="T12" fmla="*/ 42 w 46"/>
                <a:gd name="T13" fmla="*/ 13 h 42"/>
                <a:gd name="T14" fmla="*/ 46 w 46"/>
                <a:gd name="T15" fmla="*/ 16 h 42"/>
                <a:gd name="T16" fmla="*/ 46 w 46"/>
                <a:gd name="T17" fmla="*/ 20 h 42"/>
                <a:gd name="T18" fmla="*/ 46 w 46"/>
                <a:gd name="T19" fmla="*/ 26 h 42"/>
                <a:gd name="T20" fmla="*/ 42 w 46"/>
                <a:gd name="T21" fmla="*/ 29 h 42"/>
                <a:gd name="T22" fmla="*/ 42 w 46"/>
                <a:gd name="T23" fmla="*/ 33 h 42"/>
                <a:gd name="T24" fmla="*/ 39 w 46"/>
                <a:gd name="T25" fmla="*/ 36 h 42"/>
                <a:gd name="T26" fmla="*/ 36 w 46"/>
                <a:gd name="T27" fmla="*/ 39 h 42"/>
                <a:gd name="T28" fmla="*/ 33 w 46"/>
                <a:gd name="T29" fmla="*/ 42 h 42"/>
                <a:gd name="T30" fmla="*/ 29 w 46"/>
                <a:gd name="T31" fmla="*/ 42 h 42"/>
                <a:gd name="T32" fmla="*/ 23 w 46"/>
                <a:gd name="T33" fmla="*/ 42 h 42"/>
                <a:gd name="T34" fmla="*/ 20 w 46"/>
                <a:gd name="T35" fmla="*/ 42 h 42"/>
                <a:gd name="T36" fmla="*/ 13 w 46"/>
                <a:gd name="T37" fmla="*/ 42 h 42"/>
                <a:gd name="T38" fmla="*/ 10 w 46"/>
                <a:gd name="T39" fmla="*/ 39 h 42"/>
                <a:gd name="T40" fmla="*/ 7 w 46"/>
                <a:gd name="T41" fmla="*/ 36 h 42"/>
                <a:gd name="T42" fmla="*/ 4 w 46"/>
                <a:gd name="T43" fmla="*/ 33 h 42"/>
                <a:gd name="T44" fmla="*/ 4 w 46"/>
                <a:gd name="T45" fmla="*/ 29 h 42"/>
                <a:gd name="T46" fmla="*/ 0 w 46"/>
                <a:gd name="T47" fmla="*/ 26 h 42"/>
                <a:gd name="T48" fmla="*/ 0 w 46"/>
                <a:gd name="T49" fmla="*/ 20 h 42"/>
                <a:gd name="T50" fmla="*/ 0 w 46"/>
                <a:gd name="T51" fmla="*/ 16 h 42"/>
                <a:gd name="T52" fmla="*/ 4 w 46"/>
                <a:gd name="T53" fmla="*/ 13 h 42"/>
                <a:gd name="T54" fmla="*/ 4 w 46"/>
                <a:gd name="T55" fmla="*/ 10 h 42"/>
                <a:gd name="T56" fmla="*/ 7 w 46"/>
                <a:gd name="T57" fmla="*/ 7 h 42"/>
                <a:gd name="T58" fmla="*/ 10 w 46"/>
                <a:gd name="T59" fmla="*/ 4 h 42"/>
                <a:gd name="T60" fmla="*/ 13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9" y="0"/>
                  </a:lnTo>
                  <a:lnTo>
                    <a:pt x="33" y="0"/>
                  </a:lnTo>
                  <a:lnTo>
                    <a:pt x="36" y="4"/>
                  </a:lnTo>
                  <a:lnTo>
                    <a:pt x="39" y="7"/>
                  </a:lnTo>
                  <a:lnTo>
                    <a:pt x="42" y="10"/>
                  </a:lnTo>
                  <a:lnTo>
                    <a:pt x="42" y="13"/>
                  </a:lnTo>
                  <a:lnTo>
                    <a:pt x="46" y="16"/>
                  </a:lnTo>
                  <a:lnTo>
                    <a:pt x="46" y="20"/>
                  </a:lnTo>
                  <a:lnTo>
                    <a:pt x="46" y="26"/>
                  </a:lnTo>
                  <a:lnTo>
                    <a:pt x="42" y="29"/>
                  </a:lnTo>
                  <a:lnTo>
                    <a:pt x="42" y="33"/>
                  </a:lnTo>
                  <a:lnTo>
                    <a:pt x="39" y="36"/>
                  </a:lnTo>
                  <a:lnTo>
                    <a:pt x="36" y="39"/>
                  </a:lnTo>
                  <a:lnTo>
                    <a:pt x="33" y="42"/>
                  </a:lnTo>
                  <a:lnTo>
                    <a:pt x="29" y="42"/>
                  </a:lnTo>
                  <a:lnTo>
                    <a:pt x="23" y="42"/>
                  </a:lnTo>
                  <a:lnTo>
                    <a:pt x="20" y="42"/>
                  </a:lnTo>
                  <a:lnTo>
                    <a:pt x="13" y="42"/>
                  </a:lnTo>
                  <a:lnTo>
                    <a:pt x="10" y="39"/>
                  </a:lnTo>
                  <a:lnTo>
                    <a:pt x="7" y="36"/>
                  </a:lnTo>
                  <a:lnTo>
                    <a:pt x="4" y="33"/>
                  </a:lnTo>
                  <a:lnTo>
                    <a:pt x="4" y="29"/>
                  </a:lnTo>
                  <a:lnTo>
                    <a:pt x="0" y="26"/>
                  </a:lnTo>
                  <a:lnTo>
                    <a:pt x="0" y="20"/>
                  </a:lnTo>
                  <a:lnTo>
                    <a:pt x="0" y="16"/>
                  </a:lnTo>
                  <a:lnTo>
                    <a:pt x="4" y="13"/>
                  </a:lnTo>
                  <a:lnTo>
                    <a:pt x="4" y="10"/>
                  </a:lnTo>
                  <a:lnTo>
                    <a:pt x="7" y="7"/>
                  </a:lnTo>
                  <a:lnTo>
                    <a:pt x="10" y="4"/>
                  </a:lnTo>
                  <a:lnTo>
                    <a:pt x="13" y="0"/>
                  </a:lnTo>
                  <a:lnTo>
                    <a:pt x="20" y="0"/>
                  </a:lnTo>
                  <a:lnTo>
                    <a:pt x="23" y="0"/>
                  </a:lnTo>
                </a:path>
              </a:pathLst>
            </a:custGeom>
            <a:noFill/>
            <a:ln w="12700">
              <a:solidFill>
                <a:srgbClr val="000000"/>
              </a:solidFill>
              <a:round/>
              <a:headEnd/>
              <a:tailEnd/>
            </a:ln>
          </p:spPr>
          <p:txBody>
            <a:bodyPr/>
            <a:lstStyle/>
            <a:p>
              <a:endParaRPr lang="en-US"/>
            </a:p>
          </p:txBody>
        </p:sp>
        <p:sp>
          <p:nvSpPr>
            <p:cNvPr id="32724" name="Freeform 332"/>
            <p:cNvSpPr>
              <a:spLocks/>
            </p:cNvSpPr>
            <p:nvPr/>
          </p:nvSpPr>
          <p:spPr bwMode="auto">
            <a:xfrm>
              <a:off x="3039" y="1912"/>
              <a:ext cx="57" cy="63"/>
            </a:xfrm>
            <a:custGeom>
              <a:avLst/>
              <a:gdLst>
                <a:gd name="T0" fmla="*/ 19 w 41"/>
                <a:gd name="T1" fmla="*/ 0 h 45"/>
                <a:gd name="T2" fmla="*/ 25 w 41"/>
                <a:gd name="T3" fmla="*/ 0 h 45"/>
                <a:gd name="T4" fmla="*/ 29 w 41"/>
                <a:gd name="T5" fmla="*/ 3 h 45"/>
                <a:gd name="T6" fmla="*/ 32 w 41"/>
                <a:gd name="T7" fmla="*/ 6 h 45"/>
                <a:gd name="T8" fmla="*/ 35 w 41"/>
                <a:gd name="T9" fmla="*/ 6 h 45"/>
                <a:gd name="T10" fmla="*/ 38 w 41"/>
                <a:gd name="T11" fmla="*/ 9 h 45"/>
                <a:gd name="T12" fmla="*/ 41 w 41"/>
                <a:gd name="T13" fmla="*/ 16 h 45"/>
                <a:gd name="T14" fmla="*/ 41 w 41"/>
                <a:gd name="T15" fmla="*/ 19 h 45"/>
                <a:gd name="T16" fmla="*/ 41 w 41"/>
                <a:gd name="T17" fmla="*/ 22 h 45"/>
                <a:gd name="T18" fmla="*/ 41 w 41"/>
                <a:gd name="T19" fmla="*/ 28 h 45"/>
                <a:gd name="T20" fmla="*/ 41 w 41"/>
                <a:gd name="T21" fmla="*/ 32 h 45"/>
                <a:gd name="T22" fmla="*/ 38 w 41"/>
                <a:gd name="T23" fmla="*/ 35 h 45"/>
                <a:gd name="T24" fmla="*/ 35 w 41"/>
                <a:gd name="T25" fmla="*/ 38 h 45"/>
                <a:gd name="T26" fmla="*/ 32 w 41"/>
                <a:gd name="T27" fmla="*/ 41 h 45"/>
                <a:gd name="T28" fmla="*/ 29 w 41"/>
                <a:gd name="T29" fmla="*/ 41 h 45"/>
                <a:gd name="T30" fmla="*/ 25 w 41"/>
                <a:gd name="T31" fmla="*/ 45 h 45"/>
                <a:gd name="T32" fmla="*/ 19 w 41"/>
                <a:gd name="T33" fmla="*/ 45 h 45"/>
                <a:gd name="T34" fmla="*/ 16 w 41"/>
                <a:gd name="T35" fmla="*/ 45 h 45"/>
                <a:gd name="T36" fmla="*/ 12 w 41"/>
                <a:gd name="T37" fmla="*/ 41 h 45"/>
                <a:gd name="T38" fmla="*/ 9 w 41"/>
                <a:gd name="T39" fmla="*/ 41 h 45"/>
                <a:gd name="T40" fmla="*/ 6 w 41"/>
                <a:gd name="T41" fmla="*/ 38 h 45"/>
                <a:gd name="T42" fmla="*/ 3 w 41"/>
                <a:gd name="T43" fmla="*/ 35 h 45"/>
                <a:gd name="T44" fmla="*/ 0 w 41"/>
                <a:gd name="T45" fmla="*/ 32 h 45"/>
                <a:gd name="T46" fmla="*/ 0 w 41"/>
                <a:gd name="T47" fmla="*/ 28 h 45"/>
                <a:gd name="T48" fmla="*/ 0 w 41"/>
                <a:gd name="T49" fmla="*/ 22 h 45"/>
                <a:gd name="T50" fmla="*/ 0 w 41"/>
                <a:gd name="T51" fmla="*/ 19 h 45"/>
                <a:gd name="T52" fmla="*/ 0 w 41"/>
                <a:gd name="T53" fmla="*/ 16 h 45"/>
                <a:gd name="T54" fmla="*/ 3 w 41"/>
                <a:gd name="T55" fmla="*/ 9 h 45"/>
                <a:gd name="T56" fmla="*/ 6 w 41"/>
                <a:gd name="T57" fmla="*/ 6 h 45"/>
                <a:gd name="T58" fmla="*/ 9 w 41"/>
                <a:gd name="T59" fmla="*/ 6 h 45"/>
                <a:gd name="T60" fmla="*/ 12 w 41"/>
                <a:gd name="T61" fmla="*/ 3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3"/>
                  </a:lnTo>
                  <a:lnTo>
                    <a:pt x="32" y="6"/>
                  </a:lnTo>
                  <a:lnTo>
                    <a:pt x="35" y="6"/>
                  </a:lnTo>
                  <a:lnTo>
                    <a:pt x="38" y="9"/>
                  </a:lnTo>
                  <a:lnTo>
                    <a:pt x="41" y="16"/>
                  </a:lnTo>
                  <a:lnTo>
                    <a:pt x="41" y="19"/>
                  </a:lnTo>
                  <a:lnTo>
                    <a:pt x="41" y="22"/>
                  </a:lnTo>
                  <a:lnTo>
                    <a:pt x="41" y="28"/>
                  </a:lnTo>
                  <a:lnTo>
                    <a:pt x="41" y="32"/>
                  </a:lnTo>
                  <a:lnTo>
                    <a:pt x="38" y="35"/>
                  </a:lnTo>
                  <a:lnTo>
                    <a:pt x="35" y="38"/>
                  </a:lnTo>
                  <a:lnTo>
                    <a:pt x="32" y="41"/>
                  </a:lnTo>
                  <a:lnTo>
                    <a:pt x="29" y="41"/>
                  </a:lnTo>
                  <a:lnTo>
                    <a:pt x="25" y="45"/>
                  </a:lnTo>
                  <a:lnTo>
                    <a:pt x="19" y="45"/>
                  </a:lnTo>
                  <a:lnTo>
                    <a:pt x="16" y="45"/>
                  </a:lnTo>
                  <a:lnTo>
                    <a:pt x="12" y="41"/>
                  </a:lnTo>
                  <a:lnTo>
                    <a:pt x="9" y="41"/>
                  </a:lnTo>
                  <a:lnTo>
                    <a:pt x="6" y="38"/>
                  </a:lnTo>
                  <a:lnTo>
                    <a:pt x="3" y="35"/>
                  </a:lnTo>
                  <a:lnTo>
                    <a:pt x="0" y="32"/>
                  </a:lnTo>
                  <a:lnTo>
                    <a:pt x="0" y="28"/>
                  </a:lnTo>
                  <a:lnTo>
                    <a:pt x="0" y="22"/>
                  </a:lnTo>
                  <a:lnTo>
                    <a:pt x="0" y="19"/>
                  </a:lnTo>
                  <a:lnTo>
                    <a:pt x="0" y="16"/>
                  </a:lnTo>
                  <a:lnTo>
                    <a:pt x="3" y="9"/>
                  </a:lnTo>
                  <a:lnTo>
                    <a:pt x="6" y="6"/>
                  </a:lnTo>
                  <a:lnTo>
                    <a:pt x="9" y="6"/>
                  </a:lnTo>
                  <a:lnTo>
                    <a:pt x="12" y="3"/>
                  </a:lnTo>
                  <a:lnTo>
                    <a:pt x="16" y="0"/>
                  </a:lnTo>
                  <a:lnTo>
                    <a:pt x="19" y="0"/>
                  </a:lnTo>
                  <a:close/>
                </a:path>
              </a:pathLst>
            </a:custGeom>
            <a:solidFill>
              <a:srgbClr val="FF0000"/>
            </a:solidFill>
            <a:ln w="9525">
              <a:noFill/>
              <a:round/>
              <a:headEnd/>
              <a:tailEnd/>
            </a:ln>
          </p:spPr>
          <p:txBody>
            <a:bodyPr/>
            <a:lstStyle/>
            <a:p>
              <a:endParaRPr lang="en-US"/>
            </a:p>
          </p:txBody>
        </p:sp>
        <p:sp>
          <p:nvSpPr>
            <p:cNvPr id="32725" name="Freeform 333"/>
            <p:cNvSpPr>
              <a:spLocks/>
            </p:cNvSpPr>
            <p:nvPr/>
          </p:nvSpPr>
          <p:spPr bwMode="auto">
            <a:xfrm>
              <a:off x="3039" y="1912"/>
              <a:ext cx="57" cy="63"/>
            </a:xfrm>
            <a:custGeom>
              <a:avLst/>
              <a:gdLst>
                <a:gd name="T0" fmla="*/ 19 w 41"/>
                <a:gd name="T1" fmla="*/ 0 h 45"/>
                <a:gd name="T2" fmla="*/ 25 w 41"/>
                <a:gd name="T3" fmla="*/ 0 h 45"/>
                <a:gd name="T4" fmla="*/ 29 w 41"/>
                <a:gd name="T5" fmla="*/ 3 h 45"/>
                <a:gd name="T6" fmla="*/ 32 w 41"/>
                <a:gd name="T7" fmla="*/ 6 h 45"/>
                <a:gd name="T8" fmla="*/ 35 w 41"/>
                <a:gd name="T9" fmla="*/ 6 h 45"/>
                <a:gd name="T10" fmla="*/ 38 w 41"/>
                <a:gd name="T11" fmla="*/ 9 h 45"/>
                <a:gd name="T12" fmla="*/ 41 w 41"/>
                <a:gd name="T13" fmla="*/ 16 h 45"/>
                <a:gd name="T14" fmla="*/ 41 w 41"/>
                <a:gd name="T15" fmla="*/ 19 h 45"/>
                <a:gd name="T16" fmla="*/ 41 w 41"/>
                <a:gd name="T17" fmla="*/ 22 h 45"/>
                <a:gd name="T18" fmla="*/ 41 w 41"/>
                <a:gd name="T19" fmla="*/ 28 h 45"/>
                <a:gd name="T20" fmla="*/ 41 w 41"/>
                <a:gd name="T21" fmla="*/ 32 h 45"/>
                <a:gd name="T22" fmla="*/ 38 w 41"/>
                <a:gd name="T23" fmla="*/ 35 h 45"/>
                <a:gd name="T24" fmla="*/ 35 w 41"/>
                <a:gd name="T25" fmla="*/ 38 h 45"/>
                <a:gd name="T26" fmla="*/ 32 w 41"/>
                <a:gd name="T27" fmla="*/ 41 h 45"/>
                <a:gd name="T28" fmla="*/ 29 w 41"/>
                <a:gd name="T29" fmla="*/ 41 h 45"/>
                <a:gd name="T30" fmla="*/ 25 w 41"/>
                <a:gd name="T31" fmla="*/ 45 h 45"/>
                <a:gd name="T32" fmla="*/ 19 w 41"/>
                <a:gd name="T33" fmla="*/ 45 h 45"/>
                <a:gd name="T34" fmla="*/ 16 w 41"/>
                <a:gd name="T35" fmla="*/ 45 h 45"/>
                <a:gd name="T36" fmla="*/ 12 w 41"/>
                <a:gd name="T37" fmla="*/ 41 h 45"/>
                <a:gd name="T38" fmla="*/ 9 w 41"/>
                <a:gd name="T39" fmla="*/ 41 h 45"/>
                <a:gd name="T40" fmla="*/ 6 w 41"/>
                <a:gd name="T41" fmla="*/ 38 h 45"/>
                <a:gd name="T42" fmla="*/ 3 w 41"/>
                <a:gd name="T43" fmla="*/ 35 h 45"/>
                <a:gd name="T44" fmla="*/ 0 w 41"/>
                <a:gd name="T45" fmla="*/ 32 h 45"/>
                <a:gd name="T46" fmla="*/ 0 w 41"/>
                <a:gd name="T47" fmla="*/ 28 h 45"/>
                <a:gd name="T48" fmla="*/ 0 w 41"/>
                <a:gd name="T49" fmla="*/ 22 h 45"/>
                <a:gd name="T50" fmla="*/ 0 w 41"/>
                <a:gd name="T51" fmla="*/ 19 h 45"/>
                <a:gd name="T52" fmla="*/ 0 w 41"/>
                <a:gd name="T53" fmla="*/ 16 h 45"/>
                <a:gd name="T54" fmla="*/ 3 w 41"/>
                <a:gd name="T55" fmla="*/ 9 h 45"/>
                <a:gd name="T56" fmla="*/ 6 w 41"/>
                <a:gd name="T57" fmla="*/ 6 h 45"/>
                <a:gd name="T58" fmla="*/ 9 w 41"/>
                <a:gd name="T59" fmla="*/ 6 h 45"/>
                <a:gd name="T60" fmla="*/ 12 w 41"/>
                <a:gd name="T61" fmla="*/ 3 h 45"/>
                <a:gd name="T62" fmla="*/ 16 w 41"/>
                <a:gd name="T63" fmla="*/ 0 h 45"/>
                <a:gd name="T64" fmla="*/ 19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19" y="0"/>
                  </a:moveTo>
                  <a:lnTo>
                    <a:pt x="25" y="0"/>
                  </a:lnTo>
                  <a:lnTo>
                    <a:pt x="29" y="3"/>
                  </a:lnTo>
                  <a:lnTo>
                    <a:pt x="32" y="6"/>
                  </a:lnTo>
                  <a:lnTo>
                    <a:pt x="35" y="6"/>
                  </a:lnTo>
                  <a:lnTo>
                    <a:pt x="38" y="9"/>
                  </a:lnTo>
                  <a:lnTo>
                    <a:pt x="41" y="16"/>
                  </a:lnTo>
                  <a:lnTo>
                    <a:pt x="41" y="19"/>
                  </a:lnTo>
                  <a:lnTo>
                    <a:pt x="41" y="22"/>
                  </a:lnTo>
                  <a:lnTo>
                    <a:pt x="41" y="28"/>
                  </a:lnTo>
                  <a:lnTo>
                    <a:pt x="41" y="32"/>
                  </a:lnTo>
                  <a:lnTo>
                    <a:pt x="38" y="35"/>
                  </a:lnTo>
                  <a:lnTo>
                    <a:pt x="35" y="38"/>
                  </a:lnTo>
                  <a:lnTo>
                    <a:pt x="32" y="41"/>
                  </a:lnTo>
                  <a:lnTo>
                    <a:pt x="29" y="41"/>
                  </a:lnTo>
                  <a:lnTo>
                    <a:pt x="25" y="45"/>
                  </a:lnTo>
                  <a:lnTo>
                    <a:pt x="19" y="45"/>
                  </a:lnTo>
                  <a:lnTo>
                    <a:pt x="16" y="45"/>
                  </a:lnTo>
                  <a:lnTo>
                    <a:pt x="12" y="41"/>
                  </a:lnTo>
                  <a:lnTo>
                    <a:pt x="9" y="41"/>
                  </a:lnTo>
                  <a:lnTo>
                    <a:pt x="6" y="38"/>
                  </a:lnTo>
                  <a:lnTo>
                    <a:pt x="3" y="35"/>
                  </a:lnTo>
                  <a:lnTo>
                    <a:pt x="0" y="32"/>
                  </a:lnTo>
                  <a:lnTo>
                    <a:pt x="0" y="28"/>
                  </a:lnTo>
                  <a:lnTo>
                    <a:pt x="0" y="22"/>
                  </a:lnTo>
                  <a:lnTo>
                    <a:pt x="0" y="19"/>
                  </a:lnTo>
                  <a:lnTo>
                    <a:pt x="0" y="16"/>
                  </a:lnTo>
                  <a:lnTo>
                    <a:pt x="3" y="9"/>
                  </a:lnTo>
                  <a:lnTo>
                    <a:pt x="6" y="6"/>
                  </a:lnTo>
                  <a:lnTo>
                    <a:pt x="9" y="6"/>
                  </a:lnTo>
                  <a:lnTo>
                    <a:pt x="12" y="3"/>
                  </a:lnTo>
                  <a:lnTo>
                    <a:pt x="16" y="0"/>
                  </a:lnTo>
                  <a:lnTo>
                    <a:pt x="19" y="0"/>
                  </a:lnTo>
                </a:path>
              </a:pathLst>
            </a:custGeom>
            <a:noFill/>
            <a:ln w="0">
              <a:solidFill>
                <a:srgbClr val="000000"/>
              </a:solidFill>
              <a:round/>
              <a:headEnd/>
              <a:tailEnd/>
            </a:ln>
          </p:spPr>
          <p:txBody>
            <a:bodyPr/>
            <a:lstStyle/>
            <a:p>
              <a:endParaRPr lang="en-US"/>
            </a:p>
          </p:txBody>
        </p:sp>
        <p:sp>
          <p:nvSpPr>
            <p:cNvPr id="32726" name="Freeform 334"/>
            <p:cNvSpPr>
              <a:spLocks/>
            </p:cNvSpPr>
            <p:nvPr/>
          </p:nvSpPr>
          <p:spPr bwMode="auto">
            <a:xfrm>
              <a:off x="3066" y="1889"/>
              <a:ext cx="61" cy="63"/>
            </a:xfrm>
            <a:custGeom>
              <a:avLst/>
              <a:gdLst>
                <a:gd name="T0" fmla="*/ 22 w 45"/>
                <a:gd name="T1" fmla="*/ 0 h 45"/>
                <a:gd name="T2" fmla="*/ 29 w 45"/>
                <a:gd name="T3" fmla="*/ 0 h 45"/>
                <a:gd name="T4" fmla="*/ 32 w 45"/>
                <a:gd name="T5" fmla="*/ 4 h 45"/>
                <a:gd name="T6" fmla="*/ 35 w 45"/>
                <a:gd name="T7" fmla="*/ 4 h 45"/>
                <a:gd name="T8" fmla="*/ 39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3 h 45"/>
                <a:gd name="T22" fmla="*/ 42 w 45"/>
                <a:gd name="T23" fmla="*/ 36 h 45"/>
                <a:gd name="T24" fmla="*/ 39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10 w 45"/>
                <a:gd name="T39" fmla="*/ 42 h 45"/>
                <a:gd name="T40" fmla="*/ 6 w 45"/>
                <a:gd name="T41" fmla="*/ 39 h 45"/>
                <a:gd name="T42" fmla="*/ 6 w 45"/>
                <a:gd name="T43" fmla="*/ 36 h 45"/>
                <a:gd name="T44" fmla="*/ 3 w 45"/>
                <a:gd name="T45" fmla="*/ 33 h 45"/>
                <a:gd name="T46" fmla="*/ 3 w 45"/>
                <a:gd name="T47" fmla="*/ 26 h 45"/>
                <a:gd name="T48" fmla="*/ 0 w 45"/>
                <a:gd name="T49" fmla="*/ 23 h 45"/>
                <a:gd name="T50" fmla="*/ 3 w 45"/>
                <a:gd name="T51" fmla="*/ 20 h 45"/>
                <a:gd name="T52" fmla="*/ 3 w 45"/>
                <a:gd name="T53" fmla="*/ 13 h 45"/>
                <a:gd name="T54" fmla="*/ 6 w 45"/>
                <a:gd name="T55" fmla="*/ 10 h 45"/>
                <a:gd name="T56" fmla="*/ 6 w 45"/>
                <a:gd name="T57" fmla="*/ 7 h 45"/>
                <a:gd name="T58" fmla="*/ 10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9" y="7"/>
                  </a:lnTo>
                  <a:lnTo>
                    <a:pt x="42" y="10"/>
                  </a:lnTo>
                  <a:lnTo>
                    <a:pt x="45" y="13"/>
                  </a:lnTo>
                  <a:lnTo>
                    <a:pt x="45" y="20"/>
                  </a:lnTo>
                  <a:lnTo>
                    <a:pt x="45" y="23"/>
                  </a:lnTo>
                  <a:lnTo>
                    <a:pt x="45" y="26"/>
                  </a:lnTo>
                  <a:lnTo>
                    <a:pt x="45" y="33"/>
                  </a:lnTo>
                  <a:lnTo>
                    <a:pt x="42" y="36"/>
                  </a:lnTo>
                  <a:lnTo>
                    <a:pt x="39" y="39"/>
                  </a:lnTo>
                  <a:lnTo>
                    <a:pt x="35" y="42"/>
                  </a:lnTo>
                  <a:lnTo>
                    <a:pt x="32" y="42"/>
                  </a:lnTo>
                  <a:lnTo>
                    <a:pt x="29" y="45"/>
                  </a:lnTo>
                  <a:lnTo>
                    <a:pt x="22" y="45"/>
                  </a:lnTo>
                  <a:lnTo>
                    <a:pt x="19" y="45"/>
                  </a:lnTo>
                  <a:lnTo>
                    <a:pt x="16" y="42"/>
                  </a:lnTo>
                  <a:lnTo>
                    <a:pt x="10" y="42"/>
                  </a:lnTo>
                  <a:lnTo>
                    <a:pt x="6" y="39"/>
                  </a:lnTo>
                  <a:lnTo>
                    <a:pt x="6" y="36"/>
                  </a:lnTo>
                  <a:lnTo>
                    <a:pt x="3" y="33"/>
                  </a:lnTo>
                  <a:lnTo>
                    <a:pt x="3" y="26"/>
                  </a:lnTo>
                  <a:lnTo>
                    <a:pt x="0" y="23"/>
                  </a:lnTo>
                  <a:lnTo>
                    <a:pt x="3" y="20"/>
                  </a:lnTo>
                  <a:lnTo>
                    <a:pt x="3" y="13"/>
                  </a:lnTo>
                  <a:lnTo>
                    <a:pt x="6" y="10"/>
                  </a:lnTo>
                  <a:lnTo>
                    <a:pt x="6" y="7"/>
                  </a:lnTo>
                  <a:lnTo>
                    <a:pt x="10" y="4"/>
                  </a:lnTo>
                  <a:lnTo>
                    <a:pt x="16" y="4"/>
                  </a:lnTo>
                  <a:lnTo>
                    <a:pt x="19" y="0"/>
                  </a:lnTo>
                  <a:lnTo>
                    <a:pt x="22" y="0"/>
                  </a:lnTo>
                  <a:close/>
                </a:path>
              </a:pathLst>
            </a:custGeom>
            <a:solidFill>
              <a:srgbClr val="FF0000"/>
            </a:solidFill>
            <a:ln w="9525">
              <a:noFill/>
              <a:round/>
              <a:headEnd/>
              <a:tailEnd/>
            </a:ln>
          </p:spPr>
          <p:txBody>
            <a:bodyPr/>
            <a:lstStyle/>
            <a:p>
              <a:endParaRPr lang="en-US"/>
            </a:p>
          </p:txBody>
        </p:sp>
        <p:sp>
          <p:nvSpPr>
            <p:cNvPr id="32727" name="Freeform 335"/>
            <p:cNvSpPr>
              <a:spLocks/>
            </p:cNvSpPr>
            <p:nvPr/>
          </p:nvSpPr>
          <p:spPr bwMode="auto">
            <a:xfrm>
              <a:off x="3066" y="1889"/>
              <a:ext cx="61" cy="63"/>
            </a:xfrm>
            <a:custGeom>
              <a:avLst/>
              <a:gdLst>
                <a:gd name="T0" fmla="*/ 22 w 45"/>
                <a:gd name="T1" fmla="*/ 0 h 45"/>
                <a:gd name="T2" fmla="*/ 29 w 45"/>
                <a:gd name="T3" fmla="*/ 0 h 45"/>
                <a:gd name="T4" fmla="*/ 32 w 45"/>
                <a:gd name="T5" fmla="*/ 4 h 45"/>
                <a:gd name="T6" fmla="*/ 35 w 45"/>
                <a:gd name="T7" fmla="*/ 4 h 45"/>
                <a:gd name="T8" fmla="*/ 39 w 45"/>
                <a:gd name="T9" fmla="*/ 7 h 45"/>
                <a:gd name="T10" fmla="*/ 42 w 45"/>
                <a:gd name="T11" fmla="*/ 10 h 45"/>
                <a:gd name="T12" fmla="*/ 45 w 45"/>
                <a:gd name="T13" fmla="*/ 13 h 45"/>
                <a:gd name="T14" fmla="*/ 45 w 45"/>
                <a:gd name="T15" fmla="*/ 20 h 45"/>
                <a:gd name="T16" fmla="*/ 45 w 45"/>
                <a:gd name="T17" fmla="*/ 23 h 45"/>
                <a:gd name="T18" fmla="*/ 45 w 45"/>
                <a:gd name="T19" fmla="*/ 26 h 45"/>
                <a:gd name="T20" fmla="*/ 45 w 45"/>
                <a:gd name="T21" fmla="*/ 33 h 45"/>
                <a:gd name="T22" fmla="*/ 42 w 45"/>
                <a:gd name="T23" fmla="*/ 36 h 45"/>
                <a:gd name="T24" fmla="*/ 39 w 45"/>
                <a:gd name="T25" fmla="*/ 39 h 45"/>
                <a:gd name="T26" fmla="*/ 35 w 45"/>
                <a:gd name="T27" fmla="*/ 42 h 45"/>
                <a:gd name="T28" fmla="*/ 32 w 45"/>
                <a:gd name="T29" fmla="*/ 42 h 45"/>
                <a:gd name="T30" fmla="*/ 29 w 45"/>
                <a:gd name="T31" fmla="*/ 45 h 45"/>
                <a:gd name="T32" fmla="*/ 22 w 45"/>
                <a:gd name="T33" fmla="*/ 45 h 45"/>
                <a:gd name="T34" fmla="*/ 19 w 45"/>
                <a:gd name="T35" fmla="*/ 45 h 45"/>
                <a:gd name="T36" fmla="*/ 16 w 45"/>
                <a:gd name="T37" fmla="*/ 42 h 45"/>
                <a:gd name="T38" fmla="*/ 10 w 45"/>
                <a:gd name="T39" fmla="*/ 42 h 45"/>
                <a:gd name="T40" fmla="*/ 6 w 45"/>
                <a:gd name="T41" fmla="*/ 39 h 45"/>
                <a:gd name="T42" fmla="*/ 6 w 45"/>
                <a:gd name="T43" fmla="*/ 36 h 45"/>
                <a:gd name="T44" fmla="*/ 3 w 45"/>
                <a:gd name="T45" fmla="*/ 33 h 45"/>
                <a:gd name="T46" fmla="*/ 3 w 45"/>
                <a:gd name="T47" fmla="*/ 26 h 45"/>
                <a:gd name="T48" fmla="*/ 0 w 45"/>
                <a:gd name="T49" fmla="*/ 23 h 45"/>
                <a:gd name="T50" fmla="*/ 3 w 45"/>
                <a:gd name="T51" fmla="*/ 20 h 45"/>
                <a:gd name="T52" fmla="*/ 3 w 45"/>
                <a:gd name="T53" fmla="*/ 13 h 45"/>
                <a:gd name="T54" fmla="*/ 6 w 45"/>
                <a:gd name="T55" fmla="*/ 10 h 45"/>
                <a:gd name="T56" fmla="*/ 6 w 45"/>
                <a:gd name="T57" fmla="*/ 7 h 45"/>
                <a:gd name="T58" fmla="*/ 10 w 45"/>
                <a:gd name="T59" fmla="*/ 4 h 45"/>
                <a:gd name="T60" fmla="*/ 16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4"/>
                  </a:lnTo>
                  <a:lnTo>
                    <a:pt x="35" y="4"/>
                  </a:lnTo>
                  <a:lnTo>
                    <a:pt x="39" y="7"/>
                  </a:lnTo>
                  <a:lnTo>
                    <a:pt x="42" y="10"/>
                  </a:lnTo>
                  <a:lnTo>
                    <a:pt x="45" y="13"/>
                  </a:lnTo>
                  <a:lnTo>
                    <a:pt x="45" y="20"/>
                  </a:lnTo>
                  <a:lnTo>
                    <a:pt x="45" y="23"/>
                  </a:lnTo>
                  <a:lnTo>
                    <a:pt x="45" y="26"/>
                  </a:lnTo>
                  <a:lnTo>
                    <a:pt x="45" y="33"/>
                  </a:lnTo>
                  <a:lnTo>
                    <a:pt x="42" y="36"/>
                  </a:lnTo>
                  <a:lnTo>
                    <a:pt x="39" y="39"/>
                  </a:lnTo>
                  <a:lnTo>
                    <a:pt x="35" y="42"/>
                  </a:lnTo>
                  <a:lnTo>
                    <a:pt x="32" y="42"/>
                  </a:lnTo>
                  <a:lnTo>
                    <a:pt x="29" y="45"/>
                  </a:lnTo>
                  <a:lnTo>
                    <a:pt x="22" y="45"/>
                  </a:lnTo>
                  <a:lnTo>
                    <a:pt x="19" y="45"/>
                  </a:lnTo>
                  <a:lnTo>
                    <a:pt x="16" y="42"/>
                  </a:lnTo>
                  <a:lnTo>
                    <a:pt x="10" y="42"/>
                  </a:lnTo>
                  <a:lnTo>
                    <a:pt x="6" y="39"/>
                  </a:lnTo>
                  <a:lnTo>
                    <a:pt x="6" y="36"/>
                  </a:lnTo>
                  <a:lnTo>
                    <a:pt x="3" y="33"/>
                  </a:lnTo>
                  <a:lnTo>
                    <a:pt x="3" y="26"/>
                  </a:lnTo>
                  <a:lnTo>
                    <a:pt x="0" y="23"/>
                  </a:lnTo>
                  <a:lnTo>
                    <a:pt x="3" y="20"/>
                  </a:lnTo>
                  <a:lnTo>
                    <a:pt x="3" y="13"/>
                  </a:lnTo>
                  <a:lnTo>
                    <a:pt x="6" y="10"/>
                  </a:lnTo>
                  <a:lnTo>
                    <a:pt x="6" y="7"/>
                  </a:lnTo>
                  <a:lnTo>
                    <a:pt x="10" y="4"/>
                  </a:lnTo>
                  <a:lnTo>
                    <a:pt x="16" y="4"/>
                  </a:lnTo>
                  <a:lnTo>
                    <a:pt x="19" y="0"/>
                  </a:lnTo>
                  <a:lnTo>
                    <a:pt x="22" y="0"/>
                  </a:lnTo>
                </a:path>
              </a:pathLst>
            </a:custGeom>
            <a:noFill/>
            <a:ln w="0">
              <a:solidFill>
                <a:srgbClr val="000000"/>
              </a:solidFill>
              <a:round/>
              <a:headEnd/>
              <a:tailEnd/>
            </a:ln>
          </p:spPr>
          <p:txBody>
            <a:bodyPr/>
            <a:lstStyle/>
            <a:p>
              <a:endParaRPr lang="en-US"/>
            </a:p>
          </p:txBody>
        </p:sp>
        <p:sp>
          <p:nvSpPr>
            <p:cNvPr id="32728" name="Freeform 336"/>
            <p:cNvSpPr>
              <a:spLocks/>
            </p:cNvSpPr>
            <p:nvPr/>
          </p:nvSpPr>
          <p:spPr bwMode="auto">
            <a:xfrm>
              <a:off x="3056" y="1894"/>
              <a:ext cx="57" cy="58"/>
            </a:xfrm>
            <a:custGeom>
              <a:avLst/>
              <a:gdLst>
                <a:gd name="T0" fmla="*/ 20 w 42"/>
                <a:gd name="T1" fmla="*/ 0 h 41"/>
                <a:gd name="T2" fmla="*/ 26 w 42"/>
                <a:gd name="T3" fmla="*/ 0 h 41"/>
                <a:gd name="T4" fmla="*/ 29 w 42"/>
                <a:gd name="T5" fmla="*/ 0 h 41"/>
                <a:gd name="T6" fmla="*/ 33 w 42"/>
                <a:gd name="T7" fmla="*/ 3 h 41"/>
                <a:gd name="T8" fmla="*/ 36 w 42"/>
                <a:gd name="T9" fmla="*/ 6 h 41"/>
                <a:gd name="T10" fmla="*/ 39 w 42"/>
                <a:gd name="T11" fmla="*/ 9 h 41"/>
                <a:gd name="T12" fmla="*/ 42 w 42"/>
                <a:gd name="T13" fmla="*/ 13 h 41"/>
                <a:gd name="T14" fmla="*/ 42 w 42"/>
                <a:gd name="T15" fmla="*/ 16 h 41"/>
                <a:gd name="T16" fmla="*/ 42 w 42"/>
                <a:gd name="T17" fmla="*/ 22 h 41"/>
                <a:gd name="T18" fmla="*/ 42 w 42"/>
                <a:gd name="T19" fmla="*/ 25 h 41"/>
                <a:gd name="T20" fmla="*/ 42 w 42"/>
                <a:gd name="T21" fmla="*/ 29 h 41"/>
                <a:gd name="T22" fmla="*/ 39 w 42"/>
                <a:gd name="T23" fmla="*/ 32 h 41"/>
                <a:gd name="T24" fmla="*/ 36 w 42"/>
                <a:gd name="T25" fmla="*/ 35 h 41"/>
                <a:gd name="T26" fmla="*/ 33 w 42"/>
                <a:gd name="T27" fmla="*/ 38 h 41"/>
                <a:gd name="T28" fmla="*/ 29 w 42"/>
                <a:gd name="T29" fmla="*/ 41 h 41"/>
                <a:gd name="T30" fmla="*/ 26 w 42"/>
                <a:gd name="T31" fmla="*/ 41 h 41"/>
                <a:gd name="T32" fmla="*/ 20 w 42"/>
                <a:gd name="T33" fmla="*/ 41 h 41"/>
                <a:gd name="T34" fmla="*/ 17 w 42"/>
                <a:gd name="T35" fmla="*/ 41 h 41"/>
                <a:gd name="T36" fmla="*/ 13 w 42"/>
                <a:gd name="T37" fmla="*/ 41 h 41"/>
                <a:gd name="T38" fmla="*/ 10 w 42"/>
                <a:gd name="T39" fmla="*/ 38 h 41"/>
                <a:gd name="T40" fmla="*/ 7 w 42"/>
                <a:gd name="T41" fmla="*/ 35 h 41"/>
                <a:gd name="T42" fmla="*/ 4 w 42"/>
                <a:gd name="T43" fmla="*/ 32 h 41"/>
                <a:gd name="T44" fmla="*/ 0 w 42"/>
                <a:gd name="T45" fmla="*/ 29 h 41"/>
                <a:gd name="T46" fmla="*/ 0 w 42"/>
                <a:gd name="T47" fmla="*/ 25 h 41"/>
                <a:gd name="T48" fmla="*/ 0 w 42"/>
                <a:gd name="T49" fmla="*/ 22 h 41"/>
                <a:gd name="T50" fmla="*/ 0 w 42"/>
                <a:gd name="T51" fmla="*/ 16 h 41"/>
                <a:gd name="T52" fmla="*/ 0 w 42"/>
                <a:gd name="T53" fmla="*/ 13 h 41"/>
                <a:gd name="T54" fmla="*/ 4 w 42"/>
                <a:gd name="T55" fmla="*/ 9 h 41"/>
                <a:gd name="T56" fmla="*/ 7 w 42"/>
                <a:gd name="T57" fmla="*/ 6 h 41"/>
                <a:gd name="T58" fmla="*/ 10 w 42"/>
                <a:gd name="T59" fmla="*/ 3 h 41"/>
                <a:gd name="T60" fmla="*/ 13 w 42"/>
                <a:gd name="T61" fmla="*/ 0 h 41"/>
                <a:gd name="T62" fmla="*/ 17 w 42"/>
                <a:gd name="T63" fmla="*/ 0 h 41"/>
                <a:gd name="T64" fmla="*/ 20 w 42"/>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1"/>
                <a:gd name="T101" fmla="*/ 42 w 42"/>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1">
                  <a:moveTo>
                    <a:pt x="20" y="0"/>
                  </a:moveTo>
                  <a:lnTo>
                    <a:pt x="26" y="0"/>
                  </a:lnTo>
                  <a:lnTo>
                    <a:pt x="29" y="0"/>
                  </a:lnTo>
                  <a:lnTo>
                    <a:pt x="33" y="3"/>
                  </a:lnTo>
                  <a:lnTo>
                    <a:pt x="36" y="6"/>
                  </a:lnTo>
                  <a:lnTo>
                    <a:pt x="39" y="9"/>
                  </a:lnTo>
                  <a:lnTo>
                    <a:pt x="42" y="13"/>
                  </a:lnTo>
                  <a:lnTo>
                    <a:pt x="42" y="16"/>
                  </a:lnTo>
                  <a:lnTo>
                    <a:pt x="42" y="22"/>
                  </a:lnTo>
                  <a:lnTo>
                    <a:pt x="42" y="25"/>
                  </a:lnTo>
                  <a:lnTo>
                    <a:pt x="42" y="29"/>
                  </a:lnTo>
                  <a:lnTo>
                    <a:pt x="39" y="32"/>
                  </a:lnTo>
                  <a:lnTo>
                    <a:pt x="36" y="35"/>
                  </a:lnTo>
                  <a:lnTo>
                    <a:pt x="33" y="38"/>
                  </a:lnTo>
                  <a:lnTo>
                    <a:pt x="29" y="41"/>
                  </a:lnTo>
                  <a:lnTo>
                    <a:pt x="26" y="41"/>
                  </a:lnTo>
                  <a:lnTo>
                    <a:pt x="20" y="41"/>
                  </a:lnTo>
                  <a:lnTo>
                    <a:pt x="17" y="41"/>
                  </a:lnTo>
                  <a:lnTo>
                    <a:pt x="13" y="41"/>
                  </a:lnTo>
                  <a:lnTo>
                    <a:pt x="10" y="38"/>
                  </a:lnTo>
                  <a:lnTo>
                    <a:pt x="7" y="35"/>
                  </a:lnTo>
                  <a:lnTo>
                    <a:pt x="4" y="32"/>
                  </a:lnTo>
                  <a:lnTo>
                    <a:pt x="0" y="29"/>
                  </a:lnTo>
                  <a:lnTo>
                    <a:pt x="0" y="25"/>
                  </a:lnTo>
                  <a:lnTo>
                    <a:pt x="0" y="22"/>
                  </a:lnTo>
                  <a:lnTo>
                    <a:pt x="0" y="16"/>
                  </a:lnTo>
                  <a:lnTo>
                    <a:pt x="0" y="13"/>
                  </a:lnTo>
                  <a:lnTo>
                    <a:pt x="4" y="9"/>
                  </a:lnTo>
                  <a:lnTo>
                    <a:pt x="7" y="6"/>
                  </a:lnTo>
                  <a:lnTo>
                    <a:pt x="10" y="3"/>
                  </a:lnTo>
                  <a:lnTo>
                    <a:pt x="13" y="0"/>
                  </a:lnTo>
                  <a:lnTo>
                    <a:pt x="17" y="0"/>
                  </a:lnTo>
                  <a:lnTo>
                    <a:pt x="20" y="0"/>
                  </a:lnTo>
                  <a:close/>
                </a:path>
              </a:pathLst>
            </a:custGeom>
            <a:solidFill>
              <a:srgbClr val="FFFF00"/>
            </a:solidFill>
            <a:ln w="12700">
              <a:solidFill>
                <a:srgbClr val="000000"/>
              </a:solidFill>
              <a:round/>
              <a:headEnd/>
              <a:tailEnd/>
            </a:ln>
          </p:spPr>
          <p:txBody>
            <a:bodyPr/>
            <a:lstStyle/>
            <a:p>
              <a:endParaRPr lang="en-US"/>
            </a:p>
          </p:txBody>
        </p:sp>
        <p:sp>
          <p:nvSpPr>
            <p:cNvPr id="32729" name="Freeform 337"/>
            <p:cNvSpPr>
              <a:spLocks/>
            </p:cNvSpPr>
            <p:nvPr/>
          </p:nvSpPr>
          <p:spPr bwMode="auto">
            <a:xfrm>
              <a:off x="3056" y="1894"/>
              <a:ext cx="57" cy="58"/>
            </a:xfrm>
            <a:custGeom>
              <a:avLst/>
              <a:gdLst>
                <a:gd name="T0" fmla="*/ 20 w 42"/>
                <a:gd name="T1" fmla="*/ 0 h 41"/>
                <a:gd name="T2" fmla="*/ 26 w 42"/>
                <a:gd name="T3" fmla="*/ 0 h 41"/>
                <a:gd name="T4" fmla="*/ 29 w 42"/>
                <a:gd name="T5" fmla="*/ 0 h 41"/>
                <a:gd name="T6" fmla="*/ 33 w 42"/>
                <a:gd name="T7" fmla="*/ 3 h 41"/>
                <a:gd name="T8" fmla="*/ 36 w 42"/>
                <a:gd name="T9" fmla="*/ 6 h 41"/>
                <a:gd name="T10" fmla="*/ 39 w 42"/>
                <a:gd name="T11" fmla="*/ 9 h 41"/>
                <a:gd name="T12" fmla="*/ 42 w 42"/>
                <a:gd name="T13" fmla="*/ 13 h 41"/>
                <a:gd name="T14" fmla="*/ 42 w 42"/>
                <a:gd name="T15" fmla="*/ 16 h 41"/>
                <a:gd name="T16" fmla="*/ 42 w 42"/>
                <a:gd name="T17" fmla="*/ 22 h 41"/>
                <a:gd name="T18" fmla="*/ 42 w 42"/>
                <a:gd name="T19" fmla="*/ 25 h 41"/>
                <a:gd name="T20" fmla="*/ 42 w 42"/>
                <a:gd name="T21" fmla="*/ 29 h 41"/>
                <a:gd name="T22" fmla="*/ 39 w 42"/>
                <a:gd name="T23" fmla="*/ 32 h 41"/>
                <a:gd name="T24" fmla="*/ 36 w 42"/>
                <a:gd name="T25" fmla="*/ 35 h 41"/>
                <a:gd name="T26" fmla="*/ 33 w 42"/>
                <a:gd name="T27" fmla="*/ 38 h 41"/>
                <a:gd name="T28" fmla="*/ 29 w 42"/>
                <a:gd name="T29" fmla="*/ 41 h 41"/>
                <a:gd name="T30" fmla="*/ 26 w 42"/>
                <a:gd name="T31" fmla="*/ 41 h 41"/>
                <a:gd name="T32" fmla="*/ 20 w 42"/>
                <a:gd name="T33" fmla="*/ 41 h 41"/>
                <a:gd name="T34" fmla="*/ 17 w 42"/>
                <a:gd name="T35" fmla="*/ 41 h 41"/>
                <a:gd name="T36" fmla="*/ 13 w 42"/>
                <a:gd name="T37" fmla="*/ 41 h 41"/>
                <a:gd name="T38" fmla="*/ 10 w 42"/>
                <a:gd name="T39" fmla="*/ 38 h 41"/>
                <a:gd name="T40" fmla="*/ 7 w 42"/>
                <a:gd name="T41" fmla="*/ 35 h 41"/>
                <a:gd name="T42" fmla="*/ 4 w 42"/>
                <a:gd name="T43" fmla="*/ 32 h 41"/>
                <a:gd name="T44" fmla="*/ 0 w 42"/>
                <a:gd name="T45" fmla="*/ 29 h 41"/>
                <a:gd name="T46" fmla="*/ 0 w 42"/>
                <a:gd name="T47" fmla="*/ 25 h 41"/>
                <a:gd name="T48" fmla="*/ 0 w 42"/>
                <a:gd name="T49" fmla="*/ 22 h 41"/>
                <a:gd name="T50" fmla="*/ 0 w 42"/>
                <a:gd name="T51" fmla="*/ 16 h 41"/>
                <a:gd name="T52" fmla="*/ 0 w 42"/>
                <a:gd name="T53" fmla="*/ 13 h 41"/>
                <a:gd name="T54" fmla="*/ 4 w 42"/>
                <a:gd name="T55" fmla="*/ 9 h 41"/>
                <a:gd name="T56" fmla="*/ 7 w 42"/>
                <a:gd name="T57" fmla="*/ 6 h 41"/>
                <a:gd name="T58" fmla="*/ 10 w 42"/>
                <a:gd name="T59" fmla="*/ 3 h 41"/>
                <a:gd name="T60" fmla="*/ 13 w 42"/>
                <a:gd name="T61" fmla="*/ 0 h 41"/>
                <a:gd name="T62" fmla="*/ 17 w 42"/>
                <a:gd name="T63" fmla="*/ 0 h 41"/>
                <a:gd name="T64" fmla="*/ 20 w 42"/>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1"/>
                <a:gd name="T101" fmla="*/ 42 w 42"/>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1">
                  <a:moveTo>
                    <a:pt x="20" y="0"/>
                  </a:moveTo>
                  <a:lnTo>
                    <a:pt x="26" y="0"/>
                  </a:lnTo>
                  <a:lnTo>
                    <a:pt x="29" y="0"/>
                  </a:lnTo>
                  <a:lnTo>
                    <a:pt x="33" y="3"/>
                  </a:lnTo>
                  <a:lnTo>
                    <a:pt x="36" y="6"/>
                  </a:lnTo>
                  <a:lnTo>
                    <a:pt x="39" y="9"/>
                  </a:lnTo>
                  <a:lnTo>
                    <a:pt x="42" y="13"/>
                  </a:lnTo>
                  <a:lnTo>
                    <a:pt x="42" y="16"/>
                  </a:lnTo>
                  <a:lnTo>
                    <a:pt x="42" y="22"/>
                  </a:lnTo>
                  <a:lnTo>
                    <a:pt x="42" y="25"/>
                  </a:lnTo>
                  <a:lnTo>
                    <a:pt x="42" y="29"/>
                  </a:lnTo>
                  <a:lnTo>
                    <a:pt x="39" y="32"/>
                  </a:lnTo>
                  <a:lnTo>
                    <a:pt x="36" y="35"/>
                  </a:lnTo>
                  <a:lnTo>
                    <a:pt x="33" y="38"/>
                  </a:lnTo>
                  <a:lnTo>
                    <a:pt x="29" y="41"/>
                  </a:lnTo>
                  <a:lnTo>
                    <a:pt x="26" y="41"/>
                  </a:lnTo>
                  <a:lnTo>
                    <a:pt x="20" y="41"/>
                  </a:lnTo>
                  <a:lnTo>
                    <a:pt x="17" y="41"/>
                  </a:lnTo>
                  <a:lnTo>
                    <a:pt x="13" y="41"/>
                  </a:lnTo>
                  <a:lnTo>
                    <a:pt x="10" y="38"/>
                  </a:lnTo>
                  <a:lnTo>
                    <a:pt x="7" y="35"/>
                  </a:lnTo>
                  <a:lnTo>
                    <a:pt x="4" y="32"/>
                  </a:lnTo>
                  <a:lnTo>
                    <a:pt x="0" y="29"/>
                  </a:lnTo>
                  <a:lnTo>
                    <a:pt x="0" y="25"/>
                  </a:lnTo>
                  <a:lnTo>
                    <a:pt x="0" y="22"/>
                  </a:lnTo>
                  <a:lnTo>
                    <a:pt x="0" y="16"/>
                  </a:lnTo>
                  <a:lnTo>
                    <a:pt x="0" y="13"/>
                  </a:lnTo>
                  <a:lnTo>
                    <a:pt x="4" y="9"/>
                  </a:lnTo>
                  <a:lnTo>
                    <a:pt x="7" y="6"/>
                  </a:lnTo>
                  <a:lnTo>
                    <a:pt x="10" y="3"/>
                  </a:lnTo>
                  <a:lnTo>
                    <a:pt x="13" y="0"/>
                  </a:lnTo>
                  <a:lnTo>
                    <a:pt x="17" y="0"/>
                  </a:lnTo>
                  <a:lnTo>
                    <a:pt x="20" y="0"/>
                  </a:lnTo>
                </a:path>
              </a:pathLst>
            </a:custGeom>
            <a:noFill/>
            <a:ln w="0">
              <a:solidFill>
                <a:srgbClr val="000000"/>
              </a:solidFill>
              <a:round/>
              <a:headEnd/>
              <a:tailEnd/>
            </a:ln>
          </p:spPr>
          <p:txBody>
            <a:bodyPr/>
            <a:lstStyle/>
            <a:p>
              <a:endParaRPr lang="en-US"/>
            </a:p>
          </p:txBody>
        </p:sp>
        <p:sp>
          <p:nvSpPr>
            <p:cNvPr id="32730" name="Freeform 338"/>
            <p:cNvSpPr>
              <a:spLocks/>
            </p:cNvSpPr>
            <p:nvPr/>
          </p:nvSpPr>
          <p:spPr bwMode="auto">
            <a:xfrm>
              <a:off x="3074" y="1750"/>
              <a:ext cx="61" cy="63"/>
            </a:xfrm>
            <a:custGeom>
              <a:avLst/>
              <a:gdLst>
                <a:gd name="T0" fmla="*/ 23 w 45"/>
                <a:gd name="T1" fmla="*/ 0 h 45"/>
                <a:gd name="T2" fmla="*/ 26 w 45"/>
                <a:gd name="T3" fmla="*/ 0 h 45"/>
                <a:gd name="T4" fmla="*/ 33 w 45"/>
                <a:gd name="T5" fmla="*/ 0 h 45"/>
                <a:gd name="T6" fmla="*/ 36 w 45"/>
                <a:gd name="T7" fmla="*/ 3 h 45"/>
                <a:gd name="T8" fmla="*/ 39 w 45"/>
                <a:gd name="T9" fmla="*/ 6 h 45"/>
                <a:gd name="T10" fmla="*/ 42 w 45"/>
                <a:gd name="T11" fmla="*/ 9 h 45"/>
                <a:gd name="T12" fmla="*/ 42 w 45"/>
                <a:gd name="T13" fmla="*/ 13 h 45"/>
                <a:gd name="T14" fmla="*/ 45 w 45"/>
                <a:gd name="T15" fmla="*/ 16 h 45"/>
                <a:gd name="T16" fmla="*/ 45 w 45"/>
                <a:gd name="T17" fmla="*/ 22 h 45"/>
                <a:gd name="T18" fmla="*/ 45 w 45"/>
                <a:gd name="T19" fmla="*/ 25 h 45"/>
                <a:gd name="T20" fmla="*/ 42 w 45"/>
                <a:gd name="T21" fmla="*/ 29 h 45"/>
                <a:gd name="T22" fmla="*/ 42 w 45"/>
                <a:gd name="T23" fmla="*/ 32 h 45"/>
                <a:gd name="T24" fmla="*/ 39 w 45"/>
                <a:gd name="T25" fmla="*/ 38 h 45"/>
                <a:gd name="T26" fmla="*/ 36 w 45"/>
                <a:gd name="T27" fmla="*/ 38 h 45"/>
                <a:gd name="T28" fmla="*/ 33 w 45"/>
                <a:gd name="T29" fmla="*/ 42 h 45"/>
                <a:gd name="T30" fmla="*/ 26 w 45"/>
                <a:gd name="T31" fmla="*/ 42 h 45"/>
                <a:gd name="T32" fmla="*/ 23 w 45"/>
                <a:gd name="T33" fmla="*/ 45 h 45"/>
                <a:gd name="T34" fmla="*/ 20 w 45"/>
                <a:gd name="T35" fmla="*/ 42 h 45"/>
                <a:gd name="T36" fmla="*/ 13 w 45"/>
                <a:gd name="T37" fmla="*/ 42 h 45"/>
                <a:gd name="T38" fmla="*/ 10 w 45"/>
                <a:gd name="T39" fmla="*/ 38 h 45"/>
                <a:gd name="T40" fmla="*/ 7 w 45"/>
                <a:gd name="T41" fmla="*/ 38 h 45"/>
                <a:gd name="T42" fmla="*/ 4 w 45"/>
                <a:gd name="T43" fmla="*/ 32 h 45"/>
                <a:gd name="T44" fmla="*/ 4 w 45"/>
                <a:gd name="T45" fmla="*/ 29 h 45"/>
                <a:gd name="T46" fmla="*/ 0 w 45"/>
                <a:gd name="T47" fmla="*/ 25 h 45"/>
                <a:gd name="T48" fmla="*/ 0 w 45"/>
                <a:gd name="T49" fmla="*/ 22 h 45"/>
                <a:gd name="T50" fmla="*/ 0 w 45"/>
                <a:gd name="T51" fmla="*/ 16 h 45"/>
                <a:gd name="T52" fmla="*/ 4 w 45"/>
                <a:gd name="T53" fmla="*/ 13 h 45"/>
                <a:gd name="T54" fmla="*/ 4 w 45"/>
                <a:gd name="T55" fmla="*/ 9 h 45"/>
                <a:gd name="T56" fmla="*/ 7 w 45"/>
                <a:gd name="T57" fmla="*/ 6 h 45"/>
                <a:gd name="T58" fmla="*/ 10 w 45"/>
                <a:gd name="T59" fmla="*/ 3 h 45"/>
                <a:gd name="T60" fmla="*/ 13 w 45"/>
                <a:gd name="T61" fmla="*/ 0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0"/>
                  </a:lnTo>
                  <a:lnTo>
                    <a:pt x="36" y="3"/>
                  </a:lnTo>
                  <a:lnTo>
                    <a:pt x="39" y="6"/>
                  </a:lnTo>
                  <a:lnTo>
                    <a:pt x="42" y="9"/>
                  </a:lnTo>
                  <a:lnTo>
                    <a:pt x="42" y="13"/>
                  </a:lnTo>
                  <a:lnTo>
                    <a:pt x="45" y="16"/>
                  </a:lnTo>
                  <a:lnTo>
                    <a:pt x="45" y="22"/>
                  </a:lnTo>
                  <a:lnTo>
                    <a:pt x="45" y="25"/>
                  </a:lnTo>
                  <a:lnTo>
                    <a:pt x="42" y="29"/>
                  </a:lnTo>
                  <a:lnTo>
                    <a:pt x="42" y="32"/>
                  </a:lnTo>
                  <a:lnTo>
                    <a:pt x="39" y="38"/>
                  </a:lnTo>
                  <a:lnTo>
                    <a:pt x="36" y="38"/>
                  </a:lnTo>
                  <a:lnTo>
                    <a:pt x="33" y="42"/>
                  </a:lnTo>
                  <a:lnTo>
                    <a:pt x="26" y="42"/>
                  </a:lnTo>
                  <a:lnTo>
                    <a:pt x="23" y="45"/>
                  </a:lnTo>
                  <a:lnTo>
                    <a:pt x="20" y="42"/>
                  </a:lnTo>
                  <a:lnTo>
                    <a:pt x="13" y="42"/>
                  </a:lnTo>
                  <a:lnTo>
                    <a:pt x="10" y="38"/>
                  </a:lnTo>
                  <a:lnTo>
                    <a:pt x="7" y="38"/>
                  </a:lnTo>
                  <a:lnTo>
                    <a:pt x="4" y="32"/>
                  </a:lnTo>
                  <a:lnTo>
                    <a:pt x="4" y="29"/>
                  </a:lnTo>
                  <a:lnTo>
                    <a:pt x="0" y="25"/>
                  </a:lnTo>
                  <a:lnTo>
                    <a:pt x="0" y="22"/>
                  </a:lnTo>
                  <a:lnTo>
                    <a:pt x="0" y="16"/>
                  </a:lnTo>
                  <a:lnTo>
                    <a:pt x="4" y="13"/>
                  </a:lnTo>
                  <a:lnTo>
                    <a:pt x="4" y="9"/>
                  </a:lnTo>
                  <a:lnTo>
                    <a:pt x="7" y="6"/>
                  </a:lnTo>
                  <a:lnTo>
                    <a:pt x="10" y="3"/>
                  </a:lnTo>
                  <a:lnTo>
                    <a:pt x="13" y="0"/>
                  </a:lnTo>
                  <a:lnTo>
                    <a:pt x="20" y="0"/>
                  </a:lnTo>
                  <a:lnTo>
                    <a:pt x="23" y="0"/>
                  </a:lnTo>
                  <a:close/>
                </a:path>
              </a:pathLst>
            </a:custGeom>
            <a:solidFill>
              <a:srgbClr val="FF0000"/>
            </a:solidFill>
            <a:ln w="9525">
              <a:noFill/>
              <a:round/>
              <a:headEnd/>
              <a:tailEnd/>
            </a:ln>
          </p:spPr>
          <p:txBody>
            <a:bodyPr/>
            <a:lstStyle/>
            <a:p>
              <a:endParaRPr lang="en-US"/>
            </a:p>
          </p:txBody>
        </p:sp>
        <p:sp>
          <p:nvSpPr>
            <p:cNvPr id="32731" name="Freeform 339"/>
            <p:cNvSpPr>
              <a:spLocks/>
            </p:cNvSpPr>
            <p:nvPr/>
          </p:nvSpPr>
          <p:spPr bwMode="auto">
            <a:xfrm>
              <a:off x="3074" y="1750"/>
              <a:ext cx="61" cy="63"/>
            </a:xfrm>
            <a:custGeom>
              <a:avLst/>
              <a:gdLst>
                <a:gd name="T0" fmla="*/ 23 w 45"/>
                <a:gd name="T1" fmla="*/ 0 h 45"/>
                <a:gd name="T2" fmla="*/ 26 w 45"/>
                <a:gd name="T3" fmla="*/ 0 h 45"/>
                <a:gd name="T4" fmla="*/ 33 w 45"/>
                <a:gd name="T5" fmla="*/ 0 h 45"/>
                <a:gd name="T6" fmla="*/ 36 w 45"/>
                <a:gd name="T7" fmla="*/ 3 h 45"/>
                <a:gd name="T8" fmla="*/ 39 w 45"/>
                <a:gd name="T9" fmla="*/ 6 h 45"/>
                <a:gd name="T10" fmla="*/ 42 w 45"/>
                <a:gd name="T11" fmla="*/ 9 h 45"/>
                <a:gd name="T12" fmla="*/ 42 w 45"/>
                <a:gd name="T13" fmla="*/ 13 h 45"/>
                <a:gd name="T14" fmla="*/ 45 w 45"/>
                <a:gd name="T15" fmla="*/ 16 h 45"/>
                <a:gd name="T16" fmla="*/ 45 w 45"/>
                <a:gd name="T17" fmla="*/ 22 h 45"/>
                <a:gd name="T18" fmla="*/ 45 w 45"/>
                <a:gd name="T19" fmla="*/ 25 h 45"/>
                <a:gd name="T20" fmla="*/ 42 w 45"/>
                <a:gd name="T21" fmla="*/ 29 h 45"/>
                <a:gd name="T22" fmla="*/ 42 w 45"/>
                <a:gd name="T23" fmla="*/ 32 h 45"/>
                <a:gd name="T24" fmla="*/ 39 w 45"/>
                <a:gd name="T25" fmla="*/ 38 h 45"/>
                <a:gd name="T26" fmla="*/ 36 w 45"/>
                <a:gd name="T27" fmla="*/ 38 h 45"/>
                <a:gd name="T28" fmla="*/ 33 w 45"/>
                <a:gd name="T29" fmla="*/ 42 h 45"/>
                <a:gd name="T30" fmla="*/ 26 w 45"/>
                <a:gd name="T31" fmla="*/ 42 h 45"/>
                <a:gd name="T32" fmla="*/ 23 w 45"/>
                <a:gd name="T33" fmla="*/ 45 h 45"/>
                <a:gd name="T34" fmla="*/ 20 w 45"/>
                <a:gd name="T35" fmla="*/ 42 h 45"/>
                <a:gd name="T36" fmla="*/ 13 w 45"/>
                <a:gd name="T37" fmla="*/ 42 h 45"/>
                <a:gd name="T38" fmla="*/ 10 w 45"/>
                <a:gd name="T39" fmla="*/ 38 h 45"/>
                <a:gd name="T40" fmla="*/ 7 w 45"/>
                <a:gd name="T41" fmla="*/ 38 h 45"/>
                <a:gd name="T42" fmla="*/ 4 w 45"/>
                <a:gd name="T43" fmla="*/ 32 h 45"/>
                <a:gd name="T44" fmla="*/ 4 w 45"/>
                <a:gd name="T45" fmla="*/ 29 h 45"/>
                <a:gd name="T46" fmla="*/ 0 w 45"/>
                <a:gd name="T47" fmla="*/ 25 h 45"/>
                <a:gd name="T48" fmla="*/ 0 w 45"/>
                <a:gd name="T49" fmla="*/ 22 h 45"/>
                <a:gd name="T50" fmla="*/ 0 w 45"/>
                <a:gd name="T51" fmla="*/ 16 h 45"/>
                <a:gd name="T52" fmla="*/ 4 w 45"/>
                <a:gd name="T53" fmla="*/ 13 h 45"/>
                <a:gd name="T54" fmla="*/ 4 w 45"/>
                <a:gd name="T55" fmla="*/ 9 h 45"/>
                <a:gd name="T56" fmla="*/ 7 w 45"/>
                <a:gd name="T57" fmla="*/ 6 h 45"/>
                <a:gd name="T58" fmla="*/ 10 w 45"/>
                <a:gd name="T59" fmla="*/ 3 h 45"/>
                <a:gd name="T60" fmla="*/ 13 w 45"/>
                <a:gd name="T61" fmla="*/ 0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0"/>
                  </a:lnTo>
                  <a:lnTo>
                    <a:pt x="36" y="3"/>
                  </a:lnTo>
                  <a:lnTo>
                    <a:pt x="39" y="6"/>
                  </a:lnTo>
                  <a:lnTo>
                    <a:pt x="42" y="9"/>
                  </a:lnTo>
                  <a:lnTo>
                    <a:pt x="42" y="13"/>
                  </a:lnTo>
                  <a:lnTo>
                    <a:pt x="45" y="16"/>
                  </a:lnTo>
                  <a:lnTo>
                    <a:pt x="45" y="22"/>
                  </a:lnTo>
                  <a:lnTo>
                    <a:pt x="45" y="25"/>
                  </a:lnTo>
                  <a:lnTo>
                    <a:pt x="42" y="29"/>
                  </a:lnTo>
                  <a:lnTo>
                    <a:pt x="42" y="32"/>
                  </a:lnTo>
                  <a:lnTo>
                    <a:pt x="39" y="38"/>
                  </a:lnTo>
                  <a:lnTo>
                    <a:pt x="36" y="38"/>
                  </a:lnTo>
                  <a:lnTo>
                    <a:pt x="33" y="42"/>
                  </a:lnTo>
                  <a:lnTo>
                    <a:pt x="26" y="42"/>
                  </a:lnTo>
                  <a:lnTo>
                    <a:pt x="23" y="45"/>
                  </a:lnTo>
                  <a:lnTo>
                    <a:pt x="20" y="42"/>
                  </a:lnTo>
                  <a:lnTo>
                    <a:pt x="13" y="42"/>
                  </a:lnTo>
                  <a:lnTo>
                    <a:pt x="10" y="38"/>
                  </a:lnTo>
                  <a:lnTo>
                    <a:pt x="7" y="38"/>
                  </a:lnTo>
                  <a:lnTo>
                    <a:pt x="4" y="32"/>
                  </a:lnTo>
                  <a:lnTo>
                    <a:pt x="4" y="29"/>
                  </a:lnTo>
                  <a:lnTo>
                    <a:pt x="0" y="25"/>
                  </a:lnTo>
                  <a:lnTo>
                    <a:pt x="0" y="22"/>
                  </a:lnTo>
                  <a:lnTo>
                    <a:pt x="0" y="16"/>
                  </a:lnTo>
                  <a:lnTo>
                    <a:pt x="4" y="13"/>
                  </a:lnTo>
                  <a:lnTo>
                    <a:pt x="4" y="9"/>
                  </a:lnTo>
                  <a:lnTo>
                    <a:pt x="7" y="6"/>
                  </a:lnTo>
                  <a:lnTo>
                    <a:pt x="10" y="3"/>
                  </a:lnTo>
                  <a:lnTo>
                    <a:pt x="13" y="0"/>
                  </a:lnTo>
                  <a:lnTo>
                    <a:pt x="20" y="0"/>
                  </a:lnTo>
                  <a:lnTo>
                    <a:pt x="23" y="0"/>
                  </a:lnTo>
                </a:path>
              </a:pathLst>
            </a:custGeom>
            <a:noFill/>
            <a:ln w="0">
              <a:solidFill>
                <a:srgbClr val="000000"/>
              </a:solidFill>
              <a:round/>
              <a:headEnd/>
              <a:tailEnd/>
            </a:ln>
          </p:spPr>
          <p:txBody>
            <a:bodyPr/>
            <a:lstStyle/>
            <a:p>
              <a:endParaRPr lang="en-US"/>
            </a:p>
          </p:txBody>
        </p:sp>
        <p:sp>
          <p:nvSpPr>
            <p:cNvPr id="32732" name="Freeform 340"/>
            <p:cNvSpPr>
              <a:spLocks/>
            </p:cNvSpPr>
            <p:nvPr/>
          </p:nvSpPr>
          <p:spPr bwMode="auto">
            <a:xfrm>
              <a:off x="3052" y="1777"/>
              <a:ext cx="61" cy="63"/>
            </a:xfrm>
            <a:custGeom>
              <a:avLst/>
              <a:gdLst>
                <a:gd name="T0" fmla="*/ 23 w 45"/>
                <a:gd name="T1" fmla="*/ 0 h 45"/>
                <a:gd name="T2" fmla="*/ 26 w 45"/>
                <a:gd name="T3" fmla="*/ 0 h 45"/>
                <a:gd name="T4" fmla="*/ 32 w 45"/>
                <a:gd name="T5" fmla="*/ 0 h 45"/>
                <a:gd name="T6" fmla="*/ 36 w 45"/>
                <a:gd name="T7" fmla="*/ 3 h 45"/>
                <a:gd name="T8" fmla="*/ 39 w 45"/>
                <a:gd name="T9" fmla="*/ 6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5 h 45"/>
                <a:gd name="T24" fmla="*/ 39 w 45"/>
                <a:gd name="T25" fmla="*/ 39 h 45"/>
                <a:gd name="T26" fmla="*/ 36 w 45"/>
                <a:gd name="T27" fmla="*/ 39 h 45"/>
                <a:gd name="T28" fmla="*/ 32 w 45"/>
                <a:gd name="T29" fmla="*/ 42 h 45"/>
                <a:gd name="T30" fmla="*/ 26 w 45"/>
                <a:gd name="T31" fmla="*/ 42 h 45"/>
                <a:gd name="T32" fmla="*/ 23 w 45"/>
                <a:gd name="T33" fmla="*/ 45 h 45"/>
                <a:gd name="T34" fmla="*/ 16 w 45"/>
                <a:gd name="T35" fmla="*/ 42 h 45"/>
                <a:gd name="T36" fmla="*/ 13 w 45"/>
                <a:gd name="T37" fmla="*/ 42 h 45"/>
                <a:gd name="T38" fmla="*/ 10 w 45"/>
                <a:gd name="T39" fmla="*/ 39 h 45"/>
                <a:gd name="T40" fmla="*/ 7 w 45"/>
                <a:gd name="T41" fmla="*/ 39 h 45"/>
                <a:gd name="T42" fmla="*/ 3 w 45"/>
                <a:gd name="T43" fmla="*/ 35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6" y="3"/>
                  </a:lnTo>
                  <a:lnTo>
                    <a:pt x="39" y="6"/>
                  </a:lnTo>
                  <a:lnTo>
                    <a:pt x="42" y="10"/>
                  </a:lnTo>
                  <a:lnTo>
                    <a:pt x="42" y="13"/>
                  </a:lnTo>
                  <a:lnTo>
                    <a:pt x="45" y="16"/>
                  </a:lnTo>
                  <a:lnTo>
                    <a:pt x="45" y="23"/>
                  </a:lnTo>
                  <a:lnTo>
                    <a:pt x="45" y="26"/>
                  </a:lnTo>
                  <a:lnTo>
                    <a:pt x="42" y="29"/>
                  </a:lnTo>
                  <a:lnTo>
                    <a:pt x="42" y="35"/>
                  </a:lnTo>
                  <a:lnTo>
                    <a:pt x="39" y="39"/>
                  </a:lnTo>
                  <a:lnTo>
                    <a:pt x="36" y="39"/>
                  </a:lnTo>
                  <a:lnTo>
                    <a:pt x="32" y="42"/>
                  </a:lnTo>
                  <a:lnTo>
                    <a:pt x="26" y="42"/>
                  </a:lnTo>
                  <a:lnTo>
                    <a:pt x="23" y="45"/>
                  </a:lnTo>
                  <a:lnTo>
                    <a:pt x="16" y="42"/>
                  </a:lnTo>
                  <a:lnTo>
                    <a:pt x="13" y="42"/>
                  </a:lnTo>
                  <a:lnTo>
                    <a:pt x="10" y="39"/>
                  </a:lnTo>
                  <a:lnTo>
                    <a:pt x="7" y="39"/>
                  </a:lnTo>
                  <a:lnTo>
                    <a:pt x="3" y="35"/>
                  </a:lnTo>
                  <a:lnTo>
                    <a:pt x="3" y="29"/>
                  </a:lnTo>
                  <a:lnTo>
                    <a:pt x="0" y="26"/>
                  </a:lnTo>
                  <a:lnTo>
                    <a:pt x="0" y="23"/>
                  </a:lnTo>
                  <a:lnTo>
                    <a:pt x="0" y="16"/>
                  </a:lnTo>
                  <a:lnTo>
                    <a:pt x="3" y="13"/>
                  </a:lnTo>
                  <a:lnTo>
                    <a:pt x="3" y="10"/>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733" name="Freeform 341"/>
            <p:cNvSpPr>
              <a:spLocks/>
            </p:cNvSpPr>
            <p:nvPr/>
          </p:nvSpPr>
          <p:spPr bwMode="auto">
            <a:xfrm>
              <a:off x="3052" y="1777"/>
              <a:ext cx="61" cy="63"/>
            </a:xfrm>
            <a:custGeom>
              <a:avLst/>
              <a:gdLst>
                <a:gd name="T0" fmla="*/ 23 w 45"/>
                <a:gd name="T1" fmla="*/ 0 h 45"/>
                <a:gd name="T2" fmla="*/ 26 w 45"/>
                <a:gd name="T3" fmla="*/ 0 h 45"/>
                <a:gd name="T4" fmla="*/ 32 w 45"/>
                <a:gd name="T5" fmla="*/ 0 h 45"/>
                <a:gd name="T6" fmla="*/ 36 w 45"/>
                <a:gd name="T7" fmla="*/ 3 h 45"/>
                <a:gd name="T8" fmla="*/ 39 w 45"/>
                <a:gd name="T9" fmla="*/ 6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5 h 45"/>
                <a:gd name="T24" fmla="*/ 39 w 45"/>
                <a:gd name="T25" fmla="*/ 39 h 45"/>
                <a:gd name="T26" fmla="*/ 36 w 45"/>
                <a:gd name="T27" fmla="*/ 39 h 45"/>
                <a:gd name="T28" fmla="*/ 32 w 45"/>
                <a:gd name="T29" fmla="*/ 42 h 45"/>
                <a:gd name="T30" fmla="*/ 26 w 45"/>
                <a:gd name="T31" fmla="*/ 42 h 45"/>
                <a:gd name="T32" fmla="*/ 23 w 45"/>
                <a:gd name="T33" fmla="*/ 45 h 45"/>
                <a:gd name="T34" fmla="*/ 16 w 45"/>
                <a:gd name="T35" fmla="*/ 42 h 45"/>
                <a:gd name="T36" fmla="*/ 13 w 45"/>
                <a:gd name="T37" fmla="*/ 42 h 45"/>
                <a:gd name="T38" fmla="*/ 10 w 45"/>
                <a:gd name="T39" fmla="*/ 39 h 45"/>
                <a:gd name="T40" fmla="*/ 7 w 45"/>
                <a:gd name="T41" fmla="*/ 39 h 45"/>
                <a:gd name="T42" fmla="*/ 3 w 45"/>
                <a:gd name="T43" fmla="*/ 35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6" y="3"/>
                  </a:lnTo>
                  <a:lnTo>
                    <a:pt x="39" y="6"/>
                  </a:lnTo>
                  <a:lnTo>
                    <a:pt x="42" y="10"/>
                  </a:lnTo>
                  <a:lnTo>
                    <a:pt x="42" y="13"/>
                  </a:lnTo>
                  <a:lnTo>
                    <a:pt x="45" y="16"/>
                  </a:lnTo>
                  <a:lnTo>
                    <a:pt x="45" y="23"/>
                  </a:lnTo>
                  <a:lnTo>
                    <a:pt x="45" y="26"/>
                  </a:lnTo>
                  <a:lnTo>
                    <a:pt x="42" y="29"/>
                  </a:lnTo>
                  <a:lnTo>
                    <a:pt x="42" y="35"/>
                  </a:lnTo>
                  <a:lnTo>
                    <a:pt x="39" y="39"/>
                  </a:lnTo>
                  <a:lnTo>
                    <a:pt x="36" y="39"/>
                  </a:lnTo>
                  <a:lnTo>
                    <a:pt x="32" y="42"/>
                  </a:lnTo>
                  <a:lnTo>
                    <a:pt x="26" y="42"/>
                  </a:lnTo>
                  <a:lnTo>
                    <a:pt x="23" y="45"/>
                  </a:lnTo>
                  <a:lnTo>
                    <a:pt x="16" y="42"/>
                  </a:lnTo>
                  <a:lnTo>
                    <a:pt x="13" y="42"/>
                  </a:lnTo>
                  <a:lnTo>
                    <a:pt x="10" y="39"/>
                  </a:lnTo>
                  <a:lnTo>
                    <a:pt x="7" y="39"/>
                  </a:lnTo>
                  <a:lnTo>
                    <a:pt x="3" y="35"/>
                  </a:lnTo>
                  <a:lnTo>
                    <a:pt x="3" y="29"/>
                  </a:lnTo>
                  <a:lnTo>
                    <a:pt x="0" y="26"/>
                  </a:lnTo>
                  <a:lnTo>
                    <a:pt x="0" y="23"/>
                  </a:lnTo>
                  <a:lnTo>
                    <a:pt x="0" y="16"/>
                  </a:lnTo>
                  <a:lnTo>
                    <a:pt x="3" y="13"/>
                  </a:lnTo>
                  <a:lnTo>
                    <a:pt x="3" y="10"/>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734" name="Freeform 342"/>
            <p:cNvSpPr>
              <a:spLocks/>
            </p:cNvSpPr>
            <p:nvPr/>
          </p:nvSpPr>
          <p:spPr bwMode="auto">
            <a:xfrm>
              <a:off x="3048" y="1831"/>
              <a:ext cx="61" cy="63"/>
            </a:xfrm>
            <a:custGeom>
              <a:avLst/>
              <a:gdLst>
                <a:gd name="T0" fmla="*/ 23 w 45"/>
                <a:gd name="T1" fmla="*/ 0 h 45"/>
                <a:gd name="T2" fmla="*/ 26 w 45"/>
                <a:gd name="T3" fmla="*/ 0 h 45"/>
                <a:gd name="T4" fmla="*/ 32 w 45"/>
                <a:gd name="T5" fmla="*/ 0 h 45"/>
                <a:gd name="T6" fmla="*/ 35 w 45"/>
                <a:gd name="T7" fmla="*/ 3 h 45"/>
                <a:gd name="T8" fmla="*/ 39 w 45"/>
                <a:gd name="T9" fmla="*/ 6 h 45"/>
                <a:gd name="T10" fmla="*/ 42 w 45"/>
                <a:gd name="T11" fmla="*/ 9 h 45"/>
                <a:gd name="T12" fmla="*/ 42 w 45"/>
                <a:gd name="T13" fmla="*/ 12 h 45"/>
                <a:gd name="T14" fmla="*/ 45 w 45"/>
                <a:gd name="T15" fmla="*/ 16 h 45"/>
                <a:gd name="T16" fmla="*/ 45 w 45"/>
                <a:gd name="T17" fmla="*/ 22 h 45"/>
                <a:gd name="T18" fmla="*/ 45 w 45"/>
                <a:gd name="T19" fmla="*/ 25 h 45"/>
                <a:gd name="T20" fmla="*/ 42 w 45"/>
                <a:gd name="T21" fmla="*/ 29 h 45"/>
                <a:gd name="T22" fmla="*/ 42 w 45"/>
                <a:gd name="T23" fmla="*/ 35 h 45"/>
                <a:gd name="T24" fmla="*/ 39 w 45"/>
                <a:gd name="T25" fmla="*/ 38 h 45"/>
                <a:gd name="T26" fmla="*/ 35 w 45"/>
                <a:gd name="T27" fmla="*/ 38 h 45"/>
                <a:gd name="T28" fmla="*/ 32 w 45"/>
                <a:gd name="T29" fmla="*/ 41 h 45"/>
                <a:gd name="T30" fmla="*/ 26 w 45"/>
                <a:gd name="T31" fmla="*/ 41 h 45"/>
                <a:gd name="T32" fmla="*/ 23 w 45"/>
                <a:gd name="T33" fmla="*/ 45 h 45"/>
                <a:gd name="T34" fmla="*/ 19 w 45"/>
                <a:gd name="T35" fmla="*/ 41 h 45"/>
                <a:gd name="T36" fmla="*/ 13 w 45"/>
                <a:gd name="T37" fmla="*/ 41 h 45"/>
                <a:gd name="T38" fmla="*/ 10 w 45"/>
                <a:gd name="T39" fmla="*/ 38 h 45"/>
                <a:gd name="T40" fmla="*/ 6 w 45"/>
                <a:gd name="T41" fmla="*/ 38 h 45"/>
                <a:gd name="T42" fmla="*/ 3 w 45"/>
                <a:gd name="T43" fmla="*/ 35 h 45"/>
                <a:gd name="T44" fmla="*/ 3 w 45"/>
                <a:gd name="T45" fmla="*/ 29 h 45"/>
                <a:gd name="T46" fmla="*/ 0 w 45"/>
                <a:gd name="T47" fmla="*/ 25 h 45"/>
                <a:gd name="T48" fmla="*/ 0 w 45"/>
                <a:gd name="T49" fmla="*/ 22 h 45"/>
                <a:gd name="T50" fmla="*/ 0 w 45"/>
                <a:gd name="T51" fmla="*/ 16 h 45"/>
                <a:gd name="T52" fmla="*/ 3 w 45"/>
                <a:gd name="T53" fmla="*/ 12 h 45"/>
                <a:gd name="T54" fmla="*/ 3 w 45"/>
                <a:gd name="T55" fmla="*/ 9 h 45"/>
                <a:gd name="T56" fmla="*/ 6 w 45"/>
                <a:gd name="T57" fmla="*/ 6 h 45"/>
                <a:gd name="T58" fmla="*/ 10 w 45"/>
                <a:gd name="T59" fmla="*/ 3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5" y="3"/>
                  </a:lnTo>
                  <a:lnTo>
                    <a:pt x="39" y="6"/>
                  </a:lnTo>
                  <a:lnTo>
                    <a:pt x="42" y="9"/>
                  </a:lnTo>
                  <a:lnTo>
                    <a:pt x="42" y="12"/>
                  </a:lnTo>
                  <a:lnTo>
                    <a:pt x="45" y="16"/>
                  </a:lnTo>
                  <a:lnTo>
                    <a:pt x="45" y="22"/>
                  </a:lnTo>
                  <a:lnTo>
                    <a:pt x="45" y="25"/>
                  </a:lnTo>
                  <a:lnTo>
                    <a:pt x="42" y="29"/>
                  </a:lnTo>
                  <a:lnTo>
                    <a:pt x="42" y="35"/>
                  </a:lnTo>
                  <a:lnTo>
                    <a:pt x="39" y="38"/>
                  </a:lnTo>
                  <a:lnTo>
                    <a:pt x="35" y="38"/>
                  </a:lnTo>
                  <a:lnTo>
                    <a:pt x="32" y="41"/>
                  </a:lnTo>
                  <a:lnTo>
                    <a:pt x="26" y="41"/>
                  </a:lnTo>
                  <a:lnTo>
                    <a:pt x="23" y="45"/>
                  </a:lnTo>
                  <a:lnTo>
                    <a:pt x="19" y="41"/>
                  </a:lnTo>
                  <a:lnTo>
                    <a:pt x="13" y="41"/>
                  </a:lnTo>
                  <a:lnTo>
                    <a:pt x="10" y="38"/>
                  </a:lnTo>
                  <a:lnTo>
                    <a:pt x="6" y="38"/>
                  </a:lnTo>
                  <a:lnTo>
                    <a:pt x="3" y="35"/>
                  </a:lnTo>
                  <a:lnTo>
                    <a:pt x="3" y="29"/>
                  </a:lnTo>
                  <a:lnTo>
                    <a:pt x="0" y="25"/>
                  </a:lnTo>
                  <a:lnTo>
                    <a:pt x="0" y="22"/>
                  </a:lnTo>
                  <a:lnTo>
                    <a:pt x="0" y="16"/>
                  </a:lnTo>
                  <a:lnTo>
                    <a:pt x="3" y="12"/>
                  </a:lnTo>
                  <a:lnTo>
                    <a:pt x="3" y="9"/>
                  </a:lnTo>
                  <a:lnTo>
                    <a:pt x="6" y="6"/>
                  </a:lnTo>
                  <a:lnTo>
                    <a:pt x="10" y="3"/>
                  </a:lnTo>
                  <a:lnTo>
                    <a:pt x="13" y="0"/>
                  </a:lnTo>
                  <a:lnTo>
                    <a:pt x="19"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735" name="Freeform 343"/>
            <p:cNvSpPr>
              <a:spLocks/>
            </p:cNvSpPr>
            <p:nvPr/>
          </p:nvSpPr>
          <p:spPr bwMode="auto">
            <a:xfrm>
              <a:off x="3048" y="1831"/>
              <a:ext cx="61" cy="63"/>
            </a:xfrm>
            <a:custGeom>
              <a:avLst/>
              <a:gdLst>
                <a:gd name="T0" fmla="*/ 23 w 45"/>
                <a:gd name="T1" fmla="*/ 0 h 45"/>
                <a:gd name="T2" fmla="*/ 26 w 45"/>
                <a:gd name="T3" fmla="*/ 0 h 45"/>
                <a:gd name="T4" fmla="*/ 32 w 45"/>
                <a:gd name="T5" fmla="*/ 0 h 45"/>
                <a:gd name="T6" fmla="*/ 35 w 45"/>
                <a:gd name="T7" fmla="*/ 3 h 45"/>
                <a:gd name="T8" fmla="*/ 39 w 45"/>
                <a:gd name="T9" fmla="*/ 6 h 45"/>
                <a:gd name="T10" fmla="*/ 42 w 45"/>
                <a:gd name="T11" fmla="*/ 9 h 45"/>
                <a:gd name="T12" fmla="*/ 42 w 45"/>
                <a:gd name="T13" fmla="*/ 12 h 45"/>
                <a:gd name="T14" fmla="*/ 45 w 45"/>
                <a:gd name="T15" fmla="*/ 16 h 45"/>
                <a:gd name="T16" fmla="*/ 45 w 45"/>
                <a:gd name="T17" fmla="*/ 22 h 45"/>
                <a:gd name="T18" fmla="*/ 45 w 45"/>
                <a:gd name="T19" fmla="*/ 25 h 45"/>
                <a:gd name="T20" fmla="*/ 42 w 45"/>
                <a:gd name="T21" fmla="*/ 29 h 45"/>
                <a:gd name="T22" fmla="*/ 42 w 45"/>
                <a:gd name="T23" fmla="*/ 35 h 45"/>
                <a:gd name="T24" fmla="*/ 39 w 45"/>
                <a:gd name="T25" fmla="*/ 38 h 45"/>
                <a:gd name="T26" fmla="*/ 35 w 45"/>
                <a:gd name="T27" fmla="*/ 38 h 45"/>
                <a:gd name="T28" fmla="*/ 32 w 45"/>
                <a:gd name="T29" fmla="*/ 41 h 45"/>
                <a:gd name="T30" fmla="*/ 26 w 45"/>
                <a:gd name="T31" fmla="*/ 41 h 45"/>
                <a:gd name="T32" fmla="*/ 23 w 45"/>
                <a:gd name="T33" fmla="*/ 45 h 45"/>
                <a:gd name="T34" fmla="*/ 19 w 45"/>
                <a:gd name="T35" fmla="*/ 41 h 45"/>
                <a:gd name="T36" fmla="*/ 13 w 45"/>
                <a:gd name="T37" fmla="*/ 41 h 45"/>
                <a:gd name="T38" fmla="*/ 10 w 45"/>
                <a:gd name="T39" fmla="*/ 38 h 45"/>
                <a:gd name="T40" fmla="*/ 6 w 45"/>
                <a:gd name="T41" fmla="*/ 38 h 45"/>
                <a:gd name="T42" fmla="*/ 3 w 45"/>
                <a:gd name="T43" fmla="*/ 35 h 45"/>
                <a:gd name="T44" fmla="*/ 3 w 45"/>
                <a:gd name="T45" fmla="*/ 29 h 45"/>
                <a:gd name="T46" fmla="*/ 0 w 45"/>
                <a:gd name="T47" fmla="*/ 25 h 45"/>
                <a:gd name="T48" fmla="*/ 0 w 45"/>
                <a:gd name="T49" fmla="*/ 22 h 45"/>
                <a:gd name="T50" fmla="*/ 0 w 45"/>
                <a:gd name="T51" fmla="*/ 16 h 45"/>
                <a:gd name="T52" fmla="*/ 3 w 45"/>
                <a:gd name="T53" fmla="*/ 12 h 45"/>
                <a:gd name="T54" fmla="*/ 3 w 45"/>
                <a:gd name="T55" fmla="*/ 9 h 45"/>
                <a:gd name="T56" fmla="*/ 6 w 45"/>
                <a:gd name="T57" fmla="*/ 6 h 45"/>
                <a:gd name="T58" fmla="*/ 10 w 45"/>
                <a:gd name="T59" fmla="*/ 3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5" y="3"/>
                  </a:lnTo>
                  <a:lnTo>
                    <a:pt x="39" y="6"/>
                  </a:lnTo>
                  <a:lnTo>
                    <a:pt x="42" y="9"/>
                  </a:lnTo>
                  <a:lnTo>
                    <a:pt x="42" y="12"/>
                  </a:lnTo>
                  <a:lnTo>
                    <a:pt x="45" y="16"/>
                  </a:lnTo>
                  <a:lnTo>
                    <a:pt x="45" y="22"/>
                  </a:lnTo>
                  <a:lnTo>
                    <a:pt x="45" y="25"/>
                  </a:lnTo>
                  <a:lnTo>
                    <a:pt x="42" y="29"/>
                  </a:lnTo>
                  <a:lnTo>
                    <a:pt x="42" y="35"/>
                  </a:lnTo>
                  <a:lnTo>
                    <a:pt x="39" y="38"/>
                  </a:lnTo>
                  <a:lnTo>
                    <a:pt x="35" y="38"/>
                  </a:lnTo>
                  <a:lnTo>
                    <a:pt x="32" y="41"/>
                  </a:lnTo>
                  <a:lnTo>
                    <a:pt x="26" y="41"/>
                  </a:lnTo>
                  <a:lnTo>
                    <a:pt x="23" y="45"/>
                  </a:lnTo>
                  <a:lnTo>
                    <a:pt x="19" y="41"/>
                  </a:lnTo>
                  <a:lnTo>
                    <a:pt x="13" y="41"/>
                  </a:lnTo>
                  <a:lnTo>
                    <a:pt x="10" y="38"/>
                  </a:lnTo>
                  <a:lnTo>
                    <a:pt x="6" y="38"/>
                  </a:lnTo>
                  <a:lnTo>
                    <a:pt x="3" y="35"/>
                  </a:lnTo>
                  <a:lnTo>
                    <a:pt x="3" y="29"/>
                  </a:lnTo>
                  <a:lnTo>
                    <a:pt x="0" y="25"/>
                  </a:lnTo>
                  <a:lnTo>
                    <a:pt x="0" y="22"/>
                  </a:lnTo>
                  <a:lnTo>
                    <a:pt x="0" y="16"/>
                  </a:lnTo>
                  <a:lnTo>
                    <a:pt x="3" y="12"/>
                  </a:lnTo>
                  <a:lnTo>
                    <a:pt x="3" y="9"/>
                  </a:lnTo>
                  <a:lnTo>
                    <a:pt x="6" y="6"/>
                  </a:lnTo>
                  <a:lnTo>
                    <a:pt x="10" y="3"/>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736" name="Freeform 344"/>
            <p:cNvSpPr>
              <a:spLocks/>
            </p:cNvSpPr>
            <p:nvPr/>
          </p:nvSpPr>
          <p:spPr bwMode="auto">
            <a:xfrm>
              <a:off x="3052" y="1795"/>
              <a:ext cx="61" cy="63"/>
            </a:xfrm>
            <a:custGeom>
              <a:avLst/>
              <a:gdLst>
                <a:gd name="T0" fmla="*/ 23 w 45"/>
                <a:gd name="T1" fmla="*/ 0 h 45"/>
                <a:gd name="T2" fmla="*/ 29 w 45"/>
                <a:gd name="T3" fmla="*/ 0 h 45"/>
                <a:gd name="T4" fmla="*/ 32 w 45"/>
                <a:gd name="T5" fmla="*/ 0 h 45"/>
                <a:gd name="T6" fmla="*/ 36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5 h 45"/>
                <a:gd name="T24" fmla="*/ 39 w 45"/>
                <a:gd name="T25" fmla="*/ 38 h 45"/>
                <a:gd name="T26" fmla="*/ 36 w 45"/>
                <a:gd name="T27" fmla="*/ 38 h 45"/>
                <a:gd name="T28" fmla="*/ 32 w 45"/>
                <a:gd name="T29" fmla="*/ 42 h 45"/>
                <a:gd name="T30" fmla="*/ 29 w 45"/>
                <a:gd name="T31" fmla="*/ 42 h 45"/>
                <a:gd name="T32" fmla="*/ 23 w 45"/>
                <a:gd name="T33" fmla="*/ 45 h 45"/>
                <a:gd name="T34" fmla="*/ 20 w 45"/>
                <a:gd name="T35" fmla="*/ 42 h 45"/>
                <a:gd name="T36" fmla="*/ 13 w 45"/>
                <a:gd name="T37" fmla="*/ 42 h 45"/>
                <a:gd name="T38" fmla="*/ 10 w 45"/>
                <a:gd name="T39" fmla="*/ 38 h 45"/>
                <a:gd name="T40" fmla="*/ 7 w 45"/>
                <a:gd name="T41" fmla="*/ 38 h 45"/>
                <a:gd name="T42" fmla="*/ 3 w 45"/>
                <a:gd name="T43" fmla="*/ 35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7 w 45"/>
                <a:gd name="T57" fmla="*/ 6 h 45"/>
                <a:gd name="T58" fmla="*/ 10 w 45"/>
                <a:gd name="T59" fmla="*/ 3 h 45"/>
                <a:gd name="T60" fmla="*/ 13 w 45"/>
                <a:gd name="T61" fmla="*/ 0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6" y="3"/>
                  </a:lnTo>
                  <a:lnTo>
                    <a:pt x="39" y="6"/>
                  </a:lnTo>
                  <a:lnTo>
                    <a:pt x="42" y="10"/>
                  </a:lnTo>
                  <a:lnTo>
                    <a:pt x="42" y="13"/>
                  </a:lnTo>
                  <a:lnTo>
                    <a:pt x="45" y="16"/>
                  </a:lnTo>
                  <a:lnTo>
                    <a:pt x="45" y="22"/>
                  </a:lnTo>
                  <a:lnTo>
                    <a:pt x="45" y="26"/>
                  </a:lnTo>
                  <a:lnTo>
                    <a:pt x="42" y="29"/>
                  </a:lnTo>
                  <a:lnTo>
                    <a:pt x="42" y="35"/>
                  </a:lnTo>
                  <a:lnTo>
                    <a:pt x="39" y="38"/>
                  </a:lnTo>
                  <a:lnTo>
                    <a:pt x="36" y="38"/>
                  </a:lnTo>
                  <a:lnTo>
                    <a:pt x="32" y="42"/>
                  </a:lnTo>
                  <a:lnTo>
                    <a:pt x="29" y="42"/>
                  </a:lnTo>
                  <a:lnTo>
                    <a:pt x="23" y="45"/>
                  </a:lnTo>
                  <a:lnTo>
                    <a:pt x="20" y="42"/>
                  </a:lnTo>
                  <a:lnTo>
                    <a:pt x="13" y="42"/>
                  </a:lnTo>
                  <a:lnTo>
                    <a:pt x="10" y="38"/>
                  </a:lnTo>
                  <a:lnTo>
                    <a:pt x="7" y="38"/>
                  </a:lnTo>
                  <a:lnTo>
                    <a:pt x="3" y="35"/>
                  </a:lnTo>
                  <a:lnTo>
                    <a:pt x="3" y="29"/>
                  </a:lnTo>
                  <a:lnTo>
                    <a:pt x="0" y="26"/>
                  </a:lnTo>
                  <a:lnTo>
                    <a:pt x="0" y="22"/>
                  </a:lnTo>
                  <a:lnTo>
                    <a:pt x="0" y="16"/>
                  </a:lnTo>
                  <a:lnTo>
                    <a:pt x="3" y="13"/>
                  </a:lnTo>
                  <a:lnTo>
                    <a:pt x="3" y="10"/>
                  </a:lnTo>
                  <a:lnTo>
                    <a:pt x="7" y="6"/>
                  </a:lnTo>
                  <a:lnTo>
                    <a:pt x="10" y="3"/>
                  </a:lnTo>
                  <a:lnTo>
                    <a:pt x="13" y="0"/>
                  </a:lnTo>
                  <a:lnTo>
                    <a:pt x="20" y="0"/>
                  </a:lnTo>
                  <a:lnTo>
                    <a:pt x="23" y="0"/>
                  </a:lnTo>
                  <a:close/>
                </a:path>
              </a:pathLst>
            </a:custGeom>
            <a:solidFill>
              <a:srgbClr val="FF0000"/>
            </a:solidFill>
            <a:ln w="9525">
              <a:noFill/>
              <a:round/>
              <a:headEnd/>
              <a:tailEnd/>
            </a:ln>
          </p:spPr>
          <p:txBody>
            <a:bodyPr/>
            <a:lstStyle/>
            <a:p>
              <a:endParaRPr lang="en-US"/>
            </a:p>
          </p:txBody>
        </p:sp>
        <p:sp>
          <p:nvSpPr>
            <p:cNvPr id="32737" name="Freeform 345"/>
            <p:cNvSpPr>
              <a:spLocks/>
            </p:cNvSpPr>
            <p:nvPr/>
          </p:nvSpPr>
          <p:spPr bwMode="auto">
            <a:xfrm>
              <a:off x="3052" y="1795"/>
              <a:ext cx="61" cy="63"/>
            </a:xfrm>
            <a:custGeom>
              <a:avLst/>
              <a:gdLst>
                <a:gd name="T0" fmla="*/ 23 w 45"/>
                <a:gd name="T1" fmla="*/ 0 h 45"/>
                <a:gd name="T2" fmla="*/ 29 w 45"/>
                <a:gd name="T3" fmla="*/ 0 h 45"/>
                <a:gd name="T4" fmla="*/ 32 w 45"/>
                <a:gd name="T5" fmla="*/ 0 h 45"/>
                <a:gd name="T6" fmla="*/ 36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5 h 45"/>
                <a:gd name="T24" fmla="*/ 39 w 45"/>
                <a:gd name="T25" fmla="*/ 38 h 45"/>
                <a:gd name="T26" fmla="*/ 36 w 45"/>
                <a:gd name="T27" fmla="*/ 38 h 45"/>
                <a:gd name="T28" fmla="*/ 32 w 45"/>
                <a:gd name="T29" fmla="*/ 42 h 45"/>
                <a:gd name="T30" fmla="*/ 29 w 45"/>
                <a:gd name="T31" fmla="*/ 42 h 45"/>
                <a:gd name="T32" fmla="*/ 23 w 45"/>
                <a:gd name="T33" fmla="*/ 45 h 45"/>
                <a:gd name="T34" fmla="*/ 20 w 45"/>
                <a:gd name="T35" fmla="*/ 42 h 45"/>
                <a:gd name="T36" fmla="*/ 13 w 45"/>
                <a:gd name="T37" fmla="*/ 42 h 45"/>
                <a:gd name="T38" fmla="*/ 10 w 45"/>
                <a:gd name="T39" fmla="*/ 38 h 45"/>
                <a:gd name="T40" fmla="*/ 7 w 45"/>
                <a:gd name="T41" fmla="*/ 38 h 45"/>
                <a:gd name="T42" fmla="*/ 3 w 45"/>
                <a:gd name="T43" fmla="*/ 35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7 w 45"/>
                <a:gd name="T57" fmla="*/ 6 h 45"/>
                <a:gd name="T58" fmla="*/ 10 w 45"/>
                <a:gd name="T59" fmla="*/ 3 h 45"/>
                <a:gd name="T60" fmla="*/ 13 w 45"/>
                <a:gd name="T61" fmla="*/ 0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0"/>
                  </a:lnTo>
                  <a:lnTo>
                    <a:pt x="36" y="3"/>
                  </a:lnTo>
                  <a:lnTo>
                    <a:pt x="39" y="6"/>
                  </a:lnTo>
                  <a:lnTo>
                    <a:pt x="42" y="10"/>
                  </a:lnTo>
                  <a:lnTo>
                    <a:pt x="42" y="13"/>
                  </a:lnTo>
                  <a:lnTo>
                    <a:pt x="45" y="16"/>
                  </a:lnTo>
                  <a:lnTo>
                    <a:pt x="45" y="22"/>
                  </a:lnTo>
                  <a:lnTo>
                    <a:pt x="45" y="26"/>
                  </a:lnTo>
                  <a:lnTo>
                    <a:pt x="42" y="29"/>
                  </a:lnTo>
                  <a:lnTo>
                    <a:pt x="42" y="35"/>
                  </a:lnTo>
                  <a:lnTo>
                    <a:pt x="39" y="38"/>
                  </a:lnTo>
                  <a:lnTo>
                    <a:pt x="36" y="38"/>
                  </a:lnTo>
                  <a:lnTo>
                    <a:pt x="32" y="42"/>
                  </a:lnTo>
                  <a:lnTo>
                    <a:pt x="29" y="42"/>
                  </a:lnTo>
                  <a:lnTo>
                    <a:pt x="23" y="45"/>
                  </a:lnTo>
                  <a:lnTo>
                    <a:pt x="20" y="42"/>
                  </a:lnTo>
                  <a:lnTo>
                    <a:pt x="13" y="42"/>
                  </a:lnTo>
                  <a:lnTo>
                    <a:pt x="10" y="38"/>
                  </a:lnTo>
                  <a:lnTo>
                    <a:pt x="7" y="38"/>
                  </a:lnTo>
                  <a:lnTo>
                    <a:pt x="3" y="35"/>
                  </a:lnTo>
                  <a:lnTo>
                    <a:pt x="3" y="29"/>
                  </a:lnTo>
                  <a:lnTo>
                    <a:pt x="0" y="26"/>
                  </a:lnTo>
                  <a:lnTo>
                    <a:pt x="0" y="22"/>
                  </a:lnTo>
                  <a:lnTo>
                    <a:pt x="0" y="16"/>
                  </a:lnTo>
                  <a:lnTo>
                    <a:pt x="3" y="13"/>
                  </a:lnTo>
                  <a:lnTo>
                    <a:pt x="3" y="10"/>
                  </a:lnTo>
                  <a:lnTo>
                    <a:pt x="7" y="6"/>
                  </a:lnTo>
                  <a:lnTo>
                    <a:pt x="10" y="3"/>
                  </a:lnTo>
                  <a:lnTo>
                    <a:pt x="13" y="0"/>
                  </a:lnTo>
                  <a:lnTo>
                    <a:pt x="20" y="0"/>
                  </a:lnTo>
                  <a:lnTo>
                    <a:pt x="23" y="0"/>
                  </a:lnTo>
                </a:path>
              </a:pathLst>
            </a:custGeom>
            <a:noFill/>
            <a:ln w="0">
              <a:solidFill>
                <a:srgbClr val="000000"/>
              </a:solidFill>
              <a:round/>
              <a:headEnd/>
              <a:tailEnd/>
            </a:ln>
          </p:spPr>
          <p:txBody>
            <a:bodyPr/>
            <a:lstStyle/>
            <a:p>
              <a:endParaRPr lang="en-US"/>
            </a:p>
          </p:txBody>
        </p:sp>
        <p:sp>
          <p:nvSpPr>
            <p:cNvPr id="32738" name="Freeform 346"/>
            <p:cNvSpPr>
              <a:spLocks/>
            </p:cNvSpPr>
            <p:nvPr/>
          </p:nvSpPr>
          <p:spPr bwMode="auto">
            <a:xfrm>
              <a:off x="3202" y="1555"/>
              <a:ext cx="62" cy="63"/>
            </a:xfrm>
            <a:custGeom>
              <a:avLst/>
              <a:gdLst>
                <a:gd name="T0" fmla="*/ 22 w 45"/>
                <a:gd name="T1" fmla="*/ 0 h 45"/>
                <a:gd name="T2" fmla="*/ 25 w 45"/>
                <a:gd name="T3" fmla="*/ 0 h 45"/>
                <a:gd name="T4" fmla="*/ 32 w 45"/>
                <a:gd name="T5" fmla="*/ 4 h 45"/>
                <a:gd name="T6" fmla="*/ 35 w 45"/>
                <a:gd name="T7" fmla="*/ 4 h 45"/>
                <a:gd name="T8" fmla="*/ 38 w 45"/>
                <a:gd name="T9" fmla="*/ 7 h 45"/>
                <a:gd name="T10" fmla="*/ 42 w 45"/>
                <a:gd name="T11" fmla="*/ 10 h 45"/>
                <a:gd name="T12" fmla="*/ 42 w 45"/>
                <a:gd name="T13" fmla="*/ 13 h 45"/>
                <a:gd name="T14" fmla="*/ 45 w 45"/>
                <a:gd name="T15" fmla="*/ 20 h 45"/>
                <a:gd name="T16" fmla="*/ 45 w 45"/>
                <a:gd name="T17" fmla="*/ 23 h 45"/>
                <a:gd name="T18" fmla="*/ 45 w 45"/>
                <a:gd name="T19" fmla="*/ 26 h 45"/>
                <a:gd name="T20" fmla="*/ 42 w 45"/>
                <a:gd name="T21" fmla="*/ 33 h 45"/>
                <a:gd name="T22" fmla="*/ 42 w 45"/>
                <a:gd name="T23" fmla="*/ 36 h 45"/>
                <a:gd name="T24" fmla="*/ 38 w 45"/>
                <a:gd name="T25" fmla="*/ 39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33 h 45"/>
                <a:gd name="T46" fmla="*/ 0 w 45"/>
                <a:gd name="T47" fmla="*/ 26 h 45"/>
                <a:gd name="T48" fmla="*/ 0 w 45"/>
                <a:gd name="T49" fmla="*/ 23 h 45"/>
                <a:gd name="T50" fmla="*/ 0 w 45"/>
                <a:gd name="T51" fmla="*/ 20 h 45"/>
                <a:gd name="T52" fmla="*/ 3 w 45"/>
                <a:gd name="T53" fmla="*/ 13 h 45"/>
                <a:gd name="T54" fmla="*/ 3 w 45"/>
                <a:gd name="T55" fmla="*/ 10 h 45"/>
                <a:gd name="T56" fmla="*/ 6 w 45"/>
                <a:gd name="T57" fmla="*/ 7 h 45"/>
                <a:gd name="T58" fmla="*/ 9 w 45"/>
                <a:gd name="T59" fmla="*/ 4 h 45"/>
                <a:gd name="T60" fmla="*/ 13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4"/>
                  </a:lnTo>
                  <a:lnTo>
                    <a:pt x="35" y="4"/>
                  </a:lnTo>
                  <a:lnTo>
                    <a:pt x="38" y="7"/>
                  </a:lnTo>
                  <a:lnTo>
                    <a:pt x="42" y="10"/>
                  </a:lnTo>
                  <a:lnTo>
                    <a:pt x="42" y="13"/>
                  </a:lnTo>
                  <a:lnTo>
                    <a:pt x="45" y="20"/>
                  </a:lnTo>
                  <a:lnTo>
                    <a:pt x="45" y="23"/>
                  </a:lnTo>
                  <a:lnTo>
                    <a:pt x="45" y="26"/>
                  </a:lnTo>
                  <a:lnTo>
                    <a:pt x="42" y="33"/>
                  </a:lnTo>
                  <a:lnTo>
                    <a:pt x="42" y="36"/>
                  </a:lnTo>
                  <a:lnTo>
                    <a:pt x="38" y="39"/>
                  </a:lnTo>
                  <a:lnTo>
                    <a:pt x="35" y="42"/>
                  </a:lnTo>
                  <a:lnTo>
                    <a:pt x="32" y="42"/>
                  </a:lnTo>
                  <a:lnTo>
                    <a:pt x="25" y="45"/>
                  </a:lnTo>
                  <a:lnTo>
                    <a:pt x="22" y="45"/>
                  </a:lnTo>
                  <a:lnTo>
                    <a:pt x="19" y="45"/>
                  </a:lnTo>
                  <a:lnTo>
                    <a:pt x="13" y="42"/>
                  </a:lnTo>
                  <a:lnTo>
                    <a:pt x="9" y="42"/>
                  </a:lnTo>
                  <a:lnTo>
                    <a:pt x="6" y="39"/>
                  </a:lnTo>
                  <a:lnTo>
                    <a:pt x="3" y="36"/>
                  </a:lnTo>
                  <a:lnTo>
                    <a:pt x="3" y="33"/>
                  </a:lnTo>
                  <a:lnTo>
                    <a:pt x="0" y="26"/>
                  </a:lnTo>
                  <a:lnTo>
                    <a:pt x="0" y="23"/>
                  </a:lnTo>
                  <a:lnTo>
                    <a:pt x="0" y="20"/>
                  </a:lnTo>
                  <a:lnTo>
                    <a:pt x="3" y="13"/>
                  </a:lnTo>
                  <a:lnTo>
                    <a:pt x="3" y="10"/>
                  </a:lnTo>
                  <a:lnTo>
                    <a:pt x="6" y="7"/>
                  </a:lnTo>
                  <a:lnTo>
                    <a:pt x="9" y="4"/>
                  </a:lnTo>
                  <a:lnTo>
                    <a:pt x="13" y="4"/>
                  </a:lnTo>
                  <a:lnTo>
                    <a:pt x="19" y="0"/>
                  </a:lnTo>
                  <a:lnTo>
                    <a:pt x="22" y="0"/>
                  </a:lnTo>
                  <a:close/>
                </a:path>
              </a:pathLst>
            </a:custGeom>
            <a:solidFill>
              <a:srgbClr val="FF0000"/>
            </a:solidFill>
            <a:ln w="9525">
              <a:noFill/>
              <a:round/>
              <a:headEnd/>
              <a:tailEnd/>
            </a:ln>
          </p:spPr>
          <p:txBody>
            <a:bodyPr/>
            <a:lstStyle/>
            <a:p>
              <a:endParaRPr lang="en-US"/>
            </a:p>
          </p:txBody>
        </p:sp>
        <p:sp>
          <p:nvSpPr>
            <p:cNvPr id="32739" name="Freeform 347"/>
            <p:cNvSpPr>
              <a:spLocks/>
            </p:cNvSpPr>
            <p:nvPr/>
          </p:nvSpPr>
          <p:spPr bwMode="auto">
            <a:xfrm>
              <a:off x="3202" y="1555"/>
              <a:ext cx="62" cy="63"/>
            </a:xfrm>
            <a:custGeom>
              <a:avLst/>
              <a:gdLst>
                <a:gd name="T0" fmla="*/ 22 w 45"/>
                <a:gd name="T1" fmla="*/ 0 h 45"/>
                <a:gd name="T2" fmla="*/ 25 w 45"/>
                <a:gd name="T3" fmla="*/ 0 h 45"/>
                <a:gd name="T4" fmla="*/ 32 w 45"/>
                <a:gd name="T5" fmla="*/ 4 h 45"/>
                <a:gd name="T6" fmla="*/ 35 w 45"/>
                <a:gd name="T7" fmla="*/ 4 h 45"/>
                <a:gd name="T8" fmla="*/ 38 w 45"/>
                <a:gd name="T9" fmla="*/ 7 h 45"/>
                <a:gd name="T10" fmla="*/ 42 w 45"/>
                <a:gd name="T11" fmla="*/ 10 h 45"/>
                <a:gd name="T12" fmla="*/ 42 w 45"/>
                <a:gd name="T13" fmla="*/ 13 h 45"/>
                <a:gd name="T14" fmla="*/ 45 w 45"/>
                <a:gd name="T15" fmla="*/ 20 h 45"/>
                <a:gd name="T16" fmla="*/ 45 w 45"/>
                <a:gd name="T17" fmla="*/ 23 h 45"/>
                <a:gd name="T18" fmla="*/ 45 w 45"/>
                <a:gd name="T19" fmla="*/ 26 h 45"/>
                <a:gd name="T20" fmla="*/ 42 w 45"/>
                <a:gd name="T21" fmla="*/ 33 h 45"/>
                <a:gd name="T22" fmla="*/ 42 w 45"/>
                <a:gd name="T23" fmla="*/ 36 h 45"/>
                <a:gd name="T24" fmla="*/ 38 w 45"/>
                <a:gd name="T25" fmla="*/ 39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6 h 45"/>
                <a:gd name="T44" fmla="*/ 3 w 45"/>
                <a:gd name="T45" fmla="*/ 33 h 45"/>
                <a:gd name="T46" fmla="*/ 0 w 45"/>
                <a:gd name="T47" fmla="*/ 26 h 45"/>
                <a:gd name="T48" fmla="*/ 0 w 45"/>
                <a:gd name="T49" fmla="*/ 23 h 45"/>
                <a:gd name="T50" fmla="*/ 0 w 45"/>
                <a:gd name="T51" fmla="*/ 20 h 45"/>
                <a:gd name="T52" fmla="*/ 3 w 45"/>
                <a:gd name="T53" fmla="*/ 13 h 45"/>
                <a:gd name="T54" fmla="*/ 3 w 45"/>
                <a:gd name="T55" fmla="*/ 10 h 45"/>
                <a:gd name="T56" fmla="*/ 6 w 45"/>
                <a:gd name="T57" fmla="*/ 7 h 45"/>
                <a:gd name="T58" fmla="*/ 9 w 45"/>
                <a:gd name="T59" fmla="*/ 4 h 45"/>
                <a:gd name="T60" fmla="*/ 13 w 45"/>
                <a:gd name="T61" fmla="*/ 4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4"/>
                  </a:lnTo>
                  <a:lnTo>
                    <a:pt x="35" y="4"/>
                  </a:lnTo>
                  <a:lnTo>
                    <a:pt x="38" y="7"/>
                  </a:lnTo>
                  <a:lnTo>
                    <a:pt x="42" y="10"/>
                  </a:lnTo>
                  <a:lnTo>
                    <a:pt x="42" y="13"/>
                  </a:lnTo>
                  <a:lnTo>
                    <a:pt x="45" y="20"/>
                  </a:lnTo>
                  <a:lnTo>
                    <a:pt x="45" y="23"/>
                  </a:lnTo>
                  <a:lnTo>
                    <a:pt x="45" y="26"/>
                  </a:lnTo>
                  <a:lnTo>
                    <a:pt x="42" y="33"/>
                  </a:lnTo>
                  <a:lnTo>
                    <a:pt x="42" y="36"/>
                  </a:lnTo>
                  <a:lnTo>
                    <a:pt x="38" y="39"/>
                  </a:lnTo>
                  <a:lnTo>
                    <a:pt x="35" y="42"/>
                  </a:lnTo>
                  <a:lnTo>
                    <a:pt x="32" y="42"/>
                  </a:lnTo>
                  <a:lnTo>
                    <a:pt x="25" y="45"/>
                  </a:lnTo>
                  <a:lnTo>
                    <a:pt x="22" y="45"/>
                  </a:lnTo>
                  <a:lnTo>
                    <a:pt x="19" y="45"/>
                  </a:lnTo>
                  <a:lnTo>
                    <a:pt x="13" y="42"/>
                  </a:lnTo>
                  <a:lnTo>
                    <a:pt x="9" y="42"/>
                  </a:lnTo>
                  <a:lnTo>
                    <a:pt x="6" y="39"/>
                  </a:lnTo>
                  <a:lnTo>
                    <a:pt x="3" y="36"/>
                  </a:lnTo>
                  <a:lnTo>
                    <a:pt x="3" y="33"/>
                  </a:lnTo>
                  <a:lnTo>
                    <a:pt x="0" y="26"/>
                  </a:lnTo>
                  <a:lnTo>
                    <a:pt x="0" y="23"/>
                  </a:lnTo>
                  <a:lnTo>
                    <a:pt x="0" y="20"/>
                  </a:lnTo>
                  <a:lnTo>
                    <a:pt x="3" y="13"/>
                  </a:lnTo>
                  <a:lnTo>
                    <a:pt x="3" y="10"/>
                  </a:lnTo>
                  <a:lnTo>
                    <a:pt x="6" y="7"/>
                  </a:lnTo>
                  <a:lnTo>
                    <a:pt x="9" y="4"/>
                  </a:lnTo>
                  <a:lnTo>
                    <a:pt x="13" y="4"/>
                  </a:lnTo>
                  <a:lnTo>
                    <a:pt x="19" y="0"/>
                  </a:lnTo>
                  <a:lnTo>
                    <a:pt x="22" y="0"/>
                  </a:lnTo>
                </a:path>
              </a:pathLst>
            </a:custGeom>
            <a:noFill/>
            <a:ln w="0">
              <a:solidFill>
                <a:srgbClr val="000000"/>
              </a:solidFill>
              <a:round/>
              <a:headEnd/>
              <a:tailEnd/>
            </a:ln>
          </p:spPr>
          <p:txBody>
            <a:bodyPr/>
            <a:lstStyle/>
            <a:p>
              <a:endParaRPr lang="en-US"/>
            </a:p>
          </p:txBody>
        </p:sp>
        <p:sp>
          <p:nvSpPr>
            <p:cNvPr id="32740" name="Freeform 348"/>
            <p:cNvSpPr>
              <a:spLocks/>
            </p:cNvSpPr>
            <p:nvPr/>
          </p:nvSpPr>
          <p:spPr bwMode="auto">
            <a:xfrm>
              <a:off x="3189" y="1569"/>
              <a:ext cx="62" cy="59"/>
            </a:xfrm>
            <a:custGeom>
              <a:avLst/>
              <a:gdLst>
                <a:gd name="T0" fmla="*/ 23 w 45"/>
                <a:gd name="T1" fmla="*/ 0 h 42"/>
                <a:gd name="T2" fmla="*/ 29 w 45"/>
                <a:gd name="T3" fmla="*/ 0 h 42"/>
                <a:gd name="T4" fmla="*/ 32 w 45"/>
                <a:gd name="T5" fmla="*/ 0 h 42"/>
                <a:gd name="T6" fmla="*/ 35 w 45"/>
                <a:gd name="T7" fmla="*/ 3 h 42"/>
                <a:gd name="T8" fmla="*/ 39 w 45"/>
                <a:gd name="T9" fmla="*/ 6 h 42"/>
                <a:gd name="T10" fmla="*/ 42 w 45"/>
                <a:gd name="T11" fmla="*/ 10 h 42"/>
                <a:gd name="T12" fmla="*/ 45 w 45"/>
                <a:gd name="T13" fmla="*/ 13 h 42"/>
                <a:gd name="T14" fmla="*/ 45 w 45"/>
                <a:gd name="T15" fmla="*/ 16 h 42"/>
                <a:gd name="T16" fmla="*/ 45 w 45"/>
                <a:gd name="T17" fmla="*/ 19 h 42"/>
                <a:gd name="T18" fmla="*/ 45 w 45"/>
                <a:gd name="T19" fmla="*/ 26 h 42"/>
                <a:gd name="T20" fmla="*/ 45 w 45"/>
                <a:gd name="T21" fmla="*/ 29 h 42"/>
                <a:gd name="T22" fmla="*/ 42 w 45"/>
                <a:gd name="T23" fmla="*/ 32 h 42"/>
                <a:gd name="T24" fmla="*/ 39 w 45"/>
                <a:gd name="T25" fmla="*/ 35 h 42"/>
                <a:gd name="T26" fmla="*/ 35 w 45"/>
                <a:gd name="T27" fmla="*/ 39 h 42"/>
                <a:gd name="T28" fmla="*/ 32 w 45"/>
                <a:gd name="T29" fmla="*/ 42 h 42"/>
                <a:gd name="T30" fmla="*/ 29 w 45"/>
                <a:gd name="T31" fmla="*/ 42 h 42"/>
                <a:gd name="T32" fmla="*/ 23 w 45"/>
                <a:gd name="T33" fmla="*/ 42 h 42"/>
                <a:gd name="T34" fmla="*/ 19 w 45"/>
                <a:gd name="T35" fmla="*/ 42 h 42"/>
                <a:gd name="T36" fmla="*/ 16 w 45"/>
                <a:gd name="T37" fmla="*/ 42 h 42"/>
                <a:gd name="T38" fmla="*/ 10 w 45"/>
                <a:gd name="T39" fmla="*/ 39 h 42"/>
                <a:gd name="T40" fmla="*/ 6 w 45"/>
                <a:gd name="T41" fmla="*/ 35 h 42"/>
                <a:gd name="T42" fmla="*/ 6 w 45"/>
                <a:gd name="T43" fmla="*/ 32 h 42"/>
                <a:gd name="T44" fmla="*/ 3 w 45"/>
                <a:gd name="T45" fmla="*/ 29 h 42"/>
                <a:gd name="T46" fmla="*/ 3 w 45"/>
                <a:gd name="T47" fmla="*/ 26 h 42"/>
                <a:gd name="T48" fmla="*/ 0 w 45"/>
                <a:gd name="T49" fmla="*/ 19 h 42"/>
                <a:gd name="T50" fmla="*/ 3 w 45"/>
                <a:gd name="T51" fmla="*/ 16 h 42"/>
                <a:gd name="T52" fmla="*/ 3 w 45"/>
                <a:gd name="T53" fmla="*/ 13 h 42"/>
                <a:gd name="T54" fmla="*/ 6 w 45"/>
                <a:gd name="T55" fmla="*/ 10 h 42"/>
                <a:gd name="T56" fmla="*/ 6 w 45"/>
                <a:gd name="T57" fmla="*/ 6 h 42"/>
                <a:gd name="T58" fmla="*/ 10 w 45"/>
                <a:gd name="T59" fmla="*/ 3 h 42"/>
                <a:gd name="T60" fmla="*/ 16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5" y="3"/>
                  </a:lnTo>
                  <a:lnTo>
                    <a:pt x="39" y="6"/>
                  </a:lnTo>
                  <a:lnTo>
                    <a:pt x="42" y="10"/>
                  </a:lnTo>
                  <a:lnTo>
                    <a:pt x="45" y="13"/>
                  </a:lnTo>
                  <a:lnTo>
                    <a:pt x="45" y="16"/>
                  </a:lnTo>
                  <a:lnTo>
                    <a:pt x="45" y="19"/>
                  </a:lnTo>
                  <a:lnTo>
                    <a:pt x="45" y="26"/>
                  </a:lnTo>
                  <a:lnTo>
                    <a:pt x="45" y="29"/>
                  </a:lnTo>
                  <a:lnTo>
                    <a:pt x="42" y="32"/>
                  </a:lnTo>
                  <a:lnTo>
                    <a:pt x="39" y="35"/>
                  </a:lnTo>
                  <a:lnTo>
                    <a:pt x="35" y="39"/>
                  </a:lnTo>
                  <a:lnTo>
                    <a:pt x="32" y="42"/>
                  </a:lnTo>
                  <a:lnTo>
                    <a:pt x="29" y="42"/>
                  </a:lnTo>
                  <a:lnTo>
                    <a:pt x="23" y="42"/>
                  </a:lnTo>
                  <a:lnTo>
                    <a:pt x="19" y="42"/>
                  </a:lnTo>
                  <a:lnTo>
                    <a:pt x="16" y="42"/>
                  </a:lnTo>
                  <a:lnTo>
                    <a:pt x="10" y="39"/>
                  </a:lnTo>
                  <a:lnTo>
                    <a:pt x="6" y="35"/>
                  </a:lnTo>
                  <a:lnTo>
                    <a:pt x="6" y="32"/>
                  </a:lnTo>
                  <a:lnTo>
                    <a:pt x="3" y="29"/>
                  </a:lnTo>
                  <a:lnTo>
                    <a:pt x="3" y="26"/>
                  </a:lnTo>
                  <a:lnTo>
                    <a:pt x="0" y="19"/>
                  </a:lnTo>
                  <a:lnTo>
                    <a:pt x="3" y="16"/>
                  </a:lnTo>
                  <a:lnTo>
                    <a:pt x="3" y="13"/>
                  </a:lnTo>
                  <a:lnTo>
                    <a:pt x="6" y="10"/>
                  </a:lnTo>
                  <a:lnTo>
                    <a:pt x="6" y="6"/>
                  </a:lnTo>
                  <a:lnTo>
                    <a:pt x="10" y="3"/>
                  </a:lnTo>
                  <a:lnTo>
                    <a:pt x="16" y="0"/>
                  </a:lnTo>
                  <a:lnTo>
                    <a:pt x="19" y="0"/>
                  </a:lnTo>
                  <a:lnTo>
                    <a:pt x="23" y="0"/>
                  </a:lnTo>
                  <a:close/>
                </a:path>
              </a:pathLst>
            </a:custGeom>
            <a:solidFill>
              <a:srgbClr val="FFFF00"/>
            </a:solidFill>
            <a:ln w="9525">
              <a:noFill/>
              <a:round/>
              <a:headEnd/>
              <a:tailEnd/>
            </a:ln>
          </p:spPr>
          <p:txBody>
            <a:bodyPr/>
            <a:lstStyle/>
            <a:p>
              <a:endParaRPr lang="en-US"/>
            </a:p>
          </p:txBody>
        </p:sp>
        <p:sp>
          <p:nvSpPr>
            <p:cNvPr id="32741" name="Freeform 349"/>
            <p:cNvSpPr>
              <a:spLocks/>
            </p:cNvSpPr>
            <p:nvPr/>
          </p:nvSpPr>
          <p:spPr bwMode="auto">
            <a:xfrm>
              <a:off x="3189" y="1569"/>
              <a:ext cx="62" cy="59"/>
            </a:xfrm>
            <a:custGeom>
              <a:avLst/>
              <a:gdLst>
                <a:gd name="T0" fmla="*/ 23 w 45"/>
                <a:gd name="T1" fmla="*/ 0 h 42"/>
                <a:gd name="T2" fmla="*/ 29 w 45"/>
                <a:gd name="T3" fmla="*/ 0 h 42"/>
                <a:gd name="T4" fmla="*/ 32 w 45"/>
                <a:gd name="T5" fmla="*/ 0 h 42"/>
                <a:gd name="T6" fmla="*/ 35 w 45"/>
                <a:gd name="T7" fmla="*/ 3 h 42"/>
                <a:gd name="T8" fmla="*/ 39 w 45"/>
                <a:gd name="T9" fmla="*/ 6 h 42"/>
                <a:gd name="T10" fmla="*/ 42 w 45"/>
                <a:gd name="T11" fmla="*/ 10 h 42"/>
                <a:gd name="T12" fmla="*/ 45 w 45"/>
                <a:gd name="T13" fmla="*/ 13 h 42"/>
                <a:gd name="T14" fmla="*/ 45 w 45"/>
                <a:gd name="T15" fmla="*/ 16 h 42"/>
                <a:gd name="T16" fmla="*/ 45 w 45"/>
                <a:gd name="T17" fmla="*/ 19 h 42"/>
                <a:gd name="T18" fmla="*/ 45 w 45"/>
                <a:gd name="T19" fmla="*/ 26 h 42"/>
                <a:gd name="T20" fmla="*/ 45 w 45"/>
                <a:gd name="T21" fmla="*/ 29 h 42"/>
                <a:gd name="T22" fmla="*/ 42 w 45"/>
                <a:gd name="T23" fmla="*/ 32 h 42"/>
                <a:gd name="T24" fmla="*/ 39 w 45"/>
                <a:gd name="T25" fmla="*/ 35 h 42"/>
                <a:gd name="T26" fmla="*/ 35 w 45"/>
                <a:gd name="T27" fmla="*/ 39 h 42"/>
                <a:gd name="T28" fmla="*/ 32 w 45"/>
                <a:gd name="T29" fmla="*/ 42 h 42"/>
                <a:gd name="T30" fmla="*/ 29 w 45"/>
                <a:gd name="T31" fmla="*/ 42 h 42"/>
                <a:gd name="T32" fmla="*/ 23 w 45"/>
                <a:gd name="T33" fmla="*/ 42 h 42"/>
                <a:gd name="T34" fmla="*/ 19 w 45"/>
                <a:gd name="T35" fmla="*/ 42 h 42"/>
                <a:gd name="T36" fmla="*/ 16 w 45"/>
                <a:gd name="T37" fmla="*/ 42 h 42"/>
                <a:gd name="T38" fmla="*/ 10 w 45"/>
                <a:gd name="T39" fmla="*/ 39 h 42"/>
                <a:gd name="T40" fmla="*/ 6 w 45"/>
                <a:gd name="T41" fmla="*/ 35 h 42"/>
                <a:gd name="T42" fmla="*/ 6 w 45"/>
                <a:gd name="T43" fmla="*/ 32 h 42"/>
                <a:gd name="T44" fmla="*/ 3 w 45"/>
                <a:gd name="T45" fmla="*/ 29 h 42"/>
                <a:gd name="T46" fmla="*/ 3 w 45"/>
                <a:gd name="T47" fmla="*/ 26 h 42"/>
                <a:gd name="T48" fmla="*/ 0 w 45"/>
                <a:gd name="T49" fmla="*/ 19 h 42"/>
                <a:gd name="T50" fmla="*/ 3 w 45"/>
                <a:gd name="T51" fmla="*/ 16 h 42"/>
                <a:gd name="T52" fmla="*/ 3 w 45"/>
                <a:gd name="T53" fmla="*/ 13 h 42"/>
                <a:gd name="T54" fmla="*/ 6 w 45"/>
                <a:gd name="T55" fmla="*/ 10 h 42"/>
                <a:gd name="T56" fmla="*/ 6 w 45"/>
                <a:gd name="T57" fmla="*/ 6 h 42"/>
                <a:gd name="T58" fmla="*/ 10 w 45"/>
                <a:gd name="T59" fmla="*/ 3 h 42"/>
                <a:gd name="T60" fmla="*/ 16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9" y="0"/>
                  </a:lnTo>
                  <a:lnTo>
                    <a:pt x="32" y="0"/>
                  </a:lnTo>
                  <a:lnTo>
                    <a:pt x="35" y="3"/>
                  </a:lnTo>
                  <a:lnTo>
                    <a:pt x="39" y="6"/>
                  </a:lnTo>
                  <a:lnTo>
                    <a:pt x="42" y="10"/>
                  </a:lnTo>
                  <a:lnTo>
                    <a:pt x="45" y="13"/>
                  </a:lnTo>
                  <a:lnTo>
                    <a:pt x="45" y="16"/>
                  </a:lnTo>
                  <a:lnTo>
                    <a:pt x="45" y="19"/>
                  </a:lnTo>
                  <a:lnTo>
                    <a:pt x="45" y="26"/>
                  </a:lnTo>
                  <a:lnTo>
                    <a:pt x="45" y="29"/>
                  </a:lnTo>
                  <a:lnTo>
                    <a:pt x="42" y="32"/>
                  </a:lnTo>
                  <a:lnTo>
                    <a:pt x="39" y="35"/>
                  </a:lnTo>
                  <a:lnTo>
                    <a:pt x="35" y="39"/>
                  </a:lnTo>
                  <a:lnTo>
                    <a:pt x="32" y="42"/>
                  </a:lnTo>
                  <a:lnTo>
                    <a:pt x="29" y="42"/>
                  </a:lnTo>
                  <a:lnTo>
                    <a:pt x="23" y="42"/>
                  </a:lnTo>
                  <a:lnTo>
                    <a:pt x="19" y="42"/>
                  </a:lnTo>
                  <a:lnTo>
                    <a:pt x="16" y="42"/>
                  </a:lnTo>
                  <a:lnTo>
                    <a:pt x="10" y="39"/>
                  </a:lnTo>
                  <a:lnTo>
                    <a:pt x="6" y="35"/>
                  </a:lnTo>
                  <a:lnTo>
                    <a:pt x="6" y="32"/>
                  </a:lnTo>
                  <a:lnTo>
                    <a:pt x="3" y="29"/>
                  </a:lnTo>
                  <a:lnTo>
                    <a:pt x="3" y="26"/>
                  </a:lnTo>
                  <a:lnTo>
                    <a:pt x="0" y="19"/>
                  </a:lnTo>
                  <a:lnTo>
                    <a:pt x="3" y="16"/>
                  </a:lnTo>
                  <a:lnTo>
                    <a:pt x="3" y="13"/>
                  </a:lnTo>
                  <a:lnTo>
                    <a:pt x="6" y="10"/>
                  </a:lnTo>
                  <a:lnTo>
                    <a:pt x="6" y="6"/>
                  </a:lnTo>
                  <a:lnTo>
                    <a:pt x="10" y="3"/>
                  </a:lnTo>
                  <a:lnTo>
                    <a:pt x="16" y="0"/>
                  </a:lnTo>
                  <a:lnTo>
                    <a:pt x="19" y="0"/>
                  </a:lnTo>
                  <a:lnTo>
                    <a:pt x="23" y="0"/>
                  </a:lnTo>
                </a:path>
              </a:pathLst>
            </a:custGeom>
            <a:noFill/>
            <a:ln w="12700">
              <a:solidFill>
                <a:srgbClr val="000000"/>
              </a:solidFill>
              <a:round/>
              <a:headEnd/>
              <a:tailEnd/>
            </a:ln>
          </p:spPr>
          <p:txBody>
            <a:bodyPr/>
            <a:lstStyle/>
            <a:p>
              <a:endParaRPr lang="en-US"/>
            </a:p>
          </p:txBody>
        </p:sp>
        <p:sp>
          <p:nvSpPr>
            <p:cNvPr id="32742" name="Freeform 350"/>
            <p:cNvSpPr>
              <a:spLocks/>
            </p:cNvSpPr>
            <p:nvPr/>
          </p:nvSpPr>
          <p:spPr bwMode="auto">
            <a:xfrm>
              <a:off x="2575" y="1538"/>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2 w 45"/>
                <a:gd name="T11" fmla="*/ 9 h 45"/>
                <a:gd name="T12" fmla="*/ 42 w 45"/>
                <a:gd name="T13" fmla="*/ 12 h 45"/>
                <a:gd name="T14" fmla="*/ 45 w 45"/>
                <a:gd name="T15" fmla="*/ 16 h 45"/>
                <a:gd name="T16" fmla="*/ 45 w 45"/>
                <a:gd name="T17" fmla="*/ 22 h 45"/>
                <a:gd name="T18" fmla="*/ 45 w 45"/>
                <a:gd name="T19" fmla="*/ 25 h 45"/>
                <a:gd name="T20" fmla="*/ 42 w 45"/>
                <a:gd name="T21" fmla="*/ 28 h 45"/>
                <a:gd name="T22" fmla="*/ 42 w 45"/>
                <a:gd name="T23" fmla="*/ 35 h 45"/>
                <a:gd name="T24" fmla="*/ 38 w 45"/>
                <a:gd name="T25" fmla="*/ 38 h 45"/>
                <a:gd name="T26" fmla="*/ 35 w 45"/>
                <a:gd name="T27" fmla="*/ 38 h 45"/>
                <a:gd name="T28" fmla="*/ 32 w 45"/>
                <a:gd name="T29" fmla="*/ 41 h 45"/>
                <a:gd name="T30" fmla="*/ 25 w 45"/>
                <a:gd name="T31" fmla="*/ 45 h 45"/>
                <a:gd name="T32" fmla="*/ 22 w 45"/>
                <a:gd name="T33" fmla="*/ 45 h 45"/>
                <a:gd name="T34" fmla="*/ 19 w 45"/>
                <a:gd name="T35" fmla="*/ 45 h 45"/>
                <a:gd name="T36" fmla="*/ 13 w 45"/>
                <a:gd name="T37" fmla="*/ 41 h 45"/>
                <a:gd name="T38" fmla="*/ 9 w 45"/>
                <a:gd name="T39" fmla="*/ 38 h 45"/>
                <a:gd name="T40" fmla="*/ 6 w 45"/>
                <a:gd name="T41" fmla="*/ 38 h 45"/>
                <a:gd name="T42" fmla="*/ 3 w 45"/>
                <a:gd name="T43" fmla="*/ 35 h 45"/>
                <a:gd name="T44" fmla="*/ 3 w 45"/>
                <a:gd name="T45" fmla="*/ 28 h 45"/>
                <a:gd name="T46" fmla="*/ 0 w 45"/>
                <a:gd name="T47" fmla="*/ 25 h 45"/>
                <a:gd name="T48" fmla="*/ 0 w 45"/>
                <a:gd name="T49" fmla="*/ 22 h 45"/>
                <a:gd name="T50" fmla="*/ 0 w 45"/>
                <a:gd name="T51" fmla="*/ 16 h 45"/>
                <a:gd name="T52" fmla="*/ 3 w 45"/>
                <a:gd name="T53" fmla="*/ 12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2" y="9"/>
                  </a:lnTo>
                  <a:lnTo>
                    <a:pt x="42" y="12"/>
                  </a:lnTo>
                  <a:lnTo>
                    <a:pt x="45" y="16"/>
                  </a:lnTo>
                  <a:lnTo>
                    <a:pt x="45" y="22"/>
                  </a:lnTo>
                  <a:lnTo>
                    <a:pt x="45" y="25"/>
                  </a:lnTo>
                  <a:lnTo>
                    <a:pt x="42" y="28"/>
                  </a:lnTo>
                  <a:lnTo>
                    <a:pt x="42" y="35"/>
                  </a:lnTo>
                  <a:lnTo>
                    <a:pt x="38" y="38"/>
                  </a:lnTo>
                  <a:lnTo>
                    <a:pt x="35" y="38"/>
                  </a:lnTo>
                  <a:lnTo>
                    <a:pt x="32" y="41"/>
                  </a:lnTo>
                  <a:lnTo>
                    <a:pt x="25" y="45"/>
                  </a:lnTo>
                  <a:lnTo>
                    <a:pt x="22" y="45"/>
                  </a:lnTo>
                  <a:lnTo>
                    <a:pt x="19" y="45"/>
                  </a:lnTo>
                  <a:lnTo>
                    <a:pt x="13" y="41"/>
                  </a:lnTo>
                  <a:lnTo>
                    <a:pt x="9" y="38"/>
                  </a:lnTo>
                  <a:lnTo>
                    <a:pt x="6" y="38"/>
                  </a:lnTo>
                  <a:lnTo>
                    <a:pt x="3" y="35"/>
                  </a:lnTo>
                  <a:lnTo>
                    <a:pt x="3" y="28"/>
                  </a:lnTo>
                  <a:lnTo>
                    <a:pt x="0" y="25"/>
                  </a:lnTo>
                  <a:lnTo>
                    <a:pt x="0" y="22"/>
                  </a:lnTo>
                  <a:lnTo>
                    <a:pt x="0" y="16"/>
                  </a:lnTo>
                  <a:lnTo>
                    <a:pt x="3" y="12"/>
                  </a:lnTo>
                  <a:lnTo>
                    <a:pt x="3" y="9"/>
                  </a:lnTo>
                  <a:lnTo>
                    <a:pt x="6" y="6"/>
                  </a:lnTo>
                  <a:lnTo>
                    <a:pt x="9" y="3"/>
                  </a:lnTo>
                  <a:lnTo>
                    <a:pt x="13" y="3"/>
                  </a:lnTo>
                  <a:lnTo>
                    <a:pt x="19" y="0"/>
                  </a:lnTo>
                  <a:lnTo>
                    <a:pt x="22" y="0"/>
                  </a:lnTo>
                  <a:close/>
                </a:path>
              </a:pathLst>
            </a:custGeom>
            <a:solidFill>
              <a:srgbClr val="FF0000"/>
            </a:solidFill>
            <a:ln w="9525">
              <a:noFill/>
              <a:round/>
              <a:headEnd/>
              <a:tailEnd/>
            </a:ln>
          </p:spPr>
          <p:txBody>
            <a:bodyPr/>
            <a:lstStyle/>
            <a:p>
              <a:endParaRPr lang="en-US"/>
            </a:p>
          </p:txBody>
        </p:sp>
        <p:sp>
          <p:nvSpPr>
            <p:cNvPr id="32743" name="Freeform 351"/>
            <p:cNvSpPr>
              <a:spLocks/>
            </p:cNvSpPr>
            <p:nvPr/>
          </p:nvSpPr>
          <p:spPr bwMode="auto">
            <a:xfrm>
              <a:off x="2575" y="1538"/>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2 w 45"/>
                <a:gd name="T11" fmla="*/ 9 h 45"/>
                <a:gd name="T12" fmla="*/ 42 w 45"/>
                <a:gd name="T13" fmla="*/ 12 h 45"/>
                <a:gd name="T14" fmla="*/ 45 w 45"/>
                <a:gd name="T15" fmla="*/ 16 h 45"/>
                <a:gd name="T16" fmla="*/ 45 w 45"/>
                <a:gd name="T17" fmla="*/ 22 h 45"/>
                <a:gd name="T18" fmla="*/ 45 w 45"/>
                <a:gd name="T19" fmla="*/ 25 h 45"/>
                <a:gd name="T20" fmla="*/ 42 w 45"/>
                <a:gd name="T21" fmla="*/ 28 h 45"/>
                <a:gd name="T22" fmla="*/ 42 w 45"/>
                <a:gd name="T23" fmla="*/ 35 h 45"/>
                <a:gd name="T24" fmla="*/ 38 w 45"/>
                <a:gd name="T25" fmla="*/ 38 h 45"/>
                <a:gd name="T26" fmla="*/ 35 w 45"/>
                <a:gd name="T27" fmla="*/ 38 h 45"/>
                <a:gd name="T28" fmla="*/ 32 w 45"/>
                <a:gd name="T29" fmla="*/ 41 h 45"/>
                <a:gd name="T30" fmla="*/ 25 w 45"/>
                <a:gd name="T31" fmla="*/ 45 h 45"/>
                <a:gd name="T32" fmla="*/ 22 w 45"/>
                <a:gd name="T33" fmla="*/ 45 h 45"/>
                <a:gd name="T34" fmla="*/ 19 w 45"/>
                <a:gd name="T35" fmla="*/ 45 h 45"/>
                <a:gd name="T36" fmla="*/ 13 w 45"/>
                <a:gd name="T37" fmla="*/ 41 h 45"/>
                <a:gd name="T38" fmla="*/ 9 w 45"/>
                <a:gd name="T39" fmla="*/ 38 h 45"/>
                <a:gd name="T40" fmla="*/ 6 w 45"/>
                <a:gd name="T41" fmla="*/ 38 h 45"/>
                <a:gd name="T42" fmla="*/ 3 w 45"/>
                <a:gd name="T43" fmla="*/ 35 h 45"/>
                <a:gd name="T44" fmla="*/ 3 w 45"/>
                <a:gd name="T45" fmla="*/ 28 h 45"/>
                <a:gd name="T46" fmla="*/ 0 w 45"/>
                <a:gd name="T47" fmla="*/ 25 h 45"/>
                <a:gd name="T48" fmla="*/ 0 w 45"/>
                <a:gd name="T49" fmla="*/ 22 h 45"/>
                <a:gd name="T50" fmla="*/ 0 w 45"/>
                <a:gd name="T51" fmla="*/ 16 h 45"/>
                <a:gd name="T52" fmla="*/ 3 w 45"/>
                <a:gd name="T53" fmla="*/ 12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2" y="9"/>
                  </a:lnTo>
                  <a:lnTo>
                    <a:pt x="42" y="12"/>
                  </a:lnTo>
                  <a:lnTo>
                    <a:pt x="45" y="16"/>
                  </a:lnTo>
                  <a:lnTo>
                    <a:pt x="45" y="22"/>
                  </a:lnTo>
                  <a:lnTo>
                    <a:pt x="45" y="25"/>
                  </a:lnTo>
                  <a:lnTo>
                    <a:pt x="42" y="28"/>
                  </a:lnTo>
                  <a:lnTo>
                    <a:pt x="42" y="35"/>
                  </a:lnTo>
                  <a:lnTo>
                    <a:pt x="38" y="38"/>
                  </a:lnTo>
                  <a:lnTo>
                    <a:pt x="35" y="38"/>
                  </a:lnTo>
                  <a:lnTo>
                    <a:pt x="32" y="41"/>
                  </a:lnTo>
                  <a:lnTo>
                    <a:pt x="25" y="45"/>
                  </a:lnTo>
                  <a:lnTo>
                    <a:pt x="22" y="45"/>
                  </a:lnTo>
                  <a:lnTo>
                    <a:pt x="19" y="45"/>
                  </a:lnTo>
                  <a:lnTo>
                    <a:pt x="13" y="41"/>
                  </a:lnTo>
                  <a:lnTo>
                    <a:pt x="9" y="38"/>
                  </a:lnTo>
                  <a:lnTo>
                    <a:pt x="6" y="38"/>
                  </a:lnTo>
                  <a:lnTo>
                    <a:pt x="3" y="35"/>
                  </a:lnTo>
                  <a:lnTo>
                    <a:pt x="3" y="28"/>
                  </a:lnTo>
                  <a:lnTo>
                    <a:pt x="0" y="25"/>
                  </a:lnTo>
                  <a:lnTo>
                    <a:pt x="0" y="22"/>
                  </a:lnTo>
                  <a:lnTo>
                    <a:pt x="0" y="16"/>
                  </a:lnTo>
                  <a:lnTo>
                    <a:pt x="3" y="12"/>
                  </a:lnTo>
                  <a:lnTo>
                    <a:pt x="3" y="9"/>
                  </a:lnTo>
                  <a:lnTo>
                    <a:pt x="6" y="6"/>
                  </a:lnTo>
                  <a:lnTo>
                    <a:pt x="9" y="3"/>
                  </a:lnTo>
                  <a:lnTo>
                    <a:pt x="13" y="3"/>
                  </a:lnTo>
                  <a:lnTo>
                    <a:pt x="19" y="0"/>
                  </a:lnTo>
                  <a:lnTo>
                    <a:pt x="22" y="0"/>
                  </a:lnTo>
                </a:path>
              </a:pathLst>
            </a:custGeom>
            <a:noFill/>
            <a:ln w="0">
              <a:solidFill>
                <a:srgbClr val="000000"/>
              </a:solidFill>
              <a:round/>
              <a:headEnd/>
              <a:tailEnd/>
            </a:ln>
          </p:spPr>
          <p:txBody>
            <a:bodyPr/>
            <a:lstStyle/>
            <a:p>
              <a:endParaRPr lang="en-US"/>
            </a:p>
          </p:txBody>
        </p:sp>
        <p:sp>
          <p:nvSpPr>
            <p:cNvPr id="32744" name="Freeform 352"/>
            <p:cNvSpPr>
              <a:spLocks/>
            </p:cNvSpPr>
            <p:nvPr/>
          </p:nvSpPr>
          <p:spPr bwMode="auto">
            <a:xfrm>
              <a:off x="2720" y="1092"/>
              <a:ext cx="58" cy="63"/>
            </a:xfrm>
            <a:custGeom>
              <a:avLst/>
              <a:gdLst>
                <a:gd name="T0" fmla="*/ 22 w 42"/>
                <a:gd name="T1" fmla="*/ 0 h 45"/>
                <a:gd name="T2" fmla="*/ 26 w 42"/>
                <a:gd name="T3" fmla="*/ 0 h 45"/>
                <a:gd name="T4" fmla="*/ 29 w 42"/>
                <a:gd name="T5" fmla="*/ 3 h 45"/>
                <a:gd name="T6" fmla="*/ 32 w 42"/>
                <a:gd name="T7" fmla="*/ 3 h 45"/>
                <a:gd name="T8" fmla="*/ 35 w 42"/>
                <a:gd name="T9" fmla="*/ 6 h 45"/>
                <a:gd name="T10" fmla="*/ 39 w 42"/>
                <a:gd name="T11" fmla="*/ 10 h 45"/>
                <a:gd name="T12" fmla="*/ 42 w 42"/>
                <a:gd name="T13" fmla="*/ 13 h 45"/>
                <a:gd name="T14" fmla="*/ 42 w 42"/>
                <a:gd name="T15" fmla="*/ 19 h 45"/>
                <a:gd name="T16" fmla="*/ 42 w 42"/>
                <a:gd name="T17" fmla="*/ 23 h 45"/>
                <a:gd name="T18" fmla="*/ 42 w 42"/>
                <a:gd name="T19" fmla="*/ 26 h 45"/>
                <a:gd name="T20" fmla="*/ 42 w 42"/>
                <a:gd name="T21" fmla="*/ 32 h 45"/>
                <a:gd name="T22" fmla="*/ 39 w 42"/>
                <a:gd name="T23" fmla="*/ 35 h 45"/>
                <a:gd name="T24" fmla="*/ 35 w 42"/>
                <a:gd name="T25" fmla="*/ 39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10 w 42"/>
                <a:gd name="T39" fmla="*/ 42 h 45"/>
                <a:gd name="T40" fmla="*/ 6 w 42"/>
                <a:gd name="T41" fmla="*/ 39 h 45"/>
                <a:gd name="T42" fmla="*/ 3 w 42"/>
                <a:gd name="T43" fmla="*/ 35 h 45"/>
                <a:gd name="T44" fmla="*/ 0 w 42"/>
                <a:gd name="T45" fmla="*/ 32 h 45"/>
                <a:gd name="T46" fmla="*/ 0 w 42"/>
                <a:gd name="T47" fmla="*/ 26 h 45"/>
                <a:gd name="T48" fmla="*/ 0 w 42"/>
                <a:gd name="T49" fmla="*/ 23 h 45"/>
                <a:gd name="T50" fmla="*/ 0 w 42"/>
                <a:gd name="T51" fmla="*/ 19 h 45"/>
                <a:gd name="T52" fmla="*/ 0 w 42"/>
                <a:gd name="T53" fmla="*/ 13 h 45"/>
                <a:gd name="T54" fmla="*/ 3 w 42"/>
                <a:gd name="T55" fmla="*/ 10 h 45"/>
                <a:gd name="T56" fmla="*/ 6 w 42"/>
                <a:gd name="T57" fmla="*/ 6 h 45"/>
                <a:gd name="T58" fmla="*/ 10 w 42"/>
                <a:gd name="T59" fmla="*/ 3 h 45"/>
                <a:gd name="T60" fmla="*/ 13 w 42"/>
                <a:gd name="T61" fmla="*/ 3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3"/>
                  </a:lnTo>
                  <a:lnTo>
                    <a:pt x="32" y="3"/>
                  </a:lnTo>
                  <a:lnTo>
                    <a:pt x="35" y="6"/>
                  </a:lnTo>
                  <a:lnTo>
                    <a:pt x="39" y="10"/>
                  </a:lnTo>
                  <a:lnTo>
                    <a:pt x="42" y="13"/>
                  </a:lnTo>
                  <a:lnTo>
                    <a:pt x="42" y="19"/>
                  </a:lnTo>
                  <a:lnTo>
                    <a:pt x="42" y="23"/>
                  </a:lnTo>
                  <a:lnTo>
                    <a:pt x="42" y="26"/>
                  </a:lnTo>
                  <a:lnTo>
                    <a:pt x="42" y="32"/>
                  </a:lnTo>
                  <a:lnTo>
                    <a:pt x="39" y="35"/>
                  </a:lnTo>
                  <a:lnTo>
                    <a:pt x="35" y="39"/>
                  </a:lnTo>
                  <a:lnTo>
                    <a:pt x="32" y="42"/>
                  </a:lnTo>
                  <a:lnTo>
                    <a:pt x="29" y="42"/>
                  </a:lnTo>
                  <a:lnTo>
                    <a:pt x="26" y="45"/>
                  </a:lnTo>
                  <a:lnTo>
                    <a:pt x="22" y="45"/>
                  </a:lnTo>
                  <a:lnTo>
                    <a:pt x="16" y="45"/>
                  </a:lnTo>
                  <a:lnTo>
                    <a:pt x="13" y="42"/>
                  </a:lnTo>
                  <a:lnTo>
                    <a:pt x="10" y="42"/>
                  </a:lnTo>
                  <a:lnTo>
                    <a:pt x="6" y="39"/>
                  </a:lnTo>
                  <a:lnTo>
                    <a:pt x="3" y="35"/>
                  </a:lnTo>
                  <a:lnTo>
                    <a:pt x="0" y="32"/>
                  </a:lnTo>
                  <a:lnTo>
                    <a:pt x="0" y="26"/>
                  </a:lnTo>
                  <a:lnTo>
                    <a:pt x="0" y="23"/>
                  </a:lnTo>
                  <a:lnTo>
                    <a:pt x="0" y="19"/>
                  </a:lnTo>
                  <a:lnTo>
                    <a:pt x="0" y="13"/>
                  </a:lnTo>
                  <a:lnTo>
                    <a:pt x="3" y="10"/>
                  </a:lnTo>
                  <a:lnTo>
                    <a:pt x="6" y="6"/>
                  </a:lnTo>
                  <a:lnTo>
                    <a:pt x="10" y="3"/>
                  </a:lnTo>
                  <a:lnTo>
                    <a:pt x="13" y="3"/>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745" name="Freeform 353"/>
            <p:cNvSpPr>
              <a:spLocks/>
            </p:cNvSpPr>
            <p:nvPr/>
          </p:nvSpPr>
          <p:spPr bwMode="auto">
            <a:xfrm>
              <a:off x="2738" y="988"/>
              <a:ext cx="62" cy="59"/>
            </a:xfrm>
            <a:custGeom>
              <a:avLst/>
              <a:gdLst>
                <a:gd name="T0" fmla="*/ 22 w 45"/>
                <a:gd name="T1" fmla="*/ 0 h 42"/>
                <a:gd name="T2" fmla="*/ 26 w 45"/>
                <a:gd name="T3" fmla="*/ 0 h 42"/>
                <a:gd name="T4" fmla="*/ 32 w 45"/>
                <a:gd name="T5" fmla="*/ 0 h 42"/>
                <a:gd name="T6" fmla="*/ 35 w 45"/>
                <a:gd name="T7" fmla="*/ 3 h 42"/>
                <a:gd name="T8" fmla="*/ 38 w 45"/>
                <a:gd name="T9" fmla="*/ 6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8 w 45"/>
                <a:gd name="T25" fmla="*/ 35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9 w 45"/>
                <a:gd name="T39" fmla="*/ 39 h 42"/>
                <a:gd name="T40" fmla="*/ 6 w 45"/>
                <a:gd name="T41" fmla="*/ 35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6 w 45"/>
                <a:gd name="T57" fmla="*/ 6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8" y="6"/>
                  </a:lnTo>
                  <a:lnTo>
                    <a:pt x="42" y="10"/>
                  </a:lnTo>
                  <a:lnTo>
                    <a:pt x="42" y="13"/>
                  </a:lnTo>
                  <a:lnTo>
                    <a:pt x="45" y="16"/>
                  </a:lnTo>
                  <a:lnTo>
                    <a:pt x="45" y="23"/>
                  </a:lnTo>
                  <a:lnTo>
                    <a:pt x="45" y="26"/>
                  </a:lnTo>
                  <a:lnTo>
                    <a:pt x="42" y="29"/>
                  </a:lnTo>
                  <a:lnTo>
                    <a:pt x="42" y="32"/>
                  </a:lnTo>
                  <a:lnTo>
                    <a:pt x="38" y="35"/>
                  </a:lnTo>
                  <a:lnTo>
                    <a:pt x="35" y="39"/>
                  </a:lnTo>
                  <a:lnTo>
                    <a:pt x="32" y="42"/>
                  </a:lnTo>
                  <a:lnTo>
                    <a:pt x="26" y="42"/>
                  </a:lnTo>
                  <a:lnTo>
                    <a:pt x="22" y="42"/>
                  </a:lnTo>
                  <a:lnTo>
                    <a:pt x="19" y="42"/>
                  </a:lnTo>
                  <a:lnTo>
                    <a:pt x="13" y="42"/>
                  </a:lnTo>
                  <a:lnTo>
                    <a:pt x="9" y="39"/>
                  </a:lnTo>
                  <a:lnTo>
                    <a:pt x="6" y="35"/>
                  </a:lnTo>
                  <a:lnTo>
                    <a:pt x="3" y="32"/>
                  </a:lnTo>
                  <a:lnTo>
                    <a:pt x="3" y="29"/>
                  </a:lnTo>
                  <a:lnTo>
                    <a:pt x="0" y="26"/>
                  </a:lnTo>
                  <a:lnTo>
                    <a:pt x="0" y="23"/>
                  </a:lnTo>
                  <a:lnTo>
                    <a:pt x="0" y="16"/>
                  </a:lnTo>
                  <a:lnTo>
                    <a:pt x="3" y="13"/>
                  </a:lnTo>
                  <a:lnTo>
                    <a:pt x="3" y="10"/>
                  </a:lnTo>
                  <a:lnTo>
                    <a:pt x="6" y="6"/>
                  </a:lnTo>
                  <a:lnTo>
                    <a:pt x="9" y="3"/>
                  </a:lnTo>
                  <a:lnTo>
                    <a:pt x="13" y="0"/>
                  </a:lnTo>
                  <a:lnTo>
                    <a:pt x="19" y="0"/>
                  </a:lnTo>
                  <a:lnTo>
                    <a:pt x="22" y="0"/>
                  </a:lnTo>
                  <a:close/>
                </a:path>
              </a:pathLst>
            </a:custGeom>
            <a:solidFill>
              <a:srgbClr val="FFFF00"/>
            </a:solidFill>
            <a:ln w="9525">
              <a:noFill/>
              <a:round/>
              <a:headEnd/>
              <a:tailEnd/>
            </a:ln>
          </p:spPr>
          <p:txBody>
            <a:bodyPr/>
            <a:lstStyle/>
            <a:p>
              <a:endParaRPr lang="en-US"/>
            </a:p>
          </p:txBody>
        </p:sp>
        <p:sp>
          <p:nvSpPr>
            <p:cNvPr id="32746" name="Freeform 354"/>
            <p:cNvSpPr>
              <a:spLocks/>
            </p:cNvSpPr>
            <p:nvPr/>
          </p:nvSpPr>
          <p:spPr bwMode="auto">
            <a:xfrm>
              <a:off x="2738" y="988"/>
              <a:ext cx="62" cy="59"/>
            </a:xfrm>
            <a:custGeom>
              <a:avLst/>
              <a:gdLst>
                <a:gd name="T0" fmla="*/ 22 w 45"/>
                <a:gd name="T1" fmla="*/ 0 h 42"/>
                <a:gd name="T2" fmla="*/ 26 w 45"/>
                <a:gd name="T3" fmla="*/ 0 h 42"/>
                <a:gd name="T4" fmla="*/ 32 w 45"/>
                <a:gd name="T5" fmla="*/ 0 h 42"/>
                <a:gd name="T6" fmla="*/ 35 w 45"/>
                <a:gd name="T7" fmla="*/ 3 h 42"/>
                <a:gd name="T8" fmla="*/ 38 w 45"/>
                <a:gd name="T9" fmla="*/ 6 h 42"/>
                <a:gd name="T10" fmla="*/ 42 w 45"/>
                <a:gd name="T11" fmla="*/ 10 h 42"/>
                <a:gd name="T12" fmla="*/ 42 w 45"/>
                <a:gd name="T13" fmla="*/ 13 h 42"/>
                <a:gd name="T14" fmla="*/ 45 w 45"/>
                <a:gd name="T15" fmla="*/ 16 h 42"/>
                <a:gd name="T16" fmla="*/ 45 w 45"/>
                <a:gd name="T17" fmla="*/ 23 h 42"/>
                <a:gd name="T18" fmla="*/ 45 w 45"/>
                <a:gd name="T19" fmla="*/ 26 h 42"/>
                <a:gd name="T20" fmla="*/ 42 w 45"/>
                <a:gd name="T21" fmla="*/ 29 h 42"/>
                <a:gd name="T22" fmla="*/ 42 w 45"/>
                <a:gd name="T23" fmla="*/ 32 h 42"/>
                <a:gd name="T24" fmla="*/ 38 w 45"/>
                <a:gd name="T25" fmla="*/ 35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9 w 45"/>
                <a:gd name="T39" fmla="*/ 39 h 42"/>
                <a:gd name="T40" fmla="*/ 6 w 45"/>
                <a:gd name="T41" fmla="*/ 35 h 42"/>
                <a:gd name="T42" fmla="*/ 3 w 45"/>
                <a:gd name="T43" fmla="*/ 32 h 42"/>
                <a:gd name="T44" fmla="*/ 3 w 45"/>
                <a:gd name="T45" fmla="*/ 29 h 42"/>
                <a:gd name="T46" fmla="*/ 0 w 45"/>
                <a:gd name="T47" fmla="*/ 26 h 42"/>
                <a:gd name="T48" fmla="*/ 0 w 45"/>
                <a:gd name="T49" fmla="*/ 23 h 42"/>
                <a:gd name="T50" fmla="*/ 0 w 45"/>
                <a:gd name="T51" fmla="*/ 16 h 42"/>
                <a:gd name="T52" fmla="*/ 3 w 45"/>
                <a:gd name="T53" fmla="*/ 13 h 42"/>
                <a:gd name="T54" fmla="*/ 3 w 45"/>
                <a:gd name="T55" fmla="*/ 10 h 42"/>
                <a:gd name="T56" fmla="*/ 6 w 45"/>
                <a:gd name="T57" fmla="*/ 6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8" y="6"/>
                  </a:lnTo>
                  <a:lnTo>
                    <a:pt x="42" y="10"/>
                  </a:lnTo>
                  <a:lnTo>
                    <a:pt x="42" y="13"/>
                  </a:lnTo>
                  <a:lnTo>
                    <a:pt x="45" y="16"/>
                  </a:lnTo>
                  <a:lnTo>
                    <a:pt x="45" y="23"/>
                  </a:lnTo>
                  <a:lnTo>
                    <a:pt x="45" y="26"/>
                  </a:lnTo>
                  <a:lnTo>
                    <a:pt x="42" y="29"/>
                  </a:lnTo>
                  <a:lnTo>
                    <a:pt x="42" y="32"/>
                  </a:lnTo>
                  <a:lnTo>
                    <a:pt x="38" y="35"/>
                  </a:lnTo>
                  <a:lnTo>
                    <a:pt x="35" y="39"/>
                  </a:lnTo>
                  <a:lnTo>
                    <a:pt x="32" y="42"/>
                  </a:lnTo>
                  <a:lnTo>
                    <a:pt x="26" y="42"/>
                  </a:lnTo>
                  <a:lnTo>
                    <a:pt x="22" y="42"/>
                  </a:lnTo>
                  <a:lnTo>
                    <a:pt x="19" y="42"/>
                  </a:lnTo>
                  <a:lnTo>
                    <a:pt x="13" y="42"/>
                  </a:lnTo>
                  <a:lnTo>
                    <a:pt x="9" y="39"/>
                  </a:lnTo>
                  <a:lnTo>
                    <a:pt x="6" y="35"/>
                  </a:lnTo>
                  <a:lnTo>
                    <a:pt x="3" y="32"/>
                  </a:lnTo>
                  <a:lnTo>
                    <a:pt x="3" y="29"/>
                  </a:lnTo>
                  <a:lnTo>
                    <a:pt x="0" y="26"/>
                  </a:lnTo>
                  <a:lnTo>
                    <a:pt x="0" y="23"/>
                  </a:lnTo>
                  <a:lnTo>
                    <a:pt x="0" y="16"/>
                  </a:lnTo>
                  <a:lnTo>
                    <a:pt x="3" y="13"/>
                  </a:lnTo>
                  <a:lnTo>
                    <a:pt x="3" y="10"/>
                  </a:lnTo>
                  <a:lnTo>
                    <a:pt x="6" y="6"/>
                  </a:lnTo>
                  <a:lnTo>
                    <a:pt x="9" y="3"/>
                  </a:lnTo>
                  <a:lnTo>
                    <a:pt x="13" y="0"/>
                  </a:lnTo>
                  <a:lnTo>
                    <a:pt x="19" y="0"/>
                  </a:lnTo>
                  <a:lnTo>
                    <a:pt x="22" y="0"/>
                  </a:lnTo>
                </a:path>
              </a:pathLst>
            </a:custGeom>
            <a:noFill/>
            <a:ln w="12700">
              <a:solidFill>
                <a:srgbClr val="000000"/>
              </a:solidFill>
              <a:round/>
              <a:headEnd/>
              <a:tailEnd/>
            </a:ln>
          </p:spPr>
          <p:txBody>
            <a:bodyPr/>
            <a:lstStyle/>
            <a:p>
              <a:endParaRPr lang="en-US"/>
            </a:p>
          </p:txBody>
        </p:sp>
        <p:sp>
          <p:nvSpPr>
            <p:cNvPr id="32747" name="Freeform 355"/>
            <p:cNvSpPr>
              <a:spLocks/>
            </p:cNvSpPr>
            <p:nvPr/>
          </p:nvSpPr>
          <p:spPr bwMode="auto">
            <a:xfrm>
              <a:off x="3184" y="1515"/>
              <a:ext cx="58" cy="63"/>
            </a:xfrm>
            <a:custGeom>
              <a:avLst/>
              <a:gdLst>
                <a:gd name="T0" fmla="*/ 22 w 42"/>
                <a:gd name="T1" fmla="*/ 0 h 45"/>
                <a:gd name="T2" fmla="*/ 26 w 42"/>
                <a:gd name="T3" fmla="*/ 4 h 45"/>
                <a:gd name="T4" fmla="*/ 29 w 42"/>
                <a:gd name="T5" fmla="*/ 4 h 45"/>
                <a:gd name="T6" fmla="*/ 32 w 42"/>
                <a:gd name="T7" fmla="*/ 7 h 45"/>
                <a:gd name="T8" fmla="*/ 35 w 42"/>
                <a:gd name="T9" fmla="*/ 7 h 45"/>
                <a:gd name="T10" fmla="*/ 38 w 42"/>
                <a:gd name="T11" fmla="*/ 10 h 45"/>
                <a:gd name="T12" fmla="*/ 42 w 42"/>
                <a:gd name="T13" fmla="*/ 17 h 45"/>
                <a:gd name="T14" fmla="*/ 42 w 42"/>
                <a:gd name="T15" fmla="*/ 20 h 45"/>
                <a:gd name="T16" fmla="*/ 42 w 42"/>
                <a:gd name="T17" fmla="*/ 23 h 45"/>
                <a:gd name="T18" fmla="*/ 42 w 42"/>
                <a:gd name="T19" fmla="*/ 29 h 45"/>
                <a:gd name="T20" fmla="*/ 42 w 42"/>
                <a:gd name="T21" fmla="*/ 33 h 45"/>
                <a:gd name="T22" fmla="*/ 38 w 42"/>
                <a:gd name="T23" fmla="*/ 36 h 45"/>
                <a:gd name="T24" fmla="*/ 35 w 42"/>
                <a:gd name="T25" fmla="*/ 39 h 45"/>
                <a:gd name="T26" fmla="*/ 32 w 42"/>
                <a:gd name="T27" fmla="*/ 42 h 45"/>
                <a:gd name="T28" fmla="*/ 29 w 42"/>
                <a:gd name="T29" fmla="*/ 45 h 45"/>
                <a:gd name="T30" fmla="*/ 26 w 42"/>
                <a:gd name="T31" fmla="*/ 45 h 45"/>
                <a:gd name="T32" fmla="*/ 22 w 42"/>
                <a:gd name="T33" fmla="*/ 45 h 45"/>
                <a:gd name="T34" fmla="*/ 16 w 42"/>
                <a:gd name="T35" fmla="*/ 45 h 45"/>
                <a:gd name="T36" fmla="*/ 13 w 42"/>
                <a:gd name="T37" fmla="*/ 45 h 45"/>
                <a:gd name="T38" fmla="*/ 9 w 42"/>
                <a:gd name="T39" fmla="*/ 42 h 45"/>
                <a:gd name="T40" fmla="*/ 6 w 42"/>
                <a:gd name="T41" fmla="*/ 39 h 45"/>
                <a:gd name="T42" fmla="*/ 3 w 42"/>
                <a:gd name="T43" fmla="*/ 36 h 45"/>
                <a:gd name="T44" fmla="*/ 0 w 42"/>
                <a:gd name="T45" fmla="*/ 33 h 45"/>
                <a:gd name="T46" fmla="*/ 0 w 42"/>
                <a:gd name="T47" fmla="*/ 29 h 45"/>
                <a:gd name="T48" fmla="*/ 0 w 42"/>
                <a:gd name="T49" fmla="*/ 23 h 45"/>
                <a:gd name="T50" fmla="*/ 0 w 42"/>
                <a:gd name="T51" fmla="*/ 20 h 45"/>
                <a:gd name="T52" fmla="*/ 0 w 42"/>
                <a:gd name="T53" fmla="*/ 17 h 45"/>
                <a:gd name="T54" fmla="*/ 3 w 42"/>
                <a:gd name="T55" fmla="*/ 10 h 45"/>
                <a:gd name="T56" fmla="*/ 6 w 42"/>
                <a:gd name="T57" fmla="*/ 7 h 45"/>
                <a:gd name="T58" fmla="*/ 9 w 42"/>
                <a:gd name="T59" fmla="*/ 7 h 45"/>
                <a:gd name="T60" fmla="*/ 13 w 42"/>
                <a:gd name="T61" fmla="*/ 4 h 45"/>
                <a:gd name="T62" fmla="*/ 16 w 42"/>
                <a:gd name="T63" fmla="*/ 4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4"/>
                  </a:lnTo>
                  <a:lnTo>
                    <a:pt x="29" y="4"/>
                  </a:lnTo>
                  <a:lnTo>
                    <a:pt x="32" y="7"/>
                  </a:lnTo>
                  <a:lnTo>
                    <a:pt x="35" y="7"/>
                  </a:lnTo>
                  <a:lnTo>
                    <a:pt x="38" y="10"/>
                  </a:lnTo>
                  <a:lnTo>
                    <a:pt x="42" y="17"/>
                  </a:lnTo>
                  <a:lnTo>
                    <a:pt x="42" y="20"/>
                  </a:lnTo>
                  <a:lnTo>
                    <a:pt x="42" y="23"/>
                  </a:lnTo>
                  <a:lnTo>
                    <a:pt x="42" y="29"/>
                  </a:lnTo>
                  <a:lnTo>
                    <a:pt x="42" y="33"/>
                  </a:lnTo>
                  <a:lnTo>
                    <a:pt x="38" y="36"/>
                  </a:lnTo>
                  <a:lnTo>
                    <a:pt x="35" y="39"/>
                  </a:lnTo>
                  <a:lnTo>
                    <a:pt x="32" y="42"/>
                  </a:lnTo>
                  <a:lnTo>
                    <a:pt x="29" y="45"/>
                  </a:lnTo>
                  <a:lnTo>
                    <a:pt x="26" y="45"/>
                  </a:lnTo>
                  <a:lnTo>
                    <a:pt x="22" y="45"/>
                  </a:lnTo>
                  <a:lnTo>
                    <a:pt x="16" y="45"/>
                  </a:lnTo>
                  <a:lnTo>
                    <a:pt x="13" y="45"/>
                  </a:lnTo>
                  <a:lnTo>
                    <a:pt x="9" y="42"/>
                  </a:lnTo>
                  <a:lnTo>
                    <a:pt x="6" y="39"/>
                  </a:lnTo>
                  <a:lnTo>
                    <a:pt x="3" y="36"/>
                  </a:lnTo>
                  <a:lnTo>
                    <a:pt x="0" y="33"/>
                  </a:lnTo>
                  <a:lnTo>
                    <a:pt x="0" y="29"/>
                  </a:lnTo>
                  <a:lnTo>
                    <a:pt x="0" y="23"/>
                  </a:lnTo>
                  <a:lnTo>
                    <a:pt x="0" y="20"/>
                  </a:lnTo>
                  <a:lnTo>
                    <a:pt x="0" y="17"/>
                  </a:lnTo>
                  <a:lnTo>
                    <a:pt x="3" y="10"/>
                  </a:lnTo>
                  <a:lnTo>
                    <a:pt x="6" y="7"/>
                  </a:lnTo>
                  <a:lnTo>
                    <a:pt x="9" y="7"/>
                  </a:lnTo>
                  <a:lnTo>
                    <a:pt x="13" y="4"/>
                  </a:lnTo>
                  <a:lnTo>
                    <a:pt x="16" y="4"/>
                  </a:lnTo>
                  <a:lnTo>
                    <a:pt x="22" y="0"/>
                  </a:lnTo>
                  <a:close/>
                </a:path>
              </a:pathLst>
            </a:custGeom>
            <a:solidFill>
              <a:srgbClr val="FF0000"/>
            </a:solidFill>
            <a:ln w="9525">
              <a:noFill/>
              <a:round/>
              <a:headEnd/>
              <a:tailEnd/>
            </a:ln>
          </p:spPr>
          <p:txBody>
            <a:bodyPr/>
            <a:lstStyle/>
            <a:p>
              <a:endParaRPr lang="en-US"/>
            </a:p>
          </p:txBody>
        </p:sp>
        <p:sp>
          <p:nvSpPr>
            <p:cNvPr id="32748" name="Freeform 356"/>
            <p:cNvSpPr>
              <a:spLocks/>
            </p:cNvSpPr>
            <p:nvPr/>
          </p:nvSpPr>
          <p:spPr bwMode="auto">
            <a:xfrm>
              <a:off x="3184" y="1515"/>
              <a:ext cx="58" cy="63"/>
            </a:xfrm>
            <a:custGeom>
              <a:avLst/>
              <a:gdLst>
                <a:gd name="T0" fmla="*/ 22 w 42"/>
                <a:gd name="T1" fmla="*/ 0 h 45"/>
                <a:gd name="T2" fmla="*/ 26 w 42"/>
                <a:gd name="T3" fmla="*/ 4 h 45"/>
                <a:gd name="T4" fmla="*/ 29 w 42"/>
                <a:gd name="T5" fmla="*/ 4 h 45"/>
                <a:gd name="T6" fmla="*/ 32 w 42"/>
                <a:gd name="T7" fmla="*/ 7 h 45"/>
                <a:gd name="T8" fmla="*/ 35 w 42"/>
                <a:gd name="T9" fmla="*/ 7 h 45"/>
                <a:gd name="T10" fmla="*/ 38 w 42"/>
                <a:gd name="T11" fmla="*/ 10 h 45"/>
                <a:gd name="T12" fmla="*/ 42 w 42"/>
                <a:gd name="T13" fmla="*/ 17 h 45"/>
                <a:gd name="T14" fmla="*/ 42 w 42"/>
                <a:gd name="T15" fmla="*/ 20 h 45"/>
                <a:gd name="T16" fmla="*/ 42 w 42"/>
                <a:gd name="T17" fmla="*/ 23 h 45"/>
                <a:gd name="T18" fmla="*/ 42 w 42"/>
                <a:gd name="T19" fmla="*/ 29 h 45"/>
                <a:gd name="T20" fmla="*/ 42 w 42"/>
                <a:gd name="T21" fmla="*/ 33 h 45"/>
                <a:gd name="T22" fmla="*/ 38 w 42"/>
                <a:gd name="T23" fmla="*/ 36 h 45"/>
                <a:gd name="T24" fmla="*/ 35 w 42"/>
                <a:gd name="T25" fmla="*/ 39 h 45"/>
                <a:gd name="T26" fmla="*/ 32 w 42"/>
                <a:gd name="T27" fmla="*/ 42 h 45"/>
                <a:gd name="T28" fmla="*/ 29 w 42"/>
                <a:gd name="T29" fmla="*/ 45 h 45"/>
                <a:gd name="T30" fmla="*/ 26 w 42"/>
                <a:gd name="T31" fmla="*/ 45 h 45"/>
                <a:gd name="T32" fmla="*/ 22 w 42"/>
                <a:gd name="T33" fmla="*/ 45 h 45"/>
                <a:gd name="T34" fmla="*/ 16 w 42"/>
                <a:gd name="T35" fmla="*/ 45 h 45"/>
                <a:gd name="T36" fmla="*/ 13 w 42"/>
                <a:gd name="T37" fmla="*/ 45 h 45"/>
                <a:gd name="T38" fmla="*/ 9 w 42"/>
                <a:gd name="T39" fmla="*/ 42 h 45"/>
                <a:gd name="T40" fmla="*/ 6 w 42"/>
                <a:gd name="T41" fmla="*/ 39 h 45"/>
                <a:gd name="T42" fmla="*/ 3 w 42"/>
                <a:gd name="T43" fmla="*/ 36 h 45"/>
                <a:gd name="T44" fmla="*/ 0 w 42"/>
                <a:gd name="T45" fmla="*/ 33 h 45"/>
                <a:gd name="T46" fmla="*/ 0 w 42"/>
                <a:gd name="T47" fmla="*/ 29 h 45"/>
                <a:gd name="T48" fmla="*/ 0 w 42"/>
                <a:gd name="T49" fmla="*/ 23 h 45"/>
                <a:gd name="T50" fmla="*/ 0 w 42"/>
                <a:gd name="T51" fmla="*/ 20 h 45"/>
                <a:gd name="T52" fmla="*/ 0 w 42"/>
                <a:gd name="T53" fmla="*/ 17 h 45"/>
                <a:gd name="T54" fmla="*/ 3 w 42"/>
                <a:gd name="T55" fmla="*/ 10 h 45"/>
                <a:gd name="T56" fmla="*/ 6 w 42"/>
                <a:gd name="T57" fmla="*/ 7 h 45"/>
                <a:gd name="T58" fmla="*/ 9 w 42"/>
                <a:gd name="T59" fmla="*/ 7 h 45"/>
                <a:gd name="T60" fmla="*/ 13 w 42"/>
                <a:gd name="T61" fmla="*/ 4 h 45"/>
                <a:gd name="T62" fmla="*/ 16 w 42"/>
                <a:gd name="T63" fmla="*/ 4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4"/>
                  </a:lnTo>
                  <a:lnTo>
                    <a:pt x="29" y="4"/>
                  </a:lnTo>
                  <a:lnTo>
                    <a:pt x="32" y="7"/>
                  </a:lnTo>
                  <a:lnTo>
                    <a:pt x="35" y="7"/>
                  </a:lnTo>
                  <a:lnTo>
                    <a:pt x="38" y="10"/>
                  </a:lnTo>
                  <a:lnTo>
                    <a:pt x="42" y="17"/>
                  </a:lnTo>
                  <a:lnTo>
                    <a:pt x="42" y="20"/>
                  </a:lnTo>
                  <a:lnTo>
                    <a:pt x="42" y="23"/>
                  </a:lnTo>
                  <a:lnTo>
                    <a:pt x="42" y="29"/>
                  </a:lnTo>
                  <a:lnTo>
                    <a:pt x="42" y="33"/>
                  </a:lnTo>
                  <a:lnTo>
                    <a:pt x="38" y="36"/>
                  </a:lnTo>
                  <a:lnTo>
                    <a:pt x="35" y="39"/>
                  </a:lnTo>
                  <a:lnTo>
                    <a:pt x="32" y="42"/>
                  </a:lnTo>
                  <a:lnTo>
                    <a:pt x="29" y="45"/>
                  </a:lnTo>
                  <a:lnTo>
                    <a:pt x="26" y="45"/>
                  </a:lnTo>
                  <a:lnTo>
                    <a:pt x="22" y="45"/>
                  </a:lnTo>
                  <a:lnTo>
                    <a:pt x="16" y="45"/>
                  </a:lnTo>
                  <a:lnTo>
                    <a:pt x="13" y="45"/>
                  </a:lnTo>
                  <a:lnTo>
                    <a:pt x="9" y="42"/>
                  </a:lnTo>
                  <a:lnTo>
                    <a:pt x="6" y="39"/>
                  </a:lnTo>
                  <a:lnTo>
                    <a:pt x="3" y="36"/>
                  </a:lnTo>
                  <a:lnTo>
                    <a:pt x="0" y="33"/>
                  </a:lnTo>
                  <a:lnTo>
                    <a:pt x="0" y="29"/>
                  </a:lnTo>
                  <a:lnTo>
                    <a:pt x="0" y="23"/>
                  </a:lnTo>
                  <a:lnTo>
                    <a:pt x="0" y="20"/>
                  </a:lnTo>
                  <a:lnTo>
                    <a:pt x="0" y="17"/>
                  </a:lnTo>
                  <a:lnTo>
                    <a:pt x="3" y="10"/>
                  </a:lnTo>
                  <a:lnTo>
                    <a:pt x="6" y="7"/>
                  </a:lnTo>
                  <a:lnTo>
                    <a:pt x="9" y="7"/>
                  </a:lnTo>
                  <a:lnTo>
                    <a:pt x="13" y="4"/>
                  </a:lnTo>
                  <a:lnTo>
                    <a:pt x="16" y="4"/>
                  </a:lnTo>
                  <a:lnTo>
                    <a:pt x="22" y="0"/>
                  </a:lnTo>
                </a:path>
              </a:pathLst>
            </a:custGeom>
            <a:noFill/>
            <a:ln w="0">
              <a:solidFill>
                <a:srgbClr val="000000"/>
              </a:solidFill>
              <a:round/>
              <a:headEnd/>
              <a:tailEnd/>
            </a:ln>
          </p:spPr>
          <p:txBody>
            <a:bodyPr/>
            <a:lstStyle/>
            <a:p>
              <a:endParaRPr lang="en-US"/>
            </a:p>
          </p:txBody>
        </p:sp>
        <p:sp>
          <p:nvSpPr>
            <p:cNvPr id="32749" name="Freeform 357"/>
            <p:cNvSpPr>
              <a:spLocks/>
            </p:cNvSpPr>
            <p:nvPr/>
          </p:nvSpPr>
          <p:spPr bwMode="auto">
            <a:xfrm>
              <a:off x="3135" y="1524"/>
              <a:ext cx="58" cy="59"/>
            </a:xfrm>
            <a:custGeom>
              <a:avLst/>
              <a:gdLst>
                <a:gd name="T0" fmla="*/ 23 w 42"/>
                <a:gd name="T1" fmla="*/ 0 h 42"/>
                <a:gd name="T2" fmla="*/ 26 w 42"/>
                <a:gd name="T3" fmla="*/ 0 h 42"/>
                <a:gd name="T4" fmla="*/ 29 w 42"/>
                <a:gd name="T5" fmla="*/ 0 h 42"/>
                <a:gd name="T6" fmla="*/ 33 w 42"/>
                <a:gd name="T7" fmla="*/ 3 h 42"/>
                <a:gd name="T8" fmla="*/ 36 w 42"/>
                <a:gd name="T9" fmla="*/ 6 h 42"/>
                <a:gd name="T10" fmla="*/ 39 w 42"/>
                <a:gd name="T11" fmla="*/ 10 h 42"/>
                <a:gd name="T12" fmla="*/ 42 w 42"/>
                <a:gd name="T13" fmla="*/ 13 h 42"/>
                <a:gd name="T14" fmla="*/ 42 w 42"/>
                <a:gd name="T15" fmla="*/ 16 h 42"/>
                <a:gd name="T16" fmla="*/ 42 w 42"/>
                <a:gd name="T17" fmla="*/ 22 h 42"/>
                <a:gd name="T18" fmla="*/ 42 w 42"/>
                <a:gd name="T19" fmla="*/ 26 h 42"/>
                <a:gd name="T20" fmla="*/ 42 w 42"/>
                <a:gd name="T21" fmla="*/ 29 h 42"/>
                <a:gd name="T22" fmla="*/ 39 w 42"/>
                <a:gd name="T23" fmla="*/ 32 h 42"/>
                <a:gd name="T24" fmla="*/ 36 w 42"/>
                <a:gd name="T25" fmla="*/ 35 h 42"/>
                <a:gd name="T26" fmla="*/ 33 w 42"/>
                <a:gd name="T27" fmla="*/ 38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8 h 42"/>
                <a:gd name="T40" fmla="*/ 7 w 42"/>
                <a:gd name="T41" fmla="*/ 35 h 42"/>
                <a:gd name="T42" fmla="*/ 4 w 42"/>
                <a:gd name="T43" fmla="*/ 32 h 42"/>
                <a:gd name="T44" fmla="*/ 0 w 42"/>
                <a:gd name="T45" fmla="*/ 29 h 42"/>
                <a:gd name="T46" fmla="*/ 0 w 42"/>
                <a:gd name="T47" fmla="*/ 26 h 42"/>
                <a:gd name="T48" fmla="*/ 0 w 42"/>
                <a:gd name="T49" fmla="*/ 22 h 42"/>
                <a:gd name="T50" fmla="*/ 0 w 42"/>
                <a:gd name="T51" fmla="*/ 16 h 42"/>
                <a:gd name="T52" fmla="*/ 0 w 42"/>
                <a:gd name="T53" fmla="*/ 13 h 42"/>
                <a:gd name="T54" fmla="*/ 4 w 42"/>
                <a:gd name="T55" fmla="*/ 10 h 42"/>
                <a:gd name="T56" fmla="*/ 7 w 42"/>
                <a:gd name="T57" fmla="*/ 6 h 42"/>
                <a:gd name="T58" fmla="*/ 10 w 42"/>
                <a:gd name="T59" fmla="*/ 3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3" y="3"/>
                  </a:lnTo>
                  <a:lnTo>
                    <a:pt x="36" y="6"/>
                  </a:lnTo>
                  <a:lnTo>
                    <a:pt x="39" y="10"/>
                  </a:lnTo>
                  <a:lnTo>
                    <a:pt x="42" y="13"/>
                  </a:lnTo>
                  <a:lnTo>
                    <a:pt x="42" y="16"/>
                  </a:lnTo>
                  <a:lnTo>
                    <a:pt x="42" y="22"/>
                  </a:lnTo>
                  <a:lnTo>
                    <a:pt x="42" y="26"/>
                  </a:lnTo>
                  <a:lnTo>
                    <a:pt x="42" y="29"/>
                  </a:lnTo>
                  <a:lnTo>
                    <a:pt x="39" y="32"/>
                  </a:lnTo>
                  <a:lnTo>
                    <a:pt x="36" y="35"/>
                  </a:lnTo>
                  <a:lnTo>
                    <a:pt x="33" y="38"/>
                  </a:lnTo>
                  <a:lnTo>
                    <a:pt x="29" y="42"/>
                  </a:lnTo>
                  <a:lnTo>
                    <a:pt x="26" y="42"/>
                  </a:lnTo>
                  <a:lnTo>
                    <a:pt x="23" y="42"/>
                  </a:lnTo>
                  <a:lnTo>
                    <a:pt x="16" y="42"/>
                  </a:lnTo>
                  <a:lnTo>
                    <a:pt x="13" y="42"/>
                  </a:lnTo>
                  <a:lnTo>
                    <a:pt x="10" y="38"/>
                  </a:lnTo>
                  <a:lnTo>
                    <a:pt x="7" y="35"/>
                  </a:lnTo>
                  <a:lnTo>
                    <a:pt x="4" y="32"/>
                  </a:lnTo>
                  <a:lnTo>
                    <a:pt x="0" y="29"/>
                  </a:lnTo>
                  <a:lnTo>
                    <a:pt x="0" y="26"/>
                  </a:lnTo>
                  <a:lnTo>
                    <a:pt x="0" y="22"/>
                  </a:lnTo>
                  <a:lnTo>
                    <a:pt x="0" y="16"/>
                  </a:lnTo>
                  <a:lnTo>
                    <a:pt x="0" y="13"/>
                  </a:lnTo>
                  <a:lnTo>
                    <a:pt x="4" y="10"/>
                  </a:lnTo>
                  <a:lnTo>
                    <a:pt x="7" y="6"/>
                  </a:lnTo>
                  <a:lnTo>
                    <a:pt x="10" y="3"/>
                  </a:lnTo>
                  <a:lnTo>
                    <a:pt x="13" y="0"/>
                  </a:lnTo>
                  <a:lnTo>
                    <a:pt x="16" y="0"/>
                  </a:lnTo>
                  <a:lnTo>
                    <a:pt x="23" y="0"/>
                  </a:lnTo>
                  <a:close/>
                </a:path>
              </a:pathLst>
            </a:custGeom>
            <a:solidFill>
              <a:srgbClr val="FFFF00"/>
            </a:solidFill>
            <a:ln w="9525">
              <a:noFill/>
              <a:round/>
              <a:headEnd/>
              <a:tailEnd/>
            </a:ln>
          </p:spPr>
          <p:txBody>
            <a:bodyPr/>
            <a:lstStyle/>
            <a:p>
              <a:endParaRPr lang="en-US"/>
            </a:p>
          </p:txBody>
        </p:sp>
        <p:sp>
          <p:nvSpPr>
            <p:cNvPr id="32750" name="Freeform 358"/>
            <p:cNvSpPr>
              <a:spLocks/>
            </p:cNvSpPr>
            <p:nvPr/>
          </p:nvSpPr>
          <p:spPr bwMode="auto">
            <a:xfrm>
              <a:off x="3135" y="1524"/>
              <a:ext cx="58" cy="59"/>
            </a:xfrm>
            <a:custGeom>
              <a:avLst/>
              <a:gdLst>
                <a:gd name="T0" fmla="*/ 23 w 42"/>
                <a:gd name="T1" fmla="*/ 0 h 42"/>
                <a:gd name="T2" fmla="*/ 26 w 42"/>
                <a:gd name="T3" fmla="*/ 0 h 42"/>
                <a:gd name="T4" fmla="*/ 29 w 42"/>
                <a:gd name="T5" fmla="*/ 0 h 42"/>
                <a:gd name="T6" fmla="*/ 33 w 42"/>
                <a:gd name="T7" fmla="*/ 3 h 42"/>
                <a:gd name="T8" fmla="*/ 36 w 42"/>
                <a:gd name="T9" fmla="*/ 6 h 42"/>
                <a:gd name="T10" fmla="*/ 39 w 42"/>
                <a:gd name="T11" fmla="*/ 10 h 42"/>
                <a:gd name="T12" fmla="*/ 42 w 42"/>
                <a:gd name="T13" fmla="*/ 13 h 42"/>
                <a:gd name="T14" fmla="*/ 42 w 42"/>
                <a:gd name="T15" fmla="*/ 16 h 42"/>
                <a:gd name="T16" fmla="*/ 42 w 42"/>
                <a:gd name="T17" fmla="*/ 22 h 42"/>
                <a:gd name="T18" fmla="*/ 42 w 42"/>
                <a:gd name="T19" fmla="*/ 26 h 42"/>
                <a:gd name="T20" fmla="*/ 42 w 42"/>
                <a:gd name="T21" fmla="*/ 29 h 42"/>
                <a:gd name="T22" fmla="*/ 39 w 42"/>
                <a:gd name="T23" fmla="*/ 32 h 42"/>
                <a:gd name="T24" fmla="*/ 36 w 42"/>
                <a:gd name="T25" fmla="*/ 35 h 42"/>
                <a:gd name="T26" fmla="*/ 33 w 42"/>
                <a:gd name="T27" fmla="*/ 38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8 h 42"/>
                <a:gd name="T40" fmla="*/ 7 w 42"/>
                <a:gd name="T41" fmla="*/ 35 h 42"/>
                <a:gd name="T42" fmla="*/ 4 w 42"/>
                <a:gd name="T43" fmla="*/ 32 h 42"/>
                <a:gd name="T44" fmla="*/ 0 w 42"/>
                <a:gd name="T45" fmla="*/ 29 h 42"/>
                <a:gd name="T46" fmla="*/ 0 w 42"/>
                <a:gd name="T47" fmla="*/ 26 h 42"/>
                <a:gd name="T48" fmla="*/ 0 w 42"/>
                <a:gd name="T49" fmla="*/ 22 h 42"/>
                <a:gd name="T50" fmla="*/ 0 w 42"/>
                <a:gd name="T51" fmla="*/ 16 h 42"/>
                <a:gd name="T52" fmla="*/ 0 w 42"/>
                <a:gd name="T53" fmla="*/ 13 h 42"/>
                <a:gd name="T54" fmla="*/ 4 w 42"/>
                <a:gd name="T55" fmla="*/ 10 h 42"/>
                <a:gd name="T56" fmla="*/ 7 w 42"/>
                <a:gd name="T57" fmla="*/ 6 h 42"/>
                <a:gd name="T58" fmla="*/ 10 w 42"/>
                <a:gd name="T59" fmla="*/ 3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3" y="3"/>
                  </a:lnTo>
                  <a:lnTo>
                    <a:pt x="36" y="6"/>
                  </a:lnTo>
                  <a:lnTo>
                    <a:pt x="39" y="10"/>
                  </a:lnTo>
                  <a:lnTo>
                    <a:pt x="42" y="13"/>
                  </a:lnTo>
                  <a:lnTo>
                    <a:pt x="42" y="16"/>
                  </a:lnTo>
                  <a:lnTo>
                    <a:pt x="42" y="22"/>
                  </a:lnTo>
                  <a:lnTo>
                    <a:pt x="42" y="26"/>
                  </a:lnTo>
                  <a:lnTo>
                    <a:pt x="42" y="29"/>
                  </a:lnTo>
                  <a:lnTo>
                    <a:pt x="39" y="32"/>
                  </a:lnTo>
                  <a:lnTo>
                    <a:pt x="36" y="35"/>
                  </a:lnTo>
                  <a:lnTo>
                    <a:pt x="33" y="38"/>
                  </a:lnTo>
                  <a:lnTo>
                    <a:pt x="29" y="42"/>
                  </a:lnTo>
                  <a:lnTo>
                    <a:pt x="26" y="42"/>
                  </a:lnTo>
                  <a:lnTo>
                    <a:pt x="23" y="42"/>
                  </a:lnTo>
                  <a:lnTo>
                    <a:pt x="16" y="42"/>
                  </a:lnTo>
                  <a:lnTo>
                    <a:pt x="13" y="42"/>
                  </a:lnTo>
                  <a:lnTo>
                    <a:pt x="10" y="38"/>
                  </a:lnTo>
                  <a:lnTo>
                    <a:pt x="7" y="35"/>
                  </a:lnTo>
                  <a:lnTo>
                    <a:pt x="4" y="32"/>
                  </a:lnTo>
                  <a:lnTo>
                    <a:pt x="0" y="29"/>
                  </a:lnTo>
                  <a:lnTo>
                    <a:pt x="0" y="26"/>
                  </a:lnTo>
                  <a:lnTo>
                    <a:pt x="0" y="22"/>
                  </a:lnTo>
                  <a:lnTo>
                    <a:pt x="0" y="16"/>
                  </a:lnTo>
                  <a:lnTo>
                    <a:pt x="0" y="13"/>
                  </a:lnTo>
                  <a:lnTo>
                    <a:pt x="4" y="10"/>
                  </a:lnTo>
                  <a:lnTo>
                    <a:pt x="7" y="6"/>
                  </a:lnTo>
                  <a:lnTo>
                    <a:pt x="10" y="3"/>
                  </a:lnTo>
                  <a:lnTo>
                    <a:pt x="13" y="0"/>
                  </a:lnTo>
                  <a:lnTo>
                    <a:pt x="16" y="0"/>
                  </a:lnTo>
                  <a:lnTo>
                    <a:pt x="23" y="0"/>
                  </a:lnTo>
                </a:path>
              </a:pathLst>
            </a:custGeom>
            <a:noFill/>
            <a:ln w="9525">
              <a:solidFill>
                <a:srgbClr val="000000"/>
              </a:solidFill>
              <a:round/>
              <a:headEnd/>
              <a:tailEnd/>
            </a:ln>
          </p:spPr>
          <p:txBody>
            <a:bodyPr/>
            <a:lstStyle/>
            <a:p>
              <a:endParaRPr lang="en-US"/>
            </a:p>
          </p:txBody>
        </p:sp>
        <p:sp>
          <p:nvSpPr>
            <p:cNvPr id="32751" name="Freeform 359"/>
            <p:cNvSpPr>
              <a:spLocks/>
            </p:cNvSpPr>
            <p:nvPr/>
          </p:nvSpPr>
          <p:spPr bwMode="auto">
            <a:xfrm>
              <a:off x="2655" y="1466"/>
              <a:ext cx="61" cy="63"/>
            </a:xfrm>
            <a:custGeom>
              <a:avLst/>
              <a:gdLst>
                <a:gd name="T0" fmla="*/ 22 w 45"/>
                <a:gd name="T1" fmla="*/ 0 h 45"/>
                <a:gd name="T2" fmla="*/ 29 w 45"/>
                <a:gd name="T3" fmla="*/ 3 h 45"/>
                <a:gd name="T4" fmla="*/ 32 w 45"/>
                <a:gd name="T5" fmla="*/ 3 h 45"/>
                <a:gd name="T6" fmla="*/ 35 w 45"/>
                <a:gd name="T7" fmla="*/ 6 h 45"/>
                <a:gd name="T8" fmla="*/ 38 w 45"/>
                <a:gd name="T9" fmla="*/ 6 h 45"/>
                <a:gd name="T10" fmla="*/ 41 w 45"/>
                <a:gd name="T11" fmla="*/ 10 h 45"/>
                <a:gd name="T12" fmla="*/ 41 w 45"/>
                <a:gd name="T13" fmla="*/ 16 h 45"/>
                <a:gd name="T14" fmla="*/ 45 w 45"/>
                <a:gd name="T15" fmla="*/ 19 h 45"/>
                <a:gd name="T16" fmla="*/ 45 w 45"/>
                <a:gd name="T17" fmla="*/ 23 h 45"/>
                <a:gd name="T18" fmla="*/ 45 w 45"/>
                <a:gd name="T19" fmla="*/ 29 h 45"/>
                <a:gd name="T20" fmla="*/ 41 w 45"/>
                <a:gd name="T21" fmla="*/ 32 h 45"/>
                <a:gd name="T22" fmla="*/ 41 w 45"/>
                <a:gd name="T23" fmla="*/ 35 h 45"/>
                <a:gd name="T24" fmla="*/ 38 w 45"/>
                <a:gd name="T25" fmla="*/ 39 h 45"/>
                <a:gd name="T26" fmla="*/ 35 w 45"/>
                <a:gd name="T27" fmla="*/ 42 h 45"/>
                <a:gd name="T28" fmla="*/ 32 w 45"/>
                <a:gd name="T29" fmla="*/ 45 h 45"/>
                <a:gd name="T30" fmla="*/ 29 w 45"/>
                <a:gd name="T31" fmla="*/ 45 h 45"/>
                <a:gd name="T32" fmla="*/ 22 w 45"/>
                <a:gd name="T33" fmla="*/ 45 h 45"/>
                <a:gd name="T34" fmla="*/ 19 w 45"/>
                <a:gd name="T35" fmla="*/ 45 h 45"/>
                <a:gd name="T36" fmla="*/ 16 w 45"/>
                <a:gd name="T37" fmla="*/ 45 h 45"/>
                <a:gd name="T38" fmla="*/ 9 w 45"/>
                <a:gd name="T39" fmla="*/ 42 h 45"/>
                <a:gd name="T40" fmla="*/ 6 w 45"/>
                <a:gd name="T41" fmla="*/ 39 h 45"/>
                <a:gd name="T42" fmla="*/ 3 w 45"/>
                <a:gd name="T43" fmla="*/ 35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0 h 45"/>
                <a:gd name="T56" fmla="*/ 6 w 45"/>
                <a:gd name="T57" fmla="*/ 6 h 45"/>
                <a:gd name="T58" fmla="*/ 9 w 45"/>
                <a:gd name="T59" fmla="*/ 6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6"/>
                  </a:lnTo>
                  <a:lnTo>
                    <a:pt x="38" y="6"/>
                  </a:lnTo>
                  <a:lnTo>
                    <a:pt x="41" y="10"/>
                  </a:lnTo>
                  <a:lnTo>
                    <a:pt x="41" y="16"/>
                  </a:lnTo>
                  <a:lnTo>
                    <a:pt x="45" y="19"/>
                  </a:lnTo>
                  <a:lnTo>
                    <a:pt x="45" y="23"/>
                  </a:lnTo>
                  <a:lnTo>
                    <a:pt x="45" y="29"/>
                  </a:lnTo>
                  <a:lnTo>
                    <a:pt x="41" y="32"/>
                  </a:lnTo>
                  <a:lnTo>
                    <a:pt x="41" y="35"/>
                  </a:lnTo>
                  <a:lnTo>
                    <a:pt x="38" y="39"/>
                  </a:lnTo>
                  <a:lnTo>
                    <a:pt x="35" y="42"/>
                  </a:lnTo>
                  <a:lnTo>
                    <a:pt x="32" y="45"/>
                  </a:lnTo>
                  <a:lnTo>
                    <a:pt x="29" y="45"/>
                  </a:lnTo>
                  <a:lnTo>
                    <a:pt x="22" y="45"/>
                  </a:lnTo>
                  <a:lnTo>
                    <a:pt x="19" y="45"/>
                  </a:lnTo>
                  <a:lnTo>
                    <a:pt x="16" y="45"/>
                  </a:lnTo>
                  <a:lnTo>
                    <a:pt x="9" y="42"/>
                  </a:lnTo>
                  <a:lnTo>
                    <a:pt x="6" y="39"/>
                  </a:lnTo>
                  <a:lnTo>
                    <a:pt x="3" y="35"/>
                  </a:lnTo>
                  <a:lnTo>
                    <a:pt x="3" y="32"/>
                  </a:lnTo>
                  <a:lnTo>
                    <a:pt x="0" y="29"/>
                  </a:lnTo>
                  <a:lnTo>
                    <a:pt x="0" y="23"/>
                  </a:lnTo>
                  <a:lnTo>
                    <a:pt x="0" y="19"/>
                  </a:lnTo>
                  <a:lnTo>
                    <a:pt x="3" y="16"/>
                  </a:lnTo>
                  <a:lnTo>
                    <a:pt x="3" y="10"/>
                  </a:lnTo>
                  <a:lnTo>
                    <a:pt x="6" y="6"/>
                  </a:lnTo>
                  <a:lnTo>
                    <a:pt x="9" y="6"/>
                  </a:lnTo>
                  <a:lnTo>
                    <a:pt x="16" y="3"/>
                  </a:lnTo>
                  <a:lnTo>
                    <a:pt x="19" y="3"/>
                  </a:lnTo>
                  <a:lnTo>
                    <a:pt x="22" y="0"/>
                  </a:lnTo>
                  <a:close/>
                </a:path>
              </a:pathLst>
            </a:custGeom>
            <a:solidFill>
              <a:srgbClr val="FF0000"/>
            </a:solidFill>
            <a:ln w="9525">
              <a:noFill/>
              <a:round/>
              <a:headEnd/>
              <a:tailEnd/>
            </a:ln>
          </p:spPr>
          <p:txBody>
            <a:bodyPr/>
            <a:lstStyle/>
            <a:p>
              <a:endParaRPr lang="en-US"/>
            </a:p>
          </p:txBody>
        </p:sp>
        <p:sp>
          <p:nvSpPr>
            <p:cNvPr id="32752" name="Freeform 360"/>
            <p:cNvSpPr>
              <a:spLocks/>
            </p:cNvSpPr>
            <p:nvPr/>
          </p:nvSpPr>
          <p:spPr bwMode="auto">
            <a:xfrm>
              <a:off x="2655" y="1466"/>
              <a:ext cx="61" cy="63"/>
            </a:xfrm>
            <a:custGeom>
              <a:avLst/>
              <a:gdLst>
                <a:gd name="T0" fmla="*/ 22 w 45"/>
                <a:gd name="T1" fmla="*/ 0 h 45"/>
                <a:gd name="T2" fmla="*/ 29 w 45"/>
                <a:gd name="T3" fmla="*/ 3 h 45"/>
                <a:gd name="T4" fmla="*/ 32 w 45"/>
                <a:gd name="T5" fmla="*/ 3 h 45"/>
                <a:gd name="T6" fmla="*/ 35 w 45"/>
                <a:gd name="T7" fmla="*/ 6 h 45"/>
                <a:gd name="T8" fmla="*/ 38 w 45"/>
                <a:gd name="T9" fmla="*/ 6 h 45"/>
                <a:gd name="T10" fmla="*/ 41 w 45"/>
                <a:gd name="T11" fmla="*/ 10 h 45"/>
                <a:gd name="T12" fmla="*/ 41 w 45"/>
                <a:gd name="T13" fmla="*/ 16 h 45"/>
                <a:gd name="T14" fmla="*/ 45 w 45"/>
                <a:gd name="T15" fmla="*/ 19 h 45"/>
                <a:gd name="T16" fmla="*/ 45 w 45"/>
                <a:gd name="T17" fmla="*/ 23 h 45"/>
                <a:gd name="T18" fmla="*/ 45 w 45"/>
                <a:gd name="T19" fmla="*/ 29 h 45"/>
                <a:gd name="T20" fmla="*/ 41 w 45"/>
                <a:gd name="T21" fmla="*/ 32 h 45"/>
                <a:gd name="T22" fmla="*/ 41 w 45"/>
                <a:gd name="T23" fmla="*/ 35 h 45"/>
                <a:gd name="T24" fmla="*/ 38 w 45"/>
                <a:gd name="T25" fmla="*/ 39 h 45"/>
                <a:gd name="T26" fmla="*/ 35 w 45"/>
                <a:gd name="T27" fmla="*/ 42 h 45"/>
                <a:gd name="T28" fmla="*/ 32 w 45"/>
                <a:gd name="T29" fmla="*/ 45 h 45"/>
                <a:gd name="T30" fmla="*/ 29 w 45"/>
                <a:gd name="T31" fmla="*/ 45 h 45"/>
                <a:gd name="T32" fmla="*/ 22 w 45"/>
                <a:gd name="T33" fmla="*/ 45 h 45"/>
                <a:gd name="T34" fmla="*/ 19 w 45"/>
                <a:gd name="T35" fmla="*/ 45 h 45"/>
                <a:gd name="T36" fmla="*/ 16 w 45"/>
                <a:gd name="T37" fmla="*/ 45 h 45"/>
                <a:gd name="T38" fmla="*/ 9 w 45"/>
                <a:gd name="T39" fmla="*/ 42 h 45"/>
                <a:gd name="T40" fmla="*/ 6 w 45"/>
                <a:gd name="T41" fmla="*/ 39 h 45"/>
                <a:gd name="T42" fmla="*/ 3 w 45"/>
                <a:gd name="T43" fmla="*/ 35 h 45"/>
                <a:gd name="T44" fmla="*/ 3 w 45"/>
                <a:gd name="T45" fmla="*/ 32 h 45"/>
                <a:gd name="T46" fmla="*/ 0 w 45"/>
                <a:gd name="T47" fmla="*/ 29 h 45"/>
                <a:gd name="T48" fmla="*/ 0 w 45"/>
                <a:gd name="T49" fmla="*/ 23 h 45"/>
                <a:gd name="T50" fmla="*/ 0 w 45"/>
                <a:gd name="T51" fmla="*/ 19 h 45"/>
                <a:gd name="T52" fmla="*/ 3 w 45"/>
                <a:gd name="T53" fmla="*/ 16 h 45"/>
                <a:gd name="T54" fmla="*/ 3 w 45"/>
                <a:gd name="T55" fmla="*/ 10 h 45"/>
                <a:gd name="T56" fmla="*/ 6 w 45"/>
                <a:gd name="T57" fmla="*/ 6 h 45"/>
                <a:gd name="T58" fmla="*/ 9 w 45"/>
                <a:gd name="T59" fmla="*/ 6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6"/>
                  </a:lnTo>
                  <a:lnTo>
                    <a:pt x="38" y="6"/>
                  </a:lnTo>
                  <a:lnTo>
                    <a:pt x="41" y="10"/>
                  </a:lnTo>
                  <a:lnTo>
                    <a:pt x="41" y="16"/>
                  </a:lnTo>
                  <a:lnTo>
                    <a:pt x="45" y="19"/>
                  </a:lnTo>
                  <a:lnTo>
                    <a:pt x="45" y="23"/>
                  </a:lnTo>
                  <a:lnTo>
                    <a:pt x="45" y="29"/>
                  </a:lnTo>
                  <a:lnTo>
                    <a:pt x="41" y="32"/>
                  </a:lnTo>
                  <a:lnTo>
                    <a:pt x="41" y="35"/>
                  </a:lnTo>
                  <a:lnTo>
                    <a:pt x="38" y="39"/>
                  </a:lnTo>
                  <a:lnTo>
                    <a:pt x="35" y="42"/>
                  </a:lnTo>
                  <a:lnTo>
                    <a:pt x="32" y="45"/>
                  </a:lnTo>
                  <a:lnTo>
                    <a:pt x="29" y="45"/>
                  </a:lnTo>
                  <a:lnTo>
                    <a:pt x="22" y="45"/>
                  </a:lnTo>
                  <a:lnTo>
                    <a:pt x="19" y="45"/>
                  </a:lnTo>
                  <a:lnTo>
                    <a:pt x="16" y="45"/>
                  </a:lnTo>
                  <a:lnTo>
                    <a:pt x="9" y="42"/>
                  </a:lnTo>
                  <a:lnTo>
                    <a:pt x="6" y="39"/>
                  </a:lnTo>
                  <a:lnTo>
                    <a:pt x="3" y="35"/>
                  </a:lnTo>
                  <a:lnTo>
                    <a:pt x="3" y="32"/>
                  </a:lnTo>
                  <a:lnTo>
                    <a:pt x="0" y="29"/>
                  </a:lnTo>
                  <a:lnTo>
                    <a:pt x="0" y="23"/>
                  </a:lnTo>
                  <a:lnTo>
                    <a:pt x="0" y="19"/>
                  </a:lnTo>
                  <a:lnTo>
                    <a:pt x="3" y="16"/>
                  </a:lnTo>
                  <a:lnTo>
                    <a:pt x="3" y="10"/>
                  </a:lnTo>
                  <a:lnTo>
                    <a:pt x="6" y="6"/>
                  </a:lnTo>
                  <a:lnTo>
                    <a:pt x="9" y="6"/>
                  </a:lnTo>
                  <a:lnTo>
                    <a:pt x="16" y="3"/>
                  </a:lnTo>
                  <a:lnTo>
                    <a:pt x="19" y="3"/>
                  </a:lnTo>
                  <a:lnTo>
                    <a:pt x="22" y="0"/>
                  </a:lnTo>
                </a:path>
              </a:pathLst>
            </a:custGeom>
            <a:noFill/>
            <a:ln w="0">
              <a:solidFill>
                <a:srgbClr val="000000"/>
              </a:solidFill>
              <a:round/>
              <a:headEnd/>
              <a:tailEnd/>
            </a:ln>
          </p:spPr>
          <p:txBody>
            <a:bodyPr/>
            <a:lstStyle/>
            <a:p>
              <a:endParaRPr lang="en-US"/>
            </a:p>
          </p:txBody>
        </p:sp>
        <p:sp>
          <p:nvSpPr>
            <p:cNvPr id="32753" name="Freeform 361"/>
            <p:cNvSpPr>
              <a:spLocks/>
            </p:cNvSpPr>
            <p:nvPr/>
          </p:nvSpPr>
          <p:spPr bwMode="auto">
            <a:xfrm>
              <a:off x="2724" y="1236"/>
              <a:ext cx="62" cy="59"/>
            </a:xfrm>
            <a:custGeom>
              <a:avLst/>
              <a:gdLst>
                <a:gd name="T0" fmla="*/ 23 w 45"/>
                <a:gd name="T1" fmla="*/ 0 h 42"/>
                <a:gd name="T2" fmla="*/ 26 w 45"/>
                <a:gd name="T3" fmla="*/ 0 h 42"/>
                <a:gd name="T4" fmla="*/ 32 w 45"/>
                <a:gd name="T5" fmla="*/ 0 h 42"/>
                <a:gd name="T6" fmla="*/ 36 w 45"/>
                <a:gd name="T7" fmla="*/ 3 h 42"/>
                <a:gd name="T8" fmla="*/ 39 w 45"/>
                <a:gd name="T9" fmla="*/ 6 h 42"/>
                <a:gd name="T10" fmla="*/ 42 w 45"/>
                <a:gd name="T11" fmla="*/ 10 h 42"/>
                <a:gd name="T12" fmla="*/ 42 w 45"/>
                <a:gd name="T13" fmla="*/ 13 h 42"/>
                <a:gd name="T14" fmla="*/ 45 w 45"/>
                <a:gd name="T15" fmla="*/ 16 h 42"/>
                <a:gd name="T16" fmla="*/ 45 w 45"/>
                <a:gd name="T17" fmla="*/ 22 h 42"/>
                <a:gd name="T18" fmla="*/ 45 w 45"/>
                <a:gd name="T19" fmla="*/ 26 h 42"/>
                <a:gd name="T20" fmla="*/ 42 w 45"/>
                <a:gd name="T21" fmla="*/ 29 h 42"/>
                <a:gd name="T22" fmla="*/ 42 w 45"/>
                <a:gd name="T23" fmla="*/ 32 h 42"/>
                <a:gd name="T24" fmla="*/ 39 w 45"/>
                <a:gd name="T25" fmla="*/ 35 h 42"/>
                <a:gd name="T26" fmla="*/ 36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7 w 45"/>
                <a:gd name="T41" fmla="*/ 35 h 42"/>
                <a:gd name="T42" fmla="*/ 3 w 45"/>
                <a:gd name="T43" fmla="*/ 32 h 42"/>
                <a:gd name="T44" fmla="*/ 3 w 45"/>
                <a:gd name="T45" fmla="*/ 29 h 42"/>
                <a:gd name="T46" fmla="*/ 0 w 45"/>
                <a:gd name="T47" fmla="*/ 26 h 42"/>
                <a:gd name="T48" fmla="*/ 0 w 45"/>
                <a:gd name="T49" fmla="*/ 22 h 42"/>
                <a:gd name="T50" fmla="*/ 0 w 45"/>
                <a:gd name="T51" fmla="*/ 16 h 42"/>
                <a:gd name="T52" fmla="*/ 3 w 45"/>
                <a:gd name="T53" fmla="*/ 13 h 42"/>
                <a:gd name="T54" fmla="*/ 3 w 45"/>
                <a:gd name="T55" fmla="*/ 10 h 42"/>
                <a:gd name="T56" fmla="*/ 7 w 45"/>
                <a:gd name="T57" fmla="*/ 6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3"/>
                  </a:lnTo>
                  <a:lnTo>
                    <a:pt x="39" y="6"/>
                  </a:lnTo>
                  <a:lnTo>
                    <a:pt x="42" y="10"/>
                  </a:lnTo>
                  <a:lnTo>
                    <a:pt x="42" y="13"/>
                  </a:lnTo>
                  <a:lnTo>
                    <a:pt x="45" y="16"/>
                  </a:lnTo>
                  <a:lnTo>
                    <a:pt x="45" y="22"/>
                  </a:lnTo>
                  <a:lnTo>
                    <a:pt x="45" y="26"/>
                  </a:lnTo>
                  <a:lnTo>
                    <a:pt x="42" y="29"/>
                  </a:lnTo>
                  <a:lnTo>
                    <a:pt x="42" y="32"/>
                  </a:lnTo>
                  <a:lnTo>
                    <a:pt x="39" y="35"/>
                  </a:lnTo>
                  <a:lnTo>
                    <a:pt x="36" y="39"/>
                  </a:lnTo>
                  <a:lnTo>
                    <a:pt x="32" y="42"/>
                  </a:lnTo>
                  <a:lnTo>
                    <a:pt x="26" y="42"/>
                  </a:lnTo>
                  <a:lnTo>
                    <a:pt x="23" y="42"/>
                  </a:lnTo>
                  <a:lnTo>
                    <a:pt x="19" y="42"/>
                  </a:lnTo>
                  <a:lnTo>
                    <a:pt x="13" y="42"/>
                  </a:lnTo>
                  <a:lnTo>
                    <a:pt x="10" y="39"/>
                  </a:lnTo>
                  <a:lnTo>
                    <a:pt x="7" y="35"/>
                  </a:lnTo>
                  <a:lnTo>
                    <a:pt x="3" y="32"/>
                  </a:lnTo>
                  <a:lnTo>
                    <a:pt x="3" y="29"/>
                  </a:lnTo>
                  <a:lnTo>
                    <a:pt x="0" y="26"/>
                  </a:lnTo>
                  <a:lnTo>
                    <a:pt x="0" y="22"/>
                  </a:lnTo>
                  <a:lnTo>
                    <a:pt x="0" y="16"/>
                  </a:lnTo>
                  <a:lnTo>
                    <a:pt x="3" y="13"/>
                  </a:lnTo>
                  <a:lnTo>
                    <a:pt x="3" y="10"/>
                  </a:lnTo>
                  <a:lnTo>
                    <a:pt x="7" y="6"/>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754" name="Freeform 362"/>
            <p:cNvSpPr>
              <a:spLocks/>
            </p:cNvSpPr>
            <p:nvPr/>
          </p:nvSpPr>
          <p:spPr bwMode="auto">
            <a:xfrm>
              <a:off x="2724" y="1236"/>
              <a:ext cx="62" cy="59"/>
            </a:xfrm>
            <a:custGeom>
              <a:avLst/>
              <a:gdLst>
                <a:gd name="T0" fmla="*/ 23 w 45"/>
                <a:gd name="T1" fmla="*/ 0 h 42"/>
                <a:gd name="T2" fmla="*/ 26 w 45"/>
                <a:gd name="T3" fmla="*/ 0 h 42"/>
                <a:gd name="T4" fmla="*/ 32 w 45"/>
                <a:gd name="T5" fmla="*/ 0 h 42"/>
                <a:gd name="T6" fmla="*/ 36 w 45"/>
                <a:gd name="T7" fmla="*/ 3 h 42"/>
                <a:gd name="T8" fmla="*/ 39 w 45"/>
                <a:gd name="T9" fmla="*/ 6 h 42"/>
                <a:gd name="T10" fmla="*/ 42 w 45"/>
                <a:gd name="T11" fmla="*/ 10 h 42"/>
                <a:gd name="T12" fmla="*/ 42 w 45"/>
                <a:gd name="T13" fmla="*/ 13 h 42"/>
                <a:gd name="T14" fmla="*/ 45 w 45"/>
                <a:gd name="T15" fmla="*/ 16 h 42"/>
                <a:gd name="T16" fmla="*/ 45 w 45"/>
                <a:gd name="T17" fmla="*/ 22 h 42"/>
                <a:gd name="T18" fmla="*/ 45 w 45"/>
                <a:gd name="T19" fmla="*/ 26 h 42"/>
                <a:gd name="T20" fmla="*/ 42 w 45"/>
                <a:gd name="T21" fmla="*/ 29 h 42"/>
                <a:gd name="T22" fmla="*/ 42 w 45"/>
                <a:gd name="T23" fmla="*/ 32 h 42"/>
                <a:gd name="T24" fmla="*/ 39 w 45"/>
                <a:gd name="T25" fmla="*/ 35 h 42"/>
                <a:gd name="T26" fmla="*/ 36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7 w 45"/>
                <a:gd name="T41" fmla="*/ 35 h 42"/>
                <a:gd name="T42" fmla="*/ 3 w 45"/>
                <a:gd name="T43" fmla="*/ 32 h 42"/>
                <a:gd name="T44" fmla="*/ 3 w 45"/>
                <a:gd name="T45" fmla="*/ 29 h 42"/>
                <a:gd name="T46" fmla="*/ 0 w 45"/>
                <a:gd name="T47" fmla="*/ 26 h 42"/>
                <a:gd name="T48" fmla="*/ 0 w 45"/>
                <a:gd name="T49" fmla="*/ 22 h 42"/>
                <a:gd name="T50" fmla="*/ 0 w 45"/>
                <a:gd name="T51" fmla="*/ 16 h 42"/>
                <a:gd name="T52" fmla="*/ 3 w 45"/>
                <a:gd name="T53" fmla="*/ 13 h 42"/>
                <a:gd name="T54" fmla="*/ 3 w 45"/>
                <a:gd name="T55" fmla="*/ 10 h 42"/>
                <a:gd name="T56" fmla="*/ 7 w 45"/>
                <a:gd name="T57" fmla="*/ 6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3"/>
                  </a:lnTo>
                  <a:lnTo>
                    <a:pt x="39" y="6"/>
                  </a:lnTo>
                  <a:lnTo>
                    <a:pt x="42" y="10"/>
                  </a:lnTo>
                  <a:lnTo>
                    <a:pt x="42" y="13"/>
                  </a:lnTo>
                  <a:lnTo>
                    <a:pt x="45" y="16"/>
                  </a:lnTo>
                  <a:lnTo>
                    <a:pt x="45" y="22"/>
                  </a:lnTo>
                  <a:lnTo>
                    <a:pt x="45" y="26"/>
                  </a:lnTo>
                  <a:lnTo>
                    <a:pt x="42" y="29"/>
                  </a:lnTo>
                  <a:lnTo>
                    <a:pt x="42" y="32"/>
                  </a:lnTo>
                  <a:lnTo>
                    <a:pt x="39" y="35"/>
                  </a:lnTo>
                  <a:lnTo>
                    <a:pt x="36" y="39"/>
                  </a:lnTo>
                  <a:lnTo>
                    <a:pt x="32" y="42"/>
                  </a:lnTo>
                  <a:lnTo>
                    <a:pt x="26" y="42"/>
                  </a:lnTo>
                  <a:lnTo>
                    <a:pt x="23" y="42"/>
                  </a:lnTo>
                  <a:lnTo>
                    <a:pt x="19" y="42"/>
                  </a:lnTo>
                  <a:lnTo>
                    <a:pt x="13" y="42"/>
                  </a:lnTo>
                  <a:lnTo>
                    <a:pt x="10" y="39"/>
                  </a:lnTo>
                  <a:lnTo>
                    <a:pt x="7" y="35"/>
                  </a:lnTo>
                  <a:lnTo>
                    <a:pt x="3" y="32"/>
                  </a:lnTo>
                  <a:lnTo>
                    <a:pt x="3" y="29"/>
                  </a:lnTo>
                  <a:lnTo>
                    <a:pt x="0" y="26"/>
                  </a:lnTo>
                  <a:lnTo>
                    <a:pt x="0" y="22"/>
                  </a:lnTo>
                  <a:lnTo>
                    <a:pt x="0" y="16"/>
                  </a:lnTo>
                  <a:lnTo>
                    <a:pt x="3" y="13"/>
                  </a:lnTo>
                  <a:lnTo>
                    <a:pt x="3" y="10"/>
                  </a:lnTo>
                  <a:lnTo>
                    <a:pt x="7" y="6"/>
                  </a:lnTo>
                  <a:lnTo>
                    <a:pt x="10" y="3"/>
                  </a:lnTo>
                  <a:lnTo>
                    <a:pt x="13" y="0"/>
                  </a:lnTo>
                  <a:lnTo>
                    <a:pt x="19" y="0"/>
                  </a:lnTo>
                  <a:lnTo>
                    <a:pt x="23" y="0"/>
                  </a:lnTo>
                </a:path>
              </a:pathLst>
            </a:custGeom>
            <a:solidFill>
              <a:srgbClr val="FF0000"/>
            </a:solidFill>
            <a:ln w="0">
              <a:solidFill>
                <a:srgbClr val="000000"/>
              </a:solidFill>
              <a:round/>
              <a:headEnd/>
              <a:tailEnd/>
            </a:ln>
          </p:spPr>
          <p:txBody>
            <a:bodyPr/>
            <a:lstStyle/>
            <a:p>
              <a:endParaRPr lang="en-US"/>
            </a:p>
          </p:txBody>
        </p:sp>
        <p:sp>
          <p:nvSpPr>
            <p:cNvPr id="32755" name="Freeform 363"/>
            <p:cNvSpPr>
              <a:spLocks/>
            </p:cNvSpPr>
            <p:nvPr/>
          </p:nvSpPr>
          <p:spPr bwMode="auto">
            <a:xfrm>
              <a:off x="2724" y="1209"/>
              <a:ext cx="62" cy="58"/>
            </a:xfrm>
            <a:custGeom>
              <a:avLst/>
              <a:gdLst>
                <a:gd name="T0" fmla="*/ 23 w 45"/>
                <a:gd name="T1" fmla="*/ 0 h 41"/>
                <a:gd name="T2" fmla="*/ 26 w 45"/>
                <a:gd name="T3" fmla="*/ 0 h 41"/>
                <a:gd name="T4" fmla="*/ 32 w 45"/>
                <a:gd name="T5" fmla="*/ 0 h 41"/>
                <a:gd name="T6" fmla="*/ 36 w 45"/>
                <a:gd name="T7" fmla="*/ 3 h 41"/>
                <a:gd name="T8" fmla="*/ 39 w 45"/>
                <a:gd name="T9" fmla="*/ 6 h 41"/>
                <a:gd name="T10" fmla="*/ 42 w 45"/>
                <a:gd name="T11" fmla="*/ 9 h 41"/>
                <a:gd name="T12" fmla="*/ 42 w 45"/>
                <a:gd name="T13" fmla="*/ 13 h 41"/>
                <a:gd name="T14" fmla="*/ 45 w 45"/>
                <a:gd name="T15" fmla="*/ 16 h 41"/>
                <a:gd name="T16" fmla="*/ 45 w 45"/>
                <a:gd name="T17" fmla="*/ 19 h 41"/>
                <a:gd name="T18" fmla="*/ 45 w 45"/>
                <a:gd name="T19" fmla="*/ 25 h 41"/>
                <a:gd name="T20" fmla="*/ 42 w 45"/>
                <a:gd name="T21" fmla="*/ 29 h 41"/>
                <a:gd name="T22" fmla="*/ 42 w 45"/>
                <a:gd name="T23" fmla="*/ 32 h 41"/>
                <a:gd name="T24" fmla="*/ 39 w 45"/>
                <a:gd name="T25" fmla="*/ 35 h 41"/>
                <a:gd name="T26" fmla="*/ 36 w 45"/>
                <a:gd name="T27" fmla="*/ 38 h 41"/>
                <a:gd name="T28" fmla="*/ 32 w 45"/>
                <a:gd name="T29" fmla="*/ 41 h 41"/>
                <a:gd name="T30" fmla="*/ 26 w 45"/>
                <a:gd name="T31" fmla="*/ 41 h 41"/>
                <a:gd name="T32" fmla="*/ 23 w 45"/>
                <a:gd name="T33" fmla="*/ 41 h 41"/>
                <a:gd name="T34" fmla="*/ 19 w 45"/>
                <a:gd name="T35" fmla="*/ 41 h 41"/>
                <a:gd name="T36" fmla="*/ 13 w 45"/>
                <a:gd name="T37" fmla="*/ 41 h 41"/>
                <a:gd name="T38" fmla="*/ 10 w 45"/>
                <a:gd name="T39" fmla="*/ 38 h 41"/>
                <a:gd name="T40" fmla="*/ 7 w 45"/>
                <a:gd name="T41" fmla="*/ 35 h 41"/>
                <a:gd name="T42" fmla="*/ 3 w 45"/>
                <a:gd name="T43" fmla="*/ 32 h 41"/>
                <a:gd name="T44" fmla="*/ 3 w 45"/>
                <a:gd name="T45" fmla="*/ 29 h 41"/>
                <a:gd name="T46" fmla="*/ 0 w 45"/>
                <a:gd name="T47" fmla="*/ 25 h 41"/>
                <a:gd name="T48" fmla="*/ 0 w 45"/>
                <a:gd name="T49" fmla="*/ 19 h 41"/>
                <a:gd name="T50" fmla="*/ 0 w 45"/>
                <a:gd name="T51" fmla="*/ 16 h 41"/>
                <a:gd name="T52" fmla="*/ 3 w 45"/>
                <a:gd name="T53" fmla="*/ 13 h 41"/>
                <a:gd name="T54" fmla="*/ 3 w 45"/>
                <a:gd name="T55" fmla="*/ 9 h 41"/>
                <a:gd name="T56" fmla="*/ 7 w 45"/>
                <a:gd name="T57" fmla="*/ 6 h 41"/>
                <a:gd name="T58" fmla="*/ 10 w 45"/>
                <a:gd name="T59" fmla="*/ 3 h 41"/>
                <a:gd name="T60" fmla="*/ 13 w 45"/>
                <a:gd name="T61" fmla="*/ 0 h 41"/>
                <a:gd name="T62" fmla="*/ 19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32" y="0"/>
                  </a:lnTo>
                  <a:lnTo>
                    <a:pt x="36" y="3"/>
                  </a:lnTo>
                  <a:lnTo>
                    <a:pt x="39" y="6"/>
                  </a:lnTo>
                  <a:lnTo>
                    <a:pt x="42" y="9"/>
                  </a:lnTo>
                  <a:lnTo>
                    <a:pt x="42" y="13"/>
                  </a:lnTo>
                  <a:lnTo>
                    <a:pt x="45" y="16"/>
                  </a:lnTo>
                  <a:lnTo>
                    <a:pt x="45" y="19"/>
                  </a:lnTo>
                  <a:lnTo>
                    <a:pt x="45" y="25"/>
                  </a:lnTo>
                  <a:lnTo>
                    <a:pt x="42" y="29"/>
                  </a:lnTo>
                  <a:lnTo>
                    <a:pt x="42" y="32"/>
                  </a:lnTo>
                  <a:lnTo>
                    <a:pt x="39" y="35"/>
                  </a:lnTo>
                  <a:lnTo>
                    <a:pt x="36" y="38"/>
                  </a:lnTo>
                  <a:lnTo>
                    <a:pt x="32" y="41"/>
                  </a:lnTo>
                  <a:lnTo>
                    <a:pt x="26" y="41"/>
                  </a:lnTo>
                  <a:lnTo>
                    <a:pt x="23" y="41"/>
                  </a:lnTo>
                  <a:lnTo>
                    <a:pt x="19" y="41"/>
                  </a:lnTo>
                  <a:lnTo>
                    <a:pt x="13" y="41"/>
                  </a:lnTo>
                  <a:lnTo>
                    <a:pt x="10" y="38"/>
                  </a:lnTo>
                  <a:lnTo>
                    <a:pt x="7" y="35"/>
                  </a:lnTo>
                  <a:lnTo>
                    <a:pt x="3" y="32"/>
                  </a:lnTo>
                  <a:lnTo>
                    <a:pt x="3" y="29"/>
                  </a:lnTo>
                  <a:lnTo>
                    <a:pt x="0" y="25"/>
                  </a:lnTo>
                  <a:lnTo>
                    <a:pt x="0" y="19"/>
                  </a:lnTo>
                  <a:lnTo>
                    <a:pt x="0" y="16"/>
                  </a:lnTo>
                  <a:lnTo>
                    <a:pt x="3" y="13"/>
                  </a:lnTo>
                  <a:lnTo>
                    <a:pt x="3" y="9"/>
                  </a:lnTo>
                  <a:lnTo>
                    <a:pt x="7" y="6"/>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756" name="Freeform 364"/>
            <p:cNvSpPr>
              <a:spLocks/>
            </p:cNvSpPr>
            <p:nvPr/>
          </p:nvSpPr>
          <p:spPr bwMode="auto">
            <a:xfrm>
              <a:off x="2724" y="1209"/>
              <a:ext cx="62" cy="58"/>
            </a:xfrm>
            <a:custGeom>
              <a:avLst/>
              <a:gdLst>
                <a:gd name="T0" fmla="*/ 23 w 45"/>
                <a:gd name="T1" fmla="*/ 0 h 41"/>
                <a:gd name="T2" fmla="*/ 26 w 45"/>
                <a:gd name="T3" fmla="*/ 0 h 41"/>
                <a:gd name="T4" fmla="*/ 32 w 45"/>
                <a:gd name="T5" fmla="*/ 0 h 41"/>
                <a:gd name="T6" fmla="*/ 36 w 45"/>
                <a:gd name="T7" fmla="*/ 3 h 41"/>
                <a:gd name="T8" fmla="*/ 39 w 45"/>
                <a:gd name="T9" fmla="*/ 6 h 41"/>
                <a:gd name="T10" fmla="*/ 42 w 45"/>
                <a:gd name="T11" fmla="*/ 9 h 41"/>
                <a:gd name="T12" fmla="*/ 42 w 45"/>
                <a:gd name="T13" fmla="*/ 13 h 41"/>
                <a:gd name="T14" fmla="*/ 45 w 45"/>
                <a:gd name="T15" fmla="*/ 16 h 41"/>
                <a:gd name="T16" fmla="*/ 45 w 45"/>
                <a:gd name="T17" fmla="*/ 19 h 41"/>
                <a:gd name="T18" fmla="*/ 45 w 45"/>
                <a:gd name="T19" fmla="*/ 25 h 41"/>
                <a:gd name="T20" fmla="*/ 42 w 45"/>
                <a:gd name="T21" fmla="*/ 29 h 41"/>
                <a:gd name="T22" fmla="*/ 42 w 45"/>
                <a:gd name="T23" fmla="*/ 32 h 41"/>
                <a:gd name="T24" fmla="*/ 39 w 45"/>
                <a:gd name="T25" fmla="*/ 35 h 41"/>
                <a:gd name="T26" fmla="*/ 36 w 45"/>
                <a:gd name="T27" fmla="*/ 38 h 41"/>
                <a:gd name="T28" fmla="*/ 32 w 45"/>
                <a:gd name="T29" fmla="*/ 41 h 41"/>
                <a:gd name="T30" fmla="*/ 26 w 45"/>
                <a:gd name="T31" fmla="*/ 41 h 41"/>
                <a:gd name="T32" fmla="*/ 23 w 45"/>
                <a:gd name="T33" fmla="*/ 41 h 41"/>
                <a:gd name="T34" fmla="*/ 19 w 45"/>
                <a:gd name="T35" fmla="*/ 41 h 41"/>
                <a:gd name="T36" fmla="*/ 13 w 45"/>
                <a:gd name="T37" fmla="*/ 41 h 41"/>
                <a:gd name="T38" fmla="*/ 10 w 45"/>
                <a:gd name="T39" fmla="*/ 38 h 41"/>
                <a:gd name="T40" fmla="*/ 7 w 45"/>
                <a:gd name="T41" fmla="*/ 35 h 41"/>
                <a:gd name="T42" fmla="*/ 3 w 45"/>
                <a:gd name="T43" fmla="*/ 32 h 41"/>
                <a:gd name="T44" fmla="*/ 3 w 45"/>
                <a:gd name="T45" fmla="*/ 29 h 41"/>
                <a:gd name="T46" fmla="*/ 0 w 45"/>
                <a:gd name="T47" fmla="*/ 25 h 41"/>
                <a:gd name="T48" fmla="*/ 0 w 45"/>
                <a:gd name="T49" fmla="*/ 19 h 41"/>
                <a:gd name="T50" fmla="*/ 0 w 45"/>
                <a:gd name="T51" fmla="*/ 16 h 41"/>
                <a:gd name="T52" fmla="*/ 3 w 45"/>
                <a:gd name="T53" fmla="*/ 13 h 41"/>
                <a:gd name="T54" fmla="*/ 3 w 45"/>
                <a:gd name="T55" fmla="*/ 9 h 41"/>
                <a:gd name="T56" fmla="*/ 7 w 45"/>
                <a:gd name="T57" fmla="*/ 6 h 41"/>
                <a:gd name="T58" fmla="*/ 10 w 45"/>
                <a:gd name="T59" fmla="*/ 3 h 41"/>
                <a:gd name="T60" fmla="*/ 13 w 45"/>
                <a:gd name="T61" fmla="*/ 0 h 41"/>
                <a:gd name="T62" fmla="*/ 19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32" y="0"/>
                  </a:lnTo>
                  <a:lnTo>
                    <a:pt x="36" y="3"/>
                  </a:lnTo>
                  <a:lnTo>
                    <a:pt x="39" y="6"/>
                  </a:lnTo>
                  <a:lnTo>
                    <a:pt x="42" y="9"/>
                  </a:lnTo>
                  <a:lnTo>
                    <a:pt x="42" y="13"/>
                  </a:lnTo>
                  <a:lnTo>
                    <a:pt x="45" y="16"/>
                  </a:lnTo>
                  <a:lnTo>
                    <a:pt x="45" y="19"/>
                  </a:lnTo>
                  <a:lnTo>
                    <a:pt x="45" y="25"/>
                  </a:lnTo>
                  <a:lnTo>
                    <a:pt x="42" y="29"/>
                  </a:lnTo>
                  <a:lnTo>
                    <a:pt x="42" y="32"/>
                  </a:lnTo>
                  <a:lnTo>
                    <a:pt x="39" y="35"/>
                  </a:lnTo>
                  <a:lnTo>
                    <a:pt x="36" y="38"/>
                  </a:lnTo>
                  <a:lnTo>
                    <a:pt x="32" y="41"/>
                  </a:lnTo>
                  <a:lnTo>
                    <a:pt x="26" y="41"/>
                  </a:lnTo>
                  <a:lnTo>
                    <a:pt x="23" y="41"/>
                  </a:lnTo>
                  <a:lnTo>
                    <a:pt x="19" y="41"/>
                  </a:lnTo>
                  <a:lnTo>
                    <a:pt x="13" y="41"/>
                  </a:lnTo>
                  <a:lnTo>
                    <a:pt x="10" y="38"/>
                  </a:lnTo>
                  <a:lnTo>
                    <a:pt x="7" y="35"/>
                  </a:lnTo>
                  <a:lnTo>
                    <a:pt x="3" y="32"/>
                  </a:lnTo>
                  <a:lnTo>
                    <a:pt x="3" y="29"/>
                  </a:lnTo>
                  <a:lnTo>
                    <a:pt x="0" y="25"/>
                  </a:lnTo>
                  <a:lnTo>
                    <a:pt x="0" y="19"/>
                  </a:lnTo>
                  <a:lnTo>
                    <a:pt x="0" y="16"/>
                  </a:lnTo>
                  <a:lnTo>
                    <a:pt x="3" y="13"/>
                  </a:lnTo>
                  <a:lnTo>
                    <a:pt x="3" y="9"/>
                  </a:lnTo>
                  <a:lnTo>
                    <a:pt x="7" y="6"/>
                  </a:lnTo>
                  <a:lnTo>
                    <a:pt x="10" y="3"/>
                  </a:lnTo>
                  <a:lnTo>
                    <a:pt x="13" y="0"/>
                  </a:lnTo>
                  <a:lnTo>
                    <a:pt x="19" y="0"/>
                  </a:lnTo>
                  <a:lnTo>
                    <a:pt x="23" y="0"/>
                  </a:lnTo>
                </a:path>
              </a:pathLst>
            </a:custGeom>
            <a:solidFill>
              <a:srgbClr val="FF0000"/>
            </a:solidFill>
            <a:ln w="0">
              <a:solidFill>
                <a:srgbClr val="000000"/>
              </a:solidFill>
              <a:round/>
              <a:headEnd/>
              <a:tailEnd/>
            </a:ln>
          </p:spPr>
          <p:txBody>
            <a:bodyPr/>
            <a:lstStyle/>
            <a:p>
              <a:endParaRPr lang="en-US"/>
            </a:p>
          </p:txBody>
        </p:sp>
        <p:sp>
          <p:nvSpPr>
            <p:cNvPr id="32757" name="Freeform 365"/>
            <p:cNvSpPr>
              <a:spLocks/>
            </p:cNvSpPr>
            <p:nvPr/>
          </p:nvSpPr>
          <p:spPr bwMode="auto">
            <a:xfrm>
              <a:off x="2716" y="1204"/>
              <a:ext cx="62" cy="59"/>
            </a:xfrm>
            <a:custGeom>
              <a:avLst/>
              <a:gdLst>
                <a:gd name="T0" fmla="*/ 22 w 45"/>
                <a:gd name="T1" fmla="*/ 0 h 42"/>
                <a:gd name="T2" fmla="*/ 25 w 45"/>
                <a:gd name="T3" fmla="*/ 0 h 42"/>
                <a:gd name="T4" fmla="*/ 29 w 45"/>
                <a:gd name="T5" fmla="*/ 0 h 42"/>
                <a:gd name="T6" fmla="*/ 35 w 45"/>
                <a:gd name="T7" fmla="*/ 4 h 42"/>
                <a:gd name="T8" fmla="*/ 38 w 45"/>
                <a:gd name="T9" fmla="*/ 7 h 42"/>
                <a:gd name="T10" fmla="*/ 38 w 45"/>
                <a:gd name="T11" fmla="*/ 10 h 42"/>
                <a:gd name="T12" fmla="*/ 42 w 45"/>
                <a:gd name="T13" fmla="*/ 13 h 42"/>
                <a:gd name="T14" fmla="*/ 42 w 45"/>
                <a:gd name="T15" fmla="*/ 17 h 42"/>
                <a:gd name="T16" fmla="*/ 45 w 45"/>
                <a:gd name="T17" fmla="*/ 20 h 42"/>
                <a:gd name="T18" fmla="*/ 42 w 45"/>
                <a:gd name="T19" fmla="*/ 26 h 42"/>
                <a:gd name="T20" fmla="*/ 42 w 45"/>
                <a:gd name="T21" fmla="*/ 29 h 42"/>
                <a:gd name="T22" fmla="*/ 38 w 45"/>
                <a:gd name="T23" fmla="*/ 33 h 42"/>
                <a:gd name="T24" fmla="*/ 38 w 45"/>
                <a:gd name="T25" fmla="*/ 36 h 42"/>
                <a:gd name="T26" fmla="*/ 35 w 45"/>
                <a:gd name="T27" fmla="*/ 39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9 h 42"/>
                <a:gd name="T40" fmla="*/ 6 w 45"/>
                <a:gd name="T41" fmla="*/ 36 h 42"/>
                <a:gd name="T42" fmla="*/ 3 w 45"/>
                <a:gd name="T43" fmla="*/ 33 h 42"/>
                <a:gd name="T44" fmla="*/ 0 w 45"/>
                <a:gd name="T45" fmla="*/ 29 h 42"/>
                <a:gd name="T46" fmla="*/ 0 w 45"/>
                <a:gd name="T47" fmla="*/ 26 h 42"/>
                <a:gd name="T48" fmla="*/ 0 w 45"/>
                <a:gd name="T49" fmla="*/ 20 h 42"/>
                <a:gd name="T50" fmla="*/ 0 w 45"/>
                <a:gd name="T51" fmla="*/ 17 h 42"/>
                <a:gd name="T52" fmla="*/ 0 w 45"/>
                <a:gd name="T53" fmla="*/ 13 h 42"/>
                <a:gd name="T54" fmla="*/ 3 w 45"/>
                <a:gd name="T55" fmla="*/ 10 h 42"/>
                <a:gd name="T56" fmla="*/ 6 w 45"/>
                <a:gd name="T57" fmla="*/ 7 h 42"/>
                <a:gd name="T58" fmla="*/ 9 w 45"/>
                <a:gd name="T59" fmla="*/ 4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5" y="4"/>
                  </a:lnTo>
                  <a:lnTo>
                    <a:pt x="38" y="7"/>
                  </a:lnTo>
                  <a:lnTo>
                    <a:pt x="38" y="10"/>
                  </a:lnTo>
                  <a:lnTo>
                    <a:pt x="42" y="13"/>
                  </a:lnTo>
                  <a:lnTo>
                    <a:pt x="42" y="17"/>
                  </a:lnTo>
                  <a:lnTo>
                    <a:pt x="45" y="20"/>
                  </a:lnTo>
                  <a:lnTo>
                    <a:pt x="42" y="26"/>
                  </a:lnTo>
                  <a:lnTo>
                    <a:pt x="42" y="29"/>
                  </a:lnTo>
                  <a:lnTo>
                    <a:pt x="38" y="33"/>
                  </a:lnTo>
                  <a:lnTo>
                    <a:pt x="38" y="36"/>
                  </a:lnTo>
                  <a:lnTo>
                    <a:pt x="35" y="39"/>
                  </a:lnTo>
                  <a:lnTo>
                    <a:pt x="29" y="42"/>
                  </a:lnTo>
                  <a:lnTo>
                    <a:pt x="25" y="42"/>
                  </a:lnTo>
                  <a:lnTo>
                    <a:pt x="22" y="42"/>
                  </a:lnTo>
                  <a:lnTo>
                    <a:pt x="16" y="42"/>
                  </a:lnTo>
                  <a:lnTo>
                    <a:pt x="13" y="42"/>
                  </a:lnTo>
                  <a:lnTo>
                    <a:pt x="9" y="39"/>
                  </a:lnTo>
                  <a:lnTo>
                    <a:pt x="6" y="36"/>
                  </a:lnTo>
                  <a:lnTo>
                    <a:pt x="3" y="33"/>
                  </a:lnTo>
                  <a:lnTo>
                    <a:pt x="0" y="29"/>
                  </a:lnTo>
                  <a:lnTo>
                    <a:pt x="0" y="26"/>
                  </a:lnTo>
                  <a:lnTo>
                    <a:pt x="0" y="20"/>
                  </a:lnTo>
                  <a:lnTo>
                    <a:pt x="0" y="17"/>
                  </a:lnTo>
                  <a:lnTo>
                    <a:pt x="0" y="13"/>
                  </a:lnTo>
                  <a:lnTo>
                    <a:pt x="3" y="10"/>
                  </a:lnTo>
                  <a:lnTo>
                    <a:pt x="6" y="7"/>
                  </a:lnTo>
                  <a:lnTo>
                    <a:pt x="9" y="4"/>
                  </a:lnTo>
                  <a:lnTo>
                    <a:pt x="13" y="0"/>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758" name="Freeform 366"/>
            <p:cNvSpPr>
              <a:spLocks/>
            </p:cNvSpPr>
            <p:nvPr/>
          </p:nvSpPr>
          <p:spPr bwMode="auto">
            <a:xfrm>
              <a:off x="2716" y="1204"/>
              <a:ext cx="62" cy="59"/>
            </a:xfrm>
            <a:custGeom>
              <a:avLst/>
              <a:gdLst>
                <a:gd name="T0" fmla="*/ 22 w 45"/>
                <a:gd name="T1" fmla="*/ 0 h 42"/>
                <a:gd name="T2" fmla="*/ 25 w 45"/>
                <a:gd name="T3" fmla="*/ 0 h 42"/>
                <a:gd name="T4" fmla="*/ 29 w 45"/>
                <a:gd name="T5" fmla="*/ 0 h 42"/>
                <a:gd name="T6" fmla="*/ 35 w 45"/>
                <a:gd name="T7" fmla="*/ 4 h 42"/>
                <a:gd name="T8" fmla="*/ 38 w 45"/>
                <a:gd name="T9" fmla="*/ 7 h 42"/>
                <a:gd name="T10" fmla="*/ 38 w 45"/>
                <a:gd name="T11" fmla="*/ 10 h 42"/>
                <a:gd name="T12" fmla="*/ 42 w 45"/>
                <a:gd name="T13" fmla="*/ 13 h 42"/>
                <a:gd name="T14" fmla="*/ 42 w 45"/>
                <a:gd name="T15" fmla="*/ 17 h 42"/>
                <a:gd name="T16" fmla="*/ 45 w 45"/>
                <a:gd name="T17" fmla="*/ 20 h 42"/>
                <a:gd name="T18" fmla="*/ 42 w 45"/>
                <a:gd name="T19" fmla="*/ 26 h 42"/>
                <a:gd name="T20" fmla="*/ 42 w 45"/>
                <a:gd name="T21" fmla="*/ 29 h 42"/>
                <a:gd name="T22" fmla="*/ 38 w 45"/>
                <a:gd name="T23" fmla="*/ 33 h 42"/>
                <a:gd name="T24" fmla="*/ 38 w 45"/>
                <a:gd name="T25" fmla="*/ 36 h 42"/>
                <a:gd name="T26" fmla="*/ 35 w 45"/>
                <a:gd name="T27" fmla="*/ 39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9 h 42"/>
                <a:gd name="T40" fmla="*/ 6 w 45"/>
                <a:gd name="T41" fmla="*/ 36 h 42"/>
                <a:gd name="T42" fmla="*/ 3 w 45"/>
                <a:gd name="T43" fmla="*/ 33 h 42"/>
                <a:gd name="T44" fmla="*/ 0 w 45"/>
                <a:gd name="T45" fmla="*/ 29 h 42"/>
                <a:gd name="T46" fmla="*/ 0 w 45"/>
                <a:gd name="T47" fmla="*/ 26 h 42"/>
                <a:gd name="T48" fmla="*/ 0 w 45"/>
                <a:gd name="T49" fmla="*/ 20 h 42"/>
                <a:gd name="T50" fmla="*/ 0 w 45"/>
                <a:gd name="T51" fmla="*/ 17 h 42"/>
                <a:gd name="T52" fmla="*/ 0 w 45"/>
                <a:gd name="T53" fmla="*/ 13 h 42"/>
                <a:gd name="T54" fmla="*/ 3 w 45"/>
                <a:gd name="T55" fmla="*/ 10 h 42"/>
                <a:gd name="T56" fmla="*/ 6 w 45"/>
                <a:gd name="T57" fmla="*/ 7 h 42"/>
                <a:gd name="T58" fmla="*/ 9 w 45"/>
                <a:gd name="T59" fmla="*/ 4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5" y="4"/>
                  </a:lnTo>
                  <a:lnTo>
                    <a:pt x="38" y="7"/>
                  </a:lnTo>
                  <a:lnTo>
                    <a:pt x="38" y="10"/>
                  </a:lnTo>
                  <a:lnTo>
                    <a:pt x="42" y="13"/>
                  </a:lnTo>
                  <a:lnTo>
                    <a:pt x="42" y="17"/>
                  </a:lnTo>
                  <a:lnTo>
                    <a:pt x="45" y="20"/>
                  </a:lnTo>
                  <a:lnTo>
                    <a:pt x="42" y="26"/>
                  </a:lnTo>
                  <a:lnTo>
                    <a:pt x="42" y="29"/>
                  </a:lnTo>
                  <a:lnTo>
                    <a:pt x="38" y="33"/>
                  </a:lnTo>
                  <a:lnTo>
                    <a:pt x="38" y="36"/>
                  </a:lnTo>
                  <a:lnTo>
                    <a:pt x="35" y="39"/>
                  </a:lnTo>
                  <a:lnTo>
                    <a:pt x="29" y="42"/>
                  </a:lnTo>
                  <a:lnTo>
                    <a:pt x="25" y="42"/>
                  </a:lnTo>
                  <a:lnTo>
                    <a:pt x="22" y="42"/>
                  </a:lnTo>
                  <a:lnTo>
                    <a:pt x="16" y="42"/>
                  </a:lnTo>
                  <a:lnTo>
                    <a:pt x="13" y="42"/>
                  </a:lnTo>
                  <a:lnTo>
                    <a:pt x="9" y="39"/>
                  </a:lnTo>
                  <a:lnTo>
                    <a:pt x="6" y="36"/>
                  </a:lnTo>
                  <a:lnTo>
                    <a:pt x="3" y="33"/>
                  </a:lnTo>
                  <a:lnTo>
                    <a:pt x="0" y="29"/>
                  </a:lnTo>
                  <a:lnTo>
                    <a:pt x="0" y="26"/>
                  </a:lnTo>
                  <a:lnTo>
                    <a:pt x="0" y="20"/>
                  </a:lnTo>
                  <a:lnTo>
                    <a:pt x="0" y="17"/>
                  </a:lnTo>
                  <a:lnTo>
                    <a:pt x="0" y="13"/>
                  </a:lnTo>
                  <a:lnTo>
                    <a:pt x="3" y="10"/>
                  </a:lnTo>
                  <a:lnTo>
                    <a:pt x="6" y="7"/>
                  </a:lnTo>
                  <a:lnTo>
                    <a:pt x="9" y="4"/>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759" name="Freeform 367"/>
            <p:cNvSpPr>
              <a:spLocks/>
            </p:cNvSpPr>
            <p:nvPr/>
          </p:nvSpPr>
          <p:spPr bwMode="auto">
            <a:xfrm>
              <a:off x="2680" y="1659"/>
              <a:ext cx="62" cy="59"/>
            </a:xfrm>
            <a:custGeom>
              <a:avLst/>
              <a:gdLst>
                <a:gd name="T0" fmla="*/ 22 w 45"/>
                <a:gd name="T1" fmla="*/ 0 h 42"/>
                <a:gd name="T2" fmla="*/ 29 w 45"/>
                <a:gd name="T3" fmla="*/ 0 h 42"/>
                <a:gd name="T4" fmla="*/ 32 w 45"/>
                <a:gd name="T5" fmla="*/ 0 h 42"/>
                <a:gd name="T6" fmla="*/ 35 w 45"/>
                <a:gd name="T7" fmla="*/ 4 h 42"/>
                <a:gd name="T8" fmla="*/ 39 w 45"/>
                <a:gd name="T9" fmla="*/ 7 h 42"/>
                <a:gd name="T10" fmla="*/ 42 w 45"/>
                <a:gd name="T11" fmla="*/ 10 h 42"/>
                <a:gd name="T12" fmla="*/ 45 w 45"/>
                <a:gd name="T13" fmla="*/ 13 h 42"/>
                <a:gd name="T14" fmla="*/ 45 w 45"/>
                <a:gd name="T15" fmla="*/ 16 h 42"/>
                <a:gd name="T16" fmla="*/ 45 w 45"/>
                <a:gd name="T17" fmla="*/ 23 h 42"/>
                <a:gd name="T18" fmla="*/ 45 w 45"/>
                <a:gd name="T19" fmla="*/ 26 h 42"/>
                <a:gd name="T20" fmla="*/ 45 w 45"/>
                <a:gd name="T21" fmla="*/ 29 h 42"/>
                <a:gd name="T22" fmla="*/ 42 w 45"/>
                <a:gd name="T23" fmla="*/ 33 h 42"/>
                <a:gd name="T24" fmla="*/ 39 w 45"/>
                <a:gd name="T25" fmla="*/ 36 h 42"/>
                <a:gd name="T26" fmla="*/ 35 w 45"/>
                <a:gd name="T27" fmla="*/ 39 h 42"/>
                <a:gd name="T28" fmla="*/ 32 w 45"/>
                <a:gd name="T29" fmla="*/ 42 h 42"/>
                <a:gd name="T30" fmla="*/ 29 w 45"/>
                <a:gd name="T31" fmla="*/ 42 h 42"/>
                <a:gd name="T32" fmla="*/ 22 w 45"/>
                <a:gd name="T33" fmla="*/ 42 h 42"/>
                <a:gd name="T34" fmla="*/ 19 w 45"/>
                <a:gd name="T35" fmla="*/ 42 h 42"/>
                <a:gd name="T36" fmla="*/ 16 w 45"/>
                <a:gd name="T37" fmla="*/ 42 h 42"/>
                <a:gd name="T38" fmla="*/ 10 w 45"/>
                <a:gd name="T39" fmla="*/ 39 h 42"/>
                <a:gd name="T40" fmla="*/ 6 w 45"/>
                <a:gd name="T41" fmla="*/ 36 h 42"/>
                <a:gd name="T42" fmla="*/ 6 w 45"/>
                <a:gd name="T43" fmla="*/ 33 h 42"/>
                <a:gd name="T44" fmla="*/ 3 w 45"/>
                <a:gd name="T45" fmla="*/ 29 h 42"/>
                <a:gd name="T46" fmla="*/ 3 w 45"/>
                <a:gd name="T47" fmla="*/ 26 h 42"/>
                <a:gd name="T48" fmla="*/ 0 w 45"/>
                <a:gd name="T49" fmla="*/ 23 h 42"/>
                <a:gd name="T50" fmla="*/ 3 w 45"/>
                <a:gd name="T51" fmla="*/ 16 h 42"/>
                <a:gd name="T52" fmla="*/ 3 w 45"/>
                <a:gd name="T53" fmla="*/ 13 h 42"/>
                <a:gd name="T54" fmla="*/ 6 w 45"/>
                <a:gd name="T55" fmla="*/ 10 h 42"/>
                <a:gd name="T56" fmla="*/ 6 w 45"/>
                <a:gd name="T57" fmla="*/ 7 h 42"/>
                <a:gd name="T58" fmla="*/ 10 w 45"/>
                <a:gd name="T59" fmla="*/ 4 h 42"/>
                <a:gd name="T60" fmla="*/ 16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4"/>
                  </a:lnTo>
                  <a:lnTo>
                    <a:pt x="39" y="7"/>
                  </a:lnTo>
                  <a:lnTo>
                    <a:pt x="42" y="10"/>
                  </a:lnTo>
                  <a:lnTo>
                    <a:pt x="45" y="13"/>
                  </a:lnTo>
                  <a:lnTo>
                    <a:pt x="45" y="16"/>
                  </a:lnTo>
                  <a:lnTo>
                    <a:pt x="45" y="23"/>
                  </a:lnTo>
                  <a:lnTo>
                    <a:pt x="45" y="26"/>
                  </a:lnTo>
                  <a:lnTo>
                    <a:pt x="45" y="29"/>
                  </a:lnTo>
                  <a:lnTo>
                    <a:pt x="42" y="33"/>
                  </a:lnTo>
                  <a:lnTo>
                    <a:pt x="39" y="36"/>
                  </a:lnTo>
                  <a:lnTo>
                    <a:pt x="35" y="39"/>
                  </a:lnTo>
                  <a:lnTo>
                    <a:pt x="32" y="42"/>
                  </a:lnTo>
                  <a:lnTo>
                    <a:pt x="29" y="42"/>
                  </a:lnTo>
                  <a:lnTo>
                    <a:pt x="22" y="42"/>
                  </a:lnTo>
                  <a:lnTo>
                    <a:pt x="19" y="42"/>
                  </a:lnTo>
                  <a:lnTo>
                    <a:pt x="16" y="42"/>
                  </a:lnTo>
                  <a:lnTo>
                    <a:pt x="10" y="39"/>
                  </a:lnTo>
                  <a:lnTo>
                    <a:pt x="6" y="36"/>
                  </a:lnTo>
                  <a:lnTo>
                    <a:pt x="6" y="33"/>
                  </a:lnTo>
                  <a:lnTo>
                    <a:pt x="3" y="29"/>
                  </a:lnTo>
                  <a:lnTo>
                    <a:pt x="3" y="26"/>
                  </a:lnTo>
                  <a:lnTo>
                    <a:pt x="0" y="23"/>
                  </a:lnTo>
                  <a:lnTo>
                    <a:pt x="3" y="16"/>
                  </a:lnTo>
                  <a:lnTo>
                    <a:pt x="3" y="13"/>
                  </a:lnTo>
                  <a:lnTo>
                    <a:pt x="6" y="10"/>
                  </a:lnTo>
                  <a:lnTo>
                    <a:pt x="6" y="7"/>
                  </a:lnTo>
                  <a:lnTo>
                    <a:pt x="10" y="4"/>
                  </a:lnTo>
                  <a:lnTo>
                    <a:pt x="16" y="0"/>
                  </a:lnTo>
                  <a:lnTo>
                    <a:pt x="19" y="0"/>
                  </a:lnTo>
                  <a:lnTo>
                    <a:pt x="22" y="0"/>
                  </a:lnTo>
                  <a:close/>
                </a:path>
              </a:pathLst>
            </a:custGeom>
            <a:solidFill>
              <a:srgbClr val="FF0000"/>
            </a:solidFill>
            <a:ln w="9525">
              <a:noFill/>
              <a:round/>
              <a:headEnd/>
              <a:tailEnd/>
            </a:ln>
          </p:spPr>
          <p:txBody>
            <a:bodyPr/>
            <a:lstStyle/>
            <a:p>
              <a:endParaRPr lang="en-US"/>
            </a:p>
          </p:txBody>
        </p:sp>
        <p:sp>
          <p:nvSpPr>
            <p:cNvPr id="32760" name="Freeform 368"/>
            <p:cNvSpPr>
              <a:spLocks/>
            </p:cNvSpPr>
            <p:nvPr/>
          </p:nvSpPr>
          <p:spPr bwMode="auto">
            <a:xfrm>
              <a:off x="2680" y="1659"/>
              <a:ext cx="62" cy="59"/>
            </a:xfrm>
            <a:custGeom>
              <a:avLst/>
              <a:gdLst>
                <a:gd name="T0" fmla="*/ 22 w 45"/>
                <a:gd name="T1" fmla="*/ 0 h 42"/>
                <a:gd name="T2" fmla="*/ 29 w 45"/>
                <a:gd name="T3" fmla="*/ 0 h 42"/>
                <a:gd name="T4" fmla="*/ 32 w 45"/>
                <a:gd name="T5" fmla="*/ 0 h 42"/>
                <a:gd name="T6" fmla="*/ 35 w 45"/>
                <a:gd name="T7" fmla="*/ 4 h 42"/>
                <a:gd name="T8" fmla="*/ 39 w 45"/>
                <a:gd name="T9" fmla="*/ 7 h 42"/>
                <a:gd name="T10" fmla="*/ 42 w 45"/>
                <a:gd name="T11" fmla="*/ 10 h 42"/>
                <a:gd name="T12" fmla="*/ 45 w 45"/>
                <a:gd name="T13" fmla="*/ 13 h 42"/>
                <a:gd name="T14" fmla="*/ 45 w 45"/>
                <a:gd name="T15" fmla="*/ 16 h 42"/>
                <a:gd name="T16" fmla="*/ 45 w 45"/>
                <a:gd name="T17" fmla="*/ 23 h 42"/>
                <a:gd name="T18" fmla="*/ 45 w 45"/>
                <a:gd name="T19" fmla="*/ 26 h 42"/>
                <a:gd name="T20" fmla="*/ 45 w 45"/>
                <a:gd name="T21" fmla="*/ 29 h 42"/>
                <a:gd name="T22" fmla="*/ 42 w 45"/>
                <a:gd name="T23" fmla="*/ 33 h 42"/>
                <a:gd name="T24" fmla="*/ 39 w 45"/>
                <a:gd name="T25" fmla="*/ 36 h 42"/>
                <a:gd name="T26" fmla="*/ 35 w 45"/>
                <a:gd name="T27" fmla="*/ 39 h 42"/>
                <a:gd name="T28" fmla="*/ 32 w 45"/>
                <a:gd name="T29" fmla="*/ 42 h 42"/>
                <a:gd name="T30" fmla="*/ 29 w 45"/>
                <a:gd name="T31" fmla="*/ 42 h 42"/>
                <a:gd name="T32" fmla="*/ 22 w 45"/>
                <a:gd name="T33" fmla="*/ 42 h 42"/>
                <a:gd name="T34" fmla="*/ 19 w 45"/>
                <a:gd name="T35" fmla="*/ 42 h 42"/>
                <a:gd name="T36" fmla="*/ 16 w 45"/>
                <a:gd name="T37" fmla="*/ 42 h 42"/>
                <a:gd name="T38" fmla="*/ 10 w 45"/>
                <a:gd name="T39" fmla="*/ 39 h 42"/>
                <a:gd name="T40" fmla="*/ 6 w 45"/>
                <a:gd name="T41" fmla="*/ 36 h 42"/>
                <a:gd name="T42" fmla="*/ 6 w 45"/>
                <a:gd name="T43" fmla="*/ 33 h 42"/>
                <a:gd name="T44" fmla="*/ 3 w 45"/>
                <a:gd name="T45" fmla="*/ 29 h 42"/>
                <a:gd name="T46" fmla="*/ 3 w 45"/>
                <a:gd name="T47" fmla="*/ 26 h 42"/>
                <a:gd name="T48" fmla="*/ 0 w 45"/>
                <a:gd name="T49" fmla="*/ 23 h 42"/>
                <a:gd name="T50" fmla="*/ 3 w 45"/>
                <a:gd name="T51" fmla="*/ 16 h 42"/>
                <a:gd name="T52" fmla="*/ 3 w 45"/>
                <a:gd name="T53" fmla="*/ 13 h 42"/>
                <a:gd name="T54" fmla="*/ 6 w 45"/>
                <a:gd name="T55" fmla="*/ 10 h 42"/>
                <a:gd name="T56" fmla="*/ 6 w 45"/>
                <a:gd name="T57" fmla="*/ 7 h 42"/>
                <a:gd name="T58" fmla="*/ 10 w 45"/>
                <a:gd name="T59" fmla="*/ 4 h 42"/>
                <a:gd name="T60" fmla="*/ 16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9" y="0"/>
                  </a:lnTo>
                  <a:lnTo>
                    <a:pt x="32" y="0"/>
                  </a:lnTo>
                  <a:lnTo>
                    <a:pt x="35" y="4"/>
                  </a:lnTo>
                  <a:lnTo>
                    <a:pt x="39" y="7"/>
                  </a:lnTo>
                  <a:lnTo>
                    <a:pt x="42" y="10"/>
                  </a:lnTo>
                  <a:lnTo>
                    <a:pt x="45" y="13"/>
                  </a:lnTo>
                  <a:lnTo>
                    <a:pt x="45" y="16"/>
                  </a:lnTo>
                  <a:lnTo>
                    <a:pt x="45" y="23"/>
                  </a:lnTo>
                  <a:lnTo>
                    <a:pt x="45" y="26"/>
                  </a:lnTo>
                  <a:lnTo>
                    <a:pt x="45" y="29"/>
                  </a:lnTo>
                  <a:lnTo>
                    <a:pt x="42" y="33"/>
                  </a:lnTo>
                  <a:lnTo>
                    <a:pt x="39" y="36"/>
                  </a:lnTo>
                  <a:lnTo>
                    <a:pt x="35" y="39"/>
                  </a:lnTo>
                  <a:lnTo>
                    <a:pt x="32" y="42"/>
                  </a:lnTo>
                  <a:lnTo>
                    <a:pt x="29" y="42"/>
                  </a:lnTo>
                  <a:lnTo>
                    <a:pt x="22" y="42"/>
                  </a:lnTo>
                  <a:lnTo>
                    <a:pt x="19" y="42"/>
                  </a:lnTo>
                  <a:lnTo>
                    <a:pt x="16" y="42"/>
                  </a:lnTo>
                  <a:lnTo>
                    <a:pt x="10" y="39"/>
                  </a:lnTo>
                  <a:lnTo>
                    <a:pt x="6" y="36"/>
                  </a:lnTo>
                  <a:lnTo>
                    <a:pt x="6" y="33"/>
                  </a:lnTo>
                  <a:lnTo>
                    <a:pt x="3" y="29"/>
                  </a:lnTo>
                  <a:lnTo>
                    <a:pt x="3" y="26"/>
                  </a:lnTo>
                  <a:lnTo>
                    <a:pt x="0" y="23"/>
                  </a:lnTo>
                  <a:lnTo>
                    <a:pt x="3" y="16"/>
                  </a:lnTo>
                  <a:lnTo>
                    <a:pt x="3" y="13"/>
                  </a:lnTo>
                  <a:lnTo>
                    <a:pt x="6" y="10"/>
                  </a:lnTo>
                  <a:lnTo>
                    <a:pt x="6" y="7"/>
                  </a:lnTo>
                  <a:lnTo>
                    <a:pt x="10" y="4"/>
                  </a:lnTo>
                  <a:lnTo>
                    <a:pt x="16" y="0"/>
                  </a:lnTo>
                  <a:lnTo>
                    <a:pt x="19" y="0"/>
                  </a:lnTo>
                  <a:lnTo>
                    <a:pt x="22" y="0"/>
                  </a:lnTo>
                </a:path>
              </a:pathLst>
            </a:custGeom>
            <a:noFill/>
            <a:ln w="0">
              <a:solidFill>
                <a:srgbClr val="000000"/>
              </a:solidFill>
              <a:round/>
              <a:headEnd/>
              <a:tailEnd/>
            </a:ln>
          </p:spPr>
          <p:txBody>
            <a:bodyPr/>
            <a:lstStyle/>
            <a:p>
              <a:endParaRPr lang="en-US"/>
            </a:p>
          </p:txBody>
        </p:sp>
        <p:sp>
          <p:nvSpPr>
            <p:cNvPr id="32761" name="Freeform 369"/>
            <p:cNvSpPr>
              <a:spLocks/>
            </p:cNvSpPr>
            <p:nvPr/>
          </p:nvSpPr>
          <p:spPr bwMode="auto">
            <a:xfrm>
              <a:off x="2671" y="1384"/>
              <a:ext cx="63" cy="63"/>
            </a:xfrm>
            <a:custGeom>
              <a:avLst/>
              <a:gdLst>
                <a:gd name="T0" fmla="*/ 23 w 46"/>
                <a:gd name="T1" fmla="*/ 0 h 45"/>
                <a:gd name="T2" fmla="*/ 26 w 46"/>
                <a:gd name="T3" fmla="*/ 0 h 45"/>
                <a:gd name="T4" fmla="*/ 33 w 46"/>
                <a:gd name="T5" fmla="*/ 3 h 45"/>
                <a:gd name="T6" fmla="*/ 36 w 46"/>
                <a:gd name="T7" fmla="*/ 3 h 45"/>
                <a:gd name="T8" fmla="*/ 39 w 46"/>
                <a:gd name="T9" fmla="*/ 7 h 45"/>
                <a:gd name="T10" fmla="*/ 42 w 46"/>
                <a:gd name="T11" fmla="*/ 10 h 45"/>
                <a:gd name="T12" fmla="*/ 42 w 46"/>
                <a:gd name="T13" fmla="*/ 13 h 45"/>
                <a:gd name="T14" fmla="*/ 46 w 46"/>
                <a:gd name="T15" fmla="*/ 19 h 45"/>
                <a:gd name="T16" fmla="*/ 46 w 46"/>
                <a:gd name="T17" fmla="*/ 23 h 45"/>
                <a:gd name="T18" fmla="*/ 46 w 46"/>
                <a:gd name="T19" fmla="*/ 26 h 45"/>
                <a:gd name="T20" fmla="*/ 42 w 46"/>
                <a:gd name="T21" fmla="*/ 32 h 45"/>
                <a:gd name="T22" fmla="*/ 42 w 46"/>
                <a:gd name="T23" fmla="*/ 36 h 45"/>
                <a:gd name="T24" fmla="*/ 39 w 46"/>
                <a:gd name="T25" fmla="*/ 39 h 45"/>
                <a:gd name="T26" fmla="*/ 36 w 46"/>
                <a:gd name="T27" fmla="*/ 42 h 45"/>
                <a:gd name="T28" fmla="*/ 33 w 46"/>
                <a:gd name="T29" fmla="*/ 42 h 45"/>
                <a:gd name="T30" fmla="*/ 26 w 46"/>
                <a:gd name="T31" fmla="*/ 45 h 45"/>
                <a:gd name="T32" fmla="*/ 23 w 46"/>
                <a:gd name="T33" fmla="*/ 45 h 45"/>
                <a:gd name="T34" fmla="*/ 20 w 46"/>
                <a:gd name="T35" fmla="*/ 45 h 45"/>
                <a:gd name="T36" fmla="*/ 13 w 46"/>
                <a:gd name="T37" fmla="*/ 42 h 45"/>
                <a:gd name="T38" fmla="*/ 10 w 46"/>
                <a:gd name="T39" fmla="*/ 42 h 45"/>
                <a:gd name="T40" fmla="*/ 7 w 46"/>
                <a:gd name="T41" fmla="*/ 39 h 45"/>
                <a:gd name="T42" fmla="*/ 4 w 46"/>
                <a:gd name="T43" fmla="*/ 36 h 45"/>
                <a:gd name="T44" fmla="*/ 4 w 46"/>
                <a:gd name="T45" fmla="*/ 32 h 45"/>
                <a:gd name="T46" fmla="*/ 0 w 46"/>
                <a:gd name="T47" fmla="*/ 26 h 45"/>
                <a:gd name="T48" fmla="*/ 0 w 46"/>
                <a:gd name="T49" fmla="*/ 23 h 45"/>
                <a:gd name="T50" fmla="*/ 0 w 46"/>
                <a:gd name="T51" fmla="*/ 19 h 45"/>
                <a:gd name="T52" fmla="*/ 4 w 46"/>
                <a:gd name="T53" fmla="*/ 13 h 45"/>
                <a:gd name="T54" fmla="*/ 4 w 46"/>
                <a:gd name="T55" fmla="*/ 10 h 45"/>
                <a:gd name="T56" fmla="*/ 7 w 46"/>
                <a:gd name="T57" fmla="*/ 7 h 45"/>
                <a:gd name="T58" fmla="*/ 10 w 46"/>
                <a:gd name="T59" fmla="*/ 3 h 45"/>
                <a:gd name="T60" fmla="*/ 13 w 46"/>
                <a:gd name="T61" fmla="*/ 3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33" y="3"/>
                  </a:lnTo>
                  <a:lnTo>
                    <a:pt x="36" y="3"/>
                  </a:lnTo>
                  <a:lnTo>
                    <a:pt x="39" y="7"/>
                  </a:lnTo>
                  <a:lnTo>
                    <a:pt x="42" y="10"/>
                  </a:lnTo>
                  <a:lnTo>
                    <a:pt x="42" y="13"/>
                  </a:lnTo>
                  <a:lnTo>
                    <a:pt x="46" y="19"/>
                  </a:lnTo>
                  <a:lnTo>
                    <a:pt x="46" y="23"/>
                  </a:lnTo>
                  <a:lnTo>
                    <a:pt x="46" y="26"/>
                  </a:lnTo>
                  <a:lnTo>
                    <a:pt x="42" y="32"/>
                  </a:lnTo>
                  <a:lnTo>
                    <a:pt x="42" y="36"/>
                  </a:lnTo>
                  <a:lnTo>
                    <a:pt x="39" y="39"/>
                  </a:lnTo>
                  <a:lnTo>
                    <a:pt x="36" y="42"/>
                  </a:lnTo>
                  <a:lnTo>
                    <a:pt x="33" y="42"/>
                  </a:lnTo>
                  <a:lnTo>
                    <a:pt x="26" y="45"/>
                  </a:lnTo>
                  <a:lnTo>
                    <a:pt x="23" y="45"/>
                  </a:lnTo>
                  <a:lnTo>
                    <a:pt x="20" y="45"/>
                  </a:lnTo>
                  <a:lnTo>
                    <a:pt x="13" y="42"/>
                  </a:lnTo>
                  <a:lnTo>
                    <a:pt x="10" y="42"/>
                  </a:lnTo>
                  <a:lnTo>
                    <a:pt x="7" y="39"/>
                  </a:lnTo>
                  <a:lnTo>
                    <a:pt x="4" y="36"/>
                  </a:lnTo>
                  <a:lnTo>
                    <a:pt x="4" y="32"/>
                  </a:lnTo>
                  <a:lnTo>
                    <a:pt x="0" y="26"/>
                  </a:lnTo>
                  <a:lnTo>
                    <a:pt x="0" y="23"/>
                  </a:lnTo>
                  <a:lnTo>
                    <a:pt x="0" y="19"/>
                  </a:lnTo>
                  <a:lnTo>
                    <a:pt x="4" y="13"/>
                  </a:lnTo>
                  <a:lnTo>
                    <a:pt x="4" y="10"/>
                  </a:lnTo>
                  <a:lnTo>
                    <a:pt x="7" y="7"/>
                  </a:lnTo>
                  <a:lnTo>
                    <a:pt x="10" y="3"/>
                  </a:lnTo>
                  <a:lnTo>
                    <a:pt x="13" y="3"/>
                  </a:lnTo>
                  <a:lnTo>
                    <a:pt x="20"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762" name="Freeform 370"/>
            <p:cNvSpPr>
              <a:spLocks/>
            </p:cNvSpPr>
            <p:nvPr/>
          </p:nvSpPr>
          <p:spPr bwMode="auto">
            <a:xfrm>
              <a:off x="2671" y="1384"/>
              <a:ext cx="63" cy="63"/>
            </a:xfrm>
            <a:custGeom>
              <a:avLst/>
              <a:gdLst>
                <a:gd name="T0" fmla="*/ 23 w 46"/>
                <a:gd name="T1" fmla="*/ 0 h 45"/>
                <a:gd name="T2" fmla="*/ 26 w 46"/>
                <a:gd name="T3" fmla="*/ 0 h 45"/>
                <a:gd name="T4" fmla="*/ 33 w 46"/>
                <a:gd name="T5" fmla="*/ 3 h 45"/>
                <a:gd name="T6" fmla="*/ 36 w 46"/>
                <a:gd name="T7" fmla="*/ 3 h 45"/>
                <a:gd name="T8" fmla="*/ 39 w 46"/>
                <a:gd name="T9" fmla="*/ 7 h 45"/>
                <a:gd name="T10" fmla="*/ 42 w 46"/>
                <a:gd name="T11" fmla="*/ 10 h 45"/>
                <a:gd name="T12" fmla="*/ 42 w 46"/>
                <a:gd name="T13" fmla="*/ 13 h 45"/>
                <a:gd name="T14" fmla="*/ 46 w 46"/>
                <a:gd name="T15" fmla="*/ 19 h 45"/>
                <a:gd name="T16" fmla="*/ 46 w 46"/>
                <a:gd name="T17" fmla="*/ 23 h 45"/>
                <a:gd name="T18" fmla="*/ 46 w 46"/>
                <a:gd name="T19" fmla="*/ 26 h 45"/>
                <a:gd name="T20" fmla="*/ 42 w 46"/>
                <a:gd name="T21" fmla="*/ 32 h 45"/>
                <a:gd name="T22" fmla="*/ 42 w 46"/>
                <a:gd name="T23" fmla="*/ 36 h 45"/>
                <a:gd name="T24" fmla="*/ 39 w 46"/>
                <a:gd name="T25" fmla="*/ 39 h 45"/>
                <a:gd name="T26" fmla="*/ 36 w 46"/>
                <a:gd name="T27" fmla="*/ 42 h 45"/>
                <a:gd name="T28" fmla="*/ 33 w 46"/>
                <a:gd name="T29" fmla="*/ 42 h 45"/>
                <a:gd name="T30" fmla="*/ 26 w 46"/>
                <a:gd name="T31" fmla="*/ 45 h 45"/>
                <a:gd name="T32" fmla="*/ 23 w 46"/>
                <a:gd name="T33" fmla="*/ 45 h 45"/>
                <a:gd name="T34" fmla="*/ 20 w 46"/>
                <a:gd name="T35" fmla="*/ 45 h 45"/>
                <a:gd name="T36" fmla="*/ 13 w 46"/>
                <a:gd name="T37" fmla="*/ 42 h 45"/>
                <a:gd name="T38" fmla="*/ 10 w 46"/>
                <a:gd name="T39" fmla="*/ 42 h 45"/>
                <a:gd name="T40" fmla="*/ 7 w 46"/>
                <a:gd name="T41" fmla="*/ 39 h 45"/>
                <a:gd name="T42" fmla="*/ 4 w 46"/>
                <a:gd name="T43" fmla="*/ 36 h 45"/>
                <a:gd name="T44" fmla="*/ 4 w 46"/>
                <a:gd name="T45" fmla="*/ 32 h 45"/>
                <a:gd name="T46" fmla="*/ 0 w 46"/>
                <a:gd name="T47" fmla="*/ 26 h 45"/>
                <a:gd name="T48" fmla="*/ 0 w 46"/>
                <a:gd name="T49" fmla="*/ 23 h 45"/>
                <a:gd name="T50" fmla="*/ 0 w 46"/>
                <a:gd name="T51" fmla="*/ 19 h 45"/>
                <a:gd name="T52" fmla="*/ 4 w 46"/>
                <a:gd name="T53" fmla="*/ 13 h 45"/>
                <a:gd name="T54" fmla="*/ 4 w 46"/>
                <a:gd name="T55" fmla="*/ 10 h 45"/>
                <a:gd name="T56" fmla="*/ 7 w 46"/>
                <a:gd name="T57" fmla="*/ 7 h 45"/>
                <a:gd name="T58" fmla="*/ 10 w 46"/>
                <a:gd name="T59" fmla="*/ 3 h 45"/>
                <a:gd name="T60" fmla="*/ 13 w 46"/>
                <a:gd name="T61" fmla="*/ 3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33" y="3"/>
                  </a:lnTo>
                  <a:lnTo>
                    <a:pt x="36" y="3"/>
                  </a:lnTo>
                  <a:lnTo>
                    <a:pt x="39" y="7"/>
                  </a:lnTo>
                  <a:lnTo>
                    <a:pt x="42" y="10"/>
                  </a:lnTo>
                  <a:lnTo>
                    <a:pt x="42" y="13"/>
                  </a:lnTo>
                  <a:lnTo>
                    <a:pt x="46" y="19"/>
                  </a:lnTo>
                  <a:lnTo>
                    <a:pt x="46" y="23"/>
                  </a:lnTo>
                  <a:lnTo>
                    <a:pt x="46" y="26"/>
                  </a:lnTo>
                  <a:lnTo>
                    <a:pt x="42" y="32"/>
                  </a:lnTo>
                  <a:lnTo>
                    <a:pt x="42" y="36"/>
                  </a:lnTo>
                  <a:lnTo>
                    <a:pt x="39" y="39"/>
                  </a:lnTo>
                  <a:lnTo>
                    <a:pt x="36" y="42"/>
                  </a:lnTo>
                  <a:lnTo>
                    <a:pt x="33" y="42"/>
                  </a:lnTo>
                  <a:lnTo>
                    <a:pt x="26" y="45"/>
                  </a:lnTo>
                  <a:lnTo>
                    <a:pt x="23" y="45"/>
                  </a:lnTo>
                  <a:lnTo>
                    <a:pt x="20" y="45"/>
                  </a:lnTo>
                  <a:lnTo>
                    <a:pt x="13" y="42"/>
                  </a:lnTo>
                  <a:lnTo>
                    <a:pt x="10" y="42"/>
                  </a:lnTo>
                  <a:lnTo>
                    <a:pt x="7" y="39"/>
                  </a:lnTo>
                  <a:lnTo>
                    <a:pt x="4" y="36"/>
                  </a:lnTo>
                  <a:lnTo>
                    <a:pt x="4" y="32"/>
                  </a:lnTo>
                  <a:lnTo>
                    <a:pt x="0" y="26"/>
                  </a:lnTo>
                  <a:lnTo>
                    <a:pt x="0" y="23"/>
                  </a:lnTo>
                  <a:lnTo>
                    <a:pt x="0" y="19"/>
                  </a:lnTo>
                  <a:lnTo>
                    <a:pt x="4" y="13"/>
                  </a:lnTo>
                  <a:lnTo>
                    <a:pt x="4" y="10"/>
                  </a:lnTo>
                  <a:lnTo>
                    <a:pt x="7" y="7"/>
                  </a:lnTo>
                  <a:lnTo>
                    <a:pt x="10" y="3"/>
                  </a:lnTo>
                  <a:lnTo>
                    <a:pt x="13" y="3"/>
                  </a:lnTo>
                  <a:lnTo>
                    <a:pt x="20" y="0"/>
                  </a:lnTo>
                  <a:lnTo>
                    <a:pt x="23" y="0"/>
                  </a:lnTo>
                </a:path>
              </a:pathLst>
            </a:custGeom>
            <a:noFill/>
            <a:ln w="0">
              <a:solidFill>
                <a:srgbClr val="000000"/>
              </a:solidFill>
              <a:round/>
              <a:headEnd/>
              <a:tailEnd/>
            </a:ln>
          </p:spPr>
          <p:txBody>
            <a:bodyPr/>
            <a:lstStyle/>
            <a:p>
              <a:endParaRPr lang="en-US"/>
            </a:p>
          </p:txBody>
        </p:sp>
        <p:sp>
          <p:nvSpPr>
            <p:cNvPr id="32763" name="Freeform 371"/>
            <p:cNvSpPr>
              <a:spLocks/>
            </p:cNvSpPr>
            <p:nvPr/>
          </p:nvSpPr>
          <p:spPr bwMode="auto">
            <a:xfrm>
              <a:off x="2587" y="1136"/>
              <a:ext cx="58" cy="63"/>
            </a:xfrm>
            <a:custGeom>
              <a:avLst/>
              <a:gdLst>
                <a:gd name="T0" fmla="*/ 23 w 42"/>
                <a:gd name="T1" fmla="*/ 0 h 45"/>
                <a:gd name="T2" fmla="*/ 26 w 42"/>
                <a:gd name="T3" fmla="*/ 0 h 45"/>
                <a:gd name="T4" fmla="*/ 29 w 42"/>
                <a:gd name="T5" fmla="*/ 0 h 45"/>
                <a:gd name="T6" fmla="*/ 33 w 42"/>
                <a:gd name="T7" fmla="*/ 3 h 45"/>
                <a:gd name="T8" fmla="*/ 36 w 42"/>
                <a:gd name="T9" fmla="*/ 7 h 45"/>
                <a:gd name="T10" fmla="*/ 39 w 42"/>
                <a:gd name="T11" fmla="*/ 10 h 45"/>
                <a:gd name="T12" fmla="*/ 42 w 42"/>
                <a:gd name="T13" fmla="*/ 13 h 45"/>
                <a:gd name="T14" fmla="*/ 42 w 42"/>
                <a:gd name="T15" fmla="*/ 16 h 45"/>
                <a:gd name="T16" fmla="*/ 42 w 42"/>
                <a:gd name="T17" fmla="*/ 23 h 45"/>
                <a:gd name="T18" fmla="*/ 42 w 42"/>
                <a:gd name="T19" fmla="*/ 26 h 45"/>
                <a:gd name="T20" fmla="*/ 42 w 42"/>
                <a:gd name="T21" fmla="*/ 29 h 45"/>
                <a:gd name="T22" fmla="*/ 39 w 42"/>
                <a:gd name="T23" fmla="*/ 36 h 45"/>
                <a:gd name="T24" fmla="*/ 36 w 42"/>
                <a:gd name="T25" fmla="*/ 39 h 45"/>
                <a:gd name="T26" fmla="*/ 33 w 42"/>
                <a:gd name="T27" fmla="*/ 39 h 45"/>
                <a:gd name="T28" fmla="*/ 29 w 42"/>
                <a:gd name="T29" fmla="*/ 42 h 45"/>
                <a:gd name="T30" fmla="*/ 26 w 42"/>
                <a:gd name="T31" fmla="*/ 42 h 45"/>
                <a:gd name="T32" fmla="*/ 23 w 42"/>
                <a:gd name="T33" fmla="*/ 45 h 45"/>
                <a:gd name="T34" fmla="*/ 16 w 42"/>
                <a:gd name="T35" fmla="*/ 42 h 45"/>
                <a:gd name="T36" fmla="*/ 13 w 42"/>
                <a:gd name="T37" fmla="*/ 42 h 45"/>
                <a:gd name="T38" fmla="*/ 10 w 42"/>
                <a:gd name="T39" fmla="*/ 39 h 45"/>
                <a:gd name="T40" fmla="*/ 7 w 42"/>
                <a:gd name="T41" fmla="*/ 39 h 45"/>
                <a:gd name="T42" fmla="*/ 4 w 42"/>
                <a:gd name="T43" fmla="*/ 36 h 45"/>
                <a:gd name="T44" fmla="*/ 0 w 42"/>
                <a:gd name="T45" fmla="*/ 29 h 45"/>
                <a:gd name="T46" fmla="*/ 0 w 42"/>
                <a:gd name="T47" fmla="*/ 26 h 45"/>
                <a:gd name="T48" fmla="*/ 0 w 42"/>
                <a:gd name="T49" fmla="*/ 23 h 45"/>
                <a:gd name="T50" fmla="*/ 0 w 42"/>
                <a:gd name="T51" fmla="*/ 16 h 45"/>
                <a:gd name="T52" fmla="*/ 0 w 42"/>
                <a:gd name="T53" fmla="*/ 13 h 45"/>
                <a:gd name="T54" fmla="*/ 4 w 42"/>
                <a:gd name="T55" fmla="*/ 10 h 45"/>
                <a:gd name="T56" fmla="*/ 7 w 42"/>
                <a:gd name="T57" fmla="*/ 7 h 45"/>
                <a:gd name="T58" fmla="*/ 10 w 42"/>
                <a:gd name="T59" fmla="*/ 3 h 45"/>
                <a:gd name="T60" fmla="*/ 13 w 42"/>
                <a:gd name="T61" fmla="*/ 0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0"/>
                  </a:lnTo>
                  <a:lnTo>
                    <a:pt x="33" y="3"/>
                  </a:lnTo>
                  <a:lnTo>
                    <a:pt x="36" y="7"/>
                  </a:lnTo>
                  <a:lnTo>
                    <a:pt x="39" y="10"/>
                  </a:lnTo>
                  <a:lnTo>
                    <a:pt x="42" y="13"/>
                  </a:lnTo>
                  <a:lnTo>
                    <a:pt x="42" y="16"/>
                  </a:lnTo>
                  <a:lnTo>
                    <a:pt x="42" y="23"/>
                  </a:lnTo>
                  <a:lnTo>
                    <a:pt x="42" y="26"/>
                  </a:lnTo>
                  <a:lnTo>
                    <a:pt x="42" y="29"/>
                  </a:lnTo>
                  <a:lnTo>
                    <a:pt x="39" y="36"/>
                  </a:lnTo>
                  <a:lnTo>
                    <a:pt x="36" y="39"/>
                  </a:lnTo>
                  <a:lnTo>
                    <a:pt x="33" y="39"/>
                  </a:lnTo>
                  <a:lnTo>
                    <a:pt x="29" y="42"/>
                  </a:lnTo>
                  <a:lnTo>
                    <a:pt x="26" y="42"/>
                  </a:lnTo>
                  <a:lnTo>
                    <a:pt x="23" y="45"/>
                  </a:lnTo>
                  <a:lnTo>
                    <a:pt x="16" y="42"/>
                  </a:lnTo>
                  <a:lnTo>
                    <a:pt x="13" y="42"/>
                  </a:lnTo>
                  <a:lnTo>
                    <a:pt x="10" y="39"/>
                  </a:lnTo>
                  <a:lnTo>
                    <a:pt x="7" y="39"/>
                  </a:lnTo>
                  <a:lnTo>
                    <a:pt x="4" y="36"/>
                  </a:lnTo>
                  <a:lnTo>
                    <a:pt x="0" y="29"/>
                  </a:lnTo>
                  <a:lnTo>
                    <a:pt x="0" y="26"/>
                  </a:lnTo>
                  <a:lnTo>
                    <a:pt x="0" y="23"/>
                  </a:lnTo>
                  <a:lnTo>
                    <a:pt x="0" y="16"/>
                  </a:lnTo>
                  <a:lnTo>
                    <a:pt x="0" y="13"/>
                  </a:lnTo>
                  <a:lnTo>
                    <a:pt x="4" y="10"/>
                  </a:lnTo>
                  <a:lnTo>
                    <a:pt x="7" y="7"/>
                  </a:lnTo>
                  <a:lnTo>
                    <a:pt x="10" y="3"/>
                  </a:lnTo>
                  <a:lnTo>
                    <a:pt x="13" y="0"/>
                  </a:lnTo>
                  <a:lnTo>
                    <a:pt x="16" y="0"/>
                  </a:lnTo>
                  <a:lnTo>
                    <a:pt x="23" y="0"/>
                  </a:lnTo>
                </a:path>
              </a:pathLst>
            </a:custGeom>
            <a:solidFill>
              <a:srgbClr val="FFFF00"/>
            </a:solidFill>
            <a:ln w="12700">
              <a:solidFill>
                <a:srgbClr val="000000"/>
              </a:solidFill>
              <a:round/>
              <a:headEnd/>
              <a:tailEnd/>
            </a:ln>
          </p:spPr>
          <p:txBody>
            <a:bodyPr/>
            <a:lstStyle/>
            <a:p>
              <a:endParaRPr lang="en-US"/>
            </a:p>
          </p:txBody>
        </p:sp>
        <p:sp>
          <p:nvSpPr>
            <p:cNvPr id="32764" name="Freeform 372"/>
            <p:cNvSpPr>
              <a:spLocks/>
            </p:cNvSpPr>
            <p:nvPr/>
          </p:nvSpPr>
          <p:spPr bwMode="auto">
            <a:xfrm>
              <a:off x="2619" y="1317"/>
              <a:ext cx="58" cy="59"/>
            </a:xfrm>
            <a:custGeom>
              <a:avLst/>
              <a:gdLst>
                <a:gd name="T0" fmla="*/ 22 w 42"/>
                <a:gd name="T1" fmla="*/ 0 h 42"/>
                <a:gd name="T2" fmla="*/ 26 w 42"/>
                <a:gd name="T3" fmla="*/ 0 h 42"/>
                <a:gd name="T4" fmla="*/ 29 w 42"/>
                <a:gd name="T5" fmla="*/ 0 h 42"/>
                <a:gd name="T6" fmla="*/ 32 w 42"/>
                <a:gd name="T7" fmla="*/ 3 h 42"/>
                <a:gd name="T8" fmla="*/ 35 w 42"/>
                <a:gd name="T9" fmla="*/ 6 h 42"/>
                <a:gd name="T10" fmla="*/ 38 w 42"/>
                <a:gd name="T11" fmla="*/ 10 h 42"/>
                <a:gd name="T12" fmla="*/ 42 w 42"/>
                <a:gd name="T13" fmla="*/ 13 h 42"/>
                <a:gd name="T14" fmla="*/ 42 w 42"/>
                <a:gd name="T15" fmla="*/ 16 h 42"/>
                <a:gd name="T16" fmla="*/ 42 w 42"/>
                <a:gd name="T17" fmla="*/ 22 h 42"/>
                <a:gd name="T18" fmla="*/ 42 w 42"/>
                <a:gd name="T19" fmla="*/ 26 h 42"/>
                <a:gd name="T20" fmla="*/ 42 w 42"/>
                <a:gd name="T21" fmla="*/ 29 h 42"/>
                <a:gd name="T22" fmla="*/ 38 w 42"/>
                <a:gd name="T23" fmla="*/ 32 h 42"/>
                <a:gd name="T24" fmla="*/ 35 w 42"/>
                <a:gd name="T25" fmla="*/ 35 h 42"/>
                <a:gd name="T26" fmla="*/ 32 w 42"/>
                <a:gd name="T27" fmla="*/ 38 h 42"/>
                <a:gd name="T28" fmla="*/ 29 w 42"/>
                <a:gd name="T29" fmla="*/ 42 h 42"/>
                <a:gd name="T30" fmla="*/ 26 w 42"/>
                <a:gd name="T31" fmla="*/ 42 h 42"/>
                <a:gd name="T32" fmla="*/ 22 w 42"/>
                <a:gd name="T33" fmla="*/ 42 h 42"/>
                <a:gd name="T34" fmla="*/ 16 w 42"/>
                <a:gd name="T35" fmla="*/ 42 h 42"/>
                <a:gd name="T36" fmla="*/ 13 w 42"/>
                <a:gd name="T37" fmla="*/ 42 h 42"/>
                <a:gd name="T38" fmla="*/ 10 w 42"/>
                <a:gd name="T39" fmla="*/ 38 h 42"/>
                <a:gd name="T40" fmla="*/ 6 w 42"/>
                <a:gd name="T41" fmla="*/ 35 h 42"/>
                <a:gd name="T42" fmla="*/ 3 w 42"/>
                <a:gd name="T43" fmla="*/ 32 h 42"/>
                <a:gd name="T44" fmla="*/ 0 w 42"/>
                <a:gd name="T45" fmla="*/ 29 h 42"/>
                <a:gd name="T46" fmla="*/ 0 w 42"/>
                <a:gd name="T47" fmla="*/ 26 h 42"/>
                <a:gd name="T48" fmla="*/ 0 w 42"/>
                <a:gd name="T49" fmla="*/ 22 h 42"/>
                <a:gd name="T50" fmla="*/ 0 w 42"/>
                <a:gd name="T51" fmla="*/ 16 h 42"/>
                <a:gd name="T52" fmla="*/ 0 w 42"/>
                <a:gd name="T53" fmla="*/ 13 h 42"/>
                <a:gd name="T54" fmla="*/ 3 w 42"/>
                <a:gd name="T55" fmla="*/ 10 h 42"/>
                <a:gd name="T56" fmla="*/ 6 w 42"/>
                <a:gd name="T57" fmla="*/ 6 h 42"/>
                <a:gd name="T58" fmla="*/ 10 w 42"/>
                <a:gd name="T59" fmla="*/ 3 h 42"/>
                <a:gd name="T60" fmla="*/ 13 w 42"/>
                <a:gd name="T61" fmla="*/ 0 h 42"/>
                <a:gd name="T62" fmla="*/ 16 w 42"/>
                <a:gd name="T63" fmla="*/ 0 h 42"/>
                <a:gd name="T64" fmla="*/ 22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2" y="0"/>
                  </a:moveTo>
                  <a:lnTo>
                    <a:pt x="26" y="0"/>
                  </a:lnTo>
                  <a:lnTo>
                    <a:pt x="29" y="0"/>
                  </a:lnTo>
                  <a:lnTo>
                    <a:pt x="32" y="3"/>
                  </a:lnTo>
                  <a:lnTo>
                    <a:pt x="35" y="6"/>
                  </a:lnTo>
                  <a:lnTo>
                    <a:pt x="38" y="10"/>
                  </a:lnTo>
                  <a:lnTo>
                    <a:pt x="42" y="13"/>
                  </a:lnTo>
                  <a:lnTo>
                    <a:pt x="42" y="16"/>
                  </a:lnTo>
                  <a:lnTo>
                    <a:pt x="42" y="22"/>
                  </a:lnTo>
                  <a:lnTo>
                    <a:pt x="42" y="26"/>
                  </a:lnTo>
                  <a:lnTo>
                    <a:pt x="42" y="29"/>
                  </a:lnTo>
                  <a:lnTo>
                    <a:pt x="38" y="32"/>
                  </a:lnTo>
                  <a:lnTo>
                    <a:pt x="35" y="35"/>
                  </a:lnTo>
                  <a:lnTo>
                    <a:pt x="32" y="38"/>
                  </a:lnTo>
                  <a:lnTo>
                    <a:pt x="29" y="42"/>
                  </a:lnTo>
                  <a:lnTo>
                    <a:pt x="26" y="42"/>
                  </a:lnTo>
                  <a:lnTo>
                    <a:pt x="22" y="42"/>
                  </a:lnTo>
                  <a:lnTo>
                    <a:pt x="16" y="42"/>
                  </a:lnTo>
                  <a:lnTo>
                    <a:pt x="13" y="42"/>
                  </a:lnTo>
                  <a:lnTo>
                    <a:pt x="10" y="38"/>
                  </a:lnTo>
                  <a:lnTo>
                    <a:pt x="6" y="35"/>
                  </a:lnTo>
                  <a:lnTo>
                    <a:pt x="3" y="32"/>
                  </a:lnTo>
                  <a:lnTo>
                    <a:pt x="0" y="29"/>
                  </a:lnTo>
                  <a:lnTo>
                    <a:pt x="0" y="26"/>
                  </a:lnTo>
                  <a:lnTo>
                    <a:pt x="0" y="22"/>
                  </a:lnTo>
                  <a:lnTo>
                    <a:pt x="0" y="16"/>
                  </a:lnTo>
                  <a:lnTo>
                    <a:pt x="0" y="13"/>
                  </a:lnTo>
                  <a:lnTo>
                    <a:pt x="3" y="10"/>
                  </a:lnTo>
                  <a:lnTo>
                    <a:pt x="6" y="6"/>
                  </a:lnTo>
                  <a:lnTo>
                    <a:pt x="10" y="3"/>
                  </a:lnTo>
                  <a:lnTo>
                    <a:pt x="13" y="0"/>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765" name="Freeform 373"/>
            <p:cNvSpPr>
              <a:spLocks/>
            </p:cNvSpPr>
            <p:nvPr/>
          </p:nvSpPr>
          <p:spPr bwMode="auto">
            <a:xfrm>
              <a:off x="2619" y="1317"/>
              <a:ext cx="58" cy="59"/>
            </a:xfrm>
            <a:custGeom>
              <a:avLst/>
              <a:gdLst>
                <a:gd name="T0" fmla="*/ 22 w 42"/>
                <a:gd name="T1" fmla="*/ 0 h 42"/>
                <a:gd name="T2" fmla="*/ 26 w 42"/>
                <a:gd name="T3" fmla="*/ 0 h 42"/>
                <a:gd name="T4" fmla="*/ 29 w 42"/>
                <a:gd name="T5" fmla="*/ 0 h 42"/>
                <a:gd name="T6" fmla="*/ 32 w 42"/>
                <a:gd name="T7" fmla="*/ 3 h 42"/>
                <a:gd name="T8" fmla="*/ 35 w 42"/>
                <a:gd name="T9" fmla="*/ 6 h 42"/>
                <a:gd name="T10" fmla="*/ 38 w 42"/>
                <a:gd name="T11" fmla="*/ 10 h 42"/>
                <a:gd name="T12" fmla="*/ 42 w 42"/>
                <a:gd name="T13" fmla="*/ 13 h 42"/>
                <a:gd name="T14" fmla="*/ 42 w 42"/>
                <a:gd name="T15" fmla="*/ 16 h 42"/>
                <a:gd name="T16" fmla="*/ 42 w 42"/>
                <a:gd name="T17" fmla="*/ 22 h 42"/>
                <a:gd name="T18" fmla="*/ 42 w 42"/>
                <a:gd name="T19" fmla="*/ 26 h 42"/>
                <a:gd name="T20" fmla="*/ 42 w 42"/>
                <a:gd name="T21" fmla="*/ 29 h 42"/>
                <a:gd name="T22" fmla="*/ 38 w 42"/>
                <a:gd name="T23" fmla="*/ 32 h 42"/>
                <a:gd name="T24" fmla="*/ 35 w 42"/>
                <a:gd name="T25" fmla="*/ 35 h 42"/>
                <a:gd name="T26" fmla="*/ 32 w 42"/>
                <a:gd name="T27" fmla="*/ 38 h 42"/>
                <a:gd name="T28" fmla="*/ 29 w 42"/>
                <a:gd name="T29" fmla="*/ 42 h 42"/>
                <a:gd name="T30" fmla="*/ 26 w 42"/>
                <a:gd name="T31" fmla="*/ 42 h 42"/>
                <a:gd name="T32" fmla="*/ 22 w 42"/>
                <a:gd name="T33" fmla="*/ 42 h 42"/>
                <a:gd name="T34" fmla="*/ 16 w 42"/>
                <a:gd name="T35" fmla="*/ 42 h 42"/>
                <a:gd name="T36" fmla="*/ 13 w 42"/>
                <a:gd name="T37" fmla="*/ 42 h 42"/>
                <a:gd name="T38" fmla="*/ 10 w 42"/>
                <a:gd name="T39" fmla="*/ 38 h 42"/>
                <a:gd name="T40" fmla="*/ 6 w 42"/>
                <a:gd name="T41" fmla="*/ 35 h 42"/>
                <a:gd name="T42" fmla="*/ 3 w 42"/>
                <a:gd name="T43" fmla="*/ 32 h 42"/>
                <a:gd name="T44" fmla="*/ 0 w 42"/>
                <a:gd name="T45" fmla="*/ 29 h 42"/>
                <a:gd name="T46" fmla="*/ 0 w 42"/>
                <a:gd name="T47" fmla="*/ 26 h 42"/>
                <a:gd name="T48" fmla="*/ 0 w 42"/>
                <a:gd name="T49" fmla="*/ 22 h 42"/>
                <a:gd name="T50" fmla="*/ 0 w 42"/>
                <a:gd name="T51" fmla="*/ 16 h 42"/>
                <a:gd name="T52" fmla="*/ 0 w 42"/>
                <a:gd name="T53" fmla="*/ 13 h 42"/>
                <a:gd name="T54" fmla="*/ 3 w 42"/>
                <a:gd name="T55" fmla="*/ 10 h 42"/>
                <a:gd name="T56" fmla="*/ 6 w 42"/>
                <a:gd name="T57" fmla="*/ 6 h 42"/>
                <a:gd name="T58" fmla="*/ 10 w 42"/>
                <a:gd name="T59" fmla="*/ 3 h 42"/>
                <a:gd name="T60" fmla="*/ 13 w 42"/>
                <a:gd name="T61" fmla="*/ 0 h 42"/>
                <a:gd name="T62" fmla="*/ 16 w 42"/>
                <a:gd name="T63" fmla="*/ 0 h 42"/>
                <a:gd name="T64" fmla="*/ 22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2" y="0"/>
                  </a:moveTo>
                  <a:lnTo>
                    <a:pt x="26" y="0"/>
                  </a:lnTo>
                  <a:lnTo>
                    <a:pt x="29" y="0"/>
                  </a:lnTo>
                  <a:lnTo>
                    <a:pt x="32" y="3"/>
                  </a:lnTo>
                  <a:lnTo>
                    <a:pt x="35" y="6"/>
                  </a:lnTo>
                  <a:lnTo>
                    <a:pt x="38" y="10"/>
                  </a:lnTo>
                  <a:lnTo>
                    <a:pt x="42" y="13"/>
                  </a:lnTo>
                  <a:lnTo>
                    <a:pt x="42" y="16"/>
                  </a:lnTo>
                  <a:lnTo>
                    <a:pt x="42" y="22"/>
                  </a:lnTo>
                  <a:lnTo>
                    <a:pt x="42" y="26"/>
                  </a:lnTo>
                  <a:lnTo>
                    <a:pt x="42" y="29"/>
                  </a:lnTo>
                  <a:lnTo>
                    <a:pt x="38" y="32"/>
                  </a:lnTo>
                  <a:lnTo>
                    <a:pt x="35" y="35"/>
                  </a:lnTo>
                  <a:lnTo>
                    <a:pt x="32" y="38"/>
                  </a:lnTo>
                  <a:lnTo>
                    <a:pt x="29" y="42"/>
                  </a:lnTo>
                  <a:lnTo>
                    <a:pt x="26" y="42"/>
                  </a:lnTo>
                  <a:lnTo>
                    <a:pt x="22" y="42"/>
                  </a:lnTo>
                  <a:lnTo>
                    <a:pt x="16" y="42"/>
                  </a:lnTo>
                  <a:lnTo>
                    <a:pt x="13" y="42"/>
                  </a:lnTo>
                  <a:lnTo>
                    <a:pt x="10" y="38"/>
                  </a:lnTo>
                  <a:lnTo>
                    <a:pt x="6" y="35"/>
                  </a:lnTo>
                  <a:lnTo>
                    <a:pt x="3" y="32"/>
                  </a:lnTo>
                  <a:lnTo>
                    <a:pt x="0" y="29"/>
                  </a:lnTo>
                  <a:lnTo>
                    <a:pt x="0" y="26"/>
                  </a:lnTo>
                  <a:lnTo>
                    <a:pt x="0" y="22"/>
                  </a:lnTo>
                  <a:lnTo>
                    <a:pt x="0" y="16"/>
                  </a:lnTo>
                  <a:lnTo>
                    <a:pt x="0" y="13"/>
                  </a:lnTo>
                  <a:lnTo>
                    <a:pt x="3" y="10"/>
                  </a:lnTo>
                  <a:lnTo>
                    <a:pt x="6" y="6"/>
                  </a:lnTo>
                  <a:lnTo>
                    <a:pt x="10"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766" name="Freeform 374"/>
            <p:cNvSpPr>
              <a:spLocks/>
            </p:cNvSpPr>
            <p:nvPr/>
          </p:nvSpPr>
          <p:spPr bwMode="auto">
            <a:xfrm>
              <a:off x="2756" y="1474"/>
              <a:ext cx="56" cy="59"/>
            </a:xfrm>
            <a:custGeom>
              <a:avLst/>
              <a:gdLst>
                <a:gd name="T0" fmla="*/ 19 w 41"/>
                <a:gd name="T1" fmla="*/ 0 h 42"/>
                <a:gd name="T2" fmla="*/ 25 w 41"/>
                <a:gd name="T3" fmla="*/ 0 h 42"/>
                <a:gd name="T4" fmla="*/ 29 w 41"/>
                <a:gd name="T5" fmla="*/ 0 h 42"/>
                <a:gd name="T6" fmla="*/ 32 w 41"/>
                <a:gd name="T7" fmla="*/ 4 h 42"/>
                <a:gd name="T8" fmla="*/ 35 w 41"/>
                <a:gd name="T9" fmla="*/ 7 h 42"/>
                <a:gd name="T10" fmla="*/ 38 w 41"/>
                <a:gd name="T11" fmla="*/ 10 h 42"/>
                <a:gd name="T12" fmla="*/ 41 w 41"/>
                <a:gd name="T13" fmla="*/ 13 h 42"/>
                <a:gd name="T14" fmla="*/ 41 w 41"/>
                <a:gd name="T15" fmla="*/ 17 h 42"/>
                <a:gd name="T16" fmla="*/ 41 w 41"/>
                <a:gd name="T17" fmla="*/ 20 h 42"/>
                <a:gd name="T18" fmla="*/ 41 w 41"/>
                <a:gd name="T19" fmla="*/ 26 h 42"/>
                <a:gd name="T20" fmla="*/ 41 w 41"/>
                <a:gd name="T21" fmla="*/ 29 h 42"/>
                <a:gd name="T22" fmla="*/ 38 w 41"/>
                <a:gd name="T23" fmla="*/ 33 h 42"/>
                <a:gd name="T24" fmla="*/ 35 w 41"/>
                <a:gd name="T25" fmla="*/ 36 h 42"/>
                <a:gd name="T26" fmla="*/ 32 w 41"/>
                <a:gd name="T27" fmla="*/ 39 h 42"/>
                <a:gd name="T28" fmla="*/ 29 w 41"/>
                <a:gd name="T29" fmla="*/ 42 h 42"/>
                <a:gd name="T30" fmla="*/ 25 w 41"/>
                <a:gd name="T31" fmla="*/ 42 h 42"/>
                <a:gd name="T32" fmla="*/ 19 w 41"/>
                <a:gd name="T33" fmla="*/ 42 h 42"/>
                <a:gd name="T34" fmla="*/ 16 w 41"/>
                <a:gd name="T35" fmla="*/ 42 h 42"/>
                <a:gd name="T36" fmla="*/ 13 w 41"/>
                <a:gd name="T37" fmla="*/ 42 h 42"/>
                <a:gd name="T38" fmla="*/ 9 w 41"/>
                <a:gd name="T39" fmla="*/ 39 h 42"/>
                <a:gd name="T40" fmla="*/ 6 w 41"/>
                <a:gd name="T41" fmla="*/ 36 h 42"/>
                <a:gd name="T42" fmla="*/ 3 w 41"/>
                <a:gd name="T43" fmla="*/ 33 h 42"/>
                <a:gd name="T44" fmla="*/ 0 w 41"/>
                <a:gd name="T45" fmla="*/ 29 h 42"/>
                <a:gd name="T46" fmla="*/ 0 w 41"/>
                <a:gd name="T47" fmla="*/ 26 h 42"/>
                <a:gd name="T48" fmla="*/ 0 w 41"/>
                <a:gd name="T49" fmla="*/ 20 h 42"/>
                <a:gd name="T50" fmla="*/ 0 w 41"/>
                <a:gd name="T51" fmla="*/ 17 h 42"/>
                <a:gd name="T52" fmla="*/ 0 w 41"/>
                <a:gd name="T53" fmla="*/ 13 h 42"/>
                <a:gd name="T54" fmla="*/ 3 w 41"/>
                <a:gd name="T55" fmla="*/ 10 h 42"/>
                <a:gd name="T56" fmla="*/ 6 w 41"/>
                <a:gd name="T57" fmla="*/ 7 h 42"/>
                <a:gd name="T58" fmla="*/ 9 w 41"/>
                <a:gd name="T59" fmla="*/ 4 h 42"/>
                <a:gd name="T60" fmla="*/ 13 w 41"/>
                <a:gd name="T61" fmla="*/ 0 h 42"/>
                <a:gd name="T62" fmla="*/ 16 w 41"/>
                <a:gd name="T63" fmla="*/ 0 h 42"/>
                <a:gd name="T64" fmla="*/ 19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19" y="0"/>
                  </a:moveTo>
                  <a:lnTo>
                    <a:pt x="25" y="0"/>
                  </a:lnTo>
                  <a:lnTo>
                    <a:pt x="29" y="0"/>
                  </a:lnTo>
                  <a:lnTo>
                    <a:pt x="32" y="4"/>
                  </a:lnTo>
                  <a:lnTo>
                    <a:pt x="35" y="7"/>
                  </a:lnTo>
                  <a:lnTo>
                    <a:pt x="38" y="10"/>
                  </a:lnTo>
                  <a:lnTo>
                    <a:pt x="41" y="13"/>
                  </a:lnTo>
                  <a:lnTo>
                    <a:pt x="41" y="17"/>
                  </a:lnTo>
                  <a:lnTo>
                    <a:pt x="41" y="20"/>
                  </a:lnTo>
                  <a:lnTo>
                    <a:pt x="41" y="26"/>
                  </a:lnTo>
                  <a:lnTo>
                    <a:pt x="41" y="29"/>
                  </a:lnTo>
                  <a:lnTo>
                    <a:pt x="38" y="33"/>
                  </a:lnTo>
                  <a:lnTo>
                    <a:pt x="35" y="36"/>
                  </a:lnTo>
                  <a:lnTo>
                    <a:pt x="32" y="39"/>
                  </a:lnTo>
                  <a:lnTo>
                    <a:pt x="29" y="42"/>
                  </a:lnTo>
                  <a:lnTo>
                    <a:pt x="25" y="42"/>
                  </a:lnTo>
                  <a:lnTo>
                    <a:pt x="19" y="42"/>
                  </a:lnTo>
                  <a:lnTo>
                    <a:pt x="16" y="42"/>
                  </a:lnTo>
                  <a:lnTo>
                    <a:pt x="13" y="42"/>
                  </a:lnTo>
                  <a:lnTo>
                    <a:pt x="9" y="39"/>
                  </a:lnTo>
                  <a:lnTo>
                    <a:pt x="6" y="36"/>
                  </a:lnTo>
                  <a:lnTo>
                    <a:pt x="3" y="33"/>
                  </a:lnTo>
                  <a:lnTo>
                    <a:pt x="0" y="29"/>
                  </a:lnTo>
                  <a:lnTo>
                    <a:pt x="0" y="26"/>
                  </a:lnTo>
                  <a:lnTo>
                    <a:pt x="0" y="20"/>
                  </a:lnTo>
                  <a:lnTo>
                    <a:pt x="0" y="17"/>
                  </a:lnTo>
                  <a:lnTo>
                    <a:pt x="0" y="13"/>
                  </a:lnTo>
                  <a:lnTo>
                    <a:pt x="3" y="10"/>
                  </a:lnTo>
                  <a:lnTo>
                    <a:pt x="6" y="7"/>
                  </a:lnTo>
                  <a:lnTo>
                    <a:pt x="9" y="4"/>
                  </a:lnTo>
                  <a:lnTo>
                    <a:pt x="13" y="0"/>
                  </a:lnTo>
                  <a:lnTo>
                    <a:pt x="16" y="0"/>
                  </a:lnTo>
                  <a:lnTo>
                    <a:pt x="19" y="0"/>
                  </a:lnTo>
                  <a:close/>
                </a:path>
              </a:pathLst>
            </a:custGeom>
            <a:solidFill>
              <a:srgbClr val="FFFF00"/>
            </a:solidFill>
            <a:ln w="12700">
              <a:solidFill>
                <a:srgbClr val="000000"/>
              </a:solidFill>
              <a:round/>
              <a:headEnd/>
              <a:tailEnd/>
            </a:ln>
          </p:spPr>
          <p:txBody>
            <a:bodyPr/>
            <a:lstStyle/>
            <a:p>
              <a:endParaRPr lang="en-US"/>
            </a:p>
          </p:txBody>
        </p:sp>
        <p:sp>
          <p:nvSpPr>
            <p:cNvPr id="32767" name="Freeform 375"/>
            <p:cNvSpPr>
              <a:spLocks/>
            </p:cNvSpPr>
            <p:nvPr/>
          </p:nvSpPr>
          <p:spPr bwMode="auto">
            <a:xfrm>
              <a:off x="2756" y="1474"/>
              <a:ext cx="56" cy="59"/>
            </a:xfrm>
            <a:custGeom>
              <a:avLst/>
              <a:gdLst>
                <a:gd name="T0" fmla="*/ 19 w 41"/>
                <a:gd name="T1" fmla="*/ 0 h 42"/>
                <a:gd name="T2" fmla="*/ 25 w 41"/>
                <a:gd name="T3" fmla="*/ 0 h 42"/>
                <a:gd name="T4" fmla="*/ 29 w 41"/>
                <a:gd name="T5" fmla="*/ 0 h 42"/>
                <a:gd name="T6" fmla="*/ 32 w 41"/>
                <a:gd name="T7" fmla="*/ 4 h 42"/>
                <a:gd name="T8" fmla="*/ 35 w 41"/>
                <a:gd name="T9" fmla="*/ 7 h 42"/>
                <a:gd name="T10" fmla="*/ 38 w 41"/>
                <a:gd name="T11" fmla="*/ 10 h 42"/>
                <a:gd name="T12" fmla="*/ 41 w 41"/>
                <a:gd name="T13" fmla="*/ 13 h 42"/>
                <a:gd name="T14" fmla="*/ 41 w 41"/>
                <a:gd name="T15" fmla="*/ 17 h 42"/>
                <a:gd name="T16" fmla="*/ 41 w 41"/>
                <a:gd name="T17" fmla="*/ 20 h 42"/>
                <a:gd name="T18" fmla="*/ 41 w 41"/>
                <a:gd name="T19" fmla="*/ 26 h 42"/>
                <a:gd name="T20" fmla="*/ 41 w 41"/>
                <a:gd name="T21" fmla="*/ 29 h 42"/>
                <a:gd name="T22" fmla="*/ 38 w 41"/>
                <a:gd name="T23" fmla="*/ 33 h 42"/>
                <a:gd name="T24" fmla="*/ 35 w 41"/>
                <a:gd name="T25" fmla="*/ 36 h 42"/>
                <a:gd name="T26" fmla="*/ 32 w 41"/>
                <a:gd name="T27" fmla="*/ 39 h 42"/>
                <a:gd name="T28" fmla="*/ 29 w 41"/>
                <a:gd name="T29" fmla="*/ 42 h 42"/>
                <a:gd name="T30" fmla="*/ 25 w 41"/>
                <a:gd name="T31" fmla="*/ 42 h 42"/>
                <a:gd name="T32" fmla="*/ 19 w 41"/>
                <a:gd name="T33" fmla="*/ 42 h 42"/>
                <a:gd name="T34" fmla="*/ 16 w 41"/>
                <a:gd name="T35" fmla="*/ 42 h 42"/>
                <a:gd name="T36" fmla="*/ 13 w 41"/>
                <a:gd name="T37" fmla="*/ 42 h 42"/>
                <a:gd name="T38" fmla="*/ 9 w 41"/>
                <a:gd name="T39" fmla="*/ 39 h 42"/>
                <a:gd name="T40" fmla="*/ 6 w 41"/>
                <a:gd name="T41" fmla="*/ 36 h 42"/>
                <a:gd name="T42" fmla="*/ 3 w 41"/>
                <a:gd name="T43" fmla="*/ 33 h 42"/>
                <a:gd name="T44" fmla="*/ 0 w 41"/>
                <a:gd name="T45" fmla="*/ 29 h 42"/>
                <a:gd name="T46" fmla="*/ 0 w 41"/>
                <a:gd name="T47" fmla="*/ 26 h 42"/>
                <a:gd name="T48" fmla="*/ 0 w 41"/>
                <a:gd name="T49" fmla="*/ 20 h 42"/>
                <a:gd name="T50" fmla="*/ 0 w 41"/>
                <a:gd name="T51" fmla="*/ 17 h 42"/>
                <a:gd name="T52" fmla="*/ 0 w 41"/>
                <a:gd name="T53" fmla="*/ 13 h 42"/>
                <a:gd name="T54" fmla="*/ 3 w 41"/>
                <a:gd name="T55" fmla="*/ 10 h 42"/>
                <a:gd name="T56" fmla="*/ 6 w 41"/>
                <a:gd name="T57" fmla="*/ 7 h 42"/>
                <a:gd name="T58" fmla="*/ 9 w 41"/>
                <a:gd name="T59" fmla="*/ 4 h 42"/>
                <a:gd name="T60" fmla="*/ 13 w 41"/>
                <a:gd name="T61" fmla="*/ 0 h 42"/>
                <a:gd name="T62" fmla="*/ 16 w 41"/>
                <a:gd name="T63" fmla="*/ 0 h 42"/>
                <a:gd name="T64" fmla="*/ 19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19" y="0"/>
                  </a:moveTo>
                  <a:lnTo>
                    <a:pt x="25" y="0"/>
                  </a:lnTo>
                  <a:lnTo>
                    <a:pt x="29" y="0"/>
                  </a:lnTo>
                  <a:lnTo>
                    <a:pt x="32" y="4"/>
                  </a:lnTo>
                  <a:lnTo>
                    <a:pt x="35" y="7"/>
                  </a:lnTo>
                  <a:lnTo>
                    <a:pt x="38" y="10"/>
                  </a:lnTo>
                  <a:lnTo>
                    <a:pt x="41" y="13"/>
                  </a:lnTo>
                  <a:lnTo>
                    <a:pt x="41" y="17"/>
                  </a:lnTo>
                  <a:lnTo>
                    <a:pt x="41" y="20"/>
                  </a:lnTo>
                  <a:lnTo>
                    <a:pt x="41" y="26"/>
                  </a:lnTo>
                  <a:lnTo>
                    <a:pt x="41" y="29"/>
                  </a:lnTo>
                  <a:lnTo>
                    <a:pt x="38" y="33"/>
                  </a:lnTo>
                  <a:lnTo>
                    <a:pt x="35" y="36"/>
                  </a:lnTo>
                  <a:lnTo>
                    <a:pt x="32" y="39"/>
                  </a:lnTo>
                  <a:lnTo>
                    <a:pt x="29" y="42"/>
                  </a:lnTo>
                  <a:lnTo>
                    <a:pt x="25" y="42"/>
                  </a:lnTo>
                  <a:lnTo>
                    <a:pt x="19" y="42"/>
                  </a:lnTo>
                  <a:lnTo>
                    <a:pt x="16" y="42"/>
                  </a:lnTo>
                  <a:lnTo>
                    <a:pt x="13" y="42"/>
                  </a:lnTo>
                  <a:lnTo>
                    <a:pt x="9" y="39"/>
                  </a:lnTo>
                  <a:lnTo>
                    <a:pt x="6" y="36"/>
                  </a:lnTo>
                  <a:lnTo>
                    <a:pt x="3" y="33"/>
                  </a:lnTo>
                  <a:lnTo>
                    <a:pt x="0" y="29"/>
                  </a:lnTo>
                  <a:lnTo>
                    <a:pt x="0" y="26"/>
                  </a:lnTo>
                  <a:lnTo>
                    <a:pt x="0" y="20"/>
                  </a:lnTo>
                  <a:lnTo>
                    <a:pt x="0" y="17"/>
                  </a:lnTo>
                  <a:lnTo>
                    <a:pt x="0" y="13"/>
                  </a:lnTo>
                  <a:lnTo>
                    <a:pt x="3" y="10"/>
                  </a:lnTo>
                  <a:lnTo>
                    <a:pt x="6" y="7"/>
                  </a:lnTo>
                  <a:lnTo>
                    <a:pt x="9" y="4"/>
                  </a:lnTo>
                  <a:lnTo>
                    <a:pt x="13" y="0"/>
                  </a:lnTo>
                  <a:lnTo>
                    <a:pt x="16" y="0"/>
                  </a:lnTo>
                  <a:lnTo>
                    <a:pt x="19" y="0"/>
                  </a:lnTo>
                </a:path>
              </a:pathLst>
            </a:custGeom>
            <a:noFill/>
            <a:ln w="0">
              <a:solidFill>
                <a:srgbClr val="000000"/>
              </a:solidFill>
              <a:round/>
              <a:headEnd/>
              <a:tailEnd/>
            </a:ln>
          </p:spPr>
          <p:txBody>
            <a:bodyPr/>
            <a:lstStyle/>
            <a:p>
              <a:endParaRPr lang="en-US"/>
            </a:p>
          </p:txBody>
        </p:sp>
        <p:sp>
          <p:nvSpPr>
            <p:cNvPr id="32768" name="Freeform 376"/>
            <p:cNvSpPr>
              <a:spLocks/>
            </p:cNvSpPr>
            <p:nvPr/>
          </p:nvSpPr>
          <p:spPr bwMode="auto">
            <a:xfrm>
              <a:off x="2954" y="1335"/>
              <a:ext cx="63" cy="59"/>
            </a:xfrm>
            <a:custGeom>
              <a:avLst/>
              <a:gdLst>
                <a:gd name="T0" fmla="*/ 23 w 46"/>
                <a:gd name="T1" fmla="*/ 0 h 42"/>
                <a:gd name="T2" fmla="*/ 26 w 46"/>
                <a:gd name="T3" fmla="*/ 0 h 42"/>
                <a:gd name="T4" fmla="*/ 33 w 46"/>
                <a:gd name="T5" fmla="*/ 0 h 42"/>
                <a:gd name="T6" fmla="*/ 36 w 46"/>
                <a:gd name="T7" fmla="*/ 3 h 42"/>
                <a:gd name="T8" fmla="*/ 39 w 46"/>
                <a:gd name="T9" fmla="*/ 6 h 42"/>
                <a:gd name="T10" fmla="*/ 42 w 46"/>
                <a:gd name="T11" fmla="*/ 9 h 42"/>
                <a:gd name="T12" fmla="*/ 42 w 46"/>
                <a:gd name="T13" fmla="*/ 13 h 42"/>
                <a:gd name="T14" fmla="*/ 46 w 46"/>
                <a:gd name="T15" fmla="*/ 16 h 42"/>
                <a:gd name="T16" fmla="*/ 46 w 46"/>
                <a:gd name="T17" fmla="*/ 19 h 42"/>
                <a:gd name="T18" fmla="*/ 46 w 46"/>
                <a:gd name="T19" fmla="*/ 25 h 42"/>
                <a:gd name="T20" fmla="*/ 42 w 46"/>
                <a:gd name="T21" fmla="*/ 29 h 42"/>
                <a:gd name="T22" fmla="*/ 42 w 46"/>
                <a:gd name="T23" fmla="*/ 32 h 42"/>
                <a:gd name="T24" fmla="*/ 39 w 46"/>
                <a:gd name="T25" fmla="*/ 35 h 42"/>
                <a:gd name="T26" fmla="*/ 36 w 46"/>
                <a:gd name="T27" fmla="*/ 38 h 42"/>
                <a:gd name="T28" fmla="*/ 33 w 46"/>
                <a:gd name="T29" fmla="*/ 42 h 42"/>
                <a:gd name="T30" fmla="*/ 26 w 46"/>
                <a:gd name="T31" fmla="*/ 42 h 42"/>
                <a:gd name="T32" fmla="*/ 23 w 46"/>
                <a:gd name="T33" fmla="*/ 42 h 42"/>
                <a:gd name="T34" fmla="*/ 20 w 46"/>
                <a:gd name="T35" fmla="*/ 42 h 42"/>
                <a:gd name="T36" fmla="*/ 13 w 46"/>
                <a:gd name="T37" fmla="*/ 42 h 42"/>
                <a:gd name="T38" fmla="*/ 10 w 46"/>
                <a:gd name="T39" fmla="*/ 38 h 42"/>
                <a:gd name="T40" fmla="*/ 7 w 46"/>
                <a:gd name="T41" fmla="*/ 35 h 42"/>
                <a:gd name="T42" fmla="*/ 4 w 46"/>
                <a:gd name="T43" fmla="*/ 32 h 42"/>
                <a:gd name="T44" fmla="*/ 4 w 46"/>
                <a:gd name="T45" fmla="*/ 29 h 42"/>
                <a:gd name="T46" fmla="*/ 0 w 46"/>
                <a:gd name="T47" fmla="*/ 25 h 42"/>
                <a:gd name="T48" fmla="*/ 0 w 46"/>
                <a:gd name="T49" fmla="*/ 19 h 42"/>
                <a:gd name="T50" fmla="*/ 0 w 46"/>
                <a:gd name="T51" fmla="*/ 16 h 42"/>
                <a:gd name="T52" fmla="*/ 4 w 46"/>
                <a:gd name="T53" fmla="*/ 13 h 42"/>
                <a:gd name="T54" fmla="*/ 4 w 46"/>
                <a:gd name="T55" fmla="*/ 9 h 42"/>
                <a:gd name="T56" fmla="*/ 7 w 46"/>
                <a:gd name="T57" fmla="*/ 6 h 42"/>
                <a:gd name="T58" fmla="*/ 10 w 46"/>
                <a:gd name="T59" fmla="*/ 3 h 42"/>
                <a:gd name="T60" fmla="*/ 13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6" y="0"/>
                  </a:lnTo>
                  <a:lnTo>
                    <a:pt x="33" y="0"/>
                  </a:lnTo>
                  <a:lnTo>
                    <a:pt x="36" y="3"/>
                  </a:lnTo>
                  <a:lnTo>
                    <a:pt x="39" y="6"/>
                  </a:lnTo>
                  <a:lnTo>
                    <a:pt x="42" y="9"/>
                  </a:lnTo>
                  <a:lnTo>
                    <a:pt x="42" y="13"/>
                  </a:lnTo>
                  <a:lnTo>
                    <a:pt x="46" y="16"/>
                  </a:lnTo>
                  <a:lnTo>
                    <a:pt x="46" y="19"/>
                  </a:lnTo>
                  <a:lnTo>
                    <a:pt x="46" y="25"/>
                  </a:lnTo>
                  <a:lnTo>
                    <a:pt x="42" y="29"/>
                  </a:lnTo>
                  <a:lnTo>
                    <a:pt x="42" y="32"/>
                  </a:lnTo>
                  <a:lnTo>
                    <a:pt x="39" y="35"/>
                  </a:lnTo>
                  <a:lnTo>
                    <a:pt x="36" y="38"/>
                  </a:lnTo>
                  <a:lnTo>
                    <a:pt x="33" y="42"/>
                  </a:lnTo>
                  <a:lnTo>
                    <a:pt x="26" y="42"/>
                  </a:lnTo>
                  <a:lnTo>
                    <a:pt x="23" y="42"/>
                  </a:lnTo>
                  <a:lnTo>
                    <a:pt x="20" y="42"/>
                  </a:lnTo>
                  <a:lnTo>
                    <a:pt x="13" y="42"/>
                  </a:lnTo>
                  <a:lnTo>
                    <a:pt x="10" y="38"/>
                  </a:lnTo>
                  <a:lnTo>
                    <a:pt x="7" y="35"/>
                  </a:lnTo>
                  <a:lnTo>
                    <a:pt x="4" y="32"/>
                  </a:lnTo>
                  <a:lnTo>
                    <a:pt x="4" y="29"/>
                  </a:lnTo>
                  <a:lnTo>
                    <a:pt x="0" y="25"/>
                  </a:lnTo>
                  <a:lnTo>
                    <a:pt x="0" y="19"/>
                  </a:lnTo>
                  <a:lnTo>
                    <a:pt x="0" y="16"/>
                  </a:lnTo>
                  <a:lnTo>
                    <a:pt x="4" y="13"/>
                  </a:lnTo>
                  <a:lnTo>
                    <a:pt x="4" y="9"/>
                  </a:lnTo>
                  <a:lnTo>
                    <a:pt x="7" y="6"/>
                  </a:lnTo>
                  <a:lnTo>
                    <a:pt x="10" y="3"/>
                  </a:lnTo>
                  <a:lnTo>
                    <a:pt x="13" y="0"/>
                  </a:lnTo>
                  <a:lnTo>
                    <a:pt x="20" y="0"/>
                  </a:lnTo>
                  <a:lnTo>
                    <a:pt x="23" y="0"/>
                  </a:lnTo>
                  <a:close/>
                </a:path>
              </a:pathLst>
            </a:custGeom>
            <a:solidFill>
              <a:srgbClr val="FF0000"/>
            </a:solidFill>
            <a:ln w="9525">
              <a:noFill/>
              <a:round/>
              <a:headEnd/>
              <a:tailEnd/>
            </a:ln>
          </p:spPr>
          <p:txBody>
            <a:bodyPr/>
            <a:lstStyle/>
            <a:p>
              <a:endParaRPr lang="en-US"/>
            </a:p>
          </p:txBody>
        </p:sp>
        <p:sp>
          <p:nvSpPr>
            <p:cNvPr id="32769" name="Freeform 377"/>
            <p:cNvSpPr>
              <a:spLocks/>
            </p:cNvSpPr>
            <p:nvPr/>
          </p:nvSpPr>
          <p:spPr bwMode="auto">
            <a:xfrm>
              <a:off x="2954" y="1335"/>
              <a:ext cx="63" cy="59"/>
            </a:xfrm>
            <a:custGeom>
              <a:avLst/>
              <a:gdLst>
                <a:gd name="T0" fmla="*/ 23 w 46"/>
                <a:gd name="T1" fmla="*/ 0 h 42"/>
                <a:gd name="T2" fmla="*/ 26 w 46"/>
                <a:gd name="T3" fmla="*/ 0 h 42"/>
                <a:gd name="T4" fmla="*/ 33 w 46"/>
                <a:gd name="T5" fmla="*/ 0 h 42"/>
                <a:gd name="T6" fmla="*/ 36 w 46"/>
                <a:gd name="T7" fmla="*/ 3 h 42"/>
                <a:gd name="T8" fmla="*/ 39 w 46"/>
                <a:gd name="T9" fmla="*/ 6 h 42"/>
                <a:gd name="T10" fmla="*/ 42 w 46"/>
                <a:gd name="T11" fmla="*/ 9 h 42"/>
                <a:gd name="T12" fmla="*/ 42 w 46"/>
                <a:gd name="T13" fmla="*/ 13 h 42"/>
                <a:gd name="T14" fmla="*/ 46 w 46"/>
                <a:gd name="T15" fmla="*/ 16 h 42"/>
                <a:gd name="T16" fmla="*/ 46 w 46"/>
                <a:gd name="T17" fmla="*/ 19 h 42"/>
                <a:gd name="T18" fmla="*/ 46 w 46"/>
                <a:gd name="T19" fmla="*/ 25 h 42"/>
                <a:gd name="T20" fmla="*/ 42 w 46"/>
                <a:gd name="T21" fmla="*/ 29 h 42"/>
                <a:gd name="T22" fmla="*/ 42 w 46"/>
                <a:gd name="T23" fmla="*/ 32 h 42"/>
                <a:gd name="T24" fmla="*/ 39 w 46"/>
                <a:gd name="T25" fmla="*/ 35 h 42"/>
                <a:gd name="T26" fmla="*/ 36 w 46"/>
                <a:gd name="T27" fmla="*/ 38 h 42"/>
                <a:gd name="T28" fmla="*/ 33 w 46"/>
                <a:gd name="T29" fmla="*/ 42 h 42"/>
                <a:gd name="T30" fmla="*/ 26 w 46"/>
                <a:gd name="T31" fmla="*/ 42 h 42"/>
                <a:gd name="T32" fmla="*/ 23 w 46"/>
                <a:gd name="T33" fmla="*/ 42 h 42"/>
                <a:gd name="T34" fmla="*/ 20 w 46"/>
                <a:gd name="T35" fmla="*/ 42 h 42"/>
                <a:gd name="T36" fmla="*/ 13 w 46"/>
                <a:gd name="T37" fmla="*/ 42 h 42"/>
                <a:gd name="T38" fmla="*/ 10 w 46"/>
                <a:gd name="T39" fmla="*/ 38 h 42"/>
                <a:gd name="T40" fmla="*/ 7 w 46"/>
                <a:gd name="T41" fmla="*/ 35 h 42"/>
                <a:gd name="T42" fmla="*/ 4 w 46"/>
                <a:gd name="T43" fmla="*/ 32 h 42"/>
                <a:gd name="T44" fmla="*/ 4 w 46"/>
                <a:gd name="T45" fmla="*/ 29 h 42"/>
                <a:gd name="T46" fmla="*/ 0 w 46"/>
                <a:gd name="T47" fmla="*/ 25 h 42"/>
                <a:gd name="T48" fmla="*/ 0 w 46"/>
                <a:gd name="T49" fmla="*/ 19 h 42"/>
                <a:gd name="T50" fmla="*/ 0 w 46"/>
                <a:gd name="T51" fmla="*/ 16 h 42"/>
                <a:gd name="T52" fmla="*/ 4 w 46"/>
                <a:gd name="T53" fmla="*/ 13 h 42"/>
                <a:gd name="T54" fmla="*/ 4 w 46"/>
                <a:gd name="T55" fmla="*/ 9 h 42"/>
                <a:gd name="T56" fmla="*/ 7 w 46"/>
                <a:gd name="T57" fmla="*/ 6 h 42"/>
                <a:gd name="T58" fmla="*/ 10 w 46"/>
                <a:gd name="T59" fmla="*/ 3 h 42"/>
                <a:gd name="T60" fmla="*/ 13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6" y="0"/>
                  </a:lnTo>
                  <a:lnTo>
                    <a:pt x="33" y="0"/>
                  </a:lnTo>
                  <a:lnTo>
                    <a:pt x="36" y="3"/>
                  </a:lnTo>
                  <a:lnTo>
                    <a:pt x="39" y="6"/>
                  </a:lnTo>
                  <a:lnTo>
                    <a:pt x="42" y="9"/>
                  </a:lnTo>
                  <a:lnTo>
                    <a:pt x="42" y="13"/>
                  </a:lnTo>
                  <a:lnTo>
                    <a:pt x="46" y="16"/>
                  </a:lnTo>
                  <a:lnTo>
                    <a:pt x="46" y="19"/>
                  </a:lnTo>
                  <a:lnTo>
                    <a:pt x="46" y="25"/>
                  </a:lnTo>
                  <a:lnTo>
                    <a:pt x="42" y="29"/>
                  </a:lnTo>
                  <a:lnTo>
                    <a:pt x="42" y="32"/>
                  </a:lnTo>
                  <a:lnTo>
                    <a:pt x="39" y="35"/>
                  </a:lnTo>
                  <a:lnTo>
                    <a:pt x="36" y="38"/>
                  </a:lnTo>
                  <a:lnTo>
                    <a:pt x="33" y="42"/>
                  </a:lnTo>
                  <a:lnTo>
                    <a:pt x="26" y="42"/>
                  </a:lnTo>
                  <a:lnTo>
                    <a:pt x="23" y="42"/>
                  </a:lnTo>
                  <a:lnTo>
                    <a:pt x="20" y="42"/>
                  </a:lnTo>
                  <a:lnTo>
                    <a:pt x="13" y="42"/>
                  </a:lnTo>
                  <a:lnTo>
                    <a:pt x="10" y="38"/>
                  </a:lnTo>
                  <a:lnTo>
                    <a:pt x="7" y="35"/>
                  </a:lnTo>
                  <a:lnTo>
                    <a:pt x="4" y="32"/>
                  </a:lnTo>
                  <a:lnTo>
                    <a:pt x="4" y="29"/>
                  </a:lnTo>
                  <a:lnTo>
                    <a:pt x="0" y="25"/>
                  </a:lnTo>
                  <a:lnTo>
                    <a:pt x="0" y="19"/>
                  </a:lnTo>
                  <a:lnTo>
                    <a:pt x="0" y="16"/>
                  </a:lnTo>
                  <a:lnTo>
                    <a:pt x="4" y="13"/>
                  </a:lnTo>
                  <a:lnTo>
                    <a:pt x="4" y="9"/>
                  </a:lnTo>
                  <a:lnTo>
                    <a:pt x="7" y="6"/>
                  </a:lnTo>
                  <a:lnTo>
                    <a:pt x="10" y="3"/>
                  </a:lnTo>
                  <a:lnTo>
                    <a:pt x="13" y="0"/>
                  </a:lnTo>
                  <a:lnTo>
                    <a:pt x="20" y="0"/>
                  </a:lnTo>
                  <a:lnTo>
                    <a:pt x="23" y="0"/>
                  </a:lnTo>
                </a:path>
              </a:pathLst>
            </a:custGeom>
            <a:noFill/>
            <a:ln w="0">
              <a:solidFill>
                <a:srgbClr val="000000"/>
              </a:solidFill>
              <a:round/>
              <a:headEnd/>
              <a:tailEnd/>
            </a:ln>
          </p:spPr>
          <p:txBody>
            <a:bodyPr/>
            <a:lstStyle/>
            <a:p>
              <a:endParaRPr lang="en-US"/>
            </a:p>
          </p:txBody>
        </p:sp>
        <p:sp>
          <p:nvSpPr>
            <p:cNvPr id="32770" name="Freeform 378"/>
            <p:cNvSpPr>
              <a:spLocks/>
            </p:cNvSpPr>
            <p:nvPr/>
          </p:nvSpPr>
          <p:spPr bwMode="auto">
            <a:xfrm>
              <a:off x="2954" y="1340"/>
              <a:ext cx="63" cy="58"/>
            </a:xfrm>
            <a:custGeom>
              <a:avLst/>
              <a:gdLst>
                <a:gd name="T0" fmla="*/ 23 w 46"/>
                <a:gd name="T1" fmla="*/ 0 h 42"/>
                <a:gd name="T2" fmla="*/ 26 w 46"/>
                <a:gd name="T3" fmla="*/ 0 h 42"/>
                <a:gd name="T4" fmla="*/ 33 w 46"/>
                <a:gd name="T5" fmla="*/ 0 h 42"/>
                <a:gd name="T6" fmla="*/ 36 w 46"/>
                <a:gd name="T7" fmla="*/ 3 h 42"/>
                <a:gd name="T8" fmla="*/ 39 w 46"/>
                <a:gd name="T9" fmla="*/ 6 h 42"/>
                <a:gd name="T10" fmla="*/ 42 w 46"/>
                <a:gd name="T11" fmla="*/ 10 h 42"/>
                <a:gd name="T12" fmla="*/ 42 w 46"/>
                <a:gd name="T13" fmla="*/ 13 h 42"/>
                <a:gd name="T14" fmla="*/ 46 w 46"/>
                <a:gd name="T15" fmla="*/ 16 h 42"/>
                <a:gd name="T16" fmla="*/ 46 w 46"/>
                <a:gd name="T17" fmla="*/ 22 h 42"/>
                <a:gd name="T18" fmla="*/ 46 w 46"/>
                <a:gd name="T19" fmla="*/ 26 h 42"/>
                <a:gd name="T20" fmla="*/ 42 w 46"/>
                <a:gd name="T21" fmla="*/ 29 h 42"/>
                <a:gd name="T22" fmla="*/ 42 w 46"/>
                <a:gd name="T23" fmla="*/ 32 h 42"/>
                <a:gd name="T24" fmla="*/ 39 w 46"/>
                <a:gd name="T25" fmla="*/ 35 h 42"/>
                <a:gd name="T26" fmla="*/ 36 w 46"/>
                <a:gd name="T27" fmla="*/ 39 h 42"/>
                <a:gd name="T28" fmla="*/ 33 w 46"/>
                <a:gd name="T29" fmla="*/ 42 h 42"/>
                <a:gd name="T30" fmla="*/ 26 w 46"/>
                <a:gd name="T31" fmla="*/ 42 h 42"/>
                <a:gd name="T32" fmla="*/ 23 w 46"/>
                <a:gd name="T33" fmla="*/ 42 h 42"/>
                <a:gd name="T34" fmla="*/ 20 w 46"/>
                <a:gd name="T35" fmla="*/ 42 h 42"/>
                <a:gd name="T36" fmla="*/ 13 w 46"/>
                <a:gd name="T37" fmla="*/ 42 h 42"/>
                <a:gd name="T38" fmla="*/ 10 w 46"/>
                <a:gd name="T39" fmla="*/ 39 h 42"/>
                <a:gd name="T40" fmla="*/ 7 w 46"/>
                <a:gd name="T41" fmla="*/ 35 h 42"/>
                <a:gd name="T42" fmla="*/ 4 w 46"/>
                <a:gd name="T43" fmla="*/ 32 h 42"/>
                <a:gd name="T44" fmla="*/ 4 w 46"/>
                <a:gd name="T45" fmla="*/ 29 h 42"/>
                <a:gd name="T46" fmla="*/ 0 w 46"/>
                <a:gd name="T47" fmla="*/ 26 h 42"/>
                <a:gd name="T48" fmla="*/ 0 w 46"/>
                <a:gd name="T49" fmla="*/ 22 h 42"/>
                <a:gd name="T50" fmla="*/ 0 w 46"/>
                <a:gd name="T51" fmla="*/ 16 h 42"/>
                <a:gd name="T52" fmla="*/ 4 w 46"/>
                <a:gd name="T53" fmla="*/ 13 h 42"/>
                <a:gd name="T54" fmla="*/ 4 w 46"/>
                <a:gd name="T55" fmla="*/ 10 h 42"/>
                <a:gd name="T56" fmla="*/ 7 w 46"/>
                <a:gd name="T57" fmla="*/ 6 h 42"/>
                <a:gd name="T58" fmla="*/ 10 w 46"/>
                <a:gd name="T59" fmla="*/ 3 h 42"/>
                <a:gd name="T60" fmla="*/ 13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6" y="0"/>
                  </a:lnTo>
                  <a:lnTo>
                    <a:pt x="33" y="0"/>
                  </a:lnTo>
                  <a:lnTo>
                    <a:pt x="36" y="3"/>
                  </a:lnTo>
                  <a:lnTo>
                    <a:pt x="39" y="6"/>
                  </a:lnTo>
                  <a:lnTo>
                    <a:pt x="42" y="10"/>
                  </a:lnTo>
                  <a:lnTo>
                    <a:pt x="42" y="13"/>
                  </a:lnTo>
                  <a:lnTo>
                    <a:pt x="46" y="16"/>
                  </a:lnTo>
                  <a:lnTo>
                    <a:pt x="46" y="22"/>
                  </a:lnTo>
                  <a:lnTo>
                    <a:pt x="46" y="26"/>
                  </a:lnTo>
                  <a:lnTo>
                    <a:pt x="42" y="29"/>
                  </a:lnTo>
                  <a:lnTo>
                    <a:pt x="42" y="32"/>
                  </a:lnTo>
                  <a:lnTo>
                    <a:pt x="39" y="35"/>
                  </a:lnTo>
                  <a:lnTo>
                    <a:pt x="36" y="39"/>
                  </a:lnTo>
                  <a:lnTo>
                    <a:pt x="33" y="42"/>
                  </a:lnTo>
                  <a:lnTo>
                    <a:pt x="26" y="42"/>
                  </a:lnTo>
                  <a:lnTo>
                    <a:pt x="23" y="42"/>
                  </a:lnTo>
                  <a:lnTo>
                    <a:pt x="20" y="42"/>
                  </a:lnTo>
                  <a:lnTo>
                    <a:pt x="13" y="42"/>
                  </a:lnTo>
                  <a:lnTo>
                    <a:pt x="10" y="39"/>
                  </a:lnTo>
                  <a:lnTo>
                    <a:pt x="7" y="35"/>
                  </a:lnTo>
                  <a:lnTo>
                    <a:pt x="4" y="32"/>
                  </a:lnTo>
                  <a:lnTo>
                    <a:pt x="4" y="29"/>
                  </a:lnTo>
                  <a:lnTo>
                    <a:pt x="0" y="26"/>
                  </a:lnTo>
                  <a:lnTo>
                    <a:pt x="0" y="22"/>
                  </a:lnTo>
                  <a:lnTo>
                    <a:pt x="0" y="16"/>
                  </a:lnTo>
                  <a:lnTo>
                    <a:pt x="4" y="13"/>
                  </a:lnTo>
                  <a:lnTo>
                    <a:pt x="4" y="10"/>
                  </a:lnTo>
                  <a:lnTo>
                    <a:pt x="7" y="6"/>
                  </a:lnTo>
                  <a:lnTo>
                    <a:pt x="10" y="3"/>
                  </a:lnTo>
                  <a:lnTo>
                    <a:pt x="13" y="0"/>
                  </a:lnTo>
                  <a:lnTo>
                    <a:pt x="20" y="0"/>
                  </a:lnTo>
                  <a:lnTo>
                    <a:pt x="23" y="0"/>
                  </a:lnTo>
                  <a:close/>
                </a:path>
              </a:pathLst>
            </a:custGeom>
            <a:solidFill>
              <a:srgbClr val="FFFF00"/>
            </a:solidFill>
            <a:ln w="9525">
              <a:noFill/>
              <a:round/>
              <a:headEnd/>
              <a:tailEnd/>
            </a:ln>
          </p:spPr>
          <p:txBody>
            <a:bodyPr/>
            <a:lstStyle/>
            <a:p>
              <a:endParaRPr lang="en-US"/>
            </a:p>
          </p:txBody>
        </p:sp>
        <p:sp>
          <p:nvSpPr>
            <p:cNvPr id="32771" name="Freeform 379"/>
            <p:cNvSpPr>
              <a:spLocks/>
            </p:cNvSpPr>
            <p:nvPr/>
          </p:nvSpPr>
          <p:spPr bwMode="auto">
            <a:xfrm>
              <a:off x="2954" y="1340"/>
              <a:ext cx="63" cy="58"/>
            </a:xfrm>
            <a:custGeom>
              <a:avLst/>
              <a:gdLst>
                <a:gd name="T0" fmla="*/ 23 w 46"/>
                <a:gd name="T1" fmla="*/ 0 h 42"/>
                <a:gd name="T2" fmla="*/ 26 w 46"/>
                <a:gd name="T3" fmla="*/ 0 h 42"/>
                <a:gd name="T4" fmla="*/ 33 w 46"/>
                <a:gd name="T5" fmla="*/ 0 h 42"/>
                <a:gd name="T6" fmla="*/ 36 w 46"/>
                <a:gd name="T7" fmla="*/ 3 h 42"/>
                <a:gd name="T8" fmla="*/ 39 w 46"/>
                <a:gd name="T9" fmla="*/ 6 h 42"/>
                <a:gd name="T10" fmla="*/ 42 w 46"/>
                <a:gd name="T11" fmla="*/ 10 h 42"/>
                <a:gd name="T12" fmla="*/ 42 w 46"/>
                <a:gd name="T13" fmla="*/ 13 h 42"/>
                <a:gd name="T14" fmla="*/ 46 w 46"/>
                <a:gd name="T15" fmla="*/ 16 h 42"/>
                <a:gd name="T16" fmla="*/ 46 w 46"/>
                <a:gd name="T17" fmla="*/ 22 h 42"/>
                <a:gd name="T18" fmla="*/ 46 w 46"/>
                <a:gd name="T19" fmla="*/ 26 h 42"/>
                <a:gd name="T20" fmla="*/ 42 w 46"/>
                <a:gd name="T21" fmla="*/ 29 h 42"/>
                <a:gd name="T22" fmla="*/ 42 w 46"/>
                <a:gd name="T23" fmla="*/ 32 h 42"/>
                <a:gd name="T24" fmla="*/ 39 w 46"/>
                <a:gd name="T25" fmla="*/ 35 h 42"/>
                <a:gd name="T26" fmla="*/ 36 w 46"/>
                <a:gd name="T27" fmla="*/ 39 h 42"/>
                <a:gd name="T28" fmla="*/ 33 w 46"/>
                <a:gd name="T29" fmla="*/ 42 h 42"/>
                <a:gd name="T30" fmla="*/ 26 w 46"/>
                <a:gd name="T31" fmla="*/ 42 h 42"/>
                <a:gd name="T32" fmla="*/ 23 w 46"/>
                <a:gd name="T33" fmla="*/ 42 h 42"/>
                <a:gd name="T34" fmla="*/ 20 w 46"/>
                <a:gd name="T35" fmla="*/ 42 h 42"/>
                <a:gd name="T36" fmla="*/ 13 w 46"/>
                <a:gd name="T37" fmla="*/ 42 h 42"/>
                <a:gd name="T38" fmla="*/ 10 w 46"/>
                <a:gd name="T39" fmla="*/ 39 h 42"/>
                <a:gd name="T40" fmla="*/ 7 w 46"/>
                <a:gd name="T41" fmla="*/ 35 h 42"/>
                <a:gd name="T42" fmla="*/ 4 w 46"/>
                <a:gd name="T43" fmla="*/ 32 h 42"/>
                <a:gd name="T44" fmla="*/ 4 w 46"/>
                <a:gd name="T45" fmla="*/ 29 h 42"/>
                <a:gd name="T46" fmla="*/ 0 w 46"/>
                <a:gd name="T47" fmla="*/ 26 h 42"/>
                <a:gd name="T48" fmla="*/ 0 w 46"/>
                <a:gd name="T49" fmla="*/ 22 h 42"/>
                <a:gd name="T50" fmla="*/ 0 w 46"/>
                <a:gd name="T51" fmla="*/ 16 h 42"/>
                <a:gd name="T52" fmla="*/ 4 w 46"/>
                <a:gd name="T53" fmla="*/ 13 h 42"/>
                <a:gd name="T54" fmla="*/ 4 w 46"/>
                <a:gd name="T55" fmla="*/ 10 h 42"/>
                <a:gd name="T56" fmla="*/ 7 w 46"/>
                <a:gd name="T57" fmla="*/ 6 h 42"/>
                <a:gd name="T58" fmla="*/ 10 w 46"/>
                <a:gd name="T59" fmla="*/ 3 h 42"/>
                <a:gd name="T60" fmla="*/ 13 w 46"/>
                <a:gd name="T61" fmla="*/ 0 h 42"/>
                <a:gd name="T62" fmla="*/ 20 w 46"/>
                <a:gd name="T63" fmla="*/ 0 h 42"/>
                <a:gd name="T64" fmla="*/ 23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0"/>
                  </a:moveTo>
                  <a:lnTo>
                    <a:pt x="26" y="0"/>
                  </a:lnTo>
                  <a:lnTo>
                    <a:pt x="33" y="0"/>
                  </a:lnTo>
                  <a:lnTo>
                    <a:pt x="36" y="3"/>
                  </a:lnTo>
                  <a:lnTo>
                    <a:pt x="39" y="6"/>
                  </a:lnTo>
                  <a:lnTo>
                    <a:pt x="42" y="10"/>
                  </a:lnTo>
                  <a:lnTo>
                    <a:pt x="42" y="13"/>
                  </a:lnTo>
                  <a:lnTo>
                    <a:pt x="46" y="16"/>
                  </a:lnTo>
                  <a:lnTo>
                    <a:pt x="46" y="22"/>
                  </a:lnTo>
                  <a:lnTo>
                    <a:pt x="46" y="26"/>
                  </a:lnTo>
                  <a:lnTo>
                    <a:pt x="42" y="29"/>
                  </a:lnTo>
                  <a:lnTo>
                    <a:pt x="42" y="32"/>
                  </a:lnTo>
                  <a:lnTo>
                    <a:pt x="39" y="35"/>
                  </a:lnTo>
                  <a:lnTo>
                    <a:pt x="36" y="39"/>
                  </a:lnTo>
                  <a:lnTo>
                    <a:pt x="33" y="42"/>
                  </a:lnTo>
                  <a:lnTo>
                    <a:pt x="26" y="42"/>
                  </a:lnTo>
                  <a:lnTo>
                    <a:pt x="23" y="42"/>
                  </a:lnTo>
                  <a:lnTo>
                    <a:pt x="20" y="42"/>
                  </a:lnTo>
                  <a:lnTo>
                    <a:pt x="13" y="42"/>
                  </a:lnTo>
                  <a:lnTo>
                    <a:pt x="10" y="39"/>
                  </a:lnTo>
                  <a:lnTo>
                    <a:pt x="7" y="35"/>
                  </a:lnTo>
                  <a:lnTo>
                    <a:pt x="4" y="32"/>
                  </a:lnTo>
                  <a:lnTo>
                    <a:pt x="4" y="29"/>
                  </a:lnTo>
                  <a:lnTo>
                    <a:pt x="0" y="26"/>
                  </a:lnTo>
                  <a:lnTo>
                    <a:pt x="0" y="22"/>
                  </a:lnTo>
                  <a:lnTo>
                    <a:pt x="0" y="16"/>
                  </a:lnTo>
                  <a:lnTo>
                    <a:pt x="4" y="13"/>
                  </a:lnTo>
                  <a:lnTo>
                    <a:pt x="4" y="10"/>
                  </a:lnTo>
                  <a:lnTo>
                    <a:pt x="7" y="6"/>
                  </a:lnTo>
                  <a:lnTo>
                    <a:pt x="10" y="3"/>
                  </a:lnTo>
                  <a:lnTo>
                    <a:pt x="13" y="0"/>
                  </a:lnTo>
                  <a:lnTo>
                    <a:pt x="20" y="0"/>
                  </a:lnTo>
                  <a:lnTo>
                    <a:pt x="23" y="0"/>
                  </a:lnTo>
                </a:path>
              </a:pathLst>
            </a:custGeom>
            <a:noFill/>
            <a:ln w="12700">
              <a:solidFill>
                <a:srgbClr val="000000"/>
              </a:solidFill>
              <a:round/>
              <a:headEnd/>
              <a:tailEnd/>
            </a:ln>
          </p:spPr>
          <p:txBody>
            <a:bodyPr/>
            <a:lstStyle/>
            <a:p>
              <a:endParaRPr lang="en-US"/>
            </a:p>
          </p:txBody>
        </p:sp>
        <p:sp>
          <p:nvSpPr>
            <p:cNvPr id="32772" name="Freeform 380"/>
            <p:cNvSpPr>
              <a:spLocks/>
            </p:cNvSpPr>
            <p:nvPr/>
          </p:nvSpPr>
          <p:spPr bwMode="auto">
            <a:xfrm>
              <a:off x="2688" y="1543"/>
              <a:ext cx="62" cy="63"/>
            </a:xfrm>
            <a:custGeom>
              <a:avLst/>
              <a:gdLst>
                <a:gd name="T0" fmla="*/ 23 w 45"/>
                <a:gd name="T1" fmla="*/ 0 h 45"/>
                <a:gd name="T2" fmla="*/ 26 w 45"/>
                <a:gd name="T3" fmla="*/ 0 h 45"/>
                <a:gd name="T4" fmla="*/ 33 w 45"/>
                <a:gd name="T5" fmla="*/ 3 h 45"/>
                <a:gd name="T6" fmla="*/ 36 w 45"/>
                <a:gd name="T7" fmla="*/ 3 h 45"/>
                <a:gd name="T8" fmla="*/ 39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9 w 45"/>
                <a:gd name="T25" fmla="*/ 38 h 45"/>
                <a:gd name="T26" fmla="*/ 36 w 45"/>
                <a:gd name="T27" fmla="*/ 42 h 45"/>
                <a:gd name="T28" fmla="*/ 33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8 h 45"/>
                <a:gd name="T42" fmla="*/ 4 w 45"/>
                <a:gd name="T43" fmla="*/ 35 h 45"/>
                <a:gd name="T44" fmla="*/ 4 w 45"/>
                <a:gd name="T45" fmla="*/ 32 h 45"/>
                <a:gd name="T46" fmla="*/ 0 w 45"/>
                <a:gd name="T47" fmla="*/ 25 h 45"/>
                <a:gd name="T48" fmla="*/ 0 w 45"/>
                <a:gd name="T49" fmla="*/ 22 h 45"/>
                <a:gd name="T50" fmla="*/ 0 w 45"/>
                <a:gd name="T51" fmla="*/ 19 h 45"/>
                <a:gd name="T52" fmla="*/ 4 w 45"/>
                <a:gd name="T53" fmla="*/ 13 h 45"/>
                <a:gd name="T54" fmla="*/ 4 w 45"/>
                <a:gd name="T55" fmla="*/ 9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3"/>
                  </a:lnTo>
                  <a:lnTo>
                    <a:pt x="36" y="3"/>
                  </a:lnTo>
                  <a:lnTo>
                    <a:pt x="39" y="6"/>
                  </a:lnTo>
                  <a:lnTo>
                    <a:pt x="42" y="9"/>
                  </a:lnTo>
                  <a:lnTo>
                    <a:pt x="42" y="13"/>
                  </a:lnTo>
                  <a:lnTo>
                    <a:pt x="45" y="19"/>
                  </a:lnTo>
                  <a:lnTo>
                    <a:pt x="45" y="22"/>
                  </a:lnTo>
                  <a:lnTo>
                    <a:pt x="45" y="25"/>
                  </a:lnTo>
                  <a:lnTo>
                    <a:pt x="42" y="32"/>
                  </a:lnTo>
                  <a:lnTo>
                    <a:pt x="42" y="35"/>
                  </a:lnTo>
                  <a:lnTo>
                    <a:pt x="39" y="38"/>
                  </a:lnTo>
                  <a:lnTo>
                    <a:pt x="36" y="42"/>
                  </a:lnTo>
                  <a:lnTo>
                    <a:pt x="33" y="42"/>
                  </a:lnTo>
                  <a:lnTo>
                    <a:pt x="26" y="45"/>
                  </a:lnTo>
                  <a:lnTo>
                    <a:pt x="23" y="45"/>
                  </a:lnTo>
                  <a:lnTo>
                    <a:pt x="20" y="45"/>
                  </a:lnTo>
                  <a:lnTo>
                    <a:pt x="13" y="42"/>
                  </a:lnTo>
                  <a:lnTo>
                    <a:pt x="10" y="42"/>
                  </a:lnTo>
                  <a:lnTo>
                    <a:pt x="7" y="38"/>
                  </a:lnTo>
                  <a:lnTo>
                    <a:pt x="4" y="35"/>
                  </a:lnTo>
                  <a:lnTo>
                    <a:pt x="4" y="32"/>
                  </a:lnTo>
                  <a:lnTo>
                    <a:pt x="0" y="25"/>
                  </a:lnTo>
                  <a:lnTo>
                    <a:pt x="0" y="22"/>
                  </a:lnTo>
                  <a:lnTo>
                    <a:pt x="0" y="19"/>
                  </a:lnTo>
                  <a:lnTo>
                    <a:pt x="4" y="13"/>
                  </a:lnTo>
                  <a:lnTo>
                    <a:pt x="4" y="9"/>
                  </a:lnTo>
                  <a:lnTo>
                    <a:pt x="7" y="6"/>
                  </a:lnTo>
                  <a:lnTo>
                    <a:pt x="10" y="3"/>
                  </a:lnTo>
                  <a:lnTo>
                    <a:pt x="13" y="3"/>
                  </a:lnTo>
                  <a:lnTo>
                    <a:pt x="20" y="0"/>
                  </a:lnTo>
                  <a:lnTo>
                    <a:pt x="23" y="0"/>
                  </a:lnTo>
                  <a:close/>
                </a:path>
              </a:pathLst>
            </a:custGeom>
            <a:solidFill>
              <a:srgbClr val="FF0000"/>
            </a:solidFill>
            <a:ln w="9525">
              <a:noFill/>
              <a:round/>
              <a:headEnd/>
              <a:tailEnd/>
            </a:ln>
          </p:spPr>
          <p:txBody>
            <a:bodyPr/>
            <a:lstStyle/>
            <a:p>
              <a:endParaRPr lang="en-US"/>
            </a:p>
          </p:txBody>
        </p:sp>
        <p:sp>
          <p:nvSpPr>
            <p:cNvPr id="32773" name="Freeform 381"/>
            <p:cNvSpPr>
              <a:spLocks/>
            </p:cNvSpPr>
            <p:nvPr/>
          </p:nvSpPr>
          <p:spPr bwMode="auto">
            <a:xfrm>
              <a:off x="2688" y="1543"/>
              <a:ext cx="62" cy="63"/>
            </a:xfrm>
            <a:custGeom>
              <a:avLst/>
              <a:gdLst>
                <a:gd name="T0" fmla="*/ 23 w 45"/>
                <a:gd name="T1" fmla="*/ 0 h 45"/>
                <a:gd name="T2" fmla="*/ 26 w 45"/>
                <a:gd name="T3" fmla="*/ 0 h 45"/>
                <a:gd name="T4" fmla="*/ 33 w 45"/>
                <a:gd name="T5" fmla="*/ 3 h 45"/>
                <a:gd name="T6" fmla="*/ 36 w 45"/>
                <a:gd name="T7" fmla="*/ 3 h 45"/>
                <a:gd name="T8" fmla="*/ 39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9 w 45"/>
                <a:gd name="T25" fmla="*/ 38 h 45"/>
                <a:gd name="T26" fmla="*/ 36 w 45"/>
                <a:gd name="T27" fmla="*/ 42 h 45"/>
                <a:gd name="T28" fmla="*/ 33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8 h 45"/>
                <a:gd name="T42" fmla="*/ 4 w 45"/>
                <a:gd name="T43" fmla="*/ 35 h 45"/>
                <a:gd name="T44" fmla="*/ 4 w 45"/>
                <a:gd name="T45" fmla="*/ 32 h 45"/>
                <a:gd name="T46" fmla="*/ 0 w 45"/>
                <a:gd name="T47" fmla="*/ 25 h 45"/>
                <a:gd name="T48" fmla="*/ 0 w 45"/>
                <a:gd name="T49" fmla="*/ 22 h 45"/>
                <a:gd name="T50" fmla="*/ 0 w 45"/>
                <a:gd name="T51" fmla="*/ 19 h 45"/>
                <a:gd name="T52" fmla="*/ 4 w 45"/>
                <a:gd name="T53" fmla="*/ 13 h 45"/>
                <a:gd name="T54" fmla="*/ 4 w 45"/>
                <a:gd name="T55" fmla="*/ 9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3"/>
                  </a:lnTo>
                  <a:lnTo>
                    <a:pt x="36" y="3"/>
                  </a:lnTo>
                  <a:lnTo>
                    <a:pt x="39" y="6"/>
                  </a:lnTo>
                  <a:lnTo>
                    <a:pt x="42" y="9"/>
                  </a:lnTo>
                  <a:lnTo>
                    <a:pt x="42" y="13"/>
                  </a:lnTo>
                  <a:lnTo>
                    <a:pt x="45" y="19"/>
                  </a:lnTo>
                  <a:lnTo>
                    <a:pt x="45" y="22"/>
                  </a:lnTo>
                  <a:lnTo>
                    <a:pt x="45" y="25"/>
                  </a:lnTo>
                  <a:lnTo>
                    <a:pt x="42" y="32"/>
                  </a:lnTo>
                  <a:lnTo>
                    <a:pt x="42" y="35"/>
                  </a:lnTo>
                  <a:lnTo>
                    <a:pt x="39" y="38"/>
                  </a:lnTo>
                  <a:lnTo>
                    <a:pt x="36" y="42"/>
                  </a:lnTo>
                  <a:lnTo>
                    <a:pt x="33" y="42"/>
                  </a:lnTo>
                  <a:lnTo>
                    <a:pt x="26" y="45"/>
                  </a:lnTo>
                  <a:lnTo>
                    <a:pt x="23" y="45"/>
                  </a:lnTo>
                  <a:lnTo>
                    <a:pt x="20" y="45"/>
                  </a:lnTo>
                  <a:lnTo>
                    <a:pt x="13" y="42"/>
                  </a:lnTo>
                  <a:lnTo>
                    <a:pt x="10" y="42"/>
                  </a:lnTo>
                  <a:lnTo>
                    <a:pt x="7" y="38"/>
                  </a:lnTo>
                  <a:lnTo>
                    <a:pt x="4" y="35"/>
                  </a:lnTo>
                  <a:lnTo>
                    <a:pt x="4" y="32"/>
                  </a:lnTo>
                  <a:lnTo>
                    <a:pt x="0" y="25"/>
                  </a:lnTo>
                  <a:lnTo>
                    <a:pt x="0" y="22"/>
                  </a:lnTo>
                  <a:lnTo>
                    <a:pt x="0" y="19"/>
                  </a:lnTo>
                  <a:lnTo>
                    <a:pt x="4" y="13"/>
                  </a:lnTo>
                  <a:lnTo>
                    <a:pt x="4" y="9"/>
                  </a:lnTo>
                  <a:lnTo>
                    <a:pt x="7" y="6"/>
                  </a:lnTo>
                  <a:lnTo>
                    <a:pt x="10" y="3"/>
                  </a:lnTo>
                  <a:lnTo>
                    <a:pt x="13" y="3"/>
                  </a:lnTo>
                  <a:lnTo>
                    <a:pt x="20" y="0"/>
                  </a:lnTo>
                  <a:lnTo>
                    <a:pt x="23" y="0"/>
                  </a:lnTo>
                </a:path>
              </a:pathLst>
            </a:custGeom>
            <a:noFill/>
            <a:ln w="0">
              <a:solidFill>
                <a:srgbClr val="000000"/>
              </a:solidFill>
              <a:round/>
              <a:headEnd/>
              <a:tailEnd/>
            </a:ln>
          </p:spPr>
          <p:txBody>
            <a:bodyPr/>
            <a:lstStyle/>
            <a:p>
              <a:endParaRPr lang="en-US"/>
            </a:p>
          </p:txBody>
        </p:sp>
        <p:sp>
          <p:nvSpPr>
            <p:cNvPr id="32774" name="Freeform 382"/>
            <p:cNvSpPr>
              <a:spLocks/>
            </p:cNvSpPr>
            <p:nvPr/>
          </p:nvSpPr>
          <p:spPr bwMode="auto">
            <a:xfrm>
              <a:off x="2680" y="1502"/>
              <a:ext cx="62" cy="59"/>
            </a:xfrm>
            <a:custGeom>
              <a:avLst/>
              <a:gdLst>
                <a:gd name="T0" fmla="*/ 22 w 45"/>
                <a:gd name="T1" fmla="*/ 0 h 42"/>
                <a:gd name="T2" fmla="*/ 26 w 45"/>
                <a:gd name="T3" fmla="*/ 0 h 42"/>
                <a:gd name="T4" fmla="*/ 32 w 45"/>
                <a:gd name="T5" fmla="*/ 0 h 42"/>
                <a:gd name="T6" fmla="*/ 35 w 45"/>
                <a:gd name="T7" fmla="*/ 3 h 42"/>
                <a:gd name="T8" fmla="*/ 39 w 45"/>
                <a:gd name="T9" fmla="*/ 6 h 42"/>
                <a:gd name="T10" fmla="*/ 42 w 45"/>
                <a:gd name="T11" fmla="*/ 9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9 w 45"/>
                <a:gd name="T25" fmla="*/ 35 h 42"/>
                <a:gd name="T26" fmla="*/ 35 w 45"/>
                <a:gd name="T27" fmla="*/ 38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8 h 42"/>
                <a:gd name="T40" fmla="*/ 6 w 45"/>
                <a:gd name="T41" fmla="*/ 35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9 h 42"/>
                <a:gd name="T56" fmla="*/ 6 w 45"/>
                <a:gd name="T57" fmla="*/ 6 h 42"/>
                <a:gd name="T58" fmla="*/ 10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6"/>
                  </a:lnTo>
                  <a:lnTo>
                    <a:pt x="42" y="9"/>
                  </a:lnTo>
                  <a:lnTo>
                    <a:pt x="42" y="13"/>
                  </a:lnTo>
                  <a:lnTo>
                    <a:pt x="45" y="16"/>
                  </a:lnTo>
                  <a:lnTo>
                    <a:pt x="45" y="19"/>
                  </a:lnTo>
                  <a:lnTo>
                    <a:pt x="45" y="26"/>
                  </a:lnTo>
                  <a:lnTo>
                    <a:pt x="42" y="29"/>
                  </a:lnTo>
                  <a:lnTo>
                    <a:pt x="42" y="32"/>
                  </a:lnTo>
                  <a:lnTo>
                    <a:pt x="39" y="35"/>
                  </a:lnTo>
                  <a:lnTo>
                    <a:pt x="35" y="38"/>
                  </a:lnTo>
                  <a:lnTo>
                    <a:pt x="32" y="42"/>
                  </a:lnTo>
                  <a:lnTo>
                    <a:pt x="26" y="42"/>
                  </a:lnTo>
                  <a:lnTo>
                    <a:pt x="22" y="42"/>
                  </a:lnTo>
                  <a:lnTo>
                    <a:pt x="19" y="42"/>
                  </a:lnTo>
                  <a:lnTo>
                    <a:pt x="13" y="42"/>
                  </a:lnTo>
                  <a:lnTo>
                    <a:pt x="10" y="38"/>
                  </a:lnTo>
                  <a:lnTo>
                    <a:pt x="6" y="35"/>
                  </a:lnTo>
                  <a:lnTo>
                    <a:pt x="3" y="32"/>
                  </a:lnTo>
                  <a:lnTo>
                    <a:pt x="3" y="29"/>
                  </a:lnTo>
                  <a:lnTo>
                    <a:pt x="0" y="26"/>
                  </a:lnTo>
                  <a:lnTo>
                    <a:pt x="0" y="19"/>
                  </a:lnTo>
                  <a:lnTo>
                    <a:pt x="0" y="16"/>
                  </a:lnTo>
                  <a:lnTo>
                    <a:pt x="3" y="13"/>
                  </a:lnTo>
                  <a:lnTo>
                    <a:pt x="3" y="9"/>
                  </a:lnTo>
                  <a:lnTo>
                    <a:pt x="6" y="6"/>
                  </a:lnTo>
                  <a:lnTo>
                    <a:pt x="10"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775" name="Freeform 383"/>
            <p:cNvSpPr>
              <a:spLocks/>
            </p:cNvSpPr>
            <p:nvPr/>
          </p:nvSpPr>
          <p:spPr bwMode="auto">
            <a:xfrm>
              <a:off x="2680" y="1502"/>
              <a:ext cx="62" cy="59"/>
            </a:xfrm>
            <a:custGeom>
              <a:avLst/>
              <a:gdLst>
                <a:gd name="T0" fmla="*/ 22 w 45"/>
                <a:gd name="T1" fmla="*/ 0 h 42"/>
                <a:gd name="T2" fmla="*/ 26 w 45"/>
                <a:gd name="T3" fmla="*/ 0 h 42"/>
                <a:gd name="T4" fmla="*/ 32 w 45"/>
                <a:gd name="T5" fmla="*/ 0 h 42"/>
                <a:gd name="T6" fmla="*/ 35 w 45"/>
                <a:gd name="T7" fmla="*/ 3 h 42"/>
                <a:gd name="T8" fmla="*/ 39 w 45"/>
                <a:gd name="T9" fmla="*/ 6 h 42"/>
                <a:gd name="T10" fmla="*/ 42 w 45"/>
                <a:gd name="T11" fmla="*/ 9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9 w 45"/>
                <a:gd name="T25" fmla="*/ 35 h 42"/>
                <a:gd name="T26" fmla="*/ 35 w 45"/>
                <a:gd name="T27" fmla="*/ 38 h 42"/>
                <a:gd name="T28" fmla="*/ 32 w 45"/>
                <a:gd name="T29" fmla="*/ 42 h 42"/>
                <a:gd name="T30" fmla="*/ 26 w 45"/>
                <a:gd name="T31" fmla="*/ 42 h 42"/>
                <a:gd name="T32" fmla="*/ 22 w 45"/>
                <a:gd name="T33" fmla="*/ 42 h 42"/>
                <a:gd name="T34" fmla="*/ 19 w 45"/>
                <a:gd name="T35" fmla="*/ 42 h 42"/>
                <a:gd name="T36" fmla="*/ 13 w 45"/>
                <a:gd name="T37" fmla="*/ 42 h 42"/>
                <a:gd name="T38" fmla="*/ 10 w 45"/>
                <a:gd name="T39" fmla="*/ 38 h 42"/>
                <a:gd name="T40" fmla="*/ 6 w 45"/>
                <a:gd name="T41" fmla="*/ 35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9 h 42"/>
                <a:gd name="T56" fmla="*/ 6 w 45"/>
                <a:gd name="T57" fmla="*/ 6 h 42"/>
                <a:gd name="T58" fmla="*/ 10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9" y="6"/>
                  </a:lnTo>
                  <a:lnTo>
                    <a:pt x="42" y="9"/>
                  </a:lnTo>
                  <a:lnTo>
                    <a:pt x="42" y="13"/>
                  </a:lnTo>
                  <a:lnTo>
                    <a:pt x="45" y="16"/>
                  </a:lnTo>
                  <a:lnTo>
                    <a:pt x="45" y="19"/>
                  </a:lnTo>
                  <a:lnTo>
                    <a:pt x="45" y="26"/>
                  </a:lnTo>
                  <a:lnTo>
                    <a:pt x="42" y="29"/>
                  </a:lnTo>
                  <a:lnTo>
                    <a:pt x="42" y="32"/>
                  </a:lnTo>
                  <a:lnTo>
                    <a:pt x="39" y="35"/>
                  </a:lnTo>
                  <a:lnTo>
                    <a:pt x="35" y="38"/>
                  </a:lnTo>
                  <a:lnTo>
                    <a:pt x="32" y="42"/>
                  </a:lnTo>
                  <a:lnTo>
                    <a:pt x="26" y="42"/>
                  </a:lnTo>
                  <a:lnTo>
                    <a:pt x="22" y="42"/>
                  </a:lnTo>
                  <a:lnTo>
                    <a:pt x="19" y="42"/>
                  </a:lnTo>
                  <a:lnTo>
                    <a:pt x="13" y="42"/>
                  </a:lnTo>
                  <a:lnTo>
                    <a:pt x="10" y="38"/>
                  </a:lnTo>
                  <a:lnTo>
                    <a:pt x="6" y="35"/>
                  </a:lnTo>
                  <a:lnTo>
                    <a:pt x="3" y="32"/>
                  </a:lnTo>
                  <a:lnTo>
                    <a:pt x="3" y="29"/>
                  </a:lnTo>
                  <a:lnTo>
                    <a:pt x="0" y="26"/>
                  </a:lnTo>
                  <a:lnTo>
                    <a:pt x="0" y="19"/>
                  </a:lnTo>
                  <a:lnTo>
                    <a:pt x="0" y="16"/>
                  </a:lnTo>
                  <a:lnTo>
                    <a:pt x="3" y="13"/>
                  </a:lnTo>
                  <a:lnTo>
                    <a:pt x="3" y="9"/>
                  </a:lnTo>
                  <a:lnTo>
                    <a:pt x="6" y="6"/>
                  </a:lnTo>
                  <a:lnTo>
                    <a:pt x="10" y="3"/>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776" name="Freeform 384"/>
            <p:cNvSpPr>
              <a:spLocks/>
            </p:cNvSpPr>
            <p:nvPr/>
          </p:nvSpPr>
          <p:spPr bwMode="auto">
            <a:xfrm>
              <a:off x="2663" y="1520"/>
              <a:ext cx="61" cy="63"/>
            </a:xfrm>
            <a:custGeom>
              <a:avLst/>
              <a:gdLst>
                <a:gd name="T0" fmla="*/ 23 w 45"/>
                <a:gd name="T1" fmla="*/ 0 h 45"/>
                <a:gd name="T2" fmla="*/ 26 w 45"/>
                <a:gd name="T3" fmla="*/ 0 h 45"/>
                <a:gd name="T4" fmla="*/ 32 w 45"/>
                <a:gd name="T5" fmla="*/ 0 h 45"/>
                <a:gd name="T6" fmla="*/ 35 w 45"/>
                <a:gd name="T7" fmla="*/ 3 h 45"/>
                <a:gd name="T8" fmla="*/ 39 w 45"/>
                <a:gd name="T9" fmla="*/ 6 h 45"/>
                <a:gd name="T10" fmla="*/ 42 w 45"/>
                <a:gd name="T11" fmla="*/ 9 h 45"/>
                <a:gd name="T12" fmla="*/ 42 w 45"/>
                <a:gd name="T13" fmla="*/ 13 h 45"/>
                <a:gd name="T14" fmla="*/ 45 w 45"/>
                <a:gd name="T15" fmla="*/ 16 h 45"/>
                <a:gd name="T16" fmla="*/ 45 w 45"/>
                <a:gd name="T17" fmla="*/ 22 h 45"/>
                <a:gd name="T18" fmla="*/ 45 w 45"/>
                <a:gd name="T19" fmla="*/ 25 h 45"/>
                <a:gd name="T20" fmla="*/ 42 w 45"/>
                <a:gd name="T21" fmla="*/ 29 h 45"/>
                <a:gd name="T22" fmla="*/ 42 w 45"/>
                <a:gd name="T23" fmla="*/ 35 h 45"/>
                <a:gd name="T24" fmla="*/ 39 w 45"/>
                <a:gd name="T25" fmla="*/ 38 h 45"/>
                <a:gd name="T26" fmla="*/ 35 w 45"/>
                <a:gd name="T27" fmla="*/ 38 h 45"/>
                <a:gd name="T28" fmla="*/ 32 w 45"/>
                <a:gd name="T29" fmla="*/ 41 h 45"/>
                <a:gd name="T30" fmla="*/ 26 w 45"/>
                <a:gd name="T31" fmla="*/ 41 h 45"/>
                <a:gd name="T32" fmla="*/ 23 w 45"/>
                <a:gd name="T33" fmla="*/ 45 h 45"/>
                <a:gd name="T34" fmla="*/ 19 w 45"/>
                <a:gd name="T35" fmla="*/ 41 h 45"/>
                <a:gd name="T36" fmla="*/ 13 w 45"/>
                <a:gd name="T37" fmla="*/ 41 h 45"/>
                <a:gd name="T38" fmla="*/ 10 w 45"/>
                <a:gd name="T39" fmla="*/ 38 h 45"/>
                <a:gd name="T40" fmla="*/ 6 w 45"/>
                <a:gd name="T41" fmla="*/ 38 h 45"/>
                <a:gd name="T42" fmla="*/ 3 w 45"/>
                <a:gd name="T43" fmla="*/ 35 h 45"/>
                <a:gd name="T44" fmla="*/ 3 w 45"/>
                <a:gd name="T45" fmla="*/ 29 h 45"/>
                <a:gd name="T46" fmla="*/ 0 w 45"/>
                <a:gd name="T47" fmla="*/ 25 h 45"/>
                <a:gd name="T48" fmla="*/ 0 w 45"/>
                <a:gd name="T49" fmla="*/ 22 h 45"/>
                <a:gd name="T50" fmla="*/ 0 w 45"/>
                <a:gd name="T51" fmla="*/ 16 h 45"/>
                <a:gd name="T52" fmla="*/ 3 w 45"/>
                <a:gd name="T53" fmla="*/ 13 h 45"/>
                <a:gd name="T54" fmla="*/ 3 w 45"/>
                <a:gd name="T55" fmla="*/ 9 h 45"/>
                <a:gd name="T56" fmla="*/ 6 w 45"/>
                <a:gd name="T57" fmla="*/ 6 h 45"/>
                <a:gd name="T58" fmla="*/ 10 w 45"/>
                <a:gd name="T59" fmla="*/ 3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5" y="3"/>
                  </a:lnTo>
                  <a:lnTo>
                    <a:pt x="39" y="6"/>
                  </a:lnTo>
                  <a:lnTo>
                    <a:pt x="42" y="9"/>
                  </a:lnTo>
                  <a:lnTo>
                    <a:pt x="42" y="13"/>
                  </a:lnTo>
                  <a:lnTo>
                    <a:pt x="45" y="16"/>
                  </a:lnTo>
                  <a:lnTo>
                    <a:pt x="45" y="22"/>
                  </a:lnTo>
                  <a:lnTo>
                    <a:pt x="45" y="25"/>
                  </a:lnTo>
                  <a:lnTo>
                    <a:pt x="42" y="29"/>
                  </a:lnTo>
                  <a:lnTo>
                    <a:pt x="42" y="35"/>
                  </a:lnTo>
                  <a:lnTo>
                    <a:pt x="39" y="38"/>
                  </a:lnTo>
                  <a:lnTo>
                    <a:pt x="35" y="38"/>
                  </a:lnTo>
                  <a:lnTo>
                    <a:pt x="32" y="41"/>
                  </a:lnTo>
                  <a:lnTo>
                    <a:pt x="26" y="41"/>
                  </a:lnTo>
                  <a:lnTo>
                    <a:pt x="23" y="45"/>
                  </a:lnTo>
                  <a:lnTo>
                    <a:pt x="19" y="41"/>
                  </a:lnTo>
                  <a:lnTo>
                    <a:pt x="13" y="41"/>
                  </a:lnTo>
                  <a:lnTo>
                    <a:pt x="10" y="38"/>
                  </a:lnTo>
                  <a:lnTo>
                    <a:pt x="6" y="38"/>
                  </a:lnTo>
                  <a:lnTo>
                    <a:pt x="3" y="35"/>
                  </a:lnTo>
                  <a:lnTo>
                    <a:pt x="3" y="29"/>
                  </a:lnTo>
                  <a:lnTo>
                    <a:pt x="0" y="25"/>
                  </a:lnTo>
                  <a:lnTo>
                    <a:pt x="0" y="22"/>
                  </a:lnTo>
                  <a:lnTo>
                    <a:pt x="0" y="16"/>
                  </a:lnTo>
                  <a:lnTo>
                    <a:pt x="3" y="13"/>
                  </a:lnTo>
                  <a:lnTo>
                    <a:pt x="3" y="9"/>
                  </a:lnTo>
                  <a:lnTo>
                    <a:pt x="6" y="6"/>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777" name="Freeform 385"/>
            <p:cNvSpPr>
              <a:spLocks/>
            </p:cNvSpPr>
            <p:nvPr/>
          </p:nvSpPr>
          <p:spPr bwMode="auto">
            <a:xfrm>
              <a:off x="2663" y="1520"/>
              <a:ext cx="61" cy="63"/>
            </a:xfrm>
            <a:custGeom>
              <a:avLst/>
              <a:gdLst>
                <a:gd name="T0" fmla="*/ 23 w 45"/>
                <a:gd name="T1" fmla="*/ 0 h 45"/>
                <a:gd name="T2" fmla="*/ 26 w 45"/>
                <a:gd name="T3" fmla="*/ 0 h 45"/>
                <a:gd name="T4" fmla="*/ 32 w 45"/>
                <a:gd name="T5" fmla="*/ 0 h 45"/>
                <a:gd name="T6" fmla="*/ 35 w 45"/>
                <a:gd name="T7" fmla="*/ 3 h 45"/>
                <a:gd name="T8" fmla="*/ 39 w 45"/>
                <a:gd name="T9" fmla="*/ 6 h 45"/>
                <a:gd name="T10" fmla="*/ 42 w 45"/>
                <a:gd name="T11" fmla="*/ 9 h 45"/>
                <a:gd name="T12" fmla="*/ 42 w 45"/>
                <a:gd name="T13" fmla="*/ 13 h 45"/>
                <a:gd name="T14" fmla="*/ 45 w 45"/>
                <a:gd name="T15" fmla="*/ 16 h 45"/>
                <a:gd name="T16" fmla="*/ 45 w 45"/>
                <a:gd name="T17" fmla="*/ 22 h 45"/>
                <a:gd name="T18" fmla="*/ 45 w 45"/>
                <a:gd name="T19" fmla="*/ 25 h 45"/>
                <a:gd name="T20" fmla="*/ 42 w 45"/>
                <a:gd name="T21" fmla="*/ 29 h 45"/>
                <a:gd name="T22" fmla="*/ 42 w 45"/>
                <a:gd name="T23" fmla="*/ 35 h 45"/>
                <a:gd name="T24" fmla="*/ 39 w 45"/>
                <a:gd name="T25" fmla="*/ 38 h 45"/>
                <a:gd name="T26" fmla="*/ 35 w 45"/>
                <a:gd name="T27" fmla="*/ 38 h 45"/>
                <a:gd name="T28" fmla="*/ 32 w 45"/>
                <a:gd name="T29" fmla="*/ 41 h 45"/>
                <a:gd name="T30" fmla="*/ 26 w 45"/>
                <a:gd name="T31" fmla="*/ 41 h 45"/>
                <a:gd name="T32" fmla="*/ 23 w 45"/>
                <a:gd name="T33" fmla="*/ 45 h 45"/>
                <a:gd name="T34" fmla="*/ 19 w 45"/>
                <a:gd name="T35" fmla="*/ 41 h 45"/>
                <a:gd name="T36" fmla="*/ 13 w 45"/>
                <a:gd name="T37" fmla="*/ 41 h 45"/>
                <a:gd name="T38" fmla="*/ 10 w 45"/>
                <a:gd name="T39" fmla="*/ 38 h 45"/>
                <a:gd name="T40" fmla="*/ 6 w 45"/>
                <a:gd name="T41" fmla="*/ 38 h 45"/>
                <a:gd name="T42" fmla="*/ 3 w 45"/>
                <a:gd name="T43" fmla="*/ 35 h 45"/>
                <a:gd name="T44" fmla="*/ 3 w 45"/>
                <a:gd name="T45" fmla="*/ 29 h 45"/>
                <a:gd name="T46" fmla="*/ 0 w 45"/>
                <a:gd name="T47" fmla="*/ 25 h 45"/>
                <a:gd name="T48" fmla="*/ 0 w 45"/>
                <a:gd name="T49" fmla="*/ 22 h 45"/>
                <a:gd name="T50" fmla="*/ 0 w 45"/>
                <a:gd name="T51" fmla="*/ 16 h 45"/>
                <a:gd name="T52" fmla="*/ 3 w 45"/>
                <a:gd name="T53" fmla="*/ 13 h 45"/>
                <a:gd name="T54" fmla="*/ 3 w 45"/>
                <a:gd name="T55" fmla="*/ 9 h 45"/>
                <a:gd name="T56" fmla="*/ 6 w 45"/>
                <a:gd name="T57" fmla="*/ 6 h 45"/>
                <a:gd name="T58" fmla="*/ 10 w 45"/>
                <a:gd name="T59" fmla="*/ 3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5" y="3"/>
                  </a:lnTo>
                  <a:lnTo>
                    <a:pt x="39" y="6"/>
                  </a:lnTo>
                  <a:lnTo>
                    <a:pt x="42" y="9"/>
                  </a:lnTo>
                  <a:lnTo>
                    <a:pt x="42" y="13"/>
                  </a:lnTo>
                  <a:lnTo>
                    <a:pt x="45" y="16"/>
                  </a:lnTo>
                  <a:lnTo>
                    <a:pt x="45" y="22"/>
                  </a:lnTo>
                  <a:lnTo>
                    <a:pt x="45" y="25"/>
                  </a:lnTo>
                  <a:lnTo>
                    <a:pt x="42" y="29"/>
                  </a:lnTo>
                  <a:lnTo>
                    <a:pt x="42" y="35"/>
                  </a:lnTo>
                  <a:lnTo>
                    <a:pt x="39" y="38"/>
                  </a:lnTo>
                  <a:lnTo>
                    <a:pt x="35" y="38"/>
                  </a:lnTo>
                  <a:lnTo>
                    <a:pt x="32" y="41"/>
                  </a:lnTo>
                  <a:lnTo>
                    <a:pt x="26" y="41"/>
                  </a:lnTo>
                  <a:lnTo>
                    <a:pt x="23" y="45"/>
                  </a:lnTo>
                  <a:lnTo>
                    <a:pt x="19" y="41"/>
                  </a:lnTo>
                  <a:lnTo>
                    <a:pt x="13" y="41"/>
                  </a:lnTo>
                  <a:lnTo>
                    <a:pt x="10" y="38"/>
                  </a:lnTo>
                  <a:lnTo>
                    <a:pt x="6" y="38"/>
                  </a:lnTo>
                  <a:lnTo>
                    <a:pt x="3" y="35"/>
                  </a:lnTo>
                  <a:lnTo>
                    <a:pt x="3" y="29"/>
                  </a:lnTo>
                  <a:lnTo>
                    <a:pt x="0" y="25"/>
                  </a:lnTo>
                  <a:lnTo>
                    <a:pt x="0" y="22"/>
                  </a:lnTo>
                  <a:lnTo>
                    <a:pt x="0" y="16"/>
                  </a:lnTo>
                  <a:lnTo>
                    <a:pt x="3" y="13"/>
                  </a:lnTo>
                  <a:lnTo>
                    <a:pt x="3" y="9"/>
                  </a:lnTo>
                  <a:lnTo>
                    <a:pt x="6" y="6"/>
                  </a:lnTo>
                  <a:lnTo>
                    <a:pt x="10" y="3"/>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778" name="Freeform 386"/>
            <p:cNvSpPr>
              <a:spLocks/>
            </p:cNvSpPr>
            <p:nvPr/>
          </p:nvSpPr>
          <p:spPr bwMode="auto">
            <a:xfrm>
              <a:off x="2720" y="1596"/>
              <a:ext cx="62" cy="59"/>
            </a:xfrm>
            <a:custGeom>
              <a:avLst/>
              <a:gdLst>
                <a:gd name="T0" fmla="*/ 22 w 45"/>
                <a:gd name="T1" fmla="*/ 0 h 42"/>
                <a:gd name="T2" fmla="*/ 26 w 45"/>
                <a:gd name="T3" fmla="*/ 0 h 42"/>
                <a:gd name="T4" fmla="*/ 32 w 45"/>
                <a:gd name="T5" fmla="*/ 0 h 42"/>
                <a:gd name="T6" fmla="*/ 35 w 45"/>
                <a:gd name="T7" fmla="*/ 4 h 42"/>
                <a:gd name="T8" fmla="*/ 39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10 w 45"/>
                <a:gd name="T59" fmla="*/ 4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4"/>
                  </a:lnTo>
                  <a:lnTo>
                    <a:pt x="39" y="7"/>
                  </a:lnTo>
                  <a:lnTo>
                    <a:pt x="42" y="10"/>
                  </a:lnTo>
                  <a:lnTo>
                    <a:pt x="42" y="13"/>
                  </a:lnTo>
                  <a:lnTo>
                    <a:pt x="45" y="16"/>
                  </a:lnTo>
                  <a:lnTo>
                    <a:pt x="45" y="20"/>
                  </a:lnTo>
                  <a:lnTo>
                    <a:pt x="45" y="26"/>
                  </a:lnTo>
                  <a:lnTo>
                    <a:pt x="42" y="29"/>
                  </a:lnTo>
                  <a:lnTo>
                    <a:pt x="42" y="32"/>
                  </a:lnTo>
                  <a:lnTo>
                    <a:pt x="39" y="36"/>
                  </a:lnTo>
                  <a:lnTo>
                    <a:pt x="35" y="39"/>
                  </a:lnTo>
                  <a:lnTo>
                    <a:pt x="32" y="42"/>
                  </a:lnTo>
                  <a:lnTo>
                    <a:pt x="26" y="42"/>
                  </a:lnTo>
                  <a:lnTo>
                    <a:pt x="22" y="42"/>
                  </a:lnTo>
                  <a:lnTo>
                    <a:pt x="16" y="42"/>
                  </a:lnTo>
                  <a:lnTo>
                    <a:pt x="13" y="42"/>
                  </a:lnTo>
                  <a:lnTo>
                    <a:pt x="10" y="39"/>
                  </a:lnTo>
                  <a:lnTo>
                    <a:pt x="6" y="36"/>
                  </a:lnTo>
                  <a:lnTo>
                    <a:pt x="3" y="32"/>
                  </a:lnTo>
                  <a:lnTo>
                    <a:pt x="3" y="29"/>
                  </a:lnTo>
                  <a:lnTo>
                    <a:pt x="0" y="26"/>
                  </a:lnTo>
                  <a:lnTo>
                    <a:pt x="0" y="20"/>
                  </a:lnTo>
                  <a:lnTo>
                    <a:pt x="0" y="16"/>
                  </a:lnTo>
                  <a:lnTo>
                    <a:pt x="3" y="13"/>
                  </a:lnTo>
                  <a:lnTo>
                    <a:pt x="3" y="10"/>
                  </a:lnTo>
                  <a:lnTo>
                    <a:pt x="6" y="7"/>
                  </a:lnTo>
                  <a:lnTo>
                    <a:pt x="10" y="4"/>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779" name="Freeform 387"/>
            <p:cNvSpPr>
              <a:spLocks/>
            </p:cNvSpPr>
            <p:nvPr/>
          </p:nvSpPr>
          <p:spPr bwMode="auto">
            <a:xfrm>
              <a:off x="2720" y="1596"/>
              <a:ext cx="62" cy="59"/>
            </a:xfrm>
            <a:custGeom>
              <a:avLst/>
              <a:gdLst>
                <a:gd name="T0" fmla="*/ 22 w 45"/>
                <a:gd name="T1" fmla="*/ 0 h 42"/>
                <a:gd name="T2" fmla="*/ 26 w 45"/>
                <a:gd name="T3" fmla="*/ 0 h 42"/>
                <a:gd name="T4" fmla="*/ 32 w 45"/>
                <a:gd name="T5" fmla="*/ 0 h 42"/>
                <a:gd name="T6" fmla="*/ 35 w 45"/>
                <a:gd name="T7" fmla="*/ 4 h 42"/>
                <a:gd name="T8" fmla="*/ 39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2 w 45"/>
                <a:gd name="T33" fmla="*/ 42 h 42"/>
                <a:gd name="T34" fmla="*/ 16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10 w 45"/>
                <a:gd name="T59" fmla="*/ 4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4"/>
                  </a:lnTo>
                  <a:lnTo>
                    <a:pt x="39" y="7"/>
                  </a:lnTo>
                  <a:lnTo>
                    <a:pt x="42" y="10"/>
                  </a:lnTo>
                  <a:lnTo>
                    <a:pt x="42" y="13"/>
                  </a:lnTo>
                  <a:lnTo>
                    <a:pt x="45" y="16"/>
                  </a:lnTo>
                  <a:lnTo>
                    <a:pt x="45" y="20"/>
                  </a:lnTo>
                  <a:lnTo>
                    <a:pt x="45" y="26"/>
                  </a:lnTo>
                  <a:lnTo>
                    <a:pt x="42" y="29"/>
                  </a:lnTo>
                  <a:lnTo>
                    <a:pt x="42" y="32"/>
                  </a:lnTo>
                  <a:lnTo>
                    <a:pt x="39" y="36"/>
                  </a:lnTo>
                  <a:lnTo>
                    <a:pt x="35" y="39"/>
                  </a:lnTo>
                  <a:lnTo>
                    <a:pt x="32" y="42"/>
                  </a:lnTo>
                  <a:lnTo>
                    <a:pt x="26" y="42"/>
                  </a:lnTo>
                  <a:lnTo>
                    <a:pt x="22" y="42"/>
                  </a:lnTo>
                  <a:lnTo>
                    <a:pt x="16" y="42"/>
                  </a:lnTo>
                  <a:lnTo>
                    <a:pt x="13" y="42"/>
                  </a:lnTo>
                  <a:lnTo>
                    <a:pt x="10" y="39"/>
                  </a:lnTo>
                  <a:lnTo>
                    <a:pt x="6" y="36"/>
                  </a:lnTo>
                  <a:lnTo>
                    <a:pt x="3" y="32"/>
                  </a:lnTo>
                  <a:lnTo>
                    <a:pt x="3" y="29"/>
                  </a:lnTo>
                  <a:lnTo>
                    <a:pt x="0" y="26"/>
                  </a:lnTo>
                  <a:lnTo>
                    <a:pt x="0" y="20"/>
                  </a:lnTo>
                  <a:lnTo>
                    <a:pt x="0" y="16"/>
                  </a:lnTo>
                  <a:lnTo>
                    <a:pt x="3" y="13"/>
                  </a:lnTo>
                  <a:lnTo>
                    <a:pt x="3" y="10"/>
                  </a:lnTo>
                  <a:lnTo>
                    <a:pt x="6" y="7"/>
                  </a:lnTo>
                  <a:lnTo>
                    <a:pt x="10" y="4"/>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780" name="Freeform 388"/>
            <p:cNvSpPr>
              <a:spLocks/>
            </p:cNvSpPr>
            <p:nvPr/>
          </p:nvSpPr>
          <p:spPr bwMode="auto">
            <a:xfrm>
              <a:off x="2756" y="1606"/>
              <a:ext cx="56" cy="58"/>
            </a:xfrm>
            <a:custGeom>
              <a:avLst/>
              <a:gdLst>
                <a:gd name="T0" fmla="*/ 19 w 41"/>
                <a:gd name="T1" fmla="*/ 0 h 42"/>
                <a:gd name="T2" fmla="*/ 25 w 41"/>
                <a:gd name="T3" fmla="*/ 0 h 42"/>
                <a:gd name="T4" fmla="*/ 29 w 41"/>
                <a:gd name="T5" fmla="*/ 0 h 42"/>
                <a:gd name="T6" fmla="*/ 32 w 41"/>
                <a:gd name="T7" fmla="*/ 3 h 42"/>
                <a:gd name="T8" fmla="*/ 35 w 41"/>
                <a:gd name="T9" fmla="*/ 6 h 42"/>
                <a:gd name="T10" fmla="*/ 38 w 41"/>
                <a:gd name="T11" fmla="*/ 9 h 42"/>
                <a:gd name="T12" fmla="*/ 41 w 41"/>
                <a:gd name="T13" fmla="*/ 13 h 42"/>
                <a:gd name="T14" fmla="*/ 41 w 41"/>
                <a:gd name="T15" fmla="*/ 16 h 42"/>
                <a:gd name="T16" fmla="*/ 41 w 41"/>
                <a:gd name="T17" fmla="*/ 19 h 42"/>
                <a:gd name="T18" fmla="*/ 41 w 41"/>
                <a:gd name="T19" fmla="*/ 25 h 42"/>
                <a:gd name="T20" fmla="*/ 41 w 41"/>
                <a:gd name="T21" fmla="*/ 29 h 42"/>
                <a:gd name="T22" fmla="*/ 38 w 41"/>
                <a:gd name="T23" fmla="*/ 32 h 42"/>
                <a:gd name="T24" fmla="*/ 35 w 41"/>
                <a:gd name="T25" fmla="*/ 35 h 42"/>
                <a:gd name="T26" fmla="*/ 32 w 41"/>
                <a:gd name="T27" fmla="*/ 38 h 42"/>
                <a:gd name="T28" fmla="*/ 29 w 41"/>
                <a:gd name="T29" fmla="*/ 42 h 42"/>
                <a:gd name="T30" fmla="*/ 25 w 41"/>
                <a:gd name="T31" fmla="*/ 42 h 42"/>
                <a:gd name="T32" fmla="*/ 19 w 41"/>
                <a:gd name="T33" fmla="*/ 42 h 42"/>
                <a:gd name="T34" fmla="*/ 16 w 41"/>
                <a:gd name="T35" fmla="*/ 42 h 42"/>
                <a:gd name="T36" fmla="*/ 13 w 41"/>
                <a:gd name="T37" fmla="*/ 42 h 42"/>
                <a:gd name="T38" fmla="*/ 9 w 41"/>
                <a:gd name="T39" fmla="*/ 38 h 42"/>
                <a:gd name="T40" fmla="*/ 6 w 41"/>
                <a:gd name="T41" fmla="*/ 35 h 42"/>
                <a:gd name="T42" fmla="*/ 3 w 41"/>
                <a:gd name="T43" fmla="*/ 32 h 42"/>
                <a:gd name="T44" fmla="*/ 0 w 41"/>
                <a:gd name="T45" fmla="*/ 29 h 42"/>
                <a:gd name="T46" fmla="*/ 0 w 41"/>
                <a:gd name="T47" fmla="*/ 25 h 42"/>
                <a:gd name="T48" fmla="*/ 0 w 41"/>
                <a:gd name="T49" fmla="*/ 19 h 42"/>
                <a:gd name="T50" fmla="*/ 0 w 41"/>
                <a:gd name="T51" fmla="*/ 16 h 42"/>
                <a:gd name="T52" fmla="*/ 0 w 41"/>
                <a:gd name="T53" fmla="*/ 13 h 42"/>
                <a:gd name="T54" fmla="*/ 3 w 41"/>
                <a:gd name="T55" fmla="*/ 9 h 42"/>
                <a:gd name="T56" fmla="*/ 6 w 41"/>
                <a:gd name="T57" fmla="*/ 6 h 42"/>
                <a:gd name="T58" fmla="*/ 9 w 41"/>
                <a:gd name="T59" fmla="*/ 3 h 42"/>
                <a:gd name="T60" fmla="*/ 13 w 41"/>
                <a:gd name="T61" fmla="*/ 0 h 42"/>
                <a:gd name="T62" fmla="*/ 16 w 41"/>
                <a:gd name="T63" fmla="*/ 0 h 42"/>
                <a:gd name="T64" fmla="*/ 19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19" y="0"/>
                  </a:moveTo>
                  <a:lnTo>
                    <a:pt x="25" y="0"/>
                  </a:lnTo>
                  <a:lnTo>
                    <a:pt x="29" y="0"/>
                  </a:lnTo>
                  <a:lnTo>
                    <a:pt x="32" y="3"/>
                  </a:lnTo>
                  <a:lnTo>
                    <a:pt x="35" y="6"/>
                  </a:lnTo>
                  <a:lnTo>
                    <a:pt x="38" y="9"/>
                  </a:lnTo>
                  <a:lnTo>
                    <a:pt x="41" y="13"/>
                  </a:lnTo>
                  <a:lnTo>
                    <a:pt x="41" y="16"/>
                  </a:lnTo>
                  <a:lnTo>
                    <a:pt x="41" y="19"/>
                  </a:lnTo>
                  <a:lnTo>
                    <a:pt x="41" y="25"/>
                  </a:lnTo>
                  <a:lnTo>
                    <a:pt x="41" y="29"/>
                  </a:lnTo>
                  <a:lnTo>
                    <a:pt x="38" y="32"/>
                  </a:lnTo>
                  <a:lnTo>
                    <a:pt x="35" y="35"/>
                  </a:lnTo>
                  <a:lnTo>
                    <a:pt x="32" y="38"/>
                  </a:lnTo>
                  <a:lnTo>
                    <a:pt x="29" y="42"/>
                  </a:lnTo>
                  <a:lnTo>
                    <a:pt x="25" y="42"/>
                  </a:lnTo>
                  <a:lnTo>
                    <a:pt x="19" y="42"/>
                  </a:lnTo>
                  <a:lnTo>
                    <a:pt x="16" y="42"/>
                  </a:lnTo>
                  <a:lnTo>
                    <a:pt x="13" y="42"/>
                  </a:lnTo>
                  <a:lnTo>
                    <a:pt x="9" y="38"/>
                  </a:lnTo>
                  <a:lnTo>
                    <a:pt x="6" y="35"/>
                  </a:lnTo>
                  <a:lnTo>
                    <a:pt x="3" y="32"/>
                  </a:lnTo>
                  <a:lnTo>
                    <a:pt x="0" y="29"/>
                  </a:lnTo>
                  <a:lnTo>
                    <a:pt x="0" y="25"/>
                  </a:lnTo>
                  <a:lnTo>
                    <a:pt x="0" y="19"/>
                  </a:lnTo>
                  <a:lnTo>
                    <a:pt x="0" y="16"/>
                  </a:lnTo>
                  <a:lnTo>
                    <a:pt x="0" y="13"/>
                  </a:lnTo>
                  <a:lnTo>
                    <a:pt x="3" y="9"/>
                  </a:lnTo>
                  <a:lnTo>
                    <a:pt x="6" y="6"/>
                  </a:lnTo>
                  <a:lnTo>
                    <a:pt x="9" y="3"/>
                  </a:lnTo>
                  <a:lnTo>
                    <a:pt x="13" y="0"/>
                  </a:lnTo>
                  <a:lnTo>
                    <a:pt x="16" y="0"/>
                  </a:lnTo>
                  <a:lnTo>
                    <a:pt x="19" y="0"/>
                  </a:lnTo>
                  <a:close/>
                </a:path>
              </a:pathLst>
            </a:custGeom>
            <a:solidFill>
              <a:srgbClr val="FF0000"/>
            </a:solidFill>
            <a:ln w="9525">
              <a:noFill/>
              <a:round/>
              <a:headEnd/>
              <a:tailEnd/>
            </a:ln>
          </p:spPr>
          <p:txBody>
            <a:bodyPr/>
            <a:lstStyle/>
            <a:p>
              <a:endParaRPr lang="en-US"/>
            </a:p>
          </p:txBody>
        </p:sp>
        <p:sp>
          <p:nvSpPr>
            <p:cNvPr id="32781" name="Freeform 389"/>
            <p:cNvSpPr>
              <a:spLocks/>
            </p:cNvSpPr>
            <p:nvPr/>
          </p:nvSpPr>
          <p:spPr bwMode="auto">
            <a:xfrm>
              <a:off x="2756" y="1606"/>
              <a:ext cx="56" cy="58"/>
            </a:xfrm>
            <a:custGeom>
              <a:avLst/>
              <a:gdLst>
                <a:gd name="T0" fmla="*/ 19 w 41"/>
                <a:gd name="T1" fmla="*/ 0 h 42"/>
                <a:gd name="T2" fmla="*/ 25 w 41"/>
                <a:gd name="T3" fmla="*/ 0 h 42"/>
                <a:gd name="T4" fmla="*/ 29 w 41"/>
                <a:gd name="T5" fmla="*/ 0 h 42"/>
                <a:gd name="T6" fmla="*/ 32 w 41"/>
                <a:gd name="T7" fmla="*/ 3 h 42"/>
                <a:gd name="T8" fmla="*/ 35 w 41"/>
                <a:gd name="T9" fmla="*/ 6 h 42"/>
                <a:gd name="T10" fmla="*/ 38 w 41"/>
                <a:gd name="T11" fmla="*/ 9 h 42"/>
                <a:gd name="T12" fmla="*/ 41 w 41"/>
                <a:gd name="T13" fmla="*/ 13 h 42"/>
                <a:gd name="T14" fmla="*/ 41 w 41"/>
                <a:gd name="T15" fmla="*/ 16 h 42"/>
                <a:gd name="T16" fmla="*/ 41 w 41"/>
                <a:gd name="T17" fmla="*/ 19 h 42"/>
                <a:gd name="T18" fmla="*/ 41 w 41"/>
                <a:gd name="T19" fmla="*/ 25 h 42"/>
                <a:gd name="T20" fmla="*/ 41 w 41"/>
                <a:gd name="T21" fmla="*/ 29 h 42"/>
                <a:gd name="T22" fmla="*/ 38 w 41"/>
                <a:gd name="T23" fmla="*/ 32 h 42"/>
                <a:gd name="T24" fmla="*/ 35 w 41"/>
                <a:gd name="T25" fmla="*/ 35 h 42"/>
                <a:gd name="T26" fmla="*/ 32 w 41"/>
                <a:gd name="T27" fmla="*/ 38 h 42"/>
                <a:gd name="T28" fmla="*/ 29 w 41"/>
                <a:gd name="T29" fmla="*/ 42 h 42"/>
                <a:gd name="T30" fmla="*/ 25 w 41"/>
                <a:gd name="T31" fmla="*/ 42 h 42"/>
                <a:gd name="T32" fmla="*/ 19 w 41"/>
                <a:gd name="T33" fmla="*/ 42 h 42"/>
                <a:gd name="T34" fmla="*/ 16 w 41"/>
                <a:gd name="T35" fmla="*/ 42 h 42"/>
                <a:gd name="T36" fmla="*/ 13 w 41"/>
                <a:gd name="T37" fmla="*/ 42 h 42"/>
                <a:gd name="T38" fmla="*/ 9 w 41"/>
                <a:gd name="T39" fmla="*/ 38 h 42"/>
                <a:gd name="T40" fmla="*/ 6 w 41"/>
                <a:gd name="T41" fmla="*/ 35 h 42"/>
                <a:gd name="T42" fmla="*/ 3 w 41"/>
                <a:gd name="T43" fmla="*/ 32 h 42"/>
                <a:gd name="T44" fmla="*/ 0 w 41"/>
                <a:gd name="T45" fmla="*/ 29 h 42"/>
                <a:gd name="T46" fmla="*/ 0 w 41"/>
                <a:gd name="T47" fmla="*/ 25 h 42"/>
                <a:gd name="T48" fmla="*/ 0 w 41"/>
                <a:gd name="T49" fmla="*/ 19 h 42"/>
                <a:gd name="T50" fmla="*/ 0 w 41"/>
                <a:gd name="T51" fmla="*/ 16 h 42"/>
                <a:gd name="T52" fmla="*/ 0 w 41"/>
                <a:gd name="T53" fmla="*/ 13 h 42"/>
                <a:gd name="T54" fmla="*/ 3 w 41"/>
                <a:gd name="T55" fmla="*/ 9 h 42"/>
                <a:gd name="T56" fmla="*/ 6 w 41"/>
                <a:gd name="T57" fmla="*/ 6 h 42"/>
                <a:gd name="T58" fmla="*/ 9 w 41"/>
                <a:gd name="T59" fmla="*/ 3 h 42"/>
                <a:gd name="T60" fmla="*/ 13 w 41"/>
                <a:gd name="T61" fmla="*/ 0 h 42"/>
                <a:gd name="T62" fmla="*/ 16 w 41"/>
                <a:gd name="T63" fmla="*/ 0 h 42"/>
                <a:gd name="T64" fmla="*/ 19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19" y="0"/>
                  </a:moveTo>
                  <a:lnTo>
                    <a:pt x="25" y="0"/>
                  </a:lnTo>
                  <a:lnTo>
                    <a:pt x="29" y="0"/>
                  </a:lnTo>
                  <a:lnTo>
                    <a:pt x="32" y="3"/>
                  </a:lnTo>
                  <a:lnTo>
                    <a:pt x="35" y="6"/>
                  </a:lnTo>
                  <a:lnTo>
                    <a:pt x="38" y="9"/>
                  </a:lnTo>
                  <a:lnTo>
                    <a:pt x="41" y="13"/>
                  </a:lnTo>
                  <a:lnTo>
                    <a:pt x="41" y="16"/>
                  </a:lnTo>
                  <a:lnTo>
                    <a:pt x="41" y="19"/>
                  </a:lnTo>
                  <a:lnTo>
                    <a:pt x="41" y="25"/>
                  </a:lnTo>
                  <a:lnTo>
                    <a:pt x="41" y="29"/>
                  </a:lnTo>
                  <a:lnTo>
                    <a:pt x="38" y="32"/>
                  </a:lnTo>
                  <a:lnTo>
                    <a:pt x="35" y="35"/>
                  </a:lnTo>
                  <a:lnTo>
                    <a:pt x="32" y="38"/>
                  </a:lnTo>
                  <a:lnTo>
                    <a:pt x="29" y="42"/>
                  </a:lnTo>
                  <a:lnTo>
                    <a:pt x="25" y="42"/>
                  </a:lnTo>
                  <a:lnTo>
                    <a:pt x="19" y="42"/>
                  </a:lnTo>
                  <a:lnTo>
                    <a:pt x="16" y="42"/>
                  </a:lnTo>
                  <a:lnTo>
                    <a:pt x="13" y="42"/>
                  </a:lnTo>
                  <a:lnTo>
                    <a:pt x="9" y="38"/>
                  </a:lnTo>
                  <a:lnTo>
                    <a:pt x="6" y="35"/>
                  </a:lnTo>
                  <a:lnTo>
                    <a:pt x="3" y="32"/>
                  </a:lnTo>
                  <a:lnTo>
                    <a:pt x="0" y="29"/>
                  </a:lnTo>
                  <a:lnTo>
                    <a:pt x="0" y="25"/>
                  </a:lnTo>
                  <a:lnTo>
                    <a:pt x="0" y="19"/>
                  </a:lnTo>
                  <a:lnTo>
                    <a:pt x="0" y="16"/>
                  </a:lnTo>
                  <a:lnTo>
                    <a:pt x="0" y="13"/>
                  </a:lnTo>
                  <a:lnTo>
                    <a:pt x="3" y="9"/>
                  </a:lnTo>
                  <a:lnTo>
                    <a:pt x="6" y="6"/>
                  </a:lnTo>
                  <a:lnTo>
                    <a:pt x="9" y="3"/>
                  </a:lnTo>
                  <a:lnTo>
                    <a:pt x="13" y="0"/>
                  </a:lnTo>
                  <a:lnTo>
                    <a:pt x="16" y="0"/>
                  </a:lnTo>
                  <a:lnTo>
                    <a:pt x="19" y="0"/>
                  </a:lnTo>
                </a:path>
              </a:pathLst>
            </a:custGeom>
            <a:noFill/>
            <a:ln w="0">
              <a:solidFill>
                <a:srgbClr val="000000"/>
              </a:solidFill>
              <a:round/>
              <a:headEnd/>
              <a:tailEnd/>
            </a:ln>
          </p:spPr>
          <p:txBody>
            <a:bodyPr/>
            <a:lstStyle/>
            <a:p>
              <a:endParaRPr lang="en-US"/>
            </a:p>
          </p:txBody>
        </p:sp>
        <p:sp>
          <p:nvSpPr>
            <p:cNvPr id="32782" name="Freeform 390"/>
            <p:cNvSpPr>
              <a:spLocks/>
            </p:cNvSpPr>
            <p:nvPr/>
          </p:nvSpPr>
          <p:spPr bwMode="auto">
            <a:xfrm>
              <a:off x="2720" y="1628"/>
              <a:ext cx="62" cy="63"/>
            </a:xfrm>
            <a:custGeom>
              <a:avLst/>
              <a:gdLst>
                <a:gd name="T0" fmla="*/ 22 w 45"/>
                <a:gd name="T1" fmla="*/ 0 h 45"/>
                <a:gd name="T2" fmla="*/ 29 w 45"/>
                <a:gd name="T3" fmla="*/ 3 h 45"/>
                <a:gd name="T4" fmla="*/ 32 w 45"/>
                <a:gd name="T5" fmla="*/ 3 h 45"/>
                <a:gd name="T6" fmla="*/ 35 w 45"/>
                <a:gd name="T7" fmla="*/ 6 h 45"/>
                <a:gd name="T8" fmla="*/ 39 w 45"/>
                <a:gd name="T9" fmla="*/ 6 h 45"/>
                <a:gd name="T10" fmla="*/ 42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2 h 45"/>
                <a:gd name="T28" fmla="*/ 32 w 45"/>
                <a:gd name="T29" fmla="*/ 45 h 45"/>
                <a:gd name="T30" fmla="*/ 29 w 45"/>
                <a:gd name="T31" fmla="*/ 45 h 45"/>
                <a:gd name="T32" fmla="*/ 22 w 45"/>
                <a:gd name="T33" fmla="*/ 45 h 45"/>
                <a:gd name="T34" fmla="*/ 19 w 45"/>
                <a:gd name="T35" fmla="*/ 45 h 45"/>
                <a:gd name="T36" fmla="*/ 13 w 45"/>
                <a:gd name="T37" fmla="*/ 45 h 45"/>
                <a:gd name="T38" fmla="*/ 10 w 45"/>
                <a:gd name="T39" fmla="*/ 42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6 w 45"/>
                <a:gd name="T57" fmla="*/ 6 h 45"/>
                <a:gd name="T58" fmla="*/ 10 w 45"/>
                <a:gd name="T59" fmla="*/ 6 h 45"/>
                <a:gd name="T60" fmla="*/ 13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6"/>
                  </a:lnTo>
                  <a:lnTo>
                    <a:pt x="39" y="6"/>
                  </a:lnTo>
                  <a:lnTo>
                    <a:pt x="42" y="9"/>
                  </a:lnTo>
                  <a:lnTo>
                    <a:pt x="42" y="16"/>
                  </a:lnTo>
                  <a:lnTo>
                    <a:pt x="45" y="19"/>
                  </a:lnTo>
                  <a:lnTo>
                    <a:pt x="45" y="22"/>
                  </a:lnTo>
                  <a:lnTo>
                    <a:pt x="45" y="29"/>
                  </a:lnTo>
                  <a:lnTo>
                    <a:pt x="42" y="32"/>
                  </a:lnTo>
                  <a:lnTo>
                    <a:pt x="42" y="35"/>
                  </a:lnTo>
                  <a:lnTo>
                    <a:pt x="39" y="38"/>
                  </a:lnTo>
                  <a:lnTo>
                    <a:pt x="35" y="42"/>
                  </a:lnTo>
                  <a:lnTo>
                    <a:pt x="32" y="45"/>
                  </a:lnTo>
                  <a:lnTo>
                    <a:pt x="29" y="45"/>
                  </a:lnTo>
                  <a:lnTo>
                    <a:pt x="22" y="45"/>
                  </a:lnTo>
                  <a:lnTo>
                    <a:pt x="19" y="45"/>
                  </a:lnTo>
                  <a:lnTo>
                    <a:pt x="13" y="45"/>
                  </a:lnTo>
                  <a:lnTo>
                    <a:pt x="10" y="42"/>
                  </a:lnTo>
                  <a:lnTo>
                    <a:pt x="6" y="38"/>
                  </a:lnTo>
                  <a:lnTo>
                    <a:pt x="3" y="35"/>
                  </a:lnTo>
                  <a:lnTo>
                    <a:pt x="3" y="32"/>
                  </a:lnTo>
                  <a:lnTo>
                    <a:pt x="0" y="29"/>
                  </a:lnTo>
                  <a:lnTo>
                    <a:pt x="0" y="22"/>
                  </a:lnTo>
                  <a:lnTo>
                    <a:pt x="0" y="19"/>
                  </a:lnTo>
                  <a:lnTo>
                    <a:pt x="3" y="16"/>
                  </a:lnTo>
                  <a:lnTo>
                    <a:pt x="3" y="9"/>
                  </a:lnTo>
                  <a:lnTo>
                    <a:pt x="6" y="6"/>
                  </a:lnTo>
                  <a:lnTo>
                    <a:pt x="10" y="6"/>
                  </a:lnTo>
                  <a:lnTo>
                    <a:pt x="13" y="3"/>
                  </a:lnTo>
                  <a:lnTo>
                    <a:pt x="19" y="3"/>
                  </a:lnTo>
                  <a:lnTo>
                    <a:pt x="22" y="0"/>
                  </a:lnTo>
                  <a:close/>
                </a:path>
              </a:pathLst>
            </a:custGeom>
            <a:solidFill>
              <a:srgbClr val="FF0000"/>
            </a:solidFill>
            <a:ln w="9525">
              <a:noFill/>
              <a:round/>
              <a:headEnd/>
              <a:tailEnd/>
            </a:ln>
          </p:spPr>
          <p:txBody>
            <a:bodyPr/>
            <a:lstStyle/>
            <a:p>
              <a:endParaRPr lang="en-US"/>
            </a:p>
          </p:txBody>
        </p:sp>
        <p:sp>
          <p:nvSpPr>
            <p:cNvPr id="32783" name="Freeform 391"/>
            <p:cNvSpPr>
              <a:spLocks/>
            </p:cNvSpPr>
            <p:nvPr/>
          </p:nvSpPr>
          <p:spPr bwMode="auto">
            <a:xfrm>
              <a:off x="2720" y="1628"/>
              <a:ext cx="62" cy="63"/>
            </a:xfrm>
            <a:custGeom>
              <a:avLst/>
              <a:gdLst>
                <a:gd name="T0" fmla="*/ 22 w 45"/>
                <a:gd name="T1" fmla="*/ 0 h 45"/>
                <a:gd name="T2" fmla="*/ 29 w 45"/>
                <a:gd name="T3" fmla="*/ 3 h 45"/>
                <a:gd name="T4" fmla="*/ 32 w 45"/>
                <a:gd name="T5" fmla="*/ 3 h 45"/>
                <a:gd name="T6" fmla="*/ 35 w 45"/>
                <a:gd name="T7" fmla="*/ 6 h 45"/>
                <a:gd name="T8" fmla="*/ 39 w 45"/>
                <a:gd name="T9" fmla="*/ 6 h 45"/>
                <a:gd name="T10" fmla="*/ 42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2 h 45"/>
                <a:gd name="T28" fmla="*/ 32 w 45"/>
                <a:gd name="T29" fmla="*/ 45 h 45"/>
                <a:gd name="T30" fmla="*/ 29 w 45"/>
                <a:gd name="T31" fmla="*/ 45 h 45"/>
                <a:gd name="T32" fmla="*/ 22 w 45"/>
                <a:gd name="T33" fmla="*/ 45 h 45"/>
                <a:gd name="T34" fmla="*/ 19 w 45"/>
                <a:gd name="T35" fmla="*/ 45 h 45"/>
                <a:gd name="T36" fmla="*/ 13 w 45"/>
                <a:gd name="T37" fmla="*/ 45 h 45"/>
                <a:gd name="T38" fmla="*/ 10 w 45"/>
                <a:gd name="T39" fmla="*/ 42 h 45"/>
                <a:gd name="T40" fmla="*/ 6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6 w 45"/>
                <a:gd name="T57" fmla="*/ 6 h 45"/>
                <a:gd name="T58" fmla="*/ 10 w 45"/>
                <a:gd name="T59" fmla="*/ 6 h 45"/>
                <a:gd name="T60" fmla="*/ 13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6"/>
                  </a:lnTo>
                  <a:lnTo>
                    <a:pt x="39" y="6"/>
                  </a:lnTo>
                  <a:lnTo>
                    <a:pt x="42" y="9"/>
                  </a:lnTo>
                  <a:lnTo>
                    <a:pt x="42" y="16"/>
                  </a:lnTo>
                  <a:lnTo>
                    <a:pt x="45" y="19"/>
                  </a:lnTo>
                  <a:lnTo>
                    <a:pt x="45" y="22"/>
                  </a:lnTo>
                  <a:lnTo>
                    <a:pt x="45" y="29"/>
                  </a:lnTo>
                  <a:lnTo>
                    <a:pt x="42" y="32"/>
                  </a:lnTo>
                  <a:lnTo>
                    <a:pt x="42" y="35"/>
                  </a:lnTo>
                  <a:lnTo>
                    <a:pt x="39" y="38"/>
                  </a:lnTo>
                  <a:lnTo>
                    <a:pt x="35" y="42"/>
                  </a:lnTo>
                  <a:lnTo>
                    <a:pt x="32" y="45"/>
                  </a:lnTo>
                  <a:lnTo>
                    <a:pt x="29" y="45"/>
                  </a:lnTo>
                  <a:lnTo>
                    <a:pt x="22" y="45"/>
                  </a:lnTo>
                  <a:lnTo>
                    <a:pt x="19" y="45"/>
                  </a:lnTo>
                  <a:lnTo>
                    <a:pt x="13" y="45"/>
                  </a:lnTo>
                  <a:lnTo>
                    <a:pt x="10" y="42"/>
                  </a:lnTo>
                  <a:lnTo>
                    <a:pt x="6" y="38"/>
                  </a:lnTo>
                  <a:lnTo>
                    <a:pt x="3" y="35"/>
                  </a:lnTo>
                  <a:lnTo>
                    <a:pt x="3" y="32"/>
                  </a:lnTo>
                  <a:lnTo>
                    <a:pt x="0" y="29"/>
                  </a:lnTo>
                  <a:lnTo>
                    <a:pt x="0" y="22"/>
                  </a:lnTo>
                  <a:lnTo>
                    <a:pt x="0" y="19"/>
                  </a:lnTo>
                  <a:lnTo>
                    <a:pt x="3" y="16"/>
                  </a:lnTo>
                  <a:lnTo>
                    <a:pt x="3" y="9"/>
                  </a:lnTo>
                  <a:lnTo>
                    <a:pt x="6" y="6"/>
                  </a:lnTo>
                  <a:lnTo>
                    <a:pt x="10" y="6"/>
                  </a:lnTo>
                  <a:lnTo>
                    <a:pt x="13" y="3"/>
                  </a:lnTo>
                  <a:lnTo>
                    <a:pt x="19" y="3"/>
                  </a:lnTo>
                  <a:lnTo>
                    <a:pt x="22" y="0"/>
                  </a:lnTo>
                </a:path>
              </a:pathLst>
            </a:custGeom>
            <a:noFill/>
            <a:ln w="0">
              <a:solidFill>
                <a:srgbClr val="000000"/>
              </a:solidFill>
              <a:round/>
              <a:headEnd/>
              <a:tailEnd/>
            </a:ln>
          </p:spPr>
          <p:txBody>
            <a:bodyPr/>
            <a:lstStyle/>
            <a:p>
              <a:endParaRPr lang="en-US"/>
            </a:p>
          </p:txBody>
        </p:sp>
        <p:sp>
          <p:nvSpPr>
            <p:cNvPr id="32784" name="Freeform 392"/>
            <p:cNvSpPr>
              <a:spLocks/>
            </p:cNvSpPr>
            <p:nvPr/>
          </p:nvSpPr>
          <p:spPr bwMode="auto">
            <a:xfrm>
              <a:off x="2671" y="1624"/>
              <a:ext cx="63" cy="63"/>
            </a:xfrm>
            <a:custGeom>
              <a:avLst/>
              <a:gdLst>
                <a:gd name="T0" fmla="*/ 23 w 46"/>
                <a:gd name="T1" fmla="*/ 0 h 45"/>
                <a:gd name="T2" fmla="*/ 26 w 46"/>
                <a:gd name="T3" fmla="*/ 0 h 45"/>
                <a:gd name="T4" fmla="*/ 33 w 46"/>
                <a:gd name="T5" fmla="*/ 0 h 45"/>
                <a:gd name="T6" fmla="*/ 36 w 46"/>
                <a:gd name="T7" fmla="*/ 3 h 45"/>
                <a:gd name="T8" fmla="*/ 39 w 46"/>
                <a:gd name="T9" fmla="*/ 6 h 45"/>
                <a:gd name="T10" fmla="*/ 42 w 46"/>
                <a:gd name="T11" fmla="*/ 9 h 45"/>
                <a:gd name="T12" fmla="*/ 42 w 46"/>
                <a:gd name="T13" fmla="*/ 12 h 45"/>
                <a:gd name="T14" fmla="*/ 46 w 46"/>
                <a:gd name="T15" fmla="*/ 16 h 45"/>
                <a:gd name="T16" fmla="*/ 46 w 46"/>
                <a:gd name="T17" fmla="*/ 22 h 45"/>
                <a:gd name="T18" fmla="*/ 46 w 46"/>
                <a:gd name="T19" fmla="*/ 25 h 45"/>
                <a:gd name="T20" fmla="*/ 42 w 46"/>
                <a:gd name="T21" fmla="*/ 29 h 45"/>
                <a:gd name="T22" fmla="*/ 42 w 46"/>
                <a:gd name="T23" fmla="*/ 35 h 45"/>
                <a:gd name="T24" fmla="*/ 39 w 46"/>
                <a:gd name="T25" fmla="*/ 38 h 45"/>
                <a:gd name="T26" fmla="*/ 36 w 46"/>
                <a:gd name="T27" fmla="*/ 38 h 45"/>
                <a:gd name="T28" fmla="*/ 33 w 46"/>
                <a:gd name="T29" fmla="*/ 41 h 45"/>
                <a:gd name="T30" fmla="*/ 26 w 46"/>
                <a:gd name="T31" fmla="*/ 41 h 45"/>
                <a:gd name="T32" fmla="*/ 23 w 46"/>
                <a:gd name="T33" fmla="*/ 45 h 45"/>
                <a:gd name="T34" fmla="*/ 20 w 46"/>
                <a:gd name="T35" fmla="*/ 41 h 45"/>
                <a:gd name="T36" fmla="*/ 13 w 46"/>
                <a:gd name="T37" fmla="*/ 41 h 45"/>
                <a:gd name="T38" fmla="*/ 10 w 46"/>
                <a:gd name="T39" fmla="*/ 38 h 45"/>
                <a:gd name="T40" fmla="*/ 7 w 46"/>
                <a:gd name="T41" fmla="*/ 38 h 45"/>
                <a:gd name="T42" fmla="*/ 4 w 46"/>
                <a:gd name="T43" fmla="*/ 35 h 45"/>
                <a:gd name="T44" fmla="*/ 4 w 46"/>
                <a:gd name="T45" fmla="*/ 29 h 45"/>
                <a:gd name="T46" fmla="*/ 0 w 46"/>
                <a:gd name="T47" fmla="*/ 25 h 45"/>
                <a:gd name="T48" fmla="*/ 0 w 46"/>
                <a:gd name="T49" fmla="*/ 22 h 45"/>
                <a:gd name="T50" fmla="*/ 0 w 46"/>
                <a:gd name="T51" fmla="*/ 16 h 45"/>
                <a:gd name="T52" fmla="*/ 4 w 46"/>
                <a:gd name="T53" fmla="*/ 12 h 45"/>
                <a:gd name="T54" fmla="*/ 4 w 46"/>
                <a:gd name="T55" fmla="*/ 9 h 45"/>
                <a:gd name="T56" fmla="*/ 7 w 46"/>
                <a:gd name="T57" fmla="*/ 6 h 45"/>
                <a:gd name="T58" fmla="*/ 10 w 46"/>
                <a:gd name="T59" fmla="*/ 3 h 45"/>
                <a:gd name="T60" fmla="*/ 13 w 46"/>
                <a:gd name="T61" fmla="*/ 0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33" y="0"/>
                  </a:lnTo>
                  <a:lnTo>
                    <a:pt x="36" y="3"/>
                  </a:lnTo>
                  <a:lnTo>
                    <a:pt x="39" y="6"/>
                  </a:lnTo>
                  <a:lnTo>
                    <a:pt x="42" y="9"/>
                  </a:lnTo>
                  <a:lnTo>
                    <a:pt x="42" y="12"/>
                  </a:lnTo>
                  <a:lnTo>
                    <a:pt x="46" y="16"/>
                  </a:lnTo>
                  <a:lnTo>
                    <a:pt x="46" y="22"/>
                  </a:lnTo>
                  <a:lnTo>
                    <a:pt x="46" y="25"/>
                  </a:lnTo>
                  <a:lnTo>
                    <a:pt x="42" y="29"/>
                  </a:lnTo>
                  <a:lnTo>
                    <a:pt x="42" y="35"/>
                  </a:lnTo>
                  <a:lnTo>
                    <a:pt x="39" y="38"/>
                  </a:lnTo>
                  <a:lnTo>
                    <a:pt x="36" y="38"/>
                  </a:lnTo>
                  <a:lnTo>
                    <a:pt x="33" y="41"/>
                  </a:lnTo>
                  <a:lnTo>
                    <a:pt x="26" y="41"/>
                  </a:lnTo>
                  <a:lnTo>
                    <a:pt x="23" y="45"/>
                  </a:lnTo>
                  <a:lnTo>
                    <a:pt x="20" y="41"/>
                  </a:lnTo>
                  <a:lnTo>
                    <a:pt x="13" y="41"/>
                  </a:lnTo>
                  <a:lnTo>
                    <a:pt x="10" y="38"/>
                  </a:lnTo>
                  <a:lnTo>
                    <a:pt x="7" y="38"/>
                  </a:lnTo>
                  <a:lnTo>
                    <a:pt x="4" y="35"/>
                  </a:lnTo>
                  <a:lnTo>
                    <a:pt x="4" y="29"/>
                  </a:lnTo>
                  <a:lnTo>
                    <a:pt x="0" y="25"/>
                  </a:lnTo>
                  <a:lnTo>
                    <a:pt x="0" y="22"/>
                  </a:lnTo>
                  <a:lnTo>
                    <a:pt x="0" y="16"/>
                  </a:lnTo>
                  <a:lnTo>
                    <a:pt x="4" y="12"/>
                  </a:lnTo>
                  <a:lnTo>
                    <a:pt x="4" y="9"/>
                  </a:lnTo>
                  <a:lnTo>
                    <a:pt x="7" y="6"/>
                  </a:lnTo>
                  <a:lnTo>
                    <a:pt x="10" y="3"/>
                  </a:lnTo>
                  <a:lnTo>
                    <a:pt x="13" y="0"/>
                  </a:lnTo>
                  <a:lnTo>
                    <a:pt x="20"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785" name="Freeform 393"/>
            <p:cNvSpPr>
              <a:spLocks/>
            </p:cNvSpPr>
            <p:nvPr/>
          </p:nvSpPr>
          <p:spPr bwMode="auto">
            <a:xfrm>
              <a:off x="2671" y="1624"/>
              <a:ext cx="63" cy="63"/>
            </a:xfrm>
            <a:custGeom>
              <a:avLst/>
              <a:gdLst>
                <a:gd name="T0" fmla="*/ 23 w 46"/>
                <a:gd name="T1" fmla="*/ 0 h 45"/>
                <a:gd name="T2" fmla="*/ 26 w 46"/>
                <a:gd name="T3" fmla="*/ 0 h 45"/>
                <a:gd name="T4" fmla="*/ 33 w 46"/>
                <a:gd name="T5" fmla="*/ 0 h 45"/>
                <a:gd name="T6" fmla="*/ 36 w 46"/>
                <a:gd name="T7" fmla="*/ 3 h 45"/>
                <a:gd name="T8" fmla="*/ 39 w 46"/>
                <a:gd name="T9" fmla="*/ 6 h 45"/>
                <a:gd name="T10" fmla="*/ 42 w 46"/>
                <a:gd name="T11" fmla="*/ 9 h 45"/>
                <a:gd name="T12" fmla="*/ 42 w 46"/>
                <a:gd name="T13" fmla="*/ 12 h 45"/>
                <a:gd name="T14" fmla="*/ 46 w 46"/>
                <a:gd name="T15" fmla="*/ 16 h 45"/>
                <a:gd name="T16" fmla="*/ 46 w 46"/>
                <a:gd name="T17" fmla="*/ 22 h 45"/>
                <a:gd name="T18" fmla="*/ 46 w 46"/>
                <a:gd name="T19" fmla="*/ 25 h 45"/>
                <a:gd name="T20" fmla="*/ 42 w 46"/>
                <a:gd name="T21" fmla="*/ 29 h 45"/>
                <a:gd name="T22" fmla="*/ 42 w 46"/>
                <a:gd name="T23" fmla="*/ 35 h 45"/>
                <a:gd name="T24" fmla="*/ 39 w 46"/>
                <a:gd name="T25" fmla="*/ 38 h 45"/>
                <a:gd name="T26" fmla="*/ 36 w 46"/>
                <a:gd name="T27" fmla="*/ 38 h 45"/>
                <a:gd name="T28" fmla="*/ 33 w 46"/>
                <a:gd name="T29" fmla="*/ 41 h 45"/>
                <a:gd name="T30" fmla="*/ 26 w 46"/>
                <a:gd name="T31" fmla="*/ 41 h 45"/>
                <a:gd name="T32" fmla="*/ 23 w 46"/>
                <a:gd name="T33" fmla="*/ 45 h 45"/>
                <a:gd name="T34" fmla="*/ 20 w 46"/>
                <a:gd name="T35" fmla="*/ 41 h 45"/>
                <a:gd name="T36" fmla="*/ 13 w 46"/>
                <a:gd name="T37" fmla="*/ 41 h 45"/>
                <a:gd name="T38" fmla="*/ 10 w 46"/>
                <a:gd name="T39" fmla="*/ 38 h 45"/>
                <a:gd name="T40" fmla="*/ 7 w 46"/>
                <a:gd name="T41" fmla="*/ 38 h 45"/>
                <a:gd name="T42" fmla="*/ 4 w 46"/>
                <a:gd name="T43" fmla="*/ 35 h 45"/>
                <a:gd name="T44" fmla="*/ 4 w 46"/>
                <a:gd name="T45" fmla="*/ 29 h 45"/>
                <a:gd name="T46" fmla="*/ 0 w 46"/>
                <a:gd name="T47" fmla="*/ 25 h 45"/>
                <a:gd name="T48" fmla="*/ 0 w 46"/>
                <a:gd name="T49" fmla="*/ 22 h 45"/>
                <a:gd name="T50" fmla="*/ 0 w 46"/>
                <a:gd name="T51" fmla="*/ 16 h 45"/>
                <a:gd name="T52" fmla="*/ 4 w 46"/>
                <a:gd name="T53" fmla="*/ 12 h 45"/>
                <a:gd name="T54" fmla="*/ 4 w 46"/>
                <a:gd name="T55" fmla="*/ 9 h 45"/>
                <a:gd name="T56" fmla="*/ 7 w 46"/>
                <a:gd name="T57" fmla="*/ 6 h 45"/>
                <a:gd name="T58" fmla="*/ 10 w 46"/>
                <a:gd name="T59" fmla="*/ 3 h 45"/>
                <a:gd name="T60" fmla="*/ 13 w 46"/>
                <a:gd name="T61" fmla="*/ 0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33" y="0"/>
                  </a:lnTo>
                  <a:lnTo>
                    <a:pt x="36" y="3"/>
                  </a:lnTo>
                  <a:lnTo>
                    <a:pt x="39" y="6"/>
                  </a:lnTo>
                  <a:lnTo>
                    <a:pt x="42" y="9"/>
                  </a:lnTo>
                  <a:lnTo>
                    <a:pt x="42" y="12"/>
                  </a:lnTo>
                  <a:lnTo>
                    <a:pt x="46" y="16"/>
                  </a:lnTo>
                  <a:lnTo>
                    <a:pt x="46" y="22"/>
                  </a:lnTo>
                  <a:lnTo>
                    <a:pt x="46" y="25"/>
                  </a:lnTo>
                  <a:lnTo>
                    <a:pt x="42" y="29"/>
                  </a:lnTo>
                  <a:lnTo>
                    <a:pt x="42" y="35"/>
                  </a:lnTo>
                  <a:lnTo>
                    <a:pt x="39" y="38"/>
                  </a:lnTo>
                  <a:lnTo>
                    <a:pt x="36" y="38"/>
                  </a:lnTo>
                  <a:lnTo>
                    <a:pt x="33" y="41"/>
                  </a:lnTo>
                  <a:lnTo>
                    <a:pt x="26" y="41"/>
                  </a:lnTo>
                  <a:lnTo>
                    <a:pt x="23" y="45"/>
                  </a:lnTo>
                  <a:lnTo>
                    <a:pt x="20" y="41"/>
                  </a:lnTo>
                  <a:lnTo>
                    <a:pt x="13" y="41"/>
                  </a:lnTo>
                  <a:lnTo>
                    <a:pt x="10" y="38"/>
                  </a:lnTo>
                  <a:lnTo>
                    <a:pt x="7" y="38"/>
                  </a:lnTo>
                  <a:lnTo>
                    <a:pt x="4" y="35"/>
                  </a:lnTo>
                  <a:lnTo>
                    <a:pt x="4" y="29"/>
                  </a:lnTo>
                  <a:lnTo>
                    <a:pt x="0" y="25"/>
                  </a:lnTo>
                  <a:lnTo>
                    <a:pt x="0" y="22"/>
                  </a:lnTo>
                  <a:lnTo>
                    <a:pt x="0" y="16"/>
                  </a:lnTo>
                  <a:lnTo>
                    <a:pt x="4" y="12"/>
                  </a:lnTo>
                  <a:lnTo>
                    <a:pt x="4" y="9"/>
                  </a:lnTo>
                  <a:lnTo>
                    <a:pt x="7" y="6"/>
                  </a:lnTo>
                  <a:lnTo>
                    <a:pt x="10" y="3"/>
                  </a:lnTo>
                  <a:lnTo>
                    <a:pt x="13" y="0"/>
                  </a:lnTo>
                  <a:lnTo>
                    <a:pt x="20" y="0"/>
                  </a:lnTo>
                  <a:lnTo>
                    <a:pt x="23" y="0"/>
                  </a:lnTo>
                </a:path>
              </a:pathLst>
            </a:custGeom>
            <a:noFill/>
            <a:ln w="0">
              <a:solidFill>
                <a:srgbClr val="000000"/>
              </a:solidFill>
              <a:round/>
              <a:headEnd/>
              <a:tailEnd/>
            </a:ln>
          </p:spPr>
          <p:txBody>
            <a:bodyPr/>
            <a:lstStyle/>
            <a:p>
              <a:endParaRPr lang="en-US"/>
            </a:p>
          </p:txBody>
        </p:sp>
        <p:sp>
          <p:nvSpPr>
            <p:cNvPr id="32786" name="Freeform 394"/>
            <p:cNvSpPr>
              <a:spLocks/>
            </p:cNvSpPr>
            <p:nvPr/>
          </p:nvSpPr>
          <p:spPr bwMode="auto">
            <a:xfrm>
              <a:off x="2677" y="1533"/>
              <a:ext cx="61" cy="63"/>
            </a:xfrm>
            <a:custGeom>
              <a:avLst/>
              <a:gdLst>
                <a:gd name="T0" fmla="*/ 22 w 45"/>
                <a:gd name="T1" fmla="*/ 0 h 45"/>
                <a:gd name="T2" fmla="*/ 25 w 45"/>
                <a:gd name="T3" fmla="*/ 0 h 45"/>
                <a:gd name="T4" fmla="*/ 32 w 45"/>
                <a:gd name="T5" fmla="*/ 0 h 45"/>
                <a:gd name="T6" fmla="*/ 35 w 45"/>
                <a:gd name="T7" fmla="*/ 4 h 45"/>
                <a:gd name="T8" fmla="*/ 38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2 h 45"/>
                <a:gd name="T24" fmla="*/ 38 w 45"/>
                <a:gd name="T25" fmla="*/ 36 h 45"/>
                <a:gd name="T26" fmla="*/ 35 w 45"/>
                <a:gd name="T27" fmla="*/ 39 h 45"/>
                <a:gd name="T28" fmla="*/ 32 w 45"/>
                <a:gd name="T29" fmla="*/ 42 h 45"/>
                <a:gd name="T30" fmla="*/ 25 w 45"/>
                <a:gd name="T31" fmla="*/ 42 h 45"/>
                <a:gd name="T32" fmla="*/ 22 w 45"/>
                <a:gd name="T33" fmla="*/ 45 h 45"/>
                <a:gd name="T34" fmla="*/ 19 w 45"/>
                <a:gd name="T35" fmla="*/ 42 h 45"/>
                <a:gd name="T36" fmla="*/ 13 w 45"/>
                <a:gd name="T37" fmla="*/ 42 h 45"/>
                <a:gd name="T38" fmla="*/ 9 w 45"/>
                <a:gd name="T39" fmla="*/ 39 h 45"/>
                <a:gd name="T40" fmla="*/ 6 w 45"/>
                <a:gd name="T41" fmla="*/ 36 h 45"/>
                <a:gd name="T42" fmla="*/ 3 w 45"/>
                <a:gd name="T43" fmla="*/ 32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9 w 45"/>
                <a:gd name="T59" fmla="*/ 4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0"/>
                  </a:lnTo>
                  <a:lnTo>
                    <a:pt x="35" y="4"/>
                  </a:lnTo>
                  <a:lnTo>
                    <a:pt x="38" y="7"/>
                  </a:lnTo>
                  <a:lnTo>
                    <a:pt x="42" y="10"/>
                  </a:lnTo>
                  <a:lnTo>
                    <a:pt x="42" y="13"/>
                  </a:lnTo>
                  <a:lnTo>
                    <a:pt x="45" y="16"/>
                  </a:lnTo>
                  <a:lnTo>
                    <a:pt x="45" y="23"/>
                  </a:lnTo>
                  <a:lnTo>
                    <a:pt x="45" y="26"/>
                  </a:lnTo>
                  <a:lnTo>
                    <a:pt x="42" y="29"/>
                  </a:lnTo>
                  <a:lnTo>
                    <a:pt x="42" y="32"/>
                  </a:lnTo>
                  <a:lnTo>
                    <a:pt x="38" y="36"/>
                  </a:lnTo>
                  <a:lnTo>
                    <a:pt x="35" y="39"/>
                  </a:lnTo>
                  <a:lnTo>
                    <a:pt x="32" y="42"/>
                  </a:lnTo>
                  <a:lnTo>
                    <a:pt x="25" y="42"/>
                  </a:lnTo>
                  <a:lnTo>
                    <a:pt x="22" y="45"/>
                  </a:lnTo>
                  <a:lnTo>
                    <a:pt x="19" y="42"/>
                  </a:lnTo>
                  <a:lnTo>
                    <a:pt x="13" y="42"/>
                  </a:lnTo>
                  <a:lnTo>
                    <a:pt x="9" y="39"/>
                  </a:lnTo>
                  <a:lnTo>
                    <a:pt x="6" y="36"/>
                  </a:lnTo>
                  <a:lnTo>
                    <a:pt x="3" y="32"/>
                  </a:lnTo>
                  <a:lnTo>
                    <a:pt x="3" y="29"/>
                  </a:lnTo>
                  <a:lnTo>
                    <a:pt x="0" y="26"/>
                  </a:lnTo>
                  <a:lnTo>
                    <a:pt x="0" y="23"/>
                  </a:lnTo>
                  <a:lnTo>
                    <a:pt x="0" y="16"/>
                  </a:lnTo>
                  <a:lnTo>
                    <a:pt x="3" y="13"/>
                  </a:lnTo>
                  <a:lnTo>
                    <a:pt x="3" y="10"/>
                  </a:lnTo>
                  <a:lnTo>
                    <a:pt x="6" y="7"/>
                  </a:lnTo>
                  <a:lnTo>
                    <a:pt x="9" y="4"/>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787" name="Freeform 395"/>
            <p:cNvSpPr>
              <a:spLocks/>
            </p:cNvSpPr>
            <p:nvPr/>
          </p:nvSpPr>
          <p:spPr bwMode="auto">
            <a:xfrm>
              <a:off x="2677" y="1533"/>
              <a:ext cx="61" cy="63"/>
            </a:xfrm>
            <a:custGeom>
              <a:avLst/>
              <a:gdLst>
                <a:gd name="T0" fmla="*/ 22 w 45"/>
                <a:gd name="T1" fmla="*/ 0 h 45"/>
                <a:gd name="T2" fmla="*/ 25 w 45"/>
                <a:gd name="T3" fmla="*/ 0 h 45"/>
                <a:gd name="T4" fmla="*/ 32 w 45"/>
                <a:gd name="T5" fmla="*/ 0 h 45"/>
                <a:gd name="T6" fmla="*/ 35 w 45"/>
                <a:gd name="T7" fmla="*/ 4 h 45"/>
                <a:gd name="T8" fmla="*/ 38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2 h 45"/>
                <a:gd name="T24" fmla="*/ 38 w 45"/>
                <a:gd name="T25" fmla="*/ 36 h 45"/>
                <a:gd name="T26" fmla="*/ 35 w 45"/>
                <a:gd name="T27" fmla="*/ 39 h 45"/>
                <a:gd name="T28" fmla="*/ 32 w 45"/>
                <a:gd name="T29" fmla="*/ 42 h 45"/>
                <a:gd name="T30" fmla="*/ 25 w 45"/>
                <a:gd name="T31" fmla="*/ 42 h 45"/>
                <a:gd name="T32" fmla="*/ 22 w 45"/>
                <a:gd name="T33" fmla="*/ 45 h 45"/>
                <a:gd name="T34" fmla="*/ 19 w 45"/>
                <a:gd name="T35" fmla="*/ 42 h 45"/>
                <a:gd name="T36" fmla="*/ 13 w 45"/>
                <a:gd name="T37" fmla="*/ 42 h 45"/>
                <a:gd name="T38" fmla="*/ 9 w 45"/>
                <a:gd name="T39" fmla="*/ 39 h 45"/>
                <a:gd name="T40" fmla="*/ 6 w 45"/>
                <a:gd name="T41" fmla="*/ 36 h 45"/>
                <a:gd name="T42" fmla="*/ 3 w 45"/>
                <a:gd name="T43" fmla="*/ 32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9 w 45"/>
                <a:gd name="T59" fmla="*/ 4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0"/>
                  </a:lnTo>
                  <a:lnTo>
                    <a:pt x="35" y="4"/>
                  </a:lnTo>
                  <a:lnTo>
                    <a:pt x="38" y="7"/>
                  </a:lnTo>
                  <a:lnTo>
                    <a:pt x="42" y="10"/>
                  </a:lnTo>
                  <a:lnTo>
                    <a:pt x="42" y="13"/>
                  </a:lnTo>
                  <a:lnTo>
                    <a:pt x="45" y="16"/>
                  </a:lnTo>
                  <a:lnTo>
                    <a:pt x="45" y="23"/>
                  </a:lnTo>
                  <a:lnTo>
                    <a:pt x="45" y="26"/>
                  </a:lnTo>
                  <a:lnTo>
                    <a:pt x="42" y="29"/>
                  </a:lnTo>
                  <a:lnTo>
                    <a:pt x="42" y="32"/>
                  </a:lnTo>
                  <a:lnTo>
                    <a:pt x="38" y="36"/>
                  </a:lnTo>
                  <a:lnTo>
                    <a:pt x="35" y="39"/>
                  </a:lnTo>
                  <a:lnTo>
                    <a:pt x="32" y="42"/>
                  </a:lnTo>
                  <a:lnTo>
                    <a:pt x="25" y="42"/>
                  </a:lnTo>
                  <a:lnTo>
                    <a:pt x="22" y="45"/>
                  </a:lnTo>
                  <a:lnTo>
                    <a:pt x="19" y="42"/>
                  </a:lnTo>
                  <a:lnTo>
                    <a:pt x="13" y="42"/>
                  </a:lnTo>
                  <a:lnTo>
                    <a:pt x="9" y="39"/>
                  </a:lnTo>
                  <a:lnTo>
                    <a:pt x="6" y="36"/>
                  </a:lnTo>
                  <a:lnTo>
                    <a:pt x="3" y="32"/>
                  </a:lnTo>
                  <a:lnTo>
                    <a:pt x="3" y="29"/>
                  </a:lnTo>
                  <a:lnTo>
                    <a:pt x="0" y="26"/>
                  </a:lnTo>
                  <a:lnTo>
                    <a:pt x="0" y="23"/>
                  </a:lnTo>
                  <a:lnTo>
                    <a:pt x="0" y="16"/>
                  </a:lnTo>
                  <a:lnTo>
                    <a:pt x="3" y="13"/>
                  </a:lnTo>
                  <a:lnTo>
                    <a:pt x="3" y="10"/>
                  </a:lnTo>
                  <a:lnTo>
                    <a:pt x="6" y="7"/>
                  </a:lnTo>
                  <a:lnTo>
                    <a:pt x="9" y="4"/>
                  </a:lnTo>
                  <a:lnTo>
                    <a:pt x="13" y="0"/>
                  </a:lnTo>
                  <a:lnTo>
                    <a:pt x="19" y="0"/>
                  </a:lnTo>
                  <a:lnTo>
                    <a:pt x="22" y="0"/>
                  </a:lnTo>
                </a:path>
              </a:pathLst>
            </a:custGeom>
            <a:noFill/>
            <a:ln w="0">
              <a:solidFill>
                <a:srgbClr val="000000"/>
              </a:solidFill>
              <a:round/>
              <a:headEnd/>
              <a:tailEnd/>
            </a:ln>
          </p:spPr>
          <p:txBody>
            <a:bodyPr/>
            <a:lstStyle/>
            <a:p>
              <a:endParaRPr lang="en-US"/>
            </a:p>
          </p:txBody>
        </p:sp>
        <p:sp>
          <p:nvSpPr>
            <p:cNvPr id="32788" name="Freeform 396"/>
            <p:cNvSpPr>
              <a:spLocks/>
            </p:cNvSpPr>
            <p:nvPr/>
          </p:nvSpPr>
          <p:spPr bwMode="auto">
            <a:xfrm>
              <a:off x="2575" y="1439"/>
              <a:ext cx="58" cy="63"/>
            </a:xfrm>
            <a:custGeom>
              <a:avLst/>
              <a:gdLst>
                <a:gd name="T0" fmla="*/ 19 w 42"/>
                <a:gd name="T1" fmla="*/ 0 h 45"/>
                <a:gd name="T2" fmla="*/ 25 w 42"/>
                <a:gd name="T3" fmla="*/ 3 h 45"/>
                <a:gd name="T4" fmla="*/ 29 w 42"/>
                <a:gd name="T5" fmla="*/ 3 h 45"/>
                <a:gd name="T6" fmla="*/ 32 w 42"/>
                <a:gd name="T7" fmla="*/ 6 h 45"/>
                <a:gd name="T8" fmla="*/ 35 w 42"/>
                <a:gd name="T9" fmla="*/ 6 h 45"/>
                <a:gd name="T10" fmla="*/ 38 w 42"/>
                <a:gd name="T11" fmla="*/ 9 h 45"/>
                <a:gd name="T12" fmla="*/ 42 w 42"/>
                <a:gd name="T13" fmla="*/ 16 h 45"/>
                <a:gd name="T14" fmla="*/ 42 w 42"/>
                <a:gd name="T15" fmla="*/ 19 h 45"/>
                <a:gd name="T16" fmla="*/ 42 w 42"/>
                <a:gd name="T17" fmla="*/ 22 h 45"/>
                <a:gd name="T18" fmla="*/ 42 w 42"/>
                <a:gd name="T19" fmla="*/ 29 h 45"/>
                <a:gd name="T20" fmla="*/ 42 w 42"/>
                <a:gd name="T21" fmla="*/ 32 h 45"/>
                <a:gd name="T22" fmla="*/ 38 w 42"/>
                <a:gd name="T23" fmla="*/ 35 h 45"/>
                <a:gd name="T24" fmla="*/ 35 w 42"/>
                <a:gd name="T25" fmla="*/ 38 h 45"/>
                <a:gd name="T26" fmla="*/ 32 w 42"/>
                <a:gd name="T27" fmla="*/ 42 h 45"/>
                <a:gd name="T28" fmla="*/ 29 w 42"/>
                <a:gd name="T29" fmla="*/ 45 h 45"/>
                <a:gd name="T30" fmla="*/ 25 w 42"/>
                <a:gd name="T31" fmla="*/ 45 h 45"/>
                <a:gd name="T32" fmla="*/ 19 w 42"/>
                <a:gd name="T33" fmla="*/ 45 h 45"/>
                <a:gd name="T34" fmla="*/ 16 w 42"/>
                <a:gd name="T35" fmla="*/ 45 h 45"/>
                <a:gd name="T36" fmla="*/ 13 w 42"/>
                <a:gd name="T37" fmla="*/ 45 h 45"/>
                <a:gd name="T38" fmla="*/ 9 w 42"/>
                <a:gd name="T39" fmla="*/ 42 h 45"/>
                <a:gd name="T40" fmla="*/ 6 w 42"/>
                <a:gd name="T41" fmla="*/ 38 h 45"/>
                <a:gd name="T42" fmla="*/ 3 w 42"/>
                <a:gd name="T43" fmla="*/ 35 h 45"/>
                <a:gd name="T44" fmla="*/ 0 w 42"/>
                <a:gd name="T45" fmla="*/ 32 h 45"/>
                <a:gd name="T46" fmla="*/ 0 w 42"/>
                <a:gd name="T47" fmla="*/ 29 h 45"/>
                <a:gd name="T48" fmla="*/ 0 w 42"/>
                <a:gd name="T49" fmla="*/ 22 h 45"/>
                <a:gd name="T50" fmla="*/ 0 w 42"/>
                <a:gd name="T51" fmla="*/ 19 h 45"/>
                <a:gd name="T52" fmla="*/ 0 w 42"/>
                <a:gd name="T53" fmla="*/ 16 h 45"/>
                <a:gd name="T54" fmla="*/ 3 w 42"/>
                <a:gd name="T55" fmla="*/ 9 h 45"/>
                <a:gd name="T56" fmla="*/ 6 w 42"/>
                <a:gd name="T57" fmla="*/ 6 h 45"/>
                <a:gd name="T58" fmla="*/ 9 w 42"/>
                <a:gd name="T59" fmla="*/ 6 h 45"/>
                <a:gd name="T60" fmla="*/ 13 w 42"/>
                <a:gd name="T61" fmla="*/ 3 h 45"/>
                <a:gd name="T62" fmla="*/ 16 w 42"/>
                <a:gd name="T63" fmla="*/ 3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5" y="3"/>
                  </a:lnTo>
                  <a:lnTo>
                    <a:pt x="29" y="3"/>
                  </a:lnTo>
                  <a:lnTo>
                    <a:pt x="32" y="6"/>
                  </a:lnTo>
                  <a:lnTo>
                    <a:pt x="35" y="6"/>
                  </a:lnTo>
                  <a:lnTo>
                    <a:pt x="38" y="9"/>
                  </a:lnTo>
                  <a:lnTo>
                    <a:pt x="42" y="16"/>
                  </a:lnTo>
                  <a:lnTo>
                    <a:pt x="42" y="19"/>
                  </a:lnTo>
                  <a:lnTo>
                    <a:pt x="42" y="22"/>
                  </a:lnTo>
                  <a:lnTo>
                    <a:pt x="42" y="29"/>
                  </a:lnTo>
                  <a:lnTo>
                    <a:pt x="42" y="32"/>
                  </a:lnTo>
                  <a:lnTo>
                    <a:pt x="38" y="35"/>
                  </a:lnTo>
                  <a:lnTo>
                    <a:pt x="35" y="38"/>
                  </a:lnTo>
                  <a:lnTo>
                    <a:pt x="32" y="42"/>
                  </a:lnTo>
                  <a:lnTo>
                    <a:pt x="29" y="45"/>
                  </a:lnTo>
                  <a:lnTo>
                    <a:pt x="25" y="45"/>
                  </a:lnTo>
                  <a:lnTo>
                    <a:pt x="19" y="45"/>
                  </a:lnTo>
                  <a:lnTo>
                    <a:pt x="16" y="45"/>
                  </a:lnTo>
                  <a:lnTo>
                    <a:pt x="13" y="45"/>
                  </a:lnTo>
                  <a:lnTo>
                    <a:pt x="9" y="42"/>
                  </a:lnTo>
                  <a:lnTo>
                    <a:pt x="6" y="38"/>
                  </a:lnTo>
                  <a:lnTo>
                    <a:pt x="3" y="35"/>
                  </a:lnTo>
                  <a:lnTo>
                    <a:pt x="0" y="32"/>
                  </a:lnTo>
                  <a:lnTo>
                    <a:pt x="0" y="29"/>
                  </a:lnTo>
                  <a:lnTo>
                    <a:pt x="0" y="22"/>
                  </a:lnTo>
                  <a:lnTo>
                    <a:pt x="0" y="19"/>
                  </a:lnTo>
                  <a:lnTo>
                    <a:pt x="0" y="16"/>
                  </a:lnTo>
                  <a:lnTo>
                    <a:pt x="3" y="9"/>
                  </a:lnTo>
                  <a:lnTo>
                    <a:pt x="6" y="6"/>
                  </a:lnTo>
                  <a:lnTo>
                    <a:pt x="9" y="6"/>
                  </a:lnTo>
                  <a:lnTo>
                    <a:pt x="13" y="3"/>
                  </a:lnTo>
                  <a:lnTo>
                    <a:pt x="16" y="3"/>
                  </a:lnTo>
                  <a:lnTo>
                    <a:pt x="19" y="0"/>
                  </a:lnTo>
                  <a:close/>
                </a:path>
              </a:pathLst>
            </a:custGeom>
            <a:solidFill>
              <a:srgbClr val="FFFF00"/>
            </a:solidFill>
            <a:ln w="12700">
              <a:solidFill>
                <a:srgbClr val="000000"/>
              </a:solidFill>
              <a:round/>
              <a:headEnd/>
              <a:tailEnd/>
            </a:ln>
          </p:spPr>
          <p:txBody>
            <a:bodyPr/>
            <a:lstStyle/>
            <a:p>
              <a:endParaRPr lang="en-US"/>
            </a:p>
          </p:txBody>
        </p:sp>
        <p:sp>
          <p:nvSpPr>
            <p:cNvPr id="32789" name="Freeform 397"/>
            <p:cNvSpPr>
              <a:spLocks/>
            </p:cNvSpPr>
            <p:nvPr/>
          </p:nvSpPr>
          <p:spPr bwMode="auto">
            <a:xfrm>
              <a:off x="2575" y="1439"/>
              <a:ext cx="58" cy="63"/>
            </a:xfrm>
            <a:custGeom>
              <a:avLst/>
              <a:gdLst>
                <a:gd name="T0" fmla="*/ 19 w 42"/>
                <a:gd name="T1" fmla="*/ 0 h 45"/>
                <a:gd name="T2" fmla="*/ 25 w 42"/>
                <a:gd name="T3" fmla="*/ 3 h 45"/>
                <a:gd name="T4" fmla="*/ 29 w 42"/>
                <a:gd name="T5" fmla="*/ 3 h 45"/>
                <a:gd name="T6" fmla="*/ 32 w 42"/>
                <a:gd name="T7" fmla="*/ 6 h 45"/>
                <a:gd name="T8" fmla="*/ 35 w 42"/>
                <a:gd name="T9" fmla="*/ 6 h 45"/>
                <a:gd name="T10" fmla="*/ 38 w 42"/>
                <a:gd name="T11" fmla="*/ 9 h 45"/>
                <a:gd name="T12" fmla="*/ 42 w 42"/>
                <a:gd name="T13" fmla="*/ 16 h 45"/>
                <a:gd name="T14" fmla="*/ 42 w 42"/>
                <a:gd name="T15" fmla="*/ 19 h 45"/>
                <a:gd name="T16" fmla="*/ 42 w 42"/>
                <a:gd name="T17" fmla="*/ 22 h 45"/>
                <a:gd name="T18" fmla="*/ 42 w 42"/>
                <a:gd name="T19" fmla="*/ 29 h 45"/>
                <a:gd name="T20" fmla="*/ 42 w 42"/>
                <a:gd name="T21" fmla="*/ 32 h 45"/>
                <a:gd name="T22" fmla="*/ 38 w 42"/>
                <a:gd name="T23" fmla="*/ 35 h 45"/>
                <a:gd name="T24" fmla="*/ 35 w 42"/>
                <a:gd name="T25" fmla="*/ 38 h 45"/>
                <a:gd name="T26" fmla="*/ 32 w 42"/>
                <a:gd name="T27" fmla="*/ 42 h 45"/>
                <a:gd name="T28" fmla="*/ 29 w 42"/>
                <a:gd name="T29" fmla="*/ 45 h 45"/>
                <a:gd name="T30" fmla="*/ 25 w 42"/>
                <a:gd name="T31" fmla="*/ 45 h 45"/>
                <a:gd name="T32" fmla="*/ 19 w 42"/>
                <a:gd name="T33" fmla="*/ 45 h 45"/>
                <a:gd name="T34" fmla="*/ 16 w 42"/>
                <a:gd name="T35" fmla="*/ 45 h 45"/>
                <a:gd name="T36" fmla="*/ 13 w 42"/>
                <a:gd name="T37" fmla="*/ 45 h 45"/>
                <a:gd name="T38" fmla="*/ 9 w 42"/>
                <a:gd name="T39" fmla="*/ 42 h 45"/>
                <a:gd name="T40" fmla="*/ 6 w 42"/>
                <a:gd name="T41" fmla="*/ 38 h 45"/>
                <a:gd name="T42" fmla="*/ 3 w 42"/>
                <a:gd name="T43" fmla="*/ 35 h 45"/>
                <a:gd name="T44" fmla="*/ 0 w 42"/>
                <a:gd name="T45" fmla="*/ 32 h 45"/>
                <a:gd name="T46" fmla="*/ 0 w 42"/>
                <a:gd name="T47" fmla="*/ 29 h 45"/>
                <a:gd name="T48" fmla="*/ 0 w 42"/>
                <a:gd name="T49" fmla="*/ 22 h 45"/>
                <a:gd name="T50" fmla="*/ 0 w 42"/>
                <a:gd name="T51" fmla="*/ 19 h 45"/>
                <a:gd name="T52" fmla="*/ 0 w 42"/>
                <a:gd name="T53" fmla="*/ 16 h 45"/>
                <a:gd name="T54" fmla="*/ 3 w 42"/>
                <a:gd name="T55" fmla="*/ 9 h 45"/>
                <a:gd name="T56" fmla="*/ 6 w 42"/>
                <a:gd name="T57" fmla="*/ 6 h 45"/>
                <a:gd name="T58" fmla="*/ 9 w 42"/>
                <a:gd name="T59" fmla="*/ 6 h 45"/>
                <a:gd name="T60" fmla="*/ 13 w 42"/>
                <a:gd name="T61" fmla="*/ 3 h 45"/>
                <a:gd name="T62" fmla="*/ 16 w 42"/>
                <a:gd name="T63" fmla="*/ 3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5" y="3"/>
                  </a:lnTo>
                  <a:lnTo>
                    <a:pt x="29" y="3"/>
                  </a:lnTo>
                  <a:lnTo>
                    <a:pt x="32" y="6"/>
                  </a:lnTo>
                  <a:lnTo>
                    <a:pt x="35" y="6"/>
                  </a:lnTo>
                  <a:lnTo>
                    <a:pt x="38" y="9"/>
                  </a:lnTo>
                  <a:lnTo>
                    <a:pt x="42" y="16"/>
                  </a:lnTo>
                  <a:lnTo>
                    <a:pt x="42" y="19"/>
                  </a:lnTo>
                  <a:lnTo>
                    <a:pt x="42" y="22"/>
                  </a:lnTo>
                  <a:lnTo>
                    <a:pt x="42" y="29"/>
                  </a:lnTo>
                  <a:lnTo>
                    <a:pt x="42" y="32"/>
                  </a:lnTo>
                  <a:lnTo>
                    <a:pt x="38" y="35"/>
                  </a:lnTo>
                  <a:lnTo>
                    <a:pt x="35" y="38"/>
                  </a:lnTo>
                  <a:lnTo>
                    <a:pt x="32" y="42"/>
                  </a:lnTo>
                  <a:lnTo>
                    <a:pt x="29" y="45"/>
                  </a:lnTo>
                  <a:lnTo>
                    <a:pt x="25" y="45"/>
                  </a:lnTo>
                  <a:lnTo>
                    <a:pt x="19" y="45"/>
                  </a:lnTo>
                  <a:lnTo>
                    <a:pt x="16" y="45"/>
                  </a:lnTo>
                  <a:lnTo>
                    <a:pt x="13" y="45"/>
                  </a:lnTo>
                  <a:lnTo>
                    <a:pt x="9" y="42"/>
                  </a:lnTo>
                  <a:lnTo>
                    <a:pt x="6" y="38"/>
                  </a:lnTo>
                  <a:lnTo>
                    <a:pt x="3" y="35"/>
                  </a:lnTo>
                  <a:lnTo>
                    <a:pt x="0" y="32"/>
                  </a:lnTo>
                  <a:lnTo>
                    <a:pt x="0" y="29"/>
                  </a:lnTo>
                  <a:lnTo>
                    <a:pt x="0" y="22"/>
                  </a:lnTo>
                  <a:lnTo>
                    <a:pt x="0" y="19"/>
                  </a:lnTo>
                  <a:lnTo>
                    <a:pt x="0" y="16"/>
                  </a:lnTo>
                  <a:lnTo>
                    <a:pt x="3" y="9"/>
                  </a:lnTo>
                  <a:lnTo>
                    <a:pt x="6" y="6"/>
                  </a:lnTo>
                  <a:lnTo>
                    <a:pt x="9" y="6"/>
                  </a:lnTo>
                  <a:lnTo>
                    <a:pt x="13" y="3"/>
                  </a:lnTo>
                  <a:lnTo>
                    <a:pt x="16" y="3"/>
                  </a:lnTo>
                  <a:lnTo>
                    <a:pt x="19" y="0"/>
                  </a:lnTo>
                </a:path>
              </a:pathLst>
            </a:custGeom>
            <a:noFill/>
            <a:ln w="0">
              <a:solidFill>
                <a:srgbClr val="000000"/>
              </a:solidFill>
              <a:round/>
              <a:headEnd/>
              <a:tailEnd/>
            </a:ln>
          </p:spPr>
          <p:txBody>
            <a:bodyPr/>
            <a:lstStyle/>
            <a:p>
              <a:endParaRPr lang="en-US"/>
            </a:p>
          </p:txBody>
        </p:sp>
        <p:sp>
          <p:nvSpPr>
            <p:cNvPr id="32790" name="Freeform 398"/>
            <p:cNvSpPr>
              <a:spLocks/>
            </p:cNvSpPr>
            <p:nvPr/>
          </p:nvSpPr>
          <p:spPr bwMode="auto">
            <a:xfrm>
              <a:off x="2397" y="1340"/>
              <a:ext cx="62" cy="63"/>
            </a:xfrm>
            <a:custGeom>
              <a:avLst/>
              <a:gdLst>
                <a:gd name="T0" fmla="*/ 22 w 45"/>
                <a:gd name="T1" fmla="*/ 0 h 45"/>
                <a:gd name="T2" fmla="*/ 26 w 45"/>
                <a:gd name="T3" fmla="*/ 0 h 45"/>
                <a:gd name="T4" fmla="*/ 32 w 45"/>
                <a:gd name="T5" fmla="*/ 3 h 45"/>
                <a:gd name="T6" fmla="*/ 35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5 h 45"/>
                <a:gd name="T24" fmla="*/ 39 w 45"/>
                <a:gd name="T25" fmla="*/ 39 h 45"/>
                <a:gd name="T26" fmla="*/ 35 w 45"/>
                <a:gd name="T27" fmla="*/ 39 h 45"/>
                <a:gd name="T28" fmla="*/ 32 w 45"/>
                <a:gd name="T29" fmla="*/ 42 h 45"/>
                <a:gd name="T30" fmla="*/ 26 w 45"/>
                <a:gd name="T31" fmla="*/ 45 h 45"/>
                <a:gd name="T32" fmla="*/ 22 w 45"/>
                <a:gd name="T33" fmla="*/ 45 h 45"/>
                <a:gd name="T34" fmla="*/ 19 w 45"/>
                <a:gd name="T35" fmla="*/ 45 h 45"/>
                <a:gd name="T36" fmla="*/ 13 w 45"/>
                <a:gd name="T37" fmla="*/ 42 h 45"/>
                <a:gd name="T38" fmla="*/ 10 w 45"/>
                <a:gd name="T39" fmla="*/ 39 h 45"/>
                <a:gd name="T40" fmla="*/ 6 w 45"/>
                <a:gd name="T41" fmla="*/ 39 h 45"/>
                <a:gd name="T42" fmla="*/ 3 w 45"/>
                <a:gd name="T43" fmla="*/ 35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6 w 45"/>
                <a:gd name="T57" fmla="*/ 6 h 45"/>
                <a:gd name="T58" fmla="*/ 10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9" y="6"/>
                  </a:lnTo>
                  <a:lnTo>
                    <a:pt x="42" y="10"/>
                  </a:lnTo>
                  <a:lnTo>
                    <a:pt x="42" y="13"/>
                  </a:lnTo>
                  <a:lnTo>
                    <a:pt x="45" y="16"/>
                  </a:lnTo>
                  <a:lnTo>
                    <a:pt x="45" y="22"/>
                  </a:lnTo>
                  <a:lnTo>
                    <a:pt x="45" y="26"/>
                  </a:lnTo>
                  <a:lnTo>
                    <a:pt x="42" y="29"/>
                  </a:lnTo>
                  <a:lnTo>
                    <a:pt x="42" y="35"/>
                  </a:lnTo>
                  <a:lnTo>
                    <a:pt x="39" y="39"/>
                  </a:lnTo>
                  <a:lnTo>
                    <a:pt x="35" y="39"/>
                  </a:lnTo>
                  <a:lnTo>
                    <a:pt x="32" y="42"/>
                  </a:lnTo>
                  <a:lnTo>
                    <a:pt x="26" y="45"/>
                  </a:lnTo>
                  <a:lnTo>
                    <a:pt x="22" y="45"/>
                  </a:lnTo>
                  <a:lnTo>
                    <a:pt x="19" y="45"/>
                  </a:lnTo>
                  <a:lnTo>
                    <a:pt x="13" y="42"/>
                  </a:lnTo>
                  <a:lnTo>
                    <a:pt x="10" y="39"/>
                  </a:lnTo>
                  <a:lnTo>
                    <a:pt x="6" y="39"/>
                  </a:lnTo>
                  <a:lnTo>
                    <a:pt x="3" y="35"/>
                  </a:lnTo>
                  <a:lnTo>
                    <a:pt x="3" y="29"/>
                  </a:lnTo>
                  <a:lnTo>
                    <a:pt x="0" y="26"/>
                  </a:lnTo>
                  <a:lnTo>
                    <a:pt x="0" y="22"/>
                  </a:lnTo>
                  <a:lnTo>
                    <a:pt x="0" y="16"/>
                  </a:lnTo>
                  <a:lnTo>
                    <a:pt x="3" y="13"/>
                  </a:lnTo>
                  <a:lnTo>
                    <a:pt x="3" y="10"/>
                  </a:lnTo>
                  <a:lnTo>
                    <a:pt x="6" y="6"/>
                  </a:lnTo>
                  <a:lnTo>
                    <a:pt x="10" y="3"/>
                  </a:lnTo>
                  <a:lnTo>
                    <a:pt x="13" y="3"/>
                  </a:lnTo>
                  <a:lnTo>
                    <a:pt x="19" y="0"/>
                  </a:lnTo>
                  <a:lnTo>
                    <a:pt x="22" y="0"/>
                  </a:lnTo>
                  <a:close/>
                </a:path>
              </a:pathLst>
            </a:custGeom>
            <a:solidFill>
              <a:srgbClr val="FFFF00"/>
            </a:solidFill>
            <a:ln w="9525">
              <a:noFill/>
              <a:round/>
              <a:headEnd/>
              <a:tailEnd/>
            </a:ln>
          </p:spPr>
          <p:txBody>
            <a:bodyPr/>
            <a:lstStyle/>
            <a:p>
              <a:endParaRPr lang="en-US"/>
            </a:p>
          </p:txBody>
        </p:sp>
        <p:sp>
          <p:nvSpPr>
            <p:cNvPr id="32791" name="Freeform 399"/>
            <p:cNvSpPr>
              <a:spLocks/>
            </p:cNvSpPr>
            <p:nvPr/>
          </p:nvSpPr>
          <p:spPr bwMode="auto">
            <a:xfrm>
              <a:off x="2277" y="1380"/>
              <a:ext cx="62" cy="63"/>
            </a:xfrm>
            <a:custGeom>
              <a:avLst/>
              <a:gdLst>
                <a:gd name="T0" fmla="*/ 23 w 45"/>
                <a:gd name="T1" fmla="*/ 0 h 45"/>
                <a:gd name="T2" fmla="*/ 26 w 45"/>
                <a:gd name="T3" fmla="*/ 0 h 45"/>
                <a:gd name="T4" fmla="*/ 29 w 45"/>
                <a:gd name="T5" fmla="*/ 0 h 45"/>
                <a:gd name="T6" fmla="*/ 35 w 45"/>
                <a:gd name="T7" fmla="*/ 3 h 45"/>
                <a:gd name="T8" fmla="*/ 39 w 45"/>
                <a:gd name="T9" fmla="*/ 6 h 45"/>
                <a:gd name="T10" fmla="*/ 39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39 w 45"/>
                <a:gd name="T23" fmla="*/ 35 h 45"/>
                <a:gd name="T24" fmla="*/ 39 w 45"/>
                <a:gd name="T25" fmla="*/ 39 h 45"/>
                <a:gd name="T26" fmla="*/ 35 w 45"/>
                <a:gd name="T27" fmla="*/ 39 h 45"/>
                <a:gd name="T28" fmla="*/ 29 w 45"/>
                <a:gd name="T29" fmla="*/ 42 h 45"/>
                <a:gd name="T30" fmla="*/ 26 w 45"/>
                <a:gd name="T31" fmla="*/ 42 h 45"/>
                <a:gd name="T32" fmla="*/ 23 w 45"/>
                <a:gd name="T33" fmla="*/ 45 h 45"/>
                <a:gd name="T34" fmla="*/ 16 w 45"/>
                <a:gd name="T35" fmla="*/ 42 h 45"/>
                <a:gd name="T36" fmla="*/ 13 w 45"/>
                <a:gd name="T37" fmla="*/ 42 h 45"/>
                <a:gd name="T38" fmla="*/ 10 w 45"/>
                <a:gd name="T39" fmla="*/ 39 h 45"/>
                <a:gd name="T40" fmla="*/ 7 w 45"/>
                <a:gd name="T41" fmla="*/ 39 h 45"/>
                <a:gd name="T42" fmla="*/ 3 w 45"/>
                <a:gd name="T43" fmla="*/ 35 h 45"/>
                <a:gd name="T44" fmla="*/ 0 w 45"/>
                <a:gd name="T45" fmla="*/ 29 h 45"/>
                <a:gd name="T46" fmla="*/ 0 w 45"/>
                <a:gd name="T47" fmla="*/ 26 h 45"/>
                <a:gd name="T48" fmla="*/ 0 w 45"/>
                <a:gd name="T49" fmla="*/ 22 h 45"/>
                <a:gd name="T50" fmla="*/ 0 w 45"/>
                <a:gd name="T51" fmla="*/ 16 h 45"/>
                <a:gd name="T52" fmla="*/ 0 w 45"/>
                <a:gd name="T53" fmla="*/ 13 h 45"/>
                <a:gd name="T54" fmla="*/ 3 w 45"/>
                <a:gd name="T55" fmla="*/ 10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5" y="3"/>
                  </a:lnTo>
                  <a:lnTo>
                    <a:pt x="39" y="6"/>
                  </a:lnTo>
                  <a:lnTo>
                    <a:pt x="39" y="10"/>
                  </a:lnTo>
                  <a:lnTo>
                    <a:pt x="42" y="13"/>
                  </a:lnTo>
                  <a:lnTo>
                    <a:pt x="45" y="16"/>
                  </a:lnTo>
                  <a:lnTo>
                    <a:pt x="45" y="22"/>
                  </a:lnTo>
                  <a:lnTo>
                    <a:pt x="45" y="26"/>
                  </a:lnTo>
                  <a:lnTo>
                    <a:pt x="42" y="29"/>
                  </a:lnTo>
                  <a:lnTo>
                    <a:pt x="39" y="35"/>
                  </a:lnTo>
                  <a:lnTo>
                    <a:pt x="39" y="39"/>
                  </a:lnTo>
                  <a:lnTo>
                    <a:pt x="35" y="39"/>
                  </a:lnTo>
                  <a:lnTo>
                    <a:pt x="29" y="42"/>
                  </a:lnTo>
                  <a:lnTo>
                    <a:pt x="26" y="42"/>
                  </a:lnTo>
                  <a:lnTo>
                    <a:pt x="23" y="45"/>
                  </a:lnTo>
                  <a:lnTo>
                    <a:pt x="16" y="42"/>
                  </a:lnTo>
                  <a:lnTo>
                    <a:pt x="13" y="42"/>
                  </a:lnTo>
                  <a:lnTo>
                    <a:pt x="10" y="39"/>
                  </a:lnTo>
                  <a:lnTo>
                    <a:pt x="7" y="39"/>
                  </a:lnTo>
                  <a:lnTo>
                    <a:pt x="3" y="35"/>
                  </a:lnTo>
                  <a:lnTo>
                    <a:pt x="0" y="29"/>
                  </a:lnTo>
                  <a:lnTo>
                    <a:pt x="0" y="26"/>
                  </a:lnTo>
                  <a:lnTo>
                    <a:pt x="0" y="22"/>
                  </a:lnTo>
                  <a:lnTo>
                    <a:pt x="0" y="16"/>
                  </a:lnTo>
                  <a:lnTo>
                    <a:pt x="0" y="13"/>
                  </a:lnTo>
                  <a:lnTo>
                    <a:pt x="3" y="10"/>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792" name="Freeform 400"/>
            <p:cNvSpPr>
              <a:spLocks/>
            </p:cNvSpPr>
            <p:nvPr/>
          </p:nvSpPr>
          <p:spPr bwMode="auto">
            <a:xfrm>
              <a:off x="2277" y="1380"/>
              <a:ext cx="62" cy="63"/>
            </a:xfrm>
            <a:custGeom>
              <a:avLst/>
              <a:gdLst>
                <a:gd name="T0" fmla="*/ 23 w 45"/>
                <a:gd name="T1" fmla="*/ 0 h 45"/>
                <a:gd name="T2" fmla="*/ 26 w 45"/>
                <a:gd name="T3" fmla="*/ 0 h 45"/>
                <a:gd name="T4" fmla="*/ 29 w 45"/>
                <a:gd name="T5" fmla="*/ 0 h 45"/>
                <a:gd name="T6" fmla="*/ 35 w 45"/>
                <a:gd name="T7" fmla="*/ 3 h 45"/>
                <a:gd name="T8" fmla="*/ 39 w 45"/>
                <a:gd name="T9" fmla="*/ 6 h 45"/>
                <a:gd name="T10" fmla="*/ 39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39 w 45"/>
                <a:gd name="T23" fmla="*/ 35 h 45"/>
                <a:gd name="T24" fmla="*/ 39 w 45"/>
                <a:gd name="T25" fmla="*/ 39 h 45"/>
                <a:gd name="T26" fmla="*/ 35 w 45"/>
                <a:gd name="T27" fmla="*/ 39 h 45"/>
                <a:gd name="T28" fmla="*/ 29 w 45"/>
                <a:gd name="T29" fmla="*/ 42 h 45"/>
                <a:gd name="T30" fmla="*/ 26 w 45"/>
                <a:gd name="T31" fmla="*/ 42 h 45"/>
                <a:gd name="T32" fmla="*/ 23 w 45"/>
                <a:gd name="T33" fmla="*/ 45 h 45"/>
                <a:gd name="T34" fmla="*/ 16 w 45"/>
                <a:gd name="T35" fmla="*/ 42 h 45"/>
                <a:gd name="T36" fmla="*/ 13 w 45"/>
                <a:gd name="T37" fmla="*/ 42 h 45"/>
                <a:gd name="T38" fmla="*/ 10 w 45"/>
                <a:gd name="T39" fmla="*/ 39 h 45"/>
                <a:gd name="T40" fmla="*/ 7 w 45"/>
                <a:gd name="T41" fmla="*/ 39 h 45"/>
                <a:gd name="T42" fmla="*/ 3 w 45"/>
                <a:gd name="T43" fmla="*/ 35 h 45"/>
                <a:gd name="T44" fmla="*/ 0 w 45"/>
                <a:gd name="T45" fmla="*/ 29 h 45"/>
                <a:gd name="T46" fmla="*/ 0 w 45"/>
                <a:gd name="T47" fmla="*/ 26 h 45"/>
                <a:gd name="T48" fmla="*/ 0 w 45"/>
                <a:gd name="T49" fmla="*/ 22 h 45"/>
                <a:gd name="T50" fmla="*/ 0 w 45"/>
                <a:gd name="T51" fmla="*/ 16 h 45"/>
                <a:gd name="T52" fmla="*/ 0 w 45"/>
                <a:gd name="T53" fmla="*/ 13 h 45"/>
                <a:gd name="T54" fmla="*/ 3 w 45"/>
                <a:gd name="T55" fmla="*/ 10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5" y="3"/>
                  </a:lnTo>
                  <a:lnTo>
                    <a:pt x="39" y="6"/>
                  </a:lnTo>
                  <a:lnTo>
                    <a:pt x="39" y="10"/>
                  </a:lnTo>
                  <a:lnTo>
                    <a:pt x="42" y="13"/>
                  </a:lnTo>
                  <a:lnTo>
                    <a:pt x="45" y="16"/>
                  </a:lnTo>
                  <a:lnTo>
                    <a:pt x="45" y="22"/>
                  </a:lnTo>
                  <a:lnTo>
                    <a:pt x="45" y="26"/>
                  </a:lnTo>
                  <a:lnTo>
                    <a:pt x="42" y="29"/>
                  </a:lnTo>
                  <a:lnTo>
                    <a:pt x="39" y="35"/>
                  </a:lnTo>
                  <a:lnTo>
                    <a:pt x="39" y="39"/>
                  </a:lnTo>
                  <a:lnTo>
                    <a:pt x="35" y="39"/>
                  </a:lnTo>
                  <a:lnTo>
                    <a:pt x="29" y="42"/>
                  </a:lnTo>
                  <a:lnTo>
                    <a:pt x="26" y="42"/>
                  </a:lnTo>
                  <a:lnTo>
                    <a:pt x="23" y="45"/>
                  </a:lnTo>
                  <a:lnTo>
                    <a:pt x="16" y="42"/>
                  </a:lnTo>
                  <a:lnTo>
                    <a:pt x="13" y="42"/>
                  </a:lnTo>
                  <a:lnTo>
                    <a:pt x="10" y="39"/>
                  </a:lnTo>
                  <a:lnTo>
                    <a:pt x="7" y="39"/>
                  </a:lnTo>
                  <a:lnTo>
                    <a:pt x="3" y="35"/>
                  </a:lnTo>
                  <a:lnTo>
                    <a:pt x="0" y="29"/>
                  </a:lnTo>
                  <a:lnTo>
                    <a:pt x="0" y="26"/>
                  </a:lnTo>
                  <a:lnTo>
                    <a:pt x="0" y="22"/>
                  </a:lnTo>
                  <a:lnTo>
                    <a:pt x="0" y="16"/>
                  </a:lnTo>
                  <a:lnTo>
                    <a:pt x="0" y="13"/>
                  </a:lnTo>
                  <a:lnTo>
                    <a:pt x="3" y="10"/>
                  </a:lnTo>
                  <a:lnTo>
                    <a:pt x="7" y="6"/>
                  </a:lnTo>
                  <a:lnTo>
                    <a:pt x="10" y="3"/>
                  </a:lnTo>
                  <a:lnTo>
                    <a:pt x="13" y="0"/>
                  </a:lnTo>
                  <a:lnTo>
                    <a:pt x="16" y="0"/>
                  </a:lnTo>
                  <a:lnTo>
                    <a:pt x="23" y="0"/>
                  </a:lnTo>
                </a:path>
              </a:pathLst>
            </a:custGeom>
            <a:solidFill>
              <a:srgbClr val="FFFF00"/>
            </a:solidFill>
            <a:ln w="0">
              <a:solidFill>
                <a:srgbClr val="000000"/>
              </a:solidFill>
              <a:round/>
              <a:headEnd/>
              <a:tailEnd/>
            </a:ln>
          </p:spPr>
          <p:txBody>
            <a:bodyPr/>
            <a:lstStyle/>
            <a:p>
              <a:endParaRPr lang="en-US"/>
            </a:p>
          </p:txBody>
        </p:sp>
        <p:sp>
          <p:nvSpPr>
            <p:cNvPr id="32793" name="Freeform 401"/>
            <p:cNvSpPr>
              <a:spLocks/>
            </p:cNvSpPr>
            <p:nvPr/>
          </p:nvSpPr>
          <p:spPr bwMode="auto">
            <a:xfrm>
              <a:off x="2269" y="1376"/>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1 w 45"/>
                <a:gd name="T11" fmla="*/ 9 h 45"/>
                <a:gd name="T12" fmla="*/ 41 w 45"/>
                <a:gd name="T13" fmla="*/ 13 h 45"/>
                <a:gd name="T14" fmla="*/ 45 w 45"/>
                <a:gd name="T15" fmla="*/ 16 h 45"/>
                <a:gd name="T16" fmla="*/ 45 w 45"/>
                <a:gd name="T17" fmla="*/ 22 h 45"/>
                <a:gd name="T18" fmla="*/ 45 w 45"/>
                <a:gd name="T19" fmla="*/ 25 h 45"/>
                <a:gd name="T20" fmla="*/ 41 w 45"/>
                <a:gd name="T21" fmla="*/ 32 h 45"/>
                <a:gd name="T22" fmla="*/ 41 w 45"/>
                <a:gd name="T23" fmla="*/ 35 h 45"/>
                <a:gd name="T24" fmla="*/ 38 w 45"/>
                <a:gd name="T25" fmla="*/ 38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6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1" y="9"/>
                  </a:lnTo>
                  <a:lnTo>
                    <a:pt x="41" y="13"/>
                  </a:lnTo>
                  <a:lnTo>
                    <a:pt x="45" y="16"/>
                  </a:lnTo>
                  <a:lnTo>
                    <a:pt x="45" y="22"/>
                  </a:lnTo>
                  <a:lnTo>
                    <a:pt x="45" y="25"/>
                  </a:lnTo>
                  <a:lnTo>
                    <a:pt x="41" y="32"/>
                  </a:lnTo>
                  <a:lnTo>
                    <a:pt x="41" y="35"/>
                  </a:lnTo>
                  <a:lnTo>
                    <a:pt x="38" y="38"/>
                  </a:lnTo>
                  <a:lnTo>
                    <a:pt x="35" y="42"/>
                  </a:lnTo>
                  <a:lnTo>
                    <a:pt x="32" y="42"/>
                  </a:lnTo>
                  <a:lnTo>
                    <a:pt x="25" y="45"/>
                  </a:lnTo>
                  <a:lnTo>
                    <a:pt x="22" y="45"/>
                  </a:lnTo>
                  <a:lnTo>
                    <a:pt x="19" y="45"/>
                  </a:lnTo>
                  <a:lnTo>
                    <a:pt x="13" y="42"/>
                  </a:lnTo>
                  <a:lnTo>
                    <a:pt x="9" y="42"/>
                  </a:lnTo>
                  <a:lnTo>
                    <a:pt x="6" y="38"/>
                  </a:lnTo>
                  <a:lnTo>
                    <a:pt x="3" y="35"/>
                  </a:lnTo>
                  <a:lnTo>
                    <a:pt x="3" y="32"/>
                  </a:lnTo>
                  <a:lnTo>
                    <a:pt x="0" y="25"/>
                  </a:lnTo>
                  <a:lnTo>
                    <a:pt x="0" y="22"/>
                  </a:lnTo>
                  <a:lnTo>
                    <a:pt x="0" y="16"/>
                  </a:lnTo>
                  <a:lnTo>
                    <a:pt x="3" y="13"/>
                  </a:lnTo>
                  <a:lnTo>
                    <a:pt x="3" y="9"/>
                  </a:lnTo>
                  <a:lnTo>
                    <a:pt x="6" y="6"/>
                  </a:lnTo>
                  <a:lnTo>
                    <a:pt x="9" y="3"/>
                  </a:lnTo>
                  <a:lnTo>
                    <a:pt x="13" y="3"/>
                  </a:lnTo>
                  <a:lnTo>
                    <a:pt x="19" y="0"/>
                  </a:lnTo>
                  <a:lnTo>
                    <a:pt x="22" y="0"/>
                  </a:lnTo>
                  <a:close/>
                </a:path>
              </a:pathLst>
            </a:custGeom>
            <a:solidFill>
              <a:srgbClr val="FFFF00"/>
            </a:solidFill>
            <a:ln w="9525">
              <a:noFill/>
              <a:round/>
              <a:headEnd/>
              <a:tailEnd/>
            </a:ln>
          </p:spPr>
          <p:txBody>
            <a:bodyPr/>
            <a:lstStyle/>
            <a:p>
              <a:endParaRPr lang="en-US"/>
            </a:p>
          </p:txBody>
        </p:sp>
        <p:sp>
          <p:nvSpPr>
            <p:cNvPr id="32794" name="Freeform 402"/>
            <p:cNvSpPr>
              <a:spLocks/>
            </p:cNvSpPr>
            <p:nvPr/>
          </p:nvSpPr>
          <p:spPr bwMode="auto">
            <a:xfrm>
              <a:off x="2269" y="1376"/>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1 w 45"/>
                <a:gd name="T11" fmla="*/ 9 h 45"/>
                <a:gd name="T12" fmla="*/ 41 w 45"/>
                <a:gd name="T13" fmla="*/ 13 h 45"/>
                <a:gd name="T14" fmla="*/ 45 w 45"/>
                <a:gd name="T15" fmla="*/ 16 h 45"/>
                <a:gd name="T16" fmla="*/ 45 w 45"/>
                <a:gd name="T17" fmla="*/ 22 h 45"/>
                <a:gd name="T18" fmla="*/ 45 w 45"/>
                <a:gd name="T19" fmla="*/ 25 h 45"/>
                <a:gd name="T20" fmla="*/ 41 w 45"/>
                <a:gd name="T21" fmla="*/ 32 h 45"/>
                <a:gd name="T22" fmla="*/ 41 w 45"/>
                <a:gd name="T23" fmla="*/ 35 h 45"/>
                <a:gd name="T24" fmla="*/ 38 w 45"/>
                <a:gd name="T25" fmla="*/ 38 h 45"/>
                <a:gd name="T26" fmla="*/ 35 w 45"/>
                <a:gd name="T27" fmla="*/ 42 h 45"/>
                <a:gd name="T28" fmla="*/ 32 w 45"/>
                <a:gd name="T29" fmla="*/ 42 h 45"/>
                <a:gd name="T30" fmla="*/ 25 w 45"/>
                <a:gd name="T31" fmla="*/ 45 h 45"/>
                <a:gd name="T32" fmla="*/ 22 w 45"/>
                <a:gd name="T33" fmla="*/ 45 h 45"/>
                <a:gd name="T34" fmla="*/ 19 w 45"/>
                <a:gd name="T35" fmla="*/ 45 h 45"/>
                <a:gd name="T36" fmla="*/ 13 w 45"/>
                <a:gd name="T37" fmla="*/ 42 h 45"/>
                <a:gd name="T38" fmla="*/ 9 w 45"/>
                <a:gd name="T39" fmla="*/ 42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6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1" y="9"/>
                  </a:lnTo>
                  <a:lnTo>
                    <a:pt x="41" y="13"/>
                  </a:lnTo>
                  <a:lnTo>
                    <a:pt x="45" y="16"/>
                  </a:lnTo>
                  <a:lnTo>
                    <a:pt x="45" y="22"/>
                  </a:lnTo>
                  <a:lnTo>
                    <a:pt x="45" y="25"/>
                  </a:lnTo>
                  <a:lnTo>
                    <a:pt x="41" y="32"/>
                  </a:lnTo>
                  <a:lnTo>
                    <a:pt x="41" y="35"/>
                  </a:lnTo>
                  <a:lnTo>
                    <a:pt x="38" y="38"/>
                  </a:lnTo>
                  <a:lnTo>
                    <a:pt x="35" y="42"/>
                  </a:lnTo>
                  <a:lnTo>
                    <a:pt x="32" y="42"/>
                  </a:lnTo>
                  <a:lnTo>
                    <a:pt x="25" y="45"/>
                  </a:lnTo>
                  <a:lnTo>
                    <a:pt x="22" y="45"/>
                  </a:lnTo>
                  <a:lnTo>
                    <a:pt x="19" y="45"/>
                  </a:lnTo>
                  <a:lnTo>
                    <a:pt x="13" y="42"/>
                  </a:lnTo>
                  <a:lnTo>
                    <a:pt x="9" y="42"/>
                  </a:lnTo>
                  <a:lnTo>
                    <a:pt x="6" y="38"/>
                  </a:lnTo>
                  <a:lnTo>
                    <a:pt x="3" y="35"/>
                  </a:lnTo>
                  <a:lnTo>
                    <a:pt x="3" y="32"/>
                  </a:lnTo>
                  <a:lnTo>
                    <a:pt x="0" y="25"/>
                  </a:lnTo>
                  <a:lnTo>
                    <a:pt x="0" y="22"/>
                  </a:lnTo>
                  <a:lnTo>
                    <a:pt x="0" y="16"/>
                  </a:lnTo>
                  <a:lnTo>
                    <a:pt x="3" y="13"/>
                  </a:lnTo>
                  <a:lnTo>
                    <a:pt x="3" y="9"/>
                  </a:lnTo>
                  <a:lnTo>
                    <a:pt x="6" y="6"/>
                  </a:lnTo>
                  <a:lnTo>
                    <a:pt x="9" y="3"/>
                  </a:lnTo>
                  <a:lnTo>
                    <a:pt x="13" y="3"/>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795" name="Freeform 403"/>
            <p:cNvSpPr>
              <a:spLocks/>
            </p:cNvSpPr>
            <p:nvPr/>
          </p:nvSpPr>
          <p:spPr bwMode="auto">
            <a:xfrm>
              <a:off x="2365" y="1407"/>
              <a:ext cx="58" cy="63"/>
            </a:xfrm>
            <a:custGeom>
              <a:avLst/>
              <a:gdLst>
                <a:gd name="T0" fmla="*/ 20 w 42"/>
                <a:gd name="T1" fmla="*/ 0 h 45"/>
                <a:gd name="T2" fmla="*/ 26 w 42"/>
                <a:gd name="T3" fmla="*/ 0 h 45"/>
                <a:gd name="T4" fmla="*/ 29 w 42"/>
                <a:gd name="T5" fmla="*/ 3 h 45"/>
                <a:gd name="T6" fmla="*/ 33 w 42"/>
                <a:gd name="T7" fmla="*/ 3 h 45"/>
                <a:gd name="T8" fmla="*/ 36 w 42"/>
                <a:gd name="T9" fmla="*/ 7 h 45"/>
                <a:gd name="T10" fmla="*/ 39 w 42"/>
                <a:gd name="T11" fmla="*/ 10 h 45"/>
                <a:gd name="T12" fmla="*/ 42 w 42"/>
                <a:gd name="T13" fmla="*/ 13 h 45"/>
                <a:gd name="T14" fmla="*/ 42 w 42"/>
                <a:gd name="T15" fmla="*/ 20 h 45"/>
                <a:gd name="T16" fmla="*/ 42 w 42"/>
                <a:gd name="T17" fmla="*/ 23 h 45"/>
                <a:gd name="T18" fmla="*/ 42 w 42"/>
                <a:gd name="T19" fmla="*/ 26 h 45"/>
                <a:gd name="T20" fmla="*/ 42 w 42"/>
                <a:gd name="T21" fmla="*/ 32 h 45"/>
                <a:gd name="T22" fmla="*/ 39 w 42"/>
                <a:gd name="T23" fmla="*/ 36 h 45"/>
                <a:gd name="T24" fmla="*/ 36 w 42"/>
                <a:gd name="T25" fmla="*/ 39 h 45"/>
                <a:gd name="T26" fmla="*/ 33 w 42"/>
                <a:gd name="T27" fmla="*/ 42 h 45"/>
                <a:gd name="T28" fmla="*/ 29 w 42"/>
                <a:gd name="T29" fmla="*/ 42 h 45"/>
                <a:gd name="T30" fmla="*/ 26 w 42"/>
                <a:gd name="T31" fmla="*/ 45 h 45"/>
                <a:gd name="T32" fmla="*/ 20 w 42"/>
                <a:gd name="T33" fmla="*/ 45 h 45"/>
                <a:gd name="T34" fmla="*/ 17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6 h 45"/>
                <a:gd name="T48" fmla="*/ 0 w 42"/>
                <a:gd name="T49" fmla="*/ 23 h 45"/>
                <a:gd name="T50" fmla="*/ 0 w 42"/>
                <a:gd name="T51" fmla="*/ 20 h 45"/>
                <a:gd name="T52" fmla="*/ 0 w 42"/>
                <a:gd name="T53" fmla="*/ 13 h 45"/>
                <a:gd name="T54" fmla="*/ 4 w 42"/>
                <a:gd name="T55" fmla="*/ 10 h 45"/>
                <a:gd name="T56" fmla="*/ 7 w 42"/>
                <a:gd name="T57" fmla="*/ 7 h 45"/>
                <a:gd name="T58" fmla="*/ 10 w 42"/>
                <a:gd name="T59" fmla="*/ 3 h 45"/>
                <a:gd name="T60" fmla="*/ 13 w 42"/>
                <a:gd name="T61" fmla="*/ 3 h 45"/>
                <a:gd name="T62" fmla="*/ 17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3" y="3"/>
                  </a:lnTo>
                  <a:lnTo>
                    <a:pt x="36" y="7"/>
                  </a:lnTo>
                  <a:lnTo>
                    <a:pt x="39" y="10"/>
                  </a:lnTo>
                  <a:lnTo>
                    <a:pt x="42" y="13"/>
                  </a:lnTo>
                  <a:lnTo>
                    <a:pt x="42" y="20"/>
                  </a:lnTo>
                  <a:lnTo>
                    <a:pt x="42" y="23"/>
                  </a:lnTo>
                  <a:lnTo>
                    <a:pt x="42" y="26"/>
                  </a:lnTo>
                  <a:lnTo>
                    <a:pt x="42" y="32"/>
                  </a:lnTo>
                  <a:lnTo>
                    <a:pt x="39" y="36"/>
                  </a:lnTo>
                  <a:lnTo>
                    <a:pt x="36" y="39"/>
                  </a:lnTo>
                  <a:lnTo>
                    <a:pt x="33" y="42"/>
                  </a:lnTo>
                  <a:lnTo>
                    <a:pt x="29" y="42"/>
                  </a:lnTo>
                  <a:lnTo>
                    <a:pt x="26" y="45"/>
                  </a:lnTo>
                  <a:lnTo>
                    <a:pt x="20" y="45"/>
                  </a:lnTo>
                  <a:lnTo>
                    <a:pt x="17" y="45"/>
                  </a:lnTo>
                  <a:lnTo>
                    <a:pt x="13" y="42"/>
                  </a:lnTo>
                  <a:lnTo>
                    <a:pt x="10" y="42"/>
                  </a:lnTo>
                  <a:lnTo>
                    <a:pt x="7" y="39"/>
                  </a:lnTo>
                  <a:lnTo>
                    <a:pt x="4" y="36"/>
                  </a:lnTo>
                  <a:lnTo>
                    <a:pt x="0" y="32"/>
                  </a:lnTo>
                  <a:lnTo>
                    <a:pt x="0" y="26"/>
                  </a:lnTo>
                  <a:lnTo>
                    <a:pt x="0" y="23"/>
                  </a:lnTo>
                  <a:lnTo>
                    <a:pt x="0" y="20"/>
                  </a:lnTo>
                  <a:lnTo>
                    <a:pt x="0" y="13"/>
                  </a:lnTo>
                  <a:lnTo>
                    <a:pt x="4" y="10"/>
                  </a:lnTo>
                  <a:lnTo>
                    <a:pt x="7" y="7"/>
                  </a:lnTo>
                  <a:lnTo>
                    <a:pt x="10" y="3"/>
                  </a:lnTo>
                  <a:lnTo>
                    <a:pt x="13" y="3"/>
                  </a:lnTo>
                  <a:lnTo>
                    <a:pt x="17" y="0"/>
                  </a:lnTo>
                  <a:lnTo>
                    <a:pt x="20" y="0"/>
                  </a:lnTo>
                  <a:close/>
                </a:path>
              </a:pathLst>
            </a:custGeom>
            <a:solidFill>
              <a:srgbClr val="FFFF00"/>
            </a:solidFill>
            <a:ln w="12700">
              <a:solidFill>
                <a:srgbClr val="000000"/>
              </a:solidFill>
              <a:round/>
              <a:headEnd/>
              <a:tailEnd/>
            </a:ln>
          </p:spPr>
          <p:txBody>
            <a:bodyPr/>
            <a:lstStyle/>
            <a:p>
              <a:endParaRPr lang="en-US"/>
            </a:p>
          </p:txBody>
        </p:sp>
        <p:sp>
          <p:nvSpPr>
            <p:cNvPr id="32796" name="Freeform 404"/>
            <p:cNvSpPr>
              <a:spLocks/>
            </p:cNvSpPr>
            <p:nvPr/>
          </p:nvSpPr>
          <p:spPr bwMode="auto">
            <a:xfrm>
              <a:off x="2365" y="1407"/>
              <a:ext cx="58" cy="63"/>
            </a:xfrm>
            <a:custGeom>
              <a:avLst/>
              <a:gdLst>
                <a:gd name="T0" fmla="*/ 20 w 42"/>
                <a:gd name="T1" fmla="*/ 0 h 45"/>
                <a:gd name="T2" fmla="*/ 26 w 42"/>
                <a:gd name="T3" fmla="*/ 0 h 45"/>
                <a:gd name="T4" fmla="*/ 29 w 42"/>
                <a:gd name="T5" fmla="*/ 3 h 45"/>
                <a:gd name="T6" fmla="*/ 33 w 42"/>
                <a:gd name="T7" fmla="*/ 3 h 45"/>
                <a:gd name="T8" fmla="*/ 36 w 42"/>
                <a:gd name="T9" fmla="*/ 7 h 45"/>
                <a:gd name="T10" fmla="*/ 39 w 42"/>
                <a:gd name="T11" fmla="*/ 10 h 45"/>
                <a:gd name="T12" fmla="*/ 42 w 42"/>
                <a:gd name="T13" fmla="*/ 13 h 45"/>
                <a:gd name="T14" fmla="*/ 42 w 42"/>
                <a:gd name="T15" fmla="*/ 20 h 45"/>
                <a:gd name="T16" fmla="*/ 42 w 42"/>
                <a:gd name="T17" fmla="*/ 23 h 45"/>
                <a:gd name="T18" fmla="*/ 42 w 42"/>
                <a:gd name="T19" fmla="*/ 26 h 45"/>
                <a:gd name="T20" fmla="*/ 42 w 42"/>
                <a:gd name="T21" fmla="*/ 32 h 45"/>
                <a:gd name="T22" fmla="*/ 39 w 42"/>
                <a:gd name="T23" fmla="*/ 36 h 45"/>
                <a:gd name="T24" fmla="*/ 36 w 42"/>
                <a:gd name="T25" fmla="*/ 39 h 45"/>
                <a:gd name="T26" fmla="*/ 33 w 42"/>
                <a:gd name="T27" fmla="*/ 42 h 45"/>
                <a:gd name="T28" fmla="*/ 29 w 42"/>
                <a:gd name="T29" fmla="*/ 42 h 45"/>
                <a:gd name="T30" fmla="*/ 26 w 42"/>
                <a:gd name="T31" fmla="*/ 45 h 45"/>
                <a:gd name="T32" fmla="*/ 20 w 42"/>
                <a:gd name="T33" fmla="*/ 45 h 45"/>
                <a:gd name="T34" fmla="*/ 17 w 42"/>
                <a:gd name="T35" fmla="*/ 45 h 45"/>
                <a:gd name="T36" fmla="*/ 13 w 42"/>
                <a:gd name="T37" fmla="*/ 42 h 45"/>
                <a:gd name="T38" fmla="*/ 10 w 42"/>
                <a:gd name="T39" fmla="*/ 42 h 45"/>
                <a:gd name="T40" fmla="*/ 7 w 42"/>
                <a:gd name="T41" fmla="*/ 39 h 45"/>
                <a:gd name="T42" fmla="*/ 4 w 42"/>
                <a:gd name="T43" fmla="*/ 36 h 45"/>
                <a:gd name="T44" fmla="*/ 0 w 42"/>
                <a:gd name="T45" fmla="*/ 32 h 45"/>
                <a:gd name="T46" fmla="*/ 0 w 42"/>
                <a:gd name="T47" fmla="*/ 26 h 45"/>
                <a:gd name="T48" fmla="*/ 0 w 42"/>
                <a:gd name="T49" fmla="*/ 23 h 45"/>
                <a:gd name="T50" fmla="*/ 0 w 42"/>
                <a:gd name="T51" fmla="*/ 20 h 45"/>
                <a:gd name="T52" fmla="*/ 0 w 42"/>
                <a:gd name="T53" fmla="*/ 13 h 45"/>
                <a:gd name="T54" fmla="*/ 4 w 42"/>
                <a:gd name="T55" fmla="*/ 10 h 45"/>
                <a:gd name="T56" fmla="*/ 7 w 42"/>
                <a:gd name="T57" fmla="*/ 7 h 45"/>
                <a:gd name="T58" fmla="*/ 10 w 42"/>
                <a:gd name="T59" fmla="*/ 3 h 45"/>
                <a:gd name="T60" fmla="*/ 13 w 42"/>
                <a:gd name="T61" fmla="*/ 3 h 45"/>
                <a:gd name="T62" fmla="*/ 17 w 42"/>
                <a:gd name="T63" fmla="*/ 0 h 45"/>
                <a:gd name="T64" fmla="*/ 20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0" y="0"/>
                  </a:moveTo>
                  <a:lnTo>
                    <a:pt x="26" y="0"/>
                  </a:lnTo>
                  <a:lnTo>
                    <a:pt x="29" y="3"/>
                  </a:lnTo>
                  <a:lnTo>
                    <a:pt x="33" y="3"/>
                  </a:lnTo>
                  <a:lnTo>
                    <a:pt x="36" y="7"/>
                  </a:lnTo>
                  <a:lnTo>
                    <a:pt x="39" y="10"/>
                  </a:lnTo>
                  <a:lnTo>
                    <a:pt x="42" y="13"/>
                  </a:lnTo>
                  <a:lnTo>
                    <a:pt x="42" y="20"/>
                  </a:lnTo>
                  <a:lnTo>
                    <a:pt x="42" y="23"/>
                  </a:lnTo>
                  <a:lnTo>
                    <a:pt x="42" y="26"/>
                  </a:lnTo>
                  <a:lnTo>
                    <a:pt x="42" y="32"/>
                  </a:lnTo>
                  <a:lnTo>
                    <a:pt x="39" y="36"/>
                  </a:lnTo>
                  <a:lnTo>
                    <a:pt x="36" y="39"/>
                  </a:lnTo>
                  <a:lnTo>
                    <a:pt x="33" y="42"/>
                  </a:lnTo>
                  <a:lnTo>
                    <a:pt x="29" y="42"/>
                  </a:lnTo>
                  <a:lnTo>
                    <a:pt x="26" y="45"/>
                  </a:lnTo>
                  <a:lnTo>
                    <a:pt x="20" y="45"/>
                  </a:lnTo>
                  <a:lnTo>
                    <a:pt x="17" y="45"/>
                  </a:lnTo>
                  <a:lnTo>
                    <a:pt x="13" y="42"/>
                  </a:lnTo>
                  <a:lnTo>
                    <a:pt x="10" y="42"/>
                  </a:lnTo>
                  <a:lnTo>
                    <a:pt x="7" y="39"/>
                  </a:lnTo>
                  <a:lnTo>
                    <a:pt x="4" y="36"/>
                  </a:lnTo>
                  <a:lnTo>
                    <a:pt x="0" y="32"/>
                  </a:lnTo>
                  <a:lnTo>
                    <a:pt x="0" y="26"/>
                  </a:lnTo>
                  <a:lnTo>
                    <a:pt x="0" y="23"/>
                  </a:lnTo>
                  <a:lnTo>
                    <a:pt x="0" y="20"/>
                  </a:lnTo>
                  <a:lnTo>
                    <a:pt x="0" y="13"/>
                  </a:lnTo>
                  <a:lnTo>
                    <a:pt x="4" y="10"/>
                  </a:lnTo>
                  <a:lnTo>
                    <a:pt x="7" y="7"/>
                  </a:lnTo>
                  <a:lnTo>
                    <a:pt x="10" y="3"/>
                  </a:lnTo>
                  <a:lnTo>
                    <a:pt x="13" y="3"/>
                  </a:lnTo>
                  <a:lnTo>
                    <a:pt x="17" y="0"/>
                  </a:lnTo>
                  <a:lnTo>
                    <a:pt x="20" y="0"/>
                  </a:lnTo>
                </a:path>
              </a:pathLst>
            </a:custGeom>
            <a:noFill/>
            <a:ln w="0">
              <a:solidFill>
                <a:srgbClr val="000000"/>
              </a:solidFill>
              <a:round/>
              <a:headEnd/>
              <a:tailEnd/>
            </a:ln>
          </p:spPr>
          <p:txBody>
            <a:bodyPr/>
            <a:lstStyle/>
            <a:p>
              <a:endParaRPr lang="en-US"/>
            </a:p>
          </p:txBody>
        </p:sp>
        <p:sp>
          <p:nvSpPr>
            <p:cNvPr id="32797" name="Freeform 405"/>
            <p:cNvSpPr>
              <a:spLocks/>
            </p:cNvSpPr>
            <p:nvPr/>
          </p:nvSpPr>
          <p:spPr bwMode="auto">
            <a:xfrm>
              <a:off x="2459" y="1326"/>
              <a:ext cx="62" cy="58"/>
            </a:xfrm>
            <a:custGeom>
              <a:avLst/>
              <a:gdLst>
                <a:gd name="T0" fmla="*/ 23 w 45"/>
                <a:gd name="T1" fmla="*/ 0 h 42"/>
                <a:gd name="T2" fmla="*/ 26 w 45"/>
                <a:gd name="T3" fmla="*/ 0 h 42"/>
                <a:gd name="T4" fmla="*/ 32 w 45"/>
                <a:gd name="T5" fmla="*/ 0 h 42"/>
                <a:gd name="T6" fmla="*/ 35 w 45"/>
                <a:gd name="T7" fmla="*/ 4 h 42"/>
                <a:gd name="T8" fmla="*/ 39 w 45"/>
                <a:gd name="T9" fmla="*/ 7 h 42"/>
                <a:gd name="T10" fmla="*/ 42 w 45"/>
                <a:gd name="T11" fmla="*/ 10 h 42"/>
                <a:gd name="T12" fmla="*/ 42 w 45"/>
                <a:gd name="T13" fmla="*/ 13 h 42"/>
                <a:gd name="T14" fmla="*/ 45 w 45"/>
                <a:gd name="T15" fmla="*/ 16 h 42"/>
                <a:gd name="T16" fmla="*/ 45 w 45"/>
                <a:gd name="T17" fmla="*/ 20 h 42"/>
                <a:gd name="T18" fmla="*/ 45 w 45"/>
                <a:gd name="T19" fmla="*/ 26 h 42"/>
                <a:gd name="T20" fmla="*/ 42 w 45"/>
                <a:gd name="T21" fmla="*/ 29 h 42"/>
                <a:gd name="T22" fmla="*/ 42 w 45"/>
                <a:gd name="T23" fmla="*/ 32 h 42"/>
                <a:gd name="T24" fmla="*/ 39 w 45"/>
                <a:gd name="T25" fmla="*/ 36 h 42"/>
                <a:gd name="T26" fmla="*/ 35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6 w 45"/>
                <a:gd name="T41" fmla="*/ 36 h 42"/>
                <a:gd name="T42" fmla="*/ 3 w 45"/>
                <a:gd name="T43" fmla="*/ 32 h 42"/>
                <a:gd name="T44" fmla="*/ 3 w 45"/>
                <a:gd name="T45" fmla="*/ 29 h 42"/>
                <a:gd name="T46" fmla="*/ 0 w 45"/>
                <a:gd name="T47" fmla="*/ 26 h 42"/>
                <a:gd name="T48" fmla="*/ 0 w 45"/>
                <a:gd name="T49" fmla="*/ 20 h 42"/>
                <a:gd name="T50" fmla="*/ 0 w 45"/>
                <a:gd name="T51" fmla="*/ 16 h 42"/>
                <a:gd name="T52" fmla="*/ 3 w 45"/>
                <a:gd name="T53" fmla="*/ 13 h 42"/>
                <a:gd name="T54" fmla="*/ 3 w 45"/>
                <a:gd name="T55" fmla="*/ 10 h 42"/>
                <a:gd name="T56" fmla="*/ 6 w 45"/>
                <a:gd name="T57" fmla="*/ 7 h 42"/>
                <a:gd name="T58" fmla="*/ 10 w 45"/>
                <a:gd name="T59" fmla="*/ 4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5" y="4"/>
                  </a:lnTo>
                  <a:lnTo>
                    <a:pt x="39" y="7"/>
                  </a:lnTo>
                  <a:lnTo>
                    <a:pt x="42" y="10"/>
                  </a:lnTo>
                  <a:lnTo>
                    <a:pt x="42" y="13"/>
                  </a:lnTo>
                  <a:lnTo>
                    <a:pt x="45" y="16"/>
                  </a:lnTo>
                  <a:lnTo>
                    <a:pt x="45" y="20"/>
                  </a:lnTo>
                  <a:lnTo>
                    <a:pt x="45" y="26"/>
                  </a:lnTo>
                  <a:lnTo>
                    <a:pt x="42" y="29"/>
                  </a:lnTo>
                  <a:lnTo>
                    <a:pt x="42" y="32"/>
                  </a:lnTo>
                  <a:lnTo>
                    <a:pt x="39" y="36"/>
                  </a:lnTo>
                  <a:lnTo>
                    <a:pt x="35" y="39"/>
                  </a:lnTo>
                  <a:lnTo>
                    <a:pt x="32" y="42"/>
                  </a:lnTo>
                  <a:lnTo>
                    <a:pt x="26" y="42"/>
                  </a:lnTo>
                  <a:lnTo>
                    <a:pt x="23" y="42"/>
                  </a:lnTo>
                  <a:lnTo>
                    <a:pt x="19" y="42"/>
                  </a:lnTo>
                  <a:lnTo>
                    <a:pt x="13" y="42"/>
                  </a:lnTo>
                  <a:lnTo>
                    <a:pt x="10" y="39"/>
                  </a:lnTo>
                  <a:lnTo>
                    <a:pt x="6" y="36"/>
                  </a:lnTo>
                  <a:lnTo>
                    <a:pt x="3" y="32"/>
                  </a:lnTo>
                  <a:lnTo>
                    <a:pt x="3" y="29"/>
                  </a:lnTo>
                  <a:lnTo>
                    <a:pt x="0" y="26"/>
                  </a:lnTo>
                  <a:lnTo>
                    <a:pt x="0" y="20"/>
                  </a:lnTo>
                  <a:lnTo>
                    <a:pt x="0" y="16"/>
                  </a:lnTo>
                  <a:lnTo>
                    <a:pt x="3" y="13"/>
                  </a:lnTo>
                  <a:lnTo>
                    <a:pt x="3" y="10"/>
                  </a:lnTo>
                  <a:lnTo>
                    <a:pt x="6" y="7"/>
                  </a:lnTo>
                  <a:lnTo>
                    <a:pt x="10" y="4"/>
                  </a:lnTo>
                  <a:lnTo>
                    <a:pt x="13" y="0"/>
                  </a:lnTo>
                  <a:lnTo>
                    <a:pt x="19" y="0"/>
                  </a:lnTo>
                  <a:lnTo>
                    <a:pt x="23" y="0"/>
                  </a:lnTo>
                </a:path>
              </a:pathLst>
            </a:custGeom>
            <a:solidFill>
              <a:srgbClr val="FFFF00"/>
            </a:solidFill>
            <a:ln w="12700">
              <a:solidFill>
                <a:srgbClr val="000000"/>
              </a:solidFill>
              <a:round/>
              <a:headEnd/>
              <a:tailEnd/>
            </a:ln>
          </p:spPr>
          <p:txBody>
            <a:bodyPr/>
            <a:lstStyle/>
            <a:p>
              <a:endParaRPr lang="en-US"/>
            </a:p>
          </p:txBody>
        </p:sp>
        <p:sp>
          <p:nvSpPr>
            <p:cNvPr id="32798" name="Freeform 406"/>
            <p:cNvSpPr>
              <a:spLocks/>
            </p:cNvSpPr>
            <p:nvPr/>
          </p:nvSpPr>
          <p:spPr bwMode="auto">
            <a:xfrm>
              <a:off x="2557" y="1267"/>
              <a:ext cx="62" cy="64"/>
            </a:xfrm>
            <a:custGeom>
              <a:avLst/>
              <a:gdLst>
                <a:gd name="T0" fmla="*/ 22 w 45"/>
                <a:gd name="T1" fmla="*/ 0 h 46"/>
                <a:gd name="T2" fmla="*/ 26 w 45"/>
                <a:gd name="T3" fmla="*/ 0 h 46"/>
                <a:gd name="T4" fmla="*/ 32 w 45"/>
                <a:gd name="T5" fmla="*/ 0 h 46"/>
                <a:gd name="T6" fmla="*/ 35 w 45"/>
                <a:gd name="T7" fmla="*/ 4 h 46"/>
                <a:gd name="T8" fmla="*/ 38 w 45"/>
                <a:gd name="T9" fmla="*/ 7 h 46"/>
                <a:gd name="T10" fmla="*/ 42 w 45"/>
                <a:gd name="T11" fmla="*/ 10 h 46"/>
                <a:gd name="T12" fmla="*/ 42 w 45"/>
                <a:gd name="T13" fmla="*/ 13 h 46"/>
                <a:gd name="T14" fmla="*/ 45 w 45"/>
                <a:gd name="T15" fmla="*/ 17 h 46"/>
                <a:gd name="T16" fmla="*/ 45 w 45"/>
                <a:gd name="T17" fmla="*/ 23 h 46"/>
                <a:gd name="T18" fmla="*/ 45 w 45"/>
                <a:gd name="T19" fmla="*/ 26 h 46"/>
                <a:gd name="T20" fmla="*/ 42 w 45"/>
                <a:gd name="T21" fmla="*/ 29 h 46"/>
                <a:gd name="T22" fmla="*/ 42 w 45"/>
                <a:gd name="T23" fmla="*/ 36 h 46"/>
                <a:gd name="T24" fmla="*/ 38 w 45"/>
                <a:gd name="T25" fmla="*/ 39 h 46"/>
                <a:gd name="T26" fmla="*/ 35 w 45"/>
                <a:gd name="T27" fmla="*/ 39 h 46"/>
                <a:gd name="T28" fmla="*/ 32 w 45"/>
                <a:gd name="T29" fmla="*/ 42 h 46"/>
                <a:gd name="T30" fmla="*/ 26 w 45"/>
                <a:gd name="T31" fmla="*/ 42 h 46"/>
                <a:gd name="T32" fmla="*/ 22 w 45"/>
                <a:gd name="T33" fmla="*/ 46 h 46"/>
                <a:gd name="T34" fmla="*/ 19 w 45"/>
                <a:gd name="T35" fmla="*/ 42 h 46"/>
                <a:gd name="T36" fmla="*/ 13 w 45"/>
                <a:gd name="T37" fmla="*/ 42 h 46"/>
                <a:gd name="T38" fmla="*/ 9 w 45"/>
                <a:gd name="T39" fmla="*/ 39 h 46"/>
                <a:gd name="T40" fmla="*/ 6 w 45"/>
                <a:gd name="T41" fmla="*/ 39 h 46"/>
                <a:gd name="T42" fmla="*/ 3 w 45"/>
                <a:gd name="T43" fmla="*/ 36 h 46"/>
                <a:gd name="T44" fmla="*/ 3 w 45"/>
                <a:gd name="T45" fmla="*/ 29 h 46"/>
                <a:gd name="T46" fmla="*/ 0 w 45"/>
                <a:gd name="T47" fmla="*/ 26 h 46"/>
                <a:gd name="T48" fmla="*/ 0 w 45"/>
                <a:gd name="T49" fmla="*/ 23 h 46"/>
                <a:gd name="T50" fmla="*/ 0 w 45"/>
                <a:gd name="T51" fmla="*/ 17 h 46"/>
                <a:gd name="T52" fmla="*/ 3 w 45"/>
                <a:gd name="T53" fmla="*/ 13 h 46"/>
                <a:gd name="T54" fmla="*/ 3 w 45"/>
                <a:gd name="T55" fmla="*/ 10 h 46"/>
                <a:gd name="T56" fmla="*/ 6 w 45"/>
                <a:gd name="T57" fmla="*/ 7 h 46"/>
                <a:gd name="T58" fmla="*/ 9 w 45"/>
                <a:gd name="T59" fmla="*/ 4 h 46"/>
                <a:gd name="T60" fmla="*/ 13 w 45"/>
                <a:gd name="T61" fmla="*/ 0 h 46"/>
                <a:gd name="T62" fmla="*/ 19 w 45"/>
                <a:gd name="T63" fmla="*/ 0 h 46"/>
                <a:gd name="T64" fmla="*/ 22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22" y="0"/>
                  </a:moveTo>
                  <a:lnTo>
                    <a:pt x="26" y="0"/>
                  </a:lnTo>
                  <a:lnTo>
                    <a:pt x="32" y="0"/>
                  </a:lnTo>
                  <a:lnTo>
                    <a:pt x="35" y="4"/>
                  </a:lnTo>
                  <a:lnTo>
                    <a:pt x="38" y="7"/>
                  </a:lnTo>
                  <a:lnTo>
                    <a:pt x="42" y="10"/>
                  </a:lnTo>
                  <a:lnTo>
                    <a:pt x="42" y="13"/>
                  </a:lnTo>
                  <a:lnTo>
                    <a:pt x="45" y="17"/>
                  </a:lnTo>
                  <a:lnTo>
                    <a:pt x="45" y="23"/>
                  </a:lnTo>
                  <a:lnTo>
                    <a:pt x="45" y="26"/>
                  </a:lnTo>
                  <a:lnTo>
                    <a:pt x="42" y="29"/>
                  </a:lnTo>
                  <a:lnTo>
                    <a:pt x="42" y="36"/>
                  </a:lnTo>
                  <a:lnTo>
                    <a:pt x="38" y="39"/>
                  </a:lnTo>
                  <a:lnTo>
                    <a:pt x="35" y="39"/>
                  </a:lnTo>
                  <a:lnTo>
                    <a:pt x="32" y="42"/>
                  </a:lnTo>
                  <a:lnTo>
                    <a:pt x="26" y="42"/>
                  </a:lnTo>
                  <a:lnTo>
                    <a:pt x="22" y="46"/>
                  </a:lnTo>
                  <a:lnTo>
                    <a:pt x="19" y="42"/>
                  </a:lnTo>
                  <a:lnTo>
                    <a:pt x="13" y="42"/>
                  </a:lnTo>
                  <a:lnTo>
                    <a:pt x="9" y="39"/>
                  </a:lnTo>
                  <a:lnTo>
                    <a:pt x="6" y="39"/>
                  </a:lnTo>
                  <a:lnTo>
                    <a:pt x="3" y="36"/>
                  </a:lnTo>
                  <a:lnTo>
                    <a:pt x="3" y="29"/>
                  </a:lnTo>
                  <a:lnTo>
                    <a:pt x="0" y="26"/>
                  </a:lnTo>
                  <a:lnTo>
                    <a:pt x="0" y="23"/>
                  </a:lnTo>
                  <a:lnTo>
                    <a:pt x="0" y="17"/>
                  </a:lnTo>
                  <a:lnTo>
                    <a:pt x="3" y="13"/>
                  </a:lnTo>
                  <a:lnTo>
                    <a:pt x="3" y="10"/>
                  </a:lnTo>
                  <a:lnTo>
                    <a:pt x="6" y="7"/>
                  </a:lnTo>
                  <a:lnTo>
                    <a:pt x="9" y="4"/>
                  </a:lnTo>
                  <a:lnTo>
                    <a:pt x="13" y="0"/>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799" name="Freeform 407"/>
            <p:cNvSpPr>
              <a:spLocks/>
            </p:cNvSpPr>
            <p:nvPr/>
          </p:nvSpPr>
          <p:spPr bwMode="auto">
            <a:xfrm>
              <a:off x="2773" y="1754"/>
              <a:ext cx="62" cy="63"/>
            </a:xfrm>
            <a:custGeom>
              <a:avLst/>
              <a:gdLst>
                <a:gd name="T0" fmla="*/ 22 w 45"/>
                <a:gd name="T1" fmla="*/ 0 h 45"/>
                <a:gd name="T2" fmla="*/ 25 w 45"/>
                <a:gd name="T3" fmla="*/ 0 h 45"/>
                <a:gd name="T4" fmla="*/ 28 w 45"/>
                <a:gd name="T5" fmla="*/ 3 h 45"/>
                <a:gd name="T6" fmla="*/ 35 w 45"/>
                <a:gd name="T7" fmla="*/ 3 h 45"/>
                <a:gd name="T8" fmla="*/ 38 w 45"/>
                <a:gd name="T9" fmla="*/ 6 h 45"/>
                <a:gd name="T10" fmla="*/ 38 w 45"/>
                <a:gd name="T11" fmla="*/ 10 h 45"/>
                <a:gd name="T12" fmla="*/ 41 w 45"/>
                <a:gd name="T13" fmla="*/ 13 h 45"/>
                <a:gd name="T14" fmla="*/ 41 w 45"/>
                <a:gd name="T15" fmla="*/ 16 h 45"/>
                <a:gd name="T16" fmla="*/ 45 w 45"/>
                <a:gd name="T17" fmla="*/ 22 h 45"/>
                <a:gd name="T18" fmla="*/ 41 w 45"/>
                <a:gd name="T19" fmla="*/ 26 h 45"/>
                <a:gd name="T20" fmla="*/ 41 w 45"/>
                <a:gd name="T21" fmla="*/ 29 h 45"/>
                <a:gd name="T22" fmla="*/ 38 w 45"/>
                <a:gd name="T23" fmla="*/ 35 h 45"/>
                <a:gd name="T24" fmla="*/ 38 w 45"/>
                <a:gd name="T25" fmla="*/ 39 h 45"/>
                <a:gd name="T26" fmla="*/ 35 w 45"/>
                <a:gd name="T27" fmla="*/ 39 h 45"/>
                <a:gd name="T28" fmla="*/ 28 w 45"/>
                <a:gd name="T29" fmla="*/ 42 h 45"/>
                <a:gd name="T30" fmla="*/ 25 w 45"/>
                <a:gd name="T31" fmla="*/ 45 h 45"/>
                <a:gd name="T32" fmla="*/ 22 w 45"/>
                <a:gd name="T33" fmla="*/ 45 h 45"/>
                <a:gd name="T34" fmla="*/ 16 w 45"/>
                <a:gd name="T35" fmla="*/ 45 h 45"/>
                <a:gd name="T36" fmla="*/ 12 w 45"/>
                <a:gd name="T37" fmla="*/ 42 h 45"/>
                <a:gd name="T38" fmla="*/ 9 w 45"/>
                <a:gd name="T39" fmla="*/ 39 h 45"/>
                <a:gd name="T40" fmla="*/ 6 w 45"/>
                <a:gd name="T41" fmla="*/ 39 h 45"/>
                <a:gd name="T42" fmla="*/ 3 w 45"/>
                <a:gd name="T43" fmla="*/ 35 h 45"/>
                <a:gd name="T44" fmla="*/ 0 w 45"/>
                <a:gd name="T45" fmla="*/ 29 h 45"/>
                <a:gd name="T46" fmla="*/ 0 w 45"/>
                <a:gd name="T47" fmla="*/ 26 h 45"/>
                <a:gd name="T48" fmla="*/ 0 w 45"/>
                <a:gd name="T49" fmla="*/ 22 h 45"/>
                <a:gd name="T50" fmla="*/ 0 w 45"/>
                <a:gd name="T51" fmla="*/ 16 h 45"/>
                <a:gd name="T52" fmla="*/ 0 w 45"/>
                <a:gd name="T53" fmla="*/ 13 h 45"/>
                <a:gd name="T54" fmla="*/ 3 w 45"/>
                <a:gd name="T55" fmla="*/ 10 h 45"/>
                <a:gd name="T56" fmla="*/ 6 w 45"/>
                <a:gd name="T57" fmla="*/ 6 h 45"/>
                <a:gd name="T58" fmla="*/ 9 w 45"/>
                <a:gd name="T59" fmla="*/ 3 h 45"/>
                <a:gd name="T60" fmla="*/ 12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8" y="3"/>
                  </a:lnTo>
                  <a:lnTo>
                    <a:pt x="35" y="3"/>
                  </a:lnTo>
                  <a:lnTo>
                    <a:pt x="38" y="6"/>
                  </a:lnTo>
                  <a:lnTo>
                    <a:pt x="38" y="10"/>
                  </a:lnTo>
                  <a:lnTo>
                    <a:pt x="41" y="13"/>
                  </a:lnTo>
                  <a:lnTo>
                    <a:pt x="41" y="16"/>
                  </a:lnTo>
                  <a:lnTo>
                    <a:pt x="45" y="22"/>
                  </a:lnTo>
                  <a:lnTo>
                    <a:pt x="41" y="26"/>
                  </a:lnTo>
                  <a:lnTo>
                    <a:pt x="41" y="29"/>
                  </a:lnTo>
                  <a:lnTo>
                    <a:pt x="38" y="35"/>
                  </a:lnTo>
                  <a:lnTo>
                    <a:pt x="38" y="39"/>
                  </a:lnTo>
                  <a:lnTo>
                    <a:pt x="35" y="39"/>
                  </a:lnTo>
                  <a:lnTo>
                    <a:pt x="28" y="42"/>
                  </a:lnTo>
                  <a:lnTo>
                    <a:pt x="25" y="45"/>
                  </a:lnTo>
                  <a:lnTo>
                    <a:pt x="22" y="45"/>
                  </a:lnTo>
                  <a:lnTo>
                    <a:pt x="16" y="45"/>
                  </a:lnTo>
                  <a:lnTo>
                    <a:pt x="12" y="42"/>
                  </a:lnTo>
                  <a:lnTo>
                    <a:pt x="9" y="39"/>
                  </a:lnTo>
                  <a:lnTo>
                    <a:pt x="6" y="39"/>
                  </a:lnTo>
                  <a:lnTo>
                    <a:pt x="3" y="35"/>
                  </a:lnTo>
                  <a:lnTo>
                    <a:pt x="0" y="29"/>
                  </a:lnTo>
                  <a:lnTo>
                    <a:pt x="0" y="26"/>
                  </a:lnTo>
                  <a:lnTo>
                    <a:pt x="0" y="22"/>
                  </a:lnTo>
                  <a:lnTo>
                    <a:pt x="0" y="16"/>
                  </a:lnTo>
                  <a:lnTo>
                    <a:pt x="0" y="13"/>
                  </a:lnTo>
                  <a:lnTo>
                    <a:pt x="3" y="10"/>
                  </a:lnTo>
                  <a:lnTo>
                    <a:pt x="6" y="6"/>
                  </a:lnTo>
                  <a:lnTo>
                    <a:pt x="9" y="3"/>
                  </a:lnTo>
                  <a:lnTo>
                    <a:pt x="12" y="3"/>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800" name="Freeform 408"/>
            <p:cNvSpPr>
              <a:spLocks/>
            </p:cNvSpPr>
            <p:nvPr/>
          </p:nvSpPr>
          <p:spPr bwMode="auto">
            <a:xfrm>
              <a:off x="2773" y="1754"/>
              <a:ext cx="62" cy="63"/>
            </a:xfrm>
            <a:custGeom>
              <a:avLst/>
              <a:gdLst>
                <a:gd name="T0" fmla="*/ 22 w 45"/>
                <a:gd name="T1" fmla="*/ 0 h 45"/>
                <a:gd name="T2" fmla="*/ 25 w 45"/>
                <a:gd name="T3" fmla="*/ 0 h 45"/>
                <a:gd name="T4" fmla="*/ 28 w 45"/>
                <a:gd name="T5" fmla="*/ 3 h 45"/>
                <a:gd name="T6" fmla="*/ 35 w 45"/>
                <a:gd name="T7" fmla="*/ 3 h 45"/>
                <a:gd name="T8" fmla="*/ 38 w 45"/>
                <a:gd name="T9" fmla="*/ 6 h 45"/>
                <a:gd name="T10" fmla="*/ 38 w 45"/>
                <a:gd name="T11" fmla="*/ 10 h 45"/>
                <a:gd name="T12" fmla="*/ 41 w 45"/>
                <a:gd name="T13" fmla="*/ 13 h 45"/>
                <a:gd name="T14" fmla="*/ 41 w 45"/>
                <a:gd name="T15" fmla="*/ 16 h 45"/>
                <a:gd name="T16" fmla="*/ 45 w 45"/>
                <a:gd name="T17" fmla="*/ 22 h 45"/>
                <a:gd name="T18" fmla="*/ 41 w 45"/>
                <a:gd name="T19" fmla="*/ 26 h 45"/>
                <a:gd name="T20" fmla="*/ 41 w 45"/>
                <a:gd name="T21" fmla="*/ 29 h 45"/>
                <a:gd name="T22" fmla="*/ 38 w 45"/>
                <a:gd name="T23" fmla="*/ 35 h 45"/>
                <a:gd name="T24" fmla="*/ 38 w 45"/>
                <a:gd name="T25" fmla="*/ 39 h 45"/>
                <a:gd name="T26" fmla="*/ 35 w 45"/>
                <a:gd name="T27" fmla="*/ 39 h 45"/>
                <a:gd name="T28" fmla="*/ 28 w 45"/>
                <a:gd name="T29" fmla="*/ 42 h 45"/>
                <a:gd name="T30" fmla="*/ 25 w 45"/>
                <a:gd name="T31" fmla="*/ 45 h 45"/>
                <a:gd name="T32" fmla="*/ 22 w 45"/>
                <a:gd name="T33" fmla="*/ 45 h 45"/>
                <a:gd name="T34" fmla="*/ 16 w 45"/>
                <a:gd name="T35" fmla="*/ 45 h 45"/>
                <a:gd name="T36" fmla="*/ 12 w 45"/>
                <a:gd name="T37" fmla="*/ 42 h 45"/>
                <a:gd name="T38" fmla="*/ 9 w 45"/>
                <a:gd name="T39" fmla="*/ 39 h 45"/>
                <a:gd name="T40" fmla="*/ 6 w 45"/>
                <a:gd name="T41" fmla="*/ 39 h 45"/>
                <a:gd name="T42" fmla="*/ 3 w 45"/>
                <a:gd name="T43" fmla="*/ 35 h 45"/>
                <a:gd name="T44" fmla="*/ 0 w 45"/>
                <a:gd name="T45" fmla="*/ 29 h 45"/>
                <a:gd name="T46" fmla="*/ 0 w 45"/>
                <a:gd name="T47" fmla="*/ 26 h 45"/>
                <a:gd name="T48" fmla="*/ 0 w 45"/>
                <a:gd name="T49" fmla="*/ 22 h 45"/>
                <a:gd name="T50" fmla="*/ 0 w 45"/>
                <a:gd name="T51" fmla="*/ 16 h 45"/>
                <a:gd name="T52" fmla="*/ 0 w 45"/>
                <a:gd name="T53" fmla="*/ 13 h 45"/>
                <a:gd name="T54" fmla="*/ 3 w 45"/>
                <a:gd name="T55" fmla="*/ 10 h 45"/>
                <a:gd name="T56" fmla="*/ 6 w 45"/>
                <a:gd name="T57" fmla="*/ 6 h 45"/>
                <a:gd name="T58" fmla="*/ 9 w 45"/>
                <a:gd name="T59" fmla="*/ 3 h 45"/>
                <a:gd name="T60" fmla="*/ 12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8" y="3"/>
                  </a:lnTo>
                  <a:lnTo>
                    <a:pt x="35" y="3"/>
                  </a:lnTo>
                  <a:lnTo>
                    <a:pt x="38" y="6"/>
                  </a:lnTo>
                  <a:lnTo>
                    <a:pt x="38" y="10"/>
                  </a:lnTo>
                  <a:lnTo>
                    <a:pt x="41" y="13"/>
                  </a:lnTo>
                  <a:lnTo>
                    <a:pt x="41" y="16"/>
                  </a:lnTo>
                  <a:lnTo>
                    <a:pt x="45" y="22"/>
                  </a:lnTo>
                  <a:lnTo>
                    <a:pt x="41" y="26"/>
                  </a:lnTo>
                  <a:lnTo>
                    <a:pt x="41" y="29"/>
                  </a:lnTo>
                  <a:lnTo>
                    <a:pt x="38" y="35"/>
                  </a:lnTo>
                  <a:lnTo>
                    <a:pt x="38" y="39"/>
                  </a:lnTo>
                  <a:lnTo>
                    <a:pt x="35" y="39"/>
                  </a:lnTo>
                  <a:lnTo>
                    <a:pt x="28" y="42"/>
                  </a:lnTo>
                  <a:lnTo>
                    <a:pt x="25" y="45"/>
                  </a:lnTo>
                  <a:lnTo>
                    <a:pt x="22" y="45"/>
                  </a:lnTo>
                  <a:lnTo>
                    <a:pt x="16" y="45"/>
                  </a:lnTo>
                  <a:lnTo>
                    <a:pt x="12" y="42"/>
                  </a:lnTo>
                  <a:lnTo>
                    <a:pt x="9" y="39"/>
                  </a:lnTo>
                  <a:lnTo>
                    <a:pt x="6" y="39"/>
                  </a:lnTo>
                  <a:lnTo>
                    <a:pt x="3" y="35"/>
                  </a:lnTo>
                  <a:lnTo>
                    <a:pt x="0" y="29"/>
                  </a:lnTo>
                  <a:lnTo>
                    <a:pt x="0" y="26"/>
                  </a:lnTo>
                  <a:lnTo>
                    <a:pt x="0" y="22"/>
                  </a:lnTo>
                  <a:lnTo>
                    <a:pt x="0" y="16"/>
                  </a:lnTo>
                  <a:lnTo>
                    <a:pt x="0" y="13"/>
                  </a:lnTo>
                  <a:lnTo>
                    <a:pt x="3" y="10"/>
                  </a:lnTo>
                  <a:lnTo>
                    <a:pt x="6" y="6"/>
                  </a:lnTo>
                  <a:lnTo>
                    <a:pt x="9" y="3"/>
                  </a:lnTo>
                  <a:lnTo>
                    <a:pt x="12" y="3"/>
                  </a:lnTo>
                  <a:lnTo>
                    <a:pt x="16" y="0"/>
                  </a:lnTo>
                  <a:lnTo>
                    <a:pt x="22" y="0"/>
                  </a:lnTo>
                </a:path>
              </a:pathLst>
            </a:custGeom>
            <a:noFill/>
            <a:ln w="0">
              <a:solidFill>
                <a:srgbClr val="000000"/>
              </a:solidFill>
              <a:round/>
              <a:headEnd/>
              <a:tailEnd/>
            </a:ln>
          </p:spPr>
          <p:txBody>
            <a:bodyPr/>
            <a:lstStyle/>
            <a:p>
              <a:endParaRPr lang="en-US"/>
            </a:p>
          </p:txBody>
        </p:sp>
        <p:sp>
          <p:nvSpPr>
            <p:cNvPr id="32801" name="Freeform 409"/>
            <p:cNvSpPr>
              <a:spLocks/>
            </p:cNvSpPr>
            <p:nvPr/>
          </p:nvSpPr>
          <p:spPr bwMode="auto">
            <a:xfrm>
              <a:off x="2746" y="1673"/>
              <a:ext cx="62"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10 h 45"/>
                <a:gd name="T12" fmla="*/ 45 w 45"/>
                <a:gd name="T13" fmla="*/ 13 h 45"/>
                <a:gd name="T14" fmla="*/ 45 w 45"/>
                <a:gd name="T15" fmla="*/ 19 h 45"/>
                <a:gd name="T16" fmla="*/ 45 w 45"/>
                <a:gd name="T17" fmla="*/ 23 h 45"/>
                <a:gd name="T18" fmla="*/ 45 w 45"/>
                <a:gd name="T19" fmla="*/ 26 h 45"/>
                <a:gd name="T20" fmla="*/ 45 w 45"/>
                <a:gd name="T21" fmla="*/ 32 h 45"/>
                <a:gd name="T22" fmla="*/ 42 w 45"/>
                <a:gd name="T23" fmla="*/ 35 h 45"/>
                <a:gd name="T24" fmla="*/ 39 w 45"/>
                <a:gd name="T25" fmla="*/ 39 h 45"/>
                <a:gd name="T26" fmla="*/ 36 w 45"/>
                <a:gd name="T27" fmla="*/ 42 h 45"/>
                <a:gd name="T28" fmla="*/ 32 w 45"/>
                <a:gd name="T29" fmla="*/ 42 h 45"/>
                <a:gd name="T30" fmla="*/ 29 w 45"/>
                <a:gd name="T31" fmla="*/ 45 h 45"/>
                <a:gd name="T32" fmla="*/ 23 w 45"/>
                <a:gd name="T33" fmla="*/ 45 h 45"/>
                <a:gd name="T34" fmla="*/ 20 w 45"/>
                <a:gd name="T35" fmla="*/ 45 h 45"/>
                <a:gd name="T36" fmla="*/ 16 w 45"/>
                <a:gd name="T37" fmla="*/ 42 h 45"/>
                <a:gd name="T38" fmla="*/ 10 w 45"/>
                <a:gd name="T39" fmla="*/ 42 h 45"/>
                <a:gd name="T40" fmla="*/ 7 w 45"/>
                <a:gd name="T41" fmla="*/ 39 h 45"/>
                <a:gd name="T42" fmla="*/ 7 w 45"/>
                <a:gd name="T43" fmla="*/ 35 h 45"/>
                <a:gd name="T44" fmla="*/ 3 w 45"/>
                <a:gd name="T45" fmla="*/ 32 h 45"/>
                <a:gd name="T46" fmla="*/ 3 w 45"/>
                <a:gd name="T47" fmla="*/ 26 h 45"/>
                <a:gd name="T48" fmla="*/ 0 w 45"/>
                <a:gd name="T49" fmla="*/ 23 h 45"/>
                <a:gd name="T50" fmla="*/ 3 w 45"/>
                <a:gd name="T51" fmla="*/ 19 h 45"/>
                <a:gd name="T52" fmla="*/ 3 w 45"/>
                <a:gd name="T53" fmla="*/ 13 h 45"/>
                <a:gd name="T54" fmla="*/ 7 w 45"/>
                <a:gd name="T55" fmla="*/ 10 h 45"/>
                <a:gd name="T56" fmla="*/ 7 w 45"/>
                <a:gd name="T57" fmla="*/ 6 h 45"/>
                <a:gd name="T58" fmla="*/ 10 w 45"/>
                <a:gd name="T59" fmla="*/ 3 h 45"/>
                <a:gd name="T60" fmla="*/ 16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10"/>
                  </a:lnTo>
                  <a:lnTo>
                    <a:pt x="45" y="13"/>
                  </a:lnTo>
                  <a:lnTo>
                    <a:pt x="45" y="19"/>
                  </a:lnTo>
                  <a:lnTo>
                    <a:pt x="45" y="23"/>
                  </a:lnTo>
                  <a:lnTo>
                    <a:pt x="45" y="26"/>
                  </a:lnTo>
                  <a:lnTo>
                    <a:pt x="45" y="32"/>
                  </a:lnTo>
                  <a:lnTo>
                    <a:pt x="42" y="35"/>
                  </a:lnTo>
                  <a:lnTo>
                    <a:pt x="39" y="39"/>
                  </a:lnTo>
                  <a:lnTo>
                    <a:pt x="36" y="42"/>
                  </a:lnTo>
                  <a:lnTo>
                    <a:pt x="32" y="42"/>
                  </a:lnTo>
                  <a:lnTo>
                    <a:pt x="29" y="45"/>
                  </a:lnTo>
                  <a:lnTo>
                    <a:pt x="23" y="45"/>
                  </a:lnTo>
                  <a:lnTo>
                    <a:pt x="20" y="45"/>
                  </a:lnTo>
                  <a:lnTo>
                    <a:pt x="16" y="42"/>
                  </a:lnTo>
                  <a:lnTo>
                    <a:pt x="10" y="42"/>
                  </a:lnTo>
                  <a:lnTo>
                    <a:pt x="7" y="39"/>
                  </a:lnTo>
                  <a:lnTo>
                    <a:pt x="7" y="35"/>
                  </a:lnTo>
                  <a:lnTo>
                    <a:pt x="3" y="32"/>
                  </a:lnTo>
                  <a:lnTo>
                    <a:pt x="3" y="26"/>
                  </a:lnTo>
                  <a:lnTo>
                    <a:pt x="0" y="23"/>
                  </a:lnTo>
                  <a:lnTo>
                    <a:pt x="3" y="19"/>
                  </a:lnTo>
                  <a:lnTo>
                    <a:pt x="3" y="13"/>
                  </a:lnTo>
                  <a:lnTo>
                    <a:pt x="7" y="10"/>
                  </a:lnTo>
                  <a:lnTo>
                    <a:pt x="7" y="6"/>
                  </a:lnTo>
                  <a:lnTo>
                    <a:pt x="10" y="3"/>
                  </a:lnTo>
                  <a:lnTo>
                    <a:pt x="16" y="3"/>
                  </a:lnTo>
                  <a:lnTo>
                    <a:pt x="20" y="0"/>
                  </a:lnTo>
                  <a:lnTo>
                    <a:pt x="23" y="0"/>
                  </a:lnTo>
                  <a:close/>
                </a:path>
              </a:pathLst>
            </a:custGeom>
            <a:solidFill>
              <a:srgbClr val="FF0000"/>
            </a:solidFill>
            <a:ln w="9525">
              <a:noFill/>
              <a:round/>
              <a:headEnd/>
              <a:tailEnd/>
            </a:ln>
          </p:spPr>
          <p:txBody>
            <a:bodyPr/>
            <a:lstStyle/>
            <a:p>
              <a:endParaRPr lang="en-US"/>
            </a:p>
          </p:txBody>
        </p:sp>
        <p:sp>
          <p:nvSpPr>
            <p:cNvPr id="32802" name="Freeform 410"/>
            <p:cNvSpPr>
              <a:spLocks/>
            </p:cNvSpPr>
            <p:nvPr/>
          </p:nvSpPr>
          <p:spPr bwMode="auto">
            <a:xfrm>
              <a:off x="2746" y="1673"/>
              <a:ext cx="62"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10 h 45"/>
                <a:gd name="T12" fmla="*/ 45 w 45"/>
                <a:gd name="T13" fmla="*/ 13 h 45"/>
                <a:gd name="T14" fmla="*/ 45 w 45"/>
                <a:gd name="T15" fmla="*/ 19 h 45"/>
                <a:gd name="T16" fmla="*/ 45 w 45"/>
                <a:gd name="T17" fmla="*/ 23 h 45"/>
                <a:gd name="T18" fmla="*/ 45 w 45"/>
                <a:gd name="T19" fmla="*/ 26 h 45"/>
                <a:gd name="T20" fmla="*/ 45 w 45"/>
                <a:gd name="T21" fmla="*/ 32 h 45"/>
                <a:gd name="T22" fmla="*/ 42 w 45"/>
                <a:gd name="T23" fmla="*/ 35 h 45"/>
                <a:gd name="T24" fmla="*/ 39 w 45"/>
                <a:gd name="T25" fmla="*/ 39 h 45"/>
                <a:gd name="T26" fmla="*/ 36 w 45"/>
                <a:gd name="T27" fmla="*/ 42 h 45"/>
                <a:gd name="T28" fmla="*/ 32 w 45"/>
                <a:gd name="T29" fmla="*/ 42 h 45"/>
                <a:gd name="T30" fmla="*/ 29 w 45"/>
                <a:gd name="T31" fmla="*/ 45 h 45"/>
                <a:gd name="T32" fmla="*/ 23 w 45"/>
                <a:gd name="T33" fmla="*/ 45 h 45"/>
                <a:gd name="T34" fmla="*/ 20 w 45"/>
                <a:gd name="T35" fmla="*/ 45 h 45"/>
                <a:gd name="T36" fmla="*/ 16 w 45"/>
                <a:gd name="T37" fmla="*/ 42 h 45"/>
                <a:gd name="T38" fmla="*/ 10 w 45"/>
                <a:gd name="T39" fmla="*/ 42 h 45"/>
                <a:gd name="T40" fmla="*/ 7 w 45"/>
                <a:gd name="T41" fmla="*/ 39 h 45"/>
                <a:gd name="T42" fmla="*/ 7 w 45"/>
                <a:gd name="T43" fmla="*/ 35 h 45"/>
                <a:gd name="T44" fmla="*/ 3 w 45"/>
                <a:gd name="T45" fmla="*/ 32 h 45"/>
                <a:gd name="T46" fmla="*/ 3 w 45"/>
                <a:gd name="T47" fmla="*/ 26 h 45"/>
                <a:gd name="T48" fmla="*/ 0 w 45"/>
                <a:gd name="T49" fmla="*/ 23 h 45"/>
                <a:gd name="T50" fmla="*/ 3 w 45"/>
                <a:gd name="T51" fmla="*/ 19 h 45"/>
                <a:gd name="T52" fmla="*/ 3 w 45"/>
                <a:gd name="T53" fmla="*/ 13 h 45"/>
                <a:gd name="T54" fmla="*/ 7 w 45"/>
                <a:gd name="T55" fmla="*/ 10 h 45"/>
                <a:gd name="T56" fmla="*/ 7 w 45"/>
                <a:gd name="T57" fmla="*/ 6 h 45"/>
                <a:gd name="T58" fmla="*/ 10 w 45"/>
                <a:gd name="T59" fmla="*/ 3 h 45"/>
                <a:gd name="T60" fmla="*/ 16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10"/>
                  </a:lnTo>
                  <a:lnTo>
                    <a:pt x="45" y="13"/>
                  </a:lnTo>
                  <a:lnTo>
                    <a:pt x="45" y="19"/>
                  </a:lnTo>
                  <a:lnTo>
                    <a:pt x="45" y="23"/>
                  </a:lnTo>
                  <a:lnTo>
                    <a:pt x="45" y="26"/>
                  </a:lnTo>
                  <a:lnTo>
                    <a:pt x="45" y="32"/>
                  </a:lnTo>
                  <a:lnTo>
                    <a:pt x="42" y="35"/>
                  </a:lnTo>
                  <a:lnTo>
                    <a:pt x="39" y="39"/>
                  </a:lnTo>
                  <a:lnTo>
                    <a:pt x="36" y="42"/>
                  </a:lnTo>
                  <a:lnTo>
                    <a:pt x="32" y="42"/>
                  </a:lnTo>
                  <a:lnTo>
                    <a:pt x="29" y="45"/>
                  </a:lnTo>
                  <a:lnTo>
                    <a:pt x="23" y="45"/>
                  </a:lnTo>
                  <a:lnTo>
                    <a:pt x="20" y="45"/>
                  </a:lnTo>
                  <a:lnTo>
                    <a:pt x="16" y="42"/>
                  </a:lnTo>
                  <a:lnTo>
                    <a:pt x="10" y="42"/>
                  </a:lnTo>
                  <a:lnTo>
                    <a:pt x="7" y="39"/>
                  </a:lnTo>
                  <a:lnTo>
                    <a:pt x="7" y="35"/>
                  </a:lnTo>
                  <a:lnTo>
                    <a:pt x="3" y="32"/>
                  </a:lnTo>
                  <a:lnTo>
                    <a:pt x="3" y="26"/>
                  </a:lnTo>
                  <a:lnTo>
                    <a:pt x="0" y="23"/>
                  </a:lnTo>
                  <a:lnTo>
                    <a:pt x="3" y="19"/>
                  </a:lnTo>
                  <a:lnTo>
                    <a:pt x="3" y="13"/>
                  </a:lnTo>
                  <a:lnTo>
                    <a:pt x="7" y="10"/>
                  </a:lnTo>
                  <a:lnTo>
                    <a:pt x="7" y="6"/>
                  </a:lnTo>
                  <a:lnTo>
                    <a:pt x="10" y="3"/>
                  </a:lnTo>
                  <a:lnTo>
                    <a:pt x="16" y="3"/>
                  </a:lnTo>
                  <a:lnTo>
                    <a:pt x="20" y="0"/>
                  </a:lnTo>
                  <a:lnTo>
                    <a:pt x="23" y="0"/>
                  </a:lnTo>
                </a:path>
              </a:pathLst>
            </a:custGeom>
            <a:noFill/>
            <a:ln w="0">
              <a:solidFill>
                <a:srgbClr val="000000"/>
              </a:solidFill>
              <a:round/>
              <a:headEnd/>
              <a:tailEnd/>
            </a:ln>
          </p:spPr>
          <p:txBody>
            <a:bodyPr/>
            <a:lstStyle/>
            <a:p>
              <a:endParaRPr lang="en-US"/>
            </a:p>
          </p:txBody>
        </p:sp>
        <p:sp>
          <p:nvSpPr>
            <p:cNvPr id="32803" name="Freeform 411"/>
            <p:cNvSpPr>
              <a:spLocks/>
            </p:cNvSpPr>
            <p:nvPr/>
          </p:nvSpPr>
          <p:spPr bwMode="auto">
            <a:xfrm>
              <a:off x="2273" y="1218"/>
              <a:ext cx="62" cy="63"/>
            </a:xfrm>
            <a:custGeom>
              <a:avLst/>
              <a:gdLst>
                <a:gd name="T0" fmla="*/ 22 w 45"/>
                <a:gd name="T1" fmla="*/ 0 h 45"/>
                <a:gd name="T2" fmla="*/ 29 w 45"/>
                <a:gd name="T3" fmla="*/ 0 h 45"/>
                <a:gd name="T4" fmla="*/ 32 w 45"/>
                <a:gd name="T5" fmla="*/ 0 h 45"/>
                <a:gd name="T6" fmla="*/ 35 w 45"/>
                <a:gd name="T7" fmla="*/ 3 h 45"/>
                <a:gd name="T8" fmla="*/ 38 w 45"/>
                <a:gd name="T9" fmla="*/ 7 h 45"/>
                <a:gd name="T10" fmla="*/ 42 w 45"/>
                <a:gd name="T11" fmla="*/ 10 h 45"/>
                <a:gd name="T12" fmla="*/ 45 w 45"/>
                <a:gd name="T13" fmla="*/ 13 h 45"/>
                <a:gd name="T14" fmla="*/ 45 w 45"/>
                <a:gd name="T15" fmla="*/ 16 h 45"/>
                <a:gd name="T16" fmla="*/ 45 w 45"/>
                <a:gd name="T17" fmla="*/ 23 h 45"/>
                <a:gd name="T18" fmla="*/ 45 w 45"/>
                <a:gd name="T19" fmla="*/ 26 h 45"/>
                <a:gd name="T20" fmla="*/ 45 w 45"/>
                <a:gd name="T21" fmla="*/ 29 h 45"/>
                <a:gd name="T22" fmla="*/ 42 w 45"/>
                <a:gd name="T23" fmla="*/ 35 h 45"/>
                <a:gd name="T24" fmla="*/ 38 w 45"/>
                <a:gd name="T25" fmla="*/ 39 h 45"/>
                <a:gd name="T26" fmla="*/ 35 w 45"/>
                <a:gd name="T27" fmla="*/ 39 h 45"/>
                <a:gd name="T28" fmla="*/ 32 w 45"/>
                <a:gd name="T29" fmla="*/ 42 h 45"/>
                <a:gd name="T30" fmla="*/ 29 w 45"/>
                <a:gd name="T31" fmla="*/ 42 h 45"/>
                <a:gd name="T32" fmla="*/ 22 w 45"/>
                <a:gd name="T33" fmla="*/ 45 h 45"/>
                <a:gd name="T34" fmla="*/ 19 w 45"/>
                <a:gd name="T35" fmla="*/ 42 h 45"/>
                <a:gd name="T36" fmla="*/ 16 w 45"/>
                <a:gd name="T37" fmla="*/ 42 h 45"/>
                <a:gd name="T38" fmla="*/ 10 w 45"/>
                <a:gd name="T39" fmla="*/ 39 h 45"/>
                <a:gd name="T40" fmla="*/ 6 w 45"/>
                <a:gd name="T41" fmla="*/ 39 h 45"/>
                <a:gd name="T42" fmla="*/ 6 w 45"/>
                <a:gd name="T43" fmla="*/ 35 h 45"/>
                <a:gd name="T44" fmla="*/ 3 w 45"/>
                <a:gd name="T45" fmla="*/ 29 h 45"/>
                <a:gd name="T46" fmla="*/ 3 w 45"/>
                <a:gd name="T47" fmla="*/ 26 h 45"/>
                <a:gd name="T48" fmla="*/ 0 w 45"/>
                <a:gd name="T49" fmla="*/ 23 h 45"/>
                <a:gd name="T50" fmla="*/ 3 w 45"/>
                <a:gd name="T51" fmla="*/ 16 h 45"/>
                <a:gd name="T52" fmla="*/ 3 w 45"/>
                <a:gd name="T53" fmla="*/ 13 h 45"/>
                <a:gd name="T54" fmla="*/ 6 w 45"/>
                <a:gd name="T55" fmla="*/ 10 h 45"/>
                <a:gd name="T56" fmla="*/ 6 w 45"/>
                <a:gd name="T57" fmla="*/ 7 h 45"/>
                <a:gd name="T58" fmla="*/ 10 w 45"/>
                <a:gd name="T59" fmla="*/ 3 h 45"/>
                <a:gd name="T60" fmla="*/ 16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0"/>
                  </a:lnTo>
                  <a:lnTo>
                    <a:pt x="35" y="3"/>
                  </a:lnTo>
                  <a:lnTo>
                    <a:pt x="38" y="7"/>
                  </a:lnTo>
                  <a:lnTo>
                    <a:pt x="42" y="10"/>
                  </a:lnTo>
                  <a:lnTo>
                    <a:pt x="45" y="13"/>
                  </a:lnTo>
                  <a:lnTo>
                    <a:pt x="45" y="16"/>
                  </a:lnTo>
                  <a:lnTo>
                    <a:pt x="45" y="23"/>
                  </a:lnTo>
                  <a:lnTo>
                    <a:pt x="45" y="26"/>
                  </a:lnTo>
                  <a:lnTo>
                    <a:pt x="45" y="29"/>
                  </a:lnTo>
                  <a:lnTo>
                    <a:pt x="42" y="35"/>
                  </a:lnTo>
                  <a:lnTo>
                    <a:pt x="38" y="39"/>
                  </a:lnTo>
                  <a:lnTo>
                    <a:pt x="35" y="39"/>
                  </a:lnTo>
                  <a:lnTo>
                    <a:pt x="32" y="42"/>
                  </a:lnTo>
                  <a:lnTo>
                    <a:pt x="29" y="42"/>
                  </a:lnTo>
                  <a:lnTo>
                    <a:pt x="22" y="45"/>
                  </a:lnTo>
                  <a:lnTo>
                    <a:pt x="19" y="42"/>
                  </a:lnTo>
                  <a:lnTo>
                    <a:pt x="16" y="42"/>
                  </a:lnTo>
                  <a:lnTo>
                    <a:pt x="10" y="39"/>
                  </a:lnTo>
                  <a:lnTo>
                    <a:pt x="6" y="39"/>
                  </a:lnTo>
                  <a:lnTo>
                    <a:pt x="6" y="35"/>
                  </a:lnTo>
                  <a:lnTo>
                    <a:pt x="3" y="29"/>
                  </a:lnTo>
                  <a:lnTo>
                    <a:pt x="3" y="26"/>
                  </a:lnTo>
                  <a:lnTo>
                    <a:pt x="0" y="23"/>
                  </a:lnTo>
                  <a:lnTo>
                    <a:pt x="3" y="16"/>
                  </a:lnTo>
                  <a:lnTo>
                    <a:pt x="3" y="13"/>
                  </a:lnTo>
                  <a:lnTo>
                    <a:pt x="6" y="10"/>
                  </a:lnTo>
                  <a:lnTo>
                    <a:pt x="6" y="7"/>
                  </a:lnTo>
                  <a:lnTo>
                    <a:pt x="10" y="3"/>
                  </a:lnTo>
                  <a:lnTo>
                    <a:pt x="16" y="0"/>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804" name="Freeform 412"/>
            <p:cNvSpPr>
              <a:spLocks/>
            </p:cNvSpPr>
            <p:nvPr/>
          </p:nvSpPr>
          <p:spPr bwMode="auto">
            <a:xfrm>
              <a:off x="2273" y="1218"/>
              <a:ext cx="62" cy="63"/>
            </a:xfrm>
            <a:custGeom>
              <a:avLst/>
              <a:gdLst>
                <a:gd name="T0" fmla="*/ 22 w 45"/>
                <a:gd name="T1" fmla="*/ 0 h 45"/>
                <a:gd name="T2" fmla="*/ 29 w 45"/>
                <a:gd name="T3" fmla="*/ 0 h 45"/>
                <a:gd name="T4" fmla="*/ 32 w 45"/>
                <a:gd name="T5" fmla="*/ 0 h 45"/>
                <a:gd name="T6" fmla="*/ 35 w 45"/>
                <a:gd name="T7" fmla="*/ 3 h 45"/>
                <a:gd name="T8" fmla="*/ 38 w 45"/>
                <a:gd name="T9" fmla="*/ 7 h 45"/>
                <a:gd name="T10" fmla="*/ 42 w 45"/>
                <a:gd name="T11" fmla="*/ 10 h 45"/>
                <a:gd name="T12" fmla="*/ 45 w 45"/>
                <a:gd name="T13" fmla="*/ 13 h 45"/>
                <a:gd name="T14" fmla="*/ 45 w 45"/>
                <a:gd name="T15" fmla="*/ 16 h 45"/>
                <a:gd name="T16" fmla="*/ 45 w 45"/>
                <a:gd name="T17" fmla="*/ 23 h 45"/>
                <a:gd name="T18" fmla="*/ 45 w 45"/>
                <a:gd name="T19" fmla="*/ 26 h 45"/>
                <a:gd name="T20" fmla="*/ 45 w 45"/>
                <a:gd name="T21" fmla="*/ 29 h 45"/>
                <a:gd name="T22" fmla="*/ 42 w 45"/>
                <a:gd name="T23" fmla="*/ 35 h 45"/>
                <a:gd name="T24" fmla="*/ 38 w 45"/>
                <a:gd name="T25" fmla="*/ 39 h 45"/>
                <a:gd name="T26" fmla="*/ 35 w 45"/>
                <a:gd name="T27" fmla="*/ 39 h 45"/>
                <a:gd name="T28" fmla="*/ 32 w 45"/>
                <a:gd name="T29" fmla="*/ 42 h 45"/>
                <a:gd name="T30" fmla="*/ 29 w 45"/>
                <a:gd name="T31" fmla="*/ 42 h 45"/>
                <a:gd name="T32" fmla="*/ 22 w 45"/>
                <a:gd name="T33" fmla="*/ 45 h 45"/>
                <a:gd name="T34" fmla="*/ 19 w 45"/>
                <a:gd name="T35" fmla="*/ 42 h 45"/>
                <a:gd name="T36" fmla="*/ 16 w 45"/>
                <a:gd name="T37" fmla="*/ 42 h 45"/>
                <a:gd name="T38" fmla="*/ 10 w 45"/>
                <a:gd name="T39" fmla="*/ 39 h 45"/>
                <a:gd name="T40" fmla="*/ 6 w 45"/>
                <a:gd name="T41" fmla="*/ 39 h 45"/>
                <a:gd name="T42" fmla="*/ 6 w 45"/>
                <a:gd name="T43" fmla="*/ 35 h 45"/>
                <a:gd name="T44" fmla="*/ 3 w 45"/>
                <a:gd name="T45" fmla="*/ 29 h 45"/>
                <a:gd name="T46" fmla="*/ 3 w 45"/>
                <a:gd name="T47" fmla="*/ 26 h 45"/>
                <a:gd name="T48" fmla="*/ 0 w 45"/>
                <a:gd name="T49" fmla="*/ 23 h 45"/>
                <a:gd name="T50" fmla="*/ 3 w 45"/>
                <a:gd name="T51" fmla="*/ 16 h 45"/>
                <a:gd name="T52" fmla="*/ 3 w 45"/>
                <a:gd name="T53" fmla="*/ 13 h 45"/>
                <a:gd name="T54" fmla="*/ 6 w 45"/>
                <a:gd name="T55" fmla="*/ 10 h 45"/>
                <a:gd name="T56" fmla="*/ 6 w 45"/>
                <a:gd name="T57" fmla="*/ 7 h 45"/>
                <a:gd name="T58" fmla="*/ 10 w 45"/>
                <a:gd name="T59" fmla="*/ 3 h 45"/>
                <a:gd name="T60" fmla="*/ 16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0"/>
                  </a:lnTo>
                  <a:lnTo>
                    <a:pt x="32" y="0"/>
                  </a:lnTo>
                  <a:lnTo>
                    <a:pt x="35" y="3"/>
                  </a:lnTo>
                  <a:lnTo>
                    <a:pt x="38" y="7"/>
                  </a:lnTo>
                  <a:lnTo>
                    <a:pt x="42" y="10"/>
                  </a:lnTo>
                  <a:lnTo>
                    <a:pt x="45" y="13"/>
                  </a:lnTo>
                  <a:lnTo>
                    <a:pt x="45" y="16"/>
                  </a:lnTo>
                  <a:lnTo>
                    <a:pt x="45" y="23"/>
                  </a:lnTo>
                  <a:lnTo>
                    <a:pt x="45" y="26"/>
                  </a:lnTo>
                  <a:lnTo>
                    <a:pt x="45" y="29"/>
                  </a:lnTo>
                  <a:lnTo>
                    <a:pt x="42" y="35"/>
                  </a:lnTo>
                  <a:lnTo>
                    <a:pt x="38" y="39"/>
                  </a:lnTo>
                  <a:lnTo>
                    <a:pt x="35" y="39"/>
                  </a:lnTo>
                  <a:lnTo>
                    <a:pt x="32" y="42"/>
                  </a:lnTo>
                  <a:lnTo>
                    <a:pt x="29" y="42"/>
                  </a:lnTo>
                  <a:lnTo>
                    <a:pt x="22" y="45"/>
                  </a:lnTo>
                  <a:lnTo>
                    <a:pt x="19" y="42"/>
                  </a:lnTo>
                  <a:lnTo>
                    <a:pt x="16" y="42"/>
                  </a:lnTo>
                  <a:lnTo>
                    <a:pt x="10" y="39"/>
                  </a:lnTo>
                  <a:lnTo>
                    <a:pt x="6" y="39"/>
                  </a:lnTo>
                  <a:lnTo>
                    <a:pt x="6" y="35"/>
                  </a:lnTo>
                  <a:lnTo>
                    <a:pt x="3" y="29"/>
                  </a:lnTo>
                  <a:lnTo>
                    <a:pt x="3" y="26"/>
                  </a:lnTo>
                  <a:lnTo>
                    <a:pt x="0" y="23"/>
                  </a:lnTo>
                  <a:lnTo>
                    <a:pt x="3" y="16"/>
                  </a:lnTo>
                  <a:lnTo>
                    <a:pt x="3" y="13"/>
                  </a:lnTo>
                  <a:lnTo>
                    <a:pt x="6" y="10"/>
                  </a:lnTo>
                  <a:lnTo>
                    <a:pt x="6" y="7"/>
                  </a:lnTo>
                  <a:lnTo>
                    <a:pt x="10" y="3"/>
                  </a:lnTo>
                  <a:lnTo>
                    <a:pt x="16" y="0"/>
                  </a:lnTo>
                  <a:lnTo>
                    <a:pt x="19" y="0"/>
                  </a:lnTo>
                  <a:lnTo>
                    <a:pt x="22" y="0"/>
                  </a:lnTo>
                </a:path>
              </a:pathLst>
            </a:custGeom>
            <a:noFill/>
            <a:ln w="0">
              <a:solidFill>
                <a:srgbClr val="000000"/>
              </a:solidFill>
              <a:round/>
              <a:headEnd/>
              <a:tailEnd/>
            </a:ln>
          </p:spPr>
          <p:txBody>
            <a:bodyPr/>
            <a:lstStyle/>
            <a:p>
              <a:endParaRPr lang="en-US"/>
            </a:p>
          </p:txBody>
        </p:sp>
        <p:sp>
          <p:nvSpPr>
            <p:cNvPr id="32805" name="Freeform 413"/>
            <p:cNvSpPr>
              <a:spLocks/>
            </p:cNvSpPr>
            <p:nvPr/>
          </p:nvSpPr>
          <p:spPr bwMode="auto">
            <a:xfrm>
              <a:off x="2615" y="1718"/>
              <a:ext cx="56" cy="63"/>
            </a:xfrm>
            <a:custGeom>
              <a:avLst/>
              <a:gdLst>
                <a:gd name="T0" fmla="*/ 22 w 41"/>
                <a:gd name="T1" fmla="*/ 0 h 45"/>
                <a:gd name="T2" fmla="*/ 25 w 41"/>
                <a:gd name="T3" fmla="*/ 0 h 45"/>
                <a:gd name="T4" fmla="*/ 29 w 41"/>
                <a:gd name="T5" fmla="*/ 0 h 45"/>
                <a:gd name="T6" fmla="*/ 32 w 41"/>
                <a:gd name="T7" fmla="*/ 3 h 45"/>
                <a:gd name="T8" fmla="*/ 35 w 41"/>
                <a:gd name="T9" fmla="*/ 7 h 45"/>
                <a:gd name="T10" fmla="*/ 38 w 41"/>
                <a:gd name="T11" fmla="*/ 10 h 45"/>
                <a:gd name="T12" fmla="*/ 41 w 41"/>
                <a:gd name="T13" fmla="*/ 13 h 45"/>
                <a:gd name="T14" fmla="*/ 41 w 41"/>
                <a:gd name="T15" fmla="*/ 16 h 45"/>
                <a:gd name="T16" fmla="*/ 41 w 41"/>
                <a:gd name="T17" fmla="*/ 23 h 45"/>
                <a:gd name="T18" fmla="*/ 41 w 41"/>
                <a:gd name="T19" fmla="*/ 26 h 45"/>
                <a:gd name="T20" fmla="*/ 41 w 41"/>
                <a:gd name="T21" fmla="*/ 29 h 45"/>
                <a:gd name="T22" fmla="*/ 38 w 41"/>
                <a:gd name="T23" fmla="*/ 36 h 45"/>
                <a:gd name="T24" fmla="*/ 35 w 41"/>
                <a:gd name="T25" fmla="*/ 39 h 45"/>
                <a:gd name="T26" fmla="*/ 32 w 41"/>
                <a:gd name="T27" fmla="*/ 39 h 45"/>
                <a:gd name="T28" fmla="*/ 29 w 41"/>
                <a:gd name="T29" fmla="*/ 42 h 45"/>
                <a:gd name="T30" fmla="*/ 25 w 41"/>
                <a:gd name="T31" fmla="*/ 42 h 45"/>
                <a:gd name="T32" fmla="*/ 22 w 41"/>
                <a:gd name="T33" fmla="*/ 45 h 45"/>
                <a:gd name="T34" fmla="*/ 16 w 41"/>
                <a:gd name="T35" fmla="*/ 42 h 45"/>
                <a:gd name="T36" fmla="*/ 13 w 41"/>
                <a:gd name="T37" fmla="*/ 42 h 45"/>
                <a:gd name="T38" fmla="*/ 9 w 41"/>
                <a:gd name="T39" fmla="*/ 39 h 45"/>
                <a:gd name="T40" fmla="*/ 6 w 41"/>
                <a:gd name="T41" fmla="*/ 39 h 45"/>
                <a:gd name="T42" fmla="*/ 3 w 41"/>
                <a:gd name="T43" fmla="*/ 36 h 45"/>
                <a:gd name="T44" fmla="*/ 0 w 41"/>
                <a:gd name="T45" fmla="*/ 29 h 45"/>
                <a:gd name="T46" fmla="*/ 0 w 41"/>
                <a:gd name="T47" fmla="*/ 26 h 45"/>
                <a:gd name="T48" fmla="*/ 0 w 41"/>
                <a:gd name="T49" fmla="*/ 23 h 45"/>
                <a:gd name="T50" fmla="*/ 0 w 41"/>
                <a:gd name="T51" fmla="*/ 16 h 45"/>
                <a:gd name="T52" fmla="*/ 0 w 41"/>
                <a:gd name="T53" fmla="*/ 13 h 45"/>
                <a:gd name="T54" fmla="*/ 3 w 41"/>
                <a:gd name="T55" fmla="*/ 10 h 45"/>
                <a:gd name="T56" fmla="*/ 6 w 41"/>
                <a:gd name="T57" fmla="*/ 7 h 45"/>
                <a:gd name="T58" fmla="*/ 9 w 41"/>
                <a:gd name="T59" fmla="*/ 3 h 45"/>
                <a:gd name="T60" fmla="*/ 13 w 41"/>
                <a:gd name="T61" fmla="*/ 0 h 45"/>
                <a:gd name="T62" fmla="*/ 16 w 41"/>
                <a:gd name="T63" fmla="*/ 0 h 45"/>
                <a:gd name="T64" fmla="*/ 22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22" y="0"/>
                  </a:moveTo>
                  <a:lnTo>
                    <a:pt x="25" y="0"/>
                  </a:lnTo>
                  <a:lnTo>
                    <a:pt x="29" y="0"/>
                  </a:lnTo>
                  <a:lnTo>
                    <a:pt x="32" y="3"/>
                  </a:lnTo>
                  <a:lnTo>
                    <a:pt x="35" y="7"/>
                  </a:lnTo>
                  <a:lnTo>
                    <a:pt x="38" y="10"/>
                  </a:lnTo>
                  <a:lnTo>
                    <a:pt x="41" y="13"/>
                  </a:lnTo>
                  <a:lnTo>
                    <a:pt x="41" y="16"/>
                  </a:lnTo>
                  <a:lnTo>
                    <a:pt x="41" y="23"/>
                  </a:lnTo>
                  <a:lnTo>
                    <a:pt x="41" y="26"/>
                  </a:lnTo>
                  <a:lnTo>
                    <a:pt x="41" y="29"/>
                  </a:lnTo>
                  <a:lnTo>
                    <a:pt x="38" y="36"/>
                  </a:lnTo>
                  <a:lnTo>
                    <a:pt x="35" y="39"/>
                  </a:lnTo>
                  <a:lnTo>
                    <a:pt x="32" y="39"/>
                  </a:lnTo>
                  <a:lnTo>
                    <a:pt x="29" y="42"/>
                  </a:lnTo>
                  <a:lnTo>
                    <a:pt x="25" y="42"/>
                  </a:lnTo>
                  <a:lnTo>
                    <a:pt x="22" y="45"/>
                  </a:lnTo>
                  <a:lnTo>
                    <a:pt x="16" y="42"/>
                  </a:lnTo>
                  <a:lnTo>
                    <a:pt x="13" y="42"/>
                  </a:lnTo>
                  <a:lnTo>
                    <a:pt x="9" y="39"/>
                  </a:lnTo>
                  <a:lnTo>
                    <a:pt x="6" y="39"/>
                  </a:lnTo>
                  <a:lnTo>
                    <a:pt x="3" y="36"/>
                  </a:lnTo>
                  <a:lnTo>
                    <a:pt x="0" y="29"/>
                  </a:lnTo>
                  <a:lnTo>
                    <a:pt x="0" y="26"/>
                  </a:lnTo>
                  <a:lnTo>
                    <a:pt x="0" y="23"/>
                  </a:lnTo>
                  <a:lnTo>
                    <a:pt x="0" y="16"/>
                  </a:lnTo>
                  <a:lnTo>
                    <a:pt x="0" y="13"/>
                  </a:lnTo>
                  <a:lnTo>
                    <a:pt x="3" y="10"/>
                  </a:lnTo>
                  <a:lnTo>
                    <a:pt x="6" y="7"/>
                  </a:lnTo>
                  <a:lnTo>
                    <a:pt x="9" y="3"/>
                  </a:lnTo>
                  <a:lnTo>
                    <a:pt x="13" y="0"/>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806" name="Freeform 414"/>
            <p:cNvSpPr>
              <a:spLocks/>
            </p:cNvSpPr>
            <p:nvPr/>
          </p:nvSpPr>
          <p:spPr bwMode="auto">
            <a:xfrm>
              <a:off x="2615" y="1718"/>
              <a:ext cx="56" cy="63"/>
            </a:xfrm>
            <a:custGeom>
              <a:avLst/>
              <a:gdLst>
                <a:gd name="T0" fmla="*/ 22 w 41"/>
                <a:gd name="T1" fmla="*/ 0 h 45"/>
                <a:gd name="T2" fmla="*/ 25 w 41"/>
                <a:gd name="T3" fmla="*/ 0 h 45"/>
                <a:gd name="T4" fmla="*/ 29 w 41"/>
                <a:gd name="T5" fmla="*/ 0 h 45"/>
                <a:gd name="T6" fmla="*/ 32 w 41"/>
                <a:gd name="T7" fmla="*/ 3 h 45"/>
                <a:gd name="T8" fmla="*/ 35 w 41"/>
                <a:gd name="T9" fmla="*/ 7 h 45"/>
                <a:gd name="T10" fmla="*/ 38 w 41"/>
                <a:gd name="T11" fmla="*/ 10 h 45"/>
                <a:gd name="T12" fmla="*/ 41 w 41"/>
                <a:gd name="T13" fmla="*/ 13 h 45"/>
                <a:gd name="T14" fmla="*/ 41 w 41"/>
                <a:gd name="T15" fmla="*/ 16 h 45"/>
                <a:gd name="T16" fmla="*/ 41 w 41"/>
                <a:gd name="T17" fmla="*/ 23 h 45"/>
                <a:gd name="T18" fmla="*/ 41 w 41"/>
                <a:gd name="T19" fmla="*/ 26 h 45"/>
                <a:gd name="T20" fmla="*/ 41 w 41"/>
                <a:gd name="T21" fmla="*/ 29 h 45"/>
                <a:gd name="T22" fmla="*/ 38 w 41"/>
                <a:gd name="T23" fmla="*/ 36 h 45"/>
                <a:gd name="T24" fmla="*/ 35 w 41"/>
                <a:gd name="T25" fmla="*/ 39 h 45"/>
                <a:gd name="T26" fmla="*/ 32 w 41"/>
                <a:gd name="T27" fmla="*/ 39 h 45"/>
                <a:gd name="T28" fmla="*/ 29 w 41"/>
                <a:gd name="T29" fmla="*/ 42 h 45"/>
                <a:gd name="T30" fmla="*/ 25 w 41"/>
                <a:gd name="T31" fmla="*/ 42 h 45"/>
                <a:gd name="T32" fmla="*/ 22 w 41"/>
                <a:gd name="T33" fmla="*/ 45 h 45"/>
                <a:gd name="T34" fmla="*/ 16 w 41"/>
                <a:gd name="T35" fmla="*/ 42 h 45"/>
                <a:gd name="T36" fmla="*/ 13 w 41"/>
                <a:gd name="T37" fmla="*/ 42 h 45"/>
                <a:gd name="T38" fmla="*/ 9 w 41"/>
                <a:gd name="T39" fmla="*/ 39 h 45"/>
                <a:gd name="T40" fmla="*/ 6 w 41"/>
                <a:gd name="T41" fmla="*/ 39 h 45"/>
                <a:gd name="T42" fmla="*/ 3 w 41"/>
                <a:gd name="T43" fmla="*/ 36 h 45"/>
                <a:gd name="T44" fmla="*/ 0 w 41"/>
                <a:gd name="T45" fmla="*/ 29 h 45"/>
                <a:gd name="T46" fmla="*/ 0 w 41"/>
                <a:gd name="T47" fmla="*/ 26 h 45"/>
                <a:gd name="T48" fmla="*/ 0 w 41"/>
                <a:gd name="T49" fmla="*/ 23 h 45"/>
                <a:gd name="T50" fmla="*/ 0 w 41"/>
                <a:gd name="T51" fmla="*/ 16 h 45"/>
                <a:gd name="T52" fmla="*/ 0 w 41"/>
                <a:gd name="T53" fmla="*/ 13 h 45"/>
                <a:gd name="T54" fmla="*/ 3 w 41"/>
                <a:gd name="T55" fmla="*/ 10 h 45"/>
                <a:gd name="T56" fmla="*/ 6 w 41"/>
                <a:gd name="T57" fmla="*/ 7 h 45"/>
                <a:gd name="T58" fmla="*/ 9 w 41"/>
                <a:gd name="T59" fmla="*/ 3 h 45"/>
                <a:gd name="T60" fmla="*/ 13 w 41"/>
                <a:gd name="T61" fmla="*/ 0 h 45"/>
                <a:gd name="T62" fmla="*/ 16 w 41"/>
                <a:gd name="T63" fmla="*/ 0 h 45"/>
                <a:gd name="T64" fmla="*/ 22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22" y="0"/>
                  </a:moveTo>
                  <a:lnTo>
                    <a:pt x="25" y="0"/>
                  </a:lnTo>
                  <a:lnTo>
                    <a:pt x="29" y="0"/>
                  </a:lnTo>
                  <a:lnTo>
                    <a:pt x="32" y="3"/>
                  </a:lnTo>
                  <a:lnTo>
                    <a:pt x="35" y="7"/>
                  </a:lnTo>
                  <a:lnTo>
                    <a:pt x="38" y="10"/>
                  </a:lnTo>
                  <a:lnTo>
                    <a:pt x="41" y="13"/>
                  </a:lnTo>
                  <a:lnTo>
                    <a:pt x="41" y="16"/>
                  </a:lnTo>
                  <a:lnTo>
                    <a:pt x="41" y="23"/>
                  </a:lnTo>
                  <a:lnTo>
                    <a:pt x="41" y="26"/>
                  </a:lnTo>
                  <a:lnTo>
                    <a:pt x="41" y="29"/>
                  </a:lnTo>
                  <a:lnTo>
                    <a:pt x="38" y="36"/>
                  </a:lnTo>
                  <a:lnTo>
                    <a:pt x="35" y="39"/>
                  </a:lnTo>
                  <a:lnTo>
                    <a:pt x="32" y="39"/>
                  </a:lnTo>
                  <a:lnTo>
                    <a:pt x="29" y="42"/>
                  </a:lnTo>
                  <a:lnTo>
                    <a:pt x="25" y="42"/>
                  </a:lnTo>
                  <a:lnTo>
                    <a:pt x="22" y="45"/>
                  </a:lnTo>
                  <a:lnTo>
                    <a:pt x="16" y="42"/>
                  </a:lnTo>
                  <a:lnTo>
                    <a:pt x="13" y="42"/>
                  </a:lnTo>
                  <a:lnTo>
                    <a:pt x="9" y="39"/>
                  </a:lnTo>
                  <a:lnTo>
                    <a:pt x="6" y="39"/>
                  </a:lnTo>
                  <a:lnTo>
                    <a:pt x="3" y="36"/>
                  </a:lnTo>
                  <a:lnTo>
                    <a:pt x="0" y="29"/>
                  </a:lnTo>
                  <a:lnTo>
                    <a:pt x="0" y="26"/>
                  </a:lnTo>
                  <a:lnTo>
                    <a:pt x="0" y="23"/>
                  </a:lnTo>
                  <a:lnTo>
                    <a:pt x="0" y="16"/>
                  </a:lnTo>
                  <a:lnTo>
                    <a:pt x="0" y="13"/>
                  </a:lnTo>
                  <a:lnTo>
                    <a:pt x="3" y="10"/>
                  </a:lnTo>
                  <a:lnTo>
                    <a:pt x="6" y="7"/>
                  </a:lnTo>
                  <a:lnTo>
                    <a:pt x="9" y="3"/>
                  </a:lnTo>
                  <a:lnTo>
                    <a:pt x="13" y="0"/>
                  </a:lnTo>
                  <a:lnTo>
                    <a:pt x="16" y="0"/>
                  </a:lnTo>
                  <a:lnTo>
                    <a:pt x="22" y="0"/>
                  </a:lnTo>
                </a:path>
              </a:pathLst>
            </a:custGeom>
            <a:noFill/>
            <a:ln w="0">
              <a:solidFill>
                <a:srgbClr val="000000"/>
              </a:solidFill>
              <a:round/>
              <a:headEnd/>
              <a:tailEnd/>
            </a:ln>
          </p:spPr>
          <p:txBody>
            <a:bodyPr/>
            <a:lstStyle/>
            <a:p>
              <a:endParaRPr lang="en-US"/>
            </a:p>
          </p:txBody>
        </p:sp>
        <p:sp>
          <p:nvSpPr>
            <p:cNvPr id="32807" name="Freeform 415"/>
            <p:cNvSpPr>
              <a:spLocks/>
            </p:cNvSpPr>
            <p:nvPr/>
          </p:nvSpPr>
          <p:spPr bwMode="auto">
            <a:xfrm>
              <a:off x="2623" y="1659"/>
              <a:ext cx="57" cy="63"/>
            </a:xfrm>
            <a:custGeom>
              <a:avLst/>
              <a:gdLst>
                <a:gd name="T0" fmla="*/ 19 w 42"/>
                <a:gd name="T1" fmla="*/ 0 h 45"/>
                <a:gd name="T2" fmla="*/ 26 w 42"/>
                <a:gd name="T3" fmla="*/ 4 h 45"/>
                <a:gd name="T4" fmla="*/ 29 w 42"/>
                <a:gd name="T5" fmla="*/ 4 h 45"/>
                <a:gd name="T6" fmla="*/ 32 w 42"/>
                <a:gd name="T7" fmla="*/ 7 h 45"/>
                <a:gd name="T8" fmla="*/ 35 w 42"/>
                <a:gd name="T9" fmla="*/ 7 h 45"/>
                <a:gd name="T10" fmla="*/ 39 w 42"/>
                <a:gd name="T11" fmla="*/ 10 h 45"/>
                <a:gd name="T12" fmla="*/ 42 w 42"/>
                <a:gd name="T13" fmla="*/ 16 h 45"/>
                <a:gd name="T14" fmla="*/ 42 w 42"/>
                <a:gd name="T15" fmla="*/ 20 h 45"/>
                <a:gd name="T16" fmla="*/ 42 w 42"/>
                <a:gd name="T17" fmla="*/ 23 h 45"/>
                <a:gd name="T18" fmla="*/ 42 w 42"/>
                <a:gd name="T19" fmla="*/ 29 h 45"/>
                <a:gd name="T20" fmla="*/ 42 w 42"/>
                <a:gd name="T21" fmla="*/ 33 h 45"/>
                <a:gd name="T22" fmla="*/ 39 w 42"/>
                <a:gd name="T23" fmla="*/ 36 h 45"/>
                <a:gd name="T24" fmla="*/ 35 w 42"/>
                <a:gd name="T25" fmla="*/ 39 h 45"/>
                <a:gd name="T26" fmla="*/ 32 w 42"/>
                <a:gd name="T27" fmla="*/ 42 h 45"/>
                <a:gd name="T28" fmla="*/ 29 w 42"/>
                <a:gd name="T29" fmla="*/ 45 h 45"/>
                <a:gd name="T30" fmla="*/ 26 w 42"/>
                <a:gd name="T31" fmla="*/ 45 h 45"/>
                <a:gd name="T32" fmla="*/ 19 w 42"/>
                <a:gd name="T33" fmla="*/ 45 h 45"/>
                <a:gd name="T34" fmla="*/ 16 w 42"/>
                <a:gd name="T35" fmla="*/ 45 h 45"/>
                <a:gd name="T36" fmla="*/ 13 w 42"/>
                <a:gd name="T37" fmla="*/ 45 h 45"/>
                <a:gd name="T38" fmla="*/ 10 w 42"/>
                <a:gd name="T39" fmla="*/ 42 h 45"/>
                <a:gd name="T40" fmla="*/ 7 w 42"/>
                <a:gd name="T41" fmla="*/ 39 h 45"/>
                <a:gd name="T42" fmla="*/ 3 w 42"/>
                <a:gd name="T43" fmla="*/ 36 h 45"/>
                <a:gd name="T44" fmla="*/ 0 w 42"/>
                <a:gd name="T45" fmla="*/ 33 h 45"/>
                <a:gd name="T46" fmla="*/ 0 w 42"/>
                <a:gd name="T47" fmla="*/ 29 h 45"/>
                <a:gd name="T48" fmla="*/ 0 w 42"/>
                <a:gd name="T49" fmla="*/ 23 h 45"/>
                <a:gd name="T50" fmla="*/ 0 w 42"/>
                <a:gd name="T51" fmla="*/ 20 h 45"/>
                <a:gd name="T52" fmla="*/ 0 w 42"/>
                <a:gd name="T53" fmla="*/ 16 h 45"/>
                <a:gd name="T54" fmla="*/ 3 w 42"/>
                <a:gd name="T55" fmla="*/ 10 h 45"/>
                <a:gd name="T56" fmla="*/ 7 w 42"/>
                <a:gd name="T57" fmla="*/ 7 h 45"/>
                <a:gd name="T58" fmla="*/ 10 w 42"/>
                <a:gd name="T59" fmla="*/ 7 h 45"/>
                <a:gd name="T60" fmla="*/ 13 w 42"/>
                <a:gd name="T61" fmla="*/ 4 h 45"/>
                <a:gd name="T62" fmla="*/ 16 w 42"/>
                <a:gd name="T63" fmla="*/ 4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4"/>
                  </a:lnTo>
                  <a:lnTo>
                    <a:pt x="29" y="4"/>
                  </a:lnTo>
                  <a:lnTo>
                    <a:pt x="32" y="7"/>
                  </a:lnTo>
                  <a:lnTo>
                    <a:pt x="35" y="7"/>
                  </a:lnTo>
                  <a:lnTo>
                    <a:pt x="39" y="10"/>
                  </a:lnTo>
                  <a:lnTo>
                    <a:pt x="42" y="16"/>
                  </a:lnTo>
                  <a:lnTo>
                    <a:pt x="42" y="20"/>
                  </a:lnTo>
                  <a:lnTo>
                    <a:pt x="42" y="23"/>
                  </a:lnTo>
                  <a:lnTo>
                    <a:pt x="42" y="29"/>
                  </a:lnTo>
                  <a:lnTo>
                    <a:pt x="42" y="33"/>
                  </a:lnTo>
                  <a:lnTo>
                    <a:pt x="39" y="36"/>
                  </a:lnTo>
                  <a:lnTo>
                    <a:pt x="35" y="39"/>
                  </a:lnTo>
                  <a:lnTo>
                    <a:pt x="32" y="42"/>
                  </a:lnTo>
                  <a:lnTo>
                    <a:pt x="29" y="45"/>
                  </a:lnTo>
                  <a:lnTo>
                    <a:pt x="26" y="45"/>
                  </a:lnTo>
                  <a:lnTo>
                    <a:pt x="19" y="45"/>
                  </a:lnTo>
                  <a:lnTo>
                    <a:pt x="16" y="45"/>
                  </a:lnTo>
                  <a:lnTo>
                    <a:pt x="13" y="45"/>
                  </a:lnTo>
                  <a:lnTo>
                    <a:pt x="10" y="42"/>
                  </a:lnTo>
                  <a:lnTo>
                    <a:pt x="7" y="39"/>
                  </a:lnTo>
                  <a:lnTo>
                    <a:pt x="3" y="36"/>
                  </a:lnTo>
                  <a:lnTo>
                    <a:pt x="0" y="33"/>
                  </a:lnTo>
                  <a:lnTo>
                    <a:pt x="0" y="29"/>
                  </a:lnTo>
                  <a:lnTo>
                    <a:pt x="0" y="23"/>
                  </a:lnTo>
                  <a:lnTo>
                    <a:pt x="0" y="20"/>
                  </a:lnTo>
                  <a:lnTo>
                    <a:pt x="0" y="16"/>
                  </a:lnTo>
                  <a:lnTo>
                    <a:pt x="3" y="10"/>
                  </a:lnTo>
                  <a:lnTo>
                    <a:pt x="7" y="7"/>
                  </a:lnTo>
                  <a:lnTo>
                    <a:pt x="10" y="7"/>
                  </a:lnTo>
                  <a:lnTo>
                    <a:pt x="13" y="4"/>
                  </a:lnTo>
                  <a:lnTo>
                    <a:pt x="16" y="4"/>
                  </a:lnTo>
                  <a:lnTo>
                    <a:pt x="19" y="0"/>
                  </a:lnTo>
                  <a:close/>
                </a:path>
              </a:pathLst>
            </a:custGeom>
            <a:solidFill>
              <a:srgbClr val="FF0000"/>
            </a:solidFill>
            <a:ln w="9525">
              <a:noFill/>
              <a:round/>
              <a:headEnd/>
              <a:tailEnd/>
            </a:ln>
          </p:spPr>
          <p:txBody>
            <a:bodyPr/>
            <a:lstStyle/>
            <a:p>
              <a:endParaRPr lang="en-US"/>
            </a:p>
          </p:txBody>
        </p:sp>
        <p:sp>
          <p:nvSpPr>
            <p:cNvPr id="32808" name="Freeform 416"/>
            <p:cNvSpPr>
              <a:spLocks/>
            </p:cNvSpPr>
            <p:nvPr/>
          </p:nvSpPr>
          <p:spPr bwMode="auto">
            <a:xfrm>
              <a:off x="2623" y="1659"/>
              <a:ext cx="57" cy="63"/>
            </a:xfrm>
            <a:custGeom>
              <a:avLst/>
              <a:gdLst>
                <a:gd name="T0" fmla="*/ 19 w 42"/>
                <a:gd name="T1" fmla="*/ 0 h 45"/>
                <a:gd name="T2" fmla="*/ 26 w 42"/>
                <a:gd name="T3" fmla="*/ 4 h 45"/>
                <a:gd name="T4" fmla="*/ 29 w 42"/>
                <a:gd name="T5" fmla="*/ 4 h 45"/>
                <a:gd name="T6" fmla="*/ 32 w 42"/>
                <a:gd name="T7" fmla="*/ 7 h 45"/>
                <a:gd name="T8" fmla="*/ 35 w 42"/>
                <a:gd name="T9" fmla="*/ 7 h 45"/>
                <a:gd name="T10" fmla="*/ 39 w 42"/>
                <a:gd name="T11" fmla="*/ 10 h 45"/>
                <a:gd name="T12" fmla="*/ 42 w 42"/>
                <a:gd name="T13" fmla="*/ 16 h 45"/>
                <a:gd name="T14" fmla="*/ 42 w 42"/>
                <a:gd name="T15" fmla="*/ 20 h 45"/>
                <a:gd name="T16" fmla="*/ 42 w 42"/>
                <a:gd name="T17" fmla="*/ 23 h 45"/>
                <a:gd name="T18" fmla="*/ 42 w 42"/>
                <a:gd name="T19" fmla="*/ 29 h 45"/>
                <a:gd name="T20" fmla="*/ 42 w 42"/>
                <a:gd name="T21" fmla="*/ 33 h 45"/>
                <a:gd name="T22" fmla="*/ 39 w 42"/>
                <a:gd name="T23" fmla="*/ 36 h 45"/>
                <a:gd name="T24" fmla="*/ 35 w 42"/>
                <a:gd name="T25" fmla="*/ 39 h 45"/>
                <a:gd name="T26" fmla="*/ 32 w 42"/>
                <a:gd name="T27" fmla="*/ 42 h 45"/>
                <a:gd name="T28" fmla="*/ 29 w 42"/>
                <a:gd name="T29" fmla="*/ 45 h 45"/>
                <a:gd name="T30" fmla="*/ 26 w 42"/>
                <a:gd name="T31" fmla="*/ 45 h 45"/>
                <a:gd name="T32" fmla="*/ 19 w 42"/>
                <a:gd name="T33" fmla="*/ 45 h 45"/>
                <a:gd name="T34" fmla="*/ 16 w 42"/>
                <a:gd name="T35" fmla="*/ 45 h 45"/>
                <a:gd name="T36" fmla="*/ 13 w 42"/>
                <a:gd name="T37" fmla="*/ 45 h 45"/>
                <a:gd name="T38" fmla="*/ 10 w 42"/>
                <a:gd name="T39" fmla="*/ 42 h 45"/>
                <a:gd name="T40" fmla="*/ 7 w 42"/>
                <a:gd name="T41" fmla="*/ 39 h 45"/>
                <a:gd name="T42" fmla="*/ 3 w 42"/>
                <a:gd name="T43" fmla="*/ 36 h 45"/>
                <a:gd name="T44" fmla="*/ 0 w 42"/>
                <a:gd name="T45" fmla="*/ 33 h 45"/>
                <a:gd name="T46" fmla="*/ 0 w 42"/>
                <a:gd name="T47" fmla="*/ 29 h 45"/>
                <a:gd name="T48" fmla="*/ 0 w 42"/>
                <a:gd name="T49" fmla="*/ 23 h 45"/>
                <a:gd name="T50" fmla="*/ 0 w 42"/>
                <a:gd name="T51" fmla="*/ 20 h 45"/>
                <a:gd name="T52" fmla="*/ 0 w 42"/>
                <a:gd name="T53" fmla="*/ 16 h 45"/>
                <a:gd name="T54" fmla="*/ 3 w 42"/>
                <a:gd name="T55" fmla="*/ 10 h 45"/>
                <a:gd name="T56" fmla="*/ 7 w 42"/>
                <a:gd name="T57" fmla="*/ 7 h 45"/>
                <a:gd name="T58" fmla="*/ 10 w 42"/>
                <a:gd name="T59" fmla="*/ 7 h 45"/>
                <a:gd name="T60" fmla="*/ 13 w 42"/>
                <a:gd name="T61" fmla="*/ 4 h 45"/>
                <a:gd name="T62" fmla="*/ 16 w 42"/>
                <a:gd name="T63" fmla="*/ 4 h 45"/>
                <a:gd name="T64" fmla="*/ 19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19" y="0"/>
                  </a:moveTo>
                  <a:lnTo>
                    <a:pt x="26" y="4"/>
                  </a:lnTo>
                  <a:lnTo>
                    <a:pt x="29" y="4"/>
                  </a:lnTo>
                  <a:lnTo>
                    <a:pt x="32" y="7"/>
                  </a:lnTo>
                  <a:lnTo>
                    <a:pt x="35" y="7"/>
                  </a:lnTo>
                  <a:lnTo>
                    <a:pt x="39" y="10"/>
                  </a:lnTo>
                  <a:lnTo>
                    <a:pt x="42" y="16"/>
                  </a:lnTo>
                  <a:lnTo>
                    <a:pt x="42" y="20"/>
                  </a:lnTo>
                  <a:lnTo>
                    <a:pt x="42" y="23"/>
                  </a:lnTo>
                  <a:lnTo>
                    <a:pt x="42" y="29"/>
                  </a:lnTo>
                  <a:lnTo>
                    <a:pt x="42" y="33"/>
                  </a:lnTo>
                  <a:lnTo>
                    <a:pt x="39" y="36"/>
                  </a:lnTo>
                  <a:lnTo>
                    <a:pt x="35" y="39"/>
                  </a:lnTo>
                  <a:lnTo>
                    <a:pt x="32" y="42"/>
                  </a:lnTo>
                  <a:lnTo>
                    <a:pt x="29" y="45"/>
                  </a:lnTo>
                  <a:lnTo>
                    <a:pt x="26" y="45"/>
                  </a:lnTo>
                  <a:lnTo>
                    <a:pt x="19" y="45"/>
                  </a:lnTo>
                  <a:lnTo>
                    <a:pt x="16" y="45"/>
                  </a:lnTo>
                  <a:lnTo>
                    <a:pt x="13" y="45"/>
                  </a:lnTo>
                  <a:lnTo>
                    <a:pt x="10" y="42"/>
                  </a:lnTo>
                  <a:lnTo>
                    <a:pt x="7" y="39"/>
                  </a:lnTo>
                  <a:lnTo>
                    <a:pt x="3" y="36"/>
                  </a:lnTo>
                  <a:lnTo>
                    <a:pt x="0" y="33"/>
                  </a:lnTo>
                  <a:lnTo>
                    <a:pt x="0" y="29"/>
                  </a:lnTo>
                  <a:lnTo>
                    <a:pt x="0" y="23"/>
                  </a:lnTo>
                  <a:lnTo>
                    <a:pt x="0" y="20"/>
                  </a:lnTo>
                  <a:lnTo>
                    <a:pt x="0" y="16"/>
                  </a:lnTo>
                  <a:lnTo>
                    <a:pt x="3" y="10"/>
                  </a:lnTo>
                  <a:lnTo>
                    <a:pt x="7" y="7"/>
                  </a:lnTo>
                  <a:lnTo>
                    <a:pt x="10" y="7"/>
                  </a:lnTo>
                  <a:lnTo>
                    <a:pt x="13" y="4"/>
                  </a:lnTo>
                  <a:lnTo>
                    <a:pt x="16" y="4"/>
                  </a:lnTo>
                  <a:lnTo>
                    <a:pt x="19" y="0"/>
                  </a:lnTo>
                </a:path>
              </a:pathLst>
            </a:custGeom>
            <a:noFill/>
            <a:ln w="0">
              <a:solidFill>
                <a:srgbClr val="000000"/>
              </a:solidFill>
              <a:round/>
              <a:headEnd/>
              <a:tailEnd/>
            </a:ln>
          </p:spPr>
          <p:txBody>
            <a:bodyPr/>
            <a:lstStyle/>
            <a:p>
              <a:endParaRPr lang="en-US"/>
            </a:p>
          </p:txBody>
        </p:sp>
        <p:sp>
          <p:nvSpPr>
            <p:cNvPr id="32809" name="Freeform 417"/>
            <p:cNvSpPr>
              <a:spLocks/>
            </p:cNvSpPr>
            <p:nvPr/>
          </p:nvSpPr>
          <p:spPr bwMode="auto">
            <a:xfrm>
              <a:off x="2521" y="1606"/>
              <a:ext cx="62" cy="63"/>
            </a:xfrm>
            <a:custGeom>
              <a:avLst/>
              <a:gdLst>
                <a:gd name="T0" fmla="*/ 23 w 45"/>
                <a:gd name="T1" fmla="*/ 0 h 45"/>
                <a:gd name="T2" fmla="*/ 26 w 45"/>
                <a:gd name="T3" fmla="*/ 3 h 45"/>
                <a:gd name="T4" fmla="*/ 32 w 45"/>
                <a:gd name="T5" fmla="*/ 3 h 45"/>
                <a:gd name="T6" fmla="*/ 35 w 45"/>
                <a:gd name="T7" fmla="*/ 6 h 45"/>
                <a:gd name="T8" fmla="*/ 39 w 45"/>
                <a:gd name="T9" fmla="*/ 6 h 45"/>
                <a:gd name="T10" fmla="*/ 42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2 h 45"/>
                <a:gd name="T28" fmla="*/ 32 w 45"/>
                <a:gd name="T29" fmla="*/ 45 h 45"/>
                <a:gd name="T30" fmla="*/ 26 w 45"/>
                <a:gd name="T31" fmla="*/ 45 h 45"/>
                <a:gd name="T32" fmla="*/ 23 w 45"/>
                <a:gd name="T33" fmla="*/ 45 h 45"/>
                <a:gd name="T34" fmla="*/ 19 w 45"/>
                <a:gd name="T35" fmla="*/ 45 h 45"/>
                <a:gd name="T36" fmla="*/ 13 w 45"/>
                <a:gd name="T37" fmla="*/ 45 h 45"/>
                <a:gd name="T38" fmla="*/ 10 w 45"/>
                <a:gd name="T39" fmla="*/ 42 h 45"/>
                <a:gd name="T40" fmla="*/ 7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7 w 45"/>
                <a:gd name="T57" fmla="*/ 6 h 45"/>
                <a:gd name="T58" fmla="*/ 10 w 45"/>
                <a:gd name="T59" fmla="*/ 6 h 45"/>
                <a:gd name="T60" fmla="*/ 13 w 45"/>
                <a:gd name="T61" fmla="*/ 3 h 45"/>
                <a:gd name="T62" fmla="*/ 19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2" y="3"/>
                  </a:lnTo>
                  <a:lnTo>
                    <a:pt x="35" y="6"/>
                  </a:lnTo>
                  <a:lnTo>
                    <a:pt x="39" y="6"/>
                  </a:lnTo>
                  <a:lnTo>
                    <a:pt x="42" y="9"/>
                  </a:lnTo>
                  <a:lnTo>
                    <a:pt x="42" y="16"/>
                  </a:lnTo>
                  <a:lnTo>
                    <a:pt x="45" y="19"/>
                  </a:lnTo>
                  <a:lnTo>
                    <a:pt x="45" y="22"/>
                  </a:lnTo>
                  <a:lnTo>
                    <a:pt x="45" y="29"/>
                  </a:lnTo>
                  <a:lnTo>
                    <a:pt x="42" y="32"/>
                  </a:lnTo>
                  <a:lnTo>
                    <a:pt x="42" y="35"/>
                  </a:lnTo>
                  <a:lnTo>
                    <a:pt x="39" y="38"/>
                  </a:lnTo>
                  <a:lnTo>
                    <a:pt x="35" y="42"/>
                  </a:lnTo>
                  <a:lnTo>
                    <a:pt x="32" y="45"/>
                  </a:lnTo>
                  <a:lnTo>
                    <a:pt x="26" y="45"/>
                  </a:lnTo>
                  <a:lnTo>
                    <a:pt x="23" y="45"/>
                  </a:lnTo>
                  <a:lnTo>
                    <a:pt x="19" y="45"/>
                  </a:lnTo>
                  <a:lnTo>
                    <a:pt x="13" y="45"/>
                  </a:lnTo>
                  <a:lnTo>
                    <a:pt x="10" y="42"/>
                  </a:lnTo>
                  <a:lnTo>
                    <a:pt x="7" y="38"/>
                  </a:lnTo>
                  <a:lnTo>
                    <a:pt x="3" y="35"/>
                  </a:lnTo>
                  <a:lnTo>
                    <a:pt x="3" y="32"/>
                  </a:lnTo>
                  <a:lnTo>
                    <a:pt x="0" y="29"/>
                  </a:lnTo>
                  <a:lnTo>
                    <a:pt x="0" y="22"/>
                  </a:lnTo>
                  <a:lnTo>
                    <a:pt x="0" y="19"/>
                  </a:lnTo>
                  <a:lnTo>
                    <a:pt x="3" y="16"/>
                  </a:lnTo>
                  <a:lnTo>
                    <a:pt x="3" y="9"/>
                  </a:lnTo>
                  <a:lnTo>
                    <a:pt x="7" y="6"/>
                  </a:lnTo>
                  <a:lnTo>
                    <a:pt x="10" y="6"/>
                  </a:lnTo>
                  <a:lnTo>
                    <a:pt x="13" y="3"/>
                  </a:lnTo>
                  <a:lnTo>
                    <a:pt x="19" y="3"/>
                  </a:lnTo>
                  <a:lnTo>
                    <a:pt x="23" y="0"/>
                  </a:lnTo>
                  <a:close/>
                </a:path>
              </a:pathLst>
            </a:custGeom>
            <a:solidFill>
              <a:srgbClr val="FF0000"/>
            </a:solidFill>
            <a:ln w="9525">
              <a:noFill/>
              <a:round/>
              <a:headEnd/>
              <a:tailEnd/>
            </a:ln>
          </p:spPr>
          <p:txBody>
            <a:bodyPr/>
            <a:lstStyle/>
            <a:p>
              <a:endParaRPr lang="en-US"/>
            </a:p>
          </p:txBody>
        </p:sp>
        <p:sp>
          <p:nvSpPr>
            <p:cNvPr id="32810" name="Freeform 418"/>
            <p:cNvSpPr>
              <a:spLocks/>
            </p:cNvSpPr>
            <p:nvPr/>
          </p:nvSpPr>
          <p:spPr bwMode="auto">
            <a:xfrm>
              <a:off x="2521" y="1606"/>
              <a:ext cx="62" cy="63"/>
            </a:xfrm>
            <a:custGeom>
              <a:avLst/>
              <a:gdLst>
                <a:gd name="T0" fmla="*/ 23 w 45"/>
                <a:gd name="T1" fmla="*/ 0 h 45"/>
                <a:gd name="T2" fmla="*/ 26 w 45"/>
                <a:gd name="T3" fmla="*/ 3 h 45"/>
                <a:gd name="T4" fmla="*/ 32 w 45"/>
                <a:gd name="T5" fmla="*/ 3 h 45"/>
                <a:gd name="T6" fmla="*/ 35 w 45"/>
                <a:gd name="T7" fmla="*/ 6 h 45"/>
                <a:gd name="T8" fmla="*/ 39 w 45"/>
                <a:gd name="T9" fmla="*/ 6 h 45"/>
                <a:gd name="T10" fmla="*/ 42 w 45"/>
                <a:gd name="T11" fmla="*/ 9 h 45"/>
                <a:gd name="T12" fmla="*/ 42 w 45"/>
                <a:gd name="T13" fmla="*/ 16 h 45"/>
                <a:gd name="T14" fmla="*/ 45 w 45"/>
                <a:gd name="T15" fmla="*/ 19 h 45"/>
                <a:gd name="T16" fmla="*/ 45 w 45"/>
                <a:gd name="T17" fmla="*/ 22 h 45"/>
                <a:gd name="T18" fmla="*/ 45 w 45"/>
                <a:gd name="T19" fmla="*/ 29 h 45"/>
                <a:gd name="T20" fmla="*/ 42 w 45"/>
                <a:gd name="T21" fmla="*/ 32 h 45"/>
                <a:gd name="T22" fmla="*/ 42 w 45"/>
                <a:gd name="T23" fmla="*/ 35 h 45"/>
                <a:gd name="T24" fmla="*/ 39 w 45"/>
                <a:gd name="T25" fmla="*/ 38 h 45"/>
                <a:gd name="T26" fmla="*/ 35 w 45"/>
                <a:gd name="T27" fmla="*/ 42 h 45"/>
                <a:gd name="T28" fmla="*/ 32 w 45"/>
                <a:gd name="T29" fmla="*/ 45 h 45"/>
                <a:gd name="T30" fmla="*/ 26 w 45"/>
                <a:gd name="T31" fmla="*/ 45 h 45"/>
                <a:gd name="T32" fmla="*/ 23 w 45"/>
                <a:gd name="T33" fmla="*/ 45 h 45"/>
                <a:gd name="T34" fmla="*/ 19 w 45"/>
                <a:gd name="T35" fmla="*/ 45 h 45"/>
                <a:gd name="T36" fmla="*/ 13 w 45"/>
                <a:gd name="T37" fmla="*/ 45 h 45"/>
                <a:gd name="T38" fmla="*/ 10 w 45"/>
                <a:gd name="T39" fmla="*/ 42 h 45"/>
                <a:gd name="T40" fmla="*/ 7 w 45"/>
                <a:gd name="T41" fmla="*/ 38 h 45"/>
                <a:gd name="T42" fmla="*/ 3 w 45"/>
                <a:gd name="T43" fmla="*/ 35 h 45"/>
                <a:gd name="T44" fmla="*/ 3 w 45"/>
                <a:gd name="T45" fmla="*/ 32 h 45"/>
                <a:gd name="T46" fmla="*/ 0 w 45"/>
                <a:gd name="T47" fmla="*/ 29 h 45"/>
                <a:gd name="T48" fmla="*/ 0 w 45"/>
                <a:gd name="T49" fmla="*/ 22 h 45"/>
                <a:gd name="T50" fmla="*/ 0 w 45"/>
                <a:gd name="T51" fmla="*/ 19 h 45"/>
                <a:gd name="T52" fmla="*/ 3 w 45"/>
                <a:gd name="T53" fmla="*/ 16 h 45"/>
                <a:gd name="T54" fmla="*/ 3 w 45"/>
                <a:gd name="T55" fmla="*/ 9 h 45"/>
                <a:gd name="T56" fmla="*/ 7 w 45"/>
                <a:gd name="T57" fmla="*/ 6 h 45"/>
                <a:gd name="T58" fmla="*/ 10 w 45"/>
                <a:gd name="T59" fmla="*/ 6 h 45"/>
                <a:gd name="T60" fmla="*/ 13 w 45"/>
                <a:gd name="T61" fmla="*/ 3 h 45"/>
                <a:gd name="T62" fmla="*/ 19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2" y="3"/>
                  </a:lnTo>
                  <a:lnTo>
                    <a:pt x="35" y="6"/>
                  </a:lnTo>
                  <a:lnTo>
                    <a:pt x="39" y="6"/>
                  </a:lnTo>
                  <a:lnTo>
                    <a:pt x="42" y="9"/>
                  </a:lnTo>
                  <a:lnTo>
                    <a:pt x="42" y="16"/>
                  </a:lnTo>
                  <a:lnTo>
                    <a:pt x="45" y="19"/>
                  </a:lnTo>
                  <a:lnTo>
                    <a:pt x="45" y="22"/>
                  </a:lnTo>
                  <a:lnTo>
                    <a:pt x="45" y="29"/>
                  </a:lnTo>
                  <a:lnTo>
                    <a:pt x="42" y="32"/>
                  </a:lnTo>
                  <a:lnTo>
                    <a:pt x="42" y="35"/>
                  </a:lnTo>
                  <a:lnTo>
                    <a:pt x="39" y="38"/>
                  </a:lnTo>
                  <a:lnTo>
                    <a:pt x="35" y="42"/>
                  </a:lnTo>
                  <a:lnTo>
                    <a:pt x="32" y="45"/>
                  </a:lnTo>
                  <a:lnTo>
                    <a:pt x="26" y="45"/>
                  </a:lnTo>
                  <a:lnTo>
                    <a:pt x="23" y="45"/>
                  </a:lnTo>
                  <a:lnTo>
                    <a:pt x="19" y="45"/>
                  </a:lnTo>
                  <a:lnTo>
                    <a:pt x="13" y="45"/>
                  </a:lnTo>
                  <a:lnTo>
                    <a:pt x="10" y="42"/>
                  </a:lnTo>
                  <a:lnTo>
                    <a:pt x="7" y="38"/>
                  </a:lnTo>
                  <a:lnTo>
                    <a:pt x="3" y="35"/>
                  </a:lnTo>
                  <a:lnTo>
                    <a:pt x="3" y="32"/>
                  </a:lnTo>
                  <a:lnTo>
                    <a:pt x="0" y="29"/>
                  </a:lnTo>
                  <a:lnTo>
                    <a:pt x="0" y="22"/>
                  </a:lnTo>
                  <a:lnTo>
                    <a:pt x="0" y="19"/>
                  </a:lnTo>
                  <a:lnTo>
                    <a:pt x="3" y="16"/>
                  </a:lnTo>
                  <a:lnTo>
                    <a:pt x="3" y="9"/>
                  </a:lnTo>
                  <a:lnTo>
                    <a:pt x="7" y="6"/>
                  </a:lnTo>
                  <a:lnTo>
                    <a:pt x="10" y="6"/>
                  </a:lnTo>
                  <a:lnTo>
                    <a:pt x="13" y="3"/>
                  </a:lnTo>
                  <a:lnTo>
                    <a:pt x="19" y="3"/>
                  </a:lnTo>
                  <a:lnTo>
                    <a:pt x="23" y="0"/>
                  </a:lnTo>
                </a:path>
              </a:pathLst>
            </a:custGeom>
            <a:noFill/>
            <a:ln w="0">
              <a:solidFill>
                <a:srgbClr val="000000"/>
              </a:solidFill>
              <a:round/>
              <a:headEnd/>
              <a:tailEnd/>
            </a:ln>
          </p:spPr>
          <p:txBody>
            <a:bodyPr/>
            <a:lstStyle/>
            <a:p>
              <a:endParaRPr lang="en-US"/>
            </a:p>
          </p:txBody>
        </p:sp>
        <p:sp>
          <p:nvSpPr>
            <p:cNvPr id="32811" name="Freeform 419"/>
            <p:cNvSpPr>
              <a:spLocks/>
            </p:cNvSpPr>
            <p:nvPr/>
          </p:nvSpPr>
          <p:spPr bwMode="auto">
            <a:xfrm>
              <a:off x="2513" y="1592"/>
              <a:ext cx="62" cy="63"/>
            </a:xfrm>
            <a:custGeom>
              <a:avLst/>
              <a:gdLst>
                <a:gd name="T0" fmla="*/ 22 w 45"/>
                <a:gd name="T1" fmla="*/ 0 h 45"/>
                <a:gd name="T2" fmla="*/ 25 w 45"/>
                <a:gd name="T3" fmla="*/ 0 h 45"/>
                <a:gd name="T4" fmla="*/ 29 w 45"/>
                <a:gd name="T5" fmla="*/ 3 h 45"/>
                <a:gd name="T6" fmla="*/ 35 w 45"/>
                <a:gd name="T7" fmla="*/ 3 h 45"/>
                <a:gd name="T8" fmla="*/ 38 w 45"/>
                <a:gd name="T9" fmla="*/ 7 h 45"/>
                <a:gd name="T10" fmla="*/ 38 w 45"/>
                <a:gd name="T11" fmla="*/ 10 h 45"/>
                <a:gd name="T12" fmla="*/ 41 w 45"/>
                <a:gd name="T13" fmla="*/ 13 h 45"/>
                <a:gd name="T14" fmla="*/ 45 w 45"/>
                <a:gd name="T15" fmla="*/ 19 h 45"/>
                <a:gd name="T16" fmla="*/ 45 w 45"/>
                <a:gd name="T17" fmla="*/ 23 h 45"/>
                <a:gd name="T18" fmla="*/ 45 w 45"/>
                <a:gd name="T19" fmla="*/ 26 h 45"/>
                <a:gd name="T20" fmla="*/ 41 w 45"/>
                <a:gd name="T21" fmla="*/ 32 h 45"/>
                <a:gd name="T22" fmla="*/ 38 w 45"/>
                <a:gd name="T23" fmla="*/ 35 h 45"/>
                <a:gd name="T24" fmla="*/ 38 w 45"/>
                <a:gd name="T25" fmla="*/ 39 h 45"/>
                <a:gd name="T26" fmla="*/ 35 w 45"/>
                <a:gd name="T27" fmla="*/ 42 h 45"/>
                <a:gd name="T28" fmla="*/ 29 w 45"/>
                <a:gd name="T29" fmla="*/ 42 h 45"/>
                <a:gd name="T30" fmla="*/ 25 w 45"/>
                <a:gd name="T31" fmla="*/ 45 h 45"/>
                <a:gd name="T32" fmla="*/ 22 w 45"/>
                <a:gd name="T33" fmla="*/ 45 h 45"/>
                <a:gd name="T34" fmla="*/ 16 w 45"/>
                <a:gd name="T35" fmla="*/ 45 h 45"/>
                <a:gd name="T36" fmla="*/ 13 w 45"/>
                <a:gd name="T37" fmla="*/ 42 h 45"/>
                <a:gd name="T38" fmla="*/ 9 w 45"/>
                <a:gd name="T39" fmla="*/ 42 h 45"/>
                <a:gd name="T40" fmla="*/ 6 w 45"/>
                <a:gd name="T41" fmla="*/ 39 h 45"/>
                <a:gd name="T42" fmla="*/ 3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6 w 45"/>
                <a:gd name="T57" fmla="*/ 7 h 45"/>
                <a:gd name="T58" fmla="*/ 9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3"/>
                  </a:lnTo>
                  <a:lnTo>
                    <a:pt x="35" y="3"/>
                  </a:lnTo>
                  <a:lnTo>
                    <a:pt x="38" y="7"/>
                  </a:lnTo>
                  <a:lnTo>
                    <a:pt x="38" y="10"/>
                  </a:lnTo>
                  <a:lnTo>
                    <a:pt x="41" y="13"/>
                  </a:lnTo>
                  <a:lnTo>
                    <a:pt x="45" y="19"/>
                  </a:lnTo>
                  <a:lnTo>
                    <a:pt x="45" y="23"/>
                  </a:lnTo>
                  <a:lnTo>
                    <a:pt x="45" y="26"/>
                  </a:lnTo>
                  <a:lnTo>
                    <a:pt x="41" y="32"/>
                  </a:lnTo>
                  <a:lnTo>
                    <a:pt x="38" y="35"/>
                  </a:lnTo>
                  <a:lnTo>
                    <a:pt x="38" y="39"/>
                  </a:lnTo>
                  <a:lnTo>
                    <a:pt x="35" y="42"/>
                  </a:lnTo>
                  <a:lnTo>
                    <a:pt x="29" y="42"/>
                  </a:lnTo>
                  <a:lnTo>
                    <a:pt x="25" y="45"/>
                  </a:lnTo>
                  <a:lnTo>
                    <a:pt x="22" y="45"/>
                  </a:lnTo>
                  <a:lnTo>
                    <a:pt x="16" y="45"/>
                  </a:lnTo>
                  <a:lnTo>
                    <a:pt x="13" y="42"/>
                  </a:lnTo>
                  <a:lnTo>
                    <a:pt x="9" y="42"/>
                  </a:lnTo>
                  <a:lnTo>
                    <a:pt x="6" y="39"/>
                  </a:lnTo>
                  <a:lnTo>
                    <a:pt x="3" y="35"/>
                  </a:lnTo>
                  <a:lnTo>
                    <a:pt x="0" y="32"/>
                  </a:lnTo>
                  <a:lnTo>
                    <a:pt x="0" y="26"/>
                  </a:lnTo>
                  <a:lnTo>
                    <a:pt x="0" y="23"/>
                  </a:lnTo>
                  <a:lnTo>
                    <a:pt x="0" y="19"/>
                  </a:lnTo>
                  <a:lnTo>
                    <a:pt x="0" y="13"/>
                  </a:lnTo>
                  <a:lnTo>
                    <a:pt x="3" y="10"/>
                  </a:lnTo>
                  <a:lnTo>
                    <a:pt x="6" y="7"/>
                  </a:lnTo>
                  <a:lnTo>
                    <a:pt x="9" y="3"/>
                  </a:lnTo>
                  <a:lnTo>
                    <a:pt x="13" y="3"/>
                  </a:lnTo>
                  <a:lnTo>
                    <a:pt x="16" y="0"/>
                  </a:lnTo>
                  <a:lnTo>
                    <a:pt x="22" y="0"/>
                  </a:lnTo>
                  <a:close/>
                </a:path>
              </a:pathLst>
            </a:custGeom>
            <a:solidFill>
              <a:srgbClr val="FF0000"/>
            </a:solidFill>
            <a:ln w="9525">
              <a:noFill/>
              <a:round/>
              <a:headEnd/>
              <a:tailEnd/>
            </a:ln>
          </p:spPr>
          <p:txBody>
            <a:bodyPr/>
            <a:lstStyle/>
            <a:p>
              <a:endParaRPr lang="en-US"/>
            </a:p>
          </p:txBody>
        </p:sp>
        <p:sp>
          <p:nvSpPr>
            <p:cNvPr id="32812" name="Freeform 420"/>
            <p:cNvSpPr>
              <a:spLocks/>
            </p:cNvSpPr>
            <p:nvPr/>
          </p:nvSpPr>
          <p:spPr bwMode="auto">
            <a:xfrm>
              <a:off x="2513" y="1592"/>
              <a:ext cx="62" cy="63"/>
            </a:xfrm>
            <a:custGeom>
              <a:avLst/>
              <a:gdLst>
                <a:gd name="T0" fmla="*/ 22 w 45"/>
                <a:gd name="T1" fmla="*/ 0 h 45"/>
                <a:gd name="T2" fmla="*/ 25 w 45"/>
                <a:gd name="T3" fmla="*/ 0 h 45"/>
                <a:gd name="T4" fmla="*/ 29 w 45"/>
                <a:gd name="T5" fmla="*/ 3 h 45"/>
                <a:gd name="T6" fmla="*/ 35 w 45"/>
                <a:gd name="T7" fmla="*/ 3 h 45"/>
                <a:gd name="T8" fmla="*/ 38 w 45"/>
                <a:gd name="T9" fmla="*/ 7 h 45"/>
                <a:gd name="T10" fmla="*/ 38 w 45"/>
                <a:gd name="T11" fmla="*/ 10 h 45"/>
                <a:gd name="T12" fmla="*/ 41 w 45"/>
                <a:gd name="T13" fmla="*/ 13 h 45"/>
                <a:gd name="T14" fmla="*/ 45 w 45"/>
                <a:gd name="T15" fmla="*/ 19 h 45"/>
                <a:gd name="T16" fmla="*/ 45 w 45"/>
                <a:gd name="T17" fmla="*/ 23 h 45"/>
                <a:gd name="T18" fmla="*/ 45 w 45"/>
                <a:gd name="T19" fmla="*/ 26 h 45"/>
                <a:gd name="T20" fmla="*/ 41 w 45"/>
                <a:gd name="T21" fmla="*/ 32 h 45"/>
                <a:gd name="T22" fmla="*/ 38 w 45"/>
                <a:gd name="T23" fmla="*/ 35 h 45"/>
                <a:gd name="T24" fmla="*/ 38 w 45"/>
                <a:gd name="T25" fmla="*/ 39 h 45"/>
                <a:gd name="T26" fmla="*/ 35 w 45"/>
                <a:gd name="T27" fmla="*/ 42 h 45"/>
                <a:gd name="T28" fmla="*/ 29 w 45"/>
                <a:gd name="T29" fmla="*/ 42 h 45"/>
                <a:gd name="T30" fmla="*/ 25 w 45"/>
                <a:gd name="T31" fmla="*/ 45 h 45"/>
                <a:gd name="T32" fmla="*/ 22 w 45"/>
                <a:gd name="T33" fmla="*/ 45 h 45"/>
                <a:gd name="T34" fmla="*/ 16 w 45"/>
                <a:gd name="T35" fmla="*/ 45 h 45"/>
                <a:gd name="T36" fmla="*/ 13 w 45"/>
                <a:gd name="T37" fmla="*/ 42 h 45"/>
                <a:gd name="T38" fmla="*/ 9 w 45"/>
                <a:gd name="T39" fmla="*/ 42 h 45"/>
                <a:gd name="T40" fmla="*/ 6 w 45"/>
                <a:gd name="T41" fmla="*/ 39 h 45"/>
                <a:gd name="T42" fmla="*/ 3 w 45"/>
                <a:gd name="T43" fmla="*/ 35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6 w 45"/>
                <a:gd name="T57" fmla="*/ 7 h 45"/>
                <a:gd name="T58" fmla="*/ 9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3"/>
                  </a:lnTo>
                  <a:lnTo>
                    <a:pt x="35" y="3"/>
                  </a:lnTo>
                  <a:lnTo>
                    <a:pt x="38" y="7"/>
                  </a:lnTo>
                  <a:lnTo>
                    <a:pt x="38" y="10"/>
                  </a:lnTo>
                  <a:lnTo>
                    <a:pt x="41" y="13"/>
                  </a:lnTo>
                  <a:lnTo>
                    <a:pt x="45" y="19"/>
                  </a:lnTo>
                  <a:lnTo>
                    <a:pt x="45" y="23"/>
                  </a:lnTo>
                  <a:lnTo>
                    <a:pt x="45" y="26"/>
                  </a:lnTo>
                  <a:lnTo>
                    <a:pt x="41" y="32"/>
                  </a:lnTo>
                  <a:lnTo>
                    <a:pt x="38" y="35"/>
                  </a:lnTo>
                  <a:lnTo>
                    <a:pt x="38" y="39"/>
                  </a:lnTo>
                  <a:lnTo>
                    <a:pt x="35" y="42"/>
                  </a:lnTo>
                  <a:lnTo>
                    <a:pt x="29" y="42"/>
                  </a:lnTo>
                  <a:lnTo>
                    <a:pt x="25" y="45"/>
                  </a:lnTo>
                  <a:lnTo>
                    <a:pt x="22" y="45"/>
                  </a:lnTo>
                  <a:lnTo>
                    <a:pt x="16" y="45"/>
                  </a:lnTo>
                  <a:lnTo>
                    <a:pt x="13" y="42"/>
                  </a:lnTo>
                  <a:lnTo>
                    <a:pt x="9" y="42"/>
                  </a:lnTo>
                  <a:lnTo>
                    <a:pt x="6" y="39"/>
                  </a:lnTo>
                  <a:lnTo>
                    <a:pt x="3" y="35"/>
                  </a:lnTo>
                  <a:lnTo>
                    <a:pt x="0" y="32"/>
                  </a:lnTo>
                  <a:lnTo>
                    <a:pt x="0" y="26"/>
                  </a:lnTo>
                  <a:lnTo>
                    <a:pt x="0" y="23"/>
                  </a:lnTo>
                  <a:lnTo>
                    <a:pt x="0" y="19"/>
                  </a:lnTo>
                  <a:lnTo>
                    <a:pt x="0" y="13"/>
                  </a:lnTo>
                  <a:lnTo>
                    <a:pt x="3" y="10"/>
                  </a:lnTo>
                  <a:lnTo>
                    <a:pt x="6" y="7"/>
                  </a:lnTo>
                  <a:lnTo>
                    <a:pt x="9" y="3"/>
                  </a:lnTo>
                  <a:lnTo>
                    <a:pt x="13" y="3"/>
                  </a:lnTo>
                  <a:lnTo>
                    <a:pt x="16" y="0"/>
                  </a:lnTo>
                  <a:lnTo>
                    <a:pt x="22" y="0"/>
                  </a:lnTo>
                </a:path>
              </a:pathLst>
            </a:custGeom>
            <a:solidFill>
              <a:srgbClr val="FFFF00"/>
            </a:solidFill>
            <a:ln w="0">
              <a:solidFill>
                <a:srgbClr val="000000"/>
              </a:solidFill>
              <a:round/>
              <a:headEnd/>
              <a:tailEnd/>
            </a:ln>
          </p:spPr>
          <p:txBody>
            <a:bodyPr/>
            <a:lstStyle/>
            <a:p>
              <a:endParaRPr lang="en-US"/>
            </a:p>
          </p:txBody>
        </p:sp>
        <p:sp>
          <p:nvSpPr>
            <p:cNvPr id="32813" name="Freeform 421"/>
            <p:cNvSpPr>
              <a:spLocks/>
            </p:cNvSpPr>
            <p:nvPr/>
          </p:nvSpPr>
          <p:spPr bwMode="auto">
            <a:xfrm>
              <a:off x="2517" y="1592"/>
              <a:ext cx="62" cy="63"/>
            </a:xfrm>
            <a:custGeom>
              <a:avLst/>
              <a:gdLst>
                <a:gd name="T0" fmla="*/ 22 w 45"/>
                <a:gd name="T1" fmla="*/ 0 h 45"/>
                <a:gd name="T2" fmla="*/ 26 w 45"/>
                <a:gd name="T3" fmla="*/ 0 h 45"/>
                <a:gd name="T4" fmla="*/ 32 w 45"/>
                <a:gd name="T5" fmla="*/ 0 h 45"/>
                <a:gd name="T6" fmla="*/ 35 w 45"/>
                <a:gd name="T7" fmla="*/ 3 h 45"/>
                <a:gd name="T8" fmla="*/ 38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5 h 45"/>
                <a:gd name="T24" fmla="*/ 38 w 45"/>
                <a:gd name="T25" fmla="*/ 39 h 45"/>
                <a:gd name="T26" fmla="*/ 35 w 45"/>
                <a:gd name="T27" fmla="*/ 39 h 45"/>
                <a:gd name="T28" fmla="*/ 32 w 45"/>
                <a:gd name="T29" fmla="*/ 42 h 45"/>
                <a:gd name="T30" fmla="*/ 26 w 45"/>
                <a:gd name="T31" fmla="*/ 42 h 45"/>
                <a:gd name="T32" fmla="*/ 22 w 45"/>
                <a:gd name="T33" fmla="*/ 45 h 45"/>
                <a:gd name="T34" fmla="*/ 19 w 45"/>
                <a:gd name="T35" fmla="*/ 42 h 45"/>
                <a:gd name="T36" fmla="*/ 13 w 45"/>
                <a:gd name="T37" fmla="*/ 42 h 45"/>
                <a:gd name="T38" fmla="*/ 10 w 45"/>
                <a:gd name="T39" fmla="*/ 39 h 45"/>
                <a:gd name="T40" fmla="*/ 6 w 45"/>
                <a:gd name="T41" fmla="*/ 39 h 45"/>
                <a:gd name="T42" fmla="*/ 3 w 45"/>
                <a:gd name="T43" fmla="*/ 35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10 w 45"/>
                <a:gd name="T59" fmla="*/ 3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0"/>
                  </a:lnTo>
                  <a:lnTo>
                    <a:pt x="35" y="3"/>
                  </a:lnTo>
                  <a:lnTo>
                    <a:pt x="38" y="7"/>
                  </a:lnTo>
                  <a:lnTo>
                    <a:pt x="42" y="10"/>
                  </a:lnTo>
                  <a:lnTo>
                    <a:pt x="42" y="13"/>
                  </a:lnTo>
                  <a:lnTo>
                    <a:pt x="45" y="16"/>
                  </a:lnTo>
                  <a:lnTo>
                    <a:pt x="45" y="23"/>
                  </a:lnTo>
                  <a:lnTo>
                    <a:pt x="45" y="26"/>
                  </a:lnTo>
                  <a:lnTo>
                    <a:pt x="42" y="29"/>
                  </a:lnTo>
                  <a:lnTo>
                    <a:pt x="42" y="35"/>
                  </a:lnTo>
                  <a:lnTo>
                    <a:pt x="38" y="39"/>
                  </a:lnTo>
                  <a:lnTo>
                    <a:pt x="35" y="39"/>
                  </a:lnTo>
                  <a:lnTo>
                    <a:pt x="32" y="42"/>
                  </a:lnTo>
                  <a:lnTo>
                    <a:pt x="26" y="42"/>
                  </a:lnTo>
                  <a:lnTo>
                    <a:pt x="22" y="45"/>
                  </a:lnTo>
                  <a:lnTo>
                    <a:pt x="19" y="42"/>
                  </a:lnTo>
                  <a:lnTo>
                    <a:pt x="13" y="42"/>
                  </a:lnTo>
                  <a:lnTo>
                    <a:pt x="10" y="39"/>
                  </a:lnTo>
                  <a:lnTo>
                    <a:pt x="6" y="39"/>
                  </a:lnTo>
                  <a:lnTo>
                    <a:pt x="3" y="35"/>
                  </a:lnTo>
                  <a:lnTo>
                    <a:pt x="3" y="29"/>
                  </a:lnTo>
                  <a:lnTo>
                    <a:pt x="0" y="26"/>
                  </a:lnTo>
                  <a:lnTo>
                    <a:pt x="0" y="23"/>
                  </a:lnTo>
                  <a:lnTo>
                    <a:pt x="0" y="16"/>
                  </a:lnTo>
                  <a:lnTo>
                    <a:pt x="3" y="13"/>
                  </a:lnTo>
                  <a:lnTo>
                    <a:pt x="3" y="10"/>
                  </a:lnTo>
                  <a:lnTo>
                    <a:pt x="6" y="7"/>
                  </a:lnTo>
                  <a:lnTo>
                    <a:pt x="10" y="3"/>
                  </a:lnTo>
                  <a:lnTo>
                    <a:pt x="13" y="0"/>
                  </a:lnTo>
                  <a:lnTo>
                    <a:pt x="19" y="0"/>
                  </a:lnTo>
                  <a:lnTo>
                    <a:pt x="22" y="0"/>
                  </a:lnTo>
                  <a:close/>
                </a:path>
              </a:pathLst>
            </a:custGeom>
            <a:solidFill>
              <a:srgbClr val="FFFF00"/>
            </a:solidFill>
            <a:ln w="9525">
              <a:noFill/>
              <a:round/>
              <a:headEnd/>
              <a:tailEnd/>
            </a:ln>
          </p:spPr>
          <p:txBody>
            <a:bodyPr/>
            <a:lstStyle/>
            <a:p>
              <a:endParaRPr lang="en-US"/>
            </a:p>
          </p:txBody>
        </p:sp>
        <p:sp>
          <p:nvSpPr>
            <p:cNvPr id="32814" name="Freeform 422"/>
            <p:cNvSpPr>
              <a:spLocks/>
            </p:cNvSpPr>
            <p:nvPr/>
          </p:nvSpPr>
          <p:spPr bwMode="auto">
            <a:xfrm>
              <a:off x="2517" y="1592"/>
              <a:ext cx="62" cy="63"/>
            </a:xfrm>
            <a:custGeom>
              <a:avLst/>
              <a:gdLst>
                <a:gd name="T0" fmla="*/ 22 w 45"/>
                <a:gd name="T1" fmla="*/ 0 h 45"/>
                <a:gd name="T2" fmla="*/ 26 w 45"/>
                <a:gd name="T3" fmla="*/ 0 h 45"/>
                <a:gd name="T4" fmla="*/ 32 w 45"/>
                <a:gd name="T5" fmla="*/ 0 h 45"/>
                <a:gd name="T6" fmla="*/ 35 w 45"/>
                <a:gd name="T7" fmla="*/ 3 h 45"/>
                <a:gd name="T8" fmla="*/ 38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5 h 45"/>
                <a:gd name="T24" fmla="*/ 38 w 45"/>
                <a:gd name="T25" fmla="*/ 39 h 45"/>
                <a:gd name="T26" fmla="*/ 35 w 45"/>
                <a:gd name="T27" fmla="*/ 39 h 45"/>
                <a:gd name="T28" fmla="*/ 32 w 45"/>
                <a:gd name="T29" fmla="*/ 42 h 45"/>
                <a:gd name="T30" fmla="*/ 26 w 45"/>
                <a:gd name="T31" fmla="*/ 42 h 45"/>
                <a:gd name="T32" fmla="*/ 22 w 45"/>
                <a:gd name="T33" fmla="*/ 45 h 45"/>
                <a:gd name="T34" fmla="*/ 19 w 45"/>
                <a:gd name="T35" fmla="*/ 42 h 45"/>
                <a:gd name="T36" fmla="*/ 13 w 45"/>
                <a:gd name="T37" fmla="*/ 42 h 45"/>
                <a:gd name="T38" fmla="*/ 10 w 45"/>
                <a:gd name="T39" fmla="*/ 39 h 45"/>
                <a:gd name="T40" fmla="*/ 6 w 45"/>
                <a:gd name="T41" fmla="*/ 39 h 45"/>
                <a:gd name="T42" fmla="*/ 3 w 45"/>
                <a:gd name="T43" fmla="*/ 35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10 w 45"/>
                <a:gd name="T59" fmla="*/ 3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0"/>
                  </a:lnTo>
                  <a:lnTo>
                    <a:pt x="35" y="3"/>
                  </a:lnTo>
                  <a:lnTo>
                    <a:pt x="38" y="7"/>
                  </a:lnTo>
                  <a:lnTo>
                    <a:pt x="42" y="10"/>
                  </a:lnTo>
                  <a:lnTo>
                    <a:pt x="42" y="13"/>
                  </a:lnTo>
                  <a:lnTo>
                    <a:pt x="45" y="16"/>
                  </a:lnTo>
                  <a:lnTo>
                    <a:pt x="45" y="23"/>
                  </a:lnTo>
                  <a:lnTo>
                    <a:pt x="45" y="26"/>
                  </a:lnTo>
                  <a:lnTo>
                    <a:pt x="42" y="29"/>
                  </a:lnTo>
                  <a:lnTo>
                    <a:pt x="42" y="35"/>
                  </a:lnTo>
                  <a:lnTo>
                    <a:pt x="38" y="39"/>
                  </a:lnTo>
                  <a:lnTo>
                    <a:pt x="35" y="39"/>
                  </a:lnTo>
                  <a:lnTo>
                    <a:pt x="32" y="42"/>
                  </a:lnTo>
                  <a:lnTo>
                    <a:pt x="26" y="42"/>
                  </a:lnTo>
                  <a:lnTo>
                    <a:pt x="22" y="45"/>
                  </a:lnTo>
                  <a:lnTo>
                    <a:pt x="19" y="42"/>
                  </a:lnTo>
                  <a:lnTo>
                    <a:pt x="13" y="42"/>
                  </a:lnTo>
                  <a:lnTo>
                    <a:pt x="10" y="39"/>
                  </a:lnTo>
                  <a:lnTo>
                    <a:pt x="6" y="39"/>
                  </a:lnTo>
                  <a:lnTo>
                    <a:pt x="3" y="35"/>
                  </a:lnTo>
                  <a:lnTo>
                    <a:pt x="3" y="29"/>
                  </a:lnTo>
                  <a:lnTo>
                    <a:pt x="0" y="26"/>
                  </a:lnTo>
                  <a:lnTo>
                    <a:pt x="0" y="23"/>
                  </a:lnTo>
                  <a:lnTo>
                    <a:pt x="0" y="16"/>
                  </a:lnTo>
                  <a:lnTo>
                    <a:pt x="3" y="13"/>
                  </a:lnTo>
                  <a:lnTo>
                    <a:pt x="3" y="10"/>
                  </a:lnTo>
                  <a:lnTo>
                    <a:pt x="6" y="7"/>
                  </a:lnTo>
                  <a:lnTo>
                    <a:pt x="10" y="3"/>
                  </a:lnTo>
                  <a:lnTo>
                    <a:pt x="13" y="0"/>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815" name="Freeform 423"/>
            <p:cNvSpPr>
              <a:spLocks/>
            </p:cNvSpPr>
            <p:nvPr/>
          </p:nvSpPr>
          <p:spPr bwMode="auto">
            <a:xfrm>
              <a:off x="2543" y="1655"/>
              <a:ext cx="62" cy="58"/>
            </a:xfrm>
            <a:custGeom>
              <a:avLst/>
              <a:gdLst>
                <a:gd name="T0" fmla="*/ 23 w 45"/>
                <a:gd name="T1" fmla="*/ 0 h 42"/>
                <a:gd name="T2" fmla="*/ 26 w 45"/>
                <a:gd name="T3" fmla="*/ 0 h 42"/>
                <a:gd name="T4" fmla="*/ 32 w 45"/>
                <a:gd name="T5" fmla="*/ 0 h 42"/>
                <a:gd name="T6" fmla="*/ 36 w 45"/>
                <a:gd name="T7" fmla="*/ 3 h 42"/>
                <a:gd name="T8" fmla="*/ 39 w 45"/>
                <a:gd name="T9" fmla="*/ 7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9 w 45"/>
                <a:gd name="T25" fmla="*/ 36 h 42"/>
                <a:gd name="T26" fmla="*/ 36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7 w 45"/>
                <a:gd name="T41" fmla="*/ 36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7 w 45"/>
                <a:gd name="T57" fmla="*/ 7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3"/>
                  </a:lnTo>
                  <a:lnTo>
                    <a:pt x="39" y="7"/>
                  </a:lnTo>
                  <a:lnTo>
                    <a:pt x="42" y="10"/>
                  </a:lnTo>
                  <a:lnTo>
                    <a:pt x="42" y="13"/>
                  </a:lnTo>
                  <a:lnTo>
                    <a:pt x="45" y="16"/>
                  </a:lnTo>
                  <a:lnTo>
                    <a:pt x="45" y="19"/>
                  </a:lnTo>
                  <a:lnTo>
                    <a:pt x="45" y="26"/>
                  </a:lnTo>
                  <a:lnTo>
                    <a:pt x="42" y="29"/>
                  </a:lnTo>
                  <a:lnTo>
                    <a:pt x="42" y="32"/>
                  </a:lnTo>
                  <a:lnTo>
                    <a:pt x="39" y="36"/>
                  </a:lnTo>
                  <a:lnTo>
                    <a:pt x="36" y="39"/>
                  </a:lnTo>
                  <a:lnTo>
                    <a:pt x="32" y="42"/>
                  </a:lnTo>
                  <a:lnTo>
                    <a:pt x="26" y="42"/>
                  </a:lnTo>
                  <a:lnTo>
                    <a:pt x="23" y="42"/>
                  </a:lnTo>
                  <a:lnTo>
                    <a:pt x="19" y="42"/>
                  </a:lnTo>
                  <a:lnTo>
                    <a:pt x="13" y="42"/>
                  </a:lnTo>
                  <a:lnTo>
                    <a:pt x="10" y="39"/>
                  </a:lnTo>
                  <a:lnTo>
                    <a:pt x="7" y="36"/>
                  </a:lnTo>
                  <a:lnTo>
                    <a:pt x="3" y="32"/>
                  </a:lnTo>
                  <a:lnTo>
                    <a:pt x="3" y="29"/>
                  </a:lnTo>
                  <a:lnTo>
                    <a:pt x="0" y="26"/>
                  </a:lnTo>
                  <a:lnTo>
                    <a:pt x="0" y="19"/>
                  </a:lnTo>
                  <a:lnTo>
                    <a:pt x="0" y="16"/>
                  </a:lnTo>
                  <a:lnTo>
                    <a:pt x="3" y="13"/>
                  </a:lnTo>
                  <a:lnTo>
                    <a:pt x="3" y="10"/>
                  </a:lnTo>
                  <a:lnTo>
                    <a:pt x="7" y="7"/>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816" name="Freeform 424"/>
            <p:cNvSpPr>
              <a:spLocks/>
            </p:cNvSpPr>
            <p:nvPr/>
          </p:nvSpPr>
          <p:spPr bwMode="auto">
            <a:xfrm>
              <a:off x="2543" y="1655"/>
              <a:ext cx="62" cy="58"/>
            </a:xfrm>
            <a:custGeom>
              <a:avLst/>
              <a:gdLst>
                <a:gd name="T0" fmla="*/ 23 w 45"/>
                <a:gd name="T1" fmla="*/ 0 h 42"/>
                <a:gd name="T2" fmla="*/ 26 w 45"/>
                <a:gd name="T3" fmla="*/ 0 h 42"/>
                <a:gd name="T4" fmla="*/ 32 w 45"/>
                <a:gd name="T5" fmla="*/ 0 h 42"/>
                <a:gd name="T6" fmla="*/ 36 w 45"/>
                <a:gd name="T7" fmla="*/ 3 h 42"/>
                <a:gd name="T8" fmla="*/ 39 w 45"/>
                <a:gd name="T9" fmla="*/ 7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9 w 45"/>
                <a:gd name="T25" fmla="*/ 36 h 42"/>
                <a:gd name="T26" fmla="*/ 36 w 45"/>
                <a:gd name="T27" fmla="*/ 39 h 42"/>
                <a:gd name="T28" fmla="*/ 32 w 45"/>
                <a:gd name="T29" fmla="*/ 42 h 42"/>
                <a:gd name="T30" fmla="*/ 26 w 45"/>
                <a:gd name="T31" fmla="*/ 42 h 42"/>
                <a:gd name="T32" fmla="*/ 23 w 45"/>
                <a:gd name="T33" fmla="*/ 42 h 42"/>
                <a:gd name="T34" fmla="*/ 19 w 45"/>
                <a:gd name="T35" fmla="*/ 42 h 42"/>
                <a:gd name="T36" fmla="*/ 13 w 45"/>
                <a:gd name="T37" fmla="*/ 42 h 42"/>
                <a:gd name="T38" fmla="*/ 10 w 45"/>
                <a:gd name="T39" fmla="*/ 39 h 42"/>
                <a:gd name="T40" fmla="*/ 7 w 45"/>
                <a:gd name="T41" fmla="*/ 36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7 w 45"/>
                <a:gd name="T57" fmla="*/ 7 h 42"/>
                <a:gd name="T58" fmla="*/ 10 w 45"/>
                <a:gd name="T59" fmla="*/ 3 h 42"/>
                <a:gd name="T60" fmla="*/ 13 w 45"/>
                <a:gd name="T61" fmla="*/ 0 h 42"/>
                <a:gd name="T62" fmla="*/ 19 w 45"/>
                <a:gd name="T63" fmla="*/ 0 h 42"/>
                <a:gd name="T64" fmla="*/ 23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3" y="0"/>
                  </a:moveTo>
                  <a:lnTo>
                    <a:pt x="26" y="0"/>
                  </a:lnTo>
                  <a:lnTo>
                    <a:pt x="32" y="0"/>
                  </a:lnTo>
                  <a:lnTo>
                    <a:pt x="36" y="3"/>
                  </a:lnTo>
                  <a:lnTo>
                    <a:pt x="39" y="7"/>
                  </a:lnTo>
                  <a:lnTo>
                    <a:pt x="42" y="10"/>
                  </a:lnTo>
                  <a:lnTo>
                    <a:pt x="42" y="13"/>
                  </a:lnTo>
                  <a:lnTo>
                    <a:pt x="45" y="16"/>
                  </a:lnTo>
                  <a:lnTo>
                    <a:pt x="45" y="19"/>
                  </a:lnTo>
                  <a:lnTo>
                    <a:pt x="45" y="26"/>
                  </a:lnTo>
                  <a:lnTo>
                    <a:pt x="42" y="29"/>
                  </a:lnTo>
                  <a:lnTo>
                    <a:pt x="42" y="32"/>
                  </a:lnTo>
                  <a:lnTo>
                    <a:pt x="39" y="36"/>
                  </a:lnTo>
                  <a:lnTo>
                    <a:pt x="36" y="39"/>
                  </a:lnTo>
                  <a:lnTo>
                    <a:pt x="32" y="42"/>
                  </a:lnTo>
                  <a:lnTo>
                    <a:pt x="26" y="42"/>
                  </a:lnTo>
                  <a:lnTo>
                    <a:pt x="23" y="42"/>
                  </a:lnTo>
                  <a:lnTo>
                    <a:pt x="19" y="42"/>
                  </a:lnTo>
                  <a:lnTo>
                    <a:pt x="13" y="42"/>
                  </a:lnTo>
                  <a:lnTo>
                    <a:pt x="10" y="39"/>
                  </a:lnTo>
                  <a:lnTo>
                    <a:pt x="7" y="36"/>
                  </a:lnTo>
                  <a:lnTo>
                    <a:pt x="3" y="32"/>
                  </a:lnTo>
                  <a:lnTo>
                    <a:pt x="3" y="29"/>
                  </a:lnTo>
                  <a:lnTo>
                    <a:pt x="0" y="26"/>
                  </a:lnTo>
                  <a:lnTo>
                    <a:pt x="0" y="19"/>
                  </a:lnTo>
                  <a:lnTo>
                    <a:pt x="0" y="16"/>
                  </a:lnTo>
                  <a:lnTo>
                    <a:pt x="3" y="13"/>
                  </a:lnTo>
                  <a:lnTo>
                    <a:pt x="3" y="10"/>
                  </a:lnTo>
                  <a:lnTo>
                    <a:pt x="7" y="7"/>
                  </a:lnTo>
                  <a:lnTo>
                    <a:pt x="10" y="3"/>
                  </a:lnTo>
                  <a:lnTo>
                    <a:pt x="13" y="0"/>
                  </a:lnTo>
                  <a:lnTo>
                    <a:pt x="19" y="0"/>
                  </a:lnTo>
                  <a:lnTo>
                    <a:pt x="23" y="0"/>
                  </a:lnTo>
                </a:path>
              </a:pathLst>
            </a:custGeom>
            <a:solidFill>
              <a:srgbClr val="FFFF00"/>
            </a:solidFill>
            <a:ln w="12700">
              <a:solidFill>
                <a:srgbClr val="000000"/>
              </a:solidFill>
              <a:round/>
              <a:headEnd/>
              <a:tailEnd/>
            </a:ln>
          </p:spPr>
          <p:txBody>
            <a:bodyPr/>
            <a:lstStyle/>
            <a:p>
              <a:endParaRPr lang="en-US"/>
            </a:p>
          </p:txBody>
        </p:sp>
        <p:sp>
          <p:nvSpPr>
            <p:cNvPr id="32817" name="Freeform 425"/>
            <p:cNvSpPr>
              <a:spLocks/>
            </p:cNvSpPr>
            <p:nvPr/>
          </p:nvSpPr>
          <p:spPr bwMode="auto">
            <a:xfrm>
              <a:off x="2557" y="1614"/>
              <a:ext cx="62" cy="59"/>
            </a:xfrm>
            <a:custGeom>
              <a:avLst/>
              <a:gdLst>
                <a:gd name="T0" fmla="*/ 22 w 45"/>
                <a:gd name="T1" fmla="*/ 0 h 42"/>
                <a:gd name="T2" fmla="*/ 26 w 45"/>
                <a:gd name="T3" fmla="*/ 0 h 42"/>
                <a:gd name="T4" fmla="*/ 32 w 45"/>
                <a:gd name="T5" fmla="*/ 0 h 42"/>
                <a:gd name="T6" fmla="*/ 35 w 45"/>
                <a:gd name="T7" fmla="*/ 3 h 42"/>
                <a:gd name="T8" fmla="*/ 38 w 45"/>
                <a:gd name="T9" fmla="*/ 7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8 w 45"/>
                <a:gd name="T25" fmla="*/ 36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9 w 45"/>
                <a:gd name="T39" fmla="*/ 39 h 42"/>
                <a:gd name="T40" fmla="*/ 6 w 45"/>
                <a:gd name="T41" fmla="*/ 36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7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8" y="7"/>
                  </a:lnTo>
                  <a:lnTo>
                    <a:pt x="42" y="10"/>
                  </a:lnTo>
                  <a:lnTo>
                    <a:pt x="42" y="13"/>
                  </a:lnTo>
                  <a:lnTo>
                    <a:pt x="45" y="16"/>
                  </a:lnTo>
                  <a:lnTo>
                    <a:pt x="45" y="19"/>
                  </a:lnTo>
                  <a:lnTo>
                    <a:pt x="45" y="26"/>
                  </a:lnTo>
                  <a:lnTo>
                    <a:pt x="42" y="29"/>
                  </a:lnTo>
                  <a:lnTo>
                    <a:pt x="42" y="32"/>
                  </a:lnTo>
                  <a:lnTo>
                    <a:pt x="38" y="36"/>
                  </a:lnTo>
                  <a:lnTo>
                    <a:pt x="35" y="39"/>
                  </a:lnTo>
                  <a:lnTo>
                    <a:pt x="32" y="42"/>
                  </a:lnTo>
                  <a:lnTo>
                    <a:pt x="26" y="42"/>
                  </a:lnTo>
                  <a:lnTo>
                    <a:pt x="22" y="42"/>
                  </a:lnTo>
                  <a:lnTo>
                    <a:pt x="19" y="42"/>
                  </a:lnTo>
                  <a:lnTo>
                    <a:pt x="13" y="42"/>
                  </a:lnTo>
                  <a:lnTo>
                    <a:pt x="9" y="39"/>
                  </a:lnTo>
                  <a:lnTo>
                    <a:pt x="6" y="36"/>
                  </a:lnTo>
                  <a:lnTo>
                    <a:pt x="3" y="32"/>
                  </a:lnTo>
                  <a:lnTo>
                    <a:pt x="3" y="29"/>
                  </a:lnTo>
                  <a:lnTo>
                    <a:pt x="0" y="26"/>
                  </a:lnTo>
                  <a:lnTo>
                    <a:pt x="0" y="19"/>
                  </a:lnTo>
                  <a:lnTo>
                    <a:pt x="0" y="16"/>
                  </a:lnTo>
                  <a:lnTo>
                    <a:pt x="3" y="13"/>
                  </a:lnTo>
                  <a:lnTo>
                    <a:pt x="3" y="10"/>
                  </a:lnTo>
                  <a:lnTo>
                    <a:pt x="6" y="7"/>
                  </a:lnTo>
                  <a:lnTo>
                    <a:pt x="9" y="3"/>
                  </a:lnTo>
                  <a:lnTo>
                    <a:pt x="13" y="0"/>
                  </a:lnTo>
                  <a:lnTo>
                    <a:pt x="19" y="0"/>
                  </a:lnTo>
                  <a:lnTo>
                    <a:pt x="22" y="0"/>
                  </a:lnTo>
                  <a:close/>
                </a:path>
              </a:pathLst>
            </a:custGeom>
            <a:solidFill>
              <a:srgbClr val="FF0000"/>
            </a:solidFill>
            <a:ln w="9525">
              <a:noFill/>
              <a:round/>
              <a:headEnd/>
              <a:tailEnd/>
            </a:ln>
          </p:spPr>
          <p:txBody>
            <a:bodyPr/>
            <a:lstStyle/>
            <a:p>
              <a:endParaRPr lang="en-US"/>
            </a:p>
          </p:txBody>
        </p:sp>
        <p:sp>
          <p:nvSpPr>
            <p:cNvPr id="32818" name="Freeform 426"/>
            <p:cNvSpPr>
              <a:spLocks/>
            </p:cNvSpPr>
            <p:nvPr/>
          </p:nvSpPr>
          <p:spPr bwMode="auto">
            <a:xfrm>
              <a:off x="2557" y="1614"/>
              <a:ext cx="62" cy="59"/>
            </a:xfrm>
            <a:custGeom>
              <a:avLst/>
              <a:gdLst>
                <a:gd name="T0" fmla="*/ 22 w 45"/>
                <a:gd name="T1" fmla="*/ 0 h 42"/>
                <a:gd name="T2" fmla="*/ 26 w 45"/>
                <a:gd name="T3" fmla="*/ 0 h 42"/>
                <a:gd name="T4" fmla="*/ 32 w 45"/>
                <a:gd name="T5" fmla="*/ 0 h 42"/>
                <a:gd name="T6" fmla="*/ 35 w 45"/>
                <a:gd name="T7" fmla="*/ 3 h 42"/>
                <a:gd name="T8" fmla="*/ 38 w 45"/>
                <a:gd name="T9" fmla="*/ 7 h 42"/>
                <a:gd name="T10" fmla="*/ 42 w 45"/>
                <a:gd name="T11" fmla="*/ 10 h 42"/>
                <a:gd name="T12" fmla="*/ 42 w 45"/>
                <a:gd name="T13" fmla="*/ 13 h 42"/>
                <a:gd name="T14" fmla="*/ 45 w 45"/>
                <a:gd name="T15" fmla="*/ 16 h 42"/>
                <a:gd name="T16" fmla="*/ 45 w 45"/>
                <a:gd name="T17" fmla="*/ 19 h 42"/>
                <a:gd name="T18" fmla="*/ 45 w 45"/>
                <a:gd name="T19" fmla="*/ 26 h 42"/>
                <a:gd name="T20" fmla="*/ 42 w 45"/>
                <a:gd name="T21" fmla="*/ 29 h 42"/>
                <a:gd name="T22" fmla="*/ 42 w 45"/>
                <a:gd name="T23" fmla="*/ 32 h 42"/>
                <a:gd name="T24" fmla="*/ 38 w 45"/>
                <a:gd name="T25" fmla="*/ 36 h 42"/>
                <a:gd name="T26" fmla="*/ 35 w 45"/>
                <a:gd name="T27" fmla="*/ 39 h 42"/>
                <a:gd name="T28" fmla="*/ 32 w 45"/>
                <a:gd name="T29" fmla="*/ 42 h 42"/>
                <a:gd name="T30" fmla="*/ 26 w 45"/>
                <a:gd name="T31" fmla="*/ 42 h 42"/>
                <a:gd name="T32" fmla="*/ 22 w 45"/>
                <a:gd name="T33" fmla="*/ 42 h 42"/>
                <a:gd name="T34" fmla="*/ 19 w 45"/>
                <a:gd name="T35" fmla="*/ 42 h 42"/>
                <a:gd name="T36" fmla="*/ 13 w 45"/>
                <a:gd name="T37" fmla="*/ 42 h 42"/>
                <a:gd name="T38" fmla="*/ 9 w 45"/>
                <a:gd name="T39" fmla="*/ 39 h 42"/>
                <a:gd name="T40" fmla="*/ 6 w 45"/>
                <a:gd name="T41" fmla="*/ 36 h 42"/>
                <a:gd name="T42" fmla="*/ 3 w 45"/>
                <a:gd name="T43" fmla="*/ 32 h 42"/>
                <a:gd name="T44" fmla="*/ 3 w 45"/>
                <a:gd name="T45" fmla="*/ 29 h 42"/>
                <a:gd name="T46" fmla="*/ 0 w 45"/>
                <a:gd name="T47" fmla="*/ 26 h 42"/>
                <a:gd name="T48" fmla="*/ 0 w 45"/>
                <a:gd name="T49" fmla="*/ 19 h 42"/>
                <a:gd name="T50" fmla="*/ 0 w 45"/>
                <a:gd name="T51" fmla="*/ 16 h 42"/>
                <a:gd name="T52" fmla="*/ 3 w 45"/>
                <a:gd name="T53" fmla="*/ 13 h 42"/>
                <a:gd name="T54" fmla="*/ 3 w 45"/>
                <a:gd name="T55" fmla="*/ 10 h 42"/>
                <a:gd name="T56" fmla="*/ 6 w 45"/>
                <a:gd name="T57" fmla="*/ 7 h 42"/>
                <a:gd name="T58" fmla="*/ 9 w 45"/>
                <a:gd name="T59" fmla="*/ 3 h 42"/>
                <a:gd name="T60" fmla="*/ 13 w 45"/>
                <a:gd name="T61" fmla="*/ 0 h 42"/>
                <a:gd name="T62" fmla="*/ 19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6" y="0"/>
                  </a:lnTo>
                  <a:lnTo>
                    <a:pt x="32" y="0"/>
                  </a:lnTo>
                  <a:lnTo>
                    <a:pt x="35" y="3"/>
                  </a:lnTo>
                  <a:lnTo>
                    <a:pt x="38" y="7"/>
                  </a:lnTo>
                  <a:lnTo>
                    <a:pt x="42" y="10"/>
                  </a:lnTo>
                  <a:lnTo>
                    <a:pt x="42" y="13"/>
                  </a:lnTo>
                  <a:lnTo>
                    <a:pt x="45" y="16"/>
                  </a:lnTo>
                  <a:lnTo>
                    <a:pt x="45" y="19"/>
                  </a:lnTo>
                  <a:lnTo>
                    <a:pt x="45" y="26"/>
                  </a:lnTo>
                  <a:lnTo>
                    <a:pt x="42" y="29"/>
                  </a:lnTo>
                  <a:lnTo>
                    <a:pt x="42" y="32"/>
                  </a:lnTo>
                  <a:lnTo>
                    <a:pt x="38" y="36"/>
                  </a:lnTo>
                  <a:lnTo>
                    <a:pt x="35" y="39"/>
                  </a:lnTo>
                  <a:lnTo>
                    <a:pt x="32" y="42"/>
                  </a:lnTo>
                  <a:lnTo>
                    <a:pt x="26" y="42"/>
                  </a:lnTo>
                  <a:lnTo>
                    <a:pt x="22" y="42"/>
                  </a:lnTo>
                  <a:lnTo>
                    <a:pt x="19" y="42"/>
                  </a:lnTo>
                  <a:lnTo>
                    <a:pt x="13" y="42"/>
                  </a:lnTo>
                  <a:lnTo>
                    <a:pt x="9" y="39"/>
                  </a:lnTo>
                  <a:lnTo>
                    <a:pt x="6" y="36"/>
                  </a:lnTo>
                  <a:lnTo>
                    <a:pt x="3" y="32"/>
                  </a:lnTo>
                  <a:lnTo>
                    <a:pt x="3" y="29"/>
                  </a:lnTo>
                  <a:lnTo>
                    <a:pt x="0" y="26"/>
                  </a:lnTo>
                  <a:lnTo>
                    <a:pt x="0" y="19"/>
                  </a:lnTo>
                  <a:lnTo>
                    <a:pt x="0" y="16"/>
                  </a:lnTo>
                  <a:lnTo>
                    <a:pt x="3" y="13"/>
                  </a:lnTo>
                  <a:lnTo>
                    <a:pt x="3" y="10"/>
                  </a:lnTo>
                  <a:lnTo>
                    <a:pt x="6" y="7"/>
                  </a:lnTo>
                  <a:lnTo>
                    <a:pt x="9" y="3"/>
                  </a:lnTo>
                  <a:lnTo>
                    <a:pt x="13" y="0"/>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819" name="Freeform 427"/>
            <p:cNvSpPr>
              <a:spLocks/>
            </p:cNvSpPr>
            <p:nvPr/>
          </p:nvSpPr>
          <p:spPr bwMode="auto">
            <a:xfrm>
              <a:off x="2535" y="1636"/>
              <a:ext cx="62" cy="63"/>
            </a:xfrm>
            <a:custGeom>
              <a:avLst/>
              <a:gdLst>
                <a:gd name="T0" fmla="*/ 22 w 45"/>
                <a:gd name="T1" fmla="*/ 0 h 45"/>
                <a:gd name="T2" fmla="*/ 25 w 45"/>
                <a:gd name="T3" fmla="*/ 0 h 45"/>
                <a:gd name="T4" fmla="*/ 29 w 45"/>
                <a:gd name="T5" fmla="*/ 0 h 45"/>
                <a:gd name="T6" fmla="*/ 32 w 45"/>
                <a:gd name="T7" fmla="*/ 3 h 45"/>
                <a:gd name="T8" fmla="*/ 35 w 45"/>
                <a:gd name="T9" fmla="*/ 7 h 45"/>
                <a:gd name="T10" fmla="*/ 38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8 w 45"/>
                <a:gd name="T23" fmla="*/ 36 h 45"/>
                <a:gd name="T24" fmla="*/ 35 w 45"/>
                <a:gd name="T25" fmla="*/ 39 h 45"/>
                <a:gd name="T26" fmla="*/ 32 w 45"/>
                <a:gd name="T27" fmla="*/ 39 h 45"/>
                <a:gd name="T28" fmla="*/ 29 w 45"/>
                <a:gd name="T29" fmla="*/ 42 h 45"/>
                <a:gd name="T30" fmla="*/ 25 w 45"/>
                <a:gd name="T31" fmla="*/ 42 h 45"/>
                <a:gd name="T32" fmla="*/ 22 w 45"/>
                <a:gd name="T33" fmla="*/ 45 h 45"/>
                <a:gd name="T34" fmla="*/ 16 w 45"/>
                <a:gd name="T35" fmla="*/ 42 h 45"/>
                <a:gd name="T36" fmla="*/ 13 w 45"/>
                <a:gd name="T37" fmla="*/ 42 h 45"/>
                <a:gd name="T38" fmla="*/ 9 w 45"/>
                <a:gd name="T39" fmla="*/ 39 h 45"/>
                <a:gd name="T40" fmla="*/ 6 w 45"/>
                <a:gd name="T41" fmla="*/ 39 h 45"/>
                <a:gd name="T42" fmla="*/ 3 w 45"/>
                <a:gd name="T43" fmla="*/ 36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6 w 45"/>
                <a:gd name="T57" fmla="*/ 7 h 45"/>
                <a:gd name="T58" fmla="*/ 9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0"/>
                  </a:lnTo>
                  <a:lnTo>
                    <a:pt x="32" y="3"/>
                  </a:lnTo>
                  <a:lnTo>
                    <a:pt x="35" y="7"/>
                  </a:lnTo>
                  <a:lnTo>
                    <a:pt x="38" y="10"/>
                  </a:lnTo>
                  <a:lnTo>
                    <a:pt x="42" y="13"/>
                  </a:lnTo>
                  <a:lnTo>
                    <a:pt x="42" y="16"/>
                  </a:lnTo>
                  <a:lnTo>
                    <a:pt x="45" y="23"/>
                  </a:lnTo>
                  <a:lnTo>
                    <a:pt x="42" y="26"/>
                  </a:lnTo>
                  <a:lnTo>
                    <a:pt x="42" y="29"/>
                  </a:lnTo>
                  <a:lnTo>
                    <a:pt x="38" y="36"/>
                  </a:lnTo>
                  <a:lnTo>
                    <a:pt x="35" y="39"/>
                  </a:lnTo>
                  <a:lnTo>
                    <a:pt x="32" y="39"/>
                  </a:lnTo>
                  <a:lnTo>
                    <a:pt x="29" y="42"/>
                  </a:lnTo>
                  <a:lnTo>
                    <a:pt x="25" y="42"/>
                  </a:lnTo>
                  <a:lnTo>
                    <a:pt x="22" y="45"/>
                  </a:lnTo>
                  <a:lnTo>
                    <a:pt x="16" y="42"/>
                  </a:lnTo>
                  <a:lnTo>
                    <a:pt x="13" y="42"/>
                  </a:lnTo>
                  <a:lnTo>
                    <a:pt x="9" y="39"/>
                  </a:lnTo>
                  <a:lnTo>
                    <a:pt x="6" y="39"/>
                  </a:lnTo>
                  <a:lnTo>
                    <a:pt x="3" y="36"/>
                  </a:lnTo>
                  <a:lnTo>
                    <a:pt x="0" y="29"/>
                  </a:lnTo>
                  <a:lnTo>
                    <a:pt x="0" y="26"/>
                  </a:lnTo>
                  <a:lnTo>
                    <a:pt x="0" y="23"/>
                  </a:lnTo>
                  <a:lnTo>
                    <a:pt x="0" y="16"/>
                  </a:lnTo>
                  <a:lnTo>
                    <a:pt x="0" y="13"/>
                  </a:lnTo>
                  <a:lnTo>
                    <a:pt x="3" y="10"/>
                  </a:lnTo>
                  <a:lnTo>
                    <a:pt x="6" y="7"/>
                  </a:lnTo>
                  <a:lnTo>
                    <a:pt x="9" y="3"/>
                  </a:lnTo>
                  <a:lnTo>
                    <a:pt x="13" y="0"/>
                  </a:lnTo>
                  <a:lnTo>
                    <a:pt x="16" y="0"/>
                  </a:lnTo>
                  <a:lnTo>
                    <a:pt x="22" y="0"/>
                  </a:lnTo>
                  <a:close/>
                </a:path>
              </a:pathLst>
            </a:custGeom>
            <a:solidFill>
              <a:srgbClr val="FFFF00"/>
            </a:solidFill>
            <a:ln w="9525">
              <a:noFill/>
              <a:round/>
              <a:headEnd/>
              <a:tailEnd/>
            </a:ln>
          </p:spPr>
          <p:txBody>
            <a:bodyPr/>
            <a:lstStyle/>
            <a:p>
              <a:endParaRPr lang="en-US"/>
            </a:p>
          </p:txBody>
        </p:sp>
        <p:sp>
          <p:nvSpPr>
            <p:cNvPr id="32820" name="Freeform 428"/>
            <p:cNvSpPr>
              <a:spLocks/>
            </p:cNvSpPr>
            <p:nvPr/>
          </p:nvSpPr>
          <p:spPr bwMode="auto">
            <a:xfrm>
              <a:off x="2535" y="1636"/>
              <a:ext cx="62" cy="63"/>
            </a:xfrm>
            <a:custGeom>
              <a:avLst/>
              <a:gdLst>
                <a:gd name="T0" fmla="*/ 22 w 45"/>
                <a:gd name="T1" fmla="*/ 0 h 45"/>
                <a:gd name="T2" fmla="*/ 25 w 45"/>
                <a:gd name="T3" fmla="*/ 0 h 45"/>
                <a:gd name="T4" fmla="*/ 29 w 45"/>
                <a:gd name="T5" fmla="*/ 0 h 45"/>
                <a:gd name="T6" fmla="*/ 32 w 45"/>
                <a:gd name="T7" fmla="*/ 3 h 45"/>
                <a:gd name="T8" fmla="*/ 35 w 45"/>
                <a:gd name="T9" fmla="*/ 7 h 45"/>
                <a:gd name="T10" fmla="*/ 38 w 45"/>
                <a:gd name="T11" fmla="*/ 10 h 45"/>
                <a:gd name="T12" fmla="*/ 42 w 45"/>
                <a:gd name="T13" fmla="*/ 13 h 45"/>
                <a:gd name="T14" fmla="*/ 42 w 45"/>
                <a:gd name="T15" fmla="*/ 16 h 45"/>
                <a:gd name="T16" fmla="*/ 45 w 45"/>
                <a:gd name="T17" fmla="*/ 23 h 45"/>
                <a:gd name="T18" fmla="*/ 42 w 45"/>
                <a:gd name="T19" fmla="*/ 26 h 45"/>
                <a:gd name="T20" fmla="*/ 42 w 45"/>
                <a:gd name="T21" fmla="*/ 29 h 45"/>
                <a:gd name="T22" fmla="*/ 38 w 45"/>
                <a:gd name="T23" fmla="*/ 36 h 45"/>
                <a:gd name="T24" fmla="*/ 35 w 45"/>
                <a:gd name="T25" fmla="*/ 39 h 45"/>
                <a:gd name="T26" fmla="*/ 32 w 45"/>
                <a:gd name="T27" fmla="*/ 39 h 45"/>
                <a:gd name="T28" fmla="*/ 29 w 45"/>
                <a:gd name="T29" fmla="*/ 42 h 45"/>
                <a:gd name="T30" fmla="*/ 25 w 45"/>
                <a:gd name="T31" fmla="*/ 42 h 45"/>
                <a:gd name="T32" fmla="*/ 22 w 45"/>
                <a:gd name="T33" fmla="*/ 45 h 45"/>
                <a:gd name="T34" fmla="*/ 16 w 45"/>
                <a:gd name="T35" fmla="*/ 42 h 45"/>
                <a:gd name="T36" fmla="*/ 13 w 45"/>
                <a:gd name="T37" fmla="*/ 42 h 45"/>
                <a:gd name="T38" fmla="*/ 9 w 45"/>
                <a:gd name="T39" fmla="*/ 39 h 45"/>
                <a:gd name="T40" fmla="*/ 6 w 45"/>
                <a:gd name="T41" fmla="*/ 39 h 45"/>
                <a:gd name="T42" fmla="*/ 3 w 45"/>
                <a:gd name="T43" fmla="*/ 36 h 45"/>
                <a:gd name="T44" fmla="*/ 0 w 45"/>
                <a:gd name="T45" fmla="*/ 29 h 45"/>
                <a:gd name="T46" fmla="*/ 0 w 45"/>
                <a:gd name="T47" fmla="*/ 26 h 45"/>
                <a:gd name="T48" fmla="*/ 0 w 45"/>
                <a:gd name="T49" fmla="*/ 23 h 45"/>
                <a:gd name="T50" fmla="*/ 0 w 45"/>
                <a:gd name="T51" fmla="*/ 16 h 45"/>
                <a:gd name="T52" fmla="*/ 0 w 45"/>
                <a:gd name="T53" fmla="*/ 13 h 45"/>
                <a:gd name="T54" fmla="*/ 3 w 45"/>
                <a:gd name="T55" fmla="*/ 10 h 45"/>
                <a:gd name="T56" fmla="*/ 6 w 45"/>
                <a:gd name="T57" fmla="*/ 7 h 45"/>
                <a:gd name="T58" fmla="*/ 9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0"/>
                  </a:lnTo>
                  <a:lnTo>
                    <a:pt x="32" y="3"/>
                  </a:lnTo>
                  <a:lnTo>
                    <a:pt x="35" y="7"/>
                  </a:lnTo>
                  <a:lnTo>
                    <a:pt x="38" y="10"/>
                  </a:lnTo>
                  <a:lnTo>
                    <a:pt x="42" y="13"/>
                  </a:lnTo>
                  <a:lnTo>
                    <a:pt x="42" y="16"/>
                  </a:lnTo>
                  <a:lnTo>
                    <a:pt x="45" y="23"/>
                  </a:lnTo>
                  <a:lnTo>
                    <a:pt x="42" y="26"/>
                  </a:lnTo>
                  <a:lnTo>
                    <a:pt x="42" y="29"/>
                  </a:lnTo>
                  <a:lnTo>
                    <a:pt x="38" y="36"/>
                  </a:lnTo>
                  <a:lnTo>
                    <a:pt x="35" y="39"/>
                  </a:lnTo>
                  <a:lnTo>
                    <a:pt x="32" y="39"/>
                  </a:lnTo>
                  <a:lnTo>
                    <a:pt x="29" y="42"/>
                  </a:lnTo>
                  <a:lnTo>
                    <a:pt x="25" y="42"/>
                  </a:lnTo>
                  <a:lnTo>
                    <a:pt x="22" y="45"/>
                  </a:lnTo>
                  <a:lnTo>
                    <a:pt x="16" y="42"/>
                  </a:lnTo>
                  <a:lnTo>
                    <a:pt x="13" y="42"/>
                  </a:lnTo>
                  <a:lnTo>
                    <a:pt x="9" y="39"/>
                  </a:lnTo>
                  <a:lnTo>
                    <a:pt x="6" y="39"/>
                  </a:lnTo>
                  <a:lnTo>
                    <a:pt x="3" y="36"/>
                  </a:lnTo>
                  <a:lnTo>
                    <a:pt x="0" y="29"/>
                  </a:lnTo>
                  <a:lnTo>
                    <a:pt x="0" y="26"/>
                  </a:lnTo>
                  <a:lnTo>
                    <a:pt x="0" y="23"/>
                  </a:lnTo>
                  <a:lnTo>
                    <a:pt x="0" y="16"/>
                  </a:lnTo>
                  <a:lnTo>
                    <a:pt x="0" y="13"/>
                  </a:lnTo>
                  <a:lnTo>
                    <a:pt x="3" y="10"/>
                  </a:lnTo>
                  <a:lnTo>
                    <a:pt x="6" y="7"/>
                  </a:lnTo>
                  <a:lnTo>
                    <a:pt x="9" y="3"/>
                  </a:lnTo>
                  <a:lnTo>
                    <a:pt x="13" y="0"/>
                  </a:lnTo>
                  <a:lnTo>
                    <a:pt x="16" y="0"/>
                  </a:lnTo>
                  <a:lnTo>
                    <a:pt x="22" y="0"/>
                  </a:lnTo>
                </a:path>
              </a:pathLst>
            </a:custGeom>
            <a:noFill/>
            <a:ln w="12700">
              <a:solidFill>
                <a:srgbClr val="000000"/>
              </a:solidFill>
              <a:round/>
              <a:headEnd/>
              <a:tailEnd/>
            </a:ln>
          </p:spPr>
          <p:txBody>
            <a:bodyPr/>
            <a:lstStyle/>
            <a:p>
              <a:endParaRPr lang="en-US"/>
            </a:p>
          </p:txBody>
        </p:sp>
        <p:sp>
          <p:nvSpPr>
            <p:cNvPr id="32821" name="Freeform 429"/>
            <p:cNvSpPr>
              <a:spLocks/>
            </p:cNvSpPr>
            <p:nvPr/>
          </p:nvSpPr>
          <p:spPr bwMode="auto">
            <a:xfrm>
              <a:off x="2441" y="1538"/>
              <a:ext cx="62" cy="58"/>
            </a:xfrm>
            <a:custGeom>
              <a:avLst/>
              <a:gdLst>
                <a:gd name="T0" fmla="*/ 23 w 45"/>
                <a:gd name="T1" fmla="*/ 0 h 41"/>
                <a:gd name="T2" fmla="*/ 26 w 45"/>
                <a:gd name="T3" fmla="*/ 0 h 41"/>
                <a:gd name="T4" fmla="*/ 32 w 45"/>
                <a:gd name="T5" fmla="*/ 0 h 41"/>
                <a:gd name="T6" fmla="*/ 36 w 45"/>
                <a:gd name="T7" fmla="*/ 3 h 41"/>
                <a:gd name="T8" fmla="*/ 39 w 45"/>
                <a:gd name="T9" fmla="*/ 6 h 41"/>
                <a:gd name="T10" fmla="*/ 42 w 45"/>
                <a:gd name="T11" fmla="*/ 9 h 41"/>
                <a:gd name="T12" fmla="*/ 42 w 45"/>
                <a:gd name="T13" fmla="*/ 12 h 41"/>
                <a:gd name="T14" fmla="*/ 45 w 45"/>
                <a:gd name="T15" fmla="*/ 16 h 41"/>
                <a:gd name="T16" fmla="*/ 45 w 45"/>
                <a:gd name="T17" fmla="*/ 22 h 41"/>
                <a:gd name="T18" fmla="*/ 45 w 45"/>
                <a:gd name="T19" fmla="*/ 25 h 41"/>
                <a:gd name="T20" fmla="*/ 42 w 45"/>
                <a:gd name="T21" fmla="*/ 28 h 41"/>
                <a:gd name="T22" fmla="*/ 42 w 45"/>
                <a:gd name="T23" fmla="*/ 32 h 41"/>
                <a:gd name="T24" fmla="*/ 39 w 45"/>
                <a:gd name="T25" fmla="*/ 35 h 41"/>
                <a:gd name="T26" fmla="*/ 36 w 45"/>
                <a:gd name="T27" fmla="*/ 38 h 41"/>
                <a:gd name="T28" fmla="*/ 32 w 45"/>
                <a:gd name="T29" fmla="*/ 41 h 41"/>
                <a:gd name="T30" fmla="*/ 26 w 45"/>
                <a:gd name="T31" fmla="*/ 41 h 41"/>
                <a:gd name="T32" fmla="*/ 23 w 45"/>
                <a:gd name="T33" fmla="*/ 41 h 41"/>
                <a:gd name="T34" fmla="*/ 19 w 45"/>
                <a:gd name="T35" fmla="*/ 41 h 41"/>
                <a:gd name="T36" fmla="*/ 13 w 45"/>
                <a:gd name="T37" fmla="*/ 41 h 41"/>
                <a:gd name="T38" fmla="*/ 10 w 45"/>
                <a:gd name="T39" fmla="*/ 38 h 41"/>
                <a:gd name="T40" fmla="*/ 7 w 45"/>
                <a:gd name="T41" fmla="*/ 35 h 41"/>
                <a:gd name="T42" fmla="*/ 3 w 45"/>
                <a:gd name="T43" fmla="*/ 32 h 41"/>
                <a:gd name="T44" fmla="*/ 3 w 45"/>
                <a:gd name="T45" fmla="*/ 28 h 41"/>
                <a:gd name="T46" fmla="*/ 0 w 45"/>
                <a:gd name="T47" fmla="*/ 25 h 41"/>
                <a:gd name="T48" fmla="*/ 0 w 45"/>
                <a:gd name="T49" fmla="*/ 22 h 41"/>
                <a:gd name="T50" fmla="*/ 0 w 45"/>
                <a:gd name="T51" fmla="*/ 16 h 41"/>
                <a:gd name="T52" fmla="*/ 3 w 45"/>
                <a:gd name="T53" fmla="*/ 12 h 41"/>
                <a:gd name="T54" fmla="*/ 3 w 45"/>
                <a:gd name="T55" fmla="*/ 9 h 41"/>
                <a:gd name="T56" fmla="*/ 7 w 45"/>
                <a:gd name="T57" fmla="*/ 6 h 41"/>
                <a:gd name="T58" fmla="*/ 10 w 45"/>
                <a:gd name="T59" fmla="*/ 3 h 41"/>
                <a:gd name="T60" fmla="*/ 13 w 45"/>
                <a:gd name="T61" fmla="*/ 0 h 41"/>
                <a:gd name="T62" fmla="*/ 19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32" y="0"/>
                  </a:lnTo>
                  <a:lnTo>
                    <a:pt x="36" y="3"/>
                  </a:lnTo>
                  <a:lnTo>
                    <a:pt x="39" y="6"/>
                  </a:lnTo>
                  <a:lnTo>
                    <a:pt x="42" y="9"/>
                  </a:lnTo>
                  <a:lnTo>
                    <a:pt x="42" y="12"/>
                  </a:lnTo>
                  <a:lnTo>
                    <a:pt x="45" y="16"/>
                  </a:lnTo>
                  <a:lnTo>
                    <a:pt x="45" y="22"/>
                  </a:lnTo>
                  <a:lnTo>
                    <a:pt x="45" y="25"/>
                  </a:lnTo>
                  <a:lnTo>
                    <a:pt x="42" y="28"/>
                  </a:lnTo>
                  <a:lnTo>
                    <a:pt x="42" y="32"/>
                  </a:lnTo>
                  <a:lnTo>
                    <a:pt x="39" y="35"/>
                  </a:lnTo>
                  <a:lnTo>
                    <a:pt x="36" y="38"/>
                  </a:lnTo>
                  <a:lnTo>
                    <a:pt x="32" y="41"/>
                  </a:lnTo>
                  <a:lnTo>
                    <a:pt x="26" y="41"/>
                  </a:lnTo>
                  <a:lnTo>
                    <a:pt x="23" y="41"/>
                  </a:lnTo>
                  <a:lnTo>
                    <a:pt x="19" y="41"/>
                  </a:lnTo>
                  <a:lnTo>
                    <a:pt x="13" y="41"/>
                  </a:lnTo>
                  <a:lnTo>
                    <a:pt x="10" y="38"/>
                  </a:lnTo>
                  <a:lnTo>
                    <a:pt x="7" y="35"/>
                  </a:lnTo>
                  <a:lnTo>
                    <a:pt x="3" y="32"/>
                  </a:lnTo>
                  <a:lnTo>
                    <a:pt x="3" y="28"/>
                  </a:lnTo>
                  <a:lnTo>
                    <a:pt x="0" y="25"/>
                  </a:lnTo>
                  <a:lnTo>
                    <a:pt x="0" y="22"/>
                  </a:lnTo>
                  <a:lnTo>
                    <a:pt x="0" y="16"/>
                  </a:lnTo>
                  <a:lnTo>
                    <a:pt x="3" y="12"/>
                  </a:lnTo>
                  <a:lnTo>
                    <a:pt x="3" y="9"/>
                  </a:lnTo>
                  <a:lnTo>
                    <a:pt x="7" y="6"/>
                  </a:lnTo>
                  <a:lnTo>
                    <a:pt x="10" y="3"/>
                  </a:lnTo>
                  <a:lnTo>
                    <a:pt x="13" y="0"/>
                  </a:lnTo>
                  <a:lnTo>
                    <a:pt x="19"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822" name="Freeform 430"/>
            <p:cNvSpPr>
              <a:spLocks/>
            </p:cNvSpPr>
            <p:nvPr/>
          </p:nvSpPr>
          <p:spPr bwMode="auto">
            <a:xfrm>
              <a:off x="2441" y="1538"/>
              <a:ext cx="62" cy="58"/>
            </a:xfrm>
            <a:custGeom>
              <a:avLst/>
              <a:gdLst>
                <a:gd name="T0" fmla="*/ 23 w 45"/>
                <a:gd name="T1" fmla="*/ 0 h 41"/>
                <a:gd name="T2" fmla="*/ 26 w 45"/>
                <a:gd name="T3" fmla="*/ 0 h 41"/>
                <a:gd name="T4" fmla="*/ 32 w 45"/>
                <a:gd name="T5" fmla="*/ 0 h 41"/>
                <a:gd name="T6" fmla="*/ 36 w 45"/>
                <a:gd name="T7" fmla="*/ 3 h 41"/>
                <a:gd name="T8" fmla="*/ 39 w 45"/>
                <a:gd name="T9" fmla="*/ 6 h 41"/>
                <a:gd name="T10" fmla="*/ 42 w 45"/>
                <a:gd name="T11" fmla="*/ 9 h 41"/>
                <a:gd name="T12" fmla="*/ 42 w 45"/>
                <a:gd name="T13" fmla="*/ 12 h 41"/>
                <a:gd name="T14" fmla="*/ 45 w 45"/>
                <a:gd name="T15" fmla="*/ 16 h 41"/>
                <a:gd name="T16" fmla="*/ 45 w 45"/>
                <a:gd name="T17" fmla="*/ 22 h 41"/>
                <a:gd name="T18" fmla="*/ 45 w 45"/>
                <a:gd name="T19" fmla="*/ 25 h 41"/>
                <a:gd name="T20" fmla="*/ 42 w 45"/>
                <a:gd name="T21" fmla="*/ 28 h 41"/>
                <a:gd name="T22" fmla="*/ 42 w 45"/>
                <a:gd name="T23" fmla="*/ 32 h 41"/>
                <a:gd name="T24" fmla="*/ 39 w 45"/>
                <a:gd name="T25" fmla="*/ 35 h 41"/>
                <a:gd name="T26" fmla="*/ 36 w 45"/>
                <a:gd name="T27" fmla="*/ 38 h 41"/>
                <a:gd name="T28" fmla="*/ 32 w 45"/>
                <a:gd name="T29" fmla="*/ 41 h 41"/>
                <a:gd name="T30" fmla="*/ 26 w 45"/>
                <a:gd name="T31" fmla="*/ 41 h 41"/>
                <a:gd name="T32" fmla="*/ 23 w 45"/>
                <a:gd name="T33" fmla="*/ 41 h 41"/>
                <a:gd name="T34" fmla="*/ 19 w 45"/>
                <a:gd name="T35" fmla="*/ 41 h 41"/>
                <a:gd name="T36" fmla="*/ 13 w 45"/>
                <a:gd name="T37" fmla="*/ 41 h 41"/>
                <a:gd name="T38" fmla="*/ 10 w 45"/>
                <a:gd name="T39" fmla="*/ 38 h 41"/>
                <a:gd name="T40" fmla="*/ 7 w 45"/>
                <a:gd name="T41" fmla="*/ 35 h 41"/>
                <a:gd name="T42" fmla="*/ 3 w 45"/>
                <a:gd name="T43" fmla="*/ 32 h 41"/>
                <a:gd name="T44" fmla="*/ 3 w 45"/>
                <a:gd name="T45" fmla="*/ 28 h 41"/>
                <a:gd name="T46" fmla="*/ 0 w 45"/>
                <a:gd name="T47" fmla="*/ 25 h 41"/>
                <a:gd name="T48" fmla="*/ 0 w 45"/>
                <a:gd name="T49" fmla="*/ 22 h 41"/>
                <a:gd name="T50" fmla="*/ 0 w 45"/>
                <a:gd name="T51" fmla="*/ 16 h 41"/>
                <a:gd name="T52" fmla="*/ 3 w 45"/>
                <a:gd name="T53" fmla="*/ 12 h 41"/>
                <a:gd name="T54" fmla="*/ 3 w 45"/>
                <a:gd name="T55" fmla="*/ 9 h 41"/>
                <a:gd name="T56" fmla="*/ 7 w 45"/>
                <a:gd name="T57" fmla="*/ 6 h 41"/>
                <a:gd name="T58" fmla="*/ 10 w 45"/>
                <a:gd name="T59" fmla="*/ 3 h 41"/>
                <a:gd name="T60" fmla="*/ 13 w 45"/>
                <a:gd name="T61" fmla="*/ 0 h 41"/>
                <a:gd name="T62" fmla="*/ 19 w 45"/>
                <a:gd name="T63" fmla="*/ 0 h 41"/>
                <a:gd name="T64" fmla="*/ 23 w 4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1"/>
                <a:gd name="T101" fmla="*/ 45 w 4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1">
                  <a:moveTo>
                    <a:pt x="23" y="0"/>
                  </a:moveTo>
                  <a:lnTo>
                    <a:pt x="26" y="0"/>
                  </a:lnTo>
                  <a:lnTo>
                    <a:pt x="32" y="0"/>
                  </a:lnTo>
                  <a:lnTo>
                    <a:pt x="36" y="3"/>
                  </a:lnTo>
                  <a:lnTo>
                    <a:pt x="39" y="6"/>
                  </a:lnTo>
                  <a:lnTo>
                    <a:pt x="42" y="9"/>
                  </a:lnTo>
                  <a:lnTo>
                    <a:pt x="42" y="12"/>
                  </a:lnTo>
                  <a:lnTo>
                    <a:pt x="45" y="16"/>
                  </a:lnTo>
                  <a:lnTo>
                    <a:pt x="45" y="22"/>
                  </a:lnTo>
                  <a:lnTo>
                    <a:pt x="45" y="25"/>
                  </a:lnTo>
                  <a:lnTo>
                    <a:pt x="42" y="28"/>
                  </a:lnTo>
                  <a:lnTo>
                    <a:pt x="42" y="32"/>
                  </a:lnTo>
                  <a:lnTo>
                    <a:pt x="39" y="35"/>
                  </a:lnTo>
                  <a:lnTo>
                    <a:pt x="36" y="38"/>
                  </a:lnTo>
                  <a:lnTo>
                    <a:pt x="32" y="41"/>
                  </a:lnTo>
                  <a:lnTo>
                    <a:pt x="26" y="41"/>
                  </a:lnTo>
                  <a:lnTo>
                    <a:pt x="23" y="41"/>
                  </a:lnTo>
                  <a:lnTo>
                    <a:pt x="19" y="41"/>
                  </a:lnTo>
                  <a:lnTo>
                    <a:pt x="13" y="41"/>
                  </a:lnTo>
                  <a:lnTo>
                    <a:pt x="10" y="38"/>
                  </a:lnTo>
                  <a:lnTo>
                    <a:pt x="7" y="35"/>
                  </a:lnTo>
                  <a:lnTo>
                    <a:pt x="3" y="32"/>
                  </a:lnTo>
                  <a:lnTo>
                    <a:pt x="3" y="28"/>
                  </a:lnTo>
                  <a:lnTo>
                    <a:pt x="0" y="25"/>
                  </a:lnTo>
                  <a:lnTo>
                    <a:pt x="0" y="22"/>
                  </a:lnTo>
                  <a:lnTo>
                    <a:pt x="0" y="16"/>
                  </a:lnTo>
                  <a:lnTo>
                    <a:pt x="3" y="12"/>
                  </a:lnTo>
                  <a:lnTo>
                    <a:pt x="3" y="9"/>
                  </a:lnTo>
                  <a:lnTo>
                    <a:pt x="7" y="6"/>
                  </a:lnTo>
                  <a:lnTo>
                    <a:pt x="10" y="3"/>
                  </a:lnTo>
                  <a:lnTo>
                    <a:pt x="13" y="0"/>
                  </a:lnTo>
                  <a:lnTo>
                    <a:pt x="19" y="0"/>
                  </a:lnTo>
                  <a:lnTo>
                    <a:pt x="23" y="0"/>
                  </a:lnTo>
                </a:path>
              </a:pathLst>
            </a:custGeom>
            <a:noFill/>
            <a:ln w="0">
              <a:solidFill>
                <a:srgbClr val="000000"/>
              </a:solidFill>
              <a:round/>
              <a:headEnd/>
              <a:tailEnd/>
            </a:ln>
          </p:spPr>
          <p:txBody>
            <a:bodyPr/>
            <a:lstStyle/>
            <a:p>
              <a:endParaRPr lang="en-US"/>
            </a:p>
          </p:txBody>
        </p:sp>
        <p:sp>
          <p:nvSpPr>
            <p:cNvPr id="32823" name="Freeform 431"/>
            <p:cNvSpPr>
              <a:spLocks/>
            </p:cNvSpPr>
            <p:nvPr/>
          </p:nvSpPr>
          <p:spPr bwMode="auto">
            <a:xfrm>
              <a:off x="2473" y="1529"/>
              <a:ext cx="62" cy="63"/>
            </a:xfrm>
            <a:custGeom>
              <a:avLst/>
              <a:gdLst>
                <a:gd name="T0" fmla="*/ 22 w 45"/>
                <a:gd name="T1" fmla="*/ 0 h 45"/>
                <a:gd name="T2" fmla="*/ 25 w 45"/>
                <a:gd name="T3" fmla="*/ 0 h 45"/>
                <a:gd name="T4" fmla="*/ 32 w 45"/>
                <a:gd name="T5" fmla="*/ 0 h 45"/>
                <a:gd name="T6" fmla="*/ 35 w 45"/>
                <a:gd name="T7" fmla="*/ 3 h 45"/>
                <a:gd name="T8" fmla="*/ 38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5 h 45"/>
                <a:gd name="T24" fmla="*/ 38 w 45"/>
                <a:gd name="T25" fmla="*/ 39 h 45"/>
                <a:gd name="T26" fmla="*/ 35 w 45"/>
                <a:gd name="T27" fmla="*/ 39 h 45"/>
                <a:gd name="T28" fmla="*/ 32 w 45"/>
                <a:gd name="T29" fmla="*/ 42 h 45"/>
                <a:gd name="T30" fmla="*/ 25 w 45"/>
                <a:gd name="T31" fmla="*/ 42 h 45"/>
                <a:gd name="T32" fmla="*/ 22 w 45"/>
                <a:gd name="T33" fmla="*/ 45 h 45"/>
                <a:gd name="T34" fmla="*/ 19 w 45"/>
                <a:gd name="T35" fmla="*/ 42 h 45"/>
                <a:gd name="T36" fmla="*/ 13 w 45"/>
                <a:gd name="T37" fmla="*/ 42 h 45"/>
                <a:gd name="T38" fmla="*/ 9 w 45"/>
                <a:gd name="T39" fmla="*/ 39 h 45"/>
                <a:gd name="T40" fmla="*/ 6 w 45"/>
                <a:gd name="T41" fmla="*/ 39 h 45"/>
                <a:gd name="T42" fmla="*/ 3 w 45"/>
                <a:gd name="T43" fmla="*/ 35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9 w 45"/>
                <a:gd name="T59" fmla="*/ 3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0"/>
                  </a:lnTo>
                  <a:lnTo>
                    <a:pt x="35" y="3"/>
                  </a:lnTo>
                  <a:lnTo>
                    <a:pt x="38" y="7"/>
                  </a:lnTo>
                  <a:lnTo>
                    <a:pt x="42" y="10"/>
                  </a:lnTo>
                  <a:lnTo>
                    <a:pt x="42" y="13"/>
                  </a:lnTo>
                  <a:lnTo>
                    <a:pt x="45" y="16"/>
                  </a:lnTo>
                  <a:lnTo>
                    <a:pt x="45" y="23"/>
                  </a:lnTo>
                  <a:lnTo>
                    <a:pt x="45" y="26"/>
                  </a:lnTo>
                  <a:lnTo>
                    <a:pt x="42" y="29"/>
                  </a:lnTo>
                  <a:lnTo>
                    <a:pt x="42" y="35"/>
                  </a:lnTo>
                  <a:lnTo>
                    <a:pt x="38" y="39"/>
                  </a:lnTo>
                  <a:lnTo>
                    <a:pt x="35" y="39"/>
                  </a:lnTo>
                  <a:lnTo>
                    <a:pt x="32" y="42"/>
                  </a:lnTo>
                  <a:lnTo>
                    <a:pt x="25" y="42"/>
                  </a:lnTo>
                  <a:lnTo>
                    <a:pt x="22" y="45"/>
                  </a:lnTo>
                  <a:lnTo>
                    <a:pt x="19" y="42"/>
                  </a:lnTo>
                  <a:lnTo>
                    <a:pt x="13" y="42"/>
                  </a:lnTo>
                  <a:lnTo>
                    <a:pt x="9" y="39"/>
                  </a:lnTo>
                  <a:lnTo>
                    <a:pt x="6" y="39"/>
                  </a:lnTo>
                  <a:lnTo>
                    <a:pt x="3" y="35"/>
                  </a:lnTo>
                  <a:lnTo>
                    <a:pt x="3" y="29"/>
                  </a:lnTo>
                  <a:lnTo>
                    <a:pt x="0" y="26"/>
                  </a:lnTo>
                  <a:lnTo>
                    <a:pt x="0" y="23"/>
                  </a:lnTo>
                  <a:lnTo>
                    <a:pt x="0" y="16"/>
                  </a:lnTo>
                  <a:lnTo>
                    <a:pt x="3" y="13"/>
                  </a:lnTo>
                  <a:lnTo>
                    <a:pt x="3" y="10"/>
                  </a:lnTo>
                  <a:lnTo>
                    <a:pt x="6" y="7"/>
                  </a:lnTo>
                  <a:lnTo>
                    <a:pt x="9" y="3"/>
                  </a:lnTo>
                  <a:lnTo>
                    <a:pt x="13" y="0"/>
                  </a:lnTo>
                  <a:lnTo>
                    <a:pt x="19" y="0"/>
                  </a:lnTo>
                  <a:lnTo>
                    <a:pt x="22" y="0"/>
                  </a:lnTo>
                  <a:close/>
                </a:path>
              </a:pathLst>
            </a:custGeom>
            <a:solidFill>
              <a:srgbClr val="FFFF00"/>
            </a:solidFill>
            <a:ln w="9525">
              <a:noFill/>
              <a:round/>
              <a:headEnd/>
              <a:tailEnd/>
            </a:ln>
          </p:spPr>
          <p:txBody>
            <a:bodyPr/>
            <a:lstStyle/>
            <a:p>
              <a:endParaRPr lang="en-US"/>
            </a:p>
          </p:txBody>
        </p:sp>
        <p:sp>
          <p:nvSpPr>
            <p:cNvPr id="32824" name="Freeform 432"/>
            <p:cNvSpPr>
              <a:spLocks/>
            </p:cNvSpPr>
            <p:nvPr/>
          </p:nvSpPr>
          <p:spPr bwMode="auto">
            <a:xfrm>
              <a:off x="2473" y="1529"/>
              <a:ext cx="62" cy="63"/>
            </a:xfrm>
            <a:custGeom>
              <a:avLst/>
              <a:gdLst>
                <a:gd name="T0" fmla="*/ 22 w 45"/>
                <a:gd name="T1" fmla="*/ 0 h 45"/>
                <a:gd name="T2" fmla="*/ 25 w 45"/>
                <a:gd name="T3" fmla="*/ 0 h 45"/>
                <a:gd name="T4" fmla="*/ 32 w 45"/>
                <a:gd name="T5" fmla="*/ 0 h 45"/>
                <a:gd name="T6" fmla="*/ 35 w 45"/>
                <a:gd name="T7" fmla="*/ 3 h 45"/>
                <a:gd name="T8" fmla="*/ 38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5 h 45"/>
                <a:gd name="T24" fmla="*/ 38 w 45"/>
                <a:gd name="T25" fmla="*/ 39 h 45"/>
                <a:gd name="T26" fmla="*/ 35 w 45"/>
                <a:gd name="T27" fmla="*/ 39 h 45"/>
                <a:gd name="T28" fmla="*/ 32 w 45"/>
                <a:gd name="T29" fmla="*/ 42 h 45"/>
                <a:gd name="T30" fmla="*/ 25 w 45"/>
                <a:gd name="T31" fmla="*/ 42 h 45"/>
                <a:gd name="T32" fmla="*/ 22 w 45"/>
                <a:gd name="T33" fmla="*/ 45 h 45"/>
                <a:gd name="T34" fmla="*/ 19 w 45"/>
                <a:gd name="T35" fmla="*/ 42 h 45"/>
                <a:gd name="T36" fmla="*/ 13 w 45"/>
                <a:gd name="T37" fmla="*/ 42 h 45"/>
                <a:gd name="T38" fmla="*/ 9 w 45"/>
                <a:gd name="T39" fmla="*/ 39 h 45"/>
                <a:gd name="T40" fmla="*/ 6 w 45"/>
                <a:gd name="T41" fmla="*/ 39 h 45"/>
                <a:gd name="T42" fmla="*/ 3 w 45"/>
                <a:gd name="T43" fmla="*/ 35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6 w 45"/>
                <a:gd name="T57" fmla="*/ 7 h 45"/>
                <a:gd name="T58" fmla="*/ 9 w 45"/>
                <a:gd name="T59" fmla="*/ 3 h 45"/>
                <a:gd name="T60" fmla="*/ 13 w 45"/>
                <a:gd name="T61" fmla="*/ 0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0"/>
                  </a:lnTo>
                  <a:lnTo>
                    <a:pt x="35" y="3"/>
                  </a:lnTo>
                  <a:lnTo>
                    <a:pt x="38" y="7"/>
                  </a:lnTo>
                  <a:lnTo>
                    <a:pt x="42" y="10"/>
                  </a:lnTo>
                  <a:lnTo>
                    <a:pt x="42" y="13"/>
                  </a:lnTo>
                  <a:lnTo>
                    <a:pt x="45" y="16"/>
                  </a:lnTo>
                  <a:lnTo>
                    <a:pt x="45" y="23"/>
                  </a:lnTo>
                  <a:lnTo>
                    <a:pt x="45" y="26"/>
                  </a:lnTo>
                  <a:lnTo>
                    <a:pt x="42" y="29"/>
                  </a:lnTo>
                  <a:lnTo>
                    <a:pt x="42" y="35"/>
                  </a:lnTo>
                  <a:lnTo>
                    <a:pt x="38" y="39"/>
                  </a:lnTo>
                  <a:lnTo>
                    <a:pt x="35" y="39"/>
                  </a:lnTo>
                  <a:lnTo>
                    <a:pt x="32" y="42"/>
                  </a:lnTo>
                  <a:lnTo>
                    <a:pt x="25" y="42"/>
                  </a:lnTo>
                  <a:lnTo>
                    <a:pt x="22" y="45"/>
                  </a:lnTo>
                  <a:lnTo>
                    <a:pt x="19" y="42"/>
                  </a:lnTo>
                  <a:lnTo>
                    <a:pt x="13" y="42"/>
                  </a:lnTo>
                  <a:lnTo>
                    <a:pt x="9" y="39"/>
                  </a:lnTo>
                  <a:lnTo>
                    <a:pt x="6" y="39"/>
                  </a:lnTo>
                  <a:lnTo>
                    <a:pt x="3" y="35"/>
                  </a:lnTo>
                  <a:lnTo>
                    <a:pt x="3" y="29"/>
                  </a:lnTo>
                  <a:lnTo>
                    <a:pt x="0" y="26"/>
                  </a:lnTo>
                  <a:lnTo>
                    <a:pt x="0" y="23"/>
                  </a:lnTo>
                  <a:lnTo>
                    <a:pt x="0" y="16"/>
                  </a:lnTo>
                  <a:lnTo>
                    <a:pt x="3" y="13"/>
                  </a:lnTo>
                  <a:lnTo>
                    <a:pt x="3" y="10"/>
                  </a:lnTo>
                  <a:lnTo>
                    <a:pt x="6" y="7"/>
                  </a:lnTo>
                  <a:lnTo>
                    <a:pt x="9" y="3"/>
                  </a:lnTo>
                  <a:lnTo>
                    <a:pt x="13" y="0"/>
                  </a:lnTo>
                  <a:lnTo>
                    <a:pt x="19" y="0"/>
                  </a:lnTo>
                  <a:lnTo>
                    <a:pt x="22" y="0"/>
                  </a:lnTo>
                </a:path>
              </a:pathLst>
            </a:custGeom>
            <a:noFill/>
            <a:ln w="12700">
              <a:solidFill>
                <a:srgbClr val="000000"/>
              </a:solidFill>
              <a:round/>
              <a:headEnd/>
              <a:tailEnd/>
            </a:ln>
          </p:spPr>
          <p:txBody>
            <a:bodyPr/>
            <a:lstStyle/>
            <a:p>
              <a:endParaRPr lang="en-US"/>
            </a:p>
          </p:txBody>
        </p:sp>
        <p:sp>
          <p:nvSpPr>
            <p:cNvPr id="32825" name="Freeform 433"/>
            <p:cNvSpPr>
              <a:spLocks/>
            </p:cNvSpPr>
            <p:nvPr/>
          </p:nvSpPr>
          <p:spPr bwMode="auto">
            <a:xfrm>
              <a:off x="2513" y="1510"/>
              <a:ext cx="62" cy="63"/>
            </a:xfrm>
            <a:custGeom>
              <a:avLst/>
              <a:gdLst>
                <a:gd name="T0" fmla="*/ 22 w 45"/>
                <a:gd name="T1" fmla="*/ 0 h 45"/>
                <a:gd name="T2" fmla="*/ 25 w 45"/>
                <a:gd name="T3" fmla="*/ 3 h 45"/>
                <a:gd name="T4" fmla="*/ 29 w 45"/>
                <a:gd name="T5" fmla="*/ 3 h 45"/>
                <a:gd name="T6" fmla="*/ 35 w 45"/>
                <a:gd name="T7" fmla="*/ 7 h 45"/>
                <a:gd name="T8" fmla="*/ 38 w 45"/>
                <a:gd name="T9" fmla="*/ 7 h 45"/>
                <a:gd name="T10" fmla="*/ 38 w 45"/>
                <a:gd name="T11" fmla="*/ 10 h 45"/>
                <a:gd name="T12" fmla="*/ 41 w 45"/>
                <a:gd name="T13" fmla="*/ 16 h 45"/>
                <a:gd name="T14" fmla="*/ 41 w 45"/>
                <a:gd name="T15" fmla="*/ 20 h 45"/>
                <a:gd name="T16" fmla="*/ 45 w 45"/>
                <a:gd name="T17" fmla="*/ 23 h 45"/>
                <a:gd name="T18" fmla="*/ 41 w 45"/>
                <a:gd name="T19" fmla="*/ 29 h 45"/>
                <a:gd name="T20" fmla="*/ 41 w 45"/>
                <a:gd name="T21" fmla="*/ 32 h 45"/>
                <a:gd name="T22" fmla="*/ 38 w 45"/>
                <a:gd name="T23" fmla="*/ 36 h 45"/>
                <a:gd name="T24" fmla="*/ 38 w 45"/>
                <a:gd name="T25" fmla="*/ 39 h 45"/>
                <a:gd name="T26" fmla="*/ 35 w 45"/>
                <a:gd name="T27" fmla="*/ 42 h 45"/>
                <a:gd name="T28" fmla="*/ 29 w 45"/>
                <a:gd name="T29" fmla="*/ 45 h 45"/>
                <a:gd name="T30" fmla="*/ 25 w 45"/>
                <a:gd name="T31" fmla="*/ 45 h 45"/>
                <a:gd name="T32" fmla="*/ 22 w 45"/>
                <a:gd name="T33" fmla="*/ 45 h 45"/>
                <a:gd name="T34" fmla="*/ 16 w 45"/>
                <a:gd name="T35" fmla="*/ 45 h 45"/>
                <a:gd name="T36" fmla="*/ 13 w 45"/>
                <a:gd name="T37" fmla="*/ 45 h 45"/>
                <a:gd name="T38" fmla="*/ 9 w 45"/>
                <a:gd name="T39" fmla="*/ 42 h 45"/>
                <a:gd name="T40" fmla="*/ 6 w 45"/>
                <a:gd name="T41" fmla="*/ 39 h 45"/>
                <a:gd name="T42" fmla="*/ 3 w 45"/>
                <a:gd name="T43" fmla="*/ 36 h 45"/>
                <a:gd name="T44" fmla="*/ 0 w 45"/>
                <a:gd name="T45" fmla="*/ 32 h 45"/>
                <a:gd name="T46" fmla="*/ 0 w 45"/>
                <a:gd name="T47" fmla="*/ 29 h 45"/>
                <a:gd name="T48" fmla="*/ 0 w 45"/>
                <a:gd name="T49" fmla="*/ 23 h 45"/>
                <a:gd name="T50" fmla="*/ 0 w 45"/>
                <a:gd name="T51" fmla="*/ 20 h 45"/>
                <a:gd name="T52" fmla="*/ 0 w 45"/>
                <a:gd name="T53" fmla="*/ 16 h 45"/>
                <a:gd name="T54" fmla="*/ 3 w 45"/>
                <a:gd name="T55" fmla="*/ 10 h 45"/>
                <a:gd name="T56" fmla="*/ 6 w 45"/>
                <a:gd name="T57" fmla="*/ 7 h 45"/>
                <a:gd name="T58" fmla="*/ 9 w 45"/>
                <a:gd name="T59" fmla="*/ 7 h 45"/>
                <a:gd name="T60" fmla="*/ 13 w 45"/>
                <a:gd name="T61" fmla="*/ 3 h 45"/>
                <a:gd name="T62" fmla="*/ 16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29" y="3"/>
                  </a:lnTo>
                  <a:lnTo>
                    <a:pt x="35" y="7"/>
                  </a:lnTo>
                  <a:lnTo>
                    <a:pt x="38" y="7"/>
                  </a:lnTo>
                  <a:lnTo>
                    <a:pt x="38" y="10"/>
                  </a:lnTo>
                  <a:lnTo>
                    <a:pt x="41" y="16"/>
                  </a:lnTo>
                  <a:lnTo>
                    <a:pt x="41" y="20"/>
                  </a:lnTo>
                  <a:lnTo>
                    <a:pt x="45" y="23"/>
                  </a:lnTo>
                  <a:lnTo>
                    <a:pt x="41" y="29"/>
                  </a:lnTo>
                  <a:lnTo>
                    <a:pt x="41" y="32"/>
                  </a:lnTo>
                  <a:lnTo>
                    <a:pt x="38" y="36"/>
                  </a:lnTo>
                  <a:lnTo>
                    <a:pt x="38" y="39"/>
                  </a:lnTo>
                  <a:lnTo>
                    <a:pt x="35" y="42"/>
                  </a:lnTo>
                  <a:lnTo>
                    <a:pt x="29" y="45"/>
                  </a:lnTo>
                  <a:lnTo>
                    <a:pt x="25" y="45"/>
                  </a:lnTo>
                  <a:lnTo>
                    <a:pt x="22" y="45"/>
                  </a:lnTo>
                  <a:lnTo>
                    <a:pt x="16" y="45"/>
                  </a:lnTo>
                  <a:lnTo>
                    <a:pt x="13" y="45"/>
                  </a:lnTo>
                  <a:lnTo>
                    <a:pt x="9" y="42"/>
                  </a:lnTo>
                  <a:lnTo>
                    <a:pt x="6" y="39"/>
                  </a:lnTo>
                  <a:lnTo>
                    <a:pt x="3" y="36"/>
                  </a:lnTo>
                  <a:lnTo>
                    <a:pt x="0" y="32"/>
                  </a:lnTo>
                  <a:lnTo>
                    <a:pt x="0" y="29"/>
                  </a:lnTo>
                  <a:lnTo>
                    <a:pt x="0" y="23"/>
                  </a:lnTo>
                  <a:lnTo>
                    <a:pt x="0" y="20"/>
                  </a:lnTo>
                  <a:lnTo>
                    <a:pt x="0" y="16"/>
                  </a:lnTo>
                  <a:lnTo>
                    <a:pt x="3" y="10"/>
                  </a:lnTo>
                  <a:lnTo>
                    <a:pt x="6" y="7"/>
                  </a:lnTo>
                  <a:lnTo>
                    <a:pt x="9" y="7"/>
                  </a:lnTo>
                  <a:lnTo>
                    <a:pt x="13" y="3"/>
                  </a:lnTo>
                  <a:lnTo>
                    <a:pt x="16" y="3"/>
                  </a:lnTo>
                  <a:lnTo>
                    <a:pt x="22" y="0"/>
                  </a:lnTo>
                  <a:close/>
                </a:path>
              </a:pathLst>
            </a:custGeom>
            <a:solidFill>
              <a:srgbClr val="FFFF00"/>
            </a:solidFill>
            <a:ln w="12700">
              <a:solidFill>
                <a:srgbClr val="000000"/>
              </a:solidFill>
              <a:round/>
              <a:headEnd/>
              <a:tailEnd/>
            </a:ln>
          </p:spPr>
          <p:txBody>
            <a:bodyPr/>
            <a:lstStyle/>
            <a:p>
              <a:endParaRPr lang="en-US"/>
            </a:p>
          </p:txBody>
        </p:sp>
        <p:sp>
          <p:nvSpPr>
            <p:cNvPr id="32826" name="Freeform 434"/>
            <p:cNvSpPr>
              <a:spLocks/>
            </p:cNvSpPr>
            <p:nvPr/>
          </p:nvSpPr>
          <p:spPr bwMode="auto">
            <a:xfrm>
              <a:off x="2513" y="1510"/>
              <a:ext cx="62" cy="63"/>
            </a:xfrm>
            <a:custGeom>
              <a:avLst/>
              <a:gdLst>
                <a:gd name="T0" fmla="*/ 22 w 45"/>
                <a:gd name="T1" fmla="*/ 0 h 45"/>
                <a:gd name="T2" fmla="*/ 25 w 45"/>
                <a:gd name="T3" fmla="*/ 3 h 45"/>
                <a:gd name="T4" fmla="*/ 29 w 45"/>
                <a:gd name="T5" fmla="*/ 3 h 45"/>
                <a:gd name="T6" fmla="*/ 35 w 45"/>
                <a:gd name="T7" fmla="*/ 7 h 45"/>
                <a:gd name="T8" fmla="*/ 38 w 45"/>
                <a:gd name="T9" fmla="*/ 7 h 45"/>
                <a:gd name="T10" fmla="*/ 38 w 45"/>
                <a:gd name="T11" fmla="*/ 10 h 45"/>
                <a:gd name="T12" fmla="*/ 41 w 45"/>
                <a:gd name="T13" fmla="*/ 16 h 45"/>
                <a:gd name="T14" fmla="*/ 41 w 45"/>
                <a:gd name="T15" fmla="*/ 20 h 45"/>
                <a:gd name="T16" fmla="*/ 45 w 45"/>
                <a:gd name="T17" fmla="*/ 23 h 45"/>
                <a:gd name="T18" fmla="*/ 41 w 45"/>
                <a:gd name="T19" fmla="*/ 29 h 45"/>
                <a:gd name="T20" fmla="*/ 41 w 45"/>
                <a:gd name="T21" fmla="*/ 32 h 45"/>
                <a:gd name="T22" fmla="*/ 38 w 45"/>
                <a:gd name="T23" fmla="*/ 36 h 45"/>
                <a:gd name="T24" fmla="*/ 38 w 45"/>
                <a:gd name="T25" fmla="*/ 39 h 45"/>
                <a:gd name="T26" fmla="*/ 35 w 45"/>
                <a:gd name="T27" fmla="*/ 42 h 45"/>
                <a:gd name="T28" fmla="*/ 29 w 45"/>
                <a:gd name="T29" fmla="*/ 45 h 45"/>
                <a:gd name="T30" fmla="*/ 25 w 45"/>
                <a:gd name="T31" fmla="*/ 45 h 45"/>
                <a:gd name="T32" fmla="*/ 22 w 45"/>
                <a:gd name="T33" fmla="*/ 45 h 45"/>
                <a:gd name="T34" fmla="*/ 16 w 45"/>
                <a:gd name="T35" fmla="*/ 45 h 45"/>
                <a:gd name="T36" fmla="*/ 13 w 45"/>
                <a:gd name="T37" fmla="*/ 45 h 45"/>
                <a:gd name="T38" fmla="*/ 9 w 45"/>
                <a:gd name="T39" fmla="*/ 42 h 45"/>
                <a:gd name="T40" fmla="*/ 6 w 45"/>
                <a:gd name="T41" fmla="*/ 39 h 45"/>
                <a:gd name="T42" fmla="*/ 3 w 45"/>
                <a:gd name="T43" fmla="*/ 36 h 45"/>
                <a:gd name="T44" fmla="*/ 0 w 45"/>
                <a:gd name="T45" fmla="*/ 32 h 45"/>
                <a:gd name="T46" fmla="*/ 0 w 45"/>
                <a:gd name="T47" fmla="*/ 29 h 45"/>
                <a:gd name="T48" fmla="*/ 0 w 45"/>
                <a:gd name="T49" fmla="*/ 23 h 45"/>
                <a:gd name="T50" fmla="*/ 0 w 45"/>
                <a:gd name="T51" fmla="*/ 20 h 45"/>
                <a:gd name="T52" fmla="*/ 0 w 45"/>
                <a:gd name="T53" fmla="*/ 16 h 45"/>
                <a:gd name="T54" fmla="*/ 3 w 45"/>
                <a:gd name="T55" fmla="*/ 10 h 45"/>
                <a:gd name="T56" fmla="*/ 6 w 45"/>
                <a:gd name="T57" fmla="*/ 7 h 45"/>
                <a:gd name="T58" fmla="*/ 9 w 45"/>
                <a:gd name="T59" fmla="*/ 7 h 45"/>
                <a:gd name="T60" fmla="*/ 13 w 45"/>
                <a:gd name="T61" fmla="*/ 3 h 45"/>
                <a:gd name="T62" fmla="*/ 16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3"/>
                  </a:lnTo>
                  <a:lnTo>
                    <a:pt x="29" y="3"/>
                  </a:lnTo>
                  <a:lnTo>
                    <a:pt x="35" y="7"/>
                  </a:lnTo>
                  <a:lnTo>
                    <a:pt x="38" y="7"/>
                  </a:lnTo>
                  <a:lnTo>
                    <a:pt x="38" y="10"/>
                  </a:lnTo>
                  <a:lnTo>
                    <a:pt x="41" y="16"/>
                  </a:lnTo>
                  <a:lnTo>
                    <a:pt x="41" y="20"/>
                  </a:lnTo>
                  <a:lnTo>
                    <a:pt x="45" y="23"/>
                  </a:lnTo>
                  <a:lnTo>
                    <a:pt x="41" y="29"/>
                  </a:lnTo>
                  <a:lnTo>
                    <a:pt x="41" y="32"/>
                  </a:lnTo>
                  <a:lnTo>
                    <a:pt x="38" y="36"/>
                  </a:lnTo>
                  <a:lnTo>
                    <a:pt x="38" y="39"/>
                  </a:lnTo>
                  <a:lnTo>
                    <a:pt x="35" y="42"/>
                  </a:lnTo>
                  <a:lnTo>
                    <a:pt x="29" y="45"/>
                  </a:lnTo>
                  <a:lnTo>
                    <a:pt x="25" y="45"/>
                  </a:lnTo>
                  <a:lnTo>
                    <a:pt x="22" y="45"/>
                  </a:lnTo>
                  <a:lnTo>
                    <a:pt x="16" y="45"/>
                  </a:lnTo>
                  <a:lnTo>
                    <a:pt x="13" y="45"/>
                  </a:lnTo>
                  <a:lnTo>
                    <a:pt x="9" y="42"/>
                  </a:lnTo>
                  <a:lnTo>
                    <a:pt x="6" y="39"/>
                  </a:lnTo>
                  <a:lnTo>
                    <a:pt x="3" y="36"/>
                  </a:lnTo>
                  <a:lnTo>
                    <a:pt x="0" y="32"/>
                  </a:lnTo>
                  <a:lnTo>
                    <a:pt x="0" y="29"/>
                  </a:lnTo>
                  <a:lnTo>
                    <a:pt x="0" y="23"/>
                  </a:lnTo>
                  <a:lnTo>
                    <a:pt x="0" y="20"/>
                  </a:lnTo>
                  <a:lnTo>
                    <a:pt x="0" y="16"/>
                  </a:lnTo>
                  <a:lnTo>
                    <a:pt x="3" y="10"/>
                  </a:lnTo>
                  <a:lnTo>
                    <a:pt x="6" y="7"/>
                  </a:lnTo>
                  <a:lnTo>
                    <a:pt x="9" y="7"/>
                  </a:lnTo>
                  <a:lnTo>
                    <a:pt x="13" y="3"/>
                  </a:lnTo>
                  <a:lnTo>
                    <a:pt x="16" y="3"/>
                  </a:lnTo>
                  <a:lnTo>
                    <a:pt x="22" y="0"/>
                  </a:lnTo>
                </a:path>
              </a:pathLst>
            </a:custGeom>
            <a:noFill/>
            <a:ln w="0">
              <a:solidFill>
                <a:srgbClr val="000000"/>
              </a:solidFill>
              <a:round/>
              <a:headEnd/>
              <a:tailEnd/>
            </a:ln>
          </p:spPr>
          <p:txBody>
            <a:bodyPr/>
            <a:lstStyle/>
            <a:p>
              <a:endParaRPr lang="en-US"/>
            </a:p>
          </p:txBody>
        </p:sp>
        <p:sp>
          <p:nvSpPr>
            <p:cNvPr id="32827" name="Freeform 435"/>
            <p:cNvSpPr>
              <a:spLocks/>
            </p:cNvSpPr>
            <p:nvPr/>
          </p:nvSpPr>
          <p:spPr bwMode="auto">
            <a:xfrm>
              <a:off x="2507" y="1551"/>
              <a:ext cx="62" cy="63"/>
            </a:xfrm>
            <a:custGeom>
              <a:avLst/>
              <a:gdLst>
                <a:gd name="T0" fmla="*/ 23 w 45"/>
                <a:gd name="T1" fmla="*/ 0 h 45"/>
                <a:gd name="T2" fmla="*/ 26 w 45"/>
                <a:gd name="T3" fmla="*/ 3 h 45"/>
                <a:gd name="T4" fmla="*/ 29 w 45"/>
                <a:gd name="T5" fmla="*/ 3 h 45"/>
                <a:gd name="T6" fmla="*/ 36 w 45"/>
                <a:gd name="T7" fmla="*/ 7 h 45"/>
                <a:gd name="T8" fmla="*/ 39 w 45"/>
                <a:gd name="T9" fmla="*/ 7 h 45"/>
                <a:gd name="T10" fmla="*/ 39 w 45"/>
                <a:gd name="T11" fmla="*/ 10 h 45"/>
                <a:gd name="T12" fmla="*/ 42 w 45"/>
                <a:gd name="T13" fmla="*/ 16 h 45"/>
                <a:gd name="T14" fmla="*/ 42 w 45"/>
                <a:gd name="T15" fmla="*/ 19 h 45"/>
                <a:gd name="T16" fmla="*/ 45 w 45"/>
                <a:gd name="T17" fmla="*/ 23 h 45"/>
                <a:gd name="T18" fmla="*/ 42 w 45"/>
                <a:gd name="T19" fmla="*/ 29 h 45"/>
                <a:gd name="T20" fmla="*/ 42 w 45"/>
                <a:gd name="T21" fmla="*/ 32 h 45"/>
                <a:gd name="T22" fmla="*/ 39 w 45"/>
                <a:gd name="T23" fmla="*/ 36 h 45"/>
                <a:gd name="T24" fmla="*/ 39 w 45"/>
                <a:gd name="T25" fmla="*/ 39 h 45"/>
                <a:gd name="T26" fmla="*/ 36 w 45"/>
                <a:gd name="T27" fmla="*/ 42 h 45"/>
                <a:gd name="T28" fmla="*/ 29 w 45"/>
                <a:gd name="T29" fmla="*/ 45 h 45"/>
                <a:gd name="T30" fmla="*/ 26 w 45"/>
                <a:gd name="T31" fmla="*/ 45 h 45"/>
                <a:gd name="T32" fmla="*/ 23 w 45"/>
                <a:gd name="T33" fmla="*/ 45 h 45"/>
                <a:gd name="T34" fmla="*/ 17 w 45"/>
                <a:gd name="T35" fmla="*/ 45 h 45"/>
                <a:gd name="T36" fmla="*/ 13 w 45"/>
                <a:gd name="T37" fmla="*/ 45 h 45"/>
                <a:gd name="T38" fmla="*/ 10 w 45"/>
                <a:gd name="T39" fmla="*/ 42 h 45"/>
                <a:gd name="T40" fmla="*/ 7 w 45"/>
                <a:gd name="T41" fmla="*/ 39 h 45"/>
                <a:gd name="T42" fmla="*/ 4 w 45"/>
                <a:gd name="T43" fmla="*/ 36 h 45"/>
                <a:gd name="T44" fmla="*/ 0 w 45"/>
                <a:gd name="T45" fmla="*/ 32 h 45"/>
                <a:gd name="T46" fmla="*/ 0 w 45"/>
                <a:gd name="T47" fmla="*/ 29 h 45"/>
                <a:gd name="T48" fmla="*/ 0 w 45"/>
                <a:gd name="T49" fmla="*/ 23 h 45"/>
                <a:gd name="T50" fmla="*/ 0 w 45"/>
                <a:gd name="T51" fmla="*/ 19 h 45"/>
                <a:gd name="T52" fmla="*/ 0 w 45"/>
                <a:gd name="T53" fmla="*/ 16 h 45"/>
                <a:gd name="T54" fmla="*/ 4 w 45"/>
                <a:gd name="T55" fmla="*/ 10 h 45"/>
                <a:gd name="T56" fmla="*/ 7 w 45"/>
                <a:gd name="T57" fmla="*/ 7 h 45"/>
                <a:gd name="T58" fmla="*/ 10 w 45"/>
                <a:gd name="T59" fmla="*/ 7 h 45"/>
                <a:gd name="T60" fmla="*/ 13 w 45"/>
                <a:gd name="T61" fmla="*/ 3 h 45"/>
                <a:gd name="T62" fmla="*/ 17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6" y="7"/>
                  </a:lnTo>
                  <a:lnTo>
                    <a:pt x="39" y="7"/>
                  </a:lnTo>
                  <a:lnTo>
                    <a:pt x="39" y="10"/>
                  </a:lnTo>
                  <a:lnTo>
                    <a:pt x="42" y="16"/>
                  </a:lnTo>
                  <a:lnTo>
                    <a:pt x="42" y="19"/>
                  </a:lnTo>
                  <a:lnTo>
                    <a:pt x="45" y="23"/>
                  </a:lnTo>
                  <a:lnTo>
                    <a:pt x="42" y="29"/>
                  </a:lnTo>
                  <a:lnTo>
                    <a:pt x="42" y="32"/>
                  </a:lnTo>
                  <a:lnTo>
                    <a:pt x="39" y="36"/>
                  </a:lnTo>
                  <a:lnTo>
                    <a:pt x="39" y="39"/>
                  </a:lnTo>
                  <a:lnTo>
                    <a:pt x="36" y="42"/>
                  </a:lnTo>
                  <a:lnTo>
                    <a:pt x="29" y="45"/>
                  </a:lnTo>
                  <a:lnTo>
                    <a:pt x="26" y="45"/>
                  </a:lnTo>
                  <a:lnTo>
                    <a:pt x="23" y="45"/>
                  </a:lnTo>
                  <a:lnTo>
                    <a:pt x="17" y="45"/>
                  </a:lnTo>
                  <a:lnTo>
                    <a:pt x="13" y="45"/>
                  </a:lnTo>
                  <a:lnTo>
                    <a:pt x="10" y="42"/>
                  </a:lnTo>
                  <a:lnTo>
                    <a:pt x="7" y="39"/>
                  </a:lnTo>
                  <a:lnTo>
                    <a:pt x="4" y="36"/>
                  </a:lnTo>
                  <a:lnTo>
                    <a:pt x="0" y="32"/>
                  </a:lnTo>
                  <a:lnTo>
                    <a:pt x="0" y="29"/>
                  </a:lnTo>
                  <a:lnTo>
                    <a:pt x="0" y="23"/>
                  </a:lnTo>
                  <a:lnTo>
                    <a:pt x="0" y="19"/>
                  </a:lnTo>
                  <a:lnTo>
                    <a:pt x="0" y="16"/>
                  </a:lnTo>
                  <a:lnTo>
                    <a:pt x="4" y="10"/>
                  </a:lnTo>
                  <a:lnTo>
                    <a:pt x="7" y="7"/>
                  </a:lnTo>
                  <a:lnTo>
                    <a:pt x="10" y="7"/>
                  </a:lnTo>
                  <a:lnTo>
                    <a:pt x="13" y="3"/>
                  </a:lnTo>
                  <a:lnTo>
                    <a:pt x="17" y="3"/>
                  </a:lnTo>
                  <a:lnTo>
                    <a:pt x="23" y="0"/>
                  </a:lnTo>
                  <a:close/>
                </a:path>
              </a:pathLst>
            </a:custGeom>
            <a:solidFill>
              <a:srgbClr val="FF0000"/>
            </a:solidFill>
            <a:ln w="9525">
              <a:noFill/>
              <a:round/>
              <a:headEnd/>
              <a:tailEnd/>
            </a:ln>
          </p:spPr>
          <p:txBody>
            <a:bodyPr/>
            <a:lstStyle/>
            <a:p>
              <a:endParaRPr lang="en-US"/>
            </a:p>
          </p:txBody>
        </p:sp>
        <p:sp>
          <p:nvSpPr>
            <p:cNvPr id="32828" name="Freeform 436"/>
            <p:cNvSpPr>
              <a:spLocks/>
            </p:cNvSpPr>
            <p:nvPr/>
          </p:nvSpPr>
          <p:spPr bwMode="auto">
            <a:xfrm>
              <a:off x="2507" y="1551"/>
              <a:ext cx="62" cy="63"/>
            </a:xfrm>
            <a:custGeom>
              <a:avLst/>
              <a:gdLst>
                <a:gd name="T0" fmla="*/ 23 w 45"/>
                <a:gd name="T1" fmla="*/ 0 h 45"/>
                <a:gd name="T2" fmla="*/ 26 w 45"/>
                <a:gd name="T3" fmla="*/ 3 h 45"/>
                <a:gd name="T4" fmla="*/ 29 w 45"/>
                <a:gd name="T5" fmla="*/ 3 h 45"/>
                <a:gd name="T6" fmla="*/ 36 w 45"/>
                <a:gd name="T7" fmla="*/ 7 h 45"/>
                <a:gd name="T8" fmla="*/ 39 w 45"/>
                <a:gd name="T9" fmla="*/ 7 h 45"/>
                <a:gd name="T10" fmla="*/ 39 w 45"/>
                <a:gd name="T11" fmla="*/ 10 h 45"/>
                <a:gd name="T12" fmla="*/ 42 w 45"/>
                <a:gd name="T13" fmla="*/ 16 h 45"/>
                <a:gd name="T14" fmla="*/ 42 w 45"/>
                <a:gd name="T15" fmla="*/ 19 h 45"/>
                <a:gd name="T16" fmla="*/ 45 w 45"/>
                <a:gd name="T17" fmla="*/ 23 h 45"/>
                <a:gd name="T18" fmla="*/ 42 w 45"/>
                <a:gd name="T19" fmla="*/ 29 h 45"/>
                <a:gd name="T20" fmla="*/ 42 w 45"/>
                <a:gd name="T21" fmla="*/ 32 h 45"/>
                <a:gd name="T22" fmla="*/ 39 w 45"/>
                <a:gd name="T23" fmla="*/ 36 h 45"/>
                <a:gd name="T24" fmla="*/ 39 w 45"/>
                <a:gd name="T25" fmla="*/ 39 h 45"/>
                <a:gd name="T26" fmla="*/ 36 w 45"/>
                <a:gd name="T27" fmla="*/ 42 h 45"/>
                <a:gd name="T28" fmla="*/ 29 w 45"/>
                <a:gd name="T29" fmla="*/ 45 h 45"/>
                <a:gd name="T30" fmla="*/ 26 w 45"/>
                <a:gd name="T31" fmla="*/ 45 h 45"/>
                <a:gd name="T32" fmla="*/ 23 w 45"/>
                <a:gd name="T33" fmla="*/ 45 h 45"/>
                <a:gd name="T34" fmla="*/ 17 w 45"/>
                <a:gd name="T35" fmla="*/ 45 h 45"/>
                <a:gd name="T36" fmla="*/ 13 w 45"/>
                <a:gd name="T37" fmla="*/ 45 h 45"/>
                <a:gd name="T38" fmla="*/ 10 w 45"/>
                <a:gd name="T39" fmla="*/ 42 h 45"/>
                <a:gd name="T40" fmla="*/ 7 w 45"/>
                <a:gd name="T41" fmla="*/ 39 h 45"/>
                <a:gd name="T42" fmla="*/ 4 w 45"/>
                <a:gd name="T43" fmla="*/ 36 h 45"/>
                <a:gd name="T44" fmla="*/ 0 w 45"/>
                <a:gd name="T45" fmla="*/ 32 h 45"/>
                <a:gd name="T46" fmla="*/ 0 w 45"/>
                <a:gd name="T47" fmla="*/ 29 h 45"/>
                <a:gd name="T48" fmla="*/ 0 w 45"/>
                <a:gd name="T49" fmla="*/ 23 h 45"/>
                <a:gd name="T50" fmla="*/ 0 w 45"/>
                <a:gd name="T51" fmla="*/ 19 h 45"/>
                <a:gd name="T52" fmla="*/ 0 w 45"/>
                <a:gd name="T53" fmla="*/ 16 h 45"/>
                <a:gd name="T54" fmla="*/ 4 w 45"/>
                <a:gd name="T55" fmla="*/ 10 h 45"/>
                <a:gd name="T56" fmla="*/ 7 w 45"/>
                <a:gd name="T57" fmla="*/ 7 h 45"/>
                <a:gd name="T58" fmla="*/ 10 w 45"/>
                <a:gd name="T59" fmla="*/ 7 h 45"/>
                <a:gd name="T60" fmla="*/ 13 w 45"/>
                <a:gd name="T61" fmla="*/ 3 h 45"/>
                <a:gd name="T62" fmla="*/ 17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29" y="3"/>
                  </a:lnTo>
                  <a:lnTo>
                    <a:pt x="36" y="7"/>
                  </a:lnTo>
                  <a:lnTo>
                    <a:pt x="39" y="7"/>
                  </a:lnTo>
                  <a:lnTo>
                    <a:pt x="39" y="10"/>
                  </a:lnTo>
                  <a:lnTo>
                    <a:pt x="42" y="16"/>
                  </a:lnTo>
                  <a:lnTo>
                    <a:pt x="42" y="19"/>
                  </a:lnTo>
                  <a:lnTo>
                    <a:pt x="45" y="23"/>
                  </a:lnTo>
                  <a:lnTo>
                    <a:pt x="42" y="29"/>
                  </a:lnTo>
                  <a:lnTo>
                    <a:pt x="42" y="32"/>
                  </a:lnTo>
                  <a:lnTo>
                    <a:pt x="39" y="36"/>
                  </a:lnTo>
                  <a:lnTo>
                    <a:pt x="39" y="39"/>
                  </a:lnTo>
                  <a:lnTo>
                    <a:pt x="36" y="42"/>
                  </a:lnTo>
                  <a:lnTo>
                    <a:pt x="29" y="45"/>
                  </a:lnTo>
                  <a:lnTo>
                    <a:pt x="26" y="45"/>
                  </a:lnTo>
                  <a:lnTo>
                    <a:pt x="23" y="45"/>
                  </a:lnTo>
                  <a:lnTo>
                    <a:pt x="17" y="45"/>
                  </a:lnTo>
                  <a:lnTo>
                    <a:pt x="13" y="45"/>
                  </a:lnTo>
                  <a:lnTo>
                    <a:pt x="10" y="42"/>
                  </a:lnTo>
                  <a:lnTo>
                    <a:pt x="7" y="39"/>
                  </a:lnTo>
                  <a:lnTo>
                    <a:pt x="4" y="36"/>
                  </a:lnTo>
                  <a:lnTo>
                    <a:pt x="0" y="32"/>
                  </a:lnTo>
                  <a:lnTo>
                    <a:pt x="0" y="29"/>
                  </a:lnTo>
                  <a:lnTo>
                    <a:pt x="0" y="23"/>
                  </a:lnTo>
                  <a:lnTo>
                    <a:pt x="0" y="19"/>
                  </a:lnTo>
                  <a:lnTo>
                    <a:pt x="0" y="16"/>
                  </a:lnTo>
                  <a:lnTo>
                    <a:pt x="4" y="10"/>
                  </a:lnTo>
                  <a:lnTo>
                    <a:pt x="7" y="7"/>
                  </a:lnTo>
                  <a:lnTo>
                    <a:pt x="10" y="7"/>
                  </a:lnTo>
                  <a:lnTo>
                    <a:pt x="13" y="3"/>
                  </a:lnTo>
                  <a:lnTo>
                    <a:pt x="17" y="3"/>
                  </a:lnTo>
                  <a:lnTo>
                    <a:pt x="23" y="0"/>
                  </a:lnTo>
                </a:path>
              </a:pathLst>
            </a:custGeom>
            <a:solidFill>
              <a:srgbClr val="FFFF00"/>
            </a:solidFill>
            <a:ln w="12700">
              <a:solidFill>
                <a:srgbClr val="000000"/>
              </a:solidFill>
              <a:round/>
              <a:headEnd/>
              <a:tailEnd/>
            </a:ln>
          </p:spPr>
          <p:txBody>
            <a:bodyPr/>
            <a:lstStyle/>
            <a:p>
              <a:endParaRPr lang="en-US"/>
            </a:p>
          </p:txBody>
        </p:sp>
        <p:sp>
          <p:nvSpPr>
            <p:cNvPr id="32829" name="Freeform 437"/>
            <p:cNvSpPr>
              <a:spLocks/>
            </p:cNvSpPr>
            <p:nvPr/>
          </p:nvSpPr>
          <p:spPr bwMode="auto">
            <a:xfrm>
              <a:off x="2503" y="1538"/>
              <a:ext cx="62" cy="63"/>
            </a:xfrm>
            <a:custGeom>
              <a:avLst/>
              <a:gdLst>
                <a:gd name="T0" fmla="*/ 23 w 45"/>
                <a:gd name="T1" fmla="*/ 0 h 45"/>
                <a:gd name="T2" fmla="*/ 26 w 45"/>
                <a:gd name="T3" fmla="*/ 3 h 45"/>
                <a:gd name="T4" fmla="*/ 32 w 45"/>
                <a:gd name="T5" fmla="*/ 3 h 45"/>
                <a:gd name="T6" fmla="*/ 36 w 45"/>
                <a:gd name="T7" fmla="*/ 6 h 45"/>
                <a:gd name="T8" fmla="*/ 39 w 45"/>
                <a:gd name="T9" fmla="*/ 6 h 45"/>
                <a:gd name="T10" fmla="*/ 42 w 45"/>
                <a:gd name="T11" fmla="*/ 12 h 45"/>
                <a:gd name="T12" fmla="*/ 42 w 45"/>
                <a:gd name="T13" fmla="*/ 16 h 45"/>
                <a:gd name="T14" fmla="*/ 45 w 45"/>
                <a:gd name="T15" fmla="*/ 19 h 45"/>
                <a:gd name="T16" fmla="*/ 45 w 45"/>
                <a:gd name="T17" fmla="*/ 22 h 45"/>
                <a:gd name="T18" fmla="*/ 45 w 45"/>
                <a:gd name="T19" fmla="*/ 28 h 45"/>
                <a:gd name="T20" fmla="*/ 42 w 45"/>
                <a:gd name="T21" fmla="*/ 32 h 45"/>
                <a:gd name="T22" fmla="*/ 42 w 45"/>
                <a:gd name="T23" fmla="*/ 35 h 45"/>
                <a:gd name="T24" fmla="*/ 39 w 45"/>
                <a:gd name="T25" fmla="*/ 38 h 45"/>
                <a:gd name="T26" fmla="*/ 36 w 45"/>
                <a:gd name="T27" fmla="*/ 41 h 45"/>
                <a:gd name="T28" fmla="*/ 32 w 45"/>
                <a:gd name="T29" fmla="*/ 45 h 45"/>
                <a:gd name="T30" fmla="*/ 26 w 45"/>
                <a:gd name="T31" fmla="*/ 45 h 45"/>
                <a:gd name="T32" fmla="*/ 23 w 45"/>
                <a:gd name="T33" fmla="*/ 45 h 45"/>
                <a:gd name="T34" fmla="*/ 20 w 45"/>
                <a:gd name="T35" fmla="*/ 45 h 45"/>
                <a:gd name="T36" fmla="*/ 13 w 45"/>
                <a:gd name="T37" fmla="*/ 45 h 45"/>
                <a:gd name="T38" fmla="*/ 10 w 45"/>
                <a:gd name="T39" fmla="*/ 41 h 45"/>
                <a:gd name="T40" fmla="*/ 7 w 45"/>
                <a:gd name="T41" fmla="*/ 38 h 45"/>
                <a:gd name="T42" fmla="*/ 3 w 45"/>
                <a:gd name="T43" fmla="*/ 35 h 45"/>
                <a:gd name="T44" fmla="*/ 3 w 45"/>
                <a:gd name="T45" fmla="*/ 32 h 45"/>
                <a:gd name="T46" fmla="*/ 0 w 45"/>
                <a:gd name="T47" fmla="*/ 28 h 45"/>
                <a:gd name="T48" fmla="*/ 0 w 45"/>
                <a:gd name="T49" fmla="*/ 22 h 45"/>
                <a:gd name="T50" fmla="*/ 0 w 45"/>
                <a:gd name="T51" fmla="*/ 19 h 45"/>
                <a:gd name="T52" fmla="*/ 3 w 45"/>
                <a:gd name="T53" fmla="*/ 16 h 45"/>
                <a:gd name="T54" fmla="*/ 3 w 45"/>
                <a:gd name="T55" fmla="*/ 12 h 45"/>
                <a:gd name="T56" fmla="*/ 7 w 45"/>
                <a:gd name="T57" fmla="*/ 6 h 45"/>
                <a:gd name="T58" fmla="*/ 10 w 45"/>
                <a:gd name="T59" fmla="*/ 6 h 45"/>
                <a:gd name="T60" fmla="*/ 13 w 45"/>
                <a:gd name="T61" fmla="*/ 3 h 45"/>
                <a:gd name="T62" fmla="*/ 20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2" y="3"/>
                  </a:lnTo>
                  <a:lnTo>
                    <a:pt x="36" y="6"/>
                  </a:lnTo>
                  <a:lnTo>
                    <a:pt x="39" y="6"/>
                  </a:lnTo>
                  <a:lnTo>
                    <a:pt x="42" y="12"/>
                  </a:lnTo>
                  <a:lnTo>
                    <a:pt x="42" y="16"/>
                  </a:lnTo>
                  <a:lnTo>
                    <a:pt x="45" y="19"/>
                  </a:lnTo>
                  <a:lnTo>
                    <a:pt x="45" y="22"/>
                  </a:lnTo>
                  <a:lnTo>
                    <a:pt x="45" y="28"/>
                  </a:lnTo>
                  <a:lnTo>
                    <a:pt x="42" y="32"/>
                  </a:lnTo>
                  <a:lnTo>
                    <a:pt x="42" y="35"/>
                  </a:lnTo>
                  <a:lnTo>
                    <a:pt x="39" y="38"/>
                  </a:lnTo>
                  <a:lnTo>
                    <a:pt x="36" y="41"/>
                  </a:lnTo>
                  <a:lnTo>
                    <a:pt x="32" y="45"/>
                  </a:lnTo>
                  <a:lnTo>
                    <a:pt x="26" y="45"/>
                  </a:lnTo>
                  <a:lnTo>
                    <a:pt x="23" y="45"/>
                  </a:lnTo>
                  <a:lnTo>
                    <a:pt x="20" y="45"/>
                  </a:lnTo>
                  <a:lnTo>
                    <a:pt x="13" y="45"/>
                  </a:lnTo>
                  <a:lnTo>
                    <a:pt x="10" y="41"/>
                  </a:lnTo>
                  <a:lnTo>
                    <a:pt x="7" y="38"/>
                  </a:lnTo>
                  <a:lnTo>
                    <a:pt x="3" y="35"/>
                  </a:lnTo>
                  <a:lnTo>
                    <a:pt x="3" y="32"/>
                  </a:lnTo>
                  <a:lnTo>
                    <a:pt x="0" y="28"/>
                  </a:lnTo>
                  <a:lnTo>
                    <a:pt x="0" y="22"/>
                  </a:lnTo>
                  <a:lnTo>
                    <a:pt x="0" y="19"/>
                  </a:lnTo>
                  <a:lnTo>
                    <a:pt x="3" y="16"/>
                  </a:lnTo>
                  <a:lnTo>
                    <a:pt x="3" y="12"/>
                  </a:lnTo>
                  <a:lnTo>
                    <a:pt x="7" y="6"/>
                  </a:lnTo>
                  <a:lnTo>
                    <a:pt x="10" y="6"/>
                  </a:lnTo>
                  <a:lnTo>
                    <a:pt x="13" y="3"/>
                  </a:lnTo>
                  <a:lnTo>
                    <a:pt x="20" y="3"/>
                  </a:lnTo>
                  <a:lnTo>
                    <a:pt x="23" y="0"/>
                  </a:lnTo>
                  <a:close/>
                </a:path>
              </a:pathLst>
            </a:custGeom>
            <a:solidFill>
              <a:srgbClr val="FFFF00"/>
            </a:solidFill>
            <a:ln w="12700">
              <a:solidFill>
                <a:srgbClr val="000000"/>
              </a:solidFill>
              <a:round/>
              <a:headEnd/>
              <a:tailEnd/>
            </a:ln>
          </p:spPr>
          <p:txBody>
            <a:bodyPr/>
            <a:lstStyle/>
            <a:p>
              <a:endParaRPr lang="en-US"/>
            </a:p>
          </p:txBody>
        </p:sp>
        <p:sp>
          <p:nvSpPr>
            <p:cNvPr id="32830" name="Freeform 438"/>
            <p:cNvSpPr>
              <a:spLocks/>
            </p:cNvSpPr>
            <p:nvPr/>
          </p:nvSpPr>
          <p:spPr bwMode="auto">
            <a:xfrm>
              <a:off x="2503" y="1538"/>
              <a:ext cx="62" cy="63"/>
            </a:xfrm>
            <a:custGeom>
              <a:avLst/>
              <a:gdLst>
                <a:gd name="T0" fmla="*/ 23 w 45"/>
                <a:gd name="T1" fmla="*/ 0 h 45"/>
                <a:gd name="T2" fmla="*/ 26 w 45"/>
                <a:gd name="T3" fmla="*/ 3 h 45"/>
                <a:gd name="T4" fmla="*/ 32 w 45"/>
                <a:gd name="T5" fmla="*/ 3 h 45"/>
                <a:gd name="T6" fmla="*/ 36 w 45"/>
                <a:gd name="T7" fmla="*/ 6 h 45"/>
                <a:gd name="T8" fmla="*/ 39 w 45"/>
                <a:gd name="T9" fmla="*/ 6 h 45"/>
                <a:gd name="T10" fmla="*/ 42 w 45"/>
                <a:gd name="T11" fmla="*/ 12 h 45"/>
                <a:gd name="T12" fmla="*/ 42 w 45"/>
                <a:gd name="T13" fmla="*/ 16 h 45"/>
                <a:gd name="T14" fmla="*/ 45 w 45"/>
                <a:gd name="T15" fmla="*/ 19 h 45"/>
                <a:gd name="T16" fmla="*/ 45 w 45"/>
                <a:gd name="T17" fmla="*/ 22 h 45"/>
                <a:gd name="T18" fmla="*/ 45 w 45"/>
                <a:gd name="T19" fmla="*/ 28 h 45"/>
                <a:gd name="T20" fmla="*/ 42 w 45"/>
                <a:gd name="T21" fmla="*/ 32 h 45"/>
                <a:gd name="T22" fmla="*/ 42 w 45"/>
                <a:gd name="T23" fmla="*/ 35 h 45"/>
                <a:gd name="T24" fmla="*/ 39 w 45"/>
                <a:gd name="T25" fmla="*/ 38 h 45"/>
                <a:gd name="T26" fmla="*/ 36 w 45"/>
                <a:gd name="T27" fmla="*/ 41 h 45"/>
                <a:gd name="T28" fmla="*/ 32 w 45"/>
                <a:gd name="T29" fmla="*/ 45 h 45"/>
                <a:gd name="T30" fmla="*/ 26 w 45"/>
                <a:gd name="T31" fmla="*/ 45 h 45"/>
                <a:gd name="T32" fmla="*/ 23 w 45"/>
                <a:gd name="T33" fmla="*/ 45 h 45"/>
                <a:gd name="T34" fmla="*/ 20 w 45"/>
                <a:gd name="T35" fmla="*/ 45 h 45"/>
                <a:gd name="T36" fmla="*/ 13 w 45"/>
                <a:gd name="T37" fmla="*/ 45 h 45"/>
                <a:gd name="T38" fmla="*/ 10 w 45"/>
                <a:gd name="T39" fmla="*/ 41 h 45"/>
                <a:gd name="T40" fmla="*/ 7 w 45"/>
                <a:gd name="T41" fmla="*/ 38 h 45"/>
                <a:gd name="T42" fmla="*/ 3 w 45"/>
                <a:gd name="T43" fmla="*/ 35 h 45"/>
                <a:gd name="T44" fmla="*/ 3 w 45"/>
                <a:gd name="T45" fmla="*/ 32 h 45"/>
                <a:gd name="T46" fmla="*/ 0 w 45"/>
                <a:gd name="T47" fmla="*/ 28 h 45"/>
                <a:gd name="T48" fmla="*/ 0 w 45"/>
                <a:gd name="T49" fmla="*/ 22 h 45"/>
                <a:gd name="T50" fmla="*/ 0 w 45"/>
                <a:gd name="T51" fmla="*/ 19 h 45"/>
                <a:gd name="T52" fmla="*/ 3 w 45"/>
                <a:gd name="T53" fmla="*/ 16 h 45"/>
                <a:gd name="T54" fmla="*/ 3 w 45"/>
                <a:gd name="T55" fmla="*/ 12 h 45"/>
                <a:gd name="T56" fmla="*/ 7 w 45"/>
                <a:gd name="T57" fmla="*/ 6 h 45"/>
                <a:gd name="T58" fmla="*/ 10 w 45"/>
                <a:gd name="T59" fmla="*/ 6 h 45"/>
                <a:gd name="T60" fmla="*/ 13 w 45"/>
                <a:gd name="T61" fmla="*/ 3 h 45"/>
                <a:gd name="T62" fmla="*/ 20 w 45"/>
                <a:gd name="T63" fmla="*/ 3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3"/>
                  </a:lnTo>
                  <a:lnTo>
                    <a:pt x="32" y="3"/>
                  </a:lnTo>
                  <a:lnTo>
                    <a:pt x="36" y="6"/>
                  </a:lnTo>
                  <a:lnTo>
                    <a:pt x="39" y="6"/>
                  </a:lnTo>
                  <a:lnTo>
                    <a:pt x="42" y="12"/>
                  </a:lnTo>
                  <a:lnTo>
                    <a:pt x="42" y="16"/>
                  </a:lnTo>
                  <a:lnTo>
                    <a:pt x="45" y="19"/>
                  </a:lnTo>
                  <a:lnTo>
                    <a:pt x="45" y="22"/>
                  </a:lnTo>
                  <a:lnTo>
                    <a:pt x="45" y="28"/>
                  </a:lnTo>
                  <a:lnTo>
                    <a:pt x="42" y="32"/>
                  </a:lnTo>
                  <a:lnTo>
                    <a:pt x="42" y="35"/>
                  </a:lnTo>
                  <a:lnTo>
                    <a:pt x="39" y="38"/>
                  </a:lnTo>
                  <a:lnTo>
                    <a:pt x="36" y="41"/>
                  </a:lnTo>
                  <a:lnTo>
                    <a:pt x="32" y="45"/>
                  </a:lnTo>
                  <a:lnTo>
                    <a:pt x="26" y="45"/>
                  </a:lnTo>
                  <a:lnTo>
                    <a:pt x="23" y="45"/>
                  </a:lnTo>
                  <a:lnTo>
                    <a:pt x="20" y="45"/>
                  </a:lnTo>
                  <a:lnTo>
                    <a:pt x="13" y="45"/>
                  </a:lnTo>
                  <a:lnTo>
                    <a:pt x="10" y="41"/>
                  </a:lnTo>
                  <a:lnTo>
                    <a:pt x="7" y="38"/>
                  </a:lnTo>
                  <a:lnTo>
                    <a:pt x="3" y="35"/>
                  </a:lnTo>
                  <a:lnTo>
                    <a:pt x="3" y="32"/>
                  </a:lnTo>
                  <a:lnTo>
                    <a:pt x="0" y="28"/>
                  </a:lnTo>
                  <a:lnTo>
                    <a:pt x="0" y="22"/>
                  </a:lnTo>
                  <a:lnTo>
                    <a:pt x="0" y="19"/>
                  </a:lnTo>
                  <a:lnTo>
                    <a:pt x="3" y="16"/>
                  </a:lnTo>
                  <a:lnTo>
                    <a:pt x="3" y="12"/>
                  </a:lnTo>
                  <a:lnTo>
                    <a:pt x="7" y="6"/>
                  </a:lnTo>
                  <a:lnTo>
                    <a:pt x="10" y="6"/>
                  </a:lnTo>
                  <a:lnTo>
                    <a:pt x="13" y="3"/>
                  </a:lnTo>
                  <a:lnTo>
                    <a:pt x="20" y="3"/>
                  </a:lnTo>
                  <a:lnTo>
                    <a:pt x="23" y="0"/>
                  </a:lnTo>
                </a:path>
              </a:pathLst>
            </a:custGeom>
            <a:noFill/>
            <a:ln w="0">
              <a:solidFill>
                <a:srgbClr val="000000"/>
              </a:solidFill>
              <a:round/>
              <a:headEnd/>
              <a:tailEnd/>
            </a:ln>
          </p:spPr>
          <p:txBody>
            <a:bodyPr/>
            <a:lstStyle/>
            <a:p>
              <a:endParaRPr lang="en-US"/>
            </a:p>
          </p:txBody>
        </p:sp>
        <p:sp>
          <p:nvSpPr>
            <p:cNvPr id="32831" name="Freeform 439"/>
            <p:cNvSpPr>
              <a:spLocks/>
            </p:cNvSpPr>
            <p:nvPr/>
          </p:nvSpPr>
          <p:spPr bwMode="auto">
            <a:xfrm>
              <a:off x="2553" y="1754"/>
              <a:ext cx="56" cy="63"/>
            </a:xfrm>
            <a:custGeom>
              <a:avLst/>
              <a:gdLst>
                <a:gd name="T0" fmla="*/ 22 w 41"/>
                <a:gd name="T1" fmla="*/ 0 h 45"/>
                <a:gd name="T2" fmla="*/ 25 w 41"/>
                <a:gd name="T3" fmla="*/ 0 h 45"/>
                <a:gd name="T4" fmla="*/ 29 w 41"/>
                <a:gd name="T5" fmla="*/ 3 h 45"/>
                <a:gd name="T6" fmla="*/ 32 w 41"/>
                <a:gd name="T7" fmla="*/ 3 h 45"/>
                <a:gd name="T8" fmla="*/ 35 w 41"/>
                <a:gd name="T9" fmla="*/ 6 h 45"/>
                <a:gd name="T10" fmla="*/ 38 w 41"/>
                <a:gd name="T11" fmla="*/ 10 h 45"/>
                <a:gd name="T12" fmla="*/ 41 w 41"/>
                <a:gd name="T13" fmla="*/ 13 h 45"/>
                <a:gd name="T14" fmla="*/ 41 w 41"/>
                <a:gd name="T15" fmla="*/ 19 h 45"/>
                <a:gd name="T16" fmla="*/ 41 w 41"/>
                <a:gd name="T17" fmla="*/ 22 h 45"/>
                <a:gd name="T18" fmla="*/ 41 w 41"/>
                <a:gd name="T19" fmla="*/ 26 h 45"/>
                <a:gd name="T20" fmla="*/ 41 w 41"/>
                <a:gd name="T21" fmla="*/ 32 h 45"/>
                <a:gd name="T22" fmla="*/ 38 w 41"/>
                <a:gd name="T23" fmla="*/ 35 h 45"/>
                <a:gd name="T24" fmla="*/ 35 w 41"/>
                <a:gd name="T25" fmla="*/ 39 h 45"/>
                <a:gd name="T26" fmla="*/ 32 w 41"/>
                <a:gd name="T27" fmla="*/ 42 h 45"/>
                <a:gd name="T28" fmla="*/ 29 w 41"/>
                <a:gd name="T29" fmla="*/ 42 h 45"/>
                <a:gd name="T30" fmla="*/ 25 w 41"/>
                <a:gd name="T31" fmla="*/ 45 h 45"/>
                <a:gd name="T32" fmla="*/ 22 w 41"/>
                <a:gd name="T33" fmla="*/ 45 h 45"/>
                <a:gd name="T34" fmla="*/ 16 w 41"/>
                <a:gd name="T35" fmla="*/ 45 h 45"/>
                <a:gd name="T36" fmla="*/ 12 w 41"/>
                <a:gd name="T37" fmla="*/ 42 h 45"/>
                <a:gd name="T38" fmla="*/ 9 w 41"/>
                <a:gd name="T39" fmla="*/ 42 h 45"/>
                <a:gd name="T40" fmla="*/ 6 w 41"/>
                <a:gd name="T41" fmla="*/ 39 h 45"/>
                <a:gd name="T42" fmla="*/ 3 w 41"/>
                <a:gd name="T43" fmla="*/ 35 h 45"/>
                <a:gd name="T44" fmla="*/ 0 w 41"/>
                <a:gd name="T45" fmla="*/ 32 h 45"/>
                <a:gd name="T46" fmla="*/ 0 w 41"/>
                <a:gd name="T47" fmla="*/ 26 h 45"/>
                <a:gd name="T48" fmla="*/ 0 w 41"/>
                <a:gd name="T49" fmla="*/ 22 h 45"/>
                <a:gd name="T50" fmla="*/ 0 w 41"/>
                <a:gd name="T51" fmla="*/ 19 h 45"/>
                <a:gd name="T52" fmla="*/ 0 w 41"/>
                <a:gd name="T53" fmla="*/ 13 h 45"/>
                <a:gd name="T54" fmla="*/ 3 w 41"/>
                <a:gd name="T55" fmla="*/ 10 h 45"/>
                <a:gd name="T56" fmla="*/ 6 w 41"/>
                <a:gd name="T57" fmla="*/ 6 h 45"/>
                <a:gd name="T58" fmla="*/ 9 w 41"/>
                <a:gd name="T59" fmla="*/ 3 h 45"/>
                <a:gd name="T60" fmla="*/ 12 w 41"/>
                <a:gd name="T61" fmla="*/ 3 h 45"/>
                <a:gd name="T62" fmla="*/ 16 w 41"/>
                <a:gd name="T63" fmla="*/ 0 h 45"/>
                <a:gd name="T64" fmla="*/ 22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22" y="0"/>
                  </a:moveTo>
                  <a:lnTo>
                    <a:pt x="25" y="0"/>
                  </a:lnTo>
                  <a:lnTo>
                    <a:pt x="29" y="3"/>
                  </a:lnTo>
                  <a:lnTo>
                    <a:pt x="32" y="3"/>
                  </a:lnTo>
                  <a:lnTo>
                    <a:pt x="35" y="6"/>
                  </a:lnTo>
                  <a:lnTo>
                    <a:pt x="38" y="10"/>
                  </a:lnTo>
                  <a:lnTo>
                    <a:pt x="41" y="13"/>
                  </a:lnTo>
                  <a:lnTo>
                    <a:pt x="41" y="19"/>
                  </a:lnTo>
                  <a:lnTo>
                    <a:pt x="41" y="22"/>
                  </a:lnTo>
                  <a:lnTo>
                    <a:pt x="41" y="26"/>
                  </a:lnTo>
                  <a:lnTo>
                    <a:pt x="41" y="32"/>
                  </a:lnTo>
                  <a:lnTo>
                    <a:pt x="38" y="35"/>
                  </a:lnTo>
                  <a:lnTo>
                    <a:pt x="35" y="39"/>
                  </a:lnTo>
                  <a:lnTo>
                    <a:pt x="32" y="42"/>
                  </a:lnTo>
                  <a:lnTo>
                    <a:pt x="29" y="42"/>
                  </a:lnTo>
                  <a:lnTo>
                    <a:pt x="25" y="45"/>
                  </a:lnTo>
                  <a:lnTo>
                    <a:pt x="22" y="45"/>
                  </a:lnTo>
                  <a:lnTo>
                    <a:pt x="16" y="45"/>
                  </a:lnTo>
                  <a:lnTo>
                    <a:pt x="12" y="42"/>
                  </a:lnTo>
                  <a:lnTo>
                    <a:pt x="9" y="42"/>
                  </a:lnTo>
                  <a:lnTo>
                    <a:pt x="6" y="39"/>
                  </a:lnTo>
                  <a:lnTo>
                    <a:pt x="3" y="35"/>
                  </a:lnTo>
                  <a:lnTo>
                    <a:pt x="0" y="32"/>
                  </a:lnTo>
                  <a:lnTo>
                    <a:pt x="0" y="26"/>
                  </a:lnTo>
                  <a:lnTo>
                    <a:pt x="0" y="22"/>
                  </a:lnTo>
                  <a:lnTo>
                    <a:pt x="0" y="19"/>
                  </a:lnTo>
                  <a:lnTo>
                    <a:pt x="0" y="13"/>
                  </a:lnTo>
                  <a:lnTo>
                    <a:pt x="3" y="10"/>
                  </a:lnTo>
                  <a:lnTo>
                    <a:pt x="6" y="6"/>
                  </a:lnTo>
                  <a:lnTo>
                    <a:pt x="9" y="3"/>
                  </a:lnTo>
                  <a:lnTo>
                    <a:pt x="12" y="3"/>
                  </a:lnTo>
                  <a:lnTo>
                    <a:pt x="16" y="0"/>
                  </a:lnTo>
                  <a:lnTo>
                    <a:pt x="22" y="0"/>
                  </a:lnTo>
                  <a:close/>
                </a:path>
              </a:pathLst>
            </a:custGeom>
            <a:solidFill>
              <a:srgbClr val="FF0000"/>
            </a:solidFill>
            <a:ln w="9525">
              <a:noFill/>
              <a:round/>
              <a:headEnd/>
              <a:tailEnd/>
            </a:ln>
          </p:spPr>
          <p:txBody>
            <a:bodyPr/>
            <a:lstStyle/>
            <a:p>
              <a:endParaRPr lang="en-US"/>
            </a:p>
          </p:txBody>
        </p:sp>
        <p:sp>
          <p:nvSpPr>
            <p:cNvPr id="32832" name="Freeform 440"/>
            <p:cNvSpPr>
              <a:spLocks/>
            </p:cNvSpPr>
            <p:nvPr/>
          </p:nvSpPr>
          <p:spPr bwMode="auto">
            <a:xfrm>
              <a:off x="2553" y="1754"/>
              <a:ext cx="56" cy="63"/>
            </a:xfrm>
            <a:custGeom>
              <a:avLst/>
              <a:gdLst>
                <a:gd name="T0" fmla="*/ 22 w 41"/>
                <a:gd name="T1" fmla="*/ 0 h 45"/>
                <a:gd name="T2" fmla="*/ 25 w 41"/>
                <a:gd name="T3" fmla="*/ 0 h 45"/>
                <a:gd name="T4" fmla="*/ 29 w 41"/>
                <a:gd name="T5" fmla="*/ 3 h 45"/>
                <a:gd name="T6" fmla="*/ 32 w 41"/>
                <a:gd name="T7" fmla="*/ 3 h 45"/>
                <a:gd name="T8" fmla="*/ 35 w 41"/>
                <a:gd name="T9" fmla="*/ 6 h 45"/>
                <a:gd name="T10" fmla="*/ 38 w 41"/>
                <a:gd name="T11" fmla="*/ 10 h 45"/>
                <a:gd name="T12" fmla="*/ 41 w 41"/>
                <a:gd name="T13" fmla="*/ 13 h 45"/>
                <a:gd name="T14" fmla="*/ 41 w 41"/>
                <a:gd name="T15" fmla="*/ 19 h 45"/>
                <a:gd name="T16" fmla="*/ 41 w 41"/>
                <a:gd name="T17" fmla="*/ 22 h 45"/>
                <a:gd name="T18" fmla="*/ 41 w 41"/>
                <a:gd name="T19" fmla="*/ 26 h 45"/>
                <a:gd name="T20" fmla="*/ 41 w 41"/>
                <a:gd name="T21" fmla="*/ 32 h 45"/>
                <a:gd name="T22" fmla="*/ 38 w 41"/>
                <a:gd name="T23" fmla="*/ 35 h 45"/>
                <a:gd name="T24" fmla="*/ 35 w 41"/>
                <a:gd name="T25" fmla="*/ 39 h 45"/>
                <a:gd name="T26" fmla="*/ 32 w 41"/>
                <a:gd name="T27" fmla="*/ 42 h 45"/>
                <a:gd name="T28" fmla="*/ 29 w 41"/>
                <a:gd name="T29" fmla="*/ 42 h 45"/>
                <a:gd name="T30" fmla="*/ 25 w 41"/>
                <a:gd name="T31" fmla="*/ 45 h 45"/>
                <a:gd name="T32" fmla="*/ 22 w 41"/>
                <a:gd name="T33" fmla="*/ 45 h 45"/>
                <a:gd name="T34" fmla="*/ 16 w 41"/>
                <a:gd name="T35" fmla="*/ 45 h 45"/>
                <a:gd name="T36" fmla="*/ 12 w 41"/>
                <a:gd name="T37" fmla="*/ 42 h 45"/>
                <a:gd name="T38" fmla="*/ 9 w 41"/>
                <a:gd name="T39" fmla="*/ 42 h 45"/>
                <a:gd name="T40" fmla="*/ 6 w 41"/>
                <a:gd name="T41" fmla="*/ 39 h 45"/>
                <a:gd name="T42" fmla="*/ 3 w 41"/>
                <a:gd name="T43" fmla="*/ 35 h 45"/>
                <a:gd name="T44" fmla="*/ 0 w 41"/>
                <a:gd name="T45" fmla="*/ 32 h 45"/>
                <a:gd name="T46" fmla="*/ 0 w 41"/>
                <a:gd name="T47" fmla="*/ 26 h 45"/>
                <a:gd name="T48" fmla="*/ 0 w 41"/>
                <a:gd name="T49" fmla="*/ 22 h 45"/>
                <a:gd name="T50" fmla="*/ 0 w 41"/>
                <a:gd name="T51" fmla="*/ 19 h 45"/>
                <a:gd name="T52" fmla="*/ 0 w 41"/>
                <a:gd name="T53" fmla="*/ 13 h 45"/>
                <a:gd name="T54" fmla="*/ 3 w 41"/>
                <a:gd name="T55" fmla="*/ 10 h 45"/>
                <a:gd name="T56" fmla="*/ 6 w 41"/>
                <a:gd name="T57" fmla="*/ 6 h 45"/>
                <a:gd name="T58" fmla="*/ 9 w 41"/>
                <a:gd name="T59" fmla="*/ 3 h 45"/>
                <a:gd name="T60" fmla="*/ 12 w 41"/>
                <a:gd name="T61" fmla="*/ 3 h 45"/>
                <a:gd name="T62" fmla="*/ 16 w 41"/>
                <a:gd name="T63" fmla="*/ 0 h 45"/>
                <a:gd name="T64" fmla="*/ 22 w 41"/>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5"/>
                <a:gd name="T101" fmla="*/ 41 w 41"/>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5">
                  <a:moveTo>
                    <a:pt x="22" y="0"/>
                  </a:moveTo>
                  <a:lnTo>
                    <a:pt x="25" y="0"/>
                  </a:lnTo>
                  <a:lnTo>
                    <a:pt x="29" y="3"/>
                  </a:lnTo>
                  <a:lnTo>
                    <a:pt x="32" y="3"/>
                  </a:lnTo>
                  <a:lnTo>
                    <a:pt x="35" y="6"/>
                  </a:lnTo>
                  <a:lnTo>
                    <a:pt x="38" y="10"/>
                  </a:lnTo>
                  <a:lnTo>
                    <a:pt x="41" y="13"/>
                  </a:lnTo>
                  <a:lnTo>
                    <a:pt x="41" y="19"/>
                  </a:lnTo>
                  <a:lnTo>
                    <a:pt x="41" y="22"/>
                  </a:lnTo>
                  <a:lnTo>
                    <a:pt x="41" y="26"/>
                  </a:lnTo>
                  <a:lnTo>
                    <a:pt x="41" y="32"/>
                  </a:lnTo>
                  <a:lnTo>
                    <a:pt x="38" y="35"/>
                  </a:lnTo>
                  <a:lnTo>
                    <a:pt x="35" y="39"/>
                  </a:lnTo>
                  <a:lnTo>
                    <a:pt x="32" y="42"/>
                  </a:lnTo>
                  <a:lnTo>
                    <a:pt x="29" y="42"/>
                  </a:lnTo>
                  <a:lnTo>
                    <a:pt x="25" y="45"/>
                  </a:lnTo>
                  <a:lnTo>
                    <a:pt x="22" y="45"/>
                  </a:lnTo>
                  <a:lnTo>
                    <a:pt x="16" y="45"/>
                  </a:lnTo>
                  <a:lnTo>
                    <a:pt x="12" y="42"/>
                  </a:lnTo>
                  <a:lnTo>
                    <a:pt x="9" y="42"/>
                  </a:lnTo>
                  <a:lnTo>
                    <a:pt x="6" y="39"/>
                  </a:lnTo>
                  <a:lnTo>
                    <a:pt x="3" y="35"/>
                  </a:lnTo>
                  <a:lnTo>
                    <a:pt x="0" y="32"/>
                  </a:lnTo>
                  <a:lnTo>
                    <a:pt x="0" y="26"/>
                  </a:lnTo>
                  <a:lnTo>
                    <a:pt x="0" y="22"/>
                  </a:lnTo>
                  <a:lnTo>
                    <a:pt x="0" y="19"/>
                  </a:lnTo>
                  <a:lnTo>
                    <a:pt x="0" y="13"/>
                  </a:lnTo>
                  <a:lnTo>
                    <a:pt x="3" y="10"/>
                  </a:lnTo>
                  <a:lnTo>
                    <a:pt x="6" y="6"/>
                  </a:lnTo>
                  <a:lnTo>
                    <a:pt x="9" y="3"/>
                  </a:lnTo>
                  <a:lnTo>
                    <a:pt x="12" y="3"/>
                  </a:lnTo>
                  <a:lnTo>
                    <a:pt x="16" y="0"/>
                  </a:lnTo>
                  <a:lnTo>
                    <a:pt x="22" y="0"/>
                  </a:lnTo>
                </a:path>
              </a:pathLst>
            </a:custGeom>
            <a:noFill/>
            <a:ln w="0">
              <a:solidFill>
                <a:srgbClr val="000000"/>
              </a:solidFill>
              <a:round/>
              <a:headEnd/>
              <a:tailEnd/>
            </a:ln>
          </p:spPr>
          <p:txBody>
            <a:bodyPr/>
            <a:lstStyle/>
            <a:p>
              <a:endParaRPr lang="en-US"/>
            </a:p>
          </p:txBody>
        </p:sp>
        <p:sp>
          <p:nvSpPr>
            <p:cNvPr id="32833" name="Freeform 441"/>
            <p:cNvSpPr>
              <a:spLocks/>
            </p:cNvSpPr>
            <p:nvPr/>
          </p:nvSpPr>
          <p:spPr bwMode="auto">
            <a:xfrm>
              <a:off x="2212" y="1232"/>
              <a:ext cx="61" cy="63"/>
            </a:xfrm>
            <a:custGeom>
              <a:avLst/>
              <a:gdLst>
                <a:gd name="T0" fmla="*/ 22 w 45"/>
                <a:gd name="T1" fmla="*/ 0 h 45"/>
                <a:gd name="T2" fmla="*/ 26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2"/>
                  </a:lnTo>
                  <a:lnTo>
                    <a:pt x="32" y="42"/>
                  </a:lnTo>
                  <a:lnTo>
                    <a:pt x="26" y="45"/>
                  </a:lnTo>
                  <a:lnTo>
                    <a:pt x="22" y="45"/>
                  </a:lnTo>
                  <a:lnTo>
                    <a:pt x="19" y="45"/>
                  </a:lnTo>
                  <a:lnTo>
                    <a:pt x="13" y="42"/>
                  </a:lnTo>
                  <a:lnTo>
                    <a:pt x="9" y="42"/>
                  </a:lnTo>
                  <a:lnTo>
                    <a:pt x="6" y="38"/>
                  </a:lnTo>
                  <a:lnTo>
                    <a:pt x="3" y="35"/>
                  </a:lnTo>
                  <a:lnTo>
                    <a:pt x="3" y="32"/>
                  </a:lnTo>
                  <a:lnTo>
                    <a:pt x="0" y="25"/>
                  </a:lnTo>
                  <a:lnTo>
                    <a:pt x="0" y="22"/>
                  </a:lnTo>
                  <a:lnTo>
                    <a:pt x="0" y="19"/>
                  </a:lnTo>
                  <a:lnTo>
                    <a:pt x="3" y="13"/>
                  </a:lnTo>
                  <a:lnTo>
                    <a:pt x="3" y="9"/>
                  </a:lnTo>
                  <a:lnTo>
                    <a:pt x="6" y="6"/>
                  </a:lnTo>
                  <a:lnTo>
                    <a:pt x="9" y="3"/>
                  </a:lnTo>
                  <a:lnTo>
                    <a:pt x="13" y="3"/>
                  </a:lnTo>
                  <a:lnTo>
                    <a:pt x="19"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834" name="Freeform 442"/>
            <p:cNvSpPr>
              <a:spLocks/>
            </p:cNvSpPr>
            <p:nvPr/>
          </p:nvSpPr>
          <p:spPr bwMode="auto">
            <a:xfrm>
              <a:off x="2212" y="1232"/>
              <a:ext cx="61" cy="63"/>
            </a:xfrm>
            <a:custGeom>
              <a:avLst/>
              <a:gdLst>
                <a:gd name="T0" fmla="*/ 22 w 45"/>
                <a:gd name="T1" fmla="*/ 0 h 45"/>
                <a:gd name="T2" fmla="*/ 26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2"/>
                  </a:lnTo>
                  <a:lnTo>
                    <a:pt x="32" y="42"/>
                  </a:lnTo>
                  <a:lnTo>
                    <a:pt x="26" y="45"/>
                  </a:lnTo>
                  <a:lnTo>
                    <a:pt x="22" y="45"/>
                  </a:lnTo>
                  <a:lnTo>
                    <a:pt x="19" y="45"/>
                  </a:lnTo>
                  <a:lnTo>
                    <a:pt x="13" y="42"/>
                  </a:lnTo>
                  <a:lnTo>
                    <a:pt x="9" y="42"/>
                  </a:lnTo>
                  <a:lnTo>
                    <a:pt x="6" y="38"/>
                  </a:lnTo>
                  <a:lnTo>
                    <a:pt x="3" y="35"/>
                  </a:lnTo>
                  <a:lnTo>
                    <a:pt x="3" y="32"/>
                  </a:lnTo>
                  <a:lnTo>
                    <a:pt x="0" y="25"/>
                  </a:lnTo>
                  <a:lnTo>
                    <a:pt x="0" y="22"/>
                  </a:lnTo>
                  <a:lnTo>
                    <a:pt x="0" y="19"/>
                  </a:lnTo>
                  <a:lnTo>
                    <a:pt x="3" y="13"/>
                  </a:lnTo>
                  <a:lnTo>
                    <a:pt x="3" y="9"/>
                  </a:lnTo>
                  <a:lnTo>
                    <a:pt x="6" y="6"/>
                  </a:lnTo>
                  <a:lnTo>
                    <a:pt x="9" y="3"/>
                  </a:lnTo>
                  <a:lnTo>
                    <a:pt x="13" y="3"/>
                  </a:lnTo>
                  <a:lnTo>
                    <a:pt x="19" y="0"/>
                  </a:lnTo>
                  <a:lnTo>
                    <a:pt x="22" y="0"/>
                  </a:lnTo>
                </a:path>
              </a:pathLst>
            </a:custGeom>
            <a:noFill/>
            <a:ln w="0">
              <a:solidFill>
                <a:srgbClr val="000000"/>
              </a:solidFill>
              <a:round/>
              <a:headEnd/>
              <a:tailEnd/>
            </a:ln>
          </p:spPr>
          <p:txBody>
            <a:bodyPr/>
            <a:lstStyle/>
            <a:p>
              <a:endParaRPr lang="en-US"/>
            </a:p>
          </p:txBody>
        </p:sp>
        <p:sp>
          <p:nvSpPr>
            <p:cNvPr id="32835" name="Freeform 443"/>
            <p:cNvSpPr>
              <a:spLocks/>
            </p:cNvSpPr>
            <p:nvPr/>
          </p:nvSpPr>
          <p:spPr bwMode="auto">
            <a:xfrm>
              <a:off x="2106" y="1596"/>
              <a:ext cx="56" cy="59"/>
            </a:xfrm>
            <a:custGeom>
              <a:avLst/>
              <a:gdLst>
                <a:gd name="T0" fmla="*/ 22 w 41"/>
                <a:gd name="T1" fmla="*/ 0 h 42"/>
                <a:gd name="T2" fmla="*/ 25 w 41"/>
                <a:gd name="T3" fmla="*/ 0 h 42"/>
                <a:gd name="T4" fmla="*/ 29 w 41"/>
                <a:gd name="T5" fmla="*/ 0 h 42"/>
                <a:gd name="T6" fmla="*/ 32 w 41"/>
                <a:gd name="T7" fmla="*/ 4 h 42"/>
                <a:gd name="T8" fmla="*/ 35 w 41"/>
                <a:gd name="T9" fmla="*/ 7 h 42"/>
                <a:gd name="T10" fmla="*/ 38 w 41"/>
                <a:gd name="T11" fmla="*/ 10 h 42"/>
                <a:gd name="T12" fmla="*/ 41 w 41"/>
                <a:gd name="T13" fmla="*/ 13 h 42"/>
                <a:gd name="T14" fmla="*/ 41 w 41"/>
                <a:gd name="T15" fmla="*/ 16 h 42"/>
                <a:gd name="T16" fmla="*/ 41 w 41"/>
                <a:gd name="T17" fmla="*/ 23 h 42"/>
                <a:gd name="T18" fmla="*/ 41 w 41"/>
                <a:gd name="T19" fmla="*/ 26 h 42"/>
                <a:gd name="T20" fmla="*/ 41 w 41"/>
                <a:gd name="T21" fmla="*/ 29 h 42"/>
                <a:gd name="T22" fmla="*/ 38 w 41"/>
                <a:gd name="T23" fmla="*/ 32 h 42"/>
                <a:gd name="T24" fmla="*/ 35 w 41"/>
                <a:gd name="T25" fmla="*/ 36 h 42"/>
                <a:gd name="T26" fmla="*/ 32 w 41"/>
                <a:gd name="T27" fmla="*/ 39 h 42"/>
                <a:gd name="T28" fmla="*/ 29 w 41"/>
                <a:gd name="T29" fmla="*/ 42 h 42"/>
                <a:gd name="T30" fmla="*/ 25 w 41"/>
                <a:gd name="T31" fmla="*/ 42 h 42"/>
                <a:gd name="T32" fmla="*/ 22 w 41"/>
                <a:gd name="T33" fmla="*/ 42 h 42"/>
                <a:gd name="T34" fmla="*/ 16 w 41"/>
                <a:gd name="T35" fmla="*/ 42 h 42"/>
                <a:gd name="T36" fmla="*/ 12 w 41"/>
                <a:gd name="T37" fmla="*/ 42 h 42"/>
                <a:gd name="T38" fmla="*/ 9 w 41"/>
                <a:gd name="T39" fmla="*/ 39 h 42"/>
                <a:gd name="T40" fmla="*/ 6 w 41"/>
                <a:gd name="T41" fmla="*/ 36 h 42"/>
                <a:gd name="T42" fmla="*/ 3 w 41"/>
                <a:gd name="T43" fmla="*/ 32 h 42"/>
                <a:gd name="T44" fmla="*/ 0 w 41"/>
                <a:gd name="T45" fmla="*/ 29 h 42"/>
                <a:gd name="T46" fmla="*/ 0 w 41"/>
                <a:gd name="T47" fmla="*/ 26 h 42"/>
                <a:gd name="T48" fmla="*/ 0 w 41"/>
                <a:gd name="T49" fmla="*/ 23 h 42"/>
                <a:gd name="T50" fmla="*/ 0 w 41"/>
                <a:gd name="T51" fmla="*/ 16 h 42"/>
                <a:gd name="T52" fmla="*/ 0 w 41"/>
                <a:gd name="T53" fmla="*/ 13 h 42"/>
                <a:gd name="T54" fmla="*/ 3 w 41"/>
                <a:gd name="T55" fmla="*/ 10 h 42"/>
                <a:gd name="T56" fmla="*/ 6 w 41"/>
                <a:gd name="T57" fmla="*/ 7 h 42"/>
                <a:gd name="T58" fmla="*/ 9 w 41"/>
                <a:gd name="T59" fmla="*/ 4 h 42"/>
                <a:gd name="T60" fmla="*/ 12 w 41"/>
                <a:gd name="T61" fmla="*/ 0 h 42"/>
                <a:gd name="T62" fmla="*/ 16 w 41"/>
                <a:gd name="T63" fmla="*/ 0 h 42"/>
                <a:gd name="T64" fmla="*/ 22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22" y="0"/>
                  </a:moveTo>
                  <a:lnTo>
                    <a:pt x="25" y="0"/>
                  </a:lnTo>
                  <a:lnTo>
                    <a:pt x="29" y="0"/>
                  </a:lnTo>
                  <a:lnTo>
                    <a:pt x="32" y="4"/>
                  </a:lnTo>
                  <a:lnTo>
                    <a:pt x="35" y="7"/>
                  </a:lnTo>
                  <a:lnTo>
                    <a:pt x="38" y="10"/>
                  </a:lnTo>
                  <a:lnTo>
                    <a:pt x="41" y="13"/>
                  </a:lnTo>
                  <a:lnTo>
                    <a:pt x="41" y="16"/>
                  </a:lnTo>
                  <a:lnTo>
                    <a:pt x="41" y="23"/>
                  </a:lnTo>
                  <a:lnTo>
                    <a:pt x="41" y="26"/>
                  </a:lnTo>
                  <a:lnTo>
                    <a:pt x="41" y="29"/>
                  </a:lnTo>
                  <a:lnTo>
                    <a:pt x="38" y="32"/>
                  </a:lnTo>
                  <a:lnTo>
                    <a:pt x="35" y="36"/>
                  </a:lnTo>
                  <a:lnTo>
                    <a:pt x="32" y="39"/>
                  </a:lnTo>
                  <a:lnTo>
                    <a:pt x="29" y="42"/>
                  </a:lnTo>
                  <a:lnTo>
                    <a:pt x="25" y="42"/>
                  </a:lnTo>
                  <a:lnTo>
                    <a:pt x="22" y="42"/>
                  </a:lnTo>
                  <a:lnTo>
                    <a:pt x="16" y="42"/>
                  </a:lnTo>
                  <a:lnTo>
                    <a:pt x="12" y="42"/>
                  </a:lnTo>
                  <a:lnTo>
                    <a:pt x="9" y="39"/>
                  </a:lnTo>
                  <a:lnTo>
                    <a:pt x="6" y="36"/>
                  </a:lnTo>
                  <a:lnTo>
                    <a:pt x="3" y="32"/>
                  </a:lnTo>
                  <a:lnTo>
                    <a:pt x="0" y="29"/>
                  </a:lnTo>
                  <a:lnTo>
                    <a:pt x="0" y="26"/>
                  </a:lnTo>
                  <a:lnTo>
                    <a:pt x="0" y="23"/>
                  </a:lnTo>
                  <a:lnTo>
                    <a:pt x="0" y="16"/>
                  </a:lnTo>
                  <a:lnTo>
                    <a:pt x="0" y="13"/>
                  </a:lnTo>
                  <a:lnTo>
                    <a:pt x="3" y="10"/>
                  </a:lnTo>
                  <a:lnTo>
                    <a:pt x="6" y="7"/>
                  </a:lnTo>
                  <a:lnTo>
                    <a:pt x="9" y="4"/>
                  </a:lnTo>
                  <a:lnTo>
                    <a:pt x="12" y="0"/>
                  </a:lnTo>
                  <a:lnTo>
                    <a:pt x="16" y="0"/>
                  </a:lnTo>
                  <a:lnTo>
                    <a:pt x="22" y="0"/>
                  </a:lnTo>
                  <a:close/>
                </a:path>
              </a:pathLst>
            </a:custGeom>
            <a:solidFill>
              <a:srgbClr val="FFFF00"/>
            </a:solidFill>
            <a:ln w="9525">
              <a:noFill/>
              <a:round/>
              <a:headEnd/>
              <a:tailEnd/>
            </a:ln>
          </p:spPr>
          <p:txBody>
            <a:bodyPr/>
            <a:lstStyle/>
            <a:p>
              <a:endParaRPr lang="en-US"/>
            </a:p>
          </p:txBody>
        </p:sp>
        <p:sp>
          <p:nvSpPr>
            <p:cNvPr id="32836" name="Freeform 444"/>
            <p:cNvSpPr>
              <a:spLocks/>
            </p:cNvSpPr>
            <p:nvPr/>
          </p:nvSpPr>
          <p:spPr bwMode="auto">
            <a:xfrm>
              <a:off x="2106" y="1596"/>
              <a:ext cx="56" cy="59"/>
            </a:xfrm>
            <a:custGeom>
              <a:avLst/>
              <a:gdLst>
                <a:gd name="T0" fmla="*/ 22 w 41"/>
                <a:gd name="T1" fmla="*/ 0 h 42"/>
                <a:gd name="T2" fmla="*/ 25 w 41"/>
                <a:gd name="T3" fmla="*/ 0 h 42"/>
                <a:gd name="T4" fmla="*/ 29 w 41"/>
                <a:gd name="T5" fmla="*/ 0 h 42"/>
                <a:gd name="T6" fmla="*/ 32 w 41"/>
                <a:gd name="T7" fmla="*/ 4 h 42"/>
                <a:gd name="T8" fmla="*/ 35 w 41"/>
                <a:gd name="T9" fmla="*/ 7 h 42"/>
                <a:gd name="T10" fmla="*/ 38 w 41"/>
                <a:gd name="T11" fmla="*/ 10 h 42"/>
                <a:gd name="T12" fmla="*/ 41 w 41"/>
                <a:gd name="T13" fmla="*/ 13 h 42"/>
                <a:gd name="T14" fmla="*/ 41 w 41"/>
                <a:gd name="T15" fmla="*/ 16 h 42"/>
                <a:gd name="T16" fmla="*/ 41 w 41"/>
                <a:gd name="T17" fmla="*/ 23 h 42"/>
                <a:gd name="T18" fmla="*/ 41 w 41"/>
                <a:gd name="T19" fmla="*/ 26 h 42"/>
                <a:gd name="T20" fmla="*/ 41 w 41"/>
                <a:gd name="T21" fmla="*/ 29 h 42"/>
                <a:gd name="T22" fmla="*/ 38 w 41"/>
                <a:gd name="T23" fmla="*/ 32 h 42"/>
                <a:gd name="T24" fmla="*/ 35 w 41"/>
                <a:gd name="T25" fmla="*/ 36 h 42"/>
                <a:gd name="T26" fmla="*/ 32 w 41"/>
                <a:gd name="T27" fmla="*/ 39 h 42"/>
                <a:gd name="T28" fmla="*/ 29 w 41"/>
                <a:gd name="T29" fmla="*/ 42 h 42"/>
                <a:gd name="T30" fmla="*/ 25 w 41"/>
                <a:gd name="T31" fmla="*/ 42 h 42"/>
                <a:gd name="T32" fmla="*/ 22 w 41"/>
                <a:gd name="T33" fmla="*/ 42 h 42"/>
                <a:gd name="T34" fmla="*/ 16 w 41"/>
                <a:gd name="T35" fmla="*/ 42 h 42"/>
                <a:gd name="T36" fmla="*/ 12 w 41"/>
                <a:gd name="T37" fmla="*/ 42 h 42"/>
                <a:gd name="T38" fmla="*/ 9 w 41"/>
                <a:gd name="T39" fmla="*/ 39 h 42"/>
                <a:gd name="T40" fmla="*/ 6 w 41"/>
                <a:gd name="T41" fmla="*/ 36 h 42"/>
                <a:gd name="T42" fmla="*/ 3 w 41"/>
                <a:gd name="T43" fmla="*/ 32 h 42"/>
                <a:gd name="T44" fmla="*/ 0 w 41"/>
                <a:gd name="T45" fmla="*/ 29 h 42"/>
                <a:gd name="T46" fmla="*/ 0 w 41"/>
                <a:gd name="T47" fmla="*/ 26 h 42"/>
                <a:gd name="T48" fmla="*/ 0 w 41"/>
                <a:gd name="T49" fmla="*/ 23 h 42"/>
                <a:gd name="T50" fmla="*/ 0 w 41"/>
                <a:gd name="T51" fmla="*/ 16 h 42"/>
                <a:gd name="T52" fmla="*/ 0 w 41"/>
                <a:gd name="T53" fmla="*/ 13 h 42"/>
                <a:gd name="T54" fmla="*/ 3 w 41"/>
                <a:gd name="T55" fmla="*/ 10 h 42"/>
                <a:gd name="T56" fmla="*/ 6 w 41"/>
                <a:gd name="T57" fmla="*/ 7 h 42"/>
                <a:gd name="T58" fmla="*/ 9 w 41"/>
                <a:gd name="T59" fmla="*/ 4 h 42"/>
                <a:gd name="T60" fmla="*/ 12 w 41"/>
                <a:gd name="T61" fmla="*/ 0 h 42"/>
                <a:gd name="T62" fmla="*/ 16 w 41"/>
                <a:gd name="T63" fmla="*/ 0 h 42"/>
                <a:gd name="T64" fmla="*/ 22 w 41"/>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2"/>
                <a:gd name="T101" fmla="*/ 41 w 41"/>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2">
                  <a:moveTo>
                    <a:pt x="22" y="0"/>
                  </a:moveTo>
                  <a:lnTo>
                    <a:pt x="25" y="0"/>
                  </a:lnTo>
                  <a:lnTo>
                    <a:pt x="29" y="0"/>
                  </a:lnTo>
                  <a:lnTo>
                    <a:pt x="32" y="4"/>
                  </a:lnTo>
                  <a:lnTo>
                    <a:pt x="35" y="7"/>
                  </a:lnTo>
                  <a:lnTo>
                    <a:pt x="38" y="10"/>
                  </a:lnTo>
                  <a:lnTo>
                    <a:pt x="41" y="13"/>
                  </a:lnTo>
                  <a:lnTo>
                    <a:pt x="41" y="16"/>
                  </a:lnTo>
                  <a:lnTo>
                    <a:pt x="41" y="23"/>
                  </a:lnTo>
                  <a:lnTo>
                    <a:pt x="41" y="26"/>
                  </a:lnTo>
                  <a:lnTo>
                    <a:pt x="41" y="29"/>
                  </a:lnTo>
                  <a:lnTo>
                    <a:pt x="38" y="32"/>
                  </a:lnTo>
                  <a:lnTo>
                    <a:pt x="35" y="36"/>
                  </a:lnTo>
                  <a:lnTo>
                    <a:pt x="32" y="39"/>
                  </a:lnTo>
                  <a:lnTo>
                    <a:pt x="29" y="42"/>
                  </a:lnTo>
                  <a:lnTo>
                    <a:pt x="25" y="42"/>
                  </a:lnTo>
                  <a:lnTo>
                    <a:pt x="22" y="42"/>
                  </a:lnTo>
                  <a:lnTo>
                    <a:pt x="16" y="42"/>
                  </a:lnTo>
                  <a:lnTo>
                    <a:pt x="12" y="42"/>
                  </a:lnTo>
                  <a:lnTo>
                    <a:pt x="9" y="39"/>
                  </a:lnTo>
                  <a:lnTo>
                    <a:pt x="6" y="36"/>
                  </a:lnTo>
                  <a:lnTo>
                    <a:pt x="3" y="32"/>
                  </a:lnTo>
                  <a:lnTo>
                    <a:pt x="0" y="29"/>
                  </a:lnTo>
                  <a:lnTo>
                    <a:pt x="0" y="26"/>
                  </a:lnTo>
                  <a:lnTo>
                    <a:pt x="0" y="23"/>
                  </a:lnTo>
                  <a:lnTo>
                    <a:pt x="0" y="16"/>
                  </a:lnTo>
                  <a:lnTo>
                    <a:pt x="0" y="13"/>
                  </a:lnTo>
                  <a:lnTo>
                    <a:pt x="3" y="10"/>
                  </a:lnTo>
                  <a:lnTo>
                    <a:pt x="6" y="7"/>
                  </a:lnTo>
                  <a:lnTo>
                    <a:pt x="9" y="4"/>
                  </a:lnTo>
                  <a:lnTo>
                    <a:pt x="12" y="0"/>
                  </a:lnTo>
                  <a:lnTo>
                    <a:pt x="16" y="0"/>
                  </a:lnTo>
                  <a:lnTo>
                    <a:pt x="22" y="0"/>
                  </a:lnTo>
                </a:path>
              </a:pathLst>
            </a:custGeom>
            <a:noFill/>
            <a:ln w="12700">
              <a:solidFill>
                <a:srgbClr val="000000"/>
              </a:solidFill>
              <a:round/>
              <a:headEnd/>
              <a:tailEnd/>
            </a:ln>
          </p:spPr>
          <p:txBody>
            <a:bodyPr/>
            <a:lstStyle/>
            <a:p>
              <a:endParaRPr lang="en-US"/>
            </a:p>
          </p:txBody>
        </p:sp>
        <p:sp>
          <p:nvSpPr>
            <p:cNvPr id="32837" name="Freeform 445"/>
            <p:cNvSpPr>
              <a:spLocks/>
            </p:cNvSpPr>
            <p:nvPr/>
          </p:nvSpPr>
          <p:spPr bwMode="auto">
            <a:xfrm>
              <a:off x="2074" y="1714"/>
              <a:ext cx="62" cy="63"/>
            </a:xfrm>
            <a:custGeom>
              <a:avLst/>
              <a:gdLst>
                <a:gd name="T0" fmla="*/ 23 w 45"/>
                <a:gd name="T1" fmla="*/ 0 h 45"/>
                <a:gd name="T2" fmla="*/ 29 w 45"/>
                <a:gd name="T3" fmla="*/ 0 h 45"/>
                <a:gd name="T4" fmla="*/ 32 w 45"/>
                <a:gd name="T5" fmla="*/ 3 h 45"/>
                <a:gd name="T6" fmla="*/ 35 w 45"/>
                <a:gd name="T7" fmla="*/ 3 h 45"/>
                <a:gd name="T8" fmla="*/ 39 w 45"/>
                <a:gd name="T9" fmla="*/ 6 h 45"/>
                <a:gd name="T10" fmla="*/ 42 w 45"/>
                <a:gd name="T11" fmla="*/ 10 h 45"/>
                <a:gd name="T12" fmla="*/ 45 w 45"/>
                <a:gd name="T13" fmla="*/ 13 h 45"/>
                <a:gd name="T14" fmla="*/ 45 w 45"/>
                <a:gd name="T15" fmla="*/ 19 h 45"/>
                <a:gd name="T16" fmla="*/ 45 w 45"/>
                <a:gd name="T17" fmla="*/ 22 h 45"/>
                <a:gd name="T18" fmla="*/ 45 w 45"/>
                <a:gd name="T19" fmla="*/ 26 h 45"/>
                <a:gd name="T20" fmla="*/ 45 w 45"/>
                <a:gd name="T21" fmla="*/ 32 h 45"/>
                <a:gd name="T22" fmla="*/ 42 w 45"/>
                <a:gd name="T23" fmla="*/ 35 h 45"/>
                <a:gd name="T24" fmla="*/ 39 w 45"/>
                <a:gd name="T25" fmla="*/ 39 h 45"/>
                <a:gd name="T26" fmla="*/ 35 w 45"/>
                <a:gd name="T27" fmla="*/ 42 h 45"/>
                <a:gd name="T28" fmla="*/ 32 w 45"/>
                <a:gd name="T29" fmla="*/ 42 h 45"/>
                <a:gd name="T30" fmla="*/ 29 w 45"/>
                <a:gd name="T31" fmla="*/ 45 h 45"/>
                <a:gd name="T32" fmla="*/ 23 w 45"/>
                <a:gd name="T33" fmla="*/ 45 h 45"/>
                <a:gd name="T34" fmla="*/ 19 w 45"/>
                <a:gd name="T35" fmla="*/ 45 h 45"/>
                <a:gd name="T36" fmla="*/ 16 w 45"/>
                <a:gd name="T37" fmla="*/ 42 h 45"/>
                <a:gd name="T38" fmla="*/ 13 w 45"/>
                <a:gd name="T39" fmla="*/ 42 h 45"/>
                <a:gd name="T40" fmla="*/ 6 w 45"/>
                <a:gd name="T41" fmla="*/ 39 h 45"/>
                <a:gd name="T42" fmla="*/ 6 w 45"/>
                <a:gd name="T43" fmla="*/ 35 h 45"/>
                <a:gd name="T44" fmla="*/ 3 w 45"/>
                <a:gd name="T45" fmla="*/ 32 h 45"/>
                <a:gd name="T46" fmla="*/ 3 w 45"/>
                <a:gd name="T47" fmla="*/ 26 h 45"/>
                <a:gd name="T48" fmla="*/ 0 w 45"/>
                <a:gd name="T49" fmla="*/ 22 h 45"/>
                <a:gd name="T50" fmla="*/ 3 w 45"/>
                <a:gd name="T51" fmla="*/ 19 h 45"/>
                <a:gd name="T52" fmla="*/ 3 w 45"/>
                <a:gd name="T53" fmla="*/ 13 h 45"/>
                <a:gd name="T54" fmla="*/ 6 w 45"/>
                <a:gd name="T55" fmla="*/ 10 h 45"/>
                <a:gd name="T56" fmla="*/ 6 w 45"/>
                <a:gd name="T57" fmla="*/ 6 h 45"/>
                <a:gd name="T58" fmla="*/ 13 w 45"/>
                <a:gd name="T59" fmla="*/ 3 h 45"/>
                <a:gd name="T60" fmla="*/ 16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5" y="3"/>
                  </a:lnTo>
                  <a:lnTo>
                    <a:pt x="39" y="6"/>
                  </a:lnTo>
                  <a:lnTo>
                    <a:pt x="42" y="10"/>
                  </a:lnTo>
                  <a:lnTo>
                    <a:pt x="45" y="13"/>
                  </a:lnTo>
                  <a:lnTo>
                    <a:pt x="45" y="19"/>
                  </a:lnTo>
                  <a:lnTo>
                    <a:pt x="45" y="22"/>
                  </a:lnTo>
                  <a:lnTo>
                    <a:pt x="45" y="26"/>
                  </a:lnTo>
                  <a:lnTo>
                    <a:pt x="45" y="32"/>
                  </a:lnTo>
                  <a:lnTo>
                    <a:pt x="42" y="35"/>
                  </a:lnTo>
                  <a:lnTo>
                    <a:pt x="39" y="39"/>
                  </a:lnTo>
                  <a:lnTo>
                    <a:pt x="35" y="42"/>
                  </a:lnTo>
                  <a:lnTo>
                    <a:pt x="32" y="42"/>
                  </a:lnTo>
                  <a:lnTo>
                    <a:pt x="29" y="45"/>
                  </a:lnTo>
                  <a:lnTo>
                    <a:pt x="23" y="45"/>
                  </a:lnTo>
                  <a:lnTo>
                    <a:pt x="19" y="45"/>
                  </a:lnTo>
                  <a:lnTo>
                    <a:pt x="16" y="42"/>
                  </a:lnTo>
                  <a:lnTo>
                    <a:pt x="13" y="42"/>
                  </a:lnTo>
                  <a:lnTo>
                    <a:pt x="6" y="39"/>
                  </a:lnTo>
                  <a:lnTo>
                    <a:pt x="6" y="35"/>
                  </a:lnTo>
                  <a:lnTo>
                    <a:pt x="3" y="32"/>
                  </a:lnTo>
                  <a:lnTo>
                    <a:pt x="3" y="26"/>
                  </a:lnTo>
                  <a:lnTo>
                    <a:pt x="0" y="22"/>
                  </a:lnTo>
                  <a:lnTo>
                    <a:pt x="3" y="19"/>
                  </a:lnTo>
                  <a:lnTo>
                    <a:pt x="3" y="13"/>
                  </a:lnTo>
                  <a:lnTo>
                    <a:pt x="6" y="10"/>
                  </a:lnTo>
                  <a:lnTo>
                    <a:pt x="6" y="6"/>
                  </a:lnTo>
                  <a:lnTo>
                    <a:pt x="13" y="3"/>
                  </a:lnTo>
                  <a:lnTo>
                    <a:pt x="16" y="3"/>
                  </a:lnTo>
                  <a:lnTo>
                    <a:pt x="19" y="0"/>
                  </a:lnTo>
                  <a:lnTo>
                    <a:pt x="23" y="0"/>
                  </a:lnTo>
                  <a:close/>
                </a:path>
              </a:pathLst>
            </a:custGeom>
            <a:solidFill>
              <a:srgbClr val="FF0000"/>
            </a:solidFill>
            <a:ln w="9525">
              <a:noFill/>
              <a:round/>
              <a:headEnd/>
              <a:tailEnd/>
            </a:ln>
          </p:spPr>
          <p:txBody>
            <a:bodyPr/>
            <a:lstStyle/>
            <a:p>
              <a:endParaRPr lang="en-US"/>
            </a:p>
          </p:txBody>
        </p:sp>
        <p:sp>
          <p:nvSpPr>
            <p:cNvPr id="32838" name="Freeform 446"/>
            <p:cNvSpPr>
              <a:spLocks/>
            </p:cNvSpPr>
            <p:nvPr/>
          </p:nvSpPr>
          <p:spPr bwMode="auto">
            <a:xfrm>
              <a:off x="2074" y="1714"/>
              <a:ext cx="62" cy="63"/>
            </a:xfrm>
            <a:custGeom>
              <a:avLst/>
              <a:gdLst>
                <a:gd name="T0" fmla="*/ 23 w 45"/>
                <a:gd name="T1" fmla="*/ 0 h 45"/>
                <a:gd name="T2" fmla="*/ 29 w 45"/>
                <a:gd name="T3" fmla="*/ 0 h 45"/>
                <a:gd name="T4" fmla="*/ 32 w 45"/>
                <a:gd name="T5" fmla="*/ 3 h 45"/>
                <a:gd name="T6" fmla="*/ 35 w 45"/>
                <a:gd name="T7" fmla="*/ 3 h 45"/>
                <a:gd name="T8" fmla="*/ 39 w 45"/>
                <a:gd name="T9" fmla="*/ 6 h 45"/>
                <a:gd name="T10" fmla="*/ 42 w 45"/>
                <a:gd name="T11" fmla="*/ 10 h 45"/>
                <a:gd name="T12" fmla="*/ 45 w 45"/>
                <a:gd name="T13" fmla="*/ 13 h 45"/>
                <a:gd name="T14" fmla="*/ 45 w 45"/>
                <a:gd name="T15" fmla="*/ 19 h 45"/>
                <a:gd name="T16" fmla="*/ 45 w 45"/>
                <a:gd name="T17" fmla="*/ 22 h 45"/>
                <a:gd name="T18" fmla="*/ 45 w 45"/>
                <a:gd name="T19" fmla="*/ 26 h 45"/>
                <a:gd name="T20" fmla="*/ 45 w 45"/>
                <a:gd name="T21" fmla="*/ 32 h 45"/>
                <a:gd name="T22" fmla="*/ 42 w 45"/>
                <a:gd name="T23" fmla="*/ 35 h 45"/>
                <a:gd name="T24" fmla="*/ 39 w 45"/>
                <a:gd name="T25" fmla="*/ 39 h 45"/>
                <a:gd name="T26" fmla="*/ 35 w 45"/>
                <a:gd name="T27" fmla="*/ 42 h 45"/>
                <a:gd name="T28" fmla="*/ 32 w 45"/>
                <a:gd name="T29" fmla="*/ 42 h 45"/>
                <a:gd name="T30" fmla="*/ 29 w 45"/>
                <a:gd name="T31" fmla="*/ 45 h 45"/>
                <a:gd name="T32" fmla="*/ 23 w 45"/>
                <a:gd name="T33" fmla="*/ 45 h 45"/>
                <a:gd name="T34" fmla="*/ 19 w 45"/>
                <a:gd name="T35" fmla="*/ 45 h 45"/>
                <a:gd name="T36" fmla="*/ 16 w 45"/>
                <a:gd name="T37" fmla="*/ 42 h 45"/>
                <a:gd name="T38" fmla="*/ 13 w 45"/>
                <a:gd name="T39" fmla="*/ 42 h 45"/>
                <a:gd name="T40" fmla="*/ 6 w 45"/>
                <a:gd name="T41" fmla="*/ 39 h 45"/>
                <a:gd name="T42" fmla="*/ 6 w 45"/>
                <a:gd name="T43" fmla="*/ 35 h 45"/>
                <a:gd name="T44" fmla="*/ 3 w 45"/>
                <a:gd name="T45" fmla="*/ 32 h 45"/>
                <a:gd name="T46" fmla="*/ 3 w 45"/>
                <a:gd name="T47" fmla="*/ 26 h 45"/>
                <a:gd name="T48" fmla="*/ 0 w 45"/>
                <a:gd name="T49" fmla="*/ 22 h 45"/>
                <a:gd name="T50" fmla="*/ 3 w 45"/>
                <a:gd name="T51" fmla="*/ 19 h 45"/>
                <a:gd name="T52" fmla="*/ 3 w 45"/>
                <a:gd name="T53" fmla="*/ 13 h 45"/>
                <a:gd name="T54" fmla="*/ 6 w 45"/>
                <a:gd name="T55" fmla="*/ 10 h 45"/>
                <a:gd name="T56" fmla="*/ 6 w 45"/>
                <a:gd name="T57" fmla="*/ 6 h 45"/>
                <a:gd name="T58" fmla="*/ 13 w 45"/>
                <a:gd name="T59" fmla="*/ 3 h 45"/>
                <a:gd name="T60" fmla="*/ 16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5" y="3"/>
                  </a:lnTo>
                  <a:lnTo>
                    <a:pt x="39" y="6"/>
                  </a:lnTo>
                  <a:lnTo>
                    <a:pt x="42" y="10"/>
                  </a:lnTo>
                  <a:lnTo>
                    <a:pt x="45" y="13"/>
                  </a:lnTo>
                  <a:lnTo>
                    <a:pt x="45" y="19"/>
                  </a:lnTo>
                  <a:lnTo>
                    <a:pt x="45" y="22"/>
                  </a:lnTo>
                  <a:lnTo>
                    <a:pt x="45" y="26"/>
                  </a:lnTo>
                  <a:lnTo>
                    <a:pt x="45" y="32"/>
                  </a:lnTo>
                  <a:lnTo>
                    <a:pt x="42" y="35"/>
                  </a:lnTo>
                  <a:lnTo>
                    <a:pt x="39" y="39"/>
                  </a:lnTo>
                  <a:lnTo>
                    <a:pt x="35" y="42"/>
                  </a:lnTo>
                  <a:lnTo>
                    <a:pt x="32" y="42"/>
                  </a:lnTo>
                  <a:lnTo>
                    <a:pt x="29" y="45"/>
                  </a:lnTo>
                  <a:lnTo>
                    <a:pt x="23" y="45"/>
                  </a:lnTo>
                  <a:lnTo>
                    <a:pt x="19" y="45"/>
                  </a:lnTo>
                  <a:lnTo>
                    <a:pt x="16" y="42"/>
                  </a:lnTo>
                  <a:lnTo>
                    <a:pt x="13" y="42"/>
                  </a:lnTo>
                  <a:lnTo>
                    <a:pt x="6" y="39"/>
                  </a:lnTo>
                  <a:lnTo>
                    <a:pt x="6" y="35"/>
                  </a:lnTo>
                  <a:lnTo>
                    <a:pt x="3" y="32"/>
                  </a:lnTo>
                  <a:lnTo>
                    <a:pt x="3" y="26"/>
                  </a:lnTo>
                  <a:lnTo>
                    <a:pt x="0" y="22"/>
                  </a:lnTo>
                  <a:lnTo>
                    <a:pt x="3" y="19"/>
                  </a:lnTo>
                  <a:lnTo>
                    <a:pt x="3" y="13"/>
                  </a:lnTo>
                  <a:lnTo>
                    <a:pt x="6" y="10"/>
                  </a:lnTo>
                  <a:lnTo>
                    <a:pt x="6" y="6"/>
                  </a:lnTo>
                  <a:lnTo>
                    <a:pt x="13" y="3"/>
                  </a:lnTo>
                  <a:lnTo>
                    <a:pt x="16" y="3"/>
                  </a:lnTo>
                  <a:lnTo>
                    <a:pt x="19" y="0"/>
                  </a:lnTo>
                  <a:lnTo>
                    <a:pt x="23" y="0"/>
                  </a:lnTo>
                </a:path>
              </a:pathLst>
            </a:custGeom>
            <a:solidFill>
              <a:srgbClr val="FFFF00"/>
            </a:solidFill>
            <a:ln w="12700">
              <a:solidFill>
                <a:srgbClr val="000000"/>
              </a:solidFill>
              <a:round/>
              <a:headEnd/>
              <a:tailEnd/>
            </a:ln>
          </p:spPr>
          <p:txBody>
            <a:bodyPr/>
            <a:lstStyle/>
            <a:p>
              <a:endParaRPr lang="en-US"/>
            </a:p>
          </p:txBody>
        </p:sp>
        <p:sp>
          <p:nvSpPr>
            <p:cNvPr id="32839" name="Freeform 447"/>
            <p:cNvSpPr>
              <a:spLocks/>
            </p:cNvSpPr>
            <p:nvPr/>
          </p:nvSpPr>
          <p:spPr bwMode="auto">
            <a:xfrm>
              <a:off x="2070" y="1659"/>
              <a:ext cx="58" cy="63"/>
            </a:xfrm>
            <a:custGeom>
              <a:avLst/>
              <a:gdLst>
                <a:gd name="T0" fmla="*/ 22 w 42"/>
                <a:gd name="T1" fmla="*/ 0 h 45"/>
                <a:gd name="T2" fmla="*/ 26 w 42"/>
                <a:gd name="T3" fmla="*/ 0 h 45"/>
                <a:gd name="T4" fmla="*/ 29 w 42"/>
                <a:gd name="T5" fmla="*/ 4 h 45"/>
                <a:gd name="T6" fmla="*/ 32 w 42"/>
                <a:gd name="T7" fmla="*/ 4 h 45"/>
                <a:gd name="T8" fmla="*/ 35 w 42"/>
                <a:gd name="T9" fmla="*/ 7 h 45"/>
                <a:gd name="T10" fmla="*/ 38 w 42"/>
                <a:gd name="T11" fmla="*/ 10 h 45"/>
                <a:gd name="T12" fmla="*/ 42 w 42"/>
                <a:gd name="T13" fmla="*/ 13 h 45"/>
                <a:gd name="T14" fmla="*/ 42 w 42"/>
                <a:gd name="T15" fmla="*/ 20 h 45"/>
                <a:gd name="T16" fmla="*/ 42 w 42"/>
                <a:gd name="T17" fmla="*/ 23 h 45"/>
                <a:gd name="T18" fmla="*/ 42 w 42"/>
                <a:gd name="T19" fmla="*/ 26 h 45"/>
                <a:gd name="T20" fmla="*/ 42 w 42"/>
                <a:gd name="T21" fmla="*/ 33 h 45"/>
                <a:gd name="T22" fmla="*/ 38 w 42"/>
                <a:gd name="T23" fmla="*/ 36 h 45"/>
                <a:gd name="T24" fmla="*/ 35 w 42"/>
                <a:gd name="T25" fmla="*/ 39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9 w 42"/>
                <a:gd name="T39" fmla="*/ 42 h 45"/>
                <a:gd name="T40" fmla="*/ 6 w 42"/>
                <a:gd name="T41" fmla="*/ 39 h 45"/>
                <a:gd name="T42" fmla="*/ 3 w 42"/>
                <a:gd name="T43" fmla="*/ 36 h 45"/>
                <a:gd name="T44" fmla="*/ 0 w 42"/>
                <a:gd name="T45" fmla="*/ 33 h 45"/>
                <a:gd name="T46" fmla="*/ 0 w 42"/>
                <a:gd name="T47" fmla="*/ 26 h 45"/>
                <a:gd name="T48" fmla="*/ 0 w 42"/>
                <a:gd name="T49" fmla="*/ 23 h 45"/>
                <a:gd name="T50" fmla="*/ 0 w 42"/>
                <a:gd name="T51" fmla="*/ 20 h 45"/>
                <a:gd name="T52" fmla="*/ 0 w 42"/>
                <a:gd name="T53" fmla="*/ 13 h 45"/>
                <a:gd name="T54" fmla="*/ 3 w 42"/>
                <a:gd name="T55" fmla="*/ 10 h 45"/>
                <a:gd name="T56" fmla="*/ 6 w 42"/>
                <a:gd name="T57" fmla="*/ 7 h 45"/>
                <a:gd name="T58" fmla="*/ 9 w 42"/>
                <a:gd name="T59" fmla="*/ 4 h 45"/>
                <a:gd name="T60" fmla="*/ 13 w 42"/>
                <a:gd name="T61" fmla="*/ 4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4"/>
                  </a:lnTo>
                  <a:lnTo>
                    <a:pt x="32" y="4"/>
                  </a:lnTo>
                  <a:lnTo>
                    <a:pt x="35" y="7"/>
                  </a:lnTo>
                  <a:lnTo>
                    <a:pt x="38" y="10"/>
                  </a:lnTo>
                  <a:lnTo>
                    <a:pt x="42" y="13"/>
                  </a:lnTo>
                  <a:lnTo>
                    <a:pt x="42" y="20"/>
                  </a:lnTo>
                  <a:lnTo>
                    <a:pt x="42" y="23"/>
                  </a:lnTo>
                  <a:lnTo>
                    <a:pt x="42" y="26"/>
                  </a:lnTo>
                  <a:lnTo>
                    <a:pt x="42" y="33"/>
                  </a:lnTo>
                  <a:lnTo>
                    <a:pt x="38" y="36"/>
                  </a:lnTo>
                  <a:lnTo>
                    <a:pt x="35" y="39"/>
                  </a:lnTo>
                  <a:lnTo>
                    <a:pt x="32" y="42"/>
                  </a:lnTo>
                  <a:lnTo>
                    <a:pt x="29" y="42"/>
                  </a:lnTo>
                  <a:lnTo>
                    <a:pt x="26" y="45"/>
                  </a:lnTo>
                  <a:lnTo>
                    <a:pt x="22" y="45"/>
                  </a:lnTo>
                  <a:lnTo>
                    <a:pt x="16" y="45"/>
                  </a:lnTo>
                  <a:lnTo>
                    <a:pt x="13" y="42"/>
                  </a:lnTo>
                  <a:lnTo>
                    <a:pt x="9" y="42"/>
                  </a:lnTo>
                  <a:lnTo>
                    <a:pt x="6" y="39"/>
                  </a:lnTo>
                  <a:lnTo>
                    <a:pt x="3" y="36"/>
                  </a:lnTo>
                  <a:lnTo>
                    <a:pt x="0" y="33"/>
                  </a:lnTo>
                  <a:lnTo>
                    <a:pt x="0" y="26"/>
                  </a:lnTo>
                  <a:lnTo>
                    <a:pt x="0" y="23"/>
                  </a:lnTo>
                  <a:lnTo>
                    <a:pt x="0" y="20"/>
                  </a:lnTo>
                  <a:lnTo>
                    <a:pt x="0" y="13"/>
                  </a:lnTo>
                  <a:lnTo>
                    <a:pt x="3" y="10"/>
                  </a:lnTo>
                  <a:lnTo>
                    <a:pt x="6" y="7"/>
                  </a:lnTo>
                  <a:lnTo>
                    <a:pt x="9" y="4"/>
                  </a:lnTo>
                  <a:lnTo>
                    <a:pt x="13" y="4"/>
                  </a:lnTo>
                  <a:lnTo>
                    <a:pt x="16" y="0"/>
                  </a:lnTo>
                  <a:lnTo>
                    <a:pt x="22" y="0"/>
                  </a:lnTo>
                  <a:close/>
                </a:path>
              </a:pathLst>
            </a:custGeom>
            <a:solidFill>
              <a:srgbClr val="FF0000"/>
            </a:solidFill>
            <a:ln w="9525">
              <a:noFill/>
              <a:round/>
              <a:headEnd/>
              <a:tailEnd/>
            </a:ln>
          </p:spPr>
          <p:txBody>
            <a:bodyPr/>
            <a:lstStyle/>
            <a:p>
              <a:endParaRPr lang="en-US"/>
            </a:p>
          </p:txBody>
        </p:sp>
        <p:sp>
          <p:nvSpPr>
            <p:cNvPr id="32840" name="Freeform 448"/>
            <p:cNvSpPr>
              <a:spLocks/>
            </p:cNvSpPr>
            <p:nvPr/>
          </p:nvSpPr>
          <p:spPr bwMode="auto">
            <a:xfrm>
              <a:off x="2070" y="1659"/>
              <a:ext cx="58" cy="63"/>
            </a:xfrm>
            <a:custGeom>
              <a:avLst/>
              <a:gdLst>
                <a:gd name="T0" fmla="*/ 22 w 42"/>
                <a:gd name="T1" fmla="*/ 0 h 45"/>
                <a:gd name="T2" fmla="*/ 26 w 42"/>
                <a:gd name="T3" fmla="*/ 0 h 45"/>
                <a:gd name="T4" fmla="*/ 29 w 42"/>
                <a:gd name="T5" fmla="*/ 4 h 45"/>
                <a:gd name="T6" fmla="*/ 32 w 42"/>
                <a:gd name="T7" fmla="*/ 4 h 45"/>
                <a:gd name="T8" fmla="*/ 35 w 42"/>
                <a:gd name="T9" fmla="*/ 7 h 45"/>
                <a:gd name="T10" fmla="*/ 38 w 42"/>
                <a:gd name="T11" fmla="*/ 10 h 45"/>
                <a:gd name="T12" fmla="*/ 42 w 42"/>
                <a:gd name="T13" fmla="*/ 13 h 45"/>
                <a:gd name="T14" fmla="*/ 42 w 42"/>
                <a:gd name="T15" fmla="*/ 20 h 45"/>
                <a:gd name="T16" fmla="*/ 42 w 42"/>
                <a:gd name="T17" fmla="*/ 23 h 45"/>
                <a:gd name="T18" fmla="*/ 42 w 42"/>
                <a:gd name="T19" fmla="*/ 26 h 45"/>
                <a:gd name="T20" fmla="*/ 42 w 42"/>
                <a:gd name="T21" fmla="*/ 33 h 45"/>
                <a:gd name="T22" fmla="*/ 38 w 42"/>
                <a:gd name="T23" fmla="*/ 36 h 45"/>
                <a:gd name="T24" fmla="*/ 35 w 42"/>
                <a:gd name="T25" fmla="*/ 39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9 w 42"/>
                <a:gd name="T39" fmla="*/ 42 h 45"/>
                <a:gd name="T40" fmla="*/ 6 w 42"/>
                <a:gd name="T41" fmla="*/ 39 h 45"/>
                <a:gd name="T42" fmla="*/ 3 w 42"/>
                <a:gd name="T43" fmla="*/ 36 h 45"/>
                <a:gd name="T44" fmla="*/ 0 w 42"/>
                <a:gd name="T45" fmla="*/ 33 h 45"/>
                <a:gd name="T46" fmla="*/ 0 w 42"/>
                <a:gd name="T47" fmla="*/ 26 h 45"/>
                <a:gd name="T48" fmla="*/ 0 w 42"/>
                <a:gd name="T49" fmla="*/ 23 h 45"/>
                <a:gd name="T50" fmla="*/ 0 w 42"/>
                <a:gd name="T51" fmla="*/ 20 h 45"/>
                <a:gd name="T52" fmla="*/ 0 w 42"/>
                <a:gd name="T53" fmla="*/ 13 h 45"/>
                <a:gd name="T54" fmla="*/ 3 w 42"/>
                <a:gd name="T55" fmla="*/ 10 h 45"/>
                <a:gd name="T56" fmla="*/ 6 w 42"/>
                <a:gd name="T57" fmla="*/ 7 h 45"/>
                <a:gd name="T58" fmla="*/ 9 w 42"/>
                <a:gd name="T59" fmla="*/ 4 h 45"/>
                <a:gd name="T60" fmla="*/ 13 w 42"/>
                <a:gd name="T61" fmla="*/ 4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4"/>
                  </a:lnTo>
                  <a:lnTo>
                    <a:pt x="32" y="4"/>
                  </a:lnTo>
                  <a:lnTo>
                    <a:pt x="35" y="7"/>
                  </a:lnTo>
                  <a:lnTo>
                    <a:pt x="38" y="10"/>
                  </a:lnTo>
                  <a:lnTo>
                    <a:pt x="42" y="13"/>
                  </a:lnTo>
                  <a:lnTo>
                    <a:pt x="42" y="20"/>
                  </a:lnTo>
                  <a:lnTo>
                    <a:pt x="42" y="23"/>
                  </a:lnTo>
                  <a:lnTo>
                    <a:pt x="42" y="26"/>
                  </a:lnTo>
                  <a:lnTo>
                    <a:pt x="42" y="33"/>
                  </a:lnTo>
                  <a:lnTo>
                    <a:pt x="38" y="36"/>
                  </a:lnTo>
                  <a:lnTo>
                    <a:pt x="35" y="39"/>
                  </a:lnTo>
                  <a:lnTo>
                    <a:pt x="32" y="42"/>
                  </a:lnTo>
                  <a:lnTo>
                    <a:pt x="29" y="42"/>
                  </a:lnTo>
                  <a:lnTo>
                    <a:pt x="26" y="45"/>
                  </a:lnTo>
                  <a:lnTo>
                    <a:pt x="22" y="45"/>
                  </a:lnTo>
                  <a:lnTo>
                    <a:pt x="16" y="45"/>
                  </a:lnTo>
                  <a:lnTo>
                    <a:pt x="13" y="42"/>
                  </a:lnTo>
                  <a:lnTo>
                    <a:pt x="9" y="42"/>
                  </a:lnTo>
                  <a:lnTo>
                    <a:pt x="6" y="39"/>
                  </a:lnTo>
                  <a:lnTo>
                    <a:pt x="3" y="36"/>
                  </a:lnTo>
                  <a:lnTo>
                    <a:pt x="0" y="33"/>
                  </a:lnTo>
                  <a:lnTo>
                    <a:pt x="0" y="26"/>
                  </a:lnTo>
                  <a:lnTo>
                    <a:pt x="0" y="23"/>
                  </a:lnTo>
                  <a:lnTo>
                    <a:pt x="0" y="20"/>
                  </a:lnTo>
                  <a:lnTo>
                    <a:pt x="0" y="13"/>
                  </a:lnTo>
                  <a:lnTo>
                    <a:pt x="3" y="10"/>
                  </a:lnTo>
                  <a:lnTo>
                    <a:pt x="6" y="7"/>
                  </a:lnTo>
                  <a:lnTo>
                    <a:pt x="9" y="4"/>
                  </a:lnTo>
                  <a:lnTo>
                    <a:pt x="13" y="4"/>
                  </a:lnTo>
                  <a:lnTo>
                    <a:pt x="16" y="0"/>
                  </a:lnTo>
                  <a:lnTo>
                    <a:pt x="22" y="0"/>
                  </a:lnTo>
                </a:path>
              </a:pathLst>
            </a:custGeom>
            <a:noFill/>
            <a:ln w="0">
              <a:solidFill>
                <a:srgbClr val="000000"/>
              </a:solidFill>
              <a:round/>
              <a:headEnd/>
              <a:tailEnd/>
            </a:ln>
          </p:spPr>
          <p:txBody>
            <a:bodyPr/>
            <a:lstStyle/>
            <a:p>
              <a:endParaRPr lang="en-US"/>
            </a:p>
          </p:txBody>
        </p:sp>
        <p:sp>
          <p:nvSpPr>
            <p:cNvPr id="32841" name="Freeform 449"/>
            <p:cNvSpPr>
              <a:spLocks/>
            </p:cNvSpPr>
            <p:nvPr/>
          </p:nvSpPr>
          <p:spPr bwMode="auto">
            <a:xfrm>
              <a:off x="2100" y="1628"/>
              <a:ext cx="62" cy="63"/>
            </a:xfrm>
            <a:custGeom>
              <a:avLst/>
              <a:gdLst>
                <a:gd name="T0" fmla="*/ 23 w 45"/>
                <a:gd name="T1" fmla="*/ 0 h 45"/>
                <a:gd name="T2" fmla="*/ 26 w 45"/>
                <a:gd name="T3" fmla="*/ 0 h 45"/>
                <a:gd name="T4" fmla="*/ 29 w 45"/>
                <a:gd name="T5" fmla="*/ 3 h 45"/>
                <a:gd name="T6" fmla="*/ 33 w 45"/>
                <a:gd name="T7" fmla="*/ 3 h 45"/>
                <a:gd name="T8" fmla="*/ 39 w 45"/>
                <a:gd name="T9" fmla="*/ 6 h 45"/>
                <a:gd name="T10" fmla="*/ 39 w 45"/>
                <a:gd name="T11" fmla="*/ 9 h 45"/>
                <a:gd name="T12" fmla="*/ 42 w 45"/>
                <a:gd name="T13" fmla="*/ 16 h 45"/>
                <a:gd name="T14" fmla="*/ 42 w 45"/>
                <a:gd name="T15" fmla="*/ 19 h 45"/>
                <a:gd name="T16" fmla="*/ 45 w 45"/>
                <a:gd name="T17" fmla="*/ 22 h 45"/>
                <a:gd name="T18" fmla="*/ 42 w 45"/>
                <a:gd name="T19" fmla="*/ 29 h 45"/>
                <a:gd name="T20" fmla="*/ 42 w 45"/>
                <a:gd name="T21" fmla="*/ 32 h 45"/>
                <a:gd name="T22" fmla="*/ 39 w 45"/>
                <a:gd name="T23" fmla="*/ 35 h 45"/>
                <a:gd name="T24" fmla="*/ 39 w 45"/>
                <a:gd name="T25" fmla="*/ 38 h 45"/>
                <a:gd name="T26" fmla="*/ 33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8 h 45"/>
                <a:gd name="T42" fmla="*/ 4 w 45"/>
                <a:gd name="T43" fmla="*/ 35 h 45"/>
                <a:gd name="T44" fmla="*/ 0 w 45"/>
                <a:gd name="T45" fmla="*/ 32 h 45"/>
                <a:gd name="T46" fmla="*/ 0 w 45"/>
                <a:gd name="T47" fmla="*/ 29 h 45"/>
                <a:gd name="T48" fmla="*/ 0 w 45"/>
                <a:gd name="T49" fmla="*/ 22 h 45"/>
                <a:gd name="T50" fmla="*/ 0 w 45"/>
                <a:gd name="T51" fmla="*/ 19 h 45"/>
                <a:gd name="T52" fmla="*/ 0 w 45"/>
                <a:gd name="T53" fmla="*/ 16 h 45"/>
                <a:gd name="T54" fmla="*/ 4 w 45"/>
                <a:gd name="T55" fmla="*/ 9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3" y="3"/>
                  </a:lnTo>
                  <a:lnTo>
                    <a:pt x="39" y="6"/>
                  </a:lnTo>
                  <a:lnTo>
                    <a:pt x="39" y="9"/>
                  </a:lnTo>
                  <a:lnTo>
                    <a:pt x="42" y="16"/>
                  </a:lnTo>
                  <a:lnTo>
                    <a:pt x="42" y="19"/>
                  </a:lnTo>
                  <a:lnTo>
                    <a:pt x="45" y="22"/>
                  </a:lnTo>
                  <a:lnTo>
                    <a:pt x="42" y="29"/>
                  </a:lnTo>
                  <a:lnTo>
                    <a:pt x="42" y="32"/>
                  </a:lnTo>
                  <a:lnTo>
                    <a:pt x="39" y="35"/>
                  </a:lnTo>
                  <a:lnTo>
                    <a:pt x="39" y="38"/>
                  </a:lnTo>
                  <a:lnTo>
                    <a:pt x="33" y="42"/>
                  </a:lnTo>
                  <a:lnTo>
                    <a:pt x="29" y="42"/>
                  </a:lnTo>
                  <a:lnTo>
                    <a:pt x="26" y="45"/>
                  </a:lnTo>
                  <a:lnTo>
                    <a:pt x="23" y="45"/>
                  </a:lnTo>
                  <a:lnTo>
                    <a:pt x="16" y="45"/>
                  </a:lnTo>
                  <a:lnTo>
                    <a:pt x="13" y="42"/>
                  </a:lnTo>
                  <a:lnTo>
                    <a:pt x="10" y="42"/>
                  </a:lnTo>
                  <a:lnTo>
                    <a:pt x="7" y="38"/>
                  </a:lnTo>
                  <a:lnTo>
                    <a:pt x="4" y="35"/>
                  </a:lnTo>
                  <a:lnTo>
                    <a:pt x="0" y="32"/>
                  </a:lnTo>
                  <a:lnTo>
                    <a:pt x="0" y="29"/>
                  </a:lnTo>
                  <a:lnTo>
                    <a:pt x="0" y="22"/>
                  </a:lnTo>
                  <a:lnTo>
                    <a:pt x="0" y="19"/>
                  </a:lnTo>
                  <a:lnTo>
                    <a:pt x="0" y="16"/>
                  </a:lnTo>
                  <a:lnTo>
                    <a:pt x="4" y="9"/>
                  </a:lnTo>
                  <a:lnTo>
                    <a:pt x="7" y="6"/>
                  </a:lnTo>
                  <a:lnTo>
                    <a:pt x="10" y="3"/>
                  </a:lnTo>
                  <a:lnTo>
                    <a:pt x="13" y="3"/>
                  </a:lnTo>
                  <a:lnTo>
                    <a:pt x="16" y="0"/>
                  </a:lnTo>
                  <a:lnTo>
                    <a:pt x="23" y="0"/>
                  </a:lnTo>
                  <a:close/>
                </a:path>
              </a:pathLst>
            </a:custGeom>
            <a:solidFill>
              <a:srgbClr val="FF0000"/>
            </a:solidFill>
            <a:ln w="9525">
              <a:noFill/>
              <a:round/>
              <a:headEnd/>
              <a:tailEnd/>
            </a:ln>
          </p:spPr>
          <p:txBody>
            <a:bodyPr/>
            <a:lstStyle/>
            <a:p>
              <a:endParaRPr lang="en-US"/>
            </a:p>
          </p:txBody>
        </p:sp>
        <p:sp>
          <p:nvSpPr>
            <p:cNvPr id="32842" name="Freeform 450"/>
            <p:cNvSpPr>
              <a:spLocks/>
            </p:cNvSpPr>
            <p:nvPr/>
          </p:nvSpPr>
          <p:spPr bwMode="auto">
            <a:xfrm>
              <a:off x="2100" y="1628"/>
              <a:ext cx="62" cy="63"/>
            </a:xfrm>
            <a:custGeom>
              <a:avLst/>
              <a:gdLst>
                <a:gd name="T0" fmla="*/ 23 w 45"/>
                <a:gd name="T1" fmla="*/ 0 h 45"/>
                <a:gd name="T2" fmla="*/ 26 w 45"/>
                <a:gd name="T3" fmla="*/ 0 h 45"/>
                <a:gd name="T4" fmla="*/ 29 w 45"/>
                <a:gd name="T5" fmla="*/ 3 h 45"/>
                <a:gd name="T6" fmla="*/ 33 w 45"/>
                <a:gd name="T7" fmla="*/ 3 h 45"/>
                <a:gd name="T8" fmla="*/ 39 w 45"/>
                <a:gd name="T9" fmla="*/ 6 h 45"/>
                <a:gd name="T10" fmla="*/ 39 w 45"/>
                <a:gd name="T11" fmla="*/ 9 h 45"/>
                <a:gd name="T12" fmla="*/ 42 w 45"/>
                <a:gd name="T13" fmla="*/ 16 h 45"/>
                <a:gd name="T14" fmla="*/ 42 w 45"/>
                <a:gd name="T15" fmla="*/ 19 h 45"/>
                <a:gd name="T16" fmla="*/ 45 w 45"/>
                <a:gd name="T17" fmla="*/ 22 h 45"/>
                <a:gd name="T18" fmla="*/ 42 w 45"/>
                <a:gd name="T19" fmla="*/ 29 h 45"/>
                <a:gd name="T20" fmla="*/ 42 w 45"/>
                <a:gd name="T21" fmla="*/ 32 h 45"/>
                <a:gd name="T22" fmla="*/ 39 w 45"/>
                <a:gd name="T23" fmla="*/ 35 h 45"/>
                <a:gd name="T24" fmla="*/ 39 w 45"/>
                <a:gd name="T25" fmla="*/ 38 h 45"/>
                <a:gd name="T26" fmla="*/ 33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8 h 45"/>
                <a:gd name="T42" fmla="*/ 4 w 45"/>
                <a:gd name="T43" fmla="*/ 35 h 45"/>
                <a:gd name="T44" fmla="*/ 0 w 45"/>
                <a:gd name="T45" fmla="*/ 32 h 45"/>
                <a:gd name="T46" fmla="*/ 0 w 45"/>
                <a:gd name="T47" fmla="*/ 29 h 45"/>
                <a:gd name="T48" fmla="*/ 0 w 45"/>
                <a:gd name="T49" fmla="*/ 22 h 45"/>
                <a:gd name="T50" fmla="*/ 0 w 45"/>
                <a:gd name="T51" fmla="*/ 19 h 45"/>
                <a:gd name="T52" fmla="*/ 0 w 45"/>
                <a:gd name="T53" fmla="*/ 16 h 45"/>
                <a:gd name="T54" fmla="*/ 4 w 45"/>
                <a:gd name="T55" fmla="*/ 9 h 45"/>
                <a:gd name="T56" fmla="*/ 7 w 45"/>
                <a:gd name="T57" fmla="*/ 6 h 45"/>
                <a:gd name="T58" fmla="*/ 10 w 45"/>
                <a:gd name="T59" fmla="*/ 3 h 45"/>
                <a:gd name="T60" fmla="*/ 13 w 45"/>
                <a:gd name="T61" fmla="*/ 3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3"/>
                  </a:lnTo>
                  <a:lnTo>
                    <a:pt x="33" y="3"/>
                  </a:lnTo>
                  <a:lnTo>
                    <a:pt x="39" y="6"/>
                  </a:lnTo>
                  <a:lnTo>
                    <a:pt x="39" y="9"/>
                  </a:lnTo>
                  <a:lnTo>
                    <a:pt x="42" y="16"/>
                  </a:lnTo>
                  <a:lnTo>
                    <a:pt x="42" y="19"/>
                  </a:lnTo>
                  <a:lnTo>
                    <a:pt x="45" y="22"/>
                  </a:lnTo>
                  <a:lnTo>
                    <a:pt x="42" y="29"/>
                  </a:lnTo>
                  <a:lnTo>
                    <a:pt x="42" y="32"/>
                  </a:lnTo>
                  <a:lnTo>
                    <a:pt x="39" y="35"/>
                  </a:lnTo>
                  <a:lnTo>
                    <a:pt x="39" y="38"/>
                  </a:lnTo>
                  <a:lnTo>
                    <a:pt x="33" y="42"/>
                  </a:lnTo>
                  <a:lnTo>
                    <a:pt x="29" y="42"/>
                  </a:lnTo>
                  <a:lnTo>
                    <a:pt x="26" y="45"/>
                  </a:lnTo>
                  <a:lnTo>
                    <a:pt x="23" y="45"/>
                  </a:lnTo>
                  <a:lnTo>
                    <a:pt x="16" y="45"/>
                  </a:lnTo>
                  <a:lnTo>
                    <a:pt x="13" y="42"/>
                  </a:lnTo>
                  <a:lnTo>
                    <a:pt x="10" y="42"/>
                  </a:lnTo>
                  <a:lnTo>
                    <a:pt x="7" y="38"/>
                  </a:lnTo>
                  <a:lnTo>
                    <a:pt x="4" y="35"/>
                  </a:lnTo>
                  <a:lnTo>
                    <a:pt x="0" y="32"/>
                  </a:lnTo>
                  <a:lnTo>
                    <a:pt x="0" y="29"/>
                  </a:lnTo>
                  <a:lnTo>
                    <a:pt x="0" y="22"/>
                  </a:lnTo>
                  <a:lnTo>
                    <a:pt x="0" y="19"/>
                  </a:lnTo>
                  <a:lnTo>
                    <a:pt x="0" y="16"/>
                  </a:lnTo>
                  <a:lnTo>
                    <a:pt x="4" y="9"/>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843" name="Freeform 451"/>
            <p:cNvSpPr>
              <a:spLocks/>
            </p:cNvSpPr>
            <p:nvPr/>
          </p:nvSpPr>
          <p:spPr bwMode="auto">
            <a:xfrm>
              <a:off x="2096" y="1677"/>
              <a:ext cx="62" cy="63"/>
            </a:xfrm>
            <a:custGeom>
              <a:avLst/>
              <a:gdLst>
                <a:gd name="T0" fmla="*/ 23 w 45"/>
                <a:gd name="T1" fmla="*/ 0 h 45"/>
                <a:gd name="T2" fmla="*/ 26 w 45"/>
                <a:gd name="T3" fmla="*/ 0 h 45"/>
                <a:gd name="T4" fmla="*/ 32 w 45"/>
                <a:gd name="T5" fmla="*/ 0 h 45"/>
                <a:gd name="T6" fmla="*/ 36 w 45"/>
                <a:gd name="T7" fmla="*/ 3 h 45"/>
                <a:gd name="T8" fmla="*/ 39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6 h 45"/>
                <a:gd name="T24" fmla="*/ 39 w 45"/>
                <a:gd name="T25" fmla="*/ 39 h 45"/>
                <a:gd name="T26" fmla="*/ 36 w 45"/>
                <a:gd name="T27" fmla="*/ 39 h 45"/>
                <a:gd name="T28" fmla="*/ 32 w 45"/>
                <a:gd name="T29" fmla="*/ 42 h 45"/>
                <a:gd name="T30" fmla="*/ 26 w 45"/>
                <a:gd name="T31" fmla="*/ 42 h 45"/>
                <a:gd name="T32" fmla="*/ 23 w 45"/>
                <a:gd name="T33" fmla="*/ 45 h 45"/>
                <a:gd name="T34" fmla="*/ 19 w 45"/>
                <a:gd name="T35" fmla="*/ 42 h 45"/>
                <a:gd name="T36" fmla="*/ 13 w 45"/>
                <a:gd name="T37" fmla="*/ 42 h 45"/>
                <a:gd name="T38" fmla="*/ 10 w 45"/>
                <a:gd name="T39" fmla="*/ 39 h 45"/>
                <a:gd name="T40" fmla="*/ 7 w 45"/>
                <a:gd name="T41" fmla="*/ 39 h 45"/>
                <a:gd name="T42" fmla="*/ 3 w 45"/>
                <a:gd name="T43" fmla="*/ 36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7 w 45"/>
                <a:gd name="T57" fmla="*/ 7 h 45"/>
                <a:gd name="T58" fmla="*/ 10 w 45"/>
                <a:gd name="T59" fmla="*/ 3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6" y="3"/>
                  </a:lnTo>
                  <a:lnTo>
                    <a:pt x="39" y="7"/>
                  </a:lnTo>
                  <a:lnTo>
                    <a:pt x="42" y="10"/>
                  </a:lnTo>
                  <a:lnTo>
                    <a:pt x="42" y="13"/>
                  </a:lnTo>
                  <a:lnTo>
                    <a:pt x="45" y="16"/>
                  </a:lnTo>
                  <a:lnTo>
                    <a:pt x="45" y="23"/>
                  </a:lnTo>
                  <a:lnTo>
                    <a:pt x="45" y="26"/>
                  </a:lnTo>
                  <a:lnTo>
                    <a:pt x="42" y="29"/>
                  </a:lnTo>
                  <a:lnTo>
                    <a:pt x="42" y="36"/>
                  </a:lnTo>
                  <a:lnTo>
                    <a:pt x="39" y="39"/>
                  </a:lnTo>
                  <a:lnTo>
                    <a:pt x="36" y="39"/>
                  </a:lnTo>
                  <a:lnTo>
                    <a:pt x="32" y="42"/>
                  </a:lnTo>
                  <a:lnTo>
                    <a:pt x="26" y="42"/>
                  </a:lnTo>
                  <a:lnTo>
                    <a:pt x="23" y="45"/>
                  </a:lnTo>
                  <a:lnTo>
                    <a:pt x="19" y="42"/>
                  </a:lnTo>
                  <a:lnTo>
                    <a:pt x="13" y="42"/>
                  </a:lnTo>
                  <a:lnTo>
                    <a:pt x="10" y="39"/>
                  </a:lnTo>
                  <a:lnTo>
                    <a:pt x="7" y="39"/>
                  </a:lnTo>
                  <a:lnTo>
                    <a:pt x="3" y="36"/>
                  </a:lnTo>
                  <a:lnTo>
                    <a:pt x="3" y="29"/>
                  </a:lnTo>
                  <a:lnTo>
                    <a:pt x="0" y="26"/>
                  </a:lnTo>
                  <a:lnTo>
                    <a:pt x="0" y="23"/>
                  </a:lnTo>
                  <a:lnTo>
                    <a:pt x="0" y="16"/>
                  </a:lnTo>
                  <a:lnTo>
                    <a:pt x="3" y="13"/>
                  </a:lnTo>
                  <a:lnTo>
                    <a:pt x="3" y="10"/>
                  </a:lnTo>
                  <a:lnTo>
                    <a:pt x="7" y="7"/>
                  </a:lnTo>
                  <a:lnTo>
                    <a:pt x="10" y="3"/>
                  </a:lnTo>
                  <a:lnTo>
                    <a:pt x="13" y="0"/>
                  </a:lnTo>
                  <a:lnTo>
                    <a:pt x="19" y="0"/>
                  </a:lnTo>
                  <a:lnTo>
                    <a:pt x="23" y="0"/>
                  </a:lnTo>
                  <a:close/>
                </a:path>
              </a:pathLst>
            </a:custGeom>
            <a:solidFill>
              <a:srgbClr val="FF0000"/>
            </a:solidFill>
            <a:ln w="9525">
              <a:noFill/>
              <a:round/>
              <a:headEnd/>
              <a:tailEnd/>
            </a:ln>
          </p:spPr>
          <p:txBody>
            <a:bodyPr/>
            <a:lstStyle/>
            <a:p>
              <a:endParaRPr lang="en-US"/>
            </a:p>
          </p:txBody>
        </p:sp>
        <p:sp>
          <p:nvSpPr>
            <p:cNvPr id="32844" name="Freeform 452"/>
            <p:cNvSpPr>
              <a:spLocks/>
            </p:cNvSpPr>
            <p:nvPr/>
          </p:nvSpPr>
          <p:spPr bwMode="auto">
            <a:xfrm>
              <a:off x="2096" y="1677"/>
              <a:ext cx="62" cy="63"/>
            </a:xfrm>
            <a:custGeom>
              <a:avLst/>
              <a:gdLst>
                <a:gd name="T0" fmla="*/ 23 w 45"/>
                <a:gd name="T1" fmla="*/ 0 h 45"/>
                <a:gd name="T2" fmla="*/ 26 w 45"/>
                <a:gd name="T3" fmla="*/ 0 h 45"/>
                <a:gd name="T4" fmla="*/ 32 w 45"/>
                <a:gd name="T5" fmla="*/ 0 h 45"/>
                <a:gd name="T6" fmla="*/ 36 w 45"/>
                <a:gd name="T7" fmla="*/ 3 h 45"/>
                <a:gd name="T8" fmla="*/ 39 w 45"/>
                <a:gd name="T9" fmla="*/ 7 h 45"/>
                <a:gd name="T10" fmla="*/ 42 w 45"/>
                <a:gd name="T11" fmla="*/ 10 h 45"/>
                <a:gd name="T12" fmla="*/ 42 w 45"/>
                <a:gd name="T13" fmla="*/ 13 h 45"/>
                <a:gd name="T14" fmla="*/ 45 w 45"/>
                <a:gd name="T15" fmla="*/ 16 h 45"/>
                <a:gd name="T16" fmla="*/ 45 w 45"/>
                <a:gd name="T17" fmla="*/ 23 h 45"/>
                <a:gd name="T18" fmla="*/ 45 w 45"/>
                <a:gd name="T19" fmla="*/ 26 h 45"/>
                <a:gd name="T20" fmla="*/ 42 w 45"/>
                <a:gd name="T21" fmla="*/ 29 h 45"/>
                <a:gd name="T22" fmla="*/ 42 w 45"/>
                <a:gd name="T23" fmla="*/ 36 h 45"/>
                <a:gd name="T24" fmla="*/ 39 w 45"/>
                <a:gd name="T25" fmla="*/ 39 h 45"/>
                <a:gd name="T26" fmla="*/ 36 w 45"/>
                <a:gd name="T27" fmla="*/ 39 h 45"/>
                <a:gd name="T28" fmla="*/ 32 w 45"/>
                <a:gd name="T29" fmla="*/ 42 h 45"/>
                <a:gd name="T30" fmla="*/ 26 w 45"/>
                <a:gd name="T31" fmla="*/ 42 h 45"/>
                <a:gd name="T32" fmla="*/ 23 w 45"/>
                <a:gd name="T33" fmla="*/ 45 h 45"/>
                <a:gd name="T34" fmla="*/ 19 w 45"/>
                <a:gd name="T35" fmla="*/ 42 h 45"/>
                <a:gd name="T36" fmla="*/ 13 w 45"/>
                <a:gd name="T37" fmla="*/ 42 h 45"/>
                <a:gd name="T38" fmla="*/ 10 w 45"/>
                <a:gd name="T39" fmla="*/ 39 h 45"/>
                <a:gd name="T40" fmla="*/ 7 w 45"/>
                <a:gd name="T41" fmla="*/ 39 h 45"/>
                <a:gd name="T42" fmla="*/ 3 w 45"/>
                <a:gd name="T43" fmla="*/ 36 h 45"/>
                <a:gd name="T44" fmla="*/ 3 w 45"/>
                <a:gd name="T45" fmla="*/ 29 h 45"/>
                <a:gd name="T46" fmla="*/ 0 w 45"/>
                <a:gd name="T47" fmla="*/ 26 h 45"/>
                <a:gd name="T48" fmla="*/ 0 w 45"/>
                <a:gd name="T49" fmla="*/ 23 h 45"/>
                <a:gd name="T50" fmla="*/ 0 w 45"/>
                <a:gd name="T51" fmla="*/ 16 h 45"/>
                <a:gd name="T52" fmla="*/ 3 w 45"/>
                <a:gd name="T53" fmla="*/ 13 h 45"/>
                <a:gd name="T54" fmla="*/ 3 w 45"/>
                <a:gd name="T55" fmla="*/ 10 h 45"/>
                <a:gd name="T56" fmla="*/ 7 w 45"/>
                <a:gd name="T57" fmla="*/ 7 h 45"/>
                <a:gd name="T58" fmla="*/ 10 w 45"/>
                <a:gd name="T59" fmla="*/ 3 h 45"/>
                <a:gd name="T60" fmla="*/ 13 w 45"/>
                <a:gd name="T61" fmla="*/ 0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6" y="3"/>
                  </a:lnTo>
                  <a:lnTo>
                    <a:pt x="39" y="7"/>
                  </a:lnTo>
                  <a:lnTo>
                    <a:pt x="42" y="10"/>
                  </a:lnTo>
                  <a:lnTo>
                    <a:pt x="42" y="13"/>
                  </a:lnTo>
                  <a:lnTo>
                    <a:pt x="45" y="16"/>
                  </a:lnTo>
                  <a:lnTo>
                    <a:pt x="45" y="23"/>
                  </a:lnTo>
                  <a:lnTo>
                    <a:pt x="45" y="26"/>
                  </a:lnTo>
                  <a:lnTo>
                    <a:pt x="42" y="29"/>
                  </a:lnTo>
                  <a:lnTo>
                    <a:pt x="42" y="36"/>
                  </a:lnTo>
                  <a:lnTo>
                    <a:pt x="39" y="39"/>
                  </a:lnTo>
                  <a:lnTo>
                    <a:pt x="36" y="39"/>
                  </a:lnTo>
                  <a:lnTo>
                    <a:pt x="32" y="42"/>
                  </a:lnTo>
                  <a:lnTo>
                    <a:pt x="26" y="42"/>
                  </a:lnTo>
                  <a:lnTo>
                    <a:pt x="23" y="45"/>
                  </a:lnTo>
                  <a:lnTo>
                    <a:pt x="19" y="42"/>
                  </a:lnTo>
                  <a:lnTo>
                    <a:pt x="13" y="42"/>
                  </a:lnTo>
                  <a:lnTo>
                    <a:pt x="10" y="39"/>
                  </a:lnTo>
                  <a:lnTo>
                    <a:pt x="7" y="39"/>
                  </a:lnTo>
                  <a:lnTo>
                    <a:pt x="3" y="36"/>
                  </a:lnTo>
                  <a:lnTo>
                    <a:pt x="3" y="29"/>
                  </a:lnTo>
                  <a:lnTo>
                    <a:pt x="0" y="26"/>
                  </a:lnTo>
                  <a:lnTo>
                    <a:pt x="0" y="23"/>
                  </a:lnTo>
                  <a:lnTo>
                    <a:pt x="0" y="16"/>
                  </a:lnTo>
                  <a:lnTo>
                    <a:pt x="3" y="13"/>
                  </a:lnTo>
                  <a:lnTo>
                    <a:pt x="3" y="10"/>
                  </a:lnTo>
                  <a:lnTo>
                    <a:pt x="7" y="7"/>
                  </a:lnTo>
                  <a:lnTo>
                    <a:pt x="10" y="3"/>
                  </a:lnTo>
                  <a:lnTo>
                    <a:pt x="13" y="0"/>
                  </a:lnTo>
                  <a:lnTo>
                    <a:pt x="19" y="0"/>
                  </a:lnTo>
                  <a:lnTo>
                    <a:pt x="23" y="0"/>
                  </a:lnTo>
                </a:path>
              </a:pathLst>
            </a:custGeom>
            <a:solidFill>
              <a:srgbClr val="FFFF00"/>
            </a:solidFill>
            <a:ln w="12700">
              <a:solidFill>
                <a:srgbClr val="000000"/>
              </a:solidFill>
              <a:round/>
              <a:headEnd/>
              <a:tailEnd/>
            </a:ln>
          </p:spPr>
          <p:txBody>
            <a:bodyPr/>
            <a:lstStyle/>
            <a:p>
              <a:endParaRPr lang="en-US"/>
            </a:p>
          </p:txBody>
        </p:sp>
        <p:sp>
          <p:nvSpPr>
            <p:cNvPr id="32845" name="Freeform 453"/>
            <p:cNvSpPr>
              <a:spLocks/>
            </p:cNvSpPr>
            <p:nvPr/>
          </p:nvSpPr>
          <p:spPr bwMode="auto">
            <a:xfrm>
              <a:off x="2343" y="1624"/>
              <a:ext cx="62" cy="63"/>
            </a:xfrm>
            <a:custGeom>
              <a:avLst/>
              <a:gdLst>
                <a:gd name="T0" fmla="*/ 23 w 45"/>
                <a:gd name="T1" fmla="*/ 0 h 45"/>
                <a:gd name="T2" fmla="*/ 26 w 45"/>
                <a:gd name="T3" fmla="*/ 0 h 45"/>
                <a:gd name="T4" fmla="*/ 29 w 45"/>
                <a:gd name="T5" fmla="*/ 0 h 45"/>
                <a:gd name="T6" fmla="*/ 33 w 45"/>
                <a:gd name="T7" fmla="*/ 3 h 45"/>
                <a:gd name="T8" fmla="*/ 36 w 45"/>
                <a:gd name="T9" fmla="*/ 6 h 45"/>
                <a:gd name="T10" fmla="*/ 39 w 45"/>
                <a:gd name="T11" fmla="*/ 9 h 45"/>
                <a:gd name="T12" fmla="*/ 42 w 45"/>
                <a:gd name="T13" fmla="*/ 12 h 45"/>
                <a:gd name="T14" fmla="*/ 42 w 45"/>
                <a:gd name="T15" fmla="*/ 16 h 45"/>
                <a:gd name="T16" fmla="*/ 45 w 45"/>
                <a:gd name="T17" fmla="*/ 22 h 45"/>
                <a:gd name="T18" fmla="*/ 42 w 45"/>
                <a:gd name="T19" fmla="*/ 25 h 45"/>
                <a:gd name="T20" fmla="*/ 42 w 45"/>
                <a:gd name="T21" fmla="*/ 29 h 45"/>
                <a:gd name="T22" fmla="*/ 39 w 45"/>
                <a:gd name="T23" fmla="*/ 35 h 45"/>
                <a:gd name="T24" fmla="*/ 36 w 45"/>
                <a:gd name="T25" fmla="*/ 38 h 45"/>
                <a:gd name="T26" fmla="*/ 33 w 45"/>
                <a:gd name="T27" fmla="*/ 38 h 45"/>
                <a:gd name="T28" fmla="*/ 29 w 45"/>
                <a:gd name="T29" fmla="*/ 41 h 45"/>
                <a:gd name="T30" fmla="*/ 26 w 45"/>
                <a:gd name="T31" fmla="*/ 41 h 45"/>
                <a:gd name="T32" fmla="*/ 23 w 45"/>
                <a:gd name="T33" fmla="*/ 45 h 45"/>
                <a:gd name="T34" fmla="*/ 16 w 45"/>
                <a:gd name="T35" fmla="*/ 41 h 45"/>
                <a:gd name="T36" fmla="*/ 13 w 45"/>
                <a:gd name="T37" fmla="*/ 41 h 45"/>
                <a:gd name="T38" fmla="*/ 10 w 45"/>
                <a:gd name="T39" fmla="*/ 38 h 45"/>
                <a:gd name="T40" fmla="*/ 7 w 45"/>
                <a:gd name="T41" fmla="*/ 38 h 45"/>
                <a:gd name="T42" fmla="*/ 4 w 45"/>
                <a:gd name="T43" fmla="*/ 35 h 45"/>
                <a:gd name="T44" fmla="*/ 0 w 45"/>
                <a:gd name="T45" fmla="*/ 29 h 45"/>
                <a:gd name="T46" fmla="*/ 0 w 45"/>
                <a:gd name="T47" fmla="*/ 25 h 45"/>
                <a:gd name="T48" fmla="*/ 0 w 45"/>
                <a:gd name="T49" fmla="*/ 22 h 45"/>
                <a:gd name="T50" fmla="*/ 0 w 45"/>
                <a:gd name="T51" fmla="*/ 16 h 45"/>
                <a:gd name="T52" fmla="*/ 0 w 45"/>
                <a:gd name="T53" fmla="*/ 12 h 45"/>
                <a:gd name="T54" fmla="*/ 4 w 45"/>
                <a:gd name="T55" fmla="*/ 9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3" y="3"/>
                  </a:lnTo>
                  <a:lnTo>
                    <a:pt x="36" y="6"/>
                  </a:lnTo>
                  <a:lnTo>
                    <a:pt x="39" y="9"/>
                  </a:lnTo>
                  <a:lnTo>
                    <a:pt x="42" y="12"/>
                  </a:lnTo>
                  <a:lnTo>
                    <a:pt x="42" y="16"/>
                  </a:lnTo>
                  <a:lnTo>
                    <a:pt x="45" y="22"/>
                  </a:lnTo>
                  <a:lnTo>
                    <a:pt x="42" y="25"/>
                  </a:lnTo>
                  <a:lnTo>
                    <a:pt x="42" y="29"/>
                  </a:lnTo>
                  <a:lnTo>
                    <a:pt x="39" y="35"/>
                  </a:lnTo>
                  <a:lnTo>
                    <a:pt x="36" y="38"/>
                  </a:lnTo>
                  <a:lnTo>
                    <a:pt x="33" y="38"/>
                  </a:lnTo>
                  <a:lnTo>
                    <a:pt x="29" y="41"/>
                  </a:lnTo>
                  <a:lnTo>
                    <a:pt x="26" y="41"/>
                  </a:lnTo>
                  <a:lnTo>
                    <a:pt x="23" y="45"/>
                  </a:lnTo>
                  <a:lnTo>
                    <a:pt x="16" y="41"/>
                  </a:lnTo>
                  <a:lnTo>
                    <a:pt x="13" y="41"/>
                  </a:lnTo>
                  <a:lnTo>
                    <a:pt x="10" y="38"/>
                  </a:lnTo>
                  <a:lnTo>
                    <a:pt x="7" y="38"/>
                  </a:lnTo>
                  <a:lnTo>
                    <a:pt x="4" y="35"/>
                  </a:lnTo>
                  <a:lnTo>
                    <a:pt x="0" y="29"/>
                  </a:lnTo>
                  <a:lnTo>
                    <a:pt x="0" y="25"/>
                  </a:lnTo>
                  <a:lnTo>
                    <a:pt x="0" y="22"/>
                  </a:lnTo>
                  <a:lnTo>
                    <a:pt x="0" y="16"/>
                  </a:lnTo>
                  <a:lnTo>
                    <a:pt x="0" y="12"/>
                  </a:lnTo>
                  <a:lnTo>
                    <a:pt x="4" y="9"/>
                  </a:lnTo>
                  <a:lnTo>
                    <a:pt x="7" y="6"/>
                  </a:lnTo>
                  <a:lnTo>
                    <a:pt x="10" y="3"/>
                  </a:lnTo>
                  <a:lnTo>
                    <a:pt x="13" y="0"/>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846" name="Freeform 454"/>
            <p:cNvSpPr>
              <a:spLocks/>
            </p:cNvSpPr>
            <p:nvPr/>
          </p:nvSpPr>
          <p:spPr bwMode="auto">
            <a:xfrm>
              <a:off x="2343" y="1624"/>
              <a:ext cx="62" cy="63"/>
            </a:xfrm>
            <a:custGeom>
              <a:avLst/>
              <a:gdLst>
                <a:gd name="T0" fmla="*/ 23 w 45"/>
                <a:gd name="T1" fmla="*/ 0 h 45"/>
                <a:gd name="T2" fmla="*/ 26 w 45"/>
                <a:gd name="T3" fmla="*/ 0 h 45"/>
                <a:gd name="T4" fmla="*/ 29 w 45"/>
                <a:gd name="T5" fmla="*/ 0 h 45"/>
                <a:gd name="T6" fmla="*/ 33 w 45"/>
                <a:gd name="T7" fmla="*/ 3 h 45"/>
                <a:gd name="T8" fmla="*/ 36 w 45"/>
                <a:gd name="T9" fmla="*/ 6 h 45"/>
                <a:gd name="T10" fmla="*/ 39 w 45"/>
                <a:gd name="T11" fmla="*/ 9 h 45"/>
                <a:gd name="T12" fmla="*/ 42 w 45"/>
                <a:gd name="T13" fmla="*/ 12 h 45"/>
                <a:gd name="T14" fmla="*/ 42 w 45"/>
                <a:gd name="T15" fmla="*/ 16 h 45"/>
                <a:gd name="T16" fmla="*/ 45 w 45"/>
                <a:gd name="T17" fmla="*/ 22 h 45"/>
                <a:gd name="T18" fmla="*/ 42 w 45"/>
                <a:gd name="T19" fmla="*/ 25 h 45"/>
                <a:gd name="T20" fmla="*/ 42 w 45"/>
                <a:gd name="T21" fmla="*/ 29 h 45"/>
                <a:gd name="T22" fmla="*/ 39 w 45"/>
                <a:gd name="T23" fmla="*/ 35 h 45"/>
                <a:gd name="T24" fmla="*/ 36 w 45"/>
                <a:gd name="T25" fmla="*/ 38 h 45"/>
                <a:gd name="T26" fmla="*/ 33 w 45"/>
                <a:gd name="T27" fmla="*/ 38 h 45"/>
                <a:gd name="T28" fmla="*/ 29 w 45"/>
                <a:gd name="T29" fmla="*/ 41 h 45"/>
                <a:gd name="T30" fmla="*/ 26 w 45"/>
                <a:gd name="T31" fmla="*/ 41 h 45"/>
                <a:gd name="T32" fmla="*/ 23 w 45"/>
                <a:gd name="T33" fmla="*/ 45 h 45"/>
                <a:gd name="T34" fmla="*/ 16 w 45"/>
                <a:gd name="T35" fmla="*/ 41 h 45"/>
                <a:gd name="T36" fmla="*/ 13 w 45"/>
                <a:gd name="T37" fmla="*/ 41 h 45"/>
                <a:gd name="T38" fmla="*/ 10 w 45"/>
                <a:gd name="T39" fmla="*/ 38 h 45"/>
                <a:gd name="T40" fmla="*/ 7 w 45"/>
                <a:gd name="T41" fmla="*/ 38 h 45"/>
                <a:gd name="T42" fmla="*/ 4 w 45"/>
                <a:gd name="T43" fmla="*/ 35 h 45"/>
                <a:gd name="T44" fmla="*/ 0 w 45"/>
                <a:gd name="T45" fmla="*/ 29 h 45"/>
                <a:gd name="T46" fmla="*/ 0 w 45"/>
                <a:gd name="T47" fmla="*/ 25 h 45"/>
                <a:gd name="T48" fmla="*/ 0 w 45"/>
                <a:gd name="T49" fmla="*/ 22 h 45"/>
                <a:gd name="T50" fmla="*/ 0 w 45"/>
                <a:gd name="T51" fmla="*/ 16 h 45"/>
                <a:gd name="T52" fmla="*/ 0 w 45"/>
                <a:gd name="T53" fmla="*/ 12 h 45"/>
                <a:gd name="T54" fmla="*/ 4 w 45"/>
                <a:gd name="T55" fmla="*/ 9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0"/>
                  </a:lnTo>
                  <a:lnTo>
                    <a:pt x="33" y="3"/>
                  </a:lnTo>
                  <a:lnTo>
                    <a:pt x="36" y="6"/>
                  </a:lnTo>
                  <a:lnTo>
                    <a:pt x="39" y="9"/>
                  </a:lnTo>
                  <a:lnTo>
                    <a:pt x="42" y="12"/>
                  </a:lnTo>
                  <a:lnTo>
                    <a:pt x="42" y="16"/>
                  </a:lnTo>
                  <a:lnTo>
                    <a:pt x="45" y="22"/>
                  </a:lnTo>
                  <a:lnTo>
                    <a:pt x="42" y="25"/>
                  </a:lnTo>
                  <a:lnTo>
                    <a:pt x="42" y="29"/>
                  </a:lnTo>
                  <a:lnTo>
                    <a:pt x="39" y="35"/>
                  </a:lnTo>
                  <a:lnTo>
                    <a:pt x="36" y="38"/>
                  </a:lnTo>
                  <a:lnTo>
                    <a:pt x="33" y="38"/>
                  </a:lnTo>
                  <a:lnTo>
                    <a:pt x="29" y="41"/>
                  </a:lnTo>
                  <a:lnTo>
                    <a:pt x="26" y="41"/>
                  </a:lnTo>
                  <a:lnTo>
                    <a:pt x="23" y="45"/>
                  </a:lnTo>
                  <a:lnTo>
                    <a:pt x="16" y="41"/>
                  </a:lnTo>
                  <a:lnTo>
                    <a:pt x="13" y="41"/>
                  </a:lnTo>
                  <a:lnTo>
                    <a:pt x="10" y="38"/>
                  </a:lnTo>
                  <a:lnTo>
                    <a:pt x="7" y="38"/>
                  </a:lnTo>
                  <a:lnTo>
                    <a:pt x="4" y="35"/>
                  </a:lnTo>
                  <a:lnTo>
                    <a:pt x="0" y="29"/>
                  </a:lnTo>
                  <a:lnTo>
                    <a:pt x="0" y="25"/>
                  </a:lnTo>
                  <a:lnTo>
                    <a:pt x="0" y="22"/>
                  </a:lnTo>
                  <a:lnTo>
                    <a:pt x="0" y="16"/>
                  </a:lnTo>
                  <a:lnTo>
                    <a:pt x="0" y="12"/>
                  </a:lnTo>
                  <a:lnTo>
                    <a:pt x="4" y="9"/>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847" name="Freeform 455"/>
            <p:cNvSpPr>
              <a:spLocks/>
            </p:cNvSpPr>
            <p:nvPr/>
          </p:nvSpPr>
          <p:spPr bwMode="auto">
            <a:xfrm>
              <a:off x="2176" y="1592"/>
              <a:ext cx="58" cy="63"/>
            </a:xfrm>
            <a:custGeom>
              <a:avLst/>
              <a:gdLst>
                <a:gd name="T0" fmla="*/ 23 w 42"/>
                <a:gd name="T1" fmla="*/ 0 h 45"/>
                <a:gd name="T2" fmla="*/ 26 w 42"/>
                <a:gd name="T3" fmla="*/ 0 h 45"/>
                <a:gd name="T4" fmla="*/ 29 w 42"/>
                <a:gd name="T5" fmla="*/ 0 h 45"/>
                <a:gd name="T6" fmla="*/ 32 w 42"/>
                <a:gd name="T7" fmla="*/ 3 h 45"/>
                <a:gd name="T8" fmla="*/ 35 w 42"/>
                <a:gd name="T9" fmla="*/ 7 h 45"/>
                <a:gd name="T10" fmla="*/ 39 w 42"/>
                <a:gd name="T11" fmla="*/ 10 h 45"/>
                <a:gd name="T12" fmla="*/ 42 w 42"/>
                <a:gd name="T13" fmla="*/ 13 h 45"/>
                <a:gd name="T14" fmla="*/ 42 w 42"/>
                <a:gd name="T15" fmla="*/ 16 h 45"/>
                <a:gd name="T16" fmla="*/ 42 w 42"/>
                <a:gd name="T17" fmla="*/ 23 h 45"/>
                <a:gd name="T18" fmla="*/ 42 w 42"/>
                <a:gd name="T19" fmla="*/ 26 h 45"/>
                <a:gd name="T20" fmla="*/ 42 w 42"/>
                <a:gd name="T21" fmla="*/ 29 h 45"/>
                <a:gd name="T22" fmla="*/ 39 w 42"/>
                <a:gd name="T23" fmla="*/ 35 h 45"/>
                <a:gd name="T24" fmla="*/ 35 w 42"/>
                <a:gd name="T25" fmla="*/ 39 h 45"/>
                <a:gd name="T26" fmla="*/ 32 w 42"/>
                <a:gd name="T27" fmla="*/ 39 h 45"/>
                <a:gd name="T28" fmla="*/ 29 w 42"/>
                <a:gd name="T29" fmla="*/ 42 h 45"/>
                <a:gd name="T30" fmla="*/ 26 w 42"/>
                <a:gd name="T31" fmla="*/ 42 h 45"/>
                <a:gd name="T32" fmla="*/ 23 w 42"/>
                <a:gd name="T33" fmla="*/ 45 h 45"/>
                <a:gd name="T34" fmla="*/ 16 w 42"/>
                <a:gd name="T35" fmla="*/ 42 h 45"/>
                <a:gd name="T36" fmla="*/ 13 w 42"/>
                <a:gd name="T37" fmla="*/ 42 h 45"/>
                <a:gd name="T38" fmla="*/ 10 w 42"/>
                <a:gd name="T39" fmla="*/ 39 h 45"/>
                <a:gd name="T40" fmla="*/ 6 w 42"/>
                <a:gd name="T41" fmla="*/ 39 h 45"/>
                <a:gd name="T42" fmla="*/ 3 w 42"/>
                <a:gd name="T43" fmla="*/ 35 h 45"/>
                <a:gd name="T44" fmla="*/ 0 w 42"/>
                <a:gd name="T45" fmla="*/ 29 h 45"/>
                <a:gd name="T46" fmla="*/ 0 w 42"/>
                <a:gd name="T47" fmla="*/ 26 h 45"/>
                <a:gd name="T48" fmla="*/ 0 w 42"/>
                <a:gd name="T49" fmla="*/ 23 h 45"/>
                <a:gd name="T50" fmla="*/ 0 w 42"/>
                <a:gd name="T51" fmla="*/ 16 h 45"/>
                <a:gd name="T52" fmla="*/ 0 w 42"/>
                <a:gd name="T53" fmla="*/ 13 h 45"/>
                <a:gd name="T54" fmla="*/ 3 w 42"/>
                <a:gd name="T55" fmla="*/ 10 h 45"/>
                <a:gd name="T56" fmla="*/ 6 w 42"/>
                <a:gd name="T57" fmla="*/ 7 h 45"/>
                <a:gd name="T58" fmla="*/ 10 w 42"/>
                <a:gd name="T59" fmla="*/ 3 h 45"/>
                <a:gd name="T60" fmla="*/ 13 w 42"/>
                <a:gd name="T61" fmla="*/ 0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0"/>
                  </a:lnTo>
                  <a:lnTo>
                    <a:pt x="32" y="3"/>
                  </a:lnTo>
                  <a:lnTo>
                    <a:pt x="35" y="7"/>
                  </a:lnTo>
                  <a:lnTo>
                    <a:pt x="39" y="10"/>
                  </a:lnTo>
                  <a:lnTo>
                    <a:pt x="42" y="13"/>
                  </a:lnTo>
                  <a:lnTo>
                    <a:pt x="42" y="16"/>
                  </a:lnTo>
                  <a:lnTo>
                    <a:pt x="42" y="23"/>
                  </a:lnTo>
                  <a:lnTo>
                    <a:pt x="42" y="26"/>
                  </a:lnTo>
                  <a:lnTo>
                    <a:pt x="42" y="29"/>
                  </a:lnTo>
                  <a:lnTo>
                    <a:pt x="39" y="35"/>
                  </a:lnTo>
                  <a:lnTo>
                    <a:pt x="35" y="39"/>
                  </a:lnTo>
                  <a:lnTo>
                    <a:pt x="32" y="39"/>
                  </a:lnTo>
                  <a:lnTo>
                    <a:pt x="29" y="42"/>
                  </a:lnTo>
                  <a:lnTo>
                    <a:pt x="26" y="42"/>
                  </a:lnTo>
                  <a:lnTo>
                    <a:pt x="23" y="45"/>
                  </a:lnTo>
                  <a:lnTo>
                    <a:pt x="16" y="42"/>
                  </a:lnTo>
                  <a:lnTo>
                    <a:pt x="13" y="42"/>
                  </a:lnTo>
                  <a:lnTo>
                    <a:pt x="10" y="39"/>
                  </a:lnTo>
                  <a:lnTo>
                    <a:pt x="6" y="39"/>
                  </a:lnTo>
                  <a:lnTo>
                    <a:pt x="3" y="35"/>
                  </a:lnTo>
                  <a:lnTo>
                    <a:pt x="0" y="29"/>
                  </a:lnTo>
                  <a:lnTo>
                    <a:pt x="0" y="26"/>
                  </a:lnTo>
                  <a:lnTo>
                    <a:pt x="0" y="23"/>
                  </a:lnTo>
                  <a:lnTo>
                    <a:pt x="0" y="16"/>
                  </a:lnTo>
                  <a:lnTo>
                    <a:pt x="0" y="13"/>
                  </a:lnTo>
                  <a:lnTo>
                    <a:pt x="3" y="10"/>
                  </a:lnTo>
                  <a:lnTo>
                    <a:pt x="6" y="7"/>
                  </a:lnTo>
                  <a:lnTo>
                    <a:pt x="10" y="3"/>
                  </a:lnTo>
                  <a:lnTo>
                    <a:pt x="13" y="0"/>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848" name="Freeform 456"/>
            <p:cNvSpPr>
              <a:spLocks/>
            </p:cNvSpPr>
            <p:nvPr/>
          </p:nvSpPr>
          <p:spPr bwMode="auto">
            <a:xfrm>
              <a:off x="2176" y="1592"/>
              <a:ext cx="58" cy="63"/>
            </a:xfrm>
            <a:custGeom>
              <a:avLst/>
              <a:gdLst>
                <a:gd name="T0" fmla="*/ 23 w 42"/>
                <a:gd name="T1" fmla="*/ 0 h 45"/>
                <a:gd name="T2" fmla="*/ 26 w 42"/>
                <a:gd name="T3" fmla="*/ 0 h 45"/>
                <a:gd name="T4" fmla="*/ 29 w 42"/>
                <a:gd name="T5" fmla="*/ 0 h 45"/>
                <a:gd name="T6" fmla="*/ 32 w 42"/>
                <a:gd name="T7" fmla="*/ 3 h 45"/>
                <a:gd name="T8" fmla="*/ 35 w 42"/>
                <a:gd name="T9" fmla="*/ 7 h 45"/>
                <a:gd name="T10" fmla="*/ 39 w 42"/>
                <a:gd name="T11" fmla="*/ 10 h 45"/>
                <a:gd name="T12" fmla="*/ 42 w 42"/>
                <a:gd name="T13" fmla="*/ 13 h 45"/>
                <a:gd name="T14" fmla="*/ 42 w 42"/>
                <a:gd name="T15" fmla="*/ 16 h 45"/>
                <a:gd name="T16" fmla="*/ 42 w 42"/>
                <a:gd name="T17" fmla="*/ 23 h 45"/>
                <a:gd name="T18" fmla="*/ 42 w 42"/>
                <a:gd name="T19" fmla="*/ 26 h 45"/>
                <a:gd name="T20" fmla="*/ 42 w 42"/>
                <a:gd name="T21" fmla="*/ 29 h 45"/>
                <a:gd name="T22" fmla="*/ 39 w 42"/>
                <a:gd name="T23" fmla="*/ 35 h 45"/>
                <a:gd name="T24" fmla="*/ 35 w 42"/>
                <a:gd name="T25" fmla="*/ 39 h 45"/>
                <a:gd name="T26" fmla="*/ 32 w 42"/>
                <a:gd name="T27" fmla="*/ 39 h 45"/>
                <a:gd name="T28" fmla="*/ 29 w 42"/>
                <a:gd name="T29" fmla="*/ 42 h 45"/>
                <a:gd name="T30" fmla="*/ 26 w 42"/>
                <a:gd name="T31" fmla="*/ 42 h 45"/>
                <a:gd name="T32" fmla="*/ 23 w 42"/>
                <a:gd name="T33" fmla="*/ 45 h 45"/>
                <a:gd name="T34" fmla="*/ 16 w 42"/>
                <a:gd name="T35" fmla="*/ 42 h 45"/>
                <a:gd name="T36" fmla="*/ 13 w 42"/>
                <a:gd name="T37" fmla="*/ 42 h 45"/>
                <a:gd name="T38" fmla="*/ 10 w 42"/>
                <a:gd name="T39" fmla="*/ 39 h 45"/>
                <a:gd name="T40" fmla="*/ 6 w 42"/>
                <a:gd name="T41" fmla="*/ 39 h 45"/>
                <a:gd name="T42" fmla="*/ 3 w 42"/>
                <a:gd name="T43" fmla="*/ 35 h 45"/>
                <a:gd name="T44" fmla="*/ 0 w 42"/>
                <a:gd name="T45" fmla="*/ 29 h 45"/>
                <a:gd name="T46" fmla="*/ 0 w 42"/>
                <a:gd name="T47" fmla="*/ 26 h 45"/>
                <a:gd name="T48" fmla="*/ 0 w 42"/>
                <a:gd name="T49" fmla="*/ 23 h 45"/>
                <a:gd name="T50" fmla="*/ 0 w 42"/>
                <a:gd name="T51" fmla="*/ 16 h 45"/>
                <a:gd name="T52" fmla="*/ 0 w 42"/>
                <a:gd name="T53" fmla="*/ 13 h 45"/>
                <a:gd name="T54" fmla="*/ 3 w 42"/>
                <a:gd name="T55" fmla="*/ 10 h 45"/>
                <a:gd name="T56" fmla="*/ 6 w 42"/>
                <a:gd name="T57" fmla="*/ 7 h 45"/>
                <a:gd name="T58" fmla="*/ 10 w 42"/>
                <a:gd name="T59" fmla="*/ 3 h 45"/>
                <a:gd name="T60" fmla="*/ 13 w 42"/>
                <a:gd name="T61" fmla="*/ 0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0"/>
                  </a:lnTo>
                  <a:lnTo>
                    <a:pt x="32" y="3"/>
                  </a:lnTo>
                  <a:lnTo>
                    <a:pt x="35" y="7"/>
                  </a:lnTo>
                  <a:lnTo>
                    <a:pt x="39" y="10"/>
                  </a:lnTo>
                  <a:lnTo>
                    <a:pt x="42" y="13"/>
                  </a:lnTo>
                  <a:lnTo>
                    <a:pt x="42" y="16"/>
                  </a:lnTo>
                  <a:lnTo>
                    <a:pt x="42" y="23"/>
                  </a:lnTo>
                  <a:lnTo>
                    <a:pt x="42" y="26"/>
                  </a:lnTo>
                  <a:lnTo>
                    <a:pt x="42" y="29"/>
                  </a:lnTo>
                  <a:lnTo>
                    <a:pt x="39" y="35"/>
                  </a:lnTo>
                  <a:lnTo>
                    <a:pt x="35" y="39"/>
                  </a:lnTo>
                  <a:lnTo>
                    <a:pt x="32" y="39"/>
                  </a:lnTo>
                  <a:lnTo>
                    <a:pt x="29" y="42"/>
                  </a:lnTo>
                  <a:lnTo>
                    <a:pt x="26" y="42"/>
                  </a:lnTo>
                  <a:lnTo>
                    <a:pt x="23" y="45"/>
                  </a:lnTo>
                  <a:lnTo>
                    <a:pt x="16" y="42"/>
                  </a:lnTo>
                  <a:lnTo>
                    <a:pt x="13" y="42"/>
                  </a:lnTo>
                  <a:lnTo>
                    <a:pt x="10" y="39"/>
                  </a:lnTo>
                  <a:lnTo>
                    <a:pt x="6" y="39"/>
                  </a:lnTo>
                  <a:lnTo>
                    <a:pt x="3" y="35"/>
                  </a:lnTo>
                  <a:lnTo>
                    <a:pt x="0" y="29"/>
                  </a:lnTo>
                  <a:lnTo>
                    <a:pt x="0" y="26"/>
                  </a:lnTo>
                  <a:lnTo>
                    <a:pt x="0" y="23"/>
                  </a:lnTo>
                  <a:lnTo>
                    <a:pt x="0" y="16"/>
                  </a:lnTo>
                  <a:lnTo>
                    <a:pt x="0" y="13"/>
                  </a:lnTo>
                  <a:lnTo>
                    <a:pt x="3" y="10"/>
                  </a:lnTo>
                  <a:lnTo>
                    <a:pt x="6" y="7"/>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849" name="Freeform 457"/>
            <p:cNvSpPr>
              <a:spLocks/>
            </p:cNvSpPr>
            <p:nvPr/>
          </p:nvSpPr>
          <p:spPr bwMode="auto">
            <a:xfrm>
              <a:off x="2259" y="1691"/>
              <a:ext cx="62" cy="63"/>
            </a:xfrm>
            <a:custGeom>
              <a:avLst/>
              <a:gdLst>
                <a:gd name="T0" fmla="*/ 23 w 45"/>
                <a:gd name="T1" fmla="*/ 0 h 45"/>
                <a:gd name="T2" fmla="*/ 26 w 45"/>
                <a:gd name="T3" fmla="*/ 0 h 45"/>
                <a:gd name="T4" fmla="*/ 32 w 45"/>
                <a:gd name="T5" fmla="*/ 3 h 45"/>
                <a:gd name="T6" fmla="*/ 36 w 45"/>
                <a:gd name="T7" fmla="*/ 3 h 45"/>
                <a:gd name="T8" fmla="*/ 39 w 45"/>
                <a:gd name="T9" fmla="*/ 6 h 45"/>
                <a:gd name="T10" fmla="*/ 42 w 45"/>
                <a:gd name="T11" fmla="*/ 10 h 45"/>
                <a:gd name="T12" fmla="*/ 42 w 45"/>
                <a:gd name="T13" fmla="*/ 13 h 45"/>
                <a:gd name="T14" fmla="*/ 45 w 45"/>
                <a:gd name="T15" fmla="*/ 19 h 45"/>
                <a:gd name="T16" fmla="*/ 45 w 45"/>
                <a:gd name="T17" fmla="*/ 22 h 45"/>
                <a:gd name="T18" fmla="*/ 45 w 45"/>
                <a:gd name="T19" fmla="*/ 26 h 45"/>
                <a:gd name="T20" fmla="*/ 42 w 45"/>
                <a:gd name="T21" fmla="*/ 32 h 45"/>
                <a:gd name="T22" fmla="*/ 42 w 45"/>
                <a:gd name="T23" fmla="*/ 35 h 45"/>
                <a:gd name="T24" fmla="*/ 39 w 45"/>
                <a:gd name="T25" fmla="*/ 38 h 45"/>
                <a:gd name="T26" fmla="*/ 36 w 45"/>
                <a:gd name="T27" fmla="*/ 42 h 45"/>
                <a:gd name="T28" fmla="*/ 32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8 h 45"/>
                <a:gd name="T42" fmla="*/ 3 w 45"/>
                <a:gd name="T43" fmla="*/ 35 h 45"/>
                <a:gd name="T44" fmla="*/ 3 w 45"/>
                <a:gd name="T45" fmla="*/ 32 h 45"/>
                <a:gd name="T46" fmla="*/ 0 w 45"/>
                <a:gd name="T47" fmla="*/ 26 h 45"/>
                <a:gd name="T48" fmla="*/ 0 w 45"/>
                <a:gd name="T49" fmla="*/ 22 h 45"/>
                <a:gd name="T50" fmla="*/ 0 w 45"/>
                <a:gd name="T51" fmla="*/ 19 h 45"/>
                <a:gd name="T52" fmla="*/ 3 w 45"/>
                <a:gd name="T53" fmla="*/ 13 h 45"/>
                <a:gd name="T54" fmla="*/ 3 w 45"/>
                <a:gd name="T55" fmla="*/ 10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3"/>
                  </a:lnTo>
                  <a:lnTo>
                    <a:pt x="36" y="3"/>
                  </a:lnTo>
                  <a:lnTo>
                    <a:pt x="39" y="6"/>
                  </a:lnTo>
                  <a:lnTo>
                    <a:pt x="42" y="10"/>
                  </a:lnTo>
                  <a:lnTo>
                    <a:pt x="42" y="13"/>
                  </a:lnTo>
                  <a:lnTo>
                    <a:pt x="45" y="19"/>
                  </a:lnTo>
                  <a:lnTo>
                    <a:pt x="45" y="22"/>
                  </a:lnTo>
                  <a:lnTo>
                    <a:pt x="45" y="26"/>
                  </a:lnTo>
                  <a:lnTo>
                    <a:pt x="42" y="32"/>
                  </a:lnTo>
                  <a:lnTo>
                    <a:pt x="42" y="35"/>
                  </a:lnTo>
                  <a:lnTo>
                    <a:pt x="39" y="38"/>
                  </a:lnTo>
                  <a:lnTo>
                    <a:pt x="36" y="42"/>
                  </a:lnTo>
                  <a:lnTo>
                    <a:pt x="32" y="42"/>
                  </a:lnTo>
                  <a:lnTo>
                    <a:pt x="26" y="45"/>
                  </a:lnTo>
                  <a:lnTo>
                    <a:pt x="23" y="45"/>
                  </a:lnTo>
                  <a:lnTo>
                    <a:pt x="20" y="45"/>
                  </a:lnTo>
                  <a:lnTo>
                    <a:pt x="13" y="42"/>
                  </a:lnTo>
                  <a:lnTo>
                    <a:pt x="10" y="42"/>
                  </a:lnTo>
                  <a:lnTo>
                    <a:pt x="7" y="38"/>
                  </a:lnTo>
                  <a:lnTo>
                    <a:pt x="3" y="35"/>
                  </a:lnTo>
                  <a:lnTo>
                    <a:pt x="3" y="32"/>
                  </a:lnTo>
                  <a:lnTo>
                    <a:pt x="0" y="26"/>
                  </a:lnTo>
                  <a:lnTo>
                    <a:pt x="0" y="22"/>
                  </a:lnTo>
                  <a:lnTo>
                    <a:pt x="0" y="19"/>
                  </a:lnTo>
                  <a:lnTo>
                    <a:pt x="3" y="13"/>
                  </a:lnTo>
                  <a:lnTo>
                    <a:pt x="3" y="10"/>
                  </a:lnTo>
                  <a:lnTo>
                    <a:pt x="7" y="6"/>
                  </a:lnTo>
                  <a:lnTo>
                    <a:pt x="10" y="3"/>
                  </a:lnTo>
                  <a:lnTo>
                    <a:pt x="13" y="3"/>
                  </a:lnTo>
                  <a:lnTo>
                    <a:pt x="20" y="0"/>
                  </a:lnTo>
                  <a:lnTo>
                    <a:pt x="23" y="0"/>
                  </a:lnTo>
                  <a:close/>
                </a:path>
              </a:pathLst>
            </a:custGeom>
            <a:solidFill>
              <a:srgbClr val="FF0000"/>
            </a:solidFill>
            <a:ln w="9525">
              <a:noFill/>
              <a:round/>
              <a:headEnd/>
              <a:tailEnd/>
            </a:ln>
          </p:spPr>
          <p:txBody>
            <a:bodyPr/>
            <a:lstStyle/>
            <a:p>
              <a:endParaRPr lang="en-US"/>
            </a:p>
          </p:txBody>
        </p:sp>
        <p:sp>
          <p:nvSpPr>
            <p:cNvPr id="32850" name="Freeform 458"/>
            <p:cNvSpPr>
              <a:spLocks/>
            </p:cNvSpPr>
            <p:nvPr/>
          </p:nvSpPr>
          <p:spPr bwMode="auto">
            <a:xfrm>
              <a:off x="2259" y="1691"/>
              <a:ext cx="62" cy="63"/>
            </a:xfrm>
            <a:custGeom>
              <a:avLst/>
              <a:gdLst>
                <a:gd name="T0" fmla="*/ 23 w 45"/>
                <a:gd name="T1" fmla="*/ 0 h 45"/>
                <a:gd name="T2" fmla="*/ 26 w 45"/>
                <a:gd name="T3" fmla="*/ 0 h 45"/>
                <a:gd name="T4" fmla="*/ 32 w 45"/>
                <a:gd name="T5" fmla="*/ 3 h 45"/>
                <a:gd name="T6" fmla="*/ 36 w 45"/>
                <a:gd name="T7" fmla="*/ 3 h 45"/>
                <a:gd name="T8" fmla="*/ 39 w 45"/>
                <a:gd name="T9" fmla="*/ 6 h 45"/>
                <a:gd name="T10" fmla="*/ 42 w 45"/>
                <a:gd name="T11" fmla="*/ 10 h 45"/>
                <a:gd name="T12" fmla="*/ 42 w 45"/>
                <a:gd name="T13" fmla="*/ 13 h 45"/>
                <a:gd name="T14" fmla="*/ 45 w 45"/>
                <a:gd name="T15" fmla="*/ 19 h 45"/>
                <a:gd name="T16" fmla="*/ 45 w 45"/>
                <a:gd name="T17" fmla="*/ 22 h 45"/>
                <a:gd name="T18" fmla="*/ 45 w 45"/>
                <a:gd name="T19" fmla="*/ 26 h 45"/>
                <a:gd name="T20" fmla="*/ 42 w 45"/>
                <a:gd name="T21" fmla="*/ 32 h 45"/>
                <a:gd name="T22" fmla="*/ 42 w 45"/>
                <a:gd name="T23" fmla="*/ 35 h 45"/>
                <a:gd name="T24" fmla="*/ 39 w 45"/>
                <a:gd name="T25" fmla="*/ 38 h 45"/>
                <a:gd name="T26" fmla="*/ 36 w 45"/>
                <a:gd name="T27" fmla="*/ 42 h 45"/>
                <a:gd name="T28" fmla="*/ 32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8 h 45"/>
                <a:gd name="T42" fmla="*/ 3 w 45"/>
                <a:gd name="T43" fmla="*/ 35 h 45"/>
                <a:gd name="T44" fmla="*/ 3 w 45"/>
                <a:gd name="T45" fmla="*/ 32 h 45"/>
                <a:gd name="T46" fmla="*/ 0 w 45"/>
                <a:gd name="T47" fmla="*/ 26 h 45"/>
                <a:gd name="T48" fmla="*/ 0 w 45"/>
                <a:gd name="T49" fmla="*/ 22 h 45"/>
                <a:gd name="T50" fmla="*/ 0 w 45"/>
                <a:gd name="T51" fmla="*/ 19 h 45"/>
                <a:gd name="T52" fmla="*/ 3 w 45"/>
                <a:gd name="T53" fmla="*/ 13 h 45"/>
                <a:gd name="T54" fmla="*/ 3 w 45"/>
                <a:gd name="T55" fmla="*/ 10 h 45"/>
                <a:gd name="T56" fmla="*/ 7 w 45"/>
                <a:gd name="T57" fmla="*/ 6 h 45"/>
                <a:gd name="T58" fmla="*/ 10 w 45"/>
                <a:gd name="T59" fmla="*/ 3 h 45"/>
                <a:gd name="T60" fmla="*/ 13 w 45"/>
                <a:gd name="T61" fmla="*/ 3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3"/>
                  </a:lnTo>
                  <a:lnTo>
                    <a:pt x="36" y="3"/>
                  </a:lnTo>
                  <a:lnTo>
                    <a:pt x="39" y="6"/>
                  </a:lnTo>
                  <a:lnTo>
                    <a:pt x="42" y="10"/>
                  </a:lnTo>
                  <a:lnTo>
                    <a:pt x="42" y="13"/>
                  </a:lnTo>
                  <a:lnTo>
                    <a:pt x="45" y="19"/>
                  </a:lnTo>
                  <a:lnTo>
                    <a:pt x="45" y="22"/>
                  </a:lnTo>
                  <a:lnTo>
                    <a:pt x="45" y="26"/>
                  </a:lnTo>
                  <a:lnTo>
                    <a:pt x="42" y="32"/>
                  </a:lnTo>
                  <a:lnTo>
                    <a:pt x="42" y="35"/>
                  </a:lnTo>
                  <a:lnTo>
                    <a:pt x="39" y="38"/>
                  </a:lnTo>
                  <a:lnTo>
                    <a:pt x="36" y="42"/>
                  </a:lnTo>
                  <a:lnTo>
                    <a:pt x="32" y="42"/>
                  </a:lnTo>
                  <a:lnTo>
                    <a:pt x="26" y="45"/>
                  </a:lnTo>
                  <a:lnTo>
                    <a:pt x="23" y="45"/>
                  </a:lnTo>
                  <a:lnTo>
                    <a:pt x="20" y="45"/>
                  </a:lnTo>
                  <a:lnTo>
                    <a:pt x="13" y="42"/>
                  </a:lnTo>
                  <a:lnTo>
                    <a:pt x="10" y="42"/>
                  </a:lnTo>
                  <a:lnTo>
                    <a:pt x="7" y="38"/>
                  </a:lnTo>
                  <a:lnTo>
                    <a:pt x="3" y="35"/>
                  </a:lnTo>
                  <a:lnTo>
                    <a:pt x="3" y="32"/>
                  </a:lnTo>
                  <a:lnTo>
                    <a:pt x="0" y="26"/>
                  </a:lnTo>
                  <a:lnTo>
                    <a:pt x="0" y="22"/>
                  </a:lnTo>
                  <a:lnTo>
                    <a:pt x="0" y="19"/>
                  </a:lnTo>
                  <a:lnTo>
                    <a:pt x="3" y="13"/>
                  </a:lnTo>
                  <a:lnTo>
                    <a:pt x="3" y="10"/>
                  </a:lnTo>
                  <a:lnTo>
                    <a:pt x="7" y="6"/>
                  </a:lnTo>
                  <a:lnTo>
                    <a:pt x="10" y="3"/>
                  </a:lnTo>
                  <a:lnTo>
                    <a:pt x="13" y="3"/>
                  </a:lnTo>
                  <a:lnTo>
                    <a:pt x="20" y="0"/>
                  </a:lnTo>
                  <a:lnTo>
                    <a:pt x="23" y="0"/>
                  </a:lnTo>
                </a:path>
              </a:pathLst>
            </a:custGeom>
            <a:solidFill>
              <a:srgbClr val="FFFF00"/>
            </a:solidFill>
            <a:ln w="12700">
              <a:solidFill>
                <a:srgbClr val="000000"/>
              </a:solidFill>
              <a:round/>
              <a:headEnd/>
              <a:tailEnd/>
            </a:ln>
          </p:spPr>
          <p:txBody>
            <a:bodyPr/>
            <a:lstStyle/>
            <a:p>
              <a:endParaRPr lang="en-US"/>
            </a:p>
          </p:txBody>
        </p:sp>
        <p:sp>
          <p:nvSpPr>
            <p:cNvPr id="32851" name="Freeform 459"/>
            <p:cNvSpPr>
              <a:spLocks/>
            </p:cNvSpPr>
            <p:nvPr/>
          </p:nvSpPr>
          <p:spPr bwMode="auto">
            <a:xfrm>
              <a:off x="2269" y="1665"/>
              <a:ext cx="62" cy="63"/>
            </a:xfrm>
            <a:custGeom>
              <a:avLst/>
              <a:gdLst>
                <a:gd name="T0" fmla="*/ 22 w 45"/>
                <a:gd name="T1" fmla="*/ 0 h 45"/>
                <a:gd name="T2" fmla="*/ 25 w 45"/>
                <a:gd name="T3" fmla="*/ 0 h 45"/>
                <a:gd name="T4" fmla="*/ 29 w 45"/>
                <a:gd name="T5" fmla="*/ 3 h 45"/>
                <a:gd name="T6" fmla="*/ 32 w 45"/>
                <a:gd name="T7" fmla="*/ 3 h 45"/>
                <a:gd name="T8" fmla="*/ 35 w 45"/>
                <a:gd name="T9" fmla="*/ 6 h 45"/>
                <a:gd name="T10" fmla="*/ 38 w 45"/>
                <a:gd name="T11" fmla="*/ 9 h 45"/>
                <a:gd name="T12" fmla="*/ 41 w 45"/>
                <a:gd name="T13" fmla="*/ 12 h 45"/>
                <a:gd name="T14" fmla="*/ 41 w 45"/>
                <a:gd name="T15" fmla="*/ 19 h 45"/>
                <a:gd name="T16" fmla="*/ 45 w 45"/>
                <a:gd name="T17" fmla="*/ 22 h 45"/>
                <a:gd name="T18" fmla="*/ 41 w 45"/>
                <a:gd name="T19" fmla="*/ 25 h 45"/>
                <a:gd name="T20" fmla="*/ 41 w 45"/>
                <a:gd name="T21" fmla="*/ 32 h 45"/>
                <a:gd name="T22" fmla="*/ 38 w 45"/>
                <a:gd name="T23" fmla="*/ 35 h 45"/>
                <a:gd name="T24" fmla="*/ 35 w 45"/>
                <a:gd name="T25" fmla="*/ 38 h 45"/>
                <a:gd name="T26" fmla="*/ 32 w 45"/>
                <a:gd name="T27" fmla="*/ 41 h 45"/>
                <a:gd name="T28" fmla="*/ 29 w 45"/>
                <a:gd name="T29" fmla="*/ 41 h 45"/>
                <a:gd name="T30" fmla="*/ 25 w 45"/>
                <a:gd name="T31" fmla="*/ 45 h 45"/>
                <a:gd name="T32" fmla="*/ 22 w 45"/>
                <a:gd name="T33" fmla="*/ 45 h 45"/>
                <a:gd name="T34" fmla="*/ 16 w 45"/>
                <a:gd name="T35" fmla="*/ 45 h 45"/>
                <a:gd name="T36" fmla="*/ 13 w 45"/>
                <a:gd name="T37" fmla="*/ 41 h 45"/>
                <a:gd name="T38" fmla="*/ 9 w 45"/>
                <a:gd name="T39" fmla="*/ 41 h 45"/>
                <a:gd name="T40" fmla="*/ 6 w 45"/>
                <a:gd name="T41" fmla="*/ 38 h 45"/>
                <a:gd name="T42" fmla="*/ 3 w 45"/>
                <a:gd name="T43" fmla="*/ 35 h 45"/>
                <a:gd name="T44" fmla="*/ 0 w 45"/>
                <a:gd name="T45" fmla="*/ 32 h 45"/>
                <a:gd name="T46" fmla="*/ 0 w 45"/>
                <a:gd name="T47" fmla="*/ 25 h 45"/>
                <a:gd name="T48" fmla="*/ 0 w 45"/>
                <a:gd name="T49" fmla="*/ 22 h 45"/>
                <a:gd name="T50" fmla="*/ 0 w 45"/>
                <a:gd name="T51" fmla="*/ 19 h 45"/>
                <a:gd name="T52" fmla="*/ 0 w 45"/>
                <a:gd name="T53" fmla="*/ 12 h 45"/>
                <a:gd name="T54" fmla="*/ 3 w 45"/>
                <a:gd name="T55" fmla="*/ 9 h 45"/>
                <a:gd name="T56" fmla="*/ 6 w 45"/>
                <a:gd name="T57" fmla="*/ 6 h 45"/>
                <a:gd name="T58" fmla="*/ 9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3"/>
                  </a:lnTo>
                  <a:lnTo>
                    <a:pt x="32" y="3"/>
                  </a:lnTo>
                  <a:lnTo>
                    <a:pt x="35" y="6"/>
                  </a:lnTo>
                  <a:lnTo>
                    <a:pt x="38" y="9"/>
                  </a:lnTo>
                  <a:lnTo>
                    <a:pt x="41" y="12"/>
                  </a:lnTo>
                  <a:lnTo>
                    <a:pt x="41" y="19"/>
                  </a:lnTo>
                  <a:lnTo>
                    <a:pt x="45" y="22"/>
                  </a:lnTo>
                  <a:lnTo>
                    <a:pt x="41" y="25"/>
                  </a:lnTo>
                  <a:lnTo>
                    <a:pt x="41" y="32"/>
                  </a:lnTo>
                  <a:lnTo>
                    <a:pt x="38" y="35"/>
                  </a:lnTo>
                  <a:lnTo>
                    <a:pt x="35" y="38"/>
                  </a:lnTo>
                  <a:lnTo>
                    <a:pt x="32" y="41"/>
                  </a:lnTo>
                  <a:lnTo>
                    <a:pt x="29" y="41"/>
                  </a:lnTo>
                  <a:lnTo>
                    <a:pt x="25" y="45"/>
                  </a:lnTo>
                  <a:lnTo>
                    <a:pt x="22" y="45"/>
                  </a:lnTo>
                  <a:lnTo>
                    <a:pt x="16" y="45"/>
                  </a:lnTo>
                  <a:lnTo>
                    <a:pt x="13" y="41"/>
                  </a:lnTo>
                  <a:lnTo>
                    <a:pt x="9" y="41"/>
                  </a:lnTo>
                  <a:lnTo>
                    <a:pt x="6" y="38"/>
                  </a:lnTo>
                  <a:lnTo>
                    <a:pt x="3" y="35"/>
                  </a:lnTo>
                  <a:lnTo>
                    <a:pt x="0" y="32"/>
                  </a:lnTo>
                  <a:lnTo>
                    <a:pt x="0" y="25"/>
                  </a:lnTo>
                  <a:lnTo>
                    <a:pt x="0" y="22"/>
                  </a:lnTo>
                  <a:lnTo>
                    <a:pt x="0" y="19"/>
                  </a:lnTo>
                  <a:lnTo>
                    <a:pt x="0" y="12"/>
                  </a:lnTo>
                  <a:lnTo>
                    <a:pt x="3" y="9"/>
                  </a:lnTo>
                  <a:lnTo>
                    <a:pt x="6" y="6"/>
                  </a:lnTo>
                  <a:lnTo>
                    <a:pt x="9" y="3"/>
                  </a:lnTo>
                  <a:lnTo>
                    <a:pt x="13" y="3"/>
                  </a:lnTo>
                  <a:lnTo>
                    <a:pt x="16" y="0"/>
                  </a:lnTo>
                  <a:lnTo>
                    <a:pt x="22" y="0"/>
                  </a:lnTo>
                  <a:close/>
                </a:path>
              </a:pathLst>
            </a:custGeom>
            <a:solidFill>
              <a:srgbClr val="FFFF00"/>
            </a:solidFill>
            <a:ln w="12700">
              <a:solidFill>
                <a:srgbClr val="000000"/>
              </a:solidFill>
              <a:round/>
              <a:headEnd/>
              <a:tailEnd/>
            </a:ln>
          </p:spPr>
          <p:txBody>
            <a:bodyPr/>
            <a:lstStyle/>
            <a:p>
              <a:endParaRPr lang="en-US"/>
            </a:p>
          </p:txBody>
        </p:sp>
        <p:sp>
          <p:nvSpPr>
            <p:cNvPr id="32852" name="Freeform 460"/>
            <p:cNvSpPr>
              <a:spLocks/>
            </p:cNvSpPr>
            <p:nvPr/>
          </p:nvSpPr>
          <p:spPr bwMode="auto">
            <a:xfrm>
              <a:off x="2269" y="1665"/>
              <a:ext cx="62" cy="63"/>
            </a:xfrm>
            <a:custGeom>
              <a:avLst/>
              <a:gdLst>
                <a:gd name="T0" fmla="*/ 22 w 45"/>
                <a:gd name="T1" fmla="*/ 0 h 45"/>
                <a:gd name="T2" fmla="*/ 25 w 45"/>
                <a:gd name="T3" fmla="*/ 0 h 45"/>
                <a:gd name="T4" fmla="*/ 29 w 45"/>
                <a:gd name="T5" fmla="*/ 3 h 45"/>
                <a:gd name="T6" fmla="*/ 32 w 45"/>
                <a:gd name="T7" fmla="*/ 3 h 45"/>
                <a:gd name="T8" fmla="*/ 35 w 45"/>
                <a:gd name="T9" fmla="*/ 6 h 45"/>
                <a:gd name="T10" fmla="*/ 38 w 45"/>
                <a:gd name="T11" fmla="*/ 9 h 45"/>
                <a:gd name="T12" fmla="*/ 41 w 45"/>
                <a:gd name="T13" fmla="*/ 12 h 45"/>
                <a:gd name="T14" fmla="*/ 41 w 45"/>
                <a:gd name="T15" fmla="*/ 19 h 45"/>
                <a:gd name="T16" fmla="*/ 45 w 45"/>
                <a:gd name="T17" fmla="*/ 22 h 45"/>
                <a:gd name="T18" fmla="*/ 41 w 45"/>
                <a:gd name="T19" fmla="*/ 25 h 45"/>
                <a:gd name="T20" fmla="*/ 41 w 45"/>
                <a:gd name="T21" fmla="*/ 32 h 45"/>
                <a:gd name="T22" fmla="*/ 38 w 45"/>
                <a:gd name="T23" fmla="*/ 35 h 45"/>
                <a:gd name="T24" fmla="*/ 35 w 45"/>
                <a:gd name="T25" fmla="*/ 38 h 45"/>
                <a:gd name="T26" fmla="*/ 32 w 45"/>
                <a:gd name="T27" fmla="*/ 41 h 45"/>
                <a:gd name="T28" fmla="*/ 29 w 45"/>
                <a:gd name="T29" fmla="*/ 41 h 45"/>
                <a:gd name="T30" fmla="*/ 25 w 45"/>
                <a:gd name="T31" fmla="*/ 45 h 45"/>
                <a:gd name="T32" fmla="*/ 22 w 45"/>
                <a:gd name="T33" fmla="*/ 45 h 45"/>
                <a:gd name="T34" fmla="*/ 16 w 45"/>
                <a:gd name="T35" fmla="*/ 45 h 45"/>
                <a:gd name="T36" fmla="*/ 13 w 45"/>
                <a:gd name="T37" fmla="*/ 41 h 45"/>
                <a:gd name="T38" fmla="*/ 9 w 45"/>
                <a:gd name="T39" fmla="*/ 41 h 45"/>
                <a:gd name="T40" fmla="*/ 6 w 45"/>
                <a:gd name="T41" fmla="*/ 38 h 45"/>
                <a:gd name="T42" fmla="*/ 3 w 45"/>
                <a:gd name="T43" fmla="*/ 35 h 45"/>
                <a:gd name="T44" fmla="*/ 0 w 45"/>
                <a:gd name="T45" fmla="*/ 32 h 45"/>
                <a:gd name="T46" fmla="*/ 0 w 45"/>
                <a:gd name="T47" fmla="*/ 25 h 45"/>
                <a:gd name="T48" fmla="*/ 0 w 45"/>
                <a:gd name="T49" fmla="*/ 22 h 45"/>
                <a:gd name="T50" fmla="*/ 0 w 45"/>
                <a:gd name="T51" fmla="*/ 19 h 45"/>
                <a:gd name="T52" fmla="*/ 0 w 45"/>
                <a:gd name="T53" fmla="*/ 12 h 45"/>
                <a:gd name="T54" fmla="*/ 3 w 45"/>
                <a:gd name="T55" fmla="*/ 9 h 45"/>
                <a:gd name="T56" fmla="*/ 6 w 45"/>
                <a:gd name="T57" fmla="*/ 6 h 45"/>
                <a:gd name="T58" fmla="*/ 9 w 45"/>
                <a:gd name="T59" fmla="*/ 3 h 45"/>
                <a:gd name="T60" fmla="*/ 13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3"/>
                  </a:lnTo>
                  <a:lnTo>
                    <a:pt x="32" y="3"/>
                  </a:lnTo>
                  <a:lnTo>
                    <a:pt x="35" y="6"/>
                  </a:lnTo>
                  <a:lnTo>
                    <a:pt x="38" y="9"/>
                  </a:lnTo>
                  <a:lnTo>
                    <a:pt x="41" y="12"/>
                  </a:lnTo>
                  <a:lnTo>
                    <a:pt x="41" y="19"/>
                  </a:lnTo>
                  <a:lnTo>
                    <a:pt x="45" y="22"/>
                  </a:lnTo>
                  <a:lnTo>
                    <a:pt x="41" y="25"/>
                  </a:lnTo>
                  <a:lnTo>
                    <a:pt x="41" y="32"/>
                  </a:lnTo>
                  <a:lnTo>
                    <a:pt x="38" y="35"/>
                  </a:lnTo>
                  <a:lnTo>
                    <a:pt x="35" y="38"/>
                  </a:lnTo>
                  <a:lnTo>
                    <a:pt x="32" y="41"/>
                  </a:lnTo>
                  <a:lnTo>
                    <a:pt x="29" y="41"/>
                  </a:lnTo>
                  <a:lnTo>
                    <a:pt x="25" y="45"/>
                  </a:lnTo>
                  <a:lnTo>
                    <a:pt x="22" y="45"/>
                  </a:lnTo>
                  <a:lnTo>
                    <a:pt x="16" y="45"/>
                  </a:lnTo>
                  <a:lnTo>
                    <a:pt x="13" y="41"/>
                  </a:lnTo>
                  <a:lnTo>
                    <a:pt x="9" y="41"/>
                  </a:lnTo>
                  <a:lnTo>
                    <a:pt x="6" y="38"/>
                  </a:lnTo>
                  <a:lnTo>
                    <a:pt x="3" y="35"/>
                  </a:lnTo>
                  <a:lnTo>
                    <a:pt x="0" y="32"/>
                  </a:lnTo>
                  <a:lnTo>
                    <a:pt x="0" y="25"/>
                  </a:lnTo>
                  <a:lnTo>
                    <a:pt x="0" y="22"/>
                  </a:lnTo>
                  <a:lnTo>
                    <a:pt x="0" y="19"/>
                  </a:lnTo>
                  <a:lnTo>
                    <a:pt x="0" y="12"/>
                  </a:lnTo>
                  <a:lnTo>
                    <a:pt x="3" y="9"/>
                  </a:lnTo>
                  <a:lnTo>
                    <a:pt x="6" y="6"/>
                  </a:lnTo>
                  <a:lnTo>
                    <a:pt x="9" y="3"/>
                  </a:lnTo>
                  <a:lnTo>
                    <a:pt x="13" y="3"/>
                  </a:lnTo>
                  <a:lnTo>
                    <a:pt x="16" y="0"/>
                  </a:lnTo>
                  <a:lnTo>
                    <a:pt x="22" y="0"/>
                  </a:lnTo>
                </a:path>
              </a:pathLst>
            </a:custGeom>
            <a:noFill/>
            <a:ln w="0">
              <a:solidFill>
                <a:srgbClr val="000000"/>
              </a:solidFill>
              <a:round/>
              <a:headEnd/>
              <a:tailEnd/>
            </a:ln>
          </p:spPr>
          <p:txBody>
            <a:bodyPr/>
            <a:lstStyle/>
            <a:p>
              <a:endParaRPr lang="en-US"/>
            </a:p>
          </p:txBody>
        </p:sp>
        <p:sp>
          <p:nvSpPr>
            <p:cNvPr id="32853" name="Freeform 461"/>
            <p:cNvSpPr>
              <a:spLocks/>
            </p:cNvSpPr>
            <p:nvPr/>
          </p:nvSpPr>
          <p:spPr bwMode="auto">
            <a:xfrm>
              <a:off x="2208" y="1758"/>
              <a:ext cx="61" cy="63"/>
            </a:xfrm>
            <a:custGeom>
              <a:avLst/>
              <a:gdLst>
                <a:gd name="T0" fmla="*/ 22 w 45"/>
                <a:gd name="T1" fmla="*/ 0 h 45"/>
                <a:gd name="T2" fmla="*/ 25 w 45"/>
                <a:gd name="T3" fmla="*/ 0 h 45"/>
                <a:gd name="T4" fmla="*/ 29 w 45"/>
                <a:gd name="T5" fmla="*/ 3 h 45"/>
                <a:gd name="T6" fmla="*/ 35 w 45"/>
                <a:gd name="T7" fmla="*/ 3 h 45"/>
                <a:gd name="T8" fmla="*/ 38 w 45"/>
                <a:gd name="T9" fmla="*/ 7 h 45"/>
                <a:gd name="T10" fmla="*/ 38 w 45"/>
                <a:gd name="T11" fmla="*/ 10 h 45"/>
                <a:gd name="T12" fmla="*/ 41 w 45"/>
                <a:gd name="T13" fmla="*/ 13 h 45"/>
                <a:gd name="T14" fmla="*/ 41 w 45"/>
                <a:gd name="T15" fmla="*/ 19 h 45"/>
                <a:gd name="T16" fmla="*/ 45 w 45"/>
                <a:gd name="T17" fmla="*/ 23 h 45"/>
                <a:gd name="T18" fmla="*/ 41 w 45"/>
                <a:gd name="T19" fmla="*/ 26 h 45"/>
                <a:gd name="T20" fmla="*/ 41 w 45"/>
                <a:gd name="T21" fmla="*/ 32 h 45"/>
                <a:gd name="T22" fmla="*/ 38 w 45"/>
                <a:gd name="T23" fmla="*/ 36 h 45"/>
                <a:gd name="T24" fmla="*/ 38 w 45"/>
                <a:gd name="T25" fmla="*/ 39 h 45"/>
                <a:gd name="T26" fmla="*/ 35 w 45"/>
                <a:gd name="T27" fmla="*/ 42 h 45"/>
                <a:gd name="T28" fmla="*/ 29 w 45"/>
                <a:gd name="T29" fmla="*/ 42 h 45"/>
                <a:gd name="T30" fmla="*/ 25 w 45"/>
                <a:gd name="T31" fmla="*/ 45 h 45"/>
                <a:gd name="T32" fmla="*/ 22 w 45"/>
                <a:gd name="T33" fmla="*/ 45 h 45"/>
                <a:gd name="T34" fmla="*/ 16 w 45"/>
                <a:gd name="T35" fmla="*/ 45 h 45"/>
                <a:gd name="T36" fmla="*/ 12 w 45"/>
                <a:gd name="T37" fmla="*/ 42 h 45"/>
                <a:gd name="T38" fmla="*/ 9 w 45"/>
                <a:gd name="T39" fmla="*/ 42 h 45"/>
                <a:gd name="T40" fmla="*/ 6 w 45"/>
                <a:gd name="T41" fmla="*/ 39 h 45"/>
                <a:gd name="T42" fmla="*/ 3 w 45"/>
                <a:gd name="T43" fmla="*/ 36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6 w 45"/>
                <a:gd name="T57" fmla="*/ 7 h 45"/>
                <a:gd name="T58" fmla="*/ 9 w 45"/>
                <a:gd name="T59" fmla="*/ 3 h 45"/>
                <a:gd name="T60" fmla="*/ 12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3"/>
                  </a:lnTo>
                  <a:lnTo>
                    <a:pt x="35" y="3"/>
                  </a:lnTo>
                  <a:lnTo>
                    <a:pt x="38" y="7"/>
                  </a:lnTo>
                  <a:lnTo>
                    <a:pt x="38" y="10"/>
                  </a:lnTo>
                  <a:lnTo>
                    <a:pt x="41" y="13"/>
                  </a:lnTo>
                  <a:lnTo>
                    <a:pt x="41" y="19"/>
                  </a:lnTo>
                  <a:lnTo>
                    <a:pt x="45" y="23"/>
                  </a:lnTo>
                  <a:lnTo>
                    <a:pt x="41" y="26"/>
                  </a:lnTo>
                  <a:lnTo>
                    <a:pt x="41" y="32"/>
                  </a:lnTo>
                  <a:lnTo>
                    <a:pt x="38" y="36"/>
                  </a:lnTo>
                  <a:lnTo>
                    <a:pt x="38" y="39"/>
                  </a:lnTo>
                  <a:lnTo>
                    <a:pt x="35" y="42"/>
                  </a:lnTo>
                  <a:lnTo>
                    <a:pt x="29" y="42"/>
                  </a:lnTo>
                  <a:lnTo>
                    <a:pt x="25" y="45"/>
                  </a:lnTo>
                  <a:lnTo>
                    <a:pt x="22" y="45"/>
                  </a:lnTo>
                  <a:lnTo>
                    <a:pt x="16" y="45"/>
                  </a:lnTo>
                  <a:lnTo>
                    <a:pt x="12" y="42"/>
                  </a:lnTo>
                  <a:lnTo>
                    <a:pt x="9" y="42"/>
                  </a:lnTo>
                  <a:lnTo>
                    <a:pt x="6" y="39"/>
                  </a:lnTo>
                  <a:lnTo>
                    <a:pt x="3" y="36"/>
                  </a:lnTo>
                  <a:lnTo>
                    <a:pt x="0" y="32"/>
                  </a:lnTo>
                  <a:lnTo>
                    <a:pt x="0" y="26"/>
                  </a:lnTo>
                  <a:lnTo>
                    <a:pt x="0" y="23"/>
                  </a:lnTo>
                  <a:lnTo>
                    <a:pt x="0" y="19"/>
                  </a:lnTo>
                  <a:lnTo>
                    <a:pt x="0" y="13"/>
                  </a:lnTo>
                  <a:lnTo>
                    <a:pt x="3" y="10"/>
                  </a:lnTo>
                  <a:lnTo>
                    <a:pt x="6" y="7"/>
                  </a:lnTo>
                  <a:lnTo>
                    <a:pt x="9" y="3"/>
                  </a:lnTo>
                  <a:lnTo>
                    <a:pt x="12" y="3"/>
                  </a:lnTo>
                  <a:lnTo>
                    <a:pt x="16" y="0"/>
                  </a:lnTo>
                  <a:lnTo>
                    <a:pt x="22" y="0"/>
                  </a:lnTo>
                  <a:close/>
                </a:path>
              </a:pathLst>
            </a:custGeom>
            <a:solidFill>
              <a:srgbClr val="FF0000"/>
            </a:solidFill>
            <a:ln w="9525">
              <a:noFill/>
              <a:round/>
              <a:headEnd/>
              <a:tailEnd/>
            </a:ln>
          </p:spPr>
          <p:txBody>
            <a:bodyPr/>
            <a:lstStyle/>
            <a:p>
              <a:endParaRPr lang="en-US"/>
            </a:p>
          </p:txBody>
        </p:sp>
        <p:sp>
          <p:nvSpPr>
            <p:cNvPr id="32854" name="Freeform 462"/>
            <p:cNvSpPr>
              <a:spLocks/>
            </p:cNvSpPr>
            <p:nvPr/>
          </p:nvSpPr>
          <p:spPr bwMode="auto">
            <a:xfrm>
              <a:off x="2208" y="1758"/>
              <a:ext cx="61" cy="63"/>
            </a:xfrm>
            <a:custGeom>
              <a:avLst/>
              <a:gdLst>
                <a:gd name="T0" fmla="*/ 22 w 45"/>
                <a:gd name="T1" fmla="*/ 0 h 45"/>
                <a:gd name="T2" fmla="*/ 25 w 45"/>
                <a:gd name="T3" fmla="*/ 0 h 45"/>
                <a:gd name="T4" fmla="*/ 29 w 45"/>
                <a:gd name="T5" fmla="*/ 3 h 45"/>
                <a:gd name="T6" fmla="*/ 35 w 45"/>
                <a:gd name="T7" fmla="*/ 3 h 45"/>
                <a:gd name="T8" fmla="*/ 38 w 45"/>
                <a:gd name="T9" fmla="*/ 7 h 45"/>
                <a:gd name="T10" fmla="*/ 38 w 45"/>
                <a:gd name="T11" fmla="*/ 10 h 45"/>
                <a:gd name="T12" fmla="*/ 41 w 45"/>
                <a:gd name="T13" fmla="*/ 13 h 45"/>
                <a:gd name="T14" fmla="*/ 41 w 45"/>
                <a:gd name="T15" fmla="*/ 19 h 45"/>
                <a:gd name="T16" fmla="*/ 45 w 45"/>
                <a:gd name="T17" fmla="*/ 23 h 45"/>
                <a:gd name="T18" fmla="*/ 41 w 45"/>
                <a:gd name="T19" fmla="*/ 26 h 45"/>
                <a:gd name="T20" fmla="*/ 41 w 45"/>
                <a:gd name="T21" fmla="*/ 32 h 45"/>
                <a:gd name="T22" fmla="*/ 38 w 45"/>
                <a:gd name="T23" fmla="*/ 36 h 45"/>
                <a:gd name="T24" fmla="*/ 38 w 45"/>
                <a:gd name="T25" fmla="*/ 39 h 45"/>
                <a:gd name="T26" fmla="*/ 35 w 45"/>
                <a:gd name="T27" fmla="*/ 42 h 45"/>
                <a:gd name="T28" fmla="*/ 29 w 45"/>
                <a:gd name="T29" fmla="*/ 42 h 45"/>
                <a:gd name="T30" fmla="*/ 25 w 45"/>
                <a:gd name="T31" fmla="*/ 45 h 45"/>
                <a:gd name="T32" fmla="*/ 22 w 45"/>
                <a:gd name="T33" fmla="*/ 45 h 45"/>
                <a:gd name="T34" fmla="*/ 16 w 45"/>
                <a:gd name="T35" fmla="*/ 45 h 45"/>
                <a:gd name="T36" fmla="*/ 12 w 45"/>
                <a:gd name="T37" fmla="*/ 42 h 45"/>
                <a:gd name="T38" fmla="*/ 9 w 45"/>
                <a:gd name="T39" fmla="*/ 42 h 45"/>
                <a:gd name="T40" fmla="*/ 6 w 45"/>
                <a:gd name="T41" fmla="*/ 39 h 45"/>
                <a:gd name="T42" fmla="*/ 3 w 45"/>
                <a:gd name="T43" fmla="*/ 36 h 45"/>
                <a:gd name="T44" fmla="*/ 0 w 45"/>
                <a:gd name="T45" fmla="*/ 32 h 45"/>
                <a:gd name="T46" fmla="*/ 0 w 45"/>
                <a:gd name="T47" fmla="*/ 26 h 45"/>
                <a:gd name="T48" fmla="*/ 0 w 45"/>
                <a:gd name="T49" fmla="*/ 23 h 45"/>
                <a:gd name="T50" fmla="*/ 0 w 45"/>
                <a:gd name="T51" fmla="*/ 19 h 45"/>
                <a:gd name="T52" fmla="*/ 0 w 45"/>
                <a:gd name="T53" fmla="*/ 13 h 45"/>
                <a:gd name="T54" fmla="*/ 3 w 45"/>
                <a:gd name="T55" fmla="*/ 10 h 45"/>
                <a:gd name="T56" fmla="*/ 6 w 45"/>
                <a:gd name="T57" fmla="*/ 7 h 45"/>
                <a:gd name="T58" fmla="*/ 9 w 45"/>
                <a:gd name="T59" fmla="*/ 3 h 45"/>
                <a:gd name="T60" fmla="*/ 12 w 45"/>
                <a:gd name="T61" fmla="*/ 3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29" y="3"/>
                  </a:lnTo>
                  <a:lnTo>
                    <a:pt x="35" y="3"/>
                  </a:lnTo>
                  <a:lnTo>
                    <a:pt x="38" y="7"/>
                  </a:lnTo>
                  <a:lnTo>
                    <a:pt x="38" y="10"/>
                  </a:lnTo>
                  <a:lnTo>
                    <a:pt x="41" y="13"/>
                  </a:lnTo>
                  <a:lnTo>
                    <a:pt x="41" y="19"/>
                  </a:lnTo>
                  <a:lnTo>
                    <a:pt x="45" y="23"/>
                  </a:lnTo>
                  <a:lnTo>
                    <a:pt x="41" y="26"/>
                  </a:lnTo>
                  <a:lnTo>
                    <a:pt x="41" y="32"/>
                  </a:lnTo>
                  <a:lnTo>
                    <a:pt x="38" y="36"/>
                  </a:lnTo>
                  <a:lnTo>
                    <a:pt x="38" y="39"/>
                  </a:lnTo>
                  <a:lnTo>
                    <a:pt x="35" y="42"/>
                  </a:lnTo>
                  <a:lnTo>
                    <a:pt x="29" y="42"/>
                  </a:lnTo>
                  <a:lnTo>
                    <a:pt x="25" y="45"/>
                  </a:lnTo>
                  <a:lnTo>
                    <a:pt x="22" y="45"/>
                  </a:lnTo>
                  <a:lnTo>
                    <a:pt x="16" y="45"/>
                  </a:lnTo>
                  <a:lnTo>
                    <a:pt x="12" y="42"/>
                  </a:lnTo>
                  <a:lnTo>
                    <a:pt x="9" y="42"/>
                  </a:lnTo>
                  <a:lnTo>
                    <a:pt x="6" y="39"/>
                  </a:lnTo>
                  <a:lnTo>
                    <a:pt x="3" y="36"/>
                  </a:lnTo>
                  <a:lnTo>
                    <a:pt x="0" y="32"/>
                  </a:lnTo>
                  <a:lnTo>
                    <a:pt x="0" y="26"/>
                  </a:lnTo>
                  <a:lnTo>
                    <a:pt x="0" y="23"/>
                  </a:lnTo>
                  <a:lnTo>
                    <a:pt x="0" y="19"/>
                  </a:lnTo>
                  <a:lnTo>
                    <a:pt x="0" y="13"/>
                  </a:lnTo>
                  <a:lnTo>
                    <a:pt x="3" y="10"/>
                  </a:lnTo>
                  <a:lnTo>
                    <a:pt x="6" y="7"/>
                  </a:lnTo>
                  <a:lnTo>
                    <a:pt x="9" y="3"/>
                  </a:lnTo>
                  <a:lnTo>
                    <a:pt x="12" y="3"/>
                  </a:lnTo>
                  <a:lnTo>
                    <a:pt x="16" y="0"/>
                  </a:lnTo>
                  <a:lnTo>
                    <a:pt x="22" y="0"/>
                  </a:lnTo>
                </a:path>
              </a:pathLst>
            </a:custGeom>
            <a:noFill/>
            <a:ln w="0">
              <a:solidFill>
                <a:srgbClr val="000000"/>
              </a:solidFill>
              <a:round/>
              <a:headEnd/>
              <a:tailEnd/>
            </a:ln>
          </p:spPr>
          <p:txBody>
            <a:bodyPr/>
            <a:lstStyle/>
            <a:p>
              <a:endParaRPr lang="en-US"/>
            </a:p>
          </p:txBody>
        </p:sp>
        <p:sp>
          <p:nvSpPr>
            <p:cNvPr id="32855" name="Freeform 463"/>
            <p:cNvSpPr>
              <a:spLocks/>
            </p:cNvSpPr>
            <p:nvPr/>
          </p:nvSpPr>
          <p:spPr bwMode="auto">
            <a:xfrm>
              <a:off x="2238" y="1736"/>
              <a:ext cx="61"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5 h 45"/>
                <a:gd name="T24" fmla="*/ 39 w 45"/>
                <a:gd name="T25" fmla="*/ 39 h 45"/>
                <a:gd name="T26" fmla="*/ 36 w 45"/>
                <a:gd name="T27" fmla="*/ 42 h 45"/>
                <a:gd name="T28" fmla="*/ 32 w 45"/>
                <a:gd name="T29" fmla="*/ 42 h 45"/>
                <a:gd name="T30" fmla="*/ 29 w 45"/>
                <a:gd name="T31" fmla="*/ 45 h 45"/>
                <a:gd name="T32" fmla="*/ 23 w 45"/>
                <a:gd name="T33" fmla="*/ 45 h 45"/>
                <a:gd name="T34" fmla="*/ 19 w 45"/>
                <a:gd name="T35" fmla="*/ 45 h 45"/>
                <a:gd name="T36" fmla="*/ 16 w 45"/>
                <a:gd name="T37" fmla="*/ 42 h 45"/>
                <a:gd name="T38" fmla="*/ 10 w 45"/>
                <a:gd name="T39" fmla="*/ 42 h 45"/>
                <a:gd name="T40" fmla="*/ 7 w 45"/>
                <a:gd name="T41" fmla="*/ 39 h 45"/>
                <a:gd name="T42" fmla="*/ 3 w 45"/>
                <a:gd name="T43" fmla="*/ 35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7 w 45"/>
                <a:gd name="T57" fmla="*/ 6 h 45"/>
                <a:gd name="T58" fmla="*/ 10 w 45"/>
                <a:gd name="T59" fmla="*/ 3 h 45"/>
                <a:gd name="T60" fmla="*/ 16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10"/>
                  </a:lnTo>
                  <a:lnTo>
                    <a:pt x="42" y="13"/>
                  </a:lnTo>
                  <a:lnTo>
                    <a:pt x="45" y="19"/>
                  </a:lnTo>
                  <a:lnTo>
                    <a:pt x="45" y="23"/>
                  </a:lnTo>
                  <a:lnTo>
                    <a:pt x="45" y="26"/>
                  </a:lnTo>
                  <a:lnTo>
                    <a:pt x="42" y="32"/>
                  </a:lnTo>
                  <a:lnTo>
                    <a:pt x="42" y="35"/>
                  </a:lnTo>
                  <a:lnTo>
                    <a:pt x="39" y="39"/>
                  </a:lnTo>
                  <a:lnTo>
                    <a:pt x="36" y="42"/>
                  </a:lnTo>
                  <a:lnTo>
                    <a:pt x="32" y="42"/>
                  </a:lnTo>
                  <a:lnTo>
                    <a:pt x="29" y="45"/>
                  </a:lnTo>
                  <a:lnTo>
                    <a:pt x="23" y="45"/>
                  </a:lnTo>
                  <a:lnTo>
                    <a:pt x="19" y="45"/>
                  </a:lnTo>
                  <a:lnTo>
                    <a:pt x="16" y="42"/>
                  </a:lnTo>
                  <a:lnTo>
                    <a:pt x="10" y="42"/>
                  </a:lnTo>
                  <a:lnTo>
                    <a:pt x="7" y="39"/>
                  </a:lnTo>
                  <a:lnTo>
                    <a:pt x="3" y="35"/>
                  </a:lnTo>
                  <a:lnTo>
                    <a:pt x="3" y="32"/>
                  </a:lnTo>
                  <a:lnTo>
                    <a:pt x="0" y="26"/>
                  </a:lnTo>
                  <a:lnTo>
                    <a:pt x="0" y="23"/>
                  </a:lnTo>
                  <a:lnTo>
                    <a:pt x="0" y="19"/>
                  </a:lnTo>
                  <a:lnTo>
                    <a:pt x="3" y="13"/>
                  </a:lnTo>
                  <a:lnTo>
                    <a:pt x="3" y="10"/>
                  </a:lnTo>
                  <a:lnTo>
                    <a:pt x="7" y="6"/>
                  </a:lnTo>
                  <a:lnTo>
                    <a:pt x="10" y="3"/>
                  </a:lnTo>
                  <a:lnTo>
                    <a:pt x="16" y="3"/>
                  </a:lnTo>
                  <a:lnTo>
                    <a:pt x="19"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856" name="Freeform 464"/>
            <p:cNvSpPr>
              <a:spLocks/>
            </p:cNvSpPr>
            <p:nvPr/>
          </p:nvSpPr>
          <p:spPr bwMode="auto">
            <a:xfrm>
              <a:off x="2238" y="1736"/>
              <a:ext cx="61" cy="63"/>
            </a:xfrm>
            <a:custGeom>
              <a:avLst/>
              <a:gdLst>
                <a:gd name="T0" fmla="*/ 23 w 45"/>
                <a:gd name="T1" fmla="*/ 0 h 45"/>
                <a:gd name="T2" fmla="*/ 29 w 45"/>
                <a:gd name="T3" fmla="*/ 0 h 45"/>
                <a:gd name="T4" fmla="*/ 32 w 45"/>
                <a:gd name="T5" fmla="*/ 3 h 45"/>
                <a:gd name="T6" fmla="*/ 36 w 45"/>
                <a:gd name="T7" fmla="*/ 3 h 45"/>
                <a:gd name="T8" fmla="*/ 39 w 45"/>
                <a:gd name="T9" fmla="*/ 6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5 h 45"/>
                <a:gd name="T24" fmla="*/ 39 w 45"/>
                <a:gd name="T25" fmla="*/ 39 h 45"/>
                <a:gd name="T26" fmla="*/ 36 w 45"/>
                <a:gd name="T27" fmla="*/ 42 h 45"/>
                <a:gd name="T28" fmla="*/ 32 w 45"/>
                <a:gd name="T29" fmla="*/ 42 h 45"/>
                <a:gd name="T30" fmla="*/ 29 w 45"/>
                <a:gd name="T31" fmla="*/ 45 h 45"/>
                <a:gd name="T32" fmla="*/ 23 w 45"/>
                <a:gd name="T33" fmla="*/ 45 h 45"/>
                <a:gd name="T34" fmla="*/ 19 w 45"/>
                <a:gd name="T35" fmla="*/ 45 h 45"/>
                <a:gd name="T36" fmla="*/ 16 w 45"/>
                <a:gd name="T37" fmla="*/ 42 h 45"/>
                <a:gd name="T38" fmla="*/ 10 w 45"/>
                <a:gd name="T39" fmla="*/ 42 h 45"/>
                <a:gd name="T40" fmla="*/ 7 w 45"/>
                <a:gd name="T41" fmla="*/ 39 h 45"/>
                <a:gd name="T42" fmla="*/ 3 w 45"/>
                <a:gd name="T43" fmla="*/ 35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7 w 45"/>
                <a:gd name="T57" fmla="*/ 6 h 45"/>
                <a:gd name="T58" fmla="*/ 10 w 45"/>
                <a:gd name="T59" fmla="*/ 3 h 45"/>
                <a:gd name="T60" fmla="*/ 16 w 45"/>
                <a:gd name="T61" fmla="*/ 3 h 45"/>
                <a:gd name="T62" fmla="*/ 19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9" y="0"/>
                  </a:lnTo>
                  <a:lnTo>
                    <a:pt x="32" y="3"/>
                  </a:lnTo>
                  <a:lnTo>
                    <a:pt x="36" y="3"/>
                  </a:lnTo>
                  <a:lnTo>
                    <a:pt x="39" y="6"/>
                  </a:lnTo>
                  <a:lnTo>
                    <a:pt x="42" y="10"/>
                  </a:lnTo>
                  <a:lnTo>
                    <a:pt x="42" y="13"/>
                  </a:lnTo>
                  <a:lnTo>
                    <a:pt x="45" y="19"/>
                  </a:lnTo>
                  <a:lnTo>
                    <a:pt x="45" y="23"/>
                  </a:lnTo>
                  <a:lnTo>
                    <a:pt x="45" y="26"/>
                  </a:lnTo>
                  <a:lnTo>
                    <a:pt x="42" y="32"/>
                  </a:lnTo>
                  <a:lnTo>
                    <a:pt x="42" y="35"/>
                  </a:lnTo>
                  <a:lnTo>
                    <a:pt x="39" y="39"/>
                  </a:lnTo>
                  <a:lnTo>
                    <a:pt x="36" y="42"/>
                  </a:lnTo>
                  <a:lnTo>
                    <a:pt x="32" y="42"/>
                  </a:lnTo>
                  <a:lnTo>
                    <a:pt x="29" y="45"/>
                  </a:lnTo>
                  <a:lnTo>
                    <a:pt x="23" y="45"/>
                  </a:lnTo>
                  <a:lnTo>
                    <a:pt x="19" y="45"/>
                  </a:lnTo>
                  <a:lnTo>
                    <a:pt x="16" y="42"/>
                  </a:lnTo>
                  <a:lnTo>
                    <a:pt x="10" y="42"/>
                  </a:lnTo>
                  <a:lnTo>
                    <a:pt x="7" y="39"/>
                  </a:lnTo>
                  <a:lnTo>
                    <a:pt x="3" y="35"/>
                  </a:lnTo>
                  <a:lnTo>
                    <a:pt x="3" y="32"/>
                  </a:lnTo>
                  <a:lnTo>
                    <a:pt x="0" y="26"/>
                  </a:lnTo>
                  <a:lnTo>
                    <a:pt x="0" y="23"/>
                  </a:lnTo>
                  <a:lnTo>
                    <a:pt x="0" y="19"/>
                  </a:lnTo>
                  <a:lnTo>
                    <a:pt x="3" y="13"/>
                  </a:lnTo>
                  <a:lnTo>
                    <a:pt x="3" y="10"/>
                  </a:lnTo>
                  <a:lnTo>
                    <a:pt x="7" y="6"/>
                  </a:lnTo>
                  <a:lnTo>
                    <a:pt x="10" y="3"/>
                  </a:lnTo>
                  <a:lnTo>
                    <a:pt x="16" y="3"/>
                  </a:lnTo>
                  <a:lnTo>
                    <a:pt x="19" y="0"/>
                  </a:lnTo>
                  <a:lnTo>
                    <a:pt x="23" y="0"/>
                  </a:lnTo>
                </a:path>
              </a:pathLst>
            </a:custGeom>
            <a:noFill/>
            <a:ln w="0">
              <a:solidFill>
                <a:srgbClr val="000000"/>
              </a:solidFill>
              <a:round/>
              <a:headEnd/>
              <a:tailEnd/>
            </a:ln>
          </p:spPr>
          <p:txBody>
            <a:bodyPr/>
            <a:lstStyle/>
            <a:p>
              <a:endParaRPr lang="en-US"/>
            </a:p>
          </p:txBody>
        </p:sp>
        <p:sp>
          <p:nvSpPr>
            <p:cNvPr id="32857" name="Freeform 465"/>
            <p:cNvSpPr>
              <a:spLocks/>
            </p:cNvSpPr>
            <p:nvPr/>
          </p:nvSpPr>
          <p:spPr bwMode="auto">
            <a:xfrm>
              <a:off x="2184" y="1659"/>
              <a:ext cx="64" cy="63"/>
            </a:xfrm>
            <a:custGeom>
              <a:avLst/>
              <a:gdLst>
                <a:gd name="T0" fmla="*/ 23 w 46"/>
                <a:gd name="T1" fmla="*/ 0 h 45"/>
                <a:gd name="T2" fmla="*/ 29 w 46"/>
                <a:gd name="T3" fmla="*/ 0 h 45"/>
                <a:gd name="T4" fmla="*/ 33 w 46"/>
                <a:gd name="T5" fmla="*/ 4 h 45"/>
                <a:gd name="T6" fmla="*/ 36 w 46"/>
                <a:gd name="T7" fmla="*/ 4 h 45"/>
                <a:gd name="T8" fmla="*/ 39 w 46"/>
                <a:gd name="T9" fmla="*/ 7 h 45"/>
                <a:gd name="T10" fmla="*/ 42 w 46"/>
                <a:gd name="T11" fmla="*/ 10 h 45"/>
                <a:gd name="T12" fmla="*/ 46 w 46"/>
                <a:gd name="T13" fmla="*/ 13 h 45"/>
                <a:gd name="T14" fmla="*/ 46 w 46"/>
                <a:gd name="T15" fmla="*/ 16 h 45"/>
                <a:gd name="T16" fmla="*/ 46 w 46"/>
                <a:gd name="T17" fmla="*/ 23 h 45"/>
                <a:gd name="T18" fmla="*/ 46 w 46"/>
                <a:gd name="T19" fmla="*/ 26 h 45"/>
                <a:gd name="T20" fmla="*/ 46 w 46"/>
                <a:gd name="T21" fmla="*/ 29 h 45"/>
                <a:gd name="T22" fmla="*/ 42 w 46"/>
                <a:gd name="T23" fmla="*/ 36 h 45"/>
                <a:gd name="T24" fmla="*/ 39 w 46"/>
                <a:gd name="T25" fmla="*/ 39 h 45"/>
                <a:gd name="T26" fmla="*/ 36 w 46"/>
                <a:gd name="T27" fmla="*/ 39 h 45"/>
                <a:gd name="T28" fmla="*/ 33 w 46"/>
                <a:gd name="T29" fmla="*/ 42 h 45"/>
                <a:gd name="T30" fmla="*/ 29 w 46"/>
                <a:gd name="T31" fmla="*/ 45 h 45"/>
                <a:gd name="T32" fmla="*/ 23 w 46"/>
                <a:gd name="T33" fmla="*/ 45 h 45"/>
                <a:gd name="T34" fmla="*/ 20 w 46"/>
                <a:gd name="T35" fmla="*/ 45 h 45"/>
                <a:gd name="T36" fmla="*/ 17 w 46"/>
                <a:gd name="T37" fmla="*/ 42 h 45"/>
                <a:gd name="T38" fmla="*/ 10 w 46"/>
                <a:gd name="T39" fmla="*/ 39 h 45"/>
                <a:gd name="T40" fmla="*/ 7 w 46"/>
                <a:gd name="T41" fmla="*/ 39 h 45"/>
                <a:gd name="T42" fmla="*/ 7 w 46"/>
                <a:gd name="T43" fmla="*/ 36 h 45"/>
                <a:gd name="T44" fmla="*/ 4 w 46"/>
                <a:gd name="T45" fmla="*/ 29 h 45"/>
                <a:gd name="T46" fmla="*/ 0 w 46"/>
                <a:gd name="T47" fmla="*/ 26 h 45"/>
                <a:gd name="T48" fmla="*/ 0 w 46"/>
                <a:gd name="T49" fmla="*/ 23 h 45"/>
                <a:gd name="T50" fmla="*/ 0 w 46"/>
                <a:gd name="T51" fmla="*/ 16 h 45"/>
                <a:gd name="T52" fmla="*/ 4 w 46"/>
                <a:gd name="T53" fmla="*/ 13 h 45"/>
                <a:gd name="T54" fmla="*/ 7 w 46"/>
                <a:gd name="T55" fmla="*/ 10 h 45"/>
                <a:gd name="T56" fmla="*/ 7 w 46"/>
                <a:gd name="T57" fmla="*/ 7 h 45"/>
                <a:gd name="T58" fmla="*/ 10 w 46"/>
                <a:gd name="T59" fmla="*/ 4 h 45"/>
                <a:gd name="T60" fmla="*/ 17 w 46"/>
                <a:gd name="T61" fmla="*/ 4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0"/>
                  </a:lnTo>
                  <a:lnTo>
                    <a:pt x="33" y="4"/>
                  </a:lnTo>
                  <a:lnTo>
                    <a:pt x="36" y="4"/>
                  </a:lnTo>
                  <a:lnTo>
                    <a:pt x="39" y="7"/>
                  </a:lnTo>
                  <a:lnTo>
                    <a:pt x="42" y="10"/>
                  </a:lnTo>
                  <a:lnTo>
                    <a:pt x="46" y="13"/>
                  </a:lnTo>
                  <a:lnTo>
                    <a:pt x="46" y="16"/>
                  </a:lnTo>
                  <a:lnTo>
                    <a:pt x="46" y="23"/>
                  </a:lnTo>
                  <a:lnTo>
                    <a:pt x="46" y="26"/>
                  </a:lnTo>
                  <a:lnTo>
                    <a:pt x="46" y="29"/>
                  </a:lnTo>
                  <a:lnTo>
                    <a:pt x="42" y="36"/>
                  </a:lnTo>
                  <a:lnTo>
                    <a:pt x="39" y="39"/>
                  </a:lnTo>
                  <a:lnTo>
                    <a:pt x="36" y="39"/>
                  </a:lnTo>
                  <a:lnTo>
                    <a:pt x="33" y="42"/>
                  </a:lnTo>
                  <a:lnTo>
                    <a:pt x="29" y="45"/>
                  </a:lnTo>
                  <a:lnTo>
                    <a:pt x="23" y="45"/>
                  </a:lnTo>
                  <a:lnTo>
                    <a:pt x="20" y="45"/>
                  </a:lnTo>
                  <a:lnTo>
                    <a:pt x="17" y="42"/>
                  </a:lnTo>
                  <a:lnTo>
                    <a:pt x="10" y="39"/>
                  </a:lnTo>
                  <a:lnTo>
                    <a:pt x="7" y="39"/>
                  </a:lnTo>
                  <a:lnTo>
                    <a:pt x="7" y="36"/>
                  </a:lnTo>
                  <a:lnTo>
                    <a:pt x="4" y="29"/>
                  </a:lnTo>
                  <a:lnTo>
                    <a:pt x="0" y="26"/>
                  </a:lnTo>
                  <a:lnTo>
                    <a:pt x="0" y="23"/>
                  </a:lnTo>
                  <a:lnTo>
                    <a:pt x="0" y="16"/>
                  </a:lnTo>
                  <a:lnTo>
                    <a:pt x="4" y="13"/>
                  </a:lnTo>
                  <a:lnTo>
                    <a:pt x="7" y="10"/>
                  </a:lnTo>
                  <a:lnTo>
                    <a:pt x="7" y="7"/>
                  </a:lnTo>
                  <a:lnTo>
                    <a:pt x="10" y="4"/>
                  </a:lnTo>
                  <a:lnTo>
                    <a:pt x="17" y="4"/>
                  </a:lnTo>
                  <a:lnTo>
                    <a:pt x="20" y="0"/>
                  </a:lnTo>
                  <a:lnTo>
                    <a:pt x="23" y="0"/>
                  </a:lnTo>
                  <a:close/>
                </a:path>
              </a:pathLst>
            </a:custGeom>
            <a:solidFill>
              <a:srgbClr val="FFFF00"/>
            </a:solidFill>
            <a:ln w="9525">
              <a:noFill/>
              <a:round/>
              <a:headEnd/>
              <a:tailEnd/>
            </a:ln>
          </p:spPr>
          <p:txBody>
            <a:bodyPr/>
            <a:lstStyle/>
            <a:p>
              <a:endParaRPr lang="en-US"/>
            </a:p>
          </p:txBody>
        </p:sp>
        <p:sp>
          <p:nvSpPr>
            <p:cNvPr id="32858" name="Freeform 466"/>
            <p:cNvSpPr>
              <a:spLocks/>
            </p:cNvSpPr>
            <p:nvPr/>
          </p:nvSpPr>
          <p:spPr bwMode="auto">
            <a:xfrm>
              <a:off x="2184" y="1659"/>
              <a:ext cx="64" cy="63"/>
            </a:xfrm>
            <a:custGeom>
              <a:avLst/>
              <a:gdLst>
                <a:gd name="T0" fmla="*/ 23 w 46"/>
                <a:gd name="T1" fmla="*/ 0 h 45"/>
                <a:gd name="T2" fmla="*/ 29 w 46"/>
                <a:gd name="T3" fmla="*/ 0 h 45"/>
                <a:gd name="T4" fmla="*/ 33 w 46"/>
                <a:gd name="T5" fmla="*/ 4 h 45"/>
                <a:gd name="T6" fmla="*/ 36 w 46"/>
                <a:gd name="T7" fmla="*/ 4 h 45"/>
                <a:gd name="T8" fmla="*/ 39 w 46"/>
                <a:gd name="T9" fmla="*/ 7 h 45"/>
                <a:gd name="T10" fmla="*/ 42 w 46"/>
                <a:gd name="T11" fmla="*/ 10 h 45"/>
                <a:gd name="T12" fmla="*/ 46 w 46"/>
                <a:gd name="T13" fmla="*/ 13 h 45"/>
                <a:gd name="T14" fmla="*/ 46 w 46"/>
                <a:gd name="T15" fmla="*/ 16 h 45"/>
                <a:gd name="T16" fmla="*/ 46 w 46"/>
                <a:gd name="T17" fmla="*/ 23 h 45"/>
                <a:gd name="T18" fmla="*/ 46 w 46"/>
                <a:gd name="T19" fmla="*/ 26 h 45"/>
                <a:gd name="T20" fmla="*/ 46 w 46"/>
                <a:gd name="T21" fmla="*/ 29 h 45"/>
                <a:gd name="T22" fmla="*/ 42 w 46"/>
                <a:gd name="T23" fmla="*/ 36 h 45"/>
                <a:gd name="T24" fmla="*/ 39 w 46"/>
                <a:gd name="T25" fmla="*/ 39 h 45"/>
                <a:gd name="T26" fmla="*/ 36 w 46"/>
                <a:gd name="T27" fmla="*/ 39 h 45"/>
                <a:gd name="T28" fmla="*/ 33 w 46"/>
                <a:gd name="T29" fmla="*/ 42 h 45"/>
                <a:gd name="T30" fmla="*/ 29 w 46"/>
                <a:gd name="T31" fmla="*/ 45 h 45"/>
                <a:gd name="T32" fmla="*/ 23 w 46"/>
                <a:gd name="T33" fmla="*/ 45 h 45"/>
                <a:gd name="T34" fmla="*/ 20 w 46"/>
                <a:gd name="T35" fmla="*/ 45 h 45"/>
                <a:gd name="T36" fmla="*/ 17 w 46"/>
                <a:gd name="T37" fmla="*/ 42 h 45"/>
                <a:gd name="T38" fmla="*/ 10 w 46"/>
                <a:gd name="T39" fmla="*/ 39 h 45"/>
                <a:gd name="T40" fmla="*/ 7 w 46"/>
                <a:gd name="T41" fmla="*/ 39 h 45"/>
                <a:gd name="T42" fmla="*/ 7 w 46"/>
                <a:gd name="T43" fmla="*/ 36 h 45"/>
                <a:gd name="T44" fmla="*/ 4 w 46"/>
                <a:gd name="T45" fmla="*/ 29 h 45"/>
                <a:gd name="T46" fmla="*/ 0 w 46"/>
                <a:gd name="T47" fmla="*/ 26 h 45"/>
                <a:gd name="T48" fmla="*/ 0 w 46"/>
                <a:gd name="T49" fmla="*/ 23 h 45"/>
                <a:gd name="T50" fmla="*/ 0 w 46"/>
                <a:gd name="T51" fmla="*/ 16 h 45"/>
                <a:gd name="T52" fmla="*/ 4 w 46"/>
                <a:gd name="T53" fmla="*/ 13 h 45"/>
                <a:gd name="T54" fmla="*/ 7 w 46"/>
                <a:gd name="T55" fmla="*/ 10 h 45"/>
                <a:gd name="T56" fmla="*/ 7 w 46"/>
                <a:gd name="T57" fmla="*/ 7 h 45"/>
                <a:gd name="T58" fmla="*/ 10 w 46"/>
                <a:gd name="T59" fmla="*/ 4 h 45"/>
                <a:gd name="T60" fmla="*/ 17 w 46"/>
                <a:gd name="T61" fmla="*/ 4 h 45"/>
                <a:gd name="T62" fmla="*/ 20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9" y="0"/>
                  </a:lnTo>
                  <a:lnTo>
                    <a:pt x="33" y="4"/>
                  </a:lnTo>
                  <a:lnTo>
                    <a:pt x="36" y="4"/>
                  </a:lnTo>
                  <a:lnTo>
                    <a:pt x="39" y="7"/>
                  </a:lnTo>
                  <a:lnTo>
                    <a:pt x="42" y="10"/>
                  </a:lnTo>
                  <a:lnTo>
                    <a:pt x="46" y="13"/>
                  </a:lnTo>
                  <a:lnTo>
                    <a:pt x="46" y="16"/>
                  </a:lnTo>
                  <a:lnTo>
                    <a:pt x="46" y="23"/>
                  </a:lnTo>
                  <a:lnTo>
                    <a:pt x="46" y="26"/>
                  </a:lnTo>
                  <a:lnTo>
                    <a:pt x="46" y="29"/>
                  </a:lnTo>
                  <a:lnTo>
                    <a:pt x="42" y="36"/>
                  </a:lnTo>
                  <a:lnTo>
                    <a:pt x="39" y="39"/>
                  </a:lnTo>
                  <a:lnTo>
                    <a:pt x="36" y="39"/>
                  </a:lnTo>
                  <a:lnTo>
                    <a:pt x="33" y="42"/>
                  </a:lnTo>
                  <a:lnTo>
                    <a:pt x="29" y="45"/>
                  </a:lnTo>
                  <a:lnTo>
                    <a:pt x="23" y="45"/>
                  </a:lnTo>
                  <a:lnTo>
                    <a:pt x="20" y="45"/>
                  </a:lnTo>
                  <a:lnTo>
                    <a:pt x="17" y="42"/>
                  </a:lnTo>
                  <a:lnTo>
                    <a:pt x="10" y="39"/>
                  </a:lnTo>
                  <a:lnTo>
                    <a:pt x="7" y="39"/>
                  </a:lnTo>
                  <a:lnTo>
                    <a:pt x="7" y="36"/>
                  </a:lnTo>
                  <a:lnTo>
                    <a:pt x="4" y="29"/>
                  </a:lnTo>
                  <a:lnTo>
                    <a:pt x="0" y="26"/>
                  </a:lnTo>
                  <a:lnTo>
                    <a:pt x="0" y="23"/>
                  </a:lnTo>
                  <a:lnTo>
                    <a:pt x="0" y="16"/>
                  </a:lnTo>
                  <a:lnTo>
                    <a:pt x="4" y="13"/>
                  </a:lnTo>
                  <a:lnTo>
                    <a:pt x="7" y="10"/>
                  </a:lnTo>
                  <a:lnTo>
                    <a:pt x="7" y="7"/>
                  </a:lnTo>
                  <a:lnTo>
                    <a:pt x="10" y="4"/>
                  </a:lnTo>
                  <a:lnTo>
                    <a:pt x="17" y="4"/>
                  </a:lnTo>
                  <a:lnTo>
                    <a:pt x="20" y="0"/>
                  </a:lnTo>
                  <a:lnTo>
                    <a:pt x="23" y="0"/>
                  </a:lnTo>
                </a:path>
              </a:pathLst>
            </a:custGeom>
            <a:noFill/>
            <a:ln w="12700">
              <a:solidFill>
                <a:srgbClr val="000000"/>
              </a:solidFill>
              <a:round/>
              <a:headEnd/>
              <a:tailEnd/>
            </a:ln>
          </p:spPr>
          <p:txBody>
            <a:bodyPr/>
            <a:lstStyle/>
            <a:p>
              <a:endParaRPr lang="en-US"/>
            </a:p>
          </p:txBody>
        </p:sp>
        <p:sp>
          <p:nvSpPr>
            <p:cNvPr id="32859" name="Freeform 467"/>
            <p:cNvSpPr>
              <a:spLocks/>
            </p:cNvSpPr>
            <p:nvPr/>
          </p:nvSpPr>
          <p:spPr bwMode="auto">
            <a:xfrm>
              <a:off x="2172" y="1539"/>
              <a:ext cx="58" cy="63"/>
            </a:xfrm>
            <a:custGeom>
              <a:avLst/>
              <a:gdLst>
                <a:gd name="T0" fmla="*/ 22 w 42"/>
                <a:gd name="T1" fmla="*/ 0 h 45"/>
                <a:gd name="T2" fmla="*/ 26 w 42"/>
                <a:gd name="T3" fmla="*/ 0 h 45"/>
                <a:gd name="T4" fmla="*/ 29 w 42"/>
                <a:gd name="T5" fmla="*/ 3 h 45"/>
                <a:gd name="T6" fmla="*/ 32 w 42"/>
                <a:gd name="T7" fmla="*/ 3 h 45"/>
                <a:gd name="T8" fmla="*/ 35 w 42"/>
                <a:gd name="T9" fmla="*/ 6 h 45"/>
                <a:gd name="T10" fmla="*/ 38 w 42"/>
                <a:gd name="T11" fmla="*/ 9 h 45"/>
                <a:gd name="T12" fmla="*/ 42 w 42"/>
                <a:gd name="T13" fmla="*/ 12 h 45"/>
                <a:gd name="T14" fmla="*/ 42 w 42"/>
                <a:gd name="T15" fmla="*/ 19 h 45"/>
                <a:gd name="T16" fmla="*/ 42 w 42"/>
                <a:gd name="T17" fmla="*/ 22 h 45"/>
                <a:gd name="T18" fmla="*/ 42 w 42"/>
                <a:gd name="T19" fmla="*/ 25 h 45"/>
                <a:gd name="T20" fmla="*/ 42 w 42"/>
                <a:gd name="T21" fmla="*/ 32 h 45"/>
                <a:gd name="T22" fmla="*/ 38 w 42"/>
                <a:gd name="T23" fmla="*/ 35 h 45"/>
                <a:gd name="T24" fmla="*/ 35 w 42"/>
                <a:gd name="T25" fmla="*/ 38 h 45"/>
                <a:gd name="T26" fmla="*/ 32 w 42"/>
                <a:gd name="T27" fmla="*/ 41 h 45"/>
                <a:gd name="T28" fmla="*/ 29 w 42"/>
                <a:gd name="T29" fmla="*/ 41 h 45"/>
                <a:gd name="T30" fmla="*/ 26 w 42"/>
                <a:gd name="T31" fmla="*/ 45 h 45"/>
                <a:gd name="T32" fmla="*/ 22 w 42"/>
                <a:gd name="T33" fmla="*/ 45 h 45"/>
                <a:gd name="T34" fmla="*/ 16 w 42"/>
                <a:gd name="T35" fmla="*/ 45 h 45"/>
                <a:gd name="T36" fmla="*/ 13 w 42"/>
                <a:gd name="T37" fmla="*/ 41 h 45"/>
                <a:gd name="T38" fmla="*/ 9 w 42"/>
                <a:gd name="T39" fmla="*/ 41 h 45"/>
                <a:gd name="T40" fmla="*/ 6 w 42"/>
                <a:gd name="T41" fmla="*/ 38 h 45"/>
                <a:gd name="T42" fmla="*/ 3 w 42"/>
                <a:gd name="T43" fmla="*/ 35 h 45"/>
                <a:gd name="T44" fmla="*/ 0 w 42"/>
                <a:gd name="T45" fmla="*/ 32 h 45"/>
                <a:gd name="T46" fmla="*/ 0 w 42"/>
                <a:gd name="T47" fmla="*/ 25 h 45"/>
                <a:gd name="T48" fmla="*/ 0 w 42"/>
                <a:gd name="T49" fmla="*/ 22 h 45"/>
                <a:gd name="T50" fmla="*/ 0 w 42"/>
                <a:gd name="T51" fmla="*/ 19 h 45"/>
                <a:gd name="T52" fmla="*/ 0 w 42"/>
                <a:gd name="T53" fmla="*/ 12 h 45"/>
                <a:gd name="T54" fmla="*/ 3 w 42"/>
                <a:gd name="T55" fmla="*/ 9 h 45"/>
                <a:gd name="T56" fmla="*/ 6 w 42"/>
                <a:gd name="T57" fmla="*/ 6 h 45"/>
                <a:gd name="T58" fmla="*/ 9 w 42"/>
                <a:gd name="T59" fmla="*/ 3 h 45"/>
                <a:gd name="T60" fmla="*/ 13 w 42"/>
                <a:gd name="T61" fmla="*/ 3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3"/>
                  </a:lnTo>
                  <a:lnTo>
                    <a:pt x="32" y="3"/>
                  </a:lnTo>
                  <a:lnTo>
                    <a:pt x="35" y="6"/>
                  </a:lnTo>
                  <a:lnTo>
                    <a:pt x="38" y="9"/>
                  </a:lnTo>
                  <a:lnTo>
                    <a:pt x="42" y="12"/>
                  </a:lnTo>
                  <a:lnTo>
                    <a:pt x="42" y="19"/>
                  </a:lnTo>
                  <a:lnTo>
                    <a:pt x="42" y="22"/>
                  </a:lnTo>
                  <a:lnTo>
                    <a:pt x="42" y="25"/>
                  </a:lnTo>
                  <a:lnTo>
                    <a:pt x="42" y="32"/>
                  </a:lnTo>
                  <a:lnTo>
                    <a:pt x="38" y="35"/>
                  </a:lnTo>
                  <a:lnTo>
                    <a:pt x="35" y="38"/>
                  </a:lnTo>
                  <a:lnTo>
                    <a:pt x="32" y="41"/>
                  </a:lnTo>
                  <a:lnTo>
                    <a:pt x="29" y="41"/>
                  </a:lnTo>
                  <a:lnTo>
                    <a:pt x="26" y="45"/>
                  </a:lnTo>
                  <a:lnTo>
                    <a:pt x="22" y="45"/>
                  </a:lnTo>
                  <a:lnTo>
                    <a:pt x="16" y="45"/>
                  </a:lnTo>
                  <a:lnTo>
                    <a:pt x="13" y="41"/>
                  </a:lnTo>
                  <a:lnTo>
                    <a:pt x="9" y="41"/>
                  </a:lnTo>
                  <a:lnTo>
                    <a:pt x="6" y="38"/>
                  </a:lnTo>
                  <a:lnTo>
                    <a:pt x="3" y="35"/>
                  </a:lnTo>
                  <a:lnTo>
                    <a:pt x="0" y="32"/>
                  </a:lnTo>
                  <a:lnTo>
                    <a:pt x="0" y="25"/>
                  </a:lnTo>
                  <a:lnTo>
                    <a:pt x="0" y="22"/>
                  </a:lnTo>
                  <a:lnTo>
                    <a:pt x="0" y="19"/>
                  </a:lnTo>
                  <a:lnTo>
                    <a:pt x="0" y="12"/>
                  </a:lnTo>
                  <a:lnTo>
                    <a:pt x="3" y="9"/>
                  </a:lnTo>
                  <a:lnTo>
                    <a:pt x="6" y="6"/>
                  </a:lnTo>
                  <a:lnTo>
                    <a:pt x="9" y="3"/>
                  </a:lnTo>
                  <a:lnTo>
                    <a:pt x="13" y="3"/>
                  </a:lnTo>
                  <a:lnTo>
                    <a:pt x="16" y="0"/>
                  </a:lnTo>
                  <a:lnTo>
                    <a:pt x="22" y="0"/>
                  </a:lnTo>
                  <a:close/>
                </a:path>
              </a:pathLst>
            </a:custGeom>
            <a:solidFill>
              <a:srgbClr val="FF0000"/>
            </a:solidFill>
            <a:ln w="9525">
              <a:noFill/>
              <a:round/>
              <a:headEnd/>
              <a:tailEnd/>
            </a:ln>
          </p:spPr>
          <p:txBody>
            <a:bodyPr/>
            <a:lstStyle/>
            <a:p>
              <a:endParaRPr lang="en-US"/>
            </a:p>
          </p:txBody>
        </p:sp>
        <p:sp>
          <p:nvSpPr>
            <p:cNvPr id="32860" name="Freeform 468"/>
            <p:cNvSpPr>
              <a:spLocks/>
            </p:cNvSpPr>
            <p:nvPr/>
          </p:nvSpPr>
          <p:spPr bwMode="auto">
            <a:xfrm>
              <a:off x="2172" y="1539"/>
              <a:ext cx="58" cy="63"/>
            </a:xfrm>
            <a:custGeom>
              <a:avLst/>
              <a:gdLst>
                <a:gd name="T0" fmla="*/ 22 w 42"/>
                <a:gd name="T1" fmla="*/ 0 h 45"/>
                <a:gd name="T2" fmla="*/ 26 w 42"/>
                <a:gd name="T3" fmla="*/ 0 h 45"/>
                <a:gd name="T4" fmla="*/ 29 w 42"/>
                <a:gd name="T5" fmla="*/ 3 h 45"/>
                <a:gd name="T6" fmla="*/ 32 w 42"/>
                <a:gd name="T7" fmla="*/ 3 h 45"/>
                <a:gd name="T8" fmla="*/ 35 w 42"/>
                <a:gd name="T9" fmla="*/ 6 h 45"/>
                <a:gd name="T10" fmla="*/ 38 w 42"/>
                <a:gd name="T11" fmla="*/ 9 h 45"/>
                <a:gd name="T12" fmla="*/ 42 w 42"/>
                <a:gd name="T13" fmla="*/ 12 h 45"/>
                <a:gd name="T14" fmla="*/ 42 w 42"/>
                <a:gd name="T15" fmla="*/ 19 h 45"/>
                <a:gd name="T16" fmla="*/ 42 w 42"/>
                <a:gd name="T17" fmla="*/ 22 h 45"/>
                <a:gd name="T18" fmla="*/ 42 w 42"/>
                <a:gd name="T19" fmla="*/ 25 h 45"/>
                <a:gd name="T20" fmla="*/ 42 w 42"/>
                <a:gd name="T21" fmla="*/ 32 h 45"/>
                <a:gd name="T22" fmla="*/ 38 w 42"/>
                <a:gd name="T23" fmla="*/ 35 h 45"/>
                <a:gd name="T24" fmla="*/ 35 w 42"/>
                <a:gd name="T25" fmla="*/ 38 h 45"/>
                <a:gd name="T26" fmla="*/ 32 w 42"/>
                <a:gd name="T27" fmla="*/ 41 h 45"/>
                <a:gd name="T28" fmla="*/ 29 w 42"/>
                <a:gd name="T29" fmla="*/ 41 h 45"/>
                <a:gd name="T30" fmla="*/ 26 w 42"/>
                <a:gd name="T31" fmla="*/ 45 h 45"/>
                <a:gd name="T32" fmla="*/ 22 w 42"/>
                <a:gd name="T33" fmla="*/ 45 h 45"/>
                <a:gd name="T34" fmla="*/ 16 w 42"/>
                <a:gd name="T35" fmla="*/ 45 h 45"/>
                <a:gd name="T36" fmla="*/ 13 w 42"/>
                <a:gd name="T37" fmla="*/ 41 h 45"/>
                <a:gd name="T38" fmla="*/ 9 w 42"/>
                <a:gd name="T39" fmla="*/ 41 h 45"/>
                <a:gd name="T40" fmla="*/ 6 w 42"/>
                <a:gd name="T41" fmla="*/ 38 h 45"/>
                <a:gd name="T42" fmla="*/ 3 w 42"/>
                <a:gd name="T43" fmla="*/ 35 h 45"/>
                <a:gd name="T44" fmla="*/ 0 w 42"/>
                <a:gd name="T45" fmla="*/ 32 h 45"/>
                <a:gd name="T46" fmla="*/ 0 w 42"/>
                <a:gd name="T47" fmla="*/ 25 h 45"/>
                <a:gd name="T48" fmla="*/ 0 w 42"/>
                <a:gd name="T49" fmla="*/ 22 h 45"/>
                <a:gd name="T50" fmla="*/ 0 w 42"/>
                <a:gd name="T51" fmla="*/ 19 h 45"/>
                <a:gd name="T52" fmla="*/ 0 w 42"/>
                <a:gd name="T53" fmla="*/ 12 h 45"/>
                <a:gd name="T54" fmla="*/ 3 w 42"/>
                <a:gd name="T55" fmla="*/ 9 h 45"/>
                <a:gd name="T56" fmla="*/ 6 w 42"/>
                <a:gd name="T57" fmla="*/ 6 h 45"/>
                <a:gd name="T58" fmla="*/ 9 w 42"/>
                <a:gd name="T59" fmla="*/ 3 h 45"/>
                <a:gd name="T60" fmla="*/ 13 w 42"/>
                <a:gd name="T61" fmla="*/ 3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3"/>
                  </a:lnTo>
                  <a:lnTo>
                    <a:pt x="32" y="3"/>
                  </a:lnTo>
                  <a:lnTo>
                    <a:pt x="35" y="6"/>
                  </a:lnTo>
                  <a:lnTo>
                    <a:pt x="38" y="9"/>
                  </a:lnTo>
                  <a:lnTo>
                    <a:pt x="42" y="12"/>
                  </a:lnTo>
                  <a:lnTo>
                    <a:pt x="42" y="19"/>
                  </a:lnTo>
                  <a:lnTo>
                    <a:pt x="42" y="22"/>
                  </a:lnTo>
                  <a:lnTo>
                    <a:pt x="42" y="25"/>
                  </a:lnTo>
                  <a:lnTo>
                    <a:pt x="42" y="32"/>
                  </a:lnTo>
                  <a:lnTo>
                    <a:pt x="38" y="35"/>
                  </a:lnTo>
                  <a:lnTo>
                    <a:pt x="35" y="38"/>
                  </a:lnTo>
                  <a:lnTo>
                    <a:pt x="32" y="41"/>
                  </a:lnTo>
                  <a:lnTo>
                    <a:pt x="29" y="41"/>
                  </a:lnTo>
                  <a:lnTo>
                    <a:pt x="26" y="45"/>
                  </a:lnTo>
                  <a:lnTo>
                    <a:pt x="22" y="45"/>
                  </a:lnTo>
                  <a:lnTo>
                    <a:pt x="16" y="45"/>
                  </a:lnTo>
                  <a:lnTo>
                    <a:pt x="13" y="41"/>
                  </a:lnTo>
                  <a:lnTo>
                    <a:pt x="9" y="41"/>
                  </a:lnTo>
                  <a:lnTo>
                    <a:pt x="6" y="38"/>
                  </a:lnTo>
                  <a:lnTo>
                    <a:pt x="3" y="35"/>
                  </a:lnTo>
                  <a:lnTo>
                    <a:pt x="0" y="32"/>
                  </a:lnTo>
                  <a:lnTo>
                    <a:pt x="0" y="25"/>
                  </a:lnTo>
                  <a:lnTo>
                    <a:pt x="0" y="22"/>
                  </a:lnTo>
                  <a:lnTo>
                    <a:pt x="0" y="19"/>
                  </a:lnTo>
                  <a:lnTo>
                    <a:pt x="0" y="12"/>
                  </a:lnTo>
                  <a:lnTo>
                    <a:pt x="3" y="9"/>
                  </a:lnTo>
                  <a:lnTo>
                    <a:pt x="6" y="6"/>
                  </a:lnTo>
                  <a:lnTo>
                    <a:pt x="9" y="3"/>
                  </a:lnTo>
                  <a:lnTo>
                    <a:pt x="13" y="3"/>
                  </a:lnTo>
                  <a:lnTo>
                    <a:pt x="16" y="0"/>
                  </a:lnTo>
                  <a:lnTo>
                    <a:pt x="22" y="0"/>
                  </a:lnTo>
                </a:path>
              </a:pathLst>
            </a:custGeom>
            <a:noFill/>
            <a:ln w="0">
              <a:solidFill>
                <a:srgbClr val="000000"/>
              </a:solidFill>
              <a:round/>
              <a:headEnd/>
              <a:tailEnd/>
            </a:ln>
          </p:spPr>
          <p:txBody>
            <a:bodyPr/>
            <a:lstStyle/>
            <a:p>
              <a:endParaRPr lang="en-US"/>
            </a:p>
          </p:txBody>
        </p:sp>
        <p:sp>
          <p:nvSpPr>
            <p:cNvPr id="32861" name="Freeform 469"/>
            <p:cNvSpPr>
              <a:spLocks/>
            </p:cNvSpPr>
            <p:nvPr/>
          </p:nvSpPr>
          <p:spPr bwMode="auto">
            <a:xfrm>
              <a:off x="2252" y="1569"/>
              <a:ext cx="61" cy="63"/>
            </a:xfrm>
            <a:custGeom>
              <a:avLst/>
              <a:gdLst>
                <a:gd name="T0" fmla="*/ 22 w 45"/>
                <a:gd name="T1" fmla="*/ 0 h 45"/>
                <a:gd name="T2" fmla="*/ 26 w 45"/>
                <a:gd name="T3" fmla="*/ 0 h 45"/>
                <a:gd name="T4" fmla="*/ 32 w 45"/>
                <a:gd name="T5" fmla="*/ 3 h 45"/>
                <a:gd name="T6" fmla="*/ 35 w 45"/>
                <a:gd name="T7" fmla="*/ 3 h 45"/>
                <a:gd name="T8" fmla="*/ 38 w 45"/>
                <a:gd name="T9" fmla="*/ 6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5 h 45"/>
                <a:gd name="T24" fmla="*/ 38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5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6"/>
                  </a:lnTo>
                  <a:lnTo>
                    <a:pt x="42" y="10"/>
                  </a:lnTo>
                  <a:lnTo>
                    <a:pt x="42" y="13"/>
                  </a:lnTo>
                  <a:lnTo>
                    <a:pt x="45" y="19"/>
                  </a:lnTo>
                  <a:lnTo>
                    <a:pt x="45" y="23"/>
                  </a:lnTo>
                  <a:lnTo>
                    <a:pt x="45" y="26"/>
                  </a:lnTo>
                  <a:lnTo>
                    <a:pt x="42" y="32"/>
                  </a:lnTo>
                  <a:lnTo>
                    <a:pt x="42" y="35"/>
                  </a:lnTo>
                  <a:lnTo>
                    <a:pt x="38" y="39"/>
                  </a:lnTo>
                  <a:lnTo>
                    <a:pt x="35" y="42"/>
                  </a:lnTo>
                  <a:lnTo>
                    <a:pt x="32" y="42"/>
                  </a:lnTo>
                  <a:lnTo>
                    <a:pt x="26" y="45"/>
                  </a:lnTo>
                  <a:lnTo>
                    <a:pt x="22" y="45"/>
                  </a:lnTo>
                  <a:lnTo>
                    <a:pt x="19" y="45"/>
                  </a:lnTo>
                  <a:lnTo>
                    <a:pt x="13" y="42"/>
                  </a:lnTo>
                  <a:lnTo>
                    <a:pt x="9" y="42"/>
                  </a:lnTo>
                  <a:lnTo>
                    <a:pt x="6" y="39"/>
                  </a:lnTo>
                  <a:lnTo>
                    <a:pt x="3" y="35"/>
                  </a:lnTo>
                  <a:lnTo>
                    <a:pt x="3" y="32"/>
                  </a:lnTo>
                  <a:lnTo>
                    <a:pt x="0" y="26"/>
                  </a:lnTo>
                  <a:lnTo>
                    <a:pt x="0" y="23"/>
                  </a:lnTo>
                  <a:lnTo>
                    <a:pt x="0" y="19"/>
                  </a:lnTo>
                  <a:lnTo>
                    <a:pt x="3" y="13"/>
                  </a:lnTo>
                  <a:lnTo>
                    <a:pt x="3" y="10"/>
                  </a:lnTo>
                  <a:lnTo>
                    <a:pt x="6" y="6"/>
                  </a:lnTo>
                  <a:lnTo>
                    <a:pt x="9" y="3"/>
                  </a:lnTo>
                  <a:lnTo>
                    <a:pt x="13" y="3"/>
                  </a:lnTo>
                  <a:lnTo>
                    <a:pt x="19" y="0"/>
                  </a:lnTo>
                  <a:lnTo>
                    <a:pt x="22" y="0"/>
                  </a:lnTo>
                  <a:close/>
                </a:path>
              </a:pathLst>
            </a:custGeom>
            <a:solidFill>
              <a:srgbClr val="FF0000"/>
            </a:solidFill>
            <a:ln w="9525">
              <a:noFill/>
              <a:round/>
              <a:headEnd/>
              <a:tailEnd/>
            </a:ln>
          </p:spPr>
          <p:txBody>
            <a:bodyPr/>
            <a:lstStyle/>
            <a:p>
              <a:endParaRPr lang="en-US"/>
            </a:p>
          </p:txBody>
        </p:sp>
        <p:sp>
          <p:nvSpPr>
            <p:cNvPr id="32862" name="Freeform 470"/>
            <p:cNvSpPr>
              <a:spLocks/>
            </p:cNvSpPr>
            <p:nvPr/>
          </p:nvSpPr>
          <p:spPr bwMode="auto">
            <a:xfrm>
              <a:off x="2252" y="1569"/>
              <a:ext cx="61" cy="63"/>
            </a:xfrm>
            <a:custGeom>
              <a:avLst/>
              <a:gdLst>
                <a:gd name="T0" fmla="*/ 22 w 45"/>
                <a:gd name="T1" fmla="*/ 0 h 45"/>
                <a:gd name="T2" fmla="*/ 26 w 45"/>
                <a:gd name="T3" fmla="*/ 0 h 45"/>
                <a:gd name="T4" fmla="*/ 32 w 45"/>
                <a:gd name="T5" fmla="*/ 3 h 45"/>
                <a:gd name="T6" fmla="*/ 35 w 45"/>
                <a:gd name="T7" fmla="*/ 3 h 45"/>
                <a:gd name="T8" fmla="*/ 38 w 45"/>
                <a:gd name="T9" fmla="*/ 6 h 45"/>
                <a:gd name="T10" fmla="*/ 42 w 45"/>
                <a:gd name="T11" fmla="*/ 10 h 45"/>
                <a:gd name="T12" fmla="*/ 42 w 45"/>
                <a:gd name="T13" fmla="*/ 13 h 45"/>
                <a:gd name="T14" fmla="*/ 45 w 45"/>
                <a:gd name="T15" fmla="*/ 19 h 45"/>
                <a:gd name="T16" fmla="*/ 45 w 45"/>
                <a:gd name="T17" fmla="*/ 23 h 45"/>
                <a:gd name="T18" fmla="*/ 45 w 45"/>
                <a:gd name="T19" fmla="*/ 26 h 45"/>
                <a:gd name="T20" fmla="*/ 42 w 45"/>
                <a:gd name="T21" fmla="*/ 32 h 45"/>
                <a:gd name="T22" fmla="*/ 42 w 45"/>
                <a:gd name="T23" fmla="*/ 35 h 45"/>
                <a:gd name="T24" fmla="*/ 38 w 45"/>
                <a:gd name="T25" fmla="*/ 39 h 45"/>
                <a:gd name="T26" fmla="*/ 35 w 45"/>
                <a:gd name="T27" fmla="*/ 42 h 45"/>
                <a:gd name="T28" fmla="*/ 32 w 45"/>
                <a:gd name="T29" fmla="*/ 42 h 45"/>
                <a:gd name="T30" fmla="*/ 26 w 45"/>
                <a:gd name="T31" fmla="*/ 45 h 45"/>
                <a:gd name="T32" fmla="*/ 22 w 45"/>
                <a:gd name="T33" fmla="*/ 45 h 45"/>
                <a:gd name="T34" fmla="*/ 19 w 45"/>
                <a:gd name="T35" fmla="*/ 45 h 45"/>
                <a:gd name="T36" fmla="*/ 13 w 45"/>
                <a:gd name="T37" fmla="*/ 42 h 45"/>
                <a:gd name="T38" fmla="*/ 9 w 45"/>
                <a:gd name="T39" fmla="*/ 42 h 45"/>
                <a:gd name="T40" fmla="*/ 6 w 45"/>
                <a:gd name="T41" fmla="*/ 39 h 45"/>
                <a:gd name="T42" fmla="*/ 3 w 45"/>
                <a:gd name="T43" fmla="*/ 35 h 45"/>
                <a:gd name="T44" fmla="*/ 3 w 45"/>
                <a:gd name="T45" fmla="*/ 32 h 45"/>
                <a:gd name="T46" fmla="*/ 0 w 45"/>
                <a:gd name="T47" fmla="*/ 26 h 45"/>
                <a:gd name="T48" fmla="*/ 0 w 45"/>
                <a:gd name="T49" fmla="*/ 23 h 45"/>
                <a:gd name="T50" fmla="*/ 0 w 45"/>
                <a:gd name="T51" fmla="*/ 19 h 45"/>
                <a:gd name="T52" fmla="*/ 3 w 45"/>
                <a:gd name="T53" fmla="*/ 13 h 45"/>
                <a:gd name="T54" fmla="*/ 3 w 45"/>
                <a:gd name="T55" fmla="*/ 10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8" y="6"/>
                  </a:lnTo>
                  <a:lnTo>
                    <a:pt x="42" y="10"/>
                  </a:lnTo>
                  <a:lnTo>
                    <a:pt x="42" y="13"/>
                  </a:lnTo>
                  <a:lnTo>
                    <a:pt x="45" y="19"/>
                  </a:lnTo>
                  <a:lnTo>
                    <a:pt x="45" y="23"/>
                  </a:lnTo>
                  <a:lnTo>
                    <a:pt x="45" y="26"/>
                  </a:lnTo>
                  <a:lnTo>
                    <a:pt x="42" y="32"/>
                  </a:lnTo>
                  <a:lnTo>
                    <a:pt x="42" y="35"/>
                  </a:lnTo>
                  <a:lnTo>
                    <a:pt x="38" y="39"/>
                  </a:lnTo>
                  <a:lnTo>
                    <a:pt x="35" y="42"/>
                  </a:lnTo>
                  <a:lnTo>
                    <a:pt x="32" y="42"/>
                  </a:lnTo>
                  <a:lnTo>
                    <a:pt x="26" y="45"/>
                  </a:lnTo>
                  <a:lnTo>
                    <a:pt x="22" y="45"/>
                  </a:lnTo>
                  <a:lnTo>
                    <a:pt x="19" y="45"/>
                  </a:lnTo>
                  <a:lnTo>
                    <a:pt x="13" y="42"/>
                  </a:lnTo>
                  <a:lnTo>
                    <a:pt x="9" y="42"/>
                  </a:lnTo>
                  <a:lnTo>
                    <a:pt x="6" y="39"/>
                  </a:lnTo>
                  <a:lnTo>
                    <a:pt x="3" y="35"/>
                  </a:lnTo>
                  <a:lnTo>
                    <a:pt x="3" y="32"/>
                  </a:lnTo>
                  <a:lnTo>
                    <a:pt x="0" y="26"/>
                  </a:lnTo>
                  <a:lnTo>
                    <a:pt x="0" y="23"/>
                  </a:lnTo>
                  <a:lnTo>
                    <a:pt x="0" y="19"/>
                  </a:lnTo>
                  <a:lnTo>
                    <a:pt x="3" y="13"/>
                  </a:lnTo>
                  <a:lnTo>
                    <a:pt x="3" y="10"/>
                  </a:lnTo>
                  <a:lnTo>
                    <a:pt x="6" y="6"/>
                  </a:lnTo>
                  <a:lnTo>
                    <a:pt x="9" y="3"/>
                  </a:lnTo>
                  <a:lnTo>
                    <a:pt x="13" y="3"/>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863" name="Freeform 471"/>
            <p:cNvSpPr>
              <a:spLocks/>
            </p:cNvSpPr>
            <p:nvPr/>
          </p:nvSpPr>
          <p:spPr bwMode="auto">
            <a:xfrm>
              <a:off x="2234" y="1555"/>
              <a:ext cx="57" cy="63"/>
            </a:xfrm>
            <a:custGeom>
              <a:avLst/>
              <a:gdLst>
                <a:gd name="T0" fmla="*/ 22 w 42"/>
                <a:gd name="T1" fmla="*/ 0 h 45"/>
                <a:gd name="T2" fmla="*/ 26 w 42"/>
                <a:gd name="T3" fmla="*/ 0 h 45"/>
                <a:gd name="T4" fmla="*/ 29 w 42"/>
                <a:gd name="T5" fmla="*/ 4 h 45"/>
                <a:gd name="T6" fmla="*/ 32 w 42"/>
                <a:gd name="T7" fmla="*/ 4 h 45"/>
                <a:gd name="T8" fmla="*/ 35 w 42"/>
                <a:gd name="T9" fmla="*/ 7 h 45"/>
                <a:gd name="T10" fmla="*/ 39 w 42"/>
                <a:gd name="T11" fmla="*/ 10 h 45"/>
                <a:gd name="T12" fmla="*/ 42 w 42"/>
                <a:gd name="T13" fmla="*/ 13 h 45"/>
                <a:gd name="T14" fmla="*/ 42 w 42"/>
                <a:gd name="T15" fmla="*/ 20 h 45"/>
                <a:gd name="T16" fmla="*/ 42 w 42"/>
                <a:gd name="T17" fmla="*/ 23 h 45"/>
                <a:gd name="T18" fmla="*/ 42 w 42"/>
                <a:gd name="T19" fmla="*/ 26 h 45"/>
                <a:gd name="T20" fmla="*/ 42 w 42"/>
                <a:gd name="T21" fmla="*/ 33 h 45"/>
                <a:gd name="T22" fmla="*/ 39 w 42"/>
                <a:gd name="T23" fmla="*/ 36 h 45"/>
                <a:gd name="T24" fmla="*/ 35 w 42"/>
                <a:gd name="T25" fmla="*/ 39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10 w 42"/>
                <a:gd name="T39" fmla="*/ 42 h 45"/>
                <a:gd name="T40" fmla="*/ 6 w 42"/>
                <a:gd name="T41" fmla="*/ 39 h 45"/>
                <a:gd name="T42" fmla="*/ 3 w 42"/>
                <a:gd name="T43" fmla="*/ 36 h 45"/>
                <a:gd name="T44" fmla="*/ 0 w 42"/>
                <a:gd name="T45" fmla="*/ 33 h 45"/>
                <a:gd name="T46" fmla="*/ 0 w 42"/>
                <a:gd name="T47" fmla="*/ 26 h 45"/>
                <a:gd name="T48" fmla="*/ 0 w 42"/>
                <a:gd name="T49" fmla="*/ 23 h 45"/>
                <a:gd name="T50" fmla="*/ 0 w 42"/>
                <a:gd name="T51" fmla="*/ 20 h 45"/>
                <a:gd name="T52" fmla="*/ 0 w 42"/>
                <a:gd name="T53" fmla="*/ 13 h 45"/>
                <a:gd name="T54" fmla="*/ 3 w 42"/>
                <a:gd name="T55" fmla="*/ 10 h 45"/>
                <a:gd name="T56" fmla="*/ 6 w 42"/>
                <a:gd name="T57" fmla="*/ 7 h 45"/>
                <a:gd name="T58" fmla="*/ 10 w 42"/>
                <a:gd name="T59" fmla="*/ 4 h 45"/>
                <a:gd name="T60" fmla="*/ 13 w 42"/>
                <a:gd name="T61" fmla="*/ 4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4"/>
                  </a:lnTo>
                  <a:lnTo>
                    <a:pt x="32" y="4"/>
                  </a:lnTo>
                  <a:lnTo>
                    <a:pt x="35" y="7"/>
                  </a:lnTo>
                  <a:lnTo>
                    <a:pt x="39" y="10"/>
                  </a:lnTo>
                  <a:lnTo>
                    <a:pt x="42" y="13"/>
                  </a:lnTo>
                  <a:lnTo>
                    <a:pt x="42" y="20"/>
                  </a:lnTo>
                  <a:lnTo>
                    <a:pt x="42" y="23"/>
                  </a:lnTo>
                  <a:lnTo>
                    <a:pt x="42" y="26"/>
                  </a:lnTo>
                  <a:lnTo>
                    <a:pt x="42" y="33"/>
                  </a:lnTo>
                  <a:lnTo>
                    <a:pt x="39" y="36"/>
                  </a:lnTo>
                  <a:lnTo>
                    <a:pt x="35" y="39"/>
                  </a:lnTo>
                  <a:lnTo>
                    <a:pt x="32" y="42"/>
                  </a:lnTo>
                  <a:lnTo>
                    <a:pt x="29" y="42"/>
                  </a:lnTo>
                  <a:lnTo>
                    <a:pt x="26" y="45"/>
                  </a:lnTo>
                  <a:lnTo>
                    <a:pt x="22" y="45"/>
                  </a:lnTo>
                  <a:lnTo>
                    <a:pt x="16" y="45"/>
                  </a:lnTo>
                  <a:lnTo>
                    <a:pt x="13" y="42"/>
                  </a:lnTo>
                  <a:lnTo>
                    <a:pt x="10" y="42"/>
                  </a:lnTo>
                  <a:lnTo>
                    <a:pt x="6" y="39"/>
                  </a:lnTo>
                  <a:lnTo>
                    <a:pt x="3" y="36"/>
                  </a:lnTo>
                  <a:lnTo>
                    <a:pt x="0" y="33"/>
                  </a:lnTo>
                  <a:lnTo>
                    <a:pt x="0" y="26"/>
                  </a:lnTo>
                  <a:lnTo>
                    <a:pt x="0" y="23"/>
                  </a:lnTo>
                  <a:lnTo>
                    <a:pt x="0" y="20"/>
                  </a:lnTo>
                  <a:lnTo>
                    <a:pt x="0" y="13"/>
                  </a:lnTo>
                  <a:lnTo>
                    <a:pt x="3" y="10"/>
                  </a:lnTo>
                  <a:lnTo>
                    <a:pt x="6" y="7"/>
                  </a:lnTo>
                  <a:lnTo>
                    <a:pt x="10" y="4"/>
                  </a:lnTo>
                  <a:lnTo>
                    <a:pt x="13" y="4"/>
                  </a:lnTo>
                  <a:lnTo>
                    <a:pt x="16" y="0"/>
                  </a:lnTo>
                  <a:lnTo>
                    <a:pt x="22" y="0"/>
                  </a:lnTo>
                  <a:close/>
                </a:path>
              </a:pathLst>
            </a:custGeom>
            <a:solidFill>
              <a:srgbClr val="FF0000"/>
            </a:solidFill>
            <a:ln w="9525">
              <a:noFill/>
              <a:round/>
              <a:headEnd/>
              <a:tailEnd/>
            </a:ln>
          </p:spPr>
          <p:txBody>
            <a:bodyPr/>
            <a:lstStyle/>
            <a:p>
              <a:endParaRPr lang="en-US"/>
            </a:p>
          </p:txBody>
        </p:sp>
        <p:sp>
          <p:nvSpPr>
            <p:cNvPr id="32864" name="Freeform 472"/>
            <p:cNvSpPr>
              <a:spLocks/>
            </p:cNvSpPr>
            <p:nvPr/>
          </p:nvSpPr>
          <p:spPr bwMode="auto">
            <a:xfrm>
              <a:off x="2234" y="1555"/>
              <a:ext cx="57" cy="63"/>
            </a:xfrm>
            <a:custGeom>
              <a:avLst/>
              <a:gdLst>
                <a:gd name="T0" fmla="*/ 22 w 42"/>
                <a:gd name="T1" fmla="*/ 0 h 45"/>
                <a:gd name="T2" fmla="*/ 26 w 42"/>
                <a:gd name="T3" fmla="*/ 0 h 45"/>
                <a:gd name="T4" fmla="*/ 29 w 42"/>
                <a:gd name="T5" fmla="*/ 4 h 45"/>
                <a:gd name="T6" fmla="*/ 32 w 42"/>
                <a:gd name="T7" fmla="*/ 4 h 45"/>
                <a:gd name="T8" fmla="*/ 35 w 42"/>
                <a:gd name="T9" fmla="*/ 7 h 45"/>
                <a:gd name="T10" fmla="*/ 39 w 42"/>
                <a:gd name="T11" fmla="*/ 10 h 45"/>
                <a:gd name="T12" fmla="*/ 42 w 42"/>
                <a:gd name="T13" fmla="*/ 13 h 45"/>
                <a:gd name="T14" fmla="*/ 42 w 42"/>
                <a:gd name="T15" fmla="*/ 20 h 45"/>
                <a:gd name="T16" fmla="*/ 42 w 42"/>
                <a:gd name="T17" fmla="*/ 23 h 45"/>
                <a:gd name="T18" fmla="*/ 42 w 42"/>
                <a:gd name="T19" fmla="*/ 26 h 45"/>
                <a:gd name="T20" fmla="*/ 42 w 42"/>
                <a:gd name="T21" fmla="*/ 33 h 45"/>
                <a:gd name="T22" fmla="*/ 39 w 42"/>
                <a:gd name="T23" fmla="*/ 36 h 45"/>
                <a:gd name="T24" fmla="*/ 35 w 42"/>
                <a:gd name="T25" fmla="*/ 39 h 45"/>
                <a:gd name="T26" fmla="*/ 32 w 42"/>
                <a:gd name="T27" fmla="*/ 42 h 45"/>
                <a:gd name="T28" fmla="*/ 29 w 42"/>
                <a:gd name="T29" fmla="*/ 42 h 45"/>
                <a:gd name="T30" fmla="*/ 26 w 42"/>
                <a:gd name="T31" fmla="*/ 45 h 45"/>
                <a:gd name="T32" fmla="*/ 22 w 42"/>
                <a:gd name="T33" fmla="*/ 45 h 45"/>
                <a:gd name="T34" fmla="*/ 16 w 42"/>
                <a:gd name="T35" fmla="*/ 45 h 45"/>
                <a:gd name="T36" fmla="*/ 13 w 42"/>
                <a:gd name="T37" fmla="*/ 42 h 45"/>
                <a:gd name="T38" fmla="*/ 10 w 42"/>
                <a:gd name="T39" fmla="*/ 42 h 45"/>
                <a:gd name="T40" fmla="*/ 6 w 42"/>
                <a:gd name="T41" fmla="*/ 39 h 45"/>
                <a:gd name="T42" fmla="*/ 3 w 42"/>
                <a:gd name="T43" fmla="*/ 36 h 45"/>
                <a:gd name="T44" fmla="*/ 0 w 42"/>
                <a:gd name="T45" fmla="*/ 33 h 45"/>
                <a:gd name="T46" fmla="*/ 0 w 42"/>
                <a:gd name="T47" fmla="*/ 26 h 45"/>
                <a:gd name="T48" fmla="*/ 0 w 42"/>
                <a:gd name="T49" fmla="*/ 23 h 45"/>
                <a:gd name="T50" fmla="*/ 0 w 42"/>
                <a:gd name="T51" fmla="*/ 20 h 45"/>
                <a:gd name="T52" fmla="*/ 0 w 42"/>
                <a:gd name="T53" fmla="*/ 13 h 45"/>
                <a:gd name="T54" fmla="*/ 3 w 42"/>
                <a:gd name="T55" fmla="*/ 10 h 45"/>
                <a:gd name="T56" fmla="*/ 6 w 42"/>
                <a:gd name="T57" fmla="*/ 7 h 45"/>
                <a:gd name="T58" fmla="*/ 10 w 42"/>
                <a:gd name="T59" fmla="*/ 4 h 45"/>
                <a:gd name="T60" fmla="*/ 13 w 42"/>
                <a:gd name="T61" fmla="*/ 4 h 45"/>
                <a:gd name="T62" fmla="*/ 16 w 42"/>
                <a:gd name="T63" fmla="*/ 0 h 45"/>
                <a:gd name="T64" fmla="*/ 22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2" y="0"/>
                  </a:moveTo>
                  <a:lnTo>
                    <a:pt x="26" y="0"/>
                  </a:lnTo>
                  <a:lnTo>
                    <a:pt x="29" y="4"/>
                  </a:lnTo>
                  <a:lnTo>
                    <a:pt x="32" y="4"/>
                  </a:lnTo>
                  <a:lnTo>
                    <a:pt x="35" y="7"/>
                  </a:lnTo>
                  <a:lnTo>
                    <a:pt x="39" y="10"/>
                  </a:lnTo>
                  <a:lnTo>
                    <a:pt x="42" y="13"/>
                  </a:lnTo>
                  <a:lnTo>
                    <a:pt x="42" y="20"/>
                  </a:lnTo>
                  <a:lnTo>
                    <a:pt x="42" y="23"/>
                  </a:lnTo>
                  <a:lnTo>
                    <a:pt x="42" y="26"/>
                  </a:lnTo>
                  <a:lnTo>
                    <a:pt x="42" y="33"/>
                  </a:lnTo>
                  <a:lnTo>
                    <a:pt x="39" y="36"/>
                  </a:lnTo>
                  <a:lnTo>
                    <a:pt x="35" y="39"/>
                  </a:lnTo>
                  <a:lnTo>
                    <a:pt x="32" y="42"/>
                  </a:lnTo>
                  <a:lnTo>
                    <a:pt x="29" y="42"/>
                  </a:lnTo>
                  <a:lnTo>
                    <a:pt x="26" y="45"/>
                  </a:lnTo>
                  <a:lnTo>
                    <a:pt x="22" y="45"/>
                  </a:lnTo>
                  <a:lnTo>
                    <a:pt x="16" y="45"/>
                  </a:lnTo>
                  <a:lnTo>
                    <a:pt x="13" y="42"/>
                  </a:lnTo>
                  <a:lnTo>
                    <a:pt x="10" y="42"/>
                  </a:lnTo>
                  <a:lnTo>
                    <a:pt x="6" y="39"/>
                  </a:lnTo>
                  <a:lnTo>
                    <a:pt x="3" y="36"/>
                  </a:lnTo>
                  <a:lnTo>
                    <a:pt x="0" y="33"/>
                  </a:lnTo>
                  <a:lnTo>
                    <a:pt x="0" y="26"/>
                  </a:lnTo>
                  <a:lnTo>
                    <a:pt x="0" y="23"/>
                  </a:lnTo>
                  <a:lnTo>
                    <a:pt x="0" y="20"/>
                  </a:lnTo>
                  <a:lnTo>
                    <a:pt x="0" y="13"/>
                  </a:lnTo>
                  <a:lnTo>
                    <a:pt x="3" y="10"/>
                  </a:lnTo>
                  <a:lnTo>
                    <a:pt x="6" y="7"/>
                  </a:lnTo>
                  <a:lnTo>
                    <a:pt x="10" y="4"/>
                  </a:lnTo>
                  <a:lnTo>
                    <a:pt x="13" y="4"/>
                  </a:lnTo>
                  <a:lnTo>
                    <a:pt x="16" y="0"/>
                  </a:lnTo>
                  <a:lnTo>
                    <a:pt x="22" y="0"/>
                  </a:lnTo>
                </a:path>
              </a:pathLst>
            </a:custGeom>
            <a:noFill/>
            <a:ln w="0">
              <a:solidFill>
                <a:srgbClr val="000000"/>
              </a:solidFill>
              <a:round/>
              <a:headEnd/>
              <a:tailEnd/>
            </a:ln>
          </p:spPr>
          <p:txBody>
            <a:bodyPr/>
            <a:lstStyle/>
            <a:p>
              <a:endParaRPr lang="en-US"/>
            </a:p>
          </p:txBody>
        </p:sp>
        <p:sp>
          <p:nvSpPr>
            <p:cNvPr id="32865" name="Freeform 473"/>
            <p:cNvSpPr>
              <a:spLocks/>
            </p:cNvSpPr>
            <p:nvPr/>
          </p:nvSpPr>
          <p:spPr bwMode="auto">
            <a:xfrm>
              <a:off x="2242" y="1555"/>
              <a:ext cx="61" cy="63"/>
            </a:xfrm>
            <a:custGeom>
              <a:avLst/>
              <a:gdLst>
                <a:gd name="T0" fmla="*/ 23 w 45"/>
                <a:gd name="T1" fmla="*/ 0 h 45"/>
                <a:gd name="T2" fmla="*/ 26 w 45"/>
                <a:gd name="T3" fmla="*/ 0 h 45"/>
                <a:gd name="T4" fmla="*/ 33 w 45"/>
                <a:gd name="T5" fmla="*/ 4 h 45"/>
                <a:gd name="T6" fmla="*/ 36 w 45"/>
                <a:gd name="T7" fmla="*/ 4 h 45"/>
                <a:gd name="T8" fmla="*/ 39 w 45"/>
                <a:gd name="T9" fmla="*/ 7 h 45"/>
                <a:gd name="T10" fmla="*/ 42 w 45"/>
                <a:gd name="T11" fmla="*/ 10 h 45"/>
                <a:gd name="T12" fmla="*/ 42 w 45"/>
                <a:gd name="T13" fmla="*/ 13 h 45"/>
                <a:gd name="T14" fmla="*/ 45 w 45"/>
                <a:gd name="T15" fmla="*/ 20 h 45"/>
                <a:gd name="T16" fmla="*/ 45 w 45"/>
                <a:gd name="T17" fmla="*/ 23 h 45"/>
                <a:gd name="T18" fmla="*/ 45 w 45"/>
                <a:gd name="T19" fmla="*/ 29 h 45"/>
                <a:gd name="T20" fmla="*/ 42 w 45"/>
                <a:gd name="T21" fmla="*/ 33 h 45"/>
                <a:gd name="T22" fmla="*/ 42 w 45"/>
                <a:gd name="T23" fmla="*/ 36 h 45"/>
                <a:gd name="T24" fmla="*/ 39 w 45"/>
                <a:gd name="T25" fmla="*/ 39 h 45"/>
                <a:gd name="T26" fmla="*/ 36 w 45"/>
                <a:gd name="T27" fmla="*/ 42 h 45"/>
                <a:gd name="T28" fmla="*/ 33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9 h 45"/>
                <a:gd name="T42" fmla="*/ 4 w 45"/>
                <a:gd name="T43" fmla="*/ 36 h 45"/>
                <a:gd name="T44" fmla="*/ 4 w 45"/>
                <a:gd name="T45" fmla="*/ 33 h 45"/>
                <a:gd name="T46" fmla="*/ 0 w 45"/>
                <a:gd name="T47" fmla="*/ 29 h 45"/>
                <a:gd name="T48" fmla="*/ 0 w 45"/>
                <a:gd name="T49" fmla="*/ 23 h 45"/>
                <a:gd name="T50" fmla="*/ 0 w 45"/>
                <a:gd name="T51" fmla="*/ 20 h 45"/>
                <a:gd name="T52" fmla="*/ 4 w 45"/>
                <a:gd name="T53" fmla="*/ 13 h 45"/>
                <a:gd name="T54" fmla="*/ 4 w 45"/>
                <a:gd name="T55" fmla="*/ 10 h 45"/>
                <a:gd name="T56" fmla="*/ 7 w 45"/>
                <a:gd name="T57" fmla="*/ 7 h 45"/>
                <a:gd name="T58" fmla="*/ 10 w 45"/>
                <a:gd name="T59" fmla="*/ 4 h 45"/>
                <a:gd name="T60" fmla="*/ 13 w 45"/>
                <a:gd name="T61" fmla="*/ 4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4"/>
                  </a:lnTo>
                  <a:lnTo>
                    <a:pt x="36" y="4"/>
                  </a:lnTo>
                  <a:lnTo>
                    <a:pt x="39" y="7"/>
                  </a:lnTo>
                  <a:lnTo>
                    <a:pt x="42" y="10"/>
                  </a:lnTo>
                  <a:lnTo>
                    <a:pt x="42" y="13"/>
                  </a:lnTo>
                  <a:lnTo>
                    <a:pt x="45" y="20"/>
                  </a:lnTo>
                  <a:lnTo>
                    <a:pt x="45" y="23"/>
                  </a:lnTo>
                  <a:lnTo>
                    <a:pt x="45" y="29"/>
                  </a:lnTo>
                  <a:lnTo>
                    <a:pt x="42" y="33"/>
                  </a:lnTo>
                  <a:lnTo>
                    <a:pt x="42" y="36"/>
                  </a:lnTo>
                  <a:lnTo>
                    <a:pt x="39" y="39"/>
                  </a:lnTo>
                  <a:lnTo>
                    <a:pt x="36" y="42"/>
                  </a:lnTo>
                  <a:lnTo>
                    <a:pt x="33" y="42"/>
                  </a:lnTo>
                  <a:lnTo>
                    <a:pt x="26" y="45"/>
                  </a:lnTo>
                  <a:lnTo>
                    <a:pt x="23" y="45"/>
                  </a:lnTo>
                  <a:lnTo>
                    <a:pt x="20" y="45"/>
                  </a:lnTo>
                  <a:lnTo>
                    <a:pt x="13" y="42"/>
                  </a:lnTo>
                  <a:lnTo>
                    <a:pt x="10" y="42"/>
                  </a:lnTo>
                  <a:lnTo>
                    <a:pt x="7" y="39"/>
                  </a:lnTo>
                  <a:lnTo>
                    <a:pt x="4" y="36"/>
                  </a:lnTo>
                  <a:lnTo>
                    <a:pt x="4" y="33"/>
                  </a:lnTo>
                  <a:lnTo>
                    <a:pt x="0" y="29"/>
                  </a:lnTo>
                  <a:lnTo>
                    <a:pt x="0" y="23"/>
                  </a:lnTo>
                  <a:lnTo>
                    <a:pt x="0" y="20"/>
                  </a:lnTo>
                  <a:lnTo>
                    <a:pt x="4" y="13"/>
                  </a:lnTo>
                  <a:lnTo>
                    <a:pt x="4" y="10"/>
                  </a:lnTo>
                  <a:lnTo>
                    <a:pt x="7" y="7"/>
                  </a:lnTo>
                  <a:lnTo>
                    <a:pt x="10" y="4"/>
                  </a:lnTo>
                  <a:lnTo>
                    <a:pt x="13" y="4"/>
                  </a:lnTo>
                  <a:lnTo>
                    <a:pt x="20" y="0"/>
                  </a:lnTo>
                  <a:lnTo>
                    <a:pt x="23" y="0"/>
                  </a:lnTo>
                  <a:close/>
                </a:path>
              </a:pathLst>
            </a:custGeom>
            <a:solidFill>
              <a:srgbClr val="FFFF00"/>
            </a:solidFill>
            <a:ln w="9525">
              <a:noFill/>
              <a:round/>
              <a:headEnd/>
              <a:tailEnd/>
            </a:ln>
          </p:spPr>
          <p:txBody>
            <a:bodyPr/>
            <a:lstStyle/>
            <a:p>
              <a:endParaRPr lang="en-US"/>
            </a:p>
          </p:txBody>
        </p:sp>
        <p:sp>
          <p:nvSpPr>
            <p:cNvPr id="32866" name="Freeform 474"/>
            <p:cNvSpPr>
              <a:spLocks/>
            </p:cNvSpPr>
            <p:nvPr/>
          </p:nvSpPr>
          <p:spPr bwMode="auto">
            <a:xfrm>
              <a:off x="2242" y="1555"/>
              <a:ext cx="61" cy="63"/>
            </a:xfrm>
            <a:custGeom>
              <a:avLst/>
              <a:gdLst>
                <a:gd name="T0" fmla="*/ 23 w 45"/>
                <a:gd name="T1" fmla="*/ 0 h 45"/>
                <a:gd name="T2" fmla="*/ 26 w 45"/>
                <a:gd name="T3" fmla="*/ 0 h 45"/>
                <a:gd name="T4" fmla="*/ 33 w 45"/>
                <a:gd name="T5" fmla="*/ 4 h 45"/>
                <a:gd name="T6" fmla="*/ 36 w 45"/>
                <a:gd name="T7" fmla="*/ 4 h 45"/>
                <a:gd name="T8" fmla="*/ 39 w 45"/>
                <a:gd name="T9" fmla="*/ 7 h 45"/>
                <a:gd name="T10" fmla="*/ 42 w 45"/>
                <a:gd name="T11" fmla="*/ 10 h 45"/>
                <a:gd name="T12" fmla="*/ 42 w 45"/>
                <a:gd name="T13" fmla="*/ 13 h 45"/>
                <a:gd name="T14" fmla="*/ 45 w 45"/>
                <a:gd name="T15" fmla="*/ 20 h 45"/>
                <a:gd name="T16" fmla="*/ 45 w 45"/>
                <a:gd name="T17" fmla="*/ 23 h 45"/>
                <a:gd name="T18" fmla="*/ 45 w 45"/>
                <a:gd name="T19" fmla="*/ 29 h 45"/>
                <a:gd name="T20" fmla="*/ 42 w 45"/>
                <a:gd name="T21" fmla="*/ 33 h 45"/>
                <a:gd name="T22" fmla="*/ 42 w 45"/>
                <a:gd name="T23" fmla="*/ 36 h 45"/>
                <a:gd name="T24" fmla="*/ 39 w 45"/>
                <a:gd name="T25" fmla="*/ 39 h 45"/>
                <a:gd name="T26" fmla="*/ 36 w 45"/>
                <a:gd name="T27" fmla="*/ 42 h 45"/>
                <a:gd name="T28" fmla="*/ 33 w 45"/>
                <a:gd name="T29" fmla="*/ 42 h 45"/>
                <a:gd name="T30" fmla="*/ 26 w 45"/>
                <a:gd name="T31" fmla="*/ 45 h 45"/>
                <a:gd name="T32" fmla="*/ 23 w 45"/>
                <a:gd name="T33" fmla="*/ 45 h 45"/>
                <a:gd name="T34" fmla="*/ 20 w 45"/>
                <a:gd name="T35" fmla="*/ 45 h 45"/>
                <a:gd name="T36" fmla="*/ 13 w 45"/>
                <a:gd name="T37" fmla="*/ 42 h 45"/>
                <a:gd name="T38" fmla="*/ 10 w 45"/>
                <a:gd name="T39" fmla="*/ 42 h 45"/>
                <a:gd name="T40" fmla="*/ 7 w 45"/>
                <a:gd name="T41" fmla="*/ 39 h 45"/>
                <a:gd name="T42" fmla="*/ 4 w 45"/>
                <a:gd name="T43" fmla="*/ 36 h 45"/>
                <a:gd name="T44" fmla="*/ 4 w 45"/>
                <a:gd name="T45" fmla="*/ 33 h 45"/>
                <a:gd name="T46" fmla="*/ 0 w 45"/>
                <a:gd name="T47" fmla="*/ 29 h 45"/>
                <a:gd name="T48" fmla="*/ 0 w 45"/>
                <a:gd name="T49" fmla="*/ 23 h 45"/>
                <a:gd name="T50" fmla="*/ 0 w 45"/>
                <a:gd name="T51" fmla="*/ 20 h 45"/>
                <a:gd name="T52" fmla="*/ 4 w 45"/>
                <a:gd name="T53" fmla="*/ 13 h 45"/>
                <a:gd name="T54" fmla="*/ 4 w 45"/>
                <a:gd name="T55" fmla="*/ 10 h 45"/>
                <a:gd name="T56" fmla="*/ 7 w 45"/>
                <a:gd name="T57" fmla="*/ 7 h 45"/>
                <a:gd name="T58" fmla="*/ 10 w 45"/>
                <a:gd name="T59" fmla="*/ 4 h 45"/>
                <a:gd name="T60" fmla="*/ 13 w 45"/>
                <a:gd name="T61" fmla="*/ 4 h 45"/>
                <a:gd name="T62" fmla="*/ 20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3" y="4"/>
                  </a:lnTo>
                  <a:lnTo>
                    <a:pt x="36" y="4"/>
                  </a:lnTo>
                  <a:lnTo>
                    <a:pt x="39" y="7"/>
                  </a:lnTo>
                  <a:lnTo>
                    <a:pt x="42" y="10"/>
                  </a:lnTo>
                  <a:lnTo>
                    <a:pt x="42" y="13"/>
                  </a:lnTo>
                  <a:lnTo>
                    <a:pt x="45" y="20"/>
                  </a:lnTo>
                  <a:lnTo>
                    <a:pt x="45" y="23"/>
                  </a:lnTo>
                  <a:lnTo>
                    <a:pt x="45" y="29"/>
                  </a:lnTo>
                  <a:lnTo>
                    <a:pt x="42" y="33"/>
                  </a:lnTo>
                  <a:lnTo>
                    <a:pt x="42" y="36"/>
                  </a:lnTo>
                  <a:lnTo>
                    <a:pt x="39" y="39"/>
                  </a:lnTo>
                  <a:lnTo>
                    <a:pt x="36" y="42"/>
                  </a:lnTo>
                  <a:lnTo>
                    <a:pt x="33" y="42"/>
                  </a:lnTo>
                  <a:lnTo>
                    <a:pt x="26" y="45"/>
                  </a:lnTo>
                  <a:lnTo>
                    <a:pt x="23" y="45"/>
                  </a:lnTo>
                  <a:lnTo>
                    <a:pt x="20" y="45"/>
                  </a:lnTo>
                  <a:lnTo>
                    <a:pt x="13" y="42"/>
                  </a:lnTo>
                  <a:lnTo>
                    <a:pt x="10" y="42"/>
                  </a:lnTo>
                  <a:lnTo>
                    <a:pt x="7" y="39"/>
                  </a:lnTo>
                  <a:lnTo>
                    <a:pt x="4" y="36"/>
                  </a:lnTo>
                  <a:lnTo>
                    <a:pt x="4" y="33"/>
                  </a:lnTo>
                  <a:lnTo>
                    <a:pt x="0" y="29"/>
                  </a:lnTo>
                  <a:lnTo>
                    <a:pt x="0" y="23"/>
                  </a:lnTo>
                  <a:lnTo>
                    <a:pt x="0" y="20"/>
                  </a:lnTo>
                  <a:lnTo>
                    <a:pt x="4" y="13"/>
                  </a:lnTo>
                  <a:lnTo>
                    <a:pt x="4" y="10"/>
                  </a:lnTo>
                  <a:lnTo>
                    <a:pt x="7" y="7"/>
                  </a:lnTo>
                  <a:lnTo>
                    <a:pt x="10" y="4"/>
                  </a:lnTo>
                  <a:lnTo>
                    <a:pt x="13" y="4"/>
                  </a:lnTo>
                  <a:lnTo>
                    <a:pt x="20" y="0"/>
                  </a:lnTo>
                  <a:lnTo>
                    <a:pt x="23" y="0"/>
                  </a:lnTo>
                </a:path>
              </a:pathLst>
            </a:custGeom>
            <a:noFill/>
            <a:ln w="12700">
              <a:solidFill>
                <a:srgbClr val="000000"/>
              </a:solidFill>
              <a:round/>
              <a:headEnd/>
              <a:tailEnd/>
            </a:ln>
          </p:spPr>
          <p:txBody>
            <a:bodyPr/>
            <a:lstStyle/>
            <a:p>
              <a:endParaRPr lang="en-US"/>
            </a:p>
          </p:txBody>
        </p:sp>
        <p:sp>
          <p:nvSpPr>
            <p:cNvPr id="32867" name="Freeform 475"/>
            <p:cNvSpPr>
              <a:spLocks/>
            </p:cNvSpPr>
            <p:nvPr/>
          </p:nvSpPr>
          <p:spPr bwMode="auto">
            <a:xfrm>
              <a:off x="2118" y="1520"/>
              <a:ext cx="62" cy="63"/>
            </a:xfrm>
            <a:custGeom>
              <a:avLst/>
              <a:gdLst>
                <a:gd name="T0" fmla="*/ 23 w 45"/>
                <a:gd name="T1" fmla="*/ 0 h 45"/>
                <a:gd name="T2" fmla="*/ 26 w 45"/>
                <a:gd name="T3" fmla="*/ 0 h 45"/>
                <a:gd name="T4" fmla="*/ 32 w 45"/>
                <a:gd name="T5" fmla="*/ 0 h 45"/>
                <a:gd name="T6" fmla="*/ 36 w 45"/>
                <a:gd name="T7" fmla="*/ 3 h 45"/>
                <a:gd name="T8" fmla="*/ 39 w 45"/>
                <a:gd name="T9" fmla="*/ 6 h 45"/>
                <a:gd name="T10" fmla="*/ 42 w 45"/>
                <a:gd name="T11" fmla="*/ 9 h 45"/>
                <a:gd name="T12" fmla="*/ 42 w 45"/>
                <a:gd name="T13" fmla="*/ 13 h 45"/>
                <a:gd name="T14" fmla="*/ 45 w 45"/>
                <a:gd name="T15" fmla="*/ 16 h 45"/>
                <a:gd name="T16" fmla="*/ 45 w 45"/>
                <a:gd name="T17" fmla="*/ 22 h 45"/>
                <a:gd name="T18" fmla="*/ 45 w 45"/>
                <a:gd name="T19" fmla="*/ 25 h 45"/>
                <a:gd name="T20" fmla="*/ 42 w 45"/>
                <a:gd name="T21" fmla="*/ 29 h 45"/>
                <a:gd name="T22" fmla="*/ 42 w 45"/>
                <a:gd name="T23" fmla="*/ 35 h 45"/>
                <a:gd name="T24" fmla="*/ 39 w 45"/>
                <a:gd name="T25" fmla="*/ 38 h 45"/>
                <a:gd name="T26" fmla="*/ 36 w 45"/>
                <a:gd name="T27" fmla="*/ 38 h 45"/>
                <a:gd name="T28" fmla="*/ 32 w 45"/>
                <a:gd name="T29" fmla="*/ 41 h 45"/>
                <a:gd name="T30" fmla="*/ 26 w 45"/>
                <a:gd name="T31" fmla="*/ 41 h 45"/>
                <a:gd name="T32" fmla="*/ 23 w 45"/>
                <a:gd name="T33" fmla="*/ 45 h 45"/>
                <a:gd name="T34" fmla="*/ 16 w 45"/>
                <a:gd name="T35" fmla="*/ 41 h 45"/>
                <a:gd name="T36" fmla="*/ 13 w 45"/>
                <a:gd name="T37" fmla="*/ 41 h 45"/>
                <a:gd name="T38" fmla="*/ 10 w 45"/>
                <a:gd name="T39" fmla="*/ 38 h 45"/>
                <a:gd name="T40" fmla="*/ 7 w 45"/>
                <a:gd name="T41" fmla="*/ 38 h 45"/>
                <a:gd name="T42" fmla="*/ 3 w 45"/>
                <a:gd name="T43" fmla="*/ 35 h 45"/>
                <a:gd name="T44" fmla="*/ 3 w 45"/>
                <a:gd name="T45" fmla="*/ 29 h 45"/>
                <a:gd name="T46" fmla="*/ 0 w 45"/>
                <a:gd name="T47" fmla="*/ 25 h 45"/>
                <a:gd name="T48" fmla="*/ 0 w 45"/>
                <a:gd name="T49" fmla="*/ 22 h 45"/>
                <a:gd name="T50" fmla="*/ 0 w 45"/>
                <a:gd name="T51" fmla="*/ 16 h 45"/>
                <a:gd name="T52" fmla="*/ 3 w 45"/>
                <a:gd name="T53" fmla="*/ 13 h 45"/>
                <a:gd name="T54" fmla="*/ 3 w 45"/>
                <a:gd name="T55" fmla="*/ 9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6" y="3"/>
                  </a:lnTo>
                  <a:lnTo>
                    <a:pt x="39" y="6"/>
                  </a:lnTo>
                  <a:lnTo>
                    <a:pt x="42" y="9"/>
                  </a:lnTo>
                  <a:lnTo>
                    <a:pt x="42" y="13"/>
                  </a:lnTo>
                  <a:lnTo>
                    <a:pt x="45" y="16"/>
                  </a:lnTo>
                  <a:lnTo>
                    <a:pt x="45" y="22"/>
                  </a:lnTo>
                  <a:lnTo>
                    <a:pt x="45" y="25"/>
                  </a:lnTo>
                  <a:lnTo>
                    <a:pt x="42" y="29"/>
                  </a:lnTo>
                  <a:lnTo>
                    <a:pt x="42" y="35"/>
                  </a:lnTo>
                  <a:lnTo>
                    <a:pt x="39" y="38"/>
                  </a:lnTo>
                  <a:lnTo>
                    <a:pt x="36" y="38"/>
                  </a:lnTo>
                  <a:lnTo>
                    <a:pt x="32" y="41"/>
                  </a:lnTo>
                  <a:lnTo>
                    <a:pt x="26" y="41"/>
                  </a:lnTo>
                  <a:lnTo>
                    <a:pt x="23" y="45"/>
                  </a:lnTo>
                  <a:lnTo>
                    <a:pt x="16" y="41"/>
                  </a:lnTo>
                  <a:lnTo>
                    <a:pt x="13" y="41"/>
                  </a:lnTo>
                  <a:lnTo>
                    <a:pt x="10" y="38"/>
                  </a:lnTo>
                  <a:lnTo>
                    <a:pt x="7" y="38"/>
                  </a:lnTo>
                  <a:lnTo>
                    <a:pt x="3" y="35"/>
                  </a:lnTo>
                  <a:lnTo>
                    <a:pt x="3" y="29"/>
                  </a:lnTo>
                  <a:lnTo>
                    <a:pt x="0" y="25"/>
                  </a:lnTo>
                  <a:lnTo>
                    <a:pt x="0" y="22"/>
                  </a:lnTo>
                  <a:lnTo>
                    <a:pt x="0" y="16"/>
                  </a:lnTo>
                  <a:lnTo>
                    <a:pt x="3" y="13"/>
                  </a:lnTo>
                  <a:lnTo>
                    <a:pt x="3" y="9"/>
                  </a:lnTo>
                  <a:lnTo>
                    <a:pt x="7" y="6"/>
                  </a:lnTo>
                  <a:lnTo>
                    <a:pt x="10" y="3"/>
                  </a:lnTo>
                  <a:lnTo>
                    <a:pt x="13" y="0"/>
                  </a:lnTo>
                  <a:lnTo>
                    <a:pt x="16" y="0"/>
                  </a:lnTo>
                  <a:lnTo>
                    <a:pt x="23" y="0"/>
                  </a:lnTo>
                  <a:close/>
                </a:path>
              </a:pathLst>
            </a:custGeom>
            <a:solidFill>
              <a:srgbClr val="FF0000"/>
            </a:solidFill>
            <a:ln w="9525">
              <a:noFill/>
              <a:round/>
              <a:headEnd/>
              <a:tailEnd/>
            </a:ln>
          </p:spPr>
          <p:txBody>
            <a:bodyPr/>
            <a:lstStyle/>
            <a:p>
              <a:endParaRPr lang="en-US"/>
            </a:p>
          </p:txBody>
        </p:sp>
        <p:sp>
          <p:nvSpPr>
            <p:cNvPr id="32868" name="Freeform 476"/>
            <p:cNvSpPr>
              <a:spLocks/>
            </p:cNvSpPr>
            <p:nvPr/>
          </p:nvSpPr>
          <p:spPr bwMode="auto">
            <a:xfrm>
              <a:off x="2118" y="1520"/>
              <a:ext cx="62" cy="63"/>
            </a:xfrm>
            <a:custGeom>
              <a:avLst/>
              <a:gdLst>
                <a:gd name="T0" fmla="*/ 23 w 45"/>
                <a:gd name="T1" fmla="*/ 0 h 45"/>
                <a:gd name="T2" fmla="*/ 26 w 45"/>
                <a:gd name="T3" fmla="*/ 0 h 45"/>
                <a:gd name="T4" fmla="*/ 32 w 45"/>
                <a:gd name="T5" fmla="*/ 0 h 45"/>
                <a:gd name="T6" fmla="*/ 36 w 45"/>
                <a:gd name="T7" fmla="*/ 3 h 45"/>
                <a:gd name="T8" fmla="*/ 39 w 45"/>
                <a:gd name="T9" fmla="*/ 6 h 45"/>
                <a:gd name="T10" fmla="*/ 42 w 45"/>
                <a:gd name="T11" fmla="*/ 9 h 45"/>
                <a:gd name="T12" fmla="*/ 42 w 45"/>
                <a:gd name="T13" fmla="*/ 13 h 45"/>
                <a:gd name="T14" fmla="*/ 45 w 45"/>
                <a:gd name="T15" fmla="*/ 16 h 45"/>
                <a:gd name="T16" fmla="*/ 45 w 45"/>
                <a:gd name="T17" fmla="*/ 22 h 45"/>
                <a:gd name="T18" fmla="*/ 45 w 45"/>
                <a:gd name="T19" fmla="*/ 25 h 45"/>
                <a:gd name="T20" fmla="*/ 42 w 45"/>
                <a:gd name="T21" fmla="*/ 29 h 45"/>
                <a:gd name="T22" fmla="*/ 42 w 45"/>
                <a:gd name="T23" fmla="*/ 35 h 45"/>
                <a:gd name="T24" fmla="*/ 39 w 45"/>
                <a:gd name="T25" fmla="*/ 38 h 45"/>
                <a:gd name="T26" fmla="*/ 36 w 45"/>
                <a:gd name="T27" fmla="*/ 38 h 45"/>
                <a:gd name="T28" fmla="*/ 32 w 45"/>
                <a:gd name="T29" fmla="*/ 41 h 45"/>
                <a:gd name="T30" fmla="*/ 26 w 45"/>
                <a:gd name="T31" fmla="*/ 41 h 45"/>
                <a:gd name="T32" fmla="*/ 23 w 45"/>
                <a:gd name="T33" fmla="*/ 45 h 45"/>
                <a:gd name="T34" fmla="*/ 16 w 45"/>
                <a:gd name="T35" fmla="*/ 41 h 45"/>
                <a:gd name="T36" fmla="*/ 13 w 45"/>
                <a:gd name="T37" fmla="*/ 41 h 45"/>
                <a:gd name="T38" fmla="*/ 10 w 45"/>
                <a:gd name="T39" fmla="*/ 38 h 45"/>
                <a:gd name="T40" fmla="*/ 7 w 45"/>
                <a:gd name="T41" fmla="*/ 38 h 45"/>
                <a:gd name="T42" fmla="*/ 3 w 45"/>
                <a:gd name="T43" fmla="*/ 35 h 45"/>
                <a:gd name="T44" fmla="*/ 3 w 45"/>
                <a:gd name="T45" fmla="*/ 29 h 45"/>
                <a:gd name="T46" fmla="*/ 0 w 45"/>
                <a:gd name="T47" fmla="*/ 25 h 45"/>
                <a:gd name="T48" fmla="*/ 0 w 45"/>
                <a:gd name="T49" fmla="*/ 22 h 45"/>
                <a:gd name="T50" fmla="*/ 0 w 45"/>
                <a:gd name="T51" fmla="*/ 16 h 45"/>
                <a:gd name="T52" fmla="*/ 3 w 45"/>
                <a:gd name="T53" fmla="*/ 13 h 45"/>
                <a:gd name="T54" fmla="*/ 3 w 45"/>
                <a:gd name="T55" fmla="*/ 9 h 45"/>
                <a:gd name="T56" fmla="*/ 7 w 45"/>
                <a:gd name="T57" fmla="*/ 6 h 45"/>
                <a:gd name="T58" fmla="*/ 10 w 45"/>
                <a:gd name="T59" fmla="*/ 3 h 45"/>
                <a:gd name="T60" fmla="*/ 13 w 45"/>
                <a:gd name="T61" fmla="*/ 0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32" y="0"/>
                  </a:lnTo>
                  <a:lnTo>
                    <a:pt x="36" y="3"/>
                  </a:lnTo>
                  <a:lnTo>
                    <a:pt x="39" y="6"/>
                  </a:lnTo>
                  <a:lnTo>
                    <a:pt x="42" y="9"/>
                  </a:lnTo>
                  <a:lnTo>
                    <a:pt x="42" y="13"/>
                  </a:lnTo>
                  <a:lnTo>
                    <a:pt x="45" y="16"/>
                  </a:lnTo>
                  <a:lnTo>
                    <a:pt x="45" y="22"/>
                  </a:lnTo>
                  <a:lnTo>
                    <a:pt x="45" y="25"/>
                  </a:lnTo>
                  <a:lnTo>
                    <a:pt x="42" y="29"/>
                  </a:lnTo>
                  <a:lnTo>
                    <a:pt x="42" y="35"/>
                  </a:lnTo>
                  <a:lnTo>
                    <a:pt x="39" y="38"/>
                  </a:lnTo>
                  <a:lnTo>
                    <a:pt x="36" y="38"/>
                  </a:lnTo>
                  <a:lnTo>
                    <a:pt x="32" y="41"/>
                  </a:lnTo>
                  <a:lnTo>
                    <a:pt x="26" y="41"/>
                  </a:lnTo>
                  <a:lnTo>
                    <a:pt x="23" y="45"/>
                  </a:lnTo>
                  <a:lnTo>
                    <a:pt x="16" y="41"/>
                  </a:lnTo>
                  <a:lnTo>
                    <a:pt x="13" y="41"/>
                  </a:lnTo>
                  <a:lnTo>
                    <a:pt x="10" y="38"/>
                  </a:lnTo>
                  <a:lnTo>
                    <a:pt x="7" y="38"/>
                  </a:lnTo>
                  <a:lnTo>
                    <a:pt x="3" y="35"/>
                  </a:lnTo>
                  <a:lnTo>
                    <a:pt x="3" y="29"/>
                  </a:lnTo>
                  <a:lnTo>
                    <a:pt x="0" y="25"/>
                  </a:lnTo>
                  <a:lnTo>
                    <a:pt x="0" y="22"/>
                  </a:lnTo>
                  <a:lnTo>
                    <a:pt x="0" y="16"/>
                  </a:lnTo>
                  <a:lnTo>
                    <a:pt x="3" y="13"/>
                  </a:lnTo>
                  <a:lnTo>
                    <a:pt x="3" y="9"/>
                  </a:lnTo>
                  <a:lnTo>
                    <a:pt x="7" y="6"/>
                  </a:lnTo>
                  <a:lnTo>
                    <a:pt x="10" y="3"/>
                  </a:lnTo>
                  <a:lnTo>
                    <a:pt x="13" y="0"/>
                  </a:lnTo>
                  <a:lnTo>
                    <a:pt x="16" y="0"/>
                  </a:lnTo>
                  <a:lnTo>
                    <a:pt x="23" y="0"/>
                  </a:lnTo>
                </a:path>
              </a:pathLst>
            </a:custGeom>
            <a:noFill/>
            <a:ln w="0">
              <a:solidFill>
                <a:srgbClr val="000000"/>
              </a:solidFill>
              <a:round/>
              <a:headEnd/>
              <a:tailEnd/>
            </a:ln>
          </p:spPr>
          <p:txBody>
            <a:bodyPr/>
            <a:lstStyle/>
            <a:p>
              <a:endParaRPr lang="en-US"/>
            </a:p>
          </p:txBody>
        </p:sp>
        <p:sp>
          <p:nvSpPr>
            <p:cNvPr id="32869" name="Freeform 477"/>
            <p:cNvSpPr>
              <a:spLocks/>
            </p:cNvSpPr>
            <p:nvPr/>
          </p:nvSpPr>
          <p:spPr bwMode="auto">
            <a:xfrm>
              <a:off x="2335" y="1331"/>
              <a:ext cx="62" cy="63"/>
            </a:xfrm>
            <a:custGeom>
              <a:avLst/>
              <a:gdLst>
                <a:gd name="T0" fmla="*/ 22 w 45"/>
                <a:gd name="T1" fmla="*/ 0 h 45"/>
                <a:gd name="T2" fmla="*/ 26 w 45"/>
                <a:gd name="T3" fmla="*/ 0 h 45"/>
                <a:gd name="T4" fmla="*/ 29 w 45"/>
                <a:gd name="T5" fmla="*/ 0 h 45"/>
                <a:gd name="T6" fmla="*/ 35 w 45"/>
                <a:gd name="T7" fmla="*/ 3 h 45"/>
                <a:gd name="T8" fmla="*/ 39 w 45"/>
                <a:gd name="T9" fmla="*/ 6 h 45"/>
                <a:gd name="T10" fmla="*/ 39 w 45"/>
                <a:gd name="T11" fmla="*/ 9 h 45"/>
                <a:gd name="T12" fmla="*/ 42 w 45"/>
                <a:gd name="T13" fmla="*/ 12 h 45"/>
                <a:gd name="T14" fmla="*/ 42 w 45"/>
                <a:gd name="T15" fmla="*/ 16 h 45"/>
                <a:gd name="T16" fmla="*/ 45 w 45"/>
                <a:gd name="T17" fmla="*/ 22 h 45"/>
                <a:gd name="T18" fmla="*/ 42 w 45"/>
                <a:gd name="T19" fmla="*/ 25 h 45"/>
                <a:gd name="T20" fmla="*/ 42 w 45"/>
                <a:gd name="T21" fmla="*/ 28 h 45"/>
                <a:gd name="T22" fmla="*/ 39 w 45"/>
                <a:gd name="T23" fmla="*/ 35 h 45"/>
                <a:gd name="T24" fmla="*/ 39 w 45"/>
                <a:gd name="T25" fmla="*/ 38 h 45"/>
                <a:gd name="T26" fmla="*/ 35 w 45"/>
                <a:gd name="T27" fmla="*/ 38 h 45"/>
                <a:gd name="T28" fmla="*/ 29 w 45"/>
                <a:gd name="T29" fmla="*/ 41 h 45"/>
                <a:gd name="T30" fmla="*/ 26 w 45"/>
                <a:gd name="T31" fmla="*/ 41 h 45"/>
                <a:gd name="T32" fmla="*/ 22 w 45"/>
                <a:gd name="T33" fmla="*/ 45 h 45"/>
                <a:gd name="T34" fmla="*/ 16 w 45"/>
                <a:gd name="T35" fmla="*/ 41 h 45"/>
                <a:gd name="T36" fmla="*/ 13 w 45"/>
                <a:gd name="T37" fmla="*/ 41 h 45"/>
                <a:gd name="T38" fmla="*/ 10 w 45"/>
                <a:gd name="T39" fmla="*/ 38 h 45"/>
                <a:gd name="T40" fmla="*/ 6 w 45"/>
                <a:gd name="T41" fmla="*/ 38 h 45"/>
                <a:gd name="T42" fmla="*/ 3 w 45"/>
                <a:gd name="T43" fmla="*/ 35 h 45"/>
                <a:gd name="T44" fmla="*/ 0 w 45"/>
                <a:gd name="T45" fmla="*/ 28 h 45"/>
                <a:gd name="T46" fmla="*/ 0 w 45"/>
                <a:gd name="T47" fmla="*/ 25 h 45"/>
                <a:gd name="T48" fmla="*/ 0 w 45"/>
                <a:gd name="T49" fmla="*/ 22 h 45"/>
                <a:gd name="T50" fmla="*/ 0 w 45"/>
                <a:gd name="T51" fmla="*/ 16 h 45"/>
                <a:gd name="T52" fmla="*/ 0 w 45"/>
                <a:gd name="T53" fmla="*/ 12 h 45"/>
                <a:gd name="T54" fmla="*/ 3 w 45"/>
                <a:gd name="T55" fmla="*/ 9 h 45"/>
                <a:gd name="T56" fmla="*/ 6 w 45"/>
                <a:gd name="T57" fmla="*/ 6 h 45"/>
                <a:gd name="T58" fmla="*/ 10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0"/>
                  </a:lnTo>
                  <a:lnTo>
                    <a:pt x="35" y="3"/>
                  </a:lnTo>
                  <a:lnTo>
                    <a:pt x="39" y="6"/>
                  </a:lnTo>
                  <a:lnTo>
                    <a:pt x="39" y="9"/>
                  </a:lnTo>
                  <a:lnTo>
                    <a:pt x="42" y="12"/>
                  </a:lnTo>
                  <a:lnTo>
                    <a:pt x="42" y="16"/>
                  </a:lnTo>
                  <a:lnTo>
                    <a:pt x="45" y="22"/>
                  </a:lnTo>
                  <a:lnTo>
                    <a:pt x="42" y="25"/>
                  </a:lnTo>
                  <a:lnTo>
                    <a:pt x="42" y="28"/>
                  </a:lnTo>
                  <a:lnTo>
                    <a:pt x="39" y="35"/>
                  </a:lnTo>
                  <a:lnTo>
                    <a:pt x="39" y="38"/>
                  </a:lnTo>
                  <a:lnTo>
                    <a:pt x="35" y="38"/>
                  </a:lnTo>
                  <a:lnTo>
                    <a:pt x="29" y="41"/>
                  </a:lnTo>
                  <a:lnTo>
                    <a:pt x="26" y="41"/>
                  </a:lnTo>
                  <a:lnTo>
                    <a:pt x="22" y="45"/>
                  </a:lnTo>
                  <a:lnTo>
                    <a:pt x="16" y="41"/>
                  </a:lnTo>
                  <a:lnTo>
                    <a:pt x="13" y="41"/>
                  </a:lnTo>
                  <a:lnTo>
                    <a:pt x="10" y="38"/>
                  </a:lnTo>
                  <a:lnTo>
                    <a:pt x="6" y="38"/>
                  </a:lnTo>
                  <a:lnTo>
                    <a:pt x="3" y="35"/>
                  </a:lnTo>
                  <a:lnTo>
                    <a:pt x="0" y="28"/>
                  </a:lnTo>
                  <a:lnTo>
                    <a:pt x="0" y="25"/>
                  </a:lnTo>
                  <a:lnTo>
                    <a:pt x="0" y="22"/>
                  </a:lnTo>
                  <a:lnTo>
                    <a:pt x="0" y="16"/>
                  </a:lnTo>
                  <a:lnTo>
                    <a:pt x="0" y="12"/>
                  </a:lnTo>
                  <a:lnTo>
                    <a:pt x="3" y="9"/>
                  </a:lnTo>
                  <a:lnTo>
                    <a:pt x="6" y="6"/>
                  </a:lnTo>
                  <a:lnTo>
                    <a:pt x="10" y="3"/>
                  </a:lnTo>
                  <a:lnTo>
                    <a:pt x="13" y="0"/>
                  </a:lnTo>
                  <a:lnTo>
                    <a:pt x="16" y="0"/>
                  </a:lnTo>
                  <a:lnTo>
                    <a:pt x="22" y="0"/>
                  </a:lnTo>
                  <a:close/>
                </a:path>
              </a:pathLst>
            </a:custGeom>
            <a:solidFill>
              <a:srgbClr val="FF0000"/>
            </a:solidFill>
            <a:ln w="9525">
              <a:noFill/>
              <a:round/>
              <a:headEnd/>
              <a:tailEnd/>
            </a:ln>
          </p:spPr>
          <p:txBody>
            <a:bodyPr/>
            <a:lstStyle/>
            <a:p>
              <a:endParaRPr lang="en-US"/>
            </a:p>
          </p:txBody>
        </p:sp>
        <p:sp>
          <p:nvSpPr>
            <p:cNvPr id="32870" name="Freeform 478"/>
            <p:cNvSpPr>
              <a:spLocks/>
            </p:cNvSpPr>
            <p:nvPr/>
          </p:nvSpPr>
          <p:spPr bwMode="auto">
            <a:xfrm>
              <a:off x="2335" y="1331"/>
              <a:ext cx="62" cy="63"/>
            </a:xfrm>
            <a:custGeom>
              <a:avLst/>
              <a:gdLst>
                <a:gd name="T0" fmla="*/ 22 w 45"/>
                <a:gd name="T1" fmla="*/ 0 h 45"/>
                <a:gd name="T2" fmla="*/ 26 w 45"/>
                <a:gd name="T3" fmla="*/ 0 h 45"/>
                <a:gd name="T4" fmla="*/ 29 w 45"/>
                <a:gd name="T5" fmla="*/ 0 h 45"/>
                <a:gd name="T6" fmla="*/ 35 w 45"/>
                <a:gd name="T7" fmla="*/ 3 h 45"/>
                <a:gd name="T8" fmla="*/ 39 w 45"/>
                <a:gd name="T9" fmla="*/ 6 h 45"/>
                <a:gd name="T10" fmla="*/ 39 w 45"/>
                <a:gd name="T11" fmla="*/ 9 h 45"/>
                <a:gd name="T12" fmla="*/ 42 w 45"/>
                <a:gd name="T13" fmla="*/ 12 h 45"/>
                <a:gd name="T14" fmla="*/ 42 w 45"/>
                <a:gd name="T15" fmla="*/ 16 h 45"/>
                <a:gd name="T16" fmla="*/ 45 w 45"/>
                <a:gd name="T17" fmla="*/ 22 h 45"/>
                <a:gd name="T18" fmla="*/ 42 w 45"/>
                <a:gd name="T19" fmla="*/ 25 h 45"/>
                <a:gd name="T20" fmla="*/ 42 w 45"/>
                <a:gd name="T21" fmla="*/ 28 h 45"/>
                <a:gd name="T22" fmla="*/ 39 w 45"/>
                <a:gd name="T23" fmla="*/ 35 h 45"/>
                <a:gd name="T24" fmla="*/ 39 w 45"/>
                <a:gd name="T25" fmla="*/ 38 h 45"/>
                <a:gd name="T26" fmla="*/ 35 w 45"/>
                <a:gd name="T27" fmla="*/ 38 h 45"/>
                <a:gd name="T28" fmla="*/ 29 w 45"/>
                <a:gd name="T29" fmla="*/ 41 h 45"/>
                <a:gd name="T30" fmla="*/ 26 w 45"/>
                <a:gd name="T31" fmla="*/ 41 h 45"/>
                <a:gd name="T32" fmla="*/ 22 w 45"/>
                <a:gd name="T33" fmla="*/ 45 h 45"/>
                <a:gd name="T34" fmla="*/ 16 w 45"/>
                <a:gd name="T35" fmla="*/ 41 h 45"/>
                <a:gd name="T36" fmla="*/ 13 w 45"/>
                <a:gd name="T37" fmla="*/ 41 h 45"/>
                <a:gd name="T38" fmla="*/ 10 w 45"/>
                <a:gd name="T39" fmla="*/ 38 h 45"/>
                <a:gd name="T40" fmla="*/ 6 w 45"/>
                <a:gd name="T41" fmla="*/ 38 h 45"/>
                <a:gd name="T42" fmla="*/ 3 w 45"/>
                <a:gd name="T43" fmla="*/ 35 h 45"/>
                <a:gd name="T44" fmla="*/ 0 w 45"/>
                <a:gd name="T45" fmla="*/ 28 h 45"/>
                <a:gd name="T46" fmla="*/ 0 w 45"/>
                <a:gd name="T47" fmla="*/ 25 h 45"/>
                <a:gd name="T48" fmla="*/ 0 w 45"/>
                <a:gd name="T49" fmla="*/ 22 h 45"/>
                <a:gd name="T50" fmla="*/ 0 w 45"/>
                <a:gd name="T51" fmla="*/ 16 h 45"/>
                <a:gd name="T52" fmla="*/ 0 w 45"/>
                <a:gd name="T53" fmla="*/ 12 h 45"/>
                <a:gd name="T54" fmla="*/ 3 w 45"/>
                <a:gd name="T55" fmla="*/ 9 h 45"/>
                <a:gd name="T56" fmla="*/ 6 w 45"/>
                <a:gd name="T57" fmla="*/ 6 h 45"/>
                <a:gd name="T58" fmla="*/ 10 w 45"/>
                <a:gd name="T59" fmla="*/ 3 h 45"/>
                <a:gd name="T60" fmla="*/ 13 w 45"/>
                <a:gd name="T61" fmla="*/ 0 h 45"/>
                <a:gd name="T62" fmla="*/ 16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29" y="0"/>
                  </a:lnTo>
                  <a:lnTo>
                    <a:pt x="35" y="3"/>
                  </a:lnTo>
                  <a:lnTo>
                    <a:pt x="39" y="6"/>
                  </a:lnTo>
                  <a:lnTo>
                    <a:pt x="39" y="9"/>
                  </a:lnTo>
                  <a:lnTo>
                    <a:pt x="42" y="12"/>
                  </a:lnTo>
                  <a:lnTo>
                    <a:pt x="42" y="16"/>
                  </a:lnTo>
                  <a:lnTo>
                    <a:pt x="45" y="22"/>
                  </a:lnTo>
                  <a:lnTo>
                    <a:pt x="42" y="25"/>
                  </a:lnTo>
                  <a:lnTo>
                    <a:pt x="42" y="28"/>
                  </a:lnTo>
                  <a:lnTo>
                    <a:pt x="39" y="35"/>
                  </a:lnTo>
                  <a:lnTo>
                    <a:pt x="39" y="38"/>
                  </a:lnTo>
                  <a:lnTo>
                    <a:pt x="35" y="38"/>
                  </a:lnTo>
                  <a:lnTo>
                    <a:pt x="29" y="41"/>
                  </a:lnTo>
                  <a:lnTo>
                    <a:pt x="26" y="41"/>
                  </a:lnTo>
                  <a:lnTo>
                    <a:pt x="22" y="45"/>
                  </a:lnTo>
                  <a:lnTo>
                    <a:pt x="16" y="41"/>
                  </a:lnTo>
                  <a:lnTo>
                    <a:pt x="13" y="41"/>
                  </a:lnTo>
                  <a:lnTo>
                    <a:pt x="10" y="38"/>
                  </a:lnTo>
                  <a:lnTo>
                    <a:pt x="6" y="38"/>
                  </a:lnTo>
                  <a:lnTo>
                    <a:pt x="3" y="35"/>
                  </a:lnTo>
                  <a:lnTo>
                    <a:pt x="0" y="28"/>
                  </a:lnTo>
                  <a:lnTo>
                    <a:pt x="0" y="25"/>
                  </a:lnTo>
                  <a:lnTo>
                    <a:pt x="0" y="22"/>
                  </a:lnTo>
                  <a:lnTo>
                    <a:pt x="0" y="16"/>
                  </a:lnTo>
                  <a:lnTo>
                    <a:pt x="0" y="12"/>
                  </a:lnTo>
                  <a:lnTo>
                    <a:pt x="3" y="9"/>
                  </a:lnTo>
                  <a:lnTo>
                    <a:pt x="6" y="6"/>
                  </a:lnTo>
                  <a:lnTo>
                    <a:pt x="10" y="3"/>
                  </a:lnTo>
                  <a:lnTo>
                    <a:pt x="13" y="0"/>
                  </a:lnTo>
                  <a:lnTo>
                    <a:pt x="16" y="0"/>
                  </a:lnTo>
                  <a:lnTo>
                    <a:pt x="22" y="0"/>
                  </a:lnTo>
                </a:path>
              </a:pathLst>
            </a:custGeom>
            <a:solidFill>
              <a:srgbClr val="FFFF00"/>
            </a:solidFill>
            <a:ln w="0">
              <a:solidFill>
                <a:srgbClr val="000000"/>
              </a:solidFill>
              <a:round/>
              <a:headEnd/>
              <a:tailEnd/>
            </a:ln>
          </p:spPr>
          <p:txBody>
            <a:bodyPr/>
            <a:lstStyle/>
            <a:p>
              <a:endParaRPr lang="en-US"/>
            </a:p>
          </p:txBody>
        </p:sp>
        <p:sp>
          <p:nvSpPr>
            <p:cNvPr id="32871" name="Freeform 479"/>
            <p:cNvSpPr>
              <a:spLocks/>
            </p:cNvSpPr>
            <p:nvPr/>
          </p:nvSpPr>
          <p:spPr bwMode="auto">
            <a:xfrm>
              <a:off x="2321" y="1326"/>
              <a:ext cx="62" cy="63"/>
            </a:xfrm>
            <a:custGeom>
              <a:avLst/>
              <a:gdLst>
                <a:gd name="T0" fmla="*/ 23 w 45"/>
                <a:gd name="T1" fmla="*/ 0 h 45"/>
                <a:gd name="T2" fmla="*/ 26 w 45"/>
                <a:gd name="T3" fmla="*/ 4 h 45"/>
                <a:gd name="T4" fmla="*/ 32 w 45"/>
                <a:gd name="T5" fmla="*/ 4 h 45"/>
                <a:gd name="T6" fmla="*/ 36 w 45"/>
                <a:gd name="T7" fmla="*/ 7 h 45"/>
                <a:gd name="T8" fmla="*/ 39 w 45"/>
                <a:gd name="T9" fmla="*/ 7 h 45"/>
                <a:gd name="T10" fmla="*/ 42 w 45"/>
                <a:gd name="T11" fmla="*/ 10 h 45"/>
                <a:gd name="T12" fmla="*/ 42 w 45"/>
                <a:gd name="T13" fmla="*/ 16 h 45"/>
                <a:gd name="T14" fmla="*/ 45 w 45"/>
                <a:gd name="T15" fmla="*/ 20 h 45"/>
                <a:gd name="T16" fmla="*/ 45 w 45"/>
                <a:gd name="T17" fmla="*/ 23 h 45"/>
                <a:gd name="T18" fmla="*/ 45 w 45"/>
                <a:gd name="T19" fmla="*/ 29 h 45"/>
                <a:gd name="T20" fmla="*/ 42 w 45"/>
                <a:gd name="T21" fmla="*/ 32 h 45"/>
                <a:gd name="T22" fmla="*/ 42 w 45"/>
                <a:gd name="T23" fmla="*/ 36 h 45"/>
                <a:gd name="T24" fmla="*/ 39 w 45"/>
                <a:gd name="T25" fmla="*/ 39 h 45"/>
                <a:gd name="T26" fmla="*/ 36 w 45"/>
                <a:gd name="T27" fmla="*/ 42 h 45"/>
                <a:gd name="T28" fmla="*/ 32 w 45"/>
                <a:gd name="T29" fmla="*/ 45 h 45"/>
                <a:gd name="T30" fmla="*/ 26 w 45"/>
                <a:gd name="T31" fmla="*/ 45 h 45"/>
                <a:gd name="T32" fmla="*/ 23 w 45"/>
                <a:gd name="T33" fmla="*/ 45 h 45"/>
                <a:gd name="T34" fmla="*/ 20 w 45"/>
                <a:gd name="T35" fmla="*/ 45 h 45"/>
                <a:gd name="T36" fmla="*/ 13 w 45"/>
                <a:gd name="T37" fmla="*/ 45 h 45"/>
                <a:gd name="T38" fmla="*/ 10 w 45"/>
                <a:gd name="T39" fmla="*/ 42 h 45"/>
                <a:gd name="T40" fmla="*/ 7 w 45"/>
                <a:gd name="T41" fmla="*/ 39 h 45"/>
                <a:gd name="T42" fmla="*/ 3 w 45"/>
                <a:gd name="T43" fmla="*/ 36 h 45"/>
                <a:gd name="T44" fmla="*/ 3 w 45"/>
                <a:gd name="T45" fmla="*/ 32 h 45"/>
                <a:gd name="T46" fmla="*/ 0 w 45"/>
                <a:gd name="T47" fmla="*/ 29 h 45"/>
                <a:gd name="T48" fmla="*/ 0 w 45"/>
                <a:gd name="T49" fmla="*/ 23 h 45"/>
                <a:gd name="T50" fmla="*/ 0 w 45"/>
                <a:gd name="T51" fmla="*/ 20 h 45"/>
                <a:gd name="T52" fmla="*/ 3 w 45"/>
                <a:gd name="T53" fmla="*/ 16 h 45"/>
                <a:gd name="T54" fmla="*/ 3 w 45"/>
                <a:gd name="T55" fmla="*/ 10 h 45"/>
                <a:gd name="T56" fmla="*/ 7 w 45"/>
                <a:gd name="T57" fmla="*/ 7 h 45"/>
                <a:gd name="T58" fmla="*/ 10 w 45"/>
                <a:gd name="T59" fmla="*/ 7 h 45"/>
                <a:gd name="T60" fmla="*/ 13 w 45"/>
                <a:gd name="T61" fmla="*/ 4 h 45"/>
                <a:gd name="T62" fmla="*/ 20 w 45"/>
                <a:gd name="T63" fmla="*/ 4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4"/>
                  </a:lnTo>
                  <a:lnTo>
                    <a:pt x="32" y="4"/>
                  </a:lnTo>
                  <a:lnTo>
                    <a:pt x="36" y="7"/>
                  </a:lnTo>
                  <a:lnTo>
                    <a:pt x="39" y="7"/>
                  </a:lnTo>
                  <a:lnTo>
                    <a:pt x="42" y="10"/>
                  </a:lnTo>
                  <a:lnTo>
                    <a:pt x="42" y="16"/>
                  </a:lnTo>
                  <a:lnTo>
                    <a:pt x="45" y="20"/>
                  </a:lnTo>
                  <a:lnTo>
                    <a:pt x="45" y="23"/>
                  </a:lnTo>
                  <a:lnTo>
                    <a:pt x="45" y="29"/>
                  </a:lnTo>
                  <a:lnTo>
                    <a:pt x="42" y="32"/>
                  </a:lnTo>
                  <a:lnTo>
                    <a:pt x="42" y="36"/>
                  </a:lnTo>
                  <a:lnTo>
                    <a:pt x="39" y="39"/>
                  </a:lnTo>
                  <a:lnTo>
                    <a:pt x="36" y="42"/>
                  </a:lnTo>
                  <a:lnTo>
                    <a:pt x="32" y="45"/>
                  </a:lnTo>
                  <a:lnTo>
                    <a:pt x="26" y="45"/>
                  </a:lnTo>
                  <a:lnTo>
                    <a:pt x="23" y="45"/>
                  </a:lnTo>
                  <a:lnTo>
                    <a:pt x="20" y="45"/>
                  </a:lnTo>
                  <a:lnTo>
                    <a:pt x="13" y="45"/>
                  </a:lnTo>
                  <a:lnTo>
                    <a:pt x="10" y="42"/>
                  </a:lnTo>
                  <a:lnTo>
                    <a:pt x="7" y="39"/>
                  </a:lnTo>
                  <a:lnTo>
                    <a:pt x="3" y="36"/>
                  </a:lnTo>
                  <a:lnTo>
                    <a:pt x="3" y="32"/>
                  </a:lnTo>
                  <a:lnTo>
                    <a:pt x="0" y="29"/>
                  </a:lnTo>
                  <a:lnTo>
                    <a:pt x="0" y="23"/>
                  </a:lnTo>
                  <a:lnTo>
                    <a:pt x="0" y="20"/>
                  </a:lnTo>
                  <a:lnTo>
                    <a:pt x="3" y="16"/>
                  </a:lnTo>
                  <a:lnTo>
                    <a:pt x="3" y="10"/>
                  </a:lnTo>
                  <a:lnTo>
                    <a:pt x="7" y="7"/>
                  </a:lnTo>
                  <a:lnTo>
                    <a:pt x="10" y="7"/>
                  </a:lnTo>
                  <a:lnTo>
                    <a:pt x="13" y="4"/>
                  </a:lnTo>
                  <a:lnTo>
                    <a:pt x="20" y="4"/>
                  </a:lnTo>
                  <a:lnTo>
                    <a:pt x="23" y="0"/>
                  </a:lnTo>
                  <a:close/>
                </a:path>
              </a:pathLst>
            </a:custGeom>
            <a:solidFill>
              <a:srgbClr val="FF0000"/>
            </a:solidFill>
            <a:ln w="9525">
              <a:noFill/>
              <a:round/>
              <a:headEnd/>
              <a:tailEnd/>
            </a:ln>
          </p:spPr>
          <p:txBody>
            <a:bodyPr/>
            <a:lstStyle/>
            <a:p>
              <a:endParaRPr lang="en-US"/>
            </a:p>
          </p:txBody>
        </p:sp>
        <p:sp>
          <p:nvSpPr>
            <p:cNvPr id="32872" name="Freeform 480"/>
            <p:cNvSpPr>
              <a:spLocks/>
            </p:cNvSpPr>
            <p:nvPr/>
          </p:nvSpPr>
          <p:spPr bwMode="auto">
            <a:xfrm>
              <a:off x="2321" y="1326"/>
              <a:ext cx="62" cy="63"/>
            </a:xfrm>
            <a:custGeom>
              <a:avLst/>
              <a:gdLst>
                <a:gd name="T0" fmla="*/ 23 w 45"/>
                <a:gd name="T1" fmla="*/ 0 h 45"/>
                <a:gd name="T2" fmla="*/ 26 w 45"/>
                <a:gd name="T3" fmla="*/ 4 h 45"/>
                <a:gd name="T4" fmla="*/ 32 w 45"/>
                <a:gd name="T5" fmla="*/ 4 h 45"/>
                <a:gd name="T6" fmla="*/ 36 w 45"/>
                <a:gd name="T7" fmla="*/ 7 h 45"/>
                <a:gd name="T8" fmla="*/ 39 w 45"/>
                <a:gd name="T9" fmla="*/ 7 h 45"/>
                <a:gd name="T10" fmla="*/ 42 w 45"/>
                <a:gd name="T11" fmla="*/ 10 h 45"/>
                <a:gd name="T12" fmla="*/ 42 w 45"/>
                <a:gd name="T13" fmla="*/ 16 h 45"/>
                <a:gd name="T14" fmla="*/ 45 w 45"/>
                <a:gd name="T15" fmla="*/ 20 h 45"/>
                <a:gd name="T16" fmla="*/ 45 w 45"/>
                <a:gd name="T17" fmla="*/ 23 h 45"/>
                <a:gd name="T18" fmla="*/ 45 w 45"/>
                <a:gd name="T19" fmla="*/ 29 h 45"/>
                <a:gd name="T20" fmla="*/ 42 w 45"/>
                <a:gd name="T21" fmla="*/ 32 h 45"/>
                <a:gd name="T22" fmla="*/ 42 w 45"/>
                <a:gd name="T23" fmla="*/ 36 h 45"/>
                <a:gd name="T24" fmla="*/ 39 w 45"/>
                <a:gd name="T25" fmla="*/ 39 h 45"/>
                <a:gd name="T26" fmla="*/ 36 w 45"/>
                <a:gd name="T27" fmla="*/ 42 h 45"/>
                <a:gd name="T28" fmla="*/ 32 w 45"/>
                <a:gd name="T29" fmla="*/ 45 h 45"/>
                <a:gd name="T30" fmla="*/ 26 w 45"/>
                <a:gd name="T31" fmla="*/ 45 h 45"/>
                <a:gd name="T32" fmla="*/ 23 w 45"/>
                <a:gd name="T33" fmla="*/ 45 h 45"/>
                <a:gd name="T34" fmla="*/ 20 w 45"/>
                <a:gd name="T35" fmla="*/ 45 h 45"/>
                <a:gd name="T36" fmla="*/ 13 w 45"/>
                <a:gd name="T37" fmla="*/ 45 h 45"/>
                <a:gd name="T38" fmla="*/ 10 w 45"/>
                <a:gd name="T39" fmla="*/ 42 h 45"/>
                <a:gd name="T40" fmla="*/ 7 w 45"/>
                <a:gd name="T41" fmla="*/ 39 h 45"/>
                <a:gd name="T42" fmla="*/ 3 w 45"/>
                <a:gd name="T43" fmla="*/ 36 h 45"/>
                <a:gd name="T44" fmla="*/ 3 w 45"/>
                <a:gd name="T45" fmla="*/ 32 h 45"/>
                <a:gd name="T46" fmla="*/ 0 w 45"/>
                <a:gd name="T47" fmla="*/ 29 h 45"/>
                <a:gd name="T48" fmla="*/ 0 w 45"/>
                <a:gd name="T49" fmla="*/ 23 h 45"/>
                <a:gd name="T50" fmla="*/ 0 w 45"/>
                <a:gd name="T51" fmla="*/ 20 h 45"/>
                <a:gd name="T52" fmla="*/ 3 w 45"/>
                <a:gd name="T53" fmla="*/ 16 h 45"/>
                <a:gd name="T54" fmla="*/ 3 w 45"/>
                <a:gd name="T55" fmla="*/ 10 h 45"/>
                <a:gd name="T56" fmla="*/ 7 w 45"/>
                <a:gd name="T57" fmla="*/ 7 h 45"/>
                <a:gd name="T58" fmla="*/ 10 w 45"/>
                <a:gd name="T59" fmla="*/ 7 h 45"/>
                <a:gd name="T60" fmla="*/ 13 w 45"/>
                <a:gd name="T61" fmla="*/ 4 h 45"/>
                <a:gd name="T62" fmla="*/ 20 w 45"/>
                <a:gd name="T63" fmla="*/ 4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4"/>
                  </a:lnTo>
                  <a:lnTo>
                    <a:pt x="32" y="4"/>
                  </a:lnTo>
                  <a:lnTo>
                    <a:pt x="36" y="7"/>
                  </a:lnTo>
                  <a:lnTo>
                    <a:pt x="39" y="7"/>
                  </a:lnTo>
                  <a:lnTo>
                    <a:pt x="42" y="10"/>
                  </a:lnTo>
                  <a:lnTo>
                    <a:pt x="42" y="16"/>
                  </a:lnTo>
                  <a:lnTo>
                    <a:pt x="45" y="20"/>
                  </a:lnTo>
                  <a:lnTo>
                    <a:pt x="45" y="23"/>
                  </a:lnTo>
                  <a:lnTo>
                    <a:pt x="45" y="29"/>
                  </a:lnTo>
                  <a:lnTo>
                    <a:pt x="42" y="32"/>
                  </a:lnTo>
                  <a:lnTo>
                    <a:pt x="42" y="36"/>
                  </a:lnTo>
                  <a:lnTo>
                    <a:pt x="39" y="39"/>
                  </a:lnTo>
                  <a:lnTo>
                    <a:pt x="36" y="42"/>
                  </a:lnTo>
                  <a:lnTo>
                    <a:pt x="32" y="45"/>
                  </a:lnTo>
                  <a:lnTo>
                    <a:pt x="26" y="45"/>
                  </a:lnTo>
                  <a:lnTo>
                    <a:pt x="23" y="45"/>
                  </a:lnTo>
                  <a:lnTo>
                    <a:pt x="20" y="45"/>
                  </a:lnTo>
                  <a:lnTo>
                    <a:pt x="13" y="45"/>
                  </a:lnTo>
                  <a:lnTo>
                    <a:pt x="10" y="42"/>
                  </a:lnTo>
                  <a:lnTo>
                    <a:pt x="7" y="39"/>
                  </a:lnTo>
                  <a:lnTo>
                    <a:pt x="3" y="36"/>
                  </a:lnTo>
                  <a:lnTo>
                    <a:pt x="3" y="32"/>
                  </a:lnTo>
                  <a:lnTo>
                    <a:pt x="0" y="29"/>
                  </a:lnTo>
                  <a:lnTo>
                    <a:pt x="0" y="23"/>
                  </a:lnTo>
                  <a:lnTo>
                    <a:pt x="0" y="20"/>
                  </a:lnTo>
                  <a:lnTo>
                    <a:pt x="3" y="16"/>
                  </a:lnTo>
                  <a:lnTo>
                    <a:pt x="3" y="10"/>
                  </a:lnTo>
                  <a:lnTo>
                    <a:pt x="7" y="7"/>
                  </a:lnTo>
                  <a:lnTo>
                    <a:pt x="10" y="7"/>
                  </a:lnTo>
                  <a:lnTo>
                    <a:pt x="13" y="4"/>
                  </a:lnTo>
                  <a:lnTo>
                    <a:pt x="20" y="4"/>
                  </a:lnTo>
                  <a:lnTo>
                    <a:pt x="23" y="0"/>
                  </a:lnTo>
                </a:path>
              </a:pathLst>
            </a:custGeom>
            <a:solidFill>
              <a:srgbClr val="FFFF00"/>
            </a:solidFill>
            <a:ln w="12700">
              <a:solidFill>
                <a:srgbClr val="000000"/>
              </a:solidFill>
              <a:round/>
              <a:headEnd/>
              <a:tailEnd/>
            </a:ln>
          </p:spPr>
          <p:txBody>
            <a:bodyPr/>
            <a:lstStyle/>
            <a:p>
              <a:endParaRPr lang="en-US"/>
            </a:p>
          </p:txBody>
        </p:sp>
        <p:sp>
          <p:nvSpPr>
            <p:cNvPr id="32873" name="Freeform 481"/>
            <p:cNvSpPr>
              <a:spLocks/>
            </p:cNvSpPr>
            <p:nvPr/>
          </p:nvSpPr>
          <p:spPr bwMode="auto">
            <a:xfrm>
              <a:off x="2339" y="1307"/>
              <a:ext cx="62" cy="63"/>
            </a:xfrm>
            <a:custGeom>
              <a:avLst/>
              <a:gdLst>
                <a:gd name="T0" fmla="*/ 23 w 45"/>
                <a:gd name="T1" fmla="*/ 0 h 45"/>
                <a:gd name="T2" fmla="*/ 26 w 45"/>
                <a:gd name="T3" fmla="*/ 0 h 45"/>
                <a:gd name="T4" fmla="*/ 29 w 45"/>
                <a:gd name="T5" fmla="*/ 4 h 45"/>
                <a:gd name="T6" fmla="*/ 36 w 45"/>
                <a:gd name="T7" fmla="*/ 4 h 45"/>
                <a:gd name="T8" fmla="*/ 39 w 45"/>
                <a:gd name="T9" fmla="*/ 7 h 45"/>
                <a:gd name="T10" fmla="*/ 39 w 45"/>
                <a:gd name="T11" fmla="*/ 10 h 45"/>
                <a:gd name="T12" fmla="*/ 42 w 45"/>
                <a:gd name="T13" fmla="*/ 13 h 45"/>
                <a:gd name="T14" fmla="*/ 42 w 45"/>
                <a:gd name="T15" fmla="*/ 20 h 45"/>
                <a:gd name="T16" fmla="*/ 45 w 45"/>
                <a:gd name="T17" fmla="*/ 23 h 45"/>
                <a:gd name="T18" fmla="*/ 42 w 45"/>
                <a:gd name="T19" fmla="*/ 26 h 45"/>
                <a:gd name="T20" fmla="*/ 42 w 45"/>
                <a:gd name="T21" fmla="*/ 33 h 45"/>
                <a:gd name="T22" fmla="*/ 39 w 45"/>
                <a:gd name="T23" fmla="*/ 36 h 45"/>
                <a:gd name="T24" fmla="*/ 39 w 45"/>
                <a:gd name="T25" fmla="*/ 39 h 45"/>
                <a:gd name="T26" fmla="*/ 36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3 w 45"/>
                <a:gd name="T43" fmla="*/ 36 h 45"/>
                <a:gd name="T44" fmla="*/ 0 w 45"/>
                <a:gd name="T45" fmla="*/ 33 h 45"/>
                <a:gd name="T46" fmla="*/ 0 w 45"/>
                <a:gd name="T47" fmla="*/ 26 h 45"/>
                <a:gd name="T48" fmla="*/ 0 w 45"/>
                <a:gd name="T49" fmla="*/ 23 h 45"/>
                <a:gd name="T50" fmla="*/ 0 w 45"/>
                <a:gd name="T51" fmla="*/ 20 h 45"/>
                <a:gd name="T52" fmla="*/ 0 w 45"/>
                <a:gd name="T53" fmla="*/ 13 h 45"/>
                <a:gd name="T54" fmla="*/ 3 w 45"/>
                <a:gd name="T55" fmla="*/ 10 h 45"/>
                <a:gd name="T56" fmla="*/ 7 w 45"/>
                <a:gd name="T57" fmla="*/ 7 h 45"/>
                <a:gd name="T58" fmla="*/ 10 w 45"/>
                <a:gd name="T59" fmla="*/ 4 h 45"/>
                <a:gd name="T60" fmla="*/ 13 w 45"/>
                <a:gd name="T61" fmla="*/ 4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4"/>
                  </a:lnTo>
                  <a:lnTo>
                    <a:pt x="36" y="4"/>
                  </a:lnTo>
                  <a:lnTo>
                    <a:pt x="39" y="7"/>
                  </a:lnTo>
                  <a:lnTo>
                    <a:pt x="39" y="10"/>
                  </a:lnTo>
                  <a:lnTo>
                    <a:pt x="42" y="13"/>
                  </a:lnTo>
                  <a:lnTo>
                    <a:pt x="42" y="20"/>
                  </a:lnTo>
                  <a:lnTo>
                    <a:pt x="45" y="23"/>
                  </a:lnTo>
                  <a:lnTo>
                    <a:pt x="42" y="26"/>
                  </a:lnTo>
                  <a:lnTo>
                    <a:pt x="42" y="33"/>
                  </a:lnTo>
                  <a:lnTo>
                    <a:pt x="39" y="36"/>
                  </a:lnTo>
                  <a:lnTo>
                    <a:pt x="39" y="39"/>
                  </a:lnTo>
                  <a:lnTo>
                    <a:pt x="36" y="42"/>
                  </a:lnTo>
                  <a:lnTo>
                    <a:pt x="29" y="42"/>
                  </a:lnTo>
                  <a:lnTo>
                    <a:pt x="26" y="45"/>
                  </a:lnTo>
                  <a:lnTo>
                    <a:pt x="23" y="45"/>
                  </a:lnTo>
                  <a:lnTo>
                    <a:pt x="16" y="45"/>
                  </a:lnTo>
                  <a:lnTo>
                    <a:pt x="13" y="42"/>
                  </a:lnTo>
                  <a:lnTo>
                    <a:pt x="10" y="42"/>
                  </a:lnTo>
                  <a:lnTo>
                    <a:pt x="7" y="39"/>
                  </a:lnTo>
                  <a:lnTo>
                    <a:pt x="3" y="36"/>
                  </a:lnTo>
                  <a:lnTo>
                    <a:pt x="0" y="33"/>
                  </a:lnTo>
                  <a:lnTo>
                    <a:pt x="0" y="26"/>
                  </a:lnTo>
                  <a:lnTo>
                    <a:pt x="0" y="23"/>
                  </a:lnTo>
                  <a:lnTo>
                    <a:pt x="0" y="20"/>
                  </a:lnTo>
                  <a:lnTo>
                    <a:pt x="0" y="13"/>
                  </a:lnTo>
                  <a:lnTo>
                    <a:pt x="3" y="10"/>
                  </a:lnTo>
                  <a:lnTo>
                    <a:pt x="7" y="7"/>
                  </a:lnTo>
                  <a:lnTo>
                    <a:pt x="10" y="4"/>
                  </a:lnTo>
                  <a:lnTo>
                    <a:pt x="13" y="4"/>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874" name="Freeform 482"/>
            <p:cNvSpPr>
              <a:spLocks/>
            </p:cNvSpPr>
            <p:nvPr/>
          </p:nvSpPr>
          <p:spPr bwMode="auto">
            <a:xfrm>
              <a:off x="2339" y="1307"/>
              <a:ext cx="62" cy="63"/>
            </a:xfrm>
            <a:custGeom>
              <a:avLst/>
              <a:gdLst>
                <a:gd name="T0" fmla="*/ 23 w 45"/>
                <a:gd name="T1" fmla="*/ 0 h 45"/>
                <a:gd name="T2" fmla="*/ 26 w 45"/>
                <a:gd name="T3" fmla="*/ 0 h 45"/>
                <a:gd name="T4" fmla="*/ 29 w 45"/>
                <a:gd name="T5" fmla="*/ 4 h 45"/>
                <a:gd name="T6" fmla="*/ 36 w 45"/>
                <a:gd name="T7" fmla="*/ 4 h 45"/>
                <a:gd name="T8" fmla="*/ 39 w 45"/>
                <a:gd name="T9" fmla="*/ 7 h 45"/>
                <a:gd name="T10" fmla="*/ 39 w 45"/>
                <a:gd name="T11" fmla="*/ 10 h 45"/>
                <a:gd name="T12" fmla="*/ 42 w 45"/>
                <a:gd name="T13" fmla="*/ 13 h 45"/>
                <a:gd name="T14" fmla="*/ 42 w 45"/>
                <a:gd name="T15" fmla="*/ 20 h 45"/>
                <a:gd name="T16" fmla="*/ 45 w 45"/>
                <a:gd name="T17" fmla="*/ 23 h 45"/>
                <a:gd name="T18" fmla="*/ 42 w 45"/>
                <a:gd name="T19" fmla="*/ 26 h 45"/>
                <a:gd name="T20" fmla="*/ 42 w 45"/>
                <a:gd name="T21" fmla="*/ 33 h 45"/>
                <a:gd name="T22" fmla="*/ 39 w 45"/>
                <a:gd name="T23" fmla="*/ 36 h 45"/>
                <a:gd name="T24" fmla="*/ 39 w 45"/>
                <a:gd name="T25" fmla="*/ 39 h 45"/>
                <a:gd name="T26" fmla="*/ 36 w 45"/>
                <a:gd name="T27" fmla="*/ 42 h 45"/>
                <a:gd name="T28" fmla="*/ 29 w 45"/>
                <a:gd name="T29" fmla="*/ 42 h 45"/>
                <a:gd name="T30" fmla="*/ 26 w 45"/>
                <a:gd name="T31" fmla="*/ 45 h 45"/>
                <a:gd name="T32" fmla="*/ 23 w 45"/>
                <a:gd name="T33" fmla="*/ 45 h 45"/>
                <a:gd name="T34" fmla="*/ 16 w 45"/>
                <a:gd name="T35" fmla="*/ 45 h 45"/>
                <a:gd name="T36" fmla="*/ 13 w 45"/>
                <a:gd name="T37" fmla="*/ 42 h 45"/>
                <a:gd name="T38" fmla="*/ 10 w 45"/>
                <a:gd name="T39" fmla="*/ 42 h 45"/>
                <a:gd name="T40" fmla="*/ 7 w 45"/>
                <a:gd name="T41" fmla="*/ 39 h 45"/>
                <a:gd name="T42" fmla="*/ 3 w 45"/>
                <a:gd name="T43" fmla="*/ 36 h 45"/>
                <a:gd name="T44" fmla="*/ 0 w 45"/>
                <a:gd name="T45" fmla="*/ 33 h 45"/>
                <a:gd name="T46" fmla="*/ 0 w 45"/>
                <a:gd name="T47" fmla="*/ 26 h 45"/>
                <a:gd name="T48" fmla="*/ 0 w 45"/>
                <a:gd name="T49" fmla="*/ 23 h 45"/>
                <a:gd name="T50" fmla="*/ 0 w 45"/>
                <a:gd name="T51" fmla="*/ 20 h 45"/>
                <a:gd name="T52" fmla="*/ 0 w 45"/>
                <a:gd name="T53" fmla="*/ 13 h 45"/>
                <a:gd name="T54" fmla="*/ 3 w 45"/>
                <a:gd name="T55" fmla="*/ 10 h 45"/>
                <a:gd name="T56" fmla="*/ 7 w 45"/>
                <a:gd name="T57" fmla="*/ 7 h 45"/>
                <a:gd name="T58" fmla="*/ 10 w 45"/>
                <a:gd name="T59" fmla="*/ 4 h 45"/>
                <a:gd name="T60" fmla="*/ 13 w 45"/>
                <a:gd name="T61" fmla="*/ 4 h 45"/>
                <a:gd name="T62" fmla="*/ 16 w 45"/>
                <a:gd name="T63" fmla="*/ 0 h 45"/>
                <a:gd name="T64" fmla="*/ 23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3" y="0"/>
                  </a:moveTo>
                  <a:lnTo>
                    <a:pt x="26" y="0"/>
                  </a:lnTo>
                  <a:lnTo>
                    <a:pt x="29" y="4"/>
                  </a:lnTo>
                  <a:lnTo>
                    <a:pt x="36" y="4"/>
                  </a:lnTo>
                  <a:lnTo>
                    <a:pt x="39" y="7"/>
                  </a:lnTo>
                  <a:lnTo>
                    <a:pt x="39" y="10"/>
                  </a:lnTo>
                  <a:lnTo>
                    <a:pt x="42" y="13"/>
                  </a:lnTo>
                  <a:lnTo>
                    <a:pt x="42" y="20"/>
                  </a:lnTo>
                  <a:lnTo>
                    <a:pt x="45" y="23"/>
                  </a:lnTo>
                  <a:lnTo>
                    <a:pt x="42" y="26"/>
                  </a:lnTo>
                  <a:lnTo>
                    <a:pt x="42" y="33"/>
                  </a:lnTo>
                  <a:lnTo>
                    <a:pt x="39" y="36"/>
                  </a:lnTo>
                  <a:lnTo>
                    <a:pt x="39" y="39"/>
                  </a:lnTo>
                  <a:lnTo>
                    <a:pt x="36" y="42"/>
                  </a:lnTo>
                  <a:lnTo>
                    <a:pt x="29" y="42"/>
                  </a:lnTo>
                  <a:lnTo>
                    <a:pt x="26" y="45"/>
                  </a:lnTo>
                  <a:lnTo>
                    <a:pt x="23" y="45"/>
                  </a:lnTo>
                  <a:lnTo>
                    <a:pt x="16" y="45"/>
                  </a:lnTo>
                  <a:lnTo>
                    <a:pt x="13" y="42"/>
                  </a:lnTo>
                  <a:lnTo>
                    <a:pt x="10" y="42"/>
                  </a:lnTo>
                  <a:lnTo>
                    <a:pt x="7" y="39"/>
                  </a:lnTo>
                  <a:lnTo>
                    <a:pt x="3" y="36"/>
                  </a:lnTo>
                  <a:lnTo>
                    <a:pt x="0" y="33"/>
                  </a:lnTo>
                  <a:lnTo>
                    <a:pt x="0" y="26"/>
                  </a:lnTo>
                  <a:lnTo>
                    <a:pt x="0" y="23"/>
                  </a:lnTo>
                  <a:lnTo>
                    <a:pt x="0" y="20"/>
                  </a:lnTo>
                  <a:lnTo>
                    <a:pt x="0" y="13"/>
                  </a:lnTo>
                  <a:lnTo>
                    <a:pt x="3" y="10"/>
                  </a:lnTo>
                  <a:lnTo>
                    <a:pt x="7" y="7"/>
                  </a:lnTo>
                  <a:lnTo>
                    <a:pt x="10" y="4"/>
                  </a:lnTo>
                  <a:lnTo>
                    <a:pt x="13" y="4"/>
                  </a:lnTo>
                  <a:lnTo>
                    <a:pt x="16" y="0"/>
                  </a:lnTo>
                  <a:lnTo>
                    <a:pt x="23" y="0"/>
                  </a:lnTo>
                </a:path>
              </a:pathLst>
            </a:custGeom>
            <a:noFill/>
            <a:ln w="0">
              <a:solidFill>
                <a:srgbClr val="000000"/>
              </a:solidFill>
              <a:round/>
              <a:headEnd/>
              <a:tailEnd/>
            </a:ln>
          </p:spPr>
          <p:txBody>
            <a:bodyPr/>
            <a:lstStyle/>
            <a:p>
              <a:endParaRPr lang="en-US"/>
            </a:p>
          </p:txBody>
        </p:sp>
        <p:sp>
          <p:nvSpPr>
            <p:cNvPr id="32875" name="Freeform 483"/>
            <p:cNvSpPr>
              <a:spLocks/>
            </p:cNvSpPr>
            <p:nvPr/>
          </p:nvSpPr>
          <p:spPr bwMode="auto">
            <a:xfrm>
              <a:off x="2325" y="1214"/>
              <a:ext cx="64" cy="63"/>
            </a:xfrm>
            <a:custGeom>
              <a:avLst/>
              <a:gdLst>
                <a:gd name="T0" fmla="*/ 23 w 46"/>
                <a:gd name="T1" fmla="*/ 0 h 45"/>
                <a:gd name="T2" fmla="*/ 26 w 46"/>
                <a:gd name="T3" fmla="*/ 0 h 45"/>
                <a:gd name="T4" fmla="*/ 29 w 46"/>
                <a:gd name="T5" fmla="*/ 3 h 45"/>
                <a:gd name="T6" fmla="*/ 36 w 46"/>
                <a:gd name="T7" fmla="*/ 3 h 45"/>
                <a:gd name="T8" fmla="*/ 39 w 46"/>
                <a:gd name="T9" fmla="*/ 6 h 45"/>
                <a:gd name="T10" fmla="*/ 42 w 46"/>
                <a:gd name="T11" fmla="*/ 10 h 45"/>
                <a:gd name="T12" fmla="*/ 42 w 46"/>
                <a:gd name="T13" fmla="*/ 13 h 45"/>
                <a:gd name="T14" fmla="*/ 46 w 46"/>
                <a:gd name="T15" fmla="*/ 19 h 45"/>
                <a:gd name="T16" fmla="*/ 46 w 46"/>
                <a:gd name="T17" fmla="*/ 22 h 45"/>
                <a:gd name="T18" fmla="*/ 46 w 46"/>
                <a:gd name="T19" fmla="*/ 26 h 45"/>
                <a:gd name="T20" fmla="*/ 42 w 46"/>
                <a:gd name="T21" fmla="*/ 32 h 45"/>
                <a:gd name="T22" fmla="*/ 42 w 46"/>
                <a:gd name="T23" fmla="*/ 35 h 45"/>
                <a:gd name="T24" fmla="*/ 39 w 46"/>
                <a:gd name="T25" fmla="*/ 38 h 45"/>
                <a:gd name="T26" fmla="*/ 36 w 46"/>
                <a:gd name="T27" fmla="*/ 42 h 45"/>
                <a:gd name="T28" fmla="*/ 29 w 46"/>
                <a:gd name="T29" fmla="*/ 42 h 45"/>
                <a:gd name="T30" fmla="*/ 26 w 46"/>
                <a:gd name="T31" fmla="*/ 45 h 45"/>
                <a:gd name="T32" fmla="*/ 23 w 46"/>
                <a:gd name="T33" fmla="*/ 45 h 45"/>
                <a:gd name="T34" fmla="*/ 17 w 46"/>
                <a:gd name="T35" fmla="*/ 45 h 45"/>
                <a:gd name="T36" fmla="*/ 13 w 46"/>
                <a:gd name="T37" fmla="*/ 42 h 45"/>
                <a:gd name="T38" fmla="*/ 10 w 46"/>
                <a:gd name="T39" fmla="*/ 42 h 45"/>
                <a:gd name="T40" fmla="*/ 7 w 46"/>
                <a:gd name="T41" fmla="*/ 38 h 45"/>
                <a:gd name="T42" fmla="*/ 4 w 46"/>
                <a:gd name="T43" fmla="*/ 35 h 45"/>
                <a:gd name="T44" fmla="*/ 0 w 46"/>
                <a:gd name="T45" fmla="*/ 32 h 45"/>
                <a:gd name="T46" fmla="*/ 0 w 46"/>
                <a:gd name="T47" fmla="*/ 26 h 45"/>
                <a:gd name="T48" fmla="*/ 0 w 46"/>
                <a:gd name="T49" fmla="*/ 22 h 45"/>
                <a:gd name="T50" fmla="*/ 0 w 46"/>
                <a:gd name="T51" fmla="*/ 19 h 45"/>
                <a:gd name="T52" fmla="*/ 0 w 46"/>
                <a:gd name="T53" fmla="*/ 13 h 45"/>
                <a:gd name="T54" fmla="*/ 4 w 46"/>
                <a:gd name="T55" fmla="*/ 10 h 45"/>
                <a:gd name="T56" fmla="*/ 7 w 46"/>
                <a:gd name="T57" fmla="*/ 6 h 45"/>
                <a:gd name="T58" fmla="*/ 10 w 46"/>
                <a:gd name="T59" fmla="*/ 3 h 45"/>
                <a:gd name="T60" fmla="*/ 13 w 46"/>
                <a:gd name="T61" fmla="*/ 3 h 45"/>
                <a:gd name="T62" fmla="*/ 17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29" y="3"/>
                  </a:lnTo>
                  <a:lnTo>
                    <a:pt x="36" y="3"/>
                  </a:lnTo>
                  <a:lnTo>
                    <a:pt x="39" y="6"/>
                  </a:lnTo>
                  <a:lnTo>
                    <a:pt x="42" y="10"/>
                  </a:lnTo>
                  <a:lnTo>
                    <a:pt x="42" y="13"/>
                  </a:lnTo>
                  <a:lnTo>
                    <a:pt x="46" y="19"/>
                  </a:lnTo>
                  <a:lnTo>
                    <a:pt x="46" y="22"/>
                  </a:lnTo>
                  <a:lnTo>
                    <a:pt x="46" y="26"/>
                  </a:lnTo>
                  <a:lnTo>
                    <a:pt x="42" y="32"/>
                  </a:lnTo>
                  <a:lnTo>
                    <a:pt x="42" y="35"/>
                  </a:lnTo>
                  <a:lnTo>
                    <a:pt x="39" y="38"/>
                  </a:lnTo>
                  <a:lnTo>
                    <a:pt x="36" y="42"/>
                  </a:lnTo>
                  <a:lnTo>
                    <a:pt x="29" y="42"/>
                  </a:lnTo>
                  <a:lnTo>
                    <a:pt x="26" y="45"/>
                  </a:lnTo>
                  <a:lnTo>
                    <a:pt x="23" y="45"/>
                  </a:lnTo>
                  <a:lnTo>
                    <a:pt x="17" y="45"/>
                  </a:lnTo>
                  <a:lnTo>
                    <a:pt x="13" y="42"/>
                  </a:lnTo>
                  <a:lnTo>
                    <a:pt x="10" y="42"/>
                  </a:lnTo>
                  <a:lnTo>
                    <a:pt x="7" y="38"/>
                  </a:lnTo>
                  <a:lnTo>
                    <a:pt x="4" y="35"/>
                  </a:lnTo>
                  <a:lnTo>
                    <a:pt x="0" y="32"/>
                  </a:lnTo>
                  <a:lnTo>
                    <a:pt x="0" y="26"/>
                  </a:lnTo>
                  <a:lnTo>
                    <a:pt x="0" y="22"/>
                  </a:lnTo>
                  <a:lnTo>
                    <a:pt x="0" y="19"/>
                  </a:lnTo>
                  <a:lnTo>
                    <a:pt x="0" y="13"/>
                  </a:lnTo>
                  <a:lnTo>
                    <a:pt x="4" y="10"/>
                  </a:lnTo>
                  <a:lnTo>
                    <a:pt x="7" y="6"/>
                  </a:lnTo>
                  <a:lnTo>
                    <a:pt x="10" y="3"/>
                  </a:lnTo>
                  <a:lnTo>
                    <a:pt x="13" y="3"/>
                  </a:lnTo>
                  <a:lnTo>
                    <a:pt x="17"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876" name="Freeform 484"/>
            <p:cNvSpPr>
              <a:spLocks/>
            </p:cNvSpPr>
            <p:nvPr/>
          </p:nvSpPr>
          <p:spPr bwMode="auto">
            <a:xfrm>
              <a:off x="2325" y="1214"/>
              <a:ext cx="64" cy="63"/>
            </a:xfrm>
            <a:custGeom>
              <a:avLst/>
              <a:gdLst>
                <a:gd name="T0" fmla="*/ 23 w 46"/>
                <a:gd name="T1" fmla="*/ 0 h 45"/>
                <a:gd name="T2" fmla="*/ 26 w 46"/>
                <a:gd name="T3" fmla="*/ 0 h 45"/>
                <a:gd name="T4" fmla="*/ 29 w 46"/>
                <a:gd name="T5" fmla="*/ 3 h 45"/>
                <a:gd name="T6" fmla="*/ 36 w 46"/>
                <a:gd name="T7" fmla="*/ 3 h 45"/>
                <a:gd name="T8" fmla="*/ 39 w 46"/>
                <a:gd name="T9" fmla="*/ 6 h 45"/>
                <a:gd name="T10" fmla="*/ 42 w 46"/>
                <a:gd name="T11" fmla="*/ 10 h 45"/>
                <a:gd name="T12" fmla="*/ 42 w 46"/>
                <a:gd name="T13" fmla="*/ 13 h 45"/>
                <a:gd name="T14" fmla="*/ 46 w 46"/>
                <a:gd name="T15" fmla="*/ 19 h 45"/>
                <a:gd name="T16" fmla="*/ 46 w 46"/>
                <a:gd name="T17" fmla="*/ 22 h 45"/>
                <a:gd name="T18" fmla="*/ 46 w 46"/>
                <a:gd name="T19" fmla="*/ 26 h 45"/>
                <a:gd name="T20" fmla="*/ 42 w 46"/>
                <a:gd name="T21" fmla="*/ 32 h 45"/>
                <a:gd name="T22" fmla="*/ 42 w 46"/>
                <a:gd name="T23" fmla="*/ 35 h 45"/>
                <a:gd name="T24" fmla="*/ 39 w 46"/>
                <a:gd name="T25" fmla="*/ 38 h 45"/>
                <a:gd name="T26" fmla="*/ 36 w 46"/>
                <a:gd name="T27" fmla="*/ 42 h 45"/>
                <a:gd name="T28" fmla="*/ 29 w 46"/>
                <a:gd name="T29" fmla="*/ 42 h 45"/>
                <a:gd name="T30" fmla="*/ 26 w 46"/>
                <a:gd name="T31" fmla="*/ 45 h 45"/>
                <a:gd name="T32" fmla="*/ 23 w 46"/>
                <a:gd name="T33" fmla="*/ 45 h 45"/>
                <a:gd name="T34" fmla="*/ 17 w 46"/>
                <a:gd name="T35" fmla="*/ 45 h 45"/>
                <a:gd name="T36" fmla="*/ 13 w 46"/>
                <a:gd name="T37" fmla="*/ 42 h 45"/>
                <a:gd name="T38" fmla="*/ 10 w 46"/>
                <a:gd name="T39" fmla="*/ 42 h 45"/>
                <a:gd name="T40" fmla="*/ 7 w 46"/>
                <a:gd name="T41" fmla="*/ 38 h 45"/>
                <a:gd name="T42" fmla="*/ 4 w 46"/>
                <a:gd name="T43" fmla="*/ 35 h 45"/>
                <a:gd name="T44" fmla="*/ 0 w 46"/>
                <a:gd name="T45" fmla="*/ 32 h 45"/>
                <a:gd name="T46" fmla="*/ 0 w 46"/>
                <a:gd name="T47" fmla="*/ 26 h 45"/>
                <a:gd name="T48" fmla="*/ 0 w 46"/>
                <a:gd name="T49" fmla="*/ 22 h 45"/>
                <a:gd name="T50" fmla="*/ 0 w 46"/>
                <a:gd name="T51" fmla="*/ 19 h 45"/>
                <a:gd name="T52" fmla="*/ 0 w 46"/>
                <a:gd name="T53" fmla="*/ 13 h 45"/>
                <a:gd name="T54" fmla="*/ 4 w 46"/>
                <a:gd name="T55" fmla="*/ 10 h 45"/>
                <a:gd name="T56" fmla="*/ 7 w 46"/>
                <a:gd name="T57" fmla="*/ 6 h 45"/>
                <a:gd name="T58" fmla="*/ 10 w 46"/>
                <a:gd name="T59" fmla="*/ 3 h 45"/>
                <a:gd name="T60" fmla="*/ 13 w 46"/>
                <a:gd name="T61" fmla="*/ 3 h 45"/>
                <a:gd name="T62" fmla="*/ 17 w 46"/>
                <a:gd name="T63" fmla="*/ 0 h 45"/>
                <a:gd name="T64" fmla="*/ 23 w 46"/>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5"/>
                <a:gd name="T101" fmla="*/ 46 w 46"/>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5">
                  <a:moveTo>
                    <a:pt x="23" y="0"/>
                  </a:moveTo>
                  <a:lnTo>
                    <a:pt x="26" y="0"/>
                  </a:lnTo>
                  <a:lnTo>
                    <a:pt x="29" y="3"/>
                  </a:lnTo>
                  <a:lnTo>
                    <a:pt x="36" y="3"/>
                  </a:lnTo>
                  <a:lnTo>
                    <a:pt x="39" y="6"/>
                  </a:lnTo>
                  <a:lnTo>
                    <a:pt x="42" y="10"/>
                  </a:lnTo>
                  <a:lnTo>
                    <a:pt x="42" y="13"/>
                  </a:lnTo>
                  <a:lnTo>
                    <a:pt x="46" y="19"/>
                  </a:lnTo>
                  <a:lnTo>
                    <a:pt x="46" y="22"/>
                  </a:lnTo>
                  <a:lnTo>
                    <a:pt x="46" y="26"/>
                  </a:lnTo>
                  <a:lnTo>
                    <a:pt x="42" y="32"/>
                  </a:lnTo>
                  <a:lnTo>
                    <a:pt x="42" y="35"/>
                  </a:lnTo>
                  <a:lnTo>
                    <a:pt x="39" y="38"/>
                  </a:lnTo>
                  <a:lnTo>
                    <a:pt x="36" y="42"/>
                  </a:lnTo>
                  <a:lnTo>
                    <a:pt x="29" y="42"/>
                  </a:lnTo>
                  <a:lnTo>
                    <a:pt x="26" y="45"/>
                  </a:lnTo>
                  <a:lnTo>
                    <a:pt x="23" y="45"/>
                  </a:lnTo>
                  <a:lnTo>
                    <a:pt x="17" y="45"/>
                  </a:lnTo>
                  <a:lnTo>
                    <a:pt x="13" y="42"/>
                  </a:lnTo>
                  <a:lnTo>
                    <a:pt x="10" y="42"/>
                  </a:lnTo>
                  <a:lnTo>
                    <a:pt x="7" y="38"/>
                  </a:lnTo>
                  <a:lnTo>
                    <a:pt x="4" y="35"/>
                  </a:lnTo>
                  <a:lnTo>
                    <a:pt x="0" y="32"/>
                  </a:lnTo>
                  <a:lnTo>
                    <a:pt x="0" y="26"/>
                  </a:lnTo>
                  <a:lnTo>
                    <a:pt x="0" y="22"/>
                  </a:lnTo>
                  <a:lnTo>
                    <a:pt x="0" y="19"/>
                  </a:lnTo>
                  <a:lnTo>
                    <a:pt x="0" y="13"/>
                  </a:lnTo>
                  <a:lnTo>
                    <a:pt x="4" y="10"/>
                  </a:lnTo>
                  <a:lnTo>
                    <a:pt x="7" y="6"/>
                  </a:lnTo>
                  <a:lnTo>
                    <a:pt x="10" y="3"/>
                  </a:lnTo>
                  <a:lnTo>
                    <a:pt x="13" y="3"/>
                  </a:lnTo>
                  <a:lnTo>
                    <a:pt x="17" y="0"/>
                  </a:lnTo>
                  <a:lnTo>
                    <a:pt x="23" y="0"/>
                  </a:lnTo>
                </a:path>
              </a:pathLst>
            </a:custGeom>
            <a:noFill/>
            <a:ln w="0">
              <a:solidFill>
                <a:srgbClr val="000000"/>
              </a:solidFill>
              <a:round/>
              <a:headEnd/>
              <a:tailEnd/>
            </a:ln>
          </p:spPr>
          <p:txBody>
            <a:bodyPr/>
            <a:lstStyle/>
            <a:p>
              <a:endParaRPr lang="en-US"/>
            </a:p>
          </p:txBody>
        </p:sp>
        <p:sp>
          <p:nvSpPr>
            <p:cNvPr id="32877" name="Freeform 485"/>
            <p:cNvSpPr>
              <a:spLocks/>
            </p:cNvSpPr>
            <p:nvPr/>
          </p:nvSpPr>
          <p:spPr bwMode="auto">
            <a:xfrm>
              <a:off x="2299" y="1151"/>
              <a:ext cx="58" cy="63"/>
            </a:xfrm>
            <a:custGeom>
              <a:avLst/>
              <a:gdLst>
                <a:gd name="T0" fmla="*/ 23 w 42"/>
                <a:gd name="T1" fmla="*/ 0 h 45"/>
                <a:gd name="T2" fmla="*/ 26 w 42"/>
                <a:gd name="T3" fmla="*/ 0 h 45"/>
                <a:gd name="T4" fmla="*/ 29 w 42"/>
                <a:gd name="T5" fmla="*/ 3 h 45"/>
                <a:gd name="T6" fmla="*/ 32 w 42"/>
                <a:gd name="T7" fmla="*/ 3 h 45"/>
                <a:gd name="T8" fmla="*/ 36 w 42"/>
                <a:gd name="T9" fmla="*/ 6 h 45"/>
                <a:gd name="T10" fmla="*/ 39 w 42"/>
                <a:gd name="T11" fmla="*/ 10 h 45"/>
                <a:gd name="T12" fmla="*/ 42 w 42"/>
                <a:gd name="T13" fmla="*/ 13 h 45"/>
                <a:gd name="T14" fmla="*/ 42 w 42"/>
                <a:gd name="T15" fmla="*/ 19 h 45"/>
                <a:gd name="T16" fmla="*/ 42 w 42"/>
                <a:gd name="T17" fmla="*/ 22 h 45"/>
                <a:gd name="T18" fmla="*/ 42 w 42"/>
                <a:gd name="T19" fmla="*/ 26 h 45"/>
                <a:gd name="T20" fmla="*/ 42 w 42"/>
                <a:gd name="T21" fmla="*/ 32 h 45"/>
                <a:gd name="T22" fmla="*/ 39 w 42"/>
                <a:gd name="T23" fmla="*/ 35 h 45"/>
                <a:gd name="T24" fmla="*/ 36 w 42"/>
                <a:gd name="T25" fmla="*/ 38 h 45"/>
                <a:gd name="T26" fmla="*/ 32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8 h 45"/>
                <a:gd name="T42" fmla="*/ 3 w 42"/>
                <a:gd name="T43" fmla="*/ 35 h 45"/>
                <a:gd name="T44" fmla="*/ 0 w 42"/>
                <a:gd name="T45" fmla="*/ 32 h 45"/>
                <a:gd name="T46" fmla="*/ 0 w 42"/>
                <a:gd name="T47" fmla="*/ 26 h 45"/>
                <a:gd name="T48" fmla="*/ 0 w 42"/>
                <a:gd name="T49" fmla="*/ 22 h 45"/>
                <a:gd name="T50" fmla="*/ 0 w 42"/>
                <a:gd name="T51" fmla="*/ 19 h 45"/>
                <a:gd name="T52" fmla="*/ 0 w 42"/>
                <a:gd name="T53" fmla="*/ 13 h 45"/>
                <a:gd name="T54" fmla="*/ 3 w 42"/>
                <a:gd name="T55" fmla="*/ 10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2" y="3"/>
                  </a:lnTo>
                  <a:lnTo>
                    <a:pt x="36" y="6"/>
                  </a:lnTo>
                  <a:lnTo>
                    <a:pt x="39" y="10"/>
                  </a:lnTo>
                  <a:lnTo>
                    <a:pt x="42" y="13"/>
                  </a:lnTo>
                  <a:lnTo>
                    <a:pt x="42" y="19"/>
                  </a:lnTo>
                  <a:lnTo>
                    <a:pt x="42" y="22"/>
                  </a:lnTo>
                  <a:lnTo>
                    <a:pt x="42" y="26"/>
                  </a:lnTo>
                  <a:lnTo>
                    <a:pt x="42" y="32"/>
                  </a:lnTo>
                  <a:lnTo>
                    <a:pt x="39" y="35"/>
                  </a:lnTo>
                  <a:lnTo>
                    <a:pt x="36" y="38"/>
                  </a:lnTo>
                  <a:lnTo>
                    <a:pt x="32" y="42"/>
                  </a:lnTo>
                  <a:lnTo>
                    <a:pt x="29" y="42"/>
                  </a:lnTo>
                  <a:lnTo>
                    <a:pt x="26" y="45"/>
                  </a:lnTo>
                  <a:lnTo>
                    <a:pt x="23" y="45"/>
                  </a:lnTo>
                  <a:lnTo>
                    <a:pt x="16" y="45"/>
                  </a:lnTo>
                  <a:lnTo>
                    <a:pt x="13" y="42"/>
                  </a:lnTo>
                  <a:lnTo>
                    <a:pt x="10" y="42"/>
                  </a:lnTo>
                  <a:lnTo>
                    <a:pt x="7" y="38"/>
                  </a:lnTo>
                  <a:lnTo>
                    <a:pt x="3" y="35"/>
                  </a:lnTo>
                  <a:lnTo>
                    <a:pt x="0" y="32"/>
                  </a:lnTo>
                  <a:lnTo>
                    <a:pt x="0" y="26"/>
                  </a:lnTo>
                  <a:lnTo>
                    <a:pt x="0" y="22"/>
                  </a:lnTo>
                  <a:lnTo>
                    <a:pt x="0" y="19"/>
                  </a:lnTo>
                  <a:lnTo>
                    <a:pt x="0" y="13"/>
                  </a:lnTo>
                  <a:lnTo>
                    <a:pt x="3" y="10"/>
                  </a:lnTo>
                  <a:lnTo>
                    <a:pt x="7" y="6"/>
                  </a:lnTo>
                  <a:lnTo>
                    <a:pt x="10" y="3"/>
                  </a:lnTo>
                  <a:lnTo>
                    <a:pt x="13" y="3"/>
                  </a:lnTo>
                  <a:lnTo>
                    <a:pt x="16" y="0"/>
                  </a:lnTo>
                  <a:lnTo>
                    <a:pt x="23" y="0"/>
                  </a:lnTo>
                  <a:close/>
                </a:path>
              </a:pathLst>
            </a:custGeom>
            <a:solidFill>
              <a:srgbClr val="FFFF00"/>
            </a:solidFill>
            <a:ln w="12700">
              <a:solidFill>
                <a:srgbClr val="000000"/>
              </a:solidFill>
              <a:round/>
              <a:headEnd/>
              <a:tailEnd/>
            </a:ln>
          </p:spPr>
          <p:txBody>
            <a:bodyPr/>
            <a:lstStyle/>
            <a:p>
              <a:endParaRPr lang="en-US"/>
            </a:p>
          </p:txBody>
        </p:sp>
        <p:sp>
          <p:nvSpPr>
            <p:cNvPr id="32878" name="Freeform 486"/>
            <p:cNvSpPr>
              <a:spLocks/>
            </p:cNvSpPr>
            <p:nvPr/>
          </p:nvSpPr>
          <p:spPr bwMode="auto">
            <a:xfrm>
              <a:off x="2299" y="1151"/>
              <a:ext cx="58" cy="63"/>
            </a:xfrm>
            <a:custGeom>
              <a:avLst/>
              <a:gdLst>
                <a:gd name="T0" fmla="*/ 23 w 42"/>
                <a:gd name="T1" fmla="*/ 0 h 45"/>
                <a:gd name="T2" fmla="*/ 26 w 42"/>
                <a:gd name="T3" fmla="*/ 0 h 45"/>
                <a:gd name="T4" fmla="*/ 29 w 42"/>
                <a:gd name="T5" fmla="*/ 3 h 45"/>
                <a:gd name="T6" fmla="*/ 32 w 42"/>
                <a:gd name="T7" fmla="*/ 3 h 45"/>
                <a:gd name="T8" fmla="*/ 36 w 42"/>
                <a:gd name="T9" fmla="*/ 6 h 45"/>
                <a:gd name="T10" fmla="*/ 39 w 42"/>
                <a:gd name="T11" fmla="*/ 10 h 45"/>
                <a:gd name="T12" fmla="*/ 42 w 42"/>
                <a:gd name="T13" fmla="*/ 13 h 45"/>
                <a:gd name="T14" fmla="*/ 42 w 42"/>
                <a:gd name="T15" fmla="*/ 19 h 45"/>
                <a:gd name="T16" fmla="*/ 42 w 42"/>
                <a:gd name="T17" fmla="*/ 22 h 45"/>
                <a:gd name="T18" fmla="*/ 42 w 42"/>
                <a:gd name="T19" fmla="*/ 26 h 45"/>
                <a:gd name="T20" fmla="*/ 42 w 42"/>
                <a:gd name="T21" fmla="*/ 32 h 45"/>
                <a:gd name="T22" fmla="*/ 39 w 42"/>
                <a:gd name="T23" fmla="*/ 35 h 45"/>
                <a:gd name="T24" fmla="*/ 36 w 42"/>
                <a:gd name="T25" fmla="*/ 38 h 45"/>
                <a:gd name="T26" fmla="*/ 32 w 42"/>
                <a:gd name="T27" fmla="*/ 42 h 45"/>
                <a:gd name="T28" fmla="*/ 29 w 42"/>
                <a:gd name="T29" fmla="*/ 42 h 45"/>
                <a:gd name="T30" fmla="*/ 26 w 42"/>
                <a:gd name="T31" fmla="*/ 45 h 45"/>
                <a:gd name="T32" fmla="*/ 23 w 42"/>
                <a:gd name="T33" fmla="*/ 45 h 45"/>
                <a:gd name="T34" fmla="*/ 16 w 42"/>
                <a:gd name="T35" fmla="*/ 45 h 45"/>
                <a:gd name="T36" fmla="*/ 13 w 42"/>
                <a:gd name="T37" fmla="*/ 42 h 45"/>
                <a:gd name="T38" fmla="*/ 10 w 42"/>
                <a:gd name="T39" fmla="*/ 42 h 45"/>
                <a:gd name="T40" fmla="*/ 7 w 42"/>
                <a:gd name="T41" fmla="*/ 38 h 45"/>
                <a:gd name="T42" fmla="*/ 3 w 42"/>
                <a:gd name="T43" fmla="*/ 35 h 45"/>
                <a:gd name="T44" fmla="*/ 0 w 42"/>
                <a:gd name="T45" fmla="*/ 32 h 45"/>
                <a:gd name="T46" fmla="*/ 0 w 42"/>
                <a:gd name="T47" fmla="*/ 26 h 45"/>
                <a:gd name="T48" fmla="*/ 0 w 42"/>
                <a:gd name="T49" fmla="*/ 22 h 45"/>
                <a:gd name="T50" fmla="*/ 0 w 42"/>
                <a:gd name="T51" fmla="*/ 19 h 45"/>
                <a:gd name="T52" fmla="*/ 0 w 42"/>
                <a:gd name="T53" fmla="*/ 13 h 45"/>
                <a:gd name="T54" fmla="*/ 3 w 42"/>
                <a:gd name="T55" fmla="*/ 10 h 45"/>
                <a:gd name="T56" fmla="*/ 7 w 42"/>
                <a:gd name="T57" fmla="*/ 6 h 45"/>
                <a:gd name="T58" fmla="*/ 10 w 42"/>
                <a:gd name="T59" fmla="*/ 3 h 45"/>
                <a:gd name="T60" fmla="*/ 13 w 42"/>
                <a:gd name="T61" fmla="*/ 3 h 45"/>
                <a:gd name="T62" fmla="*/ 16 w 42"/>
                <a:gd name="T63" fmla="*/ 0 h 45"/>
                <a:gd name="T64" fmla="*/ 23 w 42"/>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5"/>
                <a:gd name="T101" fmla="*/ 42 w 42"/>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5">
                  <a:moveTo>
                    <a:pt x="23" y="0"/>
                  </a:moveTo>
                  <a:lnTo>
                    <a:pt x="26" y="0"/>
                  </a:lnTo>
                  <a:lnTo>
                    <a:pt x="29" y="3"/>
                  </a:lnTo>
                  <a:lnTo>
                    <a:pt x="32" y="3"/>
                  </a:lnTo>
                  <a:lnTo>
                    <a:pt x="36" y="6"/>
                  </a:lnTo>
                  <a:lnTo>
                    <a:pt x="39" y="10"/>
                  </a:lnTo>
                  <a:lnTo>
                    <a:pt x="42" y="13"/>
                  </a:lnTo>
                  <a:lnTo>
                    <a:pt x="42" y="19"/>
                  </a:lnTo>
                  <a:lnTo>
                    <a:pt x="42" y="22"/>
                  </a:lnTo>
                  <a:lnTo>
                    <a:pt x="42" y="26"/>
                  </a:lnTo>
                  <a:lnTo>
                    <a:pt x="42" y="32"/>
                  </a:lnTo>
                  <a:lnTo>
                    <a:pt x="39" y="35"/>
                  </a:lnTo>
                  <a:lnTo>
                    <a:pt x="36" y="38"/>
                  </a:lnTo>
                  <a:lnTo>
                    <a:pt x="32" y="42"/>
                  </a:lnTo>
                  <a:lnTo>
                    <a:pt x="29" y="42"/>
                  </a:lnTo>
                  <a:lnTo>
                    <a:pt x="26" y="45"/>
                  </a:lnTo>
                  <a:lnTo>
                    <a:pt x="23" y="45"/>
                  </a:lnTo>
                  <a:lnTo>
                    <a:pt x="16" y="45"/>
                  </a:lnTo>
                  <a:lnTo>
                    <a:pt x="13" y="42"/>
                  </a:lnTo>
                  <a:lnTo>
                    <a:pt x="10" y="42"/>
                  </a:lnTo>
                  <a:lnTo>
                    <a:pt x="7" y="38"/>
                  </a:lnTo>
                  <a:lnTo>
                    <a:pt x="3" y="35"/>
                  </a:lnTo>
                  <a:lnTo>
                    <a:pt x="0" y="32"/>
                  </a:lnTo>
                  <a:lnTo>
                    <a:pt x="0" y="26"/>
                  </a:lnTo>
                  <a:lnTo>
                    <a:pt x="0" y="22"/>
                  </a:lnTo>
                  <a:lnTo>
                    <a:pt x="0" y="19"/>
                  </a:lnTo>
                  <a:lnTo>
                    <a:pt x="0" y="13"/>
                  </a:lnTo>
                  <a:lnTo>
                    <a:pt x="3" y="10"/>
                  </a:lnTo>
                  <a:lnTo>
                    <a:pt x="7" y="6"/>
                  </a:lnTo>
                  <a:lnTo>
                    <a:pt x="10" y="3"/>
                  </a:lnTo>
                  <a:lnTo>
                    <a:pt x="13" y="3"/>
                  </a:lnTo>
                  <a:lnTo>
                    <a:pt x="16" y="0"/>
                  </a:lnTo>
                  <a:lnTo>
                    <a:pt x="23" y="0"/>
                  </a:lnTo>
                </a:path>
              </a:pathLst>
            </a:custGeom>
            <a:noFill/>
            <a:ln w="0">
              <a:solidFill>
                <a:srgbClr val="000000"/>
              </a:solidFill>
              <a:round/>
              <a:headEnd/>
              <a:tailEnd/>
            </a:ln>
          </p:spPr>
          <p:txBody>
            <a:bodyPr/>
            <a:lstStyle/>
            <a:p>
              <a:endParaRPr lang="en-US"/>
            </a:p>
          </p:txBody>
        </p:sp>
        <p:sp>
          <p:nvSpPr>
            <p:cNvPr id="32879" name="Freeform 487"/>
            <p:cNvSpPr>
              <a:spLocks/>
            </p:cNvSpPr>
            <p:nvPr/>
          </p:nvSpPr>
          <p:spPr bwMode="auto">
            <a:xfrm>
              <a:off x="2273" y="1281"/>
              <a:ext cx="62" cy="63"/>
            </a:xfrm>
            <a:custGeom>
              <a:avLst/>
              <a:gdLst>
                <a:gd name="T0" fmla="*/ 22 w 45"/>
                <a:gd name="T1" fmla="*/ 0 h 45"/>
                <a:gd name="T2" fmla="*/ 29 w 45"/>
                <a:gd name="T3" fmla="*/ 3 h 45"/>
                <a:gd name="T4" fmla="*/ 32 w 45"/>
                <a:gd name="T5" fmla="*/ 3 h 45"/>
                <a:gd name="T6" fmla="*/ 35 w 45"/>
                <a:gd name="T7" fmla="*/ 7 h 45"/>
                <a:gd name="T8" fmla="*/ 38 w 45"/>
                <a:gd name="T9" fmla="*/ 7 h 45"/>
                <a:gd name="T10" fmla="*/ 42 w 45"/>
                <a:gd name="T11" fmla="*/ 10 h 45"/>
                <a:gd name="T12" fmla="*/ 45 w 45"/>
                <a:gd name="T13" fmla="*/ 16 h 45"/>
                <a:gd name="T14" fmla="*/ 45 w 45"/>
                <a:gd name="T15" fmla="*/ 19 h 45"/>
                <a:gd name="T16" fmla="*/ 45 w 45"/>
                <a:gd name="T17" fmla="*/ 23 h 45"/>
                <a:gd name="T18" fmla="*/ 45 w 45"/>
                <a:gd name="T19" fmla="*/ 29 h 45"/>
                <a:gd name="T20" fmla="*/ 45 w 45"/>
                <a:gd name="T21" fmla="*/ 32 h 45"/>
                <a:gd name="T22" fmla="*/ 42 w 45"/>
                <a:gd name="T23" fmla="*/ 36 h 45"/>
                <a:gd name="T24" fmla="*/ 38 w 45"/>
                <a:gd name="T25" fmla="*/ 39 h 45"/>
                <a:gd name="T26" fmla="*/ 35 w 45"/>
                <a:gd name="T27" fmla="*/ 42 h 45"/>
                <a:gd name="T28" fmla="*/ 32 w 45"/>
                <a:gd name="T29" fmla="*/ 45 h 45"/>
                <a:gd name="T30" fmla="*/ 29 w 45"/>
                <a:gd name="T31" fmla="*/ 45 h 45"/>
                <a:gd name="T32" fmla="*/ 22 w 45"/>
                <a:gd name="T33" fmla="*/ 45 h 45"/>
                <a:gd name="T34" fmla="*/ 19 w 45"/>
                <a:gd name="T35" fmla="*/ 45 h 45"/>
                <a:gd name="T36" fmla="*/ 16 w 45"/>
                <a:gd name="T37" fmla="*/ 45 h 45"/>
                <a:gd name="T38" fmla="*/ 10 w 45"/>
                <a:gd name="T39" fmla="*/ 42 h 45"/>
                <a:gd name="T40" fmla="*/ 6 w 45"/>
                <a:gd name="T41" fmla="*/ 39 h 45"/>
                <a:gd name="T42" fmla="*/ 6 w 45"/>
                <a:gd name="T43" fmla="*/ 36 h 45"/>
                <a:gd name="T44" fmla="*/ 3 w 45"/>
                <a:gd name="T45" fmla="*/ 32 h 45"/>
                <a:gd name="T46" fmla="*/ 3 w 45"/>
                <a:gd name="T47" fmla="*/ 29 h 45"/>
                <a:gd name="T48" fmla="*/ 0 w 45"/>
                <a:gd name="T49" fmla="*/ 23 h 45"/>
                <a:gd name="T50" fmla="*/ 3 w 45"/>
                <a:gd name="T51" fmla="*/ 19 h 45"/>
                <a:gd name="T52" fmla="*/ 3 w 45"/>
                <a:gd name="T53" fmla="*/ 16 h 45"/>
                <a:gd name="T54" fmla="*/ 6 w 45"/>
                <a:gd name="T55" fmla="*/ 10 h 45"/>
                <a:gd name="T56" fmla="*/ 6 w 45"/>
                <a:gd name="T57" fmla="*/ 7 h 45"/>
                <a:gd name="T58" fmla="*/ 10 w 45"/>
                <a:gd name="T59" fmla="*/ 7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7"/>
                  </a:lnTo>
                  <a:lnTo>
                    <a:pt x="38" y="7"/>
                  </a:lnTo>
                  <a:lnTo>
                    <a:pt x="42" y="10"/>
                  </a:lnTo>
                  <a:lnTo>
                    <a:pt x="45" y="16"/>
                  </a:lnTo>
                  <a:lnTo>
                    <a:pt x="45" y="19"/>
                  </a:lnTo>
                  <a:lnTo>
                    <a:pt x="45" y="23"/>
                  </a:lnTo>
                  <a:lnTo>
                    <a:pt x="45" y="29"/>
                  </a:lnTo>
                  <a:lnTo>
                    <a:pt x="45" y="32"/>
                  </a:lnTo>
                  <a:lnTo>
                    <a:pt x="42" y="36"/>
                  </a:lnTo>
                  <a:lnTo>
                    <a:pt x="38" y="39"/>
                  </a:lnTo>
                  <a:lnTo>
                    <a:pt x="35" y="42"/>
                  </a:lnTo>
                  <a:lnTo>
                    <a:pt x="32" y="45"/>
                  </a:lnTo>
                  <a:lnTo>
                    <a:pt x="29" y="45"/>
                  </a:lnTo>
                  <a:lnTo>
                    <a:pt x="22" y="45"/>
                  </a:lnTo>
                  <a:lnTo>
                    <a:pt x="19" y="45"/>
                  </a:lnTo>
                  <a:lnTo>
                    <a:pt x="16" y="45"/>
                  </a:lnTo>
                  <a:lnTo>
                    <a:pt x="10" y="42"/>
                  </a:lnTo>
                  <a:lnTo>
                    <a:pt x="6" y="39"/>
                  </a:lnTo>
                  <a:lnTo>
                    <a:pt x="6" y="36"/>
                  </a:lnTo>
                  <a:lnTo>
                    <a:pt x="3" y="32"/>
                  </a:lnTo>
                  <a:lnTo>
                    <a:pt x="3" y="29"/>
                  </a:lnTo>
                  <a:lnTo>
                    <a:pt x="0" y="23"/>
                  </a:lnTo>
                  <a:lnTo>
                    <a:pt x="3" y="19"/>
                  </a:lnTo>
                  <a:lnTo>
                    <a:pt x="3" y="16"/>
                  </a:lnTo>
                  <a:lnTo>
                    <a:pt x="6" y="10"/>
                  </a:lnTo>
                  <a:lnTo>
                    <a:pt x="6" y="7"/>
                  </a:lnTo>
                  <a:lnTo>
                    <a:pt x="10" y="7"/>
                  </a:lnTo>
                  <a:lnTo>
                    <a:pt x="16" y="3"/>
                  </a:lnTo>
                  <a:lnTo>
                    <a:pt x="19" y="3"/>
                  </a:lnTo>
                  <a:lnTo>
                    <a:pt x="22" y="0"/>
                  </a:lnTo>
                  <a:close/>
                </a:path>
              </a:pathLst>
            </a:custGeom>
            <a:solidFill>
              <a:srgbClr val="FFFF00"/>
            </a:solidFill>
            <a:ln w="12700">
              <a:solidFill>
                <a:srgbClr val="000000"/>
              </a:solidFill>
              <a:round/>
              <a:headEnd/>
              <a:tailEnd/>
            </a:ln>
          </p:spPr>
          <p:txBody>
            <a:bodyPr/>
            <a:lstStyle/>
            <a:p>
              <a:endParaRPr lang="en-US"/>
            </a:p>
          </p:txBody>
        </p:sp>
        <p:sp>
          <p:nvSpPr>
            <p:cNvPr id="32880" name="Freeform 488"/>
            <p:cNvSpPr>
              <a:spLocks/>
            </p:cNvSpPr>
            <p:nvPr/>
          </p:nvSpPr>
          <p:spPr bwMode="auto">
            <a:xfrm>
              <a:off x="2273" y="1281"/>
              <a:ext cx="62" cy="63"/>
            </a:xfrm>
            <a:custGeom>
              <a:avLst/>
              <a:gdLst>
                <a:gd name="T0" fmla="*/ 22 w 45"/>
                <a:gd name="T1" fmla="*/ 0 h 45"/>
                <a:gd name="T2" fmla="*/ 29 w 45"/>
                <a:gd name="T3" fmla="*/ 3 h 45"/>
                <a:gd name="T4" fmla="*/ 32 w 45"/>
                <a:gd name="T5" fmla="*/ 3 h 45"/>
                <a:gd name="T6" fmla="*/ 35 w 45"/>
                <a:gd name="T7" fmla="*/ 7 h 45"/>
                <a:gd name="T8" fmla="*/ 38 w 45"/>
                <a:gd name="T9" fmla="*/ 7 h 45"/>
                <a:gd name="T10" fmla="*/ 42 w 45"/>
                <a:gd name="T11" fmla="*/ 10 h 45"/>
                <a:gd name="T12" fmla="*/ 45 w 45"/>
                <a:gd name="T13" fmla="*/ 16 h 45"/>
                <a:gd name="T14" fmla="*/ 45 w 45"/>
                <a:gd name="T15" fmla="*/ 19 h 45"/>
                <a:gd name="T16" fmla="*/ 45 w 45"/>
                <a:gd name="T17" fmla="*/ 23 h 45"/>
                <a:gd name="T18" fmla="*/ 45 w 45"/>
                <a:gd name="T19" fmla="*/ 29 h 45"/>
                <a:gd name="T20" fmla="*/ 45 w 45"/>
                <a:gd name="T21" fmla="*/ 32 h 45"/>
                <a:gd name="T22" fmla="*/ 42 w 45"/>
                <a:gd name="T23" fmla="*/ 36 h 45"/>
                <a:gd name="T24" fmla="*/ 38 w 45"/>
                <a:gd name="T25" fmla="*/ 39 h 45"/>
                <a:gd name="T26" fmla="*/ 35 w 45"/>
                <a:gd name="T27" fmla="*/ 42 h 45"/>
                <a:gd name="T28" fmla="*/ 32 w 45"/>
                <a:gd name="T29" fmla="*/ 45 h 45"/>
                <a:gd name="T30" fmla="*/ 29 w 45"/>
                <a:gd name="T31" fmla="*/ 45 h 45"/>
                <a:gd name="T32" fmla="*/ 22 w 45"/>
                <a:gd name="T33" fmla="*/ 45 h 45"/>
                <a:gd name="T34" fmla="*/ 19 w 45"/>
                <a:gd name="T35" fmla="*/ 45 h 45"/>
                <a:gd name="T36" fmla="*/ 16 w 45"/>
                <a:gd name="T37" fmla="*/ 45 h 45"/>
                <a:gd name="T38" fmla="*/ 10 w 45"/>
                <a:gd name="T39" fmla="*/ 42 h 45"/>
                <a:gd name="T40" fmla="*/ 6 w 45"/>
                <a:gd name="T41" fmla="*/ 39 h 45"/>
                <a:gd name="T42" fmla="*/ 6 w 45"/>
                <a:gd name="T43" fmla="*/ 36 h 45"/>
                <a:gd name="T44" fmla="*/ 3 w 45"/>
                <a:gd name="T45" fmla="*/ 32 h 45"/>
                <a:gd name="T46" fmla="*/ 3 w 45"/>
                <a:gd name="T47" fmla="*/ 29 h 45"/>
                <a:gd name="T48" fmla="*/ 0 w 45"/>
                <a:gd name="T49" fmla="*/ 23 h 45"/>
                <a:gd name="T50" fmla="*/ 3 w 45"/>
                <a:gd name="T51" fmla="*/ 19 h 45"/>
                <a:gd name="T52" fmla="*/ 3 w 45"/>
                <a:gd name="T53" fmla="*/ 16 h 45"/>
                <a:gd name="T54" fmla="*/ 6 w 45"/>
                <a:gd name="T55" fmla="*/ 10 h 45"/>
                <a:gd name="T56" fmla="*/ 6 w 45"/>
                <a:gd name="T57" fmla="*/ 7 h 45"/>
                <a:gd name="T58" fmla="*/ 10 w 45"/>
                <a:gd name="T59" fmla="*/ 7 h 45"/>
                <a:gd name="T60" fmla="*/ 16 w 45"/>
                <a:gd name="T61" fmla="*/ 3 h 45"/>
                <a:gd name="T62" fmla="*/ 19 w 45"/>
                <a:gd name="T63" fmla="*/ 3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9" y="3"/>
                  </a:lnTo>
                  <a:lnTo>
                    <a:pt x="32" y="3"/>
                  </a:lnTo>
                  <a:lnTo>
                    <a:pt x="35" y="7"/>
                  </a:lnTo>
                  <a:lnTo>
                    <a:pt x="38" y="7"/>
                  </a:lnTo>
                  <a:lnTo>
                    <a:pt x="42" y="10"/>
                  </a:lnTo>
                  <a:lnTo>
                    <a:pt x="45" y="16"/>
                  </a:lnTo>
                  <a:lnTo>
                    <a:pt x="45" y="19"/>
                  </a:lnTo>
                  <a:lnTo>
                    <a:pt x="45" y="23"/>
                  </a:lnTo>
                  <a:lnTo>
                    <a:pt x="45" y="29"/>
                  </a:lnTo>
                  <a:lnTo>
                    <a:pt x="45" y="32"/>
                  </a:lnTo>
                  <a:lnTo>
                    <a:pt x="42" y="36"/>
                  </a:lnTo>
                  <a:lnTo>
                    <a:pt x="38" y="39"/>
                  </a:lnTo>
                  <a:lnTo>
                    <a:pt x="35" y="42"/>
                  </a:lnTo>
                  <a:lnTo>
                    <a:pt x="32" y="45"/>
                  </a:lnTo>
                  <a:lnTo>
                    <a:pt x="29" y="45"/>
                  </a:lnTo>
                  <a:lnTo>
                    <a:pt x="22" y="45"/>
                  </a:lnTo>
                  <a:lnTo>
                    <a:pt x="19" y="45"/>
                  </a:lnTo>
                  <a:lnTo>
                    <a:pt x="16" y="45"/>
                  </a:lnTo>
                  <a:lnTo>
                    <a:pt x="10" y="42"/>
                  </a:lnTo>
                  <a:lnTo>
                    <a:pt x="6" y="39"/>
                  </a:lnTo>
                  <a:lnTo>
                    <a:pt x="6" y="36"/>
                  </a:lnTo>
                  <a:lnTo>
                    <a:pt x="3" y="32"/>
                  </a:lnTo>
                  <a:lnTo>
                    <a:pt x="3" y="29"/>
                  </a:lnTo>
                  <a:lnTo>
                    <a:pt x="0" y="23"/>
                  </a:lnTo>
                  <a:lnTo>
                    <a:pt x="3" y="19"/>
                  </a:lnTo>
                  <a:lnTo>
                    <a:pt x="3" y="16"/>
                  </a:lnTo>
                  <a:lnTo>
                    <a:pt x="6" y="10"/>
                  </a:lnTo>
                  <a:lnTo>
                    <a:pt x="6" y="7"/>
                  </a:lnTo>
                  <a:lnTo>
                    <a:pt x="10" y="7"/>
                  </a:lnTo>
                  <a:lnTo>
                    <a:pt x="16" y="3"/>
                  </a:lnTo>
                  <a:lnTo>
                    <a:pt x="19" y="3"/>
                  </a:lnTo>
                  <a:lnTo>
                    <a:pt x="22" y="0"/>
                  </a:lnTo>
                </a:path>
              </a:pathLst>
            </a:custGeom>
            <a:noFill/>
            <a:ln w="0">
              <a:solidFill>
                <a:srgbClr val="000000"/>
              </a:solidFill>
              <a:round/>
              <a:headEnd/>
              <a:tailEnd/>
            </a:ln>
          </p:spPr>
          <p:txBody>
            <a:bodyPr/>
            <a:lstStyle/>
            <a:p>
              <a:endParaRPr lang="en-US"/>
            </a:p>
          </p:txBody>
        </p:sp>
        <p:sp>
          <p:nvSpPr>
            <p:cNvPr id="32881" name="Freeform 489"/>
            <p:cNvSpPr>
              <a:spLocks/>
            </p:cNvSpPr>
            <p:nvPr/>
          </p:nvSpPr>
          <p:spPr bwMode="auto">
            <a:xfrm>
              <a:off x="2384" y="1342"/>
              <a:ext cx="62" cy="63"/>
            </a:xfrm>
            <a:custGeom>
              <a:avLst/>
              <a:gdLst>
                <a:gd name="T0" fmla="*/ 22 w 45"/>
                <a:gd name="T1" fmla="*/ 0 h 45"/>
                <a:gd name="T2" fmla="*/ 26 w 45"/>
                <a:gd name="T3" fmla="*/ 0 h 45"/>
                <a:gd name="T4" fmla="*/ 32 w 45"/>
                <a:gd name="T5" fmla="*/ 3 h 45"/>
                <a:gd name="T6" fmla="*/ 35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5 h 45"/>
                <a:gd name="T24" fmla="*/ 39 w 45"/>
                <a:gd name="T25" fmla="*/ 39 h 45"/>
                <a:gd name="T26" fmla="*/ 35 w 45"/>
                <a:gd name="T27" fmla="*/ 39 h 45"/>
                <a:gd name="T28" fmla="*/ 32 w 45"/>
                <a:gd name="T29" fmla="*/ 42 h 45"/>
                <a:gd name="T30" fmla="*/ 26 w 45"/>
                <a:gd name="T31" fmla="*/ 45 h 45"/>
                <a:gd name="T32" fmla="*/ 22 w 45"/>
                <a:gd name="T33" fmla="*/ 45 h 45"/>
                <a:gd name="T34" fmla="*/ 19 w 45"/>
                <a:gd name="T35" fmla="*/ 45 h 45"/>
                <a:gd name="T36" fmla="*/ 13 w 45"/>
                <a:gd name="T37" fmla="*/ 42 h 45"/>
                <a:gd name="T38" fmla="*/ 10 w 45"/>
                <a:gd name="T39" fmla="*/ 39 h 45"/>
                <a:gd name="T40" fmla="*/ 6 w 45"/>
                <a:gd name="T41" fmla="*/ 39 h 45"/>
                <a:gd name="T42" fmla="*/ 3 w 45"/>
                <a:gd name="T43" fmla="*/ 35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6 w 45"/>
                <a:gd name="T57" fmla="*/ 6 h 45"/>
                <a:gd name="T58" fmla="*/ 10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9" y="6"/>
                  </a:lnTo>
                  <a:lnTo>
                    <a:pt x="42" y="10"/>
                  </a:lnTo>
                  <a:lnTo>
                    <a:pt x="42" y="13"/>
                  </a:lnTo>
                  <a:lnTo>
                    <a:pt x="45" y="16"/>
                  </a:lnTo>
                  <a:lnTo>
                    <a:pt x="45" y="22"/>
                  </a:lnTo>
                  <a:lnTo>
                    <a:pt x="45" y="26"/>
                  </a:lnTo>
                  <a:lnTo>
                    <a:pt x="42" y="29"/>
                  </a:lnTo>
                  <a:lnTo>
                    <a:pt x="42" y="35"/>
                  </a:lnTo>
                  <a:lnTo>
                    <a:pt x="39" y="39"/>
                  </a:lnTo>
                  <a:lnTo>
                    <a:pt x="35" y="39"/>
                  </a:lnTo>
                  <a:lnTo>
                    <a:pt x="32" y="42"/>
                  </a:lnTo>
                  <a:lnTo>
                    <a:pt x="26" y="45"/>
                  </a:lnTo>
                  <a:lnTo>
                    <a:pt x="22" y="45"/>
                  </a:lnTo>
                  <a:lnTo>
                    <a:pt x="19" y="45"/>
                  </a:lnTo>
                  <a:lnTo>
                    <a:pt x="13" y="42"/>
                  </a:lnTo>
                  <a:lnTo>
                    <a:pt x="10" y="39"/>
                  </a:lnTo>
                  <a:lnTo>
                    <a:pt x="6" y="39"/>
                  </a:lnTo>
                  <a:lnTo>
                    <a:pt x="3" y="35"/>
                  </a:lnTo>
                  <a:lnTo>
                    <a:pt x="3" y="29"/>
                  </a:lnTo>
                  <a:lnTo>
                    <a:pt x="0" y="26"/>
                  </a:lnTo>
                  <a:lnTo>
                    <a:pt x="0" y="22"/>
                  </a:lnTo>
                  <a:lnTo>
                    <a:pt x="0" y="16"/>
                  </a:lnTo>
                  <a:lnTo>
                    <a:pt x="3" y="13"/>
                  </a:lnTo>
                  <a:lnTo>
                    <a:pt x="3" y="10"/>
                  </a:lnTo>
                  <a:lnTo>
                    <a:pt x="6" y="6"/>
                  </a:lnTo>
                  <a:lnTo>
                    <a:pt x="10" y="3"/>
                  </a:lnTo>
                  <a:lnTo>
                    <a:pt x="13" y="3"/>
                  </a:lnTo>
                  <a:lnTo>
                    <a:pt x="19" y="0"/>
                  </a:lnTo>
                  <a:lnTo>
                    <a:pt x="22" y="0"/>
                  </a:lnTo>
                  <a:close/>
                </a:path>
              </a:pathLst>
            </a:custGeom>
            <a:solidFill>
              <a:srgbClr val="FF0000"/>
            </a:solidFill>
            <a:ln w="3175">
              <a:solidFill>
                <a:schemeClr val="tx1"/>
              </a:solidFill>
              <a:round/>
              <a:headEnd/>
              <a:tailEnd/>
            </a:ln>
          </p:spPr>
          <p:txBody>
            <a:bodyPr/>
            <a:lstStyle/>
            <a:p>
              <a:endParaRPr lang="en-US"/>
            </a:p>
          </p:txBody>
        </p:sp>
        <p:sp>
          <p:nvSpPr>
            <p:cNvPr id="32882" name="Freeform 490"/>
            <p:cNvSpPr>
              <a:spLocks/>
            </p:cNvSpPr>
            <p:nvPr/>
          </p:nvSpPr>
          <p:spPr bwMode="auto">
            <a:xfrm>
              <a:off x="2397" y="1340"/>
              <a:ext cx="62" cy="63"/>
            </a:xfrm>
            <a:custGeom>
              <a:avLst/>
              <a:gdLst>
                <a:gd name="T0" fmla="*/ 22 w 45"/>
                <a:gd name="T1" fmla="*/ 0 h 45"/>
                <a:gd name="T2" fmla="*/ 26 w 45"/>
                <a:gd name="T3" fmla="*/ 0 h 45"/>
                <a:gd name="T4" fmla="*/ 32 w 45"/>
                <a:gd name="T5" fmla="*/ 3 h 45"/>
                <a:gd name="T6" fmla="*/ 35 w 45"/>
                <a:gd name="T7" fmla="*/ 3 h 45"/>
                <a:gd name="T8" fmla="*/ 39 w 45"/>
                <a:gd name="T9" fmla="*/ 6 h 45"/>
                <a:gd name="T10" fmla="*/ 42 w 45"/>
                <a:gd name="T11" fmla="*/ 10 h 45"/>
                <a:gd name="T12" fmla="*/ 42 w 45"/>
                <a:gd name="T13" fmla="*/ 13 h 45"/>
                <a:gd name="T14" fmla="*/ 45 w 45"/>
                <a:gd name="T15" fmla="*/ 16 h 45"/>
                <a:gd name="T16" fmla="*/ 45 w 45"/>
                <a:gd name="T17" fmla="*/ 22 h 45"/>
                <a:gd name="T18" fmla="*/ 45 w 45"/>
                <a:gd name="T19" fmla="*/ 26 h 45"/>
                <a:gd name="T20" fmla="*/ 42 w 45"/>
                <a:gd name="T21" fmla="*/ 29 h 45"/>
                <a:gd name="T22" fmla="*/ 42 w 45"/>
                <a:gd name="T23" fmla="*/ 35 h 45"/>
                <a:gd name="T24" fmla="*/ 39 w 45"/>
                <a:gd name="T25" fmla="*/ 39 h 45"/>
                <a:gd name="T26" fmla="*/ 35 w 45"/>
                <a:gd name="T27" fmla="*/ 39 h 45"/>
                <a:gd name="T28" fmla="*/ 32 w 45"/>
                <a:gd name="T29" fmla="*/ 42 h 45"/>
                <a:gd name="T30" fmla="*/ 26 w 45"/>
                <a:gd name="T31" fmla="*/ 45 h 45"/>
                <a:gd name="T32" fmla="*/ 22 w 45"/>
                <a:gd name="T33" fmla="*/ 45 h 45"/>
                <a:gd name="T34" fmla="*/ 19 w 45"/>
                <a:gd name="T35" fmla="*/ 45 h 45"/>
                <a:gd name="T36" fmla="*/ 13 w 45"/>
                <a:gd name="T37" fmla="*/ 42 h 45"/>
                <a:gd name="T38" fmla="*/ 10 w 45"/>
                <a:gd name="T39" fmla="*/ 39 h 45"/>
                <a:gd name="T40" fmla="*/ 6 w 45"/>
                <a:gd name="T41" fmla="*/ 39 h 45"/>
                <a:gd name="T42" fmla="*/ 3 w 45"/>
                <a:gd name="T43" fmla="*/ 35 h 45"/>
                <a:gd name="T44" fmla="*/ 3 w 45"/>
                <a:gd name="T45" fmla="*/ 29 h 45"/>
                <a:gd name="T46" fmla="*/ 0 w 45"/>
                <a:gd name="T47" fmla="*/ 26 h 45"/>
                <a:gd name="T48" fmla="*/ 0 w 45"/>
                <a:gd name="T49" fmla="*/ 22 h 45"/>
                <a:gd name="T50" fmla="*/ 0 w 45"/>
                <a:gd name="T51" fmla="*/ 16 h 45"/>
                <a:gd name="T52" fmla="*/ 3 w 45"/>
                <a:gd name="T53" fmla="*/ 13 h 45"/>
                <a:gd name="T54" fmla="*/ 3 w 45"/>
                <a:gd name="T55" fmla="*/ 10 h 45"/>
                <a:gd name="T56" fmla="*/ 6 w 45"/>
                <a:gd name="T57" fmla="*/ 6 h 45"/>
                <a:gd name="T58" fmla="*/ 10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6" y="0"/>
                  </a:lnTo>
                  <a:lnTo>
                    <a:pt x="32" y="3"/>
                  </a:lnTo>
                  <a:lnTo>
                    <a:pt x="35" y="3"/>
                  </a:lnTo>
                  <a:lnTo>
                    <a:pt x="39" y="6"/>
                  </a:lnTo>
                  <a:lnTo>
                    <a:pt x="42" y="10"/>
                  </a:lnTo>
                  <a:lnTo>
                    <a:pt x="42" y="13"/>
                  </a:lnTo>
                  <a:lnTo>
                    <a:pt x="45" y="16"/>
                  </a:lnTo>
                  <a:lnTo>
                    <a:pt x="45" y="22"/>
                  </a:lnTo>
                  <a:lnTo>
                    <a:pt x="45" y="26"/>
                  </a:lnTo>
                  <a:lnTo>
                    <a:pt x="42" y="29"/>
                  </a:lnTo>
                  <a:lnTo>
                    <a:pt x="42" y="35"/>
                  </a:lnTo>
                  <a:lnTo>
                    <a:pt x="39" y="39"/>
                  </a:lnTo>
                  <a:lnTo>
                    <a:pt x="35" y="39"/>
                  </a:lnTo>
                  <a:lnTo>
                    <a:pt x="32" y="42"/>
                  </a:lnTo>
                  <a:lnTo>
                    <a:pt x="26" y="45"/>
                  </a:lnTo>
                  <a:lnTo>
                    <a:pt x="22" y="45"/>
                  </a:lnTo>
                  <a:lnTo>
                    <a:pt x="19" y="45"/>
                  </a:lnTo>
                  <a:lnTo>
                    <a:pt x="13" y="42"/>
                  </a:lnTo>
                  <a:lnTo>
                    <a:pt x="10" y="39"/>
                  </a:lnTo>
                  <a:lnTo>
                    <a:pt x="6" y="39"/>
                  </a:lnTo>
                  <a:lnTo>
                    <a:pt x="3" y="35"/>
                  </a:lnTo>
                  <a:lnTo>
                    <a:pt x="3" y="29"/>
                  </a:lnTo>
                  <a:lnTo>
                    <a:pt x="0" y="26"/>
                  </a:lnTo>
                  <a:lnTo>
                    <a:pt x="0" y="22"/>
                  </a:lnTo>
                  <a:lnTo>
                    <a:pt x="0" y="16"/>
                  </a:lnTo>
                  <a:lnTo>
                    <a:pt x="3" y="13"/>
                  </a:lnTo>
                  <a:lnTo>
                    <a:pt x="3" y="10"/>
                  </a:lnTo>
                  <a:lnTo>
                    <a:pt x="6" y="6"/>
                  </a:lnTo>
                  <a:lnTo>
                    <a:pt x="10" y="3"/>
                  </a:lnTo>
                  <a:lnTo>
                    <a:pt x="13" y="3"/>
                  </a:lnTo>
                  <a:lnTo>
                    <a:pt x="19" y="0"/>
                  </a:lnTo>
                  <a:lnTo>
                    <a:pt x="22" y="0"/>
                  </a:lnTo>
                </a:path>
              </a:pathLst>
            </a:custGeom>
            <a:solidFill>
              <a:srgbClr val="FFFF00"/>
            </a:solidFill>
            <a:ln w="12700">
              <a:solidFill>
                <a:srgbClr val="000000"/>
              </a:solidFill>
              <a:round/>
              <a:headEnd/>
              <a:tailEnd/>
            </a:ln>
          </p:spPr>
          <p:txBody>
            <a:bodyPr/>
            <a:lstStyle/>
            <a:p>
              <a:endParaRPr lang="en-US"/>
            </a:p>
          </p:txBody>
        </p:sp>
        <p:sp>
          <p:nvSpPr>
            <p:cNvPr id="32883" name="Freeform 491"/>
            <p:cNvSpPr>
              <a:spLocks/>
            </p:cNvSpPr>
            <p:nvPr/>
          </p:nvSpPr>
          <p:spPr bwMode="auto">
            <a:xfrm>
              <a:off x="3136" y="1530"/>
              <a:ext cx="58" cy="59"/>
            </a:xfrm>
            <a:custGeom>
              <a:avLst/>
              <a:gdLst>
                <a:gd name="T0" fmla="*/ 23 w 42"/>
                <a:gd name="T1" fmla="*/ 0 h 42"/>
                <a:gd name="T2" fmla="*/ 26 w 42"/>
                <a:gd name="T3" fmla="*/ 0 h 42"/>
                <a:gd name="T4" fmla="*/ 29 w 42"/>
                <a:gd name="T5" fmla="*/ 0 h 42"/>
                <a:gd name="T6" fmla="*/ 33 w 42"/>
                <a:gd name="T7" fmla="*/ 3 h 42"/>
                <a:gd name="T8" fmla="*/ 36 w 42"/>
                <a:gd name="T9" fmla="*/ 6 h 42"/>
                <a:gd name="T10" fmla="*/ 39 w 42"/>
                <a:gd name="T11" fmla="*/ 10 h 42"/>
                <a:gd name="T12" fmla="*/ 42 w 42"/>
                <a:gd name="T13" fmla="*/ 13 h 42"/>
                <a:gd name="T14" fmla="*/ 42 w 42"/>
                <a:gd name="T15" fmla="*/ 16 h 42"/>
                <a:gd name="T16" fmla="*/ 42 w 42"/>
                <a:gd name="T17" fmla="*/ 22 h 42"/>
                <a:gd name="T18" fmla="*/ 42 w 42"/>
                <a:gd name="T19" fmla="*/ 26 h 42"/>
                <a:gd name="T20" fmla="*/ 42 w 42"/>
                <a:gd name="T21" fmla="*/ 29 h 42"/>
                <a:gd name="T22" fmla="*/ 39 w 42"/>
                <a:gd name="T23" fmla="*/ 32 h 42"/>
                <a:gd name="T24" fmla="*/ 36 w 42"/>
                <a:gd name="T25" fmla="*/ 35 h 42"/>
                <a:gd name="T26" fmla="*/ 33 w 42"/>
                <a:gd name="T27" fmla="*/ 38 h 42"/>
                <a:gd name="T28" fmla="*/ 29 w 42"/>
                <a:gd name="T29" fmla="*/ 42 h 42"/>
                <a:gd name="T30" fmla="*/ 26 w 42"/>
                <a:gd name="T31" fmla="*/ 42 h 42"/>
                <a:gd name="T32" fmla="*/ 23 w 42"/>
                <a:gd name="T33" fmla="*/ 42 h 42"/>
                <a:gd name="T34" fmla="*/ 16 w 42"/>
                <a:gd name="T35" fmla="*/ 42 h 42"/>
                <a:gd name="T36" fmla="*/ 13 w 42"/>
                <a:gd name="T37" fmla="*/ 42 h 42"/>
                <a:gd name="T38" fmla="*/ 10 w 42"/>
                <a:gd name="T39" fmla="*/ 38 h 42"/>
                <a:gd name="T40" fmla="*/ 7 w 42"/>
                <a:gd name="T41" fmla="*/ 35 h 42"/>
                <a:gd name="T42" fmla="*/ 4 w 42"/>
                <a:gd name="T43" fmla="*/ 32 h 42"/>
                <a:gd name="T44" fmla="*/ 0 w 42"/>
                <a:gd name="T45" fmla="*/ 29 h 42"/>
                <a:gd name="T46" fmla="*/ 0 w 42"/>
                <a:gd name="T47" fmla="*/ 26 h 42"/>
                <a:gd name="T48" fmla="*/ 0 w 42"/>
                <a:gd name="T49" fmla="*/ 22 h 42"/>
                <a:gd name="T50" fmla="*/ 0 w 42"/>
                <a:gd name="T51" fmla="*/ 16 h 42"/>
                <a:gd name="T52" fmla="*/ 0 w 42"/>
                <a:gd name="T53" fmla="*/ 13 h 42"/>
                <a:gd name="T54" fmla="*/ 4 w 42"/>
                <a:gd name="T55" fmla="*/ 10 h 42"/>
                <a:gd name="T56" fmla="*/ 7 w 42"/>
                <a:gd name="T57" fmla="*/ 6 h 42"/>
                <a:gd name="T58" fmla="*/ 10 w 42"/>
                <a:gd name="T59" fmla="*/ 3 h 42"/>
                <a:gd name="T60" fmla="*/ 13 w 42"/>
                <a:gd name="T61" fmla="*/ 0 h 42"/>
                <a:gd name="T62" fmla="*/ 16 w 42"/>
                <a:gd name="T63" fmla="*/ 0 h 42"/>
                <a:gd name="T64" fmla="*/ 23 w 42"/>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2"/>
                <a:gd name="T101" fmla="*/ 42 w 42"/>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2">
                  <a:moveTo>
                    <a:pt x="23" y="0"/>
                  </a:moveTo>
                  <a:lnTo>
                    <a:pt x="26" y="0"/>
                  </a:lnTo>
                  <a:lnTo>
                    <a:pt x="29" y="0"/>
                  </a:lnTo>
                  <a:lnTo>
                    <a:pt x="33" y="3"/>
                  </a:lnTo>
                  <a:lnTo>
                    <a:pt x="36" y="6"/>
                  </a:lnTo>
                  <a:lnTo>
                    <a:pt x="39" y="10"/>
                  </a:lnTo>
                  <a:lnTo>
                    <a:pt x="42" y="13"/>
                  </a:lnTo>
                  <a:lnTo>
                    <a:pt x="42" y="16"/>
                  </a:lnTo>
                  <a:lnTo>
                    <a:pt x="42" y="22"/>
                  </a:lnTo>
                  <a:lnTo>
                    <a:pt x="42" y="26"/>
                  </a:lnTo>
                  <a:lnTo>
                    <a:pt x="42" y="29"/>
                  </a:lnTo>
                  <a:lnTo>
                    <a:pt x="39" y="32"/>
                  </a:lnTo>
                  <a:lnTo>
                    <a:pt x="36" y="35"/>
                  </a:lnTo>
                  <a:lnTo>
                    <a:pt x="33" y="38"/>
                  </a:lnTo>
                  <a:lnTo>
                    <a:pt x="29" y="42"/>
                  </a:lnTo>
                  <a:lnTo>
                    <a:pt x="26" y="42"/>
                  </a:lnTo>
                  <a:lnTo>
                    <a:pt x="23" y="42"/>
                  </a:lnTo>
                  <a:lnTo>
                    <a:pt x="16" y="42"/>
                  </a:lnTo>
                  <a:lnTo>
                    <a:pt x="13" y="42"/>
                  </a:lnTo>
                  <a:lnTo>
                    <a:pt x="10" y="38"/>
                  </a:lnTo>
                  <a:lnTo>
                    <a:pt x="7" y="35"/>
                  </a:lnTo>
                  <a:lnTo>
                    <a:pt x="4" y="32"/>
                  </a:lnTo>
                  <a:lnTo>
                    <a:pt x="0" y="29"/>
                  </a:lnTo>
                  <a:lnTo>
                    <a:pt x="0" y="26"/>
                  </a:lnTo>
                  <a:lnTo>
                    <a:pt x="0" y="22"/>
                  </a:lnTo>
                  <a:lnTo>
                    <a:pt x="0" y="16"/>
                  </a:lnTo>
                  <a:lnTo>
                    <a:pt x="0" y="13"/>
                  </a:lnTo>
                  <a:lnTo>
                    <a:pt x="4" y="10"/>
                  </a:lnTo>
                  <a:lnTo>
                    <a:pt x="7" y="6"/>
                  </a:lnTo>
                  <a:lnTo>
                    <a:pt x="10" y="3"/>
                  </a:lnTo>
                  <a:lnTo>
                    <a:pt x="13" y="0"/>
                  </a:lnTo>
                  <a:lnTo>
                    <a:pt x="16" y="0"/>
                  </a:lnTo>
                  <a:lnTo>
                    <a:pt x="23" y="0"/>
                  </a:lnTo>
                  <a:close/>
                </a:path>
              </a:pathLst>
            </a:custGeom>
            <a:solidFill>
              <a:srgbClr val="FFFF00"/>
            </a:solidFill>
            <a:ln w="12700">
              <a:solidFill>
                <a:schemeClr val="tx1"/>
              </a:solidFill>
              <a:round/>
              <a:headEnd/>
              <a:tailEnd/>
            </a:ln>
          </p:spPr>
          <p:txBody>
            <a:bodyPr/>
            <a:lstStyle/>
            <a:p>
              <a:endParaRPr lang="en-US"/>
            </a:p>
          </p:txBody>
        </p:sp>
        <p:sp>
          <p:nvSpPr>
            <p:cNvPr id="32884" name="Freeform 492"/>
            <p:cNvSpPr>
              <a:spLocks/>
            </p:cNvSpPr>
            <p:nvPr/>
          </p:nvSpPr>
          <p:spPr bwMode="auto">
            <a:xfrm>
              <a:off x="2684" y="1440"/>
              <a:ext cx="62" cy="59"/>
            </a:xfrm>
            <a:custGeom>
              <a:avLst/>
              <a:gdLst>
                <a:gd name="T0" fmla="*/ 22 w 45"/>
                <a:gd name="T1" fmla="*/ 0 h 42"/>
                <a:gd name="T2" fmla="*/ 25 w 45"/>
                <a:gd name="T3" fmla="*/ 0 h 42"/>
                <a:gd name="T4" fmla="*/ 29 w 45"/>
                <a:gd name="T5" fmla="*/ 0 h 42"/>
                <a:gd name="T6" fmla="*/ 32 w 45"/>
                <a:gd name="T7" fmla="*/ 3 h 42"/>
                <a:gd name="T8" fmla="*/ 38 w 45"/>
                <a:gd name="T9" fmla="*/ 6 h 42"/>
                <a:gd name="T10" fmla="*/ 38 w 45"/>
                <a:gd name="T11" fmla="*/ 9 h 42"/>
                <a:gd name="T12" fmla="*/ 42 w 45"/>
                <a:gd name="T13" fmla="*/ 13 h 42"/>
                <a:gd name="T14" fmla="*/ 42 w 45"/>
                <a:gd name="T15" fmla="*/ 16 h 42"/>
                <a:gd name="T16" fmla="*/ 45 w 45"/>
                <a:gd name="T17" fmla="*/ 22 h 42"/>
                <a:gd name="T18" fmla="*/ 42 w 45"/>
                <a:gd name="T19" fmla="*/ 25 h 42"/>
                <a:gd name="T20" fmla="*/ 42 w 45"/>
                <a:gd name="T21" fmla="*/ 29 h 42"/>
                <a:gd name="T22" fmla="*/ 38 w 45"/>
                <a:gd name="T23" fmla="*/ 32 h 42"/>
                <a:gd name="T24" fmla="*/ 38 w 45"/>
                <a:gd name="T25" fmla="*/ 35 h 42"/>
                <a:gd name="T26" fmla="*/ 32 w 45"/>
                <a:gd name="T27" fmla="*/ 38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8 h 42"/>
                <a:gd name="T40" fmla="*/ 6 w 45"/>
                <a:gd name="T41" fmla="*/ 35 h 42"/>
                <a:gd name="T42" fmla="*/ 3 w 45"/>
                <a:gd name="T43" fmla="*/ 32 h 42"/>
                <a:gd name="T44" fmla="*/ 0 w 45"/>
                <a:gd name="T45" fmla="*/ 29 h 42"/>
                <a:gd name="T46" fmla="*/ 0 w 45"/>
                <a:gd name="T47" fmla="*/ 25 h 42"/>
                <a:gd name="T48" fmla="*/ 0 w 45"/>
                <a:gd name="T49" fmla="*/ 22 h 42"/>
                <a:gd name="T50" fmla="*/ 0 w 45"/>
                <a:gd name="T51" fmla="*/ 16 h 42"/>
                <a:gd name="T52" fmla="*/ 0 w 45"/>
                <a:gd name="T53" fmla="*/ 13 h 42"/>
                <a:gd name="T54" fmla="*/ 3 w 45"/>
                <a:gd name="T55" fmla="*/ 9 h 42"/>
                <a:gd name="T56" fmla="*/ 6 w 45"/>
                <a:gd name="T57" fmla="*/ 6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2" y="3"/>
                  </a:lnTo>
                  <a:lnTo>
                    <a:pt x="38" y="6"/>
                  </a:lnTo>
                  <a:lnTo>
                    <a:pt x="38" y="9"/>
                  </a:lnTo>
                  <a:lnTo>
                    <a:pt x="42" y="13"/>
                  </a:lnTo>
                  <a:lnTo>
                    <a:pt x="42" y="16"/>
                  </a:lnTo>
                  <a:lnTo>
                    <a:pt x="45" y="22"/>
                  </a:lnTo>
                  <a:lnTo>
                    <a:pt x="42" y="25"/>
                  </a:lnTo>
                  <a:lnTo>
                    <a:pt x="42" y="29"/>
                  </a:lnTo>
                  <a:lnTo>
                    <a:pt x="38" y="32"/>
                  </a:lnTo>
                  <a:lnTo>
                    <a:pt x="38" y="35"/>
                  </a:lnTo>
                  <a:lnTo>
                    <a:pt x="32" y="38"/>
                  </a:lnTo>
                  <a:lnTo>
                    <a:pt x="29" y="42"/>
                  </a:lnTo>
                  <a:lnTo>
                    <a:pt x="25" y="42"/>
                  </a:lnTo>
                  <a:lnTo>
                    <a:pt x="22" y="42"/>
                  </a:lnTo>
                  <a:lnTo>
                    <a:pt x="16" y="42"/>
                  </a:lnTo>
                  <a:lnTo>
                    <a:pt x="13" y="42"/>
                  </a:lnTo>
                  <a:lnTo>
                    <a:pt x="9" y="38"/>
                  </a:lnTo>
                  <a:lnTo>
                    <a:pt x="6" y="35"/>
                  </a:lnTo>
                  <a:lnTo>
                    <a:pt x="3" y="32"/>
                  </a:lnTo>
                  <a:lnTo>
                    <a:pt x="0" y="29"/>
                  </a:lnTo>
                  <a:lnTo>
                    <a:pt x="0" y="25"/>
                  </a:lnTo>
                  <a:lnTo>
                    <a:pt x="0" y="22"/>
                  </a:lnTo>
                  <a:lnTo>
                    <a:pt x="0" y="16"/>
                  </a:lnTo>
                  <a:lnTo>
                    <a:pt x="0" y="13"/>
                  </a:lnTo>
                  <a:lnTo>
                    <a:pt x="3" y="9"/>
                  </a:lnTo>
                  <a:lnTo>
                    <a:pt x="6" y="6"/>
                  </a:lnTo>
                  <a:lnTo>
                    <a:pt x="9" y="3"/>
                  </a:lnTo>
                  <a:lnTo>
                    <a:pt x="13" y="0"/>
                  </a:lnTo>
                  <a:lnTo>
                    <a:pt x="16" y="0"/>
                  </a:lnTo>
                  <a:lnTo>
                    <a:pt x="22" y="0"/>
                  </a:lnTo>
                  <a:close/>
                </a:path>
              </a:pathLst>
            </a:custGeom>
            <a:solidFill>
              <a:srgbClr val="FF0000"/>
            </a:solidFill>
            <a:ln w="6350">
              <a:solidFill>
                <a:srgbClr val="000000"/>
              </a:solidFill>
              <a:round/>
              <a:headEnd/>
              <a:tailEnd/>
            </a:ln>
          </p:spPr>
          <p:txBody>
            <a:bodyPr/>
            <a:lstStyle/>
            <a:p>
              <a:endParaRPr lang="en-US"/>
            </a:p>
          </p:txBody>
        </p:sp>
        <p:sp>
          <p:nvSpPr>
            <p:cNvPr id="32885" name="Freeform 493"/>
            <p:cNvSpPr>
              <a:spLocks/>
            </p:cNvSpPr>
            <p:nvPr/>
          </p:nvSpPr>
          <p:spPr bwMode="auto">
            <a:xfrm>
              <a:off x="2427" y="1311"/>
              <a:ext cx="62" cy="59"/>
            </a:xfrm>
            <a:custGeom>
              <a:avLst/>
              <a:gdLst>
                <a:gd name="T0" fmla="*/ 22 w 45"/>
                <a:gd name="T1" fmla="*/ 0 h 42"/>
                <a:gd name="T2" fmla="*/ 25 w 45"/>
                <a:gd name="T3" fmla="*/ 0 h 42"/>
                <a:gd name="T4" fmla="*/ 29 w 45"/>
                <a:gd name="T5" fmla="*/ 0 h 42"/>
                <a:gd name="T6" fmla="*/ 32 w 45"/>
                <a:gd name="T7" fmla="*/ 3 h 42"/>
                <a:gd name="T8" fmla="*/ 38 w 45"/>
                <a:gd name="T9" fmla="*/ 6 h 42"/>
                <a:gd name="T10" fmla="*/ 38 w 45"/>
                <a:gd name="T11" fmla="*/ 9 h 42"/>
                <a:gd name="T12" fmla="*/ 42 w 45"/>
                <a:gd name="T13" fmla="*/ 13 h 42"/>
                <a:gd name="T14" fmla="*/ 42 w 45"/>
                <a:gd name="T15" fmla="*/ 16 h 42"/>
                <a:gd name="T16" fmla="*/ 45 w 45"/>
                <a:gd name="T17" fmla="*/ 22 h 42"/>
                <a:gd name="T18" fmla="*/ 42 w 45"/>
                <a:gd name="T19" fmla="*/ 25 h 42"/>
                <a:gd name="T20" fmla="*/ 42 w 45"/>
                <a:gd name="T21" fmla="*/ 29 h 42"/>
                <a:gd name="T22" fmla="*/ 38 w 45"/>
                <a:gd name="T23" fmla="*/ 32 h 42"/>
                <a:gd name="T24" fmla="*/ 38 w 45"/>
                <a:gd name="T25" fmla="*/ 35 h 42"/>
                <a:gd name="T26" fmla="*/ 32 w 45"/>
                <a:gd name="T27" fmla="*/ 38 h 42"/>
                <a:gd name="T28" fmla="*/ 29 w 45"/>
                <a:gd name="T29" fmla="*/ 42 h 42"/>
                <a:gd name="T30" fmla="*/ 25 w 45"/>
                <a:gd name="T31" fmla="*/ 42 h 42"/>
                <a:gd name="T32" fmla="*/ 22 w 45"/>
                <a:gd name="T33" fmla="*/ 42 h 42"/>
                <a:gd name="T34" fmla="*/ 16 w 45"/>
                <a:gd name="T35" fmla="*/ 42 h 42"/>
                <a:gd name="T36" fmla="*/ 13 w 45"/>
                <a:gd name="T37" fmla="*/ 42 h 42"/>
                <a:gd name="T38" fmla="*/ 9 w 45"/>
                <a:gd name="T39" fmla="*/ 38 h 42"/>
                <a:gd name="T40" fmla="*/ 6 w 45"/>
                <a:gd name="T41" fmla="*/ 35 h 42"/>
                <a:gd name="T42" fmla="*/ 3 w 45"/>
                <a:gd name="T43" fmla="*/ 32 h 42"/>
                <a:gd name="T44" fmla="*/ 0 w 45"/>
                <a:gd name="T45" fmla="*/ 29 h 42"/>
                <a:gd name="T46" fmla="*/ 0 w 45"/>
                <a:gd name="T47" fmla="*/ 25 h 42"/>
                <a:gd name="T48" fmla="*/ 0 w 45"/>
                <a:gd name="T49" fmla="*/ 22 h 42"/>
                <a:gd name="T50" fmla="*/ 0 w 45"/>
                <a:gd name="T51" fmla="*/ 16 h 42"/>
                <a:gd name="T52" fmla="*/ 0 w 45"/>
                <a:gd name="T53" fmla="*/ 13 h 42"/>
                <a:gd name="T54" fmla="*/ 3 w 45"/>
                <a:gd name="T55" fmla="*/ 9 h 42"/>
                <a:gd name="T56" fmla="*/ 6 w 45"/>
                <a:gd name="T57" fmla="*/ 6 h 42"/>
                <a:gd name="T58" fmla="*/ 9 w 45"/>
                <a:gd name="T59" fmla="*/ 3 h 42"/>
                <a:gd name="T60" fmla="*/ 13 w 45"/>
                <a:gd name="T61" fmla="*/ 0 h 42"/>
                <a:gd name="T62" fmla="*/ 16 w 45"/>
                <a:gd name="T63" fmla="*/ 0 h 42"/>
                <a:gd name="T64" fmla="*/ 22 w 45"/>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2"/>
                <a:gd name="T101" fmla="*/ 45 w 45"/>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2">
                  <a:moveTo>
                    <a:pt x="22" y="0"/>
                  </a:moveTo>
                  <a:lnTo>
                    <a:pt x="25" y="0"/>
                  </a:lnTo>
                  <a:lnTo>
                    <a:pt x="29" y="0"/>
                  </a:lnTo>
                  <a:lnTo>
                    <a:pt x="32" y="3"/>
                  </a:lnTo>
                  <a:lnTo>
                    <a:pt x="38" y="6"/>
                  </a:lnTo>
                  <a:lnTo>
                    <a:pt x="38" y="9"/>
                  </a:lnTo>
                  <a:lnTo>
                    <a:pt x="42" y="13"/>
                  </a:lnTo>
                  <a:lnTo>
                    <a:pt x="42" y="16"/>
                  </a:lnTo>
                  <a:lnTo>
                    <a:pt x="45" y="22"/>
                  </a:lnTo>
                  <a:lnTo>
                    <a:pt x="42" y="25"/>
                  </a:lnTo>
                  <a:lnTo>
                    <a:pt x="42" y="29"/>
                  </a:lnTo>
                  <a:lnTo>
                    <a:pt x="38" y="32"/>
                  </a:lnTo>
                  <a:lnTo>
                    <a:pt x="38" y="35"/>
                  </a:lnTo>
                  <a:lnTo>
                    <a:pt x="32" y="38"/>
                  </a:lnTo>
                  <a:lnTo>
                    <a:pt x="29" y="42"/>
                  </a:lnTo>
                  <a:lnTo>
                    <a:pt x="25" y="42"/>
                  </a:lnTo>
                  <a:lnTo>
                    <a:pt x="22" y="42"/>
                  </a:lnTo>
                  <a:lnTo>
                    <a:pt x="16" y="42"/>
                  </a:lnTo>
                  <a:lnTo>
                    <a:pt x="13" y="42"/>
                  </a:lnTo>
                  <a:lnTo>
                    <a:pt x="9" y="38"/>
                  </a:lnTo>
                  <a:lnTo>
                    <a:pt x="6" y="35"/>
                  </a:lnTo>
                  <a:lnTo>
                    <a:pt x="3" y="32"/>
                  </a:lnTo>
                  <a:lnTo>
                    <a:pt x="0" y="29"/>
                  </a:lnTo>
                  <a:lnTo>
                    <a:pt x="0" y="25"/>
                  </a:lnTo>
                  <a:lnTo>
                    <a:pt x="0" y="22"/>
                  </a:lnTo>
                  <a:lnTo>
                    <a:pt x="0" y="16"/>
                  </a:lnTo>
                  <a:lnTo>
                    <a:pt x="0" y="13"/>
                  </a:lnTo>
                  <a:lnTo>
                    <a:pt x="3" y="9"/>
                  </a:lnTo>
                  <a:lnTo>
                    <a:pt x="6" y="6"/>
                  </a:lnTo>
                  <a:lnTo>
                    <a:pt x="9" y="3"/>
                  </a:lnTo>
                  <a:lnTo>
                    <a:pt x="13" y="0"/>
                  </a:lnTo>
                  <a:lnTo>
                    <a:pt x="16" y="0"/>
                  </a:lnTo>
                  <a:lnTo>
                    <a:pt x="22" y="0"/>
                  </a:lnTo>
                  <a:close/>
                </a:path>
              </a:pathLst>
            </a:custGeom>
            <a:solidFill>
              <a:srgbClr val="FF0000"/>
            </a:solidFill>
            <a:ln w="6350">
              <a:solidFill>
                <a:srgbClr val="000000"/>
              </a:solidFill>
              <a:round/>
              <a:headEnd/>
              <a:tailEnd/>
            </a:ln>
          </p:spPr>
          <p:txBody>
            <a:bodyPr/>
            <a:lstStyle/>
            <a:p>
              <a:endParaRPr lang="en-US"/>
            </a:p>
          </p:txBody>
        </p:sp>
        <p:sp>
          <p:nvSpPr>
            <p:cNvPr id="32886" name="Rectangle 494"/>
            <p:cNvSpPr>
              <a:spLocks noChangeArrowheads="1"/>
            </p:cNvSpPr>
            <p:nvPr/>
          </p:nvSpPr>
          <p:spPr bwMode="auto">
            <a:xfrm>
              <a:off x="2045" y="720"/>
              <a:ext cx="1263" cy="1317"/>
            </a:xfrm>
            <a:prstGeom prst="rect">
              <a:avLst/>
            </a:prstGeom>
            <a:noFill/>
            <a:ln w="9525">
              <a:solidFill>
                <a:schemeClr val="tx1"/>
              </a:solidFill>
              <a:miter lim="800000"/>
              <a:headEnd/>
              <a:tailEnd/>
            </a:ln>
          </p:spPr>
          <p:txBody>
            <a:bodyPr wrap="none" anchor="ctr"/>
            <a:lstStyle/>
            <a:p>
              <a:endParaRPr lang="en-US"/>
            </a:p>
          </p:txBody>
        </p:sp>
        <p:sp>
          <p:nvSpPr>
            <p:cNvPr id="402927" name="AutoShape 495"/>
            <p:cNvSpPr>
              <a:spLocks noChangeArrowheads="1"/>
            </p:cNvSpPr>
            <p:nvPr/>
          </p:nvSpPr>
          <p:spPr bwMode="auto">
            <a:xfrm>
              <a:off x="2850" y="1131"/>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28" name="AutoShape 496"/>
            <p:cNvSpPr>
              <a:spLocks noChangeArrowheads="1"/>
            </p:cNvSpPr>
            <p:nvPr/>
          </p:nvSpPr>
          <p:spPr bwMode="auto">
            <a:xfrm>
              <a:off x="2677" y="1035"/>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29" name="AutoShape 497"/>
            <p:cNvSpPr>
              <a:spLocks noChangeArrowheads="1"/>
            </p:cNvSpPr>
            <p:nvPr/>
          </p:nvSpPr>
          <p:spPr bwMode="auto">
            <a:xfrm>
              <a:off x="2695" y="1062"/>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0" name="AutoShape 498"/>
            <p:cNvSpPr>
              <a:spLocks noChangeArrowheads="1"/>
            </p:cNvSpPr>
            <p:nvPr/>
          </p:nvSpPr>
          <p:spPr bwMode="auto">
            <a:xfrm>
              <a:off x="2730" y="1050"/>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1" name="AutoShape 499"/>
            <p:cNvSpPr>
              <a:spLocks noChangeArrowheads="1"/>
            </p:cNvSpPr>
            <p:nvPr/>
          </p:nvSpPr>
          <p:spPr bwMode="auto">
            <a:xfrm>
              <a:off x="2698" y="846"/>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2" name="AutoShape 500"/>
            <p:cNvSpPr>
              <a:spLocks noChangeArrowheads="1"/>
            </p:cNvSpPr>
            <p:nvPr/>
          </p:nvSpPr>
          <p:spPr bwMode="auto">
            <a:xfrm>
              <a:off x="2754" y="1152"/>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3" name="AutoShape 501"/>
            <p:cNvSpPr>
              <a:spLocks noChangeArrowheads="1"/>
            </p:cNvSpPr>
            <p:nvPr/>
          </p:nvSpPr>
          <p:spPr bwMode="auto">
            <a:xfrm>
              <a:off x="2590" y="1134"/>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4" name="AutoShape 502"/>
            <p:cNvSpPr>
              <a:spLocks noChangeArrowheads="1"/>
            </p:cNvSpPr>
            <p:nvPr/>
          </p:nvSpPr>
          <p:spPr bwMode="auto">
            <a:xfrm>
              <a:off x="2557" y="1452"/>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5" name="AutoShape 503"/>
            <p:cNvSpPr>
              <a:spLocks noChangeArrowheads="1"/>
            </p:cNvSpPr>
            <p:nvPr/>
          </p:nvSpPr>
          <p:spPr bwMode="auto">
            <a:xfrm>
              <a:off x="2503" y="1518"/>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6" name="AutoShape 504"/>
            <p:cNvSpPr>
              <a:spLocks noChangeArrowheads="1"/>
            </p:cNvSpPr>
            <p:nvPr/>
          </p:nvSpPr>
          <p:spPr bwMode="auto">
            <a:xfrm>
              <a:off x="2521" y="1608"/>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7" name="AutoShape 505"/>
            <p:cNvSpPr>
              <a:spLocks noChangeArrowheads="1"/>
            </p:cNvSpPr>
            <p:nvPr/>
          </p:nvSpPr>
          <p:spPr bwMode="auto">
            <a:xfrm>
              <a:off x="2452" y="1404"/>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8" name="AutoShape 506"/>
            <p:cNvSpPr>
              <a:spLocks noChangeArrowheads="1"/>
            </p:cNvSpPr>
            <p:nvPr/>
          </p:nvSpPr>
          <p:spPr bwMode="auto">
            <a:xfrm>
              <a:off x="2671" y="1377"/>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39" name="AutoShape 507"/>
            <p:cNvSpPr>
              <a:spLocks noChangeArrowheads="1"/>
            </p:cNvSpPr>
            <p:nvPr/>
          </p:nvSpPr>
          <p:spPr bwMode="auto">
            <a:xfrm>
              <a:off x="2533" y="1638"/>
              <a:ext cx="67" cy="63"/>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0" name="AutoShape 508"/>
            <p:cNvSpPr>
              <a:spLocks noChangeArrowheads="1"/>
            </p:cNvSpPr>
            <p:nvPr/>
          </p:nvSpPr>
          <p:spPr bwMode="auto">
            <a:xfrm>
              <a:off x="2395" y="1584"/>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1" name="AutoShape 509"/>
            <p:cNvSpPr>
              <a:spLocks noChangeArrowheads="1"/>
            </p:cNvSpPr>
            <p:nvPr/>
          </p:nvSpPr>
          <p:spPr bwMode="auto">
            <a:xfrm>
              <a:off x="2120" y="1740"/>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2" name="AutoShape 510"/>
            <p:cNvSpPr>
              <a:spLocks noChangeArrowheads="1"/>
            </p:cNvSpPr>
            <p:nvPr/>
          </p:nvSpPr>
          <p:spPr bwMode="auto">
            <a:xfrm>
              <a:off x="2240" y="1314"/>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3" name="AutoShape 511"/>
            <p:cNvSpPr>
              <a:spLocks noChangeArrowheads="1"/>
            </p:cNvSpPr>
            <p:nvPr/>
          </p:nvSpPr>
          <p:spPr bwMode="auto">
            <a:xfrm>
              <a:off x="2318" y="1302"/>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4" name="AutoShape 512"/>
            <p:cNvSpPr>
              <a:spLocks noChangeArrowheads="1"/>
            </p:cNvSpPr>
            <p:nvPr/>
          </p:nvSpPr>
          <p:spPr bwMode="auto">
            <a:xfrm>
              <a:off x="2303" y="1266"/>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5" name="AutoShape 513"/>
            <p:cNvSpPr>
              <a:spLocks noChangeArrowheads="1"/>
            </p:cNvSpPr>
            <p:nvPr/>
          </p:nvSpPr>
          <p:spPr bwMode="auto">
            <a:xfrm>
              <a:off x="2327" y="1239"/>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6" name="AutoShape 514"/>
            <p:cNvSpPr>
              <a:spLocks noChangeArrowheads="1"/>
            </p:cNvSpPr>
            <p:nvPr/>
          </p:nvSpPr>
          <p:spPr bwMode="auto">
            <a:xfrm>
              <a:off x="2279" y="1218"/>
              <a:ext cx="65"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7" name="AutoShape 515"/>
            <p:cNvSpPr>
              <a:spLocks noChangeArrowheads="1"/>
            </p:cNvSpPr>
            <p:nvPr/>
          </p:nvSpPr>
          <p:spPr bwMode="auto">
            <a:xfrm>
              <a:off x="2276" y="1272"/>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402948" name="AutoShape 516"/>
            <p:cNvSpPr>
              <a:spLocks noChangeArrowheads="1"/>
            </p:cNvSpPr>
            <p:nvPr/>
          </p:nvSpPr>
          <p:spPr bwMode="auto">
            <a:xfrm>
              <a:off x="4036" y="2154"/>
              <a:ext cx="67"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32909" name="Rectangle 517"/>
            <p:cNvSpPr>
              <a:spLocks noChangeArrowheads="1"/>
            </p:cNvSpPr>
            <p:nvPr/>
          </p:nvSpPr>
          <p:spPr bwMode="auto">
            <a:xfrm>
              <a:off x="720" y="720"/>
              <a:ext cx="4320" cy="3080"/>
            </a:xfrm>
            <a:prstGeom prst="rect">
              <a:avLst/>
            </a:prstGeom>
            <a:noFill/>
            <a:ln w="28575">
              <a:solidFill>
                <a:schemeClr val="tx1"/>
              </a:solidFill>
              <a:miter lim="800000"/>
              <a:headEnd/>
              <a:tailEnd/>
            </a:ln>
          </p:spPr>
          <p:txBody>
            <a:bodyPr wrap="none" anchor="ctr"/>
            <a:lstStyle/>
            <a:p>
              <a:endParaRPr lang="en-US"/>
            </a:p>
          </p:txBody>
        </p:sp>
        <p:sp>
          <p:nvSpPr>
            <p:cNvPr id="32910" name="Freeform 518"/>
            <p:cNvSpPr>
              <a:spLocks/>
            </p:cNvSpPr>
            <p:nvPr/>
          </p:nvSpPr>
          <p:spPr bwMode="auto">
            <a:xfrm>
              <a:off x="3600" y="1726"/>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1 h 45"/>
                <a:gd name="T28" fmla="*/ 32 w 45"/>
                <a:gd name="T29" fmla="*/ 41 h 45"/>
                <a:gd name="T30" fmla="*/ 25 w 45"/>
                <a:gd name="T31" fmla="*/ 45 h 45"/>
                <a:gd name="T32" fmla="*/ 22 w 45"/>
                <a:gd name="T33" fmla="*/ 45 h 45"/>
                <a:gd name="T34" fmla="*/ 19 w 45"/>
                <a:gd name="T35" fmla="*/ 45 h 45"/>
                <a:gd name="T36" fmla="*/ 13 w 45"/>
                <a:gd name="T37" fmla="*/ 41 h 45"/>
                <a:gd name="T38" fmla="*/ 9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1"/>
                  </a:lnTo>
                  <a:lnTo>
                    <a:pt x="32" y="41"/>
                  </a:lnTo>
                  <a:lnTo>
                    <a:pt x="25" y="45"/>
                  </a:lnTo>
                  <a:lnTo>
                    <a:pt x="22" y="45"/>
                  </a:lnTo>
                  <a:lnTo>
                    <a:pt x="19" y="45"/>
                  </a:lnTo>
                  <a:lnTo>
                    <a:pt x="13" y="41"/>
                  </a:lnTo>
                  <a:lnTo>
                    <a:pt x="9" y="41"/>
                  </a:lnTo>
                  <a:lnTo>
                    <a:pt x="6" y="38"/>
                  </a:lnTo>
                  <a:lnTo>
                    <a:pt x="3" y="35"/>
                  </a:lnTo>
                  <a:lnTo>
                    <a:pt x="3" y="32"/>
                  </a:lnTo>
                  <a:lnTo>
                    <a:pt x="0" y="25"/>
                  </a:lnTo>
                  <a:lnTo>
                    <a:pt x="0" y="22"/>
                  </a:lnTo>
                  <a:lnTo>
                    <a:pt x="0" y="19"/>
                  </a:lnTo>
                  <a:lnTo>
                    <a:pt x="3" y="13"/>
                  </a:lnTo>
                  <a:lnTo>
                    <a:pt x="3" y="9"/>
                  </a:lnTo>
                  <a:lnTo>
                    <a:pt x="6" y="6"/>
                  </a:lnTo>
                  <a:lnTo>
                    <a:pt x="9" y="3"/>
                  </a:lnTo>
                  <a:lnTo>
                    <a:pt x="13" y="3"/>
                  </a:lnTo>
                  <a:lnTo>
                    <a:pt x="19" y="0"/>
                  </a:lnTo>
                  <a:lnTo>
                    <a:pt x="22" y="0"/>
                  </a:lnTo>
                  <a:close/>
                </a:path>
              </a:pathLst>
            </a:custGeom>
            <a:solidFill>
              <a:srgbClr val="FF0000"/>
            </a:solidFill>
            <a:ln w="9525">
              <a:noFill/>
              <a:round/>
              <a:headEnd/>
              <a:tailEnd/>
            </a:ln>
          </p:spPr>
          <p:txBody>
            <a:bodyPr/>
            <a:lstStyle/>
            <a:p>
              <a:endParaRPr lang="en-US"/>
            </a:p>
          </p:txBody>
        </p:sp>
        <p:sp>
          <p:nvSpPr>
            <p:cNvPr id="402951" name="AutoShape 519"/>
            <p:cNvSpPr>
              <a:spLocks noChangeArrowheads="1"/>
            </p:cNvSpPr>
            <p:nvPr/>
          </p:nvSpPr>
          <p:spPr bwMode="auto">
            <a:xfrm>
              <a:off x="2711" y="1172"/>
              <a:ext cx="66" cy="60"/>
            </a:xfrm>
            <a:prstGeom prst="star5">
              <a:avLst/>
            </a:prstGeom>
            <a:solidFill>
              <a:srgbClr val="00FF00"/>
            </a:solidFill>
            <a:ln w="9525">
              <a:solidFill>
                <a:schemeClr val="tx1"/>
              </a:solidFill>
              <a:miter lim="800000"/>
              <a:headEnd/>
              <a:tailEnd/>
            </a:ln>
            <a:effectLst/>
          </p:spPr>
          <p:txBody>
            <a:bodyPr wrap="none" anchor="ctr"/>
            <a:lstStyle/>
            <a:p>
              <a:pPr algn="ctr">
                <a:defRPr/>
              </a:pPr>
              <a:endParaRPr lang="en-US"/>
            </a:p>
          </p:txBody>
        </p:sp>
        <p:sp>
          <p:nvSpPr>
            <p:cNvPr id="32912" name="Freeform 520"/>
            <p:cNvSpPr>
              <a:spLocks/>
            </p:cNvSpPr>
            <p:nvPr/>
          </p:nvSpPr>
          <p:spPr bwMode="auto">
            <a:xfrm>
              <a:off x="3601" y="1726"/>
              <a:ext cx="62" cy="63"/>
            </a:xfrm>
            <a:custGeom>
              <a:avLst/>
              <a:gdLst>
                <a:gd name="T0" fmla="*/ 22 w 45"/>
                <a:gd name="T1" fmla="*/ 0 h 45"/>
                <a:gd name="T2" fmla="*/ 25 w 45"/>
                <a:gd name="T3" fmla="*/ 0 h 45"/>
                <a:gd name="T4" fmla="*/ 32 w 45"/>
                <a:gd name="T5" fmla="*/ 3 h 45"/>
                <a:gd name="T6" fmla="*/ 35 w 45"/>
                <a:gd name="T7" fmla="*/ 3 h 45"/>
                <a:gd name="T8" fmla="*/ 38 w 45"/>
                <a:gd name="T9" fmla="*/ 6 h 45"/>
                <a:gd name="T10" fmla="*/ 42 w 45"/>
                <a:gd name="T11" fmla="*/ 9 h 45"/>
                <a:gd name="T12" fmla="*/ 42 w 45"/>
                <a:gd name="T13" fmla="*/ 13 h 45"/>
                <a:gd name="T14" fmla="*/ 45 w 45"/>
                <a:gd name="T15" fmla="*/ 19 h 45"/>
                <a:gd name="T16" fmla="*/ 45 w 45"/>
                <a:gd name="T17" fmla="*/ 22 h 45"/>
                <a:gd name="T18" fmla="*/ 45 w 45"/>
                <a:gd name="T19" fmla="*/ 25 h 45"/>
                <a:gd name="T20" fmla="*/ 42 w 45"/>
                <a:gd name="T21" fmla="*/ 32 h 45"/>
                <a:gd name="T22" fmla="*/ 42 w 45"/>
                <a:gd name="T23" fmla="*/ 35 h 45"/>
                <a:gd name="T24" fmla="*/ 38 w 45"/>
                <a:gd name="T25" fmla="*/ 38 h 45"/>
                <a:gd name="T26" fmla="*/ 35 w 45"/>
                <a:gd name="T27" fmla="*/ 41 h 45"/>
                <a:gd name="T28" fmla="*/ 32 w 45"/>
                <a:gd name="T29" fmla="*/ 41 h 45"/>
                <a:gd name="T30" fmla="*/ 25 w 45"/>
                <a:gd name="T31" fmla="*/ 45 h 45"/>
                <a:gd name="T32" fmla="*/ 22 w 45"/>
                <a:gd name="T33" fmla="*/ 45 h 45"/>
                <a:gd name="T34" fmla="*/ 19 w 45"/>
                <a:gd name="T35" fmla="*/ 45 h 45"/>
                <a:gd name="T36" fmla="*/ 13 w 45"/>
                <a:gd name="T37" fmla="*/ 41 h 45"/>
                <a:gd name="T38" fmla="*/ 9 w 45"/>
                <a:gd name="T39" fmla="*/ 41 h 45"/>
                <a:gd name="T40" fmla="*/ 6 w 45"/>
                <a:gd name="T41" fmla="*/ 38 h 45"/>
                <a:gd name="T42" fmla="*/ 3 w 45"/>
                <a:gd name="T43" fmla="*/ 35 h 45"/>
                <a:gd name="T44" fmla="*/ 3 w 45"/>
                <a:gd name="T45" fmla="*/ 32 h 45"/>
                <a:gd name="T46" fmla="*/ 0 w 45"/>
                <a:gd name="T47" fmla="*/ 25 h 45"/>
                <a:gd name="T48" fmla="*/ 0 w 45"/>
                <a:gd name="T49" fmla="*/ 22 h 45"/>
                <a:gd name="T50" fmla="*/ 0 w 45"/>
                <a:gd name="T51" fmla="*/ 19 h 45"/>
                <a:gd name="T52" fmla="*/ 3 w 45"/>
                <a:gd name="T53" fmla="*/ 13 h 45"/>
                <a:gd name="T54" fmla="*/ 3 w 45"/>
                <a:gd name="T55" fmla="*/ 9 h 45"/>
                <a:gd name="T56" fmla="*/ 6 w 45"/>
                <a:gd name="T57" fmla="*/ 6 h 45"/>
                <a:gd name="T58" fmla="*/ 9 w 45"/>
                <a:gd name="T59" fmla="*/ 3 h 45"/>
                <a:gd name="T60" fmla="*/ 13 w 45"/>
                <a:gd name="T61" fmla="*/ 3 h 45"/>
                <a:gd name="T62" fmla="*/ 19 w 45"/>
                <a:gd name="T63" fmla="*/ 0 h 45"/>
                <a:gd name="T64" fmla="*/ 22 w 45"/>
                <a:gd name="T65" fmla="*/ 0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22" y="0"/>
                  </a:moveTo>
                  <a:lnTo>
                    <a:pt x="25" y="0"/>
                  </a:lnTo>
                  <a:lnTo>
                    <a:pt x="32" y="3"/>
                  </a:lnTo>
                  <a:lnTo>
                    <a:pt x="35" y="3"/>
                  </a:lnTo>
                  <a:lnTo>
                    <a:pt x="38" y="6"/>
                  </a:lnTo>
                  <a:lnTo>
                    <a:pt x="42" y="9"/>
                  </a:lnTo>
                  <a:lnTo>
                    <a:pt x="42" y="13"/>
                  </a:lnTo>
                  <a:lnTo>
                    <a:pt x="45" y="19"/>
                  </a:lnTo>
                  <a:lnTo>
                    <a:pt x="45" y="22"/>
                  </a:lnTo>
                  <a:lnTo>
                    <a:pt x="45" y="25"/>
                  </a:lnTo>
                  <a:lnTo>
                    <a:pt x="42" y="32"/>
                  </a:lnTo>
                  <a:lnTo>
                    <a:pt x="42" y="35"/>
                  </a:lnTo>
                  <a:lnTo>
                    <a:pt x="38" y="38"/>
                  </a:lnTo>
                  <a:lnTo>
                    <a:pt x="35" y="41"/>
                  </a:lnTo>
                  <a:lnTo>
                    <a:pt x="32" y="41"/>
                  </a:lnTo>
                  <a:lnTo>
                    <a:pt x="25" y="45"/>
                  </a:lnTo>
                  <a:lnTo>
                    <a:pt x="22" y="45"/>
                  </a:lnTo>
                  <a:lnTo>
                    <a:pt x="19" y="45"/>
                  </a:lnTo>
                  <a:lnTo>
                    <a:pt x="13" y="41"/>
                  </a:lnTo>
                  <a:lnTo>
                    <a:pt x="9" y="41"/>
                  </a:lnTo>
                  <a:lnTo>
                    <a:pt x="6" y="38"/>
                  </a:lnTo>
                  <a:lnTo>
                    <a:pt x="3" y="35"/>
                  </a:lnTo>
                  <a:lnTo>
                    <a:pt x="3" y="32"/>
                  </a:lnTo>
                  <a:lnTo>
                    <a:pt x="0" y="25"/>
                  </a:lnTo>
                  <a:lnTo>
                    <a:pt x="0" y="22"/>
                  </a:lnTo>
                  <a:lnTo>
                    <a:pt x="0" y="19"/>
                  </a:lnTo>
                  <a:lnTo>
                    <a:pt x="3" y="13"/>
                  </a:lnTo>
                  <a:lnTo>
                    <a:pt x="3" y="9"/>
                  </a:lnTo>
                  <a:lnTo>
                    <a:pt x="6" y="6"/>
                  </a:lnTo>
                  <a:lnTo>
                    <a:pt x="9" y="3"/>
                  </a:lnTo>
                  <a:lnTo>
                    <a:pt x="13" y="3"/>
                  </a:lnTo>
                  <a:lnTo>
                    <a:pt x="19" y="0"/>
                  </a:lnTo>
                  <a:lnTo>
                    <a:pt x="22" y="0"/>
                  </a:lnTo>
                </a:path>
              </a:pathLst>
            </a:custGeom>
            <a:noFill/>
            <a:ln w="0">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ChangeArrowheads="1"/>
          </p:cNvPicPr>
          <p:nvPr/>
        </p:nvPicPr>
        <p:blipFill>
          <a:blip r:embed="rId3" cstate="print"/>
          <a:srcRect/>
          <a:stretch>
            <a:fillRect/>
          </a:stretch>
        </p:blipFill>
        <p:spPr bwMode="auto">
          <a:xfrm>
            <a:off x="0" y="-3175"/>
            <a:ext cx="10299700" cy="68770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Whez12_13"/>
          <p:cNvPicPr>
            <a:picLocks noChangeAspect="1" noChangeArrowheads="1"/>
          </p:cNvPicPr>
          <p:nvPr/>
        </p:nvPicPr>
        <p:blipFill>
          <a:blip r:embed="rId2" cstate="print"/>
          <a:srcRect/>
          <a:stretch>
            <a:fillRect/>
          </a:stretch>
        </p:blipFill>
        <p:spPr bwMode="auto">
          <a:xfrm>
            <a:off x="122238" y="104775"/>
            <a:ext cx="10044112" cy="6648450"/>
          </a:xfrm>
          <a:prstGeom prst="rect">
            <a:avLst/>
          </a:prstGeom>
          <a:noFill/>
          <a:ln w="9525">
            <a:noFill/>
            <a:miter lim="800000"/>
            <a:headEnd/>
            <a:tailEnd/>
          </a:ln>
        </p:spPr>
      </p:pic>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14350" y="463324"/>
            <a:ext cx="9258300" cy="1143000"/>
          </a:xfrm>
        </p:spPr>
        <p:txBody>
          <a:bodyPr/>
          <a:lstStyle/>
          <a:p>
            <a:pPr eaLnBrk="1" hangingPunct="1"/>
            <a:r>
              <a:rPr lang="en-AU" dirty="0" smtClean="0"/>
              <a:t>Key Findings From ISAAC Phase III</a:t>
            </a:r>
            <a:r>
              <a:rPr lang="en-NZ" dirty="0" smtClean="0"/>
              <a:t/>
            </a:r>
            <a:br>
              <a:rPr lang="en-NZ" dirty="0" smtClean="0"/>
            </a:br>
            <a:endParaRPr lang="en-AU" dirty="0" smtClean="0"/>
          </a:p>
        </p:txBody>
      </p:sp>
      <p:sp>
        <p:nvSpPr>
          <p:cNvPr id="38915" name="Rectangle 3"/>
          <p:cNvSpPr>
            <a:spLocks noGrp="1" noChangeArrowheads="1"/>
          </p:cNvSpPr>
          <p:nvPr>
            <p:ph type="body" idx="1"/>
          </p:nvPr>
        </p:nvSpPr>
        <p:spPr>
          <a:xfrm>
            <a:off x="704171" y="1569357"/>
            <a:ext cx="9120187" cy="4737100"/>
          </a:xfrm>
          <a:solidFill>
            <a:srgbClr val="FEFEFE">
              <a:alpha val="50195"/>
            </a:srgbClr>
          </a:solidFill>
        </p:spPr>
        <p:txBody>
          <a:bodyPr/>
          <a:lstStyle/>
          <a:p>
            <a:pPr eaLnBrk="1" hangingPunct="1">
              <a:lnSpc>
                <a:spcPct val="90000"/>
              </a:lnSpc>
            </a:pPr>
            <a:r>
              <a:rPr lang="en-AU" sz="2800" dirty="0" smtClean="0"/>
              <a:t>Little change in overall prevalence</a:t>
            </a:r>
          </a:p>
          <a:p>
            <a:pPr eaLnBrk="1" hangingPunct="1">
              <a:lnSpc>
                <a:spcPct val="90000"/>
              </a:lnSpc>
            </a:pPr>
            <a:r>
              <a:rPr lang="en-AU" sz="2800" dirty="0" smtClean="0"/>
              <a:t>International differences in asthma symptom prevalence have reduced</a:t>
            </a:r>
          </a:p>
          <a:p>
            <a:pPr eaLnBrk="1" hangingPunct="1">
              <a:lnSpc>
                <a:spcPct val="90000"/>
              </a:lnSpc>
            </a:pPr>
            <a:r>
              <a:rPr lang="en-AU" sz="2800" dirty="0" smtClean="0"/>
              <a:t>Decreases in English-speaking countries</a:t>
            </a:r>
          </a:p>
          <a:p>
            <a:pPr eaLnBrk="1" hangingPunct="1">
              <a:lnSpc>
                <a:spcPct val="90000"/>
              </a:lnSpc>
            </a:pPr>
            <a:r>
              <a:rPr lang="en-AU" sz="2800" dirty="0" smtClean="0"/>
              <a:t>Increases in some (but not all) regions where prevalence was previously low</a:t>
            </a:r>
          </a:p>
          <a:p>
            <a:pPr eaLnBrk="1" hangingPunct="1">
              <a:lnSpc>
                <a:spcPct val="90000"/>
              </a:lnSpc>
            </a:pPr>
            <a:r>
              <a:rPr lang="en-AU" sz="2800" dirty="0" smtClean="0"/>
              <a:t>Increases in diagnosed asthma in most regions</a:t>
            </a:r>
          </a:p>
          <a:p>
            <a:pPr eaLnBrk="1" hangingPunct="1">
              <a:lnSpc>
                <a:spcPct val="90000"/>
              </a:lnSpc>
            </a:pPr>
            <a:r>
              <a:rPr lang="en-AU" sz="2800" dirty="0" smtClean="0"/>
              <a:t>Particular increases in Africa, Latin America and parts of Asia – asthma is no longer an “</a:t>
            </a:r>
            <a:r>
              <a:rPr lang="en-AU" sz="2800" dirty="0" err="1" smtClean="0"/>
              <a:t>english</a:t>
            </a:r>
            <a:r>
              <a:rPr lang="en-AU" sz="2800" dirty="0" smtClean="0"/>
              <a:t> speaking” disease</a:t>
            </a:r>
          </a:p>
          <a:p>
            <a:pPr eaLnBrk="1" hangingPunct="1">
              <a:lnSpc>
                <a:spcPct val="90000"/>
              </a:lnSpc>
            </a:pPr>
            <a:endParaRPr lang="en-AU" sz="2800" dirty="0" smtClean="0"/>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5000" y="203200"/>
            <a:ext cx="9334500" cy="1143000"/>
          </a:xfrm>
        </p:spPr>
        <p:txBody>
          <a:bodyPr/>
          <a:lstStyle/>
          <a:p>
            <a:pPr eaLnBrk="1" hangingPunct="1"/>
            <a:r>
              <a:rPr lang="en-US" smtClean="0"/>
              <a:t>What causes asthma?</a:t>
            </a:r>
          </a:p>
        </p:txBody>
      </p:sp>
      <p:sp>
        <p:nvSpPr>
          <p:cNvPr id="16387" name="Rectangle 3"/>
          <p:cNvSpPr>
            <a:spLocks noGrp="1" noChangeArrowheads="1"/>
          </p:cNvSpPr>
          <p:nvPr>
            <p:ph type="body" idx="1"/>
          </p:nvPr>
        </p:nvSpPr>
        <p:spPr>
          <a:xfrm>
            <a:off x="514350" y="1809750"/>
            <a:ext cx="9258300" cy="2905125"/>
          </a:xfrm>
        </p:spPr>
        <p:txBody>
          <a:bodyPr/>
          <a:lstStyle/>
          <a:p>
            <a:pPr lvl="1" eaLnBrk="1" hangingPunct="1"/>
            <a:r>
              <a:rPr lang="en-US" dirty="0" smtClean="0"/>
              <a:t>What is asthma?</a:t>
            </a:r>
          </a:p>
          <a:p>
            <a:pPr lvl="1" eaLnBrk="1" hangingPunct="1"/>
            <a:r>
              <a:rPr lang="en-US" dirty="0" smtClean="0"/>
              <a:t>Population patterns and time trends</a:t>
            </a:r>
          </a:p>
          <a:p>
            <a:pPr lvl="1" eaLnBrk="1" hangingPunct="1"/>
            <a:r>
              <a:rPr lang="en-US" dirty="0" smtClean="0">
                <a:solidFill>
                  <a:srgbClr val="FF0000"/>
                </a:solidFill>
              </a:rPr>
              <a:t>The old dogma</a:t>
            </a:r>
          </a:p>
          <a:p>
            <a:pPr lvl="1" eaLnBrk="1" hangingPunct="1"/>
            <a:r>
              <a:rPr lang="en-US" dirty="0" smtClean="0"/>
              <a:t>The new dogma</a:t>
            </a:r>
          </a:p>
          <a:p>
            <a:pPr lvl="1" eaLnBrk="1" hangingPunct="1"/>
            <a:r>
              <a:rPr lang="en-US" dirty="0" smtClean="0"/>
              <a:t>Models of asthma causation</a:t>
            </a:r>
          </a:p>
          <a:p>
            <a:pPr lvl="1" eaLnBrk="1" hangingPunct="1"/>
            <a:r>
              <a:rPr lang="en-US" dirty="0" smtClean="0"/>
              <a:t>Where to from here?</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smtClean="0"/>
              <a:t>“Asthma Is an Allergic Disease”</a:t>
            </a:r>
          </a:p>
        </p:txBody>
      </p:sp>
      <p:sp>
        <p:nvSpPr>
          <p:cNvPr id="40963" name="Rectangle 5"/>
          <p:cNvSpPr>
            <a:spLocks noGrp="1" noChangeArrowheads="1"/>
          </p:cNvSpPr>
          <p:nvPr>
            <p:ph type="body" idx="1"/>
          </p:nvPr>
        </p:nvSpPr>
        <p:spPr/>
        <p:txBody>
          <a:bodyPr/>
          <a:lstStyle/>
          <a:p>
            <a:pPr eaLnBrk="1" hangingPunct="1"/>
            <a:r>
              <a:rPr lang="en-US" smtClean="0"/>
              <a:t>Allergen exposure, particularly in infancy produces atopic sensitization</a:t>
            </a:r>
          </a:p>
          <a:p>
            <a:pPr eaLnBrk="1" hangingPunct="1"/>
            <a:r>
              <a:rPr lang="en-US" smtClean="0"/>
              <a:t>Continued exposure results in asthma through the development of bronchial hyperresponsiveness, airway inflammation and reversible airways obstruction</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769938" y="333375"/>
            <a:ext cx="8743950" cy="1470025"/>
          </a:xfrm>
        </p:spPr>
        <p:txBody>
          <a:bodyPr/>
          <a:lstStyle/>
          <a:p>
            <a:pPr eaLnBrk="1" hangingPunct="1"/>
            <a:r>
              <a:rPr lang="en-NZ" sz="2400" b="1" smtClean="0"/>
              <a:t>Models of asthma causation</a:t>
            </a:r>
            <a:endParaRPr lang="en-US" sz="2400" b="1" smtClean="0"/>
          </a:p>
        </p:txBody>
      </p:sp>
      <p:sp>
        <p:nvSpPr>
          <p:cNvPr id="23555" name="Text Box 21"/>
          <p:cNvSpPr txBox="1">
            <a:spLocks noChangeArrowheads="1"/>
          </p:cNvSpPr>
          <p:nvPr/>
        </p:nvSpPr>
        <p:spPr bwMode="auto">
          <a:xfrm>
            <a:off x="2447925" y="2190750"/>
            <a:ext cx="1833563" cy="646113"/>
          </a:xfrm>
          <a:prstGeom prst="rect">
            <a:avLst/>
          </a:prstGeom>
          <a:noFill/>
          <a:ln w="9525">
            <a:noFill/>
            <a:miter lim="800000"/>
            <a:headEnd/>
            <a:tailEnd/>
          </a:ln>
        </p:spPr>
        <p:txBody>
          <a:bodyPr>
            <a:spAutoFit/>
          </a:bodyPr>
          <a:lstStyle/>
          <a:p>
            <a:pPr>
              <a:spcBef>
                <a:spcPct val="50000"/>
              </a:spcBef>
            </a:pPr>
            <a:r>
              <a:rPr lang="en-NZ" b="1"/>
              <a:t>Allergen exposure</a:t>
            </a:r>
            <a:endParaRPr lang="en-US" b="1"/>
          </a:p>
        </p:txBody>
      </p:sp>
      <p:sp>
        <p:nvSpPr>
          <p:cNvPr id="23556" name="Text Box 22"/>
          <p:cNvSpPr txBox="1">
            <a:spLocks noChangeArrowheads="1"/>
          </p:cNvSpPr>
          <p:nvPr/>
        </p:nvSpPr>
        <p:spPr bwMode="auto">
          <a:xfrm>
            <a:off x="4575175" y="2205038"/>
            <a:ext cx="1371600" cy="369887"/>
          </a:xfrm>
          <a:prstGeom prst="rect">
            <a:avLst/>
          </a:prstGeom>
          <a:noFill/>
          <a:ln w="9525">
            <a:noFill/>
            <a:miter lim="800000"/>
            <a:headEnd/>
            <a:tailEnd/>
          </a:ln>
        </p:spPr>
        <p:txBody>
          <a:bodyPr>
            <a:spAutoFit/>
          </a:bodyPr>
          <a:lstStyle/>
          <a:p>
            <a:pPr>
              <a:spcBef>
                <a:spcPct val="50000"/>
              </a:spcBef>
            </a:pPr>
            <a:r>
              <a:rPr lang="en-NZ" b="1"/>
              <a:t>Atopy</a:t>
            </a:r>
            <a:endParaRPr lang="en-US" b="1" baseline="-25000"/>
          </a:p>
        </p:txBody>
      </p:sp>
      <p:sp>
        <p:nvSpPr>
          <p:cNvPr id="23557" name="Text Box 23"/>
          <p:cNvSpPr txBox="1">
            <a:spLocks noChangeArrowheads="1"/>
          </p:cNvSpPr>
          <p:nvPr/>
        </p:nvSpPr>
        <p:spPr bwMode="auto">
          <a:xfrm>
            <a:off x="7169150" y="2205038"/>
            <a:ext cx="1671638" cy="369887"/>
          </a:xfrm>
          <a:prstGeom prst="rect">
            <a:avLst/>
          </a:prstGeom>
          <a:noFill/>
          <a:ln w="9525">
            <a:noFill/>
            <a:miter lim="800000"/>
            <a:headEnd/>
            <a:tailEnd/>
          </a:ln>
        </p:spPr>
        <p:txBody>
          <a:bodyPr>
            <a:spAutoFit/>
          </a:bodyPr>
          <a:lstStyle/>
          <a:p>
            <a:pPr>
              <a:spcBef>
                <a:spcPct val="50000"/>
              </a:spcBef>
            </a:pPr>
            <a:r>
              <a:rPr lang="en-NZ" b="1"/>
              <a:t>Asthma</a:t>
            </a:r>
            <a:endParaRPr lang="en-US" b="1" baseline="-25000"/>
          </a:p>
        </p:txBody>
      </p:sp>
      <p:sp>
        <p:nvSpPr>
          <p:cNvPr id="23558" name="Line 26"/>
          <p:cNvSpPr>
            <a:spLocks noChangeShapeType="1"/>
          </p:cNvSpPr>
          <p:nvPr/>
        </p:nvSpPr>
        <p:spPr bwMode="auto">
          <a:xfrm>
            <a:off x="5384800" y="2525713"/>
            <a:ext cx="1770063" cy="463550"/>
          </a:xfrm>
          <a:prstGeom prst="line">
            <a:avLst/>
          </a:prstGeom>
          <a:noFill/>
          <a:ln w="9525">
            <a:solidFill>
              <a:schemeClr val="tx1"/>
            </a:solidFill>
            <a:round/>
            <a:headEnd/>
            <a:tailEnd type="triangle" w="med" len="med"/>
          </a:ln>
        </p:spPr>
        <p:txBody>
          <a:bodyPr/>
          <a:lstStyle/>
          <a:p>
            <a:endParaRPr lang="en-US"/>
          </a:p>
        </p:txBody>
      </p:sp>
      <p:sp>
        <p:nvSpPr>
          <p:cNvPr id="23559" name="Line 68"/>
          <p:cNvSpPr>
            <a:spLocks noChangeShapeType="1"/>
          </p:cNvSpPr>
          <p:nvPr/>
        </p:nvSpPr>
        <p:spPr bwMode="auto">
          <a:xfrm flipV="1">
            <a:off x="3671888" y="2420938"/>
            <a:ext cx="823912" cy="17462"/>
          </a:xfrm>
          <a:prstGeom prst="line">
            <a:avLst/>
          </a:prstGeom>
          <a:noFill/>
          <a:ln w="9525">
            <a:solidFill>
              <a:schemeClr val="tx1"/>
            </a:solidFill>
            <a:round/>
            <a:headEnd/>
            <a:tailEnd type="triangle" w="med" len="med"/>
          </a:ln>
        </p:spPr>
        <p:txBody>
          <a:bodyPr/>
          <a:lstStyle/>
          <a:p>
            <a:endParaRPr lang="en-US"/>
          </a:p>
        </p:txBody>
      </p:sp>
      <p:sp>
        <p:nvSpPr>
          <p:cNvPr id="23560" name="Line 27"/>
          <p:cNvSpPr>
            <a:spLocks noChangeShapeType="1"/>
          </p:cNvSpPr>
          <p:nvPr/>
        </p:nvSpPr>
        <p:spPr bwMode="auto">
          <a:xfrm flipV="1">
            <a:off x="5545138" y="2428875"/>
            <a:ext cx="1687512" cy="0"/>
          </a:xfrm>
          <a:prstGeom prst="line">
            <a:avLst/>
          </a:prstGeom>
          <a:noFill/>
          <a:ln w="9525">
            <a:solidFill>
              <a:schemeClr val="tx1"/>
            </a:solidFill>
            <a:round/>
            <a:headEnd/>
            <a:tailEnd type="triangle" w="med" len="med"/>
          </a:ln>
        </p:spPr>
        <p:txBody>
          <a:bodyPr/>
          <a:lstStyle/>
          <a:p>
            <a:endParaRPr lang="en-US"/>
          </a:p>
        </p:txBody>
      </p:sp>
      <p:sp>
        <p:nvSpPr>
          <p:cNvPr id="23561" name="Line 27"/>
          <p:cNvSpPr>
            <a:spLocks noChangeShapeType="1"/>
          </p:cNvSpPr>
          <p:nvPr/>
        </p:nvSpPr>
        <p:spPr bwMode="auto">
          <a:xfrm>
            <a:off x="5370513" y="2598738"/>
            <a:ext cx="1857375" cy="869950"/>
          </a:xfrm>
          <a:prstGeom prst="line">
            <a:avLst/>
          </a:prstGeom>
          <a:noFill/>
          <a:ln w="9525">
            <a:solidFill>
              <a:schemeClr val="tx1"/>
            </a:solidFill>
            <a:round/>
            <a:headEnd/>
            <a:tailEnd type="triangle" w="med" len="med"/>
          </a:ln>
        </p:spPr>
        <p:txBody>
          <a:bodyPr/>
          <a:lstStyle/>
          <a:p>
            <a:endParaRPr lang="en-US"/>
          </a:p>
        </p:txBody>
      </p:sp>
      <p:sp>
        <p:nvSpPr>
          <p:cNvPr id="23562" name="Text Box 23"/>
          <p:cNvSpPr txBox="1">
            <a:spLocks noChangeArrowheads="1"/>
          </p:cNvSpPr>
          <p:nvPr/>
        </p:nvSpPr>
        <p:spPr bwMode="auto">
          <a:xfrm>
            <a:off x="7248525" y="2806700"/>
            <a:ext cx="1671638" cy="369888"/>
          </a:xfrm>
          <a:prstGeom prst="rect">
            <a:avLst/>
          </a:prstGeom>
          <a:noFill/>
          <a:ln w="9525">
            <a:noFill/>
            <a:miter lim="800000"/>
            <a:headEnd/>
            <a:tailEnd/>
          </a:ln>
        </p:spPr>
        <p:txBody>
          <a:bodyPr>
            <a:spAutoFit/>
          </a:bodyPr>
          <a:lstStyle/>
          <a:p>
            <a:pPr>
              <a:spcBef>
                <a:spcPct val="50000"/>
              </a:spcBef>
            </a:pPr>
            <a:r>
              <a:rPr lang="en-NZ" b="1"/>
              <a:t>Rhinitis</a:t>
            </a:r>
            <a:endParaRPr lang="en-US" b="1" baseline="-25000"/>
          </a:p>
        </p:txBody>
      </p:sp>
      <p:sp>
        <p:nvSpPr>
          <p:cNvPr id="23563" name="Text Box 23"/>
          <p:cNvSpPr txBox="1">
            <a:spLocks noChangeArrowheads="1"/>
          </p:cNvSpPr>
          <p:nvPr/>
        </p:nvSpPr>
        <p:spPr bwMode="auto">
          <a:xfrm>
            <a:off x="7313613" y="3308350"/>
            <a:ext cx="1671637" cy="369888"/>
          </a:xfrm>
          <a:prstGeom prst="rect">
            <a:avLst/>
          </a:prstGeom>
          <a:noFill/>
          <a:ln w="9525">
            <a:noFill/>
            <a:miter lim="800000"/>
            <a:headEnd/>
            <a:tailEnd/>
          </a:ln>
        </p:spPr>
        <p:txBody>
          <a:bodyPr>
            <a:spAutoFit/>
          </a:bodyPr>
          <a:lstStyle/>
          <a:p>
            <a:pPr>
              <a:spcBef>
                <a:spcPct val="50000"/>
              </a:spcBef>
            </a:pPr>
            <a:r>
              <a:rPr lang="en-NZ" b="1"/>
              <a:t>Eczema</a:t>
            </a:r>
            <a:endParaRPr lang="en-US" b="1" baseline="-2500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“Asthma Is an Allergic Disease”</a:t>
            </a:r>
          </a:p>
        </p:txBody>
      </p:sp>
      <p:sp>
        <p:nvSpPr>
          <p:cNvPr id="41987" name="Rectangle 3"/>
          <p:cNvSpPr>
            <a:spLocks noGrp="1" noChangeArrowheads="1"/>
          </p:cNvSpPr>
          <p:nvPr>
            <p:ph type="body" idx="1"/>
          </p:nvPr>
        </p:nvSpPr>
        <p:spPr>
          <a:xfrm>
            <a:off x="514350" y="1600200"/>
            <a:ext cx="8021638" cy="4525963"/>
          </a:xfrm>
        </p:spPr>
        <p:txBody>
          <a:bodyPr/>
          <a:lstStyle/>
          <a:p>
            <a:pPr marL="609600" indent="-609600" eaLnBrk="1" hangingPunct="1">
              <a:buFontTx/>
              <a:buAutoNum type="arabicPeriod"/>
            </a:pPr>
            <a:r>
              <a:rPr lang="en-US" smtClean="0"/>
              <a:t>Is BHR a valid measure of asthma prevalence?</a:t>
            </a:r>
          </a:p>
          <a:p>
            <a:pPr marL="609600" indent="-609600" eaLnBrk="1" hangingPunct="1">
              <a:buFontTx/>
              <a:buAutoNum type="arabicPeriod"/>
            </a:pPr>
            <a:r>
              <a:rPr lang="en-US" smtClean="0"/>
              <a:t>How much asthma is really attributable to atopy?</a:t>
            </a:r>
          </a:p>
          <a:p>
            <a:pPr marL="609600" indent="-609600" eaLnBrk="1" hangingPunct="1">
              <a:buFontTx/>
              <a:buAutoNum type="arabicPeriod"/>
            </a:pPr>
            <a:r>
              <a:rPr lang="en-US" smtClean="0"/>
              <a:t>Is allergen exposure a primary cause of asthma?</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NZ" b="1" dirty="0" smtClean="0">
                <a:solidFill>
                  <a:schemeClr val="tx1"/>
                </a:solidFill>
                <a:latin typeface="Bookman Old Style" pitchFamily="18" charset="0"/>
              </a:rPr>
              <a:t>Skin</a:t>
            </a:r>
            <a:r>
              <a:rPr lang="en-NZ" b="1" dirty="0" smtClean="0">
                <a:solidFill>
                  <a:srgbClr val="FF9900"/>
                </a:solidFill>
                <a:latin typeface="Bookman Old Style" pitchFamily="18" charset="0"/>
              </a:rPr>
              <a:t> </a:t>
            </a:r>
            <a:r>
              <a:rPr lang="en-NZ" b="1" dirty="0" smtClean="0">
                <a:solidFill>
                  <a:schemeClr val="tx1"/>
                </a:solidFill>
                <a:latin typeface="Bookman Old Style" pitchFamily="18" charset="0"/>
              </a:rPr>
              <a:t>Testing</a:t>
            </a:r>
          </a:p>
        </p:txBody>
      </p:sp>
      <p:pic>
        <p:nvPicPr>
          <p:cNvPr id="43011" name="Picture 3" descr="000_0002"/>
          <p:cNvPicPr>
            <a:picLocks noGrp="1" noChangeAspect="1" noChangeArrowheads="1"/>
          </p:cNvPicPr>
          <p:nvPr>
            <p:ph sz="half" idx="1"/>
          </p:nvPr>
        </p:nvPicPr>
        <p:blipFill>
          <a:blip r:embed="rId2" cstate="print">
            <a:lum bright="12000" contrast="42000"/>
          </a:blip>
          <a:srcRect/>
          <a:stretch>
            <a:fillRect/>
          </a:stretch>
        </p:blipFill>
        <p:spPr>
          <a:xfrm>
            <a:off x="608013" y="1989138"/>
            <a:ext cx="4543425" cy="2692400"/>
          </a:xfrm>
          <a:noFill/>
          <a:ln w="28575">
            <a:solidFill>
              <a:srgbClr val="FF9900"/>
            </a:solidFill>
          </a:ln>
        </p:spPr>
      </p:pic>
      <p:pic>
        <p:nvPicPr>
          <p:cNvPr id="43012" name="Picture 4" descr="000_0008"/>
          <p:cNvPicPr>
            <a:picLocks noGrp="1" noChangeAspect="1" noChangeArrowheads="1"/>
          </p:cNvPicPr>
          <p:nvPr>
            <p:ph sz="half" idx="2"/>
          </p:nvPr>
        </p:nvPicPr>
        <p:blipFill>
          <a:blip r:embed="rId3" cstate="print">
            <a:lum bright="-18000"/>
          </a:blip>
          <a:srcRect/>
          <a:stretch>
            <a:fillRect/>
          </a:stretch>
        </p:blipFill>
        <p:spPr>
          <a:xfrm>
            <a:off x="5548313" y="3860800"/>
            <a:ext cx="4543425" cy="2692400"/>
          </a:xfrm>
          <a:noFill/>
          <a:ln w="28575">
            <a:solidFill>
              <a:srgbClr val="FF9900"/>
            </a:solidFill>
          </a:ln>
        </p:spPr>
      </p:pic>
      <p:sp>
        <p:nvSpPr>
          <p:cNvPr id="43013" name="Text Box 5"/>
          <p:cNvSpPr txBox="1">
            <a:spLocks noChangeArrowheads="1"/>
          </p:cNvSpPr>
          <p:nvPr/>
        </p:nvSpPr>
        <p:spPr bwMode="auto">
          <a:xfrm>
            <a:off x="2203450" y="639763"/>
            <a:ext cx="7153275" cy="366712"/>
          </a:xfrm>
          <a:prstGeom prst="rect">
            <a:avLst/>
          </a:prstGeom>
          <a:noFill/>
          <a:ln w="9525">
            <a:noFill/>
            <a:miter lim="800000"/>
            <a:headEnd/>
            <a:tailEnd/>
          </a:ln>
        </p:spPr>
        <p:txBody>
          <a:bodyPr>
            <a:spAutoFit/>
          </a:bodyPr>
          <a:lstStyle/>
          <a:p>
            <a:endParaRPr lang="en-NZ"/>
          </a:p>
        </p:txBody>
      </p:sp>
      <p:sp>
        <p:nvSpPr>
          <p:cNvPr id="483334" name="Text Box 6"/>
          <p:cNvSpPr txBox="1">
            <a:spLocks noChangeArrowheads="1"/>
          </p:cNvSpPr>
          <p:nvPr/>
        </p:nvSpPr>
        <p:spPr bwMode="auto">
          <a:xfrm>
            <a:off x="5872163" y="1412875"/>
            <a:ext cx="4819650" cy="2638425"/>
          </a:xfrm>
          <a:prstGeom prst="rect">
            <a:avLst/>
          </a:prstGeom>
          <a:noFill/>
          <a:ln w="9525">
            <a:noFill/>
            <a:miter lim="800000"/>
            <a:headEnd/>
            <a:tailEnd/>
          </a:ln>
          <a:effectLst/>
        </p:spPr>
        <p:txBody>
          <a:bodyPr>
            <a:spAutoFit/>
          </a:bodyPr>
          <a:lstStyle/>
          <a:p>
            <a:pPr>
              <a:spcBef>
                <a:spcPct val="50000"/>
              </a:spcBef>
              <a:defRPr/>
            </a:pPr>
            <a:r>
              <a:rPr lang="en-NZ" sz="2000" u="sng">
                <a:latin typeface="Bookman Old Style" pitchFamily="18" charset="0"/>
              </a:rPr>
              <a:t>Allergens used;</a:t>
            </a:r>
          </a:p>
          <a:p>
            <a:pPr>
              <a:spcBef>
                <a:spcPct val="50000"/>
              </a:spcBef>
              <a:defRPr/>
            </a:pPr>
            <a:r>
              <a:rPr lang="en-NZ" sz="2000">
                <a:latin typeface="Bookman Old Style" pitchFamily="18" charset="0"/>
              </a:rPr>
              <a:t>Negative control      Tree mix</a:t>
            </a:r>
          </a:p>
          <a:p>
            <a:pPr>
              <a:spcBef>
                <a:spcPct val="50000"/>
              </a:spcBef>
              <a:defRPr/>
            </a:pPr>
            <a:r>
              <a:rPr lang="en-NZ" sz="2000">
                <a:latin typeface="Bookman Old Style" pitchFamily="18" charset="0"/>
              </a:rPr>
              <a:t>Positive control       Mould</a:t>
            </a:r>
          </a:p>
          <a:p>
            <a:pPr>
              <a:spcBef>
                <a:spcPct val="50000"/>
              </a:spcBef>
              <a:defRPr/>
            </a:pPr>
            <a:r>
              <a:rPr lang="en-NZ" sz="2000">
                <a:latin typeface="Bookman Old Style" pitchFamily="18" charset="0"/>
              </a:rPr>
              <a:t>Grass mix               Dog</a:t>
            </a:r>
          </a:p>
          <a:p>
            <a:pPr>
              <a:spcBef>
                <a:spcPct val="50000"/>
              </a:spcBef>
              <a:defRPr/>
            </a:pPr>
            <a:r>
              <a:rPr lang="en-NZ" sz="2000">
                <a:latin typeface="Bookman Old Style" pitchFamily="18" charset="0"/>
              </a:rPr>
              <a:t>House dustmite      Cat</a:t>
            </a:r>
          </a:p>
          <a:p>
            <a:pPr>
              <a:spcBef>
                <a:spcPct val="50000"/>
              </a:spcBef>
              <a:defRPr/>
            </a:pPr>
            <a:endParaRPr lang="en-NZ">
              <a:effectLst>
                <a:outerShdw blurRad="38100" dist="38100" dir="2700000" algn="tl">
                  <a:srgbClr val="C0C0C0"/>
                </a:outerShdw>
              </a:effectLst>
              <a:latin typeface="Bookman Old Style" pitchFamily="18"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b="1" smtClean="0">
                <a:solidFill>
                  <a:srgbClr val="FF3300"/>
                </a:solidFill>
              </a:rPr>
              <a:t>Example: Sears et al (1989)</a:t>
            </a:r>
            <a:endParaRPr lang="en-US" smtClean="0"/>
          </a:p>
        </p:txBody>
      </p:sp>
      <p:sp>
        <p:nvSpPr>
          <p:cNvPr id="44035" name="Rectangle 1027"/>
          <p:cNvSpPr>
            <a:spLocks noGrp="1" noChangeArrowheads="1"/>
          </p:cNvSpPr>
          <p:nvPr>
            <p:ph type="body" idx="1"/>
          </p:nvPr>
        </p:nvSpPr>
        <p:spPr/>
        <p:txBody>
          <a:bodyPr/>
          <a:lstStyle/>
          <a:p>
            <a:pPr eaLnBrk="1" hangingPunct="1"/>
            <a:r>
              <a:rPr lang="en-US" smtClean="0"/>
              <a:t>Age = 13</a:t>
            </a:r>
          </a:p>
          <a:p>
            <a:pPr eaLnBrk="1" hangingPunct="1"/>
            <a:r>
              <a:rPr lang="en-US" smtClean="0"/>
              <a:t>Asthmatics: N = 315, % atopic = 57%</a:t>
            </a:r>
          </a:p>
          <a:p>
            <a:pPr eaLnBrk="1" hangingPunct="1"/>
            <a:r>
              <a:rPr lang="en-US" smtClean="0"/>
              <a:t>Non-cases: N = 399, % atopic = 35%</a:t>
            </a:r>
          </a:p>
          <a:p>
            <a:pPr eaLnBrk="1" hangingPunct="1"/>
            <a:r>
              <a:rPr lang="en-US" smtClean="0"/>
              <a:t>Odds ratio = 2.5</a:t>
            </a:r>
          </a:p>
          <a:p>
            <a:pPr eaLnBrk="1" hangingPunct="1"/>
            <a:r>
              <a:rPr lang="en-US" smtClean="0"/>
              <a:t>Proportion of atopic cases due to atopy                      = 1.5/2.5 = 0.6</a:t>
            </a:r>
          </a:p>
          <a:p>
            <a:pPr eaLnBrk="1" hangingPunct="1"/>
            <a:r>
              <a:rPr lang="en-US" smtClean="0"/>
              <a:t>PAR = 57 * 0.6 = 34%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5000" y="203200"/>
            <a:ext cx="9334500" cy="1143000"/>
          </a:xfrm>
        </p:spPr>
        <p:txBody>
          <a:bodyPr/>
          <a:lstStyle/>
          <a:p>
            <a:pPr eaLnBrk="1" hangingPunct="1"/>
            <a:r>
              <a:rPr lang="en-US" dirty="0" smtClean="0"/>
              <a:t>What is asthma?</a:t>
            </a:r>
          </a:p>
        </p:txBody>
      </p:sp>
      <p:sp>
        <p:nvSpPr>
          <p:cNvPr id="16387" name="Rectangle 3"/>
          <p:cNvSpPr>
            <a:spLocks noGrp="1" noChangeArrowheads="1"/>
          </p:cNvSpPr>
          <p:nvPr>
            <p:ph type="body" idx="1"/>
          </p:nvPr>
        </p:nvSpPr>
        <p:spPr>
          <a:xfrm>
            <a:off x="514350" y="1809750"/>
            <a:ext cx="9258300" cy="2905125"/>
          </a:xfrm>
        </p:spPr>
        <p:txBody>
          <a:bodyPr/>
          <a:lstStyle/>
          <a:p>
            <a:pPr lvl="1" eaLnBrk="1" hangingPunct="1"/>
            <a:r>
              <a:rPr lang="en-US" dirty="0" smtClean="0"/>
              <a:t>What is asthma?</a:t>
            </a:r>
          </a:p>
          <a:p>
            <a:pPr lvl="2" eaLnBrk="1" hangingPunct="1"/>
            <a:r>
              <a:rPr lang="en-US" dirty="0" smtClean="0"/>
              <a:t>variable airways obstruction</a:t>
            </a:r>
          </a:p>
          <a:p>
            <a:pPr lvl="1" eaLnBrk="1" hangingPunct="1"/>
            <a:r>
              <a:rPr lang="en-US" dirty="0" smtClean="0"/>
              <a:t>What are the causes of asthma?</a:t>
            </a:r>
          </a:p>
          <a:p>
            <a:pPr lvl="1" eaLnBrk="1" hangingPunct="1"/>
            <a:r>
              <a:rPr lang="en-US" dirty="0" smtClean="0"/>
              <a:t>What is the etiologic mechanism(s)</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795338" y="425450"/>
            <a:ext cx="8743950" cy="711200"/>
          </a:xfrm>
        </p:spPr>
        <p:txBody>
          <a:bodyPr/>
          <a:lstStyle/>
          <a:p>
            <a:r>
              <a:rPr lang="en-US" sz="2000" b="1" smtClean="0"/>
              <a:t>How much asthma is attributable to atopy in children of the  general population? </a:t>
            </a:r>
            <a:r>
              <a:rPr lang="en-US" sz="1800" smtClean="0"/>
              <a:t>(Pearce et al., Thorax 1999)</a:t>
            </a:r>
            <a:endParaRPr lang="en-NZ" sz="1800" smtClean="0"/>
          </a:p>
        </p:txBody>
      </p:sp>
      <p:graphicFrame>
        <p:nvGraphicFramePr>
          <p:cNvPr id="1026" name="Object 2"/>
          <p:cNvGraphicFramePr>
            <a:graphicFrameLocks noGrp="1" noChangeAspect="1"/>
          </p:cNvGraphicFramePr>
          <p:nvPr>
            <p:ph idx="1"/>
          </p:nvPr>
        </p:nvGraphicFramePr>
        <p:xfrm>
          <a:off x="1255713" y="1425575"/>
          <a:ext cx="7756525" cy="4600575"/>
        </p:xfrm>
        <a:graphic>
          <a:graphicData uri="http://schemas.openxmlformats.org/presentationml/2006/ole">
            <mc:AlternateContent xmlns:mc="http://schemas.openxmlformats.org/markup-compatibility/2006">
              <mc:Choice xmlns:v="urn:schemas-microsoft-com:vml" Requires="v">
                <p:oleObj spid="_x0000_s120835" name="Worksheet" r:id="rId4" imgW="5553135" imgH="3705149" progId="Excel.Sheet.8">
                  <p:embed/>
                </p:oleObj>
              </mc:Choice>
              <mc:Fallback>
                <p:oleObj name="Worksheet" r:id="rId4" imgW="5553135" imgH="370514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713" y="1425575"/>
                        <a:ext cx="775652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ChangeArrowheads="1"/>
          </p:cNvSpPr>
          <p:nvPr/>
        </p:nvSpPr>
        <p:spPr bwMode="auto">
          <a:xfrm>
            <a:off x="2227263" y="6165850"/>
            <a:ext cx="242887" cy="215900"/>
          </a:xfrm>
          <a:prstGeom prst="rect">
            <a:avLst/>
          </a:prstGeom>
          <a:solidFill>
            <a:srgbClr val="FF0000"/>
          </a:solidFill>
          <a:ln w="9525">
            <a:solidFill>
              <a:schemeClr val="bg2"/>
            </a:solidFill>
            <a:miter lim="800000"/>
            <a:headEnd/>
            <a:tailEnd/>
          </a:ln>
        </p:spPr>
        <p:txBody>
          <a:bodyPr wrap="none" anchor="ctr"/>
          <a:lstStyle/>
          <a:p>
            <a:endParaRPr lang="en-US"/>
          </a:p>
        </p:txBody>
      </p:sp>
      <p:sp>
        <p:nvSpPr>
          <p:cNvPr id="1029" name="Text Box 5"/>
          <p:cNvSpPr txBox="1">
            <a:spLocks noChangeArrowheads="1"/>
          </p:cNvSpPr>
          <p:nvPr/>
        </p:nvSpPr>
        <p:spPr bwMode="auto">
          <a:xfrm>
            <a:off x="2470150" y="6056313"/>
            <a:ext cx="2916238" cy="396875"/>
          </a:xfrm>
          <a:prstGeom prst="rect">
            <a:avLst/>
          </a:prstGeom>
          <a:noFill/>
          <a:ln w="9525">
            <a:noFill/>
            <a:miter lim="800000"/>
            <a:headEnd/>
            <a:tailEnd/>
          </a:ln>
        </p:spPr>
        <p:txBody>
          <a:bodyPr>
            <a:spAutoFit/>
          </a:bodyPr>
          <a:lstStyle/>
          <a:p>
            <a:pPr>
              <a:spcBef>
                <a:spcPct val="50000"/>
              </a:spcBef>
            </a:pPr>
            <a:r>
              <a:rPr lang="en-NZ" sz="2000"/>
              <a:t>PAR due to atopy</a:t>
            </a:r>
          </a:p>
        </p:txBody>
      </p:sp>
      <p:sp>
        <p:nvSpPr>
          <p:cNvPr id="1030" name="Rectangle 6"/>
          <p:cNvSpPr>
            <a:spLocks noChangeArrowheads="1"/>
          </p:cNvSpPr>
          <p:nvPr/>
        </p:nvSpPr>
        <p:spPr bwMode="auto">
          <a:xfrm>
            <a:off x="4981575" y="6165850"/>
            <a:ext cx="242888" cy="215900"/>
          </a:xfrm>
          <a:prstGeom prst="rect">
            <a:avLst/>
          </a:prstGeom>
          <a:solidFill>
            <a:schemeClr val="bg1"/>
          </a:solidFill>
          <a:ln w="9525">
            <a:solidFill>
              <a:schemeClr val="bg2"/>
            </a:solidFill>
            <a:miter lim="800000"/>
            <a:headEnd/>
            <a:tailEnd/>
          </a:ln>
        </p:spPr>
        <p:txBody>
          <a:bodyPr wrap="none" anchor="ctr"/>
          <a:lstStyle/>
          <a:p>
            <a:endParaRPr lang="en-US"/>
          </a:p>
        </p:txBody>
      </p:sp>
      <p:sp>
        <p:nvSpPr>
          <p:cNvPr id="1031" name="Text Box 7"/>
          <p:cNvSpPr txBox="1">
            <a:spLocks noChangeArrowheads="1"/>
          </p:cNvSpPr>
          <p:nvPr/>
        </p:nvSpPr>
        <p:spPr bwMode="auto">
          <a:xfrm>
            <a:off x="5226050" y="6092825"/>
            <a:ext cx="4778375" cy="396875"/>
          </a:xfrm>
          <a:prstGeom prst="rect">
            <a:avLst/>
          </a:prstGeom>
          <a:noFill/>
          <a:ln w="9525">
            <a:noFill/>
            <a:miter lim="800000"/>
            <a:headEnd/>
            <a:tailEnd/>
          </a:ln>
        </p:spPr>
        <p:txBody>
          <a:bodyPr>
            <a:spAutoFit/>
          </a:bodyPr>
          <a:lstStyle/>
          <a:p>
            <a:pPr>
              <a:spcBef>
                <a:spcPct val="50000"/>
              </a:spcBef>
            </a:pPr>
            <a:r>
              <a:rPr lang="en-NZ" sz="2000"/>
              <a:t>PAR due to non-atopic mechanism</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106488" y="455613"/>
            <a:ext cx="8262937" cy="622300"/>
          </a:xfrm>
        </p:spPr>
        <p:txBody>
          <a:bodyPr/>
          <a:lstStyle/>
          <a:p>
            <a:r>
              <a:rPr lang="en-US" sz="2000" b="1" smtClean="0"/>
              <a:t>How much asthma is attributable to atopy in adults of the  general population? </a:t>
            </a:r>
            <a:r>
              <a:rPr lang="en-US" sz="2000" smtClean="0"/>
              <a:t>(</a:t>
            </a:r>
            <a:r>
              <a:rPr lang="en-US" sz="1800" smtClean="0"/>
              <a:t>Pearce et al., Thorax 1999)</a:t>
            </a:r>
          </a:p>
        </p:txBody>
      </p:sp>
      <p:graphicFrame>
        <p:nvGraphicFramePr>
          <p:cNvPr id="2050" name="Object 2"/>
          <p:cNvGraphicFramePr>
            <a:graphicFrameLocks noGrp="1" noChangeAspect="1"/>
          </p:cNvGraphicFramePr>
          <p:nvPr>
            <p:ph idx="1"/>
          </p:nvPr>
        </p:nvGraphicFramePr>
        <p:xfrm>
          <a:off x="1289050" y="1338263"/>
          <a:ext cx="7845425" cy="4611687"/>
        </p:xfrm>
        <a:graphic>
          <a:graphicData uri="http://schemas.openxmlformats.org/presentationml/2006/ole">
            <mc:AlternateContent xmlns:mc="http://schemas.openxmlformats.org/markup-compatibility/2006">
              <mc:Choice xmlns:v="urn:schemas-microsoft-com:vml" Requires="v">
                <p:oleObj spid="_x0000_s121859" name="Worksheet" r:id="rId4" imgW="5791328" imgH="3829020" progId="Excel.Sheet.8">
                  <p:embed/>
                </p:oleObj>
              </mc:Choice>
              <mc:Fallback>
                <p:oleObj name="Worksheet" r:id="rId4" imgW="5791328" imgH="382902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050" y="1338263"/>
                        <a:ext cx="7845425" cy="461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 Box 4"/>
          <p:cNvSpPr txBox="1">
            <a:spLocks noChangeArrowheads="1"/>
          </p:cNvSpPr>
          <p:nvPr/>
        </p:nvSpPr>
        <p:spPr bwMode="auto">
          <a:xfrm>
            <a:off x="365125" y="3213100"/>
            <a:ext cx="1133475" cy="457200"/>
          </a:xfrm>
          <a:prstGeom prst="rect">
            <a:avLst/>
          </a:prstGeom>
          <a:noFill/>
          <a:ln w="9525">
            <a:noFill/>
            <a:miter lim="800000"/>
            <a:headEnd/>
            <a:tailEnd/>
          </a:ln>
        </p:spPr>
        <p:txBody>
          <a:bodyPr>
            <a:spAutoFit/>
          </a:bodyPr>
          <a:lstStyle/>
          <a:p>
            <a:pPr>
              <a:spcBef>
                <a:spcPct val="50000"/>
              </a:spcBef>
            </a:pPr>
            <a:r>
              <a:rPr lang="en-NZ" sz="2400"/>
              <a:t>PAR</a:t>
            </a:r>
          </a:p>
        </p:txBody>
      </p:sp>
      <p:sp>
        <p:nvSpPr>
          <p:cNvPr id="2053" name="Rectangle 5"/>
          <p:cNvSpPr>
            <a:spLocks noChangeArrowheads="1"/>
          </p:cNvSpPr>
          <p:nvPr/>
        </p:nvSpPr>
        <p:spPr bwMode="auto">
          <a:xfrm>
            <a:off x="2227263" y="6165850"/>
            <a:ext cx="242887" cy="215900"/>
          </a:xfrm>
          <a:prstGeom prst="rect">
            <a:avLst/>
          </a:prstGeom>
          <a:solidFill>
            <a:srgbClr val="FF0000"/>
          </a:solidFill>
          <a:ln w="9525">
            <a:solidFill>
              <a:schemeClr val="bg2"/>
            </a:solidFill>
            <a:miter lim="800000"/>
            <a:headEnd/>
            <a:tailEnd/>
          </a:ln>
        </p:spPr>
        <p:txBody>
          <a:bodyPr wrap="none" anchor="ctr"/>
          <a:lstStyle/>
          <a:p>
            <a:endParaRPr lang="en-US"/>
          </a:p>
        </p:txBody>
      </p:sp>
      <p:sp>
        <p:nvSpPr>
          <p:cNvPr id="2054" name="Rectangle 6"/>
          <p:cNvSpPr>
            <a:spLocks noChangeArrowheads="1"/>
          </p:cNvSpPr>
          <p:nvPr/>
        </p:nvSpPr>
        <p:spPr bwMode="auto">
          <a:xfrm>
            <a:off x="4981575" y="6165850"/>
            <a:ext cx="242888" cy="215900"/>
          </a:xfrm>
          <a:prstGeom prst="rect">
            <a:avLst/>
          </a:prstGeom>
          <a:solidFill>
            <a:schemeClr val="bg1"/>
          </a:solidFill>
          <a:ln w="9525">
            <a:solidFill>
              <a:schemeClr val="bg2"/>
            </a:solidFill>
            <a:miter lim="800000"/>
            <a:headEnd/>
            <a:tailEnd/>
          </a:ln>
        </p:spPr>
        <p:txBody>
          <a:bodyPr wrap="none" anchor="ctr"/>
          <a:lstStyle/>
          <a:p>
            <a:endParaRPr lang="en-US"/>
          </a:p>
        </p:txBody>
      </p:sp>
      <p:sp>
        <p:nvSpPr>
          <p:cNvPr id="2055" name="Text Box 7"/>
          <p:cNvSpPr txBox="1">
            <a:spLocks noChangeArrowheads="1"/>
          </p:cNvSpPr>
          <p:nvPr/>
        </p:nvSpPr>
        <p:spPr bwMode="auto">
          <a:xfrm>
            <a:off x="2470150" y="6056313"/>
            <a:ext cx="2916238" cy="396875"/>
          </a:xfrm>
          <a:prstGeom prst="rect">
            <a:avLst/>
          </a:prstGeom>
          <a:noFill/>
          <a:ln w="9525">
            <a:noFill/>
            <a:miter lim="800000"/>
            <a:headEnd/>
            <a:tailEnd/>
          </a:ln>
        </p:spPr>
        <p:txBody>
          <a:bodyPr>
            <a:spAutoFit/>
          </a:bodyPr>
          <a:lstStyle/>
          <a:p>
            <a:pPr>
              <a:spcBef>
                <a:spcPct val="50000"/>
              </a:spcBef>
            </a:pPr>
            <a:r>
              <a:rPr lang="en-NZ" sz="2000"/>
              <a:t>PAR due to atopy</a:t>
            </a:r>
          </a:p>
        </p:txBody>
      </p:sp>
      <p:sp>
        <p:nvSpPr>
          <p:cNvPr id="2056" name="Text Box 8"/>
          <p:cNvSpPr txBox="1">
            <a:spLocks noChangeArrowheads="1"/>
          </p:cNvSpPr>
          <p:nvPr/>
        </p:nvSpPr>
        <p:spPr bwMode="auto">
          <a:xfrm>
            <a:off x="5226050" y="6092825"/>
            <a:ext cx="4778375" cy="396875"/>
          </a:xfrm>
          <a:prstGeom prst="rect">
            <a:avLst/>
          </a:prstGeom>
          <a:noFill/>
          <a:ln w="9525">
            <a:noFill/>
            <a:miter lim="800000"/>
            <a:headEnd/>
            <a:tailEnd/>
          </a:ln>
        </p:spPr>
        <p:txBody>
          <a:bodyPr>
            <a:spAutoFit/>
          </a:bodyPr>
          <a:lstStyle/>
          <a:p>
            <a:pPr>
              <a:spcBef>
                <a:spcPct val="50000"/>
              </a:spcBef>
            </a:pPr>
            <a:r>
              <a:rPr lang="en-NZ" sz="2000"/>
              <a:t>PAR due to non-atopic mechanism</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514350" y="274638"/>
            <a:ext cx="8624888" cy="1143000"/>
          </a:xfrm>
        </p:spPr>
        <p:txBody>
          <a:bodyPr/>
          <a:lstStyle/>
          <a:p>
            <a:pPr eaLnBrk="1" hangingPunct="1"/>
            <a:r>
              <a:rPr lang="en-US" dirty="0" smtClean="0"/>
              <a:t>Association of </a:t>
            </a:r>
            <a:r>
              <a:rPr lang="en-US" dirty="0" err="1" smtClean="0"/>
              <a:t>Atopy</a:t>
            </a:r>
            <a:r>
              <a:rPr lang="en-US" dirty="0" smtClean="0"/>
              <a:t> With Asthma</a:t>
            </a:r>
          </a:p>
        </p:txBody>
      </p:sp>
      <p:sp>
        <p:nvSpPr>
          <p:cNvPr id="45059" name="Rectangle 5"/>
          <p:cNvSpPr>
            <a:spLocks noGrp="1" noChangeArrowheads="1"/>
          </p:cNvSpPr>
          <p:nvPr>
            <p:ph type="body" idx="1"/>
          </p:nvPr>
        </p:nvSpPr>
        <p:spPr>
          <a:xfrm>
            <a:off x="514350" y="1600200"/>
            <a:ext cx="8975725" cy="4162425"/>
          </a:xfrm>
          <a:solidFill>
            <a:srgbClr val="FEFEFE">
              <a:alpha val="50195"/>
            </a:srgbClr>
          </a:solidFill>
        </p:spPr>
        <p:txBody>
          <a:bodyPr/>
          <a:lstStyle/>
          <a:p>
            <a:pPr eaLnBrk="1" hangingPunct="1"/>
            <a:r>
              <a:rPr lang="en-US" sz="2800" dirty="0" smtClean="0"/>
              <a:t>Most asthmatics are atopic (58% in children and 54% in adults)</a:t>
            </a:r>
          </a:p>
          <a:p>
            <a:pPr eaLnBrk="1" hangingPunct="1"/>
            <a:r>
              <a:rPr lang="en-US" sz="2800" dirty="0" smtClean="0"/>
              <a:t>Many non-asthmatics are atopic also (29% in children and 24% in adults)</a:t>
            </a:r>
          </a:p>
          <a:p>
            <a:pPr eaLnBrk="1" hangingPunct="1"/>
            <a:r>
              <a:rPr lang="en-US" sz="2800" dirty="0" smtClean="0"/>
              <a:t>The proportion of cases attributable to </a:t>
            </a:r>
            <a:r>
              <a:rPr lang="en-US" sz="2800" dirty="0" err="1" smtClean="0"/>
              <a:t>atopy</a:t>
            </a:r>
            <a:r>
              <a:rPr lang="en-US" sz="2800" dirty="0" smtClean="0"/>
              <a:t> is less than 40% in both children and adults</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2536825" y="468313"/>
            <a:ext cx="184150" cy="366712"/>
          </a:xfrm>
          <a:prstGeom prst="rect">
            <a:avLst/>
          </a:prstGeom>
          <a:noFill/>
          <a:ln w="9525">
            <a:noFill/>
            <a:miter lim="800000"/>
            <a:headEnd/>
            <a:tailEnd/>
          </a:ln>
        </p:spPr>
        <p:txBody>
          <a:bodyPr wrap="none">
            <a:spAutoFit/>
          </a:bodyPr>
          <a:lstStyle/>
          <a:p>
            <a:pPr eaLnBrk="0" hangingPunct="0"/>
            <a:endParaRPr lang="de-DE">
              <a:solidFill>
                <a:schemeClr val="bg1"/>
              </a:solidFill>
            </a:endParaRPr>
          </a:p>
        </p:txBody>
      </p:sp>
      <p:graphicFrame>
        <p:nvGraphicFramePr>
          <p:cNvPr id="9218" name="Object 3"/>
          <p:cNvGraphicFramePr>
            <a:graphicFrameLocks noChangeAspect="1"/>
          </p:cNvGraphicFramePr>
          <p:nvPr/>
        </p:nvGraphicFramePr>
        <p:xfrm>
          <a:off x="631825" y="838200"/>
          <a:ext cx="7369175" cy="5487988"/>
        </p:xfrm>
        <a:graphic>
          <a:graphicData uri="http://schemas.openxmlformats.org/presentationml/2006/ole">
            <mc:AlternateContent xmlns:mc="http://schemas.openxmlformats.org/markup-compatibility/2006">
              <mc:Choice xmlns:v="urn:schemas-microsoft-com:vml" Requires="v">
                <p:oleObj spid="_x0000_s9219" name="SPW 8.0 Graph" r:id="rId3" imgW="9024840" imgH="6337440" progId="">
                  <p:embed/>
                </p:oleObj>
              </mc:Choice>
              <mc:Fallback>
                <p:oleObj name="SPW 8.0 Graph" r:id="rId3" imgW="9024840" imgH="63374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838200"/>
                        <a:ext cx="7369175" cy="5487988"/>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4"/>
          <p:cNvSpPr txBox="1">
            <a:spLocks noChangeArrowheads="1"/>
          </p:cNvSpPr>
          <p:nvPr/>
        </p:nvSpPr>
        <p:spPr bwMode="auto">
          <a:xfrm>
            <a:off x="568325" y="6488113"/>
            <a:ext cx="4705350" cy="304800"/>
          </a:xfrm>
          <a:prstGeom prst="rect">
            <a:avLst/>
          </a:prstGeom>
          <a:noFill/>
          <a:ln w="9525">
            <a:noFill/>
            <a:miter lim="800000"/>
            <a:headEnd/>
            <a:tailEnd/>
          </a:ln>
        </p:spPr>
        <p:txBody>
          <a:bodyPr wrap="none">
            <a:spAutoFit/>
          </a:bodyPr>
          <a:lstStyle/>
          <a:p>
            <a:pPr eaLnBrk="0" hangingPunct="0"/>
            <a:r>
              <a:rPr lang="de-DE" sz="1400">
                <a:solidFill>
                  <a:schemeClr val="bg1"/>
                </a:solidFill>
              </a:rPr>
              <a:t>*  not considered in combine estimate due to heterogenity</a:t>
            </a:r>
          </a:p>
        </p:txBody>
      </p:sp>
      <p:sp>
        <p:nvSpPr>
          <p:cNvPr id="9221" name="Text Box 5"/>
          <p:cNvSpPr txBox="1">
            <a:spLocks noChangeArrowheads="1"/>
          </p:cNvSpPr>
          <p:nvPr/>
        </p:nvSpPr>
        <p:spPr bwMode="auto">
          <a:xfrm>
            <a:off x="3505200" y="6172200"/>
            <a:ext cx="4040188" cy="336550"/>
          </a:xfrm>
          <a:prstGeom prst="rect">
            <a:avLst/>
          </a:prstGeom>
          <a:noFill/>
          <a:ln w="9525">
            <a:noFill/>
            <a:miter lim="800000"/>
            <a:headEnd/>
            <a:tailEnd/>
          </a:ln>
        </p:spPr>
        <p:txBody>
          <a:bodyPr wrap="none">
            <a:spAutoFit/>
          </a:bodyPr>
          <a:lstStyle/>
          <a:p>
            <a:pPr eaLnBrk="0" hangingPunct="0"/>
            <a:r>
              <a:rPr lang="de-DE" sz="1600" b="1"/>
              <a:t>Odds ratio with 95% confidence interval</a:t>
            </a:r>
          </a:p>
        </p:txBody>
      </p:sp>
      <p:sp>
        <p:nvSpPr>
          <p:cNvPr id="9222" name="Line 6"/>
          <p:cNvSpPr>
            <a:spLocks noChangeShapeType="1"/>
          </p:cNvSpPr>
          <p:nvPr/>
        </p:nvSpPr>
        <p:spPr bwMode="auto">
          <a:xfrm>
            <a:off x="728663" y="762000"/>
            <a:ext cx="8910637" cy="0"/>
          </a:xfrm>
          <a:prstGeom prst="line">
            <a:avLst/>
          </a:prstGeom>
          <a:noFill/>
          <a:ln w="76200">
            <a:solidFill>
              <a:srgbClr val="FF0033"/>
            </a:solidFill>
            <a:round/>
            <a:headEnd/>
            <a:tailEnd/>
          </a:ln>
        </p:spPr>
        <p:txBody>
          <a:bodyPr wrap="none" anchor="ctr"/>
          <a:lstStyle/>
          <a:p>
            <a:endParaRPr lang="en-US"/>
          </a:p>
        </p:txBody>
      </p:sp>
      <p:sp>
        <p:nvSpPr>
          <p:cNvPr id="9223" name="Text Box 7"/>
          <p:cNvSpPr txBox="1">
            <a:spLocks noChangeArrowheads="1"/>
          </p:cNvSpPr>
          <p:nvPr/>
        </p:nvSpPr>
        <p:spPr bwMode="auto">
          <a:xfrm>
            <a:off x="1295400" y="79375"/>
            <a:ext cx="7740650" cy="549275"/>
          </a:xfrm>
          <a:prstGeom prst="rect">
            <a:avLst/>
          </a:prstGeom>
          <a:noFill/>
          <a:ln w="9525">
            <a:noFill/>
            <a:miter lim="800000"/>
            <a:headEnd/>
            <a:tailEnd/>
          </a:ln>
        </p:spPr>
        <p:txBody>
          <a:bodyPr wrap="none">
            <a:spAutoFit/>
          </a:bodyPr>
          <a:lstStyle/>
          <a:p>
            <a:pPr algn="ctr" eaLnBrk="0" hangingPunct="0"/>
            <a:r>
              <a:rPr lang="en-US" sz="3000" b="1"/>
              <a:t>Current wheeze v skin prick test for atopy</a:t>
            </a:r>
            <a:endParaRPr lang="de-DE" sz="3000" b="1"/>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36600" y="838200"/>
            <a:ext cx="8915400" cy="1143000"/>
          </a:xfrm>
        </p:spPr>
        <p:txBody>
          <a:bodyPr/>
          <a:lstStyle/>
          <a:p>
            <a:pPr eaLnBrk="1" hangingPunct="1"/>
            <a:r>
              <a:rPr lang="en-GB" smtClean="0"/>
              <a:t>Non-eosinophilic asthma: importance and possible mechanisms.</a:t>
            </a:r>
            <a:endParaRPr lang="en-US" smtClean="0"/>
          </a:p>
        </p:txBody>
      </p:sp>
      <p:sp>
        <p:nvSpPr>
          <p:cNvPr id="48131" name="Rectangle 3"/>
          <p:cNvSpPr>
            <a:spLocks noGrp="1" noChangeArrowheads="1"/>
          </p:cNvSpPr>
          <p:nvPr>
            <p:ph type="body" idx="1"/>
          </p:nvPr>
        </p:nvSpPr>
        <p:spPr/>
        <p:txBody>
          <a:bodyPr/>
          <a:lstStyle/>
          <a:p>
            <a:pPr eaLnBrk="1" hangingPunct="1">
              <a:buFontTx/>
              <a:buNone/>
            </a:pPr>
            <a:endParaRPr lang="en-US" smtClean="0"/>
          </a:p>
          <a:p>
            <a:pPr eaLnBrk="1" hangingPunct="1">
              <a:buFontTx/>
              <a:buNone/>
            </a:pPr>
            <a:endParaRPr lang="en-US" smtClean="0"/>
          </a:p>
          <a:p>
            <a:pPr eaLnBrk="1" hangingPunct="1">
              <a:buFontTx/>
              <a:buNone/>
            </a:pPr>
            <a:r>
              <a:rPr lang="en-GB" smtClean="0"/>
              <a:t>Douwes J, Gibson P, Pekkanen J, Pearce N. Thorax 2002; 57: 643-8.</a:t>
            </a:r>
            <a:endParaRPr lang="en-US" i="1" smtClean="0"/>
          </a:p>
          <a:p>
            <a:pPr eaLnBrk="1" hangingPunct="1">
              <a:buFontTx/>
              <a:buNone/>
            </a:pPr>
            <a:endParaRPr lang="en-US" i="1" smtClean="0"/>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820738" y="168275"/>
            <a:ext cx="8743950" cy="800100"/>
          </a:xfrm>
        </p:spPr>
        <p:txBody>
          <a:bodyPr/>
          <a:lstStyle/>
          <a:p>
            <a:r>
              <a:rPr lang="en-US" sz="2000" b="1" smtClean="0"/>
              <a:t>How much asthma is “attributable” to eosinophilia in adults of the general population</a:t>
            </a:r>
            <a:r>
              <a:rPr lang="en-US" sz="2800" b="1" smtClean="0"/>
              <a:t> </a:t>
            </a:r>
            <a:r>
              <a:rPr lang="en-US" sz="1800" smtClean="0"/>
              <a:t>(Douwes et al., Thorax 2002)</a:t>
            </a:r>
          </a:p>
        </p:txBody>
      </p:sp>
      <p:graphicFrame>
        <p:nvGraphicFramePr>
          <p:cNvPr id="4098" name="Object 2"/>
          <p:cNvGraphicFramePr>
            <a:graphicFrameLocks noGrp="1" noChangeAspect="1"/>
          </p:cNvGraphicFramePr>
          <p:nvPr>
            <p:ph idx="1"/>
          </p:nvPr>
        </p:nvGraphicFramePr>
        <p:xfrm>
          <a:off x="1003300" y="1003300"/>
          <a:ext cx="8331200" cy="5854700"/>
        </p:xfrm>
        <a:graphic>
          <a:graphicData uri="http://schemas.openxmlformats.org/presentationml/2006/ole">
            <mc:AlternateContent xmlns:mc="http://schemas.openxmlformats.org/markup-compatibility/2006">
              <mc:Choice xmlns:v="urn:schemas-microsoft-com:vml" Requires="v">
                <p:oleObj spid="_x0000_s122883" name="Worksheet" r:id="rId4" imgW="5781575" imgH="4067251" progId="Excel.Sheet.8">
                  <p:embed/>
                </p:oleObj>
              </mc:Choice>
              <mc:Fallback>
                <p:oleObj name="Worksheet" r:id="rId4" imgW="5781575" imgH="406725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300" y="1003300"/>
                        <a:ext cx="8331200" cy="5854700"/>
                      </a:xfrm>
                      <a:prstGeom prst="rect">
                        <a:avLst/>
                      </a:prstGeom>
                      <a:solidFill>
                        <a:schemeClr val="bg1"/>
                      </a:solidFill>
                    </p:spPr>
                  </p:pic>
                </p:oleObj>
              </mc:Fallback>
            </mc:AlternateContent>
          </a:graphicData>
        </a:graphic>
      </p:graphicFrame>
      <p:sp>
        <p:nvSpPr>
          <p:cNvPr id="4100" name="Text Box 4"/>
          <p:cNvSpPr txBox="1">
            <a:spLocks noChangeArrowheads="1"/>
          </p:cNvSpPr>
          <p:nvPr/>
        </p:nvSpPr>
        <p:spPr bwMode="auto">
          <a:xfrm>
            <a:off x="769938" y="3213100"/>
            <a:ext cx="730250" cy="457200"/>
          </a:xfrm>
          <a:prstGeom prst="rect">
            <a:avLst/>
          </a:prstGeom>
          <a:noFill/>
          <a:ln w="9525">
            <a:noFill/>
            <a:miter lim="800000"/>
            <a:headEnd/>
            <a:tailEnd/>
          </a:ln>
        </p:spPr>
        <p:txBody>
          <a:bodyPr>
            <a:spAutoFit/>
          </a:bodyPr>
          <a:lstStyle/>
          <a:p>
            <a:pPr>
              <a:spcBef>
                <a:spcPct val="50000"/>
              </a:spcBef>
            </a:pPr>
            <a:r>
              <a:rPr lang="en-NZ" sz="2400"/>
              <a:t>%</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NZ" smtClean="0"/>
              <a:t>Non-eosinophilic asthma</a:t>
            </a:r>
          </a:p>
        </p:txBody>
      </p:sp>
      <p:sp>
        <p:nvSpPr>
          <p:cNvPr id="49155" name="Rectangle 3"/>
          <p:cNvSpPr>
            <a:spLocks noGrp="1" noChangeArrowheads="1"/>
          </p:cNvSpPr>
          <p:nvPr>
            <p:ph type="body" idx="1"/>
          </p:nvPr>
        </p:nvSpPr>
        <p:spPr/>
        <p:txBody>
          <a:bodyPr/>
          <a:lstStyle/>
          <a:p>
            <a:pPr eaLnBrk="1" hangingPunct="1"/>
            <a:r>
              <a:rPr lang="en-NZ" sz="2800" smtClean="0"/>
              <a:t>At most 50% of asthma cases are attributable to eosinophilic airway inflammation</a:t>
            </a:r>
          </a:p>
          <a:p>
            <a:pPr eaLnBrk="1" hangingPunct="1"/>
            <a:r>
              <a:rPr lang="en-NZ" sz="2800" smtClean="0"/>
              <a:t>The remainder may be due to neutrophilic airway inflammation triggered by environmental exposure to bacterial endotoxin, air pollution, ozone, viral infections, etc</a:t>
            </a: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solidFill>
                  <a:schemeClr val="tx1"/>
                </a:solidFill>
              </a:rPr>
              <a:t>Is Allergen Exposure a Major Primary Risk Factor for Asthma?</a:t>
            </a:r>
          </a:p>
        </p:txBody>
      </p:sp>
      <p:sp>
        <p:nvSpPr>
          <p:cNvPr id="50179" name="Rectangle 3"/>
          <p:cNvSpPr>
            <a:spLocks noGrp="1" noChangeArrowheads="1"/>
          </p:cNvSpPr>
          <p:nvPr>
            <p:ph type="body" idx="1"/>
          </p:nvPr>
        </p:nvSpPr>
        <p:spPr>
          <a:xfrm>
            <a:off x="514350" y="1600200"/>
            <a:ext cx="8572500" cy="4525963"/>
          </a:xfrm>
        </p:spPr>
        <p:txBody>
          <a:bodyPr/>
          <a:lstStyle/>
          <a:p>
            <a:pPr eaLnBrk="1" hangingPunct="1"/>
            <a:r>
              <a:rPr lang="en-US" smtClean="0"/>
              <a:t>Only five cohort studies have been conducted (all in selected populations) of allergen exposure in infancy and asthma risk after age six years</a:t>
            </a:r>
          </a:p>
          <a:p>
            <a:pPr eaLnBrk="1" hangingPunct="1"/>
            <a:r>
              <a:rPr lang="en-US" smtClean="0"/>
              <a:t>One study (Sporik et al) was positive, but not statistically significantly; the others found no association between allergen exposure and subsequent asthma risk</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49300" y="165100"/>
            <a:ext cx="8915400" cy="1143000"/>
          </a:xfrm>
        </p:spPr>
        <p:txBody>
          <a:bodyPr/>
          <a:lstStyle/>
          <a:p>
            <a:pPr eaLnBrk="1" hangingPunct="1"/>
            <a:r>
              <a:rPr lang="en-NZ" sz="3200" b="1" smtClean="0"/>
              <a:t>Problems with the “allergen hypothesis”</a:t>
            </a:r>
          </a:p>
        </p:txBody>
      </p:sp>
      <p:sp>
        <p:nvSpPr>
          <p:cNvPr id="52227" name="Rectangle 3"/>
          <p:cNvSpPr>
            <a:spLocks noGrp="1" noChangeArrowheads="1"/>
          </p:cNvSpPr>
          <p:nvPr>
            <p:ph type="body" idx="1"/>
          </p:nvPr>
        </p:nvSpPr>
        <p:spPr/>
        <p:txBody>
          <a:bodyPr/>
          <a:lstStyle/>
          <a:p>
            <a:pPr eaLnBrk="1" hangingPunct="1"/>
            <a:r>
              <a:rPr lang="en-NZ" sz="2400" smtClean="0"/>
              <a:t>Little evidence that allergen exposure is a major primary cause of asthma</a:t>
            </a:r>
          </a:p>
          <a:p>
            <a:pPr eaLnBrk="1" hangingPunct="1"/>
            <a:r>
              <a:rPr lang="en-NZ" sz="2400" smtClean="0"/>
              <a:t>Little evidence that allergen exposure has increased over time</a:t>
            </a:r>
          </a:p>
          <a:p>
            <a:pPr eaLnBrk="1" hangingPunct="1"/>
            <a:r>
              <a:rPr lang="en-NZ" sz="2400" smtClean="0"/>
              <a:t>Some preliminary evidence that high exposure early in life (e.g. from cats) may actually be protective</a:t>
            </a:r>
          </a:p>
          <a:p>
            <a:pPr eaLnBrk="1" hangingPunct="1"/>
            <a:r>
              <a:rPr lang="en-NZ" sz="2400" smtClean="0"/>
              <a:t>Limited evidence that secondary prevention is effective</a:t>
            </a:r>
          </a:p>
          <a:p>
            <a:pPr eaLnBrk="1" hangingPunct="1"/>
            <a:r>
              <a:rPr lang="en-NZ" sz="2400" smtClean="0"/>
              <a:t>Difficulties of allergen avoidance</a:t>
            </a:r>
            <a:r>
              <a:rPr lang="en-NZ" sz="2800" smtClean="0"/>
              <a:t> </a:t>
            </a: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736600" y="1092200"/>
            <a:ext cx="8915400" cy="1143000"/>
          </a:xfrm>
        </p:spPr>
        <p:txBody>
          <a:bodyPr/>
          <a:lstStyle/>
          <a:p>
            <a:pPr eaLnBrk="1" hangingPunct="1"/>
            <a:r>
              <a:rPr lang="en-US" sz="3200" b="1" smtClean="0"/>
              <a:t>Mean Der P 1 Levels, and Prevalence of HDM Atopy and Total Atopy in Six Australian Centres</a:t>
            </a:r>
          </a:p>
        </p:txBody>
      </p:sp>
      <p:graphicFrame>
        <p:nvGraphicFramePr>
          <p:cNvPr id="10242" name="Object 6"/>
          <p:cNvGraphicFramePr>
            <a:graphicFrameLocks noGrp="1" noChangeAspect="1"/>
          </p:cNvGraphicFramePr>
          <p:nvPr>
            <p:ph idx="1"/>
          </p:nvPr>
        </p:nvGraphicFramePr>
        <p:xfrm>
          <a:off x="1762125" y="2082800"/>
          <a:ext cx="6723063" cy="4114800"/>
        </p:xfrm>
        <a:graphic>
          <a:graphicData uri="http://schemas.openxmlformats.org/presentationml/2006/ole">
            <mc:AlternateContent xmlns:mc="http://schemas.openxmlformats.org/markup-compatibility/2006">
              <mc:Choice xmlns:v="urn:schemas-microsoft-com:vml" Requires="v">
                <p:oleObj spid="_x0000_s10243" name="Document" r:id="rId5" imgW="6571080" imgH="4021200" progId="Word.Document.8">
                  <p:embed/>
                </p:oleObj>
              </mc:Choice>
              <mc:Fallback>
                <p:oleObj name="Document" r:id="rId5" imgW="6571080" imgH="4021200"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25" y="2082800"/>
                        <a:ext cx="672306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“Established” asthma risk factors</a:t>
            </a:r>
          </a:p>
        </p:txBody>
      </p:sp>
      <p:sp>
        <p:nvSpPr>
          <p:cNvPr id="17411" name="Rectangle 3"/>
          <p:cNvSpPr>
            <a:spLocks noGrp="1" noChangeArrowheads="1"/>
          </p:cNvSpPr>
          <p:nvPr>
            <p:ph type="body" idx="1"/>
          </p:nvPr>
        </p:nvSpPr>
        <p:spPr/>
        <p:txBody>
          <a:bodyPr/>
          <a:lstStyle/>
          <a:p>
            <a:pPr eaLnBrk="1" hangingPunct="1">
              <a:lnSpc>
                <a:spcPct val="80000"/>
              </a:lnSpc>
            </a:pPr>
            <a:r>
              <a:rPr lang="en-US" sz="2800" dirty="0" smtClean="0"/>
              <a:t>House dust mite allergen</a:t>
            </a:r>
          </a:p>
          <a:p>
            <a:pPr eaLnBrk="1" hangingPunct="1">
              <a:lnSpc>
                <a:spcPct val="80000"/>
              </a:lnSpc>
            </a:pPr>
            <a:r>
              <a:rPr lang="en-US" sz="2800" dirty="0" smtClean="0"/>
              <a:t>Other indoor allergens</a:t>
            </a:r>
          </a:p>
          <a:p>
            <a:pPr eaLnBrk="1" hangingPunct="1">
              <a:lnSpc>
                <a:spcPct val="80000"/>
              </a:lnSpc>
            </a:pPr>
            <a:r>
              <a:rPr lang="en-US" sz="2800" dirty="0" smtClean="0"/>
              <a:t>“Colds”</a:t>
            </a:r>
          </a:p>
          <a:p>
            <a:pPr eaLnBrk="1" hangingPunct="1">
              <a:lnSpc>
                <a:spcPct val="80000"/>
              </a:lnSpc>
            </a:pPr>
            <a:r>
              <a:rPr lang="en-US" sz="2800" dirty="0" smtClean="0"/>
              <a:t>Parental smoking</a:t>
            </a:r>
          </a:p>
          <a:p>
            <a:pPr eaLnBrk="1" hangingPunct="1">
              <a:lnSpc>
                <a:spcPct val="80000"/>
              </a:lnSpc>
            </a:pPr>
            <a:r>
              <a:rPr lang="en-US" sz="2800" dirty="0" smtClean="0"/>
              <a:t>Diet</a:t>
            </a:r>
          </a:p>
          <a:p>
            <a:pPr eaLnBrk="1" hangingPunct="1">
              <a:lnSpc>
                <a:spcPct val="80000"/>
              </a:lnSpc>
            </a:pPr>
            <a:r>
              <a:rPr lang="en-US" sz="2800" dirty="0" smtClean="0"/>
              <a:t>Air pollution</a:t>
            </a:r>
          </a:p>
          <a:p>
            <a:pPr eaLnBrk="1" hangingPunct="1">
              <a:lnSpc>
                <a:spcPct val="80000"/>
              </a:lnSpc>
            </a:pPr>
            <a:r>
              <a:rPr lang="en-US" sz="2800" dirty="0" smtClean="0"/>
              <a:t>Stress</a:t>
            </a:r>
          </a:p>
          <a:p>
            <a:pPr eaLnBrk="1" hangingPunct="1">
              <a:lnSpc>
                <a:spcPct val="80000"/>
              </a:lnSpc>
            </a:pPr>
            <a:r>
              <a:rPr lang="en-US" sz="2800" dirty="0" smtClean="0"/>
              <a:t>Occupational exposures</a:t>
            </a: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5000" y="203200"/>
            <a:ext cx="9334500" cy="1143000"/>
          </a:xfrm>
        </p:spPr>
        <p:txBody>
          <a:bodyPr/>
          <a:lstStyle/>
          <a:p>
            <a:pPr eaLnBrk="1" hangingPunct="1"/>
            <a:r>
              <a:rPr lang="en-US" smtClean="0"/>
              <a:t>What causes asthma?</a:t>
            </a:r>
          </a:p>
        </p:txBody>
      </p:sp>
      <p:sp>
        <p:nvSpPr>
          <p:cNvPr id="16387" name="Rectangle 3"/>
          <p:cNvSpPr>
            <a:spLocks noGrp="1" noChangeArrowheads="1"/>
          </p:cNvSpPr>
          <p:nvPr>
            <p:ph type="body" idx="1"/>
          </p:nvPr>
        </p:nvSpPr>
        <p:spPr>
          <a:xfrm>
            <a:off x="514350" y="1809750"/>
            <a:ext cx="9258300" cy="2905125"/>
          </a:xfrm>
        </p:spPr>
        <p:txBody>
          <a:bodyPr/>
          <a:lstStyle/>
          <a:p>
            <a:pPr lvl="1" eaLnBrk="1" hangingPunct="1"/>
            <a:r>
              <a:rPr lang="en-US" dirty="0" smtClean="0"/>
              <a:t>What is asthma?</a:t>
            </a:r>
          </a:p>
          <a:p>
            <a:pPr lvl="1" eaLnBrk="1" hangingPunct="1"/>
            <a:r>
              <a:rPr lang="en-US" dirty="0" smtClean="0"/>
              <a:t>Population patterns and time trends</a:t>
            </a:r>
          </a:p>
          <a:p>
            <a:pPr lvl="1" eaLnBrk="1" hangingPunct="1"/>
            <a:r>
              <a:rPr lang="en-US" dirty="0" smtClean="0"/>
              <a:t>The old dogma</a:t>
            </a:r>
          </a:p>
          <a:p>
            <a:pPr lvl="1" eaLnBrk="1" hangingPunct="1"/>
            <a:r>
              <a:rPr lang="en-US" dirty="0" smtClean="0">
                <a:solidFill>
                  <a:srgbClr val="FF0000"/>
                </a:solidFill>
              </a:rPr>
              <a:t>The new dogma</a:t>
            </a:r>
          </a:p>
          <a:p>
            <a:pPr lvl="1" eaLnBrk="1" hangingPunct="1"/>
            <a:r>
              <a:rPr lang="en-US" dirty="0" smtClean="0"/>
              <a:t>Models of asthma causation</a:t>
            </a:r>
          </a:p>
          <a:p>
            <a:pPr lvl="1" eaLnBrk="1" hangingPunct="1"/>
            <a:r>
              <a:rPr lang="en-US" dirty="0" smtClean="0"/>
              <a:t>Where to from here?</a:t>
            </a: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466725" y="5997575"/>
            <a:ext cx="9286875" cy="708025"/>
            <a:chOff x="386" y="3778"/>
            <a:chExt cx="5850" cy="446"/>
          </a:xfrm>
        </p:grpSpPr>
        <p:sp>
          <p:nvSpPr>
            <p:cNvPr id="53255" name="Rectangle 3"/>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53256" name="Rectangle 4"/>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53257" name="Rectangle 5"/>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53258" name="Rectangle 6"/>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53259" name="Rectangle 7"/>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53260" name="Rectangle 8"/>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53261" name="Rectangle 9"/>
            <p:cNvSpPr>
              <a:spLocks noChangeArrowheads="1"/>
            </p:cNvSpPr>
            <p:nvPr/>
          </p:nvSpPr>
          <p:spPr bwMode="auto">
            <a:xfrm>
              <a:off x="890" y="3799"/>
              <a:ext cx="550" cy="190"/>
            </a:xfrm>
            <a:prstGeom prst="rect">
              <a:avLst/>
            </a:prstGeom>
            <a:noFill/>
            <a:ln w="9525">
              <a:noFill/>
              <a:miter lim="800000"/>
              <a:headEnd/>
              <a:tailEnd/>
            </a:ln>
          </p:spPr>
          <p:txBody>
            <a:bodyPr lIns="90488" tIns="44450" rIns="90488" bIns="44450">
              <a:spAutoFit/>
            </a:bodyPr>
            <a:lstStyle/>
            <a:p>
              <a:pPr defTabSz="762000" eaLnBrk="0" hangingPunct="0"/>
              <a:r>
                <a:rPr lang="en-US" sz="1400">
                  <a:solidFill>
                    <a:srgbClr val="FFFF00"/>
                  </a:solidFill>
                </a:rPr>
                <a:t>ISAAC</a:t>
              </a:r>
            </a:p>
          </p:txBody>
        </p:sp>
        <p:pic>
          <p:nvPicPr>
            <p:cNvPr id="53262" name="Picture 10"/>
            <p:cNvPicPr>
              <a:picLocks noChangeArrowheads="1"/>
            </p:cNvPicPr>
            <p:nvPr/>
          </p:nvPicPr>
          <p:blipFill>
            <a:blip r:embed="rId3" cstate="print"/>
            <a:srcRect/>
            <a:stretch>
              <a:fillRect/>
            </a:stretch>
          </p:blipFill>
          <p:spPr bwMode="auto">
            <a:xfrm>
              <a:off x="386" y="3778"/>
              <a:ext cx="523" cy="314"/>
            </a:xfrm>
            <a:prstGeom prst="rect">
              <a:avLst/>
            </a:prstGeom>
            <a:noFill/>
            <a:ln w="9525">
              <a:noFill/>
              <a:miter lim="800000"/>
              <a:headEnd/>
              <a:tailEnd/>
            </a:ln>
          </p:spPr>
        </p:pic>
        <p:sp>
          <p:nvSpPr>
            <p:cNvPr id="53263" name="Rectangle 11"/>
            <p:cNvSpPr>
              <a:spLocks noChangeArrowheads="1"/>
            </p:cNvSpPr>
            <p:nvPr/>
          </p:nvSpPr>
          <p:spPr bwMode="auto">
            <a:xfrm>
              <a:off x="5976" y="3895"/>
              <a:ext cx="260" cy="133"/>
            </a:xfrm>
            <a:prstGeom prst="rect">
              <a:avLst/>
            </a:prstGeom>
            <a:noFill/>
            <a:ln w="9525">
              <a:noFill/>
              <a:miter lim="800000"/>
              <a:headEnd/>
              <a:tailEnd/>
            </a:ln>
          </p:spPr>
          <p:txBody>
            <a:bodyPr lIns="90488" tIns="44450" rIns="90488" bIns="44450">
              <a:spAutoFit/>
            </a:bodyPr>
            <a:lstStyle/>
            <a:p>
              <a:pPr algn="r" defTabSz="762000" eaLnBrk="0" hangingPunct="0"/>
              <a:r>
                <a:rPr lang="en-US" sz="800">
                  <a:solidFill>
                    <a:srgbClr val="FFFF00"/>
                  </a:solidFill>
                </a:rPr>
                <a:t>1998</a:t>
              </a:r>
            </a:p>
          </p:txBody>
        </p:sp>
        <p:sp>
          <p:nvSpPr>
            <p:cNvPr id="53264" name="Line 12"/>
            <p:cNvSpPr>
              <a:spLocks noChangeShapeType="1"/>
            </p:cNvSpPr>
            <p:nvPr/>
          </p:nvSpPr>
          <p:spPr bwMode="auto">
            <a:xfrm>
              <a:off x="937" y="3984"/>
              <a:ext cx="5087" cy="0"/>
            </a:xfrm>
            <a:prstGeom prst="line">
              <a:avLst/>
            </a:prstGeom>
            <a:noFill/>
            <a:ln w="12700">
              <a:solidFill>
                <a:srgbClr val="FFFF00"/>
              </a:solidFill>
              <a:round/>
              <a:headEnd type="none" w="sm" len="sm"/>
              <a:tailEnd type="none" w="sm" len="sm"/>
            </a:ln>
          </p:spPr>
          <p:txBody>
            <a:bodyPr wrap="none" anchor="ctr"/>
            <a:lstStyle/>
            <a:p>
              <a:endParaRPr lang="en-US"/>
            </a:p>
          </p:txBody>
        </p:sp>
      </p:grpSp>
      <p:sp>
        <p:nvSpPr>
          <p:cNvPr id="53251" name="Rectangle 13"/>
          <p:cNvSpPr>
            <a:spLocks noGrp="1" noChangeArrowheads="1"/>
          </p:cNvSpPr>
          <p:nvPr>
            <p:ph type="title"/>
          </p:nvPr>
        </p:nvSpPr>
        <p:spPr>
          <a:xfrm>
            <a:off x="1333500" y="457200"/>
            <a:ext cx="7772400" cy="762000"/>
          </a:xfrm>
          <a:noFill/>
        </p:spPr>
        <p:txBody>
          <a:bodyPr lIns="90488" tIns="44450" rIns="90488" bIns="44450"/>
          <a:lstStyle/>
          <a:p>
            <a:pPr defTabSz="762000" eaLnBrk="1" hangingPunct="1"/>
            <a:r>
              <a:rPr lang="en-US" sz="4000" b="1" smtClean="0"/>
              <a:t>What is “Western lifestyle”?</a:t>
            </a:r>
          </a:p>
        </p:txBody>
      </p:sp>
      <p:sp>
        <p:nvSpPr>
          <p:cNvPr id="450574" name="Rectangle 14"/>
          <p:cNvSpPr>
            <a:spLocks noGrp="1" noChangeArrowheads="1"/>
          </p:cNvSpPr>
          <p:nvPr>
            <p:ph type="body" idx="1"/>
          </p:nvPr>
        </p:nvSpPr>
        <p:spPr>
          <a:xfrm>
            <a:off x="800100" y="1676400"/>
            <a:ext cx="8991600" cy="4038600"/>
          </a:xfrm>
          <a:noFill/>
        </p:spPr>
        <p:txBody>
          <a:bodyPr lIns="90488" tIns="44450" rIns="90488" bIns="44450"/>
          <a:lstStyle/>
          <a:p>
            <a:pPr defTabSz="762000" eaLnBrk="1" hangingPunct="1">
              <a:spcBef>
                <a:spcPct val="50000"/>
              </a:spcBef>
            </a:pPr>
            <a:r>
              <a:rPr lang="en-US" smtClean="0"/>
              <a:t>Greater allergen exposure – </a:t>
            </a:r>
            <a:r>
              <a:rPr lang="en-US" smtClean="0">
                <a:solidFill>
                  <a:srgbClr val="FF0000"/>
                </a:solidFill>
              </a:rPr>
              <a:t>No</a:t>
            </a:r>
          </a:p>
          <a:p>
            <a:pPr defTabSz="762000" eaLnBrk="1" hangingPunct="1">
              <a:spcBef>
                <a:spcPct val="50000"/>
              </a:spcBef>
            </a:pPr>
            <a:r>
              <a:rPr lang="en-US" smtClean="0"/>
              <a:t>“Cleaner” environment</a:t>
            </a:r>
          </a:p>
        </p:txBody>
      </p:sp>
      <p:sp>
        <p:nvSpPr>
          <p:cNvPr id="53253" name="Line 15"/>
          <p:cNvSpPr>
            <a:spLocks noChangeShapeType="1"/>
          </p:cNvSpPr>
          <p:nvPr/>
        </p:nvSpPr>
        <p:spPr bwMode="auto">
          <a:xfrm>
            <a:off x="728663" y="1295400"/>
            <a:ext cx="8910637" cy="0"/>
          </a:xfrm>
          <a:prstGeom prst="line">
            <a:avLst/>
          </a:prstGeom>
          <a:noFill/>
          <a:ln w="76200">
            <a:solidFill>
              <a:srgbClr val="FF0033"/>
            </a:solidFill>
            <a:round/>
            <a:headEnd/>
            <a:tailEnd/>
          </a:ln>
        </p:spPr>
        <p:txBody>
          <a:bodyPr wrap="none" anchor="ctr"/>
          <a:lstStyle/>
          <a:p>
            <a:endParaRPr lang="en-US"/>
          </a:p>
        </p:txBody>
      </p:sp>
      <p:sp>
        <p:nvSpPr>
          <p:cNvPr id="53254" name="Text Box 16"/>
          <p:cNvSpPr txBox="1">
            <a:spLocks noChangeArrowheads="1"/>
          </p:cNvSpPr>
          <p:nvPr/>
        </p:nvSpPr>
        <p:spPr bwMode="auto">
          <a:xfrm>
            <a:off x="9258300" y="6072188"/>
            <a:ext cx="685800" cy="493712"/>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GB" sz="1200">
                <a:solidFill>
                  <a:schemeClr val="tx2"/>
                </a:solidFill>
              </a:rPr>
              <a:t>Tonga</a:t>
            </a:r>
          </a:p>
          <a:p>
            <a:pPr>
              <a:spcBef>
                <a:spcPct val="20000"/>
              </a:spcBef>
            </a:pPr>
            <a:r>
              <a:rPr lang="en-GB" sz="1200">
                <a:solidFill>
                  <a:schemeClr val="tx2"/>
                </a:solidFill>
              </a:rPr>
              <a:t>2004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054"/>
          <p:cNvSpPr>
            <a:spLocks noGrp="1" noChangeArrowheads="1"/>
          </p:cNvSpPr>
          <p:nvPr>
            <p:ph type="title"/>
          </p:nvPr>
        </p:nvSpPr>
        <p:spPr/>
        <p:txBody>
          <a:bodyPr/>
          <a:lstStyle/>
          <a:p>
            <a:pPr eaLnBrk="1" hangingPunct="1"/>
            <a:r>
              <a:rPr lang="en-US" sz="3200" b="1" smtClean="0"/>
              <a:t>The Hygiene Hypothesis</a:t>
            </a:r>
            <a:br>
              <a:rPr lang="en-US" sz="3200" b="1" smtClean="0"/>
            </a:br>
            <a:endParaRPr lang="en-US" sz="3200" b="1" smtClean="0"/>
          </a:p>
        </p:txBody>
      </p:sp>
      <p:sp>
        <p:nvSpPr>
          <p:cNvPr id="54275" name="Rectangle 2055"/>
          <p:cNvSpPr>
            <a:spLocks noGrp="1" noChangeArrowheads="1"/>
          </p:cNvSpPr>
          <p:nvPr>
            <p:ph type="body" idx="1"/>
          </p:nvPr>
        </p:nvSpPr>
        <p:spPr>
          <a:xfrm>
            <a:off x="747713" y="1358900"/>
            <a:ext cx="8751887" cy="4203700"/>
          </a:xfrm>
          <a:solidFill>
            <a:srgbClr val="FEFEFE">
              <a:alpha val="50195"/>
            </a:srgbClr>
          </a:solidFill>
        </p:spPr>
        <p:txBody>
          <a:bodyPr/>
          <a:lstStyle/>
          <a:p>
            <a:pPr eaLnBrk="1" hangingPunct="1"/>
            <a:r>
              <a:rPr lang="en-US" sz="2400" smtClean="0"/>
              <a:t>The increases could be due to increased </a:t>
            </a:r>
            <a:r>
              <a:rPr lang="en-US" sz="2400" i="1" smtClean="0">
                <a:solidFill>
                  <a:srgbClr val="FF0000"/>
                </a:solidFill>
              </a:rPr>
              <a:t>susceptibility</a:t>
            </a:r>
            <a:r>
              <a:rPr lang="en-US" sz="2400" smtClean="0"/>
              <a:t> to the development of sensitization and/or asthma due to other exposures (or absence of exposures) in utero and in infancy</a:t>
            </a:r>
          </a:p>
          <a:p>
            <a:pPr eaLnBrk="1" hangingPunct="1"/>
            <a:r>
              <a:rPr lang="en-US" sz="2400" smtClean="0"/>
              <a:t>In particular, the increases could be occurring because our cleaner environment means that we have lost the previous protective effect of infant infections</a:t>
            </a:r>
          </a:p>
          <a:p>
            <a:pPr lvl="1" eaLnBrk="1" hangingPunct="1"/>
            <a:r>
              <a:rPr lang="en-US" sz="2000" smtClean="0"/>
              <a:t>Decreased family size increases risk of atopy and asthma</a:t>
            </a:r>
          </a:p>
          <a:p>
            <a:pPr lvl="1" eaLnBrk="1" hangingPunct="1"/>
            <a:r>
              <a:rPr lang="en-US" sz="2000" smtClean="0"/>
              <a:t>Some evidence that infections in infancy reduce the risk of asthma and atopy</a:t>
            </a:r>
          </a:p>
          <a:p>
            <a:pPr eaLnBrk="1" hangingPunct="1">
              <a:buFontTx/>
              <a:buNone/>
            </a:pPr>
            <a:endParaRPr lang="en-US" sz="2400" smtClean="0"/>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2"/>
          <p:cNvSpPr>
            <a:spLocks noGrp="1" noChangeArrowheads="1"/>
          </p:cNvSpPr>
          <p:nvPr>
            <p:ph type="title"/>
          </p:nvPr>
        </p:nvSpPr>
        <p:spPr/>
        <p:txBody>
          <a:bodyPr/>
          <a:lstStyle/>
          <a:p>
            <a:pPr eaLnBrk="1" hangingPunct="1"/>
            <a:r>
              <a:rPr lang="en-US" smtClean="0"/>
              <a:t>TH1 and TH2 Subsets</a:t>
            </a:r>
            <a:br>
              <a:rPr lang="en-US" smtClean="0"/>
            </a:br>
            <a:endParaRPr lang="en-AU" smtClean="0"/>
          </a:p>
        </p:txBody>
      </p:sp>
      <p:sp>
        <p:nvSpPr>
          <p:cNvPr id="55299" name="Rectangle 9"/>
          <p:cNvSpPr>
            <a:spLocks noChangeArrowheads="1"/>
          </p:cNvSpPr>
          <p:nvPr/>
        </p:nvSpPr>
        <p:spPr bwMode="auto">
          <a:xfrm>
            <a:off x="965200" y="3871913"/>
            <a:ext cx="1773238" cy="819150"/>
          </a:xfrm>
          <a:prstGeom prst="rect">
            <a:avLst/>
          </a:prstGeom>
          <a:noFill/>
          <a:ln w="12700">
            <a:noFill/>
            <a:miter lim="800000"/>
            <a:headEnd/>
            <a:tailEnd/>
          </a:ln>
        </p:spPr>
        <p:txBody>
          <a:bodyPr wrap="none" lIns="90488" tIns="44450" rIns="90488" bIns="44450">
            <a:spAutoFit/>
          </a:bodyPr>
          <a:lstStyle/>
          <a:p>
            <a:pPr algn="ctr" defTabSz="762000" eaLnBrk="0" hangingPunct="0"/>
            <a:r>
              <a:rPr lang="en-US" sz="2400"/>
              <a:t>IFN gamma</a:t>
            </a:r>
          </a:p>
          <a:p>
            <a:pPr algn="ctr" defTabSz="762000" eaLnBrk="0" hangingPunct="0"/>
            <a:r>
              <a:rPr lang="en-US" sz="2400"/>
              <a:t>IL-2</a:t>
            </a:r>
          </a:p>
        </p:txBody>
      </p:sp>
      <p:sp>
        <p:nvSpPr>
          <p:cNvPr id="55300" name="Rectangle 10"/>
          <p:cNvSpPr>
            <a:spLocks noChangeArrowheads="1"/>
          </p:cNvSpPr>
          <p:nvPr/>
        </p:nvSpPr>
        <p:spPr bwMode="auto">
          <a:xfrm>
            <a:off x="6099175" y="4054475"/>
            <a:ext cx="1400175" cy="454025"/>
          </a:xfrm>
          <a:prstGeom prst="rect">
            <a:avLst/>
          </a:prstGeom>
          <a:noFill/>
          <a:ln w="12700">
            <a:noFill/>
            <a:miter lim="800000"/>
            <a:headEnd/>
            <a:tailEnd/>
          </a:ln>
        </p:spPr>
        <p:txBody>
          <a:bodyPr wrap="none" lIns="90488" tIns="44450" rIns="90488" bIns="44450">
            <a:spAutoFit/>
          </a:bodyPr>
          <a:lstStyle/>
          <a:p>
            <a:pPr algn="ctr" defTabSz="762000" eaLnBrk="0" hangingPunct="0"/>
            <a:r>
              <a:rPr lang="en-US" sz="2400"/>
              <a:t>IL-4, IL-5</a:t>
            </a:r>
          </a:p>
        </p:txBody>
      </p:sp>
      <p:sp>
        <p:nvSpPr>
          <p:cNvPr id="55301" name="Rectangle 11"/>
          <p:cNvSpPr>
            <a:spLocks noChangeArrowheads="1"/>
          </p:cNvSpPr>
          <p:nvPr/>
        </p:nvSpPr>
        <p:spPr bwMode="auto">
          <a:xfrm>
            <a:off x="1117600" y="5553075"/>
            <a:ext cx="1333500" cy="454025"/>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t>Cytolytic</a:t>
            </a:r>
          </a:p>
        </p:txBody>
      </p:sp>
      <p:sp>
        <p:nvSpPr>
          <p:cNvPr id="55302" name="Rectangle 12"/>
          <p:cNvSpPr>
            <a:spLocks noChangeArrowheads="1"/>
          </p:cNvSpPr>
          <p:nvPr/>
        </p:nvSpPr>
        <p:spPr bwMode="auto">
          <a:xfrm>
            <a:off x="5627688" y="5370513"/>
            <a:ext cx="2181225" cy="819150"/>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t>Induces B cell</a:t>
            </a:r>
          </a:p>
          <a:p>
            <a:pPr defTabSz="762000" eaLnBrk="0" hangingPunct="0"/>
            <a:r>
              <a:rPr lang="en-US" sz="2400"/>
              <a:t>IgE Production</a:t>
            </a:r>
          </a:p>
        </p:txBody>
      </p:sp>
      <p:sp>
        <p:nvSpPr>
          <p:cNvPr id="55303" name="Rectangle 13"/>
          <p:cNvSpPr>
            <a:spLocks noChangeArrowheads="1"/>
          </p:cNvSpPr>
          <p:nvPr/>
        </p:nvSpPr>
        <p:spPr bwMode="auto">
          <a:xfrm>
            <a:off x="6351588" y="1357313"/>
            <a:ext cx="1739900" cy="819150"/>
          </a:xfrm>
          <a:prstGeom prst="rect">
            <a:avLst/>
          </a:prstGeom>
          <a:noFill/>
          <a:ln w="12700">
            <a:noFill/>
            <a:miter lim="800000"/>
            <a:headEnd/>
            <a:tailEnd/>
          </a:ln>
        </p:spPr>
        <p:txBody>
          <a:bodyPr wrap="none" lIns="90488" tIns="44450" rIns="90488" bIns="44450">
            <a:spAutoFit/>
          </a:bodyPr>
          <a:lstStyle/>
          <a:p>
            <a:pPr algn="ctr" defTabSz="762000" eaLnBrk="0" hangingPunct="0"/>
            <a:r>
              <a:rPr lang="en-US" sz="2400"/>
              <a:t>ALLERGY</a:t>
            </a:r>
          </a:p>
          <a:p>
            <a:pPr algn="ctr" defTabSz="762000" eaLnBrk="0" hangingPunct="0"/>
            <a:r>
              <a:rPr lang="en-US" sz="2400"/>
              <a:t>HELMINTH</a:t>
            </a:r>
          </a:p>
        </p:txBody>
      </p:sp>
      <p:sp>
        <p:nvSpPr>
          <p:cNvPr id="55304" name="Rectangle 14"/>
          <p:cNvSpPr>
            <a:spLocks noChangeArrowheads="1"/>
          </p:cNvSpPr>
          <p:nvPr/>
        </p:nvSpPr>
        <p:spPr bwMode="auto">
          <a:xfrm>
            <a:off x="658813" y="1357313"/>
            <a:ext cx="1704975" cy="819150"/>
          </a:xfrm>
          <a:prstGeom prst="rect">
            <a:avLst/>
          </a:prstGeom>
          <a:noFill/>
          <a:ln w="12700">
            <a:noFill/>
            <a:miter lim="800000"/>
            <a:headEnd/>
            <a:tailEnd/>
          </a:ln>
        </p:spPr>
        <p:txBody>
          <a:bodyPr wrap="none" lIns="90488" tIns="44450" rIns="90488" bIns="44450">
            <a:spAutoFit/>
          </a:bodyPr>
          <a:lstStyle/>
          <a:p>
            <a:pPr algn="ctr" defTabSz="762000" eaLnBrk="0" hangingPunct="0"/>
            <a:r>
              <a:rPr lang="en-US" sz="2400"/>
              <a:t>BACTERIA</a:t>
            </a:r>
          </a:p>
          <a:p>
            <a:pPr algn="ctr" defTabSz="762000" eaLnBrk="0" hangingPunct="0"/>
            <a:r>
              <a:rPr lang="en-US" sz="2400"/>
              <a:t>VIRUSES</a:t>
            </a:r>
          </a:p>
        </p:txBody>
      </p:sp>
      <p:sp>
        <p:nvSpPr>
          <p:cNvPr id="55305" name="Rectangle 15"/>
          <p:cNvSpPr>
            <a:spLocks noChangeArrowheads="1"/>
          </p:cNvSpPr>
          <p:nvPr/>
        </p:nvSpPr>
        <p:spPr bwMode="auto">
          <a:xfrm>
            <a:off x="2824163" y="1692275"/>
            <a:ext cx="712787" cy="820738"/>
          </a:xfrm>
          <a:prstGeom prst="rect">
            <a:avLst/>
          </a:prstGeom>
          <a:noFill/>
          <a:ln w="12700">
            <a:noFill/>
            <a:miter lim="800000"/>
            <a:headEnd/>
            <a:tailEnd/>
          </a:ln>
        </p:spPr>
        <p:txBody>
          <a:bodyPr wrap="none" lIns="90488" tIns="44450" rIns="90488" bIns="44450">
            <a:spAutoFit/>
          </a:bodyPr>
          <a:lstStyle/>
          <a:p>
            <a:pPr defTabSz="762000" eaLnBrk="0" hangingPunct="0"/>
            <a:r>
              <a:rPr lang="en-US" sz="4800">
                <a:solidFill>
                  <a:srgbClr val="0000FF"/>
                </a:solidFill>
                <a:latin typeface="Wingdings" pitchFamily="2" charset="2"/>
              </a:rPr>
              <a:t></a:t>
            </a:r>
          </a:p>
        </p:txBody>
      </p:sp>
      <p:sp>
        <p:nvSpPr>
          <p:cNvPr id="55306" name="Rectangle 16"/>
          <p:cNvSpPr>
            <a:spLocks noChangeArrowheads="1"/>
          </p:cNvSpPr>
          <p:nvPr/>
        </p:nvSpPr>
        <p:spPr bwMode="auto">
          <a:xfrm>
            <a:off x="5138738" y="1768475"/>
            <a:ext cx="712787" cy="820738"/>
          </a:xfrm>
          <a:prstGeom prst="rect">
            <a:avLst/>
          </a:prstGeom>
          <a:noFill/>
          <a:ln w="12700">
            <a:noFill/>
            <a:miter lim="800000"/>
            <a:headEnd/>
            <a:tailEnd/>
          </a:ln>
        </p:spPr>
        <p:txBody>
          <a:bodyPr wrap="none" lIns="90488" tIns="44450" rIns="90488" bIns="44450">
            <a:spAutoFit/>
          </a:bodyPr>
          <a:lstStyle/>
          <a:p>
            <a:pPr defTabSz="762000" eaLnBrk="0" hangingPunct="0"/>
            <a:r>
              <a:rPr lang="en-US" sz="4800">
                <a:solidFill>
                  <a:srgbClr val="0000FF"/>
                </a:solidFill>
                <a:latin typeface="Wingdings" pitchFamily="2" charset="2"/>
              </a:rPr>
              <a:t></a:t>
            </a:r>
          </a:p>
        </p:txBody>
      </p:sp>
      <p:sp>
        <p:nvSpPr>
          <p:cNvPr id="55307" name="Rectangle 17"/>
          <p:cNvSpPr>
            <a:spLocks noChangeArrowheads="1"/>
          </p:cNvSpPr>
          <p:nvPr/>
        </p:nvSpPr>
        <p:spPr bwMode="auto">
          <a:xfrm>
            <a:off x="1489075" y="4638675"/>
            <a:ext cx="725488" cy="820738"/>
          </a:xfrm>
          <a:prstGeom prst="rect">
            <a:avLst/>
          </a:prstGeom>
          <a:noFill/>
          <a:ln w="12700">
            <a:noFill/>
            <a:miter lim="800000"/>
            <a:headEnd/>
            <a:tailEnd/>
          </a:ln>
        </p:spPr>
        <p:txBody>
          <a:bodyPr wrap="none" lIns="90488" tIns="44450" rIns="90488" bIns="44450">
            <a:spAutoFit/>
          </a:bodyPr>
          <a:lstStyle/>
          <a:p>
            <a:pPr defTabSz="762000" eaLnBrk="0" hangingPunct="0"/>
            <a:r>
              <a:rPr lang="en-US" sz="4800">
                <a:solidFill>
                  <a:srgbClr val="0000FF"/>
                </a:solidFill>
                <a:latin typeface="Wingdings" pitchFamily="2" charset="2"/>
              </a:rPr>
              <a:t></a:t>
            </a:r>
          </a:p>
        </p:txBody>
      </p:sp>
      <p:sp>
        <p:nvSpPr>
          <p:cNvPr id="55308" name="Rectangle 18"/>
          <p:cNvSpPr>
            <a:spLocks noChangeArrowheads="1"/>
          </p:cNvSpPr>
          <p:nvPr/>
        </p:nvSpPr>
        <p:spPr bwMode="auto">
          <a:xfrm>
            <a:off x="1489075" y="3330575"/>
            <a:ext cx="725488" cy="820738"/>
          </a:xfrm>
          <a:prstGeom prst="rect">
            <a:avLst/>
          </a:prstGeom>
          <a:noFill/>
          <a:ln w="12700">
            <a:noFill/>
            <a:miter lim="800000"/>
            <a:headEnd/>
            <a:tailEnd/>
          </a:ln>
        </p:spPr>
        <p:txBody>
          <a:bodyPr wrap="none" lIns="90488" tIns="44450" rIns="90488" bIns="44450">
            <a:spAutoFit/>
          </a:bodyPr>
          <a:lstStyle/>
          <a:p>
            <a:pPr defTabSz="762000" eaLnBrk="0" hangingPunct="0"/>
            <a:r>
              <a:rPr lang="en-US" sz="4800">
                <a:solidFill>
                  <a:srgbClr val="0000FF"/>
                </a:solidFill>
                <a:latin typeface="Wingdings" pitchFamily="2" charset="2"/>
              </a:rPr>
              <a:t></a:t>
            </a:r>
          </a:p>
        </p:txBody>
      </p:sp>
      <p:sp>
        <p:nvSpPr>
          <p:cNvPr id="55309" name="Rectangle 19"/>
          <p:cNvSpPr>
            <a:spLocks noChangeArrowheads="1"/>
          </p:cNvSpPr>
          <p:nvPr/>
        </p:nvSpPr>
        <p:spPr bwMode="auto">
          <a:xfrm>
            <a:off x="6437313" y="4638675"/>
            <a:ext cx="725487" cy="820738"/>
          </a:xfrm>
          <a:prstGeom prst="rect">
            <a:avLst/>
          </a:prstGeom>
          <a:noFill/>
          <a:ln w="12700">
            <a:noFill/>
            <a:miter lim="800000"/>
            <a:headEnd/>
            <a:tailEnd/>
          </a:ln>
        </p:spPr>
        <p:txBody>
          <a:bodyPr wrap="none" lIns="90488" tIns="44450" rIns="90488" bIns="44450">
            <a:spAutoFit/>
          </a:bodyPr>
          <a:lstStyle/>
          <a:p>
            <a:pPr defTabSz="762000" eaLnBrk="0" hangingPunct="0"/>
            <a:r>
              <a:rPr lang="en-US" sz="4800">
                <a:solidFill>
                  <a:srgbClr val="0000FF"/>
                </a:solidFill>
                <a:latin typeface="Wingdings" pitchFamily="2" charset="2"/>
              </a:rPr>
              <a:t></a:t>
            </a:r>
          </a:p>
        </p:txBody>
      </p:sp>
      <p:sp>
        <p:nvSpPr>
          <p:cNvPr id="55310" name="Rectangle 20"/>
          <p:cNvSpPr>
            <a:spLocks noChangeArrowheads="1"/>
          </p:cNvSpPr>
          <p:nvPr/>
        </p:nvSpPr>
        <p:spPr bwMode="auto">
          <a:xfrm>
            <a:off x="6437313" y="3330575"/>
            <a:ext cx="725487" cy="820738"/>
          </a:xfrm>
          <a:prstGeom prst="rect">
            <a:avLst/>
          </a:prstGeom>
          <a:noFill/>
          <a:ln w="12700">
            <a:noFill/>
            <a:miter lim="800000"/>
            <a:headEnd/>
            <a:tailEnd/>
          </a:ln>
        </p:spPr>
        <p:txBody>
          <a:bodyPr wrap="none" lIns="90488" tIns="44450" rIns="90488" bIns="44450">
            <a:spAutoFit/>
          </a:bodyPr>
          <a:lstStyle/>
          <a:p>
            <a:pPr defTabSz="762000" eaLnBrk="0" hangingPunct="0"/>
            <a:r>
              <a:rPr lang="en-US" sz="4800">
                <a:solidFill>
                  <a:srgbClr val="0000FF"/>
                </a:solidFill>
                <a:latin typeface="Wingdings" pitchFamily="2" charset="2"/>
              </a:rPr>
              <a:t></a:t>
            </a:r>
          </a:p>
        </p:txBody>
      </p:sp>
      <p:sp>
        <p:nvSpPr>
          <p:cNvPr id="55311" name="Oval 23"/>
          <p:cNvSpPr>
            <a:spLocks noChangeArrowheads="1"/>
          </p:cNvSpPr>
          <p:nvPr/>
        </p:nvSpPr>
        <p:spPr bwMode="auto">
          <a:xfrm>
            <a:off x="3505200" y="1470025"/>
            <a:ext cx="1562100" cy="765175"/>
          </a:xfrm>
          <a:prstGeom prst="ellipse">
            <a:avLst/>
          </a:prstGeom>
          <a:noFill/>
          <a:ln w="38100">
            <a:solidFill>
              <a:schemeClr val="tx1"/>
            </a:solidFill>
            <a:round/>
            <a:headEnd/>
            <a:tailEnd/>
          </a:ln>
        </p:spPr>
        <p:txBody>
          <a:bodyPr wrap="none" anchor="ctr"/>
          <a:lstStyle/>
          <a:p>
            <a:pPr algn="ctr" eaLnBrk="0" hangingPunct="0"/>
            <a:r>
              <a:rPr lang="en-US" sz="2800" b="1">
                <a:solidFill>
                  <a:srgbClr val="FF0000"/>
                </a:solidFill>
              </a:rPr>
              <a:t>TH0</a:t>
            </a:r>
            <a:endParaRPr lang="en-AU" sz="2800" b="1">
              <a:solidFill>
                <a:srgbClr val="FF0000"/>
              </a:solidFill>
            </a:endParaRPr>
          </a:p>
        </p:txBody>
      </p:sp>
      <p:sp>
        <p:nvSpPr>
          <p:cNvPr id="55312" name="Oval 24"/>
          <p:cNvSpPr>
            <a:spLocks noChangeArrowheads="1"/>
          </p:cNvSpPr>
          <p:nvPr/>
        </p:nvSpPr>
        <p:spPr bwMode="auto">
          <a:xfrm>
            <a:off x="6026150" y="2568575"/>
            <a:ext cx="1562100" cy="765175"/>
          </a:xfrm>
          <a:prstGeom prst="ellipse">
            <a:avLst/>
          </a:prstGeom>
          <a:noFill/>
          <a:ln w="38100">
            <a:solidFill>
              <a:schemeClr val="tx1"/>
            </a:solidFill>
            <a:round/>
            <a:headEnd/>
            <a:tailEnd/>
          </a:ln>
        </p:spPr>
        <p:txBody>
          <a:bodyPr wrap="none" anchor="ctr"/>
          <a:lstStyle/>
          <a:p>
            <a:pPr algn="ctr" eaLnBrk="0" hangingPunct="0"/>
            <a:r>
              <a:rPr lang="en-US" sz="2800" b="1">
                <a:solidFill>
                  <a:srgbClr val="FF0000"/>
                </a:solidFill>
              </a:rPr>
              <a:t>TH2</a:t>
            </a:r>
            <a:endParaRPr lang="en-AU" sz="2800" b="1">
              <a:solidFill>
                <a:srgbClr val="FF0000"/>
              </a:solidFill>
            </a:endParaRPr>
          </a:p>
        </p:txBody>
      </p:sp>
      <p:sp>
        <p:nvSpPr>
          <p:cNvPr id="55313" name="Oval 25"/>
          <p:cNvSpPr>
            <a:spLocks noChangeArrowheads="1"/>
          </p:cNvSpPr>
          <p:nvPr/>
        </p:nvSpPr>
        <p:spPr bwMode="auto">
          <a:xfrm>
            <a:off x="1060450" y="2568575"/>
            <a:ext cx="1562100" cy="765175"/>
          </a:xfrm>
          <a:prstGeom prst="ellipse">
            <a:avLst/>
          </a:prstGeom>
          <a:noFill/>
          <a:ln w="38100">
            <a:solidFill>
              <a:schemeClr val="tx1"/>
            </a:solidFill>
            <a:round/>
            <a:headEnd/>
            <a:tailEnd/>
          </a:ln>
        </p:spPr>
        <p:txBody>
          <a:bodyPr wrap="none" anchor="ctr"/>
          <a:lstStyle/>
          <a:p>
            <a:pPr algn="ctr" eaLnBrk="0" hangingPunct="0"/>
            <a:r>
              <a:rPr lang="en-US" sz="2800" b="1">
                <a:solidFill>
                  <a:srgbClr val="FF0000"/>
                </a:solidFill>
              </a:rPr>
              <a:t>TH1</a:t>
            </a:r>
            <a:endParaRPr lang="en-AU" sz="2800" b="1">
              <a:solidFill>
                <a:srgbClr val="FF0000"/>
              </a:solidFill>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514350" y="579438"/>
            <a:ext cx="9258300" cy="1143000"/>
          </a:xfrm>
        </p:spPr>
        <p:txBody>
          <a:bodyPr/>
          <a:lstStyle/>
          <a:p>
            <a:pPr eaLnBrk="1" hangingPunct="1"/>
            <a:r>
              <a:rPr lang="en-US" smtClean="0"/>
              <a:t>Problems with the </a:t>
            </a:r>
            <a:br>
              <a:rPr lang="en-US" smtClean="0"/>
            </a:br>
            <a:r>
              <a:rPr lang="en-US" smtClean="0"/>
              <a:t>hygiene hypothesis</a:t>
            </a:r>
            <a:br>
              <a:rPr lang="en-US" smtClean="0"/>
            </a:br>
            <a:endParaRPr lang="en-US" smtClean="0"/>
          </a:p>
        </p:txBody>
      </p:sp>
      <p:sp>
        <p:nvSpPr>
          <p:cNvPr id="56323" name="Rectangle 5"/>
          <p:cNvSpPr>
            <a:spLocks noGrp="1" noChangeArrowheads="1"/>
          </p:cNvSpPr>
          <p:nvPr>
            <p:ph type="body" idx="1"/>
          </p:nvPr>
        </p:nvSpPr>
        <p:spPr>
          <a:xfrm>
            <a:off x="631825" y="1841500"/>
            <a:ext cx="8751888" cy="5016500"/>
          </a:xfrm>
          <a:solidFill>
            <a:srgbClr val="FEFEFE">
              <a:alpha val="50195"/>
            </a:srgbClr>
          </a:solidFill>
        </p:spPr>
        <p:txBody>
          <a:bodyPr/>
          <a:lstStyle/>
          <a:p>
            <a:pPr eaLnBrk="1" hangingPunct="1"/>
            <a:r>
              <a:rPr lang="en-US" sz="2800" smtClean="0"/>
              <a:t>We may be replacing one dogma with another</a:t>
            </a:r>
          </a:p>
          <a:p>
            <a:pPr eaLnBrk="1" hangingPunct="1"/>
            <a:r>
              <a:rPr lang="en-US" sz="2800" smtClean="0"/>
              <a:t>It is not clear that the “new” risk factors are strong enough to account for the prevalence increases (although “the package” could be)</a:t>
            </a:r>
          </a:p>
          <a:p>
            <a:pPr eaLnBrk="1" hangingPunct="1"/>
            <a:r>
              <a:rPr lang="en-US" sz="2800" smtClean="0"/>
              <a:t>Asthma prevalence is higher in Latin American countries with (presumably) higher infection rates than in Spain or Portugal</a:t>
            </a:r>
          </a:p>
        </p:txBody>
      </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485775" y="565150"/>
            <a:ext cx="9258300" cy="1143000"/>
          </a:xfrm>
        </p:spPr>
        <p:txBody>
          <a:bodyPr/>
          <a:lstStyle/>
          <a:p>
            <a:pPr eaLnBrk="1" hangingPunct="1"/>
            <a:r>
              <a:rPr lang="en-US" smtClean="0"/>
              <a:t>Problems with the </a:t>
            </a:r>
            <a:br>
              <a:rPr lang="en-US" smtClean="0"/>
            </a:br>
            <a:r>
              <a:rPr lang="en-US" smtClean="0"/>
              <a:t>hygiene hypothesis</a:t>
            </a:r>
            <a:br>
              <a:rPr lang="en-US" smtClean="0"/>
            </a:br>
            <a:endParaRPr lang="en-US" smtClean="0"/>
          </a:p>
        </p:txBody>
      </p:sp>
      <p:sp>
        <p:nvSpPr>
          <p:cNvPr id="57347" name="Rectangle 5"/>
          <p:cNvSpPr>
            <a:spLocks noGrp="1" noChangeArrowheads="1"/>
          </p:cNvSpPr>
          <p:nvPr>
            <p:ph type="body" idx="1"/>
          </p:nvPr>
        </p:nvSpPr>
        <p:spPr>
          <a:xfrm>
            <a:off x="631145" y="1854200"/>
            <a:ext cx="9094787" cy="5003800"/>
          </a:xfrm>
          <a:solidFill>
            <a:srgbClr val="FEFEFE">
              <a:alpha val="50195"/>
            </a:srgbClr>
          </a:solidFill>
        </p:spPr>
        <p:txBody>
          <a:bodyPr/>
          <a:lstStyle/>
          <a:p>
            <a:pPr eaLnBrk="1" hangingPunct="1"/>
            <a:r>
              <a:rPr lang="en-US" dirty="0" smtClean="0"/>
              <a:t>The hygiene hypothesis is </a:t>
            </a:r>
            <a:r>
              <a:rPr lang="en-US" dirty="0" err="1" smtClean="0"/>
              <a:t>conceptualised</a:t>
            </a:r>
            <a:r>
              <a:rPr lang="en-US" dirty="0" smtClean="0"/>
              <a:t> within the “allergen-TH1/TH2” paradigm which appears to account for at most about one-half of asthma cases</a:t>
            </a:r>
          </a:p>
          <a:p>
            <a:pPr eaLnBrk="1" hangingPunct="1"/>
            <a:r>
              <a:rPr lang="en-US" dirty="0" smtClean="0"/>
              <a:t>Non-</a:t>
            </a:r>
            <a:r>
              <a:rPr lang="en-US" dirty="0" err="1" smtClean="0"/>
              <a:t>eosinophilic</a:t>
            </a:r>
            <a:r>
              <a:rPr lang="en-US" dirty="0" smtClean="0"/>
              <a:t> (non-atopic/non-allergic) mechanisms may account for the rest of the cases</a:t>
            </a: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466725" y="5997575"/>
            <a:ext cx="9286875" cy="708025"/>
            <a:chOff x="386" y="3778"/>
            <a:chExt cx="5850" cy="446"/>
          </a:xfrm>
        </p:grpSpPr>
        <p:sp>
          <p:nvSpPr>
            <p:cNvPr id="58375" name="Rectangle 3"/>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58376" name="Rectangle 4"/>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58377" name="Rectangle 5"/>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58378" name="Rectangle 6"/>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58379" name="Rectangle 7"/>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58380" name="Rectangle 8"/>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58381" name="Rectangle 9"/>
            <p:cNvSpPr>
              <a:spLocks noChangeArrowheads="1"/>
            </p:cNvSpPr>
            <p:nvPr/>
          </p:nvSpPr>
          <p:spPr bwMode="auto">
            <a:xfrm>
              <a:off x="890" y="3799"/>
              <a:ext cx="550" cy="190"/>
            </a:xfrm>
            <a:prstGeom prst="rect">
              <a:avLst/>
            </a:prstGeom>
            <a:noFill/>
            <a:ln w="9525">
              <a:noFill/>
              <a:miter lim="800000"/>
              <a:headEnd/>
              <a:tailEnd/>
            </a:ln>
          </p:spPr>
          <p:txBody>
            <a:bodyPr lIns="90488" tIns="44450" rIns="90488" bIns="44450">
              <a:spAutoFit/>
            </a:bodyPr>
            <a:lstStyle/>
            <a:p>
              <a:pPr defTabSz="762000" eaLnBrk="0" hangingPunct="0"/>
              <a:r>
                <a:rPr lang="en-US" sz="1400">
                  <a:solidFill>
                    <a:srgbClr val="FFFF00"/>
                  </a:solidFill>
                </a:rPr>
                <a:t>ISAAC</a:t>
              </a:r>
            </a:p>
          </p:txBody>
        </p:sp>
        <p:pic>
          <p:nvPicPr>
            <p:cNvPr id="58382" name="Picture 10"/>
            <p:cNvPicPr>
              <a:picLocks noChangeArrowheads="1"/>
            </p:cNvPicPr>
            <p:nvPr/>
          </p:nvPicPr>
          <p:blipFill>
            <a:blip r:embed="rId3" cstate="print"/>
            <a:srcRect/>
            <a:stretch>
              <a:fillRect/>
            </a:stretch>
          </p:blipFill>
          <p:spPr bwMode="auto">
            <a:xfrm>
              <a:off x="386" y="3778"/>
              <a:ext cx="523" cy="314"/>
            </a:xfrm>
            <a:prstGeom prst="rect">
              <a:avLst/>
            </a:prstGeom>
            <a:noFill/>
            <a:ln w="9525">
              <a:noFill/>
              <a:miter lim="800000"/>
              <a:headEnd/>
              <a:tailEnd/>
            </a:ln>
          </p:spPr>
        </p:pic>
        <p:sp>
          <p:nvSpPr>
            <p:cNvPr id="58383" name="Rectangle 11"/>
            <p:cNvSpPr>
              <a:spLocks noChangeArrowheads="1"/>
            </p:cNvSpPr>
            <p:nvPr/>
          </p:nvSpPr>
          <p:spPr bwMode="auto">
            <a:xfrm>
              <a:off x="5976" y="3895"/>
              <a:ext cx="260" cy="133"/>
            </a:xfrm>
            <a:prstGeom prst="rect">
              <a:avLst/>
            </a:prstGeom>
            <a:noFill/>
            <a:ln w="9525">
              <a:noFill/>
              <a:miter lim="800000"/>
              <a:headEnd/>
              <a:tailEnd/>
            </a:ln>
          </p:spPr>
          <p:txBody>
            <a:bodyPr lIns="90488" tIns="44450" rIns="90488" bIns="44450">
              <a:spAutoFit/>
            </a:bodyPr>
            <a:lstStyle/>
            <a:p>
              <a:pPr algn="r" defTabSz="762000" eaLnBrk="0" hangingPunct="0"/>
              <a:r>
                <a:rPr lang="en-US" sz="800">
                  <a:solidFill>
                    <a:srgbClr val="FFFF00"/>
                  </a:solidFill>
                </a:rPr>
                <a:t>1998</a:t>
              </a:r>
            </a:p>
          </p:txBody>
        </p:sp>
        <p:sp>
          <p:nvSpPr>
            <p:cNvPr id="58384" name="Line 12"/>
            <p:cNvSpPr>
              <a:spLocks noChangeShapeType="1"/>
            </p:cNvSpPr>
            <p:nvPr/>
          </p:nvSpPr>
          <p:spPr bwMode="auto">
            <a:xfrm>
              <a:off x="937" y="3984"/>
              <a:ext cx="5087" cy="0"/>
            </a:xfrm>
            <a:prstGeom prst="line">
              <a:avLst/>
            </a:prstGeom>
            <a:noFill/>
            <a:ln w="12700">
              <a:solidFill>
                <a:srgbClr val="FFFF00"/>
              </a:solidFill>
              <a:round/>
              <a:headEnd type="none" w="sm" len="sm"/>
              <a:tailEnd type="none" w="sm" len="sm"/>
            </a:ln>
          </p:spPr>
          <p:txBody>
            <a:bodyPr wrap="none" anchor="ctr"/>
            <a:lstStyle/>
            <a:p>
              <a:endParaRPr lang="en-US"/>
            </a:p>
          </p:txBody>
        </p:sp>
      </p:grpSp>
      <p:sp>
        <p:nvSpPr>
          <p:cNvPr id="58371" name="Rectangle 13"/>
          <p:cNvSpPr>
            <a:spLocks noGrp="1" noChangeArrowheads="1"/>
          </p:cNvSpPr>
          <p:nvPr>
            <p:ph type="title"/>
          </p:nvPr>
        </p:nvSpPr>
        <p:spPr>
          <a:xfrm>
            <a:off x="1333500" y="457200"/>
            <a:ext cx="7772400" cy="762000"/>
          </a:xfrm>
          <a:noFill/>
        </p:spPr>
        <p:txBody>
          <a:bodyPr lIns="90488" tIns="44450" rIns="90488" bIns="44450"/>
          <a:lstStyle/>
          <a:p>
            <a:pPr defTabSz="762000" eaLnBrk="1" hangingPunct="1"/>
            <a:r>
              <a:rPr lang="en-US" sz="4000" b="1" smtClean="0"/>
              <a:t>What is “Western lifestyle”?</a:t>
            </a:r>
          </a:p>
        </p:txBody>
      </p:sp>
      <p:sp>
        <p:nvSpPr>
          <p:cNvPr id="452622" name="Rectangle 14"/>
          <p:cNvSpPr>
            <a:spLocks noGrp="1" noChangeArrowheads="1"/>
          </p:cNvSpPr>
          <p:nvPr>
            <p:ph type="body" idx="1"/>
          </p:nvPr>
        </p:nvSpPr>
        <p:spPr>
          <a:xfrm>
            <a:off x="800100" y="1676400"/>
            <a:ext cx="8991600" cy="4038600"/>
          </a:xfrm>
          <a:noFill/>
        </p:spPr>
        <p:txBody>
          <a:bodyPr lIns="90488" tIns="44450" rIns="90488" bIns="44450"/>
          <a:lstStyle/>
          <a:p>
            <a:pPr defTabSz="762000" eaLnBrk="1" hangingPunct="1">
              <a:spcBef>
                <a:spcPct val="50000"/>
              </a:spcBef>
            </a:pPr>
            <a:r>
              <a:rPr lang="en-US" smtClean="0"/>
              <a:t>Greater allergen exposure – </a:t>
            </a:r>
            <a:r>
              <a:rPr lang="en-US" smtClean="0">
                <a:solidFill>
                  <a:srgbClr val="FF0000"/>
                </a:solidFill>
              </a:rPr>
              <a:t>No</a:t>
            </a:r>
          </a:p>
          <a:p>
            <a:pPr defTabSz="762000" eaLnBrk="1" hangingPunct="1">
              <a:spcBef>
                <a:spcPct val="50000"/>
              </a:spcBef>
            </a:pPr>
            <a:r>
              <a:rPr lang="en-US" smtClean="0"/>
              <a:t>“Cleaner” environment - </a:t>
            </a:r>
            <a:r>
              <a:rPr lang="en-US" smtClean="0">
                <a:solidFill>
                  <a:srgbClr val="FF0000"/>
                </a:solidFill>
              </a:rPr>
              <a:t>Maybe</a:t>
            </a:r>
          </a:p>
          <a:p>
            <a:pPr defTabSz="762000" eaLnBrk="1" hangingPunct="1">
              <a:spcBef>
                <a:spcPct val="50000"/>
              </a:spcBef>
            </a:pPr>
            <a:r>
              <a:rPr lang="en-US" smtClean="0"/>
              <a:t>Move from rural to urban living</a:t>
            </a:r>
          </a:p>
        </p:txBody>
      </p:sp>
      <p:sp>
        <p:nvSpPr>
          <p:cNvPr id="58373" name="Line 15"/>
          <p:cNvSpPr>
            <a:spLocks noChangeShapeType="1"/>
          </p:cNvSpPr>
          <p:nvPr/>
        </p:nvSpPr>
        <p:spPr bwMode="auto">
          <a:xfrm>
            <a:off x="728663" y="1295400"/>
            <a:ext cx="8910637" cy="0"/>
          </a:xfrm>
          <a:prstGeom prst="line">
            <a:avLst/>
          </a:prstGeom>
          <a:noFill/>
          <a:ln w="76200">
            <a:solidFill>
              <a:srgbClr val="FF0033"/>
            </a:solidFill>
            <a:round/>
            <a:headEnd/>
            <a:tailEnd/>
          </a:ln>
        </p:spPr>
        <p:txBody>
          <a:bodyPr wrap="none" anchor="ctr"/>
          <a:lstStyle/>
          <a:p>
            <a:endParaRPr lang="en-US"/>
          </a:p>
        </p:txBody>
      </p:sp>
      <p:sp>
        <p:nvSpPr>
          <p:cNvPr id="58374" name="Text Box 16"/>
          <p:cNvSpPr txBox="1">
            <a:spLocks noChangeArrowheads="1"/>
          </p:cNvSpPr>
          <p:nvPr/>
        </p:nvSpPr>
        <p:spPr bwMode="auto">
          <a:xfrm>
            <a:off x="9258300" y="6072188"/>
            <a:ext cx="685800" cy="493712"/>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GB" sz="1200">
                <a:solidFill>
                  <a:schemeClr val="tx2"/>
                </a:solidFill>
              </a:rPr>
              <a:t>Tonga</a:t>
            </a:r>
          </a:p>
          <a:p>
            <a:pPr>
              <a:spcBef>
                <a:spcPct val="20000"/>
              </a:spcBef>
            </a:pPr>
            <a:r>
              <a:rPr lang="en-GB" sz="1200">
                <a:solidFill>
                  <a:schemeClr val="tx2"/>
                </a:solidFill>
              </a:rPr>
              <a:t>2004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26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26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26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22"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27050" y="476250"/>
            <a:ext cx="9258300" cy="1143000"/>
          </a:xfrm>
        </p:spPr>
        <p:txBody>
          <a:bodyPr/>
          <a:lstStyle/>
          <a:p>
            <a:pPr eaLnBrk="1" hangingPunct="1"/>
            <a:r>
              <a:rPr lang="nl-NL" sz="4000" smtClean="0">
                <a:latin typeface="Arial Unicode MS" pitchFamily="34" charset="-128"/>
              </a:rPr>
              <a:t>Hay-fever an aristocratic disease?</a:t>
            </a:r>
            <a:br>
              <a:rPr lang="nl-NL" sz="4000" smtClean="0">
                <a:latin typeface="Arial Unicode MS" pitchFamily="34" charset="-128"/>
              </a:rPr>
            </a:br>
            <a:r>
              <a:rPr lang="en-NZ" sz="1600" smtClean="0">
                <a:solidFill>
                  <a:schemeClr val="tx1"/>
                </a:solidFill>
                <a:latin typeface="Arial Unicode MS" pitchFamily="34" charset="-128"/>
              </a:rPr>
              <a:t>Blackley CH. Experimental researches on the causes and nature of </a:t>
            </a:r>
            <a:r>
              <a:rPr lang="en-NZ" sz="1600" i="1" smtClean="0">
                <a:solidFill>
                  <a:schemeClr val="tx1"/>
                </a:solidFill>
                <a:latin typeface="Arial Unicode MS" pitchFamily="34" charset="-128"/>
              </a:rPr>
              <a:t>Catarrhus aestivus.</a:t>
            </a:r>
            <a:r>
              <a:rPr lang="en-NZ" sz="1600" smtClean="0">
                <a:solidFill>
                  <a:schemeClr val="tx1"/>
                </a:solidFill>
                <a:latin typeface="Arial Unicode MS" pitchFamily="34" charset="-128"/>
              </a:rPr>
              <a:t>Ballière-Tindall &amp; Cox, London, 1873.</a:t>
            </a:r>
            <a:br>
              <a:rPr lang="en-NZ" sz="1600" smtClean="0">
                <a:solidFill>
                  <a:schemeClr val="tx1"/>
                </a:solidFill>
                <a:latin typeface="Arial Unicode MS" pitchFamily="34" charset="-128"/>
              </a:rPr>
            </a:br>
            <a:endParaRPr lang="en-NZ" sz="1600" smtClean="0">
              <a:solidFill>
                <a:schemeClr val="tx1"/>
              </a:solidFill>
              <a:latin typeface="Arial Unicode MS" pitchFamily="34" charset="-128"/>
            </a:endParaRPr>
          </a:p>
        </p:txBody>
      </p:sp>
      <p:sp>
        <p:nvSpPr>
          <p:cNvPr id="59395" name="Rectangle 3"/>
          <p:cNvSpPr>
            <a:spLocks noGrp="1" noChangeArrowheads="1"/>
          </p:cNvSpPr>
          <p:nvPr>
            <p:ph type="body" idx="1"/>
          </p:nvPr>
        </p:nvSpPr>
        <p:spPr>
          <a:xfrm>
            <a:off x="527050" y="1989138"/>
            <a:ext cx="7856538" cy="4525962"/>
          </a:xfrm>
        </p:spPr>
        <p:txBody>
          <a:bodyPr/>
          <a:lstStyle/>
          <a:p>
            <a:pPr eaLnBrk="1" hangingPunct="1">
              <a:lnSpc>
                <a:spcPct val="80000"/>
              </a:lnSpc>
            </a:pPr>
            <a:r>
              <a:rPr lang="en-US" sz="2800" i="1" smtClean="0">
                <a:solidFill>
                  <a:schemeClr val="accent2"/>
                </a:solidFill>
                <a:latin typeface="Arial Unicode MS" pitchFamily="34" charset="-128"/>
                <a:cs typeface="Times New Roman" pitchFamily="18" charset="0"/>
              </a:rPr>
              <a:t>“One very curious circumstance in connection with hay-fever is that the persons who are most subjected to the action of pollen belong to a class which furnishes the fewest cases of the disorder, namely, the farming class” </a:t>
            </a:r>
          </a:p>
          <a:p>
            <a:pPr eaLnBrk="1" hangingPunct="1">
              <a:lnSpc>
                <a:spcPct val="80000"/>
              </a:lnSpc>
            </a:pPr>
            <a:endParaRPr lang="en-US" sz="2800" i="1" smtClean="0">
              <a:solidFill>
                <a:schemeClr val="accent2"/>
              </a:solidFill>
              <a:latin typeface="Arial Unicode MS" pitchFamily="34" charset="-128"/>
              <a:cs typeface="Times New Roman" pitchFamily="18" charset="0"/>
            </a:endParaRPr>
          </a:p>
          <a:p>
            <a:pPr eaLnBrk="1" hangingPunct="1">
              <a:lnSpc>
                <a:spcPct val="80000"/>
              </a:lnSpc>
            </a:pPr>
            <a:r>
              <a:rPr lang="en-US" sz="2800" i="1" smtClean="0">
                <a:solidFill>
                  <a:schemeClr val="accent2"/>
                </a:solidFill>
                <a:latin typeface="Arial Unicode MS" pitchFamily="34" charset="-128"/>
                <a:cs typeface="Times New Roman" pitchFamily="18" charset="0"/>
              </a:rPr>
              <a:t>“As </a:t>
            </a:r>
            <a:r>
              <a:rPr lang="en-NZ" sz="2800" i="1" smtClean="0">
                <a:solidFill>
                  <a:schemeClr val="accent2"/>
                </a:solidFill>
                <a:latin typeface="Arial Unicode MS" pitchFamily="34" charset="-128"/>
                <a:cs typeface="Times New Roman" pitchFamily="18" charset="0"/>
              </a:rPr>
              <a:t>civilisation</a:t>
            </a:r>
            <a:r>
              <a:rPr lang="en-US" sz="2800" i="1" smtClean="0">
                <a:solidFill>
                  <a:schemeClr val="accent2"/>
                </a:solidFill>
                <a:latin typeface="Arial Unicode MS" pitchFamily="34" charset="-128"/>
                <a:cs typeface="Times New Roman" pitchFamily="18" charset="0"/>
              </a:rPr>
              <a:t> and education advance, the disorder will become more common than it is at the present time” </a:t>
            </a:r>
          </a:p>
          <a:p>
            <a:pPr eaLnBrk="1" hangingPunct="1">
              <a:lnSpc>
                <a:spcPct val="80000"/>
              </a:lnSpc>
            </a:pPr>
            <a:endParaRPr lang="en-NZ" sz="2800" smtClean="0">
              <a:solidFill>
                <a:schemeClr val="accent2"/>
              </a:solidFill>
              <a:latin typeface="Arial Unicode MS" pitchFamily="34" charset="-128"/>
            </a:endParaRPr>
          </a:p>
        </p:txBody>
      </p:sp>
      <p:pic>
        <p:nvPicPr>
          <p:cNvPr id="59396" name="Picture 4" descr="OEFOD004"/>
          <p:cNvPicPr>
            <a:picLocks noChangeAspect="1" noChangeArrowheads="1"/>
          </p:cNvPicPr>
          <p:nvPr/>
        </p:nvPicPr>
        <p:blipFill>
          <a:blip r:embed="rId2" cstate="print"/>
          <a:srcRect/>
          <a:stretch>
            <a:fillRect/>
          </a:stretch>
        </p:blipFill>
        <p:spPr bwMode="auto">
          <a:xfrm>
            <a:off x="8383588" y="1773238"/>
            <a:ext cx="1654175" cy="40814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55682" name="Group 2"/>
          <p:cNvGraphicFramePr>
            <a:graphicFrameLocks noGrp="1"/>
          </p:cNvGraphicFramePr>
          <p:nvPr/>
        </p:nvGraphicFramePr>
        <p:xfrm>
          <a:off x="342900" y="1143000"/>
          <a:ext cx="9686925" cy="5031678"/>
        </p:xfrm>
        <a:graphic>
          <a:graphicData uri="http://schemas.openxmlformats.org/drawingml/2006/table">
            <a:tbl>
              <a:tblPr/>
              <a:tblGrid>
                <a:gridCol w="2071688"/>
                <a:gridCol w="1871662"/>
                <a:gridCol w="1985963"/>
                <a:gridCol w="1871662"/>
                <a:gridCol w="188595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Study</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farm/non-farm</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Atopy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OR, 95% CI</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Hay fever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OR, 95% CI</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Asthma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OR, 95% CI</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Braun-Fahrlander et al, 1999</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307/1313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1" u="none" strike="noStrike" cap="none" normalizeH="0" baseline="0" smtClean="0">
                          <a:ln>
                            <a:noFill/>
                          </a:ln>
                          <a:solidFill>
                            <a:schemeClr val="tx1"/>
                          </a:solidFill>
                          <a:effectLst/>
                          <a:latin typeface="Arial" charset="0"/>
                          <a:cs typeface="Arial" charset="0"/>
                        </a:rPr>
                        <a:t>(Switzerland)</a:t>
                      </a:r>
                      <a:endParaRPr kumimoji="0" lang="en-AU" sz="1400" b="0" i="1" u="none" strike="noStrike" cap="none" normalizeH="0" baseline="0" smtClean="0">
                        <a:ln>
                          <a:noFill/>
                        </a:ln>
                        <a:solidFill>
                          <a:schemeClr val="tx1"/>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rgbClr val="FF0000"/>
                          </a:solidFill>
                          <a:effectLst/>
                          <a:latin typeface="Arial" charset="0"/>
                          <a:cs typeface="Arial" charset="0"/>
                        </a:rPr>
                        <a:t>0.31 (0.13-0.73)</a:t>
                      </a:r>
                      <a:endParaRPr kumimoji="0" lang="en-AU" sz="1400" b="1"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rgbClr val="FF0000"/>
                          </a:solidFill>
                          <a:effectLst/>
                          <a:latin typeface="Arial" charset="0"/>
                          <a:cs typeface="Arial" charset="0"/>
                        </a:rPr>
                        <a:t>0.34 (0.12-0.89)</a:t>
                      </a:r>
                      <a:endParaRPr kumimoji="0" lang="en-AU" sz="1400" b="1"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0.77 (0.38-1.58)</a:t>
                      </a:r>
                      <a:endParaRPr kumimoji="0" lang="en-AU" sz="1400" b="0"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Riedler et al, 2000</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282/1710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1" u="none" strike="noStrike" cap="none" normalizeH="0" baseline="0" smtClean="0">
                          <a:ln>
                            <a:noFill/>
                          </a:ln>
                          <a:solidFill>
                            <a:schemeClr val="tx1"/>
                          </a:solidFill>
                          <a:effectLst/>
                          <a:latin typeface="Arial" charset="0"/>
                          <a:cs typeface="Arial" charset="0"/>
                        </a:rPr>
                        <a:t>(Austria)</a:t>
                      </a:r>
                      <a:endParaRPr kumimoji="0" lang="en-AU" sz="1400" b="0" i="1"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rgbClr val="FF0000"/>
                          </a:solidFill>
                          <a:effectLst/>
                          <a:latin typeface="Arial" charset="0"/>
                          <a:cs typeface="Arial" charset="0"/>
                        </a:rPr>
                        <a:t>0.48 (0.30-0.75)</a:t>
                      </a:r>
                      <a:r>
                        <a:rPr kumimoji="0" lang="en-NZ" sz="1400" b="1" i="0" u="none" strike="noStrike" cap="none" normalizeH="0" baseline="30000" smtClean="0">
                          <a:ln>
                            <a:noFill/>
                          </a:ln>
                          <a:solidFill>
                            <a:srgbClr val="FF0000"/>
                          </a:solidFill>
                          <a:effectLst/>
                          <a:latin typeface="Arial" charset="0"/>
                          <a:cs typeface="Arial" charset="0"/>
                        </a:rPr>
                        <a:t>C</a:t>
                      </a:r>
                      <a:endParaRPr kumimoji="0" lang="en-AU" sz="1400" b="1"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rgbClr val="FF0000"/>
                          </a:solidFill>
                          <a:effectLst/>
                          <a:latin typeface="Arial" charset="0"/>
                          <a:cs typeface="Arial" charset="0"/>
                        </a:rPr>
                        <a:t>0.51 (0.25-0.98)</a:t>
                      </a:r>
                      <a:r>
                        <a:rPr kumimoji="0" lang="en-NZ" sz="1400" b="1" i="0" u="none" strike="noStrike" cap="none" normalizeH="0" baseline="30000" smtClean="0">
                          <a:ln>
                            <a:noFill/>
                          </a:ln>
                          <a:solidFill>
                            <a:srgbClr val="FF0000"/>
                          </a:solidFill>
                          <a:effectLst/>
                          <a:latin typeface="Arial" charset="0"/>
                          <a:cs typeface="Arial" charset="0"/>
                        </a:rPr>
                        <a:t>C</a:t>
                      </a:r>
                      <a:endParaRPr kumimoji="0" lang="en-AU" sz="1400" b="1"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0.60 (0.32-1.11)</a:t>
                      </a:r>
                      <a:r>
                        <a:rPr kumimoji="0" lang="en-NZ" sz="1400" b="0" i="0" u="none" strike="noStrike" cap="none" normalizeH="0" baseline="30000" smtClean="0">
                          <a:ln>
                            <a:noFill/>
                          </a:ln>
                          <a:solidFill>
                            <a:schemeClr val="tx1"/>
                          </a:solidFill>
                          <a:effectLst/>
                          <a:latin typeface="Arial" charset="0"/>
                          <a:cs typeface="Arial" charset="0"/>
                        </a:rPr>
                        <a:t>C</a:t>
                      </a:r>
                      <a:endParaRPr kumimoji="0" lang="en-AU" sz="1400" b="0"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Von Ehrenstein et al, 2000</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450/8466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1" u="none" strike="noStrike" cap="none" normalizeH="0" baseline="0" smtClean="0">
                          <a:ln>
                            <a:noFill/>
                          </a:ln>
                          <a:solidFill>
                            <a:schemeClr val="tx1"/>
                          </a:solidFill>
                          <a:effectLst/>
                          <a:latin typeface="Arial" charset="0"/>
                          <a:cs typeface="Arial" charset="0"/>
                        </a:rPr>
                        <a:t>(Germany)</a:t>
                      </a:r>
                      <a:endParaRPr kumimoji="0" lang="en-AU" sz="1400" b="0" i="1"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0.70 (0.31-1.58)</a:t>
                      </a:r>
                      <a:endParaRPr kumimoji="0" lang="en-AU" sz="1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0.66 (0.36-1.23)</a:t>
                      </a:r>
                      <a:endParaRPr kumimoji="0" lang="en-AU" sz="1400" b="0"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a:noFill/>
                    </a:lnT>
                    <a:lnB>
                      <a:noFill/>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Kilpelainen et al, 2000 *</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1098/1248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1" u="none" strike="noStrike" cap="none" normalizeH="0" baseline="0" smtClean="0">
                          <a:ln>
                            <a:noFill/>
                          </a:ln>
                          <a:solidFill>
                            <a:schemeClr val="tx1"/>
                          </a:solidFill>
                          <a:effectLst/>
                          <a:latin typeface="Arial" charset="0"/>
                          <a:cs typeface="Arial" charset="0"/>
                        </a:rPr>
                        <a:t>(Finland)</a:t>
                      </a:r>
                      <a:endParaRPr kumimoji="0" lang="en-AU" sz="1400" b="0" i="1"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rgbClr val="FF0000"/>
                          </a:solidFill>
                          <a:effectLst/>
                          <a:latin typeface="Arial" charset="0"/>
                          <a:cs typeface="Arial" charset="0"/>
                        </a:rPr>
                        <a:t>0.63 (0.5-0.79)</a:t>
                      </a:r>
                      <a:endParaRPr kumimoji="0" lang="en-AU" sz="1400" b="1" i="0" u="none" strike="noStrike" cap="none" normalizeH="0" baseline="0" smtClean="0">
                        <a:ln>
                          <a:noFill/>
                        </a:ln>
                        <a:solidFill>
                          <a:srgbClr val="FF0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0.70 (0.46-1.06)</a:t>
                      </a:r>
                      <a:endParaRPr kumimoji="0" lang="en-AU" sz="1400" b="0"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a:noFill/>
                    </a:lnT>
                    <a:lnB>
                      <a:noFill/>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Ernst et al, 2000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802/397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1" u="none" strike="noStrike" cap="none" normalizeH="0" baseline="0" smtClean="0">
                          <a:ln>
                            <a:noFill/>
                          </a:ln>
                          <a:solidFill>
                            <a:schemeClr val="tx1"/>
                          </a:solidFill>
                          <a:effectLst/>
                          <a:latin typeface="Arial" charset="0"/>
                          <a:cs typeface="Arial" charset="0"/>
                        </a:rPr>
                        <a:t>(Canada)</a:t>
                      </a:r>
                      <a:endParaRPr kumimoji="0" lang="en-AU" sz="1400" b="0" i="1"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rgbClr val="FF0000"/>
                          </a:solidFill>
                          <a:effectLst/>
                          <a:latin typeface="Arial" charset="0"/>
                          <a:cs typeface="Arial" charset="0"/>
                        </a:rPr>
                        <a:t>0.58 (0.46-0.75)</a:t>
                      </a:r>
                      <a:endParaRPr kumimoji="0" lang="en-AU" sz="1400" b="1"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rgbClr val="FF0000"/>
                          </a:solidFill>
                          <a:effectLst/>
                          <a:latin typeface="Arial" charset="0"/>
                          <a:cs typeface="Arial" charset="0"/>
                        </a:rPr>
                        <a:t>0.70 (0.52-0.95)</a:t>
                      </a:r>
                      <a:endParaRPr kumimoji="0" lang="en-AU" sz="1400" b="1" i="0" u="none" strike="noStrike" cap="none" normalizeH="0" baseline="0" smtClean="0">
                        <a:ln>
                          <a:noFill/>
                        </a:ln>
                        <a:solidFill>
                          <a:srgbClr val="FF0000"/>
                        </a:solidFill>
                        <a:effectLst/>
                        <a:latin typeface="Arial" charset="0"/>
                        <a:cs typeface="Arial" charset="0"/>
                      </a:endParaRPr>
                    </a:p>
                  </a:txBody>
                  <a:tcPr horzOverflow="overflow">
                    <a:lnL>
                      <a:noFill/>
                    </a:lnL>
                    <a:lnR cap="flat">
                      <a:noFill/>
                    </a:lnR>
                    <a:lnT>
                      <a:noFill/>
                    </a:lnT>
                    <a:lnB>
                      <a:noFill/>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Downs et al, 2001</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cs typeface="Arial" charset="0"/>
                        </a:rPr>
                        <a:t>139/334 Moree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cs typeface="Arial" charset="0"/>
                        </a:rPr>
                        <a:t>145/818 Wagga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0" i="1" u="none" strike="noStrike" cap="none" normalizeH="0" baseline="0" smtClean="0">
                          <a:ln>
                            <a:noFill/>
                          </a:ln>
                          <a:solidFill>
                            <a:schemeClr val="tx1"/>
                          </a:solidFill>
                          <a:effectLst/>
                          <a:latin typeface="Arial" charset="0"/>
                          <a:cs typeface="Arial" charset="0"/>
                        </a:rPr>
                        <a:t>(Australia)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cs typeface="Arial" charset="0"/>
                        </a:rPr>
                        <a:t>0.97 (0.62-1.53)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smtClean="0">
                          <a:ln>
                            <a:noFill/>
                          </a:ln>
                          <a:solidFill>
                            <a:srgbClr val="FF0000"/>
                          </a:solidFill>
                          <a:effectLst/>
                          <a:latin typeface="Arial" charset="0"/>
                          <a:cs typeface="Arial" charset="0"/>
                        </a:rPr>
                        <a:t>0.47 (0.32-0.72)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cs typeface="Arial" charset="0"/>
                        </a:rPr>
                        <a:t>1.34 (0.88-2.05)</a:t>
                      </a:r>
                      <a:r>
                        <a:rPr kumimoji="0" lang="en-AU" sz="1400" b="0" i="0" u="none" strike="noStrike" cap="none" normalizeH="0" baseline="30000" smtClean="0">
                          <a:ln>
                            <a:noFill/>
                          </a:ln>
                          <a:solidFill>
                            <a:schemeClr val="tx1"/>
                          </a:solidFill>
                          <a:effectLst/>
                          <a:latin typeface="Arial" charset="0"/>
                          <a:cs typeface="Arial" charset="0"/>
                        </a:rPr>
                        <a:t>C</a:t>
                      </a:r>
                      <a:endParaRPr kumimoji="0" lang="en-AU"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smtClean="0">
                          <a:ln>
                            <a:noFill/>
                          </a:ln>
                          <a:solidFill>
                            <a:srgbClr val="FF0000"/>
                          </a:solidFill>
                          <a:effectLst/>
                          <a:latin typeface="Arial" charset="0"/>
                          <a:cs typeface="Arial" charset="0"/>
                        </a:rPr>
                        <a:t>0.64 (0.44-0.94)</a:t>
                      </a:r>
                      <a:r>
                        <a:rPr kumimoji="0" lang="en-AU" sz="1400" b="1" i="0" u="none" strike="noStrike" cap="none" normalizeH="0" baseline="30000" smtClean="0">
                          <a:ln>
                            <a:noFill/>
                          </a:ln>
                          <a:solidFill>
                            <a:srgbClr val="FF0000"/>
                          </a:solidFill>
                          <a:effectLst/>
                          <a:latin typeface="Arial" charset="0"/>
                          <a:cs typeface="Arial"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0" i="0" u="none" strike="noStrike" cap="none" normalizeH="0" baseline="0" smtClean="0">
                          <a:ln>
                            <a:noFill/>
                          </a:ln>
                          <a:solidFill>
                            <a:schemeClr val="tx1"/>
                          </a:solidFill>
                          <a:effectLst/>
                          <a:latin typeface="Arial" charset="0"/>
                          <a:cs typeface="Arial" charset="0"/>
                        </a:rPr>
                        <a:t>1.12 (0.75-1.66)</a:t>
                      </a:r>
                      <a:r>
                        <a:rPr kumimoji="0" lang="en-AU" sz="1400" b="0" i="0" u="none" strike="noStrike" cap="none" normalizeH="0" baseline="30000" smtClean="0">
                          <a:ln>
                            <a:noFill/>
                          </a:ln>
                          <a:solidFill>
                            <a:schemeClr val="tx1"/>
                          </a:solidFill>
                          <a:effectLst/>
                          <a:latin typeface="Arial" charset="0"/>
                          <a:cs typeface="Arial" charset="0"/>
                        </a:rPr>
                        <a:t>C</a:t>
                      </a:r>
                      <a:endParaRPr kumimoji="0" lang="en-AU" sz="1400" b="0"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smtClean="0">
                          <a:ln>
                            <a:noFill/>
                          </a:ln>
                          <a:solidFill>
                            <a:srgbClr val="FF0000"/>
                          </a:solidFill>
                          <a:effectLst/>
                          <a:latin typeface="Arial" charset="0"/>
                          <a:cs typeface="Arial" charset="0"/>
                        </a:rPr>
                        <a:t>0.65 (0.45-0.93)</a:t>
                      </a:r>
                      <a:r>
                        <a:rPr kumimoji="0" lang="en-AU" sz="1400" b="1" i="0" u="none" strike="noStrike" cap="none" normalizeH="0" baseline="30000" smtClean="0">
                          <a:ln>
                            <a:noFill/>
                          </a:ln>
                          <a:solidFill>
                            <a:srgbClr val="FF0000"/>
                          </a:solidFill>
                          <a:effectLst/>
                          <a:latin typeface="Arial" charset="0"/>
                          <a:cs typeface="Arial" charset="0"/>
                        </a:rPr>
                        <a:t>C</a:t>
                      </a:r>
                    </a:p>
                  </a:txBody>
                  <a:tcPr horzOverflow="overflow">
                    <a:lnL>
                      <a:noFill/>
                    </a:lnL>
                    <a:lnR cap="flat">
                      <a:noFill/>
                    </a:lnR>
                    <a:lnT>
                      <a:noFill/>
                    </a:lnT>
                    <a:lnB>
                      <a:noFill/>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Portengen et 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chemeClr val="tx1"/>
                          </a:solidFill>
                          <a:effectLst/>
                          <a:latin typeface="Arial" charset="0"/>
                          <a:cs typeface="Arial" charset="0"/>
                        </a:rPr>
                        <a:t>2002 *</a:t>
                      </a:r>
                      <a:endParaRPr kumimoji="0" lang="en-AU" sz="1400" b="1"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499/407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1" u="none" strike="noStrike" cap="none" normalizeH="0" baseline="0" smtClean="0">
                          <a:ln>
                            <a:noFill/>
                          </a:ln>
                          <a:solidFill>
                            <a:schemeClr val="tx1"/>
                          </a:solidFill>
                          <a:effectLst/>
                          <a:latin typeface="Arial" charset="0"/>
                          <a:cs typeface="Arial" charset="0"/>
                        </a:rPr>
                        <a:t>(Denmark)</a:t>
                      </a:r>
                      <a:endParaRPr kumimoji="0" lang="en-AU" sz="1400" b="0" i="1"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1" i="0" u="none" strike="noStrike" cap="none" normalizeH="0" baseline="0" smtClean="0">
                          <a:ln>
                            <a:noFill/>
                          </a:ln>
                          <a:solidFill>
                            <a:srgbClr val="FF0000"/>
                          </a:solidFill>
                          <a:effectLst/>
                          <a:latin typeface="Arial" charset="0"/>
                          <a:cs typeface="Arial" charset="0"/>
                        </a:rPr>
                        <a:t>0.54 (0.40-0.74)</a:t>
                      </a:r>
                      <a:endParaRPr kumimoji="0" lang="en-AU" sz="1400" b="1"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a:t>
                      </a:r>
                      <a:endParaRPr kumimoji="0" lang="en-AU" sz="1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400" b="0" i="0" u="none" strike="noStrike" cap="none" normalizeH="0" baseline="0" smtClean="0">
                          <a:ln>
                            <a:noFill/>
                          </a:ln>
                          <a:solidFill>
                            <a:schemeClr val="tx1"/>
                          </a:solidFill>
                          <a:effectLst/>
                          <a:latin typeface="Arial" charset="0"/>
                          <a:cs typeface="Arial" charset="0"/>
                        </a:rPr>
                        <a:t>-</a:t>
                      </a:r>
                      <a:endParaRPr kumimoji="0" lang="en-AU" sz="1400" b="0"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62" name="Rectangle 58"/>
          <p:cNvSpPr>
            <a:spLocks noChangeArrowheads="1"/>
          </p:cNvSpPr>
          <p:nvPr/>
        </p:nvSpPr>
        <p:spPr bwMode="auto">
          <a:xfrm>
            <a:off x="771525" y="304800"/>
            <a:ext cx="8677275" cy="519113"/>
          </a:xfrm>
          <a:prstGeom prst="rect">
            <a:avLst/>
          </a:prstGeom>
          <a:noFill/>
          <a:ln w="9525">
            <a:noFill/>
            <a:miter lim="800000"/>
            <a:headEnd/>
            <a:tailEnd/>
          </a:ln>
        </p:spPr>
        <p:txBody>
          <a:bodyPr wrap="none">
            <a:spAutoFit/>
          </a:bodyPr>
          <a:lstStyle/>
          <a:p>
            <a:r>
              <a:rPr lang="en-US" sz="2800" b="1">
                <a:solidFill>
                  <a:schemeClr val="tx2"/>
                </a:solidFill>
                <a:latin typeface="Times New Roman" pitchFamily="18" charset="0"/>
              </a:rPr>
              <a:t>Atopy, hay fever and asthma in farmers’ children</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71525" y="304800"/>
            <a:ext cx="8743950" cy="1143000"/>
          </a:xfrm>
        </p:spPr>
        <p:txBody>
          <a:bodyPr/>
          <a:lstStyle/>
          <a:p>
            <a:pPr eaLnBrk="1" hangingPunct="1"/>
            <a:r>
              <a:rPr lang="en-NZ" sz="2800" b="1" smtClean="0"/>
              <a:t>Urbanisation and childhood asthma* in Africa</a:t>
            </a:r>
            <a:endParaRPr lang="en-AU" sz="2800" b="1" smtClean="0"/>
          </a:p>
        </p:txBody>
      </p:sp>
      <p:graphicFrame>
        <p:nvGraphicFramePr>
          <p:cNvPr id="457731" name="Group 3"/>
          <p:cNvGraphicFramePr>
            <a:graphicFrameLocks noGrp="1"/>
          </p:cNvGraphicFramePr>
          <p:nvPr>
            <p:ph type="tbl" idx="1"/>
          </p:nvPr>
        </p:nvGraphicFramePr>
        <p:xfrm>
          <a:off x="771525" y="1447800"/>
          <a:ext cx="8915400" cy="4873752"/>
        </p:xfrm>
        <a:graphic>
          <a:graphicData uri="http://schemas.openxmlformats.org/drawingml/2006/table">
            <a:tbl>
              <a:tblPr/>
              <a:tblGrid>
                <a:gridCol w="2184400"/>
                <a:gridCol w="1501775"/>
                <a:gridCol w="2630488"/>
                <a:gridCol w="728662"/>
                <a:gridCol w="1870075"/>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smtClean="0">
                          <a:ln>
                            <a:noFill/>
                          </a:ln>
                          <a:solidFill>
                            <a:schemeClr val="tx1"/>
                          </a:solidFill>
                          <a:effectLst/>
                          <a:latin typeface="Arial" charset="0"/>
                          <a:cs typeface="Arial" charset="0"/>
                        </a:rPr>
                        <a:t>Reference</a:t>
                      </a:r>
                      <a:endParaRPr kumimoji="0" lang="en-AU" sz="2000" b="1"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smtClean="0">
                          <a:ln>
                            <a:noFill/>
                          </a:ln>
                          <a:solidFill>
                            <a:schemeClr val="tx1"/>
                          </a:solidFill>
                          <a:effectLst/>
                          <a:latin typeface="Arial" charset="0"/>
                          <a:cs typeface="Arial" charset="0"/>
                        </a:rPr>
                        <a:t>Country</a:t>
                      </a:r>
                      <a:endParaRPr kumimoji="0" lang="en-AU" sz="20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smtClean="0">
                          <a:ln>
                            <a:noFill/>
                          </a:ln>
                          <a:solidFill>
                            <a:schemeClr val="tx1"/>
                          </a:solidFill>
                          <a:effectLst/>
                          <a:latin typeface="Arial" charset="0"/>
                          <a:cs typeface="Arial" charset="0"/>
                        </a:rPr>
                        <a:t>Group</a:t>
                      </a:r>
                      <a:endParaRPr kumimoji="0" lang="en-AU" sz="20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smtClean="0">
                          <a:ln>
                            <a:noFill/>
                          </a:ln>
                          <a:solidFill>
                            <a:schemeClr val="tx1"/>
                          </a:solidFill>
                          <a:effectLst/>
                          <a:latin typeface="Arial" charset="0"/>
                          <a:cs typeface="Arial" charset="0"/>
                        </a:rPr>
                        <a:t>N</a:t>
                      </a:r>
                      <a:endParaRPr kumimoji="0" lang="en-AU" sz="2000" b="1"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smtClean="0">
                          <a:ln>
                            <a:noFill/>
                          </a:ln>
                          <a:solidFill>
                            <a:schemeClr val="tx1"/>
                          </a:solidFill>
                          <a:effectLst/>
                          <a:latin typeface="Arial" charset="0"/>
                          <a:cs typeface="Arial" charset="0"/>
                        </a:rPr>
                        <a:t>Prevalence (%)</a:t>
                      </a:r>
                      <a:endParaRPr kumimoji="0" lang="en-AU" sz="2000" b="1" i="0" u="none" strike="noStrike" cap="none" normalizeH="0" baseline="0" smtClean="0">
                        <a:ln>
                          <a:noFill/>
                        </a:ln>
                        <a:solidFill>
                          <a:schemeClr val="tx1"/>
                        </a:solidFill>
                        <a:effectLst/>
                        <a:latin typeface="Arial" charset="0"/>
                        <a:cs typeface="Arial" charset="0"/>
                      </a:endParaRP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Niekerk et al., 1979</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S Africa</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rgbClr val="FF0000"/>
                          </a:solidFill>
                          <a:effectLst/>
                          <a:latin typeface="Arial" charset="0"/>
                          <a:cs typeface="Arial" charset="0"/>
                        </a:rPr>
                        <a:t>Rural</a:t>
                      </a:r>
                      <a:endParaRPr kumimoji="0" lang="en-AU" sz="1800" b="0"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695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671</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3.17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a:t>
                      </a:r>
                      <a:r>
                        <a:rPr kumimoji="0" lang="en-NZ" sz="1800" b="0" i="0" u="none" strike="noStrike" cap="none" normalizeH="0" baseline="0" smtClean="0">
                          <a:ln>
                            <a:noFill/>
                          </a:ln>
                          <a:solidFill>
                            <a:srgbClr val="FF0000"/>
                          </a:solidFill>
                          <a:effectLst/>
                          <a:latin typeface="Arial" charset="0"/>
                          <a:cs typeface="Arial" charset="0"/>
                        </a:rPr>
                        <a:t>0.14</a:t>
                      </a:r>
                      <a:endParaRPr kumimoji="0" lang="en-AU" sz="1800" b="0" i="0" u="none" strike="noStrike" cap="none" normalizeH="0" baseline="0" smtClean="0">
                        <a:ln>
                          <a:noFill/>
                        </a:ln>
                        <a:solidFill>
                          <a:srgbClr val="FF0000"/>
                        </a:solidFill>
                        <a:effectLst/>
                        <a:latin typeface="Arial"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Keeley et al., 1991</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Zimbabwe</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Urban high 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Urban low 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rgbClr val="FF0000"/>
                          </a:solidFill>
                          <a:effectLst/>
                          <a:latin typeface="Arial" charset="0"/>
                          <a:cs typeface="Arial" charset="0"/>
                        </a:rPr>
                        <a:t>Rural</a:t>
                      </a:r>
                      <a:endParaRPr kumimoji="0" lang="en-AU" sz="1800" b="0"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726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642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687</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5.8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a:t>
                      </a:r>
                      <a:r>
                        <a:rPr kumimoji="0" lang="en-NZ" sz="1800" b="0" i="0" u="none" strike="noStrike" cap="none" normalizeH="0" baseline="0" smtClean="0">
                          <a:ln>
                            <a:noFill/>
                          </a:ln>
                          <a:solidFill>
                            <a:srgbClr val="FF0000"/>
                          </a:solidFill>
                          <a:effectLst/>
                          <a:latin typeface="Arial" charset="0"/>
                          <a:cs typeface="Arial" charset="0"/>
                        </a:rPr>
                        <a:t>0.1</a:t>
                      </a:r>
                      <a:endParaRPr kumimoji="0" lang="en-AU" sz="1800" b="0" i="0" u="none" strike="noStrike" cap="none" normalizeH="0" baseline="0" smtClean="0">
                        <a:ln>
                          <a:noFill/>
                        </a:ln>
                        <a:solidFill>
                          <a:srgbClr val="FF0000"/>
                        </a:solidFill>
                        <a:effectLst/>
                        <a:latin typeface="Arial" charset="0"/>
                        <a:cs typeface="Arial" charset="0"/>
                      </a:endParaRPr>
                    </a:p>
                  </a:txBody>
                  <a:tcPr horzOverflow="overflow">
                    <a:lnL>
                      <a:noFill/>
                    </a:lnL>
                    <a:lnR cap="flat">
                      <a:noFill/>
                    </a:lnR>
                    <a:lnT>
                      <a:noFill/>
                    </a:lnT>
                    <a:lnB>
                      <a:noFill/>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Addo Yobo et al., 1997</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Ghana</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Urban rich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Urban poor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rgbClr val="FF0000"/>
                          </a:solidFill>
                          <a:effectLst/>
                          <a:latin typeface="Arial" charset="0"/>
                          <a:cs typeface="Arial" charset="0"/>
                        </a:rPr>
                        <a:t>Rural</a:t>
                      </a:r>
                      <a:endParaRPr kumimoji="0" lang="en-AU" sz="1800" b="0"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599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220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270</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4.7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2.2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a:t>
                      </a:r>
                      <a:r>
                        <a:rPr kumimoji="0" lang="en-NZ" sz="1800" b="0" i="0" u="none" strike="noStrike" cap="none" normalizeH="0" baseline="0" smtClean="0">
                          <a:ln>
                            <a:noFill/>
                          </a:ln>
                          <a:solidFill>
                            <a:srgbClr val="FF0000"/>
                          </a:solidFill>
                          <a:effectLst/>
                          <a:latin typeface="Arial" charset="0"/>
                          <a:cs typeface="Arial" charset="0"/>
                        </a:rPr>
                        <a:t>2.7</a:t>
                      </a:r>
                      <a:endParaRPr kumimoji="0" lang="en-AU" sz="1800" b="0" i="0" u="none" strike="noStrike" cap="none" normalizeH="0" baseline="0" smtClean="0">
                        <a:ln>
                          <a:noFill/>
                        </a:ln>
                        <a:solidFill>
                          <a:srgbClr val="FF0000"/>
                        </a:solidFill>
                        <a:effectLst/>
                        <a:latin typeface="Arial" charset="0"/>
                        <a:cs typeface="Arial" charset="0"/>
                      </a:endParaRPr>
                    </a:p>
                  </a:txBody>
                  <a:tcPr horzOverflow="overflow">
                    <a:lnL>
                      <a:noFill/>
                    </a:lnL>
                    <a:lnR cap="flat">
                      <a:noFill/>
                    </a:lnR>
                    <a:lnT>
                      <a:noFill/>
                    </a:lnT>
                    <a:lnB>
                      <a:noFill/>
                    </a:lnB>
                    <a:lnTlToBr>
                      <a:noFill/>
                    </a:lnTlToBr>
                    <a:lnBlToTr>
                      <a:noFill/>
                    </a:lnBlToTr>
                    <a:noFill/>
                  </a:tcPr>
                </a:tc>
              </a:tr>
              <a:tr h="1341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Ng’ang’a et al., 1998 </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Kenya</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Urban middle class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Urban poor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Rural plantation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rgbClr val="FF0000"/>
                          </a:solidFill>
                          <a:effectLst/>
                          <a:latin typeface="Arial" charset="0"/>
                          <a:cs typeface="Arial" charset="0"/>
                        </a:rPr>
                        <a:t>Rural peasant</a:t>
                      </a:r>
                      <a:endParaRPr kumimoji="0" lang="en-AU" sz="1800" b="0" i="0" u="none" strike="noStrike" cap="none" normalizeH="0" baseline="0" smtClean="0">
                        <a:ln>
                          <a:noFill/>
                        </a:ln>
                        <a:solidFill>
                          <a:srgbClr val="FF0000"/>
                        </a:solidFill>
                        <a:effectLst/>
                        <a:latin typeface="Arial" charset="0"/>
                        <a:cs typeface="Arial"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331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242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140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339</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10.3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 9.1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tx1"/>
                          </a:solidFill>
                          <a:effectLst/>
                          <a:latin typeface="Arial" charset="0"/>
                          <a:cs typeface="Arial" charset="0"/>
                        </a:rPr>
                        <a:t>12.9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1800" b="0" i="0" u="none" strike="noStrike" cap="none" normalizeH="0" baseline="0" smtClean="0">
                          <a:ln>
                            <a:noFill/>
                          </a:ln>
                          <a:solidFill>
                            <a:schemeClr val="accent1"/>
                          </a:solidFill>
                          <a:effectLst/>
                          <a:latin typeface="Arial" charset="0"/>
                          <a:cs typeface="Arial" charset="0"/>
                        </a:rPr>
                        <a:t> </a:t>
                      </a:r>
                      <a:r>
                        <a:rPr kumimoji="0" lang="en-NZ" sz="1800" b="0" i="0" u="none" strike="noStrike" cap="none" normalizeH="0" baseline="0" smtClean="0">
                          <a:ln>
                            <a:noFill/>
                          </a:ln>
                          <a:solidFill>
                            <a:srgbClr val="FF0000"/>
                          </a:solidFill>
                          <a:effectLst/>
                          <a:latin typeface="Arial" charset="0"/>
                          <a:cs typeface="Arial" charset="0"/>
                        </a:rPr>
                        <a:t>3.2</a:t>
                      </a:r>
                      <a:endParaRPr kumimoji="0" lang="en-AU" sz="1800" b="0" i="0" u="none" strike="noStrike" cap="none" normalizeH="0" baseline="0" smtClean="0">
                        <a:ln>
                          <a:noFill/>
                        </a:ln>
                        <a:solidFill>
                          <a:srgbClr val="FF0000"/>
                        </a:solidFill>
                        <a:effectLst/>
                        <a:latin typeface="Arial" charset="0"/>
                        <a:cs typeface="Arial" charset="0"/>
                      </a:endParaRP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72" name="Text Box 42"/>
          <p:cNvSpPr txBox="1">
            <a:spLocks noChangeArrowheads="1"/>
          </p:cNvSpPr>
          <p:nvPr/>
        </p:nvSpPr>
        <p:spPr bwMode="auto">
          <a:xfrm>
            <a:off x="687388" y="6365875"/>
            <a:ext cx="5508625" cy="366713"/>
          </a:xfrm>
          <a:prstGeom prst="rect">
            <a:avLst/>
          </a:prstGeom>
          <a:noFill/>
          <a:ln w="9525">
            <a:noFill/>
            <a:miter lim="800000"/>
            <a:headEnd/>
            <a:tailEnd/>
          </a:ln>
        </p:spPr>
        <p:txBody>
          <a:bodyPr wrap="none">
            <a:spAutoFit/>
          </a:bodyPr>
          <a:lstStyle/>
          <a:p>
            <a:pPr eaLnBrk="0" hangingPunct="0"/>
            <a:r>
              <a:rPr lang="en-NZ">
                <a:latin typeface="Times New Roman" pitchFamily="18" charset="0"/>
              </a:rPr>
              <a:t>Weinberg, 2000; * Exercise induced bronchospasm</a:t>
            </a:r>
            <a:endParaRPr lang="en-AU">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5000" y="203200"/>
            <a:ext cx="9334500" cy="1143000"/>
          </a:xfrm>
        </p:spPr>
        <p:txBody>
          <a:bodyPr/>
          <a:lstStyle/>
          <a:p>
            <a:pPr eaLnBrk="1" hangingPunct="1"/>
            <a:r>
              <a:rPr lang="en-US" smtClean="0"/>
              <a:t>What causes asthma?</a:t>
            </a:r>
          </a:p>
        </p:txBody>
      </p:sp>
      <p:sp>
        <p:nvSpPr>
          <p:cNvPr id="16387" name="Rectangle 3"/>
          <p:cNvSpPr>
            <a:spLocks noGrp="1" noChangeArrowheads="1"/>
          </p:cNvSpPr>
          <p:nvPr>
            <p:ph type="body" idx="1"/>
          </p:nvPr>
        </p:nvSpPr>
        <p:spPr>
          <a:xfrm>
            <a:off x="514350" y="1809750"/>
            <a:ext cx="9258300" cy="2905125"/>
          </a:xfrm>
        </p:spPr>
        <p:txBody>
          <a:bodyPr/>
          <a:lstStyle/>
          <a:p>
            <a:pPr lvl="1" eaLnBrk="1" hangingPunct="1"/>
            <a:r>
              <a:rPr lang="en-US" dirty="0" smtClean="0"/>
              <a:t>What is asthma?</a:t>
            </a:r>
          </a:p>
          <a:p>
            <a:pPr lvl="1" eaLnBrk="1" hangingPunct="1"/>
            <a:r>
              <a:rPr lang="en-US" dirty="0" smtClean="0">
                <a:solidFill>
                  <a:srgbClr val="FF0000"/>
                </a:solidFill>
              </a:rPr>
              <a:t>Population patterns and time trends</a:t>
            </a:r>
          </a:p>
          <a:p>
            <a:pPr lvl="1" eaLnBrk="1" hangingPunct="1"/>
            <a:r>
              <a:rPr lang="en-US" dirty="0" smtClean="0"/>
              <a:t>The old dogma</a:t>
            </a:r>
          </a:p>
          <a:p>
            <a:pPr lvl="1" eaLnBrk="1" hangingPunct="1"/>
            <a:r>
              <a:rPr lang="en-US" dirty="0" smtClean="0"/>
              <a:t>The new dogma</a:t>
            </a:r>
          </a:p>
          <a:p>
            <a:pPr lvl="1" eaLnBrk="1" hangingPunct="1"/>
            <a:r>
              <a:rPr lang="en-US" dirty="0" smtClean="0"/>
              <a:t>Models of asthma causation</a:t>
            </a:r>
          </a:p>
          <a:p>
            <a:pPr lvl="1" eaLnBrk="1" hangingPunct="1"/>
            <a:r>
              <a:rPr lang="en-US" dirty="0" smtClean="0"/>
              <a:t>Where to from here?</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01613" y="274638"/>
            <a:ext cx="9802812" cy="1143000"/>
          </a:xfrm>
        </p:spPr>
        <p:txBody>
          <a:bodyPr/>
          <a:lstStyle/>
          <a:p>
            <a:pPr eaLnBrk="1" hangingPunct="1"/>
            <a:r>
              <a:rPr lang="en-NZ" sz="2800" b="1" smtClean="0"/>
              <a:t>Asthma and </a:t>
            </a:r>
            <a:r>
              <a:rPr lang="en-NZ" sz="2800" b="1" i="1" smtClean="0"/>
              <a:t>animal contact</a:t>
            </a:r>
            <a:r>
              <a:rPr lang="en-NZ" sz="2800" b="1" smtClean="0"/>
              <a:t> in New Zealand farming and rural control children II</a:t>
            </a:r>
            <a:endParaRPr lang="en-NZ" sz="3600" smtClean="0"/>
          </a:p>
        </p:txBody>
      </p:sp>
      <p:sp>
        <p:nvSpPr>
          <p:cNvPr id="13316" name="Text Box 3"/>
          <p:cNvSpPr txBox="1">
            <a:spLocks noChangeArrowheads="1"/>
          </p:cNvSpPr>
          <p:nvPr/>
        </p:nvSpPr>
        <p:spPr bwMode="auto">
          <a:xfrm>
            <a:off x="1498600" y="6165850"/>
            <a:ext cx="7024688" cy="396875"/>
          </a:xfrm>
          <a:prstGeom prst="rect">
            <a:avLst/>
          </a:prstGeom>
          <a:noFill/>
          <a:ln w="12700">
            <a:noFill/>
            <a:miter lim="800000"/>
            <a:headEnd/>
            <a:tailEnd/>
          </a:ln>
        </p:spPr>
        <p:txBody>
          <a:bodyPr>
            <a:spAutoFit/>
          </a:bodyPr>
          <a:lstStyle/>
          <a:p>
            <a:pPr eaLnBrk="0" hangingPunct="0">
              <a:spcBef>
                <a:spcPct val="50000"/>
              </a:spcBef>
            </a:pPr>
            <a:endParaRPr lang="en-NZ" sz="2000" b="1">
              <a:latin typeface="Times New Roman" pitchFamily="18" charset="0"/>
            </a:endParaRPr>
          </a:p>
        </p:txBody>
      </p:sp>
      <p:graphicFrame>
        <p:nvGraphicFramePr>
          <p:cNvPr id="13314" name="Object 4"/>
          <p:cNvGraphicFramePr>
            <a:graphicFrameLocks noGrp="1" noChangeAspect="1"/>
          </p:cNvGraphicFramePr>
          <p:nvPr>
            <p:ph idx="1"/>
          </p:nvPr>
        </p:nvGraphicFramePr>
        <p:xfrm>
          <a:off x="608013" y="1268413"/>
          <a:ext cx="9396412" cy="4772025"/>
        </p:xfrm>
        <a:graphic>
          <a:graphicData uri="http://schemas.openxmlformats.org/presentationml/2006/ole">
            <mc:AlternateContent xmlns:mc="http://schemas.openxmlformats.org/markup-compatibility/2006">
              <mc:Choice xmlns:v="urn:schemas-microsoft-com:vml" Requires="v">
                <p:oleObj spid="_x0000_s13315" name="Chart" r:id="rId4" imgW="7420051" imgH="4238549" progId="Excel.Sheet.8">
                  <p:embed/>
                </p:oleObj>
              </mc:Choice>
              <mc:Fallback>
                <p:oleObj name="Chart" r:id="rId4" imgW="7420051" imgH="4238549"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1268413"/>
                        <a:ext cx="9396412"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Rectangle 5"/>
          <p:cNvSpPr>
            <a:spLocks noChangeArrowheads="1"/>
          </p:cNvSpPr>
          <p:nvPr/>
        </p:nvSpPr>
        <p:spPr bwMode="auto">
          <a:xfrm>
            <a:off x="1255713" y="5949950"/>
            <a:ext cx="8586787" cy="641350"/>
          </a:xfrm>
          <a:prstGeom prst="rect">
            <a:avLst/>
          </a:prstGeom>
          <a:noFill/>
          <a:ln w="9525">
            <a:noFill/>
            <a:miter lim="800000"/>
            <a:headEnd/>
            <a:tailEnd/>
          </a:ln>
        </p:spPr>
        <p:txBody>
          <a:bodyPr>
            <a:spAutoFit/>
          </a:bodyPr>
          <a:lstStyle/>
          <a:p>
            <a:pPr eaLnBrk="0" hangingPunct="0">
              <a:spcBef>
                <a:spcPct val="50000"/>
              </a:spcBef>
            </a:pPr>
            <a:r>
              <a:rPr lang="en-NZ"/>
              <a:t>Adjusted for sex, age, ethnicity, education, smoking in the house, and farm type (* p&lt;0.05)</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5000" y="203200"/>
            <a:ext cx="9334500" cy="1143000"/>
          </a:xfrm>
        </p:spPr>
        <p:txBody>
          <a:bodyPr/>
          <a:lstStyle/>
          <a:p>
            <a:pPr eaLnBrk="1" hangingPunct="1"/>
            <a:r>
              <a:rPr lang="en-US" smtClean="0"/>
              <a:t>What causes asthma?</a:t>
            </a:r>
          </a:p>
        </p:txBody>
      </p:sp>
      <p:sp>
        <p:nvSpPr>
          <p:cNvPr id="16387" name="Rectangle 3"/>
          <p:cNvSpPr>
            <a:spLocks noGrp="1" noChangeArrowheads="1"/>
          </p:cNvSpPr>
          <p:nvPr>
            <p:ph type="body" idx="1"/>
          </p:nvPr>
        </p:nvSpPr>
        <p:spPr>
          <a:xfrm>
            <a:off x="514350" y="1809750"/>
            <a:ext cx="9258300" cy="2905125"/>
          </a:xfrm>
        </p:spPr>
        <p:txBody>
          <a:bodyPr/>
          <a:lstStyle/>
          <a:p>
            <a:pPr lvl="1" eaLnBrk="1" hangingPunct="1"/>
            <a:r>
              <a:rPr lang="en-US" dirty="0" smtClean="0"/>
              <a:t>What is asthma?</a:t>
            </a:r>
          </a:p>
          <a:p>
            <a:pPr lvl="1" eaLnBrk="1" hangingPunct="1"/>
            <a:r>
              <a:rPr lang="en-US" dirty="0" smtClean="0"/>
              <a:t>Population patterns and time trends</a:t>
            </a:r>
          </a:p>
          <a:p>
            <a:pPr lvl="1" eaLnBrk="1" hangingPunct="1"/>
            <a:r>
              <a:rPr lang="en-US" dirty="0" smtClean="0"/>
              <a:t>The old dogma</a:t>
            </a:r>
          </a:p>
          <a:p>
            <a:pPr lvl="1" eaLnBrk="1" hangingPunct="1"/>
            <a:r>
              <a:rPr lang="en-US" dirty="0" smtClean="0"/>
              <a:t>The new dogma</a:t>
            </a:r>
          </a:p>
          <a:p>
            <a:pPr lvl="1" eaLnBrk="1" hangingPunct="1"/>
            <a:r>
              <a:rPr lang="en-US" dirty="0" smtClean="0">
                <a:solidFill>
                  <a:srgbClr val="FF0000"/>
                </a:solidFill>
              </a:rPr>
              <a:t>Models of asthma causation</a:t>
            </a:r>
          </a:p>
          <a:p>
            <a:pPr lvl="1" eaLnBrk="1" hangingPunct="1"/>
            <a:r>
              <a:rPr lang="en-US" dirty="0" smtClean="0"/>
              <a:t>Where to from here?</a:t>
            </a: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769938" y="333375"/>
            <a:ext cx="8743950" cy="1470025"/>
          </a:xfrm>
        </p:spPr>
        <p:txBody>
          <a:bodyPr/>
          <a:lstStyle/>
          <a:p>
            <a:pPr eaLnBrk="1" hangingPunct="1"/>
            <a:r>
              <a:rPr lang="en-NZ" sz="2400" b="1" smtClean="0"/>
              <a:t>Models of asthma causation</a:t>
            </a:r>
            <a:endParaRPr lang="en-US" sz="2400" b="1" smtClean="0"/>
          </a:p>
        </p:txBody>
      </p:sp>
      <p:sp>
        <p:nvSpPr>
          <p:cNvPr id="34819" name="Text Box 21"/>
          <p:cNvSpPr txBox="1">
            <a:spLocks noChangeArrowheads="1"/>
          </p:cNvSpPr>
          <p:nvPr/>
        </p:nvSpPr>
        <p:spPr bwMode="auto">
          <a:xfrm>
            <a:off x="2447925" y="2190750"/>
            <a:ext cx="1833563" cy="646113"/>
          </a:xfrm>
          <a:prstGeom prst="rect">
            <a:avLst/>
          </a:prstGeom>
          <a:noFill/>
          <a:ln w="9525">
            <a:noFill/>
            <a:miter lim="800000"/>
            <a:headEnd/>
            <a:tailEnd/>
          </a:ln>
        </p:spPr>
        <p:txBody>
          <a:bodyPr>
            <a:spAutoFit/>
          </a:bodyPr>
          <a:lstStyle/>
          <a:p>
            <a:pPr>
              <a:spcBef>
                <a:spcPct val="50000"/>
              </a:spcBef>
            </a:pPr>
            <a:r>
              <a:rPr lang="en-NZ" b="1"/>
              <a:t>Allergen exposure</a:t>
            </a:r>
            <a:endParaRPr lang="en-US" b="1"/>
          </a:p>
        </p:txBody>
      </p:sp>
      <p:sp>
        <p:nvSpPr>
          <p:cNvPr id="34820" name="Text Box 22"/>
          <p:cNvSpPr txBox="1">
            <a:spLocks noChangeArrowheads="1"/>
          </p:cNvSpPr>
          <p:nvPr/>
        </p:nvSpPr>
        <p:spPr bwMode="auto">
          <a:xfrm>
            <a:off x="4575175" y="2205038"/>
            <a:ext cx="1371600" cy="369887"/>
          </a:xfrm>
          <a:prstGeom prst="rect">
            <a:avLst/>
          </a:prstGeom>
          <a:noFill/>
          <a:ln w="9525">
            <a:noFill/>
            <a:miter lim="800000"/>
            <a:headEnd/>
            <a:tailEnd/>
          </a:ln>
        </p:spPr>
        <p:txBody>
          <a:bodyPr>
            <a:spAutoFit/>
          </a:bodyPr>
          <a:lstStyle/>
          <a:p>
            <a:pPr>
              <a:spcBef>
                <a:spcPct val="50000"/>
              </a:spcBef>
            </a:pPr>
            <a:r>
              <a:rPr lang="en-NZ" b="1"/>
              <a:t>Atopy</a:t>
            </a:r>
            <a:endParaRPr lang="en-US" b="1" baseline="-25000"/>
          </a:p>
        </p:txBody>
      </p:sp>
      <p:sp>
        <p:nvSpPr>
          <p:cNvPr id="34821" name="Text Box 23"/>
          <p:cNvSpPr txBox="1">
            <a:spLocks noChangeArrowheads="1"/>
          </p:cNvSpPr>
          <p:nvPr/>
        </p:nvSpPr>
        <p:spPr bwMode="auto">
          <a:xfrm>
            <a:off x="7169150" y="2205038"/>
            <a:ext cx="1671638" cy="369887"/>
          </a:xfrm>
          <a:prstGeom prst="rect">
            <a:avLst/>
          </a:prstGeom>
          <a:noFill/>
          <a:ln w="9525">
            <a:noFill/>
            <a:miter lim="800000"/>
            <a:headEnd/>
            <a:tailEnd/>
          </a:ln>
        </p:spPr>
        <p:txBody>
          <a:bodyPr>
            <a:spAutoFit/>
          </a:bodyPr>
          <a:lstStyle/>
          <a:p>
            <a:pPr>
              <a:spcBef>
                <a:spcPct val="50000"/>
              </a:spcBef>
            </a:pPr>
            <a:r>
              <a:rPr lang="en-NZ" b="1"/>
              <a:t>Asthma</a:t>
            </a:r>
            <a:endParaRPr lang="en-US" b="1" baseline="-25000"/>
          </a:p>
        </p:txBody>
      </p:sp>
      <p:sp>
        <p:nvSpPr>
          <p:cNvPr id="34822" name="Line 26"/>
          <p:cNvSpPr>
            <a:spLocks noChangeShapeType="1"/>
          </p:cNvSpPr>
          <p:nvPr/>
        </p:nvSpPr>
        <p:spPr bwMode="auto">
          <a:xfrm>
            <a:off x="5384800" y="2525713"/>
            <a:ext cx="1770063" cy="463550"/>
          </a:xfrm>
          <a:prstGeom prst="line">
            <a:avLst/>
          </a:prstGeom>
          <a:noFill/>
          <a:ln w="9525">
            <a:solidFill>
              <a:schemeClr val="tx1"/>
            </a:solidFill>
            <a:round/>
            <a:headEnd/>
            <a:tailEnd type="triangle" w="med" len="med"/>
          </a:ln>
        </p:spPr>
        <p:txBody>
          <a:bodyPr/>
          <a:lstStyle/>
          <a:p>
            <a:endParaRPr lang="en-US"/>
          </a:p>
        </p:txBody>
      </p:sp>
      <p:sp>
        <p:nvSpPr>
          <p:cNvPr id="34823" name="Line 68"/>
          <p:cNvSpPr>
            <a:spLocks noChangeShapeType="1"/>
          </p:cNvSpPr>
          <p:nvPr/>
        </p:nvSpPr>
        <p:spPr bwMode="auto">
          <a:xfrm flipV="1">
            <a:off x="3671888" y="2420938"/>
            <a:ext cx="823912" cy="17462"/>
          </a:xfrm>
          <a:prstGeom prst="line">
            <a:avLst/>
          </a:prstGeom>
          <a:noFill/>
          <a:ln w="9525">
            <a:solidFill>
              <a:schemeClr val="tx1"/>
            </a:solidFill>
            <a:round/>
            <a:headEnd/>
            <a:tailEnd type="triangle" w="med" len="med"/>
          </a:ln>
        </p:spPr>
        <p:txBody>
          <a:bodyPr/>
          <a:lstStyle/>
          <a:p>
            <a:endParaRPr lang="en-US"/>
          </a:p>
        </p:txBody>
      </p:sp>
      <p:sp>
        <p:nvSpPr>
          <p:cNvPr id="34824" name="Line 27"/>
          <p:cNvSpPr>
            <a:spLocks noChangeShapeType="1"/>
          </p:cNvSpPr>
          <p:nvPr/>
        </p:nvSpPr>
        <p:spPr bwMode="auto">
          <a:xfrm flipV="1">
            <a:off x="5545138" y="2428875"/>
            <a:ext cx="1687512" cy="0"/>
          </a:xfrm>
          <a:prstGeom prst="line">
            <a:avLst/>
          </a:prstGeom>
          <a:noFill/>
          <a:ln w="9525">
            <a:solidFill>
              <a:schemeClr val="tx1"/>
            </a:solidFill>
            <a:round/>
            <a:headEnd/>
            <a:tailEnd type="triangle" w="med" len="med"/>
          </a:ln>
        </p:spPr>
        <p:txBody>
          <a:bodyPr/>
          <a:lstStyle/>
          <a:p>
            <a:endParaRPr lang="en-US"/>
          </a:p>
        </p:txBody>
      </p:sp>
      <p:sp>
        <p:nvSpPr>
          <p:cNvPr id="34825" name="Line 27"/>
          <p:cNvSpPr>
            <a:spLocks noChangeShapeType="1"/>
          </p:cNvSpPr>
          <p:nvPr/>
        </p:nvSpPr>
        <p:spPr bwMode="auto">
          <a:xfrm>
            <a:off x="5370513" y="2598738"/>
            <a:ext cx="1857375" cy="869950"/>
          </a:xfrm>
          <a:prstGeom prst="line">
            <a:avLst/>
          </a:prstGeom>
          <a:noFill/>
          <a:ln w="9525">
            <a:solidFill>
              <a:schemeClr val="tx1"/>
            </a:solidFill>
            <a:round/>
            <a:headEnd/>
            <a:tailEnd type="triangle" w="med" len="med"/>
          </a:ln>
        </p:spPr>
        <p:txBody>
          <a:bodyPr/>
          <a:lstStyle/>
          <a:p>
            <a:endParaRPr lang="en-US"/>
          </a:p>
        </p:txBody>
      </p:sp>
      <p:sp>
        <p:nvSpPr>
          <p:cNvPr id="34826" name="Text Box 23"/>
          <p:cNvSpPr txBox="1">
            <a:spLocks noChangeArrowheads="1"/>
          </p:cNvSpPr>
          <p:nvPr/>
        </p:nvSpPr>
        <p:spPr bwMode="auto">
          <a:xfrm>
            <a:off x="7248525" y="2806700"/>
            <a:ext cx="1671638" cy="369888"/>
          </a:xfrm>
          <a:prstGeom prst="rect">
            <a:avLst/>
          </a:prstGeom>
          <a:noFill/>
          <a:ln w="9525">
            <a:noFill/>
            <a:miter lim="800000"/>
            <a:headEnd/>
            <a:tailEnd/>
          </a:ln>
        </p:spPr>
        <p:txBody>
          <a:bodyPr>
            <a:spAutoFit/>
          </a:bodyPr>
          <a:lstStyle/>
          <a:p>
            <a:pPr>
              <a:spcBef>
                <a:spcPct val="50000"/>
              </a:spcBef>
            </a:pPr>
            <a:r>
              <a:rPr lang="en-NZ" b="1"/>
              <a:t>Rhinitis</a:t>
            </a:r>
            <a:endParaRPr lang="en-US" b="1" baseline="-25000"/>
          </a:p>
        </p:txBody>
      </p:sp>
      <p:sp>
        <p:nvSpPr>
          <p:cNvPr id="34827" name="Text Box 23"/>
          <p:cNvSpPr txBox="1">
            <a:spLocks noChangeArrowheads="1"/>
          </p:cNvSpPr>
          <p:nvPr/>
        </p:nvSpPr>
        <p:spPr bwMode="auto">
          <a:xfrm>
            <a:off x="7313613" y="3308350"/>
            <a:ext cx="1671637" cy="369888"/>
          </a:xfrm>
          <a:prstGeom prst="rect">
            <a:avLst/>
          </a:prstGeom>
          <a:noFill/>
          <a:ln w="9525">
            <a:noFill/>
            <a:miter lim="800000"/>
            <a:headEnd/>
            <a:tailEnd/>
          </a:ln>
        </p:spPr>
        <p:txBody>
          <a:bodyPr>
            <a:spAutoFit/>
          </a:bodyPr>
          <a:lstStyle/>
          <a:p>
            <a:pPr>
              <a:spcBef>
                <a:spcPct val="50000"/>
              </a:spcBef>
            </a:pPr>
            <a:r>
              <a:rPr lang="en-NZ" b="1"/>
              <a:t>Eczema</a:t>
            </a:r>
            <a:endParaRPr lang="en-US" b="1" baseline="-2500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769938" y="333375"/>
            <a:ext cx="8743950" cy="1470025"/>
          </a:xfrm>
        </p:spPr>
        <p:txBody>
          <a:bodyPr/>
          <a:lstStyle/>
          <a:p>
            <a:pPr eaLnBrk="1" hangingPunct="1"/>
            <a:r>
              <a:rPr lang="en-NZ" sz="2400" b="1" smtClean="0"/>
              <a:t>Models of asthma causation</a:t>
            </a:r>
            <a:endParaRPr lang="en-US" sz="2400" b="1" smtClean="0"/>
          </a:p>
        </p:txBody>
      </p:sp>
      <p:sp>
        <p:nvSpPr>
          <p:cNvPr id="35843" name="Text Box 21"/>
          <p:cNvSpPr txBox="1">
            <a:spLocks noChangeArrowheads="1"/>
          </p:cNvSpPr>
          <p:nvPr/>
        </p:nvSpPr>
        <p:spPr bwMode="auto">
          <a:xfrm>
            <a:off x="2216150" y="2219325"/>
            <a:ext cx="1833563" cy="646113"/>
          </a:xfrm>
          <a:prstGeom prst="rect">
            <a:avLst/>
          </a:prstGeom>
          <a:noFill/>
          <a:ln w="9525">
            <a:noFill/>
            <a:miter lim="800000"/>
            <a:headEnd/>
            <a:tailEnd/>
          </a:ln>
        </p:spPr>
        <p:txBody>
          <a:bodyPr>
            <a:spAutoFit/>
          </a:bodyPr>
          <a:lstStyle/>
          <a:p>
            <a:pPr>
              <a:spcBef>
                <a:spcPct val="50000"/>
              </a:spcBef>
            </a:pPr>
            <a:r>
              <a:rPr lang="en-NZ" b="1"/>
              <a:t>Allergen exposure</a:t>
            </a:r>
            <a:endParaRPr lang="en-US" b="1"/>
          </a:p>
        </p:txBody>
      </p:sp>
      <p:sp>
        <p:nvSpPr>
          <p:cNvPr id="35844" name="Text Box 22"/>
          <p:cNvSpPr txBox="1">
            <a:spLocks noChangeArrowheads="1"/>
          </p:cNvSpPr>
          <p:nvPr/>
        </p:nvSpPr>
        <p:spPr bwMode="auto">
          <a:xfrm>
            <a:off x="4575175" y="2205038"/>
            <a:ext cx="1371600" cy="369887"/>
          </a:xfrm>
          <a:prstGeom prst="rect">
            <a:avLst/>
          </a:prstGeom>
          <a:noFill/>
          <a:ln w="9525">
            <a:noFill/>
            <a:miter lim="800000"/>
            <a:headEnd/>
            <a:tailEnd/>
          </a:ln>
        </p:spPr>
        <p:txBody>
          <a:bodyPr>
            <a:spAutoFit/>
          </a:bodyPr>
          <a:lstStyle/>
          <a:p>
            <a:pPr>
              <a:spcBef>
                <a:spcPct val="50000"/>
              </a:spcBef>
            </a:pPr>
            <a:r>
              <a:rPr lang="en-NZ" b="1"/>
              <a:t>Atopy</a:t>
            </a:r>
            <a:endParaRPr lang="en-US" b="1" baseline="-25000"/>
          </a:p>
        </p:txBody>
      </p:sp>
      <p:sp>
        <p:nvSpPr>
          <p:cNvPr id="35845" name="Text Box 23"/>
          <p:cNvSpPr txBox="1">
            <a:spLocks noChangeArrowheads="1"/>
          </p:cNvSpPr>
          <p:nvPr/>
        </p:nvSpPr>
        <p:spPr bwMode="auto">
          <a:xfrm>
            <a:off x="7169150" y="2205038"/>
            <a:ext cx="1671638" cy="369887"/>
          </a:xfrm>
          <a:prstGeom prst="rect">
            <a:avLst/>
          </a:prstGeom>
          <a:noFill/>
          <a:ln w="9525">
            <a:noFill/>
            <a:miter lim="800000"/>
            <a:headEnd/>
            <a:tailEnd/>
          </a:ln>
        </p:spPr>
        <p:txBody>
          <a:bodyPr>
            <a:spAutoFit/>
          </a:bodyPr>
          <a:lstStyle/>
          <a:p>
            <a:pPr>
              <a:spcBef>
                <a:spcPct val="50000"/>
              </a:spcBef>
            </a:pPr>
            <a:r>
              <a:rPr lang="en-NZ" b="1"/>
              <a:t>Asthma</a:t>
            </a:r>
            <a:endParaRPr lang="en-US" b="1" baseline="-25000"/>
          </a:p>
        </p:txBody>
      </p:sp>
      <p:sp>
        <p:nvSpPr>
          <p:cNvPr id="35846" name="Line 26"/>
          <p:cNvSpPr>
            <a:spLocks noChangeShapeType="1"/>
          </p:cNvSpPr>
          <p:nvPr/>
        </p:nvSpPr>
        <p:spPr bwMode="auto">
          <a:xfrm>
            <a:off x="5384800" y="2525713"/>
            <a:ext cx="1770063" cy="463550"/>
          </a:xfrm>
          <a:prstGeom prst="line">
            <a:avLst/>
          </a:prstGeom>
          <a:noFill/>
          <a:ln w="9525">
            <a:solidFill>
              <a:schemeClr val="tx1"/>
            </a:solidFill>
            <a:round/>
            <a:headEnd/>
            <a:tailEnd type="triangle" w="med" len="med"/>
          </a:ln>
        </p:spPr>
        <p:txBody>
          <a:bodyPr/>
          <a:lstStyle/>
          <a:p>
            <a:endParaRPr lang="en-US"/>
          </a:p>
        </p:txBody>
      </p:sp>
      <p:sp>
        <p:nvSpPr>
          <p:cNvPr id="35847" name="Line 68"/>
          <p:cNvSpPr>
            <a:spLocks noChangeShapeType="1"/>
          </p:cNvSpPr>
          <p:nvPr/>
        </p:nvSpPr>
        <p:spPr bwMode="auto">
          <a:xfrm flipV="1">
            <a:off x="3497263" y="2420938"/>
            <a:ext cx="998537" cy="17462"/>
          </a:xfrm>
          <a:prstGeom prst="line">
            <a:avLst/>
          </a:prstGeom>
          <a:noFill/>
          <a:ln w="9525">
            <a:solidFill>
              <a:schemeClr val="tx1"/>
            </a:solidFill>
            <a:round/>
            <a:headEnd/>
            <a:tailEnd type="triangle" w="med" len="med"/>
          </a:ln>
        </p:spPr>
        <p:txBody>
          <a:bodyPr/>
          <a:lstStyle/>
          <a:p>
            <a:endParaRPr lang="en-US"/>
          </a:p>
        </p:txBody>
      </p:sp>
      <p:sp>
        <p:nvSpPr>
          <p:cNvPr id="35848" name="Line 27"/>
          <p:cNvSpPr>
            <a:spLocks noChangeShapeType="1"/>
          </p:cNvSpPr>
          <p:nvPr/>
        </p:nvSpPr>
        <p:spPr bwMode="auto">
          <a:xfrm>
            <a:off x="5370513" y="2409825"/>
            <a:ext cx="1862137" cy="19050"/>
          </a:xfrm>
          <a:prstGeom prst="line">
            <a:avLst/>
          </a:prstGeom>
          <a:noFill/>
          <a:ln w="9525">
            <a:solidFill>
              <a:schemeClr val="tx1"/>
            </a:solidFill>
            <a:round/>
            <a:headEnd/>
            <a:tailEnd type="triangle" w="med" len="med"/>
          </a:ln>
        </p:spPr>
        <p:txBody>
          <a:bodyPr/>
          <a:lstStyle/>
          <a:p>
            <a:endParaRPr lang="en-US"/>
          </a:p>
        </p:txBody>
      </p:sp>
      <p:sp>
        <p:nvSpPr>
          <p:cNvPr id="35849" name="Line 27"/>
          <p:cNvSpPr>
            <a:spLocks noChangeShapeType="1"/>
          </p:cNvSpPr>
          <p:nvPr/>
        </p:nvSpPr>
        <p:spPr bwMode="auto">
          <a:xfrm>
            <a:off x="5370513" y="2598738"/>
            <a:ext cx="1857375" cy="869950"/>
          </a:xfrm>
          <a:prstGeom prst="line">
            <a:avLst/>
          </a:prstGeom>
          <a:noFill/>
          <a:ln w="9525">
            <a:solidFill>
              <a:schemeClr val="tx1"/>
            </a:solidFill>
            <a:round/>
            <a:headEnd/>
            <a:tailEnd type="triangle" w="med" len="med"/>
          </a:ln>
        </p:spPr>
        <p:txBody>
          <a:bodyPr/>
          <a:lstStyle/>
          <a:p>
            <a:endParaRPr lang="en-US"/>
          </a:p>
        </p:txBody>
      </p:sp>
      <p:sp>
        <p:nvSpPr>
          <p:cNvPr id="35850" name="Text Box 23"/>
          <p:cNvSpPr txBox="1">
            <a:spLocks noChangeArrowheads="1"/>
          </p:cNvSpPr>
          <p:nvPr/>
        </p:nvSpPr>
        <p:spPr bwMode="auto">
          <a:xfrm>
            <a:off x="7248525" y="2806700"/>
            <a:ext cx="1671638" cy="369888"/>
          </a:xfrm>
          <a:prstGeom prst="rect">
            <a:avLst/>
          </a:prstGeom>
          <a:noFill/>
          <a:ln w="9525">
            <a:noFill/>
            <a:miter lim="800000"/>
            <a:headEnd/>
            <a:tailEnd/>
          </a:ln>
        </p:spPr>
        <p:txBody>
          <a:bodyPr>
            <a:spAutoFit/>
          </a:bodyPr>
          <a:lstStyle/>
          <a:p>
            <a:pPr>
              <a:spcBef>
                <a:spcPct val="50000"/>
              </a:spcBef>
            </a:pPr>
            <a:r>
              <a:rPr lang="en-NZ" b="1"/>
              <a:t>Rhinitis</a:t>
            </a:r>
            <a:endParaRPr lang="en-US" b="1" baseline="-25000"/>
          </a:p>
        </p:txBody>
      </p:sp>
      <p:sp>
        <p:nvSpPr>
          <p:cNvPr id="35851" name="Text Box 23"/>
          <p:cNvSpPr txBox="1">
            <a:spLocks noChangeArrowheads="1"/>
          </p:cNvSpPr>
          <p:nvPr/>
        </p:nvSpPr>
        <p:spPr bwMode="auto">
          <a:xfrm>
            <a:off x="7313613" y="3308350"/>
            <a:ext cx="1671637" cy="369888"/>
          </a:xfrm>
          <a:prstGeom prst="rect">
            <a:avLst/>
          </a:prstGeom>
          <a:noFill/>
          <a:ln w="9525">
            <a:noFill/>
            <a:miter lim="800000"/>
            <a:headEnd/>
            <a:tailEnd/>
          </a:ln>
        </p:spPr>
        <p:txBody>
          <a:bodyPr>
            <a:spAutoFit/>
          </a:bodyPr>
          <a:lstStyle/>
          <a:p>
            <a:pPr>
              <a:spcBef>
                <a:spcPct val="50000"/>
              </a:spcBef>
            </a:pPr>
            <a:r>
              <a:rPr lang="en-NZ" b="1"/>
              <a:t>Eczema</a:t>
            </a:r>
            <a:endParaRPr lang="en-US" b="1" baseline="-25000"/>
          </a:p>
        </p:txBody>
      </p:sp>
      <p:sp>
        <p:nvSpPr>
          <p:cNvPr id="35852" name="Text Box 21"/>
          <p:cNvSpPr txBox="1">
            <a:spLocks noChangeArrowheads="1"/>
          </p:cNvSpPr>
          <p:nvPr/>
        </p:nvSpPr>
        <p:spPr bwMode="auto">
          <a:xfrm>
            <a:off x="2266950" y="3300413"/>
            <a:ext cx="1833563" cy="646112"/>
          </a:xfrm>
          <a:prstGeom prst="rect">
            <a:avLst/>
          </a:prstGeom>
          <a:noFill/>
          <a:ln w="9525">
            <a:noFill/>
            <a:miter lim="800000"/>
            <a:headEnd/>
            <a:tailEnd/>
          </a:ln>
        </p:spPr>
        <p:txBody>
          <a:bodyPr>
            <a:spAutoFit/>
          </a:bodyPr>
          <a:lstStyle/>
          <a:p>
            <a:pPr>
              <a:spcBef>
                <a:spcPct val="50000"/>
              </a:spcBef>
            </a:pPr>
            <a:r>
              <a:rPr lang="en-NZ" b="1"/>
              <a:t>Other</a:t>
            </a:r>
            <a:br>
              <a:rPr lang="en-NZ" b="1"/>
            </a:br>
            <a:r>
              <a:rPr lang="en-NZ" b="1"/>
              <a:t>exposures</a:t>
            </a:r>
            <a:endParaRPr lang="en-US" b="1"/>
          </a:p>
        </p:txBody>
      </p:sp>
      <p:sp>
        <p:nvSpPr>
          <p:cNvPr id="35853" name="Line 27"/>
          <p:cNvSpPr>
            <a:spLocks noChangeShapeType="1"/>
          </p:cNvSpPr>
          <p:nvPr/>
        </p:nvSpPr>
        <p:spPr bwMode="auto">
          <a:xfrm flipV="1">
            <a:off x="3309938" y="2554288"/>
            <a:ext cx="3925887" cy="987425"/>
          </a:xfrm>
          <a:prstGeom prst="line">
            <a:avLst/>
          </a:prstGeom>
          <a:noFill/>
          <a:ln w="9525">
            <a:solidFill>
              <a:srgbClr val="FF0000"/>
            </a:solidFill>
            <a:round/>
            <a:headEnd/>
            <a:tailEnd type="triangle" w="med" len="med"/>
          </a:ln>
        </p:spPr>
        <p:txBody>
          <a:bodyPr/>
          <a:lstStyle/>
          <a:p>
            <a:endParaRPr lang="en-US"/>
          </a:p>
        </p:txBody>
      </p:sp>
      <p:sp>
        <p:nvSpPr>
          <p:cNvPr id="35854" name="Line 27"/>
          <p:cNvSpPr>
            <a:spLocks noChangeShapeType="1"/>
          </p:cNvSpPr>
          <p:nvPr/>
        </p:nvSpPr>
        <p:spPr bwMode="auto">
          <a:xfrm flipV="1">
            <a:off x="3395663" y="3048000"/>
            <a:ext cx="3817937" cy="550863"/>
          </a:xfrm>
          <a:prstGeom prst="line">
            <a:avLst/>
          </a:prstGeom>
          <a:noFill/>
          <a:ln w="9525">
            <a:solidFill>
              <a:srgbClr val="FF0000"/>
            </a:solidFill>
            <a:round/>
            <a:headEnd/>
            <a:tailEnd type="triangle" w="med" len="med"/>
          </a:ln>
        </p:spPr>
        <p:txBody>
          <a:bodyPr/>
          <a:lstStyle/>
          <a:p>
            <a:endParaRPr lang="en-US"/>
          </a:p>
        </p:txBody>
      </p:sp>
      <p:sp>
        <p:nvSpPr>
          <p:cNvPr id="35855" name="Line 27"/>
          <p:cNvSpPr>
            <a:spLocks noChangeShapeType="1"/>
          </p:cNvSpPr>
          <p:nvPr/>
        </p:nvSpPr>
        <p:spPr bwMode="auto">
          <a:xfrm flipV="1">
            <a:off x="3643313" y="3570288"/>
            <a:ext cx="3468687" cy="130175"/>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769938" y="333375"/>
            <a:ext cx="8743950" cy="1470025"/>
          </a:xfrm>
        </p:spPr>
        <p:txBody>
          <a:bodyPr/>
          <a:lstStyle/>
          <a:p>
            <a:pPr eaLnBrk="1" hangingPunct="1"/>
            <a:r>
              <a:rPr lang="en-NZ" sz="2400" b="1" smtClean="0"/>
              <a:t>Models of asthma causation</a:t>
            </a:r>
            <a:endParaRPr lang="en-US" sz="2400" b="1" smtClean="0"/>
          </a:p>
        </p:txBody>
      </p:sp>
      <p:sp>
        <p:nvSpPr>
          <p:cNvPr id="36867" name="Text Box 21"/>
          <p:cNvSpPr txBox="1">
            <a:spLocks noChangeArrowheads="1"/>
          </p:cNvSpPr>
          <p:nvPr/>
        </p:nvSpPr>
        <p:spPr bwMode="auto">
          <a:xfrm>
            <a:off x="2216150" y="2219325"/>
            <a:ext cx="1833563" cy="646113"/>
          </a:xfrm>
          <a:prstGeom prst="rect">
            <a:avLst/>
          </a:prstGeom>
          <a:noFill/>
          <a:ln w="9525">
            <a:noFill/>
            <a:miter lim="800000"/>
            <a:headEnd/>
            <a:tailEnd/>
          </a:ln>
        </p:spPr>
        <p:txBody>
          <a:bodyPr>
            <a:spAutoFit/>
          </a:bodyPr>
          <a:lstStyle/>
          <a:p>
            <a:pPr>
              <a:spcBef>
                <a:spcPct val="50000"/>
              </a:spcBef>
            </a:pPr>
            <a:r>
              <a:rPr lang="en-NZ" b="1"/>
              <a:t>Allergen exposure</a:t>
            </a:r>
            <a:endParaRPr lang="en-US" b="1"/>
          </a:p>
        </p:txBody>
      </p:sp>
      <p:sp>
        <p:nvSpPr>
          <p:cNvPr id="36868" name="Text Box 22"/>
          <p:cNvSpPr txBox="1">
            <a:spLocks noChangeArrowheads="1"/>
          </p:cNvSpPr>
          <p:nvPr/>
        </p:nvSpPr>
        <p:spPr bwMode="auto">
          <a:xfrm>
            <a:off x="7100888" y="1493838"/>
            <a:ext cx="1371600" cy="369887"/>
          </a:xfrm>
          <a:prstGeom prst="rect">
            <a:avLst/>
          </a:prstGeom>
          <a:noFill/>
          <a:ln w="9525">
            <a:noFill/>
            <a:miter lim="800000"/>
            <a:headEnd/>
            <a:tailEnd/>
          </a:ln>
        </p:spPr>
        <p:txBody>
          <a:bodyPr>
            <a:spAutoFit/>
          </a:bodyPr>
          <a:lstStyle/>
          <a:p>
            <a:pPr>
              <a:spcBef>
                <a:spcPct val="50000"/>
              </a:spcBef>
            </a:pPr>
            <a:r>
              <a:rPr lang="en-NZ" b="1"/>
              <a:t>Atopy</a:t>
            </a:r>
            <a:endParaRPr lang="en-US" b="1" baseline="-25000"/>
          </a:p>
        </p:txBody>
      </p:sp>
      <p:sp>
        <p:nvSpPr>
          <p:cNvPr id="36869" name="Text Box 23"/>
          <p:cNvSpPr txBox="1">
            <a:spLocks noChangeArrowheads="1"/>
          </p:cNvSpPr>
          <p:nvPr/>
        </p:nvSpPr>
        <p:spPr bwMode="auto">
          <a:xfrm>
            <a:off x="7169150" y="2205038"/>
            <a:ext cx="1671638" cy="369887"/>
          </a:xfrm>
          <a:prstGeom prst="rect">
            <a:avLst/>
          </a:prstGeom>
          <a:noFill/>
          <a:ln w="9525">
            <a:noFill/>
            <a:miter lim="800000"/>
            <a:headEnd/>
            <a:tailEnd/>
          </a:ln>
        </p:spPr>
        <p:txBody>
          <a:bodyPr>
            <a:spAutoFit/>
          </a:bodyPr>
          <a:lstStyle/>
          <a:p>
            <a:pPr>
              <a:spcBef>
                <a:spcPct val="50000"/>
              </a:spcBef>
            </a:pPr>
            <a:r>
              <a:rPr lang="en-NZ" b="1"/>
              <a:t>Asthma</a:t>
            </a:r>
            <a:endParaRPr lang="en-US" b="1" baseline="-25000"/>
          </a:p>
        </p:txBody>
      </p:sp>
      <p:sp>
        <p:nvSpPr>
          <p:cNvPr id="36870" name="Line 26"/>
          <p:cNvSpPr>
            <a:spLocks noChangeShapeType="1"/>
          </p:cNvSpPr>
          <p:nvPr/>
        </p:nvSpPr>
        <p:spPr bwMode="auto">
          <a:xfrm>
            <a:off x="3657600" y="2700338"/>
            <a:ext cx="3497263" cy="288925"/>
          </a:xfrm>
          <a:prstGeom prst="line">
            <a:avLst/>
          </a:prstGeom>
          <a:noFill/>
          <a:ln w="9525">
            <a:solidFill>
              <a:schemeClr val="tx1"/>
            </a:solidFill>
            <a:round/>
            <a:headEnd/>
            <a:tailEnd type="triangle" w="med" len="med"/>
          </a:ln>
        </p:spPr>
        <p:txBody>
          <a:bodyPr/>
          <a:lstStyle/>
          <a:p>
            <a:endParaRPr lang="en-US"/>
          </a:p>
        </p:txBody>
      </p:sp>
      <p:sp>
        <p:nvSpPr>
          <p:cNvPr id="36871" name="Line 68"/>
          <p:cNvSpPr>
            <a:spLocks noChangeShapeType="1"/>
          </p:cNvSpPr>
          <p:nvPr/>
        </p:nvSpPr>
        <p:spPr bwMode="auto">
          <a:xfrm flipV="1">
            <a:off x="3497263" y="1770063"/>
            <a:ext cx="3600450" cy="668337"/>
          </a:xfrm>
          <a:prstGeom prst="line">
            <a:avLst/>
          </a:prstGeom>
          <a:noFill/>
          <a:ln w="9525">
            <a:solidFill>
              <a:schemeClr val="tx1"/>
            </a:solidFill>
            <a:round/>
            <a:headEnd/>
            <a:tailEnd type="triangle" w="med" len="med"/>
          </a:ln>
        </p:spPr>
        <p:txBody>
          <a:bodyPr/>
          <a:lstStyle/>
          <a:p>
            <a:endParaRPr lang="en-US"/>
          </a:p>
        </p:txBody>
      </p:sp>
      <p:sp>
        <p:nvSpPr>
          <p:cNvPr id="36872" name="Line 27"/>
          <p:cNvSpPr>
            <a:spLocks noChangeShapeType="1"/>
          </p:cNvSpPr>
          <p:nvPr/>
        </p:nvSpPr>
        <p:spPr bwMode="auto">
          <a:xfrm flipV="1">
            <a:off x="3584575" y="2428875"/>
            <a:ext cx="3648075" cy="153988"/>
          </a:xfrm>
          <a:prstGeom prst="line">
            <a:avLst/>
          </a:prstGeom>
          <a:noFill/>
          <a:ln w="9525">
            <a:solidFill>
              <a:schemeClr val="tx1"/>
            </a:solidFill>
            <a:round/>
            <a:headEnd/>
            <a:tailEnd type="triangle" w="med" len="med"/>
          </a:ln>
        </p:spPr>
        <p:txBody>
          <a:bodyPr/>
          <a:lstStyle/>
          <a:p>
            <a:endParaRPr lang="en-US"/>
          </a:p>
        </p:txBody>
      </p:sp>
      <p:sp>
        <p:nvSpPr>
          <p:cNvPr id="36873" name="Line 27"/>
          <p:cNvSpPr>
            <a:spLocks noChangeShapeType="1"/>
          </p:cNvSpPr>
          <p:nvPr/>
        </p:nvSpPr>
        <p:spPr bwMode="auto">
          <a:xfrm>
            <a:off x="3584575" y="2873375"/>
            <a:ext cx="3643313" cy="595313"/>
          </a:xfrm>
          <a:prstGeom prst="line">
            <a:avLst/>
          </a:prstGeom>
          <a:noFill/>
          <a:ln w="9525">
            <a:solidFill>
              <a:schemeClr val="tx1"/>
            </a:solidFill>
            <a:round/>
            <a:headEnd/>
            <a:tailEnd type="triangle" w="med" len="med"/>
          </a:ln>
        </p:spPr>
        <p:txBody>
          <a:bodyPr/>
          <a:lstStyle/>
          <a:p>
            <a:endParaRPr lang="en-US"/>
          </a:p>
        </p:txBody>
      </p:sp>
      <p:sp>
        <p:nvSpPr>
          <p:cNvPr id="36874" name="Text Box 23"/>
          <p:cNvSpPr txBox="1">
            <a:spLocks noChangeArrowheads="1"/>
          </p:cNvSpPr>
          <p:nvPr/>
        </p:nvSpPr>
        <p:spPr bwMode="auto">
          <a:xfrm>
            <a:off x="7248525" y="2806700"/>
            <a:ext cx="1671638" cy="369888"/>
          </a:xfrm>
          <a:prstGeom prst="rect">
            <a:avLst/>
          </a:prstGeom>
          <a:noFill/>
          <a:ln w="9525">
            <a:noFill/>
            <a:miter lim="800000"/>
            <a:headEnd/>
            <a:tailEnd/>
          </a:ln>
        </p:spPr>
        <p:txBody>
          <a:bodyPr>
            <a:spAutoFit/>
          </a:bodyPr>
          <a:lstStyle/>
          <a:p>
            <a:pPr>
              <a:spcBef>
                <a:spcPct val="50000"/>
              </a:spcBef>
            </a:pPr>
            <a:r>
              <a:rPr lang="en-NZ" b="1"/>
              <a:t>Rhinitis</a:t>
            </a:r>
            <a:endParaRPr lang="en-US" b="1" baseline="-25000"/>
          </a:p>
        </p:txBody>
      </p:sp>
      <p:sp>
        <p:nvSpPr>
          <p:cNvPr id="36875" name="Text Box 23"/>
          <p:cNvSpPr txBox="1">
            <a:spLocks noChangeArrowheads="1"/>
          </p:cNvSpPr>
          <p:nvPr/>
        </p:nvSpPr>
        <p:spPr bwMode="auto">
          <a:xfrm>
            <a:off x="7313613" y="3308350"/>
            <a:ext cx="1671637" cy="369888"/>
          </a:xfrm>
          <a:prstGeom prst="rect">
            <a:avLst/>
          </a:prstGeom>
          <a:noFill/>
          <a:ln w="9525">
            <a:noFill/>
            <a:miter lim="800000"/>
            <a:headEnd/>
            <a:tailEnd/>
          </a:ln>
        </p:spPr>
        <p:txBody>
          <a:bodyPr>
            <a:spAutoFit/>
          </a:bodyPr>
          <a:lstStyle/>
          <a:p>
            <a:pPr>
              <a:spcBef>
                <a:spcPct val="50000"/>
              </a:spcBef>
            </a:pPr>
            <a:r>
              <a:rPr lang="en-NZ" b="1"/>
              <a:t>Eczema</a:t>
            </a:r>
            <a:endParaRPr lang="en-US" b="1" baseline="-25000"/>
          </a:p>
        </p:txBody>
      </p:sp>
      <p:sp>
        <p:nvSpPr>
          <p:cNvPr id="36876" name="Text Box 21"/>
          <p:cNvSpPr txBox="1">
            <a:spLocks noChangeArrowheads="1"/>
          </p:cNvSpPr>
          <p:nvPr/>
        </p:nvSpPr>
        <p:spPr bwMode="auto">
          <a:xfrm>
            <a:off x="2266950" y="3300413"/>
            <a:ext cx="1833563" cy="646112"/>
          </a:xfrm>
          <a:prstGeom prst="rect">
            <a:avLst/>
          </a:prstGeom>
          <a:noFill/>
          <a:ln w="9525">
            <a:noFill/>
            <a:miter lim="800000"/>
            <a:headEnd/>
            <a:tailEnd/>
          </a:ln>
        </p:spPr>
        <p:txBody>
          <a:bodyPr>
            <a:spAutoFit/>
          </a:bodyPr>
          <a:lstStyle/>
          <a:p>
            <a:pPr>
              <a:spcBef>
                <a:spcPct val="50000"/>
              </a:spcBef>
            </a:pPr>
            <a:r>
              <a:rPr lang="en-NZ" b="1"/>
              <a:t>Other</a:t>
            </a:r>
            <a:br>
              <a:rPr lang="en-NZ" b="1"/>
            </a:br>
            <a:r>
              <a:rPr lang="en-NZ" b="1"/>
              <a:t>exposures</a:t>
            </a:r>
            <a:endParaRPr lang="en-US" b="1"/>
          </a:p>
        </p:txBody>
      </p:sp>
      <p:sp>
        <p:nvSpPr>
          <p:cNvPr id="36877" name="Line 27"/>
          <p:cNvSpPr>
            <a:spLocks noChangeShapeType="1"/>
          </p:cNvSpPr>
          <p:nvPr/>
        </p:nvSpPr>
        <p:spPr bwMode="auto">
          <a:xfrm flipV="1">
            <a:off x="3309938" y="2554288"/>
            <a:ext cx="3925887" cy="987425"/>
          </a:xfrm>
          <a:prstGeom prst="line">
            <a:avLst/>
          </a:prstGeom>
          <a:noFill/>
          <a:ln w="9525">
            <a:solidFill>
              <a:srgbClr val="FF0000"/>
            </a:solidFill>
            <a:round/>
            <a:headEnd/>
            <a:tailEnd type="triangle" w="med" len="med"/>
          </a:ln>
        </p:spPr>
        <p:txBody>
          <a:bodyPr/>
          <a:lstStyle/>
          <a:p>
            <a:endParaRPr lang="en-US"/>
          </a:p>
        </p:txBody>
      </p:sp>
      <p:sp>
        <p:nvSpPr>
          <p:cNvPr id="36878" name="Line 27"/>
          <p:cNvSpPr>
            <a:spLocks noChangeShapeType="1"/>
          </p:cNvSpPr>
          <p:nvPr/>
        </p:nvSpPr>
        <p:spPr bwMode="auto">
          <a:xfrm flipV="1">
            <a:off x="3395663" y="3048000"/>
            <a:ext cx="3817937" cy="550863"/>
          </a:xfrm>
          <a:prstGeom prst="line">
            <a:avLst/>
          </a:prstGeom>
          <a:noFill/>
          <a:ln w="9525">
            <a:solidFill>
              <a:srgbClr val="FF0000"/>
            </a:solidFill>
            <a:round/>
            <a:headEnd/>
            <a:tailEnd type="triangle" w="med" len="med"/>
          </a:ln>
        </p:spPr>
        <p:txBody>
          <a:bodyPr/>
          <a:lstStyle/>
          <a:p>
            <a:endParaRPr lang="en-US"/>
          </a:p>
        </p:txBody>
      </p:sp>
      <p:sp>
        <p:nvSpPr>
          <p:cNvPr id="36879" name="Line 27"/>
          <p:cNvSpPr>
            <a:spLocks noChangeShapeType="1"/>
          </p:cNvSpPr>
          <p:nvPr/>
        </p:nvSpPr>
        <p:spPr bwMode="auto">
          <a:xfrm flipV="1">
            <a:off x="3643313" y="3570288"/>
            <a:ext cx="3468687" cy="130175"/>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69938" y="333375"/>
            <a:ext cx="8743950" cy="1470025"/>
          </a:xfrm>
        </p:spPr>
        <p:txBody>
          <a:bodyPr/>
          <a:lstStyle/>
          <a:p>
            <a:pPr eaLnBrk="1" hangingPunct="1"/>
            <a:r>
              <a:rPr lang="en-NZ" sz="2400" b="1" smtClean="0"/>
              <a:t>Models of asthma causation</a:t>
            </a:r>
            <a:endParaRPr lang="en-US" sz="2400" b="1" smtClean="0"/>
          </a:p>
        </p:txBody>
      </p:sp>
      <p:sp>
        <p:nvSpPr>
          <p:cNvPr id="37891" name="Text Box 22"/>
          <p:cNvSpPr txBox="1">
            <a:spLocks noChangeArrowheads="1"/>
          </p:cNvSpPr>
          <p:nvPr/>
        </p:nvSpPr>
        <p:spPr bwMode="auto">
          <a:xfrm>
            <a:off x="7100888" y="1493838"/>
            <a:ext cx="1371600" cy="369887"/>
          </a:xfrm>
          <a:prstGeom prst="rect">
            <a:avLst/>
          </a:prstGeom>
          <a:noFill/>
          <a:ln w="9525">
            <a:noFill/>
            <a:miter lim="800000"/>
            <a:headEnd/>
            <a:tailEnd/>
          </a:ln>
        </p:spPr>
        <p:txBody>
          <a:bodyPr>
            <a:spAutoFit/>
          </a:bodyPr>
          <a:lstStyle/>
          <a:p>
            <a:pPr>
              <a:spcBef>
                <a:spcPct val="50000"/>
              </a:spcBef>
            </a:pPr>
            <a:r>
              <a:rPr lang="en-NZ" b="1"/>
              <a:t>Atopy</a:t>
            </a:r>
            <a:endParaRPr lang="en-US" b="1" baseline="-25000"/>
          </a:p>
        </p:txBody>
      </p:sp>
      <p:sp>
        <p:nvSpPr>
          <p:cNvPr id="37892" name="Text Box 23"/>
          <p:cNvSpPr txBox="1">
            <a:spLocks noChangeArrowheads="1"/>
          </p:cNvSpPr>
          <p:nvPr/>
        </p:nvSpPr>
        <p:spPr bwMode="auto">
          <a:xfrm>
            <a:off x="7169150" y="3294063"/>
            <a:ext cx="1671638" cy="369887"/>
          </a:xfrm>
          <a:prstGeom prst="rect">
            <a:avLst/>
          </a:prstGeom>
          <a:noFill/>
          <a:ln w="9525">
            <a:noFill/>
            <a:miter lim="800000"/>
            <a:headEnd/>
            <a:tailEnd/>
          </a:ln>
        </p:spPr>
        <p:txBody>
          <a:bodyPr>
            <a:spAutoFit/>
          </a:bodyPr>
          <a:lstStyle/>
          <a:p>
            <a:pPr>
              <a:spcBef>
                <a:spcPct val="50000"/>
              </a:spcBef>
            </a:pPr>
            <a:r>
              <a:rPr lang="en-NZ" b="1"/>
              <a:t>Asthma</a:t>
            </a:r>
            <a:endParaRPr lang="en-US" b="1" baseline="-25000"/>
          </a:p>
        </p:txBody>
      </p:sp>
      <p:sp>
        <p:nvSpPr>
          <p:cNvPr id="37893" name="Text Box 21"/>
          <p:cNvSpPr txBox="1">
            <a:spLocks noChangeArrowheads="1"/>
          </p:cNvSpPr>
          <p:nvPr/>
        </p:nvSpPr>
        <p:spPr bwMode="auto">
          <a:xfrm>
            <a:off x="328613" y="2638425"/>
            <a:ext cx="1833562" cy="369888"/>
          </a:xfrm>
          <a:prstGeom prst="rect">
            <a:avLst/>
          </a:prstGeom>
          <a:noFill/>
          <a:ln w="9525">
            <a:noFill/>
            <a:miter lim="800000"/>
            <a:headEnd/>
            <a:tailEnd/>
          </a:ln>
        </p:spPr>
        <p:txBody>
          <a:bodyPr>
            <a:spAutoFit/>
          </a:bodyPr>
          <a:lstStyle/>
          <a:p>
            <a:pPr>
              <a:spcBef>
                <a:spcPct val="50000"/>
              </a:spcBef>
            </a:pPr>
            <a:r>
              <a:rPr lang="en-NZ" b="1"/>
              <a:t>Exposure C</a:t>
            </a:r>
            <a:endParaRPr lang="en-US" b="1"/>
          </a:p>
        </p:txBody>
      </p:sp>
      <p:sp>
        <p:nvSpPr>
          <p:cNvPr id="37894" name="Text Box 21"/>
          <p:cNvSpPr txBox="1">
            <a:spLocks noChangeArrowheads="1"/>
          </p:cNvSpPr>
          <p:nvPr/>
        </p:nvSpPr>
        <p:spPr bwMode="auto">
          <a:xfrm>
            <a:off x="387350" y="2014538"/>
            <a:ext cx="1833563" cy="369887"/>
          </a:xfrm>
          <a:prstGeom prst="rect">
            <a:avLst/>
          </a:prstGeom>
          <a:noFill/>
          <a:ln w="9525">
            <a:noFill/>
            <a:miter lim="800000"/>
            <a:headEnd/>
            <a:tailEnd/>
          </a:ln>
        </p:spPr>
        <p:txBody>
          <a:bodyPr>
            <a:spAutoFit/>
          </a:bodyPr>
          <a:lstStyle/>
          <a:p>
            <a:pPr>
              <a:spcBef>
                <a:spcPct val="50000"/>
              </a:spcBef>
            </a:pPr>
            <a:r>
              <a:rPr lang="en-NZ" b="1"/>
              <a:t>Exposure B</a:t>
            </a:r>
            <a:endParaRPr lang="en-US" b="1"/>
          </a:p>
        </p:txBody>
      </p:sp>
      <p:sp>
        <p:nvSpPr>
          <p:cNvPr id="37895" name="Text Box 21"/>
          <p:cNvSpPr txBox="1">
            <a:spLocks noChangeArrowheads="1"/>
          </p:cNvSpPr>
          <p:nvPr/>
        </p:nvSpPr>
        <p:spPr bwMode="auto">
          <a:xfrm>
            <a:off x="328613" y="1538288"/>
            <a:ext cx="1833562" cy="369887"/>
          </a:xfrm>
          <a:prstGeom prst="rect">
            <a:avLst/>
          </a:prstGeom>
          <a:noFill/>
          <a:ln w="9525">
            <a:noFill/>
            <a:miter lim="800000"/>
            <a:headEnd/>
            <a:tailEnd/>
          </a:ln>
        </p:spPr>
        <p:txBody>
          <a:bodyPr>
            <a:spAutoFit/>
          </a:bodyPr>
          <a:lstStyle/>
          <a:p>
            <a:pPr>
              <a:spcBef>
                <a:spcPct val="50000"/>
              </a:spcBef>
            </a:pPr>
            <a:r>
              <a:rPr lang="en-NZ" b="1"/>
              <a:t>Exposure A</a:t>
            </a:r>
            <a:endParaRPr lang="en-US" b="1"/>
          </a:p>
        </p:txBody>
      </p:sp>
      <p:sp>
        <p:nvSpPr>
          <p:cNvPr id="37896" name="Line 27"/>
          <p:cNvSpPr>
            <a:spLocks noChangeShapeType="1"/>
          </p:cNvSpPr>
          <p:nvPr/>
        </p:nvSpPr>
        <p:spPr bwMode="auto">
          <a:xfrm>
            <a:off x="1901825" y="1712913"/>
            <a:ext cx="1349375" cy="14287"/>
          </a:xfrm>
          <a:prstGeom prst="line">
            <a:avLst/>
          </a:prstGeom>
          <a:noFill/>
          <a:ln w="9525">
            <a:solidFill>
              <a:schemeClr val="tx1"/>
            </a:solidFill>
            <a:round/>
            <a:headEnd/>
            <a:tailEnd type="triangle" w="med" len="med"/>
          </a:ln>
        </p:spPr>
        <p:txBody>
          <a:bodyPr/>
          <a:lstStyle/>
          <a:p>
            <a:endParaRPr lang="en-US"/>
          </a:p>
        </p:txBody>
      </p:sp>
      <p:sp>
        <p:nvSpPr>
          <p:cNvPr id="37897" name="Line 27"/>
          <p:cNvSpPr>
            <a:spLocks noChangeShapeType="1"/>
          </p:cNvSpPr>
          <p:nvPr/>
        </p:nvSpPr>
        <p:spPr bwMode="auto">
          <a:xfrm>
            <a:off x="1711325" y="2336800"/>
            <a:ext cx="1844675" cy="942975"/>
          </a:xfrm>
          <a:prstGeom prst="line">
            <a:avLst/>
          </a:prstGeom>
          <a:noFill/>
          <a:ln w="9525">
            <a:solidFill>
              <a:schemeClr val="tx1"/>
            </a:solidFill>
            <a:round/>
            <a:headEnd/>
            <a:tailEnd type="triangle" w="med" len="med"/>
          </a:ln>
        </p:spPr>
        <p:txBody>
          <a:bodyPr/>
          <a:lstStyle/>
          <a:p>
            <a:endParaRPr lang="en-US"/>
          </a:p>
        </p:txBody>
      </p:sp>
      <p:sp>
        <p:nvSpPr>
          <p:cNvPr id="37898" name="Line 27"/>
          <p:cNvSpPr>
            <a:spLocks noChangeShapeType="1"/>
          </p:cNvSpPr>
          <p:nvPr/>
        </p:nvSpPr>
        <p:spPr bwMode="auto">
          <a:xfrm>
            <a:off x="1770063" y="2889250"/>
            <a:ext cx="1743075" cy="492125"/>
          </a:xfrm>
          <a:prstGeom prst="line">
            <a:avLst/>
          </a:prstGeom>
          <a:noFill/>
          <a:ln w="9525">
            <a:solidFill>
              <a:schemeClr val="tx1"/>
            </a:solidFill>
            <a:round/>
            <a:headEnd/>
            <a:tailEnd type="triangle" w="med" len="med"/>
          </a:ln>
        </p:spPr>
        <p:txBody>
          <a:bodyPr/>
          <a:lstStyle/>
          <a:p>
            <a:endParaRPr lang="en-US"/>
          </a:p>
        </p:txBody>
      </p:sp>
      <p:sp>
        <p:nvSpPr>
          <p:cNvPr id="37899" name="Text Box 21"/>
          <p:cNvSpPr txBox="1">
            <a:spLocks noChangeArrowheads="1"/>
          </p:cNvSpPr>
          <p:nvPr/>
        </p:nvSpPr>
        <p:spPr bwMode="auto">
          <a:xfrm>
            <a:off x="263525" y="3198813"/>
            <a:ext cx="1833563" cy="368300"/>
          </a:xfrm>
          <a:prstGeom prst="rect">
            <a:avLst/>
          </a:prstGeom>
          <a:noFill/>
          <a:ln w="9525">
            <a:noFill/>
            <a:miter lim="800000"/>
            <a:headEnd/>
            <a:tailEnd/>
          </a:ln>
        </p:spPr>
        <p:txBody>
          <a:bodyPr>
            <a:spAutoFit/>
          </a:bodyPr>
          <a:lstStyle/>
          <a:p>
            <a:pPr>
              <a:spcBef>
                <a:spcPct val="50000"/>
              </a:spcBef>
            </a:pPr>
            <a:r>
              <a:rPr lang="en-NZ" b="1"/>
              <a:t>Exposure D</a:t>
            </a:r>
            <a:endParaRPr lang="en-US" b="1"/>
          </a:p>
        </p:txBody>
      </p:sp>
      <p:sp>
        <p:nvSpPr>
          <p:cNvPr id="37900" name="Line 27"/>
          <p:cNvSpPr>
            <a:spLocks noChangeShapeType="1"/>
          </p:cNvSpPr>
          <p:nvPr/>
        </p:nvSpPr>
        <p:spPr bwMode="auto">
          <a:xfrm>
            <a:off x="1741488" y="3397250"/>
            <a:ext cx="1654175" cy="14288"/>
          </a:xfrm>
          <a:prstGeom prst="line">
            <a:avLst/>
          </a:prstGeom>
          <a:noFill/>
          <a:ln w="9525">
            <a:solidFill>
              <a:schemeClr val="tx1"/>
            </a:solidFill>
            <a:round/>
            <a:headEnd/>
            <a:tailEnd type="triangle" w="med" len="med"/>
          </a:ln>
        </p:spPr>
        <p:txBody>
          <a:bodyPr/>
          <a:lstStyle/>
          <a:p>
            <a:endParaRPr lang="en-US"/>
          </a:p>
        </p:txBody>
      </p:sp>
      <p:sp>
        <p:nvSpPr>
          <p:cNvPr id="37901" name="Text Box 21"/>
          <p:cNvSpPr txBox="1">
            <a:spLocks noChangeArrowheads="1"/>
          </p:cNvSpPr>
          <p:nvPr/>
        </p:nvSpPr>
        <p:spPr bwMode="auto">
          <a:xfrm>
            <a:off x="3325813" y="1530350"/>
            <a:ext cx="1833562" cy="369888"/>
          </a:xfrm>
          <a:prstGeom prst="rect">
            <a:avLst/>
          </a:prstGeom>
          <a:noFill/>
          <a:ln w="9525">
            <a:noFill/>
            <a:miter lim="800000"/>
            <a:headEnd/>
            <a:tailEnd/>
          </a:ln>
        </p:spPr>
        <p:txBody>
          <a:bodyPr>
            <a:spAutoFit/>
          </a:bodyPr>
          <a:lstStyle/>
          <a:p>
            <a:pPr>
              <a:spcBef>
                <a:spcPct val="50000"/>
              </a:spcBef>
            </a:pPr>
            <a:r>
              <a:rPr lang="en-NZ" b="1"/>
              <a:t>Susceptibility</a:t>
            </a:r>
            <a:endParaRPr lang="en-US" b="1"/>
          </a:p>
        </p:txBody>
      </p:sp>
      <p:sp>
        <p:nvSpPr>
          <p:cNvPr id="37902" name="Line 27"/>
          <p:cNvSpPr>
            <a:spLocks noChangeShapeType="1"/>
          </p:cNvSpPr>
          <p:nvPr/>
        </p:nvSpPr>
        <p:spPr bwMode="auto">
          <a:xfrm flipV="1">
            <a:off x="5080000" y="1727200"/>
            <a:ext cx="1944688" cy="0"/>
          </a:xfrm>
          <a:prstGeom prst="line">
            <a:avLst/>
          </a:prstGeom>
          <a:noFill/>
          <a:ln w="9525">
            <a:solidFill>
              <a:schemeClr val="tx1"/>
            </a:solidFill>
            <a:round/>
            <a:headEnd/>
            <a:tailEnd type="triangle" w="med" len="med"/>
          </a:ln>
        </p:spPr>
        <p:txBody>
          <a:bodyPr/>
          <a:lstStyle/>
          <a:p>
            <a:endParaRPr lang="en-US"/>
          </a:p>
        </p:txBody>
      </p:sp>
      <p:sp>
        <p:nvSpPr>
          <p:cNvPr id="37903" name="Text Box 21"/>
          <p:cNvSpPr txBox="1">
            <a:spLocks noChangeArrowheads="1"/>
          </p:cNvSpPr>
          <p:nvPr/>
        </p:nvSpPr>
        <p:spPr bwMode="auto">
          <a:xfrm>
            <a:off x="3681413" y="3294063"/>
            <a:ext cx="1833562" cy="369887"/>
          </a:xfrm>
          <a:prstGeom prst="rect">
            <a:avLst/>
          </a:prstGeom>
          <a:noFill/>
          <a:ln w="9525">
            <a:noFill/>
            <a:miter lim="800000"/>
            <a:headEnd/>
            <a:tailEnd/>
          </a:ln>
        </p:spPr>
        <p:txBody>
          <a:bodyPr>
            <a:spAutoFit/>
          </a:bodyPr>
          <a:lstStyle/>
          <a:p>
            <a:pPr>
              <a:spcBef>
                <a:spcPct val="50000"/>
              </a:spcBef>
            </a:pPr>
            <a:r>
              <a:rPr lang="en-NZ" b="1"/>
              <a:t>Susceptibility</a:t>
            </a:r>
            <a:endParaRPr lang="en-US" b="1"/>
          </a:p>
        </p:txBody>
      </p:sp>
      <p:sp>
        <p:nvSpPr>
          <p:cNvPr id="37904" name="Line 27"/>
          <p:cNvSpPr>
            <a:spLocks noChangeShapeType="1"/>
          </p:cNvSpPr>
          <p:nvPr/>
        </p:nvSpPr>
        <p:spPr bwMode="auto">
          <a:xfrm flipV="1">
            <a:off x="5319713" y="3513138"/>
            <a:ext cx="1749425" cy="6350"/>
          </a:xfrm>
          <a:prstGeom prst="line">
            <a:avLst/>
          </a:prstGeom>
          <a:noFill/>
          <a:ln w="9525">
            <a:solidFill>
              <a:schemeClr val="tx1"/>
            </a:solidFill>
            <a:round/>
            <a:headEnd/>
            <a:tailEnd type="triangle" w="med" len="med"/>
          </a:ln>
        </p:spPr>
        <p:txBody>
          <a:bodyPr/>
          <a:lstStyle/>
          <a:p>
            <a:endParaRPr lang="en-US"/>
          </a:p>
        </p:txBody>
      </p:sp>
      <p:sp>
        <p:nvSpPr>
          <p:cNvPr id="37905" name="Line 27"/>
          <p:cNvSpPr>
            <a:spLocks noChangeShapeType="1"/>
          </p:cNvSpPr>
          <p:nvPr/>
        </p:nvSpPr>
        <p:spPr bwMode="auto">
          <a:xfrm flipV="1">
            <a:off x="1762125" y="1814513"/>
            <a:ext cx="1503363" cy="441325"/>
          </a:xfrm>
          <a:prstGeom prst="line">
            <a:avLst/>
          </a:prstGeom>
          <a:noFill/>
          <a:ln w="9525">
            <a:solidFill>
              <a:schemeClr val="tx1"/>
            </a:solidFill>
            <a:round/>
            <a:headEnd/>
            <a:tailEnd type="triangle" w="med" len="med"/>
          </a:ln>
        </p:spPr>
        <p:txBody>
          <a:bodyPr/>
          <a:lstStyle/>
          <a:p>
            <a:endParaRPr lang="en-US"/>
          </a:p>
        </p:txBody>
      </p:sp>
      <p:sp>
        <p:nvSpPr>
          <p:cNvPr id="37906" name="Line 27"/>
          <p:cNvSpPr>
            <a:spLocks noChangeShapeType="1"/>
          </p:cNvSpPr>
          <p:nvPr/>
        </p:nvSpPr>
        <p:spPr bwMode="auto">
          <a:xfrm flipV="1">
            <a:off x="1770063" y="1887538"/>
            <a:ext cx="1655762" cy="914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50900" y="333375"/>
            <a:ext cx="8743950" cy="1143000"/>
          </a:xfrm>
        </p:spPr>
        <p:txBody>
          <a:bodyPr/>
          <a:lstStyle/>
          <a:p>
            <a:r>
              <a:rPr lang="en-NZ" sz="2800" b="1" smtClean="0"/>
              <a:t>Is “asthma” a collection of different diseases?</a:t>
            </a:r>
          </a:p>
        </p:txBody>
      </p:sp>
      <p:sp>
        <p:nvSpPr>
          <p:cNvPr id="38915" name="Rectangle 3"/>
          <p:cNvSpPr>
            <a:spLocks noGrp="1" noChangeArrowheads="1"/>
          </p:cNvSpPr>
          <p:nvPr>
            <p:ph type="body" idx="1"/>
          </p:nvPr>
        </p:nvSpPr>
        <p:spPr>
          <a:xfrm>
            <a:off x="850900" y="1992313"/>
            <a:ext cx="8743950" cy="3340100"/>
          </a:xfrm>
        </p:spPr>
        <p:txBody>
          <a:bodyPr/>
          <a:lstStyle/>
          <a:p>
            <a:pPr>
              <a:lnSpc>
                <a:spcPct val="90000"/>
              </a:lnSpc>
            </a:pPr>
            <a:r>
              <a:rPr lang="en-NZ" sz="2400" smtClean="0"/>
              <a:t>It depends on your definition</a:t>
            </a:r>
          </a:p>
          <a:p>
            <a:pPr lvl="1">
              <a:lnSpc>
                <a:spcPct val="90000"/>
              </a:lnSpc>
            </a:pPr>
            <a:r>
              <a:rPr lang="en-NZ" sz="2400" smtClean="0">
                <a:solidFill>
                  <a:srgbClr val="FF0000"/>
                </a:solidFill>
              </a:rPr>
              <a:t>“Allergic inflammation of the airways”</a:t>
            </a:r>
          </a:p>
          <a:p>
            <a:pPr lvl="1">
              <a:lnSpc>
                <a:spcPct val="90000"/>
              </a:lnSpc>
            </a:pPr>
            <a:r>
              <a:rPr lang="en-NZ" sz="2400" smtClean="0">
                <a:solidFill>
                  <a:srgbClr val="FF0000"/>
                </a:solidFill>
              </a:rPr>
              <a:t>Variable airways obstruction (bronchospasm)</a:t>
            </a:r>
            <a:endParaRPr lang="en-NZ" sz="2400" smtClean="0"/>
          </a:p>
          <a:p>
            <a:pPr>
              <a:lnSpc>
                <a:spcPct val="90000"/>
              </a:lnSpc>
            </a:pPr>
            <a:r>
              <a:rPr lang="en-NZ" sz="2400" smtClean="0"/>
              <a:t>Is there evidence of different phenotypes?</a:t>
            </a:r>
          </a:p>
          <a:p>
            <a:pPr lvl="1">
              <a:lnSpc>
                <a:spcPct val="90000"/>
              </a:lnSpc>
            </a:pPr>
            <a:r>
              <a:rPr lang="en-NZ" sz="2400" smtClean="0">
                <a:solidFill>
                  <a:srgbClr val="FF0000"/>
                </a:solidFill>
              </a:rPr>
              <a:t>Unclear currently</a:t>
            </a:r>
          </a:p>
          <a:p>
            <a:pPr>
              <a:lnSpc>
                <a:spcPct val="90000"/>
              </a:lnSpc>
            </a:pPr>
            <a:r>
              <a:rPr lang="en-NZ" sz="2400" smtClean="0"/>
              <a:t>Is atopy a risk factor for asthma?</a:t>
            </a:r>
          </a:p>
          <a:p>
            <a:pPr lvl="1">
              <a:lnSpc>
                <a:spcPct val="90000"/>
              </a:lnSpc>
            </a:pPr>
            <a:r>
              <a:rPr lang="en-NZ" sz="2400" smtClean="0">
                <a:solidFill>
                  <a:srgbClr val="FF0000"/>
                </a:solidFill>
              </a:rPr>
              <a:t>If it is, it accounts for less than half of all cases</a:t>
            </a:r>
          </a:p>
          <a:p>
            <a:pPr lvl="1">
              <a:lnSpc>
                <a:spcPct val="90000"/>
              </a:lnSpc>
            </a:pPr>
            <a:r>
              <a:rPr lang="en-NZ" sz="2400" smtClean="0">
                <a:solidFill>
                  <a:srgbClr val="FF0000"/>
                </a:solidFill>
              </a:rPr>
              <a:t>It may simply be “associated” with asthma (like rhinitis is) rather than a causal factor</a:t>
            </a:r>
            <a:endParaRPr lang="en-NZ" sz="2000" smtClean="0"/>
          </a:p>
          <a:p>
            <a:pPr>
              <a:lnSpc>
                <a:spcPct val="90000"/>
              </a:lnSpc>
            </a:pPr>
            <a:endParaRPr lang="en-NZ" sz="2800" smtClean="0">
              <a:solidFill>
                <a:srgbClr val="FF0000"/>
              </a:solidFill>
            </a:endParaRPr>
          </a:p>
          <a:p>
            <a:pPr>
              <a:lnSpc>
                <a:spcPct val="90000"/>
              </a:lnSpc>
            </a:pPr>
            <a:endParaRPr lang="en-NZ" sz="2400" smtClean="0">
              <a:solidFill>
                <a:schemeClr val="accent1"/>
              </a:solidFill>
            </a:endParaRPr>
          </a:p>
          <a:p>
            <a:pPr>
              <a:lnSpc>
                <a:spcPct val="90000"/>
              </a:lnSpc>
            </a:pPr>
            <a:endParaRPr lang="en-NZ" sz="2800" smtClean="0">
              <a:solidFill>
                <a:schemeClr val="accent1"/>
              </a:solidFill>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50900" y="522061"/>
            <a:ext cx="8743950" cy="1143000"/>
          </a:xfrm>
        </p:spPr>
        <p:txBody>
          <a:bodyPr/>
          <a:lstStyle/>
          <a:p>
            <a:r>
              <a:rPr lang="en-NZ" sz="2800" b="1" dirty="0" smtClean="0"/>
              <a:t>Why is it important to differentiate between asthma phenotypes?</a:t>
            </a:r>
          </a:p>
        </p:txBody>
      </p:sp>
      <p:sp>
        <p:nvSpPr>
          <p:cNvPr id="39939" name="Rectangle 3"/>
          <p:cNvSpPr>
            <a:spLocks noGrp="1" noChangeArrowheads="1"/>
          </p:cNvSpPr>
          <p:nvPr>
            <p:ph type="body" idx="1"/>
          </p:nvPr>
        </p:nvSpPr>
        <p:spPr>
          <a:xfrm>
            <a:off x="850900" y="1992313"/>
            <a:ext cx="8743950" cy="3340100"/>
          </a:xfrm>
        </p:spPr>
        <p:txBody>
          <a:bodyPr/>
          <a:lstStyle/>
          <a:p>
            <a:pPr>
              <a:lnSpc>
                <a:spcPct val="90000"/>
              </a:lnSpc>
            </a:pPr>
            <a:r>
              <a:rPr lang="en-NZ" sz="2400" smtClean="0"/>
              <a:t>Treatment </a:t>
            </a:r>
          </a:p>
          <a:p>
            <a:pPr lvl="1">
              <a:lnSpc>
                <a:spcPct val="90000"/>
              </a:lnSpc>
            </a:pPr>
            <a:r>
              <a:rPr lang="en-NZ" sz="2400" smtClean="0">
                <a:solidFill>
                  <a:srgbClr val="FF0000"/>
                </a:solidFill>
              </a:rPr>
              <a:t>Corticosteroids</a:t>
            </a:r>
            <a:endParaRPr lang="en-NZ" sz="2400" smtClean="0"/>
          </a:p>
          <a:p>
            <a:pPr>
              <a:lnSpc>
                <a:spcPct val="90000"/>
              </a:lnSpc>
            </a:pPr>
            <a:r>
              <a:rPr lang="en-NZ" sz="2400" smtClean="0"/>
              <a:t>Disease progress </a:t>
            </a:r>
          </a:p>
          <a:p>
            <a:pPr lvl="1">
              <a:lnSpc>
                <a:spcPct val="90000"/>
              </a:lnSpc>
            </a:pPr>
            <a:r>
              <a:rPr lang="en-NZ" sz="2400" smtClean="0">
                <a:solidFill>
                  <a:srgbClr val="FF0000"/>
                </a:solidFill>
              </a:rPr>
              <a:t>Fixed airflow obstruction</a:t>
            </a:r>
          </a:p>
          <a:p>
            <a:pPr>
              <a:lnSpc>
                <a:spcPct val="90000"/>
              </a:lnSpc>
            </a:pPr>
            <a:r>
              <a:rPr lang="en-NZ" sz="2400" smtClean="0"/>
              <a:t>Aetiology</a:t>
            </a:r>
          </a:p>
          <a:p>
            <a:pPr lvl="1">
              <a:lnSpc>
                <a:spcPct val="90000"/>
              </a:lnSpc>
            </a:pPr>
            <a:r>
              <a:rPr lang="en-NZ" sz="2400" smtClean="0">
                <a:solidFill>
                  <a:srgbClr val="FF0000"/>
                </a:solidFill>
              </a:rPr>
              <a:t>Hygiene hypothesis only applies to atopic asthma</a:t>
            </a:r>
            <a:endParaRPr lang="en-NZ" sz="2000" smtClean="0"/>
          </a:p>
          <a:p>
            <a:pPr>
              <a:lnSpc>
                <a:spcPct val="90000"/>
              </a:lnSpc>
            </a:pPr>
            <a:r>
              <a:rPr lang="en-NZ" sz="2400" smtClean="0"/>
              <a:t>Causes</a:t>
            </a:r>
          </a:p>
          <a:p>
            <a:pPr lvl="1">
              <a:lnSpc>
                <a:spcPct val="90000"/>
              </a:lnSpc>
            </a:pPr>
            <a:r>
              <a:rPr lang="en-NZ" sz="2400" smtClean="0">
                <a:solidFill>
                  <a:srgbClr val="FF0000"/>
                </a:solidFill>
              </a:rPr>
              <a:t>Causal exposures</a:t>
            </a:r>
          </a:p>
          <a:p>
            <a:pPr>
              <a:lnSpc>
                <a:spcPct val="90000"/>
              </a:lnSpc>
            </a:pPr>
            <a:endParaRPr lang="en-NZ" sz="2800" smtClean="0">
              <a:solidFill>
                <a:srgbClr val="FF0000"/>
              </a:solidFill>
            </a:endParaRPr>
          </a:p>
          <a:p>
            <a:pPr>
              <a:lnSpc>
                <a:spcPct val="90000"/>
              </a:lnSpc>
            </a:pPr>
            <a:endParaRPr lang="en-NZ" sz="2400" smtClean="0">
              <a:solidFill>
                <a:schemeClr val="accent1"/>
              </a:solidFill>
            </a:endParaRPr>
          </a:p>
          <a:p>
            <a:pPr>
              <a:lnSpc>
                <a:spcPct val="90000"/>
              </a:lnSpc>
            </a:pPr>
            <a:endParaRPr lang="en-NZ" sz="2800" smtClean="0">
              <a:solidFill>
                <a:schemeClr val="accent1"/>
              </a:solidFill>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5000" y="203200"/>
            <a:ext cx="9334500" cy="1143000"/>
          </a:xfrm>
        </p:spPr>
        <p:txBody>
          <a:bodyPr/>
          <a:lstStyle/>
          <a:p>
            <a:pPr eaLnBrk="1" hangingPunct="1"/>
            <a:r>
              <a:rPr lang="en-US" smtClean="0"/>
              <a:t>What causes asthma?</a:t>
            </a:r>
          </a:p>
        </p:txBody>
      </p:sp>
      <p:sp>
        <p:nvSpPr>
          <p:cNvPr id="16387" name="Rectangle 3"/>
          <p:cNvSpPr>
            <a:spLocks noGrp="1" noChangeArrowheads="1"/>
          </p:cNvSpPr>
          <p:nvPr>
            <p:ph type="body" idx="1"/>
          </p:nvPr>
        </p:nvSpPr>
        <p:spPr>
          <a:xfrm>
            <a:off x="514350" y="1809750"/>
            <a:ext cx="9258300" cy="2905125"/>
          </a:xfrm>
        </p:spPr>
        <p:txBody>
          <a:bodyPr/>
          <a:lstStyle/>
          <a:p>
            <a:pPr lvl="1" eaLnBrk="1" hangingPunct="1"/>
            <a:r>
              <a:rPr lang="en-US" dirty="0" smtClean="0"/>
              <a:t>What is asthma?</a:t>
            </a:r>
          </a:p>
          <a:p>
            <a:pPr lvl="1" eaLnBrk="1" hangingPunct="1"/>
            <a:r>
              <a:rPr lang="en-US" dirty="0" smtClean="0"/>
              <a:t>Population patterns and time trends</a:t>
            </a:r>
          </a:p>
          <a:p>
            <a:pPr lvl="1" eaLnBrk="1" hangingPunct="1"/>
            <a:r>
              <a:rPr lang="en-US" dirty="0" smtClean="0"/>
              <a:t>The old dogma</a:t>
            </a:r>
          </a:p>
          <a:p>
            <a:pPr lvl="1" eaLnBrk="1" hangingPunct="1"/>
            <a:r>
              <a:rPr lang="en-US" dirty="0" smtClean="0"/>
              <a:t>The new dogma</a:t>
            </a:r>
          </a:p>
          <a:p>
            <a:pPr lvl="1" eaLnBrk="1" hangingPunct="1"/>
            <a:r>
              <a:rPr lang="en-US" dirty="0" smtClean="0"/>
              <a:t>Models of asthma causation</a:t>
            </a:r>
          </a:p>
          <a:p>
            <a:pPr lvl="1" eaLnBrk="1" hangingPunct="1"/>
            <a:r>
              <a:rPr lang="en-US" dirty="0" smtClean="0">
                <a:solidFill>
                  <a:srgbClr val="FF0000"/>
                </a:solidFill>
              </a:rPr>
              <a:t>Where to from here?</a:t>
            </a: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14350" y="463324"/>
            <a:ext cx="9258300" cy="1143000"/>
          </a:xfrm>
        </p:spPr>
        <p:txBody>
          <a:bodyPr/>
          <a:lstStyle/>
          <a:p>
            <a:pPr eaLnBrk="1" hangingPunct="1"/>
            <a:r>
              <a:rPr lang="en-AU" sz="3200" b="1" dirty="0" smtClean="0"/>
              <a:t>What is the global burden of asthma?</a:t>
            </a:r>
            <a:r>
              <a:rPr lang="en-NZ" dirty="0" smtClean="0"/>
              <a:t/>
            </a:r>
            <a:br>
              <a:rPr lang="en-NZ" dirty="0" smtClean="0"/>
            </a:br>
            <a:endParaRPr lang="en-AU" dirty="0" smtClean="0"/>
          </a:p>
        </p:txBody>
      </p:sp>
      <p:sp>
        <p:nvSpPr>
          <p:cNvPr id="38915" name="Rectangle 3"/>
          <p:cNvSpPr>
            <a:spLocks noGrp="1" noChangeArrowheads="1"/>
          </p:cNvSpPr>
          <p:nvPr>
            <p:ph type="body" idx="1"/>
          </p:nvPr>
        </p:nvSpPr>
        <p:spPr>
          <a:xfrm>
            <a:off x="704171" y="1569357"/>
            <a:ext cx="9120187" cy="4737100"/>
          </a:xfrm>
          <a:solidFill>
            <a:srgbClr val="FEFEFE">
              <a:alpha val="50195"/>
            </a:srgbClr>
          </a:solidFill>
        </p:spPr>
        <p:txBody>
          <a:bodyPr/>
          <a:lstStyle/>
          <a:p>
            <a:pPr eaLnBrk="1" hangingPunct="1">
              <a:lnSpc>
                <a:spcPct val="90000"/>
              </a:lnSpc>
            </a:pPr>
            <a:r>
              <a:rPr lang="en-AU" sz="2800" dirty="0" smtClean="0"/>
              <a:t>About 15% of children age 13-14 years have had asthma symptoms in the last year</a:t>
            </a:r>
          </a:p>
          <a:p>
            <a:pPr eaLnBrk="1" hangingPunct="1">
              <a:lnSpc>
                <a:spcPct val="90000"/>
              </a:lnSpc>
            </a:pPr>
            <a:r>
              <a:rPr lang="en-AU" sz="2800" dirty="0" smtClean="0"/>
              <a:t>As low as 3% in low-and-middle-income countries (and &lt;1% in rural areas)</a:t>
            </a:r>
          </a:p>
          <a:p>
            <a:pPr eaLnBrk="1" hangingPunct="1">
              <a:lnSpc>
                <a:spcPct val="90000"/>
              </a:lnSpc>
            </a:pPr>
            <a:r>
              <a:rPr lang="en-AU" sz="2800" dirty="0" smtClean="0"/>
              <a:t>As high as 30% in high income countries</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823686" y="395515"/>
            <a:ext cx="9258300" cy="1143000"/>
          </a:xfrm>
        </p:spPr>
        <p:txBody>
          <a:bodyPr/>
          <a:lstStyle/>
          <a:p>
            <a:r>
              <a:rPr lang="en-US" sz="3600" dirty="0" smtClean="0"/>
              <a:t>Examples of the Population-based Approach</a:t>
            </a:r>
          </a:p>
        </p:txBody>
      </p:sp>
      <p:sp>
        <p:nvSpPr>
          <p:cNvPr id="21507" name="Rectangle 7"/>
          <p:cNvSpPr>
            <a:spLocks noGrp="1" noChangeArrowheads="1"/>
          </p:cNvSpPr>
          <p:nvPr>
            <p:ph type="body" idx="1"/>
          </p:nvPr>
        </p:nvSpPr>
        <p:spPr/>
        <p:txBody>
          <a:bodyPr/>
          <a:lstStyle/>
          <a:p>
            <a:r>
              <a:rPr lang="en-US" dirty="0" smtClean="0"/>
              <a:t>Cancer Incidence in Five Continents</a:t>
            </a:r>
          </a:p>
          <a:p>
            <a:r>
              <a:rPr lang="en-US" dirty="0" smtClean="0"/>
              <a:t>Global comparisons of CHD</a:t>
            </a:r>
          </a:p>
          <a:p>
            <a:r>
              <a:rPr lang="en-US" dirty="0" smtClean="0"/>
              <a:t>Global comparisons of asthma prevalence</a:t>
            </a:r>
          </a:p>
          <a:p>
            <a:pPr lvl="1"/>
            <a:r>
              <a:rPr lang="en-US" dirty="0" smtClean="0"/>
              <a:t>The European Community Respiratory Health Study (ECRHS)</a:t>
            </a:r>
          </a:p>
          <a:p>
            <a:pPr lvl="1"/>
            <a:r>
              <a:rPr lang="en-US" dirty="0" smtClean="0"/>
              <a:t>The International Study of Asthma and Allergies in Childhood (ISAAC)</a:t>
            </a:r>
          </a:p>
          <a:p>
            <a:endParaRPr lang="en-US" dirty="0" smtClean="0"/>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14350" y="463324"/>
            <a:ext cx="9258300" cy="1143000"/>
          </a:xfrm>
        </p:spPr>
        <p:txBody>
          <a:bodyPr/>
          <a:lstStyle/>
          <a:p>
            <a:pPr eaLnBrk="1" hangingPunct="1"/>
            <a:r>
              <a:rPr lang="en-AU" sz="3200" b="1" dirty="0" smtClean="0"/>
              <a:t>What is it going to be in 20 years time?</a:t>
            </a:r>
            <a:r>
              <a:rPr lang="en-NZ" dirty="0" smtClean="0"/>
              <a:t/>
            </a:r>
            <a:br>
              <a:rPr lang="en-NZ" dirty="0" smtClean="0"/>
            </a:br>
            <a:endParaRPr lang="en-AU" dirty="0" smtClean="0"/>
          </a:p>
        </p:txBody>
      </p:sp>
      <p:sp>
        <p:nvSpPr>
          <p:cNvPr id="38915" name="Rectangle 3"/>
          <p:cNvSpPr>
            <a:spLocks noGrp="1" noChangeArrowheads="1"/>
          </p:cNvSpPr>
          <p:nvPr>
            <p:ph type="body" idx="1"/>
          </p:nvPr>
        </p:nvSpPr>
        <p:spPr>
          <a:xfrm>
            <a:off x="704171" y="1569357"/>
            <a:ext cx="9120187" cy="4737100"/>
          </a:xfrm>
          <a:solidFill>
            <a:srgbClr val="FEFEFE">
              <a:alpha val="50195"/>
            </a:srgbClr>
          </a:solidFill>
        </p:spPr>
        <p:txBody>
          <a:bodyPr/>
          <a:lstStyle/>
          <a:p>
            <a:pPr eaLnBrk="1" hangingPunct="1">
              <a:lnSpc>
                <a:spcPct val="90000"/>
              </a:lnSpc>
            </a:pPr>
            <a:r>
              <a:rPr lang="en-AU" sz="2800" dirty="0" smtClean="0"/>
              <a:t>Up to 30% globally</a:t>
            </a:r>
          </a:p>
          <a:p>
            <a:pPr eaLnBrk="1" hangingPunct="1">
              <a:lnSpc>
                <a:spcPct val="90000"/>
              </a:lnSpc>
            </a:pPr>
            <a:r>
              <a:rPr lang="en-AU" sz="2800" dirty="0" smtClean="0"/>
              <a:t>Increases from 3% up to 30% in low-and-middle income countries</a:t>
            </a:r>
          </a:p>
          <a:p>
            <a:pPr eaLnBrk="1" hangingPunct="1">
              <a:lnSpc>
                <a:spcPct val="90000"/>
              </a:lnSpc>
            </a:pPr>
            <a:r>
              <a:rPr lang="en-AU" sz="2800" dirty="0" smtClean="0"/>
              <a:t>Major costs for health services and patients in LMICs</a:t>
            </a:r>
          </a:p>
          <a:p>
            <a:pPr eaLnBrk="1" hangingPunct="1">
              <a:lnSpc>
                <a:spcPct val="90000"/>
              </a:lnSpc>
            </a:pPr>
            <a:r>
              <a:rPr lang="en-AU" sz="2800" dirty="0" smtClean="0"/>
              <a:t>Major burden of chronic disease</a:t>
            </a: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514350" y="231094"/>
            <a:ext cx="9529536" cy="1143000"/>
          </a:xfrm>
        </p:spPr>
        <p:txBody>
          <a:bodyPr/>
          <a:lstStyle/>
          <a:p>
            <a:pPr eaLnBrk="1" hangingPunct="1"/>
            <a:r>
              <a:rPr lang="en-US" sz="3200" b="1" dirty="0" smtClean="0"/>
              <a:t>“Established” asthma risk factors do not explain the international patterns or time trends</a:t>
            </a:r>
          </a:p>
        </p:txBody>
      </p:sp>
      <p:sp>
        <p:nvSpPr>
          <p:cNvPr id="39939" name="Rectangle 5"/>
          <p:cNvSpPr>
            <a:spLocks noGrp="1" noChangeArrowheads="1"/>
          </p:cNvSpPr>
          <p:nvPr>
            <p:ph type="body" idx="1"/>
          </p:nvPr>
        </p:nvSpPr>
        <p:spPr>
          <a:xfrm>
            <a:off x="528864" y="1353458"/>
            <a:ext cx="9258300" cy="4525963"/>
          </a:xfrm>
        </p:spPr>
        <p:txBody>
          <a:bodyPr/>
          <a:lstStyle/>
          <a:p>
            <a:pPr eaLnBrk="1" hangingPunct="1"/>
            <a:r>
              <a:rPr lang="en-US" sz="2800" dirty="0" smtClean="0"/>
              <a:t>House dust mite allergen</a:t>
            </a:r>
          </a:p>
          <a:p>
            <a:pPr eaLnBrk="1" hangingPunct="1"/>
            <a:r>
              <a:rPr lang="en-US" sz="2800" dirty="0" smtClean="0"/>
              <a:t>Other indoor allergens</a:t>
            </a:r>
          </a:p>
          <a:p>
            <a:pPr eaLnBrk="1" hangingPunct="1"/>
            <a:r>
              <a:rPr lang="en-US" sz="2800" dirty="0" smtClean="0"/>
              <a:t>“Colds”</a:t>
            </a:r>
          </a:p>
          <a:p>
            <a:pPr eaLnBrk="1" hangingPunct="1"/>
            <a:r>
              <a:rPr lang="en-US" sz="2800" dirty="0" smtClean="0"/>
              <a:t>Passive/active smoking</a:t>
            </a:r>
          </a:p>
          <a:p>
            <a:pPr eaLnBrk="1" hangingPunct="1"/>
            <a:r>
              <a:rPr lang="en-US" sz="2800" dirty="0" smtClean="0"/>
              <a:t>Diet</a:t>
            </a:r>
          </a:p>
          <a:p>
            <a:pPr eaLnBrk="1" hangingPunct="1"/>
            <a:r>
              <a:rPr lang="en-US" sz="2800" dirty="0" smtClean="0"/>
              <a:t>Stress</a:t>
            </a:r>
          </a:p>
          <a:p>
            <a:pPr eaLnBrk="1" hangingPunct="1"/>
            <a:r>
              <a:rPr lang="en-US" sz="2800" dirty="0" smtClean="0"/>
              <a:t>Air pollution</a:t>
            </a:r>
          </a:p>
          <a:p>
            <a:pPr eaLnBrk="1" hangingPunct="1"/>
            <a:r>
              <a:rPr lang="en-US" sz="2800" dirty="0" smtClean="0"/>
              <a:t>Occupational exposures</a:t>
            </a:r>
          </a:p>
          <a:p>
            <a:pPr eaLnBrk="1" hangingPunct="1">
              <a:buNone/>
            </a:pPr>
            <a:r>
              <a:rPr lang="en-US" sz="2800" dirty="0" smtClean="0">
                <a:solidFill>
                  <a:srgbClr val="FF0000"/>
                </a:solidFill>
              </a:rPr>
              <a:t>There is very little evidence that any of these factors are primary causes of asthma, or that preventive interventions work</a:t>
            </a: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body" sz="half" idx="2"/>
          </p:nvPr>
        </p:nvSpPr>
        <p:spPr>
          <a:xfrm>
            <a:off x="5213577" y="1421493"/>
            <a:ext cx="4738687" cy="4443413"/>
          </a:xfrm>
          <a:solidFill>
            <a:srgbClr val="FEFEFE">
              <a:alpha val="50000"/>
            </a:srgbClr>
          </a:solidFill>
        </p:spPr>
        <p:txBody>
          <a:bodyPr/>
          <a:lstStyle/>
          <a:p>
            <a:pPr>
              <a:spcBef>
                <a:spcPct val="50000"/>
              </a:spcBef>
            </a:pPr>
            <a:endParaRPr lang="en-NZ" sz="2600" dirty="0"/>
          </a:p>
          <a:p>
            <a:pPr>
              <a:spcBef>
                <a:spcPct val="50000"/>
              </a:spcBef>
            </a:pPr>
            <a:r>
              <a:rPr lang="en-NZ" sz="2600" dirty="0"/>
              <a:t>“Before and after” trial of </a:t>
            </a:r>
            <a:r>
              <a:rPr lang="en-NZ" sz="2600" dirty="0" err="1"/>
              <a:t>marae</a:t>
            </a:r>
            <a:r>
              <a:rPr lang="en-NZ" sz="2600" dirty="0"/>
              <a:t>-based asthma education</a:t>
            </a:r>
          </a:p>
          <a:p>
            <a:pPr>
              <a:spcBef>
                <a:spcPct val="50000"/>
              </a:spcBef>
            </a:pPr>
            <a:r>
              <a:rPr lang="en-NZ" sz="2600" dirty="0"/>
              <a:t>Simple self-management plan</a:t>
            </a:r>
          </a:p>
          <a:p>
            <a:pPr>
              <a:spcBef>
                <a:spcPct val="50000"/>
              </a:spcBef>
            </a:pPr>
            <a:r>
              <a:rPr lang="en-AU" sz="2600" dirty="0"/>
              <a:t>Long term reduction in asthma morbidity and requirement for acute medical services</a:t>
            </a:r>
            <a:endParaRPr lang="en-NZ" sz="2600" dirty="0"/>
          </a:p>
        </p:txBody>
      </p:sp>
      <p:sp>
        <p:nvSpPr>
          <p:cNvPr id="432131" name="Rectangle 3"/>
          <p:cNvSpPr>
            <a:spLocks noGrp="1" noChangeArrowheads="1"/>
          </p:cNvSpPr>
          <p:nvPr>
            <p:ph type="title"/>
          </p:nvPr>
        </p:nvSpPr>
        <p:spPr>
          <a:xfrm>
            <a:off x="5029200" y="482600"/>
            <a:ext cx="4679950" cy="1143000"/>
          </a:xfrm>
        </p:spPr>
        <p:txBody>
          <a:bodyPr/>
          <a:lstStyle/>
          <a:p>
            <a:r>
              <a:rPr lang="en-NZ"/>
              <a:t>Wairarapa Māori Asthma Project</a:t>
            </a:r>
            <a:endParaRPr lang="en-AU"/>
          </a:p>
        </p:txBody>
      </p:sp>
      <p:pic>
        <p:nvPicPr>
          <p:cNvPr id="432132" name="Picture 4" descr="te reo o te ora"/>
          <p:cNvPicPr>
            <a:picLocks noChangeAspect="1" noChangeArrowheads="1"/>
          </p:cNvPicPr>
          <p:nvPr/>
        </p:nvPicPr>
        <p:blipFill>
          <a:blip r:embed="rId2" cstate="print">
            <a:lum bright="16000" contrast="4000"/>
          </a:blip>
          <a:srcRect/>
          <a:stretch>
            <a:fillRect/>
          </a:stretch>
        </p:blipFill>
        <p:spPr bwMode="auto">
          <a:xfrm>
            <a:off x="654050" y="433388"/>
            <a:ext cx="4165600" cy="5884862"/>
          </a:xfrm>
          <a:prstGeom prst="rect">
            <a:avLst/>
          </a:prstGeom>
          <a:noFill/>
          <a:ln w="9525">
            <a:noFill/>
            <a:miter lim="800000"/>
            <a:headEnd/>
            <a:tailEnd/>
          </a:ln>
        </p:spPr>
      </p:pic>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sz="quarter"/>
          </p:nvPr>
        </p:nvSpPr>
        <p:spPr/>
        <p:txBody>
          <a:bodyPr/>
          <a:lstStyle/>
          <a:p>
            <a:endParaRPr lang="en-NZ"/>
          </a:p>
        </p:txBody>
      </p:sp>
      <p:pic>
        <p:nvPicPr>
          <p:cNvPr id="60419" name="Picture 3" descr="100_0828"/>
          <p:cNvPicPr>
            <a:picLocks noGrp="1" noChangeAspect="1" noChangeArrowheads="1"/>
          </p:cNvPicPr>
          <p:nvPr>
            <p:ph sz="quarter" idx="1"/>
          </p:nvPr>
        </p:nvPicPr>
        <p:blipFill>
          <a:blip r:embed="rId2" cstate="print"/>
          <a:srcRect/>
          <a:stretch>
            <a:fillRect/>
          </a:stretch>
        </p:blipFill>
        <p:spPr>
          <a:xfrm>
            <a:off x="1" y="363538"/>
            <a:ext cx="4539853" cy="3027362"/>
          </a:xfrm>
          <a:noFill/>
          <a:ln/>
        </p:spPr>
      </p:pic>
      <p:pic>
        <p:nvPicPr>
          <p:cNvPr id="60420" name="Picture 4" descr="100_0833"/>
          <p:cNvPicPr>
            <a:picLocks noGrp="1" noChangeAspect="1" noChangeArrowheads="1"/>
          </p:cNvPicPr>
          <p:nvPr>
            <p:ph sz="quarter" idx="2"/>
          </p:nvPr>
        </p:nvPicPr>
        <p:blipFill>
          <a:blip r:embed="rId3" cstate="print"/>
          <a:srcRect/>
          <a:stretch>
            <a:fillRect/>
          </a:stretch>
        </p:blipFill>
        <p:spPr>
          <a:xfrm>
            <a:off x="1" y="3543300"/>
            <a:ext cx="4534496" cy="3022600"/>
          </a:xfrm>
          <a:noFill/>
          <a:ln/>
        </p:spPr>
      </p:pic>
      <p:pic>
        <p:nvPicPr>
          <p:cNvPr id="60421" name="Picture 5" descr="100_0842"/>
          <p:cNvPicPr>
            <a:picLocks noGrp="1" noChangeAspect="1" noChangeArrowheads="1"/>
          </p:cNvPicPr>
          <p:nvPr>
            <p:ph sz="quarter" idx="3"/>
          </p:nvPr>
        </p:nvPicPr>
        <p:blipFill>
          <a:blip r:embed="rId4" cstate="print"/>
          <a:srcRect/>
          <a:stretch>
            <a:fillRect/>
          </a:stretch>
        </p:blipFill>
        <p:spPr>
          <a:xfrm>
            <a:off x="4763096" y="304800"/>
            <a:ext cx="4686300" cy="3124200"/>
          </a:xfrm>
          <a:noFill/>
          <a:ln/>
        </p:spPr>
      </p:pic>
      <p:pic>
        <p:nvPicPr>
          <p:cNvPr id="60422" name="Picture 6" descr="100_0837"/>
          <p:cNvPicPr>
            <a:picLocks noGrp="1" noChangeAspect="1" noChangeArrowheads="1"/>
          </p:cNvPicPr>
          <p:nvPr>
            <p:ph sz="quarter" idx="4"/>
          </p:nvPr>
        </p:nvPicPr>
        <p:blipFill>
          <a:blip r:embed="rId5" cstate="print"/>
          <a:srcRect/>
          <a:stretch>
            <a:fillRect/>
          </a:stretch>
        </p:blipFill>
        <p:spPr>
          <a:xfrm>
            <a:off x="4736307" y="3530600"/>
            <a:ext cx="4534496" cy="3022600"/>
          </a:xfrm>
          <a:noFill/>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AU"/>
              <a:t> </a:t>
            </a:r>
          </a:p>
        </p:txBody>
      </p:sp>
      <p:graphicFrame>
        <p:nvGraphicFramePr>
          <p:cNvPr id="441347" name="Object 3"/>
          <p:cNvGraphicFramePr>
            <a:graphicFrameLocks noGrp="1" noChangeAspect="1"/>
          </p:cNvGraphicFramePr>
          <p:nvPr>
            <p:ph idx="1"/>
          </p:nvPr>
        </p:nvGraphicFramePr>
        <p:xfrm>
          <a:off x="1195388" y="1035050"/>
          <a:ext cx="7856537" cy="4114800"/>
        </p:xfrm>
        <a:graphic>
          <a:graphicData uri="http://schemas.openxmlformats.org/presentationml/2006/ole">
            <mc:AlternateContent xmlns:mc="http://schemas.openxmlformats.org/markup-compatibility/2006">
              <mc:Choice xmlns:v="urn:schemas-microsoft-com:vml" Requires="v">
                <p:oleObj spid="_x0000_s177155" name="Bitmap Image" r:id="rId3" imgW="18238095" imgH="9554909" progId="PBrush">
                  <p:embed/>
                </p:oleObj>
              </mc:Choice>
              <mc:Fallback>
                <p:oleObj name="Bitmap Image" r:id="rId3" imgW="18238095" imgH="9554909"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88" y="1035050"/>
                        <a:ext cx="7856537"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5000" y="203200"/>
            <a:ext cx="9334500" cy="1143000"/>
          </a:xfrm>
        </p:spPr>
        <p:txBody>
          <a:bodyPr/>
          <a:lstStyle/>
          <a:p>
            <a:pPr eaLnBrk="1" hangingPunct="1"/>
            <a:r>
              <a:rPr lang="en-US" dirty="0" smtClean="0"/>
              <a:t>What can we do about asthma?</a:t>
            </a:r>
          </a:p>
        </p:txBody>
      </p:sp>
      <p:sp>
        <p:nvSpPr>
          <p:cNvPr id="16387" name="Rectangle 3"/>
          <p:cNvSpPr>
            <a:spLocks noGrp="1" noChangeArrowheads="1"/>
          </p:cNvSpPr>
          <p:nvPr>
            <p:ph type="body" idx="1"/>
          </p:nvPr>
        </p:nvSpPr>
        <p:spPr>
          <a:xfrm>
            <a:off x="514350" y="1809750"/>
            <a:ext cx="9258300" cy="2905125"/>
          </a:xfrm>
        </p:spPr>
        <p:txBody>
          <a:bodyPr/>
          <a:lstStyle/>
          <a:p>
            <a:pPr lvl="1" eaLnBrk="1" hangingPunct="1"/>
            <a:r>
              <a:rPr lang="en-US" dirty="0" smtClean="0">
                <a:solidFill>
                  <a:srgbClr val="FF0000"/>
                </a:solidFill>
              </a:rPr>
              <a:t>Access to inexpensive generic asthma medications</a:t>
            </a:r>
          </a:p>
          <a:p>
            <a:pPr lvl="2" eaLnBrk="1" hangingPunct="1"/>
            <a:r>
              <a:rPr lang="en-US" dirty="0" smtClean="0">
                <a:solidFill>
                  <a:srgbClr val="FF0000"/>
                </a:solidFill>
              </a:rPr>
              <a:t>Asthma Drug Facility</a:t>
            </a:r>
          </a:p>
          <a:p>
            <a:pPr lvl="3" eaLnBrk="1" hangingPunct="1"/>
            <a:r>
              <a:rPr lang="en-US" dirty="0" smtClean="0">
                <a:solidFill>
                  <a:srgbClr val="FF0000"/>
                </a:solidFill>
                <a:hlinkClick r:id="rId3"/>
              </a:rPr>
              <a:t>http://www.globaladf.org/</a:t>
            </a:r>
            <a:endParaRPr lang="en-US" dirty="0" smtClean="0">
              <a:solidFill>
                <a:srgbClr val="FF0000"/>
              </a:solidFill>
            </a:endParaRPr>
          </a:p>
          <a:p>
            <a:pPr lvl="1" eaLnBrk="1" hangingPunct="1"/>
            <a:r>
              <a:rPr lang="en-US" dirty="0" smtClean="0">
                <a:solidFill>
                  <a:srgbClr val="FF0000"/>
                </a:solidFill>
              </a:rPr>
              <a:t>Improvements in asthma management</a:t>
            </a:r>
          </a:p>
          <a:p>
            <a:pPr lvl="2" eaLnBrk="1" hangingPunct="1"/>
            <a:r>
              <a:rPr lang="en-US" dirty="0" smtClean="0">
                <a:solidFill>
                  <a:srgbClr val="FF0000"/>
                </a:solidFill>
              </a:rPr>
              <a:t>Global Asthma Network</a:t>
            </a:r>
          </a:p>
          <a:p>
            <a:pPr lvl="3" eaLnBrk="1" hangingPunct="1"/>
            <a:r>
              <a:rPr lang="en-US" dirty="0" smtClean="0">
                <a:solidFill>
                  <a:srgbClr val="FF0000"/>
                </a:solidFill>
                <a:hlinkClick r:id="rId4"/>
              </a:rPr>
              <a:t>http://www.globalasthmareport.org/</a:t>
            </a:r>
            <a:endParaRPr lang="en-US" dirty="0" smtClean="0">
              <a:solidFill>
                <a:srgbClr val="FF0000"/>
              </a:solidFill>
            </a:endParaRPr>
          </a:p>
          <a:p>
            <a:pPr lvl="3" eaLnBrk="1" hangingPunct="1"/>
            <a:endParaRPr lang="en-US" dirty="0" smtClean="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14350" y="463324"/>
            <a:ext cx="9258300" cy="1143000"/>
          </a:xfrm>
        </p:spPr>
        <p:txBody>
          <a:bodyPr/>
          <a:lstStyle/>
          <a:p>
            <a:pPr eaLnBrk="1" hangingPunct="1"/>
            <a:r>
              <a:rPr lang="en-AU" sz="3200" b="1" dirty="0" smtClean="0"/>
              <a:t>What are the implications for other NCDs?</a:t>
            </a:r>
            <a:r>
              <a:rPr lang="en-NZ" dirty="0" smtClean="0"/>
              <a:t/>
            </a:r>
            <a:br>
              <a:rPr lang="en-NZ" dirty="0" smtClean="0"/>
            </a:br>
            <a:endParaRPr lang="en-AU" dirty="0" smtClean="0"/>
          </a:p>
        </p:txBody>
      </p:sp>
      <p:sp>
        <p:nvSpPr>
          <p:cNvPr id="38915" name="Rectangle 3"/>
          <p:cNvSpPr>
            <a:spLocks noGrp="1" noChangeArrowheads="1"/>
          </p:cNvSpPr>
          <p:nvPr>
            <p:ph type="body" idx="1"/>
          </p:nvPr>
        </p:nvSpPr>
        <p:spPr>
          <a:xfrm>
            <a:off x="704171" y="1569357"/>
            <a:ext cx="9120187" cy="4737100"/>
          </a:xfrm>
          <a:solidFill>
            <a:srgbClr val="FEFEFE">
              <a:alpha val="50195"/>
            </a:srgbClr>
          </a:solidFill>
        </p:spPr>
        <p:txBody>
          <a:bodyPr/>
          <a:lstStyle/>
          <a:p>
            <a:pPr eaLnBrk="1" hangingPunct="1">
              <a:lnSpc>
                <a:spcPct val="90000"/>
              </a:lnSpc>
            </a:pPr>
            <a:r>
              <a:rPr lang="en-AU" sz="2800" dirty="0" smtClean="0"/>
              <a:t>“One size doesn’t fit all”</a:t>
            </a:r>
          </a:p>
          <a:p>
            <a:pPr eaLnBrk="1" hangingPunct="1">
              <a:lnSpc>
                <a:spcPct val="90000"/>
              </a:lnSpc>
            </a:pPr>
            <a:r>
              <a:rPr lang="en-AU" sz="2800" dirty="0" smtClean="0"/>
              <a:t>While taking action on the things we know about (tobacco, diet, salt, physical activity) we also need to do more research on the diseases that we don’t understand well</a:t>
            </a:r>
          </a:p>
          <a:p>
            <a:pPr eaLnBrk="1" hangingPunct="1">
              <a:lnSpc>
                <a:spcPct val="90000"/>
              </a:lnSpc>
            </a:pPr>
            <a:r>
              <a:rPr lang="en-AU" sz="2800" dirty="0" smtClean="0"/>
              <a:t>In the meantime there is a lot that we can do to improve the management of chronic disease in low-and-middle-income countries</a:t>
            </a:r>
          </a:p>
          <a:p>
            <a:pPr eaLnBrk="1" hangingPunct="1">
              <a:lnSpc>
                <a:spcPct val="90000"/>
              </a:lnSpc>
            </a:pPr>
            <a:r>
              <a:rPr lang="en-AU" sz="2800" dirty="0" smtClean="0"/>
              <a:t>This is, in any case, often a prerequisite to obtaining support for health protection and promotion interventions</a:t>
            </a: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NZ" smtClean="0"/>
              <a:t>Conclusions</a:t>
            </a:r>
          </a:p>
        </p:txBody>
      </p:sp>
      <p:sp>
        <p:nvSpPr>
          <p:cNvPr id="67587" name="Rectangle 3"/>
          <p:cNvSpPr>
            <a:spLocks noGrp="1" noChangeArrowheads="1"/>
          </p:cNvSpPr>
          <p:nvPr>
            <p:ph type="body" idx="1"/>
          </p:nvPr>
        </p:nvSpPr>
        <p:spPr>
          <a:xfrm>
            <a:off x="514350" y="1600200"/>
            <a:ext cx="8483600" cy="4525963"/>
          </a:xfrm>
        </p:spPr>
        <p:txBody>
          <a:bodyPr/>
          <a:lstStyle/>
          <a:p>
            <a:pPr eaLnBrk="1" hangingPunct="1">
              <a:lnSpc>
                <a:spcPct val="80000"/>
              </a:lnSpc>
            </a:pPr>
            <a:r>
              <a:rPr lang="en-NZ" sz="2400" dirty="0" smtClean="0"/>
              <a:t>Asthma prevalence has been increasing worldwide</a:t>
            </a:r>
          </a:p>
          <a:p>
            <a:pPr eaLnBrk="1" hangingPunct="1">
              <a:lnSpc>
                <a:spcPct val="80000"/>
              </a:lnSpc>
            </a:pPr>
            <a:r>
              <a:rPr lang="en-NZ" sz="2400" dirty="0" smtClean="0"/>
              <a:t>The highest </a:t>
            </a:r>
            <a:r>
              <a:rPr lang="en-NZ" sz="2400" dirty="0" err="1" smtClean="0"/>
              <a:t>prevalences</a:t>
            </a:r>
            <a:r>
              <a:rPr lang="en-NZ" sz="2400" dirty="0" smtClean="0"/>
              <a:t> are in English-speaking countries where the epidemic appears to have “levelled off”</a:t>
            </a:r>
          </a:p>
          <a:p>
            <a:pPr eaLnBrk="1" hangingPunct="1">
              <a:lnSpc>
                <a:spcPct val="80000"/>
              </a:lnSpc>
            </a:pPr>
            <a:r>
              <a:rPr lang="en-NZ" sz="2400" dirty="0" smtClean="0"/>
              <a:t>“Established” risk factors such as allergen exposure do not explain the international patterns or time trends</a:t>
            </a:r>
          </a:p>
          <a:p>
            <a:pPr eaLnBrk="1" hangingPunct="1">
              <a:lnSpc>
                <a:spcPct val="80000"/>
              </a:lnSpc>
            </a:pPr>
            <a:r>
              <a:rPr lang="en-NZ" sz="2400" dirty="0" smtClean="0"/>
              <a:t>The “hygiene hypothesis” suggests that </a:t>
            </a:r>
            <a:r>
              <a:rPr lang="en-US" sz="2400" dirty="0" smtClean="0"/>
              <a:t>the increases could be occurring because our cleaner environment means that we have lost the previous protective effect of infant infections</a:t>
            </a:r>
          </a:p>
          <a:p>
            <a:pPr eaLnBrk="1" hangingPunct="1">
              <a:lnSpc>
                <a:spcPct val="80000"/>
              </a:lnSpc>
            </a:pPr>
            <a:endParaRPr lang="en-NZ" sz="2400" dirty="0" smtClean="0"/>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NZ" smtClean="0"/>
              <a:t>Conclusions</a:t>
            </a:r>
          </a:p>
        </p:txBody>
      </p:sp>
      <p:sp>
        <p:nvSpPr>
          <p:cNvPr id="68611" name="Rectangle 3"/>
          <p:cNvSpPr>
            <a:spLocks noGrp="1" noChangeArrowheads="1"/>
          </p:cNvSpPr>
          <p:nvPr>
            <p:ph type="body" idx="1"/>
          </p:nvPr>
        </p:nvSpPr>
        <p:spPr>
          <a:xfrm>
            <a:off x="514350" y="1600200"/>
            <a:ext cx="8483600" cy="4525963"/>
          </a:xfrm>
        </p:spPr>
        <p:txBody>
          <a:bodyPr/>
          <a:lstStyle/>
          <a:p>
            <a:pPr eaLnBrk="1" hangingPunct="1">
              <a:lnSpc>
                <a:spcPct val="90000"/>
              </a:lnSpc>
            </a:pPr>
            <a:r>
              <a:rPr lang="en-US" sz="2400" dirty="0" smtClean="0"/>
              <a:t>It is possible that the “package” of changes involved in increasing affluence and Westernization account for the asthma prevalence increases, but that this does not involve (the lack of) infant infections or classic atopic (TH2) mechanisms</a:t>
            </a:r>
          </a:p>
          <a:p>
            <a:pPr eaLnBrk="1" hangingPunct="1">
              <a:lnSpc>
                <a:spcPct val="90000"/>
              </a:lnSpc>
            </a:pPr>
            <a:r>
              <a:rPr lang="en-NZ" sz="2400" dirty="0" smtClean="0"/>
              <a:t>A “broader hygiene hypothesis” suggests that reduced exposure to factors involved in farming may explain the recent rise in asthma in many western countries</a:t>
            </a:r>
          </a:p>
          <a:p>
            <a:pPr eaLnBrk="1" hangingPunct="1">
              <a:lnSpc>
                <a:spcPct val="90000"/>
              </a:lnSpc>
            </a:pPr>
            <a:r>
              <a:rPr lang="en-NZ" sz="2400" dirty="0" smtClean="0"/>
              <a:t>Identification of protective factors in farming may be crucial for prevention of asthma </a:t>
            </a:r>
            <a:r>
              <a:rPr lang="en-NZ" sz="2400" b="1" i="1" dirty="0" smtClean="0"/>
              <a:t>in the general population</a:t>
            </a:r>
            <a:endParaRPr lang="en-NZ" sz="2400" dirty="0" smtClean="0"/>
          </a:p>
          <a:p>
            <a:pPr eaLnBrk="1" hangingPunct="1">
              <a:lnSpc>
                <a:spcPct val="90000"/>
              </a:lnSpc>
            </a:pPr>
            <a:r>
              <a:rPr lang="en-NZ" sz="2400" dirty="0" smtClean="0"/>
              <a:t>In the meantime, there is a great deal we can do to improve asthma management and access to asthma medications in low and middle income countries</a:t>
            </a:r>
          </a:p>
          <a:p>
            <a:pPr eaLnBrk="1" hangingPunct="1">
              <a:lnSpc>
                <a:spcPct val="90000"/>
              </a:lnSpc>
            </a:pPr>
            <a:endParaRPr lang="en-NZ" sz="2400" dirty="0" smtClean="0"/>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98954" y="693511"/>
            <a:ext cx="8743950" cy="1470025"/>
          </a:xfrm>
        </p:spPr>
        <p:txBody>
          <a:bodyPr/>
          <a:lstStyle/>
          <a:p>
            <a:r>
              <a:rPr lang="en-US" sz="3200" b="1" dirty="0" smtClean="0"/>
              <a:t>What causes asthma?</a:t>
            </a:r>
          </a:p>
        </p:txBody>
      </p:sp>
      <p:sp>
        <p:nvSpPr>
          <p:cNvPr id="24579" name="Rectangle 3"/>
          <p:cNvSpPr>
            <a:spLocks noGrp="1" noChangeArrowheads="1"/>
          </p:cNvSpPr>
          <p:nvPr>
            <p:ph type="subTitle" idx="1"/>
          </p:nvPr>
        </p:nvSpPr>
        <p:spPr>
          <a:xfrm>
            <a:off x="653143" y="3654879"/>
            <a:ext cx="8882743" cy="1208088"/>
          </a:xfrm>
        </p:spPr>
        <p:txBody>
          <a:bodyPr/>
          <a:lstStyle/>
          <a:p>
            <a:r>
              <a:rPr lang="en-US" b="1" dirty="0" smtClean="0"/>
              <a:t>Neil Pearce</a:t>
            </a:r>
          </a:p>
          <a:p>
            <a:r>
              <a:rPr lang="en-NZ" sz="2400" dirty="0" smtClean="0"/>
              <a:t>Faculty of Epidemiology and Population Health</a:t>
            </a:r>
          </a:p>
          <a:p>
            <a:r>
              <a:rPr lang="en-NZ" sz="2400" dirty="0" smtClean="0"/>
              <a:t>London School of Hygiene and Tropical Medicine</a:t>
            </a:r>
            <a:endParaRPr lang="en-AU" sz="2400" dirty="0" smtClean="0"/>
          </a:p>
          <a:p>
            <a:endParaRPr lang="en-NZ" dirty="0" smtClean="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800100" y="6248400"/>
            <a:ext cx="2133600" cy="457200"/>
          </a:xfrm>
          <a:prstGeom prst="rect">
            <a:avLst/>
          </a:prstGeom>
          <a:noFill/>
          <a:ln w="12700">
            <a:noFill/>
            <a:miter lim="800000"/>
            <a:headEnd/>
            <a:tailEnd/>
          </a:ln>
        </p:spPr>
        <p:txBody>
          <a:bodyPr wrap="none" anchor="ctr"/>
          <a:lstStyle/>
          <a:p>
            <a:endParaRPr lang="en-US"/>
          </a:p>
        </p:txBody>
      </p:sp>
      <p:sp>
        <p:nvSpPr>
          <p:cNvPr id="19459" name="Rectangle 3"/>
          <p:cNvSpPr>
            <a:spLocks noChangeArrowheads="1"/>
          </p:cNvSpPr>
          <p:nvPr/>
        </p:nvSpPr>
        <p:spPr bwMode="auto">
          <a:xfrm>
            <a:off x="3543300" y="6248400"/>
            <a:ext cx="3200400" cy="457200"/>
          </a:xfrm>
          <a:prstGeom prst="rect">
            <a:avLst/>
          </a:prstGeom>
          <a:noFill/>
          <a:ln w="12700">
            <a:noFill/>
            <a:miter lim="800000"/>
            <a:headEnd/>
            <a:tailEnd/>
          </a:ln>
        </p:spPr>
        <p:txBody>
          <a:bodyPr wrap="none" anchor="ctr"/>
          <a:lstStyle/>
          <a:p>
            <a:endParaRPr lang="en-US"/>
          </a:p>
        </p:txBody>
      </p:sp>
      <p:sp>
        <p:nvSpPr>
          <p:cNvPr id="19460" name="Rectangle 4"/>
          <p:cNvSpPr>
            <a:spLocks noChangeArrowheads="1"/>
          </p:cNvSpPr>
          <p:nvPr/>
        </p:nvSpPr>
        <p:spPr bwMode="auto">
          <a:xfrm>
            <a:off x="3160713" y="765175"/>
            <a:ext cx="530225" cy="1185863"/>
          </a:xfrm>
          <a:prstGeom prst="rect">
            <a:avLst/>
          </a:prstGeom>
          <a:noFill/>
          <a:ln w="12700">
            <a:noFill/>
            <a:miter lim="800000"/>
            <a:headEnd/>
            <a:tailEnd/>
          </a:ln>
        </p:spPr>
        <p:txBody>
          <a:bodyPr lIns="90488" tIns="44450" rIns="90488" bIns="44450">
            <a:spAutoFit/>
          </a:bodyPr>
          <a:lstStyle/>
          <a:p>
            <a:pPr algn="ctr" defTabSz="762000" eaLnBrk="0" hangingPunct="0">
              <a:spcBef>
                <a:spcPct val="50000"/>
              </a:spcBef>
            </a:pPr>
            <a:r>
              <a:rPr lang="en-US" sz="7200">
                <a:solidFill>
                  <a:srgbClr val="FF0000"/>
                </a:solidFill>
              </a:rPr>
              <a:t>I</a:t>
            </a:r>
          </a:p>
        </p:txBody>
      </p:sp>
      <p:sp>
        <p:nvSpPr>
          <p:cNvPr id="19461" name="Rectangle 5"/>
          <p:cNvSpPr>
            <a:spLocks noChangeArrowheads="1"/>
          </p:cNvSpPr>
          <p:nvPr/>
        </p:nvSpPr>
        <p:spPr bwMode="auto">
          <a:xfrm>
            <a:off x="3717925" y="1038225"/>
            <a:ext cx="3867150" cy="820738"/>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en-US" sz="4800">
                <a:solidFill>
                  <a:schemeClr val="tx2"/>
                </a:solidFill>
              </a:rPr>
              <a:t>nternational</a:t>
            </a:r>
          </a:p>
        </p:txBody>
      </p:sp>
      <p:sp>
        <p:nvSpPr>
          <p:cNvPr id="19462" name="Rectangle 6"/>
          <p:cNvSpPr>
            <a:spLocks noChangeArrowheads="1"/>
          </p:cNvSpPr>
          <p:nvPr/>
        </p:nvSpPr>
        <p:spPr bwMode="auto">
          <a:xfrm>
            <a:off x="3043238" y="1708150"/>
            <a:ext cx="766762" cy="1185863"/>
          </a:xfrm>
          <a:prstGeom prst="rect">
            <a:avLst/>
          </a:prstGeom>
          <a:noFill/>
          <a:ln w="12700">
            <a:noFill/>
            <a:miter lim="800000"/>
            <a:headEnd/>
            <a:tailEnd/>
          </a:ln>
        </p:spPr>
        <p:txBody>
          <a:bodyPr lIns="90488" tIns="44450" rIns="90488" bIns="44450">
            <a:spAutoFit/>
          </a:bodyPr>
          <a:lstStyle/>
          <a:p>
            <a:pPr algn="ctr" defTabSz="762000" eaLnBrk="0" hangingPunct="0">
              <a:spcBef>
                <a:spcPct val="50000"/>
              </a:spcBef>
            </a:pPr>
            <a:r>
              <a:rPr lang="en-US" sz="7200">
                <a:solidFill>
                  <a:srgbClr val="FF0000"/>
                </a:solidFill>
              </a:rPr>
              <a:t>S</a:t>
            </a:r>
          </a:p>
        </p:txBody>
      </p:sp>
      <p:sp>
        <p:nvSpPr>
          <p:cNvPr id="19463" name="Rectangle 7"/>
          <p:cNvSpPr>
            <a:spLocks noChangeArrowheads="1"/>
          </p:cNvSpPr>
          <p:nvPr/>
        </p:nvSpPr>
        <p:spPr bwMode="auto">
          <a:xfrm>
            <a:off x="3717925" y="1979613"/>
            <a:ext cx="2884488" cy="820737"/>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en-US" sz="4800">
                <a:solidFill>
                  <a:schemeClr val="tx2"/>
                </a:solidFill>
              </a:rPr>
              <a:t>tudy of</a:t>
            </a:r>
          </a:p>
        </p:txBody>
      </p:sp>
      <p:sp>
        <p:nvSpPr>
          <p:cNvPr id="19464" name="Rectangle 8"/>
          <p:cNvSpPr>
            <a:spLocks noChangeArrowheads="1"/>
          </p:cNvSpPr>
          <p:nvPr/>
        </p:nvSpPr>
        <p:spPr bwMode="auto">
          <a:xfrm>
            <a:off x="3041650" y="2700338"/>
            <a:ext cx="766763" cy="1185862"/>
          </a:xfrm>
          <a:prstGeom prst="rect">
            <a:avLst/>
          </a:prstGeom>
          <a:noFill/>
          <a:ln w="12700">
            <a:noFill/>
            <a:miter lim="800000"/>
            <a:headEnd/>
            <a:tailEnd/>
          </a:ln>
        </p:spPr>
        <p:txBody>
          <a:bodyPr lIns="90488" tIns="44450" rIns="90488" bIns="44450">
            <a:spAutoFit/>
          </a:bodyPr>
          <a:lstStyle/>
          <a:p>
            <a:pPr algn="ctr" defTabSz="762000" eaLnBrk="0" hangingPunct="0">
              <a:spcBef>
                <a:spcPct val="50000"/>
              </a:spcBef>
            </a:pPr>
            <a:r>
              <a:rPr lang="en-US" sz="7200">
                <a:solidFill>
                  <a:srgbClr val="FF0000"/>
                </a:solidFill>
              </a:rPr>
              <a:t>A</a:t>
            </a:r>
          </a:p>
        </p:txBody>
      </p:sp>
      <p:sp>
        <p:nvSpPr>
          <p:cNvPr id="19465" name="Rectangle 9"/>
          <p:cNvSpPr>
            <a:spLocks noChangeArrowheads="1"/>
          </p:cNvSpPr>
          <p:nvPr/>
        </p:nvSpPr>
        <p:spPr bwMode="auto">
          <a:xfrm>
            <a:off x="3717925" y="2971800"/>
            <a:ext cx="3341688" cy="820738"/>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en-US" sz="4800">
                <a:solidFill>
                  <a:schemeClr val="tx2"/>
                </a:solidFill>
              </a:rPr>
              <a:t>sthma and</a:t>
            </a:r>
          </a:p>
        </p:txBody>
      </p:sp>
      <p:sp>
        <p:nvSpPr>
          <p:cNvPr id="19466" name="Rectangle 10"/>
          <p:cNvSpPr>
            <a:spLocks noChangeArrowheads="1"/>
          </p:cNvSpPr>
          <p:nvPr/>
        </p:nvSpPr>
        <p:spPr bwMode="auto">
          <a:xfrm>
            <a:off x="3041650" y="3689350"/>
            <a:ext cx="766763" cy="1185863"/>
          </a:xfrm>
          <a:prstGeom prst="rect">
            <a:avLst/>
          </a:prstGeom>
          <a:noFill/>
          <a:ln w="12700">
            <a:noFill/>
            <a:miter lim="800000"/>
            <a:headEnd/>
            <a:tailEnd/>
          </a:ln>
        </p:spPr>
        <p:txBody>
          <a:bodyPr lIns="90488" tIns="44450" rIns="90488" bIns="44450">
            <a:spAutoFit/>
          </a:bodyPr>
          <a:lstStyle/>
          <a:p>
            <a:pPr algn="ctr" defTabSz="762000" eaLnBrk="0" hangingPunct="0">
              <a:spcBef>
                <a:spcPct val="50000"/>
              </a:spcBef>
            </a:pPr>
            <a:r>
              <a:rPr lang="en-US" sz="7200">
                <a:solidFill>
                  <a:srgbClr val="FF0000"/>
                </a:solidFill>
              </a:rPr>
              <a:t>A</a:t>
            </a:r>
          </a:p>
        </p:txBody>
      </p:sp>
      <p:sp>
        <p:nvSpPr>
          <p:cNvPr id="19467" name="Rectangle 11"/>
          <p:cNvSpPr>
            <a:spLocks noChangeArrowheads="1"/>
          </p:cNvSpPr>
          <p:nvPr/>
        </p:nvSpPr>
        <p:spPr bwMode="auto">
          <a:xfrm>
            <a:off x="3717925" y="3960813"/>
            <a:ext cx="3189288" cy="820737"/>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en-US" sz="4800">
                <a:solidFill>
                  <a:schemeClr val="tx2"/>
                </a:solidFill>
              </a:rPr>
              <a:t>llergies in</a:t>
            </a:r>
          </a:p>
        </p:txBody>
      </p:sp>
      <p:sp>
        <p:nvSpPr>
          <p:cNvPr id="19468" name="Rectangle 12"/>
          <p:cNvSpPr>
            <a:spLocks noChangeArrowheads="1"/>
          </p:cNvSpPr>
          <p:nvPr/>
        </p:nvSpPr>
        <p:spPr bwMode="auto">
          <a:xfrm>
            <a:off x="3041650" y="4756150"/>
            <a:ext cx="766763" cy="1185863"/>
          </a:xfrm>
          <a:prstGeom prst="rect">
            <a:avLst/>
          </a:prstGeom>
          <a:noFill/>
          <a:ln w="12700">
            <a:noFill/>
            <a:miter lim="800000"/>
            <a:headEnd/>
            <a:tailEnd/>
          </a:ln>
        </p:spPr>
        <p:txBody>
          <a:bodyPr lIns="90488" tIns="44450" rIns="90488" bIns="44450">
            <a:spAutoFit/>
          </a:bodyPr>
          <a:lstStyle/>
          <a:p>
            <a:pPr algn="ctr" defTabSz="762000" eaLnBrk="0" hangingPunct="0">
              <a:spcBef>
                <a:spcPct val="50000"/>
              </a:spcBef>
            </a:pPr>
            <a:r>
              <a:rPr lang="en-US" sz="7200">
                <a:solidFill>
                  <a:srgbClr val="FF0000"/>
                </a:solidFill>
              </a:rPr>
              <a:t>C</a:t>
            </a:r>
          </a:p>
        </p:txBody>
      </p:sp>
      <p:sp>
        <p:nvSpPr>
          <p:cNvPr id="19469" name="Rectangle 13"/>
          <p:cNvSpPr>
            <a:spLocks noChangeArrowheads="1"/>
          </p:cNvSpPr>
          <p:nvPr/>
        </p:nvSpPr>
        <p:spPr bwMode="auto">
          <a:xfrm>
            <a:off x="3717925" y="5010150"/>
            <a:ext cx="3189288" cy="820738"/>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en-US" sz="4800">
                <a:solidFill>
                  <a:schemeClr val="tx2"/>
                </a:solidFill>
              </a:rPr>
              <a:t>hildhood</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466725" y="5997575"/>
            <a:ext cx="9286875" cy="708025"/>
            <a:chOff x="386" y="3778"/>
            <a:chExt cx="5850" cy="446"/>
          </a:xfrm>
        </p:grpSpPr>
        <p:sp>
          <p:nvSpPr>
            <p:cNvPr id="21511" name="Rectangle 3"/>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1512" name="Rectangle 4"/>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1513" name="Rectangle 5"/>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1514" name="Rectangle 6"/>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1515" name="Rectangle 7"/>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1516" name="Rectangle 8"/>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1517" name="Rectangle 9"/>
            <p:cNvSpPr>
              <a:spLocks noChangeArrowheads="1"/>
            </p:cNvSpPr>
            <p:nvPr/>
          </p:nvSpPr>
          <p:spPr bwMode="auto">
            <a:xfrm>
              <a:off x="890" y="3799"/>
              <a:ext cx="550" cy="190"/>
            </a:xfrm>
            <a:prstGeom prst="rect">
              <a:avLst/>
            </a:prstGeom>
            <a:noFill/>
            <a:ln w="9525">
              <a:noFill/>
              <a:miter lim="800000"/>
              <a:headEnd/>
              <a:tailEnd/>
            </a:ln>
          </p:spPr>
          <p:txBody>
            <a:bodyPr lIns="90488" tIns="44450" rIns="90488" bIns="44450">
              <a:spAutoFit/>
            </a:bodyPr>
            <a:lstStyle/>
            <a:p>
              <a:pPr defTabSz="762000" eaLnBrk="0" hangingPunct="0"/>
              <a:r>
                <a:rPr lang="en-US" sz="1400">
                  <a:solidFill>
                    <a:srgbClr val="FFFF00"/>
                  </a:solidFill>
                </a:rPr>
                <a:t>ISAAC</a:t>
              </a:r>
            </a:p>
          </p:txBody>
        </p:sp>
        <p:pic>
          <p:nvPicPr>
            <p:cNvPr id="21518" name="Picture 10"/>
            <p:cNvPicPr>
              <a:picLocks noChangeArrowheads="1"/>
            </p:cNvPicPr>
            <p:nvPr/>
          </p:nvPicPr>
          <p:blipFill>
            <a:blip r:embed="rId3" cstate="print"/>
            <a:srcRect/>
            <a:stretch>
              <a:fillRect/>
            </a:stretch>
          </p:blipFill>
          <p:spPr bwMode="auto">
            <a:xfrm>
              <a:off x="386" y="3778"/>
              <a:ext cx="523" cy="314"/>
            </a:xfrm>
            <a:prstGeom prst="rect">
              <a:avLst/>
            </a:prstGeom>
            <a:noFill/>
            <a:ln w="9525">
              <a:noFill/>
              <a:miter lim="800000"/>
              <a:headEnd/>
              <a:tailEnd/>
            </a:ln>
          </p:spPr>
        </p:pic>
        <p:sp>
          <p:nvSpPr>
            <p:cNvPr id="21519" name="Rectangle 11"/>
            <p:cNvSpPr>
              <a:spLocks noChangeArrowheads="1"/>
            </p:cNvSpPr>
            <p:nvPr/>
          </p:nvSpPr>
          <p:spPr bwMode="auto">
            <a:xfrm>
              <a:off x="5976" y="3895"/>
              <a:ext cx="260" cy="133"/>
            </a:xfrm>
            <a:prstGeom prst="rect">
              <a:avLst/>
            </a:prstGeom>
            <a:noFill/>
            <a:ln w="9525">
              <a:noFill/>
              <a:miter lim="800000"/>
              <a:headEnd/>
              <a:tailEnd/>
            </a:ln>
          </p:spPr>
          <p:txBody>
            <a:bodyPr lIns="90488" tIns="44450" rIns="90488" bIns="44450">
              <a:spAutoFit/>
            </a:bodyPr>
            <a:lstStyle/>
            <a:p>
              <a:pPr algn="r" defTabSz="762000" eaLnBrk="0" hangingPunct="0"/>
              <a:r>
                <a:rPr lang="en-US" sz="800">
                  <a:solidFill>
                    <a:srgbClr val="FFFF00"/>
                  </a:solidFill>
                </a:rPr>
                <a:t>1998</a:t>
              </a:r>
            </a:p>
          </p:txBody>
        </p:sp>
        <p:sp>
          <p:nvSpPr>
            <p:cNvPr id="21520" name="Line 12"/>
            <p:cNvSpPr>
              <a:spLocks noChangeShapeType="1"/>
            </p:cNvSpPr>
            <p:nvPr/>
          </p:nvSpPr>
          <p:spPr bwMode="auto">
            <a:xfrm>
              <a:off x="937" y="3984"/>
              <a:ext cx="5087" cy="0"/>
            </a:xfrm>
            <a:prstGeom prst="line">
              <a:avLst/>
            </a:prstGeom>
            <a:noFill/>
            <a:ln w="12700">
              <a:solidFill>
                <a:srgbClr val="FFFF00"/>
              </a:solidFill>
              <a:round/>
              <a:headEnd type="none" w="sm" len="sm"/>
              <a:tailEnd type="none" w="sm" len="sm"/>
            </a:ln>
          </p:spPr>
          <p:txBody>
            <a:bodyPr wrap="none" anchor="ctr"/>
            <a:lstStyle/>
            <a:p>
              <a:endParaRPr lang="en-US"/>
            </a:p>
          </p:txBody>
        </p:sp>
      </p:grpSp>
      <p:sp>
        <p:nvSpPr>
          <p:cNvPr id="21507" name="Rectangle 13"/>
          <p:cNvSpPr>
            <a:spLocks noChangeArrowheads="1"/>
          </p:cNvSpPr>
          <p:nvPr/>
        </p:nvSpPr>
        <p:spPr bwMode="auto">
          <a:xfrm>
            <a:off x="796925" y="533400"/>
            <a:ext cx="8734425" cy="698500"/>
          </a:xfrm>
          <a:prstGeom prst="rect">
            <a:avLst/>
          </a:prstGeom>
          <a:noFill/>
          <a:ln w="9525">
            <a:noFill/>
            <a:miter lim="800000"/>
            <a:headEnd/>
            <a:tailEnd/>
          </a:ln>
        </p:spPr>
        <p:txBody>
          <a:bodyPr wrap="none" lIns="90488" tIns="44450" rIns="90488" bIns="44450">
            <a:spAutoFit/>
          </a:bodyPr>
          <a:lstStyle/>
          <a:p>
            <a:pPr algn="ctr" defTabSz="762000" eaLnBrk="0" hangingPunct="0">
              <a:tabLst>
                <a:tab pos="376238" algn="l"/>
              </a:tabLst>
            </a:pPr>
            <a:r>
              <a:rPr lang="en-US" sz="4000" b="1">
                <a:solidFill>
                  <a:schemeClr val="tx2"/>
                </a:solidFill>
              </a:rPr>
              <a:t>The three phases of ISAAC (so far!)</a:t>
            </a:r>
          </a:p>
        </p:txBody>
      </p:sp>
      <p:sp>
        <p:nvSpPr>
          <p:cNvPr id="21508" name="Line 14"/>
          <p:cNvSpPr>
            <a:spLocks noChangeShapeType="1"/>
          </p:cNvSpPr>
          <p:nvPr/>
        </p:nvSpPr>
        <p:spPr bwMode="auto">
          <a:xfrm>
            <a:off x="650875" y="1295400"/>
            <a:ext cx="9064625" cy="0"/>
          </a:xfrm>
          <a:prstGeom prst="line">
            <a:avLst/>
          </a:prstGeom>
          <a:noFill/>
          <a:ln w="76200">
            <a:solidFill>
              <a:srgbClr val="FF0033"/>
            </a:solidFill>
            <a:round/>
            <a:headEnd type="none" w="sm" len="sm"/>
            <a:tailEnd type="none" w="sm" len="sm"/>
          </a:ln>
        </p:spPr>
        <p:txBody>
          <a:bodyPr wrap="none" anchor="ctr"/>
          <a:lstStyle/>
          <a:p>
            <a:endParaRPr lang="en-US"/>
          </a:p>
        </p:txBody>
      </p:sp>
      <p:sp>
        <p:nvSpPr>
          <p:cNvPr id="435215" name="Rectangle 15"/>
          <p:cNvSpPr>
            <a:spLocks noChangeArrowheads="1"/>
          </p:cNvSpPr>
          <p:nvPr/>
        </p:nvSpPr>
        <p:spPr bwMode="auto">
          <a:xfrm>
            <a:off x="762000" y="1574800"/>
            <a:ext cx="8839200" cy="4025900"/>
          </a:xfrm>
          <a:prstGeom prst="rect">
            <a:avLst/>
          </a:prstGeom>
          <a:noFill/>
          <a:ln w="9525">
            <a:noFill/>
            <a:miter lim="800000"/>
            <a:headEnd/>
            <a:tailEnd/>
          </a:ln>
        </p:spPr>
        <p:txBody>
          <a:bodyPr lIns="90488" tIns="44450" rIns="90488" bIns="44450">
            <a:spAutoFit/>
          </a:bodyPr>
          <a:lstStyle/>
          <a:p>
            <a:pPr marL="381000" indent="-381000" defTabSz="762000" eaLnBrk="0" hangingPunct="0">
              <a:spcBef>
                <a:spcPct val="48000"/>
              </a:spcBef>
              <a:spcAft>
                <a:spcPct val="48000"/>
              </a:spcAft>
              <a:tabLst>
                <a:tab pos="376238" algn="l"/>
              </a:tabLst>
            </a:pPr>
            <a:r>
              <a:rPr lang="en-US" sz="2600" b="1"/>
              <a:t>I	International survey of the prevalence and severity of asthma, rhinitis, and eczema in childhood</a:t>
            </a:r>
          </a:p>
          <a:p>
            <a:pPr marL="381000" indent="-381000" defTabSz="762000" eaLnBrk="0" hangingPunct="0">
              <a:spcBef>
                <a:spcPct val="48000"/>
              </a:spcBef>
              <a:spcAft>
                <a:spcPct val="48000"/>
              </a:spcAft>
              <a:tabLst>
                <a:tab pos="376238" algn="l"/>
              </a:tabLst>
            </a:pPr>
            <a:r>
              <a:rPr lang="en-US" sz="2600" b="1"/>
              <a:t>II	Studies of aetiologic factors, including skin tests for atopy, lung function and bronchial reactivity, serum IgE levels, physical examination, genetic markers, aeroallergens at home, and clinical management</a:t>
            </a:r>
          </a:p>
          <a:p>
            <a:pPr marL="381000" indent="-381000" defTabSz="762000" eaLnBrk="0" hangingPunct="0">
              <a:spcBef>
                <a:spcPct val="48000"/>
              </a:spcBef>
              <a:spcAft>
                <a:spcPct val="48000"/>
              </a:spcAft>
              <a:tabLst>
                <a:tab pos="376238" algn="l"/>
              </a:tabLst>
            </a:pPr>
            <a:r>
              <a:rPr lang="en-US" sz="2600" b="1"/>
              <a:t>III	Repetition of Phase I after at least 5 years to determine trends in these diseases</a:t>
            </a:r>
          </a:p>
        </p:txBody>
      </p:sp>
      <p:sp>
        <p:nvSpPr>
          <p:cNvPr id="21510" name="Text Box 16"/>
          <p:cNvSpPr txBox="1">
            <a:spLocks noChangeArrowheads="1"/>
          </p:cNvSpPr>
          <p:nvPr/>
        </p:nvSpPr>
        <p:spPr bwMode="auto">
          <a:xfrm>
            <a:off x="9296400" y="6072188"/>
            <a:ext cx="685800" cy="493712"/>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GB" sz="1200">
                <a:solidFill>
                  <a:schemeClr val="tx2"/>
                </a:solidFill>
              </a:rPr>
              <a:t>Tonga</a:t>
            </a:r>
          </a:p>
          <a:p>
            <a:pPr>
              <a:spcBef>
                <a:spcPct val="20000"/>
              </a:spcBef>
            </a:pPr>
            <a:r>
              <a:rPr lang="en-GB" sz="1200">
                <a:solidFill>
                  <a:schemeClr val="tx2"/>
                </a:solidFill>
              </a:rPr>
              <a:t>2004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5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5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52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2531" name="Rectangle 3"/>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2533" name="Rectangle 5"/>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22534" name="Rectangle 6"/>
          <p:cNvSpPr>
            <a:spLocks noChangeArrowheads="1"/>
          </p:cNvSpPr>
          <p:nvPr/>
        </p:nvSpPr>
        <p:spPr bwMode="auto">
          <a:xfrm>
            <a:off x="800100" y="6248400"/>
            <a:ext cx="2133600" cy="457200"/>
          </a:xfrm>
          <a:prstGeom prst="rect">
            <a:avLst/>
          </a:prstGeom>
          <a:noFill/>
          <a:ln w="9525">
            <a:noFill/>
            <a:miter lim="800000"/>
            <a:headEnd/>
            <a:tailEnd/>
          </a:ln>
        </p:spPr>
        <p:txBody>
          <a:bodyPr wrap="none" anchor="ctr"/>
          <a:lstStyle/>
          <a:p>
            <a:endParaRPr lang="en-US"/>
          </a:p>
        </p:txBody>
      </p:sp>
      <p:sp>
        <p:nvSpPr>
          <p:cNvPr id="22535" name="Rectangle 7"/>
          <p:cNvSpPr>
            <a:spLocks noChangeArrowheads="1"/>
          </p:cNvSpPr>
          <p:nvPr/>
        </p:nvSpPr>
        <p:spPr bwMode="auto">
          <a:xfrm>
            <a:off x="3543300" y="6248400"/>
            <a:ext cx="3200400" cy="457200"/>
          </a:xfrm>
          <a:prstGeom prst="rect">
            <a:avLst/>
          </a:prstGeom>
          <a:noFill/>
          <a:ln w="9525">
            <a:noFill/>
            <a:miter lim="800000"/>
            <a:headEnd/>
            <a:tailEnd/>
          </a:ln>
        </p:spPr>
        <p:txBody>
          <a:bodyPr wrap="none" anchor="ctr"/>
          <a:lstStyle/>
          <a:p>
            <a:endParaRPr lang="en-US"/>
          </a:p>
        </p:txBody>
      </p:sp>
      <p:sp>
        <p:nvSpPr>
          <p:cNvPr id="437256" name="Rectangle 8"/>
          <p:cNvSpPr>
            <a:spLocks noChangeArrowheads="1"/>
          </p:cNvSpPr>
          <p:nvPr/>
        </p:nvSpPr>
        <p:spPr bwMode="auto">
          <a:xfrm>
            <a:off x="685800" y="1601788"/>
            <a:ext cx="8991600" cy="4254500"/>
          </a:xfrm>
          <a:prstGeom prst="rect">
            <a:avLst/>
          </a:prstGeom>
          <a:noFill/>
          <a:ln w="9525">
            <a:noFill/>
            <a:miter lim="800000"/>
            <a:headEnd/>
            <a:tailEnd/>
          </a:ln>
        </p:spPr>
        <p:txBody>
          <a:bodyPr lIns="90488" tIns="44450" rIns="90488" bIns="44450">
            <a:spAutoFit/>
          </a:bodyPr>
          <a:lstStyle/>
          <a:p>
            <a:pPr defTabSz="762000" eaLnBrk="0" hangingPunct="0">
              <a:spcAft>
                <a:spcPct val="20000"/>
              </a:spcAft>
              <a:tabLst>
                <a:tab pos="376238" algn="l"/>
              </a:tabLst>
            </a:pPr>
            <a:r>
              <a:rPr lang="en-US" sz="2400" b="1"/>
              <a:t>Design:		Multicentre prevalence studies</a:t>
            </a:r>
          </a:p>
          <a:p>
            <a:pPr defTabSz="762000" eaLnBrk="0" hangingPunct="0">
              <a:spcAft>
                <a:spcPct val="25000"/>
              </a:spcAft>
              <a:tabLst>
                <a:tab pos="376238" algn="l"/>
              </a:tabLst>
            </a:pPr>
            <a:r>
              <a:rPr lang="en-US" sz="2400" b="1"/>
              <a:t>				Identical methods (but translated questions)</a:t>
            </a:r>
          </a:p>
          <a:p>
            <a:pPr defTabSz="762000" eaLnBrk="0" hangingPunct="0">
              <a:spcBef>
                <a:spcPct val="50000"/>
              </a:spcBef>
              <a:spcAft>
                <a:spcPct val="25000"/>
              </a:spcAft>
              <a:tabLst>
                <a:tab pos="376238" algn="l"/>
              </a:tabLst>
            </a:pPr>
            <a:r>
              <a:rPr lang="en-US" sz="2400" b="1"/>
              <a:t>Study areas: 	Largely recruited by personal contacts but 				differing in lifestyle and environment	</a:t>
            </a:r>
            <a:endParaRPr lang="en-US" sz="2400" b="1">
              <a:latin typeface="Times New Roman" pitchFamily="18" charset="0"/>
            </a:endParaRPr>
          </a:p>
          <a:p>
            <a:pPr defTabSz="762000" eaLnBrk="0" hangingPunct="0">
              <a:spcBef>
                <a:spcPct val="50000"/>
              </a:spcBef>
              <a:spcAft>
                <a:spcPct val="20000"/>
              </a:spcAft>
              <a:tabLst>
                <a:tab pos="376238" algn="l"/>
              </a:tabLst>
            </a:pPr>
            <a:r>
              <a:rPr lang="en-US" sz="2400" b="1"/>
              <a:t>Population: 	13-14 year old school children (core) </a:t>
            </a:r>
          </a:p>
          <a:p>
            <a:pPr defTabSz="762000" eaLnBrk="0" hangingPunct="0">
              <a:spcAft>
                <a:spcPct val="25000"/>
              </a:spcAft>
              <a:tabLst>
                <a:tab pos="376238" algn="l"/>
              </a:tabLst>
            </a:pPr>
            <a:r>
              <a:rPr lang="en-US" sz="2400" b="1"/>
              <a:t>				6-7 year olds (strongly recommended)	</a:t>
            </a:r>
            <a:endParaRPr lang="en-US" sz="2400" b="1">
              <a:latin typeface="Times New Roman" pitchFamily="18" charset="0"/>
            </a:endParaRPr>
          </a:p>
          <a:p>
            <a:pPr defTabSz="762000" eaLnBrk="0" hangingPunct="0">
              <a:spcBef>
                <a:spcPct val="50000"/>
              </a:spcBef>
              <a:spcAft>
                <a:spcPct val="25000"/>
              </a:spcAft>
              <a:tabLst>
                <a:tab pos="376238" algn="l"/>
              </a:tabLst>
            </a:pPr>
            <a:r>
              <a:rPr lang="en-US" sz="2400" b="1"/>
              <a:t>Sample size: 	3,000 children ideally (minimum 1,000)</a:t>
            </a:r>
            <a:endParaRPr lang="en-US" sz="2400" b="1">
              <a:latin typeface="Times New Roman" pitchFamily="18" charset="0"/>
            </a:endParaRPr>
          </a:p>
          <a:p>
            <a:pPr defTabSz="762000" eaLnBrk="0" hangingPunct="0">
              <a:spcBef>
                <a:spcPct val="50000"/>
              </a:spcBef>
              <a:spcAft>
                <a:spcPct val="25000"/>
              </a:spcAft>
              <a:tabLst>
                <a:tab pos="376238" algn="l"/>
              </a:tabLst>
            </a:pPr>
            <a:r>
              <a:rPr lang="en-US" sz="2400" b="1"/>
              <a:t>Study period:	July 1992 - December 1995</a:t>
            </a:r>
          </a:p>
        </p:txBody>
      </p:sp>
      <p:grpSp>
        <p:nvGrpSpPr>
          <p:cNvPr id="22537" name="Group 9"/>
          <p:cNvGrpSpPr>
            <a:grpSpLocks/>
          </p:cNvGrpSpPr>
          <p:nvPr/>
        </p:nvGrpSpPr>
        <p:grpSpPr bwMode="auto">
          <a:xfrm>
            <a:off x="466725" y="5997575"/>
            <a:ext cx="9286875" cy="708025"/>
            <a:chOff x="386" y="3778"/>
            <a:chExt cx="5850" cy="446"/>
          </a:xfrm>
        </p:grpSpPr>
        <p:sp>
          <p:nvSpPr>
            <p:cNvPr id="22541" name="Rectangle 10"/>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2542" name="Rectangle 11"/>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2543" name="Rectangle 12"/>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2544" name="Rectangle 13"/>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2545" name="Rectangle 14"/>
            <p:cNvSpPr>
              <a:spLocks noChangeArrowheads="1"/>
            </p:cNvSpPr>
            <p:nvPr/>
          </p:nvSpPr>
          <p:spPr bwMode="auto">
            <a:xfrm>
              <a:off x="504" y="3936"/>
              <a:ext cx="1344" cy="288"/>
            </a:xfrm>
            <a:prstGeom prst="rect">
              <a:avLst/>
            </a:prstGeom>
            <a:noFill/>
            <a:ln w="9525">
              <a:noFill/>
              <a:miter lim="800000"/>
              <a:headEnd/>
              <a:tailEnd/>
            </a:ln>
          </p:spPr>
          <p:txBody>
            <a:bodyPr wrap="none" anchor="ctr"/>
            <a:lstStyle/>
            <a:p>
              <a:endParaRPr lang="en-US"/>
            </a:p>
          </p:txBody>
        </p:sp>
        <p:sp>
          <p:nvSpPr>
            <p:cNvPr id="22546" name="Rectangle 15"/>
            <p:cNvSpPr>
              <a:spLocks noChangeArrowheads="1"/>
            </p:cNvSpPr>
            <p:nvPr/>
          </p:nvSpPr>
          <p:spPr bwMode="auto">
            <a:xfrm>
              <a:off x="2232" y="3936"/>
              <a:ext cx="2016" cy="288"/>
            </a:xfrm>
            <a:prstGeom prst="rect">
              <a:avLst/>
            </a:prstGeom>
            <a:noFill/>
            <a:ln w="9525">
              <a:noFill/>
              <a:miter lim="800000"/>
              <a:headEnd/>
              <a:tailEnd/>
            </a:ln>
          </p:spPr>
          <p:txBody>
            <a:bodyPr wrap="none" anchor="ctr"/>
            <a:lstStyle/>
            <a:p>
              <a:endParaRPr lang="en-US"/>
            </a:p>
          </p:txBody>
        </p:sp>
        <p:sp>
          <p:nvSpPr>
            <p:cNvPr id="22547" name="Rectangle 16"/>
            <p:cNvSpPr>
              <a:spLocks noChangeArrowheads="1"/>
            </p:cNvSpPr>
            <p:nvPr/>
          </p:nvSpPr>
          <p:spPr bwMode="auto">
            <a:xfrm>
              <a:off x="890" y="3799"/>
              <a:ext cx="550" cy="190"/>
            </a:xfrm>
            <a:prstGeom prst="rect">
              <a:avLst/>
            </a:prstGeom>
            <a:noFill/>
            <a:ln w="9525">
              <a:noFill/>
              <a:miter lim="800000"/>
              <a:headEnd/>
              <a:tailEnd/>
            </a:ln>
          </p:spPr>
          <p:txBody>
            <a:bodyPr lIns="90488" tIns="44450" rIns="90488" bIns="44450">
              <a:spAutoFit/>
            </a:bodyPr>
            <a:lstStyle/>
            <a:p>
              <a:pPr defTabSz="762000" eaLnBrk="0" hangingPunct="0"/>
              <a:r>
                <a:rPr lang="en-US" sz="1400">
                  <a:solidFill>
                    <a:srgbClr val="FFFF00"/>
                  </a:solidFill>
                </a:rPr>
                <a:t>ISAAC</a:t>
              </a:r>
            </a:p>
          </p:txBody>
        </p:sp>
        <p:pic>
          <p:nvPicPr>
            <p:cNvPr id="22548" name="Picture 17"/>
            <p:cNvPicPr>
              <a:picLocks noChangeArrowheads="1"/>
            </p:cNvPicPr>
            <p:nvPr/>
          </p:nvPicPr>
          <p:blipFill>
            <a:blip r:embed="rId3" cstate="print"/>
            <a:srcRect/>
            <a:stretch>
              <a:fillRect/>
            </a:stretch>
          </p:blipFill>
          <p:spPr bwMode="auto">
            <a:xfrm>
              <a:off x="386" y="3778"/>
              <a:ext cx="523" cy="314"/>
            </a:xfrm>
            <a:prstGeom prst="rect">
              <a:avLst/>
            </a:prstGeom>
            <a:noFill/>
            <a:ln w="9525">
              <a:noFill/>
              <a:miter lim="800000"/>
              <a:headEnd/>
              <a:tailEnd/>
            </a:ln>
          </p:spPr>
        </p:pic>
        <p:sp>
          <p:nvSpPr>
            <p:cNvPr id="22549" name="Rectangle 18"/>
            <p:cNvSpPr>
              <a:spLocks noChangeArrowheads="1"/>
            </p:cNvSpPr>
            <p:nvPr/>
          </p:nvSpPr>
          <p:spPr bwMode="auto">
            <a:xfrm>
              <a:off x="5976" y="3895"/>
              <a:ext cx="260" cy="133"/>
            </a:xfrm>
            <a:prstGeom prst="rect">
              <a:avLst/>
            </a:prstGeom>
            <a:noFill/>
            <a:ln w="9525">
              <a:noFill/>
              <a:miter lim="800000"/>
              <a:headEnd/>
              <a:tailEnd/>
            </a:ln>
          </p:spPr>
          <p:txBody>
            <a:bodyPr lIns="90488" tIns="44450" rIns="90488" bIns="44450">
              <a:spAutoFit/>
            </a:bodyPr>
            <a:lstStyle/>
            <a:p>
              <a:pPr algn="r" defTabSz="762000" eaLnBrk="0" hangingPunct="0"/>
              <a:r>
                <a:rPr lang="en-US" sz="800">
                  <a:solidFill>
                    <a:srgbClr val="FFFF00"/>
                  </a:solidFill>
                </a:rPr>
                <a:t>1998</a:t>
              </a:r>
            </a:p>
          </p:txBody>
        </p:sp>
        <p:sp>
          <p:nvSpPr>
            <p:cNvPr id="22550" name="Line 19"/>
            <p:cNvSpPr>
              <a:spLocks noChangeShapeType="1"/>
            </p:cNvSpPr>
            <p:nvPr/>
          </p:nvSpPr>
          <p:spPr bwMode="auto">
            <a:xfrm>
              <a:off x="937" y="3984"/>
              <a:ext cx="5087" cy="0"/>
            </a:xfrm>
            <a:prstGeom prst="line">
              <a:avLst/>
            </a:prstGeom>
            <a:noFill/>
            <a:ln w="12700">
              <a:solidFill>
                <a:srgbClr val="FFFF00"/>
              </a:solidFill>
              <a:round/>
              <a:headEnd type="none" w="sm" len="sm"/>
              <a:tailEnd type="none" w="sm" len="sm"/>
            </a:ln>
          </p:spPr>
          <p:txBody>
            <a:bodyPr wrap="none" anchor="ctr"/>
            <a:lstStyle/>
            <a:p>
              <a:endParaRPr lang="en-US"/>
            </a:p>
          </p:txBody>
        </p:sp>
      </p:grpSp>
      <p:sp>
        <p:nvSpPr>
          <p:cNvPr id="22538" name="Line 20"/>
          <p:cNvSpPr>
            <a:spLocks noChangeShapeType="1"/>
          </p:cNvSpPr>
          <p:nvPr/>
        </p:nvSpPr>
        <p:spPr bwMode="auto">
          <a:xfrm>
            <a:off x="650875" y="1295400"/>
            <a:ext cx="9064625" cy="0"/>
          </a:xfrm>
          <a:prstGeom prst="line">
            <a:avLst/>
          </a:prstGeom>
          <a:noFill/>
          <a:ln w="76200">
            <a:solidFill>
              <a:srgbClr val="FF0033"/>
            </a:solidFill>
            <a:round/>
            <a:headEnd type="none" w="sm" len="sm"/>
            <a:tailEnd type="none" w="sm" len="sm"/>
          </a:ln>
        </p:spPr>
        <p:txBody>
          <a:bodyPr wrap="none" anchor="ctr"/>
          <a:lstStyle/>
          <a:p>
            <a:endParaRPr lang="en-US"/>
          </a:p>
        </p:txBody>
      </p:sp>
      <p:sp>
        <p:nvSpPr>
          <p:cNvPr id="22539" name="Rectangle 21"/>
          <p:cNvSpPr>
            <a:spLocks noChangeArrowheads="1"/>
          </p:cNvSpPr>
          <p:nvPr/>
        </p:nvSpPr>
        <p:spPr bwMode="auto">
          <a:xfrm>
            <a:off x="2625725" y="533400"/>
            <a:ext cx="5062538" cy="698500"/>
          </a:xfrm>
          <a:prstGeom prst="rect">
            <a:avLst/>
          </a:prstGeom>
          <a:noFill/>
          <a:ln w="9525">
            <a:noFill/>
            <a:miter lim="800000"/>
            <a:headEnd/>
            <a:tailEnd/>
          </a:ln>
        </p:spPr>
        <p:txBody>
          <a:bodyPr wrap="none" lIns="90488" tIns="44450" rIns="90488" bIns="44450">
            <a:spAutoFit/>
          </a:bodyPr>
          <a:lstStyle/>
          <a:p>
            <a:pPr algn="ctr" defTabSz="762000" eaLnBrk="0" hangingPunct="0">
              <a:tabLst>
                <a:tab pos="376238" algn="l"/>
              </a:tabLst>
            </a:pPr>
            <a:r>
              <a:rPr lang="en-US" sz="4000" b="1">
                <a:solidFill>
                  <a:schemeClr val="tx2"/>
                </a:solidFill>
              </a:rPr>
              <a:t>Phase One methods</a:t>
            </a:r>
          </a:p>
        </p:txBody>
      </p:sp>
      <p:sp>
        <p:nvSpPr>
          <p:cNvPr id="22540" name="Text Box 22"/>
          <p:cNvSpPr txBox="1">
            <a:spLocks noChangeArrowheads="1"/>
          </p:cNvSpPr>
          <p:nvPr/>
        </p:nvSpPr>
        <p:spPr bwMode="auto">
          <a:xfrm>
            <a:off x="9296400" y="6072188"/>
            <a:ext cx="685800" cy="493712"/>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GB" sz="1200">
                <a:solidFill>
                  <a:schemeClr val="tx2"/>
                </a:solidFill>
              </a:rPr>
              <a:t>Tonga</a:t>
            </a:r>
          </a:p>
          <a:p>
            <a:pPr>
              <a:spcBef>
                <a:spcPct val="20000"/>
              </a:spcBef>
            </a:pPr>
            <a:r>
              <a:rPr lang="en-GB" sz="1200">
                <a:solidFill>
                  <a:schemeClr val="tx2"/>
                </a:solidFill>
              </a:rPr>
              <a:t>2004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72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72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72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72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72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72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72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6"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TotalTime>
  <Pages>50</Pages>
  <Words>3180</Words>
  <Application>Microsoft Office PowerPoint</Application>
  <PresentationFormat>35mm Slides</PresentationFormat>
  <Paragraphs>562</Paragraphs>
  <Slides>69</Slides>
  <Notes>31</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69</vt:i4>
      </vt:variant>
    </vt:vector>
  </HeadingPairs>
  <TitlesOfParts>
    <vt:vector size="76" baseType="lpstr">
      <vt:lpstr>Default Design</vt:lpstr>
      <vt:lpstr>Documento</vt:lpstr>
      <vt:lpstr>Worksheet</vt:lpstr>
      <vt:lpstr>SPW 8.0 Graph</vt:lpstr>
      <vt:lpstr>Document</vt:lpstr>
      <vt:lpstr>Chart</vt:lpstr>
      <vt:lpstr>Bitmap Image</vt:lpstr>
      <vt:lpstr>What causes asthma?</vt:lpstr>
      <vt:lpstr>What causes asthma?</vt:lpstr>
      <vt:lpstr>What is asthma?</vt:lpstr>
      <vt:lpstr>“Established” asthma risk factors</vt:lpstr>
      <vt:lpstr>What causes asthma?</vt:lpstr>
      <vt:lpstr>Examples of the Population-based Approach</vt:lpstr>
      <vt:lpstr>PowerPoint Presentation</vt:lpstr>
      <vt:lpstr>PowerPoint Presentation</vt:lpstr>
      <vt:lpstr>PowerPoint Presentation</vt:lpstr>
      <vt:lpstr>PowerPoint Presentation</vt:lpstr>
      <vt:lpstr>PowerPoint Presentation</vt:lpstr>
      <vt:lpstr>Study Centres and Participants: Phase I 13-14 Year Age Group</vt:lpstr>
      <vt:lpstr>PowerPoint Presentation</vt:lpstr>
      <vt:lpstr>Key Findings From ISAAC Phase I</vt:lpstr>
      <vt:lpstr>Key Findings From ISAAC Phase I </vt:lpstr>
      <vt:lpstr>Key Findings From ISAAC Phase I </vt:lpstr>
      <vt:lpstr>PowerPoint Presentation</vt:lpstr>
      <vt:lpstr>PowerPoint Presentation</vt:lpstr>
      <vt:lpstr>Study Centres and Participants: Phase III 13-14 Year Age Group</vt:lpstr>
      <vt:lpstr>PowerPoint Presentation</vt:lpstr>
      <vt:lpstr>PowerPoint Presentation</vt:lpstr>
      <vt:lpstr>PowerPoint Presentation</vt:lpstr>
      <vt:lpstr>Key Findings From ISAAC Phase III </vt:lpstr>
      <vt:lpstr>What causes asthma?</vt:lpstr>
      <vt:lpstr>“Asthma Is an Allergic Disease”</vt:lpstr>
      <vt:lpstr>Models of asthma causation</vt:lpstr>
      <vt:lpstr>“Asthma Is an Allergic Disease”</vt:lpstr>
      <vt:lpstr>Skin Testing</vt:lpstr>
      <vt:lpstr>Example: Sears et al (1989)</vt:lpstr>
      <vt:lpstr>How much asthma is attributable to atopy in children of the  general population? (Pearce et al., Thorax 1999)</vt:lpstr>
      <vt:lpstr>How much asthma is attributable to atopy in adults of the  general population? (Pearce et al., Thorax 1999)</vt:lpstr>
      <vt:lpstr>Association of Atopy With Asthma</vt:lpstr>
      <vt:lpstr>PowerPoint Presentation</vt:lpstr>
      <vt:lpstr>Non-eosinophilic asthma: importance and possible mechanisms.</vt:lpstr>
      <vt:lpstr>How much asthma is “attributable” to eosinophilia in adults of the general population (Douwes et al., Thorax 2002)</vt:lpstr>
      <vt:lpstr>Non-eosinophilic asthma</vt:lpstr>
      <vt:lpstr>Is Allergen Exposure a Major Primary Risk Factor for Asthma?</vt:lpstr>
      <vt:lpstr>Problems with the “allergen hypothesis”</vt:lpstr>
      <vt:lpstr>Mean Der P 1 Levels, and Prevalence of HDM Atopy and Total Atopy in Six Australian Centres</vt:lpstr>
      <vt:lpstr>What causes asthma?</vt:lpstr>
      <vt:lpstr>What is “Western lifestyle”?</vt:lpstr>
      <vt:lpstr>The Hygiene Hypothesis </vt:lpstr>
      <vt:lpstr>TH1 and TH2 Subsets </vt:lpstr>
      <vt:lpstr>Problems with the  hygiene hypothesis </vt:lpstr>
      <vt:lpstr>Problems with the  hygiene hypothesis </vt:lpstr>
      <vt:lpstr>What is “Western lifestyle”?</vt:lpstr>
      <vt:lpstr>Hay-fever an aristocratic disease? Blackley CH. Experimental researches on the causes and nature of Catarrhus aestivus.Ballière-Tindall &amp; Cox, London, 1873. </vt:lpstr>
      <vt:lpstr>PowerPoint Presentation</vt:lpstr>
      <vt:lpstr>Urbanisation and childhood asthma* in Africa</vt:lpstr>
      <vt:lpstr>Asthma and animal contact in New Zealand farming and rural control children II</vt:lpstr>
      <vt:lpstr>What causes asthma?</vt:lpstr>
      <vt:lpstr>Models of asthma causation</vt:lpstr>
      <vt:lpstr>Models of asthma causation</vt:lpstr>
      <vt:lpstr>Models of asthma causation</vt:lpstr>
      <vt:lpstr>Models of asthma causation</vt:lpstr>
      <vt:lpstr>Is “asthma” a collection of different diseases?</vt:lpstr>
      <vt:lpstr>Why is it important to differentiate between asthma phenotypes?</vt:lpstr>
      <vt:lpstr>What causes asthma?</vt:lpstr>
      <vt:lpstr>What is the global burden of asthma? </vt:lpstr>
      <vt:lpstr>What is it going to be in 20 years time? </vt:lpstr>
      <vt:lpstr>“Established” asthma risk factors do not explain the international patterns or time trends</vt:lpstr>
      <vt:lpstr>Wairarapa Māori Asthma Project</vt:lpstr>
      <vt:lpstr>PowerPoint Presentation</vt:lpstr>
      <vt:lpstr> </vt:lpstr>
      <vt:lpstr>What can we do about asthma?</vt:lpstr>
      <vt:lpstr>What are the implications for other NCDs? </vt:lpstr>
      <vt:lpstr>Conclusions</vt:lpstr>
      <vt:lpstr>Conclusions</vt:lpstr>
      <vt:lpstr>What causes asthma?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dc:title>
  <dc:creator>Neil Pearce</dc:creator>
  <cp:lastModifiedBy>Shiel, Nuala</cp:lastModifiedBy>
  <cp:revision>216</cp:revision>
  <cp:lastPrinted>2000-02-19T00:32:23Z</cp:lastPrinted>
  <dcterms:created xsi:type="dcterms:W3CDTF">1997-04-16T20:14:14Z</dcterms:created>
  <dcterms:modified xsi:type="dcterms:W3CDTF">2012-12-10T17:03:15Z</dcterms:modified>
</cp:coreProperties>
</file>